
<file path=[Content_Types].xml><?xml version="1.0" encoding="utf-8"?>
<Types xmlns="http://schemas.openxmlformats.org/package/2006/content-types">
  <Default Extension="emf" ContentType="image/x-emf"/>
  <Default Extension="jpeg" ContentType="image/jpeg"/>
  <Default Extension="jpg" ContentType="image/jp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1.xml" ContentType="application/vnd.openxmlformats-officedocument.presentationml.tags+xml"/>
  <Override PartName="/ppt/notesSlides/notesSlide16.xml" ContentType="application/vnd.openxmlformats-officedocument.presentationml.notesSlide+xml"/>
  <Override PartName="/ppt/tags/tag2.xml" ContentType="application/vnd.openxmlformats-officedocument.presentationml.tags+xml"/>
  <Override PartName="/ppt/notesSlides/notesSlide17.xml" ContentType="application/vnd.openxmlformats-officedocument.presentationml.notesSlide+xml"/>
  <Override PartName="/ppt/tags/tag3.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3.xml" ContentType="application/vnd.openxmlformats-officedocument.drawingml.chart+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6" r:id="rId4"/>
    <p:sldMasterId id="2147483704" r:id="rId5"/>
    <p:sldMasterId id="2147483726" r:id="rId6"/>
    <p:sldMasterId id="2147483735" r:id="rId7"/>
    <p:sldMasterId id="2147483755" r:id="rId8"/>
    <p:sldMasterId id="2147483802" r:id="rId9"/>
  </p:sldMasterIdLst>
  <p:notesMasterIdLst>
    <p:notesMasterId r:id="rId97"/>
  </p:notesMasterIdLst>
  <p:sldIdLst>
    <p:sldId id="256" r:id="rId10"/>
    <p:sldId id="494" r:id="rId11"/>
    <p:sldId id="495" r:id="rId12"/>
    <p:sldId id="315" r:id="rId13"/>
    <p:sldId id="7585" r:id="rId14"/>
    <p:sldId id="2147483463" r:id="rId15"/>
    <p:sldId id="2147483435" r:id="rId16"/>
    <p:sldId id="2147483464" r:id="rId17"/>
    <p:sldId id="2147483466" r:id="rId18"/>
    <p:sldId id="2147483469" r:id="rId19"/>
    <p:sldId id="2147483467" r:id="rId20"/>
    <p:sldId id="2147483468" r:id="rId21"/>
    <p:sldId id="2147483447" r:id="rId22"/>
    <p:sldId id="2147483448" r:id="rId23"/>
    <p:sldId id="2147483449" r:id="rId24"/>
    <p:sldId id="2147483450" r:id="rId25"/>
    <p:sldId id="2147470491" r:id="rId26"/>
    <p:sldId id="391" r:id="rId27"/>
    <p:sldId id="2147483451" r:id="rId28"/>
    <p:sldId id="2147483452" r:id="rId29"/>
    <p:sldId id="2147470499" r:id="rId30"/>
    <p:sldId id="2147480840" r:id="rId31"/>
    <p:sldId id="2147480841" r:id="rId32"/>
    <p:sldId id="2147480842" r:id="rId33"/>
    <p:sldId id="2147480907" r:id="rId34"/>
    <p:sldId id="2147480908" r:id="rId35"/>
    <p:sldId id="2147480909" r:id="rId36"/>
    <p:sldId id="2147480910" r:id="rId37"/>
    <p:sldId id="2147470500" r:id="rId38"/>
    <p:sldId id="2147472070" r:id="rId39"/>
    <p:sldId id="2147472073" r:id="rId40"/>
    <p:sldId id="2147472074" r:id="rId41"/>
    <p:sldId id="2147472076" r:id="rId42"/>
    <p:sldId id="2147472077" r:id="rId43"/>
    <p:sldId id="2147472193" r:id="rId44"/>
    <p:sldId id="2147472075" r:id="rId45"/>
    <p:sldId id="2147472079" r:id="rId46"/>
    <p:sldId id="2147480898" r:id="rId47"/>
    <p:sldId id="2147480927" r:id="rId48"/>
    <p:sldId id="2147480928" r:id="rId49"/>
    <p:sldId id="2147480936" r:id="rId50"/>
    <p:sldId id="2147480929" r:id="rId51"/>
    <p:sldId id="2147475274" r:id="rId52"/>
    <p:sldId id="2147483454" r:id="rId53"/>
    <p:sldId id="2147483455" r:id="rId54"/>
    <p:sldId id="435" r:id="rId55"/>
    <p:sldId id="461" r:id="rId56"/>
    <p:sldId id="2379" r:id="rId57"/>
    <p:sldId id="2147483456" r:id="rId58"/>
    <p:sldId id="2147483434" r:id="rId59"/>
    <p:sldId id="2147483470" r:id="rId60"/>
    <p:sldId id="2147470502" r:id="rId61"/>
    <p:sldId id="2147471018" r:id="rId62"/>
    <p:sldId id="2147471110" r:id="rId63"/>
    <p:sldId id="2147471113" r:id="rId64"/>
    <p:sldId id="2147471112" r:id="rId65"/>
    <p:sldId id="2147471032" r:id="rId66"/>
    <p:sldId id="2147483442" r:id="rId67"/>
    <p:sldId id="2147483443" r:id="rId68"/>
    <p:sldId id="2147483476" r:id="rId69"/>
    <p:sldId id="2147470492" r:id="rId70"/>
    <p:sldId id="2147483471" r:id="rId71"/>
    <p:sldId id="2147483472" r:id="rId72"/>
    <p:sldId id="2147483457" r:id="rId73"/>
    <p:sldId id="2147483458" r:id="rId74"/>
    <p:sldId id="2147483459" r:id="rId75"/>
    <p:sldId id="2147483460" r:id="rId76"/>
    <p:sldId id="2147470504" r:id="rId77"/>
    <p:sldId id="2147483461" r:id="rId78"/>
    <p:sldId id="2147483462" r:id="rId79"/>
    <p:sldId id="2147483473" r:id="rId80"/>
    <p:sldId id="2147483474" r:id="rId81"/>
    <p:sldId id="2147470505" r:id="rId82"/>
    <p:sldId id="2147483445" r:id="rId83"/>
    <p:sldId id="2147483446" r:id="rId84"/>
    <p:sldId id="2147470488" r:id="rId85"/>
    <p:sldId id="2147470541" r:id="rId86"/>
    <p:sldId id="2147470542" r:id="rId87"/>
    <p:sldId id="2147470543" r:id="rId88"/>
    <p:sldId id="2147470544" r:id="rId89"/>
    <p:sldId id="2147470545" r:id="rId90"/>
    <p:sldId id="2147470546" r:id="rId91"/>
    <p:sldId id="2147470547" r:id="rId92"/>
    <p:sldId id="2147470548" r:id="rId93"/>
    <p:sldId id="2147470549" r:id="rId94"/>
    <p:sldId id="2147470550" r:id="rId95"/>
    <p:sldId id="2147483475" r:id="rId9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179A12B-7A2C-F71A-CDAF-CCB819FA96EE}" name="Lisa Rinehart" initials="LR" userId="S::lrinehart@ushealthconnect.com::d7ab5cc6-ddc2-49c8-a44f-625a1f9aef72" providerId="AD"/>
  <p188:author id="{A0795131-F131-DD8D-EC92-75A68C2343BF}" name="Tim Person" initials="TP" userId="S::tperson@ushealthconnect.com::b2b484d9-01a2-453c-8946-0f01071f09e2" providerId="AD"/>
  <p188:author id="{F2866F6F-92DA-E76B-A6B2-6F596F224FE2}" name="Adan Carballo" initials="AC" userId="ca74f439ad8e9b04" providerId="Windows Live"/>
  <p188:author id="{586D6ABC-9A93-2558-C565-0337598FE2D2}" name="Jocelyn Timko" initials="" userId="S::jtimko@ushealthconnect.com::7abe3607-283a-400d-b017-87d9fd22fa6b" providerId="AD"/>
  <p188:author id="{22EA85D3-0FE8-85B4-22BA-69E87A6F60E2}" name="Jocelyn Timko" initials="JT" userId="S::jocelyn.timko@ushealthconnect.com::7abe3607-283a-400d-b017-87d9fd22fa6b"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469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7500"/>
    <p:restoredTop sz="67248"/>
  </p:normalViewPr>
  <p:slideViewPr>
    <p:cSldViewPr snapToGrid="0">
      <p:cViewPr varScale="1">
        <p:scale>
          <a:sx n="70" d="100"/>
          <a:sy n="70" d="100"/>
        </p:scale>
        <p:origin x="1356"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slide" Target="slides/slide59.xml"/><Relationship Id="rId84" Type="http://schemas.openxmlformats.org/officeDocument/2006/relationships/slide" Target="slides/slide75.xml"/><Relationship Id="rId89" Type="http://schemas.openxmlformats.org/officeDocument/2006/relationships/slide" Target="slides/slide80.xml"/><Relationship Id="rId16" Type="http://schemas.openxmlformats.org/officeDocument/2006/relationships/slide" Target="slides/slide7.xml"/><Relationship Id="rId11" Type="http://schemas.openxmlformats.org/officeDocument/2006/relationships/slide" Target="slides/slide2.xml"/><Relationship Id="rId32" Type="http://schemas.openxmlformats.org/officeDocument/2006/relationships/slide" Target="slides/slide23.xml"/><Relationship Id="rId37" Type="http://schemas.openxmlformats.org/officeDocument/2006/relationships/slide" Target="slides/slide28.xml"/><Relationship Id="rId53" Type="http://schemas.openxmlformats.org/officeDocument/2006/relationships/slide" Target="slides/slide44.xml"/><Relationship Id="rId58" Type="http://schemas.openxmlformats.org/officeDocument/2006/relationships/slide" Target="slides/slide49.xml"/><Relationship Id="rId74" Type="http://schemas.openxmlformats.org/officeDocument/2006/relationships/slide" Target="slides/slide65.xml"/><Relationship Id="rId79" Type="http://schemas.openxmlformats.org/officeDocument/2006/relationships/slide" Target="slides/slide70.xml"/><Relationship Id="rId102" Type="http://schemas.microsoft.com/office/2016/11/relationships/changesInfo" Target="changesInfos/changesInfo1.xml"/><Relationship Id="rId5" Type="http://schemas.openxmlformats.org/officeDocument/2006/relationships/slideMaster" Target="slideMasters/slideMaster2.xml"/><Relationship Id="rId90" Type="http://schemas.openxmlformats.org/officeDocument/2006/relationships/slide" Target="slides/slide81.xml"/><Relationship Id="rId95" Type="http://schemas.openxmlformats.org/officeDocument/2006/relationships/slide" Target="slides/slide86.xml"/><Relationship Id="rId22" Type="http://schemas.openxmlformats.org/officeDocument/2006/relationships/slide" Target="slides/slide13.xml"/><Relationship Id="rId27" Type="http://schemas.openxmlformats.org/officeDocument/2006/relationships/slide" Target="slides/slide18.xml"/><Relationship Id="rId43" Type="http://schemas.openxmlformats.org/officeDocument/2006/relationships/slide" Target="slides/slide34.xml"/><Relationship Id="rId48" Type="http://schemas.openxmlformats.org/officeDocument/2006/relationships/slide" Target="slides/slide39.xml"/><Relationship Id="rId64" Type="http://schemas.openxmlformats.org/officeDocument/2006/relationships/slide" Target="slides/slide55.xml"/><Relationship Id="rId69" Type="http://schemas.openxmlformats.org/officeDocument/2006/relationships/slide" Target="slides/slide60.xml"/><Relationship Id="rId80" Type="http://schemas.openxmlformats.org/officeDocument/2006/relationships/slide" Target="slides/slide71.xml"/><Relationship Id="rId85" Type="http://schemas.openxmlformats.org/officeDocument/2006/relationships/slide" Target="slides/slide76.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slide" Target="slides/slide58.xml"/><Relationship Id="rId103" Type="http://schemas.microsoft.com/office/2018/10/relationships/authors" Target="authors.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slide" Target="slides/slide61.xml"/><Relationship Id="rId75" Type="http://schemas.openxmlformats.org/officeDocument/2006/relationships/slide" Target="slides/slide66.xml"/><Relationship Id="rId83" Type="http://schemas.openxmlformats.org/officeDocument/2006/relationships/slide" Target="slides/slide74.xml"/><Relationship Id="rId88" Type="http://schemas.openxmlformats.org/officeDocument/2006/relationships/slide" Target="slides/slide79.xml"/><Relationship Id="rId91" Type="http://schemas.openxmlformats.org/officeDocument/2006/relationships/slide" Target="slides/slide82.xml"/><Relationship Id="rId96" Type="http://schemas.openxmlformats.org/officeDocument/2006/relationships/slide" Target="slides/slide87.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slide" Target="slides/slide64.xml"/><Relationship Id="rId78" Type="http://schemas.openxmlformats.org/officeDocument/2006/relationships/slide" Target="slides/slide69.xml"/><Relationship Id="rId81" Type="http://schemas.openxmlformats.org/officeDocument/2006/relationships/slide" Target="slides/slide72.xml"/><Relationship Id="rId86" Type="http://schemas.openxmlformats.org/officeDocument/2006/relationships/slide" Target="slides/slide77.xml"/><Relationship Id="rId94" Type="http://schemas.openxmlformats.org/officeDocument/2006/relationships/slide" Target="slides/slide85.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slide" Target="slides/slide67.xml"/><Relationship Id="rId97" Type="http://schemas.openxmlformats.org/officeDocument/2006/relationships/notesMaster" Target="notesMasters/notesMaster1.xml"/><Relationship Id="rId7" Type="http://schemas.openxmlformats.org/officeDocument/2006/relationships/slideMaster" Target="slideMasters/slideMaster4.xml"/><Relationship Id="rId71" Type="http://schemas.openxmlformats.org/officeDocument/2006/relationships/slide" Target="slides/slide62.xml"/><Relationship Id="rId92" Type="http://schemas.openxmlformats.org/officeDocument/2006/relationships/slide" Target="slides/slide83.xml"/><Relationship Id="rId2" Type="http://schemas.openxmlformats.org/officeDocument/2006/relationships/customXml" Target="../customXml/item2.xml"/><Relationship Id="rId29" Type="http://schemas.openxmlformats.org/officeDocument/2006/relationships/slide" Target="slides/slide20.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slide" Target="slides/slide57.xml"/><Relationship Id="rId87" Type="http://schemas.openxmlformats.org/officeDocument/2006/relationships/slide" Target="slides/slide78.xml"/><Relationship Id="rId61" Type="http://schemas.openxmlformats.org/officeDocument/2006/relationships/slide" Target="slides/slide52.xml"/><Relationship Id="rId82" Type="http://schemas.openxmlformats.org/officeDocument/2006/relationships/slide" Target="slides/slide73.xml"/><Relationship Id="rId19" Type="http://schemas.openxmlformats.org/officeDocument/2006/relationships/slide" Target="slides/slide10.xml"/><Relationship Id="rId14" Type="http://schemas.openxmlformats.org/officeDocument/2006/relationships/slide" Target="slides/slide5.xml"/><Relationship Id="rId30" Type="http://schemas.openxmlformats.org/officeDocument/2006/relationships/slide" Target="slides/slide21.xml"/><Relationship Id="rId35" Type="http://schemas.openxmlformats.org/officeDocument/2006/relationships/slide" Target="slides/slide26.xml"/><Relationship Id="rId56" Type="http://schemas.openxmlformats.org/officeDocument/2006/relationships/slide" Target="slides/slide47.xml"/><Relationship Id="rId77" Type="http://schemas.openxmlformats.org/officeDocument/2006/relationships/slide" Target="slides/slide68.xml"/><Relationship Id="rId100" Type="http://schemas.openxmlformats.org/officeDocument/2006/relationships/theme" Target="theme/theme1.xml"/><Relationship Id="rId8" Type="http://schemas.openxmlformats.org/officeDocument/2006/relationships/slideMaster" Target="slideMasters/slideMaster5.xml"/><Relationship Id="rId51" Type="http://schemas.openxmlformats.org/officeDocument/2006/relationships/slide" Target="slides/slide42.xml"/><Relationship Id="rId72" Type="http://schemas.openxmlformats.org/officeDocument/2006/relationships/slide" Target="slides/slide63.xml"/><Relationship Id="rId93" Type="http://schemas.openxmlformats.org/officeDocument/2006/relationships/slide" Target="slides/slide84.xml"/><Relationship Id="rId98" Type="http://schemas.openxmlformats.org/officeDocument/2006/relationships/presProps" Target="presProps.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ocelyn Timko" userId="S::jtimko@ushealthconnect.com::7abe3607-283a-400d-b017-87d9fd22fa6b" providerId="AD" clId="Web-{3D7AD27F-6489-9A25-5E08-EF40DDED5638}"/>
    <pc:docChg chg="modSld">
      <pc:chgData name="Jocelyn Timko" userId="S::jtimko@ushealthconnect.com::7abe3607-283a-400d-b017-87d9fd22fa6b" providerId="AD" clId="Web-{3D7AD27F-6489-9A25-5E08-EF40DDED5638}" dt="2025-05-01T16:00:02.245" v="158" actId="20577"/>
      <pc:docMkLst>
        <pc:docMk/>
      </pc:docMkLst>
      <pc:sldChg chg="modSp">
        <pc:chgData name="Jocelyn Timko" userId="S::jtimko@ushealthconnect.com::7abe3607-283a-400d-b017-87d9fd22fa6b" providerId="AD" clId="Web-{3D7AD27F-6489-9A25-5E08-EF40DDED5638}" dt="2025-05-01T15:44:55.959" v="34" actId="14100"/>
        <pc:sldMkLst>
          <pc:docMk/>
          <pc:sldMk cId="2743220891" sldId="435"/>
        </pc:sldMkLst>
        <pc:spChg chg="mod">
          <ac:chgData name="Jocelyn Timko" userId="S::jtimko@ushealthconnect.com::7abe3607-283a-400d-b017-87d9fd22fa6b" providerId="AD" clId="Web-{3D7AD27F-6489-9A25-5E08-EF40DDED5638}" dt="2025-05-01T15:44:55.959" v="34" actId="14100"/>
          <ac:spMkLst>
            <pc:docMk/>
            <pc:sldMk cId="2743220891" sldId="435"/>
            <ac:spMk id="2" creationId="{628FAD81-03C0-C77A-2A3B-1429F947687A}"/>
          </ac:spMkLst>
        </pc:spChg>
      </pc:sldChg>
      <pc:sldChg chg="modSp">
        <pc:chgData name="Jocelyn Timko" userId="S::jtimko@ushealthconnect.com::7abe3607-283a-400d-b017-87d9fd22fa6b" providerId="AD" clId="Web-{3D7AD27F-6489-9A25-5E08-EF40DDED5638}" dt="2025-05-01T15:52:43.454" v="54" actId="14100"/>
        <pc:sldMkLst>
          <pc:docMk/>
          <pc:sldMk cId="3782813388" sldId="461"/>
        </pc:sldMkLst>
        <pc:spChg chg="mod">
          <ac:chgData name="Jocelyn Timko" userId="S::jtimko@ushealthconnect.com::7abe3607-283a-400d-b017-87d9fd22fa6b" providerId="AD" clId="Web-{3D7AD27F-6489-9A25-5E08-EF40DDED5638}" dt="2025-05-01T15:52:43.454" v="54" actId="14100"/>
          <ac:spMkLst>
            <pc:docMk/>
            <pc:sldMk cId="3782813388" sldId="461"/>
            <ac:spMk id="2" creationId="{656B504B-39EC-6A8C-A7BB-10644E6C0254}"/>
          </ac:spMkLst>
        </pc:spChg>
      </pc:sldChg>
      <pc:sldChg chg="modSp">
        <pc:chgData name="Jocelyn Timko" userId="S::jtimko@ushealthconnect.com::7abe3607-283a-400d-b017-87d9fd22fa6b" providerId="AD" clId="Web-{3D7AD27F-6489-9A25-5E08-EF40DDED5638}" dt="2025-05-01T15:44:18.021" v="25" actId="20577"/>
        <pc:sldMkLst>
          <pc:docMk/>
          <pc:sldMk cId="3694756949" sldId="2147480909"/>
        </pc:sldMkLst>
        <pc:spChg chg="mod">
          <ac:chgData name="Jocelyn Timko" userId="S::jtimko@ushealthconnect.com::7abe3607-283a-400d-b017-87d9fd22fa6b" providerId="AD" clId="Web-{3D7AD27F-6489-9A25-5E08-EF40DDED5638}" dt="2025-05-01T15:44:18.021" v="25" actId="20577"/>
          <ac:spMkLst>
            <pc:docMk/>
            <pc:sldMk cId="3694756949" sldId="2147480909"/>
            <ac:spMk id="6" creationId="{8A91518C-A3DF-6EF6-428F-077E79066452}"/>
          </ac:spMkLst>
        </pc:spChg>
      </pc:sldChg>
      <pc:sldChg chg="modSp">
        <pc:chgData name="Jocelyn Timko" userId="S::jtimko@ushealthconnect.com::7abe3607-283a-400d-b017-87d9fd22fa6b" providerId="AD" clId="Web-{3D7AD27F-6489-9A25-5E08-EF40DDED5638}" dt="2025-05-01T15:53:55.596" v="59" actId="20577"/>
        <pc:sldMkLst>
          <pc:docMk/>
          <pc:sldMk cId="1467608116" sldId="2147483434"/>
        </pc:sldMkLst>
        <pc:spChg chg="mod">
          <ac:chgData name="Jocelyn Timko" userId="S::jtimko@ushealthconnect.com::7abe3607-283a-400d-b017-87d9fd22fa6b" providerId="AD" clId="Web-{3D7AD27F-6489-9A25-5E08-EF40DDED5638}" dt="2025-05-01T15:53:55.596" v="59" actId="20577"/>
          <ac:spMkLst>
            <pc:docMk/>
            <pc:sldMk cId="1467608116" sldId="2147483434"/>
            <ac:spMk id="2" creationId="{27AF6188-55A0-3007-9151-0CB068CA9EAE}"/>
          </ac:spMkLst>
        </pc:spChg>
        <pc:graphicFrameChg chg="mod modGraphic">
          <ac:chgData name="Jocelyn Timko" userId="S::jtimko@ushealthconnect.com::7abe3607-283a-400d-b017-87d9fd22fa6b" providerId="AD" clId="Web-{3D7AD27F-6489-9A25-5E08-EF40DDED5638}" dt="2025-05-01T15:45:40.991" v="53"/>
          <ac:graphicFrameMkLst>
            <pc:docMk/>
            <pc:sldMk cId="1467608116" sldId="2147483434"/>
            <ac:graphicFrameMk id="6" creationId="{A1B6BE51-2268-45BC-BF2D-AFC8A4A86A95}"/>
          </ac:graphicFrameMkLst>
        </pc:graphicFrameChg>
      </pc:sldChg>
      <pc:sldChg chg="modSp">
        <pc:chgData name="Jocelyn Timko" userId="S::jtimko@ushealthconnect.com::7abe3607-283a-400d-b017-87d9fd22fa6b" providerId="AD" clId="Web-{3D7AD27F-6489-9A25-5E08-EF40DDED5638}" dt="2025-05-01T15:29:08.219" v="3" actId="20577"/>
        <pc:sldMkLst>
          <pc:docMk/>
          <pc:sldMk cId="1694233736" sldId="2147483450"/>
        </pc:sldMkLst>
        <pc:spChg chg="mod">
          <ac:chgData name="Jocelyn Timko" userId="S::jtimko@ushealthconnect.com::7abe3607-283a-400d-b017-87d9fd22fa6b" providerId="AD" clId="Web-{3D7AD27F-6489-9A25-5E08-EF40DDED5638}" dt="2025-05-01T15:29:08.219" v="3" actId="20577"/>
          <ac:spMkLst>
            <pc:docMk/>
            <pc:sldMk cId="1694233736" sldId="2147483450"/>
            <ac:spMk id="3" creationId="{0DEC238E-5E7F-0710-8FCC-44C7CE59184E}"/>
          </ac:spMkLst>
        </pc:spChg>
      </pc:sldChg>
      <pc:sldChg chg="modSp">
        <pc:chgData name="Jocelyn Timko" userId="S::jtimko@ushealthconnect.com::7abe3607-283a-400d-b017-87d9fd22fa6b" providerId="AD" clId="Web-{3D7AD27F-6489-9A25-5E08-EF40DDED5638}" dt="2025-05-01T15:43:41.411" v="10" actId="14100"/>
        <pc:sldMkLst>
          <pc:docMk/>
          <pc:sldMk cId="3253557503" sldId="2147483452"/>
        </pc:sldMkLst>
        <pc:spChg chg="mod">
          <ac:chgData name="Jocelyn Timko" userId="S::jtimko@ushealthconnect.com::7abe3607-283a-400d-b017-87d9fd22fa6b" providerId="AD" clId="Web-{3D7AD27F-6489-9A25-5E08-EF40DDED5638}" dt="2025-05-01T15:43:41.411" v="10" actId="14100"/>
          <ac:spMkLst>
            <pc:docMk/>
            <pc:sldMk cId="3253557503" sldId="2147483452"/>
            <ac:spMk id="3" creationId="{78D3808F-AA81-4217-A7C4-724CC72AFF76}"/>
          </ac:spMkLst>
        </pc:spChg>
      </pc:sldChg>
      <pc:sldChg chg="modSp">
        <pc:chgData name="Jocelyn Timko" userId="S::jtimko@ushealthconnect.com::7abe3607-283a-400d-b017-87d9fd22fa6b" providerId="AD" clId="Web-{3D7AD27F-6489-9A25-5E08-EF40DDED5638}" dt="2025-05-01T15:57:45.257" v="154" actId="20577"/>
        <pc:sldMkLst>
          <pc:docMk/>
          <pc:sldMk cId="484724377" sldId="2147483470"/>
        </pc:sldMkLst>
        <pc:spChg chg="mod ord">
          <ac:chgData name="Jocelyn Timko" userId="S::jtimko@ushealthconnect.com::7abe3607-283a-400d-b017-87d9fd22fa6b" providerId="AD" clId="Web-{3D7AD27F-6489-9A25-5E08-EF40DDED5638}" dt="2025-05-01T15:57:45.257" v="154" actId="20577"/>
          <ac:spMkLst>
            <pc:docMk/>
            <pc:sldMk cId="484724377" sldId="2147483470"/>
            <ac:spMk id="3" creationId="{A5F7544F-D85F-82A4-76AD-49B2AF68CDC7}"/>
          </ac:spMkLst>
        </pc:spChg>
        <pc:graphicFrameChg chg="mod modGraphic">
          <ac:chgData name="Jocelyn Timko" userId="S::jtimko@ushealthconnect.com::7abe3607-283a-400d-b017-87d9fd22fa6b" providerId="AD" clId="Web-{3D7AD27F-6489-9A25-5E08-EF40DDED5638}" dt="2025-05-01T15:55:15.863" v="127"/>
          <ac:graphicFrameMkLst>
            <pc:docMk/>
            <pc:sldMk cId="484724377" sldId="2147483470"/>
            <ac:graphicFrameMk id="4" creationId="{7A789936-728C-60BE-0F83-52DD48B29845}"/>
          </ac:graphicFrameMkLst>
        </pc:graphicFrameChg>
      </pc:sldChg>
      <pc:sldChg chg="modSp">
        <pc:chgData name="Jocelyn Timko" userId="S::jtimko@ushealthconnect.com::7abe3607-283a-400d-b017-87d9fd22fa6b" providerId="AD" clId="Web-{3D7AD27F-6489-9A25-5E08-EF40DDED5638}" dt="2025-05-01T16:00:02.245" v="158" actId="20577"/>
        <pc:sldMkLst>
          <pc:docMk/>
          <pc:sldMk cId="706596662" sldId="2147483472"/>
        </pc:sldMkLst>
        <pc:spChg chg="mod">
          <ac:chgData name="Jocelyn Timko" userId="S::jtimko@ushealthconnect.com::7abe3607-283a-400d-b017-87d9fd22fa6b" providerId="AD" clId="Web-{3D7AD27F-6489-9A25-5E08-EF40DDED5638}" dt="2025-05-01T16:00:02.245" v="158" actId="20577"/>
          <ac:spMkLst>
            <pc:docMk/>
            <pc:sldMk cId="706596662" sldId="2147483472"/>
            <ac:spMk id="23" creationId="{E465DC96-3EAA-7680-A58F-28543F9578EE}"/>
          </ac:spMkLst>
        </pc:spChg>
      </pc:sldChg>
      <pc:sldChg chg="modSp">
        <pc:chgData name="Jocelyn Timko" userId="S::jtimko@ushealthconnect.com::7abe3607-283a-400d-b017-87d9fd22fa6b" providerId="AD" clId="Web-{3D7AD27F-6489-9A25-5E08-EF40DDED5638}" dt="2025-05-01T15:58:33.555" v="156" actId="20577"/>
        <pc:sldMkLst>
          <pc:docMk/>
          <pc:sldMk cId="1299046558" sldId="2147483473"/>
        </pc:sldMkLst>
        <pc:spChg chg="mod">
          <ac:chgData name="Jocelyn Timko" userId="S::jtimko@ushealthconnect.com::7abe3607-283a-400d-b017-87d9fd22fa6b" providerId="AD" clId="Web-{3D7AD27F-6489-9A25-5E08-EF40DDED5638}" dt="2025-05-01T15:58:33.555" v="156" actId="20577"/>
          <ac:spMkLst>
            <pc:docMk/>
            <pc:sldMk cId="1299046558" sldId="2147483473"/>
            <ac:spMk id="7" creationId="{CA33C098-A240-9A03-6B69-FA137795823B}"/>
          </ac:spMkLst>
        </pc:spChg>
      </pc:sldChg>
    </pc:docChg>
  </pc:docChgLst>
  <pc:docChgLst>
    <pc:chgData name="Tim Person" userId="b2b484d9-01a2-453c-8946-0f01071f09e2" providerId="ADAL" clId="{DE6C668B-5241-401C-848B-334E945C8110}"/>
    <pc:docChg chg="undo redo custSel modSld">
      <pc:chgData name="Tim Person" userId="b2b484d9-01a2-453c-8946-0f01071f09e2" providerId="ADAL" clId="{DE6C668B-5241-401C-848B-334E945C8110}" dt="2025-04-25T18:50:29.819" v="298" actId="255"/>
      <pc:docMkLst>
        <pc:docMk/>
      </pc:docMkLst>
      <pc:sldChg chg="modSp mod">
        <pc:chgData name="Tim Person" userId="b2b484d9-01a2-453c-8946-0f01071f09e2" providerId="ADAL" clId="{DE6C668B-5241-401C-848B-334E945C8110}" dt="2025-04-25T17:50:03.508" v="3" actId="20577"/>
        <pc:sldMkLst>
          <pc:docMk/>
          <pc:sldMk cId="139387930" sldId="315"/>
        </pc:sldMkLst>
        <pc:spChg chg="mod">
          <ac:chgData name="Tim Person" userId="b2b484d9-01a2-453c-8946-0f01071f09e2" providerId="ADAL" clId="{DE6C668B-5241-401C-848B-334E945C8110}" dt="2025-04-25T17:50:03.508" v="3" actId="20577"/>
          <ac:spMkLst>
            <pc:docMk/>
            <pc:sldMk cId="139387930" sldId="315"/>
            <ac:spMk id="82946" creationId="{00000000-0000-0000-0000-000000000000}"/>
          </ac:spMkLst>
        </pc:spChg>
      </pc:sldChg>
      <pc:sldChg chg="modSp mod modNotesTx">
        <pc:chgData name="Tim Person" userId="b2b484d9-01a2-453c-8946-0f01071f09e2" providerId="ADAL" clId="{DE6C668B-5241-401C-848B-334E945C8110}" dt="2025-04-25T18:32:44.660" v="84" actId="114"/>
        <pc:sldMkLst>
          <pc:docMk/>
          <pc:sldMk cId="2743220891" sldId="435"/>
        </pc:sldMkLst>
        <pc:graphicFrameChg chg="modGraphic">
          <ac:chgData name="Tim Person" userId="b2b484d9-01a2-453c-8946-0f01071f09e2" providerId="ADAL" clId="{DE6C668B-5241-401C-848B-334E945C8110}" dt="2025-04-25T18:32:44.660" v="84" actId="114"/>
          <ac:graphicFrameMkLst>
            <pc:docMk/>
            <pc:sldMk cId="2743220891" sldId="435"/>
            <ac:graphicFrameMk id="278" creationId="{C423BA60-C870-FBF5-55BA-E99D9A127D25}"/>
          </ac:graphicFrameMkLst>
        </pc:graphicFrameChg>
      </pc:sldChg>
      <pc:sldChg chg="modSp mod modNotesTx">
        <pc:chgData name="Tim Person" userId="b2b484d9-01a2-453c-8946-0f01071f09e2" providerId="ADAL" clId="{DE6C668B-5241-401C-848B-334E945C8110}" dt="2025-04-25T18:20:46.554" v="73" actId="20577"/>
        <pc:sldMkLst>
          <pc:docMk/>
          <pc:sldMk cId="3782813388" sldId="461"/>
        </pc:sldMkLst>
        <pc:spChg chg="mod">
          <ac:chgData name="Tim Person" userId="b2b484d9-01a2-453c-8946-0f01071f09e2" providerId="ADAL" clId="{DE6C668B-5241-401C-848B-334E945C8110}" dt="2025-04-25T18:20:46.554" v="73" actId="20577"/>
          <ac:spMkLst>
            <pc:docMk/>
            <pc:sldMk cId="3782813388" sldId="461"/>
            <ac:spMk id="2" creationId="{656B504B-39EC-6A8C-A7BB-10644E6C0254}"/>
          </ac:spMkLst>
        </pc:spChg>
      </pc:sldChg>
      <pc:sldChg chg="modSp mod modNotesTx">
        <pc:chgData name="Tim Person" userId="b2b484d9-01a2-453c-8946-0f01071f09e2" providerId="ADAL" clId="{DE6C668B-5241-401C-848B-334E945C8110}" dt="2025-04-25T18:33:26.553" v="85" actId="20577"/>
        <pc:sldMkLst>
          <pc:docMk/>
          <pc:sldMk cId="3291650677" sldId="2379"/>
        </pc:sldMkLst>
        <pc:spChg chg="mod">
          <ac:chgData name="Tim Person" userId="b2b484d9-01a2-453c-8946-0f01071f09e2" providerId="ADAL" clId="{DE6C668B-5241-401C-848B-334E945C8110}" dt="2025-04-25T18:33:26.553" v="85" actId="20577"/>
          <ac:spMkLst>
            <pc:docMk/>
            <pc:sldMk cId="3291650677" sldId="2379"/>
            <ac:spMk id="9" creationId="{0BC100EE-367F-F41B-410E-E9F9C2A23AA8}"/>
          </ac:spMkLst>
        </pc:spChg>
      </pc:sldChg>
      <pc:sldChg chg="modSp mod">
        <pc:chgData name="Tim Person" userId="b2b484d9-01a2-453c-8946-0f01071f09e2" providerId="ADAL" clId="{DE6C668B-5241-401C-848B-334E945C8110}" dt="2025-04-25T18:05:09.895" v="35" actId="113"/>
        <pc:sldMkLst>
          <pc:docMk/>
          <pc:sldMk cId="2996511128" sldId="2147470541"/>
        </pc:sldMkLst>
        <pc:spChg chg="mod">
          <ac:chgData name="Tim Person" userId="b2b484d9-01a2-453c-8946-0f01071f09e2" providerId="ADAL" clId="{DE6C668B-5241-401C-848B-334E945C8110}" dt="2025-04-25T18:05:09.895" v="35" actId="113"/>
          <ac:spMkLst>
            <pc:docMk/>
            <pc:sldMk cId="2996511128" sldId="2147470541"/>
            <ac:spMk id="6" creationId="{C491952D-F22E-5CA5-FFBD-35229B3E13DA}"/>
          </ac:spMkLst>
        </pc:spChg>
      </pc:sldChg>
      <pc:sldChg chg="modSp mod">
        <pc:chgData name="Tim Person" userId="b2b484d9-01a2-453c-8946-0f01071f09e2" providerId="ADAL" clId="{DE6C668B-5241-401C-848B-334E945C8110}" dt="2025-04-25T18:05:06.642" v="34" actId="113"/>
        <pc:sldMkLst>
          <pc:docMk/>
          <pc:sldMk cId="467842051" sldId="2147470546"/>
        </pc:sldMkLst>
        <pc:spChg chg="mod">
          <ac:chgData name="Tim Person" userId="b2b484d9-01a2-453c-8946-0f01071f09e2" providerId="ADAL" clId="{DE6C668B-5241-401C-848B-334E945C8110}" dt="2025-04-25T18:05:06.642" v="34" actId="113"/>
          <ac:spMkLst>
            <pc:docMk/>
            <pc:sldMk cId="467842051" sldId="2147470546"/>
            <ac:spMk id="6" creationId="{F81CEDAC-EE7D-6818-0A8B-D0AC88B57FA4}"/>
          </ac:spMkLst>
        </pc:spChg>
      </pc:sldChg>
      <pc:sldChg chg="modSp mod">
        <pc:chgData name="Tim Person" userId="b2b484d9-01a2-453c-8946-0f01071f09e2" providerId="ADAL" clId="{DE6C668B-5241-401C-848B-334E945C8110}" dt="2025-04-25T17:55:43.483" v="20" actId="1035"/>
        <pc:sldMkLst>
          <pc:docMk/>
          <pc:sldMk cId="4138747083" sldId="2147471018"/>
        </pc:sldMkLst>
        <pc:spChg chg="mod">
          <ac:chgData name="Tim Person" userId="b2b484d9-01a2-453c-8946-0f01071f09e2" providerId="ADAL" clId="{DE6C668B-5241-401C-848B-334E945C8110}" dt="2025-04-25T17:55:43.483" v="20" actId="1035"/>
          <ac:spMkLst>
            <pc:docMk/>
            <pc:sldMk cId="4138747083" sldId="2147471018"/>
            <ac:spMk id="16" creationId="{A0DEEA9D-A8CC-E3AE-D871-4D3D2ECC0DD4}"/>
          </ac:spMkLst>
        </pc:spChg>
      </pc:sldChg>
      <pc:sldChg chg="modSp mod">
        <pc:chgData name="Tim Person" userId="b2b484d9-01a2-453c-8946-0f01071f09e2" providerId="ADAL" clId="{DE6C668B-5241-401C-848B-334E945C8110}" dt="2025-04-25T17:54:27.072" v="6" actId="14100"/>
        <pc:sldMkLst>
          <pc:docMk/>
          <pc:sldMk cId="1030409605" sldId="2147480842"/>
        </pc:sldMkLst>
        <pc:spChg chg="mod">
          <ac:chgData name="Tim Person" userId="b2b484d9-01a2-453c-8946-0f01071f09e2" providerId="ADAL" clId="{DE6C668B-5241-401C-848B-334E945C8110}" dt="2025-04-25T17:54:27.072" v="6" actId="14100"/>
          <ac:spMkLst>
            <pc:docMk/>
            <pc:sldMk cId="1030409605" sldId="2147480842"/>
            <ac:spMk id="85" creationId="{53C9AB0F-7126-7196-B9EB-62515D9374BD}"/>
          </ac:spMkLst>
        </pc:spChg>
      </pc:sldChg>
      <pc:sldChg chg="modSp mod">
        <pc:chgData name="Tim Person" userId="b2b484d9-01a2-453c-8946-0f01071f09e2" providerId="ADAL" clId="{DE6C668B-5241-401C-848B-334E945C8110}" dt="2025-04-25T18:09:13.106" v="43" actId="20577"/>
        <pc:sldMkLst>
          <pc:docMk/>
          <pc:sldMk cId="2984725603" sldId="2147480907"/>
        </pc:sldMkLst>
        <pc:spChg chg="mod">
          <ac:chgData name="Tim Person" userId="b2b484d9-01a2-453c-8946-0f01071f09e2" providerId="ADAL" clId="{DE6C668B-5241-401C-848B-334E945C8110}" dt="2025-04-25T18:09:13.106" v="43" actId="20577"/>
          <ac:spMkLst>
            <pc:docMk/>
            <pc:sldMk cId="2984725603" sldId="2147480907"/>
            <ac:spMk id="5" creationId="{62E01825-2448-3FE3-64DF-DEF770F17BDD}"/>
          </ac:spMkLst>
        </pc:spChg>
      </pc:sldChg>
      <pc:sldChg chg="modSp mod">
        <pc:chgData name="Tim Person" userId="b2b484d9-01a2-453c-8946-0f01071f09e2" providerId="ADAL" clId="{DE6C668B-5241-401C-848B-334E945C8110}" dt="2025-04-25T17:53:29.845" v="4" actId="114"/>
        <pc:sldMkLst>
          <pc:docMk/>
          <pc:sldMk cId="2363653517" sldId="2147483435"/>
        </pc:sldMkLst>
        <pc:spChg chg="mod">
          <ac:chgData name="Tim Person" userId="b2b484d9-01a2-453c-8946-0f01071f09e2" providerId="ADAL" clId="{DE6C668B-5241-401C-848B-334E945C8110}" dt="2025-04-25T17:53:29.845" v="4" actId="114"/>
          <ac:spMkLst>
            <pc:docMk/>
            <pc:sldMk cId="2363653517" sldId="2147483435"/>
            <ac:spMk id="3" creationId="{34192B96-BFBB-2F6B-36C3-0A7F1E72FAF7}"/>
          </ac:spMkLst>
        </pc:spChg>
      </pc:sldChg>
      <pc:sldChg chg="modSp mod modNotesTx">
        <pc:chgData name="Tim Person" userId="b2b484d9-01a2-453c-8946-0f01071f09e2" providerId="ADAL" clId="{DE6C668B-5241-401C-848B-334E945C8110}" dt="2025-04-25T18:19:29.598" v="58" actId="20577"/>
        <pc:sldMkLst>
          <pc:docMk/>
          <pc:sldMk cId="2493001273" sldId="2147483455"/>
        </pc:sldMkLst>
        <pc:spChg chg="mod">
          <ac:chgData name="Tim Person" userId="b2b484d9-01a2-453c-8946-0f01071f09e2" providerId="ADAL" clId="{DE6C668B-5241-401C-848B-334E945C8110}" dt="2025-04-25T18:19:29.598" v="58" actId="20577"/>
          <ac:spMkLst>
            <pc:docMk/>
            <pc:sldMk cId="2493001273" sldId="2147483455"/>
            <ac:spMk id="3" creationId="{EA17E2E5-92DF-B141-F1F2-CBB9F12D4FC7}"/>
          </ac:spMkLst>
        </pc:spChg>
      </pc:sldChg>
      <pc:sldChg chg="modSp mod modNotesTx">
        <pc:chgData name="Tim Person" userId="b2b484d9-01a2-453c-8946-0f01071f09e2" providerId="ADAL" clId="{DE6C668B-5241-401C-848B-334E945C8110}" dt="2025-04-25T18:34:11.403" v="94" actId="20577"/>
        <pc:sldMkLst>
          <pc:docMk/>
          <pc:sldMk cId="2143769806" sldId="2147483456"/>
        </pc:sldMkLst>
        <pc:graphicFrameChg chg="modGraphic">
          <ac:chgData name="Tim Person" userId="b2b484d9-01a2-453c-8946-0f01071f09e2" providerId="ADAL" clId="{DE6C668B-5241-401C-848B-334E945C8110}" dt="2025-04-25T18:34:11.403" v="94" actId="20577"/>
          <ac:graphicFrameMkLst>
            <pc:docMk/>
            <pc:sldMk cId="2143769806" sldId="2147483456"/>
            <ac:graphicFrameMk id="17" creationId="{43190D1E-69D2-106B-34C3-91197E9FD35C}"/>
          </ac:graphicFrameMkLst>
        </pc:graphicFrameChg>
      </pc:sldChg>
      <pc:sldChg chg="modSp mod modNotesTx">
        <pc:chgData name="Tim Person" userId="b2b484d9-01a2-453c-8946-0f01071f09e2" providerId="ADAL" clId="{DE6C668B-5241-401C-848B-334E945C8110}" dt="2025-04-25T18:00:43.898" v="32" actId="20577"/>
        <pc:sldMkLst>
          <pc:docMk/>
          <pc:sldMk cId="3329064655" sldId="2147483458"/>
        </pc:sldMkLst>
        <pc:spChg chg="mod">
          <ac:chgData name="Tim Person" userId="b2b484d9-01a2-453c-8946-0f01071f09e2" providerId="ADAL" clId="{DE6C668B-5241-401C-848B-334E945C8110}" dt="2025-04-25T18:00:43.898" v="32" actId="20577"/>
          <ac:spMkLst>
            <pc:docMk/>
            <pc:sldMk cId="3329064655" sldId="2147483458"/>
            <ac:spMk id="10" creationId="{0B6BD02B-22CA-EA57-5AFE-355308238CB3}"/>
          </ac:spMkLst>
        </pc:spChg>
      </pc:sldChg>
      <pc:sldChg chg="modSp mod modNotesTx">
        <pc:chgData name="Tim Person" userId="b2b484d9-01a2-453c-8946-0f01071f09e2" providerId="ADAL" clId="{DE6C668B-5241-401C-848B-334E945C8110}" dt="2025-04-25T18:50:29.819" v="298" actId="255"/>
        <pc:sldMkLst>
          <pc:docMk/>
          <pc:sldMk cId="3526964799" sldId="2147483471"/>
        </pc:sldMkLst>
        <pc:spChg chg="mod">
          <ac:chgData name="Tim Person" userId="b2b484d9-01a2-453c-8946-0f01071f09e2" providerId="ADAL" clId="{DE6C668B-5241-401C-848B-334E945C8110}" dt="2025-04-25T18:46:52.918" v="122"/>
          <ac:spMkLst>
            <pc:docMk/>
            <pc:sldMk cId="3526964799" sldId="2147483471"/>
            <ac:spMk id="13" creationId="{06D98A1A-C1E4-2D7D-38AC-9BF3804BA1DB}"/>
          </ac:spMkLst>
        </pc:spChg>
        <pc:spChg chg="mod">
          <ac:chgData name="Tim Person" userId="b2b484d9-01a2-453c-8946-0f01071f09e2" providerId="ADAL" clId="{DE6C668B-5241-401C-848B-334E945C8110}" dt="2025-04-25T18:41:54.175" v="103" actId="20577"/>
          <ac:spMkLst>
            <pc:docMk/>
            <pc:sldMk cId="3526964799" sldId="2147483471"/>
            <ac:spMk id="23" creationId="{C4F82241-210F-DD8D-27FC-AE52C0195E9B}"/>
          </ac:spMkLst>
        </pc:spChg>
        <pc:spChg chg="mod">
          <ac:chgData name="Tim Person" userId="b2b484d9-01a2-453c-8946-0f01071f09e2" providerId="ADAL" clId="{DE6C668B-5241-401C-848B-334E945C8110}" dt="2025-04-25T18:40:29.322" v="100" actId="947"/>
          <ac:spMkLst>
            <pc:docMk/>
            <pc:sldMk cId="3526964799" sldId="2147483471"/>
            <ac:spMk id="54" creationId="{7A87A1E5-DF4D-D374-05CE-17567C4ABC7E}"/>
          </ac:spMkLst>
        </pc:spChg>
        <pc:spChg chg="mod">
          <ac:chgData name="Tim Person" userId="b2b484d9-01a2-453c-8946-0f01071f09e2" providerId="ADAL" clId="{DE6C668B-5241-401C-848B-334E945C8110}" dt="2025-04-25T18:43:21.738" v="104" actId="20577"/>
          <ac:spMkLst>
            <pc:docMk/>
            <pc:sldMk cId="3526964799" sldId="2147483471"/>
            <ac:spMk id="58" creationId="{BA8290EC-C664-BD7D-5427-AC28E909BAF3}"/>
          </ac:spMkLst>
        </pc:spChg>
        <pc:spChg chg="mod">
          <ac:chgData name="Tim Person" userId="b2b484d9-01a2-453c-8946-0f01071f09e2" providerId="ADAL" clId="{DE6C668B-5241-401C-848B-334E945C8110}" dt="2025-04-25T18:50:29.819" v="298" actId="255"/>
          <ac:spMkLst>
            <pc:docMk/>
            <pc:sldMk cId="3526964799" sldId="2147483471"/>
            <ac:spMk id="83" creationId="{535E7208-FE5E-B2E4-AE55-6964A640E5FE}"/>
          </ac:spMkLst>
        </pc:spChg>
        <pc:spChg chg="mod">
          <ac:chgData name="Tim Person" userId="b2b484d9-01a2-453c-8946-0f01071f09e2" providerId="ADAL" clId="{DE6C668B-5241-401C-848B-334E945C8110}" dt="2025-04-25T18:40:04.483" v="98" actId="947"/>
          <ac:spMkLst>
            <pc:docMk/>
            <pc:sldMk cId="3526964799" sldId="2147483471"/>
            <ac:spMk id="87" creationId="{43269B82-1460-F1FA-9F35-F7A5AE35DE24}"/>
          </ac:spMkLst>
        </pc:spChg>
        <pc:spChg chg="mod">
          <ac:chgData name="Tim Person" userId="b2b484d9-01a2-453c-8946-0f01071f09e2" providerId="ADAL" clId="{DE6C668B-5241-401C-848B-334E945C8110}" dt="2025-04-25T18:40:37.112" v="102" actId="947"/>
          <ac:spMkLst>
            <pc:docMk/>
            <pc:sldMk cId="3526964799" sldId="2147483471"/>
            <ac:spMk id="172" creationId="{84F6CCB6-288D-41FF-BDB7-0EFF5597D0F8}"/>
          </ac:spMkLst>
        </pc:spChg>
        <pc:spChg chg="mod">
          <ac:chgData name="Tim Person" userId="b2b484d9-01a2-453c-8946-0f01071f09e2" providerId="ADAL" clId="{DE6C668B-5241-401C-848B-334E945C8110}" dt="2025-04-25T18:43:49.520" v="106" actId="947"/>
          <ac:spMkLst>
            <pc:docMk/>
            <pc:sldMk cId="3526964799" sldId="2147483471"/>
            <ac:spMk id="193" creationId="{648575FF-D1DF-874E-7897-C1970011B676}"/>
          </ac:spMkLst>
        </pc:spChg>
        <pc:grpChg chg="mod">
          <ac:chgData name="Tim Person" userId="b2b484d9-01a2-453c-8946-0f01071f09e2" providerId="ADAL" clId="{DE6C668B-5241-401C-848B-334E945C8110}" dt="2025-04-25T18:47:33.487" v="270" actId="1037"/>
          <ac:grpSpMkLst>
            <pc:docMk/>
            <pc:sldMk cId="3526964799" sldId="2147483471"/>
            <ac:grpSpMk id="42" creationId="{49351CC6-F724-56B9-9EE9-C9421C5C6B0C}"/>
          </ac:grpSpMkLst>
        </pc:grpChg>
        <pc:grpChg chg="mod">
          <ac:chgData name="Tim Person" userId="b2b484d9-01a2-453c-8946-0f01071f09e2" providerId="ADAL" clId="{DE6C668B-5241-401C-848B-334E945C8110}" dt="2025-04-25T18:47:20.895" v="202" actId="1037"/>
          <ac:grpSpMkLst>
            <pc:docMk/>
            <pc:sldMk cId="3526964799" sldId="2147483471"/>
            <ac:grpSpMk id="198" creationId="{97FACB10-ACDB-EC22-DDD0-220177C0B8C4}"/>
          </ac:grpSpMkLst>
        </pc:grpChg>
      </pc:sldChg>
      <pc:sldChg chg="modSp mod">
        <pc:chgData name="Tim Person" userId="b2b484d9-01a2-453c-8946-0f01071f09e2" providerId="ADAL" clId="{DE6C668B-5241-401C-848B-334E945C8110}" dt="2025-04-25T18:27:15.774" v="83" actId="20577"/>
        <pc:sldMkLst>
          <pc:docMk/>
          <pc:sldMk cId="2579412652" sldId="2147483474"/>
        </pc:sldMkLst>
        <pc:spChg chg="mod">
          <ac:chgData name="Tim Person" userId="b2b484d9-01a2-453c-8946-0f01071f09e2" providerId="ADAL" clId="{DE6C668B-5241-401C-848B-334E945C8110}" dt="2025-04-25T18:27:15.774" v="83" actId="20577"/>
          <ac:spMkLst>
            <pc:docMk/>
            <pc:sldMk cId="2579412652" sldId="2147483474"/>
            <ac:spMk id="4" creationId="{74520152-A03B-255A-5911-51419C0BDE9F}"/>
          </ac:spMkLst>
        </pc:spChg>
        <pc:spChg chg="mod">
          <ac:chgData name="Tim Person" userId="b2b484d9-01a2-453c-8946-0f01071f09e2" providerId="ADAL" clId="{DE6C668B-5241-401C-848B-334E945C8110}" dt="2025-04-25T18:23:48.464" v="74" actId="20577"/>
          <ac:spMkLst>
            <pc:docMk/>
            <pc:sldMk cId="2579412652" sldId="2147483474"/>
            <ac:spMk id="44" creationId="{58BB8427-AB75-D9CF-BC02-F84878D3ADA5}"/>
          </ac:spMkLst>
        </pc:spChg>
      </pc:sldChg>
    </pc:docChg>
  </pc:docChgLst>
  <pc:docChgLst>
    <pc:chgData name="Jocelyn Timko" userId="7abe3607-283a-400d-b017-87d9fd22fa6b" providerId="ADAL" clId="{8A55E38D-A13A-8547-9B79-B68F4DE87607}"/>
    <pc:docChg chg="undo custSel addSld modSld">
      <pc:chgData name="Jocelyn Timko" userId="7abe3607-283a-400d-b017-87d9fd22fa6b" providerId="ADAL" clId="{8A55E38D-A13A-8547-9B79-B68F4DE87607}" dt="2025-06-11T18:52:56.542" v="785" actId="20577"/>
      <pc:docMkLst>
        <pc:docMk/>
      </pc:docMkLst>
      <pc:sldChg chg="modSp mod">
        <pc:chgData name="Jocelyn Timko" userId="7abe3607-283a-400d-b017-87d9fd22fa6b" providerId="ADAL" clId="{8A55E38D-A13A-8547-9B79-B68F4DE87607}" dt="2025-06-11T18:52:56.542" v="785" actId="20577"/>
        <pc:sldMkLst>
          <pc:docMk/>
          <pc:sldMk cId="3344911998" sldId="2147470542"/>
        </pc:sldMkLst>
        <pc:spChg chg="mod">
          <ac:chgData name="Jocelyn Timko" userId="7abe3607-283a-400d-b017-87d9fd22fa6b" providerId="ADAL" clId="{8A55E38D-A13A-8547-9B79-B68F4DE87607}" dt="2025-06-11T18:52:56.542" v="785" actId="20577"/>
          <ac:spMkLst>
            <pc:docMk/>
            <pc:sldMk cId="3344911998" sldId="2147470542"/>
            <ac:spMk id="5123" creationId="{607BC9A4-B2BB-6F4A-20DE-FB3282071477}"/>
          </ac:spMkLst>
        </pc:spChg>
      </pc:sldChg>
      <pc:sldChg chg="modSp mod">
        <pc:chgData name="Jocelyn Timko" userId="7abe3607-283a-400d-b017-87d9fd22fa6b" providerId="ADAL" clId="{8A55E38D-A13A-8547-9B79-B68F4DE87607}" dt="2025-06-11T18:35:09.945" v="6" actId="14734"/>
        <pc:sldMkLst>
          <pc:docMk/>
          <pc:sldMk cId="2838751056" sldId="2147483442"/>
        </pc:sldMkLst>
        <pc:graphicFrameChg chg="modGraphic">
          <ac:chgData name="Jocelyn Timko" userId="7abe3607-283a-400d-b017-87d9fd22fa6b" providerId="ADAL" clId="{8A55E38D-A13A-8547-9B79-B68F4DE87607}" dt="2025-06-11T18:35:09.945" v="6" actId="14734"/>
          <ac:graphicFrameMkLst>
            <pc:docMk/>
            <pc:sldMk cId="2838751056" sldId="2147483442"/>
            <ac:graphicFrameMk id="5" creationId="{94B331AA-C9AC-BB84-5E39-FA6E85DE7745}"/>
          </ac:graphicFrameMkLst>
        </pc:graphicFrameChg>
      </pc:sldChg>
      <pc:sldChg chg="addSp delSp modSp new mod modClrScheme chgLayout modNotesTx">
        <pc:chgData name="Jocelyn Timko" userId="7abe3607-283a-400d-b017-87d9fd22fa6b" providerId="ADAL" clId="{8A55E38D-A13A-8547-9B79-B68F4DE87607}" dt="2025-06-11T18:52:26.238" v="779" actId="1076"/>
        <pc:sldMkLst>
          <pc:docMk/>
          <pc:sldMk cId="2948922543" sldId="2147483476"/>
        </pc:sldMkLst>
        <pc:spChg chg="mod ord">
          <ac:chgData name="Jocelyn Timko" userId="7abe3607-283a-400d-b017-87d9fd22fa6b" providerId="ADAL" clId="{8A55E38D-A13A-8547-9B79-B68F4DE87607}" dt="2025-06-11T18:38:20.363" v="137" actId="20577"/>
          <ac:spMkLst>
            <pc:docMk/>
            <pc:sldMk cId="2948922543" sldId="2147483476"/>
            <ac:spMk id="2" creationId="{4D2A9614-5A6D-A736-BC53-0061D7DB03EC}"/>
          </ac:spMkLst>
        </pc:spChg>
        <pc:spChg chg="mod ord">
          <ac:chgData name="Jocelyn Timko" userId="7abe3607-283a-400d-b017-87d9fd22fa6b" providerId="ADAL" clId="{8A55E38D-A13A-8547-9B79-B68F4DE87607}" dt="2025-06-11T18:51:21.362" v="770" actId="20577"/>
          <ac:spMkLst>
            <pc:docMk/>
            <pc:sldMk cId="2948922543" sldId="2147483476"/>
            <ac:spMk id="4" creationId="{8DA86BAF-8D51-A2AC-5E9C-788E3884EA8D}"/>
          </ac:spMkLst>
        </pc:spChg>
        <pc:spChg chg="add mod ord">
          <ac:chgData name="Jocelyn Timko" userId="7abe3607-283a-400d-b017-87d9fd22fa6b" providerId="ADAL" clId="{8A55E38D-A13A-8547-9B79-B68F4DE87607}" dt="2025-06-11T18:46:44.369" v="532" actId="255"/>
          <ac:spMkLst>
            <pc:docMk/>
            <pc:sldMk cId="2948922543" sldId="2147483476"/>
            <ac:spMk id="5" creationId="{02B797C1-045A-299B-A2C6-96D286C0D0D0}"/>
          </ac:spMkLst>
        </pc:spChg>
        <pc:spChg chg="add mod ord">
          <ac:chgData name="Jocelyn Timko" userId="7abe3607-283a-400d-b017-87d9fd22fa6b" providerId="ADAL" clId="{8A55E38D-A13A-8547-9B79-B68F4DE87607}" dt="2025-06-11T18:52:22.902" v="778" actId="14100"/>
          <ac:spMkLst>
            <pc:docMk/>
            <pc:sldMk cId="2948922543" sldId="2147483476"/>
            <ac:spMk id="6" creationId="{FE8ACE60-6F05-65F2-BC27-B5A6A4DCDABD}"/>
          </ac:spMkLst>
        </pc:spChg>
        <pc:graphicFrameChg chg="add mod modGraphic">
          <ac:chgData name="Jocelyn Timko" userId="7abe3607-283a-400d-b017-87d9fd22fa6b" providerId="ADAL" clId="{8A55E38D-A13A-8547-9B79-B68F4DE87607}" dt="2025-06-11T18:52:26.238" v="779" actId="1076"/>
          <ac:graphicFrameMkLst>
            <pc:docMk/>
            <pc:sldMk cId="2948922543" sldId="2147483476"/>
            <ac:graphicFrameMk id="7" creationId="{841D61D6-1663-A6BB-A64C-458AD0571BF4}"/>
          </ac:graphicFrameMkLst>
        </pc:graphicFrameChg>
      </pc:sldChg>
    </pc:docChg>
  </pc:docChgLst>
  <pc:docChgLst>
    <pc:chgData name="Tim Person" userId="b2b484d9-01a2-453c-8946-0f01071f09e2" providerId="ADAL" clId="{6DF464CD-3440-45C3-B502-09FBF7E4613A}"/>
    <pc:docChg chg="custSel modSld">
      <pc:chgData name="Tim Person" userId="b2b484d9-01a2-453c-8946-0f01071f09e2" providerId="ADAL" clId="{6DF464CD-3440-45C3-B502-09FBF7E4613A}" dt="2025-07-15T16:31:14.355" v="11" actId="20577"/>
      <pc:docMkLst>
        <pc:docMk/>
      </pc:docMkLst>
      <pc:sldChg chg="modNotesTx">
        <pc:chgData name="Tim Person" userId="b2b484d9-01a2-453c-8946-0f01071f09e2" providerId="ADAL" clId="{6DF464CD-3440-45C3-B502-09FBF7E4613A}" dt="2025-07-15T16:30:49.327" v="10" actId="20577"/>
        <pc:sldMkLst>
          <pc:docMk/>
          <pc:sldMk cId="3782813388" sldId="461"/>
        </pc:sldMkLst>
      </pc:sldChg>
      <pc:sldChg chg="modNotesTx">
        <pc:chgData name="Tim Person" userId="b2b484d9-01a2-453c-8946-0f01071f09e2" providerId="ADAL" clId="{6DF464CD-3440-45C3-B502-09FBF7E4613A}" dt="2025-07-15T16:30:28.633" v="9" actId="20577"/>
        <pc:sldMkLst>
          <pc:docMk/>
          <pc:sldMk cId="242359199" sldId="2147475274"/>
        </pc:sldMkLst>
      </pc:sldChg>
      <pc:sldChg chg="modNotesTx">
        <pc:chgData name="Tim Person" userId="b2b484d9-01a2-453c-8946-0f01071f09e2" providerId="ADAL" clId="{6DF464CD-3440-45C3-B502-09FBF7E4613A}" dt="2025-07-15T16:29:23.102" v="8" actId="20577"/>
        <pc:sldMkLst>
          <pc:docMk/>
          <pc:sldMk cId="2535951527" sldId="2147480910"/>
        </pc:sldMkLst>
      </pc:sldChg>
      <pc:sldChg chg="modSp mod">
        <pc:chgData name="Tim Person" userId="b2b484d9-01a2-453c-8946-0f01071f09e2" providerId="ADAL" clId="{6DF464CD-3440-45C3-B502-09FBF7E4613A}" dt="2025-07-15T16:31:14.355" v="11" actId="20577"/>
        <pc:sldMkLst>
          <pc:docMk/>
          <pc:sldMk cId="1467608116" sldId="2147483434"/>
        </pc:sldMkLst>
        <pc:spChg chg="mod">
          <ac:chgData name="Tim Person" userId="b2b484d9-01a2-453c-8946-0f01071f09e2" providerId="ADAL" clId="{6DF464CD-3440-45C3-B502-09FBF7E4613A}" dt="2025-07-15T16:31:14.355" v="11" actId="20577"/>
          <ac:spMkLst>
            <pc:docMk/>
            <pc:sldMk cId="1467608116" sldId="2147483434"/>
            <ac:spMk id="2" creationId="{27AF6188-55A0-3007-9151-0CB068CA9EAE}"/>
          </ac:spMkLst>
        </pc:spChg>
      </pc:sldChg>
      <pc:sldChg chg="modNotesTx">
        <pc:chgData name="Tim Person" userId="b2b484d9-01a2-453c-8946-0f01071f09e2" providerId="ADAL" clId="{6DF464CD-3440-45C3-B502-09FBF7E4613A}" dt="2025-07-15T16:27:22.366" v="0" actId="20577"/>
        <pc:sldMkLst>
          <pc:docMk/>
          <pc:sldMk cId="2969196697" sldId="2147483464"/>
        </pc:sldMkLst>
      </pc:sldChg>
    </pc:docChg>
  </pc:docChgLst>
  <pc:docChgLst>
    <pc:chgData name="Jocelyn Timko" userId="7abe3607-283a-400d-b017-87d9fd22fa6b" providerId="ADAL" clId="{678EB4AE-A503-2742-8B4F-F2E04F2BC3A0}"/>
    <pc:docChg chg="undo custSel modSld">
      <pc:chgData name="Jocelyn Timko" userId="7abe3607-283a-400d-b017-87d9fd22fa6b" providerId="ADAL" clId="{678EB4AE-A503-2742-8B4F-F2E04F2BC3A0}" dt="2025-04-17T16:09:47.629" v="431" actId="20577"/>
      <pc:docMkLst>
        <pc:docMk/>
      </pc:docMkLst>
      <pc:sldChg chg="modSp mod">
        <pc:chgData name="Jocelyn Timko" userId="7abe3607-283a-400d-b017-87d9fd22fa6b" providerId="ADAL" clId="{678EB4AE-A503-2742-8B4F-F2E04F2BC3A0}" dt="2025-04-17T15:55:41.711" v="182" actId="20577"/>
        <pc:sldMkLst>
          <pc:docMk/>
          <pc:sldMk cId="139387930" sldId="315"/>
        </pc:sldMkLst>
        <pc:spChg chg="mod">
          <ac:chgData name="Jocelyn Timko" userId="7abe3607-283a-400d-b017-87d9fd22fa6b" providerId="ADAL" clId="{678EB4AE-A503-2742-8B4F-F2E04F2BC3A0}" dt="2025-04-17T15:55:41.711" v="182" actId="20577"/>
          <ac:spMkLst>
            <pc:docMk/>
            <pc:sldMk cId="139387930" sldId="315"/>
            <ac:spMk id="82946" creationId="{00000000-0000-0000-0000-000000000000}"/>
          </ac:spMkLst>
        </pc:spChg>
      </pc:sldChg>
      <pc:sldChg chg="modSp mod">
        <pc:chgData name="Jocelyn Timko" userId="7abe3607-283a-400d-b017-87d9fd22fa6b" providerId="ADAL" clId="{678EB4AE-A503-2742-8B4F-F2E04F2BC3A0}" dt="2025-04-17T15:18:25.543" v="20" actId="20577"/>
        <pc:sldMkLst>
          <pc:docMk/>
          <pc:sldMk cId="3083837531" sldId="391"/>
        </pc:sldMkLst>
        <pc:spChg chg="mod">
          <ac:chgData name="Jocelyn Timko" userId="7abe3607-283a-400d-b017-87d9fd22fa6b" providerId="ADAL" clId="{678EB4AE-A503-2742-8B4F-F2E04F2BC3A0}" dt="2025-04-17T15:18:25.543" v="20" actId="20577"/>
          <ac:spMkLst>
            <pc:docMk/>
            <pc:sldMk cId="3083837531" sldId="391"/>
            <ac:spMk id="7" creationId="{24944F88-87C3-3385-B299-E5C13F8E41E9}"/>
          </ac:spMkLst>
        </pc:spChg>
      </pc:sldChg>
      <pc:sldChg chg="modSp mod">
        <pc:chgData name="Jocelyn Timko" userId="7abe3607-283a-400d-b017-87d9fd22fa6b" providerId="ADAL" clId="{678EB4AE-A503-2742-8B4F-F2E04F2BC3A0}" dt="2025-04-17T15:14:23.442" v="14" actId="1038"/>
        <pc:sldMkLst>
          <pc:docMk/>
          <pc:sldMk cId="1554837706" sldId="792"/>
        </pc:sldMkLst>
      </pc:sldChg>
      <pc:sldChg chg="delSp mod">
        <pc:chgData name="Jocelyn Timko" userId="7abe3607-283a-400d-b017-87d9fd22fa6b" providerId="ADAL" clId="{678EB4AE-A503-2742-8B4F-F2E04F2BC3A0}" dt="2025-04-17T15:52:42.341" v="176" actId="478"/>
        <pc:sldMkLst>
          <pc:docMk/>
          <pc:sldMk cId="3072335995" sldId="2147470488"/>
        </pc:sldMkLst>
      </pc:sldChg>
      <pc:sldChg chg="modSp mod">
        <pc:chgData name="Jocelyn Timko" userId="7abe3607-283a-400d-b017-87d9fd22fa6b" providerId="ADAL" clId="{678EB4AE-A503-2742-8B4F-F2E04F2BC3A0}" dt="2025-04-17T16:05:42.332" v="398" actId="20577"/>
        <pc:sldMkLst>
          <pc:docMk/>
          <pc:sldMk cId="3344911998" sldId="2147470542"/>
        </pc:sldMkLst>
        <pc:spChg chg="mod">
          <ac:chgData name="Jocelyn Timko" userId="7abe3607-283a-400d-b017-87d9fd22fa6b" providerId="ADAL" clId="{678EB4AE-A503-2742-8B4F-F2E04F2BC3A0}" dt="2025-04-17T16:05:42.332" v="398" actId="20577"/>
          <ac:spMkLst>
            <pc:docMk/>
            <pc:sldMk cId="3344911998" sldId="2147470542"/>
            <ac:spMk id="5123" creationId="{607BC9A4-B2BB-6F4A-20DE-FB3282071477}"/>
          </ac:spMkLst>
        </pc:spChg>
      </pc:sldChg>
      <pc:sldChg chg="modSp mod">
        <pc:chgData name="Jocelyn Timko" userId="7abe3607-283a-400d-b017-87d9fd22fa6b" providerId="ADAL" clId="{678EB4AE-A503-2742-8B4F-F2E04F2BC3A0}" dt="2025-04-17T16:06:26.709" v="428" actId="20577"/>
        <pc:sldMkLst>
          <pc:docMk/>
          <pc:sldMk cId="1665479763" sldId="2147470547"/>
        </pc:sldMkLst>
        <pc:spChg chg="mod">
          <ac:chgData name="Jocelyn Timko" userId="7abe3607-283a-400d-b017-87d9fd22fa6b" providerId="ADAL" clId="{678EB4AE-A503-2742-8B4F-F2E04F2BC3A0}" dt="2025-04-17T16:06:21.072" v="423" actId="20577"/>
          <ac:spMkLst>
            <pc:docMk/>
            <pc:sldMk cId="1665479763" sldId="2147470547"/>
            <ac:spMk id="10" creationId="{9CE8322D-EE24-182D-0461-A2FEC14A2BB7}"/>
          </ac:spMkLst>
        </pc:spChg>
        <pc:spChg chg="mod">
          <ac:chgData name="Jocelyn Timko" userId="7abe3607-283a-400d-b017-87d9fd22fa6b" providerId="ADAL" clId="{678EB4AE-A503-2742-8B4F-F2E04F2BC3A0}" dt="2025-04-17T16:06:26.709" v="428" actId="20577"/>
          <ac:spMkLst>
            <pc:docMk/>
            <pc:sldMk cId="1665479763" sldId="2147470547"/>
            <ac:spMk id="5123" creationId="{D33F6E0F-C11D-7AFF-FB72-D2157EC0ADC6}"/>
          </ac:spMkLst>
        </pc:spChg>
      </pc:sldChg>
      <pc:sldChg chg="modSp mod">
        <pc:chgData name="Jocelyn Timko" userId="7abe3607-283a-400d-b017-87d9fd22fa6b" providerId="ADAL" clId="{678EB4AE-A503-2742-8B4F-F2E04F2BC3A0}" dt="2025-04-17T15:53:42.389" v="177" actId="20577"/>
        <pc:sldMkLst>
          <pc:docMk/>
          <pc:sldMk cId="3507967143" sldId="2147470548"/>
        </pc:sldMkLst>
        <pc:spChg chg="mod">
          <ac:chgData name="Jocelyn Timko" userId="7abe3607-283a-400d-b017-87d9fd22fa6b" providerId="ADAL" clId="{678EB4AE-A503-2742-8B4F-F2E04F2BC3A0}" dt="2025-04-17T15:53:42.389" v="177" actId="20577"/>
          <ac:spMkLst>
            <pc:docMk/>
            <pc:sldMk cId="3507967143" sldId="2147470548"/>
            <ac:spMk id="4" creationId="{EA562294-F6EB-25A7-D85F-96B0BE78FBCD}"/>
          </ac:spMkLst>
        </pc:spChg>
      </pc:sldChg>
      <pc:sldChg chg="modSp mod">
        <pc:chgData name="Jocelyn Timko" userId="7abe3607-283a-400d-b017-87d9fd22fa6b" providerId="ADAL" clId="{678EB4AE-A503-2742-8B4F-F2E04F2BC3A0}" dt="2025-04-17T15:59:12.947" v="251" actId="20577"/>
        <pc:sldMkLst>
          <pc:docMk/>
          <pc:sldMk cId="1869279857" sldId="2147472073"/>
        </pc:sldMkLst>
        <pc:spChg chg="mod">
          <ac:chgData name="Jocelyn Timko" userId="7abe3607-283a-400d-b017-87d9fd22fa6b" providerId="ADAL" clId="{678EB4AE-A503-2742-8B4F-F2E04F2BC3A0}" dt="2025-04-17T15:59:12.947" v="251" actId="20577"/>
          <ac:spMkLst>
            <pc:docMk/>
            <pc:sldMk cId="1869279857" sldId="2147472073"/>
            <ac:spMk id="7" creationId="{BE5C1B8F-10CE-37B4-E15C-19564931D604}"/>
          </ac:spMkLst>
        </pc:spChg>
      </pc:sldChg>
      <pc:sldChg chg="modSp mod">
        <pc:chgData name="Jocelyn Timko" userId="7abe3607-283a-400d-b017-87d9fd22fa6b" providerId="ADAL" clId="{678EB4AE-A503-2742-8B4F-F2E04F2BC3A0}" dt="2025-04-17T15:58:40.947" v="247" actId="20577"/>
        <pc:sldMkLst>
          <pc:docMk/>
          <pc:sldMk cId="796777541" sldId="2147472074"/>
        </pc:sldMkLst>
        <pc:spChg chg="mod">
          <ac:chgData name="Jocelyn Timko" userId="7abe3607-283a-400d-b017-87d9fd22fa6b" providerId="ADAL" clId="{678EB4AE-A503-2742-8B4F-F2E04F2BC3A0}" dt="2025-04-17T15:58:23.860" v="225" actId="20577"/>
          <ac:spMkLst>
            <pc:docMk/>
            <pc:sldMk cId="796777541" sldId="2147472074"/>
            <ac:spMk id="3" creationId="{FC006037-9262-7A33-F266-A39F6A89C983}"/>
          </ac:spMkLst>
        </pc:spChg>
        <pc:spChg chg="mod">
          <ac:chgData name="Jocelyn Timko" userId="7abe3607-283a-400d-b017-87d9fd22fa6b" providerId="ADAL" clId="{678EB4AE-A503-2742-8B4F-F2E04F2BC3A0}" dt="2025-04-17T15:58:40.947" v="247" actId="20577"/>
          <ac:spMkLst>
            <pc:docMk/>
            <pc:sldMk cId="796777541" sldId="2147472074"/>
            <ac:spMk id="3036" creationId="{5F77DB26-42F5-200E-5587-BB6AD9F351BC}"/>
          </ac:spMkLst>
        </pc:spChg>
        <pc:spChg chg="mod">
          <ac:chgData name="Jocelyn Timko" userId="7abe3607-283a-400d-b017-87d9fd22fa6b" providerId="ADAL" clId="{678EB4AE-A503-2742-8B4F-F2E04F2BC3A0}" dt="2025-04-17T15:58:35.053" v="237" actId="20577"/>
          <ac:spMkLst>
            <pc:docMk/>
            <pc:sldMk cId="796777541" sldId="2147472074"/>
            <ac:spMk id="3041" creationId="{8823AF05-BEF3-4775-9AFE-866058752D21}"/>
          </ac:spMkLst>
        </pc:spChg>
      </pc:sldChg>
      <pc:sldChg chg="modSp mod">
        <pc:chgData name="Jocelyn Timko" userId="7abe3607-283a-400d-b017-87d9fd22fa6b" providerId="ADAL" clId="{678EB4AE-A503-2742-8B4F-F2E04F2BC3A0}" dt="2025-04-17T15:59:43.057" v="272" actId="20577"/>
        <pc:sldMkLst>
          <pc:docMk/>
          <pc:sldMk cId="319083637" sldId="2147472076"/>
        </pc:sldMkLst>
        <pc:spChg chg="mod">
          <ac:chgData name="Jocelyn Timko" userId="7abe3607-283a-400d-b017-87d9fd22fa6b" providerId="ADAL" clId="{678EB4AE-A503-2742-8B4F-F2E04F2BC3A0}" dt="2025-04-17T15:59:26.992" v="252" actId="20577"/>
          <ac:spMkLst>
            <pc:docMk/>
            <pc:sldMk cId="319083637" sldId="2147472076"/>
            <ac:spMk id="3" creationId="{575FBA0A-4D77-FD00-004D-2B5DE2655337}"/>
          </ac:spMkLst>
        </pc:spChg>
        <pc:spChg chg="mod">
          <ac:chgData name="Jocelyn Timko" userId="7abe3607-283a-400d-b017-87d9fd22fa6b" providerId="ADAL" clId="{678EB4AE-A503-2742-8B4F-F2E04F2BC3A0}" dt="2025-04-17T15:59:38.128" v="262" actId="20577"/>
          <ac:spMkLst>
            <pc:docMk/>
            <pc:sldMk cId="319083637" sldId="2147472076"/>
            <ac:spMk id="772" creationId="{8B97906D-F4DC-CDEF-39D1-BF1056D7C7D1}"/>
          </ac:spMkLst>
        </pc:spChg>
        <pc:spChg chg="mod">
          <ac:chgData name="Jocelyn Timko" userId="7abe3607-283a-400d-b017-87d9fd22fa6b" providerId="ADAL" clId="{678EB4AE-A503-2742-8B4F-F2E04F2BC3A0}" dt="2025-04-17T15:59:43.057" v="272" actId="20577"/>
          <ac:spMkLst>
            <pc:docMk/>
            <pc:sldMk cId="319083637" sldId="2147472076"/>
            <ac:spMk id="1588" creationId="{691AF43D-4DA7-B425-2D7F-9A4568AF0423}"/>
          </ac:spMkLst>
        </pc:spChg>
      </pc:sldChg>
      <pc:sldChg chg="modSp mod">
        <pc:chgData name="Jocelyn Timko" userId="7abe3607-283a-400d-b017-87d9fd22fa6b" providerId="ADAL" clId="{678EB4AE-A503-2742-8B4F-F2E04F2BC3A0}" dt="2025-04-17T16:00:01.248" v="297" actId="20577"/>
        <pc:sldMkLst>
          <pc:docMk/>
          <pc:sldMk cId="4150700140" sldId="2147472077"/>
        </pc:sldMkLst>
        <pc:spChg chg="mod">
          <ac:chgData name="Jocelyn Timko" userId="7abe3607-283a-400d-b017-87d9fd22fa6b" providerId="ADAL" clId="{678EB4AE-A503-2742-8B4F-F2E04F2BC3A0}" dt="2025-04-17T16:00:01.248" v="297" actId="20577"/>
          <ac:spMkLst>
            <pc:docMk/>
            <pc:sldMk cId="4150700140" sldId="2147472077"/>
            <ac:spMk id="4" creationId="{5FD85D17-3498-50EF-B7DD-CB5F8B5D74E1}"/>
          </ac:spMkLst>
        </pc:spChg>
        <pc:spChg chg="mod">
          <ac:chgData name="Jocelyn Timko" userId="7abe3607-283a-400d-b017-87d9fd22fa6b" providerId="ADAL" clId="{678EB4AE-A503-2742-8B4F-F2E04F2BC3A0}" dt="2025-04-17T15:59:50.097" v="282" actId="20577"/>
          <ac:spMkLst>
            <pc:docMk/>
            <pc:sldMk cId="4150700140" sldId="2147472077"/>
            <ac:spMk id="193" creationId="{78D95034-3EDC-BC99-56B7-C9B715BA4113}"/>
          </ac:spMkLst>
        </pc:spChg>
        <pc:spChg chg="mod">
          <ac:chgData name="Jocelyn Timko" userId="7abe3607-283a-400d-b017-87d9fd22fa6b" providerId="ADAL" clId="{678EB4AE-A503-2742-8B4F-F2E04F2BC3A0}" dt="2025-04-17T15:59:57.623" v="296" actId="20577"/>
          <ac:spMkLst>
            <pc:docMk/>
            <pc:sldMk cId="4150700140" sldId="2147472077"/>
            <ac:spMk id="394" creationId="{1D498C42-F796-77E7-DDAC-34C410EA23E9}"/>
          </ac:spMkLst>
        </pc:spChg>
      </pc:sldChg>
      <pc:sldChg chg="modSp mod">
        <pc:chgData name="Jocelyn Timko" userId="7abe3607-283a-400d-b017-87d9fd22fa6b" providerId="ADAL" clId="{678EB4AE-A503-2742-8B4F-F2E04F2BC3A0}" dt="2025-04-17T16:00:25.858" v="301" actId="20577"/>
        <pc:sldMkLst>
          <pc:docMk/>
          <pc:sldMk cId="1780384286" sldId="2147472079"/>
        </pc:sldMkLst>
        <pc:spChg chg="mod">
          <ac:chgData name="Jocelyn Timko" userId="7abe3607-283a-400d-b017-87d9fd22fa6b" providerId="ADAL" clId="{678EB4AE-A503-2742-8B4F-F2E04F2BC3A0}" dt="2025-04-17T16:00:25.858" v="301" actId="20577"/>
          <ac:spMkLst>
            <pc:docMk/>
            <pc:sldMk cId="1780384286" sldId="2147472079"/>
            <ac:spMk id="5" creationId="{53BAE1A5-A59B-A7B6-D98A-55D08D331E88}"/>
          </ac:spMkLst>
        </pc:spChg>
      </pc:sldChg>
      <pc:sldChg chg="modSp mod">
        <pc:chgData name="Jocelyn Timko" userId="7abe3607-283a-400d-b017-87d9fd22fa6b" providerId="ADAL" clId="{678EB4AE-A503-2742-8B4F-F2E04F2BC3A0}" dt="2025-04-17T15:58:01.046" v="224" actId="20577"/>
        <pc:sldMkLst>
          <pc:docMk/>
          <pc:sldMk cId="3694756949" sldId="2147480909"/>
        </pc:sldMkLst>
        <pc:spChg chg="mod">
          <ac:chgData name="Jocelyn Timko" userId="7abe3607-283a-400d-b017-87d9fd22fa6b" providerId="ADAL" clId="{678EB4AE-A503-2742-8B4F-F2E04F2BC3A0}" dt="2025-04-17T15:58:01.046" v="224" actId="20577"/>
          <ac:spMkLst>
            <pc:docMk/>
            <pc:sldMk cId="3694756949" sldId="2147480909"/>
            <ac:spMk id="6" creationId="{8A91518C-A3DF-6EF6-428F-077E79066452}"/>
          </ac:spMkLst>
        </pc:spChg>
      </pc:sldChg>
      <pc:sldChg chg="modSp mod">
        <pc:chgData name="Jocelyn Timko" userId="7abe3607-283a-400d-b017-87d9fd22fa6b" providerId="ADAL" clId="{678EB4AE-A503-2742-8B4F-F2E04F2BC3A0}" dt="2025-04-17T15:26:05.819" v="62" actId="1076"/>
        <pc:sldMkLst>
          <pc:docMk/>
          <pc:sldMk cId="2535951527" sldId="2147480910"/>
        </pc:sldMkLst>
        <pc:graphicFrameChg chg="mod modGraphic">
          <ac:chgData name="Jocelyn Timko" userId="7abe3607-283a-400d-b017-87d9fd22fa6b" providerId="ADAL" clId="{678EB4AE-A503-2742-8B4F-F2E04F2BC3A0}" dt="2025-04-17T15:26:05.819" v="62" actId="1076"/>
          <ac:graphicFrameMkLst>
            <pc:docMk/>
            <pc:sldMk cId="2535951527" sldId="2147480910"/>
            <ac:graphicFrameMk id="4" creationId="{6960F02E-D32E-F79B-7333-06686E5A5339}"/>
          </ac:graphicFrameMkLst>
        </pc:graphicFrameChg>
      </pc:sldChg>
      <pc:sldChg chg="modSp mod">
        <pc:chgData name="Jocelyn Timko" userId="7abe3607-283a-400d-b017-87d9fd22fa6b" providerId="ADAL" clId="{678EB4AE-A503-2742-8B4F-F2E04F2BC3A0}" dt="2025-04-17T15:56:24.239" v="215" actId="20577"/>
        <pc:sldMkLst>
          <pc:docMk/>
          <pc:sldMk cId="2363653517" sldId="2147483435"/>
        </pc:sldMkLst>
        <pc:spChg chg="mod">
          <ac:chgData name="Jocelyn Timko" userId="7abe3607-283a-400d-b017-87d9fd22fa6b" providerId="ADAL" clId="{678EB4AE-A503-2742-8B4F-F2E04F2BC3A0}" dt="2025-04-17T15:56:24.239" v="215" actId="20577"/>
          <ac:spMkLst>
            <pc:docMk/>
            <pc:sldMk cId="2363653517" sldId="2147483435"/>
            <ac:spMk id="3" creationId="{34192B96-BFBB-2F6B-36C3-0A7F1E72FAF7}"/>
          </ac:spMkLst>
        </pc:spChg>
      </pc:sldChg>
      <pc:sldChg chg="modSp mod">
        <pc:chgData name="Jocelyn Timko" userId="7abe3607-283a-400d-b017-87d9fd22fa6b" providerId="ADAL" clId="{678EB4AE-A503-2742-8B4F-F2E04F2BC3A0}" dt="2025-04-17T15:41:14.346" v="86" actId="13242"/>
        <pc:sldMkLst>
          <pc:docMk/>
          <pc:sldMk cId="2838751056" sldId="2147483442"/>
        </pc:sldMkLst>
        <pc:graphicFrameChg chg="modGraphic">
          <ac:chgData name="Jocelyn Timko" userId="7abe3607-283a-400d-b017-87d9fd22fa6b" providerId="ADAL" clId="{678EB4AE-A503-2742-8B4F-F2E04F2BC3A0}" dt="2025-04-17T15:41:14.346" v="86" actId="13242"/>
          <ac:graphicFrameMkLst>
            <pc:docMk/>
            <pc:sldMk cId="2838751056" sldId="2147483442"/>
            <ac:graphicFrameMk id="5" creationId="{94B331AA-C9AC-BB84-5E39-FA6E85DE7745}"/>
          </ac:graphicFrameMkLst>
        </pc:graphicFrameChg>
      </pc:sldChg>
      <pc:sldChg chg="modSp mod">
        <pc:chgData name="Jocelyn Timko" userId="7abe3607-283a-400d-b017-87d9fd22fa6b" providerId="ADAL" clId="{678EB4AE-A503-2742-8B4F-F2E04F2BC3A0}" dt="2025-04-17T15:42:48.947" v="100" actId="20577"/>
        <pc:sldMkLst>
          <pc:docMk/>
          <pc:sldMk cId="999643819" sldId="2147483443"/>
        </pc:sldMkLst>
        <pc:graphicFrameChg chg="modGraphic">
          <ac:chgData name="Jocelyn Timko" userId="7abe3607-283a-400d-b017-87d9fd22fa6b" providerId="ADAL" clId="{678EB4AE-A503-2742-8B4F-F2E04F2BC3A0}" dt="2025-04-17T15:42:48.947" v="100" actId="20577"/>
          <ac:graphicFrameMkLst>
            <pc:docMk/>
            <pc:sldMk cId="999643819" sldId="2147483443"/>
            <ac:graphicFrameMk id="5" creationId="{1F5F7529-EB8F-CED6-DB44-1A3FD1D36429}"/>
          </ac:graphicFrameMkLst>
        </pc:graphicFrameChg>
      </pc:sldChg>
      <pc:sldChg chg="modSp mod">
        <pc:chgData name="Jocelyn Timko" userId="7abe3607-283a-400d-b017-87d9fd22fa6b" providerId="ADAL" clId="{678EB4AE-A503-2742-8B4F-F2E04F2BC3A0}" dt="2025-04-17T16:05:34.240" v="397" actId="20577"/>
        <pc:sldMkLst>
          <pc:docMk/>
          <pc:sldMk cId="2839224933" sldId="2147483446"/>
        </pc:sldMkLst>
        <pc:spChg chg="mod">
          <ac:chgData name="Jocelyn Timko" userId="7abe3607-283a-400d-b017-87d9fd22fa6b" providerId="ADAL" clId="{678EB4AE-A503-2742-8B4F-F2E04F2BC3A0}" dt="2025-04-17T16:05:34.240" v="397" actId="20577"/>
          <ac:spMkLst>
            <pc:docMk/>
            <pc:sldMk cId="2839224933" sldId="2147483446"/>
            <ac:spMk id="2" creationId="{F43A3243-699E-77C8-8A95-E822C22A9101}"/>
          </ac:spMkLst>
        </pc:spChg>
      </pc:sldChg>
      <pc:sldChg chg="modSp mod">
        <pc:chgData name="Jocelyn Timko" userId="7abe3607-283a-400d-b017-87d9fd22fa6b" providerId="ADAL" clId="{678EB4AE-A503-2742-8B4F-F2E04F2BC3A0}" dt="2025-04-17T15:38:39.199" v="77" actId="207"/>
        <pc:sldMkLst>
          <pc:docMk/>
          <pc:sldMk cId="2185051377" sldId="2147483447"/>
        </pc:sldMkLst>
        <pc:spChg chg="mod">
          <ac:chgData name="Jocelyn Timko" userId="7abe3607-283a-400d-b017-87d9fd22fa6b" providerId="ADAL" clId="{678EB4AE-A503-2742-8B4F-F2E04F2BC3A0}" dt="2025-04-17T15:37:54.083" v="71" actId="2085"/>
          <ac:spMkLst>
            <pc:docMk/>
            <pc:sldMk cId="2185051377" sldId="2147483447"/>
            <ac:spMk id="8" creationId="{37FAC1EC-F457-67CD-C82D-1D52F97A1B0E}"/>
          </ac:spMkLst>
        </pc:spChg>
        <pc:spChg chg="mod">
          <ac:chgData name="Jocelyn Timko" userId="7abe3607-283a-400d-b017-87d9fd22fa6b" providerId="ADAL" clId="{678EB4AE-A503-2742-8B4F-F2E04F2BC3A0}" dt="2025-04-17T15:38:19.475" v="75" actId="207"/>
          <ac:spMkLst>
            <pc:docMk/>
            <pc:sldMk cId="2185051377" sldId="2147483447"/>
            <ac:spMk id="9" creationId="{6493421A-B252-9C87-7BB1-66AAB86AEF0D}"/>
          </ac:spMkLst>
        </pc:spChg>
        <pc:spChg chg="mod">
          <ac:chgData name="Jocelyn Timko" userId="7abe3607-283a-400d-b017-87d9fd22fa6b" providerId="ADAL" clId="{678EB4AE-A503-2742-8B4F-F2E04F2BC3A0}" dt="2025-04-17T15:38:39.199" v="77" actId="207"/>
          <ac:spMkLst>
            <pc:docMk/>
            <pc:sldMk cId="2185051377" sldId="2147483447"/>
            <ac:spMk id="13" creationId="{BA760A6C-8084-0CF6-0A49-46D3FFD35C32}"/>
          </ac:spMkLst>
        </pc:spChg>
      </pc:sldChg>
      <pc:sldChg chg="modSp mod">
        <pc:chgData name="Jocelyn Timko" userId="7abe3607-283a-400d-b017-87d9fd22fa6b" providerId="ADAL" clId="{678EB4AE-A503-2742-8B4F-F2E04F2BC3A0}" dt="2025-04-17T15:22:51.051" v="59" actId="108"/>
        <pc:sldMkLst>
          <pc:docMk/>
          <pc:sldMk cId="3253557503" sldId="2147483452"/>
        </pc:sldMkLst>
        <pc:spChg chg="mod">
          <ac:chgData name="Jocelyn Timko" userId="7abe3607-283a-400d-b017-87d9fd22fa6b" providerId="ADAL" clId="{678EB4AE-A503-2742-8B4F-F2E04F2BC3A0}" dt="2025-04-17T15:22:29.807" v="49" actId="20577"/>
          <ac:spMkLst>
            <pc:docMk/>
            <pc:sldMk cId="3253557503" sldId="2147483452"/>
            <ac:spMk id="10" creationId="{8D7D8AB4-19C6-6B64-C2C0-4B088F9A5E49}"/>
          </ac:spMkLst>
        </pc:spChg>
        <pc:spChg chg="mod">
          <ac:chgData name="Jocelyn Timko" userId="7abe3607-283a-400d-b017-87d9fd22fa6b" providerId="ADAL" clId="{678EB4AE-A503-2742-8B4F-F2E04F2BC3A0}" dt="2025-04-17T15:20:58.623" v="32" actId="20577"/>
          <ac:spMkLst>
            <pc:docMk/>
            <pc:sldMk cId="3253557503" sldId="2147483452"/>
            <ac:spMk id="36" creationId="{F8DDECBF-28EF-7E21-435D-761A43BD7655}"/>
          </ac:spMkLst>
        </pc:spChg>
        <pc:spChg chg="mod">
          <ac:chgData name="Jocelyn Timko" userId="7abe3607-283a-400d-b017-87d9fd22fa6b" providerId="ADAL" clId="{678EB4AE-A503-2742-8B4F-F2E04F2BC3A0}" dt="2025-04-17T15:22:23.813" v="46" actId="20577"/>
          <ac:spMkLst>
            <pc:docMk/>
            <pc:sldMk cId="3253557503" sldId="2147483452"/>
            <ac:spMk id="37" creationId="{6B722640-4369-6213-CF60-787A9421FA88}"/>
          </ac:spMkLst>
        </pc:spChg>
        <pc:spChg chg="mod">
          <ac:chgData name="Jocelyn Timko" userId="7abe3607-283a-400d-b017-87d9fd22fa6b" providerId="ADAL" clId="{678EB4AE-A503-2742-8B4F-F2E04F2BC3A0}" dt="2025-04-17T15:21:35.496" v="40" actId="14100"/>
          <ac:spMkLst>
            <pc:docMk/>
            <pc:sldMk cId="3253557503" sldId="2147483452"/>
            <ac:spMk id="38" creationId="{A79AE542-2CB3-6539-23B0-38A114F0ED40}"/>
          </ac:spMkLst>
        </pc:spChg>
        <pc:spChg chg="mod">
          <ac:chgData name="Jocelyn Timko" userId="7abe3607-283a-400d-b017-87d9fd22fa6b" providerId="ADAL" clId="{678EB4AE-A503-2742-8B4F-F2E04F2BC3A0}" dt="2025-04-17T15:22:10.036" v="41" actId="20577"/>
          <ac:spMkLst>
            <pc:docMk/>
            <pc:sldMk cId="3253557503" sldId="2147483452"/>
            <ac:spMk id="39" creationId="{61649CBA-FABB-C772-BC9D-7FA0D2622E88}"/>
          </ac:spMkLst>
        </pc:spChg>
        <pc:spChg chg="mod">
          <ac:chgData name="Jocelyn Timko" userId="7abe3607-283a-400d-b017-87d9fd22fa6b" providerId="ADAL" clId="{678EB4AE-A503-2742-8B4F-F2E04F2BC3A0}" dt="2025-04-17T15:22:37.530" v="52" actId="20577"/>
          <ac:spMkLst>
            <pc:docMk/>
            <pc:sldMk cId="3253557503" sldId="2147483452"/>
            <ac:spMk id="42" creationId="{B2FE853D-8FFA-E791-EB23-C6F7CF048F94}"/>
          </ac:spMkLst>
        </pc:spChg>
        <pc:spChg chg="mod">
          <ac:chgData name="Jocelyn Timko" userId="7abe3607-283a-400d-b017-87d9fd22fa6b" providerId="ADAL" clId="{678EB4AE-A503-2742-8B4F-F2E04F2BC3A0}" dt="2025-04-17T15:22:51.051" v="59" actId="108"/>
          <ac:spMkLst>
            <pc:docMk/>
            <pc:sldMk cId="3253557503" sldId="2147483452"/>
            <ac:spMk id="52" creationId="{581238D4-78B3-35DD-AD5C-D3DF657E1361}"/>
          </ac:spMkLst>
        </pc:spChg>
        <pc:spChg chg="mod">
          <ac:chgData name="Jocelyn Timko" userId="7abe3607-283a-400d-b017-87d9fd22fa6b" providerId="ADAL" clId="{678EB4AE-A503-2742-8B4F-F2E04F2BC3A0}" dt="2025-04-17T15:20:49.554" v="31" actId="20577"/>
          <ac:spMkLst>
            <pc:docMk/>
            <pc:sldMk cId="3253557503" sldId="2147483452"/>
            <ac:spMk id="1492" creationId="{3CCE73DC-5A5F-062B-A125-65F457237779}"/>
          </ac:spMkLst>
        </pc:spChg>
        <pc:cxnChg chg="mod">
          <ac:chgData name="Jocelyn Timko" userId="7abe3607-283a-400d-b017-87d9fd22fa6b" providerId="ADAL" clId="{678EB4AE-A503-2742-8B4F-F2E04F2BC3A0}" dt="2025-04-17T15:20:35.338" v="21" actId="20577"/>
          <ac:cxnSpMkLst>
            <pc:docMk/>
            <pc:sldMk cId="3253557503" sldId="2147483452"/>
            <ac:cxnSpMk id="28" creationId="{39BF8048-06FF-F325-5297-CF633A1ABF64}"/>
          </ac:cxnSpMkLst>
        </pc:cxnChg>
      </pc:sldChg>
      <pc:sldChg chg="modSp mod">
        <pc:chgData name="Jocelyn Timko" userId="7abe3607-283a-400d-b017-87d9fd22fa6b" providerId="ADAL" clId="{678EB4AE-A503-2742-8B4F-F2E04F2BC3A0}" dt="2025-04-17T16:01:03.051" v="316" actId="20577"/>
        <pc:sldMkLst>
          <pc:docMk/>
          <pc:sldMk cId="2306412157" sldId="2147483454"/>
        </pc:sldMkLst>
        <pc:spChg chg="mod">
          <ac:chgData name="Jocelyn Timko" userId="7abe3607-283a-400d-b017-87d9fd22fa6b" providerId="ADAL" clId="{678EB4AE-A503-2742-8B4F-F2E04F2BC3A0}" dt="2025-04-17T16:01:03.051" v="316" actId="20577"/>
          <ac:spMkLst>
            <pc:docMk/>
            <pc:sldMk cId="2306412157" sldId="2147483454"/>
            <ac:spMk id="3" creationId="{6324467A-9E25-F160-DF18-25ECB18DB49E}"/>
          </ac:spMkLst>
        </pc:spChg>
      </pc:sldChg>
      <pc:sldChg chg="modSp mod">
        <pc:chgData name="Jocelyn Timko" userId="7abe3607-283a-400d-b017-87d9fd22fa6b" providerId="ADAL" clId="{678EB4AE-A503-2742-8B4F-F2E04F2BC3A0}" dt="2025-04-17T16:01:19.749" v="338" actId="20577"/>
        <pc:sldMkLst>
          <pc:docMk/>
          <pc:sldMk cId="2493001273" sldId="2147483455"/>
        </pc:sldMkLst>
        <pc:spChg chg="mod">
          <ac:chgData name="Jocelyn Timko" userId="7abe3607-283a-400d-b017-87d9fd22fa6b" providerId="ADAL" clId="{678EB4AE-A503-2742-8B4F-F2E04F2BC3A0}" dt="2025-04-17T16:01:19.749" v="338" actId="20577"/>
          <ac:spMkLst>
            <pc:docMk/>
            <pc:sldMk cId="2493001273" sldId="2147483455"/>
            <ac:spMk id="3" creationId="{EA17E2E5-92DF-B141-F1F2-CBB9F12D4FC7}"/>
          </ac:spMkLst>
        </pc:spChg>
      </pc:sldChg>
      <pc:sldChg chg="modSp mod">
        <pc:chgData name="Jocelyn Timko" userId="7abe3607-283a-400d-b017-87d9fd22fa6b" providerId="ADAL" clId="{678EB4AE-A503-2742-8B4F-F2E04F2BC3A0}" dt="2025-04-17T16:02:57.843" v="356" actId="20577"/>
        <pc:sldMkLst>
          <pc:docMk/>
          <pc:sldMk cId="1979046856" sldId="2147483459"/>
        </pc:sldMkLst>
        <pc:spChg chg="mod">
          <ac:chgData name="Jocelyn Timko" userId="7abe3607-283a-400d-b017-87d9fd22fa6b" providerId="ADAL" clId="{678EB4AE-A503-2742-8B4F-F2E04F2BC3A0}" dt="2025-04-17T16:02:57.843" v="356" actId="20577"/>
          <ac:spMkLst>
            <pc:docMk/>
            <pc:sldMk cId="1979046856" sldId="2147483459"/>
            <ac:spMk id="8" creationId="{69D720C9-293B-062B-D557-21AF83C82274}"/>
          </ac:spMkLst>
        </pc:spChg>
      </pc:sldChg>
      <pc:sldChg chg="modSp mod">
        <pc:chgData name="Jocelyn Timko" userId="7abe3607-283a-400d-b017-87d9fd22fa6b" providerId="ADAL" clId="{678EB4AE-A503-2742-8B4F-F2E04F2BC3A0}" dt="2025-04-17T15:50:16.491" v="168" actId="20577"/>
        <pc:sldMkLst>
          <pc:docMk/>
          <pc:sldMk cId="3120031969" sldId="2147483460"/>
        </pc:sldMkLst>
        <pc:spChg chg="mod">
          <ac:chgData name="Jocelyn Timko" userId="7abe3607-283a-400d-b017-87d9fd22fa6b" providerId="ADAL" clId="{678EB4AE-A503-2742-8B4F-F2E04F2BC3A0}" dt="2025-04-17T15:50:16.491" v="168" actId="20577"/>
          <ac:spMkLst>
            <pc:docMk/>
            <pc:sldMk cId="3120031969" sldId="2147483460"/>
            <ac:spMk id="63" creationId="{38ED60CF-23D8-602B-13DF-BCB8A049C532}"/>
          </ac:spMkLst>
        </pc:spChg>
      </pc:sldChg>
      <pc:sldChg chg="modSp mod">
        <pc:chgData name="Jocelyn Timko" userId="7abe3607-283a-400d-b017-87d9fd22fa6b" providerId="ADAL" clId="{678EB4AE-A503-2742-8B4F-F2E04F2BC3A0}" dt="2025-04-17T16:09:47.629" v="431" actId="20577"/>
        <pc:sldMkLst>
          <pc:docMk/>
          <pc:sldMk cId="242598932" sldId="2147483462"/>
        </pc:sldMkLst>
        <pc:spChg chg="mod">
          <ac:chgData name="Jocelyn Timko" userId="7abe3607-283a-400d-b017-87d9fd22fa6b" providerId="ADAL" clId="{678EB4AE-A503-2742-8B4F-F2E04F2BC3A0}" dt="2025-04-17T16:09:46.087" v="430" actId="20577"/>
          <ac:spMkLst>
            <pc:docMk/>
            <pc:sldMk cId="242598932" sldId="2147483462"/>
            <ac:spMk id="24" creationId="{397CA0A8-EAF8-E1CF-DFD7-6C049E16C68E}"/>
          </ac:spMkLst>
        </pc:spChg>
        <pc:spChg chg="mod">
          <ac:chgData name="Jocelyn Timko" userId="7abe3607-283a-400d-b017-87d9fd22fa6b" providerId="ADAL" clId="{678EB4AE-A503-2742-8B4F-F2E04F2BC3A0}" dt="2025-04-17T16:09:47.629" v="431" actId="20577"/>
          <ac:spMkLst>
            <pc:docMk/>
            <pc:sldMk cId="242598932" sldId="2147483462"/>
            <ac:spMk id="25" creationId="{0F48C9BD-E28D-F24E-1DE5-5DA6E0AE96FE}"/>
          </ac:spMkLst>
        </pc:spChg>
        <pc:spChg chg="mod">
          <ac:chgData name="Jocelyn Timko" userId="7abe3607-283a-400d-b017-87d9fd22fa6b" providerId="ADAL" clId="{678EB4AE-A503-2742-8B4F-F2E04F2BC3A0}" dt="2025-04-17T16:09:44.421" v="429" actId="20577"/>
          <ac:spMkLst>
            <pc:docMk/>
            <pc:sldMk cId="242598932" sldId="2147483462"/>
            <ac:spMk id="26" creationId="{830B4542-3D45-C84E-F95E-276591D7EB97}"/>
          </ac:spMkLst>
        </pc:spChg>
      </pc:sldChg>
      <pc:sldChg chg="modSp">
        <pc:chgData name="Jocelyn Timko" userId="7abe3607-283a-400d-b017-87d9fd22fa6b" providerId="ADAL" clId="{678EB4AE-A503-2742-8B4F-F2E04F2BC3A0}" dt="2025-04-17T15:35:25.111" v="69"/>
        <pc:sldMkLst>
          <pc:docMk/>
          <pc:sldMk cId="2611401253" sldId="2147483463"/>
        </pc:sldMkLst>
        <pc:graphicFrameChg chg="mod">
          <ac:chgData name="Jocelyn Timko" userId="7abe3607-283a-400d-b017-87d9fd22fa6b" providerId="ADAL" clId="{678EB4AE-A503-2742-8B4F-F2E04F2BC3A0}" dt="2025-04-17T15:35:25.111" v="69"/>
          <ac:graphicFrameMkLst>
            <pc:docMk/>
            <pc:sldMk cId="2611401253" sldId="2147483463"/>
            <ac:graphicFrameMk id="8" creationId="{7E4625B4-4E80-BD33-FB5C-656FD2D71D7B}"/>
          </ac:graphicFrameMkLst>
        </pc:graphicFrameChg>
      </pc:sldChg>
      <pc:sldChg chg="modSp mod">
        <pc:chgData name="Jocelyn Timko" userId="7abe3607-283a-400d-b017-87d9fd22fa6b" providerId="ADAL" clId="{678EB4AE-A503-2742-8B4F-F2E04F2BC3A0}" dt="2025-04-17T16:02:41.164" v="351" actId="20577"/>
        <pc:sldMkLst>
          <pc:docMk/>
          <pc:sldMk cId="3526964799" sldId="2147483471"/>
        </pc:sldMkLst>
        <pc:spChg chg="mod">
          <ac:chgData name="Jocelyn Timko" userId="7abe3607-283a-400d-b017-87d9fd22fa6b" providerId="ADAL" clId="{678EB4AE-A503-2742-8B4F-F2E04F2BC3A0}" dt="2025-04-17T16:02:41.164" v="351" actId="20577"/>
          <ac:spMkLst>
            <pc:docMk/>
            <pc:sldMk cId="3526964799" sldId="2147483471"/>
            <ac:spMk id="13" creationId="{06D98A1A-C1E4-2D7D-38AC-9BF3804BA1DB}"/>
          </ac:spMkLst>
        </pc:spChg>
        <pc:spChg chg="mod">
          <ac:chgData name="Jocelyn Timko" userId="7abe3607-283a-400d-b017-87d9fd22fa6b" providerId="ADAL" clId="{678EB4AE-A503-2742-8B4F-F2E04F2BC3A0}" dt="2025-04-17T15:43:20.410" v="121" actId="1076"/>
          <ac:spMkLst>
            <pc:docMk/>
            <pc:sldMk cId="3526964799" sldId="2147483471"/>
            <ac:spMk id="23" creationId="{C4F82241-210F-DD8D-27FC-AE52C0195E9B}"/>
          </ac:spMkLst>
        </pc:spChg>
        <pc:spChg chg="mod">
          <ac:chgData name="Jocelyn Timko" userId="7abe3607-283a-400d-b017-87d9fd22fa6b" providerId="ADAL" clId="{678EB4AE-A503-2742-8B4F-F2E04F2BC3A0}" dt="2025-04-17T15:48:55.845" v="167" actId="20577"/>
          <ac:spMkLst>
            <pc:docMk/>
            <pc:sldMk cId="3526964799" sldId="2147483471"/>
            <ac:spMk id="44" creationId="{2685635F-E3F8-AE6B-72FE-0E40ABC977F1}"/>
          </ac:spMkLst>
        </pc:spChg>
        <pc:spChg chg="mod">
          <ac:chgData name="Jocelyn Timko" userId="7abe3607-283a-400d-b017-87d9fd22fa6b" providerId="ADAL" clId="{678EB4AE-A503-2742-8B4F-F2E04F2BC3A0}" dt="2025-04-17T15:48:48.556" v="165" actId="20577"/>
          <ac:spMkLst>
            <pc:docMk/>
            <pc:sldMk cId="3526964799" sldId="2147483471"/>
            <ac:spMk id="54" creationId="{7A87A1E5-DF4D-D374-05CE-17567C4ABC7E}"/>
          </ac:spMkLst>
        </pc:spChg>
        <pc:spChg chg="mod">
          <ac:chgData name="Jocelyn Timko" userId="7abe3607-283a-400d-b017-87d9fd22fa6b" providerId="ADAL" clId="{678EB4AE-A503-2742-8B4F-F2E04F2BC3A0}" dt="2025-04-17T15:47:11.363" v="151" actId="1035"/>
          <ac:spMkLst>
            <pc:docMk/>
            <pc:sldMk cId="3526964799" sldId="2147483471"/>
            <ac:spMk id="77" creationId="{21B54DE4-1EA9-FC10-B9CF-F98E4CB82AF0}"/>
          </ac:spMkLst>
        </pc:spChg>
        <pc:spChg chg="mod">
          <ac:chgData name="Jocelyn Timko" userId="7abe3607-283a-400d-b017-87d9fd22fa6b" providerId="ADAL" clId="{678EB4AE-A503-2742-8B4F-F2E04F2BC3A0}" dt="2025-04-17T15:48:51.852" v="166" actId="20577"/>
          <ac:spMkLst>
            <pc:docMk/>
            <pc:sldMk cId="3526964799" sldId="2147483471"/>
            <ac:spMk id="87" creationId="{43269B82-1460-F1FA-9F35-F7A5AE35DE24}"/>
          </ac:spMkLst>
        </pc:spChg>
        <pc:spChg chg="mod">
          <ac:chgData name="Jocelyn Timko" userId="7abe3607-283a-400d-b017-87d9fd22fa6b" providerId="ADAL" clId="{678EB4AE-A503-2742-8B4F-F2E04F2BC3A0}" dt="2025-04-17T15:48:45.473" v="164" actId="20577"/>
          <ac:spMkLst>
            <pc:docMk/>
            <pc:sldMk cId="3526964799" sldId="2147483471"/>
            <ac:spMk id="172" creationId="{84F6CCB6-288D-41FF-BDB7-0EFF5597D0F8}"/>
          </ac:spMkLst>
        </pc:spChg>
        <pc:spChg chg="mod">
          <ac:chgData name="Jocelyn Timko" userId="7abe3607-283a-400d-b017-87d9fd22fa6b" providerId="ADAL" clId="{678EB4AE-A503-2742-8B4F-F2E04F2BC3A0}" dt="2025-04-17T15:48:42.738" v="163" actId="20577"/>
          <ac:spMkLst>
            <pc:docMk/>
            <pc:sldMk cId="3526964799" sldId="2147483471"/>
            <ac:spMk id="193" creationId="{648575FF-D1DF-874E-7897-C1970011B676}"/>
          </ac:spMkLst>
        </pc:spChg>
        <pc:grpChg chg="mod">
          <ac:chgData name="Jocelyn Timko" userId="7abe3607-283a-400d-b017-87d9fd22fa6b" providerId="ADAL" clId="{678EB4AE-A503-2742-8B4F-F2E04F2BC3A0}" dt="2025-04-17T15:43:16.739" v="120" actId="1036"/>
          <ac:grpSpMkLst>
            <pc:docMk/>
            <pc:sldMk cId="3526964799" sldId="2147483471"/>
            <ac:grpSpMk id="42" creationId="{49351CC6-F724-56B9-9EE9-C9421C5C6B0C}"/>
          </ac:grpSpMkLst>
        </pc:grpChg>
        <pc:grpChg chg="mod">
          <ac:chgData name="Jocelyn Timko" userId="7abe3607-283a-400d-b017-87d9fd22fa6b" providerId="ADAL" clId="{678EB4AE-A503-2742-8B4F-F2E04F2BC3A0}" dt="2025-04-17T15:43:16.739" v="120" actId="1036"/>
          <ac:grpSpMkLst>
            <pc:docMk/>
            <pc:sldMk cId="3526964799" sldId="2147483471"/>
            <ac:grpSpMk id="167" creationId="{8D141E26-926E-A40A-7440-FCF6ADD17587}"/>
          </ac:grpSpMkLst>
        </pc:grpChg>
        <pc:grpChg chg="mod">
          <ac:chgData name="Jocelyn Timko" userId="7abe3607-283a-400d-b017-87d9fd22fa6b" providerId="ADAL" clId="{678EB4AE-A503-2742-8B4F-F2E04F2BC3A0}" dt="2025-04-17T15:43:16.739" v="120" actId="1036"/>
          <ac:grpSpMkLst>
            <pc:docMk/>
            <pc:sldMk cId="3526964799" sldId="2147483471"/>
            <ac:grpSpMk id="198" creationId="{97FACB10-ACDB-EC22-DDD0-220177C0B8C4}"/>
          </ac:grpSpMkLst>
        </pc:grpChg>
        <pc:cxnChg chg="mod">
          <ac:chgData name="Jocelyn Timko" userId="7abe3607-283a-400d-b017-87d9fd22fa6b" providerId="ADAL" clId="{678EB4AE-A503-2742-8B4F-F2E04F2BC3A0}" dt="2025-04-17T15:47:11.363" v="151" actId="1035"/>
          <ac:cxnSpMkLst>
            <pc:docMk/>
            <pc:sldMk cId="3526964799" sldId="2147483471"/>
            <ac:cxnSpMk id="78" creationId="{309872AB-129A-3E01-E314-6A86CCE8D005}"/>
          </ac:cxnSpMkLst>
        </pc:cxnChg>
      </pc:sldChg>
      <pc:sldChg chg="modSp mod">
        <pc:chgData name="Jocelyn Timko" userId="7abe3607-283a-400d-b017-87d9fd22fa6b" providerId="ADAL" clId="{678EB4AE-A503-2742-8B4F-F2E04F2BC3A0}" dt="2025-04-17T16:04:17.122" v="374" actId="20577"/>
        <pc:sldMkLst>
          <pc:docMk/>
          <pc:sldMk cId="2579412652" sldId="2147483474"/>
        </pc:sldMkLst>
        <pc:spChg chg="mod">
          <ac:chgData name="Jocelyn Timko" userId="7abe3607-283a-400d-b017-87d9fd22fa6b" providerId="ADAL" clId="{678EB4AE-A503-2742-8B4F-F2E04F2BC3A0}" dt="2025-04-17T15:51:51.093" v="175" actId="113"/>
          <ac:spMkLst>
            <pc:docMk/>
            <pc:sldMk cId="2579412652" sldId="2147483474"/>
            <ac:spMk id="2" creationId="{78B20F6D-4027-DA3F-7774-B2E42F50DC33}"/>
          </ac:spMkLst>
        </pc:spChg>
        <pc:spChg chg="mod">
          <ac:chgData name="Jocelyn Timko" userId="7abe3607-283a-400d-b017-87d9fd22fa6b" providerId="ADAL" clId="{678EB4AE-A503-2742-8B4F-F2E04F2BC3A0}" dt="2025-04-17T16:04:17.122" v="374" actId="20577"/>
          <ac:spMkLst>
            <pc:docMk/>
            <pc:sldMk cId="2579412652" sldId="2147483474"/>
            <ac:spMk id="4" creationId="{74520152-A03B-255A-5911-51419C0BDE9F}"/>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Foglio1!$B$1</c:f>
              <c:strCache>
                <c:ptCount val="1"/>
                <c:pt idx="0">
                  <c:v>Vendite</c:v>
                </c:pt>
              </c:strCache>
            </c:strRef>
          </c:tx>
          <c:spPr>
            <a:solidFill>
              <a:schemeClr val="accent3"/>
            </a:solidFill>
          </c:spPr>
          <c:dPt>
            <c:idx val="0"/>
            <c:bubble3D val="0"/>
            <c:spPr>
              <a:solidFill>
                <a:schemeClr val="accent3"/>
              </a:solidFill>
              <a:ln w="19050">
                <a:solidFill>
                  <a:schemeClr val="lt1"/>
                </a:solidFill>
              </a:ln>
              <a:effectLst/>
            </c:spPr>
            <c:extLst>
              <c:ext xmlns:c16="http://schemas.microsoft.com/office/drawing/2014/chart" uri="{C3380CC4-5D6E-409C-BE32-E72D297353CC}">
                <c16:uniqueId val="{00000001-82D7-9541-9DB3-F371D211EE5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82D7-9541-9DB3-F371D211EE5A}"/>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2D7-9541-9DB3-F371D211EE5A}"/>
              </c:ext>
            </c:extLst>
          </c:dPt>
          <c:dPt>
            <c:idx val="3"/>
            <c:bubble3D val="0"/>
            <c:spPr>
              <a:solidFill>
                <a:schemeClr val="accent3"/>
              </a:solidFill>
              <a:ln w="19050">
                <a:solidFill>
                  <a:schemeClr val="lt1"/>
                </a:solidFill>
              </a:ln>
              <a:effectLst/>
            </c:spPr>
            <c:extLst>
              <c:ext xmlns:c16="http://schemas.microsoft.com/office/drawing/2014/chart" uri="{C3380CC4-5D6E-409C-BE32-E72D297353CC}">
                <c16:uniqueId val="{00000007-82D7-9541-9DB3-F371D211EE5A}"/>
              </c:ext>
            </c:extLst>
          </c:dPt>
          <c:dLbls>
            <c:dLbl>
              <c:idx val="0"/>
              <c:layout>
                <c:manualLayout>
                  <c:x val="2.5434174032607108E-2"/>
                  <c:y val="-4.4530713751236841E-3"/>
                </c:manualLayout>
              </c:layout>
              <c:tx>
                <c:rich>
                  <a:bodyPr rot="0" spcFirstLastPara="1" vertOverflow="ellipsis" vert="horz" wrap="square" lIns="38100" tIns="19050" rIns="38100" bIns="19050" anchor="ctr" anchorCtr="1">
                    <a:spAutoFit/>
                  </a:bodyPr>
                  <a:lstStyle/>
                  <a:p>
                    <a:pPr>
                      <a:defRPr sz="1800" b="1" i="0" u="none" strike="noStrike" kern="1200" baseline="0">
                        <a:solidFill>
                          <a:schemeClr val="accent3"/>
                        </a:solidFill>
                        <a:latin typeface="Arial" panose="020B0604020202020204" pitchFamily="34" charset="0"/>
                        <a:ea typeface="+mn-ea"/>
                        <a:cs typeface="Arial" panose="020B0604020202020204" pitchFamily="34" charset="0"/>
                      </a:defRPr>
                    </a:pPr>
                    <a:fld id="{549DCB60-2077-3045-B6DA-F2809BDFFAC7}" type="VALUE">
                      <a:rPr lang="en-US" sz="1800" b="1" smtClean="0">
                        <a:solidFill>
                          <a:schemeClr val="accent3"/>
                        </a:solidFill>
                        <a:latin typeface="Arial" panose="020B0604020202020204" pitchFamily="34" charset="0"/>
                        <a:cs typeface="Arial" panose="020B0604020202020204" pitchFamily="34" charset="0"/>
                      </a:rPr>
                      <a:pPr>
                        <a:defRPr sz="1800" b="1">
                          <a:solidFill>
                            <a:schemeClr val="accent3"/>
                          </a:solidFill>
                          <a:latin typeface="Arial" panose="020B0604020202020204" pitchFamily="34" charset="0"/>
                          <a:cs typeface="Arial" panose="020B0604020202020204" pitchFamily="34" charset="0"/>
                        </a:defRPr>
                      </a:pPr>
                      <a:t>[VALUE]</a:t>
                    </a:fld>
                    <a:r>
                      <a:rPr lang="en-US" sz="1800" b="1">
                        <a:solidFill>
                          <a:schemeClr val="accent3"/>
                        </a:solidFill>
                        <a:latin typeface="Arial" panose="020B0604020202020204" pitchFamily="34" charset="0"/>
                        <a:cs typeface="Arial" panose="020B0604020202020204" pitchFamily="34" charset="0"/>
                      </a:rPr>
                      <a:t>%</a:t>
                    </a: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accent3"/>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82D7-9541-9DB3-F371D211EE5A}"/>
                </c:ext>
              </c:extLst>
            </c:dLbl>
            <c:dLbl>
              <c:idx val="1"/>
              <c:layout>
                <c:manualLayout>
                  <c:x val="-5.7149364025099084E-2"/>
                  <c:y val="6.8671225021665712E-3"/>
                </c:manualLayout>
              </c:layout>
              <c:tx>
                <c:rich>
                  <a:bodyPr rot="0" spcFirstLastPara="1" vertOverflow="ellipsis" vert="horz" wrap="square" lIns="38100" tIns="19050" rIns="38100" bIns="19050" anchor="ctr" anchorCtr="1">
                    <a:spAutoFit/>
                  </a:bodyPr>
                  <a:lstStyle/>
                  <a:p>
                    <a:pPr>
                      <a:defRPr sz="1197" b="0" i="0" u="none" strike="noStrike" kern="1200" baseline="0">
                        <a:solidFill>
                          <a:schemeClr val="accent2"/>
                        </a:solidFill>
                        <a:latin typeface="+mn-lt"/>
                        <a:ea typeface="+mn-ea"/>
                        <a:cs typeface="+mn-cs"/>
                      </a:defRPr>
                    </a:pPr>
                    <a:fld id="{1CF4A7FF-CC00-D041-8BBA-32D6E21EAD2A}" type="VALUE">
                      <a:rPr lang="en-US" sz="1800" b="1" smtClean="0">
                        <a:solidFill>
                          <a:schemeClr val="accent2"/>
                        </a:solidFill>
                        <a:latin typeface="Arial" panose="020B0604020202020204" pitchFamily="34" charset="0"/>
                        <a:cs typeface="Arial" panose="020B0604020202020204" pitchFamily="34" charset="0"/>
                      </a:rPr>
                      <a:pPr>
                        <a:defRPr>
                          <a:solidFill>
                            <a:schemeClr val="accent2"/>
                          </a:solidFill>
                        </a:defRPr>
                      </a:pPr>
                      <a:t>[VALUE]</a:t>
                    </a:fld>
                    <a:r>
                      <a:rPr lang="en-US" sz="1800" b="1">
                        <a:solidFill>
                          <a:schemeClr val="accent2"/>
                        </a:solidFill>
                        <a:latin typeface="Arial" panose="020B0604020202020204" pitchFamily="34" charset="0"/>
                        <a:cs typeface="Arial" panose="020B0604020202020204" pitchFamily="34" charset="0"/>
                      </a:rPr>
                      <a:t>%</a:t>
                    </a:r>
                  </a:p>
                </c:rich>
              </c:tx>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2"/>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82D7-9541-9DB3-F371D211EE5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Foglio1!$A$2:$A$5</c:f>
              <c:strCache>
                <c:ptCount val="2"/>
                <c:pt idx="0">
                  <c:v>1° trim.</c:v>
                </c:pt>
                <c:pt idx="1">
                  <c:v>2° trim.</c:v>
                </c:pt>
              </c:strCache>
            </c:strRef>
          </c:cat>
          <c:val>
            <c:numRef>
              <c:f>Foglio1!$B$2:$B$5</c:f>
              <c:numCache>
                <c:formatCode>General</c:formatCode>
                <c:ptCount val="4"/>
                <c:pt idx="0">
                  <c:v>15</c:v>
                </c:pt>
                <c:pt idx="1">
                  <c:v>85</c:v>
                </c:pt>
              </c:numCache>
            </c:numRef>
          </c:val>
          <c:extLst>
            <c:ext xmlns:c16="http://schemas.microsoft.com/office/drawing/2014/chart" uri="{C3380CC4-5D6E-409C-BE32-E72D297353CC}">
              <c16:uniqueId val="{00000008-82D7-9541-9DB3-F371D211EE5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dPt>
            <c:idx val="0"/>
            <c:bubble3D val="0"/>
            <c:spPr>
              <a:solidFill>
                <a:schemeClr val="accent3"/>
              </a:solidFill>
              <a:ln w="19050">
                <a:solidFill>
                  <a:schemeClr val="lt1"/>
                </a:solidFill>
              </a:ln>
              <a:effectLst/>
            </c:spPr>
            <c:extLst>
              <c:ext xmlns:c16="http://schemas.microsoft.com/office/drawing/2014/chart" uri="{C3380CC4-5D6E-409C-BE32-E72D297353CC}">
                <c16:uniqueId val="{00000001-AF86-0547-8F17-4B30533AEA92}"/>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AF86-0547-8F17-4B30533AEA92}"/>
              </c:ext>
            </c:extLst>
          </c:dPt>
          <c:dPt>
            <c:idx val="2"/>
            <c:bubble3D val="0"/>
            <c:spPr>
              <a:solidFill>
                <a:schemeClr val="accent1"/>
              </a:solidFill>
              <a:ln w="19050">
                <a:solidFill>
                  <a:schemeClr val="lt1"/>
                </a:solidFill>
              </a:ln>
              <a:effectLst/>
            </c:spPr>
            <c:extLst>
              <c:ext xmlns:c16="http://schemas.microsoft.com/office/drawing/2014/chart" uri="{C3380CC4-5D6E-409C-BE32-E72D297353CC}">
                <c16:uniqueId val="{00000005-AF86-0547-8F17-4B30533AEA92}"/>
              </c:ext>
            </c:extLst>
          </c:dPt>
          <c:cat>
            <c:strRef>
              <c:f>Sheet1!$A$2:$A$4</c:f>
              <c:strCache>
                <c:ptCount val="3"/>
                <c:pt idx="0">
                  <c:v>HER2-positive BC</c:v>
                </c:pt>
                <c:pt idx="1">
                  <c:v>HER2-0 BC</c:v>
                </c:pt>
                <c:pt idx="2">
                  <c:v>HER2-low BC</c:v>
                </c:pt>
              </c:strCache>
            </c:strRef>
          </c:cat>
          <c:val>
            <c:numRef>
              <c:f>Sheet1!$B$2:$B$4</c:f>
              <c:numCache>
                <c:formatCode>0%</c:formatCode>
                <c:ptCount val="3"/>
                <c:pt idx="0">
                  <c:v>0.15</c:v>
                </c:pt>
                <c:pt idx="1">
                  <c:v>0.4</c:v>
                </c:pt>
                <c:pt idx="2">
                  <c:v>0.45</c:v>
                </c:pt>
              </c:numCache>
            </c:numRef>
          </c:val>
          <c:extLst>
            <c:ext xmlns:c16="http://schemas.microsoft.com/office/drawing/2014/chart" uri="{C3380CC4-5D6E-409C-BE32-E72D297353CC}">
              <c16:uniqueId val="{00000006-AF86-0547-8F17-4B30533AEA9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858140627538519"/>
          <c:y val="0.10431516733292504"/>
          <c:w val="0.86030981599872336"/>
          <c:h val="0.75054557551221979"/>
        </c:manualLayout>
      </c:layout>
      <c:barChart>
        <c:barDir val="col"/>
        <c:grouping val="clustered"/>
        <c:varyColors val="0"/>
        <c:ser>
          <c:idx val="0"/>
          <c:order val="0"/>
          <c:tx>
            <c:strRef>
              <c:f>Sheet1!$B$1</c:f>
              <c:strCache>
                <c:ptCount val="1"/>
                <c:pt idx="0">
                  <c:v>Column1</c:v>
                </c:pt>
              </c:strCache>
            </c:strRef>
          </c:tx>
          <c:invertIfNegative val="0"/>
          <c:cat>
            <c:numRef>
              <c:f>Sheet1!$A$2:$A$14</c:f>
              <c:numCache>
                <c:formatCode>General</c:formatCode>
                <c:ptCount val="13"/>
                <c:pt idx="0">
                  <c:v>0</c:v>
                </c:pt>
                <c:pt idx="1">
                  <c:v>10</c:v>
                </c:pt>
                <c:pt idx="2">
                  <c:v>20</c:v>
                </c:pt>
                <c:pt idx="3">
                  <c:v>30</c:v>
                </c:pt>
                <c:pt idx="4">
                  <c:v>40</c:v>
                </c:pt>
                <c:pt idx="5">
                  <c:v>50</c:v>
                </c:pt>
                <c:pt idx="6">
                  <c:v>60</c:v>
                </c:pt>
                <c:pt idx="7">
                  <c:v>70</c:v>
                </c:pt>
                <c:pt idx="8">
                  <c:v>80</c:v>
                </c:pt>
                <c:pt idx="9">
                  <c:v>90</c:v>
                </c:pt>
                <c:pt idx="10">
                  <c:v>100</c:v>
                </c:pt>
                <c:pt idx="11">
                  <c:v>110</c:v>
                </c:pt>
                <c:pt idx="12">
                  <c:v>120</c:v>
                </c:pt>
              </c:numCache>
            </c:numRef>
          </c:cat>
          <c:val>
            <c:numRef>
              <c:f>Sheet1!$B$2:$B$14</c:f>
              <c:numCache>
                <c:formatCode>General</c:formatCode>
                <c:ptCount val="13"/>
              </c:numCache>
            </c:numRef>
          </c:val>
          <c:extLst>
            <c:ext xmlns:c16="http://schemas.microsoft.com/office/drawing/2014/chart" uri="{C3380CC4-5D6E-409C-BE32-E72D297353CC}">
              <c16:uniqueId val="{00000000-DF0A-4746-B747-2AF43931F854}"/>
            </c:ext>
          </c:extLst>
        </c:ser>
        <c:dLbls>
          <c:showLegendKey val="0"/>
          <c:showVal val="0"/>
          <c:showCatName val="0"/>
          <c:showSerName val="0"/>
          <c:showPercent val="0"/>
          <c:showBubbleSize val="0"/>
        </c:dLbls>
        <c:gapWidth val="150"/>
        <c:axId val="68759936"/>
        <c:axId val="68761472"/>
      </c:barChart>
      <c:catAx>
        <c:axId val="68759936"/>
        <c:scaling>
          <c:orientation val="minMax"/>
        </c:scaling>
        <c:delete val="0"/>
        <c:axPos val="b"/>
        <c:numFmt formatCode="General" sourceLinked="1"/>
        <c:majorTickMark val="out"/>
        <c:minorTickMark val="none"/>
        <c:tickLblPos val="nextTo"/>
        <c:spPr>
          <a:ln w="19050">
            <a:solidFill>
              <a:schemeClr val="tx1"/>
            </a:solidFill>
          </a:ln>
        </c:spPr>
        <c:txPr>
          <a:bodyPr/>
          <a:lstStyle/>
          <a:p>
            <a:pPr>
              <a:defRPr sz="800"/>
            </a:pPr>
            <a:endParaRPr lang="en-US"/>
          </a:p>
        </c:txPr>
        <c:crossAx val="68761472"/>
        <c:crosses val="autoZero"/>
        <c:auto val="1"/>
        <c:lblAlgn val="ctr"/>
        <c:lblOffset val="100"/>
        <c:noMultiLvlLbl val="0"/>
      </c:catAx>
      <c:valAx>
        <c:axId val="68761472"/>
        <c:scaling>
          <c:orientation val="minMax"/>
          <c:max val="100"/>
          <c:min val="0"/>
        </c:scaling>
        <c:delete val="0"/>
        <c:axPos val="l"/>
        <c:numFmt formatCode="General" sourceLinked="1"/>
        <c:majorTickMark val="out"/>
        <c:minorTickMark val="none"/>
        <c:tickLblPos val="nextTo"/>
        <c:spPr>
          <a:ln w="19050">
            <a:solidFill>
              <a:schemeClr val="tx1"/>
            </a:solidFill>
          </a:ln>
        </c:spPr>
        <c:txPr>
          <a:bodyPr/>
          <a:lstStyle/>
          <a:p>
            <a:pPr>
              <a:defRPr sz="800"/>
            </a:pPr>
            <a:endParaRPr lang="en-US"/>
          </a:p>
        </c:txPr>
        <c:crossAx val="68759936"/>
        <c:crosses val="autoZero"/>
        <c:crossBetween val="midCat"/>
        <c:majorUnit val="10"/>
      </c:valAx>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T-DXd HR+</c:v>
                </c:pt>
              </c:strCache>
            </c:strRef>
          </c:tx>
          <c:spPr>
            <a:solidFill>
              <a:schemeClr val="bg1"/>
            </a:solidFill>
            <a:ln>
              <a:noFill/>
            </a:ln>
            <a:effectLst/>
          </c:spPr>
          <c:invertIfNegative val="0"/>
          <c:cat>
            <c:strRef>
              <c:f>Sheet1!$A$2</c:f>
              <c:strCache>
                <c:ptCount val="1"/>
                <c:pt idx="0">
                  <c:v> </c:v>
                </c:pt>
              </c:strCache>
            </c:strRef>
          </c:cat>
          <c:val>
            <c:numRef>
              <c:f>Sheet1!$B$2</c:f>
              <c:numCache>
                <c:formatCode>General</c:formatCode>
                <c:ptCount val="1"/>
                <c:pt idx="0">
                  <c:v>52.6</c:v>
                </c:pt>
              </c:numCache>
            </c:numRef>
          </c:val>
          <c:extLst>
            <c:ext xmlns:c16="http://schemas.microsoft.com/office/drawing/2014/chart" uri="{C3380CC4-5D6E-409C-BE32-E72D297353CC}">
              <c16:uniqueId val="{00000000-53F9-46C3-8D3B-65A1343773C2}"/>
            </c:ext>
          </c:extLst>
        </c:ser>
        <c:ser>
          <c:idx val="1"/>
          <c:order val="1"/>
          <c:tx>
            <c:strRef>
              <c:f>Sheet1!$C$1</c:f>
              <c:strCache>
                <c:ptCount val="1"/>
                <c:pt idx="0">
                  <c:v>TPC HR+</c:v>
                </c:pt>
              </c:strCache>
            </c:strRef>
          </c:tx>
          <c:spPr>
            <a:solidFill>
              <a:schemeClr val="bg1"/>
            </a:solidFill>
            <a:ln>
              <a:noFill/>
            </a:ln>
            <a:effectLst/>
          </c:spPr>
          <c:invertIfNegative val="0"/>
          <c:cat>
            <c:strRef>
              <c:f>Sheet1!$A$2</c:f>
              <c:strCache>
                <c:ptCount val="1"/>
                <c:pt idx="0">
                  <c:v> </c:v>
                </c:pt>
              </c:strCache>
            </c:strRef>
          </c:cat>
          <c:val>
            <c:numRef>
              <c:f>Sheet1!$C$2</c:f>
              <c:numCache>
                <c:formatCode>General</c:formatCode>
                <c:ptCount val="1"/>
                <c:pt idx="0">
                  <c:v>16.3</c:v>
                </c:pt>
              </c:numCache>
            </c:numRef>
          </c:val>
          <c:extLst>
            <c:ext xmlns:c16="http://schemas.microsoft.com/office/drawing/2014/chart" uri="{C3380CC4-5D6E-409C-BE32-E72D297353CC}">
              <c16:uniqueId val="{00000001-53F9-46C3-8D3B-65A1343773C2}"/>
            </c:ext>
          </c:extLst>
        </c:ser>
        <c:ser>
          <c:idx val="2"/>
          <c:order val="2"/>
          <c:tx>
            <c:strRef>
              <c:f>Sheet1!$D$1</c:f>
              <c:strCache>
                <c:ptCount val="1"/>
                <c:pt idx="0">
                  <c:v>T-DXd HR−</c:v>
                </c:pt>
              </c:strCache>
            </c:strRef>
          </c:tx>
          <c:spPr>
            <a:solidFill>
              <a:schemeClr val="bg1"/>
            </a:solidFill>
            <a:ln>
              <a:noFill/>
            </a:ln>
            <a:effectLst/>
          </c:spPr>
          <c:invertIfNegative val="0"/>
          <c:cat>
            <c:strRef>
              <c:f>Sheet1!$A$2</c:f>
              <c:strCache>
                <c:ptCount val="1"/>
                <c:pt idx="0">
                  <c:v> </c:v>
                </c:pt>
              </c:strCache>
            </c:strRef>
          </c:cat>
          <c:val>
            <c:numRef>
              <c:f>Sheet1!$D$2</c:f>
              <c:numCache>
                <c:formatCode>General</c:formatCode>
                <c:ptCount val="1"/>
                <c:pt idx="0">
                  <c:v>50</c:v>
                </c:pt>
              </c:numCache>
            </c:numRef>
          </c:val>
          <c:extLst>
            <c:ext xmlns:c16="http://schemas.microsoft.com/office/drawing/2014/chart" uri="{C3380CC4-5D6E-409C-BE32-E72D297353CC}">
              <c16:uniqueId val="{00000002-53F9-46C3-8D3B-65A1343773C2}"/>
            </c:ext>
          </c:extLst>
        </c:ser>
        <c:ser>
          <c:idx val="3"/>
          <c:order val="3"/>
          <c:tx>
            <c:strRef>
              <c:f>Sheet1!$E$1</c:f>
              <c:strCache>
                <c:ptCount val="1"/>
                <c:pt idx="0">
                  <c:v>TPC HR−</c:v>
                </c:pt>
              </c:strCache>
            </c:strRef>
          </c:tx>
          <c:spPr>
            <a:solidFill>
              <a:schemeClr val="bg1"/>
            </a:solidFill>
            <a:ln>
              <a:noFill/>
            </a:ln>
            <a:effectLst/>
          </c:spPr>
          <c:invertIfNegative val="0"/>
          <c:cat>
            <c:strRef>
              <c:f>Sheet1!$A$2</c:f>
              <c:strCache>
                <c:ptCount val="1"/>
                <c:pt idx="0">
                  <c:v> </c:v>
                </c:pt>
              </c:strCache>
            </c:strRef>
          </c:cat>
          <c:val>
            <c:numRef>
              <c:f>Sheet1!$E$2</c:f>
              <c:numCache>
                <c:formatCode>General</c:formatCode>
                <c:ptCount val="1"/>
                <c:pt idx="0">
                  <c:v>16.7</c:v>
                </c:pt>
              </c:numCache>
            </c:numRef>
          </c:val>
          <c:extLst>
            <c:ext xmlns:c16="http://schemas.microsoft.com/office/drawing/2014/chart" uri="{C3380CC4-5D6E-409C-BE32-E72D297353CC}">
              <c16:uniqueId val="{00000003-53F9-46C3-8D3B-65A1343773C2}"/>
            </c:ext>
          </c:extLst>
        </c:ser>
        <c:dLbls>
          <c:showLegendKey val="0"/>
          <c:showVal val="0"/>
          <c:showCatName val="0"/>
          <c:showSerName val="0"/>
          <c:showPercent val="0"/>
          <c:showBubbleSize val="0"/>
        </c:dLbls>
        <c:gapWidth val="25"/>
        <c:overlap val="-20"/>
        <c:axId val="1359366047"/>
        <c:axId val="1359371455"/>
      </c:barChart>
      <c:catAx>
        <c:axId val="1359366047"/>
        <c:scaling>
          <c:orientation val="minMax"/>
        </c:scaling>
        <c:delete val="0"/>
        <c:axPos val="b"/>
        <c:numFmt formatCode="General" sourceLinked="1"/>
        <c:majorTickMark val="out"/>
        <c:minorTickMark val="none"/>
        <c:tickLblPos val="nextTo"/>
        <c:spPr>
          <a:noFill/>
          <a:ln w="9525" cap="flat" cmpd="sng" algn="ctr">
            <a:solidFill>
              <a:srgbClr val="0B1920"/>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371455"/>
        <c:crosses val="autoZero"/>
        <c:auto val="1"/>
        <c:lblAlgn val="ctr"/>
        <c:lblOffset val="100"/>
        <c:noMultiLvlLbl val="0"/>
      </c:catAx>
      <c:valAx>
        <c:axId val="1359371455"/>
        <c:scaling>
          <c:orientation val="minMax"/>
        </c:scaling>
        <c:delete val="0"/>
        <c:axPos val="l"/>
        <c:numFmt formatCode="General" sourceLinked="1"/>
        <c:majorTickMark val="cross"/>
        <c:minorTickMark val="none"/>
        <c:tickLblPos val="nextTo"/>
        <c:spPr>
          <a:noFill/>
          <a:ln>
            <a:solidFill>
              <a:srgbClr val="0B1920"/>
            </a:solidFill>
          </a:ln>
          <a:effectLst/>
        </c:spPr>
        <c:txPr>
          <a:bodyPr rot="-60000000" spcFirstLastPara="1" vertOverflow="ellipsis" vert="horz" wrap="square" anchor="ctr" anchorCtr="1"/>
          <a:lstStyle/>
          <a:p>
            <a:pPr>
              <a:defRPr sz="1800" b="1" i="0" u="none" strike="noStrike" kern="1200" baseline="0">
                <a:solidFill>
                  <a:srgbClr val="0B1920"/>
                </a:solidFill>
                <a:latin typeface="+mn-lt"/>
                <a:ea typeface="+mn-ea"/>
                <a:cs typeface="+mn-cs"/>
              </a:defRPr>
            </a:pPr>
            <a:endParaRPr lang="en-US"/>
          </a:p>
        </c:txPr>
        <c:crossAx val="135936604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8963377450159156"/>
          <c:y val="3.4375000000000003E-2"/>
          <c:w val="0.66367119003741548"/>
          <c:h val="0.65990255905511797"/>
        </c:manualLayout>
      </c:layout>
      <c:barChart>
        <c:barDir val="bar"/>
        <c:grouping val="clustered"/>
        <c:varyColors val="0"/>
        <c:ser>
          <c:idx val="0"/>
          <c:order val="0"/>
          <c:tx>
            <c:strRef>
              <c:f>Sheet1!$B$1</c:f>
              <c:strCache>
                <c:ptCount val="1"/>
                <c:pt idx="0">
                  <c:v>Grade ≥3</c:v>
                </c:pt>
              </c:strCache>
            </c:strRef>
          </c:tx>
          <c:spPr>
            <a:solidFill>
              <a:schemeClr val="bg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Asthenia </c:v>
                </c:pt>
                <c:pt idx="1">
                  <c:v>Fatigue</c:v>
                </c:pt>
                <c:pt idx="2">
                  <c:v>Alopecia</c:v>
                </c:pt>
                <c:pt idx="3">
                  <c:v>Nausea</c:v>
                </c:pt>
                <c:pt idx="4">
                  <c:v>Diarrhoea</c:v>
                </c:pt>
                <c:pt idx="5">
                  <c:v>Anemia</c:v>
                </c:pt>
                <c:pt idx="6">
                  <c:v>Neutropenia</c:v>
                </c:pt>
              </c:strCache>
            </c:strRef>
          </c:cat>
          <c:val>
            <c:numRef>
              <c:f>Sheet1!$B$2:$B$8</c:f>
              <c:numCache>
                <c:formatCode>General</c:formatCode>
                <c:ptCount val="7"/>
                <c:pt idx="0">
                  <c:v>1</c:v>
                </c:pt>
                <c:pt idx="1">
                  <c:v>2</c:v>
                </c:pt>
                <c:pt idx="2">
                  <c:v>0</c:v>
                </c:pt>
                <c:pt idx="3">
                  <c:v>3</c:v>
                </c:pt>
                <c:pt idx="4">
                  <c:v>1</c:v>
                </c:pt>
                <c:pt idx="5">
                  <c:v>3</c:v>
                </c:pt>
                <c:pt idx="6">
                  <c:v>38</c:v>
                </c:pt>
              </c:numCache>
            </c:numRef>
          </c:val>
          <c:extLst>
            <c:ext xmlns:c16="http://schemas.microsoft.com/office/drawing/2014/chart" uri="{C3380CC4-5D6E-409C-BE32-E72D297353CC}">
              <c16:uniqueId val="{00000000-D4E6-A941-89AA-24EE9B014D2E}"/>
            </c:ext>
          </c:extLst>
        </c:ser>
        <c:ser>
          <c:idx val="1"/>
          <c:order val="1"/>
          <c:tx>
            <c:strRef>
              <c:f>Sheet1!$C$1</c:f>
              <c:strCache>
                <c:ptCount val="1"/>
                <c:pt idx="0">
                  <c:v>All grade</c:v>
                </c:pt>
              </c:strCache>
            </c:strRef>
          </c:tx>
          <c:spPr>
            <a:solidFill>
              <a:schemeClr val="bg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Asthenia </c:v>
                </c:pt>
                <c:pt idx="1">
                  <c:v>Fatigue</c:v>
                </c:pt>
                <c:pt idx="2">
                  <c:v>Alopecia</c:v>
                </c:pt>
                <c:pt idx="3">
                  <c:v>Nausea</c:v>
                </c:pt>
                <c:pt idx="4">
                  <c:v>Diarrhoea</c:v>
                </c:pt>
                <c:pt idx="5">
                  <c:v>Anemia</c:v>
                </c:pt>
                <c:pt idx="6">
                  <c:v>Neutropenia</c:v>
                </c:pt>
              </c:strCache>
            </c:strRef>
          </c:cat>
          <c:val>
            <c:numRef>
              <c:f>Sheet1!$C$2:$C$8</c:f>
              <c:numCache>
                <c:formatCode>General</c:formatCode>
                <c:ptCount val="7"/>
                <c:pt idx="0">
                  <c:v>15</c:v>
                </c:pt>
                <c:pt idx="1">
                  <c:v>29</c:v>
                </c:pt>
                <c:pt idx="2">
                  <c:v>16</c:v>
                </c:pt>
                <c:pt idx="3">
                  <c:v>31</c:v>
                </c:pt>
                <c:pt idx="4">
                  <c:v>16</c:v>
                </c:pt>
                <c:pt idx="5">
                  <c:v>25</c:v>
                </c:pt>
                <c:pt idx="6">
                  <c:v>54</c:v>
                </c:pt>
              </c:numCache>
            </c:numRef>
          </c:val>
          <c:extLst>
            <c:ext xmlns:c16="http://schemas.microsoft.com/office/drawing/2014/chart" uri="{C3380CC4-5D6E-409C-BE32-E72D297353CC}">
              <c16:uniqueId val="{00000001-D4E6-A941-89AA-24EE9B014D2E}"/>
            </c:ext>
          </c:extLst>
        </c:ser>
        <c:dLbls>
          <c:showLegendKey val="0"/>
          <c:showVal val="0"/>
          <c:showCatName val="0"/>
          <c:showSerName val="0"/>
          <c:showPercent val="0"/>
          <c:showBubbleSize val="0"/>
        </c:dLbls>
        <c:gapWidth val="10"/>
        <c:axId val="1188961871"/>
        <c:axId val="1188946063"/>
      </c:barChart>
      <c:catAx>
        <c:axId val="1188961871"/>
        <c:scaling>
          <c:orientation val="minMax"/>
        </c:scaling>
        <c:delete val="1"/>
        <c:axPos val="l"/>
        <c:numFmt formatCode="General" sourceLinked="1"/>
        <c:majorTickMark val="none"/>
        <c:minorTickMark val="none"/>
        <c:tickLblPos val="nextTo"/>
        <c:crossAx val="1188946063"/>
        <c:crosses val="autoZero"/>
        <c:auto val="1"/>
        <c:lblAlgn val="ctr"/>
        <c:lblOffset val="100"/>
        <c:noMultiLvlLbl val="0"/>
      </c:catAx>
      <c:valAx>
        <c:axId val="1188946063"/>
        <c:scaling>
          <c:orientation val="minMax"/>
          <c:max val="60"/>
        </c:scaling>
        <c:delete val="0"/>
        <c:axPos val="b"/>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188961871"/>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883372734436564E-2"/>
          <c:y val="3.6006555925243482E-2"/>
          <c:w val="0.6369829303251987"/>
          <c:h val="0.68631356529596899"/>
        </c:manualLayout>
      </c:layout>
      <c:barChart>
        <c:barDir val="bar"/>
        <c:grouping val="clustered"/>
        <c:varyColors val="0"/>
        <c:ser>
          <c:idx val="0"/>
          <c:order val="0"/>
          <c:tx>
            <c:strRef>
              <c:f>Sheet1!$B$1</c:f>
              <c:strCache>
                <c:ptCount val="1"/>
                <c:pt idx="0">
                  <c:v>Grade ≥3</c:v>
                </c:pt>
              </c:strCache>
            </c:strRef>
          </c:tx>
          <c:spPr>
            <a:solidFill>
              <a:schemeClr val="accent1">
                <a:alpha val="50000"/>
              </a:schemeClr>
            </a:solidFill>
            <a:ln>
              <a:noFill/>
            </a:ln>
            <a:effectLst/>
          </c:spPr>
          <c:invertIfNegative val="0"/>
          <c:dLbls>
            <c:dLbl>
              <c:idx val="2"/>
              <c:layout>
                <c:manualLayout>
                  <c:x val="-5.043341213553991E-2"/>
                  <c:y val="-3.2679738562091504E-3"/>
                </c:manualLayout>
              </c:layout>
              <c:tx>
                <c:rich>
                  <a:bodyPr/>
                  <a:lstStyle/>
                  <a:p>
                    <a:fld id="{7FFE4CA3-DDF2-B747-B0AD-48CCDF868B60}" type="VALUE">
                      <a:rPr lang="en-US" b="0" i="0">
                        <a:latin typeface="Arial" panose="020B0604020202020204" pitchFamily="34" charset="0"/>
                        <a:cs typeface="Arial" panose="020B0604020202020204" pitchFamily="34" charset="0"/>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8C2B-AD42-8C3F-2D2F150245E0}"/>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Asthenia </c:v>
                </c:pt>
                <c:pt idx="1">
                  <c:v>Fatigue</c:v>
                </c:pt>
                <c:pt idx="2">
                  <c:v>Alopecia</c:v>
                </c:pt>
                <c:pt idx="3">
                  <c:v>Nausea</c:v>
                </c:pt>
                <c:pt idx="4">
                  <c:v>Diarrhoea</c:v>
                </c:pt>
                <c:pt idx="5">
                  <c:v>Anemia</c:v>
                </c:pt>
                <c:pt idx="6">
                  <c:v>Neutropenia</c:v>
                </c:pt>
              </c:strCache>
            </c:strRef>
          </c:cat>
          <c:val>
            <c:numRef>
              <c:f>Sheet1!$B$2:$B$8</c:f>
              <c:numCache>
                <c:formatCode>General</c:formatCode>
                <c:ptCount val="7"/>
                <c:pt idx="0">
                  <c:v>2</c:v>
                </c:pt>
                <c:pt idx="1">
                  <c:v>6</c:v>
                </c:pt>
                <c:pt idx="2">
                  <c:v>0</c:v>
                </c:pt>
                <c:pt idx="3">
                  <c:v>1</c:v>
                </c:pt>
                <c:pt idx="4">
                  <c:v>9</c:v>
                </c:pt>
                <c:pt idx="5">
                  <c:v>6</c:v>
                </c:pt>
                <c:pt idx="6">
                  <c:v>51</c:v>
                </c:pt>
              </c:numCache>
            </c:numRef>
          </c:val>
          <c:extLst>
            <c:ext xmlns:c16="http://schemas.microsoft.com/office/drawing/2014/chart" uri="{C3380CC4-5D6E-409C-BE32-E72D297353CC}">
              <c16:uniqueId val="{00000001-8C2B-AD42-8C3F-2D2F150245E0}"/>
            </c:ext>
          </c:extLst>
        </c:ser>
        <c:ser>
          <c:idx val="1"/>
          <c:order val="1"/>
          <c:tx>
            <c:strRef>
              <c:f>Sheet1!$C$1</c:f>
              <c:strCache>
                <c:ptCount val="1"/>
                <c:pt idx="0">
                  <c:v>All grade</c:v>
                </c:pt>
              </c:strCache>
            </c:strRef>
          </c:tx>
          <c:spPr>
            <a:solidFill>
              <a:srgbClr val="00BF6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Asthenia </c:v>
                </c:pt>
                <c:pt idx="1">
                  <c:v>Fatigue</c:v>
                </c:pt>
                <c:pt idx="2">
                  <c:v>Alopecia</c:v>
                </c:pt>
                <c:pt idx="3">
                  <c:v>Nausea</c:v>
                </c:pt>
                <c:pt idx="4">
                  <c:v>Diarrhoea</c:v>
                </c:pt>
                <c:pt idx="5">
                  <c:v>Anemia</c:v>
                </c:pt>
                <c:pt idx="6">
                  <c:v>Neutropenia</c:v>
                </c:pt>
              </c:strCache>
            </c:strRef>
          </c:cat>
          <c:val>
            <c:numRef>
              <c:f>Sheet1!$C$2:$C$8</c:f>
              <c:numCache>
                <c:formatCode>General</c:formatCode>
                <c:ptCount val="7"/>
                <c:pt idx="0">
                  <c:v>20</c:v>
                </c:pt>
                <c:pt idx="1">
                  <c:v>37</c:v>
                </c:pt>
                <c:pt idx="2">
                  <c:v>46</c:v>
                </c:pt>
                <c:pt idx="3">
                  <c:v>55</c:v>
                </c:pt>
                <c:pt idx="4">
                  <c:v>57</c:v>
                </c:pt>
                <c:pt idx="5">
                  <c:v>34</c:v>
                </c:pt>
                <c:pt idx="6">
                  <c:v>70</c:v>
                </c:pt>
              </c:numCache>
            </c:numRef>
          </c:val>
          <c:extLst>
            <c:ext xmlns:c16="http://schemas.microsoft.com/office/drawing/2014/chart" uri="{C3380CC4-5D6E-409C-BE32-E72D297353CC}">
              <c16:uniqueId val="{00000002-8C2B-AD42-8C3F-2D2F150245E0}"/>
            </c:ext>
          </c:extLst>
        </c:ser>
        <c:dLbls>
          <c:showLegendKey val="0"/>
          <c:showVal val="0"/>
          <c:showCatName val="0"/>
          <c:showSerName val="0"/>
          <c:showPercent val="0"/>
          <c:showBubbleSize val="0"/>
        </c:dLbls>
        <c:gapWidth val="10"/>
        <c:overlap val="3"/>
        <c:axId val="1495131391"/>
        <c:axId val="1495138879"/>
      </c:barChart>
      <c:catAx>
        <c:axId val="1495131391"/>
        <c:scaling>
          <c:orientation val="minMax"/>
        </c:scaling>
        <c:delete val="0"/>
        <c:axPos val="r"/>
        <c:numFmt formatCode="General" sourceLinked="1"/>
        <c:majorTickMark val="none"/>
        <c:minorTickMark val="none"/>
        <c:tickLblPos val="none"/>
        <c:spPr>
          <a:noFill/>
          <a:ln w="9525" cap="flat" cmpd="sng" algn="ctr">
            <a:noFill/>
            <a:round/>
          </a:ln>
          <a:effectLst/>
        </c:spPr>
        <c:txPr>
          <a:bodyPr rot="-60000000" spcFirstLastPara="1" vertOverflow="ellipsis" vert="horz" wrap="square" anchor="t" anchorCtr="0"/>
          <a:lstStyle/>
          <a:p>
            <a:pPr>
              <a:defRPr sz="1197" b="0" i="0" u="none" strike="noStrike" kern="1200" baseline="0">
                <a:ln>
                  <a:noFill/>
                </a:ln>
                <a:solidFill>
                  <a:schemeClr val="tx1"/>
                </a:solidFill>
                <a:latin typeface="Arial" panose="020B0604020202020204" pitchFamily="34" charset="0"/>
                <a:ea typeface="+mn-ea"/>
                <a:cs typeface="Arial" panose="020B0604020202020204" pitchFamily="34" charset="0"/>
              </a:defRPr>
            </a:pPr>
            <a:endParaRPr lang="en-US"/>
          </a:p>
        </c:txPr>
        <c:crossAx val="1495138879"/>
        <c:crosses val="autoZero"/>
        <c:auto val="1"/>
        <c:lblAlgn val="ctr"/>
        <c:lblOffset val="150"/>
        <c:noMultiLvlLbl val="0"/>
      </c:catAx>
      <c:valAx>
        <c:axId val="1495138879"/>
        <c:scaling>
          <c:orientation val="maxMin"/>
          <c:max val="75"/>
          <c:min val="0"/>
        </c:scaling>
        <c:delete val="0"/>
        <c:axPos val="b"/>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495131391"/>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47E972C-863A-D741-B6C8-E5D0D71295C4}" type="datetimeFigureOut">
              <a:rPr lang="en-US" smtClean="0"/>
              <a:t>7/15/2025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46C45EA-94B1-CB43-BD15-6A8600409710}" type="slidenum">
              <a:rPr lang="en-US" smtClean="0"/>
              <a:t>‹#›</a:t>
            </a:fld>
            <a:endParaRPr lang="en-US"/>
          </a:p>
        </p:txBody>
      </p:sp>
    </p:spTree>
    <p:extLst>
      <p:ext uri="{BB962C8B-B14F-4D97-AF65-F5344CB8AC3E}">
        <p14:creationId xmlns:p14="http://schemas.microsoft.com/office/powerpoint/2010/main" val="798596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3" Type="http://schemas.openxmlformats.org/officeDocument/2006/relationships/hyperlink" Target="https://doi.org/10.1200/JCO.2025.43.17_suppl.LBA1008" TargetMode="External"/><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1</a:t>
            </a:fld>
            <a:endParaRPr lang="en-US"/>
          </a:p>
        </p:txBody>
      </p:sp>
    </p:spTree>
    <p:extLst>
      <p:ext uri="{BB962C8B-B14F-4D97-AF65-F5344CB8AC3E}">
        <p14:creationId xmlns:p14="http://schemas.microsoft.com/office/powerpoint/2010/main" val="90317730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0F3E0D-104C-0918-9066-BEA9CE8EBF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6795870-F32B-9701-FD90-338FB590D4C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5AA21F5-CD24-3028-8339-FB04A5104B6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chemeClr val="tx1"/>
                </a:solidFill>
                <a:effectLst/>
                <a:highlight>
                  <a:srgbClr val="FFFFFF"/>
                </a:highlight>
                <a:latin typeface="+mn-lt"/>
              </a:rPr>
              <a:t>Tarantino P, Hamilton E, </a:t>
            </a:r>
            <a:r>
              <a:rPr lang="en-US" b="0" i="0" dirty="0" err="1">
                <a:solidFill>
                  <a:schemeClr val="tx1"/>
                </a:solidFill>
                <a:effectLst/>
                <a:highlight>
                  <a:srgbClr val="FFFFFF"/>
                </a:highlight>
                <a:latin typeface="+mn-lt"/>
              </a:rPr>
              <a:t>Tolaney</a:t>
            </a:r>
            <a:r>
              <a:rPr lang="en-US" b="0" i="0" dirty="0">
                <a:solidFill>
                  <a:schemeClr val="tx1"/>
                </a:solidFill>
                <a:effectLst/>
                <a:highlight>
                  <a:srgbClr val="FFFFFF"/>
                </a:highlight>
                <a:latin typeface="+mn-lt"/>
              </a:rPr>
              <a:t> SM, et al. HER2-low breast cancer: pathological and clinical landscape. </a:t>
            </a:r>
            <a:r>
              <a:rPr lang="en-US" b="0" i="1" dirty="0">
                <a:solidFill>
                  <a:schemeClr val="tx1"/>
                </a:solidFill>
                <a:effectLst/>
                <a:highlight>
                  <a:srgbClr val="FFFFFF"/>
                </a:highlight>
                <a:latin typeface="+mn-lt"/>
              </a:rPr>
              <a:t>J Clin Oncol</a:t>
            </a:r>
            <a:r>
              <a:rPr lang="en-US" b="0" i="0" dirty="0">
                <a:solidFill>
                  <a:schemeClr val="tx1"/>
                </a:solidFill>
                <a:effectLst/>
                <a:highlight>
                  <a:srgbClr val="FFFFFF"/>
                </a:highlight>
                <a:latin typeface="+mn-lt"/>
              </a:rPr>
              <a:t>. 2020;38(17):1951-1962.</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Verdana" panose="020B0604030504040204" pitchFamily="34" charset="0"/>
                <a:ea typeface="Verdana" panose="020B0604030504040204" pitchFamily="34" charset="0"/>
                <a:cs typeface="Verdana" panose="020B0604030504040204" pitchFamily="34" charset="0"/>
              </a:rPr>
              <a:t>…(continued from previous slide) and DESTINY-Breast06 trials, we've started to segment the HER2-negative tumors into HER2-low (continued on next slide)…</a:t>
            </a:r>
          </a:p>
          <a:p>
            <a:endParaRPr lang="en-US" dirty="0"/>
          </a:p>
        </p:txBody>
      </p:sp>
      <p:sp>
        <p:nvSpPr>
          <p:cNvPr id="4" name="Slide Number Placeholder 3">
            <a:extLst>
              <a:ext uri="{FF2B5EF4-FFF2-40B4-BE49-F238E27FC236}">
                <a16:creationId xmlns:a16="http://schemas.microsoft.com/office/drawing/2014/main" id="{DC4805D0-B6B9-5C04-249A-C6322701D4D4}"/>
              </a:ext>
            </a:extLst>
          </p:cNvPr>
          <p:cNvSpPr>
            <a:spLocks noGrp="1"/>
          </p:cNvSpPr>
          <p:nvPr>
            <p:ph type="sldNum" sz="quarter" idx="5"/>
          </p:nvPr>
        </p:nvSpPr>
        <p:spPr/>
        <p:txBody>
          <a:bodyPr/>
          <a:lstStyle/>
          <a:p>
            <a:fld id="{346C45EA-94B1-CB43-BD15-6A8600409710}" type="slidenum">
              <a:rPr lang="en-US" smtClean="0"/>
              <a:t>11</a:t>
            </a:fld>
            <a:endParaRPr lang="en-US"/>
          </a:p>
        </p:txBody>
      </p:sp>
    </p:spTree>
    <p:extLst>
      <p:ext uri="{BB962C8B-B14F-4D97-AF65-F5344CB8AC3E}">
        <p14:creationId xmlns:p14="http://schemas.microsoft.com/office/powerpoint/2010/main" val="13620687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6F67DA-6B38-20C7-92FD-6502AF1346B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85EDC7-3676-53EE-90A6-79AA60AC8B9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0048F3E-D3A7-FA20-CB22-E7A789B18CB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chemeClr val="tx1"/>
                </a:solidFill>
                <a:effectLst/>
                <a:highlight>
                  <a:srgbClr val="FFFFFF"/>
                </a:highlight>
                <a:latin typeface="+mn-lt"/>
              </a:rPr>
              <a:t>Tarantino P, Hamilton E, </a:t>
            </a:r>
            <a:r>
              <a:rPr lang="en-US" b="0" i="0" dirty="0" err="1">
                <a:solidFill>
                  <a:schemeClr val="tx1"/>
                </a:solidFill>
                <a:effectLst/>
                <a:highlight>
                  <a:srgbClr val="FFFFFF"/>
                </a:highlight>
                <a:latin typeface="+mn-lt"/>
              </a:rPr>
              <a:t>Tolaney</a:t>
            </a:r>
            <a:r>
              <a:rPr lang="en-US" b="0" i="0" dirty="0">
                <a:solidFill>
                  <a:schemeClr val="tx1"/>
                </a:solidFill>
                <a:effectLst/>
                <a:highlight>
                  <a:srgbClr val="FFFFFF"/>
                </a:highlight>
                <a:latin typeface="+mn-lt"/>
              </a:rPr>
              <a:t> SM, et al. HER2-low breast cancer: pathological and clinical landscape. </a:t>
            </a:r>
            <a:r>
              <a:rPr lang="en-US" b="0" i="1" dirty="0">
                <a:solidFill>
                  <a:schemeClr val="tx1"/>
                </a:solidFill>
                <a:effectLst/>
                <a:highlight>
                  <a:srgbClr val="FFFFFF"/>
                </a:highlight>
                <a:latin typeface="+mn-lt"/>
              </a:rPr>
              <a:t>J Clin Oncol</a:t>
            </a:r>
            <a:r>
              <a:rPr lang="en-US" b="0" i="0" dirty="0">
                <a:solidFill>
                  <a:schemeClr val="tx1"/>
                </a:solidFill>
                <a:effectLst/>
                <a:highlight>
                  <a:srgbClr val="FFFFFF"/>
                </a:highlight>
                <a:latin typeface="+mn-lt"/>
              </a:rPr>
              <a:t>. 2020;38(17):1951-1962.</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Verdana" panose="020B0604030504040204" pitchFamily="34" charset="0"/>
                <a:ea typeface="Verdana" panose="020B0604030504040204" pitchFamily="34" charset="0"/>
                <a:cs typeface="Verdana" panose="020B0604030504040204" pitchFamily="34" charset="0"/>
              </a:rPr>
              <a:t>…(continued from previous slide) and even now HER2-ultralow tumors, recognizing that we now have an antibody-drug conjugate that can target these lower levels of HER2 expression.</a:t>
            </a:r>
          </a:p>
          <a:p>
            <a:endParaRPr lang="en-US" dirty="0"/>
          </a:p>
        </p:txBody>
      </p:sp>
      <p:sp>
        <p:nvSpPr>
          <p:cNvPr id="4" name="Slide Number Placeholder 3">
            <a:extLst>
              <a:ext uri="{FF2B5EF4-FFF2-40B4-BE49-F238E27FC236}">
                <a16:creationId xmlns:a16="http://schemas.microsoft.com/office/drawing/2014/main" id="{C04411A6-AE39-7225-C020-7D97DC48D19B}"/>
              </a:ext>
            </a:extLst>
          </p:cNvPr>
          <p:cNvSpPr>
            <a:spLocks noGrp="1"/>
          </p:cNvSpPr>
          <p:nvPr>
            <p:ph type="sldNum" sz="quarter" idx="5"/>
          </p:nvPr>
        </p:nvSpPr>
        <p:spPr/>
        <p:txBody>
          <a:bodyPr/>
          <a:lstStyle/>
          <a:p>
            <a:fld id="{346C45EA-94B1-CB43-BD15-6A8600409710}" type="slidenum">
              <a:rPr lang="en-US" smtClean="0"/>
              <a:t>12</a:t>
            </a:fld>
            <a:endParaRPr lang="en-US"/>
          </a:p>
        </p:txBody>
      </p:sp>
    </p:spTree>
    <p:extLst>
      <p:ext uri="{BB962C8B-B14F-4D97-AF65-F5344CB8AC3E}">
        <p14:creationId xmlns:p14="http://schemas.microsoft.com/office/powerpoint/2010/main" val="370044857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212121"/>
                </a:solidFill>
                <a:effectLst/>
                <a:latin typeface="BlinkMacSystemFont"/>
              </a:rPr>
              <a:t>Fernandez AI, Liu M, </a:t>
            </a:r>
            <a:r>
              <a:rPr lang="en-US" b="0" i="0" dirty="0" err="1">
                <a:solidFill>
                  <a:srgbClr val="212121"/>
                </a:solidFill>
                <a:effectLst/>
                <a:latin typeface="BlinkMacSystemFont"/>
              </a:rPr>
              <a:t>Bellizzi</a:t>
            </a:r>
            <a:r>
              <a:rPr lang="en-US" b="0" i="0" dirty="0">
                <a:solidFill>
                  <a:srgbClr val="212121"/>
                </a:solidFill>
                <a:effectLst/>
                <a:latin typeface="BlinkMacSystemFont"/>
              </a:rPr>
              <a:t> A, et al. Examination of Low ERBB2 Protein Expression in Breast Cancer Tissue. </a:t>
            </a:r>
            <a:r>
              <a:rPr lang="en-US" b="0" i="1" dirty="0">
                <a:solidFill>
                  <a:srgbClr val="212121"/>
                </a:solidFill>
                <a:effectLst/>
                <a:latin typeface="BlinkMacSystemFont"/>
              </a:rPr>
              <a:t>JAMA Oncol</a:t>
            </a:r>
            <a:r>
              <a:rPr lang="en-US" b="0" i="0" dirty="0">
                <a:solidFill>
                  <a:srgbClr val="212121"/>
                </a:solidFill>
                <a:effectLst/>
                <a:latin typeface="BlinkMacSystemFont"/>
              </a:rPr>
              <a:t>. 2022;8(4):1-4.</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13</a:t>
            </a:fld>
            <a:endParaRPr lang="en-US"/>
          </a:p>
        </p:txBody>
      </p:sp>
    </p:spTree>
    <p:extLst>
      <p:ext uri="{BB962C8B-B14F-4D97-AF65-F5344CB8AC3E}">
        <p14:creationId xmlns:p14="http://schemas.microsoft.com/office/powerpoint/2010/main" val="8207296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212121"/>
                </a:solidFill>
                <a:effectLst/>
                <a:latin typeface="BlinkMacSystemFont"/>
              </a:rPr>
              <a:t>Tarantino P, Gandini S, </a:t>
            </a:r>
            <a:r>
              <a:rPr lang="en-US" b="0" i="0" dirty="0" err="1">
                <a:solidFill>
                  <a:srgbClr val="212121"/>
                </a:solidFill>
                <a:effectLst/>
                <a:latin typeface="BlinkMacSystemFont"/>
              </a:rPr>
              <a:t>Nicolò</a:t>
            </a:r>
            <a:r>
              <a:rPr lang="en-US" b="0" i="0" dirty="0">
                <a:solidFill>
                  <a:srgbClr val="212121"/>
                </a:solidFill>
                <a:effectLst/>
                <a:latin typeface="BlinkMacSystemFont"/>
              </a:rPr>
              <a:t> E, et al. Evolution of low HER2 expression between early and advanced-stage breast cancer. </a:t>
            </a:r>
            <a:r>
              <a:rPr lang="en-US" b="0" i="1" dirty="0" err="1">
                <a:solidFill>
                  <a:srgbClr val="212121"/>
                </a:solidFill>
                <a:effectLst/>
                <a:latin typeface="BlinkMacSystemFont"/>
              </a:rPr>
              <a:t>Eur</a:t>
            </a:r>
            <a:r>
              <a:rPr lang="en-US" b="0" i="1" dirty="0">
                <a:solidFill>
                  <a:srgbClr val="212121"/>
                </a:solidFill>
                <a:effectLst/>
                <a:latin typeface="BlinkMacSystemFont"/>
              </a:rPr>
              <a:t> J Cancer</a:t>
            </a:r>
            <a:r>
              <a:rPr lang="en-US" b="0" i="0" dirty="0">
                <a:solidFill>
                  <a:srgbClr val="212121"/>
                </a:solidFill>
                <a:effectLst/>
                <a:latin typeface="BlinkMacSystemFont"/>
              </a:rPr>
              <a:t>. 2022;163:35-43.</a:t>
            </a:r>
          </a:p>
          <a:p>
            <a:endParaRPr lang="en-US" b="0" i="0" dirty="0">
              <a:solidFill>
                <a:srgbClr val="212121"/>
              </a:solidFill>
              <a:effectLst/>
              <a:latin typeface="BlinkMacSystemFont"/>
            </a:endParaRPr>
          </a:p>
          <a:p>
            <a:r>
              <a:rPr lang="en-US" b="0" i="0" dirty="0" err="1">
                <a:solidFill>
                  <a:srgbClr val="212121"/>
                </a:solidFill>
                <a:effectLst/>
                <a:latin typeface="BlinkMacSystemFont"/>
              </a:rPr>
              <a:t>Miglietta</a:t>
            </a:r>
            <a:r>
              <a:rPr lang="en-US" b="0" i="0" dirty="0">
                <a:solidFill>
                  <a:srgbClr val="212121"/>
                </a:solidFill>
                <a:effectLst/>
                <a:latin typeface="BlinkMacSystemFont"/>
              </a:rPr>
              <a:t> F, </a:t>
            </a:r>
            <a:r>
              <a:rPr lang="en-US" b="0" i="0" dirty="0" err="1">
                <a:solidFill>
                  <a:srgbClr val="212121"/>
                </a:solidFill>
                <a:effectLst/>
                <a:latin typeface="BlinkMacSystemFont"/>
              </a:rPr>
              <a:t>Griguolo</a:t>
            </a:r>
            <a:r>
              <a:rPr lang="en-US" b="0" i="0" dirty="0">
                <a:solidFill>
                  <a:srgbClr val="212121"/>
                </a:solidFill>
                <a:effectLst/>
                <a:latin typeface="BlinkMacSystemFont"/>
              </a:rPr>
              <a:t> G, </a:t>
            </a:r>
            <a:r>
              <a:rPr lang="en-US" b="0" i="0" dirty="0" err="1">
                <a:solidFill>
                  <a:srgbClr val="212121"/>
                </a:solidFill>
                <a:effectLst/>
                <a:latin typeface="BlinkMacSystemFont"/>
              </a:rPr>
              <a:t>Bottosso</a:t>
            </a:r>
            <a:r>
              <a:rPr lang="en-US" b="0" i="0" dirty="0">
                <a:solidFill>
                  <a:srgbClr val="212121"/>
                </a:solidFill>
                <a:effectLst/>
                <a:latin typeface="BlinkMacSystemFont"/>
              </a:rPr>
              <a:t> M, et al. Evolution of HER2-low expression from primary to recurrent breast cancer. </a:t>
            </a:r>
            <a:r>
              <a:rPr lang="en-US" b="0" i="1" dirty="0">
                <a:solidFill>
                  <a:srgbClr val="212121"/>
                </a:solidFill>
                <a:effectLst/>
                <a:latin typeface="BlinkMacSystemFont"/>
              </a:rPr>
              <a:t>NPJ Breast Cancer</a:t>
            </a:r>
            <a:r>
              <a:rPr lang="en-US" b="0" i="0" dirty="0">
                <a:solidFill>
                  <a:srgbClr val="212121"/>
                </a:solidFill>
                <a:effectLst/>
                <a:latin typeface="BlinkMacSystemFont"/>
              </a:rPr>
              <a:t>. 2021;7(1):137. </a:t>
            </a:r>
          </a:p>
          <a:p>
            <a:endParaRPr lang="en-US" b="0" i="0" dirty="0">
              <a:solidFill>
                <a:srgbClr val="212121"/>
              </a:solidFill>
              <a:effectLst/>
              <a:latin typeface="BlinkMacSystemFon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Garrido-Castro A, Ngo L, Richardson E, et al. Dynamics of HER2-low expression in triple-negative breast cancer. </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Abstract presented at: San Antonio Breast Cancer Symposium; San Antonio, TX; December 7, 2022. Abstract HER2-10.</a:t>
            </a:r>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14</a:t>
            </a:fld>
            <a:endParaRPr lang="en-US"/>
          </a:p>
        </p:txBody>
      </p:sp>
    </p:spTree>
    <p:extLst>
      <p:ext uri="{BB962C8B-B14F-4D97-AF65-F5344CB8AC3E}">
        <p14:creationId xmlns:p14="http://schemas.microsoft.com/office/powerpoint/2010/main" val="349442315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8F431D-4406-039C-ADB1-62C34BA21DF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C65C6A-53CD-6C12-3EFA-0031D727A0F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A4F77AD-4DE3-75EF-7679-9C84BB0162E8}"/>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Geukens</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T, De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Schepper</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M, Richard F, et al. Inter-lesion heterogeneity of HER2-status in metastatic breast cancer: possible implications for treatment with anti-HER2 antibody-drug conjugates. Abstract presented at: San Antonio Breast Cancer Symposium; San Antonio, TX; December 7, 2022. Abstract HER2-16.</a:t>
            </a:r>
          </a:p>
          <a:p>
            <a:endParaRPr lang="en-US" sz="1200" dirty="0"/>
          </a:p>
          <a:p>
            <a:r>
              <a:rPr lang="en-US" b="0" i="0" dirty="0">
                <a:solidFill>
                  <a:srgbClr val="1A1A1A"/>
                </a:solidFill>
                <a:effectLst/>
                <a:latin typeface="Arial" panose="020B0604020202020204" pitchFamily="34" charset="0"/>
              </a:rPr>
              <a:t>As the HER2-status can vary between the primary and its corresponding metastases, treatment decisions should ideally be based on HER2 assessment of a recent biopsy. </a:t>
            </a:r>
            <a:r>
              <a:rPr lang="en-US" sz="1200" b="0" i="0" dirty="0">
                <a:solidFill>
                  <a:srgbClr val="1A1A1A"/>
                </a:solidFill>
                <a:effectLst/>
                <a:latin typeface="Arial" panose="020B0604020202020204" pitchFamily="34" charset="0"/>
              </a:rPr>
              <a:t>This study </a:t>
            </a:r>
            <a:r>
              <a:rPr lang="en-US" b="0" i="0" dirty="0">
                <a:solidFill>
                  <a:srgbClr val="1A1A1A"/>
                </a:solidFill>
                <a:effectLst/>
                <a:latin typeface="Arial" panose="020B0604020202020204" pitchFamily="34" charset="0"/>
              </a:rPr>
              <a:t>assessed HER2 status on multiple metastases from patients with primary ER-positive/HER2-non-amplified breast cancer in a prospective post-mortem tissue donation program.</a:t>
            </a:r>
          </a:p>
          <a:p>
            <a:endParaRPr lang="en-US" b="0" i="0" dirty="0">
              <a:solidFill>
                <a:srgbClr val="1A1A1A"/>
              </a:solidFill>
              <a:effectLst/>
              <a:latin typeface="Arial" panose="020B0604020202020204" pitchFamily="34" charset="0"/>
            </a:endParaRPr>
          </a:p>
          <a:p>
            <a:r>
              <a:rPr lang="en-US" b="0" i="0" dirty="0">
                <a:solidFill>
                  <a:srgbClr val="1A1A1A"/>
                </a:solidFill>
                <a:effectLst/>
                <a:latin typeface="Arial" panose="020B0604020202020204" pitchFamily="34" charset="0"/>
              </a:rPr>
              <a:t>Ninety-one metastatic samples retrieved during the autopsies of 6 patients. HER2 status was categorized as HER2-zero (IHC 0), HER2-low (IHC 1+ or IHC 2+ with negative FISH), or HER2-positive (IHC 3+ or IHC 2+ with positive FISH). A discordance between HER2 status of the metastases and their respective primary was seen in all patients. Important inter-lesion heterogeneity in terms of HER2-low status was observed in patients with primary ER-positive/HER2-non-amplified breast cancer. This observed heterogeneity is unlikely to be due to post-mortem changes in HER2 expression. HER2-low status was found in at least one distant lesion in all patients, complicating therapeutic decision-making based on a single biopsy. Of note, IHC 1+ and 2+ scores varied between metastases of each patient too, making assessment on a single biopsy less reliable for stratification in clinical trials. </a:t>
            </a:r>
            <a:endParaRPr lang="en-US" sz="1200" dirty="0"/>
          </a:p>
        </p:txBody>
      </p:sp>
      <p:sp>
        <p:nvSpPr>
          <p:cNvPr id="4" name="Slide Number Placeholder 3">
            <a:extLst>
              <a:ext uri="{FF2B5EF4-FFF2-40B4-BE49-F238E27FC236}">
                <a16:creationId xmlns:a16="http://schemas.microsoft.com/office/drawing/2014/main" id="{90EFC04D-799A-9A25-0DBA-0BFF0B59CA08}"/>
              </a:ext>
            </a:extLst>
          </p:cNvPr>
          <p:cNvSpPr>
            <a:spLocks noGrp="1"/>
          </p:cNvSpPr>
          <p:nvPr>
            <p:ph type="sldNum" sz="quarter" idx="5"/>
          </p:nvPr>
        </p:nvSpPr>
        <p:spPr/>
        <p:txBody>
          <a:bodyPr/>
          <a:lstStyle/>
          <a:p>
            <a:fld id="{346C45EA-94B1-CB43-BD15-6A8600409710}" type="slidenum">
              <a:rPr lang="en-US" smtClean="0"/>
              <a:t>15</a:t>
            </a:fld>
            <a:endParaRPr lang="en-US"/>
          </a:p>
        </p:txBody>
      </p:sp>
    </p:spTree>
    <p:extLst>
      <p:ext uri="{BB962C8B-B14F-4D97-AF65-F5344CB8AC3E}">
        <p14:creationId xmlns:p14="http://schemas.microsoft.com/office/powerpoint/2010/main" val="276151537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F31BB6-4488-AA77-84E0-71386A2C5E3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C7C02C4-053C-1FA5-4114-46694A5D1D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4082242-D208-C90C-01E4-DB913B9F8AAB}"/>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a:effectLst/>
                <a:latin typeface="Calibri" panose="020F0502020204030204" pitchFamily="34" charset="0"/>
                <a:ea typeface="Calibri" panose="020F0502020204030204" pitchFamily="34" charset="0"/>
                <a:cs typeface="Times New Roman" panose="02020603050405020304" pitchFamily="18" charset="0"/>
              </a:rPr>
              <a:t>Tarantino P, Gandini S, </a:t>
            </a:r>
            <a:r>
              <a:rPr lang="en-US" sz="1200" kern="100" err="1">
                <a:effectLst/>
                <a:latin typeface="Calibri" panose="020F0502020204030204" pitchFamily="34" charset="0"/>
                <a:ea typeface="Calibri" panose="020F0502020204030204" pitchFamily="34" charset="0"/>
                <a:cs typeface="Times New Roman" panose="02020603050405020304" pitchFamily="18" charset="0"/>
              </a:rPr>
              <a:t>Nicol</a:t>
            </a:r>
            <a:r>
              <a:rPr lang="en-US" sz="1200" kern="100" err="1">
                <a:effectLst/>
                <a:latin typeface="Calibri" panose="020F0502020204030204" pitchFamily="34" charset="0"/>
                <a:ea typeface="Calibri" panose="020F0502020204030204" pitchFamily="34" charset="0"/>
                <a:cs typeface="Calibri" panose="020F0502020204030204" pitchFamily="34" charset="0"/>
              </a:rPr>
              <a:t>ò</a:t>
            </a:r>
            <a:r>
              <a:rPr lang="en-US" sz="1200" kern="100">
                <a:effectLst/>
                <a:latin typeface="Calibri" panose="020F0502020204030204" pitchFamily="34" charset="0"/>
                <a:ea typeface="Calibri" panose="020F0502020204030204" pitchFamily="34" charset="0"/>
                <a:cs typeface="Times New Roman" panose="02020603050405020304" pitchFamily="18" charset="0"/>
              </a:rPr>
              <a:t> E, et al. Evolution of low HER2 expression between early and advanced-stage breast cancer. </a:t>
            </a:r>
            <a:r>
              <a:rPr lang="en-US" sz="1200" i="1" kern="100" err="1">
                <a:effectLst/>
                <a:latin typeface="Calibri" panose="020F0502020204030204" pitchFamily="34" charset="0"/>
                <a:ea typeface="Calibri" panose="020F0502020204030204" pitchFamily="34" charset="0"/>
                <a:cs typeface="Times New Roman" panose="02020603050405020304" pitchFamily="18" charset="0"/>
              </a:rPr>
              <a:t>Eur</a:t>
            </a:r>
            <a:r>
              <a:rPr lang="en-US" sz="1200" i="1" kern="100">
                <a:effectLst/>
                <a:latin typeface="Calibri" panose="020F0502020204030204" pitchFamily="34" charset="0"/>
                <a:ea typeface="Calibri" panose="020F0502020204030204" pitchFamily="34" charset="0"/>
                <a:cs typeface="Times New Roman" panose="02020603050405020304" pitchFamily="18" charset="0"/>
              </a:rPr>
              <a:t> J Cancer</a:t>
            </a:r>
            <a:r>
              <a:rPr lang="en-US" sz="1200" kern="100">
                <a:effectLst/>
                <a:latin typeface="Calibri" panose="020F0502020204030204" pitchFamily="34" charset="0"/>
                <a:ea typeface="Calibri" panose="020F0502020204030204" pitchFamily="34" charset="0"/>
                <a:cs typeface="Times New Roman" panose="02020603050405020304" pitchFamily="18" charset="0"/>
              </a:rPr>
              <a:t>. 2022;163:35-43.</a:t>
            </a:r>
          </a:p>
        </p:txBody>
      </p:sp>
      <p:sp>
        <p:nvSpPr>
          <p:cNvPr id="4" name="Slide Number Placeholder 3">
            <a:extLst>
              <a:ext uri="{FF2B5EF4-FFF2-40B4-BE49-F238E27FC236}">
                <a16:creationId xmlns:a16="http://schemas.microsoft.com/office/drawing/2014/main" id="{DA9023DC-69EC-C669-85C3-00E40CD878E2}"/>
              </a:ext>
            </a:extLst>
          </p:cNvPr>
          <p:cNvSpPr>
            <a:spLocks noGrp="1"/>
          </p:cNvSpPr>
          <p:nvPr>
            <p:ph type="sldNum" sz="quarter" idx="5"/>
          </p:nvPr>
        </p:nvSpPr>
        <p:spPr/>
        <p:txBody>
          <a:bodyPr/>
          <a:lstStyle/>
          <a:p>
            <a:fld id="{346C45EA-94B1-CB43-BD15-6A8600409710}" type="slidenum">
              <a:rPr lang="en-US" smtClean="0"/>
              <a:t>16</a:t>
            </a:fld>
            <a:endParaRPr lang="en-US"/>
          </a:p>
        </p:txBody>
      </p:sp>
    </p:spTree>
    <p:extLst>
      <p:ext uri="{BB962C8B-B14F-4D97-AF65-F5344CB8AC3E}">
        <p14:creationId xmlns:p14="http://schemas.microsoft.com/office/powerpoint/2010/main" val="21844035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50900" y="300038"/>
            <a:ext cx="5156200" cy="2900362"/>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57A81-DEF9-4B57-AC08-20326D7F815B}" type="slidenum">
              <a:rPr kumimoji="0" lang="en-GB" sz="1200" b="0" i="0" u="none" strike="noStrike" kern="1200" cap="none" spc="0" normalizeH="0" baseline="0" noProof="0" smtClean="0">
                <a:ln>
                  <a:noFill/>
                </a:ln>
                <a:solidFill>
                  <a:srgbClr val="3F4444"/>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3F4444"/>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00600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6B60F2-7ADF-19D5-FBA3-A3E6472CDE5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7947F9-3A31-24A6-8A01-D50D1D1BEE3E}"/>
              </a:ext>
            </a:extLst>
          </p:cNvPr>
          <p:cNvSpPr>
            <a:spLocks noGrp="1" noRot="1" noChangeAspect="1"/>
          </p:cNvSpPr>
          <p:nvPr>
            <p:ph type="sldImg"/>
          </p:nvPr>
        </p:nvSpPr>
        <p:spPr>
          <a:xfrm>
            <a:off x="850900" y="300038"/>
            <a:ext cx="5156200" cy="2900362"/>
          </a:xfrm>
        </p:spPr>
      </p:sp>
      <p:sp>
        <p:nvSpPr>
          <p:cNvPr id="3" name="Notes Placeholder 2">
            <a:extLst>
              <a:ext uri="{FF2B5EF4-FFF2-40B4-BE49-F238E27FC236}">
                <a16:creationId xmlns:a16="http://schemas.microsoft.com/office/drawing/2014/main" id="{A68EEA04-287F-6A0B-4E78-44D421FBC04A}"/>
              </a:ext>
            </a:extLst>
          </p:cNvPr>
          <p:cNvSpPr>
            <a:spLocks noGrp="1"/>
          </p:cNvSpPr>
          <p:nvPr>
            <p:ph type="body" idx="1"/>
          </p:nvPr>
        </p:nvSpPr>
        <p:spPr/>
        <p:txBody>
          <a:bodyPr/>
          <a:lstStyle/>
          <a:p>
            <a:r>
              <a:rPr lang="en-US" b="0" i="0" dirty="0">
                <a:solidFill>
                  <a:srgbClr val="212121"/>
                </a:solidFill>
                <a:effectLst/>
                <a:latin typeface="BlinkMacSystemFont"/>
              </a:rPr>
              <a:t>Fu Z, Li S, Han S, Shi C, Zhang Y. Antibody drug conjugate: the "biological missile" for targeted cancer therapy. </a:t>
            </a:r>
            <a:r>
              <a:rPr lang="en-US" b="0" i="1" dirty="0">
                <a:solidFill>
                  <a:srgbClr val="212121"/>
                </a:solidFill>
                <a:effectLst/>
                <a:latin typeface="BlinkMacSystemFont"/>
              </a:rPr>
              <a:t>Signal </a:t>
            </a:r>
            <a:r>
              <a:rPr lang="en-US" b="0" i="1" dirty="0" err="1">
                <a:solidFill>
                  <a:srgbClr val="212121"/>
                </a:solidFill>
                <a:effectLst/>
                <a:latin typeface="BlinkMacSystemFont"/>
              </a:rPr>
              <a:t>Transduct</a:t>
            </a:r>
            <a:r>
              <a:rPr lang="en-US" b="0" i="1" dirty="0">
                <a:solidFill>
                  <a:srgbClr val="212121"/>
                </a:solidFill>
                <a:effectLst/>
                <a:latin typeface="BlinkMacSystemFont"/>
              </a:rPr>
              <a:t> Target </a:t>
            </a:r>
            <a:r>
              <a:rPr lang="en-US" b="0" i="1" dirty="0" err="1">
                <a:solidFill>
                  <a:srgbClr val="212121"/>
                </a:solidFill>
                <a:effectLst/>
                <a:latin typeface="BlinkMacSystemFont"/>
              </a:rPr>
              <a:t>Ther</a:t>
            </a:r>
            <a:r>
              <a:rPr lang="en-US" b="0" i="0" dirty="0">
                <a:solidFill>
                  <a:srgbClr val="212121"/>
                </a:solidFill>
                <a:effectLst/>
                <a:latin typeface="BlinkMacSystemFont"/>
              </a:rPr>
              <a:t>. 2022;7(1):93.</a:t>
            </a:r>
          </a:p>
          <a:p>
            <a:endParaRPr lang="en-US" b="0" i="0" dirty="0">
              <a:solidFill>
                <a:srgbClr val="212121"/>
              </a:solidFill>
              <a:effectLst/>
              <a:latin typeface="BlinkMacSystemFont"/>
            </a:endParaRPr>
          </a:p>
          <a:p>
            <a:r>
              <a:rPr lang="en-US" b="0" i="0" dirty="0">
                <a:solidFill>
                  <a:srgbClr val="222222"/>
                </a:solidFill>
                <a:effectLst/>
                <a:latin typeface="-apple-system"/>
              </a:rPr>
              <a:t>The structure and characteristic of an ADC drug.</a:t>
            </a:r>
            <a:r>
              <a:rPr lang="en-US" b="0" i="0" dirty="0">
                <a:solidFill>
                  <a:srgbClr val="212121"/>
                </a:solidFill>
                <a:effectLst/>
                <a:latin typeface="BlinkMacSystemFont"/>
              </a:rPr>
              <a:t> </a:t>
            </a:r>
            <a:r>
              <a:rPr lang="en-US" b="0" i="0" dirty="0">
                <a:solidFill>
                  <a:srgbClr val="222222"/>
                </a:solidFill>
                <a:effectLst/>
                <a:latin typeface="-apple-system"/>
              </a:rPr>
              <a:t>The core components including target antigen, antibody, linker, cytotoxic drug along with their key functions are demonstrated.</a:t>
            </a:r>
            <a:endParaRPr lang="en-US" b="0" i="0" dirty="0">
              <a:solidFill>
                <a:srgbClr val="212121"/>
              </a:solidFill>
              <a:effectLst/>
              <a:latin typeface="BlinkMacSystemFont"/>
            </a:endParaRPr>
          </a:p>
          <a:p>
            <a:endParaRPr lang="en-US" b="0" i="0" dirty="0">
              <a:solidFill>
                <a:srgbClr val="212121"/>
              </a:solidFill>
              <a:effectLst/>
              <a:latin typeface="BlinkMacSystemFont"/>
            </a:endParaRPr>
          </a:p>
          <a:p>
            <a:r>
              <a:rPr lang="en-US" b="0" i="0" dirty="0">
                <a:solidFill>
                  <a:srgbClr val="222222"/>
                </a:solidFill>
                <a:effectLst/>
                <a:latin typeface="-apple-system"/>
              </a:rPr>
              <a:t>Antibody–drug conjugate (ADC) is typically composed of a monoclonal antibody (</a:t>
            </a:r>
            <a:r>
              <a:rPr lang="en-US" b="0" i="0" dirty="0" err="1">
                <a:solidFill>
                  <a:srgbClr val="222222"/>
                </a:solidFill>
                <a:effectLst/>
                <a:latin typeface="-apple-system"/>
              </a:rPr>
              <a:t>mAbs</a:t>
            </a:r>
            <a:r>
              <a:rPr lang="en-US" b="0" i="0" dirty="0">
                <a:solidFill>
                  <a:srgbClr val="222222"/>
                </a:solidFill>
                <a:effectLst/>
                <a:latin typeface="-apple-system"/>
              </a:rPr>
              <a:t>) covalently attached to a cytotoxic drug via a chemical linker. It combines both the advantages of highly specific targeting ability and highly potent killing effect to achieve accurate and efficient elimination of cancer cells, which has become one of the hotspots for the research and development of anticancer drugs. </a:t>
            </a:r>
            <a:endParaRPr lang="en-US" dirty="0"/>
          </a:p>
        </p:txBody>
      </p:sp>
      <p:sp>
        <p:nvSpPr>
          <p:cNvPr id="4" name="Slide Number Placeholder 3">
            <a:extLst>
              <a:ext uri="{FF2B5EF4-FFF2-40B4-BE49-F238E27FC236}">
                <a16:creationId xmlns:a16="http://schemas.microsoft.com/office/drawing/2014/main" id="{5E3C78DC-25F5-32CA-6487-E3B6B91FFB1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57A81-DEF9-4B57-AC08-20326D7F815B}" type="slidenum">
              <a:rPr kumimoji="0" lang="en-GB" sz="1200" b="0" i="0" u="none" strike="noStrike" kern="1200" cap="none" spc="0" normalizeH="0" baseline="0" noProof="0" smtClean="0">
                <a:ln>
                  <a:noFill/>
                </a:ln>
                <a:solidFill>
                  <a:srgbClr val="3F4444"/>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3F4444"/>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858694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B1BDAD-7956-29FD-D7F5-85A4308AF80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D7DE116-653B-0715-062C-5A4858F49AF0}"/>
              </a:ext>
            </a:extLst>
          </p:cNvPr>
          <p:cNvSpPr>
            <a:spLocks noGrp="1" noRot="1" noChangeAspect="1"/>
          </p:cNvSpPr>
          <p:nvPr>
            <p:ph type="sldImg"/>
          </p:nvPr>
        </p:nvSpPr>
        <p:spPr>
          <a:xfrm>
            <a:off x="850900" y="300038"/>
            <a:ext cx="5156200" cy="2900362"/>
          </a:xfrm>
        </p:spPr>
      </p:sp>
      <p:sp>
        <p:nvSpPr>
          <p:cNvPr id="3" name="Notes Placeholder 2">
            <a:extLst>
              <a:ext uri="{FF2B5EF4-FFF2-40B4-BE49-F238E27FC236}">
                <a16:creationId xmlns:a16="http://schemas.microsoft.com/office/drawing/2014/main" id="{CCFBF825-C06A-D440-2D13-DBF0F8290D0F}"/>
              </a:ext>
            </a:extLst>
          </p:cNvPr>
          <p:cNvSpPr>
            <a:spLocks noGrp="1"/>
          </p:cNvSpPr>
          <p:nvPr>
            <p:ph type="body" idx="1"/>
          </p:nvPr>
        </p:nvSpPr>
        <p:spPr/>
        <p:txBody>
          <a:bodyPr/>
          <a:lstStyle/>
          <a:p>
            <a:r>
              <a:rPr lang="en-US" b="0" i="0" dirty="0">
                <a:solidFill>
                  <a:srgbClr val="212121"/>
                </a:solidFill>
                <a:effectLst/>
                <a:latin typeface="BlinkMacSystemFont"/>
              </a:rPr>
              <a:t>Tarantino P, </a:t>
            </a:r>
            <a:r>
              <a:rPr lang="en-US" b="0" i="0" dirty="0" err="1">
                <a:solidFill>
                  <a:srgbClr val="212121"/>
                </a:solidFill>
                <a:effectLst/>
                <a:latin typeface="BlinkMacSystemFont"/>
              </a:rPr>
              <a:t>Carmagnani</a:t>
            </a:r>
            <a:r>
              <a:rPr lang="en-US" b="0" i="0" dirty="0">
                <a:solidFill>
                  <a:srgbClr val="212121"/>
                </a:solidFill>
                <a:effectLst/>
                <a:latin typeface="BlinkMacSystemFont"/>
              </a:rPr>
              <a:t> </a:t>
            </a:r>
            <a:r>
              <a:rPr lang="en-US" b="0" i="0" dirty="0" err="1">
                <a:solidFill>
                  <a:srgbClr val="212121"/>
                </a:solidFill>
                <a:effectLst/>
                <a:latin typeface="BlinkMacSystemFont"/>
              </a:rPr>
              <a:t>Pestana</a:t>
            </a:r>
            <a:r>
              <a:rPr lang="en-US" b="0" i="0" dirty="0">
                <a:solidFill>
                  <a:srgbClr val="212121"/>
                </a:solidFill>
                <a:effectLst/>
                <a:latin typeface="BlinkMacSystemFont"/>
              </a:rPr>
              <a:t> R, </a:t>
            </a:r>
            <a:r>
              <a:rPr lang="en-US" b="0" i="0" dirty="0" err="1">
                <a:solidFill>
                  <a:srgbClr val="212121"/>
                </a:solidFill>
                <a:effectLst/>
                <a:latin typeface="BlinkMacSystemFont"/>
              </a:rPr>
              <a:t>Corti</a:t>
            </a:r>
            <a:r>
              <a:rPr lang="en-US" b="0" i="0" dirty="0">
                <a:solidFill>
                  <a:srgbClr val="212121"/>
                </a:solidFill>
                <a:effectLst/>
                <a:latin typeface="BlinkMacSystemFont"/>
              </a:rPr>
              <a:t> C, et al. Antibody-drug conjugates: Smart chemotherapy delivery across tumor </a:t>
            </a:r>
            <a:r>
              <a:rPr lang="en-US" b="0" i="0" dirty="0" err="1">
                <a:solidFill>
                  <a:srgbClr val="212121"/>
                </a:solidFill>
                <a:effectLst/>
                <a:latin typeface="BlinkMacSystemFont"/>
              </a:rPr>
              <a:t>histologies</a:t>
            </a:r>
            <a:r>
              <a:rPr lang="en-US" b="0" i="0" dirty="0">
                <a:solidFill>
                  <a:srgbClr val="212121"/>
                </a:solidFill>
                <a:effectLst/>
                <a:latin typeface="BlinkMacSystemFont"/>
              </a:rPr>
              <a:t>. </a:t>
            </a:r>
            <a:r>
              <a:rPr lang="en-US" b="0" i="1" dirty="0">
                <a:solidFill>
                  <a:srgbClr val="212121"/>
                </a:solidFill>
                <a:effectLst/>
                <a:latin typeface="BlinkMacSystemFont"/>
              </a:rPr>
              <a:t>CA Cancer J Clin</a:t>
            </a:r>
            <a:r>
              <a:rPr lang="en-US" b="0" i="0" dirty="0">
                <a:solidFill>
                  <a:srgbClr val="212121"/>
                </a:solidFill>
                <a:effectLst/>
                <a:latin typeface="BlinkMacSystemFont"/>
              </a:rPr>
              <a:t>. 2022;72(2):165-182.</a:t>
            </a:r>
          </a:p>
          <a:p>
            <a:endParaRPr lang="en-US" b="0" i="0" dirty="0">
              <a:solidFill>
                <a:srgbClr val="212121"/>
              </a:solidFill>
              <a:effectLst/>
              <a:latin typeface="BlinkMacSystemFont"/>
            </a:endParaRPr>
          </a:p>
          <a:p>
            <a:r>
              <a:rPr lang="en-US" b="0" i="0" dirty="0">
                <a:solidFill>
                  <a:srgbClr val="212121"/>
                </a:solidFill>
                <a:effectLst/>
                <a:latin typeface="BlinkMacSystemFont"/>
              </a:rPr>
              <a:t>Gogia P, Ashraf H, Bhasin S, Xu Y. Antibody-Drug Conjugates: A Review of Approved Drugs and Their Clinical Level of Evidence. </a:t>
            </a:r>
            <a:r>
              <a:rPr lang="en-US" b="0" i="1" dirty="0">
                <a:solidFill>
                  <a:srgbClr val="212121"/>
                </a:solidFill>
                <a:effectLst/>
                <a:latin typeface="BlinkMacSystemFont"/>
              </a:rPr>
              <a:t>Cancers (Basel)</a:t>
            </a:r>
            <a:r>
              <a:rPr lang="en-US" b="0" i="0" dirty="0">
                <a:solidFill>
                  <a:srgbClr val="212121"/>
                </a:solidFill>
                <a:effectLst/>
                <a:latin typeface="BlinkMacSystemFont"/>
              </a:rPr>
              <a:t>. 2023;15(15):3886. </a:t>
            </a:r>
          </a:p>
          <a:p>
            <a:endParaRPr lang="en-US" dirty="0"/>
          </a:p>
          <a:p>
            <a:r>
              <a:rPr lang="en-US" b="0" i="0" dirty="0">
                <a:solidFill>
                  <a:srgbClr val="222222"/>
                </a:solidFill>
                <a:effectLst/>
                <a:latin typeface="Arial" panose="020B0604020202020204" pitchFamily="34" charset="0"/>
              </a:rPr>
              <a:t>Since the clinical application of the first ADC in 2000, </a:t>
            </a:r>
            <a:r>
              <a:rPr lang="en-US" b="0" i="0" dirty="0" err="1">
                <a:solidFill>
                  <a:srgbClr val="222222"/>
                </a:solidFill>
                <a:effectLst/>
                <a:latin typeface="Arial" panose="020B0604020202020204" pitchFamily="34" charset="0"/>
              </a:rPr>
              <a:t>gemtuzumab</a:t>
            </a:r>
            <a:r>
              <a:rPr lang="en-US" b="0" i="0" dirty="0">
                <a:solidFill>
                  <a:srgbClr val="222222"/>
                </a:solidFill>
                <a:effectLst/>
                <a:latin typeface="Arial" panose="020B0604020202020204" pitchFamily="34" charset="0"/>
              </a:rPr>
              <a:t> </a:t>
            </a:r>
            <a:r>
              <a:rPr lang="en-US" b="0" i="0" dirty="0" err="1">
                <a:solidFill>
                  <a:srgbClr val="222222"/>
                </a:solidFill>
                <a:effectLst/>
                <a:latin typeface="Arial" panose="020B0604020202020204" pitchFamily="34" charset="0"/>
              </a:rPr>
              <a:t>ozogamicin</a:t>
            </a:r>
            <a:r>
              <a:rPr lang="en-US" b="0" i="0" dirty="0">
                <a:solidFill>
                  <a:srgbClr val="222222"/>
                </a:solidFill>
                <a:effectLst/>
                <a:latin typeface="Arial" panose="020B0604020202020204" pitchFamily="34" charset="0"/>
              </a:rPr>
              <a:t>, this class of drugs has shown rapid development and has proven to be very promising. Owing to its advantages of targeted delivery of some very potent chemotherapeutic agents, it has shown not only significant therapeutic activity in heavily treated refractory diseases, but also potent activity with prolongation of PFS and OS in earlier disease treatment. Many ADCs are now FDA-approved, including for the treatment of breast cancer.</a:t>
            </a:r>
            <a:endParaRPr lang="en-US" dirty="0"/>
          </a:p>
        </p:txBody>
      </p:sp>
      <p:sp>
        <p:nvSpPr>
          <p:cNvPr id="4" name="Slide Number Placeholder 3">
            <a:extLst>
              <a:ext uri="{FF2B5EF4-FFF2-40B4-BE49-F238E27FC236}">
                <a16:creationId xmlns:a16="http://schemas.microsoft.com/office/drawing/2014/main" id="{58A19487-9E9D-04CE-A6C4-217B5A341DA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57A81-DEF9-4B57-AC08-20326D7F815B}" type="slidenum">
              <a:rPr kumimoji="0" lang="en-GB" sz="1200" b="0" i="0" u="none" strike="noStrike" kern="1200" cap="none" spc="0" normalizeH="0" baseline="0" noProof="0" smtClean="0">
                <a:ln>
                  <a:noFill/>
                </a:ln>
                <a:solidFill>
                  <a:srgbClr val="3F4444"/>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GB" sz="1200" b="0" i="0" u="none" strike="noStrike" kern="1200" cap="none" spc="0" normalizeH="0" baseline="0" noProof="0">
              <a:ln>
                <a:noFill/>
              </a:ln>
              <a:solidFill>
                <a:srgbClr val="3F4444"/>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89526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t>Trastuzumab emtansine: EMILIA </a:t>
            </a:r>
          </a:p>
          <a:p>
            <a:endParaRPr lang="en-US" sz="1200"/>
          </a:p>
          <a:p>
            <a:r>
              <a:rPr lang="en-US" sz="1200"/>
              <a:t>Trastuzumab </a:t>
            </a:r>
            <a:r>
              <a:rPr lang="en-US" sz="1200" err="1"/>
              <a:t>deruxtecan</a:t>
            </a:r>
            <a:r>
              <a:rPr lang="en-US" sz="1200"/>
              <a:t>: DESTINY-Breast02 and DESTINY-Breast03</a:t>
            </a:r>
          </a:p>
          <a:p>
            <a:endParaRPr lang="en-US"/>
          </a:p>
        </p:txBody>
      </p:sp>
      <p:sp>
        <p:nvSpPr>
          <p:cNvPr id="4" name="Slide Number Placeholder 3"/>
          <p:cNvSpPr>
            <a:spLocks noGrp="1"/>
          </p:cNvSpPr>
          <p:nvPr>
            <p:ph type="sldNum" sz="quarter" idx="5"/>
          </p:nvPr>
        </p:nvSpPr>
        <p:spPr/>
        <p:txBody>
          <a:bodyPr/>
          <a:lstStyle/>
          <a:p>
            <a:fld id="{346C45EA-94B1-CB43-BD15-6A8600409710}" type="slidenum">
              <a:rPr lang="en-US" smtClean="0"/>
              <a:t>21</a:t>
            </a:fld>
            <a:endParaRPr lang="en-US"/>
          </a:p>
        </p:txBody>
      </p:sp>
    </p:spTree>
    <p:extLst>
      <p:ext uri="{BB962C8B-B14F-4D97-AF65-F5344CB8AC3E}">
        <p14:creationId xmlns:p14="http://schemas.microsoft.com/office/powerpoint/2010/main" val="27048991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21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dirty="0">
              <a:latin typeface="Calibri" charset="0"/>
              <a:ea typeface="ＭＳ Ｐゴシック" charset="0"/>
              <a:cs typeface="ＭＳ Ｐゴシック" charset="0"/>
            </a:endParaRPr>
          </a:p>
        </p:txBody>
      </p:sp>
      <p:sp>
        <p:nvSpPr>
          <p:cNvPr id="921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15C3F54-763A-EE41-8132-99EF98686136}" type="slidenum">
              <a:rPr lang="en-US" sz="1200">
                <a:latin typeface="Calibri" charset="0"/>
              </a:rPr>
              <a:pPr eaLnBrk="1" hangingPunct="1"/>
              <a:t>2</a:t>
            </a:fld>
            <a:endParaRPr lang="en-US" sz="1200" dirty="0">
              <a:latin typeface="Calibri"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Swain SM, Miles D, Kim SB, et al.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Pertuzumab</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trastuzumab and docetaxel for HER2-positive metastatic breast cancer (CLEOPATRA): End-of-study results from a double-blind,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randomised</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placebo-controlled, phase 3 study.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Lancet Oncol</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2020;21(4):519-530.</a:t>
            </a:r>
          </a:p>
          <a:p>
            <a:endParaRPr lang="en-US" sz="1200" dirty="0"/>
          </a:p>
          <a:p>
            <a:r>
              <a:rPr lang="en-US" b="0" i="0" dirty="0">
                <a:solidFill>
                  <a:srgbClr val="212121"/>
                </a:solidFill>
                <a:effectLst/>
                <a:latin typeface="system-ui"/>
              </a:rPr>
              <a:t>CLEOPATRA was a phase 3 study comparing the efficacy and safety of </a:t>
            </a:r>
            <a:r>
              <a:rPr lang="en-US" b="0" i="0" dirty="0" err="1">
                <a:solidFill>
                  <a:srgbClr val="212121"/>
                </a:solidFill>
                <a:effectLst/>
                <a:latin typeface="system-ui"/>
              </a:rPr>
              <a:t>pertuzumab</a:t>
            </a:r>
            <a:r>
              <a:rPr lang="en-US" b="0" i="0" dirty="0">
                <a:solidFill>
                  <a:srgbClr val="212121"/>
                </a:solidFill>
                <a:effectLst/>
                <a:latin typeface="system-ui"/>
              </a:rPr>
              <a:t>, trastuzumab, and docetaxel with placebo, trastuzumab, and docetaxel in patients with HER2-positive metastatic breast cancer. In the primary analysis and subsequent reports, progression-free and overall survival were significantly improved in the </a:t>
            </a:r>
            <a:r>
              <a:rPr lang="en-US" b="0" i="0" dirty="0" err="1">
                <a:solidFill>
                  <a:srgbClr val="212121"/>
                </a:solidFill>
                <a:effectLst/>
                <a:latin typeface="system-ui"/>
              </a:rPr>
              <a:t>pertuzumab</a:t>
            </a:r>
            <a:r>
              <a:rPr lang="en-US" b="0" i="0" dirty="0">
                <a:solidFill>
                  <a:srgbClr val="212121"/>
                </a:solidFill>
                <a:effectLst/>
                <a:latin typeface="system-ui"/>
              </a:rPr>
              <a:t> group compared with the placebo group.</a:t>
            </a:r>
            <a:endParaRPr lang="en-US" sz="120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6C45EA-94B1-CB43-BD15-6A860040971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19852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Verma S, Miles D, Gianni L, et al. Trastuzumab emtansine for HER2-positive advanced breast cancer.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N Engl J Med</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2012;367(19):1783-1791.</a:t>
            </a:r>
          </a:p>
          <a:p>
            <a:endParaRPr lang="en-US" sz="1200" dirty="0"/>
          </a:p>
          <a:p>
            <a:r>
              <a:rPr lang="en-US" b="0" i="0" dirty="0">
                <a:solidFill>
                  <a:srgbClr val="4D4D4D"/>
                </a:solidFill>
                <a:effectLst/>
                <a:latin typeface="OTNEJMQuadraat"/>
              </a:rPr>
              <a:t>T-DM1 significantly prolonged progression-free and overall survival with less toxicity than lapatinib plus capecitabine in patients with HER2-positive advanced breast cancer previously treated with trastuzumab and a </a:t>
            </a:r>
            <a:r>
              <a:rPr lang="en-US" b="0" i="0" dirty="0" err="1">
                <a:solidFill>
                  <a:srgbClr val="4D4D4D"/>
                </a:solidFill>
                <a:effectLst/>
                <a:latin typeface="OTNEJMQuadraat"/>
              </a:rPr>
              <a:t>taxane</a:t>
            </a:r>
            <a:r>
              <a:rPr lang="en-US" b="0" i="0" dirty="0">
                <a:solidFill>
                  <a:srgbClr val="4D4D4D"/>
                </a:solidFill>
                <a:effectLst/>
                <a:latin typeface="OTNEJMQuadraat"/>
              </a:rPr>
              <a:t>.</a:t>
            </a:r>
            <a:endParaRPr lang="en-US" sz="120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6C45EA-94B1-CB43-BD15-6A860040971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63721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4D4D4D"/>
                </a:solidFill>
                <a:effectLst/>
                <a:latin typeface="OTNEJMQuadraat"/>
              </a:rPr>
              <a:t>Trastuzumab </a:t>
            </a:r>
            <a:r>
              <a:rPr lang="en-US" b="0" i="0" dirty="0" err="1">
                <a:solidFill>
                  <a:srgbClr val="4D4D4D"/>
                </a:solidFill>
                <a:effectLst/>
                <a:latin typeface="OTNEJMQuadraat"/>
              </a:rPr>
              <a:t>deruxtecan</a:t>
            </a:r>
            <a:r>
              <a:rPr lang="en-US" b="0" i="0" dirty="0">
                <a:solidFill>
                  <a:srgbClr val="4D4D4D"/>
                </a:solidFill>
                <a:effectLst/>
                <a:latin typeface="OTNEJMQuadraat"/>
              </a:rPr>
              <a:t> (T-</a:t>
            </a:r>
            <a:r>
              <a:rPr lang="en-US" b="0" i="0" dirty="0" err="1">
                <a:solidFill>
                  <a:srgbClr val="4D4D4D"/>
                </a:solidFill>
                <a:effectLst/>
                <a:latin typeface="OTNEJMQuadraat"/>
              </a:rPr>
              <a:t>DXd</a:t>
            </a:r>
            <a:r>
              <a:rPr lang="en-US" b="0" i="0" dirty="0">
                <a:solidFill>
                  <a:srgbClr val="4D4D4D"/>
                </a:solidFill>
                <a:effectLst/>
                <a:latin typeface="OTNEJMQuadraat"/>
              </a:rPr>
              <a:t>, formerly DS-8201) is an antibody–drug conjugate consisting of a humanized anti-HER2 monoclonal antibody linked to a topoisomerase I inhibitor payload through a tetrapeptide-based cleavable linker.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4D4D4D"/>
              </a:solidFill>
              <a:effectLst/>
              <a:latin typeface="OTNEJMQuadraa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4D4D4D"/>
                </a:solidFill>
                <a:effectLst/>
                <a:latin typeface="OTNEJMQuadraat"/>
              </a:rPr>
              <a:t>Trastuzumab emtansine (T-DM1) is an antibody–drug conjugate incorporating the human epidermal growth factor receptor 2 (HER2)–targeted antitumor properties of trastuzumab with the cytotoxic activity of the microtubule-inhibitory agent DM1. The antibody and the cytotoxic agent are conjugated by means of a stable linker.</a:t>
            </a:r>
            <a:endParaRPr lang="en-US" sz="1200" b="0" i="0" dirty="0">
              <a:solidFill>
                <a:srgbClr val="4D4D4D"/>
              </a:solidFill>
              <a:effectLst/>
              <a:latin typeface="OTNEJMQuadraa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kern="100" dirty="0">
              <a:solidFill>
                <a:srgbClr val="4D4D4D"/>
              </a:solidFill>
              <a:effectLst/>
              <a:latin typeface="OTNEJMQuadraat"/>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kern="100" dirty="0">
              <a:solidFill>
                <a:srgbClr val="4D4D4D"/>
              </a:solidFill>
              <a:effectLst/>
              <a:latin typeface="OTNEJMQuadraat"/>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Cort</a:t>
            </a:r>
            <a:r>
              <a:rPr lang="en-US" sz="1200" kern="100" dirty="0">
                <a:effectLst/>
                <a:latin typeface="Calibri" panose="020F0502020204030204" pitchFamily="34" charset="0"/>
                <a:ea typeface="Calibri" panose="020F0502020204030204" pitchFamily="34" charset="0"/>
                <a:cs typeface="Calibri" panose="020F0502020204030204" pitchFamily="34" charset="0"/>
              </a:rPr>
              <a:t>é</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s J, Kim S, Chung W. Trastuzumab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deruxtecan</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(T-</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DXd</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vs trastuzumab emtansine (T-DM1) in patients (Pts) with HER2+ metastatic breast cancer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mBC</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Results of the randomized phase III DESTINY-Breast03 study. Abstract presented at: European Society for Medical Oncology Congress 2021; Paris, France; September 18, 2021. Abstract LBA1.</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Nakada T, Sugihara K,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Jikoh</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T, et al. The latest research and development into the antibody-drug conjugate, [fam-] trastuzumab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deruxtecan</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(DS-8201a), for HER2 cancer therapy.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Chem Pharm Bull (Tokyo).</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2019;67(3):173-185.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Ogitani</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Y, Aida T,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Hagihara</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K, et al. DS-8201a, A novel HER2-targeting ADC with a novel DNA topoisomerase I inhibitor, demonstrates a promising antitumor efficacy with differentiation from T-DM1.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Clin Cancer Res</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2016;22(20):5097-5108.</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Trail PA,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Dubowchik</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GM, Lowinger TB. Antibody drug conjugates for treatment of breast cancer: Novel targets and diverse approaches in ADC design. </a:t>
            </a:r>
            <a:r>
              <a:rPr lang="en-US" sz="1200" i="1" kern="100" dirty="0" err="1">
                <a:effectLst/>
                <a:latin typeface="Calibri" panose="020F0502020204030204" pitchFamily="34" charset="0"/>
                <a:ea typeface="Calibri" panose="020F0502020204030204" pitchFamily="34" charset="0"/>
                <a:cs typeface="Times New Roman" panose="02020603050405020304" pitchFamily="18" charset="0"/>
              </a:rPr>
              <a:t>Pharmacol</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 </a:t>
            </a:r>
            <a:r>
              <a:rPr lang="en-US" sz="1200" i="1" kern="100" dirty="0" err="1">
                <a:effectLst/>
                <a:latin typeface="Calibri" panose="020F0502020204030204" pitchFamily="34" charset="0"/>
                <a:ea typeface="Calibri" panose="020F0502020204030204" pitchFamily="34" charset="0"/>
                <a:cs typeface="Times New Roman" panose="02020603050405020304" pitchFamily="18" charset="0"/>
              </a:rPr>
              <a:t>Ther</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2018;181:126-142.</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Ogitani</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Y,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Hagihara</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K,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Oitate</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M, et al. Bystander killing effect of DS-8201a, a novel anti-human epidermal growth factor receptor 2 antibody-drug conjugate, in tumors with human epidermal growth factor receptor 2 heterogeneity.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Cancer Sci</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2016;107(7):1039-1046.</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LoRusso PM, Weiss D,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Guardino</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E, et al. Trastuzumab emtansine: a unique antibody-drug conjugate in development for human epidermal growth factor receptor 2-positive cancer.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Clin Cancer Res.</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2011;17(20):6437-6447.</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6C45EA-94B1-CB43-BD15-6A860040971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63318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Cort</a:t>
            </a:r>
            <a:r>
              <a:rPr lang="en-US" sz="1800" dirty="0">
                <a:effectLst/>
                <a:latin typeface="Calibri" panose="020F0502020204030204" pitchFamily="34" charset="0"/>
                <a:ea typeface="Aptos" panose="020B0004020202020204" pitchFamily="34" charset="0"/>
              </a:rPr>
              <a:t>é</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s J,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Hurvitz</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SA,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Im</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SA, et al. Trastuzumab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deruxtecan</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versus trastuzumab emtansine in HER2-positive metastatic breast cancer: Long-term survival analysis of the DESTINY-Breast03 trial.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Nat Med. </a:t>
            </a:r>
            <a:r>
              <a:rPr lang="en-US" sz="1200" i="0" kern="100" dirty="0">
                <a:effectLst/>
                <a:latin typeface="Calibri" panose="020F0502020204030204" pitchFamily="34" charset="0"/>
                <a:ea typeface="Calibri" panose="020F0502020204030204" pitchFamily="34" charset="0"/>
                <a:cs typeface="Times New Roman" panose="02020603050405020304" pitchFamily="18" charset="0"/>
              </a:rPr>
              <a:t>2024;</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30:2208-2215. </a:t>
            </a:r>
          </a:p>
          <a:p>
            <a:endParaRPr lang="en-US" sz="1200" dirty="0"/>
          </a:p>
          <a:p>
            <a:r>
              <a:rPr lang="en-US" b="0" i="0" dirty="0">
                <a:solidFill>
                  <a:srgbClr val="222222"/>
                </a:solidFill>
                <a:effectLst/>
                <a:latin typeface="Harding"/>
              </a:rPr>
              <a:t>Patients with advanced HER2-positive metastatic breast cancer previously treated with </a:t>
            </a:r>
            <a:r>
              <a:rPr lang="en-US" b="0" i="0" dirty="0" err="1">
                <a:solidFill>
                  <a:srgbClr val="222222"/>
                </a:solidFill>
                <a:effectLst/>
                <a:latin typeface="Harding"/>
              </a:rPr>
              <a:t>taxane</a:t>
            </a:r>
            <a:r>
              <a:rPr lang="en-US" b="0" i="0" dirty="0">
                <a:solidFill>
                  <a:srgbClr val="222222"/>
                </a:solidFill>
                <a:effectLst/>
                <a:latin typeface="Harding"/>
              </a:rPr>
              <a:t> and trastuzumab were randomized to T-</a:t>
            </a:r>
            <a:r>
              <a:rPr lang="en-US" b="0" i="0" dirty="0" err="1">
                <a:solidFill>
                  <a:srgbClr val="222222"/>
                </a:solidFill>
                <a:effectLst/>
                <a:latin typeface="Harding"/>
              </a:rPr>
              <a:t>DXd</a:t>
            </a:r>
            <a:r>
              <a:rPr lang="en-US" b="0" i="0" dirty="0">
                <a:solidFill>
                  <a:srgbClr val="222222"/>
                </a:solidFill>
                <a:effectLst/>
                <a:latin typeface="Harding"/>
              </a:rPr>
              <a:t> (5.4 mg per kg (261 patients)) or T-DM1 (3.6 mg per kg (263 patients)). The primary endpoint was progression-free survival (PFS) by blinded independent central review and was previously reported. The key secondary endpoint was overall survival (OS).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6C45EA-94B1-CB43-BD15-6A860040971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92365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Cort</a:t>
            </a:r>
            <a:r>
              <a:rPr lang="en-US" sz="1800" dirty="0" err="1">
                <a:effectLst/>
                <a:latin typeface="Calibri" panose="020F0502020204030204" pitchFamily="34" charset="0"/>
                <a:ea typeface="Aptos" panose="020B0004020202020204" pitchFamily="34" charset="0"/>
              </a:rPr>
              <a:t>é</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s J, </a:t>
            </a:r>
            <a:r>
              <a:rPr kumimoji="0" lang="en-US" sz="1200" b="0" i="0" u="none" strike="noStrike" kern="1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Hurvitz</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SA, </a:t>
            </a:r>
            <a:r>
              <a:rPr kumimoji="0" lang="en-US" sz="1200" b="0" i="0" u="none" strike="noStrike" kern="1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Im</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SA, et al. Trastuzumab </a:t>
            </a:r>
            <a:r>
              <a:rPr kumimoji="0" lang="en-US" sz="1200" b="0" i="0" u="none" strike="noStrike" kern="1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deruxtecan</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versus trastuzumab emtansine in HER2-positive metastatic breast cancer: long-term survival analysis of the DESTINY-Breast03 trial. </a:t>
            </a:r>
            <a:r>
              <a:rPr kumimoji="0" lang="en-US" sz="1200" b="0" i="1"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Nat Med. </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2024;30(8):2208-2215. </a:t>
            </a:r>
            <a:endParaRPr lang="en-US" dirty="0"/>
          </a:p>
          <a:p>
            <a:endParaRPr lang="en-US" dirty="0"/>
          </a:p>
          <a:p>
            <a:r>
              <a:rPr lang="en-US" b="0" i="0" dirty="0">
                <a:solidFill>
                  <a:srgbClr val="222222"/>
                </a:solidFill>
                <a:effectLst/>
                <a:latin typeface="Harding"/>
              </a:rPr>
              <a:t>Median PFS by investigator assessment was 29.0 versus 7.2 months (HR, 0.30; 95% CI, 0.24–0.38), the 36-month PFS rate was 45.7% versus 12.4% with T-</a:t>
            </a:r>
            <a:r>
              <a:rPr lang="en-US" b="0" i="0" dirty="0" err="1">
                <a:solidFill>
                  <a:srgbClr val="222222"/>
                </a:solidFill>
                <a:effectLst/>
                <a:latin typeface="Harding"/>
              </a:rPr>
              <a:t>DXd</a:t>
            </a:r>
            <a:r>
              <a:rPr lang="en-US" b="0" i="0" dirty="0">
                <a:solidFill>
                  <a:srgbClr val="222222"/>
                </a:solidFill>
                <a:effectLst/>
                <a:latin typeface="Harding"/>
              </a:rPr>
              <a:t> versus T-DM1, respectively.</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6C45EA-94B1-CB43-BD15-6A860040971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10067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Cort</a:t>
            </a:r>
            <a:r>
              <a:rPr lang="en-US" sz="1800" dirty="0" err="1">
                <a:effectLst/>
                <a:latin typeface="Calibri" panose="020F0502020204030204" pitchFamily="34" charset="0"/>
                <a:ea typeface="Aptos" panose="020B0004020202020204" pitchFamily="34" charset="0"/>
              </a:rPr>
              <a:t>é</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s J, </a:t>
            </a:r>
            <a:r>
              <a:rPr kumimoji="0" lang="en-US" sz="1200" b="0" i="0" u="none" strike="noStrike" kern="1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Hurvitz</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SA, </a:t>
            </a:r>
            <a:r>
              <a:rPr kumimoji="0" lang="en-US" sz="1200" b="0" i="0" u="none" strike="noStrike" kern="1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Im</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SA, et al. Trastuzumab </a:t>
            </a:r>
            <a:r>
              <a:rPr kumimoji="0" lang="en-US" sz="1200" b="0" i="0" u="none" strike="noStrike" kern="1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deruxtecan</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versus trastuzumab emtansine in HER2-positive metastatic breast cancer: long-term survival analysis of the DESTINY-Breast03 trial. </a:t>
            </a:r>
            <a:r>
              <a:rPr kumimoji="0" lang="en-US" sz="1200" b="0" i="1"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Nat Med. </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2024;30(8):2208-2215. </a:t>
            </a: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22222"/>
                </a:solidFill>
                <a:effectLst/>
                <a:latin typeface="Harding"/>
              </a:rPr>
              <a:t>Median OS was 52.6 versus 42.7 months (HR, 0.73; 95% CI, 0.56–0.94) with T-</a:t>
            </a:r>
            <a:r>
              <a:rPr lang="en-US" b="0" i="0" dirty="0" err="1">
                <a:solidFill>
                  <a:srgbClr val="222222"/>
                </a:solidFill>
                <a:effectLst/>
                <a:latin typeface="Harding"/>
              </a:rPr>
              <a:t>DXd</a:t>
            </a:r>
            <a:r>
              <a:rPr lang="en-US" b="0" i="0" dirty="0">
                <a:solidFill>
                  <a:srgbClr val="222222"/>
                </a:solidFill>
                <a:effectLst/>
                <a:latin typeface="Harding"/>
              </a:rPr>
              <a:t> versus T-DM1, respectively. </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6C45EA-94B1-CB43-BD15-6A860040971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29537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Cort</a:t>
            </a:r>
            <a:r>
              <a:rPr lang="en-US" sz="1800" dirty="0" err="1">
                <a:effectLst/>
                <a:latin typeface="Calibri" panose="020F0502020204030204" pitchFamily="34" charset="0"/>
                <a:ea typeface="Aptos" panose="020B0004020202020204" pitchFamily="34" charset="0"/>
              </a:rPr>
              <a:t>és</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J, </a:t>
            </a:r>
            <a:r>
              <a:rPr kumimoji="0" lang="en-US" sz="1200" b="0" i="0" u="none" strike="noStrike" kern="1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Hurvitz</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SA, </a:t>
            </a:r>
            <a:r>
              <a:rPr kumimoji="0" lang="en-US" sz="1200" b="0" i="0" u="none" strike="noStrike" kern="1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Im</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SA, et al. Trastuzumab </a:t>
            </a:r>
            <a:r>
              <a:rPr kumimoji="0" lang="en-US" sz="1200" b="0" i="0" u="none" strike="noStrike" kern="1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deruxtecan</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versus trastuzumab emtansine in HER2-positive metastatic breast cancer: long-term survival analysis of the DESTINY-Breast03 trial. </a:t>
            </a:r>
            <a:r>
              <a:rPr kumimoji="0" lang="en-US" sz="1200" b="0" i="1"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Nat Med. </a:t>
            </a:r>
            <a:r>
              <a:rPr kumimoji="0" lang="en-US" sz="12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2024;30(8):2208-2215. </a:t>
            </a:r>
            <a:endParaRPr lang="en-US" dirty="0"/>
          </a:p>
          <a:p>
            <a:endParaRPr lang="en-US" dirty="0"/>
          </a:p>
          <a:p>
            <a:r>
              <a:rPr lang="en-US" b="0" i="0" dirty="0">
                <a:solidFill>
                  <a:srgbClr val="222222"/>
                </a:solidFill>
                <a:effectLst/>
                <a:latin typeface="Harding"/>
              </a:rPr>
              <a:t>Treatment-emergent adverse events were consistent with the previous analyses. No new instances of grade ≥3 interstitial lung disease or pneumonitis occurred (all grade rate, 16.7% [T-</a:t>
            </a:r>
            <a:r>
              <a:rPr lang="en-US" b="0" i="0" dirty="0" err="1">
                <a:solidFill>
                  <a:srgbClr val="222222"/>
                </a:solidFill>
                <a:effectLst/>
                <a:latin typeface="Harding"/>
              </a:rPr>
              <a:t>DXd</a:t>
            </a:r>
            <a:r>
              <a:rPr lang="en-US" b="0" i="0" dirty="0">
                <a:solidFill>
                  <a:srgbClr val="222222"/>
                </a:solidFill>
                <a:effectLst/>
                <a:latin typeface="Harding"/>
              </a:rPr>
              <a:t>] versus 3.4% [T-DM1]).</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6C45EA-94B1-CB43-BD15-6A860040971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550746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6C45EA-94B1-CB43-BD15-6A8600409710}" type="slidenum">
              <a:rPr lang="en-US" smtClean="0"/>
              <a:t>29</a:t>
            </a:fld>
            <a:endParaRPr lang="en-US"/>
          </a:p>
        </p:txBody>
      </p:sp>
    </p:spTree>
    <p:extLst>
      <p:ext uri="{BB962C8B-B14F-4D97-AF65-F5344CB8AC3E}">
        <p14:creationId xmlns:p14="http://schemas.microsoft.com/office/powerpoint/2010/main" val="40798936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Modi S,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Jacot</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W, Yamashita T, et al. Trastuzumab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deruxtecan</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in previously treated HER2-low advanced breast cancer.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N Engl J Med</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2022;387(1):9-20.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pPr algn="l"/>
            <a:r>
              <a:rPr lang="en-US" b="0" i="0" dirty="0">
                <a:solidFill>
                  <a:srgbClr val="4D4D4D"/>
                </a:solidFill>
                <a:effectLst/>
                <a:latin typeface="OTNEJMQuadraat"/>
              </a:rPr>
              <a:t>DESTINY-Breast 04 was a phase 3 trial patients of with HER2-low metastatic breast cancer who had received one or two previous lines of chemotherapy. (Low expression of HER2 was defined as a score of 1+ on immunohistochemical [IHC] analysis or as an IHC score of 2+ and negative results on in situ hybridization.) Patients were randomly assigned in a 2:1 ratio to receive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or the physician’s choice of chemotherapy. The primary end point was progression-free survival in the hormone receptor–positive cohort. The key secondary end points were progression-free survival among all patients and overall survival in the hormone receptor–positive cohort and among all patients.</a:t>
            </a:r>
          </a:p>
          <a:p>
            <a:br>
              <a:rPr lang="en-US" dirty="0"/>
            </a:b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FF4E2C-9E4A-4D38-984C-D50F93150AD6}"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094456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a:effectLst/>
                <a:latin typeface="Calibri" panose="020F0502020204030204" pitchFamily="34" charset="0"/>
                <a:ea typeface="Calibri" panose="020F0502020204030204" pitchFamily="34" charset="0"/>
                <a:cs typeface="Times New Roman" panose="02020603050405020304" pitchFamily="18" charset="0"/>
              </a:rPr>
              <a:t>Modi S, </a:t>
            </a:r>
            <a:r>
              <a:rPr lang="en-US" sz="1200" kern="100" err="1">
                <a:effectLst/>
                <a:latin typeface="Calibri" panose="020F0502020204030204" pitchFamily="34" charset="0"/>
                <a:ea typeface="Calibri" panose="020F0502020204030204" pitchFamily="34" charset="0"/>
                <a:cs typeface="Times New Roman" panose="02020603050405020304" pitchFamily="18" charset="0"/>
              </a:rPr>
              <a:t>Jacot</a:t>
            </a:r>
            <a:r>
              <a:rPr lang="en-US" sz="1200" kern="100">
                <a:effectLst/>
                <a:latin typeface="Calibri" panose="020F0502020204030204" pitchFamily="34" charset="0"/>
                <a:ea typeface="Calibri" panose="020F0502020204030204" pitchFamily="34" charset="0"/>
                <a:cs typeface="Times New Roman" panose="02020603050405020304" pitchFamily="18" charset="0"/>
              </a:rPr>
              <a:t> W, Yamashita T, et al. Trastuzumab </a:t>
            </a:r>
            <a:r>
              <a:rPr lang="en-US" sz="1200" kern="100" err="1">
                <a:effectLst/>
                <a:latin typeface="Calibri" panose="020F0502020204030204" pitchFamily="34" charset="0"/>
                <a:ea typeface="Calibri" panose="020F0502020204030204" pitchFamily="34" charset="0"/>
                <a:cs typeface="Times New Roman" panose="02020603050405020304" pitchFamily="18" charset="0"/>
              </a:rPr>
              <a:t>deruxtecan</a:t>
            </a:r>
            <a:r>
              <a:rPr lang="en-US" sz="1200" kern="100">
                <a:effectLst/>
                <a:latin typeface="Calibri" panose="020F0502020204030204" pitchFamily="34" charset="0"/>
                <a:ea typeface="Calibri" panose="020F0502020204030204" pitchFamily="34" charset="0"/>
                <a:cs typeface="Times New Roman" panose="02020603050405020304" pitchFamily="18" charset="0"/>
              </a:rPr>
              <a:t> in previously treated HER2-low advanced breast cancer. </a:t>
            </a:r>
            <a:r>
              <a:rPr lang="en-US" sz="1200" i="1" kern="100">
                <a:effectLst/>
                <a:latin typeface="Calibri" panose="020F0502020204030204" pitchFamily="34" charset="0"/>
                <a:ea typeface="Calibri" panose="020F0502020204030204" pitchFamily="34" charset="0"/>
                <a:cs typeface="Times New Roman" panose="02020603050405020304" pitchFamily="18" charset="0"/>
              </a:rPr>
              <a:t>N Engl J Med</a:t>
            </a:r>
            <a:r>
              <a:rPr lang="en-US" sz="1200" kern="100">
                <a:effectLst/>
                <a:latin typeface="Calibri" panose="020F0502020204030204" pitchFamily="34" charset="0"/>
                <a:ea typeface="Calibri" panose="020F0502020204030204" pitchFamily="34" charset="0"/>
                <a:cs typeface="Times New Roman" panose="02020603050405020304" pitchFamily="18" charset="0"/>
              </a:rPr>
              <a:t>. 2022;387(1):9-20.</a:t>
            </a:r>
          </a:p>
          <a:p>
            <a:endParaRPr lang="en-CA"/>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FF4E2C-9E4A-4D38-984C-D50F93150AD6}"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9475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266"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dirty="0">
              <a:latin typeface="Calibri" charset="0"/>
              <a:ea typeface="ＭＳ Ｐゴシック" charset="0"/>
              <a:cs typeface="ＭＳ Ｐゴシック" charset="0"/>
            </a:endParaRPr>
          </a:p>
        </p:txBody>
      </p:sp>
      <p:sp>
        <p:nvSpPr>
          <p:cNvPr id="11267"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EB5F856-7C31-C34B-A83D-F197DABE6AD6}" type="slidenum">
              <a:rPr lang="en-US" sz="1200">
                <a:latin typeface="Calibri" charset="0"/>
              </a:rPr>
              <a:pPr eaLnBrk="1" hangingPunct="1"/>
              <a:t>3</a:t>
            </a:fld>
            <a:endParaRPr lang="en-US" sz="1200" dirty="0">
              <a:latin typeface="Calibri"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Modi S,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Jacot</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W, Yamashita T, et al. Trastuzumab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deruxtecan</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in previously treated HER2-low advanced breast cancer.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N Engl J Med</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2022;387(1):9-20.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4D4D4D"/>
                </a:solidFill>
                <a:effectLst/>
                <a:latin typeface="OTNEJMQuadraat"/>
              </a:rPr>
              <a:t>The median progression-free survival in the hormone receptor–positive cohort was 10.1 months (95% CI, 9.5 to 11.5) in the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group and 5.4 months (95% CI, 4.4 to 7.1) in the physician’s choice group (hazard ratio for disease progression or death, 0.51; 95% CI, 0.40 to 0.64; P&lt;0.001).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kern="100" dirty="0">
              <a:solidFill>
                <a:srgbClr val="4D4D4D"/>
              </a:solidFill>
              <a:effectLst/>
              <a:latin typeface="OTNEJMQuadraat"/>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4D4D4D"/>
                </a:solidFill>
                <a:effectLst/>
                <a:latin typeface="OTNEJMQuadraat"/>
              </a:rPr>
              <a:t>Among all patients, the median progression-free survival was 9.9 months (95% CI, 9.0 to 11.3) in the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group and 5.1 months (95% CI, 4.2 to 6.8) in the physician’s choice group (hazard ratio for disease progression or death, 0.50; 95% CI, 0.40 to 0.63; P&lt;0.001)</a:t>
            </a:r>
            <a:r>
              <a:rPr lang="en-US" sz="1200" b="0" i="0" kern="100" dirty="0">
                <a:solidFill>
                  <a:srgbClr val="4D4D4D"/>
                </a:solidFill>
                <a:effectLst/>
                <a:latin typeface="OTNEJMQuadraat"/>
                <a:cs typeface="Times New Roman" panose="02020603050405020304" pitchFamily="18" charset="0"/>
              </a:rPr>
              <a:t>.</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FF4E2C-9E4A-4D38-984C-D50F93150AD6}"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849376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Modi S,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Jacot</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W, Yamashita T, et al. Trastuzumab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deruxtecan</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in previously treated HER2-low advanced breast cancer.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N Engl J Med</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2022;387(1):9-20.</a:t>
            </a:r>
          </a:p>
          <a:p>
            <a:endParaRPr lang="en-CA" dirty="0"/>
          </a:p>
          <a:p>
            <a:r>
              <a:rPr lang="en-US" b="0" i="0" dirty="0">
                <a:solidFill>
                  <a:srgbClr val="4D4D4D"/>
                </a:solidFill>
                <a:effectLst/>
                <a:latin typeface="OTNEJMQuadraat"/>
              </a:rPr>
              <a:t>The median overall survival in the hormone receptor–positive cohort was 23.9 months (95% CI, 20.8 to 24.8) in the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group and 17.5 months (95% CI, 15.2 to 22.4) in the physician’s choice group (hazard ratio for death, 0.64; 95% CI, 0.48 to 0.86; P=0.003).</a:t>
            </a:r>
          </a:p>
          <a:p>
            <a:endParaRPr lang="en-US" b="0" i="0" dirty="0">
              <a:solidFill>
                <a:srgbClr val="4D4D4D"/>
              </a:solidFill>
              <a:effectLst/>
              <a:latin typeface="OTNEJMQuadraat"/>
            </a:endParaRPr>
          </a:p>
          <a:p>
            <a:r>
              <a:rPr lang="en-US" b="0" i="0" dirty="0">
                <a:solidFill>
                  <a:srgbClr val="4D4D4D"/>
                </a:solidFill>
                <a:effectLst/>
                <a:latin typeface="OTNEJMQuadraat"/>
              </a:rPr>
              <a:t>Among all patients, the median overall survival was 23.4 months (95% CI, 20.0 to 24.8) in the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group and 16.8 months (95% CI, 14.5 to 20.0) in the physician’s choice group (hazard ratio, 0.64; 95% CI, 0.49 to 0.84; P=0.001).</a:t>
            </a:r>
            <a:endParaRPr lang="en-CA" b="0" i="0" dirty="0">
              <a:solidFill>
                <a:srgbClr val="4D4D4D"/>
              </a:solidFill>
              <a:effectLst/>
              <a:latin typeface="OTNEJMQuadraat"/>
            </a:endParaRPr>
          </a:p>
          <a:p>
            <a:endParaRPr lang="en-CA" b="0" i="0" dirty="0">
              <a:solidFill>
                <a:srgbClr val="4D4D4D"/>
              </a:solidFill>
              <a:effectLst/>
              <a:latin typeface="OTNEJMQuadraat"/>
            </a:endParaRPr>
          </a:p>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FF4E2C-9E4A-4D38-984C-D50F93150AD6}"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150222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Modi S,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Jacot</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W, Yamashita T, et al. Trastuzumab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deruxtecan</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in previously treated HER2-low advanced breast cancer.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N Engl J Med</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2022;387(1):9-20.</a:t>
            </a:r>
          </a:p>
          <a:p>
            <a:endParaRPr lang="en-CA" dirty="0"/>
          </a:p>
          <a:p>
            <a:r>
              <a:rPr lang="en-US" b="0" i="0" dirty="0">
                <a:solidFill>
                  <a:srgbClr val="4D4D4D"/>
                </a:solidFill>
                <a:effectLst/>
                <a:latin typeface="OTNEJMQuadraat"/>
              </a:rPr>
              <a:t>The median progression-free survival in the hormone receptor–negative cohort was 8.5 months (95% CI, 4.3 to 11.7) in the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group and 2.9 months (95% CI, 1.4 to 5.1) in the physician’s choice group (hazard ratio, 0.46; 95% CI, 0.24 to 0.89)</a:t>
            </a:r>
            <a:r>
              <a:rPr lang="en-CA" b="0" i="0" dirty="0">
                <a:solidFill>
                  <a:srgbClr val="4D4D4D"/>
                </a:solidFill>
                <a:effectLst/>
                <a:latin typeface="OTNEJMQuadraat"/>
              </a:rPr>
              <a:t>.</a:t>
            </a:r>
          </a:p>
          <a:p>
            <a:endParaRPr lang="en-CA" b="0" i="0" dirty="0">
              <a:solidFill>
                <a:srgbClr val="4D4D4D"/>
              </a:solidFill>
              <a:effectLst/>
              <a:latin typeface="OTNEJMQuadraat"/>
            </a:endParaRPr>
          </a:p>
          <a:p>
            <a:r>
              <a:rPr lang="en-US" b="0" i="0" dirty="0">
                <a:solidFill>
                  <a:srgbClr val="4D4D4D"/>
                </a:solidFill>
                <a:effectLst/>
                <a:latin typeface="OTNEJMQuadraat"/>
              </a:rPr>
              <a:t>The median overall survival in the hormone receptor–negative cohort was 18.2 months (95% CI, 13.6 to not evaluable) in the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group and 8.3 months (95% CI, 5.6 to 20.6) in the physician’s choice group (hazard ratio, 0.48; 95% CI, 0.24 to 0.95).</a:t>
            </a:r>
            <a:endParaRPr lang="en-CA" b="0" i="0" dirty="0">
              <a:solidFill>
                <a:srgbClr val="4D4D4D"/>
              </a:solidFill>
              <a:effectLst/>
              <a:latin typeface="OTNEJMQuadraat"/>
            </a:endParaRPr>
          </a:p>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FF4E2C-9E4A-4D38-984C-D50F93150AD6}"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2533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a:ea typeface="Times New Roman" panose="02020603050405020304" pitchFamily="18" charset="0"/>
              </a:rPr>
              <a:t>Modi S, Jacot W, </a:t>
            </a:r>
            <a:r>
              <a:rPr lang="fr-FR" dirty="0" err="1">
                <a:ea typeface="Times New Roman" panose="02020603050405020304" pitchFamily="18" charset="0"/>
              </a:rPr>
              <a:t>Iwata</a:t>
            </a:r>
            <a:r>
              <a:rPr lang="fr-FR" dirty="0">
                <a:ea typeface="Times New Roman" panose="02020603050405020304" pitchFamily="18" charset="0"/>
              </a:rPr>
              <a:t> H, et al. </a:t>
            </a:r>
            <a:r>
              <a:rPr lang="en-US" dirty="0">
                <a:ea typeface="Times New Roman" panose="02020603050405020304" pitchFamily="18" charset="0"/>
              </a:rPr>
              <a:t>Trastuzumab </a:t>
            </a:r>
            <a:r>
              <a:rPr lang="en-US" dirty="0" err="1">
                <a:ea typeface="Times New Roman" panose="02020603050405020304" pitchFamily="18" charset="0"/>
              </a:rPr>
              <a:t>deruxtecan</a:t>
            </a:r>
            <a:r>
              <a:rPr lang="en-US" dirty="0">
                <a:ea typeface="Times New Roman" panose="02020603050405020304" pitchFamily="18" charset="0"/>
              </a:rPr>
              <a:t> (T-</a:t>
            </a:r>
            <a:r>
              <a:rPr lang="en-US" dirty="0" err="1">
                <a:ea typeface="Times New Roman" panose="02020603050405020304" pitchFamily="18" charset="0"/>
              </a:rPr>
              <a:t>DXd</a:t>
            </a:r>
            <a:r>
              <a:rPr lang="en-US" dirty="0">
                <a:ea typeface="Times New Roman" panose="02020603050405020304" pitchFamily="18" charset="0"/>
              </a:rPr>
              <a:t>) versus treatment of physician’s choice (TPC) in patients (pts) with HER2-low unresectable and/or metastatic breast cancer (</a:t>
            </a:r>
            <a:r>
              <a:rPr lang="en-US" dirty="0" err="1">
                <a:ea typeface="Times New Roman" panose="02020603050405020304" pitchFamily="18" charset="0"/>
              </a:rPr>
              <a:t>mBC</a:t>
            </a:r>
            <a:r>
              <a:rPr lang="en-US" dirty="0">
                <a:ea typeface="Times New Roman" panose="02020603050405020304" pitchFamily="18" charset="0"/>
              </a:rPr>
              <a:t>): Updated survival results of the randomized, phase III DESTINY-Breast04 study. Abstract presented at: European Society for Medical Oncology Congress; Madrid, Spain; October 20-24, 2023. Abstract 376O.</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E2E2E"/>
                </a:solidFill>
                <a:effectLst/>
                <a:latin typeface="Elsevier Sans"/>
              </a:rPr>
              <a:t>Results from the 32-month median follow-up for DESTINY-Breast04 confirms the sustained clinically meaningful improvement for T-</a:t>
            </a:r>
            <a:r>
              <a:rPr lang="en-US" b="0" i="0" dirty="0" err="1">
                <a:solidFill>
                  <a:srgbClr val="2E2E2E"/>
                </a:solidFill>
                <a:effectLst/>
                <a:latin typeface="Elsevier Sans"/>
              </a:rPr>
              <a:t>DXd</a:t>
            </a:r>
            <a:r>
              <a:rPr lang="en-US" b="0" i="0" dirty="0">
                <a:solidFill>
                  <a:srgbClr val="2E2E2E"/>
                </a:solidFill>
                <a:effectLst/>
                <a:latin typeface="Elsevier Sans"/>
              </a:rPr>
              <a:t> vs TPC previously demonstrated in HER2-low </a:t>
            </a:r>
            <a:r>
              <a:rPr lang="en-US" b="0" i="0" dirty="0" err="1">
                <a:solidFill>
                  <a:srgbClr val="2E2E2E"/>
                </a:solidFill>
                <a:effectLst/>
                <a:latin typeface="Elsevier Sans"/>
              </a:rPr>
              <a:t>mBC</a:t>
            </a:r>
            <a:r>
              <a:rPr lang="en-US" b="0" i="0" dirty="0">
                <a:solidFill>
                  <a:srgbClr val="2E2E2E"/>
                </a:solidFill>
                <a:effectLst/>
                <a:latin typeface="Elsevier Sans"/>
              </a:rPr>
              <a:t>, regardless of HR status. Similar to the primary analysis, the overall safety profile was generally manageable with longer duration of treatment exposure.</a:t>
            </a:r>
            <a:endParaRPr lang="en-US" dirty="0">
              <a:ea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AA8BF2A-3D00-4F40-BF17-6C41EFB173AC}"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199673135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a:ea typeface="Times New Roman" panose="02020603050405020304" pitchFamily="18" charset="0"/>
              </a:rPr>
              <a:t>Modi S, Jacot W, </a:t>
            </a:r>
            <a:r>
              <a:rPr lang="fr-FR" dirty="0" err="1">
                <a:ea typeface="Times New Roman" panose="02020603050405020304" pitchFamily="18" charset="0"/>
              </a:rPr>
              <a:t>Iwata</a:t>
            </a:r>
            <a:r>
              <a:rPr lang="fr-FR" dirty="0">
                <a:ea typeface="Times New Roman" panose="02020603050405020304" pitchFamily="18" charset="0"/>
              </a:rPr>
              <a:t> H, et al. </a:t>
            </a:r>
            <a:r>
              <a:rPr lang="en-US" dirty="0">
                <a:ea typeface="Times New Roman" panose="02020603050405020304" pitchFamily="18" charset="0"/>
              </a:rPr>
              <a:t>Trastuzumab </a:t>
            </a:r>
            <a:r>
              <a:rPr lang="en-US" dirty="0" err="1">
                <a:ea typeface="Times New Roman" panose="02020603050405020304" pitchFamily="18" charset="0"/>
              </a:rPr>
              <a:t>deruxtecan</a:t>
            </a:r>
            <a:r>
              <a:rPr lang="en-US" dirty="0">
                <a:ea typeface="Times New Roman" panose="02020603050405020304" pitchFamily="18" charset="0"/>
              </a:rPr>
              <a:t> (T-</a:t>
            </a:r>
            <a:r>
              <a:rPr lang="en-US" dirty="0" err="1">
                <a:ea typeface="Times New Roman" panose="02020603050405020304" pitchFamily="18" charset="0"/>
              </a:rPr>
              <a:t>DXd</a:t>
            </a:r>
            <a:r>
              <a:rPr lang="en-US" dirty="0">
                <a:ea typeface="Times New Roman" panose="02020603050405020304" pitchFamily="18" charset="0"/>
              </a:rPr>
              <a:t>) versus treatment of physician’s choice (TPC) in patients (pts) with HER2-low unresectable and/or metastatic breast cancer (</a:t>
            </a:r>
            <a:r>
              <a:rPr lang="en-US" dirty="0" err="1">
                <a:ea typeface="Times New Roman" panose="02020603050405020304" pitchFamily="18" charset="0"/>
              </a:rPr>
              <a:t>mBC</a:t>
            </a:r>
            <a:r>
              <a:rPr lang="en-US" dirty="0">
                <a:ea typeface="Times New Roman" panose="02020603050405020304" pitchFamily="18" charset="0"/>
              </a:rPr>
              <a:t>): Updated survival results of the randomized, phase III DESTINY-Breast04 study. Abstract presented at: European Society for Medical Oncology Congress; Madrid, Spain; October 20-24, 2023. Abstract 376O.</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FF4E2C-9E4A-4D38-984C-D50F93150AD6}"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07399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a:ea typeface="Times New Roman" panose="02020603050405020304" pitchFamily="18" charset="0"/>
              </a:rPr>
              <a:t>Modi S, Jacot W, </a:t>
            </a:r>
            <a:r>
              <a:rPr lang="fr-FR" err="1">
                <a:ea typeface="Times New Roman" panose="02020603050405020304" pitchFamily="18" charset="0"/>
              </a:rPr>
              <a:t>Iwata</a:t>
            </a:r>
            <a:r>
              <a:rPr lang="fr-FR">
                <a:ea typeface="Times New Roman" panose="02020603050405020304" pitchFamily="18" charset="0"/>
              </a:rPr>
              <a:t> H, et al. </a:t>
            </a:r>
            <a:r>
              <a:rPr lang="en-US">
                <a:ea typeface="Times New Roman" panose="02020603050405020304" pitchFamily="18" charset="0"/>
              </a:rPr>
              <a:t>Trastuzumab </a:t>
            </a:r>
            <a:r>
              <a:rPr lang="en-US" err="1">
                <a:ea typeface="Times New Roman" panose="02020603050405020304" pitchFamily="18" charset="0"/>
              </a:rPr>
              <a:t>deruxtecan</a:t>
            </a:r>
            <a:r>
              <a:rPr lang="en-US">
                <a:ea typeface="Times New Roman" panose="02020603050405020304" pitchFamily="18" charset="0"/>
              </a:rPr>
              <a:t> (T-</a:t>
            </a:r>
            <a:r>
              <a:rPr lang="en-US" err="1">
                <a:ea typeface="Times New Roman" panose="02020603050405020304" pitchFamily="18" charset="0"/>
              </a:rPr>
              <a:t>DXd</a:t>
            </a:r>
            <a:r>
              <a:rPr lang="en-US">
                <a:ea typeface="Times New Roman" panose="02020603050405020304" pitchFamily="18" charset="0"/>
              </a:rPr>
              <a:t>) versus treatment of physician’s choice (TPC) in patients (pts) with HER2-low unresectable and/or metastatic breast cancer (</a:t>
            </a:r>
            <a:r>
              <a:rPr lang="en-US" err="1">
                <a:ea typeface="Times New Roman" panose="02020603050405020304" pitchFamily="18" charset="0"/>
              </a:rPr>
              <a:t>mBC</a:t>
            </a:r>
            <a:r>
              <a:rPr lang="en-US">
                <a:ea typeface="Times New Roman" panose="02020603050405020304" pitchFamily="18" charset="0"/>
              </a:rPr>
              <a:t>): Updated survival results of the randomized, phase III DESTINY-Breast04 study. Abstract presented at: European Society for Medical Oncology Congress; Madrid, Spain; October 20-24, 2023. Abstract 376O.</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FF4E2C-9E4A-4D38-984C-D50F93150AD6}"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265067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Modi S,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Jacot</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W, Yamashita T, et al. Trastuzumab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deruxtecan</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in previously treated HER2-low advanced breast cancer.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N Engl J Med</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2022;387(1):9-20.</a:t>
            </a:r>
          </a:p>
          <a:p>
            <a:endParaRPr lang="en-US" sz="1200" dirty="0"/>
          </a:p>
          <a:p>
            <a:r>
              <a:rPr lang="en-US" b="0" i="0" dirty="0">
                <a:solidFill>
                  <a:srgbClr val="4D4D4D"/>
                </a:solidFill>
                <a:effectLst/>
                <a:latin typeface="OTNEJMQuadraat"/>
              </a:rPr>
              <a:t>Adverse events of grade 3 or higher occurred in 52.6% of the patients who received trastuzumab </a:t>
            </a:r>
            <a:r>
              <a:rPr lang="en-US" b="0" i="0" dirty="0" err="1">
                <a:solidFill>
                  <a:srgbClr val="4D4D4D"/>
                </a:solidFill>
                <a:effectLst/>
                <a:latin typeface="OTNEJMQuadraat"/>
              </a:rPr>
              <a:t>deruxtecan</a:t>
            </a:r>
            <a:r>
              <a:rPr lang="en-US" b="0" i="0" dirty="0">
                <a:solidFill>
                  <a:srgbClr val="4D4D4D"/>
                </a:solidFill>
                <a:effectLst/>
                <a:latin typeface="OTNEJMQuadraat"/>
              </a:rPr>
              <a:t> and 67.4% of those who received the physician’s choice of chemotherapy. Adjudicated, drug-related interstitial lung disease or pneumonitis occurred in 12.1% of the patients who received trastuzumab </a:t>
            </a:r>
            <a:r>
              <a:rPr lang="en-US" b="0" i="0" dirty="0" err="1">
                <a:solidFill>
                  <a:srgbClr val="4D4D4D"/>
                </a:solidFill>
                <a:effectLst/>
                <a:latin typeface="OTNEJMQuadraat"/>
              </a:rPr>
              <a:t>deruxtecan</a:t>
            </a:r>
            <a:r>
              <a:rPr lang="en-US" b="0" i="0" dirty="0">
                <a:solidFill>
                  <a:srgbClr val="4D4D4D"/>
                </a:solidFill>
                <a:effectLst/>
                <a:latin typeface="OTNEJMQuadraat"/>
              </a:rPr>
              <a:t>; 0.8% had grade 5 events.</a:t>
            </a:r>
            <a:endParaRPr lang="en-US" sz="120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6C45EA-94B1-CB43-BD15-6A860040971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39857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12121"/>
                </a:solidFill>
                <a:effectLst/>
                <a:latin typeface="BlinkMacSystemFont"/>
              </a:rPr>
              <a:t>Goldenberg DM, Sharkey RM. Antibody-drug conjugates targeting TROP-2 and incorporating SN-38: A case study of anti-TROP-2 </a:t>
            </a:r>
            <a:r>
              <a:rPr lang="en-US" b="0" i="0" dirty="0" err="1">
                <a:solidFill>
                  <a:srgbClr val="212121"/>
                </a:solidFill>
                <a:effectLst/>
                <a:latin typeface="BlinkMacSystemFont"/>
              </a:rPr>
              <a:t>sacituzumab</a:t>
            </a:r>
            <a:r>
              <a:rPr lang="en-US" b="0" i="0" dirty="0">
                <a:solidFill>
                  <a:srgbClr val="212121"/>
                </a:solidFill>
                <a:effectLst/>
                <a:latin typeface="BlinkMacSystemFont"/>
              </a:rPr>
              <a:t> </a:t>
            </a:r>
            <a:r>
              <a:rPr lang="en-US" b="0" i="0" dirty="0" err="1">
                <a:solidFill>
                  <a:srgbClr val="212121"/>
                </a:solidFill>
                <a:effectLst/>
                <a:latin typeface="BlinkMacSystemFont"/>
              </a:rPr>
              <a:t>govitecan</a:t>
            </a:r>
            <a:r>
              <a:rPr lang="en-US" b="0" i="0" dirty="0">
                <a:solidFill>
                  <a:srgbClr val="212121"/>
                </a:solidFill>
                <a:effectLst/>
                <a:latin typeface="BlinkMacSystemFont"/>
              </a:rPr>
              <a:t>. </a:t>
            </a:r>
            <a:r>
              <a:rPr lang="en-US" b="0" i="1" dirty="0" err="1">
                <a:solidFill>
                  <a:srgbClr val="212121"/>
                </a:solidFill>
                <a:effectLst/>
                <a:latin typeface="BlinkMacSystemFont"/>
              </a:rPr>
              <a:t>MAbs</a:t>
            </a:r>
            <a:r>
              <a:rPr lang="en-US" b="0" i="0" dirty="0">
                <a:solidFill>
                  <a:srgbClr val="212121"/>
                </a:solidFill>
                <a:effectLst/>
                <a:latin typeface="BlinkMacSystemFont"/>
              </a:rPr>
              <a:t>. 2019;11(6):987-995.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12121"/>
              </a:solidFill>
              <a:effectLst/>
              <a:latin typeface="BlinkMacSystemFon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12121"/>
                </a:solidFill>
                <a:effectLst/>
                <a:latin typeface="BlinkMacSystemFont"/>
              </a:rPr>
              <a:t>Goldenberg DM, Cardillo TM, Govindan SV, Rossi EA, Sharkey RM. Trop-2 is a novel target for solid cancer therapy with </a:t>
            </a:r>
            <a:r>
              <a:rPr lang="en-US" b="0" i="0" dirty="0" err="1">
                <a:solidFill>
                  <a:srgbClr val="212121"/>
                </a:solidFill>
                <a:effectLst/>
                <a:latin typeface="BlinkMacSystemFont"/>
              </a:rPr>
              <a:t>sacituzumab</a:t>
            </a:r>
            <a:r>
              <a:rPr lang="en-US" b="0" i="0" dirty="0">
                <a:solidFill>
                  <a:srgbClr val="212121"/>
                </a:solidFill>
                <a:effectLst/>
                <a:latin typeface="BlinkMacSystemFont"/>
              </a:rPr>
              <a:t> </a:t>
            </a:r>
            <a:r>
              <a:rPr lang="en-US" b="0" i="0" dirty="0" err="1">
                <a:solidFill>
                  <a:srgbClr val="212121"/>
                </a:solidFill>
                <a:effectLst/>
                <a:latin typeface="BlinkMacSystemFont"/>
              </a:rPr>
              <a:t>govitecan</a:t>
            </a:r>
            <a:r>
              <a:rPr lang="en-US" b="0" i="0" dirty="0">
                <a:solidFill>
                  <a:srgbClr val="212121"/>
                </a:solidFill>
                <a:effectLst/>
                <a:latin typeface="BlinkMacSystemFont"/>
              </a:rPr>
              <a:t> (IMMU-132), an antibody-drug conjugate (ADC). </a:t>
            </a:r>
            <a:r>
              <a:rPr lang="en-US" b="0" i="1" dirty="0" err="1">
                <a:solidFill>
                  <a:srgbClr val="212121"/>
                </a:solidFill>
                <a:effectLst/>
                <a:latin typeface="BlinkMacSystemFont"/>
              </a:rPr>
              <a:t>Oncotarget</a:t>
            </a:r>
            <a:r>
              <a:rPr lang="en-US" b="0" i="0" dirty="0">
                <a:solidFill>
                  <a:srgbClr val="212121"/>
                </a:solidFill>
                <a:effectLst/>
                <a:latin typeface="BlinkMacSystemFont"/>
              </a:rPr>
              <a:t>. 2015;6(26):22496-22512.</a:t>
            </a:r>
          </a:p>
          <a:p>
            <a:pPr marL="0" marR="0" lvl="0" indent="0" algn="l" defTabSz="914400" rtl="0" eaLnBrk="1" fontAlgn="auto" latinLnBrk="0" hangingPunct="1">
              <a:lnSpc>
                <a:spcPct val="100000"/>
              </a:lnSpc>
              <a:spcBef>
                <a:spcPts val="0"/>
              </a:spcBef>
              <a:spcAft>
                <a:spcPts val="0"/>
              </a:spcAft>
              <a:buClrTx/>
              <a:buSzTx/>
              <a:buFontTx/>
              <a:buNone/>
              <a:tabLst/>
              <a:defRPr/>
            </a:pPr>
            <a:br>
              <a:rPr lang="en-US" b="0" i="0" dirty="0">
                <a:solidFill>
                  <a:srgbClr val="212121"/>
                </a:solidFill>
                <a:effectLst/>
                <a:latin typeface="BlinkMacSystemFont"/>
              </a:rPr>
            </a:br>
            <a:r>
              <a:rPr kumimoji="0" lang="en-US" altLang="en-US" sz="1200" b="0" i="0" u="none" strike="noStrike" kern="1200" cap="none" spc="0" normalizeH="0" baseline="0" noProof="0" dirty="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TRODELVY (</a:t>
            </a:r>
            <a:r>
              <a:rPr kumimoji="0" lang="en-US" altLang="en-US" sz="1200" b="0" i="0" u="none" strike="noStrike" kern="1200" cap="none" spc="0" normalizeH="0" baseline="0" noProof="0" dirty="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sacituzumab</a:t>
            </a:r>
            <a:r>
              <a:rPr kumimoji="0" lang="en-US" altLang="en-US" sz="1200" b="0" i="0" u="none" strike="noStrike" kern="1200" cap="none" spc="0" normalizeH="0" baseline="0" noProof="0" dirty="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a:t>
            </a:r>
            <a:r>
              <a:rPr kumimoji="0" lang="en-US" altLang="en-US" sz="1200" b="0" i="0" u="none" strike="noStrike" kern="1200" cap="none" spc="0" normalizeH="0" baseline="0" noProof="0" dirty="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govitecan-hziy</a:t>
            </a:r>
            <a:r>
              <a:rPr kumimoji="0" lang="en-US" altLang="en-US" sz="1200" b="0" i="0" u="none" strike="noStrike" kern="1200" cap="none" spc="0" normalizeH="0" baseline="0" noProof="0" dirty="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Prescribing information. Gilead Sciences; 2023.</a:t>
            </a: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altLang="en-US" sz="1200" b="0" i="0" u="none" strike="noStrike" kern="1200" cap="none" spc="0" normalizeH="0" baseline="0" noProof="0" dirty="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br>
            <a:r>
              <a:rPr lang="en-US" b="0" i="0" dirty="0">
                <a:solidFill>
                  <a:srgbClr val="212121"/>
                </a:solidFill>
                <a:effectLst/>
                <a:latin typeface="BlinkMacSystemFont"/>
              </a:rPr>
              <a:t>Kopp A, </a:t>
            </a:r>
            <a:r>
              <a:rPr lang="en-US" b="0" i="0" dirty="0" err="1">
                <a:solidFill>
                  <a:srgbClr val="212121"/>
                </a:solidFill>
                <a:effectLst/>
                <a:latin typeface="BlinkMacSystemFont"/>
              </a:rPr>
              <a:t>Hofsess</a:t>
            </a:r>
            <a:r>
              <a:rPr lang="en-US" b="0" i="0" dirty="0">
                <a:solidFill>
                  <a:srgbClr val="212121"/>
                </a:solidFill>
                <a:effectLst/>
                <a:latin typeface="BlinkMacSystemFont"/>
              </a:rPr>
              <a:t> S, Cardillo TM, Govindan SV, Donnell J, Thurber GM. antibody-drug conjugate </a:t>
            </a:r>
            <a:r>
              <a:rPr lang="en-US" b="0" i="0" dirty="0" err="1">
                <a:solidFill>
                  <a:srgbClr val="212121"/>
                </a:solidFill>
                <a:effectLst/>
                <a:latin typeface="BlinkMacSystemFont"/>
              </a:rPr>
              <a:t>sacituzumab</a:t>
            </a:r>
            <a:r>
              <a:rPr lang="en-US" b="0" i="0" dirty="0">
                <a:solidFill>
                  <a:srgbClr val="212121"/>
                </a:solidFill>
                <a:effectLst/>
                <a:latin typeface="BlinkMacSystemFont"/>
              </a:rPr>
              <a:t> </a:t>
            </a:r>
            <a:r>
              <a:rPr lang="en-US" b="0" i="0" dirty="0" err="1">
                <a:solidFill>
                  <a:srgbClr val="212121"/>
                </a:solidFill>
                <a:effectLst/>
                <a:latin typeface="BlinkMacSystemFont"/>
              </a:rPr>
              <a:t>govitecan</a:t>
            </a:r>
            <a:r>
              <a:rPr lang="en-US" b="0" i="0" dirty="0">
                <a:solidFill>
                  <a:srgbClr val="212121"/>
                </a:solidFill>
                <a:effectLst/>
                <a:latin typeface="BlinkMacSystemFont"/>
              </a:rPr>
              <a:t> drives efficient tissue penetration and rapid intracellular drug release. </a:t>
            </a:r>
            <a:r>
              <a:rPr lang="en-US" b="0" i="1" dirty="0">
                <a:solidFill>
                  <a:srgbClr val="212121"/>
                </a:solidFill>
                <a:effectLst/>
                <a:latin typeface="BlinkMacSystemFont"/>
              </a:rPr>
              <a:t>Mol Cancer </a:t>
            </a:r>
            <a:r>
              <a:rPr lang="en-US" b="0" i="1" dirty="0" err="1">
                <a:solidFill>
                  <a:srgbClr val="212121"/>
                </a:solidFill>
                <a:effectLst/>
                <a:latin typeface="BlinkMacSystemFont"/>
              </a:rPr>
              <a:t>Ther</a:t>
            </a:r>
            <a:r>
              <a:rPr lang="en-US" b="0" i="0" dirty="0">
                <a:solidFill>
                  <a:srgbClr val="212121"/>
                </a:solidFill>
                <a:effectLst/>
                <a:latin typeface="BlinkMacSystemFont"/>
              </a:rPr>
              <a:t>. 2023;22(1):102-111.</a:t>
            </a:r>
            <a:endParaRPr lang="en-US" dirty="0"/>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39</a:t>
            </a:fld>
            <a:endParaRPr lang="en-US"/>
          </a:p>
        </p:txBody>
      </p:sp>
    </p:spTree>
    <p:extLst>
      <p:ext uri="{BB962C8B-B14F-4D97-AF65-F5344CB8AC3E}">
        <p14:creationId xmlns:p14="http://schemas.microsoft.com/office/powerpoint/2010/main" val="182068537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dirty="0" err="1"/>
              <a:t>Tolaney</a:t>
            </a:r>
            <a:r>
              <a:rPr lang="it-IT" dirty="0"/>
              <a:t> SM, </a:t>
            </a:r>
            <a:r>
              <a:rPr lang="it-IT" dirty="0" err="1"/>
              <a:t>Bardia</a:t>
            </a:r>
            <a:r>
              <a:rPr lang="it-IT" dirty="0"/>
              <a:t> A, </a:t>
            </a:r>
            <a:r>
              <a:rPr lang="it-IT" dirty="0" err="1"/>
              <a:t>Marmé</a:t>
            </a:r>
            <a:r>
              <a:rPr lang="it-IT" dirty="0"/>
              <a:t> </a:t>
            </a:r>
            <a:r>
              <a:rPr lang="it-IT" dirty="0" err="1"/>
              <a:t>F</a:t>
            </a:r>
            <a:r>
              <a:rPr lang="it-IT" dirty="0"/>
              <a:t>, et al. </a:t>
            </a:r>
            <a:r>
              <a:rPr lang="en-US" dirty="0"/>
              <a:t>Final overall survival (OS) analysis from the phase 3 TROPiCS-02 study of </a:t>
            </a:r>
            <a:r>
              <a:rPr lang="en-US" dirty="0" err="1"/>
              <a:t>sacituzumab</a:t>
            </a:r>
            <a:r>
              <a:rPr lang="en-US" dirty="0"/>
              <a:t> </a:t>
            </a:r>
            <a:r>
              <a:rPr lang="en-US" dirty="0" err="1"/>
              <a:t>govitecan</a:t>
            </a:r>
            <a:r>
              <a:rPr lang="en-US" dirty="0"/>
              <a:t> (SG) in patients (pts) with hormone receptor–positive/HER2-negative (HR+/HER2–) metastatic breast cancer (</a:t>
            </a:r>
            <a:r>
              <a:rPr lang="en-US" dirty="0" err="1"/>
              <a:t>mBC</a:t>
            </a:r>
            <a:r>
              <a:rPr lang="en-US" dirty="0"/>
              <a:t>). Abstract Presented at: American Society of Clinical Oncology Annual Meeting; Chicago, Illinois; June 2-6, 2023. Abstract 1003.</a:t>
            </a:r>
          </a:p>
          <a:p>
            <a:endParaRPr lang="en-US" b="0" i="0" dirty="0">
              <a:solidFill>
                <a:srgbClr val="212121"/>
              </a:solidFill>
              <a:effectLst/>
              <a:highlight>
                <a:srgbClr val="FFFFFF"/>
              </a:highlight>
              <a:latin typeface="BlinkMacSystemFont"/>
            </a:endParaRPr>
          </a:p>
          <a:p>
            <a:r>
              <a:rPr lang="en-US" b="0" i="0" dirty="0" err="1">
                <a:solidFill>
                  <a:srgbClr val="212121"/>
                </a:solidFill>
                <a:effectLst/>
                <a:highlight>
                  <a:srgbClr val="FFFFFF"/>
                </a:highlight>
                <a:latin typeface="BlinkMacSystemFont"/>
              </a:rPr>
              <a:t>Rugo</a:t>
            </a:r>
            <a:r>
              <a:rPr lang="en-US" b="0" i="0" dirty="0">
                <a:solidFill>
                  <a:srgbClr val="212121"/>
                </a:solidFill>
                <a:effectLst/>
                <a:highlight>
                  <a:srgbClr val="FFFFFF"/>
                </a:highlight>
                <a:latin typeface="BlinkMacSystemFont"/>
              </a:rPr>
              <a:t> HS, </a:t>
            </a:r>
            <a:r>
              <a:rPr lang="en-US" b="0" i="0" dirty="0" err="1">
                <a:solidFill>
                  <a:srgbClr val="212121"/>
                </a:solidFill>
                <a:effectLst/>
                <a:highlight>
                  <a:srgbClr val="FFFFFF"/>
                </a:highlight>
                <a:latin typeface="BlinkMacSystemFont"/>
              </a:rPr>
              <a:t>Bardia</a:t>
            </a:r>
            <a:r>
              <a:rPr lang="en-US" b="0" i="0" dirty="0">
                <a:solidFill>
                  <a:srgbClr val="212121"/>
                </a:solidFill>
                <a:effectLst/>
                <a:highlight>
                  <a:srgbClr val="FFFFFF"/>
                </a:highlight>
                <a:latin typeface="BlinkMacSystemFont"/>
              </a:rPr>
              <a:t> A, </a:t>
            </a:r>
            <a:r>
              <a:rPr lang="en-US" b="0" i="0" dirty="0" err="1">
                <a:solidFill>
                  <a:srgbClr val="212121"/>
                </a:solidFill>
                <a:effectLst/>
                <a:highlight>
                  <a:srgbClr val="FFFFFF"/>
                </a:highlight>
                <a:latin typeface="BlinkMacSystemFont"/>
              </a:rPr>
              <a:t>Marmé</a:t>
            </a:r>
            <a:r>
              <a:rPr lang="en-US" b="0" i="0" dirty="0">
                <a:solidFill>
                  <a:srgbClr val="212121"/>
                </a:solidFill>
                <a:effectLst/>
                <a:highlight>
                  <a:srgbClr val="FFFFFF"/>
                </a:highlight>
                <a:latin typeface="BlinkMacSystemFont"/>
              </a:rPr>
              <a:t> F, et al. Overall survival with </a:t>
            </a:r>
            <a:r>
              <a:rPr lang="en-US" b="0" i="0" dirty="0" err="1">
                <a:solidFill>
                  <a:srgbClr val="212121"/>
                </a:solidFill>
                <a:effectLst/>
                <a:highlight>
                  <a:srgbClr val="FFFFFF"/>
                </a:highlight>
                <a:latin typeface="BlinkMacSystemFont"/>
              </a:rPr>
              <a:t>sacituzumab</a:t>
            </a:r>
            <a:r>
              <a:rPr lang="en-US" b="0" i="0" dirty="0">
                <a:solidFill>
                  <a:srgbClr val="212121"/>
                </a:solidFill>
                <a:effectLst/>
                <a:highlight>
                  <a:srgbClr val="FFFFFF"/>
                </a:highlight>
                <a:latin typeface="BlinkMacSystemFont"/>
              </a:rPr>
              <a:t> </a:t>
            </a:r>
            <a:r>
              <a:rPr lang="en-US" b="0" i="0" dirty="0" err="1">
                <a:solidFill>
                  <a:srgbClr val="212121"/>
                </a:solidFill>
                <a:effectLst/>
                <a:highlight>
                  <a:srgbClr val="FFFFFF"/>
                </a:highlight>
                <a:latin typeface="BlinkMacSystemFont"/>
              </a:rPr>
              <a:t>govitecan</a:t>
            </a:r>
            <a:r>
              <a:rPr lang="en-US" b="0" i="0" dirty="0">
                <a:solidFill>
                  <a:srgbClr val="212121"/>
                </a:solidFill>
                <a:effectLst/>
                <a:highlight>
                  <a:srgbClr val="FFFFFF"/>
                </a:highlight>
                <a:latin typeface="BlinkMacSystemFont"/>
              </a:rPr>
              <a:t> in hormone receptor-positive and human epidermal growth factor receptor 2-negative metastatic breast cancer (TROPiCS-02): a </a:t>
            </a:r>
            <a:r>
              <a:rPr lang="en-US" b="0" i="0" dirty="0" err="1">
                <a:solidFill>
                  <a:srgbClr val="212121"/>
                </a:solidFill>
                <a:effectLst/>
                <a:highlight>
                  <a:srgbClr val="FFFFFF"/>
                </a:highlight>
                <a:latin typeface="BlinkMacSystemFont"/>
              </a:rPr>
              <a:t>randomised</a:t>
            </a:r>
            <a:r>
              <a:rPr lang="en-US" b="0" i="0" dirty="0">
                <a:solidFill>
                  <a:srgbClr val="212121"/>
                </a:solidFill>
                <a:effectLst/>
                <a:highlight>
                  <a:srgbClr val="FFFFFF"/>
                </a:highlight>
                <a:latin typeface="BlinkMacSystemFont"/>
              </a:rPr>
              <a:t>, open-label, </a:t>
            </a:r>
            <a:r>
              <a:rPr lang="en-US" b="0" i="0" dirty="0" err="1">
                <a:solidFill>
                  <a:srgbClr val="212121"/>
                </a:solidFill>
                <a:effectLst/>
                <a:highlight>
                  <a:srgbClr val="FFFFFF"/>
                </a:highlight>
                <a:latin typeface="BlinkMacSystemFont"/>
              </a:rPr>
              <a:t>multicentre</a:t>
            </a:r>
            <a:r>
              <a:rPr lang="en-US" b="0" i="0" dirty="0">
                <a:solidFill>
                  <a:srgbClr val="212121"/>
                </a:solidFill>
                <a:effectLst/>
                <a:highlight>
                  <a:srgbClr val="FFFFFF"/>
                </a:highlight>
                <a:latin typeface="BlinkMacSystemFont"/>
              </a:rPr>
              <a:t>, phase 3 trial. </a:t>
            </a:r>
            <a:r>
              <a:rPr lang="en-US" b="0" i="1" dirty="0">
                <a:solidFill>
                  <a:srgbClr val="212121"/>
                </a:solidFill>
                <a:effectLst/>
                <a:highlight>
                  <a:srgbClr val="FFFFFF"/>
                </a:highlight>
                <a:latin typeface="BlinkMacSystemFont"/>
              </a:rPr>
              <a:t>Lancet</a:t>
            </a:r>
            <a:r>
              <a:rPr lang="en-US" b="0" i="0" dirty="0">
                <a:solidFill>
                  <a:srgbClr val="212121"/>
                </a:solidFill>
                <a:effectLst/>
                <a:highlight>
                  <a:srgbClr val="FFFFFF"/>
                </a:highlight>
                <a:latin typeface="BlinkMacSystemFont"/>
              </a:rPr>
              <a:t>. 2023;402(10411):1423-1433.</a:t>
            </a:r>
          </a:p>
          <a:p>
            <a:endParaRPr lang="en-US" b="0" i="0" dirty="0">
              <a:solidFill>
                <a:srgbClr val="212121"/>
              </a:solidFill>
              <a:effectLst/>
              <a:highlight>
                <a:srgbClr val="FFFFFF"/>
              </a:highlight>
              <a:latin typeface="BlinkMacSystemFont"/>
            </a:endParaRPr>
          </a:p>
          <a:p>
            <a:r>
              <a:rPr lang="en-US" b="0" i="0" dirty="0">
                <a:solidFill>
                  <a:srgbClr val="2E2E2E"/>
                </a:solidFill>
                <a:effectLst/>
                <a:latin typeface="Source Sans Pro" panose="020F0502020204030204" pitchFamily="34" charset="0"/>
              </a:rPr>
              <a:t>In this </a:t>
            </a:r>
            <a:r>
              <a:rPr lang="en-US" b="0" i="0" dirty="0" err="1">
                <a:solidFill>
                  <a:srgbClr val="2E2E2E"/>
                </a:solidFill>
                <a:effectLst/>
                <a:latin typeface="Source Sans Pro" panose="020F0502020204030204" pitchFamily="34" charset="0"/>
              </a:rPr>
              <a:t>randomised</a:t>
            </a:r>
            <a:r>
              <a:rPr lang="en-US" b="0" i="0" dirty="0">
                <a:solidFill>
                  <a:srgbClr val="2E2E2E"/>
                </a:solidFill>
                <a:effectLst/>
                <a:latin typeface="Source Sans Pro" panose="020F0502020204030204" pitchFamily="34" charset="0"/>
              </a:rPr>
              <a:t>, open-label, </a:t>
            </a:r>
            <a:r>
              <a:rPr lang="en-US" b="0" i="0" dirty="0" err="1">
                <a:solidFill>
                  <a:srgbClr val="2E2E2E"/>
                </a:solidFill>
                <a:effectLst/>
                <a:latin typeface="Source Sans Pro" panose="020F0502020204030204" pitchFamily="34" charset="0"/>
              </a:rPr>
              <a:t>multicentre</a:t>
            </a:r>
            <a:r>
              <a:rPr lang="en-US" b="0" i="0" dirty="0">
                <a:solidFill>
                  <a:srgbClr val="2E2E2E"/>
                </a:solidFill>
                <a:effectLst/>
                <a:latin typeface="Source Sans Pro" panose="020F0502020204030204" pitchFamily="34" charset="0"/>
              </a:rPr>
              <a:t>, phase 3 trial, patients were randomly assigned (1:1) to receive </a:t>
            </a:r>
            <a:r>
              <a:rPr lang="en-US" b="0" i="0" dirty="0" err="1">
                <a:solidFill>
                  <a:srgbClr val="2E2E2E"/>
                </a:solidFill>
                <a:effectLst/>
                <a:latin typeface="Source Sans Pro" panose="020F0502020204030204" pitchFamily="34" charset="0"/>
              </a:rPr>
              <a:t>sacituzumab</a:t>
            </a:r>
            <a:r>
              <a:rPr lang="en-US" b="0" i="0" dirty="0">
                <a:solidFill>
                  <a:srgbClr val="2E2E2E"/>
                </a:solidFill>
                <a:effectLst/>
                <a:latin typeface="Source Sans Pro" panose="020F0502020204030204" pitchFamily="34" charset="0"/>
              </a:rPr>
              <a:t> </a:t>
            </a:r>
            <a:r>
              <a:rPr lang="en-US" b="0" i="0" dirty="0" err="1">
                <a:solidFill>
                  <a:srgbClr val="2E2E2E"/>
                </a:solidFill>
                <a:effectLst/>
                <a:latin typeface="Source Sans Pro" panose="020F0502020204030204" pitchFamily="34" charset="0"/>
              </a:rPr>
              <a:t>govitecan</a:t>
            </a:r>
            <a:r>
              <a:rPr lang="en-US" b="0" i="0" dirty="0">
                <a:solidFill>
                  <a:srgbClr val="2E2E2E"/>
                </a:solidFill>
                <a:effectLst/>
                <a:latin typeface="Source Sans Pro" panose="020F0502020204030204" pitchFamily="34" charset="0"/>
              </a:rPr>
              <a:t> or chemotherapy (</a:t>
            </a:r>
            <a:r>
              <a:rPr lang="en-US" b="0" i="0" dirty="0" err="1">
                <a:solidFill>
                  <a:srgbClr val="2E2E2E"/>
                </a:solidFill>
                <a:effectLst/>
                <a:latin typeface="Source Sans Pro" panose="020F0502020204030204" pitchFamily="34" charset="0"/>
              </a:rPr>
              <a:t>eribulin</a:t>
            </a:r>
            <a:r>
              <a:rPr lang="en-US" b="0" i="0" dirty="0">
                <a:solidFill>
                  <a:srgbClr val="2E2E2E"/>
                </a:solidFill>
                <a:effectLst/>
                <a:latin typeface="Source Sans Pro" panose="020F0502020204030204" pitchFamily="34" charset="0"/>
              </a:rPr>
              <a:t>, vinorelbine, capecitabine, or gemcitabine). Patients had confirmed HR+ and HER2– locally recurrent inoperable or metastatic breast cancer and had received at least one previous endocrine therapy, a </a:t>
            </a:r>
            <a:r>
              <a:rPr lang="en-US" b="0" i="0" dirty="0" err="1">
                <a:solidFill>
                  <a:srgbClr val="2E2E2E"/>
                </a:solidFill>
                <a:effectLst/>
                <a:latin typeface="Source Sans Pro" panose="020F0502020204030204" pitchFamily="34" charset="0"/>
              </a:rPr>
              <a:t>taxane</a:t>
            </a:r>
            <a:r>
              <a:rPr lang="en-US" b="0" i="0" dirty="0">
                <a:solidFill>
                  <a:srgbClr val="2E2E2E"/>
                </a:solidFill>
                <a:effectLst/>
                <a:latin typeface="Source Sans Pro" panose="020F0502020204030204" pitchFamily="34" charset="0"/>
              </a:rPr>
              <a:t>, and a CDK4/6 inhibitor in any setting and two to four previous chemotherapy regimens for metastatic disease. The primary endpoint was progression-free survival, and secondary endpoints included overall survival, objective response rate (ORR), and patient-reported outcomes. </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40</a:t>
            </a:fld>
            <a:endParaRPr lang="en-US"/>
          </a:p>
        </p:txBody>
      </p:sp>
    </p:spTree>
    <p:extLst>
      <p:ext uri="{BB962C8B-B14F-4D97-AF65-F5344CB8AC3E}">
        <p14:creationId xmlns:p14="http://schemas.microsoft.com/office/powerpoint/2010/main" val="393725355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212121"/>
                </a:solidFill>
                <a:effectLst/>
                <a:latin typeface="BlinkMacSystemFont"/>
              </a:rPr>
              <a:t>Rugo</a:t>
            </a:r>
            <a:r>
              <a:rPr lang="en-US" b="0" i="0" dirty="0">
                <a:solidFill>
                  <a:srgbClr val="212121"/>
                </a:solidFill>
                <a:effectLst/>
                <a:latin typeface="BlinkMacSystemFont"/>
              </a:rPr>
              <a:t> HS, </a:t>
            </a:r>
            <a:r>
              <a:rPr lang="en-US" b="0" i="0" dirty="0" err="1">
                <a:solidFill>
                  <a:srgbClr val="212121"/>
                </a:solidFill>
                <a:effectLst/>
                <a:latin typeface="BlinkMacSystemFont"/>
              </a:rPr>
              <a:t>Bardia</a:t>
            </a:r>
            <a:r>
              <a:rPr lang="en-US" b="0" i="0" dirty="0">
                <a:solidFill>
                  <a:srgbClr val="212121"/>
                </a:solidFill>
                <a:effectLst/>
                <a:latin typeface="BlinkMacSystemFont"/>
              </a:rPr>
              <a:t> A, </a:t>
            </a:r>
            <a:r>
              <a:rPr lang="en-US" b="0" i="0" dirty="0" err="1">
                <a:solidFill>
                  <a:srgbClr val="212121"/>
                </a:solidFill>
                <a:effectLst/>
                <a:latin typeface="BlinkMacSystemFont"/>
              </a:rPr>
              <a:t>Marmé</a:t>
            </a:r>
            <a:r>
              <a:rPr lang="en-US" b="0" i="0" dirty="0">
                <a:solidFill>
                  <a:srgbClr val="212121"/>
                </a:solidFill>
                <a:effectLst/>
                <a:latin typeface="BlinkMacSystemFont"/>
              </a:rPr>
              <a:t> F, et al. Sacituzumab </a:t>
            </a:r>
            <a:r>
              <a:rPr lang="en-US" b="0" i="0" dirty="0" err="1">
                <a:solidFill>
                  <a:srgbClr val="212121"/>
                </a:solidFill>
                <a:effectLst/>
                <a:latin typeface="BlinkMacSystemFont"/>
              </a:rPr>
              <a:t>govitecan</a:t>
            </a:r>
            <a:r>
              <a:rPr lang="en-US" b="0" i="0" dirty="0">
                <a:solidFill>
                  <a:srgbClr val="212121"/>
                </a:solidFill>
                <a:effectLst/>
                <a:latin typeface="BlinkMacSystemFont"/>
              </a:rPr>
              <a:t> in hormone receptor-positive/human epidermal growth factor receptor 2-negative metastatic breast cancer. </a:t>
            </a:r>
            <a:r>
              <a:rPr lang="en-US" b="0" i="1" dirty="0">
                <a:solidFill>
                  <a:srgbClr val="212121"/>
                </a:solidFill>
                <a:effectLst/>
                <a:latin typeface="BlinkMacSystemFont"/>
              </a:rPr>
              <a:t>J Clin Oncol</a:t>
            </a:r>
            <a:r>
              <a:rPr lang="en-US" b="0" i="0" dirty="0">
                <a:solidFill>
                  <a:srgbClr val="212121"/>
                </a:solidFill>
                <a:effectLst/>
                <a:latin typeface="BlinkMacSystemFont"/>
              </a:rPr>
              <a:t>. 2022;40(29):3365-3376.</a:t>
            </a:r>
          </a:p>
          <a:p>
            <a:pPr marL="0" marR="0" lvl="0" indent="0" algn="l" defTabSz="914400" rtl="0" eaLnBrk="1" fontAlgn="auto" latinLnBrk="0" hangingPunct="1">
              <a:lnSpc>
                <a:spcPct val="100000"/>
              </a:lnSpc>
              <a:spcBef>
                <a:spcPts val="0"/>
              </a:spcBef>
              <a:spcAft>
                <a:spcPts val="0"/>
              </a:spcAft>
              <a:buClrTx/>
              <a:buSzTx/>
              <a:buFontTx/>
              <a:buNone/>
              <a:tabLst/>
              <a:defRPr/>
            </a:pPr>
            <a:endParaRPr lang="it-IT" dirty="0"/>
          </a:p>
          <a:p>
            <a:pPr marL="0" marR="0" lvl="0" indent="0" algn="l" defTabSz="914400" rtl="0" eaLnBrk="1" fontAlgn="auto" latinLnBrk="0" hangingPunct="1">
              <a:lnSpc>
                <a:spcPct val="100000"/>
              </a:lnSpc>
              <a:spcBef>
                <a:spcPts val="0"/>
              </a:spcBef>
              <a:spcAft>
                <a:spcPts val="0"/>
              </a:spcAft>
              <a:buClrTx/>
              <a:buSzTx/>
              <a:buFontTx/>
              <a:buNone/>
              <a:tabLst/>
              <a:defRPr/>
            </a:pPr>
            <a:r>
              <a:rPr lang="it-IT" dirty="0" err="1"/>
              <a:t>Tolaney</a:t>
            </a:r>
            <a:r>
              <a:rPr lang="it-IT" dirty="0"/>
              <a:t> SM, </a:t>
            </a:r>
            <a:r>
              <a:rPr lang="it-IT" dirty="0" err="1"/>
              <a:t>Bardia</a:t>
            </a:r>
            <a:r>
              <a:rPr lang="it-IT" dirty="0"/>
              <a:t> A, </a:t>
            </a:r>
            <a:r>
              <a:rPr lang="it-IT" dirty="0" err="1"/>
              <a:t>Marmé</a:t>
            </a:r>
            <a:r>
              <a:rPr lang="it-IT" dirty="0"/>
              <a:t> </a:t>
            </a:r>
            <a:r>
              <a:rPr lang="it-IT" dirty="0" err="1"/>
              <a:t>F</a:t>
            </a:r>
            <a:r>
              <a:rPr lang="it-IT" dirty="0"/>
              <a:t>, et al. </a:t>
            </a:r>
            <a:r>
              <a:rPr lang="en-US" dirty="0"/>
              <a:t>Final overall survival (OS) analysis from the phase 3 TROPiCS-02 study of </a:t>
            </a:r>
            <a:r>
              <a:rPr lang="en-US" dirty="0" err="1"/>
              <a:t>sacituzumab</a:t>
            </a:r>
            <a:r>
              <a:rPr lang="en-US" dirty="0"/>
              <a:t> </a:t>
            </a:r>
            <a:r>
              <a:rPr lang="en-US" dirty="0" err="1"/>
              <a:t>govitecan</a:t>
            </a:r>
            <a:r>
              <a:rPr lang="en-US" dirty="0"/>
              <a:t> (SG) in patients (pts) with hormone receptor–positive/HER2-negative (HR+/HER2–) metastatic breast cancer (</a:t>
            </a:r>
            <a:r>
              <a:rPr lang="en-US" dirty="0" err="1"/>
              <a:t>mBC</a:t>
            </a:r>
            <a:r>
              <a:rPr lang="en-US" dirty="0"/>
              <a:t>). Abstract Presented at: American Society of Clinical Oncology Annual Meeting; Chicago, Illinois; June 2-6, 2023. Abstract 1003.</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12121"/>
              </a:solidFill>
              <a:effectLst/>
              <a:highlight>
                <a:srgbClr val="FFFFFF"/>
              </a:highlight>
              <a:latin typeface="BlinkMacSystemFon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212121"/>
                </a:solidFill>
                <a:effectLst/>
                <a:highlight>
                  <a:srgbClr val="FFFFFF"/>
                </a:highlight>
                <a:latin typeface="BlinkMacSystemFont"/>
              </a:rPr>
              <a:t>Rugo</a:t>
            </a:r>
            <a:r>
              <a:rPr lang="en-US" b="0" i="0" dirty="0">
                <a:solidFill>
                  <a:srgbClr val="212121"/>
                </a:solidFill>
                <a:effectLst/>
                <a:highlight>
                  <a:srgbClr val="FFFFFF"/>
                </a:highlight>
                <a:latin typeface="BlinkMacSystemFont"/>
              </a:rPr>
              <a:t> HS, </a:t>
            </a:r>
            <a:r>
              <a:rPr lang="en-US" b="0" i="0" dirty="0" err="1">
                <a:solidFill>
                  <a:srgbClr val="212121"/>
                </a:solidFill>
                <a:effectLst/>
                <a:highlight>
                  <a:srgbClr val="FFFFFF"/>
                </a:highlight>
                <a:latin typeface="BlinkMacSystemFont"/>
              </a:rPr>
              <a:t>Bardia</a:t>
            </a:r>
            <a:r>
              <a:rPr lang="en-US" b="0" i="0" dirty="0">
                <a:solidFill>
                  <a:srgbClr val="212121"/>
                </a:solidFill>
                <a:effectLst/>
                <a:highlight>
                  <a:srgbClr val="FFFFFF"/>
                </a:highlight>
                <a:latin typeface="BlinkMacSystemFont"/>
              </a:rPr>
              <a:t> A, </a:t>
            </a:r>
            <a:r>
              <a:rPr lang="en-US" b="0" i="0" dirty="0" err="1">
                <a:solidFill>
                  <a:srgbClr val="212121"/>
                </a:solidFill>
                <a:effectLst/>
                <a:highlight>
                  <a:srgbClr val="FFFFFF"/>
                </a:highlight>
                <a:latin typeface="BlinkMacSystemFont"/>
              </a:rPr>
              <a:t>Marmé</a:t>
            </a:r>
            <a:r>
              <a:rPr lang="en-US" b="0" i="0" dirty="0">
                <a:solidFill>
                  <a:srgbClr val="212121"/>
                </a:solidFill>
                <a:effectLst/>
                <a:highlight>
                  <a:srgbClr val="FFFFFF"/>
                </a:highlight>
                <a:latin typeface="BlinkMacSystemFont"/>
              </a:rPr>
              <a:t> F, et al. Overall survival with </a:t>
            </a:r>
            <a:r>
              <a:rPr lang="en-US" b="0" i="0" dirty="0" err="1">
                <a:solidFill>
                  <a:srgbClr val="212121"/>
                </a:solidFill>
                <a:effectLst/>
                <a:highlight>
                  <a:srgbClr val="FFFFFF"/>
                </a:highlight>
                <a:latin typeface="BlinkMacSystemFont"/>
              </a:rPr>
              <a:t>sacituzumab</a:t>
            </a:r>
            <a:r>
              <a:rPr lang="en-US" b="0" i="0" dirty="0">
                <a:solidFill>
                  <a:srgbClr val="212121"/>
                </a:solidFill>
                <a:effectLst/>
                <a:highlight>
                  <a:srgbClr val="FFFFFF"/>
                </a:highlight>
                <a:latin typeface="BlinkMacSystemFont"/>
              </a:rPr>
              <a:t> </a:t>
            </a:r>
            <a:r>
              <a:rPr lang="en-US" b="0" i="0" dirty="0" err="1">
                <a:solidFill>
                  <a:srgbClr val="212121"/>
                </a:solidFill>
                <a:effectLst/>
                <a:highlight>
                  <a:srgbClr val="FFFFFF"/>
                </a:highlight>
                <a:latin typeface="BlinkMacSystemFont"/>
              </a:rPr>
              <a:t>govitecan</a:t>
            </a:r>
            <a:r>
              <a:rPr lang="en-US" b="0" i="0" dirty="0">
                <a:solidFill>
                  <a:srgbClr val="212121"/>
                </a:solidFill>
                <a:effectLst/>
                <a:highlight>
                  <a:srgbClr val="FFFFFF"/>
                </a:highlight>
                <a:latin typeface="BlinkMacSystemFont"/>
              </a:rPr>
              <a:t> in hormone receptor-positive and human epidermal growth factor receptor 2-negative metastatic breast cancer (TROPiCS-02): a </a:t>
            </a:r>
            <a:r>
              <a:rPr lang="en-US" b="0" i="0" dirty="0" err="1">
                <a:solidFill>
                  <a:srgbClr val="212121"/>
                </a:solidFill>
                <a:effectLst/>
                <a:highlight>
                  <a:srgbClr val="FFFFFF"/>
                </a:highlight>
                <a:latin typeface="BlinkMacSystemFont"/>
              </a:rPr>
              <a:t>randomised</a:t>
            </a:r>
            <a:r>
              <a:rPr lang="en-US" b="0" i="0" dirty="0">
                <a:solidFill>
                  <a:srgbClr val="212121"/>
                </a:solidFill>
                <a:effectLst/>
                <a:highlight>
                  <a:srgbClr val="FFFFFF"/>
                </a:highlight>
                <a:latin typeface="BlinkMacSystemFont"/>
              </a:rPr>
              <a:t>, open-label, </a:t>
            </a:r>
            <a:r>
              <a:rPr lang="en-US" b="0" i="0" dirty="0" err="1">
                <a:solidFill>
                  <a:srgbClr val="212121"/>
                </a:solidFill>
                <a:effectLst/>
                <a:highlight>
                  <a:srgbClr val="FFFFFF"/>
                </a:highlight>
                <a:latin typeface="BlinkMacSystemFont"/>
              </a:rPr>
              <a:t>multicentre</a:t>
            </a:r>
            <a:r>
              <a:rPr lang="en-US" b="0" i="0" dirty="0">
                <a:solidFill>
                  <a:srgbClr val="212121"/>
                </a:solidFill>
                <a:effectLst/>
                <a:highlight>
                  <a:srgbClr val="FFFFFF"/>
                </a:highlight>
                <a:latin typeface="BlinkMacSystemFont"/>
              </a:rPr>
              <a:t>, phase 3 trial. </a:t>
            </a:r>
            <a:r>
              <a:rPr lang="en-US" b="0" i="1" dirty="0">
                <a:solidFill>
                  <a:srgbClr val="212121"/>
                </a:solidFill>
                <a:effectLst/>
                <a:highlight>
                  <a:srgbClr val="FFFFFF"/>
                </a:highlight>
                <a:latin typeface="BlinkMacSystemFont"/>
              </a:rPr>
              <a:t>Lancet</a:t>
            </a:r>
            <a:r>
              <a:rPr lang="en-US" b="0" i="0" dirty="0">
                <a:solidFill>
                  <a:srgbClr val="212121"/>
                </a:solidFill>
                <a:effectLst/>
                <a:highlight>
                  <a:srgbClr val="FFFFFF"/>
                </a:highlight>
                <a:latin typeface="BlinkMacSystemFont"/>
              </a:rPr>
              <a:t>. 2023;402(10411):1423-1433.</a:t>
            </a:r>
            <a:endParaRPr lang="en-US" dirty="0"/>
          </a:p>
          <a:p>
            <a:endParaRPr lang="en-US" dirty="0"/>
          </a:p>
          <a:p>
            <a:r>
              <a:rPr lang="en-US" b="0" i="0" dirty="0">
                <a:solidFill>
                  <a:srgbClr val="333333"/>
                </a:solidFill>
                <a:effectLst/>
                <a:latin typeface="-apple-system"/>
              </a:rPr>
              <a:t>The primary end point was met. The median PFS was 5.5 months with SG and 4.0 months with chemotherapy.</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41</a:t>
            </a:fld>
            <a:endParaRPr lang="en-US"/>
          </a:p>
        </p:txBody>
      </p:sp>
    </p:spTree>
    <p:extLst>
      <p:ext uri="{BB962C8B-B14F-4D97-AF65-F5344CB8AC3E}">
        <p14:creationId xmlns:p14="http://schemas.microsoft.com/office/powerpoint/2010/main" val="21247343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Slide Image Placeholder 1"/>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0" name="Notes Placeholder 2"/>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ea typeface="ＭＳ Ｐゴシック" pitchFamily="34" charset="-128"/>
            </a:endParaRPr>
          </a:p>
        </p:txBody>
      </p:sp>
      <p:sp>
        <p:nvSpPr>
          <p:cNvPr id="83971" name="Slide Number Placeholder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011F897A-87F9-410A-9B35-59366C1F0552}" type="slidenum">
              <a:rPr kumimoji="0" lang="en-US" altLang="en-US" sz="12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a:t>
            </a:fld>
            <a:endParaRPr kumimoji="0" lang="en-US" altLang="en-US" sz="1200" b="0" i="0" u="none" strike="noStrike" kern="1200" cap="none" spc="0" normalizeH="0" baseline="0" noProof="0">
              <a:ln>
                <a:noFill/>
              </a:ln>
              <a:solidFill>
                <a:prstClr val="black"/>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384171108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dirty="0" err="1"/>
              <a:t>Tolaney</a:t>
            </a:r>
            <a:r>
              <a:rPr lang="it-IT" dirty="0"/>
              <a:t> SM, </a:t>
            </a:r>
            <a:r>
              <a:rPr lang="it-IT" dirty="0" err="1"/>
              <a:t>Bardia</a:t>
            </a:r>
            <a:r>
              <a:rPr lang="it-IT" dirty="0"/>
              <a:t> A, </a:t>
            </a:r>
            <a:r>
              <a:rPr lang="it-IT" dirty="0" err="1"/>
              <a:t>Marmé</a:t>
            </a:r>
            <a:r>
              <a:rPr lang="it-IT" dirty="0"/>
              <a:t> </a:t>
            </a:r>
            <a:r>
              <a:rPr lang="it-IT" dirty="0" err="1"/>
              <a:t>F</a:t>
            </a:r>
            <a:r>
              <a:rPr lang="it-IT" dirty="0"/>
              <a:t>, et al. </a:t>
            </a:r>
            <a:r>
              <a:rPr lang="en-US" dirty="0"/>
              <a:t>Final overall survival (OS) analysis from the phase 3 TROPiCS-02 study of </a:t>
            </a:r>
            <a:r>
              <a:rPr lang="en-US" dirty="0" err="1"/>
              <a:t>sacituzumab</a:t>
            </a:r>
            <a:r>
              <a:rPr lang="en-US" dirty="0"/>
              <a:t> </a:t>
            </a:r>
            <a:r>
              <a:rPr lang="en-US" dirty="0" err="1"/>
              <a:t>govitecan</a:t>
            </a:r>
            <a:r>
              <a:rPr lang="en-US" dirty="0"/>
              <a:t> (SG) in patients (pts) with hormone receptor–positive/HER2-negative (HR+/HER2–) metastatic breast cancer (</a:t>
            </a:r>
            <a:r>
              <a:rPr lang="en-US" dirty="0" err="1"/>
              <a:t>mBC</a:t>
            </a:r>
            <a:r>
              <a:rPr lang="en-US" dirty="0"/>
              <a:t>). Abstract Presented at: American Society of Clinical Oncology Annual Meeting; Chicago, Illinois; June 2-6, 2023. Abstract 1003.</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12121"/>
              </a:solidFill>
              <a:effectLst/>
              <a:highlight>
                <a:srgbClr val="FFFFFF"/>
              </a:highlight>
              <a:latin typeface="BlinkMacSystemFon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212121"/>
                </a:solidFill>
                <a:effectLst/>
                <a:highlight>
                  <a:srgbClr val="FFFFFF"/>
                </a:highlight>
                <a:latin typeface="BlinkMacSystemFont"/>
              </a:rPr>
              <a:t>Rugo</a:t>
            </a:r>
            <a:r>
              <a:rPr lang="en-US" b="0" i="0" dirty="0">
                <a:solidFill>
                  <a:srgbClr val="212121"/>
                </a:solidFill>
                <a:effectLst/>
                <a:highlight>
                  <a:srgbClr val="FFFFFF"/>
                </a:highlight>
                <a:latin typeface="BlinkMacSystemFont"/>
              </a:rPr>
              <a:t> HS, </a:t>
            </a:r>
            <a:r>
              <a:rPr lang="en-US" b="0" i="0" dirty="0" err="1">
                <a:solidFill>
                  <a:srgbClr val="212121"/>
                </a:solidFill>
                <a:effectLst/>
                <a:highlight>
                  <a:srgbClr val="FFFFFF"/>
                </a:highlight>
                <a:latin typeface="BlinkMacSystemFont"/>
              </a:rPr>
              <a:t>Bardia</a:t>
            </a:r>
            <a:r>
              <a:rPr lang="en-US" b="0" i="0" dirty="0">
                <a:solidFill>
                  <a:srgbClr val="212121"/>
                </a:solidFill>
                <a:effectLst/>
                <a:highlight>
                  <a:srgbClr val="FFFFFF"/>
                </a:highlight>
                <a:latin typeface="BlinkMacSystemFont"/>
              </a:rPr>
              <a:t> A, </a:t>
            </a:r>
            <a:r>
              <a:rPr lang="en-US" b="0" i="0" dirty="0" err="1">
                <a:solidFill>
                  <a:srgbClr val="212121"/>
                </a:solidFill>
                <a:effectLst/>
                <a:highlight>
                  <a:srgbClr val="FFFFFF"/>
                </a:highlight>
                <a:latin typeface="BlinkMacSystemFont"/>
              </a:rPr>
              <a:t>Marmé</a:t>
            </a:r>
            <a:r>
              <a:rPr lang="en-US" b="0" i="0" dirty="0">
                <a:solidFill>
                  <a:srgbClr val="212121"/>
                </a:solidFill>
                <a:effectLst/>
                <a:highlight>
                  <a:srgbClr val="FFFFFF"/>
                </a:highlight>
                <a:latin typeface="BlinkMacSystemFont"/>
              </a:rPr>
              <a:t> F, et al. Overall survival with </a:t>
            </a:r>
            <a:r>
              <a:rPr lang="en-US" b="0" i="0" dirty="0" err="1">
                <a:solidFill>
                  <a:srgbClr val="212121"/>
                </a:solidFill>
                <a:effectLst/>
                <a:highlight>
                  <a:srgbClr val="FFFFFF"/>
                </a:highlight>
                <a:latin typeface="BlinkMacSystemFont"/>
              </a:rPr>
              <a:t>sacituzumab</a:t>
            </a:r>
            <a:r>
              <a:rPr lang="en-US" b="0" i="0" dirty="0">
                <a:solidFill>
                  <a:srgbClr val="212121"/>
                </a:solidFill>
                <a:effectLst/>
                <a:highlight>
                  <a:srgbClr val="FFFFFF"/>
                </a:highlight>
                <a:latin typeface="BlinkMacSystemFont"/>
              </a:rPr>
              <a:t> </a:t>
            </a:r>
            <a:r>
              <a:rPr lang="en-US" b="0" i="0" dirty="0" err="1">
                <a:solidFill>
                  <a:srgbClr val="212121"/>
                </a:solidFill>
                <a:effectLst/>
                <a:highlight>
                  <a:srgbClr val="FFFFFF"/>
                </a:highlight>
                <a:latin typeface="BlinkMacSystemFont"/>
              </a:rPr>
              <a:t>govitecan</a:t>
            </a:r>
            <a:r>
              <a:rPr lang="en-US" b="0" i="0" dirty="0">
                <a:solidFill>
                  <a:srgbClr val="212121"/>
                </a:solidFill>
                <a:effectLst/>
                <a:highlight>
                  <a:srgbClr val="FFFFFF"/>
                </a:highlight>
                <a:latin typeface="BlinkMacSystemFont"/>
              </a:rPr>
              <a:t> in hormone receptor-positive and human epidermal growth factor receptor 2-negative metastatic breast cancer (TROPiCS-02): a </a:t>
            </a:r>
            <a:r>
              <a:rPr lang="en-US" b="0" i="0" dirty="0" err="1">
                <a:solidFill>
                  <a:srgbClr val="212121"/>
                </a:solidFill>
                <a:effectLst/>
                <a:highlight>
                  <a:srgbClr val="FFFFFF"/>
                </a:highlight>
                <a:latin typeface="BlinkMacSystemFont"/>
              </a:rPr>
              <a:t>randomised</a:t>
            </a:r>
            <a:r>
              <a:rPr lang="en-US" b="0" i="0" dirty="0">
                <a:solidFill>
                  <a:srgbClr val="212121"/>
                </a:solidFill>
                <a:effectLst/>
                <a:highlight>
                  <a:srgbClr val="FFFFFF"/>
                </a:highlight>
                <a:latin typeface="BlinkMacSystemFont"/>
              </a:rPr>
              <a:t>, open-label, </a:t>
            </a:r>
            <a:r>
              <a:rPr lang="en-US" b="0" i="0" dirty="0" err="1">
                <a:solidFill>
                  <a:srgbClr val="212121"/>
                </a:solidFill>
                <a:effectLst/>
                <a:highlight>
                  <a:srgbClr val="FFFFFF"/>
                </a:highlight>
                <a:latin typeface="BlinkMacSystemFont"/>
              </a:rPr>
              <a:t>multicentre</a:t>
            </a:r>
            <a:r>
              <a:rPr lang="en-US" b="0" i="0" dirty="0">
                <a:solidFill>
                  <a:srgbClr val="212121"/>
                </a:solidFill>
                <a:effectLst/>
                <a:highlight>
                  <a:srgbClr val="FFFFFF"/>
                </a:highlight>
                <a:latin typeface="BlinkMacSystemFont"/>
              </a:rPr>
              <a:t>, phase 3 trial. </a:t>
            </a:r>
            <a:r>
              <a:rPr lang="en-US" b="0" i="1" dirty="0">
                <a:solidFill>
                  <a:srgbClr val="212121"/>
                </a:solidFill>
                <a:effectLst/>
                <a:highlight>
                  <a:srgbClr val="FFFFFF"/>
                </a:highlight>
                <a:latin typeface="BlinkMacSystemFont"/>
              </a:rPr>
              <a:t>Lancet</a:t>
            </a:r>
            <a:r>
              <a:rPr lang="en-US" b="0" i="0" dirty="0">
                <a:solidFill>
                  <a:srgbClr val="212121"/>
                </a:solidFill>
                <a:effectLst/>
                <a:highlight>
                  <a:srgbClr val="FFFFFF"/>
                </a:highlight>
                <a:latin typeface="BlinkMacSystemFont"/>
              </a:rPr>
              <a:t>. 2023;402(10411):1423-1433.</a:t>
            </a:r>
            <a:endParaRPr lang="en-US" dirty="0"/>
          </a:p>
          <a:p>
            <a:endParaRPr lang="en-US" dirty="0"/>
          </a:p>
          <a:p>
            <a:r>
              <a:rPr lang="en-US" b="0" i="0" dirty="0">
                <a:solidFill>
                  <a:srgbClr val="2E2E2E"/>
                </a:solidFill>
                <a:effectLst/>
                <a:latin typeface="Source Sans Pro" panose="020B0503030403020204" pitchFamily="34" charset="0"/>
              </a:rPr>
              <a:t>Sacituzumab </a:t>
            </a:r>
            <a:r>
              <a:rPr lang="en-US" b="0" i="0" dirty="0" err="1">
                <a:solidFill>
                  <a:srgbClr val="2E2E2E"/>
                </a:solidFill>
                <a:effectLst/>
                <a:latin typeface="Source Sans Pro" panose="020B0503030403020204" pitchFamily="34" charset="0"/>
              </a:rPr>
              <a:t>govitecan</a:t>
            </a:r>
            <a:r>
              <a:rPr lang="en-US" b="0" i="0" dirty="0">
                <a:solidFill>
                  <a:srgbClr val="2E2E2E"/>
                </a:solidFill>
                <a:effectLst/>
                <a:latin typeface="Source Sans Pro" panose="020B0503030403020204" pitchFamily="34" charset="0"/>
              </a:rPr>
              <a:t> demonstrated statistically significant and clinically meaningful benefit over chemotherapy, with a median overall survival improvement and a manageable safety profile. These data support </a:t>
            </a:r>
            <a:r>
              <a:rPr lang="en-US" b="0" i="0" dirty="0" err="1">
                <a:solidFill>
                  <a:srgbClr val="2E2E2E"/>
                </a:solidFill>
                <a:effectLst/>
                <a:latin typeface="Source Sans Pro" panose="020B0503030403020204" pitchFamily="34" charset="0"/>
              </a:rPr>
              <a:t>sacituzumab</a:t>
            </a:r>
            <a:r>
              <a:rPr lang="en-US" b="0" i="0" dirty="0">
                <a:solidFill>
                  <a:srgbClr val="2E2E2E"/>
                </a:solidFill>
                <a:effectLst/>
                <a:latin typeface="Source Sans Pro" panose="020B0503030403020204" pitchFamily="34" charset="0"/>
              </a:rPr>
              <a:t> </a:t>
            </a:r>
            <a:r>
              <a:rPr lang="en-US" b="0" i="0" dirty="0" err="1">
                <a:solidFill>
                  <a:srgbClr val="2E2E2E"/>
                </a:solidFill>
                <a:effectLst/>
                <a:latin typeface="Source Sans Pro" panose="020B0503030403020204" pitchFamily="34" charset="0"/>
              </a:rPr>
              <a:t>govitecan</a:t>
            </a:r>
            <a:r>
              <a:rPr lang="en-US" b="0" i="0" dirty="0">
                <a:solidFill>
                  <a:srgbClr val="2E2E2E"/>
                </a:solidFill>
                <a:effectLst/>
                <a:latin typeface="Source Sans Pro" panose="020B0503030403020204" pitchFamily="34" charset="0"/>
              </a:rPr>
              <a:t> as a treatment option for patients with pretreated, endocrine-resistant HR+ and HER2– metastatic breast cancer.</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42</a:t>
            </a:fld>
            <a:endParaRPr lang="en-US"/>
          </a:p>
        </p:txBody>
      </p:sp>
    </p:spTree>
    <p:extLst>
      <p:ext uri="{BB962C8B-B14F-4D97-AF65-F5344CB8AC3E}">
        <p14:creationId xmlns:p14="http://schemas.microsoft.com/office/powerpoint/2010/main" val="162563779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b="0" i="0" dirty="0" err="1">
                <a:solidFill>
                  <a:srgbClr val="212121"/>
                </a:solidFill>
                <a:effectLst/>
                <a:latin typeface="BlinkMacSystemFont"/>
              </a:rPr>
              <a:t>Rugo</a:t>
            </a:r>
            <a:r>
              <a:rPr lang="en-US" b="0" i="0" dirty="0">
                <a:solidFill>
                  <a:srgbClr val="212121"/>
                </a:solidFill>
                <a:effectLst/>
                <a:latin typeface="BlinkMacSystemFont"/>
              </a:rPr>
              <a:t> HS, </a:t>
            </a:r>
            <a:r>
              <a:rPr lang="en-US" b="0" i="0" dirty="0" err="1">
                <a:solidFill>
                  <a:srgbClr val="212121"/>
                </a:solidFill>
                <a:effectLst/>
                <a:latin typeface="BlinkMacSystemFont"/>
              </a:rPr>
              <a:t>Bardia</a:t>
            </a:r>
            <a:r>
              <a:rPr lang="en-US" b="0" i="0" dirty="0">
                <a:solidFill>
                  <a:srgbClr val="212121"/>
                </a:solidFill>
                <a:effectLst/>
                <a:latin typeface="BlinkMacSystemFont"/>
              </a:rPr>
              <a:t> A, </a:t>
            </a:r>
            <a:r>
              <a:rPr lang="en-US" b="0" i="0" dirty="0" err="1">
                <a:solidFill>
                  <a:srgbClr val="212121"/>
                </a:solidFill>
                <a:effectLst/>
                <a:latin typeface="BlinkMacSystemFont"/>
              </a:rPr>
              <a:t>Marmé</a:t>
            </a:r>
            <a:r>
              <a:rPr lang="en-US" b="0" i="0" dirty="0">
                <a:solidFill>
                  <a:srgbClr val="212121"/>
                </a:solidFill>
                <a:effectLst/>
                <a:latin typeface="BlinkMacSystemFont"/>
              </a:rPr>
              <a:t> F, et al. Sacituzumab </a:t>
            </a:r>
            <a:r>
              <a:rPr lang="en-US" b="0" i="0" dirty="0" err="1">
                <a:solidFill>
                  <a:srgbClr val="212121"/>
                </a:solidFill>
                <a:effectLst/>
                <a:latin typeface="BlinkMacSystemFont"/>
              </a:rPr>
              <a:t>govitecan</a:t>
            </a:r>
            <a:r>
              <a:rPr lang="en-US" b="0" i="0" dirty="0">
                <a:solidFill>
                  <a:srgbClr val="212121"/>
                </a:solidFill>
                <a:effectLst/>
                <a:latin typeface="BlinkMacSystemFont"/>
              </a:rPr>
              <a:t> in hormone receptor-positive/human epidermal growth factor receptor 2-negative metastatic breast cancer. </a:t>
            </a:r>
            <a:r>
              <a:rPr lang="en-US" b="0" i="1" dirty="0">
                <a:solidFill>
                  <a:srgbClr val="212121"/>
                </a:solidFill>
                <a:effectLst/>
                <a:latin typeface="BlinkMacSystemFont"/>
              </a:rPr>
              <a:t>J Clin Oncol</a:t>
            </a:r>
            <a:r>
              <a:rPr lang="en-US" b="0" i="0" dirty="0">
                <a:solidFill>
                  <a:srgbClr val="212121"/>
                </a:solidFill>
                <a:effectLst/>
                <a:latin typeface="BlinkMacSystemFont"/>
              </a:rPr>
              <a:t>. 2022;40(29):3365-3376.</a:t>
            </a:r>
          </a:p>
          <a:p>
            <a:pPr marL="0" indent="0">
              <a:buNone/>
            </a:pPr>
            <a:endParaRPr lang="en-US" b="0" i="0" dirty="0">
              <a:solidFill>
                <a:srgbClr val="212121"/>
              </a:solidFill>
              <a:effectLst/>
              <a:latin typeface="BlinkMacSystemFont"/>
            </a:endParaRPr>
          </a:p>
          <a:p>
            <a:pPr marL="0" indent="0">
              <a:buNone/>
            </a:pPr>
            <a:r>
              <a:rPr lang="en-US" b="0" i="0" dirty="0" err="1">
                <a:solidFill>
                  <a:srgbClr val="212121"/>
                </a:solidFill>
                <a:effectLst/>
                <a:latin typeface="BlinkMacSystemFont"/>
              </a:rPr>
              <a:t>Rugo</a:t>
            </a:r>
            <a:r>
              <a:rPr lang="en-US" b="0" i="0" dirty="0">
                <a:solidFill>
                  <a:srgbClr val="212121"/>
                </a:solidFill>
                <a:effectLst/>
                <a:latin typeface="BlinkMacSystemFont"/>
              </a:rPr>
              <a:t> HS, </a:t>
            </a:r>
            <a:r>
              <a:rPr lang="en-US" b="0" i="0" dirty="0" err="1">
                <a:solidFill>
                  <a:srgbClr val="212121"/>
                </a:solidFill>
                <a:effectLst/>
                <a:latin typeface="BlinkMacSystemFont"/>
              </a:rPr>
              <a:t>Bardia</a:t>
            </a:r>
            <a:r>
              <a:rPr lang="en-US" b="0" i="0" dirty="0">
                <a:solidFill>
                  <a:srgbClr val="212121"/>
                </a:solidFill>
                <a:effectLst/>
                <a:latin typeface="BlinkMacSystemFont"/>
              </a:rPr>
              <a:t> A, </a:t>
            </a:r>
            <a:r>
              <a:rPr lang="en-US" b="0" i="0" dirty="0" err="1">
                <a:solidFill>
                  <a:srgbClr val="212121"/>
                </a:solidFill>
                <a:effectLst/>
                <a:latin typeface="BlinkMacSystemFont"/>
              </a:rPr>
              <a:t>Marmé</a:t>
            </a:r>
            <a:r>
              <a:rPr lang="en-US" b="0" i="0" dirty="0">
                <a:solidFill>
                  <a:srgbClr val="212121"/>
                </a:solidFill>
                <a:effectLst/>
                <a:latin typeface="BlinkMacSystemFont"/>
              </a:rPr>
              <a:t> F, et al. Overall survival with </a:t>
            </a:r>
            <a:r>
              <a:rPr lang="en-US" b="0" i="0" dirty="0" err="1">
                <a:solidFill>
                  <a:srgbClr val="212121"/>
                </a:solidFill>
                <a:effectLst/>
                <a:latin typeface="BlinkMacSystemFont"/>
              </a:rPr>
              <a:t>sacituzumab</a:t>
            </a:r>
            <a:r>
              <a:rPr lang="en-US" b="0" i="0" dirty="0">
                <a:solidFill>
                  <a:srgbClr val="212121"/>
                </a:solidFill>
                <a:effectLst/>
                <a:latin typeface="BlinkMacSystemFont"/>
              </a:rPr>
              <a:t> </a:t>
            </a:r>
            <a:r>
              <a:rPr lang="en-US" b="0" i="0" dirty="0" err="1">
                <a:solidFill>
                  <a:srgbClr val="212121"/>
                </a:solidFill>
                <a:effectLst/>
                <a:latin typeface="BlinkMacSystemFont"/>
              </a:rPr>
              <a:t>govitecan</a:t>
            </a:r>
            <a:r>
              <a:rPr lang="en-US" b="0" i="0" dirty="0">
                <a:solidFill>
                  <a:srgbClr val="212121"/>
                </a:solidFill>
                <a:effectLst/>
                <a:latin typeface="BlinkMacSystemFont"/>
              </a:rPr>
              <a:t> in hormone receptor-positive and human epidermal growth factor receptor 2-negative metastatic breast cancer (TROPiCS-02): a </a:t>
            </a:r>
            <a:r>
              <a:rPr lang="en-US" b="0" i="0" dirty="0" err="1">
                <a:solidFill>
                  <a:srgbClr val="212121"/>
                </a:solidFill>
                <a:effectLst/>
                <a:latin typeface="BlinkMacSystemFont"/>
              </a:rPr>
              <a:t>randomised</a:t>
            </a:r>
            <a:r>
              <a:rPr lang="en-US" b="0" i="0" dirty="0">
                <a:solidFill>
                  <a:srgbClr val="212121"/>
                </a:solidFill>
                <a:effectLst/>
                <a:latin typeface="BlinkMacSystemFont"/>
              </a:rPr>
              <a:t>, open-label, </a:t>
            </a:r>
            <a:r>
              <a:rPr lang="en-US" b="0" i="0" dirty="0" err="1">
                <a:solidFill>
                  <a:srgbClr val="212121"/>
                </a:solidFill>
                <a:effectLst/>
                <a:latin typeface="BlinkMacSystemFont"/>
              </a:rPr>
              <a:t>multicentre</a:t>
            </a:r>
            <a:r>
              <a:rPr lang="en-US" b="0" i="0" dirty="0">
                <a:solidFill>
                  <a:srgbClr val="212121"/>
                </a:solidFill>
                <a:effectLst/>
                <a:latin typeface="BlinkMacSystemFont"/>
              </a:rPr>
              <a:t>, phase 3 trial. </a:t>
            </a:r>
            <a:r>
              <a:rPr lang="en-US" b="0" i="1" dirty="0">
                <a:solidFill>
                  <a:srgbClr val="212121"/>
                </a:solidFill>
                <a:effectLst/>
                <a:latin typeface="BlinkMacSystemFont"/>
              </a:rPr>
              <a:t>Lancet</a:t>
            </a:r>
            <a:r>
              <a:rPr lang="en-US" b="0" i="0" dirty="0">
                <a:solidFill>
                  <a:srgbClr val="212121"/>
                </a:solidFill>
                <a:effectLst/>
                <a:latin typeface="BlinkMacSystemFont"/>
              </a:rPr>
              <a:t>. 2023;402(10411):1423-1433.</a:t>
            </a:r>
          </a:p>
          <a:p>
            <a:pPr marL="0" indent="0">
              <a:buNone/>
            </a:pPr>
            <a:endParaRPr lang="en-US" b="0" i="0" dirty="0">
              <a:solidFill>
                <a:srgbClr val="212121"/>
              </a:solidFill>
              <a:effectLst/>
              <a:latin typeface="BlinkMacSystemFont"/>
            </a:endParaRPr>
          </a:p>
          <a:p>
            <a:pPr marL="0" indent="0">
              <a:buNone/>
            </a:pPr>
            <a:r>
              <a:rPr lang="en-US" b="0" i="0" dirty="0">
                <a:solidFill>
                  <a:srgbClr val="333333"/>
                </a:solidFill>
                <a:effectLst/>
                <a:latin typeface="-apple-system"/>
              </a:rPr>
              <a:t>Key grade ≥3 treatment-related adverse events (SG </a:t>
            </a:r>
            <a:r>
              <a:rPr lang="en-US" b="0" i="1" dirty="0">
                <a:solidFill>
                  <a:srgbClr val="333333"/>
                </a:solidFill>
                <a:effectLst/>
                <a:latin typeface="-apple-system"/>
              </a:rPr>
              <a:t>v</a:t>
            </a:r>
            <a:r>
              <a:rPr lang="en-US" b="0" i="0" dirty="0">
                <a:solidFill>
                  <a:srgbClr val="333333"/>
                </a:solidFill>
                <a:effectLst/>
                <a:latin typeface="-apple-system"/>
              </a:rPr>
              <a:t> chemotherapy) were neutropenia (51% </a:t>
            </a:r>
            <a:r>
              <a:rPr lang="en-US" b="0" i="1" dirty="0">
                <a:solidFill>
                  <a:srgbClr val="333333"/>
                </a:solidFill>
                <a:effectLst/>
                <a:latin typeface="-apple-system"/>
              </a:rPr>
              <a:t>v</a:t>
            </a:r>
            <a:r>
              <a:rPr lang="en-US" b="0" i="0" dirty="0">
                <a:solidFill>
                  <a:srgbClr val="333333"/>
                </a:solidFill>
                <a:effectLst/>
                <a:latin typeface="-apple-system"/>
              </a:rPr>
              <a:t> 38%) and diarrhea (9% </a:t>
            </a:r>
            <a:r>
              <a:rPr lang="en-US" b="0" i="1" dirty="0">
                <a:solidFill>
                  <a:srgbClr val="333333"/>
                </a:solidFill>
                <a:effectLst/>
                <a:latin typeface="-apple-system"/>
              </a:rPr>
              <a:t>v</a:t>
            </a:r>
            <a:r>
              <a:rPr lang="en-US" b="0" i="0" dirty="0">
                <a:solidFill>
                  <a:srgbClr val="333333"/>
                </a:solidFill>
                <a:effectLst/>
                <a:latin typeface="-apple-system"/>
              </a:rPr>
              <a:t> 1%).</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43</a:t>
            </a:fld>
            <a:endParaRPr kumimoji="0" lang="en-GB" sz="12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mn-cs"/>
            </a:endParaRPr>
          </a:p>
        </p:txBody>
      </p:sp>
    </p:spTree>
    <p:extLst>
      <p:ext uri="{BB962C8B-B14F-4D97-AF65-F5344CB8AC3E}">
        <p14:creationId xmlns:p14="http://schemas.microsoft.com/office/powerpoint/2010/main" val="89014484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err="1">
                <a:solidFill>
                  <a:srgbClr val="212121"/>
                </a:solidFill>
                <a:effectLst/>
                <a:latin typeface="BlinkMacSystemFont"/>
              </a:rPr>
              <a:t>Okajima</a:t>
            </a:r>
            <a:r>
              <a:rPr lang="en-US" b="0" i="0" dirty="0">
                <a:solidFill>
                  <a:srgbClr val="212121"/>
                </a:solidFill>
                <a:effectLst/>
                <a:latin typeface="BlinkMacSystemFont"/>
              </a:rPr>
              <a:t> D, Yasuda S, Maejima T, et al. </a:t>
            </a:r>
            <a:r>
              <a:rPr lang="en-US" b="0" i="0" dirty="0" err="1">
                <a:solidFill>
                  <a:srgbClr val="212121"/>
                </a:solidFill>
                <a:effectLst/>
                <a:latin typeface="BlinkMacSystemFont"/>
              </a:rPr>
              <a:t>Datopotamab</a:t>
            </a:r>
            <a:r>
              <a:rPr lang="en-US" b="0" i="0" dirty="0">
                <a:solidFill>
                  <a:srgbClr val="212121"/>
                </a:solidFill>
                <a:effectLst/>
                <a:latin typeface="BlinkMacSystemFont"/>
              </a:rPr>
              <a:t> </a:t>
            </a:r>
            <a:r>
              <a:rPr lang="en-US" b="0" i="0" dirty="0" err="1">
                <a:solidFill>
                  <a:srgbClr val="212121"/>
                </a:solidFill>
                <a:effectLst/>
                <a:latin typeface="BlinkMacSystemFont"/>
              </a:rPr>
              <a:t>deruxtecan</a:t>
            </a:r>
            <a:r>
              <a:rPr lang="en-US" b="0" i="0" dirty="0">
                <a:solidFill>
                  <a:srgbClr val="212121"/>
                </a:solidFill>
                <a:effectLst/>
                <a:latin typeface="BlinkMacSystemFont"/>
              </a:rPr>
              <a:t>, a novel trop2-directed antibody-drug conjugate, demonstrates potent antitumor activity by efficient drug delivery to tumor cells. </a:t>
            </a:r>
            <a:r>
              <a:rPr lang="en-US" b="0" i="1" dirty="0">
                <a:solidFill>
                  <a:srgbClr val="212121"/>
                </a:solidFill>
                <a:effectLst/>
                <a:latin typeface="BlinkMacSystemFont"/>
              </a:rPr>
              <a:t>Mol Cancer </a:t>
            </a:r>
            <a:r>
              <a:rPr lang="en-US" b="0" i="1" dirty="0" err="1">
                <a:solidFill>
                  <a:srgbClr val="212121"/>
                </a:solidFill>
                <a:effectLst/>
                <a:latin typeface="BlinkMacSystemFont"/>
              </a:rPr>
              <a:t>Ther</a:t>
            </a:r>
            <a:r>
              <a:rPr lang="en-US" b="0" i="0" dirty="0">
                <a:solidFill>
                  <a:srgbClr val="212121"/>
                </a:solidFill>
                <a:effectLst/>
                <a:latin typeface="BlinkMacSystemFont"/>
              </a:rPr>
              <a:t>. 2021;20(12):2329-2340.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12121"/>
              </a:solidFill>
              <a:effectLst/>
              <a:latin typeface="BlinkMacSystemFon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212121"/>
                </a:solidFill>
                <a:effectLst/>
                <a:latin typeface="BlinkMacSystemFont"/>
              </a:rPr>
              <a:t>Krop</a:t>
            </a:r>
            <a:r>
              <a:rPr lang="en-US" b="0" i="0" dirty="0">
                <a:solidFill>
                  <a:srgbClr val="212121"/>
                </a:solidFill>
                <a:effectLst/>
                <a:latin typeface="BlinkMacSystemFont"/>
              </a:rPr>
              <a:t> I, Juric D, Shimizu T, et al. </a:t>
            </a:r>
            <a:r>
              <a:rPr lang="en-US" b="0" i="0" dirty="0" err="1">
                <a:solidFill>
                  <a:srgbClr val="212121"/>
                </a:solidFill>
                <a:effectLst/>
                <a:latin typeface="BlinkMacSystemFont"/>
              </a:rPr>
              <a:t>Datopotamab</a:t>
            </a:r>
            <a:r>
              <a:rPr lang="en-US" b="0" i="0" dirty="0">
                <a:solidFill>
                  <a:srgbClr val="212121"/>
                </a:solidFill>
                <a:effectLst/>
                <a:latin typeface="BlinkMacSystemFont"/>
              </a:rPr>
              <a:t> </a:t>
            </a:r>
            <a:r>
              <a:rPr lang="en-US" b="0" i="0" dirty="0" err="1">
                <a:solidFill>
                  <a:srgbClr val="212121"/>
                </a:solidFill>
                <a:effectLst/>
                <a:latin typeface="BlinkMacSystemFont"/>
              </a:rPr>
              <a:t>deruxtecan</a:t>
            </a:r>
            <a:r>
              <a:rPr lang="en-US" b="0" i="0" dirty="0">
                <a:solidFill>
                  <a:srgbClr val="212121"/>
                </a:solidFill>
                <a:effectLst/>
                <a:latin typeface="BlinkMacSystemFont"/>
              </a:rPr>
              <a:t> in advanced/metastatic HER2- breast cancer: Results from the phase 1 TROPION-PanTumor01 study. </a:t>
            </a:r>
            <a:r>
              <a:rPr lang="en-US" dirty="0"/>
              <a:t>Abstract Presented at: 2021 San Antonio Breast Cancer Symposium; San Antonio, Texas; December 7-10, 2021. Abstract GS1-05.</a:t>
            </a:r>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44</a:t>
            </a:fld>
            <a:endParaRPr lang="en-US"/>
          </a:p>
        </p:txBody>
      </p:sp>
    </p:spTree>
    <p:extLst>
      <p:ext uri="{BB962C8B-B14F-4D97-AF65-F5344CB8AC3E}">
        <p14:creationId xmlns:p14="http://schemas.microsoft.com/office/powerpoint/2010/main" val="14922705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Bardia</a:t>
            </a:r>
            <a:r>
              <a:rPr lang="en-US" dirty="0"/>
              <a:t> A, </a:t>
            </a:r>
            <a:r>
              <a:rPr lang="en-US" dirty="0" err="1"/>
              <a:t>Jhaveri</a:t>
            </a:r>
            <a:r>
              <a:rPr lang="en-US" dirty="0"/>
              <a:t> K, </a:t>
            </a:r>
            <a:r>
              <a:rPr lang="en-US" dirty="0" err="1"/>
              <a:t>Im</a:t>
            </a:r>
            <a:r>
              <a:rPr lang="en-US" dirty="0"/>
              <a:t> S, et al. </a:t>
            </a:r>
            <a:r>
              <a:rPr lang="en-US" dirty="0" err="1"/>
              <a:t>Datopotamab</a:t>
            </a:r>
            <a:r>
              <a:rPr lang="en-US" dirty="0"/>
              <a:t> </a:t>
            </a:r>
            <a:r>
              <a:rPr lang="en-US" dirty="0" err="1"/>
              <a:t>deruxtecan</a:t>
            </a:r>
            <a:r>
              <a:rPr lang="en-US" dirty="0"/>
              <a:t> (Dato-</a:t>
            </a:r>
            <a:r>
              <a:rPr lang="en-US" dirty="0" err="1"/>
              <a:t>DXd</a:t>
            </a:r>
            <a:r>
              <a:rPr lang="en-US" dirty="0"/>
              <a:t>) vs chemotherapy in previously-treated inoperable or metastatic hormone receptor-positive, HER2-negative (HR+/HER2–) breast cancer (BC): Primary results from the </a:t>
            </a:r>
            <a:r>
              <a:rPr lang="en-US" dirty="0" err="1"/>
              <a:t>randomised</a:t>
            </a:r>
            <a:r>
              <a:rPr lang="en-US" dirty="0"/>
              <a:t> phase III TROPION-Breast01 trial. </a:t>
            </a:r>
            <a:r>
              <a:rPr lang="en-US" i="1" dirty="0"/>
              <a:t>Annals of Oncology. </a:t>
            </a:r>
            <a:r>
              <a:rPr lang="en-US" dirty="0"/>
              <a:t>2023;34(suppl_2)</a:t>
            </a:r>
            <a:r>
              <a:rPr lang="en-US" b="0" i="0" dirty="0">
                <a:solidFill>
                  <a:srgbClr val="333333"/>
                </a:solidFill>
                <a:effectLst/>
                <a:latin typeface="Helvetica Neue"/>
              </a:rPr>
              <a:t>:S1264-S1265.</a:t>
            </a:r>
          </a:p>
          <a:p>
            <a:endParaRPr lang="en-US" b="0" i="0" dirty="0">
              <a:solidFill>
                <a:srgbClr val="333333"/>
              </a:solidFill>
              <a:effectLst/>
              <a:latin typeface="Helvetica Neue"/>
            </a:endParaRPr>
          </a:p>
          <a:p>
            <a:r>
              <a:rPr lang="en-US" b="0" i="0" dirty="0">
                <a:solidFill>
                  <a:srgbClr val="2E2E2E"/>
                </a:solidFill>
                <a:effectLst/>
                <a:latin typeface="Elsevier Sans"/>
              </a:rPr>
              <a:t>Phase 3 TROPION-Breast01 trial (NCT05104866)</a:t>
            </a:r>
            <a:r>
              <a:rPr lang="en-US" b="0" i="0" dirty="0">
                <a:solidFill>
                  <a:srgbClr val="333333"/>
                </a:solidFill>
                <a:effectLst/>
                <a:latin typeface="Helvetica Neue"/>
              </a:rPr>
              <a:t>. </a:t>
            </a:r>
            <a:r>
              <a:rPr lang="en-US" b="0" i="0" dirty="0">
                <a:solidFill>
                  <a:srgbClr val="2E2E2E"/>
                </a:solidFill>
                <a:effectLst/>
                <a:latin typeface="Elsevier Sans"/>
              </a:rPr>
              <a:t>Adult patients with inoperable or metastatic HR+/HER2-BC, who had experienced progression on endocrine therapy (ET) and for whom ET was unsuitable, and who had received 1-2 prior lines of systemic chemotherapy (CT), were </a:t>
            </a:r>
            <a:r>
              <a:rPr lang="en-US" b="0" i="0" dirty="0" err="1">
                <a:solidFill>
                  <a:srgbClr val="2E2E2E"/>
                </a:solidFill>
                <a:effectLst/>
                <a:latin typeface="Elsevier Sans"/>
              </a:rPr>
              <a:t>randomised</a:t>
            </a:r>
            <a:r>
              <a:rPr lang="en-US" b="0" i="0" dirty="0">
                <a:solidFill>
                  <a:srgbClr val="2E2E2E"/>
                </a:solidFill>
                <a:effectLst/>
                <a:latin typeface="Elsevier Sans"/>
              </a:rPr>
              <a:t> 1:1 to Dato-</a:t>
            </a:r>
            <a:r>
              <a:rPr lang="en-US" b="0" i="0" dirty="0" err="1">
                <a:solidFill>
                  <a:srgbClr val="2E2E2E"/>
                </a:solidFill>
                <a:effectLst/>
                <a:latin typeface="Elsevier Sans"/>
              </a:rPr>
              <a:t>DXd</a:t>
            </a:r>
            <a:r>
              <a:rPr lang="en-US" b="0" i="0" dirty="0">
                <a:solidFill>
                  <a:srgbClr val="2E2E2E"/>
                </a:solidFill>
                <a:effectLst/>
                <a:latin typeface="Elsevier Sans"/>
              </a:rPr>
              <a:t> (6 mg/kg Q3W) or investigator’s choice of CT (ICC; </a:t>
            </a:r>
            <a:r>
              <a:rPr lang="en-US" b="0" i="0" dirty="0" err="1">
                <a:solidFill>
                  <a:srgbClr val="2E2E2E"/>
                </a:solidFill>
                <a:effectLst/>
                <a:latin typeface="Elsevier Sans"/>
              </a:rPr>
              <a:t>eribulin</a:t>
            </a:r>
            <a:r>
              <a:rPr lang="en-US" b="0" i="0" dirty="0">
                <a:solidFill>
                  <a:srgbClr val="2E2E2E"/>
                </a:solidFill>
                <a:effectLst/>
                <a:latin typeface="Elsevier Sans"/>
              </a:rPr>
              <a:t>, vinorelbine, capecitabine, or gemcitabine) until progression or unacceptable toxicity. Dual primary endpoints were progression-free survival (PFS) by blinded independent central review (BICR) per RECIST 1.1, and overall survival (OS).</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45</a:t>
            </a:fld>
            <a:endParaRPr lang="en-US"/>
          </a:p>
        </p:txBody>
      </p:sp>
    </p:spTree>
    <p:extLst>
      <p:ext uri="{BB962C8B-B14F-4D97-AF65-F5344CB8AC3E}">
        <p14:creationId xmlns:p14="http://schemas.microsoft.com/office/powerpoint/2010/main" val="25771932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Bardia</a:t>
            </a:r>
            <a:r>
              <a:rPr lang="en-US" dirty="0"/>
              <a:t> A, </a:t>
            </a:r>
            <a:r>
              <a:rPr lang="en-US" dirty="0" err="1"/>
              <a:t>Jhaveri</a:t>
            </a:r>
            <a:r>
              <a:rPr lang="en-US" dirty="0"/>
              <a:t> K, </a:t>
            </a:r>
            <a:r>
              <a:rPr lang="en-US" dirty="0" err="1"/>
              <a:t>Im</a:t>
            </a:r>
            <a:r>
              <a:rPr lang="en-US" dirty="0"/>
              <a:t> S, et al. </a:t>
            </a:r>
            <a:r>
              <a:rPr lang="en-US" dirty="0" err="1"/>
              <a:t>Datopotamab</a:t>
            </a:r>
            <a:r>
              <a:rPr lang="en-US" dirty="0"/>
              <a:t> </a:t>
            </a:r>
            <a:r>
              <a:rPr lang="en-US" dirty="0" err="1"/>
              <a:t>deruxtecan</a:t>
            </a:r>
            <a:r>
              <a:rPr lang="en-US" dirty="0"/>
              <a:t> (Dato-</a:t>
            </a:r>
            <a:r>
              <a:rPr lang="en-US" dirty="0" err="1"/>
              <a:t>DXd</a:t>
            </a:r>
            <a:r>
              <a:rPr lang="en-US" dirty="0"/>
              <a:t>) vs chemotherapy in previously-treated inoperable or metastatic hormone receptor-positive, HER2-negative (HR+/HER2–) breast cancer (BC): Primary results from the </a:t>
            </a:r>
            <a:r>
              <a:rPr lang="en-US" dirty="0" err="1"/>
              <a:t>randomised</a:t>
            </a:r>
            <a:r>
              <a:rPr lang="en-US" dirty="0"/>
              <a:t> phase III TROPION-Breast01 trial. </a:t>
            </a:r>
            <a:r>
              <a:rPr lang="en-US" i="1" dirty="0"/>
              <a:t>Annals of Oncology. </a:t>
            </a:r>
            <a:r>
              <a:rPr lang="en-US" dirty="0"/>
              <a:t>2023;34(suppl_2):</a:t>
            </a:r>
            <a:r>
              <a:rPr lang="en-US" b="0" i="0" dirty="0">
                <a:solidFill>
                  <a:srgbClr val="333333"/>
                </a:solidFill>
                <a:effectLst/>
                <a:latin typeface="Helvetica Neue"/>
              </a:rPr>
              <a:t>S1264-S1265.</a:t>
            </a:r>
            <a:endParaRPr lang="en-US" dirty="0"/>
          </a:p>
          <a:p>
            <a:endParaRPr lang="en-GB" dirty="0"/>
          </a:p>
          <a:p>
            <a:r>
              <a:rPr lang="en-US" b="0" i="0" dirty="0">
                <a:solidFill>
                  <a:srgbClr val="2E2E2E"/>
                </a:solidFill>
                <a:effectLst/>
                <a:latin typeface="Elsevier Sans"/>
              </a:rPr>
              <a:t>TROPION-Breast01 met the primary endpoint of PFS.  Patient receiving Dato-</a:t>
            </a:r>
            <a:r>
              <a:rPr lang="en-US" b="0" i="0" dirty="0" err="1">
                <a:solidFill>
                  <a:srgbClr val="2E2E2E"/>
                </a:solidFill>
                <a:effectLst/>
                <a:latin typeface="Elsevier Sans"/>
              </a:rPr>
              <a:t>DXd</a:t>
            </a:r>
            <a:r>
              <a:rPr lang="en-US" b="0" i="0" dirty="0">
                <a:solidFill>
                  <a:srgbClr val="2E2E2E"/>
                </a:solidFill>
                <a:effectLst/>
                <a:latin typeface="Elsevier Sans"/>
              </a:rPr>
              <a:t> had statistically significant and clinically meaningful improvement in PFS compared with ICC, along with a favorable and manageable safety profile. Results support Dato-</a:t>
            </a:r>
            <a:r>
              <a:rPr lang="en-US" b="0" i="0" dirty="0" err="1">
                <a:solidFill>
                  <a:srgbClr val="2E2E2E"/>
                </a:solidFill>
                <a:effectLst/>
                <a:latin typeface="Elsevier Sans"/>
              </a:rPr>
              <a:t>DXd</a:t>
            </a:r>
            <a:r>
              <a:rPr lang="en-US" b="0" i="0" dirty="0">
                <a:solidFill>
                  <a:srgbClr val="2E2E2E"/>
                </a:solidFill>
                <a:effectLst/>
                <a:latin typeface="Elsevier Sans"/>
              </a:rPr>
              <a:t> as a novel treatment option for pts with inoperable or metastatic HR+/HER2-BC who have received 1–2 prior lines of chemotherapy.</a:t>
            </a: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46</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42225142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Bardia</a:t>
            </a:r>
            <a:r>
              <a:rPr lang="en-US" dirty="0"/>
              <a:t> A, </a:t>
            </a:r>
            <a:r>
              <a:rPr lang="en-US" dirty="0" err="1"/>
              <a:t>Jhaveri</a:t>
            </a:r>
            <a:r>
              <a:rPr lang="en-US" dirty="0"/>
              <a:t> K, </a:t>
            </a:r>
            <a:r>
              <a:rPr lang="en-US" dirty="0" err="1"/>
              <a:t>Im</a:t>
            </a:r>
            <a:r>
              <a:rPr lang="en-US" dirty="0"/>
              <a:t> S, et al. </a:t>
            </a:r>
            <a:r>
              <a:rPr lang="en-US" dirty="0" err="1"/>
              <a:t>Datopotamab</a:t>
            </a:r>
            <a:r>
              <a:rPr lang="en-US" dirty="0"/>
              <a:t> </a:t>
            </a:r>
            <a:r>
              <a:rPr lang="en-US" dirty="0" err="1"/>
              <a:t>deruxtecan</a:t>
            </a:r>
            <a:r>
              <a:rPr lang="en-US" dirty="0"/>
              <a:t> (Dato-</a:t>
            </a:r>
            <a:r>
              <a:rPr lang="en-US" dirty="0" err="1"/>
              <a:t>DXd</a:t>
            </a:r>
            <a:r>
              <a:rPr lang="en-US" dirty="0"/>
              <a:t>) vs chemotherapy in previously-treated inoperable or metastatic hormone receptor-positive, HER2-negative (HR+/HER2–) breast cancer (BC): Primary results from the </a:t>
            </a:r>
            <a:r>
              <a:rPr lang="en-US" dirty="0" err="1"/>
              <a:t>randomised</a:t>
            </a:r>
            <a:r>
              <a:rPr lang="en-US" dirty="0"/>
              <a:t> phase III TROPION-Breast01 trial. </a:t>
            </a:r>
            <a:r>
              <a:rPr lang="en-US" i="1" dirty="0"/>
              <a:t>Annals of Oncology. </a:t>
            </a:r>
            <a:r>
              <a:rPr lang="en-US" dirty="0"/>
              <a:t>2023;34(suppl_2):</a:t>
            </a:r>
            <a:r>
              <a:rPr lang="en-US" b="0" i="0" dirty="0">
                <a:solidFill>
                  <a:srgbClr val="333333"/>
                </a:solidFill>
                <a:effectLst/>
                <a:latin typeface="Helvetica Neue"/>
              </a:rPr>
              <a:t>S1264-S1265.</a:t>
            </a:r>
            <a:endParaRPr lang="en-US" dirty="0"/>
          </a:p>
          <a:p>
            <a:endParaRPr lang="en-GB" dirty="0"/>
          </a:p>
          <a:p>
            <a:r>
              <a:rPr lang="en-US" b="0" i="0" dirty="0">
                <a:solidFill>
                  <a:srgbClr val="2E2E2E"/>
                </a:solidFill>
                <a:effectLst/>
                <a:latin typeface="Elsevier Sans"/>
              </a:rPr>
              <a:t>OS data were not mature; a trend for improvement favoring Dato-</a:t>
            </a:r>
            <a:r>
              <a:rPr lang="en-US" b="0" i="0" dirty="0" err="1">
                <a:solidFill>
                  <a:srgbClr val="2E2E2E"/>
                </a:solidFill>
                <a:effectLst/>
                <a:latin typeface="Elsevier Sans"/>
              </a:rPr>
              <a:t>DXd</a:t>
            </a:r>
            <a:r>
              <a:rPr lang="en-US" b="0" i="0" dirty="0">
                <a:solidFill>
                  <a:srgbClr val="2E2E2E"/>
                </a:solidFill>
                <a:effectLst/>
                <a:latin typeface="Elsevier Sans"/>
              </a:rPr>
              <a:t> was observed. </a:t>
            </a:r>
            <a:endParaRPr lang="en-GB" dirty="0"/>
          </a:p>
        </p:txBody>
      </p:sp>
      <p:sp>
        <p:nvSpPr>
          <p:cNvPr id="4" name="Slide Number Placeholder 3"/>
          <p:cNvSpPr>
            <a:spLocks noGrp="1"/>
          </p:cNvSpPr>
          <p:nvPr>
            <p:ph type="sldNum" sz="quarter" idx="10"/>
          </p:nvPr>
        </p:nvSpPr>
        <p:spPr/>
        <p:txBody>
          <a:bodyPr/>
          <a:lstStyle/>
          <a:p>
            <a:pPr marL="0" marR="0" lvl="0" indent="0" algn="r" defTabSz="636690" rtl="0" eaLnBrk="1" fontAlgn="auto" latinLnBrk="0" hangingPunct="1">
              <a:lnSpc>
                <a:spcPct val="100000"/>
              </a:lnSpc>
              <a:spcBef>
                <a:spcPts val="0"/>
              </a:spcBef>
              <a:spcAft>
                <a:spcPts val="0"/>
              </a:spcAft>
              <a:buClrTx/>
              <a:buSzTx/>
              <a:buFontTx/>
              <a:buNone/>
              <a:tabLst/>
              <a:defRPr/>
            </a:pPr>
            <a:fld id="{DCAF9C3B-1335-AB49-9154-0E3C879F130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3669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1372444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Bardia</a:t>
            </a:r>
            <a:r>
              <a:rPr lang="en-US" dirty="0"/>
              <a:t> A, </a:t>
            </a:r>
            <a:r>
              <a:rPr lang="en-US" dirty="0" err="1"/>
              <a:t>Jhaveri</a:t>
            </a:r>
            <a:r>
              <a:rPr lang="en-US" dirty="0"/>
              <a:t> K, </a:t>
            </a:r>
            <a:r>
              <a:rPr lang="en-US" dirty="0" err="1"/>
              <a:t>Im</a:t>
            </a:r>
            <a:r>
              <a:rPr lang="en-US" dirty="0"/>
              <a:t> S, et al. </a:t>
            </a:r>
            <a:r>
              <a:rPr lang="en-US" dirty="0" err="1"/>
              <a:t>Datopotamab</a:t>
            </a:r>
            <a:r>
              <a:rPr lang="en-US" dirty="0"/>
              <a:t> </a:t>
            </a:r>
            <a:r>
              <a:rPr lang="en-US" dirty="0" err="1"/>
              <a:t>deruxtecan</a:t>
            </a:r>
            <a:r>
              <a:rPr lang="en-US" dirty="0"/>
              <a:t> (Dato-</a:t>
            </a:r>
            <a:r>
              <a:rPr lang="en-US" dirty="0" err="1"/>
              <a:t>DXd</a:t>
            </a:r>
            <a:r>
              <a:rPr lang="en-US" dirty="0"/>
              <a:t>) vs chemotherapy in previously-treated inoperable or metastatic hormone receptor-positive, HER2-negative (HR+/HER2–) breast cancer (BC): Primary results from the </a:t>
            </a:r>
            <a:r>
              <a:rPr lang="en-US" dirty="0" err="1"/>
              <a:t>randomised</a:t>
            </a:r>
            <a:r>
              <a:rPr lang="en-US" dirty="0"/>
              <a:t> phase III TROPION-Breast01 trial. </a:t>
            </a:r>
            <a:r>
              <a:rPr lang="en-US" i="1" dirty="0"/>
              <a:t>Annals of Oncology. </a:t>
            </a:r>
            <a:r>
              <a:rPr lang="en-US" dirty="0"/>
              <a:t>2023;34(suppl_2):</a:t>
            </a:r>
            <a:r>
              <a:rPr lang="en-US" b="0" i="0" dirty="0">
                <a:solidFill>
                  <a:srgbClr val="333333"/>
                </a:solidFill>
                <a:effectLst/>
                <a:latin typeface="Helvetica Neue"/>
              </a:rPr>
              <a:t>S1264-S1265.</a:t>
            </a:r>
            <a:endParaRPr lang="en-US" dirty="0"/>
          </a:p>
          <a:p>
            <a:endParaRPr lang="en-GB" dirty="0"/>
          </a:p>
          <a:p>
            <a:r>
              <a:rPr lang="en-US" b="0" i="0" dirty="0">
                <a:solidFill>
                  <a:srgbClr val="2E2E2E"/>
                </a:solidFill>
                <a:effectLst/>
                <a:latin typeface="Elsevier Sans"/>
              </a:rPr>
              <a:t>Patients receiving Dato-</a:t>
            </a:r>
            <a:r>
              <a:rPr lang="en-US" b="0" i="0" dirty="0" err="1">
                <a:solidFill>
                  <a:srgbClr val="2E2E2E"/>
                </a:solidFill>
                <a:effectLst/>
                <a:latin typeface="Elsevier Sans"/>
              </a:rPr>
              <a:t>DXd</a:t>
            </a:r>
            <a:r>
              <a:rPr lang="en-US" b="0" i="0" dirty="0">
                <a:solidFill>
                  <a:srgbClr val="2E2E2E"/>
                </a:solidFill>
                <a:effectLst/>
                <a:latin typeface="Elsevier Sans"/>
              </a:rPr>
              <a:t> had lower rates of grade ≥3 TRAEs and dose reductions vs chemotherapy.</a:t>
            </a:r>
            <a:endParaRPr lang="en-GB" dirty="0"/>
          </a:p>
        </p:txBody>
      </p:sp>
      <p:sp>
        <p:nvSpPr>
          <p:cNvPr id="4" name="Slide Number Placeholder 3"/>
          <p:cNvSpPr>
            <a:spLocks noGrp="1"/>
          </p:cNvSpPr>
          <p:nvPr>
            <p:ph type="sldNum" sz="quarter" idx="5"/>
          </p:nvPr>
        </p:nvSpPr>
        <p:spPr/>
        <p:txBody>
          <a:bodyPr/>
          <a:lstStyle/>
          <a:p>
            <a:pPr marL="0" marR="0" lvl="0" indent="0" algn="r" defTabSz="636690" rtl="0" eaLnBrk="1" fontAlgn="auto" latinLnBrk="0" hangingPunct="1">
              <a:lnSpc>
                <a:spcPct val="100000"/>
              </a:lnSpc>
              <a:spcBef>
                <a:spcPts val="0"/>
              </a:spcBef>
              <a:spcAft>
                <a:spcPts val="0"/>
              </a:spcAft>
              <a:buClrTx/>
              <a:buSzTx/>
              <a:buFontTx/>
              <a:buNone/>
              <a:tabLst/>
              <a:defRPr/>
            </a:pPr>
            <a:fld id="{DCAF9C3B-1335-AB49-9154-0E3C879F130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3669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2479802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4A8088-CA78-8CE2-6C0A-F5016A98A5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AE1D1AA-A5D4-ABA2-9ED7-B48DAEF50B2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9862A9E-068F-D33E-C338-8F1B598DFD2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Bardia</a:t>
            </a:r>
            <a:r>
              <a:rPr lang="en-US" dirty="0"/>
              <a:t> A, </a:t>
            </a:r>
            <a:r>
              <a:rPr lang="en-US" dirty="0" err="1"/>
              <a:t>Jhaveri</a:t>
            </a:r>
            <a:r>
              <a:rPr lang="en-US" dirty="0"/>
              <a:t> K, </a:t>
            </a:r>
            <a:r>
              <a:rPr lang="en-US" dirty="0" err="1"/>
              <a:t>Im</a:t>
            </a:r>
            <a:r>
              <a:rPr lang="en-US" dirty="0"/>
              <a:t> S, et al. </a:t>
            </a:r>
            <a:r>
              <a:rPr lang="en-US" dirty="0" err="1"/>
              <a:t>Datopotamab</a:t>
            </a:r>
            <a:r>
              <a:rPr lang="en-US" dirty="0"/>
              <a:t> </a:t>
            </a:r>
            <a:r>
              <a:rPr lang="en-US" dirty="0" err="1"/>
              <a:t>deruxtecan</a:t>
            </a:r>
            <a:r>
              <a:rPr lang="en-US" dirty="0"/>
              <a:t> (Dato-</a:t>
            </a:r>
            <a:r>
              <a:rPr lang="en-US" dirty="0" err="1"/>
              <a:t>DXd</a:t>
            </a:r>
            <a:r>
              <a:rPr lang="en-US" dirty="0"/>
              <a:t>) vs chemotherapy in previously-treated inoperable or metastatic hormone receptor-positive, HER2-negative (HR+/HER2–) breast cancer (BC): Primary results from the </a:t>
            </a:r>
            <a:r>
              <a:rPr lang="en-US" dirty="0" err="1"/>
              <a:t>randomised</a:t>
            </a:r>
            <a:r>
              <a:rPr lang="en-US" dirty="0"/>
              <a:t> phase III TROPION-Breast01 trial. </a:t>
            </a:r>
            <a:r>
              <a:rPr lang="en-US" i="1" dirty="0"/>
              <a:t>Annals of Oncology. </a:t>
            </a:r>
            <a:r>
              <a:rPr lang="en-US" dirty="0"/>
              <a:t>2023;34(suppl_2):</a:t>
            </a:r>
            <a:r>
              <a:rPr lang="en-US" b="0" i="0" dirty="0">
                <a:solidFill>
                  <a:srgbClr val="333333"/>
                </a:solidFill>
                <a:effectLst/>
                <a:latin typeface="Helvetica Neue"/>
              </a:rPr>
              <a:t>S1264-S1265.</a:t>
            </a:r>
            <a:endParaRPr lang="en-US" dirty="0"/>
          </a:p>
        </p:txBody>
      </p:sp>
      <p:sp>
        <p:nvSpPr>
          <p:cNvPr id="4" name="Slide Number Placeholder 3">
            <a:extLst>
              <a:ext uri="{FF2B5EF4-FFF2-40B4-BE49-F238E27FC236}">
                <a16:creationId xmlns:a16="http://schemas.microsoft.com/office/drawing/2014/main" id="{E4135AC2-CA70-376C-221B-E81FA4C1CF1C}"/>
              </a:ext>
            </a:extLst>
          </p:cNvPr>
          <p:cNvSpPr>
            <a:spLocks noGrp="1"/>
          </p:cNvSpPr>
          <p:nvPr>
            <p:ph type="sldNum" sz="quarter" idx="10"/>
          </p:nvPr>
        </p:nvSpPr>
        <p:spPr/>
        <p:txBody>
          <a:bodyPr/>
          <a:lstStyle/>
          <a:p>
            <a:pPr marL="0" marR="0" lvl="0" indent="0" algn="r" defTabSz="636690" rtl="0" eaLnBrk="1" fontAlgn="auto" latinLnBrk="0" hangingPunct="1">
              <a:lnSpc>
                <a:spcPct val="100000"/>
              </a:lnSpc>
              <a:spcBef>
                <a:spcPts val="0"/>
              </a:spcBef>
              <a:spcAft>
                <a:spcPts val="0"/>
              </a:spcAft>
              <a:buClrTx/>
              <a:buSzTx/>
              <a:buFontTx/>
              <a:buNone/>
              <a:tabLst/>
              <a:defRPr/>
            </a:pPr>
            <a:fld id="{DCAF9C3B-1335-AB49-9154-0E3C879F130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3669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6308518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solidFill>
                  <a:prstClr val="black"/>
                </a:solidFill>
                <a:latin typeface="Arial" panose="020B0604020202020204" pitchFamily="34" charset="0"/>
                <a:ea typeface="MS PGothic" charset="0"/>
                <a:cs typeface="Arial" panose="020B0604020202020204" pitchFamily="34" charset="0"/>
              </a:rPr>
              <a:t>AstraZeneca. </a:t>
            </a:r>
            <a:r>
              <a:rPr lang="en-US" b="0" i="0" dirty="0" err="1">
                <a:solidFill>
                  <a:srgbClr val="3C4242"/>
                </a:solidFill>
                <a:effectLst/>
                <a:latin typeface="LexiaLightItalic"/>
              </a:rPr>
              <a:t>Datopotamab</a:t>
            </a:r>
            <a:r>
              <a:rPr lang="en-US" b="0" i="0" dirty="0">
                <a:solidFill>
                  <a:srgbClr val="3C4242"/>
                </a:solidFill>
                <a:effectLst/>
                <a:latin typeface="LexiaLightItalic"/>
              </a:rPr>
              <a:t> </a:t>
            </a:r>
            <a:r>
              <a:rPr lang="en-US" b="0" i="0" dirty="0" err="1">
                <a:solidFill>
                  <a:srgbClr val="3C4242"/>
                </a:solidFill>
                <a:effectLst/>
                <a:latin typeface="LexiaLightItalic"/>
              </a:rPr>
              <a:t>deruxtecan</a:t>
            </a:r>
            <a:r>
              <a:rPr lang="en-US" b="0" i="0" dirty="0">
                <a:solidFill>
                  <a:srgbClr val="3C4242"/>
                </a:solidFill>
                <a:effectLst/>
                <a:latin typeface="LexiaLightItalic"/>
              </a:rPr>
              <a:t> final overall survival results reported in patients with metastatic HR-positive, HER2-low or negative breast cancer in TROPION-Breast01 Phase III trial. Published September 23, 2024. </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rPr>
              <a:t>https://</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rPr>
              <a:t>www.astrazeneca.com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rPr>
              <a:t>/media-</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rPr>
              <a:t>centre</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rPr>
              <a:t>/press-releases/2024/datopotamab-deruxtecan-final-overall-survival-results-reported-in-patients-with-metastatic-hr-positive-her2-low-or-negative-breast-cancer-in-tropion-breast01-phase-iii-trial.html.</a:t>
            </a:r>
          </a:p>
          <a:p>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endParaRPr>
          </a:p>
          <a:p>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rPr>
              <a:t>*Not meant for a comparison between trials, only summarizing.</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50</a:t>
            </a:fld>
            <a:endParaRPr lang="en-US"/>
          </a:p>
        </p:txBody>
      </p:sp>
    </p:spTree>
    <p:extLst>
      <p:ext uri="{BB962C8B-B14F-4D97-AF65-F5344CB8AC3E}">
        <p14:creationId xmlns:p14="http://schemas.microsoft.com/office/powerpoint/2010/main" val="2040201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b="0" i="0" dirty="0" err="1">
                <a:solidFill>
                  <a:srgbClr val="212121"/>
                </a:solidFill>
                <a:effectLst/>
                <a:latin typeface="BlinkMacSystemFont"/>
              </a:rPr>
              <a:t>Gradishar</a:t>
            </a:r>
            <a:r>
              <a:rPr lang="en-US" b="0" i="0" dirty="0">
                <a:solidFill>
                  <a:srgbClr val="212121"/>
                </a:solidFill>
                <a:effectLst/>
                <a:latin typeface="BlinkMacSystemFont"/>
              </a:rPr>
              <a:t> WJ, Moran MS, Abraham J, et al. </a:t>
            </a:r>
            <a:r>
              <a:rPr lang="en-US" sz="1800" b="0" i="0" u="none" strike="noStrike" dirty="0">
                <a:solidFill>
                  <a:srgbClr val="000000"/>
                </a:solidFill>
                <a:effectLst/>
                <a:latin typeface="Calibri" panose="020F0502020204030204" pitchFamily="34" charset="0"/>
              </a:rPr>
              <a:t>NCCN Clinical Practice Guidelines in Oncology (NCCN Guidelines®) for Breast Cancer (Version 4.2023). © 2023 National Comprehensive Cancer Network. To view the most recent and complete version of the NCCN Guidelines®, go online to </a:t>
            </a:r>
            <a:r>
              <a:rPr lang="en-US" sz="1800" b="0" i="0" u="none" strike="noStrike" dirty="0" err="1">
                <a:solidFill>
                  <a:srgbClr val="000000"/>
                </a:solidFill>
                <a:effectLst/>
                <a:latin typeface="Calibri" panose="020F0502020204030204" pitchFamily="34" charset="0"/>
              </a:rPr>
              <a:t>NCCN.org</a:t>
            </a:r>
            <a:r>
              <a:rPr lang="en-US" sz="1800" b="0" i="0" u="none" strike="noStrike" dirty="0">
                <a:solidFill>
                  <a:srgbClr val="000000"/>
                </a:solidFill>
                <a:effectLst/>
                <a:latin typeface="Calibri" panose="020F0502020204030204" pitchFamily="34" charset="0"/>
              </a:rPr>
              <a:t>.  </a:t>
            </a:r>
            <a:r>
              <a:rPr lang="en-US" sz="1800" b="0" i="0" dirty="0">
                <a:solidFill>
                  <a:srgbClr val="000000"/>
                </a:solidFill>
                <a:effectLst/>
                <a:latin typeface="Calibri" panose="020F0502020204030204" pitchFamily="34"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sz="1800" b="0" i="0" dirty="0">
              <a:solidFill>
                <a:srgbClr val="000000"/>
              </a:solidFill>
              <a:effectLst/>
              <a:latin typeface="Calibri" panose="020F050202020403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en-US" dirty="0" err="1"/>
              <a:t>Alpelisib</a:t>
            </a:r>
            <a:r>
              <a:rPr lang="en-US" dirty="0"/>
              <a:t>. Prescribing information. Novartis Pharmaceuticals Corp; 2024.</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dirty="0"/>
          </a:p>
          <a:p>
            <a:pPr>
              <a:buNone/>
            </a:pPr>
            <a:r>
              <a:rPr lang="en-US" dirty="0"/>
              <a:t>Turner NC, Di Leo A, </a:t>
            </a:r>
            <a:r>
              <a:rPr lang="en-US" dirty="0" err="1"/>
              <a:t>Ciruelos</a:t>
            </a:r>
            <a:r>
              <a:rPr lang="en-US" dirty="0"/>
              <a:t> E, et al. Overall survival with </a:t>
            </a:r>
            <a:r>
              <a:rPr lang="en-US" dirty="0" err="1"/>
              <a:t>ribociclib</a:t>
            </a:r>
            <a:r>
              <a:rPr lang="en-US" dirty="0"/>
              <a:t> plus </a:t>
            </a:r>
            <a:r>
              <a:rPr lang="en-US" dirty="0" err="1"/>
              <a:t>fulvestrant</a:t>
            </a:r>
            <a:r>
              <a:rPr lang="en-US" dirty="0"/>
              <a:t> in advanced breast cancer. </a:t>
            </a:r>
            <a:r>
              <a:rPr lang="en-US" i="1" dirty="0"/>
              <a:t>N Engl J Med.</a:t>
            </a:r>
            <a:r>
              <a:rPr lang="en-US" dirty="0"/>
              <a:t> 2023;388:2058-2070.</a:t>
            </a:r>
          </a:p>
          <a:p>
            <a:pPr>
              <a:buNone/>
            </a:pPr>
            <a:endParaRPr lang="en-US" dirty="0"/>
          </a:p>
          <a:p>
            <a:pPr>
              <a:buNone/>
            </a:pPr>
            <a:r>
              <a:rPr lang="en-US" dirty="0"/>
              <a:t>Olaparib. Prescribing information. AstraZeneca Pharmaceuticals; 2023.</a:t>
            </a:r>
          </a:p>
          <a:p>
            <a:pPr>
              <a:buNone/>
            </a:pPr>
            <a:endParaRPr lang="en-US" dirty="0"/>
          </a:p>
          <a:p>
            <a:pPr>
              <a:buNone/>
            </a:pPr>
            <a:r>
              <a:rPr lang="en-US" dirty="0" err="1"/>
              <a:t>Talazoparib</a:t>
            </a:r>
            <a:r>
              <a:rPr lang="en-US" dirty="0"/>
              <a:t>. Prescribing information. Pfizer Inc; 2024.</a:t>
            </a:r>
          </a:p>
          <a:p>
            <a:pPr>
              <a:buNone/>
            </a:pPr>
            <a:endParaRPr lang="en-US" dirty="0"/>
          </a:p>
          <a:p>
            <a:pPr>
              <a:buNone/>
            </a:pPr>
            <a:r>
              <a:rPr lang="en-US" dirty="0" err="1"/>
              <a:t>Elacestrant</a:t>
            </a:r>
            <a:r>
              <a:rPr lang="en-US" dirty="0"/>
              <a:t>. Prescribing information. </a:t>
            </a:r>
            <a:r>
              <a:rPr lang="en-US" dirty="0" err="1"/>
              <a:t>Stemline</a:t>
            </a:r>
            <a:r>
              <a:rPr lang="en-US" dirty="0"/>
              <a:t> Therapeutics, Inc; 2023.</a:t>
            </a:r>
          </a:p>
          <a:p>
            <a:pPr>
              <a:buNone/>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Oliveira M, </a:t>
            </a:r>
            <a:r>
              <a:rPr lang="en-US" dirty="0" err="1"/>
              <a:t>Pominchuck</a:t>
            </a:r>
            <a:r>
              <a:rPr lang="en-US" dirty="0"/>
              <a:t> D, </a:t>
            </a:r>
            <a:r>
              <a:rPr lang="en-US" dirty="0" err="1"/>
              <a:t>Nowecki</a:t>
            </a:r>
            <a:r>
              <a:rPr lang="en-US" dirty="0"/>
              <a:t> Z, et al. </a:t>
            </a:r>
            <a:r>
              <a:rPr lang="en-US" b="0" i="0" dirty="0" err="1">
                <a:solidFill>
                  <a:srgbClr val="383636"/>
                </a:solidFill>
                <a:effectLst/>
                <a:latin typeface="Montserrat" panose="00000500000000000000" pitchFamily="2" charset="0"/>
              </a:rPr>
              <a:t>Camizestrant</a:t>
            </a:r>
            <a:r>
              <a:rPr lang="en-US" b="0" i="0" dirty="0">
                <a:solidFill>
                  <a:srgbClr val="383636"/>
                </a:solidFill>
                <a:effectLst/>
                <a:latin typeface="Montserrat" panose="00000500000000000000" pitchFamily="2" charset="0"/>
              </a:rPr>
              <a:t>, a next generation oral SERD vs </a:t>
            </a:r>
            <a:r>
              <a:rPr lang="en-US" b="0" i="0" dirty="0" err="1">
                <a:solidFill>
                  <a:srgbClr val="383636"/>
                </a:solidFill>
                <a:effectLst/>
                <a:latin typeface="Montserrat" panose="00000500000000000000" pitchFamily="2" charset="0"/>
              </a:rPr>
              <a:t>fulvestrant</a:t>
            </a:r>
            <a:r>
              <a:rPr lang="en-US" b="0" i="0" dirty="0">
                <a:solidFill>
                  <a:srgbClr val="383636"/>
                </a:solidFill>
                <a:effectLst/>
                <a:latin typeface="Montserrat" panose="00000500000000000000" pitchFamily="2" charset="0"/>
              </a:rPr>
              <a:t> in post-menopausal women with advanced ER-positive HER2-negative breast cancer: Results of the randomized, multi-dose Phase 2 SERENA-2 trial. </a:t>
            </a:r>
            <a:r>
              <a:rPr lang="en-US" dirty="0"/>
              <a:t>Abstract presented at: San Antonio Breast Cancer Symposium; San Antonio, Texas; December 6-10, 2022. Abstract GS3-02.</a:t>
            </a:r>
          </a:p>
          <a:p>
            <a:pPr>
              <a:buNone/>
            </a:pPr>
            <a:endParaRPr lang="en-US" dirty="0"/>
          </a:p>
          <a:p>
            <a:pPr>
              <a:buNone/>
            </a:pPr>
            <a:r>
              <a:rPr lang="en-US" dirty="0" err="1"/>
              <a:t>Jhaveri</a:t>
            </a:r>
            <a:r>
              <a:rPr lang="en-US" dirty="0"/>
              <a:t> K, Wang H-C, Ma C, et al. </a:t>
            </a:r>
            <a:r>
              <a:rPr lang="en-US" dirty="0" err="1"/>
              <a:t>Imlunestrant</a:t>
            </a:r>
            <a:r>
              <a:rPr lang="en-US" dirty="0"/>
              <a:t>, an oral selective estrogen receptor degrader, in combination with </a:t>
            </a:r>
            <a:r>
              <a:rPr lang="en-US" dirty="0" err="1"/>
              <a:t>abemaciclib</a:t>
            </a:r>
            <a:r>
              <a:rPr lang="en-US" dirty="0"/>
              <a:t> with or without an aromatase inhibitor, in estrogen receptor-positive advanced breast cancer: Results from the phase 1a/b EMBER study. Abstract presented at: San Antonio Breast Cancer Symposium; San Antonio, Texas; December 6-10, 2022. Abstract PD13-12.</a:t>
            </a:r>
          </a:p>
          <a:p>
            <a:pPr>
              <a:buNone/>
            </a:pPr>
            <a:endParaRPr lang="en-US" dirty="0"/>
          </a:p>
          <a:p>
            <a:pPr>
              <a:buNone/>
            </a:pPr>
            <a:r>
              <a:rPr lang="en-US" dirty="0" err="1"/>
              <a:t>Jhaveri</a:t>
            </a:r>
            <a:r>
              <a:rPr lang="en-US" dirty="0"/>
              <a:t> K, Goldman JW, </a:t>
            </a:r>
            <a:r>
              <a:rPr lang="en-US" dirty="0" err="1"/>
              <a:t>Hurvitz</a:t>
            </a:r>
            <a:r>
              <a:rPr lang="en-US" dirty="0"/>
              <a:t> SA, et al. Neratinib plus </a:t>
            </a:r>
            <a:r>
              <a:rPr lang="en-US" dirty="0" err="1"/>
              <a:t>fulvestrant</a:t>
            </a:r>
            <a:r>
              <a:rPr lang="en-US" dirty="0"/>
              <a:t> plus </a:t>
            </a:r>
            <a:r>
              <a:rPr lang="en-US" dirty="0" err="1"/>
              <a:t>trastzuzumab</a:t>
            </a:r>
            <a:r>
              <a:rPr lang="en-US" dirty="0"/>
              <a:t> (N+F+T) for hormone receptor-positive (HR+), HER2-negative, HER2-mutant metastatic breast cancer (MBC): Outcomes and biomarker analysis from the SUMMIT trial. Abstract presented at: American Society of Clinical Oncology Annual Meeting; Chicago, Illinois; June 3-7, 2022. Abstract 1028.</a:t>
            </a:r>
          </a:p>
          <a:p>
            <a:pPr>
              <a:buNone/>
            </a:pPr>
            <a:endParaRPr lang="en-US" dirty="0"/>
          </a:p>
          <a:p>
            <a:pPr>
              <a:buNone/>
            </a:pPr>
            <a:r>
              <a:rPr lang="en-US" dirty="0"/>
              <a:t>Trastuzumab </a:t>
            </a:r>
            <a:r>
              <a:rPr lang="en-US" dirty="0" err="1"/>
              <a:t>deruxtecan</a:t>
            </a:r>
            <a:r>
              <a:rPr lang="en-US" dirty="0"/>
              <a:t>. Prescribing information. AstraZeneca Pharmaceuticals LP; 2024.</a:t>
            </a:r>
          </a:p>
          <a:p>
            <a:pPr>
              <a:buNone/>
            </a:pPr>
            <a:endParaRPr lang="en-US" dirty="0"/>
          </a:p>
          <a:p>
            <a:pPr>
              <a:buNone/>
            </a:pPr>
            <a:r>
              <a:rPr lang="en-US" dirty="0"/>
              <a:t>Sacituzumab </a:t>
            </a:r>
            <a:r>
              <a:rPr lang="en-US" dirty="0" err="1"/>
              <a:t>govitecan</a:t>
            </a:r>
            <a:r>
              <a:rPr lang="en-US" dirty="0"/>
              <a:t>. Prescribing information. </a:t>
            </a:r>
            <a:r>
              <a:rPr lang="en-US" dirty="0" err="1"/>
              <a:t>Immunomedics</a:t>
            </a:r>
            <a:r>
              <a:rPr lang="en-US" dirty="0"/>
              <a:t>, Inc.; 2021.</a:t>
            </a:r>
          </a:p>
          <a:p>
            <a:pPr>
              <a:buNone/>
            </a:pPr>
            <a:endParaRPr lang="en-US" dirty="0"/>
          </a:p>
          <a:p>
            <a:pPr>
              <a:buNone/>
            </a:pPr>
            <a:r>
              <a:rPr lang="en-US" dirty="0"/>
              <a:t>Hamilton EP, </a:t>
            </a:r>
            <a:r>
              <a:rPr lang="en-US" dirty="0" err="1"/>
              <a:t>Dosunmu</a:t>
            </a:r>
            <a:r>
              <a:rPr lang="en-US" dirty="0"/>
              <a:t> O, </a:t>
            </a:r>
            <a:r>
              <a:rPr lang="en-US" dirty="0" err="1"/>
              <a:t>Shastry</a:t>
            </a:r>
            <a:r>
              <a:rPr lang="en-US" dirty="0"/>
              <a:t> M, et al. A phase 2 study of HER3-DXd in patients (pts) with metastatic breast cancer (MBC). Abstract presented at: American Society of Clinical Oncology Annual Meeting; Chicago, Illinois; June 2-6, 2023. Abstract 1004.</a:t>
            </a:r>
          </a:p>
          <a:p>
            <a:pPr>
              <a:buNone/>
            </a:pPr>
            <a:endParaRPr lang="en-US" dirty="0"/>
          </a:p>
          <a:p>
            <a:r>
              <a:rPr lang="en-US" dirty="0" err="1"/>
              <a:t>Meric</a:t>
            </a:r>
            <a:r>
              <a:rPr lang="en-US" dirty="0"/>
              <a:t>-Bernstam F, </a:t>
            </a:r>
            <a:r>
              <a:rPr lang="en-US" dirty="0" err="1"/>
              <a:t>Krop</a:t>
            </a:r>
            <a:r>
              <a:rPr lang="en-US" dirty="0"/>
              <a:t> I, Juric D, et al. Phase 1 TROPION-PanTumor01 study evaluating </a:t>
            </a:r>
            <a:r>
              <a:rPr lang="en-US" dirty="0" err="1"/>
              <a:t>datopotamab</a:t>
            </a:r>
            <a:r>
              <a:rPr lang="en-US" dirty="0"/>
              <a:t> </a:t>
            </a:r>
            <a:r>
              <a:rPr lang="en-US" dirty="0" err="1"/>
              <a:t>deruxtecan</a:t>
            </a:r>
            <a:r>
              <a:rPr lang="en-US" dirty="0"/>
              <a:t> (Dato-</a:t>
            </a:r>
            <a:r>
              <a:rPr lang="en-US" dirty="0" err="1"/>
              <a:t>DXd</a:t>
            </a:r>
            <a:r>
              <a:rPr lang="en-US" dirty="0"/>
              <a:t>) in unresectable or metastatic hormone receptor–positive/HER2–negative breast cancer (BC). Abstract presented at: San Antonio Breast Cancer Symposium; San Antonio, Texas; December 6-10, 2022. Abstract PD13-08.</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altLang="en-US" sz="1200" b="0" i="0" spc="-11" dirty="0">
              <a:solidFill>
                <a:srgbClr val="455560"/>
              </a:solidFill>
              <a:latin typeface="Calibri" panose="020F0502020204030204" pitchFamily="34" charset="0"/>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51</a:t>
            </a:fld>
            <a:endParaRPr lang="en-US"/>
          </a:p>
        </p:txBody>
      </p:sp>
    </p:spTree>
    <p:extLst>
      <p:ext uri="{BB962C8B-B14F-4D97-AF65-F5344CB8AC3E}">
        <p14:creationId xmlns:p14="http://schemas.microsoft.com/office/powerpoint/2010/main" val="10974387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Wolff AC, Hale Hammond ME, Allison KH, et al. Human epidermal growth factor receptor 2 testing in breast cancer: American Society of Clinical Oncology/College of American Pathologists Clinical Practice Guideline Focused Update. </a:t>
            </a:r>
            <a:r>
              <a:rPr lang="en-US" sz="1200" i="1" kern="100" dirty="0">
                <a:effectLst/>
                <a:latin typeface="Calibri" panose="020F0502020204030204" pitchFamily="34" charset="0"/>
                <a:ea typeface="Calibri" panose="020F0502020204030204" pitchFamily="34" charset="0"/>
                <a:cs typeface="Times New Roman" panose="02020603050405020304" pitchFamily="18" charset="0"/>
              </a:rPr>
              <a:t>J Clin Oncol</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2018;36(20):2105-2122.</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Tolaney</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S, </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Curigliano</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G. Debate: Is HER2-low a separate entity? Abstract presented at: The 2022 San Antonio Breast Cancer Symposium; San Antonio, TX; December 7, 2022.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Traditionally, we have viewed HER2-positive disease as a subtype that is defined by overexpression or amplification of HER2 and have thought of it as either positive or negative, without anything in between.</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sz="1200" dirty="0"/>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6</a:t>
            </a:fld>
            <a:endParaRPr lang="en-US"/>
          </a:p>
        </p:txBody>
      </p:sp>
    </p:spTree>
    <p:extLst>
      <p:ext uri="{BB962C8B-B14F-4D97-AF65-F5344CB8AC3E}">
        <p14:creationId xmlns:p14="http://schemas.microsoft.com/office/powerpoint/2010/main" val="64163144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400"/>
              <a:t>Trastuzumab </a:t>
            </a:r>
            <a:r>
              <a:rPr lang="en-US" sz="2400" err="1"/>
              <a:t>deruxtecan</a:t>
            </a:r>
            <a:r>
              <a:rPr lang="en-US" sz="2400"/>
              <a:t> (T-</a:t>
            </a:r>
            <a:r>
              <a:rPr lang="en-US" sz="2400" err="1"/>
              <a:t>DXd</a:t>
            </a:r>
            <a:r>
              <a:rPr lang="en-US" sz="2400"/>
              <a:t>): </a:t>
            </a:r>
            <a:r>
              <a:rPr lang="en-US"/>
              <a:t>DESTINY-Breast06: 1L T-</a:t>
            </a:r>
            <a:r>
              <a:rPr lang="en-US" err="1"/>
              <a:t>DXd</a:t>
            </a:r>
            <a:r>
              <a:rPr lang="en-US"/>
              <a:t> vs. investigator’s choice in HR+/HER2-low or HER2-ultralow </a:t>
            </a:r>
          </a:p>
        </p:txBody>
      </p:sp>
      <p:sp>
        <p:nvSpPr>
          <p:cNvPr id="4" name="Slide Number Placeholder 3"/>
          <p:cNvSpPr>
            <a:spLocks noGrp="1"/>
          </p:cNvSpPr>
          <p:nvPr>
            <p:ph type="sldNum" sz="quarter" idx="5"/>
          </p:nvPr>
        </p:nvSpPr>
        <p:spPr/>
        <p:txBody>
          <a:bodyPr/>
          <a:lstStyle/>
          <a:p>
            <a:fld id="{346C45EA-94B1-CB43-BD15-6A8600409710}" type="slidenum">
              <a:rPr lang="en-US" smtClean="0"/>
              <a:t>52</a:t>
            </a:fld>
            <a:endParaRPr lang="en-US"/>
          </a:p>
        </p:txBody>
      </p:sp>
    </p:spTree>
    <p:extLst>
      <p:ext uri="{BB962C8B-B14F-4D97-AF65-F5344CB8AC3E}">
        <p14:creationId xmlns:p14="http://schemas.microsoft.com/office/powerpoint/2010/main" val="423517933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Study of trastuzumab </a:t>
            </a:r>
            <a:r>
              <a:rPr lang="en-US" dirty="0" err="1"/>
              <a:t>deruxtecan</a:t>
            </a:r>
            <a:r>
              <a:rPr lang="en-US" dirty="0"/>
              <a:t> (T-</a:t>
            </a:r>
            <a:r>
              <a:rPr lang="en-US" dirty="0" err="1"/>
              <a:t>DXd</a:t>
            </a:r>
            <a:r>
              <a:rPr lang="en-US" dirty="0"/>
              <a:t>) vs investigator’s choice chemotherapy in HER2-low, hormone receptor positive, metastatic breast cancer (DB-06). </a:t>
            </a:r>
            <a:r>
              <a:rPr lang="en-US" sz="1200" dirty="0" err="1">
                <a:solidFill>
                  <a:schemeClr val="tx1"/>
                </a:solidFill>
              </a:rPr>
              <a:t>ClinicalTrials.gov</a:t>
            </a:r>
            <a:r>
              <a:rPr lang="en-US" sz="1200" dirty="0">
                <a:solidFill>
                  <a:schemeClr val="tx1"/>
                </a:solidFill>
              </a:rPr>
              <a:t> identifier: NCT04494425. Updated July 12, 2024. https://</a:t>
            </a:r>
            <a:r>
              <a:rPr lang="en-US" sz="1200" dirty="0" err="1">
                <a:solidFill>
                  <a:schemeClr val="tx1"/>
                </a:solidFill>
              </a:rPr>
              <a:t>clinicaltrials.gov</a:t>
            </a:r>
            <a:r>
              <a:rPr lang="en-US" sz="1200" dirty="0">
                <a:solidFill>
                  <a:schemeClr val="tx1"/>
                </a:solidFill>
              </a:rPr>
              <a:t>/study/NCT04494425.</a:t>
            </a:r>
          </a:p>
          <a:p>
            <a:endParaRPr lang="en-US"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Curigliano G, Hu X, Dent RA, et al. Trastuzumab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deruxtecan</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DXd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vs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physician’s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choice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of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chemotherapy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(TPC) in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patients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hormone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receptor-positive (HR+), human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epidermal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growth</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factor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 2 (HER2)-low or HER2-ultralow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metastatic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breast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cancer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mBC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endocrine therapy (ET):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Primary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results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from DESTINY-Breast06 (DB-06). Abstract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presented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American Society of Clinical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Oncology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Annual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Meeting; Chicago, Illinois;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May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31-June 4, 2024. Abstract </a:t>
            </a:r>
            <a:r>
              <a:rPr lang="en-US" b="0" i="0" dirty="0">
                <a:solidFill>
                  <a:srgbClr val="4D4D4D"/>
                </a:solidFill>
                <a:effectLst/>
                <a:highlight>
                  <a:srgbClr val="FFFFFF"/>
                </a:highlight>
                <a:latin typeface="+mn-lt"/>
              </a:rPr>
              <a:t>LBA1000.</a:t>
            </a:r>
            <a:endParaRPr lang="en-US" dirty="0">
              <a:latin typeface="+mn-lt"/>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0E1113"/>
                </a:solidFill>
                <a:effectLst/>
                <a:latin typeface="OpenSans-Regular"/>
              </a:rPr>
              <a:t>Bardia</a:t>
            </a:r>
            <a:r>
              <a:rPr lang="en-US" b="0" i="0" dirty="0">
                <a:solidFill>
                  <a:srgbClr val="0E1113"/>
                </a:solidFill>
                <a:effectLst/>
                <a:latin typeface="OpenSans-Regular"/>
              </a:rPr>
              <a:t> A, Hu X, Dent R, et al; DESTINY-Breast06 Trial Investigators. Trastuzumab </a:t>
            </a:r>
            <a:r>
              <a:rPr lang="en-US" b="0" i="0" dirty="0" err="1">
                <a:solidFill>
                  <a:srgbClr val="0E1113"/>
                </a:solidFill>
                <a:effectLst/>
                <a:latin typeface="OpenSans-Regular"/>
              </a:rPr>
              <a:t>deruxtecan</a:t>
            </a:r>
            <a:r>
              <a:rPr lang="en-US" b="0" i="0" dirty="0">
                <a:solidFill>
                  <a:srgbClr val="0E1113"/>
                </a:solidFill>
                <a:effectLst/>
                <a:latin typeface="OpenSans-Regular"/>
              </a:rPr>
              <a:t> after endocrine therapy in metastatic breast cancer. </a:t>
            </a:r>
            <a:r>
              <a:rPr lang="en-US" b="0" i="1" dirty="0">
                <a:solidFill>
                  <a:srgbClr val="0E1113"/>
                </a:solidFill>
                <a:effectLst/>
                <a:latin typeface="OpenSans-Regular"/>
              </a:rPr>
              <a:t>N Engl J Med</a:t>
            </a:r>
            <a:r>
              <a:rPr lang="en-US" b="0" i="0" dirty="0">
                <a:solidFill>
                  <a:srgbClr val="0E1113"/>
                </a:solidFill>
                <a:effectLst/>
                <a:latin typeface="OpenSans-Regular"/>
              </a:rPr>
              <a:t>. 2024;391(22):2110-2122.</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4D4D4D"/>
                </a:solidFill>
                <a:effectLst/>
                <a:latin typeface="OTNEJMQuadraat"/>
              </a:rPr>
              <a:t>The DESTINY-Breast06 is a phase 3, multicenter, open-label trial involving patients with hormone receptor–positive metastatic breast cancer with low HER2 expression (a score of 1+ or 2+ on immunohistochemical [IHC] analysis and negative results on in situ hybridization) or ultralow HER2 expression (IHC 0 with membrane staining) who had received one or more lines of endocrine-based therapy and no previous chemotherapy for metastatic breast cancer. Patients were randomly assigned in a 1:1 ratio to receive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or the physician’s choice of chemotherapy. The primary end point was progression-free survival (according to blinded independent central review) among the patients with HER2-low disease.</a:t>
            </a: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i="1" dirty="0"/>
          </a:p>
        </p:txBody>
      </p:sp>
      <p:sp>
        <p:nvSpPr>
          <p:cNvPr id="4" name="Slide Number Placeholder 3"/>
          <p:cNvSpPr>
            <a:spLocks noGrp="1"/>
          </p:cNvSpPr>
          <p:nvPr>
            <p:ph type="sldNum" sz="quarter" idx="5"/>
          </p:nvPr>
        </p:nvSpPr>
        <p:spPr/>
        <p:txBody>
          <a:bodyPr/>
          <a:lstStyle/>
          <a:p>
            <a:pPr marL="0" marR="0" lvl="0" indent="0" algn="r" defTabSz="91380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Arial"/>
                <a:ea typeface="+mn-ea"/>
                <a:cs typeface="+mn-cs"/>
              </a:rPr>
              <a:pPr marL="0" marR="0" lvl="0" indent="0" algn="r" defTabSz="913807"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8309174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Curigliano G, Hu X, Dent RA, et al. Trastuzumab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deruxtecan</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DXd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vs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physician’s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choice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of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chemotherapy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(TPC) in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patients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hormone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receptor-positive (HR+), human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epidermal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growth</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factor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 2 (HER2)-low or HER2-ultralow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metastatic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breast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cancer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mBC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endocrine therapy (ET):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Primary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results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from DESTINY-Breast06 (DB-06). Abstract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presented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American Society of Clinical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Oncology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Annual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Meeting; Chicago, Illinois;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May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31-June 4, 2024. Abstract </a:t>
            </a:r>
            <a:r>
              <a:rPr lang="en-US" b="0" i="0" dirty="0">
                <a:solidFill>
                  <a:srgbClr val="4D4D4D"/>
                </a:solidFill>
                <a:effectLst/>
                <a:highlight>
                  <a:srgbClr val="FFFFFF"/>
                </a:highlight>
                <a:latin typeface="+mn-lt"/>
              </a:rPr>
              <a:t>LBA1000.</a:t>
            </a:r>
            <a:endParaRPr lang="en-US" dirty="0">
              <a:latin typeface="+mn-lt"/>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0E1113"/>
                </a:solidFill>
                <a:effectLst/>
                <a:latin typeface="OpenSans-Regular"/>
              </a:rPr>
              <a:t>Bardia</a:t>
            </a:r>
            <a:r>
              <a:rPr lang="en-US" b="0" i="0" dirty="0">
                <a:solidFill>
                  <a:srgbClr val="0E1113"/>
                </a:solidFill>
                <a:effectLst/>
                <a:latin typeface="OpenSans-Regular"/>
              </a:rPr>
              <a:t> A, Hu X, Dent R, et al; DESTINY-Breast06 Trial Investigators. Trastuzumab </a:t>
            </a:r>
            <a:r>
              <a:rPr lang="en-US" b="0" i="0" dirty="0" err="1">
                <a:solidFill>
                  <a:srgbClr val="0E1113"/>
                </a:solidFill>
                <a:effectLst/>
                <a:latin typeface="OpenSans-Regular"/>
              </a:rPr>
              <a:t>deruxtecan</a:t>
            </a:r>
            <a:r>
              <a:rPr lang="en-US" b="0" i="0" dirty="0">
                <a:solidFill>
                  <a:srgbClr val="0E1113"/>
                </a:solidFill>
                <a:effectLst/>
                <a:latin typeface="OpenSans-Regular"/>
              </a:rPr>
              <a:t> after endocrine therapy in metastatic breast cancer. </a:t>
            </a:r>
            <a:r>
              <a:rPr lang="en-US" b="0" i="1" dirty="0">
                <a:solidFill>
                  <a:srgbClr val="0E1113"/>
                </a:solidFill>
                <a:effectLst/>
                <a:latin typeface="OpenSans-Regular"/>
              </a:rPr>
              <a:t>N Engl J Med</a:t>
            </a:r>
            <a:r>
              <a:rPr lang="en-US" b="0" i="0" dirty="0">
                <a:solidFill>
                  <a:srgbClr val="0E1113"/>
                </a:solidFill>
                <a:effectLst/>
                <a:latin typeface="OpenSans-Regular"/>
              </a:rPr>
              <a:t>. 2024;391(22):2110-2122.</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4D4D4D"/>
                </a:solidFill>
                <a:effectLst/>
                <a:latin typeface="OTNEJMQuadraat"/>
              </a:rPr>
              <a:t>Among patients with hormone receptor–positive, HER2-low or HER2-ultralow metastatic breast cancer who had received one or more lines of endocrine-based therapy, treatment with trastuzumab </a:t>
            </a:r>
            <a:r>
              <a:rPr lang="en-US" b="0" i="0" dirty="0" err="1">
                <a:solidFill>
                  <a:srgbClr val="4D4D4D"/>
                </a:solidFill>
                <a:effectLst/>
                <a:latin typeface="OTNEJMQuadraat"/>
              </a:rPr>
              <a:t>deruxtecan</a:t>
            </a:r>
            <a:r>
              <a:rPr lang="en-US" b="0" i="0" dirty="0">
                <a:solidFill>
                  <a:srgbClr val="4D4D4D"/>
                </a:solidFill>
                <a:effectLst/>
                <a:latin typeface="OTNEJMQuadraat"/>
              </a:rPr>
              <a:t> resulted in longer progression-free survival than chemotherapy. Among the patients with HER2-low disease, the median progression-free survival was 13.2 months (95% confidence interval [CI], 11.4 to 15.2) in the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group and 8.1 months (95% CI, 7.0 to 9.0) in the chemotherapy group (hazard ratio for disease progression or death, 0.62; 95% CI, 0.52 to 0.75; P&lt;0.001).</a:t>
            </a: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i="1" dirty="0"/>
          </a:p>
          <a:p>
            <a:endParaRPr lang="en-US" dirty="0"/>
          </a:p>
        </p:txBody>
      </p:sp>
      <p:sp>
        <p:nvSpPr>
          <p:cNvPr id="4" name="Slide Number Placeholder 3"/>
          <p:cNvSpPr>
            <a:spLocks noGrp="1"/>
          </p:cNvSpPr>
          <p:nvPr>
            <p:ph type="sldNum" sz="quarter" idx="5"/>
          </p:nvPr>
        </p:nvSpPr>
        <p:spPr/>
        <p:txBody>
          <a:bodyPr/>
          <a:lstStyle/>
          <a:p>
            <a:pPr marL="0" marR="0" lvl="0" indent="0" algn="r" defTabSz="91380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Arial"/>
                <a:ea typeface="+mn-ea"/>
                <a:cs typeface="+mn-cs"/>
              </a:rPr>
              <a:pPr marL="0" marR="0" lvl="0" indent="0" algn="r" defTabSz="913807"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74593739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Curigliano G, Hu X, Dent RA, et al. Trastuzumab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deruxtecan</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DXd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vs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physician’s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choice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of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chemotherapy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(TPC) in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patients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hormone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receptor-positive (HR+), human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epidermal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growth</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factor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 2 (HER2)-low or HER2-ultralow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metastatic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breast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cancer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mBC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endocrine therapy (ET):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Primary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results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from DESTINY-Breast06 (DB-06). Abstract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presented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American Society of Clinical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Oncology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Annual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Meeting; Chicago, Illinois;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May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31-June 4, 2024. Abstract </a:t>
            </a:r>
            <a:r>
              <a:rPr lang="en-US" b="0" i="0" dirty="0">
                <a:solidFill>
                  <a:srgbClr val="4D4D4D"/>
                </a:solidFill>
                <a:effectLst/>
                <a:highlight>
                  <a:srgbClr val="FFFFFF"/>
                </a:highlight>
                <a:latin typeface="+mn-lt"/>
              </a:rPr>
              <a:t>LBA1000.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latin typeface="+mn-lt"/>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0E1113"/>
                </a:solidFill>
                <a:effectLst/>
                <a:latin typeface="OpenSans-Regular"/>
              </a:rPr>
              <a:t>Bardia</a:t>
            </a:r>
            <a:r>
              <a:rPr lang="en-US" b="0" i="0" dirty="0">
                <a:solidFill>
                  <a:srgbClr val="0E1113"/>
                </a:solidFill>
                <a:effectLst/>
                <a:latin typeface="OpenSans-Regular"/>
              </a:rPr>
              <a:t> A, Hu X, Dent R, et al; DESTINY-Breast06 Trial Investigators. Trastuzumab </a:t>
            </a:r>
            <a:r>
              <a:rPr lang="en-US" b="0" i="0" dirty="0" err="1">
                <a:solidFill>
                  <a:srgbClr val="0E1113"/>
                </a:solidFill>
                <a:effectLst/>
                <a:latin typeface="OpenSans-Regular"/>
              </a:rPr>
              <a:t>deruxtecan</a:t>
            </a:r>
            <a:r>
              <a:rPr lang="en-US" b="0" i="0" dirty="0">
                <a:solidFill>
                  <a:srgbClr val="0E1113"/>
                </a:solidFill>
                <a:effectLst/>
                <a:latin typeface="OpenSans-Regular"/>
              </a:rPr>
              <a:t> after endocrine therapy in metastatic breast cancer. </a:t>
            </a:r>
            <a:r>
              <a:rPr lang="en-US" b="0" i="1" dirty="0">
                <a:solidFill>
                  <a:srgbClr val="0E1113"/>
                </a:solidFill>
                <a:effectLst/>
                <a:latin typeface="OpenSans-Regular"/>
              </a:rPr>
              <a:t>N Engl J Med</a:t>
            </a:r>
            <a:r>
              <a:rPr lang="en-US" b="0" i="0" dirty="0">
                <a:solidFill>
                  <a:srgbClr val="0E1113"/>
                </a:solidFill>
                <a:effectLst/>
                <a:latin typeface="OpenSans-Regular"/>
              </a:rPr>
              <a:t>. 2024;391(22):2110-2122.</a:t>
            </a:r>
            <a:endParaRPr lang="en-US" i="1" dirty="0"/>
          </a:p>
          <a:p>
            <a:endParaRPr lang="en-US" dirty="0"/>
          </a:p>
          <a:p>
            <a:endParaRPr lang="en-US" dirty="0"/>
          </a:p>
          <a:p>
            <a:r>
              <a:rPr lang="en-US" b="0" i="0" dirty="0">
                <a:solidFill>
                  <a:srgbClr val="4D4D4D"/>
                </a:solidFill>
                <a:effectLst/>
                <a:latin typeface="OTNEJMQuadraat"/>
              </a:rPr>
              <a:t>The results were consistent in the exploratory HER2-ultralow population. Data for overall survival were immature.</a:t>
            </a:r>
            <a:endParaRPr lang="en-US" dirty="0"/>
          </a:p>
        </p:txBody>
      </p:sp>
      <p:sp>
        <p:nvSpPr>
          <p:cNvPr id="4" name="Slide Number Placeholder 3"/>
          <p:cNvSpPr>
            <a:spLocks noGrp="1"/>
          </p:cNvSpPr>
          <p:nvPr>
            <p:ph type="sldNum" sz="quarter" idx="5"/>
          </p:nvPr>
        </p:nvSpPr>
        <p:spPr/>
        <p:txBody>
          <a:bodyPr/>
          <a:lstStyle/>
          <a:p>
            <a:pPr marL="0" marR="0" lvl="0" indent="0" algn="r" defTabSz="91380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Arial"/>
                <a:ea typeface="+mn-ea"/>
                <a:cs typeface="+mn-cs"/>
              </a:rPr>
              <a:pPr marL="0" marR="0" lvl="0" indent="0" algn="r" defTabSz="913807"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08191894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Curigliano G, Hu X, Dent RA, et al. Trastuzumab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deruxtecan</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DXd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vs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physician’s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choice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of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chemotherapy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(TPC) in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patients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hormone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receptor-positive (HR+), human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epidermal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growth</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factor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 2 (HER2)-low or HER2-ultralow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metastatic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breast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cancer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mBC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endocrine therapy (ET):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Primary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results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from DESTINY-Breast06 (DB-06). Abstract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presented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American Society of Clinical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Oncology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Annual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Meeting; Chicago, Illinois;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May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31-June 4, 2024. Abstract </a:t>
            </a:r>
            <a:r>
              <a:rPr lang="en-US" b="0" i="0" dirty="0">
                <a:solidFill>
                  <a:srgbClr val="4D4D4D"/>
                </a:solidFill>
                <a:effectLst/>
                <a:highlight>
                  <a:srgbClr val="FFFFFF"/>
                </a:highlight>
                <a:latin typeface="+mn-lt"/>
              </a:rPr>
              <a:t>LBA1000.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latin typeface="+mn-lt"/>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0E1113"/>
                </a:solidFill>
                <a:effectLst/>
                <a:latin typeface="OpenSans-Regular"/>
              </a:rPr>
              <a:t>Bardia</a:t>
            </a:r>
            <a:r>
              <a:rPr lang="en-US" b="0" i="0" dirty="0">
                <a:solidFill>
                  <a:srgbClr val="0E1113"/>
                </a:solidFill>
                <a:effectLst/>
                <a:latin typeface="OpenSans-Regular"/>
              </a:rPr>
              <a:t> A, Hu X, Dent R, et al; DESTINY-Breast06 Trial Investigators. Trastuzumab </a:t>
            </a:r>
            <a:r>
              <a:rPr lang="en-US" b="0" i="0" dirty="0" err="1">
                <a:solidFill>
                  <a:srgbClr val="0E1113"/>
                </a:solidFill>
                <a:effectLst/>
                <a:latin typeface="OpenSans-Regular"/>
              </a:rPr>
              <a:t>deruxtecan</a:t>
            </a:r>
            <a:r>
              <a:rPr lang="en-US" b="0" i="0" dirty="0">
                <a:solidFill>
                  <a:srgbClr val="0E1113"/>
                </a:solidFill>
                <a:effectLst/>
                <a:latin typeface="OpenSans-Regular"/>
              </a:rPr>
              <a:t> after endocrine therapy in metastatic breast cancer. </a:t>
            </a:r>
            <a:r>
              <a:rPr lang="en-US" b="0" i="1" dirty="0">
                <a:solidFill>
                  <a:srgbClr val="0E1113"/>
                </a:solidFill>
                <a:effectLst/>
                <a:latin typeface="OpenSans-Regular"/>
              </a:rPr>
              <a:t>N Engl J Med</a:t>
            </a:r>
            <a:r>
              <a:rPr lang="en-US" b="0" i="0" dirty="0">
                <a:solidFill>
                  <a:srgbClr val="0E1113"/>
                </a:solidFill>
                <a:effectLst/>
                <a:latin typeface="OpenSans-Regular"/>
              </a:rPr>
              <a:t>. 2024;391(22):2110-2122.</a:t>
            </a:r>
            <a:endParaRPr lang="en-US" i="1" dirty="0"/>
          </a:p>
        </p:txBody>
      </p:sp>
      <p:sp>
        <p:nvSpPr>
          <p:cNvPr id="4" name="Slide Number Placeholder 3"/>
          <p:cNvSpPr>
            <a:spLocks noGrp="1"/>
          </p:cNvSpPr>
          <p:nvPr>
            <p:ph type="sldNum" sz="quarter" idx="5"/>
          </p:nvPr>
        </p:nvSpPr>
        <p:spPr/>
        <p:txBody>
          <a:bodyPr/>
          <a:lstStyle/>
          <a:p>
            <a:pPr marL="0" marR="0" lvl="0" indent="0" algn="r" defTabSz="91380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Arial"/>
                <a:ea typeface="+mn-ea"/>
                <a:cs typeface="+mn-cs"/>
              </a:rPr>
              <a:pPr marL="0" marR="0" lvl="0" indent="0" algn="r" defTabSz="913807"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33332707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Curigliano G, Hu X, Dent RA, et al. Trastuzumab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deruxtecan</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DXd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vs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physician’s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choice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of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chemotherapy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(TPC) in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patients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hormone</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receptor-positive (HR+), human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epidermal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growth</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factor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receptor 2 (HER2)-low or HER2-ultralow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metastatic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breast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cancer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mBC</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with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prior</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endocrine therapy (ET):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Primary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results</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from DESTINY-Breast06 (DB-06). Abstract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presented</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at</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American Society of Clinical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Oncology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Annual</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Meeting; Chicago, Illinois; </a:t>
            </a:r>
            <a:r>
              <a:rPr kumimoji="0" lang="it-IT" sz="1200" b="0" i="0" u="none" strike="noStrike" kern="1200" cap="none" spc="0" normalizeH="0" baseline="0" noProof="0" dirty="0" err="1">
                <a:ln>
                  <a:noFill/>
                </a:ln>
                <a:solidFill>
                  <a:srgbClr val="47484F">
                    <a:lumMod val="50000"/>
                  </a:srgbClr>
                </a:solidFill>
                <a:effectLst/>
                <a:uLnTx/>
                <a:uFillTx/>
                <a:latin typeface="+mn-lt"/>
                <a:ea typeface="+mn-ea"/>
                <a:cs typeface="+mn-cs"/>
              </a:rPr>
              <a:t>May</a:t>
            </a:r>
            <a:r>
              <a:rPr kumimoji="0" lang="it-IT" sz="1200" b="0" i="0" u="none" strike="noStrike" kern="1200" cap="none" spc="0" normalizeH="0" baseline="0" noProof="0" dirty="0">
                <a:ln>
                  <a:noFill/>
                </a:ln>
                <a:solidFill>
                  <a:srgbClr val="47484F">
                    <a:lumMod val="50000"/>
                  </a:srgbClr>
                </a:solidFill>
                <a:effectLst/>
                <a:uLnTx/>
                <a:uFillTx/>
                <a:latin typeface="+mn-lt"/>
                <a:ea typeface="+mn-ea"/>
                <a:cs typeface="+mn-cs"/>
              </a:rPr>
              <a:t> 31-June 4, 2024. Abstract </a:t>
            </a:r>
            <a:r>
              <a:rPr lang="en-US" b="0" i="0" dirty="0">
                <a:solidFill>
                  <a:srgbClr val="4D4D4D"/>
                </a:solidFill>
                <a:effectLst/>
                <a:highlight>
                  <a:srgbClr val="FFFFFF"/>
                </a:highlight>
                <a:latin typeface="+mn-lt"/>
              </a:rPr>
              <a:t>LBA1000.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latin typeface="+mn-lt"/>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0E1113"/>
                </a:solidFill>
                <a:effectLst/>
                <a:latin typeface="OpenSans-Regular"/>
              </a:rPr>
              <a:t>Bardia</a:t>
            </a:r>
            <a:r>
              <a:rPr lang="en-US" b="0" i="0" dirty="0">
                <a:solidFill>
                  <a:srgbClr val="0E1113"/>
                </a:solidFill>
                <a:effectLst/>
                <a:latin typeface="OpenSans-Regular"/>
              </a:rPr>
              <a:t> A, Hu X, Dent R, et al; DESTINY-Breast06 Trial Investigators. Trastuzumab </a:t>
            </a:r>
            <a:r>
              <a:rPr lang="en-US" b="0" i="0" dirty="0" err="1">
                <a:solidFill>
                  <a:srgbClr val="0E1113"/>
                </a:solidFill>
                <a:effectLst/>
                <a:latin typeface="OpenSans-Regular"/>
              </a:rPr>
              <a:t>deruxtecan</a:t>
            </a:r>
            <a:r>
              <a:rPr lang="en-US" b="0" i="0" dirty="0">
                <a:solidFill>
                  <a:srgbClr val="0E1113"/>
                </a:solidFill>
                <a:effectLst/>
                <a:latin typeface="OpenSans-Regular"/>
              </a:rPr>
              <a:t> after endocrine therapy in metastatic breast cancer. </a:t>
            </a:r>
            <a:r>
              <a:rPr lang="en-US" b="0" i="1" dirty="0">
                <a:solidFill>
                  <a:srgbClr val="0E1113"/>
                </a:solidFill>
                <a:effectLst/>
                <a:latin typeface="OpenSans-Regular"/>
              </a:rPr>
              <a:t>N Engl J Med</a:t>
            </a:r>
            <a:r>
              <a:rPr lang="en-US" b="0" i="0" dirty="0">
                <a:solidFill>
                  <a:srgbClr val="0E1113"/>
                </a:solidFill>
                <a:effectLst/>
                <a:latin typeface="OpenSans-Regular"/>
              </a:rPr>
              <a:t>. 2024;391(22):2110-2122.</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E1113"/>
              </a:solidFill>
              <a:effectLst/>
              <a:latin typeface="OpenSans-Regular"/>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4D4D4D"/>
                </a:solidFill>
                <a:effectLst/>
                <a:latin typeface="OTNEJMQuadraat"/>
              </a:rPr>
              <a:t>Adverse events of grade 3 or higher occurred in 52.8% of the patients in the trastuzumab </a:t>
            </a:r>
            <a:r>
              <a:rPr lang="en-US" b="0" i="0" dirty="0" err="1">
                <a:solidFill>
                  <a:srgbClr val="4D4D4D"/>
                </a:solidFill>
                <a:effectLst/>
                <a:latin typeface="OTNEJMQuadraat"/>
              </a:rPr>
              <a:t>deruxtecan</a:t>
            </a:r>
            <a:r>
              <a:rPr lang="en-US" b="0" i="0" dirty="0">
                <a:solidFill>
                  <a:srgbClr val="4D4D4D"/>
                </a:solidFill>
                <a:effectLst/>
                <a:latin typeface="OTNEJMQuadraat"/>
              </a:rPr>
              <a:t> group and in 44.4% of those in the chemotherapy group. Adjudicated interstitial lung disease or pneumonitis occurred in 49 patients (11.3%; three events were grade 5 in severity) and in 1 patient (0.2%; grade 2), respectively.</a:t>
            </a:r>
            <a:endParaRPr lang="en-US" dirty="0"/>
          </a:p>
        </p:txBody>
      </p:sp>
      <p:sp>
        <p:nvSpPr>
          <p:cNvPr id="4" name="Slide Number Placeholder 3"/>
          <p:cNvSpPr>
            <a:spLocks noGrp="1"/>
          </p:cNvSpPr>
          <p:nvPr>
            <p:ph type="sldNum" sz="quarter" idx="5"/>
          </p:nvPr>
        </p:nvSpPr>
        <p:spPr/>
        <p:txBody>
          <a:bodyPr/>
          <a:lstStyle/>
          <a:p>
            <a:pPr marL="0" marR="0" lvl="0" indent="0" algn="r" defTabSz="91380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Arial"/>
                <a:ea typeface="+mn-ea"/>
                <a:cs typeface="+mn-cs"/>
              </a:rPr>
              <a:pPr marL="0" marR="0" lvl="0" indent="0" algn="r" defTabSz="913807"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28974966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b="0" dirty="0"/>
              <a:t>Kadcyla. Prescribing information. Genentech, Inc; 2022. ​</a:t>
            </a:r>
          </a:p>
          <a:p>
            <a:pPr>
              <a:buNone/>
            </a:pPr>
            <a:r>
              <a:rPr lang="en-US" b="0" dirty="0" err="1"/>
              <a:t>Enhertu</a:t>
            </a:r>
            <a:r>
              <a:rPr lang="en-US" b="0" dirty="0"/>
              <a:t>. Prescribing information. Daiichi Sankyo, Inc; 2025. ​</a:t>
            </a:r>
          </a:p>
          <a:p>
            <a:pPr>
              <a:buNone/>
            </a:pPr>
            <a:r>
              <a:rPr lang="en-US" b="0" dirty="0" err="1"/>
              <a:t>Trodelvy</a:t>
            </a:r>
            <a:r>
              <a:rPr lang="en-US" b="0" dirty="0"/>
              <a:t>. Prescribing information. Gilead Sciences, Inc; 2025. ​</a:t>
            </a:r>
          </a:p>
          <a:p>
            <a:pPr>
              <a:buNone/>
            </a:pPr>
            <a:r>
              <a:rPr lang="en-US" b="0" dirty="0" err="1"/>
              <a:t>Datroway</a:t>
            </a:r>
            <a:r>
              <a:rPr lang="en-US" b="0" dirty="0"/>
              <a:t>. Prescribing information. Daiichi Sankyo, Inc; 2025. </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58</a:t>
            </a:fld>
            <a:endParaRPr lang="en-US"/>
          </a:p>
        </p:txBody>
      </p:sp>
    </p:spTree>
    <p:extLst>
      <p:ext uri="{BB962C8B-B14F-4D97-AF65-F5344CB8AC3E}">
        <p14:creationId xmlns:p14="http://schemas.microsoft.com/office/powerpoint/2010/main" val="2246419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6C45EA-94B1-CB43-BD15-6A8600409710}" type="slidenum">
              <a:rPr lang="en-US" smtClean="0"/>
              <a:t>59</a:t>
            </a:fld>
            <a:endParaRPr lang="en-US"/>
          </a:p>
        </p:txBody>
      </p:sp>
    </p:spTree>
    <p:extLst>
      <p:ext uri="{BB962C8B-B14F-4D97-AF65-F5344CB8AC3E}">
        <p14:creationId xmlns:p14="http://schemas.microsoft.com/office/powerpoint/2010/main" val="319290088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008764"/>
                </a:solidFill>
                <a:effectLst/>
                <a:latin typeface="Helvetica" pitchFamily="2" charset="0"/>
              </a:rPr>
              <a:t>Tolaney</a:t>
            </a:r>
            <a:r>
              <a:rPr lang="en-US" dirty="0">
                <a:solidFill>
                  <a:srgbClr val="008764"/>
                </a:solidFill>
                <a:effectLst/>
                <a:latin typeface="Helvetica" pitchFamily="2" charset="0"/>
              </a:rPr>
              <a:t> SM, Jiang Z, Zhang Q, et al</a:t>
            </a:r>
            <a:r>
              <a:rPr lang="en-US" b="0" dirty="0">
                <a:solidFill>
                  <a:srgbClr val="008764"/>
                </a:solidFill>
                <a:effectLst/>
                <a:latin typeface="Helvetica" pitchFamily="2" charset="0"/>
              </a:rPr>
              <a:t>. </a:t>
            </a:r>
            <a:r>
              <a:rPr lang="en-US" b="0" i="0" dirty="0">
                <a:solidFill>
                  <a:srgbClr val="0B0B0B"/>
                </a:solidFill>
                <a:effectLst/>
                <a:latin typeface="-apple-system"/>
              </a:rPr>
              <a:t>Trastuzumab </a:t>
            </a:r>
            <a:r>
              <a:rPr lang="en-US" b="0" i="0" dirty="0" err="1">
                <a:solidFill>
                  <a:srgbClr val="0B0B0B"/>
                </a:solidFill>
                <a:effectLst/>
                <a:latin typeface="-apple-system"/>
              </a:rPr>
              <a:t>deruxtecan</a:t>
            </a:r>
            <a:r>
              <a:rPr lang="en-US" b="0" i="0" dirty="0">
                <a:solidFill>
                  <a:srgbClr val="0B0B0B"/>
                </a:solidFill>
                <a:effectLst/>
                <a:latin typeface="-apple-system"/>
              </a:rPr>
              <a:t> (T-</a:t>
            </a:r>
            <a:r>
              <a:rPr lang="en-US" b="0" i="0" dirty="0" err="1">
                <a:solidFill>
                  <a:srgbClr val="0B0B0B"/>
                </a:solidFill>
                <a:effectLst/>
                <a:latin typeface="-apple-system"/>
              </a:rPr>
              <a:t>DXd</a:t>
            </a:r>
            <a:r>
              <a:rPr lang="en-US" b="0" i="0" dirty="0">
                <a:solidFill>
                  <a:srgbClr val="0B0B0B"/>
                </a:solidFill>
                <a:effectLst/>
                <a:latin typeface="-apple-system"/>
              </a:rPr>
              <a:t>) + </a:t>
            </a:r>
            <a:r>
              <a:rPr lang="en-US" b="0" i="0" dirty="0" err="1">
                <a:solidFill>
                  <a:srgbClr val="0B0B0B"/>
                </a:solidFill>
                <a:effectLst/>
                <a:latin typeface="-apple-system"/>
              </a:rPr>
              <a:t>pertuzumab</a:t>
            </a:r>
            <a:r>
              <a:rPr lang="en-US" b="0" i="0" dirty="0">
                <a:solidFill>
                  <a:srgbClr val="0B0B0B"/>
                </a:solidFill>
                <a:effectLst/>
                <a:latin typeface="-apple-system"/>
              </a:rPr>
              <a:t> (P) vs </a:t>
            </a:r>
            <a:r>
              <a:rPr lang="en-US" b="0" i="0" dirty="0" err="1">
                <a:solidFill>
                  <a:srgbClr val="0B0B0B"/>
                </a:solidFill>
                <a:effectLst/>
                <a:latin typeface="-apple-system"/>
              </a:rPr>
              <a:t>taxane</a:t>
            </a:r>
            <a:r>
              <a:rPr lang="en-US" b="0" i="0" dirty="0">
                <a:solidFill>
                  <a:srgbClr val="0B0B0B"/>
                </a:solidFill>
                <a:effectLst/>
                <a:latin typeface="-apple-system"/>
              </a:rPr>
              <a:t> + trastuzumab + </a:t>
            </a:r>
            <a:r>
              <a:rPr lang="en-US" b="0" i="0" dirty="0" err="1">
                <a:solidFill>
                  <a:srgbClr val="0B0B0B"/>
                </a:solidFill>
                <a:effectLst/>
                <a:latin typeface="-apple-system"/>
              </a:rPr>
              <a:t>pertuzumab</a:t>
            </a:r>
            <a:r>
              <a:rPr lang="en-US" b="0" i="0" dirty="0">
                <a:solidFill>
                  <a:srgbClr val="0B0B0B"/>
                </a:solidFill>
                <a:effectLst/>
                <a:latin typeface="-apple-system"/>
              </a:rPr>
              <a:t> (THP) for first-line (1L) treatment of patients (pts) with human epidermal growth factor receptor 2–positive (HER2+) advanced/metastatic breast cancer (a/</a:t>
            </a:r>
            <a:r>
              <a:rPr lang="en-US" b="0" i="0" dirty="0" err="1">
                <a:solidFill>
                  <a:srgbClr val="0B0B0B"/>
                </a:solidFill>
                <a:effectLst/>
                <a:latin typeface="-apple-system"/>
              </a:rPr>
              <a:t>mBC</a:t>
            </a:r>
            <a:r>
              <a:rPr lang="en-US" b="0" i="0" dirty="0">
                <a:solidFill>
                  <a:srgbClr val="0B0B0B"/>
                </a:solidFill>
                <a:effectLst/>
                <a:latin typeface="-apple-system"/>
              </a:rPr>
              <a:t>): Interim results from DESTINY-Breast09. J Clin Oncol. 2025;43(17):LBA1008. </a:t>
            </a:r>
            <a:r>
              <a:rPr lang="en-US" b="0" i="0" u="sng" dirty="0">
                <a:effectLst/>
                <a:latin typeface="-apple-system"/>
                <a:hlinkClick r:id="rId3"/>
              </a:rPr>
              <a:t>https://doi.org/10.1200/JCO.2025.43.17_suppl.LBA1008</a:t>
            </a:r>
            <a:endParaRPr lang="en-US" b="0" i="0" dirty="0">
              <a:solidFill>
                <a:srgbClr val="0B0B0B"/>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008764"/>
              </a:solidFill>
              <a:effectLst/>
              <a:latin typeface="Helvetica"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008764"/>
                </a:solidFill>
                <a:effectLst/>
                <a:latin typeface="Helvetica" pitchFamily="2" charset="0"/>
              </a:rPr>
              <a:t>A randomized, multicenter, open-label, Phase 3 study (NCT04784715)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008764"/>
              </a:solidFill>
              <a:effectLst/>
              <a:latin typeface="Helvetica" pitchFamily="2" charset="0"/>
            </a:endParaRPr>
          </a:p>
          <a:p>
            <a:r>
              <a:rPr lang="en-US" dirty="0">
                <a:solidFill>
                  <a:srgbClr val="002557"/>
                </a:solidFill>
                <a:effectLst/>
                <a:latin typeface="Helvetica" pitchFamily="2" charset="0"/>
              </a:rPr>
              <a:t>T-</a:t>
            </a:r>
            <a:r>
              <a:rPr lang="en-US" dirty="0" err="1">
                <a:solidFill>
                  <a:srgbClr val="002557"/>
                </a:solidFill>
                <a:effectLst/>
                <a:latin typeface="Helvetica" pitchFamily="2" charset="0"/>
              </a:rPr>
              <a:t>DXd</a:t>
            </a:r>
            <a:r>
              <a:rPr lang="en-US" dirty="0">
                <a:solidFill>
                  <a:srgbClr val="002557"/>
                </a:solidFill>
                <a:effectLst/>
                <a:latin typeface="Helvetica" pitchFamily="2" charset="0"/>
              </a:rPr>
              <a:t> + P demonstrated a statistically significant and clinically meaningful PFS benefit vs THP and may represent a new first-line standard of care for patients with HER2+ a/</a:t>
            </a:r>
            <a:r>
              <a:rPr lang="en-US" dirty="0" err="1">
                <a:solidFill>
                  <a:srgbClr val="002557"/>
                </a:solidFill>
                <a:effectLst/>
                <a:latin typeface="Helvetica" pitchFamily="2" charset="0"/>
              </a:rPr>
              <a:t>mBC</a:t>
            </a:r>
            <a:r>
              <a:rPr lang="en-US" dirty="0">
                <a:solidFill>
                  <a:srgbClr val="002557"/>
                </a:solidFill>
                <a:effectLst/>
                <a:latin typeface="Helvetica" pitchFamily="2" charset="0"/>
              </a:rPr>
              <a:t>. </a:t>
            </a:r>
            <a:r>
              <a:rPr lang="en-US" b="0" i="0" dirty="0">
                <a:solidFill>
                  <a:srgbClr val="333333"/>
                </a:solidFill>
                <a:effectLst/>
                <a:latin typeface="-apple-system"/>
              </a:rPr>
              <a:t>At this interim data cutoff (Feb 26, 2025; median follow up 29 months; 38% mature for PFS), T-</a:t>
            </a:r>
            <a:r>
              <a:rPr lang="en-US" b="0" i="0" dirty="0" err="1">
                <a:solidFill>
                  <a:srgbClr val="333333"/>
                </a:solidFill>
                <a:effectLst/>
                <a:latin typeface="-apple-system"/>
              </a:rPr>
              <a:t>DXd</a:t>
            </a:r>
            <a:r>
              <a:rPr lang="en-US" b="0" i="0" dirty="0">
                <a:solidFill>
                  <a:srgbClr val="333333"/>
                </a:solidFill>
                <a:effectLst/>
                <a:latin typeface="-apple-system"/>
              </a:rPr>
              <a:t> + P significantly improved PFS by BICR (hazard ratio 0.56; 95% CI 0.44, 0.71; P&lt;0.00001) and by investigator. PFS benefit was consistent across all subgroups. OS data were immature. Median response duration with T-</a:t>
            </a:r>
            <a:r>
              <a:rPr lang="en-US" b="0" i="0" dirty="0" err="1">
                <a:solidFill>
                  <a:srgbClr val="333333"/>
                </a:solidFill>
                <a:effectLst/>
                <a:latin typeface="-apple-system"/>
              </a:rPr>
              <a:t>DXd</a:t>
            </a:r>
            <a:r>
              <a:rPr lang="en-US" b="0" i="0" dirty="0">
                <a:solidFill>
                  <a:srgbClr val="333333"/>
                </a:solidFill>
                <a:effectLst/>
                <a:latin typeface="-apple-system"/>
              </a:rPr>
              <a:t> + P exceeded 3 years.</a:t>
            </a:r>
            <a:endParaRPr lang="en-US" dirty="0">
              <a:solidFill>
                <a:srgbClr val="002557"/>
              </a:solidFill>
              <a:effectLst/>
              <a:latin typeface="Helvetica"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008764"/>
              </a:solidFill>
              <a:effectLst/>
              <a:latin typeface="Helvetica" pitchFamily="2" charset="0"/>
            </a:endParaRPr>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60</a:t>
            </a:fld>
            <a:endParaRPr lang="en-US"/>
          </a:p>
        </p:txBody>
      </p:sp>
    </p:spTree>
    <p:extLst>
      <p:ext uri="{BB962C8B-B14F-4D97-AF65-F5344CB8AC3E}">
        <p14:creationId xmlns:p14="http://schemas.microsoft.com/office/powerpoint/2010/main" val="308168365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1. </a:t>
            </a:r>
            <a:r>
              <a:rPr lang="en-US" b="0" i="0" dirty="0" err="1">
                <a:solidFill>
                  <a:srgbClr val="212121"/>
                </a:solidFill>
                <a:effectLst/>
                <a:latin typeface="BlinkMacSystemFont"/>
              </a:rPr>
              <a:t>Rugo</a:t>
            </a:r>
            <a:r>
              <a:rPr lang="en-US" b="0" i="0" dirty="0">
                <a:solidFill>
                  <a:srgbClr val="212121"/>
                </a:solidFill>
                <a:effectLst/>
                <a:latin typeface="BlinkMacSystemFont"/>
              </a:rPr>
              <a:t> HS, </a:t>
            </a:r>
            <a:r>
              <a:rPr lang="en-US" b="0" i="0" dirty="0" err="1">
                <a:solidFill>
                  <a:srgbClr val="212121"/>
                </a:solidFill>
                <a:effectLst/>
                <a:latin typeface="BlinkMacSystemFont"/>
              </a:rPr>
              <a:t>Bardia</a:t>
            </a:r>
            <a:r>
              <a:rPr lang="en-US" b="0" i="0" dirty="0">
                <a:solidFill>
                  <a:srgbClr val="212121"/>
                </a:solidFill>
                <a:effectLst/>
                <a:latin typeface="BlinkMacSystemFont"/>
              </a:rPr>
              <a:t> A, </a:t>
            </a:r>
            <a:r>
              <a:rPr lang="en-US" b="0" i="0" dirty="0" err="1">
                <a:solidFill>
                  <a:srgbClr val="212121"/>
                </a:solidFill>
                <a:effectLst/>
                <a:latin typeface="BlinkMacSystemFont"/>
              </a:rPr>
              <a:t>Marmé</a:t>
            </a:r>
            <a:r>
              <a:rPr lang="en-US" b="0" i="0" dirty="0">
                <a:solidFill>
                  <a:srgbClr val="212121"/>
                </a:solidFill>
                <a:effectLst/>
                <a:latin typeface="BlinkMacSystemFont"/>
              </a:rPr>
              <a:t> F, et al. Sacituzumab </a:t>
            </a:r>
            <a:r>
              <a:rPr lang="en-US" b="0" i="0" dirty="0" err="1">
                <a:solidFill>
                  <a:srgbClr val="212121"/>
                </a:solidFill>
                <a:effectLst/>
                <a:latin typeface="BlinkMacSystemFont"/>
              </a:rPr>
              <a:t>govitecan</a:t>
            </a:r>
            <a:r>
              <a:rPr lang="en-US" b="0" i="0" dirty="0">
                <a:solidFill>
                  <a:srgbClr val="212121"/>
                </a:solidFill>
                <a:effectLst/>
                <a:latin typeface="BlinkMacSystemFont"/>
              </a:rPr>
              <a:t> in hormone receptor-positive/human epidermal growth factor receptor 2-negative metastatic breast cancer. </a:t>
            </a:r>
            <a:r>
              <a:rPr lang="en-US" b="0" i="1" dirty="0">
                <a:solidFill>
                  <a:srgbClr val="212121"/>
                </a:solidFill>
                <a:effectLst/>
                <a:latin typeface="BlinkMacSystemFont"/>
              </a:rPr>
              <a:t>J Clin Oncol</a:t>
            </a:r>
            <a:r>
              <a:rPr lang="en-US" b="0" i="0" dirty="0">
                <a:solidFill>
                  <a:srgbClr val="212121"/>
                </a:solidFill>
                <a:effectLst/>
                <a:latin typeface="BlinkMacSystemFont"/>
              </a:rPr>
              <a:t>. 2022;40(29):3365-3376.</a:t>
            </a:r>
          </a:p>
          <a:p>
            <a:r>
              <a:rPr lang="en-GB" dirty="0"/>
              <a:t>2. Modi S, </a:t>
            </a:r>
            <a:r>
              <a:rPr lang="en-GB" dirty="0" err="1"/>
              <a:t>Jacot</a:t>
            </a:r>
            <a:r>
              <a:rPr lang="en-GB" dirty="0"/>
              <a:t> W, Yamashita T, et al. Trastuzumab </a:t>
            </a:r>
            <a:r>
              <a:rPr lang="en-GB" dirty="0" err="1"/>
              <a:t>deruxtecan</a:t>
            </a:r>
            <a:r>
              <a:rPr lang="en-GB" dirty="0"/>
              <a:t> (T-</a:t>
            </a:r>
            <a:r>
              <a:rPr lang="en-GB" dirty="0" err="1"/>
              <a:t>DXd</a:t>
            </a:r>
            <a:r>
              <a:rPr lang="en-GB" dirty="0"/>
              <a:t>) versus treatment of physician’s choice (TPC) in patients (pts) with HER2-low unresectable and/or metastatic breast cancer (</a:t>
            </a:r>
            <a:r>
              <a:rPr lang="en-GB" dirty="0" err="1"/>
              <a:t>mBC</a:t>
            </a:r>
            <a:r>
              <a:rPr lang="en-GB" dirty="0"/>
              <a:t>): Results of DESTINY-Breast04, a randomized, phase 3 study. Abstract presented at: American Society of Clinical Oncology Annual Meeting; Chicago, Illinois; June 3-7, 2022. Abstract LBA3.</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3. </a:t>
            </a:r>
            <a:r>
              <a:rPr lang="en-GB" dirty="0" err="1"/>
              <a:t>Bardia</a:t>
            </a:r>
            <a:r>
              <a:rPr lang="en-GB" dirty="0"/>
              <a:t> A, </a:t>
            </a:r>
            <a:r>
              <a:rPr lang="en-GB" dirty="0" err="1"/>
              <a:t>Krop</a:t>
            </a:r>
            <a:r>
              <a:rPr lang="en-GB" dirty="0"/>
              <a:t> I, </a:t>
            </a:r>
            <a:r>
              <a:rPr lang="en-GB" dirty="0" err="1"/>
              <a:t>Meric</a:t>
            </a:r>
            <a:r>
              <a:rPr lang="en-GB" dirty="0"/>
              <a:t>-Bernstam F, et al. </a:t>
            </a:r>
            <a:r>
              <a:rPr lang="en-GB" dirty="0" err="1"/>
              <a:t>Datopotamab</a:t>
            </a:r>
            <a:r>
              <a:rPr lang="en-GB" dirty="0"/>
              <a:t> </a:t>
            </a:r>
            <a:r>
              <a:rPr lang="en-GB" dirty="0" err="1"/>
              <a:t>Deruxtecan</a:t>
            </a:r>
            <a:r>
              <a:rPr lang="en-GB" dirty="0"/>
              <a:t> (Dato-</a:t>
            </a:r>
            <a:r>
              <a:rPr lang="en-GB" dirty="0" err="1"/>
              <a:t>DXd</a:t>
            </a:r>
            <a:r>
              <a:rPr lang="en-GB" dirty="0"/>
              <a:t>) in Advanced Triple-Negative Breast Cancer (TNBC): Updated Results From the Phase 1 TROPION-PanTumor01 Study. </a:t>
            </a:r>
            <a:r>
              <a:rPr lang="fr-FR" i="1" dirty="0"/>
              <a:t>Cancer </a:t>
            </a:r>
            <a:r>
              <a:rPr lang="fr-FR" i="1" dirty="0" err="1"/>
              <a:t>Res</a:t>
            </a:r>
            <a:r>
              <a:rPr lang="fr-FR" i="1" dirty="0"/>
              <a:t>. </a:t>
            </a:r>
            <a:r>
              <a:rPr lang="fr-FR" dirty="0"/>
              <a:t>2023;83(5_Supplement):P6-10-03.</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noProof="0" dirty="0"/>
              <a:t>This slide represents safety data as observed in the clinical trials. Direct comparison between safety profiles of ADCs in this presentation cannot be made, due to difference in clinical trial population, line of treatment, and treatment setting.</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dirty="0"/>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62</a:t>
            </a:fld>
            <a:endParaRPr lang="en-US"/>
          </a:p>
        </p:txBody>
      </p:sp>
    </p:spTree>
    <p:extLst>
      <p:ext uri="{BB962C8B-B14F-4D97-AF65-F5344CB8AC3E}">
        <p14:creationId xmlns:p14="http://schemas.microsoft.com/office/powerpoint/2010/main" val="710824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solidFill>
                  <a:schemeClr val="tx1"/>
                </a:solidFill>
              </a:rPr>
              <a:t>Marchiò</a:t>
            </a:r>
            <a:r>
              <a:rPr lang="en-US" dirty="0">
                <a:solidFill>
                  <a:schemeClr val="tx1"/>
                </a:solidFill>
              </a:rPr>
              <a:t> C, </a:t>
            </a:r>
            <a:r>
              <a:rPr lang="en-US" dirty="0" err="1">
                <a:solidFill>
                  <a:schemeClr val="tx1"/>
                </a:solidFill>
              </a:rPr>
              <a:t>Criscitiello</a:t>
            </a:r>
            <a:r>
              <a:rPr lang="en-US" dirty="0">
                <a:solidFill>
                  <a:schemeClr val="tx1"/>
                </a:solidFill>
              </a:rPr>
              <a:t> C, </a:t>
            </a:r>
            <a:r>
              <a:rPr lang="en-US" dirty="0" err="1">
                <a:solidFill>
                  <a:schemeClr val="tx1"/>
                </a:solidFill>
              </a:rPr>
              <a:t>Scatena</a:t>
            </a:r>
            <a:r>
              <a:rPr lang="en-US" dirty="0">
                <a:solidFill>
                  <a:schemeClr val="tx1"/>
                </a:solidFill>
              </a:rPr>
              <a:t> C, et al. Think "HER2" different: integrative diagnostic approaches for HER2-low breast cancer. </a:t>
            </a:r>
            <a:r>
              <a:rPr lang="en-US" i="1" dirty="0" err="1">
                <a:solidFill>
                  <a:schemeClr val="tx1"/>
                </a:solidFill>
              </a:rPr>
              <a:t>Pathologica</a:t>
            </a:r>
            <a:r>
              <a:rPr lang="en-US" dirty="0">
                <a:solidFill>
                  <a:schemeClr val="tx1"/>
                </a:solidFill>
              </a:rPr>
              <a:t>. 2023;115(6):292-301. </a:t>
            </a:r>
          </a:p>
          <a:p>
            <a:endParaRPr lang="en-US" dirty="0">
              <a:solidFill>
                <a:schemeClr val="tx1"/>
              </a:solidFill>
            </a:endParaRPr>
          </a:p>
          <a:p>
            <a:r>
              <a:rPr lang="en-US" b="0" i="0" dirty="0">
                <a:solidFill>
                  <a:srgbClr val="1B1B1B"/>
                </a:solidFill>
                <a:effectLst/>
                <a:latin typeface="Cambria" panose="02040503050406030204" pitchFamily="18" charset="0"/>
              </a:rPr>
              <a:t>Here, a schematic depiction of HER2 expression range, according to ASCO/CAP guidelines. By definition, HER2-negative breast cancer includes a significant proportion of cases with low HER2 expression levels (i.e., IHC score 2+, score 1+, and a subset of score 0) that are not underpinned by HER2-amplification as investigated by ISH</a:t>
            </a:r>
            <a:endParaRPr lang="en-US" dirty="0">
              <a:solidFill>
                <a:schemeClr val="tx1"/>
              </a:solidFill>
            </a:endParaRPr>
          </a:p>
          <a:p>
            <a:endParaRPr lang="en-US" dirty="0">
              <a:solidFill>
                <a:schemeClr val="tx1"/>
              </a:solidFill>
            </a:endParaRPr>
          </a:p>
          <a:p>
            <a:r>
              <a:rPr lang="en-US" b="0" i="0" dirty="0">
                <a:solidFill>
                  <a:srgbClr val="1B1B1B"/>
                </a:solidFill>
                <a:effectLst/>
                <a:latin typeface="Cambria" panose="02040503050406030204" pitchFamily="18" charset="0"/>
              </a:rPr>
              <a:t>“…the significance of distinguishing between an immunohistochemistry (IHC) score 0 and score 1+ in light of the clinical implications now apparent, as patients with HER2-low breast cancer become eligible for trastuzumab-</a:t>
            </a:r>
            <a:r>
              <a:rPr lang="en-US" b="0" i="0" dirty="0" err="1">
                <a:solidFill>
                  <a:srgbClr val="1B1B1B"/>
                </a:solidFill>
                <a:effectLst/>
                <a:latin typeface="Cambria" panose="02040503050406030204" pitchFamily="18" charset="0"/>
              </a:rPr>
              <a:t>deruxtecan</a:t>
            </a:r>
            <a:r>
              <a:rPr lang="en-US" b="0" i="0" dirty="0">
                <a:solidFill>
                  <a:srgbClr val="1B1B1B"/>
                </a:solidFill>
                <a:effectLst/>
                <a:latin typeface="Cambria" panose="02040503050406030204" pitchFamily="18" charset="0"/>
              </a:rPr>
              <a:t> treatment (</a:t>
            </a:r>
            <a:r>
              <a:rPr lang="en-US" b="0" i="0" dirty="0" err="1">
                <a:solidFill>
                  <a:srgbClr val="1B1B1B"/>
                </a:solidFill>
                <a:effectLst/>
                <a:latin typeface="Cambria" panose="02040503050406030204" pitchFamily="18" charset="0"/>
              </a:rPr>
              <a:t>Marchio</a:t>
            </a:r>
            <a:r>
              <a:rPr lang="en-US" b="0" i="0" dirty="0">
                <a:solidFill>
                  <a:srgbClr val="1B1B1B"/>
                </a:solidFill>
                <a:effectLst/>
                <a:latin typeface="Cambria" panose="02040503050406030204" pitchFamily="18" charset="0"/>
              </a:rPr>
              <a:t> et al, 2023).</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7</a:t>
            </a:fld>
            <a:endParaRPr lang="en-US"/>
          </a:p>
        </p:txBody>
      </p:sp>
    </p:spTree>
    <p:extLst>
      <p:ext uri="{BB962C8B-B14F-4D97-AF65-F5344CB8AC3E}">
        <p14:creationId xmlns:p14="http://schemas.microsoft.com/office/powerpoint/2010/main" val="19124667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Rugo</a:t>
            </a:r>
            <a:r>
              <a:rPr lang="en-US" dirty="0"/>
              <a:t> HS, </a:t>
            </a:r>
            <a:r>
              <a:rPr lang="en-US" dirty="0" err="1"/>
              <a:t>Crossno</a:t>
            </a:r>
            <a:r>
              <a:rPr lang="en-US" dirty="0"/>
              <a:t> CL, </a:t>
            </a:r>
            <a:r>
              <a:rPr lang="en-US" dirty="0" err="1"/>
              <a:t>Gesthalter</a:t>
            </a:r>
            <a:r>
              <a:rPr lang="en-US" dirty="0"/>
              <a:t> YB, et al. Real-world perspectives and practices for pneumonitis/interstitial lung disease associated with trastuzumab </a:t>
            </a:r>
            <a:r>
              <a:rPr lang="en-US" dirty="0" err="1"/>
              <a:t>deruxtecan</a:t>
            </a:r>
            <a:r>
              <a:rPr lang="en-US" dirty="0"/>
              <a:t> use in human epidermal growth factor receptor 2–expressing metastatic breast cancer. </a:t>
            </a:r>
            <a:r>
              <a:rPr lang="en-US" i="1" dirty="0"/>
              <a:t>JCO Oncol </a:t>
            </a:r>
            <a:r>
              <a:rPr lang="en-US" i="1" dirty="0" err="1"/>
              <a:t>Pract</a:t>
            </a:r>
            <a:r>
              <a:rPr lang="en-US" i="1" dirty="0"/>
              <a:t>.</a:t>
            </a:r>
            <a:r>
              <a:rPr lang="en-US" dirty="0"/>
              <a:t> 2023;19(8):539-546.</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12121"/>
                </a:solidFill>
                <a:effectLst/>
                <a:latin typeface="system-ui"/>
              </a:rPr>
              <a:t>Interstitial lung disease (ILD) is an umbrella term used for a group of diseases characterized by lung injury including pneumonitis, which can lead to irreversible lung fibrosis. ILD is a well-described adverse event associated with certain anticancer therapies, including T-</a:t>
            </a:r>
            <a:r>
              <a:rPr lang="en-US" b="0" i="0" dirty="0" err="1">
                <a:solidFill>
                  <a:srgbClr val="212121"/>
                </a:solidFill>
                <a:effectLst/>
                <a:latin typeface="system-ui"/>
              </a:rPr>
              <a:t>DXd</a:t>
            </a:r>
            <a:r>
              <a:rPr lang="en-US" b="0" i="0" dirty="0">
                <a:solidFill>
                  <a:srgbClr val="212121"/>
                </a:solidFill>
                <a:effectLst/>
                <a:latin typeface="system-ui"/>
              </a:rPr>
              <a:t>. An important part of T-</a:t>
            </a:r>
            <a:r>
              <a:rPr lang="en-US" b="0" i="0" dirty="0" err="1">
                <a:solidFill>
                  <a:srgbClr val="212121"/>
                </a:solidFill>
                <a:effectLst/>
                <a:latin typeface="system-ui"/>
              </a:rPr>
              <a:t>DXd</a:t>
            </a:r>
            <a:r>
              <a:rPr lang="en-US" b="0" i="0" dirty="0">
                <a:solidFill>
                  <a:srgbClr val="212121"/>
                </a:solidFill>
                <a:effectLst/>
                <a:latin typeface="system-ui"/>
              </a:rPr>
              <a:t> therapy for </a:t>
            </a:r>
            <a:r>
              <a:rPr lang="en-US" b="0" i="0" dirty="0" err="1">
                <a:solidFill>
                  <a:srgbClr val="212121"/>
                </a:solidFill>
                <a:effectLst/>
                <a:latin typeface="system-ui"/>
              </a:rPr>
              <a:t>mBC</a:t>
            </a:r>
            <a:r>
              <a:rPr lang="en-US" b="0" i="0" dirty="0">
                <a:solidFill>
                  <a:srgbClr val="212121"/>
                </a:solidFill>
                <a:effectLst/>
                <a:latin typeface="system-ui"/>
              </a:rPr>
              <a:t> consists of monitoring for and managing ILD. Although information on ILD management strategies is included in the prescribing information, additional information on patient selection, monitoring, and treatment can be beneficial in routine clinical practice. Here, real-world, multidisciplinary clinical practices and institutional protocols used for patient selection/screening, monitoring, and management related to T-</a:t>
            </a:r>
            <a:r>
              <a:rPr lang="en-US" b="0" i="0" dirty="0" err="1">
                <a:solidFill>
                  <a:srgbClr val="212121"/>
                </a:solidFill>
                <a:effectLst/>
                <a:latin typeface="system-ui"/>
              </a:rPr>
              <a:t>DXd</a:t>
            </a:r>
            <a:r>
              <a:rPr lang="en-US" b="0" i="0" dirty="0">
                <a:solidFill>
                  <a:srgbClr val="212121"/>
                </a:solidFill>
                <a:effectLst/>
                <a:latin typeface="system-ui"/>
              </a:rPr>
              <a:t>-associated ILD are summarized.</a:t>
            </a:r>
            <a:endParaRPr lang="en-US" dirty="0"/>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63</a:t>
            </a:fld>
            <a:endParaRPr lang="en-US"/>
          </a:p>
        </p:txBody>
      </p:sp>
    </p:spTree>
    <p:extLst>
      <p:ext uri="{BB962C8B-B14F-4D97-AF65-F5344CB8AC3E}">
        <p14:creationId xmlns:p14="http://schemas.microsoft.com/office/powerpoint/2010/main" val="45589225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Nelson RS, </a:t>
            </a:r>
            <a:r>
              <a:rPr lang="en-US" dirty="0" err="1"/>
              <a:t>Seligson</a:t>
            </a:r>
            <a:r>
              <a:rPr lang="en-US" dirty="0"/>
              <a:t> ND, </a:t>
            </a:r>
            <a:r>
              <a:rPr lang="en-US" dirty="0" err="1"/>
              <a:t>Bottiglieri</a:t>
            </a:r>
            <a:r>
              <a:rPr lang="en-US" dirty="0"/>
              <a:t> S, et al. UGT1A1 guided cancer therapy: review of the evidence and considerations for clinical implementation. </a:t>
            </a:r>
            <a:r>
              <a:rPr lang="en-US" i="1" dirty="0"/>
              <a:t>Cancers (Basel).</a:t>
            </a:r>
            <a:r>
              <a:rPr lang="en-US" dirty="0"/>
              <a:t> 2021;13(7):1566.</a:t>
            </a:r>
          </a:p>
          <a:p>
            <a:endParaRPr lang="en-US" dirty="0"/>
          </a:p>
          <a:p>
            <a:r>
              <a:rPr lang="en-US" dirty="0" err="1"/>
              <a:t>Rugo</a:t>
            </a:r>
            <a:r>
              <a:rPr lang="en-US" dirty="0"/>
              <a:t> HS, </a:t>
            </a:r>
            <a:r>
              <a:rPr lang="en-US" dirty="0" err="1"/>
              <a:t>Tolaney</a:t>
            </a:r>
            <a:r>
              <a:rPr lang="en-US" dirty="0"/>
              <a:t> SM, </a:t>
            </a:r>
            <a:r>
              <a:rPr lang="en-US" dirty="0" err="1"/>
              <a:t>Loirat</a:t>
            </a:r>
            <a:r>
              <a:rPr lang="en-US" dirty="0"/>
              <a:t> D, et al. Safety analyses from the phase 3 ASCENT trial of </a:t>
            </a:r>
            <a:r>
              <a:rPr lang="en-US" dirty="0" err="1"/>
              <a:t>sacituzumab</a:t>
            </a:r>
            <a:r>
              <a:rPr lang="en-US" dirty="0"/>
              <a:t> </a:t>
            </a:r>
            <a:r>
              <a:rPr lang="en-US" dirty="0" err="1"/>
              <a:t>govitecan</a:t>
            </a:r>
            <a:r>
              <a:rPr lang="en-US" dirty="0"/>
              <a:t> in metastatic triple-negative breast cancer. </a:t>
            </a:r>
            <a:r>
              <a:rPr lang="en-US" i="1" dirty="0"/>
              <a:t>NPJ Breast Cancer.</a:t>
            </a:r>
            <a:r>
              <a:rPr lang="en-US" dirty="0"/>
              <a:t> 2022;8(1):98.</a:t>
            </a:r>
          </a:p>
          <a:p>
            <a:endParaRPr lang="en-US" dirty="0"/>
          </a:p>
          <a:p>
            <a:r>
              <a:rPr lang="en-US" dirty="0" err="1"/>
              <a:t>Marmé</a:t>
            </a:r>
            <a:r>
              <a:rPr lang="en-US" dirty="0"/>
              <a:t> F, et al. Trastuzumab </a:t>
            </a:r>
            <a:r>
              <a:rPr lang="en-US" dirty="0" err="1"/>
              <a:t>deruxtecan</a:t>
            </a:r>
            <a:r>
              <a:rPr lang="en-US" dirty="0"/>
              <a:t> (T-</a:t>
            </a:r>
            <a:r>
              <a:rPr lang="en-US" dirty="0" err="1"/>
              <a:t>DXd</a:t>
            </a:r>
            <a:r>
              <a:rPr lang="en-US" dirty="0"/>
              <a:t>) vs treatment of physician’s choice (TPC) in patients (pts) with HER2-low unresectable and/or metastatic breast cancer (</a:t>
            </a:r>
            <a:r>
              <a:rPr lang="en-US" dirty="0" err="1"/>
              <a:t>mBC</a:t>
            </a:r>
            <a:r>
              <a:rPr lang="en-US" dirty="0"/>
              <a:t>): a detailed safety analysis of the randomized, phase 3 DESTINY-Breast04 trial. </a:t>
            </a:r>
            <a:r>
              <a:rPr lang="en-US" i="1" dirty="0"/>
              <a:t>Ann Oncol.</a:t>
            </a:r>
            <a:r>
              <a:rPr lang="en-US" dirty="0"/>
              <a:t> 2023;8(1suppl_4):101223-101223.</a:t>
            </a:r>
          </a:p>
          <a:p>
            <a:endParaRPr lang="en-US" dirty="0"/>
          </a:p>
          <a:p>
            <a:r>
              <a:rPr lang="en-US" dirty="0" err="1"/>
              <a:t>Rugo</a:t>
            </a:r>
            <a:r>
              <a:rPr lang="en-US" dirty="0"/>
              <a:t> HS, </a:t>
            </a:r>
            <a:r>
              <a:rPr lang="en-US" dirty="0" err="1"/>
              <a:t>Bardia</a:t>
            </a:r>
            <a:r>
              <a:rPr lang="en-US" dirty="0"/>
              <a:t> A, </a:t>
            </a:r>
            <a:r>
              <a:rPr lang="en-US" dirty="0" err="1"/>
              <a:t>Marmé</a:t>
            </a:r>
            <a:r>
              <a:rPr lang="en-US" dirty="0"/>
              <a:t> F, et al. Overall survival with </a:t>
            </a:r>
            <a:r>
              <a:rPr lang="en-US" dirty="0" err="1"/>
              <a:t>sacituzumab</a:t>
            </a:r>
            <a:r>
              <a:rPr lang="en-US" dirty="0"/>
              <a:t> </a:t>
            </a:r>
            <a:r>
              <a:rPr lang="en-US" dirty="0" err="1"/>
              <a:t>govitecan</a:t>
            </a:r>
            <a:r>
              <a:rPr lang="en-US" dirty="0"/>
              <a:t> in hormone receptor-positive and human epidermal growth factor receptor 2-negative metastatic breast cancer (TROPiCS-02): a </a:t>
            </a:r>
            <a:r>
              <a:rPr lang="en-US" dirty="0" err="1"/>
              <a:t>randomised</a:t>
            </a:r>
            <a:r>
              <a:rPr lang="en-US" dirty="0"/>
              <a:t>, open-label, </a:t>
            </a:r>
            <a:r>
              <a:rPr lang="en-US" dirty="0" err="1"/>
              <a:t>multicentre</a:t>
            </a:r>
            <a:r>
              <a:rPr lang="en-US" dirty="0"/>
              <a:t>, phase 3 trial. </a:t>
            </a:r>
            <a:r>
              <a:rPr lang="en-US" i="1" dirty="0"/>
              <a:t>Lancet.</a:t>
            </a:r>
            <a:r>
              <a:rPr lang="en-US" dirty="0"/>
              <a:t> 2023;402(10411):1423-1433.</a:t>
            </a:r>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64</a:t>
            </a:fld>
            <a:endParaRPr lang="en-US"/>
          </a:p>
        </p:txBody>
      </p:sp>
    </p:spTree>
    <p:extLst>
      <p:ext uri="{BB962C8B-B14F-4D97-AF65-F5344CB8AC3E}">
        <p14:creationId xmlns:p14="http://schemas.microsoft.com/office/powerpoint/2010/main" val="225151982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Lindgren ES, Yan R, </a:t>
            </a:r>
            <a:r>
              <a:rPr lang="en-US" dirty="0" err="1"/>
              <a:t>Cil</a:t>
            </a:r>
            <a:r>
              <a:rPr lang="en-US" dirty="0"/>
              <a:t> O, et al. Incidence and mitigation of corneal </a:t>
            </a:r>
            <a:r>
              <a:rPr lang="en-US" dirty="0" err="1"/>
              <a:t>pseudomicrocysts</a:t>
            </a:r>
            <a:r>
              <a:rPr lang="en-US" dirty="0"/>
              <a:t> induced by antibody–drug conjugates (ADCs). </a:t>
            </a:r>
            <a:r>
              <a:rPr lang="en-US" i="1" dirty="0"/>
              <a:t>Curr </a:t>
            </a:r>
            <a:r>
              <a:rPr lang="en-US" i="1" dirty="0" err="1"/>
              <a:t>Ophthalmol</a:t>
            </a:r>
            <a:r>
              <a:rPr lang="en-US" i="1" dirty="0"/>
              <a:t> Rep.</a:t>
            </a:r>
            <a:r>
              <a:rPr lang="en-US" dirty="0"/>
              <a:t> 2024;12(2):13-22. </a:t>
            </a:r>
          </a:p>
          <a:p>
            <a:endParaRPr lang="en-US" dirty="0"/>
          </a:p>
          <a:p>
            <a:endParaRPr lang="en-US" dirty="0"/>
          </a:p>
          <a:p>
            <a:r>
              <a:rPr lang="en-US" b="0" i="0" dirty="0">
                <a:solidFill>
                  <a:srgbClr val="212121"/>
                </a:solidFill>
                <a:effectLst/>
                <a:latin typeface="system-ui"/>
              </a:rPr>
              <a:t>Various AEs have been attributed to ADCs, including ocular surface AEs (keratitis/keratopathy, dry eye, conjunctivitis, blurred vision, corneal </a:t>
            </a:r>
            <a:r>
              <a:rPr lang="en-US" b="0" i="0" dirty="0" err="1">
                <a:solidFill>
                  <a:srgbClr val="212121"/>
                </a:solidFill>
                <a:effectLst/>
                <a:latin typeface="system-ui"/>
              </a:rPr>
              <a:t>pseudomicrocysts</a:t>
            </a:r>
            <a:r>
              <a:rPr lang="en-US" b="0" i="0" dirty="0">
                <a:solidFill>
                  <a:srgbClr val="212121"/>
                </a:solidFill>
                <a:effectLst/>
                <a:latin typeface="system-ui"/>
              </a:rPr>
              <a:t>). </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65</a:t>
            </a:fld>
            <a:endParaRPr lang="en-US"/>
          </a:p>
        </p:txBody>
      </p:sp>
    </p:spTree>
    <p:extLst>
      <p:ext uri="{BB962C8B-B14F-4D97-AF65-F5344CB8AC3E}">
        <p14:creationId xmlns:p14="http://schemas.microsoft.com/office/powerpoint/2010/main" val="174617650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Swain SM, Nishino M, Lancaster LH, et al. Multidisciplinary clinical guidance on trastuzumab </a:t>
            </a:r>
            <a:r>
              <a:rPr lang="en-US" dirty="0" err="1"/>
              <a:t>deruxtecan</a:t>
            </a:r>
            <a:r>
              <a:rPr lang="en-US" dirty="0"/>
              <a:t> (T-</a:t>
            </a:r>
            <a:r>
              <a:rPr lang="en-US" dirty="0" err="1"/>
              <a:t>DXd</a:t>
            </a:r>
            <a:r>
              <a:rPr lang="en-US" dirty="0"/>
              <a:t>)-related interstitial lung disease/pneumonitis—focus on proactive monitoring, diagnosis, and management. </a:t>
            </a:r>
            <a:r>
              <a:rPr lang="en-US" i="1" dirty="0"/>
              <a:t>Cancer Treat Rev.</a:t>
            </a:r>
            <a:r>
              <a:rPr lang="en-US" dirty="0"/>
              <a:t> 2022;106:102378.</a:t>
            </a:r>
          </a:p>
          <a:p>
            <a:endParaRPr lang="en-US" dirty="0"/>
          </a:p>
          <a:p>
            <a:r>
              <a:rPr lang="en-US" b="0" i="0" dirty="0">
                <a:solidFill>
                  <a:srgbClr val="212121"/>
                </a:solidFill>
                <a:effectLst/>
                <a:latin typeface="system-ui"/>
              </a:rPr>
              <a:t>Interstitial lung disease (ILD)/pneumonitis is an adverse event associated with T-</a:t>
            </a:r>
            <a:r>
              <a:rPr lang="en-US" b="0" i="0" dirty="0" err="1">
                <a:solidFill>
                  <a:srgbClr val="212121"/>
                </a:solidFill>
                <a:effectLst/>
                <a:latin typeface="system-ui"/>
              </a:rPr>
              <a:t>DXd</a:t>
            </a:r>
            <a:r>
              <a:rPr lang="en-US" b="0" i="0" dirty="0">
                <a:solidFill>
                  <a:srgbClr val="212121"/>
                </a:solidFill>
                <a:effectLst/>
                <a:latin typeface="system-ui"/>
              </a:rPr>
              <a:t>; in most cases, it is low grade (grade ≤ 2) and can be treated effectively but may develop to be fatal in some instances. It is important to increase patient and provider understanding of T-</a:t>
            </a:r>
            <a:r>
              <a:rPr lang="en-US" b="0" i="0" dirty="0" err="1">
                <a:solidFill>
                  <a:srgbClr val="212121"/>
                </a:solidFill>
                <a:effectLst/>
                <a:latin typeface="system-ui"/>
              </a:rPr>
              <a:t>DXd</a:t>
            </a:r>
            <a:r>
              <a:rPr lang="en-US" b="0" i="0" dirty="0">
                <a:solidFill>
                  <a:srgbClr val="212121"/>
                </a:solidFill>
                <a:effectLst/>
                <a:latin typeface="system-ui"/>
              </a:rPr>
              <a:t>-related ILD/pneumonitis to improve patient outcomes. Drug-related ILD/pneumonitis is a diagnosis of exclusion; other possible causes of lung injury/imaging findings must be ruled out for an accurate diagnosis. Symptoms can be nonspecific, and identifying early symptoms is challenging; therefore, diagnosis is often delayed. Multidisciplinary guidelines on diagnosis and management are critical. </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67</a:t>
            </a:fld>
            <a:endParaRPr lang="en-US"/>
          </a:p>
        </p:txBody>
      </p:sp>
    </p:spTree>
    <p:extLst>
      <p:ext uri="{BB962C8B-B14F-4D97-AF65-F5344CB8AC3E}">
        <p14:creationId xmlns:p14="http://schemas.microsoft.com/office/powerpoint/2010/main" val="311356278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Abelman</a:t>
            </a:r>
            <a:r>
              <a:rPr lang="en-US" dirty="0"/>
              <a:t> RO, Wu B, Spring LM, </a:t>
            </a:r>
            <a:r>
              <a:rPr lang="en-US" dirty="0" err="1"/>
              <a:t>Ellisen</a:t>
            </a:r>
            <a:r>
              <a:rPr lang="en-US" dirty="0"/>
              <a:t> LW, </a:t>
            </a:r>
            <a:r>
              <a:rPr lang="en-US" dirty="0" err="1"/>
              <a:t>Bardia</a:t>
            </a:r>
            <a:r>
              <a:rPr lang="en-US" dirty="0"/>
              <a:t> A. Mechanisms of resistance to antibody–drug conjugates. </a:t>
            </a:r>
            <a:r>
              <a:rPr lang="en-US" i="1" dirty="0"/>
              <a:t>Cancers (Basel).</a:t>
            </a:r>
            <a:r>
              <a:rPr lang="en-US" dirty="0"/>
              <a:t> 2023;15(4):1278. </a:t>
            </a:r>
          </a:p>
          <a:p>
            <a:endParaRPr lang="en-US" dirty="0"/>
          </a:p>
          <a:p>
            <a:endParaRPr lang="en-US" dirty="0"/>
          </a:p>
          <a:p>
            <a:r>
              <a:rPr lang="en-US" b="0" i="0" dirty="0">
                <a:solidFill>
                  <a:srgbClr val="1B1B1B"/>
                </a:solidFill>
                <a:effectLst/>
                <a:latin typeface="Cambria" panose="02040503050406030204" pitchFamily="18" charset="0"/>
              </a:rPr>
              <a:t>Given the complex structure of antibody-drug conjugates, resistance may be related to changes in antigen expression, ADC processing, and the chemotherapy payload. </a:t>
            </a:r>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70</a:t>
            </a:fld>
            <a:endParaRPr lang="en-US"/>
          </a:p>
        </p:txBody>
      </p:sp>
    </p:spTree>
    <p:extLst>
      <p:ext uri="{BB962C8B-B14F-4D97-AF65-F5344CB8AC3E}">
        <p14:creationId xmlns:p14="http://schemas.microsoft.com/office/powerpoint/2010/main" val="402214766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kern="0" dirty="0"/>
              <a:t>Sequencing Antibody Drug Conjugates in ER+/HER2 LOW MBC (SERIES). </a:t>
            </a:r>
            <a:r>
              <a:rPr lang="en-US" dirty="0" err="1"/>
              <a:t>ClinicalTrials.gov</a:t>
            </a:r>
            <a:r>
              <a:rPr lang="en-US" dirty="0"/>
              <a:t> identifier: </a:t>
            </a:r>
            <a:r>
              <a:rPr lang="en-US" kern="0" dirty="0"/>
              <a:t>NCT06263543</a:t>
            </a:r>
            <a:r>
              <a:rPr lang="en-US" dirty="0"/>
              <a:t>. Updated November 22, 2024. https://</a:t>
            </a:r>
            <a:r>
              <a:rPr lang="en-US" dirty="0" err="1"/>
              <a:t>clinicaltrials.gov</a:t>
            </a:r>
            <a:r>
              <a:rPr lang="en-US" dirty="0"/>
              <a:t>/study/NCT06263543</a:t>
            </a:r>
            <a:br>
              <a:rPr lang="en-US" b="1" u="sng" dirty="0">
                <a:solidFill>
                  <a:schemeClr val="accent6"/>
                </a:solidFill>
                <a:latin typeface="Trebuchet MS" panose="020B0603020202020204" pitchFamily="34" charset="0"/>
              </a:rPr>
            </a:br>
            <a:endParaRPr lang="en-US" b="1" u="sng" dirty="0">
              <a:solidFill>
                <a:schemeClr val="accent6"/>
              </a:solidFill>
              <a:latin typeface="Trebuchet MS" panose="020B0603020202020204" pitchFamily="34" charset="0"/>
            </a:endParaRPr>
          </a:p>
          <a:p>
            <a:pPr marL="176679" indent="-176679">
              <a:buFont typeface="Arial"/>
              <a:buChar char="•"/>
            </a:pPr>
            <a:r>
              <a:rPr lang="en-US" dirty="0">
                <a:solidFill>
                  <a:schemeClr val="accent6"/>
                </a:solidFill>
                <a:latin typeface="Trebuchet MS" panose="020B0603020202020204" pitchFamily="34" charset="0"/>
              </a:rPr>
              <a:t>SERIES is a phase II, Single-arm, Multi-center, Open-Label Study Utilizing Sacituzumab </a:t>
            </a:r>
            <a:r>
              <a:rPr lang="en-US" dirty="0" err="1">
                <a:solidFill>
                  <a:schemeClr val="accent6"/>
                </a:solidFill>
                <a:latin typeface="Trebuchet MS" panose="020B0603020202020204" pitchFamily="34" charset="0"/>
              </a:rPr>
              <a:t>Govitecan</a:t>
            </a:r>
            <a:r>
              <a:rPr lang="en-US" dirty="0">
                <a:solidFill>
                  <a:schemeClr val="accent6"/>
                </a:solidFill>
                <a:latin typeface="Trebuchet MS" panose="020B0603020202020204" pitchFamily="34" charset="0"/>
              </a:rPr>
              <a:t> in Patients with HR+/HER2 low Metastatic Breast Cancer post Progression on T-</a:t>
            </a:r>
            <a:r>
              <a:rPr lang="en-US" dirty="0" err="1">
                <a:solidFill>
                  <a:schemeClr val="accent6"/>
                </a:solidFill>
                <a:latin typeface="Trebuchet MS" panose="020B0603020202020204" pitchFamily="34" charset="0"/>
              </a:rPr>
              <a:t>DXd</a:t>
            </a:r>
            <a:r>
              <a:rPr lang="en-US" dirty="0">
                <a:solidFill>
                  <a:schemeClr val="accent6"/>
                </a:solidFill>
                <a:latin typeface="Trebuchet MS" panose="020B0603020202020204" pitchFamily="34" charset="0"/>
              </a:rPr>
              <a:t>; ADC Sequencing Trial</a:t>
            </a:r>
          </a:p>
          <a:p>
            <a:pPr marL="176679" indent="-176679">
              <a:buFont typeface="Arial"/>
              <a:buChar char="•"/>
            </a:pPr>
            <a:r>
              <a:rPr lang="en-US" b="0" i="0" dirty="0">
                <a:solidFill>
                  <a:srgbClr val="000000"/>
                </a:solidFill>
                <a:effectLst/>
                <a:latin typeface="Source Sans Pro" panose="020B0503030403020204" pitchFamily="34" charset="0"/>
              </a:rPr>
              <a:t>The purpose of this research study is to see if the medication </a:t>
            </a:r>
            <a:r>
              <a:rPr lang="en-US" b="0" i="0" dirty="0" err="1">
                <a:solidFill>
                  <a:srgbClr val="000000"/>
                </a:solidFill>
                <a:effectLst/>
                <a:latin typeface="Source Sans Pro" panose="020B0503030403020204" pitchFamily="34" charset="0"/>
              </a:rPr>
              <a:t>sacituzumab</a:t>
            </a:r>
            <a:r>
              <a:rPr lang="en-US" b="0" i="0" dirty="0">
                <a:solidFill>
                  <a:srgbClr val="000000"/>
                </a:solidFill>
                <a:effectLst/>
                <a:latin typeface="Source Sans Pro" panose="020B0503030403020204" pitchFamily="34" charset="0"/>
              </a:rPr>
              <a:t> </a:t>
            </a:r>
            <a:r>
              <a:rPr lang="en-US" b="0" i="0" dirty="0" err="1">
                <a:solidFill>
                  <a:srgbClr val="000000"/>
                </a:solidFill>
                <a:effectLst/>
                <a:latin typeface="Source Sans Pro" panose="020B0503030403020204" pitchFamily="34" charset="0"/>
              </a:rPr>
              <a:t>govitecan</a:t>
            </a:r>
            <a:r>
              <a:rPr lang="en-US" b="0" i="0" dirty="0">
                <a:solidFill>
                  <a:srgbClr val="000000"/>
                </a:solidFill>
                <a:effectLst/>
                <a:latin typeface="Source Sans Pro" panose="020B0503030403020204" pitchFamily="34" charset="0"/>
              </a:rPr>
              <a:t> (SG) is effective at the currently approved dose and schedule in people who have previously received trastuzumab </a:t>
            </a:r>
            <a:r>
              <a:rPr lang="en-US" b="0" i="0" dirty="0" err="1">
                <a:solidFill>
                  <a:srgbClr val="000000"/>
                </a:solidFill>
                <a:effectLst/>
                <a:latin typeface="Source Sans Pro" panose="020B0503030403020204" pitchFamily="34" charset="0"/>
              </a:rPr>
              <a:t>deruxtecan</a:t>
            </a:r>
            <a:r>
              <a:rPr lang="en-US" b="0" i="0" dirty="0">
                <a:solidFill>
                  <a:srgbClr val="000000"/>
                </a:solidFill>
                <a:effectLst/>
                <a:latin typeface="Source Sans Pro" panose="020B0503030403020204" pitchFamily="34" charset="0"/>
              </a:rPr>
              <a:t> (T-</a:t>
            </a:r>
            <a:r>
              <a:rPr lang="en-US" b="0" i="0" dirty="0" err="1">
                <a:solidFill>
                  <a:srgbClr val="000000"/>
                </a:solidFill>
                <a:effectLst/>
                <a:latin typeface="Source Sans Pro" panose="020B0503030403020204" pitchFamily="34" charset="0"/>
              </a:rPr>
              <a:t>DXd</a:t>
            </a:r>
            <a:r>
              <a:rPr lang="en-US" b="0" i="0" dirty="0">
                <a:solidFill>
                  <a:srgbClr val="000000"/>
                </a:solidFill>
                <a:effectLst/>
                <a:latin typeface="Source Sans Pro" panose="020B0503030403020204" pitchFamily="34" charset="0"/>
              </a:rPr>
              <a:t>) for the treatment of metastatic, hormone receptor positive (HR+)/human epidermal growth factor 2 low (HER2 low) breast cancer. Although SG is approved to treat metastatic HR+/HER2 negative breast cancer, the aim of this study is to determine if SG is still effective specifically in people who have already received T-</a:t>
            </a:r>
            <a:r>
              <a:rPr lang="en-US" b="0" i="0" dirty="0" err="1">
                <a:solidFill>
                  <a:srgbClr val="000000"/>
                </a:solidFill>
                <a:effectLst/>
                <a:latin typeface="Source Sans Pro" panose="020B0503030403020204" pitchFamily="34" charset="0"/>
              </a:rPr>
              <a:t>DXd</a:t>
            </a:r>
            <a:r>
              <a:rPr lang="en-US" b="0" i="0" dirty="0">
                <a:solidFill>
                  <a:srgbClr val="000000"/>
                </a:solidFill>
                <a:effectLst/>
                <a:latin typeface="Source Sans Pro" panose="020B0503030403020204" pitchFamily="34" charset="0"/>
              </a:rPr>
              <a:t>.</a:t>
            </a:r>
            <a:endParaRPr lang="en-US" dirty="0">
              <a:solidFill>
                <a:schemeClr val="accent6"/>
              </a:solidFill>
              <a:latin typeface="Trebuchet MS" panose="020B0603020202020204" pitchFamily="34" charset="0"/>
            </a:endParaRPr>
          </a:p>
          <a:p>
            <a:pPr marL="176679" indent="-176679">
              <a:buFont typeface="Arial"/>
              <a:buChar char="•"/>
            </a:pPr>
            <a:r>
              <a:rPr lang="en-US" dirty="0">
                <a:solidFill>
                  <a:schemeClr val="accent6"/>
                </a:solidFill>
                <a:latin typeface="Trebuchet MS" panose="020B0603020202020204" pitchFamily="34" charset="0"/>
              </a:rPr>
              <a:t>Primary Endpoint: Determine the overall response rate (ORR) using RECIST 1.1 and the clinical benefit rate (CBR) of SG in patients with HR+/HER2 low metastatic breast cancer who have been previously treated with T-</a:t>
            </a:r>
            <a:r>
              <a:rPr lang="en-US" dirty="0" err="1">
                <a:solidFill>
                  <a:schemeClr val="accent6"/>
                </a:solidFill>
                <a:latin typeface="Trebuchet MS" panose="020B0603020202020204" pitchFamily="34" charset="0"/>
              </a:rPr>
              <a:t>DXd</a:t>
            </a:r>
            <a:r>
              <a:rPr lang="en-US" dirty="0">
                <a:solidFill>
                  <a:schemeClr val="accent6"/>
                </a:solidFill>
                <a:latin typeface="Trebuchet MS" panose="020B0603020202020204" pitchFamily="34" charset="0"/>
              </a:rPr>
              <a:t> in the metastatic setting.</a:t>
            </a:r>
          </a:p>
          <a:p>
            <a:pPr marL="176679" indent="-176679">
              <a:buFont typeface="Arial"/>
              <a:buChar char="•"/>
            </a:pPr>
            <a:r>
              <a:rPr lang="en-US" dirty="0">
                <a:solidFill>
                  <a:schemeClr val="accent6"/>
                </a:solidFill>
                <a:latin typeface="Trebuchet MS" panose="020B0603020202020204" pitchFamily="34" charset="0"/>
              </a:rPr>
              <a:t>Secondary Endpoints: Assess additional measures of efficacy, safety, and quality of life of SG on the following: </a:t>
            </a:r>
            <a:r>
              <a:rPr lang="en-US" dirty="0" err="1">
                <a:solidFill>
                  <a:schemeClr val="accent6"/>
                </a:solidFill>
                <a:latin typeface="Trebuchet MS" panose="020B0603020202020204" pitchFamily="34" charset="0"/>
              </a:rPr>
              <a:t>PFS,OS,DOR,Status</a:t>
            </a:r>
            <a:r>
              <a:rPr lang="en-US" dirty="0">
                <a:solidFill>
                  <a:schemeClr val="accent6"/>
                </a:solidFill>
                <a:latin typeface="Trebuchet MS" panose="020B0603020202020204" pitchFamily="34" charset="0"/>
              </a:rPr>
              <a:t>/QoL by EORTC QLQ-C30 </a:t>
            </a:r>
          </a:p>
          <a:p>
            <a:pPr marL="176679" indent="-176679">
              <a:buFont typeface="Arial"/>
              <a:buChar char="•"/>
            </a:pPr>
            <a:r>
              <a:rPr lang="en-US" dirty="0">
                <a:solidFill>
                  <a:schemeClr val="accent6"/>
                </a:solidFill>
                <a:latin typeface="Trebuchet MS" panose="020B0603020202020204" pitchFamily="34" charset="0"/>
              </a:rPr>
              <a:t>Exploratory Objectives: Blood and tumor biomarkers that may predict clinical response/resistance to SG.</a:t>
            </a:r>
          </a:p>
          <a:p>
            <a:pPr marL="0" indent="0" defTabSz="942289">
              <a:buFont typeface="+mj-lt"/>
              <a:buNone/>
              <a:defRPr/>
            </a:pPr>
            <a:endParaRPr lang="en-US" kern="1200" dirty="0">
              <a:solidFill>
                <a:schemeClr val="accent6"/>
              </a:solidFill>
              <a:latin typeface="Trebuchet MS" panose="020B0603020202020204" pitchFamily="34" charset="0"/>
            </a:endParaRPr>
          </a:p>
          <a:p>
            <a:pPr defTabSz="942289">
              <a:defRPr/>
            </a:pPr>
            <a:endParaRPr lang="en-US" dirty="0"/>
          </a:p>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71</a:t>
            </a:fld>
            <a:endParaRPr lang="en-US"/>
          </a:p>
        </p:txBody>
      </p:sp>
    </p:spTree>
    <p:extLst>
      <p:ext uri="{BB962C8B-B14F-4D97-AF65-F5344CB8AC3E}">
        <p14:creationId xmlns:p14="http://schemas.microsoft.com/office/powerpoint/2010/main" val="242964792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6C45EA-94B1-CB43-BD15-6A8600409710}" type="slidenum">
              <a:rPr lang="en-US" smtClean="0"/>
              <a:t>72</a:t>
            </a:fld>
            <a:endParaRPr lang="en-US"/>
          </a:p>
        </p:txBody>
      </p:sp>
    </p:spTree>
    <p:extLst>
      <p:ext uri="{BB962C8B-B14F-4D97-AF65-F5344CB8AC3E}">
        <p14:creationId xmlns:p14="http://schemas.microsoft.com/office/powerpoint/2010/main" val="262000684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B66AF5-9661-C321-7527-DDABDDEE717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0DD4F46-FCEF-B94E-9790-D5B6F7496A1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CFA2E34-9FAC-70E8-2EA9-01342D3B5B6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4630428C-5CCB-EED8-C4BD-53D0EAD591AE}"/>
              </a:ext>
            </a:extLst>
          </p:cNvPr>
          <p:cNvSpPr>
            <a:spLocks noGrp="1"/>
          </p:cNvSpPr>
          <p:nvPr>
            <p:ph type="sldNum" sz="quarter" idx="5"/>
          </p:nvPr>
        </p:nvSpPr>
        <p:spPr/>
        <p:txBody>
          <a:bodyPr/>
          <a:lstStyle/>
          <a:p>
            <a:pPr marL="0" marR="0" lvl="0" indent="0" algn="r" defTabSz="636690" rtl="0" eaLnBrk="1" fontAlgn="auto" latinLnBrk="0" hangingPunct="1">
              <a:lnSpc>
                <a:spcPct val="100000"/>
              </a:lnSpc>
              <a:spcBef>
                <a:spcPts val="0"/>
              </a:spcBef>
              <a:spcAft>
                <a:spcPts val="0"/>
              </a:spcAft>
              <a:buClrTx/>
              <a:buSzTx/>
              <a:buFontTx/>
              <a:buNone/>
              <a:tabLst/>
              <a:defRPr/>
            </a:pPr>
            <a:fld id="{DCAF9C3B-1335-AB49-9154-0E3C879F130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3669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7077245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045C53-7A9D-A1BE-8C40-12B14C6592B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DEF7A93-B3B3-2752-E952-32DF93E2314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1C01CA2-2923-D52A-68A8-AF33E4A9684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AC392B0C-EC35-DD0A-5309-F82EB5927487}"/>
              </a:ext>
            </a:extLst>
          </p:cNvPr>
          <p:cNvSpPr>
            <a:spLocks noGrp="1"/>
          </p:cNvSpPr>
          <p:nvPr>
            <p:ph type="sldNum" sz="quarter" idx="5"/>
          </p:nvPr>
        </p:nvSpPr>
        <p:spPr/>
        <p:txBody>
          <a:bodyPr/>
          <a:lstStyle/>
          <a:p>
            <a:pPr marL="0" marR="0" lvl="0" indent="0" algn="r" defTabSz="636690" rtl="0" eaLnBrk="1" fontAlgn="auto" latinLnBrk="0" hangingPunct="1">
              <a:lnSpc>
                <a:spcPct val="100000"/>
              </a:lnSpc>
              <a:spcBef>
                <a:spcPts val="0"/>
              </a:spcBef>
              <a:spcAft>
                <a:spcPts val="0"/>
              </a:spcAft>
              <a:buClrTx/>
              <a:buSzTx/>
              <a:buFontTx/>
              <a:buNone/>
              <a:tabLst/>
              <a:defRPr/>
            </a:pPr>
            <a:fld id="{DCAF9C3B-1335-AB49-9154-0E3C879F130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3669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5950529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34D1C8F-E01B-BF46-871E-C0798C0CEB10}" type="slidenum">
              <a:rPr lang="en-US" smtClean="0"/>
              <a:t>76</a:t>
            </a:fld>
            <a:endParaRPr lang="en-US"/>
          </a:p>
        </p:txBody>
      </p:sp>
    </p:spTree>
    <p:extLst>
      <p:ext uri="{BB962C8B-B14F-4D97-AF65-F5344CB8AC3E}">
        <p14:creationId xmlns:p14="http://schemas.microsoft.com/office/powerpoint/2010/main" val="4545997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chemeClr val="tx1"/>
                </a:solidFill>
                <a:effectLst/>
                <a:highlight>
                  <a:srgbClr val="FFFFFF"/>
                </a:highlight>
                <a:latin typeface="+mn-lt"/>
              </a:rPr>
              <a:t>Tarantino P, Hamilton E, </a:t>
            </a:r>
            <a:r>
              <a:rPr lang="en-US" b="0" i="0" dirty="0" err="1">
                <a:solidFill>
                  <a:schemeClr val="tx1"/>
                </a:solidFill>
                <a:effectLst/>
                <a:highlight>
                  <a:srgbClr val="FFFFFF"/>
                </a:highlight>
                <a:latin typeface="+mn-lt"/>
              </a:rPr>
              <a:t>Tolaney</a:t>
            </a:r>
            <a:r>
              <a:rPr lang="en-US" b="0" i="0" dirty="0">
                <a:solidFill>
                  <a:schemeClr val="tx1"/>
                </a:solidFill>
                <a:effectLst/>
                <a:highlight>
                  <a:srgbClr val="FFFFFF"/>
                </a:highlight>
                <a:latin typeface="+mn-lt"/>
              </a:rPr>
              <a:t> SM, et al. HER2-low breast cancer: pathological and clinical landscape. </a:t>
            </a:r>
            <a:r>
              <a:rPr lang="en-US" b="0" i="1" dirty="0">
                <a:solidFill>
                  <a:schemeClr val="tx1"/>
                </a:solidFill>
                <a:effectLst/>
                <a:highlight>
                  <a:srgbClr val="FFFFFF"/>
                </a:highlight>
                <a:latin typeface="+mn-lt"/>
              </a:rPr>
              <a:t>J Clin Oncol</a:t>
            </a:r>
            <a:r>
              <a:rPr lang="en-US" b="0" i="0" dirty="0">
                <a:solidFill>
                  <a:schemeClr val="tx1"/>
                </a:solidFill>
                <a:effectLst/>
                <a:highlight>
                  <a:srgbClr val="FFFFFF"/>
                </a:highlight>
                <a:latin typeface="+mn-lt"/>
              </a:rPr>
              <a:t>. 2020;38(17):1951-1962.</a:t>
            </a:r>
          </a:p>
          <a:p>
            <a:endParaRPr lang="en-US" dirty="0"/>
          </a:p>
          <a:p>
            <a:r>
              <a:rPr lang="en-US" b="1" i="0" dirty="0">
                <a:solidFill>
                  <a:srgbClr val="707070"/>
                </a:solidFill>
                <a:effectLst/>
                <a:latin typeface="-apple-system"/>
              </a:rPr>
              <a:t>Fig 1</a:t>
            </a:r>
            <a:r>
              <a:rPr lang="en-US" b="0" i="0" dirty="0">
                <a:solidFill>
                  <a:srgbClr val="707070"/>
                </a:solidFill>
                <a:effectLst/>
                <a:latin typeface="-apple-system"/>
              </a:rPr>
              <a:t>. Proposal of an algorithm for defining HER2-low BC.</a:t>
            </a:r>
          </a:p>
          <a:p>
            <a:endParaRPr lang="en-US" b="0" i="0" dirty="0">
              <a:solidFill>
                <a:srgbClr val="707070"/>
              </a:solidFill>
              <a:effectLst/>
              <a:latin typeface="-apple-system"/>
            </a:endParaRPr>
          </a:p>
          <a:p>
            <a:r>
              <a:rPr lang="en-US" b="0" i="0" dirty="0">
                <a:solidFill>
                  <a:srgbClr val="707070"/>
                </a:solidFill>
                <a:effectLst/>
                <a:latin typeface="-apple-system"/>
              </a:rPr>
              <a:t>The majority of clinical trials testing anti-HER2 agents in HER2-low BC enroll patients affected by cancers with an HER2 IHC score of 1+ or 2+ with a negative reflex ISH assay, regardless of the molecular subtype (</a:t>
            </a:r>
            <a:r>
              <a:rPr lang="en-US" b="0" i="0" dirty="0" err="1">
                <a:solidFill>
                  <a:srgbClr val="707070"/>
                </a:solidFill>
                <a:effectLst/>
                <a:latin typeface="-apple-system"/>
              </a:rPr>
              <a:t>eg</a:t>
            </a:r>
            <a:r>
              <a:rPr lang="en-US" b="0" i="0" dirty="0">
                <a:solidFill>
                  <a:srgbClr val="707070"/>
                </a:solidFill>
                <a:effectLst/>
                <a:latin typeface="-apple-system"/>
              </a:rPr>
              <a:t>, luminal, triple negative). Accordingly, IHC and ISH currently represent the most appropriate techniques to define HER2-low BC. Nevertheless, novel quantitative testing methods might allow a better dissection of HER2 expressions, particularly for HER2-negative samples, dissecting HER2 absence (HER2 null) from faint or barely perceptible staining in &lt;10% of tumor cells. If activity of these drugs was confirmed, the percentage of patients deriving benefit from anti-HER2 treatments could reach 60% to 70%.</a:t>
            </a:r>
          </a:p>
        </p:txBody>
      </p:sp>
      <p:sp>
        <p:nvSpPr>
          <p:cNvPr id="4" name="Slide Number Placeholder 3"/>
          <p:cNvSpPr>
            <a:spLocks noGrp="1"/>
          </p:cNvSpPr>
          <p:nvPr>
            <p:ph type="sldNum" sz="quarter" idx="5"/>
          </p:nvPr>
        </p:nvSpPr>
        <p:spPr/>
        <p:txBody>
          <a:bodyPr/>
          <a:lstStyle/>
          <a:p>
            <a:fld id="{346C45EA-94B1-CB43-BD15-6A8600409710}" type="slidenum">
              <a:rPr lang="en-US" smtClean="0"/>
              <a:t>8</a:t>
            </a:fld>
            <a:endParaRPr lang="en-US"/>
          </a:p>
        </p:txBody>
      </p:sp>
    </p:spTree>
    <p:extLst>
      <p:ext uri="{BB962C8B-B14F-4D97-AF65-F5344CB8AC3E}">
        <p14:creationId xmlns:p14="http://schemas.microsoft.com/office/powerpoint/2010/main" val="285803225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F9D55D-4BC6-0EA8-27CB-F1A5CF538B17}"/>
            </a:ext>
          </a:extLst>
        </p:cNvPr>
        <p:cNvGrpSpPr/>
        <p:nvPr/>
      </p:nvGrpSpPr>
      <p:grpSpPr>
        <a:xfrm>
          <a:off x="0" y="0"/>
          <a:ext cx="0" cy="0"/>
          <a:chOff x="0" y="0"/>
          <a:chExt cx="0" cy="0"/>
        </a:xfrm>
      </p:grpSpPr>
      <p:sp>
        <p:nvSpPr>
          <p:cNvPr id="6145" name="Slide Image Placeholder 1">
            <a:extLst>
              <a:ext uri="{FF2B5EF4-FFF2-40B4-BE49-F238E27FC236}">
                <a16:creationId xmlns:a16="http://schemas.microsoft.com/office/drawing/2014/main" id="{779B6608-1A3C-8974-C70E-A6B08EB28C2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6" name="Notes Placeholder 2">
            <a:extLst>
              <a:ext uri="{FF2B5EF4-FFF2-40B4-BE49-F238E27FC236}">
                <a16:creationId xmlns:a16="http://schemas.microsoft.com/office/drawing/2014/main" id="{E7707A2D-28E6-A878-84DF-BE2568465E8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ea typeface="ＭＳ Ｐゴシック" panose="020B0600070205080204" pitchFamily="34" charset="-128"/>
            </a:endParaRPr>
          </a:p>
        </p:txBody>
      </p:sp>
      <p:sp>
        <p:nvSpPr>
          <p:cNvPr id="6147" name="Slide Number Placeholder 3">
            <a:extLst>
              <a:ext uri="{FF2B5EF4-FFF2-40B4-BE49-F238E27FC236}">
                <a16:creationId xmlns:a16="http://schemas.microsoft.com/office/drawing/2014/main" id="{F5DBAD96-6C71-D0B3-0943-E47393464D2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5A3F630D-53F4-B944-82E1-4B9FD47E43C9}" type="slidenum">
              <a:rPr lang="en-US" altLang="en-US">
                <a:latin typeface="Calibri" panose="020F0502020204030204" pitchFamily="34" charset="0"/>
              </a:rPr>
              <a:pPr/>
              <a:t>78</a:t>
            </a:fld>
            <a:endParaRPr lang="en-US" altLang="en-US">
              <a:latin typeface="Calibri" panose="020F0502020204030204" pitchFamily="34" charset="0"/>
            </a:endParaRPr>
          </a:p>
        </p:txBody>
      </p:sp>
    </p:spTree>
    <p:extLst>
      <p:ext uri="{BB962C8B-B14F-4D97-AF65-F5344CB8AC3E}">
        <p14:creationId xmlns:p14="http://schemas.microsoft.com/office/powerpoint/2010/main" val="187624563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8BA382-1B37-D034-D772-8C774761424D}"/>
            </a:ext>
          </a:extLst>
        </p:cNvPr>
        <p:cNvGrpSpPr/>
        <p:nvPr/>
      </p:nvGrpSpPr>
      <p:grpSpPr>
        <a:xfrm>
          <a:off x="0" y="0"/>
          <a:ext cx="0" cy="0"/>
          <a:chOff x="0" y="0"/>
          <a:chExt cx="0" cy="0"/>
        </a:xfrm>
      </p:grpSpPr>
      <p:sp>
        <p:nvSpPr>
          <p:cNvPr id="6145" name="Slide Image Placeholder 1">
            <a:extLst>
              <a:ext uri="{FF2B5EF4-FFF2-40B4-BE49-F238E27FC236}">
                <a16:creationId xmlns:a16="http://schemas.microsoft.com/office/drawing/2014/main" id="{7FB7FE09-9094-1160-DA68-92C2163B0E6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6" name="Notes Placeholder 2">
            <a:extLst>
              <a:ext uri="{FF2B5EF4-FFF2-40B4-BE49-F238E27FC236}">
                <a16:creationId xmlns:a16="http://schemas.microsoft.com/office/drawing/2014/main" id="{6AAA2FEB-26B9-F6EF-9495-E5878AE4543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ea typeface="ＭＳ Ｐゴシック" panose="020B0600070205080204" pitchFamily="34" charset="-128"/>
            </a:endParaRPr>
          </a:p>
        </p:txBody>
      </p:sp>
      <p:sp>
        <p:nvSpPr>
          <p:cNvPr id="6147" name="Slide Number Placeholder 3">
            <a:extLst>
              <a:ext uri="{FF2B5EF4-FFF2-40B4-BE49-F238E27FC236}">
                <a16:creationId xmlns:a16="http://schemas.microsoft.com/office/drawing/2014/main" id="{E00B4692-58B4-42B2-86F1-BD64178DBE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5A3F630D-53F4-B944-82E1-4B9FD47E43C9}" type="slidenum">
              <a:rPr lang="en-US" altLang="en-US">
                <a:latin typeface="Calibri" panose="020F0502020204030204" pitchFamily="34" charset="0"/>
              </a:rPr>
              <a:pPr/>
              <a:t>83</a:t>
            </a:fld>
            <a:endParaRPr lang="en-US" altLang="en-US">
              <a:latin typeface="Calibri" panose="020F0502020204030204" pitchFamily="34" charset="0"/>
            </a:endParaRPr>
          </a:p>
        </p:txBody>
      </p:sp>
    </p:spTree>
    <p:extLst>
      <p:ext uri="{BB962C8B-B14F-4D97-AF65-F5344CB8AC3E}">
        <p14:creationId xmlns:p14="http://schemas.microsoft.com/office/powerpoint/2010/main" val="83197251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46C45EA-94B1-CB43-BD15-6A8600409710}" type="slidenum">
              <a:rPr lang="en-US" smtClean="0"/>
              <a:t>87</a:t>
            </a:fld>
            <a:endParaRPr lang="en-US"/>
          </a:p>
        </p:txBody>
      </p:sp>
    </p:spTree>
    <p:extLst>
      <p:ext uri="{BB962C8B-B14F-4D97-AF65-F5344CB8AC3E}">
        <p14:creationId xmlns:p14="http://schemas.microsoft.com/office/powerpoint/2010/main" val="244629709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631460-E9EC-0D40-39CE-F63FD60B91A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4FEA7C-F4AB-B59F-8025-AC92BA55F46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2E5FD62-FA38-6673-E98B-5D9307769DD1}"/>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chemeClr val="tx1"/>
                </a:solidFill>
                <a:effectLst/>
                <a:highlight>
                  <a:srgbClr val="FFFFFF"/>
                </a:highlight>
                <a:latin typeface="+mn-lt"/>
              </a:rPr>
              <a:t>Tarantino P, Hamilton E, </a:t>
            </a:r>
            <a:r>
              <a:rPr lang="en-US" b="0" i="0" dirty="0" err="1">
                <a:solidFill>
                  <a:schemeClr val="tx1"/>
                </a:solidFill>
                <a:effectLst/>
                <a:highlight>
                  <a:srgbClr val="FFFFFF"/>
                </a:highlight>
                <a:latin typeface="+mn-lt"/>
              </a:rPr>
              <a:t>Tolaney</a:t>
            </a:r>
            <a:r>
              <a:rPr lang="en-US" b="0" i="0" dirty="0">
                <a:solidFill>
                  <a:schemeClr val="tx1"/>
                </a:solidFill>
                <a:effectLst/>
                <a:highlight>
                  <a:srgbClr val="FFFFFF"/>
                </a:highlight>
                <a:latin typeface="+mn-lt"/>
              </a:rPr>
              <a:t> SM, et al. HER2-low breast cancer: pathological and clinical landscape. </a:t>
            </a:r>
            <a:r>
              <a:rPr lang="en-US" b="0" i="1" dirty="0">
                <a:solidFill>
                  <a:schemeClr val="tx1"/>
                </a:solidFill>
                <a:effectLst/>
                <a:highlight>
                  <a:srgbClr val="FFFFFF"/>
                </a:highlight>
                <a:latin typeface="+mn-lt"/>
              </a:rPr>
              <a:t>J Clin Oncol</a:t>
            </a:r>
            <a:r>
              <a:rPr lang="en-US" b="0" i="0" dirty="0">
                <a:solidFill>
                  <a:schemeClr val="tx1"/>
                </a:solidFill>
                <a:effectLst/>
                <a:highlight>
                  <a:srgbClr val="FFFFFF"/>
                </a:highlight>
                <a:latin typeface="+mn-lt"/>
              </a:rPr>
              <a:t>. 2020;38(17):1951-1962.</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Verdana" panose="020B0604030504040204" pitchFamily="34" charset="0"/>
                <a:ea typeface="Verdana" panose="020B0604030504040204" pitchFamily="34" charset="0"/>
                <a:cs typeface="Verdana" panose="020B0604030504040204" pitchFamily="34" charset="0"/>
              </a:rPr>
              <a:t>It's always great to start with a general overview of the past, present, and future of HER2 testing and how we classify these tumors. As you see in the upper left-hand corner of this slide, we used to consider tumors as either HER2-positive or HER2-negative. HER2-positive being those that are HER2 amplified or with HER2 protein overexpression, really trying to identify these tumors that can benefit with therapeutic blockade of the HER2 pathway. And it was initially the intent of our assays to identify these tumors that were going to benefit from these targeted treatments. </a:t>
            </a:r>
          </a:p>
          <a:p>
            <a:endParaRPr lang="en-US" dirty="0"/>
          </a:p>
          <a:p>
            <a:endParaRPr lang="en-US" dirty="0"/>
          </a:p>
        </p:txBody>
      </p:sp>
      <p:sp>
        <p:nvSpPr>
          <p:cNvPr id="4" name="Slide Number Placeholder 3">
            <a:extLst>
              <a:ext uri="{FF2B5EF4-FFF2-40B4-BE49-F238E27FC236}">
                <a16:creationId xmlns:a16="http://schemas.microsoft.com/office/drawing/2014/main" id="{300EBAF2-C223-3D4B-3041-4A376FE49E10}"/>
              </a:ext>
            </a:extLst>
          </p:cNvPr>
          <p:cNvSpPr>
            <a:spLocks noGrp="1"/>
          </p:cNvSpPr>
          <p:nvPr>
            <p:ph type="sldNum" sz="quarter" idx="5"/>
          </p:nvPr>
        </p:nvSpPr>
        <p:spPr/>
        <p:txBody>
          <a:bodyPr/>
          <a:lstStyle/>
          <a:p>
            <a:fld id="{346C45EA-94B1-CB43-BD15-6A8600409710}" type="slidenum">
              <a:rPr lang="en-US" smtClean="0"/>
              <a:t>9</a:t>
            </a:fld>
            <a:endParaRPr lang="en-US"/>
          </a:p>
        </p:txBody>
      </p:sp>
    </p:spTree>
    <p:extLst>
      <p:ext uri="{BB962C8B-B14F-4D97-AF65-F5344CB8AC3E}">
        <p14:creationId xmlns:p14="http://schemas.microsoft.com/office/powerpoint/2010/main" val="2864295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7E1BB6-CC53-B243-04C1-6CE47370039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75FB601-881E-E0F0-8DE2-F717289CDEC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B6ADC96-4FD9-428B-F15B-12C9B5A5EBC0}"/>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chemeClr val="tx1"/>
                </a:solidFill>
                <a:effectLst/>
                <a:highlight>
                  <a:srgbClr val="FFFFFF"/>
                </a:highlight>
                <a:latin typeface="+mn-lt"/>
              </a:rPr>
              <a:t>Tarantino P, Hamilton E, </a:t>
            </a:r>
            <a:r>
              <a:rPr lang="en-US" b="0" i="0" dirty="0" err="1">
                <a:solidFill>
                  <a:schemeClr val="tx1"/>
                </a:solidFill>
                <a:effectLst/>
                <a:highlight>
                  <a:srgbClr val="FFFFFF"/>
                </a:highlight>
                <a:latin typeface="+mn-lt"/>
              </a:rPr>
              <a:t>Tolaney</a:t>
            </a:r>
            <a:r>
              <a:rPr lang="en-US" b="0" i="0" dirty="0">
                <a:solidFill>
                  <a:schemeClr val="tx1"/>
                </a:solidFill>
                <a:effectLst/>
                <a:highlight>
                  <a:srgbClr val="FFFFFF"/>
                </a:highlight>
                <a:latin typeface="+mn-lt"/>
              </a:rPr>
              <a:t> SM, et al. HER2-low breast cancer: pathological and clinical landscape. </a:t>
            </a:r>
            <a:r>
              <a:rPr lang="en-US" b="0" i="1" dirty="0">
                <a:solidFill>
                  <a:schemeClr val="tx1"/>
                </a:solidFill>
                <a:effectLst/>
                <a:highlight>
                  <a:srgbClr val="FFFFFF"/>
                </a:highlight>
                <a:latin typeface="+mn-lt"/>
              </a:rPr>
              <a:t>J Clin Oncol</a:t>
            </a:r>
            <a:r>
              <a:rPr lang="en-US" b="0" i="0" dirty="0">
                <a:solidFill>
                  <a:schemeClr val="tx1"/>
                </a:solidFill>
                <a:effectLst/>
                <a:highlight>
                  <a:srgbClr val="FFFFFF"/>
                </a:highlight>
                <a:latin typeface="+mn-lt"/>
              </a:rPr>
              <a:t>. 2020;38(17):1951-1962.</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Verdana" panose="020B0604030504040204" pitchFamily="34" charset="0"/>
                <a:ea typeface="Verdana" panose="020B0604030504040204" pitchFamily="34" charset="0"/>
                <a:cs typeface="Verdana" panose="020B0604030504040204" pitchFamily="34" charset="0"/>
              </a:rPr>
              <a:t>And then with more recent data sets that are highlighted on the other parts of this slide, the DESTINY-Breast04 (continued on next slide)…</a:t>
            </a:r>
          </a:p>
          <a:p>
            <a:endParaRPr lang="en-US" dirty="0"/>
          </a:p>
        </p:txBody>
      </p:sp>
      <p:sp>
        <p:nvSpPr>
          <p:cNvPr id="4" name="Slide Number Placeholder 3">
            <a:extLst>
              <a:ext uri="{FF2B5EF4-FFF2-40B4-BE49-F238E27FC236}">
                <a16:creationId xmlns:a16="http://schemas.microsoft.com/office/drawing/2014/main" id="{F37D0AFD-7A09-748F-4934-46D41FD21D9A}"/>
              </a:ext>
            </a:extLst>
          </p:cNvPr>
          <p:cNvSpPr>
            <a:spLocks noGrp="1"/>
          </p:cNvSpPr>
          <p:nvPr>
            <p:ph type="sldNum" sz="quarter" idx="5"/>
          </p:nvPr>
        </p:nvSpPr>
        <p:spPr/>
        <p:txBody>
          <a:bodyPr/>
          <a:lstStyle/>
          <a:p>
            <a:fld id="{346C45EA-94B1-CB43-BD15-6A8600409710}" type="slidenum">
              <a:rPr lang="en-US" smtClean="0"/>
              <a:t>10</a:t>
            </a:fld>
            <a:endParaRPr lang="en-US"/>
          </a:p>
        </p:txBody>
      </p:sp>
    </p:spTree>
    <p:extLst>
      <p:ext uri="{BB962C8B-B14F-4D97-AF65-F5344CB8AC3E}">
        <p14:creationId xmlns:p14="http://schemas.microsoft.com/office/powerpoint/2010/main" val="34326398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bg>
      <p:bgPr>
        <a:blipFill dpi="0" rotWithShape="1">
          <a:blip r:embed="rId2">
            <a:alphaModFix amt="50044"/>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39648C-B542-3C2B-04F7-DCEEB45B7613}"/>
              </a:ext>
            </a:extLst>
          </p:cNvPr>
          <p:cNvSpPr>
            <a:spLocks noGrp="1"/>
          </p:cNvSpPr>
          <p:nvPr>
            <p:ph type="ctrTitle"/>
          </p:nvPr>
        </p:nvSpPr>
        <p:spPr>
          <a:xfrm>
            <a:off x="1524000" y="1122363"/>
            <a:ext cx="9144000" cy="2387600"/>
          </a:xfrm>
        </p:spPr>
        <p:txBody>
          <a:bodyPr anchor="b">
            <a:normAutofit/>
          </a:bodyPr>
          <a:lstStyle>
            <a:lvl1pPr algn="ctr">
              <a:defRPr sz="5400"/>
            </a:lvl1pPr>
          </a:lstStyle>
          <a:p>
            <a:r>
              <a:rPr lang="en-US"/>
              <a:t>Click to edit Master title style</a:t>
            </a:r>
          </a:p>
        </p:txBody>
      </p:sp>
      <p:sp>
        <p:nvSpPr>
          <p:cNvPr id="3" name="Subtitle 2">
            <a:extLst>
              <a:ext uri="{FF2B5EF4-FFF2-40B4-BE49-F238E27FC236}">
                <a16:creationId xmlns:a16="http://schemas.microsoft.com/office/drawing/2014/main" id="{470599D9-6CBA-DFDE-0168-492DA09D698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Delay 8">
            <a:extLst>
              <a:ext uri="{FF2B5EF4-FFF2-40B4-BE49-F238E27FC236}">
                <a16:creationId xmlns:a16="http://schemas.microsoft.com/office/drawing/2014/main" id="{D0F40FAF-D30D-FC30-6756-DAFA19908834}"/>
              </a:ext>
            </a:extLst>
          </p:cNvPr>
          <p:cNvSpPr/>
          <p:nvPr userDrawn="1"/>
        </p:nvSpPr>
        <p:spPr>
          <a:xfrm rot="5400000">
            <a:off x="5694215" y="360218"/>
            <a:ext cx="803565" cy="12192003"/>
          </a:xfrm>
          <a:prstGeom prst="rect">
            <a:avLst/>
          </a:prstGeom>
          <a:gradFill>
            <a:gsLst>
              <a:gs pos="0">
                <a:schemeClr val="accent1"/>
              </a:gs>
              <a:gs pos="25000">
                <a:srgbClr val="0B598F"/>
              </a:gs>
              <a:gs pos="100000">
                <a:schemeClr val="tx2"/>
              </a:gs>
            </a:gsLst>
            <a:lin ang="5400000" scaled="0"/>
          </a:gra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pic>
        <p:nvPicPr>
          <p:cNvPr id="6" name="Picture 5" descr="A black and white logo&#10;&#10;Description automatically generated">
            <a:extLst>
              <a:ext uri="{FF2B5EF4-FFF2-40B4-BE49-F238E27FC236}">
                <a16:creationId xmlns:a16="http://schemas.microsoft.com/office/drawing/2014/main" id="{AEDFFFEB-544E-6885-5E62-92309E06707D}"/>
              </a:ext>
            </a:extLst>
          </p:cNvPr>
          <p:cNvPicPr>
            <a:picLocks noChangeAspect="1"/>
          </p:cNvPicPr>
          <p:nvPr userDrawn="1"/>
        </p:nvPicPr>
        <p:blipFill>
          <a:blip r:embed="rId3"/>
          <a:stretch>
            <a:fillRect/>
          </a:stretch>
        </p:blipFill>
        <p:spPr>
          <a:xfrm>
            <a:off x="149033" y="6105335"/>
            <a:ext cx="908164" cy="701763"/>
          </a:xfrm>
          <a:prstGeom prst="rect">
            <a:avLst/>
          </a:prstGeom>
        </p:spPr>
      </p:pic>
      <p:sp>
        <p:nvSpPr>
          <p:cNvPr id="4" name="Footer Placeholder 3">
            <a:extLst>
              <a:ext uri="{FF2B5EF4-FFF2-40B4-BE49-F238E27FC236}">
                <a16:creationId xmlns:a16="http://schemas.microsoft.com/office/drawing/2014/main" id="{1B74207B-E7C9-BA23-7C3B-DD493F20C8A0}"/>
              </a:ext>
            </a:extLst>
          </p:cNvPr>
          <p:cNvSpPr>
            <a:spLocks noGrp="1"/>
          </p:cNvSpPr>
          <p:nvPr>
            <p:ph type="ftr" sz="quarter" idx="13"/>
          </p:nvPr>
        </p:nvSpPr>
        <p:spPr/>
        <p:txBody>
          <a:bodyPr/>
          <a:lstStyle>
            <a:lvl1pPr>
              <a:defRPr sz="1000">
                <a:solidFill>
                  <a:schemeClr val="bg1"/>
                </a:solidFill>
              </a:defRPr>
            </a:lvl1pPr>
          </a:lstStyle>
          <a:p>
            <a:endParaRPr lang="en-US"/>
          </a:p>
        </p:txBody>
      </p:sp>
    </p:spTree>
    <p:extLst>
      <p:ext uri="{BB962C8B-B14F-4D97-AF65-F5344CB8AC3E}">
        <p14:creationId xmlns:p14="http://schemas.microsoft.com/office/powerpoint/2010/main" val="166288867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Title Slide">
    <p:bg>
      <p:bgPr>
        <a:blipFill dpi="0" rotWithShape="1">
          <a:blip r:embed="rId2">
            <a:alphaModFix amt="7001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39648C-B542-3C2B-04F7-DCEEB45B761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70599D9-6CBA-DFDE-0168-492DA09D698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7">
            <a:extLst>
              <a:ext uri="{FF2B5EF4-FFF2-40B4-BE49-F238E27FC236}">
                <a16:creationId xmlns:a16="http://schemas.microsoft.com/office/drawing/2014/main" id="{64EC20E7-971B-9C32-398B-8F11BAC3EEE2}"/>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5211222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cSld name="1_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3"/>
            <a:ext cx="5386917" cy="639762"/>
          </a:xfrm>
        </p:spPr>
        <p:txBody>
          <a:bodyPr anchor="b"/>
          <a:lstStyle>
            <a:lvl1pPr marL="0" indent="0">
              <a:buNone/>
              <a:defRPr sz="2399" b="1"/>
            </a:lvl1pPr>
            <a:lvl2pPr marL="456971" indent="0">
              <a:buNone/>
              <a:defRPr sz="1999" b="1"/>
            </a:lvl2pPr>
            <a:lvl3pPr marL="913943" indent="0">
              <a:buNone/>
              <a:defRPr sz="1799" b="1"/>
            </a:lvl3pPr>
            <a:lvl4pPr marL="1370914" indent="0">
              <a:buNone/>
              <a:defRPr sz="1599" b="1"/>
            </a:lvl4pPr>
            <a:lvl5pPr marL="1827886" indent="0">
              <a:buNone/>
              <a:defRPr sz="1599" b="1"/>
            </a:lvl5pPr>
            <a:lvl6pPr marL="2284857" indent="0">
              <a:buNone/>
              <a:defRPr sz="1599" b="1"/>
            </a:lvl6pPr>
            <a:lvl7pPr marL="2741828" indent="0">
              <a:buNone/>
              <a:defRPr sz="1599" b="1"/>
            </a:lvl7pPr>
            <a:lvl8pPr marL="3198800" indent="0">
              <a:buNone/>
              <a:defRPr sz="1599" b="1"/>
            </a:lvl8pPr>
            <a:lvl9pPr marL="3655771" indent="0">
              <a:buNone/>
              <a:defRPr sz="1599" b="1"/>
            </a:lvl9pPr>
          </a:lstStyle>
          <a:p>
            <a:pPr lvl="0"/>
            <a:r>
              <a:rPr lang="en-US"/>
              <a:t>Click to edit Master text styles</a:t>
            </a:r>
          </a:p>
        </p:txBody>
      </p:sp>
      <p:sp>
        <p:nvSpPr>
          <p:cNvPr id="4" name="Content Placeholder 3"/>
          <p:cNvSpPr>
            <a:spLocks noGrp="1"/>
          </p:cNvSpPr>
          <p:nvPr>
            <p:ph sz="half" idx="2"/>
          </p:nvPr>
        </p:nvSpPr>
        <p:spPr>
          <a:xfrm>
            <a:off x="609601" y="2174875"/>
            <a:ext cx="5386917" cy="3951288"/>
          </a:xfrm>
        </p:spPr>
        <p:txBody>
          <a:bodyPr/>
          <a:lstStyle>
            <a:lvl1pPr>
              <a:buFont typeface="Courier New"/>
              <a:buChar char="o"/>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7" y="1535113"/>
            <a:ext cx="5389033" cy="639762"/>
          </a:xfrm>
        </p:spPr>
        <p:txBody>
          <a:bodyPr anchor="b"/>
          <a:lstStyle>
            <a:lvl1pPr marL="0" indent="0">
              <a:buNone/>
              <a:defRPr sz="2399" b="1"/>
            </a:lvl1pPr>
            <a:lvl2pPr marL="456971" indent="0">
              <a:buNone/>
              <a:defRPr sz="1999" b="1"/>
            </a:lvl2pPr>
            <a:lvl3pPr marL="913943" indent="0">
              <a:buNone/>
              <a:defRPr sz="1799" b="1"/>
            </a:lvl3pPr>
            <a:lvl4pPr marL="1370914" indent="0">
              <a:buNone/>
              <a:defRPr sz="1599" b="1"/>
            </a:lvl4pPr>
            <a:lvl5pPr marL="1827886" indent="0">
              <a:buNone/>
              <a:defRPr sz="1599" b="1"/>
            </a:lvl5pPr>
            <a:lvl6pPr marL="2284857" indent="0">
              <a:buNone/>
              <a:defRPr sz="1599" b="1"/>
            </a:lvl6pPr>
            <a:lvl7pPr marL="2741828" indent="0">
              <a:buNone/>
              <a:defRPr sz="1599" b="1"/>
            </a:lvl7pPr>
            <a:lvl8pPr marL="3198800" indent="0">
              <a:buNone/>
              <a:defRPr sz="1599" b="1"/>
            </a:lvl8pPr>
            <a:lvl9pPr marL="3655771" indent="0">
              <a:buNone/>
              <a:defRPr sz="1599" b="1"/>
            </a:lvl9pPr>
          </a:lstStyle>
          <a:p>
            <a:pPr lvl="0"/>
            <a:r>
              <a:rPr lang="en-US"/>
              <a:t>Click to edit Master text styles</a:t>
            </a:r>
          </a:p>
        </p:txBody>
      </p:sp>
      <p:sp>
        <p:nvSpPr>
          <p:cNvPr id="6" name="Content Placeholder 5"/>
          <p:cNvSpPr>
            <a:spLocks noGrp="1"/>
          </p:cNvSpPr>
          <p:nvPr>
            <p:ph sz="quarter" idx="4"/>
          </p:nvPr>
        </p:nvSpPr>
        <p:spPr>
          <a:xfrm>
            <a:off x="6193367" y="2174875"/>
            <a:ext cx="5389033" cy="3951288"/>
          </a:xfrm>
        </p:spPr>
        <p:txBody>
          <a:bodyPr/>
          <a:lstStyle>
            <a:lvl1pPr>
              <a:buFont typeface="Courier New"/>
              <a:buChar char="o"/>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8877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9914E8-1787-8C3E-E82D-E9A3138BA57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17CC39F4-7A27-DBE7-B2E9-B56AEC69902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84A3CCF-80CD-5106-0A11-19BD7CEC108D}"/>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259E31F0-49F6-C72F-C6DD-573799103BA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29A28FA-0628-B0DD-28DC-31C1A54246B8}"/>
              </a:ext>
            </a:extLst>
          </p:cNvPr>
          <p:cNvSpPr>
            <a:spLocks noGrp="1"/>
          </p:cNvSpPr>
          <p:nvPr>
            <p:ph type="sldNum" sz="quarter" idx="12"/>
          </p:nvPr>
        </p:nvSpPr>
        <p:spPr/>
        <p:txBody>
          <a:bodyPr/>
          <a:lstStyle/>
          <a:p>
            <a:fld id="{872EEFA7-5DC5-6846-8E7B-0B6F149FD5E5}" type="slidenum">
              <a:rPr lang="en-US" smtClean="0"/>
              <a:t>‹#›</a:t>
            </a:fld>
            <a:endParaRPr lang="en-US"/>
          </a:p>
        </p:txBody>
      </p:sp>
    </p:spTree>
    <p:extLst>
      <p:ext uri="{BB962C8B-B14F-4D97-AF65-F5344CB8AC3E}">
        <p14:creationId xmlns:p14="http://schemas.microsoft.com/office/powerpoint/2010/main" val="6223536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7">
            <a:extLst>
              <a:ext uri="{FF2B5EF4-FFF2-40B4-BE49-F238E27FC236}">
                <a16:creationId xmlns:a16="http://schemas.microsoft.com/office/drawing/2014/main" id="{268F3C0F-79BE-57ED-2B56-9578A648BBFB}"/>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243162089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7">
            <a:extLst>
              <a:ext uri="{FF2B5EF4-FFF2-40B4-BE49-F238E27FC236}">
                <a16:creationId xmlns:a16="http://schemas.microsoft.com/office/drawing/2014/main" id="{268F3C0F-79BE-57ED-2B56-9578A648BBFB}"/>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42411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7">
            <a:extLst>
              <a:ext uri="{FF2B5EF4-FFF2-40B4-BE49-F238E27FC236}">
                <a16:creationId xmlns:a16="http://schemas.microsoft.com/office/drawing/2014/main" id="{268F3C0F-79BE-57ED-2B56-9578A648BBFB}"/>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9039943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7">
            <a:extLst>
              <a:ext uri="{FF2B5EF4-FFF2-40B4-BE49-F238E27FC236}">
                <a16:creationId xmlns:a16="http://schemas.microsoft.com/office/drawing/2014/main" id="{268F3C0F-79BE-57ED-2B56-9578A648BBFB}"/>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2382569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EEFA4-04A4-449E-6D6F-8DA3BFA868E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01A5F4E-69AF-F17B-617C-22E0E0485888}"/>
              </a:ext>
            </a:extLst>
          </p:cNvPr>
          <p:cNvSpPr>
            <a:spLocks noGrp="1"/>
          </p:cNvSpPr>
          <p:nvPr>
            <p:ph type="body" idx="1"/>
          </p:nvPr>
        </p:nvSpPr>
        <p:spPr>
          <a:xfrm>
            <a:off x="839788" y="1681163"/>
            <a:ext cx="5157787"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72BEF36-D860-6848-D47C-D1D3F74E7AB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376C7D4-3E1D-6B65-7B11-19BF7AFFEE90}"/>
              </a:ext>
            </a:extLst>
          </p:cNvPr>
          <p:cNvSpPr>
            <a:spLocks noGrp="1"/>
          </p:cNvSpPr>
          <p:nvPr>
            <p:ph type="body" sz="quarter" idx="3"/>
          </p:nvPr>
        </p:nvSpPr>
        <p:spPr>
          <a:xfrm>
            <a:off x="6172200" y="1681163"/>
            <a:ext cx="5183188"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E8F191F-A895-9C72-E18D-0CB6FE7E84D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7">
            <a:extLst>
              <a:ext uri="{FF2B5EF4-FFF2-40B4-BE49-F238E27FC236}">
                <a16:creationId xmlns:a16="http://schemas.microsoft.com/office/drawing/2014/main" id="{5A11942B-E38F-D79B-FAB4-CCA4B14117CA}"/>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27551847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7">
            <a:extLst>
              <a:ext uri="{FF2B5EF4-FFF2-40B4-BE49-F238E27FC236}">
                <a16:creationId xmlns:a16="http://schemas.microsoft.com/office/drawing/2014/main" id="{268F3C0F-79BE-57ED-2B56-9578A648BBFB}"/>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20291429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7">
            <a:extLst>
              <a:ext uri="{FF2B5EF4-FFF2-40B4-BE49-F238E27FC236}">
                <a16:creationId xmlns:a16="http://schemas.microsoft.com/office/drawing/2014/main" id="{268F3C0F-79BE-57ED-2B56-9578A648BBFB}"/>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39424035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a:xfrm>
            <a:off x="838200" y="1825625"/>
            <a:ext cx="10515600" cy="406255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CCFAE12E-DE23-EB70-0A44-D9CF83CE2A7B}"/>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382988965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7">
            <a:extLst>
              <a:ext uri="{FF2B5EF4-FFF2-40B4-BE49-F238E27FC236}">
                <a16:creationId xmlns:a16="http://schemas.microsoft.com/office/drawing/2014/main" id="{268F3C0F-79BE-57ED-2B56-9578A648BBFB}"/>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350451954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Clear w notes top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3" hasCustomPrompt="1"/>
          </p:nvPr>
        </p:nvSpPr>
        <p:spPr>
          <a:xfrm>
            <a:off x="0" y="1097280"/>
            <a:ext cx="12191999" cy="1463040"/>
          </a:xfrm>
          <a:solidFill>
            <a:schemeClr val="bg1">
              <a:lumMod val="95000"/>
            </a:schemeClr>
          </a:solidFill>
        </p:spPr>
        <p:txBody>
          <a:bodyPr wrap="square" lIns="720000" tIns="182880" rIns="720000" bIns="182880" anchor="ctr" anchorCtr="0">
            <a:normAutofit/>
          </a:bodyPr>
          <a:lstStyle>
            <a:lvl1pPr>
              <a:defRPr sz="1600" b="0" i="0"/>
            </a:lvl1pPr>
          </a:lstStyle>
          <a:p>
            <a:pPr lvl="0"/>
            <a:r>
              <a:rPr lang="en-US"/>
              <a:t>Notes comes here</a:t>
            </a:r>
          </a:p>
        </p:txBody>
      </p:sp>
      <p:sp>
        <p:nvSpPr>
          <p:cNvPr id="8" name="Text Placeholder 3">
            <a:extLst>
              <a:ext uri="{FF2B5EF4-FFF2-40B4-BE49-F238E27FC236}">
                <a16:creationId xmlns:a16="http://schemas.microsoft.com/office/drawing/2014/main" id="{1AA40195-06BC-7C49-A95F-A02178B1C350}"/>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4951392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itle Slide">
    <p:bg>
      <p:bgPr>
        <a:blipFill dpi="0" rotWithShape="1">
          <a:blip r:embed="rId2">
            <a:alphaModFix amt="50044"/>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39648C-B542-3C2B-04F7-DCEEB45B7613}"/>
              </a:ext>
            </a:extLst>
          </p:cNvPr>
          <p:cNvSpPr>
            <a:spLocks noGrp="1"/>
          </p:cNvSpPr>
          <p:nvPr>
            <p:ph type="ctrTitle"/>
          </p:nvPr>
        </p:nvSpPr>
        <p:spPr>
          <a:xfrm>
            <a:off x="1524000" y="1122363"/>
            <a:ext cx="9144000" cy="2387600"/>
          </a:xfrm>
        </p:spPr>
        <p:txBody>
          <a:bodyPr anchor="b">
            <a:normAutofit/>
          </a:bodyPr>
          <a:lstStyle>
            <a:lvl1pPr algn="ctr">
              <a:defRPr sz="5400"/>
            </a:lvl1pPr>
          </a:lstStyle>
          <a:p>
            <a:r>
              <a:rPr lang="en-US"/>
              <a:t>Click to edit Master title style</a:t>
            </a:r>
          </a:p>
        </p:txBody>
      </p:sp>
      <p:sp>
        <p:nvSpPr>
          <p:cNvPr id="3" name="Subtitle 2">
            <a:extLst>
              <a:ext uri="{FF2B5EF4-FFF2-40B4-BE49-F238E27FC236}">
                <a16:creationId xmlns:a16="http://schemas.microsoft.com/office/drawing/2014/main" id="{470599D9-6CBA-DFDE-0168-492DA09D698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Delay 8">
            <a:extLst>
              <a:ext uri="{FF2B5EF4-FFF2-40B4-BE49-F238E27FC236}">
                <a16:creationId xmlns:a16="http://schemas.microsoft.com/office/drawing/2014/main" id="{D0F40FAF-D30D-FC30-6756-DAFA19908834}"/>
              </a:ext>
            </a:extLst>
          </p:cNvPr>
          <p:cNvSpPr/>
          <p:nvPr/>
        </p:nvSpPr>
        <p:spPr>
          <a:xfrm rot="5400000">
            <a:off x="5694215" y="360218"/>
            <a:ext cx="803565" cy="12192003"/>
          </a:xfrm>
          <a:prstGeom prst="rect">
            <a:avLst/>
          </a:prstGeom>
          <a:gradFill>
            <a:gsLst>
              <a:gs pos="0">
                <a:schemeClr val="accent1"/>
              </a:gs>
              <a:gs pos="25000">
                <a:srgbClr val="0B598F"/>
              </a:gs>
              <a:gs pos="100000">
                <a:schemeClr val="tx2"/>
              </a:gs>
            </a:gsLst>
            <a:lin ang="5400000" scaled="0"/>
          </a:gra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pic>
        <p:nvPicPr>
          <p:cNvPr id="6" name="Picture 5" descr="A black and white logo&#10;&#10;Description automatically generated">
            <a:extLst>
              <a:ext uri="{FF2B5EF4-FFF2-40B4-BE49-F238E27FC236}">
                <a16:creationId xmlns:a16="http://schemas.microsoft.com/office/drawing/2014/main" id="{AEDFFFEB-544E-6885-5E62-92309E06707D}"/>
              </a:ext>
            </a:extLst>
          </p:cNvPr>
          <p:cNvPicPr>
            <a:picLocks noChangeAspect="1"/>
          </p:cNvPicPr>
          <p:nvPr/>
        </p:nvPicPr>
        <p:blipFill>
          <a:blip r:embed="rId3"/>
          <a:stretch>
            <a:fillRect/>
          </a:stretch>
        </p:blipFill>
        <p:spPr>
          <a:xfrm>
            <a:off x="5641915" y="6105335"/>
            <a:ext cx="908164" cy="701763"/>
          </a:xfrm>
          <a:prstGeom prst="rect">
            <a:avLst/>
          </a:prstGeom>
        </p:spPr>
      </p:pic>
    </p:spTree>
    <p:extLst>
      <p:ext uri="{BB962C8B-B14F-4D97-AF65-F5344CB8AC3E}">
        <p14:creationId xmlns:p14="http://schemas.microsoft.com/office/powerpoint/2010/main" val="39223046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a:xfrm>
            <a:off x="838200" y="1825625"/>
            <a:ext cx="10515600" cy="406255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CCFAE12E-DE23-EB70-0A44-D9CF83CE2A7B}"/>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1353388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a:xfrm>
            <a:off x="838200" y="1825625"/>
            <a:ext cx="10515600" cy="284335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CCFAE12E-DE23-EB70-0A44-D9CF83CE2A7B}"/>
              </a:ext>
            </a:extLst>
          </p:cNvPr>
          <p:cNvSpPr>
            <a:spLocks noGrp="1"/>
          </p:cNvSpPr>
          <p:nvPr>
            <p:ph type="ftr" sz="quarter" idx="10"/>
          </p:nvPr>
        </p:nvSpPr>
        <p:spPr/>
        <p:txBody>
          <a:bodyPr/>
          <a:lstStyle/>
          <a:p>
            <a:endParaRPr lang="en-US"/>
          </a:p>
        </p:txBody>
      </p:sp>
      <p:sp>
        <p:nvSpPr>
          <p:cNvPr id="6" name="Text Placeholder 5">
            <a:extLst>
              <a:ext uri="{FF2B5EF4-FFF2-40B4-BE49-F238E27FC236}">
                <a16:creationId xmlns:a16="http://schemas.microsoft.com/office/drawing/2014/main" id="{F6D643EA-3729-7EAA-7720-54ADA7DC9B32}"/>
              </a:ext>
            </a:extLst>
          </p:cNvPr>
          <p:cNvSpPr>
            <a:spLocks noGrp="1"/>
          </p:cNvSpPr>
          <p:nvPr>
            <p:ph type="body" sz="quarter" idx="11" hasCustomPrompt="1"/>
          </p:nvPr>
        </p:nvSpPr>
        <p:spPr>
          <a:xfrm>
            <a:off x="838200" y="4765675"/>
            <a:ext cx="10515600" cy="1066800"/>
          </a:xfrm>
        </p:spPr>
        <p:style>
          <a:lnRef idx="1">
            <a:schemeClr val="accent3"/>
          </a:lnRef>
          <a:fillRef idx="3">
            <a:schemeClr val="accent3"/>
          </a:fillRef>
          <a:effectRef idx="2">
            <a:schemeClr val="accent3"/>
          </a:effectRef>
          <a:fontRef idx="minor">
            <a:schemeClr val="lt1"/>
          </a:fontRef>
        </p:style>
        <p:txBody>
          <a:bodyPr anchor="ctr"/>
          <a:lstStyle>
            <a:lvl1pPr marL="0" indent="0" algn="ctr">
              <a:buNone/>
              <a:defRPr b="1">
                <a:latin typeface="Arial" panose="020B0604020202020204" pitchFamily="34" charset="0"/>
                <a:cs typeface="Arial" panose="020B0604020202020204" pitchFamily="34" charset="0"/>
              </a:defRPr>
            </a:lvl1pPr>
            <a:lvl2pPr marL="457200" indent="0" algn="ctr">
              <a:buNone/>
              <a:defRPr>
                <a:latin typeface="Arial" panose="020B0604020202020204" pitchFamily="34" charset="0"/>
                <a:cs typeface="Arial" panose="020B0604020202020204" pitchFamily="34" charset="0"/>
              </a:defRPr>
            </a:lvl2pPr>
            <a:lvl3pPr marL="914400" indent="0" algn="ctr">
              <a:buNone/>
              <a:defRPr>
                <a:latin typeface="Arial" panose="020B0604020202020204" pitchFamily="34" charset="0"/>
                <a:cs typeface="Arial" panose="020B0604020202020204" pitchFamily="34" charset="0"/>
              </a:defRPr>
            </a:lvl3pPr>
            <a:lvl4pPr marL="1371600" indent="0" algn="ctr">
              <a:buNone/>
              <a:defRPr>
                <a:latin typeface="Arial" panose="020B0604020202020204" pitchFamily="34" charset="0"/>
                <a:cs typeface="Arial" panose="020B0604020202020204" pitchFamily="34" charset="0"/>
              </a:defRPr>
            </a:lvl4pPr>
            <a:lvl5pPr marL="1828800" indent="0" algn="ctr">
              <a:buNone/>
              <a:defRPr>
                <a:latin typeface="Arial" panose="020B0604020202020204" pitchFamily="34" charset="0"/>
                <a:cs typeface="Arial" panose="020B0604020202020204" pitchFamily="34" charset="0"/>
              </a:defRPr>
            </a:lvl5pPr>
          </a:lstStyle>
          <a:p>
            <a:pPr lvl="0"/>
            <a:r>
              <a:rPr lang="en-US"/>
              <a:t>Click to edit Call Out Text</a:t>
            </a:r>
          </a:p>
        </p:txBody>
      </p:sp>
    </p:spTree>
    <p:extLst>
      <p:ext uri="{BB962C8B-B14F-4D97-AF65-F5344CB8AC3E}">
        <p14:creationId xmlns:p14="http://schemas.microsoft.com/office/powerpoint/2010/main" val="3257640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Section Header">
    <p:bg>
      <p:bgPr>
        <a:blipFill dpi="0" rotWithShape="1">
          <a:blip r:embed="rId2">
            <a:alphaModFix amt="70382"/>
            <a:lum/>
          </a:blip>
          <a:srcRect/>
          <a:stretch>
            <a:fillRect/>
          </a:stretch>
        </a:blipFill>
        <a:effectLst/>
      </p:bgPr>
    </p:bg>
    <p:spTree>
      <p:nvGrpSpPr>
        <p:cNvPr id="1" name=""/>
        <p:cNvGrpSpPr/>
        <p:nvPr/>
      </p:nvGrpSpPr>
      <p:grpSpPr>
        <a:xfrm>
          <a:off x="0" y="0"/>
          <a:ext cx="0" cy="0"/>
          <a:chOff x="0" y="0"/>
          <a:chExt cx="0" cy="0"/>
        </a:xfrm>
      </p:grpSpPr>
      <p:sp>
        <p:nvSpPr>
          <p:cNvPr id="5" name="Delay 8">
            <a:extLst>
              <a:ext uri="{FF2B5EF4-FFF2-40B4-BE49-F238E27FC236}">
                <a16:creationId xmlns:a16="http://schemas.microsoft.com/office/drawing/2014/main" id="{2397D7E2-AE45-BB0C-3924-F20E59E04CC7}"/>
              </a:ext>
            </a:extLst>
          </p:cNvPr>
          <p:cNvSpPr/>
          <p:nvPr/>
        </p:nvSpPr>
        <p:spPr>
          <a:xfrm rot="5400000">
            <a:off x="2666996" y="-2667000"/>
            <a:ext cx="6858002" cy="12192003"/>
          </a:xfrm>
          <a:prstGeom prst="rect">
            <a:avLst/>
          </a:prstGeom>
          <a:gradFill>
            <a:gsLst>
              <a:gs pos="0">
                <a:schemeClr val="accent1">
                  <a:alpha val="84000"/>
                </a:schemeClr>
              </a:gs>
              <a:gs pos="43000">
                <a:srgbClr val="0B598F">
                  <a:alpha val="83062"/>
                </a:srgbClr>
              </a:gs>
              <a:gs pos="100000">
                <a:schemeClr val="tx2"/>
              </a:gs>
            </a:gsLst>
            <a:lin ang="5400000" scaled="0"/>
          </a:gra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pic>
        <p:nvPicPr>
          <p:cNvPr id="6" name="Picture 5" descr="A black and white logo&#10;&#10;Description automatically generated">
            <a:extLst>
              <a:ext uri="{FF2B5EF4-FFF2-40B4-BE49-F238E27FC236}">
                <a16:creationId xmlns:a16="http://schemas.microsoft.com/office/drawing/2014/main" id="{2FA02C0D-9441-F524-DB94-3D00E516DE79}"/>
              </a:ext>
            </a:extLst>
          </p:cNvPr>
          <p:cNvPicPr>
            <a:picLocks noChangeAspect="1"/>
          </p:cNvPicPr>
          <p:nvPr/>
        </p:nvPicPr>
        <p:blipFill>
          <a:blip r:embed="rId3"/>
          <a:stretch>
            <a:fillRect/>
          </a:stretch>
        </p:blipFill>
        <p:spPr>
          <a:xfrm>
            <a:off x="149033" y="6105335"/>
            <a:ext cx="908164" cy="701763"/>
          </a:xfrm>
          <a:prstGeom prst="rect">
            <a:avLst/>
          </a:prstGeom>
        </p:spPr>
      </p:pic>
      <p:sp>
        <p:nvSpPr>
          <p:cNvPr id="2" name="Title 1">
            <a:extLst>
              <a:ext uri="{FF2B5EF4-FFF2-40B4-BE49-F238E27FC236}">
                <a16:creationId xmlns:a16="http://schemas.microsoft.com/office/drawing/2014/main" id="{8FC2EEFF-06A6-0FC8-787E-259972E6FAA4}"/>
              </a:ext>
            </a:extLst>
          </p:cNvPr>
          <p:cNvSpPr>
            <a:spLocks noGrp="1"/>
          </p:cNvSpPr>
          <p:nvPr>
            <p:ph type="title" hasCustomPrompt="1"/>
          </p:nvPr>
        </p:nvSpPr>
        <p:spPr>
          <a:xfrm>
            <a:off x="1416734" y="1176337"/>
            <a:ext cx="9930715" cy="2252661"/>
          </a:xfrm>
        </p:spPr>
        <p:txBody>
          <a:bodyPr anchor="b">
            <a:normAutofit/>
          </a:bodyPr>
          <a:lstStyle>
            <a:lvl1pPr>
              <a:defRPr sz="5400">
                <a:solidFill>
                  <a:schemeClr val="accent3"/>
                </a:solidFill>
              </a:defRPr>
            </a:lvl1pPr>
          </a:lstStyle>
          <a:p>
            <a:r>
              <a:rPr lang="en-US"/>
              <a:t>Click to edit Section Highlight</a:t>
            </a:r>
          </a:p>
        </p:txBody>
      </p:sp>
      <p:sp>
        <p:nvSpPr>
          <p:cNvPr id="3" name="Text Placeholder 2">
            <a:extLst>
              <a:ext uri="{FF2B5EF4-FFF2-40B4-BE49-F238E27FC236}">
                <a16:creationId xmlns:a16="http://schemas.microsoft.com/office/drawing/2014/main" id="{762A06F5-E828-9F2A-865B-206112C52B16}"/>
              </a:ext>
            </a:extLst>
          </p:cNvPr>
          <p:cNvSpPr>
            <a:spLocks noGrp="1"/>
          </p:cNvSpPr>
          <p:nvPr>
            <p:ph type="body" idx="1" hasCustomPrompt="1"/>
          </p:nvPr>
        </p:nvSpPr>
        <p:spPr>
          <a:xfrm>
            <a:off x="1416734" y="3588327"/>
            <a:ext cx="9930715" cy="1801986"/>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highlight section text styles</a:t>
            </a:r>
          </a:p>
        </p:txBody>
      </p:sp>
      <p:sp>
        <p:nvSpPr>
          <p:cNvPr id="4" name="Footer Placeholder 3">
            <a:extLst>
              <a:ext uri="{FF2B5EF4-FFF2-40B4-BE49-F238E27FC236}">
                <a16:creationId xmlns:a16="http://schemas.microsoft.com/office/drawing/2014/main" id="{450E6774-79FA-61C0-6170-BA39DF9ED122}"/>
              </a:ext>
            </a:extLst>
          </p:cNvPr>
          <p:cNvSpPr>
            <a:spLocks noGrp="1"/>
          </p:cNvSpPr>
          <p:nvPr>
            <p:ph type="ftr" sz="quarter" idx="10"/>
          </p:nvPr>
        </p:nvSpPr>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426362966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9E8866-AE33-063A-EF79-40DF7D1A921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03C5B9-2D25-5337-7BBA-3ED2655084AB}"/>
              </a:ext>
            </a:extLst>
          </p:cNvPr>
          <p:cNvSpPr>
            <a:spLocks noGrp="1"/>
          </p:cNvSpPr>
          <p:nvPr>
            <p:ph sz="half" idx="1"/>
          </p:nvPr>
        </p:nvSpPr>
        <p:spPr>
          <a:xfrm>
            <a:off x="838200" y="1825625"/>
            <a:ext cx="5181600" cy="42288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58FCBBB-7198-151F-E4F6-1E7CFD5D9584}"/>
              </a:ext>
            </a:extLst>
          </p:cNvPr>
          <p:cNvSpPr>
            <a:spLocks noGrp="1"/>
          </p:cNvSpPr>
          <p:nvPr>
            <p:ph sz="half" idx="2"/>
          </p:nvPr>
        </p:nvSpPr>
        <p:spPr>
          <a:xfrm>
            <a:off x="6172200" y="1825625"/>
            <a:ext cx="5181600" cy="42288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E1166ECE-698E-B038-D29D-F9F7CD9FA58F}"/>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97984479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9E8866-AE33-063A-EF79-40DF7D1A921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03C5B9-2D25-5337-7BBA-3ED2655084AB}"/>
              </a:ext>
            </a:extLst>
          </p:cNvPr>
          <p:cNvSpPr>
            <a:spLocks noGrp="1"/>
          </p:cNvSpPr>
          <p:nvPr>
            <p:ph sz="half" idx="1"/>
          </p:nvPr>
        </p:nvSpPr>
        <p:spPr>
          <a:xfrm>
            <a:off x="838200" y="1825625"/>
            <a:ext cx="5181600" cy="42288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58FCBBB-7198-151F-E4F6-1E7CFD5D9584}"/>
              </a:ext>
            </a:extLst>
          </p:cNvPr>
          <p:cNvSpPr>
            <a:spLocks noGrp="1"/>
          </p:cNvSpPr>
          <p:nvPr>
            <p:ph sz="half" idx="2"/>
          </p:nvPr>
        </p:nvSpPr>
        <p:spPr>
          <a:xfrm>
            <a:off x="6172200" y="1825625"/>
            <a:ext cx="5181600" cy="30511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E1166ECE-698E-B038-D29D-F9F7CD9FA58F}"/>
              </a:ext>
            </a:extLst>
          </p:cNvPr>
          <p:cNvSpPr>
            <a:spLocks noGrp="1"/>
          </p:cNvSpPr>
          <p:nvPr>
            <p:ph type="ftr" sz="quarter" idx="10"/>
          </p:nvPr>
        </p:nvSpPr>
        <p:spPr/>
        <p:txBody>
          <a:bodyPr/>
          <a:lstStyle/>
          <a:p>
            <a:endParaRPr lang="en-US"/>
          </a:p>
        </p:txBody>
      </p:sp>
      <p:sp>
        <p:nvSpPr>
          <p:cNvPr id="6" name="Text Placeholder 5">
            <a:extLst>
              <a:ext uri="{FF2B5EF4-FFF2-40B4-BE49-F238E27FC236}">
                <a16:creationId xmlns:a16="http://schemas.microsoft.com/office/drawing/2014/main" id="{74B985E9-81F6-08EF-03E8-111E63812B02}"/>
              </a:ext>
            </a:extLst>
          </p:cNvPr>
          <p:cNvSpPr>
            <a:spLocks noGrp="1"/>
          </p:cNvSpPr>
          <p:nvPr>
            <p:ph type="body" sz="quarter" idx="11" hasCustomPrompt="1"/>
          </p:nvPr>
        </p:nvSpPr>
        <p:spPr>
          <a:xfrm>
            <a:off x="6172200" y="4987637"/>
            <a:ext cx="5181600" cy="1066800"/>
          </a:xfrm>
        </p:spPr>
        <p:style>
          <a:lnRef idx="1">
            <a:schemeClr val="accent3"/>
          </a:lnRef>
          <a:fillRef idx="3">
            <a:schemeClr val="accent3"/>
          </a:fillRef>
          <a:effectRef idx="2">
            <a:schemeClr val="accent3"/>
          </a:effectRef>
          <a:fontRef idx="minor">
            <a:schemeClr val="lt1"/>
          </a:fontRef>
        </p:style>
        <p:txBody>
          <a:bodyPr anchor="ctr"/>
          <a:lstStyle>
            <a:lvl1pPr marL="0" indent="0" algn="ctr">
              <a:buNone/>
              <a:defRPr b="1">
                <a:latin typeface="Arial" panose="020B0604020202020204" pitchFamily="34" charset="0"/>
                <a:cs typeface="Arial" panose="020B0604020202020204" pitchFamily="34" charset="0"/>
              </a:defRPr>
            </a:lvl1pPr>
            <a:lvl2pPr marL="457200" indent="0" algn="ctr">
              <a:buNone/>
              <a:defRPr>
                <a:latin typeface="Arial" panose="020B0604020202020204" pitchFamily="34" charset="0"/>
                <a:cs typeface="Arial" panose="020B0604020202020204" pitchFamily="34" charset="0"/>
              </a:defRPr>
            </a:lvl2pPr>
            <a:lvl3pPr marL="914400" indent="0" algn="ctr">
              <a:buNone/>
              <a:defRPr>
                <a:latin typeface="Arial" panose="020B0604020202020204" pitchFamily="34" charset="0"/>
                <a:cs typeface="Arial" panose="020B0604020202020204" pitchFamily="34" charset="0"/>
              </a:defRPr>
            </a:lvl3pPr>
            <a:lvl4pPr marL="1371600" indent="0" algn="ctr">
              <a:buNone/>
              <a:defRPr>
                <a:latin typeface="Arial" panose="020B0604020202020204" pitchFamily="34" charset="0"/>
                <a:cs typeface="Arial" panose="020B0604020202020204" pitchFamily="34" charset="0"/>
              </a:defRPr>
            </a:lvl4pPr>
            <a:lvl5pPr marL="1828800" indent="0" algn="ctr">
              <a:buNone/>
              <a:defRPr>
                <a:latin typeface="Arial" panose="020B0604020202020204" pitchFamily="34" charset="0"/>
                <a:cs typeface="Arial" panose="020B0604020202020204" pitchFamily="34" charset="0"/>
              </a:defRPr>
            </a:lvl5pPr>
          </a:lstStyle>
          <a:p>
            <a:pPr lvl="0"/>
            <a:r>
              <a:rPr lang="en-US"/>
              <a:t>Click to edit Call Out Text</a:t>
            </a:r>
          </a:p>
        </p:txBody>
      </p:sp>
    </p:spTree>
    <p:extLst>
      <p:ext uri="{BB962C8B-B14F-4D97-AF65-F5344CB8AC3E}">
        <p14:creationId xmlns:p14="http://schemas.microsoft.com/office/powerpoint/2010/main" val="219732077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EEFA4-04A4-449E-6D6F-8DA3BFA868E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01A5F4E-69AF-F17B-617C-22E0E0485888}"/>
              </a:ext>
            </a:extLst>
          </p:cNvPr>
          <p:cNvSpPr>
            <a:spLocks noGrp="1"/>
          </p:cNvSpPr>
          <p:nvPr>
            <p:ph type="body" idx="1"/>
          </p:nvPr>
        </p:nvSpPr>
        <p:spPr>
          <a:xfrm>
            <a:off x="839788" y="1681163"/>
            <a:ext cx="5157787"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72BEF36-D860-6848-D47C-D1D3F74E7ABC}"/>
              </a:ext>
            </a:extLst>
          </p:cNvPr>
          <p:cNvSpPr>
            <a:spLocks noGrp="1"/>
          </p:cNvSpPr>
          <p:nvPr>
            <p:ph sz="half" idx="2"/>
          </p:nvPr>
        </p:nvSpPr>
        <p:spPr>
          <a:xfrm>
            <a:off x="839788" y="2505075"/>
            <a:ext cx="5157787" cy="3549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376C7D4-3E1D-6B65-7B11-19BF7AFFEE90}"/>
              </a:ext>
            </a:extLst>
          </p:cNvPr>
          <p:cNvSpPr>
            <a:spLocks noGrp="1"/>
          </p:cNvSpPr>
          <p:nvPr>
            <p:ph type="body" sz="quarter" idx="3"/>
          </p:nvPr>
        </p:nvSpPr>
        <p:spPr>
          <a:xfrm>
            <a:off x="6172200" y="1681163"/>
            <a:ext cx="5183188"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E8F191F-A895-9C72-E18D-0CB6FE7E84DE}"/>
              </a:ext>
            </a:extLst>
          </p:cNvPr>
          <p:cNvSpPr>
            <a:spLocks noGrp="1"/>
          </p:cNvSpPr>
          <p:nvPr>
            <p:ph sz="quarter" idx="4"/>
          </p:nvPr>
        </p:nvSpPr>
        <p:spPr>
          <a:xfrm>
            <a:off x="6172200" y="2505075"/>
            <a:ext cx="5183188" cy="3549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F69370EC-0FCA-5BAE-44EE-BEB012E90306}"/>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374643748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F67D82-00B8-0B9A-74D3-29E6B2615594}"/>
              </a:ext>
            </a:extLst>
          </p:cNvPr>
          <p:cNvSpPr>
            <a:spLocks noGrp="1"/>
          </p:cNvSpPr>
          <p:nvPr>
            <p:ph type="title"/>
          </p:nvPr>
        </p:nvSpPr>
        <p:spPr/>
        <p:txBody>
          <a:bodyPr/>
          <a:lstStyle/>
          <a:p>
            <a:r>
              <a:rPr lang="en-US"/>
              <a:t>Click to edit Master title style</a:t>
            </a:r>
          </a:p>
        </p:txBody>
      </p:sp>
      <p:sp>
        <p:nvSpPr>
          <p:cNvPr id="3" name="Footer Placeholder 2">
            <a:extLst>
              <a:ext uri="{FF2B5EF4-FFF2-40B4-BE49-F238E27FC236}">
                <a16:creationId xmlns:a16="http://schemas.microsoft.com/office/drawing/2014/main" id="{270608BA-2306-FFFF-3C7F-0C3922A4C893}"/>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1791977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a:xfrm>
            <a:off x="838200" y="1825625"/>
            <a:ext cx="10515600" cy="284335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CCFAE12E-DE23-EB70-0A44-D9CF83CE2A7B}"/>
              </a:ext>
            </a:extLst>
          </p:cNvPr>
          <p:cNvSpPr>
            <a:spLocks noGrp="1"/>
          </p:cNvSpPr>
          <p:nvPr>
            <p:ph type="ftr" sz="quarter" idx="10"/>
          </p:nvPr>
        </p:nvSpPr>
        <p:spPr/>
        <p:txBody>
          <a:bodyPr/>
          <a:lstStyle/>
          <a:p>
            <a:endParaRPr lang="en-US"/>
          </a:p>
        </p:txBody>
      </p:sp>
      <p:sp>
        <p:nvSpPr>
          <p:cNvPr id="6" name="Text Placeholder 5">
            <a:extLst>
              <a:ext uri="{FF2B5EF4-FFF2-40B4-BE49-F238E27FC236}">
                <a16:creationId xmlns:a16="http://schemas.microsoft.com/office/drawing/2014/main" id="{F6D643EA-3729-7EAA-7720-54ADA7DC9B32}"/>
              </a:ext>
            </a:extLst>
          </p:cNvPr>
          <p:cNvSpPr>
            <a:spLocks noGrp="1"/>
          </p:cNvSpPr>
          <p:nvPr>
            <p:ph type="body" sz="quarter" idx="11" hasCustomPrompt="1"/>
          </p:nvPr>
        </p:nvSpPr>
        <p:spPr>
          <a:xfrm>
            <a:off x="838200" y="4765675"/>
            <a:ext cx="10515600" cy="1066800"/>
          </a:xfrm>
        </p:spPr>
        <p:style>
          <a:lnRef idx="1">
            <a:schemeClr val="accent3"/>
          </a:lnRef>
          <a:fillRef idx="3">
            <a:schemeClr val="accent3"/>
          </a:fillRef>
          <a:effectRef idx="2">
            <a:schemeClr val="accent3"/>
          </a:effectRef>
          <a:fontRef idx="minor">
            <a:schemeClr val="lt1"/>
          </a:fontRef>
        </p:style>
        <p:txBody>
          <a:bodyPr anchor="ctr"/>
          <a:lstStyle>
            <a:lvl1pPr marL="0" indent="0" algn="ctr">
              <a:buNone/>
              <a:defRPr b="1">
                <a:latin typeface="Arial" panose="020B0604020202020204" pitchFamily="34" charset="0"/>
                <a:cs typeface="Arial" panose="020B0604020202020204" pitchFamily="34" charset="0"/>
              </a:defRPr>
            </a:lvl1pPr>
            <a:lvl2pPr marL="457200" indent="0" algn="ctr">
              <a:buNone/>
              <a:defRPr>
                <a:latin typeface="Arial" panose="020B0604020202020204" pitchFamily="34" charset="0"/>
                <a:cs typeface="Arial" panose="020B0604020202020204" pitchFamily="34" charset="0"/>
              </a:defRPr>
            </a:lvl2pPr>
            <a:lvl3pPr marL="914400" indent="0" algn="ctr">
              <a:buNone/>
              <a:defRPr>
                <a:latin typeface="Arial" panose="020B0604020202020204" pitchFamily="34" charset="0"/>
                <a:cs typeface="Arial" panose="020B0604020202020204" pitchFamily="34" charset="0"/>
              </a:defRPr>
            </a:lvl3pPr>
            <a:lvl4pPr marL="1371600" indent="0" algn="ctr">
              <a:buNone/>
              <a:defRPr>
                <a:latin typeface="Arial" panose="020B0604020202020204" pitchFamily="34" charset="0"/>
                <a:cs typeface="Arial" panose="020B0604020202020204" pitchFamily="34" charset="0"/>
              </a:defRPr>
            </a:lvl4pPr>
            <a:lvl5pPr marL="1828800" indent="0" algn="ctr">
              <a:buNone/>
              <a:defRPr>
                <a:latin typeface="Arial" panose="020B0604020202020204" pitchFamily="34" charset="0"/>
                <a:cs typeface="Arial" panose="020B0604020202020204" pitchFamily="34" charset="0"/>
              </a:defRPr>
            </a:lvl5pPr>
          </a:lstStyle>
          <a:p>
            <a:pPr lvl="0"/>
            <a:r>
              <a:rPr lang="en-US"/>
              <a:t>Click to edit Call Out Text</a:t>
            </a:r>
          </a:p>
        </p:txBody>
      </p:sp>
    </p:spTree>
    <p:extLst>
      <p:ext uri="{BB962C8B-B14F-4D97-AF65-F5344CB8AC3E}">
        <p14:creationId xmlns:p14="http://schemas.microsoft.com/office/powerpoint/2010/main" val="81529358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Clear w notes top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3" hasCustomPrompt="1"/>
          </p:nvPr>
        </p:nvSpPr>
        <p:spPr>
          <a:xfrm>
            <a:off x="0" y="1097280"/>
            <a:ext cx="12191999" cy="1463040"/>
          </a:xfrm>
          <a:solidFill>
            <a:schemeClr val="bg1">
              <a:lumMod val="95000"/>
            </a:schemeClr>
          </a:solidFill>
        </p:spPr>
        <p:txBody>
          <a:bodyPr wrap="square" lIns="720000" tIns="182880" rIns="720000" bIns="182880" anchor="ctr" anchorCtr="0">
            <a:normAutofit/>
          </a:bodyPr>
          <a:lstStyle>
            <a:lvl1pPr>
              <a:defRPr sz="1600" b="0" i="0"/>
            </a:lvl1pPr>
          </a:lstStyle>
          <a:p>
            <a:pPr lvl="0"/>
            <a:r>
              <a:rPr lang="en-US"/>
              <a:t>Notes comes here</a:t>
            </a:r>
          </a:p>
        </p:txBody>
      </p:sp>
      <p:sp>
        <p:nvSpPr>
          <p:cNvPr id="8" name="Text Placeholder 3">
            <a:extLst>
              <a:ext uri="{FF2B5EF4-FFF2-40B4-BE49-F238E27FC236}">
                <a16:creationId xmlns:a16="http://schemas.microsoft.com/office/drawing/2014/main" id="{1AA40195-06BC-7C49-A95F-A02178B1C350}"/>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215302651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le and Content w/ ref">
    <p:spTree>
      <p:nvGrpSpPr>
        <p:cNvPr id="1" name=""/>
        <p:cNvGrpSpPr/>
        <p:nvPr/>
      </p:nvGrpSpPr>
      <p:grpSpPr>
        <a:xfrm>
          <a:off x="0" y="0"/>
          <a:ext cx="0" cy="0"/>
          <a:chOff x="0" y="0"/>
          <a:chExt cx="0" cy="0"/>
        </a:xfrm>
      </p:grpSpPr>
      <p:sp>
        <p:nvSpPr>
          <p:cNvPr id="2" name="Title 1"/>
          <p:cNvSpPr>
            <a:spLocks noGrp="1"/>
          </p:cNvSpPr>
          <p:nvPr>
            <p:ph type="title"/>
          </p:nvPr>
        </p:nvSpPr>
        <p:spPr>
          <a:xfrm>
            <a:off x="2" y="220500"/>
            <a:ext cx="12209319" cy="838200"/>
          </a:xfrm>
          <a:prstGeom prst="rect">
            <a:avLst/>
          </a:prstGeom>
        </p:spPr>
        <p:txBody>
          <a:bodyPr lIns="114286" tIns="57144" rIns="114286" bIns="57144"/>
          <a:lstStyle>
            <a:lvl1pPr>
              <a:defRPr sz="2933" b="1">
                <a:solidFill>
                  <a:schemeClr val="bg1"/>
                </a:solidFill>
              </a:defRPr>
            </a:lvl1pPr>
          </a:lstStyle>
          <a:p>
            <a:r>
              <a:rPr lang="en-US"/>
              <a:t>Click to edit Master title style</a:t>
            </a:r>
          </a:p>
        </p:txBody>
      </p:sp>
      <p:sp>
        <p:nvSpPr>
          <p:cNvPr id="3" name="Content Placeholder 2"/>
          <p:cNvSpPr>
            <a:spLocks noGrp="1"/>
          </p:cNvSpPr>
          <p:nvPr>
            <p:ph idx="1"/>
          </p:nvPr>
        </p:nvSpPr>
        <p:spPr>
          <a:xfrm>
            <a:off x="381002" y="1219200"/>
            <a:ext cx="11447319" cy="5181600"/>
          </a:xfrm>
          <a:prstGeom prst="rect">
            <a:avLst/>
          </a:prstGeom>
        </p:spPr>
        <p:txBody>
          <a:bodyPr lIns="114286" tIns="57144" rIns="114286" bIns="57144"/>
          <a:lstStyle>
            <a:lvl1pPr marL="232845" indent="-232845">
              <a:spcBef>
                <a:spcPts val="0"/>
              </a:spcBef>
              <a:spcAft>
                <a:spcPts val="1000"/>
              </a:spcAft>
              <a:defRPr sz="2400">
                <a:solidFill>
                  <a:schemeClr val="bg1"/>
                </a:solidFill>
              </a:defRPr>
            </a:lvl1pPr>
            <a:lvl2pPr marL="576821" indent="-237079">
              <a:spcBef>
                <a:spcPts val="0"/>
              </a:spcBef>
              <a:spcAft>
                <a:spcPts val="1000"/>
              </a:spcAft>
              <a:defRPr sz="2133">
                <a:solidFill>
                  <a:schemeClr val="bg1"/>
                </a:solidFill>
              </a:defRPr>
            </a:lvl2pPr>
            <a:lvl3pPr marL="842475" indent="-189451">
              <a:spcBef>
                <a:spcPts val="0"/>
              </a:spcBef>
              <a:spcAft>
                <a:spcPts val="1000"/>
              </a:spcAft>
              <a:defRPr sz="1867">
                <a:solidFill>
                  <a:schemeClr val="bg1"/>
                </a:solidFill>
              </a:defRPr>
            </a:lvl3pPr>
            <a:lvl4pPr marL="1141999" indent="-189451">
              <a:spcBef>
                <a:spcPts val="0"/>
              </a:spcBef>
              <a:spcAft>
                <a:spcPts val="1000"/>
              </a:spcAft>
              <a:defRPr sz="1600">
                <a:solidFill>
                  <a:schemeClr val="bg1"/>
                </a:solidFill>
              </a:defRPr>
            </a:lvl4pPr>
            <a:lvl5pPr marL="1452106" indent="-189451">
              <a:spcBef>
                <a:spcPts val="0"/>
              </a:spcBef>
              <a:spcAft>
                <a:spcPts val="1000"/>
              </a:spcAft>
              <a:defRPr sz="1467">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091459107"/>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orient="horz" pos="552">
          <p15:clr>
            <a:srgbClr val="FBAE40"/>
          </p15:clr>
        </p15:guide>
        <p15:guide id="4" orient="horz" pos="6312">
          <p15:clr>
            <a:srgbClr val="FBAE40"/>
          </p15:clr>
        </p15:guide>
        <p15:guide id="5" pos="360">
          <p15:clr>
            <a:srgbClr val="FBAE40"/>
          </p15:clr>
        </p15:guide>
        <p15:guide id="6" pos="11184">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lank w/ ref">
    <p:spTree>
      <p:nvGrpSpPr>
        <p:cNvPr id="1" name=""/>
        <p:cNvGrpSpPr/>
        <p:nvPr/>
      </p:nvGrpSpPr>
      <p:grpSpPr>
        <a:xfrm>
          <a:off x="0" y="0"/>
          <a:ext cx="0" cy="0"/>
          <a:chOff x="0" y="0"/>
          <a:chExt cx="0" cy="0"/>
        </a:xfrm>
      </p:grpSpPr>
      <p:sp>
        <p:nvSpPr>
          <p:cNvPr id="3"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423490635"/>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orient="horz" pos="6312">
          <p15:clr>
            <a:srgbClr val="FBAE40"/>
          </p15:clr>
        </p15:guide>
        <p15:guide id="4" pos="360">
          <p15:clr>
            <a:srgbClr val="FBAE40"/>
          </p15:clr>
        </p15:guide>
        <p15:guide id="5" pos="11184">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Divider Slide">
    <p:spTree>
      <p:nvGrpSpPr>
        <p:cNvPr id="1" name=""/>
        <p:cNvGrpSpPr/>
        <p:nvPr/>
      </p:nvGrpSpPr>
      <p:grpSpPr>
        <a:xfrm>
          <a:off x="0" y="0"/>
          <a:ext cx="0" cy="0"/>
          <a:chOff x="0" y="0"/>
          <a:chExt cx="0" cy="0"/>
        </a:xfrm>
      </p:grpSpPr>
      <p:pic>
        <p:nvPicPr>
          <p:cNvPr id="40" name="Picture 39"/>
          <p:cNvPicPr>
            <a:picLocks noChangeAspect="1"/>
          </p:cNvPicPr>
          <p:nvPr userDrawn="1"/>
        </p:nvPicPr>
        <p:blipFill rotWithShape="1">
          <a:blip r:embed="rId2">
            <a:extLst>
              <a:ext uri="{28A0092B-C50C-407E-A947-70E740481C1C}">
                <a14:useLocalDpi xmlns:a14="http://schemas.microsoft.com/office/drawing/2010/main" val="0"/>
              </a:ext>
            </a:extLst>
          </a:blip>
          <a:srcRect t="15627"/>
          <a:stretch/>
        </p:blipFill>
        <p:spPr bwMode="grayWhite">
          <a:xfrm>
            <a:off x="0" y="3405192"/>
            <a:ext cx="12192000" cy="3452813"/>
          </a:xfrm>
          <a:prstGeom prst="rect">
            <a:avLst/>
          </a:prstGeom>
        </p:spPr>
      </p:pic>
      <p:sp>
        <p:nvSpPr>
          <p:cNvPr id="3106" name="Rectangle 34"/>
          <p:cNvSpPr>
            <a:spLocks noGrp="1" noChangeArrowheads="1"/>
          </p:cNvSpPr>
          <p:nvPr>
            <p:ph type="ctrTitle" sz="quarter"/>
          </p:nvPr>
        </p:nvSpPr>
        <p:spPr>
          <a:xfrm>
            <a:off x="381000" y="1876567"/>
            <a:ext cx="11430000" cy="1143000"/>
          </a:xfrm>
          <a:prstGeom prst="rect">
            <a:avLst/>
          </a:prstGeom>
        </p:spPr>
        <p:txBody>
          <a:bodyPr lIns="114286" tIns="57144" rIns="114286" bIns="57144" anchor="b"/>
          <a:lstStyle>
            <a:lvl1pPr>
              <a:defRPr sz="3600" b="1">
                <a:solidFill>
                  <a:schemeClr val="accent2"/>
                </a:solidFill>
              </a:defRPr>
            </a:lvl1pPr>
          </a:lstStyle>
          <a:p>
            <a:r>
              <a:rPr lang="en-US"/>
              <a:t>Click to edit Master title style</a:t>
            </a:r>
          </a:p>
        </p:txBody>
      </p:sp>
      <p:sp>
        <p:nvSpPr>
          <p:cNvPr id="3107" name="Rectangle 35"/>
          <p:cNvSpPr>
            <a:spLocks noGrp="1" noChangeArrowheads="1"/>
          </p:cNvSpPr>
          <p:nvPr>
            <p:ph type="subTitle" sz="quarter" idx="1"/>
          </p:nvPr>
        </p:nvSpPr>
        <p:spPr>
          <a:xfrm>
            <a:off x="381000" y="3669443"/>
            <a:ext cx="11430000" cy="1752600"/>
          </a:xfrm>
          <a:prstGeom prst="rect">
            <a:avLst/>
          </a:prstGeom>
        </p:spPr>
        <p:txBody>
          <a:bodyPr lIns="115068" tIns="57536" rIns="115068" bIns="57536"/>
          <a:lstStyle>
            <a:lvl1pPr marL="0" indent="0" algn="ctr">
              <a:buFont typeface="Wingdings" pitchFamily="2" charset="2"/>
              <a:buNone/>
              <a:defRPr b="1">
                <a:solidFill>
                  <a:srgbClr val="FFFFFF"/>
                </a:solidFill>
              </a:defRPr>
            </a:lvl1pPr>
          </a:lstStyle>
          <a:p>
            <a:r>
              <a:rPr lang="en-US"/>
              <a:t>Click to edit Master subtitle style</a:t>
            </a:r>
          </a:p>
        </p:txBody>
      </p:sp>
      <p:cxnSp>
        <p:nvCxnSpPr>
          <p:cNvPr id="5" name="Straight Connector 4"/>
          <p:cNvCxnSpPr/>
          <p:nvPr userDrawn="1"/>
        </p:nvCxnSpPr>
        <p:spPr>
          <a:xfrm>
            <a:off x="0" y="3416955"/>
            <a:ext cx="12192000" cy="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96518616"/>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Comparison w/ ref">
    <p:spTree>
      <p:nvGrpSpPr>
        <p:cNvPr id="1" name=""/>
        <p:cNvGrpSpPr/>
        <p:nvPr/>
      </p:nvGrpSpPr>
      <p:grpSpPr>
        <a:xfrm>
          <a:off x="0" y="0"/>
          <a:ext cx="0" cy="0"/>
          <a:chOff x="0" y="0"/>
          <a:chExt cx="0" cy="0"/>
        </a:xfrm>
      </p:grpSpPr>
      <p:sp>
        <p:nvSpPr>
          <p:cNvPr id="2" name="Title 1"/>
          <p:cNvSpPr>
            <a:spLocks noGrp="1"/>
          </p:cNvSpPr>
          <p:nvPr>
            <p:ph type="title"/>
          </p:nvPr>
        </p:nvSpPr>
        <p:spPr>
          <a:xfrm>
            <a:off x="17321" y="226471"/>
            <a:ext cx="12174681" cy="851707"/>
          </a:xfrm>
          <a:prstGeom prst="rect">
            <a:avLst/>
          </a:prstGeom>
        </p:spPr>
        <p:txBody>
          <a:bodyPr lIns="114300" tIns="57150" rIns="114300" bIns="57150"/>
          <a:lstStyle>
            <a:lvl1pPr>
              <a:defRPr sz="2933" b="1">
                <a:solidFill>
                  <a:schemeClr val="bg1"/>
                </a:solidFill>
              </a:defRPr>
            </a:lvl1pPr>
          </a:lstStyle>
          <a:p>
            <a:r>
              <a:rPr lang="en-US"/>
              <a:t>Click to edit Master title style</a:t>
            </a:r>
          </a:p>
        </p:txBody>
      </p:sp>
      <p:sp>
        <p:nvSpPr>
          <p:cNvPr id="3" name="Text Placeholder 2"/>
          <p:cNvSpPr>
            <a:spLocks noGrp="1"/>
          </p:cNvSpPr>
          <p:nvPr>
            <p:ph type="body" idx="1"/>
          </p:nvPr>
        </p:nvSpPr>
        <p:spPr>
          <a:xfrm>
            <a:off x="381000" y="1226344"/>
            <a:ext cx="5632720" cy="639765"/>
          </a:xfrm>
          <a:prstGeom prst="rect">
            <a:avLst/>
          </a:prstGeom>
        </p:spPr>
        <p:txBody>
          <a:bodyPr lIns="114300" tIns="57150" rIns="114300" bIns="57150" anchor="b"/>
          <a:lstStyle>
            <a:lvl1pPr marL="0" indent="0">
              <a:buNone/>
              <a:defRPr sz="2667" b="1">
                <a:solidFill>
                  <a:schemeClr val="bg1"/>
                </a:solidFill>
              </a:defRPr>
            </a:lvl1pPr>
            <a:lvl2pPr marL="423940" indent="0">
              <a:buNone/>
              <a:defRPr sz="1867" b="1"/>
            </a:lvl2pPr>
            <a:lvl3pPr marL="847873" indent="0">
              <a:buNone/>
              <a:defRPr sz="1667" b="1"/>
            </a:lvl3pPr>
            <a:lvl4pPr marL="1271811" indent="0">
              <a:buNone/>
              <a:defRPr sz="1533" b="1"/>
            </a:lvl4pPr>
            <a:lvl5pPr marL="1695747" indent="0">
              <a:buNone/>
              <a:defRPr sz="1533" b="1"/>
            </a:lvl5pPr>
            <a:lvl6pPr marL="2119685" indent="0">
              <a:buNone/>
              <a:defRPr sz="1533" b="1"/>
            </a:lvl6pPr>
            <a:lvl7pPr marL="2543619" indent="0">
              <a:buNone/>
              <a:defRPr sz="1533" b="1"/>
            </a:lvl7pPr>
            <a:lvl8pPr marL="2967559" indent="0">
              <a:buNone/>
              <a:defRPr sz="1533" b="1"/>
            </a:lvl8pPr>
            <a:lvl9pPr marL="3391492" indent="0">
              <a:buNone/>
              <a:defRPr sz="1533" b="1"/>
            </a:lvl9pPr>
          </a:lstStyle>
          <a:p>
            <a:pPr lvl="0"/>
            <a:r>
              <a:rPr lang="en-US"/>
              <a:t>Click to edit Master text styles</a:t>
            </a:r>
          </a:p>
        </p:txBody>
      </p:sp>
      <p:sp>
        <p:nvSpPr>
          <p:cNvPr id="4" name="Content Placeholder 3"/>
          <p:cNvSpPr>
            <a:spLocks noGrp="1"/>
          </p:cNvSpPr>
          <p:nvPr>
            <p:ph sz="half" idx="2"/>
          </p:nvPr>
        </p:nvSpPr>
        <p:spPr>
          <a:xfrm>
            <a:off x="381000" y="1866109"/>
            <a:ext cx="5632720" cy="4502846"/>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86" y="1226344"/>
            <a:ext cx="5634933" cy="639765"/>
          </a:xfrm>
          <a:prstGeom prst="rect">
            <a:avLst/>
          </a:prstGeom>
        </p:spPr>
        <p:txBody>
          <a:bodyPr lIns="114300" tIns="57150" rIns="114300" bIns="57150" anchor="b"/>
          <a:lstStyle>
            <a:lvl1pPr marL="0" indent="0">
              <a:buNone/>
              <a:defRPr sz="2667" b="1">
                <a:solidFill>
                  <a:schemeClr val="bg1"/>
                </a:solidFill>
              </a:defRPr>
            </a:lvl1pPr>
            <a:lvl2pPr marL="423940" indent="0">
              <a:buNone/>
              <a:defRPr sz="1867" b="1"/>
            </a:lvl2pPr>
            <a:lvl3pPr marL="847873" indent="0">
              <a:buNone/>
              <a:defRPr sz="1667" b="1"/>
            </a:lvl3pPr>
            <a:lvl4pPr marL="1271811" indent="0">
              <a:buNone/>
              <a:defRPr sz="1533" b="1"/>
            </a:lvl4pPr>
            <a:lvl5pPr marL="1695747" indent="0">
              <a:buNone/>
              <a:defRPr sz="1533" b="1"/>
            </a:lvl5pPr>
            <a:lvl6pPr marL="2119685" indent="0">
              <a:buNone/>
              <a:defRPr sz="1533" b="1"/>
            </a:lvl6pPr>
            <a:lvl7pPr marL="2543619" indent="0">
              <a:buNone/>
              <a:defRPr sz="1533" b="1"/>
            </a:lvl7pPr>
            <a:lvl8pPr marL="2967559" indent="0">
              <a:buNone/>
              <a:defRPr sz="1533" b="1"/>
            </a:lvl8pPr>
            <a:lvl9pPr marL="3391492" indent="0">
              <a:buNone/>
              <a:defRPr sz="1533" b="1"/>
            </a:lvl9pPr>
          </a:lstStyle>
          <a:p>
            <a:pPr lvl="0"/>
            <a:r>
              <a:rPr lang="en-US"/>
              <a:t>Click to edit Master text styles</a:t>
            </a:r>
          </a:p>
        </p:txBody>
      </p:sp>
      <p:sp>
        <p:nvSpPr>
          <p:cNvPr id="6" name="Content Placeholder 5"/>
          <p:cNvSpPr>
            <a:spLocks noGrp="1"/>
          </p:cNvSpPr>
          <p:nvPr>
            <p:ph sz="quarter" idx="4"/>
          </p:nvPr>
        </p:nvSpPr>
        <p:spPr>
          <a:xfrm>
            <a:off x="6193386" y="1866109"/>
            <a:ext cx="5634933" cy="4502846"/>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051376953"/>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wo Content w/ ref">
    <p:spTree>
      <p:nvGrpSpPr>
        <p:cNvPr id="1" name=""/>
        <p:cNvGrpSpPr/>
        <p:nvPr/>
      </p:nvGrpSpPr>
      <p:grpSpPr>
        <a:xfrm>
          <a:off x="0" y="0"/>
          <a:ext cx="0" cy="0"/>
          <a:chOff x="0" y="0"/>
          <a:chExt cx="0" cy="0"/>
        </a:xfrm>
      </p:grpSpPr>
      <p:sp>
        <p:nvSpPr>
          <p:cNvPr id="2" name="Title 1"/>
          <p:cNvSpPr>
            <a:spLocks noGrp="1"/>
          </p:cNvSpPr>
          <p:nvPr>
            <p:ph type="title"/>
          </p:nvPr>
        </p:nvSpPr>
        <p:spPr>
          <a:xfrm>
            <a:off x="17321" y="226471"/>
            <a:ext cx="12174681" cy="851707"/>
          </a:xfrm>
          <a:prstGeom prst="rect">
            <a:avLst/>
          </a:prstGeom>
        </p:spPr>
        <p:txBody>
          <a:bodyPr lIns="114300" tIns="57150" rIns="114300" bIns="57150"/>
          <a:lstStyle>
            <a:lvl1pPr>
              <a:defRPr sz="2933" b="1">
                <a:solidFill>
                  <a:schemeClr val="bg1"/>
                </a:solidFill>
              </a:defRPr>
            </a:lvl1pPr>
          </a:lstStyle>
          <a:p>
            <a:r>
              <a:rPr lang="en-US"/>
              <a:t>Click to edit Master title style</a:t>
            </a:r>
          </a:p>
        </p:txBody>
      </p:sp>
      <p:sp>
        <p:nvSpPr>
          <p:cNvPr id="4" name="Content Placeholder 3"/>
          <p:cNvSpPr>
            <a:spLocks noGrp="1"/>
          </p:cNvSpPr>
          <p:nvPr>
            <p:ph sz="half" idx="2"/>
          </p:nvPr>
        </p:nvSpPr>
        <p:spPr>
          <a:xfrm>
            <a:off x="381000" y="1226344"/>
            <a:ext cx="5632720" cy="5176731"/>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6193386" y="1226344"/>
            <a:ext cx="5634933" cy="5176731"/>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78542828"/>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pos="360">
          <p15:clr>
            <a:srgbClr val="FBAE40"/>
          </p15:clr>
        </p15:guide>
        <p15:guide id="4" pos="11184">
          <p15:clr>
            <a:srgbClr val="FBAE40"/>
          </p15:clr>
        </p15:guide>
        <p15:guide id="5" orient="horz" pos="6312">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and Content w/ ref + fn">
    <p:spTree>
      <p:nvGrpSpPr>
        <p:cNvPr id="1" name=""/>
        <p:cNvGrpSpPr/>
        <p:nvPr/>
      </p:nvGrpSpPr>
      <p:grpSpPr>
        <a:xfrm>
          <a:off x="0" y="0"/>
          <a:ext cx="0" cy="0"/>
          <a:chOff x="0" y="0"/>
          <a:chExt cx="0" cy="0"/>
        </a:xfrm>
      </p:grpSpPr>
      <p:sp>
        <p:nvSpPr>
          <p:cNvPr id="2" name="Title 1"/>
          <p:cNvSpPr>
            <a:spLocks noGrp="1"/>
          </p:cNvSpPr>
          <p:nvPr>
            <p:ph type="title"/>
          </p:nvPr>
        </p:nvSpPr>
        <p:spPr>
          <a:xfrm>
            <a:off x="2" y="220500"/>
            <a:ext cx="12209319" cy="838200"/>
          </a:xfrm>
          <a:prstGeom prst="rect">
            <a:avLst/>
          </a:prstGeom>
        </p:spPr>
        <p:txBody>
          <a:bodyPr lIns="114286" tIns="57144" rIns="114286" bIns="57144"/>
          <a:lstStyle>
            <a:lvl1pPr>
              <a:defRPr sz="2933" b="1">
                <a:solidFill>
                  <a:schemeClr val="bg1"/>
                </a:solidFill>
              </a:defRPr>
            </a:lvl1pPr>
          </a:lstStyle>
          <a:p>
            <a:r>
              <a:rPr lang="en-US"/>
              <a:t>Click to edit Master title style</a:t>
            </a:r>
          </a:p>
        </p:txBody>
      </p:sp>
      <p:sp>
        <p:nvSpPr>
          <p:cNvPr id="3" name="Content Placeholder 2"/>
          <p:cNvSpPr>
            <a:spLocks noGrp="1"/>
          </p:cNvSpPr>
          <p:nvPr>
            <p:ph idx="1"/>
          </p:nvPr>
        </p:nvSpPr>
        <p:spPr>
          <a:xfrm>
            <a:off x="381002" y="1219201"/>
            <a:ext cx="11447319" cy="4831471"/>
          </a:xfrm>
          <a:prstGeom prst="rect">
            <a:avLst/>
          </a:prstGeom>
        </p:spPr>
        <p:txBody>
          <a:bodyPr lIns="114286" tIns="57144" rIns="114286" bIns="57144"/>
          <a:lstStyle>
            <a:lvl1pPr marL="232845" indent="-232845">
              <a:spcBef>
                <a:spcPts val="0"/>
              </a:spcBef>
              <a:spcAft>
                <a:spcPts val="1000"/>
              </a:spcAft>
              <a:defRPr sz="2400">
                <a:solidFill>
                  <a:schemeClr val="bg1"/>
                </a:solidFill>
              </a:defRPr>
            </a:lvl1pPr>
            <a:lvl2pPr marL="576821" indent="-237079">
              <a:spcBef>
                <a:spcPts val="0"/>
              </a:spcBef>
              <a:spcAft>
                <a:spcPts val="1000"/>
              </a:spcAft>
              <a:defRPr sz="2133">
                <a:solidFill>
                  <a:schemeClr val="bg1"/>
                </a:solidFill>
              </a:defRPr>
            </a:lvl2pPr>
            <a:lvl3pPr marL="842475" indent="-189451">
              <a:spcBef>
                <a:spcPts val="0"/>
              </a:spcBef>
              <a:spcAft>
                <a:spcPts val="1000"/>
              </a:spcAft>
              <a:defRPr sz="1867">
                <a:solidFill>
                  <a:schemeClr val="bg1"/>
                </a:solidFill>
              </a:defRPr>
            </a:lvl3pPr>
            <a:lvl4pPr marL="1141999" indent="-189451">
              <a:spcBef>
                <a:spcPts val="0"/>
              </a:spcBef>
              <a:spcAft>
                <a:spcPts val="1000"/>
              </a:spcAft>
              <a:defRPr sz="1600">
                <a:solidFill>
                  <a:schemeClr val="bg1"/>
                </a:solidFill>
              </a:defRPr>
            </a:lvl4pPr>
            <a:lvl5pPr marL="1452106" indent="-189451">
              <a:spcBef>
                <a:spcPts val="0"/>
              </a:spcBef>
              <a:spcAft>
                <a:spcPts val="1000"/>
              </a:spcAft>
              <a:defRPr sz="1467">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
        <p:nvSpPr>
          <p:cNvPr id="7" name="Text Placeholder 4">
            <a:extLst>
              <a:ext uri="{FF2B5EF4-FFF2-40B4-BE49-F238E27FC236}">
                <a16:creationId xmlns:a16="http://schemas.microsoft.com/office/drawing/2014/main" id="{89C03198-5961-E805-8DEE-987266177D87}"/>
              </a:ext>
            </a:extLst>
          </p:cNvPr>
          <p:cNvSpPr>
            <a:spLocks noGrp="1"/>
          </p:cNvSpPr>
          <p:nvPr>
            <p:ph type="body" sz="quarter" idx="11"/>
          </p:nvPr>
        </p:nvSpPr>
        <p:spPr>
          <a:xfrm>
            <a:off x="383117" y="6313401"/>
            <a:ext cx="11448288" cy="256032"/>
          </a:xfrm>
          <a:prstGeom prst="rect">
            <a:avLst/>
          </a:prstGeom>
        </p:spPr>
        <p:txBody>
          <a:bodyPr anchor="b"/>
          <a:lstStyle>
            <a:lvl1pPr marL="0" indent="0">
              <a:spcBef>
                <a:spcPts val="0"/>
              </a:spcBef>
              <a:buNone/>
              <a:defRPr sz="1067" b="1">
                <a:solidFill>
                  <a:schemeClr val="bg1"/>
                </a:solidFill>
              </a:defRPr>
            </a:lvl1pPr>
            <a:lvl2pPr marL="380974" indent="0">
              <a:buNone/>
              <a:defRPr sz="1067">
                <a:solidFill>
                  <a:schemeClr val="bg1"/>
                </a:solidFill>
              </a:defRPr>
            </a:lvl2pPr>
            <a:lvl3pPr marL="761948" indent="0">
              <a:buNone/>
              <a:defRPr sz="1067">
                <a:solidFill>
                  <a:schemeClr val="bg1"/>
                </a:solidFill>
              </a:defRPr>
            </a:lvl3pPr>
            <a:lvl4pPr marL="1142922" indent="0">
              <a:buNone/>
              <a:defRPr sz="1067">
                <a:solidFill>
                  <a:schemeClr val="bg1"/>
                </a:solidFill>
              </a:defRPr>
            </a:lvl4pPr>
            <a:lvl5pPr marL="1523898" indent="0">
              <a:buNone/>
              <a:defRPr sz="1067">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283480265"/>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orient="horz" pos="552">
          <p15:clr>
            <a:srgbClr val="FBAE40"/>
          </p15:clr>
        </p15:guide>
        <p15:guide id="4" orient="horz" pos="6312">
          <p15:clr>
            <a:srgbClr val="FBAE40"/>
          </p15:clr>
        </p15:guide>
        <p15:guide id="5" pos="360">
          <p15:clr>
            <a:srgbClr val="FBAE40"/>
          </p15:clr>
        </p15:guide>
        <p15:guide id="6" pos="11184">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Only w/ ref + fn">
    <p:spTree>
      <p:nvGrpSpPr>
        <p:cNvPr id="1" name=""/>
        <p:cNvGrpSpPr/>
        <p:nvPr/>
      </p:nvGrpSpPr>
      <p:grpSpPr>
        <a:xfrm>
          <a:off x="0" y="0"/>
          <a:ext cx="0" cy="0"/>
          <a:chOff x="0" y="0"/>
          <a:chExt cx="0" cy="0"/>
        </a:xfrm>
      </p:grpSpPr>
      <p:sp>
        <p:nvSpPr>
          <p:cNvPr id="2" name="Title 1"/>
          <p:cNvSpPr>
            <a:spLocks noGrp="1"/>
          </p:cNvSpPr>
          <p:nvPr>
            <p:ph type="title"/>
          </p:nvPr>
        </p:nvSpPr>
        <p:spPr>
          <a:xfrm>
            <a:off x="1" y="220500"/>
            <a:ext cx="12209321" cy="838200"/>
          </a:xfrm>
          <a:prstGeom prst="rect">
            <a:avLst/>
          </a:prstGeom>
        </p:spPr>
        <p:txBody>
          <a:bodyPr lIns="114286" tIns="57144" rIns="114286" bIns="57144"/>
          <a:lstStyle>
            <a:lvl1pPr>
              <a:defRPr sz="2933" b="1">
                <a:solidFill>
                  <a:schemeClr val="bg1"/>
                </a:solidFill>
              </a:defRPr>
            </a:lvl1pPr>
          </a:lstStyle>
          <a:p>
            <a:r>
              <a:rPr lang="en-US"/>
              <a:t>Click to edit Master title style</a:t>
            </a:r>
          </a:p>
        </p:txBody>
      </p:sp>
      <p:sp>
        <p:nvSpPr>
          <p:cNvPr id="3"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
        <p:nvSpPr>
          <p:cNvPr id="6" name="Text Placeholder 4">
            <a:extLst>
              <a:ext uri="{FF2B5EF4-FFF2-40B4-BE49-F238E27FC236}">
                <a16:creationId xmlns:a16="http://schemas.microsoft.com/office/drawing/2014/main" id="{B45E2AFB-3FBB-49D0-16C6-2CC2961E693B}"/>
              </a:ext>
            </a:extLst>
          </p:cNvPr>
          <p:cNvSpPr>
            <a:spLocks noGrp="1"/>
          </p:cNvSpPr>
          <p:nvPr>
            <p:ph type="body" sz="quarter" idx="11"/>
          </p:nvPr>
        </p:nvSpPr>
        <p:spPr>
          <a:xfrm>
            <a:off x="383117" y="6303069"/>
            <a:ext cx="11448288" cy="256032"/>
          </a:xfrm>
          <a:prstGeom prst="rect">
            <a:avLst/>
          </a:prstGeom>
        </p:spPr>
        <p:txBody>
          <a:bodyPr anchor="b"/>
          <a:lstStyle>
            <a:lvl1pPr marL="0" indent="0">
              <a:spcBef>
                <a:spcPts val="0"/>
              </a:spcBef>
              <a:buNone/>
              <a:defRPr sz="1067" b="1">
                <a:solidFill>
                  <a:schemeClr val="bg1"/>
                </a:solidFill>
              </a:defRPr>
            </a:lvl1pPr>
            <a:lvl2pPr marL="380974" indent="0">
              <a:buNone/>
              <a:defRPr sz="1067">
                <a:solidFill>
                  <a:schemeClr val="bg1"/>
                </a:solidFill>
              </a:defRPr>
            </a:lvl2pPr>
            <a:lvl3pPr marL="761948" indent="0">
              <a:buNone/>
              <a:defRPr sz="1067">
                <a:solidFill>
                  <a:schemeClr val="bg1"/>
                </a:solidFill>
              </a:defRPr>
            </a:lvl3pPr>
            <a:lvl4pPr marL="1142922" indent="0">
              <a:buNone/>
              <a:defRPr sz="1067">
                <a:solidFill>
                  <a:schemeClr val="bg1"/>
                </a:solidFill>
              </a:defRPr>
            </a:lvl4pPr>
            <a:lvl5pPr marL="1523898" indent="0">
              <a:buNone/>
              <a:defRPr sz="1067">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49791201"/>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orient="horz" pos="552">
          <p15:clr>
            <a:srgbClr val="FBAE40"/>
          </p15:clr>
        </p15:guide>
        <p15:guide id="4" orient="horz" pos="6312">
          <p15:clr>
            <a:srgbClr val="FBAE40"/>
          </p15:clr>
        </p15:guide>
        <p15:guide id="5" pos="360">
          <p15:clr>
            <a:srgbClr val="FBAE40"/>
          </p15:clr>
        </p15:guide>
        <p15:guide id="6" pos="11184">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w/ ref + fn">
    <p:spTree>
      <p:nvGrpSpPr>
        <p:cNvPr id="1" name=""/>
        <p:cNvGrpSpPr/>
        <p:nvPr/>
      </p:nvGrpSpPr>
      <p:grpSpPr>
        <a:xfrm>
          <a:off x="0" y="0"/>
          <a:ext cx="0" cy="0"/>
          <a:chOff x="0" y="0"/>
          <a:chExt cx="0" cy="0"/>
        </a:xfrm>
      </p:grpSpPr>
      <p:sp>
        <p:nvSpPr>
          <p:cNvPr id="3"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
        <p:nvSpPr>
          <p:cNvPr id="4" name="Text Placeholder 4">
            <a:extLst>
              <a:ext uri="{FF2B5EF4-FFF2-40B4-BE49-F238E27FC236}">
                <a16:creationId xmlns:a16="http://schemas.microsoft.com/office/drawing/2014/main" id="{FF7C830F-F124-AFCA-7648-640906E0B589}"/>
              </a:ext>
            </a:extLst>
          </p:cNvPr>
          <p:cNvSpPr>
            <a:spLocks noGrp="1"/>
          </p:cNvSpPr>
          <p:nvPr>
            <p:ph type="body" sz="quarter" idx="11"/>
          </p:nvPr>
        </p:nvSpPr>
        <p:spPr>
          <a:xfrm>
            <a:off x="383117" y="6303069"/>
            <a:ext cx="11448288" cy="256032"/>
          </a:xfrm>
          <a:prstGeom prst="rect">
            <a:avLst/>
          </a:prstGeom>
        </p:spPr>
        <p:txBody>
          <a:bodyPr anchor="b"/>
          <a:lstStyle>
            <a:lvl1pPr marL="0" indent="0">
              <a:spcBef>
                <a:spcPts val="0"/>
              </a:spcBef>
              <a:buNone/>
              <a:defRPr sz="1067" b="1">
                <a:solidFill>
                  <a:schemeClr val="bg1"/>
                </a:solidFill>
              </a:defRPr>
            </a:lvl1pPr>
            <a:lvl2pPr marL="380974" indent="0">
              <a:buNone/>
              <a:defRPr sz="1067">
                <a:solidFill>
                  <a:schemeClr val="bg1"/>
                </a:solidFill>
              </a:defRPr>
            </a:lvl2pPr>
            <a:lvl3pPr marL="761948" indent="0">
              <a:buNone/>
              <a:defRPr sz="1067">
                <a:solidFill>
                  <a:schemeClr val="bg1"/>
                </a:solidFill>
              </a:defRPr>
            </a:lvl3pPr>
            <a:lvl4pPr marL="1142922" indent="0">
              <a:buNone/>
              <a:defRPr sz="1067">
                <a:solidFill>
                  <a:schemeClr val="bg1"/>
                </a:solidFill>
              </a:defRPr>
            </a:lvl4pPr>
            <a:lvl5pPr marL="1523898" indent="0">
              <a:buNone/>
              <a:defRPr sz="1067">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284927167"/>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orient="horz" pos="6312">
          <p15:clr>
            <a:srgbClr val="FBAE40"/>
          </p15:clr>
        </p15:guide>
        <p15:guide id="4" pos="360">
          <p15:clr>
            <a:srgbClr val="FBAE40"/>
          </p15:clr>
        </p15:guide>
        <p15:guide id="5" pos="11184">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Divider Slide">
    <p:spTree>
      <p:nvGrpSpPr>
        <p:cNvPr id="1" name=""/>
        <p:cNvGrpSpPr/>
        <p:nvPr/>
      </p:nvGrpSpPr>
      <p:grpSpPr>
        <a:xfrm>
          <a:off x="0" y="0"/>
          <a:ext cx="0" cy="0"/>
          <a:chOff x="0" y="0"/>
          <a:chExt cx="0" cy="0"/>
        </a:xfrm>
      </p:grpSpPr>
      <p:pic>
        <p:nvPicPr>
          <p:cNvPr id="40" name="Picture 39"/>
          <p:cNvPicPr>
            <a:picLocks noChangeAspect="1"/>
          </p:cNvPicPr>
          <p:nvPr userDrawn="1"/>
        </p:nvPicPr>
        <p:blipFill rotWithShape="1">
          <a:blip r:embed="rId2">
            <a:extLst>
              <a:ext uri="{28A0092B-C50C-407E-A947-70E740481C1C}">
                <a14:useLocalDpi xmlns:a14="http://schemas.microsoft.com/office/drawing/2010/main" val="0"/>
              </a:ext>
            </a:extLst>
          </a:blip>
          <a:srcRect t="15627"/>
          <a:stretch/>
        </p:blipFill>
        <p:spPr bwMode="grayWhite">
          <a:xfrm>
            <a:off x="0" y="3405192"/>
            <a:ext cx="12192000" cy="3452813"/>
          </a:xfrm>
          <a:prstGeom prst="rect">
            <a:avLst/>
          </a:prstGeom>
        </p:spPr>
      </p:pic>
      <p:sp>
        <p:nvSpPr>
          <p:cNvPr id="3106" name="Rectangle 34"/>
          <p:cNvSpPr>
            <a:spLocks noGrp="1" noChangeArrowheads="1"/>
          </p:cNvSpPr>
          <p:nvPr>
            <p:ph type="ctrTitle" sz="quarter"/>
          </p:nvPr>
        </p:nvSpPr>
        <p:spPr>
          <a:xfrm>
            <a:off x="381000" y="1876567"/>
            <a:ext cx="11430000" cy="1143000"/>
          </a:xfrm>
          <a:prstGeom prst="rect">
            <a:avLst/>
          </a:prstGeom>
        </p:spPr>
        <p:txBody>
          <a:bodyPr lIns="114286" tIns="57144" rIns="114286" bIns="57144" anchor="b"/>
          <a:lstStyle>
            <a:lvl1pPr>
              <a:defRPr sz="3600" b="1">
                <a:solidFill>
                  <a:schemeClr val="accent2"/>
                </a:solidFill>
              </a:defRPr>
            </a:lvl1pPr>
          </a:lstStyle>
          <a:p>
            <a:r>
              <a:rPr lang="en-US"/>
              <a:t>Click to edit Master title style</a:t>
            </a:r>
          </a:p>
        </p:txBody>
      </p:sp>
      <p:sp>
        <p:nvSpPr>
          <p:cNvPr id="3107" name="Rectangle 35"/>
          <p:cNvSpPr>
            <a:spLocks noGrp="1" noChangeArrowheads="1"/>
          </p:cNvSpPr>
          <p:nvPr>
            <p:ph type="subTitle" sz="quarter" idx="1"/>
          </p:nvPr>
        </p:nvSpPr>
        <p:spPr>
          <a:xfrm>
            <a:off x="381000" y="3669443"/>
            <a:ext cx="11430000" cy="1752600"/>
          </a:xfrm>
          <a:prstGeom prst="rect">
            <a:avLst/>
          </a:prstGeom>
        </p:spPr>
        <p:txBody>
          <a:bodyPr lIns="115068" tIns="57536" rIns="115068" bIns="57536"/>
          <a:lstStyle>
            <a:lvl1pPr marL="0" indent="0" algn="ctr">
              <a:buFont typeface="Wingdings" pitchFamily="2" charset="2"/>
              <a:buNone/>
              <a:defRPr b="1">
                <a:solidFill>
                  <a:srgbClr val="FFFFFF"/>
                </a:solidFill>
              </a:defRPr>
            </a:lvl1pPr>
          </a:lstStyle>
          <a:p>
            <a:r>
              <a:rPr lang="en-US"/>
              <a:t>Click to edit Master subtitle style</a:t>
            </a:r>
          </a:p>
        </p:txBody>
      </p:sp>
      <p:cxnSp>
        <p:nvCxnSpPr>
          <p:cNvPr id="5" name="Straight Connector 4"/>
          <p:cNvCxnSpPr/>
          <p:nvPr userDrawn="1"/>
        </p:nvCxnSpPr>
        <p:spPr>
          <a:xfrm>
            <a:off x="0" y="3416955"/>
            <a:ext cx="12192000" cy="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47928885"/>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Section Header">
    <p:bg>
      <p:bgPr>
        <a:blipFill dpi="0" rotWithShape="1">
          <a:blip r:embed="rId2">
            <a:alphaModFix amt="70382"/>
            <a:lum/>
          </a:blip>
          <a:srcRect/>
          <a:stretch>
            <a:fillRect/>
          </a:stretch>
        </a:blipFill>
        <a:effectLst/>
      </p:bgPr>
    </p:bg>
    <p:spTree>
      <p:nvGrpSpPr>
        <p:cNvPr id="1" name=""/>
        <p:cNvGrpSpPr/>
        <p:nvPr/>
      </p:nvGrpSpPr>
      <p:grpSpPr>
        <a:xfrm>
          <a:off x="0" y="0"/>
          <a:ext cx="0" cy="0"/>
          <a:chOff x="0" y="0"/>
          <a:chExt cx="0" cy="0"/>
        </a:xfrm>
      </p:grpSpPr>
      <p:sp>
        <p:nvSpPr>
          <p:cNvPr id="5" name="Delay 8">
            <a:extLst>
              <a:ext uri="{FF2B5EF4-FFF2-40B4-BE49-F238E27FC236}">
                <a16:creationId xmlns:a16="http://schemas.microsoft.com/office/drawing/2014/main" id="{2397D7E2-AE45-BB0C-3924-F20E59E04CC7}"/>
              </a:ext>
            </a:extLst>
          </p:cNvPr>
          <p:cNvSpPr/>
          <p:nvPr userDrawn="1"/>
        </p:nvSpPr>
        <p:spPr>
          <a:xfrm rot="5400000">
            <a:off x="2666996" y="-2667000"/>
            <a:ext cx="6858002" cy="12192003"/>
          </a:xfrm>
          <a:prstGeom prst="rect">
            <a:avLst/>
          </a:prstGeom>
          <a:gradFill>
            <a:gsLst>
              <a:gs pos="0">
                <a:schemeClr val="accent1">
                  <a:alpha val="84000"/>
                </a:schemeClr>
              </a:gs>
              <a:gs pos="43000">
                <a:srgbClr val="0B598F">
                  <a:alpha val="83062"/>
                </a:srgbClr>
              </a:gs>
              <a:gs pos="100000">
                <a:schemeClr val="tx2"/>
              </a:gs>
            </a:gsLst>
            <a:lin ang="5400000" scaled="0"/>
          </a:gra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pic>
        <p:nvPicPr>
          <p:cNvPr id="6" name="Picture 5" descr="A black and white logo&#10;&#10;Description automatically generated">
            <a:extLst>
              <a:ext uri="{FF2B5EF4-FFF2-40B4-BE49-F238E27FC236}">
                <a16:creationId xmlns:a16="http://schemas.microsoft.com/office/drawing/2014/main" id="{2FA02C0D-9441-F524-DB94-3D00E516DE79}"/>
              </a:ext>
            </a:extLst>
          </p:cNvPr>
          <p:cNvPicPr>
            <a:picLocks noChangeAspect="1"/>
          </p:cNvPicPr>
          <p:nvPr userDrawn="1"/>
        </p:nvPicPr>
        <p:blipFill>
          <a:blip r:embed="rId3"/>
          <a:stretch>
            <a:fillRect/>
          </a:stretch>
        </p:blipFill>
        <p:spPr>
          <a:xfrm>
            <a:off x="149033" y="6105335"/>
            <a:ext cx="908164" cy="701763"/>
          </a:xfrm>
          <a:prstGeom prst="rect">
            <a:avLst/>
          </a:prstGeom>
        </p:spPr>
      </p:pic>
      <p:sp>
        <p:nvSpPr>
          <p:cNvPr id="2" name="Title 1">
            <a:extLst>
              <a:ext uri="{FF2B5EF4-FFF2-40B4-BE49-F238E27FC236}">
                <a16:creationId xmlns:a16="http://schemas.microsoft.com/office/drawing/2014/main" id="{8FC2EEFF-06A6-0FC8-787E-259972E6FAA4}"/>
              </a:ext>
            </a:extLst>
          </p:cNvPr>
          <p:cNvSpPr>
            <a:spLocks noGrp="1"/>
          </p:cNvSpPr>
          <p:nvPr>
            <p:ph type="title" hasCustomPrompt="1"/>
          </p:nvPr>
        </p:nvSpPr>
        <p:spPr>
          <a:xfrm>
            <a:off x="1416734" y="1176337"/>
            <a:ext cx="9930715" cy="2252661"/>
          </a:xfrm>
        </p:spPr>
        <p:txBody>
          <a:bodyPr anchor="b">
            <a:normAutofit/>
          </a:bodyPr>
          <a:lstStyle>
            <a:lvl1pPr>
              <a:defRPr sz="5400">
                <a:solidFill>
                  <a:schemeClr val="accent3"/>
                </a:solidFill>
              </a:defRPr>
            </a:lvl1pPr>
          </a:lstStyle>
          <a:p>
            <a:r>
              <a:rPr lang="en-US"/>
              <a:t>Click to edit Section Highlight</a:t>
            </a:r>
          </a:p>
        </p:txBody>
      </p:sp>
      <p:sp>
        <p:nvSpPr>
          <p:cNvPr id="3" name="Text Placeholder 2">
            <a:extLst>
              <a:ext uri="{FF2B5EF4-FFF2-40B4-BE49-F238E27FC236}">
                <a16:creationId xmlns:a16="http://schemas.microsoft.com/office/drawing/2014/main" id="{762A06F5-E828-9F2A-865B-206112C52B16}"/>
              </a:ext>
            </a:extLst>
          </p:cNvPr>
          <p:cNvSpPr>
            <a:spLocks noGrp="1"/>
          </p:cNvSpPr>
          <p:nvPr>
            <p:ph type="body" idx="1" hasCustomPrompt="1"/>
          </p:nvPr>
        </p:nvSpPr>
        <p:spPr>
          <a:xfrm>
            <a:off x="1416734" y="3588327"/>
            <a:ext cx="9930715" cy="1801986"/>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highlight section text styles</a:t>
            </a:r>
          </a:p>
        </p:txBody>
      </p:sp>
      <p:sp>
        <p:nvSpPr>
          <p:cNvPr id="4" name="Footer Placeholder 3">
            <a:extLst>
              <a:ext uri="{FF2B5EF4-FFF2-40B4-BE49-F238E27FC236}">
                <a16:creationId xmlns:a16="http://schemas.microsoft.com/office/drawing/2014/main" id="{450E6774-79FA-61C0-6170-BA39DF9ED122}"/>
              </a:ext>
            </a:extLst>
          </p:cNvPr>
          <p:cNvSpPr>
            <a:spLocks noGrp="1"/>
          </p:cNvSpPr>
          <p:nvPr>
            <p:ph type="ftr" sz="quarter" idx="10"/>
          </p:nvPr>
        </p:nvSpPr>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237410813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mparison w/ ref + fn">
    <p:spTree>
      <p:nvGrpSpPr>
        <p:cNvPr id="1" name=""/>
        <p:cNvGrpSpPr/>
        <p:nvPr/>
      </p:nvGrpSpPr>
      <p:grpSpPr>
        <a:xfrm>
          <a:off x="0" y="0"/>
          <a:ext cx="0" cy="0"/>
          <a:chOff x="0" y="0"/>
          <a:chExt cx="0" cy="0"/>
        </a:xfrm>
      </p:grpSpPr>
      <p:sp>
        <p:nvSpPr>
          <p:cNvPr id="2" name="Title 1"/>
          <p:cNvSpPr>
            <a:spLocks noGrp="1"/>
          </p:cNvSpPr>
          <p:nvPr>
            <p:ph type="title"/>
          </p:nvPr>
        </p:nvSpPr>
        <p:spPr>
          <a:xfrm>
            <a:off x="17321" y="226471"/>
            <a:ext cx="12174681" cy="851707"/>
          </a:xfrm>
          <a:prstGeom prst="rect">
            <a:avLst/>
          </a:prstGeom>
        </p:spPr>
        <p:txBody>
          <a:bodyPr lIns="114300" tIns="57150" rIns="114300" bIns="57150"/>
          <a:lstStyle>
            <a:lvl1pPr>
              <a:defRPr sz="2933" b="1">
                <a:solidFill>
                  <a:schemeClr val="bg1"/>
                </a:solidFill>
              </a:defRPr>
            </a:lvl1pPr>
          </a:lstStyle>
          <a:p>
            <a:r>
              <a:rPr lang="en-US"/>
              <a:t>Click to edit Master title style</a:t>
            </a:r>
          </a:p>
        </p:txBody>
      </p:sp>
      <p:sp>
        <p:nvSpPr>
          <p:cNvPr id="3" name="Text Placeholder 2"/>
          <p:cNvSpPr>
            <a:spLocks noGrp="1"/>
          </p:cNvSpPr>
          <p:nvPr>
            <p:ph type="body" idx="1"/>
          </p:nvPr>
        </p:nvSpPr>
        <p:spPr>
          <a:xfrm>
            <a:off x="381000" y="1226344"/>
            <a:ext cx="5632720" cy="639765"/>
          </a:xfrm>
          <a:prstGeom prst="rect">
            <a:avLst/>
          </a:prstGeom>
        </p:spPr>
        <p:txBody>
          <a:bodyPr lIns="114300" tIns="57150" rIns="114300" bIns="57150" anchor="b"/>
          <a:lstStyle>
            <a:lvl1pPr marL="0" indent="0">
              <a:buNone/>
              <a:defRPr sz="2667" b="1">
                <a:solidFill>
                  <a:schemeClr val="bg1"/>
                </a:solidFill>
              </a:defRPr>
            </a:lvl1pPr>
            <a:lvl2pPr marL="423940" indent="0">
              <a:buNone/>
              <a:defRPr sz="1867" b="1"/>
            </a:lvl2pPr>
            <a:lvl3pPr marL="847873" indent="0">
              <a:buNone/>
              <a:defRPr sz="1667" b="1"/>
            </a:lvl3pPr>
            <a:lvl4pPr marL="1271811" indent="0">
              <a:buNone/>
              <a:defRPr sz="1533" b="1"/>
            </a:lvl4pPr>
            <a:lvl5pPr marL="1695747" indent="0">
              <a:buNone/>
              <a:defRPr sz="1533" b="1"/>
            </a:lvl5pPr>
            <a:lvl6pPr marL="2119685" indent="0">
              <a:buNone/>
              <a:defRPr sz="1533" b="1"/>
            </a:lvl6pPr>
            <a:lvl7pPr marL="2543619" indent="0">
              <a:buNone/>
              <a:defRPr sz="1533" b="1"/>
            </a:lvl7pPr>
            <a:lvl8pPr marL="2967559" indent="0">
              <a:buNone/>
              <a:defRPr sz="1533" b="1"/>
            </a:lvl8pPr>
            <a:lvl9pPr marL="3391492" indent="0">
              <a:buNone/>
              <a:defRPr sz="1533" b="1"/>
            </a:lvl9pPr>
          </a:lstStyle>
          <a:p>
            <a:pPr lvl="0"/>
            <a:r>
              <a:rPr lang="en-US"/>
              <a:t>Click to edit Master text styles</a:t>
            </a:r>
          </a:p>
        </p:txBody>
      </p:sp>
      <p:sp>
        <p:nvSpPr>
          <p:cNvPr id="4" name="Content Placeholder 3"/>
          <p:cNvSpPr>
            <a:spLocks noGrp="1"/>
          </p:cNvSpPr>
          <p:nvPr>
            <p:ph sz="half" idx="2"/>
          </p:nvPr>
        </p:nvSpPr>
        <p:spPr>
          <a:xfrm>
            <a:off x="381000" y="1866109"/>
            <a:ext cx="5632720" cy="4109969"/>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86" y="1226344"/>
            <a:ext cx="5634933" cy="639765"/>
          </a:xfrm>
          <a:prstGeom prst="rect">
            <a:avLst/>
          </a:prstGeom>
        </p:spPr>
        <p:txBody>
          <a:bodyPr lIns="114300" tIns="57150" rIns="114300" bIns="57150" anchor="b"/>
          <a:lstStyle>
            <a:lvl1pPr marL="0" indent="0">
              <a:buNone/>
              <a:defRPr sz="2667" b="1">
                <a:solidFill>
                  <a:schemeClr val="bg1"/>
                </a:solidFill>
              </a:defRPr>
            </a:lvl1pPr>
            <a:lvl2pPr marL="423940" indent="0">
              <a:buNone/>
              <a:defRPr sz="1867" b="1"/>
            </a:lvl2pPr>
            <a:lvl3pPr marL="847873" indent="0">
              <a:buNone/>
              <a:defRPr sz="1667" b="1"/>
            </a:lvl3pPr>
            <a:lvl4pPr marL="1271811" indent="0">
              <a:buNone/>
              <a:defRPr sz="1533" b="1"/>
            </a:lvl4pPr>
            <a:lvl5pPr marL="1695747" indent="0">
              <a:buNone/>
              <a:defRPr sz="1533" b="1"/>
            </a:lvl5pPr>
            <a:lvl6pPr marL="2119685" indent="0">
              <a:buNone/>
              <a:defRPr sz="1533" b="1"/>
            </a:lvl6pPr>
            <a:lvl7pPr marL="2543619" indent="0">
              <a:buNone/>
              <a:defRPr sz="1533" b="1"/>
            </a:lvl7pPr>
            <a:lvl8pPr marL="2967559" indent="0">
              <a:buNone/>
              <a:defRPr sz="1533" b="1"/>
            </a:lvl8pPr>
            <a:lvl9pPr marL="3391492" indent="0">
              <a:buNone/>
              <a:defRPr sz="1533" b="1"/>
            </a:lvl9pPr>
          </a:lstStyle>
          <a:p>
            <a:pPr lvl="0"/>
            <a:r>
              <a:rPr lang="en-US"/>
              <a:t>Click to edit Master text styles</a:t>
            </a:r>
          </a:p>
        </p:txBody>
      </p:sp>
      <p:sp>
        <p:nvSpPr>
          <p:cNvPr id="6" name="Content Placeholder 5"/>
          <p:cNvSpPr>
            <a:spLocks noGrp="1"/>
          </p:cNvSpPr>
          <p:nvPr>
            <p:ph sz="quarter" idx="4"/>
          </p:nvPr>
        </p:nvSpPr>
        <p:spPr>
          <a:xfrm>
            <a:off x="6193386" y="1866109"/>
            <a:ext cx="5634933" cy="4109969"/>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
        <p:nvSpPr>
          <p:cNvPr id="10" name="Text Placeholder 4">
            <a:extLst>
              <a:ext uri="{FF2B5EF4-FFF2-40B4-BE49-F238E27FC236}">
                <a16:creationId xmlns:a16="http://schemas.microsoft.com/office/drawing/2014/main" id="{B7A1B37A-DB8E-FBE7-989C-D8FDBD1F30D7}"/>
              </a:ext>
            </a:extLst>
          </p:cNvPr>
          <p:cNvSpPr>
            <a:spLocks noGrp="1"/>
          </p:cNvSpPr>
          <p:nvPr>
            <p:ph type="body" sz="quarter" idx="11"/>
          </p:nvPr>
        </p:nvSpPr>
        <p:spPr>
          <a:xfrm>
            <a:off x="383117" y="6303069"/>
            <a:ext cx="11448288" cy="256032"/>
          </a:xfrm>
          <a:prstGeom prst="rect">
            <a:avLst/>
          </a:prstGeom>
        </p:spPr>
        <p:txBody>
          <a:bodyPr anchor="b"/>
          <a:lstStyle>
            <a:lvl1pPr marL="0" indent="0">
              <a:spcBef>
                <a:spcPts val="0"/>
              </a:spcBef>
              <a:buNone/>
              <a:defRPr sz="1067" b="1">
                <a:solidFill>
                  <a:schemeClr val="bg1"/>
                </a:solidFill>
              </a:defRPr>
            </a:lvl1pPr>
            <a:lvl2pPr marL="380974" indent="0">
              <a:buNone/>
              <a:defRPr sz="1067">
                <a:solidFill>
                  <a:schemeClr val="bg1"/>
                </a:solidFill>
              </a:defRPr>
            </a:lvl2pPr>
            <a:lvl3pPr marL="761948" indent="0">
              <a:buNone/>
              <a:defRPr sz="1067">
                <a:solidFill>
                  <a:schemeClr val="bg1"/>
                </a:solidFill>
              </a:defRPr>
            </a:lvl3pPr>
            <a:lvl4pPr marL="1142922" indent="0">
              <a:buNone/>
              <a:defRPr sz="1067">
                <a:solidFill>
                  <a:schemeClr val="bg1"/>
                </a:solidFill>
              </a:defRPr>
            </a:lvl4pPr>
            <a:lvl5pPr marL="1523898" indent="0">
              <a:buNone/>
              <a:defRPr sz="1067">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07038031"/>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wo Content w/ ref + fn">
    <p:spTree>
      <p:nvGrpSpPr>
        <p:cNvPr id="1" name=""/>
        <p:cNvGrpSpPr/>
        <p:nvPr/>
      </p:nvGrpSpPr>
      <p:grpSpPr>
        <a:xfrm>
          <a:off x="0" y="0"/>
          <a:ext cx="0" cy="0"/>
          <a:chOff x="0" y="0"/>
          <a:chExt cx="0" cy="0"/>
        </a:xfrm>
      </p:grpSpPr>
      <p:sp>
        <p:nvSpPr>
          <p:cNvPr id="2" name="Title 1"/>
          <p:cNvSpPr>
            <a:spLocks noGrp="1"/>
          </p:cNvSpPr>
          <p:nvPr>
            <p:ph type="title"/>
          </p:nvPr>
        </p:nvSpPr>
        <p:spPr>
          <a:xfrm>
            <a:off x="17321" y="226471"/>
            <a:ext cx="12174681" cy="851707"/>
          </a:xfrm>
          <a:prstGeom prst="rect">
            <a:avLst/>
          </a:prstGeom>
        </p:spPr>
        <p:txBody>
          <a:bodyPr lIns="114300" tIns="57150" rIns="114300" bIns="57150"/>
          <a:lstStyle>
            <a:lvl1pPr>
              <a:defRPr sz="2933" b="1">
                <a:solidFill>
                  <a:schemeClr val="bg1"/>
                </a:solidFill>
              </a:defRPr>
            </a:lvl1pPr>
          </a:lstStyle>
          <a:p>
            <a:r>
              <a:rPr lang="en-US"/>
              <a:t>Click to edit Master title style</a:t>
            </a:r>
          </a:p>
        </p:txBody>
      </p:sp>
      <p:sp>
        <p:nvSpPr>
          <p:cNvPr id="4" name="Content Placeholder 3"/>
          <p:cNvSpPr>
            <a:spLocks noGrp="1"/>
          </p:cNvSpPr>
          <p:nvPr>
            <p:ph sz="half" idx="2"/>
          </p:nvPr>
        </p:nvSpPr>
        <p:spPr>
          <a:xfrm>
            <a:off x="381000" y="1226345"/>
            <a:ext cx="5632720" cy="4824327"/>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6193386" y="1226345"/>
            <a:ext cx="5634933" cy="4824327"/>
          </a:xfrm>
          <a:prstGeom prst="rect">
            <a:avLst/>
          </a:prstGeom>
        </p:spPr>
        <p:txBody>
          <a:bodyPr lIns="114300" tIns="57150" rIns="114300" bIns="57150"/>
          <a:lstStyle>
            <a:lvl1pPr>
              <a:defRPr sz="2400">
                <a:solidFill>
                  <a:schemeClr val="bg1"/>
                </a:solidFill>
              </a:defRPr>
            </a:lvl1pPr>
            <a:lvl2pPr>
              <a:defRPr sz="2133">
                <a:solidFill>
                  <a:schemeClr val="bg1"/>
                </a:solidFill>
              </a:defRPr>
            </a:lvl2pPr>
            <a:lvl3pPr>
              <a:defRPr sz="1867">
                <a:solidFill>
                  <a:schemeClr val="bg1"/>
                </a:solidFill>
              </a:defRPr>
            </a:lvl3pPr>
            <a:lvl4pPr>
              <a:defRPr sz="1600">
                <a:solidFill>
                  <a:schemeClr val="bg1"/>
                </a:solidFill>
              </a:defRPr>
            </a:lvl4pPr>
            <a:lvl5pPr>
              <a:defRPr sz="1467">
                <a:solidFill>
                  <a:schemeClr val="bg1"/>
                </a:solidFill>
              </a:defRPr>
            </a:lvl5pPr>
            <a:lvl6pPr>
              <a:defRPr sz="1533"/>
            </a:lvl6pPr>
            <a:lvl7pPr>
              <a:defRPr sz="1533"/>
            </a:lvl7pPr>
            <a:lvl8pPr>
              <a:defRPr sz="1533"/>
            </a:lvl8pPr>
            <a:lvl9pPr>
              <a:defRPr sz="1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
        <p:nvSpPr>
          <p:cNvPr id="8" name="Text Placeholder 4">
            <a:extLst>
              <a:ext uri="{FF2B5EF4-FFF2-40B4-BE49-F238E27FC236}">
                <a16:creationId xmlns:a16="http://schemas.microsoft.com/office/drawing/2014/main" id="{CD1ACB83-AA31-8DF8-E193-315AE4714B6F}"/>
              </a:ext>
            </a:extLst>
          </p:cNvPr>
          <p:cNvSpPr>
            <a:spLocks noGrp="1"/>
          </p:cNvSpPr>
          <p:nvPr>
            <p:ph type="body" sz="quarter" idx="11"/>
          </p:nvPr>
        </p:nvSpPr>
        <p:spPr>
          <a:xfrm>
            <a:off x="383117" y="6303069"/>
            <a:ext cx="11448288" cy="256032"/>
          </a:xfrm>
          <a:prstGeom prst="rect">
            <a:avLst/>
          </a:prstGeom>
        </p:spPr>
        <p:txBody>
          <a:bodyPr anchor="b"/>
          <a:lstStyle>
            <a:lvl1pPr marL="0" indent="0">
              <a:spcBef>
                <a:spcPts val="0"/>
              </a:spcBef>
              <a:buNone/>
              <a:defRPr sz="1067" b="1">
                <a:solidFill>
                  <a:schemeClr val="bg1"/>
                </a:solidFill>
              </a:defRPr>
            </a:lvl1pPr>
            <a:lvl2pPr marL="380974" indent="0">
              <a:buNone/>
              <a:defRPr sz="1067">
                <a:solidFill>
                  <a:schemeClr val="bg1"/>
                </a:solidFill>
              </a:defRPr>
            </a:lvl2pPr>
            <a:lvl3pPr marL="761948" indent="0">
              <a:buNone/>
              <a:defRPr sz="1067">
                <a:solidFill>
                  <a:schemeClr val="bg1"/>
                </a:solidFill>
              </a:defRPr>
            </a:lvl3pPr>
            <a:lvl4pPr marL="1142922" indent="0">
              <a:buNone/>
              <a:defRPr sz="1067">
                <a:solidFill>
                  <a:schemeClr val="bg1"/>
                </a:solidFill>
              </a:defRPr>
            </a:lvl4pPr>
            <a:lvl5pPr marL="1523898" indent="0">
              <a:buNone/>
              <a:defRPr sz="1067">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824455119"/>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pos="360">
          <p15:clr>
            <a:srgbClr val="FBAE40"/>
          </p15:clr>
        </p15:guide>
        <p15:guide id="4" pos="11184">
          <p15:clr>
            <a:srgbClr val="FBAE40"/>
          </p15:clr>
        </p15:guide>
        <p15:guide id="5" orient="horz" pos="6312">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Blank w/ ref">
    <p:spTree>
      <p:nvGrpSpPr>
        <p:cNvPr id="1" name=""/>
        <p:cNvGrpSpPr/>
        <p:nvPr/>
      </p:nvGrpSpPr>
      <p:grpSpPr>
        <a:xfrm>
          <a:off x="0" y="0"/>
          <a:ext cx="0" cy="0"/>
          <a:chOff x="0" y="0"/>
          <a:chExt cx="0" cy="0"/>
        </a:xfrm>
      </p:grpSpPr>
      <p:sp>
        <p:nvSpPr>
          <p:cNvPr id="3"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205385614"/>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orient="horz" pos="6312">
          <p15:clr>
            <a:srgbClr val="FBAE40"/>
          </p15:clr>
        </p15:guide>
        <p15:guide id="4" pos="360">
          <p15:clr>
            <a:srgbClr val="FBAE40"/>
          </p15:clr>
        </p15:guide>
        <p15:guide id="5" pos="11184">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Title Only w/ ref">
    <p:spTree>
      <p:nvGrpSpPr>
        <p:cNvPr id="1" name=""/>
        <p:cNvGrpSpPr/>
        <p:nvPr/>
      </p:nvGrpSpPr>
      <p:grpSpPr>
        <a:xfrm>
          <a:off x="0" y="0"/>
          <a:ext cx="0" cy="0"/>
          <a:chOff x="0" y="0"/>
          <a:chExt cx="0" cy="0"/>
        </a:xfrm>
      </p:grpSpPr>
      <p:sp>
        <p:nvSpPr>
          <p:cNvPr id="2" name="Title 1"/>
          <p:cNvSpPr>
            <a:spLocks noGrp="1"/>
          </p:cNvSpPr>
          <p:nvPr>
            <p:ph type="title"/>
          </p:nvPr>
        </p:nvSpPr>
        <p:spPr>
          <a:xfrm>
            <a:off x="1" y="220500"/>
            <a:ext cx="12209321" cy="838200"/>
          </a:xfrm>
          <a:prstGeom prst="rect">
            <a:avLst/>
          </a:prstGeom>
        </p:spPr>
        <p:txBody>
          <a:bodyPr lIns="114286" tIns="57144" rIns="114286" bIns="57144"/>
          <a:lstStyle>
            <a:lvl1pPr>
              <a:defRPr sz="2933" b="1">
                <a:solidFill>
                  <a:schemeClr val="bg1"/>
                </a:solidFill>
              </a:defRPr>
            </a:lvl1pPr>
          </a:lstStyle>
          <a:p>
            <a:r>
              <a:rPr lang="en-US"/>
              <a:t>Click to edit Master title style</a:t>
            </a:r>
          </a:p>
        </p:txBody>
      </p:sp>
      <p:sp>
        <p:nvSpPr>
          <p:cNvPr id="3"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01951718"/>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orient="horz" pos="552">
          <p15:clr>
            <a:srgbClr val="FBAE40"/>
          </p15:clr>
        </p15:guide>
        <p15:guide id="4" orient="horz" pos="6312">
          <p15:clr>
            <a:srgbClr val="FBAE40"/>
          </p15:clr>
        </p15:guide>
        <p15:guide id="5" pos="360">
          <p15:clr>
            <a:srgbClr val="FBAE40"/>
          </p15:clr>
        </p15:guide>
        <p15:guide id="6" pos="11184">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3" name="Picture 2" descr="A person looking at a tablet&#10;&#10;Description automatically generated">
            <a:extLst>
              <a:ext uri="{FF2B5EF4-FFF2-40B4-BE49-F238E27FC236}">
                <a16:creationId xmlns:a16="http://schemas.microsoft.com/office/drawing/2014/main" id="{DDCEC4B4-FDB5-8F52-AD98-C066622EC0C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0840" b="10075"/>
          <a:stretch/>
        </p:blipFill>
        <p:spPr>
          <a:xfrm>
            <a:off x="6126480" y="3667760"/>
            <a:ext cx="6065520" cy="3190240"/>
          </a:xfrm>
          <a:prstGeom prst="rect">
            <a:avLst/>
          </a:prstGeom>
        </p:spPr>
      </p:pic>
      <p:sp>
        <p:nvSpPr>
          <p:cNvPr id="10" name="Rectangle 54"/>
          <p:cNvSpPr>
            <a:spLocks noGrp="1" noChangeArrowheads="1"/>
          </p:cNvSpPr>
          <p:nvPr>
            <p:ph type="subTitle" idx="1"/>
          </p:nvPr>
        </p:nvSpPr>
        <p:spPr>
          <a:xfrm>
            <a:off x="609600" y="4041650"/>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p>
        </p:txBody>
      </p:sp>
      <p:sp>
        <p:nvSpPr>
          <p:cNvPr id="8" name="Rectangle 7">
            <a:extLst>
              <a:ext uri="{FF2B5EF4-FFF2-40B4-BE49-F238E27FC236}">
                <a16:creationId xmlns:a16="http://schemas.microsoft.com/office/drawing/2014/main" id="{02294B36-D511-4E23-A768-EAFA149B5CC7}"/>
              </a:ext>
            </a:extLst>
          </p:cNvPr>
          <p:cNvSpPr/>
          <p:nvPr/>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4000">
                <a:solidFill>
                  <a:srgbClr val="455560"/>
                </a:solidFill>
              </a:defRPr>
            </a:lvl1pPr>
          </a:lstStyle>
          <a:p>
            <a:r>
              <a:rPr lang="en-US"/>
              <a:t>Click to edit Master title style</a:t>
            </a:r>
          </a:p>
        </p:txBody>
      </p:sp>
      <p:pic>
        <p:nvPicPr>
          <p:cNvPr id="11" name="Picture 10">
            <a:extLst>
              <a:ext uri="{FF2B5EF4-FFF2-40B4-BE49-F238E27FC236}">
                <a16:creationId xmlns:a16="http://schemas.microsoft.com/office/drawing/2014/main" id="{D2C404A3-49E3-6AE3-6316-79D1DE70A533}"/>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716132" y="244938"/>
            <a:ext cx="1681179" cy="896629"/>
          </a:xfrm>
          <a:prstGeom prst="rect">
            <a:avLst/>
          </a:prstGeom>
        </p:spPr>
      </p:pic>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912644251"/>
      </p:ext>
    </p:extLst>
  </p:cSld>
  <p:clrMapOvr>
    <a:masterClrMapping/>
  </p:clrMapOvr>
  <p:extLst>
    <p:ext uri="{DCECCB84-F9BA-43D5-87BE-67443E8EF086}">
      <p15:sldGuideLst xmlns:p15="http://schemas.microsoft.com/office/powerpoint/2012/main"/>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4377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1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3">
            <a:extLst>
              <a:ext uri="{FF2B5EF4-FFF2-40B4-BE49-F238E27FC236}">
                <a16:creationId xmlns:a16="http://schemas.microsoft.com/office/drawing/2014/main" id="{9778E9B7-4949-28BD-165C-8A19BAED805F}"/>
              </a:ext>
            </a:extLst>
          </p:cNvPr>
          <p:cNvGrpSpPr/>
          <p:nvPr userDrawn="1"/>
        </p:nvGrpSpPr>
        <p:grpSpPr>
          <a:xfrm>
            <a:off x="8869472" y="6298815"/>
            <a:ext cx="2877113" cy="394353"/>
            <a:chOff x="8869472" y="6298815"/>
            <a:chExt cx="2877113" cy="394353"/>
          </a:xfrm>
        </p:grpSpPr>
        <p:pic>
          <p:nvPicPr>
            <p:cNvPr id="5" name="Picture 4">
              <a:extLst>
                <a:ext uri="{FF2B5EF4-FFF2-40B4-BE49-F238E27FC236}">
                  <a16:creationId xmlns:a16="http://schemas.microsoft.com/office/drawing/2014/main" id="{7E6E1A95-6077-6510-20C5-471AD5466E4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1007173" y="6298815"/>
              <a:ext cx="739412" cy="394353"/>
            </a:xfrm>
            <a:prstGeom prst="rect">
              <a:avLst/>
            </a:prstGeom>
          </p:spPr>
        </p:pic>
        <p:sp>
          <p:nvSpPr>
            <p:cNvPr id="6" name="Rectangle 5">
              <a:extLst>
                <a:ext uri="{FF2B5EF4-FFF2-40B4-BE49-F238E27FC236}">
                  <a16:creationId xmlns:a16="http://schemas.microsoft.com/office/drawing/2014/main" id="{0C6C0729-2E40-00EB-212A-99D70594C81B}"/>
                </a:ext>
              </a:extLst>
            </p:cNvPr>
            <p:cNvSpPr>
              <a:spLocks noChangeArrowheads="1"/>
            </p:cNvSpPr>
            <p:nvPr/>
          </p:nvSpPr>
          <p:spPr bwMode="auto">
            <a:xfrm>
              <a:off x="8869472" y="6375841"/>
              <a:ext cx="215905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200" b="0">
                  <a:solidFill>
                    <a:srgbClr val="455560"/>
                  </a:solidFill>
                  <a:latin typeface="Calibri" panose="020F0502020204030204" pitchFamily="34" charset="0"/>
                </a:rPr>
                <a:t>Slide credit: </a:t>
              </a:r>
              <a:r>
                <a:rPr lang="en-US" altLang="en-US" sz="1200" b="0">
                  <a:solidFill>
                    <a:schemeClr val="bg2"/>
                  </a:solidFill>
                  <a:latin typeface="Calibri" panose="020F0502020204030204" pitchFamily="34" charset="0"/>
                  <a:hlinkClick r:id="rId3"/>
                </a:rPr>
                <a:t>clinicaloptions.com</a:t>
              </a:r>
              <a:endParaRPr lang="en-US" altLang="en-US" sz="1200" b="0">
                <a:solidFill>
                  <a:schemeClr val="bg2"/>
                </a:solidFill>
                <a:latin typeface="Calibri" panose="020F0502020204030204" pitchFamily="34" charset="0"/>
              </a:endParaRPr>
            </a:p>
          </p:txBody>
        </p:sp>
      </p:grpSp>
    </p:spTree>
    <p:extLst>
      <p:ext uri="{BB962C8B-B14F-4D97-AF65-F5344CB8AC3E}">
        <p14:creationId xmlns:p14="http://schemas.microsoft.com/office/powerpoint/2010/main" val="33990338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cxnSp>
        <p:nvCxnSpPr>
          <p:cNvPr id="8" name="Straight Connector 7">
            <a:extLst>
              <a:ext uri="{FF2B5EF4-FFF2-40B4-BE49-F238E27FC236}">
                <a16:creationId xmlns:a16="http://schemas.microsoft.com/office/drawing/2014/main" id="{0FA01F1A-8AE6-48F9-95F4-73790D6CA686}"/>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pic>
        <p:nvPicPr>
          <p:cNvPr id="2" name="Picture 1">
            <a:extLst>
              <a:ext uri="{FF2B5EF4-FFF2-40B4-BE49-F238E27FC236}">
                <a16:creationId xmlns:a16="http://schemas.microsoft.com/office/drawing/2014/main" id="{41A963A4-9BB1-F8FF-4636-271CB689843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9967636" y="5397632"/>
            <a:ext cx="1790865" cy="955128"/>
          </a:xfrm>
          <a:prstGeom prst="rect">
            <a:avLst/>
          </a:prstGeom>
        </p:spPr>
      </p:pic>
    </p:spTree>
    <p:extLst>
      <p:ext uri="{BB962C8B-B14F-4D97-AF65-F5344CB8AC3E}">
        <p14:creationId xmlns:p14="http://schemas.microsoft.com/office/powerpoint/2010/main" val="242762111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4002571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1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 name="Group 4">
            <a:extLst>
              <a:ext uri="{FF2B5EF4-FFF2-40B4-BE49-F238E27FC236}">
                <a16:creationId xmlns:a16="http://schemas.microsoft.com/office/drawing/2014/main" id="{482E1199-B50F-0114-1C29-82C8B63ED0EB}"/>
              </a:ext>
            </a:extLst>
          </p:cNvPr>
          <p:cNvGrpSpPr/>
          <p:nvPr userDrawn="1"/>
        </p:nvGrpSpPr>
        <p:grpSpPr>
          <a:xfrm>
            <a:off x="8869472" y="6298815"/>
            <a:ext cx="2877113" cy="394353"/>
            <a:chOff x="8869472" y="6298815"/>
            <a:chExt cx="2877113" cy="394353"/>
          </a:xfrm>
        </p:grpSpPr>
        <p:pic>
          <p:nvPicPr>
            <p:cNvPr id="6" name="Picture 5">
              <a:extLst>
                <a:ext uri="{FF2B5EF4-FFF2-40B4-BE49-F238E27FC236}">
                  <a16:creationId xmlns:a16="http://schemas.microsoft.com/office/drawing/2014/main" id="{7F4C4F00-A86F-1C51-F733-91E92FCA18B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1007173" y="6298815"/>
              <a:ext cx="739412" cy="394353"/>
            </a:xfrm>
            <a:prstGeom prst="rect">
              <a:avLst/>
            </a:prstGeom>
          </p:spPr>
        </p:pic>
        <p:sp>
          <p:nvSpPr>
            <p:cNvPr id="8" name="Rectangle 7">
              <a:extLst>
                <a:ext uri="{FF2B5EF4-FFF2-40B4-BE49-F238E27FC236}">
                  <a16:creationId xmlns:a16="http://schemas.microsoft.com/office/drawing/2014/main" id="{D20CF191-AD96-1DB9-DF2E-4B2B4833E872}"/>
                </a:ext>
              </a:extLst>
            </p:cNvPr>
            <p:cNvSpPr>
              <a:spLocks noChangeArrowheads="1"/>
            </p:cNvSpPr>
            <p:nvPr/>
          </p:nvSpPr>
          <p:spPr bwMode="auto">
            <a:xfrm>
              <a:off x="8869472" y="6375841"/>
              <a:ext cx="215905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200" b="0">
                  <a:solidFill>
                    <a:srgbClr val="455560"/>
                  </a:solidFill>
                  <a:latin typeface="Calibri" panose="020F0502020204030204" pitchFamily="34" charset="0"/>
                </a:rPr>
                <a:t>Slide credit: </a:t>
              </a:r>
              <a:r>
                <a:rPr lang="en-US" altLang="en-US" sz="1200" b="0">
                  <a:solidFill>
                    <a:schemeClr val="bg2"/>
                  </a:solidFill>
                  <a:latin typeface="Calibri" panose="020F0502020204030204" pitchFamily="34" charset="0"/>
                  <a:hlinkClick r:id="rId3"/>
                </a:rPr>
                <a:t>clinicaloptions.com</a:t>
              </a:r>
              <a:endParaRPr lang="en-US" altLang="en-US" sz="1200" b="0">
                <a:solidFill>
                  <a:schemeClr val="bg2"/>
                </a:solidFill>
                <a:latin typeface="Calibri" panose="020F0502020204030204" pitchFamily="34" charset="0"/>
              </a:endParaRPr>
            </a:p>
          </p:txBody>
        </p:sp>
      </p:grpSp>
    </p:spTree>
    <p:extLst>
      <p:ext uri="{BB962C8B-B14F-4D97-AF65-F5344CB8AC3E}">
        <p14:creationId xmlns:p14="http://schemas.microsoft.com/office/powerpoint/2010/main" val="41793104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9E8866-AE33-063A-EF79-40DF7D1A921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03C5B9-2D25-5337-7BBA-3ED2655084AB}"/>
              </a:ext>
            </a:extLst>
          </p:cNvPr>
          <p:cNvSpPr>
            <a:spLocks noGrp="1"/>
          </p:cNvSpPr>
          <p:nvPr>
            <p:ph sz="half" idx="1"/>
          </p:nvPr>
        </p:nvSpPr>
        <p:spPr>
          <a:xfrm>
            <a:off x="838200" y="1825625"/>
            <a:ext cx="5181600" cy="42288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58FCBBB-7198-151F-E4F6-1E7CFD5D9584}"/>
              </a:ext>
            </a:extLst>
          </p:cNvPr>
          <p:cNvSpPr>
            <a:spLocks noGrp="1"/>
          </p:cNvSpPr>
          <p:nvPr>
            <p:ph sz="half" idx="2"/>
          </p:nvPr>
        </p:nvSpPr>
        <p:spPr>
          <a:xfrm>
            <a:off x="6172200" y="1825625"/>
            <a:ext cx="5181600" cy="42288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E1166ECE-698E-B038-D29D-F9F7CD9FA58F}"/>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276319251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8570906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1_Title, Text and Chart+logo">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 name="Group 4">
            <a:extLst>
              <a:ext uri="{FF2B5EF4-FFF2-40B4-BE49-F238E27FC236}">
                <a16:creationId xmlns:a16="http://schemas.microsoft.com/office/drawing/2014/main" id="{5FB0C27F-8158-D95C-0270-6C5A18C09C1F}"/>
              </a:ext>
            </a:extLst>
          </p:cNvPr>
          <p:cNvGrpSpPr/>
          <p:nvPr userDrawn="1"/>
        </p:nvGrpSpPr>
        <p:grpSpPr>
          <a:xfrm>
            <a:off x="8869472" y="6298815"/>
            <a:ext cx="2877113" cy="394353"/>
            <a:chOff x="8869472" y="6298815"/>
            <a:chExt cx="2877113" cy="394353"/>
          </a:xfrm>
        </p:grpSpPr>
        <p:pic>
          <p:nvPicPr>
            <p:cNvPr id="6" name="Picture 5">
              <a:extLst>
                <a:ext uri="{FF2B5EF4-FFF2-40B4-BE49-F238E27FC236}">
                  <a16:creationId xmlns:a16="http://schemas.microsoft.com/office/drawing/2014/main" id="{E1715040-51BB-5EAD-7551-4E1CFE3430F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1007173" y="6298815"/>
              <a:ext cx="739412" cy="394353"/>
            </a:xfrm>
            <a:prstGeom prst="rect">
              <a:avLst/>
            </a:prstGeom>
          </p:spPr>
        </p:pic>
        <p:sp>
          <p:nvSpPr>
            <p:cNvPr id="7" name="Rectangle 6">
              <a:extLst>
                <a:ext uri="{FF2B5EF4-FFF2-40B4-BE49-F238E27FC236}">
                  <a16:creationId xmlns:a16="http://schemas.microsoft.com/office/drawing/2014/main" id="{C850B323-4A45-FF99-0514-1788CD0017E0}"/>
                </a:ext>
              </a:extLst>
            </p:cNvPr>
            <p:cNvSpPr>
              <a:spLocks noChangeArrowheads="1"/>
            </p:cNvSpPr>
            <p:nvPr/>
          </p:nvSpPr>
          <p:spPr bwMode="auto">
            <a:xfrm>
              <a:off x="8869472" y="6375841"/>
              <a:ext cx="215905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200" b="0">
                  <a:solidFill>
                    <a:srgbClr val="455560"/>
                  </a:solidFill>
                  <a:latin typeface="Calibri" panose="020F0502020204030204" pitchFamily="34" charset="0"/>
                </a:rPr>
                <a:t>Slide credit: </a:t>
              </a:r>
              <a:r>
                <a:rPr lang="en-US" altLang="en-US" sz="1200" b="0">
                  <a:solidFill>
                    <a:schemeClr val="bg2"/>
                  </a:solidFill>
                  <a:latin typeface="Calibri" panose="020F0502020204030204" pitchFamily="34" charset="0"/>
                  <a:hlinkClick r:id="rId3"/>
                </a:rPr>
                <a:t>clinicaloptions.com</a:t>
              </a:r>
              <a:endParaRPr lang="en-US" altLang="en-US" sz="1200" b="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97017744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78158240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1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grpSp>
        <p:nvGrpSpPr>
          <p:cNvPr id="3" name="Group 2">
            <a:extLst>
              <a:ext uri="{FF2B5EF4-FFF2-40B4-BE49-F238E27FC236}">
                <a16:creationId xmlns:a16="http://schemas.microsoft.com/office/drawing/2014/main" id="{71FCB4C5-8216-244E-3D93-41E212F40457}"/>
              </a:ext>
            </a:extLst>
          </p:cNvPr>
          <p:cNvGrpSpPr/>
          <p:nvPr userDrawn="1"/>
        </p:nvGrpSpPr>
        <p:grpSpPr>
          <a:xfrm>
            <a:off x="8869472" y="6298815"/>
            <a:ext cx="2877113" cy="394353"/>
            <a:chOff x="8869472" y="6298815"/>
            <a:chExt cx="2877113" cy="394353"/>
          </a:xfrm>
        </p:grpSpPr>
        <p:pic>
          <p:nvPicPr>
            <p:cNvPr id="4" name="Picture 3">
              <a:extLst>
                <a:ext uri="{FF2B5EF4-FFF2-40B4-BE49-F238E27FC236}">
                  <a16:creationId xmlns:a16="http://schemas.microsoft.com/office/drawing/2014/main" id="{7CB3AFF3-C9AF-6406-A52C-986F17667A3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1007173" y="6298815"/>
              <a:ext cx="739412" cy="394353"/>
            </a:xfrm>
            <a:prstGeom prst="rect">
              <a:avLst/>
            </a:prstGeom>
          </p:spPr>
        </p:pic>
        <p:sp>
          <p:nvSpPr>
            <p:cNvPr id="5" name="Rectangle 4">
              <a:extLst>
                <a:ext uri="{FF2B5EF4-FFF2-40B4-BE49-F238E27FC236}">
                  <a16:creationId xmlns:a16="http://schemas.microsoft.com/office/drawing/2014/main" id="{8BE472F0-4C6A-6FBF-3D23-4A0861C31415}"/>
                </a:ext>
              </a:extLst>
            </p:cNvPr>
            <p:cNvSpPr>
              <a:spLocks noChangeArrowheads="1"/>
            </p:cNvSpPr>
            <p:nvPr/>
          </p:nvSpPr>
          <p:spPr bwMode="auto">
            <a:xfrm>
              <a:off x="8869472" y="6375841"/>
              <a:ext cx="215905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200" b="0">
                  <a:solidFill>
                    <a:srgbClr val="455560"/>
                  </a:solidFill>
                  <a:latin typeface="Calibri" panose="020F0502020204030204" pitchFamily="34" charset="0"/>
                </a:rPr>
                <a:t>Slide credit: </a:t>
              </a:r>
              <a:r>
                <a:rPr lang="en-US" altLang="en-US" sz="1200" b="0">
                  <a:solidFill>
                    <a:schemeClr val="bg2"/>
                  </a:solidFill>
                  <a:latin typeface="Calibri" panose="020F0502020204030204" pitchFamily="34" charset="0"/>
                  <a:hlinkClick r:id="rId3"/>
                </a:rPr>
                <a:t>clinicaloptions.com</a:t>
              </a:r>
              <a:endParaRPr lang="en-US" altLang="en-US" sz="1200" b="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70838453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490275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1_Blank+logo">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03A659D-6BF1-8E0D-2D7B-19BCEFEA43F4}"/>
              </a:ext>
            </a:extLst>
          </p:cNvPr>
          <p:cNvGrpSpPr/>
          <p:nvPr userDrawn="1"/>
        </p:nvGrpSpPr>
        <p:grpSpPr>
          <a:xfrm>
            <a:off x="8869472" y="6298815"/>
            <a:ext cx="2877113" cy="394353"/>
            <a:chOff x="8869472" y="6298815"/>
            <a:chExt cx="2877113" cy="394353"/>
          </a:xfrm>
        </p:grpSpPr>
        <p:pic>
          <p:nvPicPr>
            <p:cNvPr id="3" name="Picture 2">
              <a:extLst>
                <a:ext uri="{FF2B5EF4-FFF2-40B4-BE49-F238E27FC236}">
                  <a16:creationId xmlns:a16="http://schemas.microsoft.com/office/drawing/2014/main" id="{335B2744-BE30-7F59-641C-E8EE271BFEC4}"/>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1007173" y="6298815"/>
              <a:ext cx="739412" cy="394353"/>
            </a:xfrm>
            <a:prstGeom prst="rect">
              <a:avLst/>
            </a:prstGeom>
          </p:spPr>
        </p:pic>
        <p:sp>
          <p:nvSpPr>
            <p:cNvPr id="4" name="Rectangle 3">
              <a:extLst>
                <a:ext uri="{FF2B5EF4-FFF2-40B4-BE49-F238E27FC236}">
                  <a16:creationId xmlns:a16="http://schemas.microsoft.com/office/drawing/2014/main" id="{E061F54A-476D-1E85-D460-3390FD497657}"/>
                </a:ext>
              </a:extLst>
            </p:cNvPr>
            <p:cNvSpPr>
              <a:spLocks noChangeArrowheads="1"/>
            </p:cNvSpPr>
            <p:nvPr/>
          </p:nvSpPr>
          <p:spPr bwMode="auto">
            <a:xfrm>
              <a:off x="8869472" y="6375841"/>
              <a:ext cx="215905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200" b="0">
                  <a:solidFill>
                    <a:srgbClr val="455560"/>
                  </a:solidFill>
                  <a:latin typeface="Calibri" panose="020F0502020204030204" pitchFamily="34" charset="0"/>
                </a:rPr>
                <a:t>Slide credit: </a:t>
              </a:r>
              <a:r>
                <a:rPr lang="en-US" altLang="en-US" sz="1200" b="0">
                  <a:solidFill>
                    <a:schemeClr val="bg2"/>
                  </a:solidFill>
                  <a:latin typeface="Calibri" panose="020F0502020204030204" pitchFamily="34" charset="0"/>
                  <a:hlinkClick r:id="rId3"/>
                </a:rPr>
                <a:t>clinicaloptions.com</a:t>
              </a:r>
              <a:endParaRPr lang="en-US" altLang="en-US" sz="1200" b="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07362631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Promo Slide">
    <p:spTree>
      <p:nvGrpSpPr>
        <p:cNvPr id="1" name=""/>
        <p:cNvGrpSpPr/>
        <p:nvPr/>
      </p:nvGrpSpPr>
      <p:grpSpPr>
        <a:xfrm>
          <a:off x="0" y="0"/>
          <a:ext cx="0" cy="0"/>
          <a:chOff x="0" y="0"/>
          <a:chExt cx="0" cy="0"/>
        </a:xfrm>
      </p:grpSpPr>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4"/>
            <a:ext cx="11283950" cy="1155939"/>
          </a:xfrm>
          <a:prstGeom prst="rect">
            <a:avLst/>
          </a:prstGeom>
        </p:spPr>
        <p:txBody>
          <a:bodyPr/>
          <a:lstStyle>
            <a:lvl1pPr>
              <a:buFontTx/>
              <a:buNone/>
              <a:defRPr sz="2400" b="1">
                <a:solidFill>
                  <a:srgbClr val="E1471D"/>
                </a:solidFill>
              </a:defRPr>
            </a:lvl1pPr>
            <a:lvl2pPr>
              <a:buFontTx/>
              <a:buNone/>
              <a:defRPr sz="2400"/>
            </a:lvl2pPr>
            <a:lvl3pPr>
              <a:buFontTx/>
              <a:buNone/>
              <a:defRPr sz="2400"/>
            </a:lvl3pPr>
            <a:lvl4pPr>
              <a:buFontTx/>
              <a:buNone/>
              <a:defRPr sz="2400"/>
            </a:lvl4pPr>
            <a:lvl5pPr>
              <a:buFontTx/>
              <a:buNone/>
              <a:defRPr sz="2400"/>
            </a:lvl5pPr>
          </a:lstStyle>
          <a:p>
            <a:pPr lvl="0"/>
            <a:r>
              <a:rPr lang="en-US"/>
              <a:t>Edit Master text styles</a:t>
            </a:r>
          </a:p>
        </p:txBody>
      </p:sp>
      <p:sp>
        <p:nvSpPr>
          <p:cNvPr id="15" name="Rectangle 14">
            <a:extLst>
              <a:ext uri="{FF2B5EF4-FFF2-40B4-BE49-F238E27FC236}">
                <a16:creationId xmlns:a16="http://schemas.microsoft.com/office/drawing/2014/main" id="{5BBD1E00-A2D3-4202-961C-9DF3DF2683C9}"/>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cxnSp>
        <p:nvCxnSpPr>
          <p:cNvPr id="16" name="Straight Connector 15">
            <a:extLst>
              <a:ext uri="{FF2B5EF4-FFF2-40B4-BE49-F238E27FC236}">
                <a16:creationId xmlns:a16="http://schemas.microsoft.com/office/drawing/2014/main" id="{7590A4E9-08A7-4826-8D90-46B546D1F341}"/>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E31A8939-5D7B-DDA0-442D-AFC6D9C41D0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9967636" y="5397632"/>
            <a:ext cx="1790865" cy="955128"/>
          </a:xfrm>
          <a:prstGeom prst="rect">
            <a:avLst/>
          </a:prstGeom>
        </p:spPr>
      </p:pic>
    </p:spTree>
    <p:extLst>
      <p:ext uri="{BB962C8B-B14F-4D97-AF65-F5344CB8AC3E}">
        <p14:creationId xmlns:p14="http://schemas.microsoft.com/office/powerpoint/2010/main" val="6293296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Title Slide">
    <p:bg>
      <p:bgPr>
        <a:blipFill dpi="0" rotWithShape="1">
          <a:blip r:embed="rId2">
            <a:alphaModFix amt="50044"/>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39648C-B542-3C2B-04F7-DCEEB45B7613}"/>
              </a:ext>
            </a:extLst>
          </p:cNvPr>
          <p:cNvSpPr>
            <a:spLocks noGrp="1"/>
          </p:cNvSpPr>
          <p:nvPr>
            <p:ph type="ctrTitle"/>
          </p:nvPr>
        </p:nvSpPr>
        <p:spPr>
          <a:xfrm>
            <a:off x="1524000" y="1122363"/>
            <a:ext cx="9144000" cy="2387600"/>
          </a:xfrm>
        </p:spPr>
        <p:txBody>
          <a:bodyPr anchor="b">
            <a:normAutofit/>
          </a:bodyPr>
          <a:lstStyle>
            <a:lvl1pPr algn="ctr">
              <a:defRPr sz="5400"/>
            </a:lvl1pPr>
          </a:lstStyle>
          <a:p>
            <a:r>
              <a:rPr lang="en-US"/>
              <a:t>Click to edit Master title style</a:t>
            </a:r>
          </a:p>
        </p:txBody>
      </p:sp>
      <p:sp>
        <p:nvSpPr>
          <p:cNvPr id="3" name="Subtitle 2">
            <a:extLst>
              <a:ext uri="{FF2B5EF4-FFF2-40B4-BE49-F238E27FC236}">
                <a16:creationId xmlns:a16="http://schemas.microsoft.com/office/drawing/2014/main" id="{470599D9-6CBA-DFDE-0168-492DA09D698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Delay 8">
            <a:extLst>
              <a:ext uri="{FF2B5EF4-FFF2-40B4-BE49-F238E27FC236}">
                <a16:creationId xmlns:a16="http://schemas.microsoft.com/office/drawing/2014/main" id="{D0F40FAF-D30D-FC30-6756-DAFA19908834}"/>
              </a:ext>
            </a:extLst>
          </p:cNvPr>
          <p:cNvSpPr/>
          <p:nvPr/>
        </p:nvSpPr>
        <p:spPr>
          <a:xfrm rot="5400000">
            <a:off x="5694215" y="360218"/>
            <a:ext cx="803565" cy="12192003"/>
          </a:xfrm>
          <a:prstGeom prst="rect">
            <a:avLst/>
          </a:prstGeom>
          <a:gradFill>
            <a:gsLst>
              <a:gs pos="0">
                <a:schemeClr val="accent1"/>
              </a:gs>
              <a:gs pos="25000">
                <a:srgbClr val="0B598F"/>
              </a:gs>
              <a:gs pos="100000">
                <a:schemeClr val="tx2"/>
              </a:gs>
            </a:gsLst>
            <a:lin ang="5400000" scaled="0"/>
          </a:gra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pic>
        <p:nvPicPr>
          <p:cNvPr id="6" name="Picture 5" descr="A black and white logo&#10;&#10;Description automatically generated">
            <a:extLst>
              <a:ext uri="{FF2B5EF4-FFF2-40B4-BE49-F238E27FC236}">
                <a16:creationId xmlns:a16="http://schemas.microsoft.com/office/drawing/2014/main" id="{AEDFFFEB-544E-6885-5E62-92309E06707D}"/>
              </a:ext>
            </a:extLst>
          </p:cNvPr>
          <p:cNvPicPr>
            <a:picLocks noChangeAspect="1"/>
          </p:cNvPicPr>
          <p:nvPr/>
        </p:nvPicPr>
        <p:blipFill>
          <a:blip r:embed="rId3"/>
          <a:stretch>
            <a:fillRect/>
          </a:stretch>
        </p:blipFill>
        <p:spPr>
          <a:xfrm>
            <a:off x="5641915" y="6105335"/>
            <a:ext cx="908164" cy="701763"/>
          </a:xfrm>
          <a:prstGeom prst="rect">
            <a:avLst/>
          </a:prstGeom>
        </p:spPr>
      </p:pic>
    </p:spTree>
    <p:extLst>
      <p:ext uri="{BB962C8B-B14F-4D97-AF65-F5344CB8AC3E}">
        <p14:creationId xmlns:p14="http://schemas.microsoft.com/office/powerpoint/2010/main" val="339939614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a:xfrm>
            <a:off x="838200" y="1825625"/>
            <a:ext cx="10515600" cy="406255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CCFAE12E-DE23-EB70-0A44-D9CF83CE2A7B}"/>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388488460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a:xfrm>
            <a:off x="838200" y="1825625"/>
            <a:ext cx="10515600" cy="284335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CCFAE12E-DE23-EB70-0A44-D9CF83CE2A7B}"/>
              </a:ext>
            </a:extLst>
          </p:cNvPr>
          <p:cNvSpPr>
            <a:spLocks noGrp="1"/>
          </p:cNvSpPr>
          <p:nvPr>
            <p:ph type="ftr" sz="quarter" idx="10"/>
          </p:nvPr>
        </p:nvSpPr>
        <p:spPr/>
        <p:txBody>
          <a:bodyPr/>
          <a:lstStyle/>
          <a:p>
            <a:endParaRPr lang="en-US"/>
          </a:p>
        </p:txBody>
      </p:sp>
      <p:sp>
        <p:nvSpPr>
          <p:cNvPr id="6" name="Text Placeholder 5">
            <a:extLst>
              <a:ext uri="{FF2B5EF4-FFF2-40B4-BE49-F238E27FC236}">
                <a16:creationId xmlns:a16="http://schemas.microsoft.com/office/drawing/2014/main" id="{F6D643EA-3729-7EAA-7720-54ADA7DC9B32}"/>
              </a:ext>
            </a:extLst>
          </p:cNvPr>
          <p:cNvSpPr>
            <a:spLocks noGrp="1"/>
          </p:cNvSpPr>
          <p:nvPr>
            <p:ph type="body" sz="quarter" idx="11" hasCustomPrompt="1"/>
          </p:nvPr>
        </p:nvSpPr>
        <p:spPr>
          <a:xfrm>
            <a:off x="838200" y="4765675"/>
            <a:ext cx="10515600" cy="1066800"/>
          </a:xfrm>
        </p:spPr>
        <p:style>
          <a:lnRef idx="1">
            <a:schemeClr val="accent3"/>
          </a:lnRef>
          <a:fillRef idx="3">
            <a:schemeClr val="accent3"/>
          </a:fillRef>
          <a:effectRef idx="2">
            <a:schemeClr val="accent3"/>
          </a:effectRef>
          <a:fontRef idx="minor">
            <a:schemeClr val="lt1"/>
          </a:fontRef>
        </p:style>
        <p:txBody>
          <a:bodyPr anchor="ctr"/>
          <a:lstStyle>
            <a:lvl1pPr marL="0" indent="0" algn="ctr">
              <a:buNone/>
              <a:defRPr b="1">
                <a:latin typeface="Arial" panose="020B0604020202020204" pitchFamily="34" charset="0"/>
                <a:cs typeface="Arial" panose="020B0604020202020204" pitchFamily="34" charset="0"/>
              </a:defRPr>
            </a:lvl1pPr>
            <a:lvl2pPr marL="457200" indent="0" algn="ctr">
              <a:buNone/>
              <a:defRPr>
                <a:latin typeface="Arial" panose="020B0604020202020204" pitchFamily="34" charset="0"/>
                <a:cs typeface="Arial" panose="020B0604020202020204" pitchFamily="34" charset="0"/>
              </a:defRPr>
            </a:lvl2pPr>
            <a:lvl3pPr marL="914400" indent="0" algn="ctr">
              <a:buNone/>
              <a:defRPr>
                <a:latin typeface="Arial" panose="020B0604020202020204" pitchFamily="34" charset="0"/>
                <a:cs typeface="Arial" panose="020B0604020202020204" pitchFamily="34" charset="0"/>
              </a:defRPr>
            </a:lvl3pPr>
            <a:lvl4pPr marL="1371600" indent="0" algn="ctr">
              <a:buNone/>
              <a:defRPr>
                <a:latin typeface="Arial" panose="020B0604020202020204" pitchFamily="34" charset="0"/>
                <a:cs typeface="Arial" panose="020B0604020202020204" pitchFamily="34" charset="0"/>
              </a:defRPr>
            </a:lvl4pPr>
            <a:lvl5pPr marL="1828800" indent="0" algn="ctr">
              <a:buNone/>
              <a:defRPr>
                <a:latin typeface="Arial" panose="020B0604020202020204" pitchFamily="34" charset="0"/>
                <a:cs typeface="Arial" panose="020B0604020202020204" pitchFamily="34" charset="0"/>
              </a:defRPr>
            </a:lvl5pPr>
          </a:lstStyle>
          <a:p>
            <a:pPr lvl="0"/>
            <a:r>
              <a:rPr lang="en-US"/>
              <a:t>Click to edit Call Out Text</a:t>
            </a:r>
          </a:p>
        </p:txBody>
      </p:sp>
    </p:spTree>
    <p:extLst>
      <p:ext uri="{BB962C8B-B14F-4D97-AF65-F5344CB8AC3E}">
        <p14:creationId xmlns:p14="http://schemas.microsoft.com/office/powerpoint/2010/main" val="15479537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9E8866-AE33-063A-EF79-40DF7D1A921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03C5B9-2D25-5337-7BBA-3ED2655084AB}"/>
              </a:ext>
            </a:extLst>
          </p:cNvPr>
          <p:cNvSpPr>
            <a:spLocks noGrp="1"/>
          </p:cNvSpPr>
          <p:nvPr>
            <p:ph sz="half" idx="1"/>
          </p:nvPr>
        </p:nvSpPr>
        <p:spPr>
          <a:xfrm>
            <a:off x="838200" y="1825625"/>
            <a:ext cx="5181600" cy="42288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58FCBBB-7198-151F-E4F6-1E7CFD5D9584}"/>
              </a:ext>
            </a:extLst>
          </p:cNvPr>
          <p:cNvSpPr>
            <a:spLocks noGrp="1"/>
          </p:cNvSpPr>
          <p:nvPr>
            <p:ph sz="half" idx="2"/>
          </p:nvPr>
        </p:nvSpPr>
        <p:spPr>
          <a:xfrm>
            <a:off x="6172200" y="1825625"/>
            <a:ext cx="5181600" cy="30511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E1166ECE-698E-B038-D29D-F9F7CD9FA58F}"/>
              </a:ext>
            </a:extLst>
          </p:cNvPr>
          <p:cNvSpPr>
            <a:spLocks noGrp="1"/>
          </p:cNvSpPr>
          <p:nvPr>
            <p:ph type="ftr" sz="quarter" idx="10"/>
          </p:nvPr>
        </p:nvSpPr>
        <p:spPr/>
        <p:txBody>
          <a:bodyPr/>
          <a:lstStyle/>
          <a:p>
            <a:endParaRPr lang="en-US"/>
          </a:p>
        </p:txBody>
      </p:sp>
      <p:sp>
        <p:nvSpPr>
          <p:cNvPr id="6" name="Text Placeholder 5">
            <a:extLst>
              <a:ext uri="{FF2B5EF4-FFF2-40B4-BE49-F238E27FC236}">
                <a16:creationId xmlns:a16="http://schemas.microsoft.com/office/drawing/2014/main" id="{74B985E9-81F6-08EF-03E8-111E63812B02}"/>
              </a:ext>
            </a:extLst>
          </p:cNvPr>
          <p:cNvSpPr>
            <a:spLocks noGrp="1"/>
          </p:cNvSpPr>
          <p:nvPr>
            <p:ph type="body" sz="quarter" idx="11" hasCustomPrompt="1"/>
          </p:nvPr>
        </p:nvSpPr>
        <p:spPr>
          <a:xfrm>
            <a:off x="6172200" y="4987637"/>
            <a:ext cx="5181600" cy="1066800"/>
          </a:xfrm>
        </p:spPr>
        <p:style>
          <a:lnRef idx="1">
            <a:schemeClr val="accent3"/>
          </a:lnRef>
          <a:fillRef idx="3">
            <a:schemeClr val="accent3"/>
          </a:fillRef>
          <a:effectRef idx="2">
            <a:schemeClr val="accent3"/>
          </a:effectRef>
          <a:fontRef idx="minor">
            <a:schemeClr val="lt1"/>
          </a:fontRef>
        </p:style>
        <p:txBody>
          <a:bodyPr anchor="ctr"/>
          <a:lstStyle>
            <a:lvl1pPr marL="0" indent="0" algn="ctr">
              <a:buNone/>
              <a:defRPr b="1">
                <a:latin typeface="Arial" panose="020B0604020202020204" pitchFamily="34" charset="0"/>
                <a:cs typeface="Arial" panose="020B0604020202020204" pitchFamily="34" charset="0"/>
              </a:defRPr>
            </a:lvl1pPr>
            <a:lvl2pPr marL="457200" indent="0" algn="ctr">
              <a:buNone/>
              <a:defRPr>
                <a:latin typeface="Arial" panose="020B0604020202020204" pitchFamily="34" charset="0"/>
                <a:cs typeface="Arial" panose="020B0604020202020204" pitchFamily="34" charset="0"/>
              </a:defRPr>
            </a:lvl2pPr>
            <a:lvl3pPr marL="914400" indent="0" algn="ctr">
              <a:buNone/>
              <a:defRPr>
                <a:latin typeface="Arial" panose="020B0604020202020204" pitchFamily="34" charset="0"/>
                <a:cs typeface="Arial" panose="020B0604020202020204" pitchFamily="34" charset="0"/>
              </a:defRPr>
            </a:lvl3pPr>
            <a:lvl4pPr marL="1371600" indent="0" algn="ctr">
              <a:buNone/>
              <a:defRPr>
                <a:latin typeface="Arial" panose="020B0604020202020204" pitchFamily="34" charset="0"/>
                <a:cs typeface="Arial" panose="020B0604020202020204" pitchFamily="34" charset="0"/>
              </a:defRPr>
            </a:lvl4pPr>
            <a:lvl5pPr marL="1828800" indent="0" algn="ctr">
              <a:buNone/>
              <a:defRPr>
                <a:latin typeface="Arial" panose="020B0604020202020204" pitchFamily="34" charset="0"/>
                <a:cs typeface="Arial" panose="020B0604020202020204" pitchFamily="34" charset="0"/>
              </a:defRPr>
            </a:lvl5pPr>
          </a:lstStyle>
          <a:p>
            <a:pPr lvl="0"/>
            <a:r>
              <a:rPr lang="en-US"/>
              <a:t>Click to edit Call Out Text</a:t>
            </a:r>
          </a:p>
        </p:txBody>
      </p:sp>
    </p:spTree>
    <p:extLst>
      <p:ext uri="{BB962C8B-B14F-4D97-AF65-F5344CB8AC3E}">
        <p14:creationId xmlns:p14="http://schemas.microsoft.com/office/powerpoint/2010/main" val="73231396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Section Header">
    <p:bg>
      <p:bgPr>
        <a:blipFill dpi="0" rotWithShape="1">
          <a:blip r:embed="rId2">
            <a:alphaModFix amt="70382"/>
            <a:lum/>
          </a:blip>
          <a:srcRect/>
          <a:stretch>
            <a:fillRect/>
          </a:stretch>
        </a:blipFill>
        <a:effectLst/>
      </p:bgPr>
    </p:bg>
    <p:spTree>
      <p:nvGrpSpPr>
        <p:cNvPr id="1" name=""/>
        <p:cNvGrpSpPr/>
        <p:nvPr/>
      </p:nvGrpSpPr>
      <p:grpSpPr>
        <a:xfrm>
          <a:off x="0" y="0"/>
          <a:ext cx="0" cy="0"/>
          <a:chOff x="0" y="0"/>
          <a:chExt cx="0" cy="0"/>
        </a:xfrm>
      </p:grpSpPr>
      <p:sp>
        <p:nvSpPr>
          <p:cNvPr id="5" name="Delay 8">
            <a:extLst>
              <a:ext uri="{FF2B5EF4-FFF2-40B4-BE49-F238E27FC236}">
                <a16:creationId xmlns:a16="http://schemas.microsoft.com/office/drawing/2014/main" id="{2397D7E2-AE45-BB0C-3924-F20E59E04CC7}"/>
              </a:ext>
            </a:extLst>
          </p:cNvPr>
          <p:cNvSpPr/>
          <p:nvPr/>
        </p:nvSpPr>
        <p:spPr>
          <a:xfrm rot="5400000">
            <a:off x="2666996" y="-2667000"/>
            <a:ext cx="6858002" cy="12192003"/>
          </a:xfrm>
          <a:prstGeom prst="rect">
            <a:avLst/>
          </a:prstGeom>
          <a:gradFill>
            <a:gsLst>
              <a:gs pos="0">
                <a:schemeClr val="accent1">
                  <a:alpha val="84000"/>
                </a:schemeClr>
              </a:gs>
              <a:gs pos="43000">
                <a:srgbClr val="0B598F">
                  <a:alpha val="83062"/>
                </a:srgbClr>
              </a:gs>
              <a:gs pos="100000">
                <a:schemeClr val="tx2"/>
              </a:gs>
            </a:gsLst>
            <a:lin ang="5400000" scaled="0"/>
          </a:gra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pic>
        <p:nvPicPr>
          <p:cNvPr id="6" name="Picture 5" descr="A black and white logo&#10;&#10;Description automatically generated">
            <a:extLst>
              <a:ext uri="{FF2B5EF4-FFF2-40B4-BE49-F238E27FC236}">
                <a16:creationId xmlns:a16="http://schemas.microsoft.com/office/drawing/2014/main" id="{2FA02C0D-9441-F524-DB94-3D00E516DE79}"/>
              </a:ext>
            </a:extLst>
          </p:cNvPr>
          <p:cNvPicPr>
            <a:picLocks noChangeAspect="1"/>
          </p:cNvPicPr>
          <p:nvPr/>
        </p:nvPicPr>
        <p:blipFill>
          <a:blip r:embed="rId3"/>
          <a:stretch>
            <a:fillRect/>
          </a:stretch>
        </p:blipFill>
        <p:spPr>
          <a:xfrm>
            <a:off x="149033" y="6105335"/>
            <a:ext cx="908164" cy="701763"/>
          </a:xfrm>
          <a:prstGeom prst="rect">
            <a:avLst/>
          </a:prstGeom>
        </p:spPr>
      </p:pic>
      <p:sp>
        <p:nvSpPr>
          <p:cNvPr id="2" name="Title 1">
            <a:extLst>
              <a:ext uri="{FF2B5EF4-FFF2-40B4-BE49-F238E27FC236}">
                <a16:creationId xmlns:a16="http://schemas.microsoft.com/office/drawing/2014/main" id="{8FC2EEFF-06A6-0FC8-787E-259972E6FAA4}"/>
              </a:ext>
            </a:extLst>
          </p:cNvPr>
          <p:cNvSpPr>
            <a:spLocks noGrp="1"/>
          </p:cNvSpPr>
          <p:nvPr>
            <p:ph type="title" hasCustomPrompt="1"/>
          </p:nvPr>
        </p:nvSpPr>
        <p:spPr>
          <a:xfrm>
            <a:off x="1416734" y="1176337"/>
            <a:ext cx="9930715" cy="2252661"/>
          </a:xfrm>
        </p:spPr>
        <p:txBody>
          <a:bodyPr anchor="b">
            <a:normAutofit/>
          </a:bodyPr>
          <a:lstStyle>
            <a:lvl1pPr>
              <a:defRPr sz="5400">
                <a:solidFill>
                  <a:schemeClr val="accent3"/>
                </a:solidFill>
              </a:defRPr>
            </a:lvl1pPr>
          </a:lstStyle>
          <a:p>
            <a:r>
              <a:rPr lang="en-US"/>
              <a:t>Click to edit Section Highlight</a:t>
            </a:r>
          </a:p>
        </p:txBody>
      </p:sp>
      <p:sp>
        <p:nvSpPr>
          <p:cNvPr id="3" name="Text Placeholder 2">
            <a:extLst>
              <a:ext uri="{FF2B5EF4-FFF2-40B4-BE49-F238E27FC236}">
                <a16:creationId xmlns:a16="http://schemas.microsoft.com/office/drawing/2014/main" id="{762A06F5-E828-9F2A-865B-206112C52B16}"/>
              </a:ext>
            </a:extLst>
          </p:cNvPr>
          <p:cNvSpPr>
            <a:spLocks noGrp="1"/>
          </p:cNvSpPr>
          <p:nvPr>
            <p:ph type="body" idx="1" hasCustomPrompt="1"/>
          </p:nvPr>
        </p:nvSpPr>
        <p:spPr>
          <a:xfrm>
            <a:off x="1416734" y="3588327"/>
            <a:ext cx="9930715" cy="1801986"/>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highlight section text styles</a:t>
            </a:r>
          </a:p>
        </p:txBody>
      </p:sp>
      <p:sp>
        <p:nvSpPr>
          <p:cNvPr id="4" name="Footer Placeholder 3">
            <a:extLst>
              <a:ext uri="{FF2B5EF4-FFF2-40B4-BE49-F238E27FC236}">
                <a16:creationId xmlns:a16="http://schemas.microsoft.com/office/drawing/2014/main" id="{450E6774-79FA-61C0-6170-BA39DF9ED122}"/>
              </a:ext>
            </a:extLst>
          </p:cNvPr>
          <p:cNvSpPr>
            <a:spLocks noGrp="1"/>
          </p:cNvSpPr>
          <p:nvPr>
            <p:ph type="ftr" sz="quarter" idx="10"/>
          </p:nvPr>
        </p:nvSpPr>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176626204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9E8866-AE33-063A-EF79-40DF7D1A921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03C5B9-2D25-5337-7BBA-3ED2655084AB}"/>
              </a:ext>
            </a:extLst>
          </p:cNvPr>
          <p:cNvSpPr>
            <a:spLocks noGrp="1"/>
          </p:cNvSpPr>
          <p:nvPr>
            <p:ph sz="half" idx="1"/>
          </p:nvPr>
        </p:nvSpPr>
        <p:spPr>
          <a:xfrm>
            <a:off x="838200" y="1825625"/>
            <a:ext cx="5181600" cy="42288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58FCBBB-7198-151F-E4F6-1E7CFD5D9584}"/>
              </a:ext>
            </a:extLst>
          </p:cNvPr>
          <p:cNvSpPr>
            <a:spLocks noGrp="1"/>
          </p:cNvSpPr>
          <p:nvPr>
            <p:ph sz="half" idx="2"/>
          </p:nvPr>
        </p:nvSpPr>
        <p:spPr>
          <a:xfrm>
            <a:off x="6172200" y="1825625"/>
            <a:ext cx="5181600" cy="42288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E1166ECE-698E-B038-D29D-F9F7CD9FA58F}"/>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33277928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9E8866-AE33-063A-EF79-40DF7D1A921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03C5B9-2D25-5337-7BBA-3ED2655084AB}"/>
              </a:ext>
            </a:extLst>
          </p:cNvPr>
          <p:cNvSpPr>
            <a:spLocks noGrp="1"/>
          </p:cNvSpPr>
          <p:nvPr>
            <p:ph sz="half" idx="1"/>
          </p:nvPr>
        </p:nvSpPr>
        <p:spPr>
          <a:xfrm>
            <a:off x="838200" y="1825625"/>
            <a:ext cx="5181600" cy="42288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58FCBBB-7198-151F-E4F6-1E7CFD5D9584}"/>
              </a:ext>
            </a:extLst>
          </p:cNvPr>
          <p:cNvSpPr>
            <a:spLocks noGrp="1"/>
          </p:cNvSpPr>
          <p:nvPr>
            <p:ph sz="half" idx="2"/>
          </p:nvPr>
        </p:nvSpPr>
        <p:spPr>
          <a:xfrm>
            <a:off x="6172200" y="1825625"/>
            <a:ext cx="5181600" cy="30511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E1166ECE-698E-B038-D29D-F9F7CD9FA58F}"/>
              </a:ext>
            </a:extLst>
          </p:cNvPr>
          <p:cNvSpPr>
            <a:spLocks noGrp="1"/>
          </p:cNvSpPr>
          <p:nvPr>
            <p:ph type="ftr" sz="quarter" idx="10"/>
          </p:nvPr>
        </p:nvSpPr>
        <p:spPr/>
        <p:txBody>
          <a:bodyPr/>
          <a:lstStyle/>
          <a:p>
            <a:endParaRPr lang="en-US"/>
          </a:p>
        </p:txBody>
      </p:sp>
      <p:sp>
        <p:nvSpPr>
          <p:cNvPr id="6" name="Text Placeholder 5">
            <a:extLst>
              <a:ext uri="{FF2B5EF4-FFF2-40B4-BE49-F238E27FC236}">
                <a16:creationId xmlns:a16="http://schemas.microsoft.com/office/drawing/2014/main" id="{74B985E9-81F6-08EF-03E8-111E63812B02}"/>
              </a:ext>
            </a:extLst>
          </p:cNvPr>
          <p:cNvSpPr>
            <a:spLocks noGrp="1"/>
          </p:cNvSpPr>
          <p:nvPr>
            <p:ph type="body" sz="quarter" idx="11" hasCustomPrompt="1"/>
          </p:nvPr>
        </p:nvSpPr>
        <p:spPr>
          <a:xfrm>
            <a:off x="6172200" y="4987637"/>
            <a:ext cx="5181600" cy="1066800"/>
          </a:xfrm>
        </p:spPr>
        <p:style>
          <a:lnRef idx="1">
            <a:schemeClr val="accent3"/>
          </a:lnRef>
          <a:fillRef idx="3">
            <a:schemeClr val="accent3"/>
          </a:fillRef>
          <a:effectRef idx="2">
            <a:schemeClr val="accent3"/>
          </a:effectRef>
          <a:fontRef idx="minor">
            <a:schemeClr val="lt1"/>
          </a:fontRef>
        </p:style>
        <p:txBody>
          <a:bodyPr anchor="ctr"/>
          <a:lstStyle>
            <a:lvl1pPr marL="0" indent="0" algn="ctr">
              <a:buNone/>
              <a:defRPr b="1">
                <a:latin typeface="Arial" panose="020B0604020202020204" pitchFamily="34" charset="0"/>
                <a:cs typeface="Arial" panose="020B0604020202020204" pitchFamily="34" charset="0"/>
              </a:defRPr>
            </a:lvl1pPr>
            <a:lvl2pPr marL="457200" indent="0" algn="ctr">
              <a:buNone/>
              <a:defRPr>
                <a:latin typeface="Arial" panose="020B0604020202020204" pitchFamily="34" charset="0"/>
                <a:cs typeface="Arial" panose="020B0604020202020204" pitchFamily="34" charset="0"/>
              </a:defRPr>
            </a:lvl2pPr>
            <a:lvl3pPr marL="914400" indent="0" algn="ctr">
              <a:buNone/>
              <a:defRPr>
                <a:latin typeface="Arial" panose="020B0604020202020204" pitchFamily="34" charset="0"/>
                <a:cs typeface="Arial" panose="020B0604020202020204" pitchFamily="34" charset="0"/>
              </a:defRPr>
            </a:lvl3pPr>
            <a:lvl4pPr marL="1371600" indent="0" algn="ctr">
              <a:buNone/>
              <a:defRPr>
                <a:latin typeface="Arial" panose="020B0604020202020204" pitchFamily="34" charset="0"/>
                <a:cs typeface="Arial" panose="020B0604020202020204" pitchFamily="34" charset="0"/>
              </a:defRPr>
            </a:lvl4pPr>
            <a:lvl5pPr marL="1828800" indent="0" algn="ctr">
              <a:buNone/>
              <a:defRPr>
                <a:latin typeface="Arial" panose="020B0604020202020204" pitchFamily="34" charset="0"/>
                <a:cs typeface="Arial" panose="020B0604020202020204" pitchFamily="34" charset="0"/>
              </a:defRPr>
            </a:lvl5pPr>
          </a:lstStyle>
          <a:p>
            <a:pPr lvl="0"/>
            <a:r>
              <a:rPr lang="en-US"/>
              <a:t>Click to edit Call Out Text</a:t>
            </a:r>
          </a:p>
        </p:txBody>
      </p:sp>
    </p:spTree>
    <p:extLst>
      <p:ext uri="{BB962C8B-B14F-4D97-AF65-F5344CB8AC3E}">
        <p14:creationId xmlns:p14="http://schemas.microsoft.com/office/powerpoint/2010/main" val="4072083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EEFA4-04A4-449E-6D6F-8DA3BFA868E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01A5F4E-69AF-F17B-617C-22E0E0485888}"/>
              </a:ext>
            </a:extLst>
          </p:cNvPr>
          <p:cNvSpPr>
            <a:spLocks noGrp="1"/>
          </p:cNvSpPr>
          <p:nvPr>
            <p:ph type="body" idx="1"/>
          </p:nvPr>
        </p:nvSpPr>
        <p:spPr>
          <a:xfrm>
            <a:off x="839788" y="1681163"/>
            <a:ext cx="5157787"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72BEF36-D860-6848-D47C-D1D3F74E7ABC}"/>
              </a:ext>
            </a:extLst>
          </p:cNvPr>
          <p:cNvSpPr>
            <a:spLocks noGrp="1"/>
          </p:cNvSpPr>
          <p:nvPr>
            <p:ph sz="half" idx="2"/>
          </p:nvPr>
        </p:nvSpPr>
        <p:spPr>
          <a:xfrm>
            <a:off x="839788" y="2505075"/>
            <a:ext cx="5157787" cy="3549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376C7D4-3E1D-6B65-7B11-19BF7AFFEE90}"/>
              </a:ext>
            </a:extLst>
          </p:cNvPr>
          <p:cNvSpPr>
            <a:spLocks noGrp="1"/>
          </p:cNvSpPr>
          <p:nvPr>
            <p:ph type="body" sz="quarter" idx="3"/>
          </p:nvPr>
        </p:nvSpPr>
        <p:spPr>
          <a:xfrm>
            <a:off x="6172200" y="1681163"/>
            <a:ext cx="5183188"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E8F191F-A895-9C72-E18D-0CB6FE7E84DE}"/>
              </a:ext>
            </a:extLst>
          </p:cNvPr>
          <p:cNvSpPr>
            <a:spLocks noGrp="1"/>
          </p:cNvSpPr>
          <p:nvPr>
            <p:ph sz="quarter" idx="4"/>
          </p:nvPr>
        </p:nvSpPr>
        <p:spPr>
          <a:xfrm>
            <a:off x="6172200" y="2505075"/>
            <a:ext cx="5183188" cy="3549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F69370EC-0FCA-5BAE-44EE-BEB012E90306}"/>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179715696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F67D82-00B8-0B9A-74D3-29E6B2615594}"/>
              </a:ext>
            </a:extLst>
          </p:cNvPr>
          <p:cNvSpPr>
            <a:spLocks noGrp="1"/>
          </p:cNvSpPr>
          <p:nvPr>
            <p:ph type="title"/>
          </p:nvPr>
        </p:nvSpPr>
        <p:spPr/>
        <p:txBody>
          <a:bodyPr/>
          <a:lstStyle/>
          <a:p>
            <a:r>
              <a:rPr lang="en-US"/>
              <a:t>Click to edit Master title style</a:t>
            </a:r>
          </a:p>
        </p:txBody>
      </p:sp>
      <p:sp>
        <p:nvSpPr>
          <p:cNvPr id="3" name="Footer Placeholder 2">
            <a:extLst>
              <a:ext uri="{FF2B5EF4-FFF2-40B4-BE49-F238E27FC236}">
                <a16:creationId xmlns:a16="http://schemas.microsoft.com/office/drawing/2014/main" id="{270608BA-2306-FFFF-3C7F-0C3922A4C893}"/>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33977921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E3E0B13-B254-A001-AAA6-0AEDEC99C851}"/>
              </a:ext>
            </a:extLst>
          </p:cNvPr>
          <p:cNvSpPr>
            <a:spLocks noGrp="1"/>
          </p:cNvSpPr>
          <p:nvPr>
            <p:ph type="ftr" sz="quarter" idx="11"/>
          </p:nvPr>
        </p:nvSpPr>
        <p:spPr/>
        <p:txBody>
          <a:bodyPr/>
          <a:lstStyle>
            <a:lvl1pPr>
              <a:defRPr sz="1000"/>
            </a:lvl1pPr>
          </a:lstStyle>
          <a:p>
            <a:endParaRPr lang="en-US"/>
          </a:p>
        </p:txBody>
      </p:sp>
    </p:spTree>
    <p:extLst>
      <p:ext uri="{BB962C8B-B14F-4D97-AF65-F5344CB8AC3E}">
        <p14:creationId xmlns:p14="http://schemas.microsoft.com/office/powerpoint/2010/main" val="166333860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cSld name="1_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3"/>
            <a:ext cx="5386917" cy="639762"/>
          </a:xfrm>
        </p:spPr>
        <p:txBody>
          <a:bodyPr anchor="b"/>
          <a:lstStyle>
            <a:lvl1pPr marL="0" indent="0">
              <a:buNone/>
              <a:defRPr sz="2399" b="1"/>
            </a:lvl1pPr>
            <a:lvl2pPr marL="456971" indent="0">
              <a:buNone/>
              <a:defRPr sz="1999" b="1"/>
            </a:lvl2pPr>
            <a:lvl3pPr marL="913943" indent="0">
              <a:buNone/>
              <a:defRPr sz="1799" b="1"/>
            </a:lvl3pPr>
            <a:lvl4pPr marL="1370914" indent="0">
              <a:buNone/>
              <a:defRPr sz="1599" b="1"/>
            </a:lvl4pPr>
            <a:lvl5pPr marL="1827886" indent="0">
              <a:buNone/>
              <a:defRPr sz="1599" b="1"/>
            </a:lvl5pPr>
            <a:lvl6pPr marL="2284857" indent="0">
              <a:buNone/>
              <a:defRPr sz="1599" b="1"/>
            </a:lvl6pPr>
            <a:lvl7pPr marL="2741828" indent="0">
              <a:buNone/>
              <a:defRPr sz="1599" b="1"/>
            </a:lvl7pPr>
            <a:lvl8pPr marL="3198800" indent="0">
              <a:buNone/>
              <a:defRPr sz="1599" b="1"/>
            </a:lvl8pPr>
            <a:lvl9pPr marL="3655771" indent="0">
              <a:buNone/>
              <a:defRPr sz="1599" b="1"/>
            </a:lvl9pPr>
          </a:lstStyle>
          <a:p>
            <a:pPr lvl="0"/>
            <a:r>
              <a:rPr lang="en-US"/>
              <a:t>Click to edit Master text styles</a:t>
            </a:r>
          </a:p>
        </p:txBody>
      </p:sp>
      <p:sp>
        <p:nvSpPr>
          <p:cNvPr id="4" name="Content Placeholder 3"/>
          <p:cNvSpPr>
            <a:spLocks noGrp="1"/>
          </p:cNvSpPr>
          <p:nvPr>
            <p:ph sz="half" idx="2"/>
          </p:nvPr>
        </p:nvSpPr>
        <p:spPr>
          <a:xfrm>
            <a:off x="609601" y="2174875"/>
            <a:ext cx="5386917" cy="3951288"/>
          </a:xfrm>
        </p:spPr>
        <p:txBody>
          <a:bodyPr/>
          <a:lstStyle>
            <a:lvl1pPr>
              <a:buFont typeface="Courier New"/>
              <a:buChar char="o"/>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7" y="1535113"/>
            <a:ext cx="5389033" cy="639762"/>
          </a:xfrm>
        </p:spPr>
        <p:txBody>
          <a:bodyPr anchor="b"/>
          <a:lstStyle>
            <a:lvl1pPr marL="0" indent="0">
              <a:buNone/>
              <a:defRPr sz="2399" b="1"/>
            </a:lvl1pPr>
            <a:lvl2pPr marL="456971" indent="0">
              <a:buNone/>
              <a:defRPr sz="1999" b="1"/>
            </a:lvl2pPr>
            <a:lvl3pPr marL="913943" indent="0">
              <a:buNone/>
              <a:defRPr sz="1799" b="1"/>
            </a:lvl3pPr>
            <a:lvl4pPr marL="1370914" indent="0">
              <a:buNone/>
              <a:defRPr sz="1599" b="1"/>
            </a:lvl4pPr>
            <a:lvl5pPr marL="1827886" indent="0">
              <a:buNone/>
              <a:defRPr sz="1599" b="1"/>
            </a:lvl5pPr>
            <a:lvl6pPr marL="2284857" indent="0">
              <a:buNone/>
              <a:defRPr sz="1599" b="1"/>
            </a:lvl6pPr>
            <a:lvl7pPr marL="2741828" indent="0">
              <a:buNone/>
              <a:defRPr sz="1599" b="1"/>
            </a:lvl7pPr>
            <a:lvl8pPr marL="3198800" indent="0">
              <a:buNone/>
              <a:defRPr sz="1599" b="1"/>
            </a:lvl8pPr>
            <a:lvl9pPr marL="3655771" indent="0">
              <a:buNone/>
              <a:defRPr sz="1599" b="1"/>
            </a:lvl9pPr>
          </a:lstStyle>
          <a:p>
            <a:pPr lvl="0"/>
            <a:r>
              <a:rPr lang="en-US"/>
              <a:t>Click to edit Master text styles</a:t>
            </a:r>
          </a:p>
        </p:txBody>
      </p:sp>
      <p:sp>
        <p:nvSpPr>
          <p:cNvPr id="6" name="Content Placeholder 5"/>
          <p:cNvSpPr>
            <a:spLocks noGrp="1"/>
          </p:cNvSpPr>
          <p:nvPr>
            <p:ph sz="quarter" idx="4"/>
          </p:nvPr>
        </p:nvSpPr>
        <p:spPr>
          <a:xfrm>
            <a:off x="6193367" y="2174875"/>
            <a:ext cx="5389033" cy="3951288"/>
          </a:xfrm>
        </p:spPr>
        <p:txBody>
          <a:bodyPr/>
          <a:lstStyle>
            <a:lvl1pPr>
              <a:buFont typeface="Courier New"/>
              <a:buChar char="o"/>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992078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9914E8-1787-8C3E-E82D-E9A3138BA57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17CC39F4-7A27-DBE7-B2E9-B56AEC69902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84A3CCF-80CD-5106-0A11-19BD7CEC108D}"/>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259E31F0-49F6-C72F-C6DD-573799103BA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29A28FA-0628-B0DD-28DC-31C1A54246B8}"/>
              </a:ext>
            </a:extLst>
          </p:cNvPr>
          <p:cNvSpPr>
            <a:spLocks noGrp="1"/>
          </p:cNvSpPr>
          <p:nvPr>
            <p:ph type="sldNum" sz="quarter" idx="12"/>
          </p:nvPr>
        </p:nvSpPr>
        <p:spPr/>
        <p:txBody>
          <a:bodyPr/>
          <a:lstStyle/>
          <a:p>
            <a:fld id="{872EEFA7-5DC5-6846-8E7B-0B6F149FD5E5}" type="slidenum">
              <a:rPr lang="en-US" smtClean="0"/>
              <a:t>‹#›</a:t>
            </a:fld>
            <a:endParaRPr lang="en-US"/>
          </a:p>
        </p:txBody>
      </p:sp>
    </p:spTree>
    <p:extLst>
      <p:ext uri="{BB962C8B-B14F-4D97-AF65-F5344CB8AC3E}">
        <p14:creationId xmlns:p14="http://schemas.microsoft.com/office/powerpoint/2010/main" val="238959042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0CC77-83CD-4423-5293-7E0D07F1A94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AFA749-54FD-BA97-5700-3AEF8A37A9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7">
            <a:extLst>
              <a:ext uri="{FF2B5EF4-FFF2-40B4-BE49-F238E27FC236}">
                <a16:creationId xmlns:a16="http://schemas.microsoft.com/office/drawing/2014/main" id="{268F3C0F-79BE-57ED-2B56-9578A648BBFB}"/>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12632225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Clear w notes top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3" hasCustomPrompt="1"/>
          </p:nvPr>
        </p:nvSpPr>
        <p:spPr>
          <a:xfrm>
            <a:off x="0" y="1097280"/>
            <a:ext cx="12191999" cy="1463040"/>
          </a:xfrm>
          <a:solidFill>
            <a:schemeClr val="bg1">
              <a:lumMod val="95000"/>
            </a:schemeClr>
          </a:solidFill>
        </p:spPr>
        <p:txBody>
          <a:bodyPr wrap="square" lIns="720000" tIns="182880" rIns="720000" bIns="182880" anchor="ctr" anchorCtr="0">
            <a:normAutofit/>
          </a:bodyPr>
          <a:lstStyle>
            <a:lvl1pPr>
              <a:defRPr sz="1600" b="0" i="0"/>
            </a:lvl1pPr>
          </a:lstStyle>
          <a:p>
            <a:pPr lvl="0"/>
            <a:r>
              <a:rPr lang="en-US"/>
              <a:t>Notes comes here</a:t>
            </a:r>
          </a:p>
        </p:txBody>
      </p:sp>
      <p:sp>
        <p:nvSpPr>
          <p:cNvPr id="8" name="Text Placeholder 3">
            <a:extLst>
              <a:ext uri="{FF2B5EF4-FFF2-40B4-BE49-F238E27FC236}">
                <a16:creationId xmlns:a16="http://schemas.microsoft.com/office/drawing/2014/main" id="{1AA40195-06BC-7C49-A95F-A02178B1C350}"/>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34499324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EEFA4-04A4-449E-6D6F-8DA3BFA868E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01A5F4E-69AF-F17B-617C-22E0E0485888}"/>
              </a:ext>
            </a:extLst>
          </p:cNvPr>
          <p:cNvSpPr>
            <a:spLocks noGrp="1"/>
          </p:cNvSpPr>
          <p:nvPr>
            <p:ph type="body" idx="1"/>
          </p:nvPr>
        </p:nvSpPr>
        <p:spPr>
          <a:xfrm>
            <a:off x="839788" y="1681163"/>
            <a:ext cx="5157787"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72BEF36-D860-6848-D47C-D1D3F74E7ABC}"/>
              </a:ext>
            </a:extLst>
          </p:cNvPr>
          <p:cNvSpPr>
            <a:spLocks noGrp="1"/>
          </p:cNvSpPr>
          <p:nvPr>
            <p:ph sz="half" idx="2"/>
          </p:nvPr>
        </p:nvSpPr>
        <p:spPr>
          <a:xfrm>
            <a:off x="839788" y="2505075"/>
            <a:ext cx="5157787" cy="3549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376C7D4-3E1D-6B65-7B11-19BF7AFFEE90}"/>
              </a:ext>
            </a:extLst>
          </p:cNvPr>
          <p:cNvSpPr>
            <a:spLocks noGrp="1"/>
          </p:cNvSpPr>
          <p:nvPr>
            <p:ph type="body" sz="quarter" idx="3"/>
          </p:nvPr>
        </p:nvSpPr>
        <p:spPr>
          <a:xfrm>
            <a:off x="6172200" y="1681163"/>
            <a:ext cx="5183188"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E8F191F-A895-9C72-E18D-0CB6FE7E84DE}"/>
              </a:ext>
            </a:extLst>
          </p:cNvPr>
          <p:cNvSpPr>
            <a:spLocks noGrp="1"/>
          </p:cNvSpPr>
          <p:nvPr>
            <p:ph sz="quarter" idx="4"/>
          </p:nvPr>
        </p:nvSpPr>
        <p:spPr>
          <a:xfrm>
            <a:off x="6172200" y="2505075"/>
            <a:ext cx="5183188" cy="3549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F69370EC-0FCA-5BAE-44EE-BEB012E90306}"/>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422359675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Title Only w/ ref + fn">
    <p:spTree>
      <p:nvGrpSpPr>
        <p:cNvPr id="1" name=""/>
        <p:cNvGrpSpPr/>
        <p:nvPr/>
      </p:nvGrpSpPr>
      <p:grpSpPr>
        <a:xfrm>
          <a:off x="0" y="0"/>
          <a:ext cx="0" cy="0"/>
          <a:chOff x="0" y="0"/>
          <a:chExt cx="0" cy="0"/>
        </a:xfrm>
      </p:grpSpPr>
      <p:sp>
        <p:nvSpPr>
          <p:cNvPr id="2" name="Title 1"/>
          <p:cNvSpPr>
            <a:spLocks noGrp="1"/>
          </p:cNvSpPr>
          <p:nvPr>
            <p:ph type="title"/>
          </p:nvPr>
        </p:nvSpPr>
        <p:spPr>
          <a:xfrm>
            <a:off x="1" y="220500"/>
            <a:ext cx="12209321" cy="838200"/>
          </a:xfrm>
          <a:prstGeom prst="rect">
            <a:avLst/>
          </a:prstGeom>
        </p:spPr>
        <p:txBody>
          <a:bodyPr lIns="114286" tIns="57144" rIns="114286" bIns="57144"/>
          <a:lstStyle>
            <a:lvl1pPr>
              <a:defRPr sz="2933" b="1">
                <a:solidFill>
                  <a:schemeClr val="bg1"/>
                </a:solidFill>
              </a:defRPr>
            </a:lvl1pPr>
          </a:lstStyle>
          <a:p>
            <a:r>
              <a:rPr lang="en-US"/>
              <a:t>Click to edit Master title style</a:t>
            </a:r>
          </a:p>
        </p:txBody>
      </p:sp>
      <p:sp>
        <p:nvSpPr>
          <p:cNvPr id="3" name="Text Placeholder 5"/>
          <p:cNvSpPr>
            <a:spLocks noGrp="1"/>
          </p:cNvSpPr>
          <p:nvPr>
            <p:ph type="body" sz="quarter" idx="10"/>
          </p:nvPr>
        </p:nvSpPr>
        <p:spPr>
          <a:xfrm>
            <a:off x="382927" y="6496845"/>
            <a:ext cx="11445394" cy="256085"/>
          </a:xfrm>
          <a:prstGeom prst="rect">
            <a:avLst/>
          </a:prstGeom>
        </p:spPr>
        <p:txBody>
          <a:bodyPr lIns="114300" tIns="57150" rIns="114300" bIns="57150" anchor="b"/>
          <a:lstStyle>
            <a:lvl1pPr marL="0" indent="0">
              <a:buNone/>
              <a:defRPr sz="933" b="1">
                <a:solidFill>
                  <a:schemeClr val="bg1"/>
                </a:solidFill>
              </a:defRPr>
            </a:lvl1pPr>
            <a:lvl2pPr marL="380974" indent="0">
              <a:buNone/>
              <a:defRPr sz="1000">
                <a:solidFill>
                  <a:schemeClr val="bg1"/>
                </a:solidFill>
              </a:defRPr>
            </a:lvl2pPr>
            <a:lvl3pPr marL="761948" indent="0">
              <a:buNone/>
              <a:defRPr sz="1000">
                <a:solidFill>
                  <a:schemeClr val="bg1"/>
                </a:solidFill>
              </a:defRPr>
            </a:lvl3pPr>
            <a:lvl4pPr marL="1142922" indent="0">
              <a:buNone/>
              <a:defRPr sz="1000">
                <a:solidFill>
                  <a:schemeClr val="bg1"/>
                </a:solidFill>
              </a:defRPr>
            </a:lvl4pPr>
            <a:lvl5pPr marL="1523898" indent="0">
              <a:buNone/>
              <a:defRPr sz="1000">
                <a:solidFill>
                  <a:schemeClr val="bg1"/>
                </a:solidFill>
              </a:defRPr>
            </a:lvl5pPr>
          </a:lstStyle>
          <a:p>
            <a:pPr lvl="0"/>
            <a:r>
              <a:rPr lang="en-US"/>
              <a:t>Click to edit Master text styles</a:t>
            </a:r>
          </a:p>
        </p:txBody>
      </p:sp>
      <p:sp>
        <p:nvSpPr>
          <p:cNvPr id="6" name="Text Placeholder 4">
            <a:extLst>
              <a:ext uri="{FF2B5EF4-FFF2-40B4-BE49-F238E27FC236}">
                <a16:creationId xmlns:a16="http://schemas.microsoft.com/office/drawing/2014/main" id="{B45E2AFB-3FBB-49D0-16C6-2CC2961E693B}"/>
              </a:ext>
            </a:extLst>
          </p:cNvPr>
          <p:cNvSpPr>
            <a:spLocks noGrp="1"/>
          </p:cNvSpPr>
          <p:nvPr>
            <p:ph type="body" sz="quarter" idx="11"/>
          </p:nvPr>
        </p:nvSpPr>
        <p:spPr>
          <a:xfrm>
            <a:off x="383117" y="6303069"/>
            <a:ext cx="11448288" cy="256032"/>
          </a:xfrm>
          <a:prstGeom prst="rect">
            <a:avLst/>
          </a:prstGeom>
        </p:spPr>
        <p:txBody>
          <a:bodyPr anchor="b"/>
          <a:lstStyle>
            <a:lvl1pPr marL="0" indent="0">
              <a:spcBef>
                <a:spcPts val="0"/>
              </a:spcBef>
              <a:buNone/>
              <a:defRPr sz="1067" b="1">
                <a:solidFill>
                  <a:schemeClr val="bg1"/>
                </a:solidFill>
              </a:defRPr>
            </a:lvl1pPr>
            <a:lvl2pPr marL="380974" indent="0">
              <a:buNone/>
              <a:defRPr sz="1067">
                <a:solidFill>
                  <a:schemeClr val="bg1"/>
                </a:solidFill>
              </a:defRPr>
            </a:lvl2pPr>
            <a:lvl3pPr marL="761948" indent="0">
              <a:buNone/>
              <a:defRPr sz="1067">
                <a:solidFill>
                  <a:schemeClr val="bg1"/>
                </a:solidFill>
              </a:defRPr>
            </a:lvl3pPr>
            <a:lvl4pPr marL="1142922" indent="0">
              <a:buNone/>
              <a:defRPr sz="1067">
                <a:solidFill>
                  <a:schemeClr val="bg1"/>
                </a:solidFill>
              </a:defRPr>
            </a:lvl4pPr>
            <a:lvl5pPr marL="1523898" indent="0">
              <a:buNone/>
              <a:defRPr sz="1067">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990525348"/>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orient="horz" pos="552">
          <p15:clr>
            <a:srgbClr val="FBAE40"/>
          </p15:clr>
        </p15:guide>
        <p15:guide id="4" orient="horz" pos="6312">
          <p15:clr>
            <a:srgbClr val="FBAE40"/>
          </p15:clr>
        </p15:guide>
        <p15:guide id="5" pos="360">
          <p15:clr>
            <a:srgbClr val="FBAE40"/>
          </p15:clr>
        </p15:guide>
        <p15:guide id="6" pos="11184">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2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EEFA4-04A4-449E-6D6F-8DA3BFA868E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01A5F4E-69AF-F17B-617C-22E0E0485888}"/>
              </a:ext>
            </a:extLst>
          </p:cNvPr>
          <p:cNvSpPr>
            <a:spLocks noGrp="1"/>
          </p:cNvSpPr>
          <p:nvPr>
            <p:ph type="body" idx="1"/>
          </p:nvPr>
        </p:nvSpPr>
        <p:spPr>
          <a:xfrm>
            <a:off x="839788" y="1681163"/>
            <a:ext cx="5157787"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72BEF36-D860-6848-D47C-D1D3F74E7AB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376C7D4-3E1D-6B65-7B11-19BF7AFFEE90}"/>
              </a:ext>
            </a:extLst>
          </p:cNvPr>
          <p:cNvSpPr>
            <a:spLocks noGrp="1"/>
          </p:cNvSpPr>
          <p:nvPr>
            <p:ph type="body" sz="quarter" idx="3"/>
          </p:nvPr>
        </p:nvSpPr>
        <p:spPr>
          <a:xfrm>
            <a:off x="6172200" y="1681163"/>
            <a:ext cx="5183188"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E8F191F-A895-9C72-E18D-0CB6FE7E84D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7">
            <a:extLst>
              <a:ext uri="{FF2B5EF4-FFF2-40B4-BE49-F238E27FC236}">
                <a16:creationId xmlns:a16="http://schemas.microsoft.com/office/drawing/2014/main" id="{5A11942B-E38F-D79B-FAB4-CCA4B14117CA}"/>
              </a:ext>
            </a:extLst>
          </p:cNvPr>
          <p:cNvSpPr>
            <a:spLocks noGrp="1"/>
          </p:cNvSpPr>
          <p:nvPr>
            <p:ph type="body" sz="quarter" idx="12"/>
          </p:nvPr>
        </p:nvSpPr>
        <p:spPr>
          <a:xfrm>
            <a:off x="1524000" y="6320100"/>
            <a:ext cx="8597900" cy="447675"/>
          </a:xfrm>
        </p:spPr>
        <p:txBody>
          <a:bodyPr anchor="b">
            <a:noAutofit/>
          </a:bodyPr>
          <a:lstStyle>
            <a:lvl1pPr marL="0" indent="0">
              <a:buNone/>
              <a:defRPr sz="10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Click to edit Master text styles</a:t>
            </a:r>
          </a:p>
        </p:txBody>
      </p:sp>
    </p:spTree>
    <p:extLst>
      <p:ext uri="{BB962C8B-B14F-4D97-AF65-F5344CB8AC3E}">
        <p14:creationId xmlns:p14="http://schemas.microsoft.com/office/powerpoint/2010/main" val="305315732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Content" userDrawn="1">
  <p:cSld name="4_Title and Content">
    <p:spTree>
      <p:nvGrpSpPr>
        <p:cNvPr id="1" name="Shape 95"/>
        <p:cNvGrpSpPr/>
        <p:nvPr/>
      </p:nvGrpSpPr>
      <p:grpSpPr>
        <a:xfrm>
          <a:off x="0" y="0"/>
          <a:ext cx="0" cy="0"/>
          <a:chOff x="0" y="0"/>
          <a:chExt cx="0" cy="0"/>
        </a:xfrm>
      </p:grpSpPr>
      <p:sp>
        <p:nvSpPr>
          <p:cNvPr id="2" name="Google Shape;96;p20">
            <a:extLst>
              <a:ext uri="{FF2B5EF4-FFF2-40B4-BE49-F238E27FC236}">
                <a16:creationId xmlns:a16="http://schemas.microsoft.com/office/drawing/2014/main" id="{CBB2624D-872A-2BD8-E305-3EEDB81CA6E0}"/>
              </a:ext>
            </a:extLst>
          </p:cNvPr>
          <p:cNvSpPr txBox="1">
            <a:spLocks noGrp="1"/>
          </p:cNvSpPr>
          <p:nvPr>
            <p:ph type="title"/>
          </p:nvPr>
        </p:nvSpPr>
        <p:spPr>
          <a:xfrm>
            <a:off x="838200" y="299810"/>
            <a:ext cx="10515600" cy="7308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sz="2300" b="1">
                <a:solidFill>
                  <a:schemeClr val="tx1">
                    <a:lumMod val="75000"/>
                  </a:schemeClr>
                </a:solidFill>
                <a:latin typeface="Helvetica Now Display" panose="020B0504030202020204" pitchFamily="34" charset="77"/>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 name="Google Shape;91;p7">
            <a:extLst>
              <a:ext uri="{FF2B5EF4-FFF2-40B4-BE49-F238E27FC236}">
                <a16:creationId xmlns:a16="http://schemas.microsoft.com/office/drawing/2014/main" id="{BA781E42-766D-15A6-0C32-AF3C185B3868}"/>
              </a:ext>
            </a:extLst>
          </p:cNvPr>
          <p:cNvSpPr txBox="1">
            <a:spLocks noGrp="1"/>
          </p:cNvSpPr>
          <p:nvPr>
            <p:ph type="subTitle" idx="1"/>
          </p:nvPr>
        </p:nvSpPr>
        <p:spPr>
          <a:xfrm>
            <a:off x="838199" y="6048103"/>
            <a:ext cx="9363891" cy="444772"/>
          </a:xfrm>
          <a:prstGeom prst="rect">
            <a:avLst/>
          </a:prstGeom>
          <a:noFill/>
          <a:ln>
            <a:noFill/>
          </a:ln>
        </p:spPr>
        <p:txBody>
          <a:bodyPr spcFirstLastPara="1" wrap="square" lIns="91425" tIns="45700" rIns="91425" bIns="45700" anchor="b" anchorCtr="0">
            <a:normAutofit/>
          </a:bodyPr>
          <a:lstStyle>
            <a:lvl1pPr lvl="0" algn="l">
              <a:lnSpc>
                <a:spcPct val="90000"/>
              </a:lnSpc>
              <a:spcBef>
                <a:spcPts val="1000"/>
              </a:spcBef>
              <a:spcAft>
                <a:spcPts val="0"/>
              </a:spcAft>
              <a:buClr>
                <a:schemeClr val="dk1"/>
              </a:buClr>
              <a:buSzPts val="2400"/>
              <a:buNone/>
              <a:defRPr sz="800">
                <a:solidFill>
                  <a:schemeClr val="tx1">
                    <a:lumMod val="75000"/>
                  </a:schemeClr>
                </a:solidFill>
                <a:latin typeface="Helvetica Now Display" panose="020B0504030202020204" pitchFamily="34" charset="77"/>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 name="Content Placeholder 4">
            <a:extLst>
              <a:ext uri="{FF2B5EF4-FFF2-40B4-BE49-F238E27FC236}">
                <a16:creationId xmlns:a16="http://schemas.microsoft.com/office/drawing/2014/main" id="{836FF67B-2929-3EDF-E822-718BA0AAFEA8}"/>
              </a:ext>
            </a:extLst>
          </p:cNvPr>
          <p:cNvSpPr>
            <a:spLocks noGrp="1"/>
          </p:cNvSpPr>
          <p:nvPr>
            <p:ph sz="quarter" idx="10"/>
          </p:nvPr>
        </p:nvSpPr>
        <p:spPr>
          <a:xfrm>
            <a:off x="838199" y="1268092"/>
            <a:ext cx="10515600" cy="548459"/>
          </a:xfrm>
          <a:prstGeom prst="rect">
            <a:avLst/>
          </a:prstGeom>
        </p:spPr>
        <p:txBody>
          <a:bodyPr anchor="ctr"/>
          <a:lstStyle>
            <a:lvl1pPr>
              <a:defRPr sz="1600">
                <a:solidFill>
                  <a:srgbClr val="000000"/>
                </a:solidFill>
                <a:effectLst/>
                <a:latin typeface="Helvetica Now Display" panose="020B0504030202020204" pitchFamily="34" charset="77"/>
              </a:defRPr>
            </a:lvl1pPr>
            <a:lvl2pPr>
              <a:defRPr sz="1800">
                <a:latin typeface="Helvetica Now Display" panose="020B0504030202020204" pitchFamily="34" charset="77"/>
              </a:defRPr>
            </a:lvl2pPr>
            <a:lvl3pPr>
              <a:defRPr sz="1800">
                <a:latin typeface="Helvetica Now Display" panose="020B0504030202020204" pitchFamily="34" charset="77"/>
              </a:defRPr>
            </a:lvl3pPr>
            <a:lvl4pPr>
              <a:defRPr sz="1800">
                <a:latin typeface="Helvetica Now Display" panose="020B0504030202020204" pitchFamily="34" charset="77"/>
              </a:defRPr>
            </a:lvl4pPr>
            <a:lvl5pPr>
              <a:defRPr sz="1800">
                <a:latin typeface="Helvetica Now Display" panose="020B0504030202020204" pitchFamily="34" charset="77"/>
              </a:defRPr>
            </a:lvl5pPr>
          </a:lstStyle>
          <a:p>
            <a:pPr lvl="0"/>
            <a:endParaRPr lang="en-GB"/>
          </a:p>
        </p:txBody>
      </p:sp>
    </p:spTree>
    <p:extLst>
      <p:ext uri="{BB962C8B-B14F-4D97-AF65-F5344CB8AC3E}">
        <p14:creationId xmlns:p14="http://schemas.microsoft.com/office/powerpoint/2010/main" val="29259373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97840" y="457201"/>
            <a:ext cx="11226800" cy="914400"/>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497840" y="1483360"/>
            <a:ext cx="5477792" cy="4479725"/>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p:txBody>
      </p:sp>
      <p:sp>
        <p:nvSpPr>
          <p:cNvPr id="4" name="Content Placeholder 2">
            <a:extLst>
              <a:ext uri="{FF2B5EF4-FFF2-40B4-BE49-F238E27FC236}">
                <a16:creationId xmlns:a16="http://schemas.microsoft.com/office/drawing/2014/main" id="{FC3C44D1-6018-C14B-AADC-3D4356627D72}"/>
              </a:ext>
            </a:extLst>
          </p:cNvPr>
          <p:cNvSpPr>
            <a:spLocks noGrp="1"/>
          </p:cNvSpPr>
          <p:nvPr>
            <p:ph idx="10" hasCustomPrompt="1"/>
          </p:nvPr>
        </p:nvSpPr>
        <p:spPr>
          <a:xfrm>
            <a:off x="6216368" y="1483360"/>
            <a:ext cx="5508272" cy="4479726"/>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p:txBody>
      </p:sp>
      <p:sp>
        <p:nvSpPr>
          <p:cNvPr id="5" name="Slide Number Placeholder 3">
            <a:extLst>
              <a:ext uri="{FF2B5EF4-FFF2-40B4-BE49-F238E27FC236}">
                <a16:creationId xmlns:a16="http://schemas.microsoft.com/office/drawing/2014/main" id="{C5F94200-7FC0-9A4E-A413-F6E00934AD12}"/>
              </a:ext>
            </a:extLst>
          </p:cNvPr>
          <p:cNvSpPr>
            <a:spLocks noGrp="1"/>
          </p:cNvSpPr>
          <p:nvPr>
            <p:ph type="sldNum" sz="quarter" idx="4"/>
          </p:nvPr>
        </p:nvSpPr>
        <p:spPr>
          <a:xfrm>
            <a:off x="11715213" y="6568291"/>
            <a:ext cx="467360" cy="284997"/>
          </a:xfrm>
          <a:prstGeom prst="rect">
            <a:avLst/>
          </a:prstGeom>
        </p:spPr>
        <p:txBody>
          <a:bodyPr vert="horz" lIns="91440" tIns="45720" rIns="91440" bIns="45720" rtlCol="0" anchor="ctr"/>
          <a:lstStyle>
            <a:lvl1pPr algn="r">
              <a:defRPr sz="1100">
                <a:solidFill>
                  <a:schemeClr val="tx1">
                    <a:tint val="75000"/>
                  </a:schemeClr>
                </a:solidFill>
              </a:defRPr>
            </a:lvl1pPr>
          </a:lstStyle>
          <a:p>
            <a:fld id="{1904728E-9179-7340-B99F-8A5623059787}" type="slidenum">
              <a:rPr lang="en-US" smtClean="0"/>
              <a:pPr/>
              <a:t>‹#›</a:t>
            </a:fld>
            <a:endParaRPr lang="en-US" sz="1100"/>
          </a:p>
        </p:txBody>
      </p:sp>
      <p:sp>
        <p:nvSpPr>
          <p:cNvPr id="7" name="Text Placeholder 5">
            <a:extLst>
              <a:ext uri="{FF2B5EF4-FFF2-40B4-BE49-F238E27FC236}">
                <a16:creationId xmlns:a16="http://schemas.microsoft.com/office/drawing/2014/main" id="{957D897E-3A74-704A-9640-6EBF4A423268}"/>
              </a:ext>
            </a:extLst>
          </p:cNvPr>
          <p:cNvSpPr>
            <a:spLocks noGrp="1"/>
          </p:cNvSpPr>
          <p:nvPr>
            <p:ph type="body" sz="quarter" idx="11"/>
          </p:nvPr>
        </p:nvSpPr>
        <p:spPr>
          <a:xfrm>
            <a:off x="497840" y="6055360"/>
            <a:ext cx="6909435" cy="722512"/>
          </a:xfrm>
        </p:spPr>
        <p:txBody>
          <a:bodyPr anchor="b"/>
          <a:lstStyle>
            <a:lvl1pPr>
              <a:spcBef>
                <a:spcPts val="0"/>
              </a:spcBef>
              <a:buNone/>
              <a:defRPr sz="1000"/>
            </a:lvl1pPr>
            <a:lvl2pPr>
              <a:buNone/>
              <a:defRPr sz="1000"/>
            </a:lvl2pPr>
            <a:lvl3pPr>
              <a:buNone/>
              <a:defRPr sz="1000"/>
            </a:lvl3pPr>
            <a:lvl4pPr>
              <a:buNone/>
              <a:defRPr sz="1000"/>
            </a:lvl4pPr>
            <a:lvl5pPr>
              <a:buNone/>
              <a:defRPr sz="1000"/>
            </a:lvl5pPr>
          </a:lstStyle>
          <a:p>
            <a:pPr lvl="0"/>
            <a:r>
              <a:rPr lang="en-US"/>
              <a:t>Click to edit Master text styles</a:t>
            </a:r>
          </a:p>
        </p:txBody>
      </p:sp>
    </p:spTree>
    <p:extLst>
      <p:ext uri="{BB962C8B-B14F-4D97-AF65-F5344CB8AC3E}">
        <p14:creationId xmlns:p14="http://schemas.microsoft.com/office/powerpoint/2010/main" val="339627711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F67D82-00B8-0B9A-74D3-29E6B2615594}"/>
              </a:ext>
            </a:extLst>
          </p:cNvPr>
          <p:cNvSpPr>
            <a:spLocks noGrp="1"/>
          </p:cNvSpPr>
          <p:nvPr>
            <p:ph type="title"/>
          </p:nvPr>
        </p:nvSpPr>
        <p:spPr/>
        <p:txBody>
          <a:bodyPr/>
          <a:lstStyle/>
          <a:p>
            <a:r>
              <a:rPr lang="en-US"/>
              <a:t>Click to edit Master title style</a:t>
            </a:r>
          </a:p>
        </p:txBody>
      </p:sp>
      <p:sp>
        <p:nvSpPr>
          <p:cNvPr id="3" name="Footer Placeholder 2">
            <a:extLst>
              <a:ext uri="{FF2B5EF4-FFF2-40B4-BE49-F238E27FC236}">
                <a16:creationId xmlns:a16="http://schemas.microsoft.com/office/drawing/2014/main" id="{270608BA-2306-FFFF-3C7F-0C3922A4C893}"/>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26968364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E3E0B13-B254-A001-AAA6-0AEDEC99C851}"/>
              </a:ext>
            </a:extLst>
          </p:cNvPr>
          <p:cNvSpPr>
            <a:spLocks noGrp="1"/>
          </p:cNvSpPr>
          <p:nvPr>
            <p:ph type="ftr" sz="quarter" idx="11"/>
          </p:nvPr>
        </p:nvSpPr>
        <p:spPr/>
        <p:txBody>
          <a:bodyPr/>
          <a:lstStyle>
            <a:lvl1pPr>
              <a:defRPr sz="1000"/>
            </a:lvl1pPr>
          </a:lstStyle>
          <a:p>
            <a:endParaRPr lang="en-US"/>
          </a:p>
        </p:txBody>
      </p:sp>
    </p:spTree>
    <p:extLst>
      <p:ext uri="{BB962C8B-B14F-4D97-AF65-F5344CB8AC3E}">
        <p14:creationId xmlns:p14="http://schemas.microsoft.com/office/powerpoint/2010/main" val="24914571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3.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2.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image" Target="../media/image3.png"/><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image" Target="../media/image2.png"/><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image" Target="../media/image1.png"/><Relationship Id="rId5" Type="http://schemas.openxmlformats.org/officeDocument/2006/relationships/slideLayout" Target="../slideLayouts/slideLayout26.xml"/><Relationship Id="rId10" Type="http://schemas.openxmlformats.org/officeDocument/2006/relationships/theme" Target="../theme/theme2.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33.xml"/><Relationship Id="rId7" Type="http://schemas.openxmlformats.org/officeDocument/2006/relationships/image" Target="../media/image4.jpeg"/><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theme" Target="../theme/theme3.xml"/><Relationship Id="rId5" Type="http://schemas.openxmlformats.org/officeDocument/2006/relationships/slideLayout" Target="../slideLayouts/slideLayout35.xml"/><Relationship Id="rId4"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5" Type="http://schemas.openxmlformats.org/officeDocument/2006/relationships/slideLayout" Target="../slideLayouts/slideLayout40.xml"/><Relationship Id="rId10" Type="http://schemas.openxmlformats.org/officeDocument/2006/relationships/image" Target="../media/image4.jpeg"/><Relationship Id="rId4" Type="http://schemas.openxmlformats.org/officeDocument/2006/relationships/slideLayout" Target="../slideLayouts/slideLayout39.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slideLayout" Target="../slideLayouts/slideLayout56.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theme" Target="../theme/theme6.xml"/><Relationship Id="rId3" Type="http://schemas.openxmlformats.org/officeDocument/2006/relationships/slideLayout" Target="../slideLayouts/slideLayout59.xml"/><Relationship Id="rId21" Type="http://schemas.openxmlformats.org/officeDocument/2006/relationships/image" Target="../media/image3.png"/><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image" Target="../media/image2.png"/><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10" Type="http://schemas.openxmlformats.org/officeDocument/2006/relationships/slideLayout" Target="../slideLayouts/slideLayout66.xml"/><Relationship Id="rId19" Type="http://schemas.openxmlformats.org/officeDocument/2006/relationships/image" Target="../media/image1.png"/><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alphaModFix amt="9506"/>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A9DB656-1AD7-064E-BA22-4868A6D5FF0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7F99C9F-CF8D-C307-D570-35BEBBEB7260}"/>
              </a:ext>
            </a:extLst>
          </p:cNvPr>
          <p:cNvSpPr>
            <a:spLocks noGrp="1"/>
          </p:cNvSpPr>
          <p:nvPr>
            <p:ph type="body" idx="1"/>
          </p:nvPr>
        </p:nvSpPr>
        <p:spPr>
          <a:xfrm>
            <a:off x="838200" y="1825625"/>
            <a:ext cx="10515600" cy="415252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FE776642-4A68-D31C-95D8-6E0000F35C32}"/>
              </a:ext>
            </a:extLst>
          </p:cNvPr>
          <p:cNvSpPr>
            <a:spLocks noGrp="1"/>
          </p:cNvSpPr>
          <p:nvPr>
            <p:ph type="ftr" sz="quarter" idx="3"/>
          </p:nvPr>
        </p:nvSpPr>
        <p:spPr>
          <a:xfrm>
            <a:off x="1416735" y="6054437"/>
            <a:ext cx="10651322" cy="803564"/>
          </a:xfrm>
          <a:prstGeom prst="rect">
            <a:avLst/>
          </a:prstGeom>
        </p:spPr>
        <p:txBody>
          <a:bodyPr vert="horz" lIns="91440" tIns="45720" rIns="91440" bIns="45720" rtlCol="0" anchor="ctr"/>
          <a:lstStyle>
            <a:lvl1pPr algn="l">
              <a:defRPr sz="1000">
                <a:solidFill>
                  <a:schemeClr val="tx1"/>
                </a:solidFill>
                <a:latin typeface="Arial" panose="020B0604020202020204" pitchFamily="34" charset="0"/>
                <a:cs typeface="Arial" panose="020B0604020202020204" pitchFamily="34" charset="0"/>
              </a:defRPr>
            </a:lvl1pPr>
          </a:lstStyle>
          <a:p>
            <a:endParaRPr lang="en-US"/>
          </a:p>
        </p:txBody>
      </p:sp>
      <p:pic>
        <p:nvPicPr>
          <p:cNvPr id="8" name="Picture 7">
            <a:extLst>
              <a:ext uri="{FF2B5EF4-FFF2-40B4-BE49-F238E27FC236}">
                <a16:creationId xmlns:a16="http://schemas.microsoft.com/office/drawing/2014/main" id="{69D4DC12-C41D-67BC-F969-5B1245AB794F}"/>
              </a:ext>
            </a:extLst>
          </p:cNvPr>
          <p:cNvPicPr>
            <a:picLocks noChangeAspect="1"/>
          </p:cNvPicPr>
          <p:nvPr/>
        </p:nvPicPr>
        <p:blipFill>
          <a:blip r:embed="rId24"/>
          <a:stretch>
            <a:fillRect/>
          </a:stretch>
        </p:blipFill>
        <p:spPr>
          <a:xfrm>
            <a:off x="123944" y="6263241"/>
            <a:ext cx="933253" cy="518474"/>
          </a:xfrm>
          <a:prstGeom prst="rect">
            <a:avLst/>
          </a:prstGeom>
        </p:spPr>
      </p:pic>
      <p:pic>
        <p:nvPicPr>
          <p:cNvPr id="10" name="Picture 9">
            <a:extLst>
              <a:ext uri="{FF2B5EF4-FFF2-40B4-BE49-F238E27FC236}">
                <a16:creationId xmlns:a16="http://schemas.microsoft.com/office/drawing/2014/main" id="{9437997A-0C1A-AD62-1D5B-6562168C07D0}"/>
              </a:ext>
            </a:extLst>
          </p:cNvPr>
          <p:cNvPicPr>
            <a:picLocks noChangeAspect="1"/>
          </p:cNvPicPr>
          <p:nvPr/>
        </p:nvPicPr>
        <p:blipFill>
          <a:blip r:embed="rId24"/>
          <a:stretch>
            <a:fillRect/>
          </a:stretch>
        </p:blipFill>
        <p:spPr>
          <a:xfrm>
            <a:off x="123944" y="6263241"/>
            <a:ext cx="933253" cy="518474"/>
          </a:xfrm>
          <a:prstGeom prst="rect">
            <a:avLst/>
          </a:prstGeom>
        </p:spPr>
      </p:pic>
      <p:sp>
        <p:nvSpPr>
          <p:cNvPr id="6" name="Delay 8">
            <a:extLst>
              <a:ext uri="{FF2B5EF4-FFF2-40B4-BE49-F238E27FC236}">
                <a16:creationId xmlns:a16="http://schemas.microsoft.com/office/drawing/2014/main" id="{02F5C107-B0FC-698F-7C01-6302A9028BFF}"/>
              </a:ext>
            </a:extLst>
          </p:cNvPr>
          <p:cNvSpPr/>
          <p:nvPr userDrawn="1"/>
        </p:nvSpPr>
        <p:spPr>
          <a:xfrm rot="5400000">
            <a:off x="214743" y="5839691"/>
            <a:ext cx="803565" cy="1233057"/>
          </a:xfrm>
          <a:prstGeom prst="round2SameRect">
            <a:avLst/>
          </a:prstGeom>
          <a:gradFill>
            <a:gsLst>
              <a:gs pos="0">
                <a:schemeClr val="accent1"/>
              </a:gs>
              <a:gs pos="25000">
                <a:srgbClr val="0B598F"/>
              </a:gs>
              <a:gs pos="100000">
                <a:schemeClr val="tx2"/>
              </a:gs>
            </a:gsLst>
            <a:lin ang="5400000" scaled="0"/>
          </a:gra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pic>
        <p:nvPicPr>
          <p:cNvPr id="15" name="Picture 14" descr="A black and white logo&#10;&#10;Description automatically generated">
            <a:extLst>
              <a:ext uri="{FF2B5EF4-FFF2-40B4-BE49-F238E27FC236}">
                <a16:creationId xmlns:a16="http://schemas.microsoft.com/office/drawing/2014/main" id="{65473B07-2FFA-87D7-A098-DBC746B5DA54}"/>
              </a:ext>
            </a:extLst>
          </p:cNvPr>
          <p:cNvPicPr>
            <a:picLocks noChangeAspect="1"/>
          </p:cNvPicPr>
          <p:nvPr userDrawn="1"/>
        </p:nvPicPr>
        <p:blipFill>
          <a:blip r:embed="rId25"/>
          <a:stretch>
            <a:fillRect/>
          </a:stretch>
        </p:blipFill>
        <p:spPr>
          <a:xfrm>
            <a:off x="149033" y="6105335"/>
            <a:ext cx="908164" cy="701763"/>
          </a:xfrm>
          <a:prstGeom prst="rect">
            <a:avLst/>
          </a:prstGeom>
        </p:spPr>
      </p:pic>
    </p:spTree>
    <p:extLst>
      <p:ext uri="{BB962C8B-B14F-4D97-AF65-F5344CB8AC3E}">
        <p14:creationId xmlns:p14="http://schemas.microsoft.com/office/powerpoint/2010/main" val="269002526"/>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84" r:id="rId3"/>
    <p:sldLayoutId id="2147483679" r:id="rId4"/>
    <p:sldLayoutId id="2147483680" r:id="rId5"/>
    <p:sldLayoutId id="2147483685" r:id="rId6"/>
    <p:sldLayoutId id="2147483681" r:id="rId7"/>
    <p:sldLayoutId id="2147483682" r:id="rId8"/>
    <p:sldLayoutId id="2147483683" r:id="rId9"/>
    <p:sldLayoutId id="2147483686" r:id="rId10"/>
    <p:sldLayoutId id="2147483687" r:id="rId11"/>
    <p:sldLayoutId id="2147483688" r:id="rId12"/>
    <p:sldLayoutId id="2147483689" r:id="rId13"/>
    <p:sldLayoutId id="2147483690" r:id="rId14"/>
    <p:sldLayoutId id="2147483691" r:id="rId15"/>
    <p:sldLayoutId id="2147483694" r:id="rId16"/>
    <p:sldLayoutId id="2147483697" r:id="rId17"/>
    <p:sldLayoutId id="2147483698" r:id="rId18"/>
    <p:sldLayoutId id="2147483699" r:id="rId19"/>
    <p:sldLayoutId id="2147483700" r:id="rId20"/>
    <p:sldLayoutId id="2147483734" r:id="rId21"/>
  </p:sldLayoutIdLst>
  <p:hf sldNum="0" hdr="0" dt="0"/>
  <p:txStyles>
    <p:titleStyle>
      <a:lvl1pPr algn="l" defTabSz="914400" rtl="0" eaLnBrk="1" latinLnBrk="0" hangingPunct="1">
        <a:lnSpc>
          <a:spcPct val="90000"/>
        </a:lnSpc>
        <a:spcBef>
          <a:spcPct val="0"/>
        </a:spcBef>
        <a:buNone/>
        <a:defRPr sz="3600" kern="1200">
          <a:solidFill>
            <a:schemeClr val="accent2"/>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Clr>
          <a:schemeClr val="accent3"/>
        </a:buClr>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accent3"/>
        </a:buClr>
        <a:buFont typeface="System Font Regular"/>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accent3"/>
        </a:buClr>
        <a:buFont typeface="System Font Regular"/>
        <a:buChar char="&gt;"/>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accent3"/>
        </a:buClr>
        <a:buFont typeface="Wingdings"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accent3"/>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alphaModFix amt="9506"/>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A9DB656-1AD7-064E-BA22-4868A6D5FF0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7F99C9F-CF8D-C307-D570-35BEBBEB7260}"/>
              </a:ext>
            </a:extLst>
          </p:cNvPr>
          <p:cNvSpPr>
            <a:spLocks noGrp="1"/>
          </p:cNvSpPr>
          <p:nvPr>
            <p:ph type="body" idx="1"/>
          </p:nvPr>
        </p:nvSpPr>
        <p:spPr>
          <a:xfrm>
            <a:off x="838200" y="1825625"/>
            <a:ext cx="10515600" cy="415252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FE776642-4A68-D31C-95D8-6E0000F35C32}"/>
              </a:ext>
            </a:extLst>
          </p:cNvPr>
          <p:cNvSpPr>
            <a:spLocks noGrp="1"/>
          </p:cNvSpPr>
          <p:nvPr>
            <p:ph type="ftr" sz="quarter" idx="3"/>
          </p:nvPr>
        </p:nvSpPr>
        <p:spPr>
          <a:xfrm>
            <a:off x="1416735" y="6054437"/>
            <a:ext cx="10651322" cy="803564"/>
          </a:xfrm>
          <a:prstGeom prst="rect">
            <a:avLst/>
          </a:prstGeom>
        </p:spPr>
        <p:txBody>
          <a:bodyPr vert="horz" lIns="91440" tIns="45720" rIns="91440" bIns="45720" rtlCol="0" anchor="ctr"/>
          <a:lstStyle>
            <a:lvl1pPr algn="l">
              <a:defRPr sz="1000">
                <a:solidFill>
                  <a:schemeClr val="tx1"/>
                </a:solidFill>
                <a:latin typeface="Arial" panose="020B0604020202020204" pitchFamily="34" charset="0"/>
                <a:cs typeface="Arial" panose="020B0604020202020204" pitchFamily="34" charset="0"/>
              </a:defRPr>
            </a:lvl1pPr>
          </a:lstStyle>
          <a:p>
            <a:endParaRPr lang="en-US"/>
          </a:p>
        </p:txBody>
      </p:sp>
      <p:pic>
        <p:nvPicPr>
          <p:cNvPr id="8" name="Picture 7">
            <a:extLst>
              <a:ext uri="{FF2B5EF4-FFF2-40B4-BE49-F238E27FC236}">
                <a16:creationId xmlns:a16="http://schemas.microsoft.com/office/drawing/2014/main" id="{69D4DC12-C41D-67BC-F969-5B1245AB794F}"/>
              </a:ext>
            </a:extLst>
          </p:cNvPr>
          <p:cNvPicPr>
            <a:picLocks noChangeAspect="1"/>
          </p:cNvPicPr>
          <p:nvPr/>
        </p:nvPicPr>
        <p:blipFill>
          <a:blip r:embed="rId12"/>
          <a:stretch>
            <a:fillRect/>
          </a:stretch>
        </p:blipFill>
        <p:spPr>
          <a:xfrm>
            <a:off x="123944" y="6263241"/>
            <a:ext cx="933253" cy="518474"/>
          </a:xfrm>
          <a:prstGeom prst="rect">
            <a:avLst/>
          </a:prstGeom>
        </p:spPr>
      </p:pic>
      <p:pic>
        <p:nvPicPr>
          <p:cNvPr id="10" name="Picture 9">
            <a:extLst>
              <a:ext uri="{FF2B5EF4-FFF2-40B4-BE49-F238E27FC236}">
                <a16:creationId xmlns:a16="http://schemas.microsoft.com/office/drawing/2014/main" id="{9437997A-0C1A-AD62-1D5B-6562168C07D0}"/>
              </a:ext>
            </a:extLst>
          </p:cNvPr>
          <p:cNvPicPr>
            <a:picLocks noChangeAspect="1"/>
          </p:cNvPicPr>
          <p:nvPr/>
        </p:nvPicPr>
        <p:blipFill>
          <a:blip r:embed="rId12"/>
          <a:stretch>
            <a:fillRect/>
          </a:stretch>
        </p:blipFill>
        <p:spPr>
          <a:xfrm>
            <a:off x="123944" y="6263241"/>
            <a:ext cx="933253" cy="518474"/>
          </a:xfrm>
          <a:prstGeom prst="rect">
            <a:avLst/>
          </a:prstGeom>
        </p:spPr>
      </p:pic>
      <p:sp>
        <p:nvSpPr>
          <p:cNvPr id="6" name="Delay 8">
            <a:extLst>
              <a:ext uri="{FF2B5EF4-FFF2-40B4-BE49-F238E27FC236}">
                <a16:creationId xmlns:a16="http://schemas.microsoft.com/office/drawing/2014/main" id="{02F5C107-B0FC-698F-7C01-6302A9028BFF}"/>
              </a:ext>
            </a:extLst>
          </p:cNvPr>
          <p:cNvSpPr/>
          <p:nvPr/>
        </p:nvSpPr>
        <p:spPr>
          <a:xfrm rot="5400000">
            <a:off x="214743" y="5839691"/>
            <a:ext cx="803565" cy="1233057"/>
          </a:xfrm>
          <a:prstGeom prst="round2SameRect">
            <a:avLst/>
          </a:prstGeom>
          <a:gradFill>
            <a:gsLst>
              <a:gs pos="0">
                <a:schemeClr val="accent1"/>
              </a:gs>
              <a:gs pos="25000">
                <a:srgbClr val="0B598F"/>
              </a:gs>
              <a:gs pos="100000">
                <a:schemeClr val="tx2"/>
              </a:gs>
            </a:gsLst>
            <a:lin ang="5400000" scaled="0"/>
          </a:gra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pic>
        <p:nvPicPr>
          <p:cNvPr id="15" name="Picture 14" descr="A black and white logo&#10;&#10;Description automatically generated">
            <a:extLst>
              <a:ext uri="{FF2B5EF4-FFF2-40B4-BE49-F238E27FC236}">
                <a16:creationId xmlns:a16="http://schemas.microsoft.com/office/drawing/2014/main" id="{65473B07-2FFA-87D7-A098-DBC746B5DA54}"/>
              </a:ext>
            </a:extLst>
          </p:cNvPr>
          <p:cNvPicPr>
            <a:picLocks noChangeAspect="1"/>
          </p:cNvPicPr>
          <p:nvPr/>
        </p:nvPicPr>
        <p:blipFill>
          <a:blip r:embed="rId13"/>
          <a:stretch>
            <a:fillRect/>
          </a:stretch>
        </p:blipFill>
        <p:spPr>
          <a:xfrm>
            <a:off x="149033" y="6105335"/>
            <a:ext cx="908164" cy="701763"/>
          </a:xfrm>
          <a:prstGeom prst="rect">
            <a:avLst/>
          </a:prstGeom>
        </p:spPr>
      </p:pic>
    </p:spTree>
    <p:extLst>
      <p:ext uri="{BB962C8B-B14F-4D97-AF65-F5344CB8AC3E}">
        <p14:creationId xmlns:p14="http://schemas.microsoft.com/office/powerpoint/2010/main" val="3798684246"/>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Lst>
  <p:hf sldNum="0" hdr="0" dt="0"/>
  <p:txStyles>
    <p:titleStyle>
      <a:lvl1pPr algn="l" defTabSz="914400" rtl="0" eaLnBrk="1" latinLnBrk="0" hangingPunct="1">
        <a:lnSpc>
          <a:spcPct val="90000"/>
        </a:lnSpc>
        <a:spcBef>
          <a:spcPct val="0"/>
        </a:spcBef>
        <a:buNone/>
        <a:defRPr sz="3600" kern="1200">
          <a:solidFill>
            <a:schemeClr val="accent2"/>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Clr>
          <a:schemeClr val="accent3"/>
        </a:buClr>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accent3"/>
        </a:buClr>
        <a:buFont typeface="System Font Regular"/>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accent3"/>
        </a:buClr>
        <a:buFont typeface="System Font Regular"/>
        <a:buChar char="&gt;"/>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accent3"/>
        </a:buClr>
        <a:buFont typeface="Wingdings"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accent3"/>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bwMode="grayWhite">
          <a:xfrm>
            <a:off x="0" y="0"/>
            <a:ext cx="12192000" cy="6858000"/>
          </a:xfrm>
          <a:prstGeom prst="rect">
            <a:avLst/>
          </a:prstGeom>
        </p:spPr>
      </p:pic>
    </p:spTree>
    <p:extLst>
      <p:ext uri="{BB962C8B-B14F-4D97-AF65-F5344CB8AC3E}">
        <p14:creationId xmlns:p14="http://schemas.microsoft.com/office/powerpoint/2010/main" val="394053595"/>
      </p:ext>
    </p:extLst>
  </p:cSld>
  <p:clrMap bg1="lt1" tx1="dk1" bg2="lt2" tx2="dk2" accent1="accent1" accent2="accent2" accent3="accent3" accent4="accent4" accent5="accent5" accent6="accent6" hlink="hlink" folHlink="folHlink"/>
  <p:sldLayoutIdLst>
    <p:sldLayoutId id="2147483727" r:id="rId1"/>
    <p:sldLayoutId id="2147483729" r:id="rId2"/>
    <p:sldLayoutId id="2147483730" r:id="rId3"/>
    <p:sldLayoutId id="2147483731" r:id="rId4"/>
    <p:sldLayoutId id="2147483732" r:id="rId5"/>
  </p:sldLayoutIdLst>
  <p:hf sldNum="0" hdr="0" dt="0"/>
  <p:txStyles>
    <p:titleStyle>
      <a:lvl1pPr algn="ctr" defTabSz="380974" rtl="0" eaLnBrk="1" latinLnBrk="0" hangingPunct="1">
        <a:spcBef>
          <a:spcPct val="0"/>
        </a:spcBef>
        <a:buNone/>
        <a:defRPr sz="3600" kern="1200">
          <a:solidFill>
            <a:schemeClr val="tx1"/>
          </a:solidFill>
          <a:latin typeface="+mj-lt"/>
          <a:ea typeface="+mj-ea"/>
          <a:cs typeface="+mj-cs"/>
        </a:defRPr>
      </a:lvl1pPr>
    </p:titleStyle>
    <p:bodyStyle>
      <a:lvl1pPr marL="285730" indent="-285730" algn="l" defTabSz="380974" rtl="0" eaLnBrk="1" latinLnBrk="0" hangingPunct="1">
        <a:spcBef>
          <a:spcPct val="20000"/>
        </a:spcBef>
        <a:buFont typeface="Arial"/>
        <a:buChar char="•"/>
        <a:defRPr sz="2667" kern="1200">
          <a:solidFill>
            <a:schemeClr val="tx1"/>
          </a:solidFill>
          <a:latin typeface="+mn-lt"/>
          <a:ea typeface="+mn-ea"/>
          <a:cs typeface="+mn-cs"/>
        </a:defRPr>
      </a:lvl1pPr>
      <a:lvl2pPr marL="619084" indent="-238109" algn="l" defTabSz="380974" rtl="0" eaLnBrk="1" latinLnBrk="0" hangingPunct="1">
        <a:spcBef>
          <a:spcPct val="20000"/>
        </a:spcBef>
        <a:buFont typeface="Arial"/>
        <a:buChar char="–"/>
        <a:defRPr sz="2333" kern="1200">
          <a:solidFill>
            <a:schemeClr val="tx1"/>
          </a:solidFill>
          <a:latin typeface="+mn-lt"/>
          <a:ea typeface="+mn-ea"/>
          <a:cs typeface="+mn-cs"/>
        </a:defRPr>
      </a:lvl2pPr>
      <a:lvl3pPr marL="952436" indent="-190488" algn="l" defTabSz="380974" rtl="0" eaLnBrk="1" latinLnBrk="0" hangingPunct="1">
        <a:spcBef>
          <a:spcPct val="20000"/>
        </a:spcBef>
        <a:buFont typeface="Arial"/>
        <a:buChar char="•"/>
        <a:defRPr sz="2067" kern="1200">
          <a:solidFill>
            <a:schemeClr val="tx1"/>
          </a:solidFill>
          <a:latin typeface="+mn-lt"/>
          <a:ea typeface="+mn-ea"/>
          <a:cs typeface="+mn-cs"/>
        </a:defRPr>
      </a:lvl3pPr>
      <a:lvl4pPr marL="1333410" indent="-190488" algn="l" defTabSz="380974" rtl="0" eaLnBrk="1" latinLnBrk="0" hangingPunct="1">
        <a:spcBef>
          <a:spcPct val="20000"/>
        </a:spcBef>
        <a:buFont typeface="Arial"/>
        <a:buChar char="–"/>
        <a:defRPr sz="1667" kern="1200">
          <a:solidFill>
            <a:schemeClr val="tx1"/>
          </a:solidFill>
          <a:latin typeface="+mn-lt"/>
          <a:ea typeface="+mn-ea"/>
          <a:cs typeface="+mn-cs"/>
        </a:defRPr>
      </a:lvl4pPr>
      <a:lvl5pPr marL="1714386" indent="-190488" algn="l" defTabSz="380974" rtl="0" eaLnBrk="1" latinLnBrk="0" hangingPunct="1">
        <a:spcBef>
          <a:spcPct val="20000"/>
        </a:spcBef>
        <a:buFont typeface="Arial"/>
        <a:buChar char="»"/>
        <a:defRPr sz="1667" kern="1200">
          <a:solidFill>
            <a:schemeClr val="tx1"/>
          </a:solidFill>
          <a:latin typeface="+mn-lt"/>
          <a:ea typeface="+mn-ea"/>
          <a:cs typeface="+mn-cs"/>
        </a:defRPr>
      </a:lvl5pPr>
      <a:lvl6pPr marL="2095360" indent="-190488" algn="l" defTabSz="380974" rtl="0" eaLnBrk="1" latinLnBrk="0" hangingPunct="1">
        <a:spcBef>
          <a:spcPct val="20000"/>
        </a:spcBef>
        <a:buFont typeface="Arial"/>
        <a:buChar char="•"/>
        <a:defRPr sz="1667" kern="1200">
          <a:solidFill>
            <a:schemeClr val="tx1"/>
          </a:solidFill>
          <a:latin typeface="+mn-lt"/>
          <a:ea typeface="+mn-ea"/>
          <a:cs typeface="+mn-cs"/>
        </a:defRPr>
      </a:lvl6pPr>
      <a:lvl7pPr marL="2476334" indent="-190488" algn="l" defTabSz="380974" rtl="0" eaLnBrk="1" latinLnBrk="0" hangingPunct="1">
        <a:spcBef>
          <a:spcPct val="20000"/>
        </a:spcBef>
        <a:buFont typeface="Arial"/>
        <a:buChar char="•"/>
        <a:defRPr sz="1667" kern="1200">
          <a:solidFill>
            <a:schemeClr val="tx1"/>
          </a:solidFill>
          <a:latin typeface="+mn-lt"/>
          <a:ea typeface="+mn-ea"/>
          <a:cs typeface="+mn-cs"/>
        </a:defRPr>
      </a:lvl7pPr>
      <a:lvl8pPr marL="2857310" indent="-190488" algn="l" defTabSz="380974" rtl="0" eaLnBrk="1" latinLnBrk="0" hangingPunct="1">
        <a:spcBef>
          <a:spcPct val="20000"/>
        </a:spcBef>
        <a:buFont typeface="Arial"/>
        <a:buChar char="•"/>
        <a:defRPr sz="1667" kern="1200">
          <a:solidFill>
            <a:schemeClr val="tx1"/>
          </a:solidFill>
          <a:latin typeface="+mn-lt"/>
          <a:ea typeface="+mn-ea"/>
          <a:cs typeface="+mn-cs"/>
        </a:defRPr>
      </a:lvl8pPr>
      <a:lvl9pPr marL="3238284" indent="-190488" algn="l" defTabSz="380974" rtl="0" eaLnBrk="1" latinLnBrk="0" hangingPunct="1">
        <a:spcBef>
          <a:spcPct val="20000"/>
        </a:spcBef>
        <a:buFont typeface="Arial"/>
        <a:buChar char="•"/>
        <a:defRPr sz="1667" kern="1200">
          <a:solidFill>
            <a:schemeClr val="tx1"/>
          </a:solidFill>
          <a:latin typeface="+mn-lt"/>
          <a:ea typeface="+mn-ea"/>
          <a:cs typeface="+mn-cs"/>
        </a:defRPr>
      </a:lvl9pPr>
    </p:bodyStyle>
    <p:otherStyle>
      <a:defPPr>
        <a:defRPr lang="en-US"/>
      </a:defPPr>
      <a:lvl1pPr marL="0" algn="l" defTabSz="380974" rtl="0" eaLnBrk="1" latinLnBrk="0" hangingPunct="1">
        <a:defRPr sz="1533" kern="1200">
          <a:solidFill>
            <a:schemeClr val="tx1"/>
          </a:solidFill>
          <a:latin typeface="+mn-lt"/>
          <a:ea typeface="+mn-ea"/>
          <a:cs typeface="+mn-cs"/>
        </a:defRPr>
      </a:lvl1pPr>
      <a:lvl2pPr marL="380974" algn="l" defTabSz="380974" rtl="0" eaLnBrk="1" latinLnBrk="0" hangingPunct="1">
        <a:defRPr sz="1533" kern="1200">
          <a:solidFill>
            <a:schemeClr val="tx1"/>
          </a:solidFill>
          <a:latin typeface="+mn-lt"/>
          <a:ea typeface="+mn-ea"/>
          <a:cs typeface="+mn-cs"/>
        </a:defRPr>
      </a:lvl2pPr>
      <a:lvl3pPr marL="761950" algn="l" defTabSz="380974" rtl="0" eaLnBrk="1" latinLnBrk="0" hangingPunct="1">
        <a:defRPr sz="1533" kern="1200">
          <a:solidFill>
            <a:schemeClr val="tx1"/>
          </a:solidFill>
          <a:latin typeface="+mn-lt"/>
          <a:ea typeface="+mn-ea"/>
          <a:cs typeface="+mn-cs"/>
        </a:defRPr>
      </a:lvl3pPr>
      <a:lvl4pPr marL="1142924" algn="l" defTabSz="380974" rtl="0" eaLnBrk="1" latinLnBrk="0" hangingPunct="1">
        <a:defRPr sz="1533" kern="1200">
          <a:solidFill>
            <a:schemeClr val="tx1"/>
          </a:solidFill>
          <a:latin typeface="+mn-lt"/>
          <a:ea typeface="+mn-ea"/>
          <a:cs typeface="+mn-cs"/>
        </a:defRPr>
      </a:lvl4pPr>
      <a:lvl5pPr marL="1523898" algn="l" defTabSz="380974" rtl="0" eaLnBrk="1" latinLnBrk="0" hangingPunct="1">
        <a:defRPr sz="1533" kern="1200">
          <a:solidFill>
            <a:schemeClr val="tx1"/>
          </a:solidFill>
          <a:latin typeface="+mn-lt"/>
          <a:ea typeface="+mn-ea"/>
          <a:cs typeface="+mn-cs"/>
        </a:defRPr>
      </a:lvl5pPr>
      <a:lvl6pPr marL="1904872" algn="l" defTabSz="380974" rtl="0" eaLnBrk="1" latinLnBrk="0" hangingPunct="1">
        <a:defRPr sz="1533" kern="1200">
          <a:solidFill>
            <a:schemeClr val="tx1"/>
          </a:solidFill>
          <a:latin typeface="+mn-lt"/>
          <a:ea typeface="+mn-ea"/>
          <a:cs typeface="+mn-cs"/>
        </a:defRPr>
      </a:lvl6pPr>
      <a:lvl7pPr marL="2285848" algn="l" defTabSz="380974" rtl="0" eaLnBrk="1" latinLnBrk="0" hangingPunct="1">
        <a:defRPr sz="1533" kern="1200">
          <a:solidFill>
            <a:schemeClr val="tx1"/>
          </a:solidFill>
          <a:latin typeface="+mn-lt"/>
          <a:ea typeface="+mn-ea"/>
          <a:cs typeface="+mn-cs"/>
        </a:defRPr>
      </a:lvl7pPr>
      <a:lvl8pPr marL="2666822" algn="l" defTabSz="380974" rtl="0" eaLnBrk="1" latinLnBrk="0" hangingPunct="1">
        <a:defRPr sz="1533" kern="1200">
          <a:solidFill>
            <a:schemeClr val="tx1"/>
          </a:solidFill>
          <a:latin typeface="+mn-lt"/>
          <a:ea typeface="+mn-ea"/>
          <a:cs typeface="+mn-cs"/>
        </a:defRPr>
      </a:lvl8pPr>
      <a:lvl9pPr marL="3047796" algn="l" defTabSz="380974" rtl="0" eaLnBrk="1" latinLnBrk="0" hangingPunct="1">
        <a:defRPr sz="1533"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bwMode="grayWhite">
          <a:xfrm>
            <a:off x="0" y="0"/>
            <a:ext cx="12192000" cy="6858000"/>
          </a:xfrm>
          <a:prstGeom prst="rect">
            <a:avLst/>
          </a:prstGeom>
        </p:spPr>
      </p:pic>
    </p:spTree>
    <p:extLst>
      <p:ext uri="{BB962C8B-B14F-4D97-AF65-F5344CB8AC3E}">
        <p14:creationId xmlns:p14="http://schemas.microsoft.com/office/powerpoint/2010/main" val="2770022603"/>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Lst>
  <p:hf sldNum="0" hdr="0" dt="0"/>
  <p:txStyles>
    <p:titleStyle>
      <a:lvl1pPr algn="ctr" defTabSz="380974" rtl="0" eaLnBrk="1" latinLnBrk="0" hangingPunct="1">
        <a:spcBef>
          <a:spcPct val="0"/>
        </a:spcBef>
        <a:buNone/>
        <a:defRPr sz="3600" kern="1200">
          <a:solidFill>
            <a:schemeClr val="tx1"/>
          </a:solidFill>
          <a:latin typeface="+mj-lt"/>
          <a:ea typeface="+mj-ea"/>
          <a:cs typeface="+mj-cs"/>
        </a:defRPr>
      </a:lvl1pPr>
    </p:titleStyle>
    <p:bodyStyle>
      <a:lvl1pPr marL="285730" indent="-285730" algn="l" defTabSz="380974" rtl="0" eaLnBrk="1" latinLnBrk="0" hangingPunct="1">
        <a:spcBef>
          <a:spcPct val="20000"/>
        </a:spcBef>
        <a:buFont typeface="Arial"/>
        <a:buChar char="•"/>
        <a:defRPr sz="2667" kern="1200">
          <a:solidFill>
            <a:schemeClr val="tx1"/>
          </a:solidFill>
          <a:latin typeface="+mn-lt"/>
          <a:ea typeface="+mn-ea"/>
          <a:cs typeface="+mn-cs"/>
        </a:defRPr>
      </a:lvl1pPr>
      <a:lvl2pPr marL="619084" indent="-238109" algn="l" defTabSz="380974" rtl="0" eaLnBrk="1" latinLnBrk="0" hangingPunct="1">
        <a:spcBef>
          <a:spcPct val="20000"/>
        </a:spcBef>
        <a:buFont typeface="Arial"/>
        <a:buChar char="–"/>
        <a:defRPr sz="2333" kern="1200">
          <a:solidFill>
            <a:schemeClr val="tx1"/>
          </a:solidFill>
          <a:latin typeface="+mn-lt"/>
          <a:ea typeface="+mn-ea"/>
          <a:cs typeface="+mn-cs"/>
        </a:defRPr>
      </a:lvl2pPr>
      <a:lvl3pPr marL="952436" indent="-190488" algn="l" defTabSz="380974" rtl="0" eaLnBrk="1" latinLnBrk="0" hangingPunct="1">
        <a:spcBef>
          <a:spcPct val="20000"/>
        </a:spcBef>
        <a:buFont typeface="Arial"/>
        <a:buChar char="•"/>
        <a:defRPr sz="2067" kern="1200">
          <a:solidFill>
            <a:schemeClr val="tx1"/>
          </a:solidFill>
          <a:latin typeface="+mn-lt"/>
          <a:ea typeface="+mn-ea"/>
          <a:cs typeface="+mn-cs"/>
        </a:defRPr>
      </a:lvl3pPr>
      <a:lvl4pPr marL="1333410" indent="-190488" algn="l" defTabSz="380974" rtl="0" eaLnBrk="1" latinLnBrk="0" hangingPunct="1">
        <a:spcBef>
          <a:spcPct val="20000"/>
        </a:spcBef>
        <a:buFont typeface="Arial"/>
        <a:buChar char="–"/>
        <a:defRPr sz="1667" kern="1200">
          <a:solidFill>
            <a:schemeClr val="tx1"/>
          </a:solidFill>
          <a:latin typeface="+mn-lt"/>
          <a:ea typeface="+mn-ea"/>
          <a:cs typeface="+mn-cs"/>
        </a:defRPr>
      </a:lvl4pPr>
      <a:lvl5pPr marL="1714386" indent="-190488" algn="l" defTabSz="380974" rtl="0" eaLnBrk="1" latinLnBrk="0" hangingPunct="1">
        <a:spcBef>
          <a:spcPct val="20000"/>
        </a:spcBef>
        <a:buFont typeface="Arial"/>
        <a:buChar char="»"/>
        <a:defRPr sz="1667" kern="1200">
          <a:solidFill>
            <a:schemeClr val="tx1"/>
          </a:solidFill>
          <a:latin typeface="+mn-lt"/>
          <a:ea typeface="+mn-ea"/>
          <a:cs typeface="+mn-cs"/>
        </a:defRPr>
      </a:lvl5pPr>
      <a:lvl6pPr marL="2095360" indent="-190488" algn="l" defTabSz="380974" rtl="0" eaLnBrk="1" latinLnBrk="0" hangingPunct="1">
        <a:spcBef>
          <a:spcPct val="20000"/>
        </a:spcBef>
        <a:buFont typeface="Arial"/>
        <a:buChar char="•"/>
        <a:defRPr sz="1667" kern="1200">
          <a:solidFill>
            <a:schemeClr val="tx1"/>
          </a:solidFill>
          <a:latin typeface="+mn-lt"/>
          <a:ea typeface="+mn-ea"/>
          <a:cs typeface="+mn-cs"/>
        </a:defRPr>
      </a:lvl6pPr>
      <a:lvl7pPr marL="2476334" indent="-190488" algn="l" defTabSz="380974" rtl="0" eaLnBrk="1" latinLnBrk="0" hangingPunct="1">
        <a:spcBef>
          <a:spcPct val="20000"/>
        </a:spcBef>
        <a:buFont typeface="Arial"/>
        <a:buChar char="•"/>
        <a:defRPr sz="1667" kern="1200">
          <a:solidFill>
            <a:schemeClr val="tx1"/>
          </a:solidFill>
          <a:latin typeface="+mn-lt"/>
          <a:ea typeface="+mn-ea"/>
          <a:cs typeface="+mn-cs"/>
        </a:defRPr>
      </a:lvl7pPr>
      <a:lvl8pPr marL="2857310" indent="-190488" algn="l" defTabSz="380974" rtl="0" eaLnBrk="1" latinLnBrk="0" hangingPunct="1">
        <a:spcBef>
          <a:spcPct val="20000"/>
        </a:spcBef>
        <a:buFont typeface="Arial"/>
        <a:buChar char="•"/>
        <a:defRPr sz="1667" kern="1200">
          <a:solidFill>
            <a:schemeClr val="tx1"/>
          </a:solidFill>
          <a:latin typeface="+mn-lt"/>
          <a:ea typeface="+mn-ea"/>
          <a:cs typeface="+mn-cs"/>
        </a:defRPr>
      </a:lvl8pPr>
      <a:lvl9pPr marL="3238284" indent="-190488" algn="l" defTabSz="380974" rtl="0" eaLnBrk="1" latinLnBrk="0" hangingPunct="1">
        <a:spcBef>
          <a:spcPct val="20000"/>
        </a:spcBef>
        <a:buFont typeface="Arial"/>
        <a:buChar char="•"/>
        <a:defRPr sz="1667" kern="1200">
          <a:solidFill>
            <a:schemeClr val="tx1"/>
          </a:solidFill>
          <a:latin typeface="+mn-lt"/>
          <a:ea typeface="+mn-ea"/>
          <a:cs typeface="+mn-cs"/>
        </a:defRPr>
      </a:lvl9pPr>
    </p:bodyStyle>
    <p:otherStyle>
      <a:defPPr>
        <a:defRPr lang="en-US"/>
      </a:defPPr>
      <a:lvl1pPr marL="0" algn="l" defTabSz="380974" rtl="0" eaLnBrk="1" latinLnBrk="0" hangingPunct="1">
        <a:defRPr sz="1533" kern="1200">
          <a:solidFill>
            <a:schemeClr val="tx1"/>
          </a:solidFill>
          <a:latin typeface="+mn-lt"/>
          <a:ea typeface="+mn-ea"/>
          <a:cs typeface="+mn-cs"/>
        </a:defRPr>
      </a:lvl1pPr>
      <a:lvl2pPr marL="380974" algn="l" defTabSz="380974" rtl="0" eaLnBrk="1" latinLnBrk="0" hangingPunct="1">
        <a:defRPr sz="1533" kern="1200">
          <a:solidFill>
            <a:schemeClr val="tx1"/>
          </a:solidFill>
          <a:latin typeface="+mn-lt"/>
          <a:ea typeface="+mn-ea"/>
          <a:cs typeface="+mn-cs"/>
        </a:defRPr>
      </a:lvl2pPr>
      <a:lvl3pPr marL="761950" algn="l" defTabSz="380974" rtl="0" eaLnBrk="1" latinLnBrk="0" hangingPunct="1">
        <a:defRPr sz="1533" kern="1200">
          <a:solidFill>
            <a:schemeClr val="tx1"/>
          </a:solidFill>
          <a:latin typeface="+mn-lt"/>
          <a:ea typeface="+mn-ea"/>
          <a:cs typeface="+mn-cs"/>
        </a:defRPr>
      </a:lvl3pPr>
      <a:lvl4pPr marL="1142924" algn="l" defTabSz="380974" rtl="0" eaLnBrk="1" latinLnBrk="0" hangingPunct="1">
        <a:defRPr sz="1533" kern="1200">
          <a:solidFill>
            <a:schemeClr val="tx1"/>
          </a:solidFill>
          <a:latin typeface="+mn-lt"/>
          <a:ea typeface="+mn-ea"/>
          <a:cs typeface="+mn-cs"/>
        </a:defRPr>
      </a:lvl4pPr>
      <a:lvl5pPr marL="1523898" algn="l" defTabSz="380974" rtl="0" eaLnBrk="1" latinLnBrk="0" hangingPunct="1">
        <a:defRPr sz="1533" kern="1200">
          <a:solidFill>
            <a:schemeClr val="tx1"/>
          </a:solidFill>
          <a:latin typeface="+mn-lt"/>
          <a:ea typeface="+mn-ea"/>
          <a:cs typeface="+mn-cs"/>
        </a:defRPr>
      </a:lvl5pPr>
      <a:lvl6pPr marL="1904872" algn="l" defTabSz="380974" rtl="0" eaLnBrk="1" latinLnBrk="0" hangingPunct="1">
        <a:defRPr sz="1533" kern="1200">
          <a:solidFill>
            <a:schemeClr val="tx1"/>
          </a:solidFill>
          <a:latin typeface="+mn-lt"/>
          <a:ea typeface="+mn-ea"/>
          <a:cs typeface="+mn-cs"/>
        </a:defRPr>
      </a:lvl6pPr>
      <a:lvl7pPr marL="2285848" algn="l" defTabSz="380974" rtl="0" eaLnBrk="1" latinLnBrk="0" hangingPunct="1">
        <a:defRPr sz="1533" kern="1200">
          <a:solidFill>
            <a:schemeClr val="tx1"/>
          </a:solidFill>
          <a:latin typeface="+mn-lt"/>
          <a:ea typeface="+mn-ea"/>
          <a:cs typeface="+mn-cs"/>
        </a:defRPr>
      </a:lvl7pPr>
      <a:lvl8pPr marL="2666822" algn="l" defTabSz="380974" rtl="0" eaLnBrk="1" latinLnBrk="0" hangingPunct="1">
        <a:defRPr sz="1533" kern="1200">
          <a:solidFill>
            <a:schemeClr val="tx1"/>
          </a:solidFill>
          <a:latin typeface="+mn-lt"/>
          <a:ea typeface="+mn-ea"/>
          <a:cs typeface="+mn-cs"/>
        </a:defRPr>
      </a:lvl8pPr>
      <a:lvl9pPr marL="3047796" algn="l" defTabSz="380974" rtl="0" eaLnBrk="1" latinLnBrk="0" hangingPunct="1">
        <a:defRPr sz="1533"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cxnSp>
        <p:nvCxnSpPr>
          <p:cNvPr id="8" name="Straight Connector 7">
            <a:extLst>
              <a:ext uri="{FF2B5EF4-FFF2-40B4-BE49-F238E27FC236}">
                <a16:creationId xmlns:a16="http://schemas.microsoft.com/office/drawing/2014/main" id="{DFEB3B6D-B8AE-4726-B830-C447FAD3394B}"/>
              </a:ext>
            </a:extLst>
          </p:cNvPr>
          <p:cNvCxnSpPr/>
          <p:nvPr userDrawn="1"/>
        </p:nvCxnSpPr>
        <p:spPr>
          <a:xfrm>
            <a:off x="1" y="6745288"/>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0721535"/>
      </p:ext>
    </p:extLst>
  </p:cSld>
  <p:clrMap bg1="dk2" tx1="lt1" bg2="dk1" tx2="lt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 id="2147483767" r:id="rId12"/>
    <p:sldLayoutId id="2147483768" r:id="rId13"/>
  </p:sldLayoutIdLst>
  <p:hf sldNum="0" hdr="0" dt="0"/>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51">
          <p15:clr>
            <a:srgbClr val="F26B43"/>
          </p15:clr>
        </p15:guide>
        <p15:guide id="2" pos="452">
          <p15:clr>
            <a:srgbClr val="F26B43"/>
          </p15:clr>
        </p15:guide>
        <p15:guide id="3" orient="horz" pos="1008">
          <p15:clr>
            <a:srgbClr val="F26B43"/>
          </p15:clr>
        </p15:guide>
        <p15:guide id="4" orient="horz" pos="4147">
          <p15:clr>
            <a:srgbClr val="F26B43"/>
          </p15:clr>
        </p15:guide>
        <p15:guide id="5" orient="horz" pos="3888">
          <p15:clr>
            <a:srgbClr val="F26B43"/>
          </p15:clr>
        </p15:guide>
        <p15:guide id="6" orient="horz" pos="4032">
          <p15:clr>
            <a:srgbClr val="F26B43"/>
          </p15:clr>
        </p15:guide>
        <p15:guide id="7" pos="328">
          <p15:clr>
            <a:srgbClr val="F26B43"/>
          </p15:clr>
        </p15:guide>
        <p15:guide id="8" pos="7231">
          <p15:clr>
            <a:srgbClr val="F26B43"/>
          </p15:clr>
        </p15:guide>
        <p15:guide id="9" pos="741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9">
            <a:alphaModFix amt="9506"/>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A9DB656-1AD7-064E-BA22-4868A6D5FF0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7F99C9F-CF8D-C307-D570-35BEBBEB7260}"/>
              </a:ext>
            </a:extLst>
          </p:cNvPr>
          <p:cNvSpPr>
            <a:spLocks noGrp="1"/>
          </p:cNvSpPr>
          <p:nvPr>
            <p:ph type="body" idx="1"/>
          </p:nvPr>
        </p:nvSpPr>
        <p:spPr>
          <a:xfrm>
            <a:off x="838200" y="1825625"/>
            <a:ext cx="10515600" cy="415252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FE776642-4A68-D31C-95D8-6E0000F35C32}"/>
              </a:ext>
            </a:extLst>
          </p:cNvPr>
          <p:cNvSpPr>
            <a:spLocks noGrp="1"/>
          </p:cNvSpPr>
          <p:nvPr>
            <p:ph type="ftr" sz="quarter" idx="3"/>
          </p:nvPr>
        </p:nvSpPr>
        <p:spPr>
          <a:xfrm>
            <a:off x="1416735" y="6054437"/>
            <a:ext cx="10651322" cy="803564"/>
          </a:xfrm>
          <a:prstGeom prst="rect">
            <a:avLst/>
          </a:prstGeom>
        </p:spPr>
        <p:txBody>
          <a:bodyPr vert="horz" lIns="91440" tIns="45720" rIns="91440" bIns="45720" rtlCol="0" anchor="ctr"/>
          <a:lstStyle>
            <a:lvl1pPr algn="l">
              <a:defRPr sz="1000">
                <a:solidFill>
                  <a:schemeClr val="tx1"/>
                </a:solidFill>
                <a:latin typeface="Arial" panose="020B0604020202020204" pitchFamily="34" charset="0"/>
                <a:cs typeface="Arial" panose="020B0604020202020204" pitchFamily="34" charset="0"/>
              </a:defRPr>
            </a:lvl1pPr>
          </a:lstStyle>
          <a:p>
            <a:endParaRPr lang="en-US"/>
          </a:p>
        </p:txBody>
      </p:sp>
      <p:pic>
        <p:nvPicPr>
          <p:cNvPr id="8" name="Picture 7">
            <a:extLst>
              <a:ext uri="{FF2B5EF4-FFF2-40B4-BE49-F238E27FC236}">
                <a16:creationId xmlns:a16="http://schemas.microsoft.com/office/drawing/2014/main" id="{69D4DC12-C41D-67BC-F969-5B1245AB794F}"/>
              </a:ext>
            </a:extLst>
          </p:cNvPr>
          <p:cNvPicPr>
            <a:picLocks noChangeAspect="1"/>
          </p:cNvPicPr>
          <p:nvPr/>
        </p:nvPicPr>
        <p:blipFill>
          <a:blip r:embed="rId20"/>
          <a:stretch>
            <a:fillRect/>
          </a:stretch>
        </p:blipFill>
        <p:spPr>
          <a:xfrm>
            <a:off x="123944" y="6263241"/>
            <a:ext cx="933253" cy="518474"/>
          </a:xfrm>
          <a:prstGeom prst="rect">
            <a:avLst/>
          </a:prstGeom>
        </p:spPr>
      </p:pic>
      <p:pic>
        <p:nvPicPr>
          <p:cNvPr id="10" name="Picture 9">
            <a:extLst>
              <a:ext uri="{FF2B5EF4-FFF2-40B4-BE49-F238E27FC236}">
                <a16:creationId xmlns:a16="http://schemas.microsoft.com/office/drawing/2014/main" id="{9437997A-0C1A-AD62-1D5B-6562168C07D0}"/>
              </a:ext>
            </a:extLst>
          </p:cNvPr>
          <p:cNvPicPr>
            <a:picLocks noChangeAspect="1"/>
          </p:cNvPicPr>
          <p:nvPr/>
        </p:nvPicPr>
        <p:blipFill>
          <a:blip r:embed="rId20"/>
          <a:stretch>
            <a:fillRect/>
          </a:stretch>
        </p:blipFill>
        <p:spPr>
          <a:xfrm>
            <a:off x="123944" y="6263241"/>
            <a:ext cx="933253" cy="518474"/>
          </a:xfrm>
          <a:prstGeom prst="rect">
            <a:avLst/>
          </a:prstGeom>
        </p:spPr>
      </p:pic>
      <p:sp>
        <p:nvSpPr>
          <p:cNvPr id="6" name="Delay 8">
            <a:extLst>
              <a:ext uri="{FF2B5EF4-FFF2-40B4-BE49-F238E27FC236}">
                <a16:creationId xmlns:a16="http://schemas.microsoft.com/office/drawing/2014/main" id="{02F5C107-B0FC-698F-7C01-6302A9028BFF}"/>
              </a:ext>
            </a:extLst>
          </p:cNvPr>
          <p:cNvSpPr/>
          <p:nvPr/>
        </p:nvSpPr>
        <p:spPr>
          <a:xfrm rot="5400000">
            <a:off x="214743" y="5839691"/>
            <a:ext cx="803565" cy="1233057"/>
          </a:xfrm>
          <a:prstGeom prst="round2SameRect">
            <a:avLst/>
          </a:prstGeom>
          <a:gradFill>
            <a:gsLst>
              <a:gs pos="0">
                <a:schemeClr val="accent1"/>
              </a:gs>
              <a:gs pos="25000">
                <a:srgbClr val="0B598F"/>
              </a:gs>
              <a:gs pos="100000">
                <a:schemeClr val="tx2"/>
              </a:gs>
            </a:gsLst>
            <a:lin ang="5400000" scaled="0"/>
          </a:gra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pic>
        <p:nvPicPr>
          <p:cNvPr id="15" name="Picture 14" descr="A black and white logo&#10;&#10;Description automatically generated">
            <a:extLst>
              <a:ext uri="{FF2B5EF4-FFF2-40B4-BE49-F238E27FC236}">
                <a16:creationId xmlns:a16="http://schemas.microsoft.com/office/drawing/2014/main" id="{65473B07-2FFA-87D7-A098-DBC746B5DA54}"/>
              </a:ext>
            </a:extLst>
          </p:cNvPr>
          <p:cNvPicPr>
            <a:picLocks noChangeAspect="1"/>
          </p:cNvPicPr>
          <p:nvPr/>
        </p:nvPicPr>
        <p:blipFill>
          <a:blip r:embed="rId21"/>
          <a:stretch>
            <a:fillRect/>
          </a:stretch>
        </p:blipFill>
        <p:spPr>
          <a:xfrm>
            <a:off x="149033" y="6105335"/>
            <a:ext cx="908164" cy="701763"/>
          </a:xfrm>
          <a:prstGeom prst="rect">
            <a:avLst/>
          </a:prstGeom>
        </p:spPr>
      </p:pic>
    </p:spTree>
    <p:extLst>
      <p:ext uri="{BB962C8B-B14F-4D97-AF65-F5344CB8AC3E}">
        <p14:creationId xmlns:p14="http://schemas.microsoft.com/office/powerpoint/2010/main" val="2698586624"/>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 id="2147483815" r:id="rId13"/>
    <p:sldLayoutId id="2147483816" r:id="rId14"/>
    <p:sldLayoutId id="2147483819" r:id="rId15"/>
    <p:sldLayoutId id="2147483798" r:id="rId16"/>
    <p:sldLayoutId id="2147483801" r:id="rId17"/>
  </p:sldLayoutIdLst>
  <p:hf sldNum="0" hdr="0" dt="0"/>
  <p:txStyles>
    <p:titleStyle>
      <a:lvl1pPr algn="l" defTabSz="914400" rtl="0" eaLnBrk="1" latinLnBrk="0" hangingPunct="1">
        <a:lnSpc>
          <a:spcPct val="90000"/>
        </a:lnSpc>
        <a:spcBef>
          <a:spcPct val="0"/>
        </a:spcBef>
        <a:buNone/>
        <a:defRPr sz="3600" kern="1200">
          <a:solidFill>
            <a:schemeClr val="accent2"/>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Clr>
          <a:schemeClr val="accent3"/>
        </a:buClr>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accent3"/>
        </a:buClr>
        <a:buFont typeface="System Font Regular"/>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accent3"/>
        </a:buClr>
        <a:buFont typeface="System Font Regular"/>
        <a:buChar char="&gt;"/>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accent3"/>
        </a:buClr>
        <a:buFont typeface="Wingdings"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accent3"/>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8.xml"/></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2.xml"/><Relationship Id="rId1" Type="http://schemas.openxmlformats.org/officeDocument/2006/relationships/slideLayout" Target="../slideLayouts/slideLayout58.xml"/><Relationship Id="rId4" Type="http://schemas.openxmlformats.org/officeDocument/2006/relationships/image" Target="../media/image11.png"/></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61.xml"/><Relationship Id="rId5" Type="http://schemas.openxmlformats.org/officeDocument/2006/relationships/image" Target="../media/image14.png"/><Relationship Id="rId4" Type="http://schemas.openxmlformats.org/officeDocument/2006/relationships/image" Target="../media/image13.png"/></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9.svg"/><Relationship Id="rId2" Type="http://schemas.openxmlformats.org/officeDocument/2006/relationships/notesSlide" Target="../notesSlides/notesSlide14.xml"/><Relationship Id="rId1" Type="http://schemas.openxmlformats.org/officeDocument/2006/relationships/slideLayout" Target="../slideLayouts/slideLayout64.xml"/><Relationship Id="rId6" Type="http://schemas.openxmlformats.org/officeDocument/2006/relationships/image" Target="../media/image18.png"/><Relationship Id="rId5" Type="http://schemas.openxmlformats.org/officeDocument/2006/relationships/image" Target="../media/image17.svg"/><Relationship Id="rId4" Type="http://schemas.openxmlformats.org/officeDocument/2006/relationships/image" Target="../media/image16.png"/></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5.xml"/><Relationship Id="rId1" Type="http://schemas.openxmlformats.org/officeDocument/2006/relationships/slideLayout" Target="../slideLayouts/slideLayout6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6.xml"/><Relationship Id="rId7" Type="http://schemas.openxmlformats.org/officeDocument/2006/relationships/image" Target="../media/image23.emf"/><Relationship Id="rId2" Type="http://schemas.openxmlformats.org/officeDocument/2006/relationships/slideLayout" Target="../slideLayouts/slideLayout63.xml"/><Relationship Id="rId1" Type="http://schemas.openxmlformats.org/officeDocument/2006/relationships/tags" Target="../tags/tag1.xml"/><Relationship Id="rId6" Type="http://schemas.openxmlformats.org/officeDocument/2006/relationships/image" Target="../media/image22.svg"/><Relationship Id="rId5" Type="http://schemas.openxmlformats.org/officeDocument/2006/relationships/image" Target="../media/image21.png"/><Relationship Id="rId4" Type="http://schemas.openxmlformats.org/officeDocument/2006/relationships/image" Target="../media/image20.emf"/></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64.xml"/><Relationship Id="rId1" Type="http://schemas.openxmlformats.org/officeDocument/2006/relationships/tags" Target="../tags/tag2.xml"/><Relationship Id="rId5" Type="http://schemas.openxmlformats.org/officeDocument/2006/relationships/image" Target="../media/image25.svg"/><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7.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64.xml"/><Relationship Id="rId1" Type="http://schemas.openxmlformats.org/officeDocument/2006/relationships/tags" Target="../tags/tag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7.xml"/></Relationships>
</file>

<file path=ppt/slides/_rels/slide2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0.xml"/><Relationship Id="rId1" Type="http://schemas.openxmlformats.org/officeDocument/2006/relationships/slideLayout" Target="../slideLayouts/slideLayout64.xml"/></Relationships>
</file>

<file path=ppt/slides/_rels/slide23.xml.rels><?xml version="1.0" encoding="UTF-8" standalone="yes"?>
<Relationships xmlns="http://schemas.openxmlformats.org/package/2006/relationships"><Relationship Id="rId3" Type="http://schemas.openxmlformats.org/officeDocument/2006/relationships/image" Target="../media/image26.tiff"/><Relationship Id="rId2" Type="http://schemas.openxmlformats.org/officeDocument/2006/relationships/notesSlide" Target="../notesSlides/notesSlide21.xml"/><Relationship Id="rId1" Type="http://schemas.openxmlformats.org/officeDocument/2006/relationships/slideLayout" Target="../slideLayouts/slideLayout64.xml"/><Relationship Id="rId4" Type="http://schemas.openxmlformats.org/officeDocument/2006/relationships/image" Target="../media/image27.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4.xml"/></Relationships>
</file>

<file path=ppt/slides/_rels/slide2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4.xml"/><Relationship Id="rId1" Type="http://schemas.openxmlformats.org/officeDocument/2006/relationships/slideLayout" Target="../slideLayouts/slideLayout64.xml"/></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5.xml"/><Relationship Id="rId1" Type="http://schemas.openxmlformats.org/officeDocument/2006/relationships/slideLayout" Target="../slideLayouts/slideLayout6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8.xml"/></Relationships>
</file>

<file path=ppt/slides/_rels/slide3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3.xml"/><Relationship Id="rId1" Type="http://schemas.openxmlformats.org/officeDocument/2006/relationships/slideLayout" Target="../slideLayouts/slideLayout64.xml"/></Relationships>
</file>

<file path=ppt/slides/_rels/slide3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4.xml"/><Relationship Id="rId1" Type="http://schemas.openxmlformats.org/officeDocument/2006/relationships/slideLayout" Target="../slideLayouts/slideLayout64.xml"/></Relationships>
</file>

<file path=ppt/slides/_rels/slide3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5.xml"/><Relationship Id="rId1" Type="http://schemas.openxmlformats.org/officeDocument/2006/relationships/slideLayout" Target="../slideLayouts/slideLayout64.xml"/></Relationships>
</file>

<file path=ppt/slides/_rels/slide3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6.xml"/><Relationship Id="rId1" Type="http://schemas.openxmlformats.org/officeDocument/2006/relationships/slideLayout" Target="../slideLayouts/slideLayout6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8.xml"/></Relationships>
</file>

<file path=ppt/slides/_rels/slide40.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notesSlide" Target="../notesSlides/notesSlide38.xml"/><Relationship Id="rId1" Type="http://schemas.openxmlformats.org/officeDocument/2006/relationships/slideLayout" Target="../slideLayouts/slideLayout64.xml"/></Relationships>
</file>

<file path=ppt/slides/_rels/slide4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9.xml"/><Relationship Id="rId1" Type="http://schemas.openxmlformats.org/officeDocument/2006/relationships/slideLayout" Target="../slideLayouts/slideLayout58.xml"/></Relationships>
</file>

<file path=ppt/slides/_rels/slide42.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40.xml"/><Relationship Id="rId1" Type="http://schemas.openxmlformats.org/officeDocument/2006/relationships/slideLayout" Target="../slideLayouts/slideLayout59.xml"/></Relationships>
</file>

<file path=ppt/slides/_rels/slide4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1.xml"/><Relationship Id="rId1" Type="http://schemas.openxmlformats.org/officeDocument/2006/relationships/slideLayout" Target="../slideLayouts/slideLayout64.xml"/><Relationship Id="rId4" Type="http://schemas.openxmlformats.org/officeDocument/2006/relationships/chart" Target="../charts/chart6.xml"/></Relationships>
</file>

<file path=ppt/slides/_rels/slide4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2.xml"/><Relationship Id="rId1" Type="http://schemas.openxmlformats.org/officeDocument/2006/relationships/slideLayout" Target="../slideLayouts/slideLayout58.xml"/><Relationship Id="rId6" Type="http://schemas.openxmlformats.org/officeDocument/2006/relationships/image" Target="../media/image25.svg"/><Relationship Id="rId5" Type="http://schemas.openxmlformats.org/officeDocument/2006/relationships/image" Target="../media/image24.png"/><Relationship Id="rId4" Type="http://schemas.microsoft.com/office/2007/relationships/hdphoto" Target="../media/hdphoto1.wdp"/></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4.xml"/></Relationships>
</file>

<file path=ppt/slides/_rels/slide49.xml.rels><?xml version="1.0" encoding="UTF-8" standalone="yes"?>
<Relationships xmlns="http://schemas.openxmlformats.org/package/2006/relationships"><Relationship Id="rId8" Type="http://schemas.openxmlformats.org/officeDocument/2006/relationships/image" Target="../media/image41.svg"/><Relationship Id="rId3" Type="http://schemas.openxmlformats.org/officeDocument/2006/relationships/image" Target="../media/image36.png"/><Relationship Id="rId7" Type="http://schemas.openxmlformats.org/officeDocument/2006/relationships/image" Target="../media/image40.png"/><Relationship Id="rId2" Type="http://schemas.openxmlformats.org/officeDocument/2006/relationships/notesSlide" Target="../notesSlides/notesSlide47.xml"/><Relationship Id="rId1" Type="http://schemas.openxmlformats.org/officeDocument/2006/relationships/slideLayout" Target="../slideLayouts/slideLayout61.xml"/><Relationship Id="rId6" Type="http://schemas.openxmlformats.org/officeDocument/2006/relationships/image" Target="../media/image39.svg"/><Relationship Id="rId5" Type="http://schemas.openxmlformats.org/officeDocument/2006/relationships/image" Target="../media/image38.png"/><Relationship Id="rId4" Type="http://schemas.openxmlformats.org/officeDocument/2006/relationships/image" Target="../media/image37.sv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8.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6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6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9.xml"/><Relationship Id="rId1" Type="http://schemas.openxmlformats.org/officeDocument/2006/relationships/slideLayout" Target="../slideLayouts/slideLayout6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4.xml"/></Relationships>
</file>

<file path=ppt/slides/_rels/slide6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2.xml"/><Relationship Id="rId1" Type="http://schemas.openxmlformats.org/officeDocument/2006/relationships/slideLayout" Target="../slideLayouts/slideLayout6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67.xml.rels><?xml version="1.0" encoding="UTF-8" standalone="yes"?>
<Relationships xmlns="http://schemas.openxmlformats.org/package/2006/relationships"><Relationship Id="rId8" Type="http://schemas.openxmlformats.org/officeDocument/2006/relationships/image" Target="../media/image49.png"/><Relationship Id="rId13" Type="http://schemas.openxmlformats.org/officeDocument/2006/relationships/image" Target="../media/image52.png"/><Relationship Id="rId18" Type="http://schemas.openxmlformats.org/officeDocument/2006/relationships/image" Target="../media/image56.png"/><Relationship Id="rId3" Type="http://schemas.openxmlformats.org/officeDocument/2006/relationships/image" Target="../media/image44.png"/><Relationship Id="rId21" Type="http://schemas.openxmlformats.org/officeDocument/2006/relationships/image" Target="../media/image59.png"/><Relationship Id="rId7" Type="http://schemas.openxmlformats.org/officeDocument/2006/relationships/image" Target="../media/image48.png"/><Relationship Id="rId12" Type="http://schemas.openxmlformats.org/officeDocument/2006/relationships/image" Target="../media/image51.png"/><Relationship Id="rId17" Type="http://schemas.openxmlformats.org/officeDocument/2006/relationships/image" Target="../media/image55.png"/><Relationship Id="rId2" Type="http://schemas.openxmlformats.org/officeDocument/2006/relationships/notesSlide" Target="../notesSlides/notesSlide63.xml"/><Relationship Id="rId16" Type="http://schemas.openxmlformats.org/officeDocument/2006/relationships/image" Target="../media/image54.png"/><Relationship Id="rId20" Type="http://schemas.openxmlformats.org/officeDocument/2006/relationships/image" Target="../media/image58.png"/><Relationship Id="rId1" Type="http://schemas.openxmlformats.org/officeDocument/2006/relationships/slideLayout" Target="../slideLayouts/slideLayout58.xml"/><Relationship Id="rId6" Type="http://schemas.openxmlformats.org/officeDocument/2006/relationships/image" Target="../media/image47.png"/><Relationship Id="rId11" Type="http://schemas.microsoft.com/office/2007/relationships/hdphoto" Target="../media/hdphoto3.wdp"/><Relationship Id="rId5" Type="http://schemas.openxmlformats.org/officeDocument/2006/relationships/image" Target="../media/image46.png"/><Relationship Id="rId15" Type="http://schemas.openxmlformats.org/officeDocument/2006/relationships/image" Target="../media/image53.png"/><Relationship Id="rId10" Type="http://schemas.openxmlformats.org/officeDocument/2006/relationships/image" Target="../media/image50.png"/><Relationship Id="rId19" Type="http://schemas.openxmlformats.org/officeDocument/2006/relationships/image" Target="../media/image57.png"/><Relationship Id="rId4" Type="http://schemas.openxmlformats.org/officeDocument/2006/relationships/image" Target="../media/image45.png"/><Relationship Id="rId9" Type="http://schemas.microsoft.com/office/2007/relationships/hdphoto" Target="../media/hdphoto2.wdp"/><Relationship Id="rId14" Type="http://schemas.microsoft.com/office/2007/relationships/hdphoto" Target="../media/hdphoto4.wdp"/><Relationship Id="rId22" Type="http://schemas.openxmlformats.org/officeDocument/2006/relationships/image" Target="../media/image60.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6.xml"/><Relationship Id="rId1" Type="http://schemas.openxmlformats.org/officeDocument/2006/relationships/slideLayout" Target="../slideLayouts/slideLayout58.xml"/></Relationships>
</file>

<file path=ppt/slides/_rels/slide70.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64.xml"/><Relationship Id="rId1" Type="http://schemas.openxmlformats.org/officeDocument/2006/relationships/slideLayout" Target="../slideLayouts/slideLayout6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6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xml"/><Relationship Id="rId1" Type="http://schemas.openxmlformats.org/officeDocument/2006/relationships/slideLayout" Target="../slideLayouts/slideLayout5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8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72.xml"/><Relationship Id="rId1" Type="http://schemas.openxmlformats.org/officeDocument/2006/relationships/slideLayout" Target="../slideLayouts/slideLayout5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up of a flower&#10;&#10;AI-generated content may be incorrect.">
            <a:extLst>
              <a:ext uri="{FF2B5EF4-FFF2-40B4-BE49-F238E27FC236}">
                <a16:creationId xmlns:a16="http://schemas.microsoft.com/office/drawing/2014/main" id="{B274203B-29ED-D9B8-60BB-5240945CAEA3}"/>
              </a:ext>
            </a:extLst>
          </p:cNvPr>
          <p:cNvPicPr>
            <a:picLocks noChangeAspect="1"/>
          </p:cNvPicPr>
          <p:nvPr/>
        </p:nvPicPr>
        <p:blipFill>
          <a:blip r:embed="rId3"/>
          <a:stretch>
            <a:fillRect/>
          </a:stretch>
        </p:blipFill>
        <p:spPr>
          <a:xfrm>
            <a:off x="-6096" y="0"/>
            <a:ext cx="12198096" cy="6858000"/>
          </a:xfrm>
          <a:prstGeom prst="rect">
            <a:avLst/>
          </a:prstGeom>
        </p:spPr>
      </p:pic>
    </p:spTree>
    <p:extLst>
      <p:ext uri="{BB962C8B-B14F-4D97-AF65-F5344CB8AC3E}">
        <p14:creationId xmlns:p14="http://schemas.microsoft.com/office/powerpoint/2010/main" val="305971011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D94149-591F-D343-EC8B-4653CDFB998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A623829-AA72-6D94-95E9-BC6E0AE0A793}"/>
              </a:ext>
            </a:extLst>
          </p:cNvPr>
          <p:cNvSpPr>
            <a:spLocks noGrp="1"/>
          </p:cNvSpPr>
          <p:nvPr>
            <p:ph type="title"/>
          </p:nvPr>
        </p:nvSpPr>
        <p:spPr>
          <a:xfrm>
            <a:off x="838200" y="116286"/>
            <a:ext cx="10515600" cy="970922"/>
          </a:xfrm>
        </p:spPr>
        <p:txBody>
          <a:bodyPr/>
          <a:lstStyle/>
          <a:p>
            <a:r>
              <a:rPr lang="en-US"/>
              <a:t>The Past, Present, and Future of HER2 Low</a:t>
            </a:r>
          </a:p>
        </p:txBody>
      </p:sp>
      <p:sp>
        <p:nvSpPr>
          <p:cNvPr id="4" name="Footer Placeholder 3">
            <a:extLst>
              <a:ext uri="{FF2B5EF4-FFF2-40B4-BE49-F238E27FC236}">
                <a16:creationId xmlns:a16="http://schemas.microsoft.com/office/drawing/2014/main" id="{2891DB5B-086A-E113-EB6E-9653434536DF}"/>
              </a:ext>
            </a:extLst>
          </p:cNvPr>
          <p:cNvSpPr>
            <a:spLocks noGrp="1"/>
          </p:cNvSpPr>
          <p:nvPr>
            <p:ph type="ftr" sz="quarter" idx="10"/>
          </p:nvPr>
        </p:nvSpPr>
        <p:spPr>
          <a:xfrm>
            <a:off x="1416735" y="6302767"/>
            <a:ext cx="10651322" cy="555233"/>
          </a:xfrm>
        </p:spPr>
        <p:txBody>
          <a:bodyPr/>
          <a:lstStyle/>
          <a:p>
            <a:pPr>
              <a:spcBef>
                <a:spcPts val="0"/>
              </a:spcBef>
            </a:pPr>
            <a:r>
              <a:rPr lang="en-CA">
                <a:solidFill>
                  <a:schemeClr val="tx1"/>
                </a:solidFill>
              </a:rPr>
              <a:t>ADC, antibody-drug conjugate; ERBB, erythroblastic leukemia viral oncogene homolog; HER2, human epidermal growth factor receptor 2.</a:t>
            </a:r>
          </a:p>
          <a:p>
            <a:pPr>
              <a:spcBef>
                <a:spcPts val="0"/>
              </a:spcBef>
            </a:pPr>
            <a:r>
              <a:rPr lang="en-CA">
                <a:solidFill>
                  <a:schemeClr val="tx1"/>
                </a:solidFill>
              </a:rPr>
              <a:t>Tarantino P, et al. </a:t>
            </a:r>
            <a:r>
              <a:rPr lang="en-CA" i="1">
                <a:solidFill>
                  <a:schemeClr val="tx1"/>
                </a:solidFill>
              </a:rPr>
              <a:t>Cancer </a:t>
            </a:r>
            <a:r>
              <a:rPr lang="en-CA" i="1" err="1">
                <a:solidFill>
                  <a:schemeClr val="tx1"/>
                </a:solidFill>
              </a:rPr>
              <a:t>Discov</a:t>
            </a:r>
            <a:r>
              <a:rPr lang="en-CA">
                <a:solidFill>
                  <a:schemeClr val="tx1"/>
                </a:solidFill>
              </a:rPr>
              <a:t>. 2022;12(9):2026-2030.</a:t>
            </a:r>
            <a:endParaRPr lang="en-US">
              <a:solidFill>
                <a:schemeClr val="tx1"/>
              </a:solidFill>
            </a:endParaRPr>
          </a:p>
          <a:p>
            <a:endParaRPr lang="en-US"/>
          </a:p>
        </p:txBody>
      </p:sp>
      <p:grpSp>
        <p:nvGrpSpPr>
          <p:cNvPr id="5" name="Group 4">
            <a:extLst>
              <a:ext uri="{FF2B5EF4-FFF2-40B4-BE49-F238E27FC236}">
                <a16:creationId xmlns:a16="http://schemas.microsoft.com/office/drawing/2014/main" id="{4D984DE7-F002-17B1-0126-6E304A2B9B01}"/>
              </a:ext>
            </a:extLst>
          </p:cNvPr>
          <p:cNvGrpSpPr/>
          <p:nvPr/>
        </p:nvGrpSpPr>
        <p:grpSpPr>
          <a:xfrm>
            <a:off x="1359882" y="1010151"/>
            <a:ext cx="9472235" cy="5292616"/>
            <a:chOff x="1154080" y="550505"/>
            <a:chExt cx="10403330" cy="6058166"/>
          </a:xfrm>
        </p:grpSpPr>
        <p:cxnSp>
          <p:nvCxnSpPr>
            <p:cNvPr id="6" name="Straight Connector 5">
              <a:extLst>
                <a:ext uri="{FF2B5EF4-FFF2-40B4-BE49-F238E27FC236}">
                  <a16:creationId xmlns:a16="http://schemas.microsoft.com/office/drawing/2014/main" id="{41B79F3B-A69A-E72D-68A3-70AE05CDA884}"/>
                </a:ext>
              </a:extLst>
            </p:cNvPr>
            <p:cNvCxnSpPr>
              <a:cxnSpLocks/>
            </p:cNvCxnSpPr>
            <p:nvPr/>
          </p:nvCxnSpPr>
          <p:spPr>
            <a:xfrm flipH="1">
              <a:off x="6085142" y="934196"/>
              <a:ext cx="2816" cy="5301806"/>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82E834A1-5E1D-AE5B-62FC-DD0E36CE6A83}"/>
                </a:ext>
              </a:extLst>
            </p:cNvPr>
            <p:cNvCxnSpPr/>
            <p:nvPr/>
          </p:nvCxnSpPr>
          <p:spPr>
            <a:xfrm>
              <a:off x="2865120" y="3596640"/>
              <a:ext cx="6217920" cy="0"/>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 name="Teardrop 59">
              <a:extLst>
                <a:ext uri="{FF2B5EF4-FFF2-40B4-BE49-F238E27FC236}">
                  <a16:creationId xmlns:a16="http://schemas.microsoft.com/office/drawing/2014/main" id="{C2CE2457-AAD2-83A4-110D-D00699689C2C}"/>
                </a:ext>
              </a:extLst>
            </p:cNvPr>
            <p:cNvSpPr/>
            <p:nvPr/>
          </p:nvSpPr>
          <p:spPr>
            <a:xfrm rot="5400000">
              <a:off x="2917140" y="672788"/>
              <a:ext cx="1749872" cy="1505306"/>
            </a:xfrm>
            <a:custGeom>
              <a:avLst/>
              <a:gdLst>
                <a:gd name="connsiteX0" fmla="*/ 0 w 3355674"/>
                <a:gd name="connsiteY0" fmla="*/ 1574321 h 3148641"/>
                <a:gd name="connsiteX1" fmla="*/ 1677837 w 3355674"/>
                <a:gd name="connsiteY1" fmla="*/ 0 h 3148641"/>
                <a:gd name="connsiteX2" fmla="*/ 3355674 w 3355674"/>
                <a:gd name="connsiteY2" fmla="*/ 0 h 3148641"/>
                <a:gd name="connsiteX3" fmla="*/ 3355674 w 3355674"/>
                <a:gd name="connsiteY3" fmla="*/ 1574321 h 3148641"/>
                <a:gd name="connsiteX4" fmla="*/ 1677837 w 3355674"/>
                <a:gd name="connsiteY4" fmla="*/ 3148642 h 3148641"/>
                <a:gd name="connsiteX5" fmla="*/ 0 w 3355674"/>
                <a:gd name="connsiteY5" fmla="*/ 1574321 h 3148641"/>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2203830"/>
                <a:gd name="connsiteX1" fmla="*/ 1677837 w 3355674"/>
                <a:gd name="connsiteY1" fmla="*/ 0 h 2203830"/>
                <a:gd name="connsiteX2" fmla="*/ 3355674 w 3355674"/>
                <a:gd name="connsiteY2" fmla="*/ 0 h 2203830"/>
                <a:gd name="connsiteX3" fmla="*/ 2406771 w 3355674"/>
                <a:gd name="connsiteY3" fmla="*/ 2126411 h 2203830"/>
                <a:gd name="connsiteX4" fmla="*/ 0 w 3355674"/>
                <a:gd name="connsiteY4" fmla="*/ 1574321 h 2203830"/>
                <a:gd name="connsiteX0" fmla="*/ 8376 w 2466903"/>
                <a:gd name="connsiteY0" fmla="*/ 1522562 h 2198517"/>
                <a:gd name="connsiteX1" fmla="*/ 789066 w 2466903"/>
                <a:gd name="connsiteY1" fmla="*/ 0 h 2198517"/>
                <a:gd name="connsiteX2" fmla="*/ 2466903 w 2466903"/>
                <a:gd name="connsiteY2" fmla="*/ 0 h 2198517"/>
                <a:gd name="connsiteX3" fmla="*/ 1518000 w 2466903"/>
                <a:gd name="connsiteY3" fmla="*/ 2126411 h 2198517"/>
                <a:gd name="connsiteX4" fmla="*/ 8376 w 2466903"/>
                <a:gd name="connsiteY4" fmla="*/ 1522562 h 2198517"/>
                <a:gd name="connsiteX0" fmla="*/ 120974 w 2579501"/>
                <a:gd name="connsiteY0" fmla="*/ 1522562 h 2212802"/>
                <a:gd name="connsiteX1" fmla="*/ 901664 w 2579501"/>
                <a:gd name="connsiteY1" fmla="*/ 0 h 2212802"/>
                <a:gd name="connsiteX2" fmla="*/ 2579501 w 2579501"/>
                <a:gd name="connsiteY2" fmla="*/ 0 h 2212802"/>
                <a:gd name="connsiteX3" fmla="*/ 1630598 w 2579501"/>
                <a:gd name="connsiteY3" fmla="*/ 2126411 h 2212802"/>
                <a:gd name="connsiteX4" fmla="*/ 120974 w 2579501"/>
                <a:gd name="connsiteY4" fmla="*/ 1522562 h 2212802"/>
                <a:gd name="connsiteX0" fmla="*/ 120975 w 2579500"/>
                <a:gd name="connsiteY0" fmla="*/ 1703716 h 2243910"/>
                <a:gd name="connsiteX1" fmla="*/ 901663 w 2579500"/>
                <a:gd name="connsiteY1" fmla="*/ 0 h 2243910"/>
                <a:gd name="connsiteX2" fmla="*/ 2579500 w 2579500"/>
                <a:gd name="connsiteY2" fmla="*/ 0 h 2243910"/>
                <a:gd name="connsiteX3" fmla="*/ 1630597 w 2579500"/>
                <a:gd name="connsiteY3" fmla="*/ 2126411 h 2243910"/>
                <a:gd name="connsiteX4" fmla="*/ 120975 w 2579500"/>
                <a:gd name="connsiteY4" fmla="*/ 1703716 h 2243910"/>
                <a:gd name="connsiteX0" fmla="*/ 221230 w 2679755"/>
                <a:gd name="connsiteY0" fmla="*/ 1712343 h 2229732"/>
                <a:gd name="connsiteX1" fmla="*/ 613729 w 2679755"/>
                <a:gd name="connsiteY1" fmla="*/ 0 h 2229732"/>
                <a:gd name="connsiteX2" fmla="*/ 2679755 w 2679755"/>
                <a:gd name="connsiteY2" fmla="*/ 8627 h 2229732"/>
                <a:gd name="connsiteX3" fmla="*/ 1730852 w 2679755"/>
                <a:gd name="connsiteY3" fmla="*/ 2135038 h 2229732"/>
                <a:gd name="connsiteX4" fmla="*/ 221230 w 2679755"/>
                <a:gd name="connsiteY4" fmla="*/ 1712343 h 2229732"/>
                <a:gd name="connsiteX0" fmla="*/ 108956 w 2567481"/>
                <a:gd name="connsiteY0" fmla="*/ 1712343 h 2229732"/>
                <a:gd name="connsiteX1" fmla="*/ 501455 w 2567481"/>
                <a:gd name="connsiteY1" fmla="*/ 0 h 2229732"/>
                <a:gd name="connsiteX2" fmla="*/ 2567481 w 2567481"/>
                <a:gd name="connsiteY2" fmla="*/ 8627 h 2229732"/>
                <a:gd name="connsiteX3" fmla="*/ 1618578 w 2567481"/>
                <a:gd name="connsiteY3" fmla="*/ 2135038 h 2229732"/>
                <a:gd name="connsiteX4" fmla="*/ 108956 w 2567481"/>
                <a:gd name="connsiteY4" fmla="*/ 1712343 h 2229732"/>
                <a:gd name="connsiteX0" fmla="*/ 166283 w 2624808"/>
                <a:gd name="connsiteY0" fmla="*/ 1712343 h 2257961"/>
                <a:gd name="connsiteX1" fmla="*/ 558782 w 2624808"/>
                <a:gd name="connsiteY1" fmla="*/ 0 h 2257961"/>
                <a:gd name="connsiteX2" fmla="*/ 2624808 w 2624808"/>
                <a:gd name="connsiteY2" fmla="*/ 8627 h 2257961"/>
                <a:gd name="connsiteX3" fmla="*/ 1675905 w 2624808"/>
                <a:gd name="connsiteY3" fmla="*/ 2135038 h 2257961"/>
                <a:gd name="connsiteX4" fmla="*/ 166283 w 2624808"/>
                <a:gd name="connsiteY4" fmla="*/ 1712343 h 2257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808" h="2257961">
                  <a:moveTo>
                    <a:pt x="166283" y="1712343"/>
                  </a:moveTo>
                  <a:cubicBezTo>
                    <a:pt x="-149298" y="1192602"/>
                    <a:pt x="-14177" y="60385"/>
                    <a:pt x="558782" y="0"/>
                  </a:cubicBezTo>
                  <a:lnTo>
                    <a:pt x="2624808" y="8627"/>
                  </a:lnTo>
                  <a:cubicBezTo>
                    <a:pt x="2409147" y="481642"/>
                    <a:pt x="1874313" y="1618891"/>
                    <a:pt x="1675905" y="2135038"/>
                  </a:cubicBezTo>
                  <a:cubicBezTo>
                    <a:pt x="1116626" y="2397425"/>
                    <a:pt x="481864" y="2232084"/>
                    <a:pt x="166283" y="1712343"/>
                  </a:cubicBezTo>
                  <a:close/>
                </a:path>
              </a:pathLst>
            </a:custGeom>
            <a:gradFill>
              <a:gsLst>
                <a:gs pos="61000">
                  <a:schemeClr val="accent3"/>
                </a:gs>
                <a:gs pos="0">
                  <a:schemeClr val="accent6">
                    <a:lumMod val="16000"/>
                    <a:lumOff val="84000"/>
                    <a:alpha val="0"/>
                  </a:schemeClr>
                </a:gs>
              </a:gsLst>
              <a:lin ang="0" scaled="0"/>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1" name="Freeform 10">
              <a:extLst>
                <a:ext uri="{FF2B5EF4-FFF2-40B4-BE49-F238E27FC236}">
                  <a16:creationId xmlns:a16="http://schemas.microsoft.com/office/drawing/2014/main" id="{F70AABF1-622D-BD10-C3AD-B825681BA28F}"/>
                </a:ext>
              </a:extLst>
            </p:cNvPr>
            <p:cNvSpPr/>
            <p:nvPr/>
          </p:nvSpPr>
          <p:spPr>
            <a:xfrm flipH="1">
              <a:off x="7242105" y="937405"/>
              <a:ext cx="2402988" cy="2731647"/>
            </a:xfrm>
            <a:custGeom>
              <a:avLst/>
              <a:gdLst>
                <a:gd name="connsiteX0" fmla="*/ 2035834 w 2044460"/>
                <a:gd name="connsiteY0" fmla="*/ 2027208 h 2027208"/>
                <a:gd name="connsiteX1" fmla="*/ 2044460 w 2044460"/>
                <a:gd name="connsiteY1" fmla="*/ 25879 h 2027208"/>
                <a:gd name="connsiteX2" fmla="*/ 810883 w 2044460"/>
                <a:gd name="connsiteY2" fmla="*/ 0 h 2027208"/>
                <a:gd name="connsiteX3" fmla="*/ 0 w 2044460"/>
                <a:gd name="connsiteY3" fmla="*/ 1164566 h 2027208"/>
                <a:gd name="connsiteX4" fmla="*/ 2035834 w 2044460"/>
                <a:gd name="connsiteY4" fmla="*/ 2027208 h 2027208"/>
                <a:gd name="connsiteX0" fmla="*/ 2035834 w 2044460"/>
                <a:gd name="connsiteY0" fmla="*/ 2027208 h 2027208"/>
                <a:gd name="connsiteX1" fmla="*/ 2044460 w 2044460"/>
                <a:gd name="connsiteY1" fmla="*/ 25879 h 2027208"/>
                <a:gd name="connsiteX2" fmla="*/ 810883 w 2044460"/>
                <a:gd name="connsiteY2" fmla="*/ 0 h 2027208"/>
                <a:gd name="connsiteX3" fmla="*/ 0 w 2044460"/>
                <a:gd name="connsiteY3" fmla="*/ 1164566 h 2027208"/>
                <a:gd name="connsiteX4" fmla="*/ 2035834 w 2044460"/>
                <a:gd name="connsiteY4" fmla="*/ 2027208 h 2027208"/>
                <a:gd name="connsiteX0" fmla="*/ 2035834 w 2044460"/>
                <a:gd name="connsiteY0" fmla="*/ 2129986 h 2129986"/>
                <a:gd name="connsiteX1" fmla="*/ 2044460 w 2044460"/>
                <a:gd name="connsiteY1" fmla="*/ 128657 h 2129986"/>
                <a:gd name="connsiteX2" fmla="*/ 810883 w 2044460"/>
                <a:gd name="connsiteY2" fmla="*/ 102778 h 2129986"/>
                <a:gd name="connsiteX3" fmla="*/ 0 w 2044460"/>
                <a:gd name="connsiteY3" fmla="*/ 1267344 h 2129986"/>
                <a:gd name="connsiteX4" fmla="*/ 2035834 w 2044460"/>
                <a:gd name="connsiteY4" fmla="*/ 2129986 h 2129986"/>
                <a:gd name="connsiteX0" fmla="*/ 2035834 w 2044460"/>
                <a:gd name="connsiteY0" fmla="*/ 2129986 h 2129986"/>
                <a:gd name="connsiteX1" fmla="*/ 2044460 w 2044460"/>
                <a:gd name="connsiteY1" fmla="*/ 128657 h 2129986"/>
                <a:gd name="connsiteX2" fmla="*/ 810883 w 2044460"/>
                <a:gd name="connsiteY2" fmla="*/ 102778 h 2129986"/>
                <a:gd name="connsiteX3" fmla="*/ 0 w 2044460"/>
                <a:gd name="connsiteY3" fmla="*/ 1267344 h 2129986"/>
                <a:gd name="connsiteX4" fmla="*/ 2035834 w 2044460"/>
                <a:gd name="connsiteY4" fmla="*/ 2129986 h 2129986"/>
                <a:gd name="connsiteX0" fmla="*/ 2064237 w 2072863"/>
                <a:gd name="connsiteY0" fmla="*/ 2116990 h 2116990"/>
                <a:gd name="connsiteX1" fmla="*/ 2072863 w 2072863"/>
                <a:gd name="connsiteY1" fmla="*/ 115661 h 2116990"/>
                <a:gd name="connsiteX2" fmla="*/ 632252 w 2072863"/>
                <a:gd name="connsiteY2" fmla="*/ 107035 h 2116990"/>
                <a:gd name="connsiteX3" fmla="*/ 28403 w 2072863"/>
                <a:gd name="connsiteY3" fmla="*/ 1254348 h 2116990"/>
                <a:gd name="connsiteX4" fmla="*/ 2064237 w 2072863"/>
                <a:gd name="connsiteY4" fmla="*/ 2116990 h 2116990"/>
                <a:gd name="connsiteX0" fmla="*/ 2035834 w 2044460"/>
                <a:gd name="connsiteY0" fmla="*/ 2116990 h 2116990"/>
                <a:gd name="connsiteX1" fmla="*/ 2044460 w 2044460"/>
                <a:gd name="connsiteY1" fmla="*/ 115661 h 2116990"/>
                <a:gd name="connsiteX2" fmla="*/ 603849 w 2044460"/>
                <a:gd name="connsiteY2" fmla="*/ 107035 h 2116990"/>
                <a:gd name="connsiteX3" fmla="*/ 0 w 2044460"/>
                <a:gd name="connsiteY3" fmla="*/ 1254348 h 2116990"/>
                <a:gd name="connsiteX4" fmla="*/ 2035834 w 2044460"/>
                <a:gd name="connsiteY4" fmla="*/ 2116990 h 2116990"/>
                <a:gd name="connsiteX0" fmla="*/ 2035834 w 2044460"/>
                <a:gd name="connsiteY0" fmla="*/ 2146150 h 2146150"/>
                <a:gd name="connsiteX1" fmla="*/ 2044460 w 2044460"/>
                <a:gd name="connsiteY1" fmla="*/ 144821 h 2146150"/>
                <a:gd name="connsiteX2" fmla="*/ 603849 w 2044460"/>
                <a:gd name="connsiteY2" fmla="*/ 136195 h 2146150"/>
                <a:gd name="connsiteX3" fmla="*/ 0 w 2044460"/>
                <a:gd name="connsiteY3" fmla="*/ 1283508 h 2146150"/>
                <a:gd name="connsiteX4" fmla="*/ 2035834 w 2044460"/>
                <a:gd name="connsiteY4" fmla="*/ 2146150 h 2146150"/>
                <a:gd name="connsiteX0" fmla="*/ 1478276 w 2983377"/>
                <a:gd name="connsiteY0" fmla="*/ 2146150 h 4112972"/>
                <a:gd name="connsiteX1" fmla="*/ 1486902 w 2983377"/>
                <a:gd name="connsiteY1" fmla="*/ 144821 h 4112972"/>
                <a:gd name="connsiteX2" fmla="*/ 46291 w 2983377"/>
                <a:gd name="connsiteY2" fmla="*/ 136195 h 4112972"/>
                <a:gd name="connsiteX3" fmla="*/ 2982011 w 2983377"/>
                <a:gd name="connsiteY3" fmla="*/ 4112972 h 4112972"/>
                <a:gd name="connsiteX4" fmla="*/ 1478276 w 2983377"/>
                <a:gd name="connsiteY4" fmla="*/ 2146150 h 4112972"/>
                <a:gd name="connsiteX0" fmla="*/ 2220967 w 3724702"/>
                <a:gd name="connsiteY0" fmla="*/ 2146150 h 4139087"/>
                <a:gd name="connsiteX1" fmla="*/ 2229593 w 3724702"/>
                <a:gd name="connsiteY1" fmla="*/ 144821 h 4139087"/>
                <a:gd name="connsiteX2" fmla="*/ 788982 w 3724702"/>
                <a:gd name="connsiteY2" fmla="*/ 136195 h 4139087"/>
                <a:gd name="connsiteX3" fmla="*/ 3724702 w 3724702"/>
                <a:gd name="connsiteY3" fmla="*/ 4112972 h 4139087"/>
                <a:gd name="connsiteX4" fmla="*/ 2220967 w 3724702"/>
                <a:gd name="connsiteY4" fmla="*/ 2146150 h 4139087"/>
                <a:gd name="connsiteX0" fmla="*/ 2263080 w 3766815"/>
                <a:gd name="connsiteY0" fmla="*/ 2057477 h 4051724"/>
                <a:gd name="connsiteX1" fmla="*/ 2271706 w 3766815"/>
                <a:gd name="connsiteY1" fmla="*/ 56148 h 4051724"/>
                <a:gd name="connsiteX2" fmla="*/ 756184 w 3766815"/>
                <a:gd name="connsiteY2" fmla="*/ 254556 h 4051724"/>
                <a:gd name="connsiteX3" fmla="*/ 3766815 w 3766815"/>
                <a:gd name="connsiteY3" fmla="*/ 4024299 h 4051724"/>
                <a:gd name="connsiteX4" fmla="*/ 2263080 w 3766815"/>
                <a:gd name="connsiteY4" fmla="*/ 2057477 h 4051724"/>
                <a:gd name="connsiteX0" fmla="*/ 2259285 w 3763020"/>
                <a:gd name="connsiteY0" fmla="*/ 2057477 h 4052899"/>
                <a:gd name="connsiteX1" fmla="*/ 2267911 w 3763020"/>
                <a:gd name="connsiteY1" fmla="*/ 56148 h 4052899"/>
                <a:gd name="connsiteX2" fmla="*/ 752389 w 3763020"/>
                <a:gd name="connsiteY2" fmla="*/ 254556 h 4052899"/>
                <a:gd name="connsiteX3" fmla="*/ 3763020 w 3763020"/>
                <a:gd name="connsiteY3" fmla="*/ 4024299 h 4052899"/>
                <a:gd name="connsiteX4" fmla="*/ 2259285 w 3763020"/>
                <a:gd name="connsiteY4" fmla="*/ 2057477 h 4052899"/>
                <a:gd name="connsiteX0" fmla="*/ 2259285 w 3763020"/>
                <a:gd name="connsiteY0" fmla="*/ 2046839 h 4042261"/>
                <a:gd name="connsiteX1" fmla="*/ 2267911 w 3763020"/>
                <a:gd name="connsiteY1" fmla="*/ 45510 h 4042261"/>
                <a:gd name="connsiteX2" fmla="*/ 752389 w 3763020"/>
                <a:gd name="connsiteY2" fmla="*/ 243918 h 4042261"/>
                <a:gd name="connsiteX3" fmla="*/ 3763020 w 3763020"/>
                <a:gd name="connsiteY3" fmla="*/ 4013661 h 4042261"/>
                <a:gd name="connsiteX4" fmla="*/ 2259285 w 3763020"/>
                <a:gd name="connsiteY4" fmla="*/ 2046839 h 4042261"/>
                <a:gd name="connsiteX0" fmla="*/ 2225212 w 3728947"/>
                <a:gd name="connsiteY0" fmla="*/ 2046839 h 4040807"/>
                <a:gd name="connsiteX1" fmla="*/ 2233838 w 3728947"/>
                <a:gd name="connsiteY1" fmla="*/ 45510 h 4040807"/>
                <a:gd name="connsiteX2" fmla="*/ 718316 w 3728947"/>
                <a:gd name="connsiteY2" fmla="*/ 243918 h 4040807"/>
                <a:gd name="connsiteX3" fmla="*/ 3728947 w 3728947"/>
                <a:gd name="connsiteY3" fmla="*/ 4013661 h 4040807"/>
                <a:gd name="connsiteX4" fmla="*/ 2225212 w 3728947"/>
                <a:gd name="connsiteY4" fmla="*/ 2046839 h 4040807"/>
                <a:gd name="connsiteX0" fmla="*/ 2349670 w 3853405"/>
                <a:gd name="connsiteY0" fmla="*/ 2030934 h 4025832"/>
                <a:gd name="connsiteX1" fmla="*/ 2358296 w 3853405"/>
                <a:gd name="connsiteY1" fmla="*/ 29605 h 4025832"/>
                <a:gd name="connsiteX2" fmla="*/ 627403 w 3853405"/>
                <a:gd name="connsiteY2" fmla="*/ 366036 h 4025832"/>
                <a:gd name="connsiteX3" fmla="*/ 3853405 w 3853405"/>
                <a:gd name="connsiteY3" fmla="*/ 3997756 h 4025832"/>
                <a:gd name="connsiteX4" fmla="*/ 2349670 w 3853405"/>
                <a:gd name="connsiteY4" fmla="*/ 2030934 h 4025832"/>
                <a:gd name="connsiteX0" fmla="*/ 2276057 w 3779792"/>
                <a:gd name="connsiteY0" fmla="*/ 2030934 h 4025197"/>
                <a:gd name="connsiteX1" fmla="*/ 2284683 w 3779792"/>
                <a:gd name="connsiteY1" fmla="*/ 29605 h 4025197"/>
                <a:gd name="connsiteX2" fmla="*/ 553790 w 3779792"/>
                <a:gd name="connsiteY2" fmla="*/ 366036 h 4025197"/>
                <a:gd name="connsiteX3" fmla="*/ 3779792 w 3779792"/>
                <a:gd name="connsiteY3" fmla="*/ 3997756 h 4025197"/>
                <a:gd name="connsiteX4" fmla="*/ 2276057 w 3779792"/>
                <a:gd name="connsiteY4" fmla="*/ 2030934 h 4025197"/>
                <a:gd name="connsiteX0" fmla="*/ 2440716 w 3944451"/>
                <a:gd name="connsiteY0" fmla="*/ 2030934 h 4000053"/>
                <a:gd name="connsiteX1" fmla="*/ 2449342 w 3944451"/>
                <a:gd name="connsiteY1" fmla="*/ 29605 h 4000053"/>
                <a:gd name="connsiteX2" fmla="*/ 718449 w 3944451"/>
                <a:gd name="connsiteY2" fmla="*/ 366036 h 4000053"/>
                <a:gd name="connsiteX3" fmla="*/ 198875 w 3944451"/>
                <a:gd name="connsiteY3" fmla="*/ 2381411 h 4000053"/>
                <a:gd name="connsiteX4" fmla="*/ 3944451 w 3944451"/>
                <a:gd name="connsiteY4" fmla="*/ 3997756 h 4000053"/>
                <a:gd name="connsiteX5" fmla="*/ 2440716 w 3944451"/>
                <a:gd name="connsiteY5" fmla="*/ 2030934 h 4000053"/>
                <a:gd name="connsiteX0" fmla="*/ 2262089 w 3765824"/>
                <a:gd name="connsiteY0" fmla="*/ 2001329 h 3970448"/>
                <a:gd name="connsiteX1" fmla="*/ 2270715 w 3765824"/>
                <a:gd name="connsiteY1" fmla="*/ 0 h 3970448"/>
                <a:gd name="connsiteX2" fmla="*/ 20248 w 3765824"/>
                <a:gd name="connsiteY2" fmla="*/ 2351806 h 3970448"/>
                <a:gd name="connsiteX3" fmla="*/ 3765824 w 3765824"/>
                <a:gd name="connsiteY3" fmla="*/ 3968151 h 3970448"/>
                <a:gd name="connsiteX4" fmla="*/ 2262089 w 3765824"/>
                <a:gd name="connsiteY4" fmla="*/ 2001329 h 3970448"/>
                <a:gd name="connsiteX0" fmla="*/ 2262089 w 3765824"/>
                <a:gd name="connsiteY0" fmla="*/ 2001329 h 4011037"/>
                <a:gd name="connsiteX1" fmla="*/ 2270715 w 3765824"/>
                <a:gd name="connsiteY1" fmla="*/ 0 h 4011037"/>
                <a:gd name="connsiteX2" fmla="*/ 20248 w 3765824"/>
                <a:gd name="connsiteY2" fmla="*/ 2351806 h 4011037"/>
                <a:gd name="connsiteX3" fmla="*/ 3765824 w 3765824"/>
                <a:gd name="connsiteY3" fmla="*/ 3968151 h 4011037"/>
                <a:gd name="connsiteX4" fmla="*/ 2262089 w 3765824"/>
                <a:gd name="connsiteY4" fmla="*/ 2001329 h 4011037"/>
                <a:gd name="connsiteX0" fmla="*/ 2241931 w 3745666"/>
                <a:gd name="connsiteY0" fmla="*/ 2001329 h 4011037"/>
                <a:gd name="connsiteX1" fmla="*/ 2250557 w 3745666"/>
                <a:gd name="connsiteY1" fmla="*/ 0 h 4011037"/>
                <a:gd name="connsiteX2" fmla="*/ 90 w 3745666"/>
                <a:gd name="connsiteY2" fmla="*/ 2351806 h 4011037"/>
                <a:gd name="connsiteX3" fmla="*/ 3745666 w 3745666"/>
                <a:gd name="connsiteY3" fmla="*/ 3968151 h 4011037"/>
                <a:gd name="connsiteX4" fmla="*/ 2241931 w 3745666"/>
                <a:gd name="connsiteY4" fmla="*/ 2001329 h 4011037"/>
                <a:gd name="connsiteX0" fmla="*/ 2241931 w 3745666"/>
                <a:gd name="connsiteY0" fmla="*/ 2001329 h 3984061"/>
                <a:gd name="connsiteX1" fmla="*/ 2250557 w 3745666"/>
                <a:gd name="connsiteY1" fmla="*/ 0 h 3984061"/>
                <a:gd name="connsiteX2" fmla="*/ 90 w 3745666"/>
                <a:gd name="connsiteY2" fmla="*/ 2351806 h 3984061"/>
                <a:gd name="connsiteX3" fmla="*/ 3745666 w 3745666"/>
                <a:gd name="connsiteY3" fmla="*/ 3968151 h 3984061"/>
                <a:gd name="connsiteX4" fmla="*/ 2241931 w 3745666"/>
                <a:gd name="connsiteY4" fmla="*/ 2001329 h 3984061"/>
                <a:gd name="connsiteX0" fmla="*/ 2241931 w 3745666"/>
                <a:gd name="connsiteY0" fmla="*/ 2001329 h 4011037"/>
                <a:gd name="connsiteX1" fmla="*/ 2250557 w 3745666"/>
                <a:gd name="connsiteY1" fmla="*/ 0 h 4011037"/>
                <a:gd name="connsiteX2" fmla="*/ 90 w 3745666"/>
                <a:gd name="connsiteY2" fmla="*/ 2351806 h 4011037"/>
                <a:gd name="connsiteX3" fmla="*/ 3745666 w 3745666"/>
                <a:gd name="connsiteY3" fmla="*/ 3968151 h 4011037"/>
                <a:gd name="connsiteX4" fmla="*/ 2241931 w 3745666"/>
                <a:gd name="connsiteY4" fmla="*/ 2001329 h 4011037"/>
                <a:gd name="connsiteX0" fmla="*/ 2326202 w 3829937"/>
                <a:gd name="connsiteY0" fmla="*/ 2001329 h 3984208"/>
                <a:gd name="connsiteX1" fmla="*/ 2334828 w 3829937"/>
                <a:gd name="connsiteY1" fmla="*/ 0 h 3984208"/>
                <a:gd name="connsiteX2" fmla="*/ 85 w 3829937"/>
                <a:gd name="connsiteY2" fmla="*/ 2101640 h 3984208"/>
                <a:gd name="connsiteX3" fmla="*/ 3829937 w 3829937"/>
                <a:gd name="connsiteY3" fmla="*/ 3968151 h 3984208"/>
                <a:gd name="connsiteX4" fmla="*/ 2326202 w 3829937"/>
                <a:gd name="connsiteY4" fmla="*/ 2001329 h 3984208"/>
                <a:gd name="connsiteX0" fmla="*/ 2326242 w 3829977"/>
                <a:gd name="connsiteY0" fmla="*/ 2001329 h 4018340"/>
                <a:gd name="connsiteX1" fmla="*/ 2334868 w 3829977"/>
                <a:gd name="connsiteY1" fmla="*/ 0 h 4018340"/>
                <a:gd name="connsiteX2" fmla="*/ 125 w 3829977"/>
                <a:gd name="connsiteY2" fmla="*/ 2101640 h 4018340"/>
                <a:gd name="connsiteX3" fmla="*/ 3829977 w 3829977"/>
                <a:gd name="connsiteY3" fmla="*/ 3968151 h 4018340"/>
                <a:gd name="connsiteX4" fmla="*/ 2326242 w 3829977"/>
                <a:gd name="connsiteY4" fmla="*/ 2001329 h 4018340"/>
                <a:gd name="connsiteX0" fmla="*/ 2326203 w 3829938"/>
                <a:gd name="connsiteY0" fmla="*/ 2001329 h 3984208"/>
                <a:gd name="connsiteX1" fmla="*/ 2334829 w 3829938"/>
                <a:gd name="connsiteY1" fmla="*/ 0 h 3984208"/>
                <a:gd name="connsiteX2" fmla="*/ 86 w 3829938"/>
                <a:gd name="connsiteY2" fmla="*/ 2101640 h 3984208"/>
                <a:gd name="connsiteX3" fmla="*/ 3829938 w 3829938"/>
                <a:gd name="connsiteY3" fmla="*/ 3968151 h 3984208"/>
                <a:gd name="connsiteX4" fmla="*/ 2326203 w 3829938"/>
                <a:gd name="connsiteY4" fmla="*/ 2001329 h 3984208"/>
                <a:gd name="connsiteX0" fmla="*/ 2326203 w 3829938"/>
                <a:gd name="connsiteY0" fmla="*/ 2001329 h 4002862"/>
                <a:gd name="connsiteX1" fmla="*/ 2334829 w 3829938"/>
                <a:gd name="connsiteY1" fmla="*/ 0 h 4002862"/>
                <a:gd name="connsiteX2" fmla="*/ 86 w 3829938"/>
                <a:gd name="connsiteY2" fmla="*/ 2101640 h 4002862"/>
                <a:gd name="connsiteX3" fmla="*/ 3829938 w 3829938"/>
                <a:gd name="connsiteY3" fmla="*/ 3968151 h 4002862"/>
                <a:gd name="connsiteX4" fmla="*/ 2326203 w 3829938"/>
                <a:gd name="connsiteY4" fmla="*/ 2001329 h 4002862"/>
                <a:gd name="connsiteX0" fmla="*/ 2309661 w 3813396"/>
                <a:gd name="connsiteY0" fmla="*/ 2001329 h 4037488"/>
                <a:gd name="connsiteX1" fmla="*/ 2318287 w 3813396"/>
                <a:gd name="connsiteY1" fmla="*/ 0 h 4037488"/>
                <a:gd name="connsiteX2" fmla="*/ 87 w 3813396"/>
                <a:gd name="connsiteY2" fmla="*/ 2296250 h 4037488"/>
                <a:gd name="connsiteX3" fmla="*/ 3813396 w 3813396"/>
                <a:gd name="connsiteY3" fmla="*/ 3968151 h 4037488"/>
                <a:gd name="connsiteX4" fmla="*/ 2309661 w 3813396"/>
                <a:gd name="connsiteY4" fmla="*/ 2001329 h 4037488"/>
                <a:gd name="connsiteX0" fmla="*/ 2408914 w 3912649"/>
                <a:gd name="connsiteY0" fmla="*/ 2001329 h 4024856"/>
                <a:gd name="connsiteX1" fmla="*/ 2417540 w 3912649"/>
                <a:gd name="connsiteY1" fmla="*/ 0 h 4024856"/>
                <a:gd name="connsiteX2" fmla="*/ 82 w 3912649"/>
                <a:gd name="connsiteY2" fmla="*/ 2236371 h 4024856"/>
                <a:gd name="connsiteX3" fmla="*/ 3912649 w 3912649"/>
                <a:gd name="connsiteY3" fmla="*/ 3968151 h 4024856"/>
                <a:gd name="connsiteX4" fmla="*/ 2408914 w 3912649"/>
                <a:gd name="connsiteY4" fmla="*/ 2001329 h 4024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649" h="4024856">
                  <a:moveTo>
                    <a:pt x="2408914" y="2001329"/>
                  </a:moveTo>
                  <a:cubicBezTo>
                    <a:pt x="2411789" y="1334219"/>
                    <a:pt x="2414665" y="667110"/>
                    <a:pt x="2417540" y="0"/>
                  </a:cubicBezTo>
                  <a:cubicBezTo>
                    <a:pt x="2043900" y="58413"/>
                    <a:pt x="-15003" y="-115764"/>
                    <a:pt x="82" y="2236371"/>
                  </a:cubicBezTo>
                  <a:cubicBezTo>
                    <a:pt x="60188" y="4377160"/>
                    <a:pt x="3539009" y="4026564"/>
                    <a:pt x="3912649" y="3968151"/>
                  </a:cubicBezTo>
                  <a:lnTo>
                    <a:pt x="2408914" y="2001329"/>
                  </a:lnTo>
                  <a:close/>
                </a:path>
              </a:pathLst>
            </a:custGeom>
            <a:gradFill flip="none" rotWithShape="1">
              <a:gsLst>
                <a:gs pos="100000">
                  <a:schemeClr val="accent1"/>
                </a:gs>
                <a:gs pos="0">
                  <a:schemeClr val="bg1"/>
                </a:gs>
              </a:gsLst>
              <a:lin ang="20400000" scaled="0"/>
              <a:tileRect/>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2" name="Pie 11">
              <a:extLst>
                <a:ext uri="{FF2B5EF4-FFF2-40B4-BE49-F238E27FC236}">
                  <a16:creationId xmlns:a16="http://schemas.microsoft.com/office/drawing/2014/main" id="{74FD60EE-7CBA-F7C0-7B0A-5D0917F09369}"/>
                </a:ext>
              </a:extLst>
            </p:cNvPr>
            <p:cNvSpPr/>
            <p:nvPr/>
          </p:nvSpPr>
          <p:spPr>
            <a:xfrm>
              <a:off x="7288114" y="1408982"/>
              <a:ext cx="1759789" cy="1759789"/>
            </a:xfrm>
            <a:prstGeom prst="pie">
              <a:avLst>
                <a:gd name="adj1" fmla="val 12236730"/>
                <a:gd name="adj2" fmla="val 16213577"/>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3" name="Pie 12">
              <a:extLst>
                <a:ext uri="{FF2B5EF4-FFF2-40B4-BE49-F238E27FC236}">
                  <a16:creationId xmlns:a16="http://schemas.microsoft.com/office/drawing/2014/main" id="{DA7A1AC5-B985-836B-0E97-C28BADAF5402}"/>
                </a:ext>
              </a:extLst>
            </p:cNvPr>
            <p:cNvSpPr/>
            <p:nvPr/>
          </p:nvSpPr>
          <p:spPr>
            <a:xfrm>
              <a:off x="7288114" y="1408982"/>
              <a:ext cx="1759789" cy="1759789"/>
            </a:xfrm>
            <a:prstGeom prst="pie">
              <a:avLst>
                <a:gd name="adj1" fmla="val 7365512"/>
                <a:gd name="adj2" fmla="val 12224513"/>
              </a:avLst>
            </a:prstGeom>
            <a:solidFill>
              <a:schemeClr val="accent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4" name="Pie 13">
              <a:extLst>
                <a:ext uri="{FF2B5EF4-FFF2-40B4-BE49-F238E27FC236}">
                  <a16:creationId xmlns:a16="http://schemas.microsoft.com/office/drawing/2014/main" id="{C127E2AC-CD78-091B-02E4-60D3EDCFFFB6}"/>
                </a:ext>
              </a:extLst>
            </p:cNvPr>
            <p:cNvSpPr/>
            <p:nvPr/>
          </p:nvSpPr>
          <p:spPr>
            <a:xfrm>
              <a:off x="3653333" y="1408982"/>
              <a:ext cx="1759789" cy="1759789"/>
            </a:xfrm>
            <a:prstGeom prst="pie">
              <a:avLst>
                <a:gd name="adj1" fmla="val 18390912"/>
                <a:gd name="adj2" fmla="val 17071002"/>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97FAF53C-EFBF-E334-581B-FFD15B548C50}"/>
                </a:ext>
              </a:extLst>
            </p:cNvPr>
            <p:cNvSpPr/>
            <p:nvPr/>
          </p:nvSpPr>
          <p:spPr>
            <a:xfrm>
              <a:off x="1154080" y="680517"/>
              <a:ext cx="2689034" cy="900993"/>
            </a:xfrm>
            <a:prstGeom prst="rect">
              <a:avLst/>
            </a:prstGeom>
            <a:ln>
              <a:solidFill>
                <a:schemeClr val="bg1"/>
              </a:solid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ERBB2-amplified</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Benefit with therapeutic blockade of the HER2 pathway</a:t>
              </a:r>
            </a:p>
          </p:txBody>
        </p:sp>
        <p:sp>
          <p:nvSpPr>
            <p:cNvPr id="16" name="Rectangle 15">
              <a:extLst>
                <a:ext uri="{FF2B5EF4-FFF2-40B4-BE49-F238E27FC236}">
                  <a16:creationId xmlns:a16="http://schemas.microsoft.com/office/drawing/2014/main" id="{F96FC45B-3990-611F-4722-C11BDA6E6CFF}"/>
                </a:ext>
              </a:extLst>
            </p:cNvPr>
            <p:cNvSpPr/>
            <p:nvPr/>
          </p:nvSpPr>
          <p:spPr>
            <a:xfrm>
              <a:off x="8847129" y="729329"/>
              <a:ext cx="2710281" cy="848194"/>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ERBB2 nonamplified</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No benefit with HER2-blockade Targetable with novel ADCs</a:t>
              </a:r>
            </a:p>
          </p:txBody>
        </p:sp>
        <p:sp>
          <p:nvSpPr>
            <p:cNvPr id="50" name="TextBox 49">
              <a:extLst>
                <a:ext uri="{FF2B5EF4-FFF2-40B4-BE49-F238E27FC236}">
                  <a16:creationId xmlns:a16="http://schemas.microsoft.com/office/drawing/2014/main" id="{4CD76E2A-A9B1-90EF-49DA-28F86DFC338C}"/>
                </a:ext>
              </a:extLst>
            </p:cNvPr>
            <p:cNvSpPr txBox="1"/>
            <p:nvPr/>
          </p:nvSpPr>
          <p:spPr>
            <a:xfrm>
              <a:off x="9197438" y="3364303"/>
              <a:ext cx="357748" cy="422754"/>
            </a:xfrm>
            <a:prstGeom prst="rect">
              <a:avLst/>
            </a:prstGeom>
            <a:noFill/>
          </p:spPr>
          <p:txBody>
            <a:bodyPr wrap="none" rtlCol="0">
              <a:spAutoFit/>
            </a:bodyPr>
            <a:lstStyle/>
            <a:p>
              <a:pPr marL="0" marR="0" lvl="0" indent="0" algn="l" defTabSz="424481"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a:t>
              </a:r>
            </a:p>
          </p:txBody>
        </p:sp>
        <p:sp>
          <p:nvSpPr>
            <p:cNvPr id="18" name="TextBox 17">
              <a:extLst>
                <a:ext uri="{FF2B5EF4-FFF2-40B4-BE49-F238E27FC236}">
                  <a16:creationId xmlns:a16="http://schemas.microsoft.com/office/drawing/2014/main" id="{206EA01A-9060-0AEB-A847-7F0AB9EEF724}"/>
                </a:ext>
              </a:extLst>
            </p:cNvPr>
            <p:cNvSpPr txBox="1"/>
            <p:nvPr/>
          </p:nvSpPr>
          <p:spPr>
            <a:xfrm>
              <a:off x="7383041" y="3335547"/>
              <a:ext cx="1583108"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uLnTx/>
                  <a:uFillTx/>
                  <a:latin typeface="Arial" panose="020B0604020202020204" pitchFamily="34" charset="0"/>
                  <a:cs typeface="Arial" panose="020B0604020202020204" pitchFamily="34" charset="0"/>
                </a:rPr>
                <a:t>DESTINY-Breast04</a:t>
              </a:r>
            </a:p>
          </p:txBody>
        </p:sp>
        <p:sp>
          <p:nvSpPr>
            <p:cNvPr id="19" name="Down Arrow 18">
              <a:extLst>
                <a:ext uri="{FF2B5EF4-FFF2-40B4-BE49-F238E27FC236}">
                  <a16:creationId xmlns:a16="http://schemas.microsoft.com/office/drawing/2014/main" id="{60395877-C61F-2FE1-A6C8-7CB3C13B18FD}"/>
                </a:ext>
              </a:extLst>
            </p:cNvPr>
            <p:cNvSpPr/>
            <p:nvPr/>
          </p:nvSpPr>
          <p:spPr>
            <a:xfrm rot="16200000">
              <a:off x="5916962" y="1936150"/>
              <a:ext cx="362309" cy="707366"/>
            </a:xfrm>
            <a:prstGeom prst="downArrow">
              <a:avLst/>
            </a:prstGeom>
            <a:solidFill>
              <a:schemeClr val="bg1">
                <a:lumMod val="75000"/>
              </a:schemeClr>
            </a:solidFill>
            <a:ln w="28575">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22" name="Pie 21">
              <a:extLst>
                <a:ext uri="{FF2B5EF4-FFF2-40B4-BE49-F238E27FC236}">
                  <a16:creationId xmlns:a16="http://schemas.microsoft.com/office/drawing/2014/main" id="{DF1F1F07-CE3A-7C0C-C86D-CE69D0E071AF}"/>
                </a:ext>
              </a:extLst>
            </p:cNvPr>
            <p:cNvSpPr/>
            <p:nvPr/>
          </p:nvSpPr>
          <p:spPr>
            <a:xfrm>
              <a:off x="3653333" y="1408982"/>
              <a:ext cx="1759789" cy="1759789"/>
            </a:xfrm>
            <a:prstGeom prst="pie">
              <a:avLst>
                <a:gd name="adj1" fmla="val 16248758"/>
                <a:gd name="adj2" fmla="val 12224513"/>
              </a:avLst>
            </a:prstGeom>
            <a:solidFill>
              <a:schemeClr val="accent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1B2735A-F348-F11B-6A84-DE80A8315897}"/>
                </a:ext>
              </a:extLst>
            </p:cNvPr>
            <p:cNvSpPr txBox="1"/>
            <p:nvPr/>
          </p:nvSpPr>
          <p:spPr>
            <a:xfrm>
              <a:off x="4078134" y="2426899"/>
              <a:ext cx="831343"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negative</a:t>
              </a:r>
            </a:p>
          </p:txBody>
        </p:sp>
        <p:sp>
          <p:nvSpPr>
            <p:cNvPr id="24" name="TextBox 23">
              <a:extLst>
                <a:ext uri="{FF2B5EF4-FFF2-40B4-BE49-F238E27FC236}">
                  <a16:creationId xmlns:a16="http://schemas.microsoft.com/office/drawing/2014/main" id="{AEF9F76E-4BA7-DCC8-6C36-92BEAFE23868}"/>
                </a:ext>
              </a:extLst>
            </p:cNvPr>
            <p:cNvSpPr txBox="1"/>
            <p:nvPr/>
          </p:nvSpPr>
          <p:spPr>
            <a:xfrm>
              <a:off x="7277843" y="2225615"/>
              <a:ext cx="746834"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 0</a:t>
              </a:r>
            </a:p>
          </p:txBody>
        </p:sp>
        <p:sp>
          <p:nvSpPr>
            <p:cNvPr id="25" name="TextBox 24">
              <a:extLst>
                <a:ext uri="{FF2B5EF4-FFF2-40B4-BE49-F238E27FC236}">
                  <a16:creationId xmlns:a16="http://schemas.microsoft.com/office/drawing/2014/main" id="{4DC5CD71-7903-76B3-A605-B1983CE839B9}"/>
                </a:ext>
              </a:extLst>
            </p:cNvPr>
            <p:cNvSpPr txBox="1"/>
            <p:nvPr/>
          </p:nvSpPr>
          <p:spPr>
            <a:xfrm>
              <a:off x="7464627" y="1558506"/>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sp>
          <p:nvSpPr>
            <p:cNvPr id="26" name="Pie 25">
              <a:extLst>
                <a:ext uri="{FF2B5EF4-FFF2-40B4-BE49-F238E27FC236}">
                  <a16:creationId xmlns:a16="http://schemas.microsoft.com/office/drawing/2014/main" id="{E30DAE59-F8DE-DBA8-6EB8-DDC09EB84666}"/>
                </a:ext>
              </a:extLst>
            </p:cNvPr>
            <p:cNvSpPr/>
            <p:nvPr/>
          </p:nvSpPr>
          <p:spPr>
            <a:xfrm>
              <a:off x="7288114" y="1408982"/>
              <a:ext cx="1759789" cy="1759789"/>
            </a:xfrm>
            <a:prstGeom prst="pie">
              <a:avLst>
                <a:gd name="adj1" fmla="val 16248758"/>
                <a:gd name="adj2" fmla="val 7516981"/>
              </a:avLst>
            </a:prstGeom>
            <a:solidFill>
              <a:schemeClr val="accent1"/>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F6462939-5A40-853E-4D6F-EA078017E674}"/>
                </a:ext>
              </a:extLst>
            </p:cNvPr>
            <p:cNvSpPr txBox="1"/>
            <p:nvPr/>
          </p:nvSpPr>
          <p:spPr>
            <a:xfrm>
              <a:off x="8308259" y="2133600"/>
              <a:ext cx="618314"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low</a:t>
              </a:r>
            </a:p>
          </p:txBody>
        </p:sp>
        <p:sp>
          <p:nvSpPr>
            <p:cNvPr id="28" name="Freeform 27">
              <a:extLst>
                <a:ext uri="{FF2B5EF4-FFF2-40B4-BE49-F238E27FC236}">
                  <a16:creationId xmlns:a16="http://schemas.microsoft.com/office/drawing/2014/main" id="{BB4E9CCB-334D-D6AC-0CA1-939F5FAF9625}"/>
                </a:ext>
              </a:extLst>
            </p:cNvPr>
            <p:cNvSpPr/>
            <p:nvPr/>
          </p:nvSpPr>
          <p:spPr>
            <a:xfrm>
              <a:off x="7230606" y="937404"/>
              <a:ext cx="937403" cy="2714445"/>
            </a:xfrm>
            <a:custGeom>
              <a:avLst/>
              <a:gdLst>
                <a:gd name="connsiteX0" fmla="*/ 1406105 w 1406105"/>
                <a:gd name="connsiteY0" fmla="*/ 0 h 4071668"/>
                <a:gd name="connsiteX1" fmla="*/ 1406105 w 1406105"/>
                <a:gd name="connsiteY1" fmla="*/ 2035834 h 4071668"/>
                <a:gd name="connsiteX2" fmla="*/ 0 w 1406105"/>
                <a:gd name="connsiteY2" fmla="*/ 4071668 h 4071668"/>
              </a:gdLst>
              <a:ahLst/>
              <a:cxnLst>
                <a:cxn ang="0">
                  <a:pos x="connsiteX0" y="connsiteY0"/>
                </a:cxn>
                <a:cxn ang="0">
                  <a:pos x="connsiteX1" y="connsiteY1"/>
                </a:cxn>
                <a:cxn ang="0">
                  <a:pos x="connsiteX2" y="connsiteY2"/>
                </a:cxn>
              </a:cxnLst>
              <a:rect l="l" t="t" r="r" b="b"/>
              <a:pathLst>
                <a:path w="1406105" h="4071668">
                  <a:moveTo>
                    <a:pt x="1406105" y="0"/>
                  </a:moveTo>
                  <a:lnTo>
                    <a:pt x="1406105" y="2035834"/>
                  </a:lnTo>
                  <a:lnTo>
                    <a:pt x="0" y="4071668"/>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29" name="Arc 28">
              <a:extLst>
                <a:ext uri="{FF2B5EF4-FFF2-40B4-BE49-F238E27FC236}">
                  <a16:creationId xmlns:a16="http://schemas.microsoft.com/office/drawing/2014/main" id="{5F9AC56F-D9FE-6B25-579B-BC8AF925D04D}"/>
                </a:ext>
              </a:extLst>
            </p:cNvPr>
            <p:cNvSpPr/>
            <p:nvPr/>
          </p:nvSpPr>
          <p:spPr>
            <a:xfrm>
              <a:off x="7230604" y="1334218"/>
              <a:ext cx="1938069" cy="1938069"/>
            </a:xfrm>
            <a:prstGeom prst="arc">
              <a:avLst>
                <a:gd name="adj1" fmla="val 20691368"/>
                <a:gd name="adj2" fmla="val 5629921"/>
              </a:avLst>
            </a:prstGeom>
            <a:ln w="76200">
              <a:solidFill>
                <a:schemeClr val="accent3"/>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7" name="Freeform 36">
              <a:extLst>
                <a:ext uri="{FF2B5EF4-FFF2-40B4-BE49-F238E27FC236}">
                  <a16:creationId xmlns:a16="http://schemas.microsoft.com/office/drawing/2014/main" id="{6FE7FB5C-2B9E-BFB2-8555-8A1009B120C4}"/>
                </a:ext>
              </a:extLst>
            </p:cNvPr>
            <p:cNvSpPr/>
            <p:nvPr/>
          </p:nvSpPr>
          <p:spPr>
            <a:xfrm>
              <a:off x="3135748" y="937404"/>
              <a:ext cx="1403230" cy="1362973"/>
            </a:xfrm>
            <a:custGeom>
              <a:avLst/>
              <a:gdLst>
                <a:gd name="connsiteX0" fmla="*/ 2104845 w 2104845"/>
                <a:gd name="connsiteY0" fmla="*/ 0 h 2044460"/>
                <a:gd name="connsiteX1" fmla="*/ 2104845 w 2104845"/>
                <a:gd name="connsiteY1" fmla="*/ 2044460 h 2044460"/>
                <a:gd name="connsiteX2" fmla="*/ 0 w 2104845"/>
                <a:gd name="connsiteY2" fmla="*/ 1078302 h 2044460"/>
              </a:gdLst>
              <a:ahLst/>
              <a:cxnLst>
                <a:cxn ang="0">
                  <a:pos x="connsiteX0" y="connsiteY0"/>
                </a:cxn>
                <a:cxn ang="0">
                  <a:pos x="connsiteX1" y="connsiteY1"/>
                </a:cxn>
                <a:cxn ang="0">
                  <a:pos x="connsiteX2" y="connsiteY2"/>
                </a:cxn>
              </a:cxnLst>
              <a:rect l="l" t="t" r="r" b="b"/>
              <a:pathLst>
                <a:path w="2104845" h="2044460">
                  <a:moveTo>
                    <a:pt x="2104845" y="0"/>
                  </a:moveTo>
                  <a:lnTo>
                    <a:pt x="2104845" y="2044460"/>
                  </a:lnTo>
                  <a:lnTo>
                    <a:pt x="0" y="1078302"/>
                  </a:lnTo>
                </a:path>
              </a:pathLst>
            </a:custGeom>
            <a:no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BCF2AC74-F0BF-C3D5-678F-1F578E099454}"/>
                </a:ext>
              </a:extLst>
            </p:cNvPr>
            <p:cNvSpPr txBox="1"/>
            <p:nvPr/>
          </p:nvSpPr>
          <p:spPr>
            <a:xfrm>
              <a:off x="6085142" y="6185917"/>
              <a:ext cx="357748" cy="422754"/>
            </a:xfrm>
            <a:prstGeom prst="rect">
              <a:avLst/>
            </a:prstGeom>
            <a:noFill/>
          </p:spPr>
          <p:txBody>
            <a:bodyPr wrap="none" rtlCol="0">
              <a:spAutoFit/>
            </a:bodyPr>
            <a:lstStyle/>
            <a:p>
              <a:pPr marL="0" marR="0" lvl="0" indent="0" algn="l" defTabSz="424481"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a:t>
              </a:r>
            </a:p>
          </p:txBody>
        </p:sp>
        <p:sp>
          <p:nvSpPr>
            <p:cNvPr id="45" name="TextBox 44">
              <a:extLst>
                <a:ext uri="{FF2B5EF4-FFF2-40B4-BE49-F238E27FC236}">
                  <a16:creationId xmlns:a16="http://schemas.microsoft.com/office/drawing/2014/main" id="{0D3AB2DC-2C37-FC36-F649-C6745467662D}"/>
                </a:ext>
              </a:extLst>
            </p:cNvPr>
            <p:cNvSpPr txBox="1"/>
            <p:nvPr/>
          </p:nvSpPr>
          <p:spPr>
            <a:xfrm>
              <a:off x="7181372" y="5042622"/>
              <a:ext cx="741554" cy="422754"/>
            </a:xfrm>
            <a:prstGeom prst="rect">
              <a:avLst/>
            </a:prstGeom>
            <a:noFill/>
          </p:spPr>
          <p:txBody>
            <a:bodyPr wrap="none" rtlCol="0">
              <a:spAutoFit/>
            </a:bodyPr>
            <a:lstStyle/>
            <a:p>
              <a:pPr marL="0" marR="0" lvl="0" indent="0" algn="ctr" defTabSz="424481"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HER2 </a:t>
              </a:r>
              <a:b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br>
              <a: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ultralow</a:t>
              </a:r>
            </a:p>
          </p:txBody>
        </p:sp>
        <p:sp>
          <p:nvSpPr>
            <p:cNvPr id="48" name="TextBox 47">
              <a:extLst>
                <a:ext uri="{FF2B5EF4-FFF2-40B4-BE49-F238E27FC236}">
                  <a16:creationId xmlns:a16="http://schemas.microsoft.com/office/drawing/2014/main" id="{F246E982-13EB-21CE-9F17-431C24917E6D}"/>
                </a:ext>
              </a:extLst>
            </p:cNvPr>
            <p:cNvSpPr txBox="1"/>
            <p:nvPr/>
          </p:nvSpPr>
          <p:spPr>
            <a:xfrm>
              <a:off x="3829847" y="1558506"/>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grpSp>
    </p:spTree>
    <p:extLst>
      <p:ext uri="{BB962C8B-B14F-4D97-AF65-F5344CB8AC3E}">
        <p14:creationId xmlns:p14="http://schemas.microsoft.com/office/powerpoint/2010/main" val="13165547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D9B852-3BD7-3CCA-4AA2-DB82AD581EB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1B41F92-BDA6-1E16-1A4E-DFBC76B12EC4}"/>
              </a:ext>
            </a:extLst>
          </p:cNvPr>
          <p:cNvSpPr>
            <a:spLocks noGrp="1"/>
          </p:cNvSpPr>
          <p:nvPr>
            <p:ph type="title"/>
          </p:nvPr>
        </p:nvSpPr>
        <p:spPr>
          <a:xfrm>
            <a:off x="838200" y="116286"/>
            <a:ext cx="10515600" cy="970922"/>
          </a:xfrm>
        </p:spPr>
        <p:txBody>
          <a:bodyPr/>
          <a:lstStyle/>
          <a:p>
            <a:r>
              <a:rPr lang="en-US"/>
              <a:t>The Past, Present, and Future of HER2 Low</a:t>
            </a:r>
          </a:p>
        </p:txBody>
      </p:sp>
      <p:sp>
        <p:nvSpPr>
          <p:cNvPr id="4" name="Footer Placeholder 3">
            <a:extLst>
              <a:ext uri="{FF2B5EF4-FFF2-40B4-BE49-F238E27FC236}">
                <a16:creationId xmlns:a16="http://schemas.microsoft.com/office/drawing/2014/main" id="{B3034371-5EE2-D175-7CA6-CCA923888D1E}"/>
              </a:ext>
            </a:extLst>
          </p:cNvPr>
          <p:cNvSpPr>
            <a:spLocks noGrp="1"/>
          </p:cNvSpPr>
          <p:nvPr>
            <p:ph type="ftr" sz="quarter" idx="10"/>
          </p:nvPr>
        </p:nvSpPr>
        <p:spPr>
          <a:xfrm>
            <a:off x="1416735" y="6302767"/>
            <a:ext cx="10651322" cy="555233"/>
          </a:xfrm>
        </p:spPr>
        <p:txBody>
          <a:bodyPr/>
          <a:lstStyle/>
          <a:p>
            <a:pPr>
              <a:spcBef>
                <a:spcPts val="0"/>
              </a:spcBef>
            </a:pPr>
            <a:r>
              <a:rPr lang="en-CA">
                <a:solidFill>
                  <a:schemeClr val="tx1"/>
                </a:solidFill>
              </a:rPr>
              <a:t>ADC, antibody-drug conjugate; ERBB, erythroblastic leukemia viral oncogene homolog; HER2, human epidermal growth factor receptor 2.</a:t>
            </a:r>
          </a:p>
          <a:p>
            <a:pPr>
              <a:spcBef>
                <a:spcPts val="0"/>
              </a:spcBef>
            </a:pPr>
            <a:r>
              <a:rPr lang="en-CA">
                <a:solidFill>
                  <a:schemeClr val="tx1"/>
                </a:solidFill>
              </a:rPr>
              <a:t>Tarantino P, et al. </a:t>
            </a:r>
            <a:r>
              <a:rPr lang="en-CA" i="1">
                <a:solidFill>
                  <a:schemeClr val="tx1"/>
                </a:solidFill>
              </a:rPr>
              <a:t>Cancer </a:t>
            </a:r>
            <a:r>
              <a:rPr lang="en-CA" i="1" err="1">
                <a:solidFill>
                  <a:schemeClr val="tx1"/>
                </a:solidFill>
              </a:rPr>
              <a:t>Discov</a:t>
            </a:r>
            <a:r>
              <a:rPr lang="en-CA">
                <a:solidFill>
                  <a:schemeClr val="tx1"/>
                </a:solidFill>
              </a:rPr>
              <a:t>. 2022;12(9):2026-2030.</a:t>
            </a:r>
            <a:endParaRPr lang="en-US">
              <a:solidFill>
                <a:schemeClr val="tx1"/>
              </a:solidFill>
            </a:endParaRPr>
          </a:p>
          <a:p>
            <a:endParaRPr lang="en-US"/>
          </a:p>
        </p:txBody>
      </p:sp>
      <p:grpSp>
        <p:nvGrpSpPr>
          <p:cNvPr id="5" name="Group 4">
            <a:extLst>
              <a:ext uri="{FF2B5EF4-FFF2-40B4-BE49-F238E27FC236}">
                <a16:creationId xmlns:a16="http://schemas.microsoft.com/office/drawing/2014/main" id="{C458799D-ED88-596E-9AE6-ED1FBFEDC8F4}"/>
              </a:ext>
            </a:extLst>
          </p:cNvPr>
          <p:cNvGrpSpPr/>
          <p:nvPr/>
        </p:nvGrpSpPr>
        <p:grpSpPr>
          <a:xfrm>
            <a:off x="1359882" y="1010151"/>
            <a:ext cx="9472235" cy="5292616"/>
            <a:chOff x="1154080" y="550505"/>
            <a:chExt cx="10403330" cy="6058166"/>
          </a:xfrm>
        </p:grpSpPr>
        <p:cxnSp>
          <p:nvCxnSpPr>
            <p:cNvPr id="6" name="Straight Connector 5">
              <a:extLst>
                <a:ext uri="{FF2B5EF4-FFF2-40B4-BE49-F238E27FC236}">
                  <a16:creationId xmlns:a16="http://schemas.microsoft.com/office/drawing/2014/main" id="{54D08E13-B1A6-D1ED-048D-335613F4FEB5}"/>
                </a:ext>
              </a:extLst>
            </p:cNvPr>
            <p:cNvCxnSpPr>
              <a:cxnSpLocks/>
            </p:cNvCxnSpPr>
            <p:nvPr/>
          </p:nvCxnSpPr>
          <p:spPr>
            <a:xfrm flipH="1">
              <a:off x="6085142" y="934196"/>
              <a:ext cx="2816" cy="5301806"/>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4213DCC2-2B45-9C09-0708-380989967A87}"/>
                </a:ext>
              </a:extLst>
            </p:cNvPr>
            <p:cNvCxnSpPr/>
            <p:nvPr/>
          </p:nvCxnSpPr>
          <p:spPr>
            <a:xfrm>
              <a:off x="2865120" y="3596640"/>
              <a:ext cx="6217920" cy="0"/>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 name="Teardrop 59">
              <a:extLst>
                <a:ext uri="{FF2B5EF4-FFF2-40B4-BE49-F238E27FC236}">
                  <a16:creationId xmlns:a16="http://schemas.microsoft.com/office/drawing/2014/main" id="{E5A76C75-8CB3-3B6F-92D4-74CFF6343948}"/>
                </a:ext>
              </a:extLst>
            </p:cNvPr>
            <p:cNvSpPr/>
            <p:nvPr/>
          </p:nvSpPr>
          <p:spPr>
            <a:xfrm rot="5400000">
              <a:off x="2917140" y="672788"/>
              <a:ext cx="1749872" cy="1505306"/>
            </a:xfrm>
            <a:custGeom>
              <a:avLst/>
              <a:gdLst>
                <a:gd name="connsiteX0" fmla="*/ 0 w 3355674"/>
                <a:gd name="connsiteY0" fmla="*/ 1574321 h 3148641"/>
                <a:gd name="connsiteX1" fmla="*/ 1677837 w 3355674"/>
                <a:gd name="connsiteY1" fmla="*/ 0 h 3148641"/>
                <a:gd name="connsiteX2" fmla="*/ 3355674 w 3355674"/>
                <a:gd name="connsiteY2" fmla="*/ 0 h 3148641"/>
                <a:gd name="connsiteX3" fmla="*/ 3355674 w 3355674"/>
                <a:gd name="connsiteY3" fmla="*/ 1574321 h 3148641"/>
                <a:gd name="connsiteX4" fmla="*/ 1677837 w 3355674"/>
                <a:gd name="connsiteY4" fmla="*/ 3148642 h 3148641"/>
                <a:gd name="connsiteX5" fmla="*/ 0 w 3355674"/>
                <a:gd name="connsiteY5" fmla="*/ 1574321 h 3148641"/>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2203830"/>
                <a:gd name="connsiteX1" fmla="*/ 1677837 w 3355674"/>
                <a:gd name="connsiteY1" fmla="*/ 0 h 2203830"/>
                <a:gd name="connsiteX2" fmla="*/ 3355674 w 3355674"/>
                <a:gd name="connsiteY2" fmla="*/ 0 h 2203830"/>
                <a:gd name="connsiteX3" fmla="*/ 2406771 w 3355674"/>
                <a:gd name="connsiteY3" fmla="*/ 2126411 h 2203830"/>
                <a:gd name="connsiteX4" fmla="*/ 0 w 3355674"/>
                <a:gd name="connsiteY4" fmla="*/ 1574321 h 2203830"/>
                <a:gd name="connsiteX0" fmla="*/ 8376 w 2466903"/>
                <a:gd name="connsiteY0" fmla="*/ 1522562 h 2198517"/>
                <a:gd name="connsiteX1" fmla="*/ 789066 w 2466903"/>
                <a:gd name="connsiteY1" fmla="*/ 0 h 2198517"/>
                <a:gd name="connsiteX2" fmla="*/ 2466903 w 2466903"/>
                <a:gd name="connsiteY2" fmla="*/ 0 h 2198517"/>
                <a:gd name="connsiteX3" fmla="*/ 1518000 w 2466903"/>
                <a:gd name="connsiteY3" fmla="*/ 2126411 h 2198517"/>
                <a:gd name="connsiteX4" fmla="*/ 8376 w 2466903"/>
                <a:gd name="connsiteY4" fmla="*/ 1522562 h 2198517"/>
                <a:gd name="connsiteX0" fmla="*/ 120974 w 2579501"/>
                <a:gd name="connsiteY0" fmla="*/ 1522562 h 2212802"/>
                <a:gd name="connsiteX1" fmla="*/ 901664 w 2579501"/>
                <a:gd name="connsiteY1" fmla="*/ 0 h 2212802"/>
                <a:gd name="connsiteX2" fmla="*/ 2579501 w 2579501"/>
                <a:gd name="connsiteY2" fmla="*/ 0 h 2212802"/>
                <a:gd name="connsiteX3" fmla="*/ 1630598 w 2579501"/>
                <a:gd name="connsiteY3" fmla="*/ 2126411 h 2212802"/>
                <a:gd name="connsiteX4" fmla="*/ 120974 w 2579501"/>
                <a:gd name="connsiteY4" fmla="*/ 1522562 h 2212802"/>
                <a:gd name="connsiteX0" fmla="*/ 120975 w 2579500"/>
                <a:gd name="connsiteY0" fmla="*/ 1703716 h 2243910"/>
                <a:gd name="connsiteX1" fmla="*/ 901663 w 2579500"/>
                <a:gd name="connsiteY1" fmla="*/ 0 h 2243910"/>
                <a:gd name="connsiteX2" fmla="*/ 2579500 w 2579500"/>
                <a:gd name="connsiteY2" fmla="*/ 0 h 2243910"/>
                <a:gd name="connsiteX3" fmla="*/ 1630597 w 2579500"/>
                <a:gd name="connsiteY3" fmla="*/ 2126411 h 2243910"/>
                <a:gd name="connsiteX4" fmla="*/ 120975 w 2579500"/>
                <a:gd name="connsiteY4" fmla="*/ 1703716 h 2243910"/>
                <a:gd name="connsiteX0" fmla="*/ 221230 w 2679755"/>
                <a:gd name="connsiteY0" fmla="*/ 1712343 h 2229732"/>
                <a:gd name="connsiteX1" fmla="*/ 613729 w 2679755"/>
                <a:gd name="connsiteY1" fmla="*/ 0 h 2229732"/>
                <a:gd name="connsiteX2" fmla="*/ 2679755 w 2679755"/>
                <a:gd name="connsiteY2" fmla="*/ 8627 h 2229732"/>
                <a:gd name="connsiteX3" fmla="*/ 1730852 w 2679755"/>
                <a:gd name="connsiteY3" fmla="*/ 2135038 h 2229732"/>
                <a:gd name="connsiteX4" fmla="*/ 221230 w 2679755"/>
                <a:gd name="connsiteY4" fmla="*/ 1712343 h 2229732"/>
                <a:gd name="connsiteX0" fmla="*/ 108956 w 2567481"/>
                <a:gd name="connsiteY0" fmla="*/ 1712343 h 2229732"/>
                <a:gd name="connsiteX1" fmla="*/ 501455 w 2567481"/>
                <a:gd name="connsiteY1" fmla="*/ 0 h 2229732"/>
                <a:gd name="connsiteX2" fmla="*/ 2567481 w 2567481"/>
                <a:gd name="connsiteY2" fmla="*/ 8627 h 2229732"/>
                <a:gd name="connsiteX3" fmla="*/ 1618578 w 2567481"/>
                <a:gd name="connsiteY3" fmla="*/ 2135038 h 2229732"/>
                <a:gd name="connsiteX4" fmla="*/ 108956 w 2567481"/>
                <a:gd name="connsiteY4" fmla="*/ 1712343 h 2229732"/>
                <a:gd name="connsiteX0" fmla="*/ 166283 w 2624808"/>
                <a:gd name="connsiteY0" fmla="*/ 1712343 h 2257961"/>
                <a:gd name="connsiteX1" fmla="*/ 558782 w 2624808"/>
                <a:gd name="connsiteY1" fmla="*/ 0 h 2257961"/>
                <a:gd name="connsiteX2" fmla="*/ 2624808 w 2624808"/>
                <a:gd name="connsiteY2" fmla="*/ 8627 h 2257961"/>
                <a:gd name="connsiteX3" fmla="*/ 1675905 w 2624808"/>
                <a:gd name="connsiteY3" fmla="*/ 2135038 h 2257961"/>
                <a:gd name="connsiteX4" fmla="*/ 166283 w 2624808"/>
                <a:gd name="connsiteY4" fmla="*/ 1712343 h 2257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808" h="2257961">
                  <a:moveTo>
                    <a:pt x="166283" y="1712343"/>
                  </a:moveTo>
                  <a:cubicBezTo>
                    <a:pt x="-149298" y="1192602"/>
                    <a:pt x="-14177" y="60385"/>
                    <a:pt x="558782" y="0"/>
                  </a:cubicBezTo>
                  <a:lnTo>
                    <a:pt x="2624808" y="8627"/>
                  </a:lnTo>
                  <a:cubicBezTo>
                    <a:pt x="2409147" y="481642"/>
                    <a:pt x="1874313" y="1618891"/>
                    <a:pt x="1675905" y="2135038"/>
                  </a:cubicBezTo>
                  <a:cubicBezTo>
                    <a:pt x="1116626" y="2397425"/>
                    <a:pt x="481864" y="2232084"/>
                    <a:pt x="166283" y="1712343"/>
                  </a:cubicBezTo>
                  <a:close/>
                </a:path>
              </a:pathLst>
            </a:custGeom>
            <a:gradFill>
              <a:gsLst>
                <a:gs pos="61000">
                  <a:schemeClr val="accent3"/>
                </a:gs>
                <a:gs pos="0">
                  <a:schemeClr val="accent6">
                    <a:lumMod val="16000"/>
                    <a:lumOff val="84000"/>
                    <a:alpha val="0"/>
                  </a:schemeClr>
                </a:gs>
              </a:gsLst>
              <a:lin ang="0" scaled="0"/>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9" name="Pie 8">
              <a:extLst>
                <a:ext uri="{FF2B5EF4-FFF2-40B4-BE49-F238E27FC236}">
                  <a16:creationId xmlns:a16="http://schemas.microsoft.com/office/drawing/2014/main" id="{29B0FF47-6440-7B4A-66E7-567512449EBE}"/>
                </a:ext>
              </a:extLst>
            </p:cNvPr>
            <p:cNvSpPr/>
            <p:nvPr/>
          </p:nvSpPr>
          <p:spPr>
            <a:xfrm>
              <a:off x="7288114" y="4117676"/>
              <a:ext cx="1759789" cy="1759789"/>
            </a:xfrm>
            <a:prstGeom prst="pie">
              <a:avLst>
                <a:gd name="adj1" fmla="val 10542927"/>
                <a:gd name="adj2" fmla="val 12365801"/>
              </a:avLst>
            </a:prstGeom>
            <a:solidFill>
              <a:schemeClr val="accent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1" name="Freeform 10">
              <a:extLst>
                <a:ext uri="{FF2B5EF4-FFF2-40B4-BE49-F238E27FC236}">
                  <a16:creationId xmlns:a16="http://schemas.microsoft.com/office/drawing/2014/main" id="{90B26BB9-CAE7-6855-5256-78E195A827F6}"/>
                </a:ext>
              </a:extLst>
            </p:cNvPr>
            <p:cNvSpPr/>
            <p:nvPr/>
          </p:nvSpPr>
          <p:spPr>
            <a:xfrm flipH="1">
              <a:off x="7242105" y="937405"/>
              <a:ext cx="2402988" cy="2731647"/>
            </a:xfrm>
            <a:custGeom>
              <a:avLst/>
              <a:gdLst>
                <a:gd name="connsiteX0" fmla="*/ 2035834 w 2044460"/>
                <a:gd name="connsiteY0" fmla="*/ 2027208 h 2027208"/>
                <a:gd name="connsiteX1" fmla="*/ 2044460 w 2044460"/>
                <a:gd name="connsiteY1" fmla="*/ 25879 h 2027208"/>
                <a:gd name="connsiteX2" fmla="*/ 810883 w 2044460"/>
                <a:gd name="connsiteY2" fmla="*/ 0 h 2027208"/>
                <a:gd name="connsiteX3" fmla="*/ 0 w 2044460"/>
                <a:gd name="connsiteY3" fmla="*/ 1164566 h 2027208"/>
                <a:gd name="connsiteX4" fmla="*/ 2035834 w 2044460"/>
                <a:gd name="connsiteY4" fmla="*/ 2027208 h 2027208"/>
                <a:gd name="connsiteX0" fmla="*/ 2035834 w 2044460"/>
                <a:gd name="connsiteY0" fmla="*/ 2027208 h 2027208"/>
                <a:gd name="connsiteX1" fmla="*/ 2044460 w 2044460"/>
                <a:gd name="connsiteY1" fmla="*/ 25879 h 2027208"/>
                <a:gd name="connsiteX2" fmla="*/ 810883 w 2044460"/>
                <a:gd name="connsiteY2" fmla="*/ 0 h 2027208"/>
                <a:gd name="connsiteX3" fmla="*/ 0 w 2044460"/>
                <a:gd name="connsiteY3" fmla="*/ 1164566 h 2027208"/>
                <a:gd name="connsiteX4" fmla="*/ 2035834 w 2044460"/>
                <a:gd name="connsiteY4" fmla="*/ 2027208 h 2027208"/>
                <a:gd name="connsiteX0" fmla="*/ 2035834 w 2044460"/>
                <a:gd name="connsiteY0" fmla="*/ 2129986 h 2129986"/>
                <a:gd name="connsiteX1" fmla="*/ 2044460 w 2044460"/>
                <a:gd name="connsiteY1" fmla="*/ 128657 h 2129986"/>
                <a:gd name="connsiteX2" fmla="*/ 810883 w 2044460"/>
                <a:gd name="connsiteY2" fmla="*/ 102778 h 2129986"/>
                <a:gd name="connsiteX3" fmla="*/ 0 w 2044460"/>
                <a:gd name="connsiteY3" fmla="*/ 1267344 h 2129986"/>
                <a:gd name="connsiteX4" fmla="*/ 2035834 w 2044460"/>
                <a:gd name="connsiteY4" fmla="*/ 2129986 h 2129986"/>
                <a:gd name="connsiteX0" fmla="*/ 2035834 w 2044460"/>
                <a:gd name="connsiteY0" fmla="*/ 2129986 h 2129986"/>
                <a:gd name="connsiteX1" fmla="*/ 2044460 w 2044460"/>
                <a:gd name="connsiteY1" fmla="*/ 128657 h 2129986"/>
                <a:gd name="connsiteX2" fmla="*/ 810883 w 2044460"/>
                <a:gd name="connsiteY2" fmla="*/ 102778 h 2129986"/>
                <a:gd name="connsiteX3" fmla="*/ 0 w 2044460"/>
                <a:gd name="connsiteY3" fmla="*/ 1267344 h 2129986"/>
                <a:gd name="connsiteX4" fmla="*/ 2035834 w 2044460"/>
                <a:gd name="connsiteY4" fmla="*/ 2129986 h 2129986"/>
                <a:gd name="connsiteX0" fmla="*/ 2064237 w 2072863"/>
                <a:gd name="connsiteY0" fmla="*/ 2116990 h 2116990"/>
                <a:gd name="connsiteX1" fmla="*/ 2072863 w 2072863"/>
                <a:gd name="connsiteY1" fmla="*/ 115661 h 2116990"/>
                <a:gd name="connsiteX2" fmla="*/ 632252 w 2072863"/>
                <a:gd name="connsiteY2" fmla="*/ 107035 h 2116990"/>
                <a:gd name="connsiteX3" fmla="*/ 28403 w 2072863"/>
                <a:gd name="connsiteY3" fmla="*/ 1254348 h 2116990"/>
                <a:gd name="connsiteX4" fmla="*/ 2064237 w 2072863"/>
                <a:gd name="connsiteY4" fmla="*/ 2116990 h 2116990"/>
                <a:gd name="connsiteX0" fmla="*/ 2035834 w 2044460"/>
                <a:gd name="connsiteY0" fmla="*/ 2116990 h 2116990"/>
                <a:gd name="connsiteX1" fmla="*/ 2044460 w 2044460"/>
                <a:gd name="connsiteY1" fmla="*/ 115661 h 2116990"/>
                <a:gd name="connsiteX2" fmla="*/ 603849 w 2044460"/>
                <a:gd name="connsiteY2" fmla="*/ 107035 h 2116990"/>
                <a:gd name="connsiteX3" fmla="*/ 0 w 2044460"/>
                <a:gd name="connsiteY3" fmla="*/ 1254348 h 2116990"/>
                <a:gd name="connsiteX4" fmla="*/ 2035834 w 2044460"/>
                <a:gd name="connsiteY4" fmla="*/ 2116990 h 2116990"/>
                <a:gd name="connsiteX0" fmla="*/ 2035834 w 2044460"/>
                <a:gd name="connsiteY0" fmla="*/ 2146150 h 2146150"/>
                <a:gd name="connsiteX1" fmla="*/ 2044460 w 2044460"/>
                <a:gd name="connsiteY1" fmla="*/ 144821 h 2146150"/>
                <a:gd name="connsiteX2" fmla="*/ 603849 w 2044460"/>
                <a:gd name="connsiteY2" fmla="*/ 136195 h 2146150"/>
                <a:gd name="connsiteX3" fmla="*/ 0 w 2044460"/>
                <a:gd name="connsiteY3" fmla="*/ 1283508 h 2146150"/>
                <a:gd name="connsiteX4" fmla="*/ 2035834 w 2044460"/>
                <a:gd name="connsiteY4" fmla="*/ 2146150 h 2146150"/>
                <a:gd name="connsiteX0" fmla="*/ 1478276 w 2983377"/>
                <a:gd name="connsiteY0" fmla="*/ 2146150 h 4112972"/>
                <a:gd name="connsiteX1" fmla="*/ 1486902 w 2983377"/>
                <a:gd name="connsiteY1" fmla="*/ 144821 h 4112972"/>
                <a:gd name="connsiteX2" fmla="*/ 46291 w 2983377"/>
                <a:gd name="connsiteY2" fmla="*/ 136195 h 4112972"/>
                <a:gd name="connsiteX3" fmla="*/ 2982011 w 2983377"/>
                <a:gd name="connsiteY3" fmla="*/ 4112972 h 4112972"/>
                <a:gd name="connsiteX4" fmla="*/ 1478276 w 2983377"/>
                <a:gd name="connsiteY4" fmla="*/ 2146150 h 4112972"/>
                <a:gd name="connsiteX0" fmla="*/ 2220967 w 3724702"/>
                <a:gd name="connsiteY0" fmla="*/ 2146150 h 4139087"/>
                <a:gd name="connsiteX1" fmla="*/ 2229593 w 3724702"/>
                <a:gd name="connsiteY1" fmla="*/ 144821 h 4139087"/>
                <a:gd name="connsiteX2" fmla="*/ 788982 w 3724702"/>
                <a:gd name="connsiteY2" fmla="*/ 136195 h 4139087"/>
                <a:gd name="connsiteX3" fmla="*/ 3724702 w 3724702"/>
                <a:gd name="connsiteY3" fmla="*/ 4112972 h 4139087"/>
                <a:gd name="connsiteX4" fmla="*/ 2220967 w 3724702"/>
                <a:gd name="connsiteY4" fmla="*/ 2146150 h 4139087"/>
                <a:gd name="connsiteX0" fmla="*/ 2263080 w 3766815"/>
                <a:gd name="connsiteY0" fmla="*/ 2057477 h 4051724"/>
                <a:gd name="connsiteX1" fmla="*/ 2271706 w 3766815"/>
                <a:gd name="connsiteY1" fmla="*/ 56148 h 4051724"/>
                <a:gd name="connsiteX2" fmla="*/ 756184 w 3766815"/>
                <a:gd name="connsiteY2" fmla="*/ 254556 h 4051724"/>
                <a:gd name="connsiteX3" fmla="*/ 3766815 w 3766815"/>
                <a:gd name="connsiteY3" fmla="*/ 4024299 h 4051724"/>
                <a:gd name="connsiteX4" fmla="*/ 2263080 w 3766815"/>
                <a:gd name="connsiteY4" fmla="*/ 2057477 h 4051724"/>
                <a:gd name="connsiteX0" fmla="*/ 2259285 w 3763020"/>
                <a:gd name="connsiteY0" fmla="*/ 2057477 h 4052899"/>
                <a:gd name="connsiteX1" fmla="*/ 2267911 w 3763020"/>
                <a:gd name="connsiteY1" fmla="*/ 56148 h 4052899"/>
                <a:gd name="connsiteX2" fmla="*/ 752389 w 3763020"/>
                <a:gd name="connsiteY2" fmla="*/ 254556 h 4052899"/>
                <a:gd name="connsiteX3" fmla="*/ 3763020 w 3763020"/>
                <a:gd name="connsiteY3" fmla="*/ 4024299 h 4052899"/>
                <a:gd name="connsiteX4" fmla="*/ 2259285 w 3763020"/>
                <a:gd name="connsiteY4" fmla="*/ 2057477 h 4052899"/>
                <a:gd name="connsiteX0" fmla="*/ 2259285 w 3763020"/>
                <a:gd name="connsiteY0" fmla="*/ 2046839 h 4042261"/>
                <a:gd name="connsiteX1" fmla="*/ 2267911 w 3763020"/>
                <a:gd name="connsiteY1" fmla="*/ 45510 h 4042261"/>
                <a:gd name="connsiteX2" fmla="*/ 752389 w 3763020"/>
                <a:gd name="connsiteY2" fmla="*/ 243918 h 4042261"/>
                <a:gd name="connsiteX3" fmla="*/ 3763020 w 3763020"/>
                <a:gd name="connsiteY3" fmla="*/ 4013661 h 4042261"/>
                <a:gd name="connsiteX4" fmla="*/ 2259285 w 3763020"/>
                <a:gd name="connsiteY4" fmla="*/ 2046839 h 4042261"/>
                <a:gd name="connsiteX0" fmla="*/ 2225212 w 3728947"/>
                <a:gd name="connsiteY0" fmla="*/ 2046839 h 4040807"/>
                <a:gd name="connsiteX1" fmla="*/ 2233838 w 3728947"/>
                <a:gd name="connsiteY1" fmla="*/ 45510 h 4040807"/>
                <a:gd name="connsiteX2" fmla="*/ 718316 w 3728947"/>
                <a:gd name="connsiteY2" fmla="*/ 243918 h 4040807"/>
                <a:gd name="connsiteX3" fmla="*/ 3728947 w 3728947"/>
                <a:gd name="connsiteY3" fmla="*/ 4013661 h 4040807"/>
                <a:gd name="connsiteX4" fmla="*/ 2225212 w 3728947"/>
                <a:gd name="connsiteY4" fmla="*/ 2046839 h 4040807"/>
                <a:gd name="connsiteX0" fmla="*/ 2349670 w 3853405"/>
                <a:gd name="connsiteY0" fmla="*/ 2030934 h 4025832"/>
                <a:gd name="connsiteX1" fmla="*/ 2358296 w 3853405"/>
                <a:gd name="connsiteY1" fmla="*/ 29605 h 4025832"/>
                <a:gd name="connsiteX2" fmla="*/ 627403 w 3853405"/>
                <a:gd name="connsiteY2" fmla="*/ 366036 h 4025832"/>
                <a:gd name="connsiteX3" fmla="*/ 3853405 w 3853405"/>
                <a:gd name="connsiteY3" fmla="*/ 3997756 h 4025832"/>
                <a:gd name="connsiteX4" fmla="*/ 2349670 w 3853405"/>
                <a:gd name="connsiteY4" fmla="*/ 2030934 h 4025832"/>
                <a:gd name="connsiteX0" fmla="*/ 2276057 w 3779792"/>
                <a:gd name="connsiteY0" fmla="*/ 2030934 h 4025197"/>
                <a:gd name="connsiteX1" fmla="*/ 2284683 w 3779792"/>
                <a:gd name="connsiteY1" fmla="*/ 29605 h 4025197"/>
                <a:gd name="connsiteX2" fmla="*/ 553790 w 3779792"/>
                <a:gd name="connsiteY2" fmla="*/ 366036 h 4025197"/>
                <a:gd name="connsiteX3" fmla="*/ 3779792 w 3779792"/>
                <a:gd name="connsiteY3" fmla="*/ 3997756 h 4025197"/>
                <a:gd name="connsiteX4" fmla="*/ 2276057 w 3779792"/>
                <a:gd name="connsiteY4" fmla="*/ 2030934 h 4025197"/>
                <a:gd name="connsiteX0" fmla="*/ 2440716 w 3944451"/>
                <a:gd name="connsiteY0" fmla="*/ 2030934 h 4000053"/>
                <a:gd name="connsiteX1" fmla="*/ 2449342 w 3944451"/>
                <a:gd name="connsiteY1" fmla="*/ 29605 h 4000053"/>
                <a:gd name="connsiteX2" fmla="*/ 718449 w 3944451"/>
                <a:gd name="connsiteY2" fmla="*/ 366036 h 4000053"/>
                <a:gd name="connsiteX3" fmla="*/ 198875 w 3944451"/>
                <a:gd name="connsiteY3" fmla="*/ 2381411 h 4000053"/>
                <a:gd name="connsiteX4" fmla="*/ 3944451 w 3944451"/>
                <a:gd name="connsiteY4" fmla="*/ 3997756 h 4000053"/>
                <a:gd name="connsiteX5" fmla="*/ 2440716 w 3944451"/>
                <a:gd name="connsiteY5" fmla="*/ 2030934 h 4000053"/>
                <a:gd name="connsiteX0" fmla="*/ 2262089 w 3765824"/>
                <a:gd name="connsiteY0" fmla="*/ 2001329 h 3970448"/>
                <a:gd name="connsiteX1" fmla="*/ 2270715 w 3765824"/>
                <a:gd name="connsiteY1" fmla="*/ 0 h 3970448"/>
                <a:gd name="connsiteX2" fmla="*/ 20248 w 3765824"/>
                <a:gd name="connsiteY2" fmla="*/ 2351806 h 3970448"/>
                <a:gd name="connsiteX3" fmla="*/ 3765824 w 3765824"/>
                <a:gd name="connsiteY3" fmla="*/ 3968151 h 3970448"/>
                <a:gd name="connsiteX4" fmla="*/ 2262089 w 3765824"/>
                <a:gd name="connsiteY4" fmla="*/ 2001329 h 3970448"/>
                <a:gd name="connsiteX0" fmla="*/ 2262089 w 3765824"/>
                <a:gd name="connsiteY0" fmla="*/ 2001329 h 4011037"/>
                <a:gd name="connsiteX1" fmla="*/ 2270715 w 3765824"/>
                <a:gd name="connsiteY1" fmla="*/ 0 h 4011037"/>
                <a:gd name="connsiteX2" fmla="*/ 20248 w 3765824"/>
                <a:gd name="connsiteY2" fmla="*/ 2351806 h 4011037"/>
                <a:gd name="connsiteX3" fmla="*/ 3765824 w 3765824"/>
                <a:gd name="connsiteY3" fmla="*/ 3968151 h 4011037"/>
                <a:gd name="connsiteX4" fmla="*/ 2262089 w 3765824"/>
                <a:gd name="connsiteY4" fmla="*/ 2001329 h 4011037"/>
                <a:gd name="connsiteX0" fmla="*/ 2241931 w 3745666"/>
                <a:gd name="connsiteY0" fmla="*/ 2001329 h 4011037"/>
                <a:gd name="connsiteX1" fmla="*/ 2250557 w 3745666"/>
                <a:gd name="connsiteY1" fmla="*/ 0 h 4011037"/>
                <a:gd name="connsiteX2" fmla="*/ 90 w 3745666"/>
                <a:gd name="connsiteY2" fmla="*/ 2351806 h 4011037"/>
                <a:gd name="connsiteX3" fmla="*/ 3745666 w 3745666"/>
                <a:gd name="connsiteY3" fmla="*/ 3968151 h 4011037"/>
                <a:gd name="connsiteX4" fmla="*/ 2241931 w 3745666"/>
                <a:gd name="connsiteY4" fmla="*/ 2001329 h 4011037"/>
                <a:gd name="connsiteX0" fmla="*/ 2241931 w 3745666"/>
                <a:gd name="connsiteY0" fmla="*/ 2001329 h 3984061"/>
                <a:gd name="connsiteX1" fmla="*/ 2250557 w 3745666"/>
                <a:gd name="connsiteY1" fmla="*/ 0 h 3984061"/>
                <a:gd name="connsiteX2" fmla="*/ 90 w 3745666"/>
                <a:gd name="connsiteY2" fmla="*/ 2351806 h 3984061"/>
                <a:gd name="connsiteX3" fmla="*/ 3745666 w 3745666"/>
                <a:gd name="connsiteY3" fmla="*/ 3968151 h 3984061"/>
                <a:gd name="connsiteX4" fmla="*/ 2241931 w 3745666"/>
                <a:gd name="connsiteY4" fmla="*/ 2001329 h 3984061"/>
                <a:gd name="connsiteX0" fmla="*/ 2241931 w 3745666"/>
                <a:gd name="connsiteY0" fmla="*/ 2001329 h 4011037"/>
                <a:gd name="connsiteX1" fmla="*/ 2250557 w 3745666"/>
                <a:gd name="connsiteY1" fmla="*/ 0 h 4011037"/>
                <a:gd name="connsiteX2" fmla="*/ 90 w 3745666"/>
                <a:gd name="connsiteY2" fmla="*/ 2351806 h 4011037"/>
                <a:gd name="connsiteX3" fmla="*/ 3745666 w 3745666"/>
                <a:gd name="connsiteY3" fmla="*/ 3968151 h 4011037"/>
                <a:gd name="connsiteX4" fmla="*/ 2241931 w 3745666"/>
                <a:gd name="connsiteY4" fmla="*/ 2001329 h 4011037"/>
                <a:gd name="connsiteX0" fmla="*/ 2326202 w 3829937"/>
                <a:gd name="connsiteY0" fmla="*/ 2001329 h 3984208"/>
                <a:gd name="connsiteX1" fmla="*/ 2334828 w 3829937"/>
                <a:gd name="connsiteY1" fmla="*/ 0 h 3984208"/>
                <a:gd name="connsiteX2" fmla="*/ 85 w 3829937"/>
                <a:gd name="connsiteY2" fmla="*/ 2101640 h 3984208"/>
                <a:gd name="connsiteX3" fmla="*/ 3829937 w 3829937"/>
                <a:gd name="connsiteY3" fmla="*/ 3968151 h 3984208"/>
                <a:gd name="connsiteX4" fmla="*/ 2326202 w 3829937"/>
                <a:gd name="connsiteY4" fmla="*/ 2001329 h 3984208"/>
                <a:gd name="connsiteX0" fmla="*/ 2326242 w 3829977"/>
                <a:gd name="connsiteY0" fmla="*/ 2001329 h 4018340"/>
                <a:gd name="connsiteX1" fmla="*/ 2334868 w 3829977"/>
                <a:gd name="connsiteY1" fmla="*/ 0 h 4018340"/>
                <a:gd name="connsiteX2" fmla="*/ 125 w 3829977"/>
                <a:gd name="connsiteY2" fmla="*/ 2101640 h 4018340"/>
                <a:gd name="connsiteX3" fmla="*/ 3829977 w 3829977"/>
                <a:gd name="connsiteY3" fmla="*/ 3968151 h 4018340"/>
                <a:gd name="connsiteX4" fmla="*/ 2326242 w 3829977"/>
                <a:gd name="connsiteY4" fmla="*/ 2001329 h 4018340"/>
                <a:gd name="connsiteX0" fmla="*/ 2326203 w 3829938"/>
                <a:gd name="connsiteY0" fmla="*/ 2001329 h 3984208"/>
                <a:gd name="connsiteX1" fmla="*/ 2334829 w 3829938"/>
                <a:gd name="connsiteY1" fmla="*/ 0 h 3984208"/>
                <a:gd name="connsiteX2" fmla="*/ 86 w 3829938"/>
                <a:gd name="connsiteY2" fmla="*/ 2101640 h 3984208"/>
                <a:gd name="connsiteX3" fmla="*/ 3829938 w 3829938"/>
                <a:gd name="connsiteY3" fmla="*/ 3968151 h 3984208"/>
                <a:gd name="connsiteX4" fmla="*/ 2326203 w 3829938"/>
                <a:gd name="connsiteY4" fmla="*/ 2001329 h 3984208"/>
                <a:gd name="connsiteX0" fmla="*/ 2326203 w 3829938"/>
                <a:gd name="connsiteY0" fmla="*/ 2001329 h 4002862"/>
                <a:gd name="connsiteX1" fmla="*/ 2334829 w 3829938"/>
                <a:gd name="connsiteY1" fmla="*/ 0 h 4002862"/>
                <a:gd name="connsiteX2" fmla="*/ 86 w 3829938"/>
                <a:gd name="connsiteY2" fmla="*/ 2101640 h 4002862"/>
                <a:gd name="connsiteX3" fmla="*/ 3829938 w 3829938"/>
                <a:gd name="connsiteY3" fmla="*/ 3968151 h 4002862"/>
                <a:gd name="connsiteX4" fmla="*/ 2326203 w 3829938"/>
                <a:gd name="connsiteY4" fmla="*/ 2001329 h 4002862"/>
                <a:gd name="connsiteX0" fmla="*/ 2309661 w 3813396"/>
                <a:gd name="connsiteY0" fmla="*/ 2001329 h 4037488"/>
                <a:gd name="connsiteX1" fmla="*/ 2318287 w 3813396"/>
                <a:gd name="connsiteY1" fmla="*/ 0 h 4037488"/>
                <a:gd name="connsiteX2" fmla="*/ 87 w 3813396"/>
                <a:gd name="connsiteY2" fmla="*/ 2296250 h 4037488"/>
                <a:gd name="connsiteX3" fmla="*/ 3813396 w 3813396"/>
                <a:gd name="connsiteY3" fmla="*/ 3968151 h 4037488"/>
                <a:gd name="connsiteX4" fmla="*/ 2309661 w 3813396"/>
                <a:gd name="connsiteY4" fmla="*/ 2001329 h 4037488"/>
                <a:gd name="connsiteX0" fmla="*/ 2408914 w 3912649"/>
                <a:gd name="connsiteY0" fmla="*/ 2001329 h 4024856"/>
                <a:gd name="connsiteX1" fmla="*/ 2417540 w 3912649"/>
                <a:gd name="connsiteY1" fmla="*/ 0 h 4024856"/>
                <a:gd name="connsiteX2" fmla="*/ 82 w 3912649"/>
                <a:gd name="connsiteY2" fmla="*/ 2236371 h 4024856"/>
                <a:gd name="connsiteX3" fmla="*/ 3912649 w 3912649"/>
                <a:gd name="connsiteY3" fmla="*/ 3968151 h 4024856"/>
                <a:gd name="connsiteX4" fmla="*/ 2408914 w 3912649"/>
                <a:gd name="connsiteY4" fmla="*/ 2001329 h 4024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649" h="4024856">
                  <a:moveTo>
                    <a:pt x="2408914" y="2001329"/>
                  </a:moveTo>
                  <a:cubicBezTo>
                    <a:pt x="2411789" y="1334219"/>
                    <a:pt x="2414665" y="667110"/>
                    <a:pt x="2417540" y="0"/>
                  </a:cubicBezTo>
                  <a:cubicBezTo>
                    <a:pt x="2043900" y="58413"/>
                    <a:pt x="-15003" y="-115764"/>
                    <a:pt x="82" y="2236371"/>
                  </a:cubicBezTo>
                  <a:cubicBezTo>
                    <a:pt x="60188" y="4377160"/>
                    <a:pt x="3539009" y="4026564"/>
                    <a:pt x="3912649" y="3968151"/>
                  </a:cubicBezTo>
                  <a:lnTo>
                    <a:pt x="2408914" y="2001329"/>
                  </a:lnTo>
                  <a:close/>
                </a:path>
              </a:pathLst>
            </a:custGeom>
            <a:gradFill flip="none" rotWithShape="1">
              <a:gsLst>
                <a:gs pos="100000">
                  <a:schemeClr val="accent1"/>
                </a:gs>
                <a:gs pos="0">
                  <a:schemeClr val="bg1"/>
                </a:gs>
              </a:gsLst>
              <a:lin ang="20400000" scaled="0"/>
              <a:tileRect/>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2" name="Pie 11">
              <a:extLst>
                <a:ext uri="{FF2B5EF4-FFF2-40B4-BE49-F238E27FC236}">
                  <a16:creationId xmlns:a16="http://schemas.microsoft.com/office/drawing/2014/main" id="{E1F485D5-1CBA-78B4-5883-34DB1BE49E84}"/>
                </a:ext>
              </a:extLst>
            </p:cNvPr>
            <p:cNvSpPr/>
            <p:nvPr/>
          </p:nvSpPr>
          <p:spPr>
            <a:xfrm>
              <a:off x="7288114" y="1408982"/>
              <a:ext cx="1759789" cy="1759789"/>
            </a:xfrm>
            <a:prstGeom prst="pie">
              <a:avLst>
                <a:gd name="adj1" fmla="val 12236730"/>
                <a:gd name="adj2" fmla="val 16213577"/>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3" name="Pie 12">
              <a:extLst>
                <a:ext uri="{FF2B5EF4-FFF2-40B4-BE49-F238E27FC236}">
                  <a16:creationId xmlns:a16="http://schemas.microsoft.com/office/drawing/2014/main" id="{8413DCFC-C0B7-C187-6988-F97837526F8D}"/>
                </a:ext>
              </a:extLst>
            </p:cNvPr>
            <p:cNvSpPr/>
            <p:nvPr/>
          </p:nvSpPr>
          <p:spPr>
            <a:xfrm>
              <a:off x="7288114" y="1408982"/>
              <a:ext cx="1759789" cy="1759789"/>
            </a:xfrm>
            <a:prstGeom prst="pie">
              <a:avLst>
                <a:gd name="adj1" fmla="val 7365512"/>
                <a:gd name="adj2" fmla="val 12224513"/>
              </a:avLst>
            </a:prstGeom>
            <a:solidFill>
              <a:schemeClr val="accent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4" name="Pie 13">
              <a:extLst>
                <a:ext uri="{FF2B5EF4-FFF2-40B4-BE49-F238E27FC236}">
                  <a16:creationId xmlns:a16="http://schemas.microsoft.com/office/drawing/2014/main" id="{3230F6D9-0588-BA34-80EF-6D628B3B12D9}"/>
                </a:ext>
              </a:extLst>
            </p:cNvPr>
            <p:cNvSpPr/>
            <p:nvPr/>
          </p:nvSpPr>
          <p:spPr>
            <a:xfrm>
              <a:off x="3653333" y="1408982"/>
              <a:ext cx="1759789" cy="1759789"/>
            </a:xfrm>
            <a:prstGeom prst="pie">
              <a:avLst>
                <a:gd name="adj1" fmla="val 18390912"/>
                <a:gd name="adj2" fmla="val 17071002"/>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A6144973-1635-79F4-658F-A69C6EA7AC44}"/>
                </a:ext>
              </a:extLst>
            </p:cNvPr>
            <p:cNvSpPr/>
            <p:nvPr/>
          </p:nvSpPr>
          <p:spPr>
            <a:xfrm>
              <a:off x="1154080" y="680517"/>
              <a:ext cx="2689034" cy="900993"/>
            </a:xfrm>
            <a:prstGeom prst="rect">
              <a:avLst/>
            </a:prstGeom>
            <a:ln>
              <a:solidFill>
                <a:schemeClr val="bg1"/>
              </a:solid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ERBB2-amplified</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Benefit with therapeutic blockade of the HER2 pathway</a:t>
              </a:r>
            </a:p>
          </p:txBody>
        </p:sp>
        <p:sp>
          <p:nvSpPr>
            <p:cNvPr id="16" name="Rectangle 15">
              <a:extLst>
                <a:ext uri="{FF2B5EF4-FFF2-40B4-BE49-F238E27FC236}">
                  <a16:creationId xmlns:a16="http://schemas.microsoft.com/office/drawing/2014/main" id="{EC0C30A1-634B-D00D-9A5C-7B1C5401456D}"/>
                </a:ext>
              </a:extLst>
            </p:cNvPr>
            <p:cNvSpPr/>
            <p:nvPr/>
          </p:nvSpPr>
          <p:spPr>
            <a:xfrm>
              <a:off x="8847129" y="729329"/>
              <a:ext cx="2710281" cy="848194"/>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ERBB2 nonamplified</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No benefit with HER2-blockade Targetable with novel ADCs</a:t>
              </a:r>
            </a:p>
          </p:txBody>
        </p:sp>
        <p:grpSp>
          <p:nvGrpSpPr>
            <p:cNvPr id="17" name="Group 16">
              <a:extLst>
                <a:ext uri="{FF2B5EF4-FFF2-40B4-BE49-F238E27FC236}">
                  <a16:creationId xmlns:a16="http://schemas.microsoft.com/office/drawing/2014/main" id="{D55A343D-B9CC-0A97-4841-F305E9CA1E1E}"/>
                </a:ext>
              </a:extLst>
            </p:cNvPr>
            <p:cNvGrpSpPr/>
            <p:nvPr/>
          </p:nvGrpSpPr>
          <p:grpSpPr>
            <a:xfrm>
              <a:off x="8915642" y="3272286"/>
              <a:ext cx="639545" cy="707366"/>
              <a:chOff x="12473796" y="4908429"/>
              <a:chExt cx="959317" cy="1061049"/>
            </a:xfrm>
          </p:grpSpPr>
          <p:sp>
            <p:nvSpPr>
              <p:cNvPr id="49" name="Down Arrow 48">
                <a:extLst>
                  <a:ext uri="{FF2B5EF4-FFF2-40B4-BE49-F238E27FC236}">
                    <a16:creationId xmlns:a16="http://schemas.microsoft.com/office/drawing/2014/main" id="{9C3251AE-4783-CE9B-270E-972284346EB8}"/>
                  </a:ext>
                </a:extLst>
              </p:cNvPr>
              <p:cNvSpPr/>
              <p:nvPr/>
            </p:nvSpPr>
            <p:spPr>
              <a:xfrm>
                <a:off x="12473796" y="4908429"/>
                <a:ext cx="543464" cy="1061049"/>
              </a:xfrm>
              <a:prstGeom prst="downArrow">
                <a:avLst/>
              </a:prstGeom>
              <a:solidFill>
                <a:schemeClr val="bg1">
                  <a:lumMod val="75000"/>
                </a:schemeClr>
              </a:solidFill>
              <a:ln w="28575">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9FAAECBA-5832-A0F7-9959-8C35E4E1FD06}"/>
                  </a:ext>
                </a:extLst>
              </p:cNvPr>
              <p:cNvSpPr txBox="1"/>
              <p:nvPr/>
            </p:nvSpPr>
            <p:spPr>
              <a:xfrm>
                <a:off x="12896490" y="5046454"/>
                <a:ext cx="536623" cy="634131"/>
              </a:xfrm>
              <a:prstGeom prst="rect">
                <a:avLst/>
              </a:prstGeom>
              <a:noFill/>
            </p:spPr>
            <p:txBody>
              <a:bodyPr wrap="none" rtlCol="0">
                <a:spAutoFit/>
              </a:bodyPr>
              <a:lstStyle/>
              <a:p>
                <a:pPr marL="0" marR="0" lvl="0" indent="0" algn="l" defTabSz="424481"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a:t>
                </a:r>
              </a:p>
            </p:txBody>
          </p:sp>
        </p:grpSp>
        <p:sp>
          <p:nvSpPr>
            <p:cNvPr id="18" name="TextBox 17">
              <a:extLst>
                <a:ext uri="{FF2B5EF4-FFF2-40B4-BE49-F238E27FC236}">
                  <a16:creationId xmlns:a16="http://schemas.microsoft.com/office/drawing/2014/main" id="{CE997F5F-AA9A-27CC-7D0E-B0877FC89EA5}"/>
                </a:ext>
              </a:extLst>
            </p:cNvPr>
            <p:cNvSpPr txBox="1"/>
            <p:nvPr/>
          </p:nvSpPr>
          <p:spPr>
            <a:xfrm>
              <a:off x="7383041" y="3335547"/>
              <a:ext cx="1583108"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uLnTx/>
                  <a:uFillTx/>
                  <a:latin typeface="Arial" panose="020B0604020202020204" pitchFamily="34" charset="0"/>
                  <a:cs typeface="Arial" panose="020B0604020202020204" pitchFamily="34" charset="0"/>
                </a:rPr>
                <a:t>DESTINY-Breast04</a:t>
              </a:r>
            </a:p>
          </p:txBody>
        </p:sp>
        <p:sp>
          <p:nvSpPr>
            <p:cNvPr id="19" name="Down Arrow 18">
              <a:extLst>
                <a:ext uri="{FF2B5EF4-FFF2-40B4-BE49-F238E27FC236}">
                  <a16:creationId xmlns:a16="http://schemas.microsoft.com/office/drawing/2014/main" id="{544B17D3-C0D6-CE89-355B-A58696FC140B}"/>
                </a:ext>
              </a:extLst>
            </p:cNvPr>
            <p:cNvSpPr/>
            <p:nvPr/>
          </p:nvSpPr>
          <p:spPr>
            <a:xfrm rot="16200000">
              <a:off x="5916962" y="1936150"/>
              <a:ext cx="362309" cy="707366"/>
            </a:xfrm>
            <a:prstGeom prst="downArrow">
              <a:avLst/>
            </a:prstGeom>
            <a:solidFill>
              <a:schemeClr val="bg1">
                <a:lumMod val="75000"/>
              </a:schemeClr>
            </a:solidFill>
            <a:ln w="28575">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72344160-08C7-01D1-FBD1-89944CBB3E9A}"/>
                </a:ext>
              </a:extLst>
            </p:cNvPr>
            <p:cNvSpPr txBox="1"/>
            <p:nvPr/>
          </p:nvSpPr>
          <p:spPr>
            <a:xfrm>
              <a:off x="7383041" y="6084498"/>
              <a:ext cx="1583108"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cs typeface="Arial" panose="020B0604020202020204" pitchFamily="34" charset="0"/>
                </a:rPr>
                <a:t>DESTINY-Breast06</a:t>
              </a:r>
            </a:p>
          </p:txBody>
        </p:sp>
        <p:sp>
          <p:nvSpPr>
            <p:cNvPr id="22" name="Pie 21">
              <a:extLst>
                <a:ext uri="{FF2B5EF4-FFF2-40B4-BE49-F238E27FC236}">
                  <a16:creationId xmlns:a16="http://schemas.microsoft.com/office/drawing/2014/main" id="{245B4C7C-F883-7274-D584-4AF03DB308DF}"/>
                </a:ext>
              </a:extLst>
            </p:cNvPr>
            <p:cNvSpPr/>
            <p:nvPr/>
          </p:nvSpPr>
          <p:spPr>
            <a:xfrm>
              <a:off x="3653333" y="1408982"/>
              <a:ext cx="1759789" cy="1759789"/>
            </a:xfrm>
            <a:prstGeom prst="pie">
              <a:avLst>
                <a:gd name="adj1" fmla="val 16248758"/>
                <a:gd name="adj2" fmla="val 12224513"/>
              </a:avLst>
            </a:prstGeom>
            <a:solidFill>
              <a:schemeClr val="accent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DA064CE8-305D-AD78-6D4B-B1A997E9AF1B}"/>
                </a:ext>
              </a:extLst>
            </p:cNvPr>
            <p:cNvSpPr txBox="1"/>
            <p:nvPr/>
          </p:nvSpPr>
          <p:spPr>
            <a:xfrm>
              <a:off x="4078134" y="2426899"/>
              <a:ext cx="831343"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negative</a:t>
              </a:r>
            </a:p>
          </p:txBody>
        </p:sp>
        <p:sp>
          <p:nvSpPr>
            <p:cNvPr id="24" name="TextBox 23">
              <a:extLst>
                <a:ext uri="{FF2B5EF4-FFF2-40B4-BE49-F238E27FC236}">
                  <a16:creationId xmlns:a16="http://schemas.microsoft.com/office/drawing/2014/main" id="{0003F88F-A5E5-48CE-2712-0B67B32B976C}"/>
                </a:ext>
              </a:extLst>
            </p:cNvPr>
            <p:cNvSpPr txBox="1"/>
            <p:nvPr/>
          </p:nvSpPr>
          <p:spPr>
            <a:xfrm>
              <a:off x="7277843" y="2225615"/>
              <a:ext cx="746834"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 0</a:t>
              </a:r>
            </a:p>
          </p:txBody>
        </p:sp>
        <p:sp>
          <p:nvSpPr>
            <p:cNvPr id="25" name="TextBox 24">
              <a:extLst>
                <a:ext uri="{FF2B5EF4-FFF2-40B4-BE49-F238E27FC236}">
                  <a16:creationId xmlns:a16="http://schemas.microsoft.com/office/drawing/2014/main" id="{3C538708-25E4-E937-611F-73EB47993271}"/>
                </a:ext>
              </a:extLst>
            </p:cNvPr>
            <p:cNvSpPr txBox="1"/>
            <p:nvPr/>
          </p:nvSpPr>
          <p:spPr>
            <a:xfrm>
              <a:off x="7464627" y="1558506"/>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sp>
          <p:nvSpPr>
            <p:cNvPr id="26" name="Pie 25">
              <a:extLst>
                <a:ext uri="{FF2B5EF4-FFF2-40B4-BE49-F238E27FC236}">
                  <a16:creationId xmlns:a16="http://schemas.microsoft.com/office/drawing/2014/main" id="{BC46FB41-5137-5D96-1A43-CA21C34EC788}"/>
                </a:ext>
              </a:extLst>
            </p:cNvPr>
            <p:cNvSpPr/>
            <p:nvPr/>
          </p:nvSpPr>
          <p:spPr>
            <a:xfrm>
              <a:off x="7288114" y="1408982"/>
              <a:ext cx="1759789" cy="1759789"/>
            </a:xfrm>
            <a:prstGeom prst="pie">
              <a:avLst>
                <a:gd name="adj1" fmla="val 16248758"/>
                <a:gd name="adj2" fmla="val 7516981"/>
              </a:avLst>
            </a:prstGeom>
            <a:solidFill>
              <a:schemeClr val="accent1"/>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A1FDB432-876E-BE8D-1C1E-79298AD008BB}"/>
                </a:ext>
              </a:extLst>
            </p:cNvPr>
            <p:cNvSpPr txBox="1"/>
            <p:nvPr/>
          </p:nvSpPr>
          <p:spPr>
            <a:xfrm>
              <a:off x="8308259" y="2133600"/>
              <a:ext cx="618314"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low</a:t>
              </a:r>
            </a:p>
          </p:txBody>
        </p:sp>
        <p:sp>
          <p:nvSpPr>
            <p:cNvPr id="28" name="Freeform 27">
              <a:extLst>
                <a:ext uri="{FF2B5EF4-FFF2-40B4-BE49-F238E27FC236}">
                  <a16:creationId xmlns:a16="http://schemas.microsoft.com/office/drawing/2014/main" id="{AD55CB37-F353-65B0-0FD0-FA27A45B5DB9}"/>
                </a:ext>
              </a:extLst>
            </p:cNvPr>
            <p:cNvSpPr/>
            <p:nvPr/>
          </p:nvSpPr>
          <p:spPr>
            <a:xfrm>
              <a:off x="7230606" y="937404"/>
              <a:ext cx="937403" cy="2714445"/>
            </a:xfrm>
            <a:custGeom>
              <a:avLst/>
              <a:gdLst>
                <a:gd name="connsiteX0" fmla="*/ 1406105 w 1406105"/>
                <a:gd name="connsiteY0" fmla="*/ 0 h 4071668"/>
                <a:gd name="connsiteX1" fmla="*/ 1406105 w 1406105"/>
                <a:gd name="connsiteY1" fmla="*/ 2035834 h 4071668"/>
                <a:gd name="connsiteX2" fmla="*/ 0 w 1406105"/>
                <a:gd name="connsiteY2" fmla="*/ 4071668 h 4071668"/>
              </a:gdLst>
              <a:ahLst/>
              <a:cxnLst>
                <a:cxn ang="0">
                  <a:pos x="connsiteX0" y="connsiteY0"/>
                </a:cxn>
                <a:cxn ang="0">
                  <a:pos x="connsiteX1" y="connsiteY1"/>
                </a:cxn>
                <a:cxn ang="0">
                  <a:pos x="connsiteX2" y="connsiteY2"/>
                </a:cxn>
              </a:cxnLst>
              <a:rect l="l" t="t" r="r" b="b"/>
              <a:pathLst>
                <a:path w="1406105" h="4071668">
                  <a:moveTo>
                    <a:pt x="1406105" y="0"/>
                  </a:moveTo>
                  <a:lnTo>
                    <a:pt x="1406105" y="2035834"/>
                  </a:lnTo>
                  <a:lnTo>
                    <a:pt x="0" y="4071668"/>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29" name="Arc 28">
              <a:extLst>
                <a:ext uri="{FF2B5EF4-FFF2-40B4-BE49-F238E27FC236}">
                  <a16:creationId xmlns:a16="http://schemas.microsoft.com/office/drawing/2014/main" id="{3128FFB3-C301-98F2-8CEF-C31EBC7D34D8}"/>
                </a:ext>
              </a:extLst>
            </p:cNvPr>
            <p:cNvSpPr/>
            <p:nvPr/>
          </p:nvSpPr>
          <p:spPr>
            <a:xfrm>
              <a:off x="7230604" y="1334218"/>
              <a:ext cx="1938069" cy="1938069"/>
            </a:xfrm>
            <a:prstGeom prst="arc">
              <a:avLst>
                <a:gd name="adj1" fmla="val 20691368"/>
                <a:gd name="adj2" fmla="val 5629921"/>
              </a:avLst>
            </a:prstGeom>
            <a:ln w="76200">
              <a:solidFill>
                <a:schemeClr val="accent3"/>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0" name="Pie 29">
              <a:extLst>
                <a:ext uri="{FF2B5EF4-FFF2-40B4-BE49-F238E27FC236}">
                  <a16:creationId xmlns:a16="http://schemas.microsoft.com/office/drawing/2014/main" id="{AF9CF926-C29B-1483-C69B-079508332ACA}"/>
                </a:ext>
              </a:extLst>
            </p:cNvPr>
            <p:cNvSpPr/>
            <p:nvPr/>
          </p:nvSpPr>
          <p:spPr>
            <a:xfrm>
              <a:off x="7288114" y="4111926"/>
              <a:ext cx="1759789" cy="1759789"/>
            </a:xfrm>
            <a:prstGeom prst="pie">
              <a:avLst>
                <a:gd name="adj1" fmla="val 12320513"/>
                <a:gd name="adj2" fmla="val 16213577"/>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4FDD1148-7C0D-2FF6-21F3-620C30BC3F4B}"/>
                </a:ext>
              </a:extLst>
            </p:cNvPr>
            <p:cNvSpPr txBox="1"/>
            <p:nvPr/>
          </p:nvSpPr>
          <p:spPr>
            <a:xfrm>
              <a:off x="7464627" y="4261452"/>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sp>
          <p:nvSpPr>
            <p:cNvPr id="32" name="Pie 31">
              <a:extLst>
                <a:ext uri="{FF2B5EF4-FFF2-40B4-BE49-F238E27FC236}">
                  <a16:creationId xmlns:a16="http://schemas.microsoft.com/office/drawing/2014/main" id="{5B1855A4-7B6F-8B40-D14A-DC1E4536F517}"/>
                </a:ext>
              </a:extLst>
            </p:cNvPr>
            <p:cNvSpPr/>
            <p:nvPr/>
          </p:nvSpPr>
          <p:spPr>
            <a:xfrm>
              <a:off x="7288114" y="4111926"/>
              <a:ext cx="1759789" cy="1759789"/>
            </a:xfrm>
            <a:prstGeom prst="pie">
              <a:avLst>
                <a:gd name="adj1" fmla="val 16248758"/>
                <a:gd name="adj2" fmla="val 8046525"/>
              </a:avLst>
            </a:prstGeom>
            <a:gradFill>
              <a:gsLst>
                <a:gs pos="0">
                  <a:schemeClr val="accent1">
                    <a:satMod val="103000"/>
                    <a:lumMod val="102000"/>
                    <a:tint val="94000"/>
                    <a:alpha val="95000"/>
                  </a:schemeClr>
                </a:gs>
                <a:gs pos="100000">
                  <a:schemeClr val="accent1">
                    <a:lumMod val="99000"/>
                    <a:satMod val="120000"/>
                    <a:shade val="78000"/>
                  </a:schemeClr>
                </a:gs>
              </a:gsLst>
              <a:lin ang="0" scaled="0"/>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3" name="TextBox 32">
              <a:extLst>
                <a:ext uri="{FF2B5EF4-FFF2-40B4-BE49-F238E27FC236}">
                  <a16:creationId xmlns:a16="http://schemas.microsoft.com/office/drawing/2014/main" id="{46EDDEA5-ABDF-BDCC-0E75-DEF2E6F76B86}"/>
                </a:ext>
              </a:extLst>
            </p:cNvPr>
            <p:cNvSpPr txBox="1"/>
            <p:nvPr/>
          </p:nvSpPr>
          <p:spPr>
            <a:xfrm>
              <a:off x="8308259" y="4836544"/>
              <a:ext cx="618314"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low</a:t>
              </a:r>
            </a:p>
          </p:txBody>
        </p:sp>
        <p:sp>
          <p:nvSpPr>
            <p:cNvPr id="34" name="Arc 33">
              <a:extLst>
                <a:ext uri="{FF2B5EF4-FFF2-40B4-BE49-F238E27FC236}">
                  <a16:creationId xmlns:a16="http://schemas.microsoft.com/office/drawing/2014/main" id="{81A79AB4-4E39-E2B3-4E2F-163DE88A3587}"/>
                </a:ext>
              </a:extLst>
            </p:cNvPr>
            <p:cNvSpPr/>
            <p:nvPr/>
          </p:nvSpPr>
          <p:spPr>
            <a:xfrm>
              <a:off x="7213351" y="4077419"/>
              <a:ext cx="1938069" cy="1938069"/>
            </a:xfrm>
            <a:prstGeom prst="arc">
              <a:avLst>
                <a:gd name="adj1" fmla="val 4020838"/>
                <a:gd name="adj2" fmla="val 8027093"/>
              </a:avLst>
            </a:prstGeom>
            <a:ln w="76200">
              <a:solidFill>
                <a:schemeClr val="accent3"/>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7" name="Freeform 36">
              <a:extLst>
                <a:ext uri="{FF2B5EF4-FFF2-40B4-BE49-F238E27FC236}">
                  <a16:creationId xmlns:a16="http://schemas.microsoft.com/office/drawing/2014/main" id="{978980BD-8BFE-3658-40FA-5B364623A67B}"/>
                </a:ext>
              </a:extLst>
            </p:cNvPr>
            <p:cNvSpPr/>
            <p:nvPr/>
          </p:nvSpPr>
          <p:spPr>
            <a:xfrm>
              <a:off x="3135748" y="937404"/>
              <a:ext cx="1403230" cy="1362973"/>
            </a:xfrm>
            <a:custGeom>
              <a:avLst/>
              <a:gdLst>
                <a:gd name="connsiteX0" fmla="*/ 2104845 w 2104845"/>
                <a:gd name="connsiteY0" fmla="*/ 0 h 2044460"/>
                <a:gd name="connsiteX1" fmla="*/ 2104845 w 2104845"/>
                <a:gd name="connsiteY1" fmla="*/ 2044460 h 2044460"/>
                <a:gd name="connsiteX2" fmla="*/ 0 w 2104845"/>
                <a:gd name="connsiteY2" fmla="*/ 1078302 h 2044460"/>
              </a:gdLst>
              <a:ahLst/>
              <a:cxnLst>
                <a:cxn ang="0">
                  <a:pos x="connsiteX0" y="connsiteY0"/>
                </a:cxn>
                <a:cxn ang="0">
                  <a:pos x="connsiteX1" y="connsiteY1"/>
                </a:cxn>
                <a:cxn ang="0">
                  <a:pos x="connsiteX2" y="connsiteY2"/>
                </a:cxn>
              </a:cxnLst>
              <a:rect l="l" t="t" r="r" b="b"/>
              <a:pathLst>
                <a:path w="2104845" h="2044460">
                  <a:moveTo>
                    <a:pt x="2104845" y="0"/>
                  </a:moveTo>
                  <a:lnTo>
                    <a:pt x="2104845" y="2044460"/>
                  </a:lnTo>
                  <a:lnTo>
                    <a:pt x="0" y="1078302"/>
                  </a:lnTo>
                </a:path>
              </a:pathLst>
            </a:custGeom>
            <a:no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0" name="Teardrop 59">
              <a:extLst>
                <a:ext uri="{FF2B5EF4-FFF2-40B4-BE49-F238E27FC236}">
                  <a16:creationId xmlns:a16="http://schemas.microsoft.com/office/drawing/2014/main" id="{45CA6C63-3216-4AA1-2481-4BF8A328E3E1}"/>
                </a:ext>
              </a:extLst>
            </p:cNvPr>
            <p:cNvSpPr/>
            <p:nvPr/>
          </p:nvSpPr>
          <p:spPr>
            <a:xfrm>
              <a:off x="6174039" y="5006310"/>
              <a:ext cx="1993322" cy="1229689"/>
            </a:xfrm>
            <a:custGeom>
              <a:avLst/>
              <a:gdLst>
                <a:gd name="connsiteX0" fmla="*/ 0 w 3355674"/>
                <a:gd name="connsiteY0" fmla="*/ 1574321 h 3148641"/>
                <a:gd name="connsiteX1" fmla="*/ 1677837 w 3355674"/>
                <a:gd name="connsiteY1" fmla="*/ 0 h 3148641"/>
                <a:gd name="connsiteX2" fmla="*/ 3355674 w 3355674"/>
                <a:gd name="connsiteY2" fmla="*/ 0 h 3148641"/>
                <a:gd name="connsiteX3" fmla="*/ 3355674 w 3355674"/>
                <a:gd name="connsiteY3" fmla="*/ 1574321 h 3148641"/>
                <a:gd name="connsiteX4" fmla="*/ 1677837 w 3355674"/>
                <a:gd name="connsiteY4" fmla="*/ 3148642 h 3148641"/>
                <a:gd name="connsiteX5" fmla="*/ 0 w 3355674"/>
                <a:gd name="connsiteY5" fmla="*/ 1574321 h 3148641"/>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2203830"/>
                <a:gd name="connsiteX1" fmla="*/ 1677837 w 3355674"/>
                <a:gd name="connsiteY1" fmla="*/ 0 h 2203830"/>
                <a:gd name="connsiteX2" fmla="*/ 3355674 w 3355674"/>
                <a:gd name="connsiteY2" fmla="*/ 0 h 2203830"/>
                <a:gd name="connsiteX3" fmla="*/ 2406771 w 3355674"/>
                <a:gd name="connsiteY3" fmla="*/ 2126411 h 2203830"/>
                <a:gd name="connsiteX4" fmla="*/ 0 w 3355674"/>
                <a:gd name="connsiteY4" fmla="*/ 1574321 h 2203830"/>
                <a:gd name="connsiteX0" fmla="*/ 8376 w 2466903"/>
                <a:gd name="connsiteY0" fmla="*/ 1522562 h 2198517"/>
                <a:gd name="connsiteX1" fmla="*/ 789066 w 2466903"/>
                <a:gd name="connsiteY1" fmla="*/ 0 h 2198517"/>
                <a:gd name="connsiteX2" fmla="*/ 2466903 w 2466903"/>
                <a:gd name="connsiteY2" fmla="*/ 0 h 2198517"/>
                <a:gd name="connsiteX3" fmla="*/ 1518000 w 2466903"/>
                <a:gd name="connsiteY3" fmla="*/ 2126411 h 2198517"/>
                <a:gd name="connsiteX4" fmla="*/ 8376 w 2466903"/>
                <a:gd name="connsiteY4" fmla="*/ 1522562 h 2198517"/>
                <a:gd name="connsiteX0" fmla="*/ 120974 w 2579501"/>
                <a:gd name="connsiteY0" fmla="*/ 1522562 h 2212802"/>
                <a:gd name="connsiteX1" fmla="*/ 901664 w 2579501"/>
                <a:gd name="connsiteY1" fmla="*/ 0 h 2212802"/>
                <a:gd name="connsiteX2" fmla="*/ 2579501 w 2579501"/>
                <a:gd name="connsiteY2" fmla="*/ 0 h 2212802"/>
                <a:gd name="connsiteX3" fmla="*/ 1630598 w 2579501"/>
                <a:gd name="connsiteY3" fmla="*/ 2126411 h 2212802"/>
                <a:gd name="connsiteX4" fmla="*/ 120974 w 2579501"/>
                <a:gd name="connsiteY4" fmla="*/ 1522562 h 2212802"/>
                <a:gd name="connsiteX0" fmla="*/ 120975 w 2579500"/>
                <a:gd name="connsiteY0" fmla="*/ 1703716 h 2243910"/>
                <a:gd name="connsiteX1" fmla="*/ 901663 w 2579500"/>
                <a:gd name="connsiteY1" fmla="*/ 0 h 2243910"/>
                <a:gd name="connsiteX2" fmla="*/ 2579500 w 2579500"/>
                <a:gd name="connsiteY2" fmla="*/ 0 h 2243910"/>
                <a:gd name="connsiteX3" fmla="*/ 1630597 w 2579500"/>
                <a:gd name="connsiteY3" fmla="*/ 2126411 h 2243910"/>
                <a:gd name="connsiteX4" fmla="*/ 120975 w 2579500"/>
                <a:gd name="connsiteY4" fmla="*/ 1703716 h 2243910"/>
                <a:gd name="connsiteX0" fmla="*/ 221230 w 2679755"/>
                <a:gd name="connsiteY0" fmla="*/ 1712343 h 2229732"/>
                <a:gd name="connsiteX1" fmla="*/ 613729 w 2679755"/>
                <a:gd name="connsiteY1" fmla="*/ 0 h 2229732"/>
                <a:gd name="connsiteX2" fmla="*/ 2679755 w 2679755"/>
                <a:gd name="connsiteY2" fmla="*/ 8627 h 2229732"/>
                <a:gd name="connsiteX3" fmla="*/ 1730852 w 2679755"/>
                <a:gd name="connsiteY3" fmla="*/ 2135038 h 2229732"/>
                <a:gd name="connsiteX4" fmla="*/ 221230 w 2679755"/>
                <a:gd name="connsiteY4" fmla="*/ 1712343 h 2229732"/>
                <a:gd name="connsiteX0" fmla="*/ 108956 w 2567481"/>
                <a:gd name="connsiteY0" fmla="*/ 1712343 h 2229732"/>
                <a:gd name="connsiteX1" fmla="*/ 501455 w 2567481"/>
                <a:gd name="connsiteY1" fmla="*/ 0 h 2229732"/>
                <a:gd name="connsiteX2" fmla="*/ 2567481 w 2567481"/>
                <a:gd name="connsiteY2" fmla="*/ 8627 h 2229732"/>
                <a:gd name="connsiteX3" fmla="*/ 1618578 w 2567481"/>
                <a:gd name="connsiteY3" fmla="*/ 2135038 h 2229732"/>
                <a:gd name="connsiteX4" fmla="*/ 108956 w 2567481"/>
                <a:gd name="connsiteY4" fmla="*/ 1712343 h 2229732"/>
                <a:gd name="connsiteX0" fmla="*/ 166283 w 2624808"/>
                <a:gd name="connsiteY0" fmla="*/ 1712343 h 2257961"/>
                <a:gd name="connsiteX1" fmla="*/ 558782 w 2624808"/>
                <a:gd name="connsiteY1" fmla="*/ 0 h 2257961"/>
                <a:gd name="connsiteX2" fmla="*/ 2624808 w 2624808"/>
                <a:gd name="connsiteY2" fmla="*/ 8627 h 2257961"/>
                <a:gd name="connsiteX3" fmla="*/ 1675905 w 2624808"/>
                <a:gd name="connsiteY3" fmla="*/ 2135038 h 2257961"/>
                <a:gd name="connsiteX4" fmla="*/ 166283 w 2624808"/>
                <a:gd name="connsiteY4" fmla="*/ 1712343 h 2257961"/>
                <a:gd name="connsiteX0" fmla="*/ 46020 w 2504545"/>
                <a:gd name="connsiteY0" fmla="*/ 1712343 h 2107671"/>
                <a:gd name="connsiteX1" fmla="*/ 438519 w 2504545"/>
                <a:gd name="connsiteY1" fmla="*/ 0 h 2107671"/>
                <a:gd name="connsiteX2" fmla="*/ 2504545 w 2504545"/>
                <a:gd name="connsiteY2" fmla="*/ 8627 h 2107671"/>
                <a:gd name="connsiteX3" fmla="*/ 699764 w 2504545"/>
                <a:gd name="connsiteY3" fmla="*/ 1988734 h 2107671"/>
                <a:gd name="connsiteX4" fmla="*/ 46020 w 2504545"/>
                <a:gd name="connsiteY4" fmla="*/ 1712343 h 2107671"/>
                <a:gd name="connsiteX0" fmla="*/ 46020 w 2504545"/>
                <a:gd name="connsiteY0" fmla="*/ 1712343 h 2107671"/>
                <a:gd name="connsiteX1" fmla="*/ 438519 w 2504545"/>
                <a:gd name="connsiteY1" fmla="*/ 0 h 2107671"/>
                <a:gd name="connsiteX2" fmla="*/ 2504545 w 2504545"/>
                <a:gd name="connsiteY2" fmla="*/ 8627 h 2107671"/>
                <a:gd name="connsiteX3" fmla="*/ 699764 w 2504545"/>
                <a:gd name="connsiteY3" fmla="*/ 1988734 h 2107671"/>
                <a:gd name="connsiteX4" fmla="*/ 46020 w 2504545"/>
                <a:gd name="connsiteY4" fmla="*/ 1712343 h 2107671"/>
                <a:gd name="connsiteX0" fmla="*/ 43344 w 2501869"/>
                <a:gd name="connsiteY0" fmla="*/ 1712343 h 2084593"/>
                <a:gd name="connsiteX1" fmla="*/ 435843 w 2501869"/>
                <a:gd name="connsiteY1" fmla="*/ 0 h 2084593"/>
                <a:gd name="connsiteX2" fmla="*/ 2501869 w 2501869"/>
                <a:gd name="connsiteY2" fmla="*/ 8627 h 2084593"/>
                <a:gd name="connsiteX3" fmla="*/ 660512 w 2501869"/>
                <a:gd name="connsiteY3" fmla="*/ 1959473 h 2084593"/>
                <a:gd name="connsiteX4" fmla="*/ 43344 w 2501869"/>
                <a:gd name="connsiteY4" fmla="*/ 1712343 h 2084593"/>
                <a:gd name="connsiteX0" fmla="*/ 43344 w 2501869"/>
                <a:gd name="connsiteY0" fmla="*/ 1712343 h 2084593"/>
                <a:gd name="connsiteX1" fmla="*/ 435843 w 2501869"/>
                <a:gd name="connsiteY1" fmla="*/ 0 h 2084593"/>
                <a:gd name="connsiteX2" fmla="*/ 2501869 w 2501869"/>
                <a:gd name="connsiteY2" fmla="*/ 8627 h 2084593"/>
                <a:gd name="connsiteX3" fmla="*/ 660512 w 2501869"/>
                <a:gd name="connsiteY3" fmla="*/ 1959473 h 2084593"/>
                <a:gd name="connsiteX4" fmla="*/ 43344 w 2501869"/>
                <a:gd name="connsiteY4" fmla="*/ 1712343 h 2084593"/>
                <a:gd name="connsiteX0" fmla="*/ 43344 w 2501869"/>
                <a:gd name="connsiteY0" fmla="*/ 1712343 h 2084593"/>
                <a:gd name="connsiteX1" fmla="*/ 435843 w 2501869"/>
                <a:gd name="connsiteY1" fmla="*/ 0 h 2084593"/>
                <a:gd name="connsiteX2" fmla="*/ 2501869 w 2501869"/>
                <a:gd name="connsiteY2" fmla="*/ 8627 h 2084593"/>
                <a:gd name="connsiteX3" fmla="*/ 660512 w 2501869"/>
                <a:gd name="connsiteY3" fmla="*/ 1959473 h 2084593"/>
                <a:gd name="connsiteX4" fmla="*/ 43344 w 2501869"/>
                <a:gd name="connsiteY4" fmla="*/ 1712343 h 2084593"/>
                <a:gd name="connsiteX0" fmla="*/ 2213 w 3045954"/>
                <a:gd name="connsiteY0" fmla="*/ 1427050 h 2036243"/>
                <a:gd name="connsiteX1" fmla="*/ 979928 w 3045954"/>
                <a:gd name="connsiteY1" fmla="*/ 0 h 2036243"/>
                <a:gd name="connsiteX2" fmla="*/ 3045954 w 3045954"/>
                <a:gd name="connsiteY2" fmla="*/ 8627 h 2036243"/>
                <a:gd name="connsiteX3" fmla="*/ 1204597 w 3045954"/>
                <a:gd name="connsiteY3" fmla="*/ 1959473 h 2036243"/>
                <a:gd name="connsiteX4" fmla="*/ 2213 w 3045954"/>
                <a:gd name="connsiteY4" fmla="*/ 1427050 h 2036243"/>
                <a:gd name="connsiteX0" fmla="*/ 8929 w 3052670"/>
                <a:gd name="connsiteY0" fmla="*/ 1427050 h 2081424"/>
                <a:gd name="connsiteX1" fmla="*/ 986644 w 3052670"/>
                <a:gd name="connsiteY1" fmla="*/ 0 h 2081424"/>
                <a:gd name="connsiteX2" fmla="*/ 3052670 w 3052670"/>
                <a:gd name="connsiteY2" fmla="*/ 8627 h 2081424"/>
                <a:gd name="connsiteX3" fmla="*/ 1211313 w 3052670"/>
                <a:gd name="connsiteY3" fmla="*/ 1959473 h 2081424"/>
                <a:gd name="connsiteX4" fmla="*/ 8929 w 3052670"/>
                <a:gd name="connsiteY4" fmla="*/ 1427050 h 2081424"/>
                <a:gd name="connsiteX0" fmla="*/ 48142 w 3091883"/>
                <a:gd name="connsiteY0" fmla="*/ 1418423 h 2025593"/>
                <a:gd name="connsiteX1" fmla="*/ 565000 w 3091883"/>
                <a:gd name="connsiteY1" fmla="*/ 115732 h 2025593"/>
                <a:gd name="connsiteX2" fmla="*/ 3091883 w 3091883"/>
                <a:gd name="connsiteY2" fmla="*/ 0 h 2025593"/>
                <a:gd name="connsiteX3" fmla="*/ 1250526 w 3091883"/>
                <a:gd name="connsiteY3" fmla="*/ 1950846 h 2025593"/>
                <a:gd name="connsiteX4" fmla="*/ 48142 w 3091883"/>
                <a:gd name="connsiteY4" fmla="*/ 1418423 h 2025593"/>
                <a:gd name="connsiteX0" fmla="*/ 70950 w 3114691"/>
                <a:gd name="connsiteY0" fmla="*/ 1418423 h 2025593"/>
                <a:gd name="connsiteX1" fmla="*/ 507340 w 3114691"/>
                <a:gd name="connsiteY1" fmla="*/ 115732 h 2025593"/>
                <a:gd name="connsiteX2" fmla="*/ 3114691 w 3114691"/>
                <a:gd name="connsiteY2" fmla="*/ 0 h 2025593"/>
                <a:gd name="connsiteX3" fmla="*/ 1273334 w 3114691"/>
                <a:gd name="connsiteY3" fmla="*/ 1950846 h 2025593"/>
                <a:gd name="connsiteX4" fmla="*/ 70950 w 3114691"/>
                <a:gd name="connsiteY4" fmla="*/ 1418423 h 2025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91" h="2025593">
                  <a:moveTo>
                    <a:pt x="70950" y="1418423"/>
                  </a:moveTo>
                  <a:cubicBezTo>
                    <a:pt x="-56716" y="1112571"/>
                    <a:pt x="-65619" y="176117"/>
                    <a:pt x="507340" y="115732"/>
                  </a:cubicBezTo>
                  <a:lnTo>
                    <a:pt x="3114691" y="0"/>
                  </a:lnTo>
                  <a:cubicBezTo>
                    <a:pt x="2708835" y="524221"/>
                    <a:pt x="1896024" y="1215243"/>
                    <a:pt x="1273334" y="1950846"/>
                  </a:cubicBezTo>
                  <a:cubicBezTo>
                    <a:pt x="714055" y="2213233"/>
                    <a:pt x="198616" y="1724275"/>
                    <a:pt x="70950" y="1418423"/>
                  </a:cubicBezTo>
                  <a:close/>
                </a:path>
              </a:pathLst>
            </a:custGeom>
            <a:gradFill>
              <a:gsLst>
                <a:gs pos="68000">
                  <a:schemeClr val="accent1"/>
                </a:gs>
                <a:gs pos="0">
                  <a:schemeClr val="accent1">
                    <a:lumMod val="20000"/>
                    <a:lumOff val="80000"/>
                  </a:schemeClr>
                </a:gs>
              </a:gsLst>
              <a:lin ang="21000000" scaled="0"/>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BCB1CA43-4D49-F385-62DC-734180D4C9BF}"/>
                </a:ext>
              </a:extLst>
            </p:cNvPr>
            <p:cNvSpPr txBox="1"/>
            <p:nvPr/>
          </p:nvSpPr>
          <p:spPr>
            <a:xfrm>
              <a:off x="6085142" y="6185917"/>
              <a:ext cx="357748" cy="422754"/>
            </a:xfrm>
            <a:prstGeom prst="rect">
              <a:avLst/>
            </a:prstGeom>
            <a:noFill/>
          </p:spPr>
          <p:txBody>
            <a:bodyPr wrap="none" rtlCol="0">
              <a:spAutoFit/>
            </a:bodyPr>
            <a:lstStyle/>
            <a:p>
              <a:pPr marL="0" marR="0" lvl="0" indent="0" algn="l" defTabSz="424481"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a:t>
              </a:r>
            </a:p>
          </p:txBody>
        </p:sp>
        <p:sp>
          <p:nvSpPr>
            <p:cNvPr id="43" name="Rectangle 42">
              <a:extLst>
                <a:ext uri="{FF2B5EF4-FFF2-40B4-BE49-F238E27FC236}">
                  <a16:creationId xmlns:a16="http://schemas.microsoft.com/office/drawing/2014/main" id="{37F168F2-6855-00D2-2279-782042D5EADA}"/>
                </a:ext>
              </a:extLst>
            </p:cNvPr>
            <p:cNvSpPr/>
            <p:nvPr/>
          </p:nvSpPr>
          <p:spPr>
            <a:xfrm>
              <a:off x="5713067" y="5145981"/>
              <a:ext cx="1493978" cy="723877"/>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Targetable with ADC now approved!</a:t>
              </a:r>
            </a:p>
          </p:txBody>
        </p:sp>
        <p:sp>
          <p:nvSpPr>
            <p:cNvPr id="44" name="Freeform 43">
              <a:extLst>
                <a:ext uri="{FF2B5EF4-FFF2-40B4-BE49-F238E27FC236}">
                  <a16:creationId xmlns:a16="http://schemas.microsoft.com/office/drawing/2014/main" id="{33E27DAB-3417-9AF5-E002-324D43D635F5}"/>
                </a:ext>
              </a:extLst>
            </p:cNvPr>
            <p:cNvSpPr/>
            <p:nvPr/>
          </p:nvSpPr>
          <p:spPr>
            <a:xfrm>
              <a:off x="6183151" y="5014533"/>
              <a:ext cx="1984857" cy="1221469"/>
            </a:xfrm>
            <a:custGeom>
              <a:avLst/>
              <a:gdLst>
                <a:gd name="connsiteX0" fmla="*/ 0 w 2977286"/>
                <a:gd name="connsiteY0" fmla="*/ 117043 h 1975104"/>
                <a:gd name="connsiteX1" fmla="*/ 2977286 w 2977286"/>
                <a:gd name="connsiteY1" fmla="*/ 0 h 1975104"/>
                <a:gd name="connsiteX2" fmla="*/ 1104595 w 2977286"/>
                <a:gd name="connsiteY2" fmla="*/ 1975104 h 1975104"/>
              </a:gdLst>
              <a:ahLst/>
              <a:cxnLst>
                <a:cxn ang="0">
                  <a:pos x="connsiteX0" y="connsiteY0"/>
                </a:cxn>
                <a:cxn ang="0">
                  <a:pos x="connsiteX1" y="connsiteY1"/>
                </a:cxn>
                <a:cxn ang="0">
                  <a:pos x="connsiteX2" y="connsiteY2"/>
                </a:cxn>
              </a:cxnLst>
              <a:rect l="l" t="t" r="r" b="b"/>
              <a:pathLst>
                <a:path w="2977286" h="1975104">
                  <a:moveTo>
                    <a:pt x="0" y="117043"/>
                  </a:moveTo>
                  <a:lnTo>
                    <a:pt x="2977286" y="0"/>
                  </a:lnTo>
                  <a:lnTo>
                    <a:pt x="1104595" y="1975104"/>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1FD489DF-6086-CDE6-E367-1C3CDAFA975F}"/>
                </a:ext>
              </a:extLst>
            </p:cNvPr>
            <p:cNvSpPr txBox="1"/>
            <p:nvPr/>
          </p:nvSpPr>
          <p:spPr>
            <a:xfrm>
              <a:off x="7181372" y="5042622"/>
              <a:ext cx="741554" cy="422754"/>
            </a:xfrm>
            <a:prstGeom prst="rect">
              <a:avLst/>
            </a:prstGeom>
            <a:noFill/>
          </p:spPr>
          <p:txBody>
            <a:bodyPr wrap="none" rtlCol="0">
              <a:spAutoFit/>
            </a:bodyPr>
            <a:lstStyle/>
            <a:p>
              <a:pPr marL="0" marR="0" lvl="0" indent="0" algn="ctr" defTabSz="424481"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HER2 </a:t>
              </a:r>
              <a:b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br>
              <a: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ultralow</a:t>
              </a:r>
            </a:p>
          </p:txBody>
        </p:sp>
        <p:sp>
          <p:nvSpPr>
            <p:cNvPr id="46" name="TextBox 45">
              <a:extLst>
                <a:ext uri="{FF2B5EF4-FFF2-40B4-BE49-F238E27FC236}">
                  <a16:creationId xmlns:a16="http://schemas.microsoft.com/office/drawing/2014/main" id="{3F449D6F-14B2-C5B5-383C-56FD463AAF29}"/>
                </a:ext>
              </a:extLst>
            </p:cNvPr>
            <p:cNvSpPr txBox="1"/>
            <p:nvPr/>
          </p:nvSpPr>
          <p:spPr>
            <a:xfrm>
              <a:off x="7226087" y="4784785"/>
              <a:ext cx="746834"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 0</a:t>
              </a:r>
            </a:p>
          </p:txBody>
        </p:sp>
        <p:sp>
          <p:nvSpPr>
            <p:cNvPr id="48" name="TextBox 47">
              <a:extLst>
                <a:ext uri="{FF2B5EF4-FFF2-40B4-BE49-F238E27FC236}">
                  <a16:creationId xmlns:a16="http://schemas.microsoft.com/office/drawing/2014/main" id="{92CABC8F-B655-88AF-C087-C874B04E1E36}"/>
                </a:ext>
              </a:extLst>
            </p:cNvPr>
            <p:cNvSpPr txBox="1"/>
            <p:nvPr/>
          </p:nvSpPr>
          <p:spPr>
            <a:xfrm>
              <a:off x="3829847" y="1558506"/>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grpSp>
    </p:spTree>
    <p:extLst>
      <p:ext uri="{BB962C8B-B14F-4D97-AF65-F5344CB8AC3E}">
        <p14:creationId xmlns:p14="http://schemas.microsoft.com/office/powerpoint/2010/main" val="186398039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2DC679-41F8-D896-C67C-A6C414461E0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9F390CC-D9A0-AA53-96D1-013529B51F8F}"/>
              </a:ext>
            </a:extLst>
          </p:cNvPr>
          <p:cNvSpPr>
            <a:spLocks noGrp="1"/>
          </p:cNvSpPr>
          <p:nvPr>
            <p:ph type="title"/>
          </p:nvPr>
        </p:nvSpPr>
        <p:spPr>
          <a:xfrm>
            <a:off x="838200" y="116286"/>
            <a:ext cx="10515600" cy="970922"/>
          </a:xfrm>
        </p:spPr>
        <p:txBody>
          <a:bodyPr/>
          <a:lstStyle/>
          <a:p>
            <a:r>
              <a:rPr lang="en-US"/>
              <a:t>The Past, Present, and Future of HER2 Low</a:t>
            </a:r>
          </a:p>
        </p:txBody>
      </p:sp>
      <p:sp>
        <p:nvSpPr>
          <p:cNvPr id="4" name="Footer Placeholder 3">
            <a:extLst>
              <a:ext uri="{FF2B5EF4-FFF2-40B4-BE49-F238E27FC236}">
                <a16:creationId xmlns:a16="http://schemas.microsoft.com/office/drawing/2014/main" id="{1F4EAC85-A690-1954-5230-5535EA649418}"/>
              </a:ext>
            </a:extLst>
          </p:cNvPr>
          <p:cNvSpPr>
            <a:spLocks noGrp="1"/>
          </p:cNvSpPr>
          <p:nvPr>
            <p:ph type="ftr" sz="quarter" idx="10"/>
          </p:nvPr>
        </p:nvSpPr>
        <p:spPr>
          <a:xfrm>
            <a:off x="1416735" y="6302767"/>
            <a:ext cx="10651322" cy="555233"/>
          </a:xfrm>
        </p:spPr>
        <p:txBody>
          <a:bodyPr/>
          <a:lstStyle/>
          <a:p>
            <a:pPr>
              <a:spcBef>
                <a:spcPts val="0"/>
              </a:spcBef>
            </a:pPr>
            <a:r>
              <a:rPr lang="en-CA">
                <a:solidFill>
                  <a:schemeClr val="tx1"/>
                </a:solidFill>
              </a:rPr>
              <a:t>ADC, antibody-drug conjugate; ERBB, erythroblastic leukemia viral oncogene homolog; HER2, human epidermal growth factor receptor 2.</a:t>
            </a:r>
          </a:p>
          <a:p>
            <a:pPr>
              <a:spcBef>
                <a:spcPts val="0"/>
              </a:spcBef>
            </a:pPr>
            <a:r>
              <a:rPr lang="en-CA">
                <a:solidFill>
                  <a:schemeClr val="tx1"/>
                </a:solidFill>
              </a:rPr>
              <a:t>Tarantino P, et al. </a:t>
            </a:r>
            <a:r>
              <a:rPr lang="en-CA" i="1">
                <a:solidFill>
                  <a:schemeClr val="tx1"/>
                </a:solidFill>
              </a:rPr>
              <a:t>Cancer </a:t>
            </a:r>
            <a:r>
              <a:rPr lang="en-CA" i="1" err="1">
                <a:solidFill>
                  <a:schemeClr val="tx1"/>
                </a:solidFill>
              </a:rPr>
              <a:t>Discov</a:t>
            </a:r>
            <a:r>
              <a:rPr lang="en-CA">
                <a:solidFill>
                  <a:schemeClr val="tx1"/>
                </a:solidFill>
              </a:rPr>
              <a:t>. 2022;12(9):2026-2030.</a:t>
            </a:r>
            <a:endParaRPr lang="en-US">
              <a:solidFill>
                <a:schemeClr val="tx1"/>
              </a:solidFill>
            </a:endParaRPr>
          </a:p>
          <a:p>
            <a:endParaRPr lang="en-US"/>
          </a:p>
        </p:txBody>
      </p:sp>
      <p:grpSp>
        <p:nvGrpSpPr>
          <p:cNvPr id="5" name="Group 4">
            <a:extLst>
              <a:ext uri="{FF2B5EF4-FFF2-40B4-BE49-F238E27FC236}">
                <a16:creationId xmlns:a16="http://schemas.microsoft.com/office/drawing/2014/main" id="{CCD6491F-F6BA-55FB-63F9-A19DB6D852FA}"/>
              </a:ext>
            </a:extLst>
          </p:cNvPr>
          <p:cNvGrpSpPr/>
          <p:nvPr/>
        </p:nvGrpSpPr>
        <p:grpSpPr>
          <a:xfrm>
            <a:off x="1359882" y="1010151"/>
            <a:ext cx="9472235" cy="5292616"/>
            <a:chOff x="1154080" y="550505"/>
            <a:chExt cx="10403330" cy="6058166"/>
          </a:xfrm>
        </p:grpSpPr>
        <p:cxnSp>
          <p:nvCxnSpPr>
            <p:cNvPr id="6" name="Straight Connector 5">
              <a:extLst>
                <a:ext uri="{FF2B5EF4-FFF2-40B4-BE49-F238E27FC236}">
                  <a16:creationId xmlns:a16="http://schemas.microsoft.com/office/drawing/2014/main" id="{23AE410E-3E06-959A-54D6-DF376D85663D}"/>
                </a:ext>
              </a:extLst>
            </p:cNvPr>
            <p:cNvCxnSpPr>
              <a:cxnSpLocks/>
            </p:cNvCxnSpPr>
            <p:nvPr/>
          </p:nvCxnSpPr>
          <p:spPr>
            <a:xfrm flipH="1">
              <a:off x="6085142" y="934196"/>
              <a:ext cx="2816" cy="5301806"/>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9AA7D8F-E8AF-4B51-3DFC-50BB5260FDD4}"/>
                </a:ext>
              </a:extLst>
            </p:cNvPr>
            <p:cNvCxnSpPr/>
            <p:nvPr/>
          </p:nvCxnSpPr>
          <p:spPr>
            <a:xfrm>
              <a:off x="2865120" y="3596640"/>
              <a:ext cx="6217920" cy="0"/>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 name="Teardrop 59">
              <a:extLst>
                <a:ext uri="{FF2B5EF4-FFF2-40B4-BE49-F238E27FC236}">
                  <a16:creationId xmlns:a16="http://schemas.microsoft.com/office/drawing/2014/main" id="{6439A6B6-B2D4-A27F-E08B-BAC41B7EF962}"/>
                </a:ext>
              </a:extLst>
            </p:cNvPr>
            <p:cNvSpPr/>
            <p:nvPr/>
          </p:nvSpPr>
          <p:spPr>
            <a:xfrm rot="5400000">
              <a:off x="2917140" y="672788"/>
              <a:ext cx="1749872" cy="1505306"/>
            </a:xfrm>
            <a:custGeom>
              <a:avLst/>
              <a:gdLst>
                <a:gd name="connsiteX0" fmla="*/ 0 w 3355674"/>
                <a:gd name="connsiteY0" fmla="*/ 1574321 h 3148641"/>
                <a:gd name="connsiteX1" fmla="*/ 1677837 w 3355674"/>
                <a:gd name="connsiteY1" fmla="*/ 0 h 3148641"/>
                <a:gd name="connsiteX2" fmla="*/ 3355674 w 3355674"/>
                <a:gd name="connsiteY2" fmla="*/ 0 h 3148641"/>
                <a:gd name="connsiteX3" fmla="*/ 3355674 w 3355674"/>
                <a:gd name="connsiteY3" fmla="*/ 1574321 h 3148641"/>
                <a:gd name="connsiteX4" fmla="*/ 1677837 w 3355674"/>
                <a:gd name="connsiteY4" fmla="*/ 3148642 h 3148641"/>
                <a:gd name="connsiteX5" fmla="*/ 0 w 3355674"/>
                <a:gd name="connsiteY5" fmla="*/ 1574321 h 3148641"/>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2203830"/>
                <a:gd name="connsiteX1" fmla="*/ 1677837 w 3355674"/>
                <a:gd name="connsiteY1" fmla="*/ 0 h 2203830"/>
                <a:gd name="connsiteX2" fmla="*/ 3355674 w 3355674"/>
                <a:gd name="connsiteY2" fmla="*/ 0 h 2203830"/>
                <a:gd name="connsiteX3" fmla="*/ 2406771 w 3355674"/>
                <a:gd name="connsiteY3" fmla="*/ 2126411 h 2203830"/>
                <a:gd name="connsiteX4" fmla="*/ 0 w 3355674"/>
                <a:gd name="connsiteY4" fmla="*/ 1574321 h 2203830"/>
                <a:gd name="connsiteX0" fmla="*/ 8376 w 2466903"/>
                <a:gd name="connsiteY0" fmla="*/ 1522562 h 2198517"/>
                <a:gd name="connsiteX1" fmla="*/ 789066 w 2466903"/>
                <a:gd name="connsiteY1" fmla="*/ 0 h 2198517"/>
                <a:gd name="connsiteX2" fmla="*/ 2466903 w 2466903"/>
                <a:gd name="connsiteY2" fmla="*/ 0 h 2198517"/>
                <a:gd name="connsiteX3" fmla="*/ 1518000 w 2466903"/>
                <a:gd name="connsiteY3" fmla="*/ 2126411 h 2198517"/>
                <a:gd name="connsiteX4" fmla="*/ 8376 w 2466903"/>
                <a:gd name="connsiteY4" fmla="*/ 1522562 h 2198517"/>
                <a:gd name="connsiteX0" fmla="*/ 120974 w 2579501"/>
                <a:gd name="connsiteY0" fmla="*/ 1522562 h 2212802"/>
                <a:gd name="connsiteX1" fmla="*/ 901664 w 2579501"/>
                <a:gd name="connsiteY1" fmla="*/ 0 h 2212802"/>
                <a:gd name="connsiteX2" fmla="*/ 2579501 w 2579501"/>
                <a:gd name="connsiteY2" fmla="*/ 0 h 2212802"/>
                <a:gd name="connsiteX3" fmla="*/ 1630598 w 2579501"/>
                <a:gd name="connsiteY3" fmla="*/ 2126411 h 2212802"/>
                <a:gd name="connsiteX4" fmla="*/ 120974 w 2579501"/>
                <a:gd name="connsiteY4" fmla="*/ 1522562 h 2212802"/>
                <a:gd name="connsiteX0" fmla="*/ 120975 w 2579500"/>
                <a:gd name="connsiteY0" fmla="*/ 1703716 h 2243910"/>
                <a:gd name="connsiteX1" fmla="*/ 901663 w 2579500"/>
                <a:gd name="connsiteY1" fmla="*/ 0 h 2243910"/>
                <a:gd name="connsiteX2" fmla="*/ 2579500 w 2579500"/>
                <a:gd name="connsiteY2" fmla="*/ 0 h 2243910"/>
                <a:gd name="connsiteX3" fmla="*/ 1630597 w 2579500"/>
                <a:gd name="connsiteY3" fmla="*/ 2126411 h 2243910"/>
                <a:gd name="connsiteX4" fmla="*/ 120975 w 2579500"/>
                <a:gd name="connsiteY4" fmla="*/ 1703716 h 2243910"/>
                <a:gd name="connsiteX0" fmla="*/ 221230 w 2679755"/>
                <a:gd name="connsiteY0" fmla="*/ 1712343 h 2229732"/>
                <a:gd name="connsiteX1" fmla="*/ 613729 w 2679755"/>
                <a:gd name="connsiteY1" fmla="*/ 0 h 2229732"/>
                <a:gd name="connsiteX2" fmla="*/ 2679755 w 2679755"/>
                <a:gd name="connsiteY2" fmla="*/ 8627 h 2229732"/>
                <a:gd name="connsiteX3" fmla="*/ 1730852 w 2679755"/>
                <a:gd name="connsiteY3" fmla="*/ 2135038 h 2229732"/>
                <a:gd name="connsiteX4" fmla="*/ 221230 w 2679755"/>
                <a:gd name="connsiteY4" fmla="*/ 1712343 h 2229732"/>
                <a:gd name="connsiteX0" fmla="*/ 108956 w 2567481"/>
                <a:gd name="connsiteY0" fmla="*/ 1712343 h 2229732"/>
                <a:gd name="connsiteX1" fmla="*/ 501455 w 2567481"/>
                <a:gd name="connsiteY1" fmla="*/ 0 h 2229732"/>
                <a:gd name="connsiteX2" fmla="*/ 2567481 w 2567481"/>
                <a:gd name="connsiteY2" fmla="*/ 8627 h 2229732"/>
                <a:gd name="connsiteX3" fmla="*/ 1618578 w 2567481"/>
                <a:gd name="connsiteY3" fmla="*/ 2135038 h 2229732"/>
                <a:gd name="connsiteX4" fmla="*/ 108956 w 2567481"/>
                <a:gd name="connsiteY4" fmla="*/ 1712343 h 2229732"/>
                <a:gd name="connsiteX0" fmla="*/ 166283 w 2624808"/>
                <a:gd name="connsiteY0" fmla="*/ 1712343 h 2257961"/>
                <a:gd name="connsiteX1" fmla="*/ 558782 w 2624808"/>
                <a:gd name="connsiteY1" fmla="*/ 0 h 2257961"/>
                <a:gd name="connsiteX2" fmla="*/ 2624808 w 2624808"/>
                <a:gd name="connsiteY2" fmla="*/ 8627 h 2257961"/>
                <a:gd name="connsiteX3" fmla="*/ 1675905 w 2624808"/>
                <a:gd name="connsiteY3" fmla="*/ 2135038 h 2257961"/>
                <a:gd name="connsiteX4" fmla="*/ 166283 w 2624808"/>
                <a:gd name="connsiteY4" fmla="*/ 1712343 h 2257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808" h="2257961">
                  <a:moveTo>
                    <a:pt x="166283" y="1712343"/>
                  </a:moveTo>
                  <a:cubicBezTo>
                    <a:pt x="-149298" y="1192602"/>
                    <a:pt x="-14177" y="60385"/>
                    <a:pt x="558782" y="0"/>
                  </a:cubicBezTo>
                  <a:lnTo>
                    <a:pt x="2624808" y="8627"/>
                  </a:lnTo>
                  <a:cubicBezTo>
                    <a:pt x="2409147" y="481642"/>
                    <a:pt x="1874313" y="1618891"/>
                    <a:pt x="1675905" y="2135038"/>
                  </a:cubicBezTo>
                  <a:cubicBezTo>
                    <a:pt x="1116626" y="2397425"/>
                    <a:pt x="481864" y="2232084"/>
                    <a:pt x="166283" y="1712343"/>
                  </a:cubicBezTo>
                  <a:close/>
                </a:path>
              </a:pathLst>
            </a:custGeom>
            <a:gradFill>
              <a:gsLst>
                <a:gs pos="61000">
                  <a:schemeClr val="accent3"/>
                </a:gs>
                <a:gs pos="0">
                  <a:schemeClr val="accent6">
                    <a:lumMod val="16000"/>
                    <a:lumOff val="84000"/>
                    <a:alpha val="0"/>
                  </a:schemeClr>
                </a:gs>
              </a:gsLst>
              <a:lin ang="0" scaled="0"/>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9" name="Pie 8">
              <a:extLst>
                <a:ext uri="{FF2B5EF4-FFF2-40B4-BE49-F238E27FC236}">
                  <a16:creationId xmlns:a16="http://schemas.microsoft.com/office/drawing/2014/main" id="{D5F99E49-43CF-05E9-062E-9D66A7CF160B}"/>
                </a:ext>
              </a:extLst>
            </p:cNvPr>
            <p:cNvSpPr/>
            <p:nvPr/>
          </p:nvSpPr>
          <p:spPr>
            <a:xfrm>
              <a:off x="7288114" y="4117676"/>
              <a:ext cx="1759789" cy="1759789"/>
            </a:xfrm>
            <a:prstGeom prst="pie">
              <a:avLst>
                <a:gd name="adj1" fmla="val 10542927"/>
                <a:gd name="adj2" fmla="val 12365801"/>
              </a:avLst>
            </a:prstGeom>
            <a:solidFill>
              <a:schemeClr val="accent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1" name="Freeform 10">
              <a:extLst>
                <a:ext uri="{FF2B5EF4-FFF2-40B4-BE49-F238E27FC236}">
                  <a16:creationId xmlns:a16="http://schemas.microsoft.com/office/drawing/2014/main" id="{5962F107-3C20-2B0A-2CDE-ECFE726C9BD4}"/>
                </a:ext>
              </a:extLst>
            </p:cNvPr>
            <p:cNvSpPr/>
            <p:nvPr/>
          </p:nvSpPr>
          <p:spPr>
            <a:xfrm flipH="1">
              <a:off x="7242105" y="937405"/>
              <a:ext cx="2402988" cy="2731647"/>
            </a:xfrm>
            <a:custGeom>
              <a:avLst/>
              <a:gdLst>
                <a:gd name="connsiteX0" fmla="*/ 2035834 w 2044460"/>
                <a:gd name="connsiteY0" fmla="*/ 2027208 h 2027208"/>
                <a:gd name="connsiteX1" fmla="*/ 2044460 w 2044460"/>
                <a:gd name="connsiteY1" fmla="*/ 25879 h 2027208"/>
                <a:gd name="connsiteX2" fmla="*/ 810883 w 2044460"/>
                <a:gd name="connsiteY2" fmla="*/ 0 h 2027208"/>
                <a:gd name="connsiteX3" fmla="*/ 0 w 2044460"/>
                <a:gd name="connsiteY3" fmla="*/ 1164566 h 2027208"/>
                <a:gd name="connsiteX4" fmla="*/ 2035834 w 2044460"/>
                <a:gd name="connsiteY4" fmla="*/ 2027208 h 2027208"/>
                <a:gd name="connsiteX0" fmla="*/ 2035834 w 2044460"/>
                <a:gd name="connsiteY0" fmla="*/ 2027208 h 2027208"/>
                <a:gd name="connsiteX1" fmla="*/ 2044460 w 2044460"/>
                <a:gd name="connsiteY1" fmla="*/ 25879 h 2027208"/>
                <a:gd name="connsiteX2" fmla="*/ 810883 w 2044460"/>
                <a:gd name="connsiteY2" fmla="*/ 0 h 2027208"/>
                <a:gd name="connsiteX3" fmla="*/ 0 w 2044460"/>
                <a:gd name="connsiteY3" fmla="*/ 1164566 h 2027208"/>
                <a:gd name="connsiteX4" fmla="*/ 2035834 w 2044460"/>
                <a:gd name="connsiteY4" fmla="*/ 2027208 h 2027208"/>
                <a:gd name="connsiteX0" fmla="*/ 2035834 w 2044460"/>
                <a:gd name="connsiteY0" fmla="*/ 2129986 h 2129986"/>
                <a:gd name="connsiteX1" fmla="*/ 2044460 w 2044460"/>
                <a:gd name="connsiteY1" fmla="*/ 128657 h 2129986"/>
                <a:gd name="connsiteX2" fmla="*/ 810883 w 2044460"/>
                <a:gd name="connsiteY2" fmla="*/ 102778 h 2129986"/>
                <a:gd name="connsiteX3" fmla="*/ 0 w 2044460"/>
                <a:gd name="connsiteY3" fmla="*/ 1267344 h 2129986"/>
                <a:gd name="connsiteX4" fmla="*/ 2035834 w 2044460"/>
                <a:gd name="connsiteY4" fmla="*/ 2129986 h 2129986"/>
                <a:gd name="connsiteX0" fmla="*/ 2035834 w 2044460"/>
                <a:gd name="connsiteY0" fmla="*/ 2129986 h 2129986"/>
                <a:gd name="connsiteX1" fmla="*/ 2044460 w 2044460"/>
                <a:gd name="connsiteY1" fmla="*/ 128657 h 2129986"/>
                <a:gd name="connsiteX2" fmla="*/ 810883 w 2044460"/>
                <a:gd name="connsiteY2" fmla="*/ 102778 h 2129986"/>
                <a:gd name="connsiteX3" fmla="*/ 0 w 2044460"/>
                <a:gd name="connsiteY3" fmla="*/ 1267344 h 2129986"/>
                <a:gd name="connsiteX4" fmla="*/ 2035834 w 2044460"/>
                <a:gd name="connsiteY4" fmla="*/ 2129986 h 2129986"/>
                <a:gd name="connsiteX0" fmla="*/ 2064237 w 2072863"/>
                <a:gd name="connsiteY0" fmla="*/ 2116990 h 2116990"/>
                <a:gd name="connsiteX1" fmla="*/ 2072863 w 2072863"/>
                <a:gd name="connsiteY1" fmla="*/ 115661 h 2116990"/>
                <a:gd name="connsiteX2" fmla="*/ 632252 w 2072863"/>
                <a:gd name="connsiteY2" fmla="*/ 107035 h 2116990"/>
                <a:gd name="connsiteX3" fmla="*/ 28403 w 2072863"/>
                <a:gd name="connsiteY3" fmla="*/ 1254348 h 2116990"/>
                <a:gd name="connsiteX4" fmla="*/ 2064237 w 2072863"/>
                <a:gd name="connsiteY4" fmla="*/ 2116990 h 2116990"/>
                <a:gd name="connsiteX0" fmla="*/ 2035834 w 2044460"/>
                <a:gd name="connsiteY0" fmla="*/ 2116990 h 2116990"/>
                <a:gd name="connsiteX1" fmla="*/ 2044460 w 2044460"/>
                <a:gd name="connsiteY1" fmla="*/ 115661 h 2116990"/>
                <a:gd name="connsiteX2" fmla="*/ 603849 w 2044460"/>
                <a:gd name="connsiteY2" fmla="*/ 107035 h 2116990"/>
                <a:gd name="connsiteX3" fmla="*/ 0 w 2044460"/>
                <a:gd name="connsiteY3" fmla="*/ 1254348 h 2116990"/>
                <a:gd name="connsiteX4" fmla="*/ 2035834 w 2044460"/>
                <a:gd name="connsiteY4" fmla="*/ 2116990 h 2116990"/>
                <a:gd name="connsiteX0" fmla="*/ 2035834 w 2044460"/>
                <a:gd name="connsiteY0" fmla="*/ 2146150 h 2146150"/>
                <a:gd name="connsiteX1" fmla="*/ 2044460 w 2044460"/>
                <a:gd name="connsiteY1" fmla="*/ 144821 h 2146150"/>
                <a:gd name="connsiteX2" fmla="*/ 603849 w 2044460"/>
                <a:gd name="connsiteY2" fmla="*/ 136195 h 2146150"/>
                <a:gd name="connsiteX3" fmla="*/ 0 w 2044460"/>
                <a:gd name="connsiteY3" fmla="*/ 1283508 h 2146150"/>
                <a:gd name="connsiteX4" fmla="*/ 2035834 w 2044460"/>
                <a:gd name="connsiteY4" fmla="*/ 2146150 h 2146150"/>
                <a:gd name="connsiteX0" fmla="*/ 1478276 w 2983377"/>
                <a:gd name="connsiteY0" fmla="*/ 2146150 h 4112972"/>
                <a:gd name="connsiteX1" fmla="*/ 1486902 w 2983377"/>
                <a:gd name="connsiteY1" fmla="*/ 144821 h 4112972"/>
                <a:gd name="connsiteX2" fmla="*/ 46291 w 2983377"/>
                <a:gd name="connsiteY2" fmla="*/ 136195 h 4112972"/>
                <a:gd name="connsiteX3" fmla="*/ 2982011 w 2983377"/>
                <a:gd name="connsiteY3" fmla="*/ 4112972 h 4112972"/>
                <a:gd name="connsiteX4" fmla="*/ 1478276 w 2983377"/>
                <a:gd name="connsiteY4" fmla="*/ 2146150 h 4112972"/>
                <a:gd name="connsiteX0" fmla="*/ 2220967 w 3724702"/>
                <a:gd name="connsiteY0" fmla="*/ 2146150 h 4139087"/>
                <a:gd name="connsiteX1" fmla="*/ 2229593 w 3724702"/>
                <a:gd name="connsiteY1" fmla="*/ 144821 h 4139087"/>
                <a:gd name="connsiteX2" fmla="*/ 788982 w 3724702"/>
                <a:gd name="connsiteY2" fmla="*/ 136195 h 4139087"/>
                <a:gd name="connsiteX3" fmla="*/ 3724702 w 3724702"/>
                <a:gd name="connsiteY3" fmla="*/ 4112972 h 4139087"/>
                <a:gd name="connsiteX4" fmla="*/ 2220967 w 3724702"/>
                <a:gd name="connsiteY4" fmla="*/ 2146150 h 4139087"/>
                <a:gd name="connsiteX0" fmla="*/ 2263080 w 3766815"/>
                <a:gd name="connsiteY0" fmla="*/ 2057477 h 4051724"/>
                <a:gd name="connsiteX1" fmla="*/ 2271706 w 3766815"/>
                <a:gd name="connsiteY1" fmla="*/ 56148 h 4051724"/>
                <a:gd name="connsiteX2" fmla="*/ 756184 w 3766815"/>
                <a:gd name="connsiteY2" fmla="*/ 254556 h 4051724"/>
                <a:gd name="connsiteX3" fmla="*/ 3766815 w 3766815"/>
                <a:gd name="connsiteY3" fmla="*/ 4024299 h 4051724"/>
                <a:gd name="connsiteX4" fmla="*/ 2263080 w 3766815"/>
                <a:gd name="connsiteY4" fmla="*/ 2057477 h 4051724"/>
                <a:gd name="connsiteX0" fmla="*/ 2259285 w 3763020"/>
                <a:gd name="connsiteY0" fmla="*/ 2057477 h 4052899"/>
                <a:gd name="connsiteX1" fmla="*/ 2267911 w 3763020"/>
                <a:gd name="connsiteY1" fmla="*/ 56148 h 4052899"/>
                <a:gd name="connsiteX2" fmla="*/ 752389 w 3763020"/>
                <a:gd name="connsiteY2" fmla="*/ 254556 h 4052899"/>
                <a:gd name="connsiteX3" fmla="*/ 3763020 w 3763020"/>
                <a:gd name="connsiteY3" fmla="*/ 4024299 h 4052899"/>
                <a:gd name="connsiteX4" fmla="*/ 2259285 w 3763020"/>
                <a:gd name="connsiteY4" fmla="*/ 2057477 h 4052899"/>
                <a:gd name="connsiteX0" fmla="*/ 2259285 w 3763020"/>
                <a:gd name="connsiteY0" fmla="*/ 2046839 h 4042261"/>
                <a:gd name="connsiteX1" fmla="*/ 2267911 w 3763020"/>
                <a:gd name="connsiteY1" fmla="*/ 45510 h 4042261"/>
                <a:gd name="connsiteX2" fmla="*/ 752389 w 3763020"/>
                <a:gd name="connsiteY2" fmla="*/ 243918 h 4042261"/>
                <a:gd name="connsiteX3" fmla="*/ 3763020 w 3763020"/>
                <a:gd name="connsiteY3" fmla="*/ 4013661 h 4042261"/>
                <a:gd name="connsiteX4" fmla="*/ 2259285 w 3763020"/>
                <a:gd name="connsiteY4" fmla="*/ 2046839 h 4042261"/>
                <a:gd name="connsiteX0" fmla="*/ 2225212 w 3728947"/>
                <a:gd name="connsiteY0" fmla="*/ 2046839 h 4040807"/>
                <a:gd name="connsiteX1" fmla="*/ 2233838 w 3728947"/>
                <a:gd name="connsiteY1" fmla="*/ 45510 h 4040807"/>
                <a:gd name="connsiteX2" fmla="*/ 718316 w 3728947"/>
                <a:gd name="connsiteY2" fmla="*/ 243918 h 4040807"/>
                <a:gd name="connsiteX3" fmla="*/ 3728947 w 3728947"/>
                <a:gd name="connsiteY3" fmla="*/ 4013661 h 4040807"/>
                <a:gd name="connsiteX4" fmla="*/ 2225212 w 3728947"/>
                <a:gd name="connsiteY4" fmla="*/ 2046839 h 4040807"/>
                <a:gd name="connsiteX0" fmla="*/ 2349670 w 3853405"/>
                <a:gd name="connsiteY0" fmla="*/ 2030934 h 4025832"/>
                <a:gd name="connsiteX1" fmla="*/ 2358296 w 3853405"/>
                <a:gd name="connsiteY1" fmla="*/ 29605 h 4025832"/>
                <a:gd name="connsiteX2" fmla="*/ 627403 w 3853405"/>
                <a:gd name="connsiteY2" fmla="*/ 366036 h 4025832"/>
                <a:gd name="connsiteX3" fmla="*/ 3853405 w 3853405"/>
                <a:gd name="connsiteY3" fmla="*/ 3997756 h 4025832"/>
                <a:gd name="connsiteX4" fmla="*/ 2349670 w 3853405"/>
                <a:gd name="connsiteY4" fmla="*/ 2030934 h 4025832"/>
                <a:gd name="connsiteX0" fmla="*/ 2276057 w 3779792"/>
                <a:gd name="connsiteY0" fmla="*/ 2030934 h 4025197"/>
                <a:gd name="connsiteX1" fmla="*/ 2284683 w 3779792"/>
                <a:gd name="connsiteY1" fmla="*/ 29605 h 4025197"/>
                <a:gd name="connsiteX2" fmla="*/ 553790 w 3779792"/>
                <a:gd name="connsiteY2" fmla="*/ 366036 h 4025197"/>
                <a:gd name="connsiteX3" fmla="*/ 3779792 w 3779792"/>
                <a:gd name="connsiteY3" fmla="*/ 3997756 h 4025197"/>
                <a:gd name="connsiteX4" fmla="*/ 2276057 w 3779792"/>
                <a:gd name="connsiteY4" fmla="*/ 2030934 h 4025197"/>
                <a:gd name="connsiteX0" fmla="*/ 2440716 w 3944451"/>
                <a:gd name="connsiteY0" fmla="*/ 2030934 h 4000053"/>
                <a:gd name="connsiteX1" fmla="*/ 2449342 w 3944451"/>
                <a:gd name="connsiteY1" fmla="*/ 29605 h 4000053"/>
                <a:gd name="connsiteX2" fmla="*/ 718449 w 3944451"/>
                <a:gd name="connsiteY2" fmla="*/ 366036 h 4000053"/>
                <a:gd name="connsiteX3" fmla="*/ 198875 w 3944451"/>
                <a:gd name="connsiteY3" fmla="*/ 2381411 h 4000053"/>
                <a:gd name="connsiteX4" fmla="*/ 3944451 w 3944451"/>
                <a:gd name="connsiteY4" fmla="*/ 3997756 h 4000053"/>
                <a:gd name="connsiteX5" fmla="*/ 2440716 w 3944451"/>
                <a:gd name="connsiteY5" fmla="*/ 2030934 h 4000053"/>
                <a:gd name="connsiteX0" fmla="*/ 2262089 w 3765824"/>
                <a:gd name="connsiteY0" fmla="*/ 2001329 h 3970448"/>
                <a:gd name="connsiteX1" fmla="*/ 2270715 w 3765824"/>
                <a:gd name="connsiteY1" fmla="*/ 0 h 3970448"/>
                <a:gd name="connsiteX2" fmla="*/ 20248 w 3765824"/>
                <a:gd name="connsiteY2" fmla="*/ 2351806 h 3970448"/>
                <a:gd name="connsiteX3" fmla="*/ 3765824 w 3765824"/>
                <a:gd name="connsiteY3" fmla="*/ 3968151 h 3970448"/>
                <a:gd name="connsiteX4" fmla="*/ 2262089 w 3765824"/>
                <a:gd name="connsiteY4" fmla="*/ 2001329 h 3970448"/>
                <a:gd name="connsiteX0" fmla="*/ 2262089 w 3765824"/>
                <a:gd name="connsiteY0" fmla="*/ 2001329 h 4011037"/>
                <a:gd name="connsiteX1" fmla="*/ 2270715 w 3765824"/>
                <a:gd name="connsiteY1" fmla="*/ 0 h 4011037"/>
                <a:gd name="connsiteX2" fmla="*/ 20248 w 3765824"/>
                <a:gd name="connsiteY2" fmla="*/ 2351806 h 4011037"/>
                <a:gd name="connsiteX3" fmla="*/ 3765824 w 3765824"/>
                <a:gd name="connsiteY3" fmla="*/ 3968151 h 4011037"/>
                <a:gd name="connsiteX4" fmla="*/ 2262089 w 3765824"/>
                <a:gd name="connsiteY4" fmla="*/ 2001329 h 4011037"/>
                <a:gd name="connsiteX0" fmla="*/ 2241931 w 3745666"/>
                <a:gd name="connsiteY0" fmla="*/ 2001329 h 4011037"/>
                <a:gd name="connsiteX1" fmla="*/ 2250557 w 3745666"/>
                <a:gd name="connsiteY1" fmla="*/ 0 h 4011037"/>
                <a:gd name="connsiteX2" fmla="*/ 90 w 3745666"/>
                <a:gd name="connsiteY2" fmla="*/ 2351806 h 4011037"/>
                <a:gd name="connsiteX3" fmla="*/ 3745666 w 3745666"/>
                <a:gd name="connsiteY3" fmla="*/ 3968151 h 4011037"/>
                <a:gd name="connsiteX4" fmla="*/ 2241931 w 3745666"/>
                <a:gd name="connsiteY4" fmla="*/ 2001329 h 4011037"/>
                <a:gd name="connsiteX0" fmla="*/ 2241931 w 3745666"/>
                <a:gd name="connsiteY0" fmla="*/ 2001329 h 3984061"/>
                <a:gd name="connsiteX1" fmla="*/ 2250557 w 3745666"/>
                <a:gd name="connsiteY1" fmla="*/ 0 h 3984061"/>
                <a:gd name="connsiteX2" fmla="*/ 90 w 3745666"/>
                <a:gd name="connsiteY2" fmla="*/ 2351806 h 3984061"/>
                <a:gd name="connsiteX3" fmla="*/ 3745666 w 3745666"/>
                <a:gd name="connsiteY3" fmla="*/ 3968151 h 3984061"/>
                <a:gd name="connsiteX4" fmla="*/ 2241931 w 3745666"/>
                <a:gd name="connsiteY4" fmla="*/ 2001329 h 3984061"/>
                <a:gd name="connsiteX0" fmla="*/ 2241931 w 3745666"/>
                <a:gd name="connsiteY0" fmla="*/ 2001329 h 4011037"/>
                <a:gd name="connsiteX1" fmla="*/ 2250557 w 3745666"/>
                <a:gd name="connsiteY1" fmla="*/ 0 h 4011037"/>
                <a:gd name="connsiteX2" fmla="*/ 90 w 3745666"/>
                <a:gd name="connsiteY2" fmla="*/ 2351806 h 4011037"/>
                <a:gd name="connsiteX3" fmla="*/ 3745666 w 3745666"/>
                <a:gd name="connsiteY3" fmla="*/ 3968151 h 4011037"/>
                <a:gd name="connsiteX4" fmla="*/ 2241931 w 3745666"/>
                <a:gd name="connsiteY4" fmla="*/ 2001329 h 4011037"/>
                <a:gd name="connsiteX0" fmla="*/ 2326202 w 3829937"/>
                <a:gd name="connsiteY0" fmla="*/ 2001329 h 3984208"/>
                <a:gd name="connsiteX1" fmla="*/ 2334828 w 3829937"/>
                <a:gd name="connsiteY1" fmla="*/ 0 h 3984208"/>
                <a:gd name="connsiteX2" fmla="*/ 85 w 3829937"/>
                <a:gd name="connsiteY2" fmla="*/ 2101640 h 3984208"/>
                <a:gd name="connsiteX3" fmla="*/ 3829937 w 3829937"/>
                <a:gd name="connsiteY3" fmla="*/ 3968151 h 3984208"/>
                <a:gd name="connsiteX4" fmla="*/ 2326202 w 3829937"/>
                <a:gd name="connsiteY4" fmla="*/ 2001329 h 3984208"/>
                <a:gd name="connsiteX0" fmla="*/ 2326242 w 3829977"/>
                <a:gd name="connsiteY0" fmla="*/ 2001329 h 4018340"/>
                <a:gd name="connsiteX1" fmla="*/ 2334868 w 3829977"/>
                <a:gd name="connsiteY1" fmla="*/ 0 h 4018340"/>
                <a:gd name="connsiteX2" fmla="*/ 125 w 3829977"/>
                <a:gd name="connsiteY2" fmla="*/ 2101640 h 4018340"/>
                <a:gd name="connsiteX3" fmla="*/ 3829977 w 3829977"/>
                <a:gd name="connsiteY3" fmla="*/ 3968151 h 4018340"/>
                <a:gd name="connsiteX4" fmla="*/ 2326242 w 3829977"/>
                <a:gd name="connsiteY4" fmla="*/ 2001329 h 4018340"/>
                <a:gd name="connsiteX0" fmla="*/ 2326203 w 3829938"/>
                <a:gd name="connsiteY0" fmla="*/ 2001329 h 3984208"/>
                <a:gd name="connsiteX1" fmla="*/ 2334829 w 3829938"/>
                <a:gd name="connsiteY1" fmla="*/ 0 h 3984208"/>
                <a:gd name="connsiteX2" fmla="*/ 86 w 3829938"/>
                <a:gd name="connsiteY2" fmla="*/ 2101640 h 3984208"/>
                <a:gd name="connsiteX3" fmla="*/ 3829938 w 3829938"/>
                <a:gd name="connsiteY3" fmla="*/ 3968151 h 3984208"/>
                <a:gd name="connsiteX4" fmla="*/ 2326203 w 3829938"/>
                <a:gd name="connsiteY4" fmla="*/ 2001329 h 3984208"/>
                <a:gd name="connsiteX0" fmla="*/ 2326203 w 3829938"/>
                <a:gd name="connsiteY0" fmla="*/ 2001329 h 4002862"/>
                <a:gd name="connsiteX1" fmla="*/ 2334829 w 3829938"/>
                <a:gd name="connsiteY1" fmla="*/ 0 h 4002862"/>
                <a:gd name="connsiteX2" fmla="*/ 86 w 3829938"/>
                <a:gd name="connsiteY2" fmla="*/ 2101640 h 4002862"/>
                <a:gd name="connsiteX3" fmla="*/ 3829938 w 3829938"/>
                <a:gd name="connsiteY3" fmla="*/ 3968151 h 4002862"/>
                <a:gd name="connsiteX4" fmla="*/ 2326203 w 3829938"/>
                <a:gd name="connsiteY4" fmla="*/ 2001329 h 4002862"/>
                <a:gd name="connsiteX0" fmla="*/ 2309661 w 3813396"/>
                <a:gd name="connsiteY0" fmla="*/ 2001329 h 4037488"/>
                <a:gd name="connsiteX1" fmla="*/ 2318287 w 3813396"/>
                <a:gd name="connsiteY1" fmla="*/ 0 h 4037488"/>
                <a:gd name="connsiteX2" fmla="*/ 87 w 3813396"/>
                <a:gd name="connsiteY2" fmla="*/ 2296250 h 4037488"/>
                <a:gd name="connsiteX3" fmla="*/ 3813396 w 3813396"/>
                <a:gd name="connsiteY3" fmla="*/ 3968151 h 4037488"/>
                <a:gd name="connsiteX4" fmla="*/ 2309661 w 3813396"/>
                <a:gd name="connsiteY4" fmla="*/ 2001329 h 4037488"/>
                <a:gd name="connsiteX0" fmla="*/ 2408914 w 3912649"/>
                <a:gd name="connsiteY0" fmla="*/ 2001329 h 4024856"/>
                <a:gd name="connsiteX1" fmla="*/ 2417540 w 3912649"/>
                <a:gd name="connsiteY1" fmla="*/ 0 h 4024856"/>
                <a:gd name="connsiteX2" fmla="*/ 82 w 3912649"/>
                <a:gd name="connsiteY2" fmla="*/ 2236371 h 4024856"/>
                <a:gd name="connsiteX3" fmla="*/ 3912649 w 3912649"/>
                <a:gd name="connsiteY3" fmla="*/ 3968151 h 4024856"/>
                <a:gd name="connsiteX4" fmla="*/ 2408914 w 3912649"/>
                <a:gd name="connsiteY4" fmla="*/ 2001329 h 4024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649" h="4024856">
                  <a:moveTo>
                    <a:pt x="2408914" y="2001329"/>
                  </a:moveTo>
                  <a:cubicBezTo>
                    <a:pt x="2411789" y="1334219"/>
                    <a:pt x="2414665" y="667110"/>
                    <a:pt x="2417540" y="0"/>
                  </a:cubicBezTo>
                  <a:cubicBezTo>
                    <a:pt x="2043900" y="58413"/>
                    <a:pt x="-15003" y="-115764"/>
                    <a:pt x="82" y="2236371"/>
                  </a:cubicBezTo>
                  <a:cubicBezTo>
                    <a:pt x="60188" y="4377160"/>
                    <a:pt x="3539009" y="4026564"/>
                    <a:pt x="3912649" y="3968151"/>
                  </a:cubicBezTo>
                  <a:lnTo>
                    <a:pt x="2408914" y="2001329"/>
                  </a:lnTo>
                  <a:close/>
                </a:path>
              </a:pathLst>
            </a:custGeom>
            <a:gradFill flip="none" rotWithShape="1">
              <a:gsLst>
                <a:gs pos="100000">
                  <a:schemeClr val="accent1"/>
                </a:gs>
                <a:gs pos="0">
                  <a:schemeClr val="bg1"/>
                </a:gs>
              </a:gsLst>
              <a:lin ang="20400000" scaled="0"/>
              <a:tileRect/>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2" name="Pie 11">
              <a:extLst>
                <a:ext uri="{FF2B5EF4-FFF2-40B4-BE49-F238E27FC236}">
                  <a16:creationId xmlns:a16="http://schemas.microsoft.com/office/drawing/2014/main" id="{EEB1C70E-D88C-CB59-9108-115DFBBC121A}"/>
                </a:ext>
              </a:extLst>
            </p:cNvPr>
            <p:cNvSpPr/>
            <p:nvPr/>
          </p:nvSpPr>
          <p:spPr>
            <a:xfrm>
              <a:off x="7288114" y="1408982"/>
              <a:ext cx="1759789" cy="1759789"/>
            </a:xfrm>
            <a:prstGeom prst="pie">
              <a:avLst>
                <a:gd name="adj1" fmla="val 12236730"/>
                <a:gd name="adj2" fmla="val 16213577"/>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3" name="Pie 12">
              <a:extLst>
                <a:ext uri="{FF2B5EF4-FFF2-40B4-BE49-F238E27FC236}">
                  <a16:creationId xmlns:a16="http://schemas.microsoft.com/office/drawing/2014/main" id="{4B2CBCD6-B456-E470-5DD4-9585EC0469D9}"/>
                </a:ext>
              </a:extLst>
            </p:cNvPr>
            <p:cNvSpPr/>
            <p:nvPr/>
          </p:nvSpPr>
          <p:spPr>
            <a:xfrm>
              <a:off x="7288114" y="1408982"/>
              <a:ext cx="1759789" cy="1759789"/>
            </a:xfrm>
            <a:prstGeom prst="pie">
              <a:avLst>
                <a:gd name="adj1" fmla="val 7365512"/>
                <a:gd name="adj2" fmla="val 12224513"/>
              </a:avLst>
            </a:prstGeom>
            <a:solidFill>
              <a:schemeClr val="accent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4" name="Pie 13">
              <a:extLst>
                <a:ext uri="{FF2B5EF4-FFF2-40B4-BE49-F238E27FC236}">
                  <a16:creationId xmlns:a16="http://schemas.microsoft.com/office/drawing/2014/main" id="{3E6D451B-9C26-BE0C-842D-FB89076CAB90}"/>
                </a:ext>
              </a:extLst>
            </p:cNvPr>
            <p:cNvSpPr/>
            <p:nvPr/>
          </p:nvSpPr>
          <p:spPr>
            <a:xfrm>
              <a:off x="3653333" y="1408982"/>
              <a:ext cx="1759789" cy="1759789"/>
            </a:xfrm>
            <a:prstGeom prst="pie">
              <a:avLst>
                <a:gd name="adj1" fmla="val 18390912"/>
                <a:gd name="adj2" fmla="val 17071002"/>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D1114127-0670-34AC-42B7-D9E379071CE1}"/>
                </a:ext>
              </a:extLst>
            </p:cNvPr>
            <p:cNvSpPr/>
            <p:nvPr/>
          </p:nvSpPr>
          <p:spPr>
            <a:xfrm>
              <a:off x="1154080" y="680517"/>
              <a:ext cx="2689034" cy="900993"/>
            </a:xfrm>
            <a:prstGeom prst="rect">
              <a:avLst/>
            </a:prstGeom>
            <a:ln>
              <a:solidFill>
                <a:schemeClr val="bg1"/>
              </a:solid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ERBB2-amplified</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Benefit with therapeutic blockade of the HER2 pathway</a:t>
              </a:r>
            </a:p>
          </p:txBody>
        </p:sp>
        <p:sp>
          <p:nvSpPr>
            <p:cNvPr id="16" name="Rectangle 15">
              <a:extLst>
                <a:ext uri="{FF2B5EF4-FFF2-40B4-BE49-F238E27FC236}">
                  <a16:creationId xmlns:a16="http://schemas.microsoft.com/office/drawing/2014/main" id="{05ACF641-0717-EECC-7D4B-9497B3026D60}"/>
                </a:ext>
              </a:extLst>
            </p:cNvPr>
            <p:cNvSpPr/>
            <p:nvPr/>
          </p:nvSpPr>
          <p:spPr>
            <a:xfrm>
              <a:off x="8847129" y="729329"/>
              <a:ext cx="2710281" cy="848194"/>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ERBB2 nonamplified</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No benefit with HER2-blockade Targetable with novel ADCs</a:t>
              </a:r>
            </a:p>
          </p:txBody>
        </p:sp>
        <p:grpSp>
          <p:nvGrpSpPr>
            <p:cNvPr id="17" name="Group 16">
              <a:extLst>
                <a:ext uri="{FF2B5EF4-FFF2-40B4-BE49-F238E27FC236}">
                  <a16:creationId xmlns:a16="http://schemas.microsoft.com/office/drawing/2014/main" id="{C9ED2385-5E19-8687-3F33-8C46A253E29B}"/>
                </a:ext>
              </a:extLst>
            </p:cNvPr>
            <p:cNvGrpSpPr/>
            <p:nvPr/>
          </p:nvGrpSpPr>
          <p:grpSpPr>
            <a:xfrm>
              <a:off x="8915642" y="3272286"/>
              <a:ext cx="639545" cy="707366"/>
              <a:chOff x="12473796" y="4908429"/>
              <a:chExt cx="959317" cy="1061049"/>
            </a:xfrm>
          </p:grpSpPr>
          <p:sp>
            <p:nvSpPr>
              <p:cNvPr id="49" name="Down Arrow 48">
                <a:extLst>
                  <a:ext uri="{FF2B5EF4-FFF2-40B4-BE49-F238E27FC236}">
                    <a16:creationId xmlns:a16="http://schemas.microsoft.com/office/drawing/2014/main" id="{BC5465E0-7434-4E84-1065-04DEDE4B9ED2}"/>
                  </a:ext>
                </a:extLst>
              </p:cNvPr>
              <p:cNvSpPr/>
              <p:nvPr/>
            </p:nvSpPr>
            <p:spPr>
              <a:xfrm>
                <a:off x="12473796" y="4908429"/>
                <a:ext cx="543464" cy="1061049"/>
              </a:xfrm>
              <a:prstGeom prst="downArrow">
                <a:avLst/>
              </a:prstGeom>
              <a:solidFill>
                <a:schemeClr val="bg1">
                  <a:lumMod val="75000"/>
                </a:schemeClr>
              </a:solidFill>
              <a:ln w="28575">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197BEC9F-B10D-AC8A-F44B-249898D6B668}"/>
                  </a:ext>
                </a:extLst>
              </p:cNvPr>
              <p:cNvSpPr txBox="1"/>
              <p:nvPr/>
            </p:nvSpPr>
            <p:spPr>
              <a:xfrm>
                <a:off x="12896490" y="5046454"/>
                <a:ext cx="536623" cy="634131"/>
              </a:xfrm>
              <a:prstGeom prst="rect">
                <a:avLst/>
              </a:prstGeom>
              <a:noFill/>
            </p:spPr>
            <p:txBody>
              <a:bodyPr wrap="none" rtlCol="0">
                <a:spAutoFit/>
              </a:bodyPr>
              <a:lstStyle/>
              <a:p>
                <a:pPr marL="0" marR="0" lvl="0" indent="0" algn="l" defTabSz="424481"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a:t>
                </a:r>
              </a:p>
            </p:txBody>
          </p:sp>
        </p:grpSp>
        <p:sp>
          <p:nvSpPr>
            <p:cNvPr id="18" name="TextBox 17">
              <a:extLst>
                <a:ext uri="{FF2B5EF4-FFF2-40B4-BE49-F238E27FC236}">
                  <a16:creationId xmlns:a16="http://schemas.microsoft.com/office/drawing/2014/main" id="{2286460E-7F2B-8E15-7FD1-7EF56657D377}"/>
                </a:ext>
              </a:extLst>
            </p:cNvPr>
            <p:cNvSpPr txBox="1"/>
            <p:nvPr/>
          </p:nvSpPr>
          <p:spPr>
            <a:xfrm>
              <a:off x="7383041" y="3335547"/>
              <a:ext cx="1583108"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uLnTx/>
                  <a:uFillTx/>
                  <a:latin typeface="Arial" panose="020B0604020202020204" pitchFamily="34" charset="0"/>
                  <a:cs typeface="Arial" panose="020B0604020202020204" pitchFamily="34" charset="0"/>
                </a:rPr>
                <a:t>DESTINY-Breast04</a:t>
              </a:r>
            </a:p>
          </p:txBody>
        </p:sp>
        <p:sp>
          <p:nvSpPr>
            <p:cNvPr id="19" name="Down Arrow 18">
              <a:extLst>
                <a:ext uri="{FF2B5EF4-FFF2-40B4-BE49-F238E27FC236}">
                  <a16:creationId xmlns:a16="http://schemas.microsoft.com/office/drawing/2014/main" id="{510AB2A3-DAE0-2C82-865A-C2D617006B8B}"/>
                </a:ext>
              </a:extLst>
            </p:cNvPr>
            <p:cNvSpPr/>
            <p:nvPr/>
          </p:nvSpPr>
          <p:spPr>
            <a:xfrm rot="16200000">
              <a:off x="5916962" y="1936150"/>
              <a:ext cx="362309" cy="707366"/>
            </a:xfrm>
            <a:prstGeom prst="downArrow">
              <a:avLst/>
            </a:prstGeom>
            <a:solidFill>
              <a:schemeClr val="bg1">
                <a:lumMod val="75000"/>
              </a:schemeClr>
            </a:solidFill>
            <a:ln w="28575">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597B9D99-7480-B902-F6F6-5402A9FFBE92}"/>
                </a:ext>
              </a:extLst>
            </p:cNvPr>
            <p:cNvSpPr txBox="1"/>
            <p:nvPr/>
          </p:nvSpPr>
          <p:spPr>
            <a:xfrm>
              <a:off x="7383041" y="6084498"/>
              <a:ext cx="1583108"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cs typeface="Arial" panose="020B0604020202020204" pitchFamily="34" charset="0"/>
                </a:rPr>
                <a:t>DESTINY-Breast06</a:t>
              </a:r>
            </a:p>
          </p:txBody>
        </p:sp>
        <p:sp>
          <p:nvSpPr>
            <p:cNvPr id="21" name="TextBox 20">
              <a:extLst>
                <a:ext uri="{FF2B5EF4-FFF2-40B4-BE49-F238E27FC236}">
                  <a16:creationId xmlns:a16="http://schemas.microsoft.com/office/drawing/2014/main" id="{E1857F71-FDF8-6A43-C4EE-1666CC9029E2}"/>
                </a:ext>
              </a:extLst>
            </p:cNvPr>
            <p:cNvSpPr txBox="1"/>
            <p:nvPr/>
          </p:nvSpPr>
          <p:spPr>
            <a:xfrm>
              <a:off x="3525902" y="5879314"/>
              <a:ext cx="1993322"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cs typeface="Arial" panose="020B0604020202020204" pitchFamily="34" charset="0"/>
                </a:rPr>
                <a:t>Continuous spectrum of</a:t>
              </a:r>
              <a:br>
                <a:rPr kumimoji="0" lang="en-US" sz="1100" b="1" i="0" u="none" strike="noStrike" kern="1200" cap="none" spc="0" normalizeH="0" baseline="0" noProof="0">
                  <a:ln>
                    <a:noFill/>
                  </a:ln>
                  <a:solidFill>
                    <a:schemeClr val="accent3"/>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schemeClr val="accent3"/>
                  </a:solidFill>
                  <a:effectLst/>
                  <a:uLnTx/>
                  <a:uFillTx/>
                  <a:latin typeface="Arial" panose="020B0604020202020204" pitchFamily="34" charset="0"/>
                  <a:cs typeface="Arial" panose="020B0604020202020204" pitchFamily="34" charset="0"/>
                </a:rPr>
                <a:t>HER2 low expression</a:t>
              </a:r>
            </a:p>
          </p:txBody>
        </p:sp>
        <p:sp>
          <p:nvSpPr>
            <p:cNvPr id="22" name="Pie 21">
              <a:extLst>
                <a:ext uri="{FF2B5EF4-FFF2-40B4-BE49-F238E27FC236}">
                  <a16:creationId xmlns:a16="http://schemas.microsoft.com/office/drawing/2014/main" id="{2FEFAA00-BDD9-5AB9-BABD-7B62FCB1FFAF}"/>
                </a:ext>
              </a:extLst>
            </p:cNvPr>
            <p:cNvSpPr/>
            <p:nvPr/>
          </p:nvSpPr>
          <p:spPr>
            <a:xfrm>
              <a:off x="3653333" y="1408982"/>
              <a:ext cx="1759789" cy="1759789"/>
            </a:xfrm>
            <a:prstGeom prst="pie">
              <a:avLst>
                <a:gd name="adj1" fmla="val 16248758"/>
                <a:gd name="adj2" fmla="val 12224513"/>
              </a:avLst>
            </a:prstGeom>
            <a:solidFill>
              <a:schemeClr val="accent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287F44A4-F606-B8E0-340C-AC09DC57D3C8}"/>
                </a:ext>
              </a:extLst>
            </p:cNvPr>
            <p:cNvSpPr txBox="1"/>
            <p:nvPr/>
          </p:nvSpPr>
          <p:spPr>
            <a:xfrm>
              <a:off x="4078134" y="2426899"/>
              <a:ext cx="831343"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negative</a:t>
              </a:r>
            </a:p>
          </p:txBody>
        </p:sp>
        <p:sp>
          <p:nvSpPr>
            <p:cNvPr id="24" name="TextBox 23">
              <a:extLst>
                <a:ext uri="{FF2B5EF4-FFF2-40B4-BE49-F238E27FC236}">
                  <a16:creationId xmlns:a16="http://schemas.microsoft.com/office/drawing/2014/main" id="{6209F5D7-041E-989E-7F57-9841E60FA6CC}"/>
                </a:ext>
              </a:extLst>
            </p:cNvPr>
            <p:cNvSpPr txBox="1"/>
            <p:nvPr/>
          </p:nvSpPr>
          <p:spPr>
            <a:xfrm>
              <a:off x="7277843" y="2225615"/>
              <a:ext cx="746834"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 0</a:t>
              </a:r>
            </a:p>
          </p:txBody>
        </p:sp>
        <p:sp>
          <p:nvSpPr>
            <p:cNvPr id="25" name="TextBox 24">
              <a:extLst>
                <a:ext uri="{FF2B5EF4-FFF2-40B4-BE49-F238E27FC236}">
                  <a16:creationId xmlns:a16="http://schemas.microsoft.com/office/drawing/2014/main" id="{BFD9417C-40B3-A827-05EB-DB37DBD15BEB}"/>
                </a:ext>
              </a:extLst>
            </p:cNvPr>
            <p:cNvSpPr txBox="1"/>
            <p:nvPr/>
          </p:nvSpPr>
          <p:spPr>
            <a:xfrm>
              <a:off x="7464627" y="1558506"/>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sp>
          <p:nvSpPr>
            <p:cNvPr id="26" name="Pie 25">
              <a:extLst>
                <a:ext uri="{FF2B5EF4-FFF2-40B4-BE49-F238E27FC236}">
                  <a16:creationId xmlns:a16="http://schemas.microsoft.com/office/drawing/2014/main" id="{7CC71CDE-6DA6-6AB3-8B0B-2388E9EDEBD3}"/>
                </a:ext>
              </a:extLst>
            </p:cNvPr>
            <p:cNvSpPr/>
            <p:nvPr/>
          </p:nvSpPr>
          <p:spPr>
            <a:xfrm>
              <a:off x="7288114" y="1408982"/>
              <a:ext cx="1759789" cy="1759789"/>
            </a:xfrm>
            <a:prstGeom prst="pie">
              <a:avLst>
                <a:gd name="adj1" fmla="val 16248758"/>
                <a:gd name="adj2" fmla="val 7516981"/>
              </a:avLst>
            </a:prstGeom>
            <a:solidFill>
              <a:schemeClr val="accent1"/>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6F4306B5-9A9F-D4B1-6879-64367EE296B9}"/>
                </a:ext>
              </a:extLst>
            </p:cNvPr>
            <p:cNvSpPr txBox="1"/>
            <p:nvPr/>
          </p:nvSpPr>
          <p:spPr>
            <a:xfrm>
              <a:off x="8308259" y="2133600"/>
              <a:ext cx="618314"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low</a:t>
              </a:r>
            </a:p>
          </p:txBody>
        </p:sp>
        <p:sp>
          <p:nvSpPr>
            <p:cNvPr id="28" name="Freeform 27">
              <a:extLst>
                <a:ext uri="{FF2B5EF4-FFF2-40B4-BE49-F238E27FC236}">
                  <a16:creationId xmlns:a16="http://schemas.microsoft.com/office/drawing/2014/main" id="{DBAF1B50-5A05-8F89-4001-A4FD1356D5E3}"/>
                </a:ext>
              </a:extLst>
            </p:cNvPr>
            <p:cNvSpPr/>
            <p:nvPr/>
          </p:nvSpPr>
          <p:spPr>
            <a:xfrm>
              <a:off x="7230606" y="937404"/>
              <a:ext cx="937403" cy="2714445"/>
            </a:xfrm>
            <a:custGeom>
              <a:avLst/>
              <a:gdLst>
                <a:gd name="connsiteX0" fmla="*/ 1406105 w 1406105"/>
                <a:gd name="connsiteY0" fmla="*/ 0 h 4071668"/>
                <a:gd name="connsiteX1" fmla="*/ 1406105 w 1406105"/>
                <a:gd name="connsiteY1" fmla="*/ 2035834 h 4071668"/>
                <a:gd name="connsiteX2" fmla="*/ 0 w 1406105"/>
                <a:gd name="connsiteY2" fmla="*/ 4071668 h 4071668"/>
              </a:gdLst>
              <a:ahLst/>
              <a:cxnLst>
                <a:cxn ang="0">
                  <a:pos x="connsiteX0" y="connsiteY0"/>
                </a:cxn>
                <a:cxn ang="0">
                  <a:pos x="connsiteX1" y="connsiteY1"/>
                </a:cxn>
                <a:cxn ang="0">
                  <a:pos x="connsiteX2" y="connsiteY2"/>
                </a:cxn>
              </a:cxnLst>
              <a:rect l="l" t="t" r="r" b="b"/>
              <a:pathLst>
                <a:path w="1406105" h="4071668">
                  <a:moveTo>
                    <a:pt x="1406105" y="0"/>
                  </a:moveTo>
                  <a:lnTo>
                    <a:pt x="1406105" y="2035834"/>
                  </a:lnTo>
                  <a:lnTo>
                    <a:pt x="0" y="4071668"/>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29" name="Arc 28">
              <a:extLst>
                <a:ext uri="{FF2B5EF4-FFF2-40B4-BE49-F238E27FC236}">
                  <a16:creationId xmlns:a16="http://schemas.microsoft.com/office/drawing/2014/main" id="{64851740-776C-F516-3FF9-8A55B2E11169}"/>
                </a:ext>
              </a:extLst>
            </p:cNvPr>
            <p:cNvSpPr/>
            <p:nvPr/>
          </p:nvSpPr>
          <p:spPr>
            <a:xfrm>
              <a:off x="7230604" y="1334218"/>
              <a:ext cx="1938069" cy="1938069"/>
            </a:xfrm>
            <a:prstGeom prst="arc">
              <a:avLst>
                <a:gd name="adj1" fmla="val 20691368"/>
                <a:gd name="adj2" fmla="val 5629921"/>
              </a:avLst>
            </a:prstGeom>
            <a:ln w="76200">
              <a:solidFill>
                <a:schemeClr val="accent3"/>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0" name="Pie 29">
              <a:extLst>
                <a:ext uri="{FF2B5EF4-FFF2-40B4-BE49-F238E27FC236}">
                  <a16:creationId xmlns:a16="http://schemas.microsoft.com/office/drawing/2014/main" id="{B2FEFB41-69DD-ECBE-2674-7687E71FEAD2}"/>
                </a:ext>
              </a:extLst>
            </p:cNvPr>
            <p:cNvSpPr/>
            <p:nvPr/>
          </p:nvSpPr>
          <p:spPr>
            <a:xfrm>
              <a:off x="7288114" y="4111926"/>
              <a:ext cx="1759789" cy="1759789"/>
            </a:xfrm>
            <a:prstGeom prst="pie">
              <a:avLst>
                <a:gd name="adj1" fmla="val 12320513"/>
                <a:gd name="adj2" fmla="val 16213577"/>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0ED5B3D7-F250-2D84-40CB-08EFC0B417D9}"/>
                </a:ext>
              </a:extLst>
            </p:cNvPr>
            <p:cNvSpPr txBox="1"/>
            <p:nvPr/>
          </p:nvSpPr>
          <p:spPr>
            <a:xfrm>
              <a:off x="7464627" y="4261452"/>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sp>
          <p:nvSpPr>
            <p:cNvPr id="32" name="Pie 31">
              <a:extLst>
                <a:ext uri="{FF2B5EF4-FFF2-40B4-BE49-F238E27FC236}">
                  <a16:creationId xmlns:a16="http://schemas.microsoft.com/office/drawing/2014/main" id="{B85F0D6D-02D3-475D-4C35-70B0E8617020}"/>
                </a:ext>
              </a:extLst>
            </p:cNvPr>
            <p:cNvSpPr/>
            <p:nvPr/>
          </p:nvSpPr>
          <p:spPr>
            <a:xfrm>
              <a:off x="7288114" y="4111926"/>
              <a:ext cx="1759789" cy="1759789"/>
            </a:xfrm>
            <a:prstGeom prst="pie">
              <a:avLst>
                <a:gd name="adj1" fmla="val 16248758"/>
                <a:gd name="adj2" fmla="val 8046525"/>
              </a:avLst>
            </a:prstGeom>
            <a:gradFill>
              <a:gsLst>
                <a:gs pos="0">
                  <a:schemeClr val="accent1">
                    <a:satMod val="103000"/>
                    <a:lumMod val="102000"/>
                    <a:tint val="94000"/>
                    <a:alpha val="95000"/>
                  </a:schemeClr>
                </a:gs>
                <a:gs pos="100000">
                  <a:schemeClr val="accent1">
                    <a:lumMod val="99000"/>
                    <a:satMod val="120000"/>
                    <a:shade val="78000"/>
                  </a:schemeClr>
                </a:gs>
              </a:gsLst>
              <a:lin ang="0" scaled="0"/>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3" name="TextBox 32">
              <a:extLst>
                <a:ext uri="{FF2B5EF4-FFF2-40B4-BE49-F238E27FC236}">
                  <a16:creationId xmlns:a16="http://schemas.microsoft.com/office/drawing/2014/main" id="{66860E3D-464C-2E91-C1A6-3773EA65BB39}"/>
                </a:ext>
              </a:extLst>
            </p:cNvPr>
            <p:cNvSpPr txBox="1"/>
            <p:nvPr/>
          </p:nvSpPr>
          <p:spPr>
            <a:xfrm>
              <a:off x="8308259" y="4836544"/>
              <a:ext cx="618314"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low</a:t>
              </a:r>
            </a:p>
          </p:txBody>
        </p:sp>
        <p:sp>
          <p:nvSpPr>
            <p:cNvPr id="34" name="Arc 33">
              <a:extLst>
                <a:ext uri="{FF2B5EF4-FFF2-40B4-BE49-F238E27FC236}">
                  <a16:creationId xmlns:a16="http://schemas.microsoft.com/office/drawing/2014/main" id="{F731EAC0-7C35-8066-BF18-6032EB9FF0EF}"/>
                </a:ext>
              </a:extLst>
            </p:cNvPr>
            <p:cNvSpPr/>
            <p:nvPr/>
          </p:nvSpPr>
          <p:spPr>
            <a:xfrm>
              <a:off x="7213351" y="4077419"/>
              <a:ext cx="1938069" cy="1938069"/>
            </a:xfrm>
            <a:prstGeom prst="arc">
              <a:avLst>
                <a:gd name="adj1" fmla="val 4020838"/>
                <a:gd name="adj2" fmla="val 8027093"/>
              </a:avLst>
            </a:prstGeom>
            <a:ln w="76200">
              <a:solidFill>
                <a:schemeClr val="accent3"/>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5" name="Pie 34">
              <a:extLst>
                <a:ext uri="{FF2B5EF4-FFF2-40B4-BE49-F238E27FC236}">
                  <a16:creationId xmlns:a16="http://schemas.microsoft.com/office/drawing/2014/main" id="{3B7A5142-39DB-D07A-BEE7-C971F4BEB126}"/>
                </a:ext>
              </a:extLst>
            </p:cNvPr>
            <p:cNvSpPr/>
            <p:nvPr/>
          </p:nvSpPr>
          <p:spPr>
            <a:xfrm>
              <a:off x="3653332" y="4111926"/>
              <a:ext cx="1759789" cy="1759789"/>
            </a:xfrm>
            <a:prstGeom prst="pie">
              <a:avLst>
                <a:gd name="adj1" fmla="val 12320513"/>
                <a:gd name="adj2" fmla="val 16213577"/>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6" name="Pie 35">
              <a:extLst>
                <a:ext uri="{FF2B5EF4-FFF2-40B4-BE49-F238E27FC236}">
                  <a16:creationId xmlns:a16="http://schemas.microsoft.com/office/drawing/2014/main" id="{E2D25CB8-E26A-BCEF-6759-91F7B06729BB}"/>
                </a:ext>
              </a:extLst>
            </p:cNvPr>
            <p:cNvSpPr/>
            <p:nvPr/>
          </p:nvSpPr>
          <p:spPr>
            <a:xfrm>
              <a:off x="3647582" y="4111926"/>
              <a:ext cx="1759789" cy="1759789"/>
            </a:xfrm>
            <a:prstGeom prst="pie">
              <a:avLst>
                <a:gd name="adj1" fmla="val 16248758"/>
                <a:gd name="adj2" fmla="val 12277435"/>
              </a:avLst>
            </a:prstGeom>
            <a:gradFill flip="none" rotWithShape="1">
              <a:gsLst>
                <a:gs pos="61000">
                  <a:schemeClr val="accent1"/>
                </a:gs>
                <a:gs pos="0">
                  <a:schemeClr val="accent1">
                    <a:lumMod val="20000"/>
                    <a:lumOff val="80000"/>
                  </a:schemeClr>
                </a:gs>
              </a:gsLst>
              <a:lin ang="5400000" scaled="0"/>
              <a:tileRect/>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37" name="Freeform 36">
              <a:extLst>
                <a:ext uri="{FF2B5EF4-FFF2-40B4-BE49-F238E27FC236}">
                  <a16:creationId xmlns:a16="http://schemas.microsoft.com/office/drawing/2014/main" id="{B89E24DD-B3DC-AD1F-3919-1850C7B12B94}"/>
                </a:ext>
              </a:extLst>
            </p:cNvPr>
            <p:cNvSpPr/>
            <p:nvPr/>
          </p:nvSpPr>
          <p:spPr>
            <a:xfrm>
              <a:off x="3135748" y="937404"/>
              <a:ext cx="1403230" cy="1362973"/>
            </a:xfrm>
            <a:custGeom>
              <a:avLst/>
              <a:gdLst>
                <a:gd name="connsiteX0" fmla="*/ 2104845 w 2104845"/>
                <a:gd name="connsiteY0" fmla="*/ 0 h 2044460"/>
                <a:gd name="connsiteX1" fmla="*/ 2104845 w 2104845"/>
                <a:gd name="connsiteY1" fmla="*/ 2044460 h 2044460"/>
                <a:gd name="connsiteX2" fmla="*/ 0 w 2104845"/>
                <a:gd name="connsiteY2" fmla="*/ 1078302 h 2044460"/>
              </a:gdLst>
              <a:ahLst/>
              <a:cxnLst>
                <a:cxn ang="0">
                  <a:pos x="connsiteX0" y="connsiteY0"/>
                </a:cxn>
                <a:cxn ang="0">
                  <a:pos x="connsiteX1" y="connsiteY1"/>
                </a:cxn>
                <a:cxn ang="0">
                  <a:pos x="connsiteX2" y="connsiteY2"/>
                </a:cxn>
              </a:cxnLst>
              <a:rect l="l" t="t" r="r" b="b"/>
              <a:pathLst>
                <a:path w="2104845" h="2044460">
                  <a:moveTo>
                    <a:pt x="2104845" y="0"/>
                  </a:moveTo>
                  <a:lnTo>
                    <a:pt x="2104845" y="2044460"/>
                  </a:lnTo>
                  <a:lnTo>
                    <a:pt x="0" y="1078302"/>
                  </a:lnTo>
                </a:path>
              </a:pathLst>
            </a:custGeom>
            <a:no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8" name="Freeform 37">
              <a:extLst>
                <a:ext uri="{FF2B5EF4-FFF2-40B4-BE49-F238E27FC236}">
                  <a16:creationId xmlns:a16="http://schemas.microsoft.com/office/drawing/2014/main" id="{7E8E9CAE-E3B8-EFBA-098A-50F3B887E243}"/>
                </a:ext>
              </a:extLst>
            </p:cNvPr>
            <p:cNvSpPr/>
            <p:nvPr/>
          </p:nvSpPr>
          <p:spPr>
            <a:xfrm>
              <a:off x="3135748" y="3628846"/>
              <a:ext cx="1403230" cy="1362973"/>
            </a:xfrm>
            <a:custGeom>
              <a:avLst/>
              <a:gdLst>
                <a:gd name="connsiteX0" fmla="*/ 2104845 w 2104845"/>
                <a:gd name="connsiteY0" fmla="*/ 0 h 2044460"/>
                <a:gd name="connsiteX1" fmla="*/ 2104845 w 2104845"/>
                <a:gd name="connsiteY1" fmla="*/ 2044460 h 2044460"/>
                <a:gd name="connsiteX2" fmla="*/ 0 w 2104845"/>
                <a:gd name="connsiteY2" fmla="*/ 1078302 h 2044460"/>
              </a:gdLst>
              <a:ahLst/>
              <a:cxnLst>
                <a:cxn ang="0">
                  <a:pos x="connsiteX0" y="connsiteY0"/>
                </a:cxn>
                <a:cxn ang="0">
                  <a:pos x="connsiteX1" y="connsiteY1"/>
                </a:cxn>
                <a:cxn ang="0">
                  <a:pos x="connsiteX2" y="connsiteY2"/>
                </a:cxn>
              </a:cxnLst>
              <a:rect l="l" t="t" r="r" b="b"/>
              <a:pathLst>
                <a:path w="2104845" h="2044460">
                  <a:moveTo>
                    <a:pt x="2104845" y="0"/>
                  </a:moveTo>
                  <a:lnTo>
                    <a:pt x="2104845" y="2044460"/>
                  </a:lnTo>
                  <a:lnTo>
                    <a:pt x="0" y="1078302"/>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0" name="Teardrop 59">
              <a:extLst>
                <a:ext uri="{FF2B5EF4-FFF2-40B4-BE49-F238E27FC236}">
                  <a16:creationId xmlns:a16="http://schemas.microsoft.com/office/drawing/2014/main" id="{D003DE4D-F725-4844-03BE-DCF5D3645E1D}"/>
                </a:ext>
              </a:extLst>
            </p:cNvPr>
            <p:cNvSpPr/>
            <p:nvPr/>
          </p:nvSpPr>
          <p:spPr>
            <a:xfrm>
              <a:off x="6174039" y="5006310"/>
              <a:ext cx="1993322" cy="1229689"/>
            </a:xfrm>
            <a:custGeom>
              <a:avLst/>
              <a:gdLst>
                <a:gd name="connsiteX0" fmla="*/ 0 w 3355674"/>
                <a:gd name="connsiteY0" fmla="*/ 1574321 h 3148641"/>
                <a:gd name="connsiteX1" fmla="*/ 1677837 w 3355674"/>
                <a:gd name="connsiteY1" fmla="*/ 0 h 3148641"/>
                <a:gd name="connsiteX2" fmla="*/ 3355674 w 3355674"/>
                <a:gd name="connsiteY2" fmla="*/ 0 h 3148641"/>
                <a:gd name="connsiteX3" fmla="*/ 3355674 w 3355674"/>
                <a:gd name="connsiteY3" fmla="*/ 1574321 h 3148641"/>
                <a:gd name="connsiteX4" fmla="*/ 1677837 w 3355674"/>
                <a:gd name="connsiteY4" fmla="*/ 3148642 h 3148641"/>
                <a:gd name="connsiteX5" fmla="*/ 0 w 3355674"/>
                <a:gd name="connsiteY5" fmla="*/ 1574321 h 3148641"/>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2203830"/>
                <a:gd name="connsiteX1" fmla="*/ 1677837 w 3355674"/>
                <a:gd name="connsiteY1" fmla="*/ 0 h 2203830"/>
                <a:gd name="connsiteX2" fmla="*/ 3355674 w 3355674"/>
                <a:gd name="connsiteY2" fmla="*/ 0 h 2203830"/>
                <a:gd name="connsiteX3" fmla="*/ 2406771 w 3355674"/>
                <a:gd name="connsiteY3" fmla="*/ 2126411 h 2203830"/>
                <a:gd name="connsiteX4" fmla="*/ 0 w 3355674"/>
                <a:gd name="connsiteY4" fmla="*/ 1574321 h 2203830"/>
                <a:gd name="connsiteX0" fmla="*/ 8376 w 2466903"/>
                <a:gd name="connsiteY0" fmla="*/ 1522562 h 2198517"/>
                <a:gd name="connsiteX1" fmla="*/ 789066 w 2466903"/>
                <a:gd name="connsiteY1" fmla="*/ 0 h 2198517"/>
                <a:gd name="connsiteX2" fmla="*/ 2466903 w 2466903"/>
                <a:gd name="connsiteY2" fmla="*/ 0 h 2198517"/>
                <a:gd name="connsiteX3" fmla="*/ 1518000 w 2466903"/>
                <a:gd name="connsiteY3" fmla="*/ 2126411 h 2198517"/>
                <a:gd name="connsiteX4" fmla="*/ 8376 w 2466903"/>
                <a:gd name="connsiteY4" fmla="*/ 1522562 h 2198517"/>
                <a:gd name="connsiteX0" fmla="*/ 120974 w 2579501"/>
                <a:gd name="connsiteY0" fmla="*/ 1522562 h 2212802"/>
                <a:gd name="connsiteX1" fmla="*/ 901664 w 2579501"/>
                <a:gd name="connsiteY1" fmla="*/ 0 h 2212802"/>
                <a:gd name="connsiteX2" fmla="*/ 2579501 w 2579501"/>
                <a:gd name="connsiteY2" fmla="*/ 0 h 2212802"/>
                <a:gd name="connsiteX3" fmla="*/ 1630598 w 2579501"/>
                <a:gd name="connsiteY3" fmla="*/ 2126411 h 2212802"/>
                <a:gd name="connsiteX4" fmla="*/ 120974 w 2579501"/>
                <a:gd name="connsiteY4" fmla="*/ 1522562 h 2212802"/>
                <a:gd name="connsiteX0" fmla="*/ 120975 w 2579500"/>
                <a:gd name="connsiteY0" fmla="*/ 1703716 h 2243910"/>
                <a:gd name="connsiteX1" fmla="*/ 901663 w 2579500"/>
                <a:gd name="connsiteY1" fmla="*/ 0 h 2243910"/>
                <a:gd name="connsiteX2" fmla="*/ 2579500 w 2579500"/>
                <a:gd name="connsiteY2" fmla="*/ 0 h 2243910"/>
                <a:gd name="connsiteX3" fmla="*/ 1630597 w 2579500"/>
                <a:gd name="connsiteY3" fmla="*/ 2126411 h 2243910"/>
                <a:gd name="connsiteX4" fmla="*/ 120975 w 2579500"/>
                <a:gd name="connsiteY4" fmla="*/ 1703716 h 2243910"/>
                <a:gd name="connsiteX0" fmla="*/ 221230 w 2679755"/>
                <a:gd name="connsiteY0" fmla="*/ 1712343 h 2229732"/>
                <a:gd name="connsiteX1" fmla="*/ 613729 w 2679755"/>
                <a:gd name="connsiteY1" fmla="*/ 0 h 2229732"/>
                <a:gd name="connsiteX2" fmla="*/ 2679755 w 2679755"/>
                <a:gd name="connsiteY2" fmla="*/ 8627 h 2229732"/>
                <a:gd name="connsiteX3" fmla="*/ 1730852 w 2679755"/>
                <a:gd name="connsiteY3" fmla="*/ 2135038 h 2229732"/>
                <a:gd name="connsiteX4" fmla="*/ 221230 w 2679755"/>
                <a:gd name="connsiteY4" fmla="*/ 1712343 h 2229732"/>
                <a:gd name="connsiteX0" fmla="*/ 108956 w 2567481"/>
                <a:gd name="connsiteY0" fmla="*/ 1712343 h 2229732"/>
                <a:gd name="connsiteX1" fmla="*/ 501455 w 2567481"/>
                <a:gd name="connsiteY1" fmla="*/ 0 h 2229732"/>
                <a:gd name="connsiteX2" fmla="*/ 2567481 w 2567481"/>
                <a:gd name="connsiteY2" fmla="*/ 8627 h 2229732"/>
                <a:gd name="connsiteX3" fmla="*/ 1618578 w 2567481"/>
                <a:gd name="connsiteY3" fmla="*/ 2135038 h 2229732"/>
                <a:gd name="connsiteX4" fmla="*/ 108956 w 2567481"/>
                <a:gd name="connsiteY4" fmla="*/ 1712343 h 2229732"/>
                <a:gd name="connsiteX0" fmla="*/ 166283 w 2624808"/>
                <a:gd name="connsiteY0" fmla="*/ 1712343 h 2257961"/>
                <a:gd name="connsiteX1" fmla="*/ 558782 w 2624808"/>
                <a:gd name="connsiteY1" fmla="*/ 0 h 2257961"/>
                <a:gd name="connsiteX2" fmla="*/ 2624808 w 2624808"/>
                <a:gd name="connsiteY2" fmla="*/ 8627 h 2257961"/>
                <a:gd name="connsiteX3" fmla="*/ 1675905 w 2624808"/>
                <a:gd name="connsiteY3" fmla="*/ 2135038 h 2257961"/>
                <a:gd name="connsiteX4" fmla="*/ 166283 w 2624808"/>
                <a:gd name="connsiteY4" fmla="*/ 1712343 h 2257961"/>
                <a:gd name="connsiteX0" fmla="*/ 46020 w 2504545"/>
                <a:gd name="connsiteY0" fmla="*/ 1712343 h 2107671"/>
                <a:gd name="connsiteX1" fmla="*/ 438519 w 2504545"/>
                <a:gd name="connsiteY1" fmla="*/ 0 h 2107671"/>
                <a:gd name="connsiteX2" fmla="*/ 2504545 w 2504545"/>
                <a:gd name="connsiteY2" fmla="*/ 8627 h 2107671"/>
                <a:gd name="connsiteX3" fmla="*/ 699764 w 2504545"/>
                <a:gd name="connsiteY3" fmla="*/ 1988734 h 2107671"/>
                <a:gd name="connsiteX4" fmla="*/ 46020 w 2504545"/>
                <a:gd name="connsiteY4" fmla="*/ 1712343 h 2107671"/>
                <a:gd name="connsiteX0" fmla="*/ 46020 w 2504545"/>
                <a:gd name="connsiteY0" fmla="*/ 1712343 h 2107671"/>
                <a:gd name="connsiteX1" fmla="*/ 438519 w 2504545"/>
                <a:gd name="connsiteY1" fmla="*/ 0 h 2107671"/>
                <a:gd name="connsiteX2" fmla="*/ 2504545 w 2504545"/>
                <a:gd name="connsiteY2" fmla="*/ 8627 h 2107671"/>
                <a:gd name="connsiteX3" fmla="*/ 699764 w 2504545"/>
                <a:gd name="connsiteY3" fmla="*/ 1988734 h 2107671"/>
                <a:gd name="connsiteX4" fmla="*/ 46020 w 2504545"/>
                <a:gd name="connsiteY4" fmla="*/ 1712343 h 2107671"/>
                <a:gd name="connsiteX0" fmla="*/ 43344 w 2501869"/>
                <a:gd name="connsiteY0" fmla="*/ 1712343 h 2084593"/>
                <a:gd name="connsiteX1" fmla="*/ 435843 w 2501869"/>
                <a:gd name="connsiteY1" fmla="*/ 0 h 2084593"/>
                <a:gd name="connsiteX2" fmla="*/ 2501869 w 2501869"/>
                <a:gd name="connsiteY2" fmla="*/ 8627 h 2084593"/>
                <a:gd name="connsiteX3" fmla="*/ 660512 w 2501869"/>
                <a:gd name="connsiteY3" fmla="*/ 1959473 h 2084593"/>
                <a:gd name="connsiteX4" fmla="*/ 43344 w 2501869"/>
                <a:gd name="connsiteY4" fmla="*/ 1712343 h 2084593"/>
                <a:gd name="connsiteX0" fmla="*/ 43344 w 2501869"/>
                <a:gd name="connsiteY0" fmla="*/ 1712343 h 2084593"/>
                <a:gd name="connsiteX1" fmla="*/ 435843 w 2501869"/>
                <a:gd name="connsiteY1" fmla="*/ 0 h 2084593"/>
                <a:gd name="connsiteX2" fmla="*/ 2501869 w 2501869"/>
                <a:gd name="connsiteY2" fmla="*/ 8627 h 2084593"/>
                <a:gd name="connsiteX3" fmla="*/ 660512 w 2501869"/>
                <a:gd name="connsiteY3" fmla="*/ 1959473 h 2084593"/>
                <a:gd name="connsiteX4" fmla="*/ 43344 w 2501869"/>
                <a:gd name="connsiteY4" fmla="*/ 1712343 h 2084593"/>
                <a:gd name="connsiteX0" fmla="*/ 43344 w 2501869"/>
                <a:gd name="connsiteY0" fmla="*/ 1712343 h 2084593"/>
                <a:gd name="connsiteX1" fmla="*/ 435843 w 2501869"/>
                <a:gd name="connsiteY1" fmla="*/ 0 h 2084593"/>
                <a:gd name="connsiteX2" fmla="*/ 2501869 w 2501869"/>
                <a:gd name="connsiteY2" fmla="*/ 8627 h 2084593"/>
                <a:gd name="connsiteX3" fmla="*/ 660512 w 2501869"/>
                <a:gd name="connsiteY3" fmla="*/ 1959473 h 2084593"/>
                <a:gd name="connsiteX4" fmla="*/ 43344 w 2501869"/>
                <a:gd name="connsiteY4" fmla="*/ 1712343 h 2084593"/>
                <a:gd name="connsiteX0" fmla="*/ 2213 w 3045954"/>
                <a:gd name="connsiteY0" fmla="*/ 1427050 h 2036243"/>
                <a:gd name="connsiteX1" fmla="*/ 979928 w 3045954"/>
                <a:gd name="connsiteY1" fmla="*/ 0 h 2036243"/>
                <a:gd name="connsiteX2" fmla="*/ 3045954 w 3045954"/>
                <a:gd name="connsiteY2" fmla="*/ 8627 h 2036243"/>
                <a:gd name="connsiteX3" fmla="*/ 1204597 w 3045954"/>
                <a:gd name="connsiteY3" fmla="*/ 1959473 h 2036243"/>
                <a:gd name="connsiteX4" fmla="*/ 2213 w 3045954"/>
                <a:gd name="connsiteY4" fmla="*/ 1427050 h 2036243"/>
                <a:gd name="connsiteX0" fmla="*/ 8929 w 3052670"/>
                <a:gd name="connsiteY0" fmla="*/ 1427050 h 2081424"/>
                <a:gd name="connsiteX1" fmla="*/ 986644 w 3052670"/>
                <a:gd name="connsiteY1" fmla="*/ 0 h 2081424"/>
                <a:gd name="connsiteX2" fmla="*/ 3052670 w 3052670"/>
                <a:gd name="connsiteY2" fmla="*/ 8627 h 2081424"/>
                <a:gd name="connsiteX3" fmla="*/ 1211313 w 3052670"/>
                <a:gd name="connsiteY3" fmla="*/ 1959473 h 2081424"/>
                <a:gd name="connsiteX4" fmla="*/ 8929 w 3052670"/>
                <a:gd name="connsiteY4" fmla="*/ 1427050 h 2081424"/>
                <a:gd name="connsiteX0" fmla="*/ 48142 w 3091883"/>
                <a:gd name="connsiteY0" fmla="*/ 1418423 h 2025593"/>
                <a:gd name="connsiteX1" fmla="*/ 565000 w 3091883"/>
                <a:gd name="connsiteY1" fmla="*/ 115732 h 2025593"/>
                <a:gd name="connsiteX2" fmla="*/ 3091883 w 3091883"/>
                <a:gd name="connsiteY2" fmla="*/ 0 h 2025593"/>
                <a:gd name="connsiteX3" fmla="*/ 1250526 w 3091883"/>
                <a:gd name="connsiteY3" fmla="*/ 1950846 h 2025593"/>
                <a:gd name="connsiteX4" fmla="*/ 48142 w 3091883"/>
                <a:gd name="connsiteY4" fmla="*/ 1418423 h 2025593"/>
                <a:gd name="connsiteX0" fmla="*/ 70950 w 3114691"/>
                <a:gd name="connsiteY0" fmla="*/ 1418423 h 2025593"/>
                <a:gd name="connsiteX1" fmla="*/ 507340 w 3114691"/>
                <a:gd name="connsiteY1" fmla="*/ 115732 h 2025593"/>
                <a:gd name="connsiteX2" fmla="*/ 3114691 w 3114691"/>
                <a:gd name="connsiteY2" fmla="*/ 0 h 2025593"/>
                <a:gd name="connsiteX3" fmla="*/ 1273334 w 3114691"/>
                <a:gd name="connsiteY3" fmla="*/ 1950846 h 2025593"/>
                <a:gd name="connsiteX4" fmla="*/ 70950 w 3114691"/>
                <a:gd name="connsiteY4" fmla="*/ 1418423 h 2025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91" h="2025593">
                  <a:moveTo>
                    <a:pt x="70950" y="1418423"/>
                  </a:moveTo>
                  <a:cubicBezTo>
                    <a:pt x="-56716" y="1112571"/>
                    <a:pt x="-65619" y="176117"/>
                    <a:pt x="507340" y="115732"/>
                  </a:cubicBezTo>
                  <a:lnTo>
                    <a:pt x="3114691" y="0"/>
                  </a:lnTo>
                  <a:cubicBezTo>
                    <a:pt x="2708835" y="524221"/>
                    <a:pt x="1896024" y="1215243"/>
                    <a:pt x="1273334" y="1950846"/>
                  </a:cubicBezTo>
                  <a:cubicBezTo>
                    <a:pt x="714055" y="2213233"/>
                    <a:pt x="198616" y="1724275"/>
                    <a:pt x="70950" y="1418423"/>
                  </a:cubicBezTo>
                  <a:close/>
                </a:path>
              </a:pathLst>
            </a:custGeom>
            <a:gradFill>
              <a:gsLst>
                <a:gs pos="68000">
                  <a:schemeClr val="accent1"/>
                </a:gs>
                <a:gs pos="0">
                  <a:schemeClr val="accent1">
                    <a:lumMod val="20000"/>
                    <a:lumOff val="80000"/>
                  </a:schemeClr>
                </a:gs>
              </a:gsLst>
              <a:lin ang="21000000" scaled="0"/>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54FCBC06-C7DD-2BAC-55E4-EBAF01BA1DF0}"/>
                </a:ext>
              </a:extLst>
            </p:cNvPr>
            <p:cNvSpPr txBox="1"/>
            <p:nvPr/>
          </p:nvSpPr>
          <p:spPr>
            <a:xfrm>
              <a:off x="6085142" y="6185917"/>
              <a:ext cx="357748" cy="422754"/>
            </a:xfrm>
            <a:prstGeom prst="rect">
              <a:avLst/>
            </a:prstGeom>
            <a:noFill/>
          </p:spPr>
          <p:txBody>
            <a:bodyPr wrap="none" rtlCol="0">
              <a:spAutoFit/>
            </a:bodyPr>
            <a:lstStyle/>
            <a:p>
              <a:pPr marL="0" marR="0" lvl="0" indent="0" algn="l" defTabSz="424481"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a:t>
              </a:r>
            </a:p>
          </p:txBody>
        </p:sp>
        <p:sp>
          <p:nvSpPr>
            <p:cNvPr id="42" name="Down Arrow 41">
              <a:extLst>
                <a:ext uri="{FF2B5EF4-FFF2-40B4-BE49-F238E27FC236}">
                  <a16:creationId xmlns:a16="http://schemas.microsoft.com/office/drawing/2014/main" id="{EAB5B8C7-DBAD-AA2C-2CFB-42C25D0ADD24}"/>
                </a:ext>
              </a:extLst>
            </p:cNvPr>
            <p:cNvSpPr/>
            <p:nvPr/>
          </p:nvSpPr>
          <p:spPr>
            <a:xfrm rot="5400000">
              <a:off x="5937688" y="5701164"/>
              <a:ext cx="362309" cy="707366"/>
            </a:xfrm>
            <a:prstGeom prst="downArrow">
              <a:avLst/>
            </a:prstGeom>
            <a:solidFill>
              <a:schemeClr val="bg1">
                <a:lumMod val="75000"/>
              </a:schemeClr>
            </a:solidFill>
            <a:ln w="28575">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55253294-4970-56CA-675D-836ADCFB70D4}"/>
                </a:ext>
              </a:extLst>
            </p:cNvPr>
            <p:cNvSpPr/>
            <p:nvPr/>
          </p:nvSpPr>
          <p:spPr>
            <a:xfrm>
              <a:off x="5713067" y="5145981"/>
              <a:ext cx="1493978" cy="723877"/>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Targetable with ADC now approved!</a:t>
              </a:r>
            </a:p>
          </p:txBody>
        </p:sp>
        <p:sp>
          <p:nvSpPr>
            <p:cNvPr id="44" name="Freeform 43">
              <a:extLst>
                <a:ext uri="{FF2B5EF4-FFF2-40B4-BE49-F238E27FC236}">
                  <a16:creationId xmlns:a16="http://schemas.microsoft.com/office/drawing/2014/main" id="{5C0A0889-ADB2-2199-382F-08FA63D47001}"/>
                </a:ext>
              </a:extLst>
            </p:cNvPr>
            <p:cNvSpPr/>
            <p:nvPr/>
          </p:nvSpPr>
          <p:spPr>
            <a:xfrm>
              <a:off x="6183151" y="5014533"/>
              <a:ext cx="1984857" cy="1221469"/>
            </a:xfrm>
            <a:custGeom>
              <a:avLst/>
              <a:gdLst>
                <a:gd name="connsiteX0" fmla="*/ 0 w 2977286"/>
                <a:gd name="connsiteY0" fmla="*/ 117043 h 1975104"/>
                <a:gd name="connsiteX1" fmla="*/ 2977286 w 2977286"/>
                <a:gd name="connsiteY1" fmla="*/ 0 h 1975104"/>
                <a:gd name="connsiteX2" fmla="*/ 1104595 w 2977286"/>
                <a:gd name="connsiteY2" fmla="*/ 1975104 h 1975104"/>
              </a:gdLst>
              <a:ahLst/>
              <a:cxnLst>
                <a:cxn ang="0">
                  <a:pos x="connsiteX0" y="connsiteY0"/>
                </a:cxn>
                <a:cxn ang="0">
                  <a:pos x="connsiteX1" y="connsiteY1"/>
                </a:cxn>
                <a:cxn ang="0">
                  <a:pos x="connsiteX2" y="connsiteY2"/>
                </a:cxn>
              </a:cxnLst>
              <a:rect l="l" t="t" r="r" b="b"/>
              <a:pathLst>
                <a:path w="2977286" h="1975104">
                  <a:moveTo>
                    <a:pt x="0" y="117043"/>
                  </a:moveTo>
                  <a:lnTo>
                    <a:pt x="2977286" y="0"/>
                  </a:lnTo>
                  <a:lnTo>
                    <a:pt x="1104595" y="1975104"/>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49B9A346-A94C-7E53-4A9B-ECC0D1209C42}"/>
                </a:ext>
              </a:extLst>
            </p:cNvPr>
            <p:cNvSpPr txBox="1"/>
            <p:nvPr/>
          </p:nvSpPr>
          <p:spPr>
            <a:xfrm>
              <a:off x="7181372" y="5042622"/>
              <a:ext cx="741554" cy="422754"/>
            </a:xfrm>
            <a:prstGeom prst="rect">
              <a:avLst/>
            </a:prstGeom>
            <a:noFill/>
          </p:spPr>
          <p:txBody>
            <a:bodyPr wrap="none" rtlCol="0">
              <a:spAutoFit/>
            </a:bodyPr>
            <a:lstStyle/>
            <a:p>
              <a:pPr marL="0" marR="0" lvl="0" indent="0" algn="ctr" defTabSz="424481"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HER2 </a:t>
              </a:r>
              <a:b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br>
              <a: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ultralow</a:t>
              </a:r>
            </a:p>
          </p:txBody>
        </p:sp>
        <p:sp>
          <p:nvSpPr>
            <p:cNvPr id="46" name="TextBox 45">
              <a:extLst>
                <a:ext uri="{FF2B5EF4-FFF2-40B4-BE49-F238E27FC236}">
                  <a16:creationId xmlns:a16="http://schemas.microsoft.com/office/drawing/2014/main" id="{9AE4DF73-C57C-9083-CEB2-3EA493033AD9}"/>
                </a:ext>
              </a:extLst>
            </p:cNvPr>
            <p:cNvSpPr txBox="1"/>
            <p:nvPr/>
          </p:nvSpPr>
          <p:spPr>
            <a:xfrm>
              <a:off x="7226087" y="4784785"/>
              <a:ext cx="746834" cy="299451"/>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 0</a:t>
              </a:r>
            </a:p>
          </p:txBody>
        </p:sp>
        <p:sp>
          <p:nvSpPr>
            <p:cNvPr id="47" name="TextBox 46">
              <a:extLst>
                <a:ext uri="{FF2B5EF4-FFF2-40B4-BE49-F238E27FC236}">
                  <a16:creationId xmlns:a16="http://schemas.microsoft.com/office/drawing/2014/main" id="{60408819-002C-BD67-1D30-049F4AD30315}"/>
                </a:ext>
              </a:extLst>
            </p:cNvPr>
            <p:cNvSpPr txBox="1"/>
            <p:nvPr/>
          </p:nvSpPr>
          <p:spPr>
            <a:xfrm>
              <a:off x="3829845" y="4261450"/>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sp>
          <p:nvSpPr>
            <p:cNvPr id="48" name="TextBox 47">
              <a:extLst>
                <a:ext uri="{FF2B5EF4-FFF2-40B4-BE49-F238E27FC236}">
                  <a16:creationId xmlns:a16="http://schemas.microsoft.com/office/drawing/2014/main" id="{8560E6FB-18F3-9D8B-8E83-B04524289C8F}"/>
                </a:ext>
              </a:extLst>
            </p:cNvPr>
            <p:cNvSpPr txBox="1"/>
            <p:nvPr/>
          </p:nvSpPr>
          <p:spPr>
            <a:xfrm>
              <a:off x="3829847" y="1558506"/>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grpSp>
    </p:spTree>
    <p:extLst>
      <p:ext uri="{BB962C8B-B14F-4D97-AF65-F5344CB8AC3E}">
        <p14:creationId xmlns:p14="http://schemas.microsoft.com/office/powerpoint/2010/main" val="13365262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2FF0C-3CC2-7E69-2730-081D363C0B88}"/>
              </a:ext>
            </a:extLst>
          </p:cNvPr>
          <p:cNvSpPr>
            <a:spLocks noGrp="1"/>
          </p:cNvSpPr>
          <p:nvPr>
            <p:ph type="title"/>
          </p:nvPr>
        </p:nvSpPr>
        <p:spPr/>
        <p:txBody>
          <a:bodyPr/>
          <a:lstStyle/>
          <a:p>
            <a:r>
              <a:rPr lang="en-US" sz="3600"/>
              <a:t>Low Concordance Among Pathologists </a:t>
            </a:r>
            <a:br>
              <a:rPr lang="en-US" sz="3600"/>
            </a:br>
            <a:r>
              <a:rPr lang="en-US" sz="3600"/>
              <a:t>Between HER2 0 and HER2 1+</a:t>
            </a:r>
            <a:endParaRPr lang="en-US"/>
          </a:p>
        </p:txBody>
      </p:sp>
      <p:sp>
        <p:nvSpPr>
          <p:cNvPr id="5" name="Content Placeholder 2">
            <a:extLst>
              <a:ext uri="{FF2B5EF4-FFF2-40B4-BE49-F238E27FC236}">
                <a16:creationId xmlns:a16="http://schemas.microsoft.com/office/drawing/2014/main" id="{624F94C9-90BB-EC32-D9F6-FADEC24BB0A4}"/>
              </a:ext>
            </a:extLst>
          </p:cNvPr>
          <p:cNvSpPr txBox="1">
            <a:spLocks/>
          </p:cNvSpPr>
          <p:nvPr/>
        </p:nvSpPr>
        <p:spPr>
          <a:xfrm>
            <a:off x="838200" y="1825625"/>
            <a:ext cx="3497728" cy="4228812"/>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Clr>
                <a:schemeClr val="accent3"/>
              </a:buClr>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accent3"/>
              </a:buClr>
              <a:buFont typeface="System Font Regular"/>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accent3"/>
              </a:buClr>
              <a:buFont typeface="System Font Regular"/>
              <a:buChar char="&gt;"/>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accent3"/>
              </a:buClr>
              <a:buFont typeface="Wingdings"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accent3"/>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800"/>
              </a:spcAft>
              <a:buSzPct val="100000"/>
            </a:pPr>
            <a:r>
              <a:rPr lang="en-US" sz="2400"/>
              <a:t>In a recent study among 18 experienced pathologists, there was </a:t>
            </a:r>
            <a:r>
              <a:rPr lang="en-US" sz="2400" b="1"/>
              <a:t>only 26% concordance </a:t>
            </a:r>
            <a:r>
              <a:rPr lang="en-US" sz="2400"/>
              <a:t>between the designation of HER2 0 and HER2 1+</a:t>
            </a:r>
          </a:p>
          <a:p>
            <a:pPr>
              <a:spcAft>
                <a:spcPts val="800"/>
              </a:spcAft>
              <a:buSzPct val="100000"/>
            </a:pPr>
            <a:r>
              <a:rPr lang="en-US" sz="2400"/>
              <a:t>Importantly, HER2 0 does not mean that there is an absence of HER2, as it also includes tumors with </a:t>
            </a:r>
            <a:r>
              <a:rPr lang="en-US" sz="2400" b="1"/>
              <a:t>“ultralow” </a:t>
            </a:r>
            <a:r>
              <a:rPr lang="en-US" sz="2400"/>
              <a:t>expression</a:t>
            </a:r>
            <a:endParaRPr lang="en-US" sz="3600"/>
          </a:p>
        </p:txBody>
      </p:sp>
      <p:grpSp>
        <p:nvGrpSpPr>
          <p:cNvPr id="6" name="Group 5">
            <a:extLst>
              <a:ext uri="{FF2B5EF4-FFF2-40B4-BE49-F238E27FC236}">
                <a16:creationId xmlns:a16="http://schemas.microsoft.com/office/drawing/2014/main" id="{C0CF754C-DFD2-30C9-B75A-03F0E68D3C86}"/>
              </a:ext>
            </a:extLst>
          </p:cNvPr>
          <p:cNvGrpSpPr/>
          <p:nvPr/>
        </p:nvGrpSpPr>
        <p:grpSpPr>
          <a:xfrm>
            <a:off x="4335928" y="1836673"/>
            <a:ext cx="3839154" cy="2868085"/>
            <a:chOff x="1286102" y="2719340"/>
            <a:chExt cx="4614417" cy="3324861"/>
          </a:xfrm>
        </p:grpSpPr>
        <p:pic>
          <p:nvPicPr>
            <p:cNvPr id="7" name="Picture 6">
              <a:extLst>
                <a:ext uri="{FF2B5EF4-FFF2-40B4-BE49-F238E27FC236}">
                  <a16:creationId xmlns:a16="http://schemas.microsoft.com/office/drawing/2014/main" id="{0A2667A2-7473-B563-9BA2-D5C3755BB800}"/>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1286102" y="2719341"/>
              <a:ext cx="4614417" cy="3324860"/>
            </a:xfrm>
            <a:prstGeom prst="rect">
              <a:avLst/>
            </a:prstGeom>
          </p:spPr>
        </p:pic>
        <p:sp>
          <p:nvSpPr>
            <p:cNvPr id="8" name="TextBox 7">
              <a:extLst>
                <a:ext uri="{FF2B5EF4-FFF2-40B4-BE49-F238E27FC236}">
                  <a16:creationId xmlns:a16="http://schemas.microsoft.com/office/drawing/2014/main" id="{37FAC1EC-F457-67CD-C82D-1D52F97A1B0E}"/>
                </a:ext>
              </a:extLst>
            </p:cNvPr>
            <p:cNvSpPr txBox="1"/>
            <p:nvPr/>
          </p:nvSpPr>
          <p:spPr>
            <a:xfrm>
              <a:off x="2742947" y="4535237"/>
              <a:ext cx="1795200" cy="786981"/>
            </a:xfrm>
            <a:prstGeom prst="rect">
              <a:avLst/>
            </a:prstGeom>
            <a:solidFill>
              <a:schemeClr val="accent2"/>
            </a:solidFill>
            <a:ln>
              <a:noFill/>
            </a:ln>
          </p:spPr>
          <p:style>
            <a:lnRef idx="1">
              <a:schemeClr val="accent3"/>
            </a:lnRef>
            <a:fillRef idx="3">
              <a:schemeClr val="accent3"/>
            </a:fillRef>
            <a:effectRef idx="2">
              <a:schemeClr val="accent3"/>
            </a:effectRef>
            <a:fontRef idx="minor">
              <a:schemeClr val="lt1"/>
            </a:fontRef>
          </p:style>
          <p:txBody>
            <a:bodyPr wrap="square" lIns="48000" tIns="48000" rIns="48000" bIns="4800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IHC 0</a:t>
              </a:r>
              <a:b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b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HER2 negative</a:t>
              </a:r>
            </a:p>
          </p:txBody>
        </p:sp>
        <p:sp>
          <p:nvSpPr>
            <p:cNvPr id="9" name="TextBox 8">
              <a:extLst>
                <a:ext uri="{FF2B5EF4-FFF2-40B4-BE49-F238E27FC236}">
                  <a16:creationId xmlns:a16="http://schemas.microsoft.com/office/drawing/2014/main" id="{6493421A-B252-9C87-7BB1-66AAB86AEF0D}"/>
                </a:ext>
              </a:extLst>
            </p:cNvPr>
            <p:cNvSpPr txBox="1">
              <a:spLocks/>
            </p:cNvSpPr>
            <p:nvPr/>
          </p:nvSpPr>
          <p:spPr>
            <a:xfrm>
              <a:off x="1384914" y="2719340"/>
              <a:ext cx="2243165" cy="1686813"/>
            </a:xfrm>
            <a:prstGeom prst="rect">
              <a:avLst/>
            </a:prstGeom>
            <a:solidFill>
              <a:srgbClr val="00469D"/>
            </a:solidFill>
            <a:ln>
              <a:noFill/>
            </a:ln>
          </p:spPr>
          <p:style>
            <a:lnRef idx="1">
              <a:schemeClr val="accent3"/>
            </a:lnRef>
            <a:fillRef idx="2">
              <a:schemeClr val="accent3"/>
            </a:fillRef>
            <a:effectRef idx="1">
              <a:schemeClr val="accent3"/>
            </a:effectRef>
            <a:fontRef idx="minor">
              <a:schemeClr val="dk1"/>
            </a:fontRef>
          </p:style>
          <p:txBody>
            <a:bodyPr wrap="square" lIns="48000" tIns="48000" rIns="48000" bIns="4800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No staining is observed</a:t>
              </a:r>
              <a:br>
                <a:rPr kumimoji="0" lang="en-US" sz="105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br>
              <a:r>
                <a:rPr kumimoji="0" lang="en-US" sz="105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or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Membrane staining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that is incomplete and faint/barely perceptible and in ≤10% of tumor cells</a:t>
              </a:r>
            </a:p>
          </p:txBody>
        </p:sp>
      </p:grpSp>
      <p:grpSp>
        <p:nvGrpSpPr>
          <p:cNvPr id="10" name="Group 9">
            <a:extLst>
              <a:ext uri="{FF2B5EF4-FFF2-40B4-BE49-F238E27FC236}">
                <a16:creationId xmlns:a16="http://schemas.microsoft.com/office/drawing/2014/main" id="{0570C06A-BD07-74E1-7EF1-095C7075B2EF}"/>
              </a:ext>
            </a:extLst>
          </p:cNvPr>
          <p:cNvGrpSpPr/>
          <p:nvPr/>
        </p:nvGrpSpPr>
        <p:grpSpPr>
          <a:xfrm>
            <a:off x="8292326" y="1803400"/>
            <a:ext cx="3642158" cy="2892211"/>
            <a:chOff x="6492442" y="2719341"/>
            <a:chExt cx="4413457" cy="3324860"/>
          </a:xfrm>
        </p:grpSpPr>
        <p:pic>
          <p:nvPicPr>
            <p:cNvPr id="11" name="Picture 10">
              <a:extLst>
                <a:ext uri="{FF2B5EF4-FFF2-40B4-BE49-F238E27FC236}">
                  <a16:creationId xmlns:a16="http://schemas.microsoft.com/office/drawing/2014/main" id="{3DA80966-21B0-020C-0F4E-7704F3C43F3C}"/>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492442" y="2719341"/>
              <a:ext cx="4413457" cy="3324860"/>
            </a:xfrm>
            <a:prstGeom prst="rect">
              <a:avLst/>
            </a:prstGeom>
          </p:spPr>
        </p:pic>
        <p:sp>
          <p:nvSpPr>
            <p:cNvPr id="12" name="TextBox 11">
              <a:extLst>
                <a:ext uri="{FF2B5EF4-FFF2-40B4-BE49-F238E27FC236}">
                  <a16:creationId xmlns:a16="http://schemas.microsoft.com/office/drawing/2014/main" id="{F1B1ADF2-FC6D-CADB-3F9C-53C3DEEBCA3C}"/>
                </a:ext>
              </a:extLst>
            </p:cNvPr>
            <p:cNvSpPr txBox="1"/>
            <p:nvPr/>
          </p:nvSpPr>
          <p:spPr>
            <a:xfrm>
              <a:off x="7730534" y="4535237"/>
              <a:ext cx="1795200" cy="786981"/>
            </a:xfrm>
            <a:prstGeom prst="rect">
              <a:avLst/>
            </a:prstGeom>
            <a:solidFill>
              <a:schemeClr val="accent1"/>
            </a:solidFill>
            <a:effectLst>
              <a:outerShdw blurRad="50800" dist="38100" dir="5400000" algn="t" rotWithShape="0">
                <a:prstClr val="black">
                  <a:alpha val="40000"/>
                </a:prstClr>
              </a:outerShdw>
            </a:effectLst>
          </p:spPr>
          <p:txBody>
            <a:bodyPr wrap="square" lIns="48000" tIns="48000" rIns="48000" bIns="4800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IHC 1+</a:t>
              </a:r>
              <a:b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b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HER2 low</a:t>
              </a:r>
            </a:p>
          </p:txBody>
        </p:sp>
        <p:sp>
          <p:nvSpPr>
            <p:cNvPr id="13" name="TextBox 12">
              <a:extLst>
                <a:ext uri="{FF2B5EF4-FFF2-40B4-BE49-F238E27FC236}">
                  <a16:creationId xmlns:a16="http://schemas.microsoft.com/office/drawing/2014/main" id="{BA760A6C-8084-0CF6-0A49-46D3FFD35C32}"/>
                </a:ext>
              </a:extLst>
            </p:cNvPr>
            <p:cNvSpPr txBox="1">
              <a:spLocks/>
            </p:cNvSpPr>
            <p:nvPr/>
          </p:nvSpPr>
          <p:spPr>
            <a:xfrm>
              <a:off x="8623300" y="2719341"/>
              <a:ext cx="2208171" cy="1686813"/>
            </a:xfrm>
            <a:prstGeom prst="rect">
              <a:avLst/>
            </a:prstGeom>
            <a:solidFill>
              <a:schemeClr val="accent1"/>
            </a:solidFill>
            <a:ln>
              <a:noFill/>
            </a:ln>
          </p:spPr>
          <p:style>
            <a:lnRef idx="1">
              <a:schemeClr val="accent1"/>
            </a:lnRef>
            <a:fillRef idx="2">
              <a:schemeClr val="accent1"/>
            </a:fillRef>
            <a:effectRef idx="1">
              <a:schemeClr val="accent1"/>
            </a:effectRef>
            <a:fontRef idx="minor">
              <a:schemeClr val="dk1"/>
            </a:fontRef>
          </p:style>
          <p:txBody>
            <a:bodyPr wrap="square" lIns="48000" tIns="48000" rIns="48000" bIns="4800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Incomplete membrane staining that is faint/barely perceptible </a:t>
              </a:r>
              <a:r>
                <a:rPr kumimoji="0" lang="en-US" sz="11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and</a:t>
              </a:r>
              <a:r>
                <a:rPr kumimoji="0" lang="en-US" sz="110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 in &gt;10% of </a:t>
              </a:r>
              <a:br>
                <a:rPr kumimoji="0" lang="en-US" sz="110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tumor cells</a:t>
              </a:r>
              <a:endParaRPr kumimoji="0" lang="en-US" sz="11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endParaRPr>
            </a:p>
          </p:txBody>
        </p:sp>
      </p:grpSp>
      <p:sp>
        <p:nvSpPr>
          <p:cNvPr id="14" name="Footer Placeholder 13">
            <a:extLst>
              <a:ext uri="{FF2B5EF4-FFF2-40B4-BE49-F238E27FC236}">
                <a16:creationId xmlns:a16="http://schemas.microsoft.com/office/drawing/2014/main" id="{16518CF9-01FE-83D8-4833-6DDFB67BEF68}"/>
              </a:ext>
            </a:extLst>
          </p:cNvPr>
          <p:cNvSpPr>
            <a:spLocks noGrp="1"/>
          </p:cNvSpPr>
          <p:nvPr>
            <p:ph type="ftr" sz="quarter" idx="10"/>
          </p:nvPr>
        </p:nvSpPr>
        <p:spPr/>
        <p:txBody>
          <a:bodyPr/>
          <a:lstStyle/>
          <a:p>
            <a:r>
              <a:rPr kumimoji="0" lang="en-CA" sz="1000" b="0" i="0" u="none" strike="noStrike" kern="0" cap="none" spc="0" normalizeH="0" baseline="0" noProof="0">
                <a:ln>
                  <a:noFill/>
                </a:ln>
                <a:solidFill>
                  <a:srgbClr val="3A3A3A"/>
                </a:solidFill>
                <a:effectLst/>
                <a:uLnTx/>
                <a:uFillTx/>
                <a:latin typeface="Arial"/>
                <a:ea typeface="+mn-ea"/>
                <a:cs typeface="Arial"/>
                <a:sym typeface="Arial"/>
              </a:rPr>
              <a:t>HER2, human epidermal growth factor receptor 2; </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IHC, immunohistochemistry.</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Fernandez AI, et al. </a:t>
            </a:r>
            <a:r>
              <a:rPr kumimoji="0" lang="en-CA"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JAMA Oncol. </a:t>
            </a: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2022;8(4):1-4.</a:t>
            </a:r>
            <a:endPar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8505137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27A41F-5075-A81A-986C-AE84773463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B3DBCE7-209A-EDCE-52EF-732E8BCDF644}"/>
              </a:ext>
            </a:extLst>
          </p:cNvPr>
          <p:cNvSpPr>
            <a:spLocks noGrp="1"/>
          </p:cNvSpPr>
          <p:nvPr>
            <p:ph type="title"/>
          </p:nvPr>
        </p:nvSpPr>
        <p:spPr>
          <a:xfrm>
            <a:off x="838200" y="95693"/>
            <a:ext cx="10515600" cy="1119989"/>
          </a:xfrm>
        </p:spPr>
        <p:txBody>
          <a:bodyPr/>
          <a:lstStyle/>
          <a:p>
            <a:r>
              <a:rPr lang="en-US" sz="3600"/>
              <a:t>HER2 Low Is Unstable</a:t>
            </a:r>
            <a:endParaRPr lang="en-US"/>
          </a:p>
        </p:txBody>
      </p:sp>
      <p:sp>
        <p:nvSpPr>
          <p:cNvPr id="3" name="Content Placeholder 2">
            <a:extLst>
              <a:ext uri="{FF2B5EF4-FFF2-40B4-BE49-F238E27FC236}">
                <a16:creationId xmlns:a16="http://schemas.microsoft.com/office/drawing/2014/main" id="{4F4A18FA-184F-74CF-9A56-BEC58463F847}"/>
              </a:ext>
            </a:extLst>
          </p:cNvPr>
          <p:cNvSpPr>
            <a:spLocks noGrp="1"/>
          </p:cNvSpPr>
          <p:nvPr>
            <p:ph sz="half" idx="1"/>
          </p:nvPr>
        </p:nvSpPr>
        <p:spPr>
          <a:xfrm>
            <a:off x="838200" y="1215682"/>
            <a:ext cx="5817781" cy="2625437"/>
          </a:xfrm>
        </p:spPr>
        <p:txBody>
          <a:bodyPr>
            <a:noAutofit/>
          </a:bodyPr>
          <a:lstStyle/>
          <a:p>
            <a:pPr>
              <a:spcBef>
                <a:spcPts val="0"/>
              </a:spcBef>
              <a:spcAft>
                <a:spcPts val="600"/>
              </a:spcAft>
              <a:buSzPct val="100000"/>
            </a:pPr>
            <a:r>
              <a:rPr lang="en-US" sz="2400"/>
              <a:t>Multiple studies have confirmed the instability of HER2-low expression between primary and metastatic tumors</a:t>
            </a:r>
          </a:p>
          <a:p>
            <a:pPr>
              <a:spcBef>
                <a:spcPts val="0"/>
              </a:spcBef>
              <a:spcAft>
                <a:spcPts val="600"/>
              </a:spcAft>
              <a:buSzPct val="100000"/>
            </a:pPr>
            <a:r>
              <a:rPr lang="en-US" sz="2400"/>
              <a:t>The reason is unclear, but may be multifactorial: (pre)analytical factors, HER2 expression heterogeneity, biologic evolution of the disease</a:t>
            </a:r>
          </a:p>
        </p:txBody>
      </p:sp>
      <p:grpSp>
        <p:nvGrpSpPr>
          <p:cNvPr id="14" name="Group 13">
            <a:extLst>
              <a:ext uri="{FF2B5EF4-FFF2-40B4-BE49-F238E27FC236}">
                <a16:creationId xmlns:a16="http://schemas.microsoft.com/office/drawing/2014/main" id="{A3B1DA0C-F815-B8B4-8B49-403583B91B54}"/>
              </a:ext>
            </a:extLst>
          </p:cNvPr>
          <p:cNvGrpSpPr/>
          <p:nvPr/>
        </p:nvGrpSpPr>
        <p:grpSpPr>
          <a:xfrm>
            <a:off x="8008215" y="1168549"/>
            <a:ext cx="3775917" cy="2260451"/>
            <a:chOff x="7821470" y="-429040"/>
            <a:chExt cx="3766251" cy="2254665"/>
          </a:xfrm>
        </p:grpSpPr>
        <p:pic>
          <p:nvPicPr>
            <p:cNvPr id="15" name="Picture 14" descr="Chart, box and whisker chart&#10;&#10;Description automatically generated">
              <a:extLst>
                <a:ext uri="{FF2B5EF4-FFF2-40B4-BE49-F238E27FC236}">
                  <a16:creationId xmlns:a16="http://schemas.microsoft.com/office/drawing/2014/main" id="{282325FC-A01F-58B4-AA9E-662B6FC73CE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821470" y="-429040"/>
              <a:ext cx="3766251" cy="2254665"/>
            </a:xfrm>
            <a:prstGeom prst="rect">
              <a:avLst/>
            </a:prstGeom>
          </p:spPr>
        </p:pic>
        <p:cxnSp>
          <p:nvCxnSpPr>
            <p:cNvPr id="16" name="Straight Arrow Connector 15">
              <a:extLst>
                <a:ext uri="{FF2B5EF4-FFF2-40B4-BE49-F238E27FC236}">
                  <a16:creationId xmlns:a16="http://schemas.microsoft.com/office/drawing/2014/main" id="{7DE6EAEE-EAFE-7E52-21EE-7284534DDDDD}"/>
                </a:ext>
              </a:extLst>
            </p:cNvPr>
            <p:cNvCxnSpPr>
              <a:cxnSpLocks/>
            </p:cNvCxnSpPr>
            <p:nvPr/>
          </p:nvCxnSpPr>
          <p:spPr>
            <a:xfrm flipV="1">
              <a:off x="9975608" y="762393"/>
              <a:ext cx="696687" cy="160655"/>
            </a:xfrm>
            <a:prstGeom prst="straightConnector1">
              <a:avLst/>
            </a:prstGeom>
            <a:ln w="38100">
              <a:solidFill>
                <a:schemeClr val="accent4"/>
              </a:solidFill>
              <a:tailEnd type="triangle"/>
            </a:ln>
          </p:spPr>
          <p:style>
            <a:lnRef idx="2">
              <a:schemeClr val="accent1"/>
            </a:lnRef>
            <a:fillRef idx="0">
              <a:schemeClr val="accent1"/>
            </a:fillRef>
            <a:effectRef idx="1">
              <a:schemeClr val="accent1"/>
            </a:effectRef>
            <a:fontRef idx="minor">
              <a:schemeClr val="tx1"/>
            </a:fontRef>
          </p:style>
        </p:cxnSp>
      </p:grpSp>
      <p:grpSp>
        <p:nvGrpSpPr>
          <p:cNvPr id="17" name="Group 16">
            <a:extLst>
              <a:ext uri="{FF2B5EF4-FFF2-40B4-BE49-F238E27FC236}">
                <a16:creationId xmlns:a16="http://schemas.microsoft.com/office/drawing/2014/main" id="{F08B7880-5F86-D54A-6266-20EF3D03D4FA}"/>
              </a:ext>
            </a:extLst>
          </p:cNvPr>
          <p:cNvGrpSpPr/>
          <p:nvPr/>
        </p:nvGrpSpPr>
        <p:grpSpPr>
          <a:xfrm>
            <a:off x="1101537" y="3877030"/>
            <a:ext cx="4850565" cy="2020295"/>
            <a:chOff x="6746516" y="2238799"/>
            <a:chExt cx="5043201" cy="2100529"/>
          </a:xfrm>
        </p:grpSpPr>
        <p:pic>
          <p:nvPicPr>
            <p:cNvPr id="18" name="Picture 17" descr="figure 2">
              <a:extLst>
                <a:ext uri="{FF2B5EF4-FFF2-40B4-BE49-F238E27FC236}">
                  <a16:creationId xmlns:a16="http://schemas.microsoft.com/office/drawing/2014/main" id="{251F9CE9-35B6-1FB4-C463-7B4D2D969F66}"/>
                </a:ext>
              </a:extLst>
            </p:cNvPr>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6746516" y="2238799"/>
              <a:ext cx="5043201" cy="2100529"/>
            </a:xfrm>
            <a:prstGeom prst="rect">
              <a:avLst/>
            </a:prstGeom>
            <a:noFill/>
            <a:extLst>
              <a:ext uri="{909E8E84-426E-40DD-AFC4-6F175D3DCCD1}">
                <a14:hiddenFill xmlns:a14="http://schemas.microsoft.com/office/drawing/2010/main">
                  <a:solidFill>
                    <a:srgbClr val="FFFFFF"/>
                  </a:solidFill>
                </a14:hiddenFill>
              </a:ext>
            </a:extLst>
          </p:spPr>
        </p:pic>
        <p:cxnSp>
          <p:nvCxnSpPr>
            <p:cNvPr id="19" name="Straight Arrow Connector 18">
              <a:extLst>
                <a:ext uri="{FF2B5EF4-FFF2-40B4-BE49-F238E27FC236}">
                  <a16:creationId xmlns:a16="http://schemas.microsoft.com/office/drawing/2014/main" id="{E3D07948-10FE-A961-9B90-4999FB0F4E51}"/>
                </a:ext>
              </a:extLst>
            </p:cNvPr>
            <p:cNvCxnSpPr>
              <a:cxnSpLocks/>
            </p:cNvCxnSpPr>
            <p:nvPr/>
          </p:nvCxnSpPr>
          <p:spPr>
            <a:xfrm>
              <a:off x="10449118" y="3022048"/>
              <a:ext cx="739105" cy="83611"/>
            </a:xfrm>
            <a:prstGeom prst="straightConnector1">
              <a:avLst/>
            </a:prstGeom>
            <a:ln w="38100">
              <a:solidFill>
                <a:schemeClr val="accent4"/>
              </a:solidFill>
              <a:tailEnd type="triangle"/>
            </a:ln>
          </p:spPr>
          <p:style>
            <a:lnRef idx="2">
              <a:schemeClr val="accent1"/>
            </a:lnRef>
            <a:fillRef idx="0">
              <a:schemeClr val="accent1"/>
            </a:fillRef>
            <a:effectRef idx="1">
              <a:schemeClr val="accent1"/>
            </a:effectRef>
            <a:fontRef idx="minor">
              <a:schemeClr val="tx1"/>
            </a:fontRef>
          </p:style>
        </p:cxnSp>
      </p:grpSp>
      <p:grpSp>
        <p:nvGrpSpPr>
          <p:cNvPr id="20" name="Group 19">
            <a:extLst>
              <a:ext uri="{FF2B5EF4-FFF2-40B4-BE49-F238E27FC236}">
                <a16:creationId xmlns:a16="http://schemas.microsoft.com/office/drawing/2014/main" id="{6A68C9CA-C28C-78B9-D941-2353C6BAF984}"/>
              </a:ext>
            </a:extLst>
          </p:cNvPr>
          <p:cNvGrpSpPr/>
          <p:nvPr/>
        </p:nvGrpSpPr>
        <p:grpSpPr>
          <a:xfrm>
            <a:off x="8098817" y="4042581"/>
            <a:ext cx="3594712" cy="2074841"/>
            <a:chOff x="7856642" y="4894423"/>
            <a:chExt cx="3401743" cy="1963461"/>
          </a:xfrm>
        </p:grpSpPr>
        <p:pic>
          <p:nvPicPr>
            <p:cNvPr id="21" name="Picture 20">
              <a:extLst>
                <a:ext uri="{FF2B5EF4-FFF2-40B4-BE49-F238E27FC236}">
                  <a16:creationId xmlns:a16="http://schemas.microsoft.com/office/drawing/2014/main" id="{ED31C7C4-EF23-4594-0DEC-760B7C9B7323}"/>
                </a:ext>
              </a:extLst>
            </p:cNvPr>
            <p:cNvPicPr>
              <a:picLocks noChangeAspect="1"/>
            </p:cNvPicPr>
            <p:nvPr/>
          </p:nvPicPr>
          <p:blipFill rotWithShape="1">
            <a:blip r:embed="rId5"/>
            <a:srcRect l="2274" t="3395" r="17008" b="3395"/>
            <a:stretch/>
          </p:blipFill>
          <p:spPr>
            <a:xfrm>
              <a:off x="7856642" y="4894423"/>
              <a:ext cx="3401743" cy="1963461"/>
            </a:xfrm>
            <a:prstGeom prst="rect">
              <a:avLst/>
            </a:prstGeom>
          </p:spPr>
        </p:pic>
        <p:cxnSp>
          <p:nvCxnSpPr>
            <p:cNvPr id="22" name="Straight Arrow Connector 21">
              <a:extLst>
                <a:ext uri="{FF2B5EF4-FFF2-40B4-BE49-F238E27FC236}">
                  <a16:creationId xmlns:a16="http://schemas.microsoft.com/office/drawing/2014/main" id="{E422296C-42DF-4775-F2B7-BFE6E781B954}"/>
                </a:ext>
              </a:extLst>
            </p:cNvPr>
            <p:cNvCxnSpPr>
              <a:cxnSpLocks/>
            </p:cNvCxnSpPr>
            <p:nvPr/>
          </p:nvCxnSpPr>
          <p:spPr>
            <a:xfrm flipV="1">
              <a:off x="8955260" y="5976963"/>
              <a:ext cx="1107147" cy="334936"/>
            </a:xfrm>
            <a:prstGeom prst="straightConnector1">
              <a:avLst/>
            </a:prstGeom>
            <a:ln w="38100">
              <a:solidFill>
                <a:schemeClr val="accent4"/>
              </a:solidFill>
              <a:tailEnd type="triangle"/>
            </a:ln>
          </p:spPr>
          <p:style>
            <a:lnRef idx="2">
              <a:schemeClr val="accent1"/>
            </a:lnRef>
            <a:fillRef idx="0">
              <a:schemeClr val="accent1"/>
            </a:fillRef>
            <a:effectRef idx="1">
              <a:schemeClr val="accent1"/>
            </a:effectRef>
            <a:fontRef idx="minor">
              <a:schemeClr val="tx1"/>
            </a:fontRef>
          </p:style>
        </p:cxnSp>
      </p:grpSp>
      <p:sp>
        <p:nvSpPr>
          <p:cNvPr id="23" name="TextBox 22">
            <a:extLst>
              <a:ext uri="{FF2B5EF4-FFF2-40B4-BE49-F238E27FC236}">
                <a16:creationId xmlns:a16="http://schemas.microsoft.com/office/drawing/2014/main" id="{AE412427-C8C1-D879-1EA1-67783D505E21}"/>
              </a:ext>
            </a:extLst>
          </p:cNvPr>
          <p:cNvSpPr txBox="1"/>
          <p:nvPr/>
        </p:nvSpPr>
        <p:spPr>
          <a:xfrm>
            <a:off x="8277190" y="3669978"/>
            <a:ext cx="323796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7DC3"/>
                </a:solidFill>
                <a:effectLst/>
                <a:uLnTx/>
                <a:uFillTx/>
                <a:latin typeface="Arial" panose="020B0604020202020204" pitchFamily="34" charset="0"/>
                <a:ea typeface="+mn-ea"/>
                <a:cs typeface="Arial" panose="020B0604020202020204" pitchFamily="34" charset="0"/>
              </a:rPr>
              <a:t>Matched paired primary-met TNBC</a:t>
            </a:r>
          </a:p>
        </p:txBody>
      </p:sp>
      <p:sp>
        <p:nvSpPr>
          <p:cNvPr id="5" name="Footer Placeholder 4">
            <a:extLst>
              <a:ext uri="{FF2B5EF4-FFF2-40B4-BE49-F238E27FC236}">
                <a16:creationId xmlns:a16="http://schemas.microsoft.com/office/drawing/2014/main" id="{3A7AE511-4AFC-06B7-D805-B076882B2BE1}"/>
              </a:ext>
            </a:extLst>
          </p:cNvPr>
          <p:cNvSpPr>
            <a:spLocks noGrp="1"/>
          </p:cNvSpPr>
          <p:nvPr>
            <p:ph type="ftr" sz="quarter" idx="10"/>
          </p:nvPr>
        </p:nvSpPr>
        <p:spPr/>
        <p:txBody>
          <a:bodyPr/>
          <a:lstStyle/>
          <a:p>
            <a:r>
              <a:rPr kumimoji="0" lang="en-CA" sz="1000" b="0" i="0" u="none" strike="noStrike" kern="0" cap="none" spc="0" normalizeH="0" baseline="0" noProof="0">
                <a:ln>
                  <a:noFill/>
                </a:ln>
                <a:solidFill>
                  <a:srgbClr val="3A3A3A"/>
                </a:solidFill>
                <a:effectLst/>
                <a:uLnTx/>
                <a:uFillTx/>
                <a:latin typeface="Arial"/>
                <a:ea typeface="+mn-ea"/>
                <a:cs typeface="Arial"/>
                <a:sym typeface="Arial"/>
              </a:rPr>
              <a:t>BC, breast cancer; HER2, human epidermal growth factor receptor 2; </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IHC, immunohistochemistry; TNBC, triple-negative breast cancer.</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CA" sz="1000" b="0" i="0" u="none" strike="noStrike" kern="0" cap="none" spc="0" normalizeH="0" baseline="0" noProof="0">
                <a:ln>
                  <a:noFill/>
                </a:ln>
                <a:solidFill>
                  <a:srgbClr val="3A3A3A"/>
                </a:solidFill>
                <a:effectLst/>
                <a:uLnTx/>
                <a:uFillTx/>
                <a:latin typeface="Arial"/>
                <a:ea typeface="+mn-ea"/>
                <a:cs typeface="Arial"/>
                <a:sym typeface="Arial"/>
              </a:rPr>
              <a:t>Tarantino P, et al </a:t>
            </a:r>
            <a:r>
              <a:rPr kumimoji="0" lang="en-CA" sz="1000" b="0" i="1" u="none" strike="noStrike" kern="0" cap="none" spc="0" normalizeH="0" baseline="0" noProof="0" err="1">
                <a:ln>
                  <a:noFill/>
                </a:ln>
                <a:solidFill>
                  <a:srgbClr val="3A3A3A"/>
                </a:solidFill>
                <a:effectLst/>
                <a:uLnTx/>
                <a:uFillTx/>
                <a:latin typeface="Arial"/>
                <a:ea typeface="+mn-ea"/>
                <a:cs typeface="Arial"/>
                <a:sym typeface="Arial"/>
              </a:rPr>
              <a:t>Eur</a:t>
            </a:r>
            <a:r>
              <a:rPr kumimoji="0" lang="en-CA" sz="1000" b="0" i="1" u="none" strike="noStrike" kern="0" cap="none" spc="0" normalizeH="0" baseline="0" noProof="0">
                <a:ln>
                  <a:noFill/>
                </a:ln>
                <a:solidFill>
                  <a:srgbClr val="3A3A3A"/>
                </a:solidFill>
                <a:effectLst/>
                <a:uLnTx/>
                <a:uFillTx/>
                <a:latin typeface="Arial"/>
                <a:ea typeface="+mn-ea"/>
                <a:cs typeface="Arial"/>
                <a:sym typeface="Arial"/>
              </a:rPr>
              <a:t> J Cancer. </a:t>
            </a:r>
            <a:r>
              <a:rPr kumimoji="0" lang="en-CA" sz="1000" b="0" i="0" u="none" strike="noStrike" kern="0" cap="none" spc="0" normalizeH="0" baseline="0" noProof="0">
                <a:ln>
                  <a:noFill/>
                </a:ln>
                <a:solidFill>
                  <a:srgbClr val="3A3A3A"/>
                </a:solidFill>
                <a:effectLst/>
                <a:uLnTx/>
                <a:uFillTx/>
                <a:latin typeface="Arial"/>
                <a:ea typeface="+mn-ea"/>
                <a:cs typeface="Arial"/>
                <a:sym typeface="Arial"/>
              </a:rPr>
              <a:t>2022;163:35-43. Miglietta F, et al. </a:t>
            </a:r>
            <a:r>
              <a:rPr kumimoji="0" lang="en-CA" sz="1000" b="0" i="1" u="none" strike="noStrike" kern="0" cap="none" spc="0" normalizeH="0" baseline="0" noProof="0">
                <a:ln>
                  <a:noFill/>
                </a:ln>
                <a:solidFill>
                  <a:srgbClr val="3A3A3A"/>
                </a:solidFill>
                <a:effectLst/>
                <a:uLnTx/>
                <a:uFillTx/>
                <a:latin typeface="Arial"/>
                <a:ea typeface="+mn-ea"/>
                <a:cs typeface="Arial"/>
                <a:sym typeface="Arial"/>
              </a:rPr>
              <a:t>NPJ Breast Cancer. </a:t>
            </a:r>
            <a:r>
              <a:rPr kumimoji="0" lang="en-CA" sz="1000" b="0" i="0" u="none" strike="noStrike" kern="0" cap="none" spc="0" normalizeH="0" baseline="0" noProof="0">
                <a:ln>
                  <a:noFill/>
                </a:ln>
                <a:solidFill>
                  <a:srgbClr val="3A3A3A"/>
                </a:solidFill>
                <a:effectLst/>
                <a:uLnTx/>
                <a:uFillTx/>
                <a:latin typeface="Arial"/>
                <a:ea typeface="+mn-ea"/>
                <a:cs typeface="Arial"/>
                <a:sym typeface="Arial"/>
              </a:rPr>
              <a:t>2021;7(1):137. Garrido-Castro A, et al. SABCS 2022. Abstract HER2-10.</a:t>
            </a:r>
            <a:endPar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8737751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F385D9-2C9B-B32C-242D-3AE3C8EC188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87B97CA-B97E-1DD8-635B-28E548BD8D8C}"/>
              </a:ext>
            </a:extLst>
          </p:cNvPr>
          <p:cNvSpPr>
            <a:spLocks noGrp="1"/>
          </p:cNvSpPr>
          <p:nvPr>
            <p:ph type="title"/>
          </p:nvPr>
        </p:nvSpPr>
        <p:spPr/>
        <p:txBody>
          <a:bodyPr>
            <a:normAutofit/>
          </a:bodyPr>
          <a:lstStyle/>
          <a:p>
            <a:r>
              <a:rPr lang="en-US" sz="3600" err="1"/>
              <a:t>Intrapatient</a:t>
            </a:r>
            <a:r>
              <a:rPr lang="en-US" sz="3600"/>
              <a:t> Discordance Seen With Tissue From Different Locations at the Same Timepoint</a:t>
            </a:r>
            <a:endParaRPr lang="en-US"/>
          </a:p>
        </p:txBody>
      </p:sp>
      <p:pic>
        <p:nvPicPr>
          <p:cNvPr id="6" name="Picture 5">
            <a:extLst>
              <a:ext uri="{FF2B5EF4-FFF2-40B4-BE49-F238E27FC236}">
                <a16:creationId xmlns:a16="http://schemas.microsoft.com/office/drawing/2014/main" id="{5EC06CFF-BED6-02BA-0353-8C75506B6F89}"/>
              </a:ext>
            </a:extLst>
          </p:cNvPr>
          <p:cNvPicPr>
            <a:picLocks noChangeAspect="1"/>
          </p:cNvPicPr>
          <p:nvPr/>
        </p:nvPicPr>
        <p:blipFill rotWithShape="1">
          <a:blip r:embed="rId3">
            <a:extLst>
              <a:ext uri="{28A0092B-C50C-407E-A947-70E740481C1C}">
                <a14:useLocalDpi xmlns:a14="http://schemas.microsoft.com/office/drawing/2010/main" val="0"/>
              </a:ext>
            </a:extLst>
          </a:blip>
          <a:srcRect r="45941"/>
          <a:stretch/>
        </p:blipFill>
        <p:spPr>
          <a:xfrm>
            <a:off x="188242" y="1658841"/>
            <a:ext cx="4925321" cy="4671472"/>
          </a:xfrm>
          <a:prstGeom prst="rect">
            <a:avLst/>
          </a:prstGeom>
        </p:spPr>
      </p:pic>
      <p:grpSp>
        <p:nvGrpSpPr>
          <p:cNvPr id="7" name="Group 6">
            <a:extLst>
              <a:ext uri="{FF2B5EF4-FFF2-40B4-BE49-F238E27FC236}">
                <a16:creationId xmlns:a16="http://schemas.microsoft.com/office/drawing/2014/main" id="{C44FEF48-F55B-E28A-EBC6-36CF312EA11B}"/>
              </a:ext>
            </a:extLst>
          </p:cNvPr>
          <p:cNvGrpSpPr/>
          <p:nvPr/>
        </p:nvGrpSpPr>
        <p:grpSpPr>
          <a:xfrm>
            <a:off x="5675598" y="1836707"/>
            <a:ext cx="6087009" cy="3394244"/>
            <a:chOff x="3637794" y="1423893"/>
            <a:chExt cx="6131705" cy="3740922"/>
          </a:xfrm>
        </p:grpSpPr>
        <p:sp>
          <p:nvSpPr>
            <p:cNvPr id="8" name="Rectangle 7">
              <a:extLst>
                <a:ext uri="{FF2B5EF4-FFF2-40B4-BE49-F238E27FC236}">
                  <a16:creationId xmlns:a16="http://schemas.microsoft.com/office/drawing/2014/main" id="{BB5ADE95-B11D-4A4C-E59B-C480364B42CA}"/>
                </a:ext>
              </a:extLst>
            </p:cNvPr>
            <p:cNvSpPr/>
            <p:nvPr/>
          </p:nvSpPr>
          <p:spPr>
            <a:xfrm rot="5400000">
              <a:off x="5712487" y="3335799"/>
              <a:ext cx="222759" cy="331004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nl-BE"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C062E49B-B173-9CB3-3C8E-C5567BB57F83}"/>
                </a:ext>
              </a:extLst>
            </p:cNvPr>
            <p:cNvSpPr/>
            <p:nvPr/>
          </p:nvSpPr>
          <p:spPr>
            <a:xfrm rot="5400000">
              <a:off x="8102667" y="4292641"/>
              <a:ext cx="222761" cy="139670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nl-BE"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0" name="Straight Arrow Connector 9">
              <a:extLst>
                <a:ext uri="{FF2B5EF4-FFF2-40B4-BE49-F238E27FC236}">
                  <a16:creationId xmlns:a16="http://schemas.microsoft.com/office/drawing/2014/main" id="{373B54D3-C95B-ADEB-AD5B-64B577DE6A30}"/>
                </a:ext>
              </a:extLst>
            </p:cNvPr>
            <p:cNvCxnSpPr>
              <a:cxnSpLocks/>
            </p:cNvCxnSpPr>
            <p:nvPr/>
          </p:nvCxnSpPr>
          <p:spPr>
            <a:xfrm flipV="1">
              <a:off x="4173606" y="1423893"/>
              <a:ext cx="0" cy="3016479"/>
            </a:xfrm>
            <a:prstGeom prst="straightConnector1">
              <a:avLst/>
            </a:prstGeom>
            <a:ln>
              <a:solidFill>
                <a:schemeClr val="bg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3965CF87-E2FB-6C76-0598-7CD3B62EDD94}"/>
                </a:ext>
              </a:extLst>
            </p:cNvPr>
            <p:cNvSpPr/>
            <p:nvPr/>
          </p:nvSpPr>
          <p:spPr>
            <a:xfrm>
              <a:off x="8030861" y="1943006"/>
              <a:ext cx="1499199" cy="12496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nl-BE"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 name="Group 11">
              <a:extLst>
                <a:ext uri="{FF2B5EF4-FFF2-40B4-BE49-F238E27FC236}">
                  <a16:creationId xmlns:a16="http://schemas.microsoft.com/office/drawing/2014/main" id="{429BE07B-D693-E98D-DF1E-17CF1395C080}"/>
                </a:ext>
              </a:extLst>
            </p:cNvPr>
            <p:cNvGrpSpPr/>
            <p:nvPr/>
          </p:nvGrpSpPr>
          <p:grpSpPr>
            <a:xfrm>
              <a:off x="3637794" y="1787813"/>
              <a:ext cx="6131705" cy="3377002"/>
              <a:chOff x="3637794" y="1787813"/>
              <a:chExt cx="6131705" cy="3377002"/>
            </a:xfrm>
          </p:grpSpPr>
          <p:pic>
            <p:nvPicPr>
              <p:cNvPr id="13" name="Graphic 12">
                <a:extLst>
                  <a:ext uri="{FF2B5EF4-FFF2-40B4-BE49-F238E27FC236}">
                    <a16:creationId xmlns:a16="http://schemas.microsoft.com/office/drawing/2014/main" id="{CB8F15BB-7342-39E2-0708-C26CCFF6357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934336" y="1884165"/>
                <a:ext cx="5046798" cy="2920127"/>
              </a:xfrm>
              <a:prstGeom prst="rect">
                <a:avLst/>
              </a:prstGeom>
            </p:spPr>
          </p:pic>
          <p:sp>
            <p:nvSpPr>
              <p:cNvPr id="24" name="TextBox 23">
                <a:extLst>
                  <a:ext uri="{FF2B5EF4-FFF2-40B4-BE49-F238E27FC236}">
                    <a16:creationId xmlns:a16="http://schemas.microsoft.com/office/drawing/2014/main" id="{26F0564A-9E39-E75A-3094-5A5FA66F49DB}"/>
                  </a:ext>
                </a:extLst>
              </p:cNvPr>
              <p:cNvSpPr txBox="1"/>
              <p:nvPr/>
            </p:nvSpPr>
            <p:spPr>
              <a:xfrm>
                <a:off x="4497606" y="4848142"/>
                <a:ext cx="2611567" cy="305291"/>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nl-BE" sz="1200" b="1"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ER positive</a:t>
                </a:r>
              </a:p>
            </p:txBody>
          </p:sp>
          <p:sp>
            <p:nvSpPr>
              <p:cNvPr id="25" name="TextBox 24">
                <a:extLst>
                  <a:ext uri="{FF2B5EF4-FFF2-40B4-BE49-F238E27FC236}">
                    <a16:creationId xmlns:a16="http://schemas.microsoft.com/office/drawing/2014/main" id="{5DE2AE8D-7D3B-DEB4-1140-B5A36E0BBD7B}"/>
                  </a:ext>
                </a:extLst>
              </p:cNvPr>
              <p:cNvSpPr txBox="1"/>
              <p:nvPr/>
            </p:nvSpPr>
            <p:spPr>
              <a:xfrm>
                <a:off x="7648167" y="4859524"/>
                <a:ext cx="1122339" cy="305291"/>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nl-BE" sz="1200" b="1"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ER negative</a:t>
                </a:r>
              </a:p>
            </p:txBody>
          </p:sp>
          <p:sp>
            <p:nvSpPr>
              <p:cNvPr id="26" name="TextBox 25">
                <a:extLst>
                  <a:ext uri="{FF2B5EF4-FFF2-40B4-BE49-F238E27FC236}">
                    <a16:creationId xmlns:a16="http://schemas.microsoft.com/office/drawing/2014/main" id="{6F4839C3-AB80-08F2-6019-5D72385D5C53}"/>
                  </a:ext>
                </a:extLst>
              </p:cNvPr>
              <p:cNvSpPr txBox="1"/>
              <p:nvPr/>
            </p:nvSpPr>
            <p:spPr>
              <a:xfrm rot="16200000">
                <a:off x="2284121" y="3141486"/>
                <a:ext cx="3016480" cy="309133"/>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nl-BE" sz="1467" b="1" i="0" u="none" strike="noStrike" kern="1200" cap="none" spc="0" normalizeH="0" baseline="0" noProof="0" err="1">
                    <a:ln>
                      <a:noFill/>
                    </a:ln>
                    <a:solidFill>
                      <a:srgbClr val="2D4755"/>
                    </a:solidFill>
                    <a:effectLst/>
                    <a:uLnTx/>
                    <a:uFillTx/>
                    <a:latin typeface="Arial" panose="020B0604020202020204" pitchFamily="34" charset="0"/>
                    <a:ea typeface="+mn-ea"/>
                    <a:cs typeface="Arial" panose="020B0604020202020204" pitchFamily="34" charset="0"/>
                  </a:rPr>
                  <a:t>Lesions</a:t>
                </a:r>
                <a:r>
                  <a:rPr kumimoji="0" lang="nl-BE" sz="1467" b="1" i="0" u="none" strike="noStrike" kern="1200" cap="none" spc="0" normalizeH="0" baseline="0" noProof="0">
                    <a:ln>
                      <a:noFill/>
                    </a:ln>
                    <a:solidFill>
                      <a:srgbClr val="2D4755"/>
                    </a:solidFill>
                    <a:effectLst/>
                    <a:uLnTx/>
                    <a:uFillTx/>
                    <a:latin typeface="Arial" panose="020B0604020202020204" pitchFamily="34" charset="0"/>
                    <a:ea typeface="+mn-ea"/>
                    <a:cs typeface="Arial" panose="020B0604020202020204" pitchFamily="34" charset="0"/>
                  </a:rPr>
                  <a:t> per </a:t>
                </a:r>
                <a:r>
                  <a:rPr kumimoji="0" lang="nl-BE" sz="1467" b="1" i="0" u="none" strike="noStrike" kern="1200" cap="none" spc="0" normalizeH="0" baseline="0" noProof="0" err="1">
                    <a:ln>
                      <a:noFill/>
                    </a:ln>
                    <a:solidFill>
                      <a:srgbClr val="2D4755"/>
                    </a:solidFill>
                    <a:effectLst/>
                    <a:uLnTx/>
                    <a:uFillTx/>
                    <a:latin typeface="Arial" panose="020B0604020202020204" pitchFamily="34" charset="0"/>
                    <a:ea typeface="+mn-ea"/>
                    <a:cs typeface="Arial" panose="020B0604020202020204" pitchFamily="34" charset="0"/>
                  </a:rPr>
                  <a:t>patient</a:t>
                </a:r>
                <a:endParaRPr kumimoji="0" lang="nl-BE" sz="1467" b="1" i="0" u="none" strike="noStrike" kern="1200" cap="none" spc="0" normalizeH="0" baseline="0" noProof="0">
                  <a:ln>
                    <a:noFill/>
                  </a:ln>
                  <a:solidFill>
                    <a:srgbClr val="2D4755"/>
                  </a:solidFill>
                  <a:effectLst/>
                  <a:uLnTx/>
                  <a:uFillTx/>
                  <a:latin typeface="Arial" panose="020B0604020202020204" pitchFamily="34" charset="0"/>
                  <a:ea typeface="+mn-ea"/>
                  <a:cs typeface="Arial" panose="020B0604020202020204" pitchFamily="34" charset="0"/>
                </a:endParaRPr>
              </a:p>
            </p:txBody>
          </p:sp>
          <p:pic>
            <p:nvPicPr>
              <p:cNvPr id="27" name="Graphic 26">
                <a:extLst>
                  <a:ext uri="{FF2B5EF4-FFF2-40B4-BE49-F238E27FC236}">
                    <a16:creationId xmlns:a16="http://schemas.microsoft.com/office/drawing/2014/main" id="{DCD4AB1A-9271-66B6-805D-A758EF19B15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119617" y="1919633"/>
                <a:ext cx="1649882" cy="1152001"/>
              </a:xfrm>
              <a:prstGeom prst="rect">
                <a:avLst/>
              </a:prstGeom>
            </p:spPr>
          </p:pic>
        </p:grpSp>
      </p:grpSp>
      <p:sp>
        <p:nvSpPr>
          <p:cNvPr id="39" name="CuadroTexto 23">
            <a:extLst>
              <a:ext uri="{FF2B5EF4-FFF2-40B4-BE49-F238E27FC236}">
                <a16:creationId xmlns:a16="http://schemas.microsoft.com/office/drawing/2014/main" id="{01AB300D-08AB-DA51-8440-FF9FCEF4FBD9}"/>
              </a:ext>
            </a:extLst>
          </p:cNvPr>
          <p:cNvSpPr txBox="1"/>
          <p:nvPr/>
        </p:nvSpPr>
        <p:spPr>
          <a:xfrm>
            <a:off x="6096000" y="5376319"/>
            <a:ext cx="5010010" cy="768842"/>
          </a:xfrm>
          <a:prstGeom prst="rect">
            <a:avLst/>
          </a:prstGeom>
          <a:ln/>
        </p:spPr>
        <p:style>
          <a:lnRef idx="1">
            <a:schemeClr val="accent3"/>
          </a:lnRef>
          <a:fillRef idx="3">
            <a:schemeClr val="accent3"/>
          </a:fillRef>
          <a:effectRef idx="2">
            <a:schemeClr val="accent3"/>
          </a:effectRef>
          <a:fontRef idx="minor">
            <a:schemeClr val="lt1"/>
          </a:fontRef>
        </p:style>
        <p:txBody>
          <a:bodyPr wrap="square" rtlCol="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nl-BE" sz="1400" b="1" i="0" u="none" strike="noStrike" kern="1200" cap="none" spc="0" normalizeH="0" baseline="0" noProof="0">
                <a:ln>
                  <a:noFill/>
                </a:ln>
                <a:solidFill>
                  <a:srgbClr val="FFFFFF"/>
                </a:solidFill>
                <a:effectLst/>
                <a:uLnTx/>
                <a:uFillTx/>
                <a:latin typeface="Arial" charset="0"/>
                <a:ea typeface="+mn-ea"/>
                <a:cs typeface="+mn-cs"/>
              </a:rPr>
              <a:t>HER2 status of different metastases was highly variable within </a:t>
            </a:r>
            <a:r>
              <a:rPr lang="nl-BE" sz="1400" b="1">
                <a:solidFill>
                  <a:srgbClr val="FFFFFF"/>
                </a:solidFill>
                <a:latin typeface="Arial" charset="0"/>
              </a:rPr>
              <a:t>individual</a:t>
            </a:r>
            <a:r>
              <a:rPr kumimoji="0" lang="nl-BE" sz="1400" b="1" i="0" u="none" strike="noStrike" kern="1200" cap="none" spc="0" normalizeH="0" baseline="0" noProof="0">
                <a:ln>
                  <a:noFill/>
                </a:ln>
                <a:solidFill>
                  <a:srgbClr val="FFFFFF"/>
                </a:solidFill>
                <a:effectLst/>
                <a:uLnTx/>
                <a:uFillTx/>
                <a:latin typeface="Arial" charset="0"/>
                <a:ea typeface="+mn-ea"/>
                <a:cs typeface="+mn-cs"/>
              </a:rPr>
              <a:t> patients, with HER2-low and -zero lesions in 8/10 patients</a:t>
            </a:r>
            <a:endParaRPr kumimoji="0" lang="en-US" sz="140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 name="Footer Placeholder 2">
            <a:extLst>
              <a:ext uri="{FF2B5EF4-FFF2-40B4-BE49-F238E27FC236}">
                <a16:creationId xmlns:a16="http://schemas.microsoft.com/office/drawing/2014/main" id="{E9EC9AAC-E3D7-1467-B24E-A27AF093FC08}"/>
              </a:ext>
            </a:extLst>
          </p:cNvPr>
          <p:cNvSpPr>
            <a:spLocks noGrp="1"/>
          </p:cNvSpPr>
          <p:nvPr>
            <p:ph type="ftr" sz="quarter" idx="10"/>
          </p:nvPr>
        </p:nvSpPr>
        <p:spPr/>
        <p:txBody>
          <a:bodyPr/>
          <a:lstStyle/>
          <a:p>
            <a:r>
              <a:rPr kumimoji="0" lang="en-CA" sz="1000" b="0" i="0" u="none" strike="noStrike" kern="0" cap="none" spc="0" normalizeH="0" baseline="0" noProof="0">
                <a:ln>
                  <a:noFill/>
                </a:ln>
                <a:solidFill>
                  <a:srgbClr val="3A3A3A"/>
                </a:solidFill>
                <a:effectLst/>
                <a:uLnTx/>
                <a:uFillTx/>
                <a:latin typeface="Arial"/>
                <a:ea typeface="+mn-ea"/>
                <a:cs typeface="Arial"/>
                <a:sym typeface="Arial"/>
              </a:rPr>
              <a:t>ER, estrogen receptor; HER2, human epidermal growth factor receptor 2; ISH, in situ hybridization.</a:t>
            </a:r>
            <a:br>
              <a:rPr kumimoji="0" lang="en-CA" sz="1000" b="0" i="0" u="none" strike="noStrike" kern="0" cap="none" spc="0" normalizeH="0" baseline="0" noProof="0">
                <a:ln>
                  <a:noFill/>
                </a:ln>
                <a:solidFill>
                  <a:srgbClr val="3A3A3A"/>
                </a:solidFill>
                <a:effectLst/>
                <a:uLnTx/>
                <a:uFillTx/>
                <a:latin typeface="Arial"/>
                <a:ea typeface="+mn-ea"/>
                <a:cs typeface="Arial"/>
                <a:sym typeface="Arial"/>
              </a:rPr>
            </a:br>
            <a:r>
              <a:rPr kumimoji="0" lang="es-ES" sz="1000" b="0" i="0" u="none" strike="noStrike" kern="1200" cap="none" spc="0" normalizeH="0" baseline="0" noProof="0" err="1">
                <a:ln>
                  <a:noFill/>
                </a:ln>
                <a:solidFill>
                  <a:srgbClr val="3A3A3A"/>
                </a:solidFill>
                <a:effectLst/>
                <a:uLnTx/>
                <a:uFillTx/>
                <a:latin typeface="Arial" panose="020B0604020202020204"/>
                <a:ea typeface="+mn-ea"/>
                <a:cs typeface="Arial" panose="020B0604020202020204" pitchFamily="34" charset="0"/>
              </a:rPr>
              <a:t>Geukens</a:t>
            </a:r>
            <a:r>
              <a:rPr kumimoji="0" lang="es-ES" sz="1000" b="0" i="0" u="none" strike="noStrike" kern="1200" cap="none" spc="0" normalizeH="0" baseline="0" noProof="0">
                <a:ln>
                  <a:noFill/>
                </a:ln>
                <a:solidFill>
                  <a:srgbClr val="3A3A3A"/>
                </a:solidFill>
                <a:effectLst/>
                <a:uLnTx/>
                <a:uFillTx/>
                <a:latin typeface="Arial" panose="020B0604020202020204"/>
                <a:ea typeface="+mn-ea"/>
                <a:cs typeface="Arial" panose="020B0604020202020204" pitchFamily="34" charset="0"/>
              </a:rPr>
              <a:t> T, et al. SABCS 2022</a:t>
            </a:r>
            <a:r>
              <a:rPr kumimoji="0" lang="en-CA" sz="1000" b="0" i="0" u="none" strike="noStrike" kern="0" cap="none" spc="0" normalizeH="0" baseline="0" noProof="0">
                <a:ln>
                  <a:noFill/>
                </a:ln>
                <a:solidFill>
                  <a:srgbClr val="3A3A3A"/>
                </a:solidFill>
                <a:effectLst/>
                <a:uLnTx/>
                <a:uFillTx/>
                <a:latin typeface="Arial"/>
                <a:ea typeface="+mn-ea"/>
                <a:cs typeface="Arial"/>
                <a:sym typeface="Arial"/>
              </a:rPr>
              <a:t>. Abstract HER2-16.</a:t>
            </a:r>
          </a:p>
        </p:txBody>
      </p:sp>
    </p:spTree>
    <p:extLst>
      <p:ext uri="{BB962C8B-B14F-4D97-AF65-F5344CB8AC3E}">
        <p14:creationId xmlns:p14="http://schemas.microsoft.com/office/powerpoint/2010/main" val="33033007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47E398-0343-9D89-EC82-F9462938DBD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06A1C54-C7D5-E273-E3B5-298B88CABCA0}"/>
              </a:ext>
            </a:extLst>
          </p:cNvPr>
          <p:cNvSpPr>
            <a:spLocks noGrp="1"/>
          </p:cNvSpPr>
          <p:nvPr>
            <p:ph type="title"/>
          </p:nvPr>
        </p:nvSpPr>
        <p:spPr/>
        <p:txBody>
          <a:bodyPr>
            <a:normAutofit/>
          </a:bodyPr>
          <a:lstStyle/>
          <a:p>
            <a:r>
              <a:rPr lang="en-US" sz="3600"/>
              <a:t>A Practical Definition of HER2-Low Breast Cancer</a:t>
            </a:r>
            <a:endParaRPr lang="en-US"/>
          </a:p>
        </p:txBody>
      </p:sp>
      <p:sp>
        <p:nvSpPr>
          <p:cNvPr id="3" name="Content Placeholder 2">
            <a:extLst>
              <a:ext uri="{FF2B5EF4-FFF2-40B4-BE49-F238E27FC236}">
                <a16:creationId xmlns:a16="http://schemas.microsoft.com/office/drawing/2014/main" id="{0DEC238E-5E7F-0710-8FCC-44C7CE59184E}"/>
              </a:ext>
            </a:extLst>
          </p:cNvPr>
          <p:cNvSpPr>
            <a:spLocks noGrp="1"/>
          </p:cNvSpPr>
          <p:nvPr>
            <p:ph sz="half" idx="1"/>
          </p:nvPr>
        </p:nvSpPr>
        <p:spPr/>
        <p:txBody>
          <a:bodyPr vert="horz" lIns="91440" tIns="45720" rIns="91440" bIns="45720" rtlCol="0" anchor="t">
            <a:normAutofit/>
          </a:bodyPr>
          <a:lstStyle/>
          <a:p>
            <a:r>
              <a:rPr lang="en-US">
                <a:latin typeface="Arial"/>
                <a:cs typeface="Arial"/>
              </a:rPr>
              <a:t>Given the complexities of assessing HER2-low and some suggestion of activity of T-</a:t>
            </a:r>
            <a:r>
              <a:rPr lang="en-US" err="1">
                <a:latin typeface="Arial"/>
                <a:cs typeface="Arial"/>
              </a:rPr>
              <a:t>DXd</a:t>
            </a:r>
            <a:r>
              <a:rPr lang="en-US">
                <a:latin typeface="Arial"/>
                <a:cs typeface="Arial"/>
              </a:rPr>
              <a:t> irrespective of timepoint of tissue collection, a practical definition of HER2 low is:</a:t>
            </a:r>
          </a:p>
          <a:p>
            <a:pPr lvl="1"/>
            <a:r>
              <a:rPr lang="en-US">
                <a:solidFill>
                  <a:schemeClr val="accent3"/>
                </a:solidFill>
                <a:latin typeface="Arial"/>
                <a:cs typeface="Arial"/>
              </a:rPr>
              <a:t>HER2 nonamplified tumor that shows HER2-low expression on any prior specimen in the course of the disease</a:t>
            </a:r>
          </a:p>
        </p:txBody>
      </p:sp>
      <p:grpSp>
        <p:nvGrpSpPr>
          <p:cNvPr id="6" name="Group 5">
            <a:extLst>
              <a:ext uri="{FF2B5EF4-FFF2-40B4-BE49-F238E27FC236}">
                <a16:creationId xmlns:a16="http://schemas.microsoft.com/office/drawing/2014/main" id="{0838F4EF-8CB9-7C54-C35D-99981A439B90}"/>
              </a:ext>
            </a:extLst>
          </p:cNvPr>
          <p:cNvGrpSpPr/>
          <p:nvPr/>
        </p:nvGrpSpPr>
        <p:grpSpPr>
          <a:xfrm>
            <a:off x="6529574" y="2027691"/>
            <a:ext cx="4487370" cy="2641084"/>
            <a:chOff x="5370626" y="1705882"/>
            <a:chExt cx="4487370" cy="2641084"/>
          </a:xfrm>
        </p:grpSpPr>
        <p:pic>
          <p:nvPicPr>
            <p:cNvPr id="5" name="Picture 4" descr="Chart, box and whisker chart&#10;&#10;Description automatically generated">
              <a:extLst>
                <a:ext uri="{FF2B5EF4-FFF2-40B4-BE49-F238E27FC236}">
                  <a16:creationId xmlns:a16="http://schemas.microsoft.com/office/drawing/2014/main" id="{BB4D44E2-E6D9-AAE4-CBAA-73B98DB797D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902733" y="2092301"/>
              <a:ext cx="3766251" cy="2254665"/>
            </a:xfrm>
            <a:prstGeom prst="rect">
              <a:avLst/>
            </a:prstGeom>
          </p:spPr>
        </p:pic>
        <p:sp>
          <p:nvSpPr>
            <p:cNvPr id="14" name="TextBox 13">
              <a:extLst>
                <a:ext uri="{FF2B5EF4-FFF2-40B4-BE49-F238E27FC236}">
                  <a16:creationId xmlns:a16="http://schemas.microsoft.com/office/drawing/2014/main" id="{A5BD8C62-6302-5718-4ACC-8067956B5C8E}"/>
                </a:ext>
              </a:extLst>
            </p:cNvPr>
            <p:cNvSpPr txBox="1"/>
            <p:nvPr/>
          </p:nvSpPr>
          <p:spPr>
            <a:xfrm>
              <a:off x="5891140" y="1705882"/>
              <a:ext cx="755335" cy="424732"/>
            </a:xfrm>
            <a:prstGeom prst="rect">
              <a:avLst/>
            </a:prstGeom>
            <a:noFill/>
          </p:spPr>
          <p:txBody>
            <a:bodyPr wrap="none" rtlCol="0" anchor="ctr">
              <a:spAutoFit/>
            </a:bodyPr>
            <a:lstStyle/>
            <a:p>
              <a:pPr marL="0" marR="0" lvl="0" indent="0" algn="ctr" defTabSz="609585" rtl="0" eaLnBrk="1" fontAlgn="auto" latinLnBrk="0" hangingPunct="1">
                <a:lnSpc>
                  <a:spcPct val="90000"/>
                </a:lnSpc>
                <a:spcBef>
                  <a:spcPts val="0"/>
                </a:spcBef>
                <a:spcAft>
                  <a:spcPts val="800"/>
                </a:spcAft>
                <a:buClrTx/>
                <a:buSzTx/>
                <a:buFontTx/>
                <a:buNone/>
                <a:tabLst/>
                <a:defRPr/>
              </a:pPr>
              <a:r>
                <a:rPr kumimoji="0" lang="en-US" sz="1200" b="1" i="0" u="none" strike="noStrike" kern="1200" cap="none" spc="0" normalizeH="0" baseline="0" noProof="0">
                  <a:ln>
                    <a:noFill/>
                  </a:ln>
                  <a:solidFill>
                    <a:schemeClr val="accent1"/>
                  </a:solidFill>
                  <a:effectLst/>
                  <a:uLnTx/>
                  <a:uFillTx/>
                  <a:latin typeface="Arial" panose="020B0604020202020204" pitchFamily="34" charset="0"/>
                  <a:ea typeface="+mn-ea"/>
                  <a:cs typeface="Arial" panose="020B0604020202020204" pitchFamily="34" charset="0"/>
                </a:rPr>
                <a:t>Primary</a:t>
              </a:r>
              <a:br>
                <a:rPr kumimoji="0" lang="en-US" sz="1200" b="1" i="0" u="none" strike="noStrike" kern="1200" cap="none" spc="0" normalizeH="0" baseline="0" noProof="0">
                  <a:ln>
                    <a:noFill/>
                  </a:ln>
                  <a:solidFill>
                    <a:schemeClr val="accent1"/>
                  </a:solidFill>
                  <a:effectLst/>
                  <a:uLnTx/>
                  <a:uFillTx/>
                  <a:latin typeface="Arial" panose="020B0604020202020204" pitchFamily="34" charset="0"/>
                  <a:ea typeface="+mn-ea"/>
                  <a:cs typeface="Arial" panose="020B0604020202020204" pitchFamily="34" charset="0"/>
                </a:rPr>
              </a:br>
              <a:r>
                <a:rPr kumimoji="0" lang="en-US" sz="1200" b="1" i="0" u="none" strike="noStrike" kern="1200" cap="none" spc="0" normalizeH="0" baseline="0" noProof="0">
                  <a:ln>
                    <a:noFill/>
                  </a:ln>
                  <a:solidFill>
                    <a:schemeClr val="accent1"/>
                  </a:solidFill>
                  <a:effectLst/>
                  <a:uLnTx/>
                  <a:uFillTx/>
                  <a:latin typeface="Arial" panose="020B0604020202020204" pitchFamily="34" charset="0"/>
                  <a:ea typeface="+mn-ea"/>
                  <a:cs typeface="Arial" panose="020B0604020202020204" pitchFamily="34" charset="0"/>
                </a:rPr>
                <a:t>Tumor</a:t>
              </a:r>
            </a:p>
          </p:txBody>
        </p:sp>
        <p:sp>
          <p:nvSpPr>
            <p:cNvPr id="15" name="TextBox 14">
              <a:extLst>
                <a:ext uri="{FF2B5EF4-FFF2-40B4-BE49-F238E27FC236}">
                  <a16:creationId xmlns:a16="http://schemas.microsoft.com/office/drawing/2014/main" id="{8B27359F-0B16-2ACE-2491-375154436065}"/>
                </a:ext>
              </a:extLst>
            </p:cNvPr>
            <p:cNvSpPr txBox="1"/>
            <p:nvPr/>
          </p:nvSpPr>
          <p:spPr>
            <a:xfrm>
              <a:off x="8658630" y="1705882"/>
              <a:ext cx="1199366" cy="424732"/>
            </a:xfrm>
            <a:prstGeom prst="rect">
              <a:avLst/>
            </a:prstGeom>
            <a:noFill/>
          </p:spPr>
          <p:txBody>
            <a:bodyPr wrap="none" rtlCol="0" anchor="ctr">
              <a:spAutoFit/>
            </a:bodyPr>
            <a:lstStyle/>
            <a:p>
              <a:pPr marL="0" marR="0" lvl="0" indent="0" algn="ctr" defTabSz="609585" rtl="0" eaLnBrk="1" fontAlgn="auto" latinLnBrk="0" hangingPunct="1">
                <a:lnSpc>
                  <a:spcPct val="90000"/>
                </a:lnSpc>
                <a:spcBef>
                  <a:spcPts val="0"/>
                </a:spcBef>
                <a:spcAft>
                  <a:spcPts val="800"/>
                </a:spcAft>
                <a:buClrTx/>
                <a:buSzTx/>
                <a:buFontTx/>
                <a:buNone/>
                <a:tabLst/>
                <a:defRPr/>
              </a:pPr>
              <a:r>
                <a:rPr kumimoji="0" lang="en-US" sz="1200" b="1" i="0" u="none" strike="noStrike" kern="1200" cap="none" spc="0" normalizeH="0" baseline="0" noProof="0">
                  <a:ln>
                    <a:noFill/>
                  </a:ln>
                  <a:solidFill>
                    <a:schemeClr val="accent1"/>
                  </a:solidFill>
                  <a:effectLst/>
                  <a:uLnTx/>
                  <a:uFillTx/>
                  <a:latin typeface="Arial" panose="020B0604020202020204" pitchFamily="34" charset="0"/>
                  <a:ea typeface="+mn-ea"/>
                  <a:cs typeface="Arial" panose="020B0604020202020204" pitchFamily="34" charset="0"/>
                </a:rPr>
                <a:t>1st Metastatic</a:t>
              </a:r>
              <a:br>
                <a:rPr kumimoji="0" lang="en-US" sz="1200" b="1" i="0" u="none" strike="noStrike" kern="1200" cap="none" spc="0" normalizeH="0" baseline="0" noProof="0">
                  <a:ln>
                    <a:noFill/>
                  </a:ln>
                  <a:solidFill>
                    <a:schemeClr val="accent1"/>
                  </a:solidFill>
                  <a:effectLst/>
                  <a:uLnTx/>
                  <a:uFillTx/>
                  <a:latin typeface="Arial" panose="020B0604020202020204" pitchFamily="34" charset="0"/>
                  <a:ea typeface="+mn-ea"/>
                  <a:cs typeface="Arial" panose="020B0604020202020204" pitchFamily="34" charset="0"/>
                </a:rPr>
              </a:br>
              <a:r>
                <a:rPr kumimoji="0" lang="en-US" sz="1200" b="1" i="0" u="none" strike="noStrike" kern="1200" cap="none" spc="0" normalizeH="0" baseline="0" noProof="0">
                  <a:ln>
                    <a:noFill/>
                  </a:ln>
                  <a:solidFill>
                    <a:schemeClr val="accent1"/>
                  </a:solidFill>
                  <a:effectLst/>
                  <a:uLnTx/>
                  <a:uFillTx/>
                  <a:latin typeface="Arial" panose="020B0604020202020204" pitchFamily="34" charset="0"/>
                  <a:ea typeface="+mn-ea"/>
                  <a:cs typeface="Arial" panose="020B0604020202020204" pitchFamily="34" charset="0"/>
                </a:rPr>
                <a:t>Biopsy</a:t>
              </a:r>
            </a:p>
          </p:txBody>
        </p:sp>
        <p:sp>
          <p:nvSpPr>
            <p:cNvPr id="16" name="TextBox 15">
              <a:extLst>
                <a:ext uri="{FF2B5EF4-FFF2-40B4-BE49-F238E27FC236}">
                  <a16:creationId xmlns:a16="http://schemas.microsoft.com/office/drawing/2014/main" id="{6FCA29F2-27B2-154D-ADD6-9CA9D7ECD066}"/>
                </a:ext>
              </a:extLst>
            </p:cNvPr>
            <p:cNvSpPr txBox="1"/>
            <p:nvPr/>
          </p:nvSpPr>
          <p:spPr>
            <a:xfrm>
              <a:off x="5370626" y="2532942"/>
              <a:ext cx="543739" cy="286232"/>
            </a:xfrm>
            <a:prstGeom prst="rect">
              <a:avLst/>
            </a:prstGeom>
            <a:noFill/>
          </p:spPr>
          <p:txBody>
            <a:bodyPr wrap="none" rtlCol="0">
              <a:spAutoFit/>
            </a:bodyPr>
            <a:lstStyle/>
            <a:p>
              <a:pPr marL="0" marR="0" lvl="0" indent="0" algn="ctr" defTabSz="609585" rtl="0" eaLnBrk="1" fontAlgn="auto" latinLnBrk="0" hangingPunct="1">
                <a:lnSpc>
                  <a:spcPct val="90000"/>
                </a:lnSpc>
                <a:spcBef>
                  <a:spcPts val="0"/>
                </a:spcBef>
                <a:spcAft>
                  <a:spcPts val="800"/>
                </a:spcAft>
                <a:buClrTx/>
                <a:buSzTx/>
                <a:buFontTx/>
                <a:buNone/>
                <a:tabLst/>
                <a:defRPr/>
              </a:pPr>
              <a:r>
                <a:rPr kumimoji="0" lang="en-US" sz="1400" b="1"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53%</a:t>
              </a:r>
            </a:p>
          </p:txBody>
        </p:sp>
        <p:sp>
          <p:nvSpPr>
            <p:cNvPr id="17" name="Rectangle 16">
              <a:extLst>
                <a:ext uri="{FF2B5EF4-FFF2-40B4-BE49-F238E27FC236}">
                  <a16:creationId xmlns:a16="http://schemas.microsoft.com/office/drawing/2014/main" id="{2472A21E-C8B7-3403-31CD-016872ED5F7F}"/>
                </a:ext>
              </a:extLst>
            </p:cNvPr>
            <p:cNvSpPr/>
            <p:nvPr/>
          </p:nvSpPr>
          <p:spPr>
            <a:xfrm>
              <a:off x="8962426" y="2176194"/>
              <a:ext cx="599384" cy="1661925"/>
            </a:xfrm>
            <a:prstGeom prst="rect">
              <a:avLst/>
            </a:prstGeom>
            <a:solidFill>
              <a:schemeClr val="accent3">
                <a:lumMod val="40000"/>
                <a:lumOff val="60000"/>
                <a:alpha val="5707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609585" rtl="0" eaLnBrk="1" fontAlgn="auto" latinLnBrk="0" hangingPunct="1">
                <a:lnSpc>
                  <a:spcPct val="90000"/>
                </a:lnSpc>
                <a:spcBef>
                  <a:spcPts val="0"/>
                </a:spcBef>
                <a:spcAft>
                  <a:spcPts val="800"/>
                </a:spcAft>
                <a:buClrTx/>
                <a:buSzTx/>
                <a:buFontTx/>
                <a:buNone/>
                <a:tabLst/>
                <a:defRPr/>
              </a:pPr>
              <a:endParaRPr kumimoji="0" lang="en-US" sz="2400" b="0"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8" name="Straight Arrow Connector 17">
              <a:extLst>
                <a:ext uri="{FF2B5EF4-FFF2-40B4-BE49-F238E27FC236}">
                  <a16:creationId xmlns:a16="http://schemas.microsoft.com/office/drawing/2014/main" id="{55CD036C-DD03-4886-898F-B3ECFB1B141A}"/>
                </a:ext>
              </a:extLst>
            </p:cNvPr>
            <p:cNvCxnSpPr>
              <a:cxnSpLocks/>
            </p:cNvCxnSpPr>
            <p:nvPr/>
          </p:nvCxnSpPr>
          <p:spPr>
            <a:xfrm>
              <a:off x="8860669" y="2188263"/>
              <a:ext cx="0" cy="849937"/>
            </a:xfrm>
            <a:prstGeom prst="straightConnector1">
              <a:avLst/>
            </a:prstGeom>
            <a:ln w="12700">
              <a:solidFill>
                <a:schemeClr val="accent1"/>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A62608B7-D73A-FEBE-9AA0-07801A604A7C}"/>
                </a:ext>
              </a:extLst>
            </p:cNvPr>
            <p:cNvCxnSpPr>
              <a:cxnSpLocks/>
            </p:cNvCxnSpPr>
            <p:nvPr/>
          </p:nvCxnSpPr>
          <p:spPr>
            <a:xfrm>
              <a:off x="8860669" y="3043488"/>
              <a:ext cx="4531" cy="447047"/>
            </a:xfrm>
            <a:prstGeom prst="straightConnector1">
              <a:avLst/>
            </a:prstGeom>
            <a:ln w="12700">
              <a:solidFill>
                <a:schemeClr val="accent1"/>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CBA3FA6C-0DDF-81DC-8769-BB463574C8A1}"/>
                </a:ext>
              </a:extLst>
            </p:cNvPr>
            <p:cNvCxnSpPr>
              <a:cxnSpLocks/>
            </p:cNvCxnSpPr>
            <p:nvPr/>
          </p:nvCxnSpPr>
          <p:spPr>
            <a:xfrm>
              <a:off x="8860669" y="3593746"/>
              <a:ext cx="0" cy="239508"/>
            </a:xfrm>
            <a:prstGeom prst="straightConnector1">
              <a:avLst/>
            </a:prstGeom>
            <a:ln w="12700">
              <a:solidFill>
                <a:schemeClr val="accent1"/>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B007EFF2-5550-60F6-3DFD-76417D813951}"/>
                </a:ext>
              </a:extLst>
            </p:cNvPr>
            <p:cNvSpPr txBox="1"/>
            <p:nvPr/>
          </p:nvSpPr>
          <p:spPr>
            <a:xfrm>
              <a:off x="8981942" y="3554716"/>
              <a:ext cx="526106" cy="276935"/>
            </a:xfrm>
            <a:prstGeom prst="rect">
              <a:avLst/>
            </a:prstGeom>
            <a:noFill/>
          </p:spPr>
          <p:txBody>
            <a:bodyPr wrap="none" rtlCol="0">
              <a:spAutoFit/>
            </a:bodyPr>
            <a:lstStyle/>
            <a:p>
              <a:pPr marL="0" marR="0" lvl="0" indent="0" algn="ctr" defTabSz="609585" rtl="0" eaLnBrk="1" fontAlgn="auto" latinLnBrk="0" hangingPunct="1">
                <a:lnSpc>
                  <a:spcPct val="90000"/>
                </a:lnSpc>
                <a:spcBef>
                  <a:spcPts val="0"/>
                </a:spcBef>
                <a:spcAft>
                  <a:spcPts val="800"/>
                </a:spcAft>
                <a:buClrTx/>
                <a:buSzTx/>
                <a:buFontTx/>
                <a:buNone/>
                <a:tabLst/>
                <a:defRPr/>
              </a:pPr>
              <a:r>
                <a:rPr kumimoji="0" lang="en-US" sz="1333" b="1"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16%</a:t>
              </a:r>
            </a:p>
          </p:txBody>
        </p:sp>
        <p:sp>
          <p:nvSpPr>
            <p:cNvPr id="22" name="TextBox 21">
              <a:extLst>
                <a:ext uri="{FF2B5EF4-FFF2-40B4-BE49-F238E27FC236}">
                  <a16:creationId xmlns:a16="http://schemas.microsoft.com/office/drawing/2014/main" id="{D674F989-F5F1-BA67-5E29-E53A64A529DA}"/>
                </a:ext>
              </a:extLst>
            </p:cNvPr>
            <p:cNvSpPr txBox="1"/>
            <p:nvPr/>
          </p:nvSpPr>
          <p:spPr>
            <a:xfrm>
              <a:off x="8991475" y="2428950"/>
              <a:ext cx="543739" cy="286232"/>
            </a:xfrm>
            <a:prstGeom prst="rect">
              <a:avLst/>
            </a:prstGeom>
            <a:noFill/>
          </p:spPr>
          <p:txBody>
            <a:bodyPr wrap="none" rtlCol="0">
              <a:spAutoFit/>
            </a:bodyPr>
            <a:lstStyle/>
            <a:p>
              <a:pPr marL="0" marR="0" lvl="0" indent="0" algn="ctr" defTabSz="609585" rtl="0" eaLnBrk="1" fontAlgn="auto" latinLnBrk="0" hangingPunct="1">
                <a:lnSpc>
                  <a:spcPct val="90000"/>
                </a:lnSpc>
                <a:spcBef>
                  <a:spcPts val="0"/>
                </a:spcBef>
                <a:spcAft>
                  <a:spcPts val="800"/>
                </a:spcAft>
                <a:buClrTx/>
                <a:buSzTx/>
                <a:buFontTx/>
                <a:buNone/>
                <a:tabLst/>
                <a:defRPr/>
              </a:pPr>
              <a:r>
                <a:rPr kumimoji="0" lang="en-US" sz="1400" b="1"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44%</a:t>
              </a:r>
            </a:p>
          </p:txBody>
        </p:sp>
        <p:sp>
          <p:nvSpPr>
            <p:cNvPr id="23" name="TextBox 22">
              <a:extLst>
                <a:ext uri="{FF2B5EF4-FFF2-40B4-BE49-F238E27FC236}">
                  <a16:creationId xmlns:a16="http://schemas.microsoft.com/office/drawing/2014/main" id="{5C20C64D-FB33-1096-79AB-16F86D2EF221}"/>
                </a:ext>
              </a:extLst>
            </p:cNvPr>
            <p:cNvSpPr txBox="1"/>
            <p:nvPr/>
          </p:nvSpPr>
          <p:spPr>
            <a:xfrm>
              <a:off x="8991475" y="3117524"/>
              <a:ext cx="543739" cy="286232"/>
            </a:xfrm>
            <a:prstGeom prst="rect">
              <a:avLst/>
            </a:prstGeom>
            <a:noFill/>
          </p:spPr>
          <p:txBody>
            <a:bodyPr wrap="none" rtlCol="0">
              <a:spAutoFit/>
            </a:bodyPr>
            <a:lstStyle/>
            <a:p>
              <a:pPr marL="0" marR="0" lvl="0" indent="0" algn="ctr" defTabSz="609585" rtl="0" eaLnBrk="1" fontAlgn="auto" latinLnBrk="0" hangingPunct="1">
                <a:lnSpc>
                  <a:spcPct val="90000"/>
                </a:lnSpc>
                <a:spcBef>
                  <a:spcPts val="0"/>
                </a:spcBef>
                <a:spcAft>
                  <a:spcPts val="800"/>
                </a:spcAft>
                <a:buClrTx/>
                <a:buSzTx/>
                <a:buFontTx/>
                <a:buNone/>
                <a:tabLst/>
                <a:defRPr/>
              </a:pPr>
              <a:r>
                <a:rPr kumimoji="0" lang="en-US" sz="1400" b="1"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21%</a:t>
              </a:r>
            </a:p>
          </p:txBody>
        </p:sp>
        <p:sp>
          <p:nvSpPr>
            <p:cNvPr id="28" name="TextBox 27">
              <a:extLst>
                <a:ext uri="{FF2B5EF4-FFF2-40B4-BE49-F238E27FC236}">
                  <a16:creationId xmlns:a16="http://schemas.microsoft.com/office/drawing/2014/main" id="{4205D33D-0F4F-3B5A-1928-5DCBDBCCA504}"/>
                </a:ext>
              </a:extLst>
            </p:cNvPr>
            <p:cNvSpPr txBox="1"/>
            <p:nvPr/>
          </p:nvSpPr>
          <p:spPr>
            <a:xfrm>
              <a:off x="5370626" y="3645086"/>
              <a:ext cx="543739" cy="286232"/>
            </a:xfrm>
            <a:prstGeom prst="rect">
              <a:avLst/>
            </a:prstGeom>
            <a:noFill/>
          </p:spPr>
          <p:txBody>
            <a:bodyPr wrap="none" rtlCol="0">
              <a:spAutoFit/>
            </a:bodyPr>
            <a:lstStyle/>
            <a:p>
              <a:pPr marL="0" marR="0" lvl="0" indent="0" algn="ctr" defTabSz="609585" rtl="0" eaLnBrk="1" fontAlgn="auto" latinLnBrk="0" hangingPunct="1">
                <a:lnSpc>
                  <a:spcPct val="90000"/>
                </a:lnSpc>
                <a:spcBef>
                  <a:spcPts val="0"/>
                </a:spcBef>
                <a:spcAft>
                  <a:spcPts val="800"/>
                </a:spcAft>
                <a:buClrTx/>
                <a:buSzTx/>
                <a:buFontTx/>
                <a:buNone/>
                <a:tabLst/>
                <a:defRPr/>
              </a:pPr>
              <a:r>
                <a:rPr kumimoji="0" lang="en-US" sz="1400" b="1"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47%</a:t>
              </a:r>
            </a:p>
          </p:txBody>
        </p:sp>
      </p:grpSp>
      <p:sp>
        <p:nvSpPr>
          <p:cNvPr id="7" name="Footer Placeholder 6">
            <a:extLst>
              <a:ext uri="{FF2B5EF4-FFF2-40B4-BE49-F238E27FC236}">
                <a16:creationId xmlns:a16="http://schemas.microsoft.com/office/drawing/2014/main" id="{BAFDD8D3-A013-DD64-6A8E-813FD6B04E89}"/>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HER2, human epidermal growth factor receptor 2; </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T-</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Adapted based on work by Paolo Tarantino, MD.</a:t>
            </a:r>
            <a:endPar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Tarantino P, et al. </a:t>
            </a:r>
            <a:r>
              <a:rPr kumimoji="0" lang="en-CA" sz="1000" b="0" i="1"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sym typeface="Arial"/>
              </a:rPr>
              <a:t>Eur</a:t>
            </a:r>
            <a:r>
              <a:rPr kumimoji="0" lang="en-CA"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 J Cancer</a:t>
            </a: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 2022;163:35-43.</a:t>
            </a:r>
            <a:endPar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9423373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AE86DAC-130B-1D4E-072B-3235412E675C}"/>
              </a:ext>
            </a:extLst>
          </p:cNvPr>
          <p:cNvSpPr>
            <a:spLocks noGrp="1"/>
          </p:cNvSpPr>
          <p:nvPr>
            <p:ph type="ctrTitle"/>
          </p:nvPr>
        </p:nvSpPr>
        <p:spPr/>
        <p:txBody>
          <a:bodyPr>
            <a:normAutofit/>
          </a:bodyPr>
          <a:lstStyle/>
          <a:p>
            <a:r>
              <a:rPr lang="en-US"/>
              <a:t>ADC Efficacy in HR+ Metastatic Breast Cancer</a:t>
            </a:r>
          </a:p>
        </p:txBody>
      </p:sp>
      <p:sp>
        <p:nvSpPr>
          <p:cNvPr id="6" name="Subtitle 5">
            <a:extLst>
              <a:ext uri="{FF2B5EF4-FFF2-40B4-BE49-F238E27FC236}">
                <a16:creationId xmlns:a16="http://schemas.microsoft.com/office/drawing/2014/main" id="{A66B8D21-E04A-E436-5B8E-6117D7285248}"/>
              </a:ext>
            </a:extLst>
          </p:cNvPr>
          <p:cNvSpPr>
            <a:spLocks noGrp="1"/>
          </p:cNvSpPr>
          <p:nvPr>
            <p:ph type="subTitle" idx="1"/>
          </p:nvPr>
        </p:nvSpPr>
        <p:spPr/>
        <p:txBody>
          <a:bodyPr/>
          <a:lstStyle/>
          <a:p>
            <a:r>
              <a:rPr lang="en-US"/>
              <a:t>Insights Across the HER2-Expression Continuum</a:t>
            </a:r>
          </a:p>
        </p:txBody>
      </p:sp>
    </p:spTree>
    <p:extLst>
      <p:ext uri="{BB962C8B-B14F-4D97-AF65-F5344CB8AC3E}">
        <p14:creationId xmlns:p14="http://schemas.microsoft.com/office/powerpoint/2010/main" val="5633976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 name="Picture 84">
            <a:extLst>
              <a:ext uri="{FF2B5EF4-FFF2-40B4-BE49-F238E27FC236}">
                <a16:creationId xmlns:a16="http://schemas.microsoft.com/office/drawing/2014/main" id="{431B7ECE-2930-F5A2-FD56-67B2C4A1134C}"/>
              </a:ext>
            </a:extLst>
          </p:cNvPr>
          <p:cNvPicPr>
            <a:picLocks noChangeAspect="1"/>
          </p:cNvPicPr>
          <p:nvPr/>
        </p:nvPicPr>
        <p:blipFill>
          <a:blip r:embed="rId4"/>
          <a:stretch>
            <a:fillRect/>
          </a:stretch>
        </p:blipFill>
        <p:spPr>
          <a:xfrm>
            <a:off x="6685026" y="2255646"/>
            <a:ext cx="4762500" cy="4419600"/>
          </a:xfrm>
          <a:prstGeom prst="rect">
            <a:avLst/>
          </a:prstGeom>
        </p:spPr>
      </p:pic>
      <p:sp>
        <p:nvSpPr>
          <p:cNvPr id="15" name="Title 14">
            <a:extLst>
              <a:ext uri="{FF2B5EF4-FFF2-40B4-BE49-F238E27FC236}">
                <a16:creationId xmlns:a16="http://schemas.microsoft.com/office/drawing/2014/main" id="{121389D0-E582-405E-B185-758EA3B1FC60}"/>
              </a:ext>
            </a:extLst>
          </p:cNvPr>
          <p:cNvSpPr>
            <a:spLocks noGrp="1"/>
          </p:cNvSpPr>
          <p:nvPr>
            <p:ph type="title"/>
          </p:nvPr>
        </p:nvSpPr>
        <p:spPr>
          <a:xfrm>
            <a:off x="839788" y="131896"/>
            <a:ext cx="10515600" cy="1325563"/>
          </a:xfrm>
        </p:spPr>
        <p:txBody>
          <a:bodyPr>
            <a:normAutofit/>
          </a:bodyPr>
          <a:lstStyle/>
          <a:p>
            <a:r>
              <a:rPr lang="en-GB"/>
              <a:t>The Promise of ADCs: Improve the Therapeutic Index of Systemic Chemotherapy</a:t>
            </a:r>
            <a:endParaRPr lang="en-US"/>
          </a:p>
        </p:txBody>
      </p:sp>
      <p:sp>
        <p:nvSpPr>
          <p:cNvPr id="6" name="Text Placeholder 5">
            <a:extLst>
              <a:ext uri="{FF2B5EF4-FFF2-40B4-BE49-F238E27FC236}">
                <a16:creationId xmlns:a16="http://schemas.microsoft.com/office/drawing/2014/main" id="{BD36775B-7D99-4231-FBBF-E963B48238F2}"/>
              </a:ext>
            </a:extLst>
          </p:cNvPr>
          <p:cNvSpPr>
            <a:spLocks noGrp="1"/>
          </p:cNvSpPr>
          <p:nvPr>
            <p:ph type="body" idx="1"/>
          </p:nvPr>
        </p:nvSpPr>
        <p:spPr>
          <a:xfrm>
            <a:off x="839788" y="1172240"/>
            <a:ext cx="5157787" cy="823912"/>
          </a:xfrm>
        </p:spPr>
        <p:txBody>
          <a:bodyPr>
            <a:normAutofit/>
          </a:bodyPr>
          <a:lstStyle/>
          <a:p>
            <a:r>
              <a:rPr lang="en-US" sz="2000" noProof="0"/>
              <a:t>Most patients receive chemotherapy; however, significant toxicities remain</a:t>
            </a:r>
          </a:p>
        </p:txBody>
      </p:sp>
      <p:sp>
        <p:nvSpPr>
          <p:cNvPr id="7" name="Content Placeholder 6">
            <a:extLst>
              <a:ext uri="{FF2B5EF4-FFF2-40B4-BE49-F238E27FC236}">
                <a16:creationId xmlns:a16="http://schemas.microsoft.com/office/drawing/2014/main" id="{24944F88-87C3-3385-B299-E5C13F8E41E9}"/>
              </a:ext>
            </a:extLst>
          </p:cNvPr>
          <p:cNvSpPr>
            <a:spLocks noGrp="1"/>
          </p:cNvSpPr>
          <p:nvPr>
            <p:ph sz="half" idx="2"/>
          </p:nvPr>
        </p:nvSpPr>
        <p:spPr>
          <a:xfrm>
            <a:off x="906112" y="2294819"/>
            <a:ext cx="3581213" cy="3549650"/>
          </a:xfrm>
        </p:spPr>
        <p:txBody>
          <a:bodyPr>
            <a:normAutofit/>
          </a:bodyPr>
          <a:lstStyle/>
          <a:p>
            <a:pPr marL="0" indent="0">
              <a:buNone/>
            </a:pPr>
            <a:r>
              <a:rPr lang="en-GB" sz="2000" b="1" noProof="0"/>
              <a:t>ADCs to </a:t>
            </a:r>
            <a:r>
              <a:rPr lang="en-GB" sz="2000" b="1"/>
              <a:t>r</a:t>
            </a:r>
            <a:r>
              <a:rPr lang="en-GB" sz="2000" b="1" noProof="0" err="1"/>
              <a:t>eplace</a:t>
            </a:r>
            <a:r>
              <a:rPr lang="en-GB" sz="2000" b="1" noProof="0"/>
              <a:t> </a:t>
            </a:r>
            <a:r>
              <a:rPr lang="en-GB" sz="2000" b="1"/>
              <a:t>c</a:t>
            </a:r>
            <a:r>
              <a:rPr lang="en-GB" sz="2000" b="1" noProof="0"/>
              <a:t>hemotherapy</a:t>
            </a:r>
          </a:p>
          <a:p>
            <a:pPr lvl="0"/>
            <a:r>
              <a:rPr lang="en-US" sz="2000" noProof="0"/>
              <a:t>Targeted delivery to</a:t>
            </a:r>
            <a:br>
              <a:rPr lang="en-US" sz="2000" noProof="0"/>
            </a:br>
            <a:r>
              <a:rPr lang="en-US" sz="2000" noProof="0"/>
              <a:t>cancer cell</a:t>
            </a:r>
          </a:p>
          <a:p>
            <a:pPr lvl="0"/>
            <a:r>
              <a:rPr lang="en-US" sz="2000" noProof="0"/>
              <a:t>Improved efficacy</a:t>
            </a:r>
          </a:p>
          <a:p>
            <a:pPr lvl="0"/>
            <a:r>
              <a:rPr lang="en-US" sz="2000" noProof="0"/>
              <a:t>Decreased toxicity </a:t>
            </a:r>
          </a:p>
          <a:p>
            <a:pPr lvl="0"/>
            <a:r>
              <a:rPr lang="en-US" sz="2000" noProof="0"/>
              <a:t>Increased therapeutic index</a:t>
            </a:r>
            <a:endParaRPr lang="en-US" sz="2400"/>
          </a:p>
        </p:txBody>
      </p:sp>
      <p:sp>
        <p:nvSpPr>
          <p:cNvPr id="9" name="Text Placeholder 8">
            <a:extLst>
              <a:ext uri="{FF2B5EF4-FFF2-40B4-BE49-F238E27FC236}">
                <a16:creationId xmlns:a16="http://schemas.microsoft.com/office/drawing/2014/main" id="{C37E015F-7634-BE75-5A9D-2BB18F376338}"/>
              </a:ext>
            </a:extLst>
          </p:cNvPr>
          <p:cNvSpPr>
            <a:spLocks noGrp="1"/>
          </p:cNvSpPr>
          <p:nvPr>
            <p:ph type="body" sz="quarter" idx="3"/>
          </p:nvPr>
        </p:nvSpPr>
        <p:spPr>
          <a:xfrm>
            <a:off x="6172200" y="1172240"/>
            <a:ext cx="5183188" cy="823912"/>
          </a:xfrm>
        </p:spPr>
        <p:txBody>
          <a:bodyPr>
            <a:normAutofit/>
          </a:bodyPr>
          <a:lstStyle/>
          <a:p>
            <a:r>
              <a:rPr lang="en-US" sz="2000" noProof="0"/>
              <a:t>Optimized ADC technology and biology must align to build successful ADCs</a:t>
            </a:r>
          </a:p>
        </p:txBody>
      </p:sp>
      <p:grpSp>
        <p:nvGrpSpPr>
          <p:cNvPr id="12" name="Group 11"/>
          <p:cNvGrpSpPr/>
          <p:nvPr/>
        </p:nvGrpSpPr>
        <p:grpSpPr>
          <a:xfrm>
            <a:off x="5341750" y="2424568"/>
            <a:ext cx="1105545" cy="3098481"/>
            <a:chOff x="8401564" y="3636851"/>
            <a:chExt cx="2022928" cy="4647722"/>
          </a:xfrm>
        </p:grpSpPr>
        <p:cxnSp>
          <p:nvCxnSpPr>
            <p:cNvPr id="10" name="Straight Connector 9">
              <a:extLst>
                <a:ext uri="{FF2B5EF4-FFF2-40B4-BE49-F238E27FC236}">
                  <a16:creationId xmlns:a16="http://schemas.microsoft.com/office/drawing/2014/main" id="{2E7A1453-D0C4-4A20-BAC3-D08E6EC7C456}"/>
                </a:ext>
              </a:extLst>
            </p:cNvPr>
            <p:cNvCxnSpPr>
              <a:cxnSpLocks/>
            </p:cNvCxnSpPr>
            <p:nvPr/>
          </p:nvCxnSpPr>
          <p:spPr>
            <a:xfrm flipV="1">
              <a:off x="8707845" y="3636851"/>
              <a:ext cx="1693187" cy="1414295"/>
            </a:xfrm>
            <a:prstGeom prst="line">
              <a:avLst/>
            </a:prstGeom>
            <a:ln w="12700">
              <a:gradFill>
                <a:gsLst>
                  <a:gs pos="44000">
                    <a:schemeClr val="tx2">
                      <a:lumMod val="10000"/>
                      <a:lumOff val="90000"/>
                    </a:schemeClr>
                  </a:gs>
                  <a:gs pos="84000">
                    <a:schemeClr val="tx2"/>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7524C858-6FC3-4B9A-984D-D40D198AC6E0}"/>
                </a:ext>
              </a:extLst>
            </p:cNvPr>
            <p:cNvCxnSpPr>
              <a:cxnSpLocks/>
            </p:cNvCxnSpPr>
            <p:nvPr/>
          </p:nvCxnSpPr>
          <p:spPr>
            <a:xfrm rot="505321">
              <a:off x="8401564" y="6893249"/>
              <a:ext cx="2022928" cy="1391324"/>
            </a:xfrm>
            <a:prstGeom prst="line">
              <a:avLst/>
            </a:prstGeom>
            <a:ln w="12700">
              <a:gradFill>
                <a:gsLst>
                  <a:gs pos="44000">
                    <a:schemeClr val="tx2">
                      <a:lumMod val="10000"/>
                      <a:lumOff val="90000"/>
                    </a:schemeClr>
                  </a:gs>
                  <a:gs pos="84000">
                    <a:schemeClr val="tx2"/>
                  </a:gs>
                </a:gsLst>
                <a:lin ang="5400000" scaled="1"/>
              </a:gra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99FC967-8FF5-48C9-AC12-EBE9693C0A84}"/>
              </a:ext>
            </a:extLst>
          </p:cNvPr>
          <p:cNvGrpSpPr>
            <a:grpSpLocks noChangeAspect="1"/>
          </p:cNvGrpSpPr>
          <p:nvPr/>
        </p:nvGrpSpPr>
        <p:grpSpPr>
          <a:xfrm>
            <a:off x="4269078" y="2273487"/>
            <a:ext cx="1649694" cy="3893080"/>
            <a:chOff x="7129083" y="2226903"/>
            <a:chExt cx="1380217" cy="3257153"/>
          </a:xfrm>
          <a:solidFill>
            <a:schemeClr val="bg1">
              <a:lumMod val="95000"/>
            </a:schemeClr>
          </a:solidFill>
        </p:grpSpPr>
        <p:pic>
          <p:nvPicPr>
            <p:cNvPr id="16" name="Graphic 15">
              <a:extLst>
                <a:ext uri="{FF2B5EF4-FFF2-40B4-BE49-F238E27FC236}">
                  <a16:creationId xmlns:a16="http://schemas.microsoft.com/office/drawing/2014/main" id="{109D655C-B095-4E49-9271-3FB79A82A5E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129083" y="2226903"/>
              <a:ext cx="1380217" cy="3257153"/>
            </a:xfrm>
            <a:prstGeom prst="rect">
              <a:avLst/>
            </a:prstGeom>
          </p:spPr>
        </p:pic>
        <p:sp>
          <p:nvSpPr>
            <p:cNvPr id="18" name="Oval 17">
              <a:extLst>
                <a:ext uri="{FF2B5EF4-FFF2-40B4-BE49-F238E27FC236}">
                  <a16:creationId xmlns:a16="http://schemas.microsoft.com/office/drawing/2014/main" id="{48606B88-3E67-41F8-96E1-BFC9DD0568FE}"/>
                </a:ext>
              </a:extLst>
            </p:cNvPr>
            <p:cNvSpPr/>
            <p:nvPr/>
          </p:nvSpPr>
          <p:spPr>
            <a:xfrm>
              <a:off x="7809384" y="3230564"/>
              <a:ext cx="276974" cy="276974"/>
            </a:xfrm>
            <a:prstGeom prst="ellipse">
              <a:avLst/>
            </a:prstGeom>
            <a:grpFill/>
            <a:ln>
              <a:noFill/>
            </a:ln>
            <a:effectLst>
              <a:glow rad="228600">
                <a:schemeClr val="tx2">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46" rtl="0" eaLnBrk="1" fontAlgn="auto" latinLnBrk="0" hangingPunct="1">
                <a:lnSpc>
                  <a:spcPct val="100000"/>
                </a:lnSpc>
                <a:spcBef>
                  <a:spcPts val="0"/>
                </a:spcBef>
                <a:spcAft>
                  <a:spcPts val="60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nvGrpSpPr>
            <p:cNvPr id="19" name="Group 18">
              <a:extLst>
                <a:ext uri="{FF2B5EF4-FFF2-40B4-BE49-F238E27FC236}">
                  <a16:creationId xmlns:a16="http://schemas.microsoft.com/office/drawing/2014/main" id="{494944EE-A274-45D2-9A36-8EA4BAC9A1B1}"/>
                </a:ext>
              </a:extLst>
            </p:cNvPr>
            <p:cNvGrpSpPr/>
            <p:nvPr/>
          </p:nvGrpSpPr>
          <p:grpSpPr>
            <a:xfrm>
              <a:off x="7709697" y="3123888"/>
              <a:ext cx="490116" cy="491283"/>
              <a:chOff x="7454618" y="3033542"/>
              <a:chExt cx="490116" cy="491283"/>
            </a:xfrm>
            <a:grpFill/>
          </p:grpSpPr>
          <p:sp>
            <p:nvSpPr>
              <p:cNvPr id="21" name="Oval 20">
                <a:extLst>
                  <a:ext uri="{FF2B5EF4-FFF2-40B4-BE49-F238E27FC236}">
                    <a16:creationId xmlns:a16="http://schemas.microsoft.com/office/drawing/2014/main" id="{CCB33A89-B729-4DA3-AC6C-E85BC7E398D8}"/>
                  </a:ext>
                </a:extLst>
              </p:cNvPr>
              <p:cNvSpPr/>
              <p:nvPr/>
            </p:nvSpPr>
            <p:spPr>
              <a:xfrm>
                <a:off x="7556128" y="3135274"/>
                <a:ext cx="283464" cy="284139"/>
              </a:xfrm>
              <a:prstGeom prst="ellipse">
                <a:avLst/>
              </a:prstGeom>
              <a:grpFill/>
              <a:ln w="158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46" rtl="0" eaLnBrk="1" fontAlgn="auto" latinLnBrk="0" hangingPunct="1">
                  <a:lnSpc>
                    <a:spcPct val="100000"/>
                  </a:lnSpc>
                  <a:spcBef>
                    <a:spcPts val="0"/>
                  </a:spcBef>
                  <a:spcAft>
                    <a:spcPts val="60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22" name="Oval 21">
                <a:extLst>
                  <a:ext uri="{FF2B5EF4-FFF2-40B4-BE49-F238E27FC236}">
                    <a16:creationId xmlns:a16="http://schemas.microsoft.com/office/drawing/2014/main" id="{239EFBF9-884B-4D63-B9D3-A8D13A57366F}"/>
                  </a:ext>
                </a:extLst>
              </p:cNvPr>
              <p:cNvSpPr/>
              <p:nvPr/>
            </p:nvSpPr>
            <p:spPr>
              <a:xfrm>
                <a:off x="7516320" y="3095389"/>
                <a:ext cx="366715" cy="367588"/>
              </a:xfrm>
              <a:prstGeom prst="ellipse">
                <a:avLst/>
              </a:prstGeom>
              <a:grpFill/>
              <a:ln w="9525">
                <a:solidFill>
                  <a:schemeClr val="tx2">
                    <a:lumMod val="10000"/>
                    <a:lumOff val="90000"/>
                    <a:alpha val="67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marL="0" marR="0" lvl="0" indent="0" algn="ctr" defTabSz="914446" rtl="0" eaLnBrk="1" fontAlgn="auto" latinLnBrk="0" hangingPunct="1">
                  <a:lnSpc>
                    <a:spcPct val="100000"/>
                  </a:lnSpc>
                  <a:spcBef>
                    <a:spcPts val="0"/>
                  </a:spcBef>
                  <a:spcAft>
                    <a:spcPts val="60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23" name="Oval 22">
                <a:extLst>
                  <a:ext uri="{FF2B5EF4-FFF2-40B4-BE49-F238E27FC236}">
                    <a16:creationId xmlns:a16="http://schemas.microsoft.com/office/drawing/2014/main" id="{904D4CDC-1873-4427-B9E7-D7E83F6E7F4E}"/>
                  </a:ext>
                </a:extLst>
              </p:cNvPr>
              <p:cNvSpPr/>
              <p:nvPr/>
            </p:nvSpPr>
            <p:spPr>
              <a:xfrm>
                <a:off x="7454618" y="3033542"/>
                <a:ext cx="490116" cy="491283"/>
              </a:xfrm>
              <a:prstGeom prst="ellipse">
                <a:avLst/>
              </a:prstGeom>
              <a:grpFill/>
              <a:ln w="9525">
                <a:solidFill>
                  <a:schemeClr val="tx2">
                    <a:lumMod val="10000"/>
                    <a:lumOff val="90000"/>
                    <a:alpha val="31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46" rtl="0" eaLnBrk="1" fontAlgn="auto" latinLnBrk="0" hangingPunct="1">
                  <a:lnSpc>
                    <a:spcPct val="100000"/>
                  </a:lnSpc>
                  <a:spcBef>
                    <a:spcPts val="0"/>
                  </a:spcBef>
                  <a:spcAft>
                    <a:spcPts val="60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grpSp>
      </p:grpSp>
      <p:sp>
        <p:nvSpPr>
          <p:cNvPr id="26" name="Rectangle: Rounded Corners 25">
            <a:extLst>
              <a:ext uri="{FF2B5EF4-FFF2-40B4-BE49-F238E27FC236}">
                <a16:creationId xmlns:a16="http://schemas.microsoft.com/office/drawing/2014/main" id="{15E24E6B-5C90-4039-BAF3-55DC012F0F8D}"/>
              </a:ext>
            </a:extLst>
          </p:cNvPr>
          <p:cNvSpPr/>
          <p:nvPr/>
        </p:nvSpPr>
        <p:spPr>
          <a:xfrm>
            <a:off x="6347857" y="2118609"/>
            <a:ext cx="1441750" cy="386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92000" tIns="48000" rIns="0" bIns="24000" rtlCol="0" anchor="ctr">
            <a:noAutofit/>
          </a:bodyPr>
          <a:lstStyle/>
          <a:p>
            <a:pPr marL="0" marR="0" lvl="0" indent="0" algn="l" defTabSz="609616"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Target binding</a:t>
            </a:r>
          </a:p>
        </p:txBody>
      </p:sp>
      <p:sp>
        <p:nvSpPr>
          <p:cNvPr id="28" name="Rectangle: Rounded Corners 27">
            <a:extLst>
              <a:ext uri="{FF2B5EF4-FFF2-40B4-BE49-F238E27FC236}">
                <a16:creationId xmlns:a16="http://schemas.microsoft.com/office/drawing/2014/main" id="{312EC160-245B-4A64-9F20-3BA0F1DBB18B}"/>
              </a:ext>
            </a:extLst>
          </p:cNvPr>
          <p:cNvSpPr/>
          <p:nvPr/>
        </p:nvSpPr>
        <p:spPr>
          <a:xfrm>
            <a:off x="6119113" y="3736200"/>
            <a:ext cx="1334267" cy="386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609616"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Internalization</a:t>
            </a:r>
          </a:p>
        </p:txBody>
      </p:sp>
      <p:sp>
        <p:nvSpPr>
          <p:cNvPr id="29" name="Rectangle 28">
            <a:extLst>
              <a:ext uri="{FF2B5EF4-FFF2-40B4-BE49-F238E27FC236}">
                <a16:creationId xmlns:a16="http://schemas.microsoft.com/office/drawing/2014/main" id="{3EB28958-45BF-4EB4-93E5-04E1B25F4E19}"/>
              </a:ext>
            </a:extLst>
          </p:cNvPr>
          <p:cNvSpPr/>
          <p:nvPr/>
        </p:nvSpPr>
        <p:spPr>
          <a:xfrm>
            <a:off x="8370410" y="2366478"/>
            <a:ext cx="1185819" cy="437872"/>
          </a:xfrm>
          <a:prstGeom prst="rect">
            <a:avLst/>
          </a:prstGeom>
          <a:noFill/>
          <a:ln w="6350" cap="flat" cmpd="sng" algn="ctr">
            <a:noFill/>
            <a:prstDash val="solid"/>
            <a:miter lim="800000"/>
          </a:ln>
          <a:effectLst/>
        </p:spPr>
        <p:txBody>
          <a:bodyPr lIns="0" tIns="0" rIns="0" bIns="0" rtlCol="0" anchor="ctr"/>
          <a:lstStyle/>
          <a:p>
            <a:pPr marL="0" marR="0" lvl="0" indent="0" algn="ctr" defTabSz="609600" rtl="0" eaLnBrk="1" fontAlgn="auto" latinLnBrk="0" hangingPunct="1">
              <a:lnSpc>
                <a:spcPts val="1100"/>
              </a:lnSpc>
              <a:spcBef>
                <a:spcPts val="0"/>
              </a:spcBef>
              <a:spcAft>
                <a:spcPts val="0"/>
              </a:spcAft>
              <a:buClrTx/>
              <a:buSzTx/>
              <a:buFontTx/>
              <a:buNone/>
              <a:tabLst/>
              <a:defRPr/>
            </a:pPr>
            <a:r>
              <a:rPr kumimoji="0" lang="en-US" sz="1050" b="1" i="0" u="none" strike="noStrike" kern="0" cap="none" spc="0" normalizeH="0" baseline="0" noProof="0">
                <a:ln>
                  <a:noFill/>
                </a:ln>
                <a:effectLst/>
                <a:uLnTx/>
                <a:uFillTx/>
                <a:latin typeface="Arial" panose="020B0604020202020204" pitchFamily="34" charset="0"/>
                <a:cs typeface="Arial" panose="020B0604020202020204" pitchFamily="34" charset="0"/>
              </a:rPr>
              <a:t>Target intensity/ density/clustering</a:t>
            </a:r>
          </a:p>
        </p:txBody>
      </p:sp>
      <p:sp>
        <p:nvSpPr>
          <p:cNvPr id="30" name="Rectangle: Rounded Corners 29">
            <a:extLst>
              <a:ext uri="{FF2B5EF4-FFF2-40B4-BE49-F238E27FC236}">
                <a16:creationId xmlns:a16="http://schemas.microsoft.com/office/drawing/2014/main" id="{ABCF2BE2-CF02-4651-9C1D-C022ADC397D3}"/>
              </a:ext>
            </a:extLst>
          </p:cNvPr>
          <p:cNvSpPr/>
          <p:nvPr/>
        </p:nvSpPr>
        <p:spPr>
          <a:xfrm>
            <a:off x="8812610" y="5123509"/>
            <a:ext cx="1266141" cy="417592"/>
          </a:xfrm>
          <a:prstGeom prst="roundRect">
            <a:avLst>
              <a:gd name="adj" fmla="val 0"/>
            </a:avLst>
          </a:prstGeom>
          <a:noFill/>
          <a:ln w="6350" cap="flat" cmpd="sng" algn="ctr">
            <a:noFill/>
            <a:prstDash val="solid"/>
            <a:miter lim="800000"/>
          </a:ln>
          <a:effectLst/>
        </p:spPr>
        <p:txBody>
          <a:bodyPr lIns="0" tIns="0" rIns="0" bIns="0" rtlCol="0" anchor="ctr"/>
          <a:lstStyle/>
          <a:p>
            <a:pPr marL="0" marR="0" lvl="0" indent="0" algn="ctr" defTabSz="609600" rtl="0" eaLnBrk="1" fontAlgn="auto" latinLnBrk="0" hangingPunct="1">
              <a:lnSpc>
                <a:spcPts val="1100"/>
              </a:lnSpc>
              <a:spcBef>
                <a:spcPts val="0"/>
              </a:spcBef>
              <a:spcAft>
                <a:spcPts val="0"/>
              </a:spcAft>
              <a:buClrTx/>
              <a:buSzTx/>
              <a:buFontTx/>
              <a:buNone/>
              <a:tabLst/>
              <a:defRPr/>
            </a:pPr>
            <a:r>
              <a:rPr kumimoji="0" lang="en-US" sz="1050" b="1" i="0" u="none" strike="noStrike" kern="0" cap="none" spc="0" normalizeH="0" baseline="0" noProof="0">
                <a:ln>
                  <a:noFill/>
                </a:ln>
                <a:effectLst/>
                <a:uLnTx/>
                <a:uFillTx/>
                <a:latin typeface="Arial" panose="020B0604020202020204" pitchFamily="34" charset="0"/>
                <a:cs typeface="Arial" panose="020B0604020202020204" pitchFamily="34" charset="0"/>
              </a:rPr>
              <a:t>Warhead release </a:t>
            </a:r>
            <a:br>
              <a:rPr kumimoji="0" lang="en-US" sz="1050" b="1" i="0" u="none" strike="noStrike" kern="0" cap="none" spc="0" normalizeH="0" baseline="0" noProof="0">
                <a:ln>
                  <a:noFill/>
                </a:ln>
                <a:effectLst/>
                <a:uLnTx/>
                <a:uFillTx/>
                <a:latin typeface="Arial" panose="020B0604020202020204" pitchFamily="34" charset="0"/>
                <a:cs typeface="Arial" panose="020B0604020202020204" pitchFamily="34" charset="0"/>
              </a:rPr>
            </a:br>
            <a:r>
              <a:rPr kumimoji="0" lang="en-US" sz="1050" b="1" i="0" u="none" strike="noStrike" kern="0" cap="none" spc="0" normalizeH="0" baseline="0" noProof="0">
                <a:ln>
                  <a:noFill/>
                </a:ln>
                <a:effectLst/>
                <a:uLnTx/>
                <a:uFillTx/>
                <a:latin typeface="Arial" panose="020B0604020202020204" pitchFamily="34" charset="0"/>
                <a:cs typeface="Arial" panose="020B0604020202020204" pitchFamily="34" charset="0"/>
              </a:rPr>
              <a:t>and entry in surrounding cells </a:t>
            </a:r>
          </a:p>
        </p:txBody>
      </p:sp>
      <p:sp>
        <p:nvSpPr>
          <p:cNvPr id="31" name="Rectangle: Rounded Corners 30">
            <a:extLst>
              <a:ext uri="{FF2B5EF4-FFF2-40B4-BE49-F238E27FC236}">
                <a16:creationId xmlns:a16="http://schemas.microsoft.com/office/drawing/2014/main" id="{CA1142CC-D060-42DB-A383-8CE021F90908}"/>
              </a:ext>
            </a:extLst>
          </p:cNvPr>
          <p:cNvSpPr/>
          <p:nvPr/>
        </p:nvSpPr>
        <p:spPr>
          <a:xfrm>
            <a:off x="10421349" y="5753318"/>
            <a:ext cx="1080717" cy="535521"/>
          </a:xfrm>
          <a:prstGeom prst="roundRect">
            <a:avLst>
              <a:gd name="adj" fmla="val 0"/>
            </a:avLst>
          </a:prstGeom>
          <a:noFill/>
          <a:ln w="6350" cap="flat" cmpd="sng" algn="ctr">
            <a:noFill/>
            <a:prstDash val="solid"/>
            <a:miter lim="800000"/>
          </a:ln>
          <a:effectLst/>
        </p:spPr>
        <p:txBody>
          <a:bodyPr lIns="0" tIns="0" rIns="0" bIns="0" rtlCol="0" anchor="ctr"/>
          <a:lstStyle/>
          <a:p>
            <a:pPr marL="0" marR="0" lvl="0" indent="0" algn="ctr" defTabSz="609600" rtl="0" eaLnBrk="1" fontAlgn="auto" latinLnBrk="0" hangingPunct="1">
              <a:lnSpc>
                <a:spcPts val="1100"/>
              </a:lnSpc>
              <a:spcBef>
                <a:spcPts val="0"/>
              </a:spcBef>
              <a:spcAft>
                <a:spcPts val="0"/>
              </a:spcAft>
              <a:buClrTx/>
              <a:buSzTx/>
              <a:buFontTx/>
              <a:buNone/>
              <a:tabLst/>
              <a:defRPr/>
            </a:pPr>
            <a:r>
              <a:rPr kumimoji="0" lang="en-US" sz="1050" b="1" i="0" u="none" strike="noStrike" kern="0" cap="none" spc="0" normalizeH="0" baseline="0" noProof="0">
                <a:ln>
                  <a:noFill/>
                </a:ln>
                <a:effectLst/>
                <a:uLnTx/>
                <a:uFillTx/>
                <a:latin typeface="Arial" panose="020B0604020202020204" pitchFamily="34" charset="0"/>
                <a:cs typeface="Arial" panose="020B0604020202020204" pitchFamily="34" charset="0"/>
              </a:rPr>
              <a:t>Immune cell activation and </a:t>
            </a:r>
            <a:br>
              <a:rPr kumimoji="0" lang="en-US" sz="1050" b="1" i="0" u="none" strike="noStrike" kern="0" cap="none" spc="0" normalizeH="0" baseline="0" noProof="0">
                <a:ln>
                  <a:noFill/>
                </a:ln>
                <a:effectLst/>
                <a:uLnTx/>
                <a:uFillTx/>
                <a:latin typeface="Arial" panose="020B0604020202020204" pitchFamily="34" charset="0"/>
                <a:cs typeface="Arial" panose="020B0604020202020204" pitchFamily="34" charset="0"/>
              </a:rPr>
            </a:br>
            <a:r>
              <a:rPr kumimoji="0" lang="en-US" sz="1050" b="1" i="0" u="none" strike="noStrike" kern="0" cap="none" spc="0" normalizeH="0" baseline="0" noProof="0">
                <a:ln>
                  <a:noFill/>
                </a:ln>
                <a:effectLst/>
                <a:uLnTx/>
                <a:uFillTx/>
                <a:latin typeface="Arial" panose="020B0604020202020204" pitchFamily="34" charset="0"/>
                <a:cs typeface="Arial" panose="020B0604020202020204" pitchFamily="34" charset="0"/>
              </a:rPr>
              <a:t>recruitment</a:t>
            </a:r>
          </a:p>
        </p:txBody>
      </p:sp>
      <p:sp>
        <p:nvSpPr>
          <p:cNvPr id="32" name="Rectangle: Rounded Corners 31">
            <a:extLst>
              <a:ext uri="{FF2B5EF4-FFF2-40B4-BE49-F238E27FC236}">
                <a16:creationId xmlns:a16="http://schemas.microsoft.com/office/drawing/2014/main" id="{8BC43D71-1645-483C-8024-6E52CC99213F}"/>
              </a:ext>
            </a:extLst>
          </p:cNvPr>
          <p:cNvSpPr/>
          <p:nvPr/>
        </p:nvSpPr>
        <p:spPr>
          <a:xfrm>
            <a:off x="9108659" y="3932589"/>
            <a:ext cx="1161266" cy="382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4000" tIns="48000" rIns="24000" bIns="24000" rtlCol="0" anchor="ctr">
            <a:noAutofit/>
          </a:bodyPr>
          <a:lstStyle/>
          <a:p>
            <a:pPr marL="0" marR="0" lvl="0" indent="0" algn="ctr" defTabSz="609616"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Bystander activity</a:t>
            </a:r>
          </a:p>
        </p:txBody>
      </p:sp>
      <p:sp>
        <p:nvSpPr>
          <p:cNvPr id="73" name="Rectangle: Rounded Corners 72">
            <a:extLst>
              <a:ext uri="{FF2B5EF4-FFF2-40B4-BE49-F238E27FC236}">
                <a16:creationId xmlns:a16="http://schemas.microsoft.com/office/drawing/2014/main" id="{FDE376BE-E27D-45DD-9584-21ADAC289D02}"/>
              </a:ext>
            </a:extLst>
          </p:cNvPr>
          <p:cNvSpPr/>
          <p:nvPr/>
        </p:nvSpPr>
        <p:spPr>
          <a:xfrm>
            <a:off x="10144060" y="2191830"/>
            <a:ext cx="554578" cy="3869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4000" tIns="48000" rIns="24000" bIns="24000" rtlCol="0" anchor="ctr">
            <a:noAutofit/>
          </a:bodyPr>
          <a:lstStyle/>
          <a:p>
            <a:pPr marL="0" marR="0" lvl="0" indent="0" algn="ctr" defTabSz="609616"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ADCC</a:t>
            </a:r>
          </a:p>
        </p:txBody>
      </p:sp>
      <p:sp>
        <p:nvSpPr>
          <p:cNvPr id="74" name="Rectangle: Rounded Corners 73">
            <a:extLst>
              <a:ext uri="{FF2B5EF4-FFF2-40B4-BE49-F238E27FC236}">
                <a16:creationId xmlns:a16="http://schemas.microsoft.com/office/drawing/2014/main" id="{DDBDD560-34E8-4BE7-896D-5956246AEF5A}"/>
              </a:ext>
            </a:extLst>
          </p:cNvPr>
          <p:cNvSpPr/>
          <p:nvPr/>
        </p:nvSpPr>
        <p:spPr>
          <a:xfrm>
            <a:off x="10271495" y="5246322"/>
            <a:ext cx="1080717" cy="3869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4000" tIns="48000" rIns="24000" bIns="24000" rtlCol="0" anchor="ctr">
            <a:noAutofit/>
          </a:bodyPr>
          <a:lstStyle/>
          <a:p>
            <a:pPr marL="0" marR="0" lvl="0" indent="0" algn="ctr" defTabSz="609616"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Immunogenic cell death</a:t>
            </a:r>
          </a:p>
        </p:txBody>
      </p:sp>
      <p:sp>
        <p:nvSpPr>
          <p:cNvPr id="76" name="Rectangle: Rounded Corners 75">
            <a:extLst>
              <a:ext uri="{FF2B5EF4-FFF2-40B4-BE49-F238E27FC236}">
                <a16:creationId xmlns:a16="http://schemas.microsoft.com/office/drawing/2014/main" id="{7731B374-A7D1-4D3B-B847-251D96FE27E2}"/>
              </a:ext>
            </a:extLst>
          </p:cNvPr>
          <p:cNvSpPr/>
          <p:nvPr/>
        </p:nvSpPr>
        <p:spPr>
          <a:xfrm>
            <a:off x="7136651" y="5247566"/>
            <a:ext cx="1334267" cy="386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92000" tIns="48000" rIns="0" bIns="24000" rtlCol="0" anchor="ctr">
            <a:noAutofit/>
          </a:bodyPr>
          <a:lstStyle/>
          <a:p>
            <a:pPr marL="0" marR="0" lvl="0" indent="0" algn="l" defTabSz="609616"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Trafficking and recycling</a:t>
            </a:r>
          </a:p>
        </p:txBody>
      </p:sp>
      <p:sp>
        <p:nvSpPr>
          <p:cNvPr id="80" name="Rectangle: Rounded Corners 31">
            <a:extLst>
              <a:ext uri="{FF2B5EF4-FFF2-40B4-BE49-F238E27FC236}">
                <a16:creationId xmlns:a16="http://schemas.microsoft.com/office/drawing/2014/main" id="{8BC43D71-1645-483C-8024-6E52CC99213F}"/>
              </a:ext>
            </a:extLst>
          </p:cNvPr>
          <p:cNvSpPr/>
          <p:nvPr/>
        </p:nvSpPr>
        <p:spPr>
          <a:xfrm>
            <a:off x="8259499" y="2983322"/>
            <a:ext cx="1335052" cy="382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4000" tIns="48000" rIns="24000" bIns="24000" rtlCol="0" anchor="ctr">
            <a:noAutofit/>
          </a:bodyPr>
          <a:lstStyle/>
          <a:p>
            <a:pPr marL="0" marR="0" lvl="0" indent="0" algn="ctr" defTabSz="609616"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Warhead-driven cell death</a:t>
            </a:r>
          </a:p>
        </p:txBody>
      </p:sp>
      <p:sp>
        <p:nvSpPr>
          <p:cNvPr id="83" name="Footer Placeholder 82">
            <a:extLst>
              <a:ext uri="{FF2B5EF4-FFF2-40B4-BE49-F238E27FC236}">
                <a16:creationId xmlns:a16="http://schemas.microsoft.com/office/drawing/2014/main" id="{65526C8B-424F-48D7-7297-F521333493B3}"/>
              </a:ext>
            </a:extLst>
          </p:cNvPr>
          <p:cNvSpPr>
            <a:spLocks noGrp="1"/>
          </p:cNvSpPr>
          <p:nvPr>
            <p:ph type="ftr" sz="quarter" idx="10"/>
          </p:nvPr>
        </p:nvSpPr>
        <p:spPr/>
        <p:txBody>
          <a:bodyPr/>
          <a:lstStyle/>
          <a:p>
            <a:r>
              <a:rPr lang="en-US">
                <a:solidFill>
                  <a:schemeClr val="tx1"/>
                </a:solidFill>
              </a:rPr>
              <a:t>ADC, antibody-drug conjugate;</a:t>
            </a:r>
            <a:r>
              <a:rPr lang="en-US" kern="100">
                <a:solidFill>
                  <a:schemeClr val="tx1"/>
                </a:solidFill>
                <a:effectLst/>
                <a:ea typeface="Calibri" panose="020F0502020204030204" pitchFamily="34" charset="0"/>
              </a:rPr>
              <a:t> ADCC, antibody-dependent cell-mediated cytotoxicity.</a:t>
            </a:r>
          </a:p>
        </p:txBody>
      </p:sp>
      <p:sp>
        <p:nvSpPr>
          <p:cNvPr id="86" name="Rectangle 85">
            <a:extLst>
              <a:ext uri="{FF2B5EF4-FFF2-40B4-BE49-F238E27FC236}">
                <a16:creationId xmlns:a16="http://schemas.microsoft.com/office/drawing/2014/main" id="{BB672E35-6D84-1964-D188-E18F34A378C1}"/>
              </a:ext>
            </a:extLst>
          </p:cNvPr>
          <p:cNvSpPr/>
          <p:nvPr/>
        </p:nvSpPr>
        <p:spPr>
          <a:xfrm>
            <a:off x="9268504" y="5912023"/>
            <a:ext cx="1185819" cy="437872"/>
          </a:xfrm>
          <a:prstGeom prst="rect">
            <a:avLst/>
          </a:prstGeom>
          <a:noFill/>
          <a:ln w="6350" cap="flat" cmpd="sng" algn="ctr">
            <a:noFill/>
            <a:prstDash val="solid"/>
            <a:miter lim="800000"/>
          </a:ln>
          <a:effectLst/>
        </p:spPr>
        <p:txBody>
          <a:bodyPr lIns="0" tIns="0" rIns="0" bIns="0" rtlCol="0" anchor="ctr"/>
          <a:lstStyle/>
          <a:p>
            <a:pPr marL="0" marR="0" lvl="0" indent="0" algn="ctr" defTabSz="609600" rtl="0" eaLnBrk="1" fontAlgn="auto" latinLnBrk="0" hangingPunct="1">
              <a:spcBef>
                <a:spcPts val="0"/>
              </a:spcBef>
              <a:spcAft>
                <a:spcPts val="0"/>
              </a:spcAft>
              <a:buClrTx/>
              <a:buSzTx/>
              <a:buFontTx/>
              <a:buNone/>
              <a:tabLst/>
              <a:defRPr/>
            </a:pPr>
            <a:r>
              <a:rPr kumimoji="0" lang="en-US" sz="500" b="1" i="0" u="none" strike="noStrike" kern="0" cap="none" spc="0" normalizeH="0" baseline="0" noProof="0">
                <a:ln>
                  <a:noFill/>
                </a:ln>
                <a:effectLst/>
                <a:uLnTx/>
                <a:uFillTx/>
                <a:latin typeface="Arial" panose="020B0604020202020204" pitchFamily="34" charset="0"/>
                <a:cs typeface="Arial" panose="020B0604020202020204" pitchFamily="34" charset="0"/>
              </a:rPr>
              <a:t>CXCL9/10</a:t>
            </a:r>
            <a:br>
              <a:rPr kumimoji="0" lang="en-US" sz="500" b="1" i="0" u="none" strike="noStrike" kern="0" cap="none" spc="0" normalizeH="0" baseline="0" noProof="0">
                <a:ln>
                  <a:noFill/>
                </a:ln>
                <a:effectLst/>
                <a:uLnTx/>
                <a:uFillTx/>
                <a:latin typeface="Arial" panose="020B0604020202020204" pitchFamily="34" charset="0"/>
                <a:cs typeface="Arial" panose="020B0604020202020204" pitchFamily="34" charset="0"/>
              </a:rPr>
            </a:br>
            <a:r>
              <a:rPr kumimoji="0" lang="en-US" sz="500" b="1" i="0" u="none" strike="noStrike" kern="0" cap="none" spc="0" normalizeH="0" baseline="0" noProof="0">
                <a:ln>
                  <a:noFill/>
                </a:ln>
                <a:effectLst/>
                <a:uLnTx/>
                <a:uFillTx/>
                <a:latin typeface="Arial" panose="020B0604020202020204" pitchFamily="34" charset="0"/>
                <a:cs typeface="Arial" panose="020B0604020202020204" pitchFamily="34" charset="0"/>
              </a:rPr>
              <a:t>CCL5, IL2, Type I</a:t>
            </a:r>
          </a:p>
          <a:p>
            <a:pPr algn="ctr" defTabSz="609600">
              <a:defRPr/>
            </a:pPr>
            <a:r>
              <a:rPr lang="en-US" sz="500" b="1" kern="0">
                <a:latin typeface="Arial" panose="020B0604020202020204" pitchFamily="34" charset="0"/>
                <a:cs typeface="Arial" panose="020B0604020202020204" pitchFamily="34" charset="0"/>
              </a:rPr>
              <a:t>IFNs, IFN</a:t>
            </a:r>
            <a:r>
              <a:rPr lang="el-GR" sz="500">
                <a:solidFill>
                  <a:srgbClr val="000000"/>
                </a:solidFill>
                <a:effectLst/>
                <a:latin typeface="Helvetica" pitchFamily="2" charset="0"/>
              </a:rPr>
              <a:t>γ</a:t>
            </a:r>
          </a:p>
          <a:p>
            <a:pPr marL="0" marR="0" lvl="0" indent="0" algn="ctr" defTabSz="609600" rtl="0" eaLnBrk="1" fontAlgn="auto" latinLnBrk="0" hangingPunct="1">
              <a:spcBef>
                <a:spcPts val="0"/>
              </a:spcBef>
              <a:spcAft>
                <a:spcPts val="0"/>
              </a:spcAft>
              <a:buClrTx/>
              <a:buSzTx/>
              <a:buFontTx/>
              <a:buNone/>
              <a:tabLst/>
              <a:defRPr/>
            </a:pPr>
            <a:endParaRPr kumimoji="0" lang="en-US" sz="500" b="1" i="0" u="none" strike="noStrike" kern="0" cap="none" spc="0" normalizeH="0" baseline="0" noProof="0">
              <a:ln>
                <a:noFill/>
              </a:ln>
              <a:effectLst/>
              <a:uLnTx/>
              <a:uFillTx/>
              <a:latin typeface="Arial" panose="020B0604020202020204" pitchFamily="34" charset="0"/>
              <a:cs typeface="Arial" panose="020B0604020202020204" pitchFamily="34" charset="0"/>
            </a:endParaRPr>
          </a:p>
        </p:txBody>
      </p:sp>
      <p:sp>
        <p:nvSpPr>
          <p:cNvPr id="87" name="Rectangle 86">
            <a:extLst>
              <a:ext uri="{FF2B5EF4-FFF2-40B4-BE49-F238E27FC236}">
                <a16:creationId xmlns:a16="http://schemas.microsoft.com/office/drawing/2014/main" id="{65C6F526-5F60-A1E7-EC89-344D0308673F}"/>
              </a:ext>
            </a:extLst>
          </p:cNvPr>
          <p:cNvSpPr/>
          <p:nvPr/>
        </p:nvSpPr>
        <p:spPr>
          <a:xfrm>
            <a:off x="10181831" y="6096533"/>
            <a:ext cx="299762" cy="100118"/>
          </a:xfrm>
          <a:prstGeom prst="rect">
            <a:avLst/>
          </a:prstGeom>
          <a:noFill/>
          <a:ln w="6350" cap="flat" cmpd="sng" algn="ctr">
            <a:noFill/>
            <a:prstDash val="solid"/>
            <a:miter lim="800000"/>
          </a:ln>
          <a:effectLst/>
        </p:spPr>
        <p:txBody>
          <a:bodyPr lIns="0" tIns="0" rIns="0" bIns="0" rtlCol="0" anchor="ctr"/>
          <a:lstStyle/>
          <a:p>
            <a:pPr marL="0" marR="0" lvl="0" indent="0" algn="ctr" defTabSz="609600" rtl="0" eaLnBrk="1" fontAlgn="auto" latinLnBrk="0" hangingPunct="1">
              <a:spcBef>
                <a:spcPts val="0"/>
              </a:spcBef>
              <a:spcAft>
                <a:spcPts val="0"/>
              </a:spcAft>
              <a:buClrTx/>
              <a:buSzTx/>
              <a:buFontTx/>
              <a:buNone/>
              <a:tabLst/>
              <a:defRPr/>
            </a:pPr>
            <a:r>
              <a:rPr kumimoji="0" lang="en-US" sz="500" b="1" i="0" u="none" strike="noStrike" kern="0" cap="none" spc="0" normalizeH="0" baseline="0" noProof="0">
                <a:ln>
                  <a:noFill/>
                </a:ln>
                <a:effectLst/>
                <a:uLnTx/>
                <a:uFillTx/>
                <a:latin typeface="Arial" panose="020B0604020202020204" pitchFamily="34" charset="0"/>
                <a:cs typeface="Arial" panose="020B0604020202020204" pitchFamily="34" charset="0"/>
              </a:rPr>
              <a:t>CTL</a:t>
            </a:r>
          </a:p>
        </p:txBody>
      </p:sp>
      <p:sp>
        <p:nvSpPr>
          <p:cNvPr id="88" name="Rectangle 87">
            <a:extLst>
              <a:ext uri="{FF2B5EF4-FFF2-40B4-BE49-F238E27FC236}">
                <a16:creationId xmlns:a16="http://schemas.microsoft.com/office/drawing/2014/main" id="{628F812E-3133-B67B-BFDB-FDDE9A404294}"/>
              </a:ext>
            </a:extLst>
          </p:cNvPr>
          <p:cNvSpPr/>
          <p:nvPr/>
        </p:nvSpPr>
        <p:spPr>
          <a:xfrm>
            <a:off x="9678508" y="6280830"/>
            <a:ext cx="299762" cy="160442"/>
          </a:xfrm>
          <a:prstGeom prst="rect">
            <a:avLst/>
          </a:prstGeom>
          <a:noFill/>
          <a:ln w="6350" cap="flat" cmpd="sng" algn="ctr">
            <a:noFill/>
            <a:prstDash val="solid"/>
            <a:miter lim="800000"/>
          </a:ln>
          <a:effectLst/>
        </p:spPr>
        <p:txBody>
          <a:bodyPr lIns="0" tIns="0" rIns="0" bIns="0" rtlCol="0" anchor="ctr"/>
          <a:lstStyle/>
          <a:p>
            <a:pPr marL="0" marR="0" lvl="0" indent="0" algn="ctr" defTabSz="609600" rtl="0" eaLnBrk="1" fontAlgn="auto" latinLnBrk="0" hangingPunct="1">
              <a:spcBef>
                <a:spcPts val="0"/>
              </a:spcBef>
              <a:spcAft>
                <a:spcPts val="0"/>
              </a:spcAft>
              <a:buClrTx/>
              <a:buSzTx/>
              <a:buFontTx/>
              <a:buNone/>
              <a:tabLst/>
              <a:defRPr/>
            </a:pPr>
            <a:r>
              <a:rPr kumimoji="0" lang="en-US" sz="500" b="1" i="0" u="none" strike="noStrike" kern="0" cap="none" spc="0" normalizeH="0" baseline="0" noProof="0">
                <a:ln>
                  <a:noFill/>
                </a:ln>
                <a:effectLst/>
                <a:uLnTx/>
                <a:uFillTx/>
                <a:latin typeface="Arial" panose="020B0604020202020204" pitchFamily="34" charset="0"/>
                <a:cs typeface="Arial" panose="020B0604020202020204" pitchFamily="34" charset="0"/>
              </a:rPr>
              <a:t>Th1</a:t>
            </a:r>
          </a:p>
        </p:txBody>
      </p:sp>
      <p:sp>
        <p:nvSpPr>
          <p:cNvPr id="89" name="Rectangle 88">
            <a:extLst>
              <a:ext uri="{FF2B5EF4-FFF2-40B4-BE49-F238E27FC236}">
                <a16:creationId xmlns:a16="http://schemas.microsoft.com/office/drawing/2014/main" id="{8ADF1B2C-8E74-D60B-952D-0AB9032E3620}"/>
              </a:ext>
            </a:extLst>
          </p:cNvPr>
          <p:cNvSpPr/>
          <p:nvPr/>
        </p:nvSpPr>
        <p:spPr>
          <a:xfrm>
            <a:off x="9478824" y="6413711"/>
            <a:ext cx="299762" cy="160442"/>
          </a:xfrm>
          <a:prstGeom prst="rect">
            <a:avLst/>
          </a:prstGeom>
          <a:noFill/>
          <a:ln w="6350" cap="flat" cmpd="sng" algn="ctr">
            <a:noFill/>
            <a:prstDash val="solid"/>
            <a:miter lim="800000"/>
          </a:ln>
          <a:effectLst/>
        </p:spPr>
        <p:txBody>
          <a:bodyPr lIns="0" tIns="0" rIns="0" bIns="0" rtlCol="0" anchor="ctr"/>
          <a:lstStyle/>
          <a:p>
            <a:pPr marL="0" marR="0" lvl="0" indent="0" algn="ctr" defTabSz="609600" rtl="0" eaLnBrk="1" fontAlgn="auto" latinLnBrk="0" hangingPunct="1">
              <a:spcBef>
                <a:spcPts val="0"/>
              </a:spcBef>
              <a:spcAft>
                <a:spcPts val="0"/>
              </a:spcAft>
              <a:buClrTx/>
              <a:buSzTx/>
              <a:buFontTx/>
              <a:buNone/>
              <a:tabLst/>
              <a:defRPr/>
            </a:pPr>
            <a:r>
              <a:rPr kumimoji="0" lang="en-US" sz="500" b="1" i="0" u="none" strike="noStrike" kern="0" cap="none" spc="0" normalizeH="0" baseline="0" noProof="0">
                <a:ln>
                  <a:noFill/>
                </a:ln>
                <a:effectLst/>
                <a:uLnTx/>
                <a:uFillTx/>
                <a:latin typeface="Arial" panose="020B0604020202020204" pitchFamily="34" charset="0"/>
                <a:cs typeface="Arial" panose="020B0604020202020204" pitchFamily="34" charset="0"/>
              </a:rPr>
              <a:t>NK</a:t>
            </a:r>
          </a:p>
        </p:txBody>
      </p:sp>
      <p:sp>
        <p:nvSpPr>
          <p:cNvPr id="90" name="Rectangle 89">
            <a:extLst>
              <a:ext uri="{FF2B5EF4-FFF2-40B4-BE49-F238E27FC236}">
                <a16:creationId xmlns:a16="http://schemas.microsoft.com/office/drawing/2014/main" id="{41948935-600F-E46F-F169-BACE3C11B4C7}"/>
              </a:ext>
            </a:extLst>
          </p:cNvPr>
          <p:cNvSpPr/>
          <p:nvPr/>
        </p:nvSpPr>
        <p:spPr>
          <a:xfrm>
            <a:off x="9628705" y="5633256"/>
            <a:ext cx="299762" cy="160442"/>
          </a:xfrm>
          <a:prstGeom prst="rect">
            <a:avLst/>
          </a:prstGeom>
          <a:noFill/>
          <a:ln w="6350" cap="flat" cmpd="sng" algn="ctr">
            <a:noFill/>
            <a:prstDash val="solid"/>
            <a:miter lim="800000"/>
          </a:ln>
          <a:effectLst/>
        </p:spPr>
        <p:txBody>
          <a:bodyPr lIns="0" tIns="0" rIns="0" bIns="0" rtlCol="0" anchor="ctr"/>
          <a:lstStyle/>
          <a:p>
            <a:pPr marL="0" marR="0" lvl="0" indent="0" algn="ctr" defTabSz="609600" rtl="0" eaLnBrk="1" fontAlgn="auto" latinLnBrk="0" hangingPunct="1">
              <a:spcBef>
                <a:spcPts val="0"/>
              </a:spcBef>
              <a:spcAft>
                <a:spcPts val="0"/>
              </a:spcAft>
              <a:buClrTx/>
              <a:buSzTx/>
              <a:buFontTx/>
              <a:buNone/>
              <a:tabLst/>
              <a:defRPr/>
            </a:pPr>
            <a:r>
              <a:rPr kumimoji="0" lang="en-US" sz="500" b="1" i="0" u="none" strike="noStrike" kern="0" cap="none" spc="0" normalizeH="0" baseline="0" noProof="0">
                <a:ln>
                  <a:noFill/>
                </a:ln>
                <a:effectLst/>
                <a:uLnTx/>
                <a:uFillTx/>
                <a:latin typeface="Arial" panose="020B0604020202020204" pitchFamily="34" charset="0"/>
                <a:cs typeface="Arial" panose="020B0604020202020204" pitchFamily="34" charset="0"/>
              </a:rPr>
              <a:t>DC</a:t>
            </a:r>
          </a:p>
        </p:txBody>
      </p:sp>
      <p:pic>
        <p:nvPicPr>
          <p:cNvPr id="91" name="Picture 90">
            <a:extLst>
              <a:ext uri="{FF2B5EF4-FFF2-40B4-BE49-F238E27FC236}">
                <a16:creationId xmlns:a16="http://schemas.microsoft.com/office/drawing/2014/main" id="{BF7158C0-12DA-8048-1079-4B162C2162C9}"/>
              </a:ext>
            </a:extLst>
          </p:cNvPr>
          <p:cNvPicPr>
            <a:picLocks noChangeAspect="1"/>
          </p:cNvPicPr>
          <p:nvPr/>
        </p:nvPicPr>
        <p:blipFill>
          <a:blip r:embed="rId7"/>
          <a:stretch>
            <a:fillRect/>
          </a:stretch>
        </p:blipFill>
        <p:spPr>
          <a:xfrm>
            <a:off x="5138812" y="3515798"/>
            <a:ext cx="278668" cy="264735"/>
          </a:xfrm>
          <a:prstGeom prst="rect">
            <a:avLst/>
          </a:prstGeom>
        </p:spPr>
      </p:pic>
    </p:spTree>
    <p:custDataLst>
      <p:tags r:id="rId1"/>
    </p:custDataLst>
    <p:extLst>
      <p:ext uri="{BB962C8B-B14F-4D97-AF65-F5344CB8AC3E}">
        <p14:creationId xmlns:p14="http://schemas.microsoft.com/office/powerpoint/2010/main" val="30838375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A09B9B-9647-FE91-65A9-842FE077A537}"/>
            </a:ext>
          </a:extLst>
        </p:cNvPr>
        <p:cNvGrpSpPr/>
        <p:nvPr/>
      </p:nvGrpSpPr>
      <p:grpSpPr>
        <a:xfrm>
          <a:off x="0" y="0"/>
          <a:ext cx="0" cy="0"/>
          <a:chOff x="0" y="0"/>
          <a:chExt cx="0" cy="0"/>
        </a:xfrm>
      </p:grpSpPr>
      <p:sp>
        <p:nvSpPr>
          <p:cNvPr id="15" name="Title 14">
            <a:extLst>
              <a:ext uri="{FF2B5EF4-FFF2-40B4-BE49-F238E27FC236}">
                <a16:creationId xmlns:a16="http://schemas.microsoft.com/office/drawing/2014/main" id="{EFD241AE-45E8-6D38-C97A-EDB5B15FB9C0}"/>
              </a:ext>
            </a:extLst>
          </p:cNvPr>
          <p:cNvSpPr>
            <a:spLocks noGrp="1"/>
          </p:cNvSpPr>
          <p:nvPr>
            <p:ph type="title"/>
          </p:nvPr>
        </p:nvSpPr>
        <p:spPr>
          <a:xfrm>
            <a:off x="838200" y="365126"/>
            <a:ext cx="10515600" cy="1086090"/>
          </a:xfrm>
        </p:spPr>
        <p:txBody>
          <a:bodyPr>
            <a:normAutofit/>
          </a:bodyPr>
          <a:lstStyle/>
          <a:p>
            <a:r>
              <a:rPr lang="en-US"/>
              <a:t>Core Structure of an ADC</a:t>
            </a:r>
          </a:p>
        </p:txBody>
      </p:sp>
      <p:grpSp>
        <p:nvGrpSpPr>
          <p:cNvPr id="773" name="Group 772">
            <a:extLst>
              <a:ext uri="{FF2B5EF4-FFF2-40B4-BE49-F238E27FC236}">
                <a16:creationId xmlns:a16="http://schemas.microsoft.com/office/drawing/2014/main" id="{F39DDB2D-C6C9-B46E-2819-C20915EFA897}"/>
              </a:ext>
            </a:extLst>
          </p:cNvPr>
          <p:cNvGrpSpPr/>
          <p:nvPr/>
        </p:nvGrpSpPr>
        <p:grpSpPr>
          <a:xfrm>
            <a:off x="335492" y="1976968"/>
            <a:ext cx="4997450" cy="3905250"/>
            <a:chOff x="503238" y="2965451"/>
            <a:chExt cx="7496175" cy="5857875"/>
          </a:xfrm>
        </p:grpSpPr>
        <p:sp>
          <p:nvSpPr>
            <p:cNvPr id="774" name="Freeform 1487">
              <a:extLst>
                <a:ext uri="{FF2B5EF4-FFF2-40B4-BE49-F238E27FC236}">
                  <a16:creationId xmlns:a16="http://schemas.microsoft.com/office/drawing/2014/main" id="{1988E2F5-7009-A246-6D4A-711DBCDA31B1}"/>
                </a:ext>
              </a:extLst>
            </p:cNvPr>
            <p:cNvSpPr/>
            <p:nvPr/>
          </p:nvSpPr>
          <p:spPr>
            <a:xfrm>
              <a:off x="2709489" y="7344697"/>
              <a:ext cx="383458" cy="96917"/>
            </a:xfrm>
            <a:custGeom>
              <a:avLst/>
              <a:gdLst>
                <a:gd name="connsiteX0" fmla="*/ 0 w 383458"/>
                <a:gd name="connsiteY0" fmla="*/ 4213 h 96917"/>
                <a:gd name="connsiteX1" fmla="*/ 58994 w 383458"/>
                <a:gd name="connsiteY1" fmla="*/ 84276 h 96917"/>
                <a:gd name="connsiteX2" fmla="*/ 109559 w 383458"/>
                <a:gd name="connsiteY2" fmla="*/ 4213 h 96917"/>
                <a:gd name="connsiteX3" fmla="*/ 176981 w 383458"/>
                <a:gd name="connsiteY3" fmla="*/ 96917 h 96917"/>
                <a:gd name="connsiteX4" fmla="*/ 219119 w 383458"/>
                <a:gd name="connsiteY4" fmla="*/ 0 h 96917"/>
                <a:gd name="connsiteX5" fmla="*/ 282326 w 383458"/>
                <a:gd name="connsiteY5" fmla="*/ 88490 h 96917"/>
                <a:gd name="connsiteX6" fmla="*/ 332892 w 383458"/>
                <a:gd name="connsiteY6" fmla="*/ 8427 h 96917"/>
                <a:gd name="connsiteX7" fmla="*/ 383458 w 383458"/>
                <a:gd name="connsiteY7" fmla="*/ 84276 h 9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458" h="96917">
                  <a:moveTo>
                    <a:pt x="0" y="4213"/>
                  </a:moveTo>
                  <a:lnTo>
                    <a:pt x="58994" y="84276"/>
                  </a:lnTo>
                  <a:lnTo>
                    <a:pt x="109559" y="4213"/>
                  </a:lnTo>
                  <a:lnTo>
                    <a:pt x="176981" y="96917"/>
                  </a:lnTo>
                  <a:lnTo>
                    <a:pt x="219119" y="0"/>
                  </a:lnTo>
                  <a:lnTo>
                    <a:pt x="282326" y="88490"/>
                  </a:lnTo>
                  <a:lnTo>
                    <a:pt x="332892" y="8427"/>
                  </a:lnTo>
                  <a:lnTo>
                    <a:pt x="383458" y="84276"/>
                  </a:lnTo>
                </a:path>
              </a:pathLst>
            </a:custGeom>
            <a:noFill/>
            <a:ln w="28575">
              <a:solidFill>
                <a:schemeClr val="tx1"/>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sp>
          <p:nvSpPr>
            <p:cNvPr id="775" name="Freeform 561">
              <a:extLst>
                <a:ext uri="{FF2B5EF4-FFF2-40B4-BE49-F238E27FC236}">
                  <a16:creationId xmlns:a16="http://schemas.microsoft.com/office/drawing/2014/main" id="{F0F545B6-E97D-4C9C-D8D2-1AA83DCC4662}"/>
                </a:ext>
              </a:extLst>
            </p:cNvPr>
            <p:cNvSpPr/>
            <p:nvPr/>
          </p:nvSpPr>
          <p:spPr>
            <a:xfrm>
              <a:off x="4896464" y="7243566"/>
              <a:ext cx="383458" cy="96917"/>
            </a:xfrm>
            <a:custGeom>
              <a:avLst/>
              <a:gdLst>
                <a:gd name="connsiteX0" fmla="*/ 0 w 383458"/>
                <a:gd name="connsiteY0" fmla="*/ 4213 h 96917"/>
                <a:gd name="connsiteX1" fmla="*/ 58994 w 383458"/>
                <a:gd name="connsiteY1" fmla="*/ 84276 h 96917"/>
                <a:gd name="connsiteX2" fmla="*/ 109559 w 383458"/>
                <a:gd name="connsiteY2" fmla="*/ 4213 h 96917"/>
                <a:gd name="connsiteX3" fmla="*/ 176981 w 383458"/>
                <a:gd name="connsiteY3" fmla="*/ 96917 h 96917"/>
                <a:gd name="connsiteX4" fmla="*/ 219119 w 383458"/>
                <a:gd name="connsiteY4" fmla="*/ 0 h 96917"/>
                <a:gd name="connsiteX5" fmla="*/ 282326 w 383458"/>
                <a:gd name="connsiteY5" fmla="*/ 88490 h 96917"/>
                <a:gd name="connsiteX6" fmla="*/ 332892 w 383458"/>
                <a:gd name="connsiteY6" fmla="*/ 8427 h 96917"/>
                <a:gd name="connsiteX7" fmla="*/ 383458 w 383458"/>
                <a:gd name="connsiteY7" fmla="*/ 84276 h 9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458" h="96917">
                  <a:moveTo>
                    <a:pt x="0" y="4213"/>
                  </a:moveTo>
                  <a:lnTo>
                    <a:pt x="58994" y="84276"/>
                  </a:lnTo>
                  <a:lnTo>
                    <a:pt x="109559" y="4213"/>
                  </a:lnTo>
                  <a:lnTo>
                    <a:pt x="176981" y="96917"/>
                  </a:lnTo>
                  <a:lnTo>
                    <a:pt x="219119" y="0"/>
                  </a:lnTo>
                  <a:lnTo>
                    <a:pt x="282326" y="88490"/>
                  </a:lnTo>
                  <a:lnTo>
                    <a:pt x="332892" y="8427"/>
                  </a:lnTo>
                  <a:lnTo>
                    <a:pt x="383458" y="84276"/>
                  </a:lnTo>
                </a:path>
              </a:pathLst>
            </a:custGeom>
            <a:noFill/>
            <a:ln w="28575">
              <a:solidFill>
                <a:schemeClr val="tx1"/>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sp>
          <p:nvSpPr>
            <p:cNvPr id="776" name="Freeform 563">
              <a:extLst>
                <a:ext uri="{FF2B5EF4-FFF2-40B4-BE49-F238E27FC236}">
                  <a16:creationId xmlns:a16="http://schemas.microsoft.com/office/drawing/2014/main" id="{281B24CE-D558-A09E-8876-CA44DC0789AE}"/>
                </a:ext>
              </a:extLst>
            </p:cNvPr>
            <p:cNvSpPr/>
            <p:nvPr/>
          </p:nvSpPr>
          <p:spPr>
            <a:xfrm>
              <a:off x="4993381" y="5692879"/>
              <a:ext cx="383458" cy="96917"/>
            </a:xfrm>
            <a:custGeom>
              <a:avLst/>
              <a:gdLst>
                <a:gd name="connsiteX0" fmla="*/ 0 w 383458"/>
                <a:gd name="connsiteY0" fmla="*/ 4213 h 96917"/>
                <a:gd name="connsiteX1" fmla="*/ 58994 w 383458"/>
                <a:gd name="connsiteY1" fmla="*/ 84276 h 96917"/>
                <a:gd name="connsiteX2" fmla="*/ 109559 w 383458"/>
                <a:gd name="connsiteY2" fmla="*/ 4213 h 96917"/>
                <a:gd name="connsiteX3" fmla="*/ 176981 w 383458"/>
                <a:gd name="connsiteY3" fmla="*/ 96917 h 96917"/>
                <a:gd name="connsiteX4" fmla="*/ 219119 w 383458"/>
                <a:gd name="connsiteY4" fmla="*/ 0 h 96917"/>
                <a:gd name="connsiteX5" fmla="*/ 282326 w 383458"/>
                <a:gd name="connsiteY5" fmla="*/ 88490 h 96917"/>
                <a:gd name="connsiteX6" fmla="*/ 332892 w 383458"/>
                <a:gd name="connsiteY6" fmla="*/ 8427 h 96917"/>
                <a:gd name="connsiteX7" fmla="*/ 383458 w 383458"/>
                <a:gd name="connsiteY7" fmla="*/ 84276 h 9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458" h="96917">
                  <a:moveTo>
                    <a:pt x="0" y="4213"/>
                  </a:moveTo>
                  <a:lnTo>
                    <a:pt x="58994" y="84276"/>
                  </a:lnTo>
                  <a:lnTo>
                    <a:pt x="109559" y="4213"/>
                  </a:lnTo>
                  <a:lnTo>
                    <a:pt x="176981" y="96917"/>
                  </a:lnTo>
                  <a:lnTo>
                    <a:pt x="219119" y="0"/>
                  </a:lnTo>
                  <a:lnTo>
                    <a:pt x="282326" y="88490"/>
                  </a:lnTo>
                  <a:lnTo>
                    <a:pt x="332892" y="8427"/>
                  </a:lnTo>
                  <a:lnTo>
                    <a:pt x="383458" y="84276"/>
                  </a:lnTo>
                </a:path>
              </a:pathLst>
            </a:custGeom>
            <a:noFill/>
            <a:ln w="28575">
              <a:solidFill>
                <a:schemeClr val="tx1"/>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sp>
          <p:nvSpPr>
            <p:cNvPr id="777" name="Freeform 562">
              <a:extLst>
                <a:ext uri="{FF2B5EF4-FFF2-40B4-BE49-F238E27FC236}">
                  <a16:creationId xmlns:a16="http://schemas.microsoft.com/office/drawing/2014/main" id="{7BA6D5CB-D13B-1AF3-5E5C-5FCCA4CAED92}"/>
                </a:ext>
              </a:extLst>
            </p:cNvPr>
            <p:cNvSpPr/>
            <p:nvPr/>
          </p:nvSpPr>
          <p:spPr>
            <a:xfrm>
              <a:off x="3514329" y="5899356"/>
              <a:ext cx="383458" cy="96917"/>
            </a:xfrm>
            <a:custGeom>
              <a:avLst/>
              <a:gdLst>
                <a:gd name="connsiteX0" fmla="*/ 0 w 383458"/>
                <a:gd name="connsiteY0" fmla="*/ 4213 h 96917"/>
                <a:gd name="connsiteX1" fmla="*/ 58994 w 383458"/>
                <a:gd name="connsiteY1" fmla="*/ 84276 h 96917"/>
                <a:gd name="connsiteX2" fmla="*/ 109559 w 383458"/>
                <a:gd name="connsiteY2" fmla="*/ 4213 h 96917"/>
                <a:gd name="connsiteX3" fmla="*/ 176981 w 383458"/>
                <a:gd name="connsiteY3" fmla="*/ 96917 h 96917"/>
                <a:gd name="connsiteX4" fmla="*/ 219119 w 383458"/>
                <a:gd name="connsiteY4" fmla="*/ 0 h 96917"/>
                <a:gd name="connsiteX5" fmla="*/ 282326 w 383458"/>
                <a:gd name="connsiteY5" fmla="*/ 88490 h 96917"/>
                <a:gd name="connsiteX6" fmla="*/ 332892 w 383458"/>
                <a:gd name="connsiteY6" fmla="*/ 8427 h 96917"/>
                <a:gd name="connsiteX7" fmla="*/ 383458 w 383458"/>
                <a:gd name="connsiteY7" fmla="*/ 84276 h 9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458" h="96917">
                  <a:moveTo>
                    <a:pt x="0" y="4213"/>
                  </a:moveTo>
                  <a:lnTo>
                    <a:pt x="58994" y="84276"/>
                  </a:lnTo>
                  <a:lnTo>
                    <a:pt x="109559" y="4213"/>
                  </a:lnTo>
                  <a:lnTo>
                    <a:pt x="176981" y="96917"/>
                  </a:lnTo>
                  <a:lnTo>
                    <a:pt x="219119" y="0"/>
                  </a:lnTo>
                  <a:lnTo>
                    <a:pt x="282326" y="88490"/>
                  </a:lnTo>
                  <a:lnTo>
                    <a:pt x="332892" y="8427"/>
                  </a:lnTo>
                  <a:lnTo>
                    <a:pt x="383458" y="84276"/>
                  </a:lnTo>
                </a:path>
              </a:pathLst>
            </a:custGeom>
            <a:noFill/>
            <a:ln w="28575">
              <a:solidFill>
                <a:schemeClr val="tx1"/>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757575"/>
                </a:solidFill>
                <a:effectLst>
                  <a:outerShdw blurRad="38100" dist="38100" dir="2700000" algn="tl">
                    <a:srgbClr val="000000">
                      <a:alpha val="43137"/>
                    </a:srgbClr>
                  </a:outerShdw>
                </a:effectLst>
                <a:uLnTx/>
                <a:uFillTx/>
                <a:latin typeface="Calibri"/>
                <a:ea typeface="+mn-ea"/>
                <a:cs typeface="+mn-cs"/>
              </a:endParaRPr>
            </a:p>
          </p:txBody>
        </p:sp>
        <p:grpSp>
          <p:nvGrpSpPr>
            <p:cNvPr id="778" name="Group 6">
              <a:extLst>
                <a:ext uri="{FF2B5EF4-FFF2-40B4-BE49-F238E27FC236}">
                  <a16:creationId xmlns:a16="http://schemas.microsoft.com/office/drawing/2014/main" id="{B1323388-2176-DB68-F220-321B2B8F8910}"/>
                </a:ext>
              </a:extLst>
            </p:cNvPr>
            <p:cNvGrpSpPr>
              <a:grpSpLocks noChangeAspect="1"/>
            </p:cNvGrpSpPr>
            <p:nvPr/>
          </p:nvGrpSpPr>
          <p:grpSpPr bwMode="auto">
            <a:xfrm>
              <a:off x="503238" y="2965451"/>
              <a:ext cx="7496175" cy="5857875"/>
              <a:chOff x="317" y="1868"/>
              <a:chExt cx="4722" cy="3690"/>
            </a:xfrm>
          </p:grpSpPr>
          <p:grpSp>
            <p:nvGrpSpPr>
              <p:cNvPr id="783" name="Group 207">
                <a:extLst>
                  <a:ext uri="{FF2B5EF4-FFF2-40B4-BE49-F238E27FC236}">
                    <a16:creationId xmlns:a16="http://schemas.microsoft.com/office/drawing/2014/main" id="{890E7EAB-6382-92C9-D561-5FDD042EED35}"/>
                  </a:ext>
                </a:extLst>
              </p:cNvPr>
              <p:cNvGrpSpPr>
                <a:grpSpLocks/>
              </p:cNvGrpSpPr>
              <p:nvPr/>
            </p:nvGrpSpPr>
            <p:grpSpPr bwMode="auto">
              <a:xfrm>
                <a:off x="317" y="1868"/>
                <a:ext cx="4716" cy="3340"/>
                <a:chOff x="317" y="1868"/>
                <a:chExt cx="4716" cy="3340"/>
              </a:xfrm>
            </p:grpSpPr>
            <p:sp>
              <p:nvSpPr>
                <p:cNvPr id="1092" name="Freeform 7">
                  <a:extLst>
                    <a:ext uri="{FF2B5EF4-FFF2-40B4-BE49-F238E27FC236}">
                      <a16:creationId xmlns:a16="http://schemas.microsoft.com/office/drawing/2014/main" id="{838E0C6D-6574-F302-2173-72B5C76C0823}"/>
                    </a:ext>
                  </a:extLst>
                </p:cNvPr>
                <p:cNvSpPr>
                  <a:spLocks/>
                </p:cNvSpPr>
                <p:nvPr/>
              </p:nvSpPr>
              <p:spPr bwMode="auto">
                <a:xfrm>
                  <a:off x="973" y="2082"/>
                  <a:ext cx="230" cy="231"/>
                </a:xfrm>
                <a:custGeom>
                  <a:avLst/>
                  <a:gdLst>
                    <a:gd name="T0" fmla="*/ 230 w 230"/>
                    <a:gd name="T1" fmla="*/ 116 h 231"/>
                    <a:gd name="T2" fmla="*/ 229 w 230"/>
                    <a:gd name="T3" fmla="*/ 139 h 231"/>
                    <a:gd name="T4" fmla="*/ 221 w 230"/>
                    <a:gd name="T5" fmla="*/ 161 h 231"/>
                    <a:gd name="T6" fmla="*/ 211 w 230"/>
                    <a:gd name="T7" fmla="*/ 181 h 231"/>
                    <a:gd name="T8" fmla="*/ 197 w 230"/>
                    <a:gd name="T9" fmla="*/ 198 h 231"/>
                    <a:gd name="T10" fmla="*/ 179 w 230"/>
                    <a:gd name="T11" fmla="*/ 211 h 231"/>
                    <a:gd name="T12" fmla="*/ 159 w 230"/>
                    <a:gd name="T13" fmla="*/ 222 h 231"/>
                    <a:gd name="T14" fmla="*/ 138 w 230"/>
                    <a:gd name="T15" fmla="*/ 229 h 231"/>
                    <a:gd name="T16" fmla="*/ 116 w 230"/>
                    <a:gd name="T17" fmla="*/ 231 h 231"/>
                    <a:gd name="T18" fmla="*/ 104 w 230"/>
                    <a:gd name="T19" fmla="*/ 231 h 231"/>
                    <a:gd name="T20" fmla="*/ 81 w 230"/>
                    <a:gd name="T21" fmla="*/ 226 h 231"/>
                    <a:gd name="T22" fmla="*/ 60 w 230"/>
                    <a:gd name="T23" fmla="*/ 217 h 231"/>
                    <a:gd name="T24" fmla="*/ 42 w 230"/>
                    <a:gd name="T25" fmla="*/ 205 h 231"/>
                    <a:gd name="T26" fmla="*/ 27 w 230"/>
                    <a:gd name="T27" fmla="*/ 188 h 231"/>
                    <a:gd name="T28" fmla="*/ 15 w 230"/>
                    <a:gd name="T29" fmla="*/ 170 h 231"/>
                    <a:gd name="T30" fmla="*/ 6 w 230"/>
                    <a:gd name="T31" fmla="*/ 151 h 231"/>
                    <a:gd name="T32" fmla="*/ 1 w 230"/>
                    <a:gd name="T33" fmla="*/ 128 h 231"/>
                    <a:gd name="T34" fmla="*/ 0 w 230"/>
                    <a:gd name="T35" fmla="*/ 116 h 231"/>
                    <a:gd name="T36" fmla="*/ 3 w 230"/>
                    <a:gd name="T37" fmla="*/ 92 h 231"/>
                    <a:gd name="T38" fmla="*/ 9 w 230"/>
                    <a:gd name="T39" fmla="*/ 71 h 231"/>
                    <a:gd name="T40" fmla="*/ 19 w 230"/>
                    <a:gd name="T41" fmla="*/ 51 h 231"/>
                    <a:gd name="T42" fmla="*/ 34 w 230"/>
                    <a:gd name="T43" fmla="*/ 35 h 231"/>
                    <a:gd name="T44" fmla="*/ 51 w 230"/>
                    <a:gd name="T45" fmla="*/ 20 h 231"/>
                    <a:gd name="T46" fmla="*/ 70 w 230"/>
                    <a:gd name="T47" fmla="*/ 9 h 231"/>
                    <a:gd name="T48" fmla="*/ 92 w 230"/>
                    <a:gd name="T49" fmla="*/ 3 h 231"/>
                    <a:gd name="T50" fmla="*/ 116 w 230"/>
                    <a:gd name="T51" fmla="*/ 0 h 231"/>
                    <a:gd name="T52" fmla="*/ 128 w 230"/>
                    <a:gd name="T53" fmla="*/ 2 h 231"/>
                    <a:gd name="T54" fmla="*/ 149 w 230"/>
                    <a:gd name="T55" fmla="*/ 6 h 231"/>
                    <a:gd name="T56" fmla="*/ 170 w 230"/>
                    <a:gd name="T57" fmla="*/ 15 h 231"/>
                    <a:gd name="T58" fmla="*/ 188 w 230"/>
                    <a:gd name="T59" fmla="*/ 27 h 231"/>
                    <a:gd name="T60" fmla="*/ 205 w 230"/>
                    <a:gd name="T61" fmla="*/ 42 h 231"/>
                    <a:gd name="T62" fmla="*/ 217 w 230"/>
                    <a:gd name="T63" fmla="*/ 60 h 231"/>
                    <a:gd name="T64" fmla="*/ 226 w 230"/>
                    <a:gd name="T65" fmla="*/ 81 h 231"/>
                    <a:gd name="T66" fmla="*/ 230 w 230"/>
                    <a:gd name="T67" fmla="*/ 104 h 231"/>
                    <a:gd name="T68" fmla="*/ 230 w 230"/>
                    <a:gd name="T69" fmla="*/ 1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0" h="231">
                      <a:moveTo>
                        <a:pt x="230" y="116"/>
                      </a:moveTo>
                      <a:lnTo>
                        <a:pt x="230" y="116"/>
                      </a:lnTo>
                      <a:lnTo>
                        <a:pt x="230" y="128"/>
                      </a:lnTo>
                      <a:lnTo>
                        <a:pt x="229" y="139"/>
                      </a:lnTo>
                      <a:lnTo>
                        <a:pt x="226" y="151"/>
                      </a:lnTo>
                      <a:lnTo>
                        <a:pt x="221" y="161"/>
                      </a:lnTo>
                      <a:lnTo>
                        <a:pt x="217" y="170"/>
                      </a:lnTo>
                      <a:lnTo>
                        <a:pt x="211" y="181"/>
                      </a:lnTo>
                      <a:lnTo>
                        <a:pt x="205" y="188"/>
                      </a:lnTo>
                      <a:lnTo>
                        <a:pt x="197" y="198"/>
                      </a:lnTo>
                      <a:lnTo>
                        <a:pt x="188" y="205"/>
                      </a:lnTo>
                      <a:lnTo>
                        <a:pt x="179" y="211"/>
                      </a:lnTo>
                      <a:lnTo>
                        <a:pt x="170" y="217"/>
                      </a:lnTo>
                      <a:lnTo>
                        <a:pt x="159" y="222"/>
                      </a:lnTo>
                      <a:lnTo>
                        <a:pt x="149" y="226"/>
                      </a:lnTo>
                      <a:lnTo>
                        <a:pt x="138" y="229"/>
                      </a:lnTo>
                      <a:lnTo>
                        <a:pt x="128" y="231"/>
                      </a:lnTo>
                      <a:lnTo>
                        <a:pt x="116" y="231"/>
                      </a:lnTo>
                      <a:lnTo>
                        <a:pt x="116" y="231"/>
                      </a:lnTo>
                      <a:lnTo>
                        <a:pt x="104" y="231"/>
                      </a:lnTo>
                      <a:lnTo>
                        <a:pt x="92" y="229"/>
                      </a:lnTo>
                      <a:lnTo>
                        <a:pt x="81" y="226"/>
                      </a:lnTo>
                      <a:lnTo>
                        <a:pt x="70" y="222"/>
                      </a:lnTo>
                      <a:lnTo>
                        <a:pt x="60" y="217"/>
                      </a:lnTo>
                      <a:lnTo>
                        <a:pt x="51" y="211"/>
                      </a:lnTo>
                      <a:lnTo>
                        <a:pt x="42" y="205"/>
                      </a:lnTo>
                      <a:lnTo>
                        <a:pt x="34" y="198"/>
                      </a:lnTo>
                      <a:lnTo>
                        <a:pt x="27" y="188"/>
                      </a:lnTo>
                      <a:lnTo>
                        <a:pt x="19" y="181"/>
                      </a:lnTo>
                      <a:lnTo>
                        <a:pt x="15" y="170"/>
                      </a:lnTo>
                      <a:lnTo>
                        <a:pt x="9" y="161"/>
                      </a:lnTo>
                      <a:lnTo>
                        <a:pt x="6" y="151"/>
                      </a:lnTo>
                      <a:lnTo>
                        <a:pt x="3" y="139"/>
                      </a:lnTo>
                      <a:lnTo>
                        <a:pt x="1" y="128"/>
                      </a:lnTo>
                      <a:lnTo>
                        <a:pt x="0" y="116"/>
                      </a:lnTo>
                      <a:lnTo>
                        <a:pt x="0" y="116"/>
                      </a:lnTo>
                      <a:lnTo>
                        <a:pt x="1" y="104"/>
                      </a:lnTo>
                      <a:lnTo>
                        <a:pt x="3" y="92"/>
                      </a:lnTo>
                      <a:lnTo>
                        <a:pt x="6" y="81"/>
                      </a:lnTo>
                      <a:lnTo>
                        <a:pt x="9" y="71"/>
                      </a:lnTo>
                      <a:lnTo>
                        <a:pt x="15" y="60"/>
                      </a:lnTo>
                      <a:lnTo>
                        <a:pt x="19" y="51"/>
                      </a:lnTo>
                      <a:lnTo>
                        <a:pt x="27" y="42"/>
                      </a:lnTo>
                      <a:lnTo>
                        <a:pt x="34" y="35"/>
                      </a:lnTo>
                      <a:lnTo>
                        <a:pt x="42" y="27"/>
                      </a:lnTo>
                      <a:lnTo>
                        <a:pt x="51" y="20"/>
                      </a:lnTo>
                      <a:lnTo>
                        <a:pt x="60" y="15"/>
                      </a:lnTo>
                      <a:lnTo>
                        <a:pt x="70" y="9"/>
                      </a:lnTo>
                      <a:lnTo>
                        <a:pt x="81" y="6"/>
                      </a:lnTo>
                      <a:lnTo>
                        <a:pt x="92" y="3"/>
                      </a:lnTo>
                      <a:lnTo>
                        <a:pt x="104" y="2"/>
                      </a:lnTo>
                      <a:lnTo>
                        <a:pt x="116" y="0"/>
                      </a:lnTo>
                      <a:lnTo>
                        <a:pt x="116" y="0"/>
                      </a:lnTo>
                      <a:lnTo>
                        <a:pt x="128" y="2"/>
                      </a:lnTo>
                      <a:lnTo>
                        <a:pt x="138" y="3"/>
                      </a:lnTo>
                      <a:lnTo>
                        <a:pt x="149" y="6"/>
                      </a:lnTo>
                      <a:lnTo>
                        <a:pt x="159" y="9"/>
                      </a:lnTo>
                      <a:lnTo>
                        <a:pt x="170" y="15"/>
                      </a:lnTo>
                      <a:lnTo>
                        <a:pt x="179" y="20"/>
                      </a:lnTo>
                      <a:lnTo>
                        <a:pt x="188" y="27"/>
                      </a:lnTo>
                      <a:lnTo>
                        <a:pt x="197" y="35"/>
                      </a:lnTo>
                      <a:lnTo>
                        <a:pt x="205" y="42"/>
                      </a:lnTo>
                      <a:lnTo>
                        <a:pt x="211" y="51"/>
                      </a:lnTo>
                      <a:lnTo>
                        <a:pt x="217" y="60"/>
                      </a:lnTo>
                      <a:lnTo>
                        <a:pt x="221" y="71"/>
                      </a:lnTo>
                      <a:lnTo>
                        <a:pt x="226" y="81"/>
                      </a:lnTo>
                      <a:lnTo>
                        <a:pt x="229" y="92"/>
                      </a:lnTo>
                      <a:lnTo>
                        <a:pt x="230" y="104"/>
                      </a:lnTo>
                      <a:lnTo>
                        <a:pt x="230" y="116"/>
                      </a:lnTo>
                      <a:lnTo>
                        <a:pt x="230" y="116"/>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93" name="Freeform 8">
                  <a:extLst>
                    <a:ext uri="{FF2B5EF4-FFF2-40B4-BE49-F238E27FC236}">
                      <a16:creationId xmlns:a16="http://schemas.microsoft.com/office/drawing/2014/main" id="{F8B81342-A22E-1235-CFF8-CCB2E39ECCAC}"/>
                    </a:ext>
                  </a:extLst>
                </p:cNvPr>
                <p:cNvSpPr>
                  <a:spLocks/>
                </p:cNvSpPr>
                <p:nvPr/>
              </p:nvSpPr>
              <p:spPr bwMode="auto">
                <a:xfrm>
                  <a:off x="1366" y="2034"/>
                  <a:ext cx="133" cy="132"/>
                </a:xfrm>
                <a:custGeom>
                  <a:avLst/>
                  <a:gdLst>
                    <a:gd name="T0" fmla="*/ 133 w 133"/>
                    <a:gd name="T1" fmla="*/ 66 h 132"/>
                    <a:gd name="T2" fmla="*/ 133 w 133"/>
                    <a:gd name="T3" fmla="*/ 66 h 132"/>
                    <a:gd name="T4" fmla="*/ 131 w 133"/>
                    <a:gd name="T5" fmla="*/ 80 h 132"/>
                    <a:gd name="T6" fmla="*/ 128 w 133"/>
                    <a:gd name="T7" fmla="*/ 92 h 132"/>
                    <a:gd name="T8" fmla="*/ 121 w 133"/>
                    <a:gd name="T9" fmla="*/ 104 h 132"/>
                    <a:gd name="T10" fmla="*/ 113 w 133"/>
                    <a:gd name="T11" fmla="*/ 113 h 132"/>
                    <a:gd name="T12" fmla="*/ 104 w 133"/>
                    <a:gd name="T13" fmla="*/ 122 h 132"/>
                    <a:gd name="T14" fmla="*/ 92 w 133"/>
                    <a:gd name="T15" fmla="*/ 128 h 132"/>
                    <a:gd name="T16" fmla="*/ 80 w 133"/>
                    <a:gd name="T17" fmla="*/ 131 h 132"/>
                    <a:gd name="T18" fmla="*/ 66 w 133"/>
                    <a:gd name="T19" fmla="*/ 132 h 132"/>
                    <a:gd name="T20" fmla="*/ 66 w 133"/>
                    <a:gd name="T21" fmla="*/ 132 h 132"/>
                    <a:gd name="T22" fmla="*/ 53 w 133"/>
                    <a:gd name="T23" fmla="*/ 131 h 132"/>
                    <a:gd name="T24" fmla="*/ 41 w 133"/>
                    <a:gd name="T25" fmla="*/ 128 h 132"/>
                    <a:gd name="T26" fmla="*/ 29 w 133"/>
                    <a:gd name="T27" fmla="*/ 122 h 132"/>
                    <a:gd name="T28" fmla="*/ 20 w 133"/>
                    <a:gd name="T29" fmla="*/ 113 h 132"/>
                    <a:gd name="T30" fmla="*/ 11 w 133"/>
                    <a:gd name="T31" fmla="*/ 104 h 132"/>
                    <a:gd name="T32" fmla="*/ 5 w 133"/>
                    <a:gd name="T33" fmla="*/ 92 h 132"/>
                    <a:gd name="T34" fmla="*/ 2 w 133"/>
                    <a:gd name="T35" fmla="*/ 80 h 132"/>
                    <a:gd name="T36" fmla="*/ 0 w 133"/>
                    <a:gd name="T37" fmla="*/ 66 h 132"/>
                    <a:gd name="T38" fmla="*/ 0 w 133"/>
                    <a:gd name="T39" fmla="*/ 66 h 132"/>
                    <a:gd name="T40" fmla="*/ 2 w 133"/>
                    <a:gd name="T41" fmla="*/ 53 h 132"/>
                    <a:gd name="T42" fmla="*/ 5 w 133"/>
                    <a:gd name="T43" fmla="*/ 41 h 132"/>
                    <a:gd name="T44" fmla="*/ 11 w 133"/>
                    <a:gd name="T45" fmla="*/ 28 h 132"/>
                    <a:gd name="T46" fmla="*/ 20 w 133"/>
                    <a:gd name="T47" fmla="*/ 19 h 132"/>
                    <a:gd name="T48" fmla="*/ 29 w 133"/>
                    <a:gd name="T49" fmla="*/ 12 h 132"/>
                    <a:gd name="T50" fmla="*/ 41 w 133"/>
                    <a:gd name="T51" fmla="*/ 6 h 132"/>
                    <a:gd name="T52" fmla="*/ 53 w 133"/>
                    <a:gd name="T53" fmla="*/ 1 h 132"/>
                    <a:gd name="T54" fmla="*/ 66 w 133"/>
                    <a:gd name="T55" fmla="*/ 0 h 132"/>
                    <a:gd name="T56" fmla="*/ 66 w 133"/>
                    <a:gd name="T57" fmla="*/ 0 h 132"/>
                    <a:gd name="T58" fmla="*/ 80 w 133"/>
                    <a:gd name="T59" fmla="*/ 1 h 132"/>
                    <a:gd name="T60" fmla="*/ 92 w 133"/>
                    <a:gd name="T61" fmla="*/ 6 h 132"/>
                    <a:gd name="T62" fmla="*/ 104 w 133"/>
                    <a:gd name="T63" fmla="*/ 12 h 132"/>
                    <a:gd name="T64" fmla="*/ 113 w 133"/>
                    <a:gd name="T65" fmla="*/ 19 h 132"/>
                    <a:gd name="T66" fmla="*/ 121 w 133"/>
                    <a:gd name="T67" fmla="*/ 28 h 132"/>
                    <a:gd name="T68" fmla="*/ 128 w 133"/>
                    <a:gd name="T69" fmla="*/ 41 h 132"/>
                    <a:gd name="T70" fmla="*/ 131 w 133"/>
                    <a:gd name="T71" fmla="*/ 53 h 132"/>
                    <a:gd name="T72" fmla="*/ 133 w 133"/>
                    <a:gd name="T73" fmla="*/ 66 h 132"/>
                    <a:gd name="T74" fmla="*/ 133 w 133"/>
                    <a:gd name="T75" fmla="*/ 6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132">
                      <a:moveTo>
                        <a:pt x="133" y="66"/>
                      </a:moveTo>
                      <a:lnTo>
                        <a:pt x="133" y="66"/>
                      </a:lnTo>
                      <a:lnTo>
                        <a:pt x="131" y="80"/>
                      </a:lnTo>
                      <a:lnTo>
                        <a:pt x="128" y="92"/>
                      </a:lnTo>
                      <a:lnTo>
                        <a:pt x="121" y="104"/>
                      </a:lnTo>
                      <a:lnTo>
                        <a:pt x="113" y="113"/>
                      </a:lnTo>
                      <a:lnTo>
                        <a:pt x="104" y="122"/>
                      </a:lnTo>
                      <a:lnTo>
                        <a:pt x="92" y="128"/>
                      </a:lnTo>
                      <a:lnTo>
                        <a:pt x="80" y="131"/>
                      </a:lnTo>
                      <a:lnTo>
                        <a:pt x="66" y="132"/>
                      </a:lnTo>
                      <a:lnTo>
                        <a:pt x="66" y="132"/>
                      </a:lnTo>
                      <a:lnTo>
                        <a:pt x="53" y="131"/>
                      </a:lnTo>
                      <a:lnTo>
                        <a:pt x="41" y="128"/>
                      </a:lnTo>
                      <a:lnTo>
                        <a:pt x="29" y="122"/>
                      </a:lnTo>
                      <a:lnTo>
                        <a:pt x="20" y="113"/>
                      </a:lnTo>
                      <a:lnTo>
                        <a:pt x="11" y="104"/>
                      </a:lnTo>
                      <a:lnTo>
                        <a:pt x="5" y="92"/>
                      </a:lnTo>
                      <a:lnTo>
                        <a:pt x="2" y="80"/>
                      </a:lnTo>
                      <a:lnTo>
                        <a:pt x="0" y="66"/>
                      </a:lnTo>
                      <a:lnTo>
                        <a:pt x="0" y="66"/>
                      </a:lnTo>
                      <a:lnTo>
                        <a:pt x="2" y="53"/>
                      </a:lnTo>
                      <a:lnTo>
                        <a:pt x="5" y="41"/>
                      </a:lnTo>
                      <a:lnTo>
                        <a:pt x="11" y="28"/>
                      </a:lnTo>
                      <a:lnTo>
                        <a:pt x="20" y="19"/>
                      </a:lnTo>
                      <a:lnTo>
                        <a:pt x="29" y="12"/>
                      </a:lnTo>
                      <a:lnTo>
                        <a:pt x="41" y="6"/>
                      </a:lnTo>
                      <a:lnTo>
                        <a:pt x="53" y="1"/>
                      </a:lnTo>
                      <a:lnTo>
                        <a:pt x="66" y="0"/>
                      </a:lnTo>
                      <a:lnTo>
                        <a:pt x="66" y="0"/>
                      </a:lnTo>
                      <a:lnTo>
                        <a:pt x="80" y="1"/>
                      </a:lnTo>
                      <a:lnTo>
                        <a:pt x="92" y="6"/>
                      </a:lnTo>
                      <a:lnTo>
                        <a:pt x="104" y="12"/>
                      </a:lnTo>
                      <a:lnTo>
                        <a:pt x="113" y="19"/>
                      </a:lnTo>
                      <a:lnTo>
                        <a:pt x="121" y="28"/>
                      </a:lnTo>
                      <a:lnTo>
                        <a:pt x="128" y="41"/>
                      </a:lnTo>
                      <a:lnTo>
                        <a:pt x="131" y="53"/>
                      </a:lnTo>
                      <a:lnTo>
                        <a:pt x="133" y="66"/>
                      </a:lnTo>
                      <a:lnTo>
                        <a:pt x="133" y="66"/>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94" name="Freeform 9">
                  <a:extLst>
                    <a:ext uri="{FF2B5EF4-FFF2-40B4-BE49-F238E27FC236}">
                      <a16:creationId xmlns:a16="http://schemas.microsoft.com/office/drawing/2014/main" id="{500CAFBC-76DF-8F48-3E06-911594E8BB02}"/>
                    </a:ext>
                  </a:extLst>
                </p:cNvPr>
                <p:cNvSpPr>
                  <a:spLocks/>
                </p:cNvSpPr>
                <p:nvPr/>
              </p:nvSpPr>
              <p:spPr bwMode="auto">
                <a:xfrm>
                  <a:off x="935" y="2210"/>
                  <a:ext cx="149" cy="149"/>
                </a:xfrm>
                <a:custGeom>
                  <a:avLst/>
                  <a:gdLst>
                    <a:gd name="T0" fmla="*/ 149 w 149"/>
                    <a:gd name="T1" fmla="*/ 74 h 149"/>
                    <a:gd name="T2" fmla="*/ 149 w 149"/>
                    <a:gd name="T3" fmla="*/ 74 h 149"/>
                    <a:gd name="T4" fmla="*/ 148 w 149"/>
                    <a:gd name="T5" fmla="*/ 89 h 149"/>
                    <a:gd name="T6" fmla="*/ 143 w 149"/>
                    <a:gd name="T7" fmla="*/ 104 h 149"/>
                    <a:gd name="T8" fmla="*/ 137 w 149"/>
                    <a:gd name="T9" fmla="*/ 116 h 149"/>
                    <a:gd name="T10" fmla="*/ 128 w 149"/>
                    <a:gd name="T11" fmla="*/ 127 h 149"/>
                    <a:gd name="T12" fmla="*/ 116 w 149"/>
                    <a:gd name="T13" fmla="*/ 136 h 149"/>
                    <a:gd name="T14" fmla="*/ 104 w 149"/>
                    <a:gd name="T15" fmla="*/ 143 h 149"/>
                    <a:gd name="T16" fmla="*/ 90 w 149"/>
                    <a:gd name="T17" fmla="*/ 148 h 149"/>
                    <a:gd name="T18" fmla="*/ 75 w 149"/>
                    <a:gd name="T19" fmla="*/ 149 h 149"/>
                    <a:gd name="T20" fmla="*/ 75 w 149"/>
                    <a:gd name="T21" fmla="*/ 149 h 149"/>
                    <a:gd name="T22" fmla="*/ 60 w 149"/>
                    <a:gd name="T23" fmla="*/ 148 h 149"/>
                    <a:gd name="T24" fmla="*/ 45 w 149"/>
                    <a:gd name="T25" fmla="*/ 143 h 149"/>
                    <a:gd name="T26" fmla="*/ 33 w 149"/>
                    <a:gd name="T27" fmla="*/ 136 h 149"/>
                    <a:gd name="T28" fmla="*/ 23 w 149"/>
                    <a:gd name="T29" fmla="*/ 127 h 149"/>
                    <a:gd name="T30" fmla="*/ 14 w 149"/>
                    <a:gd name="T31" fmla="*/ 116 h 149"/>
                    <a:gd name="T32" fmla="*/ 6 w 149"/>
                    <a:gd name="T33" fmla="*/ 104 h 149"/>
                    <a:gd name="T34" fmla="*/ 1 w 149"/>
                    <a:gd name="T35" fmla="*/ 89 h 149"/>
                    <a:gd name="T36" fmla="*/ 0 w 149"/>
                    <a:gd name="T37" fmla="*/ 74 h 149"/>
                    <a:gd name="T38" fmla="*/ 0 w 149"/>
                    <a:gd name="T39" fmla="*/ 74 h 149"/>
                    <a:gd name="T40" fmla="*/ 1 w 149"/>
                    <a:gd name="T41" fmla="*/ 59 h 149"/>
                    <a:gd name="T42" fmla="*/ 6 w 149"/>
                    <a:gd name="T43" fmla="*/ 45 h 149"/>
                    <a:gd name="T44" fmla="*/ 14 w 149"/>
                    <a:gd name="T45" fmla="*/ 33 h 149"/>
                    <a:gd name="T46" fmla="*/ 23 w 149"/>
                    <a:gd name="T47" fmla="*/ 21 h 149"/>
                    <a:gd name="T48" fmla="*/ 33 w 149"/>
                    <a:gd name="T49" fmla="*/ 12 h 149"/>
                    <a:gd name="T50" fmla="*/ 45 w 149"/>
                    <a:gd name="T51" fmla="*/ 6 h 149"/>
                    <a:gd name="T52" fmla="*/ 60 w 149"/>
                    <a:gd name="T53" fmla="*/ 2 h 149"/>
                    <a:gd name="T54" fmla="*/ 75 w 149"/>
                    <a:gd name="T55" fmla="*/ 0 h 149"/>
                    <a:gd name="T56" fmla="*/ 75 w 149"/>
                    <a:gd name="T57" fmla="*/ 0 h 149"/>
                    <a:gd name="T58" fmla="*/ 90 w 149"/>
                    <a:gd name="T59" fmla="*/ 2 h 149"/>
                    <a:gd name="T60" fmla="*/ 104 w 149"/>
                    <a:gd name="T61" fmla="*/ 6 h 149"/>
                    <a:gd name="T62" fmla="*/ 116 w 149"/>
                    <a:gd name="T63" fmla="*/ 12 h 149"/>
                    <a:gd name="T64" fmla="*/ 128 w 149"/>
                    <a:gd name="T65" fmla="*/ 21 h 149"/>
                    <a:gd name="T66" fmla="*/ 137 w 149"/>
                    <a:gd name="T67" fmla="*/ 33 h 149"/>
                    <a:gd name="T68" fmla="*/ 143 w 149"/>
                    <a:gd name="T69" fmla="*/ 45 h 149"/>
                    <a:gd name="T70" fmla="*/ 148 w 149"/>
                    <a:gd name="T71" fmla="*/ 59 h 149"/>
                    <a:gd name="T72" fmla="*/ 149 w 149"/>
                    <a:gd name="T73" fmla="*/ 74 h 149"/>
                    <a:gd name="T74" fmla="*/ 149 w 149"/>
                    <a:gd name="T75" fmla="*/ 7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 h="149">
                      <a:moveTo>
                        <a:pt x="149" y="74"/>
                      </a:moveTo>
                      <a:lnTo>
                        <a:pt x="149" y="74"/>
                      </a:lnTo>
                      <a:lnTo>
                        <a:pt x="148" y="89"/>
                      </a:lnTo>
                      <a:lnTo>
                        <a:pt x="143" y="104"/>
                      </a:lnTo>
                      <a:lnTo>
                        <a:pt x="137" y="116"/>
                      </a:lnTo>
                      <a:lnTo>
                        <a:pt x="128" y="127"/>
                      </a:lnTo>
                      <a:lnTo>
                        <a:pt x="116" y="136"/>
                      </a:lnTo>
                      <a:lnTo>
                        <a:pt x="104" y="143"/>
                      </a:lnTo>
                      <a:lnTo>
                        <a:pt x="90" y="148"/>
                      </a:lnTo>
                      <a:lnTo>
                        <a:pt x="75" y="149"/>
                      </a:lnTo>
                      <a:lnTo>
                        <a:pt x="75" y="149"/>
                      </a:lnTo>
                      <a:lnTo>
                        <a:pt x="60" y="148"/>
                      </a:lnTo>
                      <a:lnTo>
                        <a:pt x="45" y="143"/>
                      </a:lnTo>
                      <a:lnTo>
                        <a:pt x="33" y="136"/>
                      </a:lnTo>
                      <a:lnTo>
                        <a:pt x="23" y="127"/>
                      </a:lnTo>
                      <a:lnTo>
                        <a:pt x="14" y="116"/>
                      </a:lnTo>
                      <a:lnTo>
                        <a:pt x="6" y="104"/>
                      </a:lnTo>
                      <a:lnTo>
                        <a:pt x="1" y="89"/>
                      </a:lnTo>
                      <a:lnTo>
                        <a:pt x="0" y="74"/>
                      </a:lnTo>
                      <a:lnTo>
                        <a:pt x="0" y="74"/>
                      </a:lnTo>
                      <a:lnTo>
                        <a:pt x="1" y="59"/>
                      </a:lnTo>
                      <a:lnTo>
                        <a:pt x="6" y="45"/>
                      </a:lnTo>
                      <a:lnTo>
                        <a:pt x="14" y="33"/>
                      </a:lnTo>
                      <a:lnTo>
                        <a:pt x="23" y="21"/>
                      </a:lnTo>
                      <a:lnTo>
                        <a:pt x="33" y="12"/>
                      </a:lnTo>
                      <a:lnTo>
                        <a:pt x="45" y="6"/>
                      </a:lnTo>
                      <a:lnTo>
                        <a:pt x="60" y="2"/>
                      </a:lnTo>
                      <a:lnTo>
                        <a:pt x="75" y="0"/>
                      </a:lnTo>
                      <a:lnTo>
                        <a:pt x="75" y="0"/>
                      </a:lnTo>
                      <a:lnTo>
                        <a:pt x="90" y="2"/>
                      </a:lnTo>
                      <a:lnTo>
                        <a:pt x="104" y="6"/>
                      </a:lnTo>
                      <a:lnTo>
                        <a:pt x="116" y="12"/>
                      </a:lnTo>
                      <a:lnTo>
                        <a:pt x="128" y="21"/>
                      </a:lnTo>
                      <a:lnTo>
                        <a:pt x="137" y="33"/>
                      </a:lnTo>
                      <a:lnTo>
                        <a:pt x="143" y="45"/>
                      </a:lnTo>
                      <a:lnTo>
                        <a:pt x="148" y="59"/>
                      </a:lnTo>
                      <a:lnTo>
                        <a:pt x="149" y="74"/>
                      </a:lnTo>
                      <a:lnTo>
                        <a:pt x="149" y="74"/>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95" name="Freeform 10">
                  <a:extLst>
                    <a:ext uri="{FF2B5EF4-FFF2-40B4-BE49-F238E27FC236}">
                      <a16:creationId xmlns:a16="http://schemas.microsoft.com/office/drawing/2014/main" id="{E6736AEF-6B67-9369-6528-A3EECCC25D79}"/>
                    </a:ext>
                  </a:extLst>
                </p:cNvPr>
                <p:cNvSpPr>
                  <a:spLocks/>
                </p:cNvSpPr>
                <p:nvPr/>
              </p:nvSpPr>
              <p:spPr bwMode="auto">
                <a:xfrm>
                  <a:off x="781" y="2362"/>
                  <a:ext cx="155" cy="156"/>
                </a:xfrm>
                <a:custGeom>
                  <a:avLst/>
                  <a:gdLst>
                    <a:gd name="T0" fmla="*/ 155 w 155"/>
                    <a:gd name="T1" fmla="*/ 77 h 156"/>
                    <a:gd name="T2" fmla="*/ 155 w 155"/>
                    <a:gd name="T3" fmla="*/ 77 h 156"/>
                    <a:gd name="T4" fmla="*/ 154 w 155"/>
                    <a:gd name="T5" fmla="*/ 94 h 156"/>
                    <a:gd name="T6" fmla="*/ 149 w 155"/>
                    <a:gd name="T7" fmla="*/ 107 h 156"/>
                    <a:gd name="T8" fmla="*/ 142 w 155"/>
                    <a:gd name="T9" fmla="*/ 121 h 156"/>
                    <a:gd name="T10" fmla="*/ 133 w 155"/>
                    <a:gd name="T11" fmla="*/ 133 h 156"/>
                    <a:gd name="T12" fmla="*/ 121 w 155"/>
                    <a:gd name="T13" fmla="*/ 142 h 156"/>
                    <a:gd name="T14" fmla="*/ 109 w 155"/>
                    <a:gd name="T15" fmla="*/ 150 h 156"/>
                    <a:gd name="T16" fmla="*/ 94 w 155"/>
                    <a:gd name="T17" fmla="*/ 154 h 156"/>
                    <a:gd name="T18" fmla="*/ 77 w 155"/>
                    <a:gd name="T19" fmla="*/ 156 h 156"/>
                    <a:gd name="T20" fmla="*/ 77 w 155"/>
                    <a:gd name="T21" fmla="*/ 156 h 156"/>
                    <a:gd name="T22" fmla="*/ 62 w 155"/>
                    <a:gd name="T23" fmla="*/ 154 h 156"/>
                    <a:gd name="T24" fmla="*/ 47 w 155"/>
                    <a:gd name="T25" fmla="*/ 150 h 156"/>
                    <a:gd name="T26" fmla="*/ 35 w 155"/>
                    <a:gd name="T27" fmla="*/ 142 h 156"/>
                    <a:gd name="T28" fmla="*/ 23 w 155"/>
                    <a:gd name="T29" fmla="*/ 133 h 156"/>
                    <a:gd name="T30" fmla="*/ 14 w 155"/>
                    <a:gd name="T31" fmla="*/ 121 h 156"/>
                    <a:gd name="T32" fmla="*/ 6 w 155"/>
                    <a:gd name="T33" fmla="*/ 107 h 156"/>
                    <a:gd name="T34" fmla="*/ 2 w 155"/>
                    <a:gd name="T35" fmla="*/ 94 h 156"/>
                    <a:gd name="T36" fmla="*/ 0 w 155"/>
                    <a:gd name="T37" fmla="*/ 77 h 156"/>
                    <a:gd name="T38" fmla="*/ 0 w 155"/>
                    <a:gd name="T39" fmla="*/ 77 h 156"/>
                    <a:gd name="T40" fmla="*/ 2 w 155"/>
                    <a:gd name="T41" fmla="*/ 62 h 156"/>
                    <a:gd name="T42" fmla="*/ 6 w 155"/>
                    <a:gd name="T43" fmla="*/ 47 h 156"/>
                    <a:gd name="T44" fmla="*/ 14 w 155"/>
                    <a:gd name="T45" fmla="*/ 34 h 156"/>
                    <a:gd name="T46" fmla="*/ 23 w 155"/>
                    <a:gd name="T47" fmla="*/ 23 h 156"/>
                    <a:gd name="T48" fmla="*/ 35 w 155"/>
                    <a:gd name="T49" fmla="*/ 12 h 156"/>
                    <a:gd name="T50" fmla="*/ 47 w 155"/>
                    <a:gd name="T51" fmla="*/ 6 h 156"/>
                    <a:gd name="T52" fmla="*/ 62 w 155"/>
                    <a:gd name="T53" fmla="*/ 2 h 156"/>
                    <a:gd name="T54" fmla="*/ 77 w 155"/>
                    <a:gd name="T55" fmla="*/ 0 h 156"/>
                    <a:gd name="T56" fmla="*/ 77 w 155"/>
                    <a:gd name="T57" fmla="*/ 0 h 156"/>
                    <a:gd name="T58" fmla="*/ 94 w 155"/>
                    <a:gd name="T59" fmla="*/ 2 h 156"/>
                    <a:gd name="T60" fmla="*/ 109 w 155"/>
                    <a:gd name="T61" fmla="*/ 6 h 156"/>
                    <a:gd name="T62" fmla="*/ 121 w 155"/>
                    <a:gd name="T63" fmla="*/ 12 h 156"/>
                    <a:gd name="T64" fmla="*/ 133 w 155"/>
                    <a:gd name="T65" fmla="*/ 23 h 156"/>
                    <a:gd name="T66" fmla="*/ 142 w 155"/>
                    <a:gd name="T67" fmla="*/ 34 h 156"/>
                    <a:gd name="T68" fmla="*/ 149 w 155"/>
                    <a:gd name="T69" fmla="*/ 47 h 156"/>
                    <a:gd name="T70" fmla="*/ 154 w 155"/>
                    <a:gd name="T71" fmla="*/ 62 h 156"/>
                    <a:gd name="T72" fmla="*/ 155 w 155"/>
                    <a:gd name="T73" fmla="*/ 77 h 156"/>
                    <a:gd name="T74" fmla="*/ 155 w 155"/>
                    <a:gd name="T75" fmla="*/ 7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56">
                      <a:moveTo>
                        <a:pt x="155" y="77"/>
                      </a:moveTo>
                      <a:lnTo>
                        <a:pt x="155" y="77"/>
                      </a:lnTo>
                      <a:lnTo>
                        <a:pt x="154" y="94"/>
                      </a:lnTo>
                      <a:lnTo>
                        <a:pt x="149" y="107"/>
                      </a:lnTo>
                      <a:lnTo>
                        <a:pt x="142" y="121"/>
                      </a:lnTo>
                      <a:lnTo>
                        <a:pt x="133" y="133"/>
                      </a:lnTo>
                      <a:lnTo>
                        <a:pt x="121" y="142"/>
                      </a:lnTo>
                      <a:lnTo>
                        <a:pt x="109" y="150"/>
                      </a:lnTo>
                      <a:lnTo>
                        <a:pt x="94" y="154"/>
                      </a:lnTo>
                      <a:lnTo>
                        <a:pt x="77" y="156"/>
                      </a:lnTo>
                      <a:lnTo>
                        <a:pt x="77" y="156"/>
                      </a:lnTo>
                      <a:lnTo>
                        <a:pt x="62" y="154"/>
                      </a:lnTo>
                      <a:lnTo>
                        <a:pt x="47" y="150"/>
                      </a:lnTo>
                      <a:lnTo>
                        <a:pt x="35" y="142"/>
                      </a:lnTo>
                      <a:lnTo>
                        <a:pt x="23" y="133"/>
                      </a:lnTo>
                      <a:lnTo>
                        <a:pt x="14" y="121"/>
                      </a:lnTo>
                      <a:lnTo>
                        <a:pt x="6" y="107"/>
                      </a:lnTo>
                      <a:lnTo>
                        <a:pt x="2" y="94"/>
                      </a:lnTo>
                      <a:lnTo>
                        <a:pt x="0" y="77"/>
                      </a:lnTo>
                      <a:lnTo>
                        <a:pt x="0" y="77"/>
                      </a:lnTo>
                      <a:lnTo>
                        <a:pt x="2" y="62"/>
                      </a:lnTo>
                      <a:lnTo>
                        <a:pt x="6" y="47"/>
                      </a:lnTo>
                      <a:lnTo>
                        <a:pt x="14" y="34"/>
                      </a:lnTo>
                      <a:lnTo>
                        <a:pt x="23" y="23"/>
                      </a:lnTo>
                      <a:lnTo>
                        <a:pt x="35" y="12"/>
                      </a:lnTo>
                      <a:lnTo>
                        <a:pt x="47" y="6"/>
                      </a:lnTo>
                      <a:lnTo>
                        <a:pt x="62" y="2"/>
                      </a:lnTo>
                      <a:lnTo>
                        <a:pt x="77" y="0"/>
                      </a:lnTo>
                      <a:lnTo>
                        <a:pt x="77" y="0"/>
                      </a:lnTo>
                      <a:lnTo>
                        <a:pt x="94" y="2"/>
                      </a:lnTo>
                      <a:lnTo>
                        <a:pt x="109" y="6"/>
                      </a:lnTo>
                      <a:lnTo>
                        <a:pt x="121" y="12"/>
                      </a:lnTo>
                      <a:lnTo>
                        <a:pt x="133" y="23"/>
                      </a:lnTo>
                      <a:lnTo>
                        <a:pt x="142" y="34"/>
                      </a:lnTo>
                      <a:lnTo>
                        <a:pt x="149" y="47"/>
                      </a:lnTo>
                      <a:lnTo>
                        <a:pt x="154" y="62"/>
                      </a:lnTo>
                      <a:lnTo>
                        <a:pt x="155" y="77"/>
                      </a:lnTo>
                      <a:lnTo>
                        <a:pt x="155" y="77"/>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96" name="Freeform 11">
                  <a:extLst>
                    <a:ext uri="{FF2B5EF4-FFF2-40B4-BE49-F238E27FC236}">
                      <a16:creationId xmlns:a16="http://schemas.microsoft.com/office/drawing/2014/main" id="{7B94B880-F91B-1CF2-B997-E29326FEB414}"/>
                    </a:ext>
                  </a:extLst>
                </p:cNvPr>
                <p:cNvSpPr>
                  <a:spLocks/>
                </p:cNvSpPr>
                <p:nvPr/>
              </p:nvSpPr>
              <p:spPr bwMode="auto">
                <a:xfrm>
                  <a:off x="2276" y="2768"/>
                  <a:ext cx="122" cy="122"/>
                </a:xfrm>
                <a:custGeom>
                  <a:avLst/>
                  <a:gdLst>
                    <a:gd name="T0" fmla="*/ 122 w 122"/>
                    <a:gd name="T1" fmla="*/ 62 h 122"/>
                    <a:gd name="T2" fmla="*/ 122 w 122"/>
                    <a:gd name="T3" fmla="*/ 62 h 122"/>
                    <a:gd name="T4" fmla="*/ 121 w 122"/>
                    <a:gd name="T5" fmla="*/ 74 h 122"/>
                    <a:gd name="T6" fmla="*/ 116 w 122"/>
                    <a:gd name="T7" fmla="*/ 84 h 122"/>
                    <a:gd name="T8" fmla="*/ 112 w 122"/>
                    <a:gd name="T9" fmla="*/ 95 h 122"/>
                    <a:gd name="T10" fmla="*/ 104 w 122"/>
                    <a:gd name="T11" fmla="*/ 104 h 122"/>
                    <a:gd name="T12" fmla="*/ 95 w 122"/>
                    <a:gd name="T13" fmla="*/ 111 h 122"/>
                    <a:gd name="T14" fmla="*/ 85 w 122"/>
                    <a:gd name="T15" fmla="*/ 117 h 122"/>
                    <a:gd name="T16" fmla="*/ 73 w 122"/>
                    <a:gd name="T17" fmla="*/ 120 h 122"/>
                    <a:gd name="T18" fmla="*/ 61 w 122"/>
                    <a:gd name="T19" fmla="*/ 122 h 122"/>
                    <a:gd name="T20" fmla="*/ 61 w 122"/>
                    <a:gd name="T21" fmla="*/ 122 h 122"/>
                    <a:gd name="T22" fmla="*/ 49 w 122"/>
                    <a:gd name="T23" fmla="*/ 120 h 122"/>
                    <a:gd name="T24" fmla="*/ 37 w 122"/>
                    <a:gd name="T25" fmla="*/ 117 h 122"/>
                    <a:gd name="T26" fmla="*/ 27 w 122"/>
                    <a:gd name="T27" fmla="*/ 111 h 122"/>
                    <a:gd name="T28" fmla="*/ 18 w 122"/>
                    <a:gd name="T29" fmla="*/ 104 h 122"/>
                    <a:gd name="T30" fmla="*/ 11 w 122"/>
                    <a:gd name="T31" fmla="*/ 95 h 122"/>
                    <a:gd name="T32" fmla="*/ 5 w 122"/>
                    <a:gd name="T33" fmla="*/ 84 h 122"/>
                    <a:gd name="T34" fmla="*/ 2 w 122"/>
                    <a:gd name="T35" fmla="*/ 74 h 122"/>
                    <a:gd name="T36" fmla="*/ 0 w 122"/>
                    <a:gd name="T37" fmla="*/ 62 h 122"/>
                    <a:gd name="T38" fmla="*/ 0 w 122"/>
                    <a:gd name="T39" fmla="*/ 62 h 122"/>
                    <a:gd name="T40" fmla="*/ 2 w 122"/>
                    <a:gd name="T41" fmla="*/ 48 h 122"/>
                    <a:gd name="T42" fmla="*/ 5 w 122"/>
                    <a:gd name="T43" fmla="*/ 38 h 122"/>
                    <a:gd name="T44" fmla="*/ 11 w 122"/>
                    <a:gd name="T45" fmla="*/ 27 h 122"/>
                    <a:gd name="T46" fmla="*/ 18 w 122"/>
                    <a:gd name="T47" fmla="*/ 18 h 122"/>
                    <a:gd name="T48" fmla="*/ 27 w 122"/>
                    <a:gd name="T49" fmla="*/ 10 h 122"/>
                    <a:gd name="T50" fmla="*/ 37 w 122"/>
                    <a:gd name="T51" fmla="*/ 4 h 122"/>
                    <a:gd name="T52" fmla="*/ 49 w 122"/>
                    <a:gd name="T53" fmla="*/ 1 h 122"/>
                    <a:gd name="T54" fmla="*/ 61 w 122"/>
                    <a:gd name="T55" fmla="*/ 0 h 122"/>
                    <a:gd name="T56" fmla="*/ 61 w 122"/>
                    <a:gd name="T57" fmla="*/ 0 h 122"/>
                    <a:gd name="T58" fmla="*/ 73 w 122"/>
                    <a:gd name="T59" fmla="*/ 1 h 122"/>
                    <a:gd name="T60" fmla="*/ 85 w 122"/>
                    <a:gd name="T61" fmla="*/ 4 h 122"/>
                    <a:gd name="T62" fmla="*/ 95 w 122"/>
                    <a:gd name="T63" fmla="*/ 10 h 122"/>
                    <a:gd name="T64" fmla="*/ 104 w 122"/>
                    <a:gd name="T65" fmla="*/ 18 h 122"/>
                    <a:gd name="T66" fmla="*/ 112 w 122"/>
                    <a:gd name="T67" fmla="*/ 27 h 122"/>
                    <a:gd name="T68" fmla="*/ 116 w 122"/>
                    <a:gd name="T69" fmla="*/ 38 h 122"/>
                    <a:gd name="T70" fmla="*/ 121 w 122"/>
                    <a:gd name="T71" fmla="*/ 48 h 122"/>
                    <a:gd name="T72" fmla="*/ 122 w 122"/>
                    <a:gd name="T73" fmla="*/ 62 h 122"/>
                    <a:gd name="T74" fmla="*/ 122 w 122"/>
                    <a:gd name="T75" fmla="*/ 6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 h="122">
                      <a:moveTo>
                        <a:pt x="122" y="62"/>
                      </a:moveTo>
                      <a:lnTo>
                        <a:pt x="122" y="62"/>
                      </a:lnTo>
                      <a:lnTo>
                        <a:pt x="121" y="74"/>
                      </a:lnTo>
                      <a:lnTo>
                        <a:pt x="116" y="84"/>
                      </a:lnTo>
                      <a:lnTo>
                        <a:pt x="112" y="95"/>
                      </a:lnTo>
                      <a:lnTo>
                        <a:pt x="104" y="104"/>
                      </a:lnTo>
                      <a:lnTo>
                        <a:pt x="95" y="111"/>
                      </a:lnTo>
                      <a:lnTo>
                        <a:pt x="85" y="117"/>
                      </a:lnTo>
                      <a:lnTo>
                        <a:pt x="73" y="120"/>
                      </a:lnTo>
                      <a:lnTo>
                        <a:pt x="61" y="122"/>
                      </a:lnTo>
                      <a:lnTo>
                        <a:pt x="61" y="122"/>
                      </a:lnTo>
                      <a:lnTo>
                        <a:pt x="49" y="120"/>
                      </a:lnTo>
                      <a:lnTo>
                        <a:pt x="37" y="117"/>
                      </a:lnTo>
                      <a:lnTo>
                        <a:pt x="27" y="111"/>
                      </a:lnTo>
                      <a:lnTo>
                        <a:pt x="18" y="104"/>
                      </a:lnTo>
                      <a:lnTo>
                        <a:pt x="11" y="95"/>
                      </a:lnTo>
                      <a:lnTo>
                        <a:pt x="5" y="84"/>
                      </a:lnTo>
                      <a:lnTo>
                        <a:pt x="2" y="74"/>
                      </a:lnTo>
                      <a:lnTo>
                        <a:pt x="0" y="62"/>
                      </a:lnTo>
                      <a:lnTo>
                        <a:pt x="0" y="62"/>
                      </a:lnTo>
                      <a:lnTo>
                        <a:pt x="2" y="48"/>
                      </a:lnTo>
                      <a:lnTo>
                        <a:pt x="5" y="38"/>
                      </a:lnTo>
                      <a:lnTo>
                        <a:pt x="11" y="27"/>
                      </a:lnTo>
                      <a:lnTo>
                        <a:pt x="18" y="18"/>
                      </a:lnTo>
                      <a:lnTo>
                        <a:pt x="27" y="10"/>
                      </a:lnTo>
                      <a:lnTo>
                        <a:pt x="37" y="4"/>
                      </a:lnTo>
                      <a:lnTo>
                        <a:pt x="49" y="1"/>
                      </a:lnTo>
                      <a:lnTo>
                        <a:pt x="61" y="0"/>
                      </a:lnTo>
                      <a:lnTo>
                        <a:pt x="61" y="0"/>
                      </a:lnTo>
                      <a:lnTo>
                        <a:pt x="73" y="1"/>
                      </a:lnTo>
                      <a:lnTo>
                        <a:pt x="85" y="4"/>
                      </a:lnTo>
                      <a:lnTo>
                        <a:pt x="95" y="10"/>
                      </a:lnTo>
                      <a:lnTo>
                        <a:pt x="104" y="18"/>
                      </a:lnTo>
                      <a:lnTo>
                        <a:pt x="112" y="27"/>
                      </a:lnTo>
                      <a:lnTo>
                        <a:pt x="116" y="38"/>
                      </a:lnTo>
                      <a:lnTo>
                        <a:pt x="121" y="48"/>
                      </a:lnTo>
                      <a:lnTo>
                        <a:pt x="122" y="62"/>
                      </a:lnTo>
                      <a:lnTo>
                        <a:pt x="122" y="62"/>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97" name="Freeform 12">
                  <a:extLst>
                    <a:ext uri="{FF2B5EF4-FFF2-40B4-BE49-F238E27FC236}">
                      <a16:creationId xmlns:a16="http://schemas.microsoft.com/office/drawing/2014/main" id="{12B6CB90-3736-2C51-1ABC-BB587A3113C1}"/>
                    </a:ext>
                  </a:extLst>
                </p:cNvPr>
                <p:cNvSpPr>
                  <a:spLocks/>
                </p:cNvSpPr>
                <p:nvPr/>
              </p:nvSpPr>
              <p:spPr bwMode="auto">
                <a:xfrm>
                  <a:off x="2062" y="3196"/>
                  <a:ext cx="150" cy="149"/>
                </a:xfrm>
                <a:custGeom>
                  <a:avLst/>
                  <a:gdLst>
                    <a:gd name="T0" fmla="*/ 150 w 150"/>
                    <a:gd name="T1" fmla="*/ 75 h 149"/>
                    <a:gd name="T2" fmla="*/ 150 w 150"/>
                    <a:gd name="T3" fmla="*/ 75 h 149"/>
                    <a:gd name="T4" fmla="*/ 148 w 150"/>
                    <a:gd name="T5" fmla="*/ 89 h 149"/>
                    <a:gd name="T6" fmla="*/ 144 w 150"/>
                    <a:gd name="T7" fmla="*/ 104 h 149"/>
                    <a:gd name="T8" fmla="*/ 136 w 150"/>
                    <a:gd name="T9" fmla="*/ 116 h 149"/>
                    <a:gd name="T10" fmla="*/ 127 w 150"/>
                    <a:gd name="T11" fmla="*/ 127 h 149"/>
                    <a:gd name="T12" fmla="*/ 116 w 150"/>
                    <a:gd name="T13" fmla="*/ 137 h 149"/>
                    <a:gd name="T14" fmla="*/ 103 w 150"/>
                    <a:gd name="T15" fmla="*/ 143 h 149"/>
                    <a:gd name="T16" fmla="*/ 89 w 150"/>
                    <a:gd name="T17" fmla="*/ 148 h 149"/>
                    <a:gd name="T18" fmla="*/ 74 w 150"/>
                    <a:gd name="T19" fmla="*/ 149 h 149"/>
                    <a:gd name="T20" fmla="*/ 74 w 150"/>
                    <a:gd name="T21" fmla="*/ 149 h 149"/>
                    <a:gd name="T22" fmla="*/ 59 w 150"/>
                    <a:gd name="T23" fmla="*/ 148 h 149"/>
                    <a:gd name="T24" fmla="*/ 46 w 150"/>
                    <a:gd name="T25" fmla="*/ 143 h 149"/>
                    <a:gd name="T26" fmla="*/ 33 w 150"/>
                    <a:gd name="T27" fmla="*/ 137 h 149"/>
                    <a:gd name="T28" fmla="*/ 21 w 150"/>
                    <a:gd name="T29" fmla="*/ 127 h 149"/>
                    <a:gd name="T30" fmla="*/ 12 w 150"/>
                    <a:gd name="T31" fmla="*/ 116 h 149"/>
                    <a:gd name="T32" fmla="*/ 6 w 150"/>
                    <a:gd name="T33" fmla="*/ 104 h 149"/>
                    <a:gd name="T34" fmla="*/ 2 w 150"/>
                    <a:gd name="T35" fmla="*/ 89 h 149"/>
                    <a:gd name="T36" fmla="*/ 0 w 150"/>
                    <a:gd name="T37" fmla="*/ 75 h 149"/>
                    <a:gd name="T38" fmla="*/ 0 w 150"/>
                    <a:gd name="T39" fmla="*/ 75 h 149"/>
                    <a:gd name="T40" fmla="*/ 2 w 150"/>
                    <a:gd name="T41" fmla="*/ 60 h 149"/>
                    <a:gd name="T42" fmla="*/ 6 w 150"/>
                    <a:gd name="T43" fmla="*/ 45 h 149"/>
                    <a:gd name="T44" fmla="*/ 12 w 150"/>
                    <a:gd name="T45" fmla="*/ 33 h 149"/>
                    <a:gd name="T46" fmla="*/ 21 w 150"/>
                    <a:gd name="T47" fmla="*/ 23 h 149"/>
                    <a:gd name="T48" fmla="*/ 33 w 150"/>
                    <a:gd name="T49" fmla="*/ 14 h 149"/>
                    <a:gd name="T50" fmla="*/ 46 w 150"/>
                    <a:gd name="T51" fmla="*/ 6 h 149"/>
                    <a:gd name="T52" fmla="*/ 59 w 150"/>
                    <a:gd name="T53" fmla="*/ 1 h 149"/>
                    <a:gd name="T54" fmla="*/ 74 w 150"/>
                    <a:gd name="T55" fmla="*/ 0 h 149"/>
                    <a:gd name="T56" fmla="*/ 74 w 150"/>
                    <a:gd name="T57" fmla="*/ 0 h 149"/>
                    <a:gd name="T58" fmla="*/ 89 w 150"/>
                    <a:gd name="T59" fmla="*/ 1 h 149"/>
                    <a:gd name="T60" fmla="*/ 103 w 150"/>
                    <a:gd name="T61" fmla="*/ 6 h 149"/>
                    <a:gd name="T62" fmla="*/ 116 w 150"/>
                    <a:gd name="T63" fmla="*/ 14 h 149"/>
                    <a:gd name="T64" fmla="*/ 127 w 150"/>
                    <a:gd name="T65" fmla="*/ 23 h 149"/>
                    <a:gd name="T66" fmla="*/ 136 w 150"/>
                    <a:gd name="T67" fmla="*/ 33 h 149"/>
                    <a:gd name="T68" fmla="*/ 144 w 150"/>
                    <a:gd name="T69" fmla="*/ 45 h 149"/>
                    <a:gd name="T70" fmla="*/ 148 w 150"/>
                    <a:gd name="T71" fmla="*/ 60 h 149"/>
                    <a:gd name="T72" fmla="*/ 150 w 150"/>
                    <a:gd name="T73" fmla="*/ 75 h 149"/>
                    <a:gd name="T74" fmla="*/ 150 w 150"/>
                    <a:gd name="T7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49">
                      <a:moveTo>
                        <a:pt x="150" y="75"/>
                      </a:moveTo>
                      <a:lnTo>
                        <a:pt x="150" y="75"/>
                      </a:lnTo>
                      <a:lnTo>
                        <a:pt x="148" y="89"/>
                      </a:lnTo>
                      <a:lnTo>
                        <a:pt x="144" y="104"/>
                      </a:lnTo>
                      <a:lnTo>
                        <a:pt x="136" y="116"/>
                      </a:lnTo>
                      <a:lnTo>
                        <a:pt x="127" y="127"/>
                      </a:lnTo>
                      <a:lnTo>
                        <a:pt x="116" y="137"/>
                      </a:lnTo>
                      <a:lnTo>
                        <a:pt x="103" y="143"/>
                      </a:lnTo>
                      <a:lnTo>
                        <a:pt x="89" y="148"/>
                      </a:lnTo>
                      <a:lnTo>
                        <a:pt x="74" y="149"/>
                      </a:lnTo>
                      <a:lnTo>
                        <a:pt x="74" y="149"/>
                      </a:lnTo>
                      <a:lnTo>
                        <a:pt x="59" y="148"/>
                      </a:lnTo>
                      <a:lnTo>
                        <a:pt x="46" y="143"/>
                      </a:lnTo>
                      <a:lnTo>
                        <a:pt x="33" y="137"/>
                      </a:lnTo>
                      <a:lnTo>
                        <a:pt x="21" y="127"/>
                      </a:lnTo>
                      <a:lnTo>
                        <a:pt x="12" y="116"/>
                      </a:lnTo>
                      <a:lnTo>
                        <a:pt x="6" y="104"/>
                      </a:lnTo>
                      <a:lnTo>
                        <a:pt x="2" y="89"/>
                      </a:lnTo>
                      <a:lnTo>
                        <a:pt x="0" y="75"/>
                      </a:lnTo>
                      <a:lnTo>
                        <a:pt x="0" y="75"/>
                      </a:lnTo>
                      <a:lnTo>
                        <a:pt x="2" y="60"/>
                      </a:lnTo>
                      <a:lnTo>
                        <a:pt x="6" y="45"/>
                      </a:lnTo>
                      <a:lnTo>
                        <a:pt x="12" y="33"/>
                      </a:lnTo>
                      <a:lnTo>
                        <a:pt x="21" y="23"/>
                      </a:lnTo>
                      <a:lnTo>
                        <a:pt x="33" y="14"/>
                      </a:lnTo>
                      <a:lnTo>
                        <a:pt x="46" y="6"/>
                      </a:lnTo>
                      <a:lnTo>
                        <a:pt x="59" y="1"/>
                      </a:lnTo>
                      <a:lnTo>
                        <a:pt x="74" y="0"/>
                      </a:lnTo>
                      <a:lnTo>
                        <a:pt x="74" y="0"/>
                      </a:lnTo>
                      <a:lnTo>
                        <a:pt x="89" y="1"/>
                      </a:lnTo>
                      <a:lnTo>
                        <a:pt x="103" y="6"/>
                      </a:lnTo>
                      <a:lnTo>
                        <a:pt x="116" y="14"/>
                      </a:lnTo>
                      <a:lnTo>
                        <a:pt x="127" y="23"/>
                      </a:lnTo>
                      <a:lnTo>
                        <a:pt x="136" y="33"/>
                      </a:lnTo>
                      <a:lnTo>
                        <a:pt x="144" y="45"/>
                      </a:lnTo>
                      <a:lnTo>
                        <a:pt x="148" y="60"/>
                      </a:lnTo>
                      <a:lnTo>
                        <a:pt x="150" y="75"/>
                      </a:lnTo>
                      <a:lnTo>
                        <a:pt x="150" y="75"/>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98" name="Freeform 13">
                  <a:extLst>
                    <a:ext uri="{FF2B5EF4-FFF2-40B4-BE49-F238E27FC236}">
                      <a16:creationId xmlns:a16="http://schemas.microsoft.com/office/drawing/2014/main" id="{263AFF7F-0D1D-71B4-8D80-582D4F71B2CB}"/>
                    </a:ext>
                  </a:extLst>
                </p:cNvPr>
                <p:cNvSpPr>
                  <a:spLocks/>
                </p:cNvSpPr>
                <p:nvPr/>
              </p:nvSpPr>
              <p:spPr bwMode="auto">
                <a:xfrm>
                  <a:off x="1975" y="3267"/>
                  <a:ext cx="145" cy="143"/>
                </a:xfrm>
                <a:custGeom>
                  <a:avLst/>
                  <a:gdLst>
                    <a:gd name="T0" fmla="*/ 145 w 145"/>
                    <a:gd name="T1" fmla="*/ 71 h 143"/>
                    <a:gd name="T2" fmla="*/ 145 w 145"/>
                    <a:gd name="T3" fmla="*/ 71 h 143"/>
                    <a:gd name="T4" fmla="*/ 143 w 145"/>
                    <a:gd name="T5" fmla="*/ 86 h 143"/>
                    <a:gd name="T6" fmla="*/ 139 w 145"/>
                    <a:gd name="T7" fmla="*/ 99 h 143"/>
                    <a:gd name="T8" fmla="*/ 131 w 145"/>
                    <a:gd name="T9" fmla="*/ 111 h 143"/>
                    <a:gd name="T10" fmla="*/ 123 w 145"/>
                    <a:gd name="T11" fmla="*/ 122 h 143"/>
                    <a:gd name="T12" fmla="*/ 113 w 145"/>
                    <a:gd name="T13" fmla="*/ 131 h 143"/>
                    <a:gd name="T14" fmla="*/ 99 w 145"/>
                    <a:gd name="T15" fmla="*/ 137 h 143"/>
                    <a:gd name="T16" fmla="*/ 87 w 145"/>
                    <a:gd name="T17" fmla="*/ 142 h 143"/>
                    <a:gd name="T18" fmla="*/ 72 w 145"/>
                    <a:gd name="T19" fmla="*/ 143 h 143"/>
                    <a:gd name="T20" fmla="*/ 72 w 145"/>
                    <a:gd name="T21" fmla="*/ 143 h 143"/>
                    <a:gd name="T22" fmla="*/ 57 w 145"/>
                    <a:gd name="T23" fmla="*/ 142 h 143"/>
                    <a:gd name="T24" fmla="*/ 44 w 145"/>
                    <a:gd name="T25" fmla="*/ 137 h 143"/>
                    <a:gd name="T26" fmla="*/ 32 w 145"/>
                    <a:gd name="T27" fmla="*/ 131 h 143"/>
                    <a:gd name="T28" fmla="*/ 21 w 145"/>
                    <a:gd name="T29" fmla="*/ 122 h 143"/>
                    <a:gd name="T30" fmla="*/ 12 w 145"/>
                    <a:gd name="T31" fmla="*/ 111 h 143"/>
                    <a:gd name="T32" fmla="*/ 6 w 145"/>
                    <a:gd name="T33" fmla="*/ 99 h 143"/>
                    <a:gd name="T34" fmla="*/ 1 w 145"/>
                    <a:gd name="T35" fmla="*/ 86 h 143"/>
                    <a:gd name="T36" fmla="*/ 0 w 145"/>
                    <a:gd name="T37" fmla="*/ 71 h 143"/>
                    <a:gd name="T38" fmla="*/ 0 w 145"/>
                    <a:gd name="T39" fmla="*/ 71 h 143"/>
                    <a:gd name="T40" fmla="*/ 1 w 145"/>
                    <a:gd name="T41" fmla="*/ 57 h 143"/>
                    <a:gd name="T42" fmla="*/ 6 w 145"/>
                    <a:gd name="T43" fmla="*/ 44 h 143"/>
                    <a:gd name="T44" fmla="*/ 12 w 145"/>
                    <a:gd name="T45" fmla="*/ 31 h 143"/>
                    <a:gd name="T46" fmla="*/ 21 w 145"/>
                    <a:gd name="T47" fmla="*/ 21 h 143"/>
                    <a:gd name="T48" fmla="*/ 32 w 145"/>
                    <a:gd name="T49" fmla="*/ 12 h 143"/>
                    <a:gd name="T50" fmla="*/ 44 w 145"/>
                    <a:gd name="T51" fmla="*/ 6 h 143"/>
                    <a:gd name="T52" fmla="*/ 57 w 145"/>
                    <a:gd name="T53" fmla="*/ 1 h 143"/>
                    <a:gd name="T54" fmla="*/ 72 w 145"/>
                    <a:gd name="T55" fmla="*/ 0 h 143"/>
                    <a:gd name="T56" fmla="*/ 72 w 145"/>
                    <a:gd name="T57" fmla="*/ 0 h 143"/>
                    <a:gd name="T58" fmla="*/ 87 w 145"/>
                    <a:gd name="T59" fmla="*/ 1 h 143"/>
                    <a:gd name="T60" fmla="*/ 99 w 145"/>
                    <a:gd name="T61" fmla="*/ 6 h 143"/>
                    <a:gd name="T62" fmla="*/ 113 w 145"/>
                    <a:gd name="T63" fmla="*/ 12 h 143"/>
                    <a:gd name="T64" fmla="*/ 123 w 145"/>
                    <a:gd name="T65" fmla="*/ 21 h 143"/>
                    <a:gd name="T66" fmla="*/ 131 w 145"/>
                    <a:gd name="T67" fmla="*/ 31 h 143"/>
                    <a:gd name="T68" fmla="*/ 139 w 145"/>
                    <a:gd name="T69" fmla="*/ 44 h 143"/>
                    <a:gd name="T70" fmla="*/ 143 w 145"/>
                    <a:gd name="T71" fmla="*/ 57 h 143"/>
                    <a:gd name="T72" fmla="*/ 145 w 145"/>
                    <a:gd name="T73" fmla="*/ 71 h 143"/>
                    <a:gd name="T74" fmla="*/ 145 w 145"/>
                    <a:gd name="T75" fmla="*/ 7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43">
                      <a:moveTo>
                        <a:pt x="145" y="71"/>
                      </a:moveTo>
                      <a:lnTo>
                        <a:pt x="145" y="71"/>
                      </a:lnTo>
                      <a:lnTo>
                        <a:pt x="143" y="86"/>
                      </a:lnTo>
                      <a:lnTo>
                        <a:pt x="139" y="99"/>
                      </a:lnTo>
                      <a:lnTo>
                        <a:pt x="131" y="111"/>
                      </a:lnTo>
                      <a:lnTo>
                        <a:pt x="123" y="122"/>
                      </a:lnTo>
                      <a:lnTo>
                        <a:pt x="113" y="131"/>
                      </a:lnTo>
                      <a:lnTo>
                        <a:pt x="99" y="137"/>
                      </a:lnTo>
                      <a:lnTo>
                        <a:pt x="87" y="142"/>
                      </a:lnTo>
                      <a:lnTo>
                        <a:pt x="72" y="143"/>
                      </a:lnTo>
                      <a:lnTo>
                        <a:pt x="72" y="143"/>
                      </a:lnTo>
                      <a:lnTo>
                        <a:pt x="57" y="142"/>
                      </a:lnTo>
                      <a:lnTo>
                        <a:pt x="44" y="137"/>
                      </a:lnTo>
                      <a:lnTo>
                        <a:pt x="32" y="131"/>
                      </a:lnTo>
                      <a:lnTo>
                        <a:pt x="21" y="122"/>
                      </a:lnTo>
                      <a:lnTo>
                        <a:pt x="12" y="111"/>
                      </a:lnTo>
                      <a:lnTo>
                        <a:pt x="6" y="99"/>
                      </a:lnTo>
                      <a:lnTo>
                        <a:pt x="1" y="86"/>
                      </a:lnTo>
                      <a:lnTo>
                        <a:pt x="0" y="71"/>
                      </a:lnTo>
                      <a:lnTo>
                        <a:pt x="0" y="71"/>
                      </a:lnTo>
                      <a:lnTo>
                        <a:pt x="1" y="57"/>
                      </a:lnTo>
                      <a:lnTo>
                        <a:pt x="6" y="44"/>
                      </a:lnTo>
                      <a:lnTo>
                        <a:pt x="12" y="31"/>
                      </a:lnTo>
                      <a:lnTo>
                        <a:pt x="21" y="21"/>
                      </a:lnTo>
                      <a:lnTo>
                        <a:pt x="32" y="12"/>
                      </a:lnTo>
                      <a:lnTo>
                        <a:pt x="44" y="6"/>
                      </a:lnTo>
                      <a:lnTo>
                        <a:pt x="57" y="1"/>
                      </a:lnTo>
                      <a:lnTo>
                        <a:pt x="72" y="0"/>
                      </a:lnTo>
                      <a:lnTo>
                        <a:pt x="72" y="0"/>
                      </a:lnTo>
                      <a:lnTo>
                        <a:pt x="87" y="1"/>
                      </a:lnTo>
                      <a:lnTo>
                        <a:pt x="99" y="6"/>
                      </a:lnTo>
                      <a:lnTo>
                        <a:pt x="113" y="12"/>
                      </a:lnTo>
                      <a:lnTo>
                        <a:pt x="123" y="21"/>
                      </a:lnTo>
                      <a:lnTo>
                        <a:pt x="131" y="31"/>
                      </a:lnTo>
                      <a:lnTo>
                        <a:pt x="139" y="44"/>
                      </a:lnTo>
                      <a:lnTo>
                        <a:pt x="143" y="57"/>
                      </a:lnTo>
                      <a:lnTo>
                        <a:pt x="145" y="71"/>
                      </a:lnTo>
                      <a:lnTo>
                        <a:pt x="145" y="71"/>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99" name="Freeform 14">
                  <a:extLst>
                    <a:ext uri="{FF2B5EF4-FFF2-40B4-BE49-F238E27FC236}">
                      <a16:creationId xmlns:a16="http://schemas.microsoft.com/office/drawing/2014/main" id="{72C3A98C-6EEC-BAB9-2DDB-70784B130376}"/>
                    </a:ext>
                  </a:extLst>
                </p:cNvPr>
                <p:cNvSpPr>
                  <a:spLocks/>
                </p:cNvSpPr>
                <p:nvPr/>
              </p:nvSpPr>
              <p:spPr bwMode="auto">
                <a:xfrm>
                  <a:off x="832" y="1977"/>
                  <a:ext cx="154" cy="155"/>
                </a:xfrm>
                <a:custGeom>
                  <a:avLst/>
                  <a:gdLst>
                    <a:gd name="T0" fmla="*/ 154 w 154"/>
                    <a:gd name="T1" fmla="*/ 76 h 155"/>
                    <a:gd name="T2" fmla="*/ 154 w 154"/>
                    <a:gd name="T3" fmla="*/ 76 h 155"/>
                    <a:gd name="T4" fmla="*/ 153 w 154"/>
                    <a:gd name="T5" fmla="*/ 93 h 155"/>
                    <a:gd name="T6" fmla="*/ 148 w 154"/>
                    <a:gd name="T7" fmla="*/ 107 h 155"/>
                    <a:gd name="T8" fmla="*/ 142 w 154"/>
                    <a:gd name="T9" fmla="*/ 120 h 155"/>
                    <a:gd name="T10" fmla="*/ 132 w 154"/>
                    <a:gd name="T11" fmla="*/ 132 h 155"/>
                    <a:gd name="T12" fmla="*/ 121 w 154"/>
                    <a:gd name="T13" fmla="*/ 141 h 155"/>
                    <a:gd name="T14" fmla="*/ 107 w 154"/>
                    <a:gd name="T15" fmla="*/ 149 h 155"/>
                    <a:gd name="T16" fmla="*/ 92 w 154"/>
                    <a:gd name="T17" fmla="*/ 153 h 155"/>
                    <a:gd name="T18" fmla="*/ 77 w 154"/>
                    <a:gd name="T19" fmla="*/ 155 h 155"/>
                    <a:gd name="T20" fmla="*/ 77 w 154"/>
                    <a:gd name="T21" fmla="*/ 155 h 155"/>
                    <a:gd name="T22" fmla="*/ 62 w 154"/>
                    <a:gd name="T23" fmla="*/ 153 h 155"/>
                    <a:gd name="T24" fmla="*/ 47 w 154"/>
                    <a:gd name="T25" fmla="*/ 149 h 155"/>
                    <a:gd name="T26" fmla="*/ 35 w 154"/>
                    <a:gd name="T27" fmla="*/ 141 h 155"/>
                    <a:gd name="T28" fmla="*/ 23 w 154"/>
                    <a:gd name="T29" fmla="*/ 132 h 155"/>
                    <a:gd name="T30" fmla="*/ 14 w 154"/>
                    <a:gd name="T31" fmla="*/ 120 h 155"/>
                    <a:gd name="T32" fmla="*/ 6 w 154"/>
                    <a:gd name="T33" fmla="*/ 107 h 155"/>
                    <a:gd name="T34" fmla="*/ 2 w 154"/>
                    <a:gd name="T35" fmla="*/ 93 h 155"/>
                    <a:gd name="T36" fmla="*/ 0 w 154"/>
                    <a:gd name="T37" fmla="*/ 76 h 155"/>
                    <a:gd name="T38" fmla="*/ 0 w 154"/>
                    <a:gd name="T39" fmla="*/ 76 h 155"/>
                    <a:gd name="T40" fmla="*/ 2 w 154"/>
                    <a:gd name="T41" fmla="*/ 61 h 155"/>
                    <a:gd name="T42" fmla="*/ 6 w 154"/>
                    <a:gd name="T43" fmla="*/ 48 h 155"/>
                    <a:gd name="T44" fmla="*/ 14 w 154"/>
                    <a:gd name="T45" fmla="*/ 34 h 155"/>
                    <a:gd name="T46" fmla="*/ 23 w 154"/>
                    <a:gd name="T47" fmla="*/ 22 h 155"/>
                    <a:gd name="T48" fmla="*/ 35 w 154"/>
                    <a:gd name="T49" fmla="*/ 13 h 155"/>
                    <a:gd name="T50" fmla="*/ 47 w 154"/>
                    <a:gd name="T51" fmla="*/ 6 h 155"/>
                    <a:gd name="T52" fmla="*/ 62 w 154"/>
                    <a:gd name="T53" fmla="*/ 1 h 155"/>
                    <a:gd name="T54" fmla="*/ 77 w 154"/>
                    <a:gd name="T55" fmla="*/ 0 h 155"/>
                    <a:gd name="T56" fmla="*/ 77 w 154"/>
                    <a:gd name="T57" fmla="*/ 0 h 155"/>
                    <a:gd name="T58" fmla="*/ 92 w 154"/>
                    <a:gd name="T59" fmla="*/ 1 h 155"/>
                    <a:gd name="T60" fmla="*/ 107 w 154"/>
                    <a:gd name="T61" fmla="*/ 6 h 155"/>
                    <a:gd name="T62" fmla="*/ 121 w 154"/>
                    <a:gd name="T63" fmla="*/ 13 h 155"/>
                    <a:gd name="T64" fmla="*/ 132 w 154"/>
                    <a:gd name="T65" fmla="*/ 22 h 155"/>
                    <a:gd name="T66" fmla="*/ 142 w 154"/>
                    <a:gd name="T67" fmla="*/ 34 h 155"/>
                    <a:gd name="T68" fmla="*/ 148 w 154"/>
                    <a:gd name="T69" fmla="*/ 48 h 155"/>
                    <a:gd name="T70" fmla="*/ 153 w 154"/>
                    <a:gd name="T71" fmla="*/ 61 h 155"/>
                    <a:gd name="T72" fmla="*/ 154 w 154"/>
                    <a:gd name="T73" fmla="*/ 76 h 155"/>
                    <a:gd name="T74" fmla="*/ 154 w 154"/>
                    <a:gd name="T75" fmla="*/ 7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5">
                      <a:moveTo>
                        <a:pt x="154" y="76"/>
                      </a:moveTo>
                      <a:lnTo>
                        <a:pt x="154" y="76"/>
                      </a:lnTo>
                      <a:lnTo>
                        <a:pt x="153" y="93"/>
                      </a:lnTo>
                      <a:lnTo>
                        <a:pt x="148" y="107"/>
                      </a:lnTo>
                      <a:lnTo>
                        <a:pt x="142" y="120"/>
                      </a:lnTo>
                      <a:lnTo>
                        <a:pt x="132" y="132"/>
                      </a:lnTo>
                      <a:lnTo>
                        <a:pt x="121" y="141"/>
                      </a:lnTo>
                      <a:lnTo>
                        <a:pt x="107" y="149"/>
                      </a:lnTo>
                      <a:lnTo>
                        <a:pt x="92" y="153"/>
                      </a:lnTo>
                      <a:lnTo>
                        <a:pt x="77" y="155"/>
                      </a:lnTo>
                      <a:lnTo>
                        <a:pt x="77" y="155"/>
                      </a:lnTo>
                      <a:lnTo>
                        <a:pt x="62" y="153"/>
                      </a:lnTo>
                      <a:lnTo>
                        <a:pt x="47" y="149"/>
                      </a:lnTo>
                      <a:lnTo>
                        <a:pt x="35" y="141"/>
                      </a:lnTo>
                      <a:lnTo>
                        <a:pt x="23" y="132"/>
                      </a:lnTo>
                      <a:lnTo>
                        <a:pt x="14" y="120"/>
                      </a:lnTo>
                      <a:lnTo>
                        <a:pt x="6" y="107"/>
                      </a:lnTo>
                      <a:lnTo>
                        <a:pt x="2" y="93"/>
                      </a:lnTo>
                      <a:lnTo>
                        <a:pt x="0" y="76"/>
                      </a:lnTo>
                      <a:lnTo>
                        <a:pt x="0" y="76"/>
                      </a:lnTo>
                      <a:lnTo>
                        <a:pt x="2" y="61"/>
                      </a:lnTo>
                      <a:lnTo>
                        <a:pt x="6" y="48"/>
                      </a:lnTo>
                      <a:lnTo>
                        <a:pt x="14" y="34"/>
                      </a:lnTo>
                      <a:lnTo>
                        <a:pt x="23" y="22"/>
                      </a:lnTo>
                      <a:lnTo>
                        <a:pt x="35" y="13"/>
                      </a:lnTo>
                      <a:lnTo>
                        <a:pt x="47" y="6"/>
                      </a:lnTo>
                      <a:lnTo>
                        <a:pt x="62" y="1"/>
                      </a:lnTo>
                      <a:lnTo>
                        <a:pt x="77" y="0"/>
                      </a:lnTo>
                      <a:lnTo>
                        <a:pt x="77" y="0"/>
                      </a:lnTo>
                      <a:lnTo>
                        <a:pt x="92" y="1"/>
                      </a:lnTo>
                      <a:lnTo>
                        <a:pt x="107" y="6"/>
                      </a:lnTo>
                      <a:lnTo>
                        <a:pt x="121" y="13"/>
                      </a:lnTo>
                      <a:lnTo>
                        <a:pt x="132" y="22"/>
                      </a:lnTo>
                      <a:lnTo>
                        <a:pt x="142" y="34"/>
                      </a:lnTo>
                      <a:lnTo>
                        <a:pt x="148" y="48"/>
                      </a:lnTo>
                      <a:lnTo>
                        <a:pt x="153" y="61"/>
                      </a:lnTo>
                      <a:lnTo>
                        <a:pt x="154" y="76"/>
                      </a:lnTo>
                      <a:lnTo>
                        <a:pt x="154" y="76"/>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0" name="Freeform 15">
                  <a:extLst>
                    <a:ext uri="{FF2B5EF4-FFF2-40B4-BE49-F238E27FC236}">
                      <a16:creationId xmlns:a16="http://schemas.microsoft.com/office/drawing/2014/main" id="{E600B1B1-222A-7EFD-1D93-FC17C23C4FA4}"/>
                    </a:ext>
                  </a:extLst>
                </p:cNvPr>
                <p:cNvSpPr>
                  <a:spLocks/>
                </p:cNvSpPr>
                <p:nvPr/>
              </p:nvSpPr>
              <p:spPr bwMode="auto">
                <a:xfrm>
                  <a:off x="1333" y="2497"/>
                  <a:ext cx="193" cy="193"/>
                </a:xfrm>
                <a:custGeom>
                  <a:avLst/>
                  <a:gdLst>
                    <a:gd name="T0" fmla="*/ 193 w 193"/>
                    <a:gd name="T1" fmla="*/ 96 h 193"/>
                    <a:gd name="T2" fmla="*/ 193 w 193"/>
                    <a:gd name="T3" fmla="*/ 96 h 193"/>
                    <a:gd name="T4" fmla="*/ 193 w 193"/>
                    <a:gd name="T5" fmla="*/ 107 h 193"/>
                    <a:gd name="T6" fmla="*/ 191 w 193"/>
                    <a:gd name="T7" fmla="*/ 116 h 193"/>
                    <a:gd name="T8" fmla="*/ 188 w 193"/>
                    <a:gd name="T9" fmla="*/ 125 h 193"/>
                    <a:gd name="T10" fmla="*/ 185 w 193"/>
                    <a:gd name="T11" fmla="*/ 134 h 193"/>
                    <a:gd name="T12" fmla="*/ 181 w 193"/>
                    <a:gd name="T13" fmla="*/ 143 h 193"/>
                    <a:gd name="T14" fmla="*/ 176 w 193"/>
                    <a:gd name="T15" fmla="*/ 150 h 193"/>
                    <a:gd name="T16" fmla="*/ 164 w 193"/>
                    <a:gd name="T17" fmla="*/ 164 h 193"/>
                    <a:gd name="T18" fmla="*/ 151 w 193"/>
                    <a:gd name="T19" fmla="*/ 176 h 193"/>
                    <a:gd name="T20" fmla="*/ 143 w 193"/>
                    <a:gd name="T21" fmla="*/ 180 h 193"/>
                    <a:gd name="T22" fmla="*/ 134 w 193"/>
                    <a:gd name="T23" fmla="*/ 185 h 193"/>
                    <a:gd name="T24" fmla="*/ 125 w 193"/>
                    <a:gd name="T25" fmla="*/ 188 h 193"/>
                    <a:gd name="T26" fmla="*/ 116 w 193"/>
                    <a:gd name="T27" fmla="*/ 191 h 193"/>
                    <a:gd name="T28" fmla="*/ 107 w 193"/>
                    <a:gd name="T29" fmla="*/ 193 h 193"/>
                    <a:gd name="T30" fmla="*/ 96 w 193"/>
                    <a:gd name="T31" fmla="*/ 193 h 193"/>
                    <a:gd name="T32" fmla="*/ 96 w 193"/>
                    <a:gd name="T33" fmla="*/ 193 h 193"/>
                    <a:gd name="T34" fmla="*/ 87 w 193"/>
                    <a:gd name="T35" fmla="*/ 193 h 193"/>
                    <a:gd name="T36" fmla="*/ 77 w 193"/>
                    <a:gd name="T37" fmla="*/ 191 h 193"/>
                    <a:gd name="T38" fmla="*/ 68 w 193"/>
                    <a:gd name="T39" fmla="*/ 188 h 193"/>
                    <a:gd name="T40" fmla="*/ 59 w 193"/>
                    <a:gd name="T41" fmla="*/ 185 h 193"/>
                    <a:gd name="T42" fmla="*/ 51 w 193"/>
                    <a:gd name="T43" fmla="*/ 180 h 193"/>
                    <a:gd name="T44" fmla="*/ 42 w 193"/>
                    <a:gd name="T45" fmla="*/ 176 h 193"/>
                    <a:gd name="T46" fmla="*/ 28 w 193"/>
                    <a:gd name="T47" fmla="*/ 164 h 193"/>
                    <a:gd name="T48" fmla="*/ 16 w 193"/>
                    <a:gd name="T49" fmla="*/ 150 h 193"/>
                    <a:gd name="T50" fmla="*/ 12 w 193"/>
                    <a:gd name="T51" fmla="*/ 143 h 193"/>
                    <a:gd name="T52" fmla="*/ 7 w 193"/>
                    <a:gd name="T53" fmla="*/ 134 h 193"/>
                    <a:gd name="T54" fmla="*/ 4 w 193"/>
                    <a:gd name="T55" fmla="*/ 125 h 193"/>
                    <a:gd name="T56" fmla="*/ 3 w 193"/>
                    <a:gd name="T57" fmla="*/ 116 h 193"/>
                    <a:gd name="T58" fmla="*/ 1 w 193"/>
                    <a:gd name="T59" fmla="*/ 107 h 193"/>
                    <a:gd name="T60" fmla="*/ 0 w 193"/>
                    <a:gd name="T61" fmla="*/ 96 h 193"/>
                    <a:gd name="T62" fmla="*/ 0 w 193"/>
                    <a:gd name="T63" fmla="*/ 96 h 193"/>
                    <a:gd name="T64" fmla="*/ 1 w 193"/>
                    <a:gd name="T65" fmla="*/ 87 h 193"/>
                    <a:gd name="T66" fmla="*/ 3 w 193"/>
                    <a:gd name="T67" fmla="*/ 76 h 193"/>
                    <a:gd name="T68" fmla="*/ 4 w 193"/>
                    <a:gd name="T69" fmla="*/ 67 h 193"/>
                    <a:gd name="T70" fmla="*/ 7 w 193"/>
                    <a:gd name="T71" fmla="*/ 58 h 193"/>
                    <a:gd name="T72" fmla="*/ 12 w 193"/>
                    <a:gd name="T73" fmla="*/ 51 h 193"/>
                    <a:gd name="T74" fmla="*/ 16 w 193"/>
                    <a:gd name="T75" fmla="*/ 43 h 193"/>
                    <a:gd name="T76" fmla="*/ 28 w 193"/>
                    <a:gd name="T77" fmla="*/ 28 h 193"/>
                    <a:gd name="T78" fmla="*/ 42 w 193"/>
                    <a:gd name="T79" fmla="*/ 16 h 193"/>
                    <a:gd name="T80" fmla="*/ 51 w 193"/>
                    <a:gd name="T81" fmla="*/ 12 h 193"/>
                    <a:gd name="T82" fmla="*/ 59 w 193"/>
                    <a:gd name="T83" fmla="*/ 7 h 193"/>
                    <a:gd name="T84" fmla="*/ 68 w 193"/>
                    <a:gd name="T85" fmla="*/ 4 h 193"/>
                    <a:gd name="T86" fmla="*/ 77 w 193"/>
                    <a:gd name="T87" fmla="*/ 3 h 193"/>
                    <a:gd name="T88" fmla="*/ 87 w 193"/>
                    <a:gd name="T89" fmla="*/ 1 h 193"/>
                    <a:gd name="T90" fmla="*/ 96 w 193"/>
                    <a:gd name="T91" fmla="*/ 0 h 193"/>
                    <a:gd name="T92" fmla="*/ 96 w 193"/>
                    <a:gd name="T93" fmla="*/ 0 h 193"/>
                    <a:gd name="T94" fmla="*/ 107 w 193"/>
                    <a:gd name="T95" fmla="*/ 1 h 193"/>
                    <a:gd name="T96" fmla="*/ 116 w 193"/>
                    <a:gd name="T97" fmla="*/ 3 h 193"/>
                    <a:gd name="T98" fmla="*/ 125 w 193"/>
                    <a:gd name="T99" fmla="*/ 4 h 193"/>
                    <a:gd name="T100" fmla="*/ 134 w 193"/>
                    <a:gd name="T101" fmla="*/ 7 h 193"/>
                    <a:gd name="T102" fmla="*/ 143 w 193"/>
                    <a:gd name="T103" fmla="*/ 12 h 193"/>
                    <a:gd name="T104" fmla="*/ 151 w 193"/>
                    <a:gd name="T105" fmla="*/ 16 h 193"/>
                    <a:gd name="T106" fmla="*/ 164 w 193"/>
                    <a:gd name="T107" fmla="*/ 28 h 193"/>
                    <a:gd name="T108" fmla="*/ 176 w 193"/>
                    <a:gd name="T109" fmla="*/ 43 h 193"/>
                    <a:gd name="T110" fmla="*/ 181 w 193"/>
                    <a:gd name="T111" fmla="*/ 51 h 193"/>
                    <a:gd name="T112" fmla="*/ 185 w 193"/>
                    <a:gd name="T113" fmla="*/ 58 h 193"/>
                    <a:gd name="T114" fmla="*/ 188 w 193"/>
                    <a:gd name="T115" fmla="*/ 67 h 193"/>
                    <a:gd name="T116" fmla="*/ 191 w 193"/>
                    <a:gd name="T117" fmla="*/ 76 h 193"/>
                    <a:gd name="T118" fmla="*/ 193 w 193"/>
                    <a:gd name="T119" fmla="*/ 87 h 193"/>
                    <a:gd name="T120" fmla="*/ 193 w 193"/>
                    <a:gd name="T121" fmla="*/ 96 h 193"/>
                    <a:gd name="T122" fmla="*/ 193 w 193"/>
                    <a:gd name="T123"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193" y="96"/>
                      </a:moveTo>
                      <a:lnTo>
                        <a:pt x="193" y="96"/>
                      </a:lnTo>
                      <a:lnTo>
                        <a:pt x="193" y="107"/>
                      </a:lnTo>
                      <a:lnTo>
                        <a:pt x="191" y="116"/>
                      </a:lnTo>
                      <a:lnTo>
                        <a:pt x="188" y="125"/>
                      </a:lnTo>
                      <a:lnTo>
                        <a:pt x="185" y="134"/>
                      </a:lnTo>
                      <a:lnTo>
                        <a:pt x="181" y="143"/>
                      </a:lnTo>
                      <a:lnTo>
                        <a:pt x="176" y="150"/>
                      </a:lnTo>
                      <a:lnTo>
                        <a:pt x="164" y="164"/>
                      </a:lnTo>
                      <a:lnTo>
                        <a:pt x="151" y="176"/>
                      </a:lnTo>
                      <a:lnTo>
                        <a:pt x="143" y="180"/>
                      </a:lnTo>
                      <a:lnTo>
                        <a:pt x="134" y="185"/>
                      </a:lnTo>
                      <a:lnTo>
                        <a:pt x="125" y="188"/>
                      </a:lnTo>
                      <a:lnTo>
                        <a:pt x="116" y="191"/>
                      </a:lnTo>
                      <a:lnTo>
                        <a:pt x="107" y="193"/>
                      </a:lnTo>
                      <a:lnTo>
                        <a:pt x="96" y="193"/>
                      </a:lnTo>
                      <a:lnTo>
                        <a:pt x="96" y="193"/>
                      </a:lnTo>
                      <a:lnTo>
                        <a:pt x="87" y="193"/>
                      </a:lnTo>
                      <a:lnTo>
                        <a:pt x="77" y="191"/>
                      </a:lnTo>
                      <a:lnTo>
                        <a:pt x="68" y="188"/>
                      </a:lnTo>
                      <a:lnTo>
                        <a:pt x="59" y="185"/>
                      </a:lnTo>
                      <a:lnTo>
                        <a:pt x="51" y="180"/>
                      </a:lnTo>
                      <a:lnTo>
                        <a:pt x="42" y="176"/>
                      </a:lnTo>
                      <a:lnTo>
                        <a:pt x="28" y="164"/>
                      </a:lnTo>
                      <a:lnTo>
                        <a:pt x="16" y="150"/>
                      </a:lnTo>
                      <a:lnTo>
                        <a:pt x="12" y="143"/>
                      </a:lnTo>
                      <a:lnTo>
                        <a:pt x="7" y="134"/>
                      </a:lnTo>
                      <a:lnTo>
                        <a:pt x="4" y="125"/>
                      </a:lnTo>
                      <a:lnTo>
                        <a:pt x="3" y="116"/>
                      </a:lnTo>
                      <a:lnTo>
                        <a:pt x="1" y="107"/>
                      </a:lnTo>
                      <a:lnTo>
                        <a:pt x="0" y="96"/>
                      </a:lnTo>
                      <a:lnTo>
                        <a:pt x="0" y="96"/>
                      </a:lnTo>
                      <a:lnTo>
                        <a:pt x="1" y="87"/>
                      </a:lnTo>
                      <a:lnTo>
                        <a:pt x="3" y="76"/>
                      </a:lnTo>
                      <a:lnTo>
                        <a:pt x="4" y="67"/>
                      </a:lnTo>
                      <a:lnTo>
                        <a:pt x="7" y="58"/>
                      </a:lnTo>
                      <a:lnTo>
                        <a:pt x="12" y="51"/>
                      </a:lnTo>
                      <a:lnTo>
                        <a:pt x="16" y="43"/>
                      </a:lnTo>
                      <a:lnTo>
                        <a:pt x="28" y="28"/>
                      </a:lnTo>
                      <a:lnTo>
                        <a:pt x="42" y="16"/>
                      </a:lnTo>
                      <a:lnTo>
                        <a:pt x="51" y="12"/>
                      </a:lnTo>
                      <a:lnTo>
                        <a:pt x="59" y="7"/>
                      </a:lnTo>
                      <a:lnTo>
                        <a:pt x="68" y="4"/>
                      </a:lnTo>
                      <a:lnTo>
                        <a:pt x="77" y="3"/>
                      </a:lnTo>
                      <a:lnTo>
                        <a:pt x="87" y="1"/>
                      </a:lnTo>
                      <a:lnTo>
                        <a:pt x="96" y="0"/>
                      </a:lnTo>
                      <a:lnTo>
                        <a:pt x="96" y="0"/>
                      </a:lnTo>
                      <a:lnTo>
                        <a:pt x="107" y="1"/>
                      </a:lnTo>
                      <a:lnTo>
                        <a:pt x="116" y="3"/>
                      </a:lnTo>
                      <a:lnTo>
                        <a:pt x="125" y="4"/>
                      </a:lnTo>
                      <a:lnTo>
                        <a:pt x="134" y="7"/>
                      </a:lnTo>
                      <a:lnTo>
                        <a:pt x="143" y="12"/>
                      </a:lnTo>
                      <a:lnTo>
                        <a:pt x="151" y="16"/>
                      </a:lnTo>
                      <a:lnTo>
                        <a:pt x="164" y="28"/>
                      </a:lnTo>
                      <a:lnTo>
                        <a:pt x="176" y="43"/>
                      </a:lnTo>
                      <a:lnTo>
                        <a:pt x="181" y="51"/>
                      </a:lnTo>
                      <a:lnTo>
                        <a:pt x="185" y="58"/>
                      </a:lnTo>
                      <a:lnTo>
                        <a:pt x="188" y="67"/>
                      </a:lnTo>
                      <a:lnTo>
                        <a:pt x="191" y="76"/>
                      </a:lnTo>
                      <a:lnTo>
                        <a:pt x="193" y="87"/>
                      </a:lnTo>
                      <a:lnTo>
                        <a:pt x="193" y="96"/>
                      </a:lnTo>
                      <a:lnTo>
                        <a:pt x="193" y="96"/>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1" name="Freeform 16">
                  <a:extLst>
                    <a:ext uri="{FF2B5EF4-FFF2-40B4-BE49-F238E27FC236}">
                      <a16:creationId xmlns:a16="http://schemas.microsoft.com/office/drawing/2014/main" id="{A5E64E2F-6DA9-D1F8-2DEB-2AC76E38A14B}"/>
                    </a:ext>
                  </a:extLst>
                </p:cNvPr>
                <p:cNvSpPr>
                  <a:spLocks/>
                </p:cNvSpPr>
                <p:nvPr/>
              </p:nvSpPr>
              <p:spPr bwMode="auto">
                <a:xfrm>
                  <a:off x="2035" y="2901"/>
                  <a:ext cx="160" cy="159"/>
                </a:xfrm>
                <a:custGeom>
                  <a:avLst/>
                  <a:gdLst>
                    <a:gd name="T0" fmla="*/ 160 w 160"/>
                    <a:gd name="T1" fmla="*/ 79 h 159"/>
                    <a:gd name="T2" fmla="*/ 160 w 160"/>
                    <a:gd name="T3" fmla="*/ 79 h 159"/>
                    <a:gd name="T4" fmla="*/ 158 w 160"/>
                    <a:gd name="T5" fmla="*/ 96 h 159"/>
                    <a:gd name="T6" fmla="*/ 154 w 160"/>
                    <a:gd name="T7" fmla="*/ 111 h 159"/>
                    <a:gd name="T8" fmla="*/ 146 w 160"/>
                    <a:gd name="T9" fmla="*/ 125 h 159"/>
                    <a:gd name="T10" fmla="*/ 136 w 160"/>
                    <a:gd name="T11" fmla="*/ 137 h 159"/>
                    <a:gd name="T12" fmla="*/ 125 w 160"/>
                    <a:gd name="T13" fmla="*/ 146 h 159"/>
                    <a:gd name="T14" fmla="*/ 110 w 160"/>
                    <a:gd name="T15" fmla="*/ 153 h 159"/>
                    <a:gd name="T16" fmla="*/ 97 w 160"/>
                    <a:gd name="T17" fmla="*/ 158 h 159"/>
                    <a:gd name="T18" fmla="*/ 80 w 160"/>
                    <a:gd name="T19" fmla="*/ 159 h 159"/>
                    <a:gd name="T20" fmla="*/ 80 w 160"/>
                    <a:gd name="T21" fmla="*/ 159 h 159"/>
                    <a:gd name="T22" fmla="*/ 63 w 160"/>
                    <a:gd name="T23" fmla="*/ 158 h 159"/>
                    <a:gd name="T24" fmla="*/ 48 w 160"/>
                    <a:gd name="T25" fmla="*/ 153 h 159"/>
                    <a:gd name="T26" fmla="*/ 35 w 160"/>
                    <a:gd name="T27" fmla="*/ 146 h 159"/>
                    <a:gd name="T28" fmla="*/ 23 w 160"/>
                    <a:gd name="T29" fmla="*/ 137 h 159"/>
                    <a:gd name="T30" fmla="*/ 14 w 160"/>
                    <a:gd name="T31" fmla="*/ 125 h 159"/>
                    <a:gd name="T32" fmla="*/ 6 w 160"/>
                    <a:gd name="T33" fmla="*/ 111 h 159"/>
                    <a:gd name="T34" fmla="*/ 2 w 160"/>
                    <a:gd name="T35" fmla="*/ 96 h 159"/>
                    <a:gd name="T36" fmla="*/ 0 w 160"/>
                    <a:gd name="T37" fmla="*/ 79 h 159"/>
                    <a:gd name="T38" fmla="*/ 0 w 160"/>
                    <a:gd name="T39" fmla="*/ 79 h 159"/>
                    <a:gd name="T40" fmla="*/ 2 w 160"/>
                    <a:gd name="T41" fmla="*/ 64 h 159"/>
                    <a:gd name="T42" fmla="*/ 6 w 160"/>
                    <a:gd name="T43" fmla="*/ 49 h 159"/>
                    <a:gd name="T44" fmla="*/ 14 w 160"/>
                    <a:gd name="T45" fmla="*/ 36 h 159"/>
                    <a:gd name="T46" fmla="*/ 23 w 160"/>
                    <a:gd name="T47" fmla="*/ 24 h 159"/>
                    <a:gd name="T48" fmla="*/ 35 w 160"/>
                    <a:gd name="T49" fmla="*/ 13 h 159"/>
                    <a:gd name="T50" fmla="*/ 48 w 160"/>
                    <a:gd name="T51" fmla="*/ 6 h 159"/>
                    <a:gd name="T52" fmla="*/ 63 w 160"/>
                    <a:gd name="T53" fmla="*/ 1 h 159"/>
                    <a:gd name="T54" fmla="*/ 80 w 160"/>
                    <a:gd name="T55" fmla="*/ 0 h 159"/>
                    <a:gd name="T56" fmla="*/ 80 w 160"/>
                    <a:gd name="T57" fmla="*/ 0 h 159"/>
                    <a:gd name="T58" fmla="*/ 97 w 160"/>
                    <a:gd name="T59" fmla="*/ 1 h 159"/>
                    <a:gd name="T60" fmla="*/ 110 w 160"/>
                    <a:gd name="T61" fmla="*/ 6 h 159"/>
                    <a:gd name="T62" fmla="*/ 125 w 160"/>
                    <a:gd name="T63" fmla="*/ 13 h 159"/>
                    <a:gd name="T64" fmla="*/ 136 w 160"/>
                    <a:gd name="T65" fmla="*/ 24 h 159"/>
                    <a:gd name="T66" fmla="*/ 146 w 160"/>
                    <a:gd name="T67" fmla="*/ 36 h 159"/>
                    <a:gd name="T68" fmla="*/ 154 w 160"/>
                    <a:gd name="T69" fmla="*/ 49 h 159"/>
                    <a:gd name="T70" fmla="*/ 158 w 160"/>
                    <a:gd name="T71" fmla="*/ 64 h 159"/>
                    <a:gd name="T72" fmla="*/ 160 w 160"/>
                    <a:gd name="T73" fmla="*/ 79 h 159"/>
                    <a:gd name="T74" fmla="*/ 160 w 160"/>
                    <a:gd name="T75" fmla="*/ 7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59">
                      <a:moveTo>
                        <a:pt x="160" y="79"/>
                      </a:moveTo>
                      <a:lnTo>
                        <a:pt x="160" y="79"/>
                      </a:lnTo>
                      <a:lnTo>
                        <a:pt x="158" y="96"/>
                      </a:lnTo>
                      <a:lnTo>
                        <a:pt x="154" y="111"/>
                      </a:lnTo>
                      <a:lnTo>
                        <a:pt x="146" y="125"/>
                      </a:lnTo>
                      <a:lnTo>
                        <a:pt x="136" y="137"/>
                      </a:lnTo>
                      <a:lnTo>
                        <a:pt x="125" y="146"/>
                      </a:lnTo>
                      <a:lnTo>
                        <a:pt x="110" y="153"/>
                      </a:lnTo>
                      <a:lnTo>
                        <a:pt x="97" y="158"/>
                      </a:lnTo>
                      <a:lnTo>
                        <a:pt x="80" y="159"/>
                      </a:lnTo>
                      <a:lnTo>
                        <a:pt x="80" y="159"/>
                      </a:lnTo>
                      <a:lnTo>
                        <a:pt x="63" y="158"/>
                      </a:lnTo>
                      <a:lnTo>
                        <a:pt x="48" y="153"/>
                      </a:lnTo>
                      <a:lnTo>
                        <a:pt x="35" y="146"/>
                      </a:lnTo>
                      <a:lnTo>
                        <a:pt x="23" y="137"/>
                      </a:lnTo>
                      <a:lnTo>
                        <a:pt x="14" y="125"/>
                      </a:lnTo>
                      <a:lnTo>
                        <a:pt x="6" y="111"/>
                      </a:lnTo>
                      <a:lnTo>
                        <a:pt x="2" y="96"/>
                      </a:lnTo>
                      <a:lnTo>
                        <a:pt x="0" y="79"/>
                      </a:lnTo>
                      <a:lnTo>
                        <a:pt x="0" y="79"/>
                      </a:lnTo>
                      <a:lnTo>
                        <a:pt x="2" y="64"/>
                      </a:lnTo>
                      <a:lnTo>
                        <a:pt x="6" y="49"/>
                      </a:lnTo>
                      <a:lnTo>
                        <a:pt x="14" y="36"/>
                      </a:lnTo>
                      <a:lnTo>
                        <a:pt x="23" y="24"/>
                      </a:lnTo>
                      <a:lnTo>
                        <a:pt x="35" y="13"/>
                      </a:lnTo>
                      <a:lnTo>
                        <a:pt x="48" y="6"/>
                      </a:lnTo>
                      <a:lnTo>
                        <a:pt x="63" y="1"/>
                      </a:lnTo>
                      <a:lnTo>
                        <a:pt x="80" y="0"/>
                      </a:lnTo>
                      <a:lnTo>
                        <a:pt x="80" y="0"/>
                      </a:lnTo>
                      <a:lnTo>
                        <a:pt x="97" y="1"/>
                      </a:lnTo>
                      <a:lnTo>
                        <a:pt x="110" y="6"/>
                      </a:lnTo>
                      <a:lnTo>
                        <a:pt x="125" y="13"/>
                      </a:lnTo>
                      <a:lnTo>
                        <a:pt x="136" y="24"/>
                      </a:lnTo>
                      <a:lnTo>
                        <a:pt x="146" y="36"/>
                      </a:lnTo>
                      <a:lnTo>
                        <a:pt x="154" y="49"/>
                      </a:lnTo>
                      <a:lnTo>
                        <a:pt x="158" y="64"/>
                      </a:lnTo>
                      <a:lnTo>
                        <a:pt x="160" y="79"/>
                      </a:lnTo>
                      <a:lnTo>
                        <a:pt x="160" y="79"/>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2" name="Freeform 17">
                  <a:extLst>
                    <a:ext uri="{FF2B5EF4-FFF2-40B4-BE49-F238E27FC236}">
                      <a16:creationId xmlns:a16="http://schemas.microsoft.com/office/drawing/2014/main" id="{F19C2D61-FEE4-E8B5-56A7-63767B402B53}"/>
                    </a:ext>
                  </a:extLst>
                </p:cNvPr>
                <p:cNvSpPr>
                  <a:spLocks/>
                </p:cNvSpPr>
                <p:nvPr/>
              </p:nvSpPr>
              <p:spPr bwMode="auto">
                <a:xfrm>
                  <a:off x="2073" y="3048"/>
                  <a:ext cx="143" cy="145"/>
                </a:xfrm>
                <a:custGeom>
                  <a:avLst/>
                  <a:gdLst>
                    <a:gd name="T0" fmla="*/ 143 w 143"/>
                    <a:gd name="T1" fmla="*/ 73 h 145"/>
                    <a:gd name="T2" fmla="*/ 143 w 143"/>
                    <a:gd name="T3" fmla="*/ 73 h 145"/>
                    <a:gd name="T4" fmla="*/ 142 w 143"/>
                    <a:gd name="T5" fmla="*/ 88 h 145"/>
                    <a:gd name="T6" fmla="*/ 139 w 143"/>
                    <a:gd name="T7" fmla="*/ 101 h 145"/>
                    <a:gd name="T8" fmla="*/ 131 w 143"/>
                    <a:gd name="T9" fmla="*/ 113 h 145"/>
                    <a:gd name="T10" fmla="*/ 122 w 143"/>
                    <a:gd name="T11" fmla="*/ 124 h 145"/>
                    <a:gd name="T12" fmla="*/ 111 w 143"/>
                    <a:gd name="T13" fmla="*/ 133 h 145"/>
                    <a:gd name="T14" fmla="*/ 99 w 143"/>
                    <a:gd name="T15" fmla="*/ 139 h 145"/>
                    <a:gd name="T16" fmla="*/ 86 w 143"/>
                    <a:gd name="T17" fmla="*/ 143 h 145"/>
                    <a:gd name="T18" fmla="*/ 71 w 143"/>
                    <a:gd name="T19" fmla="*/ 145 h 145"/>
                    <a:gd name="T20" fmla="*/ 71 w 143"/>
                    <a:gd name="T21" fmla="*/ 145 h 145"/>
                    <a:gd name="T22" fmla="*/ 57 w 143"/>
                    <a:gd name="T23" fmla="*/ 143 h 145"/>
                    <a:gd name="T24" fmla="*/ 44 w 143"/>
                    <a:gd name="T25" fmla="*/ 139 h 145"/>
                    <a:gd name="T26" fmla="*/ 32 w 143"/>
                    <a:gd name="T27" fmla="*/ 133 h 145"/>
                    <a:gd name="T28" fmla="*/ 21 w 143"/>
                    <a:gd name="T29" fmla="*/ 124 h 145"/>
                    <a:gd name="T30" fmla="*/ 12 w 143"/>
                    <a:gd name="T31" fmla="*/ 113 h 145"/>
                    <a:gd name="T32" fmla="*/ 4 w 143"/>
                    <a:gd name="T33" fmla="*/ 101 h 145"/>
                    <a:gd name="T34" fmla="*/ 1 w 143"/>
                    <a:gd name="T35" fmla="*/ 88 h 145"/>
                    <a:gd name="T36" fmla="*/ 0 w 143"/>
                    <a:gd name="T37" fmla="*/ 73 h 145"/>
                    <a:gd name="T38" fmla="*/ 0 w 143"/>
                    <a:gd name="T39" fmla="*/ 73 h 145"/>
                    <a:gd name="T40" fmla="*/ 1 w 143"/>
                    <a:gd name="T41" fmla="*/ 58 h 145"/>
                    <a:gd name="T42" fmla="*/ 4 w 143"/>
                    <a:gd name="T43" fmla="*/ 44 h 145"/>
                    <a:gd name="T44" fmla="*/ 12 w 143"/>
                    <a:gd name="T45" fmla="*/ 32 h 145"/>
                    <a:gd name="T46" fmla="*/ 21 w 143"/>
                    <a:gd name="T47" fmla="*/ 21 h 145"/>
                    <a:gd name="T48" fmla="*/ 32 w 143"/>
                    <a:gd name="T49" fmla="*/ 12 h 145"/>
                    <a:gd name="T50" fmla="*/ 44 w 143"/>
                    <a:gd name="T51" fmla="*/ 6 h 145"/>
                    <a:gd name="T52" fmla="*/ 57 w 143"/>
                    <a:gd name="T53" fmla="*/ 2 h 145"/>
                    <a:gd name="T54" fmla="*/ 71 w 143"/>
                    <a:gd name="T55" fmla="*/ 0 h 145"/>
                    <a:gd name="T56" fmla="*/ 71 w 143"/>
                    <a:gd name="T57" fmla="*/ 0 h 145"/>
                    <a:gd name="T58" fmla="*/ 86 w 143"/>
                    <a:gd name="T59" fmla="*/ 2 h 145"/>
                    <a:gd name="T60" fmla="*/ 99 w 143"/>
                    <a:gd name="T61" fmla="*/ 6 h 145"/>
                    <a:gd name="T62" fmla="*/ 111 w 143"/>
                    <a:gd name="T63" fmla="*/ 12 h 145"/>
                    <a:gd name="T64" fmla="*/ 122 w 143"/>
                    <a:gd name="T65" fmla="*/ 21 h 145"/>
                    <a:gd name="T66" fmla="*/ 131 w 143"/>
                    <a:gd name="T67" fmla="*/ 32 h 145"/>
                    <a:gd name="T68" fmla="*/ 139 w 143"/>
                    <a:gd name="T69" fmla="*/ 44 h 145"/>
                    <a:gd name="T70" fmla="*/ 142 w 143"/>
                    <a:gd name="T71" fmla="*/ 58 h 145"/>
                    <a:gd name="T72" fmla="*/ 143 w 143"/>
                    <a:gd name="T73" fmla="*/ 73 h 145"/>
                    <a:gd name="T74" fmla="*/ 143 w 143"/>
                    <a:gd name="T75" fmla="*/ 7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45">
                      <a:moveTo>
                        <a:pt x="143" y="73"/>
                      </a:moveTo>
                      <a:lnTo>
                        <a:pt x="143" y="73"/>
                      </a:lnTo>
                      <a:lnTo>
                        <a:pt x="142" y="88"/>
                      </a:lnTo>
                      <a:lnTo>
                        <a:pt x="139" y="101"/>
                      </a:lnTo>
                      <a:lnTo>
                        <a:pt x="131" y="113"/>
                      </a:lnTo>
                      <a:lnTo>
                        <a:pt x="122" y="124"/>
                      </a:lnTo>
                      <a:lnTo>
                        <a:pt x="111" y="133"/>
                      </a:lnTo>
                      <a:lnTo>
                        <a:pt x="99" y="139"/>
                      </a:lnTo>
                      <a:lnTo>
                        <a:pt x="86" y="143"/>
                      </a:lnTo>
                      <a:lnTo>
                        <a:pt x="71" y="145"/>
                      </a:lnTo>
                      <a:lnTo>
                        <a:pt x="71" y="145"/>
                      </a:lnTo>
                      <a:lnTo>
                        <a:pt x="57" y="143"/>
                      </a:lnTo>
                      <a:lnTo>
                        <a:pt x="44" y="139"/>
                      </a:lnTo>
                      <a:lnTo>
                        <a:pt x="32" y="133"/>
                      </a:lnTo>
                      <a:lnTo>
                        <a:pt x="21" y="124"/>
                      </a:lnTo>
                      <a:lnTo>
                        <a:pt x="12" y="113"/>
                      </a:lnTo>
                      <a:lnTo>
                        <a:pt x="4" y="101"/>
                      </a:lnTo>
                      <a:lnTo>
                        <a:pt x="1" y="88"/>
                      </a:lnTo>
                      <a:lnTo>
                        <a:pt x="0" y="73"/>
                      </a:lnTo>
                      <a:lnTo>
                        <a:pt x="0" y="73"/>
                      </a:lnTo>
                      <a:lnTo>
                        <a:pt x="1" y="58"/>
                      </a:lnTo>
                      <a:lnTo>
                        <a:pt x="4" y="44"/>
                      </a:lnTo>
                      <a:lnTo>
                        <a:pt x="12" y="32"/>
                      </a:lnTo>
                      <a:lnTo>
                        <a:pt x="21" y="21"/>
                      </a:lnTo>
                      <a:lnTo>
                        <a:pt x="32" y="12"/>
                      </a:lnTo>
                      <a:lnTo>
                        <a:pt x="44" y="6"/>
                      </a:lnTo>
                      <a:lnTo>
                        <a:pt x="57" y="2"/>
                      </a:lnTo>
                      <a:lnTo>
                        <a:pt x="71" y="0"/>
                      </a:lnTo>
                      <a:lnTo>
                        <a:pt x="71" y="0"/>
                      </a:lnTo>
                      <a:lnTo>
                        <a:pt x="86" y="2"/>
                      </a:lnTo>
                      <a:lnTo>
                        <a:pt x="99" y="6"/>
                      </a:lnTo>
                      <a:lnTo>
                        <a:pt x="111" y="12"/>
                      </a:lnTo>
                      <a:lnTo>
                        <a:pt x="122" y="21"/>
                      </a:lnTo>
                      <a:lnTo>
                        <a:pt x="131" y="32"/>
                      </a:lnTo>
                      <a:lnTo>
                        <a:pt x="139" y="44"/>
                      </a:lnTo>
                      <a:lnTo>
                        <a:pt x="142" y="58"/>
                      </a:lnTo>
                      <a:lnTo>
                        <a:pt x="143" y="73"/>
                      </a:lnTo>
                      <a:lnTo>
                        <a:pt x="143" y="73"/>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3" name="Freeform 18">
                  <a:extLst>
                    <a:ext uri="{FF2B5EF4-FFF2-40B4-BE49-F238E27FC236}">
                      <a16:creationId xmlns:a16="http://schemas.microsoft.com/office/drawing/2014/main" id="{F618B65F-7B9B-37A7-BF56-ECDE6E360258}"/>
                    </a:ext>
                  </a:extLst>
                </p:cNvPr>
                <p:cNvSpPr>
                  <a:spLocks/>
                </p:cNvSpPr>
                <p:nvPr/>
              </p:nvSpPr>
              <p:spPr bwMode="auto">
                <a:xfrm>
                  <a:off x="1933" y="2974"/>
                  <a:ext cx="181" cy="181"/>
                </a:xfrm>
                <a:custGeom>
                  <a:avLst/>
                  <a:gdLst>
                    <a:gd name="T0" fmla="*/ 181 w 181"/>
                    <a:gd name="T1" fmla="*/ 91 h 181"/>
                    <a:gd name="T2" fmla="*/ 181 w 181"/>
                    <a:gd name="T3" fmla="*/ 91 h 181"/>
                    <a:gd name="T4" fmla="*/ 181 w 181"/>
                    <a:gd name="T5" fmla="*/ 100 h 181"/>
                    <a:gd name="T6" fmla="*/ 179 w 181"/>
                    <a:gd name="T7" fmla="*/ 109 h 181"/>
                    <a:gd name="T8" fmla="*/ 173 w 181"/>
                    <a:gd name="T9" fmla="*/ 126 h 181"/>
                    <a:gd name="T10" fmla="*/ 165 w 181"/>
                    <a:gd name="T11" fmla="*/ 142 h 181"/>
                    <a:gd name="T12" fmla="*/ 153 w 181"/>
                    <a:gd name="T13" fmla="*/ 156 h 181"/>
                    <a:gd name="T14" fmla="*/ 140 w 181"/>
                    <a:gd name="T15" fmla="*/ 166 h 181"/>
                    <a:gd name="T16" fmla="*/ 125 w 181"/>
                    <a:gd name="T17" fmla="*/ 174 h 181"/>
                    <a:gd name="T18" fmla="*/ 108 w 181"/>
                    <a:gd name="T19" fmla="*/ 180 h 181"/>
                    <a:gd name="T20" fmla="*/ 99 w 181"/>
                    <a:gd name="T21" fmla="*/ 181 h 181"/>
                    <a:gd name="T22" fmla="*/ 90 w 181"/>
                    <a:gd name="T23" fmla="*/ 181 h 181"/>
                    <a:gd name="T24" fmla="*/ 90 w 181"/>
                    <a:gd name="T25" fmla="*/ 181 h 181"/>
                    <a:gd name="T26" fmla="*/ 81 w 181"/>
                    <a:gd name="T27" fmla="*/ 181 h 181"/>
                    <a:gd name="T28" fmla="*/ 72 w 181"/>
                    <a:gd name="T29" fmla="*/ 180 h 181"/>
                    <a:gd name="T30" fmla="*/ 54 w 181"/>
                    <a:gd name="T31" fmla="*/ 174 h 181"/>
                    <a:gd name="T32" fmla="*/ 39 w 181"/>
                    <a:gd name="T33" fmla="*/ 166 h 181"/>
                    <a:gd name="T34" fmla="*/ 25 w 181"/>
                    <a:gd name="T35" fmla="*/ 156 h 181"/>
                    <a:gd name="T36" fmla="*/ 15 w 181"/>
                    <a:gd name="T37" fmla="*/ 142 h 181"/>
                    <a:gd name="T38" fmla="*/ 6 w 181"/>
                    <a:gd name="T39" fmla="*/ 126 h 181"/>
                    <a:gd name="T40" fmla="*/ 1 w 181"/>
                    <a:gd name="T41" fmla="*/ 109 h 181"/>
                    <a:gd name="T42" fmla="*/ 0 w 181"/>
                    <a:gd name="T43" fmla="*/ 100 h 181"/>
                    <a:gd name="T44" fmla="*/ 0 w 181"/>
                    <a:gd name="T45" fmla="*/ 91 h 181"/>
                    <a:gd name="T46" fmla="*/ 0 w 181"/>
                    <a:gd name="T47" fmla="*/ 91 h 181"/>
                    <a:gd name="T48" fmla="*/ 0 w 181"/>
                    <a:gd name="T49" fmla="*/ 82 h 181"/>
                    <a:gd name="T50" fmla="*/ 1 w 181"/>
                    <a:gd name="T51" fmla="*/ 73 h 181"/>
                    <a:gd name="T52" fmla="*/ 6 w 181"/>
                    <a:gd name="T53" fmla="*/ 56 h 181"/>
                    <a:gd name="T54" fmla="*/ 15 w 181"/>
                    <a:gd name="T55" fmla="*/ 40 h 181"/>
                    <a:gd name="T56" fmla="*/ 25 w 181"/>
                    <a:gd name="T57" fmla="*/ 26 h 181"/>
                    <a:gd name="T58" fmla="*/ 39 w 181"/>
                    <a:gd name="T59" fmla="*/ 15 h 181"/>
                    <a:gd name="T60" fmla="*/ 54 w 181"/>
                    <a:gd name="T61" fmla="*/ 6 h 181"/>
                    <a:gd name="T62" fmla="*/ 72 w 181"/>
                    <a:gd name="T63" fmla="*/ 2 h 181"/>
                    <a:gd name="T64" fmla="*/ 81 w 181"/>
                    <a:gd name="T65" fmla="*/ 0 h 181"/>
                    <a:gd name="T66" fmla="*/ 90 w 181"/>
                    <a:gd name="T67" fmla="*/ 0 h 181"/>
                    <a:gd name="T68" fmla="*/ 90 w 181"/>
                    <a:gd name="T69" fmla="*/ 0 h 181"/>
                    <a:gd name="T70" fmla="*/ 99 w 181"/>
                    <a:gd name="T71" fmla="*/ 0 h 181"/>
                    <a:gd name="T72" fmla="*/ 108 w 181"/>
                    <a:gd name="T73" fmla="*/ 2 h 181"/>
                    <a:gd name="T74" fmla="*/ 125 w 181"/>
                    <a:gd name="T75" fmla="*/ 6 h 181"/>
                    <a:gd name="T76" fmla="*/ 140 w 181"/>
                    <a:gd name="T77" fmla="*/ 15 h 181"/>
                    <a:gd name="T78" fmla="*/ 153 w 181"/>
                    <a:gd name="T79" fmla="*/ 26 h 181"/>
                    <a:gd name="T80" fmla="*/ 165 w 181"/>
                    <a:gd name="T81" fmla="*/ 40 h 181"/>
                    <a:gd name="T82" fmla="*/ 173 w 181"/>
                    <a:gd name="T83" fmla="*/ 56 h 181"/>
                    <a:gd name="T84" fmla="*/ 179 w 181"/>
                    <a:gd name="T85" fmla="*/ 73 h 181"/>
                    <a:gd name="T86" fmla="*/ 181 w 181"/>
                    <a:gd name="T87" fmla="*/ 82 h 181"/>
                    <a:gd name="T88" fmla="*/ 181 w 181"/>
                    <a:gd name="T89" fmla="*/ 91 h 181"/>
                    <a:gd name="T90" fmla="*/ 181 w 181"/>
                    <a:gd name="T91"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1">
                      <a:moveTo>
                        <a:pt x="181" y="91"/>
                      </a:moveTo>
                      <a:lnTo>
                        <a:pt x="181" y="91"/>
                      </a:lnTo>
                      <a:lnTo>
                        <a:pt x="181" y="100"/>
                      </a:lnTo>
                      <a:lnTo>
                        <a:pt x="179" y="109"/>
                      </a:lnTo>
                      <a:lnTo>
                        <a:pt x="173" y="126"/>
                      </a:lnTo>
                      <a:lnTo>
                        <a:pt x="165" y="142"/>
                      </a:lnTo>
                      <a:lnTo>
                        <a:pt x="153" y="156"/>
                      </a:lnTo>
                      <a:lnTo>
                        <a:pt x="140" y="166"/>
                      </a:lnTo>
                      <a:lnTo>
                        <a:pt x="125" y="174"/>
                      </a:lnTo>
                      <a:lnTo>
                        <a:pt x="108" y="180"/>
                      </a:lnTo>
                      <a:lnTo>
                        <a:pt x="99" y="181"/>
                      </a:lnTo>
                      <a:lnTo>
                        <a:pt x="90" y="181"/>
                      </a:lnTo>
                      <a:lnTo>
                        <a:pt x="90" y="181"/>
                      </a:lnTo>
                      <a:lnTo>
                        <a:pt x="81" y="181"/>
                      </a:lnTo>
                      <a:lnTo>
                        <a:pt x="72" y="180"/>
                      </a:lnTo>
                      <a:lnTo>
                        <a:pt x="54" y="174"/>
                      </a:lnTo>
                      <a:lnTo>
                        <a:pt x="39" y="166"/>
                      </a:lnTo>
                      <a:lnTo>
                        <a:pt x="25" y="156"/>
                      </a:lnTo>
                      <a:lnTo>
                        <a:pt x="15" y="142"/>
                      </a:lnTo>
                      <a:lnTo>
                        <a:pt x="6" y="126"/>
                      </a:lnTo>
                      <a:lnTo>
                        <a:pt x="1" y="109"/>
                      </a:lnTo>
                      <a:lnTo>
                        <a:pt x="0" y="100"/>
                      </a:lnTo>
                      <a:lnTo>
                        <a:pt x="0" y="91"/>
                      </a:lnTo>
                      <a:lnTo>
                        <a:pt x="0" y="91"/>
                      </a:lnTo>
                      <a:lnTo>
                        <a:pt x="0" y="82"/>
                      </a:lnTo>
                      <a:lnTo>
                        <a:pt x="1" y="73"/>
                      </a:lnTo>
                      <a:lnTo>
                        <a:pt x="6" y="56"/>
                      </a:lnTo>
                      <a:lnTo>
                        <a:pt x="15" y="40"/>
                      </a:lnTo>
                      <a:lnTo>
                        <a:pt x="25" y="26"/>
                      </a:lnTo>
                      <a:lnTo>
                        <a:pt x="39" y="15"/>
                      </a:lnTo>
                      <a:lnTo>
                        <a:pt x="54" y="6"/>
                      </a:lnTo>
                      <a:lnTo>
                        <a:pt x="72" y="2"/>
                      </a:lnTo>
                      <a:lnTo>
                        <a:pt x="81" y="0"/>
                      </a:lnTo>
                      <a:lnTo>
                        <a:pt x="90" y="0"/>
                      </a:lnTo>
                      <a:lnTo>
                        <a:pt x="90" y="0"/>
                      </a:lnTo>
                      <a:lnTo>
                        <a:pt x="99" y="0"/>
                      </a:lnTo>
                      <a:lnTo>
                        <a:pt x="108" y="2"/>
                      </a:lnTo>
                      <a:lnTo>
                        <a:pt x="125" y="6"/>
                      </a:lnTo>
                      <a:lnTo>
                        <a:pt x="140" y="15"/>
                      </a:lnTo>
                      <a:lnTo>
                        <a:pt x="153" y="26"/>
                      </a:lnTo>
                      <a:lnTo>
                        <a:pt x="165" y="40"/>
                      </a:lnTo>
                      <a:lnTo>
                        <a:pt x="173" y="56"/>
                      </a:lnTo>
                      <a:lnTo>
                        <a:pt x="179" y="73"/>
                      </a:lnTo>
                      <a:lnTo>
                        <a:pt x="181" y="82"/>
                      </a:lnTo>
                      <a:lnTo>
                        <a:pt x="181" y="91"/>
                      </a:lnTo>
                      <a:lnTo>
                        <a:pt x="181" y="91"/>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4" name="Freeform 19">
                  <a:extLst>
                    <a:ext uri="{FF2B5EF4-FFF2-40B4-BE49-F238E27FC236}">
                      <a16:creationId xmlns:a16="http://schemas.microsoft.com/office/drawing/2014/main" id="{BE6E83D0-41F9-560B-A182-17005915145A}"/>
                    </a:ext>
                  </a:extLst>
                </p:cNvPr>
                <p:cNvSpPr>
                  <a:spLocks/>
                </p:cNvSpPr>
                <p:nvPr/>
              </p:nvSpPr>
              <p:spPr bwMode="auto">
                <a:xfrm>
                  <a:off x="1838" y="3003"/>
                  <a:ext cx="178" cy="179"/>
                </a:xfrm>
                <a:custGeom>
                  <a:avLst/>
                  <a:gdLst>
                    <a:gd name="T0" fmla="*/ 178 w 178"/>
                    <a:gd name="T1" fmla="*/ 90 h 179"/>
                    <a:gd name="T2" fmla="*/ 178 w 178"/>
                    <a:gd name="T3" fmla="*/ 90 h 179"/>
                    <a:gd name="T4" fmla="*/ 178 w 178"/>
                    <a:gd name="T5" fmla="*/ 100 h 179"/>
                    <a:gd name="T6" fmla="*/ 176 w 178"/>
                    <a:gd name="T7" fmla="*/ 109 h 179"/>
                    <a:gd name="T8" fmla="*/ 172 w 178"/>
                    <a:gd name="T9" fmla="*/ 125 h 179"/>
                    <a:gd name="T10" fmla="*/ 163 w 178"/>
                    <a:gd name="T11" fmla="*/ 140 h 179"/>
                    <a:gd name="T12" fmla="*/ 152 w 178"/>
                    <a:gd name="T13" fmla="*/ 154 h 179"/>
                    <a:gd name="T14" fmla="*/ 138 w 178"/>
                    <a:gd name="T15" fmla="*/ 164 h 179"/>
                    <a:gd name="T16" fmla="*/ 123 w 178"/>
                    <a:gd name="T17" fmla="*/ 172 h 179"/>
                    <a:gd name="T18" fmla="*/ 107 w 178"/>
                    <a:gd name="T19" fmla="*/ 178 h 179"/>
                    <a:gd name="T20" fmla="*/ 98 w 178"/>
                    <a:gd name="T21" fmla="*/ 179 h 179"/>
                    <a:gd name="T22" fmla="*/ 89 w 178"/>
                    <a:gd name="T23" fmla="*/ 179 h 179"/>
                    <a:gd name="T24" fmla="*/ 89 w 178"/>
                    <a:gd name="T25" fmla="*/ 179 h 179"/>
                    <a:gd name="T26" fmla="*/ 80 w 178"/>
                    <a:gd name="T27" fmla="*/ 179 h 179"/>
                    <a:gd name="T28" fmla="*/ 71 w 178"/>
                    <a:gd name="T29" fmla="*/ 178 h 179"/>
                    <a:gd name="T30" fmla="*/ 54 w 178"/>
                    <a:gd name="T31" fmla="*/ 172 h 179"/>
                    <a:gd name="T32" fmla="*/ 39 w 178"/>
                    <a:gd name="T33" fmla="*/ 164 h 179"/>
                    <a:gd name="T34" fmla="*/ 25 w 178"/>
                    <a:gd name="T35" fmla="*/ 154 h 179"/>
                    <a:gd name="T36" fmla="*/ 15 w 178"/>
                    <a:gd name="T37" fmla="*/ 140 h 179"/>
                    <a:gd name="T38" fmla="*/ 6 w 178"/>
                    <a:gd name="T39" fmla="*/ 125 h 179"/>
                    <a:gd name="T40" fmla="*/ 1 w 178"/>
                    <a:gd name="T41" fmla="*/ 109 h 179"/>
                    <a:gd name="T42" fmla="*/ 0 w 178"/>
                    <a:gd name="T43" fmla="*/ 100 h 179"/>
                    <a:gd name="T44" fmla="*/ 0 w 178"/>
                    <a:gd name="T45" fmla="*/ 90 h 179"/>
                    <a:gd name="T46" fmla="*/ 0 w 178"/>
                    <a:gd name="T47" fmla="*/ 90 h 179"/>
                    <a:gd name="T48" fmla="*/ 0 w 178"/>
                    <a:gd name="T49" fmla="*/ 81 h 179"/>
                    <a:gd name="T50" fmla="*/ 1 w 178"/>
                    <a:gd name="T51" fmla="*/ 72 h 179"/>
                    <a:gd name="T52" fmla="*/ 6 w 178"/>
                    <a:gd name="T53" fmla="*/ 56 h 179"/>
                    <a:gd name="T54" fmla="*/ 15 w 178"/>
                    <a:gd name="T55" fmla="*/ 41 h 179"/>
                    <a:gd name="T56" fmla="*/ 25 w 178"/>
                    <a:gd name="T57" fmla="*/ 27 h 179"/>
                    <a:gd name="T58" fmla="*/ 39 w 178"/>
                    <a:gd name="T59" fmla="*/ 17 h 179"/>
                    <a:gd name="T60" fmla="*/ 54 w 178"/>
                    <a:gd name="T61" fmla="*/ 8 h 179"/>
                    <a:gd name="T62" fmla="*/ 71 w 178"/>
                    <a:gd name="T63" fmla="*/ 3 h 179"/>
                    <a:gd name="T64" fmla="*/ 80 w 178"/>
                    <a:gd name="T65" fmla="*/ 2 h 179"/>
                    <a:gd name="T66" fmla="*/ 89 w 178"/>
                    <a:gd name="T67" fmla="*/ 0 h 179"/>
                    <a:gd name="T68" fmla="*/ 89 w 178"/>
                    <a:gd name="T69" fmla="*/ 0 h 179"/>
                    <a:gd name="T70" fmla="*/ 98 w 178"/>
                    <a:gd name="T71" fmla="*/ 2 h 179"/>
                    <a:gd name="T72" fmla="*/ 107 w 178"/>
                    <a:gd name="T73" fmla="*/ 3 h 179"/>
                    <a:gd name="T74" fmla="*/ 123 w 178"/>
                    <a:gd name="T75" fmla="*/ 8 h 179"/>
                    <a:gd name="T76" fmla="*/ 138 w 178"/>
                    <a:gd name="T77" fmla="*/ 17 h 179"/>
                    <a:gd name="T78" fmla="*/ 152 w 178"/>
                    <a:gd name="T79" fmla="*/ 27 h 179"/>
                    <a:gd name="T80" fmla="*/ 163 w 178"/>
                    <a:gd name="T81" fmla="*/ 41 h 179"/>
                    <a:gd name="T82" fmla="*/ 172 w 178"/>
                    <a:gd name="T83" fmla="*/ 56 h 179"/>
                    <a:gd name="T84" fmla="*/ 176 w 178"/>
                    <a:gd name="T85" fmla="*/ 72 h 179"/>
                    <a:gd name="T86" fmla="*/ 178 w 178"/>
                    <a:gd name="T87" fmla="*/ 81 h 179"/>
                    <a:gd name="T88" fmla="*/ 178 w 178"/>
                    <a:gd name="T89" fmla="*/ 90 h 179"/>
                    <a:gd name="T90" fmla="*/ 178 w 178"/>
                    <a:gd name="T91"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79">
                      <a:moveTo>
                        <a:pt x="178" y="90"/>
                      </a:moveTo>
                      <a:lnTo>
                        <a:pt x="178" y="90"/>
                      </a:lnTo>
                      <a:lnTo>
                        <a:pt x="178" y="100"/>
                      </a:lnTo>
                      <a:lnTo>
                        <a:pt x="176" y="109"/>
                      </a:lnTo>
                      <a:lnTo>
                        <a:pt x="172" y="125"/>
                      </a:lnTo>
                      <a:lnTo>
                        <a:pt x="163" y="140"/>
                      </a:lnTo>
                      <a:lnTo>
                        <a:pt x="152" y="154"/>
                      </a:lnTo>
                      <a:lnTo>
                        <a:pt x="138" y="164"/>
                      </a:lnTo>
                      <a:lnTo>
                        <a:pt x="123" y="172"/>
                      </a:lnTo>
                      <a:lnTo>
                        <a:pt x="107" y="178"/>
                      </a:lnTo>
                      <a:lnTo>
                        <a:pt x="98" y="179"/>
                      </a:lnTo>
                      <a:lnTo>
                        <a:pt x="89" y="179"/>
                      </a:lnTo>
                      <a:lnTo>
                        <a:pt x="89" y="179"/>
                      </a:lnTo>
                      <a:lnTo>
                        <a:pt x="80" y="179"/>
                      </a:lnTo>
                      <a:lnTo>
                        <a:pt x="71" y="178"/>
                      </a:lnTo>
                      <a:lnTo>
                        <a:pt x="54" y="172"/>
                      </a:lnTo>
                      <a:lnTo>
                        <a:pt x="39" y="164"/>
                      </a:lnTo>
                      <a:lnTo>
                        <a:pt x="25" y="154"/>
                      </a:lnTo>
                      <a:lnTo>
                        <a:pt x="15" y="140"/>
                      </a:lnTo>
                      <a:lnTo>
                        <a:pt x="6" y="125"/>
                      </a:lnTo>
                      <a:lnTo>
                        <a:pt x="1" y="109"/>
                      </a:lnTo>
                      <a:lnTo>
                        <a:pt x="0" y="100"/>
                      </a:lnTo>
                      <a:lnTo>
                        <a:pt x="0" y="90"/>
                      </a:lnTo>
                      <a:lnTo>
                        <a:pt x="0" y="90"/>
                      </a:lnTo>
                      <a:lnTo>
                        <a:pt x="0" y="81"/>
                      </a:lnTo>
                      <a:lnTo>
                        <a:pt x="1" y="72"/>
                      </a:lnTo>
                      <a:lnTo>
                        <a:pt x="6" y="56"/>
                      </a:lnTo>
                      <a:lnTo>
                        <a:pt x="15" y="41"/>
                      </a:lnTo>
                      <a:lnTo>
                        <a:pt x="25" y="27"/>
                      </a:lnTo>
                      <a:lnTo>
                        <a:pt x="39" y="17"/>
                      </a:lnTo>
                      <a:lnTo>
                        <a:pt x="54" y="8"/>
                      </a:lnTo>
                      <a:lnTo>
                        <a:pt x="71" y="3"/>
                      </a:lnTo>
                      <a:lnTo>
                        <a:pt x="80" y="2"/>
                      </a:lnTo>
                      <a:lnTo>
                        <a:pt x="89" y="0"/>
                      </a:lnTo>
                      <a:lnTo>
                        <a:pt x="89" y="0"/>
                      </a:lnTo>
                      <a:lnTo>
                        <a:pt x="98" y="2"/>
                      </a:lnTo>
                      <a:lnTo>
                        <a:pt x="107" y="3"/>
                      </a:lnTo>
                      <a:lnTo>
                        <a:pt x="123" y="8"/>
                      </a:lnTo>
                      <a:lnTo>
                        <a:pt x="138" y="17"/>
                      </a:lnTo>
                      <a:lnTo>
                        <a:pt x="152" y="27"/>
                      </a:lnTo>
                      <a:lnTo>
                        <a:pt x="163" y="41"/>
                      </a:lnTo>
                      <a:lnTo>
                        <a:pt x="172" y="56"/>
                      </a:lnTo>
                      <a:lnTo>
                        <a:pt x="176" y="72"/>
                      </a:lnTo>
                      <a:lnTo>
                        <a:pt x="178" y="81"/>
                      </a:lnTo>
                      <a:lnTo>
                        <a:pt x="178" y="90"/>
                      </a:lnTo>
                      <a:lnTo>
                        <a:pt x="178" y="90"/>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5" name="Freeform 20">
                  <a:extLst>
                    <a:ext uri="{FF2B5EF4-FFF2-40B4-BE49-F238E27FC236}">
                      <a16:creationId xmlns:a16="http://schemas.microsoft.com/office/drawing/2014/main" id="{AB3B985D-2D0C-270D-205E-C2595DF5ADCA}"/>
                    </a:ext>
                  </a:extLst>
                </p:cNvPr>
                <p:cNvSpPr>
                  <a:spLocks/>
                </p:cNvSpPr>
                <p:nvPr/>
              </p:nvSpPr>
              <p:spPr bwMode="auto">
                <a:xfrm>
                  <a:off x="1961" y="3112"/>
                  <a:ext cx="163" cy="162"/>
                </a:xfrm>
                <a:custGeom>
                  <a:avLst/>
                  <a:gdLst>
                    <a:gd name="T0" fmla="*/ 163 w 163"/>
                    <a:gd name="T1" fmla="*/ 81 h 162"/>
                    <a:gd name="T2" fmla="*/ 163 w 163"/>
                    <a:gd name="T3" fmla="*/ 81 h 162"/>
                    <a:gd name="T4" fmla="*/ 162 w 163"/>
                    <a:gd name="T5" fmla="*/ 98 h 162"/>
                    <a:gd name="T6" fmla="*/ 157 w 163"/>
                    <a:gd name="T7" fmla="*/ 113 h 162"/>
                    <a:gd name="T8" fmla="*/ 150 w 163"/>
                    <a:gd name="T9" fmla="*/ 126 h 162"/>
                    <a:gd name="T10" fmla="*/ 139 w 163"/>
                    <a:gd name="T11" fmla="*/ 138 h 162"/>
                    <a:gd name="T12" fmla="*/ 127 w 163"/>
                    <a:gd name="T13" fmla="*/ 149 h 162"/>
                    <a:gd name="T14" fmla="*/ 113 w 163"/>
                    <a:gd name="T15" fmla="*/ 156 h 162"/>
                    <a:gd name="T16" fmla="*/ 98 w 163"/>
                    <a:gd name="T17" fmla="*/ 161 h 162"/>
                    <a:gd name="T18" fmla="*/ 82 w 163"/>
                    <a:gd name="T19" fmla="*/ 162 h 162"/>
                    <a:gd name="T20" fmla="*/ 82 w 163"/>
                    <a:gd name="T21" fmla="*/ 162 h 162"/>
                    <a:gd name="T22" fmla="*/ 65 w 163"/>
                    <a:gd name="T23" fmla="*/ 161 h 162"/>
                    <a:gd name="T24" fmla="*/ 50 w 163"/>
                    <a:gd name="T25" fmla="*/ 156 h 162"/>
                    <a:gd name="T26" fmla="*/ 37 w 163"/>
                    <a:gd name="T27" fmla="*/ 149 h 162"/>
                    <a:gd name="T28" fmla="*/ 24 w 163"/>
                    <a:gd name="T29" fmla="*/ 138 h 162"/>
                    <a:gd name="T30" fmla="*/ 15 w 163"/>
                    <a:gd name="T31" fmla="*/ 126 h 162"/>
                    <a:gd name="T32" fmla="*/ 8 w 163"/>
                    <a:gd name="T33" fmla="*/ 113 h 162"/>
                    <a:gd name="T34" fmla="*/ 2 w 163"/>
                    <a:gd name="T35" fmla="*/ 98 h 162"/>
                    <a:gd name="T36" fmla="*/ 0 w 163"/>
                    <a:gd name="T37" fmla="*/ 81 h 162"/>
                    <a:gd name="T38" fmla="*/ 0 w 163"/>
                    <a:gd name="T39" fmla="*/ 81 h 162"/>
                    <a:gd name="T40" fmla="*/ 2 w 163"/>
                    <a:gd name="T41" fmla="*/ 64 h 162"/>
                    <a:gd name="T42" fmla="*/ 8 w 163"/>
                    <a:gd name="T43" fmla="*/ 49 h 162"/>
                    <a:gd name="T44" fmla="*/ 15 w 163"/>
                    <a:gd name="T45" fmla="*/ 36 h 162"/>
                    <a:gd name="T46" fmla="*/ 24 w 163"/>
                    <a:gd name="T47" fmla="*/ 24 h 162"/>
                    <a:gd name="T48" fmla="*/ 37 w 163"/>
                    <a:gd name="T49" fmla="*/ 15 h 162"/>
                    <a:gd name="T50" fmla="*/ 50 w 163"/>
                    <a:gd name="T51" fmla="*/ 7 h 162"/>
                    <a:gd name="T52" fmla="*/ 65 w 163"/>
                    <a:gd name="T53" fmla="*/ 1 h 162"/>
                    <a:gd name="T54" fmla="*/ 82 w 163"/>
                    <a:gd name="T55" fmla="*/ 0 h 162"/>
                    <a:gd name="T56" fmla="*/ 82 w 163"/>
                    <a:gd name="T57" fmla="*/ 0 h 162"/>
                    <a:gd name="T58" fmla="*/ 98 w 163"/>
                    <a:gd name="T59" fmla="*/ 1 h 162"/>
                    <a:gd name="T60" fmla="*/ 113 w 163"/>
                    <a:gd name="T61" fmla="*/ 7 h 162"/>
                    <a:gd name="T62" fmla="*/ 127 w 163"/>
                    <a:gd name="T63" fmla="*/ 15 h 162"/>
                    <a:gd name="T64" fmla="*/ 139 w 163"/>
                    <a:gd name="T65" fmla="*/ 24 h 162"/>
                    <a:gd name="T66" fmla="*/ 150 w 163"/>
                    <a:gd name="T67" fmla="*/ 36 h 162"/>
                    <a:gd name="T68" fmla="*/ 157 w 163"/>
                    <a:gd name="T69" fmla="*/ 49 h 162"/>
                    <a:gd name="T70" fmla="*/ 162 w 163"/>
                    <a:gd name="T71" fmla="*/ 64 h 162"/>
                    <a:gd name="T72" fmla="*/ 163 w 163"/>
                    <a:gd name="T73" fmla="*/ 81 h 162"/>
                    <a:gd name="T74" fmla="*/ 163 w 163"/>
                    <a:gd name="T75"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2">
                      <a:moveTo>
                        <a:pt x="163" y="81"/>
                      </a:moveTo>
                      <a:lnTo>
                        <a:pt x="163" y="81"/>
                      </a:lnTo>
                      <a:lnTo>
                        <a:pt x="162" y="98"/>
                      </a:lnTo>
                      <a:lnTo>
                        <a:pt x="157" y="113"/>
                      </a:lnTo>
                      <a:lnTo>
                        <a:pt x="150" y="126"/>
                      </a:lnTo>
                      <a:lnTo>
                        <a:pt x="139" y="138"/>
                      </a:lnTo>
                      <a:lnTo>
                        <a:pt x="127" y="149"/>
                      </a:lnTo>
                      <a:lnTo>
                        <a:pt x="113" y="156"/>
                      </a:lnTo>
                      <a:lnTo>
                        <a:pt x="98" y="161"/>
                      </a:lnTo>
                      <a:lnTo>
                        <a:pt x="82" y="162"/>
                      </a:lnTo>
                      <a:lnTo>
                        <a:pt x="82" y="162"/>
                      </a:lnTo>
                      <a:lnTo>
                        <a:pt x="65" y="161"/>
                      </a:lnTo>
                      <a:lnTo>
                        <a:pt x="50" y="156"/>
                      </a:lnTo>
                      <a:lnTo>
                        <a:pt x="37" y="149"/>
                      </a:lnTo>
                      <a:lnTo>
                        <a:pt x="24" y="138"/>
                      </a:lnTo>
                      <a:lnTo>
                        <a:pt x="15" y="126"/>
                      </a:lnTo>
                      <a:lnTo>
                        <a:pt x="8" y="113"/>
                      </a:lnTo>
                      <a:lnTo>
                        <a:pt x="2" y="98"/>
                      </a:lnTo>
                      <a:lnTo>
                        <a:pt x="0" y="81"/>
                      </a:lnTo>
                      <a:lnTo>
                        <a:pt x="0" y="81"/>
                      </a:lnTo>
                      <a:lnTo>
                        <a:pt x="2" y="64"/>
                      </a:lnTo>
                      <a:lnTo>
                        <a:pt x="8" y="49"/>
                      </a:lnTo>
                      <a:lnTo>
                        <a:pt x="15" y="36"/>
                      </a:lnTo>
                      <a:lnTo>
                        <a:pt x="24" y="24"/>
                      </a:lnTo>
                      <a:lnTo>
                        <a:pt x="37" y="15"/>
                      </a:lnTo>
                      <a:lnTo>
                        <a:pt x="50" y="7"/>
                      </a:lnTo>
                      <a:lnTo>
                        <a:pt x="65" y="1"/>
                      </a:lnTo>
                      <a:lnTo>
                        <a:pt x="82" y="0"/>
                      </a:lnTo>
                      <a:lnTo>
                        <a:pt x="82" y="0"/>
                      </a:lnTo>
                      <a:lnTo>
                        <a:pt x="98" y="1"/>
                      </a:lnTo>
                      <a:lnTo>
                        <a:pt x="113" y="7"/>
                      </a:lnTo>
                      <a:lnTo>
                        <a:pt x="127" y="15"/>
                      </a:lnTo>
                      <a:lnTo>
                        <a:pt x="139" y="24"/>
                      </a:lnTo>
                      <a:lnTo>
                        <a:pt x="150" y="36"/>
                      </a:lnTo>
                      <a:lnTo>
                        <a:pt x="157" y="49"/>
                      </a:lnTo>
                      <a:lnTo>
                        <a:pt x="162" y="64"/>
                      </a:lnTo>
                      <a:lnTo>
                        <a:pt x="163" y="81"/>
                      </a:lnTo>
                      <a:lnTo>
                        <a:pt x="163" y="81"/>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6" name="Freeform 21">
                  <a:extLst>
                    <a:ext uri="{FF2B5EF4-FFF2-40B4-BE49-F238E27FC236}">
                      <a16:creationId xmlns:a16="http://schemas.microsoft.com/office/drawing/2014/main" id="{27F4C1BA-1B3F-885C-7781-87E06C0A4892}"/>
                    </a:ext>
                  </a:extLst>
                </p:cNvPr>
                <p:cNvSpPr>
                  <a:spLocks/>
                </p:cNvSpPr>
                <p:nvPr/>
              </p:nvSpPr>
              <p:spPr bwMode="auto">
                <a:xfrm>
                  <a:off x="1821" y="3155"/>
                  <a:ext cx="205" cy="207"/>
                </a:xfrm>
                <a:custGeom>
                  <a:avLst/>
                  <a:gdLst>
                    <a:gd name="T0" fmla="*/ 205 w 205"/>
                    <a:gd name="T1" fmla="*/ 103 h 207"/>
                    <a:gd name="T2" fmla="*/ 204 w 205"/>
                    <a:gd name="T3" fmla="*/ 124 h 207"/>
                    <a:gd name="T4" fmla="*/ 198 w 205"/>
                    <a:gd name="T5" fmla="*/ 143 h 207"/>
                    <a:gd name="T6" fmla="*/ 189 w 205"/>
                    <a:gd name="T7" fmla="*/ 162 h 207"/>
                    <a:gd name="T8" fmla="*/ 175 w 205"/>
                    <a:gd name="T9" fmla="*/ 177 h 207"/>
                    <a:gd name="T10" fmla="*/ 160 w 205"/>
                    <a:gd name="T11" fmla="*/ 189 h 207"/>
                    <a:gd name="T12" fmla="*/ 143 w 205"/>
                    <a:gd name="T13" fmla="*/ 198 h 207"/>
                    <a:gd name="T14" fmla="*/ 124 w 205"/>
                    <a:gd name="T15" fmla="*/ 204 h 207"/>
                    <a:gd name="T16" fmla="*/ 103 w 205"/>
                    <a:gd name="T17" fmla="*/ 207 h 207"/>
                    <a:gd name="T18" fmla="*/ 92 w 205"/>
                    <a:gd name="T19" fmla="*/ 205 h 207"/>
                    <a:gd name="T20" fmla="*/ 73 w 205"/>
                    <a:gd name="T21" fmla="*/ 202 h 207"/>
                    <a:gd name="T22" fmla="*/ 54 w 205"/>
                    <a:gd name="T23" fmla="*/ 193 h 207"/>
                    <a:gd name="T24" fmla="*/ 38 w 205"/>
                    <a:gd name="T25" fmla="*/ 183 h 207"/>
                    <a:gd name="T26" fmla="*/ 23 w 205"/>
                    <a:gd name="T27" fmla="*/ 169 h 207"/>
                    <a:gd name="T28" fmla="*/ 12 w 205"/>
                    <a:gd name="T29" fmla="*/ 153 h 207"/>
                    <a:gd name="T30" fmla="*/ 5 w 205"/>
                    <a:gd name="T31" fmla="*/ 134 h 207"/>
                    <a:gd name="T32" fmla="*/ 0 w 205"/>
                    <a:gd name="T33" fmla="*/ 113 h 207"/>
                    <a:gd name="T34" fmla="*/ 0 w 205"/>
                    <a:gd name="T35" fmla="*/ 103 h 207"/>
                    <a:gd name="T36" fmla="*/ 2 w 205"/>
                    <a:gd name="T37" fmla="*/ 83 h 207"/>
                    <a:gd name="T38" fmla="*/ 8 w 205"/>
                    <a:gd name="T39" fmla="*/ 64 h 207"/>
                    <a:gd name="T40" fmla="*/ 18 w 205"/>
                    <a:gd name="T41" fmla="*/ 46 h 207"/>
                    <a:gd name="T42" fmla="*/ 30 w 205"/>
                    <a:gd name="T43" fmla="*/ 30 h 207"/>
                    <a:gd name="T44" fmla="*/ 45 w 205"/>
                    <a:gd name="T45" fmla="*/ 18 h 207"/>
                    <a:gd name="T46" fmla="*/ 63 w 205"/>
                    <a:gd name="T47" fmla="*/ 9 h 207"/>
                    <a:gd name="T48" fmla="*/ 82 w 205"/>
                    <a:gd name="T49" fmla="*/ 3 h 207"/>
                    <a:gd name="T50" fmla="*/ 103 w 205"/>
                    <a:gd name="T51" fmla="*/ 0 h 207"/>
                    <a:gd name="T52" fmla="*/ 113 w 205"/>
                    <a:gd name="T53" fmla="*/ 0 h 207"/>
                    <a:gd name="T54" fmla="*/ 133 w 205"/>
                    <a:gd name="T55" fmla="*/ 5 h 207"/>
                    <a:gd name="T56" fmla="*/ 152 w 205"/>
                    <a:gd name="T57" fmla="*/ 12 h 207"/>
                    <a:gd name="T58" fmla="*/ 169 w 205"/>
                    <a:gd name="T59" fmla="*/ 24 h 207"/>
                    <a:gd name="T60" fmla="*/ 183 w 205"/>
                    <a:gd name="T61" fmla="*/ 38 h 207"/>
                    <a:gd name="T62" fmla="*/ 193 w 205"/>
                    <a:gd name="T63" fmla="*/ 55 h 207"/>
                    <a:gd name="T64" fmla="*/ 201 w 205"/>
                    <a:gd name="T65" fmla="*/ 73 h 207"/>
                    <a:gd name="T66" fmla="*/ 205 w 205"/>
                    <a:gd name="T67" fmla="*/ 92 h 207"/>
                    <a:gd name="T68" fmla="*/ 205 w 205"/>
                    <a:gd name="T69" fmla="*/ 103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207">
                      <a:moveTo>
                        <a:pt x="205" y="103"/>
                      </a:moveTo>
                      <a:lnTo>
                        <a:pt x="205" y="103"/>
                      </a:lnTo>
                      <a:lnTo>
                        <a:pt x="205" y="113"/>
                      </a:lnTo>
                      <a:lnTo>
                        <a:pt x="204" y="124"/>
                      </a:lnTo>
                      <a:lnTo>
                        <a:pt x="201" y="134"/>
                      </a:lnTo>
                      <a:lnTo>
                        <a:pt x="198" y="143"/>
                      </a:lnTo>
                      <a:lnTo>
                        <a:pt x="193" y="153"/>
                      </a:lnTo>
                      <a:lnTo>
                        <a:pt x="189" y="162"/>
                      </a:lnTo>
                      <a:lnTo>
                        <a:pt x="183" y="169"/>
                      </a:lnTo>
                      <a:lnTo>
                        <a:pt x="175" y="177"/>
                      </a:lnTo>
                      <a:lnTo>
                        <a:pt x="169" y="183"/>
                      </a:lnTo>
                      <a:lnTo>
                        <a:pt x="160" y="189"/>
                      </a:lnTo>
                      <a:lnTo>
                        <a:pt x="152" y="193"/>
                      </a:lnTo>
                      <a:lnTo>
                        <a:pt x="143" y="198"/>
                      </a:lnTo>
                      <a:lnTo>
                        <a:pt x="133" y="202"/>
                      </a:lnTo>
                      <a:lnTo>
                        <a:pt x="124" y="204"/>
                      </a:lnTo>
                      <a:lnTo>
                        <a:pt x="113" y="205"/>
                      </a:lnTo>
                      <a:lnTo>
                        <a:pt x="103" y="207"/>
                      </a:lnTo>
                      <a:lnTo>
                        <a:pt x="103" y="207"/>
                      </a:lnTo>
                      <a:lnTo>
                        <a:pt x="92" y="205"/>
                      </a:lnTo>
                      <a:lnTo>
                        <a:pt x="82" y="204"/>
                      </a:lnTo>
                      <a:lnTo>
                        <a:pt x="73" y="202"/>
                      </a:lnTo>
                      <a:lnTo>
                        <a:pt x="63" y="198"/>
                      </a:lnTo>
                      <a:lnTo>
                        <a:pt x="54" y="193"/>
                      </a:lnTo>
                      <a:lnTo>
                        <a:pt x="45" y="189"/>
                      </a:lnTo>
                      <a:lnTo>
                        <a:pt x="38" y="183"/>
                      </a:lnTo>
                      <a:lnTo>
                        <a:pt x="30" y="177"/>
                      </a:lnTo>
                      <a:lnTo>
                        <a:pt x="23" y="169"/>
                      </a:lnTo>
                      <a:lnTo>
                        <a:pt x="18" y="162"/>
                      </a:lnTo>
                      <a:lnTo>
                        <a:pt x="12" y="153"/>
                      </a:lnTo>
                      <a:lnTo>
                        <a:pt x="8" y="143"/>
                      </a:lnTo>
                      <a:lnTo>
                        <a:pt x="5" y="134"/>
                      </a:lnTo>
                      <a:lnTo>
                        <a:pt x="2" y="124"/>
                      </a:lnTo>
                      <a:lnTo>
                        <a:pt x="0" y="113"/>
                      </a:lnTo>
                      <a:lnTo>
                        <a:pt x="0" y="103"/>
                      </a:lnTo>
                      <a:lnTo>
                        <a:pt x="0" y="103"/>
                      </a:lnTo>
                      <a:lnTo>
                        <a:pt x="0" y="92"/>
                      </a:lnTo>
                      <a:lnTo>
                        <a:pt x="2" y="83"/>
                      </a:lnTo>
                      <a:lnTo>
                        <a:pt x="5" y="73"/>
                      </a:lnTo>
                      <a:lnTo>
                        <a:pt x="8" y="64"/>
                      </a:lnTo>
                      <a:lnTo>
                        <a:pt x="12" y="55"/>
                      </a:lnTo>
                      <a:lnTo>
                        <a:pt x="18" y="46"/>
                      </a:lnTo>
                      <a:lnTo>
                        <a:pt x="23" y="38"/>
                      </a:lnTo>
                      <a:lnTo>
                        <a:pt x="30" y="30"/>
                      </a:lnTo>
                      <a:lnTo>
                        <a:pt x="38" y="24"/>
                      </a:lnTo>
                      <a:lnTo>
                        <a:pt x="45" y="18"/>
                      </a:lnTo>
                      <a:lnTo>
                        <a:pt x="54" y="12"/>
                      </a:lnTo>
                      <a:lnTo>
                        <a:pt x="63" y="9"/>
                      </a:lnTo>
                      <a:lnTo>
                        <a:pt x="73" y="5"/>
                      </a:lnTo>
                      <a:lnTo>
                        <a:pt x="82" y="3"/>
                      </a:lnTo>
                      <a:lnTo>
                        <a:pt x="92" y="0"/>
                      </a:lnTo>
                      <a:lnTo>
                        <a:pt x="103" y="0"/>
                      </a:lnTo>
                      <a:lnTo>
                        <a:pt x="103" y="0"/>
                      </a:lnTo>
                      <a:lnTo>
                        <a:pt x="113" y="0"/>
                      </a:lnTo>
                      <a:lnTo>
                        <a:pt x="124" y="3"/>
                      </a:lnTo>
                      <a:lnTo>
                        <a:pt x="133" y="5"/>
                      </a:lnTo>
                      <a:lnTo>
                        <a:pt x="143" y="9"/>
                      </a:lnTo>
                      <a:lnTo>
                        <a:pt x="152" y="12"/>
                      </a:lnTo>
                      <a:lnTo>
                        <a:pt x="160" y="18"/>
                      </a:lnTo>
                      <a:lnTo>
                        <a:pt x="169" y="24"/>
                      </a:lnTo>
                      <a:lnTo>
                        <a:pt x="175" y="30"/>
                      </a:lnTo>
                      <a:lnTo>
                        <a:pt x="183" y="38"/>
                      </a:lnTo>
                      <a:lnTo>
                        <a:pt x="189" y="46"/>
                      </a:lnTo>
                      <a:lnTo>
                        <a:pt x="193" y="55"/>
                      </a:lnTo>
                      <a:lnTo>
                        <a:pt x="198" y="64"/>
                      </a:lnTo>
                      <a:lnTo>
                        <a:pt x="201" y="73"/>
                      </a:lnTo>
                      <a:lnTo>
                        <a:pt x="204" y="83"/>
                      </a:lnTo>
                      <a:lnTo>
                        <a:pt x="205" y="92"/>
                      </a:lnTo>
                      <a:lnTo>
                        <a:pt x="205" y="103"/>
                      </a:lnTo>
                      <a:lnTo>
                        <a:pt x="205" y="103"/>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7" name="Freeform 22">
                  <a:extLst>
                    <a:ext uri="{FF2B5EF4-FFF2-40B4-BE49-F238E27FC236}">
                      <a16:creationId xmlns:a16="http://schemas.microsoft.com/office/drawing/2014/main" id="{08A72216-BEB0-A049-8E66-C13BB0B865C4}"/>
                    </a:ext>
                  </a:extLst>
                </p:cNvPr>
                <p:cNvSpPr>
                  <a:spLocks/>
                </p:cNvSpPr>
                <p:nvPr/>
              </p:nvSpPr>
              <p:spPr bwMode="auto">
                <a:xfrm>
                  <a:off x="2202" y="2727"/>
                  <a:ext cx="120" cy="119"/>
                </a:xfrm>
                <a:custGeom>
                  <a:avLst/>
                  <a:gdLst>
                    <a:gd name="T0" fmla="*/ 120 w 120"/>
                    <a:gd name="T1" fmla="*/ 60 h 119"/>
                    <a:gd name="T2" fmla="*/ 120 w 120"/>
                    <a:gd name="T3" fmla="*/ 60 h 119"/>
                    <a:gd name="T4" fmla="*/ 120 w 120"/>
                    <a:gd name="T5" fmla="*/ 73 h 119"/>
                    <a:gd name="T6" fmla="*/ 115 w 120"/>
                    <a:gd name="T7" fmla="*/ 83 h 119"/>
                    <a:gd name="T8" fmla="*/ 111 w 120"/>
                    <a:gd name="T9" fmla="*/ 94 h 119"/>
                    <a:gd name="T10" fmla="*/ 103 w 120"/>
                    <a:gd name="T11" fmla="*/ 103 h 119"/>
                    <a:gd name="T12" fmla="*/ 94 w 120"/>
                    <a:gd name="T13" fmla="*/ 110 h 119"/>
                    <a:gd name="T14" fmla="*/ 83 w 120"/>
                    <a:gd name="T15" fmla="*/ 115 h 119"/>
                    <a:gd name="T16" fmla="*/ 73 w 120"/>
                    <a:gd name="T17" fmla="*/ 118 h 119"/>
                    <a:gd name="T18" fmla="*/ 61 w 120"/>
                    <a:gd name="T19" fmla="*/ 119 h 119"/>
                    <a:gd name="T20" fmla="*/ 61 w 120"/>
                    <a:gd name="T21" fmla="*/ 119 h 119"/>
                    <a:gd name="T22" fmla="*/ 49 w 120"/>
                    <a:gd name="T23" fmla="*/ 118 h 119"/>
                    <a:gd name="T24" fmla="*/ 37 w 120"/>
                    <a:gd name="T25" fmla="*/ 115 h 119"/>
                    <a:gd name="T26" fmla="*/ 28 w 120"/>
                    <a:gd name="T27" fmla="*/ 110 h 119"/>
                    <a:gd name="T28" fmla="*/ 19 w 120"/>
                    <a:gd name="T29" fmla="*/ 103 h 119"/>
                    <a:gd name="T30" fmla="*/ 11 w 120"/>
                    <a:gd name="T31" fmla="*/ 94 h 119"/>
                    <a:gd name="T32" fmla="*/ 5 w 120"/>
                    <a:gd name="T33" fmla="*/ 83 h 119"/>
                    <a:gd name="T34" fmla="*/ 2 w 120"/>
                    <a:gd name="T35" fmla="*/ 73 h 119"/>
                    <a:gd name="T36" fmla="*/ 0 w 120"/>
                    <a:gd name="T37" fmla="*/ 60 h 119"/>
                    <a:gd name="T38" fmla="*/ 0 w 120"/>
                    <a:gd name="T39" fmla="*/ 60 h 119"/>
                    <a:gd name="T40" fmla="*/ 2 w 120"/>
                    <a:gd name="T41" fmla="*/ 48 h 119"/>
                    <a:gd name="T42" fmla="*/ 5 w 120"/>
                    <a:gd name="T43" fmla="*/ 36 h 119"/>
                    <a:gd name="T44" fmla="*/ 11 w 120"/>
                    <a:gd name="T45" fmla="*/ 27 h 119"/>
                    <a:gd name="T46" fmla="*/ 19 w 120"/>
                    <a:gd name="T47" fmla="*/ 18 h 119"/>
                    <a:gd name="T48" fmla="*/ 28 w 120"/>
                    <a:gd name="T49" fmla="*/ 11 h 119"/>
                    <a:gd name="T50" fmla="*/ 37 w 120"/>
                    <a:gd name="T51" fmla="*/ 5 h 119"/>
                    <a:gd name="T52" fmla="*/ 49 w 120"/>
                    <a:gd name="T53" fmla="*/ 2 h 119"/>
                    <a:gd name="T54" fmla="*/ 61 w 120"/>
                    <a:gd name="T55" fmla="*/ 0 h 119"/>
                    <a:gd name="T56" fmla="*/ 61 w 120"/>
                    <a:gd name="T57" fmla="*/ 0 h 119"/>
                    <a:gd name="T58" fmla="*/ 73 w 120"/>
                    <a:gd name="T59" fmla="*/ 2 h 119"/>
                    <a:gd name="T60" fmla="*/ 83 w 120"/>
                    <a:gd name="T61" fmla="*/ 5 h 119"/>
                    <a:gd name="T62" fmla="*/ 94 w 120"/>
                    <a:gd name="T63" fmla="*/ 11 h 119"/>
                    <a:gd name="T64" fmla="*/ 103 w 120"/>
                    <a:gd name="T65" fmla="*/ 18 h 119"/>
                    <a:gd name="T66" fmla="*/ 111 w 120"/>
                    <a:gd name="T67" fmla="*/ 27 h 119"/>
                    <a:gd name="T68" fmla="*/ 115 w 120"/>
                    <a:gd name="T69" fmla="*/ 36 h 119"/>
                    <a:gd name="T70" fmla="*/ 120 w 120"/>
                    <a:gd name="T71" fmla="*/ 48 h 119"/>
                    <a:gd name="T72" fmla="*/ 120 w 120"/>
                    <a:gd name="T73" fmla="*/ 60 h 119"/>
                    <a:gd name="T74" fmla="*/ 120 w 120"/>
                    <a:gd name="T75"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19">
                      <a:moveTo>
                        <a:pt x="120" y="60"/>
                      </a:moveTo>
                      <a:lnTo>
                        <a:pt x="120" y="60"/>
                      </a:lnTo>
                      <a:lnTo>
                        <a:pt x="120" y="73"/>
                      </a:lnTo>
                      <a:lnTo>
                        <a:pt x="115" y="83"/>
                      </a:lnTo>
                      <a:lnTo>
                        <a:pt x="111" y="94"/>
                      </a:lnTo>
                      <a:lnTo>
                        <a:pt x="103" y="103"/>
                      </a:lnTo>
                      <a:lnTo>
                        <a:pt x="94" y="110"/>
                      </a:lnTo>
                      <a:lnTo>
                        <a:pt x="83" y="115"/>
                      </a:lnTo>
                      <a:lnTo>
                        <a:pt x="73" y="118"/>
                      </a:lnTo>
                      <a:lnTo>
                        <a:pt x="61" y="119"/>
                      </a:lnTo>
                      <a:lnTo>
                        <a:pt x="61" y="119"/>
                      </a:lnTo>
                      <a:lnTo>
                        <a:pt x="49" y="118"/>
                      </a:lnTo>
                      <a:lnTo>
                        <a:pt x="37" y="115"/>
                      </a:lnTo>
                      <a:lnTo>
                        <a:pt x="28" y="110"/>
                      </a:lnTo>
                      <a:lnTo>
                        <a:pt x="19" y="103"/>
                      </a:lnTo>
                      <a:lnTo>
                        <a:pt x="11" y="94"/>
                      </a:lnTo>
                      <a:lnTo>
                        <a:pt x="5" y="83"/>
                      </a:lnTo>
                      <a:lnTo>
                        <a:pt x="2" y="73"/>
                      </a:lnTo>
                      <a:lnTo>
                        <a:pt x="0" y="60"/>
                      </a:lnTo>
                      <a:lnTo>
                        <a:pt x="0" y="60"/>
                      </a:lnTo>
                      <a:lnTo>
                        <a:pt x="2" y="48"/>
                      </a:lnTo>
                      <a:lnTo>
                        <a:pt x="5" y="36"/>
                      </a:lnTo>
                      <a:lnTo>
                        <a:pt x="11" y="27"/>
                      </a:lnTo>
                      <a:lnTo>
                        <a:pt x="19" y="18"/>
                      </a:lnTo>
                      <a:lnTo>
                        <a:pt x="28" y="11"/>
                      </a:lnTo>
                      <a:lnTo>
                        <a:pt x="37" y="5"/>
                      </a:lnTo>
                      <a:lnTo>
                        <a:pt x="49" y="2"/>
                      </a:lnTo>
                      <a:lnTo>
                        <a:pt x="61" y="0"/>
                      </a:lnTo>
                      <a:lnTo>
                        <a:pt x="61" y="0"/>
                      </a:lnTo>
                      <a:lnTo>
                        <a:pt x="73" y="2"/>
                      </a:lnTo>
                      <a:lnTo>
                        <a:pt x="83" y="5"/>
                      </a:lnTo>
                      <a:lnTo>
                        <a:pt x="94" y="11"/>
                      </a:lnTo>
                      <a:lnTo>
                        <a:pt x="103" y="18"/>
                      </a:lnTo>
                      <a:lnTo>
                        <a:pt x="111" y="27"/>
                      </a:lnTo>
                      <a:lnTo>
                        <a:pt x="115" y="36"/>
                      </a:lnTo>
                      <a:lnTo>
                        <a:pt x="120" y="48"/>
                      </a:lnTo>
                      <a:lnTo>
                        <a:pt x="120" y="60"/>
                      </a:lnTo>
                      <a:lnTo>
                        <a:pt x="120" y="60"/>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8" name="Freeform 23">
                  <a:extLst>
                    <a:ext uri="{FF2B5EF4-FFF2-40B4-BE49-F238E27FC236}">
                      <a16:creationId xmlns:a16="http://schemas.microsoft.com/office/drawing/2014/main" id="{50B984B2-CE0A-4C48-78C7-BC5AC764ED94}"/>
                    </a:ext>
                  </a:extLst>
                </p:cNvPr>
                <p:cNvSpPr>
                  <a:spLocks/>
                </p:cNvSpPr>
                <p:nvPr/>
              </p:nvSpPr>
              <p:spPr bwMode="auto">
                <a:xfrm>
                  <a:off x="572" y="2310"/>
                  <a:ext cx="158" cy="158"/>
                </a:xfrm>
                <a:custGeom>
                  <a:avLst/>
                  <a:gdLst>
                    <a:gd name="T0" fmla="*/ 158 w 158"/>
                    <a:gd name="T1" fmla="*/ 80 h 158"/>
                    <a:gd name="T2" fmla="*/ 158 w 158"/>
                    <a:gd name="T3" fmla="*/ 80 h 158"/>
                    <a:gd name="T4" fmla="*/ 155 w 158"/>
                    <a:gd name="T5" fmla="*/ 95 h 158"/>
                    <a:gd name="T6" fmla="*/ 150 w 158"/>
                    <a:gd name="T7" fmla="*/ 110 h 158"/>
                    <a:gd name="T8" fmla="*/ 144 w 158"/>
                    <a:gd name="T9" fmla="*/ 123 h 158"/>
                    <a:gd name="T10" fmla="*/ 134 w 158"/>
                    <a:gd name="T11" fmla="*/ 134 h 158"/>
                    <a:gd name="T12" fmla="*/ 123 w 158"/>
                    <a:gd name="T13" fmla="*/ 144 h 158"/>
                    <a:gd name="T14" fmla="*/ 110 w 158"/>
                    <a:gd name="T15" fmla="*/ 152 h 158"/>
                    <a:gd name="T16" fmla="*/ 95 w 158"/>
                    <a:gd name="T17" fmla="*/ 156 h 158"/>
                    <a:gd name="T18" fmla="*/ 78 w 158"/>
                    <a:gd name="T19" fmla="*/ 158 h 158"/>
                    <a:gd name="T20" fmla="*/ 78 w 158"/>
                    <a:gd name="T21" fmla="*/ 158 h 158"/>
                    <a:gd name="T22" fmla="*/ 63 w 158"/>
                    <a:gd name="T23" fmla="*/ 156 h 158"/>
                    <a:gd name="T24" fmla="*/ 48 w 158"/>
                    <a:gd name="T25" fmla="*/ 152 h 158"/>
                    <a:gd name="T26" fmla="*/ 34 w 158"/>
                    <a:gd name="T27" fmla="*/ 144 h 158"/>
                    <a:gd name="T28" fmla="*/ 24 w 158"/>
                    <a:gd name="T29" fmla="*/ 134 h 158"/>
                    <a:gd name="T30" fmla="*/ 13 w 158"/>
                    <a:gd name="T31" fmla="*/ 123 h 158"/>
                    <a:gd name="T32" fmla="*/ 6 w 158"/>
                    <a:gd name="T33" fmla="*/ 110 h 158"/>
                    <a:gd name="T34" fmla="*/ 1 w 158"/>
                    <a:gd name="T35" fmla="*/ 95 h 158"/>
                    <a:gd name="T36" fmla="*/ 0 w 158"/>
                    <a:gd name="T37" fmla="*/ 80 h 158"/>
                    <a:gd name="T38" fmla="*/ 0 w 158"/>
                    <a:gd name="T39" fmla="*/ 80 h 158"/>
                    <a:gd name="T40" fmla="*/ 1 w 158"/>
                    <a:gd name="T41" fmla="*/ 63 h 158"/>
                    <a:gd name="T42" fmla="*/ 6 w 158"/>
                    <a:gd name="T43" fmla="*/ 48 h 158"/>
                    <a:gd name="T44" fmla="*/ 13 w 158"/>
                    <a:gd name="T45" fmla="*/ 34 h 158"/>
                    <a:gd name="T46" fmla="*/ 24 w 158"/>
                    <a:gd name="T47" fmla="*/ 24 h 158"/>
                    <a:gd name="T48" fmla="*/ 34 w 158"/>
                    <a:gd name="T49" fmla="*/ 13 h 158"/>
                    <a:gd name="T50" fmla="*/ 48 w 158"/>
                    <a:gd name="T51" fmla="*/ 6 h 158"/>
                    <a:gd name="T52" fmla="*/ 63 w 158"/>
                    <a:gd name="T53" fmla="*/ 1 h 158"/>
                    <a:gd name="T54" fmla="*/ 78 w 158"/>
                    <a:gd name="T55" fmla="*/ 0 h 158"/>
                    <a:gd name="T56" fmla="*/ 78 w 158"/>
                    <a:gd name="T57" fmla="*/ 0 h 158"/>
                    <a:gd name="T58" fmla="*/ 95 w 158"/>
                    <a:gd name="T59" fmla="*/ 1 h 158"/>
                    <a:gd name="T60" fmla="*/ 110 w 158"/>
                    <a:gd name="T61" fmla="*/ 6 h 158"/>
                    <a:gd name="T62" fmla="*/ 123 w 158"/>
                    <a:gd name="T63" fmla="*/ 13 h 158"/>
                    <a:gd name="T64" fmla="*/ 134 w 158"/>
                    <a:gd name="T65" fmla="*/ 24 h 158"/>
                    <a:gd name="T66" fmla="*/ 144 w 158"/>
                    <a:gd name="T67" fmla="*/ 34 h 158"/>
                    <a:gd name="T68" fmla="*/ 150 w 158"/>
                    <a:gd name="T69" fmla="*/ 48 h 158"/>
                    <a:gd name="T70" fmla="*/ 155 w 158"/>
                    <a:gd name="T71" fmla="*/ 63 h 158"/>
                    <a:gd name="T72" fmla="*/ 158 w 158"/>
                    <a:gd name="T73" fmla="*/ 80 h 158"/>
                    <a:gd name="T74" fmla="*/ 158 w 158"/>
                    <a:gd name="T75" fmla="*/ 8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58">
                      <a:moveTo>
                        <a:pt x="158" y="80"/>
                      </a:moveTo>
                      <a:lnTo>
                        <a:pt x="158" y="80"/>
                      </a:lnTo>
                      <a:lnTo>
                        <a:pt x="155" y="95"/>
                      </a:lnTo>
                      <a:lnTo>
                        <a:pt x="150" y="110"/>
                      </a:lnTo>
                      <a:lnTo>
                        <a:pt x="144" y="123"/>
                      </a:lnTo>
                      <a:lnTo>
                        <a:pt x="134" y="134"/>
                      </a:lnTo>
                      <a:lnTo>
                        <a:pt x="123" y="144"/>
                      </a:lnTo>
                      <a:lnTo>
                        <a:pt x="110" y="152"/>
                      </a:lnTo>
                      <a:lnTo>
                        <a:pt x="95" y="156"/>
                      </a:lnTo>
                      <a:lnTo>
                        <a:pt x="78" y="158"/>
                      </a:lnTo>
                      <a:lnTo>
                        <a:pt x="78" y="158"/>
                      </a:lnTo>
                      <a:lnTo>
                        <a:pt x="63" y="156"/>
                      </a:lnTo>
                      <a:lnTo>
                        <a:pt x="48" y="152"/>
                      </a:lnTo>
                      <a:lnTo>
                        <a:pt x="34" y="144"/>
                      </a:lnTo>
                      <a:lnTo>
                        <a:pt x="24" y="134"/>
                      </a:lnTo>
                      <a:lnTo>
                        <a:pt x="13" y="123"/>
                      </a:lnTo>
                      <a:lnTo>
                        <a:pt x="6" y="110"/>
                      </a:lnTo>
                      <a:lnTo>
                        <a:pt x="1" y="95"/>
                      </a:lnTo>
                      <a:lnTo>
                        <a:pt x="0" y="80"/>
                      </a:lnTo>
                      <a:lnTo>
                        <a:pt x="0" y="80"/>
                      </a:lnTo>
                      <a:lnTo>
                        <a:pt x="1" y="63"/>
                      </a:lnTo>
                      <a:lnTo>
                        <a:pt x="6" y="48"/>
                      </a:lnTo>
                      <a:lnTo>
                        <a:pt x="13" y="34"/>
                      </a:lnTo>
                      <a:lnTo>
                        <a:pt x="24" y="24"/>
                      </a:lnTo>
                      <a:lnTo>
                        <a:pt x="34" y="13"/>
                      </a:lnTo>
                      <a:lnTo>
                        <a:pt x="48" y="6"/>
                      </a:lnTo>
                      <a:lnTo>
                        <a:pt x="63" y="1"/>
                      </a:lnTo>
                      <a:lnTo>
                        <a:pt x="78" y="0"/>
                      </a:lnTo>
                      <a:lnTo>
                        <a:pt x="78" y="0"/>
                      </a:lnTo>
                      <a:lnTo>
                        <a:pt x="95" y="1"/>
                      </a:lnTo>
                      <a:lnTo>
                        <a:pt x="110" y="6"/>
                      </a:lnTo>
                      <a:lnTo>
                        <a:pt x="123" y="13"/>
                      </a:lnTo>
                      <a:lnTo>
                        <a:pt x="134" y="24"/>
                      </a:lnTo>
                      <a:lnTo>
                        <a:pt x="144" y="34"/>
                      </a:lnTo>
                      <a:lnTo>
                        <a:pt x="150" y="48"/>
                      </a:lnTo>
                      <a:lnTo>
                        <a:pt x="155" y="63"/>
                      </a:lnTo>
                      <a:lnTo>
                        <a:pt x="158" y="80"/>
                      </a:lnTo>
                      <a:lnTo>
                        <a:pt x="158" y="80"/>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09" name="Freeform 24">
                  <a:extLst>
                    <a:ext uri="{FF2B5EF4-FFF2-40B4-BE49-F238E27FC236}">
                      <a16:creationId xmlns:a16="http://schemas.microsoft.com/office/drawing/2014/main" id="{93CC8F5D-9A9F-ACC7-EF8A-10CAF7121CF1}"/>
                    </a:ext>
                  </a:extLst>
                </p:cNvPr>
                <p:cNvSpPr>
                  <a:spLocks/>
                </p:cNvSpPr>
                <p:nvPr/>
              </p:nvSpPr>
              <p:spPr bwMode="auto">
                <a:xfrm>
                  <a:off x="683" y="2242"/>
                  <a:ext cx="177" cy="176"/>
                </a:xfrm>
                <a:custGeom>
                  <a:avLst/>
                  <a:gdLst>
                    <a:gd name="T0" fmla="*/ 177 w 177"/>
                    <a:gd name="T1" fmla="*/ 89 h 176"/>
                    <a:gd name="T2" fmla="*/ 177 w 177"/>
                    <a:gd name="T3" fmla="*/ 89 h 176"/>
                    <a:gd name="T4" fmla="*/ 177 w 177"/>
                    <a:gd name="T5" fmla="*/ 98 h 176"/>
                    <a:gd name="T6" fmla="*/ 175 w 177"/>
                    <a:gd name="T7" fmla="*/ 107 h 176"/>
                    <a:gd name="T8" fmla="*/ 169 w 177"/>
                    <a:gd name="T9" fmla="*/ 123 h 176"/>
                    <a:gd name="T10" fmla="*/ 162 w 177"/>
                    <a:gd name="T11" fmla="*/ 139 h 176"/>
                    <a:gd name="T12" fmla="*/ 151 w 177"/>
                    <a:gd name="T13" fmla="*/ 151 h 176"/>
                    <a:gd name="T14" fmla="*/ 137 w 177"/>
                    <a:gd name="T15" fmla="*/ 161 h 176"/>
                    <a:gd name="T16" fmla="*/ 122 w 177"/>
                    <a:gd name="T17" fmla="*/ 170 h 176"/>
                    <a:gd name="T18" fmla="*/ 106 w 177"/>
                    <a:gd name="T19" fmla="*/ 175 h 176"/>
                    <a:gd name="T20" fmla="*/ 97 w 177"/>
                    <a:gd name="T21" fmla="*/ 176 h 176"/>
                    <a:gd name="T22" fmla="*/ 88 w 177"/>
                    <a:gd name="T23" fmla="*/ 176 h 176"/>
                    <a:gd name="T24" fmla="*/ 88 w 177"/>
                    <a:gd name="T25" fmla="*/ 176 h 176"/>
                    <a:gd name="T26" fmla="*/ 79 w 177"/>
                    <a:gd name="T27" fmla="*/ 176 h 176"/>
                    <a:gd name="T28" fmla="*/ 71 w 177"/>
                    <a:gd name="T29" fmla="*/ 175 h 176"/>
                    <a:gd name="T30" fmla="*/ 55 w 177"/>
                    <a:gd name="T31" fmla="*/ 170 h 176"/>
                    <a:gd name="T32" fmla="*/ 39 w 177"/>
                    <a:gd name="T33" fmla="*/ 161 h 176"/>
                    <a:gd name="T34" fmla="*/ 26 w 177"/>
                    <a:gd name="T35" fmla="*/ 151 h 176"/>
                    <a:gd name="T36" fmla="*/ 15 w 177"/>
                    <a:gd name="T37" fmla="*/ 139 h 176"/>
                    <a:gd name="T38" fmla="*/ 8 w 177"/>
                    <a:gd name="T39" fmla="*/ 123 h 176"/>
                    <a:gd name="T40" fmla="*/ 2 w 177"/>
                    <a:gd name="T41" fmla="*/ 107 h 176"/>
                    <a:gd name="T42" fmla="*/ 0 w 177"/>
                    <a:gd name="T43" fmla="*/ 98 h 176"/>
                    <a:gd name="T44" fmla="*/ 0 w 177"/>
                    <a:gd name="T45" fmla="*/ 89 h 176"/>
                    <a:gd name="T46" fmla="*/ 0 w 177"/>
                    <a:gd name="T47" fmla="*/ 89 h 176"/>
                    <a:gd name="T48" fmla="*/ 0 w 177"/>
                    <a:gd name="T49" fmla="*/ 80 h 176"/>
                    <a:gd name="T50" fmla="*/ 2 w 177"/>
                    <a:gd name="T51" fmla="*/ 71 h 176"/>
                    <a:gd name="T52" fmla="*/ 8 w 177"/>
                    <a:gd name="T53" fmla="*/ 54 h 176"/>
                    <a:gd name="T54" fmla="*/ 15 w 177"/>
                    <a:gd name="T55" fmla="*/ 39 h 176"/>
                    <a:gd name="T56" fmla="*/ 26 w 177"/>
                    <a:gd name="T57" fmla="*/ 27 h 176"/>
                    <a:gd name="T58" fmla="*/ 39 w 177"/>
                    <a:gd name="T59" fmla="*/ 15 h 176"/>
                    <a:gd name="T60" fmla="*/ 55 w 177"/>
                    <a:gd name="T61" fmla="*/ 7 h 176"/>
                    <a:gd name="T62" fmla="*/ 71 w 177"/>
                    <a:gd name="T63" fmla="*/ 3 h 176"/>
                    <a:gd name="T64" fmla="*/ 79 w 177"/>
                    <a:gd name="T65" fmla="*/ 1 h 176"/>
                    <a:gd name="T66" fmla="*/ 88 w 177"/>
                    <a:gd name="T67" fmla="*/ 0 h 176"/>
                    <a:gd name="T68" fmla="*/ 88 w 177"/>
                    <a:gd name="T69" fmla="*/ 0 h 176"/>
                    <a:gd name="T70" fmla="*/ 97 w 177"/>
                    <a:gd name="T71" fmla="*/ 1 h 176"/>
                    <a:gd name="T72" fmla="*/ 106 w 177"/>
                    <a:gd name="T73" fmla="*/ 3 h 176"/>
                    <a:gd name="T74" fmla="*/ 122 w 177"/>
                    <a:gd name="T75" fmla="*/ 7 h 176"/>
                    <a:gd name="T76" fmla="*/ 137 w 177"/>
                    <a:gd name="T77" fmla="*/ 15 h 176"/>
                    <a:gd name="T78" fmla="*/ 151 w 177"/>
                    <a:gd name="T79" fmla="*/ 27 h 176"/>
                    <a:gd name="T80" fmla="*/ 162 w 177"/>
                    <a:gd name="T81" fmla="*/ 39 h 176"/>
                    <a:gd name="T82" fmla="*/ 169 w 177"/>
                    <a:gd name="T83" fmla="*/ 54 h 176"/>
                    <a:gd name="T84" fmla="*/ 175 w 177"/>
                    <a:gd name="T85" fmla="*/ 71 h 176"/>
                    <a:gd name="T86" fmla="*/ 177 w 177"/>
                    <a:gd name="T87" fmla="*/ 80 h 176"/>
                    <a:gd name="T88" fmla="*/ 177 w 177"/>
                    <a:gd name="T89" fmla="*/ 89 h 176"/>
                    <a:gd name="T90" fmla="*/ 177 w 177"/>
                    <a:gd name="T91" fmla="*/ 8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7" h="176">
                      <a:moveTo>
                        <a:pt x="177" y="89"/>
                      </a:moveTo>
                      <a:lnTo>
                        <a:pt x="177" y="89"/>
                      </a:lnTo>
                      <a:lnTo>
                        <a:pt x="177" y="98"/>
                      </a:lnTo>
                      <a:lnTo>
                        <a:pt x="175" y="107"/>
                      </a:lnTo>
                      <a:lnTo>
                        <a:pt x="169" y="123"/>
                      </a:lnTo>
                      <a:lnTo>
                        <a:pt x="162" y="139"/>
                      </a:lnTo>
                      <a:lnTo>
                        <a:pt x="151" y="151"/>
                      </a:lnTo>
                      <a:lnTo>
                        <a:pt x="137" y="161"/>
                      </a:lnTo>
                      <a:lnTo>
                        <a:pt x="122" y="170"/>
                      </a:lnTo>
                      <a:lnTo>
                        <a:pt x="106" y="175"/>
                      </a:lnTo>
                      <a:lnTo>
                        <a:pt x="97" y="176"/>
                      </a:lnTo>
                      <a:lnTo>
                        <a:pt x="88" y="176"/>
                      </a:lnTo>
                      <a:lnTo>
                        <a:pt x="88" y="176"/>
                      </a:lnTo>
                      <a:lnTo>
                        <a:pt x="79" y="176"/>
                      </a:lnTo>
                      <a:lnTo>
                        <a:pt x="71" y="175"/>
                      </a:lnTo>
                      <a:lnTo>
                        <a:pt x="55" y="170"/>
                      </a:lnTo>
                      <a:lnTo>
                        <a:pt x="39" y="161"/>
                      </a:lnTo>
                      <a:lnTo>
                        <a:pt x="26" y="151"/>
                      </a:lnTo>
                      <a:lnTo>
                        <a:pt x="15" y="139"/>
                      </a:lnTo>
                      <a:lnTo>
                        <a:pt x="8" y="123"/>
                      </a:lnTo>
                      <a:lnTo>
                        <a:pt x="2" y="107"/>
                      </a:lnTo>
                      <a:lnTo>
                        <a:pt x="0" y="98"/>
                      </a:lnTo>
                      <a:lnTo>
                        <a:pt x="0" y="89"/>
                      </a:lnTo>
                      <a:lnTo>
                        <a:pt x="0" y="89"/>
                      </a:lnTo>
                      <a:lnTo>
                        <a:pt x="0" y="80"/>
                      </a:lnTo>
                      <a:lnTo>
                        <a:pt x="2" y="71"/>
                      </a:lnTo>
                      <a:lnTo>
                        <a:pt x="8" y="54"/>
                      </a:lnTo>
                      <a:lnTo>
                        <a:pt x="15" y="39"/>
                      </a:lnTo>
                      <a:lnTo>
                        <a:pt x="26" y="27"/>
                      </a:lnTo>
                      <a:lnTo>
                        <a:pt x="39" y="15"/>
                      </a:lnTo>
                      <a:lnTo>
                        <a:pt x="55" y="7"/>
                      </a:lnTo>
                      <a:lnTo>
                        <a:pt x="71" y="3"/>
                      </a:lnTo>
                      <a:lnTo>
                        <a:pt x="79" y="1"/>
                      </a:lnTo>
                      <a:lnTo>
                        <a:pt x="88" y="0"/>
                      </a:lnTo>
                      <a:lnTo>
                        <a:pt x="88" y="0"/>
                      </a:lnTo>
                      <a:lnTo>
                        <a:pt x="97" y="1"/>
                      </a:lnTo>
                      <a:lnTo>
                        <a:pt x="106" y="3"/>
                      </a:lnTo>
                      <a:lnTo>
                        <a:pt x="122" y="7"/>
                      </a:lnTo>
                      <a:lnTo>
                        <a:pt x="137" y="15"/>
                      </a:lnTo>
                      <a:lnTo>
                        <a:pt x="151" y="27"/>
                      </a:lnTo>
                      <a:lnTo>
                        <a:pt x="162" y="39"/>
                      </a:lnTo>
                      <a:lnTo>
                        <a:pt x="169" y="54"/>
                      </a:lnTo>
                      <a:lnTo>
                        <a:pt x="175" y="71"/>
                      </a:lnTo>
                      <a:lnTo>
                        <a:pt x="177" y="80"/>
                      </a:lnTo>
                      <a:lnTo>
                        <a:pt x="177" y="89"/>
                      </a:lnTo>
                      <a:lnTo>
                        <a:pt x="177" y="89"/>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0" name="Freeform 25">
                  <a:extLst>
                    <a:ext uri="{FF2B5EF4-FFF2-40B4-BE49-F238E27FC236}">
                      <a16:creationId xmlns:a16="http://schemas.microsoft.com/office/drawing/2014/main" id="{BA401AE4-99F9-DBFC-0321-431FE3F7322F}"/>
                    </a:ext>
                  </a:extLst>
                </p:cNvPr>
                <p:cNvSpPr>
                  <a:spLocks/>
                </p:cNvSpPr>
                <p:nvPr/>
              </p:nvSpPr>
              <p:spPr bwMode="auto">
                <a:xfrm>
                  <a:off x="789" y="2162"/>
                  <a:ext cx="197" cy="197"/>
                </a:xfrm>
                <a:custGeom>
                  <a:avLst/>
                  <a:gdLst>
                    <a:gd name="T0" fmla="*/ 197 w 197"/>
                    <a:gd name="T1" fmla="*/ 98 h 197"/>
                    <a:gd name="T2" fmla="*/ 196 w 197"/>
                    <a:gd name="T3" fmla="*/ 118 h 197"/>
                    <a:gd name="T4" fmla="*/ 190 w 197"/>
                    <a:gd name="T5" fmla="*/ 137 h 197"/>
                    <a:gd name="T6" fmla="*/ 181 w 197"/>
                    <a:gd name="T7" fmla="*/ 154 h 197"/>
                    <a:gd name="T8" fmla="*/ 169 w 197"/>
                    <a:gd name="T9" fmla="*/ 169 h 197"/>
                    <a:gd name="T10" fmla="*/ 153 w 197"/>
                    <a:gd name="T11" fmla="*/ 181 h 197"/>
                    <a:gd name="T12" fmla="*/ 137 w 197"/>
                    <a:gd name="T13" fmla="*/ 190 h 197"/>
                    <a:gd name="T14" fmla="*/ 119 w 197"/>
                    <a:gd name="T15" fmla="*/ 194 h 197"/>
                    <a:gd name="T16" fmla="*/ 99 w 197"/>
                    <a:gd name="T17" fmla="*/ 197 h 197"/>
                    <a:gd name="T18" fmla="*/ 89 w 197"/>
                    <a:gd name="T19" fmla="*/ 196 h 197"/>
                    <a:gd name="T20" fmla="*/ 69 w 197"/>
                    <a:gd name="T21" fmla="*/ 193 h 197"/>
                    <a:gd name="T22" fmla="*/ 51 w 197"/>
                    <a:gd name="T23" fmla="*/ 185 h 197"/>
                    <a:gd name="T24" fmla="*/ 36 w 197"/>
                    <a:gd name="T25" fmla="*/ 175 h 197"/>
                    <a:gd name="T26" fmla="*/ 22 w 197"/>
                    <a:gd name="T27" fmla="*/ 161 h 197"/>
                    <a:gd name="T28" fmla="*/ 12 w 197"/>
                    <a:gd name="T29" fmla="*/ 145 h 197"/>
                    <a:gd name="T30" fmla="*/ 4 w 197"/>
                    <a:gd name="T31" fmla="*/ 128 h 197"/>
                    <a:gd name="T32" fmla="*/ 0 w 197"/>
                    <a:gd name="T33" fmla="*/ 108 h 197"/>
                    <a:gd name="T34" fmla="*/ 0 w 197"/>
                    <a:gd name="T35" fmla="*/ 98 h 197"/>
                    <a:gd name="T36" fmla="*/ 1 w 197"/>
                    <a:gd name="T37" fmla="*/ 78 h 197"/>
                    <a:gd name="T38" fmla="*/ 7 w 197"/>
                    <a:gd name="T39" fmla="*/ 60 h 197"/>
                    <a:gd name="T40" fmla="*/ 16 w 197"/>
                    <a:gd name="T41" fmla="*/ 42 h 197"/>
                    <a:gd name="T42" fmla="*/ 28 w 197"/>
                    <a:gd name="T43" fmla="*/ 29 h 197"/>
                    <a:gd name="T44" fmla="*/ 43 w 197"/>
                    <a:gd name="T45" fmla="*/ 17 h 197"/>
                    <a:gd name="T46" fmla="*/ 60 w 197"/>
                    <a:gd name="T47" fmla="*/ 7 h 197"/>
                    <a:gd name="T48" fmla="*/ 78 w 197"/>
                    <a:gd name="T49" fmla="*/ 1 h 197"/>
                    <a:gd name="T50" fmla="*/ 99 w 197"/>
                    <a:gd name="T51" fmla="*/ 0 h 197"/>
                    <a:gd name="T52" fmla="*/ 108 w 197"/>
                    <a:gd name="T53" fmla="*/ 0 h 197"/>
                    <a:gd name="T54" fmla="*/ 128 w 197"/>
                    <a:gd name="T55" fmla="*/ 3 h 197"/>
                    <a:gd name="T56" fmla="*/ 146 w 197"/>
                    <a:gd name="T57" fmla="*/ 10 h 197"/>
                    <a:gd name="T58" fmla="*/ 161 w 197"/>
                    <a:gd name="T59" fmla="*/ 23 h 197"/>
                    <a:gd name="T60" fmla="*/ 175 w 197"/>
                    <a:gd name="T61" fmla="*/ 35 h 197"/>
                    <a:gd name="T62" fmla="*/ 185 w 197"/>
                    <a:gd name="T63" fmla="*/ 51 h 197"/>
                    <a:gd name="T64" fmla="*/ 193 w 197"/>
                    <a:gd name="T65" fmla="*/ 69 h 197"/>
                    <a:gd name="T66" fmla="*/ 197 w 197"/>
                    <a:gd name="T67" fmla="*/ 87 h 197"/>
                    <a:gd name="T68" fmla="*/ 197 w 197"/>
                    <a:gd name="T69" fmla="*/ 9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 h="197">
                      <a:moveTo>
                        <a:pt x="197" y="98"/>
                      </a:moveTo>
                      <a:lnTo>
                        <a:pt x="197" y="98"/>
                      </a:lnTo>
                      <a:lnTo>
                        <a:pt x="197" y="108"/>
                      </a:lnTo>
                      <a:lnTo>
                        <a:pt x="196" y="118"/>
                      </a:lnTo>
                      <a:lnTo>
                        <a:pt x="193" y="128"/>
                      </a:lnTo>
                      <a:lnTo>
                        <a:pt x="190" y="137"/>
                      </a:lnTo>
                      <a:lnTo>
                        <a:pt x="185" y="145"/>
                      </a:lnTo>
                      <a:lnTo>
                        <a:pt x="181" y="154"/>
                      </a:lnTo>
                      <a:lnTo>
                        <a:pt x="175" y="161"/>
                      </a:lnTo>
                      <a:lnTo>
                        <a:pt x="169" y="169"/>
                      </a:lnTo>
                      <a:lnTo>
                        <a:pt x="161" y="175"/>
                      </a:lnTo>
                      <a:lnTo>
                        <a:pt x="153" y="181"/>
                      </a:lnTo>
                      <a:lnTo>
                        <a:pt x="146" y="185"/>
                      </a:lnTo>
                      <a:lnTo>
                        <a:pt x="137" y="190"/>
                      </a:lnTo>
                      <a:lnTo>
                        <a:pt x="128" y="193"/>
                      </a:lnTo>
                      <a:lnTo>
                        <a:pt x="119" y="194"/>
                      </a:lnTo>
                      <a:lnTo>
                        <a:pt x="108" y="196"/>
                      </a:lnTo>
                      <a:lnTo>
                        <a:pt x="99" y="197"/>
                      </a:lnTo>
                      <a:lnTo>
                        <a:pt x="99" y="197"/>
                      </a:lnTo>
                      <a:lnTo>
                        <a:pt x="89" y="196"/>
                      </a:lnTo>
                      <a:lnTo>
                        <a:pt x="78" y="194"/>
                      </a:lnTo>
                      <a:lnTo>
                        <a:pt x="69" y="193"/>
                      </a:lnTo>
                      <a:lnTo>
                        <a:pt x="60" y="190"/>
                      </a:lnTo>
                      <a:lnTo>
                        <a:pt x="51" y="185"/>
                      </a:lnTo>
                      <a:lnTo>
                        <a:pt x="43" y="181"/>
                      </a:lnTo>
                      <a:lnTo>
                        <a:pt x="36" y="175"/>
                      </a:lnTo>
                      <a:lnTo>
                        <a:pt x="28" y="169"/>
                      </a:lnTo>
                      <a:lnTo>
                        <a:pt x="22" y="161"/>
                      </a:lnTo>
                      <a:lnTo>
                        <a:pt x="16" y="154"/>
                      </a:lnTo>
                      <a:lnTo>
                        <a:pt x="12" y="145"/>
                      </a:lnTo>
                      <a:lnTo>
                        <a:pt x="7" y="137"/>
                      </a:lnTo>
                      <a:lnTo>
                        <a:pt x="4" y="128"/>
                      </a:lnTo>
                      <a:lnTo>
                        <a:pt x="1" y="118"/>
                      </a:lnTo>
                      <a:lnTo>
                        <a:pt x="0" y="108"/>
                      </a:lnTo>
                      <a:lnTo>
                        <a:pt x="0" y="98"/>
                      </a:lnTo>
                      <a:lnTo>
                        <a:pt x="0" y="98"/>
                      </a:lnTo>
                      <a:lnTo>
                        <a:pt x="0" y="87"/>
                      </a:lnTo>
                      <a:lnTo>
                        <a:pt x="1" y="78"/>
                      </a:lnTo>
                      <a:lnTo>
                        <a:pt x="4" y="69"/>
                      </a:lnTo>
                      <a:lnTo>
                        <a:pt x="7" y="60"/>
                      </a:lnTo>
                      <a:lnTo>
                        <a:pt x="12" y="51"/>
                      </a:lnTo>
                      <a:lnTo>
                        <a:pt x="16" y="42"/>
                      </a:lnTo>
                      <a:lnTo>
                        <a:pt x="22" y="35"/>
                      </a:lnTo>
                      <a:lnTo>
                        <a:pt x="28" y="29"/>
                      </a:lnTo>
                      <a:lnTo>
                        <a:pt x="36" y="23"/>
                      </a:lnTo>
                      <a:lnTo>
                        <a:pt x="43" y="17"/>
                      </a:lnTo>
                      <a:lnTo>
                        <a:pt x="51" y="10"/>
                      </a:lnTo>
                      <a:lnTo>
                        <a:pt x="60" y="7"/>
                      </a:lnTo>
                      <a:lnTo>
                        <a:pt x="69" y="3"/>
                      </a:lnTo>
                      <a:lnTo>
                        <a:pt x="78" y="1"/>
                      </a:lnTo>
                      <a:lnTo>
                        <a:pt x="89" y="0"/>
                      </a:lnTo>
                      <a:lnTo>
                        <a:pt x="99" y="0"/>
                      </a:lnTo>
                      <a:lnTo>
                        <a:pt x="99" y="0"/>
                      </a:lnTo>
                      <a:lnTo>
                        <a:pt x="108" y="0"/>
                      </a:lnTo>
                      <a:lnTo>
                        <a:pt x="119" y="1"/>
                      </a:lnTo>
                      <a:lnTo>
                        <a:pt x="128" y="3"/>
                      </a:lnTo>
                      <a:lnTo>
                        <a:pt x="137" y="7"/>
                      </a:lnTo>
                      <a:lnTo>
                        <a:pt x="146" y="10"/>
                      </a:lnTo>
                      <a:lnTo>
                        <a:pt x="153" y="17"/>
                      </a:lnTo>
                      <a:lnTo>
                        <a:pt x="161" y="23"/>
                      </a:lnTo>
                      <a:lnTo>
                        <a:pt x="169" y="29"/>
                      </a:lnTo>
                      <a:lnTo>
                        <a:pt x="175" y="35"/>
                      </a:lnTo>
                      <a:lnTo>
                        <a:pt x="181" y="42"/>
                      </a:lnTo>
                      <a:lnTo>
                        <a:pt x="185" y="51"/>
                      </a:lnTo>
                      <a:lnTo>
                        <a:pt x="190" y="60"/>
                      </a:lnTo>
                      <a:lnTo>
                        <a:pt x="193" y="69"/>
                      </a:lnTo>
                      <a:lnTo>
                        <a:pt x="196" y="78"/>
                      </a:lnTo>
                      <a:lnTo>
                        <a:pt x="197" y="87"/>
                      </a:lnTo>
                      <a:lnTo>
                        <a:pt x="197" y="98"/>
                      </a:lnTo>
                      <a:lnTo>
                        <a:pt x="197" y="98"/>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1" name="Freeform 26">
                  <a:extLst>
                    <a:ext uri="{FF2B5EF4-FFF2-40B4-BE49-F238E27FC236}">
                      <a16:creationId xmlns:a16="http://schemas.microsoft.com/office/drawing/2014/main" id="{C9FCD946-38FF-EDA2-1A9F-38AA1DEB0C5D}"/>
                    </a:ext>
                  </a:extLst>
                </p:cNvPr>
                <p:cNvSpPr>
                  <a:spLocks/>
                </p:cNvSpPr>
                <p:nvPr/>
              </p:nvSpPr>
              <p:spPr bwMode="auto">
                <a:xfrm>
                  <a:off x="876" y="2053"/>
                  <a:ext cx="181" cy="181"/>
                </a:xfrm>
                <a:custGeom>
                  <a:avLst/>
                  <a:gdLst>
                    <a:gd name="T0" fmla="*/ 181 w 181"/>
                    <a:gd name="T1" fmla="*/ 91 h 181"/>
                    <a:gd name="T2" fmla="*/ 181 w 181"/>
                    <a:gd name="T3" fmla="*/ 91 h 181"/>
                    <a:gd name="T4" fmla="*/ 181 w 181"/>
                    <a:gd name="T5" fmla="*/ 100 h 181"/>
                    <a:gd name="T6" fmla="*/ 180 w 181"/>
                    <a:gd name="T7" fmla="*/ 109 h 181"/>
                    <a:gd name="T8" fmla="*/ 174 w 181"/>
                    <a:gd name="T9" fmla="*/ 126 h 181"/>
                    <a:gd name="T10" fmla="*/ 166 w 181"/>
                    <a:gd name="T11" fmla="*/ 142 h 181"/>
                    <a:gd name="T12" fmla="*/ 154 w 181"/>
                    <a:gd name="T13" fmla="*/ 154 h 181"/>
                    <a:gd name="T14" fmla="*/ 140 w 181"/>
                    <a:gd name="T15" fmla="*/ 166 h 181"/>
                    <a:gd name="T16" fmla="*/ 125 w 181"/>
                    <a:gd name="T17" fmla="*/ 174 h 181"/>
                    <a:gd name="T18" fmla="*/ 109 w 181"/>
                    <a:gd name="T19" fmla="*/ 180 h 181"/>
                    <a:gd name="T20" fmla="*/ 100 w 181"/>
                    <a:gd name="T21" fmla="*/ 181 h 181"/>
                    <a:gd name="T22" fmla="*/ 91 w 181"/>
                    <a:gd name="T23" fmla="*/ 181 h 181"/>
                    <a:gd name="T24" fmla="*/ 91 w 181"/>
                    <a:gd name="T25" fmla="*/ 181 h 181"/>
                    <a:gd name="T26" fmla="*/ 82 w 181"/>
                    <a:gd name="T27" fmla="*/ 181 h 181"/>
                    <a:gd name="T28" fmla="*/ 73 w 181"/>
                    <a:gd name="T29" fmla="*/ 180 h 181"/>
                    <a:gd name="T30" fmla="*/ 54 w 181"/>
                    <a:gd name="T31" fmla="*/ 174 h 181"/>
                    <a:gd name="T32" fmla="*/ 39 w 181"/>
                    <a:gd name="T33" fmla="*/ 166 h 181"/>
                    <a:gd name="T34" fmla="*/ 26 w 181"/>
                    <a:gd name="T35" fmla="*/ 154 h 181"/>
                    <a:gd name="T36" fmla="*/ 15 w 181"/>
                    <a:gd name="T37" fmla="*/ 142 h 181"/>
                    <a:gd name="T38" fmla="*/ 6 w 181"/>
                    <a:gd name="T39" fmla="*/ 126 h 181"/>
                    <a:gd name="T40" fmla="*/ 2 w 181"/>
                    <a:gd name="T41" fmla="*/ 109 h 181"/>
                    <a:gd name="T42" fmla="*/ 0 w 181"/>
                    <a:gd name="T43" fmla="*/ 100 h 181"/>
                    <a:gd name="T44" fmla="*/ 0 w 181"/>
                    <a:gd name="T45" fmla="*/ 91 h 181"/>
                    <a:gd name="T46" fmla="*/ 0 w 181"/>
                    <a:gd name="T47" fmla="*/ 91 h 181"/>
                    <a:gd name="T48" fmla="*/ 0 w 181"/>
                    <a:gd name="T49" fmla="*/ 82 h 181"/>
                    <a:gd name="T50" fmla="*/ 2 w 181"/>
                    <a:gd name="T51" fmla="*/ 73 h 181"/>
                    <a:gd name="T52" fmla="*/ 6 w 181"/>
                    <a:gd name="T53" fmla="*/ 55 h 181"/>
                    <a:gd name="T54" fmla="*/ 15 w 181"/>
                    <a:gd name="T55" fmla="*/ 40 h 181"/>
                    <a:gd name="T56" fmla="*/ 26 w 181"/>
                    <a:gd name="T57" fmla="*/ 26 h 181"/>
                    <a:gd name="T58" fmla="*/ 39 w 181"/>
                    <a:gd name="T59" fmla="*/ 15 h 181"/>
                    <a:gd name="T60" fmla="*/ 54 w 181"/>
                    <a:gd name="T61" fmla="*/ 6 h 181"/>
                    <a:gd name="T62" fmla="*/ 73 w 181"/>
                    <a:gd name="T63" fmla="*/ 2 h 181"/>
                    <a:gd name="T64" fmla="*/ 82 w 181"/>
                    <a:gd name="T65" fmla="*/ 0 h 181"/>
                    <a:gd name="T66" fmla="*/ 91 w 181"/>
                    <a:gd name="T67" fmla="*/ 0 h 181"/>
                    <a:gd name="T68" fmla="*/ 91 w 181"/>
                    <a:gd name="T69" fmla="*/ 0 h 181"/>
                    <a:gd name="T70" fmla="*/ 100 w 181"/>
                    <a:gd name="T71" fmla="*/ 0 h 181"/>
                    <a:gd name="T72" fmla="*/ 109 w 181"/>
                    <a:gd name="T73" fmla="*/ 2 h 181"/>
                    <a:gd name="T74" fmla="*/ 125 w 181"/>
                    <a:gd name="T75" fmla="*/ 6 h 181"/>
                    <a:gd name="T76" fmla="*/ 140 w 181"/>
                    <a:gd name="T77" fmla="*/ 15 h 181"/>
                    <a:gd name="T78" fmla="*/ 154 w 181"/>
                    <a:gd name="T79" fmla="*/ 26 h 181"/>
                    <a:gd name="T80" fmla="*/ 166 w 181"/>
                    <a:gd name="T81" fmla="*/ 40 h 181"/>
                    <a:gd name="T82" fmla="*/ 174 w 181"/>
                    <a:gd name="T83" fmla="*/ 55 h 181"/>
                    <a:gd name="T84" fmla="*/ 180 w 181"/>
                    <a:gd name="T85" fmla="*/ 73 h 181"/>
                    <a:gd name="T86" fmla="*/ 181 w 181"/>
                    <a:gd name="T87" fmla="*/ 82 h 181"/>
                    <a:gd name="T88" fmla="*/ 181 w 181"/>
                    <a:gd name="T89" fmla="*/ 91 h 181"/>
                    <a:gd name="T90" fmla="*/ 181 w 181"/>
                    <a:gd name="T91"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1">
                      <a:moveTo>
                        <a:pt x="181" y="91"/>
                      </a:moveTo>
                      <a:lnTo>
                        <a:pt x="181" y="91"/>
                      </a:lnTo>
                      <a:lnTo>
                        <a:pt x="181" y="100"/>
                      </a:lnTo>
                      <a:lnTo>
                        <a:pt x="180" y="109"/>
                      </a:lnTo>
                      <a:lnTo>
                        <a:pt x="174" y="126"/>
                      </a:lnTo>
                      <a:lnTo>
                        <a:pt x="166" y="142"/>
                      </a:lnTo>
                      <a:lnTo>
                        <a:pt x="154" y="154"/>
                      </a:lnTo>
                      <a:lnTo>
                        <a:pt x="140" y="166"/>
                      </a:lnTo>
                      <a:lnTo>
                        <a:pt x="125" y="174"/>
                      </a:lnTo>
                      <a:lnTo>
                        <a:pt x="109" y="180"/>
                      </a:lnTo>
                      <a:lnTo>
                        <a:pt x="100" y="181"/>
                      </a:lnTo>
                      <a:lnTo>
                        <a:pt x="91" y="181"/>
                      </a:lnTo>
                      <a:lnTo>
                        <a:pt x="91" y="181"/>
                      </a:lnTo>
                      <a:lnTo>
                        <a:pt x="82" y="181"/>
                      </a:lnTo>
                      <a:lnTo>
                        <a:pt x="73" y="180"/>
                      </a:lnTo>
                      <a:lnTo>
                        <a:pt x="54" y="174"/>
                      </a:lnTo>
                      <a:lnTo>
                        <a:pt x="39" y="166"/>
                      </a:lnTo>
                      <a:lnTo>
                        <a:pt x="26" y="154"/>
                      </a:lnTo>
                      <a:lnTo>
                        <a:pt x="15" y="142"/>
                      </a:lnTo>
                      <a:lnTo>
                        <a:pt x="6" y="126"/>
                      </a:lnTo>
                      <a:lnTo>
                        <a:pt x="2" y="109"/>
                      </a:lnTo>
                      <a:lnTo>
                        <a:pt x="0" y="100"/>
                      </a:lnTo>
                      <a:lnTo>
                        <a:pt x="0" y="91"/>
                      </a:lnTo>
                      <a:lnTo>
                        <a:pt x="0" y="91"/>
                      </a:lnTo>
                      <a:lnTo>
                        <a:pt x="0" y="82"/>
                      </a:lnTo>
                      <a:lnTo>
                        <a:pt x="2" y="73"/>
                      </a:lnTo>
                      <a:lnTo>
                        <a:pt x="6" y="55"/>
                      </a:lnTo>
                      <a:lnTo>
                        <a:pt x="15" y="40"/>
                      </a:lnTo>
                      <a:lnTo>
                        <a:pt x="26" y="26"/>
                      </a:lnTo>
                      <a:lnTo>
                        <a:pt x="39" y="15"/>
                      </a:lnTo>
                      <a:lnTo>
                        <a:pt x="54" y="6"/>
                      </a:lnTo>
                      <a:lnTo>
                        <a:pt x="73" y="2"/>
                      </a:lnTo>
                      <a:lnTo>
                        <a:pt x="82" y="0"/>
                      </a:lnTo>
                      <a:lnTo>
                        <a:pt x="91" y="0"/>
                      </a:lnTo>
                      <a:lnTo>
                        <a:pt x="91" y="0"/>
                      </a:lnTo>
                      <a:lnTo>
                        <a:pt x="100" y="0"/>
                      </a:lnTo>
                      <a:lnTo>
                        <a:pt x="109" y="2"/>
                      </a:lnTo>
                      <a:lnTo>
                        <a:pt x="125" y="6"/>
                      </a:lnTo>
                      <a:lnTo>
                        <a:pt x="140" y="15"/>
                      </a:lnTo>
                      <a:lnTo>
                        <a:pt x="154" y="26"/>
                      </a:lnTo>
                      <a:lnTo>
                        <a:pt x="166" y="40"/>
                      </a:lnTo>
                      <a:lnTo>
                        <a:pt x="174" y="55"/>
                      </a:lnTo>
                      <a:lnTo>
                        <a:pt x="180" y="73"/>
                      </a:lnTo>
                      <a:lnTo>
                        <a:pt x="181" y="82"/>
                      </a:lnTo>
                      <a:lnTo>
                        <a:pt x="181" y="91"/>
                      </a:lnTo>
                      <a:lnTo>
                        <a:pt x="181" y="91"/>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2" name="Freeform 27">
                  <a:extLst>
                    <a:ext uri="{FF2B5EF4-FFF2-40B4-BE49-F238E27FC236}">
                      <a16:creationId xmlns:a16="http://schemas.microsoft.com/office/drawing/2014/main" id="{B0B5CDF7-931B-BF9F-A11F-36C28F6AF009}"/>
                    </a:ext>
                  </a:extLst>
                </p:cNvPr>
                <p:cNvSpPr>
                  <a:spLocks/>
                </p:cNvSpPr>
                <p:nvPr/>
              </p:nvSpPr>
              <p:spPr bwMode="auto">
                <a:xfrm>
                  <a:off x="1475" y="2245"/>
                  <a:ext cx="176" cy="176"/>
                </a:xfrm>
                <a:custGeom>
                  <a:avLst/>
                  <a:gdLst>
                    <a:gd name="T0" fmla="*/ 176 w 176"/>
                    <a:gd name="T1" fmla="*/ 89 h 176"/>
                    <a:gd name="T2" fmla="*/ 176 w 176"/>
                    <a:gd name="T3" fmla="*/ 89 h 176"/>
                    <a:gd name="T4" fmla="*/ 174 w 176"/>
                    <a:gd name="T5" fmla="*/ 98 h 176"/>
                    <a:gd name="T6" fmla="*/ 173 w 176"/>
                    <a:gd name="T7" fmla="*/ 105 h 176"/>
                    <a:gd name="T8" fmla="*/ 168 w 176"/>
                    <a:gd name="T9" fmla="*/ 122 h 176"/>
                    <a:gd name="T10" fmla="*/ 161 w 176"/>
                    <a:gd name="T11" fmla="*/ 137 h 176"/>
                    <a:gd name="T12" fmla="*/ 150 w 176"/>
                    <a:gd name="T13" fmla="*/ 151 h 176"/>
                    <a:gd name="T14" fmla="*/ 137 w 176"/>
                    <a:gd name="T15" fmla="*/ 161 h 176"/>
                    <a:gd name="T16" fmla="*/ 122 w 176"/>
                    <a:gd name="T17" fmla="*/ 169 h 176"/>
                    <a:gd name="T18" fmla="*/ 105 w 176"/>
                    <a:gd name="T19" fmla="*/ 175 h 176"/>
                    <a:gd name="T20" fmla="*/ 96 w 176"/>
                    <a:gd name="T21" fmla="*/ 176 h 176"/>
                    <a:gd name="T22" fmla="*/ 87 w 176"/>
                    <a:gd name="T23" fmla="*/ 176 h 176"/>
                    <a:gd name="T24" fmla="*/ 87 w 176"/>
                    <a:gd name="T25" fmla="*/ 176 h 176"/>
                    <a:gd name="T26" fmla="*/ 78 w 176"/>
                    <a:gd name="T27" fmla="*/ 176 h 176"/>
                    <a:gd name="T28" fmla="*/ 69 w 176"/>
                    <a:gd name="T29" fmla="*/ 175 h 176"/>
                    <a:gd name="T30" fmla="*/ 52 w 176"/>
                    <a:gd name="T31" fmla="*/ 169 h 176"/>
                    <a:gd name="T32" fmla="*/ 39 w 176"/>
                    <a:gd name="T33" fmla="*/ 161 h 176"/>
                    <a:gd name="T34" fmla="*/ 25 w 176"/>
                    <a:gd name="T35" fmla="*/ 151 h 176"/>
                    <a:gd name="T36" fmla="*/ 15 w 176"/>
                    <a:gd name="T37" fmla="*/ 137 h 176"/>
                    <a:gd name="T38" fmla="*/ 6 w 176"/>
                    <a:gd name="T39" fmla="*/ 122 h 176"/>
                    <a:gd name="T40" fmla="*/ 1 w 176"/>
                    <a:gd name="T41" fmla="*/ 105 h 176"/>
                    <a:gd name="T42" fmla="*/ 0 w 176"/>
                    <a:gd name="T43" fmla="*/ 98 h 176"/>
                    <a:gd name="T44" fmla="*/ 0 w 176"/>
                    <a:gd name="T45" fmla="*/ 89 h 176"/>
                    <a:gd name="T46" fmla="*/ 0 w 176"/>
                    <a:gd name="T47" fmla="*/ 89 h 176"/>
                    <a:gd name="T48" fmla="*/ 0 w 176"/>
                    <a:gd name="T49" fmla="*/ 80 h 176"/>
                    <a:gd name="T50" fmla="*/ 1 w 176"/>
                    <a:gd name="T51" fmla="*/ 71 h 176"/>
                    <a:gd name="T52" fmla="*/ 6 w 176"/>
                    <a:gd name="T53" fmla="*/ 54 h 176"/>
                    <a:gd name="T54" fmla="*/ 15 w 176"/>
                    <a:gd name="T55" fmla="*/ 39 h 176"/>
                    <a:gd name="T56" fmla="*/ 25 w 176"/>
                    <a:gd name="T57" fmla="*/ 25 h 176"/>
                    <a:gd name="T58" fmla="*/ 39 w 176"/>
                    <a:gd name="T59" fmla="*/ 15 h 176"/>
                    <a:gd name="T60" fmla="*/ 52 w 176"/>
                    <a:gd name="T61" fmla="*/ 7 h 176"/>
                    <a:gd name="T62" fmla="*/ 69 w 176"/>
                    <a:gd name="T63" fmla="*/ 1 h 176"/>
                    <a:gd name="T64" fmla="*/ 78 w 176"/>
                    <a:gd name="T65" fmla="*/ 1 h 176"/>
                    <a:gd name="T66" fmla="*/ 87 w 176"/>
                    <a:gd name="T67" fmla="*/ 0 h 176"/>
                    <a:gd name="T68" fmla="*/ 87 w 176"/>
                    <a:gd name="T69" fmla="*/ 0 h 176"/>
                    <a:gd name="T70" fmla="*/ 96 w 176"/>
                    <a:gd name="T71" fmla="*/ 1 h 176"/>
                    <a:gd name="T72" fmla="*/ 105 w 176"/>
                    <a:gd name="T73" fmla="*/ 1 h 176"/>
                    <a:gd name="T74" fmla="*/ 122 w 176"/>
                    <a:gd name="T75" fmla="*/ 7 h 176"/>
                    <a:gd name="T76" fmla="*/ 137 w 176"/>
                    <a:gd name="T77" fmla="*/ 15 h 176"/>
                    <a:gd name="T78" fmla="*/ 150 w 176"/>
                    <a:gd name="T79" fmla="*/ 25 h 176"/>
                    <a:gd name="T80" fmla="*/ 161 w 176"/>
                    <a:gd name="T81" fmla="*/ 39 h 176"/>
                    <a:gd name="T82" fmla="*/ 168 w 176"/>
                    <a:gd name="T83" fmla="*/ 54 h 176"/>
                    <a:gd name="T84" fmla="*/ 173 w 176"/>
                    <a:gd name="T85" fmla="*/ 71 h 176"/>
                    <a:gd name="T86" fmla="*/ 174 w 176"/>
                    <a:gd name="T87" fmla="*/ 80 h 176"/>
                    <a:gd name="T88" fmla="*/ 176 w 176"/>
                    <a:gd name="T89" fmla="*/ 89 h 176"/>
                    <a:gd name="T90" fmla="*/ 176 w 176"/>
                    <a:gd name="T91" fmla="*/ 8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176">
                      <a:moveTo>
                        <a:pt x="176" y="89"/>
                      </a:moveTo>
                      <a:lnTo>
                        <a:pt x="176" y="89"/>
                      </a:lnTo>
                      <a:lnTo>
                        <a:pt x="174" y="98"/>
                      </a:lnTo>
                      <a:lnTo>
                        <a:pt x="173" y="105"/>
                      </a:lnTo>
                      <a:lnTo>
                        <a:pt x="168" y="122"/>
                      </a:lnTo>
                      <a:lnTo>
                        <a:pt x="161" y="137"/>
                      </a:lnTo>
                      <a:lnTo>
                        <a:pt x="150" y="151"/>
                      </a:lnTo>
                      <a:lnTo>
                        <a:pt x="137" y="161"/>
                      </a:lnTo>
                      <a:lnTo>
                        <a:pt x="122" y="169"/>
                      </a:lnTo>
                      <a:lnTo>
                        <a:pt x="105" y="175"/>
                      </a:lnTo>
                      <a:lnTo>
                        <a:pt x="96" y="176"/>
                      </a:lnTo>
                      <a:lnTo>
                        <a:pt x="87" y="176"/>
                      </a:lnTo>
                      <a:lnTo>
                        <a:pt x="87" y="176"/>
                      </a:lnTo>
                      <a:lnTo>
                        <a:pt x="78" y="176"/>
                      </a:lnTo>
                      <a:lnTo>
                        <a:pt x="69" y="175"/>
                      </a:lnTo>
                      <a:lnTo>
                        <a:pt x="52" y="169"/>
                      </a:lnTo>
                      <a:lnTo>
                        <a:pt x="39" y="161"/>
                      </a:lnTo>
                      <a:lnTo>
                        <a:pt x="25" y="151"/>
                      </a:lnTo>
                      <a:lnTo>
                        <a:pt x="15" y="137"/>
                      </a:lnTo>
                      <a:lnTo>
                        <a:pt x="6" y="122"/>
                      </a:lnTo>
                      <a:lnTo>
                        <a:pt x="1" y="105"/>
                      </a:lnTo>
                      <a:lnTo>
                        <a:pt x="0" y="98"/>
                      </a:lnTo>
                      <a:lnTo>
                        <a:pt x="0" y="89"/>
                      </a:lnTo>
                      <a:lnTo>
                        <a:pt x="0" y="89"/>
                      </a:lnTo>
                      <a:lnTo>
                        <a:pt x="0" y="80"/>
                      </a:lnTo>
                      <a:lnTo>
                        <a:pt x="1" y="71"/>
                      </a:lnTo>
                      <a:lnTo>
                        <a:pt x="6" y="54"/>
                      </a:lnTo>
                      <a:lnTo>
                        <a:pt x="15" y="39"/>
                      </a:lnTo>
                      <a:lnTo>
                        <a:pt x="25" y="25"/>
                      </a:lnTo>
                      <a:lnTo>
                        <a:pt x="39" y="15"/>
                      </a:lnTo>
                      <a:lnTo>
                        <a:pt x="52" y="7"/>
                      </a:lnTo>
                      <a:lnTo>
                        <a:pt x="69" y="1"/>
                      </a:lnTo>
                      <a:lnTo>
                        <a:pt x="78" y="1"/>
                      </a:lnTo>
                      <a:lnTo>
                        <a:pt x="87" y="0"/>
                      </a:lnTo>
                      <a:lnTo>
                        <a:pt x="87" y="0"/>
                      </a:lnTo>
                      <a:lnTo>
                        <a:pt x="96" y="1"/>
                      </a:lnTo>
                      <a:lnTo>
                        <a:pt x="105" y="1"/>
                      </a:lnTo>
                      <a:lnTo>
                        <a:pt x="122" y="7"/>
                      </a:lnTo>
                      <a:lnTo>
                        <a:pt x="137" y="15"/>
                      </a:lnTo>
                      <a:lnTo>
                        <a:pt x="150" y="25"/>
                      </a:lnTo>
                      <a:lnTo>
                        <a:pt x="161" y="39"/>
                      </a:lnTo>
                      <a:lnTo>
                        <a:pt x="168" y="54"/>
                      </a:lnTo>
                      <a:lnTo>
                        <a:pt x="173" y="71"/>
                      </a:lnTo>
                      <a:lnTo>
                        <a:pt x="174" y="80"/>
                      </a:lnTo>
                      <a:lnTo>
                        <a:pt x="176" y="89"/>
                      </a:lnTo>
                      <a:lnTo>
                        <a:pt x="176" y="89"/>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3" name="Freeform 28">
                  <a:extLst>
                    <a:ext uri="{FF2B5EF4-FFF2-40B4-BE49-F238E27FC236}">
                      <a16:creationId xmlns:a16="http://schemas.microsoft.com/office/drawing/2014/main" id="{FCB2AB2E-5DC0-E9F8-E409-96411F61DA22}"/>
                    </a:ext>
                  </a:extLst>
                </p:cNvPr>
                <p:cNvSpPr>
                  <a:spLocks/>
                </p:cNvSpPr>
                <p:nvPr/>
              </p:nvSpPr>
              <p:spPr bwMode="auto">
                <a:xfrm>
                  <a:off x="1345" y="2326"/>
                  <a:ext cx="181" cy="183"/>
                </a:xfrm>
                <a:custGeom>
                  <a:avLst/>
                  <a:gdLst>
                    <a:gd name="T0" fmla="*/ 181 w 181"/>
                    <a:gd name="T1" fmla="*/ 91 h 183"/>
                    <a:gd name="T2" fmla="*/ 181 w 181"/>
                    <a:gd name="T3" fmla="*/ 91 h 183"/>
                    <a:gd name="T4" fmla="*/ 181 w 181"/>
                    <a:gd name="T5" fmla="*/ 101 h 183"/>
                    <a:gd name="T6" fmla="*/ 179 w 181"/>
                    <a:gd name="T7" fmla="*/ 110 h 183"/>
                    <a:gd name="T8" fmla="*/ 173 w 181"/>
                    <a:gd name="T9" fmla="*/ 127 h 183"/>
                    <a:gd name="T10" fmla="*/ 166 w 181"/>
                    <a:gd name="T11" fmla="*/ 142 h 183"/>
                    <a:gd name="T12" fmla="*/ 154 w 181"/>
                    <a:gd name="T13" fmla="*/ 156 h 183"/>
                    <a:gd name="T14" fmla="*/ 140 w 181"/>
                    <a:gd name="T15" fmla="*/ 166 h 183"/>
                    <a:gd name="T16" fmla="*/ 125 w 181"/>
                    <a:gd name="T17" fmla="*/ 175 h 183"/>
                    <a:gd name="T18" fmla="*/ 108 w 181"/>
                    <a:gd name="T19" fmla="*/ 180 h 183"/>
                    <a:gd name="T20" fmla="*/ 99 w 181"/>
                    <a:gd name="T21" fmla="*/ 181 h 183"/>
                    <a:gd name="T22" fmla="*/ 90 w 181"/>
                    <a:gd name="T23" fmla="*/ 183 h 183"/>
                    <a:gd name="T24" fmla="*/ 90 w 181"/>
                    <a:gd name="T25" fmla="*/ 183 h 183"/>
                    <a:gd name="T26" fmla="*/ 81 w 181"/>
                    <a:gd name="T27" fmla="*/ 181 h 183"/>
                    <a:gd name="T28" fmla="*/ 72 w 181"/>
                    <a:gd name="T29" fmla="*/ 180 h 183"/>
                    <a:gd name="T30" fmla="*/ 54 w 181"/>
                    <a:gd name="T31" fmla="*/ 175 h 183"/>
                    <a:gd name="T32" fmla="*/ 39 w 181"/>
                    <a:gd name="T33" fmla="*/ 166 h 183"/>
                    <a:gd name="T34" fmla="*/ 26 w 181"/>
                    <a:gd name="T35" fmla="*/ 156 h 183"/>
                    <a:gd name="T36" fmla="*/ 15 w 181"/>
                    <a:gd name="T37" fmla="*/ 142 h 183"/>
                    <a:gd name="T38" fmla="*/ 6 w 181"/>
                    <a:gd name="T39" fmla="*/ 127 h 183"/>
                    <a:gd name="T40" fmla="*/ 1 w 181"/>
                    <a:gd name="T41" fmla="*/ 110 h 183"/>
                    <a:gd name="T42" fmla="*/ 0 w 181"/>
                    <a:gd name="T43" fmla="*/ 101 h 183"/>
                    <a:gd name="T44" fmla="*/ 0 w 181"/>
                    <a:gd name="T45" fmla="*/ 91 h 183"/>
                    <a:gd name="T46" fmla="*/ 0 w 181"/>
                    <a:gd name="T47" fmla="*/ 91 h 183"/>
                    <a:gd name="T48" fmla="*/ 0 w 181"/>
                    <a:gd name="T49" fmla="*/ 82 h 183"/>
                    <a:gd name="T50" fmla="*/ 1 w 181"/>
                    <a:gd name="T51" fmla="*/ 73 h 183"/>
                    <a:gd name="T52" fmla="*/ 6 w 181"/>
                    <a:gd name="T53" fmla="*/ 56 h 183"/>
                    <a:gd name="T54" fmla="*/ 15 w 181"/>
                    <a:gd name="T55" fmla="*/ 41 h 183"/>
                    <a:gd name="T56" fmla="*/ 26 w 181"/>
                    <a:gd name="T57" fmla="*/ 27 h 183"/>
                    <a:gd name="T58" fmla="*/ 39 w 181"/>
                    <a:gd name="T59" fmla="*/ 15 h 183"/>
                    <a:gd name="T60" fmla="*/ 54 w 181"/>
                    <a:gd name="T61" fmla="*/ 8 h 183"/>
                    <a:gd name="T62" fmla="*/ 72 w 181"/>
                    <a:gd name="T63" fmla="*/ 2 h 183"/>
                    <a:gd name="T64" fmla="*/ 81 w 181"/>
                    <a:gd name="T65" fmla="*/ 0 h 183"/>
                    <a:gd name="T66" fmla="*/ 90 w 181"/>
                    <a:gd name="T67" fmla="*/ 0 h 183"/>
                    <a:gd name="T68" fmla="*/ 90 w 181"/>
                    <a:gd name="T69" fmla="*/ 0 h 183"/>
                    <a:gd name="T70" fmla="*/ 99 w 181"/>
                    <a:gd name="T71" fmla="*/ 0 h 183"/>
                    <a:gd name="T72" fmla="*/ 108 w 181"/>
                    <a:gd name="T73" fmla="*/ 2 h 183"/>
                    <a:gd name="T74" fmla="*/ 125 w 181"/>
                    <a:gd name="T75" fmla="*/ 8 h 183"/>
                    <a:gd name="T76" fmla="*/ 140 w 181"/>
                    <a:gd name="T77" fmla="*/ 15 h 183"/>
                    <a:gd name="T78" fmla="*/ 154 w 181"/>
                    <a:gd name="T79" fmla="*/ 27 h 183"/>
                    <a:gd name="T80" fmla="*/ 166 w 181"/>
                    <a:gd name="T81" fmla="*/ 41 h 183"/>
                    <a:gd name="T82" fmla="*/ 173 w 181"/>
                    <a:gd name="T83" fmla="*/ 56 h 183"/>
                    <a:gd name="T84" fmla="*/ 179 w 181"/>
                    <a:gd name="T85" fmla="*/ 73 h 183"/>
                    <a:gd name="T86" fmla="*/ 181 w 181"/>
                    <a:gd name="T87" fmla="*/ 82 h 183"/>
                    <a:gd name="T88" fmla="*/ 181 w 181"/>
                    <a:gd name="T89" fmla="*/ 91 h 183"/>
                    <a:gd name="T90" fmla="*/ 181 w 181"/>
                    <a:gd name="T9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3">
                      <a:moveTo>
                        <a:pt x="181" y="91"/>
                      </a:moveTo>
                      <a:lnTo>
                        <a:pt x="181" y="91"/>
                      </a:lnTo>
                      <a:lnTo>
                        <a:pt x="181" y="101"/>
                      </a:lnTo>
                      <a:lnTo>
                        <a:pt x="179" y="110"/>
                      </a:lnTo>
                      <a:lnTo>
                        <a:pt x="173" y="127"/>
                      </a:lnTo>
                      <a:lnTo>
                        <a:pt x="166" y="142"/>
                      </a:lnTo>
                      <a:lnTo>
                        <a:pt x="154" y="156"/>
                      </a:lnTo>
                      <a:lnTo>
                        <a:pt x="140" y="166"/>
                      </a:lnTo>
                      <a:lnTo>
                        <a:pt x="125" y="175"/>
                      </a:lnTo>
                      <a:lnTo>
                        <a:pt x="108" y="180"/>
                      </a:lnTo>
                      <a:lnTo>
                        <a:pt x="99" y="181"/>
                      </a:lnTo>
                      <a:lnTo>
                        <a:pt x="90" y="183"/>
                      </a:lnTo>
                      <a:lnTo>
                        <a:pt x="90" y="183"/>
                      </a:lnTo>
                      <a:lnTo>
                        <a:pt x="81" y="181"/>
                      </a:lnTo>
                      <a:lnTo>
                        <a:pt x="72" y="180"/>
                      </a:lnTo>
                      <a:lnTo>
                        <a:pt x="54" y="175"/>
                      </a:lnTo>
                      <a:lnTo>
                        <a:pt x="39" y="166"/>
                      </a:lnTo>
                      <a:lnTo>
                        <a:pt x="26" y="156"/>
                      </a:lnTo>
                      <a:lnTo>
                        <a:pt x="15" y="142"/>
                      </a:lnTo>
                      <a:lnTo>
                        <a:pt x="6" y="127"/>
                      </a:lnTo>
                      <a:lnTo>
                        <a:pt x="1" y="110"/>
                      </a:lnTo>
                      <a:lnTo>
                        <a:pt x="0" y="101"/>
                      </a:lnTo>
                      <a:lnTo>
                        <a:pt x="0" y="91"/>
                      </a:lnTo>
                      <a:lnTo>
                        <a:pt x="0" y="91"/>
                      </a:lnTo>
                      <a:lnTo>
                        <a:pt x="0" y="82"/>
                      </a:lnTo>
                      <a:lnTo>
                        <a:pt x="1" y="73"/>
                      </a:lnTo>
                      <a:lnTo>
                        <a:pt x="6" y="56"/>
                      </a:lnTo>
                      <a:lnTo>
                        <a:pt x="15" y="41"/>
                      </a:lnTo>
                      <a:lnTo>
                        <a:pt x="26" y="27"/>
                      </a:lnTo>
                      <a:lnTo>
                        <a:pt x="39" y="15"/>
                      </a:lnTo>
                      <a:lnTo>
                        <a:pt x="54" y="8"/>
                      </a:lnTo>
                      <a:lnTo>
                        <a:pt x="72" y="2"/>
                      </a:lnTo>
                      <a:lnTo>
                        <a:pt x="81" y="0"/>
                      </a:lnTo>
                      <a:lnTo>
                        <a:pt x="90" y="0"/>
                      </a:lnTo>
                      <a:lnTo>
                        <a:pt x="90" y="0"/>
                      </a:lnTo>
                      <a:lnTo>
                        <a:pt x="99" y="0"/>
                      </a:lnTo>
                      <a:lnTo>
                        <a:pt x="108" y="2"/>
                      </a:lnTo>
                      <a:lnTo>
                        <a:pt x="125" y="8"/>
                      </a:lnTo>
                      <a:lnTo>
                        <a:pt x="140" y="15"/>
                      </a:lnTo>
                      <a:lnTo>
                        <a:pt x="154" y="27"/>
                      </a:lnTo>
                      <a:lnTo>
                        <a:pt x="166" y="41"/>
                      </a:lnTo>
                      <a:lnTo>
                        <a:pt x="173" y="56"/>
                      </a:lnTo>
                      <a:lnTo>
                        <a:pt x="179" y="73"/>
                      </a:lnTo>
                      <a:lnTo>
                        <a:pt x="181" y="82"/>
                      </a:lnTo>
                      <a:lnTo>
                        <a:pt x="181" y="91"/>
                      </a:lnTo>
                      <a:lnTo>
                        <a:pt x="181" y="91"/>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4" name="Freeform 29">
                  <a:extLst>
                    <a:ext uri="{FF2B5EF4-FFF2-40B4-BE49-F238E27FC236}">
                      <a16:creationId xmlns:a16="http://schemas.microsoft.com/office/drawing/2014/main" id="{357F3713-684E-6649-EDF4-32EFE5905F03}"/>
                    </a:ext>
                  </a:extLst>
                </p:cNvPr>
                <p:cNvSpPr>
                  <a:spLocks/>
                </p:cNvSpPr>
                <p:nvPr/>
              </p:nvSpPr>
              <p:spPr bwMode="auto">
                <a:xfrm>
                  <a:off x="1141" y="2326"/>
                  <a:ext cx="181" cy="183"/>
                </a:xfrm>
                <a:custGeom>
                  <a:avLst/>
                  <a:gdLst>
                    <a:gd name="T0" fmla="*/ 181 w 181"/>
                    <a:gd name="T1" fmla="*/ 91 h 183"/>
                    <a:gd name="T2" fmla="*/ 181 w 181"/>
                    <a:gd name="T3" fmla="*/ 91 h 183"/>
                    <a:gd name="T4" fmla="*/ 181 w 181"/>
                    <a:gd name="T5" fmla="*/ 101 h 183"/>
                    <a:gd name="T6" fmla="*/ 180 w 181"/>
                    <a:gd name="T7" fmla="*/ 110 h 183"/>
                    <a:gd name="T8" fmla="*/ 174 w 181"/>
                    <a:gd name="T9" fmla="*/ 127 h 183"/>
                    <a:gd name="T10" fmla="*/ 166 w 181"/>
                    <a:gd name="T11" fmla="*/ 142 h 183"/>
                    <a:gd name="T12" fmla="*/ 154 w 181"/>
                    <a:gd name="T13" fmla="*/ 156 h 183"/>
                    <a:gd name="T14" fmla="*/ 141 w 181"/>
                    <a:gd name="T15" fmla="*/ 166 h 183"/>
                    <a:gd name="T16" fmla="*/ 126 w 181"/>
                    <a:gd name="T17" fmla="*/ 175 h 183"/>
                    <a:gd name="T18" fmla="*/ 109 w 181"/>
                    <a:gd name="T19" fmla="*/ 180 h 183"/>
                    <a:gd name="T20" fmla="*/ 100 w 181"/>
                    <a:gd name="T21" fmla="*/ 181 h 183"/>
                    <a:gd name="T22" fmla="*/ 91 w 181"/>
                    <a:gd name="T23" fmla="*/ 183 h 183"/>
                    <a:gd name="T24" fmla="*/ 91 w 181"/>
                    <a:gd name="T25" fmla="*/ 183 h 183"/>
                    <a:gd name="T26" fmla="*/ 82 w 181"/>
                    <a:gd name="T27" fmla="*/ 181 h 183"/>
                    <a:gd name="T28" fmla="*/ 73 w 181"/>
                    <a:gd name="T29" fmla="*/ 180 h 183"/>
                    <a:gd name="T30" fmla="*/ 55 w 181"/>
                    <a:gd name="T31" fmla="*/ 175 h 183"/>
                    <a:gd name="T32" fmla="*/ 40 w 181"/>
                    <a:gd name="T33" fmla="*/ 166 h 183"/>
                    <a:gd name="T34" fmla="*/ 26 w 181"/>
                    <a:gd name="T35" fmla="*/ 156 h 183"/>
                    <a:gd name="T36" fmla="*/ 16 w 181"/>
                    <a:gd name="T37" fmla="*/ 142 h 183"/>
                    <a:gd name="T38" fmla="*/ 6 w 181"/>
                    <a:gd name="T39" fmla="*/ 127 h 183"/>
                    <a:gd name="T40" fmla="*/ 2 w 181"/>
                    <a:gd name="T41" fmla="*/ 110 h 183"/>
                    <a:gd name="T42" fmla="*/ 0 w 181"/>
                    <a:gd name="T43" fmla="*/ 101 h 183"/>
                    <a:gd name="T44" fmla="*/ 0 w 181"/>
                    <a:gd name="T45" fmla="*/ 91 h 183"/>
                    <a:gd name="T46" fmla="*/ 0 w 181"/>
                    <a:gd name="T47" fmla="*/ 91 h 183"/>
                    <a:gd name="T48" fmla="*/ 0 w 181"/>
                    <a:gd name="T49" fmla="*/ 82 h 183"/>
                    <a:gd name="T50" fmla="*/ 2 w 181"/>
                    <a:gd name="T51" fmla="*/ 73 h 183"/>
                    <a:gd name="T52" fmla="*/ 6 w 181"/>
                    <a:gd name="T53" fmla="*/ 56 h 183"/>
                    <a:gd name="T54" fmla="*/ 16 w 181"/>
                    <a:gd name="T55" fmla="*/ 41 h 183"/>
                    <a:gd name="T56" fmla="*/ 26 w 181"/>
                    <a:gd name="T57" fmla="*/ 27 h 183"/>
                    <a:gd name="T58" fmla="*/ 40 w 181"/>
                    <a:gd name="T59" fmla="*/ 15 h 183"/>
                    <a:gd name="T60" fmla="*/ 55 w 181"/>
                    <a:gd name="T61" fmla="*/ 8 h 183"/>
                    <a:gd name="T62" fmla="*/ 73 w 181"/>
                    <a:gd name="T63" fmla="*/ 2 h 183"/>
                    <a:gd name="T64" fmla="*/ 82 w 181"/>
                    <a:gd name="T65" fmla="*/ 0 h 183"/>
                    <a:gd name="T66" fmla="*/ 91 w 181"/>
                    <a:gd name="T67" fmla="*/ 0 h 183"/>
                    <a:gd name="T68" fmla="*/ 91 w 181"/>
                    <a:gd name="T69" fmla="*/ 0 h 183"/>
                    <a:gd name="T70" fmla="*/ 100 w 181"/>
                    <a:gd name="T71" fmla="*/ 0 h 183"/>
                    <a:gd name="T72" fmla="*/ 109 w 181"/>
                    <a:gd name="T73" fmla="*/ 2 h 183"/>
                    <a:gd name="T74" fmla="*/ 126 w 181"/>
                    <a:gd name="T75" fmla="*/ 8 h 183"/>
                    <a:gd name="T76" fmla="*/ 141 w 181"/>
                    <a:gd name="T77" fmla="*/ 15 h 183"/>
                    <a:gd name="T78" fmla="*/ 154 w 181"/>
                    <a:gd name="T79" fmla="*/ 27 h 183"/>
                    <a:gd name="T80" fmla="*/ 166 w 181"/>
                    <a:gd name="T81" fmla="*/ 41 h 183"/>
                    <a:gd name="T82" fmla="*/ 174 w 181"/>
                    <a:gd name="T83" fmla="*/ 56 h 183"/>
                    <a:gd name="T84" fmla="*/ 180 w 181"/>
                    <a:gd name="T85" fmla="*/ 73 h 183"/>
                    <a:gd name="T86" fmla="*/ 181 w 181"/>
                    <a:gd name="T87" fmla="*/ 82 h 183"/>
                    <a:gd name="T88" fmla="*/ 181 w 181"/>
                    <a:gd name="T89" fmla="*/ 91 h 183"/>
                    <a:gd name="T90" fmla="*/ 181 w 181"/>
                    <a:gd name="T9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3">
                      <a:moveTo>
                        <a:pt x="181" y="91"/>
                      </a:moveTo>
                      <a:lnTo>
                        <a:pt x="181" y="91"/>
                      </a:lnTo>
                      <a:lnTo>
                        <a:pt x="181" y="101"/>
                      </a:lnTo>
                      <a:lnTo>
                        <a:pt x="180" y="110"/>
                      </a:lnTo>
                      <a:lnTo>
                        <a:pt x="174" y="127"/>
                      </a:lnTo>
                      <a:lnTo>
                        <a:pt x="166" y="142"/>
                      </a:lnTo>
                      <a:lnTo>
                        <a:pt x="154" y="156"/>
                      </a:lnTo>
                      <a:lnTo>
                        <a:pt x="141" y="166"/>
                      </a:lnTo>
                      <a:lnTo>
                        <a:pt x="126" y="175"/>
                      </a:lnTo>
                      <a:lnTo>
                        <a:pt x="109" y="180"/>
                      </a:lnTo>
                      <a:lnTo>
                        <a:pt x="100" y="181"/>
                      </a:lnTo>
                      <a:lnTo>
                        <a:pt x="91" y="183"/>
                      </a:lnTo>
                      <a:lnTo>
                        <a:pt x="91" y="183"/>
                      </a:lnTo>
                      <a:lnTo>
                        <a:pt x="82" y="181"/>
                      </a:lnTo>
                      <a:lnTo>
                        <a:pt x="73" y="180"/>
                      </a:lnTo>
                      <a:lnTo>
                        <a:pt x="55" y="175"/>
                      </a:lnTo>
                      <a:lnTo>
                        <a:pt x="40" y="166"/>
                      </a:lnTo>
                      <a:lnTo>
                        <a:pt x="26" y="156"/>
                      </a:lnTo>
                      <a:lnTo>
                        <a:pt x="16" y="142"/>
                      </a:lnTo>
                      <a:lnTo>
                        <a:pt x="6" y="127"/>
                      </a:lnTo>
                      <a:lnTo>
                        <a:pt x="2" y="110"/>
                      </a:lnTo>
                      <a:lnTo>
                        <a:pt x="0" y="101"/>
                      </a:lnTo>
                      <a:lnTo>
                        <a:pt x="0" y="91"/>
                      </a:lnTo>
                      <a:lnTo>
                        <a:pt x="0" y="91"/>
                      </a:lnTo>
                      <a:lnTo>
                        <a:pt x="0" y="82"/>
                      </a:lnTo>
                      <a:lnTo>
                        <a:pt x="2" y="73"/>
                      </a:lnTo>
                      <a:lnTo>
                        <a:pt x="6" y="56"/>
                      </a:lnTo>
                      <a:lnTo>
                        <a:pt x="16" y="41"/>
                      </a:lnTo>
                      <a:lnTo>
                        <a:pt x="26" y="27"/>
                      </a:lnTo>
                      <a:lnTo>
                        <a:pt x="40" y="15"/>
                      </a:lnTo>
                      <a:lnTo>
                        <a:pt x="55" y="8"/>
                      </a:lnTo>
                      <a:lnTo>
                        <a:pt x="73" y="2"/>
                      </a:lnTo>
                      <a:lnTo>
                        <a:pt x="82" y="0"/>
                      </a:lnTo>
                      <a:lnTo>
                        <a:pt x="91" y="0"/>
                      </a:lnTo>
                      <a:lnTo>
                        <a:pt x="91" y="0"/>
                      </a:lnTo>
                      <a:lnTo>
                        <a:pt x="100" y="0"/>
                      </a:lnTo>
                      <a:lnTo>
                        <a:pt x="109" y="2"/>
                      </a:lnTo>
                      <a:lnTo>
                        <a:pt x="126" y="8"/>
                      </a:lnTo>
                      <a:lnTo>
                        <a:pt x="141" y="15"/>
                      </a:lnTo>
                      <a:lnTo>
                        <a:pt x="154" y="27"/>
                      </a:lnTo>
                      <a:lnTo>
                        <a:pt x="166" y="41"/>
                      </a:lnTo>
                      <a:lnTo>
                        <a:pt x="174" y="56"/>
                      </a:lnTo>
                      <a:lnTo>
                        <a:pt x="180" y="73"/>
                      </a:lnTo>
                      <a:lnTo>
                        <a:pt x="181" y="82"/>
                      </a:lnTo>
                      <a:lnTo>
                        <a:pt x="181" y="91"/>
                      </a:lnTo>
                      <a:lnTo>
                        <a:pt x="181" y="91"/>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5" name="Freeform 30">
                  <a:extLst>
                    <a:ext uri="{FF2B5EF4-FFF2-40B4-BE49-F238E27FC236}">
                      <a16:creationId xmlns:a16="http://schemas.microsoft.com/office/drawing/2014/main" id="{C91168B2-B294-5CD9-BCD6-3FCEA530FB1F}"/>
                    </a:ext>
                  </a:extLst>
                </p:cNvPr>
                <p:cNvSpPr>
                  <a:spLocks/>
                </p:cNvSpPr>
                <p:nvPr/>
              </p:nvSpPr>
              <p:spPr bwMode="auto">
                <a:xfrm>
                  <a:off x="832" y="2509"/>
                  <a:ext cx="208" cy="208"/>
                </a:xfrm>
                <a:custGeom>
                  <a:avLst/>
                  <a:gdLst>
                    <a:gd name="T0" fmla="*/ 208 w 208"/>
                    <a:gd name="T1" fmla="*/ 104 h 208"/>
                    <a:gd name="T2" fmla="*/ 207 w 208"/>
                    <a:gd name="T3" fmla="*/ 125 h 208"/>
                    <a:gd name="T4" fmla="*/ 201 w 208"/>
                    <a:gd name="T5" fmla="*/ 144 h 208"/>
                    <a:gd name="T6" fmla="*/ 190 w 208"/>
                    <a:gd name="T7" fmla="*/ 161 h 208"/>
                    <a:gd name="T8" fmla="*/ 178 w 208"/>
                    <a:gd name="T9" fmla="*/ 178 h 208"/>
                    <a:gd name="T10" fmla="*/ 163 w 208"/>
                    <a:gd name="T11" fmla="*/ 190 h 208"/>
                    <a:gd name="T12" fmla="*/ 145 w 208"/>
                    <a:gd name="T13" fmla="*/ 199 h 208"/>
                    <a:gd name="T14" fmla="*/ 126 w 208"/>
                    <a:gd name="T15" fmla="*/ 205 h 208"/>
                    <a:gd name="T16" fmla="*/ 104 w 208"/>
                    <a:gd name="T17" fmla="*/ 208 h 208"/>
                    <a:gd name="T18" fmla="*/ 94 w 208"/>
                    <a:gd name="T19" fmla="*/ 206 h 208"/>
                    <a:gd name="T20" fmla="*/ 74 w 208"/>
                    <a:gd name="T21" fmla="*/ 203 h 208"/>
                    <a:gd name="T22" fmla="*/ 55 w 208"/>
                    <a:gd name="T23" fmla="*/ 196 h 208"/>
                    <a:gd name="T24" fmla="*/ 38 w 208"/>
                    <a:gd name="T25" fmla="*/ 184 h 208"/>
                    <a:gd name="T26" fmla="*/ 25 w 208"/>
                    <a:gd name="T27" fmla="*/ 170 h 208"/>
                    <a:gd name="T28" fmla="*/ 13 w 208"/>
                    <a:gd name="T29" fmla="*/ 153 h 208"/>
                    <a:gd name="T30" fmla="*/ 5 w 208"/>
                    <a:gd name="T31" fmla="*/ 134 h 208"/>
                    <a:gd name="T32" fmla="*/ 0 w 208"/>
                    <a:gd name="T33" fmla="*/ 114 h 208"/>
                    <a:gd name="T34" fmla="*/ 0 w 208"/>
                    <a:gd name="T35" fmla="*/ 104 h 208"/>
                    <a:gd name="T36" fmla="*/ 2 w 208"/>
                    <a:gd name="T37" fmla="*/ 83 h 208"/>
                    <a:gd name="T38" fmla="*/ 8 w 208"/>
                    <a:gd name="T39" fmla="*/ 63 h 208"/>
                    <a:gd name="T40" fmla="*/ 19 w 208"/>
                    <a:gd name="T41" fmla="*/ 45 h 208"/>
                    <a:gd name="T42" fmla="*/ 31 w 208"/>
                    <a:gd name="T43" fmla="*/ 30 h 208"/>
                    <a:gd name="T44" fmla="*/ 46 w 208"/>
                    <a:gd name="T45" fmla="*/ 16 h 208"/>
                    <a:gd name="T46" fmla="*/ 64 w 208"/>
                    <a:gd name="T47" fmla="*/ 7 h 208"/>
                    <a:gd name="T48" fmla="*/ 83 w 208"/>
                    <a:gd name="T49" fmla="*/ 1 h 208"/>
                    <a:gd name="T50" fmla="*/ 104 w 208"/>
                    <a:gd name="T51" fmla="*/ 0 h 208"/>
                    <a:gd name="T52" fmla="*/ 115 w 208"/>
                    <a:gd name="T53" fmla="*/ 0 h 208"/>
                    <a:gd name="T54" fmla="*/ 136 w 208"/>
                    <a:gd name="T55" fmla="*/ 4 h 208"/>
                    <a:gd name="T56" fmla="*/ 154 w 208"/>
                    <a:gd name="T57" fmla="*/ 12 h 208"/>
                    <a:gd name="T58" fmla="*/ 171 w 208"/>
                    <a:gd name="T59" fmla="*/ 22 h 208"/>
                    <a:gd name="T60" fmla="*/ 184 w 208"/>
                    <a:gd name="T61" fmla="*/ 37 h 208"/>
                    <a:gd name="T62" fmla="*/ 196 w 208"/>
                    <a:gd name="T63" fmla="*/ 54 h 208"/>
                    <a:gd name="T64" fmla="*/ 204 w 208"/>
                    <a:gd name="T65" fmla="*/ 72 h 208"/>
                    <a:gd name="T66" fmla="*/ 208 w 208"/>
                    <a:gd name="T67" fmla="*/ 93 h 208"/>
                    <a:gd name="T68" fmla="*/ 208 w 208"/>
                    <a:gd name="T69"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8">
                      <a:moveTo>
                        <a:pt x="208" y="104"/>
                      </a:moveTo>
                      <a:lnTo>
                        <a:pt x="208" y="104"/>
                      </a:lnTo>
                      <a:lnTo>
                        <a:pt x="208" y="114"/>
                      </a:lnTo>
                      <a:lnTo>
                        <a:pt x="207" y="125"/>
                      </a:lnTo>
                      <a:lnTo>
                        <a:pt x="204" y="134"/>
                      </a:lnTo>
                      <a:lnTo>
                        <a:pt x="201" y="144"/>
                      </a:lnTo>
                      <a:lnTo>
                        <a:pt x="196" y="153"/>
                      </a:lnTo>
                      <a:lnTo>
                        <a:pt x="190" y="161"/>
                      </a:lnTo>
                      <a:lnTo>
                        <a:pt x="184" y="170"/>
                      </a:lnTo>
                      <a:lnTo>
                        <a:pt x="178" y="178"/>
                      </a:lnTo>
                      <a:lnTo>
                        <a:pt x="171" y="184"/>
                      </a:lnTo>
                      <a:lnTo>
                        <a:pt x="163" y="190"/>
                      </a:lnTo>
                      <a:lnTo>
                        <a:pt x="154" y="196"/>
                      </a:lnTo>
                      <a:lnTo>
                        <a:pt x="145" y="199"/>
                      </a:lnTo>
                      <a:lnTo>
                        <a:pt x="136" y="203"/>
                      </a:lnTo>
                      <a:lnTo>
                        <a:pt x="126" y="205"/>
                      </a:lnTo>
                      <a:lnTo>
                        <a:pt x="115" y="206"/>
                      </a:lnTo>
                      <a:lnTo>
                        <a:pt x="104" y="208"/>
                      </a:lnTo>
                      <a:lnTo>
                        <a:pt x="104" y="208"/>
                      </a:lnTo>
                      <a:lnTo>
                        <a:pt x="94" y="206"/>
                      </a:lnTo>
                      <a:lnTo>
                        <a:pt x="83" y="205"/>
                      </a:lnTo>
                      <a:lnTo>
                        <a:pt x="74" y="203"/>
                      </a:lnTo>
                      <a:lnTo>
                        <a:pt x="64" y="199"/>
                      </a:lnTo>
                      <a:lnTo>
                        <a:pt x="55" y="196"/>
                      </a:lnTo>
                      <a:lnTo>
                        <a:pt x="46" y="190"/>
                      </a:lnTo>
                      <a:lnTo>
                        <a:pt x="38" y="184"/>
                      </a:lnTo>
                      <a:lnTo>
                        <a:pt x="31" y="178"/>
                      </a:lnTo>
                      <a:lnTo>
                        <a:pt x="25" y="170"/>
                      </a:lnTo>
                      <a:lnTo>
                        <a:pt x="19" y="161"/>
                      </a:lnTo>
                      <a:lnTo>
                        <a:pt x="13" y="153"/>
                      </a:lnTo>
                      <a:lnTo>
                        <a:pt x="8" y="144"/>
                      </a:lnTo>
                      <a:lnTo>
                        <a:pt x="5" y="134"/>
                      </a:lnTo>
                      <a:lnTo>
                        <a:pt x="2" y="125"/>
                      </a:lnTo>
                      <a:lnTo>
                        <a:pt x="0" y="114"/>
                      </a:lnTo>
                      <a:lnTo>
                        <a:pt x="0" y="104"/>
                      </a:lnTo>
                      <a:lnTo>
                        <a:pt x="0" y="104"/>
                      </a:lnTo>
                      <a:lnTo>
                        <a:pt x="0" y="93"/>
                      </a:lnTo>
                      <a:lnTo>
                        <a:pt x="2" y="83"/>
                      </a:lnTo>
                      <a:lnTo>
                        <a:pt x="5" y="72"/>
                      </a:lnTo>
                      <a:lnTo>
                        <a:pt x="8" y="63"/>
                      </a:lnTo>
                      <a:lnTo>
                        <a:pt x="13" y="54"/>
                      </a:lnTo>
                      <a:lnTo>
                        <a:pt x="19" y="45"/>
                      </a:lnTo>
                      <a:lnTo>
                        <a:pt x="25" y="37"/>
                      </a:lnTo>
                      <a:lnTo>
                        <a:pt x="31" y="30"/>
                      </a:lnTo>
                      <a:lnTo>
                        <a:pt x="38" y="22"/>
                      </a:lnTo>
                      <a:lnTo>
                        <a:pt x="46" y="16"/>
                      </a:lnTo>
                      <a:lnTo>
                        <a:pt x="55" y="12"/>
                      </a:lnTo>
                      <a:lnTo>
                        <a:pt x="64" y="7"/>
                      </a:lnTo>
                      <a:lnTo>
                        <a:pt x="74" y="4"/>
                      </a:lnTo>
                      <a:lnTo>
                        <a:pt x="83" y="1"/>
                      </a:lnTo>
                      <a:lnTo>
                        <a:pt x="94" y="0"/>
                      </a:lnTo>
                      <a:lnTo>
                        <a:pt x="104" y="0"/>
                      </a:lnTo>
                      <a:lnTo>
                        <a:pt x="104" y="0"/>
                      </a:lnTo>
                      <a:lnTo>
                        <a:pt x="115" y="0"/>
                      </a:lnTo>
                      <a:lnTo>
                        <a:pt x="126" y="1"/>
                      </a:lnTo>
                      <a:lnTo>
                        <a:pt x="136" y="4"/>
                      </a:lnTo>
                      <a:lnTo>
                        <a:pt x="145" y="7"/>
                      </a:lnTo>
                      <a:lnTo>
                        <a:pt x="154" y="12"/>
                      </a:lnTo>
                      <a:lnTo>
                        <a:pt x="163" y="16"/>
                      </a:lnTo>
                      <a:lnTo>
                        <a:pt x="171" y="22"/>
                      </a:lnTo>
                      <a:lnTo>
                        <a:pt x="178" y="30"/>
                      </a:lnTo>
                      <a:lnTo>
                        <a:pt x="184" y="37"/>
                      </a:lnTo>
                      <a:lnTo>
                        <a:pt x="190" y="45"/>
                      </a:lnTo>
                      <a:lnTo>
                        <a:pt x="196" y="54"/>
                      </a:lnTo>
                      <a:lnTo>
                        <a:pt x="201" y="63"/>
                      </a:lnTo>
                      <a:lnTo>
                        <a:pt x="204" y="72"/>
                      </a:lnTo>
                      <a:lnTo>
                        <a:pt x="207" y="83"/>
                      </a:lnTo>
                      <a:lnTo>
                        <a:pt x="208" y="93"/>
                      </a:lnTo>
                      <a:lnTo>
                        <a:pt x="208" y="104"/>
                      </a:lnTo>
                      <a:lnTo>
                        <a:pt x="208" y="104"/>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6" name="Freeform 31">
                  <a:extLst>
                    <a:ext uri="{FF2B5EF4-FFF2-40B4-BE49-F238E27FC236}">
                      <a16:creationId xmlns:a16="http://schemas.microsoft.com/office/drawing/2014/main" id="{494D734F-DF99-EC67-6926-EF0064A5C21A}"/>
                    </a:ext>
                  </a:extLst>
                </p:cNvPr>
                <p:cNvSpPr>
                  <a:spLocks/>
                </p:cNvSpPr>
                <p:nvPr/>
              </p:nvSpPr>
              <p:spPr bwMode="auto">
                <a:xfrm>
                  <a:off x="854" y="2296"/>
                  <a:ext cx="197" cy="199"/>
                </a:xfrm>
                <a:custGeom>
                  <a:avLst/>
                  <a:gdLst>
                    <a:gd name="T0" fmla="*/ 197 w 197"/>
                    <a:gd name="T1" fmla="*/ 100 h 199"/>
                    <a:gd name="T2" fmla="*/ 196 w 197"/>
                    <a:gd name="T3" fmla="*/ 119 h 199"/>
                    <a:gd name="T4" fmla="*/ 189 w 197"/>
                    <a:gd name="T5" fmla="*/ 137 h 199"/>
                    <a:gd name="T6" fmla="*/ 180 w 197"/>
                    <a:gd name="T7" fmla="*/ 155 h 199"/>
                    <a:gd name="T8" fmla="*/ 168 w 197"/>
                    <a:gd name="T9" fmla="*/ 169 h 199"/>
                    <a:gd name="T10" fmla="*/ 153 w 197"/>
                    <a:gd name="T11" fmla="*/ 181 h 199"/>
                    <a:gd name="T12" fmla="*/ 137 w 197"/>
                    <a:gd name="T13" fmla="*/ 190 h 199"/>
                    <a:gd name="T14" fmla="*/ 119 w 197"/>
                    <a:gd name="T15" fmla="*/ 196 h 199"/>
                    <a:gd name="T16" fmla="*/ 99 w 197"/>
                    <a:gd name="T17" fmla="*/ 199 h 199"/>
                    <a:gd name="T18" fmla="*/ 88 w 197"/>
                    <a:gd name="T19" fmla="*/ 198 h 199"/>
                    <a:gd name="T20" fmla="*/ 69 w 197"/>
                    <a:gd name="T21" fmla="*/ 195 h 199"/>
                    <a:gd name="T22" fmla="*/ 51 w 197"/>
                    <a:gd name="T23" fmla="*/ 187 h 199"/>
                    <a:gd name="T24" fmla="*/ 36 w 197"/>
                    <a:gd name="T25" fmla="*/ 176 h 199"/>
                    <a:gd name="T26" fmla="*/ 22 w 197"/>
                    <a:gd name="T27" fmla="*/ 163 h 199"/>
                    <a:gd name="T28" fmla="*/ 12 w 197"/>
                    <a:gd name="T29" fmla="*/ 146 h 199"/>
                    <a:gd name="T30" fmla="*/ 4 w 197"/>
                    <a:gd name="T31" fmla="*/ 128 h 199"/>
                    <a:gd name="T32" fmla="*/ 0 w 197"/>
                    <a:gd name="T33" fmla="*/ 109 h 199"/>
                    <a:gd name="T34" fmla="*/ 0 w 197"/>
                    <a:gd name="T35" fmla="*/ 100 h 199"/>
                    <a:gd name="T36" fmla="*/ 1 w 197"/>
                    <a:gd name="T37" fmla="*/ 78 h 199"/>
                    <a:gd name="T38" fmla="*/ 7 w 197"/>
                    <a:gd name="T39" fmla="*/ 60 h 199"/>
                    <a:gd name="T40" fmla="*/ 16 w 197"/>
                    <a:gd name="T41" fmla="*/ 44 h 199"/>
                    <a:gd name="T42" fmla="*/ 28 w 197"/>
                    <a:gd name="T43" fmla="*/ 29 h 199"/>
                    <a:gd name="T44" fmla="*/ 43 w 197"/>
                    <a:gd name="T45" fmla="*/ 17 h 199"/>
                    <a:gd name="T46" fmla="*/ 60 w 197"/>
                    <a:gd name="T47" fmla="*/ 8 h 199"/>
                    <a:gd name="T48" fmla="*/ 78 w 197"/>
                    <a:gd name="T49" fmla="*/ 2 h 199"/>
                    <a:gd name="T50" fmla="*/ 99 w 197"/>
                    <a:gd name="T51" fmla="*/ 0 h 199"/>
                    <a:gd name="T52" fmla="*/ 108 w 197"/>
                    <a:gd name="T53" fmla="*/ 0 h 199"/>
                    <a:gd name="T54" fmla="*/ 128 w 197"/>
                    <a:gd name="T55" fmla="*/ 5 h 199"/>
                    <a:gd name="T56" fmla="*/ 146 w 197"/>
                    <a:gd name="T57" fmla="*/ 12 h 199"/>
                    <a:gd name="T58" fmla="*/ 161 w 197"/>
                    <a:gd name="T59" fmla="*/ 23 h 199"/>
                    <a:gd name="T60" fmla="*/ 174 w 197"/>
                    <a:gd name="T61" fmla="*/ 36 h 199"/>
                    <a:gd name="T62" fmla="*/ 185 w 197"/>
                    <a:gd name="T63" fmla="*/ 51 h 199"/>
                    <a:gd name="T64" fmla="*/ 192 w 197"/>
                    <a:gd name="T65" fmla="*/ 69 h 199"/>
                    <a:gd name="T66" fmla="*/ 197 w 197"/>
                    <a:gd name="T67" fmla="*/ 89 h 199"/>
                    <a:gd name="T68" fmla="*/ 197 w 197"/>
                    <a:gd name="T69" fmla="*/ 10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 h="199">
                      <a:moveTo>
                        <a:pt x="197" y="100"/>
                      </a:moveTo>
                      <a:lnTo>
                        <a:pt x="197" y="100"/>
                      </a:lnTo>
                      <a:lnTo>
                        <a:pt x="197" y="109"/>
                      </a:lnTo>
                      <a:lnTo>
                        <a:pt x="196" y="119"/>
                      </a:lnTo>
                      <a:lnTo>
                        <a:pt x="192" y="128"/>
                      </a:lnTo>
                      <a:lnTo>
                        <a:pt x="189" y="137"/>
                      </a:lnTo>
                      <a:lnTo>
                        <a:pt x="185" y="146"/>
                      </a:lnTo>
                      <a:lnTo>
                        <a:pt x="180" y="155"/>
                      </a:lnTo>
                      <a:lnTo>
                        <a:pt x="174" y="163"/>
                      </a:lnTo>
                      <a:lnTo>
                        <a:pt x="168" y="169"/>
                      </a:lnTo>
                      <a:lnTo>
                        <a:pt x="161" y="176"/>
                      </a:lnTo>
                      <a:lnTo>
                        <a:pt x="153" y="181"/>
                      </a:lnTo>
                      <a:lnTo>
                        <a:pt x="146" y="187"/>
                      </a:lnTo>
                      <a:lnTo>
                        <a:pt x="137" y="190"/>
                      </a:lnTo>
                      <a:lnTo>
                        <a:pt x="128" y="195"/>
                      </a:lnTo>
                      <a:lnTo>
                        <a:pt x="119" y="196"/>
                      </a:lnTo>
                      <a:lnTo>
                        <a:pt x="108" y="198"/>
                      </a:lnTo>
                      <a:lnTo>
                        <a:pt x="99" y="199"/>
                      </a:lnTo>
                      <a:lnTo>
                        <a:pt x="99" y="199"/>
                      </a:lnTo>
                      <a:lnTo>
                        <a:pt x="88" y="198"/>
                      </a:lnTo>
                      <a:lnTo>
                        <a:pt x="78" y="196"/>
                      </a:lnTo>
                      <a:lnTo>
                        <a:pt x="69" y="195"/>
                      </a:lnTo>
                      <a:lnTo>
                        <a:pt x="60" y="190"/>
                      </a:lnTo>
                      <a:lnTo>
                        <a:pt x="51" y="187"/>
                      </a:lnTo>
                      <a:lnTo>
                        <a:pt x="43" y="181"/>
                      </a:lnTo>
                      <a:lnTo>
                        <a:pt x="36" y="176"/>
                      </a:lnTo>
                      <a:lnTo>
                        <a:pt x="28" y="169"/>
                      </a:lnTo>
                      <a:lnTo>
                        <a:pt x="22" y="163"/>
                      </a:lnTo>
                      <a:lnTo>
                        <a:pt x="16" y="155"/>
                      </a:lnTo>
                      <a:lnTo>
                        <a:pt x="12" y="146"/>
                      </a:lnTo>
                      <a:lnTo>
                        <a:pt x="7" y="137"/>
                      </a:lnTo>
                      <a:lnTo>
                        <a:pt x="4" y="128"/>
                      </a:lnTo>
                      <a:lnTo>
                        <a:pt x="1" y="119"/>
                      </a:lnTo>
                      <a:lnTo>
                        <a:pt x="0" y="109"/>
                      </a:lnTo>
                      <a:lnTo>
                        <a:pt x="0" y="100"/>
                      </a:lnTo>
                      <a:lnTo>
                        <a:pt x="0" y="100"/>
                      </a:lnTo>
                      <a:lnTo>
                        <a:pt x="0" y="89"/>
                      </a:lnTo>
                      <a:lnTo>
                        <a:pt x="1" y="78"/>
                      </a:lnTo>
                      <a:lnTo>
                        <a:pt x="4" y="69"/>
                      </a:lnTo>
                      <a:lnTo>
                        <a:pt x="7" y="60"/>
                      </a:lnTo>
                      <a:lnTo>
                        <a:pt x="12" y="51"/>
                      </a:lnTo>
                      <a:lnTo>
                        <a:pt x="16" y="44"/>
                      </a:lnTo>
                      <a:lnTo>
                        <a:pt x="22" y="36"/>
                      </a:lnTo>
                      <a:lnTo>
                        <a:pt x="28" y="29"/>
                      </a:lnTo>
                      <a:lnTo>
                        <a:pt x="36" y="23"/>
                      </a:lnTo>
                      <a:lnTo>
                        <a:pt x="43" y="17"/>
                      </a:lnTo>
                      <a:lnTo>
                        <a:pt x="51" y="12"/>
                      </a:lnTo>
                      <a:lnTo>
                        <a:pt x="60" y="8"/>
                      </a:lnTo>
                      <a:lnTo>
                        <a:pt x="69" y="5"/>
                      </a:lnTo>
                      <a:lnTo>
                        <a:pt x="78" y="2"/>
                      </a:lnTo>
                      <a:lnTo>
                        <a:pt x="88" y="0"/>
                      </a:lnTo>
                      <a:lnTo>
                        <a:pt x="99" y="0"/>
                      </a:lnTo>
                      <a:lnTo>
                        <a:pt x="99" y="0"/>
                      </a:lnTo>
                      <a:lnTo>
                        <a:pt x="108" y="0"/>
                      </a:lnTo>
                      <a:lnTo>
                        <a:pt x="119" y="2"/>
                      </a:lnTo>
                      <a:lnTo>
                        <a:pt x="128" y="5"/>
                      </a:lnTo>
                      <a:lnTo>
                        <a:pt x="137" y="8"/>
                      </a:lnTo>
                      <a:lnTo>
                        <a:pt x="146" y="12"/>
                      </a:lnTo>
                      <a:lnTo>
                        <a:pt x="153" y="17"/>
                      </a:lnTo>
                      <a:lnTo>
                        <a:pt x="161" y="23"/>
                      </a:lnTo>
                      <a:lnTo>
                        <a:pt x="168" y="29"/>
                      </a:lnTo>
                      <a:lnTo>
                        <a:pt x="174" y="36"/>
                      </a:lnTo>
                      <a:lnTo>
                        <a:pt x="180" y="44"/>
                      </a:lnTo>
                      <a:lnTo>
                        <a:pt x="185" y="51"/>
                      </a:lnTo>
                      <a:lnTo>
                        <a:pt x="189" y="60"/>
                      </a:lnTo>
                      <a:lnTo>
                        <a:pt x="192" y="69"/>
                      </a:lnTo>
                      <a:lnTo>
                        <a:pt x="196" y="78"/>
                      </a:lnTo>
                      <a:lnTo>
                        <a:pt x="197" y="89"/>
                      </a:lnTo>
                      <a:lnTo>
                        <a:pt x="197" y="100"/>
                      </a:lnTo>
                      <a:lnTo>
                        <a:pt x="197" y="100"/>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7" name="Freeform 32">
                  <a:extLst>
                    <a:ext uri="{FF2B5EF4-FFF2-40B4-BE49-F238E27FC236}">
                      <a16:creationId xmlns:a16="http://schemas.microsoft.com/office/drawing/2014/main" id="{5F1241BD-9FD7-8598-9763-1AC6EF4AEDE3}"/>
                    </a:ext>
                  </a:extLst>
                </p:cNvPr>
                <p:cNvSpPr>
                  <a:spLocks/>
                </p:cNvSpPr>
                <p:nvPr/>
              </p:nvSpPr>
              <p:spPr bwMode="auto">
                <a:xfrm>
                  <a:off x="1078" y="1918"/>
                  <a:ext cx="160" cy="160"/>
                </a:xfrm>
                <a:custGeom>
                  <a:avLst/>
                  <a:gdLst>
                    <a:gd name="T0" fmla="*/ 160 w 160"/>
                    <a:gd name="T1" fmla="*/ 80 h 160"/>
                    <a:gd name="T2" fmla="*/ 160 w 160"/>
                    <a:gd name="T3" fmla="*/ 80 h 160"/>
                    <a:gd name="T4" fmla="*/ 158 w 160"/>
                    <a:gd name="T5" fmla="*/ 95 h 160"/>
                    <a:gd name="T6" fmla="*/ 154 w 160"/>
                    <a:gd name="T7" fmla="*/ 110 h 160"/>
                    <a:gd name="T8" fmla="*/ 146 w 160"/>
                    <a:gd name="T9" fmla="*/ 123 h 160"/>
                    <a:gd name="T10" fmla="*/ 137 w 160"/>
                    <a:gd name="T11" fmla="*/ 135 h 160"/>
                    <a:gd name="T12" fmla="*/ 125 w 160"/>
                    <a:gd name="T13" fmla="*/ 146 h 160"/>
                    <a:gd name="T14" fmla="*/ 112 w 160"/>
                    <a:gd name="T15" fmla="*/ 154 h 160"/>
                    <a:gd name="T16" fmla="*/ 97 w 160"/>
                    <a:gd name="T17" fmla="*/ 158 h 160"/>
                    <a:gd name="T18" fmla="*/ 80 w 160"/>
                    <a:gd name="T19" fmla="*/ 160 h 160"/>
                    <a:gd name="T20" fmla="*/ 80 w 160"/>
                    <a:gd name="T21" fmla="*/ 160 h 160"/>
                    <a:gd name="T22" fmla="*/ 65 w 160"/>
                    <a:gd name="T23" fmla="*/ 158 h 160"/>
                    <a:gd name="T24" fmla="*/ 50 w 160"/>
                    <a:gd name="T25" fmla="*/ 154 h 160"/>
                    <a:gd name="T26" fmla="*/ 36 w 160"/>
                    <a:gd name="T27" fmla="*/ 146 h 160"/>
                    <a:gd name="T28" fmla="*/ 24 w 160"/>
                    <a:gd name="T29" fmla="*/ 135 h 160"/>
                    <a:gd name="T30" fmla="*/ 14 w 160"/>
                    <a:gd name="T31" fmla="*/ 123 h 160"/>
                    <a:gd name="T32" fmla="*/ 8 w 160"/>
                    <a:gd name="T33" fmla="*/ 110 h 160"/>
                    <a:gd name="T34" fmla="*/ 2 w 160"/>
                    <a:gd name="T35" fmla="*/ 95 h 160"/>
                    <a:gd name="T36" fmla="*/ 0 w 160"/>
                    <a:gd name="T37" fmla="*/ 80 h 160"/>
                    <a:gd name="T38" fmla="*/ 0 w 160"/>
                    <a:gd name="T39" fmla="*/ 80 h 160"/>
                    <a:gd name="T40" fmla="*/ 2 w 160"/>
                    <a:gd name="T41" fmla="*/ 63 h 160"/>
                    <a:gd name="T42" fmla="*/ 8 w 160"/>
                    <a:gd name="T43" fmla="*/ 48 h 160"/>
                    <a:gd name="T44" fmla="*/ 14 w 160"/>
                    <a:gd name="T45" fmla="*/ 34 h 160"/>
                    <a:gd name="T46" fmla="*/ 24 w 160"/>
                    <a:gd name="T47" fmla="*/ 22 h 160"/>
                    <a:gd name="T48" fmla="*/ 36 w 160"/>
                    <a:gd name="T49" fmla="*/ 13 h 160"/>
                    <a:gd name="T50" fmla="*/ 50 w 160"/>
                    <a:gd name="T51" fmla="*/ 6 h 160"/>
                    <a:gd name="T52" fmla="*/ 65 w 160"/>
                    <a:gd name="T53" fmla="*/ 1 h 160"/>
                    <a:gd name="T54" fmla="*/ 80 w 160"/>
                    <a:gd name="T55" fmla="*/ 0 h 160"/>
                    <a:gd name="T56" fmla="*/ 80 w 160"/>
                    <a:gd name="T57" fmla="*/ 0 h 160"/>
                    <a:gd name="T58" fmla="*/ 97 w 160"/>
                    <a:gd name="T59" fmla="*/ 1 h 160"/>
                    <a:gd name="T60" fmla="*/ 112 w 160"/>
                    <a:gd name="T61" fmla="*/ 6 h 160"/>
                    <a:gd name="T62" fmla="*/ 125 w 160"/>
                    <a:gd name="T63" fmla="*/ 13 h 160"/>
                    <a:gd name="T64" fmla="*/ 137 w 160"/>
                    <a:gd name="T65" fmla="*/ 22 h 160"/>
                    <a:gd name="T66" fmla="*/ 146 w 160"/>
                    <a:gd name="T67" fmla="*/ 34 h 160"/>
                    <a:gd name="T68" fmla="*/ 154 w 160"/>
                    <a:gd name="T69" fmla="*/ 48 h 160"/>
                    <a:gd name="T70" fmla="*/ 158 w 160"/>
                    <a:gd name="T71" fmla="*/ 63 h 160"/>
                    <a:gd name="T72" fmla="*/ 160 w 160"/>
                    <a:gd name="T73" fmla="*/ 80 h 160"/>
                    <a:gd name="T74" fmla="*/ 160 w 160"/>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60" y="80"/>
                      </a:moveTo>
                      <a:lnTo>
                        <a:pt x="160" y="80"/>
                      </a:lnTo>
                      <a:lnTo>
                        <a:pt x="158" y="95"/>
                      </a:lnTo>
                      <a:lnTo>
                        <a:pt x="154" y="110"/>
                      </a:lnTo>
                      <a:lnTo>
                        <a:pt x="146" y="123"/>
                      </a:lnTo>
                      <a:lnTo>
                        <a:pt x="137" y="135"/>
                      </a:lnTo>
                      <a:lnTo>
                        <a:pt x="125" y="146"/>
                      </a:lnTo>
                      <a:lnTo>
                        <a:pt x="112" y="154"/>
                      </a:lnTo>
                      <a:lnTo>
                        <a:pt x="97" y="158"/>
                      </a:lnTo>
                      <a:lnTo>
                        <a:pt x="80" y="160"/>
                      </a:lnTo>
                      <a:lnTo>
                        <a:pt x="80" y="160"/>
                      </a:lnTo>
                      <a:lnTo>
                        <a:pt x="65" y="158"/>
                      </a:lnTo>
                      <a:lnTo>
                        <a:pt x="50" y="154"/>
                      </a:lnTo>
                      <a:lnTo>
                        <a:pt x="36" y="146"/>
                      </a:lnTo>
                      <a:lnTo>
                        <a:pt x="24" y="135"/>
                      </a:lnTo>
                      <a:lnTo>
                        <a:pt x="14" y="123"/>
                      </a:lnTo>
                      <a:lnTo>
                        <a:pt x="8" y="110"/>
                      </a:lnTo>
                      <a:lnTo>
                        <a:pt x="2" y="95"/>
                      </a:lnTo>
                      <a:lnTo>
                        <a:pt x="0" y="80"/>
                      </a:lnTo>
                      <a:lnTo>
                        <a:pt x="0" y="80"/>
                      </a:lnTo>
                      <a:lnTo>
                        <a:pt x="2" y="63"/>
                      </a:lnTo>
                      <a:lnTo>
                        <a:pt x="8" y="48"/>
                      </a:lnTo>
                      <a:lnTo>
                        <a:pt x="14" y="34"/>
                      </a:lnTo>
                      <a:lnTo>
                        <a:pt x="24" y="22"/>
                      </a:lnTo>
                      <a:lnTo>
                        <a:pt x="36" y="13"/>
                      </a:lnTo>
                      <a:lnTo>
                        <a:pt x="50" y="6"/>
                      </a:lnTo>
                      <a:lnTo>
                        <a:pt x="65" y="1"/>
                      </a:lnTo>
                      <a:lnTo>
                        <a:pt x="80" y="0"/>
                      </a:lnTo>
                      <a:lnTo>
                        <a:pt x="80" y="0"/>
                      </a:lnTo>
                      <a:lnTo>
                        <a:pt x="97" y="1"/>
                      </a:lnTo>
                      <a:lnTo>
                        <a:pt x="112" y="6"/>
                      </a:lnTo>
                      <a:lnTo>
                        <a:pt x="125" y="13"/>
                      </a:lnTo>
                      <a:lnTo>
                        <a:pt x="137" y="22"/>
                      </a:lnTo>
                      <a:lnTo>
                        <a:pt x="146" y="34"/>
                      </a:lnTo>
                      <a:lnTo>
                        <a:pt x="154" y="48"/>
                      </a:lnTo>
                      <a:lnTo>
                        <a:pt x="158" y="63"/>
                      </a:lnTo>
                      <a:lnTo>
                        <a:pt x="160" y="80"/>
                      </a:lnTo>
                      <a:lnTo>
                        <a:pt x="160" y="80"/>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8" name="Freeform 33">
                  <a:extLst>
                    <a:ext uri="{FF2B5EF4-FFF2-40B4-BE49-F238E27FC236}">
                      <a16:creationId xmlns:a16="http://schemas.microsoft.com/office/drawing/2014/main" id="{0D6C6324-E237-A0BC-A538-676F07D5207D}"/>
                    </a:ext>
                  </a:extLst>
                </p:cNvPr>
                <p:cNvSpPr>
                  <a:spLocks/>
                </p:cNvSpPr>
                <p:nvPr/>
              </p:nvSpPr>
              <p:spPr bwMode="auto">
                <a:xfrm>
                  <a:off x="985" y="2035"/>
                  <a:ext cx="159" cy="160"/>
                </a:xfrm>
                <a:custGeom>
                  <a:avLst/>
                  <a:gdLst>
                    <a:gd name="T0" fmla="*/ 159 w 159"/>
                    <a:gd name="T1" fmla="*/ 80 h 160"/>
                    <a:gd name="T2" fmla="*/ 159 w 159"/>
                    <a:gd name="T3" fmla="*/ 80 h 160"/>
                    <a:gd name="T4" fmla="*/ 156 w 159"/>
                    <a:gd name="T5" fmla="*/ 95 h 160"/>
                    <a:gd name="T6" fmla="*/ 152 w 159"/>
                    <a:gd name="T7" fmla="*/ 110 h 160"/>
                    <a:gd name="T8" fmla="*/ 146 w 159"/>
                    <a:gd name="T9" fmla="*/ 124 h 160"/>
                    <a:gd name="T10" fmla="*/ 135 w 159"/>
                    <a:gd name="T11" fmla="*/ 136 h 160"/>
                    <a:gd name="T12" fmla="*/ 123 w 159"/>
                    <a:gd name="T13" fmla="*/ 147 h 160"/>
                    <a:gd name="T14" fmla="*/ 110 w 159"/>
                    <a:gd name="T15" fmla="*/ 154 h 160"/>
                    <a:gd name="T16" fmla="*/ 95 w 159"/>
                    <a:gd name="T17" fmla="*/ 159 h 160"/>
                    <a:gd name="T18" fmla="*/ 80 w 159"/>
                    <a:gd name="T19" fmla="*/ 160 h 160"/>
                    <a:gd name="T20" fmla="*/ 80 w 159"/>
                    <a:gd name="T21" fmla="*/ 160 h 160"/>
                    <a:gd name="T22" fmla="*/ 63 w 159"/>
                    <a:gd name="T23" fmla="*/ 159 h 160"/>
                    <a:gd name="T24" fmla="*/ 48 w 159"/>
                    <a:gd name="T25" fmla="*/ 154 h 160"/>
                    <a:gd name="T26" fmla="*/ 34 w 159"/>
                    <a:gd name="T27" fmla="*/ 147 h 160"/>
                    <a:gd name="T28" fmla="*/ 22 w 159"/>
                    <a:gd name="T29" fmla="*/ 136 h 160"/>
                    <a:gd name="T30" fmla="*/ 13 w 159"/>
                    <a:gd name="T31" fmla="*/ 124 h 160"/>
                    <a:gd name="T32" fmla="*/ 6 w 159"/>
                    <a:gd name="T33" fmla="*/ 110 h 160"/>
                    <a:gd name="T34" fmla="*/ 1 w 159"/>
                    <a:gd name="T35" fmla="*/ 95 h 160"/>
                    <a:gd name="T36" fmla="*/ 0 w 159"/>
                    <a:gd name="T37" fmla="*/ 80 h 160"/>
                    <a:gd name="T38" fmla="*/ 0 w 159"/>
                    <a:gd name="T39" fmla="*/ 80 h 160"/>
                    <a:gd name="T40" fmla="*/ 1 w 159"/>
                    <a:gd name="T41" fmla="*/ 64 h 160"/>
                    <a:gd name="T42" fmla="*/ 6 w 159"/>
                    <a:gd name="T43" fmla="*/ 49 h 160"/>
                    <a:gd name="T44" fmla="*/ 13 w 159"/>
                    <a:gd name="T45" fmla="*/ 35 h 160"/>
                    <a:gd name="T46" fmla="*/ 22 w 159"/>
                    <a:gd name="T47" fmla="*/ 23 h 160"/>
                    <a:gd name="T48" fmla="*/ 34 w 159"/>
                    <a:gd name="T49" fmla="*/ 14 h 160"/>
                    <a:gd name="T50" fmla="*/ 48 w 159"/>
                    <a:gd name="T51" fmla="*/ 6 h 160"/>
                    <a:gd name="T52" fmla="*/ 63 w 159"/>
                    <a:gd name="T53" fmla="*/ 2 h 160"/>
                    <a:gd name="T54" fmla="*/ 80 w 159"/>
                    <a:gd name="T55" fmla="*/ 0 h 160"/>
                    <a:gd name="T56" fmla="*/ 80 w 159"/>
                    <a:gd name="T57" fmla="*/ 0 h 160"/>
                    <a:gd name="T58" fmla="*/ 95 w 159"/>
                    <a:gd name="T59" fmla="*/ 2 h 160"/>
                    <a:gd name="T60" fmla="*/ 110 w 159"/>
                    <a:gd name="T61" fmla="*/ 6 h 160"/>
                    <a:gd name="T62" fmla="*/ 123 w 159"/>
                    <a:gd name="T63" fmla="*/ 14 h 160"/>
                    <a:gd name="T64" fmla="*/ 135 w 159"/>
                    <a:gd name="T65" fmla="*/ 23 h 160"/>
                    <a:gd name="T66" fmla="*/ 146 w 159"/>
                    <a:gd name="T67" fmla="*/ 35 h 160"/>
                    <a:gd name="T68" fmla="*/ 152 w 159"/>
                    <a:gd name="T69" fmla="*/ 49 h 160"/>
                    <a:gd name="T70" fmla="*/ 156 w 159"/>
                    <a:gd name="T71" fmla="*/ 64 h 160"/>
                    <a:gd name="T72" fmla="*/ 159 w 159"/>
                    <a:gd name="T73" fmla="*/ 80 h 160"/>
                    <a:gd name="T74" fmla="*/ 159 w 159"/>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60">
                      <a:moveTo>
                        <a:pt x="159" y="80"/>
                      </a:moveTo>
                      <a:lnTo>
                        <a:pt x="159" y="80"/>
                      </a:lnTo>
                      <a:lnTo>
                        <a:pt x="156" y="95"/>
                      </a:lnTo>
                      <a:lnTo>
                        <a:pt x="152" y="110"/>
                      </a:lnTo>
                      <a:lnTo>
                        <a:pt x="146" y="124"/>
                      </a:lnTo>
                      <a:lnTo>
                        <a:pt x="135" y="136"/>
                      </a:lnTo>
                      <a:lnTo>
                        <a:pt x="123" y="147"/>
                      </a:lnTo>
                      <a:lnTo>
                        <a:pt x="110" y="154"/>
                      </a:lnTo>
                      <a:lnTo>
                        <a:pt x="95" y="159"/>
                      </a:lnTo>
                      <a:lnTo>
                        <a:pt x="80" y="160"/>
                      </a:lnTo>
                      <a:lnTo>
                        <a:pt x="80" y="160"/>
                      </a:lnTo>
                      <a:lnTo>
                        <a:pt x="63" y="159"/>
                      </a:lnTo>
                      <a:lnTo>
                        <a:pt x="48" y="154"/>
                      </a:lnTo>
                      <a:lnTo>
                        <a:pt x="34" y="147"/>
                      </a:lnTo>
                      <a:lnTo>
                        <a:pt x="22" y="136"/>
                      </a:lnTo>
                      <a:lnTo>
                        <a:pt x="13" y="124"/>
                      </a:lnTo>
                      <a:lnTo>
                        <a:pt x="6" y="110"/>
                      </a:lnTo>
                      <a:lnTo>
                        <a:pt x="1" y="95"/>
                      </a:lnTo>
                      <a:lnTo>
                        <a:pt x="0" y="80"/>
                      </a:lnTo>
                      <a:lnTo>
                        <a:pt x="0" y="80"/>
                      </a:lnTo>
                      <a:lnTo>
                        <a:pt x="1" y="64"/>
                      </a:lnTo>
                      <a:lnTo>
                        <a:pt x="6" y="49"/>
                      </a:lnTo>
                      <a:lnTo>
                        <a:pt x="13" y="35"/>
                      </a:lnTo>
                      <a:lnTo>
                        <a:pt x="22" y="23"/>
                      </a:lnTo>
                      <a:lnTo>
                        <a:pt x="34" y="14"/>
                      </a:lnTo>
                      <a:lnTo>
                        <a:pt x="48" y="6"/>
                      </a:lnTo>
                      <a:lnTo>
                        <a:pt x="63" y="2"/>
                      </a:lnTo>
                      <a:lnTo>
                        <a:pt x="80" y="0"/>
                      </a:lnTo>
                      <a:lnTo>
                        <a:pt x="80" y="0"/>
                      </a:lnTo>
                      <a:lnTo>
                        <a:pt x="95" y="2"/>
                      </a:lnTo>
                      <a:lnTo>
                        <a:pt x="110" y="6"/>
                      </a:lnTo>
                      <a:lnTo>
                        <a:pt x="123" y="14"/>
                      </a:lnTo>
                      <a:lnTo>
                        <a:pt x="135" y="23"/>
                      </a:lnTo>
                      <a:lnTo>
                        <a:pt x="146" y="35"/>
                      </a:lnTo>
                      <a:lnTo>
                        <a:pt x="152" y="49"/>
                      </a:lnTo>
                      <a:lnTo>
                        <a:pt x="156" y="64"/>
                      </a:lnTo>
                      <a:lnTo>
                        <a:pt x="159" y="80"/>
                      </a:lnTo>
                      <a:lnTo>
                        <a:pt x="159" y="80"/>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19" name="Freeform 34">
                  <a:extLst>
                    <a:ext uri="{FF2B5EF4-FFF2-40B4-BE49-F238E27FC236}">
                      <a16:creationId xmlns:a16="http://schemas.microsoft.com/office/drawing/2014/main" id="{2C4EA588-3266-A990-BDC6-154B26259F68}"/>
                    </a:ext>
                  </a:extLst>
                </p:cNvPr>
                <p:cNvSpPr>
                  <a:spLocks/>
                </p:cNvSpPr>
                <p:nvPr/>
              </p:nvSpPr>
              <p:spPr bwMode="auto">
                <a:xfrm>
                  <a:off x="1132" y="2028"/>
                  <a:ext cx="133" cy="134"/>
                </a:xfrm>
                <a:custGeom>
                  <a:avLst/>
                  <a:gdLst>
                    <a:gd name="T0" fmla="*/ 133 w 133"/>
                    <a:gd name="T1" fmla="*/ 68 h 134"/>
                    <a:gd name="T2" fmla="*/ 133 w 133"/>
                    <a:gd name="T3" fmla="*/ 68 h 134"/>
                    <a:gd name="T4" fmla="*/ 133 w 133"/>
                    <a:gd name="T5" fmla="*/ 80 h 134"/>
                    <a:gd name="T6" fmla="*/ 129 w 133"/>
                    <a:gd name="T7" fmla="*/ 93 h 134"/>
                    <a:gd name="T8" fmla="*/ 122 w 133"/>
                    <a:gd name="T9" fmla="*/ 104 h 134"/>
                    <a:gd name="T10" fmla="*/ 115 w 133"/>
                    <a:gd name="T11" fmla="*/ 114 h 134"/>
                    <a:gd name="T12" fmla="*/ 104 w 133"/>
                    <a:gd name="T13" fmla="*/ 122 h 134"/>
                    <a:gd name="T14" fmla="*/ 94 w 133"/>
                    <a:gd name="T15" fmla="*/ 128 h 134"/>
                    <a:gd name="T16" fmla="*/ 80 w 133"/>
                    <a:gd name="T17" fmla="*/ 132 h 134"/>
                    <a:gd name="T18" fmla="*/ 67 w 133"/>
                    <a:gd name="T19" fmla="*/ 134 h 134"/>
                    <a:gd name="T20" fmla="*/ 67 w 133"/>
                    <a:gd name="T21" fmla="*/ 134 h 134"/>
                    <a:gd name="T22" fmla="*/ 55 w 133"/>
                    <a:gd name="T23" fmla="*/ 132 h 134"/>
                    <a:gd name="T24" fmla="*/ 41 w 133"/>
                    <a:gd name="T25" fmla="*/ 128 h 134"/>
                    <a:gd name="T26" fmla="*/ 31 w 133"/>
                    <a:gd name="T27" fmla="*/ 122 h 134"/>
                    <a:gd name="T28" fmla="*/ 20 w 133"/>
                    <a:gd name="T29" fmla="*/ 114 h 134"/>
                    <a:gd name="T30" fmla="*/ 12 w 133"/>
                    <a:gd name="T31" fmla="*/ 104 h 134"/>
                    <a:gd name="T32" fmla="*/ 6 w 133"/>
                    <a:gd name="T33" fmla="*/ 93 h 134"/>
                    <a:gd name="T34" fmla="*/ 2 w 133"/>
                    <a:gd name="T35" fmla="*/ 80 h 134"/>
                    <a:gd name="T36" fmla="*/ 0 w 133"/>
                    <a:gd name="T37" fmla="*/ 68 h 134"/>
                    <a:gd name="T38" fmla="*/ 0 w 133"/>
                    <a:gd name="T39" fmla="*/ 68 h 134"/>
                    <a:gd name="T40" fmla="*/ 2 w 133"/>
                    <a:gd name="T41" fmla="*/ 54 h 134"/>
                    <a:gd name="T42" fmla="*/ 6 w 133"/>
                    <a:gd name="T43" fmla="*/ 40 h 134"/>
                    <a:gd name="T44" fmla="*/ 12 w 133"/>
                    <a:gd name="T45" fmla="*/ 30 h 134"/>
                    <a:gd name="T46" fmla="*/ 20 w 133"/>
                    <a:gd name="T47" fmla="*/ 19 h 134"/>
                    <a:gd name="T48" fmla="*/ 31 w 133"/>
                    <a:gd name="T49" fmla="*/ 12 h 134"/>
                    <a:gd name="T50" fmla="*/ 41 w 133"/>
                    <a:gd name="T51" fmla="*/ 6 h 134"/>
                    <a:gd name="T52" fmla="*/ 55 w 133"/>
                    <a:gd name="T53" fmla="*/ 1 h 134"/>
                    <a:gd name="T54" fmla="*/ 67 w 133"/>
                    <a:gd name="T55" fmla="*/ 0 h 134"/>
                    <a:gd name="T56" fmla="*/ 67 w 133"/>
                    <a:gd name="T57" fmla="*/ 0 h 134"/>
                    <a:gd name="T58" fmla="*/ 80 w 133"/>
                    <a:gd name="T59" fmla="*/ 1 h 134"/>
                    <a:gd name="T60" fmla="*/ 94 w 133"/>
                    <a:gd name="T61" fmla="*/ 6 h 134"/>
                    <a:gd name="T62" fmla="*/ 104 w 133"/>
                    <a:gd name="T63" fmla="*/ 12 h 134"/>
                    <a:gd name="T64" fmla="*/ 115 w 133"/>
                    <a:gd name="T65" fmla="*/ 19 h 134"/>
                    <a:gd name="T66" fmla="*/ 122 w 133"/>
                    <a:gd name="T67" fmla="*/ 30 h 134"/>
                    <a:gd name="T68" fmla="*/ 129 w 133"/>
                    <a:gd name="T69" fmla="*/ 40 h 134"/>
                    <a:gd name="T70" fmla="*/ 133 w 133"/>
                    <a:gd name="T71" fmla="*/ 54 h 134"/>
                    <a:gd name="T72" fmla="*/ 133 w 133"/>
                    <a:gd name="T73" fmla="*/ 68 h 134"/>
                    <a:gd name="T74" fmla="*/ 133 w 133"/>
                    <a:gd name="T75" fmla="*/ 6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134">
                      <a:moveTo>
                        <a:pt x="133" y="68"/>
                      </a:moveTo>
                      <a:lnTo>
                        <a:pt x="133" y="68"/>
                      </a:lnTo>
                      <a:lnTo>
                        <a:pt x="133" y="80"/>
                      </a:lnTo>
                      <a:lnTo>
                        <a:pt x="129" y="93"/>
                      </a:lnTo>
                      <a:lnTo>
                        <a:pt x="122" y="104"/>
                      </a:lnTo>
                      <a:lnTo>
                        <a:pt x="115" y="114"/>
                      </a:lnTo>
                      <a:lnTo>
                        <a:pt x="104" y="122"/>
                      </a:lnTo>
                      <a:lnTo>
                        <a:pt x="94" y="128"/>
                      </a:lnTo>
                      <a:lnTo>
                        <a:pt x="80" y="132"/>
                      </a:lnTo>
                      <a:lnTo>
                        <a:pt x="67" y="134"/>
                      </a:lnTo>
                      <a:lnTo>
                        <a:pt x="67" y="134"/>
                      </a:lnTo>
                      <a:lnTo>
                        <a:pt x="55" y="132"/>
                      </a:lnTo>
                      <a:lnTo>
                        <a:pt x="41" y="128"/>
                      </a:lnTo>
                      <a:lnTo>
                        <a:pt x="31" y="122"/>
                      </a:lnTo>
                      <a:lnTo>
                        <a:pt x="20" y="114"/>
                      </a:lnTo>
                      <a:lnTo>
                        <a:pt x="12" y="104"/>
                      </a:lnTo>
                      <a:lnTo>
                        <a:pt x="6" y="93"/>
                      </a:lnTo>
                      <a:lnTo>
                        <a:pt x="2" y="80"/>
                      </a:lnTo>
                      <a:lnTo>
                        <a:pt x="0" y="68"/>
                      </a:lnTo>
                      <a:lnTo>
                        <a:pt x="0" y="68"/>
                      </a:lnTo>
                      <a:lnTo>
                        <a:pt x="2" y="54"/>
                      </a:lnTo>
                      <a:lnTo>
                        <a:pt x="6" y="40"/>
                      </a:lnTo>
                      <a:lnTo>
                        <a:pt x="12" y="30"/>
                      </a:lnTo>
                      <a:lnTo>
                        <a:pt x="20" y="19"/>
                      </a:lnTo>
                      <a:lnTo>
                        <a:pt x="31" y="12"/>
                      </a:lnTo>
                      <a:lnTo>
                        <a:pt x="41" y="6"/>
                      </a:lnTo>
                      <a:lnTo>
                        <a:pt x="55" y="1"/>
                      </a:lnTo>
                      <a:lnTo>
                        <a:pt x="67" y="0"/>
                      </a:lnTo>
                      <a:lnTo>
                        <a:pt x="67" y="0"/>
                      </a:lnTo>
                      <a:lnTo>
                        <a:pt x="80" y="1"/>
                      </a:lnTo>
                      <a:lnTo>
                        <a:pt x="94" y="6"/>
                      </a:lnTo>
                      <a:lnTo>
                        <a:pt x="104" y="12"/>
                      </a:lnTo>
                      <a:lnTo>
                        <a:pt x="115" y="19"/>
                      </a:lnTo>
                      <a:lnTo>
                        <a:pt x="122" y="30"/>
                      </a:lnTo>
                      <a:lnTo>
                        <a:pt x="129" y="40"/>
                      </a:lnTo>
                      <a:lnTo>
                        <a:pt x="133" y="54"/>
                      </a:lnTo>
                      <a:lnTo>
                        <a:pt x="133" y="68"/>
                      </a:lnTo>
                      <a:lnTo>
                        <a:pt x="133" y="68"/>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0" name="Freeform 35">
                  <a:extLst>
                    <a:ext uri="{FF2B5EF4-FFF2-40B4-BE49-F238E27FC236}">
                      <a16:creationId xmlns:a16="http://schemas.microsoft.com/office/drawing/2014/main" id="{99A99B31-738B-E420-3730-66CF043DEAD7}"/>
                    </a:ext>
                  </a:extLst>
                </p:cNvPr>
                <p:cNvSpPr>
                  <a:spLocks/>
                </p:cNvSpPr>
                <p:nvPr/>
              </p:nvSpPr>
              <p:spPr bwMode="auto">
                <a:xfrm>
                  <a:off x="1050" y="2176"/>
                  <a:ext cx="167" cy="167"/>
                </a:xfrm>
                <a:custGeom>
                  <a:avLst/>
                  <a:gdLst>
                    <a:gd name="T0" fmla="*/ 167 w 167"/>
                    <a:gd name="T1" fmla="*/ 82 h 167"/>
                    <a:gd name="T2" fmla="*/ 167 w 167"/>
                    <a:gd name="T3" fmla="*/ 82 h 167"/>
                    <a:gd name="T4" fmla="*/ 165 w 167"/>
                    <a:gd name="T5" fmla="*/ 99 h 167"/>
                    <a:gd name="T6" fmla="*/ 161 w 167"/>
                    <a:gd name="T7" fmla="*/ 116 h 167"/>
                    <a:gd name="T8" fmla="*/ 153 w 167"/>
                    <a:gd name="T9" fmla="*/ 129 h 167"/>
                    <a:gd name="T10" fmla="*/ 143 w 167"/>
                    <a:gd name="T11" fmla="*/ 143 h 167"/>
                    <a:gd name="T12" fmla="*/ 131 w 167"/>
                    <a:gd name="T13" fmla="*/ 152 h 167"/>
                    <a:gd name="T14" fmla="*/ 116 w 167"/>
                    <a:gd name="T15" fmla="*/ 161 h 167"/>
                    <a:gd name="T16" fmla="*/ 100 w 167"/>
                    <a:gd name="T17" fmla="*/ 165 h 167"/>
                    <a:gd name="T18" fmla="*/ 82 w 167"/>
                    <a:gd name="T19" fmla="*/ 167 h 167"/>
                    <a:gd name="T20" fmla="*/ 82 w 167"/>
                    <a:gd name="T21" fmla="*/ 167 h 167"/>
                    <a:gd name="T22" fmla="*/ 66 w 167"/>
                    <a:gd name="T23" fmla="*/ 165 h 167"/>
                    <a:gd name="T24" fmla="*/ 51 w 167"/>
                    <a:gd name="T25" fmla="*/ 161 h 167"/>
                    <a:gd name="T26" fmla="*/ 36 w 167"/>
                    <a:gd name="T27" fmla="*/ 152 h 167"/>
                    <a:gd name="T28" fmla="*/ 24 w 167"/>
                    <a:gd name="T29" fmla="*/ 143 h 167"/>
                    <a:gd name="T30" fmla="*/ 13 w 167"/>
                    <a:gd name="T31" fmla="*/ 129 h 167"/>
                    <a:gd name="T32" fmla="*/ 6 w 167"/>
                    <a:gd name="T33" fmla="*/ 116 h 167"/>
                    <a:gd name="T34" fmla="*/ 1 w 167"/>
                    <a:gd name="T35" fmla="*/ 99 h 167"/>
                    <a:gd name="T36" fmla="*/ 0 w 167"/>
                    <a:gd name="T37" fmla="*/ 82 h 167"/>
                    <a:gd name="T38" fmla="*/ 0 w 167"/>
                    <a:gd name="T39" fmla="*/ 82 h 167"/>
                    <a:gd name="T40" fmla="*/ 1 w 167"/>
                    <a:gd name="T41" fmla="*/ 66 h 167"/>
                    <a:gd name="T42" fmla="*/ 6 w 167"/>
                    <a:gd name="T43" fmla="*/ 51 h 167"/>
                    <a:gd name="T44" fmla="*/ 13 w 167"/>
                    <a:gd name="T45" fmla="*/ 36 h 167"/>
                    <a:gd name="T46" fmla="*/ 24 w 167"/>
                    <a:gd name="T47" fmla="*/ 24 h 167"/>
                    <a:gd name="T48" fmla="*/ 36 w 167"/>
                    <a:gd name="T49" fmla="*/ 13 h 167"/>
                    <a:gd name="T50" fmla="*/ 51 w 167"/>
                    <a:gd name="T51" fmla="*/ 6 h 167"/>
                    <a:gd name="T52" fmla="*/ 66 w 167"/>
                    <a:gd name="T53" fmla="*/ 1 h 167"/>
                    <a:gd name="T54" fmla="*/ 82 w 167"/>
                    <a:gd name="T55" fmla="*/ 0 h 167"/>
                    <a:gd name="T56" fmla="*/ 82 w 167"/>
                    <a:gd name="T57" fmla="*/ 0 h 167"/>
                    <a:gd name="T58" fmla="*/ 100 w 167"/>
                    <a:gd name="T59" fmla="*/ 1 h 167"/>
                    <a:gd name="T60" fmla="*/ 116 w 167"/>
                    <a:gd name="T61" fmla="*/ 6 h 167"/>
                    <a:gd name="T62" fmla="*/ 131 w 167"/>
                    <a:gd name="T63" fmla="*/ 13 h 167"/>
                    <a:gd name="T64" fmla="*/ 143 w 167"/>
                    <a:gd name="T65" fmla="*/ 24 h 167"/>
                    <a:gd name="T66" fmla="*/ 153 w 167"/>
                    <a:gd name="T67" fmla="*/ 36 h 167"/>
                    <a:gd name="T68" fmla="*/ 161 w 167"/>
                    <a:gd name="T69" fmla="*/ 51 h 167"/>
                    <a:gd name="T70" fmla="*/ 165 w 167"/>
                    <a:gd name="T71" fmla="*/ 66 h 167"/>
                    <a:gd name="T72" fmla="*/ 167 w 167"/>
                    <a:gd name="T73" fmla="*/ 82 h 167"/>
                    <a:gd name="T74" fmla="*/ 167 w 167"/>
                    <a:gd name="T75" fmla="*/ 8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 h="167">
                      <a:moveTo>
                        <a:pt x="167" y="82"/>
                      </a:moveTo>
                      <a:lnTo>
                        <a:pt x="167" y="82"/>
                      </a:lnTo>
                      <a:lnTo>
                        <a:pt x="165" y="99"/>
                      </a:lnTo>
                      <a:lnTo>
                        <a:pt x="161" y="116"/>
                      </a:lnTo>
                      <a:lnTo>
                        <a:pt x="153" y="129"/>
                      </a:lnTo>
                      <a:lnTo>
                        <a:pt x="143" y="143"/>
                      </a:lnTo>
                      <a:lnTo>
                        <a:pt x="131" y="152"/>
                      </a:lnTo>
                      <a:lnTo>
                        <a:pt x="116" y="161"/>
                      </a:lnTo>
                      <a:lnTo>
                        <a:pt x="100" y="165"/>
                      </a:lnTo>
                      <a:lnTo>
                        <a:pt x="82" y="167"/>
                      </a:lnTo>
                      <a:lnTo>
                        <a:pt x="82" y="167"/>
                      </a:lnTo>
                      <a:lnTo>
                        <a:pt x="66" y="165"/>
                      </a:lnTo>
                      <a:lnTo>
                        <a:pt x="51" y="161"/>
                      </a:lnTo>
                      <a:lnTo>
                        <a:pt x="36" y="152"/>
                      </a:lnTo>
                      <a:lnTo>
                        <a:pt x="24" y="143"/>
                      </a:lnTo>
                      <a:lnTo>
                        <a:pt x="13" y="129"/>
                      </a:lnTo>
                      <a:lnTo>
                        <a:pt x="6" y="116"/>
                      </a:lnTo>
                      <a:lnTo>
                        <a:pt x="1" y="99"/>
                      </a:lnTo>
                      <a:lnTo>
                        <a:pt x="0" y="82"/>
                      </a:lnTo>
                      <a:lnTo>
                        <a:pt x="0" y="82"/>
                      </a:lnTo>
                      <a:lnTo>
                        <a:pt x="1" y="66"/>
                      </a:lnTo>
                      <a:lnTo>
                        <a:pt x="6" y="51"/>
                      </a:lnTo>
                      <a:lnTo>
                        <a:pt x="13" y="36"/>
                      </a:lnTo>
                      <a:lnTo>
                        <a:pt x="24" y="24"/>
                      </a:lnTo>
                      <a:lnTo>
                        <a:pt x="36" y="13"/>
                      </a:lnTo>
                      <a:lnTo>
                        <a:pt x="51" y="6"/>
                      </a:lnTo>
                      <a:lnTo>
                        <a:pt x="66" y="1"/>
                      </a:lnTo>
                      <a:lnTo>
                        <a:pt x="82" y="0"/>
                      </a:lnTo>
                      <a:lnTo>
                        <a:pt x="82" y="0"/>
                      </a:lnTo>
                      <a:lnTo>
                        <a:pt x="100" y="1"/>
                      </a:lnTo>
                      <a:lnTo>
                        <a:pt x="116" y="6"/>
                      </a:lnTo>
                      <a:lnTo>
                        <a:pt x="131" y="13"/>
                      </a:lnTo>
                      <a:lnTo>
                        <a:pt x="143" y="24"/>
                      </a:lnTo>
                      <a:lnTo>
                        <a:pt x="153" y="36"/>
                      </a:lnTo>
                      <a:lnTo>
                        <a:pt x="161" y="51"/>
                      </a:lnTo>
                      <a:lnTo>
                        <a:pt x="165" y="66"/>
                      </a:lnTo>
                      <a:lnTo>
                        <a:pt x="167" y="82"/>
                      </a:lnTo>
                      <a:lnTo>
                        <a:pt x="167" y="82"/>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1" name="Freeform 36">
                  <a:extLst>
                    <a:ext uri="{FF2B5EF4-FFF2-40B4-BE49-F238E27FC236}">
                      <a16:creationId xmlns:a16="http://schemas.microsoft.com/office/drawing/2014/main" id="{05F4C38C-9CBD-B0D3-220A-CD3D3E9463CB}"/>
                    </a:ext>
                  </a:extLst>
                </p:cNvPr>
                <p:cNvSpPr>
                  <a:spLocks/>
                </p:cNvSpPr>
                <p:nvPr/>
              </p:nvSpPr>
              <p:spPr bwMode="auto">
                <a:xfrm>
                  <a:off x="1143" y="2129"/>
                  <a:ext cx="188" cy="188"/>
                </a:xfrm>
                <a:custGeom>
                  <a:avLst/>
                  <a:gdLst>
                    <a:gd name="T0" fmla="*/ 188 w 188"/>
                    <a:gd name="T1" fmla="*/ 95 h 188"/>
                    <a:gd name="T2" fmla="*/ 188 w 188"/>
                    <a:gd name="T3" fmla="*/ 95 h 188"/>
                    <a:gd name="T4" fmla="*/ 187 w 188"/>
                    <a:gd name="T5" fmla="*/ 104 h 188"/>
                    <a:gd name="T6" fmla="*/ 185 w 188"/>
                    <a:gd name="T7" fmla="*/ 113 h 188"/>
                    <a:gd name="T8" fmla="*/ 184 w 188"/>
                    <a:gd name="T9" fmla="*/ 122 h 188"/>
                    <a:gd name="T10" fmla="*/ 181 w 188"/>
                    <a:gd name="T11" fmla="*/ 131 h 188"/>
                    <a:gd name="T12" fmla="*/ 172 w 188"/>
                    <a:gd name="T13" fmla="*/ 148 h 188"/>
                    <a:gd name="T14" fmla="*/ 160 w 188"/>
                    <a:gd name="T15" fmla="*/ 161 h 188"/>
                    <a:gd name="T16" fmla="*/ 146 w 188"/>
                    <a:gd name="T17" fmla="*/ 172 h 188"/>
                    <a:gd name="T18" fmla="*/ 130 w 188"/>
                    <a:gd name="T19" fmla="*/ 181 h 188"/>
                    <a:gd name="T20" fmla="*/ 122 w 188"/>
                    <a:gd name="T21" fmla="*/ 184 h 188"/>
                    <a:gd name="T22" fmla="*/ 113 w 188"/>
                    <a:gd name="T23" fmla="*/ 187 h 188"/>
                    <a:gd name="T24" fmla="*/ 104 w 188"/>
                    <a:gd name="T25" fmla="*/ 188 h 188"/>
                    <a:gd name="T26" fmla="*/ 93 w 188"/>
                    <a:gd name="T27" fmla="*/ 188 h 188"/>
                    <a:gd name="T28" fmla="*/ 93 w 188"/>
                    <a:gd name="T29" fmla="*/ 188 h 188"/>
                    <a:gd name="T30" fmla="*/ 84 w 188"/>
                    <a:gd name="T31" fmla="*/ 188 h 188"/>
                    <a:gd name="T32" fmla="*/ 75 w 188"/>
                    <a:gd name="T33" fmla="*/ 187 h 188"/>
                    <a:gd name="T34" fmla="*/ 66 w 188"/>
                    <a:gd name="T35" fmla="*/ 184 h 188"/>
                    <a:gd name="T36" fmla="*/ 57 w 188"/>
                    <a:gd name="T37" fmla="*/ 181 h 188"/>
                    <a:gd name="T38" fmla="*/ 41 w 188"/>
                    <a:gd name="T39" fmla="*/ 172 h 188"/>
                    <a:gd name="T40" fmla="*/ 27 w 188"/>
                    <a:gd name="T41" fmla="*/ 161 h 188"/>
                    <a:gd name="T42" fmla="*/ 15 w 188"/>
                    <a:gd name="T43" fmla="*/ 148 h 188"/>
                    <a:gd name="T44" fmla="*/ 7 w 188"/>
                    <a:gd name="T45" fmla="*/ 131 h 188"/>
                    <a:gd name="T46" fmla="*/ 3 w 188"/>
                    <a:gd name="T47" fmla="*/ 122 h 188"/>
                    <a:gd name="T48" fmla="*/ 1 w 188"/>
                    <a:gd name="T49" fmla="*/ 113 h 188"/>
                    <a:gd name="T50" fmla="*/ 0 w 188"/>
                    <a:gd name="T51" fmla="*/ 104 h 188"/>
                    <a:gd name="T52" fmla="*/ 0 w 188"/>
                    <a:gd name="T53" fmla="*/ 95 h 188"/>
                    <a:gd name="T54" fmla="*/ 0 w 188"/>
                    <a:gd name="T55" fmla="*/ 95 h 188"/>
                    <a:gd name="T56" fmla="*/ 0 w 188"/>
                    <a:gd name="T57" fmla="*/ 84 h 188"/>
                    <a:gd name="T58" fmla="*/ 1 w 188"/>
                    <a:gd name="T59" fmla="*/ 75 h 188"/>
                    <a:gd name="T60" fmla="*/ 3 w 188"/>
                    <a:gd name="T61" fmla="*/ 66 h 188"/>
                    <a:gd name="T62" fmla="*/ 7 w 188"/>
                    <a:gd name="T63" fmla="*/ 57 h 188"/>
                    <a:gd name="T64" fmla="*/ 15 w 188"/>
                    <a:gd name="T65" fmla="*/ 42 h 188"/>
                    <a:gd name="T66" fmla="*/ 27 w 188"/>
                    <a:gd name="T67" fmla="*/ 27 h 188"/>
                    <a:gd name="T68" fmla="*/ 41 w 188"/>
                    <a:gd name="T69" fmla="*/ 16 h 188"/>
                    <a:gd name="T70" fmla="*/ 57 w 188"/>
                    <a:gd name="T71" fmla="*/ 7 h 188"/>
                    <a:gd name="T72" fmla="*/ 66 w 188"/>
                    <a:gd name="T73" fmla="*/ 4 h 188"/>
                    <a:gd name="T74" fmla="*/ 75 w 188"/>
                    <a:gd name="T75" fmla="*/ 1 h 188"/>
                    <a:gd name="T76" fmla="*/ 84 w 188"/>
                    <a:gd name="T77" fmla="*/ 1 h 188"/>
                    <a:gd name="T78" fmla="*/ 93 w 188"/>
                    <a:gd name="T79" fmla="*/ 0 h 188"/>
                    <a:gd name="T80" fmla="*/ 93 w 188"/>
                    <a:gd name="T81" fmla="*/ 0 h 188"/>
                    <a:gd name="T82" fmla="*/ 104 w 188"/>
                    <a:gd name="T83" fmla="*/ 1 h 188"/>
                    <a:gd name="T84" fmla="*/ 113 w 188"/>
                    <a:gd name="T85" fmla="*/ 1 h 188"/>
                    <a:gd name="T86" fmla="*/ 122 w 188"/>
                    <a:gd name="T87" fmla="*/ 4 h 188"/>
                    <a:gd name="T88" fmla="*/ 130 w 188"/>
                    <a:gd name="T89" fmla="*/ 7 h 188"/>
                    <a:gd name="T90" fmla="*/ 146 w 188"/>
                    <a:gd name="T91" fmla="*/ 16 h 188"/>
                    <a:gd name="T92" fmla="*/ 160 w 188"/>
                    <a:gd name="T93" fmla="*/ 27 h 188"/>
                    <a:gd name="T94" fmla="*/ 172 w 188"/>
                    <a:gd name="T95" fmla="*/ 42 h 188"/>
                    <a:gd name="T96" fmla="*/ 181 w 188"/>
                    <a:gd name="T97" fmla="*/ 57 h 188"/>
                    <a:gd name="T98" fmla="*/ 184 w 188"/>
                    <a:gd name="T99" fmla="*/ 66 h 188"/>
                    <a:gd name="T100" fmla="*/ 185 w 188"/>
                    <a:gd name="T101" fmla="*/ 75 h 188"/>
                    <a:gd name="T102" fmla="*/ 187 w 188"/>
                    <a:gd name="T103" fmla="*/ 84 h 188"/>
                    <a:gd name="T104" fmla="*/ 188 w 188"/>
                    <a:gd name="T105" fmla="*/ 95 h 188"/>
                    <a:gd name="T106" fmla="*/ 188 w 188"/>
                    <a:gd name="T107" fmla="*/ 9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88">
                      <a:moveTo>
                        <a:pt x="188" y="95"/>
                      </a:moveTo>
                      <a:lnTo>
                        <a:pt x="188" y="95"/>
                      </a:lnTo>
                      <a:lnTo>
                        <a:pt x="187" y="104"/>
                      </a:lnTo>
                      <a:lnTo>
                        <a:pt x="185" y="113"/>
                      </a:lnTo>
                      <a:lnTo>
                        <a:pt x="184" y="122"/>
                      </a:lnTo>
                      <a:lnTo>
                        <a:pt x="181" y="131"/>
                      </a:lnTo>
                      <a:lnTo>
                        <a:pt x="172" y="148"/>
                      </a:lnTo>
                      <a:lnTo>
                        <a:pt x="160" y="161"/>
                      </a:lnTo>
                      <a:lnTo>
                        <a:pt x="146" y="172"/>
                      </a:lnTo>
                      <a:lnTo>
                        <a:pt x="130" y="181"/>
                      </a:lnTo>
                      <a:lnTo>
                        <a:pt x="122" y="184"/>
                      </a:lnTo>
                      <a:lnTo>
                        <a:pt x="113" y="187"/>
                      </a:lnTo>
                      <a:lnTo>
                        <a:pt x="104" y="188"/>
                      </a:lnTo>
                      <a:lnTo>
                        <a:pt x="93" y="188"/>
                      </a:lnTo>
                      <a:lnTo>
                        <a:pt x="93" y="188"/>
                      </a:lnTo>
                      <a:lnTo>
                        <a:pt x="84" y="188"/>
                      </a:lnTo>
                      <a:lnTo>
                        <a:pt x="75" y="187"/>
                      </a:lnTo>
                      <a:lnTo>
                        <a:pt x="66" y="184"/>
                      </a:lnTo>
                      <a:lnTo>
                        <a:pt x="57" y="181"/>
                      </a:lnTo>
                      <a:lnTo>
                        <a:pt x="41" y="172"/>
                      </a:lnTo>
                      <a:lnTo>
                        <a:pt x="27" y="161"/>
                      </a:lnTo>
                      <a:lnTo>
                        <a:pt x="15" y="148"/>
                      </a:lnTo>
                      <a:lnTo>
                        <a:pt x="7" y="131"/>
                      </a:lnTo>
                      <a:lnTo>
                        <a:pt x="3" y="122"/>
                      </a:lnTo>
                      <a:lnTo>
                        <a:pt x="1" y="113"/>
                      </a:lnTo>
                      <a:lnTo>
                        <a:pt x="0" y="104"/>
                      </a:lnTo>
                      <a:lnTo>
                        <a:pt x="0" y="95"/>
                      </a:lnTo>
                      <a:lnTo>
                        <a:pt x="0" y="95"/>
                      </a:lnTo>
                      <a:lnTo>
                        <a:pt x="0" y="84"/>
                      </a:lnTo>
                      <a:lnTo>
                        <a:pt x="1" y="75"/>
                      </a:lnTo>
                      <a:lnTo>
                        <a:pt x="3" y="66"/>
                      </a:lnTo>
                      <a:lnTo>
                        <a:pt x="7" y="57"/>
                      </a:lnTo>
                      <a:lnTo>
                        <a:pt x="15" y="42"/>
                      </a:lnTo>
                      <a:lnTo>
                        <a:pt x="27" y="27"/>
                      </a:lnTo>
                      <a:lnTo>
                        <a:pt x="41" y="16"/>
                      </a:lnTo>
                      <a:lnTo>
                        <a:pt x="57" y="7"/>
                      </a:lnTo>
                      <a:lnTo>
                        <a:pt x="66" y="4"/>
                      </a:lnTo>
                      <a:lnTo>
                        <a:pt x="75" y="1"/>
                      </a:lnTo>
                      <a:lnTo>
                        <a:pt x="84" y="1"/>
                      </a:lnTo>
                      <a:lnTo>
                        <a:pt x="93" y="0"/>
                      </a:lnTo>
                      <a:lnTo>
                        <a:pt x="93" y="0"/>
                      </a:lnTo>
                      <a:lnTo>
                        <a:pt x="104" y="1"/>
                      </a:lnTo>
                      <a:lnTo>
                        <a:pt x="113" y="1"/>
                      </a:lnTo>
                      <a:lnTo>
                        <a:pt x="122" y="4"/>
                      </a:lnTo>
                      <a:lnTo>
                        <a:pt x="130" y="7"/>
                      </a:lnTo>
                      <a:lnTo>
                        <a:pt x="146" y="16"/>
                      </a:lnTo>
                      <a:lnTo>
                        <a:pt x="160" y="27"/>
                      </a:lnTo>
                      <a:lnTo>
                        <a:pt x="172" y="42"/>
                      </a:lnTo>
                      <a:lnTo>
                        <a:pt x="181" y="57"/>
                      </a:lnTo>
                      <a:lnTo>
                        <a:pt x="184" y="66"/>
                      </a:lnTo>
                      <a:lnTo>
                        <a:pt x="185" y="75"/>
                      </a:lnTo>
                      <a:lnTo>
                        <a:pt x="187" y="84"/>
                      </a:lnTo>
                      <a:lnTo>
                        <a:pt x="188" y="95"/>
                      </a:lnTo>
                      <a:lnTo>
                        <a:pt x="188" y="95"/>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2" name="Freeform 37">
                  <a:extLst>
                    <a:ext uri="{FF2B5EF4-FFF2-40B4-BE49-F238E27FC236}">
                      <a16:creationId xmlns:a16="http://schemas.microsoft.com/office/drawing/2014/main" id="{9D6660B2-1D77-2D44-DB84-990FF54B2D05}"/>
                    </a:ext>
                  </a:extLst>
                </p:cNvPr>
                <p:cNvSpPr>
                  <a:spLocks/>
                </p:cNvSpPr>
                <p:nvPr/>
              </p:nvSpPr>
              <p:spPr bwMode="auto">
                <a:xfrm>
                  <a:off x="1209" y="1980"/>
                  <a:ext cx="116" cy="116"/>
                </a:xfrm>
                <a:custGeom>
                  <a:avLst/>
                  <a:gdLst>
                    <a:gd name="T0" fmla="*/ 116 w 116"/>
                    <a:gd name="T1" fmla="*/ 58 h 116"/>
                    <a:gd name="T2" fmla="*/ 116 w 116"/>
                    <a:gd name="T3" fmla="*/ 58 h 116"/>
                    <a:gd name="T4" fmla="*/ 115 w 116"/>
                    <a:gd name="T5" fmla="*/ 70 h 116"/>
                    <a:gd name="T6" fmla="*/ 112 w 116"/>
                    <a:gd name="T7" fmla="*/ 81 h 116"/>
                    <a:gd name="T8" fmla="*/ 106 w 116"/>
                    <a:gd name="T9" fmla="*/ 90 h 116"/>
                    <a:gd name="T10" fmla="*/ 100 w 116"/>
                    <a:gd name="T11" fmla="*/ 99 h 116"/>
                    <a:gd name="T12" fmla="*/ 91 w 116"/>
                    <a:gd name="T13" fmla="*/ 107 h 116"/>
                    <a:gd name="T14" fmla="*/ 80 w 116"/>
                    <a:gd name="T15" fmla="*/ 111 h 116"/>
                    <a:gd name="T16" fmla="*/ 70 w 116"/>
                    <a:gd name="T17" fmla="*/ 116 h 116"/>
                    <a:gd name="T18" fmla="*/ 58 w 116"/>
                    <a:gd name="T19" fmla="*/ 116 h 116"/>
                    <a:gd name="T20" fmla="*/ 58 w 116"/>
                    <a:gd name="T21" fmla="*/ 116 h 116"/>
                    <a:gd name="T22" fmla="*/ 47 w 116"/>
                    <a:gd name="T23" fmla="*/ 116 h 116"/>
                    <a:gd name="T24" fmla="*/ 35 w 116"/>
                    <a:gd name="T25" fmla="*/ 111 h 116"/>
                    <a:gd name="T26" fmla="*/ 26 w 116"/>
                    <a:gd name="T27" fmla="*/ 107 h 116"/>
                    <a:gd name="T28" fmla="*/ 17 w 116"/>
                    <a:gd name="T29" fmla="*/ 99 h 116"/>
                    <a:gd name="T30" fmla="*/ 9 w 116"/>
                    <a:gd name="T31" fmla="*/ 90 h 116"/>
                    <a:gd name="T32" fmla="*/ 5 w 116"/>
                    <a:gd name="T33" fmla="*/ 81 h 116"/>
                    <a:gd name="T34" fmla="*/ 0 w 116"/>
                    <a:gd name="T35" fmla="*/ 70 h 116"/>
                    <a:gd name="T36" fmla="*/ 0 w 116"/>
                    <a:gd name="T37" fmla="*/ 58 h 116"/>
                    <a:gd name="T38" fmla="*/ 0 w 116"/>
                    <a:gd name="T39" fmla="*/ 58 h 116"/>
                    <a:gd name="T40" fmla="*/ 0 w 116"/>
                    <a:gd name="T41" fmla="*/ 46 h 116"/>
                    <a:gd name="T42" fmla="*/ 5 w 116"/>
                    <a:gd name="T43" fmla="*/ 36 h 116"/>
                    <a:gd name="T44" fmla="*/ 9 w 116"/>
                    <a:gd name="T45" fmla="*/ 25 h 116"/>
                    <a:gd name="T46" fmla="*/ 17 w 116"/>
                    <a:gd name="T47" fmla="*/ 16 h 116"/>
                    <a:gd name="T48" fmla="*/ 26 w 116"/>
                    <a:gd name="T49" fmla="*/ 10 h 116"/>
                    <a:gd name="T50" fmla="*/ 35 w 116"/>
                    <a:gd name="T51" fmla="*/ 4 h 116"/>
                    <a:gd name="T52" fmla="*/ 47 w 116"/>
                    <a:gd name="T53" fmla="*/ 1 h 116"/>
                    <a:gd name="T54" fmla="*/ 58 w 116"/>
                    <a:gd name="T55" fmla="*/ 0 h 116"/>
                    <a:gd name="T56" fmla="*/ 58 w 116"/>
                    <a:gd name="T57" fmla="*/ 0 h 116"/>
                    <a:gd name="T58" fmla="*/ 70 w 116"/>
                    <a:gd name="T59" fmla="*/ 1 h 116"/>
                    <a:gd name="T60" fmla="*/ 80 w 116"/>
                    <a:gd name="T61" fmla="*/ 4 h 116"/>
                    <a:gd name="T62" fmla="*/ 91 w 116"/>
                    <a:gd name="T63" fmla="*/ 10 h 116"/>
                    <a:gd name="T64" fmla="*/ 100 w 116"/>
                    <a:gd name="T65" fmla="*/ 16 h 116"/>
                    <a:gd name="T66" fmla="*/ 106 w 116"/>
                    <a:gd name="T67" fmla="*/ 25 h 116"/>
                    <a:gd name="T68" fmla="*/ 112 w 116"/>
                    <a:gd name="T69" fmla="*/ 36 h 116"/>
                    <a:gd name="T70" fmla="*/ 115 w 116"/>
                    <a:gd name="T71" fmla="*/ 46 h 116"/>
                    <a:gd name="T72" fmla="*/ 116 w 116"/>
                    <a:gd name="T73" fmla="*/ 58 h 116"/>
                    <a:gd name="T74" fmla="*/ 116 w 116"/>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6">
                      <a:moveTo>
                        <a:pt x="116" y="58"/>
                      </a:moveTo>
                      <a:lnTo>
                        <a:pt x="116" y="58"/>
                      </a:lnTo>
                      <a:lnTo>
                        <a:pt x="115" y="70"/>
                      </a:lnTo>
                      <a:lnTo>
                        <a:pt x="112" y="81"/>
                      </a:lnTo>
                      <a:lnTo>
                        <a:pt x="106" y="90"/>
                      </a:lnTo>
                      <a:lnTo>
                        <a:pt x="100" y="99"/>
                      </a:lnTo>
                      <a:lnTo>
                        <a:pt x="91" y="107"/>
                      </a:lnTo>
                      <a:lnTo>
                        <a:pt x="80" y="111"/>
                      </a:lnTo>
                      <a:lnTo>
                        <a:pt x="70" y="116"/>
                      </a:lnTo>
                      <a:lnTo>
                        <a:pt x="58" y="116"/>
                      </a:lnTo>
                      <a:lnTo>
                        <a:pt x="58" y="116"/>
                      </a:lnTo>
                      <a:lnTo>
                        <a:pt x="47" y="116"/>
                      </a:lnTo>
                      <a:lnTo>
                        <a:pt x="35" y="111"/>
                      </a:lnTo>
                      <a:lnTo>
                        <a:pt x="26" y="107"/>
                      </a:lnTo>
                      <a:lnTo>
                        <a:pt x="17" y="99"/>
                      </a:lnTo>
                      <a:lnTo>
                        <a:pt x="9" y="90"/>
                      </a:lnTo>
                      <a:lnTo>
                        <a:pt x="5" y="81"/>
                      </a:lnTo>
                      <a:lnTo>
                        <a:pt x="0" y="70"/>
                      </a:lnTo>
                      <a:lnTo>
                        <a:pt x="0" y="58"/>
                      </a:lnTo>
                      <a:lnTo>
                        <a:pt x="0" y="58"/>
                      </a:lnTo>
                      <a:lnTo>
                        <a:pt x="0" y="46"/>
                      </a:lnTo>
                      <a:lnTo>
                        <a:pt x="5" y="36"/>
                      </a:lnTo>
                      <a:lnTo>
                        <a:pt x="9" y="25"/>
                      </a:lnTo>
                      <a:lnTo>
                        <a:pt x="17" y="16"/>
                      </a:lnTo>
                      <a:lnTo>
                        <a:pt x="26" y="10"/>
                      </a:lnTo>
                      <a:lnTo>
                        <a:pt x="35" y="4"/>
                      </a:lnTo>
                      <a:lnTo>
                        <a:pt x="47" y="1"/>
                      </a:lnTo>
                      <a:lnTo>
                        <a:pt x="58" y="0"/>
                      </a:lnTo>
                      <a:lnTo>
                        <a:pt x="58" y="0"/>
                      </a:lnTo>
                      <a:lnTo>
                        <a:pt x="70" y="1"/>
                      </a:lnTo>
                      <a:lnTo>
                        <a:pt x="80" y="4"/>
                      </a:lnTo>
                      <a:lnTo>
                        <a:pt x="91" y="10"/>
                      </a:lnTo>
                      <a:lnTo>
                        <a:pt x="100" y="16"/>
                      </a:lnTo>
                      <a:lnTo>
                        <a:pt x="106" y="25"/>
                      </a:lnTo>
                      <a:lnTo>
                        <a:pt x="112" y="36"/>
                      </a:lnTo>
                      <a:lnTo>
                        <a:pt x="115" y="46"/>
                      </a:lnTo>
                      <a:lnTo>
                        <a:pt x="116" y="58"/>
                      </a:lnTo>
                      <a:lnTo>
                        <a:pt x="116" y="58"/>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3" name="Freeform 38">
                  <a:extLst>
                    <a:ext uri="{FF2B5EF4-FFF2-40B4-BE49-F238E27FC236}">
                      <a16:creationId xmlns:a16="http://schemas.microsoft.com/office/drawing/2014/main" id="{B717355A-64FB-F7EB-3330-834696672ABE}"/>
                    </a:ext>
                  </a:extLst>
                </p:cNvPr>
                <p:cNvSpPr>
                  <a:spLocks/>
                </p:cNvSpPr>
                <p:nvPr/>
              </p:nvSpPr>
              <p:spPr bwMode="auto">
                <a:xfrm>
                  <a:off x="1271" y="2061"/>
                  <a:ext cx="160" cy="160"/>
                </a:xfrm>
                <a:custGeom>
                  <a:avLst/>
                  <a:gdLst>
                    <a:gd name="T0" fmla="*/ 160 w 160"/>
                    <a:gd name="T1" fmla="*/ 80 h 160"/>
                    <a:gd name="T2" fmla="*/ 160 w 160"/>
                    <a:gd name="T3" fmla="*/ 80 h 160"/>
                    <a:gd name="T4" fmla="*/ 158 w 160"/>
                    <a:gd name="T5" fmla="*/ 96 h 160"/>
                    <a:gd name="T6" fmla="*/ 154 w 160"/>
                    <a:gd name="T7" fmla="*/ 111 h 160"/>
                    <a:gd name="T8" fmla="*/ 146 w 160"/>
                    <a:gd name="T9" fmla="*/ 125 h 160"/>
                    <a:gd name="T10" fmla="*/ 137 w 160"/>
                    <a:gd name="T11" fmla="*/ 137 h 160"/>
                    <a:gd name="T12" fmla="*/ 125 w 160"/>
                    <a:gd name="T13" fmla="*/ 146 h 160"/>
                    <a:gd name="T14" fmla="*/ 112 w 160"/>
                    <a:gd name="T15" fmla="*/ 154 h 160"/>
                    <a:gd name="T16" fmla="*/ 97 w 160"/>
                    <a:gd name="T17" fmla="*/ 158 h 160"/>
                    <a:gd name="T18" fmla="*/ 80 w 160"/>
                    <a:gd name="T19" fmla="*/ 160 h 160"/>
                    <a:gd name="T20" fmla="*/ 80 w 160"/>
                    <a:gd name="T21" fmla="*/ 160 h 160"/>
                    <a:gd name="T22" fmla="*/ 63 w 160"/>
                    <a:gd name="T23" fmla="*/ 158 h 160"/>
                    <a:gd name="T24" fmla="*/ 48 w 160"/>
                    <a:gd name="T25" fmla="*/ 154 h 160"/>
                    <a:gd name="T26" fmla="*/ 35 w 160"/>
                    <a:gd name="T27" fmla="*/ 146 h 160"/>
                    <a:gd name="T28" fmla="*/ 24 w 160"/>
                    <a:gd name="T29" fmla="*/ 137 h 160"/>
                    <a:gd name="T30" fmla="*/ 14 w 160"/>
                    <a:gd name="T31" fmla="*/ 125 h 160"/>
                    <a:gd name="T32" fmla="*/ 6 w 160"/>
                    <a:gd name="T33" fmla="*/ 111 h 160"/>
                    <a:gd name="T34" fmla="*/ 2 w 160"/>
                    <a:gd name="T35" fmla="*/ 96 h 160"/>
                    <a:gd name="T36" fmla="*/ 0 w 160"/>
                    <a:gd name="T37" fmla="*/ 80 h 160"/>
                    <a:gd name="T38" fmla="*/ 0 w 160"/>
                    <a:gd name="T39" fmla="*/ 80 h 160"/>
                    <a:gd name="T40" fmla="*/ 2 w 160"/>
                    <a:gd name="T41" fmla="*/ 63 h 160"/>
                    <a:gd name="T42" fmla="*/ 6 w 160"/>
                    <a:gd name="T43" fmla="*/ 48 h 160"/>
                    <a:gd name="T44" fmla="*/ 14 w 160"/>
                    <a:gd name="T45" fmla="*/ 35 h 160"/>
                    <a:gd name="T46" fmla="*/ 24 w 160"/>
                    <a:gd name="T47" fmla="*/ 24 h 160"/>
                    <a:gd name="T48" fmla="*/ 35 w 160"/>
                    <a:gd name="T49" fmla="*/ 14 h 160"/>
                    <a:gd name="T50" fmla="*/ 48 w 160"/>
                    <a:gd name="T51" fmla="*/ 6 h 160"/>
                    <a:gd name="T52" fmla="*/ 63 w 160"/>
                    <a:gd name="T53" fmla="*/ 1 h 160"/>
                    <a:gd name="T54" fmla="*/ 80 w 160"/>
                    <a:gd name="T55" fmla="*/ 0 h 160"/>
                    <a:gd name="T56" fmla="*/ 80 w 160"/>
                    <a:gd name="T57" fmla="*/ 0 h 160"/>
                    <a:gd name="T58" fmla="*/ 97 w 160"/>
                    <a:gd name="T59" fmla="*/ 1 h 160"/>
                    <a:gd name="T60" fmla="*/ 112 w 160"/>
                    <a:gd name="T61" fmla="*/ 6 h 160"/>
                    <a:gd name="T62" fmla="*/ 125 w 160"/>
                    <a:gd name="T63" fmla="*/ 14 h 160"/>
                    <a:gd name="T64" fmla="*/ 137 w 160"/>
                    <a:gd name="T65" fmla="*/ 24 h 160"/>
                    <a:gd name="T66" fmla="*/ 146 w 160"/>
                    <a:gd name="T67" fmla="*/ 35 h 160"/>
                    <a:gd name="T68" fmla="*/ 154 w 160"/>
                    <a:gd name="T69" fmla="*/ 48 h 160"/>
                    <a:gd name="T70" fmla="*/ 158 w 160"/>
                    <a:gd name="T71" fmla="*/ 63 h 160"/>
                    <a:gd name="T72" fmla="*/ 160 w 160"/>
                    <a:gd name="T73" fmla="*/ 80 h 160"/>
                    <a:gd name="T74" fmla="*/ 160 w 160"/>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60" y="80"/>
                      </a:moveTo>
                      <a:lnTo>
                        <a:pt x="160" y="80"/>
                      </a:lnTo>
                      <a:lnTo>
                        <a:pt x="158" y="96"/>
                      </a:lnTo>
                      <a:lnTo>
                        <a:pt x="154" y="111"/>
                      </a:lnTo>
                      <a:lnTo>
                        <a:pt x="146" y="125"/>
                      </a:lnTo>
                      <a:lnTo>
                        <a:pt x="137" y="137"/>
                      </a:lnTo>
                      <a:lnTo>
                        <a:pt x="125" y="146"/>
                      </a:lnTo>
                      <a:lnTo>
                        <a:pt x="112" y="154"/>
                      </a:lnTo>
                      <a:lnTo>
                        <a:pt x="97" y="158"/>
                      </a:lnTo>
                      <a:lnTo>
                        <a:pt x="80" y="160"/>
                      </a:lnTo>
                      <a:lnTo>
                        <a:pt x="80" y="160"/>
                      </a:lnTo>
                      <a:lnTo>
                        <a:pt x="63" y="158"/>
                      </a:lnTo>
                      <a:lnTo>
                        <a:pt x="48" y="154"/>
                      </a:lnTo>
                      <a:lnTo>
                        <a:pt x="35" y="146"/>
                      </a:lnTo>
                      <a:lnTo>
                        <a:pt x="24" y="137"/>
                      </a:lnTo>
                      <a:lnTo>
                        <a:pt x="14" y="125"/>
                      </a:lnTo>
                      <a:lnTo>
                        <a:pt x="6" y="111"/>
                      </a:lnTo>
                      <a:lnTo>
                        <a:pt x="2" y="96"/>
                      </a:lnTo>
                      <a:lnTo>
                        <a:pt x="0" y="80"/>
                      </a:lnTo>
                      <a:lnTo>
                        <a:pt x="0" y="80"/>
                      </a:lnTo>
                      <a:lnTo>
                        <a:pt x="2" y="63"/>
                      </a:lnTo>
                      <a:lnTo>
                        <a:pt x="6" y="48"/>
                      </a:lnTo>
                      <a:lnTo>
                        <a:pt x="14" y="35"/>
                      </a:lnTo>
                      <a:lnTo>
                        <a:pt x="24" y="24"/>
                      </a:lnTo>
                      <a:lnTo>
                        <a:pt x="35" y="14"/>
                      </a:lnTo>
                      <a:lnTo>
                        <a:pt x="48" y="6"/>
                      </a:lnTo>
                      <a:lnTo>
                        <a:pt x="63" y="1"/>
                      </a:lnTo>
                      <a:lnTo>
                        <a:pt x="80" y="0"/>
                      </a:lnTo>
                      <a:lnTo>
                        <a:pt x="80" y="0"/>
                      </a:lnTo>
                      <a:lnTo>
                        <a:pt x="97" y="1"/>
                      </a:lnTo>
                      <a:lnTo>
                        <a:pt x="112" y="6"/>
                      </a:lnTo>
                      <a:lnTo>
                        <a:pt x="125" y="14"/>
                      </a:lnTo>
                      <a:lnTo>
                        <a:pt x="137" y="24"/>
                      </a:lnTo>
                      <a:lnTo>
                        <a:pt x="146" y="35"/>
                      </a:lnTo>
                      <a:lnTo>
                        <a:pt x="154" y="48"/>
                      </a:lnTo>
                      <a:lnTo>
                        <a:pt x="158" y="63"/>
                      </a:lnTo>
                      <a:lnTo>
                        <a:pt x="160" y="80"/>
                      </a:lnTo>
                      <a:lnTo>
                        <a:pt x="160" y="80"/>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4" name="Freeform 39">
                  <a:extLst>
                    <a:ext uri="{FF2B5EF4-FFF2-40B4-BE49-F238E27FC236}">
                      <a16:creationId xmlns:a16="http://schemas.microsoft.com/office/drawing/2014/main" id="{C735F5FB-D565-A984-3736-8AFAE57A4E7F}"/>
                    </a:ext>
                  </a:extLst>
                </p:cNvPr>
                <p:cNvSpPr>
                  <a:spLocks/>
                </p:cNvSpPr>
                <p:nvPr/>
              </p:nvSpPr>
              <p:spPr bwMode="auto">
                <a:xfrm>
                  <a:off x="1218" y="2316"/>
                  <a:ext cx="128" cy="128"/>
                </a:xfrm>
                <a:custGeom>
                  <a:avLst/>
                  <a:gdLst>
                    <a:gd name="T0" fmla="*/ 128 w 128"/>
                    <a:gd name="T1" fmla="*/ 63 h 128"/>
                    <a:gd name="T2" fmla="*/ 128 w 128"/>
                    <a:gd name="T3" fmla="*/ 63 h 128"/>
                    <a:gd name="T4" fmla="*/ 127 w 128"/>
                    <a:gd name="T5" fmla="*/ 77 h 128"/>
                    <a:gd name="T6" fmla="*/ 124 w 128"/>
                    <a:gd name="T7" fmla="*/ 89 h 128"/>
                    <a:gd name="T8" fmla="*/ 118 w 128"/>
                    <a:gd name="T9" fmla="*/ 99 h 128"/>
                    <a:gd name="T10" fmla="*/ 110 w 128"/>
                    <a:gd name="T11" fmla="*/ 110 h 128"/>
                    <a:gd name="T12" fmla="*/ 100 w 128"/>
                    <a:gd name="T13" fmla="*/ 117 h 128"/>
                    <a:gd name="T14" fmla="*/ 89 w 128"/>
                    <a:gd name="T15" fmla="*/ 123 h 128"/>
                    <a:gd name="T16" fmla="*/ 77 w 128"/>
                    <a:gd name="T17" fmla="*/ 126 h 128"/>
                    <a:gd name="T18" fmla="*/ 65 w 128"/>
                    <a:gd name="T19" fmla="*/ 128 h 128"/>
                    <a:gd name="T20" fmla="*/ 65 w 128"/>
                    <a:gd name="T21" fmla="*/ 128 h 128"/>
                    <a:gd name="T22" fmla="*/ 52 w 128"/>
                    <a:gd name="T23" fmla="*/ 126 h 128"/>
                    <a:gd name="T24" fmla="*/ 39 w 128"/>
                    <a:gd name="T25" fmla="*/ 123 h 128"/>
                    <a:gd name="T26" fmla="*/ 29 w 128"/>
                    <a:gd name="T27" fmla="*/ 117 h 128"/>
                    <a:gd name="T28" fmla="*/ 20 w 128"/>
                    <a:gd name="T29" fmla="*/ 110 h 128"/>
                    <a:gd name="T30" fmla="*/ 11 w 128"/>
                    <a:gd name="T31" fmla="*/ 99 h 128"/>
                    <a:gd name="T32" fmla="*/ 5 w 128"/>
                    <a:gd name="T33" fmla="*/ 89 h 128"/>
                    <a:gd name="T34" fmla="*/ 2 w 128"/>
                    <a:gd name="T35" fmla="*/ 77 h 128"/>
                    <a:gd name="T36" fmla="*/ 0 w 128"/>
                    <a:gd name="T37" fmla="*/ 63 h 128"/>
                    <a:gd name="T38" fmla="*/ 0 w 128"/>
                    <a:gd name="T39" fmla="*/ 63 h 128"/>
                    <a:gd name="T40" fmla="*/ 2 w 128"/>
                    <a:gd name="T41" fmla="*/ 51 h 128"/>
                    <a:gd name="T42" fmla="*/ 5 w 128"/>
                    <a:gd name="T43" fmla="*/ 39 h 128"/>
                    <a:gd name="T44" fmla="*/ 11 w 128"/>
                    <a:gd name="T45" fmla="*/ 28 h 128"/>
                    <a:gd name="T46" fmla="*/ 20 w 128"/>
                    <a:gd name="T47" fmla="*/ 18 h 128"/>
                    <a:gd name="T48" fmla="*/ 29 w 128"/>
                    <a:gd name="T49" fmla="*/ 10 h 128"/>
                    <a:gd name="T50" fmla="*/ 39 w 128"/>
                    <a:gd name="T51" fmla="*/ 4 h 128"/>
                    <a:gd name="T52" fmla="*/ 52 w 128"/>
                    <a:gd name="T53" fmla="*/ 1 h 128"/>
                    <a:gd name="T54" fmla="*/ 65 w 128"/>
                    <a:gd name="T55" fmla="*/ 0 h 128"/>
                    <a:gd name="T56" fmla="*/ 65 w 128"/>
                    <a:gd name="T57" fmla="*/ 0 h 128"/>
                    <a:gd name="T58" fmla="*/ 77 w 128"/>
                    <a:gd name="T59" fmla="*/ 1 h 128"/>
                    <a:gd name="T60" fmla="*/ 89 w 128"/>
                    <a:gd name="T61" fmla="*/ 4 h 128"/>
                    <a:gd name="T62" fmla="*/ 100 w 128"/>
                    <a:gd name="T63" fmla="*/ 10 h 128"/>
                    <a:gd name="T64" fmla="*/ 110 w 128"/>
                    <a:gd name="T65" fmla="*/ 18 h 128"/>
                    <a:gd name="T66" fmla="*/ 118 w 128"/>
                    <a:gd name="T67" fmla="*/ 28 h 128"/>
                    <a:gd name="T68" fmla="*/ 124 w 128"/>
                    <a:gd name="T69" fmla="*/ 39 h 128"/>
                    <a:gd name="T70" fmla="*/ 127 w 128"/>
                    <a:gd name="T71" fmla="*/ 51 h 128"/>
                    <a:gd name="T72" fmla="*/ 128 w 128"/>
                    <a:gd name="T73" fmla="*/ 63 h 128"/>
                    <a:gd name="T74" fmla="*/ 128 w 128"/>
                    <a:gd name="T75" fmla="*/ 6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28" y="63"/>
                      </a:moveTo>
                      <a:lnTo>
                        <a:pt x="128" y="63"/>
                      </a:lnTo>
                      <a:lnTo>
                        <a:pt x="127" y="77"/>
                      </a:lnTo>
                      <a:lnTo>
                        <a:pt x="124" y="89"/>
                      </a:lnTo>
                      <a:lnTo>
                        <a:pt x="118" y="99"/>
                      </a:lnTo>
                      <a:lnTo>
                        <a:pt x="110" y="110"/>
                      </a:lnTo>
                      <a:lnTo>
                        <a:pt x="100" y="117"/>
                      </a:lnTo>
                      <a:lnTo>
                        <a:pt x="89" y="123"/>
                      </a:lnTo>
                      <a:lnTo>
                        <a:pt x="77" y="126"/>
                      </a:lnTo>
                      <a:lnTo>
                        <a:pt x="65" y="128"/>
                      </a:lnTo>
                      <a:lnTo>
                        <a:pt x="65" y="128"/>
                      </a:lnTo>
                      <a:lnTo>
                        <a:pt x="52" y="126"/>
                      </a:lnTo>
                      <a:lnTo>
                        <a:pt x="39" y="123"/>
                      </a:lnTo>
                      <a:lnTo>
                        <a:pt x="29" y="117"/>
                      </a:lnTo>
                      <a:lnTo>
                        <a:pt x="20" y="110"/>
                      </a:lnTo>
                      <a:lnTo>
                        <a:pt x="11" y="99"/>
                      </a:lnTo>
                      <a:lnTo>
                        <a:pt x="5" y="89"/>
                      </a:lnTo>
                      <a:lnTo>
                        <a:pt x="2" y="77"/>
                      </a:lnTo>
                      <a:lnTo>
                        <a:pt x="0" y="63"/>
                      </a:lnTo>
                      <a:lnTo>
                        <a:pt x="0" y="63"/>
                      </a:lnTo>
                      <a:lnTo>
                        <a:pt x="2" y="51"/>
                      </a:lnTo>
                      <a:lnTo>
                        <a:pt x="5" y="39"/>
                      </a:lnTo>
                      <a:lnTo>
                        <a:pt x="11" y="28"/>
                      </a:lnTo>
                      <a:lnTo>
                        <a:pt x="20" y="18"/>
                      </a:lnTo>
                      <a:lnTo>
                        <a:pt x="29" y="10"/>
                      </a:lnTo>
                      <a:lnTo>
                        <a:pt x="39" y="4"/>
                      </a:lnTo>
                      <a:lnTo>
                        <a:pt x="52" y="1"/>
                      </a:lnTo>
                      <a:lnTo>
                        <a:pt x="65" y="0"/>
                      </a:lnTo>
                      <a:lnTo>
                        <a:pt x="65" y="0"/>
                      </a:lnTo>
                      <a:lnTo>
                        <a:pt x="77" y="1"/>
                      </a:lnTo>
                      <a:lnTo>
                        <a:pt x="89" y="4"/>
                      </a:lnTo>
                      <a:lnTo>
                        <a:pt x="100" y="10"/>
                      </a:lnTo>
                      <a:lnTo>
                        <a:pt x="110" y="18"/>
                      </a:lnTo>
                      <a:lnTo>
                        <a:pt x="118" y="28"/>
                      </a:lnTo>
                      <a:lnTo>
                        <a:pt x="124" y="39"/>
                      </a:lnTo>
                      <a:lnTo>
                        <a:pt x="127" y="51"/>
                      </a:lnTo>
                      <a:lnTo>
                        <a:pt x="128" y="63"/>
                      </a:lnTo>
                      <a:lnTo>
                        <a:pt x="128" y="63"/>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5" name="Freeform 40">
                  <a:extLst>
                    <a:ext uri="{FF2B5EF4-FFF2-40B4-BE49-F238E27FC236}">
                      <a16:creationId xmlns:a16="http://schemas.microsoft.com/office/drawing/2014/main" id="{7422B5B6-8C33-E1D0-518C-05F7D3E58BF7}"/>
                    </a:ext>
                  </a:extLst>
                </p:cNvPr>
                <p:cNvSpPr>
                  <a:spLocks/>
                </p:cNvSpPr>
                <p:nvPr/>
              </p:nvSpPr>
              <p:spPr bwMode="auto">
                <a:xfrm>
                  <a:off x="1033" y="2326"/>
                  <a:ext cx="167" cy="169"/>
                </a:xfrm>
                <a:custGeom>
                  <a:avLst/>
                  <a:gdLst>
                    <a:gd name="T0" fmla="*/ 167 w 167"/>
                    <a:gd name="T1" fmla="*/ 85 h 169"/>
                    <a:gd name="T2" fmla="*/ 167 w 167"/>
                    <a:gd name="T3" fmla="*/ 85 h 169"/>
                    <a:gd name="T4" fmla="*/ 166 w 167"/>
                    <a:gd name="T5" fmla="*/ 101 h 169"/>
                    <a:gd name="T6" fmla="*/ 161 w 167"/>
                    <a:gd name="T7" fmla="*/ 118 h 169"/>
                    <a:gd name="T8" fmla="*/ 154 w 167"/>
                    <a:gd name="T9" fmla="*/ 131 h 169"/>
                    <a:gd name="T10" fmla="*/ 143 w 167"/>
                    <a:gd name="T11" fmla="*/ 143 h 169"/>
                    <a:gd name="T12" fmla="*/ 131 w 167"/>
                    <a:gd name="T13" fmla="*/ 154 h 169"/>
                    <a:gd name="T14" fmla="*/ 116 w 167"/>
                    <a:gd name="T15" fmla="*/ 162 h 169"/>
                    <a:gd name="T16" fmla="*/ 101 w 167"/>
                    <a:gd name="T17" fmla="*/ 166 h 169"/>
                    <a:gd name="T18" fmla="*/ 84 w 167"/>
                    <a:gd name="T19" fmla="*/ 169 h 169"/>
                    <a:gd name="T20" fmla="*/ 84 w 167"/>
                    <a:gd name="T21" fmla="*/ 169 h 169"/>
                    <a:gd name="T22" fmla="*/ 66 w 167"/>
                    <a:gd name="T23" fmla="*/ 166 h 169"/>
                    <a:gd name="T24" fmla="*/ 51 w 167"/>
                    <a:gd name="T25" fmla="*/ 162 h 169"/>
                    <a:gd name="T26" fmla="*/ 36 w 167"/>
                    <a:gd name="T27" fmla="*/ 154 h 169"/>
                    <a:gd name="T28" fmla="*/ 24 w 167"/>
                    <a:gd name="T29" fmla="*/ 143 h 169"/>
                    <a:gd name="T30" fmla="*/ 13 w 167"/>
                    <a:gd name="T31" fmla="*/ 131 h 169"/>
                    <a:gd name="T32" fmla="*/ 6 w 167"/>
                    <a:gd name="T33" fmla="*/ 118 h 169"/>
                    <a:gd name="T34" fmla="*/ 1 w 167"/>
                    <a:gd name="T35" fmla="*/ 101 h 169"/>
                    <a:gd name="T36" fmla="*/ 0 w 167"/>
                    <a:gd name="T37" fmla="*/ 85 h 169"/>
                    <a:gd name="T38" fmla="*/ 0 w 167"/>
                    <a:gd name="T39" fmla="*/ 85 h 169"/>
                    <a:gd name="T40" fmla="*/ 1 w 167"/>
                    <a:gd name="T41" fmla="*/ 68 h 169"/>
                    <a:gd name="T42" fmla="*/ 6 w 167"/>
                    <a:gd name="T43" fmla="*/ 51 h 169"/>
                    <a:gd name="T44" fmla="*/ 13 w 167"/>
                    <a:gd name="T45" fmla="*/ 38 h 169"/>
                    <a:gd name="T46" fmla="*/ 24 w 167"/>
                    <a:gd name="T47" fmla="*/ 24 h 169"/>
                    <a:gd name="T48" fmla="*/ 36 w 167"/>
                    <a:gd name="T49" fmla="*/ 15 h 169"/>
                    <a:gd name="T50" fmla="*/ 51 w 167"/>
                    <a:gd name="T51" fmla="*/ 8 h 169"/>
                    <a:gd name="T52" fmla="*/ 66 w 167"/>
                    <a:gd name="T53" fmla="*/ 2 h 169"/>
                    <a:gd name="T54" fmla="*/ 84 w 167"/>
                    <a:gd name="T55" fmla="*/ 0 h 169"/>
                    <a:gd name="T56" fmla="*/ 84 w 167"/>
                    <a:gd name="T57" fmla="*/ 0 h 169"/>
                    <a:gd name="T58" fmla="*/ 101 w 167"/>
                    <a:gd name="T59" fmla="*/ 2 h 169"/>
                    <a:gd name="T60" fmla="*/ 116 w 167"/>
                    <a:gd name="T61" fmla="*/ 8 h 169"/>
                    <a:gd name="T62" fmla="*/ 131 w 167"/>
                    <a:gd name="T63" fmla="*/ 15 h 169"/>
                    <a:gd name="T64" fmla="*/ 143 w 167"/>
                    <a:gd name="T65" fmla="*/ 24 h 169"/>
                    <a:gd name="T66" fmla="*/ 154 w 167"/>
                    <a:gd name="T67" fmla="*/ 38 h 169"/>
                    <a:gd name="T68" fmla="*/ 161 w 167"/>
                    <a:gd name="T69" fmla="*/ 51 h 169"/>
                    <a:gd name="T70" fmla="*/ 166 w 167"/>
                    <a:gd name="T71" fmla="*/ 68 h 169"/>
                    <a:gd name="T72" fmla="*/ 167 w 167"/>
                    <a:gd name="T73" fmla="*/ 85 h 169"/>
                    <a:gd name="T74" fmla="*/ 167 w 167"/>
                    <a:gd name="T75"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 h="169">
                      <a:moveTo>
                        <a:pt x="167" y="85"/>
                      </a:moveTo>
                      <a:lnTo>
                        <a:pt x="167" y="85"/>
                      </a:lnTo>
                      <a:lnTo>
                        <a:pt x="166" y="101"/>
                      </a:lnTo>
                      <a:lnTo>
                        <a:pt x="161" y="118"/>
                      </a:lnTo>
                      <a:lnTo>
                        <a:pt x="154" y="131"/>
                      </a:lnTo>
                      <a:lnTo>
                        <a:pt x="143" y="143"/>
                      </a:lnTo>
                      <a:lnTo>
                        <a:pt x="131" y="154"/>
                      </a:lnTo>
                      <a:lnTo>
                        <a:pt x="116" y="162"/>
                      </a:lnTo>
                      <a:lnTo>
                        <a:pt x="101" y="166"/>
                      </a:lnTo>
                      <a:lnTo>
                        <a:pt x="84" y="169"/>
                      </a:lnTo>
                      <a:lnTo>
                        <a:pt x="84" y="169"/>
                      </a:lnTo>
                      <a:lnTo>
                        <a:pt x="66" y="166"/>
                      </a:lnTo>
                      <a:lnTo>
                        <a:pt x="51" y="162"/>
                      </a:lnTo>
                      <a:lnTo>
                        <a:pt x="36" y="154"/>
                      </a:lnTo>
                      <a:lnTo>
                        <a:pt x="24" y="143"/>
                      </a:lnTo>
                      <a:lnTo>
                        <a:pt x="13" y="131"/>
                      </a:lnTo>
                      <a:lnTo>
                        <a:pt x="6" y="118"/>
                      </a:lnTo>
                      <a:lnTo>
                        <a:pt x="1" y="101"/>
                      </a:lnTo>
                      <a:lnTo>
                        <a:pt x="0" y="85"/>
                      </a:lnTo>
                      <a:lnTo>
                        <a:pt x="0" y="85"/>
                      </a:lnTo>
                      <a:lnTo>
                        <a:pt x="1" y="68"/>
                      </a:lnTo>
                      <a:lnTo>
                        <a:pt x="6" y="51"/>
                      </a:lnTo>
                      <a:lnTo>
                        <a:pt x="13" y="38"/>
                      </a:lnTo>
                      <a:lnTo>
                        <a:pt x="24" y="24"/>
                      </a:lnTo>
                      <a:lnTo>
                        <a:pt x="36" y="15"/>
                      </a:lnTo>
                      <a:lnTo>
                        <a:pt x="51" y="8"/>
                      </a:lnTo>
                      <a:lnTo>
                        <a:pt x="66" y="2"/>
                      </a:lnTo>
                      <a:lnTo>
                        <a:pt x="84" y="0"/>
                      </a:lnTo>
                      <a:lnTo>
                        <a:pt x="84" y="0"/>
                      </a:lnTo>
                      <a:lnTo>
                        <a:pt x="101" y="2"/>
                      </a:lnTo>
                      <a:lnTo>
                        <a:pt x="116" y="8"/>
                      </a:lnTo>
                      <a:lnTo>
                        <a:pt x="131" y="15"/>
                      </a:lnTo>
                      <a:lnTo>
                        <a:pt x="143" y="24"/>
                      </a:lnTo>
                      <a:lnTo>
                        <a:pt x="154" y="38"/>
                      </a:lnTo>
                      <a:lnTo>
                        <a:pt x="161" y="51"/>
                      </a:lnTo>
                      <a:lnTo>
                        <a:pt x="166" y="68"/>
                      </a:lnTo>
                      <a:lnTo>
                        <a:pt x="167" y="85"/>
                      </a:lnTo>
                      <a:lnTo>
                        <a:pt x="167" y="85"/>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6" name="Freeform 41">
                  <a:extLst>
                    <a:ext uri="{FF2B5EF4-FFF2-40B4-BE49-F238E27FC236}">
                      <a16:creationId xmlns:a16="http://schemas.microsoft.com/office/drawing/2014/main" id="{0EC0D349-E7FA-35E6-DF2E-6B24EED5F315}"/>
                    </a:ext>
                  </a:extLst>
                </p:cNvPr>
                <p:cNvSpPr>
                  <a:spLocks/>
                </p:cNvSpPr>
                <p:nvPr/>
              </p:nvSpPr>
              <p:spPr bwMode="auto">
                <a:xfrm>
                  <a:off x="1155" y="2296"/>
                  <a:ext cx="102" cy="104"/>
                </a:xfrm>
                <a:custGeom>
                  <a:avLst/>
                  <a:gdLst>
                    <a:gd name="T0" fmla="*/ 102 w 102"/>
                    <a:gd name="T1" fmla="*/ 53 h 104"/>
                    <a:gd name="T2" fmla="*/ 102 w 102"/>
                    <a:gd name="T3" fmla="*/ 53 h 104"/>
                    <a:gd name="T4" fmla="*/ 101 w 102"/>
                    <a:gd name="T5" fmla="*/ 62 h 104"/>
                    <a:gd name="T6" fmla="*/ 98 w 102"/>
                    <a:gd name="T7" fmla="*/ 72 h 104"/>
                    <a:gd name="T8" fmla="*/ 93 w 102"/>
                    <a:gd name="T9" fmla="*/ 81 h 104"/>
                    <a:gd name="T10" fmla="*/ 87 w 102"/>
                    <a:gd name="T11" fmla="*/ 89 h 104"/>
                    <a:gd name="T12" fmla="*/ 80 w 102"/>
                    <a:gd name="T13" fmla="*/ 95 h 104"/>
                    <a:gd name="T14" fmla="*/ 71 w 102"/>
                    <a:gd name="T15" fmla="*/ 100 h 104"/>
                    <a:gd name="T16" fmla="*/ 62 w 102"/>
                    <a:gd name="T17" fmla="*/ 103 h 104"/>
                    <a:gd name="T18" fmla="*/ 51 w 102"/>
                    <a:gd name="T19" fmla="*/ 104 h 104"/>
                    <a:gd name="T20" fmla="*/ 51 w 102"/>
                    <a:gd name="T21" fmla="*/ 104 h 104"/>
                    <a:gd name="T22" fmla="*/ 41 w 102"/>
                    <a:gd name="T23" fmla="*/ 103 h 104"/>
                    <a:gd name="T24" fmla="*/ 32 w 102"/>
                    <a:gd name="T25" fmla="*/ 100 h 104"/>
                    <a:gd name="T26" fmla="*/ 23 w 102"/>
                    <a:gd name="T27" fmla="*/ 95 h 104"/>
                    <a:gd name="T28" fmla="*/ 15 w 102"/>
                    <a:gd name="T29" fmla="*/ 89 h 104"/>
                    <a:gd name="T30" fmla="*/ 9 w 102"/>
                    <a:gd name="T31" fmla="*/ 81 h 104"/>
                    <a:gd name="T32" fmla="*/ 3 w 102"/>
                    <a:gd name="T33" fmla="*/ 72 h 104"/>
                    <a:gd name="T34" fmla="*/ 0 w 102"/>
                    <a:gd name="T35" fmla="*/ 62 h 104"/>
                    <a:gd name="T36" fmla="*/ 0 w 102"/>
                    <a:gd name="T37" fmla="*/ 53 h 104"/>
                    <a:gd name="T38" fmla="*/ 0 w 102"/>
                    <a:gd name="T39" fmla="*/ 53 h 104"/>
                    <a:gd name="T40" fmla="*/ 0 w 102"/>
                    <a:gd name="T41" fmla="*/ 42 h 104"/>
                    <a:gd name="T42" fmla="*/ 3 w 102"/>
                    <a:gd name="T43" fmla="*/ 32 h 104"/>
                    <a:gd name="T44" fmla="*/ 9 w 102"/>
                    <a:gd name="T45" fmla="*/ 23 h 104"/>
                    <a:gd name="T46" fmla="*/ 15 w 102"/>
                    <a:gd name="T47" fmla="*/ 15 h 104"/>
                    <a:gd name="T48" fmla="*/ 23 w 102"/>
                    <a:gd name="T49" fmla="*/ 9 h 104"/>
                    <a:gd name="T50" fmla="*/ 32 w 102"/>
                    <a:gd name="T51" fmla="*/ 5 h 104"/>
                    <a:gd name="T52" fmla="*/ 41 w 102"/>
                    <a:gd name="T53" fmla="*/ 2 h 104"/>
                    <a:gd name="T54" fmla="*/ 51 w 102"/>
                    <a:gd name="T55" fmla="*/ 0 h 104"/>
                    <a:gd name="T56" fmla="*/ 51 w 102"/>
                    <a:gd name="T57" fmla="*/ 0 h 104"/>
                    <a:gd name="T58" fmla="*/ 62 w 102"/>
                    <a:gd name="T59" fmla="*/ 2 h 104"/>
                    <a:gd name="T60" fmla="*/ 71 w 102"/>
                    <a:gd name="T61" fmla="*/ 5 h 104"/>
                    <a:gd name="T62" fmla="*/ 80 w 102"/>
                    <a:gd name="T63" fmla="*/ 9 h 104"/>
                    <a:gd name="T64" fmla="*/ 87 w 102"/>
                    <a:gd name="T65" fmla="*/ 15 h 104"/>
                    <a:gd name="T66" fmla="*/ 93 w 102"/>
                    <a:gd name="T67" fmla="*/ 23 h 104"/>
                    <a:gd name="T68" fmla="*/ 98 w 102"/>
                    <a:gd name="T69" fmla="*/ 32 h 104"/>
                    <a:gd name="T70" fmla="*/ 101 w 102"/>
                    <a:gd name="T71" fmla="*/ 42 h 104"/>
                    <a:gd name="T72" fmla="*/ 102 w 102"/>
                    <a:gd name="T73" fmla="*/ 53 h 104"/>
                    <a:gd name="T74" fmla="*/ 102 w 102"/>
                    <a:gd name="T75" fmla="*/ 5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4">
                      <a:moveTo>
                        <a:pt x="102" y="53"/>
                      </a:moveTo>
                      <a:lnTo>
                        <a:pt x="102" y="53"/>
                      </a:lnTo>
                      <a:lnTo>
                        <a:pt x="101" y="62"/>
                      </a:lnTo>
                      <a:lnTo>
                        <a:pt x="98" y="72"/>
                      </a:lnTo>
                      <a:lnTo>
                        <a:pt x="93" y="81"/>
                      </a:lnTo>
                      <a:lnTo>
                        <a:pt x="87" y="89"/>
                      </a:lnTo>
                      <a:lnTo>
                        <a:pt x="80" y="95"/>
                      </a:lnTo>
                      <a:lnTo>
                        <a:pt x="71" y="100"/>
                      </a:lnTo>
                      <a:lnTo>
                        <a:pt x="62" y="103"/>
                      </a:lnTo>
                      <a:lnTo>
                        <a:pt x="51" y="104"/>
                      </a:lnTo>
                      <a:lnTo>
                        <a:pt x="51" y="104"/>
                      </a:lnTo>
                      <a:lnTo>
                        <a:pt x="41" y="103"/>
                      </a:lnTo>
                      <a:lnTo>
                        <a:pt x="32" y="100"/>
                      </a:lnTo>
                      <a:lnTo>
                        <a:pt x="23" y="95"/>
                      </a:lnTo>
                      <a:lnTo>
                        <a:pt x="15" y="89"/>
                      </a:lnTo>
                      <a:lnTo>
                        <a:pt x="9" y="81"/>
                      </a:lnTo>
                      <a:lnTo>
                        <a:pt x="3" y="72"/>
                      </a:lnTo>
                      <a:lnTo>
                        <a:pt x="0" y="62"/>
                      </a:lnTo>
                      <a:lnTo>
                        <a:pt x="0" y="53"/>
                      </a:lnTo>
                      <a:lnTo>
                        <a:pt x="0" y="53"/>
                      </a:lnTo>
                      <a:lnTo>
                        <a:pt x="0" y="42"/>
                      </a:lnTo>
                      <a:lnTo>
                        <a:pt x="3" y="32"/>
                      </a:lnTo>
                      <a:lnTo>
                        <a:pt x="9" y="23"/>
                      </a:lnTo>
                      <a:lnTo>
                        <a:pt x="15" y="15"/>
                      </a:lnTo>
                      <a:lnTo>
                        <a:pt x="23" y="9"/>
                      </a:lnTo>
                      <a:lnTo>
                        <a:pt x="32" y="5"/>
                      </a:lnTo>
                      <a:lnTo>
                        <a:pt x="41" y="2"/>
                      </a:lnTo>
                      <a:lnTo>
                        <a:pt x="51" y="0"/>
                      </a:lnTo>
                      <a:lnTo>
                        <a:pt x="51" y="0"/>
                      </a:lnTo>
                      <a:lnTo>
                        <a:pt x="62" y="2"/>
                      </a:lnTo>
                      <a:lnTo>
                        <a:pt x="71" y="5"/>
                      </a:lnTo>
                      <a:lnTo>
                        <a:pt x="80" y="9"/>
                      </a:lnTo>
                      <a:lnTo>
                        <a:pt x="87" y="15"/>
                      </a:lnTo>
                      <a:lnTo>
                        <a:pt x="93" y="23"/>
                      </a:lnTo>
                      <a:lnTo>
                        <a:pt x="98" y="32"/>
                      </a:lnTo>
                      <a:lnTo>
                        <a:pt x="101" y="42"/>
                      </a:lnTo>
                      <a:lnTo>
                        <a:pt x="102" y="53"/>
                      </a:lnTo>
                      <a:lnTo>
                        <a:pt x="102" y="53"/>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7" name="Freeform 42">
                  <a:extLst>
                    <a:ext uri="{FF2B5EF4-FFF2-40B4-BE49-F238E27FC236}">
                      <a16:creationId xmlns:a16="http://schemas.microsoft.com/office/drawing/2014/main" id="{D659D651-B56A-D863-A0E0-3C12E01994F7}"/>
                    </a:ext>
                  </a:extLst>
                </p:cNvPr>
                <p:cNvSpPr>
                  <a:spLocks/>
                </p:cNvSpPr>
                <p:nvPr/>
              </p:nvSpPr>
              <p:spPr bwMode="auto">
                <a:xfrm>
                  <a:off x="1270" y="2207"/>
                  <a:ext cx="156" cy="157"/>
                </a:xfrm>
                <a:custGeom>
                  <a:avLst/>
                  <a:gdLst>
                    <a:gd name="T0" fmla="*/ 156 w 156"/>
                    <a:gd name="T1" fmla="*/ 79 h 157"/>
                    <a:gd name="T2" fmla="*/ 156 w 156"/>
                    <a:gd name="T3" fmla="*/ 79 h 157"/>
                    <a:gd name="T4" fmla="*/ 155 w 156"/>
                    <a:gd name="T5" fmla="*/ 95 h 157"/>
                    <a:gd name="T6" fmla="*/ 150 w 156"/>
                    <a:gd name="T7" fmla="*/ 109 h 157"/>
                    <a:gd name="T8" fmla="*/ 143 w 156"/>
                    <a:gd name="T9" fmla="*/ 122 h 157"/>
                    <a:gd name="T10" fmla="*/ 134 w 156"/>
                    <a:gd name="T11" fmla="*/ 134 h 157"/>
                    <a:gd name="T12" fmla="*/ 122 w 156"/>
                    <a:gd name="T13" fmla="*/ 143 h 157"/>
                    <a:gd name="T14" fmla="*/ 108 w 156"/>
                    <a:gd name="T15" fmla="*/ 151 h 157"/>
                    <a:gd name="T16" fmla="*/ 93 w 156"/>
                    <a:gd name="T17" fmla="*/ 155 h 157"/>
                    <a:gd name="T18" fmla="*/ 78 w 156"/>
                    <a:gd name="T19" fmla="*/ 157 h 157"/>
                    <a:gd name="T20" fmla="*/ 78 w 156"/>
                    <a:gd name="T21" fmla="*/ 157 h 157"/>
                    <a:gd name="T22" fmla="*/ 61 w 156"/>
                    <a:gd name="T23" fmla="*/ 155 h 157"/>
                    <a:gd name="T24" fmla="*/ 46 w 156"/>
                    <a:gd name="T25" fmla="*/ 151 h 157"/>
                    <a:gd name="T26" fmla="*/ 34 w 156"/>
                    <a:gd name="T27" fmla="*/ 143 h 157"/>
                    <a:gd name="T28" fmla="*/ 22 w 156"/>
                    <a:gd name="T29" fmla="*/ 134 h 157"/>
                    <a:gd name="T30" fmla="*/ 12 w 156"/>
                    <a:gd name="T31" fmla="*/ 122 h 157"/>
                    <a:gd name="T32" fmla="*/ 6 w 156"/>
                    <a:gd name="T33" fmla="*/ 109 h 157"/>
                    <a:gd name="T34" fmla="*/ 1 w 156"/>
                    <a:gd name="T35" fmla="*/ 95 h 157"/>
                    <a:gd name="T36" fmla="*/ 0 w 156"/>
                    <a:gd name="T37" fmla="*/ 79 h 157"/>
                    <a:gd name="T38" fmla="*/ 0 w 156"/>
                    <a:gd name="T39" fmla="*/ 79 h 157"/>
                    <a:gd name="T40" fmla="*/ 1 w 156"/>
                    <a:gd name="T41" fmla="*/ 62 h 157"/>
                    <a:gd name="T42" fmla="*/ 6 w 156"/>
                    <a:gd name="T43" fmla="*/ 48 h 157"/>
                    <a:gd name="T44" fmla="*/ 12 w 156"/>
                    <a:gd name="T45" fmla="*/ 35 h 157"/>
                    <a:gd name="T46" fmla="*/ 22 w 156"/>
                    <a:gd name="T47" fmla="*/ 23 h 157"/>
                    <a:gd name="T48" fmla="*/ 34 w 156"/>
                    <a:gd name="T49" fmla="*/ 14 h 157"/>
                    <a:gd name="T50" fmla="*/ 46 w 156"/>
                    <a:gd name="T51" fmla="*/ 6 h 157"/>
                    <a:gd name="T52" fmla="*/ 61 w 156"/>
                    <a:gd name="T53" fmla="*/ 2 h 157"/>
                    <a:gd name="T54" fmla="*/ 78 w 156"/>
                    <a:gd name="T55" fmla="*/ 0 h 157"/>
                    <a:gd name="T56" fmla="*/ 78 w 156"/>
                    <a:gd name="T57" fmla="*/ 0 h 157"/>
                    <a:gd name="T58" fmla="*/ 93 w 156"/>
                    <a:gd name="T59" fmla="*/ 2 h 157"/>
                    <a:gd name="T60" fmla="*/ 108 w 156"/>
                    <a:gd name="T61" fmla="*/ 6 h 157"/>
                    <a:gd name="T62" fmla="*/ 122 w 156"/>
                    <a:gd name="T63" fmla="*/ 14 h 157"/>
                    <a:gd name="T64" fmla="*/ 134 w 156"/>
                    <a:gd name="T65" fmla="*/ 23 h 157"/>
                    <a:gd name="T66" fmla="*/ 143 w 156"/>
                    <a:gd name="T67" fmla="*/ 35 h 157"/>
                    <a:gd name="T68" fmla="*/ 150 w 156"/>
                    <a:gd name="T69" fmla="*/ 48 h 157"/>
                    <a:gd name="T70" fmla="*/ 155 w 156"/>
                    <a:gd name="T71" fmla="*/ 62 h 157"/>
                    <a:gd name="T72" fmla="*/ 156 w 156"/>
                    <a:gd name="T73" fmla="*/ 79 h 157"/>
                    <a:gd name="T74" fmla="*/ 156 w 156"/>
                    <a:gd name="T75"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57">
                      <a:moveTo>
                        <a:pt x="156" y="79"/>
                      </a:moveTo>
                      <a:lnTo>
                        <a:pt x="156" y="79"/>
                      </a:lnTo>
                      <a:lnTo>
                        <a:pt x="155" y="95"/>
                      </a:lnTo>
                      <a:lnTo>
                        <a:pt x="150" y="109"/>
                      </a:lnTo>
                      <a:lnTo>
                        <a:pt x="143" y="122"/>
                      </a:lnTo>
                      <a:lnTo>
                        <a:pt x="134" y="134"/>
                      </a:lnTo>
                      <a:lnTo>
                        <a:pt x="122" y="143"/>
                      </a:lnTo>
                      <a:lnTo>
                        <a:pt x="108" y="151"/>
                      </a:lnTo>
                      <a:lnTo>
                        <a:pt x="93" y="155"/>
                      </a:lnTo>
                      <a:lnTo>
                        <a:pt x="78" y="157"/>
                      </a:lnTo>
                      <a:lnTo>
                        <a:pt x="78" y="157"/>
                      </a:lnTo>
                      <a:lnTo>
                        <a:pt x="61" y="155"/>
                      </a:lnTo>
                      <a:lnTo>
                        <a:pt x="46" y="151"/>
                      </a:lnTo>
                      <a:lnTo>
                        <a:pt x="34" y="143"/>
                      </a:lnTo>
                      <a:lnTo>
                        <a:pt x="22" y="134"/>
                      </a:lnTo>
                      <a:lnTo>
                        <a:pt x="12" y="122"/>
                      </a:lnTo>
                      <a:lnTo>
                        <a:pt x="6" y="109"/>
                      </a:lnTo>
                      <a:lnTo>
                        <a:pt x="1" y="95"/>
                      </a:lnTo>
                      <a:lnTo>
                        <a:pt x="0" y="79"/>
                      </a:lnTo>
                      <a:lnTo>
                        <a:pt x="0" y="79"/>
                      </a:lnTo>
                      <a:lnTo>
                        <a:pt x="1" y="62"/>
                      </a:lnTo>
                      <a:lnTo>
                        <a:pt x="6" y="48"/>
                      </a:lnTo>
                      <a:lnTo>
                        <a:pt x="12" y="35"/>
                      </a:lnTo>
                      <a:lnTo>
                        <a:pt x="22" y="23"/>
                      </a:lnTo>
                      <a:lnTo>
                        <a:pt x="34" y="14"/>
                      </a:lnTo>
                      <a:lnTo>
                        <a:pt x="46" y="6"/>
                      </a:lnTo>
                      <a:lnTo>
                        <a:pt x="61" y="2"/>
                      </a:lnTo>
                      <a:lnTo>
                        <a:pt x="78" y="0"/>
                      </a:lnTo>
                      <a:lnTo>
                        <a:pt x="78" y="0"/>
                      </a:lnTo>
                      <a:lnTo>
                        <a:pt x="93" y="2"/>
                      </a:lnTo>
                      <a:lnTo>
                        <a:pt x="108" y="6"/>
                      </a:lnTo>
                      <a:lnTo>
                        <a:pt x="122" y="14"/>
                      </a:lnTo>
                      <a:lnTo>
                        <a:pt x="134" y="23"/>
                      </a:lnTo>
                      <a:lnTo>
                        <a:pt x="143" y="35"/>
                      </a:lnTo>
                      <a:lnTo>
                        <a:pt x="150" y="48"/>
                      </a:lnTo>
                      <a:lnTo>
                        <a:pt x="155" y="62"/>
                      </a:lnTo>
                      <a:lnTo>
                        <a:pt x="156" y="79"/>
                      </a:lnTo>
                      <a:lnTo>
                        <a:pt x="156" y="79"/>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8" name="Freeform 43">
                  <a:extLst>
                    <a:ext uri="{FF2B5EF4-FFF2-40B4-BE49-F238E27FC236}">
                      <a16:creationId xmlns:a16="http://schemas.microsoft.com/office/drawing/2014/main" id="{FC786C91-AF4C-3697-DF09-8E21518E5F64}"/>
                    </a:ext>
                  </a:extLst>
                </p:cNvPr>
                <p:cNvSpPr>
                  <a:spLocks/>
                </p:cNvSpPr>
                <p:nvPr/>
              </p:nvSpPr>
              <p:spPr bwMode="auto">
                <a:xfrm>
                  <a:off x="1374" y="2186"/>
                  <a:ext cx="170" cy="169"/>
                </a:xfrm>
                <a:custGeom>
                  <a:avLst/>
                  <a:gdLst>
                    <a:gd name="T0" fmla="*/ 170 w 170"/>
                    <a:gd name="T1" fmla="*/ 84 h 169"/>
                    <a:gd name="T2" fmla="*/ 170 w 170"/>
                    <a:gd name="T3" fmla="*/ 84 h 169"/>
                    <a:gd name="T4" fmla="*/ 167 w 170"/>
                    <a:gd name="T5" fmla="*/ 101 h 169"/>
                    <a:gd name="T6" fmla="*/ 162 w 170"/>
                    <a:gd name="T7" fmla="*/ 118 h 169"/>
                    <a:gd name="T8" fmla="*/ 155 w 170"/>
                    <a:gd name="T9" fmla="*/ 131 h 169"/>
                    <a:gd name="T10" fmla="*/ 144 w 170"/>
                    <a:gd name="T11" fmla="*/ 145 h 169"/>
                    <a:gd name="T12" fmla="*/ 132 w 170"/>
                    <a:gd name="T13" fmla="*/ 154 h 169"/>
                    <a:gd name="T14" fmla="*/ 117 w 170"/>
                    <a:gd name="T15" fmla="*/ 163 h 169"/>
                    <a:gd name="T16" fmla="*/ 102 w 170"/>
                    <a:gd name="T17" fmla="*/ 167 h 169"/>
                    <a:gd name="T18" fmla="*/ 84 w 170"/>
                    <a:gd name="T19" fmla="*/ 169 h 169"/>
                    <a:gd name="T20" fmla="*/ 84 w 170"/>
                    <a:gd name="T21" fmla="*/ 169 h 169"/>
                    <a:gd name="T22" fmla="*/ 67 w 170"/>
                    <a:gd name="T23" fmla="*/ 167 h 169"/>
                    <a:gd name="T24" fmla="*/ 52 w 170"/>
                    <a:gd name="T25" fmla="*/ 163 h 169"/>
                    <a:gd name="T26" fmla="*/ 37 w 170"/>
                    <a:gd name="T27" fmla="*/ 154 h 169"/>
                    <a:gd name="T28" fmla="*/ 25 w 170"/>
                    <a:gd name="T29" fmla="*/ 145 h 169"/>
                    <a:gd name="T30" fmla="*/ 15 w 170"/>
                    <a:gd name="T31" fmla="*/ 131 h 169"/>
                    <a:gd name="T32" fmla="*/ 7 w 170"/>
                    <a:gd name="T33" fmla="*/ 118 h 169"/>
                    <a:gd name="T34" fmla="*/ 1 w 170"/>
                    <a:gd name="T35" fmla="*/ 101 h 169"/>
                    <a:gd name="T36" fmla="*/ 0 w 170"/>
                    <a:gd name="T37" fmla="*/ 84 h 169"/>
                    <a:gd name="T38" fmla="*/ 0 w 170"/>
                    <a:gd name="T39" fmla="*/ 84 h 169"/>
                    <a:gd name="T40" fmla="*/ 1 w 170"/>
                    <a:gd name="T41" fmla="*/ 68 h 169"/>
                    <a:gd name="T42" fmla="*/ 7 w 170"/>
                    <a:gd name="T43" fmla="*/ 51 h 169"/>
                    <a:gd name="T44" fmla="*/ 15 w 170"/>
                    <a:gd name="T45" fmla="*/ 36 h 169"/>
                    <a:gd name="T46" fmla="*/ 25 w 170"/>
                    <a:gd name="T47" fmla="*/ 24 h 169"/>
                    <a:gd name="T48" fmla="*/ 37 w 170"/>
                    <a:gd name="T49" fmla="*/ 14 h 169"/>
                    <a:gd name="T50" fmla="*/ 52 w 170"/>
                    <a:gd name="T51" fmla="*/ 6 h 169"/>
                    <a:gd name="T52" fmla="*/ 67 w 170"/>
                    <a:gd name="T53" fmla="*/ 2 h 169"/>
                    <a:gd name="T54" fmla="*/ 84 w 170"/>
                    <a:gd name="T55" fmla="*/ 0 h 169"/>
                    <a:gd name="T56" fmla="*/ 84 w 170"/>
                    <a:gd name="T57" fmla="*/ 0 h 169"/>
                    <a:gd name="T58" fmla="*/ 102 w 170"/>
                    <a:gd name="T59" fmla="*/ 2 h 169"/>
                    <a:gd name="T60" fmla="*/ 117 w 170"/>
                    <a:gd name="T61" fmla="*/ 6 h 169"/>
                    <a:gd name="T62" fmla="*/ 132 w 170"/>
                    <a:gd name="T63" fmla="*/ 14 h 169"/>
                    <a:gd name="T64" fmla="*/ 144 w 170"/>
                    <a:gd name="T65" fmla="*/ 24 h 169"/>
                    <a:gd name="T66" fmla="*/ 155 w 170"/>
                    <a:gd name="T67" fmla="*/ 36 h 169"/>
                    <a:gd name="T68" fmla="*/ 162 w 170"/>
                    <a:gd name="T69" fmla="*/ 51 h 169"/>
                    <a:gd name="T70" fmla="*/ 167 w 170"/>
                    <a:gd name="T71" fmla="*/ 68 h 169"/>
                    <a:gd name="T72" fmla="*/ 170 w 170"/>
                    <a:gd name="T73" fmla="*/ 84 h 169"/>
                    <a:gd name="T74" fmla="*/ 170 w 170"/>
                    <a:gd name="T75"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169">
                      <a:moveTo>
                        <a:pt x="170" y="84"/>
                      </a:moveTo>
                      <a:lnTo>
                        <a:pt x="170" y="84"/>
                      </a:lnTo>
                      <a:lnTo>
                        <a:pt x="167" y="101"/>
                      </a:lnTo>
                      <a:lnTo>
                        <a:pt x="162" y="118"/>
                      </a:lnTo>
                      <a:lnTo>
                        <a:pt x="155" y="131"/>
                      </a:lnTo>
                      <a:lnTo>
                        <a:pt x="144" y="145"/>
                      </a:lnTo>
                      <a:lnTo>
                        <a:pt x="132" y="154"/>
                      </a:lnTo>
                      <a:lnTo>
                        <a:pt x="117" y="163"/>
                      </a:lnTo>
                      <a:lnTo>
                        <a:pt x="102" y="167"/>
                      </a:lnTo>
                      <a:lnTo>
                        <a:pt x="84" y="169"/>
                      </a:lnTo>
                      <a:lnTo>
                        <a:pt x="84" y="169"/>
                      </a:lnTo>
                      <a:lnTo>
                        <a:pt x="67" y="167"/>
                      </a:lnTo>
                      <a:lnTo>
                        <a:pt x="52" y="163"/>
                      </a:lnTo>
                      <a:lnTo>
                        <a:pt x="37" y="154"/>
                      </a:lnTo>
                      <a:lnTo>
                        <a:pt x="25" y="145"/>
                      </a:lnTo>
                      <a:lnTo>
                        <a:pt x="15" y="131"/>
                      </a:lnTo>
                      <a:lnTo>
                        <a:pt x="7" y="118"/>
                      </a:lnTo>
                      <a:lnTo>
                        <a:pt x="1" y="101"/>
                      </a:lnTo>
                      <a:lnTo>
                        <a:pt x="0" y="84"/>
                      </a:lnTo>
                      <a:lnTo>
                        <a:pt x="0" y="84"/>
                      </a:lnTo>
                      <a:lnTo>
                        <a:pt x="1" y="68"/>
                      </a:lnTo>
                      <a:lnTo>
                        <a:pt x="7" y="51"/>
                      </a:lnTo>
                      <a:lnTo>
                        <a:pt x="15" y="36"/>
                      </a:lnTo>
                      <a:lnTo>
                        <a:pt x="25" y="24"/>
                      </a:lnTo>
                      <a:lnTo>
                        <a:pt x="37" y="14"/>
                      </a:lnTo>
                      <a:lnTo>
                        <a:pt x="52" y="6"/>
                      </a:lnTo>
                      <a:lnTo>
                        <a:pt x="67" y="2"/>
                      </a:lnTo>
                      <a:lnTo>
                        <a:pt x="84" y="0"/>
                      </a:lnTo>
                      <a:lnTo>
                        <a:pt x="84" y="0"/>
                      </a:lnTo>
                      <a:lnTo>
                        <a:pt x="102" y="2"/>
                      </a:lnTo>
                      <a:lnTo>
                        <a:pt x="117" y="6"/>
                      </a:lnTo>
                      <a:lnTo>
                        <a:pt x="132" y="14"/>
                      </a:lnTo>
                      <a:lnTo>
                        <a:pt x="144" y="24"/>
                      </a:lnTo>
                      <a:lnTo>
                        <a:pt x="155" y="36"/>
                      </a:lnTo>
                      <a:lnTo>
                        <a:pt x="162" y="51"/>
                      </a:lnTo>
                      <a:lnTo>
                        <a:pt x="167" y="68"/>
                      </a:lnTo>
                      <a:lnTo>
                        <a:pt x="170" y="84"/>
                      </a:lnTo>
                      <a:lnTo>
                        <a:pt x="170" y="84"/>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29" name="Freeform 44">
                  <a:extLst>
                    <a:ext uri="{FF2B5EF4-FFF2-40B4-BE49-F238E27FC236}">
                      <a16:creationId xmlns:a16="http://schemas.microsoft.com/office/drawing/2014/main" id="{D307251A-B264-D013-0464-A96E163D5717}"/>
                    </a:ext>
                  </a:extLst>
                </p:cNvPr>
                <p:cNvSpPr>
                  <a:spLocks/>
                </p:cNvSpPr>
                <p:nvPr/>
              </p:nvSpPr>
              <p:spPr bwMode="auto">
                <a:xfrm>
                  <a:off x="1414" y="2093"/>
                  <a:ext cx="192" cy="191"/>
                </a:xfrm>
                <a:custGeom>
                  <a:avLst/>
                  <a:gdLst>
                    <a:gd name="T0" fmla="*/ 192 w 192"/>
                    <a:gd name="T1" fmla="*/ 96 h 191"/>
                    <a:gd name="T2" fmla="*/ 192 w 192"/>
                    <a:gd name="T3" fmla="*/ 96 h 191"/>
                    <a:gd name="T4" fmla="*/ 192 w 192"/>
                    <a:gd name="T5" fmla="*/ 105 h 191"/>
                    <a:gd name="T6" fmla="*/ 190 w 192"/>
                    <a:gd name="T7" fmla="*/ 114 h 191"/>
                    <a:gd name="T8" fmla="*/ 189 w 192"/>
                    <a:gd name="T9" fmla="*/ 123 h 191"/>
                    <a:gd name="T10" fmla="*/ 184 w 192"/>
                    <a:gd name="T11" fmla="*/ 132 h 191"/>
                    <a:gd name="T12" fmla="*/ 181 w 192"/>
                    <a:gd name="T13" fmla="*/ 141 h 191"/>
                    <a:gd name="T14" fmla="*/ 177 w 192"/>
                    <a:gd name="T15" fmla="*/ 149 h 191"/>
                    <a:gd name="T16" fmla="*/ 165 w 192"/>
                    <a:gd name="T17" fmla="*/ 164 h 191"/>
                    <a:gd name="T18" fmla="*/ 149 w 192"/>
                    <a:gd name="T19" fmla="*/ 174 h 191"/>
                    <a:gd name="T20" fmla="*/ 142 w 192"/>
                    <a:gd name="T21" fmla="*/ 180 h 191"/>
                    <a:gd name="T22" fmla="*/ 134 w 192"/>
                    <a:gd name="T23" fmla="*/ 184 h 191"/>
                    <a:gd name="T24" fmla="*/ 125 w 192"/>
                    <a:gd name="T25" fmla="*/ 187 h 191"/>
                    <a:gd name="T26" fmla="*/ 116 w 192"/>
                    <a:gd name="T27" fmla="*/ 190 h 191"/>
                    <a:gd name="T28" fmla="*/ 106 w 192"/>
                    <a:gd name="T29" fmla="*/ 191 h 191"/>
                    <a:gd name="T30" fmla="*/ 97 w 192"/>
                    <a:gd name="T31" fmla="*/ 191 h 191"/>
                    <a:gd name="T32" fmla="*/ 97 w 192"/>
                    <a:gd name="T33" fmla="*/ 191 h 191"/>
                    <a:gd name="T34" fmla="*/ 86 w 192"/>
                    <a:gd name="T35" fmla="*/ 191 h 191"/>
                    <a:gd name="T36" fmla="*/ 77 w 192"/>
                    <a:gd name="T37" fmla="*/ 190 h 191"/>
                    <a:gd name="T38" fmla="*/ 68 w 192"/>
                    <a:gd name="T39" fmla="*/ 187 h 191"/>
                    <a:gd name="T40" fmla="*/ 59 w 192"/>
                    <a:gd name="T41" fmla="*/ 184 h 191"/>
                    <a:gd name="T42" fmla="*/ 50 w 192"/>
                    <a:gd name="T43" fmla="*/ 180 h 191"/>
                    <a:gd name="T44" fmla="*/ 42 w 192"/>
                    <a:gd name="T45" fmla="*/ 174 h 191"/>
                    <a:gd name="T46" fmla="*/ 29 w 192"/>
                    <a:gd name="T47" fmla="*/ 164 h 191"/>
                    <a:gd name="T48" fmla="*/ 17 w 192"/>
                    <a:gd name="T49" fmla="*/ 149 h 191"/>
                    <a:gd name="T50" fmla="*/ 12 w 192"/>
                    <a:gd name="T51" fmla="*/ 141 h 191"/>
                    <a:gd name="T52" fmla="*/ 8 w 192"/>
                    <a:gd name="T53" fmla="*/ 132 h 191"/>
                    <a:gd name="T54" fmla="*/ 5 w 192"/>
                    <a:gd name="T55" fmla="*/ 123 h 191"/>
                    <a:gd name="T56" fmla="*/ 2 w 192"/>
                    <a:gd name="T57" fmla="*/ 114 h 191"/>
                    <a:gd name="T58" fmla="*/ 2 w 192"/>
                    <a:gd name="T59" fmla="*/ 105 h 191"/>
                    <a:gd name="T60" fmla="*/ 0 w 192"/>
                    <a:gd name="T61" fmla="*/ 96 h 191"/>
                    <a:gd name="T62" fmla="*/ 0 w 192"/>
                    <a:gd name="T63" fmla="*/ 96 h 191"/>
                    <a:gd name="T64" fmla="*/ 2 w 192"/>
                    <a:gd name="T65" fmla="*/ 86 h 191"/>
                    <a:gd name="T66" fmla="*/ 2 w 192"/>
                    <a:gd name="T67" fmla="*/ 76 h 191"/>
                    <a:gd name="T68" fmla="*/ 5 w 192"/>
                    <a:gd name="T69" fmla="*/ 67 h 191"/>
                    <a:gd name="T70" fmla="*/ 8 w 192"/>
                    <a:gd name="T71" fmla="*/ 58 h 191"/>
                    <a:gd name="T72" fmla="*/ 12 w 192"/>
                    <a:gd name="T73" fmla="*/ 49 h 191"/>
                    <a:gd name="T74" fmla="*/ 17 w 192"/>
                    <a:gd name="T75" fmla="*/ 42 h 191"/>
                    <a:gd name="T76" fmla="*/ 29 w 192"/>
                    <a:gd name="T77" fmla="*/ 28 h 191"/>
                    <a:gd name="T78" fmla="*/ 42 w 192"/>
                    <a:gd name="T79" fmla="*/ 16 h 191"/>
                    <a:gd name="T80" fmla="*/ 50 w 192"/>
                    <a:gd name="T81" fmla="*/ 12 h 191"/>
                    <a:gd name="T82" fmla="*/ 59 w 192"/>
                    <a:gd name="T83" fmla="*/ 7 h 191"/>
                    <a:gd name="T84" fmla="*/ 68 w 192"/>
                    <a:gd name="T85" fmla="*/ 4 h 191"/>
                    <a:gd name="T86" fmla="*/ 77 w 192"/>
                    <a:gd name="T87" fmla="*/ 1 h 191"/>
                    <a:gd name="T88" fmla="*/ 86 w 192"/>
                    <a:gd name="T89" fmla="*/ 0 h 191"/>
                    <a:gd name="T90" fmla="*/ 97 w 192"/>
                    <a:gd name="T91" fmla="*/ 0 h 191"/>
                    <a:gd name="T92" fmla="*/ 97 w 192"/>
                    <a:gd name="T93" fmla="*/ 0 h 191"/>
                    <a:gd name="T94" fmla="*/ 106 w 192"/>
                    <a:gd name="T95" fmla="*/ 0 h 191"/>
                    <a:gd name="T96" fmla="*/ 116 w 192"/>
                    <a:gd name="T97" fmla="*/ 1 h 191"/>
                    <a:gd name="T98" fmla="*/ 125 w 192"/>
                    <a:gd name="T99" fmla="*/ 4 h 191"/>
                    <a:gd name="T100" fmla="*/ 134 w 192"/>
                    <a:gd name="T101" fmla="*/ 7 h 191"/>
                    <a:gd name="T102" fmla="*/ 142 w 192"/>
                    <a:gd name="T103" fmla="*/ 12 h 191"/>
                    <a:gd name="T104" fmla="*/ 149 w 192"/>
                    <a:gd name="T105" fmla="*/ 16 h 191"/>
                    <a:gd name="T106" fmla="*/ 165 w 192"/>
                    <a:gd name="T107" fmla="*/ 28 h 191"/>
                    <a:gd name="T108" fmla="*/ 177 w 192"/>
                    <a:gd name="T109" fmla="*/ 42 h 191"/>
                    <a:gd name="T110" fmla="*/ 181 w 192"/>
                    <a:gd name="T111" fmla="*/ 49 h 191"/>
                    <a:gd name="T112" fmla="*/ 184 w 192"/>
                    <a:gd name="T113" fmla="*/ 58 h 191"/>
                    <a:gd name="T114" fmla="*/ 189 w 192"/>
                    <a:gd name="T115" fmla="*/ 67 h 191"/>
                    <a:gd name="T116" fmla="*/ 190 w 192"/>
                    <a:gd name="T117" fmla="*/ 76 h 191"/>
                    <a:gd name="T118" fmla="*/ 192 w 192"/>
                    <a:gd name="T119" fmla="*/ 86 h 191"/>
                    <a:gd name="T120" fmla="*/ 192 w 192"/>
                    <a:gd name="T121" fmla="*/ 96 h 191"/>
                    <a:gd name="T122" fmla="*/ 192 w 192"/>
                    <a:gd name="T123" fmla="*/ 9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191">
                      <a:moveTo>
                        <a:pt x="192" y="96"/>
                      </a:moveTo>
                      <a:lnTo>
                        <a:pt x="192" y="96"/>
                      </a:lnTo>
                      <a:lnTo>
                        <a:pt x="192" y="105"/>
                      </a:lnTo>
                      <a:lnTo>
                        <a:pt x="190" y="114"/>
                      </a:lnTo>
                      <a:lnTo>
                        <a:pt x="189" y="123"/>
                      </a:lnTo>
                      <a:lnTo>
                        <a:pt x="184" y="132"/>
                      </a:lnTo>
                      <a:lnTo>
                        <a:pt x="181" y="141"/>
                      </a:lnTo>
                      <a:lnTo>
                        <a:pt x="177" y="149"/>
                      </a:lnTo>
                      <a:lnTo>
                        <a:pt x="165" y="164"/>
                      </a:lnTo>
                      <a:lnTo>
                        <a:pt x="149" y="174"/>
                      </a:lnTo>
                      <a:lnTo>
                        <a:pt x="142" y="180"/>
                      </a:lnTo>
                      <a:lnTo>
                        <a:pt x="134" y="184"/>
                      </a:lnTo>
                      <a:lnTo>
                        <a:pt x="125" y="187"/>
                      </a:lnTo>
                      <a:lnTo>
                        <a:pt x="116" y="190"/>
                      </a:lnTo>
                      <a:lnTo>
                        <a:pt x="106" y="191"/>
                      </a:lnTo>
                      <a:lnTo>
                        <a:pt x="97" y="191"/>
                      </a:lnTo>
                      <a:lnTo>
                        <a:pt x="97" y="191"/>
                      </a:lnTo>
                      <a:lnTo>
                        <a:pt x="86" y="191"/>
                      </a:lnTo>
                      <a:lnTo>
                        <a:pt x="77" y="190"/>
                      </a:lnTo>
                      <a:lnTo>
                        <a:pt x="68" y="187"/>
                      </a:lnTo>
                      <a:lnTo>
                        <a:pt x="59" y="184"/>
                      </a:lnTo>
                      <a:lnTo>
                        <a:pt x="50" y="180"/>
                      </a:lnTo>
                      <a:lnTo>
                        <a:pt x="42" y="174"/>
                      </a:lnTo>
                      <a:lnTo>
                        <a:pt x="29" y="164"/>
                      </a:lnTo>
                      <a:lnTo>
                        <a:pt x="17" y="149"/>
                      </a:lnTo>
                      <a:lnTo>
                        <a:pt x="12" y="141"/>
                      </a:lnTo>
                      <a:lnTo>
                        <a:pt x="8" y="132"/>
                      </a:lnTo>
                      <a:lnTo>
                        <a:pt x="5" y="123"/>
                      </a:lnTo>
                      <a:lnTo>
                        <a:pt x="2" y="114"/>
                      </a:lnTo>
                      <a:lnTo>
                        <a:pt x="2" y="105"/>
                      </a:lnTo>
                      <a:lnTo>
                        <a:pt x="0" y="96"/>
                      </a:lnTo>
                      <a:lnTo>
                        <a:pt x="0" y="96"/>
                      </a:lnTo>
                      <a:lnTo>
                        <a:pt x="2" y="86"/>
                      </a:lnTo>
                      <a:lnTo>
                        <a:pt x="2" y="76"/>
                      </a:lnTo>
                      <a:lnTo>
                        <a:pt x="5" y="67"/>
                      </a:lnTo>
                      <a:lnTo>
                        <a:pt x="8" y="58"/>
                      </a:lnTo>
                      <a:lnTo>
                        <a:pt x="12" y="49"/>
                      </a:lnTo>
                      <a:lnTo>
                        <a:pt x="17" y="42"/>
                      </a:lnTo>
                      <a:lnTo>
                        <a:pt x="29" y="28"/>
                      </a:lnTo>
                      <a:lnTo>
                        <a:pt x="42" y="16"/>
                      </a:lnTo>
                      <a:lnTo>
                        <a:pt x="50" y="12"/>
                      </a:lnTo>
                      <a:lnTo>
                        <a:pt x="59" y="7"/>
                      </a:lnTo>
                      <a:lnTo>
                        <a:pt x="68" y="4"/>
                      </a:lnTo>
                      <a:lnTo>
                        <a:pt x="77" y="1"/>
                      </a:lnTo>
                      <a:lnTo>
                        <a:pt x="86" y="0"/>
                      </a:lnTo>
                      <a:lnTo>
                        <a:pt x="97" y="0"/>
                      </a:lnTo>
                      <a:lnTo>
                        <a:pt x="97" y="0"/>
                      </a:lnTo>
                      <a:lnTo>
                        <a:pt x="106" y="0"/>
                      </a:lnTo>
                      <a:lnTo>
                        <a:pt x="116" y="1"/>
                      </a:lnTo>
                      <a:lnTo>
                        <a:pt x="125" y="4"/>
                      </a:lnTo>
                      <a:lnTo>
                        <a:pt x="134" y="7"/>
                      </a:lnTo>
                      <a:lnTo>
                        <a:pt x="142" y="12"/>
                      </a:lnTo>
                      <a:lnTo>
                        <a:pt x="149" y="16"/>
                      </a:lnTo>
                      <a:lnTo>
                        <a:pt x="165" y="28"/>
                      </a:lnTo>
                      <a:lnTo>
                        <a:pt x="177" y="42"/>
                      </a:lnTo>
                      <a:lnTo>
                        <a:pt x="181" y="49"/>
                      </a:lnTo>
                      <a:lnTo>
                        <a:pt x="184" y="58"/>
                      </a:lnTo>
                      <a:lnTo>
                        <a:pt x="189" y="67"/>
                      </a:lnTo>
                      <a:lnTo>
                        <a:pt x="190" y="76"/>
                      </a:lnTo>
                      <a:lnTo>
                        <a:pt x="192" y="86"/>
                      </a:lnTo>
                      <a:lnTo>
                        <a:pt x="192" y="96"/>
                      </a:lnTo>
                      <a:lnTo>
                        <a:pt x="192" y="96"/>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0" name="Freeform 45">
                  <a:extLst>
                    <a:ext uri="{FF2B5EF4-FFF2-40B4-BE49-F238E27FC236}">
                      <a16:creationId xmlns:a16="http://schemas.microsoft.com/office/drawing/2014/main" id="{48892DE5-9D02-10E3-FDAA-96C852EC5BFD}"/>
                    </a:ext>
                  </a:extLst>
                </p:cNvPr>
                <p:cNvSpPr>
                  <a:spLocks/>
                </p:cNvSpPr>
                <p:nvPr/>
              </p:nvSpPr>
              <p:spPr bwMode="auto">
                <a:xfrm>
                  <a:off x="1566" y="2085"/>
                  <a:ext cx="136" cy="136"/>
                </a:xfrm>
                <a:custGeom>
                  <a:avLst/>
                  <a:gdLst>
                    <a:gd name="T0" fmla="*/ 136 w 136"/>
                    <a:gd name="T1" fmla="*/ 68 h 136"/>
                    <a:gd name="T2" fmla="*/ 136 w 136"/>
                    <a:gd name="T3" fmla="*/ 68 h 136"/>
                    <a:gd name="T4" fmla="*/ 135 w 136"/>
                    <a:gd name="T5" fmla="*/ 81 h 136"/>
                    <a:gd name="T6" fmla="*/ 130 w 136"/>
                    <a:gd name="T7" fmla="*/ 95 h 136"/>
                    <a:gd name="T8" fmla="*/ 124 w 136"/>
                    <a:gd name="T9" fmla="*/ 106 h 136"/>
                    <a:gd name="T10" fmla="*/ 117 w 136"/>
                    <a:gd name="T11" fmla="*/ 116 h 136"/>
                    <a:gd name="T12" fmla="*/ 106 w 136"/>
                    <a:gd name="T13" fmla="*/ 124 h 136"/>
                    <a:gd name="T14" fmla="*/ 94 w 136"/>
                    <a:gd name="T15" fmla="*/ 131 h 136"/>
                    <a:gd name="T16" fmla="*/ 82 w 136"/>
                    <a:gd name="T17" fmla="*/ 134 h 136"/>
                    <a:gd name="T18" fmla="*/ 68 w 136"/>
                    <a:gd name="T19" fmla="*/ 136 h 136"/>
                    <a:gd name="T20" fmla="*/ 68 w 136"/>
                    <a:gd name="T21" fmla="*/ 136 h 136"/>
                    <a:gd name="T22" fmla="*/ 55 w 136"/>
                    <a:gd name="T23" fmla="*/ 134 h 136"/>
                    <a:gd name="T24" fmla="*/ 41 w 136"/>
                    <a:gd name="T25" fmla="*/ 131 h 136"/>
                    <a:gd name="T26" fmla="*/ 31 w 136"/>
                    <a:gd name="T27" fmla="*/ 124 h 136"/>
                    <a:gd name="T28" fmla="*/ 20 w 136"/>
                    <a:gd name="T29" fmla="*/ 116 h 136"/>
                    <a:gd name="T30" fmla="*/ 13 w 136"/>
                    <a:gd name="T31" fmla="*/ 106 h 136"/>
                    <a:gd name="T32" fmla="*/ 5 w 136"/>
                    <a:gd name="T33" fmla="*/ 95 h 136"/>
                    <a:gd name="T34" fmla="*/ 2 w 136"/>
                    <a:gd name="T35" fmla="*/ 81 h 136"/>
                    <a:gd name="T36" fmla="*/ 0 w 136"/>
                    <a:gd name="T37" fmla="*/ 68 h 136"/>
                    <a:gd name="T38" fmla="*/ 0 w 136"/>
                    <a:gd name="T39" fmla="*/ 68 h 136"/>
                    <a:gd name="T40" fmla="*/ 2 w 136"/>
                    <a:gd name="T41" fmla="*/ 54 h 136"/>
                    <a:gd name="T42" fmla="*/ 5 w 136"/>
                    <a:gd name="T43" fmla="*/ 42 h 136"/>
                    <a:gd name="T44" fmla="*/ 13 w 136"/>
                    <a:gd name="T45" fmla="*/ 30 h 136"/>
                    <a:gd name="T46" fmla="*/ 20 w 136"/>
                    <a:gd name="T47" fmla="*/ 20 h 136"/>
                    <a:gd name="T48" fmla="*/ 31 w 136"/>
                    <a:gd name="T49" fmla="*/ 12 h 136"/>
                    <a:gd name="T50" fmla="*/ 41 w 136"/>
                    <a:gd name="T51" fmla="*/ 6 h 136"/>
                    <a:gd name="T52" fmla="*/ 55 w 136"/>
                    <a:gd name="T53" fmla="*/ 2 h 136"/>
                    <a:gd name="T54" fmla="*/ 68 w 136"/>
                    <a:gd name="T55" fmla="*/ 0 h 136"/>
                    <a:gd name="T56" fmla="*/ 68 w 136"/>
                    <a:gd name="T57" fmla="*/ 0 h 136"/>
                    <a:gd name="T58" fmla="*/ 82 w 136"/>
                    <a:gd name="T59" fmla="*/ 2 h 136"/>
                    <a:gd name="T60" fmla="*/ 94 w 136"/>
                    <a:gd name="T61" fmla="*/ 6 h 136"/>
                    <a:gd name="T62" fmla="*/ 106 w 136"/>
                    <a:gd name="T63" fmla="*/ 12 h 136"/>
                    <a:gd name="T64" fmla="*/ 117 w 136"/>
                    <a:gd name="T65" fmla="*/ 20 h 136"/>
                    <a:gd name="T66" fmla="*/ 124 w 136"/>
                    <a:gd name="T67" fmla="*/ 30 h 136"/>
                    <a:gd name="T68" fmla="*/ 130 w 136"/>
                    <a:gd name="T69" fmla="*/ 42 h 136"/>
                    <a:gd name="T70" fmla="*/ 135 w 136"/>
                    <a:gd name="T71" fmla="*/ 54 h 136"/>
                    <a:gd name="T72" fmla="*/ 136 w 136"/>
                    <a:gd name="T73" fmla="*/ 68 h 136"/>
                    <a:gd name="T74" fmla="*/ 136 w 136"/>
                    <a:gd name="T75"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36">
                      <a:moveTo>
                        <a:pt x="136" y="68"/>
                      </a:moveTo>
                      <a:lnTo>
                        <a:pt x="136" y="68"/>
                      </a:lnTo>
                      <a:lnTo>
                        <a:pt x="135" y="81"/>
                      </a:lnTo>
                      <a:lnTo>
                        <a:pt x="130" y="95"/>
                      </a:lnTo>
                      <a:lnTo>
                        <a:pt x="124" y="106"/>
                      </a:lnTo>
                      <a:lnTo>
                        <a:pt x="117" y="116"/>
                      </a:lnTo>
                      <a:lnTo>
                        <a:pt x="106" y="124"/>
                      </a:lnTo>
                      <a:lnTo>
                        <a:pt x="94" y="131"/>
                      </a:lnTo>
                      <a:lnTo>
                        <a:pt x="82" y="134"/>
                      </a:lnTo>
                      <a:lnTo>
                        <a:pt x="68" y="136"/>
                      </a:lnTo>
                      <a:lnTo>
                        <a:pt x="68" y="136"/>
                      </a:lnTo>
                      <a:lnTo>
                        <a:pt x="55" y="134"/>
                      </a:lnTo>
                      <a:lnTo>
                        <a:pt x="41" y="131"/>
                      </a:lnTo>
                      <a:lnTo>
                        <a:pt x="31" y="124"/>
                      </a:lnTo>
                      <a:lnTo>
                        <a:pt x="20" y="116"/>
                      </a:lnTo>
                      <a:lnTo>
                        <a:pt x="13" y="106"/>
                      </a:lnTo>
                      <a:lnTo>
                        <a:pt x="5" y="95"/>
                      </a:lnTo>
                      <a:lnTo>
                        <a:pt x="2" y="81"/>
                      </a:lnTo>
                      <a:lnTo>
                        <a:pt x="0" y="68"/>
                      </a:lnTo>
                      <a:lnTo>
                        <a:pt x="0" y="68"/>
                      </a:lnTo>
                      <a:lnTo>
                        <a:pt x="2" y="54"/>
                      </a:lnTo>
                      <a:lnTo>
                        <a:pt x="5" y="42"/>
                      </a:lnTo>
                      <a:lnTo>
                        <a:pt x="13" y="30"/>
                      </a:lnTo>
                      <a:lnTo>
                        <a:pt x="20" y="20"/>
                      </a:lnTo>
                      <a:lnTo>
                        <a:pt x="31" y="12"/>
                      </a:lnTo>
                      <a:lnTo>
                        <a:pt x="41" y="6"/>
                      </a:lnTo>
                      <a:lnTo>
                        <a:pt x="55" y="2"/>
                      </a:lnTo>
                      <a:lnTo>
                        <a:pt x="68" y="0"/>
                      </a:lnTo>
                      <a:lnTo>
                        <a:pt x="68" y="0"/>
                      </a:lnTo>
                      <a:lnTo>
                        <a:pt x="82" y="2"/>
                      </a:lnTo>
                      <a:lnTo>
                        <a:pt x="94" y="6"/>
                      </a:lnTo>
                      <a:lnTo>
                        <a:pt x="106" y="12"/>
                      </a:lnTo>
                      <a:lnTo>
                        <a:pt x="117" y="20"/>
                      </a:lnTo>
                      <a:lnTo>
                        <a:pt x="124" y="30"/>
                      </a:lnTo>
                      <a:lnTo>
                        <a:pt x="130" y="42"/>
                      </a:lnTo>
                      <a:lnTo>
                        <a:pt x="135" y="54"/>
                      </a:lnTo>
                      <a:lnTo>
                        <a:pt x="136" y="68"/>
                      </a:lnTo>
                      <a:lnTo>
                        <a:pt x="136" y="68"/>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1" name="Freeform 46">
                  <a:extLst>
                    <a:ext uri="{FF2B5EF4-FFF2-40B4-BE49-F238E27FC236}">
                      <a16:creationId xmlns:a16="http://schemas.microsoft.com/office/drawing/2014/main" id="{7235D7E9-394F-173D-AB3B-6837409949DC}"/>
                    </a:ext>
                  </a:extLst>
                </p:cNvPr>
                <p:cNvSpPr>
                  <a:spLocks/>
                </p:cNvSpPr>
                <p:nvPr/>
              </p:nvSpPr>
              <p:spPr bwMode="auto">
                <a:xfrm>
                  <a:off x="1545" y="2142"/>
                  <a:ext cx="171" cy="171"/>
                </a:xfrm>
                <a:custGeom>
                  <a:avLst/>
                  <a:gdLst>
                    <a:gd name="T0" fmla="*/ 171 w 171"/>
                    <a:gd name="T1" fmla="*/ 86 h 171"/>
                    <a:gd name="T2" fmla="*/ 171 w 171"/>
                    <a:gd name="T3" fmla="*/ 86 h 171"/>
                    <a:gd name="T4" fmla="*/ 169 w 171"/>
                    <a:gd name="T5" fmla="*/ 103 h 171"/>
                    <a:gd name="T6" fmla="*/ 163 w 171"/>
                    <a:gd name="T7" fmla="*/ 119 h 171"/>
                    <a:gd name="T8" fmla="*/ 156 w 171"/>
                    <a:gd name="T9" fmla="*/ 133 h 171"/>
                    <a:gd name="T10" fmla="*/ 145 w 171"/>
                    <a:gd name="T11" fmla="*/ 147 h 171"/>
                    <a:gd name="T12" fmla="*/ 133 w 171"/>
                    <a:gd name="T13" fmla="*/ 157 h 171"/>
                    <a:gd name="T14" fmla="*/ 118 w 171"/>
                    <a:gd name="T15" fmla="*/ 165 h 171"/>
                    <a:gd name="T16" fmla="*/ 103 w 171"/>
                    <a:gd name="T17" fmla="*/ 169 h 171"/>
                    <a:gd name="T18" fmla="*/ 85 w 171"/>
                    <a:gd name="T19" fmla="*/ 171 h 171"/>
                    <a:gd name="T20" fmla="*/ 85 w 171"/>
                    <a:gd name="T21" fmla="*/ 171 h 171"/>
                    <a:gd name="T22" fmla="*/ 68 w 171"/>
                    <a:gd name="T23" fmla="*/ 169 h 171"/>
                    <a:gd name="T24" fmla="*/ 52 w 171"/>
                    <a:gd name="T25" fmla="*/ 165 h 171"/>
                    <a:gd name="T26" fmla="*/ 37 w 171"/>
                    <a:gd name="T27" fmla="*/ 157 h 171"/>
                    <a:gd name="T28" fmla="*/ 24 w 171"/>
                    <a:gd name="T29" fmla="*/ 147 h 171"/>
                    <a:gd name="T30" fmla="*/ 14 w 171"/>
                    <a:gd name="T31" fmla="*/ 133 h 171"/>
                    <a:gd name="T32" fmla="*/ 6 w 171"/>
                    <a:gd name="T33" fmla="*/ 119 h 171"/>
                    <a:gd name="T34" fmla="*/ 2 w 171"/>
                    <a:gd name="T35" fmla="*/ 103 h 171"/>
                    <a:gd name="T36" fmla="*/ 0 w 171"/>
                    <a:gd name="T37" fmla="*/ 86 h 171"/>
                    <a:gd name="T38" fmla="*/ 0 w 171"/>
                    <a:gd name="T39" fmla="*/ 86 h 171"/>
                    <a:gd name="T40" fmla="*/ 2 w 171"/>
                    <a:gd name="T41" fmla="*/ 68 h 171"/>
                    <a:gd name="T42" fmla="*/ 6 w 171"/>
                    <a:gd name="T43" fmla="*/ 53 h 171"/>
                    <a:gd name="T44" fmla="*/ 14 w 171"/>
                    <a:gd name="T45" fmla="*/ 38 h 171"/>
                    <a:gd name="T46" fmla="*/ 24 w 171"/>
                    <a:gd name="T47" fmla="*/ 26 h 171"/>
                    <a:gd name="T48" fmla="*/ 37 w 171"/>
                    <a:gd name="T49" fmla="*/ 15 h 171"/>
                    <a:gd name="T50" fmla="*/ 52 w 171"/>
                    <a:gd name="T51" fmla="*/ 6 h 171"/>
                    <a:gd name="T52" fmla="*/ 68 w 171"/>
                    <a:gd name="T53" fmla="*/ 2 h 171"/>
                    <a:gd name="T54" fmla="*/ 85 w 171"/>
                    <a:gd name="T55" fmla="*/ 0 h 171"/>
                    <a:gd name="T56" fmla="*/ 85 w 171"/>
                    <a:gd name="T57" fmla="*/ 0 h 171"/>
                    <a:gd name="T58" fmla="*/ 103 w 171"/>
                    <a:gd name="T59" fmla="*/ 2 h 171"/>
                    <a:gd name="T60" fmla="*/ 118 w 171"/>
                    <a:gd name="T61" fmla="*/ 6 h 171"/>
                    <a:gd name="T62" fmla="*/ 133 w 171"/>
                    <a:gd name="T63" fmla="*/ 15 h 171"/>
                    <a:gd name="T64" fmla="*/ 145 w 171"/>
                    <a:gd name="T65" fmla="*/ 26 h 171"/>
                    <a:gd name="T66" fmla="*/ 156 w 171"/>
                    <a:gd name="T67" fmla="*/ 38 h 171"/>
                    <a:gd name="T68" fmla="*/ 163 w 171"/>
                    <a:gd name="T69" fmla="*/ 53 h 171"/>
                    <a:gd name="T70" fmla="*/ 169 w 171"/>
                    <a:gd name="T71" fmla="*/ 68 h 171"/>
                    <a:gd name="T72" fmla="*/ 171 w 171"/>
                    <a:gd name="T73" fmla="*/ 86 h 171"/>
                    <a:gd name="T74" fmla="*/ 171 w 171"/>
                    <a:gd name="T75"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1" h="171">
                      <a:moveTo>
                        <a:pt x="171" y="86"/>
                      </a:moveTo>
                      <a:lnTo>
                        <a:pt x="171" y="86"/>
                      </a:lnTo>
                      <a:lnTo>
                        <a:pt x="169" y="103"/>
                      </a:lnTo>
                      <a:lnTo>
                        <a:pt x="163" y="119"/>
                      </a:lnTo>
                      <a:lnTo>
                        <a:pt x="156" y="133"/>
                      </a:lnTo>
                      <a:lnTo>
                        <a:pt x="145" y="147"/>
                      </a:lnTo>
                      <a:lnTo>
                        <a:pt x="133" y="157"/>
                      </a:lnTo>
                      <a:lnTo>
                        <a:pt x="118" y="165"/>
                      </a:lnTo>
                      <a:lnTo>
                        <a:pt x="103" y="169"/>
                      </a:lnTo>
                      <a:lnTo>
                        <a:pt x="85" y="171"/>
                      </a:lnTo>
                      <a:lnTo>
                        <a:pt x="85" y="171"/>
                      </a:lnTo>
                      <a:lnTo>
                        <a:pt x="68" y="169"/>
                      </a:lnTo>
                      <a:lnTo>
                        <a:pt x="52" y="165"/>
                      </a:lnTo>
                      <a:lnTo>
                        <a:pt x="37" y="157"/>
                      </a:lnTo>
                      <a:lnTo>
                        <a:pt x="24" y="147"/>
                      </a:lnTo>
                      <a:lnTo>
                        <a:pt x="14" y="133"/>
                      </a:lnTo>
                      <a:lnTo>
                        <a:pt x="6" y="119"/>
                      </a:lnTo>
                      <a:lnTo>
                        <a:pt x="2" y="103"/>
                      </a:lnTo>
                      <a:lnTo>
                        <a:pt x="0" y="86"/>
                      </a:lnTo>
                      <a:lnTo>
                        <a:pt x="0" y="86"/>
                      </a:lnTo>
                      <a:lnTo>
                        <a:pt x="2" y="68"/>
                      </a:lnTo>
                      <a:lnTo>
                        <a:pt x="6" y="53"/>
                      </a:lnTo>
                      <a:lnTo>
                        <a:pt x="14" y="38"/>
                      </a:lnTo>
                      <a:lnTo>
                        <a:pt x="24" y="26"/>
                      </a:lnTo>
                      <a:lnTo>
                        <a:pt x="37" y="15"/>
                      </a:lnTo>
                      <a:lnTo>
                        <a:pt x="52" y="6"/>
                      </a:lnTo>
                      <a:lnTo>
                        <a:pt x="68" y="2"/>
                      </a:lnTo>
                      <a:lnTo>
                        <a:pt x="85" y="0"/>
                      </a:lnTo>
                      <a:lnTo>
                        <a:pt x="85" y="0"/>
                      </a:lnTo>
                      <a:lnTo>
                        <a:pt x="103" y="2"/>
                      </a:lnTo>
                      <a:lnTo>
                        <a:pt x="118" y="6"/>
                      </a:lnTo>
                      <a:lnTo>
                        <a:pt x="133" y="15"/>
                      </a:lnTo>
                      <a:lnTo>
                        <a:pt x="145" y="26"/>
                      </a:lnTo>
                      <a:lnTo>
                        <a:pt x="156" y="38"/>
                      </a:lnTo>
                      <a:lnTo>
                        <a:pt x="163" y="53"/>
                      </a:lnTo>
                      <a:lnTo>
                        <a:pt x="169" y="68"/>
                      </a:lnTo>
                      <a:lnTo>
                        <a:pt x="171" y="86"/>
                      </a:lnTo>
                      <a:lnTo>
                        <a:pt x="171" y="86"/>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2" name="Freeform 47">
                  <a:extLst>
                    <a:ext uri="{FF2B5EF4-FFF2-40B4-BE49-F238E27FC236}">
                      <a16:creationId xmlns:a16="http://schemas.microsoft.com/office/drawing/2014/main" id="{0DD74CA0-5333-2894-F728-64BBC9578352}"/>
                    </a:ext>
                  </a:extLst>
                </p:cNvPr>
                <p:cNvSpPr>
                  <a:spLocks/>
                </p:cNvSpPr>
                <p:nvPr/>
              </p:nvSpPr>
              <p:spPr bwMode="auto">
                <a:xfrm>
                  <a:off x="1637" y="2296"/>
                  <a:ext cx="130" cy="131"/>
                </a:xfrm>
                <a:custGeom>
                  <a:avLst/>
                  <a:gdLst>
                    <a:gd name="T0" fmla="*/ 130 w 130"/>
                    <a:gd name="T1" fmla="*/ 66 h 131"/>
                    <a:gd name="T2" fmla="*/ 130 w 130"/>
                    <a:gd name="T3" fmla="*/ 66 h 131"/>
                    <a:gd name="T4" fmla="*/ 128 w 130"/>
                    <a:gd name="T5" fmla="*/ 78 h 131"/>
                    <a:gd name="T6" fmla="*/ 125 w 130"/>
                    <a:gd name="T7" fmla="*/ 91 h 131"/>
                    <a:gd name="T8" fmla="*/ 119 w 130"/>
                    <a:gd name="T9" fmla="*/ 103 h 131"/>
                    <a:gd name="T10" fmla="*/ 110 w 130"/>
                    <a:gd name="T11" fmla="*/ 112 h 131"/>
                    <a:gd name="T12" fmla="*/ 101 w 130"/>
                    <a:gd name="T13" fmla="*/ 119 h 131"/>
                    <a:gd name="T14" fmla="*/ 91 w 130"/>
                    <a:gd name="T15" fmla="*/ 125 h 131"/>
                    <a:gd name="T16" fmla="*/ 77 w 130"/>
                    <a:gd name="T17" fmla="*/ 130 h 131"/>
                    <a:gd name="T18" fmla="*/ 65 w 130"/>
                    <a:gd name="T19" fmla="*/ 131 h 131"/>
                    <a:gd name="T20" fmla="*/ 65 w 130"/>
                    <a:gd name="T21" fmla="*/ 131 h 131"/>
                    <a:gd name="T22" fmla="*/ 52 w 130"/>
                    <a:gd name="T23" fmla="*/ 130 h 131"/>
                    <a:gd name="T24" fmla="*/ 39 w 130"/>
                    <a:gd name="T25" fmla="*/ 125 h 131"/>
                    <a:gd name="T26" fmla="*/ 29 w 130"/>
                    <a:gd name="T27" fmla="*/ 119 h 131"/>
                    <a:gd name="T28" fmla="*/ 18 w 130"/>
                    <a:gd name="T29" fmla="*/ 112 h 131"/>
                    <a:gd name="T30" fmla="*/ 11 w 130"/>
                    <a:gd name="T31" fmla="*/ 103 h 131"/>
                    <a:gd name="T32" fmla="*/ 5 w 130"/>
                    <a:gd name="T33" fmla="*/ 91 h 131"/>
                    <a:gd name="T34" fmla="*/ 2 w 130"/>
                    <a:gd name="T35" fmla="*/ 78 h 131"/>
                    <a:gd name="T36" fmla="*/ 0 w 130"/>
                    <a:gd name="T37" fmla="*/ 66 h 131"/>
                    <a:gd name="T38" fmla="*/ 0 w 130"/>
                    <a:gd name="T39" fmla="*/ 66 h 131"/>
                    <a:gd name="T40" fmla="*/ 2 w 130"/>
                    <a:gd name="T41" fmla="*/ 53 h 131"/>
                    <a:gd name="T42" fmla="*/ 5 w 130"/>
                    <a:gd name="T43" fmla="*/ 41 h 131"/>
                    <a:gd name="T44" fmla="*/ 11 w 130"/>
                    <a:gd name="T45" fmla="*/ 29 h 131"/>
                    <a:gd name="T46" fmla="*/ 18 w 130"/>
                    <a:gd name="T47" fmla="*/ 20 h 131"/>
                    <a:gd name="T48" fmla="*/ 29 w 130"/>
                    <a:gd name="T49" fmla="*/ 12 h 131"/>
                    <a:gd name="T50" fmla="*/ 39 w 130"/>
                    <a:gd name="T51" fmla="*/ 6 h 131"/>
                    <a:gd name="T52" fmla="*/ 52 w 130"/>
                    <a:gd name="T53" fmla="*/ 2 h 131"/>
                    <a:gd name="T54" fmla="*/ 65 w 130"/>
                    <a:gd name="T55" fmla="*/ 0 h 131"/>
                    <a:gd name="T56" fmla="*/ 65 w 130"/>
                    <a:gd name="T57" fmla="*/ 0 h 131"/>
                    <a:gd name="T58" fmla="*/ 77 w 130"/>
                    <a:gd name="T59" fmla="*/ 2 h 131"/>
                    <a:gd name="T60" fmla="*/ 91 w 130"/>
                    <a:gd name="T61" fmla="*/ 6 h 131"/>
                    <a:gd name="T62" fmla="*/ 101 w 130"/>
                    <a:gd name="T63" fmla="*/ 12 h 131"/>
                    <a:gd name="T64" fmla="*/ 110 w 130"/>
                    <a:gd name="T65" fmla="*/ 20 h 131"/>
                    <a:gd name="T66" fmla="*/ 119 w 130"/>
                    <a:gd name="T67" fmla="*/ 29 h 131"/>
                    <a:gd name="T68" fmla="*/ 125 w 130"/>
                    <a:gd name="T69" fmla="*/ 41 h 131"/>
                    <a:gd name="T70" fmla="*/ 128 w 130"/>
                    <a:gd name="T71" fmla="*/ 53 h 131"/>
                    <a:gd name="T72" fmla="*/ 130 w 130"/>
                    <a:gd name="T73" fmla="*/ 66 h 131"/>
                    <a:gd name="T74" fmla="*/ 130 w 130"/>
                    <a:gd name="T75"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 h="131">
                      <a:moveTo>
                        <a:pt x="130" y="66"/>
                      </a:moveTo>
                      <a:lnTo>
                        <a:pt x="130" y="66"/>
                      </a:lnTo>
                      <a:lnTo>
                        <a:pt x="128" y="78"/>
                      </a:lnTo>
                      <a:lnTo>
                        <a:pt x="125" y="91"/>
                      </a:lnTo>
                      <a:lnTo>
                        <a:pt x="119" y="103"/>
                      </a:lnTo>
                      <a:lnTo>
                        <a:pt x="110" y="112"/>
                      </a:lnTo>
                      <a:lnTo>
                        <a:pt x="101" y="119"/>
                      </a:lnTo>
                      <a:lnTo>
                        <a:pt x="91" y="125"/>
                      </a:lnTo>
                      <a:lnTo>
                        <a:pt x="77" y="130"/>
                      </a:lnTo>
                      <a:lnTo>
                        <a:pt x="65" y="131"/>
                      </a:lnTo>
                      <a:lnTo>
                        <a:pt x="65" y="131"/>
                      </a:lnTo>
                      <a:lnTo>
                        <a:pt x="52" y="130"/>
                      </a:lnTo>
                      <a:lnTo>
                        <a:pt x="39" y="125"/>
                      </a:lnTo>
                      <a:lnTo>
                        <a:pt x="29" y="119"/>
                      </a:lnTo>
                      <a:lnTo>
                        <a:pt x="18" y="112"/>
                      </a:lnTo>
                      <a:lnTo>
                        <a:pt x="11" y="103"/>
                      </a:lnTo>
                      <a:lnTo>
                        <a:pt x="5" y="91"/>
                      </a:lnTo>
                      <a:lnTo>
                        <a:pt x="2" y="78"/>
                      </a:lnTo>
                      <a:lnTo>
                        <a:pt x="0" y="66"/>
                      </a:lnTo>
                      <a:lnTo>
                        <a:pt x="0" y="66"/>
                      </a:lnTo>
                      <a:lnTo>
                        <a:pt x="2" y="53"/>
                      </a:lnTo>
                      <a:lnTo>
                        <a:pt x="5" y="41"/>
                      </a:lnTo>
                      <a:lnTo>
                        <a:pt x="11" y="29"/>
                      </a:lnTo>
                      <a:lnTo>
                        <a:pt x="18" y="20"/>
                      </a:lnTo>
                      <a:lnTo>
                        <a:pt x="29" y="12"/>
                      </a:lnTo>
                      <a:lnTo>
                        <a:pt x="39" y="6"/>
                      </a:lnTo>
                      <a:lnTo>
                        <a:pt x="52" y="2"/>
                      </a:lnTo>
                      <a:lnTo>
                        <a:pt x="65" y="0"/>
                      </a:lnTo>
                      <a:lnTo>
                        <a:pt x="65" y="0"/>
                      </a:lnTo>
                      <a:lnTo>
                        <a:pt x="77" y="2"/>
                      </a:lnTo>
                      <a:lnTo>
                        <a:pt x="91" y="6"/>
                      </a:lnTo>
                      <a:lnTo>
                        <a:pt x="101" y="12"/>
                      </a:lnTo>
                      <a:lnTo>
                        <a:pt x="110" y="20"/>
                      </a:lnTo>
                      <a:lnTo>
                        <a:pt x="119" y="29"/>
                      </a:lnTo>
                      <a:lnTo>
                        <a:pt x="125" y="41"/>
                      </a:lnTo>
                      <a:lnTo>
                        <a:pt x="128" y="53"/>
                      </a:lnTo>
                      <a:lnTo>
                        <a:pt x="130" y="66"/>
                      </a:lnTo>
                      <a:lnTo>
                        <a:pt x="130" y="66"/>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3" name="Freeform 48">
                  <a:extLst>
                    <a:ext uri="{FF2B5EF4-FFF2-40B4-BE49-F238E27FC236}">
                      <a16:creationId xmlns:a16="http://schemas.microsoft.com/office/drawing/2014/main" id="{E18802B2-D0A0-1F72-3039-9B0F101A903B}"/>
                    </a:ext>
                  </a:extLst>
                </p:cNvPr>
                <p:cNvSpPr>
                  <a:spLocks/>
                </p:cNvSpPr>
                <p:nvPr/>
              </p:nvSpPr>
              <p:spPr bwMode="auto">
                <a:xfrm>
                  <a:off x="1672" y="2177"/>
                  <a:ext cx="136" cy="136"/>
                </a:xfrm>
                <a:custGeom>
                  <a:avLst/>
                  <a:gdLst>
                    <a:gd name="T0" fmla="*/ 136 w 136"/>
                    <a:gd name="T1" fmla="*/ 68 h 136"/>
                    <a:gd name="T2" fmla="*/ 136 w 136"/>
                    <a:gd name="T3" fmla="*/ 68 h 136"/>
                    <a:gd name="T4" fmla="*/ 134 w 136"/>
                    <a:gd name="T5" fmla="*/ 81 h 136"/>
                    <a:gd name="T6" fmla="*/ 130 w 136"/>
                    <a:gd name="T7" fmla="*/ 95 h 136"/>
                    <a:gd name="T8" fmla="*/ 124 w 136"/>
                    <a:gd name="T9" fmla="*/ 106 h 136"/>
                    <a:gd name="T10" fmla="*/ 116 w 136"/>
                    <a:gd name="T11" fmla="*/ 116 h 136"/>
                    <a:gd name="T12" fmla="*/ 105 w 136"/>
                    <a:gd name="T13" fmla="*/ 125 h 136"/>
                    <a:gd name="T14" fmla="*/ 93 w 136"/>
                    <a:gd name="T15" fmla="*/ 131 h 136"/>
                    <a:gd name="T16" fmla="*/ 81 w 136"/>
                    <a:gd name="T17" fmla="*/ 134 h 136"/>
                    <a:gd name="T18" fmla="*/ 68 w 136"/>
                    <a:gd name="T19" fmla="*/ 136 h 136"/>
                    <a:gd name="T20" fmla="*/ 68 w 136"/>
                    <a:gd name="T21" fmla="*/ 136 h 136"/>
                    <a:gd name="T22" fmla="*/ 54 w 136"/>
                    <a:gd name="T23" fmla="*/ 134 h 136"/>
                    <a:gd name="T24" fmla="*/ 41 w 136"/>
                    <a:gd name="T25" fmla="*/ 131 h 136"/>
                    <a:gd name="T26" fmla="*/ 30 w 136"/>
                    <a:gd name="T27" fmla="*/ 125 h 136"/>
                    <a:gd name="T28" fmla="*/ 20 w 136"/>
                    <a:gd name="T29" fmla="*/ 116 h 136"/>
                    <a:gd name="T30" fmla="*/ 12 w 136"/>
                    <a:gd name="T31" fmla="*/ 106 h 136"/>
                    <a:gd name="T32" fmla="*/ 6 w 136"/>
                    <a:gd name="T33" fmla="*/ 95 h 136"/>
                    <a:gd name="T34" fmla="*/ 1 w 136"/>
                    <a:gd name="T35" fmla="*/ 81 h 136"/>
                    <a:gd name="T36" fmla="*/ 0 w 136"/>
                    <a:gd name="T37" fmla="*/ 68 h 136"/>
                    <a:gd name="T38" fmla="*/ 0 w 136"/>
                    <a:gd name="T39" fmla="*/ 68 h 136"/>
                    <a:gd name="T40" fmla="*/ 1 w 136"/>
                    <a:gd name="T41" fmla="*/ 54 h 136"/>
                    <a:gd name="T42" fmla="*/ 6 w 136"/>
                    <a:gd name="T43" fmla="*/ 42 h 136"/>
                    <a:gd name="T44" fmla="*/ 12 w 136"/>
                    <a:gd name="T45" fmla="*/ 30 h 136"/>
                    <a:gd name="T46" fmla="*/ 20 w 136"/>
                    <a:gd name="T47" fmla="*/ 20 h 136"/>
                    <a:gd name="T48" fmla="*/ 30 w 136"/>
                    <a:gd name="T49" fmla="*/ 12 h 136"/>
                    <a:gd name="T50" fmla="*/ 41 w 136"/>
                    <a:gd name="T51" fmla="*/ 6 h 136"/>
                    <a:gd name="T52" fmla="*/ 54 w 136"/>
                    <a:gd name="T53" fmla="*/ 2 h 136"/>
                    <a:gd name="T54" fmla="*/ 68 w 136"/>
                    <a:gd name="T55" fmla="*/ 0 h 136"/>
                    <a:gd name="T56" fmla="*/ 68 w 136"/>
                    <a:gd name="T57" fmla="*/ 0 h 136"/>
                    <a:gd name="T58" fmla="*/ 81 w 136"/>
                    <a:gd name="T59" fmla="*/ 2 h 136"/>
                    <a:gd name="T60" fmla="*/ 93 w 136"/>
                    <a:gd name="T61" fmla="*/ 6 h 136"/>
                    <a:gd name="T62" fmla="*/ 105 w 136"/>
                    <a:gd name="T63" fmla="*/ 12 h 136"/>
                    <a:gd name="T64" fmla="*/ 116 w 136"/>
                    <a:gd name="T65" fmla="*/ 20 h 136"/>
                    <a:gd name="T66" fmla="*/ 124 w 136"/>
                    <a:gd name="T67" fmla="*/ 30 h 136"/>
                    <a:gd name="T68" fmla="*/ 130 w 136"/>
                    <a:gd name="T69" fmla="*/ 42 h 136"/>
                    <a:gd name="T70" fmla="*/ 134 w 136"/>
                    <a:gd name="T71" fmla="*/ 54 h 136"/>
                    <a:gd name="T72" fmla="*/ 136 w 136"/>
                    <a:gd name="T73" fmla="*/ 68 h 136"/>
                    <a:gd name="T74" fmla="*/ 136 w 136"/>
                    <a:gd name="T75"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36">
                      <a:moveTo>
                        <a:pt x="136" y="68"/>
                      </a:moveTo>
                      <a:lnTo>
                        <a:pt x="136" y="68"/>
                      </a:lnTo>
                      <a:lnTo>
                        <a:pt x="134" y="81"/>
                      </a:lnTo>
                      <a:lnTo>
                        <a:pt x="130" y="95"/>
                      </a:lnTo>
                      <a:lnTo>
                        <a:pt x="124" y="106"/>
                      </a:lnTo>
                      <a:lnTo>
                        <a:pt x="116" y="116"/>
                      </a:lnTo>
                      <a:lnTo>
                        <a:pt x="105" y="125"/>
                      </a:lnTo>
                      <a:lnTo>
                        <a:pt x="93" y="131"/>
                      </a:lnTo>
                      <a:lnTo>
                        <a:pt x="81" y="134"/>
                      </a:lnTo>
                      <a:lnTo>
                        <a:pt x="68" y="136"/>
                      </a:lnTo>
                      <a:lnTo>
                        <a:pt x="68" y="136"/>
                      </a:lnTo>
                      <a:lnTo>
                        <a:pt x="54" y="134"/>
                      </a:lnTo>
                      <a:lnTo>
                        <a:pt x="41" y="131"/>
                      </a:lnTo>
                      <a:lnTo>
                        <a:pt x="30" y="125"/>
                      </a:lnTo>
                      <a:lnTo>
                        <a:pt x="20" y="116"/>
                      </a:lnTo>
                      <a:lnTo>
                        <a:pt x="12" y="106"/>
                      </a:lnTo>
                      <a:lnTo>
                        <a:pt x="6" y="95"/>
                      </a:lnTo>
                      <a:lnTo>
                        <a:pt x="1" y="81"/>
                      </a:lnTo>
                      <a:lnTo>
                        <a:pt x="0" y="68"/>
                      </a:lnTo>
                      <a:lnTo>
                        <a:pt x="0" y="68"/>
                      </a:lnTo>
                      <a:lnTo>
                        <a:pt x="1" y="54"/>
                      </a:lnTo>
                      <a:lnTo>
                        <a:pt x="6" y="42"/>
                      </a:lnTo>
                      <a:lnTo>
                        <a:pt x="12" y="30"/>
                      </a:lnTo>
                      <a:lnTo>
                        <a:pt x="20" y="20"/>
                      </a:lnTo>
                      <a:lnTo>
                        <a:pt x="30" y="12"/>
                      </a:lnTo>
                      <a:lnTo>
                        <a:pt x="41" y="6"/>
                      </a:lnTo>
                      <a:lnTo>
                        <a:pt x="54" y="2"/>
                      </a:lnTo>
                      <a:lnTo>
                        <a:pt x="68" y="0"/>
                      </a:lnTo>
                      <a:lnTo>
                        <a:pt x="68" y="0"/>
                      </a:lnTo>
                      <a:lnTo>
                        <a:pt x="81" y="2"/>
                      </a:lnTo>
                      <a:lnTo>
                        <a:pt x="93" y="6"/>
                      </a:lnTo>
                      <a:lnTo>
                        <a:pt x="105" y="12"/>
                      </a:lnTo>
                      <a:lnTo>
                        <a:pt x="116" y="20"/>
                      </a:lnTo>
                      <a:lnTo>
                        <a:pt x="124" y="30"/>
                      </a:lnTo>
                      <a:lnTo>
                        <a:pt x="130" y="42"/>
                      </a:lnTo>
                      <a:lnTo>
                        <a:pt x="134" y="54"/>
                      </a:lnTo>
                      <a:lnTo>
                        <a:pt x="136" y="68"/>
                      </a:lnTo>
                      <a:lnTo>
                        <a:pt x="136" y="68"/>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4" name="Freeform 49">
                  <a:extLst>
                    <a:ext uri="{FF2B5EF4-FFF2-40B4-BE49-F238E27FC236}">
                      <a16:creationId xmlns:a16="http://schemas.microsoft.com/office/drawing/2014/main" id="{A514AB57-98DC-F520-026B-2C85514B1A6B}"/>
                    </a:ext>
                  </a:extLst>
                </p:cNvPr>
                <p:cNvSpPr>
                  <a:spLocks/>
                </p:cNvSpPr>
                <p:nvPr/>
              </p:nvSpPr>
              <p:spPr bwMode="auto">
                <a:xfrm>
                  <a:off x="887" y="2462"/>
                  <a:ext cx="140" cy="140"/>
                </a:xfrm>
                <a:custGeom>
                  <a:avLst/>
                  <a:gdLst>
                    <a:gd name="T0" fmla="*/ 140 w 140"/>
                    <a:gd name="T1" fmla="*/ 69 h 140"/>
                    <a:gd name="T2" fmla="*/ 140 w 140"/>
                    <a:gd name="T3" fmla="*/ 69 h 140"/>
                    <a:gd name="T4" fmla="*/ 138 w 140"/>
                    <a:gd name="T5" fmla="*/ 84 h 140"/>
                    <a:gd name="T6" fmla="*/ 135 w 140"/>
                    <a:gd name="T7" fmla="*/ 96 h 140"/>
                    <a:gd name="T8" fmla="*/ 128 w 140"/>
                    <a:gd name="T9" fmla="*/ 108 h 140"/>
                    <a:gd name="T10" fmla="*/ 120 w 140"/>
                    <a:gd name="T11" fmla="*/ 119 h 140"/>
                    <a:gd name="T12" fmla="*/ 110 w 140"/>
                    <a:gd name="T13" fmla="*/ 128 h 140"/>
                    <a:gd name="T14" fmla="*/ 98 w 140"/>
                    <a:gd name="T15" fmla="*/ 134 h 140"/>
                    <a:gd name="T16" fmla="*/ 84 w 140"/>
                    <a:gd name="T17" fmla="*/ 139 h 140"/>
                    <a:gd name="T18" fmla="*/ 71 w 140"/>
                    <a:gd name="T19" fmla="*/ 140 h 140"/>
                    <a:gd name="T20" fmla="*/ 71 w 140"/>
                    <a:gd name="T21" fmla="*/ 140 h 140"/>
                    <a:gd name="T22" fmla="*/ 55 w 140"/>
                    <a:gd name="T23" fmla="*/ 139 h 140"/>
                    <a:gd name="T24" fmla="*/ 43 w 140"/>
                    <a:gd name="T25" fmla="*/ 134 h 140"/>
                    <a:gd name="T26" fmla="*/ 31 w 140"/>
                    <a:gd name="T27" fmla="*/ 128 h 140"/>
                    <a:gd name="T28" fmla="*/ 21 w 140"/>
                    <a:gd name="T29" fmla="*/ 119 h 140"/>
                    <a:gd name="T30" fmla="*/ 12 w 140"/>
                    <a:gd name="T31" fmla="*/ 108 h 140"/>
                    <a:gd name="T32" fmla="*/ 6 w 140"/>
                    <a:gd name="T33" fmla="*/ 96 h 140"/>
                    <a:gd name="T34" fmla="*/ 1 w 140"/>
                    <a:gd name="T35" fmla="*/ 84 h 140"/>
                    <a:gd name="T36" fmla="*/ 0 w 140"/>
                    <a:gd name="T37" fmla="*/ 69 h 140"/>
                    <a:gd name="T38" fmla="*/ 0 w 140"/>
                    <a:gd name="T39" fmla="*/ 69 h 140"/>
                    <a:gd name="T40" fmla="*/ 1 w 140"/>
                    <a:gd name="T41" fmla="*/ 56 h 140"/>
                    <a:gd name="T42" fmla="*/ 6 w 140"/>
                    <a:gd name="T43" fmla="*/ 42 h 140"/>
                    <a:gd name="T44" fmla="*/ 12 w 140"/>
                    <a:gd name="T45" fmla="*/ 30 h 140"/>
                    <a:gd name="T46" fmla="*/ 21 w 140"/>
                    <a:gd name="T47" fmla="*/ 20 h 140"/>
                    <a:gd name="T48" fmla="*/ 31 w 140"/>
                    <a:gd name="T49" fmla="*/ 12 h 140"/>
                    <a:gd name="T50" fmla="*/ 43 w 140"/>
                    <a:gd name="T51" fmla="*/ 4 h 140"/>
                    <a:gd name="T52" fmla="*/ 55 w 140"/>
                    <a:gd name="T53" fmla="*/ 1 h 140"/>
                    <a:gd name="T54" fmla="*/ 71 w 140"/>
                    <a:gd name="T55" fmla="*/ 0 h 140"/>
                    <a:gd name="T56" fmla="*/ 71 w 140"/>
                    <a:gd name="T57" fmla="*/ 0 h 140"/>
                    <a:gd name="T58" fmla="*/ 84 w 140"/>
                    <a:gd name="T59" fmla="*/ 1 h 140"/>
                    <a:gd name="T60" fmla="*/ 98 w 140"/>
                    <a:gd name="T61" fmla="*/ 4 h 140"/>
                    <a:gd name="T62" fmla="*/ 110 w 140"/>
                    <a:gd name="T63" fmla="*/ 12 h 140"/>
                    <a:gd name="T64" fmla="*/ 120 w 140"/>
                    <a:gd name="T65" fmla="*/ 20 h 140"/>
                    <a:gd name="T66" fmla="*/ 128 w 140"/>
                    <a:gd name="T67" fmla="*/ 30 h 140"/>
                    <a:gd name="T68" fmla="*/ 135 w 140"/>
                    <a:gd name="T69" fmla="*/ 42 h 140"/>
                    <a:gd name="T70" fmla="*/ 138 w 140"/>
                    <a:gd name="T71" fmla="*/ 56 h 140"/>
                    <a:gd name="T72" fmla="*/ 140 w 140"/>
                    <a:gd name="T73" fmla="*/ 69 h 140"/>
                    <a:gd name="T74" fmla="*/ 140 w 140"/>
                    <a:gd name="T75" fmla="*/ 6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0">
                      <a:moveTo>
                        <a:pt x="140" y="69"/>
                      </a:moveTo>
                      <a:lnTo>
                        <a:pt x="140" y="69"/>
                      </a:lnTo>
                      <a:lnTo>
                        <a:pt x="138" y="84"/>
                      </a:lnTo>
                      <a:lnTo>
                        <a:pt x="135" y="96"/>
                      </a:lnTo>
                      <a:lnTo>
                        <a:pt x="128" y="108"/>
                      </a:lnTo>
                      <a:lnTo>
                        <a:pt x="120" y="119"/>
                      </a:lnTo>
                      <a:lnTo>
                        <a:pt x="110" y="128"/>
                      </a:lnTo>
                      <a:lnTo>
                        <a:pt x="98" y="134"/>
                      </a:lnTo>
                      <a:lnTo>
                        <a:pt x="84" y="139"/>
                      </a:lnTo>
                      <a:lnTo>
                        <a:pt x="71" y="140"/>
                      </a:lnTo>
                      <a:lnTo>
                        <a:pt x="71" y="140"/>
                      </a:lnTo>
                      <a:lnTo>
                        <a:pt x="55" y="139"/>
                      </a:lnTo>
                      <a:lnTo>
                        <a:pt x="43" y="134"/>
                      </a:lnTo>
                      <a:lnTo>
                        <a:pt x="31" y="128"/>
                      </a:lnTo>
                      <a:lnTo>
                        <a:pt x="21" y="119"/>
                      </a:lnTo>
                      <a:lnTo>
                        <a:pt x="12" y="108"/>
                      </a:lnTo>
                      <a:lnTo>
                        <a:pt x="6" y="96"/>
                      </a:lnTo>
                      <a:lnTo>
                        <a:pt x="1" y="84"/>
                      </a:lnTo>
                      <a:lnTo>
                        <a:pt x="0" y="69"/>
                      </a:lnTo>
                      <a:lnTo>
                        <a:pt x="0" y="69"/>
                      </a:lnTo>
                      <a:lnTo>
                        <a:pt x="1" y="56"/>
                      </a:lnTo>
                      <a:lnTo>
                        <a:pt x="6" y="42"/>
                      </a:lnTo>
                      <a:lnTo>
                        <a:pt x="12" y="30"/>
                      </a:lnTo>
                      <a:lnTo>
                        <a:pt x="21" y="20"/>
                      </a:lnTo>
                      <a:lnTo>
                        <a:pt x="31" y="12"/>
                      </a:lnTo>
                      <a:lnTo>
                        <a:pt x="43" y="4"/>
                      </a:lnTo>
                      <a:lnTo>
                        <a:pt x="55" y="1"/>
                      </a:lnTo>
                      <a:lnTo>
                        <a:pt x="71" y="0"/>
                      </a:lnTo>
                      <a:lnTo>
                        <a:pt x="71" y="0"/>
                      </a:lnTo>
                      <a:lnTo>
                        <a:pt x="84" y="1"/>
                      </a:lnTo>
                      <a:lnTo>
                        <a:pt x="98" y="4"/>
                      </a:lnTo>
                      <a:lnTo>
                        <a:pt x="110" y="12"/>
                      </a:lnTo>
                      <a:lnTo>
                        <a:pt x="120" y="20"/>
                      </a:lnTo>
                      <a:lnTo>
                        <a:pt x="128" y="30"/>
                      </a:lnTo>
                      <a:lnTo>
                        <a:pt x="135" y="42"/>
                      </a:lnTo>
                      <a:lnTo>
                        <a:pt x="138" y="56"/>
                      </a:lnTo>
                      <a:lnTo>
                        <a:pt x="140" y="69"/>
                      </a:lnTo>
                      <a:lnTo>
                        <a:pt x="140" y="69"/>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5" name="Freeform 50">
                  <a:extLst>
                    <a:ext uri="{FF2B5EF4-FFF2-40B4-BE49-F238E27FC236}">
                      <a16:creationId xmlns:a16="http://schemas.microsoft.com/office/drawing/2014/main" id="{519CBD32-7269-D19E-CD5A-AE62EF3EC474}"/>
                    </a:ext>
                  </a:extLst>
                </p:cNvPr>
                <p:cNvSpPr>
                  <a:spLocks/>
                </p:cNvSpPr>
                <p:nvPr/>
              </p:nvSpPr>
              <p:spPr bwMode="auto">
                <a:xfrm>
                  <a:off x="974" y="2463"/>
                  <a:ext cx="161" cy="162"/>
                </a:xfrm>
                <a:custGeom>
                  <a:avLst/>
                  <a:gdLst>
                    <a:gd name="T0" fmla="*/ 161 w 161"/>
                    <a:gd name="T1" fmla="*/ 82 h 162"/>
                    <a:gd name="T2" fmla="*/ 161 w 161"/>
                    <a:gd name="T3" fmla="*/ 82 h 162"/>
                    <a:gd name="T4" fmla="*/ 160 w 161"/>
                    <a:gd name="T5" fmla="*/ 97 h 162"/>
                    <a:gd name="T6" fmla="*/ 155 w 161"/>
                    <a:gd name="T7" fmla="*/ 112 h 162"/>
                    <a:gd name="T8" fmla="*/ 148 w 161"/>
                    <a:gd name="T9" fmla="*/ 127 h 162"/>
                    <a:gd name="T10" fmla="*/ 139 w 161"/>
                    <a:gd name="T11" fmla="*/ 138 h 162"/>
                    <a:gd name="T12" fmla="*/ 127 w 161"/>
                    <a:gd name="T13" fmla="*/ 148 h 162"/>
                    <a:gd name="T14" fmla="*/ 113 w 161"/>
                    <a:gd name="T15" fmla="*/ 156 h 162"/>
                    <a:gd name="T16" fmla="*/ 98 w 161"/>
                    <a:gd name="T17" fmla="*/ 160 h 162"/>
                    <a:gd name="T18" fmla="*/ 82 w 161"/>
                    <a:gd name="T19" fmla="*/ 162 h 162"/>
                    <a:gd name="T20" fmla="*/ 82 w 161"/>
                    <a:gd name="T21" fmla="*/ 162 h 162"/>
                    <a:gd name="T22" fmla="*/ 65 w 161"/>
                    <a:gd name="T23" fmla="*/ 160 h 162"/>
                    <a:gd name="T24" fmla="*/ 50 w 161"/>
                    <a:gd name="T25" fmla="*/ 156 h 162"/>
                    <a:gd name="T26" fmla="*/ 36 w 161"/>
                    <a:gd name="T27" fmla="*/ 148 h 162"/>
                    <a:gd name="T28" fmla="*/ 24 w 161"/>
                    <a:gd name="T29" fmla="*/ 138 h 162"/>
                    <a:gd name="T30" fmla="*/ 14 w 161"/>
                    <a:gd name="T31" fmla="*/ 127 h 162"/>
                    <a:gd name="T32" fmla="*/ 8 w 161"/>
                    <a:gd name="T33" fmla="*/ 112 h 162"/>
                    <a:gd name="T34" fmla="*/ 2 w 161"/>
                    <a:gd name="T35" fmla="*/ 97 h 162"/>
                    <a:gd name="T36" fmla="*/ 0 w 161"/>
                    <a:gd name="T37" fmla="*/ 82 h 162"/>
                    <a:gd name="T38" fmla="*/ 0 w 161"/>
                    <a:gd name="T39" fmla="*/ 82 h 162"/>
                    <a:gd name="T40" fmla="*/ 2 w 161"/>
                    <a:gd name="T41" fmla="*/ 65 h 162"/>
                    <a:gd name="T42" fmla="*/ 8 w 161"/>
                    <a:gd name="T43" fmla="*/ 50 h 162"/>
                    <a:gd name="T44" fmla="*/ 14 w 161"/>
                    <a:gd name="T45" fmla="*/ 37 h 162"/>
                    <a:gd name="T46" fmla="*/ 24 w 161"/>
                    <a:gd name="T47" fmla="*/ 25 h 162"/>
                    <a:gd name="T48" fmla="*/ 36 w 161"/>
                    <a:gd name="T49" fmla="*/ 14 h 162"/>
                    <a:gd name="T50" fmla="*/ 50 w 161"/>
                    <a:gd name="T51" fmla="*/ 6 h 162"/>
                    <a:gd name="T52" fmla="*/ 65 w 161"/>
                    <a:gd name="T53" fmla="*/ 2 h 162"/>
                    <a:gd name="T54" fmla="*/ 82 w 161"/>
                    <a:gd name="T55" fmla="*/ 0 h 162"/>
                    <a:gd name="T56" fmla="*/ 82 w 161"/>
                    <a:gd name="T57" fmla="*/ 0 h 162"/>
                    <a:gd name="T58" fmla="*/ 98 w 161"/>
                    <a:gd name="T59" fmla="*/ 2 h 162"/>
                    <a:gd name="T60" fmla="*/ 113 w 161"/>
                    <a:gd name="T61" fmla="*/ 6 h 162"/>
                    <a:gd name="T62" fmla="*/ 127 w 161"/>
                    <a:gd name="T63" fmla="*/ 14 h 162"/>
                    <a:gd name="T64" fmla="*/ 139 w 161"/>
                    <a:gd name="T65" fmla="*/ 25 h 162"/>
                    <a:gd name="T66" fmla="*/ 148 w 161"/>
                    <a:gd name="T67" fmla="*/ 37 h 162"/>
                    <a:gd name="T68" fmla="*/ 155 w 161"/>
                    <a:gd name="T69" fmla="*/ 50 h 162"/>
                    <a:gd name="T70" fmla="*/ 160 w 161"/>
                    <a:gd name="T71" fmla="*/ 65 h 162"/>
                    <a:gd name="T72" fmla="*/ 161 w 161"/>
                    <a:gd name="T73" fmla="*/ 82 h 162"/>
                    <a:gd name="T74" fmla="*/ 161 w 161"/>
                    <a:gd name="T75"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162">
                      <a:moveTo>
                        <a:pt x="161" y="82"/>
                      </a:moveTo>
                      <a:lnTo>
                        <a:pt x="161" y="82"/>
                      </a:lnTo>
                      <a:lnTo>
                        <a:pt x="160" y="97"/>
                      </a:lnTo>
                      <a:lnTo>
                        <a:pt x="155" y="112"/>
                      </a:lnTo>
                      <a:lnTo>
                        <a:pt x="148" y="127"/>
                      </a:lnTo>
                      <a:lnTo>
                        <a:pt x="139" y="138"/>
                      </a:lnTo>
                      <a:lnTo>
                        <a:pt x="127" y="148"/>
                      </a:lnTo>
                      <a:lnTo>
                        <a:pt x="113" y="156"/>
                      </a:lnTo>
                      <a:lnTo>
                        <a:pt x="98" y="160"/>
                      </a:lnTo>
                      <a:lnTo>
                        <a:pt x="82" y="162"/>
                      </a:lnTo>
                      <a:lnTo>
                        <a:pt x="82" y="162"/>
                      </a:lnTo>
                      <a:lnTo>
                        <a:pt x="65" y="160"/>
                      </a:lnTo>
                      <a:lnTo>
                        <a:pt x="50" y="156"/>
                      </a:lnTo>
                      <a:lnTo>
                        <a:pt x="36" y="148"/>
                      </a:lnTo>
                      <a:lnTo>
                        <a:pt x="24" y="138"/>
                      </a:lnTo>
                      <a:lnTo>
                        <a:pt x="14" y="127"/>
                      </a:lnTo>
                      <a:lnTo>
                        <a:pt x="8" y="112"/>
                      </a:lnTo>
                      <a:lnTo>
                        <a:pt x="2" y="97"/>
                      </a:lnTo>
                      <a:lnTo>
                        <a:pt x="0" y="82"/>
                      </a:lnTo>
                      <a:lnTo>
                        <a:pt x="0" y="82"/>
                      </a:lnTo>
                      <a:lnTo>
                        <a:pt x="2" y="65"/>
                      </a:lnTo>
                      <a:lnTo>
                        <a:pt x="8" y="50"/>
                      </a:lnTo>
                      <a:lnTo>
                        <a:pt x="14" y="37"/>
                      </a:lnTo>
                      <a:lnTo>
                        <a:pt x="24" y="25"/>
                      </a:lnTo>
                      <a:lnTo>
                        <a:pt x="36" y="14"/>
                      </a:lnTo>
                      <a:lnTo>
                        <a:pt x="50" y="6"/>
                      </a:lnTo>
                      <a:lnTo>
                        <a:pt x="65" y="2"/>
                      </a:lnTo>
                      <a:lnTo>
                        <a:pt x="82" y="0"/>
                      </a:lnTo>
                      <a:lnTo>
                        <a:pt x="82" y="0"/>
                      </a:lnTo>
                      <a:lnTo>
                        <a:pt x="98" y="2"/>
                      </a:lnTo>
                      <a:lnTo>
                        <a:pt x="113" y="6"/>
                      </a:lnTo>
                      <a:lnTo>
                        <a:pt x="127" y="14"/>
                      </a:lnTo>
                      <a:lnTo>
                        <a:pt x="139" y="25"/>
                      </a:lnTo>
                      <a:lnTo>
                        <a:pt x="148" y="37"/>
                      </a:lnTo>
                      <a:lnTo>
                        <a:pt x="155" y="50"/>
                      </a:lnTo>
                      <a:lnTo>
                        <a:pt x="160" y="65"/>
                      </a:lnTo>
                      <a:lnTo>
                        <a:pt x="161" y="82"/>
                      </a:lnTo>
                      <a:lnTo>
                        <a:pt x="161" y="82"/>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6" name="Freeform 51">
                  <a:extLst>
                    <a:ext uri="{FF2B5EF4-FFF2-40B4-BE49-F238E27FC236}">
                      <a16:creationId xmlns:a16="http://schemas.microsoft.com/office/drawing/2014/main" id="{710DD2BD-A8A1-FBD0-9B2E-87B167416C1A}"/>
                    </a:ext>
                  </a:extLst>
                </p:cNvPr>
                <p:cNvSpPr>
                  <a:spLocks/>
                </p:cNvSpPr>
                <p:nvPr/>
              </p:nvSpPr>
              <p:spPr bwMode="auto">
                <a:xfrm>
                  <a:off x="1117" y="2411"/>
                  <a:ext cx="160" cy="159"/>
                </a:xfrm>
                <a:custGeom>
                  <a:avLst/>
                  <a:gdLst>
                    <a:gd name="T0" fmla="*/ 160 w 160"/>
                    <a:gd name="T1" fmla="*/ 80 h 159"/>
                    <a:gd name="T2" fmla="*/ 160 w 160"/>
                    <a:gd name="T3" fmla="*/ 80 h 159"/>
                    <a:gd name="T4" fmla="*/ 159 w 160"/>
                    <a:gd name="T5" fmla="*/ 96 h 159"/>
                    <a:gd name="T6" fmla="*/ 153 w 160"/>
                    <a:gd name="T7" fmla="*/ 111 h 159"/>
                    <a:gd name="T8" fmla="*/ 147 w 160"/>
                    <a:gd name="T9" fmla="*/ 125 h 159"/>
                    <a:gd name="T10" fmla="*/ 136 w 160"/>
                    <a:gd name="T11" fmla="*/ 135 h 159"/>
                    <a:gd name="T12" fmla="*/ 124 w 160"/>
                    <a:gd name="T13" fmla="*/ 146 h 159"/>
                    <a:gd name="T14" fmla="*/ 110 w 160"/>
                    <a:gd name="T15" fmla="*/ 153 h 159"/>
                    <a:gd name="T16" fmla="*/ 95 w 160"/>
                    <a:gd name="T17" fmla="*/ 158 h 159"/>
                    <a:gd name="T18" fmla="*/ 80 w 160"/>
                    <a:gd name="T19" fmla="*/ 159 h 159"/>
                    <a:gd name="T20" fmla="*/ 80 w 160"/>
                    <a:gd name="T21" fmla="*/ 159 h 159"/>
                    <a:gd name="T22" fmla="*/ 64 w 160"/>
                    <a:gd name="T23" fmla="*/ 158 h 159"/>
                    <a:gd name="T24" fmla="*/ 49 w 160"/>
                    <a:gd name="T25" fmla="*/ 153 h 159"/>
                    <a:gd name="T26" fmla="*/ 35 w 160"/>
                    <a:gd name="T27" fmla="*/ 146 h 159"/>
                    <a:gd name="T28" fmla="*/ 23 w 160"/>
                    <a:gd name="T29" fmla="*/ 135 h 159"/>
                    <a:gd name="T30" fmla="*/ 14 w 160"/>
                    <a:gd name="T31" fmla="*/ 125 h 159"/>
                    <a:gd name="T32" fmla="*/ 6 w 160"/>
                    <a:gd name="T33" fmla="*/ 111 h 159"/>
                    <a:gd name="T34" fmla="*/ 2 w 160"/>
                    <a:gd name="T35" fmla="*/ 96 h 159"/>
                    <a:gd name="T36" fmla="*/ 0 w 160"/>
                    <a:gd name="T37" fmla="*/ 80 h 159"/>
                    <a:gd name="T38" fmla="*/ 0 w 160"/>
                    <a:gd name="T39" fmla="*/ 80 h 159"/>
                    <a:gd name="T40" fmla="*/ 2 w 160"/>
                    <a:gd name="T41" fmla="*/ 63 h 159"/>
                    <a:gd name="T42" fmla="*/ 6 w 160"/>
                    <a:gd name="T43" fmla="*/ 48 h 159"/>
                    <a:gd name="T44" fmla="*/ 14 w 160"/>
                    <a:gd name="T45" fmla="*/ 34 h 159"/>
                    <a:gd name="T46" fmla="*/ 23 w 160"/>
                    <a:gd name="T47" fmla="*/ 22 h 159"/>
                    <a:gd name="T48" fmla="*/ 35 w 160"/>
                    <a:gd name="T49" fmla="*/ 13 h 159"/>
                    <a:gd name="T50" fmla="*/ 49 w 160"/>
                    <a:gd name="T51" fmla="*/ 6 h 159"/>
                    <a:gd name="T52" fmla="*/ 64 w 160"/>
                    <a:gd name="T53" fmla="*/ 1 h 159"/>
                    <a:gd name="T54" fmla="*/ 80 w 160"/>
                    <a:gd name="T55" fmla="*/ 0 h 159"/>
                    <a:gd name="T56" fmla="*/ 80 w 160"/>
                    <a:gd name="T57" fmla="*/ 0 h 159"/>
                    <a:gd name="T58" fmla="*/ 95 w 160"/>
                    <a:gd name="T59" fmla="*/ 1 h 159"/>
                    <a:gd name="T60" fmla="*/ 110 w 160"/>
                    <a:gd name="T61" fmla="*/ 6 h 159"/>
                    <a:gd name="T62" fmla="*/ 124 w 160"/>
                    <a:gd name="T63" fmla="*/ 13 h 159"/>
                    <a:gd name="T64" fmla="*/ 136 w 160"/>
                    <a:gd name="T65" fmla="*/ 22 h 159"/>
                    <a:gd name="T66" fmla="*/ 147 w 160"/>
                    <a:gd name="T67" fmla="*/ 34 h 159"/>
                    <a:gd name="T68" fmla="*/ 153 w 160"/>
                    <a:gd name="T69" fmla="*/ 48 h 159"/>
                    <a:gd name="T70" fmla="*/ 159 w 160"/>
                    <a:gd name="T71" fmla="*/ 63 h 159"/>
                    <a:gd name="T72" fmla="*/ 160 w 160"/>
                    <a:gd name="T73" fmla="*/ 80 h 159"/>
                    <a:gd name="T74" fmla="*/ 160 w 160"/>
                    <a:gd name="T75"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59">
                      <a:moveTo>
                        <a:pt x="160" y="80"/>
                      </a:moveTo>
                      <a:lnTo>
                        <a:pt x="160" y="80"/>
                      </a:lnTo>
                      <a:lnTo>
                        <a:pt x="159" y="96"/>
                      </a:lnTo>
                      <a:lnTo>
                        <a:pt x="153" y="111"/>
                      </a:lnTo>
                      <a:lnTo>
                        <a:pt x="147" y="125"/>
                      </a:lnTo>
                      <a:lnTo>
                        <a:pt x="136" y="135"/>
                      </a:lnTo>
                      <a:lnTo>
                        <a:pt x="124" y="146"/>
                      </a:lnTo>
                      <a:lnTo>
                        <a:pt x="110" y="153"/>
                      </a:lnTo>
                      <a:lnTo>
                        <a:pt x="95" y="158"/>
                      </a:lnTo>
                      <a:lnTo>
                        <a:pt x="80" y="159"/>
                      </a:lnTo>
                      <a:lnTo>
                        <a:pt x="80" y="159"/>
                      </a:lnTo>
                      <a:lnTo>
                        <a:pt x="64" y="158"/>
                      </a:lnTo>
                      <a:lnTo>
                        <a:pt x="49" y="153"/>
                      </a:lnTo>
                      <a:lnTo>
                        <a:pt x="35" y="146"/>
                      </a:lnTo>
                      <a:lnTo>
                        <a:pt x="23" y="135"/>
                      </a:lnTo>
                      <a:lnTo>
                        <a:pt x="14" y="125"/>
                      </a:lnTo>
                      <a:lnTo>
                        <a:pt x="6" y="111"/>
                      </a:lnTo>
                      <a:lnTo>
                        <a:pt x="2" y="96"/>
                      </a:lnTo>
                      <a:lnTo>
                        <a:pt x="0" y="80"/>
                      </a:lnTo>
                      <a:lnTo>
                        <a:pt x="0" y="80"/>
                      </a:lnTo>
                      <a:lnTo>
                        <a:pt x="2" y="63"/>
                      </a:lnTo>
                      <a:lnTo>
                        <a:pt x="6" y="48"/>
                      </a:lnTo>
                      <a:lnTo>
                        <a:pt x="14" y="34"/>
                      </a:lnTo>
                      <a:lnTo>
                        <a:pt x="23" y="22"/>
                      </a:lnTo>
                      <a:lnTo>
                        <a:pt x="35" y="13"/>
                      </a:lnTo>
                      <a:lnTo>
                        <a:pt x="49" y="6"/>
                      </a:lnTo>
                      <a:lnTo>
                        <a:pt x="64" y="1"/>
                      </a:lnTo>
                      <a:lnTo>
                        <a:pt x="80" y="0"/>
                      </a:lnTo>
                      <a:lnTo>
                        <a:pt x="80" y="0"/>
                      </a:lnTo>
                      <a:lnTo>
                        <a:pt x="95" y="1"/>
                      </a:lnTo>
                      <a:lnTo>
                        <a:pt x="110" y="6"/>
                      </a:lnTo>
                      <a:lnTo>
                        <a:pt x="124" y="13"/>
                      </a:lnTo>
                      <a:lnTo>
                        <a:pt x="136" y="22"/>
                      </a:lnTo>
                      <a:lnTo>
                        <a:pt x="147" y="34"/>
                      </a:lnTo>
                      <a:lnTo>
                        <a:pt x="153" y="48"/>
                      </a:lnTo>
                      <a:lnTo>
                        <a:pt x="159" y="63"/>
                      </a:lnTo>
                      <a:lnTo>
                        <a:pt x="160" y="80"/>
                      </a:lnTo>
                      <a:lnTo>
                        <a:pt x="160" y="80"/>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7" name="Freeform 52">
                  <a:extLst>
                    <a:ext uri="{FF2B5EF4-FFF2-40B4-BE49-F238E27FC236}">
                      <a16:creationId xmlns:a16="http://schemas.microsoft.com/office/drawing/2014/main" id="{699C4E4F-ED6C-0230-4BCA-EF9D07187078}"/>
                    </a:ext>
                  </a:extLst>
                </p:cNvPr>
                <p:cNvSpPr>
                  <a:spLocks/>
                </p:cNvSpPr>
                <p:nvPr/>
              </p:nvSpPr>
              <p:spPr bwMode="auto">
                <a:xfrm>
                  <a:off x="1224" y="2408"/>
                  <a:ext cx="172" cy="170"/>
                </a:xfrm>
                <a:custGeom>
                  <a:avLst/>
                  <a:gdLst>
                    <a:gd name="T0" fmla="*/ 172 w 172"/>
                    <a:gd name="T1" fmla="*/ 86 h 170"/>
                    <a:gd name="T2" fmla="*/ 172 w 172"/>
                    <a:gd name="T3" fmla="*/ 86 h 170"/>
                    <a:gd name="T4" fmla="*/ 171 w 172"/>
                    <a:gd name="T5" fmla="*/ 102 h 170"/>
                    <a:gd name="T6" fmla="*/ 165 w 172"/>
                    <a:gd name="T7" fmla="*/ 119 h 170"/>
                    <a:gd name="T8" fmla="*/ 157 w 172"/>
                    <a:gd name="T9" fmla="*/ 132 h 170"/>
                    <a:gd name="T10" fmla="*/ 147 w 172"/>
                    <a:gd name="T11" fmla="*/ 146 h 170"/>
                    <a:gd name="T12" fmla="*/ 134 w 172"/>
                    <a:gd name="T13" fmla="*/ 156 h 170"/>
                    <a:gd name="T14" fmla="*/ 119 w 172"/>
                    <a:gd name="T15" fmla="*/ 164 h 170"/>
                    <a:gd name="T16" fmla="*/ 103 w 172"/>
                    <a:gd name="T17" fmla="*/ 168 h 170"/>
                    <a:gd name="T18" fmla="*/ 86 w 172"/>
                    <a:gd name="T19" fmla="*/ 170 h 170"/>
                    <a:gd name="T20" fmla="*/ 86 w 172"/>
                    <a:gd name="T21" fmla="*/ 170 h 170"/>
                    <a:gd name="T22" fmla="*/ 70 w 172"/>
                    <a:gd name="T23" fmla="*/ 168 h 170"/>
                    <a:gd name="T24" fmla="*/ 53 w 172"/>
                    <a:gd name="T25" fmla="*/ 164 h 170"/>
                    <a:gd name="T26" fmla="*/ 38 w 172"/>
                    <a:gd name="T27" fmla="*/ 156 h 170"/>
                    <a:gd name="T28" fmla="*/ 26 w 172"/>
                    <a:gd name="T29" fmla="*/ 146 h 170"/>
                    <a:gd name="T30" fmla="*/ 15 w 172"/>
                    <a:gd name="T31" fmla="*/ 132 h 170"/>
                    <a:gd name="T32" fmla="*/ 8 w 172"/>
                    <a:gd name="T33" fmla="*/ 119 h 170"/>
                    <a:gd name="T34" fmla="*/ 2 w 172"/>
                    <a:gd name="T35" fmla="*/ 102 h 170"/>
                    <a:gd name="T36" fmla="*/ 0 w 172"/>
                    <a:gd name="T37" fmla="*/ 86 h 170"/>
                    <a:gd name="T38" fmla="*/ 0 w 172"/>
                    <a:gd name="T39" fmla="*/ 86 h 170"/>
                    <a:gd name="T40" fmla="*/ 2 w 172"/>
                    <a:gd name="T41" fmla="*/ 67 h 170"/>
                    <a:gd name="T42" fmla="*/ 8 w 172"/>
                    <a:gd name="T43" fmla="*/ 52 h 170"/>
                    <a:gd name="T44" fmla="*/ 15 w 172"/>
                    <a:gd name="T45" fmla="*/ 37 h 170"/>
                    <a:gd name="T46" fmla="*/ 26 w 172"/>
                    <a:gd name="T47" fmla="*/ 25 h 170"/>
                    <a:gd name="T48" fmla="*/ 38 w 172"/>
                    <a:gd name="T49" fmla="*/ 15 h 170"/>
                    <a:gd name="T50" fmla="*/ 53 w 172"/>
                    <a:gd name="T51" fmla="*/ 7 h 170"/>
                    <a:gd name="T52" fmla="*/ 70 w 172"/>
                    <a:gd name="T53" fmla="*/ 1 h 170"/>
                    <a:gd name="T54" fmla="*/ 86 w 172"/>
                    <a:gd name="T55" fmla="*/ 0 h 170"/>
                    <a:gd name="T56" fmla="*/ 86 w 172"/>
                    <a:gd name="T57" fmla="*/ 0 h 170"/>
                    <a:gd name="T58" fmla="*/ 103 w 172"/>
                    <a:gd name="T59" fmla="*/ 1 h 170"/>
                    <a:gd name="T60" fmla="*/ 119 w 172"/>
                    <a:gd name="T61" fmla="*/ 7 h 170"/>
                    <a:gd name="T62" fmla="*/ 134 w 172"/>
                    <a:gd name="T63" fmla="*/ 15 h 170"/>
                    <a:gd name="T64" fmla="*/ 147 w 172"/>
                    <a:gd name="T65" fmla="*/ 25 h 170"/>
                    <a:gd name="T66" fmla="*/ 157 w 172"/>
                    <a:gd name="T67" fmla="*/ 37 h 170"/>
                    <a:gd name="T68" fmla="*/ 165 w 172"/>
                    <a:gd name="T69" fmla="*/ 52 h 170"/>
                    <a:gd name="T70" fmla="*/ 171 w 172"/>
                    <a:gd name="T71" fmla="*/ 67 h 170"/>
                    <a:gd name="T72" fmla="*/ 172 w 172"/>
                    <a:gd name="T73" fmla="*/ 86 h 170"/>
                    <a:gd name="T74" fmla="*/ 172 w 172"/>
                    <a:gd name="T75" fmla="*/ 8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170">
                      <a:moveTo>
                        <a:pt x="172" y="86"/>
                      </a:moveTo>
                      <a:lnTo>
                        <a:pt x="172" y="86"/>
                      </a:lnTo>
                      <a:lnTo>
                        <a:pt x="171" y="102"/>
                      </a:lnTo>
                      <a:lnTo>
                        <a:pt x="165" y="119"/>
                      </a:lnTo>
                      <a:lnTo>
                        <a:pt x="157" y="132"/>
                      </a:lnTo>
                      <a:lnTo>
                        <a:pt x="147" y="146"/>
                      </a:lnTo>
                      <a:lnTo>
                        <a:pt x="134" y="156"/>
                      </a:lnTo>
                      <a:lnTo>
                        <a:pt x="119" y="164"/>
                      </a:lnTo>
                      <a:lnTo>
                        <a:pt x="103" y="168"/>
                      </a:lnTo>
                      <a:lnTo>
                        <a:pt x="86" y="170"/>
                      </a:lnTo>
                      <a:lnTo>
                        <a:pt x="86" y="170"/>
                      </a:lnTo>
                      <a:lnTo>
                        <a:pt x="70" y="168"/>
                      </a:lnTo>
                      <a:lnTo>
                        <a:pt x="53" y="164"/>
                      </a:lnTo>
                      <a:lnTo>
                        <a:pt x="38" y="156"/>
                      </a:lnTo>
                      <a:lnTo>
                        <a:pt x="26" y="146"/>
                      </a:lnTo>
                      <a:lnTo>
                        <a:pt x="15" y="132"/>
                      </a:lnTo>
                      <a:lnTo>
                        <a:pt x="8" y="119"/>
                      </a:lnTo>
                      <a:lnTo>
                        <a:pt x="2" y="102"/>
                      </a:lnTo>
                      <a:lnTo>
                        <a:pt x="0" y="86"/>
                      </a:lnTo>
                      <a:lnTo>
                        <a:pt x="0" y="86"/>
                      </a:lnTo>
                      <a:lnTo>
                        <a:pt x="2" y="67"/>
                      </a:lnTo>
                      <a:lnTo>
                        <a:pt x="8" y="52"/>
                      </a:lnTo>
                      <a:lnTo>
                        <a:pt x="15" y="37"/>
                      </a:lnTo>
                      <a:lnTo>
                        <a:pt x="26" y="25"/>
                      </a:lnTo>
                      <a:lnTo>
                        <a:pt x="38" y="15"/>
                      </a:lnTo>
                      <a:lnTo>
                        <a:pt x="53" y="7"/>
                      </a:lnTo>
                      <a:lnTo>
                        <a:pt x="70" y="1"/>
                      </a:lnTo>
                      <a:lnTo>
                        <a:pt x="86" y="0"/>
                      </a:lnTo>
                      <a:lnTo>
                        <a:pt x="86" y="0"/>
                      </a:lnTo>
                      <a:lnTo>
                        <a:pt x="103" y="1"/>
                      </a:lnTo>
                      <a:lnTo>
                        <a:pt x="119" y="7"/>
                      </a:lnTo>
                      <a:lnTo>
                        <a:pt x="134" y="15"/>
                      </a:lnTo>
                      <a:lnTo>
                        <a:pt x="147" y="25"/>
                      </a:lnTo>
                      <a:lnTo>
                        <a:pt x="157" y="37"/>
                      </a:lnTo>
                      <a:lnTo>
                        <a:pt x="165" y="52"/>
                      </a:lnTo>
                      <a:lnTo>
                        <a:pt x="171" y="67"/>
                      </a:lnTo>
                      <a:lnTo>
                        <a:pt x="172" y="86"/>
                      </a:lnTo>
                      <a:lnTo>
                        <a:pt x="172" y="86"/>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8" name="Freeform 53">
                  <a:extLst>
                    <a:ext uri="{FF2B5EF4-FFF2-40B4-BE49-F238E27FC236}">
                      <a16:creationId xmlns:a16="http://schemas.microsoft.com/office/drawing/2014/main" id="{C5B3BF70-EA45-68D0-D3F7-EC7D27D83592}"/>
                    </a:ext>
                  </a:extLst>
                </p:cNvPr>
                <p:cNvSpPr>
                  <a:spLocks/>
                </p:cNvSpPr>
                <p:nvPr/>
              </p:nvSpPr>
              <p:spPr bwMode="auto">
                <a:xfrm>
                  <a:off x="1040" y="2613"/>
                  <a:ext cx="94" cy="92"/>
                </a:xfrm>
                <a:custGeom>
                  <a:avLst/>
                  <a:gdLst>
                    <a:gd name="T0" fmla="*/ 94 w 94"/>
                    <a:gd name="T1" fmla="*/ 45 h 92"/>
                    <a:gd name="T2" fmla="*/ 94 w 94"/>
                    <a:gd name="T3" fmla="*/ 45 h 92"/>
                    <a:gd name="T4" fmla="*/ 92 w 94"/>
                    <a:gd name="T5" fmla="*/ 55 h 92"/>
                    <a:gd name="T6" fmla="*/ 89 w 94"/>
                    <a:gd name="T7" fmla="*/ 63 h 92"/>
                    <a:gd name="T8" fmla="*/ 85 w 94"/>
                    <a:gd name="T9" fmla="*/ 72 h 92"/>
                    <a:gd name="T10" fmla="*/ 80 w 94"/>
                    <a:gd name="T11" fmla="*/ 78 h 92"/>
                    <a:gd name="T12" fmla="*/ 73 w 94"/>
                    <a:gd name="T13" fmla="*/ 84 h 92"/>
                    <a:gd name="T14" fmla="*/ 65 w 94"/>
                    <a:gd name="T15" fmla="*/ 89 h 92"/>
                    <a:gd name="T16" fmla="*/ 56 w 94"/>
                    <a:gd name="T17" fmla="*/ 92 h 92"/>
                    <a:gd name="T18" fmla="*/ 47 w 94"/>
                    <a:gd name="T19" fmla="*/ 92 h 92"/>
                    <a:gd name="T20" fmla="*/ 47 w 94"/>
                    <a:gd name="T21" fmla="*/ 92 h 92"/>
                    <a:gd name="T22" fmla="*/ 38 w 94"/>
                    <a:gd name="T23" fmla="*/ 92 h 92"/>
                    <a:gd name="T24" fmla="*/ 29 w 94"/>
                    <a:gd name="T25" fmla="*/ 89 h 92"/>
                    <a:gd name="T26" fmla="*/ 22 w 94"/>
                    <a:gd name="T27" fmla="*/ 84 h 92"/>
                    <a:gd name="T28" fmla="*/ 14 w 94"/>
                    <a:gd name="T29" fmla="*/ 78 h 92"/>
                    <a:gd name="T30" fmla="*/ 8 w 94"/>
                    <a:gd name="T31" fmla="*/ 72 h 92"/>
                    <a:gd name="T32" fmla="*/ 5 w 94"/>
                    <a:gd name="T33" fmla="*/ 63 h 92"/>
                    <a:gd name="T34" fmla="*/ 2 w 94"/>
                    <a:gd name="T35" fmla="*/ 55 h 92"/>
                    <a:gd name="T36" fmla="*/ 0 w 94"/>
                    <a:gd name="T37" fmla="*/ 45 h 92"/>
                    <a:gd name="T38" fmla="*/ 0 w 94"/>
                    <a:gd name="T39" fmla="*/ 45 h 92"/>
                    <a:gd name="T40" fmla="*/ 2 w 94"/>
                    <a:gd name="T41" fmla="*/ 36 h 92"/>
                    <a:gd name="T42" fmla="*/ 5 w 94"/>
                    <a:gd name="T43" fmla="*/ 28 h 92"/>
                    <a:gd name="T44" fmla="*/ 8 w 94"/>
                    <a:gd name="T45" fmla="*/ 19 h 92"/>
                    <a:gd name="T46" fmla="*/ 14 w 94"/>
                    <a:gd name="T47" fmla="*/ 13 h 92"/>
                    <a:gd name="T48" fmla="*/ 22 w 94"/>
                    <a:gd name="T49" fmla="*/ 7 h 92"/>
                    <a:gd name="T50" fmla="*/ 29 w 94"/>
                    <a:gd name="T51" fmla="*/ 3 h 92"/>
                    <a:gd name="T52" fmla="*/ 38 w 94"/>
                    <a:gd name="T53" fmla="*/ 0 h 92"/>
                    <a:gd name="T54" fmla="*/ 47 w 94"/>
                    <a:gd name="T55" fmla="*/ 0 h 92"/>
                    <a:gd name="T56" fmla="*/ 47 w 94"/>
                    <a:gd name="T57" fmla="*/ 0 h 92"/>
                    <a:gd name="T58" fmla="*/ 56 w 94"/>
                    <a:gd name="T59" fmla="*/ 0 h 92"/>
                    <a:gd name="T60" fmla="*/ 65 w 94"/>
                    <a:gd name="T61" fmla="*/ 3 h 92"/>
                    <a:gd name="T62" fmla="*/ 73 w 94"/>
                    <a:gd name="T63" fmla="*/ 7 h 92"/>
                    <a:gd name="T64" fmla="*/ 80 w 94"/>
                    <a:gd name="T65" fmla="*/ 13 h 92"/>
                    <a:gd name="T66" fmla="*/ 85 w 94"/>
                    <a:gd name="T67" fmla="*/ 19 h 92"/>
                    <a:gd name="T68" fmla="*/ 89 w 94"/>
                    <a:gd name="T69" fmla="*/ 28 h 92"/>
                    <a:gd name="T70" fmla="*/ 92 w 94"/>
                    <a:gd name="T71" fmla="*/ 36 h 92"/>
                    <a:gd name="T72" fmla="*/ 94 w 94"/>
                    <a:gd name="T73" fmla="*/ 45 h 92"/>
                    <a:gd name="T74" fmla="*/ 94 w 94"/>
                    <a:gd name="T75"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4" h="92">
                      <a:moveTo>
                        <a:pt x="94" y="45"/>
                      </a:moveTo>
                      <a:lnTo>
                        <a:pt x="94" y="45"/>
                      </a:lnTo>
                      <a:lnTo>
                        <a:pt x="92" y="55"/>
                      </a:lnTo>
                      <a:lnTo>
                        <a:pt x="89" y="63"/>
                      </a:lnTo>
                      <a:lnTo>
                        <a:pt x="85" y="72"/>
                      </a:lnTo>
                      <a:lnTo>
                        <a:pt x="80" y="78"/>
                      </a:lnTo>
                      <a:lnTo>
                        <a:pt x="73" y="84"/>
                      </a:lnTo>
                      <a:lnTo>
                        <a:pt x="65" y="89"/>
                      </a:lnTo>
                      <a:lnTo>
                        <a:pt x="56" y="92"/>
                      </a:lnTo>
                      <a:lnTo>
                        <a:pt x="47" y="92"/>
                      </a:lnTo>
                      <a:lnTo>
                        <a:pt x="47" y="92"/>
                      </a:lnTo>
                      <a:lnTo>
                        <a:pt x="38" y="92"/>
                      </a:lnTo>
                      <a:lnTo>
                        <a:pt x="29" y="89"/>
                      </a:lnTo>
                      <a:lnTo>
                        <a:pt x="22" y="84"/>
                      </a:lnTo>
                      <a:lnTo>
                        <a:pt x="14" y="78"/>
                      </a:lnTo>
                      <a:lnTo>
                        <a:pt x="8" y="72"/>
                      </a:lnTo>
                      <a:lnTo>
                        <a:pt x="5" y="63"/>
                      </a:lnTo>
                      <a:lnTo>
                        <a:pt x="2" y="55"/>
                      </a:lnTo>
                      <a:lnTo>
                        <a:pt x="0" y="45"/>
                      </a:lnTo>
                      <a:lnTo>
                        <a:pt x="0" y="45"/>
                      </a:lnTo>
                      <a:lnTo>
                        <a:pt x="2" y="36"/>
                      </a:lnTo>
                      <a:lnTo>
                        <a:pt x="5" y="28"/>
                      </a:lnTo>
                      <a:lnTo>
                        <a:pt x="8" y="19"/>
                      </a:lnTo>
                      <a:lnTo>
                        <a:pt x="14" y="13"/>
                      </a:lnTo>
                      <a:lnTo>
                        <a:pt x="22" y="7"/>
                      </a:lnTo>
                      <a:lnTo>
                        <a:pt x="29" y="3"/>
                      </a:lnTo>
                      <a:lnTo>
                        <a:pt x="38" y="0"/>
                      </a:lnTo>
                      <a:lnTo>
                        <a:pt x="47" y="0"/>
                      </a:lnTo>
                      <a:lnTo>
                        <a:pt x="47" y="0"/>
                      </a:lnTo>
                      <a:lnTo>
                        <a:pt x="56" y="0"/>
                      </a:lnTo>
                      <a:lnTo>
                        <a:pt x="65" y="3"/>
                      </a:lnTo>
                      <a:lnTo>
                        <a:pt x="73" y="7"/>
                      </a:lnTo>
                      <a:lnTo>
                        <a:pt x="80" y="13"/>
                      </a:lnTo>
                      <a:lnTo>
                        <a:pt x="85" y="19"/>
                      </a:lnTo>
                      <a:lnTo>
                        <a:pt x="89" y="28"/>
                      </a:lnTo>
                      <a:lnTo>
                        <a:pt x="92" y="36"/>
                      </a:lnTo>
                      <a:lnTo>
                        <a:pt x="94" y="45"/>
                      </a:lnTo>
                      <a:lnTo>
                        <a:pt x="94" y="45"/>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39" name="Freeform 54">
                  <a:extLst>
                    <a:ext uri="{FF2B5EF4-FFF2-40B4-BE49-F238E27FC236}">
                      <a16:creationId xmlns:a16="http://schemas.microsoft.com/office/drawing/2014/main" id="{69E6D4BC-A3B7-E13A-DBF7-8D03543E138D}"/>
                    </a:ext>
                  </a:extLst>
                </p:cNvPr>
                <p:cNvSpPr>
                  <a:spLocks/>
                </p:cNvSpPr>
                <p:nvPr/>
              </p:nvSpPr>
              <p:spPr bwMode="auto">
                <a:xfrm>
                  <a:off x="1104" y="2619"/>
                  <a:ext cx="129" cy="131"/>
                </a:xfrm>
                <a:custGeom>
                  <a:avLst/>
                  <a:gdLst>
                    <a:gd name="T0" fmla="*/ 129 w 129"/>
                    <a:gd name="T1" fmla="*/ 64 h 131"/>
                    <a:gd name="T2" fmla="*/ 129 w 129"/>
                    <a:gd name="T3" fmla="*/ 64 h 131"/>
                    <a:gd name="T4" fmla="*/ 128 w 129"/>
                    <a:gd name="T5" fmla="*/ 78 h 131"/>
                    <a:gd name="T6" fmla="*/ 123 w 129"/>
                    <a:gd name="T7" fmla="*/ 90 h 131"/>
                    <a:gd name="T8" fmla="*/ 117 w 129"/>
                    <a:gd name="T9" fmla="*/ 102 h 131"/>
                    <a:gd name="T10" fmla="*/ 110 w 129"/>
                    <a:gd name="T11" fmla="*/ 111 h 131"/>
                    <a:gd name="T12" fmla="*/ 101 w 129"/>
                    <a:gd name="T13" fmla="*/ 119 h 131"/>
                    <a:gd name="T14" fmla="*/ 90 w 129"/>
                    <a:gd name="T15" fmla="*/ 125 h 131"/>
                    <a:gd name="T16" fmla="*/ 77 w 129"/>
                    <a:gd name="T17" fmla="*/ 129 h 131"/>
                    <a:gd name="T18" fmla="*/ 65 w 129"/>
                    <a:gd name="T19" fmla="*/ 131 h 131"/>
                    <a:gd name="T20" fmla="*/ 65 w 129"/>
                    <a:gd name="T21" fmla="*/ 131 h 131"/>
                    <a:gd name="T22" fmla="*/ 51 w 129"/>
                    <a:gd name="T23" fmla="*/ 129 h 131"/>
                    <a:gd name="T24" fmla="*/ 39 w 129"/>
                    <a:gd name="T25" fmla="*/ 125 h 131"/>
                    <a:gd name="T26" fmla="*/ 28 w 129"/>
                    <a:gd name="T27" fmla="*/ 119 h 131"/>
                    <a:gd name="T28" fmla="*/ 18 w 129"/>
                    <a:gd name="T29" fmla="*/ 111 h 131"/>
                    <a:gd name="T30" fmla="*/ 10 w 129"/>
                    <a:gd name="T31" fmla="*/ 102 h 131"/>
                    <a:gd name="T32" fmla="*/ 4 w 129"/>
                    <a:gd name="T33" fmla="*/ 90 h 131"/>
                    <a:gd name="T34" fmla="*/ 0 w 129"/>
                    <a:gd name="T35" fmla="*/ 78 h 131"/>
                    <a:gd name="T36" fmla="*/ 0 w 129"/>
                    <a:gd name="T37" fmla="*/ 64 h 131"/>
                    <a:gd name="T38" fmla="*/ 0 w 129"/>
                    <a:gd name="T39" fmla="*/ 64 h 131"/>
                    <a:gd name="T40" fmla="*/ 0 w 129"/>
                    <a:gd name="T41" fmla="*/ 52 h 131"/>
                    <a:gd name="T42" fmla="*/ 4 w 129"/>
                    <a:gd name="T43" fmla="*/ 40 h 131"/>
                    <a:gd name="T44" fmla="*/ 10 w 129"/>
                    <a:gd name="T45" fmla="*/ 28 h 131"/>
                    <a:gd name="T46" fmla="*/ 18 w 129"/>
                    <a:gd name="T47" fmla="*/ 19 h 131"/>
                    <a:gd name="T48" fmla="*/ 28 w 129"/>
                    <a:gd name="T49" fmla="*/ 12 h 131"/>
                    <a:gd name="T50" fmla="*/ 39 w 129"/>
                    <a:gd name="T51" fmla="*/ 6 h 131"/>
                    <a:gd name="T52" fmla="*/ 51 w 129"/>
                    <a:gd name="T53" fmla="*/ 1 h 131"/>
                    <a:gd name="T54" fmla="*/ 65 w 129"/>
                    <a:gd name="T55" fmla="*/ 0 h 131"/>
                    <a:gd name="T56" fmla="*/ 65 w 129"/>
                    <a:gd name="T57" fmla="*/ 0 h 131"/>
                    <a:gd name="T58" fmla="*/ 77 w 129"/>
                    <a:gd name="T59" fmla="*/ 1 h 131"/>
                    <a:gd name="T60" fmla="*/ 90 w 129"/>
                    <a:gd name="T61" fmla="*/ 6 h 131"/>
                    <a:gd name="T62" fmla="*/ 101 w 129"/>
                    <a:gd name="T63" fmla="*/ 12 h 131"/>
                    <a:gd name="T64" fmla="*/ 110 w 129"/>
                    <a:gd name="T65" fmla="*/ 19 h 131"/>
                    <a:gd name="T66" fmla="*/ 117 w 129"/>
                    <a:gd name="T67" fmla="*/ 28 h 131"/>
                    <a:gd name="T68" fmla="*/ 123 w 129"/>
                    <a:gd name="T69" fmla="*/ 40 h 131"/>
                    <a:gd name="T70" fmla="*/ 128 w 129"/>
                    <a:gd name="T71" fmla="*/ 52 h 131"/>
                    <a:gd name="T72" fmla="*/ 129 w 129"/>
                    <a:gd name="T73" fmla="*/ 64 h 131"/>
                    <a:gd name="T74" fmla="*/ 129 w 129"/>
                    <a:gd name="T75" fmla="*/ 6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31">
                      <a:moveTo>
                        <a:pt x="129" y="64"/>
                      </a:moveTo>
                      <a:lnTo>
                        <a:pt x="129" y="64"/>
                      </a:lnTo>
                      <a:lnTo>
                        <a:pt x="128" y="78"/>
                      </a:lnTo>
                      <a:lnTo>
                        <a:pt x="123" y="90"/>
                      </a:lnTo>
                      <a:lnTo>
                        <a:pt x="117" y="102"/>
                      </a:lnTo>
                      <a:lnTo>
                        <a:pt x="110" y="111"/>
                      </a:lnTo>
                      <a:lnTo>
                        <a:pt x="101" y="119"/>
                      </a:lnTo>
                      <a:lnTo>
                        <a:pt x="90" y="125"/>
                      </a:lnTo>
                      <a:lnTo>
                        <a:pt x="77" y="129"/>
                      </a:lnTo>
                      <a:lnTo>
                        <a:pt x="65" y="131"/>
                      </a:lnTo>
                      <a:lnTo>
                        <a:pt x="65" y="131"/>
                      </a:lnTo>
                      <a:lnTo>
                        <a:pt x="51" y="129"/>
                      </a:lnTo>
                      <a:lnTo>
                        <a:pt x="39" y="125"/>
                      </a:lnTo>
                      <a:lnTo>
                        <a:pt x="28" y="119"/>
                      </a:lnTo>
                      <a:lnTo>
                        <a:pt x="18" y="111"/>
                      </a:lnTo>
                      <a:lnTo>
                        <a:pt x="10" y="102"/>
                      </a:lnTo>
                      <a:lnTo>
                        <a:pt x="4" y="90"/>
                      </a:lnTo>
                      <a:lnTo>
                        <a:pt x="0" y="78"/>
                      </a:lnTo>
                      <a:lnTo>
                        <a:pt x="0" y="64"/>
                      </a:lnTo>
                      <a:lnTo>
                        <a:pt x="0" y="64"/>
                      </a:lnTo>
                      <a:lnTo>
                        <a:pt x="0" y="52"/>
                      </a:lnTo>
                      <a:lnTo>
                        <a:pt x="4" y="40"/>
                      </a:lnTo>
                      <a:lnTo>
                        <a:pt x="10" y="28"/>
                      </a:lnTo>
                      <a:lnTo>
                        <a:pt x="18" y="19"/>
                      </a:lnTo>
                      <a:lnTo>
                        <a:pt x="28" y="12"/>
                      </a:lnTo>
                      <a:lnTo>
                        <a:pt x="39" y="6"/>
                      </a:lnTo>
                      <a:lnTo>
                        <a:pt x="51" y="1"/>
                      </a:lnTo>
                      <a:lnTo>
                        <a:pt x="65" y="0"/>
                      </a:lnTo>
                      <a:lnTo>
                        <a:pt x="65" y="0"/>
                      </a:lnTo>
                      <a:lnTo>
                        <a:pt x="77" y="1"/>
                      </a:lnTo>
                      <a:lnTo>
                        <a:pt x="90" y="6"/>
                      </a:lnTo>
                      <a:lnTo>
                        <a:pt x="101" y="12"/>
                      </a:lnTo>
                      <a:lnTo>
                        <a:pt x="110" y="19"/>
                      </a:lnTo>
                      <a:lnTo>
                        <a:pt x="117" y="28"/>
                      </a:lnTo>
                      <a:lnTo>
                        <a:pt x="123" y="40"/>
                      </a:lnTo>
                      <a:lnTo>
                        <a:pt x="128" y="52"/>
                      </a:lnTo>
                      <a:lnTo>
                        <a:pt x="129" y="64"/>
                      </a:lnTo>
                      <a:lnTo>
                        <a:pt x="129" y="64"/>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0" name="Freeform 55">
                  <a:extLst>
                    <a:ext uri="{FF2B5EF4-FFF2-40B4-BE49-F238E27FC236}">
                      <a16:creationId xmlns:a16="http://schemas.microsoft.com/office/drawing/2014/main" id="{0A155B13-0DC2-A57E-D639-852E607B233C}"/>
                    </a:ext>
                  </a:extLst>
                </p:cNvPr>
                <p:cNvSpPr>
                  <a:spLocks/>
                </p:cNvSpPr>
                <p:nvPr/>
              </p:nvSpPr>
              <p:spPr bwMode="auto">
                <a:xfrm>
                  <a:off x="1179" y="2546"/>
                  <a:ext cx="166" cy="165"/>
                </a:xfrm>
                <a:custGeom>
                  <a:avLst/>
                  <a:gdLst>
                    <a:gd name="T0" fmla="*/ 166 w 166"/>
                    <a:gd name="T1" fmla="*/ 83 h 165"/>
                    <a:gd name="T2" fmla="*/ 166 w 166"/>
                    <a:gd name="T3" fmla="*/ 83 h 165"/>
                    <a:gd name="T4" fmla="*/ 163 w 166"/>
                    <a:gd name="T5" fmla="*/ 100 h 165"/>
                    <a:gd name="T6" fmla="*/ 158 w 166"/>
                    <a:gd name="T7" fmla="*/ 115 h 165"/>
                    <a:gd name="T8" fmla="*/ 151 w 166"/>
                    <a:gd name="T9" fmla="*/ 128 h 165"/>
                    <a:gd name="T10" fmla="*/ 140 w 166"/>
                    <a:gd name="T11" fmla="*/ 141 h 165"/>
                    <a:gd name="T12" fmla="*/ 128 w 166"/>
                    <a:gd name="T13" fmla="*/ 151 h 165"/>
                    <a:gd name="T14" fmla="*/ 115 w 166"/>
                    <a:gd name="T15" fmla="*/ 159 h 165"/>
                    <a:gd name="T16" fmla="*/ 100 w 166"/>
                    <a:gd name="T17" fmla="*/ 163 h 165"/>
                    <a:gd name="T18" fmla="*/ 83 w 166"/>
                    <a:gd name="T19" fmla="*/ 165 h 165"/>
                    <a:gd name="T20" fmla="*/ 83 w 166"/>
                    <a:gd name="T21" fmla="*/ 165 h 165"/>
                    <a:gd name="T22" fmla="*/ 66 w 166"/>
                    <a:gd name="T23" fmla="*/ 163 h 165"/>
                    <a:gd name="T24" fmla="*/ 50 w 166"/>
                    <a:gd name="T25" fmla="*/ 159 h 165"/>
                    <a:gd name="T26" fmla="*/ 36 w 166"/>
                    <a:gd name="T27" fmla="*/ 151 h 165"/>
                    <a:gd name="T28" fmla="*/ 24 w 166"/>
                    <a:gd name="T29" fmla="*/ 141 h 165"/>
                    <a:gd name="T30" fmla="*/ 14 w 166"/>
                    <a:gd name="T31" fmla="*/ 128 h 165"/>
                    <a:gd name="T32" fmla="*/ 6 w 166"/>
                    <a:gd name="T33" fmla="*/ 115 h 165"/>
                    <a:gd name="T34" fmla="*/ 2 w 166"/>
                    <a:gd name="T35" fmla="*/ 100 h 165"/>
                    <a:gd name="T36" fmla="*/ 0 w 166"/>
                    <a:gd name="T37" fmla="*/ 83 h 165"/>
                    <a:gd name="T38" fmla="*/ 0 w 166"/>
                    <a:gd name="T39" fmla="*/ 83 h 165"/>
                    <a:gd name="T40" fmla="*/ 2 w 166"/>
                    <a:gd name="T41" fmla="*/ 67 h 165"/>
                    <a:gd name="T42" fmla="*/ 6 w 166"/>
                    <a:gd name="T43" fmla="*/ 50 h 165"/>
                    <a:gd name="T44" fmla="*/ 14 w 166"/>
                    <a:gd name="T45" fmla="*/ 36 h 165"/>
                    <a:gd name="T46" fmla="*/ 24 w 166"/>
                    <a:gd name="T47" fmla="*/ 24 h 165"/>
                    <a:gd name="T48" fmla="*/ 36 w 166"/>
                    <a:gd name="T49" fmla="*/ 14 h 165"/>
                    <a:gd name="T50" fmla="*/ 50 w 166"/>
                    <a:gd name="T51" fmla="*/ 6 h 165"/>
                    <a:gd name="T52" fmla="*/ 66 w 166"/>
                    <a:gd name="T53" fmla="*/ 2 h 165"/>
                    <a:gd name="T54" fmla="*/ 83 w 166"/>
                    <a:gd name="T55" fmla="*/ 0 h 165"/>
                    <a:gd name="T56" fmla="*/ 83 w 166"/>
                    <a:gd name="T57" fmla="*/ 0 h 165"/>
                    <a:gd name="T58" fmla="*/ 100 w 166"/>
                    <a:gd name="T59" fmla="*/ 2 h 165"/>
                    <a:gd name="T60" fmla="*/ 115 w 166"/>
                    <a:gd name="T61" fmla="*/ 6 h 165"/>
                    <a:gd name="T62" fmla="*/ 128 w 166"/>
                    <a:gd name="T63" fmla="*/ 14 h 165"/>
                    <a:gd name="T64" fmla="*/ 140 w 166"/>
                    <a:gd name="T65" fmla="*/ 24 h 165"/>
                    <a:gd name="T66" fmla="*/ 151 w 166"/>
                    <a:gd name="T67" fmla="*/ 36 h 165"/>
                    <a:gd name="T68" fmla="*/ 158 w 166"/>
                    <a:gd name="T69" fmla="*/ 50 h 165"/>
                    <a:gd name="T70" fmla="*/ 163 w 166"/>
                    <a:gd name="T71" fmla="*/ 67 h 165"/>
                    <a:gd name="T72" fmla="*/ 166 w 166"/>
                    <a:gd name="T73" fmla="*/ 83 h 165"/>
                    <a:gd name="T74" fmla="*/ 166 w 166"/>
                    <a:gd name="T75" fmla="*/ 8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5">
                      <a:moveTo>
                        <a:pt x="166" y="83"/>
                      </a:moveTo>
                      <a:lnTo>
                        <a:pt x="166" y="83"/>
                      </a:lnTo>
                      <a:lnTo>
                        <a:pt x="163" y="100"/>
                      </a:lnTo>
                      <a:lnTo>
                        <a:pt x="158" y="115"/>
                      </a:lnTo>
                      <a:lnTo>
                        <a:pt x="151" y="128"/>
                      </a:lnTo>
                      <a:lnTo>
                        <a:pt x="140" y="141"/>
                      </a:lnTo>
                      <a:lnTo>
                        <a:pt x="128" y="151"/>
                      </a:lnTo>
                      <a:lnTo>
                        <a:pt x="115" y="159"/>
                      </a:lnTo>
                      <a:lnTo>
                        <a:pt x="100" y="163"/>
                      </a:lnTo>
                      <a:lnTo>
                        <a:pt x="83" y="165"/>
                      </a:lnTo>
                      <a:lnTo>
                        <a:pt x="83" y="165"/>
                      </a:lnTo>
                      <a:lnTo>
                        <a:pt x="66" y="163"/>
                      </a:lnTo>
                      <a:lnTo>
                        <a:pt x="50" y="159"/>
                      </a:lnTo>
                      <a:lnTo>
                        <a:pt x="36" y="151"/>
                      </a:lnTo>
                      <a:lnTo>
                        <a:pt x="24" y="141"/>
                      </a:lnTo>
                      <a:lnTo>
                        <a:pt x="14" y="128"/>
                      </a:lnTo>
                      <a:lnTo>
                        <a:pt x="6" y="115"/>
                      </a:lnTo>
                      <a:lnTo>
                        <a:pt x="2" y="100"/>
                      </a:lnTo>
                      <a:lnTo>
                        <a:pt x="0" y="83"/>
                      </a:lnTo>
                      <a:lnTo>
                        <a:pt x="0" y="83"/>
                      </a:lnTo>
                      <a:lnTo>
                        <a:pt x="2" y="67"/>
                      </a:lnTo>
                      <a:lnTo>
                        <a:pt x="6" y="50"/>
                      </a:lnTo>
                      <a:lnTo>
                        <a:pt x="14" y="36"/>
                      </a:lnTo>
                      <a:lnTo>
                        <a:pt x="24" y="24"/>
                      </a:lnTo>
                      <a:lnTo>
                        <a:pt x="36" y="14"/>
                      </a:lnTo>
                      <a:lnTo>
                        <a:pt x="50" y="6"/>
                      </a:lnTo>
                      <a:lnTo>
                        <a:pt x="66" y="2"/>
                      </a:lnTo>
                      <a:lnTo>
                        <a:pt x="83" y="0"/>
                      </a:lnTo>
                      <a:lnTo>
                        <a:pt x="83" y="0"/>
                      </a:lnTo>
                      <a:lnTo>
                        <a:pt x="100" y="2"/>
                      </a:lnTo>
                      <a:lnTo>
                        <a:pt x="115" y="6"/>
                      </a:lnTo>
                      <a:lnTo>
                        <a:pt x="128" y="14"/>
                      </a:lnTo>
                      <a:lnTo>
                        <a:pt x="140" y="24"/>
                      </a:lnTo>
                      <a:lnTo>
                        <a:pt x="151" y="36"/>
                      </a:lnTo>
                      <a:lnTo>
                        <a:pt x="158" y="50"/>
                      </a:lnTo>
                      <a:lnTo>
                        <a:pt x="163" y="67"/>
                      </a:lnTo>
                      <a:lnTo>
                        <a:pt x="166" y="83"/>
                      </a:lnTo>
                      <a:lnTo>
                        <a:pt x="166" y="83"/>
                      </a:lnTo>
                      <a:close/>
                    </a:path>
                  </a:pathLst>
                </a:custGeom>
                <a:solidFill>
                  <a:srgbClr val="31859C"/>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1" name="Freeform 56">
                  <a:extLst>
                    <a:ext uri="{FF2B5EF4-FFF2-40B4-BE49-F238E27FC236}">
                      <a16:creationId xmlns:a16="http://schemas.microsoft.com/office/drawing/2014/main" id="{BBECEFBB-14AC-B0D5-D159-8EB99C108182}"/>
                    </a:ext>
                  </a:extLst>
                </p:cNvPr>
                <p:cNvSpPr>
                  <a:spLocks/>
                </p:cNvSpPr>
                <p:nvPr/>
              </p:nvSpPr>
              <p:spPr bwMode="auto">
                <a:xfrm>
                  <a:off x="1104" y="2527"/>
                  <a:ext cx="175" cy="176"/>
                </a:xfrm>
                <a:custGeom>
                  <a:avLst/>
                  <a:gdLst>
                    <a:gd name="T0" fmla="*/ 175 w 175"/>
                    <a:gd name="T1" fmla="*/ 89 h 176"/>
                    <a:gd name="T2" fmla="*/ 175 w 175"/>
                    <a:gd name="T3" fmla="*/ 89 h 176"/>
                    <a:gd name="T4" fmla="*/ 175 w 175"/>
                    <a:gd name="T5" fmla="*/ 98 h 176"/>
                    <a:gd name="T6" fmla="*/ 173 w 175"/>
                    <a:gd name="T7" fmla="*/ 105 h 176"/>
                    <a:gd name="T8" fmla="*/ 169 w 175"/>
                    <a:gd name="T9" fmla="*/ 122 h 176"/>
                    <a:gd name="T10" fmla="*/ 160 w 175"/>
                    <a:gd name="T11" fmla="*/ 137 h 176"/>
                    <a:gd name="T12" fmla="*/ 149 w 175"/>
                    <a:gd name="T13" fmla="*/ 150 h 176"/>
                    <a:gd name="T14" fmla="*/ 137 w 175"/>
                    <a:gd name="T15" fmla="*/ 161 h 176"/>
                    <a:gd name="T16" fmla="*/ 122 w 175"/>
                    <a:gd name="T17" fmla="*/ 169 h 176"/>
                    <a:gd name="T18" fmla="*/ 105 w 175"/>
                    <a:gd name="T19" fmla="*/ 175 h 176"/>
                    <a:gd name="T20" fmla="*/ 96 w 175"/>
                    <a:gd name="T21" fmla="*/ 176 h 176"/>
                    <a:gd name="T22" fmla="*/ 87 w 175"/>
                    <a:gd name="T23" fmla="*/ 176 h 176"/>
                    <a:gd name="T24" fmla="*/ 87 w 175"/>
                    <a:gd name="T25" fmla="*/ 176 h 176"/>
                    <a:gd name="T26" fmla="*/ 78 w 175"/>
                    <a:gd name="T27" fmla="*/ 176 h 176"/>
                    <a:gd name="T28" fmla="*/ 69 w 175"/>
                    <a:gd name="T29" fmla="*/ 175 h 176"/>
                    <a:gd name="T30" fmla="*/ 53 w 175"/>
                    <a:gd name="T31" fmla="*/ 169 h 176"/>
                    <a:gd name="T32" fmla="*/ 37 w 175"/>
                    <a:gd name="T33" fmla="*/ 161 h 176"/>
                    <a:gd name="T34" fmla="*/ 25 w 175"/>
                    <a:gd name="T35" fmla="*/ 150 h 176"/>
                    <a:gd name="T36" fmla="*/ 15 w 175"/>
                    <a:gd name="T37" fmla="*/ 137 h 176"/>
                    <a:gd name="T38" fmla="*/ 6 w 175"/>
                    <a:gd name="T39" fmla="*/ 122 h 176"/>
                    <a:gd name="T40" fmla="*/ 1 w 175"/>
                    <a:gd name="T41" fmla="*/ 105 h 176"/>
                    <a:gd name="T42" fmla="*/ 0 w 175"/>
                    <a:gd name="T43" fmla="*/ 98 h 176"/>
                    <a:gd name="T44" fmla="*/ 0 w 175"/>
                    <a:gd name="T45" fmla="*/ 89 h 176"/>
                    <a:gd name="T46" fmla="*/ 0 w 175"/>
                    <a:gd name="T47" fmla="*/ 89 h 176"/>
                    <a:gd name="T48" fmla="*/ 0 w 175"/>
                    <a:gd name="T49" fmla="*/ 80 h 176"/>
                    <a:gd name="T50" fmla="*/ 1 w 175"/>
                    <a:gd name="T51" fmla="*/ 71 h 176"/>
                    <a:gd name="T52" fmla="*/ 6 w 175"/>
                    <a:gd name="T53" fmla="*/ 54 h 176"/>
                    <a:gd name="T54" fmla="*/ 15 w 175"/>
                    <a:gd name="T55" fmla="*/ 39 h 176"/>
                    <a:gd name="T56" fmla="*/ 25 w 175"/>
                    <a:gd name="T57" fmla="*/ 25 h 176"/>
                    <a:gd name="T58" fmla="*/ 37 w 175"/>
                    <a:gd name="T59" fmla="*/ 15 h 176"/>
                    <a:gd name="T60" fmla="*/ 53 w 175"/>
                    <a:gd name="T61" fmla="*/ 7 h 176"/>
                    <a:gd name="T62" fmla="*/ 69 w 175"/>
                    <a:gd name="T63" fmla="*/ 1 h 176"/>
                    <a:gd name="T64" fmla="*/ 78 w 175"/>
                    <a:gd name="T65" fmla="*/ 0 h 176"/>
                    <a:gd name="T66" fmla="*/ 87 w 175"/>
                    <a:gd name="T67" fmla="*/ 0 h 176"/>
                    <a:gd name="T68" fmla="*/ 87 w 175"/>
                    <a:gd name="T69" fmla="*/ 0 h 176"/>
                    <a:gd name="T70" fmla="*/ 96 w 175"/>
                    <a:gd name="T71" fmla="*/ 0 h 176"/>
                    <a:gd name="T72" fmla="*/ 105 w 175"/>
                    <a:gd name="T73" fmla="*/ 1 h 176"/>
                    <a:gd name="T74" fmla="*/ 122 w 175"/>
                    <a:gd name="T75" fmla="*/ 7 h 176"/>
                    <a:gd name="T76" fmla="*/ 137 w 175"/>
                    <a:gd name="T77" fmla="*/ 15 h 176"/>
                    <a:gd name="T78" fmla="*/ 149 w 175"/>
                    <a:gd name="T79" fmla="*/ 25 h 176"/>
                    <a:gd name="T80" fmla="*/ 160 w 175"/>
                    <a:gd name="T81" fmla="*/ 39 h 176"/>
                    <a:gd name="T82" fmla="*/ 169 w 175"/>
                    <a:gd name="T83" fmla="*/ 54 h 176"/>
                    <a:gd name="T84" fmla="*/ 173 w 175"/>
                    <a:gd name="T85" fmla="*/ 71 h 176"/>
                    <a:gd name="T86" fmla="*/ 175 w 175"/>
                    <a:gd name="T87" fmla="*/ 80 h 176"/>
                    <a:gd name="T88" fmla="*/ 175 w 175"/>
                    <a:gd name="T89" fmla="*/ 89 h 176"/>
                    <a:gd name="T90" fmla="*/ 175 w 175"/>
                    <a:gd name="T91" fmla="*/ 8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76">
                      <a:moveTo>
                        <a:pt x="175" y="89"/>
                      </a:moveTo>
                      <a:lnTo>
                        <a:pt x="175" y="89"/>
                      </a:lnTo>
                      <a:lnTo>
                        <a:pt x="175" y="98"/>
                      </a:lnTo>
                      <a:lnTo>
                        <a:pt x="173" y="105"/>
                      </a:lnTo>
                      <a:lnTo>
                        <a:pt x="169" y="122"/>
                      </a:lnTo>
                      <a:lnTo>
                        <a:pt x="160" y="137"/>
                      </a:lnTo>
                      <a:lnTo>
                        <a:pt x="149" y="150"/>
                      </a:lnTo>
                      <a:lnTo>
                        <a:pt x="137" y="161"/>
                      </a:lnTo>
                      <a:lnTo>
                        <a:pt x="122" y="169"/>
                      </a:lnTo>
                      <a:lnTo>
                        <a:pt x="105" y="175"/>
                      </a:lnTo>
                      <a:lnTo>
                        <a:pt x="96" y="176"/>
                      </a:lnTo>
                      <a:lnTo>
                        <a:pt x="87" y="176"/>
                      </a:lnTo>
                      <a:lnTo>
                        <a:pt x="87" y="176"/>
                      </a:lnTo>
                      <a:lnTo>
                        <a:pt x="78" y="176"/>
                      </a:lnTo>
                      <a:lnTo>
                        <a:pt x="69" y="175"/>
                      </a:lnTo>
                      <a:lnTo>
                        <a:pt x="53" y="169"/>
                      </a:lnTo>
                      <a:lnTo>
                        <a:pt x="37" y="161"/>
                      </a:lnTo>
                      <a:lnTo>
                        <a:pt x="25" y="150"/>
                      </a:lnTo>
                      <a:lnTo>
                        <a:pt x="15" y="137"/>
                      </a:lnTo>
                      <a:lnTo>
                        <a:pt x="6" y="122"/>
                      </a:lnTo>
                      <a:lnTo>
                        <a:pt x="1" y="105"/>
                      </a:lnTo>
                      <a:lnTo>
                        <a:pt x="0" y="98"/>
                      </a:lnTo>
                      <a:lnTo>
                        <a:pt x="0" y="89"/>
                      </a:lnTo>
                      <a:lnTo>
                        <a:pt x="0" y="89"/>
                      </a:lnTo>
                      <a:lnTo>
                        <a:pt x="0" y="80"/>
                      </a:lnTo>
                      <a:lnTo>
                        <a:pt x="1" y="71"/>
                      </a:lnTo>
                      <a:lnTo>
                        <a:pt x="6" y="54"/>
                      </a:lnTo>
                      <a:lnTo>
                        <a:pt x="15" y="39"/>
                      </a:lnTo>
                      <a:lnTo>
                        <a:pt x="25" y="25"/>
                      </a:lnTo>
                      <a:lnTo>
                        <a:pt x="37" y="15"/>
                      </a:lnTo>
                      <a:lnTo>
                        <a:pt x="53" y="7"/>
                      </a:lnTo>
                      <a:lnTo>
                        <a:pt x="69" y="1"/>
                      </a:lnTo>
                      <a:lnTo>
                        <a:pt x="78" y="0"/>
                      </a:lnTo>
                      <a:lnTo>
                        <a:pt x="87" y="0"/>
                      </a:lnTo>
                      <a:lnTo>
                        <a:pt x="87" y="0"/>
                      </a:lnTo>
                      <a:lnTo>
                        <a:pt x="96" y="0"/>
                      </a:lnTo>
                      <a:lnTo>
                        <a:pt x="105" y="1"/>
                      </a:lnTo>
                      <a:lnTo>
                        <a:pt x="122" y="7"/>
                      </a:lnTo>
                      <a:lnTo>
                        <a:pt x="137" y="15"/>
                      </a:lnTo>
                      <a:lnTo>
                        <a:pt x="149" y="25"/>
                      </a:lnTo>
                      <a:lnTo>
                        <a:pt x="160" y="39"/>
                      </a:lnTo>
                      <a:lnTo>
                        <a:pt x="169" y="54"/>
                      </a:lnTo>
                      <a:lnTo>
                        <a:pt x="173" y="71"/>
                      </a:lnTo>
                      <a:lnTo>
                        <a:pt x="175" y="80"/>
                      </a:lnTo>
                      <a:lnTo>
                        <a:pt x="175" y="89"/>
                      </a:lnTo>
                      <a:lnTo>
                        <a:pt x="175" y="89"/>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2" name="Freeform 57">
                  <a:extLst>
                    <a:ext uri="{FF2B5EF4-FFF2-40B4-BE49-F238E27FC236}">
                      <a16:creationId xmlns:a16="http://schemas.microsoft.com/office/drawing/2014/main" id="{3C75336A-DFA8-DA51-AED6-20660A2ED4C8}"/>
                    </a:ext>
                  </a:extLst>
                </p:cNvPr>
                <p:cNvSpPr>
                  <a:spLocks/>
                </p:cNvSpPr>
                <p:nvPr/>
              </p:nvSpPr>
              <p:spPr bwMode="auto">
                <a:xfrm>
                  <a:off x="2826" y="4801"/>
                  <a:ext cx="145" cy="145"/>
                </a:xfrm>
                <a:custGeom>
                  <a:avLst/>
                  <a:gdLst>
                    <a:gd name="T0" fmla="*/ 145 w 145"/>
                    <a:gd name="T1" fmla="*/ 73 h 145"/>
                    <a:gd name="T2" fmla="*/ 145 w 145"/>
                    <a:gd name="T3" fmla="*/ 73 h 145"/>
                    <a:gd name="T4" fmla="*/ 144 w 145"/>
                    <a:gd name="T5" fmla="*/ 88 h 145"/>
                    <a:gd name="T6" fmla="*/ 139 w 145"/>
                    <a:gd name="T7" fmla="*/ 101 h 145"/>
                    <a:gd name="T8" fmla="*/ 132 w 145"/>
                    <a:gd name="T9" fmla="*/ 113 h 145"/>
                    <a:gd name="T10" fmla="*/ 124 w 145"/>
                    <a:gd name="T11" fmla="*/ 124 h 145"/>
                    <a:gd name="T12" fmla="*/ 113 w 145"/>
                    <a:gd name="T13" fmla="*/ 133 h 145"/>
                    <a:gd name="T14" fmla="*/ 100 w 145"/>
                    <a:gd name="T15" fmla="*/ 139 h 145"/>
                    <a:gd name="T16" fmla="*/ 88 w 145"/>
                    <a:gd name="T17" fmla="*/ 143 h 145"/>
                    <a:gd name="T18" fmla="*/ 73 w 145"/>
                    <a:gd name="T19" fmla="*/ 145 h 145"/>
                    <a:gd name="T20" fmla="*/ 73 w 145"/>
                    <a:gd name="T21" fmla="*/ 145 h 145"/>
                    <a:gd name="T22" fmla="*/ 58 w 145"/>
                    <a:gd name="T23" fmla="*/ 143 h 145"/>
                    <a:gd name="T24" fmla="*/ 44 w 145"/>
                    <a:gd name="T25" fmla="*/ 139 h 145"/>
                    <a:gd name="T26" fmla="*/ 32 w 145"/>
                    <a:gd name="T27" fmla="*/ 133 h 145"/>
                    <a:gd name="T28" fmla="*/ 22 w 145"/>
                    <a:gd name="T29" fmla="*/ 124 h 145"/>
                    <a:gd name="T30" fmla="*/ 13 w 145"/>
                    <a:gd name="T31" fmla="*/ 113 h 145"/>
                    <a:gd name="T32" fmla="*/ 6 w 145"/>
                    <a:gd name="T33" fmla="*/ 101 h 145"/>
                    <a:gd name="T34" fmla="*/ 2 w 145"/>
                    <a:gd name="T35" fmla="*/ 88 h 145"/>
                    <a:gd name="T36" fmla="*/ 0 w 145"/>
                    <a:gd name="T37" fmla="*/ 73 h 145"/>
                    <a:gd name="T38" fmla="*/ 0 w 145"/>
                    <a:gd name="T39" fmla="*/ 73 h 145"/>
                    <a:gd name="T40" fmla="*/ 2 w 145"/>
                    <a:gd name="T41" fmla="*/ 58 h 145"/>
                    <a:gd name="T42" fmla="*/ 6 w 145"/>
                    <a:gd name="T43" fmla="*/ 46 h 145"/>
                    <a:gd name="T44" fmla="*/ 13 w 145"/>
                    <a:gd name="T45" fmla="*/ 32 h 145"/>
                    <a:gd name="T46" fmla="*/ 22 w 145"/>
                    <a:gd name="T47" fmla="*/ 21 h 145"/>
                    <a:gd name="T48" fmla="*/ 32 w 145"/>
                    <a:gd name="T49" fmla="*/ 14 h 145"/>
                    <a:gd name="T50" fmla="*/ 44 w 145"/>
                    <a:gd name="T51" fmla="*/ 6 h 145"/>
                    <a:gd name="T52" fmla="*/ 58 w 145"/>
                    <a:gd name="T53" fmla="*/ 2 h 145"/>
                    <a:gd name="T54" fmla="*/ 73 w 145"/>
                    <a:gd name="T55" fmla="*/ 0 h 145"/>
                    <a:gd name="T56" fmla="*/ 73 w 145"/>
                    <a:gd name="T57" fmla="*/ 0 h 145"/>
                    <a:gd name="T58" fmla="*/ 88 w 145"/>
                    <a:gd name="T59" fmla="*/ 2 h 145"/>
                    <a:gd name="T60" fmla="*/ 100 w 145"/>
                    <a:gd name="T61" fmla="*/ 6 h 145"/>
                    <a:gd name="T62" fmla="*/ 113 w 145"/>
                    <a:gd name="T63" fmla="*/ 14 h 145"/>
                    <a:gd name="T64" fmla="*/ 124 w 145"/>
                    <a:gd name="T65" fmla="*/ 21 h 145"/>
                    <a:gd name="T66" fmla="*/ 132 w 145"/>
                    <a:gd name="T67" fmla="*/ 32 h 145"/>
                    <a:gd name="T68" fmla="*/ 139 w 145"/>
                    <a:gd name="T69" fmla="*/ 46 h 145"/>
                    <a:gd name="T70" fmla="*/ 144 w 145"/>
                    <a:gd name="T71" fmla="*/ 58 h 145"/>
                    <a:gd name="T72" fmla="*/ 145 w 145"/>
                    <a:gd name="T73" fmla="*/ 73 h 145"/>
                    <a:gd name="T74" fmla="*/ 145 w 145"/>
                    <a:gd name="T75" fmla="*/ 7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45">
                      <a:moveTo>
                        <a:pt x="145" y="73"/>
                      </a:moveTo>
                      <a:lnTo>
                        <a:pt x="145" y="73"/>
                      </a:lnTo>
                      <a:lnTo>
                        <a:pt x="144" y="88"/>
                      </a:lnTo>
                      <a:lnTo>
                        <a:pt x="139" y="101"/>
                      </a:lnTo>
                      <a:lnTo>
                        <a:pt x="132" y="113"/>
                      </a:lnTo>
                      <a:lnTo>
                        <a:pt x="124" y="124"/>
                      </a:lnTo>
                      <a:lnTo>
                        <a:pt x="113" y="133"/>
                      </a:lnTo>
                      <a:lnTo>
                        <a:pt x="100" y="139"/>
                      </a:lnTo>
                      <a:lnTo>
                        <a:pt x="88" y="143"/>
                      </a:lnTo>
                      <a:lnTo>
                        <a:pt x="73" y="145"/>
                      </a:lnTo>
                      <a:lnTo>
                        <a:pt x="73" y="145"/>
                      </a:lnTo>
                      <a:lnTo>
                        <a:pt x="58" y="143"/>
                      </a:lnTo>
                      <a:lnTo>
                        <a:pt x="44" y="139"/>
                      </a:lnTo>
                      <a:lnTo>
                        <a:pt x="32" y="133"/>
                      </a:lnTo>
                      <a:lnTo>
                        <a:pt x="22" y="124"/>
                      </a:lnTo>
                      <a:lnTo>
                        <a:pt x="13" y="113"/>
                      </a:lnTo>
                      <a:lnTo>
                        <a:pt x="6" y="101"/>
                      </a:lnTo>
                      <a:lnTo>
                        <a:pt x="2" y="88"/>
                      </a:lnTo>
                      <a:lnTo>
                        <a:pt x="0" y="73"/>
                      </a:lnTo>
                      <a:lnTo>
                        <a:pt x="0" y="73"/>
                      </a:lnTo>
                      <a:lnTo>
                        <a:pt x="2" y="58"/>
                      </a:lnTo>
                      <a:lnTo>
                        <a:pt x="6" y="46"/>
                      </a:lnTo>
                      <a:lnTo>
                        <a:pt x="13" y="32"/>
                      </a:lnTo>
                      <a:lnTo>
                        <a:pt x="22" y="21"/>
                      </a:lnTo>
                      <a:lnTo>
                        <a:pt x="32" y="14"/>
                      </a:lnTo>
                      <a:lnTo>
                        <a:pt x="44" y="6"/>
                      </a:lnTo>
                      <a:lnTo>
                        <a:pt x="58" y="2"/>
                      </a:lnTo>
                      <a:lnTo>
                        <a:pt x="73" y="0"/>
                      </a:lnTo>
                      <a:lnTo>
                        <a:pt x="73" y="0"/>
                      </a:lnTo>
                      <a:lnTo>
                        <a:pt x="88" y="2"/>
                      </a:lnTo>
                      <a:lnTo>
                        <a:pt x="100" y="6"/>
                      </a:lnTo>
                      <a:lnTo>
                        <a:pt x="113" y="14"/>
                      </a:lnTo>
                      <a:lnTo>
                        <a:pt x="124" y="21"/>
                      </a:lnTo>
                      <a:lnTo>
                        <a:pt x="132" y="32"/>
                      </a:lnTo>
                      <a:lnTo>
                        <a:pt x="139" y="46"/>
                      </a:lnTo>
                      <a:lnTo>
                        <a:pt x="144" y="58"/>
                      </a:lnTo>
                      <a:lnTo>
                        <a:pt x="145" y="73"/>
                      </a:lnTo>
                      <a:lnTo>
                        <a:pt x="145" y="73"/>
                      </a:lnTo>
                      <a:close/>
                    </a:path>
                  </a:pathLst>
                </a:custGeom>
                <a:solidFill>
                  <a:srgbClr val="4BACC6"/>
                </a:solidFill>
                <a:ln w="9525">
                  <a:solidFill>
                    <a:srgbClr val="215968"/>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3" name="Freeform 58">
                  <a:extLst>
                    <a:ext uri="{FF2B5EF4-FFF2-40B4-BE49-F238E27FC236}">
                      <a16:creationId xmlns:a16="http://schemas.microsoft.com/office/drawing/2014/main" id="{3EC29E9D-8B90-DB4B-9ABC-07DE187397FE}"/>
                    </a:ext>
                  </a:extLst>
                </p:cNvPr>
                <p:cNvSpPr>
                  <a:spLocks/>
                </p:cNvSpPr>
                <p:nvPr/>
              </p:nvSpPr>
              <p:spPr bwMode="auto">
                <a:xfrm>
                  <a:off x="2688" y="4605"/>
                  <a:ext cx="319" cy="320"/>
                </a:xfrm>
                <a:custGeom>
                  <a:avLst/>
                  <a:gdLst>
                    <a:gd name="T0" fmla="*/ 319 w 319"/>
                    <a:gd name="T1" fmla="*/ 160 h 320"/>
                    <a:gd name="T2" fmla="*/ 316 w 319"/>
                    <a:gd name="T3" fmla="*/ 192 h 320"/>
                    <a:gd name="T4" fmla="*/ 307 w 319"/>
                    <a:gd name="T5" fmla="*/ 222 h 320"/>
                    <a:gd name="T6" fmla="*/ 292 w 319"/>
                    <a:gd name="T7" fmla="*/ 249 h 320"/>
                    <a:gd name="T8" fmla="*/ 273 w 319"/>
                    <a:gd name="T9" fmla="*/ 273 h 320"/>
                    <a:gd name="T10" fmla="*/ 248 w 319"/>
                    <a:gd name="T11" fmla="*/ 293 h 320"/>
                    <a:gd name="T12" fmla="*/ 221 w 319"/>
                    <a:gd name="T13" fmla="*/ 306 h 320"/>
                    <a:gd name="T14" fmla="*/ 191 w 319"/>
                    <a:gd name="T15" fmla="*/ 317 h 320"/>
                    <a:gd name="T16" fmla="*/ 160 w 319"/>
                    <a:gd name="T17" fmla="*/ 320 h 320"/>
                    <a:gd name="T18" fmla="*/ 143 w 319"/>
                    <a:gd name="T19" fmla="*/ 318 h 320"/>
                    <a:gd name="T20" fmla="*/ 113 w 319"/>
                    <a:gd name="T21" fmla="*/ 312 h 320"/>
                    <a:gd name="T22" fmla="*/ 83 w 319"/>
                    <a:gd name="T23" fmla="*/ 300 h 320"/>
                    <a:gd name="T24" fmla="*/ 59 w 319"/>
                    <a:gd name="T25" fmla="*/ 284 h 320"/>
                    <a:gd name="T26" fmla="*/ 36 w 319"/>
                    <a:gd name="T27" fmla="*/ 261 h 320"/>
                    <a:gd name="T28" fmla="*/ 19 w 319"/>
                    <a:gd name="T29" fmla="*/ 235 h 320"/>
                    <a:gd name="T30" fmla="*/ 7 w 319"/>
                    <a:gd name="T31" fmla="*/ 207 h 320"/>
                    <a:gd name="T32" fmla="*/ 1 w 319"/>
                    <a:gd name="T33" fmla="*/ 177 h 320"/>
                    <a:gd name="T34" fmla="*/ 0 w 319"/>
                    <a:gd name="T35" fmla="*/ 160 h 320"/>
                    <a:gd name="T36" fmla="*/ 3 w 319"/>
                    <a:gd name="T37" fmla="*/ 127 h 320"/>
                    <a:gd name="T38" fmla="*/ 12 w 319"/>
                    <a:gd name="T39" fmla="*/ 97 h 320"/>
                    <a:gd name="T40" fmla="*/ 27 w 319"/>
                    <a:gd name="T41" fmla="*/ 70 h 320"/>
                    <a:gd name="T42" fmla="*/ 47 w 319"/>
                    <a:gd name="T43" fmla="*/ 47 h 320"/>
                    <a:gd name="T44" fmla="*/ 71 w 319"/>
                    <a:gd name="T45" fmla="*/ 27 h 320"/>
                    <a:gd name="T46" fmla="*/ 98 w 319"/>
                    <a:gd name="T47" fmla="*/ 12 h 320"/>
                    <a:gd name="T48" fmla="*/ 128 w 319"/>
                    <a:gd name="T49" fmla="*/ 3 h 320"/>
                    <a:gd name="T50" fmla="*/ 160 w 319"/>
                    <a:gd name="T51" fmla="*/ 0 h 320"/>
                    <a:gd name="T52" fmla="*/ 176 w 319"/>
                    <a:gd name="T53" fmla="*/ 0 h 320"/>
                    <a:gd name="T54" fmla="*/ 208 w 319"/>
                    <a:gd name="T55" fmla="*/ 6 h 320"/>
                    <a:gd name="T56" fmla="*/ 236 w 319"/>
                    <a:gd name="T57" fmla="*/ 18 h 320"/>
                    <a:gd name="T58" fmla="*/ 261 w 319"/>
                    <a:gd name="T59" fmla="*/ 37 h 320"/>
                    <a:gd name="T60" fmla="*/ 283 w 319"/>
                    <a:gd name="T61" fmla="*/ 58 h 320"/>
                    <a:gd name="T62" fmla="*/ 300 w 319"/>
                    <a:gd name="T63" fmla="*/ 83 h 320"/>
                    <a:gd name="T64" fmla="*/ 312 w 319"/>
                    <a:gd name="T65" fmla="*/ 112 h 320"/>
                    <a:gd name="T66" fmla="*/ 319 w 319"/>
                    <a:gd name="T67" fmla="*/ 144 h 320"/>
                    <a:gd name="T68" fmla="*/ 319 w 319"/>
                    <a:gd name="T69" fmla="*/ 16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9" h="320">
                      <a:moveTo>
                        <a:pt x="319" y="160"/>
                      </a:moveTo>
                      <a:lnTo>
                        <a:pt x="319" y="160"/>
                      </a:lnTo>
                      <a:lnTo>
                        <a:pt x="319" y="177"/>
                      </a:lnTo>
                      <a:lnTo>
                        <a:pt x="316" y="192"/>
                      </a:lnTo>
                      <a:lnTo>
                        <a:pt x="312" y="207"/>
                      </a:lnTo>
                      <a:lnTo>
                        <a:pt x="307" y="222"/>
                      </a:lnTo>
                      <a:lnTo>
                        <a:pt x="300" y="235"/>
                      </a:lnTo>
                      <a:lnTo>
                        <a:pt x="292" y="249"/>
                      </a:lnTo>
                      <a:lnTo>
                        <a:pt x="283" y="261"/>
                      </a:lnTo>
                      <a:lnTo>
                        <a:pt x="273" y="273"/>
                      </a:lnTo>
                      <a:lnTo>
                        <a:pt x="261" y="284"/>
                      </a:lnTo>
                      <a:lnTo>
                        <a:pt x="248" y="293"/>
                      </a:lnTo>
                      <a:lnTo>
                        <a:pt x="236" y="300"/>
                      </a:lnTo>
                      <a:lnTo>
                        <a:pt x="221" y="306"/>
                      </a:lnTo>
                      <a:lnTo>
                        <a:pt x="208" y="312"/>
                      </a:lnTo>
                      <a:lnTo>
                        <a:pt x="191" y="317"/>
                      </a:lnTo>
                      <a:lnTo>
                        <a:pt x="176" y="318"/>
                      </a:lnTo>
                      <a:lnTo>
                        <a:pt x="160" y="320"/>
                      </a:lnTo>
                      <a:lnTo>
                        <a:pt x="160" y="320"/>
                      </a:lnTo>
                      <a:lnTo>
                        <a:pt x="143" y="318"/>
                      </a:lnTo>
                      <a:lnTo>
                        <a:pt x="128" y="317"/>
                      </a:lnTo>
                      <a:lnTo>
                        <a:pt x="113" y="312"/>
                      </a:lnTo>
                      <a:lnTo>
                        <a:pt x="98" y="306"/>
                      </a:lnTo>
                      <a:lnTo>
                        <a:pt x="83" y="300"/>
                      </a:lnTo>
                      <a:lnTo>
                        <a:pt x="71" y="293"/>
                      </a:lnTo>
                      <a:lnTo>
                        <a:pt x="59" y="284"/>
                      </a:lnTo>
                      <a:lnTo>
                        <a:pt x="47" y="273"/>
                      </a:lnTo>
                      <a:lnTo>
                        <a:pt x="36" y="261"/>
                      </a:lnTo>
                      <a:lnTo>
                        <a:pt x="27" y="249"/>
                      </a:lnTo>
                      <a:lnTo>
                        <a:pt x="19" y="235"/>
                      </a:lnTo>
                      <a:lnTo>
                        <a:pt x="12" y="222"/>
                      </a:lnTo>
                      <a:lnTo>
                        <a:pt x="7" y="207"/>
                      </a:lnTo>
                      <a:lnTo>
                        <a:pt x="3" y="192"/>
                      </a:lnTo>
                      <a:lnTo>
                        <a:pt x="1" y="177"/>
                      </a:lnTo>
                      <a:lnTo>
                        <a:pt x="0" y="160"/>
                      </a:lnTo>
                      <a:lnTo>
                        <a:pt x="0" y="160"/>
                      </a:lnTo>
                      <a:lnTo>
                        <a:pt x="1" y="144"/>
                      </a:lnTo>
                      <a:lnTo>
                        <a:pt x="3" y="127"/>
                      </a:lnTo>
                      <a:lnTo>
                        <a:pt x="7" y="112"/>
                      </a:lnTo>
                      <a:lnTo>
                        <a:pt x="12" y="97"/>
                      </a:lnTo>
                      <a:lnTo>
                        <a:pt x="19" y="83"/>
                      </a:lnTo>
                      <a:lnTo>
                        <a:pt x="27" y="70"/>
                      </a:lnTo>
                      <a:lnTo>
                        <a:pt x="36" y="58"/>
                      </a:lnTo>
                      <a:lnTo>
                        <a:pt x="47" y="47"/>
                      </a:lnTo>
                      <a:lnTo>
                        <a:pt x="59" y="37"/>
                      </a:lnTo>
                      <a:lnTo>
                        <a:pt x="71" y="27"/>
                      </a:lnTo>
                      <a:lnTo>
                        <a:pt x="83" y="18"/>
                      </a:lnTo>
                      <a:lnTo>
                        <a:pt x="98" y="12"/>
                      </a:lnTo>
                      <a:lnTo>
                        <a:pt x="113" y="6"/>
                      </a:lnTo>
                      <a:lnTo>
                        <a:pt x="128" y="3"/>
                      </a:lnTo>
                      <a:lnTo>
                        <a:pt x="143" y="0"/>
                      </a:lnTo>
                      <a:lnTo>
                        <a:pt x="160" y="0"/>
                      </a:lnTo>
                      <a:lnTo>
                        <a:pt x="160" y="0"/>
                      </a:lnTo>
                      <a:lnTo>
                        <a:pt x="176" y="0"/>
                      </a:lnTo>
                      <a:lnTo>
                        <a:pt x="191" y="3"/>
                      </a:lnTo>
                      <a:lnTo>
                        <a:pt x="208" y="6"/>
                      </a:lnTo>
                      <a:lnTo>
                        <a:pt x="221" y="12"/>
                      </a:lnTo>
                      <a:lnTo>
                        <a:pt x="236" y="18"/>
                      </a:lnTo>
                      <a:lnTo>
                        <a:pt x="248" y="27"/>
                      </a:lnTo>
                      <a:lnTo>
                        <a:pt x="261" y="37"/>
                      </a:lnTo>
                      <a:lnTo>
                        <a:pt x="273" y="47"/>
                      </a:lnTo>
                      <a:lnTo>
                        <a:pt x="283" y="58"/>
                      </a:lnTo>
                      <a:lnTo>
                        <a:pt x="292" y="70"/>
                      </a:lnTo>
                      <a:lnTo>
                        <a:pt x="300" y="83"/>
                      </a:lnTo>
                      <a:lnTo>
                        <a:pt x="307" y="97"/>
                      </a:lnTo>
                      <a:lnTo>
                        <a:pt x="312" y="112"/>
                      </a:lnTo>
                      <a:lnTo>
                        <a:pt x="316" y="127"/>
                      </a:lnTo>
                      <a:lnTo>
                        <a:pt x="319" y="144"/>
                      </a:lnTo>
                      <a:lnTo>
                        <a:pt x="319" y="160"/>
                      </a:lnTo>
                      <a:lnTo>
                        <a:pt x="319" y="160"/>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4" name="Freeform 59">
                  <a:extLst>
                    <a:ext uri="{FF2B5EF4-FFF2-40B4-BE49-F238E27FC236}">
                      <a16:creationId xmlns:a16="http://schemas.microsoft.com/office/drawing/2014/main" id="{2D01F7FB-C914-81BE-DBB0-117D465B458F}"/>
                    </a:ext>
                  </a:extLst>
                </p:cNvPr>
                <p:cNvSpPr>
                  <a:spLocks/>
                </p:cNvSpPr>
                <p:nvPr/>
              </p:nvSpPr>
              <p:spPr bwMode="auto">
                <a:xfrm>
                  <a:off x="4608" y="2322"/>
                  <a:ext cx="116" cy="116"/>
                </a:xfrm>
                <a:custGeom>
                  <a:avLst/>
                  <a:gdLst>
                    <a:gd name="T0" fmla="*/ 116 w 116"/>
                    <a:gd name="T1" fmla="*/ 57 h 116"/>
                    <a:gd name="T2" fmla="*/ 116 w 116"/>
                    <a:gd name="T3" fmla="*/ 57 h 116"/>
                    <a:gd name="T4" fmla="*/ 114 w 116"/>
                    <a:gd name="T5" fmla="*/ 69 h 116"/>
                    <a:gd name="T6" fmla="*/ 111 w 116"/>
                    <a:gd name="T7" fmla="*/ 80 h 116"/>
                    <a:gd name="T8" fmla="*/ 107 w 116"/>
                    <a:gd name="T9" fmla="*/ 90 h 116"/>
                    <a:gd name="T10" fmla="*/ 99 w 116"/>
                    <a:gd name="T11" fmla="*/ 98 h 116"/>
                    <a:gd name="T12" fmla="*/ 90 w 116"/>
                    <a:gd name="T13" fmla="*/ 105 h 116"/>
                    <a:gd name="T14" fmla="*/ 81 w 116"/>
                    <a:gd name="T15" fmla="*/ 111 h 116"/>
                    <a:gd name="T16" fmla="*/ 69 w 116"/>
                    <a:gd name="T17" fmla="*/ 114 h 116"/>
                    <a:gd name="T18" fmla="*/ 59 w 116"/>
                    <a:gd name="T19" fmla="*/ 116 h 116"/>
                    <a:gd name="T20" fmla="*/ 59 w 116"/>
                    <a:gd name="T21" fmla="*/ 116 h 116"/>
                    <a:gd name="T22" fmla="*/ 47 w 116"/>
                    <a:gd name="T23" fmla="*/ 114 h 116"/>
                    <a:gd name="T24" fmla="*/ 36 w 116"/>
                    <a:gd name="T25" fmla="*/ 111 h 116"/>
                    <a:gd name="T26" fmla="*/ 26 w 116"/>
                    <a:gd name="T27" fmla="*/ 105 h 116"/>
                    <a:gd name="T28" fmla="*/ 17 w 116"/>
                    <a:gd name="T29" fmla="*/ 98 h 116"/>
                    <a:gd name="T30" fmla="*/ 10 w 116"/>
                    <a:gd name="T31" fmla="*/ 90 h 116"/>
                    <a:gd name="T32" fmla="*/ 4 w 116"/>
                    <a:gd name="T33" fmla="*/ 80 h 116"/>
                    <a:gd name="T34" fmla="*/ 1 w 116"/>
                    <a:gd name="T35" fmla="*/ 69 h 116"/>
                    <a:gd name="T36" fmla="*/ 0 w 116"/>
                    <a:gd name="T37" fmla="*/ 57 h 116"/>
                    <a:gd name="T38" fmla="*/ 0 w 116"/>
                    <a:gd name="T39" fmla="*/ 57 h 116"/>
                    <a:gd name="T40" fmla="*/ 1 w 116"/>
                    <a:gd name="T41" fmla="*/ 45 h 116"/>
                    <a:gd name="T42" fmla="*/ 4 w 116"/>
                    <a:gd name="T43" fmla="*/ 34 h 116"/>
                    <a:gd name="T44" fmla="*/ 10 w 116"/>
                    <a:gd name="T45" fmla="*/ 25 h 116"/>
                    <a:gd name="T46" fmla="*/ 17 w 116"/>
                    <a:gd name="T47" fmla="*/ 16 h 116"/>
                    <a:gd name="T48" fmla="*/ 26 w 116"/>
                    <a:gd name="T49" fmla="*/ 9 h 116"/>
                    <a:gd name="T50" fmla="*/ 36 w 116"/>
                    <a:gd name="T51" fmla="*/ 4 h 116"/>
                    <a:gd name="T52" fmla="*/ 47 w 116"/>
                    <a:gd name="T53" fmla="*/ 1 h 116"/>
                    <a:gd name="T54" fmla="*/ 59 w 116"/>
                    <a:gd name="T55" fmla="*/ 0 h 116"/>
                    <a:gd name="T56" fmla="*/ 59 w 116"/>
                    <a:gd name="T57" fmla="*/ 0 h 116"/>
                    <a:gd name="T58" fmla="*/ 69 w 116"/>
                    <a:gd name="T59" fmla="*/ 1 h 116"/>
                    <a:gd name="T60" fmla="*/ 81 w 116"/>
                    <a:gd name="T61" fmla="*/ 4 h 116"/>
                    <a:gd name="T62" fmla="*/ 90 w 116"/>
                    <a:gd name="T63" fmla="*/ 9 h 116"/>
                    <a:gd name="T64" fmla="*/ 99 w 116"/>
                    <a:gd name="T65" fmla="*/ 16 h 116"/>
                    <a:gd name="T66" fmla="*/ 107 w 116"/>
                    <a:gd name="T67" fmla="*/ 25 h 116"/>
                    <a:gd name="T68" fmla="*/ 111 w 116"/>
                    <a:gd name="T69" fmla="*/ 34 h 116"/>
                    <a:gd name="T70" fmla="*/ 114 w 116"/>
                    <a:gd name="T71" fmla="*/ 45 h 116"/>
                    <a:gd name="T72" fmla="*/ 116 w 116"/>
                    <a:gd name="T73" fmla="*/ 57 h 116"/>
                    <a:gd name="T74" fmla="*/ 116 w 116"/>
                    <a:gd name="T75" fmla="*/ 5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6">
                      <a:moveTo>
                        <a:pt x="116" y="57"/>
                      </a:moveTo>
                      <a:lnTo>
                        <a:pt x="116" y="57"/>
                      </a:lnTo>
                      <a:lnTo>
                        <a:pt x="114" y="69"/>
                      </a:lnTo>
                      <a:lnTo>
                        <a:pt x="111" y="80"/>
                      </a:lnTo>
                      <a:lnTo>
                        <a:pt x="107" y="90"/>
                      </a:lnTo>
                      <a:lnTo>
                        <a:pt x="99" y="98"/>
                      </a:lnTo>
                      <a:lnTo>
                        <a:pt x="90" y="105"/>
                      </a:lnTo>
                      <a:lnTo>
                        <a:pt x="81" y="111"/>
                      </a:lnTo>
                      <a:lnTo>
                        <a:pt x="69" y="114"/>
                      </a:lnTo>
                      <a:lnTo>
                        <a:pt x="59" y="116"/>
                      </a:lnTo>
                      <a:lnTo>
                        <a:pt x="59" y="116"/>
                      </a:lnTo>
                      <a:lnTo>
                        <a:pt x="47" y="114"/>
                      </a:lnTo>
                      <a:lnTo>
                        <a:pt x="36" y="111"/>
                      </a:lnTo>
                      <a:lnTo>
                        <a:pt x="26" y="105"/>
                      </a:lnTo>
                      <a:lnTo>
                        <a:pt x="17" y="98"/>
                      </a:lnTo>
                      <a:lnTo>
                        <a:pt x="10" y="90"/>
                      </a:lnTo>
                      <a:lnTo>
                        <a:pt x="4" y="80"/>
                      </a:lnTo>
                      <a:lnTo>
                        <a:pt x="1" y="69"/>
                      </a:lnTo>
                      <a:lnTo>
                        <a:pt x="0" y="57"/>
                      </a:lnTo>
                      <a:lnTo>
                        <a:pt x="0" y="57"/>
                      </a:lnTo>
                      <a:lnTo>
                        <a:pt x="1" y="45"/>
                      </a:lnTo>
                      <a:lnTo>
                        <a:pt x="4" y="34"/>
                      </a:lnTo>
                      <a:lnTo>
                        <a:pt x="10" y="25"/>
                      </a:lnTo>
                      <a:lnTo>
                        <a:pt x="17" y="16"/>
                      </a:lnTo>
                      <a:lnTo>
                        <a:pt x="26" y="9"/>
                      </a:lnTo>
                      <a:lnTo>
                        <a:pt x="36" y="4"/>
                      </a:lnTo>
                      <a:lnTo>
                        <a:pt x="47" y="1"/>
                      </a:lnTo>
                      <a:lnTo>
                        <a:pt x="59" y="0"/>
                      </a:lnTo>
                      <a:lnTo>
                        <a:pt x="59" y="0"/>
                      </a:lnTo>
                      <a:lnTo>
                        <a:pt x="69" y="1"/>
                      </a:lnTo>
                      <a:lnTo>
                        <a:pt x="81" y="4"/>
                      </a:lnTo>
                      <a:lnTo>
                        <a:pt x="90" y="9"/>
                      </a:lnTo>
                      <a:lnTo>
                        <a:pt x="99" y="16"/>
                      </a:lnTo>
                      <a:lnTo>
                        <a:pt x="107" y="25"/>
                      </a:lnTo>
                      <a:lnTo>
                        <a:pt x="111" y="34"/>
                      </a:lnTo>
                      <a:lnTo>
                        <a:pt x="114" y="45"/>
                      </a:lnTo>
                      <a:lnTo>
                        <a:pt x="116" y="57"/>
                      </a:lnTo>
                      <a:lnTo>
                        <a:pt x="116" y="57"/>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5" name="Freeform 60">
                  <a:extLst>
                    <a:ext uri="{FF2B5EF4-FFF2-40B4-BE49-F238E27FC236}">
                      <a16:creationId xmlns:a16="http://schemas.microsoft.com/office/drawing/2014/main" id="{D5AA057F-B434-6F06-4808-E33913CBA2AC}"/>
                    </a:ext>
                  </a:extLst>
                </p:cNvPr>
                <p:cNvSpPr>
                  <a:spLocks/>
                </p:cNvSpPr>
                <p:nvPr/>
              </p:nvSpPr>
              <p:spPr bwMode="auto">
                <a:xfrm>
                  <a:off x="4917" y="2213"/>
                  <a:ext cx="116" cy="116"/>
                </a:xfrm>
                <a:custGeom>
                  <a:avLst/>
                  <a:gdLst>
                    <a:gd name="T0" fmla="*/ 116 w 116"/>
                    <a:gd name="T1" fmla="*/ 57 h 116"/>
                    <a:gd name="T2" fmla="*/ 116 w 116"/>
                    <a:gd name="T3" fmla="*/ 57 h 116"/>
                    <a:gd name="T4" fmla="*/ 114 w 116"/>
                    <a:gd name="T5" fmla="*/ 70 h 116"/>
                    <a:gd name="T6" fmla="*/ 111 w 116"/>
                    <a:gd name="T7" fmla="*/ 80 h 116"/>
                    <a:gd name="T8" fmla="*/ 105 w 116"/>
                    <a:gd name="T9" fmla="*/ 91 h 116"/>
                    <a:gd name="T10" fmla="*/ 99 w 116"/>
                    <a:gd name="T11" fmla="*/ 98 h 116"/>
                    <a:gd name="T12" fmla="*/ 90 w 116"/>
                    <a:gd name="T13" fmla="*/ 106 h 116"/>
                    <a:gd name="T14" fmla="*/ 80 w 116"/>
                    <a:gd name="T15" fmla="*/ 112 h 116"/>
                    <a:gd name="T16" fmla="*/ 69 w 116"/>
                    <a:gd name="T17" fmla="*/ 115 h 116"/>
                    <a:gd name="T18" fmla="*/ 59 w 116"/>
                    <a:gd name="T19" fmla="*/ 116 h 116"/>
                    <a:gd name="T20" fmla="*/ 59 w 116"/>
                    <a:gd name="T21" fmla="*/ 116 h 116"/>
                    <a:gd name="T22" fmla="*/ 47 w 116"/>
                    <a:gd name="T23" fmla="*/ 115 h 116"/>
                    <a:gd name="T24" fmla="*/ 36 w 116"/>
                    <a:gd name="T25" fmla="*/ 112 h 116"/>
                    <a:gd name="T26" fmla="*/ 26 w 116"/>
                    <a:gd name="T27" fmla="*/ 106 h 116"/>
                    <a:gd name="T28" fmla="*/ 16 w 116"/>
                    <a:gd name="T29" fmla="*/ 98 h 116"/>
                    <a:gd name="T30" fmla="*/ 10 w 116"/>
                    <a:gd name="T31" fmla="*/ 91 h 116"/>
                    <a:gd name="T32" fmla="*/ 4 w 116"/>
                    <a:gd name="T33" fmla="*/ 80 h 116"/>
                    <a:gd name="T34" fmla="*/ 1 w 116"/>
                    <a:gd name="T35" fmla="*/ 70 h 116"/>
                    <a:gd name="T36" fmla="*/ 0 w 116"/>
                    <a:gd name="T37" fmla="*/ 57 h 116"/>
                    <a:gd name="T38" fmla="*/ 0 w 116"/>
                    <a:gd name="T39" fmla="*/ 57 h 116"/>
                    <a:gd name="T40" fmla="*/ 1 w 116"/>
                    <a:gd name="T41" fmla="*/ 47 h 116"/>
                    <a:gd name="T42" fmla="*/ 4 w 116"/>
                    <a:gd name="T43" fmla="*/ 35 h 116"/>
                    <a:gd name="T44" fmla="*/ 10 w 116"/>
                    <a:gd name="T45" fmla="*/ 26 h 116"/>
                    <a:gd name="T46" fmla="*/ 16 w 116"/>
                    <a:gd name="T47" fmla="*/ 17 h 116"/>
                    <a:gd name="T48" fmla="*/ 26 w 116"/>
                    <a:gd name="T49" fmla="*/ 9 h 116"/>
                    <a:gd name="T50" fmla="*/ 36 w 116"/>
                    <a:gd name="T51" fmla="*/ 5 h 116"/>
                    <a:gd name="T52" fmla="*/ 47 w 116"/>
                    <a:gd name="T53" fmla="*/ 2 h 116"/>
                    <a:gd name="T54" fmla="*/ 59 w 116"/>
                    <a:gd name="T55" fmla="*/ 0 h 116"/>
                    <a:gd name="T56" fmla="*/ 59 w 116"/>
                    <a:gd name="T57" fmla="*/ 0 h 116"/>
                    <a:gd name="T58" fmla="*/ 69 w 116"/>
                    <a:gd name="T59" fmla="*/ 2 h 116"/>
                    <a:gd name="T60" fmla="*/ 80 w 116"/>
                    <a:gd name="T61" fmla="*/ 5 h 116"/>
                    <a:gd name="T62" fmla="*/ 90 w 116"/>
                    <a:gd name="T63" fmla="*/ 9 h 116"/>
                    <a:gd name="T64" fmla="*/ 99 w 116"/>
                    <a:gd name="T65" fmla="*/ 17 h 116"/>
                    <a:gd name="T66" fmla="*/ 105 w 116"/>
                    <a:gd name="T67" fmla="*/ 26 h 116"/>
                    <a:gd name="T68" fmla="*/ 111 w 116"/>
                    <a:gd name="T69" fmla="*/ 35 h 116"/>
                    <a:gd name="T70" fmla="*/ 114 w 116"/>
                    <a:gd name="T71" fmla="*/ 47 h 116"/>
                    <a:gd name="T72" fmla="*/ 116 w 116"/>
                    <a:gd name="T73" fmla="*/ 57 h 116"/>
                    <a:gd name="T74" fmla="*/ 116 w 116"/>
                    <a:gd name="T75" fmla="*/ 5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6">
                      <a:moveTo>
                        <a:pt x="116" y="57"/>
                      </a:moveTo>
                      <a:lnTo>
                        <a:pt x="116" y="57"/>
                      </a:lnTo>
                      <a:lnTo>
                        <a:pt x="114" y="70"/>
                      </a:lnTo>
                      <a:lnTo>
                        <a:pt x="111" y="80"/>
                      </a:lnTo>
                      <a:lnTo>
                        <a:pt x="105" y="91"/>
                      </a:lnTo>
                      <a:lnTo>
                        <a:pt x="99" y="98"/>
                      </a:lnTo>
                      <a:lnTo>
                        <a:pt x="90" y="106"/>
                      </a:lnTo>
                      <a:lnTo>
                        <a:pt x="80" y="112"/>
                      </a:lnTo>
                      <a:lnTo>
                        <a:pt x="69" y="115"/>
                      </a:lnTo>
                      <a:lnTo>
                        <a:pt x="59" y="116"/>
                      </a:lnTo>
                      <a:lnTo>
                        <a:pt x="59" y="116"/>
                      </a:lnTo>
                      <a:lnTo>
                        <a:pt x="47" y="115"/>
                      </a:lnTo>
                      <a:lnTo>
                        <a:pt x="36" y="112"/>
                      </a:lnTo>
                      <a:lnTo>
                        <a:pt x="26" y="106"/>
                      </a:lnTo>
                      <a:lnTo>
                        <a:pt x="16" y="98"/>
                      </a:lnTo>
                      <a:lnTo>
                        <a:pt x="10" y="91"/>
                      </a:lnTo>
                      <a:lnTo>
                        <a:pt x="4" y="80"/>
                      </a:lnTo>
                      <a:lnTo>
                        <a:pt x="1" y="70"/>
                      </a:lnTo>
                      <a:lnTo>
                        <a:pt x="0" y="57"/>
                      </a:lnTo>
                      <a:lnTo>
                        <a:pt x="0" y="57"/>
                      </a:lnTo>
                      <a:lnTo>
                        <a:pt x="1" y="47"/>
                      </a:lnTo>
                      <a:lnTo>
                        <a:pt x="4" y="35"/>
                      </a:lnTo>
                      <a:lnTo>
                        <a:pt x="10" y="26"/>
                      </a:lnTo>
                      <a:lnTo>
                        <a:pt x="16" y="17"/>
                      </a:lnTo>
                      <a:lnTo>
                        <a:pt x="26" y="9"/>
                      </a:lnTo>
                      <a:lnTo>
                        <a:pt x="36" y="5"/>
                      </a:lnTo>
                      <a:lnTo>
                        <a:pt x="47" y="2"/>
                      </a:lnTo>
                      <a:lnTo>
                        <a:pt x="59" y="0"/>
                      </a:lnTo>
                      <a:lnTo>
                        <a:pt x="59" y="0"/>
                      </a:lnTo>
                      <a:lnTo>
                        <a:pt x="69" y="2"/>
                      </a:lnTo>
                      <a:lnTo>
                        <a:pt x="80" y="5"/>
                      </a:lnTo>
                      <a:lnTo>
                        <a:pt x="90" y="9"/>
                      </a:lnTo>
                      <a:lnTo>
                        <a:pt x="99" y="17"/>
                      </a:lnTo>
                      <a:lnTo>
                        <a:pt x="105" y="26"/>
                      </a:lnTo>
                      <a:lnTo>
                        <a:pt x="111" y="35"/>
                      </a:lnTo>
                      <a:lnTo>
                        <a:pt x="114" y="47"/>
                      </a:lnTo>
                      <a:lnTo>
                        <a:pt x="116" y="57"/>
                      </a:lnTo>
                      <a:lnTo>
                        <a:pt x="116" y="57"/>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6" name="Freeform 61">
                  <a:extLst>
                    <a:ext uri="{FF2B5EF4-FFF2-40B4-BE49-F238E27FC236}">
                      <a16:creationId xmlns:a16="http://schemas.microsoft.com/office/drawing/2014/main" id="{4EF0B114-83F1-56D4-0C07-05D2A8503D53}"/>
                    </a:ext>
                  </a:extLst>
                </p:cNvPr>
                <p:cNvSpPr>
                  <a:spLocks/>
                </p:cNvSpPr>
                <p:nvPr/>
              </p:nvSpPr>
              <p:spPr bwMode="auto">
                <a:xfrm>
                  <a:off x="4594" y="2192"/>
                  <a:ext cx="116" cy="115"/>
                </a:xfrm>
                <a:custGeom>
                  <a:avLst/>
                  <a:gdLst>
                    <a:gd name="T0" fmla="*/ 116 w 116"/>
                    <a:gd name="T1" fmla="*/ 57 h 115"/>
                    <a:gd name="T2" fmla="*/ 116 w 116"/>
                    <a:gd name="T3" fmla="*/ 57 h 115"/>
                    <a:gd name="T4" fmla="*/ 115 w 116"/>
                    <a:gd name="T5" fmla="*/ 69 h 115"/>
                    <a:gd name="T6" fmla="*/ 112 w 116"/>
                    <a:gd name="T7" fmla="*/ 80 h 115"/>
                    <a:gd name="T8" fmla="*/ 107 w 116"/>
                    <a:gd name="T9" fmla="*/ 89 h 115"/>
                    <a:gd name="T10" fmla="*/ 100 w 116"/>
                    <a:gd name="T11" fmla="*/ 98 h 115"/>
                    <a:gd name="T12" fmla="*/ 91 w 116"/>
                    <a:gd name="T13" fmla="*/ 106 h 115"/>
                    <a:gd name="T14" fmla="*/ 82 w 116"/>
                    <a:gd name="T15" fmla="*/ 110 h 115"/>
                    <a:gd name="T16" fmla="*/ 70 w 116"/>
                    <a:gd name="T17" fmla="*/ 115 h 115"/>
                    <a:gd name="T18" fmla="*/ 59 w 116"/>
                    <a:gd name="T19" fmla="*/ 115 h 115"/>
                    <a:gd name="T20" fmla="*/ 59 w 116"/>
                    <a:gd name="T21" fmla="*/ 115 h 115"/>
                    <a:gd name="T22" fmla="*/ 47 w 116"/>
                    <a:gd name="T23" fmla="*/ 115 h 115"/>
                    <a:gd name="T24" fmla="*/ 37 w 116"/>
                    <a:gd name="T25" fmla="*/ 110 h 115"/>
                    <a:gd name="T26" fmla="*/ 26 w 116"/>
                    <a:gd name="T27" fmla="*/ 106 h 115"/>
                    <a:gd name="T28" fmla="*/ 17 w 116"/>
                    <a:gd name="T29" fmla="*/ 98 h 115"/>
                    <a:gd name="T30" fmla="*/ 11 w 116"/>
                    <a:gd name="T31" fmla="*/ 89 h 115"/>
                    <a:gd name="T32" fmla="*/ 5 w 116"/>
                    <a:gd name="T33" fmla="*/ 80 h 115"/>
                    <a:gd name="T34" fmla="*/ 2 w 116"/>
                    <a:gd name="T35" fmla="*/ 69 h 115"/>
                    <a:gd name="T36" fmla="*/ 0 w 116"/>
                    <a:gd name="T37" fmla="*/ 57 h 115"/>
                    <a:gd name="T38" fmla="*/ 0 w 116"/>
                    <a:gd name="T39" fmla="*/ 57 h 115"/>
                    <a:gd name="T40" fmla="*/ 2 w 116"/>
                    <a:gd name="T41" fmla="*/ 45 h 115"/>
                    <a:gd name="T42" fmla="*/ 5 w 116"/>
                    <a:gd name="T43" fmla="*/ 35 h 115"/>
                    <a:gd name="T44" fmla="*/ 11 w 116"/>
                    <a:gd name="T45" fmla="*/ 24 h 115"/>
                    <a:gd name="T46" fmla="*/ 17 w 116"/>
                    <a:gd name="T47" fmla="*/ 17 h 115"/>
                    <a:gd name="T48" fmla="*/ 26 w 116"/>
                    <a:gd name="T49" fmla="*/ 9 h 115"/>
                    <a:gd name="T50" fmla="*/ 37 w 116"/>
                    <a:gd name="T51" fmla="*/ 5 h 115"/>
                    <a:gd name="T52" fmla="*/ 47 w 116"/>
                    <a:gd name="T53" fmla="*/ 0 h 115"/>
                    <a:gd name="T54" fmla="*/ 59 w 116"/>
                    <a:gd name="T55" fmla="*/ 0 h 115"/>
                    <a:gd name="T56" fmla="*/ 59 w 116"/>
                    <a:gd name="T57" fmla="*/ 0 h 115"/>
                    <a:gd name="T58" fmla="*/ 70 w 116"/>
                    <a:gd name="T59" fmla="*/ 0 h 115"/>
                    <a:gd name="T60" fmla="*/ 82 w 116"/>
                    <a:gd name="T61" fmla="*/ 5 h 115"/>
                    <a:gd name="T62" fmla="*/ 91 w 116"/>
                    <a:gd name="T63" fmla="*/ 9 h 115"/>
                    <a:gd name="T64" fmla="*/ 100 w 116"/>
                    <a:gd name="T65" fmla="*/ 17 h 115"/>
                    <a:gd name="T66" fmla="*/ 107 w 116"/>
                    <a:gd name="T67" fmla="*/ 24 h 115"/>
                    <a:gd name="T68" fmla="*/ 112 w 116"/>
                    <a:gd name="T69" fmla="*/ 35 h 115"/>
                    <a:gd name="T70" fmla="*/ 115 w 116"/>
                    <a:gd name="T71" fmla="*/ 45 h 115"/>
                    <a:gd name="T72" fmla="*/ 116 w 116"/>
                    <a:gd name="T73" fmla="*/ 57 h 115"/>
                    <a:gd name="T74" fmla="*/ 116 w 116"/>
                    <a:gd name="T75"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5">
                      <a:moveTo>
                        <a:pt x="116" y="57"/>
                      </a:moveTo>
                      <a:lnTo>
                        <a:pt x="116" y="57"/>
                      </a:lnTo>
                      <a:lnTo>
                        <a:pt x="115" y="69"/>
                      </a:lnTo>
                      <a:lnTo>
                        <a:pt x="112" y="80"/>
                      </a:lnTo>
                      <a:lnTo>
                        <a:pt x="107" y="89"/>
                      </a:lnTo>
                      <a:lnTo>
                        <a:pt x="100" y="98"/>
                      </a:lnTo>
                      <a:lnTo>
                        <a:pt x="91" y="106"/>
                      </a:lnTo>
                      <a:lnTo>
                        <a:pt x="82" y="110"/>
                      </a:lnTo>
                      <a:lnTo>
                        <a:pt x="70" y="115"/>
                      </a:lnTo>
                      <a:lnTo>
                        <a:pt x="59" y="115"/>
                      </a:lnTo>
                      <a:lnTo>
                        <a:pt x="59" y="115"/>
                      </a:lnTo>
                      <a:lnTo>
                        <a:pt x="47" y="115"/>
                      </a:lnTo>
                      <a:lnTo>
                        <a:pt x="37" y="110"/>
                      </a:lnTo>
                      <a:lnTo>
                        <a:pt x="26" y="106"/>
                      </a:lnTo>
                      <a:lnTo>
                        <a:pt x="17" y="98"/>
                      </a:lnTo>
                      <a:lnTo>
                        <a:pt x="11" y="89"/>
                      </a:lnTo>
                      <a:lnTo>
                        <a:pt x="5" y="80"/>
                      </a:lnTo>
                      <a:lnTo>
                        <a:pt x="2" y="69"/>
                      </a:lnTo>
                      <a:lnTo>
                        <a:pt x="0" y="57"/>
                      </a:lnTo>
                      <a:lnTo>
                        <a:pt x="0" y="57"/>
                      </a:lnTo>
                      <a:lnTo>
                        <a:pt x="2" y="45"/>
                      </a:lnTo>
                      <a:lnTo>
                        <a:pt x="5" y="35"/>
                      </a:lnTo>
                      <a:lnTo>
                        <a:pt x="11" y="24"/>
                      </a:lnTo>
                      <a:lnTo>
                        <a:pt x="17" y="17"/>
                      </a:lnTo>
                      <a:lnTo>
                        <a:pt x="26" y="9"/>
                      </a:lnTo>
                      <a:lnTo>
                        <a:pt x="37" y="5"/>
                      </a:lnTo>
                      <a:lnTo>
                        <a:pt x="47" y="0"/>
                      </a:lnTo>
                      <a:lnTo>
                        <a:pt x="59" y="0"/>
                      </a:lnTo>
                      <a:lnTo>
                        <a:pt x="59" y="0"/>
                      </a:lnTo>
                      <a:lnTo>
                        <a:pt x="70" y="0"/>
                      </a:lnTo>
                      <a:lnTo>
                        <a:pt x="82" y="5"/>
                      </a:lnTo>
                      <a:lnTo>
                        <a:pt x="91" y="9"/>
                      </a:lnTo>
                      <a:lnTo>
                        <a:pt x="100" y="17"/>
                      </a:lnTo>
                      <a:lnTo>
                        <a:pt x="107" y="24"/>
                      </a:lnTo>
                      <a:lnTo>
                        <a:pt x="112" y="35"/>
                      </a:lnTo>
                      <a:lnTo>
                        <a:pt x="115" y="45"/>
                      </a:lnTo>
                      <a:lnTo>
                        <a:pt x="116" y="57"/>
                      </a:lnTo>
                      <a:lnTo>
                        <a:pt x="116" y="57"/>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7" name="Freeform 62">
                  <a:extLst>
                    <a:ext uri="{FF2B5EF4-FFF2-40B4-BE49-F238E27FC236}">
                      <a16:creationId xmlns:a16="http://schemas.microsoft.com/office/drawing/2014/main" id="{13725BD5-3BBA-8E79-1BFB-7EC606CCE12E}"/>
                    </a:ext>
                  </a:extLst>
                </p:cNvPr>
                <p:cNvSpPr>
                  <a:spLocks/>
                </p:cNvSpPr>
                <p:nvPr/>
              </p:nvSpPr>
              <p:spPr bwMode="auto">
                <a:xfrm>
                  <a:off x="4621" y="2075"/>
                  <a:ext cx="117" cy="116"/>
                </a:xfrm>
                <a:custGeom>
                  <a:avLst/>
                  <a:gdLst>
                    <a:gd name="T0" fmla="*/ 117 w 117"/>
                    <a:gd name="T1" fmla="*/ 58 h 116"/>
                    <a:gd name="T2" fmla="*/ 117 w 117"/>
                    <a:gd name="T3" fmla="*/ 58 h 116"/>
                    <a:gd name="T4" fmla="*/ 115 w 117"/>
                    <a:gd name="T5" fmla="*/ 69 h 116"/>
                    <a:gd name="T6" fmla="*/ 112 w 117"/>
                    <a:gd name="T7" fmla="*/ 81 h 116"/>
                    <a:gd name="T8" fmla="*/ 108 w 117"/>
                    <a:gd name="T9" fmla="*/ 90 h 116"/>
                    <a:gd name="T10" fmla="*/ 100 w 117"/>
                    <a:gd name="T11" fmla="*/ 99 h 116"/>
                    <a:gd name="T12" fmla="*/ 91 w 117"/>
                    <a:gd name="T13" fmla="*/ 107 h 116"/>
                    <a:gd name="T14" fmla="*/ 82 w 117"/>
                    <a:gd name="T15" fmla="*/ 111 h 116"/>
                    <a:gd name="T16" fmla="*/ 70 w 117"/>
                    <a:gd name="T17" fmla="*/ 114 h 116"/>
                    <a:gd name="T18" fmla="*/ 59 w 117"/>
                    <a:gd name="T19" fmla="*/ 116 h 116"/>
                    <a:gd name="T20" fmla="*/ 59 w 117"/>
                    <a:gd name="T21" fmla="*/ 116 h 116"/>
                    <a:gd name="T22" fmla="*/ 47 w 117"/>
                    <a:gd name="T23" fmla="*/ 114 h 116"/>
                    <a:gd name="T24" fmla="*/ 37 w 117"/>
                    <a:gd name="T25" fmla="*/ 111 h 116"/>
                    <a:gd name="T26" fmla="*/ 26 w 117"/>
                    <a:gd name="T27" fmla="*/ 107 h 116"/>
                    <a:gd name="T28" fmla="*/ 17 w 117"/>
                    <a:gd name="T29" fmla="*/ 99 h 116"/>
                    <a:gd name="T30" fmla="*/ 11 w 117"/>
                    <a:gd name="T31" fmla="*/ 90 h 116"/>
                    <a:gd name="T32" fmla="*/ 5 w 117"/>
                    <a:gd name="T33" fmla="*/ 81 h 116"/>
                    <a:gd name="T34" fmla="*/ 2 w 117"/>
                    <a:gd name="T35" fmla="*/ 69 h 116"/>
                    <a:gd name="T36" fmla="*/ 0 w 117"/>
                    <a:gd name="T37" fmla="*/ 58 h 116"/>
                    <a:gd name="T38" fmla="*/ 0 w 117"/>
                    <a:gd name="T39" fmla="*/ 58 h 116"/>
                    <a:gd name="T40" fmla="*/ 2 w 117"/>
                    <a:gd name="T41" fmla="*/ 46 h 116"/>
                    <a:gd name="T42" fmla="*/ 5 w 117"/>
                    <a:gd name="T43" fmla="*/ 36 h 116"/>
                    <a:gd name="T44" fmla="*/ 11 w 117"/>
                    <a:gd name="T45" fmla="*/ 25 h 116"/>
                    <a:gd name="T46" fmla="*/ 17 w 117"/>
                    <a:gd name="T47" fmla="*/ 16 h 116"/>
                    <a:gd name="T48" fmla="*/ 26 w 117"/>
                    <a:gd name="T49" fmla="*/ 10 h 116"/>
                    <a:gd name="T50" fmla="*/ 37 w 117"/>
                    <a:gd name="T51" fmla="*/ 4 h 116"/>
                    <a:gd name="T52" fmla="*/ 47 w 117"/>
                    <a:gd name="T53" fmla="*/ 1 h 116"/>
                    <a:gd name="T54" fmla="*/ 59 w 117"/>
                    <a:gd name="T55" fmla="*/ 0 h 116"/>
                    <a:gd name="T56" fmla="*/ 59 w 117"/>
                    <a:gd name="T57" fmla="*/ 0 h 116"/>
                    <a:gd name="T58" fmla="*/ 70 w 117"/>
                    <a:gd name="T59" fmla="*/ 1 h 116"/>
                    <a:gd name="T60" fmla="*/ 82 w 117"/>
                    <a:gd name="T61" fmla="*/ 4 h 116"/>
                    <a:gd name="T62" fmla="*/ 91 w 117"/>
                    <a:gd name="T63" fmla="*/ 10 h 116"/>
                    <a:gd name="T64" fmla="*/ 100 w 117"/>
                    <a:gd name="T65" fmla="*/ 16 h 116"/>
                    <a:gd name="T66" fmla="*/ 108 w 117"/>
                    <a:gd name="T67" fmla="*/ 25 h 116"/>
                    <a:gd name="T68" fmla="*/ 112 w 117"/>
                    <a:gd name="T69" fmla="*/ 36 h 116"/>
                    <a:gd name="T70" fmla="*/ 115 w 117"/>
                    <a:gd name="T71" fmla="*/ 46 h 116"/>
                    <a:gd name="T72" fmla="*/ 117 w 117"/>
                    <a:gd name="T73" fmla="*/ 58 h 116"/>
                    <a:gd name="T74" fmla="*/ 117 w 117"/>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16">
                      <a:moveTo>
                        <a:pt x="117" y="58"/>
                      </a:moveTo>
                      <a:lnTo>
                        <a:pt x="117" y="58"/>
                      </a:lnTo>
                      <a:lnTo>
                        <a:pt x="115" y="69"/>
                      </a:lnTo>
                      <a:lnTo>
                        <a:pt x="112" y="81"/>
                      </a:lnTo>
                      <a:lnTo>
                        <a:pt x="108" y="90"/>
                      </a:lnTo>
                      <a:lnTo>
                        <a:pt x="100" y="99"/>
                      </a:lnTo>
                      <a:lnTo>
                        <a:pt x="91" y="107"/>
                      </a:lnTo>
                      <a:lnTo>
                        <a:pt x="82" y="111"/>
                      </a:lnTo>
                      <a:lnTo>
                        <a:pt x="70" y="114"/>
                      </a:lnTo>
                      <a:lnTo>
                        <a:pt x="59" y="116"/>
                      </a:lnTo>
                      <a:lnTo>
                        <a:pt x="59" y="116"/>
                      </a:lnTo>
                      <a:lnTo>
                        <a:pt x="47" y="114"/>
                      </a:lnTo>
                      <a:lnTo>
                        <a:pt x="37" y="111"/>
                      </a:lnTo>
                      <a:lnTo>
                        <a:pt x="26" y="107"/>
                      </a:lnTo>
                      <a:lnTo>
                        <a:pt x="17" y="99"/>
                      </a:lnTo>
                      <a:lnTo>
                        <a:pt x="11" y="90"/>
                      </a:lnTo>
                      <a:lnTo>
                        <a:pt x="5" y="81"/>
                      </a:lnTo>
                      <a:lnTo>
                        <a:pt x="2" y="69"/>
                      </a:lnTo>
                      <a:lnTo>
                        <a:pt x="0" y="58"/>
                      </a:lnTo>
                      <a:lnTo>
                        <a:pt x="0" y="58"/>
                      </a:lnTo>
                      <a:lnTo>
                        <a:pt x="2" y="46"/>
                      </a:lnTo>
                      <a:lnTo>
                        <a:pt x="5" y="36"/>
                      </a:lnTo>
                      <a:lnTo>
                        <a:pt x="11" y="25"/>
                      </a:lnTo>
                      <a:lnTo>
                        <a:pt x="17" y="16"/>
                      </a:lnTo>
                      <a:lnTo>
                        <a:pt x="26" y="10"/>
                      </a:lnTo>
                      <a:lnTo>
                        <a:pt x="37" y="4"/>
                      </a:lnTo>
                      <a:lnTo>
                        <a:pt x="47" y="1"/>
                      </a:lnTo>
                      <a:lnTo>
                        <a:pt x="59" y="0"/>
                      </a:lnTo>
                      <a:lnTo>
                        <a:pt x="59" y="0"/>
                      </a:lnTo>
                      <a:lnTo>
                        <a:pt x="70" y="1"/>
                      </a:lnTo>
                      <a:lnTo>
                        <a:pt x="82" y="4"/>
                      </a:lnTo>
                      <a:lnTo>
                        <a:pt x="91" y="10"/>
                      </a:lnTo>
                      <a:lnTo>
                        <a:pt x="100" y="16"/>
                      </a:lnTo>
                      <a:lnTo>
                        <a:pt x="108" y="25"/>
                      </a:lnTo>
                      <a:lnTo>
                        <a:pt x="112" y="36"/>
                      </a:lnTo>
                      <a:lnTo>
                        <a:pt x="115" y="46"/>
                      </a:lnTo>
                      <a:lnTo>
                        <a:pt x="117" y="58"/>
                      </a:lnTo>
                      <a:lnTo>
                        <a:pt x="117" y="58"/>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8" name="Freeform 63">
                  <a:extLst>
                    <a:ext uri="{FF2B5EF4-FFF2-40B4-BE49-F238E27FC236}">
                      <a16:creationId xmlns:a16="http://schemas.microsoft.com/office/drawing/2014/main" id="{9615E626-C736-414C-E2B4-8FF2F044E9B0}"/>
                    </a:ext>
                  </a:extLst>
                </p:cNvPr>
                <p:cNvSpPr>
                  <a:spLocks/>
                </p:cNvSpPr>
                <p:nvPr/>
              </p:nvSpPr>
              <p:spPr bwMode="auto">
                <a:xfrm>
                  <a:off x="4652" y="2221"/>
                  <a:ext cx="116" cy="116"/>
                </a:xfrm>
                <a:custGeom>
                  <a:avLst/>
                  <a:gdLst>
                    <a:gd name="T0" fmla="*/ 116 w 116"/>
                    <a:gd name="T1" fmla="*/ 59 h 116"/>
                    <a:gd name="T2" fmla="*/ 116 w 116"/>
                    <a:gd name="T3" fmla="*/ 59 h 116"/>
                    <a:gd name="T4" fmla="*/ 114 w 116"/>
                    <a:gd name="T5" fmla="*/ 69 h 116"/>
                    <a:gd name="T6" fmla="*/ 111 w 116"/>
                    <a:gd name="T7" fmla="*/ 81 h 116"/>
                    <a:gd name="T8" fmla="*/ 105 w 116"/>
                    <a:gd name="T9" fmla="*/ 90 h 116"/>
                    <a:gd name="T10" fmla="*/ 99 w 116"/>
                    <a:gd name="T11" fmla="*/ 99 h 116"/>
                    <a:gd name="T12" fmla="*/ 90 w 116"/>
                    <a:gd name="T13" fmla="*/ 107 h 116"/>
                    <a:gd name="T14" fmla="*/ 80 w 116"/>
                    <a:gd name="T15" fmla="*/ 111 h 116"/>
                    <a:gd name="T16" fmla="*/ 69 w 116"/>
                    <a:gd name="T17" fmla="*/ 114 h 116"/>
                    <a:gd name="T18" fmla="*/ 57 w 116"/>
                    <a:gd name="T19" fmla="*/ 116 h 116"/>
                    <a:gd name="T20" fmla="*/ 57 w 116"/>
                    <a:gd name="T21" fmla="*/ 116 h 116"/>
                    <a:gd name="T22" fmla="*/ 46 w 116"/>
                    <a:gd name="T23" fmla="*/ 114 h 116"/>
                    <a:gd name="T24" fmla="*/ 34 w 116"/>
                    <a:gd name="T25" fmla="*/ 111 h 116"/>
                    <a:gd name="T26" fmla="*/ 25 w 116"/>
                    <a:gd name="T27" fmla="*/ 107 h 116"/>
                    <a:gd name="T28" fmla="*/ 16 w 116"/>
                    <a:gd name="T29" fmla="*/ 99 h 116"/>
                    <a:gd name="T30" fmla="*/ 10 w 116"/>
                    <a:gd name="T31" fmla="*/ 90 h 116"/>
                    <a:gd name="T32" fmla="*/ 4 w 116"/>
                    <a:gd name="T33" fmla="*/ 81 h 116"/>
                    <a:gd name="T34" fmla="*/ 1 w 116"/>
                    <a:gd name="T35" fmla="*/ 69 h 116"/>
                    <a:gd name="T36" fmla="*/ 0 w 116"/>
                    <a:gd name="T37" fmla="*/ 59 h 116"/>
                    <a:gd name="T38" fmla="*/ 0 w 116"/>
                    <a:gd name="T39" fmla="*/ 59 h 116"/>
                    <a:gd name="T40" fmla="*/ 1 w 116"/>
                    <a:gd name="T41" fmla="*/ 46 h 116"/>
                    <a:gd name="T42" fmla="*/ 4 w 116"/>
                    <a:gd name="T43" fmla="*/ 36 h 116"/>
                    <a:gd name="T44" fmla="*/ 10 w 116"/>
                    <a:gd name="T45" fmla="*/ 25 h 116"/>
                    <a:gd name="T46" fmla="*/ 16 w 116"/>
                    <a:gd name="T47" fmla="*/ 18 h 116"/>
                    <a:gd name="T48" fmla="*/ 25 w 116"/>
                    <a:gd name="T49" fmla="*/ 10 h 116"/>
                    <a:gd name="T50" fmla="*/ 34 w 116"/>
                    <a:gd name="T51" fmla="*/ 4 h 116"/>
                    <a:gd name="T52" fmla="*/ 46 w 116"/>
                    <a:gd name="T53" fmla="*/ 1 h 116"/>
                    <a:gd name="T54" fmla="*/ 57 w 116"/>
                    <a:gd name="T55" fmla="*/ 0 h 116"/>
                    <a:gd name="T56" fmla="*/ 57 w 116"/>
                    <a:gd name="T57" fmla="*/ 0 h 116"/>
                    <a:gd name="T58" fmla="*/ 69 w 116"/>
                    <a:gd name="T59" fmla="*/ 1 h 116"/>
                    <a:gd name="T60" fmla="*/ 80 w 116"/>
                    <a:gd name="T61" fmla="*/ 4 h 116"/>
                    <a:gd name="T62" fmla="*/ 90 w 116"/>
                    <a:gd name="T63" fmla="*/ 10 h 116"/>
                    <a:gd name="T64" fmla="*/ 99 w 116"/>
                    <a:gd name="T65" fmla="*/ 18 h 116"/>
                    <a:gd name="T66" fmla="*/ 105 w 116"/>
                    <a:gd name="T67" fmla="*/ 25 h 116"/>
                    <a:gd name="T68" fmla="*/ 111 w 116"/>
                    <a:gd name="T69" fmla="*/ 36 h 116"/>
                    <a:gd name="T70" fmla="*/ 114 w 116"/>
                    <a:gd name="T71" fmla="*/ 46 h 116"/>
                    <a:gd name="T72" fmla="*/ 116 w 116"/>
                    <a:gd name="T73" fmla="*/ 59 h 116"/>
                    <a:gd name="T74" fmla="*/ 116 w 116"/>
                    <a:gd name="T75" fmla="*/ 5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6">
                      <a:moveTo>
                        <a:pt x="116" y="59"/>
                      </a:moveTo>
                      <a:lnTo>
                        <a:pt x="116" y="59"/>
                      </a:lnTo>
                      <a:lnTo>
                        <a:pt x="114" y="69"/>
                      </a:lnTo>
                      <a:lnTo>
                        <a:pt x="111" y="81"/>
                      </a:lnTo>
                      <a:lnTo>
                        <a:pt x="105" y="90"/>
                      </a:lnTo>
                      <a:lnTo>
                        <a:pt x="99" y="99"/>
                      </a:lnTo>
                      <a:lnTo>
                        <a:pt x="90" y="107"/>
                      </a:lnTo>
                      <a:lnTo>
                        <a:pt x="80" y="111"/>
                      </a:lnTo>
                      <a:lnTo>
                        <a:pt x="69" y="114"/>
                      </a:lnTo>
                      <a:lnTo>
                        <a:pt x="57" y="116"/>
                      </a:lnTo>
                      <a:lnTo>
                        <a:pt x="57" y="116"/>
                      </a:lnTo>
                      <a:lnTo>
                        <a:pt x="46" y="114"/>
                      </a:lnTo>
                      <a:lnTo>
                        <a:pt x="34" y="111"/>
                      </a:lnTo>
                      <a:lnTo>
                        <a:pt x="25" y="107"/>
                      </a:lnTo>
                      <a:lnTo>
                        <a:pt x="16" y="99"/>
                      </a:lnTo>
                      <a:lnTo>
                        <a:pt x="10" y="90"/>
                      </a:lnTo>
                      <a:lnTo>
                        <a:pt x="4" y="81"/>
                      </a:lnTo>
                      <a:lnTo>
                        <a:pt x="1" y="69"/>
                      </a:lnTo>
                      <a:lnTo>
                        <a:pt x="0" y="59"/>
                      </a:lnTo>
                      <a:lnTo>
                        <a:pt x="0" y="59"/>
                      </a:lnTo>
                      <a:lnTo>
                        <a:pt x="1" y="46"/>
                      </a:lnTo>
                      <a:lnTo>
                        <a:pt x="4" y="36"/>
                      </a:lnTo>
                      <a:lnTo>
                        <a:pt x="10" y="25"/>
                      </a:lnTo>
                      <a:lnTo>
                        <a:pt x="16" y="18"/>
                      </a:lnTo>
                      <a:lnTo>
                        <a:pt x="25" y="10"/>
                      </a:lnTo>
                      <a:lnTo>
                        <a:pt x="34" y="4"/>
                      </a:lnTo>
                      <a:lnTo>
                        <a:pt x="46" y="1"/>
                      </a:lnTo>
                      <a:lnTo>
                        <a:pt x="57" y="0"/>
                      </a:lnTo>
                      <a:lnTo>
                        <a:pt x="57" y="0"/>
                      </a:lnTo>
                      <a:lnTo>
                        <a:pt x="69" y="1"/>
                      </a:lnTo>
                      <a:lnTo>
                        <a:pt x="80" y="4"/>
                      </a:lnTo>
                      <a:lnTo>
                        <a:pt x="90" y="10"/>
                      </a:lnTo>
                      <a:lnTo>
                        <a:pt x="99" y="18"/>
                      </a:lnTo>
                      <a:lnTo>
                        <a:pt x="105" y="25"/>
                      </a:lnTo>
                      <a:lnTo>
                        <a:pt x="111" y="36"/>
                      </a:lnTo>
                      <a:lnTo>
                        <a:pt x="114" y="46"/>
                      </a:lnTo>
                      <a:lnTo>
                        <a:pt x="116" y="59"/>
                      </a:lnTo>
                      <a:lnTo>
                        <a:pt x="116" y="59"/>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49" name="Freeform 64">
                  <a:extLst>
                    <a:ext uri="{FF2B5EF4-FFF2-40B4-BE49-F238E27FC236}">
                      <a16:creationId xmlns:a16="http://schemas.microsoft.com/office/drawing/2014/main" id="{46213A54-887D-9D78-3350-542BA963E260}"/>
                    </a:ext>
                  </a:extLst>
                </p:cNvPr>
                <p:cNvSpPr>
                  <a:spLocks/>
                </p:cNvSpPr>
                <p:nvPr/>
              </p:nvSpPr>
              <p:spPr bwMode="auto">
                <a:xfrm>
                  <a:off x="4896" y="1960"/>
                  <a:ext cx="129" cy="130"/>
                </a:xfrm>
                <a:custGeom>
                  <a:avLst/>
                  <a:gdLst>
                    <a:gd name="T0" fmla="*/ 129 w 129"/>
                    <a:gd name="T1" fmla="*/ 65 h 130"/>
                    <a:gd name="T2" fmla="*/ 129 w 129"/>
                    <a:gd name="T3" fmla="*/ 65 h 130"/>
                    <a:gd name="T4" fmla="*/ 128 w 129"/>
                    <a:gd name="T5" fmla="*/ 78 h 130"/>
                    <a:gd name="T6" fmla="*/ 125 w 129"/>
                    <a:gd name="T7" fmla="*/ 90 h 130"/>
                    <a:gd name="T8" fmla="*/ 119 w 129"/>
                    <a:gd name="T9" fmla="*/ 101 h 130"/>
                    <a:gd name="T10" fmla="*/ 110 w 129"/>
                    <a:gd name="T11" fmla="*/ 112 h 130"/>
                    <a:gd name="T12" fmla="*/ 101 w 129"/>
                    <a:gd name="T13" fmla="*/ 119 h 130"/>
                    <a:gd name="T14" fmla="*/ 90 w 129"/>
                    <a:gd name="T15" fmla="*/ 125 h 130"/>
                    <a:gd name="T16" fmla="*/ 78 w 129"/>
                    <a:gd name="T17" fmla="*/ 128 h 130"/>
                    <a:gd name="T18" fmla="*/ 65 w 129"/>
                    <a:gd name="T19" fmla="*/ 130 h 130"/>
                    <a:gd name="T20" fmla="*/ 65 w 129"/>
                    <a:gd name="T21" fmla="*/ 130 h 130"/>
                    <a:gd name="T22" fmla="*/ 51 w 129"/>
                    <a:gd name="T23" fmla="*/ 128 h 130"/>
                    <a:gd name="T24" fmla="*/ 39 w 129"/>
                    <a:gd name="T25" fmla="*/ 125 h 130"/>
                    <a:gd name="T26" fmla="*/ 28 w 129"/>
                    <a:gd name="T27" fmla="*/ 119 h 130"/>
                    <a:gd name="T28" fmla="*/ 19 w 129"/>
                    <a:gd name="T29" fmla="*/ 112 h 130"/>
                    <a:gd name="T30" fmla="*/ 12 w 129"/>
                    <a:gd name="T31" fmla="*/ 101 h 130"/>
                    <a:gd name="T32" fmla="*/ 6 w 129"/>
                    <a:gd name="T33" fmla="*/ 90 h 130"/>
                    <a:gd name="T34" fmla="*/ 1 w 129"/>
                    <a:gd name="T35" fmla="*/ 78 h 130"/>
                    <a:gd name="T36" fmla="*/ 0 w 129"/>
                    <a:gd name="T37" fmla="*/ 65 h 130"/>
                    <a:gd name="T38" fmla="*/ 0 w 129"/>
                    <a:gd name="T39" fmla="*/ 65 h 130"/>
                    <a:gd name="T40" fmla="*/ 1 w 129"/>
                    <a:gd name="T41" fmla="*/ 53 h 130"/>
                    <a:gd name="T42" fmla="*/ 6 w 129"/>
                    <a:gd name="T43" fmla="*/ 41 h 130"/>
                    <a:gd name="T44" fmla="*/ 12 w 129"/>
                    <a:gd name="T45" fmla="*/ 29 h 130"/>
                    <a:gd name="T46" fmla="*/ 19 w 129"/>
                    <a:gd name="T47" fmla="*/ 20 h 130"/>
                    <a:gd name="T48" fmla="*/ 28 w 129"/>
                    <a:gd name="T49" fmla="*/ 12 h 130"/>
                    <a:gd name="T50" fmla="*/ 39 w 129"/>
                    <a:gd name="T51" fmla="*/ 6 h 130"/>
                    <a:gd name="T52" fmla="*/ 51 w 129"/>
                    <a:gd name="T53" fmla="*/ 1 h 130"/>
                    <a:gd name="T54" fmla="*/ 65 w 129"/>
                    <a:gd name="T55" fmla="*/ 0 h 130"/>
                    <a:gd name="T56" fmla="*/ 65 w 129"/>
                    <a:gd name="T57" fmla="*/ 0 h 130"/>
                    <a:gd name="T58" fmla="*/ 78 w 129"/>
                    <a:gd name="T59" fmla="*/ 1 h 130"/>
                    <a:gd name="T60" fmla="*/ 90 w 129"/>
                    <a:gd name="T61" fmla="*/ 6 h 130"/>
                    <a:gd name="T62" fmla="*/ 101 w 129"/>
                    <a:gd name="T63" fmla="*/ 12 h 130"/>
                    <a:gd name="T64" fmla="*/ 110 w 129"/>
                    <a:gd name="T65" fmla="*/ 20 h 130"/>
                    <a:gd name="T66" fmla="*/ 119 w 129"/>
                    <a:gd name="T67" fmla="*/ 29 h 130"/>
                    <a:gd name="T68" fmla="*/ 125 w 129"/>
                    <a:gd name="T69" fmla="*/ 41 h 130"/>
                    <a:gd name="T70" fmla="*/ 128 w 129"/>
                    <a:gd name="T71" fmla="*/ 53 h 130"/>
                    <a:gd name="T72" fmla="*/ 129 w 129"/>
                    <a:gd name="T73" fmla="*/ 65 h 130"/>
                    <a:gd name="T74" fmla="*/ 129 w 129"/>
                    <a:gd name="T75"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30">
                      <a:moveTo>
                        <a:pt x="129" y="65"/>
                      </a:moveTo>
                      <a:lnTo>
                        <a:pt x="129" y="65"/>
                      </a:lnTo>
                      <a:lnTo>
                        <a:pt x="128" y="78"/>
                      </a:lnTo>
                      <a:lnTo>
                        <a:pt x="125" y="90"/>
                      </a:lnTo>
                      <a:lnTo>
                        <a:pt x="119" y="101"/>
                      </a:lnTo>
                      <a:lnTo>
                        <a:pt x="110" y="112"/>
                      </a:lnTo>
                      <a:lnTo>
                        <a:pt x="101" y="119"/>
                      </a:lnTo>
                      <a:lnTo>
                        <a:pt x="90" y="125"/>
                      </a:lnTo>
                      <a:lnTo>
                        <a:pt x="78" y="128"/>
                      </a:lnTo>
                      <a:lnTo>
                        <a:pt x="65" y="130"/>
                      </a:lnTo>
                      <a:lnTo>
                        <a:pt x="65" y="130"/>
                      </a:lnTo>
                      <a:lnTo>
                        <a:pt x="51" y="128"/>
                      </a:lnTo>
                      <a:lnTo>
                        <a:pt x="39" y="125"/>
                      </a:lnTo>
                      <a:lnTo>
                        <a:pt x="28" y="119"/>
                      </a:lnTo>
                      <a:lnTo>
                        <a:pt x="19" y="112"/>
                      </a:lnTo>
                      <a:lnTo>
                        <a:pt x="12" y="101"/>
                      </a:lnTo>
                      <a:lnTo>
                        <a:pt x="6" y="90"/>
                      </a:lnTo>
                      <a:lnTo>
                        <a:pt x="1" y="78"/>
                      </a:lnTo>
                      <a:lnTo>
                        <a:pt x="0" y="65"/>
                      </a:lnTo>
                      <a:lnTo>
                        <a:pt x="0" y="65"/>
                      </a:lnTo>
                      <a:lnTo>
                        <a:pt x="1" y="53"/>
                      </a:lnTo>
                      <a:lnTo>
                        <a:pt x="6" y="41"/>
                      </a:lnTo>
                      <a:lnTo>
                        <a:pt x="12" y="29"/>
                      </a:lnTo>
                      <a:lnTo>
                        <a:pt x="19" y="20"/>
                      </a:lnTo>
                      <a:lnTo>
                        <a:pt x="28" y="12"/>
                      </a:lnTo>
                      <a:lnTo>
                        <a:pt x="39" y="6"/>
                      </a:lnTo>
                      <a:lnTo>
                        <a:pt x="51" y="1"/>
                      </a:lnTo>
                      <a:lnTo>
                        <a:pt x="65" y="0"/>
                      </a:lnTo>
                      <a:lnTo>
                        <a:pt x="65" y="0"/>
                      </a:lnTo>
                      <a:lnTo>
                        <a:pt x="78" y="1"/>
                      </a:lnTo>
                      <a:lnTo>
                        <a:pt x="90" y="6"/>
                      </a:lnTo>
                      <a:lnTo>
                        <a:pt x="101" y="12"/>
                      </a:lnTo>
                      <a:lnTo>
                        <a:pt x="110" y="20"/>
                      </a:lnTo>
                      <a:lnTo>
                        <a:pt x="119" y="29"/>
                      </a:lnTo>
                      <a:lnTo>
                        <a:pt x="125" y="41"/>
                      </a:lnTo>
                      <a:lnTo>
                        <a:pt x="128" y="53"/>
                      </a:lnTo>
                      <a:lnTo>
                        <a:pt x="129" y="65"/>
                      </a:lnTo>
                      <a:lnTo>
                        <a:pt x="129" y="65"/>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0" name="Freeform 65">
                  <a:extLst>
                    <a:ext uri="{FF2B5EF4-FFF2-40B4-BE49-F238E27FC236}">
                      <a16:creationId xmlns:a16="http://schemas.microsoft.com/office/drawing/2014/main" id="{B809AAAC-B8FB-0C92-AE42-4F8F47CB5CEE}"/>
                    </a:ext>
                  </a:extLst>
                </p:cNvPr>
                <p:cNvSpPr>
                  <a:spLocks/>
                </p:cNvSpPr>
                <p:nvPr/>
              </p:nvSpPr>
              <p:spPr bwMode="auto">
                <a:xfrm>
                  <a:off x="4875" y="1927"/>
                  <a:ext cx="80" cy="80"/>
                </a:xfrm>
                <a:custGeom>
                  <a:avLst/>
                  <a:gdLst>
                    <a:gd name="T0" fmla="*/ 80 w 80"/>
                    <a:gd name="T1" fmla="*/ 40 h 80"/>
                    <a:gd name="T2" fmla="*/ 80 w 80"/>
                    <a:gd name="T3" fmla="*/ 40 h 80"/>
                    <a:gd name="T4" fmla="*/ 78 w 80"/>
                    <a:gd name="T5" fmla="*/ 48 h 80"/>
                    <a:gd name="T6" fmla="*/ 77 w 80"/>
                    <a:gd name="T7" fmla="*/ 56 h 80"/>
                    <a:gd name="T8" fmla="*/ 72 w 80"/>
                    <a:gd name="T9" fmla="*/ 62 h 80"/>
                    <a:gd name="T10" fmla="*/ 68 w 80"/>
                    <a:gd name="T11" fmla="*/ 68 h 80"/>
                    <a:gd name="T12" fmla="*/ 61 w 80"/>
                    <a:gd name="T13" fmla="*/ 74 h 80"/>
                    <a:gd name="T14" fmla="*/ 55 w 80"/>
                    <a:gd name="T15" fmla="*/ 77 h 80"/>
                    <a:gd name="T16" fmla="*/ 48 w 80"/>
                    <a:gd name="T17" fmla="*/ 80 h 80"/>
                    <a:gd name="T18" fmla="*/ 39 w 80"/>
                    <a:gd name="T19" fmla="*/ 80 h 80"/>
                    <a:gd name="T20" fmla="*/ 39 w 80"/>
                    <a:gd name="T21" fmla="*/ 80 h 80"/>
                    <a:gd name="T22" fmla="*/ 31 w 80"/>
                    <a:gd name="T23" fmla="*/ 80 h 80"/>
                    <a:gd name="T24" fmla="*/ 24 w 80"/>
                    <a:gd name="T25" fmla="*/ 77 h 80"/>
                    <a:gd name="T26" fmla="*/ 18 w 80"/>
                    <a:gd name="T27" fmla="*/ 74 h 80"/>
                    <a:gd name="T28" fmla="*/ 12 w 80"/>
                    <a:gd name="T29" fmla="*/ 68 h 80"/>
                    <a:gd name="T30" fmla="*/ 7 w 80"/>
                    <a:gd name="T31" fmla="*/ 62 h 80"/>
                    <a:gd name="T32" fmla="*/ 3 w 80"/>
                    <a:gd name="T33" fmla="*/ 56 h 80"/>
                    <a:gd name="T34" fmla="*/ 1 w 80"/>
                    <a:gd name="T35" fmla="*/ 48 h 80"/>
                    <a:gd name="T36" fmla="*/ 0 w 80"/>
                    <a:gd name="T37" fmla="*/ 40 h 80"/>
                    <a:gd name="T38" fmla="*/ 0 w 80"/>
                    <a:gd name="T39" fmla="*/ 40 h 80"/>
                    <a:gd name="T40" fmla="*/ 1 w 80"/>
                    <a:gd name="T41" fmla="*/ 31 h 80"/>
                    <a:gd name="T42" fmla="*/ 3 w 80"/>
                    <a:gd name="T43" fmla="*/ 25 h 80"/>
                    <a:gd name="T44" fmla="*/ 7 w 80"/>
                    <a:gd name="T45" fmla="*/ 18 h 80"/>
                    <a:gd name="T46" fmla="*/ 12 w 80"/>
                    <a:gd name="T47" fmla="*/ 12 h 80"/>
                    <a:gd name="T48" fmla="*/ 18 w 80"/>
                    <a:gd name="T49" fmla="*/ 7 h 80"/>
                    <a:gd name="T50" fmla="*/ 24 w 80"/>
                    <a:gd name="T51" fmla="*/ 4 h 80"/>
                    <a:gd name="T52" fmla="*/ 31 w 80"/>
                    <a:gd name="T53" fmla="*/ 1 h 80"/>
                    <a:gd name="T54" fmla="*/ 39 w 80"/>
                    <a:gd name="T55" fmla="*/ 0 h 80"/>
                    <a:gd name="T56" fmla="*/ 39 w 80"/>
                    <a:gd name="T57" fmla="*/ 0 h 80"/>
                    <a:gd name="T58" fmla="*/ 48 w 80"/>
                    <a:gd name="T59" fmla="*/ 1 h 80"/>
                    <a:gd name="T60" fmla="*/ 55 w 80"/>
                    <a:gd name="T61" fmla="*/ 4 h 80"/>
                    <a:gd name="T62" fmla="*/ 61 w 80"/>
                    <a:gd name="T63" fmla="*/ 7 h 80"/>
                    <a:gd name="T64" fmla="*/ 68 w 80"/>
                    <a:gd name="T65" fmla="*/ 12 h 80"/>
                    <a:gd name="T66" fmla="*/ 72 w 80"/>
                    <a:gd name="T67" fmla="*/ 18 h 80"/>
                    <a:gd name="T68" fmla="*/ 77 w 80"/>
                    <a:gd name="T69" fmla="*/ 25 h 80"/>
                    <a:gd name="T70" fmla="*/ 78 w 80"/>
                    <a:gd name="T71" fmla="*/ 31 h 80"/>
                    <a:gd name="T72" fmla="*/ 80 w 80"/>
                    <a:gd name="T73" fmla="*/ 40 h 80"/>
                    <a:gd name="T74" fmla="*/ 80 w 80"/>
                    <a:gd name="T7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80" y="40"/>
                      </a:moveTo>
                      <a:lnTo>
                        <a:pt x="80" y="40"/>
                      </a:lnTo>
                      <a:lnTo>
                        <a:pt x="78" y="48"/>
                      </a:lnTo>
                      <a:lnTo>
                        <a:pt x="77" y="56"/>
                      </a:lnTo>
                      <a:lnTo>
                        <a:pt x="72" y="62"/>
                      </a:lnTo>
                      <a:lnTo>
                        <a:pt x="68" y="68"/>
                      </a:lnTo>
                      <a:lnTo>
                        <a:pt x="61" y="74"/>
                      </a:lnTo>
                      <a:lnTo>
                        <a:pt x="55" y="77"/>
                      </a:lnTo>
                      <a:lnTo>
                        <a:pt x="48" y="80"/>
                      </a:lnTo>
                      <a:lnTo>
                        <a:pt x="39" y="80"/>
                      </a:lnTo>
                      <a:lnTo>
                        <a:pt x="39" y="80"/>
                      </a:lnTo>
                      <a:lnTo>
                        <a:pt x="31" y="80"/>
                      </a:lnTo>
                      <a:lnTo>
                        <a:pt x="24" y="77"/>
                      </a:lnTo>
                      <a:lnTo>
                        <a:pt x="18" y="74"/>
                      </a:lnTo>
                      <a:lnTo>
                        <a:pt x="12" y="68"/>
                      </a:lnTo>
                      <a:lnTo>
                        <a:pt x="7" y="62"/>
                      </a:lnTo>
                      <a:lnTo>
                        <a:pt x="3" y="56"/>
                      </a:lnTo>
                      <a:lnTo>
                        <a:pt x="1" y="48"/>
                      </a:lnTo>
                      <a:lnTo>
                        <a:pt x="0" y="40"/>
                      </a:lnTo>
                      <a:lnTo>
                        <a:pt x="0" y="40"/>
                      </a:lnTo>
                      <a:lnTo>
                        <a:pt x="1" y="31"/>
                      </a:lnTo>
                      <a:lnTo>
                        <a:pt x="3" y="25"/>
                      </a:lnTo>
                      <a:lnTo>
                        <a:pt x="7" y="18"/>
                      </a:lnTo>
                      <a:lnTo>
                        <a:pt x="12" y="12"/>
                      </a:lnTo>
                      <a:lnTo>
                        <a:pt x="18" y="7"/>
                      </a:lnTo>
                      <a:lnTo>
                        <a:pt x="24" y="4"/>
                      </a:lnTo>
                      <a:lnTo>
                        <a:pt x="31" y="1"/>
                      </a:lnTo>
                      <a:lnTo>
                        <a:pt x="39" y="0"/>
                      </a:lnTo>
                      <a:lnTo>
                        <a:pt x="39" y="0"/>
                      </a:lnTo>
                      <a:lnTo>
                        <a:pt x="48" y="1"/>
                      </a:lnTo>
                      <a:lnTo>
                        <a:pt x="55" y="4"/>
                      </a:lnTo>
                      <a:lnTo>
                        <a:pt x="61" y="7"/>
                      </a:lnTo>
                      <a:lnTo>
                        <a:pt x="68" y="12"/>
                      </a:lnTo>
                      <a:lnTo>
                        <a:pt x="72" y="18"/>
                      </a:lnTo>
                      <a:lnTo>
                        <a:pt x="77" y="25"/>
                      </a:lnTo>
                      <a:lnTo>
                        <a:pt x="78" y="31"/>
                      </a:lnTo>
                      <a:lnTo>
                        <a:pt x="80" y="40"/>
                      </a:lnTo>
                      <a:lnTo>
                        <a:pt x="80" y="40"/>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1" name="Freeform 66">
                  <a:extLst>
                    <a:ext uri="{FF2B5EF4-FFF2-40B4-BE49-F238E27FC236}">
                      <a16:creationId xmlns:a16="http://schemas.microsoft.com/office/drawing/2014/main" id="{D58B4D41-E5B8-841E-B1D5-93CDB28DCD7B}"/>
                    </a:ext>
                  </a:extLst>
                </p:cNvPr>
                <p:cNvSpPr>
                  <a:spLocks/>
                </p:cNvSpPr>
                <p:nvPr/>
              </p:nvSpPr>
              <p:spPr bwMode="auto">
                <a:xfrm>
                  <a:off x="4946" y="2076"/>
                  <a:ext cx="79" cy="80"/>
                </a:xfrm>
                <a:custGeom>
                  <a:avLst/>
                  <a:gdLst>
                    <a:gd name="T0" fmla="*/ 79 w 79"/>
                    <a:gd name="T1" fmla="*/ 41 h 80"/>
                    <a:gd name="T2" fmla="*/ 79 w 79"/>
                    <a:gd name="T3" fmla="*/ 41 h 80"/>
                    <a:gd name="T4" fmla="*/ 78 w 79"/>
                    <a:gd name="T5" fmla="*/ 48 h 80"/>
                    <a:gd name="T6" fmla="*/ 75 w 79"/>
                    <a:gd name="T7" fmla="*/ 56 h 80"/>
                    <a:gd name="T8" fmla="*/ 72 w 79"/>
                    <a:gd name="T9" fmla="*/ 62 h 80"/>
                    <a:gd name="T10" fmla="*/ 67 w 79"/>
                    <a:gd name="T11" fmla="*/ 68 h 80"/>
                    <a:gd name="T12" fmla="*/ 61 w 79"/>
                    <a:gd name="T13" fmla="*/ 72 h 80"/>
                    <a:gd name="T14" fmla="*/ 54 w 79"/>
                    <a:gd name="T15" fmla="*/ 77 h 80"/>
                    <a:gd name="T16" fmla="*/ 48 w 79"/>
                    <a:gd name="T17" fmla="*/ 78 h 80"/>
                    <a:gd name="T18" fmla="*/ 39 w 79"/>
                    <a:gd name="T19" fmla="*/ 80 h 80"/>
                    <a:gd name="T20" fmla="*/ 39 w 79"/>
                    <a:gd name="T21" fmla="*/ 80 h 80"/>
                    <a:gd name="T22" fmla="*/ 31 w 79"/>
                    <a:gd name="T23" fmla="*/ 78 h 80"/>
                    <a:gd name="T24" fmla="*/ 24 w 79"/>
                    <a:gd name="T25" fmla="*/ 77 h 80"/>
                    <a:gd name="T26" fmla="*/ 18 w 79"/>
                    <a:gd name="T27" fmla="*/ 72 h 80"/>
                    <a:gd name="T28" fmla="*/ 12 w 79"/>
                    <a:gd name="T29" fmla="*/ 68 h 80"/>
                    <a:gd name="T30" fmla="*/ 6 w 79"/>
                    <a:gd name="T31" fmla="*/ 62 h 80"/>
                    <a:gd name="T32" fmla="*/ 3 w 79"/>
                    <a:gd name="T33" fmla="*/ 56 h 80"/>
                    <a:gd name="T34" fmla="*/ 0 w 79"/>
                    <a:gd name="T35" fmla="*/ 48 h 80"/>
                    <a:gd name="T36" fmla="*/ 0 w 79"/>
                    <a:gd name="T37" fmla="*/ 41 h 80"/>
                    <a:gd name="T38" fmla="*/ 0 w 79"/>
                    <a:gd name="T39" fmla="*/ 41 h 80"/>
                    <a:gd name="T40" fmla="*/ 0 w 79"/>
                    <a:gd name="T41" fmla="*/ 32 h 80"/>
                    <a:gd name="T42" fmla="*/ 3 w 79"/>
                    <a:gd name="T43" fmla="*/ 24 h 80"/>
                    <a:gd name="T44" fmla="*/ 6 w 79"/>
                    <a:gd name="T45" fmla="*/ 18 h 80"/>
                    <a:gd name="T46" fmla="*/ 12 w 79"/>
                    <a:gd name="T47" fmla="*/ 12 h 80"/>
                    <a:gd name="T48" fmla="*/ 18 w 79"/>
                    <a:gd name="T49" fmla="*/ 8 h 80"/>
                    <a:gd name="T50" fmla="*/ 24 w 79"/>
                    <a:gd name="T51" fmla="*/ 3 h 80"/>
                    <a:gd name="T52" fmla="*/ 31 w 79"/>
                    <a:gd name="T53" fmla="*/ 2 h 80"/>
                    <a:gd name="T54" fmla="*/ 39 w 79"/>
                    <a:gd name="T55" fmla="*/ 0 h 80"/>
                    <a:gd name="T56" fmla="*/ 39 w 79"/>
                    <a:gd name="T57" fmla="*/ 0 h 80"/>
                    <a:gd name="T58" fmla="*/ 48 w 79"/>
                    <a:gd name="T59" fmla="*/ 2 h 80"/>
                    <a:gd name="T60" fmla="*/ 54 w 79"/>
                    <a:gd name="T61" fmla="*/ 3 h 80"/>
                    <a:gd name="T62" fmla="*/ 61 w 79"/>
                    <a:gd name="T63" fmla="*/ 8 h 80"/>
                    <a:gd name="T64" fmla="*/ 67 w 79"/>
                    <a:gd name="T65" fmla="*/ 12 h 80"/>
                    <a:gd name="T66" fmla="*/ 72 w 79"/>
                    <a:gd name="T67" fmla="*/ 18 h 80"/>
                    <a:gd name="T68" fmla="*/ 75 w 79"/>
                    <a:gd name="T69" fmla="*/ 24 h 80"/>
                    <a:gd name="T70" fmla="*/ 78 w 79"/>
                    <a:gd name="T71" fmla="*/ 32 h 80"/>
                    <a:gd name="T72" fmla="*/ 79 w 79"/>
                    <a:gd name="T73" fmla="*/ 41 h 80"/>
                    <a:gd name="T74" fmla="*/ 79 w 79"/>
                    <a:gd name="T75"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80">
                      <a:moveTo>
                        <a:pt x="79" y="41"/>
                      </a:moveTo>
                      <a:lnTo>
                        <a:pt x="79" y="41"/>
                      </a:lnTo>
                      <a:lnTo>
                        <a:pt x="78" y="48"/>
                      </a:lnTo>
                      <a:lnTo>
                        <a:pt x="75" y="56"/>
                      </a:lnTo>
                      <a:lnTo>
                        <a:pt x="72" y="62"/>
                      </a:lnTo>
                      <a:lnTo>
                        <a:pt x="67" y="68"/>
                      </a:lnTo>
                      <a:lnTo>
                        <a:pt x="61" y="72"/>
                      </a:lnTo>
                      <a:lnTo>
                        <a:pt x="54" y="77"/>
                      </a:lnTo>
                      <a:lnTo>
                        <a:pt x="48" y="78"/>
                      </a:lnTo>
                      <a:lnTo>
                        <a:pt x="39" y="80"/>
                      </a:lnTo>
                      <a:lnTo>
                        <a:pt x="39" y="80"/>
                      </a:lnTo>
                      <a:lnTo>
                        <a:pt x="31" y="78"/>
                      </a:lnTo>
                      <a:lnTo>
                        <a:pt x="24" y="77"/>
                      </a:lnTo>
                      <a:lnTo>
                        <a:pt x="18" y="72"/>
                      </a:lnTo>
                      <a:lnTo>
                        <a:pt x="12" y="68"/>
                      </a:lnTo>
                      <a:lnTo>
                        <a:pt x="6" y="62"/>
                      </a:lnTo>
                      <a:lnTo>
                        <a:pt x="3" y="56"/>
                      </a:lnTo>
                      <a:lnTo>
                        <a:pt x="0" y="48"/>
                      </a:lnTo>
                      <a:lnTo>
                        <a:pt x="0" y="41"/>
                      </a:lnTo>
                      <a:lnTo>
                        <a:pt x="0" y="41"/>
                      </a:lnTo>
                      <a:lnTo>
                        <a:pt x="0" y="32"/>
                      </a:lnTo>
                      <a:lnTo>
                        <a:pt x="3" y="24"/>
                      </a:lnTo>
                      <a:lnTo>
                        <a:pt x="6" y="18"/>
                      </a:lnTo>
                      <a:lnTo>
                        <a:pt x="12" y="12"/>
                      </a:lnTo>
                      <a:lnTo>
                        <a:pt x="18" y="8"/>
                      </a:lnTo>
                      <a:lnTo>
                        <a:pt x="24" y="3"/>
                      </a:lnTo>
                      <a:lnTo>
                        <a:pt x="31" y="2"/>
                      </a:lnTo>
                      <a:lnTo>
                        <a:pt x="39" y="0"/>
                      </a:lnTo>
                      <a:lnTo>
                        <a:pt x="39" y="0"/>
                      </a:lnTo>
                      <a:lnTo>
                        <a:pt x="48" y="2"/>
                      </a:lnTo>
                      <a:lnTo>
                        <a:pt x="54" y="3"/>
                      </a:lnTo>
                      <a:lnTo>
                        <a:pt x="61" y="8"/>
                      </a:lnTo>
                      <a:lnTo>
                        <a:pt x="67" y="12"/>
                      </a:lnTo>
                      <a:lnTo>
                        <a:pt x="72" y="18"/>
                      </a:lnTo>
                      <a:lnTo>
                        <a:pt x="75" y="24"/>
                      </a:lnTo>
                      <a:lnTo>
                        <a:pt x="78" y="32"/>
                      </a:lnTo>
                      <a:lnTo>
                        <a:pt x="79" y="41"/>
                      </a:lnTo>
                      <a:lnTo>
                        <a:pt x="79" y="41"/>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2" name="Freeform 67">
                  <a:extLst>
                    <a:ext uri="{FF2B5EF4-FFF2-40B4-BE49-F238E27FC236}">
                      <a16:creationId xmlns:a16="http://schemas.microsoft.com/office/drawing/2014/main" id="{98CCC461-F049-F008-598C-9636C6CECC1A}"/>
                    </a:ext>
                  </a:extLst>
                </p:cNvPr>
                <p:cNvSpPr>
                  <a:spLocks/>
                </p:cNvSpPr>
                <p:nvPr/>
              </p:nvSpPr>
              <p:spPr bwMode="auto">
                <a:xfrm>
                  <a:off x="2002" y="4634"/>
                  <a:ext cx="214" cy="214"/>
                </a:xfrm>
                <a:custGeom>
                  <a:avLst/>
                  <a:gdLst>
                    <a:gd name="T0" fmla="*/ 214 w 214"/>
                    <a:gd name="T1" fmla="*/ 107 h 214"/>
                    <a:gd name="T2" fmla="*/ 213 w 214"/>
                    <a:gd name="T3" fmla="*/ 130 h 214"/>
                    <a:gd name="T4" fmla="*/ 207 w 214"/>
                    <a:gd name="T5" fmla="*/ 149 h 214"/>
                    <a:gd name="T6" fmla="*/ 196 w 214"/>
                    <a:gd name="T7" fmla="*/ 167 h 214"/>
                    <a:gd name="T8" fmla="*/ 182 w 214"/>
                    <a:gd name="T9" fmla="*/ 184 h 214"/>
                    <a:gd name="T10" fmla="*/ 167 w 214"/>
                    <a:gd name="T11" fmla="*/ 196 h 214"/>
                    <a:gd name="T12" fmla="*/ 149 w 214"/>
                    <a:gd name="T13" fmla="*/ 206 h 214"/>
                    <a:gd name="T14" fmla="*/ 130 w 214"/>
                    <a:gd name="T15" fmla="*/ 213 h 214"/>
                    <a:gd name="T16" fmla="*/ 107 w 214"/>
                    <a:gd name="T17" fmla="*/ 214 h 214"/>
                    <a:gd name="T18" fmla="*/ 96 w 214"/>
                    <a:gd name="T19" fmla="*/ 214 h 214"/>
                    <a:gd name="T20" fmla="*/ 75 w 214"/>
                    <a:gd name="T21" fmla="*/ 210 h 214"/>
                    <a:gd name="T22" fmla="*/ 56 w 214"/>
                    <a:gd name="T23" fmla="*/ 202 h 214"/>
                    <a:gd name="T24" fmla="*/ 39 w 214"/>
                    <a:gd name="T25" fmla="*/ 190 h 214"/>
                    <a:gd name="T26" fmla="*/ 24 w 214"/>
                    <a:gd name="T27" fmla="*/ 176 h 214"/>
                    <a:gd name="T28" fmla="*/ 14 w 214"/>
                    <a:gd name="T29" fmla="*/ 158 h 214"/>
                    <a:gd name="T30" fmla="*/ 5 w 214"/>
                    <a:gd name="T31" fmla="*/ 140 h 214"/>
                    <a:gd name="T32" fmla="*/ 2 w 214"/>
                    <a:gd name="T33" fmla="*/ 119 h 214"/>
                    <a:gd name="T34" fmla="*/ 0 w 214"/>
                    <a:gd name="T35" fmla="*/ 107 h 214"/>
                    <a:gd name="T36" fmla="*/ 3 w 214"/>
                    <a:gd name="T37" fmla="*/ 86 h 214"/>
                    <a:gd name="T38" fmla="*/ 9 w 214"/>
                    <a:gd name="T39" fmla="*/ 66 h 214"/>
                    <a:gd name="T40" fmla="*/ 18 w 214"/>
                    <a:gd name="T41" fmla="*/ 48 h 214"/>
                    <a:gd name="T42" fmla="*/ 32 w 214"/>
                    <a:gd name="T43" fmla="*/ 32 h 214"/>
                    <a:gd name="T44" fmla="*/ 48 w 214"/>
                    <a:gd name="T45" fmla="*/ 20 h 214"/>
                    <a:gd name="T46" fmla="*/ 66 w 214"/>
                    <a:gd name="T47" fmla="*/ 9 h 214"/>
                    <a:gd name="T48" fmla="*/ 86 w 214"/>
                    <a:gd name="T49" fmla="*/ 3 h 214"/>
                    <a:gd name="T50" fmla="*/ 107 w 214"/>
                    <a:gd name="T51" fmla="*/ 0 h 214"/>
                    <a:gd name="T52" fmla="*/ 119 w 214"/>
                    <a:gd name="T53" fmla="*/ 1 h 214"/>
                    <a:gd name="T54" fmla="*/ 139 w 214"/>
                    <a:gd name="T55" fmla="*/ 6 h 214"/>
                    <a:gd name="T56" fmla="*/ 158 w 214"/>
                    <a:gd name="T57" fmla="*/ 14 h 214"/>
                    <a:gd name="T58" fmla="*/ 175 w 214"/>
                    <a:gd name="T59" fmla="*/ 26 h 214"/>
                    <a:gd name="T60" fmla="*/ 190 w 214"/>
                    <a:gd name="T61" fmla="*/ 39 h 214"/>
                    <a:gd name="T62" fmla="*/ 202 w 214"/>
                    <a:gd name="T63" fmla="*/ 57 h 214"/>
                    <a:gd name="T64" fmla="*/ 210 w 214"/>
                    <a:gd name="T65" fmla="*/ 75 h 214"/>
                    <a:gd name="T66" fmla="*/ 214 w 214"/>
                    <a:gd name="T67" fmla="*/ 96 h 214"/>
                    <a:gd name="T68" fmla="*/ 214 w 214"/>
                    <a:gd name="T69" fmla="*/ 10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214" y="107"/>
                      </a:moveTo>
                      <a:lnTo>
                        <a:pt x="214" y="107"/>
                      </a:lnTo>
                      <a:lnTo>
                        <a:pt x="214" y="119"/>
                      </a:lnTo>
                      <a:lnTo>
                        <a:pt x="213" y="130"/>
                      </a:lnTo>
                      <a:lnTo>
                        <a:pt x="210" y="140"/>
                      </a:lnTo>
                      <a:lnTo>
                        <a:pt x="207" y="149"/>
                      </a:lnTo>
                      <a:lnTo>
                        <a:pt x="202" y="158"/>
                      </a:lnTo>
                      <a:lnTo>
                        <a:pt x="196" y="167"/>
                      </a:lnTo>
                      <a:lnTo>
                        <a:pt x="190" y="176"/>
                      </a:lnTo>
                      <a:lnTo>
                        <a:pt x="182" y="184"/>
                      </a:lnTo>
                      <a:lnTo>
                        <a:pt x="175" y="190"/>
                      </a:lnTo>
                      <a:lnTo>
                        <a:pt x="167" y="196"/>
                      </a:lnTo>
                      <a:lnTo>
                        <a:pt x="158" y="202"/>
                      </a:lnTo>
                      <a:lnTo>
                        <a:pt x="149" y="206"/>
                      </a:lnTo>
                      <a:lnTo>
                        <a:pt x="139" y="210"/>
                      </a:lnTo>
                      <a:lnTo>
                        <a:pt x="130" y="213"/>
                      </a:lnTo>
                      <a:lnTo>
                        <a:pt x="119" y="214"/>
                      </a:lnTo>
                      <a:lnTo>
                        <a:pt x="107" y="214"/>
                      </a:lnTo>
                      <a:lnTo>
                        <a:pt x="107" y="214"/>
                      </a:lnTo>
                      <a:lnTo>
                        <a:pt x="96" y="214"/>
                      </a:lnTo>
                      <a:lnTo>
                        <a:pt x="86" y="213"/>
                      </a:lnTo>
                      <a:lnTo>
                        <a:pt x="75" y="210"/>
                      </a:lnTo>
                      <a:lnTo>
                        <a:pt x="66" y="206"/>
                      </a:lnTo>
                      <a:lnTo>
                        <a:pt x="56" y="202"/>
                      </a:lnTo>
                      <a:lnTo>
                        <a:pt x="48" y="196"/>
                      </a:lnTo>
                      <a:lnTo>
                        <a:pt x="39" y="190"/>
                      </a:lnTo>
                      <a:lnTo>
                        <a:pt x="32" y="184"/>
                      </a:lnTo>
                      <a:lnTo>
                        <a:pt x="24" y="176"/>
                      </a:lnTo>
                      <a:lnTo>
                        <a:pt x="18" y="167"/>
                      </a:lnTo>
                      <a:lnTo>
                        <a:pt x="14" y="158"/>
                      </a:lnTo>
                      <a:lnTo>
                        <a:pt x="9" y="149"/>
                      </a:lnTo>
                      <a:lnTo>
                        <a:pt x="5" y="140"/>
                      </a:lnTo>
                      <a:lnTo>
                        <a:pt x="3" y="130"/>
                      </a:lnTo>
                      <a:lnTo>
                        <a:pt x="2" y="119"/>
                      </a:lnTo>
                      <a:lnTo>
                        <a:pt x="0" y="107"/>
                      </a:lnTo>
                      <a:lnTo>
                        <a:pt x="0" y="107"/>
                      </a:lnTo>
                      <a:lnTo>
                        <a:pt x="2" y="96"/>
                      </a:lnTo>
                      <a:lnTo>
                        <a:pt x="3" y="86"/>
                      </a:lnTo>
                      <a:lnTo>
                        <a:pt x="5" y="75"/>
                      </a:lnTo>
                      <a:lnTo>
                        <a:pt x="9" y="66"/>
                      </a:lnTo>
                      <a:lnTo>
                        <a:pt x="14" y="57"/>
                      </a:lnTo>
                      <a:lnTo>
                        <a:pt x="18" y="48"/>
                      </a:lnTo>
                      <a:lnTo>
                        <a:pt x="24" y="39"/>
                      </a:lnTo>
                      <a:lnTo>
                        <a:pt x="32" y="32"/>
                      </a:lnTo>
                      <a:lnTo>
                        <a:pt x="39" y="26"/>
                      </a:lnTo>
                      <a:lnTo>
                        <a:pt x="48" y="20"/>
                      </a:lnTo>
                      <a:lnTo>
                        <a:pt x="56" y="14"/>
                      </a:lnTo>
                      <a:lnTo>
                        <a:pt x="66" y="9"/>
                      </a:lnTo>
                      <a:lnTo>
                        <a:pt x="75" y="6"/>
                      </a:lnTo>
                      <a:lnTo>
                        <a:pt x="86" y="3"/>
                      </a:lnTo>
                      <a:lnTo>
                        <a:pt x="96" y="1"/>
                      </a:lnTo>
                      <a:lnTo>
                        <a:pt x="107" y="0"/>
                      </a:lnTo>
                      <a:lnTo>
                        <a:pt x="107" y="0"/>
                      </a:lnTo>
                      <a:lnTo>
                        <a:pt x="119" y="1"/>
                      </a:lnTo>
                      <a:lnTo>
                        <a:pt x="130" y="3"/>
                      </a:lnTo>
                      <a:lnTo>
                        <a:pt x="139" y="6"/>
                      </a:lnTo>
                      <a:lnTo>
                        <a:pt x="149" y="9"/>
                      </a:lnTo>
                      <a:lnTo>
                        <a:pt x="158" y="14"/>
                      </a:lnTo>
                      <a:lnTo>
                        <a:pt x="167" y="20"/>
                      </a:lnTo>
                      <a:lnTo>
                        <a:pt x="175" y="26"/>
                      </a:lnTo>
                      <a:lnTo>
                        <a:pt x="182" y="32"/>
                      </a:lnTo>
                      <a:lnTo>
                        <a:pt x="190" y="39"/>
                      </a:lnTo>
                      <a:lnTo>
                        <a:pt x="196" y="48"/>
                      </a:lnTo>
                      <a:lnTo>
                        <a:pt x="202" y="57"/>
                      </a:lnTo>
                      <a:lnTo>
                        <a:pt x="207" y="66"/>
                      </a:lnTo>
                      <a:lnTo>
                        <a:pt x="210" y="75"/>
                      </a:lnTo>
                      <a:lnTo>
                        <a:pt x="213" y="86"/>
                      </a:lnTo>
                      <a:lnTo>
                        <a:pt x="214" y="96"/>
                      </a:lnTo>
                      <a:lnTo>
                        <a:pt x="214" y="107"/>
                      </a:lnTo>
                      <a:lnTo>
                        <a:pt x="214" y="107"/>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3" name="Freeform 68">
                  <a:extLst>
                    <a:ext uri="{FF2B5EF4-FFF2-40B4-BE49-F238E27FC236}">
                      <a16:creationId xmlns:a16="http://schemas.microsoft.com/office/drawing/2014/main" id="{508DFBA1-3D80-5A5C-7142-A63D53CE823D}"/>
                    </a:ext>
                  </a:extLst>
                </p:cNvPr>
                <p:cNvSpPr>
                  <a:spLocks/>
                </p:cNvSpPr>
                <p:nvPr/>
              </p:nvSpPr>
              <p:spPr bwMode="auto">
                <a:xfrm>
                  <a:off x="2029" y="4513"/>
                  <a:ext cx="173" cy="174"/>
                </a:xfrm>
                <a:custGeom>
                  <a:avLst/>
                  <a:gdLst>
                    <a:gd name="T0" fmla="*/ 173 w 173"/>
                    <a:gd name="T1" fmla="*/ 86 h 174"/>
                    <a:gd name="T2" fmla="*/ 173 w 173"/>
                    <a:gd name="T3" fmla="*/ 86 h 174"/>
                    <a:gd name="T4" fmla="*/ 172 w 173"/>
                    <a:gd name="T5" fmla="*/ 104 h 174"/>
                    <a:gd name="T6" fmla="*/ 167 w 173"/>
                    <a:gd name="T7" fmla="*/ 119 h 174"/>
                    <a:gd name="T8" fmla="*/ 158 w 173"/>
                    <a:gd name="T9" fmla="*/ 135 h 174"/>
                    <a:gd name="T10" fmla="*/ 148 w 173"/>
                    <a:gd name="T11" fmla="*/ 148 h 174"/>
                    <a:gd name="T12" fmla="*/ 136 w 173"/>
                    <a:gd name="T13" fmla="*/ 159 h 174"/>
                    <a:gd name="T14" fmla="*/ 121 w 173"/>
                    <a:gd name="T15" fmla="*/ 166 h 174"/>
                    <a:gd name="T16" fmla="*/ 104 w 173"/>
                    <a:gd name="T17" fmla="*/ 171 h 174"/>
                    <a:gd name="T18" fmla="*/ 88 w 173"/>
                    <a:gd name="T19" fmla="*/ 174 h 174"/>
                    <a:gd name="T20" fmla="*/ 88 w 173"/>
                    <a:gd name="T21" fmla="*/ 174 h 174"/>
                    <a:gd name="T22" fmla="*/ 69 w 173"/>
                    <a:gd name="T23" fmla="*/ 171 h 174"/>
                    <a:gd name="T24" fmla="*/ 53 w 173"/>
                    <a:gd name="T25" fmla="*/ 166 h 174"/>
                    <a:gd name="T26" fmla="*/ 39 w 173"/>
                    <a:gd name="T27" fmla="*/ 159 h 174"/>
                    <a:gd name="T28" fmla="*/ 26 w 173"/>
                    <a:gd name="T29" fmla="*/ 148 h 174"/>
                    <a:gd name="T30" fmla="*/ 15 w 173"/>
                    <a:gd name="T31" fmla="*/ 135 h 174"/>
                    <a:gd name="T32" fmla="*/ 8 w 173"/>
                    <a:gd name="T33" fmla="*/ 119 h 174"/>
                    <a:gd name="T34" fmla="*/ 2 w 173"/>
                    <a:gd name="T35" fmla="*/ 104 h 174"/>
                    <a:gd name="T36" fmla="*/ 0 w 173"/>
                    <a:gd name="T37" fmla="*/ 86 h 174"/>
                    <a:gd name="T38" fmla="*/ 0 w 173"/>
                    <a:gd name="T39" fmla="*/ 86 h 174"/>
                    <a:gd name="T40" fmla="*/ 2 w 173"/>
                    <a:gd name="T41" fmla="*/ 68 h 174"/>
                    <a:gd name="T42" fmla="*/ 8 w 173"/>
                    <a:gd name="T43" fmla="*/ 53 h 174"/>
                    <a:gd name="T44" fmla="*/ 15 w 173"/>
                    <a:gd name="T45" fmla="*/ 38 h 174"/>
                    <a:gd name="T46" fmla="*/ 26 w 173"/>
                    <a:gd name="T47" fmla="*/ 25 h 174"/>
                    <a:gd name="T48" fmla="*/ 39 w 173"/>
                    <a:gd name="T49" fmla="*/ 14 h 174"/>
                    <a:gd name="T50" fmla="*/ 53 w 173"/>
                    <a:gd name="T51" fmla="*/ 6 h 174"/>
                    <a:gd name="T52" fmla="*/ 69 w 173"/>
                    <a:gd name="T53" fmla="*/ 2 h 174"/>
                    <a:gd name="T54" fmla="*/ 88 w 173"/>
                    <a:gd name="T55" fmla="*/ 0 h 174"/>
                    <a:gd name="T56" fmla="*/ 88 w 173"/>
                    <a:gd name="T57" fmla="*/ 0 h 174"/>
                    <a:gd name="T58" fmla="*/ 104 w 173"/>
                    <a:gd name="T59" fmla="*/ 2 h 174"/>
                    <a:gd name="T60" fmla="*/ 121 w 173"/>
                    <a:gd name="T61" fmla="*/ 6 h 174"/>
                    <a:gd name="T62" fmla="*/ 136 w 173"/>
                    <a:gd name="T63" fmla="*/ 14 h 174"/>
                    <a:gd name="T64" fmla="*/ 148 w 173"/>
                    <a:gd name="T65" fmla="*/ 25 h 174"/>
                    <a:gd name="T66" fmla="*/ 158 w 173"/>
                    <a:gd name="T67" fmla="*/ 38 h 174"/>
                    <a:gd name="T68" fmla="*/ 167 w 173"/>
                    <a:gd name="T69" fmla="*/ 53 h 174"/>
                    <a:gd name="T70" fmla="*/ 172 w 173"/>
                    <a:gd name="T71" fmla="*/ 68 h 174"/>
                    <a:gd name="T72" fmla="*/ 173 w 173"/>
                    <a:gd name="T73" fmla="*/ 86 h 174"/>
                    <a:gd name="T74" fmla="*/ 173 w 173"/>
                    <a:gd name="T75" fmla="*/ 8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4">
                      <a:moveTo>
                        <a:pt x="173" y="86"/>
                      </a:moveTo>
                      <a:lnTo>
                        <a:pt x="173" y="86"/>
                      </a:lnTo>
                      <a:lnTo>
                        <a:pt x="172" y="104"/>
                      </a:lnTo>
                      <a:lnTo>
                        <a:pt x="167" y="119"/>
                      </a:lnTo>
                      <a:lnTo>
                        <a:pt x="158" y="135"/>
                      </a:lnTo>
                      <a:lnTo>
                        <a:pt x="148" y="148"/>
                      </a:lnTo>
                      <a:lnTo>
                        <a:pt x="136" y="159"/>
                      </a:lnTo>
                      <a:lnTo>
                        <a:pt x="121" y="166"/>
                      </a:lnTo>
                      <a:lnTo>
                        <a:pt x="104" y="171"/>
                      </a:lnTo>
                      <a:lnTo>
                        <a:pt x="88" y="174"/>
                      </a:lnTo>
                      <a:lnTo>
                        <a:pt x="88" y="174"/>
                      </a:lnTo>
                      <a:lnTo>
                        <a:pt x="69" y="171"/>
                      </a:lnTo>
                      <a:lnTo>
                        <a:pt x="53" y="166"/>
                      </a:lnTo>
                      <a:lnTo>
                        <a:pt x="39" y="159"/>
                      </a:lnTo>
                      <a:lnTo>
                        <a:pt x="26" y="148"/>
                      </a:lnTo>
                      <a:lnTo>
                        <a:pt x="15" y="135"/>
                      </a:lnTo>
                      <a:lnTo>
                        <a:pt x="8" y="119"/>
                      </a:lnTo>
                      <a:lnTo>
                        <a:pt x="2" y="104"/>
                      </a:lnTo>
                      <a:lnTo>
                        <a:pt x="0" y="86"/>
                      </a:lnTo>
                      <a:lnTo>
                        <a:pt x="0" y="86"/>
                      </a:lnTo>
                      <a:lnTo>
                        <a:pt x="2" y="68"/>
                      </a:lnTo>
                      <a:lnTo>
                        <a:pt x="8" y="53"/>
                      </a:lnTo>
                      <a:lnTo>
                        <a:pt x="15" y="38"/>
                      </a:lnTo>
                      <a:lnTo>
                        <a:pt x="26" y="25"/>
                      </a:lnTo>
                      <a:lnTo>
                        <a:pt x="39" y="14"/>
                      </a:lnTo>
                      <a:lnTo>
                        <a:pt x="53" y="6"/>
                      </a:lnTo>
                      <a:lnTo>
                        <a:pt x="69" y="2"/>
                      </a:lnTo>
                      <a:lnTo>
                        <a:pt x="88" y="0"/>
                      </a:lnTo>
                      <a:lnTo>
                        <a:pt x="88" y="0"/>
                      </a:lnTo>
                      <a:lnTo>
                        <a:pt x="104" y="2"/>
                      </a:lnTo>
                      <a:lnTo>
                        <a:pt x="121" y="6"/>
                      </a:lnTo>
                      <a:lnTo>
                        <a:pt x="136" y="14"/>
                      </a:lnTo>
                      <a:lnTo>
                        <a:pt x="148" y="25"/>
                      </a:lnTo>
                      <a:lnTo>
                        <a:pt x="158" y="38"/>
                      </a:lnTo>
                      <a:lnTo>
                        <a:pt x="167" y="53"/>
                      </a:lnTo>
                      <a:lnTo>
                        <a:pt x="172" y="68"/>
                      </a:lnTo>
                      <a:lnTo>
                        <a:pt x="173" y="86"/>
                      </a:lnTo>
                      <a:lnTo>
                        <a:pt x="173" y="86"/>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4" name="Freeform 69">
                  <a:extLst>
                    <a:ext uri="{FF2B5EF4-FFF2-40B4-BE49-F238E27FC236}">
                      <a16:creationId xmlns:a16="http://schemas.microsoft.com/office/drawing/2014/main" id="{15CB50EA-D003-2B57-7236-8CA79AD9AAAF}"/>
                    </a:ext>
                  </a:extLst>
                </p:cNvPr>
                <p:cNvSpPr>
                  <a:spLocks/>
                </p:cNvSpPr>
                <p:nvPr/>
              </p:nvSpPr>
              <p:spPr bwMode="auto">
                <a:xfrm>
                  <a:off x="1916" y="4578"/>
                  <a:ext cx="164" cy="165"/>
                </a:xfrm>
                <a:custGeom>
                  <a:avLst/>
                  <a:gdLst>
                    <a:gd name="T0" fmla="*/ 164 w 164"/>
                    <a:gd name="T1" fmla="*/ 82 h 165"/>
                    <a:gd name="T2" fmla="*/ 164 w 164"/>
                    <a:gd name="T3" fmla="*/ 82 h 165"/>
                    <a:gd name="T4" fmla="*/ 163 w 164"/>
                    <a:gd name="T5" fmla="*/ 100 h 165"/>
                    <a:gd name="T6" fmla="*/ 158 w 164"/>
                    <a:gd name="T7" fmla="*/ 115 h 165"/>
                    <a:gd name="T8" fmla="*/ 151 w 164"/>
                    <a:gd name="T9" fmla="*/ 128 h 165"/>
                    <a:gd name="T10" fmla="*/ 140 w 164"/>
                    <a:gd name="T11" fmla="*/ 140 h 165"/>
                    <a:gd name="T12" fmla="*/ 128 w 164"/>
                    <a:gd name="T13" fmla="*/ 151 h 165"/>
                    <a:gd name="T14" fmla="*/ 115 w 164"/>
                    <a:gd name="T15" fmla="*/ 158 h 165"/>
                    <a:gd name="T16" fmla="*/ 100 w 164"/>
                    <a:gd name="T17" fmla="*/ 163 h 165"/>
                    <a:gd name="T18" fmla="*/ 83 w 164"/>
                    <a:gd name="T19" fmla="*/ 165 h 165"/>
                    <a:gd name="T20" fmla="*/ 83 w 164"/>
                    <a:gd name="T21" fmla="*/ 165 h 165"/>
                    <a:gd name="T22" fmla="*/ 66 w 164"/>
                    <a:gd name="T23" fmla="*/ 163 h 165"/>
                    <a:gd name="T24" fmla="*/ 50 w 164"/>
                    <a:gd name="T25" fmla="*/ 158 h 165"/>
                    <a:gd name="T26" fmla="*/ 36 w 164"/>
                    <a:gd name="T27" fmla="*/ 151 h 165"/>
                    <a:gd name="T28" fmla="*/ 24 w 164"/>
                    <a:gd name="T29" fmla="*/ 140 h 165"/>
                    <a:gd name="T30" fmla="*/ 14 w 164"/>
                    <a:gd name="T31" fmla="*/ 128 h 165"/>
                    <a:gd name="T32" fmla="*/ 6 w 164"/>
                    <a:gd name="T33" fmla="*/ 115 h 165"/>
                    <a:gd name="T34" fmla="*/ 2 w 164"/>
                    <a:gd name="T35" fmla="*/ 100 h 165"/>
                    <a:gd name="T36" fmla="*/ 0 w 164"/>
                    <a:gd name="T37" fmla="*/ 82 h 165"/>
                    <a:gd name="T38" fmla="*/ 0 w 164"/>
                    <a:gd name="T39" fmla="*/ 82 h 165"/>
                    <a:gd name="T40" fmla="*/ 2 w 164"/>
                    <a:gd name="T41" fmla="*/ 65 h 165"/>
                    <a:gd name="T42" fmla="*/ 6 w 164"/>
                    <a:gd name="T43" fmla="*/ 50 h 165"/>
                    <a:gd name="T44" fmla="*/ 14 w 164"/>
                    <a:gd name="T45" fmla="*/ 36 h 165"/>
                    <a:gd name="T46" fmla="*/ 24 w 164"/>
                    <a:gd name="T47" fmla="*/ 24 h 165"/>
                    <a:gd name="T48" fmla="*/ 36 w 164"/>
                    <a:gd name="T49" fmla="*/ 14 h 165"/>
                    <a:gd name="T50" fmla="*/ 50 w 164"/>
                    <a:gd name="T51" fmla="*/ 6 h 165"/>
                    <a:gd name="T52" fmla="*/ 66 w 164"/>
                    <a:gd name="T53" fmla="*/ 2 h 165"/>
                    <a:gd name="T54" fmla="*/ 83 w 164"/>
                    <a:gd name="T55" fmla="*/ 0 h 165"/>
                    <a:gd name="T56" fmla="*/ 83 w 164"/>
                    <a:gd name="T57" fmla="*/ 0 h 165"/>
                    <a:gd name="T58" fmla="*/ 100 w 164"/>
                    <a:gd name="T59" fmla="*/ 2 h 165"/>
                    <a:gd name="T60" fmla="*/ 115 w 164"/>
                    <a:gd name="T61" fmla="*/ 6 h 165"/>
                    <a:gd name="T62" fmla="*/ 128 w 164"/>
                    <a:gd name="T63" fmla="*/ 14 h 165"/>
                    <a:gd name="T64" fmla="*/ 140 w 164"/>
                    <a:gd name="T65" fmla="*/ 24 h 165"/>
                    <a:gd name="T66" fmla="*/ 151 w 164"/>
                    <a:gd name="T67" fmla="*/ 36 h 165"/>
                    <a:gd name="T68" fmla="*/ 158 w 164"/>
                    <a:gd name="T69" fmla="*/ 50 h 165"/>
                    <a:gd name="T70" fmla="*/ 163 w 164"/>
                    <a:gd name="T71" fmla="*/ 65 h 165"/>
                    <a:gd name="T72" fmla="*/ 164 w 164"/>
                    <a:gd name="T73" fmla="*/ 82 h 165"/>
                    <a:gd name="T74" fmla="*/ 164 w 164"/>
                    <a:gd name="T7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5">
                      <a:moveTo>
                        <a:pt x="164" y="82"/>
                      </a:moveTo>
                      <a:lnTo>
                        <a:pt x="164" y="82"/>
                      </a:lnTo>
                      <a:lnTo>
                        <a:pt x="163" y="100"/>
                      </a:lnTo>
                      <a:lnTo>
                        <a:pt x="158" y="115"/>
                      </a:lnTo>
                      <a:lnTo>
                        <a:pt x="151" y="128"/>
                      </a:lnTo>
                      <a:lnTo>
                        <a:pt x="140" y="140"/>
                      </a:lnTo>
                      <a:lnTo>
                        <a:pt x="128" y="151"/>
                      </a:lnTo>
                      <a:lnTo>
                        <a:pt x="115" y="158"/>
                      </a:lnTo>
                      <a:lnTo>
                        <a:pt x="100" y="163"/>
                      </a:lnTo>
                      <a:lnTo>
                        <a:pt x="83" y="165"/>
                      </a:lnTo>
                      <a:lnTo>
                        <a:pt x="83" y="165"/>
                      </a:lnTo>
                      <a:lnTo>
                        <a:pt x="66" y="163"/>
                      </a:lnTo>
                      <a:lnTo>
                        <a:pt x="50" y="158"/>
                      </a:lnTo>
                      <a:lnTo>
                        <a:pt x="36" y="151"/>
                      </a:lnTo>
                      <a:lnTo>
                        <a:pt x="24" y="140"/>
                      </a:lnTo>
                      <a:lnTo>
                        <a:pt x="14" y="128"/>
                      </a:lnTo>
                      <a:lnTo>
                        <a:pt x="6" y="115"/>
                      </a:lnTo>
                      <a:lnTo>
                        <a:pt x="2" y="100"/>
                      </a:lnTo>
                      <a:lnTo>
                        <a:pt x="0" y="82"/>
                      </a:lnTo>
                      <a:lnTo>
                        <a:pt x="0" y="82"/>
                      </a:lnTo>
                      <a:lnTo>
                        <a:pt x="2" y="65"/>
                      </a:lnTo>
                      <a:lnTo>
                        <a:pt x="6" y="50"/>
                      </a:lnTo>
                      <a:lnTo>
                        <a:pt x="14" y="36"/>
                      </a:lnTo>
                      <a:lnTo>
                        <a:pt x="24" y="24"/>
                      </a:lnTo>
                      <a:lnTo>
                        <a:pt x="36" y="14"/>
                      </a:lnTo>
                      <a:lnTo>
                        <a:pt x="50" y="6"/>
                      </a:lnTo>
                      <a:lnTo>
                        <a:pt x="66" y="2"/>
                      </a:lnTo>
                      <a:lnTo>
                        <a:pt x="83" y="0"/>
                      </a:lnTo>
                      <a:lnTo>
                        <a:pt x="83" y="0"/>
                      </a:lnTo>
                      <a:lnTo>
                        <a:pt x="100" y="2"/>
                      </a:lnTo>
                      <a:lnTo>
                        <a:pt x="115" y="6"/>
                      </a:lnTo>
                      <a:lnTo>
                        <a:pt x="128" y="14"/>
                      </a:lnTo>
                      <a:lnTo>
                        <a:pt x="140" y="24"/>
                      </a:lnTo>
                      <a:lnTo>
                        <a:pt x="151" y="36"/>
                      </a:lnTo>
                      <a:lnTo>
                        <a:pt x="158" y="50"/>
                      </a:lnTo>
                      <a:lnTo>
                        <a:pt x="163" y="65"/>
                      </a:lnTo>
                      <a:lnTo>
                        <a:pt x="164" y="82"/>
                      </a:lnTo>
                      <a:lnTo>
                        <a:pt x="164" y="82"/>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5" name="Freeform 70">
                  <a:extLst>
                    <a:ext uri="{FF2B5EF4-FFF2-40B4-BE49-F238E27FC236}">
                      <a16:creationId xmlns:a16="http://schemas.microsoft.com/office/drawing/2014/main" id="{8A912E80-53AD-2813-DE9C-3D51E29F1EC0}"/>
                    </a:ext>
                  </a:extLst>
                </p:cNvPr>
                <p:cNvSpPr>
                  <a:spLocks/>
                </p:cNvSpPr>
                <p:nvPr/>
              </p:nvSpPr>
              <p:spPr bwMode="auto">
                <a:xfrm>
                  <a:off x="1966" y="4773"/>
                  <a:ext cx="175" cy="247"/>
                </a:xfrm>
                <a:custGeom>
                  <a:avLst/>
                  <a:gdLst>
                    <a:gd name="T0" fmla="*/ 175 w 175"/>
                    <a:gd name="T1" fmla="*/ 123 h 247"/>
                    <a:gd name="T2" fmla="*/ 175 w 175"/>
                    <a:gd name="T3" fmla="*/ 123 h 247"/>
                    <a:gd name="T4" fmla="*/ 175 w 175"/>
                    <a:gd name="T5" fmla="*/ 135 h 247"/>
                    <a:gd name="T6" fmla="*/ 173 w 175"/>
                    <a:gd name="T7" fmla="*/ 147 h 247"/>
                    <a:gd name="T8" fmla="*/ 167 w 175"/>
                    <a:gd name="T9" fmla="*/ 171 h 247"/>
                    <a:gd name="T10" fmla="*/ 160 w 175"/>
                    <a:gd name="T11" fmla="*/ 193 h 247"/>
                    <a:gd name="T12" fmla="*/ 149 w 175"/>
                    <a:gd name="T13" fmla="*/ 211 h 247"/>
                    <a:gd name="T14" fmla="*/ 143 w 175"/>
                    <a:gd name="T15" fmla="*/ 218 h 247"/>
                    <a:gd name="T16" fmla="*/ 136 w 175"/>
                    <a:gd name="T17" fmla="*/ 226 h 247"/>
                    <a:gd name="T18" fmla="*/ 129 w 175"/>
                    <a:gd name="T19" fmla="*/ 232 h 247"/>
                    <a:gd name="T20" fmla="*/ 122 w 175"/>
                    <a:gd name="T21" fmla="*/ 236 h 247"/>
                    <a:gd name="T22" fmla="*/ 113 w 175"/>
                    <a:gd name="T23" fmla="*/ 241 h 247"/>
                    <a:gd name="T24" fmla="*/ 105 w 175"/>
                    <a:gd name="T25" fmla="*/ 244 h 247"/>
                    <a:gd name="T26" fmla="*/ 96 w 175"/>
                    <a:gd name="T27" fmla="*/ 245 h 247"/>
                    <a:gd name="T28" fmla="*/ 87 w 175"/>
                    <a:gd name="T29" fmla="*/ 247 h 247"/>
                    <a:gd name="T30" fmla="*/ 87 w 175"/>
                    <a:gd name="T31" fmla="*/ 247 h 247"/>
                    <a:gd name="T32" fmla="*/ 78 w 175"/>
                    <a:gd name="T33" fmla="*/ 245 h 247"/>
                    <a:gd name="T34" fmla="*/ 69 w 175"/>
                    <a:gd name="T35" fmla="*/ 244 h 247"/>
                    <a:gd name="T36" fmla="*/ 62 w 175"/>
                    <a:gd name="T37" fmla="*/ 241 h 247"/>
                    <a:gd name="T38" fmla="*/ 53 w 175"/>
                    <a:gd name="T39" fmla="*/ 236 h 247"/>
                    <a:gd name="T40" fmla="*/ 45 w 175"/>
                    <a:gd name="T41" fmla="*/ 232 h 247"/>
                    <a:gd name="T42" fmla="*/ 39 w 175"/>
                    <a:gd name="T43" fmla="*/ 226 h 247"/>
                    <a:gd name="T44" fmla="*/ 32 w 175"/>
                    <a:gd name="T45" fmla="*/ 218 h 247"/>
                    <a:gd name="T46" fmla="*/ 25 w 175"/>
                    <a:gd name="T47" fmla="*/ 211 h 247"/>
                    <a:gd name="T48" fmla="*/ 15 w 175"/>
                    <a:gd name="T49" fmla="*/ 193 h 247"/>
                    <a:gd name="T50" fmla="*/ 7 w 175"/>
                    <a:gd name="T51" fmla="*/ 171 h 247"/>
                    <a:gd name="T52" fmla="*/ 1 w 175"/>
                    <a:gd name="T53" fmla="*/ 147 h 247"/>
                    <a:gd name="T54" fmla="*/ 0 w 175"/>
                    <a:gd name="T55" fmla="*/ 135 h 247"/>
                    <a:gd name="T56" fmla="*/ 0 w 175"/>
                    <a:gd name="T57" fmla="*/ 123 h 247"/>
                    <a:gd name="T58" fmla="*/ 0 w 175"/>
                    <a:gd name="T59" fmla="*/ 123 h 247"/>
                    <a:gd name="T60" fmla="*/ 0 w 175"/>
                    <a:gd name="T61" fmla="*/ 110 h 247"/>
                    <a:gd name="T62" fmla="*/ 1 w 175"/>
                    <a:gd name="T63" fmla="*/ 98 h 247"/>
                    <a:gd name="T64" fmla="*/ 7 w 175"/>
                    <a:gd name="T65" fmla="*/ 75 h 247"/>
                    <a:gd name="T66" fmla="*/ 15 w 175"/>
                    <a:gd name="T67" fmla="*/ 54 h 247"/>
                    <a:gd name="T68" fmla="*/ 25 w 175"/>
                    <a:gd name="T69" fmla="*/ 36 h 247"/>
                    <a:gd name="T70" fmla="*/ 32 w 175"/>
                    <a:gd name="T71" fmla="*/ 28 h 247"/>
                    <a:gd name="T72" fmla="*/ 39 w 175"/>
                    <a:gd name="T73" fmla="*/ 21 h 247"/>
                    <a:gd name="T74" fmla="*/ 45 w 175"/>
                    <a:gd name="T75" fmla="*/ 15 h 247"/>
                    <a:gd name="T76" fmla="*/ 53 w 175"/>
                    <a:gd name="T77" fmla="*/ 10 h 247"/>
                    <a:gd name="T78" fmla="*/ 62 w 175"/>
                    <a:gd name="T79" fmla="*/ 6 h 247"/>
                    <a:gd name="T80" fmla="*/ 69 w 175"/>
                    <a:gd name="T81" fmla="*/ 3 h 247"/>
                    <a:gd name="T82" fmla="*/ 78 w 175"/>
                    <a:gd name="T83" fmla="*/ 1 h 247"/>
                    <a:gd name="T84" fmla="*/ 87 w 175"/>
                    <a:gd name="T85" fmla="*/ 0 h 247"/>
                    <a:gd name="T86" fmla="*/ 87 w 175"/>
                    <a:gd name="T87" fmla="*/ 0 h 247"/>
                    <a:gd name="T88" fmla="*/ 96 w 175"/>
                    <a:gd name="T89" fmla="*/ 1 h 247"/>
                    <a:gd name="T90" fmla="*/ 105 w 175"/>
                    <a:gd name="T91" fmla="*/ 3 h 247"/>
                    <a:gd name="T92" fmla="*/ 113 w 175"/>
                    <a:gd name="T93" fmla="*/ 6 h 247"/>
                    <a:gd name="T94" fmla="*/ 122 w 175"/>
                    <a:gd name="T95" fmla="*/ 10 h 247"/>
                    <a:gd name="T96" fmla="*/ 129 w 175"/>
                    <a:gd name="T97" fmla="*/ 15 h 247"/>
                    <a:gd name="T98" fmla="*/ 136 w 175"/>
                    <a:gd name="T99" fmla="*/ 21 h 247"/>
                    <a:gd name="T100" fmla="*/ 143 w 175"/>
                    <a:gd name="T101" fmla="*/ 28 h 247"/>
                    <a:gd name="T102" fmla="*/ 149 w 175"/>
                    <a:gd name="T103" fmla="*/ 36 h 247"/>
                    <a:gd name="T104" fmla="*/ 160 w 175"/>
                    <a:gd name="T105" fmla="*/ 54 h 247"/>
                    <a:gd name="T106" fmla="*/ 167 w 175"/>
                    <a:gd name="T107" fmla="*/ 75 h 247"/>
                    <a:gd name="T108" fmla="*/ 173 w 175"/>
                    <a:gd name="T109" fmla="*/ 98 h 247"/>
                    <a:gd name="T110" fmla="*/ 175 w 175"/>
                    <a:gd name="T111" fmla="*/ 110 h 247"/>
                    <a:gd name="T112" fmla="*/ 175 w 175"/>
                    <a:gd name="T113" fmla="*/ 123 h 247"/>
                    <a:gd name="T114" fmla="*/ 175 w 175"/>
                    <a:gd name="T115"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5" h="247">
                      <a:moveTo>
                        <a:pt x="175" y="123"/>
                      </a:moveTo>
                      <a:lnTo>
                        <a:pt x="175" y="123"/>
                      </a:lnTo>
                      <a:lnTo>
                        <a:pt x="175" y="135"/>
                      </a:lnTo>
                      <a:lnTo>
                        <a:pt x="173" y="147"/>
                      </a:lnTo>
                      <a:lnTo>
                        <a:pt x="167" y="171"/>
                      </a:lnTo>
                      <a:lnTo>
                        <a:pt x="160" y="193"/>
                      </a:lnTo>
                      <a:lnTo>
                        <a:pt x="149" y="211"/>
                      </a:lnTo>
                      <a:lnTo>
                        <a:pt x="143" y="218"/>
                      </a:lnTo>
                      <a:lnTo>
                        <a:pt x="136" y="226"/>
                      </a:lnTo>
                      <a:lnTo>
                        <a:pt x="129" y="232"/>
                      </a:lnTo>
                      <a:lnTo>
                        <a:pt x="122" y="236"/>
                      </a:lnTo>
                      <a:lnTo>
                        <a:pt x="113" y="241"/>
                      </a:lnTo>
                      <a:lnTo>
                        <a:pt x="105" y="244"/>
                      </a:lnTo>
                      <a:lnTo>
                        <a:pt x="96" y="245"/>
                      </a:lnTo>
                      <a:lnTo>
                        <a:pt x="87" y="247"/>
                      </a:lnTo>
                      <a:lnTo>
                        <a:pt x="87" y="247"/>
                      </a:lnTo>
                      <a:lnTo>
                        <a:pt x="78" y="245"/>
                      </a:lnTo>
                      <a:lnTo>
                        <a:pt x="69" y="244"/>
                      </a:lnTo>
                      <a:lnTo>
                        <a:pt x="62" y="241"/>
                      </a:lnTo>
                      <a:lnTo>
                        <a:pt x="53" y="236"/>
                      </a:lnTo>
                      <a:lnTo>
                        <a:pt x="45" y="232"/>
                      </a:lnTo>
                      <a:lnTo>
                        <a:pt x="39" y="226"/>
                      </a:lnTo>
                      <a:lnTo>
                        <a:pt x="32" y="218"/>
                      </a:lnTo>
                      <a:lnTo>
                        <a:pt x="25" y="211"/>
                      </a:lnTo>
                      <a:lnTo>
                        <a:pt x="15" y="193"/>
                      </a:lnTo>
                      <a:lnTo>
                        <a:pt x="7" y="171"/>
                      </a:lnTo>
                      <a:lnTo>
                        <a:pt x="1" y="147"/>
                      </a:lnTo>
                      <a:lnTo>
                        <a:pt x="0" y="135"/>
                      </a:lnTo>
                      <a:lnTo>
                        <a:pt x="0" y="123"/>
                      </a:lnTo>
                      <a:lnTo>
                        <a:pt x="0" y="123"/>
                      </a:lnTo>
                      <a:lnTo>
                        <a:pt x="0" y="110"/>
                      </a:lnTo>
                      <a:lnTo>
                        <a:pt x="1" y="98"/>
                      </a:lnTo>
                      <a:lnTo>
                        <a:pt x="7" y="75"/>
                      </a:lnTo>
                      <a:lnTo>
                        <a:pt x="15" y="54"/>
                      </a:lnTo>
                      <a:lnTo>
                        <a:pt x="25" y="36"/>
                      </a:lnTo>
                      <a:lnTo>
                        <a:pt x="32" y="28"/>
                      </a:lnTo>
                      <a:lnTo>
                        <a:pt x="39" y="21"/>
                      </a:lnTo>
                      <a:lnTo>
                        <a:pt x="45" y="15"/>
                      </a:lnTo>
                      <a:lnTo>
                        <a:pt x="53" y="10"/>
                      </a:lnTo>
                      <a:lnTo>
                        <a:pt x="62" y="6"/>
                      </a:lnTo>
                      <a:lnTo>
                        <a:pt x="69" y="3"/>
                      </a:lnTo>
                      <a:lnTo>
                        <a:pt x="78" y="1"/>
                      </a:lnTo>
                      <a:lnTo>
                        <a:pt x="87" y="0"/>
                      </a:lnTo>
                      <a:lnTo>
                        <a:pt x="87" y="0"/>
                      </a:lnTo>
                      <a:lnTo>
                        <a:pt x="96" y="1"/>
                      </a:lnTo>
                      <a:lnTo>
                        <a:pt x="105" y="3"/>
                      </a:lnTo>
                      <a:lnTo>
                        <a:pt x="113" y="6"/>
                      </a:lnTo>
                      <a:lnTo>
                        <a:pt x="122" y="10"/>
                      </a:lnTo>
                      <a:lnTo>
                        <a:pt x="129" y="15"/>
                      </a:lnTo>
                      <a:lnTo>
                        <a:pt x="136" y="21"/>
                      </a:lnTo>
                      <a:lnTo>
                        <a:pt x="143" y="28"/>
                      </a:lnTo>
                      <a:lnTo>
                        <a:pt x="149" y="36"/>
                      </a:lnTo>
                      <a:lnTo>
                        <a:pt x="160" y="54"/>
                      </a:lnTo>
                      <a:lnTo>
                        <a:pt x="167" y="75"/>
                      </a:lnTo>
                      <a:lnTo>
                        <a:pt x="173" y="98"/>
                      </a:lnTo>
                      <a:lnTo>
                        <a:pt x="175" y="110"/>
                      </a:lnTo>
                      <a:lnTo>
                        <a:pt x="175" y="123"/>
                      </a:lnTo>
                      <a:lnTo>
                        <a:pt x="175" y="123"/>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6" name="Freeform 71">
                  <a:extLst>
                    <a:ext uri="{FF2B5EF4-FFF2-40B4-BE49-F238E27FC236}">
                      <a16:creationId xmlns:a16="http://schemas.microsoft.com/office/drawing/2014/main" id="{3696844D-88B7-7881-E00D-1808D1D31B46}"/>
                    </a:ext>
                  </a:extLst>
                </p:cNvPr>
                <p:cNvSpPr>
                  <a:spLocks/>
                </p:cNvSpPr>
                <p:nvPr/>
              </p:nvSpPr>
              <p:spPr bwMode="auto">
                <a:xfrm>
                  <a:off x="1768" y="2605"/>
                  <a:ext cx="302" cy="300"/>
                </a:xfrm>
                <a:custGeom>
                  <a:avLst/>
                  <a:gdLst>
                    <a:gd name="T0" fmla="*/ 302 w 302"/>
                    <a:gd name="T1" fmla="*/ 151 h 300"/>
                    <a:gd name="T2" fmla="*/ 299 w 302"/>
                    <a:gd name="T3" fmla="*/ 181 h 300"/>
                    <a:gd name="T4" fmla="*/ 290 w 302"/>
                    <a:gd name="T5" fmla="*/ 208 h 300"/>
                    <a:gd name="T6" fmla="*/ 276 w 302"/>
                    <a:gd name="T7" fmla="*/ 234 h 300"/>
                    <a:gd name="T8" fmla="*/ 258 w 302"/>
                    <a:gd name="T9" fmla="*/ 256 h 300"/>
                    <a:gd name="T10" fmla="*/ 236 w 302"/>
                    <a:gd name="T11" fmla="*/ 274 h 300"/>
                    <a:gd name="T12" fmla="*/ 210 w 302"/>
                    <a:gd name="T13" fmla="*/ 290 h 300"/>
                    <a:gd name="T14" fmla="*/ 181 w 302"/>
                    <a:gd name="T15" fmla="*/ 297 h 300"/>
                    <a:gd name="T16" fmla="*/ 151 w 302"/>
                    <a:gd name="T17" fmla="*/ 300 h 300"/>
                    <a:gd name="T18" fmla="*/ 136 w 302"/>
                    <a:gd name="T19" fmla="*/ 300 h 300"/>
                    <a:gd name="T20" fmla="*/ 107 w 302"/>
                    <a:gd name="T21" fmla="*/ 294 h 300"/>
                    <a:gd name="T22" fmla="*/ 80 w 302"/>
                    <a:gd name="T23" fmla="*/ 282 h 300"/>
                    <a:gd name="T24" fmla="*/ 56 w 302"/>
                    <a:gd name="T25" fmla="*/ 267 h 300"/>
                    <a:gd name="T26" fmla="*/ 35 w 302"/>
                    <a:gd name="T27" fmla="*/ 246 h 300"/>
                    <a:gd name="T28" fmla="*/ 19 w 302"/>
                    <a:gd name="T29" fmla="*/ 222 h 300"/>
                    <a:gd name="T30" fmla="*/ 8 w 302"/>
                    <a:gd name="T31" fmla="*/ 195 h 300"/>
                    <a:gd name="T32" fmla="*/ 2 w 302"/>
                    <a:gd name="T33" fmla="*/ 166 h 300"/>
                    <a:gd name="T34" fmla="*/ 0 w 302"/>
                    <a:gd name="T35" fmla="*/ 151 h 300"/>
                    <a:gd name="T36" fmla="*/ 3 w 302"/>
                    <a:gd name="T37" fmla="*/ 119 h 300"/>
                    <a:gd name="T38" fmla="*/ 12 w 302"/>
                    <a:gd name="T39" fmla="*/ 92 h 300"/>
                    <a:gd name="T40" fmla="*/ 26 w 302"/>
                    <a:gd name="T41" fmla="*/ 66 h 300"/>
                    <a:gd name="T42" fmla="*/ 46 w 302"/>
                    <a:gd name="T43" fmla="*/ 44 h 300"/>
                    <a:gd name="T44" fmla="*/ 67 w 302"/>
                    <a:gd name="T45" fmla="*/ 26 h 300"/>
                    <a:gd name="T46" fmla="*/ 92 w 302"/>
                    <a:gd name="T47" fmla="*/ 11 h 300"/>
                    <a:gd name="T48" fmla="*/ 121 w 302"/>
                    <a:gd name="T49" fmla="*/ 3 h 300"/>
                    <a:gd name="T50" fmla="*/ 151 w 302"/>
                    <a:gd name="T51" fmla="*/ 0 h 300"/>
                    <a:gd name="T52" fmla="*/ 168 w 302"/>
                    <a:gd name="T53" fmla="*/ 0 h 300"/>
                    <a:gd name="T54" fmla="*/ 196 w 302"/>
                    <a:gd name="T55" fmla="*/ 6 h 300"/>
                    <a:gd name="T56" fmla="*/ 223 w 302"/>
                    <a:gd name="T57" fmla="*/ 18 h 300"/>
                    <a:gd name="T58" fmla="*/ 248 w 302"/>
                    <a:gd name="T59" fmla="*/ 33 h 300"/>
                    <a:gd name="T60" fmla="*/ 267 w 302"/>
                    <a:gd name="T61" fmla="*/ 54 h 300"/>
                    <a:gd name="T62" fmla="*/ 284 w 302"/>
                    <a:gd name="T63" fmla="*/ 78 h 300"/>
                    <a:gd name="T64" fmla="*/ 296 w 302"/>
                    <a:gd name="T65" fmla="*/ 106 h 300"/>
                    <a:gd name="T66" fmla="*/ 302 w 302"/>
                    <a:gd name="T67" fmla="*/ 134 h 300"/>
                    <a:gd name="T68" fmla="*/ 302 w 302"/>
                    <a:gd name="T69" fmla="*/ 15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300">
                      <a:moveTo>
                        <a:pt x="302" y="151"/>
                      </a:moveTo>
                      <a:lnTo>
                        <a:pt x="302" y="151"/>
                      </a:lnTo>
                      <a:lnTo>
                        <a:pt x="302" y="166"/>
                      </a:lnTo>
                      <a:lnTo>
                        <a:pt x="299" y="181"/>
                      </a:lnTo>
                      <a:lnTo>
                        <a:pt x="296" y="195"/>
                      </a:lnTo>
                      <a:lnTo>
                        <a:pt x="290" y="208"/>
                      </a:lnTo>
                      <a:lnTo>
                        <a:pt x="284" y="222"/>
                      </a:lnTo>
                      <a:lnTo>
                        <a:pt x="276" y="234"/>
                      </a:lnTo>
                      <a:lnTo>
                        <a:pt x="267" y="246"/>
                      </a:lnTo>
                      <a:lnTo>
                        <a:pt x="258" y="256"/>
                      </a:lnTo>
                      <a:lnTo>
                        <a:pt x="248" y="267"/>
                      </a:lnTo>
                      <a:lnTo>
                        <a:pt x="236" y="274"/>
                      </a:lnTo>
                      <a:lnTo>
                        <a:pt x="223" y="282"/>
                      </a:lnTo>
                      <a:lnTo>
                        <a:pt x="210" y="290"/>
                      </a:lnTo>
                      <a:lnTo>
                        <a:pt x="196" y="294"/>
                      </a:lnTo>
                      <a:lnTo>
                        <a:pt x="181" y="297"/>
                      </a:lnTo>
                      <a:lnTo>
                        <a:pt x="168" y="300"/>
                      </a:lnTo>
                      <a:lnTo>
                        <a:pt x="151" y="300"/>
                      </a:lnTo>
                      <a:lnTo>
                        <a:pt x="151" y="300"/>
                      </a:lnTo>
                      <a:lnTo>
                        <a:pt x="136" y="300"/>
                      </a:lnTo>
                      <a:lnTo>
                        <a:pt x="121" y="297"/>
                      </a:lnTo>
                      <a:lnTo>
                        <a:pt x="107" y="294"/>
                      </a:lnTo>
                      <a:lnTo>
                        <a:pt x="92" y="290"/>
                      </a:lnTo>
                      <a:lnTo>
                        <a:pt x="80" y="282"/>
                      </a:lnTo>
                      <a:lnTo>
                        <a:pt x="67" y="274"/>
                      </a:lnTo>
                      <a:lnTo>
                        <a:pt x="56" y="267"/>
                      </a:lnTo>
                      <a:lnTo>
                        <a:pt x="46" y="256"/>
                      </a:lnTo>
                      <a:lnTo>
                        <a:pt x="35" y="246"/>
                      </a:lnTo>
                      <a:lnTo>
                        <a:pt x="26" y="234"/>
                      </a:lnTo>
                      <a:lnTo>
                        <a:pt x="19" y="222"/>
                      </a:lnTo>
                      <a:lnTo>
                        <a:pt x="12" y="208"/>
                      </a:lnTo>
                      <a:lnTo>
                        <a:pt x="8" y="195"/>
                      </a:lnTo>
                      <a:lnTo>
                        <a:pt x="3" y="181"/>
                      </a:lnTo>
                      <a:lnTo>
                        <a:pt x="2" y="166"/>
                      </a:lnTo>
                      <a:lnTo>
                        <a:pt x="0" y="151"/>
                      </a:lnTo>
                      <a:lnTo>
                        <a:pt x="0" y="151"/>
                      </a:lnTo>
                      <a:lnTo>
                        <a:pt x="2" y="134"/>
                      </a:lnTo>
                      <a:lnTo>
                        <a:pt x="3" y="119"/>
                      </a:lnTo>
                      <a:lnTo>
                        <a:pt x="8" y="106"/>
                      </a:lnTo>
                      <a:lnTo>
                        <a:pt x="12" y="92"/>
                      </a:lnTo>
                      <a:lnTo>
                        <a:pt x="19" y="78"/>
                      </a:lnTo>
                      <a:lnTo>
                        <a:pt x="26" y="66"/>
                      </a:lnTo>
                      <a:lnTo>
                        <a:pt x="35" y="54"/>
                      </a:lnTo>
                      <a:lnTo>
                        <a:pt x="46" y="44"/>
                      </a:lnTo>
                      <a:lnTo>
                        <a:pt x="56" y="33"/>
                      </a:lnTo>
                      <a:lnTo>
                        <a:pt x="67" y="26"/>
                      </a:lnTo>
                      <a:lnTo>
                        <a:pt x="80" y="18"/>
                      </a:lnTo>
                      <a:lnTo>
                        <a:pt x="92" y="11"/>
                      </a:lnTo>
                      <a:lnTo>
                        <a:pt x="107" y="6"/>
                      </a:lnTo>
                      <a:lnTo>
                        <a:pt x="121" y="3"/>
                      </a:lnTo>
                      <a:lnTo>
                        <a:pt x="136" y="0"/>
                      </a:lnTo>
                      <a:lnTo>
                        <a:pt x="151" y="0"/>
                      </a:lnTo>
                      <a:lnTo>
                        <a:pt x="151" y="0"/>
                      </a:lnTo>
                      <a:lnTo>
                        <a:pt x="168" y="0"/>
                      </a:lnTo>
                      <a:lnTo>
                        <a:pt x="181" y="3"/>
                      </a:lnTo>
                      <a:lnTo>
                        <a:pt x="196" y="6"/>
                      </a:lnTo>
                      <a:lnTo>
                        <a:pt x="210" y="11"/>
                      </a:lnTo>
                      <a:lnTo>
                        <a:pt x="223" y="18"/>
                      </a:lnTo>
                      <a:lnTo>
                        <a:pt x="236" y="26"/>
                      </a:lnTo>
                      <a:lnTo>
                        <a:pt x="248" y="33"/>
                      </a:lnTo>
                      <a:lnTo>
                        <a:pt x="258" y="44"/>
                      </a:lnTo>
                      <a:lnTo>
                        <a:pt x="267" y="54"/>
                      </a:lnTo>
                      <a:lnTo>
                        <a:pt x="276" y="66"/>
                      </a:lnTo>
                      <a:lnTo>
                        <a:pt x="284" y="78"/>
                      </a:lnTo>
                      <a:lnTo>
                        <a:pt x="290" y="92"/>
                      </a:lnTo>
                      <a:lnTo>
                        <a:pt x="296" y="106"/>
                      </a:lnTo>
                      <a:lnTo>
                        <a:pt x="299" y="119"/>
                      </a:lnTo>
                      <a:lnTo>
                        <a:pt x="302" y="134"/>
                      </a:lnTo>
                      <a:lnTo>
                        <a:pt x="302" y="151"/>
                      </a:lnTo>
                      <a:lnTo>
                        <a:pt x="302" y="151"/>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7" name="Freeform 72">
                  <a:extLst>
                    <a:ext uri="{FF2B5EF4-FFF2-40B4-BE49-F238E27FC236}">
                      <a16:creationId xmlns:a16="http://schemas.microsoft.com/office/drawing/2014/main" id="{EF630515-AC90-CCA4-328D-9755CB6B9FA7}"/>
                    </a:ext>
                  </a:extLst>
                </p:cNvPr>
                <p:cNvSpPr>
                  <a:spLocks/>
                </p:cNvSpPr>
                <p:nvPr/>
              </p:nvSpPr>
              <p:spPr bwMode="auto">
                <a:xfrm>
                  <a:off x="1559" y="2786"/>
                  <a:ext cx="197" cy="196"/>
                </a:xfrm>
                <a:custGeom>
                  <a:avLst/>
                  <a:gdLst>
                    <a:gd name="T0" fmla="*/ 197 w 197"/>
                    <a:gd name="T1" fmla="*/ 98 h 196"/>
                    <a:gd name="T2" fmla="*/ 197 w 197"/>
                    <a:gd name="T3" fmla="*/ 98 h 196"/>
                    <a:gd name="T4" fmla="*/ 196 w 197"/>
                    <a:gd name="T5" fmla="*/ 109 h 196"/>
                    <a:gd name="T6" fmla="*/ 194 w 197"/>
                    <a:gd name="T7" fmla="*/ 118 h 196"/>
                    <a:gd name="T8" fmla="*/ 193 w 197"/>
                    <a:gd name="T9" fmla="*/ 127 h 196"/>
                    <a:gd name="T10" fmla="*/ 190 w 197"/>
                    <a:gd name="T11" fmla="*/ 136 h 196"/>
                    <a:gd name="T12" fmla="*/ 185 w 197"/>
                    <a:gd name="T13" fmla="*/ 145 h 196"/>
                    <a:gd name="T14" fmla="*/ 181 w 197"/>
                    <a:gd name="T15" fmla="*/ 152 h 196"/>
                    <a:gd name="T16" fmla="*/ 169 w 197"/>
                    <a:gd name="T17" fmla="*/ 167 h 196"/>
                    <a:gd name="T18" fmla="*/ 154 w 197"/>
                    <a:gd name="T19" fmla="*/ 179 h 196"/>
                    <a:gd name="T20" fmla="*/ 146 w 197"/>
                    <a:gd name="T21" fmla="*/ 184 h 196"/>
                    <a:gd name="T22" fmla="*/ 137 w 197"/>
                    <a:gd name="T23" fmla="*/ 188 h 196"/>
                    <a:gd name="T24" fmla="*/ 128 w 197"/>
                    <a:gd name="T25" fmla="*/ 191 h 196"/>
                    <a:gd name="T26" fmla="*/ 119 w 197"/>
                    <a:gd name="T27" fmla="*/ 194 h 196"/>
                    <a:gd name="T28" fmla="*/ 108 w 197"/>
                    <a:gd name="T29" fmla="*/ 196 h 196"/>
                    <a:gd name="T30" fmla="*/ 99 w 197"/>
                    <a:gd name="T31" fmla="*/ 196 h 196"/>
                    <a:gd name="T32" fmla="*/ 99 w 197"/>
                    <a:gd name="T33" fmla="*/ 196 h 196"/>
                    <a:gd name="T34" fmla="*/ 89 w 197"/>
                    <a:gd name="T35" fmla="*/ 196 h 196"/>
                    <a:gd name="T36" fmla="*/ 78 w 197"/>
                    <a:gd name="T37" fmla="*/ 194 h 196"/>
                    <a:gd name="T38" fmla="*/ 69 w 197"/>
                    <a:gd name="T39" fmla="*/ 191 h 196"/>
                    <a:gd name="T40" fmla="*/ 60 w 197"/>
                    <a:gd name="T41" fmla="*/ 188 h 196"/>
                    <a:gd name="T42" fmla="*/ 53 w 197"/>
                    <a:gd name="T43" fmla="*/ 184 h 196"/>
                    <a:gd name="T44" fmla="*/ 44 w 197"/>
                    <a:gd name="T45" fmla="*/ 179 h 196"/>
                    <a:gd name="T46" fmla="*/ 30 w 197"/>
                    <a:gd name="T47" fmla="*/ 167 h 196"/>
                    <a:gd name="T48" fmla="*/ 18 w 197"/>
                    <a:gd name="T49" fmla="*/ 152 h 196"/>
                    <a:gd name="T50" fmla="*/ 12 w 197"/>
                    <a:gd name="T51" fmla="*/ 145 h 196"/>
                    <a:gd name="T52" fmla="*/ 9 w 197"/>
                    <a:gd name="T53" fmla="*/ 136 h 196"/>
                    <a:gd name="T54" fmla="*/ 4 w 197"/>
                    <a:gd name="T55" fmla="*/ 127 h 196"/>
                    <a:gd name="T56" fmla="*/ 3 w 197"/>
                    <a:gd name="T57" fmla="*/ 118 h 196"/>
                    <a:gd name="T58" fmla="*/ 1 w 197"/>
                    <a:gd name="T59" fmla="*/ 109 h 196"/>
                    <a:gd name="T60" fmla="*/ 0 w 197"/>
                    <a:gd name="T61" fmla="*/ 98 h 196"/>
                    <a:gd name="T62" fmla="*/ 0 w 197"/>
                    <a:gd name="T63" fmla="*/ 98 h 196"/>
                    <a:gd name="T64" fmla="*/ 1 w 197"/>
                    <a:gd name="T65" fmla="*/ 87 h 196"/>
                    <a:gd name="T66" fmla="*/ 3 w 197"/>
                    <a:gd name="T67" fmla="*/ 78 h 196"/>
                    <a:gd name="T68" fmla="*/ 4 w 197"/>
                    <a:gd name="T69" fmla="*/ 69 h 196"/>
                    <a:gd name="T70" fmla="*/ 9 w 197"/>
                    <a:gd name="T71" fmla="*/ 60 h 196"/>
                    <a:gd name="T72" fmla="*/ 12 w 197"/>
                    <a:gd name="T73" fmla="*/ 51 h 196"/>
                    <a:gd name="T74" fmla="*/ 18 w 197"/>
                    <a:gd name="T75" fmla="*/ 44 h 196"/>
                    <a:gd name="T76" fmla="*/ 30 w 197"/>
                    <a:gd name="T77" fmla="*/ 29 h 196"/>
                    <a:gd name="T78" fmla="*/ 44 w 197"/>
                    <a:gd name="T79" fmla="*/ 17 h 196"/>
                    <a:gd name="T80" fmla="*/ 53 w 197"/>
                    <a:gd name="T81" fmla="*/ 12 h 196"/>
                    <a:gd name="T82" fmla="*/ 60 w 197"/>
                    <a:gd name="T83" fmla="*/ 8 h 196"/>
                    <a:gd name="T84" fmla="*/ 69 w 197"/>
                    <a:gd name="T85" fmla="*/ 5 h 196"/>
                    <a:gd name="T86" fmla="*/ 78 w 197"/>
                    <a:gd name="T87" fmla="*/ 1 h 196"/>
                    <a:gd name="T88" fmla="*/ 89 w 197"/>
                    <a:gd name="T89" fmla="*/ 0 h 196"/>
                    <a:gd name="T90" fmla="*/ 99 w 197"/>
                    <a:gd name="T91" fmla="*/ 0 h 196"/>
                    <a:gd name="T92" fmla="*/ 99 w 197"/>
                    <a:gd name="T93" fmla="*/ 0 h 196"/>
                    <a:gd name="T94" fmla="*/ 108 w 197"/>
                    <a:gd name="T95" fmla="*/ 0 h 196"/>
                    <a:gd name="T96" fmla="*/ 119 w 197"/>
                    <a:gd name="T97" fmla="*/ 1 h 196"/>
                    <a:gd name="T98" fmla="*/ 128 w 197"/>
                    <a:gd name="T99" fmla="*/ 5 h 196"/>
                    <a:gd name="T100" fmla="*/ 137 w 197"/>
                    <a:gd name="T101" fmla="*/ 8 h 196"/>
                    <a:gd name="T102" fmla="*/ 146 w 197"/>
                    <a:gd name="T103" fmla="*/ 12 h 196"/>
                    <a:gd name="T104" fmla="*/ 154 w 197"/>
                    <a:gd name="T105" fmla="*/ 17 h 196"/>
                    <a:gd name="T106" fmla="*/ 169 w 197"/>
                    <a:gd name="T107" fmla="*/ 29 h 196"/>
                    <a:gd name="T108" fmla="*/ 181 w 197"/>
                    <a:gd name="T109" fmla="*/ 44 h 196"/>
                    <a:gd name="T110" fmla="*/ 185 w 197"/>
                    <a:gd name="T111" fmla="*/ 51 h 196"/>
                    <a:gd name="T112" fmla="*/ 190 w 197"/>
                    <a:gd name="T113" fmla="*/ 60 h 196"/>
                    <a:gd name="T114" fmla="*/ 193 w 197"/>
                    <a:gd name="T115" fmla="*/ 69 h 196"/>
                    <a:gd name="T116" fmla="*/ 194 w 197"/>
                    <a:gd name="T117" fmla="*/ 78 h 196"/>
                    <a:gd name="T118" fmla="*/ 196 w 197"/>
                    <a:gd name="T119" fmla="*/ 87 h 196"/>
                    <a:gd name="T120" fmla="*/ 197 w 197"/>
                    <a:gd name="T121" fmla="*/ 98 h 196"/>
                    <a:gd name="T122" fmla="*/ 197 w 197"/>
                    <a:gd name="T123" fmla="*/ 9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6">
                      <a:moveTo>
                        <a:pt x="197" y="98"/>
                      </a:moveTo>
                      <a:lnTo>
                        <a:pt x="197" y="98"/>
                      </a:lnTo>
                      <a:lnTo>
                        <a:pt x="196" y="109"/>
                      </a:lnTo>
                      <a:lnTo>
                        <a:pt x="194" y="118"/>
                      </a:lnTo>
                      <a:lnTo>
                        <a:pt x="193" y="127"/>
                      </a:lnTo>
                      <a:lnTo>
                        <a:pt x="190" y="136"/>
                      </a:lnTo>
                      <a:lnTo>
                        <a:pt x="185" y="145"/>
                      </a:lnTo>
                      <a:lnTo>
                        <a:pt x="181" y="152"/>
                      </a:lnTo>
                      <a:lnTo>
                        <a:pt x="169" y="167"/>
                      </a:lnTo>
                      <a:lnTo>
                        <a:pt x="154" y="179"/>
                      </a:lnTo>
                      <a:lnTo>
                        <a:pt x="146" y="184"/>
                      </a:lnTo>
                      <a:lnTo>
                        <a:pt x="137" y="188"/>
                      </a:lnTo>
                      <a:lnTo>
                        <a:pt x="128" y="191"/>
                      </a:lnTo>
                      <a:lnTo>
                        <a:pt x="119" y="194"/>
                      </a:lnTo>
                      <a:lnTo>
                        <a:pt x="108" y="196"/>
                      </a:lnTo>
                      <a:lnTo>
                        <a:pt x="99" y="196"/>
                      </a:lnTo>
                      <a:lnTo>
                        <a:pt x="99" y="196"/>
                      </a:lnTo>
                      <a:lnTo>
                        <a:pt x="89" y="196"/>
                      </a:lnTo>
                      <a:lnTo>
                        <a:pt x="78" y="194"/>
                      </a:lnTo>
                      <a:lnTo>
                        <a:pt x="69" y="191"/>
                      </a:lnTo>
                      <a:lnTo>
                        <a:pt x="60" y="188"/>
                      </a:lnTo>
                      <a:lnTo>
                        <a:pt x="53" y="184"/>
                      </a:lnTo>
                      <a:lnTo>
                        <a:pt x="44" y="179"/>
                      </a:lnTo>
                      <a:lnTo>
                        <a:pt x="30" y="167"/>
                      </a:lnTo>
                      <a:lnTo>
                        <a:pt x="18" y="152"/>
                      </a:lnTo>
                      <a:lnTo>
                        <a:pt x="12" y="145"/>
                      </a:lnTo>
                      <a:lnTo>
                        <a:pt x="9" y="136"/>
                      </a:lnTo>
                      <a:lnTo>
                        <a:pt x="4" y="127"/>
                      </a:lnTo>
                      <a:lnTo>
                        <a:pt x="3" y="118"/>
                      </a:lnTo>
                      <a:lnTo>
                        <a:pt x="1" y="109"/>
                      </a:lnTo>
                      <a:lnTo>
                        <a:pt x="0" y="98"/>
                      </a:lnTo>
                      <a:lnTo>
                        <a:pt x="0" y="98"/>
                      </a:lnTo>
                      <a:lnTo>
                        <a:pt x="1" y="87"/>
                      </a:lnTo>
                      <a:lnTo>
                        <a:pt x="3" y="78"/>
                      </a:lnTo>
                      <a:lnTo>
                        <a:pt x="4" y="69"/>
                      </a:lnTo>
                      <a:lnTo>
                        <a:pt x="9" y="60"/>
                      </a:lnTo>
                      <a:lnTo>
                        <a:pt x="12" y="51"/>
                      </a:lnTo>
                      <a:lnTo>
                        <a:pt x="18" y="44"/>
                      </a:lnTo>
                      <a:lnTo>
                        <a:pt x="30" y="29"/>
                      </a:lnTo>
                      <a:lnTo>
                        <a:pt x="44" y="17"/>
                      </a:lnTo>
                      <a:lnTo>
                        <a:pt x="53" y="12"/>
                      </a:lnTo>
                      <a:lnTo>
                        <a:pt x="60" y="8"/>
                      </a:lnTo>
                      <a:lnTo>
                        <a:pt x="69" y="5"/>
                      </a:lnTo>
                      <a:lnTo>
                        <a:pt x="78" y="1"/>
                      </a:lnTo>
                      <a:lnTo>
                        <a:pt x="89" y="0"/>
                      </a:lnTo>
                      <a:lnTo>
                        <a:pt x="99" y="0"/>
                      </a:lnTo>
                      <a:lnTo>
                        <a:pt x="99" y="0"/>
                      </a:lnTo>
                      <a:lnTo>
                        <a:pt x="108" y="0"/>
                      </a:lnTo>
                      <a:lnTo>
                        <a:pt x="119" y="1"/>
                      </a:lnTo>
                      <a:lnTo>
                        <a:pt x="128" y="5"/>
                      </a:lnTo>
                      <a:lnTo>
                        <a:pt x="137" y="8"/>
                      </a:lnTo>
                      <a:lnTo>
                        <a:pt x="146" y="12"/>
                      </a:lnTo>
                      <a:lnTo>
                        <a:pt x="154" y="17"/>
                      </a:lnTo>
                      <a:lnTo>
                        <a:pt x="169" y="29"/>
                      </a:lnTo>
                      <a:lnTo>
                        <a:pt x="181" y="44"/>
                      </a:lnTo>
                      <a:lnTo>
                        <a:pt x="185" y="51"/>
                      </a:lnTo>
                      <a:lnTo>
                        <a:pt x="190" y="60"/>
                      </a:lnTo>
                      <a:lnTo>
                        <a:pt x="193" y="69"/>
                      </a:lnTo>
                      <a:lnTo>
                        <a:pt x="194" y="78"/>
                      </a:lnTo>
                      <a:lnTo>
                        <a:pt x="196" y="87"/>
                      </a:lnTo>
                      <a:lnTo>
                        <a:pt x="197" y="98"/>
                      </a:lnTo>
                      <a:lnTo>
                        <a:pt x="197" y="98"/>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8" name="Freeform 73">
                  <a:extLst>
                    <a:ext uri="{FF2B5EF4-FFF2-40B4-BE49-F238E27FC236}">
                      <a16:creationId xmlns:a16="http://schemas.microsoft.com/office/drawing/2014/main" id="{71B4FF20-58D1-A009-1CD9-9ED8AF761DD1}"/>
                    </a:ext>
                  </a:extLst>
                </p:cNvPr>
                <p:cNvSpPr>
                  <a:spLocks/>
                </p:cNvSpPr>
                <p:nvPr/>
              </p:nvSpPr>
              <p:spPr bwMode="auto">
                <a:xfrm>
                  <a:off x="2086" y="2787"/>
                  <a:ext cx="163" cy="163"/>
                </a:xfrm>
                <a:custGeom>
                  <a:avLst/>
                  <a:gdLst>
                    <a:gd name="T0" fmla="*/ 163 w 163"/>
                    <a:gd name="T1" fmla="*/ 82 h 163"/>
                    <a:gd name="T2" fmla="*/ 163 w 163"/>
                    <a:gd name="T3" fmla="*/ 82 h 163"/>
                    <a:gd name="T4" fmla="*/ 162 w 163"/>
                    <a:gd name="T5" fmla="*/ 98 h 163"/>
                    <a:gd name="T6" fmla="*/ 157 w 163"/>
                    <a:gd name="T7" fmla="*/ 114 h 163"/>
                    <a:gd name="T8" fmla="*/ 150 w 163"/>
                    <a:gd name="T9" fmla="*/ 127 h 163"/>
                    <a:gd name="T10" fmla="*/ 139 w 163"/>
                    <a:gd name="T11" fmla="*/ 139 h 163"/>
                    <a:gd name="T12" fmla="*/ 127 w 163"/>
                    <a:gd name="T13" fmla="*/ 148 h 163"/>
                    <a:gd name="T14" fmla="*/ 113 w 163"/>
                    <a:gd name="T15" fmla="*/ 156 h 163"/>
                    <a:gd name="T16" fmla="*/ 98 w 163"/>
                    <a:gd name="T17" fmla="*/ 162 h 163"/>
                    <a:gd name="T18" fmla="*/ 82 w 163"/>
                    <a:gd name="T19" fmla="*/ 163 h 163"/>
                    <a:gd name="T20" fmla="*/ 82 w 163"/>
                    <a:gd name="T21" fmla="*/ 163 h 163"/>
                    <a:gd name="T22" fmla="*/ 65 w 163"/>
                    <a:gd name="T23" fmla="*/ 162 h 163"/>
                    <a:gd name="T24" fmla="*/ 50 w 163"/>
                    <a:gd name="T25" fmla="*/ 156 h 163"/>
                    <a:gd name="T26" fmla="*/ 37 w 163"/>
                    <a:gd name="T27" fmla="*/ 148 h 163"/>
                    <a:gd name="T28" fmla="*/ 25 w 163"/>
                    <a:gd name="T29" fmla="*/ 139 h 163"/>
                    <a:gd name="T30" fmla="*/ 14 w 163"/>
                    <a:gd name="T31" fmla="*/ 127 h 163"/>
                    <a:gd name="T32" fmla="*/ 6 w 163"/>
                    <a:gd name="T33" fmla="*/ 114 h 163"/>
                    <a:gd name="T34" fmla="*/ 2 w 163"/>
                    <a:gd name="T35" fmla="*/ 98 h 163"/>
                    <a:gd name="T36" fmla="*/ 0 w 163"/>
                    <a:gd name="T37" fmla="*/ 82 h 163"/>
                    <a:gd name="T38" fmla="*/ 0 w 163"/>
                    <a:gd name="T39" fmla="*/ 82 h 163"/>
                    <a:gd name="T40" fmla="*/ 2 w 163"/>
                    <a:gd name="T41" fmla="*/ 65 h 163"/>
                    <a:gd name="T42" fmla="*/ 6 w 163"/>
                    <a:gd name="T43" fmla="*/ 50 h 163"/>
                    <a:gd name="T44" fmla="*/ 14 w 163"/>
                    <a:gd name="T45" fmla="*/ 37 h 163"/>
                    <a:gd name="T46" fmla="*/ 25 w 163"/>
                    <a:gd name="T47" fmla="*/ 25 h 163"/>
                    <a:gd name="T48" fmla="*/ 37 w 163"/>
                    <a:gd name="T49" fmla="*/ 14 h 163"/>
                    <a:gd name="T50" fmla="*/ 50 w 163"/>
                    <a:gd name="T51" fmla="*/ 7 h 163"/>
                    <a:gd name="T52" fmla="*/ 65 w 163"/>
                    <a:gd name="T53" fmla="*/ 2 h 163"/>
                    <a:gd name="T54" fmla="*/ 82 w 163"/>
                    <a:gd name="T55" fmla="*/ 0 h 163"/>
                    <a:gd name="T56" fmla="*/ 82 w 163"/>
                    <a:gd name="T57" fmla="*/ 0 h 163"/>
                    <a:gd name="T58" fmla="*/ 98 w 163"/>
                    <a:gd name="T59" fmla="*/ 2 h 163"/>
                    <a:gd name="T60" fmla="*/ 113 w 163"/>
                    <a:gd name="T61" fmla="*/ 7 h 163"/>
                    <a:gd name="T62" fmla="*/ 127 w 163"/>
                    <a:gd name="T63" fmla="*/ 14 h 163"/>
                    <a:gd name="T64" fmla="*/ 139 w 163"/>
                    <a:gd name="T65" fmla="*/ 25 h 163"/>
                    <a:gd name="T66" fmla="*/ 150 w 163"/>
                    <a:gd name="T67" fmla="*/ 37 h 163"/>
                    <a:gd name="T68" fmla="*/ 157 w 163"/>
                    <a:gd name="T69" fmla="*/ 50 h 163"/>
                    <a:gd name="T70" fmla="*/ 162 w 163"/>
                    <a:gd name="T71" fmla="*/ 65 h 163"/>
                    <a:gd name="T72" fmla="*/ 163 w 163"/>
                    <a:gd name="T73" fmla="*/ 82 h 163"/>
                    <a:gd name="T74" fmla="*/ 163 w 163"/>
                    <a:gd name="T75"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3">
                      <a:moveTo>
                        <a:pt x="163" y="82"/>
                      </a:moveTo>
                      <a:lnTo>
                        <a:pt x="163" y="82"/>
                      </a:lnTo>
                      <a:lnTo>
                        <a:pt x="162" y="98"/>
                      </a:lnTo>
                      <a:lnTo>
                        <a:pt x="157" y="114"/>
                      </a:lnTo>
                      <a:lnTo>
                        <a:pt x="150" y="127"/>
                      </a:lnTo>
                      <a:lnTo>
                        <a:pt x="139" y="139"/>
                      </a:lnTo>
                      <a:lnTo>
                        <a:pt x="127" y="148"/>
                      </a:lnTo>
                      <a:lnTo>
                        <a:pt x="113" y="156"/>
                      </a:lnTo>
                      <a:lnTo>
                        <a:pt x="98" y="162"/>
                      </a:lnTo>
                      <a:lnTo>
                        <a:pt x="82" y="163"/>
                      </a:lnTo>
                      <a:lnTo>
                        <a:pt x="82" y="163"/>
                      </a:lnTo>
                      <a:lnTo>
                        <a:pt x="65" y="162"/>
                      </a:lnTo>
                      <a:lnTo>
                        <a:pt x="50" y="156"/>
                      </a:lnTo>
                      <a:lnTo>
                        <a:pt x="37" y="148"/>
                      </a:lnTo>
                      <a:lnTo>
                        <a:pt x="25" y="139"/>
                      </a:lnTo>
                      <a:lnTo>
                        <a:pt x="14" y="127"/>
                      </a:lnTo>
                      <a:lnTo>
                        <a:pt x="6" y="114"/>
                      </a:lnTo>
                      <a:lnTo>
                        <a:pt x="2" y="98"/>
                      </a:lnTo>
                      <a:lnTo>
                        <a:pt x="0" y="82"/>
                      </a:lnTo>
                      <a:lnTo>
                        <a:pt x="0" y="82"/>
                      </a:lnTo>
                      <a:lnTo>
                        <a:pt x="2" y="65"/>
                      </a:lnTo>
                      <a:lnTo>
                        <a:pt x="6" y="50"/>
                      </a:lnTo>
                      <a:lnTo>
                        <a:pt x="14" y="37"/>
                      </a:lnTo>
                      <a:lnTo>
                        <a:pt x="25" y="25"/>
                      </a:lnTo>
                      <a:lnTo>
                        <a:pt x="37" y="14"/>
                      </a:lnTo>
                      <a:lnTo>
                        <a:pt x="50" y="7"/>
                      </a:lnTo>
                      <a:lnTo>
                        <a:pt x="65" y="2"/>
                      </a:lnTo>
                      <a:lnTo>
                        <a:pt x="82" y="0"/>
                      </a:lnTo>
                      <a:lnTo>
                        <a:pt x="82" y="0"/>
                      </a:lnTo>
                      <a:lnTo>
                        <a:pt x="98" y="2"/>
                      </a:lnTo>
                      <a:lnTo>
                        <a:pt x="113" y="7"/>
                      </a:lnTo>
                      <a:lnTo>
                        <a:pt x="127" y="14"/>
                      </a:lnTo>
                      <a:lnTo>
                        <a:pt x="139" y="25"/>
                      </a:lnTo>
                      <a:lnTo>
                        <a:pt x="150" y="37"/>
                      </a:lnTo>
                      <a:lnTo>
                        <a:pt x="157" y="50"/>
                      </a:lnTo>
                      <a:lnTo>
                        <a:pt x="162" y="65"/>
                      </a:lnTo>
                      <a:lnTo>
                        <a:pt x="163" y="82"/>
                      </a:lnTo>
                      <a:lnTo>
                        <a:pt x="163" y="82"/>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59" name="Freeform 74">
                  <a:extLst>
                    <a:ext uri="{FF2B5EF4-FFF2-40B4-BE49-F238E27FC236}">
                      <a16:creationId xmlns:a16="http://schemas.microsoft.com/office/drawing/2014/main" id="{CAEDEF13-BF86-8A59-E87A-924BE53585F7}"/>
                    </a:ext>
                  </a:extLst>
                </p:cNvPr>
                <p:cNvSpPr>
                  <a:spLocks/>
                </p:cNvSpPr>
                <p:nvPr/>
              </p:nvSpPr>
              <p:spPr bwMode="auto">
                <a:xfrm>
                  <a:off x="2160" y="2985"/>
                  <a:ext cx="166" cy="166"/>
                </a:xfrm>
                <a:custGeom>
                  <a:avLst/>
                  <a:gdLst>
                    <a:gd name="T0" fmla="*/ 166 w 166"/>
                    <a:gd name="T1" fmla="*/ 83 h 166"/>
                    <a:gd name="T2" fmla="*/ 166 w 166"/>
                    <a:gd name="T3" fmla="*/ 83 h 166"/>
                    <a:gd name="T4" fmla="*/ 165 w 166"/>
                    <a:gd name="T5" fmla="*/ 99 h 166"/>
                    <a:gd name="T6" fmla="*/ 159 w 166"/>
                    <a:gd name="T7" fmla="*/ 115 h 166"/>
                    <a:gd name="T8" fmla="*/ 151 w 166"/>
                    <a:gd name="T9" fmla="*/ 130 h 166"/>
                    <a:gd name="T10" fmla="*/ 142 w 166"/>
                    <a:gd name="T11" fmla="*/ 142 h 166"/>
                    <a:gd name="T12" fmla="*/ 130 w 166"/>
                    <a:gd name="T13" fmla="*/ 151 h 166"/>
                    <a:gd name="T14" fmla="*/ 115 w 166"/>
                    <a:gd name="T15" fmla="*/ 160 h 166"/>
                    <a:gd name="T16" fmla="*/ 100 w 166"/>
                    <a:gd name="T17" fmla="*/ 164 h 166"/>
                    <a:gd name="T18" fmla="*/ 83 w 166"/>
                    <a:gd name="T19" fmla="*/ 166 h 166"/>
                    <a:gd name="T20" fmla="*/ 83 w 166"/>
                    <a:gd name="T21" fmla="*/ 166 h 166"/>
                    <a:gd name="T22" fmla="*/ 67 w 166"/>
                    <a:gd name="T23" fmla="*/ 164 h 166"/>
                    <a:gd name="T24" fmla="*/ 50 w 166"/>
                    <a:gd name="T25" fmla="*/ 160 h 166"/>
                    <a:gd name="T26" fmla="*/ 36 w 166"/>
                    <a:gd name="T27" fmla="*/ 151 h 166"/>
                    <a:gd name="T28" fmla="*/ 24 w 166"/>
                    <a:gd name="T29" fmla="*/ 142 h 166"/>
                    <a:gd name="T30" fmla="*/ 14 w 166"/>
                    <a:gd name="T31" fmla="*/ 130 h 166"/>
                    <a:gd name="T32" fmla="*/ 6 w 166"/>
                    <a:gd name="T33" fmla="*/ 115 h 166"/>
                    <a:gd name="T34" fmla="*/ 2 w 166"/>
                    <a:gd name="T35" fmla="*/ 99 h 166"/>
                    <a:gd name="T36" fmla="*/ 0 w 166"/>
                    <a:gd name="T37" fmla="*/ 83 h 166"/>
                    <a:gd name="T38" fmla="*/ 0 w 166"/>
                    <a:gd name="T39" fmla="*/ 83 h 166"/>
                    <a:gd name="T40" fmla="*/ 2 w 166"/>
                    <a:gd name="T41" fmla="*/ 66 h 166"/>
                    <a:gd name="T42" fmla="*/ 6 w 166"/>
                    <a:gd name="T43" fmla="*/ 50 h 166"/>
                    <a:gd name="T44" fmla="*/ 14 w 166"/>
                    <a:gd name="T45" fmla="*/ 36 h 166"/>
                    <a:gd name="T46" fmla="*/ 24 w 166"/>
                    <a:gd name="T47" fmla="*/ 24 h 166"/>
                    <a:gd name="T48" fmla="*/ 36 w 166"/>
                    <a:gd name="T49" fmla="*/ 14 h 166"/>
                    <a:gd name="T50" fmla="*/ 50 w 166"/>
                    <a:gd name="T51" fmla="*/ 6 h 166"/>
                    <a:gd name="T52" fmla="*/ 67 w 166"/>
                    <a:gd name="T53" fmla="*/ 1 h 166"/>
                    <a:gd name="T54" fmla="*/ 83 w 166"/>
                    <a:gd name="T55" fmla="*/ 0 h 166"/>
                    <a:gd name="T56" fmla="*/ 83 w 166"/>
                    <a:gd name="T57" fmla="*/ 0 h 166"/>
                    <a:gd name="T58" fmla="*/ 100 w 166"/>
                    <a:gd name="T59" fmla="*/ 1 h 166"/>
                    <a:gd name="T60" fmla="*/ 115 w 166"/>
                    <a:gd name="T61" fmla="*/ 6 h 166"/>
                    <a:gd name="T62" fmla="*/ 130 w 166"/>
                    <a:gd name="T63" fmla="*/ 14 h 166"/>
                    <a:gd name="T64" fmla="*/ 142 w 166"/>
                    <a:gd name="T65" fmla="*/ 24 h 166"/>
                    <a:gd name="T66" fmla="*/ 151 w 166"/>
                    <a:gd name="T67" fmla="*/ 36 h 166"/>
                    <a:gd name="T68" fmla="*/ 159 w 166"/>
                    <a:gd name="T69" fmla="*/ 50 h 166"/>
                    <a:gd name="T70" fmla="*/ 165 w 166"/>
                    <a:gd name="T71" fmla="*/ 66 h 166"/>
                    <a:gd name="T72" fmla="*/ 166 w 166"/>
                    <a:gd name="T73" fmla="*/ 83 h 166"/>
                    <a:gd name="T74" fmla="*/ 166 w 166"/>
                    <a:gd name="T7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166" y="83"/>
                      </a:moveTo>
                      <a:lnTo>
                        <a:pt x="166" y="83"/>
                      </a:lnTo>
                      <a:lnTo>
                        <a:pt x="165" y="99"/>
                      </a:lnTo>
                      <a:lnTo>
                        <a:pt x="159" y="115"/>
                      </a:lnTo>
                      <a:lnTo>
                        <a:pt x="151" y="130"/>
                      </a:lnTo>
                      <a:lnTo>
                        <a:pt x="142" y="142"/>
                      </a:lnTo>
                      <a:lnTo>
                        <a:pt x="130" y="151"/>
                      </a:lnTo>
                      <a:lnTo>
                        <a:pt x="115" y="160"/>
                      </a:lnTo>
                      <a:lnTo>
                        <a:pt x="100" y="164"/>
                      </a:lnTo>
                      <a:lnTo>
                        <a:pt x="83" y="166"/>
                      </a:lnTo>
                      <a:lnTo>
                        <a:pt x="83" y="166"/>
                      </a:lnTo>
                      <a:lnTo>
                        <a:pt x="67" y="164"/>
                      </a:lnTo>
                      <a:lnTo>
                        <a:pt x="50" y="160"/>
                      </a:lnTo>
                      <a:lnTo>
                        <a:pt x="36" y="151"/>
                      </a:lnTo>
                      <a:lnTo>
                        <a:pt x="24" y="142"/>
                      </a:lnTo>
                      <a:lnTo>
                        <a:pt x="14" y="130"/>
                      </a:lnTo>
                      <a:lnTo>
                        <a:pt x="6" y="115"/>
                      </a:lnTo>
                      <a:lnTo>
                        <a:pt x="2" y="99"/>
                      </a:lnTo>
                      <a:lnTo>
                        <a:pt x="0" y="83"/>
                      </a:lnTo>
                      <a:lnTo>
                        <a:pt x="0" y="83"/>
                      </a:lnTo>
                      <a:lnTo>
                        <a:pt x="2" y="66"/>
                      </a:lnTo>
                      <a:lnTo>
                        <a:pt x="6" y="50"/>
                      </a:lnTo>
                      <a:lnTo>
                        <a:pt x="14" y="36"/>
                      </a:lnTo>
                      <a:lnTo>
                        <a:pt x="24" y="24"/>
                      </a:lnTo>
                      <a:lnTo>
                        <a:pt x="36" y="14"/>
                      </a:lnTo>
                      <a:lnTo>
                        <a:pt x="50" y="6"/>
                      </a:lnTo>
                      <a:lnTo>
                        <a:pt x="67" y="1"/>
                      </a:lnTo>
                      <a:lnTo>
                        <a:pt x="83" y="0"/>
                      </a:lnTo>
                      <a:lnTo>
                        <a:pt x="83" y="0"/>
                      </a:lnTo>
                      <a:lnTo>
                        <a:pt x="100" y="1"/>
                      </a:lnTo>
                      <a:lnTo>
                        <a:pt x="115" y="6"/>
                      </a:lnTo>
                      <a:lnTo>
                        <a:pt x="130" y="14"/>
                      </a:lnTo>
                      <a:lnTo>
                        <a:pt x="142" y="24"/>
                      </a:lnTo>
                      <a:lnTo>
                        <a:pt x="151" y="36"/>
                      </a:lnTo>
                      <a:lnTo>
                        <a:pt x="159" y="50"/>
                      </a:lnTo>
                      <a:lnTo>
                        <a:pt x="165" y="66"/>
                      </a:lnTo>
                      <a:lnTo>
                        <a:pt x="166" y="83"/>
                      </a:lnTo>
                      <a:lnTo>
                        <a:pt x="166" y="83"/>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0" name="Freeform 75">
                  <a:extLst>
                    <a:ext uri="{FF2B5EF4-FFF2-40B4-BE49-F238E27FC236}">
                      <a16:creationId xmlns:a16="http://schemas.microsoft.com/office/drawing/2014/main" id="{5A78F043-B7D3-D8B8-2840-289083DD7135}"/>
                    </a:ext>
                  </a:extLst>
                </p:cNvPr>
                <p:cNvSpPr>
                  <a:spLocks/>
                </p:cNvSpPr>
                <p:nvPr/>
              </p:nvSpPr>
              <p:spPr bwMode="auto">
                <a:xfrm>
                  <a:off x="1874" y="2320"/>
                  <a:ext cx="215" cy="216"/>
                </a:xfrm>
                <a:custGeom>
                  <a:avLst/>
                  <a:gdLst>
                    <a:gd name="T0" fmla="*/ 215 w 215"/>
                    <a:gd name="T1" fmla="*/ 107 h 216"/>
                    <a:gd name="T2" fmla="*/ 212 w 215"/>
                    <a:gd name="T3" fmla="*/ 130 h 216"/>
                    <a:gd name="T4" fmla="*/ 206 w 215"/>
                    <a:gd name="T5" fmla="*/ 149 h 216"/>
                    <a:gd name="T6" fmla="*/ 197 w 215"/>
                    <a:gd name="T7" fmla="*/ 168 h 216"/>
                    <a:gd name="T8" fmla="*/ 184 w 215"/>
                    <a:gd name="T9" fmla="*/ 184 h 216"/>
                    <a:gd name="T10" fmla="*/ 167 w 215"/>
                    <a:gd name="T11" fmla="*/ 198 h 216"/>
                    <a:gd name="T12" fmla="*/ 149 w 215"/>
                    <a:gd name="T13" fmla="*/ 207 h 216"/>
                    <a:gd name="T14" fmla="*/ 130 w 215"/>
                    <a:gd name="T15" fmla="*/ 213 h 216"/>
                    <a:gd name="T16" fmla="*/ 107 w 215"/>
                    <a:gd name="T17" fmla="*/ 216 h 216"/>
                    <a:gd name="T18" fmla="*/ 96 w 215"/>
                    <a:gd name="T19" fmla="*/ 216 h 216"/>
                    <a:gd name="T20" fmla="*/ 75 w 215"/>
                    <a:gd name="T21" fmla="*/ 211 h 216"/>
                    <a:gd name="T22" fmla="*/ 56 w 215"/>
                    <a:gd name="T23" fmla="*/ 202 h 216"/>
                    <a:gd name="T24" fmla="*/ 39 w 215"/>
                    <a:gd name="T25" fmla="*/ 192 h 216"/>
                    <a:gd name="T26" fmla="*/ 24 w 215"/>
                    <a:gd name="T27" fmla="*/ 177 h 216"/>
                    <a:gd name="T28" fmla="*/ 13 w 215"/>
                    <a:gd name="T29" fmla="*/ 160 h 216"/>
                    <a:gd name="T30" fmla="*/ 4 w 215"/>
                    <a:gd name="T31" fmla="*/ 140 h 216"/>
                    <a:gd name="T32" fmla="*/ 0 w 215"/>
                    <a:gd name="T33" fmla="*/ 119 h 216"/>
                    <a:gd name="T34" fmla="*/ 0 w 215"/>
                    <a:gd name="T35" fmla="*/ 107 h 216"/>
                    <a:gd name="T36" fmla="*/ 1 w 215"/>
                    <a:gd name="T37" fmla="*/ 86 h 216"/>
                    <a:gd name="T38" fmla="*/ 9 w 215"/>
                    <a:gd name="T39" fmla="*/ 67 h 216"/>
                    <a:gd name="T40" fmla="*/ 18 w 215"/>
                    <a:gd name="T41" fmla="*/ 48 h 216"/>
                    <a:gd name="T42" fmla="*/ 32 w 215"/>
                    <a:gd name="T43" fmla="*/ 32 h 216"/>
                    <a:gd name="T44" fmla="*/ 47 w 215"/>
                    <a:gd name="T45" fmla="*/ 18 h 216"/>
                    <a:gd name="T46" fmla="*/ 66 w 215"/>
                    <a:gd name="T47" fmla="*/ 9 h 216"/>
                    <a:gd name="T48" fmla="*/ 86 w 215"/>
                    <a:gd name="T49" fmla="*/ 3 h 216"/>
                    <a:gd name="T50" fmla="*/ 107 w 215"/>
                    <a:gd name="T51" fmla="*/ 0 h 216"/>
                    <a:gd name="T52" fmla="*/ 119 w 215"/>
                    <a:gd name="T53" fmla="*/ 0 h 216"/>
                    <a:gd name="T54" fmla="*/ 140 w 215"/>
                    <a:gd name="T55" fmla="*/ 5 h 216"/>
                    <a:gd name="T56" fmla="*/ 158 w 215"/>
                    <a:gd name="T57" fmla="*/ 14 h 216"/>
                    <a:gd name="T58" fmla="*/ 176 w 215"/>
                    <a:gd name="T59" fmla="*/ 24 h 216"/>
                    <a:gd name="T60" fmla="*/ 190 w 215"/>
                    <a:gd name="T61" fmla="*/ 39 h 216"/>
                    <a:gd name="T62" fmla="*/ 202 w 215"/>
                    <a:gd name="T63" fmla="*/ 56 h 216"/>
                    <a:gd name="T64" fmla="*/ 211 w 215"/>
                    <a:gd name="T65" fmla="*/ 76 h 216"/>
                    <a:gd name="T66" fmla="*/ 214 w 215"/>
                    <a:gd name="T67" fmla="*/ 97 h 216"/>
                    <a:gd name="T68" fmla="*/ 215 w 215"/>
                    <a:gd name="T69" fmla="*/ 10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5" h="216">
                      <a:moveTo>
                        <a:pt x="215" y="107"/>
                      </a:moveTo>
                      <a:lnTo>
                        <a:pt x="215" y="107"/>
                      </a:lnTo>
                      <a:lnTo>
                        <a:pt x="214" y="119"/>
                      </a:lnTo>
                      <a:lnTo>
                        <a:pt x="212" y="130"/>
                      </a:lnTo>
                      <a:lnTo>
                        <a:pt x="211" y="140"/>
                      </a:lnTo>
                      <a:lnTo>
                        <a:pt x="206" y="149"/>
                      </a:lnTo>
                      <a:lnTo>
                        <a:pt x="202" y="160"/>
                      </a:lnTo>
                      <a:lnTo>
                        <a:pt x="197" y="168"/>
                      </a:lnTo>
                      <a:lnTo>
                        <a:pt x="190" y="177"/>
                      </a:lnTo>
                      <a:lnTo>
                        <a:pt x="184" y="184"/>
                      </a:lnTo>
                      <a:lnTo>
                        <a:pt x="176" y="192"/>
                      </a:lnTo>
                      <a:lnTo>
                        <a:pt x="167" y="198"/>
                      </a:lnTo>
                      <a:lnTo>
                        <a:pt x="158" y="202"/>
                      </a:lnTo>
                      <a:lnTo>
                        <a:pt x="149" y="207"/>
                      </a:lnTo>
                      <a:lnTo>
                        <a:pt x="140" y="211"/>
                      </a:lnTo>
                      <a:lnTo>
                        <a:pt x="130" y="213"/>
                      </a:lnTo>
                      <a:lnTo>
                        <a:pt x="119" y="216"/>
                      </a:lnTo>
                      <a:lnTo>
                        <a:pt x="107" y="216"/>
                      </a:lnTo>
                      <a:lnTo>
                        <a:pt x="107" y="216"/>
                      </a:lnTo>
                      <a:lnTo>
                        <a:pt x="96" y="216"/>
                      </a:lnTo>
                      <a:lnTo>
                        <a:pt x="86" y="213"/>
                      </a:lnTo>
                      <a:lnTo>
                        <a:pt x="75" y="211"/>
                      </a:lnTo>
                      <a:lnTo>
                        <a:pt x="66" y="207"/>
                      </a:lnTo>
                      <a:lnTo>
                        <a:pt x="56" y="202"/>
                      </a:lnTo>
                      <a:lnTo>
                        <a:pt x="47" y="198"/>
                      </a:lnTo>
                      <a:lnTo>
                        <a:pt x="39" y="192"/>
                      </a:lnTo>
                      <a:lnTo>
                        <a:pt x="32" y="184"/>
                      </a:lnTo>
                      <a:lnTo>
                        <a:pt x="24" y="177"/>
                      </a:lnTo>
                      <a:lnTo>
                        <a:pt x="18" y="168"/>
                      </a:lnTo>
                      <a:lnTo>
                        <a:pt x="13" y="160"/>
                      </a:lnTo>
                      <a:lnTo>
                        <a:pt x="9" y="149"/>
                      </a:lnTo>
                      <a:lnTo>
                        <a:pt x="4" y="140"/>
                      </a:lnTo>
                      <a:lnTo>
                        <a:pt x="1" y="130"/>
                      </a:lnTo>
                      <a:lnTo>
                        <a:pt x="0" y="119"/>
                      </a:lnTo>
                      <a:lnTo>
                        <a:pt x="0" y="107"/>
                      </a:lnTo>
                      <a:lnTo>
                        <a:pt x="0" y="107"/>
                      </a:lnTo>
                      <a:lnTo>
                        <a:pt x="0" y="97"/>
                      </a:lnTo>
                      <a:lnTo>
                        <a:pt x="1" y="86"/>
                      </a:lnTo>
                      <a:lnTo>
                        <a:pt x="4" y="76"/>
                      </a:lnTo>
                      <a:lnTo>
                        <a:pt x="9" y="67"/>
                      </a:lnTo>
                      <a:lnTo>
                        <a:pt x="13" y="56"/>
                      </a:lnTo>
                      <a:lnTo>
                        <a:pt x="18" y="48"/>
                      </a:lnTo>
                      <a:lnTo>
                        <a:pt x="24" y="39"/>
                      </a:lnTo>
                      <a:lnTo>
                        <a:pt x="32" y="32"/>
                      </a:lnTo>
                      <a:lnTo>
                        <a:pt x="39" y="24"/>
                      </a:lnTo>
                      <a:lnTo>
                        <a:pt x="47" y="18"/>
                      </a:lnTo>
                      <a:lnTo>
                        <a:pt x="56" y="14"/>
                      </a:lnTo>
                      <a:lnTo>
                        <a:pt x="66" y="9"/>
                      </a:lnTo>
                      <a:lnTo>
                        <a:pt x="75" y="5"/>
                      </a:lnTo>
                      <a:lnTo>
                        <a:pt x="86" y="3"/>
                      </a:lnTo>
                      <a:lnTo>
                        <a:pt x="96" y="0"/>
                      </a:lnTo>
                      <a:lnTo>
                        <a:pt x="107" y="0"/>
                      </a:lnTo>
                      <a:lnTo>
                        <a:pt x="107" y="0"/>
                      </a:lnTo>
                      <a:lnTo>
                        <a:pt x="119" y="0"/>
                      </a:lnTo>
                      <a:lnTo>
                        <a:pt x="130" y="3"/>
                      </a:lnTo>
                      <a:lnTo>
                        <a:pt x="140" y="5"/>
                      </a:lnTo>
                      <a:lnTo>
                        <a:pt x="149" y="9"/>
                      </a:lnTo>
                      <a:lnTo>
                        <a:pt x="158" y="14"/>
                      </a:lnTo>
                      <a:lnTo>
                        <a:pt x="167" y="18"/>
                      </a:lnTo>
                      <a:lnTo>
                        <a:pt x="176" y="24"/>
                      </a:lnTo>
                      <a:lnTo>
                        <a:pt x="184" y="32"/>
                      </a:lnTo>
                      <a:lnTo>
                        <a:pt x="190" y="39"/>
                      </a:lnTo>
                      <a:lnTo>
                        <a:pt x="197" y="48"/>
                      </a:lnTo>
                      <a:lnTo>
                        <a:pt x="202" y="56"/>
                      </a:lnTo>
                      <a:lnTo>
                        <a:pt x="206" y="67"/>
                      </a:lnTo>
                      <a:lnTo>
                        <a:pt x="211" y="76"/>
                      </a:lnTo>
                      <a:lnTo>
                        <a:pt x="212" y="86"/>
                      </a:lnTo>
                      <a:lnTo>
                        <a:pt x="214" y="97"/>
                      </a:lnTo>
                      <a:lnTo>
                        <a:pt x="215" y="107"/>
                      </a:lnTo>
                      <a:lnTo>
                        <a:pt x="215" y="107"/>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1" name="Freeform 76">
                  <a:extLst>
                    <a:ext uri="{FF2B5EF4-FFF2-40B4-BE49-F238E27FC236}">
                      <a16:creationId xmlns:a16="http://schemas.microsoft.com/office/drawing/2014/main" id="{0FCF1311-FFB4-9A4B-9FBD-2C46BA68A8F6}"/>
                    </a:ext>
                  </a:extLst>
                </p:cNvPr>
                <p:cNvSpPr>
                  <a:spLocks/>
                </p:cNvSpPr>
                <p:nvPr/>
              </p:nvSpPr>
              <p:spPr bwMode="auto">
                <a:xfrm>
                  <a:off x="1502" y="2364"/>
                  <a:ext cx="205" cy="145"/>
                </a:xfrm>
                <a:custGeom>
                  <a:avLst/>
                  <a:gdLst>
                    <a:gd name="T0" fmla="*/ 205 w 205"/>
                    <a:gd name="T1" fmla="*/ 72 h 145"/>
                    <a:gd name="T2" fmla="*/ 205 w 205"/>
                    <a:gd name="T3" fmla="*/ 72 h 145"/>
                    <a:gd name="T4" fmla="*/ 205 w 205"/>
                    <a:gd name="T5" fmla="*/ 80 h 145"/>
                    <a:gd name="T6" fmla="*/ 203 w 205"/>
                    <a:gd name="T7" fmla="*/ 87 h 145"/>
                    <a:gd name="T8" fmla="*/ 200 w 205"/>
                    <a:gd name="T9" fmla="*/ 93 h 145"/>
                    <a:gd name="T10" fmla="*/ 197 w 205"/>
                    <a:gd name="T11" fmla="*/ 101 h 145"/>
                    <a:gd name="T12" fmla="*/ 188 w 205"/>
                    <a:gd name="T13" fmla="*/ 113 h 145"/>
                    <a:gd name="T14" fmla="*/ 174 w 205"/>
                    <a:gd name="T15" fmla="*/ 124 h 145"/>
                    <a:gd name="T16" fmla="*/ 159 w 205"/>
                    <a:gd name="T17" fmla="*/ 131 h 145"/>
                    <a:gd name="T18" fmla="*/ 143 w 205"/>
                    <a:gd name="T19" fmla="*/ 139 h 145"/>
                    <a:gd name="T20" fmla="*/ 123 w 205"/>
                    <a:gd name="T21" fmla="*/ 143 h 145"/>
                    <a:gd name="T22" fmla="*/ 102 w 205"/>
                    <a:gd name="T23" fmla="*/ 145 h 145"/>
                    <a:gd name="T24" fmla="*/ 102 w 205"/>
                    <a:gd name="T25" fmla="*/ 145 h 145"/>
                    <a:gd name="T26" fmla="*/ 81 w 205"/>
                    <a:gd name="T27" fmla="*/ 143 h 145"/>
                    <a:gd name="T28" fmla="*/ 61 w 205"/>
                    <a:gd name="T29" fmla="*/ 139 h 145"/>
                    <a:gd name="T30" fmla="*/ 45 w 205"/>
                    <a:gd name="T31" fmla="*/ 131 h 145"/>
                    <a:gd name="T32" fmla="*/ 30 w 205"/>
                    <a:gd name="T33" fmla="*/ 124 h 145"/>
                    <a:gd name="T34" fmla="*/ 16 w 205"/>
                    <a:gd name="T35" fmla="*/ 113 h 145"/>
                    <a:gd name="T36" fmla="*/ 7 w 205"/>
                    <a:gd name="T37" fmla="*/ 101 h 145"/>
                    <a:gd name="T38" fmla="*/ 4 w 205"/>
                    <a:gd name="T39" fmla="*/ 93 h 145"/>
                    <a:gd name="T40" fmla="*/ 1 w 205"/>
                    <a:gd name="T41" fmla="*/ 87 h 145"/>
                    <a:gd name="T42" fmla="*/ 0 w 205"/>
                    <a:gd name="T43" fmla="*/ 80 h 145"/>
                    <a:gd name="T44" fmla="*/ 0 w 205"/>
                    <a:gd name="T45" fmla="*/ 72 h 145"/>
                    <a:gd name="T46" fmla="*/ 0 w 205"/>
                    <a:gd name="T47" fmla="*/ 72 h 145"/>
                    <a:gd name="T48" fmla="*/ 0 w 205"/>
                    <a:gd name="T49" fmla="*/ 65 h 145"/>
                    <a:gd name="T50" fmla="*/ 1 w 205"/>
                    <a:gd name="T51" fmla="*/ 57 h 145"/>
                    <a:gd name="T52" fmla="*/ 4 w 205"/>
                    <a:gd name="T53" fmla="*/ 51 h 145"/>
                    <a:gd name="T54" fmla="*/ 7 w 205"/>
                    <a:gd name="T55" fmla="*/ 44 h 145"/>
                    <a:gd name="T56" fmla="*/ 16 w 205"/>
                    <a:gd name="T57" fmla="*/ 32 h 145"/>
                    <a:gd name="T58" fmla="*/ 30 w 205"/>
                    <a:gd name="T59" fmla="*/ 21 h 145"/>
                    <a:gd name="T60" fmla="*/ 45 w 205"/>
                    <a:gd name="T61" fmla="*/ 13 h 145"/>
                    <a:gd name="T62" fmla="*/ 61 w 205"/>
                    <a:gd name="T63" fmla="*/ 6 h 145"/>
                    <a:gd name="T64" fmla="*/ 81 w 205"/>
                    <a:gd name="T65" fmla="*/ 1 h 145"/>
                    <a:gd name="T66" fmla="*/ 102 w 205"/>
                    <a:gd name="T67" fmla="*/ 0 h 145"/>
                    <a:gd name="T68" fmla="*/ 102 w 205"/>
                    <a:gd name="T69" fmla="*/ 0 h 145"/>
                    <a:gd name="T70" fmla="*/ 123 w 205"/>
                    <a:gd name="T71" fmla="*/ 1 h 145"/>
                    <a:gd name="T72" fmla="*/ 143 w 205"/>
                    <a:gd name="T73" fmla="*/ 6 h 145"/>
                    <a:gd name="T74" fmla="*/ 159 w 205"/>
                    <a:gd name="T75" fmla="*/ 13 h 145"/>
                    <a:gd name="T76" fmla="*/ 174 w 205"/>
                    <a:gd name="T77" fmla="*/ 21 h 145"/>
                    <a:gd name="T78" fmla="*/ 188 w 205"/>
                    <a:gd name="T79" fmla="*/ 32 h 145"/>
                    <a:gd name="T80" fmla="*/ 197 w 205"/>
                    <a:gd name="T81" fmla="*/ 44 h 145"/>
                    <a:gd name="T82" fmla="*/ 200 w 205"/>
                    <a:gd name="T83" fmla="*/ 51 h 145"/>
                    <a:gd name="T84" fmla="*/ 203 w 205"/>
                    <a:gd name="T85" fmla="*/ 57 h 145"/>
                    <a:gd name="T86" fmla="*/ 205 w 205"/>
                    <a:gd name="T87" fmla="*/ 65 h 145"/>
                    <a:gd name="T88" fmla="*/ 205 w 205"/>
                    <a:gd name="T89" fmla="*/ 72 h 145"/>
                    <a:gd name="T90" fmla="*/ 205 w 205"/>
                    <a:gd name="T91" fmla="*/ 7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145">
                      <a:moveTo>
                        <a:pt x="205" y="72"/>
                      </a:moveTo>
                      <a:lnTo>
                        <a:pt x="205" y="72"/>
                      </a:lnTo>
                      <a:lnTo>
                        <a:pt x="205" y="80"/>
                      </a:lnTo>
                      <a:lnTo>
                        <a:pt x="203" y="87"/>
                      </a:lnTo>
                      <a:lnTo>
                        <a:pt x="200" y="93"/>
                      </a:lnTo>
                      <a:lnTo>
                        <a:pt x="197" y="101"/>
                      </a:lnTo>
                      <a:lnTo>
                        <a:pt x="188" y="113"/>
                      </a:lnTo>
                      <a:lnTo>
                        <a:pt x="174" y="124"/>
                      </a:lnTo>
                      <a:lnTo>
                        <a:pt x="159" y="131"/>
                      </a:lnTo>
                      <a:lnTo>
                        <a:pt x="143" y="139"/>
                      </a:lnTo>
                      <a:lnTo>
                        <a:pt x="123" y="143"/>
                      </a:lnTo>
                      <a:lnTo>
                        <a:pt x="102" y="145"/>
                      </a:lnTo>
                      <a:lnTo>
                        <a:pt x="102" y="145"/>
                      </a:lnTo>
                      <a:lnTo>
                        <a:pt x="81" y="143"/>
                      </a:lnTo>
                      <a:lnTo>
                        <a:pt x="61" y="139"/>
                      </a:lnTo>
                      <a:lnTo>
                        <a:pt x="45" y="131"/>
                      </a:lnTo>
                      <a:lnTo>
                        <a:pt x="30" y="124"/>
                      </a:lnTo>
                      <a:lnTo>
                        <a:pt x="16" y="113"/>
                      </a:lnTo>
                      <a:lnTo>
                        <a:pt x="7" y="101"/>
                      </a:lnTo>
                      <a:lnTo>
                        <a:pt x="4" y="93"/>
                      </a:lnTo>
                      <a:lnTo>
                        <a:pt x="1" y="87"/>
                      </a:lnTo>
                      <a:lnTo>
                        <a:pt x="0" y="80"/>
                      </a:lnTo>
                      <a:lnTo>
                        <a:pt x="0" y="72"/>
                      </a:lnTo>
                      <a:lnTo>
                        <a:pt x="0" y="72"/>
                      </a:lnTo>
                      <a:lnTo>
                        <a:pt x="0" y="65"/>
                      </a:lnTo>
                      <a:lnTo>
                        <a:pt x="1" y="57"/>
                      </a:lnTo>
                      <a:lnTo>
                        <a:pt x="4" y="51"/>
                      </a:lnTo>
                      <a:lnTo>
                        <a:pt x="7" y="44"/>
                      </a:lnTo>
                      <a:lnTo>
                        <a:pt x="16" y="32"/>
                      </a:lnTo>
                      <a:lnTo>
                        <a:pt x="30" y="21"/>
                      </a:lnTo>
                      <a:lnTo>
                        <a:pt x="45" y="13"/>
                      </a:lnTo>
                      <a:lnTo>
                        <a:pt x="61" y="6"/>
                      </a:lnTo>
                      <a:lnTo>
                        <a:pt x="81" y="1"/>
                      </a:lnTo>
                      <a:lnTo>
                        <a:pt x="102" y="0"/>
                      </a:lnTo>
                      <a:lnTo>
                        <a:pt x="102" y="0"/>
                      </a:lnTo>
                      <a:lnTo>
                        <a:pt x="123" y="1"/>
                      </a:lnTo>
                      <a:lnTo>
                        <a:pt x="143" y="6"/>
                      </a:lnTo>
                      <a:lnTo>
                        <a:pt x="159" y="13"/>
                      </a:lnTo>
                      <a:lnTo>
                        <a:pt x="174" y="21"/>
                      </a:lnTo>
                      <a:lnTo>
                        <a:pt x="188" y="32"/>
                      </a:lnTo>
                      <a:lnTo>
                        <a:pt x="197" y="44"/>
                      </a:lnTo>
                      <a:lnTo>
                        <a:pt x="200" y="51"/>
                      </a:lnTo>
                      <a:lnTo>
                        <a:pt x="203" y="57"/>
                      </a:lnTo>
                      <a:lnTo>
                        <a:pt x="205" y="65"/>
                      </a:lnTo>
                      <a:lnTo>
                        <a:pt x="205" y="72"/>
                      </a:lnTo>
                      <a:lnTo>
                        <a:pt x="205" y="72"/>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2" name="Freeform 77">
                  <a:extLst>
                    <a:ext uri="{FF2B5EF4-FFF2-40B4-BE49-F238E27FC236}">
                      <a16:creationId xmlns:a16="http://schemas.microsoft.com/office/drawing/2014/main" id="{5820D1AA-0CBD-66F6-7EE9-EA2C3FBBE86B}"/>
                    </a:ext>
                  </a:extLst>
                </p:cNvPr>
                <p:cNvSpPr>
                  <a:spLocks/>
                </p:cNvSpPr>
                <p:nvPr/>
              </p:nvSpPr>
              <p:spPr bwMode="auto">
                <a:xfrm>
                  <a:off x="1444" y="2438"/>
                  <a:ext cx="177" cy="146"/>
                </a:xfrm>
                <a:custGeom>
                  <a:avLst/>
                  <a:gdLst>
                    <a:gd name="T0" fmla="*/ 177 w 177"/>
                    <a:gd name="T1" fmla="*/ 72 h 146"/>
                    <a:gd name="T2" fmla="*/ 177 w 177"/>
                    <a:gd name="T3" fmla="*/ 72 h 146"/>
                    <a:gd name="T4" fmla="*/ 177 w 177"/>
                    <a:gd name="T5" fmla="*/ 80 h 146"/>
                    <a:gd name="T6" fmla="*/ 175 w 177"/>
                    <a:gd name="T7" fmla="*/ 87 h 146"/>
                    <a:gd name="T8" fmla="*/ 169 w 177"/>
                    <a:gd name="T9" fmla="*/ 101 h 146"/>
                    <a:gd name="T10" fmla="*/ 162 w 177"/>
                    <a:gd name="T11" fmla="*/ 114 h 146"/>
                    <a:gd name="T12" fmla="*/ 151 w 177"/>
                    <a:gd name="T13" fmla="*/ 125 h 146"/>
                    <a:gd name="T14" fmla="*/ 138 w 177"/>
                    <a:gd name="T15" fmla="*/ 134 h 146"/>
                    <a:gd name="T16" fmla="*/ 122 w 177"/>
                    <a:gd name="T17" fmla="*/ 140 h 146"/>
                    <a:gd name="T18" fmla="*/ 106 w 177"/>
                    <a:gd name="T19" fmla="*/ 144 h 146"/>
                    <a:gd name="T20" fmla="*/ 88 w 177"/>
                    <a:gd name="T21" fmla="*/ 146 h 146"/>
                    <a:gd name="T22" fmla="*/ 88 w 177"/>
                    <a:gd name="T23" fmla="*/ 146 h 146"/>
                    <a:gd name="T24" fmla="*/ 71 w 177"/>
                    <a:gd name="T25" fmla="*/ 144 h 146"/>
                    <a:gd name="T26" fmla="*/ 55 w 177"/>
                    <a:gd name="T27" fmla="*/ 140 h 146"/>
                    <a:gd name="T28" fmla="*/ 40 w 177"/>
                    <a:gd name="T29" fmla="*/ 134 h 146"/>
                    <a:gd name="T30" fmla="*/ 26 w 177"/>
                    <a:gd name="T31" fmla="*/ 125 h 146"/>
                    <a:gd name="T32" fmla="*/ 15 w 177"/>
                    <a:gd name="T33" fmla="*/ 114 h 146"/>
                    <a:gd name="T34" fmla="*/ 8 w 177"/>
                    <a:gd name="T35" fmla="*/ 101 h 146"/>
                    <a:gd name="T36" fmla="*/ 2 w 177"/>
                    <a:gd name="T37" fmla="*/ 87 h 146"/>
                    <a:gd name="T38" fmla="*/ 0 w 177"/>
                    <a:gd name="T39" fmla="*/ 80 h 146"/>
                    <a:gd name="T40" fmla="*/ 0 w 177"/>
                    <a:gd name="T41" fmla="*/ 72 h 146"/>
                    <a:gd name="T42" fmla="*/ 0 w 177"/>
                    <a:gd name="T43" fmla="*/ 72 h 146"/>
                    <a:gd name="T44" fmla="*/ 0 w 177"/>
                    <a:gd name="T45" fmla="*/ 65 h 146"/>
                    <a:gd name="T46" fmla="*/ 2 w 177"/>
                    <a:gd name="T47" fmla="*/ 59 h 146"/>
                    <a:gd name="T48" fmla="*/ 8 w 177"/>
                    <a:gd name="T49" fmla="*/ 45 h 146"/>
                    <a:gd name="T50" fmla="*/ 15 w 177"/>
                    <a:gd name="T51" fmla="*/ 31 h 146"/>
                    <a:gd name="T52" fmla="*/ 26 w 177"/>
                    <a:gd name="T53" fmla="*/ 21 h 146"/>
                    <a:gd name="T54" fmla="*/ 40 w 177"/>
                    <a:gd name="T55" fmla="*/ 12 h 146"/>
                    <a:gd name="T56" fmla="*/ 55 w 177"/>
                    <a:gd name="T57" fmla="*/ 6 h 146"/>
                    <a:gd name="T58" fmla="*/ 71 w 177"/>
                    <a:gd name="T59" fmla="*/ 1 h 146"/>
                    <a:gd name="T60" fmla="*/ 88 w 177"/>
                    <a:gd name="T61" fmla="*/ 0 h 146"/>
                    <a:gd name="T62" fmla="*/ 88 w 177"/>
                    <a:gd name="T63" fmla="*/ 0 h 146"/>
                    <a:gd name="T64" fmla="*/ 106 w 177"/>
                    <a:gd name="T65" fmla="*/ 1 h 146"/>
                    <a:gd name="T66" fmla="*/ 122 w 177"/>
                    <a:gd name="T67" fmla="*/ 6 h 146"/>
                    <a:gd name="T68" fmla="*/ 138 w 177"/>
                    <a:gd name="T69" fmla="*/ 12 h 146"/>
                    <a:gd name="T70" fmla="*/ 151 w 177"/>
                    <a:gd name="T71" fmla="*/ 21 h 146"/>
                    <a:gd name="T72" fmla="*/ 162 w 177"/>
                    <a:gd name="T73" fmla="*/ 31 h 146"/>
                    <a:gd name="T74" fmla="*/ 169 w 177"/>
                    <a:gd name="T75" fmla="*/ 45 h 146"/>
                    <a:gd name="T76" fmla="*/ 175 w 177"/>
                    <a:gd name="T77" fmla="*/ 59 h 146"/>
                    <a:gd name="T78" fmla="*/ 177 w 177"/>
                    <a:gd name="T79" fmla="*/ 65 h 146"/>
                    <a:gd name="T80" fmla="*/ 177 w 177"/>
                    <a:gd name="T81" fmla="*/ 72 h 146"/>
                    <a:gd name="T82" fmla="*/ 177 w 177"/>
                    <a:gd name="T83" fmla="*/ 7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46">
                      <a:moveTo>
                        <a:pt x="177" y="72"/>
                      </a:moveTo>
                      <a:lnTo>
                        <a:pt x="177" y="72"/>
                      </a:lnTo>
                      <a:lnTo>
                        <a:pt x="177" y="80"/>
                      </a:lnTo>
                      <a:lnTo>
                        <a:pt x="175" y="87"/>
                      </a:lnTo>
                      <a:lnTo>
                        <a:pt x="169" y="101"/>
                      </a:lnTo>
                      <a:lnTo>
                        <a:pt x="162" y="114"/>
                      </a:lnTo>
                      <a:lnTo>
                        <a:pt x="151" y="125"/>
                      </a:lnTo>
                      <a:lnTo>
                        <a:pt x="138" y="134"/>
                      </a:lnTo>
                      <a:lnTo>
                        <a:pt x="122" y="140"/>
                      </a:lnTo>
                      <a:lnTo>
                        <a:pt x="106" y="144"/>
                      </a:lnTo>
                      <a:lnTo>
                        <a:pt x="88" y="146"/>
                      </a:lnTo>
                      <a:lnTo>
                        <a:pt x="88" y="146"/>
                      </a:lnTo>
                      <a:lnTo>
                        <a:pt x="71" y="144"/>
                      </a:lnTo>
                      <a:lnTo>
                        <a:pt x="55" y="140"/>
                      </a:lnTo>
                      <a:lnTo>
                        <a:pt x="40" y="134"/>
                      </a:lnTo>
                      <a:lnTo>
                        <a:pt x="26" y="125"/>
                      </a:lnTo>
                      <a:lnTo>
                        <a:pt x="15" y="114"/>
                      </a:lnTo>
                      <a:lnTo>
                        <a:pt x="8" y="101"/>
                      </a:lnTo>
                      <a:lnTo>
                        <a:pt x="2" y="87"/>
                      </a:lnTo>
                      <a:lnTo>
                        <a:pt x="0" y="80"/>
                      </a:lnTo>
                      <a:lnTo>
                        <a:pt x="0" y="72"/>
                      </a:lnTo>
                      <a:lnTo>
                        <a:pt x="0" y="72"/>
                      </a:lnTo>
                      <a:lnTo>
                        <a:pt x="0" y="65"/>
                      </a:lnTo>
                      <a:lnTo>
                        <a:pt x="2" y="59"/>
                      </a:lnTo>
                      <a:lnTo>
                        <a:pt x="8" y="45"/>
                      </a:lnTo>
                      <a:lnTo>
                        <a:pt x="15" y="31"/>
                      </a:lnTo>
                      <a:lnTo>
                        <a:pt x="26" y="21"/>
                      </a:lnTo>
                      <a:lnTo>
                        <a:pt x="40" y="12"/>
                      </a:lnTo>
                      <a:lnTo>
                        <a:pt x="55" y="6"/>
                      </a:lnTo>
                      <a:lnTo>
                        <a:pt x="71" y="1"/>
                      </a:lnTo>
                      <a:lnTo>
                        <a:pt x="88" y="0"/>
                      </a:lnTo>
                      <a:lnTo>
                        <a:pt x="88" y="0"/>
                      </a:lnTo>
                      <a:lnTo>
                        <a:pt x="106" y="1"/>
                      </a:lnTo>
                      <a:lnTo>
                        <a:pt x="122" y="6"/>
                      </a:lnTo>
                      <a:lnTo>
                        <a:pt x="138" y="12"/>
                      </a:lnTo>
                      <a:lnTo>
                        <a:pt x="151" y="21"/>
                      </a:lnTo>
                      <a:lnTo>
                        <a:pt x="162" y="31"/>
                      </a:lnTo>
                      <a:lnTo>
                        <a:pt x="169" y="45"/>
                      </a:lnTo>
                      <a:lnTo>
                        <a:pt x="175" y="59"/>
                      </a:lnTo>
                      <a:lnTo>
                        <a:pt x="177" y="65"/>
                      </a:lnTo>
                      <a:lnTo>
                        <a:pt x="177" y="72"/>
                      </a:lnTo>
                      <a:lnTo>
                        <a:pt x="177" y="72"/>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3" name="Freeform 78">
                  <a:extLst>
                    <a:ext uri="{FF2B5EF4-FFF2-40B4-BE49-F238E27FC236}">
                      <a16:creationId xmlns:a16="http://schemas.microsoft.com/office/drawing/2014/main" id="{88836D81-96DF-8623-D6FB-AD35D2A836AF}"/>
                    </a:ext>
                  </a:extLst>
                </p:cNvPr>
                <p:cNvSpPr>
                  <a:spLocks/>
                </p:cNvSpPr>
                <p:nvPr/>
              </p:nvSpPr>
              <p:spPr bwMode="auto">
                <a:xfrm>
                  <a:off x="1425" y="2546"/>
                  <a:ext cx="223" cy="251"/>
                </a:xfrm>
                <a:custGeom>
                  <a:avLst/>
                  <a:gdLst>
                    <a:gd name="T0" fmla="*/ 223 w 223"/>
                    <a:gd name="T1" fmla="*/ 125 h 251"/>
                    <a:gd name="T2" fmla="*/ 220 w 223"/>
                    <a:gd name="T3" fmla="*/ 151 h 251"/>
                    <a:gd name="T4" fmla="*/ 214 w 223"/>
                    <a:gd name="T5" fmla="*/ 174 h 251"/>
                    <a:gd name="T6" fmla="*/ 203 w 223"/>
                    <a:gd name="T7" fmla="*/ 195 h 251"/>
                    <a:gd name="T8" fmla="*/ 190 w 223"/>
                    <a:gd name="T9" fmla="*/ 214 h 251"/>
                    <a:gd name="T10" fmla="*/ 173 w 223"/>
                    <a:gd name="T11" fmla="*/ 229 h 251"/>
                    <a:gd name="T12" fmla="*/ 155 w 223"/>
                    <a:gd name="T13" fmla="*/ 241 h 251"/>
                    <a:gd name="T14" fmla="*/ 134 w 223"/>
                    <a:gd name="T15" fmla="*/ 248 h 251"/>
                    <a:gd name="T16" fmla="*/ 111 w 223"/>
                    <a:gd name="T17" fmla="*/ 251 h 251"/>
                    <a:gd name="T18" fmla="*/ 101 w 223"/>
                    <a:gd name="T19" fmla="*/ 251 h 251"/>
                    <a:gd name="T20" fmla="*/ 78 w 223"/>
                    <a:gd name="T21" fmla="*/ 245 h 251"/>
                    <a:gd name="T22" fmla="*/ 59 w 223"/>
                    <a:gd name="T23" fmla="*/ 235 h 251"/>
                    <a:gd name="T24" fmla="*/ 40 w 223"/>
                    <a:gd name="T25" fmla="*/ 222 h 251"/>
                    <a:gd name="T26" fmla="*/ 25 w 223"/>
                    <a:gd name="T27" fmla="*/ 205 h 251"/>
                    <a:gd name="T28" fmla="*/ 13 w 223"/>
                    <a:gd name="T29" fmla="*/ 186 h 251"/>
                    <a:gd name="T30" fmla="*/ 6 w 223"/>
                    <a:gd name="T31" fmla="*/ 163 h 251"/>
                    <a:gd name="T32" fmla="*/ 1 w 223"/>
                    <a:gd name="T33" fmla="*/ 137 h 251"/>
                    <a:gd name="T34" fmla="*/ 0 w 223"/>
                    <a:gd name="T35" fmla="*/ 125 h 251"/>
                    <a:gd name="T36" fmla="*/ 3 w 223"/>
                    <a:gd name="T37" fmla="*/ 100 h 251"/>
                    <a:gd name="T38" fmla="*/ 9 w 223"/>
                    <a:gd name="T39" fmla="*/ 77 h 251"/>
                    <a:gd name="T40" fmla="*/ 19 w 223"/>
                    <a:gd name="T41" fmla="*/ 55 h 251"/>
                    <a:gd name="T42" fmla="*/ 33 w 223"/>
                    <a:gd name="T43" fmla="*/ 36 h 251"/>
                    <a:gd name="T44" fmla="*/ 50 w 223"/>
                    <a:gd name="T45" fmla="*/ 21 h 251"/>
                    <a:gd name="T46" fmla="*/ 68 w 223"/>
                    <a:gd name="T47" fmla="*/ 9 h 251"/>
                    <a:gd name="T48" fmla="*/ 89 w 223"/>
                    <a:gd name="T49" fmla="*/ 2 h 251"/>
                    <a:gd name="T50" fmla="*/ 111 w 223"/>
                    <a:gd name="T51" fmla="*/ 0 h 251"/>
                    <a:gd name="T52" fmla="*/ 123 w 223"/>
                    <a:gd name="T53" fmla="*/ 0 h 251"/>
                    <a:gd name="T54" fmla="*/ 144 w 223"/>
                    <a:gd name="T55" fmla="*/ 6 h 251"/>
                    <a:gd name="T56" fmla="*/ 164 w 223"/>
                    <a:gd name="T57" fmla="*/ 15 h 251"/>
                    <a:gd name="T58" fmla="*/ 182 w 223"/>
                    <a:gd name="T59" fmla="*/ 29 h 251"/>
                    <a:gd name="T60" fmla="*/ 197 w 223"/>
                    <a:gd name="T61" fmla="*/ 46 h 251"/>
                    <a:gd name="T62" fmla="*/ 209 w 223"/>
                    <a:gd name="T63" fmla="*/ 65 h 251"/>
                    <a:gd name="T64" fmla="*/ 218 w 223"/>
                    <a:gd name="T65" fmla="*/ 88 h 251"/>
                    <a:gd name="T66" fmla="*/ 221 w 223"/>
                    <a:gd name="T67" fmla="*/ 112 h 251"/>
                    <a:gd name="T68" fmla="*/ 223 w 223"/>
                    <a:gd name="T69" fmla="*/ 12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 h="251">
                      <a:moveTo>
                        <a:pt x="223" y="125"/>
                      </a:moveTo>
                      <a:lnTo>
                        <a:pt x="223" y="125"/>
                      </a:lnTo>
                      <a:lnTo>
                        <a:pt x="221" y="137"/>
                      </a:lnTo>
                      <a:lnTo>
                        <a:pt x="220" y="151"/>
                      </a:lnTo>
                      <a:lnTo>
                        <a:pt x="218" y="163"/>
                      </a:lnTo>
                      <a:lnTo>
                        <a:pt x="214" y="174"/>
                      </a:lnTo>
                      <a:lnTo>
                        <a:pt x="209" y="186"/>
                      </a:lnTo>
                      <a:lnTo>
                        <a:pt x="203" y="195"/>
                      </a:lnTo>
                      <a:lnTo>
                        <a:pt x="197" y="205"/>
                      </a:lnTo>
                      <a:lnTo>
                        <a:pt x="190" y="214"/>
                      </a:lnTo>
                      <a:lnTo>
                        <a:pt x="182" y="222"/>
                      </a:lnTo>
                      <a:lnTo>
                        <a:pt x="173" y="229"/>
                      </a:lnTo>
                      <a:lnTo>
                        <a:pt x="164" y="235"/>
                      </a:lnTo>
                      <a:lnTo>
                        <a:pt x="155" y="241"/>
                      </a:lnTo>
                      <a:lnTo>
                        <a:pt x="144" y="245"/>
                      </a:lnTo>
                      <a:lnTo>
                        <a:pt x="134" y="248"/>
                      </a:lnTo>
                      <a:lnTo>
                        <a:pt x="123" y="251"/>
                      </a:lnTo>
                      <a:lnTo>
                        <a:pt x="111" y="251"/>
                      </a:lnTo>
                      <a:lnTo>
                        <a:pt x="111" y="251"/>
                      </a:lnTo>
                      <a:lnTo>
                        <a:pt x="101" y="251"/>
                      </a:lnTo>
                      <a:lnTo>
                        <a:pt x="89" y="248"/>
                      </a:lnTo>
                      <a:lnTo>
                        <a:pt x="78" y="245"/>
                      </a:lnTo>
                      <a:lnTo>
                        <a:pt x="68" y="241"/>
                      </a:lnTo>
                      <a:lnTo>
                        <a:pt x="59" y="235"/>
                      </a:lnTo>
                      <a:lnTo>
                        <a:pt x="50" y="229"/>
                      </a:lnTo>
                      <a:lnTo>
                        <a:pt x="40" y="222"/>
                      </a:lnTo>
                      <a:lnTo>
                        <a:pt x="33" y="214"/>
                      </a:lnTo>
                      <a:lnTo>
                        <a:pt x="25" y="205"/>
                      </a:lnTo>
                      <a:lnTo>
                        <a:pt x="19" y="195"/>
                      </a:lnTo>
                      <a:lnTo>
                        <a:pt x="13" y="186"/>
                      </a:lnTo>
                      <a:lnTo>
                        <a:pt x="9" y="174"/>
                      </a:lnTo>
                      <a:lnTo>
                        <a:pt x="6" y="163"/>
                      </a:lnTo>
                      <a:lnTo>
                        <a:pt x="3" y="151"/>
                      </a:lnTo>
                      <a:lnTo>
                        <a:pt x="1" y="137"/>
                      </a:lnTo>
                      <a:lnTo>
                        <a:pt x="0" y="125"/>
                      </a:lnTo>
                      <a:lnTo>
                        <a:pt x="0" y="125"/>
                      </a:lnTo>
                      <a:lnTo>
                        <a:pt x="1" y="112"/>
                      </a:lnTo>
                      <a:lnTo>
                        <a:pt x="3" y="100"/>
                      </a:lnTo>
                      <a:lnTo>
                        <a:pt x="6" y="88"/>
                      </a:lnTo>
                      <a:lnTo>
                        <a:pt x="9" y="77"/>
                      </a:lnTo>
                      <a:lnTo>
                        <a:pt x="13" y="65"/>
                      </a:lnTo>
                      <a:lnTo>
                        <a:pt x="19" y="55"/>
                      </a:lnTo>
                      <a:lnTo>
                        <a:pt x="25" y="46"/>
                      </a:lnTo>
                      <a:lnTo>
                        <a:pt x="33" y="36"/>
                      </a:lnTo>
                      <a:lnTo>
                        <a:pt x="40" y="29"/>
                      </a:lnTo>
                      <a:lnTo>
                        <a:pt x="50" y="21"/>
                      </a:lnTo>
                      <a:lnTo>
                        <a:pt x="59" y="15"/>
                      </a:lnTo>
                      <a:lnTo>
                        <a:pt x="68" y="9"/>
                      </a:lnTo>
                      <a:lnTo>
                        <a:pt x="78" y="6"/>
                      </a:lnTo>
                      <a:lnTo>
                        <a:pt x="89" y="2"/>
                      </a:lnTo>
                      <a:lnTo>
                        <a:pt x="101" y="0"/>
                      </a:lnTo>
                      <a:lnTo>
                        <a:pt x="111" y="0"/>
                      </a:lnTo>
                      <a:lnTo>
                        <a:pt x="111" y="0"/>
                      </a:lnTo>
                      <a:lnTo>
                        <a:pt x="123" y="0"/>
                      </a:lnTo>
                      <a:lnTo>
                        <a:pt x="134" y="2"/>
                      </a:lnTo>
                      <a:lnTo>
                        <a:pt x="144" y="6"/>
                      </a:lnTo>
                      <a:lnTo>
                        <a:pt x="155" y="9"/>
                      </a:lnTo>
                      <a:lnTo>
                        <a:pt x="164" y="15"/>
                      </a:lnTo>
                      <a:lnTo>
                        <a:pt x="173" y="21"/>
                      </a:lnTo>
                      <a:lnTo>
                        <a:pt x="182" y="29"/>
                      </a:lnTo>
                      <a:lnTo>
                        <a:pt x="190" y="36"/>
                      </a:lnTo>
                      <a:lnTo>
                        <a:pt x="197" y="46"/>
                      </a:lnTo>
                      <a:lnTo>
                        <a:pt x="203" y="55"/>
                      </a:lnTo>
                      <a:lnTo>
                        <a:pt x="209" y="65"/>
                      </a:lnTo>
                      <a:lnTo>
                        <a:pt x="214" y="77"/>
                      </a:lnTo>
                      <a:lnTo>
                        <a:pt x="218" y="88"/>
                      </a:lnTo>
                      <a:lnTo>
                        <a:pt x="220" y="100"/>
                      </a:lnTo>
                      <a:lnTo>
                        <a:pt x="221" y="112"/>
                      </a:lnTo>
                      <a:lnTo>
                        <a:pt x="223" y="125"/>
                      </a:lnTo>
                      <a:lnTo>
                        <a:pt x="223" y="125"/>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4" name="Freeform 79">
                  <a:extLst>
                    <a:ext uri="{FF2B5EF4-FFF2-40B4-BE49-F238E27FC236}">
                      <a16:creationId xmlns:a16="http://schemas.microsoft.com/office/drawing/2014/main" id="{A61FF9BF-DB49-F9E8-ACF0-DC1A34062EDE}"/>
                    </a:ext>
                  </a:extLst>
                </p:cNvPr>
                <p:cNvSpPr>
                  <a:spLocks/>
                </p:cNvSpPr>
                <p:nvPr/>
              </p:nvSpPr>
              <p:spPr bwMode="auto">
                <a:xfrm>
                  <a:off x="735" y="2739"/>
                  <a:ext cx="262" cy="263"/>
                </a:xfrm>
                <a:custGeom>
                  <a:avLst/>
                  <a:gdLst>
                    <a:gd name="T0" fmla="*/ 262 w 262"/>
                    <a:gd name="T1" fmla="*/ 131 h 263"/>
                    <a:gd name="T2" fmla="*/ 260 w 262"/>
                    <a:gd name="T3" fmla="*/ 159 h 263"/>
                    <a:gd name="T4" fmla="*/ 253 w 262"/>
                    <a:gd name="T5" fmla="*/ 183 h 263"/>
                    <a:gd name="T6" fmla="*/ 241 w 262"/>
                    <a:gd name="T7" fmla="*/ 205 h 263"/>
                    <a:gd name="T8" fmla="*/ 224 w 262"/>
                    <a:gd name="T9" fmla="*/ 225 h 263"/>
                    <a:gd name="T10" fmla="*/ 204 w 262"/>
                    <a:gd name="T11" fmla="*/ 240 h 263"/>
                    <a:gd name="T12" fmla="*/ 182 w 262"/>
                    <a:gd name="T13" fmla="*/ 252 h 263"/>
                    <a:gd name="T14" fmla="*/ 158 w 262"/>
                    <a:gd name="T15" fmla="*/ 260 h 263"/>
                    <a:gd name="T16" fmla="*/ 131 w 262"/>
                    <a:gd name="T17" fmla="*/ 263 h 263"/>
                    <a:gd name="T18" fmla="*/ 119 w 262"/>
                    <a:gd name="T19" fmla="*/ 263 h 263"/>
                    <a:gd name="T20" fmla="*/ 93 w 262"/>
                    <a:gd name="T21" fmla="*/ 257 h 263"/>
                    <a:gd name="T22" fmla="*/ 69 w 262"/>
                    <a:gd name="T23" fmla="*/ 247 h 263"/>
                    <a:gd name="T24" fmla="*/ 48 w 262"/>
                    <a:gd name="T25" fmla="*/ 232 h 263"/>
                    <a:gd name="T26" fmla="*/ 30 w 262"/>
                    <a:gd name="T27" fmla="*/ 216 h 263"/>
                    <a:gd name="T28" fmla="*/ 16 w 262"/>
                    <a:gd name="T29" fmla="*/ 195 h 263"/>
                    <a:gd name="T30" fmla="*/ 6 w 262"/>
                    <a:gd name="T31" fmla="*/ 171 h 263"/>
                    <a:gd name="T32" fmla="*/ 1 w 262"/>
                    <a:gd name="T33" fmla="*/ 145 h 263"/>
                    <a:gd name="T34" fmla="*/ 0 w 262"/>
                    <a:gd name="T35" fmla="*/ 131 h 263"/>
                    <a:gd name="T36" fmla="*/ 3 w 262"/>
                    <a:gd name="T37" fmla="*/ 106 h 263"/>
                    <a:gd name="T38" fmla="*/ 10 w 262"/>
                    <a:gd name="T39" fmla="*/ 80 h 263"/>
                    <a:gd name="T40" fmla="*/ 22 w 262"/>
                    <a:gd name="T41" fmla="*/ 58 h 263"/>
                    <a:gd name="T42" fmla="*/ 39 w 262"/>
                    <a:gd name="T43" fmla="*/ 39 h 263"/>
                    <a:gd name="T44" fmla="*/ 58 w 262"/>
                    <a:gd name="T45" fmla="*/ 23 h 263"/>
                    <a:gd name="T46" fmla="*/ 81 w 262"/>
                    <a:gd name="T47" fmla="*/ 11 h 263"/>
                    <a:gd name="T48" fmla="*/ 105 w 262"/>
                    <a:gd name="T49" fmla="*/ 3 h 263"/>
                    <a:gd name="T50" fmla="*/ 131 w 262"/>
                    <a:gd name="T51" fmla="*/ 0 h 263"/>
                    <a:gd name="T52" fmla="*/ 144 w 262"/>
                    <a:gd name="T53" fmla="*/ 2 h 263"/>
                    <a:gd name="T54" fmla="*/ 170 w 262"/>
                    <a:gd name="T55" fmla="*/ 6 h 263"/>
                    <a:gd name="T56" fmla="*/ 194 w 262"/>
                    <a:gd name="T57" fmla="*/ 17 h 263"/>
                    <a:gd name="T58" fmla="*/ 215 w 262"/>
                    <a:gd name="T59" fmla="*/ 30 h 263"/>
                    <a:gd name="T60" fmla="*/ 233 w 262"/>
                    <a:gd name="T61" fmla="*/ 48 h 263"/>
                    <a:gd name="T62" fmla="*/ 247 w 262"/>
                    <a:gd name="T63" fmla="*/ 70 h 263"/>
                    <a:gd name="T64" fmla="*/ 257 w 262"/>
                    <a:gd name="T65" fmla="*/ 92 h 263"/>
                    <a:gd name="T66" fmla="*/ 262 w 262"/>
                    <a:gd name="T67" fmla="*/ 118 h 263"/>
                    <a:gd name="T68" fmla="*/ 262 w 262"/>
                    <a:gd name="T69" fmla="*/ 13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2" h="263">
                      <a:moveTo>
                        <a:pt x="262" y="131"/>
                      </a:moveTo>
                      <a:lnTo>
                        <a:pt x="262" y="131"/>
                      </a:lnTo>
                      <a:lnTo>
                        <a:pt x="262" y="145"/>
                      </a:lnTo>
                      <a:lnTo>
                        <a:pt x="260" y="159"/>
                      </a:lnTo>
                      <a:lnTo>
                        <a:pt x="257" y="171"/>
                      </a:lnTo>
                      <a:lnTo>
                        <a:pt x="253" y="183"/>
                      </a:lnTo>
                      <a:lnTo>
                        <a:pt x="247" y="195"/>
                      </a:lnTo>
                      <a:lnTo>
                        <a:pt x="241" y="205"/>
                      </a:lnTo>
                      <a:lnTo>
                        <a:pt x="233" y="216"/>
                      </a:lnTo>
                      <a:lnTo>
                        <a:pt x="224" y="225"/>
                      </a:lnTo>
                      <a:lnTo>
                        <a:pt x="215" y="232"/>
                      </a:lnTo>
                      <a:lnTo>
                        <a:pt x="204" y="240"/>
                      </a:lnTo>
                      <a:lnTo>
                        <a:pt x="194" y="247"/>
                      </a:lnTo>
                      <a:lnTo>
                        <a:pt x="182" y="252"/>
                      </a:lnTo>
                      <a:lnTo>
                        <a:pt x="170" y="257"/>
                      </a:lnTo>
                      <a:lnTo>
                        <a:pt x="158" y="260"/>
                      </a:lnTo>
                      <a:lnTo>
                        <a:pt x="144" y="263"/>
                      </a:lnTo>
                      <a:lnTo>
                        <a:pt x="131" y="263"/>
                      </a:lnTo>
                      <a:lnTo>
                        <a:pt x="131" y="263"/>
                      </a:lnTo>
                      <a:lnTo>
                        <a:pt x="119" y="263"/>
                      </a:lnTo>
                      <a:lnTo>
                        <a:pt x="105" y="260"/>
                      </a:lnTo>
                      <a:lnTo>
                        <a:pt x="93" y="257"/>
                      </a:lnTo>
                      <a:lnTo>
                        <a:pt x="81" y="252"/>
                      </a:lnTo>
                      <a:lnTo>
                        <a:pt x="69" y="247"/>
                      </a:lnTo>
                      <a:lnTo>
                        <a:pt x="58" y="240"/>
                      </a:lnTo>
                      <a:lnTo>
                        <a:pt x="48" y="232"/>
                      </a:lnTo>
                      <a:lnTo>
                        <a:pt x="39" y="225"/>
                      </a:lnTo>
                      <a:lnTo>
                        <a:pt x="30" y="216"/>
                      </a:lnTo>
                      <a:lnTo>
                        <a:pt x="22" y="205"/>
                      </a:lnTo>
                      <a:lnTo>
                        <a:pt x="16" y="195"/>
                      </a:lnTo>
                      <a:lnTo>
                        <a:pt x="10" y="183"/>
                      </a:lnTo>
                      <a:lnTo>
                        <a:pt x="6" y="171"/>
                      </a:lnTo>
                      <a:lnTo>
                        <a:pt x="3" y="159"/>
                      </a:lnTo>
                      <a:lnTo>
                        <a:pt x="1" y="145"/>
                      </a:lnTo>
                      <a:lnTo>
                        <a:pt x="0" y="131"/>
                      </a:lnTo>
                      <a:lnTo>
                        <a:pt x="0" y="131"/>
                      </a:lnTo>
                      <a:lnTo>
                        <a:pt x="1" y="118"/>
                      </a:lnTo>
                      <a:lnTo>
                        <a:pt x="3" y="106"/>
                      </a:lnTo>
                      <a:lnTo>
                        <a:pt x="6" y="92"/>
                      </a:lnTo>
                      <a:lnTo>
                        <a:pt x="10" y="80"/>
                      </a:lnTo>
                      <a:lnTo>
                        <a:pt x="16" y="70"/>
                      </a:lnTo>
                      <a:lnTo>
                        <a:pt x="22" y="58"/>
                      </a:lnTo>
                      <a:lnTo>
                        <a:pt x="30" y="48"/>
                      </a:lnTo>
                      <a:lnTo>
                        <a:pt x="39" y="39"/>
                      </a:lnTo>
                      <a:lnTo>
                        <a:pt x="48" y="30"/>
                      </a:lnTo>
                      <a:lnTo>
                        <a:pt x="58" y="23"/>
                      </a:lnTo>
                      <a:lnTo>
                        <a:pt x="69" y="17"/>
                      </a:lnTo>
                      <a:lnTo>
                        <a:pt x="81" y="11"/>
                      </a:lnTo>
                      <a:lnTo>
                        <a:pt x="93" y="6"/>
                      </a:lnTo>
                      <a:lnTo>
                        <a:pt x="105" y="3"/>
                      </a:lnTo>
                      <a:lnTo>
                        <a:pt x="119" y="2"/>
                      </a:lnTo>
                      <a:lnTo>
                        <a:pt x="131" y="0"/>
                      </a:lnTo>
                      <a:lnTo>
                        <a:pt x="131" y="0"/>
                      </a:lnTo>
                      <a:lnTo>
                        <a:pt x="144" y="2"/>
                      </a:lnTo>
                      <a:lnTo>
                        <a:pt x="158" y="3"/>
                      </a:lnTo>
                      <a:lnTo>
                        <a:pt x="170" y="6"/>
                      </a:lnTo>
                      <a:lnTo>
                        <a:pt x="182" y="11"/>
                      </a:lnTo>
                      <a:lnTo>
                        <a:pt x="194" y="17"/>
                      </a:lnTo>
                      <a:lnTo>
                        <a:pt x="204" y="23"/>
                      </a:lnTo>
                      <a:lnTo>
                        <a:pt x="215" y="30"/>
                      </a:lnTo>
                      <a:lnTo>
                        <a:pt x="224" y="39"/>
                      </a:lnTo>
                      <a:lnTo>
                        <a:pt x="233" y="48"/>
                      </a:lnTo>
                      <a:lnTo>
                        <a:pt x="241" y="58"/>
                      </a:lnTo>
                      <a:lnTo>
                        <a:pt x="247" y="70"/>
                      </a:lnTo>
                      <a:lnTo>
                        <a:pt x="253" y="80"/>
                      </a:lnTo>
                      <a:lnTo>
                        <a:pt x="257" y="92"/>
                      </a:lnTo>
                      <a:lnTo>
                        <a:pt x="260" y="106"/>
                      </a:lnTo>
                      <a:lnTo>
                        <a:pt x="262" y="118"/>
                      </a:lnTo>
                      <a:lnTo>
                        <a:pt x="262" y="131"/>
                      </a:lnTo>
                      <a:lnTo>
                        <a:pt x="262" y="131"/>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5" name="Freeform 80">
                  <a:extLst>
                    <a:ext uri="{FF2B5EF4-FFF2-40B4-BE49-F238E27FC236}">
                      <a16:creationId xmlns:a16="http://schemas.microsoft.com/office/drawing/2014/main" id="{9F50665B-2F56-7DD0-7AA0-3247F9D3EF50}"/>
                    </a:ext>
                  </a:extLst>
                </p:cNvPr>
                <p:cNvSpPr>
                  <a:spLocks/>
                </p:cNvSpPr>
                <p:nvPr/>
              </p:nvSpPr>
              <p:spPr bwMode="auto">
                <a:xfrm>
                  <a:off x="1004" y="3386"/>
                  <a:ext cx="178" cy="178"/>
                </a:xfrm>
                <a:custGeom>
                  <a:avLst/>
                  <a:gdLst>
                    <a:gd name="T0" fmla="*/ 178 w 178"/>
                    <a:gd name="T1" fmla="*/ 89 h 178"/>
                    <a:gd name="T2" fmla="*/ 178 w 178"/>
                    <a:gd name="T3" fmla="*/ 89 h 178"/>
                    <a:gd name="T4" fmla="*/ 177 w 178"/>
                    <a:gd name="T5" fmla="*/ 98 h 178"/>
                    <a:gd name="T6" fmla="*/ 177 w 178"/>
                    <a:gd name="T7" fmla="*/ 107 h 178"/>
                    <a:gd name="T8" fmla="*/ 171 w 178"/>
                    <a:gd name="T9" fmla="*/ 124 h 178"/>
                    <a:gd name="T10" fmla="*/ 163 w 178"/>
                    <a:gd name="T11" fmla="*/ 139 h 178"/>
                    <a:gd name="T12" fmla="*/ 151 w 178"/>
                    <a:gd name="T13" fmla="*/ 151 h 178"/>
                    <a:gd name="T14" fmla="*/ 139 w 178"/>
                    <a:gd name="T15" fmla="*/ 163 h 178"/>
                    <a:gd name="T16" fmla="*/ 124 w 178"/>
                    <a:gd name="T17" fmla="*/ 170 h 178"/>
                    <a:gd name="T18" fmla="*/ 107 w 178"/>
                    <a:gd name="T19" fmla="*/ 175 h 178"/>
                    <a:gd name="T20" fmla="*/ 98 w 178"/>
                    <a:gd name="T21" fmla="*/ 176 h 178"/>
                    <a:gd name="T22" fmla="*/ 89 w 178"/>
                    <a:gd name="T23" fmla="*/ 178 h 178"/>
                    <a:gd name="T24" fmla="*/ 89 w 178"/>
                    <a:gd name="T25" fmla="*/ 178 h 178"/>
                    <a:gd name="T26" fmla="*/ 80 w 178"/>
                    <a:gd name="T27" fmla="*/ 176 h 178"/>
                    <a:gd name="T28" fmla="*/ 71 w 178"/>
                    <a:gd name="T29" fmla="*/ 175 h 178"/>
                    <a:gd name="T30" fmla="*/ 55 w 178"/>
                    <a:gd name="T31" fmla="*/ 170 h 178"/>
                    <a:gd name="T32" fmla="*/ 39 w 178"/>
                    <a:gd name="T33" fmla="*/ 163 h 178"/>
                    <a:gd name="T34" fmla="*/ 26 w 178"/>
                    <a:gd name="T35" fmla="*/ 151 h 178"/>
                    <a:gd name="T36" fmla="*/ 15 w 178"/>
                    <a:gd name="T37" fmla="*/ 139 h 178"/>
                    <a:gd name="T38" fmla="*/ 8 w 178"/>
                    <a:gd name="T39" fmla="*/ 124 h 178"/>
                    <a:gd name="T40" fmla="*/ 2 w 178"/>
                    <a:gd name="T41" fmla="*/ 107 h 178"/>
                    <a:gd name="T42" fmla="*/ 0 w 178"/>
                    <a:gd name="T43" fmla="*/ 98 h 178"/>
                    <a:gd name="T44" fmla="*/ 0 w 178"/>
                    <a:gd name="T45" fmla="*/ 89 h 178"/>
                    <a:gd name="T46" fmla="*/ 0 w 178"/>
                    <a:gd name="T47" fmla="*/ 89 h 178"/>
                    <a:gd name="T48" fmla="*/ 0 w 178"/>
                    <a:gd name="T49" fmla="*/ 80 h 178"/>
                    <a:gd name="T50" fmla="*/ 2 w 178"/>
                    <a:gd name="T51" fmla="*/ 71 h 178"/>
                    <a:gd name="T52" fmla="*/ 8 w 178"/>
                    <a:gd name="T53" fmla="*/ 54 h 178"/>
                    <a:gd name="T54" fmla="*/ 15 w 178"/>
                    <a:gd name="T55" fmla="*/ 39 h 178"/>
                    <a:gd name="T56" fmla="*/ 26 w 178"/>
                    <a:gd name="T57" fmla="*/ 26 h 178"/>
                    <a:gd name="T58" fmla="*/ 39 w 178"/>
                    <a:gd name="T59" fmla="*/ 15 h 178"/>
                    <a:gd name="T60" fmla="*/ 55 w 178"/>
                    <a:gd name="T61" fmla="*/ 7 h 178"/>
                    <a:gd name="T62" fmla="*/ 71 w 178"/>
                    <a:gd name="T63" fmla="*/ 1 h 178"/>
                    <a:gd name="T64" fmla="*/ 80 w 178"/>
                    <a:gd name="T65" fmla="*/ 0 h 178"/>
                    <a:gd name="T66" fmla="*/ 89 w 178"/>
                    <a:gd name="T67" fmla="*/ 0 h 178"/>
                    <a:gd name="T68" fmla="*/ 89 w 178"/>
                    <a:gd name="T69" fmla="*/ 0 h 178"/>
                    <a:gd name="T70" fmla="*/ 98 w 178"/>
                    <a:gd name="T71" fmla="*/ 0 h 178"/>
                    <a:gd name="T72" fmla="*/ 107 w 178"/>
                    <a:gd name="T73" fmla="*/ 1 h 178"/>
                    <a:gd name="T74" fmla="*/ 124 w 178"/>
                    <a:gd name="T75" fmla="*/ 7 h 178"/>
                    <a:gd name="T76" fmla="*/ 139 w 178"/>
                    <a:gd name="T77" fmla="*/ 15 h 178"/>
                    <a:gd name="T78" fmla="*/ 151 w 178"/>
                    <a:gd name="T79" fmla="*/ 26 h 178"/>
                    <a:gd name="T80" fmla="*/ 163 w 178"/>
                    <a:gd name="T81" fmla="*/ 39 h 178"/>
                    <a:gd name="T82" fmla="*/ 171 w 178"/>
                    <a:gd name="T83" fmla="*/ 54 h 178"/>
                    <a:gd name="T84" fmla="*/ 177 w 178"/>
                    <a:gd name="T85" fmla="*/ 71 h 178"/>
                    <a:gd name="T86" fmla="*/ 177 w 178"/>
                    <a:gd name="T87" fmla="*/ 80 h 178"/>
                    <a:gd name="T88" fmla="*/ 178 w 178"/>
                    <a:gd name="T89" fmla="*/ 89 h 178"/>
                    <a:gd name="T90" fmla="*/ 178 w 178"/>
                    <a:gd name="T91"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78">
                      <a:moveTo>
                        <a:pt x="178" y="89"/>
                      </a:moveTo>
                      <a:lnTo>
                        <a:pt x="178" y="89"/>
                      </a:lnTo>
                      <a:lnTo>
                        <a:pt x="177" y="98"/>
                      </a:lnTo>
                      <a:lnTo>
                        <a:pt x="177" y="107"/>
                      </a:lnTo>
                      <a:lnTo>
                        <a:pt x="171" y="124"/>
                      </a:lnTo>
                      <a:lnTo>
                        <a:pt x="163" y="139"/>
                      </a:lnTo>
                      <a:lnTo>
                        <a:pt x="151" y="151"/>
                      </a:lnTo>
                      <a:lnTo>
                        <a:pt x="139" y="163"/>
                      </a:lnTo>
                      <a:lnTo>
                        <a:pt x="124" y="170"/>
                      </a:lnTo>
                      <a:lnTo>
                        <a:pt x="107" y="175"/>
                      </a:lnTo>
                      <a:lnTo>
                        <a:pt x="98" y="176"/>
                      </a:lnTo>
                      <a:lnTo>
                        <a:pt x="89" y="178"/>
                      </a:lnTo>
                      <a:lnTo>
                        <a:pt x="89" y="178"/>
                      </a:lnTo>
                      <a:lnTo>
                        <a:pt x="80" y="176"/>
                      </a:lnTo>
                      <a:lnTo>
                        <a:pt x="71" y="175"/>
                      </a:lnTo>
                      <a:lnTo>
                        <a:pt x="55" y="170"/>
                      </a:lnTo>
                      <a:lnTo>
                        <a:pt x="39" y="163"/>
                      </a:lnTo>
                      <a:lnTo>
                        <a:pt x="26" y="151"/>
                      </a:lnTo>
                      <a:lnTo>
                        <a:pt x="15" y="139"/>
                      </a:lnTo>
                      <a:lnTo>
                        <a:pt x="8" y="124"/>
                      </a:lnTo>
                      <a:lnTo>
                        <a:pt x="2" y="107"/>
                      </a:lnTo>
                      <a:lnTo>
                        <a:pt x="0" y="98"/>
                      </a:lnTo>
                      <a:lnTo>
                        <a:pt x="0" y="89"/>
                      </a:lnTo>
                      <a:lnTo>
                        <a:pt x="0" y="89"/>
                      </a:lnTo>
                      <a:lnTo>
                        <a:pt x="0" y="80"/>
                      </a:lnTo>
                      <a:lnTo>
                        <a:pt x="2" y="71"/>
                      </a:lnTo>
                      <a:lnTo>
                        <a:pt x="8" y="54"/>
                      </a:lnTo>
                      <a:lnTo>
                        <a:pt x="15" y="39"/>
                      </a:lnTo>
                      <a:lnTo>
                        <a:pt x="26" y="26"/>
                      </a:lnTo>
                      <a:lnTo>
                        <a:pt x="39" y="15"/>
                      </a:lnTo>
                      <a:lnTo>
                        <a:pt x="55" y="7"/>
                      </a:lnTo>
                      <a:lnTo>
                        <a:pt x="71" y="1"/>
                      </a:lnTo>
                      <a:lnTo>
                        <a:pt x="80" y="0"/>
                      </a:lnTo>
                      <a:lnTo>
                        <a:pt x="89" y="0"/>
                      </a:lnTo>
                      <a:lnTo>
                        <a:pt x="89" y="0"/>
                      </a:lnTo>
                      <a:lnTo>
                        <a:pt x="98" y="0"/>
                      </a:lnTo>
                      <a:lnTo>
                        <a:pt x="107" y="1"/>
                      </a:lnTo>
                      <a:lnTo>
                        <a:pt x="124" y="7"/>
                      </a:lnTo>
                      <a:lnTo>
                        <a:pt x="139" y="15"/>
                      </a:lnTo>
                      <a:lnTo>
                        <a:pt x="151" y="26"/>
                      </a:lnTo>
                      <a:lnTo>
                        <a:pt x="163" y="39"/>
                      </a:lnTo>
                      <a:lnTo>
                        <a:pt x="171" y="54"/>
                      </a:lnTo>
                      <a:lnTo>
                        <a:pt x="177" y="71"/>
                      </a:lnTo>
                      <a:lnTo>
                        <a:pt x="177" y="80"/>
                      </a:lnTo>
                      <a:lnTo>
                        <a:pt x="178" y="89"/>
                      </a:lnTo>
                      <a:lnTo>
                        <a:pt x="178" y="89"/>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6" name="Freeform 81">
                  <a:extLst>
                    <a:ext uri="{FF2B5EF4-FFF2-40B4-BE49-F238E27FC236}">
                      <a16:creationId xmlns:a16="http://schemas.microsoft.com/office/drawing/2014/main" id="{EBB5AEB9-A513-53F1-642B-ED8145659545}"/>
                    </a:ext>
                  </a:extLst>
                </p:cNvPr>
                <p:cNvSpPr>
                  <a:spLocks/>
                </p:cNvSpPr>
                <p:nvPr/>
              </p:nvSpPr>
              <p:spPr bwMode="auto">
                <a:xfrm>
                  <a:off x="323" y="2592"/>
                  <a:ext cx="200" cy="200"/>
                </a:xfrm>
                <a:custGeom>
                  <a:avLst/>
                  <a:gdLst>
                    <a:gd name="T0" fmla="*/ 200 w 200"/>
                    <a:gd name="T1" fmla="*/ 101 h 200"/>
                    <a:gd name="T2" fmla="*/ 199 w 200"/>
                    <a:gd name="T3" fmla="*/ 120 h 200"/>
                    <a:gd name="T4" fmla="*/ 193 w 200"/>
                    <a:gd name="T5" fmla="*/ 140 h 200"/>
                    <a:gd name="T6" fmla="*/ 184 w 200"/>
                    <a:gd name="T7" fmla="*/ 156 h 200"/>
                    <a:gd name="T8" fmla="*/ 170 w 200"/>
                    <a:gd name="T9" fmla="*/ 171 h 200"/>
                    <a:gd name="T10" fmla="*/ 157 w 200"/>
                    <a:gd name="T11" fmla="*/ 183 h 200"/>
                    <a:gd name="T12" fmla="*/ 139 w 200"/>
                    <a:gd name="T13" fmla="*/ 192 h 200"/>
                    <a:gd name="T14" fmla="*/ 121 w 200"/>
                    <a:gd name="T15" fmla="*/ 199 h 200"/>
                    <a:gd name="T16" fmla="*/ 100 w 200"/>
                    <a:gd name="T17" fmla="*/ 200 h 200"/>
                    <a:gd name="T18" fmla="*/ 90 w 200"/>
                    <a:gd name="T19" fmla="*/ 200 h 200"/>
                    <a:gd name="T20" fmla="*/ 71 w 200"/>
                    <a:gd name="T21" fmla="*/ 195 h 200"/>
                    <a:gd name="T22" fmla="*/ 53 w 200"/>
                    <a:gd name="T23" fmla="*/ 188 h 200"/>
                    <a:gd name="T24" fmla="*/ 36 w 200"/>
                    <a:gd name="T25" fmla="*/ 177 h 200"/>
                    <a:gd name="T26" fmla="*/ 23 w 200"/>
                    <a:gd name="T27" fmla="*/ 164 h 200"/>
                    <a:gd name="T28" fmla="*/ 12 w 200"/>
                    <a:gd name="T29" fmla="*/ 149 h 200"/>
                    <a:gd name="T30" fmla="*/ 5 w 200"/>
                    <a:gd name="T31" fmla="*/ 131 h 200"/>
                    <a:gd name="T32" fmla="*/ 0 w 200"/>
                    <a:gd name="T33" fmla="*/ 111 h 200"/>
                    <a:gd name="T34" fmla="*/ 0 w 200"/>
                    <a:gd name="T35" fmla="*/ 101 h 200"/>
                    <a:gd name="T36" fmla="*/ 2 w 200"/>
                    <a:gd name="T37" fmla="*/ 79 h 200"/>
                    <a:gd name="T38" fmla="*/ 8 w 200"/>
                    <a:gd name="T39" fmla="*/ 61 h 200"/>
                    <a:gd name="T40" fmla="*/ 17 w 200"/>
                    <a:gd name="T41" fmla="*/ 45 h 200"/>
                    <a:gd name="T42" fmla="*/ 29 w 200"/>
                    <a:gd name="T43" fmla="*/ 30 h 200"/>
                    <a:gd name="T44" fmla="*/ 44 w 200"/>
                    <a:gd name="T45" fmla="*/ 18 h 200"/>
                    <a:gd name="T46" fmla="*/ 62 w 200"/>
                    <a:gd name="T47" fmla="*/ 9 h 200"/>
                    <a:gd name="T48" fmla="*/ 80 w 200"/>
                    <a:gd name="T49" fmla="*/ 3 h 200"/>
                    <a:gd name="T50" fmla="*/ 100 w 200"/>
                    <a:gd name="T51" fmla="*/ 0 h 200"/>
                    <a:gd name="T52" fmla="*/ 110 w 200"/>
                    <a:gd name="T53" fmla="*/ 1 h 200"/>
                    <a:gd name="T54" fmla="*/ 130 w 200"/>
                    <a:gd name="T55" fmla="*/ 4 h 200"/>
                    <a:gd name="T56" fmla="*/ 148 w 200"/>
                    <a:gd name="T57" fmla="*/ 12 h 200"/>
                    <a:gd name="T58" fmla="*/ 164 w 200"/>
                    <a:gd name="T59" fmla="*/ 24 h 200"/>
                    <a:gd name="T60" fmla="*/ 178 w 200"/>
                    <a:gd name="T61" fmla="*/ 37 h 200"/>
                    <a:gd name="T62" fmla="*/ 188 w 200"/>
                    <a:gd name="T63" fmla="*/ 52 h 200"/>
                    <a:gd name="T64" fmla="*/ 196 w 200"/>
                    <a:gd name="T65" fmla="*/ 70 h 200"/>
                    <a:gd name="T66" fmla="*/ 200 w 200"/>
                    <a:gd name="T67" fmla="*/ 90 h 200"/>
                    <a:gd name="T68" fmla="*/ 200 w 200"/>
                    <a:gd name="T69" fmla="*/ 10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200">
                      <a:moveTo>
                        <a:pt x="200" y="101"/>
                      </a:moveTo>
                      <a:lnTo>
                        <a:pt x="200" y="101"/>
                      </a:lnTo>
                      <a:lnTo>
                        <a:pt x="200" y="111"/>
                      </a:lnTo>
                      <a:lnTo>
                        <a:pt x="199" y="120"/>
                      </a:lnTo>
                      <a:lnTo>
                        <a:pt x="196" y="131"/>
                      </a:lnTo>
                      <a:lnTo>
                        <a:pt x="193" y="140"/>
                      </a:lnTo>
                      <a:lnTo>
                        <a:pt x="188" y="149"/>
                      </a:lnTo>
                      <a:lnTo>
                        <a:pt x="184" y="156"/>
                      </a:lnTo>
                      <a:lnTo>
                        <a:pt x="178" y="164"/>
                      </a:lnTo>
                      <a:lnTo>
                        <a:pt x="170" y="171"/>
                      </a:lnTo>
                      <a:lnTo>
                        <a:pt x="164" y="177"/>
                      </a:lnTo>
                      <a:lnTo>
                        <a:pt x="157" y="183"/>
                      </a:lnTo>
                      <a:lnTo>
                        <a:pt x="148" y="188"/>
                      </a:lnTo>
                      <a:lnTo>
                        <a:pt x="139" y="192"/>
                      </a:lnTo>
                      <a:lnTo>
                        <a:pt x="130" y="195"/>
                      </a:lnTo>
                      <a:lnTo>
                        <a:pt x="121" y="199"/>
                      </a:lnTo>
                      <a:lnTo>
                        <a:pt x="110" y="200"/>
                      </a:lnTo>
                      <a:lnTo>
                        <a:pt x="100" y="200"/>
                      </a:lnTo>
                      <a:lnTo>
                        <a:pt x="100" y="200"/>
                      </a:lnTo>
                      <a:lnTo>
                        <a:pt x="90" y="200"/>
                      </a:lnTo>
                      <a:lnTo>
                        <a:pt x="80" y="199"/>
                      </a:lnTo>
                      <a:lnTo>
                        <a:pt x="71" y="195"/>
                      </a:lnTo>
                      <a:lnTo>
                        <a:pt x="62" y="192"/>
                      </a:lnTo>
                      <a:lnTo>
                        <a:pt x="53" y="188"/>
                      </a:lnTo>
                      <a:lnTo>
                        <a:pt x="44" y="183"/>
                      </a:lnTo>
                      <a:lnTo>
                        <a:pt x="36" y="177"/>
                      </a:lnTo>
                      <a:lnTo>
                        <a:pt x="29" y="171"/>
                      </a:lnTo>
                      <a:lnTo>
                        <a:pt x="23" y="164"/>
                      </a:lnTo>
                      <a:lnTo>
                        <a:pt x="17" y="156"/>
                      </a:lnTo>
                      <a:lnTo>
                        <a:pt x="12" y="149"/>
                      </a:lnTo>
                      <a:lnTo>
                        <a:pt x="8" y="140"/>
                      </a:lnTo>
                      <a:lnTo>
                        <a:pt x="5" y="131"/>
                      </a:lnTo>
                      <a:lnTo>
                        <a:pt x="2" y="120"/>
                      </a:lnTo>
                      <a:lnTo>
                        <a:pt x="0" y="111"/>
                      </a:lnTo>
                      <a:lnTo>
                        <a:pt x="0" y="101"/>
                      </a:lnTo>
                      <a:lnTo>
                        <a:pt x="0" y="101"/>
                      </a:lnTo>
                      <a:lnTo>
                        <a:pt x="0" y="90"/>
                      </a:lnTo>
                      <a:lnTo>
                        <a:pt x="2" y="79"/>
                      </a:lnTo>
                      <a:lnTo>
                        <a:pt x="5" y="70"/>
                      </a:lnTo>
                      <a:lnTo>
                        <a:pt x="8" y="61"/>
                      </a:lnTo>
                      <a:lnTo>
                        <a:pt x="12" y="52"/>
                      </a:lnTo>
                      <a:lnTo>
                        <a:pt x="17" y="45"/>
                      </a:lnTo>
                      <a:lnTo>
                        <a:pt x="23" y="37"/>
                      </a:lnTo>
                      <a:lnTo>
                        <a:pt x="29" y="30"/>
                      </a:lnTo>
                      <a:lnTo>
                        <a:pt x="36" y="24"/>
                      </a:lnTo>
                      <a:lnTo>
                        <a:pt x="44" y="18"/>
                      </a:lnTo>
                      <a:lnTo>
                        <a:pt x="53" y="12"/>
                      </a:lnTo>
                      <a:lnTo>
                        <a:pt x="62" y="9"/>
                      </a:lnTo>
                      <a:lnTo>
                        <a:pt x="71" y="4"/>
                      </a:lnTo>
                      <a:lnTo>
                        <a:pt x="80" y="3"/>
                      </a:lnTo>
                      <a:lnTo>
                        <a:pt x="90" y="1"/>
                      </a:lnTo>
                      <a:lnTo>
                        <a:pt x="100" y="0"/>
                      </a:lnTo>
                      <a:lnTo>
                        <a:pt x="100" y="0"/>
                      </a:lnTo>
                      <a:lnTo>
                        <a:pt x="110" y="1"/>
                      </a:lnTo>
                      <a:lnTo>
                        <a:pt x="121" y="3"/>
                      </a:lnTo>
                      <a:lnTo>
                        <a:pt x="130" y="4"/>
                      </a:lnTo>
                      <a:lnTo>
                        <a:pt x="139" y="9"/>
                      </a:lnTo>
                      <a:lnTo>
                        <a:pt x="148" y="12"/>
                      </a:lnTo>
                      <a:lnTo>
                        <a:pt x="157" y="18"/>
                      </a:lnTo>
                      <a:lnTo>
                        <a:pt x="164" y="24"/>
                      </a:lnTo>
                      <a:lnTo>
                        <a:pt x="170" y="30"/>
                      </a:lnTo>
                      <a:lnTo>
                        <a:pt x="178" y="37"/>
                      </a:lnTo>
                      <a:lnTo>
                        <a:pt x="184" y="45"/>
                      </a:lnTo>
                      <a:lnTo>
                        <a:pt x="188" y="52"/>
                      </a:lnTo>
                      <a:lnTo>
                        <a:pt x="193" y="61"/>
                      </a:lnTo>
                      <a:lnTo>
                        <a:pt x="196" y="70"/>
                      </a:lnTo>
                      <a:lnTo>
                        <a:pt x="199" y="79"/>
                      </a:lnTo>
                      <a:lnTo>
                        <a:pt x="200" y="90"/>
                      </a:lnTo>
                      <a:lnTo>
                        <a:pt x="200" y="101"/>
                      </a:lnTo>
                      <a:lnTo>
                        <a:pt x="200" y="101"/>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7" name="Freeform 82">
                  <a:extLst>
                    <a:ext uri="{FF2B5EF4-FFF2-40B4-BE49-F238E27FC236}">
                      <a16:creationId xmlns:a16="http://schemas.microsoft.com/office/drawing/2014/main" id="{B2AF5485-9717-0E81-6DBE-8AAFDEFF9EF7}"/>
                    </a:ext>
                  </a:extLst>
                </p:cNvPr>
                <p:cNvSpPr>
                  <a:spLocks/>
                </p:cNvSpPr>
                <p:nvPr/>
              </p:nvSpPr>
              <p:spPr bwMode="auto">
                <a:xfrm>
                  <a:off x="683" y="2619"/>
                  <a:ext cx="181" cy="182"/>
                </a:xfrm>
                <a:custGeom>
                  <a:avLst/>
                  <a:gdLst>
                    <a:gd name="T0" fmla="*/ 181 w 181"/>
                    <a:gd name="T1" fmla="*/ 92 h 182"/>
                    <a:gd name="T2" fmla="*/ 181 w 181"/>
                    <a:gd name="T3" fmla="*/ 92 h 182"/>
                    <a:gd name="T4" fmla="*/ 181 w 181"/>
                    <a:gd name="T5" fmla="*/ 101 h 182"/>
                    <a:gd name="T6" fmla="*/ 180 w 181"/>
                    <a:gd name="T7" fmla="*/ 110 h 182"/>
                    <a:gd name="T8" fmla="*/ 175 w 181"/>
                    <a:gd name="T9" fmla="*/ 126 h 182"/>
                    <a:gd name="T10" fmla="*/ 166 w 181"/>
                    <a:gd name="T11" fmla="*/ 141 h 182"/>
                    <a:gd name="T12" fmla="*/ 155 w 181"/>
                    <a:gd name="T13" fmla="*/ 155 h 182"/>
                    <a:gd name="T14" fmla="*/ 142 w 181"/>
                    <a:gd name="T15" fmla="*/ 165 h 182"/>
                    <a:gd name="T16" fmla="*/ 127 w 181"/>
                    <a:gd name="T17" fmla="*/ 175 h 182"/>
                    <a:gd name="T18" fmla="*/ 109 w 181"/>
                    <a:gd name="T19" fmla="*/ 181 h 182"/>
                    <a:gd name="T20" fmla="*/ 100 w 181"/>
                    <a:gd name="T21" fmla="*/ 181 h 182"/>
                    <a:gd name="T22" fmla="*/ 91 w 181"/>
                    <a:gd name="T23" fmla="*/ 182 h 182"/>
                    <a:gd name="T24" fmla="*/ 91 w 181"/>
                    <a:gd name="T25" fmla="*/ 182 h 182"/>
                    <a:gd name="T26" fmla="*/ 82 w 181"/>
                    <a:gd name="T27" fmla="*/ 181 h 182"/>
                    <a:gd name="T28" fmla="*/ 73 w 181"/>
                    <a:gd name="T29" fmla="*/ 181 h 182"/>
                    <a:gd name="T30" fmla="*/ 56 w 181"/>
                    <a:gd name="T31" fmla="*/ 175 h 182"/>
                    <a:gd name="T32" fmla="*/ 41 w 181"/>
                    <a:gd name="T33" fmla="*/ 165 h 182"/>
                    <a:gd name="T34" fmla="*/ 27 w 181"/>
                    <a:gd name="T35" fmla="*/ 155 h 182"/>
                    <a:gd name="T36" fmla="*/ 15 w 181"/>
                    <a:gd name="T37" fmla="*/ 141 h 182"/>
                    <a:gd name="T38" fmla="*/ 8 w 181"/>
                    <a:gd name="T39" fmla="*/ 126 h 182"/>
                    <a:gd name="T40" fmla="*/ 2 w 181"/>
                    <a:gd name="T41" fmla="*/ 110 h 182"/>
                    <a:gd name="T42" fmla="*/ 0 w 181"/>
                    <a:gd name="T43" fmla="*/ 101 h 182"/>
                    <a:gd name="T44" fmla="*/ 0 w 181"/>
                    <a:gd name="T45" fmla="*/ 92 h 182"/>
                    <a:gd name="T46" fmla="*/ 0 w 181"/>
                    <a:gd name="T47" fmla="*/ 92 h 182"/>
                    <a:gd name="T48" fmla="*/ 0 w 181"/>
                    <a:gd name="T49" fmla="*/ 81 h 182"/>
                    <a:gd name="T50" fmla="*/ 2 w 181"/>
                    <a:gd name="T51" fmla="*/ 72 h 182"/>
                    <a:gd name="T52" fmla="*/ 8 w 181"/>
                    <a:gd name="T53" fmla="*/ 55 h 182"/>
                    <a:gd name="T54" fmla="*/ 15 w 181"/>
                    <a:gd name="T55" fmla="*/ 40 h 182"/>
                    <a:gd name="T56" fmla="*/ 27 w 181"/>
                    <a:gd name="T57" fmla="*/ 27 h 182"/>
                    <a:gd name="T58" fmla="*/ 41 w 181"/>
                    <a:gd name="T59" fmla="*/ 16 h 182"/>
                    <a:gd name="T60" fmla="*/ 56 w 181"/>
                    <a:gd name="T61" fmla="*/ 7 h 182"/>
                    <a:gd name="T62" fmla="*/ 73 w 181"/>
                    <a:gd name="T63" fmla="*/ 3 h 182"/>
                    <a:gd name="T64" fmla="*/ 82 w 181"/>
                    <a:gd name="T65" fmla="*/ 1 h 182"/>
                    <a:gd name="T66" fmla="*/ 91 w 181"/>
                    <a:gd name="T67" fmla="*/ 0 h 182"/>
                    <a:gd name="T68" fmla="*/ 91 w 181"/>
                    <a:gd name="T69" fmla="*/ 0 h 182"/>
                    <a:gd name="T70" fmla="*/ 100 w 181"/>
                    <a:gd name="T71" fmla="*/ 1 h 182"/>
                    <a:gd name="T72" fmla="*/ 109 w 181"/>
                    <a:gd name="T73" fmla="*/ 3 h 182"/>
                    <a:gd name="T74" fmla="*/ 127 w 181"/>
                    <a:gd name="T75" fmla="*/ 7 h 182"/>
                    <a:gd name="T76" fmla="*/ 142 w 181"/>
                    <a:gd name="T77" fmla="*/ 16 h 182"/>
                    <a:gd name="T78" fmla="*/ 155 w 181"/>
                    <a:gd name="T79" fmla="*/ 27 h 182"/>
                    <a:gd name="T80" fmla="*/ 166 w 181"/>
                    <a:gd name="T81" fmla="*/ 40 h 182"/>
                    <a:gd name="T82" fmla="*/ 175 w 181"/>
                    <a:gd name="T83" fmla="*/ 55 h 182"/>
                    <a:gd name="T84" fmla="*/ 180 w 181"/>
                    <a:gd name="T85" fmla="*/ 72 h 182"/>
                    <a:gd name="T86" fmla="*/ 181 w 181"/>
                    <a:gd name="T87" fmla="*/ 81 h 182"/>
                    <a:gd name="T88" fmla="*/ 181 w 181"/>
                    <a:gd name="T89" fmla="*/ 92 h 182"/>
                    <a:gd name="T90" fmla="*/ 181 w 181"/>
                    <a:gd name="T91" fmla="*/ 9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2">
                      <a:moveTo>
                        <a:pt x="181" y="92"/>
                      </a:moveTo>
                      <a:lnTo>
                        <a:pt x="181" y="92"/>
                      </a:lnTo>
                      <a:lnTo>
                        <a:pt x="181" y="101"/>
                      </a:lnTo>
                      <a:lnTo>
                        <a:pt x="180" y="110"/>
                      </a:lnTo>
                      <a:lnTo>
                        <a:pt x="175" y="126"/>
                      </a:lnTo>
                      <a:lnTo>
                        <a:pt x="166" y="141"/>
                      </a:lnTo>
                      <a:lnTo>
                        <a:pt x="155" y="155"/>
                      </a:lnTo>
                      <a:lnTo>
                        <a:pt x="142" y="165"/>
                      </a:lnTo>
                      <a:lnTo>
                        <a:pt x="127" y="175"/>
                      </a:lnTo>
                      <a:lnTo>
                        <a:pt x="109" y="181"/>
                      </a:lnTo>
                      <a:lnTo>
                        <a:pt x="100" y="181"/>
                      </a:lnTo>
                      <a:lnTo>
                        <a:pt x="91" y="182"/>
                      </a:lnTo>
                      <a:lnTo>
                        <a:pt x="91" y="182"/>
                      </a:lnTo>
                      <a:lnTo>
                        <a:pt x="82" y="181"/>
                      </a:lnTo>
                      <a:lnTo>
                        <a:pt x="73" y="181"/>
                      </a:lnTo>
                      <a:lnTo>
                        <a:pt x="56" y="175"/>
                      </a:lnTo>
                      <a:lnTo>
                        <a:pt x="41" y="165"/>
                      </a:lnTo>
                      <a:lnTo>
                        <a:pt x="27" y="155"/>
                      </a:lnTo>
                      <a:lnTo>
                        <a:pt x="15" y="141"/>
                      </a:lnTo>
                      <a:lnTo>
                        <a:pt x="8" y="126"/>
                      </a:lnTo>
                      <a:lnTo>
                        <a:pt x="2" y="110"/>
                      </a:lnTo>
                      <a:lnTo>
                        <a:pt x="0" y="101"/>
                      </a:lnTo>
                      <a:lnTo>
                        <a:pt x="0" y="92"/>
                      </a:lnTo>
                      <a:lnTo>
                        <a:pt x="0" y="92"/>
                      </a:lnTo>
                      <a:lnTo>
                        <a:pt x="0" y="81"/>
                      </a:lnTo>
                      <a:lnTo>
                        <a:pt x="2" y="72"/>
                      </a:lnTo>
                      <a:lnTo>
                        <a:pt x="8" y="55"/>
                      </a:lnTo>
                      <a:lnTo>
                        <a:pt x="15" y="40"/>
                      </a:lnTo>
                      <a:lnTo>
                        <a:pt x="27" y="27"/>
                      </a:lnTo>
                      <a:lnTo>
                        <a:pt x="41" y="16"/>
                      </a:lnTo>
                      <a:lnTo>
                        <a:pt x="56" y="7"/>
                      </a:lnTo>
                      <a:lnTo>
                        <a:pt x="73" y="3"/>
                      </a:lnTo>
                      <a:lnTo>
                        <a:pt x="82" y="1"/>
                      </a:lnTo>
                      <a:lnTo>
                        <a:pt x="91" y="0"/>
                      </a:lnTo>
                      <a:lnTo>
                        <a:pt x="91" y="0"/>
                      </a:lnTo>
                      <a:lnTo>
                        <a:pt x="100" y="1"/>
                      </a:lnTo>
                      <a:lnTo>
                        <a:pt x="109" y="3"/>
                      </a:lnTo>
                      <a:lnTo>
                        <a:pt x="127" y="7"/>
                      </a:lnTo>
                      <a:lnTo>
                        <a:pt x="142" y="16"/>
                      </a:lnTo>
                      <a:lnTo>
                        <a:pt x="155" y="27"/>
                      </a:lnTo>
                      <a:lnTo>
                        <a:pt x="166" y="40"/>
                      </a:lnTo>
                      <a:lnTo>
                        <a:pt x="175" y="55"/>
                      </a:lnTo>
                      <a:lnTo>
                        <a:pt x="180" y="72"/>
                      </a:lnTo>
                      <a:lnTo>
                        <a:pt x="181" y="81"/>
                      </a:lnTo>
                      <a:lnTo>
                        <a:pt x="181" y="92"/>
                      </a:lnTo>
                      <a:lnTo>
                        <a:pt x="181" y="92"/>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8" name="Freeform 83">
                  <a:extLst>
                    <a:ext uri="{FF2B5EF4-FFF2-40B4-BE49-F238E27FC236}">
                      <a16:creationId xmlns:a16="http://schemas.microsoft.com/office/drawing/2014/main" id="{16FA65A9-D5BB-A5D2-C8F9-65631C128D77}"/>
                    </a:ext>
                  </a:extLst>
                </p:cNvPr>
                <p:cNvSpPr>
                  <a:spLocks/>
                </p:cNvSpPr>
                <p:nvPr/>
              </p:nvSpPr>
              <p:spPr bwMode="auto">
                <a:xfrm>
                  <a:off x="2587" y="3705"/>
                  <a:ext cx="155" cy="154"/>
                </a:xfrm>
                <a:custGeom>
                  <a:avLst/>
                  <a:gdLst>
                    <a:gd name="T0" fmla="*/ 155 w 155"/>
                    <a:gd name="T1" fmla="*/ 77 h 154"/>
                    <a:gd name="T2" fmla="*/ 155 w 155"/>
                    <a:gd name="T3" fmla="*/ 77 h 154"/>
                    <a:gd name="T4" fmla="*/ 154 w 155"/>
                    <a:gd name="T5" fmla="*/ 94 h 154"/>
                    <a:gd name="T6" fmla="*/ 149 w 155"/>
                    <a:gd name="T7" fmla="*/ 107 h 154"/>
                    <a:gd name="T8" fmla="*/ 141 w 155"/>
                    <a:gd name="T9" fmla="*/ 121 h 154"/>
                    <a:gd name="T10" fmla="*/ 132 w 155"/>
                    <a:gd name="T11" fmla="*/ 132 h 154"/>
                    <a:gd name="T12" fmla="*/ 120 w 155"/>
                    <a:gd name="T13" fmla="*/ 142 h 154"/>
                    <a:gd name="T14" fmla="*/ 108 w 155"/>
                    <a:gd name="T15" fmla="*/ 148 h 154"/>
                    <a:gd name="T16" fmla="*/ 93 w 155"/>
                    <a:gd name="T17" fmla="*/ 153 h 154"/>
                    <a:gd name="T18" fmla="*/ 78 w 155"/>
                    <a:gd name="T19" fmla="*/ 154 h 154"/>
                    <a:gd name="T20" fmla="*/ 78 w 155"/>
                    <a:gd name="T21" fmla="*/ 154 h 154"/>
                    <a:gd name="T22" fmla="*/ 62 w 155"/>
                    <a:gd name="T23" fmla="*/ 153 h 154"/>
                    <a:gd name="T24" fmla="*/ 48 w 155"/>
                    <a:gd name="T25" fmla="*/ 148 h 154"/>
                    <a:gd name="T26" fmla="*/ 34 w 155"/>
                    <a:gd name="T27" fmla="*/ 142 h 154"/>
                    <a:gd name="T28" fmla="*/ 22 w 155"/>
                    <a:gd name="T29" fmla="*/ 132 h 154"/>
                    <a:gd name="T30" fmla="*/ 13 w 155"/>
                    <a:gd name="T31" fmla="*/ 121 h 154"/>
                    <a:gd name="T32" fmla="*/ 7 w 155"/>
                    <a:gd name="T33" fmla="*/ 107 h 154"/>
                    <a:gd name="T34" fmla="*/ 3 w 155"/>
                    <a:gd name="T35" fmla="*/ 94 h 154"/>
                    <a:gd name="T36" fmla="*/ 0 w 155"/>
                    <a:gd name="T37" fmla="*/ 77 h 154"/>
                    <a:gd name="T38" fmla="*/ 0 w 155"/>
                    <a:gd name="T39" fmla="*/ 77 h 154"/>
                    <a:gd name="T40" fmla="*/ 3 w 155"/>
                    <a:gd name="T41" fmla="*/ 62 h 154"/>
                    <a:gd name="T42" fmla="*/ 7 w 155"/>
                    <a:gd name="T43" fmla="*/ 47 h 154"/>
                    <a:gd name="T44" fmla="*/ 13 w 155"/>
                    <a:gd name="T45" fmla="*/ 35 h 154"/>
                    <a:gd name="T46" fmla="*/ 22 w 155"/>
                    <a:gd name="T47" fmla="*/ 23 h 154"/>
                    <a:gd name="T48" fmla="*/ 34 w 155"/>
                    <a:gd name="T49" fmla="*/ 14 h 154"/>
                    <a:gd name="T50" fmla="*/ 48 w 155"/>
                    <a:gd name="T51" fmla="*/ 6 h 154"/>
                    <a:gd name="T52" fmla="*/ 62 w 155"/>
                    <a:gd name="T53" fmla="*/ 2 h 154"/>
                    <a:gd name="T54" fmla="*/ 78 w 155"/>
                    <a:gd name="T55" fmla="*/ 0 h 154"/>
                    <a:gd name="T56" fmla="*/ 78 w 155"/>
                    <a:gd name="T57" fmla="*/ 0 h 154"/>
                    <a:gd name="T58" fmla="*/ 93 w 155"/>
                    <a:gd name="T59" fmla="*/ 2 h 154"/>
                    <a:gd name="T60" fmla="*/ 108 w 155"/>
                    <a:gd name="T61" fmla="*/ 6 h 154"/>
                    <a:gd name="T62" fmla="*/ 120 w 155"/>
                    <a:gd name="T63" fmla="*/ 14 h 154"/>
                    <a:gd name="T64" fmla="*/ 132 w 155"/>
                    <a:gd name="T65" fmla="*/ 23 h 154"/>
                    <a:gd name="T66" fmla="*/ 141 w 155"/>
                    <a:gd name="T67" fmla="*/ 35 h 154"/>
                    <a:gd name="T68" fmla="*/ 149 w 155"/>
                    <a:gd name="T69" fmla="*/ 47 h 154"/>
                    <a:gd name="T70" fmla="*/ 154 w 155"/>
                    <a:gd name="T71" fmla="*/ 62 h 154"/>
                    <a:gd name="T72" fmla="*/ 155 w 155"/>
                    <a:gd name="T73" fmla="*/ 77 h 154"/>
                    <a:gd name="T74" fmla="*/ 155 w 155"/>
                    <a:gd name="T75"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54">
                      <a:moveTo>
                        <a:pt x="155" y="77"/>
                      </a:moveTo>
                      <a:lnTo>
                        <a:pt x="155" y="77"/>
                      </a:lnTo>
                      <a:lnTo>
                        <a:pt x="154" y="94"/>
                      </a:lnTo>
                      <a:lnTo>
                        <a:pt x="149" y="107"/>
                      </a:lnTo>
                      <a:lnTo>
                        <a:pt x="141" y="121"/>
                      </a:lnTo>
                      <a:lnTo>
                        <a:pt x="132" y="132"/>
                      </a:lnTo>
                      <a:lnTo>
                        <a:pt x="120" y="142"/>
                      </a:lnTo>
                      <a:lnTo>
                        <a:pt x="108" y="148"/>
                      </a:lnTo>
                      <a:lnTo>
                        <a:pt x="93" y="153"/>
                      </a:lnTo>
                      <a:lnTo>
                        <a:pt x="78" y="154"/>
                      </a:lnTo>
                      <a:lnTo>
                        <a:pt x="78" y="154"/>
                      </a:lnTo>
                      <a:lnTo>
                        <a:pt x="62" y="153"/>
                      </a:lnTo>
                      <a:lnTo>
                        <a:pt x="48" y="148"/>
                      </a:lnTo>
                      <a:lnTo>
                        <a:pt x="34" y="142"/>
                      </a:lnTo>
                      <a:lnTo>
                        <a:pt x="22" y="132"/>
                      </a:lnTo>
                      <a:lnTo>
                        <a:pt x="13" y="121"/>
                      </a:lnTo>
                      <a:lnTo>
                        <a:pt x="7" y="107"/>
                      </a:lnTo>
                      <a:lnTo>
                        <a:pt x="3" y="94"/>
                      </a:lnTo>
                      <a:lnTo>
                        <a:pt x="0" y="77"/>
                      </a:lnTo>
                      <a:lnTo>
                        <a:pt x="0" y="77"/>
                      </a:lnTo>
                      <a:lnTo>
                        <a:pt x="3" y="62"/>
                      </a:lnTo>
                      <a:lnTo>
                        <a:pt x="7" y="47"/>
                      </a:lnTo>
                      <a:lnTo>
                        <a:pt x="13" y="35"/>
                      </a:lnTo>
                      <a:lnTo>
                        <a:pt x="22" y="23"/>
                      </a:lnTo>
                      <a:lnTo>
                        <a:pt x="34" y="14"/>
                      </a:lnTo>
                      <a:lnTo>
                        <a:pt x="48" y="6"/>
                      </a:lnTo>
                      <a:lnTo>
                        <a:pt x="62" y="2"/>
                      </a:lnTo>
                      <a:lnTo>
                        <a:pt x="78" y="0"/>
                      </a:lnTo>
                      <a:lnTo>
                        <a:pt x="78" y="0"/>
                      </a:lnTo>
                      <a:lnTo>
                        <a:pt x="93" y="2"/>
                      </a:lnTo>
                      <a:lnTo>
                        <a:pt x="108" y="6"/>
                      </a:lnTo>
                      <a:lnTo>
                        <a:pt x="120" y="14"/>
                      </a:lnTo>
                      <a:lnTo>
                        <a:pt x="132" y="23"/>
                      </a:lnTo>
                      <a:lnTo>
                        <a:pt x="141" y="35"/>
                      </a:lnTo>
                      <a:lnTo>
                        <a:pt x="149" y="47"/>
                      </a:lnTo>
                      <a:lnTo>
                        <a:pt x="154" y="62"/>
                      </a:lnTo>
                      <a:lnTo>
                        <a:pt x="155" y="77"/>
                      </a:lnTo>
                      <a:lnTo>
                        <a:pt x="155" y="77"/>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69" name="Freeform 84">
                  <a:extLst>
                    <a:ext uri="{FF2B5EF4-FFF2-40B4-BE49-F238E27FC236}">
                      <a16:creationId xmlns:a16="http://schemas.microsoft.com/office/drawing/2014/main" id="{DD9E4E17-24D5-2163-45EC-C1BBBDD221A5}"/>
                    </a:ext>
                  </a:extLst>
                </p:cNvPr>
                <p:cNvSpPr>
                  <a:spLocks/>
                </p:cNvSpPr>
                <p:nvPr/>
              </p:nvSpPr>
              <p:spPr bwMode="auto">
                <a:xfrm>
                  <a:off x="2521" y="3790"/>
                  <a:ext cx="126" cy="128"/>
                </a:xfrm>
                <a:custGeom>
                  <a:avLst/>
                  <a:gdLst>
                    <a:gd name="T0" fmla="*/ 126 w 126"/>
                    <a:gd name="T1" fmla="*/ 65 h 128"/>
                    <a:gd name="T2" fmla="*/ 126 w 126"/>
                    <a:gd name="T3" fmla="*/ 65 h 128"/>
                    <a:gd name="T4" fmla="*/ 125 w 126"/>
                    <a:gd name="T5" fmla="*/ 77 h 128"/>
                    <a:gd name="T6" fmla="*/ 122 w 126"/>
                    <a:gd name="T7" fmla="*/ 89 h 128"/>
                    <a:gd name="T8" fmla="*/ 116 w 126"/>
                    <a:gd name="T9" fmla="*/ 99 h 128"/>
                    <a:gd name="T10" fmla="*/ 108 w 126"/>
                    <a:gd name="T11" fmla="*/ 108 h 128"/>
                    <a:gd name="T12" fmla="*/ 97 w 126"/>
                    <a:gd name="T13" fmla="*/ 116 h 128"/>
                    <a:gd name="T14" fmla="*/ 87 w 126"/>
                    <a:gd name="T15" fmla="*/ 122 h 128"/>
                    <a:gd name="T16" fmla="*/ 75 w 126"/>
                    <a:gd name="T17" fmla="*/ 126 h 128"/>
                    <a:gd name="T18" fmla="*/ 63 w 126"/>
                    <a:gd name="T19" fmla="*/ 128 h 128"/>
                    <a:gd name="T20" fmla="*/ 63 w 126"/>
                    <a:gd name="T21" fmla="*/ 128 h 128"/>
                    <a:gd name="T22" fmla="*/ 49 w 126"/>
                    <a:gd name="T23" fmla="*/ 126 h 128"/>
                    <a:gd name="T24" fmla="*/ 39 w 126"/>
                    <a:gd name="T25" fmla="*/ 122 h 128"/>
                    <a:gd name="T26" fmla="*/ 27 w 126"/>
                    <a:gd name="T27" fmla="*/ 116 h 128"/>
                    <a:gd name="T28" fmla="*/ 18 w 126"/>
                    <a:gd name="T29" fmla="*/ 108 h 128"/>
                    <a:gd name="T30" fmla="*/ 10 w 126"/>
                    <a:gd name="T31" fmla="*/ 99 h 128"/>
                    <a:gd name="T32" fmla="*/ 4 w 126"/>
                    <a:gd name="T33" fmla="*/ 89 h 128"/>
                    <a:gd name="T34" fmla="*/ 1 w 126"/>
                    <a:gd name="T35" fmla="*/ 77 h 128"/>
                    <a:gd name="T36" fmla="*/ 0 w 126"/>
                    <a:gd name="T37" fmla="*/ 65 h 128"/>
                    <a:gd name="T38" fmla="*/ 0 w 126"/>
                    <a:gd name="T39" fmla="*/ 65 h 128"/>
                    <a:gd name="T40" fmla="*/ 1 w 126"/>
                    <a:gd name="T41" fmla="*/ 51 h 128"/>
                    <a:gd name="T42" fmla="*/ 4 w 126"/>
                    <a:gd name="T43" fmla="*/ 39 h 128"/>
                    <a:gd name="T44" fmla="*/ 10 w 126"/>
                    <a:gd name="T45" fmla="*/ 29 h 128"/>
                    <a:gd name="T46" fmla="*/ 18 w 126"/>
                    <a:gd name="T47" fmla="*/ 19 h 128"/>
                    <a:gd name="T48" fmla="*/ 27 w 126"/>
                    <a:gd name="T49" fmla="*/ 12 h 128"/>
                    <a:gd name="T50" fmla="*/ 39 w 126"/>
                    <a:gd name="T51" fmla="*/ 6 h 128"/>
                    <a:gd name="T52" fmla="*/ 49 w 126"/>
                    <a:gd name="T53" fmla="*/ 1 h 128"/>
                    <a:gd name="T54" fmla="*/ 63 w 126"/>
                    <a:gd name="T55" fmla="*/ 0 h 128"/>
                    <a:gd name="T56" fmla="*/ 63 w 126"/>
                    <a:gd name="T57" fmla="*/ 0 h 128"/>
                    <a:gd name="T58" fmla="*/ 75 w 126"/>
                    <a:gd name="T59" fmla="*/ 1 h 128"/>
                    <a:gd name="T60" fmla="*/ 87 w 126"/>
                    <a:gd name="T61" fmla="*/ 6 h 128"/>
                    <a:gd name="T62" fmla="*/ 97 w 126"/>
                    <a:gd name="T63" fmla="*/ 12 h 128"/>
                    <a:gd name="T64" fmla="*/ 108 w 126"/>
                    <a:gd name="T65" fmla="*/ 19 h 128"/>
                    <a:gd name="T66" fmla="*/ 116 w 126"/>
                    <a:gd name="T67" fmla="*/ 29 h 128"/>
                    <a:gd name="T68" fmla="*/ 122 w 126"/>
                    <a:gd name="T69" fmla="*/ 39 h 128"/>
                    <a:gd name="T70" fmla="*/ 125 w 126"/>
                    <a:gd name="T71" fmla="*/ 51 h 128"/>
                    <a:gd name="T72" fmla="*/ 126 w 126"/>
                    <a:gd name="T73" fmla="*/ 65 h 128"/>
                    <a:gd name="T74" fmla="*/ 126 w 126"/>
                    <a:gd name="T75" fmla="*/ 6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128">
                      <a:moveTo>
                        <a:pt x="126" y="65"/>
                      </a:moveTo>
                      <a:lnTo>
                        <a:pt x="126" y="65"/>
                      </a:lnTo>
                      <a:lnTo>
                        <a:pt x="125" y="77"/>
                      </a:lnTo>
                      <a:lnTo>
                        <a:pt x="122" y="89"/>
                      </a:lnTo>
                      <a:lnTo>
                        <a:pt x="116" y="99"/>
                      </a:lnTo>
                      <a:lnTo>
                        <a:pt x="108" y="108"/>
                      </a:lnTo>
                      <a:lnTo>
                        <a:pt x="97" y="116"/>
                      </a:lnTo>
                      <a:lnTo>
                        <a:pt x="87" y="122"/>
                      </a:lnTo>
                      <a:lnTo>
                        <a:pt x="75" y="126"/>
                      </a:lnTo>
                      <a:lnTo>
                        <a:pt x="63" y="128"/>
                      </a:lnTo>
                      <a:lnTo>
                        <a:pt x="63" y="128"/>
                      </a:lnTo>
                      <a:lnTo>
                        <a:pt x="49" y="126"/>
                      </a:lnTo>
                      <a:lnTo>
                        <a:pt x="39" y="122"/>
                      </a:lnTo>
                      <a:lnTo>
                        <a:pt x="27" y="116"/>
                      </a:lnTo>
                      <a:lnTo>
                        <a:pt x="18" y="108"/>
                      </a:lnTo>
                      <a:lnTo>
                        <a:pt x="10" y="99"/>
                      </a:lnTo>
                      <a:lnTo>
                        <a:pt x="4" y="89"/>
                      </a:lnTo>
                      <a:lnTo>
                        <a:pt x="1" y="77"/>
                      </a:lnTo>
                      <a:lnTo>
                        <a:pt x="0" y="65"/>
                      </a:lnTo>
                      <a:lnTo>
                        <a:pt x="0" y="65"/>
                      </a:lnTo>
                      <a:lnTo>
                        <a:pt x="1" y="51"/>
                      </a:lnTo>
                      <a:lnTo>
                        <a:pt x="4" y="39"/>
                      </a:lnTo>
                      <a:lnTo>
                        <a:pt x="10" y="29"/>
                      </a:lnTo>
                      <a:lnTo>
                        <a:pt x="18" y="19"/>
                      </a:lnTo>
                      <a:lnTo>
                        <a:pt x="27" y="12"/>
                      </a:lnTo>
                      <a:lnTo>
                        <a:pt x="39" y="6"/>
                      </a:lnTo>
                      <a:lnTo>
                        <a:pt x="49" y="1"/>
                      </a:lnTo>
                      <a:lnTo>
                        <a:pt x="63" y="0"/>
                      </a:lnTo>
                      <a:lnTo>
                        <a:pt x="63" y="0"/>
                      </a:lnTo>
                      <a:lnTo>
                        <a:pt x="75" y="1"/>
                      </a:lnTo>
                      <a:lnTo>
                        <a:pt x="87" y="6"/>
                      </a:lnTo>
                      <a:lnTo>
                        <a:pt x="97" y="12"/>
                      </a:lnTo>
                      <a:lnTo>
                        <a:pt x="108" y="19"/>
                      </a:lnTo>
                      <a:lnTo>
                        <a:pt x="116" y="29"/>
                      </a:lnTo>
                      <a:lnTo>
                        <a:pt x="122" y="39"/>
                      </a:lnTo>
                      <a:lnTo>
                        <a:pt x="125" y="51"/>
                      </a:lnTo>
                      <a:lnTo>
                        <a:pt x="126" y="65"/>
                      </a:lnTo>
                      <a:lnTo>
                        <a:pt x="126" y="65"/>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0" name="Freeform 85">
                  <a:extLst>
                    <a:ext uri="{FF2B5EF4-FFF2-40B4-BE49-F238E27FC236}">
                      <a16:creationId xmlns:a16="http://schemas.microsoft.com/office/drawing/2014/main" id="{AC5AF316-BA4C-EF1F-9203-C91DE8EB63CD}"/>
                    </a:ext>
                  </a:extLst>
                </p:cNvPr>
                <p:cNvSpPr>
                  <a:spLocks/>
                </p:cNvSpPr>
                <p:nvPr/>
              </p:nvSpPr>
              <p:spPr bwMode="auto">
                <a:xfrm>
                  <a:off x="2528" y="3547"/>
                  <a:ext cx="213" cy="211"/>
                </a:xfrm>
                <a:custGeom>
                  <a:avLst/>
                  <a:gdLst>
                    <a:gd name="T0" fmla="*/ 213 w 213"/>
                    <a:gd name="T1" fmla="*/ 106 h 211"/>
                    <a:gd name="T2" fmla="*/ 211 w 213"/>
                    <a:gd name="T3" fmla="*/ 127 h 211"/>
                    <a:gd name="T4" fmla="*/ 205 w 213"/>
                    <a:gd name="T5" fmla="*/ 146 h 211"/>
                    <a:gd name="T6" fmla="*/ 194 w 213"/>
                    <a:gd name="T7" fmla="*/ 164 h 211"/>
                    <a:gd name="T8" fmla="*/ 181 w 213"/>
                    <a:gd name="T9" fmla="*/ 181 h 211"/>
                    <a:gd name="T10" fmla="*/ 166 w 213"/>
                    <a:gd name="T11" fmla="*/ 193 h 211"/>
                    <a:gd name="T12" fmla="*/ 148 w 213"/>
                    <a:gd name="T13" fmla="*/ 204 h 211"/>
                    <a:gd name="T14" fmla="*/ 128 w 213"/>
                    <a:gd name="T15" fmla="*/ 210 h 211"/>
                    <a:gd name="T16" fmla="*/ 107 w 213"/>
                    <a:gd name="T17" fmla="*/ 211 h 211"/>
                    <a:gd name="T18" fmla="*/ 96 w 213"/>
                    <a:gd name="T19" fmla="*/ 211 h 211"/>
                    <a:gd name="T20" fmla="*/ 75 w 213"/>
                    <a:gd name="T21" fmla="*/ 207 h 211"/>
                    <a:gd name="T22" fmla="*/ 56 w 213"/>
                    <a:gd name="T23" fmla="*/ 199 h 211"/>
                    <a:gd name="T24" fmla="*/ 39 w 213"/>
                    <a:gd name="T25" fmla="*/ 187 h 211"/>
                    <a:gd name="T26" fmla="*/ 24 w 213"/>
                    <a:gd name="T27" fmla="*/ 174 h 211"/>
                    <a:gd name="T28" fmla="*/ 14 w 213"/>
                    <a:gd name="T29" fmla="*/ 157 h 211"/>
                    <a:gd name="T30" fmla="*/ 6 w 213"/>
                    <a:gd name="T31" fmla="*/ 137 h 211"/>
                    <a:gd name="T32" fmla="*/ 2 w 213"/>
                    <a:gd name="T33" fmla="*/ 116 h 211"/>
                    <a:gd name="T34" fmla="*/ 0 w 213"/>
                    <a:gd name="T35" fmla="*/ 106 h 211"/>
                    <a:gd name="T36" fmla="*/ 3 w 213"/>
                    <a:gd name="T37" fmla="*/ 85 h 211"/>
                    <a:gd name="T38" fmla="*/ 9 w 213"/>
                    <a:gd name="T39" fmla="*/ 65 h 211"/>
                    <a:gd name="T40" fmla="*/ 18 w 213"/>
                    <a:gd name="T41" fmla="*/ 47 h 211"/>
                    <a:gd name="T42" fmla="*/ 32 w 213"/>
                    <a:gd name="T43" fmla="*/ 30 h 211"/>
                    <a:gd name="T44" fmla="*/ 47 w 213"/>
                    <a:gd name="T45" fmla="*/ 18 h 211"/>
                    <a:gd name="T46" fmla="*/ 65 w 213"/>
                    <a:gd name="T47" fmla="*/ 8 h 211"/>
                    <a:gd name="T48" fmla="*/ 86 w 213"/>
                    <a:gd name="T49" fmla="*/ 2 h 211"/>
                    <a:gd name="T50" fmla="*/ 107 w 213"/>
                    <a:gd name="T51" fmla="*/ 0 h 211"/>
                    <a:gd name="T52" fmla="*/ 118 w 213"/>
                    <a:gd name="T53" fmla="*/ 0 h 211"/>
                    <a:gd name="T54" fmla="*/ 139 w 213"/>
                    <a:gd name="T55" fmla="*/ 5 h 211"/>
                    <a:gd name="T56" fmla="*/ 157 w 213"/>
                    <a:gd name="T57" fmla="*/ 12 h 211"/>
                    <a:gd name="T58" fmla="*/ 173 w 213"/>
                    <a:gd name="T59" fmla="*/ 24 h 211"/>
                    <a:gd name="T60" fmla="*/ 188 w 213"/>
                    <a:gd name="T61" fmla="*/ 38 h 211"/>
                    <a:gd name="T62" fmla="*/ 200 w 213"/>
                    <a:gd name="T63" fmla="*/ 56 h 211"/>
                    <a:gd name="T64" fmla="*/ 208 w 213"/>
                    <a:gd name="T65" fmla="*/ 74 h 211"/>
                    <a:gd name="T66" fmla="*/ 213 w 213"/>
                    <a:gd name="T67" fmla="*/ 95 h 211"/>
                    <a:gd name="T68" fmla="*/ 213 w 213"/>
                    <a:gd name="T6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1">
                      <a:moveTo>
                        <a:pt x="213" y="106"/>
                      </a:moveTo>
                      <a:lnTo>
                        <a:pt x="213" y="106"/>
                      </a:lnTo>
                      <a:lnTo>
                        <a:pt x="213" y="116"/>
                      </a:lnTo>
                      <a:lnTo>
                        <a:pt x="211" y="127"/>
                      </a:lnTo>
                      <a:lnTo>
                        <a:pt x="208" y="137"/>
                      </a:lnTo>
                      <a:lnTo>
                        <a:pt x="205" y="146"/>
                      </a:lnTo>
                      <a:lnTo>
                        <a:pt x="200" y="157"/>
                      </a:lnTo>
                      <a:lnTo>
                        <a:pt x="194" y="164"/>
                      </a:lnTo>
                      <a:lnTo>
                        <a:pt x="188" y="174"/>
                      </a:lnTo>
                      <a:lnTo>
                        <a:pt x="181" y="181"/>
                      </a:lnTo>
                      <a:lnTo>
                        <a:pt x="173" y="187"/>
                      </a:lnTo>
                      <a:lnTo>
                        <a:pt x="166" y="193"/>
                      </a:lnTo>
                      <a:lnTo>
                        <a:pt x="157" y="199"/>
                      </a:lnTo>
                      <a:lnTo>
                        <a:pt x="148" y="204"/>
                      </a:lnTo>
                      <a:lnTo>
                        <a:pt x="139" y="207"/>
                      </a:lnTo>
                      <a:lnTo>
                        <a:pt x="128" y="210"/>
                      </a:lnTo>
                      <a:lnTo>
                        <a:pt x="118" y="211"/>
                      </a:lnTo>
                      <a:lnTo>
                        <a:pt x="107" y="211"/>
                      </a:lnTo>
                      <a:lnTo>
                        <a:pt x="107" y="211"/>
                      </a:lnTo>
                      <a:lnTo>
                        <a:pt x="96" y="211"/>
                      </a:lnTo>
                      <a:lnTo>
                        <a:pt x="86" y="210"/>
                      </a:lnTo>
                      <a:lnTo>
                        <a:pt x="75" y="207"/>
                      </a:lnTo>
                      <a:lnTo>
                        <a:pt x="65" y="204"/>
                      </a:lnTo>
                      <a:lnTo>
                        <a:pt x="56" y="199"/>
                      </a:lnTo>
                      <a:lnTo>
                        <a:pt x="47" y="193"/>
                      </a:lnTo>
                      <a:lnTo>
                        <a:pt x="39" y="187"/>
                      </a:lnTo>
                      <a:lnTo>
                        <a:pt x="32" y="181"/>
                      </a:lnTo>
                      <a:lnTo>
                        <a:pt x="24" y="174"/>
                      </a:lnTo>
                      <a:lnTo>
                        <a:pt x="18" y="164"/>
                      </a:lnTo>
                      <a:lnTo>
                        <a:pt x="14" y="157"/>
                      </a:lnTo>
                      <a:lnTo>
                        <a:pt x="9" y="146"/>
                      </a:lnTo>
                      <a:lnTo>
                        <a:pt x="6" y="137"/>
                      </a:lnTo>
                      <a:lnTo>
                        <a:pt x="3" y="127"/>
                      </a:lnTo>
                      <a:lnTo>
                        <a:pt x="2" y="116"/>
                      </a:lnTo>
                      <a:lnTo>
                        <a:pt x="0" y="106"/>
                      </a:lnTo>
                      <a:lnTo>
                        <a:pt x="0" y="106"/>
                      </a:lnTo>
                      <a:lnTo>
                        <a:pt x="2" y="95"/>
                      </a:lnTo>
                      <a:lnTo>
                        <a:pt x="3" y="85"/>
                      </a:lnTo>
                      <a:lnTo>
                        <a:pt x="6" y="74"/>
                      </a:lnTo>
                      <a:lnTo>
                        <a:pt x="9" y="65"/>
                      </a:lnTo>
                      <a:lnTo>
                        <a:pt x="14" y="56"/>
                      </a:lnTo>
                      <a:lnTo>
                        <a:pt x="18" y="47"/>
                      </a:lnTo>
                      <a:lnTo>
                        <a:pt x="24" y="38"/>
                      </a:lnTo>
                      <a:lnTo>
                        <a:pt x="32" y="30"/>
                      </a:lnTo>
                      <a:lnTo>
                        <a:pt x="39" y="24"/>
                      </a:lnTo>
                      <a:lnTo>
                        <a:pt x="47" y="18"/>
                      </a:lnTo>
                      <a:lnTo>
                        <a:pt x="56" y="12"/>
                      </a:lnTo>
                      <a:lnTo>
                        <a:pt x="65" y="8"/>
                      </a:lnTo>
                      <a:lnTo>
                        <a:pt x="75" y="5"/>
                      </a:lnTo>
                      <a:lnTo>
                        <a:pt x="86" y="2"/>
                      </a:lnTo>
                      <a:lnTo>
                        <a:pt x="96" y="0"/>
                      </a:lnTo>
                      <a:lnTo>
                        <a:pt x="107" y="0"/>
                      </a:lnTo>
                      <a:lnTo>
                        <a:pt x="107" y="0"/>
                      </a:lnTo>
                      <a:lnTo>
                        <a:pt x="118" y="0"/>
                      </a:lnTo>
                      <a:lnTo>
                        <a:pt x="128" y="2"/>
                      </a:lnTo>
                      <a:lnTo>
                        <a:pt x="139" y="5"/>
                      </a:lnTo>
                      <a:lnTo>
                        <a:pt x="148" y="8"/>
                      </a:lnTo>
                      <a:lnTo>
                        <a:pt x="157" y="12"/>
                      </a:lnTo>
                      <a:lnTo>
                        <a:pt x="166" y="18"/>
                      </a:lnTo>
                      <a:lnTo>
                        <a:pt x="173" y="24"/>
                      </a:lnTo>
                      <a:lnTo>
                        <a:pt x="181" y="30"/>
                      </a:lnTo>
                      <a:lnTo>
                        <a:pt x="188" y="38"/>
                      </a:lnTo>
                      <a:lnTo>
                        <a:pt x="194" y="47"/>
                      </a:lnTo>
                      <a:lnTo>
                        <a:pt x="200" y="56"/>
                      </a:lnTo>
                      <a:lnTo>
                        <a:pt x="205" y="65"/>
                      </a:lnTo>
                      <a:lnTo>
                        <a:pt x="208" y="74"/>
                      </a:lnTo>
                      <a:lnTo>
                        <a:pt x="211" y="85"/>
                      </a:lnTo>
                      <a:lnTo>
                        <a:pt x="213" y="95"/>
                      </a:lnTo>
                      <a:lnTo>
                        <a:pt x="213" y="106"/>
                      </a:lnTo>
                      <a:lnTo>
                        <a:pt x="213" y="106"/>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1" name="Freeform 86">
                  <a:extLst>
                    <a:ext uri="{FF2B5EF4-FFF2-40B4-BE49-F238E27FC236}">
                      <a16:creationId xmlns:a16="http://schemas.microsoft.com/office/drawing/2014/main" id="{8C72B1F1-3ACF-53FB-1F1B-A6790264431D}"/>
                    </a:ext>
                  </a:extLst>
                </p:cNvPr>
                <p:cNvSpPr>
                  <a:spLocks/>
                </p:cNvSpPr>
                <p:nvPr/>
              </p:nvSpPr>
              <p:spPr bwMode="auto">
                <a:xfrm>
                  <a:off x="2427" y="3540"/>
                  <a:ext cx="143" cy="143"/>
                </a:xfrm>
                <a:custGeom>
                  <a:avLst/>
                  <a:gdLst>
                    <a:gd name="T0" fmla="*/ 143 w 143"/>
                    <a:gd name="T1" fmla="*/ 72 h 143"/>
                    <a:gd name="T2" fmla="*/ 143 w 143"/>
                    <a:gd name="T3" fmla="*/ 72 h 143"/>
                    <a:gd name="T4" fmla="*/ 142 w 143"/>
                    <a:gd name="T5" fmla="*/ 86 h 143"/>
                    <a:gd name="T6" fmla="*/ 137 w 143"/>
                    <a:gd name="T7" fmla="*/ 99 h 143"/>
                    <a:gd name="T8" fmla="*/ 131 w 143"/>
                    <a:gd name="T9" fmla="*/ 111 h 143"/>
                    <a:gd name="T10" fmla="*/ 122 w 143"/>
                    <a:gd name="T11" fmla="*/ 122 h 143"/>
                    <a:gd name="T12" fmla="*/ 112 w 143"/>
                    <a:gd name="T13" fmla="*/ 131 h 143"/>
                    <a:gd name="T14" fmla="*/ 100 w 143"/>
                    <a:gd name="T15" fmla="*/ 137 h 143"/>
                    <a:gd name="T16" fmla="*/ 86 w 143"/>
                    <a:gd name="T17" fmla="*/ 141 h 143"/>
                    <a:gd name="T18" fmla="*/ 72 w 143"/>
                    <a:gd name="T19" fmla="*/ 143 h 143"/>
                    <a:gd name="T20" fmla="*/ 72 w 143"/>
                    <a:gd name="T21" fmla="*/ 143 h 143"/>
                    <a:gd name="T22" fmla="*/ 57 w 143"/>
                    <a:gd name="T23" fmla="*/ 141 h 143"/>
                    <a:gd name="T24" fmla="*/ 44 w 143"/>
                    <a:gd name="T25" fmla="*/ 137 h 143"/>
                    <a:gd name="T26" fmla="*/ 32 w 143"/>
                    <a:gd name="T27" fmla="*/ 131 h 143"/>
                    <a:gd name="T28" fmla="*/ 21 w 143"/>
                    <a:gd name="T29" fmla="*/ 122 h 143"/>
                    <a:gd name="T30" fmla="*/ 14 w 143"/>
                    <a:gd name="T31" fmla="*/ 111 h 143"/>
                    <a:gd name="T32" fmla="*/ 6 w 143"/>
                    <a:gd name="T33" fmla="*/ 99 h 143"/>
                    <a:gd name="T34" fmla="*/ 2 w 143"/>
                    <a:gd name="T35" fmla="*/ 86 h 143"/>
                    <a:gd name="T36" fmla="*/ 0 w 143"/>
                    <a:gd name="T37" fmla="*/ 72 h 143"/>
                    <a:gd name="T38" fmla="*/ 0 w 143"/>
                    <a:gd name="T39" fmla="*/ 72 h 143"/>
                    <a:gd name="T40" fmla="*/ 2 w 143"/>
                    <a:gd name="T41" fmla="*/ 57 h 143"/>
                    <a:gd name="T42" fmla="*/ 6 w 143"/>
                    <a:gd name="T43" fmla="*/ 43 h 143"/>
                    <a:gd name="T44" fmla="*/ 14 w 143"/>
                    <a:gd name="T45" fmla="*/ 31 h 143"/>
                    <a:gd name="T46" fmla="*/ 21 w 143"/>
                    <a:gd name="T47" fmla="*/ 21 h 143"/>
                    <a:gd name="T48" fmla="*/ 32 w 143"/>
                    <a:gd name="T49" fmla="*/ 12 h 143"/>
                    <a:gd name="T50" fmla="*/ 44 w 143"/>
                    <a:gd name="T51" fmla="*/ 6 h 143"/>
                    <a:gd name="T52" fmla="*/ 57 w 143"/>
                    <a:gd name="T53" fmla="*/ 1 h 143"/>
                    <a:gd name="T54" fmla="*/ 72 w 143"/>
                    <a:gd name="T55" fmla="*/ 0 h 143"/>
                    <a:gd name="T56" fmla="*/ 72 w 143"/>
                    <a:gd name="T57" fmla="*/ 0 h 143"/>
                    <a:gd name="T58" fmla="*/ 86 w 143"/>
                    <a:gd name="T59" fmla="*/ 1 h 143"/>
                    <a:gd name="T60" fmla="*/ 100 w 143"/>
                    <a:gd name="T61" fmla="*/ 6 h 143"/>
                    <a:gd name="T62" fmla="*/ 112 w 143"/>
                    <a:gd name="T63" fmla="*/ 12 h 143"/>
                    <a:gd name="T64" fmla="*/ 122 w 143"/>
                    <a:gd name="T65" fmla="*/ 21 h 143"/>
                    <a:gd name="T66" fmla="*/ 131 w 143"/>
                    <a:gd name="T67" fmla="*/ 31 h 143"/>
                    <a:gd name="T68" fmla="*/ 137 w 143"/>
                    <a:gd name="T69" fmla="*/ 43 h 143"/>
                    <a:gd name="T70" fmla="*/ 142 w 143"/>
                    <a:gd name="T71" fmla="*/ 57 h 143"/>
                    <a:gd name="T72" fmla="*/ 143 w 143"/>
                    <a:gd name="T73" fmla="*/ 72 h 143"/>
                    <a:gd name="T74" fmla="*/ 143 w 143"/>
                    <a:gd name="T75" fmla="*/ 7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43">
                      <a:moveTo>
                        <a:pt x="143" y="72"/>
                      </a:moveTo>
                      <a:lnTo>
                        <a:pt x="143" y="72"/>
                      </a:lnTo>
                      <a:lnTo>
                        <a:pt x="142" y="86"/>
                      </a:lnTo>
                      <a:lnTo>
                        <a:pt x="137" y="99"/>
                      </a:lnTo>
                      <a:lnTo>
                        <a:pt x="131" y="111"/>
                      </a:lnTo>
                      <a:lnTo>
                        <a:pt x="122" y="122"/>
                      </a:lnTo>
                      <a:lnTo>
                        <a:pt x="112" y="131"/>
                      </a:lnTo>
                      <a:lnTo>
                        <a:pt x="100" y="137"/>
                      </a:lnTo>
                      <a:lnTo>
                        <a:pt x="86" y="141"/>
                      </a:lnTo>
                      <a:lnTo>
                        <a:pt x="72" y="143"/>
                      </a:lnTo>
                      <a:lnTo>
                        <a:pt x="72" y="143"/>
                      </a:lnTo>
                      <a:lnTo>
                        <a:pt x="57" y="141"/>
                      </a:lnTo>
                      <a:lnTo>
                        <a:pt x="44" y="137"/>
                      </a:lnTo>
                      <a:lnTo>
                        <a:pt x="32" y="131"/>
                      </a:lnTo>
                      <a:lnTo>
                        <a:pt x="21" y="122"/>
                      </a:lnTo>
                      <a:lnTo>
                        <a:pt x="14" y="111"/>
                      </a:lnTo>
                      <a:lnTo>
                        <a:pt x="6" y="99"/>
                      </a:lnTo>
                      <a:lnTo>
                        <a:pt x="2" y="86"/>
                      </a:lnTo>
                      <a:lnTo>
                        <a:pt x="0" y="72"/>
                      </a:lnTo>
                      <a:lnTo>
                        <a:pt x="0" y="72"/>
                      </a:lnTo>
                      <a:lnTo>
                        <a:pt x="2" y="57"/>
                      </a:lnTo>
                      <a:lnTo>
                        <a:pt x="6" y="43"/>
                      </a:lnTo>
                      <a:lnTo>
                        <a:pt x="14" y="31"/>
                      </a:lnTo>
                      <a:lnTo>
                        <a:pt x="21" y="21"/>
                      </a:lnTo>
                      <a:lnTo>
                        <a:pt x="32" y="12"/>
                      </a:lnTo>
                      <a:lnTo>
                        <a:pt x="44" y="6"/>
                      </a:lnTo>
                      <a:lnTo>
                        <a:pt x="57" y="1"/>
                      </a:lnTo>
                      <a:lnTo>
                        <a:pt x="72" y="0"/>
                      </a:lnTo>
                      <a:lnTo>
                        <a:pt x="72" y="0"/>
                      </a:lnTo>
                      <a:lnTo>
                        <a:pt x="86" y="1"/>
                      </a:lnTo>
                      <a:lnTo>
                        <a:pt x="100" y="6"/>
                      </a:lnTo>
                      <a:lnTo>
                        <a:pt x="112" y="12"/>
                      </a:lnTo>
                      <a:lnTo>
                        <a:pt x="122" y="21"/>
                      </a:lnTo>
                      <a:lnTo>
                        <a:pt x="131" y="31"/>
                      </a:lnTo>
                      <a:lnTo>
                        <a:pt x="137" y="43"/>
                      </a:lnTo>
                      <a:lnTo>
                        <a:pt x="142" y="57"/>
                      </a:lnTo>
                      <a:lnTo>
                        <a:pt x="143" y="72"/>
                      </a:lnTo>
                      <a:lnTo>
                        <a:pt x="143" y="72"/>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2" name="Freeform 87">
                  <a:extLst>
                    <a:ext uri="{FF2B5EF4-FFF2-40B4-BE49-F238E27FC236}">
                      <a16:creationId xmlns:a16="http://schemas.microsoft.com/office/drawing/2014/main" id="{D11A5341-5902-7033-42E4-E747E3298C77}"/>
                    </a:ext>
                  </a:extLst>
                </p:cNvPr>
                <p:cNvSpPr>
                  <a:spLocks/>
                </p:cNvSpPr>
                <p:nvPr/>
              </p:nvSpPr>
              <p:spPr bwMode="auto">
                <a:xfrm>
                  <a:off x="2412" y="3632"/>
                  <a:ext cx="181" cy="182"/>
                </a:xfrm>
                <a:custGeom>
                  <a:avLst/>
                  <a:gdLst>
                    <a:gd name="T0" fmla="*/ 181 w 181"/>
                    <a:gd name="T1" fmla="*/ 92 h 182"/>
                    <a:gd name="T2" fmla="*/ 181 w 181"/>
                    <a:gd name="T3" fmla="*/ 92 h 182"/>
                    <a:gd name="T4" fmla="*/ 181 w 181"/>
                    <a:gd name="T5" fmla="*/ 101 h 182"/>
                    <a:gd name="T6" fmla="*/ 179 w 181"/>
                    <a:gd name="T7" fmla="*/ 110 h 182"/>
                    <a:gd name="T8" fmla="*/ 173 w 181"/>
                    <a:gd name="T9" fmla="*/ 126 h 182"/>
                    <a:gd name="T10" fmla="*/ 166 w 181"/>
                    <a:gd name="T11" fmla="*/ 141 h 182"/>
                    <a:gd name="T12" fmla="*/ 154 w 181"/>
                    <a:gd name="T13" fmla="*/ 155 h 182"/>
                    <a:gd name="T14" fmla="*/ 142 w 181"/>
                    <a:gd name="T15" fmla="*/ 167 h 182"/>
                    <a:gd name="T16" fmla="*/ 125 w 181"/>
                    <a:gd name="T17" fmla="*/ 174 h 182"/>
                    <a:gd name="T18" fmla="*/ 109 w 181"/>
                    <a:gd name="T19" fmla="*/ 180 h 182"/>
                    <a:gd name="T20" fmla="*/ 99 w 181"/>
                    <a:gd name="T21" fmla="*/ 182 h 182"/>
                    <a:gd name="T22" fmla="*/ 90 w 181"/>
                    <a:gd name="T23" fmla="*/ 182 h 182"/>
                    <a:gd name="T24" fmla="*/ 90 w 181"/>
                    <a:gd name="T25" fmla="*/ 182 h 182"/>
                    <a:gd name="T26" fmla="*/ 81 w 181"/>
                    <a:gd name="T27" fmla="*/ 182 h 182"/>
                    <a:gd name="T28" fmla="*/ 72 w 181"/>
                    <a:gd name="T29" fmla="*/ 180 h 182"/>
                    <a:gd name="T30" fmla="*/ 54 w 181"/>
                    <a:gd name="T31" fmla="*/ 174 h 182"/>
                    <a:gd name="T32" fmla="*/ 39 w 181"/>
                    <a:gd name="T33" fmla="*/ 167 h 182"/>
                    <a:gd name="T34" fmla="*/ 26 w 181"/>
                    <a:gd name="T35" fmla="*/ 155 h 182"/>
                    <a:gd name="T36" fmla="*/ 15 w 181"/>
                    <a:gd name="T37" fmla="*/ 141 h 182"/>
                    <a:gd name="T38" fmla="*/ 6 w 181"/>
                    <a:gd name="T39" fmla="*/ 126 h 182"/>
                    <a:gd name="T40" fmla="*/ 1 w 181"/>
                    <a:gd name="T41" fmla="*/ 110 h 182"/>
                    <a:gd name="T42" fmla="*/ 0 w 181"/>
                    <a:gd name="T43" fmla="*/ 101 h 182"/>
                    <a:gd name="T44" fmla="*/ 0 w 181"/>
                    <a:gd name="T45" fmla="*/ 92 h 182"/>
                    <a:gd name="T46" fmla="*/ 0 w 181"/>
                    <a:gd name="T47" fmla="*/ 92 h 182"/>
                    <a:gd name="T48" fmla="*/ 0 w 181"/>
                    <a:gd name="T49" fmla="*/ 83 h 182"/>
                    <a:gd name="T50" fmla="*/ 1 w 181"/>
                    <a:gd name="T51" fmla="*/ 73 h 182"/>
                    <a:gd name="T52" fmla="*/ 6 w 181"/>
                    <a:gd name="T53" fmla="*/ 55 h 182"/>
                    <a:gd name="T54" fmla="*/ 15 w 181"/>
                    <a:gd name="T55" fmla="*/ 40 h 182"/>
                    <a:gd name="T56" fmla="*/ 26 w 181"/>
                    <a:gd name="T57" fmla="*/ 27 h 182"/>
                    <a:gd name="T58" fmla="*/ 39 w 181"/>
                    <a:gd name="T59" fmla="*/ 16 h 182"/>
                    <a:gd name="T60" fmla="*/ 54 w 181"/>
                    <a:gd name="T61" fmla="*/ 7 h 182"/>
                    <a:gd name="T62" fmla="*/ 72 w 181"/>
                    <a:gd name="T63" fmla="*/ 3 h 182"/>
                    <a:gd name="T64" fmla="*/ 81 w 181"/>
                    <a:gd name="T65" fmla="*/ 1 h 182"/>
                    <a:gd name="T66" fmla="*/ 90 w 181"/>
                    <a:gd name="T67" fmla="*/ 0 h 182"/>
                    <a:gd name="T68" fmla="*/ 90 w 181"/>
                    <a:gd name="T69" fmla="*/ 0 h 182"/>
                    <a:gd name="T70" fmla="*/ 99 w 181"/>
                    <a:gd name="T71" fmla="*/ 1 h 182"/>
                    <a:gd name="T72" fmla="*/ 109 w 181"/>
                    <a:gd name="T73" fmla="*/ 3 h 182"/>
                    <a:gd name="T74" fmla="*/ 125 w 181"/>
                    <a:gd name="T75" fmla="*/ 7 h 182"/>
                    <a:gd name="T76" fmla="*/ 142 w 181"/>
                    <a:gd name="T77" fmla="*/ 16 h 182"/>
                    <a:gd name="T78" fmla="*/ 154 w 181"/>
                    <a:gd name="T79" fmla="*/ 27 h 182"/>
                    <a:gd name="T80" fmla="*/ 166 w 181"/>
                    <a:gd name="T81" fmla="*/ 40 h 182"/>
                    <a:gd name="T82" fmla="*/ 173 w 181"/>
                    <a:gd name="T83" fmla="*/ 55 h 182"/>
                    <a:gd name="T84" fmla="*/ 179 w 181"/>
                    <a:gd name="T85" fmla="*/ 73 h 182"/>
                    <a:gd name="T86" fmla="*/ 181 w 181"/>
                    <a:gd name="T87" fmla="*/ 83 h 182"/>
                    <a:gd name="T88" fmla="*/ 181 w 181"/>
                    <a:gd name="T89" fmla="*/ 92 h 182"/>
                    <a:gd name="T90" fmla="*/ 181 w 181"/>
                    <a:gd name="T91" fmla="*/ 9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2">
                      <a:moveTo>
                        <a:pt x="181" y="92"/>
                      </a:moveTo>
                      <a:lnTo>
                        <a:pt x="181" y="92"/>
                      </a:lnTo>
                      <a:lnTo>
                        <a:pt x="181" y="101"/>
                      </a:lnTo>
                      <a:lnTo>
                        <a:pt x="179" y="110"/>
                      </a:lnTo>
                      <a:lnTo>
                        <a:pt x="173" y="126"/>
                      </a:lnTo>
                      <a:lnTo>
                        <a:pt x="166" y="141"/>
                      </a:lnTo>
                      <a:lnTo>
                        <a:pt x="154" y="155"/>
                      </a:lnTo>
                      <a:lnTo>
                        <a:pt x="142" y="167"/>
                      </a:lnTo>
                      <a:lnTo>
                        <a:pt x="125" y="174"/>
                      </a:lnTo>
                      <a:lnTo>
                        <a:pt x="109" y="180"/>
                      </a:lnTo>
                      <a:lnTo>
                        <a:pt x="99" y="182"/>
                      </a:lnTo>
                      <a:lnTo>
                        <a:pt x="90" y="182"/>
                      </a:lnTo>
                      <a:lnTo>
                        <a:pt x="90" y="182"/>
                      </a:lnTo>
                      <a:lnTo>
                        <a:pt x="81" y="182"/>
                      </a:lnTo>
                      <a:lnTo>
                        <a:pt x="72" y="180"/>
                      </a:lnTo>
                      <a:lnTo>
                        <a:pt x="54" y="174"/>
                      </a:lnTo>
                      <a:lnTo>
                        <a:pt x="39" y="167"/>
                      </a:lnTo>
                      <a:lnTo>
                        <a:pt x="26" y="155"/>
                      </a:lnTo>
                      <a:lnTo>
                        <a:pt x="15" y="141"/>
                      </a:lnTo>
                      <a:lnTo>
                        <a:pt x="6" y="126"/>
                      </a:lnTo>
                      <a:lnTo>
                        <a:pt x="1" y="110"/>
                      </a:lnTo>
                      <a:lnTo>
                        <a:pt x="0" y="101"/>
                      </a:lnTo>
                      <a:lnTo>
                        <a:pt x="0" y="92"/>
                      </a:lnTo>
                      <a:lnTo>
                        <a:pt x="0" y="92"/>
                      </a:lnTo>
                      <a:lnTo>
                        <a:pt x="0" y="83"/>
                      </a:lnTo>
                      <a:lnTo>
                        <a:pt x="1" y="73"/>
                      </a:lnTo>
                      <a:lnTo>
                        <a:pt x="6" y="55"/>
                      </a:lnTo>
                      <a:lnTo>
                        <a:pt x="15" y="40"/>
                      </a:lnTo>
                      <a:lnTo>
                        <a:pt x="26" y="27"/>
                      </a:lnTo>
                      <a:lnTo>
                        <a:pt x="39" y="16"/>
                      </a:lnTo>
                      <a:lnTo>
                        <a:pt x="54" y="7"/>
                      </a:lnTo>
                      <a:lnTo>
                        <a:pt x="72" y="3"/>
                      </a:lnTo>
                      <a:lnTo>
                        <a:pt x="81" y="1"/>
                      </a:lnTo>
                      <a:lnTo>
                        <a:pt x="90" y="0"/>
                      </a:lnTo>
                      <a:lnTo>
                        <a:pt x="90" y="0"/>
                      </a:lnTo>
                      <a:lnTo>
                        <a:pt x="99" y="1"/>
                      </a:lnTo>
                      <a:lnTo>
                        <a:pt x="109" y="3"/>
                      </a:lnTo>
                      <a:lnTo>
                        <a:pt x="125" y="7"/>
                      </a:lnTo>
                      <a:lnTo>
                        <a:pt x="142" y="16"/>
                      </a:lnTo>
                      <a:lnTo>
                        <a:pt x="154" y="27"/>
                      </a:lnTo>
                      <a:lnTo>
                        <a:pt x="166" y="40"/>
                      </a:lnTo>
                      <a:lnTo>
                        <a:pt x="173" y="55"/>
                      </a:lnTo>
                      <a:lnTo>
                        <a:pt x="179" y="73"/>
                      </a:lnTo>
                      <a:lnTo>
                        <a:pt x="181" y="83"/>
                      </a:lnTo>
                      <a:lnTo>
                        <a:pt x="181" y="92"/>
                      </a:lnTo>
                      <a:lnTo>
                        <a:pt x="181" y="92"/>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3" name="Freeform 88">
                  <a:extLst>
                    <a:ext uri="{FF2B5EF4-FFF2-40B4-BE49-F238E27FC236}">
                      <a16:creationId xmlns:a16="http://schemas.microsoft.com/office/drawing/2014/main" id="{AB280697-29A9-3852-3015-B40B979643F3}"/>
                    </a:ext>
                  </a:extLst>
                </p:cNvPr>
                <p:cNvSpPr>
                  <a:spLocks/>
                </p:cNvSpPr>
                <p:nvPr/>
              </p:nvSpPr>
              <p:spPr bwMode="auto">
                <a:xfrm>
                  <a:off x="2587" y="3806"/>
                  <a:ext cx="137" cy="136"/>
                </a:xfrm>
                <a:custGeom>
                  <a:avLst/>
                  <a:gdLst>
                    <a:gd name="T0" fmla="*/ 137 w 137"/>
                    <a:gd name="T1" fmla="*/ 68 h 136"/>
                    <a:gd name="T2" fmla="*/ 137 w 137"/>
                    <a:gd name="T3" fmla="*/ 68 h 136"/>
                    <a:gd name="T4" fmla="*/ 135 w 137"/>
                    <a:gd name="T5" fmla="*/ 82 h 136"/>
                    <a:gd name="T6" fmla="*/ 132 w 137"/>
                    <a:gd name="T7" fmla="*/ 95 h 136"/>
                    <a:gd name="T8" fmla="*/ 126 w 137"/>
                    <a:gd name="T9" fmla="*/ 106 h 136"/>
                    <a:gd name="T10" fmla="*/ 117 w 137"/>
                    <a:gd name="T11" fmla="*/ 117 h 136"/>
                    <a:gd name="T12" fmla="*/ 107 w 137"/>
                    <a:gd name="T13" fmla="*/ 126 h 136"/>
                    <a:gd name="T14" fmla="*/ 96 w 137"/>
                    <a:gd name="T15" fmla="*/ 132 h 136"/>
                    <a:gd name="T16" fmla="*/ 83 w 137"/>
                    <a:gd name="T17" fmla="*/ 135 h 136"/>
                    <a:gd name="T18" fmla="*/ 69 w 137"/>
                    <a:gd name="T19" fmla="*/ 136 h 136"/>
                    <a:gd name="T20" fmla="*/ 69 w 137"/>
                    <a:gd name="T21" fmla="*/ 136 h 136"/>
                    <a:gd name="T22" fmla="*/ 56 w 137"/>
                    <a:gd name="T23" fmla="*/ 135 h 136"/>
                    <a:gd name="T24" fmla="*/ 42 w 137"/>
                    <a:gd name="T25" fmla="*/ 132 h 136"/>
                    <a:gd name="T26" fmla="*/ 30 w 137"/>
                    <a:gd name="T27" fmla="*/ 126 h 136"/>
                    <a:gd name="T28" fmla="*/ 21 w 137"/>
                    <a:gd name="T29" fmla="*/ 117 h 136"/>
                    <a:gd name="T30" fmla="*/ 12 w 137"/>
                    <a:gd name="T31" fmla="*/ 106 h 136"/>
                    <a:gd name="T32" fmla="*/ 6 w 137"/>
                    <a:gd name="T33" fmla="*/ 95 h 136"/>
                    <a:gd name="T34" fmla="*/ 1 w 137"/>
                    <a:gd name="T35" fmla="*/ 82 h 136"/>
                    <a:gd name="T36" fmla="*/ 0 w 137"/>
                    <a:gd name="T37" fmla="*/ 68 h 136"/>
                    <a:gd name="T38" fmla="*/ 0 w 137"/>
                    <a:gd name="T39" fmla="*/ 68 h 136"/>
                    <a:gd name="T40" fmla="*/ 1 w 137"/>
                    <a:gd name="T41" fmla="*/ 55 h 136"/>
                    <a:gd name="T42" fmla="*/ 6 w 137"/>
                    <a:gd name="T43" fmla="*/ 41 h 136"/>
                    <a:gd name="T44" fmla="*/ 12 w 137"/>
                    <a:gd name="T45" fmla="*/ 31 h 136"/>
                    <a:gd name="T46" fmla="*/ 21 w 137"/>
                    <a:gd name="T47" fmla="*/ 20 h 136"/>
                    <a:gd name="T48" fmla="*/ 30 w 137"/>
                    <a:gd name="T49" fmla="*/ 11 h 136"/>
                    <a:gd name="T50" fmla="*/ 42 w 137"/>
                    <a:gd name="T51" fmla="*/ 5 h 136"/>
                    <a:gd name="T52" fmla="*/ 56 w 137"/>
                    <a:gd name="T53" fmla="*/ 0 h 136"/>
                    <a:gd name="T54" fmla="*/ 69 w 137"/>
                    <a:gd name="T55" fmla="*/ 0 h 136"/>
                    <a:gd name="T56" fmla="*/ 69 w 137"/>
                    <a:gd name="T57" fmla="*/ 0 h 136"/>
                    <a:gd name="T58" fmla="*/ 83 w 137"/>
                    <a:gd name="T59" fmla="*/ 0 h 136"/>
                    <a:gd name="T60" fmla="*/ 96 w 137"/>
                    <a:gd name="T61" fmla="*/ 5 h 136"/>
                    <a:gd name="T62" fmla="*/ 107 w 137"/>
                    <a:gd name="T63" fmla="*/ 11 h 136"/>
                    <a:gd name="T64" fmla="*/ 117 w 137"/>
                    <a:gd name="T65" fmla="*/ 20 h 136"/>
                    <a:gd name="T66" fmla="*/ 126 w 137"/>
                    <a:gd name="T67" fmla="*/ 31 h 136"/>
                    <a:gd name="T68" fmla="*/ 132 w 137"/>
                    <a:gd name="T69" fmla="*/ 41 h 136"/>
                    <a:gd name="T70" fmla="*/ 135 w 137"/>
                    <a:gd name="T71" fmla="*/ 55 h 136"/>
                    <a:gd name="T72" fmla="*/ 137 w 137"/>
                    <a:gd name="T73" fmla="*/ 68 h 136"/>
                    <a:gd name="T74" fmla="*/ 137 w 137"/>
                    <a:gd name="T75"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 h="136">
                      <a:moveTo>
                        <a:pt x="137" y="68"/>
                      </a:moveTo>
                      <a:lnTo>
                        <a:pt x="137" y="68"/>
                      </a:lnTo>
                      <a:lnTo>
                        <a:pt x="135" y="82"/>
                      </a:lnTo>
                      <a:lnTo>
                        <a:pt x="132" y="95"/>
                      </a:lnTo>
                      <a:lnTo>
                        <a:pt x="126" y="106"/>
                      </a:lnTo>
                      <a:lnTo>
                        <a:pt x="117" y="117"/>
                      </a:lnTo>
                      <a:lnTo>
                        <a:pt x="107" y="126"/>
                      </a:lnTo>
                      <a:lnTo>
                        <a:pt x="96" y="132"/>
                      </a:lnTo>
                      <a:lnTo>
                        <a:pt x="83" y="135"/>
                      </a:lnTo>
                      <a:lnTo>
                        <a:pt x="69" y="136"/>
                      </a:lnTo>
                      <a:lnTo>
                        <a:pt x="69" y="136"/>
                      </a:lnTo>
                      <a:lnTo>
                        <a:pt x="56" y="135"/>
                      </a:lnTo>
                      <a:lnTo>
                        <a:pt x="42" y="132"/>
                      </a:lnTo>
                      <a:lnTo>
                        <a:pt x="30" y="126"/>
                      </a:lnTo>
                      <a:lnTo>
                        <a:pt x="21" y="117"/>
                      </a:lnTo>
                      <a:lnTo>
                        <a:pt x="12" y="106"/>
                      </a:lnTo>
                      <a:lnTo>
                        <a:pt x="6" y="95"/>
                      </a:lnTo>
                      <a:lnTo>
                        <a:pt x="1" y="82"/>
                      </a:lnTo>
                      <a:lnTo>
                        <a:pt x="0" y="68"/>
                      </a:lnTo>
                      <a:lnTo>
                        <a:pt x="0" y="68"/>
                      </a:lnTo>
                      <a:lnTo>
                        <a:pt x="1" y="55"/>
                      </a:lnTo>
                      <a:lnTo>
                        <a:pt x="6" y="41"/>
                      </a:lnTo>
                      <a:lnTo>
                        <a:pt x="12" y="31"/>
                      </a:lnTo>
                      <a:lnTo>
                        <a:pt x="21" y="20"/>
                      </a:lnTo>
                      <a:lnTo>
                        <a:pt x="30" y="11"/>
                      </a:lnTo>
                      <a:lnTo>
                        <a:pt x="42" y="5"/>
                      </a:lnTo>
                      <a:lnTo>
                        <a:pt x="56" y="0"/>
                      </a:lnTo>
                      <a:lnTo>
                        <a:pt x="69" y="0"/>
                      </a:lnTo>
                      <a:lnTo>
                        <a:pt x="69" y="0"/>
                      </a:lnTo>
                      <a:lnTo>
                        <a:pt x="83" y="0"/>
                      </a:lnTo>
                      <a:lnTo>
                        <a:pt x="96" y="5"/>
                      </a:lnTo>
                      <a:lnTo>
                        <a:pt x="107" y="11"/>
                      </a:lnTo>
                      <a:lnTo>
                        <a:pt x="117" y="20"/>
                      </a:lnTo>
                      <a:lnTo>
                        <a:pt x="126" y="31"/>
                      </a:lnTo>
                      <a:lnTo>
                        <a:pt x="132" y="41"/>
                      </a:lnTo>
                      <a:lnTo>
                        <a:pt x="135" y="55"/>
                      </a:lnTo>
                      <a:lnTo>
                        <a:pt x="137" y="68"/>
                      </a:lnTo>
                      <a:lnTo>
                        <a:pt x="137" y="68"/>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4" name="Freeform 89">
                  <a:extLst>
                    <a:ext uri="{FF2B5EF4-FFF2-40B4-BE49-F238E27FC236}">
                      <a16:creationId xmlns:a16="http://schemas.microsoft.com/office/drawing/2014/main" id="{503A894A-DA1B-DFDA-BED0-B2F90A53EA9C}"/>
                    </a:ext>
                  </a:extLst>
                </p:cNvPr>
                <p:cNvSpPr>
                  <a:spLocks/>
                </p:cNvSpPr>
                <p:nvPr/>
              </p:nvSpPr>
              <p:spPr bwMode="auto">
                <a:xfrm>
                  <a:off x="2421" y="3425"/>
                  <a:ext cx="112" cy="112"/>
                </a:xfrm>
                <a:custGeom>
                  <a:avLst/>
                  <a:gdLst>
                    <a:gd name="T0" fmla="*/ 112 w 112"/>
                    <a:gd name="T1" fmla="*/ 56 h 112"/>
                    <a:gd name="T2" fmla="*/ 112 w 112"/>
                    <a:gd name="T3" fmla="*/ 56 h 112"/>
                    <a:gd name="T4" fmla="*/ 110 w 112"/>
                    <a:gd name="T5" fmla="*/ 66 h 112"/>
                    <a:gd name="T6" fmla="*/ 107 w 112"/>
                    <a:gd name="T7" fmla="*/ 77 h 112"/>
                    <a:gd name="T8" fmla="*/ 101 w 112"/>
                    <a:gd name="T9" fmla="*/ 86 h 112"/>
                    <a:gd name="T10" fmla="*/ 95 w 112"/>
                    <a:gd name="T11" fmla="*/ 95 h 112"/>
                    <a:gd name="T12" fmla="*/ 86 w 112"/>
                    <a:gd name="T13" fmla="*/ 101 h 112"/>
                    <a:gd name="T14" fmla="*/ 77 w 112"/>
                    <a:gd name="T15" fmla="*/ 107 h 112"/>
                    <a:gd name="T16" fmla="*/ 66 w 112"/>
                    <a:gd name="T17" fmla="*/ 110 h 112"/>
                    <a:gd name="T18" fmla="*/ 56 w 112"/>
                    <a:gd name="T19" fmla="*/ 112 h 112"/>
                    <a:gd name="T20" fmla="*/ 56 w 112"/>
                    <a:gd name="T21" fmla="*/ 112 h 112"/>
                    <a:gd name="T22" fmla="*/ 44 w 112"/>
                    <a:gd name="T23" fmla="*/ 110 h 112"/>
                    <a:gd name="T24" fmla="*/ 33 w 112"/>
                    <a:gd name="T25" fmla="*/ 107 h 112"/>
                    <a:gd name="T26" fmla="*/ 24 w 112"/>
                    <a:gd name="T27" fmla="*/ 101 h 112"/>
                    <a:gd name="T28" fmla="*/ 17 w 112"/>
                    <a:gd name="T29" fmla="*/ 95 h 112"/>
                    <a:gd name="T30" fmla="*/ 9 w 112"/>
                    <a:gd name="T31" fmla="*/ 86 h 112"/>
                    <a:gd name="T32" fmla="*/ 5 w 112"/>
                    <a:gd name="T33" fmla="*/ 77 h 112"/>
                    <a:gd name="T34" fmla="*/ 2 w 112"/>
                    <a:gd name="T35" fmla="*/ 66 h 112"/>
                    <a:gd name="T36" fmla="*/ 0 w 112"/>
                    <a:gd name="T37" fmla="*/ 56 h 112"/>
                    <a:gd name="T38" fmla="*/ 0 w 112"/>
                    <a:gd name="T39" fmla="*/ 56 h 112"/>
                    <a:gd name="T40" fmla="*/ 2 w 112"/>
                    <a:gd name="T41" fmla="*/ 44 h 112"/>
                    <a:gd name="T42" fmla="*/ 5 w 112"/>
                    <a:gd name="T43" fmla="*/ 33 h 112"/>
                    <a:gd name="T44" fmla="*/ 9 w 112"/>
                    <a:gd name="T45" fmla="*/ 24 h 112"/>
                    <a:gd name="T46" fmla="*/ 17 w 112"/>
                    <a:gd name="T47" fmla="*/ 17 h 112"/>
                    <a:gd name="T48" fmla="*/ 24 w 112"/>
                    <a:gd name="T49" fmla="*/ 9 h 112"/>
                    <a:gd name="T50" fmla="*/ 33 w 112"/>
                    <a:gd name="T51" fmla="*/ 5 h 112"/>
                    <a:gd name="T52" fmla="*/ 44 w 112"/>
                    <a:gd name="T53" fmla="*/ 2 h 112"/>
                    <a:gd name="T54" fmla="*/ 56 w 112"/>
                    <a:gd name="T55" fmla="*/ 0 h 112"/>
                    <a:gd name="T56" fmla="*/ 56 w 112"/>
                    <a:gd name="T57" fmla="*/ 0 h 112"/>
                    <a:gd name="T58" fmla="*/ 66 w 112"/>
                    <a:gd name="T59" fmla="*/ 2 h 112"/>
                    <a:gd name="T60" fmla="*/ 77 w 112"/>
                    <a:gd name="T61" fmla="*/ 5 h 112"/>
                    <a:gd name="T62" fmla="*/ 86 w 112"/>
                    <a:gd name="T63" fmla="*/ 9 h 112"/>
                    <a:gd name="T64" fmla="*/ 95 w 112"/>
                    <a:gd name="T65" fmla="*/ 17 h 112"/>
                    <a:gd name="T66" fmla="*/ 101 w 112"/>
                    <a:gd name="T67" fmla="*/ 24 h 112"/>
                    <a:gd name="T68" fmla="*/ 107 w 112"/>
                    <a:gd name="T69" fmla="*/ 33 h 112"/>
                    <a:gd name="T70" fmla="*/ 110 w 112"/>
                    <a:gd name="T71" fmla="*/ 44 h 112"/>
                    <a:gd name="T72" fmla="*/ 112 w 112"/>
                    <a:gd name="T73" fmla="*/ 56 h 112"/>
                    <a:gd name="T74" fmla="*/ 112 w 112"/>
                    <a:gd name="T75"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112">
                      <a:moveTo>
                        <a:pt x="112" y="56"/>
                      </a:moveTo>
                      <a:lnTo>
                        <a:pt x="112" y="56"/>
                      </a:lnTo>
                      <a:lnTo>
                        <a:pt x="110" y="66"/>
                      </a:lnTo>
                      <a:lnTo>
                        <a:pt x="107" y="77"/>
                      </a:lnTo>
                      <a:lnTo>
                        <a:pt x="101" y="86"/>
                      </a:lnTo>
                      <a:lnTo>
                        <a:pt x="95" y="95"/>
                      </a:lnTo>
                      <a:lnTo>
                        <a:pt x="86" y="101"/>
                      </a:lnTo>
                      <a:lnTo>
                        <a:pt x="77" y="107"/>
                      </a:lnTo>
                      <a:lnTo>
                        <a:pt x="66" y="110"/>
                      </a:lnTo>
                      <a:lnTo>
                        <a:pt x="56" y="112"/>
                      </a:lnTo>
                      <a:lnTo>
                        <a:pt x="56" y="112"/>
                      </a:lnTo>
                      <a:lnTo>
                        <a:pt x="44" y="110"/>
                      </a:lnTo>
                      <a:lnTo>
                        <a:pt x="33" y="107"/>
                      </a:lnTo>
                      <a:lnTo>
                        <a:pt x="24" y="101"/>
                      </a:lnTo>
                      <a:lnTo>
                        <a:pt x="17" y="95"/>
                      </a:lnTo>
                      <a:lnTo>
                        <a:pt x="9" y="86"/>
                      </a:lnTo>
                      <a:lnTo>
                        <a:pt x="5" y="77"/>
                      </a:lnTo>
                      <a:lnTo>
                        <a:pt x="2" y="66"/>
                      </a:lnTo>
                      <a:lnTo>
                        <a:pt x="0" y="56"/>
                      </a:lnTo>
                      <a:lnTo>
                        <a:pt x="0" y="56"/>
                      </a:lnTo>
                      <a:lnTo>
                        <a:pt x="2" y="44"/>
                      </a:lnTo>
                      <a:lnTo>
                        <a:pt x="5" y="33"/>
                      </a:lnTo>
                      <a:lnTo>
                        <a:pt x="9" y="24"/>
                      </a:lnTo>
                      <a:lnTo>
                        <a:pt x="17" y="17"/>
                      </a:lnTo>
                      <a:lnTo>
                        <a:pt x="24" y="9"/>
                      </a:lnTo>
                      <a:lnTo>
                        <a:pt x="33" y="5"/>
                      </a:lnTo>
                      <a:lnTo>
                        <a:pt x="44" y="2"/>
                      </a:lnTo>
                      <a:lnTo>
                        <a:pt x="56" y="0"/>
                      </a:lnTo>
                      <a:lnTo>
                        <a:pt x="56" y="0"/>
                      </a:lnTo>
                      <a:lnTo>
                        <a:pt x="66" y="2"/>
                      </a:lnTo>
                      <a:lnTo>
                        <a:pt x="77" y="5"/>
                      </a:lnTo>
                      <a:lnTo>
                        <a:pt x="86" y="9"/>
                      </a:lnTo>
                      <a:lnTo>
                        <a:pt x="95" y="17"/>
                      </a:lnTo>
                      <a:lnTo>
                        <a:pt x="101" y="24"/>
                      </a:lnTo>
                      <a:lnTo>
                        <a:pt x="107" y="33"/>
                      </a:lnTo>
                      <a:lnTo>
                        <a:pt x="110" y="44"/>
                      </a:lnTo>
                      <a:lnTo>
                        <a:pt x="112" y="56"/>
                      </a:lnTo>
                      <a:lnTo>
                        <a:pt x="112" y="56"/>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5" name="Freeform 90">
                  <a:extLst>
                    <a:ext uri="{FF2B5EF4-FFF2-40B4-BE49-F238E27FC236}">
                      <a16:creationId xmlns:a16="http://schemas.microsoft.com/office/drawing/2014/main" id="{2592E381-892F-B976-2A4C-58F3071B662B}"/>
                    </a:ext>
                  </a:extLst>
                </p:cNvPr>
                <p:cNvSpPr>
                  <a:spLocks/>
                </p:cNvSpPr>
                <p:nvPr/>
              </p:nvSpPr>
              <p:spPr bwMode="auto">
                <a:xfrm>
                  <a:off x="1472" y="3261"/>
                  <a:ext cx="167" cy="169"/>
                </a:xfrm>
                <a:custGeom>
                  <a:avLst/>
                  <a:gdLst>
                    <a:gd name="T0" fmla="*/ 167 w 167"/>
                    <a:gd name="T1" fmla="*/ 84 h 169"/>
                    <a:gd name="T2" fmla="*/ 167 w 167"/>
                    <a:gd name="T3" fmla="*/ 84 h 169"/>
                    <a:gd name="T4" fmla="*/ 165 w 167"/>
                    <a:gd name="T5" fmla="*/ 101 h 169"/>
                    <a:gd name="T6" fmla="*/ 161 w 167"/>
                    <a:gd name="T7" fmla="*/ 117 h 169"/>
                    <a:gd name="T8" fmla="*/ 153 w 167"/>
                    <a:gd name="T9" fmla="*/ 131 h 169"/>
                    <a:gd name="T10" fmla="*/ 143 w 167"/>
                    <a:gd name="T11" fmla="*/ 143 h 169"/>
                    <a:gd name="T12" fmla="*/ 131 w 167"/>
                    <a:gd name="T13" fmla="*/ 154 h 169"/>
                    <a:gd name="T14" fmla="*/ 116 w 167"/>
                    <a:gd name="T15" fmla="*/ 161 h 169"/>
                    <a:gd name="T16" fmla="*/ 100 w 167"/>
                    <a:gd name="T17" fmla="*/ 167 h 169"/>
                    <a:gd name="T18" fmla="*/ 84 w 167"/>
                    <a:gd name="T19" fmla="*/ 169 h 169"/>
                    <a:gd name="T20" fmla="*/ 84 w 167"/>
                    <a:gd name="T21" fmla="*/ 169 h 169"/>
                    <a:gd name="T22" fmla="*/ 66 w 167"/>
                    <a:gd name="T23" fmla="*/ 167 h 169"/>
                    <a:gd name="T24" fmla="*/ 51 w 167"/>
                    <a:gd name="T25" fmla="*/ 161 h 169"/>
                    <a:gd name="T26" fmla="*/ 37 w 167"/>
                    <a:gd name="T27" fmla="*/ 154 h 169"/>
                    <a:gd name="T28" fmla="*/ 24 w 167"/>
                    <a:gd name="T29" fmla="*/ 143 h 169"/>
                    <a:gd name="T30" fmla="*/ 15 w 167"/>
                    <a:gd name="T31" fmla="*/ 131 h 169"/>
                    <a:gd name="T32" fmla="*/ 6 w 167"/>
                    <a:gd name="T33" fmla="*/ 117 h 169"/>
                    <a:gd name="T34" fmla="*/ 1 w 167"/>
                    <a:gd name="T35" fmla="*/ 101 h 169"/>
                    <a:gd name="T36" fmla="*/ 0 w 167"/>
                    <a:gd name="T37" fmla="*/ 84 h 169"/>
                    <a:gd name="T38" fmla="*/ 0 w 167"/>
                    <a:gd name="T39" fmla="*/ 84 h 169"/>
                    <a:gd name="T40" fmla="*/ 1 w 167"/>
                    <a:gd name="T41" fmla="*/ 68 h 169"/>
                    <a:gd name="T42" fmla="*/ 6 w 167"/>
                    <a:gd name="T43" fmla="*/ 51 h 169"/>
                    <a:gd name="T44" fmla="*/ 15 w 167"/>
                    <a:gd name="T45" fmla="*/ 37 h 169"/>
                    <a:gd name="T46" fmla="*/ 24 w 167"/>
                    <a:gd name="T47" fmla="*/ 25 h 169"/>
                    <a:gd name="T48" fmla="*/ 37 w 167"/>
                    <a:gd name="T49" fmla="*/ 15 h 169"/>
                    <a:gd name="T50" fmla="*/ 51 w 167"/>
                    <a:gd name="T51" fmla="*/ 7 h 169"/>
                    <a:gd name="T52" fmla="*/ 66 w 167"/>
                    <a:gd name="T53" fmla="*/ 1 h 169"/>
                    <a:gd name="T54" fmla="*/ 84 w 167"/>
                    <a:gd name="T55" fmla="*/ 0 h 169"/>
                    <a:gd name="T56" fmla="*/ 84 w 167"/>
                    <a:gd name="T57" fmla="*/ 0 h 169"/>
                    <a:gd name="T58" fmla="*/ 100 w 167"/>
                    <a:gd name="T59" fmla="*/ 1 h 169"/>
                    <a:gd name="T60" fmla="*/ 116 w 167"/>
                    <a:gd name="T61" fmla="*/ 7 h 169"/>
                    <a:gd name="T62" fmla="*/ 131 w 167"/>
                    <a:gd name="T63" fmla="*/ 15 h 169"/>
                    <a:gd name="T64" fmla="*/ 143 w 167"/>
                    <a:gd name="T65" fmla="*/ 25 h 169"/>
                    <a:gd name="T66" fmla="*/ 153 w 167"/>
                    <a:gd name="T67" fmla="*/ 37 h 169"/>
                    <a:gd name="T68" fmla="*/ 161 w 167"/>
                    <a:gd name="T69" fmla="*/ 51 h 169"/>
                    <a:gd name="T70" fmla="*/ 165 w 167"/>
                    <a:gd name="T71" fmla="*/ 68 h 169"/>
                    <a:gd name="T72" fmla="*/ 167 w 167"/>
                    <a:gd name="T73" fmla="*/ 84 h 169"/>
                    <a:gd name="T74" fmla="*/ 167 w 167"/>
                    <a:gd name="T75"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 h="169">
                      <a:moveTo>
                        <a:pt x="167" y="84"/>
                      </a:moveTo>
                      <a:lnTo>
                        <a:pt x="167" y="84"/>
                      </a:lnTo>
                      <a:lnTo>
                        <a:pt x="165" y="101"/>
                      </a:lnTo>
                      <a:lnTo>
                        <a:pt x="161" y="117"/>
                      </a:lnTo>
                      <a:lnTo>
                        <a:pt x="153" y="131"/>
                      </a:lnTo>
                      <a:lnTo>
                        <a:pt x="143" y="143"/>
                      </a:lnTo>
                      <a:lnTo>
                        <a:pt x="131" y="154"/>
                      </a:lnTo>
                      <a:lnTo>
                        <a:pt x="116" y="161"/>
                      </a:lnTo>
                      <a:lnTo>
                        <a:pt x="100" y="167"/>
                      </a:lnTo>
                      <a:lnTo>
                        <a:pt x="84" y="169"/>
                      </a:lnTo>
                      <a:lnTo>
                        <a:pt x="84" y="169"/>
                      </a:lnTo>
                      <a:lnTo>
                        <a:pt x="66" y="167"/>
                      </a:lnTo>
                      <a:lnTo>
                        <a:pt x="51" y="161"/>
                      </a:lnTo>
                      <a:lnTo>
                        <a:pt x="37" y="154"/>
                      </a:lnTo>
                      <a:lnTo>
                        <a:pt x="24" y="143"/>
                      </a:lnTo>
                      <a:lnTo>
                        <a:pt x="15" y="131"/>
                      </a:lnTo>
                      <a:lnTo>
                        <a:pt x="6" y="117"/>
                      </a:lnTo>
                      <a:lnTo>
                        <a:pt x="1" y="101"/>
                      </a:lnTo>
                      <a:lnTo>
                        <a:pt x="0" y="84"/>
                      </a:lnTo>
                      <a:lnTo>
                        <a:pt x="0" y="84"/>
                      </a:lnTo>
                      <a:lnTo>
                        <a:pt x="1" y="68"/>
                      </a:lnTo>
                      <a:lnTo>
                        <a:pt x="6" y="51"/>
                      </a:lnTo>
                      <a:lnTo>
                        <a:pt x="15" y="37"/>
                      </a:lnTo>
                      <a:lnTo>
                        <a:pt x="24" y="25"/>
                      </a:lnTo>
                      <a:lnTo>
                        <a:pt x="37" y="15"/>
                      </a:lnTo>
                      <a:lnTo>
                        <a:pt x="51" y="7"/>
                      </a:lnTo>
                      <a:lnTo>
                        <a:pt x="66" y="1"/>
                      </a:lnTo>
                      <a:lnTo>
                        <a:pt x="84" y="0"/>
                      </a:lnTo>
                      <a:lnTo>
                        <a:pt x="84" y="0"/>
                      </a:lnTo>
                      <a:lnTo>
                        <a:pt x="100" y="1"/>
                      </a:lnTo>
                      <a:lnTo>
                        <a:pt x="116" y="7"/>
                      </a:lnTo>
                      <a:lnTo>
                        <a:pt x="131" y="15"/>
                      </a:lnTo>
                      <a:lnTo>
                        <a:pt x="143" y="25"/>
                      </a:lnTo>
                      <a:lnTo>
                        <a:pt x="153" y="37"/>
                      </a:lnTo>
                      <a:lnTo>
                        <a:pt x="161" y="51"/>
                      </a:lnTo>
                      <a:lnTo>
                        <a:pt x="165" y="68"/>
                      </a:lnTo>
                      <a:lnTo>
                        <a:pt x="167" y="84"/>
                      </a:lnTo>
                      <a:lnTo>
                        <a:pt x="167" y="84"/>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6" name="Freeform 91">
                  <a:extLst>
                    <a:ext uri="{FF2B5EF4-FFF2-40B4-BE49-F238E27FC236}">
                      <a16:creationId xmlns:a16="http://schemas.microsoft.com/office/drawing/2014/main" id="{E69D3F60-E8E9-0D1B-B3FC-FF2FC15DCAE9}"/>
                    </a:ext>
                  </a:extLst>
                </p:cNvPr>
                <p:cNvSpPr>
                  <a:spLocks/>
                </p:cNvSpPr>
                <p:nvPr/>
              </p:nvSpPr>
              <p:spPr bwMode="auto">
                <a:xfrm>
                  <a:off x="2694" y="3843"/>
                  <a:ext cx="167" cy="167"/>
                </a:xfrm>
                <a:custGeom>
                  <a:avLst/>
                  <a:gdLst>
                    <a:gd name="T0" fmla="*/ 167 w 167"/>
                    <a:gd name="T1" fmla="*/ 84 h 167"/>
                    <a:gd name="T2" fmla="*/ 167 w 167"/>
                    <a:gd name="T3" fmla="*/ 84 h 167"/>
                    <a:gd name="T4" fmla="*/ 166 w 167"/>
                    <a:gd name="T5" fmla="*/ 101 h 167"/>
                    <a:gd name="T6" fmla="*/ 161 w 167"/>
                    <a:gd name="T7" fmla="*/ 116 h 167"/>
                    <a:gd name="T8" fmla="*/ 154 w 167"/>
                    <a:gd name="T9" fmla="*/ 131 h 167"/>
                    <a:gd name="T10" fmla="*/ 143 w 167"/>
                    <a:gd name="T11" fmla="*/ 143 h 167"/>
                    <a:gd name="T12" fmla="*/ 131 w 167"/>
                    <a:gd name="T13" fmla="*/ 153 h 167"/>
                    <a:gd name="T14" fmla="*/ 116 w 167"/>
                    <a:gd name="T15" fmla="*/ 161 h 167"/>
                    <a:gd name="T16" fmla="*/ 101 w 167"/>
                    <a:gd name="T17" fmla="*/ 165 h 167"/>
                    <a:gd name="T18" fmla="*/ 83 w 167"/>
                    <a:gd name="T19" fmla="*/ 167 h 167"/>
                    <a:gd name="T20" fmla="*/ 83 w 167"/>
                    <a:gd name="T21" fmla="*/ 167 h 167"/>
                    <a:gd name="T22" fmla="*/ 66 w 167"/>
                    <a:gd name="T23" fmla="*/ 165 h 167"/>
                    <a:gd name="T24" fmla="*/ 51 w 167"/>
                    <a:gd name="T25" fmla="*/ 161 h 167"/>
                    <a:gd name="T26" fmla="*/ 36 w 167"/>
                    <a:gd name="T27" fmla="*/ 153 h 167"/>
                    <a:gd name="T28" fmla="*/ 24 w 167"/>
                    <a:gd name="T29" fmla="*/ 143 h 167"/>
                    <a:gd name="T30" fmla="*/ 13 w 167"/>
                    <a:gd name="T31" fmla="*/ 131 h 167"/>
                    <a:gd name="T32" fmla="*/ 6 w 167"/>
                    <a:gd name="T33" fmla="*/ 116 h 167"/>
                    <a:gd name="T34" fmla="*/ 1 w 167"/>
                    <a:gd name="T35" fmla="*/ 101 h 167"/>
                    <a:gd name="T36" fmla="*/ 0 w 167"/>
                    <a:gd name="T37" fmla="*/ 84 h 167"/>
                    <a:gd name="T38" fmla="*/ 0 w 167"/>
                    <a:gd name="T39" fmla="*/ 84 h 167"/>
                    <a:gd name="T40" fmla="*/ 1 w 167"/>
                    <a:gd name="T41" fmla="*/ 66 h 167"/>
                    <a:gd name="T42" fmla="*/ 6 w 167"/>
                    <a:gd name="T43" fmla="*/ 51 h 167"/>
                    <a:gd name="T44" fmla="*/ 13 w 167"/>
                    <a:gd name="T45" fmla="*/ 36 h 167"/>
                    <a:gd name="T46" fmla="*/ 24 w 167"/>
                    <a:gd name="T47" fmla="*/ 24 h 167"/>
                    <a:gd name="T48" fmla="*/ 36 w 167"/>
                    <a:gd name="T49" fmla="*/ 13 h 167"/>
                    <a:gd name="T50" fmla="*/ 51 w 167"/>
                    <a:gd name="T51" fmla="*/ 6 h 167"/>
                    <a:gd name="T52" fmla="*/ 66 w 167"/>
                    <a:gd name="T53" fmla="*/ 1 h 167"/>
                    <a:gd name="T54" fmla="*/ 83 w 167"/>
                    <a:gd name="T55" fmla="*/ 0 h 167"/>
                    <a:gd name="T56" fmla="*/ 83 w 167"/>
                    <a:gd name="T57" fmla="*/ 0 h 167"/>
                    <a:gd name="T58" fmla="*/ 101 w 167"/>
                    <a:gd name="T59" fmla="*/ 1 h 167"/>
                    <a:gd name="T60" fmla="*/ 116 w 167"/>
                    <a:gd name="T61" fmla="*/ 6 h 167"/>
                    <a:gd name="T62" fmla="*/ 131 w 167"/>
                    <a:gd name="T63" fmla="*/ 13 h 167"/>
                    <a:gd name="T64" fmla="*/ 143 w 167"/>
                    <a:gd name="T65" fmla="*/ 24 h 167"/>
                    <a:gd name="T66" fmla="*/ 154 w 167"/>
                    <a:gd name="T67" fmla="*/ 36 h 167"/>
                    <a:gd name="T68" fmla="*/ 161 w 167"/>
                    <a:gd name="T69" fmla="*/ 51 h 167"/>
                    <a:gd name="T70" fmla="*/ 166 w 167"/>
                    <a:gd name="T71" fmla="*/ 66 h 167"/>
                    <a:gd name="T72" fmla="*/ 167 w 167"/>
                    <a:gd name="T73" fmla="*/ 84 h 167"/>
                    <a:gd name="T74" fmla="*/ 167 w 167"/>
                    <a:gd name="T75" fmla="*/ 8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 h="167">
                      <a:moveTo>
                        <a:pt x="167" y="84"/>
                      </a:moveTo>
                      <a:lnTo>
                        <a:pt x="167" y="84"/>
                      </a:lnTo>
                      <a:lnTo>
                        <a:pt x="166" y="101"/>
                      </a:lnTo>
                      <a:lnTo>
                        <a:pt x="161" y="116"/>
                      </a:lnTo>
                      <a:lnTo>
                        <a:pt x="154" y="131"/>
                      </a:lnTo>
                      <a:lnTo>
                        <a:pt x="143" y="143"/>
                      </a:lnTo>
                      <a:lnTo>
                        <a:pt x="131" y="153"/>
                      </a:lnTo>
                      <a:lnTo>
                        <a:pt x="116" y="161"/>
                      </a:lnTo>
                      <a:lnTo>
                        <a:pt x="101" y="165"/>
                      </a:lnTo>
                      <a:lnTo>
                        <a:pt x="83" y="167"/>
                      </a:lnTo>
                      <a:lnTo>
                        <a:pt x="83" y="167"/>
                      </a:lnTo>
                      <a:lnTo>
                        <a:pt x="66" y="165"/>
                      </a:lnTo>
                      <a:lnTo>
                        <a:pt x="51" y="161"/>
                      </a:lnTo>
                      <a:lnTo>
                        <a:pt x="36" y="153"/>
                      </a:lnTo>
                      <a:lnTo>
                        <a:pt x="24" y="143"/>
                      </a:lnTo>
                      <a:lnTo>
                        <a:pt x="13" y="131"/>
                      </a:lnTo>
                      <a:lnTo>
                        <a:pt x="6" y="116"/>
                      </a:lnTo>
                      <a:lnTo>
                        <a:pt x="1" y="101"/>
                      </a:lnTo>
                      <a:lnTo>
                        <a:pt x="0" y="84"/>
                      </a:lnTo>
                      <a:lnTo>
                        <a:pt x="0" y="84"/>
                      </a:lnTo>
                      <a:lnTo>
                        <a:pt x="1" y="66"/>
                      </a:lnTo>
                      <a:lnTo>
                        <a:pt x="6" y="51"/>
                      </a:lnTo>
                      <a:lnTo>
                        <a:pt x="13" y="36"/>
                      </a:lnTo>
                      <a:lnTo>
                        <a:pt x="24" y="24"/>
                      </a:lnTo>
                      <a:lnTo>
                        <a:pt x="36" y="13"/>
                      </a:lnTo>
                      <a:lnTo>
                        <a:pt x="51" y="6"/>
                      </a:lnTo>
                      <a:lnTo>
                        <a:pt x="66" y="1"/>
                      </a:lnTo>
                      <a:lnTo>
                        <a:pt x="83" y="0"/>
                      </a:lnTo>
                      <a:lnTo>
                        <a:pt x="83" y="0"/>
                      </a:lnTo>
                      <a:lnTo>
                        <a:pt x="101" y="1"/>
                      </a:lnTo>
                      <a:lnTo>
                        <a:pt x="116" y="6"/>
                      </a:lnTo>
                      <a:lnTo>
                        <a:pt x="131" y="13"/>
                      </a:lnTo>
                      <a:lnTo>
                        <a:pt x="143" y="24"/>
                      </a:lnTo>
                      <a:lnTo>
                        <a:pt x="154" y="36"/>
                      </a:lnTo>
                      <a:lnTo>
                        <a:pt x="161" y="51"/>
                      </a:lnTo>
                      <a:lnTo>
                        <a:pt x="166" y="66"/>
                      </a:lnTo>
                      <a:lnTo>
                        <a:pt x="167" y="84"/>
                      </a:lnTo>
                      <a:lnTo>
                        <a:pt x="167" y="84"/>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7" name="Freeform 92">
                  <a:extLst>
                    <a:ext uri="{FF2B5EF4-FFF2-40B4-BE49-F238E27FC236}">
                      <a16:creationId xmlns:a16="http://schemas.microsoft.com/office/drawing/2014/main" id="{4143598B-10D1-F81F-AA8F-DAFDB9ADFBE0}"/>
                    </a:ext>
                  </a:extLst>
                </p:cNvPr>
                <p:cNvSpPr>
                  <a:spLocks/>
                </p:cNvSpPr>
                <p:nvPr/>
              </p:nvSpPr>
              <p:spPr bwMode="auto">
                <a:xfrm>
                  <a:off x="1268" y="2730"/>
                  <a:ext cx="160" cy="160"/>
                </a:xfrm>
                <a:custGeom>
                  <a:avLst/>
                  <a:gdLst>
                    <a:gd name="T0" fmla="*/ 160 w 160"/>
                    <a:gd name="T1" fmla="*/ 80 h 160"/>
                    <a:gd name="T2" fmla="*/ 160 w 160"/>
                    <a:gd name="T3" fmla="*/ 80 h 160"/>
                    <a:gd name="T4" fmla="*/ 158 w 160"/>
                    <a:gd name="T5" fmla="*/ 97 h 160"/>
                    <a:gd name="T6" fmla="*/ 154 w 160"/>
                    <a:gd name="T7" fmla="*/ 112 h 160"/>
                    <a:gd name="T8" fmla="*/ 146 w 160"/>
                    <a:gd name="T9" fmla="*/ 125 h 160"/>
                    <a:gd name="T10" fmla="*/ 137 w 160"/>
                    <a:gd name="T11" fmla="*/ 137 h 160"/>
                    <a:gd name="T12" fmla="*/ 125 w 160"/>
                    <a:gd name="T13" fmla="*/ 146 h 160"/>
                    <a:gd name="T14" fmla="*/ 112 w 160"/>
                    <a:gd name="T15" fmla="*/ 154 h 160"/>
                    <a:gd name="T16" fmla="*/ 96 w 160"/>
                    <a:gd name="T17" fmla="*/ 158 h 160"/>
                    <a:gd name="T18" fmla="*/ 80 w 160"/>
                    <a:gd name="T19" fmla="*/ 160 h 160"/>
                    <a:gd name="T20" fmla="*/ 80 w 160"/>
                    <a:gd name="T21" fmla="*/ 160 h 160"/>
                    <a:gd name="T22" fmla="*/ 65 w 160"/>
                    <a:gd name="T23" fmla="*/ 158 h 160"/>
                    <a:gd name="T24" fmla="*/ 50 w 160"/>
                    <a:gd name="T25" fmla="*/ 154 h 160"/>
                    <a:gd name="T26" fmla="*/ 36 w 160"/>
                    <a:gd name="T27" fmla="*/ 146 h 160"/>
                    <a:gd name="T28" fmla="*/ 24 w 160"/>
                    <a:gd name="T29" fmla="*/ 137 h 160"/>
                    <a:gd name="T30" fmla="*/ 14 w 160"/>
                    <a:gd name="T31" fmla="*/ 125 h 160"/>
                    <a:gd name="T32" fmla="*/ 6 w 160"/>
                    <a:gd name="T33" fmla="*/ 112 h 160"/>
                    <a:gd name="T34" fmla="*/ 2 w 160"/>
                    <a:gd name="T35" fmla="*/ 97 h 160"/>
                    <a:gd name="T36" fmla="*/ 0 w 160"/>
                    <a:gd name="T37" fmla="*/ 80 h 160"/>
                    <a:gd name="T38" fmla="*/ 0 w 160"/>
                    <a:gd name="T39" fmla="*/ 80 h 160"/>
                    <a:gd name="T40" fmla="*/ 2 w 160"/>
                    <a:gd name="T41" fmla="*/ 64 h 160"/>
                    <a:gd name="T42" fmla="*/ 6 w 160"/>
                    <a:gd name="T43" fmla="*/ 48 h 160"/>
                    <a:gd name="T44" fmla="*/ 14 w 160"/>
                    <a:gd name="T45" fmla="*/ 35 h 160"/>
                    <a:gd name="T46" fmla="*/ 24 w 160"/>
                    <a:gd name="T47" fmla="*/ 24 h 160"/>
                    <a:gd name="T48" fmla="*/ 36 w 160"/>
                    <a:gd name="T49" fmla="*/ 14 h 160"/>
                    <a:gd name="T50" fmla="*/ 50 w 160"/>
                    <a:gd name="T51" fmla="*/ 6 h 160"/>
                    <a:gd name="T52" fmla="*/ 65 w 160"/>
                    <a:gd name="T53" fmla="*/ 2 h 160"/>
                    <a:gd name="T54" fmla="*/ 80 w 160"/>
                    <a:gd name="T55" fmla="*/ 0 h 160"/>
                    <a:gd name="T56" fmla="*/ 80 w 160"/>
                    <a:gd name="T57" fmla="*/ 0 h 160"/>
                    <a:gd name="T58" fmla="*/ 96 w 160"/>
                    <a:gd name="T59" fmla="*/ 2 h 160"/>
                    <a:gd name="T60" fmla="*/ 112 w 160"/>
                    <a:gd name="T61" fmla="*/ 6 h 160"/>
                    <a:gd name="T62" fmla="*/ 125 w 160"/>
                    <a:gd name="T63" fmla="*/ 14 h 160"/>
                    <a:gd name="T64" fmla="*/ 137 w 160"/>
                    <a:gd name="T65" fmla="*/ 24 h 160"/>
                    <a:gd name="T66" fmla="*/ 146 w 160"/>
                    <a:gd name="T67" fmla="*/ 35 h 160"/>
                    <a:gd name="T68" fmla="*/ 154 w 160"/>
                    <a:gd name="T69" fmla="*/ 48 h 160"/>
                    <a:gd name="T70" fmla="*/ 158 w 160"/>
                    <a:gd name="T71" fmla="*/ 64 h 160"/>
                    <a:gd name="T72" fmla="*/ 160 w 160"/>
                    <a:gd name="T73" fmla="*/ 80 h 160"/>
                    <a:gd name="T74" fmla="*/ 160 w 160"/>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60" y="80"/>
                      </a:moveTo>
                      <a:lnTo>
                        <a:pt x="160" y="80"/>
                      </a:lnTo>
                      <a:lnTo>
                        <a:pt x="158" y="97"/>
                      </a:lnTo>
                      <a:lnTo>
                        <a:pt x="154" y="112"/>
                      </a:lnTo>
                      <a:lnTo>
                        <a:pt x="146" y="125"/>
                      </a:lnTo>
                      <a:lnTo>
                        <a:pt x="137" y="137"/>
                      </a:lnTo>
                      <a:lnTo>
                        <a:pt x="125" y="146"/>
                      </a:lnTo>
                      <a:lnTo>
                        <a:pt x="112" y="154"/>
                      </a:lnTo>
                      <a:lnTo>
                        <a:pt x="96" y="158"/>
                      </a:lnTo>
                      <a:lnTo>
                        <a:pt x="80" y="160"/>
                      </a:lnTo>
                      <a:lnTo>
                        <a:pt x="80" y="160"/>
                      </a:lnTo>
                      <a:lnTo>
                        <a:pt x="65" y="158"/>
                      </a:lnTo>
                      <a:lnTo>
                        <a:pt x="50" y="154"/>
                      </a:lnTo>
                      <a:lnTo>
                        <a:pt x="36" y="146"/>
                      </a:lnTo>
                      <a:lnTo>
                        <a:pt x="24" y="137"/>
                      </a:lnTo>
                      <a:lnTo>
                        <a:pt x="14" y="125"/>
                      </a:lnTo>
                      <a:lnTo>
                        <a:pt x="6" y="112"/>
                      </a:lnTo>
                      <a:lnTo>
                        <a:pt x="2" y="97"/>
                      </a:lnTo>
                      <a:lnTo>
                        <a:pt x="0" y="80"/>
                      </a:lnTo>
                      <a:lnTo>
                        <a:pt x="0" y="80"/>
                      </a:lnTo>
                      <a:lnTo>
                        <a:pt x="2" y="64"/>
                      </a:lnTo>
                      <a:lnTo>
                        <a:pt x="6" y="48"/>
                      </a:lnTo>
                      <a:lnTo>
                        <a:pt x="14" y="35"/>
                      </a:lnTo>
                      <a:lnTo>
                        <a:pt x="24" y="24"/>
                      </a:lnTo>
                      <a:lnTo>
                        <a:pt x="36" y="14"/>
                      </a:lnTo>
                      <a:lnTo>
                        <a:pt x="50" y="6"/>
                      </a:lnTo>
                      <a:lnTo>
                        <a:pt x="65" y="2"/>
                      </a:lnTo>
                      <a:lnTo>
                        <a:pt x="80" y="0"/>
                      </a:lnTo>
                      <a:lnTo>
                        <a:pt x="80" y="0"/>
                      </a:lnTo>
                      <a:lnTo>
                        <a:pt x="96" y="2"/>
                      </a:lnTo>
                      <a:lnTo>
                        <a:pt x="112" y="6"/>
                      </a:lnTo>
                      <a:lnTo>
                        <a:pt x="125" y="14"/>
                      </a:lnTo>
                      <a:lnTo>
                        <a:pt x="137" y="24"/>
                      </a:lnTo>
                      <a:lnTo>
                        <a:pt x="146" y="35"/>
                      </a:lnTo>
                      <a:lnTo>
                        <a:pt x="154" y="48"/>
                      </a:lnTo>
                      <a:lnTo>
                        <a:pt x="158" y="64"/>
                      </a:lnTo>
                      <a:lnTo>
                        <a:pt x="160" y="80"/>
                      </a:lnTo>
                      <a:lnTo>
                        <a:pt x="160" y="80"/>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8" name="Freeform 93">
                  <a:extLst>
                    <a:ext uri="{FF2B5EF4-FFF2-40B4-BE49-F238E27FC236}">
                      <a16:creationId xmlns:a16="http://schemas.microsoft.com/office/drawing/2014/main" id="{47951F55-88DF-50CC-0C0C-36FE505695F6}"/>
                    </a:ext>
                  </a:extLst>
                </p:cNvPr>
                <p:cNvSpPr>
                  <a:spLocks/>
                </p:cNvSpPr>
                <p:nvPr/>
              </p:nvSpPr>
              <p:spPr bwMode="auto">
                <a:xfrm>
                  <a:off x="1166" y="2833"/>
                  <a:ext cx="189" cy="190"/>
                </a:xfrm>
                <a:custGeom>
                  <a:avLst/>
                  <a:gdLst>
                    <a:gd name="T0" fmla="*/ 189 w 189"/>
                    <a:gd name="T1" fmla="*/ 95 h 190"/>
                    <a:gd name="T2" fmla="*/ 189 w 189"/>
                    <a:gd name="T3" fmla="*/ 95 h 190"/>
                    <a:gd name="T4" fmla="*/ 188 w 189"/>
                    <a:gd name="T5" fmla="*/ 105 h 190"/>
                    <a:gd name="T6" fmla="*/ 186 w 189"/>
                    <a:gd name="T7" fmla="*/ 114 h 190"/>
                    <a:gd name="T8" fmla="*/ 185 w 189"/>
                    <a:gd name="T9" fmla="*/ 123 h 190"/>
                    <a:gd name="T10" fmla="*/ 182 w 189"/>
                    <a:gd name="T11" fmla="*/ 132 h 190"/>
                    <a:gd name="T12" fmla="*/ 173 w 189"/>
                    <a:gd name="T13" fmla="*/ 147 h 190"/>
                    <a:gd name="T14" fmla="*/ 161 w 189"/>
                    <a:gd name="T15" fmla="*/ 163 h 190"/>
                    <a:gd name="T16" fmla="*/ 147 w 189"/>
                    <a:gd name="T17" fmla="*/ 173 h 190"/>
                    <a:gd name="T18" fmla="*/ 131 w 189"/>
                    <a:gd name="T19" fmla="*/ 182 h 190"/>
                    <a:gd name="T20" fmla="*/ 123 w 189"/>
                    <a:gd name="T21" fmla="*/ 185 h 190"/>
                    <a:gd name="T22" fmla="*/ 114 w 189"/>
                    <a:gd name="T23" fmla="*/ 188 h 190"/>
                    <a:gd name="T24" fmla="*/ 104 w 189"/>
                    <a:gd name="T25" fmla="*/ 190 h 190"/>
                    <a:gd name="T26" fmla="*/ 95 w 189"/>
                    <a:gd name="T27" fmla="*/ 190 h 190"/>
                    <a:gd name="T28" fmla="*/ 95 w 189"/>
                    <a:gd name="T29" fmla="*/ 190 h 190"/>
                    <a:gd name="T30" fmla="*/ 84 w 189"/>
                    <a:gd name="T31" fmla="*/ 190 h 190"/>
                    <a:gd name="T32" fmla="*/ 75 w 189"/>
                    <a:gd name="T33" fmla="*/ 188 h 190"/>
                    <a:gd name="T34" fmla="*/ 66 w 189"/>
                    <a:gd name="T35" fmla="*/ 185 h 190"/>
                    <a:gd name="T36" fmla="*/ 57 w 189"/>
                    <a:gd name="T37" fmla="*/ 182 h 190"/>
                    <a:gd name="T38" fmla="*/ 42 w 189"/>
                    <a:gd name="T39" fmla="*/ 173 h 190"/>
                    <a:gd name="T40" fmla="*/ 27 w 189"/>
                    <a:gd name="T41" fmla="*/ 163 h 190"/>
                    <a:gd name="T42" fmla="*/ 16 w 189"/>
                    <a:gd name="T43" fmla="*/ 147 h 190"/>
                    <a:gd name="T44" fmla="*/ 7 w 189"/>
                    <a:gd name="T45" fmla="*/ 132 h 190"/>
                    <a:gd name="T46" fmla="*/ 4 w 189"/>
                    <a:gd name="T47" fmla="*/ 123 h 190"/>
                    <a:gd name="T48" fmla="*/ 1 w 189"/>
                    <a:gd name="T49" fmla="*/ 114 h 190"/>
                    <a:gd name="T50" fmla="*/ 0 w 189"/>
                    <a:gd name="T51" fmla="*/ 105 h 190"/>
                    <a:gd name="T52" fmla="*/ 0 w 189"/>
                    <a:gd name="T53" fmla="*/ 95 h 190"/>
                    <a:gd name="T54" fmla="*/ 0 w 189"/>
                    <a:gd name="T55" fmla="*/ 95 h 190"/>
                    <a:gd name="T56" fmla="*/ 0 w 189"/>
                    <a:gd name="T57" fmla="*/ 86 h 190"/>
                    <a:gd name="T58" fmla="*/ 1 w 189"/>
                    <a:gd name="T59" fmla="*/ 77 h 190"/>
                    <a:gd name="T60" fmla="*/ 4 w 189"/>
                    <a:gd name="T61" fmla="*/ 66 h 190"/>
                    <a:gd name="T62" fmla="*/ 7 w 189"/>
                    <a:gd name="T63" fmla="*/ 58 h 190"/>
                    <a:gd name="T64" fmla="*/ 16 w 189"/>
                    <a:gd name="T65" fmla="*/ 42 h 190"/>
                    <a:gd name="T66" fmla="*/ 27 w 189"/>
                    <a:gd name="T67" fmla="*/ 28 h 190"/>
                    <a:gd name="T68" fmla="*/ 42 w 189"/>
                    <a:gd name="T69" fmla="*/ 16 h 190"/>
                    <a:gd name="T70" fmla="*/ 57 w 189"/>
                    <a:gd name="T71" fmla="*/ 7 h 190"/>
                    <a:gd name="T72" fmla="*/ 66 w 189"/>
                    <a:gd name="T73" fmla="*/ 4 h 190"/>
                    <a:gd name="T74" fmla="*/ 75 w 189"/>
                    <a:gd name="T75" fmla="*/ 3 h 190"/>
                    <a:gd name="T76" fmla="*/ 84 w 189"/>
                    <a:gd name="T77" fmla="*/ 1 h 190"/>
                    <a:gd name="T78" fmla="*/ 95 w 189"/>
                    <a:gd name="T79" fmla="*/ 0 h 190"/>
                    <a:gd name="T80" fmla="*/ 95 w 189"/>
                    <a:gd name="T81" fmla="*/ 0 h 190"/>
                    <a:gd name="T82" fmla="*/ 104 w 189"/>
                    <a:gd name="T83" fmla="*/ 1 h 190"/>
                    <a:gd name="T84" fmla="*/ 114 w 189"/>
                    <a:gd name="T85" fmla="*/ 3 h 190"/>
                    <a:gd name="T86" fmla="*/ 123 w 189"/>
                    <a:gd name="T87" fmla="*/ 4 h 190"/>
                    <a:gd name="T88" fmla="*/ 131 w 189"/>
                    <a:gd name="T89" fmla="*/ 7 h 190"/>
                    <a:gd name="T90" fmla="*/ 147 w 189"/>
                    <a:gd name="T91" fmla="*/ 16 h 190"/>
                    <a:gd name="T92" fmla="*/ 161 w 189"/>
                    <a:gd name="T93" fmla="*/ 28 h 190"/>
                    <a:gd name="T94" fmla="*/ 173 w 189"/>
                    <a:gd name="T95" fmla="*/ 42 h 190"/>
                    <a:gd name="T96" fmla="*/ 182 w 189"/>
                    <a:gd name="T97" fmla="*/ 58 h 190"/>
                    <a:gd name="T98" fmla="*/ 185 w 189"/>
                    <a:gd name="T99" fmla="*/ 66 h 190"/>
                    <a:gd name="T100" fmla="*/ 186 w 189"/>
                    <a:gd name="T101" fmla="*/ 77 h 190"/>
                    <a:gd name="T102" fmla="*/ 188 w 189"/>
                    <a:gd name="T103" fmla="*/ 86 h 190"/>
                    <a:gd name="T104" fmla="*/ 189 w 189"/>
                    <a:gd name="T105" fmla="*/ 95 h 190"/>
                    <a:gd name="T106" fmla="*/ 189 w 189"/>
                    <a:gd name="T107" fmla="*/ 9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90">
                      <a:moveTo>
                        <a:pt x="189" y="95"/>
                      </a:moveTo>
                      <a:lnTo>
                        <a:pt x="189" y="95"/>
                      </a:lnTo>
                      <a:lnTo>
                        <a:pt x="188" y="105"/>
                      </a:lnTo>
                      <a:lnTo>
                        <a:pt x="186" y="114"/>
                      </a:lnTo>
                      <a:lnTo>
                        <a:pt x="185" y="123"/>
                      </a:lnTo>
                      <a:lnTo>
                        <a:pt x="182" y="132"/>
                      </a:lnTo>
                      <a:lnTo>
                        <a:pt x="173" y="147"/>
                      </a:lnTo>
                      <a:lnTo>
                        <a:pt x="161" y="163"/>
                      </a:lnTo>
                      <a:lnTo>
                        <a:pt x="147" y="173"/>
                      </a:lnTo>
                      <a:lnTo>
                        <a:pt x="131" y="182"/>
                      </a:lnTo>
                      <a:lnTo>
                        <a:pt x="123" y="185"/>
                      </a:lnTo>
                      <a:lnTo>
                        <a:pt x="114" y="188"/>
                      </a:lnTo>
                      <a:lnTo>
                        <a:pt x="104" y="190"/>
                      </a:lnTo>
                      <a:lnTo>
                        <a:pt x="95" y="190"/>
                      </a:lnTo>
                      <a:lnTo>
                        <a:pt x="95" y="190"/>
                      </a:lnTo>
                      <a:lnTo>
                        <a:pt x="84" y="190"/>
                      </a:lnTo>
                      <a:lnTo>
                        <a:pt x="75" y="188"/>
                      </a:lnTo>
                      <a:lnTo>
                        <a:pt x="66" y="185"/>
                      </a:lnTo>
                      <a:lnTo>
                        <a:pt x="57" y="182"/>
                      </a:lnTo>
                      <a:lnTo>
                        <a:pt x="42" y="173"/>
                      </a:lnTo>
                      <a:lnTo>
                        <a:pt x="27" y="163"/>
                      </a:lnTo>
                      <a:lnTo>
                        <a:pt x="16" y="147"/>
                      </a:lnTo>
                      <a:lnTo>
                        <a:pt x="7" y="132"/>
                      </a:lnTo>
                      <a:lnTo>
                        <a:pt x="4" y="123"/>
                      </a:lnTo>
                      <a:lnTo>
                        <a:pt x="1" y="114"/>
                      </a:lnTo>
                      <a:lnTo>
                        <a:pt x="0" y="105"/>
                      </a:lnTo>
                      <a:lnTo>
                        <a:pt x="0" y="95"/>
                      </a:lnTo>
                      <a:lnTo>
                        <a:pt x="0" y="95"/>
                      </a:lnTo>
                      <a:lnTo>
                        <a:pt x="0" y="86"/>
                      </a:lnTo>
                      <a:lnTo>
                        <a:pt x="1" y="77"/>
                      </a:lnTo>
                      <a:lnTo>
                        <a:pt x="4" y="66"/>
                      </a:lnTo>
                      <a:lnTo>
                        <a:pt x="7" y="58"/>
                      </a:lnTo>
                      <a:lnTo>
                        <a:pt x="16" y="42"/>
                      </a:lnTo>
                      <a:lnTo>
                        <a:pt x="27" y="28"/>
                      </a:lnTo>
                      <a:lnTo>
                        <a:pt x="42" y="16"/>
                      </a:lnTo>
                      <a:lnTo>
                        <a:pt x="57" y="7"/>
                      </a:lnTo>
                      <a:lnTo>
                        <a:pt x="66" y="4"/>
                      </a:lnTo>
                      <a:lnTo>
                        <a:pt x="75" y="3"/>
                      </a:lnTo>
                      <a:lnTo>
                        <a:pt x="84" y="1"/>
                      </a:lnTo>
                      <a:lnTo>
                        <a:pt x="95" y="0"/>
                      </a:lnTo>
                      <a:lnTo>
                        <a:pt x="95" y="0"/>
                      </a:lnTo>
                      <a:lnTo>
                        <a:pt x="104" y="1"/>
                      </a:lnTo>
                      <a:lnTo>
                        <a:pt x="114" y="3"/>
                      </a:lnTo>
                      <a:lnTo>
                        <a:pt x="123" y="4"/>
                      </a:lnTo>
                      <a:lnTo>
                        <a:pt x="131" y="7"/>
                      </a:lnTo>
                      <a:lnTo>
                        <a:pt x="147" y="16"/>
                      </a:lnTo>
                      <a:lnTo>
                        <a:pt x="161" y="28"/>
                      </a:lnTo>
                      <a:lnTo>
                        <a:pt x="173" y="42"/>
                      </a:lnTo>
                      <a:lnTo>
                        <a:pt x="182" y="58"/>
                      </a:lnTo>
                      <a:lnTo>
                        <a:pt x="185" y="66"/>
                      </a:lnTo>
                      <a:lnTo>
                        <a:pt x="186" y="77"/>
                      </a:lnTo>
                      <a:lnTo>
                        <a:pt x="188" y="86"/>
                      </a:lnTo>
                      <a:lnTo>
                        <a:pt x="189" y="95"/>
                      </a:lnTo>
                      <a:lnTo>
                        <a:pt x="189" y="95"/>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79" name="Freeform 94">
                  <a:extLst>
                    <a:ext uri="{FF2B5EF4-FFF2-40B4-BE49-F238E27FC236}">
                      <a16:creationId xmlns:a16="http://schemas.microsoft.com/office/drawing/2014/main" id="{C9F38D62-F7D7-0E5C-2D25-C4F8CE7F7A74}"/>
                    </a:ext>
                  </a:extLst>
                </p:cNvPr>
                <p:cNvSpPr>
                  <a:spLocks/>
                </p:cNvSpPr>
                <p:nvPr/>
              </p:nvSpPr>
              <p:spPr bwMode="auto">
                <a:xfrm>
                  <a:off x="771" y="2486"/>
                  <a:ext cx="126" cy="128"/>
                </a:xfrm>
                <a:custGeom>
                  <a:avLst/>
                  <a:gdLst>
                    <a:gd name="T0" fmla="*/ 126 w 126"/>
                    <a:gd name="T1" fmla="*/ 63 h 128"/>
                    <a:gd name="T2" fmla="*/ 126 w 126"/>
                    <a:gd name="T3" fmla="*/ 63 h 128"/>
                    <a:gd name="T4" fmla="*/ 125 w 126"/>
                    <a:gd name="T5" fmla="*/ 77 h 128"/>
                    <a:gd name="T6" fmla="*/ 122 w 126"/>
                    <a:gd name="T7" fmla="*/ 89 h 128"/>
                    <a:gd name="T8" fmla="*/ 116 w 126"/>
                    <a:gd name="T9" fmla="*/ 100 h 128"/>
                    <a:gd name="T10" fmla="*/ 108 w 126"/>
                    <a:gd name="T11" fmla="*/ 109 h 128"/>
                    <a:gd name="T12" fmla="*/ 98 w 126"/>
                    <a:gd name="T13" fmla="*/ 118 h 128"/>
                    <a:gd name="T14" fmla="*/ 87 w 126"/>
                    <a:gd name="T15" fmla="*/ 122 h 128"/>
                    <a:gd name="T16" fmla="*/ 75 w 126"/>
                    <a:gd name="T17" fmla="*/ 127 h 128"/>
                    <a:gd name="T18" fmla="*/ 63 w 126"/>
                    <a:gd name="T19" fmla="*/ 128 h 128"/>
                    <a:gd name="T20" fmla="*/ 63 w 126"/>
                    <a:gd name="T21" fmla="*/ 128 h 128"/>
                    <a:gd name="T22" fmla="*/ 49 w 126"/>
                    <a:gd name="T23" fmla="*/ 127 h 128"/>
                    <a:gd name="T24" fmla="*/ 37 w 126"/>
                    <a:gd name="T25" fmla="*/ 122 h 128"/>
                    <a:gd name="T26" fmla="*/ 27 w 126"/>
                    <a:gd name="T27" fmla="*/ 118 h 128"/>
                    <a:gd name="T28" fmla="*/ 18 w 126"/>
                    <a:gd name="T29" fmla="*/ 109 h 128"/>
                    <a:gd name="T30" fmla="*/ 10 w 126"/>
                    <a:gd name="T31" fmla="*/ 100 h 128"/>
                    <a:gd name="T32" fmla="*/ 4 w 126"/>
                    <a:gd name="T33" fmla="*/ 89 h 128"/>
                    <a:gd name="T34" fmla="*/ 0 w 126"/>
                    <a:gd name="T35" fmla="*/ 77 h 128"/>
                    <a:gd name="T36" fmla="*/ 0 w 126"/>
                    <a:gd name="T37" fmla="*/ 63 h 128"/>
                    <a:gd name="T38" fmla="*/ 0 w 126"/>
                    <a:gd name="T39" fmla="*/ 63 h 128"/>
                    <a:gd name="T40" fmla="*/ 0 w 126"/>
                    <a:gd name="T41" fmla="*/ 51 h 128"/>
                    <a:gd name="T42" fmla="*/ 4 w 126"/>
                    <a:gd name="T43" fmla="*/ 39 h 128"/>
                    <a:gd name="T44" fmla="*/ 10 w 126"/>
                    <a:gd name="T45" fmla="*/ 29 h 128"/>
                    <a:gd name="T46" fmla="*/ 18 w 126"/>
                    <a:gd name="T47" fmla="*/ 20 h 128"/>
                    <a:gd name="T48" fmla="*/ 27 w 126"/>
                    <a:gd name="T49" fmla="*/ 11 h 128"/>
                    <a:gd name="T50" fmla="*/ 37 w 126"/>
                    <a:gd name="T51" fmla="*/ 6 h 128"/>
                    <a:gd name="T52" fmla="*/ 49 w 126"/>
                    <a:gd name="T53" fmla="*/ 2 h 128"/>
                    <a:gd name="T54" fmla="*/ 63 w 126"/>
                    <a:gd name="T55" fmla="*/ 0 h 128"/>
                    <a:gd name="T56" fmla="*/ 63 w 126"/>
                    <a:gd name="T57" fmla="*/ 0 h 128"/>
                    <a:gd name="T58" fmla="*/ 75 w 126"/>
                    <a:gd name="T59" fmla="*/ 2 h 128"/>
                    <a:gd name="T60" fmla="*/ 87 w 126"/>
                    <a:gd name="T61" fmla="*/ 6 h 128"/>
                    <a:gd name="T62" fmla="*/ 98 w 126"/>
                    <a:gd name="T63" fmla="*/ 11 h 128"/>
                    <a:gd name="T64" fmla="*/ 108 w 126"/>
                    <a:gd name="T65" fmla="*/ 20 h 128"/>
                    <a:gd name="T66" fmla="*/ 116 w 126"/>
                    <a:gd name="T67" fmla="*/ 29 h 128"/>
                    <a:gd name="T68" fmla="*/ 122 w 126"/>
                    <a:gd name="T69" fmla="*/ 39 h 128"/>
                    <a:gd name="T70" fmla="*/ 125 w 126"/>
                    <a:gd name="T71" fmla="*/ 51 h 128"/>
                    <a:gd name="T72" fmla="*/ 126 w 126"/>
                    <a:gd name="T73" fmla="*/ 63 h 128"/>
                    <a:gd name="T74" fmla="*/ 126 w 126"/>
                    <a:gd name="T75" fmla="*/ 6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128">
                      <a:moveTo>
                        <a:pt x="126" y="63"/>
                      </a:moveTo>
                      <a:lnTo>
                        <a:pt x="126" y="63"/>
                      </a:lnTo>
                      <a:lnTo>
                        <a:pt x="125" y="77"/>
                      </a:lnTo>
                      <a:lnTo>
                        <a:pt x="122" y="89"/>
                      </a:lnTo>
                      <a:lnTo>
                        <a:pt x="116" y="100"/>
                      </a:lnTo>
                      <a:lnTo>
                        <a:pt x="108" y="109"/>
                      </a:lnTo>
                      <a:lnTo>
                        <a:pt x="98" y="118"/>
                      </a:lnTo>
                      <a:lnTo>
                        <a:pt x="87" y="122"/>
                      </a:lnTo>
                      <a:lnTo>
                        <a:pt x="75" y="127"/>
                      </a:lnTo>
                      <a:lnTo>
                        <a:pt x="63" y="128"/>
                      </a:lnTo>
                      <a:lnTo>
                        <a:pt x="63" y="128"/>
                      </a:lnTo>
                      <a:lnTo>
                        <a:pt x="49" y="127"/>
                      </a:lnTo>
                      <a:lnTo>
                        <a:pt x="37" y="122"/>
                      </a:lnTo>
                      <a:lnTo>
                        <a:pt x="27" y="118"/>
                      </a:lnTo>
                      <a:lnTo>
                        <a:pt x="18" y="109"/>
                      </a:lnTo>
                      <a:lnTo>
                        <a:pt x="10" y="100"/>
                      </a:lnTo>
                      <a:lnTo>
                        <a:pt x="4" y="89"/>
                      </a:lnTo>
                      <a:lnTo>
                        <a:pt x="0" y="77"/>
                      </a:lnTo>
                      <a:lnTo>
                        <a:pt x="0" y="63"/>
                      </a:lnTo>
                      <a:lnTo>
                        <a:pt x="0" y="63"/>
                      </a:lnTo>
                      <a:lnTo>
                        <a:pt x="0" y="51"/>
                      </a:lnTo>
                      <a:lnTo>
                        <a:pt x="4" y="39"/>
                      </a:lnTo>
                      <a:lnTo>
                        <a:pt x="10" y="29"/>
                      </a:lnTo>
                      <a:lnTo>
                        <a:pt x="18" y="20"/>
                      </a:lnTo>
                      <a:lnTo>
                        <a:pt x="27" y="11"/>
                      </a:lnTo>
                      <a:lnTo>
                        <a:pt x="37" y="6"/>
                      </a:lnTo>
                      <a:lnTo>
                        <a:pt x="49" y="2"/>
                      </a:lnTo>
                      <a:lnTo>
                        <a:pt x="63" y="0"/>
                      </a:lnTo>
                      <a:lnTo>
                        <a:pt x="63" y="0"/>
                      </a:lnTo>
                      <a:lnTo>
                        <a:pt x="75" y="2"/>
                      </a:lnTo>
                      <a:lnTo>
                        <a:pt x="87" y="6"/>
                      </a:lnTo>
                      <a:lnTo>
                        <a:pt x="98" y="11"/>
                      </a:lnTo>
                      <a:lnTo>
                        <a:pt x="108" y="20"/>
                      </a:lnTo>
                      <a:lnTo>
                        <a:pt x="116" y="29"/>
                      </a:lnTo>
                      <a:lnTo>
                        <a:pt x="122" y="39"/>
                      </a:lnTo>
                      <a:lnTo>
                        <a:pt x="125" y="51"/>
                      </a:lnTo>
                      <a:lnTo>
                        <a:pt x="126" y="63"/>
                      </a:lnTo>
                      <a:lnTo>
                        <a:pt x="126" y="63"/>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0" name="Freeform 95">
                  <a:extLst>
                    <a:ext uri="{FF2B5EF4-FFF2-40B4-BE49-F238E27FC236}">
                      <a16:creationId xmlns:a16="http://schemas.microsoft.com/office/drawing/2014/main" id="{EEA378F7-3E14-4FCE-12B1-E7297AEDE027}"/>
                    </a:ext>
                  </a:extLst>
                </p:cNvPr>
                <p:cNvSpPr>
                  <a:spLocks/>
                </p:cNvSpPr>
                <p:nvPr/>
              </p:nvSpPr>
              <p:spPr bwMode="auto">
                <a:xfrm>
                  <a:off x="676" y="2406"/>
                  <a:ext cx="147" cy="148"/>
                </a:xfrm>
                <a:custGeom>
                  <a:avLst/>
                  <a:gdLst>
                    <a:gd name="T0" fmla="*/ 147 w 147"/>
                    <a:gd name="T1" fmla="*/ 74 h 148"/>
                    <a:gd name="T2" fmla="*/ 147 w 147"/>
                    <a:gd name="T3" fmla="*/ 74 h 148"/>
                    <a:gd name="T4" fmla="*/ 146 w 147"/>
                    <a:gd name="T5" fmla="*/ 89 h 148"/>
                    <a:gd name="T6" fmla="*/ 143 w 147"/>
                    <a:gd name="T7" fmla="*/ 103 h 148"/>
                    <a:gd name="T8" fmla="*/ 135 w 147"/>
                    <a:gd name="T9" fmla="*/ 115 h 148"/>
                    <a:gd name="T10" fmla="*/ 126 w 147"/>
                    <a:gd name="T11" fmla="*/ 125 h 148"/>
                    <a:gd name="T12" fmla="*/ 116 w 147"/>
                    <a:gd name="T13" fmla="*/ 134 h 148"/>
                    <a:gd name="T14" fmla="*/ 104 w 147"/>
                    <a:gd name="T15" fmla="*/ 142 h 148"/>
                    <a:gd name="T16" fmla="*/ 89 w 147"/>
                    <a:gd name="T17" fmla="*/ 146 h 148"/>
                    <a:gd name="T18" fmla="*/ 74 w 147"/>
                    <a:gd name="T19" fmla="*/ 148 h 148"/>
                    <a:gd name="T20" fmla="*/ 74 w 147"/>
                    <a:gd name="T21" fmla="*/ 148 h 148"/>
                    <a:gd name="T22" fmla="*/ 60 w 147"/>
                    <a:gd name="T23" fmla="*/ 146 h 148"/>
                    <a:gd name="T24" fmla="*/ 45 w 147"/>
                    <a:gd name="T25" fmla="*/ 142 h 148"/>
                    <a:gd name="T26" fmla="*/ 33 w 147"/>
                    <a:gd name="T27" fmla="*/ 134 h 148"/>
                    <a:gd name="T28" fmla="*/ 22 w 147"/>
                    <a:gd name="T29" fmla="*/ 125 h 148"/>
                    <a:gd name="T30" fmla="*/ 13 w 147"/>
                    <a:gd name="T31" fmla="*/ 115 h 148"/>
                    <a:gd name="T32" fmla="*/ 6 w 147"/>
                    <a:gd name="T33" fmla="*/ 103 h 148"/>
                    <a:gd name="T34" fmla="*/ 1 w 147"/>
                    <a:gd name="T35" fmla="*/ 89 h 148"/>
                    <a:gd name="T36" fmla="*/ 0 w 147"/>
                    <a:gd name="T37" fmla="*/ 74 h 148"/>
                    <a:gd name="T38" fmla="*/ 0 w 147"/>
                    <a:gd name="T39" fmla="*/ 74 h 148"/>
                    <a:gd name="T40" fmla="*/ 1 w 147"/>
                    <a:gd name="T41" fmla="*/ 59 h 148"/>
                    <a:gd name="T42" fmla="*/ 6 w 147"/>
                    <a:gd name="T43" fmla="*/ 45 h 148"/>
                    <a:gd name="T44" fmla="*/ 13 w 147"/>
                    <a:gd name="T45" fmla="*/ 32 h 148"/>
                    <a:gd name="T46" fmla="*/ 22 w 147"/>
                    <a:gd name="T47" fmla="*/ 21 h 148"/>
                    <a:gd name="T48" fmla="*/ 33 w 147"/>
                    <a:gd name="T49" fmla="*/ 12 h 148"/>
                    <a:gd name="T50" fmla="*/ 45 w 147"/>
                    <a:gd name="T51" fmla="*/ 6 h 148"/>
                    <a:gd name="T52" fmla="*/ 60 w 147"/>
                    <a:gd name="T53" fmla="*/ 2 h 148"/>
                    <a:gd name="T54" fmla="*/ 74 w 147"/>
                    <a:gd name="T55" fmla="*/ 0 h 148"/>
                    <a:gd name="T56" fmla="*/ 74 w 147"/>
                    <a:gd name="T57" fmla="*/ 0 h 148"/>
                    <a:gd name="T58" fmla="*/ 89 w 147"/>
                    <a:gd name="T59" fmla="*/ 2 h 148"/>
                    <a:gd name="T60" fmla="*/ 104 w 147"/>
                    <a:gd name="T61" fmla="*/ 6 h 148"/>
                    <a:gd name="T62" fmla="*/ 116 w 147"/>
                    <a:gd name="T63" fmla="*/ 12 h 148"/>
                    <a:gd name="T64" fmla="*/ 126 w 147"/>
                    <a:gd name="T65" fmla="*/ 21 h 148"/>
                    <a:gd name="T66" fmla="*/ 135 w 147"/>
                    <a:gd name="T67" fmla="*/ 32 h 148"/>
                    <a:gd name="T68" fmla="*/ 143 w 147"/>
                    <a:gd name="T69" fmla="*/ 45 h 148"/>
                    <a:gd name="T70" fmla="*/ 146 w 147"/>
                    <a:gd name="T71" fmla="*/ 59 h 148"/>
                    <a:gd name="T72" fmla="*/ 147 w 147"/>
                    <a:gd name="T73" fmla="*/ 74 h 148"/>
                    <a:gd name="T74" fmla="*/ 147 w 147"/>
                    <a:gd name="T75"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7" h="148">
                      <a:moveTo>
                        <a:pt x="147" y="74"/>
                      </a:moveTo>
                      <a:lnTo>
                        <a:pt x="147" y="74"/>
                      </a:lnTo>
                      <a:lnTo>
                        <a:pt x="146" y="89"/>
                      </a:lnTo>
                      <a:lnTo>
                        <a:pt x="143" y="103"/>
                      </a:lnTo>
                      <a:lnTo>
                        <a:pt x="135" y="115"/>
                      </a:lnTo>
                      <a:lnTo>
                        <a:pt x="126" y="125"/>
                      </a:lnTo>
                      <a:lnTo>
                        <a:pt x="116" y="134"/>
                      </a:lnTo>
                      <a:lnTo>
                        <a:pt x="104" y="142"/>
                      </a:lnTo>
                      <a:lnTo>
                        <a:pt x="89" y="146"/>
                      </a:lnTo>
                      <a:lnTo>
                        <a:pt x="74" y="148"/>
                      </a:lnTo>
                      <a:lnTo>
                        <a:pt x="74" y="148"/>
                      </a:lnTo>
                      <a:lnTo>
                        <a:pt x="60" y="146"/>
                      </a:lnTo>
                      <a:lnTo>
                        <a:pt x="45" y="142"/>
                      </a:lnTo>
                      <a:lnTo>
                        <a:pt x="33" y="134"/>
                      </a:lnTo>
                      <a:lnTo>
                        <a:pt x="22" y="125"/>
                      </a:lnTo>
                      <a:lnTo>
                        <a:pt x="13" y="115"/>
                      </a:lnTo>
                      <a:lnTo>
                        <a:pt x="6" y="103"/>
                      </a:lnTo>
                      <a:lnTo>
                        <a:pt x="1" y="89"/>
                      </a:lnTo>
                      <a:lnTo>
                        <a:pt x="0" y="74"/>
                      </a:lnTo>
                      <a:lnTo>
                        <a:pt x="0" y="74"/>
                      </a:lnTo>
                      <a:lnTo>
                        <a:pt x="1" y="59"/>
                      </a:lnTo>
                      <a:lnTo>
                        <a:pt x="6" y="45"/>
                      </a:lnTo>
                      <a:lnTo>
                        <a:pt x="13" y="32"/>
                      </a:lnTo>
                      <a:lnTo>
                        <a:pt x="22" y="21"/>
                      </a:lnTo>
                      <a:lnTo>
                        <a:pt x="33" y="12"/>
                      </a:lnTo>
                      <a:lnTo>
                        <a:pt x="45" y="6"/>
                      </a:lnTo>
                      <a:lnTo>
                        <a:pt x="60" y="2"/>
                      </a:lnTo>
                      <a:lnTo>
                        <a:pt x="74" y="0"/>
                      </a:lnTo>
                      <a:lnTo>
                        <a:pt x="74" y="0"/>
                      </a:lnTo>
                      <a:lnTo>
                        <a:pt x="89" y="2"/>
                      </a:lnTo>
                      <a:lnTo>
                        <a:pt x="104" y="6"/>
                      </a:lnTo>
                      <a:lnTo>
                        <a:pt x="116" y="12"/>
                      </a:lnTo>
                      <a:lnTo>
                        <a:pt x="126" y="21"/>
                      </a:lnTo>
                      <a:lnTo>
                        <a:pt x="135" y="32"/>
                      </a:lnTo>
                      <a:lnTo>
                        <a:pt x="143" y="45"/>
                      </a:lnTo>
                      <a:lnTo>
                        <a:pt x="146" y="59"/>
                      </a:lnTo>
                      <a:lnTo>
                        <a:pt x="147" y="74"/>
                      </a:lnTo>
                      <a:lnTo>
                        <a:pt x="147" y="74"/>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1" name="Freeform 96">
                  <a:extLst>
                    <a:ext uri="{FF2B5EF4-FFF2-40B4-BE49-F238E27FC236}">
                      <a16:creationId xmlns:a16="http://schemas.microsoft.com/office/drawing/2014/main" id="{4EF7EAA6-F732-307E-CEDC-0C551756809D}"/>
                    </a:ext>
                  </a:extLst>
                </p:cNvPr>
                <p:cNvSpPr>
                  <a:spLocks/>
                </p:cNvSpPr>
                <p:nvPr/>
              </p:nvSpPr>
              <p:spPr bwMode="auto">
                <a:xfrm>
                  <a:off x="486" y="2408"/>
                  <a:ext cx="167" cy="168"/>
                </a:xfrm>
                <a:custGeom>
                  <a:avLst/>
                  <a:gdLst>
                    <a:gd name="T0" fmla="*/ 167 w 167"/>
                    <a:gd name="T1" fmla="*/ 84 h 168"/>
                    <a:gd name="T2" fmla="*/ 167 w 167"/>
                    <a:gd name="T3" fmla="*/ 84 h 168"/>
                    <a:gd name="T4" fmla="*/ 166 w 167"/>
                    <a:gd name="T5" fmla="*/ 101 h 168"/>
                    <a:gd name="T6" fmla="*/ 161 w 167"/>
                    <a:gd name="T7" fmla="*/ 117 h 168"/>
                    <a:gd name="T8" fmla="*/ 154 w 167"/>
                    <a:gd name="T9" fmla="*/ 131 h 168"/>
                    <a:gd name="T10" fmla="*/ 143 w 167"/>
                    <a:gd name="T11" fmla="*/ 143 h 168"/>
                    <a:gd name="T12" fmla="*/ 131 w 167"/>
                    <a:gd name="T13" fmla="*/ 153 h 168"/>
                    <a:gd name="T14" fmla="*/ 116 w 167"/>
                    <a:gd name="T15" fmla="*/ 161 h 168"/>
                    <a:gd name="T16" fmla="*/ 101 w 167"/>
                    <a:gd name="T17" fmla="*/ 165 h 168"/>
                    <a:gd name="T18" fmla="*/ 84 w 167"/>
                    <a:gd name="T19" fmla="*/ 168 h 168"/>
                    <a:gd name="T20" fmla="*/ 84 w 167"/>
                    <a:gd name="T21" fmla="*/ 168 h 168"/>
                    <a:gd name="T22" fmla="*/ 66 w 167"/>
                    <a:gd name="T23" fmla="*/ 165 h 168"/>
                    <a:gd name="T24" fmla="*/ 51 w 167"/>
                    <a:gd name="T25" fmla="*/ 161 h 168"/>
                    <a:gd name="T26" fmla="*/ 36 w 167"/>
                    <a:gd name="T27" fmla="*/ 153 h 168"/>
                    <a:gd name="T28" fmla="*/ 24 w 167"/>
                    <a:gd name="T29" fmla="*/ 143 h 168"/>
                    <a:gd name="T30" fmla="*/ 13 w 167"/>
                    <a:gd name="T31" fmla="*/ 131 h 168"/>
                    <a:gd name="T32" fmla="*/ 6 w 167"/>
                    <a:gd name="T33" fmla="*/ 117 h 168"/>
                    <a:gd name="T34" fmla="*/ 1 w 167"/>
                    <a:gd name="T35" fmla="*/ 101 h 168"/>
                    <a:gd name="T36" fmla="*/ 0 w 167"/>
                    <a:gd name="T37" fmla="*/ 84 h 168"/>
                    <a:gd name="T38" fmla="*/ 0 w 167"/>
                    <a:gd name="T39" fmla="*/ 84 h 168"/>
                    <a:gd name="T40" fmla="*/ 1 w 167"/>
                    <a:gd name="T41" fmla="*/ 67 h 168"/>
                    <a:gd name="T42" fmla="*/ 6 w 167"/>
                    <a:gd name="T43" fmla="*/ 51 h 168"/>
                    <a:gd name="T44" fmla="*/ 13 w 167"/>
                    <a:gd name="T45" fmla="*/ 37 h 168"/>
                    <a:gd name="T46" fmla="*/ 24 w 167"/>
                    <a:gd name="T47" fmla="*/ 24 h 168"/>
                    <a:gd name="T48" fmla="*/ 36 w 167"/>
                    <a:gd name="T49" fmla="*/ 15 h 168"/>
                    <a:gd name="T50" fmla="*/ 51 w 167"/>
                    <a:gd name="T51" fmla="*/ 7 h 168"/>
                    <a:gd name="T52" fmla="*/ 66 w 167"/>
                    <a:gd name="T53" fmla="*/ 1 h 168"/>
                    <a:gd name="T54" fmla="*/ 84 w 167"/>
                    <a:gd name="T55" fmla="*/ 0 h 168"/>
                    <a:gd name="T56" fmla="*/ 84 w 167"/>
                    <a:gd name="T57" fmla="*/ 0 h 168"/>
                    <a:gd name="T58" fmla="*/ 101 w 167"/>
                    <a:gd name="T59" fmla="*/ 1 h 168"/>
                    <a:gd name="T60" fmla="*/ 116 w 167"/>
                    <a:gd name="T61" fmla="*/ 7 h 168"/>
                    <a:gd name="T62" fmla="*/ 131 w 167"/>
                    <a:gd name="T63" fmla="*/ 15 h 168"/>
                    <a:gd name="T64" fmla="*/ 143 w 167"/>
                    <a:gd name="T65" fmla="*/ 24 h 168"/>
                    <a:gd name="T66" fmla="*/ 154 w 167"/>
                    <a:gd name="T67" fmla="*/ 37 h 168"/>
                    <a:gd name="T68" fmla="*/ 161 w 167"/>
                    <a:gd name="T69" fmla="*/ 51 h 168"/>
                    <a:gd name="T70" fmla="*/ 166 w 167"/>
                    <a:gd name="T71" fmla="*/ 67 h 168"/>
                    <a:gd name="T72" fmla="*/ 167 w 167"/>
                    <a:gd name="T73" fmla="*/ 84 h 168"/>
                    <a:gd name="T74" fmla="*/ 167 w 167"/>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 h="168">
                      <a:moveTo>
                        <a:pt x="167" y="84"/>
                      </a:moveTo>
                      <a:lnTo>
                        <a:pt x="167" y="84"/>
                      </a:lnTo>
                      <a:lnTo>
                        <a:pt x="166" y="101"/>
                      </a:lnTo>
                      <a:lnTo>
                        <a:pt x="161" y="117"/>
                      </a:lnTo>
                      <a:lnTo>
                        <a:pt x="154" y="131"/>
                      </a:lnTo>
                      <a:lnTo>
                        <a:pt x="143" y="143"/>
                      </a:lnTo>
                      <a:lnTo>
                        <a:pt x="131" y="153"/>
                      </a:lnTo>
                      <a:lnTo>
                        <a:pt x="116" y="161"/>
                      </a:lnTo>
                      <a:lnTo>
                        <a:pt x="101" y="165"/>
                      </a:lnTo>
                      <a:lnTo>
                        <a:pt x="84" y="168"/>
                      </a:lnTo>
                      <a:lnTo>
                        <a:pt x="84" y="168"/>
                      </a:lnTo>
                      <a:lnTo>
                        <a:pt x="66" y="165"/>
                      </a:lnTo>
                      <a:lnTo>
                        <a:pt x="51" y="161"/>
                      </a:lnTo>
                      <a:lnTo>
                        <a:pt x="36" y="153"/>
                      </a:lnTo>
                      <a:lnTo>
                        <a:pt x="24" y="143"/>
                      </a:lnTo>
                      <a:lnTo>
                        <a:pt x="13" y="131"/>
                      </a:lnTo>
                      <a:lnTo>
                        <a:pt x="6" y="117"/>
                      </a:lnTo>
                      <a:lnTo>
                        <a:pt x="1" y="101"/>
                      </a:lnTo>
                      <a:lnTo>
                        <a:pt x="0" y="84"/>
                      </a:lnTo>
                      <a:lnTo>
                        <a:pt x="0" y="84"/>
                      </a:lnTo>
                      <a:lnTo>
                        <a:pt x="1" y="67"/>
                      </a:lnTo>
                      <a:lnTo>
                        <a:pt x="6" y="51"/>
                      </a:lnTo>
                      <a:lnTo>
                        <a:pt x="13" y="37"/>
                      </a:lnTo>
                      <a:lnTo>
                        <a:pt x="24" y="24"/>
                      </a:lnTo>
                      <a:lnTo>
                        <a:pt x="36" y="15"/>
                      </a:lnTo>
                      <a:lnTo>
                        <a:pt x="51" y="7"/>
                      </a:lnTo>
                      <a:lnTo>
                        <a:pt x="66" y="1"/>
                      </a:lnTo>
                      <a:lnTo>
                        <a:pt x="84" y="0"/>
                      </a:lnTo>
                      <a:lnTo>
                        <a:pt x="84" y="0"/>
                      </a:lnTo>
                      <a:lnTo>
                        <a:pt x="101" y="1"/>
                      </a:lnTo>
                      <a:lnTo>
                        <a:pt x="116" y="7"/>
                      </a:lnTo>
                      <a:lnTo>
                        <a:pt x="131" y="15"/>
                      </a:lnTo>
                      <a:lnTo>
                        <a:pt x="143" y="24"/>
                      </a:lnTo>
                      <a:lnTo>
                        <a:pt x="154" y="37"/>
                      </a:lnTo>
                      <a:lnTo>
                        <a:pt x="161" y="51"/>
                      </a:lnTo>
                      <a:lnTo>
                        <a:pt x="166" y="67"/>
                      </a:lnTo>
                      <a:lnTo>
                        <a:pt x="167" y="84"/>
                      </a:lnTo>
                      <a:lnTo>
                        <a:pt x="167" y="84"/>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2" name="Freeform 97">
                  <a:extLst>
                    <a:ext uri="{FF2B5EF4-FFF2-40B4-BE49-F238E27FC236}">
                      <a16:creationId xmlns:a16="http://schemas.microsoft.com/office/drawing/2014/main" id="{992E24CC-B046-5322-120C-BB4020DD238A}"/>
                    </a:ext>
                  </a:extLst>
                </p:cNvPr>
                <p:cNvSpPr>
                  <a:spLocks/>
                </p:cNvSpPr>
                <p:nvPr/>
              </p:nvSpPr>
              <p:spPr bwMode="auto">
                <a:xfrm>
                  <a:off x="557" y="2409"/>
                  <a:ext cx="153" cy="152"/>
                </a:xfrm>
                <a:custGeom>
                  <a:avLst/>
                  <a:gdLst>
                    <a:gd name="T0" fmla="*/ 153 w 153"/>
                    <a:gd name="T1" fmla="*/ 77 h 152"/>
                    <a:gd name="T2" fmla="*/ 153 w 153"/>
                    <a:gd name="T3" fmla="*/ 77 h 152"/>
                    <a:gd name="T4" fmla="*/ 152 w 153"/>
                    <a:gd name="T5" fmla="*/ 92 h 152"/>
                    <a:gd name="T6" fmla="*/ 147 w 153"/>
                    <a:gd name="T7" fmla="*/ 106 h 152"/>
                    <a:gd name="T8" fmla="*/ 140 w 153"/>
                    <a:gd name="T9" fmla="*/ 119 h 152"/>
                    <a:gd name="T10" fmla="*/ 131 w 153"/>
                    <a:gd name="T11" fmla="*/ 131 h 152"/>
                    <a:gd name="T12" fmla="*/ 120 w 153"/>
                    <a:gd name="T13" fmla="*/ 140 h 152"/>
                    <a:gd name="T14" fmla="*/ 107 w 153"/>
                    <a:gd name="T15" fmla="*/ 146 h 152"/>
                    <a:gd name="T16" fmla="*/ 92 w 153"/>
                    <a:gd name="T17" fmla="*/ 151 h 152"/>
                    <a:gd name="T18" fmla="*/ 77 w 153"/>
                    <a:gd name="T19" fmla="*/ 152 h 152"/>
                    <a:gd name="T20" fmla="*/ 77 w 153"/>
                    <a:gd name="T21" fmla="*/ 152 h 152"/>
                    <a:gd name="T22" fmla="*/ 61 w 153"/>
                    <a:gd name="T23" fmla="*/ 151 h 152"/>
                    <a:gd name="T24" fmla="*/ 46 w 153"/>
                    <a:gd name="T25" fmla="*/ 146 h 152"/>
                    <a:gd name="T26" fmla="*/ 34 w 153"/>
                    <a:gd name="T27" fmla="*/ 140 h 152"/>
                    <a:gd name="T28" fmla="*/ 22 w 153"/>
                    <a:gd name="T29" fmla="*/ 131 h 152"/>
                    <a:gd name="T30" fmla="*/ 13 w 153"/>
                    <a:gd name="T31" fmla="*/ 119 h 152"/>
                    <a:gd name="T32" fmla="*/ 6 w 153"/>
                    <a:gd name="T33" fmla="*/ 106 h 152"/>
                    <a:gd name="T34" fmla="*/ 1 w 153"/>
                    <a:gd name="T35" fmla="*/ 92 h 152"/>
                    <a:gd name="T36" fmla="*/ 0 w 153"/>
                    <a:gd name="T37" fmla="*/ 77 h 152"/>
                    <a:gd name="T38" fmla="*/ 0 w 153"/>
                    <a:gd name="T39" fmla="*/ 77 h 152"/>
                    <a:gd name="T40" fmla="*/ 1 w 153"/>
                    <a:gd name="T41" fmla="*/ 60 h 152"/>
                    <a:gd name="T42" fmla="*/ 6 w 153"/>
                    <a:gd name="T43" fmla="*/ 47 h 152"/>
                    <a:gd name="T44" fmla="*/ 13 w 153"/>
                    <a:gd name="T45" fmla="*/ 33 h 152"/>
                    <a:gd name="T46" fmla="*/ 22 w 153"/>
                    <a:gd name="T47" fmla="*/ 23 h 152"/>
                    <a:gd name="T48" fmla="*/ 34 w 153"/>
                    <a:gd name="T49" fmla="*/ 12 h 152"/>
                    <a:gd name="T50" fmla="*/ 46 w 153"/>
                    <a:gd name="T51" fmla="*/ 6 h 152"/>
                    <a:gd name="T52" fmla="*/ 61 w 153"/>
                    <a:gd name="T53" fmla="*/ 2 h 152"/>
                    <a:gd name="T54" fmla="*/ 77 w 153"/>
                    <a:gd name="T55" fmla="*/ 0 h 152"/>
                    <a:gd name="T56" fmla="*/ 77 w 153"/>
                    <a:gd name="T57" fmla="*/ 0 h 152"/>
                    <a:gd name="T58" fmla="*/ 92 w 153"/>
                    <a:gd name="T59" fmla="*/ 2 h 152"/>
                    <a:gd name="T60" fmla="*/ 107 w 153"/>
                    <a:gd name="T61" fmla="*/ 6 h 152"/>
                    <a:gd name="T62" fmla="*/ 120 w 153"/>
                    <a:gd name="T63" fmla="*/ 12 h 152"/>
                    <a:gd name="T64" fmla="*/ 131 w 153"/>
                    <a:gd name="T65" fmla="*/ 23 h 152"/>
                    <a:gd name="T66" fmla="*/ 140 w 153"/>
                    <a:gd name="T67" fmla="*/ 33 h 152"/>
                    <a:gd name="T68" fmla="*/ 147 w 153"/>
                    <a:gd name="T69" fmla="*/ 47 h 152"/>
                    <a:gd name="T70" fmla="*/ 152 w 153"/>
                    <a:gd name="T71" fmla="*/ 60 h 152"/>
                    <a:gd name="T72" fmla="*/ 153 w 153"/>
                    <a:gd name="T73" fmla="*/ 77 h 152"/>
                    <a:gd name="T74" fmla="*/ 153 w 153"/>
                    <a:gd name="T75" fmla="*/ 7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152">
                      <a:moveTo>
                        <a:pt x="153" y="77"/>
                      </a:moveTo>
                      <a:lnTo>
                        <a:pt x="153" y="77"/>
                      </a:lnTo>
                      <a:lnTo>
                        <a:pt x="152" y="92"/>
                      </a:lnTo>
                      <a:lnTo>
                        <a:pt x="147" y="106"/>
                      </a:lnTo>
                      <a:lnTo>
                        <a:pt x="140" y="119"/>
                      </a:lnTo>
                      <a:lnTo>
                        <a:pt x="131" y="131"/>
                      </a:lnTo>
                      <a:lnTo>
                        <a:pt x="120" y="140"/>
                      </a:lnTo>
                      <a:lnTo>
                        <a:pt x="107" y="146"/>
                      </a:lnTo>
                      <a:lnTo>
                        <a:pt x="92" y="151"/>
                      </a:lnTo>
                      <a:lnTo>
                        <a:pt x="77" y="152"/>
                      </a:lnTo>
                      <a:lnTo>
                        <a:pt x="77" y="152"/>
                      </a:lnTo>
                      <a:lnTo>
                        <a:pt x="61" y="151"/>
                      </a:lnTo>
                      <a:lnTo>
                        <a:pt x="46" y="146"/>
                      </a:lnTo>
                      <a:lnTo>
                        <a:pt x="34" y="140"/>
                      </a:lnTo>
                      <a:lnTo>
                        <a:pt x="22" y="131"/>
                      </a:lnTo>
                      <a:lnTo>
                        <a:pt x="13" y="119"/>
                      </a:lnTo>
                      <a:lnTo>
                        <a:pt x="6" y="106"/>
                      </a:lnTo>
                      <a:lnTo>
                        <a:pt x="1" y="92"/>
                      </a:lnTo>
                      <a:lnTo>
                        <a:pt x="0" y="77"/>
                      </a:lnTo>
                      <a:lnTo>
                        <a:pt x="0" y="77"/>
                      </a:lnTo>
                      <a:lnTo>
                        <a:pt x="1" y="60"/>
                      </a:lnTo>
                      <a:lnTo>
                        <a:pt x="6" y="47"/>
                      </a:lnTo>
                      <a:lnTo>
                        <a:pt x="13" y="33"/>
                      </a:lnTo>
                      <a:lnTo>
                        <a:pt x="22" y="23"/>
                      </a:lnTo>
                      <a:lnTo>
                        <a:pt x="34" y="12"/>
                      </a:lnTo>
                      <a:lnTo>
                        <a:pt x="46" y="6"/>
                      </a:lnTo>
                      <a:lnTo>
                        <a:pt x="61" y="2"/>
                      </a:lnTo>
                      <a:lnTo>
                        <a:pt x="77" y="0"/>
                      </a:lnTo>
                      <a:lnTo>
                        <a:pt x="77" y="0"/>
                      </a:lnTo>
                      <a:lnTo>
                        <a:pt x="92" y="2"/>
                      </a:lnTo>
                      <a:lnTo>
                        <a:pt x="107" y="6"/>
                      </a:lnTo>
                      <a:lnTo>
                        <a:pt x="120" y="12"/>
                      </a:lnTo>
                      <a:lnTo>
                        <a:pt x="131" y="23"/>
                      </a:lnTo>
                      <a:lnTo>
                        <a:pt x="140" y="33"/>
                      </a:lnTo>
                      <a:lnTo>
                        <a:pt x="147" y="47"/>
                      </a:lnTo>
                      <a:lnTo>
                        <a:pt x="152" y="60"/>
                      </a:lnTo>
                      <a:lnTo>
                        <a:pt x="153" y="77"/>
                      </a:lnTo>
                      <a:lnTo>
                        <a:pt x="153" y="77"/>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3" name="Freeform 98">
                  <a:extLst>
                    <a:ext uri="{FF2B5EF4-FFF2-40B4-BE49-F238E27FC236}">
                      <a16:creationId xmlns:a16="http://schemas.microsoft.com/office/drawing/2014/main" id="{3EBD802B-6A52-BEDD-FB65-CA79A39E81F3}"/>
                    </a:ext>
                  </a:extLst>
                </p:cNvPr>
                <p:cNvSpPr>
                  <a:spLocks/>
                </p:cNvSpPr>
                <p:nvPr/>
              </p:nvSpPr>
              <p:spPr bwMode="auto">
                <a:xfrm>
                  <a:off x="618" y="2468"/>
                  <a:ext cx="190" cy="188"/>
                </a:xfrm>
                <a:custGeom>
                  <a:avLst/>
                  <a:gdLst>
                    <a:gd name="T0" fmla="*/ 190 w 190"/>
                    <a:gd name="T1" fmla="*/ 95 h 188"/>
                    <a:gd name="T2" fmla="*/ 190 w 190"/>
                    <a:gd name="T3" fmla="*/ 95 h 188"/>
                    <a:gd name="T4" fmla="*/ 189 w 190"/>
                    <a:gd name="T5" fmla="*/ 104 h 188"/>
                    <a:gd name="T6" fmla="*/ 187 w 190"/>
                    <a:gd name="T7" fmla="*/ 113 h 188"/>
                    <a:gd name="T8" fmla="*/ 186 w 190"/>
                    <a:gd name="T9" fmla="*/ 122 h 188"/>
                    <a:gd name="T10" fmla="*/ 183 w 190"/>
                    <a:gd name="T11" fmla="*/ 131 h 188"/>
                    <a:gd name="T12" fmla="*/ 174 w 190"/>
                    <a:gd name="T13" fmla="*/ 148 h 188"/>
                    <a:gd name="T14" fmla="*/ 162 w 190"/>
                    <a:gd name="T15" fmla="*/ 161 h 188"/>
                    <a:gd name="T16" fmla="*/ 148 w 190"/>
                    <a:gd name="T17" fmla="*/ 173 h 188"/>
                    <a:gd name="T18" fmla="*/ 132 w 190"/>
                    <a:gd name="T19" fmla="*/ 182 h 188"/>
                    <a:gd name="T20" fmla="*/ 123 w 190"/>
                    <a:gd name="T21" fmla="*/ 185 h 188"/>
                    <a:gd name="T22" fmla="*/ 113 w 190"/>
                    <a:gd name="T23" fmla="*/ 187 h 188"/>
                    <a:gd name="T24" fmla="*/ 104 w 190"/>
                    <a:gd name="T25" fmla="*/ 188 h 188"/>
                    <a:gd name="T26" fmla="*/ 95 w 190"/>
                    <a:gd name="T27" fmla="*/ 188 h 188"/>
                    <a:gd name="T28" fmla="*/ 95 w 190"/>
                    <a:gd name="T29" fmla="*/ 188 h 188"/>
                    <a:gd name="T30" fmla="*/ 85 w 190"/>
                    <a:gd name="T31" fmla="*/ 188 h 188"/>
                    <a:gd name="T32" fmla="*/ 76 w 190"/>
                    <a:gd name="T33" fmla="*/ 187 h 188"/>
                    <a:gd name="T34" fmla="*/ 67 w 190"/>
                    <a:gd name="T35" fmla="*/ 185 h 188"/>
                    <a:gd name="T36" fmla="*/ 58 w 190"/>
                    <a:gd name="T37" fmla="*/ 182 h 188"/>
                    <a:gd name="T38" fmla="*/ 43 w 190"/>
                    <a:gd name="T39" fmla="*/ 173 h 188"/>
                    <a:gd name="T40" fmla="*/ 28 w 190"/>
                    <a:gd name="T41" fmla="*/ 161 h 188"/>
                    <a:gd name="T42" fmla="*/ 17 w 190"/>
                    <a:gd name="T43" fmla="*/ 148 h 188"/>
                    <a:gd name="T44" fmla="*/ 8 w 190"/>
                    <a:gd name="T45" fmla="*/ 131 h 188"/>
                    <a:gd name="T46" fmla="*/ 5 w 190"/>
                    <a:gd name="T47" fmla="*/ 122 h 188"/>
                    <a:gd name="T48" fmla="*/ 2 w 190"/>
                    <a:gd name="T49" fmla="*/ 113 h 188"/>
                    <a:gd name="T50" fmla="*/ 0 w 190"/>
                    <a:gd name="T51" fmla="*/ 104 h 188"/>
                    <a:gd name="T52" fmla="*/ 0 w 190"/>
                    <a:gd name="T53" fmla="*/ 95 h 188"/>
                    <a:gd name="T54" fmla="*/ 0 w 190"/>
                    <a:gd name="T55" fmla="*/ 95 h 188"/>
                    <a:gd name="T56" fmla="*/ 0 w 190"/>
                    <a:gd name="T57" fmla="*/ 84 h 188"/>
                    <a:gd name="T58" fmla="*/ 2 w 190"/>
                    <a:gd name="T59" fmla="*/ 75 h 188"/>
                    <a:gd name="T60" fmla="*/ 5 w 190"/>
                    <a:gd name="T61" fmla="*/ 66 h 188"/>
                    <a:gd name="T62" fmla="*/ 8 w 190"/>
                    <a:gd name="T63" fmla="*/ 57 h 188"/>
                    <a:gd name="T64" fmla="*/ 17 w 190"/>
                    <a:gd name="T65" fmla="*/ 41 h 188"/>
                    <a:gd name="T66" fmla="*/ 28 w 190"/>
                    <a:gd name="T67" fmla="*/ 27 h 188"/>
                    <a:gd name="T68" fmla="*/ 43 w 190"/>
                    <a:gd name="T69" fmla="*/ 15 h 188"/>
                    <a:gd name="T70" fmla="*/ 58 w 190"/>
                    <a:gd name="T71" fmla="*/ 7 h 188"/>
                    <a:gd name="T72" fmla="*/ 67 w 190"/>
                    <a:gd name="T73" fmla="*/ 3 h 188"/>
                    <a:gd name="T74" fmla="*/ 76 w 190"/>
                    <a:gd name="T75" fmla="*/ 1 h 188"/>
                    <a:gd name="T76" fmla="*/ 85 w 190"/>
                    <a:gd name="T77" fmla="*/ 0 h 188"/>
                    <a:gd name="T78" fmla="*/ 95 w 190"/>
                    <a:gd name="T79" fmla="*/ 0 h 188"/>
                    <a:gd name="T80" fmla="*/ 95 w 190"/>
                    <a:gd name="T81" fmla="*/ 0 h 188"/>
                    <a:gd name="T82" fmla="*/ 104 w 190"/>
                    <a:gd name="T83" fmla="*/ 0 h 188"/>
                    <a:gd name="T84" fmla="*/ 113 w 190"/>
                    <a:gd name="T85" fmla="*/ 1 h 188"/>
                    <a:gd name="T86" fmla="*/ 123 w 190"/>
                    <a:gd name="T87" fmla="*/ 3 h 188"/>
                    <a:gd name="T88" fmla="*/ 132 w 190"/>
                    <a:gd name="T89" fmla="*/ 7 h 188"/>
                    <a:gd name="T90" fmla="*/ 148 w 190"/>
                    <a:gd name="T91" fmla="*/ 15 h 188"/>
                    <a:gd name="T92" fmla="*/ 162 w 190"/>
                    <a:gd name="T93" fmla="*/ 27 h 188"/>
                    <a:gd name="T94" fmla="*/ 174 w 190"/>
                    <a:gd name="T95" fmla="*/ 41 h 188"/>
                    <a:gd name="T96" fmla="*/ 183 w 190"/>
                    <a:gd name="T97" fmla="*/ 57 h 188"/>
                    <a:gd name="T98" fmla="*/ 186 w 190"/>
                    <a:gd name="T99" fmla="*/ 66 h 188"/>
                    <a:gd name="T100" fmla="*/ 187 w 190"/>
                    <a:gd name="T101" fmla="*/ 75 h 188"/>
                    <a:gd name="T102" fmla="*/ 189 w 190"/>
                    <a:gd name="T103" fmla="*/ 84 h 188"/>
                    <a:gd name="T104" fmla="*/ 190 w 190"/>
                    <a:gd name="T105" fmla="*/ 95 h 188"/>
                    <a:gd name="T106" fmla="*/ 190 w 190"/>
                    <a:gd name="T107" fmla="*/ 9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188">
                      <a:moveTo>
                        <a:pt x="190" y="95"/>
                      </a:moveTo>
                      <a:lnTo>
                        <a:pt x="190" y="95"/>
                      </a:lnTo>
                      <a:lnTo>
                        <a:pt x="189" y="104"/>
                      </a:lnTo>
                      <a:lnTo>
                        <a:pt x="187" y="113"/>
                      </a:lnTo>
                      <a:lnTo>
                        <a:pt x="186" y="122"/>
                      </a:lnTo>
                      <a:lnTo>
                        <a:pt x="183" y="131"/>
                      </a:lnTo>
                      <a:lnTo>
                        <a:pt x="174" y="148"/>
                      </a:lnTo>
                      <a:lnTo>
                        <a:pt x="162" y="161"/>
                      </a:lnTo>
                      <a:lnTo>
                        <a:pt x="148" y="173"/>
                      </a:lnTo>
                      <a:lnTo>
                        <a:pt x="132" y="182"/>
                      </a:lnTo>
                      <a:lnTo>
                        <a:pt x="123" y="185"/>
                      </a:lnTo>
                      <a:lnTo>
                        <a:pt x="113" y="187"/>
                      </a:lnTo>
                      <a:lnTo>
                        <a:pt x="104" y="188"/>
                      </a:lnTo>
                      <a:lnTo>
                        <a:pt x="95" y="188"/>
                      </a:lnTo>
                      <a:lnTo>
                        <a:pt x="95" y="188"/>
                      </a:lnTo>
                      <a:lnTo>
                        <a:pt x="85" y="188"/>
                      </a:lnTo>
                      <a:lnTo>
                        <a:pt x="76" y="187"/>
                      </a:lnTo>
                      <a:lnTo>
                        <a:pt x="67" y="185"/>
                      </a:lnTo>
                      <a:lnTo>
                        <a:pt x="58" y="182"/>
                      </a:lnTo>
                      <a:lnTo>
                        <a:pt x="43" y="173"/>
                      </a:lnTo>
                      <a:lnTo>
                        <a:pt x="28" y="161"/>
                      </a:lnTo>
                      <a:lnTo>
                        <a:pt x="17" y="148"/>
                      </a:lnTo>
                      <a:lnTo>
                        <a:pt x="8" y="131"/>
                      </a:lnTo>
                      <a:lnTo>
                        <a:pt x="5" y="122"/>
                      </a:lnTo>
                      <a:lnTo>
                        <a:pt x="2" y="113"/>
                      </a:lnTo>
                      <a:lnTo>
                        <a:pt x="0" y="104"/>
                      </a:lnTo>
                      <a:lnTo>
                        <a:pt x="0" y="95"/>
                      </a:lnTo>
                      <a:lnTo>
                        <a:pt x="0" y="95"/>
                      </a:lnTo>
                      <a:lnTo>
                        <a:pt x="0" y="84"/>
                      </a:lnTo>
                      <a:lnTo>
                        <a:pt x="2" y="75"/>
                      </a:lnTo>
                      <a:lnTo>
                        <a:pt x="5" y="66"/>
                      </a:lnTo>
                      <a:lnTo>
                        <a:pt x="8" y="57"/>
                      </a:lnTo>
                      <a:lnTo>
                        <a:pt x="17" y="41"/>
                      </a:lnTo>
                      <a:lnTo>
                        <a:pt x="28" y="27"/>
                      </a:lnTo>
                      <a:lnTo>
                        <a:pt x="43" y="15"/>
                      </a:lnTo>
                      <a:lnTo>
                        <a:pt x="58" y="7"/>
                      </a:lnTo>
                      <a:lnTo>
                        <a:pt x="67" y="3"/>
                      </a:lnTo>
                      <a:lnTo>
                        <a:pt x="76" y="1"/>
                      </a:lnTo>
                      <a:lnTo>
                        <a:pt x="85" y="0"/>
                      </a:lnTo>
                      <a:lnTo>
                        <a:pt x="95" y="0"/>
                      </a:lnTo>
                      <a:lnTo>
                        <a:pt x="95" y="0"/>
                      </a:lnTo>
                      <a:lnTo>
                        <a:pt x="104" y="0"/>
                      </a:lnTo>
                      <a:lnTo>
                        <a:pt x="113" y="1"/>
                      </a:lnTo>
                      <a:lnTo>
                        <a:pt x="123" y="3"/>
                      </a:lnTo>
                      <a:lnTo>
                        <a:pt x="132" y="7"/>
                      </a:lnTo>
                      <a:lnTo>
                        <a:pt x="148" y="15"/>
                      </a:lnTo>
                      <a:lnTo>
                        <a:pt x="162" y="27"/>
                      </a:lnTo>
                      <a:lnTo>
                        <a:pt x="174" y="41"/>
                      </a:lnTo>
                      <a:lnTo>
                        <a:pt x="183" y="57"/>
                      </a:lnTo>
                      <a:lnTo>
                        <a:pt x="186" y="66"/>
                      </a:lnTo>
                      <a:lnTo>
                        <a:pt x="187" y="75"/>
                      </a:lnTo>
                      <a:lnTo>
                        <a:pt x="189" y="84"/>
                      </a:lnTo>
                      <a:lnTo>
                        <a:pt x="190" y="95"/>
                      </a:lnTo>
                      <a:lnTo>
                        <a:pt x="190" y="95"/>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4" name="Freeform 99">
                  <a:extLst>
                    <a:ext uri="{FF2B5EF4-FFF2-40B4-BE49-F238E27FC236}">
                      <a16:creationId xmlns:a16="http://schemas.microsoft.com/office/drawing/2014/main" id="{96CDD2DB-7C3F-D51E-3FDD-D5EE5E3FFE73}"/>
                    </a:ext>
                  </a:extLst>
                </p:cNvPr>
                <p:cNvSpPr>
                  <a:spLocks/>
                </p:cNvSpPr>
                <p:nvPr/>
              </p:nvSpPr>
              <p:spPr bwMode="auto">
                <a:xfrm>
                  <a:off x="1092" y="2723"/>
                  <a:ext cx="138" cy="137"/>
                </a:xfrm>
                <a:custGeom>
                  <a:avLst/>
                  <a:gdLst>
                    <a:gd name="T0" fmla="*/ 138 w 138"/>
                    <a:gd name="T1" fmla="*/ 68 h 137"/>
                    <a:gd name="T2" fmla="*/ 138 w 138"/>
                    <a:gd name="T3" fmla="*/ 68 h 137"/>
                    <a:gd name="T4" fmla="*/ 137 w 138"/>
                    <a:gd name="T5" fmla="*/ 83 h 137"/>
                    <a:gd name="T6" fmla="*/ 132 w 138"/>
                    <a:gd name="T7" fmla="*/ 95 h 137"/>
                    <a:gd name="T8" fmla="*/ 126 w 138"/>
                    <a:gd name="T9" fmla="*/ 107 h 137"/>
                    <a:gd name="T10" fmla="*/ 119 w 138"/>
                    <a:gd name="T11" fmla="*/ 117 h 137"/>
                    <a:gd name="T12" fmla="*/ 108 w 138"/>
                    <a:gd name="T13" fmla="*/ 125 h 137"/>
                    <a:gd name="T14" fmla="*/ 96 w 138"/>
                    <a:gd name="T15" fmla="*/ 132 h 137"/>
                    <a:gd name="T16" fmla="*/ 83 w 138"/>
                    <a:gd name="T17" fmla="*/ 135 h 137"/>
                    <a:gd name="T18" fmla="*/ 69 w 138"/>
                    <a:gd name="T19" fmla="*/ 137 h 137"/>
                    <a:gd name="T20" fmla="*/ 69 w 138"/>
                    <a:gd name="T21" fmla="*/ 137 h 137"/>
                    <a:gd name="T22" fmla="*/ 55 w 138"/>
                    <a:gd name="T23" fmla="*/ 135 h 137"/>
                    <a:gd name="T24" fmla="*/ 42 w 138"/>
                    <a:gd name="T25" fmla="*/ 132 h 137"/>
                    <a:gd name="T26" fmla="*/ 31 w 138"/>
                    <a:gd name="T27" fmla="*/ 125 h 137"/>
                    <a:gd name="T28" fmla="*/ 21 w 138"/>
                    <a:gd name="T29" fmla="*/ 117 h 137"/>
                    <a:gd name="T30" fmla="*/ 12 w 138"/>
                    <a:gd name="T31" fmla="*/ 107 h 137"/>
                    <a:gd name="T32" fmla="*/ 6 w 138"/>
                    <a:gd name="T33" fmla="*/ 95 h 137"/>
                    <a:gd name="T34" fmla="*/ 1 w 138"/>
                    <a:gd name="T35" fmla="*/ 83 h 137"/>
                    <a:gd name="T36" fmla="*/ 0 w 138"/>
                    <a:gd name="T37" fmla="*/ 68 h 137"/>
                    <a:gd name="T38" fmla="*/ 0 w 138"/>
                    <a:gd name="T39" fmla="*/ 68 h 137"/>
                    <a:gd name="T40" fmla="*/ 1 w 138"/>
                    <a:gd name="T41" fmla="*/ 54 h 137"/>
                    <a:gd name="T42" fmla="*/ 6 w 138"/>
                    <a:gd name="T43" fmla="*/ 42 h 137"/>
                    <a:gd name="T44" fmla="*/ 12 w 138"/>
                    <a:gd name="T45" fmla="*/ 30 h 137"/>
                    <a:gd name="T46" fmla="*/ 21 w 138"/>
                    <a:gd name="T47" fmla="*/ 19 h 137"/>
                    <a:gd name="T48" fmla="*/ 31 w 138"/>
                    <a:gd name="T49" fmla="*/ 10 h 137"/>
                    <a:gd name="T50" fmla="*/ 42 w 138"/>
                    <a:gd name="T51" fmla="*/ 4 h 137"/>
                    <a:gd name="T52" fmla="*/ 55 w 138"/>
                    <a:gd name="T53" fmla="*/ 1 h 137"/>
                    <a:gd name="T54" fmla="*/ 69 w 138"/>
                    <a:gd name="T55" fmla="*/ 0 h 137"/>
                    <a:gd name="T56" fmla="*/ 69 w 138"/>
                    <a:gd name="T57" fmla="*/ 0 h 137"/>
                    <a:gd name="T58" fmla="*/ 83 w 138"/>
                    <a:gd name="T59" fmla="*/ 1 h 137"/>
                    <a:gd name="T60" fmla="*/ 96 w 138"/>
                    <a:gd name="T61" fmla="*/ 4 h 137"/>
                    <a:gd name="T62" fmla="*/ 108 w 138"/>
                    <a:gd name="T63" fmla="*/ 10 h 137"/>
                    <a:gd name="T64" fmla="*/ 119 w 138"/>
                    <a:gd name="T65" fmla="*/ 19 h 137"/>
                    <a:gd name="T66" fmla="*/ 126 w 138"/>
                    <a:gd name="T67" fmla="*/ 30 h 137"/>
                    <a:gd name="T68" fmla="*/ 132 w 138"/>
                    <a:gd name="T69" fmla="*/ 42 h 137"/>
                    <a:gd name="T70" fmla="*/ 137 w 138"/>
                    <a:gd name="T71" fmla="*/ 54 h 137"/>
                    <a:gd name="T72" fmla="*/ 138 w 138"/>
                    <a:gd name="T73" fmla="*/ 68 h 137"/>
                    <a:gd name="T74" fmla="*/ 138 w 138"/>
                    <a:gd name="T75"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37">
                      <a:moveTo>
                        <a:pt x="138" y="68"/>
                      </a:moveTo>
                      <a:lnTo>
                        <a:pt x="138" y="68"/>
                      </a:lnTo>
                      <a:lnTo>
                        <a:pt x="137" y="83"/>
                      </a:lnTo>
                      <a:lnTo>
                        <a:pt x="132" y="95"/>
                      </a:lnTo>
                      <a:lnTo>
                        <a:pt x="126" y="107"/>
                      </a:lnTo>
                      <a:lnTo>
                        <a:pt x="119" y="117"/>
                      </a:lnTo>
                      <a:lnTo>
                        <a:pt x="108" y="125"/>
                      </a:lnTo>
                      <a:lnTo>
                        <a:pt x="96" y="132"/>
                      </a:lnTo>
                      <a:lnTo>
                        <a:pt x="83" y="135"/>
                      </a:lnTo>
                      <a:lnTo>
                        <a:pt x="69" y="137"/>
                      </a:lnTo>
                      <a:lnTo>
                        <a:pt x="69" y="137"/>
                      </a:lnTo>
                      <a:lnTo>
                        <a:pt x="55" y="135"/>
                      </a:lnTo>
                      <a:lnTo>
                        <a:pt x="42" y="132"/>
                      </a:lnTo>
                      <a:lnTo>
                        <a:pt x="31" y="125"/>
                      </a:lnTo>
                      <a:lnTo>
                        <a:pt x="21" y="117"/>
                      </a:lnTo>
                      <a:lnTo>
                        <a:pt x="12" y="107"/>
                      </a:lnTo>
                      <a:lnTo>
                        <a:pt x="6" y="95"/>
                      </a:lnTo>
                      <a:lnTo>
                        <a:pt x="1" y="83"/>
                      </a:lnTo>
                      <a:lnTo>
                        <a:pt x="0" y="68"/>
                      </a:lnTo>
                      <a:lnTo>
                        <a:pt x="0" y="68"/>
                      </a:lnTo>
                      <a:lnTo>
                        <a:pt x="1" y="54"/>
                      </a:lnTo>
                      <a:lnTo>
                        <a:pt x="6" y="42"/>
                      </a:lnTo>
                      <a:lnTo>
                        <a:pt x="12" y="30"/>
                      </a:lnTo>
                      <a:lnTo>
                        <a:pt x="21" y="19"/>
                      </a:lnTo>
                      <a:lnTo>
                        <a:pt x="31" y="10"/>
                      </a:lnTo>
                      <a:lnTo>
                        <a:pt x="42" y="4"/>
                      </a:lnTo>
                      <a:lnTo>
                        <a:pt x="55" y="1"/>
                      </a:lnTo>
                      <a:lnTo>
                        <a:pt x="69" y="0"/>
                      </a:lnTo>
                      <a:lnTo>
                        <a:pt x="69" y="0"/>
                      </a:lnTo>
                      <a:lnTo>
                        <a:pt x="83" y="1"/>
                      </a:lnTo>
                      <a:lnTo>
                        <a:pt x="96" y="4"/>
                      </a:lnTo>
                      <a:lnTo>
                        <a:pt x="108" y="10"/>
                      </a:lnTo>
                      <a:lnTo>
                        <a:pt x="119" y="19"/>
                      </a:lnTo>
                      <a:lnTo>
                        <a:pt x="126" y="30"/>
                      </a:lnTo>
                      <a:lnTo>
                        <a:pt x="132" y="42"/>
                      </a:lnTo>
                      <a:lnTo>
                        <a:pt x="137" y="54"/>
                      </a:lnTo>
                      <a:lnTo>
                        <a:pt x="138" y="68"/>
                      </a:lnTo>
                      <a:lnTo>
                        <a:pt x="138" y="68"/>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5" name="Freeform 100">
                  <a:extLst>
                    <a:ext uri="{FF2B5EF4-FFF2-40B4-BE49-F238E27FC236}">
                      <a16:creationId xmlns:a16="http://schemas.microsoft.com/office/drawing/2014/main" id="{335826E8-389C-6772-60DA-2C98279B2921}"/>
                    </a:ext>
                  </a:extLst>
                </p:cNvPr>
                <p:cNvSpPr>
                  <a:spLocks/>
                </p:cNvSpPr>
                <p:nvPr/>
              </p:nvSpPr>
              <p:spPr bwMode="auto">
                <a:xfrm>
                  <a:off x="1190" y="2697"/>
                  <a:ext cx="187" cy="187"/>
                </a:xfrm>
                <a:custGeom>
                  <a:avLst/>
                  <a:gdLst>
                    <a:gd name="T0" fmla="*/ 187 w 187"/>
                    <a:gd name="T1" fmla="*/ 94 h 187"/>
                    <a:gd name="T2" fmla="*/ 187 w 187"/>
                    <a:gd name="T3" fmla="*/ 94 h 187"/>
                    <a:gd name="T4" fmla="*/ 187 w 187"/>
                    <a:gd name="T5" fmla="*/ 104 h 187"/>
                    <a:gd name="T6" fmla="*/ 185 w 187"/>
                    <a:gd name="T7" fmla="*/ 113 h 187"/>
                    <a:gd name="T8" fmla="*/ 182 w 187"/>
                    <a:gd name="T9" fmla="*/ 122 h 187"/>
                    <a:gd name="T10" fmla="*/ 179 w 187"/>
                    <a:gd name="T11" fmla="*/ 131 h 187"/>
                    <a:gd name="T12" fmla="*/ 171 w 187"/>
                    <a:gd name="T13" fmla="*/ 146 h 187"/>
                    <a:gd name="T14" fmla="*/ 159 w 187"/>
                    <a:gd name="T15" fmla="*/ 160 h 187"/>
                    <a:gd name="T16" fmla="*/ 146 w 187"/>
                    <a:gd name="T17" fmla="*/ 172 h 187"/>
                    <a:gd name="T18" fmla="*/ 129 w 187"/>
                    <a:gd name="T19" fmla="*/ 181 h 187"/>
                    <a:gd name="T20" fmla="*/ 122 w 187"/>
                    <a:gd name="T21" fmla="*/ 184 h 187"/>
                    <a:gd name="T22" fmla="*/ 113 w 187"/>
                    <a:gd name="T23" fmla="*/ 185 h 187"/>
                    <a:gd name="T24" fmla="*/ 102 w 187"/>
                    <a:gd name="T25" fmla="*/ 187 h 187"/>
                    <a:gd name="T26" fmla="*/ 93 w 187"/>
                    <a:gd name="T27" fmla="*/ 187 h 187"/>
                    <a:gd name="T28" fmla="*/ 93 w 187"/>
                    <a:gd name="T29" fmla="*/ 187 h 187"/>
                    <a:gd name="T30" fmla="*/ 84 w 187"/>
                    <a:gd name="T31" fmla="*/ 187 h 187"/>
                    <a:gd name="T32" fmla="*/ 75 w 187"/>
                    <a:gd name="T33" fmla="*/ 185 h 187"/>
                    <a:gd name="T34" fmla="*/ 66 w 187"/>
                    <a:gd name="T35" fmla="*/ 184 h 187"/>
                    <a:gd name="T36" fmla="*/ 57 w 187"/>
                    <a:gd name="T37" fmla="*/ 181 h 187"/>
                    <a:gd name="T38" fmla="*/ 40 w 187"/>
                    <a:gd name="T39" fmla="*/ 172 h 187"/>
                    <a:gd name="T40" fmla="*/ 27 w 187"/>
                    <a:gd name="T41" fmla="*/ 160 h 187"/>
                    <a:gd name="T42" fmla="*/ 16 w 187"/>
                    <a:gd name="T43" fmla="*/ 146 h 187"/>
                    <a:gd name="T44" fmla="*/ 7 w 187"/>
                    <a:gd name="T45" fmla="*/ 131 h 187"/>
                    <a:gd name="T46" fmla="*/ 4 w 187"/>
                    <a:gd name="T47" fmla="*/ 122 h 187"/>
                    <a:gd name="T48" fmla="*/ 1 w 187"/>
                    <a:gd name="T49" fmla="*/ 113 h 187"/>
                    <a:gd name="T50" fmla="*/ 0 w 187"/>
                    <a:gd name="T51" fmla="*/ 104 h 187"/>
                    <a:gd name="T52" fmla="*/ 0 w 187"/>
                    <a:gd name="T53" fmla="*/ 94 h 187"/>
                    <a:gd name="T54" fmla="*/ 0 w 187"/>
                    <a:gd name="T55" fmla="*/ 94 h 187"/>
                    <a:gd name="T56" fmla="*/ 0 w 187"/>
                    <a:gd name="T57" fmla="*/ 84 h 187"/>
                    <a:gd name="T58" fmla="*/ 1 w 187"/>
                    <a:gd name="T59" fmla="*/ 75 h 187"/>
                    <a:gd name="T60" fmla="*/ 4 w 187"/>
                    <a:gd name="T61" fmla="*/ 66 h 187"/>
                    <a:gd name="T62" fmla="*/ 7 w 187"/>
                    <a:gd name="T63" fmla="*/ 57 h 187"/>
                    <a:gd name="T64" fmla="*/ 16 w 187"/>
                    <a:gd name="T65" fmla="*/ 42 h 187"/>
                    <a:gd name="T66" fmla="*/ 27 w 187"/>
                    <a:gd name="T67" fmla="*/ 29 h 187"/>
                    <a:gd name="T68" fmla="*/ 40 w 187"/>
                    <a:gd name="T69" fmla="*/ 17 h 187"/>
                    <a:gd name="T70" fmla="*/ 57 w 187"/>
                    <a:gd name="T71" fmla="*/ 8 h 187"/>
                    <a:gd name="T72" fmla="*/ 66 w 187"/>
                    <a:gd name="T73" fmla="*/ 5 h 187"/>
                    <a:gd name="T74" fmla="*/ 75 w 187"/>
                    <a:gd name="T75" fmla="*/ 3 h 187"/>
                    <a:gd name="T76" fmla="*/ 84 w 187"/>
                    <a:gd name="T77" fmla="*/ 2 h 187"/>
                    <a:gd name="T78" fmla="*/ 93 w 187"/>
                    <a:gd name="T79" fmla="*/ 0 h 187"/>
                    <a:gd name="T80" fmla="*/ 93 w 187"/>
                    <a:gd name="T81" fmla="*/ 0 h 187"/>
                    <a:gd name="T82" fmla="*/ 102 w 187"/>
                    <a:gd name="T83" fmla="*/ 2 h 187"/>
                    <a:gd name="T84" fmla="*/ 113 w 187"/>
                    <a:gd name="T85" fmla="*/ 3 h 187"/>
                    <a:gd name="T86" fmla="*/ 122 w 187"/>
                    <a:gd name="T87" fmla="*/ 5 h 187"/>
                    <a:gd name="T88" fmla="*/ 129 w 187"/>
                    <a:gd name="T89" fmla="*/ 8 h 187"/>
                    <a:gd name="T90" fmla="*/ 146 w 187"/>
                    <a:gd name="T91" fmla="*/ 17 h 187"/>
                    <a:gd name="T92" fmla="*/ 159 w 187"/>
                    <a:gd name="T93" fmla="*/ 29 h 187"/>
                    <a:gd name="T94" fmla="*/ 171 w 187"/>
                    <a:gd name="T95" fmla="*/ 42 h 187"/>
                    <a:gd name="T96" fmla="*/ 179 w 187"/>
                    <a:gd name="T97" fmla="*/ 57 h 187"/>
                    <a:gd name="T98" fmla="*/ 182 w 187"/>
                    <a:gd name="T99" fmla="*/ 66 h 187"/>
                    <a:gd name="T100" fmla="*/ 185 w 187"/>
                    <a:gd name="T101" fmla="*/ 75 h 187"/>
                    <a:gd name="T102" fmla="*/ 187 w 187"/>
                    <a:gd name="T103" fmla="*/ 84 h 187"/>
                    <a:gd name="T104" fmla="*/ 187 w 187"/>
                    <a:gd name="T105" fmla="*/ 94 h 187"/>
                    <a:gd name="T106" fmla="*/ 187 w 187"/>
                    <a:gd name="T107"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7">
                      <a:moveTo>
                        <a:pt x="187" y="94"/>
                      </a:moveTo>
                      <a:lnTo>
                        <a:pt x="187" y="94"/>
                      </a:lnTo>
                      <a:lnTo>
                        <a:pt x="187" y="104"/>
                      </a:lnTo>
                      <a:lnTo>
                        <a:pt x="185" y="113"/>
                      </a:lnTo>
                      <a:lnTo>
                        <a:pt x="182" y="122"/>
                      </a:lnTo>
                      <a:lnTo>
                        <a:pt x="179" y="131"/>
                      </a:lnTo>
                      <a:lnTo>
                        <a:pt x="171" y="146"/>
                      </a:lnTo>
                      <a:lnTo>
                        <a:pt x="159" y="160"/>
                      </a:lnTo>
                      <a:lnTo>
                        <a:pt x="146" y="172"/>
                      </a:lnTo>
                      <a:lnTo>
                        <a:pt x="129" y="181"/>
                      </a:lnTo>
                      <a:lnTo>
                        <a:pt x="122" y="184"/>
                      </a:lnTo>
                      <a:lnTo>
                        <a:pt x="113" y="185"/>
                      </a:lnTo>
                      <a:lnTo>
                        <a:pt x="102" y="187"/>
                      </a:lnTo>
                      <a:lnTo>
                        <a:pt x="93" y="187"/>
                      </a:lnTo>
                      <a:lnTo>
                        <a:pt x="93" y="187"/>
                      </a:lnTo>
                      <a:lnTo>
                        <a:pt x="84" y="187"/>
                      </a:lnTo>
                      <a:lnTo>
                        <a:pt x="75" y="185"/>
                      </a:lnTo>
                      <a:lnTo>
                        <a:pt x="66" y="184"/>
                      </a:lnTo>
                      <a:lnTo>
                        <a:pt x="57" y="181"/>
                      </a:lnTo>
                      <a:lnTo>
                        <a:pt x="40" y="172"/>
                      </a:lnTo>
                      <a:lnTo>
                        <a:pt x="27" y="160"/>
                      </a:lnTo>
                      <a:lnTo>
                        <a:pt x="16" y="146"/>
                      </a:lnTo>
                      <a:lnTo>
                        <a:pt x="7" y="131"/>
                      </a:lnTo>
                      <a:lnTo>
                        <a:pt x="4" y="122"/>
                      </a:lnTo>
                      <a:lnTo>
                        <a:pt x="1" y="113"/>
                      </a:lnTo>
                      <a:lnTo>
                        <a:pt x="0" y="104"/>
                      </a:lnTo>
                      <a:lnTo>
                        <a:pt x="0" y="94"/>
                      </a:lnTo>
                      <a:lnTo>
                        <a:pt x="0" y="94"/>
                      </a:lnTo>
                      <a:lnTo>
                        <a:pt x="0" y="84"/>
                      </a:lnTo>
                      <a:lnTo>
                        <a:pt x="1" y="75"/>
                      </a:lnTo>
                      <a:lnTo>
                        <a:pt x="4" y="66"/>
                      </a:lnTo>
                      <a:lnTo>
                        <a:pt x="7" y="57"/>
                      </a:lnTo>
                      <a:lnTo>
                        <a:pt x="16" y="42"/>
                      </a:lnTo>
                      <a:lnTo>
                        <a:pt x="27" y="29"/>
                      </a:lnTo>
                      <a:lnTo>
                        <a:pt x="40" y="17"/>
                      </a:lnTo>
                      <a:lnTo>
                        <a:pt x="57" y="8"/>
                      </a:lnTo>
                      <a:lnTo>
                        <a:pt x="66" y="5"/>
                      </a:lnTo>
                      <a:lnTo>
                        <a:pt x="75" y="3"/>
                      </a:lnTo>
                      <a:lnTo>
                        <a:pt x="84" y="2"/>
                      </a:lnTo>
                      <a:lnTo>
                        <a:pt x="93" y="0"/>
                      </a:lnTo>
                      <a:lnTo>
                        <a:pt x="93" y="0"/>
                      </a:lnTo>
                      <a:lnTo>
                        <a:pt x="102" y="2"/>
                      </a:lnTo>
                      <a:lnTo>
                        <a:pt x="113" y="3"/>
                      </a:lnTo>
                      <a:lnTo>
                        <a:pt x="122" y="5"/>
                      </a:lnTo>
                      <a:lnTo>
                        <a:pt x="129" y="8"/>
                      </a:lnTo>
                      <a:lnTo>
                        <a:pt x="146" y="17"/>
                      </a:lnTo>
                      <a:lnTo>
                        <a:pt x="159" y="29"/>
                      </a:lnTo>
                      <a:lnTo>
                        <a:pt x="171" y="42"/>
                      </a:lnTo>
                      <a:lnTo>
                        <a:pt x="179" y="57"/>
                      </a:lnTo>
                      <a:lnTo>
                        <a:pt x="182" y="66"/>
                      </a:lnTo>
                      <a:lnTo>
                        <a:pt x="185" y="75"/>
                      </a:lnTo>
                      <a:lnTo>
                        <a:pt x="187" y="84"/>
                      </a:lnTo>
                      <a:lnTo>
                        <a:pt x="187" y="94"/>
                      </a:lnTo>
                      <a:lnTo>
                        <a:pt x="187" y="94"/>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6" name="Freeform 101">
                  <a:extLst>
                    <a:ext uri="{FF2B5EF4-FFF2-40B4-BE49-F238E27FC236}">
                      <a16:creationId xmlns:a16="http://schemas.microsoft.com/office/drawing/2014/main" id="{7911CE1F-F7EA-77A6-A754-8A34F4B888D6}"/>
                    </a:ext>
                  </a:extLst>
                </p:cNvPr>
                <p:cNvSpPr>
                  <a:spLocks/>
                </p:cNvSpPr>
                <p:nvPr/>
              </p:nvSpPr>
              <p:spPr bwMode="auto">
                <a:xfrm>
                  <a:off x="1907" y="2665"/>
                  <a:ext cx="199" cy="198"/>
                </a:xfrm>
                <a:custGeom>
                  <a:avLst/>
                  <a:gdLst>
                    <a:gd name="T0" fmla="*/ 199 w 199"/>
                    <a:gd name="T1" fmla="*/ 98 h 198"/>
                    <a:gd name="T2" fmla="*/ 196 w 199"/>
                    <a:gd name="T3" fmla="*/ 119 h 198"/>
                    <a:gd name="T4" fmla="*/ 190 w 199"/>
                    <a:gd name="T5" fmla="*/ 138 h 198"/>
                    <a:gd name="T6" fmla="*/ 181 w 199"/>
                    <a:gd name="T7" fmla="*/ 154 h 198"/>
                    <a:gd name="T8" fmla="*/ 169 w 199"/>
                    <a:gd name="T9" fmla="*/ 169 h 198"/>
                    <a:gd name="T10" fmla="*/ 155 w 199"/>
                    <a:gd name="T11" fmla="*/ 181 h 198"/>
                    <a:gd name="T12" fmla="*/ 139 w 199"/>
                    <a:gd name="T13" fmla="*/ 190 h 198"/>
                    <a:gd name="T14" fmla="*/ 119 w 199"/>
                    <a:gd name="T15" fmla="*/ 196 h 198"/>
                    <a:gd name="T16" fmla="*/ 100 w 199"/>
                    <a:gd name="T17" fmla="*/ 198 h 198"/>
                    <a:gd name="T18" fmla="*/ 89 w 199"/>
                    <a:gd name="T19" fmla="*/ 198 h 198"/>
                    <a:gd name="T20" fmla="*/ 69 w 199"/>
                    <a:gd name="T21" fmla="*/ 193 h 198"/>
                    <a:gd name="T22" fmla="*/ 53 w 199"/>
                    <a:gd name="T23" fmla="*/ 186 h 198"/>
                    <a:gd name="T24" fmla="*/ 36 w 199"/>
                    <a:gd name="T25" fmla="*/ 175 h 198"/>
                    <a:gd name="T26" fmla="*/ 23 w 199"/>
                    <a:gd name="T27" fmla="*/ 162 h 198"/>
                    <a:gd name="T28" fmla="*/ 12 w 199"/>
                    <a:gd name="T29" fmla="*/ 147 h 198"/>
                    <a:gd name="T30" fmla="*/ 5 w 199"/>
                    <a:gd name="T31" fmla="*/ 129 h 198"/>
                    <a:gd name="T32" fmla="*/ 2 w 199"/>
                    <a:gd name="T33" fmla="*/ 109 h 198"/>
                    <a:gd name="T34" fmla="*/ 0 w 199"/>
                    <a:gd name="T35" fmla="*/ 98 h 198"/>
                    <a:gd name="T36" fmla="*/ 3 w 199"/>
                    <a:gd name="T37" fmla="*/ 79 h 198"/>
                    <a:gd name="T38" fmla="*/ 9 w 199"/>
                    <a:gd name="T39" fmla="*/ 61 h 198"/>
                    <a:gd name="T40" fmla="*/ 18 w 199"/>
                    <a:gd name="T41" fmla="*/ 44 h 198"/>
                    <a:gd name="T42" fmla="*/ 30 w 199"/>
                    <a:gd name="T43" fmla="*/ 29 h 198"/>
                    <a:gd name="T44" fmla="*/ 44 w 199"/>
                    <a:gd name="T45" fmla="*/ 17 h 198"/>
                    <a:gd name="T46" fmla="*/ 60 w 199"/>
                    <a:gd name="T47" fmla="*/ 8 h 198"/>
                    <a:gd name="T48" fmla="*/ 80 w 199"/>
                    <a:gd name="T49" fmla="*/ 2 h 198"/>
                    <a:gd name="T50" fmla="*/ 100 w 199"/>
                    <a:gd name="T51" fmla="*/ 0 h 198"/>
                    <a:gd name="T52" fmla="*/ 110 w 199"/>
                    <a:gd name="T53" fmla="*/ 0 h 198"/>
                    <a:gd name="T54" fmla="*/ 128 w 199"/>
                    <a:gd name="T55" fmla="*/ 5 h 198"/>
                    <a:gd name="T56" fmla="*/ 146 w 199"/>
                    <a:gd name="T57" fmla="*/ 12 h 198"/>
                    <a:gd name="T58" fmla="*/ 163 w 199"/>
                    <a:gd name="T59" fmla="*/ 23 h 198"/>
                    <a:gd name="T60" fmla="*/ 176 w 199"/>
                    <a:gd name="T61" fmla="*/ 37 h 198"/>
                    <a:gd name="T62" fmla="*/ 187 w 199"/>
                    <a:gd name="T63" fmla="*/ 52 h 198"/>
                    <a:gd name="T64" fmla="*/ 195 w 199"/>
                    <a:gd name="T65" fmla="*/ 70 h 198"/>
                    <a:gd name="T66" fmla="*/ 198 w 199"/>
                    <a:gd name="T67" fmla="*/ 89 h 198"/>
                    <a:gd name="T68" fmla="*/ 199 w 199"/>
                    <a:gd name="T69" fmla="*/ 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 h="198">
                      <a:moveTo>
                        <a:pt x="199" y="98"/>
                      </a:moveTo>
                      <a:lnTo>
                        <a:pt x="199" y="98"/>
                      </a:lnTo>
                      <a:lnTo>
                        <a:pt x="198" y="109"/>
                      </a:lnTo>
                      <a:lnTo>
                        <a:pt x="196" y="119"/>
                      </a:lnTo>
                      <a:lnTo>
                        <a:pt x="195" y="129"/>
                      </a:lnTo>
                      <a:lnTo>
                        <a:pt x="190" y="138"/>
                      </a:lnTo>
                      <a:lnTo>
                        <a:pt x="187" y="147"/>
                      </a:lnTo>
                      <a:lnTo>
                        <a:pt x="181" y="154"/>
                      </a:lnTo>
                      <a:lnTo>
                        <a:pt x="176" y="162"/>
                      </a:lnTo>
                      <a:lnTo>
                        <a:pt x="169" y="169"/>
                      </a:lnTo>
                      <a:lnTo>
                        <a:pt x="163" y="175"/>
                      </a:lnTo>
                      <a:lnTo>
                        <a:pt x="155" y="181"/>
                      </a:lnTo>
                      <a:lnTo>
                        <a:pt x="146" y="186"/>
                      </a:lnTo>
                      <a:lnTo>
                        <a:pt x="139" y="190"/>
                      </a:lnTo>
                      <a:lnTo>
                        <a:pt x="128" y="193"/>
                      </a:lnTo>
                      <a:lnTo>
                        <a:pt x="119" y="196"/>
                      </a:lnTo>
                      <a:lnTo>
                        <a:pt x="110" y="198"/>
                      </a:lnTo>
                      <a:lnTo>
                        <a:pt x="100" y="198"/>
                      </a:lnTo>
                      <a:lnTo>
                        <a:pt x="100" y="198"/>
                      </a:lnTo>
                      <a:lnTo>
                        <a:pt x="89" y="198"/>
                      </a:lnTo>
                      <a:lnTo>
                        <a:pt x="80" y="196"/>
                      </a:lnTo>
                      <a:lnTo>
                        <a:pt x="69" y="193"/>
                      </a:lnTo>
                      <a:lnTo>
                        <a:pt x="60" y="190"/>
                      </a:lnTo>
                      <a:lnTo>
                        <a:pt x="53" y="186"/>
                      </a:lnTo>
                      <a:lnTo>
                        <a:pt x="44" y="181"/>
                      </a:lnTo>
                      <a:lnTo>
                        <a:pt x="36" y="175"/>
                      </a:lnTo>
                      <a:lnTo>
                        <a:pt x="30" y="169"/>
                      </a:lnTo>
                      <a:lnTo>
                        <a:pt x="23" y="162"/>
                      </a:lnTo>
                      <a:lnTo>
                        <a:pt x="18" y="154"/>
                      </a:lnTo>
                      <a:lnTo>
                        <a:pt x="12" y="147"/>
                      </a:lnTo>
                      <a:lnTo>
                        <a:pt x="9" y="138"/>
                      </a:lnTo>
                      <a:lnTo>
                        <a:pt x="5" y="129"/>
                      </a:lnTo>
                      <a:lnTo>
                        <a:pt x="3" y="119"/>
                      </a:lnTo>
                      <a:lnTo>
                        <a:pt x="2" y="109"/>
                      </a:lnTo>
                      <a:lnTo>
                        <a:pt x="0" y="98"/>
                      </a:lnTo>
                      <a:lnTo>
                        <a:pt x="0" y="98"/>
                      </a:lnTo>
                      <a:lnTo>
                        <a:pt x="2" y="89"/>
                      </a:lnTo>
                      <a:lnTo>
                        <a:pt x="3" y="79"/>
                      </a:lnTo>
                      <a:lnTo>
                        <a:pt x="5" y="70"/>
                      </a:lnTo>
                      <a:lnTo>
                        <a:pt x="9" y="61"/>
                      </a:lnTo>
                      <a:lnTo>
                        <a:pt x="12" y="52"/>
                      </a:lnTo>
                      <a:lnTo>
                        <a:pt x="18" y="44"/>
                      </a:lnTo>
                      <a:lnTo>
                        <a:pt x="23" y="37"/>
                      </a:lnTo>
                      <a:lnTo>
                        <a:pt x="30" y="29"/>
                      </a:lnTo>
                      <a:lnTo>
                        <a:pt x="36" y="23"/>
                      </a:lnTo>
                      <a:lnTo>
                        <a:pt x="44" y="17"/>
                      </a:lnTo>
                      <a:lnTo>
                        <a:pt x="53" y="12"/>
                      </a:lnTo>
                      <a:lnTo>
                        <a:pt x="60" y="8"/>
                      </a:lnTo>
                      <a:lnTo>
                        <a:pt x="69" y="5"/>
                      </a:lnTo>
                      <a:lnTo>
                        <a:pt x="80" y="2"/>
                      </a:lnTo>
                      <a:lnTo>
                        <a:pt x="89" y="0"/>
                      </a:lnTo>
                      <a:lnTo>
                        <a:pt x="100" y="0"/>
                      </a:lnTo>
                      <a:lnTo>
                        <a:pt x="100" y="0"/>
                      </a:lnTo>
                      <a:lnTo>
                        <a:pt x="110" y="0"/>
                      </a:lnTo>
                      <a:lnTo>
                        <a:pt x="119" y="2"/>
                      </a:lnTo>
                      <a:lnTo>
                        <a:pt x="128" y="5"/>
                      </a:lnTo>
                      <a:lnTo>
                        <a:pt x="139" y="8"/>
                      </a:lnTo>
                      <a:lnTo>
                        <a:pt x="146" y="12"/>
                      </a:lnTo>
                      <a:lnTo>
                        <a:pt x="155" y="17"/>
                      </a:lnTo>
                      <a:lnTo>
                        <a:pt x="163" y="23"/>
                      </a:lnTo>
                      <a:lnTo>
                        <a:pt x="169" y="29"/>
                      </a:lnTo>
                      <a:lnTo>
                        <a:pt x="176" y="37"/>
                      </a:lnTo>
                      <a:lnTo>
                        <a:pt x="181" y="44"/>
                      </a:lnTo>
                      <a:lnTo>
                        <a:pt x="187" y="52"/>
                      </a:lnTo>
                      <a:lnTo>
                        <a:pt x="190" y="61"/>
                      </a:lnTo>
                      <a:lnTo>
                        <a:pt x="195" y="70"/>
                      </a:lnTo>
                      <a:lnTo>
                        <a:pt x="196" y="79"/>
                      </a:lnTo>
                      <a:lnTo>
                        <a:pt x="198" y="89"/>
                      </a:lnTo>
                      <a:lnTo>
                        <a:pt x="199" y="98"/>
                      </a:lnTo>
                      <a:lnTo>
                        <a:pt x="199" y="98"/>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7" name="Freeform 102">
                  <a:extLst>
                    <a:ext uri="{FF2B5EF4-FFF2-40B4-BE49-F238E27FC236}">
                      <a16:creationId xmlns:a16="http://schemas.microsoft.com/office/drawing/2014/main" id="{969CA3F7-9184-9966-8A10-887550EB4B30}"/>
                    </a:ext>
                  </a:extLst>
                </p:cNvPr>
                <p:cNvSpPr>
                  <a:spLocks/>
                </p:cNvSpPr>
                <p:nvPr/>
              </p:nvSpPr>
              <p:spPr bwMode="auto">
                <a:xfrm>
                  <a:off x="2011" y="2376"/>
                  <a:ext cx="181" cy="181"/>
                </a:xfrm>
                <a:custGeom>
                  <a:avLst/>
                  <a:gdLst>
                    <a:gd name="T0" fmla="*/ 181 w 181"/>
                    <a:gd name="T1" fmla="*/ 90 h 181"/>
                    <a:gd name="T2" fmla="*/ 181 w 181"/>
                    <a:gd name="T3" fmla="*/ 90 h 181"/>
                    <a:gd name="T4" fmla="*/ 181 w 181"/>
                    <a:gd name="T5" fmla="*/ 99 h 181"/>
                    <a:gd name="T6" fmla="*/ 179 w 181"/>
                    <a:gd name="T7" fmla="*/ 109 h 181"/>
                    <a:gd name="T8" fmla="*/ 173 w 181"/>
                    <a:gd name="T9" fmla="*/ 125 h 181"/>
                    <a:gd name="T10" fmla="*/ 166 w 181"/>
                    <a:gd name="T11" fmla="*/ 140 h 181"/>
                    <a:gd name="T12" fmla="*/ 154 w 181"/>
                    <a:gd name="T13" fmla="*/ 154 h 181"/>
                    <a:gd name="T14" fmla="*/ 142 w 181"/>
                    <a:gd name="T15" fmla="*/ 166 h 181"/>
                    <a:gd name="T16" fmla="*/ 125 w 181"/>
                    <a:gd name="T17" fmla="*/ 173 h 181"/>
                    <a:gd name="T18" fmla="*/ 109 w 181"/>
                    <a:gd name="T19" fmla="*/ 179 h 181"/>
                    <a:gd name="T20" fmla="*/ 100 w 181"/>
                    <a:gd name="T21" fmla="*/ 181 h 181"/>
                    <a:gd name="T22" fmla="*/ 91 w 181"/>
                    <a:gd name="T23" fmla="*/ 181 h 181"/>
                    <a:gd name="T24" fmla="*/ 91 w 181"/>
                    <a:gd name="T25" fmla="*/ 181 h 181"/>
                    <a:gd name="T26" fmla="*/ 81 w 181"/>
                    <a:gd name="T27" fmla="*/ 181 h 181"/>
                    <a:gd name="T28" fmla="*/ 72 w 181"/>
                    <a:gd name="T29" fmla="*/ 179 h 181"/>
                    <a:gd name="T30" fmla="*/ 54 w 181"/>
                    <a:gd name="T31" fmla="*/ 173 h 181"/>
                    <a:gd name="T32" fmla="*/ 39 w 181"/>
                    <a:gd name="T33" fmla="*/ 166 h 181"/>
                    <a:gd name="T34" fmla="*/ 26 w 181"/>
                    <a:gd name="T35" fmla="*/ 154 h 181"/>
                    <a:gd name="T36" fmla="*/ 15 w 181"/>
                    <a:gd name="T37" fmla="*/ 140 h 181"/>
                    <a:gd name="T38" fmla="*/ 6 w 181"/>
                    <a:gd name="T39" fmla="*/ 125 h 181"/>
                    <a:gd name="T40" fmla="*/ 2 w 181"/>
                    <a:gd name="T41" fmla="*/ 109 h 181"/>
                    <a:gd name="T42" fmla="*/ 0 w 181"/>
                    <a:gd name="T43" fmla="*/ 99 h 181"/>
                    <a:gd name="T44" fmla="*/ 0 w 181"/>
                    <a:gd name="T45" fmla="*/ 90 h 181"/>
                    <a:gd name="T46" fmla="*/ 0 w 181"/>
                    <a:gd name="T47" fmla="*/ 90 h 181"/>
                    <a:gd name="T48" fmla="*/ 0 w 181"/>
                    <a:gd name="T49" fmla="*/ 81 h 181"/>
                    <a:gd name="T50" fmla="*/ 2 w 181"/>
                    <a:gd name="T51" fmla="*/ 72 h 181"/>
                    <a:gd name="T52" fmla="*/ 6 w 181"/>
                    <a:gd name="T53" fmla="*/ 54 h 181"/>
                    <a:gd name="T54" fmla="*/ 15 w 181"/>
                    <a:gd name="T55" fmla="*/ 39 h 181"/>
                    <a:gd name="T56" fmla="*/ 26 w 181"/>
                    <a:gd name="T57" fmla="*/ 26 h 181"/>
                    <a:gd name="T58" fmla="*/ 39 w 181"/>
                    <a:gd name="T59" fmla="*/ 15 h 181"/>
                    <a:gd name="T60" fmla="*/ 54 w 181"/>
                    <a:gd name="T61" fmla="*/ 6 h 181"/>
                    <a:gd name="T62" fmla="*/ 72 w 181"/>
                    <a:gd name="T63" fmla="*/ 1 h 181"/>
                    <a:gd name="T64" fmla="*/ 81 w 181"/>
                    <a:gd name="T65" fmla="*/ 0 h 181"/>
                    <a:gd name="T66" fmla="*/ 91 w 181"/>
                    <a:gd name="T67" fmla="*/ 0 h 181"/>
                    <a:gd name="T68" fmla="*/ 91 w 181"/>
                    <a:gd name="T69" fmla="*/ 0 h 181"/>
                    <a:gd name="T70" fmla="*/ 100 w 181"/>
                    <a:gd name="T71" fmla="*/ 0 h 181"/>
                    <a:gd name="T72" fmla="*/ 109 w 181"/>
                    <a:gd name="T73" fmla="*/ 1 h 181"/>
                    <a:gd name="T74" fmla="*/ 125 w 181"/>
                    <a:gd name="T75" fmla="*/ 6 h 181"/>
                    <a:gd name="T76" fmla="*/ 142 w 181"/>
                    <a:gd name="T77" fmla="*/ 15 h 181"/>
                    <a:gd name="T78" fmla="*/ 154 w 181"/>
                    <a:gd name="T79" fmla="*/ 26 h 181"/>
                    <a:gd name="T80" fmla="*/ 166 w 181"/>
                    <a:gd name="T81" fmla="*/ 39 h 181"/>
                    <a:gd name="T82" fmla="*/ 173 w 181"/>
                    <a:gd name="T83" fmla="*/ 54 h 181"/>
                    <a:gd name="T84" fmla="*/ 179 w 181"/>
                    <a:gd name="T85" fmla="*/ 72 h 181"/>
                    <a:gd name="T86" fmla="*/ 181 w 181"/>
                    <a:gd name="T87" fmla="*/ 81 h 181"/>
                    <a:gd name="T88" fmla="*/ 181 w 181"/>
                    <a:gd name="T89" fmla="*/ 90 h 181"/>
                    <a:gd name="T90" fmla="*/ 181 w 181"/>
                    <a:gd name="T91"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1">
                      <a:moveTo>
                        <a:pt x="181" y="90"/>
                      </a:moveTo>
                      <a:lnTo>
                        <a:pt x="181" y="90"/>
                      </a:lnTo>
                      <a:lnTo>
                        <a:pt x="181" y="99"/>
                      </a:lnTo>
                      <a:lnTo>
                        <a:pt x="179" y="109"/>
                      </a:lnTo>
                      <a:lnTo>
                        <a:pt x="173" y="125"/>
                      </a:lnTo>
                      <a:lnTo>
                        <a:pt x="166" y="140"/>
                      </a:lnTo>
                      <a:lnTo>
                        <a:pt x="154" y="154"/>
                      </a:lnTo>
                      <a:lnTo>
                        <a:pt x="142" y="166"/>
                      </a:lnTo>
                      <a:lnTo>
                        <a:pt x="125" y="173"/>
                      </a:lnTo>
                      <a:lnTo>
                        <a:pt x="109" y="179"/>
                      </a:lnTo>
                      <a:lnTo>
                        <a:pt x="100" y="181"/>
                      </a:lnTo>
                      <a:lnTo>
                        <a:pt x="91" y="181"/>
                      </a:lnTo>
                      <a:lnTo>
                        <a:pt x="91" y="181"/>
                      </a:lnTo>
                      <a:lnTo>
                        <a:pt x="81" y="181"/>
                      </a:lnTo>
                      <a:lnTo>
                        <a:pt x="72" y="179"/>
                      </a:lnTo>
                      <a:lnTo>
                        <a:pt x="54" y="173"/>
                      </a:lnTo>
                      <a:lnTo>
                        <a:pt x="39" y="166"/>
                      </a:lnTo>
                      <a:lnTo>
                        <a:pt x="26" y="154"/>
                      </a:lnTo>
                      <a:lnTo>
                        <a:pt x="15" y="140"/>
                      </a:lnTo>
                      <a:lnTo>
                        <a:pt x="6" y="125"/>
                      </a:lnTo>
                      <a:lnTo>
                        <a:pt x="2" y="109"/>
                      </a:lnTo>
                      <a:lnTo>
                        <a:pt x="0" y="99"/>
                      </a:lnTo>
                      <a:lnTo>
                        <a:pt x="0" y="90"/>
                      </a:lnTo>
                      <a:lnTo>
                        <a:pt x="0" y="90"/>
                      </a:lnTo>
                      <a:lnTo>
                        <a:pt x="0" y="81"/>
                      </a:lnTo>
                      <a:lnTo>
                        <a:pt x="2" y="72"/>
                      </a:lnTo>
                      <a:lnTo>
                        <a:pt x="6" y="54"/>
                      </a:lnTo>
                      <a:lnTo>
                        <a:pt x="15" y="39"/>
                      </a:lnTo>
                      <a:lnTo>
                        <a:pt x="26" y="26"/>
                      </a:lnTo>
                      <a:lnTo>
                        <a:pt x="39" y="15"/>
                      </a:lnTo>
                      <a:lnTo>
                        <a:pt x="54" y="6"/>
                      </a:lnTo>
                      <a:lnTo>
                        <a:pt x="72" y="1"/>
                      </a:lnTo>
                      <a:lnTo>
                        <a:pt x="81" y="0"/>
                      </a:lnTo>
                      <a:lnTo>
                        <a:pt x="91" y="0"/>
                      </a:lnTo>
                      <a:lnTo>
                        <a:pt x="91" y="0"/>
                      </a:lnTo>
                      <a:lnTo>
                        <a:pt x="100" y="0"/>
                      </a:lnTo>
                      <a:lnTo>
                        <a:pt x="109" y="1"/>
                      </a:lnTo>
                      <a:lnTo>
                        <a:pt x="125" y="6"/>
                      </a:lnTo>
                      <a:lnTo>
                        <a:pt x="142" y="15"/>
                      </a:lnTo>
                      <a:lnTo>
                        <a:pt x="154" y="26"/>
                      </a:lnTo>
                      <a:lnTo>
                        <a:pt x="166" y="39"/>
                      </a:lnTo>
                      <a:lnTo>
                        <a:pt x="173" y="54"/>
                      </a:lnTo>
                      <a:lnTo>
                        <a:pt x="179" y="72"/>
                      </a:lnTo>
                      <a:lnTo>
                        <a:pt x="181" y="81"/>
                      </a:lnTo>
                      <a:lnTo>
                        <a:pt x="181" y="90"/>
                      </a:lnTo>
                      <a:lnTo>
                        <a:pt x="181" y="90"/>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8" name="Freeform 103">
                  <a:extLst>
                    <a:ext uri="{FF2B5EF4-FFF2-40B4-BE49-F238E27FC236}">
                      <a16:creationId xmlns:a16="http://schemas.microsoft.com/office/drawing/2014/main" id="{B989FF9E-7058-23E0-1D3F-85B5B1FE2D1C}"/>
                    </a:ext>
                  </a:extLst>
                </p:cNvPr>
                <p:cNvSpPr>
                  <a:spLocks/>
                </p:cNvSpPr>
                <p:nvPr/>
              </p:nvSpPr>
              <p:spPr bwMode="auto">
                <a:xfrm>
                  <a:off x="1425" y="3372"/>
                  <a:ext cx="187" cy="187"/>
                </a:xfrm>
                <a:custGeom>
                  <a:avLst/>
                  <a:gdLst>
                    <a:gd name="T0" fmla="*/ 187 w 187"/>
                    <a:gd name="T1" fmla="*/ 94 h 187"/>
                    <a:gd name="T2" fmla="*/ 187 w 187"/>
                    <a:gd name="T3" fmla="*/ 94 h 187"/>
                    <a:gd name="T4" fmla="*/ 187 w 187"/>
                    <a:gd name="T5" fmla="*/ 103 h 187"/>
                    <a:gd name="T6" fmla="*/ 185 w 187"/>
                    <a:gd name="T7" fmla="*/ 112 h 187"/>
                    <a:gd name="T8" fmla="*/ 184 w 187"/>
                    <a:gd name="T9" fmla="*/ 121 h 187"/>
                    <a:gd name="T10" fmla="*/ 181 w 187"/>
                    <a:gd name="T11" fmla="*/ 130 h 187"/>
                    <a:gd name="T12" fmla="*/ 172 w 187"/>
                    <a:gd name="T13" fmla="*/ 147 h 187"/>
                    <a:gd name="T14" fmla="*/ 160 w 187"/>
                    <a:gd name="T15" fmla="*/ 160 h 187"/>
                    <a:gd name="T16" fmla="*/ 146 w 187"/>
                    <a:gd name="T17" fmla="*/ 171 h 187"/>
                    <a:gd name="T18" fmla="*/ 131 w 187"/>
                    <a:gd name="T19" fmla="*/ 180 h 187"/>
                    <a:gd name="T20" fmla="*/ 122 w 187"/>
                    <a:gd name="T21" fmla="*/ 183 h 187"/>
                    <a:gd name="T22" fmla="*/ 113 w 187"/>
                    <a:gd name="T23" fmla="*/ 186 h 187"/>
                    <a:gd name="T24" fmla="*/ 104 w 187"/>
                    <a:gd name="T25" fmla="*/ 187 h 187"/>
                    <a:gd name="T26" fmla="*/ 93 w 187"/>
                    <a:gd name="T27" fmla="*/ 187 h 187"/>
                    <a:gd name="T28" fmla="*/ 93 w 187"/>
                    <a:gd name="T29" fmla="*/ 187 h 187"/>
                    <a:gd name="T30" fmla="*/ 84 w 187"/>
                    <a:gd name="T31" fmla="*/ 187 h 187"/>
                    <a:gd name="T32" fmla="*/ 75 w 187"/>
                    <a:gd name="T33" fmla="*/ 186 h 187"/>
                    <a:gd name="T34" fmla="*/ 66 w 187"/>
                    <a:gd name="T35" fmla="*/ 183 h 187"/>
                    <a:gd name="T36" fmla="*/ 57 w 187"/>
                    <a:gd name="T37" fmla="*/ 180 h 187"/>
                    <a:gd name="T38" fmla="*/ 42 w 187"/>
                    <a:gd name="T39" fmla="*/ 171 h 187"/>
                    <a:gd name="T40" fmla="*/ 28 w 187"/>
                    <a:gd name="T41" fmla="*/ 160 h 187"/>
                    <a:gd name="T42" fmla="*/ 16 w 187"/>
                    <a:gd name="T43" fmla="*/ 147 h 187"/>
                    <a:gd name="T44" fmla="*/ 7 w 187"/>
                    <a:gd name="T45" fmla="*/ 130 h 187"/>
                    <a:gd name="T46" fmla="*/ 4 w 187"/>
                    <a:gd name="T47" fmla="*/ 121 h 187"/>
                    <a:gd name="T48" fmla="*/ 3 w 187"/>
                    <a:gd name="T49" fmla="*/ 112 h 187"/>
                    <a:gd name="T50" fmla="*/ 1 w 187"/>
                    <a:gd name="T51" fmla="*/ 103 h 187"/>
                    <a:gd name="T52" fmla="*/ 0 w 187"/>
                    <a:gd name="T53" fmla="*/ 94 h 187"/>
                    <a:gd name="T54" fmla="*/ 0 w 187"/>
                    <a:gd name="T55" fmla="*/ 94 h 187"/>
                    <a:gd name="T56" fmla="*/ 1 w 187"/>
                    <a:gd name="T57" fmla="*/ 85 h 187"/>
                    <a:gd name="T58" fmla="*/ 3 w 187"/>
                    <a:gd name="T59" fmla="*/ 74 h 187"/>
                    <a:gd name="T60" fmla="*/ 4 w 187"/>
                    <a:gd name="T61" fmla="*/ 67 h 187"/>
                    <a:gd name="T62" fmla="*/ 7 w 187"/>
                    <a:gd name="T63" fmla="*/ 58 h 187"/>
                    <a:gd name="T64" fmla="*/ 16 w 187"/>
                    <a:gd name="T65" fmla="*/ 41 h 187"/>
                    <a:gd name="T66" fmla="*/ 28 w 187"/>
                    <a:gd name="T67" fmla="*/ 27 h 187"/>
                    <a:gd name="T68" fmla="*/ 42 w 187"/>
                    <a:gd name="T69" fmla="*/ 17 h 187"/>
                    <a:gd name="T70" fmla="*/ 57 w 187"/>
                    <a:gd name="T71" fmla="*/ 8 h 187"/>
                    <a:gd name="T72" fmla="*/ 66 w 187"/>
                    <a:gd name="T73" fmla="*/ 5 h 187"/>
                    <a:gd name="T74" fmla="*/ 75 w 187"/>
                    <a:gd name="T75" fmla="*/ 2 h 187"/>
                    <a:gd name="T76" fmla="*/ 84 w 187"/>
                    <a:gd name="T77" fmla="*/ 0 h 187"/>
                    <a:gd name="T78" fmla="*/ 93 w 187"/>
                    <a:gd name="T79" fmla="*/ 0 h 187"/>
                    <a:gd name="T80" fmla="*/ 93 w 187"/>
                    <a:gd name="T81" fmla="*/ 0 h 187"/>
                    <a:gd name="T82" fmla="*/ 104 w 187"/>
                    <a:gd name="T83" fmla="*/ 0 h 187"/>
                    <a:gd name="T84" fmla="*/ 113 w 187"/>
                    <a:gd name="T85" fmla="*/ 2 h 187"/>
                    <a:gd name="T86" fmla="*/ 122 w 187"/>
                    <a:gd name="T87" fmla="*/ 5 h 187"/>
                    <a:gd name="T88" fmla="*/ 131 w 187"/>
                    <a:gd name="T89" fmla="*/ 8 h 187"/>
                    <a:gd name="T90" fmla="*/ 146 w 187"/>
                    <a:gd name="T91" fmla="*/ 17 h 187"/>
                    <a:gd name="T92" fmla="*/ 160 w 187"/>
                    <a:gd name="T93" fmla="*/ 27 h 187"/>
                    <a:gd name="T94" fmla="*/ 172 w 187"/>
                    <a:gd name="T95" fmla="*/ 41 h 187"/>
                    <a:gd name="T96" fmla="*/ 181 w 187"/>
                    <a:gd name="T97" fmla="*/ 58 h 187"/>
                    <a:gd name="T98" fmla="*/ 184 w 187"/>
                    <a:gd name="T99" fmla="*/ 67 h 187"/>
                    <a:gd name="T100" fmla="*/ 185 w 187"/>
                    <a:gd name="T101" fmla="*/ 74 h 187"/>
                    <a:gd name="T102" fmla="*/ 187 w 187"/>
                    <a:gd name="T103" fmla="*/ 85 h 187"/>
                    <a:gd name="T104" fmla="*/ 187 w 187"/>
                    <a:gd name="T105" fmla="*/ 94 h 187"/>
                    <a:gd name="T106" fmla="*/ 187 w 187"/>
                    <a:gd name="T107"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7">
                      <a:moveTo>
                        <a:pt x="187" y="94"/>
                      </a:moveTo>
                      <a:lnTo>
                        <a:pt x="187" y="94"/>
                      </a:lnTo>
                      <a:lnTo>
                        <a:pt x="187" y="103"/>
                      </a:lnTo>
                      <a:lnTo>
                        <a:pt x="185" y="112"/>
                      </a:lnTo>
                      <a:lnTo>
                        <a:pt x="184" y="121"/>
                      </a:lnTo>
                      <a:lnTo>
                        <a:pt x="181" y="130"/>
                      </a:lnTo>
                      <a:lnTo>
                        <a:pt x="172" y="147"/>
                      </a:lnTo>
                      <a:lnTo>
                        <a:pt x="160" y="160"/>
                      </a:lnTo>
                      <a:lnTo>
                        <a:pt x="146" y="171"/>
                      </a:lnTo>
                      <a:lnTo>
                        <a:pt x="131" y="180"/>
                      </a:lnTo>
                      <a:lnTo>
                        <a:pt x="122" y="183"/>
                      </a:lnTo>
                      <a:lnTo>
                        <a:pt x="113" y="186"/>
                      </a:lnTo>
                      <a:lnTo>
                        <a:pt x="104" y="187"/>
                      </a:lnTo>
                      <a:lnTo>
                        <a:pt x="93" y="187"/>
                      </a:lnTo>
                      <a:lnTo>
                        <a:pt x="93" y="187"/>
                      </a:lnTo>
                      <a:lnTo>
                        <a:pt x="84" y="187"/>
                      </a:lnTo>
                      <a:lnTo>
                        <a:pt x="75" y="186"/>
                      </a:lnTo>
                      <a:lnTo>
                        <a:pt x="66" y="183"/>
                      </a:lnTo>
                      <a:lnTo>
                        <a:pt x="57" y="180"/>
                      </a:lnTo>
                      <a:lnTo>
                        <a:pt x="42" y="171"/>
                      </a:lnTo>
                      <a:lnTo>
                        <a:pt x="28" y="160"/>
                      </a:lnTo>
                      <a:lnTo>
                        <a:pt x="16" y="147"/>
                      </a:lnTo>
                      <a:lnTo>
                        <a:pt x="7" y="130"/>
                      </a:lnTo>
                      <a:lnTo>
                        <a:pt x="4" y="121"/>
                      </a:lnTo>
                      <a:lnTo>
                        <a:pt x="3" y="112"/>
                      </a:lnTo>
                      <a:lnTo>
                        <a:pt x="1" y="103"/>
                      </a:lnTo>
                      <a:lnTo>
                        <a:pt x="0" y="94"/>
                      </a:lnTo>
                      <a:lnTo>
                        <a:pt x="0" y="94"/>
                      </a:lnTo>
                      <a:lnTo>
                        <a:pt x="1" y="85"/>
                      </a:lnTo>
                      <a:lnTo>
                        <a:pt x="3" y="74"/>
                      </a:lnTo>
                      <a:lnTo>
                        <a:pt x="4" y="67"/>
                      </a:lnTo>
                      <a:lnTo>
                        <a:pt x="7" y="58"/>
                      </a:lnTo>
                      <a:lnTo>
                        <a:pt x="16" y="41"/>
                      </a:lnTo>
                      <a:lnTo>
                        <a:pt x="28" y="27"/>
                      </a:lnTo>
                      <a:lnTo>
                        <a:pt x="42" y="17"/>
                      </a:lnTo>
                      <a:lnTo>
                        <a:pt x="57" y="8"/>
                      </a:lnTo>
                      <a:lnTo>
                        <a:pt x="66" y="5"/>
                      </a:lnTo>
                      <a:lnTo>
                        <a:pt x="75" y="2"/>
                      </a:lnTo>
                      <a:lnTo>
                        <a:pt x="84" y="0"/>
                      </a:lnTo>
                      <a:lnTo>
                        <a:pt x="93" y="0"/>
                      </a:lnTo>
                      <a:lnTo>
                        <a:pt x="93" y="0"/>
                      </a:lnTo>
                      <a:lnTo>
                        <a:pt x="104" y="0"/>
                      </a:lnTo>
                      <a:lnTo>
                        <a:pt x="113" y="2"/>
                      </a:lnTo>
                      <a:lnTo>
                        <a:pt x="122" y="5"/>
                      </a:lnTo>
                      <a:lnTo>
                        <a:pt x="131" y="8"/>
                      </a:lnTo>
                      <a:lnTo>
                        <a:pt x="146" y="17"/>
                      </a:lnTo>
                      <a:lnTo>
                        <a:pt x="160" y="27"/>
                      </a:lnTo>
                      <a:lnTo>
                        <a:pt x="172" y="41"/>
                      </a:lnTo>
                      <a:lnTo>
                        <a:pt x="181" y="58"/>
                      </a:lnTo>
                      <a:lnTo>
                        <a:pt x="184" y="67"/>
                      </a:lnTo>
                      <a:lnTo>
                        <a:pt x="185" y="74"/>
                      </a:lnTo>
                      <a:lnTo>
                        <a:pt x="187" y="85"/>
                      </a:lnTo>
                      <a:lnTo>
                        <a:pt x="187" y="94"/>
                      </a:lnTo>
                      <a:lnTo>
                        <a:pt x="187" y="94"/>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89" name="Freeform 104">
                  <a:extLst>
                    <a:ext uri="{FF2B5EF4-FFF2-40B4-BE49-F238E27FC236}">
                      <a16:creationId xmlns:a16="http://schemas.microsoft.com/office/drawing/2014/main" id="{B67BA9FC-0483-A63A-E4E5-C6D880FADA4F}"/>
                    </a:ext>
                  </a:extLst>
                </p:cNvPr>
                <p:cNvSpPr>
                  <a:spLocks/>
                </p:cNvSpPr>
                <p:nvPr/>
              </p:nvSpPr>
              <p:spPr bwMode="auto">
                <a:xfrm>
                  <a:off x="1610" y="3112"/>
                  <a:ext cx="154" cy="155"/>
                </a:xfrm>
                <a:custGeom>
                  <a:avLst/>
                  <a:gdLst>
                    <a:gd name="T0" fmla="*/ 154 w 154"/>
                    <a:gd name="T1" fmla="*/ 78 h 155"/>
                    <a:gd name="T2" fmla="*/ 154 w 154"/>
                    <a:gd name="T3" fmla="*/ 78 h 155"/>
                    <a:gd name="T4" fmla="*/ 152 w 154"/>
                    <a:gd name="T5" fmla="*/ 93 h 155"/>
                    <a:gd name="T6" fmla="*/ 148 w 154"/>
                    <a:gd name="T7" fmla="*/ 108 h 155"/>
                    <a:gd name="T8" fmla="*/ 140 w 154"/>
                    <a:gd name="T9" fmla="*/ 120 h 155"/>
                    <a:gd name="T10" fmla="*/ 131 w 154"/>
                    <a:gd name="T11" fmla="*/ 132 h 155"/>
                    <a:gd name="T12" fmla="*/ 121 w 154"/>
                    <a:gd name="T13" fmla="*/ 141 h 155"/>
                    <a:gd name="T14" fmla="*/ 107 w 154"/>
                    <a:gd name="T15" fmla="*/ 149 h 155"/>
                    <a:gd name="T16" fmla="*/ 92 w 154"/>
                    <a:gd name="T17" fmla="*/ 153 h 155"/>
                    <a:gd name="T18" fmla="*/ 77 w 154"/>
                    <a:gd name="T19" fmla="*/ 155 h 155"/>
                    <a:gd name="T20" fmla="*/ 77 w 154"/>
                    <a:gd name="T21" fmla="*/ 155 h 155"/>
                    <a:gd name="T22" fmla="*/ 62 w 154"/>
                    <a:gd name="T23" fmla="*/ 153 h 155"/>
                    <a:gd name="T24" fmla="*/ 47 w 154"/>
                    <a:gd name="T25" fmla="*/ 149 h 155"/>
                    <a:gd name="T26" fmla="*/ 33 w 154"/>
                    <a:gd name="T27" fmla="*/ 141 h 155"/>
                    <a:gd name="T28" fmla="*/ 23 w 154"/>
                    <a:gd name="T29" fmla="*/ 132 h 155"/>
                    <a:gd name="T30" fmla="*/ 12 w 154"/>
                    <a:gd name="T31" fmla="*/ 120 h 155"/>
                    <a:gd name="T32" fmla="*/ 6 w 154"/>
                    <a:gd name="T33" fmla="*/ 108 h 155"/>
                    <a:gd name="T34" fmla="*/ 2 w 154"/>
                    <a:gd name="T35" fmla="*/ 93 h 155"/>
                    <a:gd name="T36" fmla="*/ 0 w 154"/>
                    <a:gd name="T37" fmla="*/ 78 h 155"/>
                    <a:gd name="T38" fmla="*/ 0 w 154"/>
                    <a:gd name="T39" fmla="*/ 78 h 155"/>
                    <a:gd name="T40" fmla="*/ 2 w 154"/>
                    <a:gd name="T41" fmla="*/ 61 h 155"/>
                    <a:gd name="T42" fmla="*/ 6 w 154"/>
                    <a:gd name="T43" fmla="*/ 48 h 155"/>
                    <a:gd name="T44" fmla="*/ 12 w 154"/>
                    <a:gd name="T45" fmla="*/ 34 h 155"/>
                    <a:gd name="T46" fmla="*/ 23 w 154"/>
                    <a:gd name="T47" fmla="*/ 22 h 155"/>
                    <a:gd name="T48" fmla="*/ 33 w 154"/>
                    <a:gd name="T49" fmla="*/ 13 h 155"/>
                    <a:gd name="T50" fmla="*/ 47 w 154"/>
                    <a:gd name="T51" fmla="*/ 6 h 155"/>
                    <a:gd name="T52" fmla="*/ 62 w 154"/>
                    <a:gd name="T53" fmla="*/ 1 h 155"/>
                    <a:gd name="T54" fmla="*/ 77 w 154"/>
                    <a:gd name="T55" fmla="*/ 0 h 155"/>
                    <a:gd name="T56" fmla="*/ 77 w 154"/>
                    <a:gd name="T57" fmla="*/ 0 h 155"/>
                    <a:gd name="T58" fmla="*/ 92 w 154"/>
                    <a:gd name="T59" fmla="*/ 1 h 155"/>
                    <a:gd name="T60" fmla="*/ 107 w 154"/>
                    <a:gd name="T61" fmla="*/ 6 h 155"/>
                    <a:gd name="T62" fmla="*/ 121 w 154"/>
                    <a:gd name="T63" fmla="*/ 13 h 155"/>
                    <a:gd name="T64" fmla="*/ 131 w 154"/>
                    <a:gd name="T65" fmla="*/ 22 h 155"/>
                    <a:gd name="T66" fmla="*/ 140 w 154"/>
                    <a:gd name="T67" fmla="*/ 34 h 155"/>
                    <a:gd name="T68" fmla="*/ 148 w 154"/>
                    <a:gd name="T69" fmla="*/ 48 h 155"/>
                    <a:gd name="T70" fmla="*/ 152 w 154"/>
                    <a:gd name="T71" fmla="*/ 61 h 155"/>
                    <a:gd name="T72" fmla="*/ 154 w 154"/>
                    <a:gd name="T73" fmla="*/ 78 h 155"/>
                    <a:gd name="T74" fmla="*/ 154 w 154"/>
                    <a:gd name="T75"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5">
                      <a:moveTo>
                        <a:pt x="154" y="78"/>
                      </a:moveTo>
                      <a:lnTo>
                        <a:pt x="154" y="78"/>
                      </a:lnTo>
                      <a:lnTo>
                        <a:pt x="152" y="93"/>
                      </a:lnTo>
                      <a:lnTo>
                        <a:pt x="148" y="108"/>
                      </a:lnTo>
                      <a:lnTo>
                        <a:pt x="140" y="120"/>
                      </a:lnTo>
                      <a:lnTo>
                        <a:pt x="131" y="132"/>
                      </a:lnTo>
                      <a:lnTo>
                        <a:pt x="121" y="141"/>
                      </a:lnTo>
                      <a:lnTo>
                        <a:pt x="107" y="149"/>
                      </a:lnTo>
                      <a:lnTo>
                        <a:pt x="92" y="153"/>
                      </a:lnTo>
                      <a:lnTo>
                        <a:pt x="77" y="155"/>
                      </a:lnTo>
                      <a:lnTo>
                        <a:pt x="77" y="155"/>
                      </a:lnTo>
                      <a:lnTo>
                        <a:pt x="62" y="153"/>
                      </a:lnTo>
                      <a:lnTo>
                        <a:pt x="47" y="149"/>
                      </a:lnTo>
                      <a:lnTo>
                        <a:pt x="33" y="141"/>
                      </a:lnTo>
                      <a:lnTo>
                        <a:pt x="23" y="132"/>
                      </a:lnTo>
                      <a:lnTo>
                        <a:pt x="12" y="120"/>
                      </a:lnTo>
                      <a:lnTo>
                        <a:pt x="6" y="108"/>
                      </a:lnTo>
                      <a:lnTo>
                        <a:pt x="2" y="93"/>
                      </a:lnTo>
                      <a:lnTo>
                        <a:pt x="0" y="78"/>
                      </a:lnTo>
                      <a:lnTo>
                        <a:pt x="0" y="78"/>
                      </a:lnTo>
                      <a:lnTo>
                        <a:pt x="2" y="61"/>
                      </a:lnTo>
                      <a:lnTo>
                        <a:pt x="6" y="48"/>
                      </a:lnTo>
                      <a:lnTo>
                        <a:pt x="12" y="34"/>
                      </a:lnTo>
                      <a:lnTo>
                        <a:pt x="23" y="22"/>
                      </a:lnTo>
                      <a:lnTo>
                        <a:pt x="33" y="13"/>
                      </a:lnTo>
                      <a:lnTo>
                        <a:pt x="47" y="6"/>
                      </a:lnTo>
                      <a:lnTo>
                        <a:pt x="62" y="1"/>
                      </a:lnTo>
                      <a:lnTo>
                        <a:pt x="77" y="0"/>
                      </a:lnTo>
                      <a:lnTo>
                        <a:pt x="77" y="0"/>
                      </a:lnTo>
                      <a:lnTo>
                        <a:pt x="92" y="1"/>
                      </a:lnTo>
                      <a:lnTo>
                        <a:pt x="107" y="6"/>
                      </a:lnTo>
                      <a:lnTo>
                        <a:pt x="121" y="13"/>
                      </a:lnTo>
                      <a:lnTo>
                        <a:pt x="131" y="22"/>
                      </a:lnTo>
                      <a:lnTo>
                        <a:pt x="140" y="34"/>
                      </a:lnTo>
                      <a:lnTo>
                        <a:pt x="148" y="48"/>
                      </a:lnTo>
                      <a:lnTo>
                        <a:pt x="152" y="61"/>
                      </a:lnTo>
                      <a:lnTo>
                        <a:pt x="154" y="78"/>
                      </a:lnTo>
                      <a:lnTo>
                        <a:pt x="154" y="78"/>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0" name="Freeform 105">
                  <a:extLst>
                    <a:ext uri="{FF2B5EF4-FFF2-40B4-BE49-F238E27FC236}">
                      <a16:creationId xmlns:a16="http://schemas.microsoft.com/office/drawing/2014/main" id="{F7B09A01-F632-A5B9-A498-D648A7F70373}"/>
                    </a:ext>
                  </a:extLst>
                </p:cNvPr>
                <p:cNvSpPr>
                  <a:spLocks/>
                </p:cNvSpPr>
                <p:nvPr/>
              </p:nvSpPr>
              <p:spPr bwMode="auto">
                <a:xfrm>
                  <a:off x="1550" y="3193"/>
                  <a:ext cx="129" cy="131"/>
                </a:xfrm>
                <a:custGeom>
                  <a:avLst/>
                  <a:gdLst>
                    <a:gd name="T0" fmla="*/ 129 w 129"/>
                    <a:gd name="T1" fmla="*/ 65 h 131"/>
                    <a:gd name="T2" fmla="*/ 129 w 129"/>
                    <a:gd name="T3" fmla="*/ 65 h 131"/>
                    <a:gd name="T4" fmla="*/ 129 w 129"/>
                    <a:gd name="T5" fmla="*/ 78 h 131"/>
                    <a:gd name="T6" fmla="*/ 125 w 129"/>
                    <a:gd name="T7" fmla="*/ 90 h 131"/>
                    <a:gd name="T8" fmla="*/ 119 w 129"/>
                    <a:gd name="T9" fmla="*/ 102 h 131"/>
                    <a:gd name="T10" fmla="*/ 111 w 129"/>
                    <a:gd name="T11" fmla="*/ 112 h 131"/>
                    <a:gd name="T12" fmla="*/ 101 w 129"/>
                    <a:gd name="T13" fmla="*/ 119 h 131"/>
                    <a:gd name="T14" fmla="*/ 90 w 129"/>
                    <a:gd name="T15" fmla="*/ 125 h 131"/>
                    <a:gd name="T16" fmla="*/ 78 w 129"/>
                    <a:gd name="T17" fmla="*/ 130 h 131"/>
                    <a:gd name="T18" fmla="*/ 65 w 129"/>
                    <a:gd name="T19" fmla="*/ 131 h 131"/>
                    <a:gd name="T20" fmla="*/ 65 w 129"/>
                    <a:gd name="T21" fmla="*/ 131 h 131"/>
                    <a:gd name="T22" fmla="*/ 53 w 129"/>
                    <a:gd name="T23" fmla="*/ 130 h 131"/>
                    <a:gd name="T24" fmla="*/ 39 w 129"/>
                    <a:gd name="T25" fmla="*/ 125 h 131"/>
                    <a:gd name="T26" fmla="*/ 29 w 129"/>
                    <a:gd name="T27" fmla="*/ 119 h 131"/>
                    <a:gd name="T28" fmla="*/ 19 w 129"/>
                    <a:gd name="T29" fmla="*/ 112 h 131"/>
                    <a:gd name="T30" fmla="*/ 12 w 129"/>
                    <a:gd name="T31" fmla="*/ 102 h 131"/>
                    <a:gd name="T32" fmla="*/ 6 w 129"/>
                    <a:gd name="T33" fmla="*/ 90 h 131"/>
                    <a:gd name="T34" fmla="*/ 1 w 129"/>
                    <a:gd name="T35" fmla="*/ 78 h 131"/>
                    <a:gd name="T36" fmla="*/ 0 w 129"/>
                    <a:gd name="T37" fmla="*/ 65 h 131"/>
                    <a:gd name="T38" fmla="*/ 0 w 129"/>
                    <a:gd name="T39" fmla="*/ 65 h 131"/>
                    <a:gd name="T40" fmla="*/ 1 w 129"/>
                    <a:gd name="T41" fmla="*/ 53 h 131"/>
                    <a:gd name="T42" fmla="*/ 6 w 129"/>
                    <a:gd name="T43" fmla="*/ 41 h 131"/>
                    <a:gd name="T44" fmla="*/ 12 w 129"/>
                    <a:gd name="T45" fmla="*/ 29 h 131"/>
                    <a:gd name="T46" fmla="*/ 19 w 129"/>
                    <a:gd name="T47" fmla="*/ 20 h 131"/>
                    <a:gd name="T48" fmla="*/ 29 w 129"/>
                    <a:gd name="T49" fmla="*/ 12 h 131"/>
                    <a:gd name="T50" fmla="*/ 39 w 129"/>
                    <a:gd name="T51" fmla="*/ 6 h 131"/>
                    <a:gd name="T52" fmla="*/ 53 w 129"/>
                    <a:gd name="T53" fmla="*/ 1 h 131"/>
                    <a:gd name="T54" fmla="*/ 65 w 129"/>
                    <a:gd name="T55" fmla="*/ 0 h 131"/>
                    <a:gd name="T56" fmla="*/ 65 w 129"/>
                    <a:gd name="T57" fmla="*/ 0 h 131"/>
                    <a:gd name="T58" fmla="*/ 78 w 129"/>
                    <a:gd name="T59" fmla="*/ 1 h 131"/>
                    <a:gd name="T60" fmla="*/ 90 w 129"/>
                    <a:gd name="T61" fmla="*/ 6 h 131"/>
                    <a:gd name="T62" fmla="*/ 101 w 129"/>
                    <a:gd name="T63" fmla="*/ 12 h 131"/>
                    <a:gd name="T64" fmla="*/ 111 w 129"/>
                    <a:gd name="T65" fmla="*/ 20 h 131"/>
                    <a:gd name="T66" fmla="*/ 119 w 129"/>
                    <a:gd name="T67" fmla="*/ 29 h 131"/>
                    <a:gd name="T68" fmla="*/ 125 w 129"/>
                    <a:gd name="T69" fmla="*/ 41 h 131"/>
                    <a:gd name="T70" fmla="*/ 129 w 129"/>
                    <a:gd name="T71" fmla="*/ 53 h 131"/>
                    <a:gd name="T72" fmla="*/ 129 w 129"/>
                    <a:gd name="T73" fmla="*/ 65 h 131"/>
                    <a:gd name="T74" fmla="*/ 129 w 129"/>
                    <a:gd name="T75"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31">
                      <a:moveTo>
                        <a:pt x="129" y="65"/>
                      </a:moveTo>
                      <a:lnTo>
                        <a:pt x="129" y="65"/>
                      </a:lnTo>
                      <a:lnTo>
                        <a:pt x="129" y="78"/>
                      </a:lnTo>
                      <a:lnTo>
                        <a:pt x="125" y="90"/>
                      </a:lnTo>
                      <a:lnTo>
                        <a:pt x="119" y="102"/>
                      </a:lnTo>
                      <a:lnTo>
                        <a:pt x="111" y="112"/>
                      </a:lnTo>
                      <a:lnTo>
                        <a:pt x="101" y="119"/>
                      </a:lnTo>
                      <a:lnTo>
                        <a:pt x="90" y="125"/>
                      </a:lnTo>
                      <a:lnTo>
                        <a:pt x="78" y="130"/>
                      </a:lnTo>
                      <a:lnTo>
                        <a:pt x="65" y="131"/>
                      </a:lnTo>
                      <a:lnTo>
                        <a:pt x="65" y="131"/>
                      </a:lnTo>
                      <a:lnTo>
                        <a:pt x="53" y="130"/>
                      </a:lnTo>
                      <a:lnTo>
                        <a:pt x="39" y="125"/>
                      </a:lnTo>
                      <a:lnTo>
                        <a:pt x="29" y="119"/>
                      </a:lnTo>
                      <a:lnTo>
                        <a:pt x="19" y="112"/>
                      </a:lnTo>
                      <a:lnTo>
                        <a:pt x="12" y="102"/>
                      </a:lnTo>
                      <a:lnTo>
                        <a:pt x="6" y="90"/>
                      </a:lnTo>
                      <a:lnTo>
                        <a:pt x="1" y="78"/>
                      </a:lnTo>
                      <a:lnTo>
                        <a:pt x="0" y="65"/>
                      </a:lnTo>
                      <a:lnTo>
                        <a:pt x="0" y="65"/>
                      </a:lnTo>
                      <a:lnTo>
                        <a:pt x="1" y="53"/>
                      </a:lnTo>
                      <a:lnTo>
                        <a:pt x="6" y="41"/>
                      </a:lnTo>
                      <a:lnTo>
                        <a:pt x="12" y="29"/>
                      </a:lnTo>
                      <a:lnTo>
                        <a:pt x="19" y="20"/>
                      </a:lnTo>
                      <a:lnTo>
                        <a:pt x="29" y="12"/>
                      </a:lnTo>
                      <a:lnTo>
                        <a:pt x="39" y="6"/>
                      </a:lnTo>
                      <a:lnTo>
                        <a:pt x="53" y="1"/>
                      </a:lnTo>
                      <a:lnTo>
                        <a:pt x="65" y="0"/>
                      </a:lnTo>
                      <a:lnTo>
                        <a:pt x="65" y="0"/>
                      </a:lnTo>
                      <a:lnTo>
                        <a:pt x="78" y="1"/>
                      </a:lnTo>
                      <a:lnTo>
                        <a:pt x="90" y="6"/>
                      </a:lnTo>
                      <a:lnTo>
                        <a:pt x="101" y="12"/>
                      </a:lnTo>
                      <a:lnTo>
                        <a:pt x="111" y="20"/>
                      </a:lnTo>
                      <a:lnTo>
                        <a:pt x="119" y="29"/>
                      </a:lnTo>
                      <a:lnTo>
                        <a:pt x="125" y="41"/>
                      </a:lnTo>
                      <a:lnTo>
                        <a:pt x="129" y="53"/>
                      </a:lnTo>
                      <a:lnTo>
                        <a:pt x="129" y="65"/>
                      </a:lnTo>
                      <a:lnTo>
                        <a:pt x="129" y="65"/>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1" name="Freeform 106">
                  <a:extLst>
                    <a:ext uri="{FF2B5EF4-FFF2-40B4-BE49-F238E27FC236}">
                      <a16:creationId xmlns:a16="http://schemas.microsoft.com/office/drawing/2014/main" id="{953156CA-88F8-150E-E604-DA8AF49D2F2D}"/>
                    </a:ext>
                  </a:extLst>
                </p:cNvPr>
                <p:cNvSpPr>
                  <a:spLocks/>
                </p:cNvSpPr>
                <p:nvPr/>
              </p:nvSpPr>
              <p:spPr bwMode="auto">
                <a:xfrm>
                  <a:off x="1698" y="2848"/>
                  <a:ext cx="129" cy="129"/>
                </a:xfrm>
                <a:custGeom>
                  <a:avLst/>
                  <a:gdLst>
                    <a:gd name="T0" fmla="*/ 129 w 129"/>
                    <a:gd name="T1" fmla="*/ 65 h 129"/>
                    <a:gd name="T2" fmla="*/ 129 w 129"/>
                    <a:gd name="T3" fmla="*/ 65 h 129"/>
                    <a:gd name="T4" fmla="*/ 129 w 129"/>
                    <a:gd name="T5" fmla="*/ 78 h 129"/>
                    <a:gd name="T6" fmla="*/ 125 w 129"/>
                    <a:gd name="T7" fmla="*/ 90 h 129"/>
                    <a:gd name="T8" fmla="*/ 119 w 129"/>
                    <a:gd name="T9" fmla="*/ 101 h 129"/>
                    <a:gd name="T10" fmla="*/ 111 w 129"/>
                    <a:gd name="T11" fmla="*/ 111 h 129"/>
                    <a:gd name="T12" fmla="*/ 101 w 129"/>
                    <a:gd name="T13" fmla="*/ 119 h 129"/>
                    <a:gd name="T14" fmla="*/ 90 w 129"/>
                    <a:gd name="T15" fmla="*/ 125 h 129"/>
                    <a:gd name="T16" fmla="*/ 78 w 129"/>
                    <a:gd name="T17" fmla="*/ 129 h 129"/>
                    <a:gd name="T18" fmla="*/ 64 w 129"/>
                    <a:gd name="T19" fmla="*/ 129 h 129"/>
                    <a:gd name="T20" fmla="*/ 64 w 129"/>
                    <a:gd name="T21" fmla="*/ 129 h 129"/>
                    <a:gd name="T22" fmla="*/ 52 w 129"/>
                    <a:gd name="T23" fmla="*/ 129 h 129"/>
                    <a:gd name="T24" fmla="*/ 39 w 129"/>
                    <a:gd name="T25" fmla="*/ 125 h 129"/>
                    <a:gd name="T26" fmla="*/ 28 w 129"/>
                    <a:gd name="T27" fmla="*/ 119 h 129"/>
                    <a:gd name="T28" fmla="*/ 19 w 129"/>
                    <a:gd name="T29" fmla="*/ 111 h 129"/>
                    <a:gd name="T30" fmla="*/ 12 w 129"/>
                    <a:gd name="T31" fmla="*/ 101 h 129"/>
                    <a:gd name="T32" fmla="*/ 6 w 129"/>
                    <a:gd name="T33" fmla="*/ 90 h 129"/>
                    <a:gd name="T34" fmla="*/ 1 w 129"/>
                    <a:gd name="T35" fmla="*/ 78 h 129"/>
                    <a:gd name="T36" fmla="*/ 0 w 129"/>
                    <a:gd name="T37" fmla="*/ 65 h 129"/>
                    <a:gd name="T38" fmla="*/ 0 w 129"/>
                    <a:gd name="T39" fmla="*/ 65 h 129"/>
                    <a:gd name="T40" fmla="*/ 1 w 129"/>
                    <a:gd name="T41" fmla="*/ 53 h 129"/>
                    <a:gd name="T42" fmla="*/ 6 w 129"/>
                    <a:gd name="T43" fmla="*/ 40 h 129"/>
                    <a:gd name="T44" fmla="*/ 12 w 129"/>
                    <a:gd name="T45" fmla="*/ 28 h 129"/>
                    <a:gd name="T46" fmla="*/ 19 w 129"/>
                    <a:gd name="T47" fmla="*/ 19 h 129"/>
                    <a:gd name="T48" fmla="*/ 28 w 129"/>
                    <a:gd name="T49" fmla="*/ 12 h 129"/>
                    <a:gd name="T50" fmla="*/ 39 w 129"/>
                    <a:gd name="T51" fmla="*/ 6 h 129"/>
                    <a:gd name="T52" fmla="*/ 52 w 129"/>
                    <a:gd name="T53" fmla="*/ 1 h 129"/>
                    <a:gd name="T54" fmla="*/ 64 w 129"/>
                    <a:gd name="T55" fmla="*/ 0 h 129"/>
                    <a:gd name="T56" fmla="*/ 64 w 129"/>
                    <a:gd name="T57" fmla="*/ 0 h 129"/>
                    <a:gd name="T58" fmla="*/ 78 w 129"/>
                    <a:gd name="T59" fmla="*/ 1 h 129"/>
                    <a:gd name="T60" fmla="*/ 90 w 129"/>
                    <a:gd name="T61" fmla="*/ 6 h 129"/>
                    <a:gd name="T62" fmla="*/ 101 w 129"/>
                    <a:gd name="T63" fmla="*/ 12 h 129"/>
                    <a:gd name="T64" fmla="*/ 111 w 129"/>
                    <a:gd name="T65" fmla="*/ 19 h 129"/>
                    <a:gd name="T66" fmla="*/ 119 w 129"/>
                    <a:gd name="T67" fmla="*/ 28 h 129"/>
                    <a:gd name="T68" fmla="*/ 125 w 129"/>
                    <a:gd name="T69" fmla="*/ 40 h 129"/>
                    <a:gd name="T70" fmla="*/ 129 w 129"/>
                    <a:gd name="T71" fmla="*/ 53 h 129"/>
                    <a:gd name="T72" fmla="*/ 129 w 129"/>
                    <a:gd name="T73" fmla="*/ 65 h 129"/>
                    <a:gd name="T74" fmla="*/ 129 w 129"/>
                    <a:gd name="T75" fmla="*/ 6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29">
                      <a:moveTo>
                        <a:pt x="129" y="65"/>
                      </a:moveTo>
                      <a:lnTo>
                        <a:pt x="129" y="65"/>
                      </a:lnTo>
                      <a:lnTo>
                        <a:pt x="129" y="78"/>
                      </a:lnTo>
                      <a:lnTo>
                        <a:pt x="125" y="90"/>
                      </a:lnTo>
                      <a:lnTo>
                        <a:pt x="119" y="101"/>
                      </a:lnTo>
                      <a:lnTo>
                        <a:pt x="111" y="111"/>
                      </a:lnTo>
                      <a:lnTo>
                        <a:pt x="101" y="119"/>
                      </a:lnTo>
                      <a:lnTo>
                        <a:pt x="90" y="125"/>
                      </a:lnTo>
                      <a:lnTo>
                        <a:pt x="78" y="129"/>
                      </a:lnTo>
                      <a:lnTo>
                        <a:pt x="64" y="129"/>
                      </a:lnTo>
                      <a:lnTo>
                        <a:pt x="64" y="129"/>
                      </a:lnTo>
                      <a:lnTo>
                        <a:pt x="52" y="129"/>
                      </a:lnTo>
                      <a:lnTo>
                        <a:pt x="39" y="125"/>
                      </a:lnTo>
                      <a:lnTo>
                        <a:pt x="28" y="119"/>
                      </a:lnTo>
                      <a:lnTo>
                        <a:pt x="19" y="111"/>
                      </a:lnTo>
                      <a:lnTo>
                        <a:pt x="12" y="101"/>
                      </a:lnTo>
                      <a:lnTo>
                        <a:pt x="6" y="90"/>
                      </a:lnTo>
                      <a:lnTo>
                        <a:pt x="1" y="78"/>
                      </a:lnTo>
                      <a:lnTo>
                        <a:pt x="0" y="65"/>
                      </a:lnTo>
                      <a:lnTo>
                        <a:pt x="0" y="65"/>
                      </a:lnTo>
                      <a:lnTo>
                        <a:pt x="1" y="53"/>
                      </a:lnTo>
                      <a:lnTo>
                        <a:pt x="6" y="40"/>
                      </a:lnTo>
                      <a:lnTo>
                        <a:pt x="12" y="28"/>
                      </a:lnTo>
                      <a:lnTo>
                        <a:pt x="19" y="19"/>
                      </a:lnTo>
                      <a:lnTo>
                        <a:pt x="28" y="12"/>
                      </a:lnTo>
                      <a:lnTo>
                        <a:pt x="39" y="6"/>
                      </a:lnTo>
                      <a:lnTo>
                        <a:pt x="52" y="1"/>
                      </a:lnTo>
                      <a:lnTo>
                        <a:pt x="64" y="0"/>
                      </a:lnTo>
                      <a:lnTo>
                        <a:pt x="64" y="0"/>
                      </a:lnTo>
                      <a:lnTo>
                        <a:pt x="78" y="1"/>
                      </a:lnTo>
                      <a:lnTo>
                        <a:pt x="90" y="6"/>
                      </a:lnTo>
                      <a:lnTo>
                        <a:pt x="101" y="12"/>
                      </a:lnTo>
                      <a:lnTo>
                        <a:pt x="111" y="19"/>
                      </a:lnTo>
                      <a:lnTo>
                        <a:pt x="119" y="28"/>
                      </a:lnTo>
                      <a:lnTo>
                        <a:pt x="125" y="40"/>
                      </a:lnTo>
                      <a:lnTo>
                        <a:pt x="129" y="53"/>
                      </a:lnTo>
                      <a:lnTo>
                        <a:pt x="129" y="65"/>
                      </a:lnTo>
                      <a:lnTo>
                        <a:pt x="129" y="65"/>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2" name="Freeform 107">
                  <a:extLst>
                    <a:ext uri="{FF2B5EF4-FFF2-40B4-BE49-F238E27FC236}">
                      <a16:creationId xmlns:a16="http://schemas.microsoft.com/office/drawing/2014/main" id="{8BB6ABE2-2F6B-0AC5-2180-B8A208D24C5C}"/>
                    </a:ext>
                  </a:extLst>
                </p:cNvPr>
                <p:cNvSpPr>
                  <a:spLocks/>
                </p:cNvSpPr>
                <p:nvPr/>
              </p:nvSpPr>
              <p:spPr bwMode="auto">
                <a:xfrm>
                  <a:off x="1455" y="2896"/>
                  <a:ext cx="169" cy="167"/>
                </a:xfrm>
                <a:custGeom>
                  <a:avLst/>
                  <a:gdLst>
                    <a:gd name="T0" fmla="*/ 169 w 169"/>
                    <a:gd name="T1" fmla="*/ 83 h 167"/>
                    <a:gd name="T2" fmla="*/ 169 w 169"/>
                    <a:gd name="T3" fmla="*/ 83 h 167"/>
                    <a:gd name="T4" fmla="*/ 167 w 169"/>
                    <a:gd name="T5" fmla="*/ 101 h 167"/>
                    <a:gd name="T6" fmla="*/ 161 w 169"/>
                    <a:gd name="T7" fmla="*/ 116 h 167"/>
                    <a:gd name="T8" fmla="*/ 154 w 169"/>
                    <a:gd name="T9" fmla="*/ 130 h 167"/>
                    <a:gd name="T10" fmla="*/ 143 w 169"/>
                    <a:gd name="T11" fmla="*/ 143 h 167"/>
                    <a:gd name="T12" fmla="*/ 131 w 169"/>
                    <a:gd name="T13" fmla="*/ 154 h 167"/>
                    <a:gd name="T14" fmla="*/ 117 w 169"/>
                    <a:gd name="T15" fmla="*/ 161 h 167"/>
                    <a:gd name="T16" fmla="*/ 101 w 169"/>
                    <a:gd name="T17" fmla="*/ 166 h 167"/>
                    <a:gd name="T18" fmla="*/ 84 w 169"/>
                    <a:gd name="T19" fmla="*/ 167 h 167"/>
                    <a:gd name="T20" fmla="*/ 84 w 169"/>
                    <a:gd name="T21" fmla="*/ 167 h 167"/>
                    <a:gd name="T22" fmla="*/ 68 w 169"/>
                    <a:gd name="T23" fmla="*/ 166 h 167"/>
                    <a:gd name="T24" fmla="*/ 51 w 169"/>
                    <a:gd name="T25" fmla="*/ 161 h 167"/>
                    <a:gd name="T26" fmla="*/ 38 w 169"/>
                    <a:gd name="T27" fmla="*/ 154 h 167"/>
                    <a:gd name="T28" fmla="*/ 26 w 169"/>
                    <a:gd name="T29" fmla="*/ 143 h 167"/>
                    <a:gd name="T30" fmla="*/ 15 w 169"/>
                    <a:gd name="T31" fmla="*/ 130 h 167"/>
                    <a:gd name="T32" fmla="*/ 7 w 169"/>
                    <a:gd name="T33" fmla="*/ 116 h 167"/>
                    <a:gd name="T34" fmla="*/ 1 w 169"/>
                    <a:gd name="T35" fmla="*/ 101 h 167"/>
                    <a:gd name="T36" fmla="*/ 0 w 169"/>
                    <a:gd name="T37" fmla="*/ 83 h 167"/>
                    <a:gd name="T38" fmla="*/ 0 w 169"/>
                    <a:gd name="T39" fmla="*/ 83 h 167"/>
                    <a:gd name="T40" fmla="*/ 1 w 169"/>
                    <a:gd name="T41" fmla="*/ 66 h 167"/>
                    <a:gd name="T42" fmla="*/ 7 w 169"/>
                    <a:gd name="T43" fmla="*/ 51 h 167"/>
                    <a:gd name="T44" fmla="*/ 15 w 169"/>
                    <a:gd name="T45" fmla="*/ 36 h 167"/>
                    <a:gd name="T46" fmla="*/ 26 w 169"/>
                    <a:gd name="T47" fmla="*/ 24 h 167"/>
                    <a:gd name="T48" fmla="*/ 38 w 169"/>
                    <a:gd name="T49" fmla="*/ 14 h 167"/>
                    <a:gd name="T50" fmla="*/ 51 w 169"/>
                    <a:gd name="T51" fmla="*/ 6 h 167"/>
                    <a:gd name="T52" fmla="*/ 68 w 169"/>
                    <a:gd name="T53" fmla="*/ 2 h 167"/>
                    <a:gd name="T54" fmla="*/ 84 w 169"/>
                    <a:gd name="T55" fmla="*/ 0 h 167"/>
                    <a:gd name="T56" fmla="*/ 84 w 169"/>
                    <a:gd name="T57" fmla="*/ 0 h 167"/>
                    <a:gd name="T58" fmla="*/ 101 w 169"/>
                    <a:gd name="T59" fmla="*/ 2 h 167"/>
                    <a:gd name="T60" fmla="*/ 117 w 169"/>
                    <a:gd name="T61" fmla="*/ 6 h 167"/>
                    <a:gd name="T62" fmla="*/ 131 w 169"/>
                    <a:gd name="T63" fmla="*/ 14 h 167"/>
                    <a:gd name="T64" fmla="*/ 143 w 169"/>
                    <a:gd name="T65" fmla="*/ 24 h 167"/>
                    <a:gd name="T66" fmla="*/ 154 w 169"/>
                    <a:gd name="T67" fmla="*/ 36 h 167"/>
                    <a:gd name="T68" fmla="*/ 161 w 169"/>
                    <a:gd name="T69" fmla="*/ 51 h 167"/>
                    <a:gd name="T70" fmla="*/ 167 w 169"/>
                    <a:gd name="T71" fmla="*/ 66 h 167"/>
                    <a:gd name="T72" fmla="*/ 169 w 169"/>
                    <a:gd name="T73" fmla="*/ 83 h 167"/>
                    <a:gd name="T74" fmla="*/ 169 w 169"/>
                    <a:gd name="T75" fmla="*/ 8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167">
                      <a:moveTo>
                        <a:pt x="169" y="83"/>
                      </a:moveTo>
                      <a:lnTo>
                        <a:pt x="169" y="83"/>
                      </a:lnTo>
                      <a:lnTo>
                        <a:pt x="167" y="101"/>
                      </a:lnTo>
                      <a:lnTo>
                        <a:pt x="161" y="116"/>
                      </a:lnTo>
                      <a:lnTo>
                        <a:pt x="154" y="130"/>
                      </a:lnTo>
                      <a:lnTo>
                        <a:pt x="143" y="143"/>
                      </a:lnTo>
                      <a:lnTo>
                        <a:pt x="131" y="154"/>
                      </a:lnTo>
                      <a:lnTo>
                        <a:pt x="117" y="161"/>
                      </a:lnTo>
                      <a:lnTo>
                        <a:pt x="101" y="166"/>
                      </a:lnTo>
                      <a:lnTo>
                        <a:pt x="84" y="167"/>
                      </a:lnTo>
                      <a:lnTo>
                        <a:pt x="84" y="167"/>
                      </a:lnTo>
                      <a:lnTo>
                        <a:pt x="68" y="166"/>
                      </a:lnTo>
                      <a:lnTo>
                        <a:pt x="51" y="161"/>
                      </a:lnTo>
                      <a:lnTo>
                        <a:pt x="38" y="154"/>
                      </a:lnTo>
                      <a:lnTo>
                        <a:pt x="26" y="143"/>
                      </a:lnTo>
                      <a:lnTo>
                        <a:pt x="15" y="130"/>
                      </a:lnTo>
                      <a:lnTo>
                        <a:pt x="7" y="116"/>
                      </a:lnTo>
                      <a:lnTo>
                        <a:pt x="1" y="101"/>
                      </a:lnTo>
                      <a:lnTo>
                        <a:pt x="0" y="83"/>
                      </a:lnTo>
                      <a:lnTo>
                        <a:pt x="0" y="83"/>
                      </a:lnTo>
                      <a:lnTo>
                        <a:pt x="1" y="66"/>
                      </a:lnTo>
                      <a:lnTo>
                        <a:pt x="7" y="51"/>
                      </a:lnTo>
                      <a:lnTo>
                        <a:pt x="15" y="36"/>
                      </a:lnTo>
                      <a:lnTo>
                        <a:pt x="26" y="24"/>
                      </a:lnTo>
                      <a:lnTo>
                        <a:pt x="38" y="14"/>
                      </a:lnTo>
                      <a:lnTo>
                        <a:pt x="51" y="6"/>
                      </a:lnTo>
                      <a:lnTo>
                        <a:pt x="68" y="2"/>
                      </a:lnTo>
                      <a:lnTo>
                        <a:pt x="84" y="0"/>
                      </a:lnTo>
                      <a:lnTo>
                        <a:pt x="84" y="0"/>
                      </a:lnTo>
                      <a:lnTo>
                        <a:pt x="101" y="2"/>
                      </a:lnTo>
                      <a:lnTo>
                        <a:pt x="117" y="6"/>
                      </a:lnTo>
                      <a:lnTo>
                        <a:pt x="131" y="14"/>
                      </a:lnTo>
                      <a:lnTo>
                        <a:pt x="143" y="24"/>
                      </a:lnTo>
                      <a:lnTo>
                        <a:pt x="154" y="36"/>
                      </a:lnTo>
                      <a:lnTo>
                        <a:pt x="161" y="51"/>
                      </a:lnTo>
                      <a:lnTo>
                        <a:pt x="167" y="66"/>
                      </a:lnTo>
                      <a:lnTo>
                        <a:pt x="169" y="83"/>
                      </a:lnTo>
                      <a:lnTo>
                        <a:pt x="169" y="83"/>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3" name="Freeform 108">
                  <a:extLst>
                    <a:ext uri="{FF2B5EF4-FFF2-40B4-BE49-F238E27FC236}">
                      <a16:creationId xmlns:a16="http://schemas.microsoft.com/office/drawing/2014/main" id="{35E06E9E-83D5-6BCC-1381-91F4DEFD361C}"/>
                    </a:ext>
                  </a:extLst>
                </p:cNvPr>
                <p:cNvSpPr>
                  <a:spLocks/>
                </p:cNvSpPr>
                <p:nvPr/>
              </p:nvSpPr>
              <p:spPr bwMode="auto">
                <a:xfrm>
                  <a:off x="1158" y="3083"/>
                  <a:ext cx="137" cy="137"/>
                </a:xfrm>
                <a:custGeom>
                  <a:avLst/>
                  <a:gdLst>
                    <a:gd name="T0" fmla="*/ 137 w 137"/>
                    <a:gd name="T1" fmla="*/ 68 h 137"/>
                    <a:gd name="T2" fmla="*/ 137 w 137"/>
                    <a:gd name="T3" fmla="*/ 68 h 137"/>
                    <a:gd name="T4" fmla="*/ 136 w 137"/>
                    <a:gd name="T5" fmla="*/ 83 h 137"/>
                    <a:gd name="T6" fmla="*/ 133 w 137"/>
                    <a:gd name="T7" fmla="*/ 95 h 137"/>
                    <a:gd name="T8" fmla="*/ 125 w 137"/>
                    <a:gd name="T9" fmla="*/ 107 h 137"/>
                    <a:gd name="T10" fmla="*/ 118 w 137"/>
                    <a:gd name="T11" fmla="*/ 118 h 137"/>
                    <a:gd name="T12" fmla="*/ 107 w 137"/>
                    <a:gd name="T13" fmla="*/ 125 h 137"/>
                    <a:gd name="T14" fmla="*/ 95 w 137"/>
                    <a:gd name="T15" fmla="*/ 133 h 137"/>
                    <a:gd name="T16" fmla="*/ 83 w 137"/>
                    <a:gd name="T17" fmla="*/ 136 h 137"/>
                    <a:gd name="T18" fmla="*/ 68 w 137"/>
                    <a:gd name="T19" fmla="*/ 137 h 137"/>
                    <a:gd name="T20" fmla="*/ 68 w 137"/>
                    <a:gd name="T21" fmla="*/ 137 h 137"/>
                    <a:gd name="T22" fmla="*/ 54 w 137"/>
                    <a:gd name="T23" fmla="*/ 136 h 137"/>
                    <a:gd name="T24" fmla="*/ 42 w 137"/>
                    <a:gd name="T25" fmla="*/ 133 h 137"/>
                    <a:gd name="T26" fmla="*/ 30 w 137"/>
                    <a:gd name="T27" fmla="*/ 125 h 137"/>
                    <a:gd name="T28" fmla="*/ 20 w 137"/>
                    <a:gd name="T29" fmla="*/ 118 h 137"/>
                    <a:gd name="T30" fmla="*/ 11 w 137"/>
                    <a:gd name="T31" fmla="*/ 107 h 137"/>
                    <a:gd name="T32" fmla="*/ 5 w 137"/>
                    <a:gd name="T33" fmla="*/ 95 h 137"/>
                    <a:gd name="T34" fmla="*/ 0 w 137"/>
                    <a:gd name="T35" fmla="*/ 83 h 137"/>
                    <a:gd name="T36" fmla="*/ 0 w 137"/>
                    <a:gd name="T37" fmla="*/ 68 h 137"/>
                    <a:gd name="T38" fmla="*/ 0 w 137"/>
                    <a:gd name="T39" fmla="*/ 68 h 137"/>
                    <a:gd name="T40" fmla="*/ 0 w 137"/>
                    <a:gd name="T41" fmla="*/ 54 h 137"/>
                    <a:gd name="T42" fmla="*/ 5 w 137"/>
                    <a:gd name="T43" fmla="*/ 42 h 137"/>
                    <a:gd name="T44" fmla="*/ 11 w 137"/>
                    <a:gd name="T45" fmla="*/ 30 h 137"/>
                    <a:gd name="T46" fmla="*/ 20 w 137"/>
                    <a:gd name="T47" fmla="*/ 20 h 137"/>
                    <a:gd name="T48" fmla="*/ 30 w 137"/>
                    <a:gd name="T49" fmla="*/ 10 h 137"/>
                    <a:gd name="T50" fmla="*/ 42 w 137"/>
                    <a:gd name="T51" fmla="*/ 4 h 137"/>
                    <a:gd name="T52" fmla="*/ 54 w 137"/>
                    <a:gd name="T53" fmla="*/ 1 h 137"/>
                    <a:gd name="T54" fmla="*/ 68 w 137"/>
                    <a:gd name="T55" fmla="*/ 0 h 137"/>
                    <a:gd name="T56" fmla="*/ 68 w 137"/>
                    <a:gd name="T57" fmla="*/ 0 h 137"/>
                    <a:gd name="T58" fmla="*/ 83 w 137"/>
                    <a:gd name="T59" fmla="*/ 1 h 137"/>
                    <a:gd name="T60" fmla="*/ 95 w 137"/>
                    <a:gd name="T61" fmla="*/ 4 h 137"/>
                    <a:gd name="T62" fmla="*/ 107 w 137"/>
                    <a:gd name="T63" fmla="*/ 10 h 137"/>
                    <a:gd name="T64" fmla="*/ 118 w 137"/>
                    <a:gd name="T65" fmla="*/ 20 h 137"/>
                    <a:gd name="T66" fmla="*/ 125 w 137"/>
                    <a:gd name="T67" fmla="*/ 30 h 137"/>
                    <a:gd name="T68" fmla="*/ 133 w 137"/>
                    <a:gd name="T69" fmla="*/ 42 h 137"/>
                    <a:gd name="T70" fmla="*/ 136 w 137"/>
                    <a:gd name="T71" fmla="*/ 54 h 137"/>
                    <a:gd name="T72" fmla="*/ 137 w 137"/>
                    <a:gd name="T73" fmla="*/ 68 h 137"/>
                    <a:gd name="T74" fmla="*/ 137 w 137"/>
                    <a:gd name="T75"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 h="137">
                      <a:moveTo>
                        <a:pt x="137" y="68"/>
                      </a:moveTo>
                      <a:lnTo>
                        <a:pt x="137" y="68"/>
                      </a:lnTo>
                      <a:lnTo>
                        <a:pt x="136" y="83"/>
                      </a:lnTo>
                      <a:lnTo>
                        <a:pt x="133" y="95"/>
                      </a:lnTo>
                      <a:lnTo>
                        <a:pt x="125" y="107"/>
                      </a:lnTo>
                      <a:lnTo>
                        <a:pt x="118" y="118"/>
                      </a:lnTo>
                      <a:lnTo>
                        <a:pt x="107" y="125"/>
                      </a:lnTo>
                      <a:lnTo>
                        <a:pt x="95" y="133"/>
                      </a:lnTo>
                      <a:lnTo>
                        <a:pt x="83" y="136"/>
                      </a:lnTo>
                      <a:lnTo>
                        <a:pt x="68" y="137"/>
                      </a:lnTo>
                      <a:lnTo>
                        <a:pt x="68" y="137"/>
                      </a:lnTo>
                      <a:lnTo>
                        <a:pt x="54" y="136"/>
                      </a:lnTo>
                      <a:lnTo>
                        <a:pt x="42" y="133"/>
                      </a:lnTo>
                      <a:lnTo>
                        <a:pt x="30" y="125"/>
                      </a:lnTo>
                      <a:lnTo>
                        <a:pt x="20" y="118"/>
                      </a:lnTo>
                      <a:lnTo>
                        <a:pt x="11" y="107"/>
                      </a:lnTo>
                      <a:lnTo>
                        <a:pt x="5" y="95"/>
                      </a:lnTo>
                      <a:lnTo>
                        <a:pt x="0" y="83"/>
                      </a:lnTo>
                      <a:lnTo>
                        <a:pt x="0" y="68"/>
                      </a:lnTo>
                      <a:lnTo>
                        <a:pt x="0" y="68"/>
                      </a:lnTo>
                      <a:lnTo>
                        <a:pt x="0" y="54"/>
                      </a:lnTo>
                      <a:lnTo>
                        <a:pt x="5" y="42"/>
                      </a:lnTo>
                      <a:lnTo>
                        <a:pt x="11" y="30"/>
                      </a:lnTo>
                      <a:lnTo>
                        <a:pt x="20" y="20"/>
                      </a:lnTo>
                      <a:lnTo>
                        <a:pt x="30" y="10"/>
                      </a:lnTo>
                      <a:lnTo>
                        <a:pt x="42" y="4"/>
                      </a:lnTo>
                      <a:lnTo>
                        <a:pt x="54" y="1"/>
                      </a:lnTo>
                      <a:lnTo>
                        <a:pt x="68" y="0"/>
                      </a:lnTo>
                      <a:lnTo>
                        <a:pt x="68" y="0"/>
                      </a:lnTo>
                      <a:lnTo>
                        <a:pt x="83" y="1"/>
                      </a:lnTo>
                      <a:lnTo>
                        <a:pt x="95" y="4"/>
                      </a:lnTo>
                      <a:lnTo>
                        <a:pt x="107" y="10"/>
                      </a:lnTo>
                      <a:lnTo>
                        <a:pt x="118" y="20"/>
                      </a:lnTo>
                      <a:lnTo>
                        <a:pt x="125" y="30"/>
                      </a:lnTo>
                      <a:lnTo>
                        <a:pt x="133" y="42"/>
                      </a:lnTo>
                      <a:lnTo>
                        <a:pt x="136" y="54"/>
                      </a:lnTo>
                      <a:lnTo>
                        <a:pt x="137" y="68"/>
                      </a:lnTo>
                      <a:lnTo>
                        <a:pt x="137" y="68"/>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4" name="Freeform 109">
                  <a:extLst>
                    <a:ext uri="{FF2B5EF4-FFF2-40B4-BE49-F238E27FC236}">
                      <a16:creationId xmlns:a16="http://schemas.microsoft.com/office/drawing/2014/main" id="{12AF438B-E5E6-9A36-9278-1358C76C78C1}"/>
                    </a:ext>
                  </a:extLst>
                </p:cNvPr>
                <p:cNvSpPr>
                  <a:spLocks/>
                </p:cNvSpPr>
                <p:nvPr/>
              </p:nvSpPr>
              <p:spPr bwMode="auto">
                <a:xfrm>
                  <a:off x="615" y="2830"/>
                  <a:ext cx="217" cy="217"/>
                </a:xfrm>
                <a:custGeom>
                  <a:avLst/>
                  <a:gdLst>
                    <a:gd name="T0" fmla="*/ 217 w 217"/>
                    <a:gd name="T1" fmla="*/ 108 h 217"/>
                    <a:gd name="T2" fmla="*/ 216 w 217"/>
                    <a:gd name="T3" fmla="*/ 131 h 217"/>
                    <a:gd name="T4" fmla="*/ 208 w 217"/>
                    <a:gd name="T5" fmla="*/ 150 h 217"/>
                    <a:gd name="T6" fmla="*/ 199 w 217"/>
                    <a:gd name="T7" fmla="*/ 170 h 217"/>
                    <a:gd name="T8" fmla="*/ 186 w 217"/>
                    <a:gd name="T9" fmla="*/ 185 h 217"/>
                    <a:gd name="T10" fmla="*/ 169 w 217"/>
                    <a:gd name="T11" fmla="*/ 199 h 217"/>
                    <a:gd name="T12" fmla="*/ 151 w 217"/>
                    <a:gd name="T13" fmla="*/ 209 h 217"/>
                    <a:gd name="T14" fmla="*/ 132 w 217"/>
                    <a:gd name="T15" fmla="*/ 215 h 217"/>
                    <a:gd name="T16" fmla="*/ 109 w 217"/>
                    <a:gd name="T17" fmla="*/ 217 h 217"/>
                    <a:gd name="T18" fmla="*/ 98 w 217"/>
                    <a:gd name="T19" fmla="*/ 217 h 217"/>
                    <a:gd name="T20" fmla="*/ 77 w 217"/>
                    <a:gd name="T21" fmla="*/ 212 h 217"/>
                    <a:gd name="T22" fmla="*/ 58 w 217"/>
                    <a:gd name="T23" fmla="*/ 205 h 217"/>
                    <a:gd name="T24" fmla="*/ 40 w 217"/>
                    <a:gd name="T25" fmla="*/ 193 h 217"/>
                    <a:gd name="T26" fmla="*/ 26 w 217"/>
                    <a:gd name="T27" fmla="*/ 178 h 217"/>
                    <a:gd name="T28" fmla="*/ 14 w 217"/>
                    <a:gd name="T29" fmla="*/ 161 h 217"/>
                    <a:gd name="T30" fmla="*/ 5 w 217"/>
                    <a:gd name="T31" fmla="*/ 141 h 217"/>
                    <a:gd name="T32" fmla="*/ 0 w 217"/>
                    <a:gd name="T33" fmla="*/ 120 h 217"/>
                    <a:gd name="T34" fmla="*/ 0 w 217"/>
                    <a:gd name="T35" fmla="*/ 108 h 217"/>
                    <a:gd name="T36" fmla="*/ 3 w 217"/>
                    <a:gd name="T37" fmla="*/ 87 h 217"/>
                    <a:gd name="T38" fmla="*/ 9 w 217"/>
                    <a:gd name="T39" fmla="*/ 66 h 217"/>
                    <a:gd name="T40" fmla="*/ 19 w 217"/>
                    <a:gd name="T41" fmla="*/ 48 h 217"/>
                    <a:gd name="T42" fmla="*/ 32 w 217"/>
                    <a:gd name="T43" fmla="*/ 33 h 217"/>
                    <a:gd name="T44" fmla="*/ 49 w 217"/>
                    <a:gd name="T45" fmla="*/ 19 h 217"/>
                    <a:gd name="T46" fmla="*/ 67 w 217"/>
                    <a:gd name="T47" fmla="*/ 9 h 217"/>
                    <a:gd name="T48" fmla="*/ 88 w 217"/>
                    <a:gd name="T49" fmla="*/ 3 h 217"/>
                    <a:gd name="T50" fmla="*/ 109 w 217"/>
                    <a:gd name="T51" fmla="*/ 0 h 217"/>
                    <a:gd name="T52" fmla="*/ 120 w 217"/>
                    <a:gd name="T53" fmla="*/ 1 h 217"/>
                    <a:gd name="T54" fmla="*/ 141 w 217"/>
                    <a:gd name="T55" fmla="*/ 6 h 217"/>
                    <a:gd name="T56" fmla="*/ 160 w 217"/>
                    <a:gd name="T57" fmla="*/ 13 h 217"/>
                    <a:gd name="T58" fmla="*/ 178 w 217"/>
                    <a:gd name="T59" fmla="*/ 25 h 217"/>
                    <a:gd name="T60" fmla="*/ 193 w 217"/>
                    <a:gd name="T61" fmla="*/ 40 h 217"/>
                    <a:gd name="T62" fmla="*/ 204 w 217"/>
                    <a:gd name="T63" fmla="*/ 57 h 217"/>
                    <a:gd name="T64" fmla="*/ 213 w 217"/>
                    <a:gd name="T65" fmla="*/ 77 h 217"/>
                    <a:gd name="T66" fmla="*/ 217 w 217"/>
                    <a:gd name="T67" fmla="*/ 98 h 217"/>
                    <a:gd name="T68" fmla="*/ 217 w 217"/>
                    <a:gd name="T69" fmla="*/ 10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7" h="217">
                      <a:moveTo>
                        <a:pt x="217" y="108"/>
                      </a:moveTo>
                      <a:lnTo>
                        <a:pt x="217" y="108"/>
                      </a:lnTo>
                      <a:lnTo>
                        <a:pt x="217" y="120"/>
                      </a:lnTo>
                      <a:lnTo>
                        <a:pt x="216" y="131"/>
                      </a:lnTo>
                      <a:lnTo>
                        <a:pt x="213" y="141"/>
                      </a:lnTo>
                      <a:lnTo>
                        <a:pt x="208" y="150"/>
                      </a:lnTo>
                      <a:lnTo>
                        <a:pt x="204" y="161"/>
                      </a:lnTo>
                      <a:lnTo>
                        <a:pt x="199" y="170"/>
                      </a:lnTo>
                      <a:lnTo>
                        <a:pt x="193" y="178"/>
                      </a:lnTo>
                      <a:lnTo>
                        <a:pt x="186" y="185"/>
                      </a:lnTo>
                      <a:lnTo>
                        <a:pt x="178" y="193"/>
                      </a:lnTo>
                      <a:lnTo>
                        <a:pt x="169" y="199"/>
                      </a:lnTo>
                      <a:lnTo>
                        <a:pt x="160" y="205"/>
                      </a:lnTo>
                      <a:lnTo>
                        <a:pt x="151" y="209"/>
                      </a:lnTo>
                      <a:lnTo>
                        <a:pt x="141" y="212"/>
                      </a:lnTo>
                      <a:lnTo>
                        <a:pt x="132" y="215"/>
                      </a:lnTo>
                      <a:lnTo>
                        <a:pt x="120" y="217"/>
                      </a:lnTo>
                      <a:lnTo>
                        <a:pt x="109" y="217"/>
                      </a:lnTo>
                      <a:lnTo>
                        <a:pt x="109" y="217"/>
                      </a:lnTo>
                      <a:lnTo>
                        <a:pt x="98" y="217"/>
                      </a:lnTo>
                      <a:lnTo>
                        <a:pt x="88" y="215"/>
                      </a:lnTo>
                      <a:lnTo>
                        <a:pt x="77" y="212"/>
                      </a:lnTo>
                      <a:lnTo>
                        <a:pt x="67" y="209"/>
                      </a:lnTo>
                      <a:lnTo>
                        <a:pt x="58" y="205"/>
                      </a:lnTo>
                      <a:lnTo>
                        <a:pt x="49" y="199"/>
                      </a:lnTo>
                      <a:lnTo>
                        <a:pt x="40" y="193"/>
                      </a:lnTo>
                      <a:lnTo>
                        <a:pt x="32" y="185"/>
                      </a:lnTo>
                      <a:lnTo>
                        <a:pt x="26" y="178"/>
                      </a:lnTo>
                      <a:lnTo>
                        <a:pt x="19" y="170"/>
                      </a:lnTo>
                      <a:lnTo>
                        <a:pt x="14" y="161"/>
                      </a:lnTo>
                      <a:lnTo>
                        <a:pt x="9" y="150"/>
                      </a:lnTo>
                      <a:lnTo>
                        <a:pt x="5" y="141"/>
                      </a:lnTo>
                      <a:lnTo>
                        <a:pt x="3" y="131"/>
                      </a:lnTo>
                      <a:lnTo>
                        <a:pt x="0" y="120"/>
                      </a:lnTo>
                      <a:lnTo>
                        <a:pt x="0" y="108"/>
                      </a:lnTo>
                      <a:lnTo>
                        <a:pt x="0" y="108"/>
                      </a:lnTo>
                      <a:lnTo>
                        <a:pt x="0" y="98"/>
                      </a:lnTo>
                      <a:lnTo>
                        <a:pt x="3" y="87"/>
                      </a:lnTo>
                      <a:lnTo>
                        <a:pt x="5" y="77"/>
                      </a:lnTo>
                      <a:lnTo>
                        <a:pt x="9" y="66"/>
                      </a:lnTo>
                      <a:lnTo>
                        <a:pt x="14" y="57"/>
                      </a:lnTo>
                      <a:lnTo>
                        <a:pt x="19" y="48"/>
                      </a:lnTo>
                      <a:lnTo>
                        <a:pt x="26" y="40"/>
                      </a:lnTo>
                      <a:lnTo>
                        <a:pt x="32" y="33"/>
                      </a:lnTo>
                      <a:lnTo>
                        <a:pt x="40" y="25"/>
                      </a:lnTo>
                      <a:lnTo>
                        <a:pt x="49" y="19"/>
                      </a:lnTo>
                      <a:lnTo>
                        <a:pt x="58" y="13"/>
                      </a:lnTo>
                      <a:lnTo>
                        <a:pt x="67" y="9"/>
                      </a:lnTo>
                      <a:lnTo>
                        <a:pt x="77" y="6"/>
                      </a:lnTo>
                      <a:lnTo>
                        <a:pt x="88" y="3"/>
                      </a:lnTo>
                      <a:lnTo>
                        <a:pt x="98" y="1"/>
                      </a:lnTo>
                      <a:lnTo>
                        <a:pt x="109" y="0"/>
                      </a:lnTo>
                      <a:lnTo>
                        <a:pt x="109" y="0"/>
                      </a:lnTo>
                      <a:lnTo>
                        <a:pt x="120" y="1"/>
                      </a:lnTo>
                      <a:lnTo>
                        <a:pt x="132" y="3"/>
                      </a:lnTo>
                      <a:lnTo>
                        <a:pt x="141" y="6"/>
                      </a:lnTo>
                      <a:lnTo>
                        <a:pt x="151" y="9"/>
                      </a:lnTo>
                      <a:lnTo>
                        <a:pt x="160" y="13"/>
                      </a:lnTo>
                      <a:lnTo>
                        <a:pt x="169" y="19"/>
                      </a:lnTo>
                      <a:lnTo>
                        <a:pt x="178" y="25"/>
                      </a:lnTo>
                      <a:lnTo>
                        <a:pt x="186" y="33"/>
                      </a:lnTo>
                      <a:lnTo>
                        <a:pt x="193" y="40"/>
                      </a:lnTo>
                      <a:lnTo>
                        <a:pt x="199" y="48"/>
                      </a:lnTo>
                      <a:lnTo>
                        <a:pt x="204" y="57"/>
                      </a:lnTo>
                      <a:lnTo>
                        <a:pt x="208" y="66"/>
                      </a:lnTo>
                      <a:lnTo>
                        <a:pt x="213" y="77"/>
                      </a:lnTo>
                      <a:lnTo>
                        <a:pt x="216" y="87"/>
                      </a:lnTo>
                      <a:lnTo>
                        <a:pt x="217" y="98"/>
                      </a:lnTo>
                      <a:lnTo>
                        <a:pt x="217" y="108"/>
                      </a:lnTo>
                      <a:lnTo>
                        <a:pt x="217" y="108"/>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5" name="Freeform 110">
                  <a:extLst>
                    <a:ext uri="{FF2B5EF4-FFF2-40B4-BE49-F238E27FC236}">
                      <a16:creationId xmlns:a16="http://schemas.microsoft.com/office/drawing/2014/main" id="{CE30FAC3-E8BD-58CF-8B61-6E7A8644896E}"/>
                    </a:ext>
                  </a:extLst>
                </p:cNvPr>
                <p:cNvSpPr>
                  <a:spLocks/>
                </p:cNvSpPr>
                <p:nvPr/>
              </p:nvSpPr>
              <p:spPr bwMode="auto">
                <a:xfrm>
                  <a:off x="870" y="3155"/>
                  <a:ext cx="173" cy="174"/>
                </a:xfrm>
                <a:custGeom>
                  <a:avLst/>
                  <a:gdLst>
                    <a:gd name="T0" fmla="*/ 173 w 173"/>
                    <a:gd name="T1" fmla="*/ 88 h 174"/>
                    <a:gd name="T2" fmla="*/ 173 w 173"/>
                    <a:gd name="T3" fmla="*/ 88 h 174"/>
                    <a:gd name="T4" fmla="*/ 172 w 173"/>
                    <a:gd name="T5" fmla="*/ 104 h 174"/>
                    <a:gd name="T6" fmla="*/ 167 w 173"/>
                    <a:gd name="T7" fmla="*/ 121 h 174"/>
                    <a:gd name="T8" fmla="*/ 158 w 173"/>
                    <a:gd name="T9" fmla="*/ 136 h 174"/>
                    <a:gd name="T10" fmla="*/ 148 w 173"/>
                    <a:gd name="T11" fmla="*/ 148 h 174"/>
                    <a:gd name="T12" fmla="*/ 136 w 173"/>
                    <a:gd name="T13" fmla="*/ 159 h 174"/>
                    <a:gd name="T14" fmla="*/ 121 w 173"/>
                    <a:gd name="T15" fmla="*/ 168 h 174"/>
                    <a:gd name="T16" fmla="*/ 104 w 173"/>
                    <a:gd name="T17" fmla="*/ 172 h 174"/>
                    <a:gd name="T18" fmla="*/ 88 w 173"/>
                    <a:gd name="T19" fmla="*/ 174 h 174"/>
                    <a:gd name="T20" fmla="*/ 88 w 173"/>
                    <a:gd name="T21" fmla="*/ 174 h 174"/>
                    <a:gd name="T22" fmla="*/ 69 w 173"/>
                    <a:gd name="T23" fmla="*/ 172 h 174"/>
                    <a:gd name="T24" fmla="*/ 53 w 173"/>
                    <a:gd name="T25" fmla="*/ 168 h 174"/>
                    <a:gd name="T26" fmla="*/ 38 w 173"/>
                    <a:gd name="T27" fmla="*/ 159 h 174"/>
                    <a:gd name="T28" fmla="*/ 26 w 173"/>
                    <a:gd name="T29" fmla="*/ 148 h 174"/>
                    <a:gd name="T30" fmla="*/ 15 w 173"/>
                    <a:gd name="T31" fmla="*/ 136 h 174"/>
                    <a:gd name="T32" fmla="*/ 8 w 173"/>
                    <a:gd name="T33" fmla="*/ 121 h 174"/>
                    <a:gd name="T34" fmla="*/ 2 w 173"/>
                    <a:gd name="T35" fmla="*/ 104 h 174"/>
                    <a:gd name="T36" fmla="*/ 0 w 173"/>
                    <a:gd name="T37" fmla="*/ 88 h 174"/>
                    <a:gd name="T38" fmla="*/ 0 w 173"/>
                    <a:gd name="T39" fmla="*/ 88 h 174"/>
                    <a:gd name="T40" fmla="*/ 2 w 173"/>
                    <a:gd name="T41" fmla="*/ 70 h 174"/>
                    <a:gd name="T42" fmla="*/ 8 w 173"/>
                    <a:gd name="T43" fmla="*/ 53 h 174"/>
                    <a:gd name="T44" fmla="*/ 15 w 173"/>
                    <a:gd name="T45" fmla="*/ 39 h 174"/>
                    <a:gd name="T46" fmla="*/ 26 w 173"/>
                    <a:gd name="T47" fmla="*/ 26 h 174"/>
                    <a:gd name="T48" fmla="*/ 38 w 173"/>
                    <a:gd name="T49" fmla="*/ 15 h 174"/>
                    <a:gd name="T50" fmla="*/ 53 w 173"/>
                    <a:gd name="T51" fmla="*/ 8 h 174"/>
                    <a:gd name="T52" fmla="*/ 69 w 173"/>
                    <a:gd name="T53" fmla="*/ 2 h 174"/>
                    <a:gd name="T54" fmla="*/ 88 w 173"/>
                    <a:gd name="T55" fmla="*/ 0 h 174"/>
                    <a:gd name="T56" fmla="*/ 88 w 173"/>
                    <a:gd name="T57" fmla="*/ 0 h 174"/>
                    <a:gd name="T58" fmla="*/ 104 w 173"/>
                    <a:gd name="T59" fmla="*/ 2 h 174"/>
                    <a:gd name="T60" fmla="*/ 121 w 173"/>
                    <a:gd name="T61" fmla="*/ 8 h 174"/>
                    <a:gd name="T62" fmla="*/ 136 w 173"/>
                    <a:gd name="T63" fmla="*/ 15 h 174"/>
                    <a:gd name="T64" fmla="*/ 148 w 173"/>
                    <a:gd name="T65" fmla="*/ 26 h 174"/>
                    <a:gd name="T66" fmla="*/ 158 w 173"/>
                    <a:gd name="T67" fmla="*/ 39 h 174"/>
                    <a:gd name="T68" fmla="*/ 167 w 173"/>
                    <a:gd name="T69" fmla="*/ 53 h 174"/>
                    <a:gd name="T70" fmla="*/ 172 w 173"/>
                    <a:gd name="T71" fmla="*/ 70 h 174"/>
                    <a:gd name="T72" fmla="*/ 173 w 173"/>
                    <a:gd name="T73" fmla="*/ 88 h 174"/>
                    <a:gd name="T74" fmla="*/ 173 w 173"/>
                    <a:gd name="T75"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4">
                      <a:moveTo>
                        <a:pt x="173" y="88"/>
                      </a:moveTo>
                      <a:lnTo>
                        <a:pt x="173" y="88"/>
                      </a:lnTo>
                      <a:lnTo>
                        <a:pt x="172" y="104"/>
                      </a:lnTo>
                      <a:lnTo>
                        <a:pt x="167" y="121"/>
                      </a:lnTo>
                      <a:lnTo>
                        <a:pt x="158" y="136"/>
                      </a:lnTo>
                      <a:lnTo>
                        <a:pt x="148" y="148"/>
                      </a:lnTo>
                      <a:lnTo>
                        <a:pt x="136" y="159"/>
                      </a:lnTo>
                      <a:lnTo>
                        <a:pt x="121" y="168"/>
                      </a:lnTo>
                      <a:lnTo>
                        <a:pt x="104" y="172"/>
                      </a:lnTo>
                      <a:lnTo>
                        <a:pt x="88" y="174"/>
                      </a:lnTo>
                      <a:lnTo>
                        <a:pt x="88" y="174"/>
                      </a:lnTo>
                      <a:lnTo>
                        <a:pt x="69" y="172"/>
                      </a:lnTo>
                      <a:lnTo>
                        <a:pt x="53" y="168"/>
                      </a:lnTo>
                      <a:lnTo>
                        <a:pt x="38" y="159"/>
                      </a:lnTo>
                      <a:lnTo>
                        <a:pt x="26" y="148"/>
                      </a:lnTo>
                      <a:lnTo>
                        <a:pt x="15" y="136"/>
                      </a:lnTo>
                      <a:lnTo>
                        <a:pt x="8" y="121"/>
                      </a:lnTo>
                      <a:lnTo>
                        <a:pt x="2" y="104"/>
                      </a:lnTo>
                      <a:lnTo>
                        <a:pt x="0" y="88"/>
                      </a:lnTo>
                      <a:lnTo>
                        <a:pt x="0" y="88"/>
                      </a:lnTo>
                      <a:lnTo>
                        <a:pt x="2" y="70"/>
                      </a:lnTo>
                      <a:lnTo>
                        <a:pt x="8" y="53"/>
                      </a:lnTo>
                      <a:lnTo>
                        <a:pt x="15" y="39"/>
                      </a:lnTo>
                      <a:lnTo>
                        <a:pt x="26" y="26"/>
                      </a:lnTo>
                      <a:lnTo>
                        <a:pt x="38" y="15"/>
                      </a:lnTo>
                      <a:lnTo>
                        <a:pt x="53" y="8"/>
                      </a:lnTo>
                      <a:lnTo>
                        <a:pt x="69" y="2"/>
                      </a:lnTo>
                      <a:lnTo>
                        <a:pt x="88" y="0"/>
                      </a:lnTo>
                      <a:lnTo>
                        <a:pt x="88" y="0"/>
                      </a:lnTo>
                      <a:lnTo>
                        <a:pt x="104" y="2"/>
                      </a:lnTo>
                      <a:lnTo>
                        <a:pt x="121" y="8"/>
                      </a:lnTo>
                      <a:lnTo>
                        <a:pt x="136" y="15"/>
                      </a:lnTo>
                      <a:lnTo>
                        <a:pt x="148" y="26"/>
                      </a:lnTo>
                      <a:lnTo>
                        <a:pt x="158" y="39"/>
                      </a:lnTo>
                      <a:lnTo>
                        <a:pt x="167" y="53"/>
                      </a:lnTo>
                      <a:lnTo>
                        <a:pt x="172" y="70"/>
                      </a:lnTo>
                      <a:lnTo>
                        <a:pt x="173" y="88"/>
                      </a:lnTo>
                      <a:lnTo>
                        <a:pt x="173" y="88"/>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6" name="Freeform 111">
                  <a:extLst>
                    <a:ext uri="{FF2B5EF4-FFF2-40B4-BE49-F238E27FC236}">
                      <a16:creationId xmlns:a16="http://schemas.microsoft.com/office/drawing/2014/main" id="{79573063-CC4D-0209-9976-1D832133AE3F}"/>
                    </a:ext>
                  </a:extLst>
                </p:cNvPr>
                <p:cNvSpPr>
                  <a:spLocks/>
                </p:cNvSpPr>
                <p:nvPr/>
              </p:nvSpPr>
              <p:spPr bwMode="auto">
                <a:xfrm>
                  <a:off x="2921" y="3312"/>
                  <a:ext cx="154" cy="155"/>
                </a:xfrm>
                <a:custGeom>
                  <a:avLst/>
                  <a:gdLst>
                    <a:gd name="T0" fmla="*/ 154 w 154"/>
                    <a:gd name="T1" fmla="*/ 78 h 155"/>
                    <a:gd name="T2" fmla="*/ 154 w 154"/>
                    <a:gd name="T3" fmla="*/ 78 h 155"/>
                    <a:gd name="T4" fmla="*/ 153 w 154"/>
                    <a:gd name="T5" fmla="*/ 94 h 155"/>
                    <a:gd name="T6" fmla="*/ 148 w 154"/>
                    <a:gd name="T7" fmla="*/ 109 h 155"/>
                    <a:gd name="T8" fmla="*/ 141 w 154"/>
                    <a:gd name="T9" fmla="*/ 121 h 155"/>
                    <a:gd name="T10" fmla="*/ 132 w 154"/>
                    <a:gd name="T11" fmla="*/ 133 h 155"/>
                    <a:gd name="T12" fmla="*/ 119 w 154"/>
                    <a:gd name="T13" fmla="*/ 142 h 155"/>
                    <a:gd name="T14" fmla="*/ 107 w 154"/>
                    <a:gd name="T15" fmla="*/ 149 h 155"/>
                    <a:gd name="T16" fmla="*/ 92 w 154"/>
                    <a:gd name="T17" fmla="*/ 154 h 155"/>
                    <a:gd name="T18" fmla="*/ 77 w 154"/>
                    <a:gd name="T19" fmla="*/ 155 h 155"/>
                    <a:gd name="T20" fmla="*/ 77 w 154"/>
                    <a:gd name="T21" fmla="*/ 155 h 155"/>
                    <a:gd name="T22" fmla="*/ 61 w 154"/>
                    <a:gd name="T23" fmla="*/ 154 h 155"/>
                    <a:gd name="T24" fmla="*/ 47 w 154"/>
                    <a:gd name="T25" fmla="*/ 149 h 155"/>
                    <a:gd name="T26" fmla="*/ 34 w 154"/>
                    <a:gd name="T27" fmla="*/ 142 h 155"/>
                    <a:gd name="T28" fmla="*/ 23 w 154"/>
                    <a:gd name="T29" fmla="*/ 133 h 155"/>
                    <a:gd name="T30" fmla="*/ 12 w 154"/>
                    <a:gd name="T31" fmla="*/ 121 h 155"/>
                    <a:gd name="T32" fmla="*/ 6 w 154"/>
                    <a:gd name="T33" fmla="*/ 109 h 155"/>
                    <a:gd name="T34" fmla="*/ 2 w 154"/>
                    <a:gd name="T35" fmla="*/ 94 h 155"/>
                    <a:gd name="T36" fmla="*/ 0 w 154"/>
                    <a:gd name="T37" fmla="*/ 78 h 155"/>
                    <a:gd name="T38" fmla="*/ 0 w 154"/>
                    <a:gd name="T39" fmla="*/ 78 h 155"/>
                    <a:gd name="T40" fmla="*/ 2 w 154"/>
                    <a:gd name="T41" fmla="*/ 62 h 155"/>
                    <a:gd name="T42" fmla="*/ 6 w 154"/>
                    <a:gd name="T43" fmla="*/ 48 h 155"/>
                    <a:gd name="T44" fmla="*/ 12 w 154"/>
                    <a:gd name="T45" fmla="*/ 35 h 155"/>
                    <a:gd name="T46" fmla="*/ 23 w 154"/>
                    <a:gd name="T47" fmla="*/ 23 h 155"/>
                    <a:gd name="T48" fmla="*/ 34 w 154"/>
                    <a:gd name="T49" fmla="*/ 14 h 155"/>
                    <a:gd name="T50" fmla="*/ 47 w 154"/>
                    <a:gd name="T51" fmla="*/ 6 h 155"/>
                    <a:gd name="T52" fmla="*/ 61 w 154"/>
                    <a:gd name="T53" fmla="*/ 2 h 155"/>
                    <a:gd name="T54" fmla="*/ 77 w 154"/>
                    <a:gd name="T55" fmla="*/ 0 h 155"/>
                    <a:gd name="T56" fmla="*/ 77 w 154"/>
                    <a:gd name="T57" fmla="*/ 0 h 155"/>
                    <a:gd name="T58" fmla="*/ 92 w 154"/>
                    <a:gd name="T59" fmla="*/ 2 h 155"/>
                    <a:gd name="T60" fmla="*/ 107 w 154"/>
                    <a:gd name="T61" fmla="*/ 6 h 155"/>
                    <a:gd name="T62" fmla="*/ 119 w 154"/>
                    <a:gd name="T63" fmla="*/ 14 h 155"/>
                    <a:gd name="T64" fmla="*/ 132 w 154"/>
                    <a:gd name="T65" fmla="*/ 23 h 155"/>
                    <a:gd name="T66" fmla="*/ 141 w 154"/>
                    <a:gd name="T67" fmla="*/ 35 h 155"/>
                    <a:gd name="T68" fmla="*/ 148 w 154"/>
                    <a:gd name="T69" fmla="*/ 48 h 155"/>
                    <a:gd name="T70" fmla="*/ 153 w 154"/>
                    <a:gd name="T71" fmla="*/ 62 h 155"/>
                    <a:gd name="T72" fmla="*/ 154 w 154"/>
                    <a:gd name="T73" fmla="*/ 78 h 155"/>
                    <a:gd name="T74" fmla="*/ 154 w 154"/>
                    <a:gd name="T75"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5">
                      <a:moveTo>
                        <a:pt x="154" y="78"/>
                      </a:moveTo>
                      <a:lnTo>
                        <a:pt x="154" y="78"/>
                      </a:lnTo>
                      <a:lnTo>
                        <a:pt x="153" y="94"/>
                      </a:lnTo>
                      <a:lnTo>
                        <a:pt x="148" y="109"/>
                      </a:lnTo>
                      <a:lnTo>
                        <a:pt x="141" y="121"/>
                      </a:lnTo>
                      <a:lnTo>
                        <a:pt x="132" y="133"/>
                      </a:lnTo>
                      <a:lnTo>
                        <a:pt x="119" y="142"/>
                      </a:lnTo>
                      <a:lnTo>
                        <a:pt x="107" y="149"/>
                      </a:lnTo>
                      <a:lnTo>
                        <a:pt x="92" y="154"/>
                      </a:lnTo>
                      <a:lnTo>
                        <a:pt x="77" y="155"/>
                      </a:lnTo>
                      <a:lnTo>
                        <a:pt x="77" y="155"/>
                      </a:lnTo>
                      <a:lnTo>
                        <a:pt x="61" y="154"/>
                      </a:lnTo>
                      <a:lnTo>
                        <a:pt x="47" y="149"/>
                      </a:lnTo>
                      <a:lnTo>
                        <a:pt x="34" y="142"/>
                      </a:lnTo>
                      <a:lnTo>
                        <a:pt x="23" y="133"/>
                      </a:lnTo>
                      <a:lnTo>
                        <a:pt x="12" y="121"/>
                      </a:lnTo>
                      <a:lnTo>
                        <a:pt x="6" y="109"/>
                      </a:lnTo>
                      <a:lnTo>
                        <a:pt x="2" y="94"/>
                      </a:lnTo>
                      <a:lnTo>
                        <a:pt x="0" y="78"/>
                      </a:lnTo>
                      <a:lnTo>
                        <a:pt x="0" y="78"/>
                      </a:lnTo>
                      <a:lnTo>
                        <a:pt x="2" y="62"/>
                      </a:lnTo>
                      <a:lnTo>
                        <a:pt x="6" y="48"/>
                      </a:lnTo>
                      <a:lnTo>
                        <a:pt x="12" y="35"/>
                      </a:lnTo>
                      <a:lnTo>
                        <a:pt x="23" y="23"/>
                      </a:lnTo>
                      <a:lnTo>
                        <a:pt x="34" y="14"/>
                      </a:lnTo>
                      <a:lnTo>
                        <a:pt x="47" y="6"/>
                      </a:lnTo>
                      <a:lnTo>
                        <a:pt x="61" y="2"/>
                      </a:lnTo>
                      <a:lnTo>
                        <a:pt x="77" y="0"/>
                      </a:lnTo>
                      <a:lnTo>
                        <a:pt x="77" y="0"/>
                      </a:lnTo>
                      <a:lnTo>
                        <a:pt x="92" y="2"/>
                      </a:lnTo>
                      <a:lnTo>
                        <a:pt x="107" y="6"/>
                      </a:lnTo>
                      <a:lnTo>
                        <a:pt x="119" y="14"/>
                      </a:lnTo>
                      <a:lnTo>
                        <a:pt x="132" y="23"/>
                      </a:lnTo>
                      <a:lnTo>
                        <a:pt x="141" y="35"/>
                      </a:lnTo>
                      <a:lnTo>
                        <a:pt x="148" y="48"/>
                      </a:lnTo>
                      <a:lnTo>
                        <a:pt x="153" y="62"/>
                      </a:lnTo>
                      <a:lnTo>
                        <a:pt x="154" y="78"/>
                      </a:lnTo>
                      <a:lnTo>
                        <a:pt x="154" y="78"/>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7" name="Freeform 112">
                  <a:extLst>
                    <a:ext uri="{FF2B5EF4-FFF2-40B4-BE49-F238E27FC236}">
                      <a16:creationId xmlns:a16="http://schemas.microsoft.com/office/drawing/2014/main" id="{C126BE58-036A-958C-D0B2-3CE6CC093C87}"/>
                    </a:ext>
                  </a:extLst>
                </p:cNvPr>
                <p:cNvSpPr>
                  <a:spLocks/>
                </p:cNvSpPr>
                <p:nvPr/>
              </p:nvSpPr>
              <p:spPr bwMode="auto">
                <a:xfrm>
                  <a:off x="2736" y="3353"/>
                  <a:ext cx="131" cy="131"/>
                </a:xfrm>
                <a:custGeom>
                  <a:avLst/>
                  <a:gdLst>
                    <a:gd name="T0" fmla="*/ 131 w 131"/>
                    <a:gd name="T1" fmla="*/ 66 h 131"/>
                    <a:gd name="T2" fmla="*/ 131 w 131"/>
                    <a:gd name="T3" fmla="*/ 66 h 131"/>
                    <a:gd name="T4" fmla="*/ 130 w 131"/>
                    <a:gd name="T5" fmla="*/ 78 h 131"/>
                    <a:gd name="T6" fmla="*/ 125 w 131"/>
                    <a:gd name="T7" fmla="*/ 90 h 131"/>
                    <a:gd name="T8" fmla="*/ 119 w 131"/>
                    <a:gd name="T9" fmla="*/ 102 h 131"/>
                    <a:gd name="T10" fmla="*/ 112 w 131"/>
                    <a:gd name="T11" fmla="*/ 111 h 131"/>
                    <a:gd name="T12" fmla="*/ 103 w 131"/>
                    <a:gd name="T13" fmla="*/ 119 h 131"/>
                    <a:gd name="T14" fmla="*/ 90 w 131"/>
                    <a:gd name="T15" fmla="*/ 125 h 131"/>
                    <a:gd name="T16" fmla="*/ 78 w 131"/>
                    <a:gd name="T17" fmla="*/ 129 h 131"/>
                    <a:gd name="T18" fmla="*/ 65 w 131"/>
                    <a:gd name="T19" fmla="*/ 131 h 131"/>
                    <a:gd name="T20" fmla="*/ 65 w 131"/>
                    <a:gd name="T21" fmla="*/ 131 h 131"/>
                    <a:gd name="T22" fmla="*/ 53 w 131"/>
                    <a:gd name="T23" fmla="*/ 129 h 131"/>
                    <a:gd name="T24" fmla="*/ 41 w 131"/>
                    <a:gd name="T25" fmla="*/ 125 h 131"/>
                    <a:gd name="T26" fmla="*/ 29 w 131"/>
                    <a:gd name="T27" fmla="*/ 119 h 131"/>
                    <a:gd name="T28" fmla="*/ 20 w 131"/>
                    <a:gd name="T29" fmla="*/ 111 h 131"/>
                    <a:gd name="T30" fmla="*/ 12 w 131"/>
                    <a:gd name="T31" fmla="*/ 102 h 131"/>
                    <a:gd name="T32" fmla="*/ 6 w 131"/>
                    <a:gd name="T33" fmla="*/ 90 h 131"/>
                    <a:gd name="T34" fmla="*/ 2 w 131"/>
                    <a:gd name="T35" fmla="*/ 78 h 131"/>
                    <a:gd name="T36" fmla="*/ 0 w 131"/>
                    <a:gd name="T37" fmla="*/ 66 h 131"/>
                    <a:gd name="T38" fmla="*/ 0 w 131"/>
                    <a:gd name="T39" fmla="*/ 66 h 131"/>
                    <a:gd name="T40" fmla="*/ 2 w 131"/>
                    <a:gd name="T41" fmla="*/ 53 h 131"/>
                    <a:gd name="T42" fmla="*/ 6 w 131"/>
                    <a:gd name="T43" fmla="*/ 40 h 131"/>
                    <a:gd name="T44" fmla="*/ 12 w 131"/>
                    <a:gd name="T45" fmla="*/ 28 h 131"/>
                    <a:gd name="T46" fmla="*/ 20 w 131"/>
                    <a:gd name="T47" fmla="*/ 19 h 131"/>
                    <a:gd name="T48" fmla="*/ 29 w 131"/>
                    <a:gd name="T49" fmla="*/ 12 h 131"/>
                    <a:gd name="T50" fmla="*/ 41 w 131"/>
                    <a:gd name="T51" fmla="*/ 6 h 131"/>
                    <a:gd name="T52" fmla="*/ 53 w 131"/>
                    <a:gd name="T53" fmla="*/ 1 h 131"/>
                    <a:gd name="T54" fmla="*/ 65 w 131"/>
                    <a:gd name="T55" fmla="*/ 0 h 131"/>
                    <a:gd name="T56" fmla="*/ 65 w 131"/>
                    <a:gd name="T57" fmla="*/ 0 h 131"/>
                    <a:gd name="T58" fmla="*/ 78 w 131"/>
                    <a:gd name="T59" fmla="*/ 1 h 131"/>
                    <a:gd name="T60" fmla="*/ 90 w 131"/>
                    <a:gd name="T61" fmla="*/ 6 h 131"/>
                    <a:gd name="T62" fmla="*/ 103 w 131"/>
                    <a:gd name="T63" fmla="*/ 12 h 131"/>
                    <a:gd name="T64" fmla="*/ 112 w 131"/>
                    <a:gd name="T65" fmla="*/ 19 h 131"/>
                    <a:gd name="T66" fmla="*/ 119 w 131"/>
                    <a:gd name="T67" fmla="*/ 28 h 131"/>
                    <a:gd name="T68" fmla="*/ 125 w 131"/>
                    <a:gd name="T69" fmla="*/ 40 h 131"/>
                    <a:gd name="T70" fmla="*/ 130 w 131"/>
                    <a:gd name="T71" fmla="*/ 53 h 131"/>
                    <a:gd name="T72" fmla="*/ 131 w 131"/>
                    <a:gd name="T73" fmla="*/ 66 h 131"/>
                    <a:gd name="T74" fmla="*/ 131 w 131"/>
                    <a:gd name="T75"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 h="131">
                      <a:moveTo>
                        <a:pt x="131" y="66"/>
                      </a:moveTo>
                      <a:lnTo>
                        <a:pt x="131" y="66"/>
                      </a:lnTo>
                      <a:lnTo>
                        <a:pt x="130" y="78"/>
                      </a:lnTo>
                      <a:lnTo>
                        <a:pt x="125" y="90"/>
                      </a:lnTo>
                      <a:lnTo>
                        <a:pt x="119" y="102"/>
                      </a:lnTo>
                      <a:lnTo>
                        <a:pt x="112" y="111"/>
                      </a:lnTo>
                      <a:lnTo>
                        <a:pt x="103" y="119"/>
                      </a:lnTo>
                      <a:lnTo>
                        <a:pt x="90" y="125"/>
                      </a:lnTo>
                      <a:lnTo>
                        <a:pt x="78" y="129"/>
                      </a:lnTo>
                      <a:lnTo>
                        <a:pt x="65" y="131"/>
                      </a:lnTo>
                      <a:lnTo>
                        <a:pt x="65" y="131"/>
                      </a:lnTo>
                      <a:lnTo>
                        <a:pt x="53" y="129"/>
                      </a:lnTo>
                      <a:lnTo>
                        <a:pt x="41" y="125"/>
                      </a:lnTo>
                      <a:lnTo>
                        <a:pt x="29" y="119"/>
                      </a:lnTo>
                      <a:lnTo>
                        <a:pt x="20" y="111"/>
                      </a:lnTo>
                      <a:lnTo>
                        <a:pt x="12" y="102"/>
                      </a:lnTo>
                      <a:lnTo>
                        <a:pt x="6" y="90"/>
                      </a:lnTo>
                      <a:lnTo>
                        <a:pt x="2" y="78"/>
                      </a:lnTo>
                      <a:lnTo>
                        <a:pt x="0" y="66"/>
                      </a:lnTo>
                      <a:lnTo>
                        <a:pt x="0" y="66"/>
                      </a:lnTo>
                      <a:lnTo>
                        <a:pt x="2" y="53"/>
                      </a:lnTo>
                      <a:lnTo>
                        <a:pt x="6" y="40"/>
                      </a:lnTo>
                      <a:lnTo>
                        <a:pt x="12" y="28"/>
                      </a:lnTo>
                      <a:lnTo>
                        <a:pt x="20" y="19"/>
                      </a:lnTo>
                      <a:lnTo>
                        <a:pt x="29" y="12"/>
                      </a:lnTo>
                      <a:lnTo>
                        <a:pt x="41" y="6"/>
                      </a:lnTo>
                      <a:lnTo>
                        <a:pt x="53" y="1"/>
                      </a:lnTo>
                      <a:lnTo>
                        <a:pt x="65" y="0"/>
                      </a:lnTo>
                      <a:lnTo>
                        <a:pt x="65" y="0"/>
                      </a:lnTo>
                      <a:lnTo>
                        <a:pt x="78" y="1"/>
                      </a:lnTo>
                      <a:lnTo>
                        <a:pt x="90" y="6"/>
                      </a:lnTo>
                      <a:lnTo>
                        <a:pt x="103" y="12"/>
                      </a:lnTo>
                      <a:lnTo>
                        <a:pt x="112" y="19"/>
                      </a:lnTo>
                      <a:lnTo>
                        <a:pt x="119" y="28"/>
                      </a:lnTo>
                      <a:lnTo>
                        <a:pt x="125" y="40"/>
                      </a:lnTo>
                      <a:lnTo>
                        <a:pt x="130" y="53"/>
                      </a:lnTo>
                      <a:lnTo>
                        <a:pt x="131" y="66"/>
                      </a:lnTo>
                      <a:lnTo>
                        <a:pt x="131" y="66"/>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8" name="Freeform 113">
                  <a:extLst>
                    <a:ext uri="{FF2B5EF4-FFF2-40B4-BE49-F238E27FC236}">
                      <a16:creationId xmlns:a16="http://schemas.microsoft.com/office/drawing/2014/main" id="{12D54CB3-6CB6-B76D-05C7-39D162F079B4}"/>
                    </a:ext>
                  </a:extLst>
                </p:cNvPr>
                <p:cNvSpPr>
                  <a:spLocks/>
                </p:cNvSpPr>
                <p:nvPr/>
              </p:nvSpPr>
              <p:spPr bwMode="auto">
                <a:xfrm>
                  <a:off x="2855" y="3383"/>
                  <a:ext cx="155" cy="155"/>
                </a:xfrm>
                <a:custGeom>
                  <a:avLst/>
                  <a:gdLst>
                    <a:gd name="T0" fmla="*/ 155 w 155"/>
                    <a:gd name="T1" fmla="*/ 77 h 155"/>
                    <a:gd name="T2" fmla="*/ 155 w 155"/>
                    <a:gd name="T3" fmla="*/ 77 h 155"/>
                    <a:gd name="T4" fmla="*/ 154 w 155"/>
                    <a:gd name="T5" fmla="*/ 92 h 155"/>
                    <a:gd name="T6" fmla="*/ 149 w 155"/>
                    <a:gd name="T7" fmla="*/ 107 h 155"/>
                    <a:gd name="T8" fmla="*/ 143 w 155"/>
                    <a:gd name="T9" fmla="*/ 120 h 155"/>
                    <a:gd name="T10" fmla="*/ 133 w 155"/>
                    <a:gd name="T11" fmla="*/ 131 h 155"/>
                    <a:gd name="T12" fmla="*/ 122 w 155"/>
                    <a:gd name="T13" fmla="*/ 142 h 155"/>
                    <a:gd name="T14" fmla="*/ 109 w 155"/>
                    <a:gd name="T15" fmla="*/ 149 h 155"/>
                    <a:gd name="T16" fmla="*/ 94 w 155"/>
                    <a:gd name="T17" fmla="*/ 154 h 155"/>
                    <a:gd name="T18" fmla="*/ 78 w 155"/>
                    <a:gd name="T19" fmla="*/ 155 h 155"/>
                    <a:gd name="T20" fmla="*/ 78 w 155"/>
                    <a:gd name="T21" fmla="*/ 155 h 155"/>
                    <a:gd name="T22" fmla="*/ 62 w 155"/>
                    <a:gd name="T23" fmla="*/ 154 h 155"/>
                    <a:gd name="T24" fmla="*/ 48 w 155"/>
                    <a:gd name="T25" fmla="*/ 149 h 155"/>
                    <a:gd name="T26" fmla="*/ 35 w 155"/>
                    <a:gd name="T27" fmla="*/ 142 h 155"/>
                    <a:gd name="T28" fmla="*/ 23 w 155"/>
                    <a:gd name="T29" fmla="*/ 131 h 155"/>
                    <a:gd name="T30" fmla="*/ 14 w 155"/>
                    <a:gd name="T31" fmla="*/ 120 h 155"/>
                    <a:gd name="T32" fmla="*/ 6 w 155"/>
                    <a:gd name="T33" fmla="*/ 107 h 155"/>
                    <a:gd name="T34" fmla="*/ 2 w 155"/>
                    <a:gd name="T35" fmla="*/ 92 h 155"/>
                    <a:gd name="T36" fmla="*/ 0 w 155"/>
                    <a:gd name="T37" fmla="*/ 77 h 155"/>
                    <a:gd name="T38" fmla="*/ 0 w 155"/>
                    <a:gd name="T39" fmla="*/ 77 h 155"/>
                    <a:gd name="T40" fmla="*/ 2 w 155"/>
                    <a:gd name="T41" fmla="*/ 62 h 155"/>
                    <a:gd name="T42" fmla="*/ 6 w 155"/>
                    <a:gd name="T43" fmla="*/ 47 h 155"/>
                    <a:gd name="T44" fmla="*/ 14 w 155"/>
                    <a:gd name="T45" fmla="*/ 33 h 155"/>
                    <a:gd name="T46" fmla="*/ 23 w 155"/>
                    <a:gd name="T47" fmla="*/ 23 h 155"/>
                    <a:gd name="T48" fmla="*/ 35 w 155"/>
                    <a:gd name="T49" fmla="*/ 12 h 155"/>
                    <a:gd name="T50" fmla="*/ 48 w 155"/>
                    <a:gd name="T51" fmla="*/ 6 h 155"/>
                    <a:gd name="T52" fmla="*/ 62 w 155"/>
                    <a:gd name="T53" fmla="*/ 1 h 155"/>
                    <a:gd name="T54" fmla="*/ 78 w 155"/>
                    <a:gd name="T55" fmla="*/ 0 h 155"/>
                    <a:gd name="T56" fmla="*/ 78 w 155"/>
                    <a:gd name="T57" fmla="*/ 0 h 155"/>
                    <a:gd name="T58" fmla="*/ 94 w 155"/>
                    <a:gd name="T59" fmla="*/ 1 h 155"/>
                    <a:gd name="T60" fmla="*/ 109 w 155"/>
                    <a:gd name="T61" fmla="*/ 6 h 155"/>
                    <a:gd name="T62" fmla="*/ 122 w 155"/>
                    <a:gd name="T63" fmla="*/ 12 h 155"/>
                    <a:gd name="T64" fmla="*/ 133 w 155"/>
                    <a:gd name="T65" fmla="*/ 23 h 155"/>
                    <a:gd name="T66" fmla="*/ 143 w 155"/>
                    <a:gd name="T67" fmla="*/ 33 h 155"/>
                    <a:gd name="T68" fmla="*/ 149 w 155"/>
                    <a:gd name="T69" fmla="*/ 47 h 155"/>
                    <a:gd name="T70" fmla="*/ 154 w 155"/>
                    <a:gd name="T71" fmla="*/ 62 h 155"/>
                    <a:gd name="T72" fmla="*/ 155 w 155"/>
                    <a:gd name="T73" fmla="*/ 77 h 155"/>
                    <a:gd name="T74" fmla="*/ 155 w 155"/>
                    <a:gd name="T75"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55">
                      <a:moveTo>
                        <a:pt x="155" y="77"/>
                      </a:moveTo>
                      <a:lnTo>
                        <a:pt x="155" y="77"/>
                      </a:lnTo>
                      <a:lnTo>
                        <a:pt x="154" y="92"/>
                      </a:lnTo>
                      <a:lnTo>
                        <a:pt x="149" y="107"/>
                      </a:lnTo>
                      <a:lnTo>
                        <a:pt x="143" y="120"/>
                      </a:lnTo>
                      <a:lnTo>
                        <a:pt x="133" y="131"/>
                      </a:lnTo>
                      <a:lnTo>
                        <a:pt x="122" y="142"/>
                      </a:lnTo>
                      <a:lnTo>
                        <a:pt x="109" y="149"/>
                      </a:lnTo>
                      <a:lnTo>
                        <a:pt x="94" y="154"/>
                      </a:lnTo>
                      <a:lnTo>
                        <a:pt x="78" y="155"/>
                      </a:lnTo>
                      <a:lnTo>
                        <a:pt x="78" y="155"/>
                      </a:lnTo>
                      <a:lnTo>
                        <a:pt x="62" y="154"/>
                      </a:lnTo>
                      <a:lnTo>
                        <a:pt x="48" y="149"/>
                      </a:lnTo>
                      <a:lnTo>
                        <a:pt x="35" y="142"/>
                      </a:lnTo>
                      <a:lnTo>
                        <a:pt x="23" y="131"/>
                      </a:lnTo>
                      <a:lnTo>
                        <a:pt x="14" y="120"/>
                      </a:lnTo>
                      <a:lnTo>
                        <a:pt x="6" y="107"/>
                      </a:lnTo>
                      <a:lnTo>
                        <a:pt x="2" y="92"/>
                      </a:lnTo>
                      <a:lnTo>
                        <a:pt x="0" y="77"/>
                      </a:lnTo>
                      <a:lnTo>
                        <a:pt x="0" y="77"/>
                      </a:lnTo>
                      <a:lnTo>
                        <a:pt x="2" y="62"/>
                      </a:lnTo>
                      <a:lnTo>
                        <a:pt x="6" y="47"/>
                      </a:lnTo>
                      <a:lnTo>
                        <a:pt x="14" y="33"/>
                      </a:lnTo>
                      <a:lnTo>
                        <a:pt x="23" y="23"/>
                      </a:lnTo>
                      <a:lnTo>
                        <a:pt x="35" y="12"/>
                      </a:lnTo>
                      <a:lnTo>
                        <a:pt x="48" y="6"/>
                      </a:lnTo>
                      <a:lnTo>
                        <a:pt x="62" y="1"/>
                      </a:lnTo>
                      <a:lnTo>
                        <a:pt x="78" y="0"/>
                      </a:lnTo>
                      <a:lnTo>
                        <a:pt x="78" y="0"/>
                      </a:lnTo>
                      <a:lnTo>
                        <a:pt x="94" y="1"/>
                      </a:lnTo>
                      <a:lnTo>
                        <a:pt x="109" y="6"/>
                      </a:lnTo>
                      <a:lnTo>
                        <a:pt x="122" y="12"/>
                      </a:lnTo>
                      <a:lnTo>
                        <a:pt x="133" y="23"/>
                      </a:lnTo>
                      <a:lnTo>
                        <a:pt x="143" y="33"/>
                      </a:lnTo>
                      <a:lnTo>
                        <a:pt x="149" y="47"/>
                      </a:lnTo>
                      <a:lnTo>
                        <a:pt x="154" y="62"/>
                      </a:lnTo>
                      <a:lnTo>
                        <a:pt x="155" y="77"/>
                      </a:lnTo>
                      <a:lnTo>
                        <a:pt x="155" y="77"/>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199" name="Freeform 114">
                  <a:extLst>
                    <a:ext uri="{FF2B5EF4-FFF2-40B4-BE49-F238E27FC236}">
                      <a16:creationId xmlns:a16="http://schemas.microsoft.com/office/drawing/2014/main" id="{74E0B34F-D029-F8DA-6965-F7D616FEF06D}"/>
                    </a:ext>
                  </a:extLst>
                </p:cNvPr>
                <p:cNvSpPr>
                  <a:spLocks/>
                </p:cNvSpPr>
                <p:nvPr/>
              </p:nvSpPr>
              <p:spPr bwMode="auto">
                <a:xfrm>
                  <a:off x="2932" y="3488"/>
                  <a:ext cx="164" cy="166"/>
                </a:xfrm>
                <a:custGeom>
                  <a:avLst/>
                  <a:gdLst>
                    <a:gd name="T0" fmla="*/ 164 w 164"/>
                    <a:gd name="T1" fmla="*/ 83 h 166"/>
                    <a:gd name="T2" fmla="*/ 164 w 164"/>
                    <a:gd name="T3" fmla="*/ 83 h 166"/>
                    <a:gd name="T4" fmla="*/ 163 w 164"/>
                    <a:gd name="T5" fmla="*/ 100 h 166"/>
                    <a:gd name="T6" fmla="*/ 158 w 164"/>
                    <a:gd name="T7" fmla="*/ 115 h 166"/>
                    <a:gd name="T8" fmla="*/ 151 w 164"/>
                    <a:gd name="T9" fmla="*/ 130 h 166"/>
                    <a:gd name="T10" fmla="*/ 140 w 164"/>
                    <a:gd name="T11" fmla="*/ 142 h 166"/>
                    <a:gd name="T12" fmla="*/ 128 w 164"/>
                    <a:gd name="T13" fmla="*/ 153 h 166"/>
                    <a:gd name="T14" fmla="*/ 115 w 164"/>
                    <a:gd name="T15" fmla="*/ 160 h 166"/>
                    <a:gd name="T16" fmla="*/ 99 w 164"/>
                    <a:gd name="T17" fmla="*/ 165 h 166"/>
                    <a:gd name="T18" fmla="*/ 83 w 164"/>
                    <a:gd name="T19" fmla="*/ 166 h 166"/>
                    <a:gd name="T20" fmla="*/ 83 w 164"/>
                    <a:gd name="T21" fmla="*/ 166 h 166"/>
                    <a:gd name="T22" fmla="*/ 66 w 164"/>
                    <a:gd name="T23" fmla="*/ 165 h 166"/>
                    <a:gd name="T24" fmla="*/ 50 w 164"/>
                    <a:gd name="T25" fmla="*/ 160 h 166"/>
                    <a:gd name="T26" fmla="*/ 36 w 164"/>
                    <a:gd name="T27" fmla="*/ 153 h 166"/>
                    <a:gd name="T28" fmla="*/ 24 w 164"/>
                    <a:gd name="T29" fmla="*/ 142 h 166"/>
                    <a:gd name="T30" fmla="*/ 14 w 164"/>
                    <a:gd name="T31" fmla="*/ 130 h 166"/>
                    <a:gd name="T32" fmla="*/ 6 w 164"/>
                    <a:gd name="T33" fmla="*/ 115 h 166"/>
                    <a:gd name="T34" fmla="*/ 1 w 164"/>
                    <a:gd name="T35" fmla="*/ 100 h 166"/>
                    <a:gd name="T36" fmla="*/ 0 w 164"/>
                    <a:gd name="T37" fmla="*/ 83 h 166"/>
                    <a:gd name="T38" fmla="*/ 0 w 164"/>
                    <a:gd name="T39" fmla="*/ 83 h 166"/>
                    <a:gd name="T40" fmla="*/ 1 w 164"/>
                    <a:gd name="T41" fmla="*/ 67 h 166"/>
                    <a:gd name="T42" fmla="*/ 6 w 164"/>
                    <a:gd name="T43" fmla="*/ 52 h 166"/>
                    <a:gd name="T44" fmla="*/ 14 w 164"/>
                    <a:gd name="T45" fmla="*/ 37 h 166"/>
                    <a:gd name="T46" fmla="*/ 24 w 164"/>
                    <a:gd name="T47" fmla="*/ 25 h 166"/>
                    <a:gd name="T48" fmla="*/ 36 w 164"/>
                    <a:gd name="T49" fmla="*/ 15 h 166"/>
                    <a:gd name="T50" fmla="*/ 50 w 164"/>
                    <a:gd name="T51" fmla="*/ 8 h 166"/>
                    <a:gd name="T52" fmla="*/ 66 w 164"/>
                    <a:gd name="T53" fmla="*/ 2 h 166"/>
                    <a:gd name="T54" fmla="*/ 83 w 164"/>
                    <a:gd name="T55" fmla="*/ 0 h 166"/>
                    <a:gd name="T56" fmla="*/ 83 w 164"/>
                    <a:gd name="T57" fmla="*/ 0 h 166"/>
                    <a:gd name="T58" fmla="*/ 99 w 164"/>
                    <a:gd name="T59" fmla="*/ 2 h 166"/>
                    <a:gd name="T60" fmla="*/ 115 w 164"/>
                    <a:gd name="T61" fmla="*/ 8 h 166"/>
                    <a:gd name="T62" fmla="*/ 128 w 164"/>
                    <a:gd name="T63" fmla="*/ 15 h 166"/>
                    <a:gd name="T64" fmla="*/ 140 w 164"/>
                    <a:gd name="T65" fmla="*/ 25 h 166"/>
                    <a:gd name="T66" fmla="*/ 151 w 164"/>
                    <a:gd name="T67" fmla="*/ 37 h 166"/>
                    <a:gd name="T68" fmla="*/ 158 w 164"/>
                    <a:gd name="T69" fmla="*/ 52 h 166"/>
                    <a:gd name="T70" fmla="*/ 163 w 164"/>
                    <a:gd name="T71" fmla="*/ 67 h 166"/>
                    <a:gd name="T72" fmla="*/ 164 w 164"/>
                    <a:gd name="T73" fmla="*/ 83 h 166"/>
                    <a:gd name="T74" fmla="*/ 164 w 164"/>
                    <a:gd name="T7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6">
                      <a:moveTo>
                        <a:pt x="164" y="83"/>
                      </a:moveTo>
                      <a:lnTo>
                        <a:pt x="164" y="83"/>
                      </a:lnTo>
                      <a:lnTo>
                        <a:pt x="163" y="100"/>
                      </a:lnTo>
                      <a:lnTo>
                        <a:pt x="158" y="115"/>
                      </a:lnTo>
                      <a:lnTo>
                        <a:pt x="151" y="130"/>
                      </a:lnTo>
                      <a:lnTo>
                        <a:pt x="140" y="142"/>
                      </a:lnTo>
                      <a:lnTo>
                        <a:pt x="128" y="153"/>
                      </a:lnTo>
                      <a:lnTo>
                        <a:pt x="115" y="160"/>
                      </a:lnTo>
                      <a:lnTo>
                        <a:pt x="99" y="165"/>
                      </a:lnTo>
                      <a:lnTo>
                        <a:pt x="83" y="166"/>
                      </a:lnTo>
                      <a:lnTo>
                        <a:pt x="83" y="166"/>
                      </a:lnTo>
                      <a:lnTo>
                        <a:pt x="66" y="165"/>
                      </a:lnTo>
                      <a:lnTo>
                        <a:pt x="50" y="160"/>
                      </a:lnTo>
                      <a:lnTo>
                        <a:pt x="36" y="153"/>
                      </a:lnTo>
                      <a:lnTo>
                        <a:pt x="24" y="142"/>
                      </a:lnTo>
                      <a:lnTo>
                        <a:pt x="14" y="130"/>
                      </a:lnTo>
                      <a:lnTo>
                        <a:pt x="6" y="115"/>
                      </a:lnTo>
                      <a:lnTo>
                        <a:pt x="1" y="100"/>
                      </a:lnTo>
                      <a:lnTo>
                        <a:pt x="0" y="83"/>
                      </a:lnTo>
                      <a:lnTo>
                        <a:pt x="0" y="83"/>
                      </a:lnTo>
                      <a:lnTo>
                        <a:pt x="1" y="67"/>
                      </a:lnTo>
                      <a:lnTo>
                        <a:pt x="6" y="52"/>
                      </a:lnTo>
                      <a:lnTo>
                        <a:pt x="14" y="37"/>
                      </a:lnTo>
                      <a:lnTo>
                        <a:pt x="24" y="25"/>
                      </a:lnTo>
                      <a:lnTo>
                        <a:pt x="36" y="15"/>
                      </a:lnTo>
                      <a:lnTo>
                        <a:pt x="50" y="8"/>
                      </a:lnTo>
                      <a:lnTo>
                        <a:pt x="66" y="2"/>
                      </a:lnTo>
                      <a:lnTo>
                        <a:pt x="83" y="0"/>
                      </a:lnTo>
                      <a:lnTo>
                        <a:pt x="83" y="0"/>
                      </a:lnTo>
                      <a:lnTo>
                        <a:pt x="99" y="2"/>
                      </a:lnTo>
                      <a:lnTo>
                        <a:pt x="115" y="8"/>
                      </a:lnTo>
                      <a:lnTo>
                        <a:pt x="128" y="15"/>
                      </a:lnTo>
                      <a:lnTo>
                        <a:pt x="140" y="25"/>
                      </a:lnTo>
                      <a:lnTo>
                        <a:pt x="151" y="37"/>
                      </a:lnTo>
                      <a:lnTo>
                        <a:pt x="158" y="52"/>
                      </a:lnTo>
                      <a:lnTo>
                        <a:pt x="163" y="67"/>
                      </a:lnTo>
                      <a:lnTo>
                        <a:pt x="164" y="83"/>
                      </a:lnTo>
                      <a:lnTo>
                        <a:pt x="164" y="83"/>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0" name="Freeform 115">
                  <a:extLst>
                    <a:ext uri="{FF2B5EF4-FFF2-40B4-BE49-F238E27FC236}">
                      <a16:creationId xmlns:a16="http://schemas.microsoft.com/office/drawing/2014/main" id="{CC8409BB-60EF-0A2D-397A-3F44878BA4D3}"/>
                    </a:ext>
                  </a:extLst>
                </p:cNvPr>
                <p:cNvSpPr>
                  <a:spLocks/>
                </p:cNvSpPr>
                <p:nvPr/>
              </p:nvSpPr>
              <p:spPr bwMode="auto">
                <a:xfrm>
                  <a:off x="3001" y="3620"/>
                  <a:ext cx="142" cy="140"/>
                </a:xfrm>
                <a:custGeom>
                  <a:avLst/>
                  <a:gdLst>
                    <a:gd name="T0" fmla="*/ 142 w 142"/>
                    <a:gd name="T1" fmla="*/ 69 h 140"/>
                    <a:gd name="T2" fmla="*/ 142 w 142"/>
                    <a:gd name="T3" fmla="*/ 69 h 140"/>
                    <a:gd name="T4" fmla="*/ 140 w 142"/>
                    <a:gd name="T5" fmla="*/ 84 h 140"/>
                    <a:gd name="T6" fmla="*/ 136 w 142"/>
                    <a:gd name="T7" fmla="*/ 96 h 140"/>
                    <a:gd name="T8" fmla="*/ 130 w 142"/>
                    <a:gd name="T9" fmla="*/ 108 h 140"/>
                    <a:gd name="T10" fmla="*/ 121 w 142"/>
                    <a:gd name="T11" fmla="*/ 119 h 140"/>
                    <a:gd name="T12" fmla="*/ 110 w 142"/>
                    <a:gd name="T13" fmla="*/ 128 h 140"/>
                    <a:gd name="T14" fmla="*/ 98 w 142"/>
                    <a:gd name="T15" fmla="*/ 134 h 140"/>
                    <a:gd name="T16" fmla="*/ 86 w 142"/>
                    <a:gd name="T17" fmla="*/ 138 h 140"/>
                    <a:gd name="T18" fmla="*/ 71 w 142"/>
                    <a:gd name="T19" fmla="*/ 140 h 140"/>
                    <a:gd name="T20" fmla="*/ 71 w 142"/>
                    <a:gd name="T21" fmla="*/ 140 h 140"/>
                    <a:gd name="T22" fmla="*/ 58 w 142"/>
                    <a:gd name="T23" fmla="*/ 138 h 140"/>
                    <a:gd name="T24" fmla="*/ 44 w 142"/>
                    <a:gd name="T25" fmla="*/ 134 h 140"/>
                    <a:gd name="T26" fmla="*/ 32 w 142"/>
                    <a:gd name="T27" fmla="*/ 128 h 140"/>
                    <a:gd name="T28" fmla="*/ 21 w 142"/>
                    <a:gd name="T29" fmla="*/ 119 h 140"/>
                    <a:gd name="T30" fmla="*/ 12 w 142"/>
                    <a:gd name="T31" fmla="*/ 108 h 140"/>
                    <a:gd name="T32" fmla="*/ 6 w 142"/>
                    <a:gd name="T33" fmla="*/ 96 h 140"/>
                    <a:gd name="T34" fmla="*/ 2 w 142"/>
                    <a:gd name="T35" fmla="*/ 84 h 140"/>
                    <a:gd name="T36" fmla="*/ 0 w 142"/>
                    <a:gd name="T37" fmla="*/ 69 h 140"/>
                    <a:gd name="T38" fmla="*/ 0 w 142"/>
                    <a:gd name="T39" fmla="*/ 69 h 140"/>
                    <a:gd name="T40" fmla="*/ 2 w 142"/>
                    <a:gd name="T41" fmla="*/ 55 h 140"/>
                    <a:gd name="T42" fmla="*/ 6 w 142"/>
                    <a:gd name="T43" fmla="*/ 42 h 140"/>
                    <a:gd name="T44" fmla="*/ 12 w 142"/>
                    <a:gd name="T45" fmla="*/ 30 h 140"/>
                    <a:gd name="T46" fmla="*/ 21 w 142"/>
                    <a:gd name="T47" fmla="*/ 19 h 140"/>
                    <a:gd name="T48" fmla="*/ 32 w 142"/>
                    <a:gd name="T49" fmla="*/ 10 h 140"/>
                    <a:gd name="T50" fmla="*/ 44 w 142"/>
                    <a:gd name="T51" fmla="*/ 4 h 140"/>
                    <a:gd name="T52" fmla="*/ 58 w 142"/>
                    <a:gd name="T53" fmla="*/ 0 h 140"/>
                    <a:gd name="T54" fmla="*/ 71 w 142"/>
                    <a:gd name="T55" fmla="*/ 0 h 140"/>
                    <a:gd name="T56" fmla="*/ 71 w 142"/>
                    <a:gd name="T57" fmla="*/ 0 h 140"/>
                    <a:gd name="T58" fmla="*/ 86 w 142"/>
                    <a:gd name="T59" fmla="*/ 0 h 140"/>
                    <a:gd name="T60" fmla="*/ 98 w 142"/>
                    <a:gd name="T61" fmla="*/ 4 h 140"/>
                    <a:gd name="T62" fmla="*/ 110 w 142"/>
                    <a:gd name="T63" fmla="*/ 10 h 140"/>
                    <a:gd name="T64" fmla="*/ 121 w 142"/>
                    <a:gd name="T65" fmla="*/ 19 h 140"/>
                    <a:gd name="T66" fmla="*/ 130 w 142"/>
                    <a:gd name="T67" fmla="*/ 30 h 140"/>
                    <a:gd name="T68" fmla="*/ 136 w 142"/>
                    <a:gd name="T69" fmla="*/ 42 h 140"/>
                    <a:gd name="T70" fmla="*/ 140 w 142"/>
                    <a:gd name="T71" fmla="*/ 55 h 140"/>
                    <a:gd name="T72" fmla="*/ 142 w 142"/>
                    <a:gd name="T73" fmla="*/ 69 h 140"/>
                    <a:gd name="T74" fmla="*/ 142 w 142"/>
                    <a:gd name="T75" fmla="*/ 6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0">
                      <a:moveTo>
                        <a:pt x="142" y="69"/>
                      </a:moveTo>
                      <a:lnTo>
                        <a:pt x="142" y="69"/>
                      </a:lnTo>
                      <a:lnTo>
                        <a:pt x="140" y="84"/>
                      </a:lnTo>
                      <a:lnTo>
                        <a:pt x="136" y="96"/>
                      </a:lnTo>
                      <a:lnTo>
                        <a:pt x="130" y="108"/>
                      </a:lnTo>
                      <a:lnTo>
                        <a:pt x="121" y="119"/>
                      </a:lnTo>
                      <a:lnTo>
                        <a:pt x="110" y="128"/>
                      </a:lnTo>
                      <a:lnTo>
                        <a:pt x="98" y="134"/>
                      </a:lnTo>
                      <a:lnTo>
                        <a:pt x="86" y="138"/>
                      </a:lnTo>
                      <a:lnTo>
                        <a:pt x="71" y="140"/>
                      </a:lnTo>
                      <a:lnTo>
                        <a:pt x="71" y="140"/>
                      </a:lnTo>
                      <a:lnTo>
                        <a:pt x="58" y="138"/>
                      </a:lnTo>
                      <a:lnTo>
                        <a:pt x="44" y="134"/>
                      </a:lnTo>
                      <a:lnTo>
                        <a:pt x="32" y="128"/>
                      </a:lnTo>
                      <a:lnTo>
                        <a:pt x="21" y="119"/>
                      </a:lnTo>
                      <a:lnTo>
                        <a:pt x="12" y="108"/>
                      </a:lnTo>
                      <a:lnTo>
                        <a:pt x="6" y="96"/>
                      </a:lnTo>
                      <a:lnTo>
                        <a:pt x="2" y="84"/>
                      </a:lnTo>
                      <a:lnTo>
                        <a:pt x="0" y="69"/>
                      </a:lnTo>
                      <a:lnTo>
                        <a:pt x="0" y="69"/>
                      </a:lnTo>
                      <a:lnTo>
                        <a:pt x="2" y="55"/>
                      </a:lnTo>
                      <a:lnTo>
                        <a:pt x="6" y="42"/>
                      </a:lnTo>
                      <a:lnTo>
                        <a:pt x="12" y="30"/>
                      </a:lnTo>
                      <a:lnTo>
                        <a:pt x="21" y="19"/>
                      </a:lnTo>
                      <a:lnTo>
                        <a:pt x="32" y="10"/>
                      </a:lnTo>
                      <a:lnTo>
                        <a:pt x="44" y="4"/>
                      </a:lnTo>
                      <a:lnTo>
                        <a:pt x="58" y="0"/>
                      </a:lnTo>
                      <a:lnTo>
                        <a:pt x="71" y="0"/>
                      </a:lnTo>
                      <a:lnTo>
                        <a:pt x="71" y="0"/>
                      </a:lnTo>
                      <a:lnTo>
                        <a:pt x="86" y="0"/>
                      </a:lnTo>
                      <a:lnTo>
                        <a:pt x="98" y="4"/>
                      </a:lnTo>
                      <a:lnTo>
                        <a:pt x="110" y="10"/>
                      </a:lnTo>
                      <a:lnTo>
                        <a:pt x="121" y="19"/>
                      </a:lnTo>
                      <a:lnTo>
                        <a:pt x="130" y="30"/>
                      </a:lnTo>
                      <a:lnTo>
                        <a:pt x="136" y="42"/>
                      </a:lnTo>
                      <a:lnTo>
                        <a:pt x="140" y="55"/>
                      </a:lnTo>
                      <a:lnTo>
                        <a:pt x="142" y="69"/>
                      </a:lnTo>
                      <a:lnTo>
                        <a:pt x="142" y="69"/>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1" name="Freeform 116">
                  <a:extLst>
                    <a:ext uri="{FF2B5EF4-FFF2-40B4-BE49-F238E27FC236}">
                      <a16:creationId xmlns:a16="http://schemas.microsoft.com/office/drawing/2014/main" id="{AA7B1B89-CB28-9C08-E874-0ECE76E0AB42}"/>
                    </a:ext>
                  </a:extLst>
                </p:cNvPr>
                <p:cNvSpPr>
                  <a:spLocks/>
                </p:cNvSpPr>
                <p:nvPr/>
              </p:nvSpPr>
              <p:spPr bwMode="auto">
                <a:xfrm>
                  <a:off x="3056" y="3529"/>
                  <a:ext cx="141" cy="142"/>
                </a:xfrm>
                <a:custGeom>
                  <a:avLst/>
                  <a:gdLst>
                    <a:gd name="T0" fmla="*/ 141 w 141"/>
                    <a:gd name="T1" fmla="*/ 71 h 142"/>
                    <a:gd name="T2" fmla="*/ 141 w 141"/>
                    <a:gd name="T3" fmla="*/ 71 h 142"/>
                    <a:gd name="T4" fmla="*/ 140 w 141"/>
                    <a:gd name="T5" fmla="*/ 85 h 142"/>
                    <a:gd name="T6" fmla="*/ 135 w 141"/>
                    <a:gd name="T7" fmla="*/ 98 h 142"/>
                    <a:gd name="T8" fmla="*/ 129 w 141"/>
                    <a:gd name="T9" fmla="*/ 110 h 142"/>
                    <a:gd name="T10" fmla="*/ 120 w 141"/>
                    <a:gd name="T11" fmla="*/ 121 h 142"/>
                    <a:gd name="T12" fmla="*/ 110 w 141"/>
                    <a:gd name="T13" fmla="*/ 130 h 142"/>
                    <a:gd name="T14" fmla="*/ 98 w 141"/>
                    <a:gd name="T15" fmla="*/ 136 h 142"/>
                    <a:gd name="T16" fmla="*/ 85 w 141"/>
                    <a:gd name="T17" fmla="*/ 140 h 142"/>
                    <a:gd name="T18" fmla="*/ 70 w 141"/>
                    <a:gd name="T19" fmla="*/ 142 h 142"/>
                    <a:gd name="T20" fmla="*/ 70 w 141"/>
                    <a:gd name="T21" fmla="*/ 142 h 142"/>
                    <a:gd name="T22" fmla="*/ 57 w 141"/>
                    <a:gd name="T23" fmla="*/ 140 h 142"/>
                    <a:gd name="T24" fmla="*/ 43 w 141"/>
                    <a:gd name="T25" fmla="*/ 136 h 142"/>
                    <a:gd name="T26" fmla="*/ 31 w 141"/>
                    <a:gd name="T27" fmla="*/ 130 h 142"/>
                    <a:gd name="T28" fmla="*/ 21 w 141"/>
                    <a:gd name="T29" fmla="*/ 121 h 142"/>
                    <a:gd name="T30" fmla="*/ 12 w 141"/>
                    <a:gd name="T31" fmla="*/ 110 h 142"/>
                    <a:gd name="T32" fmla="*/ 6 w 141"/>
                    <a:gd name="T33" fmla="*/ 98 h 142"/>
                    <a:gd name="T34" fmla="*/ 1 w 141"/>
                    <a:gd name="T35" fmla="*/ 85 h 142"/>
                    <a:gd name="T36" fmla="*/ 0 w 141"/>
                    <a:gd name="T37" fmla="*/ 71 h 142"/>
                    <a:gd name="T38" fmla="*/ 0 w 141"/>
                    <a:gd name="T39" fmla="*/ 71 h 142"/>
                    <a:gd name="T40" fmla="*/ 1 w 141"/>
                    <a:gd name="T41" fmla="*/ 57 h 142"/>
                    <a:gd name="T42" fmla="*/ 6 w 141"/>
                    <a:gd name="T43" fmla="*/ 44 h 142"/>
                    <a:gd name="T44" fmla="*/ 12 w 141"/>
                    <a:gd name="T45" fmla="*/ 32 h 142"/>
                    <a:gd name="T46" fmla="*/ 21 w 141"/>
                    <a:gd name="T47" fmla="*/ 21 h 142"/>
                    <a:gd name="T48" fmla="*/ 31 w 141"/>
                    <a:gd name="T49" fmla="*/ 12 h 142"/>
                    <a:gd name="T50" fmla="*/ 43 w 141"/>
                    <a:gd name="T51" fmla="*/ 6 h 142"/>
                    <a:gd name="T52" fmla="*/ 57 w 141"/>
                    <a:gd name="T53" fmla="*/ 2 h 142"/>
                    <a:gd name="T54" fmla="*/ 70 w 141"/>
                    <a:gd name="T55" fmla="*/ 0 h 142"/>
                    <a:gd name="T56" fmla="*/ 70 w 141"/>
                    <a:gd name="T57" fmla="*/ 0 h 142"/>
                    <a:gd name="T58" fmla="*/ 85 w 141"/>
                    <a:gd name="T59" fmla="*/ 2 h 142"/>
                    <a:gd name="T60" fmla="*/ 98 w 141"/>
                    <a:gd name="T61" fmla="*/ 6 h 142"/>
                    <a:gd name="T62" fmla="*/ 110 w 141"/>
                    <a:gd name="T63" fmla="*/ 12 h 142"/>
                    <a:gd name="T64" fmla="*/ 120 w 141"/>
                    <a:gd name="T65" fmla="*/ 21 h 142"/>
                    <a:gd name="T66" fmla="*/ 129 w 141"/>
                    <a:gd name="T67" fmla="*/ 32 h 142"/>
                    <a:gd name="T68" fmla="*/ 135 w 141"/>
                    <a:gd name="T69" fmla="*/ 44 h 142"/>
                    <a:gd name="T70" fmla="*/ 140 w 141"/>
                    <a:gd name="T71" fmla="*/ 57 h 142"/>
                    <a:gd name="T72" fmla="*/ 141 w 141"/>
                    <a:gd name="T73" fmla="*/ 71 h 142"/>
                    <a:gd name="T74" fmla="*/ 141 w 141"/>
                    <a:gd name="T75"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 h="142">
                      <a:moveTo>
                        <a:pt x="141" y="71"/>
                      </a:moveTo>
                      <a:lnTo>
                        <a:pt x="141" y="71"/>
                      </a:lnTo>
                      <a:lnTo>
                        <a:pt x="140" y="85"/>
                      </a:lnTo>
                      <a:lnTo>
                        <a:pt x="135" y="98"/>
                      </a:lnTo>
                      <a:lnTo>
                        <a:pt x="129" y="110"/>
                      </a:lnTo>
                      <a:lnTo>
                        <a:pt x="120" y="121"/>
                      </a:lnTo>
                      <a:lnTo>
                        <a:pt x="110" y="130"/>
                      </a:lnTo>
                      <a:lnTo>
                        <a:pt x="98" y="136"/>
                      </a:lnTo>
                      <a:lnTo>
                        <a:pt x="85" y="140"/>
                      </a:lnTo>
                      <a:lnTo>
                        <a:pt x="70" y="142"/>
                      </a:lnTo>
                      <a:lnTo>
                        <a:pt x="70" y="142"/>
                      </a:lnTo>
                      <a:lnTo>
                        <a:pt x="57" y="140"/>
                      </a:lnTo>
                      <a:lnTo>
                        <a:pt x="43" y="136"/>
                      </a:lnTo>
                      <a:lnTo>
                        <a:pt x="31" y="130"/>
                      </a:lnTo>
                      <a:lnTo>
                        <a:pt x="21" y="121"/>
                      </a:lnTo>
                      <a:lnTo>
                        <a:pt x="12" y="110"/>
                      </a:lnTo>
                      <a:lnTo>
                        <a:pt x="6" y="98"/>
                      </a:lnTo>
                      <a:lnTo>
                        <a:pt x="1" y="85"/>
                      </a:lnTo>
                      <a:lnTo>
                        <a:pt x="0" y="71"/>
                      </a:lnTo>
                      <a:lnTo>
                        <a:pt x="0" y="71"/>
                      </a:lnTo>
                      <a:lnTo>
                        <a:pt x="1" y="57"/>
                      </a:lnTo>
                      <a:lnTo>
                        <a:pt x="6" y="44"/>
                      </a:lnTo>
                      <a:lnTo>
                        <a:pt x="12" y="32"/>
                      </a:lnTo>
                      <a:lnTo>
                        <a:pt x="21" y="21"/>
                      </a:lnTo>
                      <a:lnTo>
                        <a:pt x="31" y="12"/>
                      </a:lnTo>
                      <a:lnTo>
                        <a:pt x="43" y="6"/>
                      </a:lnTo>
                      <a:lnTo>
                        <a:pt x="57" y="2"/>
                      </a:lnTo>
                      <a:lnTo>
                        <a:pt x="70" y="0"/>
                      </a:lnTo>
                      <a:lnTo>
                        <a:pt x="70" y="0"/>
                      </a:lnTo>
                      <a:lnTo>
                        <a:pt x="85" y="2"/>
                      </a:lnTo>
                      <a:lnTo>
                        <a:pt x="98" y="6"/>
                      </a:lnTo>
                      <a:lnTo>
                        <a:pt x="110" y="12"/>
                      </a:lnTo>
                      <a:lnTo>
                        <a:pt x="120" y="21"/>
                      </a:lnTo>
                      <a:lnTo>
                        <a:pt x="129" y="32"/>
                      </a:lnTo>
                      <a:lnTo>
                        <a:pt x="135" y="44"/>
                      </a:lnTo>
                      <a:lnTo>
                        <a:pt x="140" y="57"/>
                      </a:lnTo>
                      <a:lnTo>
                        <a:pt x="141" y="71"/>
                      </a:lnTo>
                      <a:lnTo>
                        <a:pt x="141" y="71"/>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2" name="Freeform 117">
                  <a:extLst>
                    <a:ext uri="{FF2B5EF4-FFF2-40B4-BE49-F238E27FC236}">
                      <a16:creationId xmlns:a16="http://schemas.microsoft.com/office/drawing/2014/main" id="{3D681CDE-2298-D934-DB82-34F5ABD7A3B5}"/>
                    </a:ext>
                  </a:extLst>
                </p:cNvPr>
                <p:cNvSpPr>
                  <a:spLocks/>
                </p:cNvSpPr>
                <p:nvPr/>
              </p:nvSpPr>
              <p:spPr bwMode="auto">
                <a:xfrm>
                  <a:off x="2371" y="3283"/>
                  <a:ext cx="171" cy="171"/>
                </a:xfrm>
                <a:custGeom>
                  <a:avLst/>
                  <a:gdLst>
                    <a:gd name="T0" fmla="*/ 171 w 171"/>
                    <a:gd name="T1" fmla="*/ 85 h 171"/>
                    <a:gd name="T2" fmla="*/ 171 w 171"/>
                    <a:gd name="T3" fmla="*/ 85 h 171"/>
                    <a:gd name="T4" fmla="*/ 169 w 171"/>
                    <a:gd name="T5" fmla="*/ 103 h 171"/>
                    <a:gd name="T6" fmla="*/ 163 w 171"/>
                    <a:gd name="T7" fmla="*/ 118 h 171"/>
                    <a:gd name="T8" fmla="*/ 156 w 171"/>
                    <a:gd name="T9" fmla="*/ 133 h 171"/>
                    <a:gd name="T10" fmla="*/ 145 w 171"/>
                    <a:gd name="T11" fmla="*/ 145 h 171"/>
                    <a:gd name="T12" fmla="*/ 133 w 171"/>
                    <a:gd name="T13" fmla="*/ 156 h 171"/>
                    <a:gd name="T14" fmla="*/ 118 w 171"/>
                    <a:gd name="T15" fmla="*/ 163 h 171"/>
                    <a:gd name="T16" fmla="*/ 103 w 171"/>
                    <a:gd name="T17" fmla="*/ 169 h 171"/>
                    <a:gd name="T18" fmla="*/ 85 w 171"/>
                    <a:gd name="T19" fmla="*/ 171 h 171"/>
                    <a:gd name="T20" fmla="*/ 85 w 171"/>
                    <a:gd name="T21" fmla="*/ 171 h 171"/>
                    <a:gd name="T22" fmla="*/ 68 w 171"/>
                    <a:gd name="T23" fmla="*/ 169 h 171"/>
                    <a:gd name="T24" fmla="*/ 52 w 171"/>
                    <a:gd name="T25" fmla="*/ 163 h 171"/>
                    <a:gd name="T26" fmla="*/ 38 w 171"/>
                    <a:gd name="T27" fmla="*/ 156 h 171"/>
                    <a:gd name="T28" fmla="*/ 24 w 171"/>
                    <a:gd name="T29" fmla="*/ 145 h 171"/>
                    <a:gd name="T30" fmla="*/ 14 w 171"/>
                    <a:gd name="T31" fmla="*/ 133 h 171"/>
                    <a:gd name="T32" fmla="*/ 6 w 171"/>
                    <a:gd name="T33" fmla="*/ 118 h 171"/>
                    <a:gd name="T34" fmla="*/ 2 w 171"/>
                    <a:gd name="T35" fmla="*/ 103 h 171"/>
                    <a:gd name="T36" fmla="*/ 0 w 171"/>
                    <a:gd name="T37" fmla="*/ 85 h 171"/>
                    <a:gd name="T38" fmla="*/ 0 w 171"/>
                    <a:gd name="T39" fmla="*/ 85 h 171"/>
                    <a:gd name="T40" fmla="*/ 2 w 171"/>
                    <a:gd name="T41" fmla="*/ 68 h 171"/>
                    <a:gd name="T42" fmla="*/ 6 w 171"/>
                    <a:gd name="T43" fmla="*/ 52 h 171"/>
                    <a:gd name="T44" fmla="*/ 14 w 171"/>
                    <a:gd name="T45" fmla="*/ 38 h 171"/>
                    <a:gd name="T46" fmla="*/ 24 w 171"/>
                    <a:gd name="T47" fmla="*/ 25 h 171"/>
                    <a:gd name="T48" fmla="*/ 38 w 171"/>
                    <a:gd name="T49" fmla="*/ 14 h 171"/>
                    <a:gd name="T50" fmla="*/ 52 w 171"/>
                    <a:gd name="T51" fmla="*/ 6 h 171"/>
                    <a:gd name="T52" fmla="*/ 68 w 171"/>
                    <a:gd name="T53" fmla="*/ 2 h 171"/>
                    <a:gd name="T54" fmla="*/ 85 w 171"/>
                    <a:gd name="T55" fmla="*/ 0 h 171"/>
                    <a:gd name="T56" fmla="*/ 85 w 171"/>
                    <a:gd name="T57" fmla="*/ 0 h 171"/>
                    <a:gd name="T58" fmla="*/ 103 w 171"/>
                    <a:gd name="T59" fmla="*/ 2 h 171"/>
                    <a:gd name="T60" fmla="*/ 118 w 171"/>
                    <a:gd name="T61" fmla="*/ 6 h 171"/>
                    <a:gd name="T62" fmla="*/ 133 w 171"/>
                    <a:gd name="T63" fmla="*/ 14 h 171"/>
                    <a:gd name="T64" fmla="*/ 145 w 171"/>
                    <a:gd name="T65" fmla="*/ 25 h 171"/>
                    <a:gd name="T66" fmla="*/ 156 w 171"/>
                    <a:gd name="T67" fmla="*/ 38 h 171"/>
                    <a:gd name="T68" fmla="*/ 163 w 171"/>
                    <a:gd name="T69" fmla="*/ 52 h 171"/>
                    <a:gd name="T70" fmla="*/ 169 w 171"/>
                    <a:gd name="T71" fmla="*/ 68 h 171"/>
                    <a:gd name="T72" fmla="*/ 171 w 171"/>
                    <a:gd name="T73" fmla="*/ 85 h 171"/>
                    <a:gd name="T74" fmla="*/ 171 w 171"/>
                    <a:gd name="T75"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1" h="171">
                      <a:moveTo>
                        <a:pt x="171" y="85"/>
                      </a:moveTo>
                      <a:lnTo>
                        <a:pt x="171" y="85"/>
                      </a:lnTo>
                      <a:lnTo>
                        <a:pt x="169" y="103"/>
                      </a:lnTo>
                      <a:lnTo>
                        <a:pt x="163" y="118"/>
                      </a:lnTo>
                      <a:lnTo>
                        <a:pt x="156" y="133"/>
                      </a:lnTo>
                      <a:lnTo>
                        <a:pt x="145" y="145"/>
                      </a:lnTo>
                      <a:lnTo>
                        <a:pt x="133" y="156"/>
                      </a:lnTo>
                      <a:lnTo>
                        <a:pt x="118" y="163"/>
                      </a:lnTo>
                      <a:lnTo>
                        <a:pt x="103" y="169"/>
                      </a:lnTo>
                      <a:lnTo>
                        <a:pt x="85" y="171"/>
                      </a:lnTo>
                      <a:lnTo>
                        <a:pt x="85" y="171"/>
                      </a:lnTo>
                      <a:lnTo>
                        <a:pt x="68" y="169"/>
                      </a:lnTo>
                      <a:lnTo>
                        <a:pt x="52" y="163"/>
                      </a:lnTo>
                      <a:lnTo>
                        <a:pt x="38" y="156"/>
                      </a:lnTo>
                      <a:lnTo>
                        <a:pt x="24" y="145"/>
                      </a:lnTo>
                      <a:lnTo>
                        <a:pt x="14" y="133"/>
                      </a:lnTo>
                      <a:lnTo>
                        <a:pt x="6" y="118"/>
                      </a:lnTo>
                      <a:lnTo>
                        <a:pt x="2" y="103"/>
                      </a:lnTo>
                      <a:lnTo>
                        <a:pt x="0" y="85"/>
                      </a:lnTo>
                      <a:lnTo>
                        <a:pt x="0" y="85"/>
                      </a:lnTo>
                      <a:lnTo>
                        <a:pt x="2" y="68"/>
                      </a:lnTo>
                      <a:lnTo>
                        <a:pt x="6" y="52"/>
                      </a:lnTo>
                      <a:lnTo>
                        <a:pt x="14" y="38"/>
                      </a:lnTo>
                      <a:lnTo>
                        <a:pt x="24" y="25"/>
                      </a:lnTo>
                      <a:lnTo>
                        <a:pt x="38" y="14"/>
                      </a:lnTo>
                      <a:lnTo>
                        <a:pt x="52" y="6"/>
                      </a:lnTo>
                      <a:lnTo>
                        <a:pt x="68" y="2"/>
                      </a:lnTo>
                      <a:lnTo>
                        <a:pt x="85" y="0"/>
                      </a:lnTo>
                      <a:lnTo>
                        <a:pt x="85" y="0"/>
                      </a:lnTo>
                      <a:lnTo>
                        <a:pt x="103" y="2"/>
                      </a:lnTo>
                      <a:lnTo>
                        <a:pt x="118" y="6"/>
                      </a:lnTo>
                      <a:lnTo>
                        <a:pt x="133" y="14"/>
                      </a:lnTo>
                      <a:lnTo>
                        <a:pt x="145" y="25"/>
                      </a:lnTo>
                      <a:lnTo>
                        <a:pt x="156" y="38"/>
                      </a:lnTo>
                      <a:lnTo>
                        <a:pt x="163" y="52"/>
                      </a:lnTo>
                      <a:lnTo>
                        <a:pt x="169" y="68"/>
                      </a:lnTo>
                      <a:lnTo>
                        <a:pt x="171" y="85"/>
                      </a:lnTo>
                      <a:lnTo>
                        <a:pt x="171" y="85"/>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3" name="Freeform 118">
                  <a:extLst>
                    <a:ext uri="{FF2B5EF4-FFF2-40B4-BE49-F238E27FC236}">
                      <a16:creationId xmlns:a16="http://schemas.microsoft.com/office/drawing/2014/main" id="{556454B7-984B-71F7-0ADC-33FD0F9B944A}"/>
                    </a:ext>
                  </a:extLst>
                </p:cNvPr>
                <p:cNvSpPr>
                  <a:spLocks/>
                </p:cNvSpPr>
                <p:nvPr/>
              </p:nvSpPr>
              <p:spPr bwMode="auto">
                <a:xfrm>
                  <a:off x="2355" y="3188"/>
                  <a:ext cx="164" cy="165"/>
                </a:xfrm>
                <a:custGeom>
                  <a:avLst/>
                  <a:gdLst>
                    <a:gd name="T0" fmla="*/ 164 w 164"/>
                    <a:gd name="T1" fmla="*/ 82 h 165"/>
                    <a:gd name="T2" fmla="*/ 164 w 164"/>
                    <a:gd name="T3" fmla="*/ 82 h 165"/>
                    <a:gd name="T4" fmla="*/ 162 w 164"/>
                    <a:gd name="T5" fmla="*/ 98 h 165"/>
                    <a:gd name="T6" fmla="*/ 158 w 164"/>
                    <a:gd name="T7" fmla="*/ 113 h 165"/>
                    <a:gd name="T8" fmla="*/ 150 w 164"/>
                    <a:gd name="T9" fmla="*/ 129 h 165"/>
                    <a:gd name="T10" fmla="*/ 140 w 164"/>
                    <a:gd name="T11" fmla="*/ 141 h 165"/>
                    <a:gd name="T12" fmla="*/ 128 w 164"/>
                    <a:gd name="T13" fmla="*/ 150 h 165"/>
                    <a:gd name="T14" fmla="*/ 114 w 164"/>
                    <a:gd name="T15" fmla="*/ 157 h 165"/>
                    <a:gd name="T16" fmla="*/ 98 w 164"/>
                    <a:gd name="T17" fmla="*/ 163 h 165"/>
                    <a:gd name="T18" fmla="*/ 81 w 164"/>
                    <a:gd name="T19" fmla="*/ 165 h 165"/>
                    <a:gd name="T20" fmla="*/ 81 w 164"/>
                    <a:gd name="T21" fmla="*/ 165 h 165"/>
                    <a:gd name="T22" fmla="*/ 65 w 164"/>
                    <a:gd name="T23" fmla="*/ 163 h 165"/>
                    <a:gd name="T24" fmla="*/ 49 w 164"/>
                    <a:gd name="T25" fmla="*/ 157 h 165"/>
                    <a:gd name="T26" fmla="*/ 36 w 164"/>
                    <a:gd name="T27" fmla="*/ 150 h 165"/>
                    <a:gd name="T28" fmla="*/ 24 w 164"/>
                    <a:gd name="T29" fmla="*/ 141 h 165"/>
                    <a:gd name="T30" fmla="*/ 13 w 164"/>
                    <a:gd name="T31" fmla="*/ 129 h 165"/>
                    <a:gd name="T32" fmla="*/ 6 w 164"/>
                    <a:gd name="T33" fmla="*/ 113 h 165"/>
                    <a:gd name="T34" fmla="*/ 1 w 164"/>
                    <a:gd name="T35" fmla="*/ 98 h 165"/>
                    <a:gd name="T36" fmla="*/ 0 w 164"/>
                    <a:gd name="T37" fmla="*/ 82 h 165"/>
                    <a:gd name="T38" fmla="*/ 0 w 164"/>
                    <a:gd name="T39" fmla="*/ 82 h 165"/>
                    <a:gd name="T40" fmla="*/ 1 w 164"/>
                    <a:gd name="T41" fmla="*/ 65 h 165"/>
                    <a:gd name="T42" fmla="*/ 6 w 164"/>
                    <a:gd name="T43" fmla="*/ 50 h 165"/>
                    <a:gd name="T44" fmla="*/ 13 w 164"/>
                    <a:gd name="T45" fmla="*/ 37 h 165"/>
                    <a:gd name="T46" fmla="*/ 24 w 164"/>
                    <a:gd name="T47" fmla="*/ 25 h 165"/>
                    <a:gd name="T48" fmla="*/ 36 w 164"/>
                    <a:gd name="T49" fmla="*/ 14 h 165"/>
                    <a:gd name="T50" fmla="*/ 49 w 164"/>
                    <a:gd name="T51" fmla="*/ 6 h 165"/>
                    <a:gd name="T52" fmla="*/ 65 w 164"/>
                    <a:gd name="T53" fmla="*/ 2 h 165"/>
                    <a:gd name="T54" fmla="*/ 81 w 164"/>
                    <a:gd name="T55" fmla="*/ 0 h 165"/>
                    <a:gd name="T56" fmla="*/ 81 w 164"/>
                    <a:gd name="T57" fmla="*/ 0 h 165"/>
                    <a:gd name="T58" fmla="*/ 98 w 164"/>
                    <a:gd name="T59" fmla="*/ 2 h 165"/>
                    <a:gd name="T60" fmla="*/ 114 w 164"/>
                    <a:gd name="T61" fmla="*/ 6 h 165"/>
                    <a:gd name="T62" fmla="*/ 128 w 164"/>
                    <a:gd name="T63" fmla="*/ 14 h 165"/>
                    <a:gd name="T64" fmla="*/ 140 w 164"/>
                    <a:gd name="T65" fmla="*/ 25 h 165"/>
                    <a:gd name="T66" fmla="*/ 150 w 164"/>
                    <a:gd name="T67" fmla="*/ 37 h 165"/>
                    <a:gd name="T68" fmla="*/ 158 w 164"/>
                    <a:gd name="T69" fmla="*/ 50 h 165"/>
                    <a:gd name="T70" fmla="*/ 162 w 164"/>
                    <a:gd name="T71" fmla="*/ 65 h 165"/>
                    <a:gd name="T72" fmla="*/ 164 w 164"/>
                    <a:gd name="T73" fmla="*/ 82 h 165"/>
                    <a:gd name="T74" fmla="*/ 164 w 164"/>
                    <a:gd name="T7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5">
                      <a:moveTo>
                        <a:pt x="164" y="82"/>
                      </a:moveTo>
                      <a:lnTo>
                        <a:pt x="164" y="82"/>
                      </a:lnTo>
                      <a:lnTo>
                        <a:pt x="162" y="98"/>
                      </a:lnTo>
                      <a:lnTo>
                        <a:pt x="158" y="113"/>
                      </a:lnTo>
                      <a:lnTo>
                        <a:pt x="150" y="129"/>
                      </a:lnTo>
                      <a:lnTo>
                        <a:pt x="140" y="141"/>
                      </a:lnTo>
                      <a:lnTo>
                        <a:pt x="128" y="150"/>
                      </a:lnTo>
                      <a:lnTo>
                        <a:pt x="114" y="157"/>
                      </a:lnTo>
                      <a:lnTo>
                        <a:pt x="98" y="163"/>
                      </a:lnTo>
                      <a:lnTo>
                        <a:pt x="81" y="165"/>
                      </a:lnTo>
                      <a:lnTo>
                        <a:pt x="81" y="165"/>
                      </a:lnTo>
                      <a:lnTo>
                        <a:pt x="65" y="163"/>
                      </a:lnTo>
                      <a:lnTo>
                        <a:pt x="49" y="157"/>
                      </a:lnTo>
                      <a:lnTo>
                        <a:pt x="36" y="150"/>
                      </a:lnTo>
                      <a:lnTo>
                        <a:pt x="24" y="141"/>
                      </a:lnTo>
                      <a:lnTo>
                        <a:pt x="13" y="129"/>
                      </a:lnTo>
                      <a:lnTo>
                        <a:pt x="6" y="113"/>
                      </a:lnTo>
                      <a:lnTo>
                        <a:pt x="1" y="98"/>
                      </a:lnTo>
                      <a:lnTo>
                        <a:pt x="0" y="82"/>
                      </a:lnTo>
                      <a:lnTo>
                        <a:pt x="0" y="82"/>
                      </a:lnTo>
                      <a:lnTo>
                        <a:pt x="1" y="65"/>
                      </a:lnTo>
                      <a:lnTo>
                        <a:pt x="6" y="50"/>
                      </a:lnTo>
                      <a:lnTo>
                        <a:pt x="13" y="37"/>
                      </a:lnTo>
                      <a:lnTo>
                        <a:pt x="24" y="25"/>
                      </a:lnTo>
                      <a:lnTo>
                        <a:pt x="36" y="14"/>
                      </a:lnTo>
                      <a:lnTo>
                        <a:pt x="49" y="6"/>
                      </a:lnTo>
                      <a:lnTo>
                        <a:pt x="65" y="2"/>
                      </a:lnTo>
                      <a:lnTo>
                        <a:pt x="81" y="0"/>
                      </a:lnTo>
                      <a:lnTo>
                        <a:pt x="81" y="0"/>
                      </a:lnTo>
                      <a:lnTo>
                        <a:pt x="98" y="2"/>
                      </a:lnTo>
                      <a:lnTo>
                        <a:pt x="114" y="6"/>
                      </a:lnTo>
                      <a:lnTo>
                        <a:pt x="128" y="14"/>
                      </a:lnTo>
                      <a:lnTo>
                        <a:pt x="140" y="25"/>
                      </a:lnTo>
                      <a:lnTo>
                        <a:pt x="150" y="37"/>
                      </a:lnTo>
                      <a:lnTo>
                        <a:pt x="158" y="50"/>
                      </a:lnTo>
                      <a:lnTo>
                        <a:pt x="162" y="65"/>
                      </a:lnTo>
                      <a:lnTo>
                        <a:pt x="164" y="82"/>
                      </a:lnTo>
                      <a:lnTo>
                        <a:pt x="164" y="82"/>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4" name="Freeform 119">
                  <a:extLst>
                    <a:ext uri="{FF2B5EF4-FFF2-40B4-BE49-F238E27FC236}">
                      <a16:creationId xmlns:a16="http://schemas.microsoft.com/office/drawing/2014/main" id="{49B976EF-FF7E-913C-5962-2D1F21F60889}"/>
                    </a:ext>
                  </a:extLst>
                </p:cNvPr>
                <p:cNvSpPr>
                  <a:spLocks/>
                </p:cNvSpPr>
                <p:nvPr/>
              </p:nvSpPr>
              <p:spPr bwMode="auto">
                <a:xfrm>
                  <a:off x="2147" y="3093"/>
                  <a:ext cx="184" cy="184"/>
                </a:xfrm>
                <a:custGeom>
                  <a:avLst/>
                  <a:gdLst>
                    <a:gd name="T0" fmla="*/ 184 w 184"/>
                    <a:gd name="T1" fmla="*/ 92 h 184"/>
                    <a:gd name="T2" fmla="*/ 184 w 184"/>
                    <a:gd name="T3" fmla="*/ 92 h 184"/>
                    <a:gd name="T4" fmla="*/ 182 w 184"/>
                    <a:gd name="T5" fmla="*/ 101 h 184"/>
                    <a:gd name="T6" fmla="*/ 182 w 184"/>
                    <a:gd name="T7" fmla="*/ 111 h 184"/>
                    <a:gd name="T8" fmla="*/ 179 w 184"/>
                    <a:gd name="T9" fmla="*/ 120 h 184"/>
                    <a:gd name="T10" fmla="*/ 176 w 184"/>
                    <a:gd name="T11" fmla="*/ 129 h 184"/>
                    <a:gd name="T12" fmla="*/ 167 w 184"/>
                    <a:gd name="T13" fmla="*/ 144 h 184"/>
                    <a:gd name="T14" fmla="*/ 156 w 184"/>
                    <a:gd name="T15" fmla="*/ 157 h 184"/>
                    <a:gd name="T16" fmla="*/ 143 w 184"/>
                    <a:gd name="T17" fmla="*/ 169 h 184"/>
                    <a:gd name="T18" fmla="*/ 126 w 184"/>
                    <a:gd name="T19" fmla="*/ 177 h 184"/>
                    <a:gd name="T20" fmla="*/ 119 w 184"/>
                    <a:gd name="T21" fmla="*/ 180 h 184"/>
                    <a:gd name="T22" fmla="*/ 110 w 184"/>
                    <a:gd name="T23" fmla="*/ 183 h 184"/>
                    <a:gd name="T24" fmla="*/ 101 w 184"/>
                    <a:gd name="T25" fmla="*/ 184 h 184"/>
                    <a:gd name="T26" fmla="*/ 92 w 184"/>
                    <a:gd name="T27" fmla="*/ 184 h 184"/>
                    <a:gd name="T28" fmla="*/ 92 w 184"/>
                    <a:gd name="T29" fmla="*/ 184 h 184"/>
                    <a:gd name="T30" fmla="*/ 81 w 184"/>
                    <a:gd name="T31" fmla="*/ 184 h 184"/>
                    <a:gd name="T32" fmla="*/ 72 w 184"/>
                    <a:gd name="T33" fmla="*/ 183 h 184"/>
                    <a:gd name="T34" fmla="*/ 63 w 184"/>
                    <a:gd name="T35" fmla="*/ 180 h 184"/>
                    <a:gd name="T36" fmla="*/ 55 w 184"/>
                    <a:gd name="T37" fmla="*/ 177 h 184"/>
                    <a:gd name="T38" fmla="*/ 39 w 184"/>
                    <a:gd name="T39" fmla="*/ 169 h 184"/>
                    <a:gd name="T40" fmla="*/ 25 w 184"/>
                    <a:gd name="T41" fmla="*/ 157 h 184"/>
                    <a:gd name="T42" fmla="*/ 15 w 184"/>
                    <a:gd name="T43" fmla="*/ 144 h 184"/>
                    <a:gd name="T44" fmla="*/ 6 w 184"/>
                    <a:gd name="T45" fmla="*/ 129 h 184"/>
                    <a:gd name="T46" fmla="*/ 3 w 184"/>
                    <a:gd name="T47" fmla="*/ 120 h 184"/>
                    <a:gd name="T48" fmla="*/ 1 w 184"/>
                    <a:gd name="T49" fmla="*/ 111 h 184"/>
                    <a:gd name="T50" fmla="*/ 0 w 184"/>
                    <a:gd name="T51" fmla="*/ 101 h 184"/>
                    <a:gd name="T52" fmla="*/ 0 w 184"/>
                    <a:gd name="T53" fmla="*/ 92 h 184"/>
                    <a:gd name="T54" fmla="*/ 0 w 184"/>
                    <a:gd name="T55" fmla="*/ 92 h 184"/>
                    <a:gd name="T56" fmla="*/ 0 w 184"/>
                    <a:gd name="T57" fmla="*/ 83 h 184"/>
                    <a:gd name="T58" fmla="*/ 1 w 184"/>
                    <a:gd name="T59" fmla="*/ 74 h 184"/>
                    <a:gd name="T60" fmla="*/ 3 w 184"/>
                    <a:gd name="T61" fmla="*/ 65 h 184"/>
                    <a:gd name="T62" fmla="*/ 6 w 184"/>
                    <a:gd name="T63" fmla="*/ 56 h 184"/>
                    <a:gd name="T64" fmla="*/ 15 w 184"/>
                    <a:gd name="T65" fmla="*/ 41 h 184"/>
                    <a:gd name="T66" fmla="*/ 25 w 184"/>
                    <a:gd name="T67" fmla="*/ 28 h 184"/>
                    <a:gd name="T68" fmla="*/ 39 w 184"/>
                    <a:gd name="T69" fmla="*/ 16 h 184"/>
                    <a:gd name="T70" fmla="*/ 55 w 184"/>
                    <a:gd name="T71" fmla="*/ 8 h 184"/>
                    <a:gd name="T72" fmla="*/ 63 w 184"/>
                    <a:gd name="T73" fmla="*/ 5 h 184"/>
                    <a:gd name="T74" fmla="*/ 72 w 184"/>
                    <a:gd name="T75" fmla="*/ 2 h 184"/>
                    <a:gd name="T76" fmla="*/ 81 w 184"/>
                    <a:gd name="T77" fmla="*/ 0 h 184"/>
                    <a:gd name="T78" fmla="*/ 92 w 184"/>
                    <a:gd name="T79" fmla="*/ 0 h 184"/>
                    <a:gd name="T80" fmla="*/ 92 w 184"/>
                    <a:gd name="T81" fmla="*/ 0 h 184"/>
                    <a:gd name="T82" fmla="*/ 101 w 184"/>
                    <a:gd name="T83" fmla="*/ 0 h 184"/>
                    <a:gd name="T84" fmla="*/ 110 w 184"/>
                    <a:gd name="T85" fmla="*/ 2 h 184"/>
                    <a:gd name="T86" fmla="*/ 119 w 184"/>
                    <a:gd name="T87" fmla="*/ 5 h 184"/>
                    <a:gd name="T88" fmla="*/ 126 w 184"/>
                    <a:gd name="T89" fmla="*/ 8 h 184"/>
                    <a:gd name="T90" fmla="*/ 143 w 184"/>
                    <a:gd name="T91" fmla="*/ 16 h 184"/>
                    <a:gd name="T92" fmla="*/ 156 w 184"/>
                    <a:gd name="T93" fmla="*/ 28 h 184"/>
                    <a:gd name="T94" fmla="*/ 167 w 184"/>
                    <a:gd name="T95" fmla="*/ 41 h 184"/>
                    <a:gd name="T96" fmla="*/ 176 w 184"/>
                    <a:gd name="T97" fmla="*/ 56 h 184"/>
                    <a:gd name="T98" fmla="*/ 179 w 184"/>
                    <a:gd name="T99" fmla="*/ 65 h 184"/>
                    <a:gd name="T100" fmla="*/ 182 w 184"/>
                    <a:gd name="T101" fmla="*/ 74 h 184"/>
                    <a:gd name="T102" fmla="*/ 182 w 184"/>
                    <a:gd name="T103" fmla="*/ 83 h 184"/>
                    <a:gd name="T104" fmla="*/ 184 w 184"/>
                    <a:gd name="T105" fmla="*/ 92 h 184"/>
                    <a:gd name="T106" fmla="*/ 184 w 184"/>
                    <a:gd name="T107"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4" h="184">
                      <a:moveTo>
                        <a:pt x="184" y="92"/>
                      </a:moveTo>
                      <a:lnTo>
                        <a:pt x="184" y="92"/>
                      </a:lnTo>
                      <a:lnTo>
                        <a:pt x="182" y="101"/>
                      </a:lnTo>
                      <a:lnTo>
                        <a:pt x="182" y="111"/>
                      </a:lnTo>
                      <a:lnTo>
                        <a:pt x="179" y="120"/>
                      </a:lnTo>
                      <a:lnTo>
                        <a:pt x="176" y="129"/>
                      </a:lnTo>
                      <a:lnTo>
                        <a:pt x="167" y="144"/>
                      </a:lnTo>
                      <a:lnTo>
                        <a:pt x="156" y="157"/>
                      </a:lnTo>
                      <a:lnTo>
                        <a:pt x="143" y="169"/>
                      </a:lnTo>
                      <a:lnTo>
                        <a:pt x="126" y="177"/>
                      </a:lnTo>
                      <a:lnTo>
                        <a:pt x="119" y="180"/>
                      </a:lnTo>
                      <a:lnTo>
                        <a:pt x="110" y="183"/>
                      </a:lnTo>
                      <a:lnTo>
                        <a:pt x="101" y="184"/>
                      </a:lnTo>
                      <a:lnTo>
                        <a:pt x="92" y="184"/>
                      </a:lnTo>
                      <a:lnTo>
                        <a:pt x="92" y="184"/>
                      </a:lnTo>
                      <a:lnTo>
                        <a:pt x="81" y="184"/>
                      </a:lnTo>
                      <a:lnTo>
                        <a:pt x="72" y="183"/>
                      </a:lnTo>
                      <a:lnTo>
                        <a:pt x="63" y="180"/>
                      </a:lnTo>
                      <a:lnTo>
                        <a:pt x="55" y="177"/>
                      </a:lnTo>
                      <a:lnTo>
                        <a:pt x="39" y="169"/>
                      </a:lnTo>
                      <a:lnTo>
                        <a:pt x="25" y="157"/>
                      </a:lnTo>
                      <a:lnTo>
                        <a:pt x="15" y="144"/>
                      </a:lnTo>
                      <a:lnTo>
                        <a:pt x="6" y="129"/>
                      </a:lnTo>
                      <a:lnTo>
                        <a:pt x="3" y="120"/>
                      </a:lnTo>
                      <a:lnTo>
                        <a:pt x="1" y="111"/>
                      </a:lnTo>
                      <a:lnTo>
                        <a:pt x="0" y="101"/>
                      </a:lnTo>
                      <a:lnTo>
                        <a:pt x="0" y="92"/>
                      </a:lnTo>
                      <a:lnTo>
                        <a:pt x="0" y="92"/>
                      </a:lnTo>
                      <a:lnTo>
                        <a:pt x="0" y="83"/>
                      </a:lnTo>
                      <a:lnTo>
                        <a:pt x="1" y="74"/>
                      </a:lnTo>
                      <a:lnTo>
                        <a:pt x="3" y="65"/>
                      </a:lnTo>
                      <a:lnTo>
                        <a:pt x="6" y="56"/>
                      </a:lnTo>
                      <a:lnTo>
                        <a:pt x="15" y="41"/>
                      </a:lnTo>
                      <a:lnTo>
                        <a:pt x="25" y="28"/>
                      </a:lnTo>
                      <a:lnTo>
                        <a:pt x="39" y="16"/>
                      </a:lnTo>
                      <a:lnTo>
                        <a:pt x="55" y="8"/>
                      </a:lnTo>
                      <a:lnTo>
                        <a:pt x="63" y="5"/>
                      </a:lnTo>
                      <a:lnTo>
                        <a:pt x="72" y="2"/>
                      </a:lnTo>
                      <a:lnTo>
                        <a:pt x="81" y="0"/>
                      </a:lnTo>
                      <a:lnTo>
                        <a:pt x="92" y="0"/>
                      </a:lnTo>
                      <a:lnTo>
                        <a:pt x="92" y="0"/>
                      </a:lnTo>
                      <a:lnTo>
                        <a:pt x="101" y="0"/>
                      </a:lnTo>
                      <a:lnTo>
                        <a:pt x="110" y="2"/>
                      </a:lnTo>
                      <a:lnTo>
                        <a:pt x="119" y="5"/>
                      </a:lnTo>
                      <a:lnTo>
                        <a:pt x="126" y="8"/>
                      </a:lnTo>
                      <a:lnTo>
                        <a:pt x="143" y="16"/>
                      </a:lnTo>
                      <a:lnTo>
                        <a:pt x="156" y="28"/>
                      </a:lnTo>
                      <a:lnTo>
                        <a:pt x="167" y="41"/>
                      </a:lnTo>
                      <a:lnTo>
                        <a:pt x="176" y="56"/>
                      </a:lnTo>
                      <a:lnTo>
                        <a:pt x="179" y="65"/>
                      </a:lnTo>
                      <a:lnTo>
                        <a:pt x="182" y="74"/>
                      </a:lnTo>
                      <a:lnTo>
                        <a:pt x="182" y="83"/>
                      </a:lnTo>
                      <a:lnTo>
                        <a:pt x="184" y="92"/>
                      </a:lnTo>
                      <a:lnTo>
                        <a:pt x="184" y="92"/>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5" name="Freeform 120">
                  <a:extLst>
                    <a:ext uri="{FF2B5EF4-FFF2-40B4-BE49-F238E27FC236}">
                      <a16:creationId xmlns:a16="http://schemas.microsoft.com/office/drawing/2014/main" id="{416F4433-17E5-8D45-826E-A6BBA589486A}"/>
                    </a:ext>
                  </a:extLst>
                </p:cNvPr>
                <p:cNvSpPr>
                  <a:spLocks/>
                </p:cNvSpPr>
                <p:nvPr/>
              </p:nvSpPr>
              <p:spPr bwMode="auto">
                <a:xfrm>
                  <a:off x="2273" y="3050"/>
                  <a:ext cx="208" cy="208"/>
                </a:xfrm>
                <a:custGeom>
                  <a:avLst/>
                  <a:gdLst>
                    <a:gd name="T0" fmla="*/ 208 w 208"/>
                    <a:gd name="T1" fmla="*/ 104 h 208"/>
                    <a:gd name="T2" fmla="*/ 207 w 208"/>
                    <a:gd name="T3" fmla="*/ 125 h 208"/>
                    <a:gd name="T4" fmla="*/ 201 w 208"/>
                    <a:gd name="T5" fmla="*/ 144 h 208"/>
                    <a:gd name="T6" fmla="*/ 192 w 208"/>
                    <a:gd name="T7" fmla="*/ 163 h 208"/>
                    <a:gd name="T8" fmla="*/ 178 w 208"/>
                    <a:gd name="T9" fmla="*/ 178 h 208"/>
                    <a:gd name="T10" fmla="*/ 163 w 208"/>
                    <a:gd name="T11" fmla="*/ 191 h 208"/>
                    <a:gd name="T12" fmla="*/ 145 w 208"/>
                    <a:gd name="T13" fmla="*/ 200 h 208"/>
                    <a:gd name="T14" fmla="*/ 125 w 208"/>
                    <a:gd name="T15" fmla="*/ 206 h 208"/>
                    <a:gd name="T16" fmla="*/ 104 w 208"/>
                    <a:gd name="T17" fmla="*/ 208 h 208"/>
                    <a:gd name="T18" fmla="*/ 94 w 208"/>
                    <a:gd name="T19" fmla="*/ 208 h 208"/>
                    <a:gd name="T20" fmla="*/ 74 w 208"/>
                    <a:gd name="T21" fmla="*/ 203 h 208"/>
                    <a:gd name="T22" fmla="*/ 55 w 208"/>
                    <a:gd name="T23" fmla="*/ 196 h 208"/>
                    <a:gd name="T24" fmla="*/ 38 w 208"/>
                    <a:gd name="T25" fmla="*/ 185 h 208"/>
                    <a:gd name="T26" fmla="*/ 24 w 208"/>
                    <a:gd name="T27" fmla="*/ 170 h 208"/>
                    <a:gd name="T28" fmla="*/ 12 w 208"/>
                    <a:gd name="T29" fmla="*/ 154 h 208"/>
                    <a:gd name="T30" fmla="*/ 5 w 208"/>
                    <a:gd name="T31" fmla="*/ 135 h 208"/>
                    <a:gd name="T32" fmla="*/ 0 w 208"/>
                    <a:gd name="T33" fmla="*/ 114 h 208"/>
                    <a:gd name="T34" fmla="*/ 0 w 208"/>
                    <a:gd name="T35" fmla="*/ 104 h 208"/>
                    <a:gd name="T36" fmla="*/ 2 w 208"/>
                    <a:gd name="T37" fmla="*/ 83 h 208"/>
                    <a:gd name="T38" fmla="*/ 8 w 208"/>
                    <a:gd name="T39" fmla="*/ 63 h 208"/>
                    <a:gd name="T40" fmla="*/ 18 w 208"/>
                    <a:gd name="T41" fmla="*/ 46 h 208"/>
                    <a:gd name="T42" fmla="*/ 30 w 208"/>
                    <a:gd name="T43" fmla="*/ 30 h 208"/>
                    <a:gd name="T44" fmla="*/ 47 w 208"/>
                    <a:gd name="T45" fmla="*/ 18 h 208"/>
                    <a:gd name="T46" fmla="*/ 64 w 208"/>
                    <a:gd name="T47" fmla="*/ 9 h 208"/>
                    <a:gd name="T48" fmla="*/ 83 w 208"/>
                    <a:gd name="T49" fmla="*/ 1 h 208"/>
                    <a:gd name="T50" fmla="*/ 104 w 208"/>
                    <a:gd name="T51" fmla="*/ 0 h 208"/>
                    <a:gd name="T52" fmla="*/ 115 w 208"/>
                    <a:gd name="T53" fmla="*/ 0 h 208"/>
                    <a:gd name="T54" fmla="*/ 136 w 208"/>
                    <a:gd name="T55" fmla="*/ 4 h 208"/>
                    <a:gd name="T56" fmla="*/ 154 w 208"/>
                    <a:gd name="T57" fmla="*/ 12 h 208"/>
                    <a:gd name="T58" fmla="*/ 171 w 208"/>
                    <a:gd name="T59" fmla="*/ 24 h 208"/>
                    <a:gd name="T60" fmla="*/ 186 w 208"/>
                    <a:gd name="T61" fmla="*/ 37 h 208"/>
                    <a:gd name="T62" fmla="*/ 196 w 208"/>
                    <a:gd name="T63" fmla="*/ 54 h 208"/>
                    <a:gd name="T64" fmla="*/ 204 w 208"/>
                    <a:gd name="T65" fmla="*/ 74 h 208"/>
                    <a:gd name="T66" fmla="*/ 208 w 208"/>
                    <a:gd name="T67" fmla="*/ 93 h 208"/>
                    <a:gd name="T68" fmla="*/ 208 w 208"/>
                    <a:gd name="T69"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8">
                      <a:moveTo>
                        <a:pt x="208" y="104"/>
                      </a:moveTo>
                      <a:lnTo>
                        <a:pt x="208" y="104"/>
                      </a:lnTo>
                      <a:lnTo>
                        <a:pt x="208" y="114"/>
                      </a:lnTo>
                      <a:lnTo>
                        <a:pt x="207" y="125"/>
                      </a:lnTo>
                      <a:lnTo>
                        <a:pt x="204" y="135"/>
                      </a:lnTo>
                      <a:lnTo>
                        <a:pt x="201" y="144"/>
                      </a:lnTo>
                      <a:lnTo>
                        <a:pt x="196" y="154"/>
                      </a:lnTo>
                      <a:lnTo>
                        <a:pt x="192" y="163"/>
                      </a:lnTo>
                      <a:lnTo>
                        <a:pt x="186" y="170"/>
                      </a:lnTo>
                      <a:lnTo>
                        <a:pt x="178" y="178"/>
                      </a:lnTo>
                      <a:lnTo>
                        <a:pt x="171" y="185"/>
                      </a:lnTo>
                      <a:lnTo>
                        <a:pt x="163" y="191"/>
                      </a:lnTo>
                      <a:lnTo>
                        <a:pt x="154" y="196"/>
                      </a:lnTo>
                      <a:lnTo>
                        <a:pt x="145" y="200"/>
                      </a:lnTo>
                      <a:lnTo>
                        <a:pt x="136" y="203"/>
                      </a:lnTo>
                      <a:lnTo>
                        <a:pt x="125" y="206"/>
                      </a:lnTo>
                      <a:lnTo>
                        <a:pt x="115" y="208"/>
                      </a:lnTo>
                      <a:lnTo>
                        <a:pt x="104" y="208"/>
                      </a:lnTo>
                      <a:lnTo>
                        <a:pt x="104" y="208"/>
                      </a:lnTo>
                      <a:lnTo>
                        <a:pt x="94" y="208"/>
                      </a:lnTo>
                      <a:lnTo>
                        <a:pt x="83" y="206"/>
                      </a:lnTo>
                      <a:lnTo>
                        <a:pt x="74" y="203"/>
                      </a:lnTo>
                      <a:lnTo>
                        <a:pt x="64" y="200"/>
                      </a:lnTo>
                      <a:lnTo>
                        <a:pt x="55" y="196"/>
                      </a:lnTo>
                      <a:lnTo>
                        <a:pt x="47" y="191"/>
                      </a:lnTo>
                      <a:lnTo>
                        <a:pt x="38" y="185"/>
                      </a:lnTo>
                      <a:lnTo>
                        <a:pt x="30" y="178"/>
                      </a:lnTo>
                      <a:lnTo>
                        <a:pt x="24" y="170"/>
                      </a:lnTo>
                      <a:lnTo>
                        <a:pt x="18" y="163"/>
                      </a:lnTo>
                      <a:lnTo>
                        <a:pt x="12" y="154"/>
                      </a:lnTo>
                      <a:lnTo>
                        <a:pt x="8" y="144"/>
                      </a:lnTo>
                      <a:lnTo>
                        <a:pt x="5" y="135"/>
                      </a:lnTo>
                      <a:lnTo>
                        <a:pt x="2" y="125"/>
                      </a:lnTo>
                      <a:lnTo>
                        <a:pt x="0" y="114"/>
                      </a:lnTo>
                      <a:lnTo>
                        <a:pt x="0" y="104"/>
                      </a:lnTo>
                      <a:lnTo>
                        <a:pt x="0" y="104"/>
                      </a:lnTo>
                      <a:lnTo>
                        <a:pt x="0" y="93"/>
                      </a:lnTo>
                      <a:lnTo>
                        <a:pt x="2" y="83"/>
                      </a:lnTo>
                      <a:lnTo>
                        <a:pt x="5" y="74"/>
                      </a:lnTo>
                      <a:lnTo>
                        <a:pt x="8" y="63"/>
                      </a:lnTo>
                      <a:lnTo>
                        <a:pt x="12" y="54"/>
                      </a:lnTo>
                      <a:lnTo>
                        <a:pt x="18" y="46"/>
                      </a:lnTo>
                      <a:lnTo>
                        <a:pt x="24" y="37"/>
                      </a:lnTo>
                      <a:lnTo>
                        <a:pt x="30" y="30"/>
                      </a:lnTo>
                      <a:lnTo>
                        <a:pt x="38" y="24"/>
                      </a:lnTo>
                      <a:lnTo>
                        <a:pt x="47" y="18"/>
                      </a:lnTo>
                      <a:lnTo>
                        <a:pt x="55" y="12"/>
                      </a:lnTo>
                      <a:lnTo>
                        <a:pt x="64" y="9"/>
                      </a:lnTo>
                      <a:lnTo>
                        <a:pt x="74" y="4"/>
                      </a:lnTo>
                      <a:lnTo>
                        <a:pt x="83" y="1"/>
                      </a:lnTo>
                      <a:lnTo>
                        <a:pt x="94" y="0"/>
                      </a:lnTo>
                      <a:lnTo>
                        <a:pt x="104" y="0"/>
                      </a:lnTo>
                      <a:lnTo>
                        <a:pt x="104" y="0"/>
                      </a:lnTo>
                      <a:lnTo>
                        <a:pt x="115" y="0"/>
                      </a:lnTo>
                      <a:lnTo>
                        <a:pt x="125" y="1"/>
                      </a:lnTo>
                      <a:lnTo>
                        <a:pt x="136" y="4"/>
                      </a:lnTo>
                      <a:lnTo>
                        <a:pt x="145" y="9"/>
                      </a:lnTo>
                      <a:lnTo>
                        <a:pt x="154" y="12"/>
                      </a:lnTo>
                      <a:lnTo>
                        <a:pt x="163" y="18"/>
                      </a:lnTo>
                      <a:lnTo>
                        <a:pt x="171" y="24"/>
                      </a:lnTo>
                      <a:lnTo>
                        <a:pt x="178" y="30"/>
                      </a:lnTo>
                      <a:lnTo>
                        <a:pt x="186" y="37"/>
                      </a:lnTo>
                      <a:lnTo>
                        <a:pt x="192" y="46"/>
                      </a:lnTo>
                      <a:lnTo>
                        <a:pt x="196" y="54"/>
                      </a:lnTo>
                      <a:lnTo>
                        <a:pt x="201" y="63"/>
                      </a:lnTo>
                      <a:lnTo>
                        <a:pt x="204" y="74"/>
                      </a:lnTo>
                      <a:lnTo>
                        <a:pt x="207" y="83"/>
                      </a:lnTo>
                      <a:lnTo>
                        <a:pt x="208" y="93"/>
                      </a:lnTo>
                      <a:lnTo>
                        <a:pt x="208" y="104"/>
                      </a:lnTo>
                      <a:lnTo>
                        <a:pt x="208" y="104"/>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6" name="Freeform 121">
                  <a:extLst>
                    <a:ext uri="{FF2B5EF4-FFF2-40B4-BE49-F238E27FC236}">
                      <a16:creationId xmlns:a16="http://schemas.microsoft.com/office/drawing/2014/main" id="{C0431459-EB89-AED3-3F34-2F25AF0315F6}"/>
                    </a:ext>
                  </a:extLst>
                </p:cNvPr>
                <p:cNvSpPr>
                  <a:spLocks/>
                </p:cNvSpPr>
                <p:nvPr/>
              </p:nvSpPr>
              <p:spPr bwMode="auto">
                <a:xfrm>
                  <a:off x="2477" y="3481"/>
                  <a:ext cx="160" cy="160"/>
                </a:xfrm>
                <a:custGeom>
                  <a:avLst/>
                  <a:gdLst>
                    <a:gd name="T0" fmla="*/ 160 w 160"/>
                    <a:gd name="T1" fmla="*/ 80 h 160"/>
                    <a:gd name="T2" fmla="*/ 160 w 160"/>
                    <a:gd name="T3" fmla="*/ 80 h 160"/>
                    <a:gd name="T4" fmla="*/ 158 w 160"/>
                    <a:gd name="T5" fmla="*/ 96 h 160"/>
                    <a:gd name="T6" fmla="*/ 154 w 160"/>
                    <a:gd name="T7" fmla="*/ 111 h 160"/>
                    <a:gd name="T8" fmla="*/ 146 w 160"/>
                    <a:gd name="T9" fmla="*/ 125 h 160"/>
                    <a:gd name="T10" fmla="*/ 135 w 160"/>
                    <a:gd name="T11" fmla="*/ 136 h 160"/>
                    <a:gd name="T12" fmla="*/ 123 w 160"/>
                    <a:gd name="T13" fmla="*/ 146 h 160"/>
                    <a:gd name="T14" fmla="*/ 110 w 160"/>
                    <a:gd name="T15" fmla="*/ 154 h 160"/>
                    <a:gd name="T16" fmla="*/ 96 w 160"/>
                    <a:gd name="T17" fmla="*/ 158 h 160"/>
                    <a:gd name="T18" fmla="*/ 80 w 160"/>
                    <a:gd name="T19" fmla="*/ 160 h 160"/>
                    <a:gd name="T20" fmla="*/ 80 w 160"/>
                    <a:gd name="T21" fmla="*/ 160 h 160"/>
                    <a:gd name="T22" fmla="*/ 63 w 160"/>
                    <a:gd name="T23" fmla="*/ 158 h 160"/>
                    <a:gd name="T24" fmla="*/ 48 w 160"/>
                    <a:gd name="T25" fmla="*/ 154 h 160"/>
                    <a:gd name="T26" fmla="*/ 34 w 160"/>
                    <a:gd name="T27" fmla="*/ 146 h 160"/>
                    <a:gd name="T28" fmla="*/ 22 w 160"/>
                    <a:gd name="T29" fmla="*/ 136 h 160"/>
                    <a:gd name="T30" fmla="*/ 13 w 160"/>
                    <a:gd name="T31" fmla="*/ 125 h 160"/>
                    <a:gd name="T32" fmla="*/ 6 w 160"/>
                    <a:gd name="T33" fmla="*/ 111 h 160"/>
                    <a:gd name="T34" fmla="*/ 1 w 160"/>
                    <a:gd name="T35" fmla="*/ 96 h 160"/>
                    <a:gd name="T36" fmla="*/ 0 w 160"/>
                    <a:gd name="T37" fmla="*/ 80 h 160"/>
                    <a:gd name="T38" fmla="*/ 0 w 160"/>
                    <a:gd name="T39" fmla="*/ 80 h 160"/>
                    <a:gd name="T40" fmla="*/ 1 w 160"/>
                    <a:gd name="T41" fmla="*/ 63 h 160"/>
                    <a:gd name="T42" fmla="*/ 6 w 160"/>
                    <a:gd name="T43" fmla="*/ 48 h 160"/>
                    <a:gd name="T44" fmla="*/ 13 w 160"/>
                    <a:gd name="T45" fmla="*/ 35 h 160"/>
                    <a:gd name="T46" fmla="*/ 22 w 160"/>
                    <a:gd name="T47" fmla="*/ 22 h 160"/>
                    <a:gd name="T48" fmla="*/ 34 w 160"/>
                    <a:gd name="T49" fmla="*/ 13 h 160"/>
                    <a:gd name="T50" fmla="*/ 48 w 160"/>
                    <a:gd name="T51" fmla="*/ 6 h 160"/>
                    <a:gd name="T52" fmla="*/ 63 w 160"/>
                    <a:gd name="T53" fmla="*/ 1 h 160"/>
                    <a:gd name="T54" fmla="*/ 80 w 160"/>
                    <a:gd name="T55" fmla="*/ 0 h 160"/>
                    <a:gd name="T56" fmla="*/ 80 w 160"/>
                    <a:gd name="T57" fmla="*/ 0 h 160"/>
                    <a:gd name="T58" fmla="*/ 96 w 160"/>
                    <a:gd name="T59" fmla="*/ 1 h 160"/>
                    <a:gd name="T60" fmla="*/ 110 w 160"/>
                    <a:gd name="T61" fmla="*/ 6 h 160"/>
                    <a:gd name="T62" fmla="*/ 123 w 160"/>
                    <a:gd name="T63" fmla="*/ 13 h 160"/>
                    <a:gd name="T64" fmla="*/ 135 w 160"/>
                    <a:gd name="T65" fmla="*/ 22 h 160"/>
                    <a:gd name="T66" fmla="*/ 146 w 160"/>
                    <a:gd name="T67" fmla="*/ 35 h 160"/>
                    <a:gd name="T68" fmla="*/ 154 w 160"/>
                    <a:gd name="T69" fmla="*/ 48 h 160"/>
                    <a:gd name="T70" fmla="*/ 158 w 160"/>
                    <a:gd name="T71" fmla="*/ 63 h 160"/>
                    <a:gd name="T72" fmla="*/ 160 w 160"/>
                    <a:gd name="T73" fmla="*/ 80 h 160"/>
                    <a:gd name="T74" fmla="*/ 160 w 160"/>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60" y="80"/>
                      </a:moveTo>
                      <a:lnTo>
                        <a:pt x="160" y="80"/>
                      </a:lnTo>
                      <a:lnTo>
                        <a:pt x="158" y="96"/>
                      </a:lnTo>
                      <a:lnTo>
                        <a:pt x="154" y="111"/>
                      </a:lnTo>
                      <a:lnTo>
                        <a:pt x="146" y="125"/>
                      </a:lnTo>
                      <a:lnTo>
                        <a:pt x="135" y="136"/>
                      </a:lnTo>
                      <a:lnTo>
                        <a:pt x="123" y="146"/>
                      </a:lnTo>
                      <a:lnTo>
                        <a:pt x="110" y="154"/>
                      </a:lnTo>
                      <a:lnTo>
                        <a:pt x="96" y="158"/>
                      </a:lnTo>
                      <a:lnTo>
                        <a:pt x="80" y="160"/>
                      </a:lnTo>
                      <a:lnTo>
                        <a:pt x="80" y="160"/>
                      </a:lnTo>
                      <a:lnTo>
                        <a:pt x="63" y="158"/>
                      </a:lnTo>
                      <a:lnTo>
                        <a:pt x="48" y="154"/>
                      </a:lnTo>
                      <a:lnTo>
                        <a:pt x="34" y="146"/>
                      </a:lnTo>
                      <a:lnTo>
                        <a:pt x="22" y="136"/>
                      </a:lnTo>
                      <a:lnTo>
                        <a:pt x="13" y="125"/>
                      </a:lnTo>
                      <a:lnTo>
                        <a:pt x="6" y="111"/>
                      </a:lnTo>
                      <a:lnTo>
                        <a:pt x="1" y="96"/>
                      </a:lnTo>
                      <a:lnTo>
                        <a:pt x="0" y="80"/>
                      </a:lnTo>
                      <a:lnTo>
                        <a:pt x="0" y="80"/>
                      </a:lnTo>
                      <a:lnTo>
                        <a:pt x="1" y="63"/>
                      </a:lnTo>
                      <a:lnTo>
                        <a:pt x="6" y="48"/>
                      </a:lnTo>
                      <a:lnTo>
                        <a:pt x="13" y="35"/>
                      </a:lnTo>
                      <a:lnTo>
                        <a:pt x="22" y="22"/>
                      </a:lnTo>
                      <a:lnTo>
                        <a:pt x="34" y="13"/>
                      </a:lnTo>
                      <a:lnTo>
                        <a:pt x="48" y="6"/>
                      </a:lnTo>
                      <a:lnTo>
                        <a:pt x="63" y="1"/>
                      </a:lnTo>
                      <a:lnTo>
                        <a:pt x="80" y="0"/>
                      </a:lnTo>
                      <a:lnTo>
                        <a:pt x="80" y="0"/>
                      </a:lnTo>
                      <a:lnTo>
                        <a:pt x="96" y="1"/>
                      </a:lnTo>
                      <a:lnTo>
                        <a:pt x="110" y="6"/>
                      </a:lnTo>
                      <a:lnTo>
                        <a:pt x="123" y="13"/>
                      </a:lnTo>
                      <a:lnTo>
                        <a:pt x="135" y="22"/>
                      </a:lnTo>
                      <a:lnTo>
                        <a:pt x="146" y="35"/>
                      </a:lnTo>
                      <a:lnTo>
                        <a:pt x="154" y="48"/>
                      </a:lnTo>
                      <a:lnTo>
                        <a:pt x="158" y="63"/>
                      </a:lnTo>
                      <a:lnTo>
                        <a:pt x="160" y="80"/>
                      </a:lnTo>
                      <a:lnTo>
                        <a:pt x="160" y="80"/>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7" name="Freeform 122">
                  <a:extLst>
                    <a:ext uri="{FF2B5EF4-FFF2-40B4-BE49-F238E27FC236}">
                      <a16:creationId xmlns:a16="http://schemas.microsoft.com/office/drawing/2014/main" id="{CE3D0B80-010E-C55A-4DB4-4C4966586C39}"/>
                    </a:ext>
                  </a:extLst>
                </p:cNvPr>
                <p:cNvSpPr>
                  <a:spLocks/>
                </p:cNvSpPr>
                <p:nvPr/>
              </p:nvSpPr>
              <p:spPr bwMode="auto">
                <a:xfrm>
                  <a:off x="2521" y="3678"/>
                  <a:ext cx="126" cy="128"/>
                </a:xfrm>
                <a:custGeom>
                  <a:avLst/>
                  <a:gdLst>
                    <a:gd name="T0" fmla="*/ 126 w 126"/>
                    <a:gd name="T1" fmla="*/ 64 h 128"/>
                    <a:gd name="T2" fmla="*/ 126 w 126"/>
                    <a:gd name="T3" fmla="*/ 64 h 128"/>
                    <a:gd name="T4" fmla="*/ 125 w 126"/>
                    <a:gd name="T5" fmla="*/ 77 h 128"/>
                    <a:gd name="T6" fmla="*/ 122 w 126"/>
                    <a:gd name="T7" fmla="*/ 89 h 128"/>
                    <a:gd name="T8" fmla="*/ 116 w 126"/>
                    <a:gd name="T9" fmla="*/ 100 h 128"/>
                    <a:gd name="T10" fmla="*/ 108 w 126"/>
                    <a:gd name="T11" fmla="*/ 109 h 128"/>
                    <a:gd name="T12" fmla="*/ 97 w 126"/>
                    <a:gd name="T13" fmla="*/ 116 h 128"/>
                    <a:gd name="T14" fmla="*/ 87 w 126"/>
                    <a:gd name="T15" fmla="*/ 122 h 128"/>
                    <a:gd name="T16" fmla="*/ 75 w 126"/>
                    <a:gd name="T17" fmla="*/ 127 h 128"/>
                    <a:gd name="T18" fmla="*/ 63 w 126"/>
                    <a:gd name="T19" fmla="*/ 128 h 128"/>
                    <a:gd name="T20" fmla="*/ 63 w 126"/>
                    <a:gd name="T21" fmla="*/ 128 h 128"/>
                    <a:gd name="T22" fmla="*/ 49 w 126"/>
                    <a:gd name="T23" fmla="*/ 127 h 128"/>
                    <a:gd name="T24" fmla="*/ 37 w 126"/>
                    <a:gd name="T25" fmla="*/ 122 h 128"/>
                    <a:gd name="T26" fmla="*/ 27 w 126"/>
                    <a:gd name="T27" fmla="*/ 116 h 128"/>
                    <a:gd name="T28" fmla="*/ 18 w 126"/>
                    <a:gd name="T29" fmla="*/ 109 h 128"/>
                    <a:gd name="T30" fmla="*/ 10 w 126"/>
                    <a:gd name="T31" fmla="*/ 100 h 128"/>
                    <a:gd name="T32" fmla="*/ 4 w 126"/>
                    <a:gd name="T33" fmla="*/ 89 h 128"/>
                    <a:gd name="T34" fmla="*/ 0 w 126"/>
                    <a:gd name="T35" fmla="*/ 77 h 128"/>
                    <a:gd name="T36" fmla="*/ 0 w 126"/>
                    <a:gd name="T37" fmla="*/ 64 h 128"/>
                    <a:gd name="T38" fmla="*/ 0 w 126"/>
                    <a:gd name="T39" fmla="*/ 64 h 128"/>
                    <a:gd name="T40" fmla="*/ 0 w 126"/>
                    <a:gd name="T41" fmla="*/ 52 h 128"/>
                    <a:gd name="T42" fmla="*/ 4 w 126"/>
                    <a:gd name="T43" fmla="*/ 40 h 128"/>
                    <a:gd name="T44" fmla="*/ 10 w 126"/>
                    <a:gd name="T45" fmla="*/ 29 h 128"/>
                    <a:gd name="T46" fmla="*/ 18 w 126"/>
                    <a:gd name="T47" fmla="*/ 18 h 128"/>
                    <a:gd name="T48" fmla="*/ 27 w 126"/>
                    <a:gd name="T49" fmla="*/ 11 h 128"/>
                    <a:gd name="T50" fmla="*/ 37 w 126"/>
                    <a:gd name="T51" fmla="*/ 5 h 128"/>
                    <a:gd name="T52" fmla="*/ 49 w 126"/>
                    <a:gd name="T53" fmla="*/ 2 h 128"/>
                    <a:gd name="T54" fmla="*/ 63 w 126"/>
                    <a:gd name="T55" fmla="*/ 0 h 128"/>
                    <a:gd name="T56" fmla="*/ 63 w 126"/>
                    <a:gd name="T57" fmla="*/ 0 h 128"/>
                    <a:gd name="T58" fmla="*/ 75 w 126"/>
                    <a:gd name="T59" fmla="*/ 2 h 128"/>
                    <a:gd name="T60" fmla="*/ 87 w 126"/>
                    <a:gd name="T61" fmla="*/ 5 h 128"/>
                    <a:gd name="T62" fmla="*/ 97 w 126"/>
                    <a:gd name="T63" fmla="*/ 11 h 128"/>
                    <a:gd name="T64" fmla="*/ 108 w 126"/>
                    <a:gd name="T65" fmla="*/ 18 h 128"/>
                    <a:gd name="T66" fmla="*/ 116 w 126"/>
                    <a:gd name="T67" fmla="*/ 29 h 128"/>
                    <a:gd name="T68" fmla="*/ 122 w 126"/>
                    <a:gd name="T69" fmla="*/ 40 h 128"/>
                    <a:gd name="T70" fmla="*/ 125 w 126"/>
                    <a:gd name="T71" fmla="*/ 52 h 128"/>
                    <a:gd name="T72" fmla="*/ 126 w 126"/>
                    <a:gd name="T73" fmla="*/ 64 h 128"/>
                    <a:gd name="T74" fmla="*/ 126 w 126"/>
                    <a:gd name="T75"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128">
                      <a:moveTo>
                        <a:pt x="126" y="64"/>
                      </a:moveTo>
                      <a:lnTo>
                        <a:pt x="126" y="64"/>
                      </a:lnTo>
                      <a:lnTo>
                        <a:pt x="125" y="77"/>
                      </a:lnTo>
                      <a:lnTo>
                        <a:pt x="122" y="89"/>
                      </a:lnTo>
                      <a:lnTo>
                        <a:pt x="116" y="100"/>
                      </a:lnTo>
                      <a:lnTo>
                        <a:pt x="108" y="109"/>
                      </a:lnTo>
                      <a:lnTo>
                        <a:pt x="97" y="116"/>
                      </a:lnTo>
                      <a:lnTo>
                        <a:pt x="87" y="122"/>
                      </a:lnTo>
                      <a:lnTo>
                        <a:pt x="75" y="127"/>
                      </a:lnTo>
                      <a:lnTo>
                        <a:pt x="63" y="128"/>
                      </a:lnTo>
                      <a:lnTo>
                        <a:pt x="63" y="128"/>
                      </a:lnTo>
                      <a:lnTo>
                        <a:pt x="49" y="127"/>
                      </a:lnTo>
                      <a:lnTo>
                        <a:pt x="37" y="122"/>
                      </a:lnTo>
                      <a:lnTo>
                        <a:pt x="27" y="116"/>
                      </a:lnTo>
                      <a:lnTo>
                        <a:pt x="18" y="109"/>
                      </a:lnTo>
                      <a:lnTo>
                        <a:pt x="10" y="100"/>
                      </a:lnTo>
                      <a:lnTo>
                        <a:pt x="4" y="89"/>
                      </a:lnTo>
                      <a:lnTo>
                        <a:pt x="0" y="77"/>
                      </a:lnTo>
                      <a:lnTo>
                        <a:pt x="0" y="64"/>
                      </a:lnTo>
                      <a:lnTo>
                        <a:pt x="0" y="64"/>
                      </a:lnTo>
                      <a:lnTo>
                        <a:pt x="0" y="52"/>
                      </a:lnTo>
                      <a:lnTo>
                        <a:pt x="4" y="40"/>
                      </a:lnTo>
                      <a:lnTo>
                        <a:pt x="10" y="29"/>
                      </a:lnTo>
                      <a:lnTo>
                        <a:pt x="18" y="18"/>
                      </a:lnTo>
                      <a:lnTo>
                        <a:pt x="27" y="11"/>
                      </a:lnTo>
                      <a:lnTo>
                        <a:pt x="37" y="5"/>
                      </a:lnTo>
                      <a:lnTo>
                        <a:pt x="49" y="2"/>
                      </a:lnTo>
                      <a:lnTo>
                        <a:pt x="63" y="0"/>
                      </a:lnTo>
                      <a:lnTo>
                        <a:pt x="63" y="0"/>
                      </a:lnTo>
                      <a:lnTo>
                        <a:pt x="75" y="2"/>
                      </a:lnTo>
                      <a:lnTo>
                        <a:pt x="87" y="5"/>
                      </a:lnTo>
                      <a:lnTo>
                        <a:pt x="97" y="11"/>
                      </a:lnTo>
                      <a:lnTo>
                        <a:pt x="108" y="18"/>
                      </a:lnTo>
                      <a:lnTo>
                        <a:pt x="116" y="29"/>
                      </a:lnTo>
                      <a:lnTo>
                        <a:pt x="122" y="40"/>
                      </a:lnTo>
                      <a:lnTo>
                        <a:pt x="125" y="52"/>
                      </a:lnTo>
                      <a:lnTo>
                        <a:pt x="126" y="64"/>
                      </a:lnTo>
                      <a:lnTo>
                        <a:pt x="126" y="64"/>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8" name="Freeform 123">
                  <a:extLst>
                    <a:ext uri="{FF2B5EF4-FFF2-40B4-BE49-F238E27FC236}">
                      <a16:creationId xmlns:a16="http://schemas.microsoft.com/office/drawing/2014/main" id="{AE10E937-035E-A5D4-4F36-E3B757CBA6F0}"/>
                    </a:ext>
                  </a:extLst>
                </p:cNvPr>
                <p:cNvSpPr>
                  <a:spLocks/>
                </p:cNvSpPr>
                <p:nvPr/>
              </p:nvSpPr>
              <p:spPr bwMode="auto">
                <a:xfrm>
                  <a:off x="2653" y="3746"/>
                  <a:ext cx="175" cy="177"/>
                </a:xfrm>
                <a:custGeom>
                  <a:avLst/>
                  <a:gdLst>
                    <a:gd name="T0" fmla="*/ 175 w 175"/>
                    <a:gd name="T1" fmla="*/ 88 h 177"/>
                    <a:gd name="T2" fmla="*/ 175 w 175"/>
                    <a:gd name="T3" fmla="*/ 88 h 177"/>
                    <a:gd name="T4" fmla="*/ 175 w 175"/>
                    <a:gd name="T5" fmla="*/ 97 h 177"/>
                    <a:gd name="T6" fmla="*/ 173 w 175"/>
                    <a:gd name="T7" fmla="*/ 106 h 177"/>
                    <a:gd name="T8" fmla="*/ 169 w 175"/>
                    <a:gd name="T9" fmla="*/ 122 h 177"/>
                    <a:gd name="T10" fmla="*/ 160 w 175"/>
                    <a:gd name="T11" fmla="*/ 137 h 177"/>
                    <a:gd name="T12" fmla="*/ 149 w 175"/>
                    <a:gd name="T13" fmla="*/ 151 h 177"/>
                    <a:gd name="T14" fmla="*/ 137 w 175"/>
                    <a:gd name="T15" fmla="*/ 161 h 177"/>
                    <a:gd name="T16" fmla="*/ 122 w 175"/>
                    <a:gd name="T17" fmla="*/ 169 h 177"/>
                    <a:gd name="T18" fmla="*/ 106 w 175"/>
                    <a:gd name="T19" fmla="*/ 175 h 177"/>
                    <a:gd name="T20" fmla="*/ 97 w 175"/>
                    <a:gd name="T21" fmla="*/ 175 h 177"/>
                    <a:gd name="T22" fmla="*/ 88 w 175"/>
                    <a:gd name="T23" fmla="*/ 177 h 177"/>
                    <a:gd name="T24" fmla="*/ 88 w 175"/>
                    <a:gd name="T25" fmla="*/ 177 h 177"/>
                    <a:gd name="T26" fmla="*/ 79 w 175"/>
                    <a:gd name="T27" fmla="*/ 175 h 177"/>
                    <a:gd name="T28" fmla="*/ 69 w 175"/>
                    <a:gd name="T29" fmla="*/ 175 h 177"/>
                    <a:gd name="T30" fmla="*/ 53 w 175"/>
                    <a:gd name="T31" fmla="*/ 169 h 177"/>
                    <a:gd name="T32" fmla="*/ 38 w 175"/>
                    <a:gd name="T33" fmla="*/ 161 h 177"/>
                    <a:gd name="T34" fmla="*/ 26 w 175"/>
                    <a:gd name="T35" fmla="*/ 151 h 177"/>
                    <a:gd name="T36" fmla="*/ 15 w 175"/>
                    <a:gd name="T37" fmla="*/ 137 h 177"/>
                    <a:gd name="T38" fmla="*/ 6 w 175"/>
                    <a:gd name="T39" fmla="*/ 122 h 177"/>
                    <a:gd name="T40" fmla="*/ 2 w 175"/>
                    <a:gd name="T41" fmla="*/ 106 h 177"/>
                    <a:gd name="T42" fmla="*/ 0 w 175"/>
                    <a:gd name="T43" fmla="*/ 97 h 177"/>
                    <a:gd name="T44" fmla="*/ 0 w 175"/>
                    <a:gd name="T45" fmla="*/ 88 h 177"/>
                    <a:gd name="T46" fmla="*/ 0 w 175"/>
                    <a:gd name="T47" fmla="*/ 88 h 177"/>
                    <a:gd name="T48" fmla="*/ 0 w 175"/>
                    <a:gd name="T49" fmla="*/ 79 h 177"/>
                    <a:gd name="T50" fmla="*/ 2 w 175"/>
                    <a:gd name="T51" fmla="*/ 71 h 177"/>
                    <a:gd name="T52" fmla="*/ 6 w 175"/>
                    <a:gd name="T53" fmla="*/ 54 h 177"/>
                    <a:gd name="T54" fmla="*/ 15 w 175"/>
                    <a:gd name="T55" fmla="*/ 39 h 177"/>
                    <a:gd name="T56" fmla="*/ 26 w 175"/>
                    <a:gd name="T57" fmla="*/ 26 h 177"/>
                    <a:gd name="T58" fmla="*/ 38 w 175"/>
                    <a:gd name="T59" fmla="*/ 15 h 177"/>
                    <a:gd name="T60" fmla="*/ 53 w 175"/>
                    <a:gd name="T61" fmla="*/ 8 h 177"/>
                    <a:gd name="T62" fmla="*/ 69 w 175"/>
                    <a:gd name="T63" fmla="*/ 2 h 177"/>
                    <a:gd name="T64" fmla="*/ 79 w 175"/>
                    <a:gd name="T65" fmla="*/ 0 h 177"/>
                    <a:gd name="T66" fmla="*/ 88 w 175"/>
                    <a:gd name="T67" fmla="*/ 0 h 177"/>
                    <a:gd name="T68" fmla="*/ 88 w 175"/>
                    <a:gd name="T69" fmla="*/ 0 h 177"/>
                    <a:gd name="T70" fmla="*/ 97 w 175"/>
                    <a:gd name="T71" fmla="*/ 0 h 177"/>
                    <a:gd name="T72" fmla="*/ 106 w 175"/>
                    <a:gd name="T73" fmla="*/ 2 h 177"/>
                    <a:gd name="T74" fmla="*/ 122 w 175"/>
                    <a:gd name="T75" fmla="*/ 8 h 177"/>
                    <a:gd name="T76" fmla="*/ 137 w 175"/>
                    <a:gd name="T77" fmla="*/ 15 h 177"/>
                    <a:gd name="T78" fmla="*/ 149 w 175"/>
                    <a:gd name="T79" fmla="*/ 26 h 177"/>
                    <a:gd name="T80" fmla="*/ 160 w 175"/>
                    <a:gd name="T81" fmla="*/ 39 h 177"/>
                    <a:gd name="T82" fmla="*/ 169 w 175"/>
                    <a:gd name="T83" fmla="*/ 54 h 177"/>
                    <a:gd name="T84" fmla="*/ 173 w 175"/>
                    <a:gd name="T85" fmla="*/ 71 h 177"/>
                    <a:gd name="T86" fmla="*/ 175 w 175"/>
                    <a:gd name="T87" fmla="*/ 79 h 177"/>
                    <a:gd name="T88" fmla="*/ 175 w 175"/>
                    <a:gd name="T89" fmla="*/ 88 h 177"/>
                    <a:gd name="T90" fmla="*/ 175 w 175"/>
                    <a:gd name="T91" fmla="*/ 8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77">
                      <a:moveTo>
                        <a:pt x="175" y="88"/>
                      </a:moveTo>
                      <a:lnTo>
                        <a:pt x="175" y="88"/>
                      </a:lnTo>
                      <a:lnTo>
                        <a:pt x="175" y="97"/>
                      </a:lnTo>
                      <a:lnTo>
                        <a:pt x="173" y="106"/>
                      </a:lnTo>
                      <a:lnTo>
                        <a:pt x="169" y="122"/>
                      </a:lnTo>
                      <a:lnTo>
                        <a:pt x="160" y="137"/>
                      </a:lnTo>
                      <a:lnTo>
                        <a:pt x="149" y="151"/>
                      </a:lnTo>
                      <a:lnTo>
                        <a:pt x="137" y="161"/>
                      </a:lnTo>
                      <a:lnTo>
                        <a:pt x="122" y="169"/>
                      </a:lnTo>
                      <a:lnTo>
                        <a:pt x="106" y="175"/>
                      </a:lnTo>
                      <a:lnTo>
                        <a:pt x="97" y="175"/>
                      </a:lnTo>
                      <a:lnTo>
                        <a:pt x="88" y="177"/>
                      </a:lnTo>
                      <a:lnTo>
                        <a:pt x="88" y="177"/>
                      </a:lnTo>
                      <a:lnTo>
                        <a:pt x="79" y="175"/>
                      </a:lnTo>
                      <a:lnTo>
                        <a:pt x="69" y="175"/>
                      </a:lnTo>
                      <a:lnTo>
                        <a:pt x="53" y="169"/>
                      </a:lnTo>
                      <a:lnTo>
                        <a:pt x="38" y="161"/>
                      </a:lnTo>
                      <a:lnTo>
                        <a:pt x="26" y="151"/>
                      </a:lnTo>
                      <a:lnTo>
                        <a:pt x="15" y="137"/>
                      </a:lnTo>
                      <a:lnTo>
                        <a:pt x="6" y="122"/>
                      </a:lnTo>
                      <a:lnTo>
                        <a:pt x="2" y="106"/>
                      </a:lnTo>
                      <a:lnTo>
                        <a:pt x="0" y="97"/>
                      </a:lnTo>
                      <a:lnTo>
                        <a:pt x="0" y="88"/>
                      </a:lnTo>
                      <a:lnTo>
                        <a:pt x="0" y="88"/>
                      </a:lnTo>
                      <a:lnTo>
                        <a:pt x="0" y="79"/>
                      </a:lnTo>
                      <a:lnTo>
                        <a:pt x="2" y="71"/>
                      </a:lnTo>
                      <a:lnTo>
                        <a:pt x="6" y="54"/>
                      </a:lnTo>
                      <a:lnTo>
                        <a:pt x="15" y="39"/>
                      </a:lnTo>
                      <a:lnTo>
                        <a:pt x="26" y="26"/>
                      </a:lnTo>
                      <a:lnTo>
                        <a:pt x="38" y="15"/>
                      </a:lnTo>
                      <a:lnTo>
                        <a:pt x="53" y="8"/>
                      </a:lnTo>
                      <a:lnTo>
                        <a:pt x="69" y="2"/>
                      </a:lnTo>
                      <a:lnTo>
                        <a:pt x="79" y="0"/>
                      </a:lnTo>
                      <a:lnTo>
                        <a:pt x="88" y="0"/>
                      </a:lnTo>
                      <a:lnTo>
                        <a:pt x="88" y="0"/>
                      </a:lnTo>
                      <a:lnTo>
                        <a:pt x="97" y="0"/>
                      </a:lnTo>
                      <a:lnTo>
                        <a:pt x="106" y="2"/>
                      </a:lnTo>
                      <a:lnTo>
                        <a:pt x="122" y="8"/>
                      </a:lnTo>
                      <a:lnTo>
                        <a:pt x="137" y="15"/>
                      </a:lnTo>
                      <a:lnTo>
                        <a:pt x="149" y="26"/>
                      </a:lnTo>
                      <a:lnTo>
                        <a:pt x="160" y="39"/>
                      </a:lnTo>
                      <a:lnTo>
                        <a:pt x="169" y="54"/>
                      </a:lnTo>
                      <a:lnTo>
                        <a:pt x="173" y="71"/>
                      </a:lnTo>
                      <a:lnTo>
                        <a:pt x="175" y="79"/>
                      </a:lnTo>
                      <a:lnTo>
                        <a:pt x="175" y="88"/>
                      </a:lnTo>
                      <a:lnTo>
                        <a:pt x="175" y="88"/>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09" name="Freeform 124">
                  <a:extLst>
                    <a:ext uri="{FF2B5EF4-FFF2-40B4-BE49-F238E27FC236}">
                      <a16:creationId xmlns:a16="http://schemas.microsoft.com/office/drawing/2014/main" id="{8F18A813-2272-D08D-9C94-B169B1783DBA}"/>
                    </a:ext>
                  </a:extLst>
                </p:cNvPr>
                <p:cNvSpPr>
                  <a:spLocks/>
                </p:cNvSpPr>
                <p:nvPr/>
              </p:nvSpPr>
              <p:spPr bwMode="auto">
                <a:xfrm>
                  <a:off x="2423" y="3787"/>
                  <a:ext cx="149" cy="149"/>
                </a:xfrm>
                <a:custGeom>
                  <a:avLst/>
                  <a:gdLst>
                    <a:gd name="T0" fmla="*/ 149 w 149"/>
                    <a:gd name="T1" fmla="*/ 74 h 149"/>
                    <a:gd name="T2" fmla="*/ 149 w 149"/>
                    <a:gd name="T3" fmla="*/ 74 h 149"/>
                    <a:gd name="T4" fmla="*/ 147 w 149"/>
                    <a:gd name="T5" fmla="*/ 89 h 149"/>
                    <a:gd name="T6" fmla="*/ 143 w 149"/>
                    <a:gd name="T7" fmla="*/ 104 h 149"/>
                    <a:gd name="T8" fmla="*/ 135 w 149"/>
                    <a:gd name="T9" fmla="*/ 116 h 149"/>
                    <a:gd name="T10" fmla="*/ 126 w 149"/>
                    <a:gd name="T11" fmla="*/ 126 h 149"/>
                    <a:gd name="T12" fmla="*/ 116 w 149"/>
                    <a:gd name="T13" fmla="*/ 136 h 149"/>
                    <a:gd name="T14" fmla="*/ 104 w 149"/>
                    <a:gd name="T15" fmla="*/ 143 h 149"/>
                    <a:gd name="T16" fmla="*/ 88 w 149"/>
                    <a:gd name="T17" fmla="*/ 148 h 149"/>
                    <a:gd name="T18" fmla="*/ 73 w 149"/>
                    <a:gd name="T19" fmla="*/ 149 h 149"/>
                    <a:gd name="T20" fmla="*/ 73 w 149"/>
                    <a:gd name="T21" fmla="*/ 149 h 149"/>
                    <a:gd name="T22" fmla="*/ 58 w 149"/>
                    <a:gd name="T23" fmla="*/ 148 h 149"/>
                    <a:gd name="T24" fmla="*/ 45 w 149"/>
                    <a:gd name="T25" fmla="*/ 143 h 149"/>
                    <a:gd name="T26" fmla="*/ 33 w 149"/>
                    <a:gd name="T27" fmla="*/ 136 h 149"/>
                    <a:gd name="T28" fmla="*/ 21 w 149"/>
                    <a:gd name="T29" fmla="*/ 126 h 149"/>
                    <a:gd name="T30" fmla="*/ 12 w 149"/>
                    <a:gd name="T31" fmla="*/ 116 h 149"/>
                    <a:gd name="T32" fmla="*/ 6 w 149"/>
                    <a:gd name="T33" fmla="*/ 104 h 149"/>
                    <a:gd name="T34" fmla="*/ 1 w 149"/>
                    <a:gd name="T35" fmla="*/ 89 h 149"/>
                    <a:gd name="T36" fmla="*/ 0 w 149"/>
                    <a:gd name="T37" fmla="*/ 74 h 149"/>
                    <a:gd name="T38" fmla="*/ 0 w 149"/>
                    <a:gd name="T39" fmla="*/ 74 h 149"/>
                    <a:gd name="T40" fmla="*/ 1 w 149"/>
                    <a:gd name="T41" fmla="*/ 59 h 149"/>
                    <a:gd name="T42" fmla="*/ 6 w 149"/>
                    <a:gd name="T43" fmla="*/ 45 h 149"/>
                    <a:gd name="T44" fmla="*/ 12 w 149"/>
                    <a:gd name="T45" fmla="*/ 33 h 149"/>
                    <a:gd name="T46" fmla="*/ 21 w 149"/>
                    <a:gd name="T47" fmla="*/ 21 h 149"/>
                    <a:gd name="T48" fmla="*/ 33 w 149"/>
                    <a:gd name="T49" fmla="*/ 12 h 149"/>
                    <a:gd name="T50" fmla="*/ 45 w 149"/>
                    <a:gd name="T51" fmla="*/ 6 h 149"/>
                    <a:gd name="T52" fmla="*/ 58 w 149"/>
                    <a:gd name="T53" fmla="*/ 1 h 149"/>
                    <a:gd name="T54" fmla="*/ 73 w 149"/>
                    <a:gd name="T55" fmla="*/ 0 h 149"/>
                    <a:gd name="T56" fmla="*/ 73 w 149"/>
                    <a:gd name="T57" fmla="*/ 0 h 149"/>
                    <a:gd name="T58" fmla="*/ 88 w 149"/>
                    <a:gd name="T59" fmla="*/ 1 h 149"/>
                    <a:gd name="T60" fmla="*/ 104 w 149"/>
                    <a:gd name="T61" fmla="*/ 6 h 149"/>
                    <a:gd name="T62" fmla="*/ 116 w 149"/>
                    <a:gd name="T63" fmla="*/ 12 h 149"/>
                    <a:gd name="T64" fmla="*/ 126 w 149"/>
                    <a:gd name="T65" fmla="*/ 21 h 149"/>
                    <a:gd name="T66" fmla="*/ 135 w 149"/>
                    <a:gd name="T67" fmla="*/ 33 h 149"/>
                    <a:gd name="T68" fmla="*/ 143 w 149"/>
                    <a:gd name="T69" fmla="*/ 45 h 149"/>
                    <a:gd name="T70" fmla="*/ 147 w 149"/>
                    <a:gd name="T71" fmla="*/ 59 h 149"/>
                    <a:gd name="T72" fmla="*/ 149 w 149"/>
                    <a:gd name="T73" fmla="*/ 74 h 149"/>
                    <a:gd name="T74" fmla="*/ 149 w 149"/>
                    <a:gd name="T75" fmla="*/ 7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 h="149">
                      <a:moveTo>
                        <a:pt x="149" y="74"/>
                      </a:moveTo>
                      <a:lnTo>
                        <a:pt x="149" y="74"/>
                      </a:lnTo>
                      <a:lnTo>
                        <a:pt x="147" y="89"/>
                      </a:lnTo>
                      <a:lnTo>
                        <a:pt x="143" y="104"/>
                      </a:lnTo>
                      <a:lnTo>
                        <a:pt x="135" y="116"/>
                      </a:lnTo>
                      <a:lnTo>
                        <a:pt x="126" y="126"/>
                      </a:lnTo>
                      <a:lnTo>
                        <a:pt x="116" y="136"/>
                      </a:lnTo>
                      <a:lnTo>
                        <a:pt x="104" y="143"/>
                      </a:lnTo>
                      <a:lnTo>
                        <a:pt x="88" y="148"/>
                      </a:lnTo>
                      <a:lnTo>
                        <a:pt x="73" y="149"/>
                      </a:lnTo>
                      <a:lnTo>
                        <a:pt x="73" y="149"/>
                      </a:lnTo>
                      <a:lnTo>
                        <a:pt x="58" y="148"/>
                      </a:lnTo>
                      <a:lnTo>
                        <a:pt x="45" y="143"/>
                      </a:lnTo>
                      <a:lnTo>
                        <a:pt x="33" y="136"/>
                      </a:lnTo>
                      <a:lnTo>
                        <a:pt x="21" y="126"/>
                      </a:lnTo>
                      <a:lnTo>
                        <a:pt x="12" y="116"/>
                      </a:lnTo>
                      <a:lnTo>
                        <a:pt x="6" y="104"/>
                      </a:lnTo>
                      <a:lnTo>
                        <a:pt x="1" y="89"/>
                      </a:lnTo>
                      <a:lnTo>
                        <a:pt x="0" y="74"/>
                      </a:lnTo>
                      <a:lnTo>
                        <a:pt x="0" y="74"/>
                      </a:lnTo>
                      <a:lnTo>
                        <a:pt x="1" y="59"/>
                      </a:lnTo>
                      <a:lnTo>
                        <a:pt x="6" y="45"/>
                      </a:lnTo>
                      <a:lnTo>
                        <a:pt x="12" y="33"/>
                      </a:lnTo>
                      <a:lnTo>
                        <a:pt x="21" y="21"/>
                      </a:lnTo>
                      <a:lnTo>
                        <a:pt x="33" y="12"/>
                      </a:lnTo>
                      <a:lnTo>
                        <a:pt x="45" y="6"/>
                      </a:lnTo>
                      <a:lnTo>
                        <a:pt x="58" y="1"/>
                      </a:lnTo>
                      <a:lnTo>
                        <a:pt x="73" y="0"/>
                      </a:lnTo>
                      <a:lnTo>
                        <a:pt x="73" y="0"/>
                      </a:lnTo>
                      <a:lnTo>
                        <a:pt x="88" y="1"/>
                      </a:lnTo>
                      <a:lnTo>
                        <a:pt x="104" y="6"/>
                      </a:lnTo>
                      <a:lnTo>
                        <a:pt x="116" y="12"/>
                      </a:lnTo>
                      <a:lnTo>
                        <a:pt x="126" y="21"/>
                      </a:lnTo>
                      <a:lnTo>
                        <a:pt x="135" y="33"/>
                      </a:lnTo>
                      <a:lnTo>
                        <a:pt x="143" y="45"/>
                      </a:lnTo>
                      <a:lnTo>
                        <a:pt x="147" y="59"/>
                      </a:lnTo>
                      <a:lnTo>
                        <a:pt x="149" y="74"/>
                      </a:lnTo>
                      <a:lnTo>
                        <a:pt x="149" y="74"/>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0" name="Freeform 125">
                  <a:extLst>
                    <a:ext uri="{FF2B5EF4-FFF2-40B4-BE49-F238E27FC236}">
                      <a16:creationId xmlns:a16="http://schemas.microsoft.com/office/drawing/2014/main" id="{815E2CEE-232D-D55F-0991-FF53DAEBF8A6}"/>
                    </a:ext>
                  </a:extLst>
                </p:cNvPr>
                <p:cNvSpPr>
                  <a:spLocks/>
                </p:cNvSpPr>
                <p:nvPr/>
              </p:nvSpPr>
              <p:spPr bwMode="auto">
                <a:xfrm>
                  <a:off x="1696" y="3042"/>
                  <a:ext cx="187" cy="187"/>
                </a:xfrm>
                <a:custGeom>
                  <a:avLst/>
                  <a:gdLst>
                    <a:gd name="T0" fmla="*/ 187 w 187"/>
                    <a:gd name="T1" fmla="*/ 94 h 187"/>
                    <a:gd name="T2" fmla="*/ 187 w 187"/>
                    <a:gd name="T3" fmla="*/ 94 h 187"/>
                    <a:gd name="T4" fmla="*/ 187 w 187"/>
                    <a:gd name="T5" fmla="*/ 103 h 187"/>
                    <a:gd name="T6" fmla="*/ 185 w 187"/>
                    <a:gd name="T7" fmla="*/ 112 h 187"/>
                    <a:gd name="T8" fmla="*/ 182 w 187"/>
                    <a:gd name="T9" fmla="*/ 121 h 187"/>
                    <a:gd name="T10" fmla="*/ 179 w 187"/>
                    <a:gd name="T11" fmla="*/ 130 h 187"/>
                    <a:gd name="T12" fmla="*/ 172 w 187"/>
                    <a:gd name="T13" fmla="*/ 145 h 187"/>
                    <a:gd name="T14" fmla="*/ 160 w 187"/>
                    <a:gd name="T15" fmla="*/ 160 h 187"/>
                    <a:gd name="T16" fmla="*/ 146 w 187"/>
                    <a:gd name="T17" fmla="*/ 171 h 187"/>
                    <a:gd name="T18" fmla="*/ 130 w 187"/>
                    <a:gd name="T19" fmla="*/ 180 h 187"/>
                    <a:gd name="T20" fmla="*/ 122 w 187"/>
                    <a:gd name="T21" fmla="*/ 183 h 187"/>
                    <a:gd name="T22" fmla="*/ 113 w 187"/>
                    <a:gd name="T23" fmla="*/ 184 h 187"/>
                    <a:gd name="T24" fmla="*/ 104 w 187"/>
                    <a:gd name="T25" fmla="*/ 186 h 187"/>
                    <a:gd name="T26" fmla="*/ 94 w 187"/>
                    <a:gd name="T27" fmla="*/ 187 h 187"/>
                    <a:gd name="T28" fmla="*/ 94 w 187"/>
                    <a:gd name="T29" fmla="*/ 187 h 187"/>
                    <a:gd name="T30" fmla="*/ 84 w 187"/>
                    <a:gd name="T31" fmla="*/ 186 h 187"/>
                    <a:gd name="T32" fmla="*/ 75 w 187"/>
                    <a:gd name="T33" fmla="*/ 184 h 187"/>
                    <a:gd name="T34" fmla="*/ 66 w 187"/>
                    <a:gd name="T35" fmla="*/ 183 h 187"/>
                    <a:gd name="T36" fmla="*/ 57 w 187"/>
                    <a:gd name="T37" fmla="*/ 180 h 187"/>
                    <a:gd name="T38" fmla="*/ 42 w 187"/>
                    <a:gd name="T39" fmla="*/ 171 h 187"/>
                    <a:gd name="T40" fmla="*/ 27 w 187"/>
                    <a:gd name="T41" fmla="*/ 160 h 187"/>
                    <a:gd name="T42" fmla="*/ 17 w 187"/>
                    <a:gd name="T43" fmla="*/ 145 h 187"/>
                    <a:gd name="T44" fmla="*/ 8 w 187"/>
                    <a:gd name="T45" fmla="*/ 130 h 187"/>
                    <a:gd name="T46" fmla="*/ 5 w 187"/>
                    <a:gd name="T47" fmla="*/ 121 h 187"/>
                    <a:gd name="T48" fmla="*/ 2 w 187"/>
                    <a:gd name="T49" fmla="*/ 112 h 187"/>
                    <a:gd name="T50" fmla="*/ 2 w 187"/>
                    <a:gd name="T51" fmla="*/ 103 h 187"/>
                    <a:gd name="T52" fmla="*/ 0 w 187"/>
                    <a:gd name="T53" fmla="*/ 94 h 187"/>
                    <a:gd name="T54" fmla="*/ 0 w 187"/>
                    <a:gd name="T55" fmla="*/ 94 h 187"/>
                    <a:gd name="T56" fmla="*/ 2 w 187"/>
                    <a:gd name="T57" fmla="*/ 83 h 187"/>
                    <a:gd name="T58" fmla="*/ 2 w 187"/>
                    <a:gd name="T59" fmla="*/ 74 h 187"/>
                    <a:gd name="T60" fmla="*/ 5 w 187"/>
                    <a:gd name="T61" fmla="*/ 65 h 187"/>
                    <a:gd name="T62" fmla="*/ 8 w 187"/>
                    <a:gd name="T63" fmla="*/ 58 h 187"/>
                    <a:gd name="T64" fmla="*/ 17 w 187"/>
                    <a:gd name="T65" fmla="*/ 41 h 187"/>
                    <a:gd name="T66" fmla="*/ 27 w 187"/>
                    <a:gd name="T67" fmla="*/ 27 h 187"/>
                    <a:gd name="T68" fmla="*/ 42 w 187"/>
                    <a:gd name="T69" fmla="*/ 15 h 187"/>
                    <a:gd name="T70" fmla="*/ 57 w 187"/>
                    <a:gd name="T71" fmla="*/ 8 h 187"/>
                    <a:gd name="T72" fmla="*/ 66 w 187"/>
                    <a:gd name="T73" fmla="*/ 3 h 187"/>
                    <a:gd name="T74" fmla="*/ 75 w 187"/>
                    <a:gd name="T75" fmla="*/ 2 h 187"/>
                    <a:gd name="T76" fmla="*/ 84 w 187"/>
                    <a:gd name="T77" fmla="*/ 0 h 187"/>
                    <a:gd name="T78" fmla="*/ 94 w 187"/>
                    <a:gd name="T79" fmla="*/ 0 h 187"/>
                    <a:gd name="T80" fmla="*/ 94 w 187"/>
                    <a:gd name="T81" fmla="*/ 0 h 187"/>
                    <a:gd name="T82" fmla="*/ 104 w 187"/>
                    <a:gd name="T83" fmla="*/ 0 h 187"/>
                    <a:gd name="T84" fmla="*/ 113 w 187"/>
                    <a:gd name="T85" fmla="*/ 2 h 187"/>
                    <a:gd name="T86" fmla="*/ 122 w 187"/>
                    <a:gd name="T87" fmla="*/ 3 h 187"/>
                    <a:gd name="T88" fmla="*/ 130 w 187"/>
                    <a:gd name="T89" fmla="*/ 8 h 187"/>
                    <a:gd name="T90" fmla="*/ 146 w 187"/>
                    <a:gd name="T91" fmla="*/ 15 h 187"/>
                    <a:gd name="T92" fmla="*/ 160 w 187"/>
                    <a:gd name="T93" fmla="*/ 27 h 187"/>
                    <a:gd name="T94" fmla="*/ 172 w 187"/>
                    <a:gd name="T95" fmla="*/ 41 h 187"/>
                    <a:gd name="T96" fmla="*/ 179 w 187"/>
                    <a:gd name="T97" fmla="*/ 58 h 187"/>
                    <a:gd name="T98" fmla="*/ 182 w 187"/>
                    <a:gd name="T99" fmla="*/ 65 h 187"/>
                    <a:gd name="T100" fmla="*/ 185 w 187"/>
                    <a:gd name="T101" fmla="*/ 74 h 187"/>
                    <a:gd name="T102" fmla="*/ 187 w 187"/>
                    <a:gd name="T103" fmla="*/ 83 h 187"/>
                    <a:gd name="T104" fmla="*/ 187 w 187"/>
                    <a:gd name="T105" fmla="*/ 94 h 187"/>
                    <a:gd name="T106" fmla="*/ 187 w 187"/>
                    <a:gd name="T107"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7">
                      <a:moveTo>
                        <a:pt x="187" y="94"/>
                      </a:moveTo>
                      <a:lnTo>
                        <a:pt x="187" y="94"/>
                      </a:lnTo>
                      <a:lnTo>
                        <a:pt x="187" y="103"/>
                      </a:lnTo>
                      <a:lnTo>
                        <a:pt x="185" y="112"/>
                      </a:lnTo>
                      <a:lnTo>
                        <a:pt x="182" y="121"/>
                      </a:lnTo>
                      <a:lnTo>
                        <a:pt x="179" y="130"/>
                      </a:lnTo>
                      <a:lnTo>
                        <a:pt x="172" y="145"/>
                      </a:lnTo>
                      <a:lnTo>
                        <a:pt x="160" y="160"/>
                      </a:lnTo>
                      <a:lnTo>
                        <a:pt x="146" y="171"/>
                      </a:lnTo>
                      <a:lnTo>
                        <a:pt x="130" y="180"/>
                      </a:lnTo>
                      <a:lnTo>
                        <a:pt x="122" y="183"/>
                      </a:lnTo>
                      <a:lnTo>
                        <a:pt x="113" y="184"/>
                      </a:lnTo>
                      <a:lnTo>
                        <a:pt x="104" y="186"/>
                      </a:lnTo>
                      <a:lnTo>
                        <a:pt x="94" y="187"/>
                      </a:lnTo>
                      <a:lnTo>
                        <a:pt x="94" y="187"/>
                      </a:lnTo>
                      <a:lnTo>
                        <a:pt x="84" y="186"/>
                      </a:lnTo>
                      <a:lnTo>
                        <a:pt x="75" y="184"/>
                      </a:lnTo>
                      <a:lnTo>
                        <a:pt x="66" y="183"/>
                      </a:lnTo>
                      <a:lnTo>
                        <a:pt x="57" y="180"/>
                      </a:lnTo>
                      <a:lnTo>
                        <a:pt x="42" y="171"/>
                      </a:lnTo>
                      <a:lnTo>
                        <a:pt x="27" y="160"/>
                      </a:lnTo>
                      <a:lnTo>
                        <a:pt x="17" y="145"/>
                      </a:lnTo>
                      <a:lnTo>
                        <a:pt x="8" y="130"/>
                      </a:lnTo>
                      <a:lnTo>
                        <a:pt x="5" y="121"/>
                      </a:lnTo>
                      <a:lnTo>
                        <a:pt x="2" y="112"/>
                      </a:lnTo>
                      <a:lnTo>
                        <a:pt x="2" y="103"/>
                      </a:lnTo>
                      <a:lnTo>
                        <a:pt x="0" y="94"/>
                      </a:lnTo>
                      <a:lnTo>
                        <a:pt x="0" y="94"/>
                      </a:lnTo>
                      <a:lnTo>
                        <a:pt x="2" y="83"/>
                      </a:lnTo>
                      <a:lnTo>
                        <a:pt x="2" y="74"/>
                      </a:lnTo>
                      <a:lnTo>
                        <a:pt x="5" y="65"/>
                      </a:lnTo>
                      <a:lnTo>
                        <a:pt x="8" y="58"/>
                      </a:lnTo>
                      <a:lnTo>
                        <a:pt x="17" y="41"/>
                      </a:lnTo>
                      <a:lnTo>
                        <a:pt x="27" y="27"/>
                      </a:lnTo>
                      <a:lnTo>
                        <a:pt x="42" y="15"/>
                      </a:lnTo>
                      <a:lnTo>
                        <a:pt x="57" y="8"/>
                      </a:lnTo>
                      <a:lnTo>
                        <a:pt x="66" y="3"/>
                      </a:lnTo>
                      <a:lnTo>
                        <a:pt x="75" y="2"/>
                      </a:lnTo>
                      <a:lnTo>
                        <a:pt x="84" y="0"/>
                      </a:lnTo>
                      <a:lnTo>
                        <a:pt x="94" y="0"/>
                      </a:lnTo>
                      <a:lnTo>
                        <a:pt x="94" y="0"/>
                      </a:lnTo>
                      <a:lnTo>
                        <a:pt x="104" y="0"/>
                      </a:lnTo>
                      <a:lnTo>
                        <a:pt x="113" y="2"/>
                      </a:lnTo>
                      <a:lnTo>
                        <a:pt x="122" y="3"/>
                      </a:lnTo>
                      <a:lnTo>
                        <a:pt x="130" y="8"/>
                      </a:lnTo>
                      <a:lnTo>
                        <a:pt x="146" y="15"/>
                      </a:lnTo>
                      <a:lnTo>
                        <a:pt x="160" y="27"/>
                      </a:lnTo>
                      <a:lnTo>
                        <a:pt x="172" y="41"/>
                      </a:lnTo>
                      <a:lnTo>
                        <a:pt x="179" y="58"/>
                      </a:lnTo>
                      <a:lnTo>
                        <a:pt x="182" y="65"/>
                      </a:lnTo>
                      <a:lnTo>
                        <a:pt x="185" y="74"/>
                      </a:lnTo>
                      <a:lnTo>
                        <a:pt x="187" y="83"/>
                      </a:lnTo>
                      <a:lnTo>
                        <a:pt x="187" y="94"/>
                      </a:lnTo>
                      <a:lnTo>
                        <a:pt x="187" y="94"/>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1" name="Freeform 126">
                  <a:extLst>
                    <a:ext uri="{FF2B5EF4-FFF2-40B4-BE49-F238E27FC236}">
                      <a16:creationId xmlns:a16="http://schemas.microsoft.com/office/drawing/2014/main" id="{CB3602CC-10E2-DE71-3B71-2DF643A4560F}"/>
                    </a:ext>
                  </a:extLst>
                </p:cNvPr>
                <p:cNvSpPr>
                  <a:spLocks/>
                </p:cNvSpPr>
                <p:nvPr/>
              </p:nvSpPr>
              <p:spPr bwMode="auto">
                <a:xfrm>
                  <a:off x="1994" y="2540"/>
                  <a:ext cx="153" cy="153"/>
                </a:xfrm>
                <a:custGeom>
                  <a:avLst/>
                  <a:gdLst>
                    <a:gd name="T0" fmla="*/ 153 w 153"/>
                    <a:gd name="T1" fmla="*/ 77 h 153"/>
                    <a:gd name="T2" fmla="*/ 153 w 153"/>
                    <a:gd name="T3" fmla="*/ 77 h 153"/>
                    <a:gd name="T4" fmla="*/ 151 w 153"/>
                    <a:gd name="T5" fmla="*/ 92 h 153"/>
                    <a:gd name="T6" fmla="*/ 147 w 153"/>
                    <a:gd name="T7" fmla="*/ 106 h 153"/>
                    <a:gd name="T8" fmla="*/ 139 w 153"/>
                    <a:gd name="T9" fmla="*/ 119 h 153"/>
                    <a:gd name="T10" fmla="*/ 130 w 153"/>
                    <a:gd name="T11" fmla="*/ 131 h 153"/>
                    <a:gd name="T12" fmla="*/ 120 w 153"/>
                    <a:gd name="T13" fmla="*/ 140 h 153"/>
                    <a:gd name="T14" fmla="*/ 106 w 153"/>
                    <a:gd name="T15" fmla="*/ 147 h 153"/>
                    <a:gd name="T16" fmla="*/ 92 w 153"/>
                    <a:gd name="T17" fmla="*/ 151 h 153"/>
                    <a:gd name="T18" fmla="*/ 76 w 153"/>
                    <a:gd name="T19" fmla="*/ 153 h 153"/>
                    <a:gd name="T20" fmla="*/ 76 w 153"/>
                    <a:gd name="T21" fmla="*/ 153 h 153"/>
                    <a:gd name="T22" fmla="*/ 61 w 153"/>
                    <a:gd name="T23" fmla="*/ 151 h 153"/>
                    <a:gd name="T24" fmla="*/ 47 w 153"/>
                    <a:gd name="T25" fmla="*/ 147 h 153"/>
                    <a:gd name="T26" fmla="*/ 34 w 153"/>
                    <a:gd name="T27" fmla="*/ 140 h 153"/>
                    <a:gd name="T28" fmla="*/ 23 w 153"/>
                    <a:gd name="T29" fmla="*/ 131 h 153"/>
                    <a:gd name="T30" fmla="*/ 14 w 153"/>
                    <a:gd name="T31" fmla="*/ 119 h 153"/>
                    <a:gd name="T32" fmla="*/ 7 w 153"/>
                    <a:gd name="T33" fmla="*/ 106 h 153"/>
                    <a:gd name="T34" fmla="*/ 2 w 153"/>
                    <a:gd name="T35" fmla="*/ 92 h 153"/>
                    <a:gd name="T36" fmla="*/ 0 w 153"/>
                    <a:gd name="T37" fmla="*/ 77 h 153"/>
                    <a:gd name="T38" fmla="*/ 0 w 153"/>
                    <a:gd name="T39" fmla="*/ 77 h 153"/>
                    <a:gd name="T40" fmla="*/ 2 w 153"/>
                    <a:gd name="T41" fmla="*/ 62 h 153"/>
                    <a:gd name="T42" fmla="*/ 7 w 153"/>
                    <a:gd name="T43" fmla="*/ 47 h 153"/>
                    <a:gd name="T44" fmla="*/ 14 w 153"/>
                    <a:gd name="T45" fmla="*/ 33 h 153"/>
                    <a:gd name="T46" fmla="*/ 23 w 153"/>
                    <a:gd name="T47" fmla="*/ 23 h 153"/>
                    <a:gd name="T48" fmla="*/ 34 w 153"/>
                    <a:gd name="T49" fmla="*/ 14 h 153"/>
                    <a:gd name="T50" fmla="*/ 47 w 153"/>
                    <a:gd name="T51" fmla="*/ 6 h 153"/>
                    <a:gd name="T52" fmla="*/ 61 w 153"/>
                    <a:gd name="T53" fmla="*/ 2 h 153"/>
                    <a:gd name="T54" fmla="*/ 76 w 153"/>
                    <a:gd name="T55" fmla="*/ 0 h 153"/>
                    <a:gd name="T56" fmla="*/ 76 w 153"/>
                    <a:gd name="T57" fmla="*/ 0 h 153"/>
                    <a:gd name="T58" fmla="*/ 92 w 153"/>
                    <a:gd name="T59" fmla="*/ 2 h 153"/>
                    <a:gd name="T60" fmla="*/ 106 w 153"/>
                    <a:gd name="T61" fmla="*/ 6 h 153"/>
                    <a:gd name="T62" fmla="*/ 120 w 153"/>
                    <a:gd name="T63" fmla="*/ 14 h 153"/>
                    <a:gd name="T64" fmla="*/ 130 w 153"/>
                    <a:gd name="T65" fmla="*/ 23 h 153"/>
                    <a:gd name="T66" fmla="*/ 139 w 153"/>
                    <a:gd name="T67" fmla="*/ 33 h 153"/>
                    <a:gd name="T68" fmla="*/ 147 w 153"/>
                    <a:gd name="T69" fmla="*/ 47 h 153"/>
                    <a:gd name="T70" fmla="*/ 151 w 153"/>
                    <a:gd name="T71" fmla="*/ 62 h 153"/>
                    <a:gd name="T72" fmla="*/ 153 w 153"/>
                    <a:gd name="T73" fmla="*/ 77 h 153"/>
                    <a:gd name="T74" fmla="*/ 153 w 153"/>
                    <a:gd name="T7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153">
                      <a:moveTo>
                        <a:pt x="153" y="77"/>
                      </a:moveTo>
                      <a:lnTo>
                        <a:pt x="153" y="77"/>
                      </a:lnTo>
                      <a:lnTo>
                        <a:pt x="151" y="92"/>
                      </a:lnTo>
                      <a:lnTo>
                        <a:pt x="147" y="106"/>
                      </a:lnTo>
                      <a:lnTo>
                        <a:pt x="139" y="119"/>
                      </a:lnTo>
                      <a:lnTo>
                        <a:pt x="130" y="131"/>
                      </a:lnTo>
                      <a:lnTo>
                        <a:pt x="120" y="140"/>
                      </a:lnTo>
                      <a:lnTo>
                        <a:pt x="106" y="147"/>
                      </a:lnTo>
                      <a:lnTo>
                        <a:pt x="92" y="151"/>
                      </a:lnTo>
                      <a:lnTo>
                        <a:pt x="76" y="153"/>
                      </a:lnTo>
                      <a:lnTo>
                        <a:pt x="76" y="153"/>
                      </a:lnTo>
                      <a:lnTo>
                        <a:pt x="61" y="151"/>
                      </a:lnTo>
                      <a:lnTo>
                        <a:pt x="47" y="147"/>
                      </a:lnTo>
                      <a:lnTo>
                        <a:pt x="34" y="140"/>
                      </a:lnTo>
                      <a:lnTo>
                        <a:pt x="23" y="131"/>
                      </a:lnTo>
                      <a:lnTo>
                        <a:pt x="14" y="119"/>
                      </a:lnTo>
                      <a:lnTo>
                        <a:pt x="7" y="106"/>
                      </a:lnTo>
                      <a:lnTo>
                        <a:pt x="2" y="92"/>
                      </a:lnTo>
                      <a:lnTo>
                        <a:pt x="0" y="77"/>
                      </a:lnTo>
                      <a:lnTo>
                        <a:pt x="0" y="77"/>
                      </a:lnTo>
                      <a:lnTo>
                        <a:pt x="2" y="62"/>
                      </a:lnTo>
                      <a:lnTo>
                        <a:pt x="7" y="47"/>
                      </a:lnTo>
                      <a:lnTo>
                        <a:pt x="14" y="33"/>
                      </a:lnTo>
                      <a:lnTo>
                        <a:pt x="23" y="23"/>
                      </a:lnTo>
                      <a:lnTo>
                        <a:pt x="34" y="14"/>
                      </a:lnTo>
                      <a:lnTo>
                        <a:pt x="47" y="6"/>
                      </a:lnTo>
                      <a:lnTo>
                        <a:pt x="61" y="2"/>
                      </a:lnTo>
                      <a:lnTo>
                        <a:pt x="76" y="0"/>
                      </a:lnTo>
                      <a:lnTo>
                        <a:pt x="76" y="0"/>
                      </a:lnTo>
                      <a:lnTo>
                        <a:pt x="92" y="2"/>
                      </a:lnTo>
                      <a:lnTo>
                        <a:pt x="106" y="6"/>
                      </a:lnTo>
                      <a:lnTo>
                        <a:pt x="120" y="14"/>
                      </a:lnTo>
                      <a:lnTo>
                        <a:pt x="130" y="23"/>
                      </a:lnTo>
                      <a:lnTo>
                        <a:pt x="139" y="33"/>
                      </a:lnTo>
                      <a:lnTo>
                        <a:pt x="147" y="47"/>
                      </a:lnTo>
                      <a:lnTo>
                        <a:pt x="151" y="62"/>
                      </a:lnTo>
                      <a:lnTo>
                        <a:pt x="153" y="77"/>
                      </a:lnTo>
                      <a:lnTo>
                        <a:pt x="153" y="77"/>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2" name="Freeform 127">
                  <a:extLst>
                    <a:ext uri="{FF2B5EF4-FFF2-40B4-BE49-F238E27FC236}">
                      <a16:creationId xmlns:a16="http://schemas.microsoft.com/office/drawing/2014/main" id="{12652FDD-892C-32B5-69C7-1A840A5B365D}"/>
                    </a:ext>
                  </a:extLst>
                </p:cNvPr>
                <p:cNvSpPr>
                  <a:spLocks/>
                </p:cNvSpPr>
                <p:nvPr/>
              </p:nvSpPr>
              <p:spPr bwMode="auto">
                <a:xfrm>
                  <a:off x="2106" y="2682"/>
                  <a:ext cx="146" cy="145"/>
                </a:xfrm>
                <a:custGeom>
                  <a:avLst/>
                  <a:gdLst>
                    <a:gd name="T0" fmla="*/ 146 w 146"/>
                    <a:gd name="T1" fmla="*/ 72 h 145"/>
                    <a:gd name="T2" fmla="*/ 146 w 146"/>
                    <a:gd name="T3" fmla="*/ 72 h 145"/>
                    <a:gd name="T4" fmla="*/ 145 w 146"/>
                    <a:gd name="T5" fmla="*/ 87 h 145"/>
                    <a:gd name="T6" fmla="*/ 140 w 146"/>
                    <a:gd name="T7" fmla="*/ 101 h 145"/>
                    <a:gd name="T8" fmla="*/ 133 w 146"/>
                    <a:gd name="T9" fmla="*/ 113 h 145"/>
                    <a:gd name="T10" fmla="*/ 125 w 146"/>
                    <a:gd name="T11" fmla="*/ 124 h 145"/>
                    <a:gd name="T12" fmla="*/ 113 w 146"/>
                    <a:gd name="T13" fmla="*/ 133 h 145"/>
                    <a:gd name="T14" fmla="*/ 101 w 146"/>
                    <a:gd name="T15" fmla="*/ 139 h 145"/>
                    <a:gd name="T16" fmla="*/ 87 w 146"/>
                    <a:gd name="T17" fmla="*/ 143 h 145"/>
                    <a:gd name="T18" fmla="*/ 72 w 146"/>
                    <a:gd name="T19" fmla="*/ 145 h 145"/>
                    <a:gd name="T20" fmla="*/ 72 w 146"/>
                    <a:gd name="T21" fmla="*/ 145 h 145"/>
                    <a:gd name="T22" fmla="*/ 59 w 146"/>
                    <a:gd name="T23" fmla="*/ 143 h 145"/>
                    <a:gd name="T24" fmla="*/ 45 w 146"/>
                    <a:gd name="T25" fmla="*/ 139 h 145"/>
                    <a:gd name="T26" fmla="*/ 32 w 146"/>
                    <a:gd name="T27" fmla="*/ 133 h 145"/>
                    <a:gd name="T28" fmla="*/ 21 w 146"/>
                    <a:gd name="T29" fmla="*/ 124 h 145"/>
                    <a:gd name="T30" fmla="*/ 12 w 146"/>
                    <a:gd name="T31" fmla="*/ 113 h 145"/>
                    <a:gd name="T32" fmla="*/ 6 w 146"/>
                    <a:gd name="T33" fmla="*/ 101 h 145"/>
                    <a:gd name="T34" fmla="*/ 2 w 146"/>
                    <a:gd name="T35" fmla="*/ 87 h 145"/>
                    <a:gd name="T36" fmla="*/ 0 w 146"/>
                    <a:gd name="T37" fmla="*/ 72 h 145"/>
                    <a:gd name="T38" fmla="*/ 0 w 146"/>
                    <a:gd name="T39" fmla="*/ 72 h 145"/>
                    <a:gd name="T40" fmla="*/ 2 w 146"/>
                    <a:gd name="T41" fmla="*/ 57 h 145"/>
                    <a:gd name="T42" fmla="*/ 6 w 146"/>
                    <a:gd name="T43" fmla="*/ 44 h 145"/>
                    <a:gd name="T44" fmla="*/ 12 w 146"/>
                    <a:gd name="T45" fmla="*/ 32 h 145"/>
                    <a:gd name="T46" fmla="*/ 21 w 146"/>
                    <a:gd name="T47" fmla="*/ 21 h 145"/>
                    <a:gd name="T48" fmla="*/ 32 w 146"/>
                    <a:gd name="T49" fmla="*/ 12 h 145"/>
                    <a:gd name="T50" fmla="*/ 45 w 146"/>
                    <a:gd name="T51" fmla="*/ 5 h 145"/>
                    <a:gd name="T52" fmla="*/ 59 w 146"/>
                    <a:gd name="T53" fmla="*/ 1 h 145"/>
                    <a:gd name="T54" fmla="*/ 72 w 146"/>
                    <a:gd name="T55" fmla="*/ 0 h 145"/>
                    <a:gd name="T56" fmla="*/ 72 w 146"/>
                    <a:gd name="T57" fmla="*/ 0 h 145"/>
                    <a:gd name="T58" fmla="*/ 87 w 146"/>
                    <a:gd name="T59" fmla="*/ 1 h 145"/>
                    <a:gd name="T60" fmla="*/ 101 w 146"/>
                    <a:gd name="T61" fmla="*/ 5 h 145"/>
                    <a:gd name="T62" fmla="*/ 113 w 146"/>
                    <a:gd name="T63" fmla="*/ 12 h 145"/>
                    <a:gd name="T64" fmla="*/ 125 w 146"/>
                    <a:gd name="T65" fmla="*/ 21 h 145"/>
                    <a:gd name="T66" fmla="*/ 133 w 146"/>
                    <a:gd name="T67" fmla="*/ 32 h 145"/>
                    <a:gd name="T68" fmla="*/ 140 w 146"/>
                    <a:gd name="T69" fmla="*/ 44 h 145"/>
                    <a:gd name="T70" fmla="*/ 145 w 146"/>
                    <a:gd name="T71" fmla="*/ 57 h 145"/>
                    <a:gd name="T72" fmla="*/ 146 w 146"/>
                    <a:gd name="T73" fmla="*/ 72 h 145"/>
                    <a:gd name="T74" fmla="*/ 146 w 146"/>
                    <a:gd name="T75" fmla="*/ 7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145">
                      <a:moveTo>
                        <a:pt x="146" y="72"/>
                      </a:moveTo>
                      <a:lnTo>
                        <a:pt x="146" y="72"/>
                      </a:lnTo>
                      <a:lnTo>
                        <a:pt x="145" y="87"/>
                      </a:lnTo>
                      <a:lnTo>
                        <a:pt x="140" y="101"/>
                      </a:lnTo>
                      <a:lnTo>
                        <a:pt x="133" y="113"/>
                      </a:lnTo>
                      <a:lnTo>
                        <a:pt x="125" y="124"/>
                      </a:lnTo>
                      <a:lnTo>
                        <a:pt x="113" y="133"/>
                      </a:lnTo>
                      <a:lnTo>
                        <a:pt x="101" y="139"/>
                      </a:lnTo>
                      <a:lnTo>
                        <a:pt x="87" y="143"/>
                      </a:lnTo>
                      <a:lnTo>
                        <a:pt x="72" y="145"/>
                      </a:lnTo>
                      <a:lnTo>
                        <a:pt x="72" y="145"/>
                      </a:lnTo>
                      <a:lnTo>
                        <a:pt x="59" y="143"/>
                      </a:lnTo>
                      <a:lnTo>
                        <a:pt x="45" y="139"/>
                      </a:lnTo>
                      <a:lnTo>
                        <a:pt x="32" y="133"/>
                      </a:lnTo>
                      <a:lnTo>
                        <a:pt x="21" y="124"/>
                      </a:lnTo>
                      <a:lnTo>
                        <a:pt x="12" y="113"/>
                      </a:lnTo>
                      <a:lnTo>
                        <a:pt x="6" y="101"/>
                      </a:lnTo>
                      <a:lnTo>
                        <a:pt x="2" y="87"/>
                      </a:lnTo>
                      <a:lnTo>
                        <a:pt x="0" y="72"/>
                      </a:lnTo>
                      <a:lnTo>
                        <a:pt x="0" y="72"/>
                      </a:lnTo>
                      <a:lnTo>
                        <a:pt x="2" y="57"/>
                      </a:lnTo>
                      <a:lnTo>
                        <a:pt x="6" y="44"/>
                      </a:lnTo>
                      <a:lnTo>
                        <a:pt x="12" y="32"/>
                      </a:lnTo>
                      <a:lnTo>
                        <a:pt x="21" y="21"/>
                      </a:lnTo>
                      <a:lnTo>
                        <a:pt x="32" y="12"/>
                      </a:lnTo>
                      <a:lnTo>
                        <a:pt x="45" y="5"/>
                      </a:lnTo>
                      <a:lnTo>
                        <a:pt x="59" y="1"/>
                      </a:lnTo>
                      <a:lnTo>
                        <a:pt x="72" y="0"/>
                      </a:lnTo>
                      <a:lnTo>
                        <a:pt x="72" y="0"/>
                      </a:lnTo>
                      <a:lnTo>
                        <a:pt x="87" y="1"/>
                      </a:lnTo>
                      <a:lnTo>
                        <a:pt x="101" y="5"/>
                      </a:lnTo>
                      <a:lnTo>
                        <a:pt x="113" y="12"/>
                      </a:lnTo>
                      <a:lnTo>
                        <a:pt x="125" y="21"/>
                      </a:lnTo>
                      <a:lnTo>
                        <a:pt x="133" y="32"/>
                      </a:lnTo>
                      <a:lnTo>
                        <a:pt x="140" y="44"/>
                      </a:lnTo>
                      <a:lnTo>
                        <a:pt x="145" y="57"/>
                      </a:lnTo>
                      <a:lnTo>
                        <a:pt x="146" y="72"/>
                      </a:lnTo>
                      <a:lnTo>
                        <a:pt x="146" y="72"/>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3" name="Freeform 128">
                  <a:extLst>
                    <a:ext uri="{FF2B5EF4-FFF2-40B4-BE49-F238E27FC236}">
                      <a16:creationId xmlns:a16="http://schemas.microsoft.com/office/drawing/2014/main" id="{3F98FC72-E332-BDDB-AEB2-E4457E35E9E1}"/>
                    </a:ext>
                  </a:extLst>
                </p:cNvPr>
                <p:cNvSpPr>
                  <a:spLocks/>
                </p:cNvSpPr>
                <p:nvPr/>
              </p:nvSpPr>
              <p:spPr bwMode="auto">
                <a:xfrm>
                  <a:off x="959" y="2818"/>
                  <a:ext cx="182" cy="181"/>
                </a:xfrm>
                <a:custGeom>
                  <a:avLst/>
                  <a:gdLst>
                    <a:gd name="T0" fmla="*/ 182 w 182"/>
                    <a:gd name="T1" fmla="*/ 90 h 181"/>
                    <a:gd name="T2" fmla="*/ 182 w 182"/>
                    <a:gd name="T3" fmla="*/ 90 h 181"/>
                    <a:gd name="T4" fmla="*/ 181 w 182"/>
                    <a:gd name="T5" fmla="*/ 99 h 181"/>
                    <a:gd name="T6" fmla="*/ 181 w 182"/>
                    <a:gd name="T7" fmla="*/ 108 h 181"/>
                    <a:gd name="T8" fmla="*/ 175 w 182"/>
                    <a:gd name="T9" fmla="*/ 125 h 181"/>
                    <a:gd name="T10" fmla="*/ 166 w 182"/>
                    <a:gd name="T11" fmla="*/ 140 h 181"/>
                    <a:gd name="T12" fmla="*/ 155 w 182"/>
                    <a:gd name="T13" fmla="*/ 153 h 181"/>
                    <a:gd name="T14" fmla="*/ 142 w 182"/>
                    <a:gd name="T15" fmla="*/ 165 h 181"/>
                    <a:gd name="T16" fmla="*/ 127 w 182"/>
                    <a:gd name="T17" fmla="*/ 173 h 181"/>
                    <a:gd name="T18" fmla="*/ 110 w 182"/>
                    <a:gd name="T19" fmla="*/ 179 h 181"/>
                    <a:gd name="T20" fmla="*/ 101 w 182"/>
                    <a:gd name="T21" fmla="*/ 181 h 181"/>
                    <a:gd name="T22" fmla="*/ 92 w 182"/>
                    <a:gd name="T23" fmla="*/ 181 h 181"/>
                    <a:gd name="T24" fmla="*/ 92 w 182"/>
                    <a:gd name="T25" fmla="*/ 181 h 181"/>
                    <a:gd name="T26" fmla="*/ 81 w 182"/>
                    <a:gd name="T27" fmla="*/ 181 h 181"/>
                    <a:gd name="T28" fmla="*/ 72 w 182"/>
                    <a:gd name="T29" fmla="*/ 179 h 181"/>
                    <a:gd name="T30" fmla="*/ 56 w 182"/>
                    <a:gd name="T31" fmla="*/ 173 h 181"/>
                    <a:gd name="T32" fmla="*/ 41 w 182"/>
                    <a:gd name="T33" fmla="*/ 165 h 181"/>
                    <a:gd name="T34" fmla="*/ 27 w 182"/>
                    <a:gd name="T35" fmla="*/ 153 h 181"/>
                    <a:gd name="T36" fmla="*/ 17 w 182"/>
                    <a:gd name="T37" fmla="*/ 140 h 181"/>
                    <a:gd name="T38" fmla="*/ 8 w 182"/>
                    <a:gd name="T39" fmla="*/ 125 h 181"/>
                    <a:gd name="T40" fmla="*/ 3 w 182"/>
                    <a:gd name="T41" fmla="*/ 108 h 181"/>
                    <a:gd name="T42" fmla="*/ 2 w 182"/>
                    <a:gd name="T43" fmla="*/ 99 h 181"/>
                    <a:gd name="T44" fmla="*/ 0 w 182"/>
                    <a:gd name="T45" fmla="*/ 90 h 181"/>
                    <a:gd name="T46" fmla="*/ 0 w 182"/>
                    <a:gd name="T47" fmla="*/ 90 h 181"/>
                    <a:gd name="T48" fmla="*/ 2 w 182"/>
                    <a:gd name="T49" fmla="*/ 81 h 181"/>
                    <a:gd name="T50" fmla="*/ 3 w 182"/>
                    <a:gd name="T51" fmla="*/ 72 h 181"/>
                    <a:gd name="T52" fmla="*/ 8 w 182"/>
                    <a:gd name="T53" fmla="*/ 54 h 181"/>
                    <a:gd name="T54" fmla="*/ 17 w 182"/>
                    <a:gd name="T55" fmla="*/ 39 h 181"/>
                    <a:gd name="T56" fmla="*/ 27 w 182"/>
                    <a:gd name="T57" fmla="*/ 25 h 181"/>
                    <a:gd name="T58" fmla="*/ 41 w 182"/>
                    <a:gd name="T59" fmla="*/ 15 h 181"/>
                    <a:gd name="T60" fmla="*/ 56 w 182"/>
                    <a:gd name="T61" fmla="*/ 6 h 181"/>
                    <a:gd name="T62" fmla="*/ 72 w 182"/>
                    <a:gd name="T63" fmla="*/ 1 h 181"/>
                    <a:gd name="T64" fmla="*/ 81 w 182"/>
                    <a:gd name="T65" fmla="*/ 0 h 181"/>
                    <a:gd name="T66" fmla="*/ 92 w 182"/>
                    <a:gd name="T67" fmla="*/ 0 h 181"/>
                    <a:gd name="T68" fmla="*/ 92 w 182"/>
                    <a:gd name="T69" fmla="*/ 0 h 181"/>
                    <a:gd name="T70" fmla="*/ 101 w 182"/>
                    <a:gd name="T71" fmla="*/ 0 h 181"/>
                    <a:gd name="T72" fmla="*/ 110 w 182"/>
                    <a:gd name="T73" fmla="*/ 1 h 181"/>
                    <a:gd name="T74" fmla="*/ 127 w 182"/>
                    <a:gd name="T75" fmla="*/ 6 h 181"/>
                    <a:gd name="T76" fmla="*/ 142 w 182"/>
                    <a:gd name="T77" fmla="*/ 15 h 181"/>
                    <a:gd name="T78" fmla="*/ 155 w 182"/>
                    <a:gd name="T79" fmla="*/ 25 h 181"/>
                    <a:gd name="T80" fmla="*/ 166 w 182"/>
                    <a:gd name="T81" fmla="*/ 39 h 181"/>
                    <a:gd name="T82" fmla="*/ 175 w 182"/>
                    <a:gd name="T83" fmla="*/ 54 h 181"/>
                    <a:gd name="T84" fmla="*/ 181 w 182"/>
                    <a:gd name="T85" fmla="*/ 72 h 181"/>
                    <a:gd name="T86" fmla="*/ 181 w 182"/>
                    <a:gd name="T87" fmla="*/ 81 h 181"/>
                    <a:gd name="T88" fmla="*/ 182 w 182"/>
                    <a:gd name="T89" fmla="*/ 90 h 181"/>
                    <a:gd name="T90" fmla="*/ 182 w 182"/>
                    <a:gd name="T91"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81">
                      <a:moveTo>
                        <a:pt x="182" y="90"/>
                      </a:moveTo>
                      <a:lnTo>
                        <a:pt x="182" y="90"/>
                      </a:lnTo>
                      <a:lnTo>
                        <a:pt x="181" y="99"/>
                      </a:lnTo>
                      <a:lnTo>
                        <a:pt x="181" y="108"/>
                      </a:lnTo>
                      <a:lnTo>
                        <a:pt x="175" y="125"/>
                      </a:lnTo>
                      <a:lnTo>
                        <a:pt x="166" y="140"/>
                      </a:lnTo>
                      <a:lnTo>
                        <a:pt x="155" y="153"/>
                      </a:lnTo>
                      <a:lnTo>
                        <a:pt x="142" y="165"/>
                      </a:lnTo>
                      <a:lnTo>
                        <a:pt x="127" y="173"/>
                      </a:lnTo>
                      <a:lnTo>
                        <a:pt x="110" y="179"/>
                      </a:lnTo>
                      <a:lnTo>
                        <a:pt x="101" y="181"/>
                      </a:lnTo>
                      <a:lnTo>
                        <a:pt x="92" y="181"/>
                      </a:lnTo>
                      <a:lnTo>
                        <a:pt x="92" y="181"/>
                      </a:lnTo>
                      <a:lnTo>
                        <a:pt x="81" y="181"/>
                      </a:lnTo>
                      <a:lnTo>
                        <a:pt x="72" y="179"/>
                      </a:lnTo>
                      <a:lnTo>
                        <a:pt x="56" y="173"/>
                      </a:lnTo>
                      <a:lnTo>
                        <a:pt x="41" y="165"/>
                      </a:lnTo>
                      <a:lnTo>
                        <a:pt x="27" y="153"/>
                      </a:lnTo>
                      <a:lnTo>
                        <a:pt x="17" y="140"/>
                      </a:lnTo>
                      <a:lnTo>
                        <a:pt x="8" y="125"/>
                      </a:lnTo>
                      <a:lnTo>
                        <a:pt x="3" y="108"/>
                      </a:lnTo>
                      <a:lnTo>
                        <a:pt x="2" y="99"/>
                      </a:lnTo>
                      <a:lnTo>
                        <a:pt x="0" y="90"/>
                      </a:lnTo>
                      <a:lnTo>
                        <a:pt x="0" y="90"/>
                      </a:lnTo>
                      <a:lnTo>
                        <a:pt x="2" y="81"/>
                      </a:lnTo>
                      <a:lnTo>
                        <a:pt x="3" y="72"/>
                      </a:lnTo>
                      <a:lnTo>
                        <a:pt x="8" y="54"/>
                      </a:lnTo>
                      <a:lnTo>
                        <a:pt x="17" y="39"/>
                      </a:lnTo>
                      <a:lnTo>
                        <a:pt x="27" y="25"/>
                      </a:lnTo>
                      <a:lnTo>
                        <a:pt x="41" y="15"/>
                      </a:lnTo>
                      <a:lnTo>
                        <a:pt x="56" y="6"/>
                      </a:lnTo>
                      <a:lnTo>
                        <a:pt x="72" y="1"/>
                      </a:lnTo>
                      <a:lnTo>
                        <a:pt x="81" y="0"/>
                      </a:lnTo>
                      <a:lnTo>
                        <a:pt x="92" y="0"/>
                      </a:lnTo>
                      <a:lnTo>
                        <a:pt x="92" y="0"/>
                      </a:lnTo>
                      <a:lnTo>
                        <a:pt x="101" y="0"/>
                      </a:lnTo>
                      <a:lnTo>
                        <a:pt x="110" y="1"/>
                      </a:lnTo>
                      <a:lnTo>
                        <a:pt x="127" y="6"/>
                      </a:lnTo>
                      <a:lnTo>
                        <a:pt x="142" y="15"/>
                      </a:lnTo>
                      <a:lnTo>
                        <a:pt x="155" y="25"/>
                      </a:lnTo>
                      <a:lnTo>
                        <a:pt x="166" y="39"/>
                      </a:lnTo>
                      <a:lnTo>
                        <a:pt x="175" y="54"/>
                      </a:lnTo>
                      <a:lnTo>
                        <a:pt x="181" y="72"/>
                      </a:lnTo>
                      <a:lnTo>
                        <a:pt x="181" y="81"/>
                      </a:lnTo>
                      <a:lnTo>
                        <a:pt x="182" y="90"/>
                      </a:lnTo>
                      <a:lnTo>
                        <a:pt x="182" y="90"/>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4" name="Freeform 129">
                  <a:extLst>
                    <a:ext uri="{FF2B5EF4-FFF2-40B4-BE49-F238E27FC236}">
                      <a16:creationId xmlns:a16="http://schemas.microsoft.com/office/drawing/2014/main" id="{E6D2A5A3-1318-60A2-729F-59E962868EF0}"/>
                    </a:ext>
                  </a:extLst>
                </p:cNvPr>
                <p:cNvSpPr>
                  <a:spLocks/>
                </p:cNvSpPr>
                <p:nvPr/>
              </p:nvSpPr>
              <p:spPr bwMode="auto">
                <a:xfrm>
                  <a:off x="1095" y="2809"/>
                  <a:ext cx="114" cy="114"/>
                </a:xfrm>
                <a:custGeom>
                  <a:avLst/>
                  <a:gdLst>
                    <a:gd name="T0" fmla="*/ 114 w 114"/>
                    <a:gd name="T1" fmla="*/ 57 h 114"/>
                    <a:gd name="T2" fmla="*/ 114 w 114"/>
                    <a:gd name="T3" fmla="*/ 57 h 114"/>
                    <a:gd name="T4" fmla="*/ 113 w 114"/>
                    <a:gd name="T5" fmla="*/ 69 h 114"/>
                    <a:gd name="T6" fmla="*/ 110 w 114"/>
                    <a:gd name="T7" fmla="*/ 79 h 114"/>
                    <a:gd name="T8" fmla="*/ 104 w 114"/>
                    <a:gd name="T9" fmla="*/ 89 h 114"/>
                    <a:gd name="T10" fmla="*/ 98 w 114"/>
                    <a:gd name="T11" fmla="*/ 98 h 114"/>
                    <a:gd name="T12" fmla="*/ 89 w 114"/>
                    <a:gd name="T13" fmla="*/ 104 h 114"/>
                    <a:gd name="T14" fmla="*/ 80 w 114"/>
                    <a:gd name="T15" fmla="*/ 110 h 114"/>
                    <a:gd name="T16" fmla="*/ 68 w 114"/>
                    <a:gd name="T17" fmla="*/ 113 h 114"/>
                    <a:gd name="T18" fmla="*/ 57 w 114"/>
                    <a:gd name="T19" fmla="*/ 114 h 114"/>
                    <a:gd name="T20" fmla="*/ 57 w 114"/>
                    <a:gd name="T21" fmla="*/ 114 h 114"/>
                    <a:gd name="T22" fmla="*/ 45 w 114"/>
                    <a:gd name="T23" fmla="*/ 113 h 114"/>
                    <a:gd name="T24" fmla="*/ 34 w 114"/>
                    <a:gd name="T25" fmla="*/ 110 h 114"/>
                    <a:gd name="T26" fmla="*/ 25 w 114"/>
                    <a:gd name="T27" fmla="*/ 104 h 114"/>
                    <a:gd name="T28" fmla="*/ 16 w 114"/>
                    <a:gd name="T29" fmla="*/ 98 h 114"/>
                    <a:gd name="T30" fmla="*/ 9 w 114"/>
                    <a:gd name="T31" fmla="*/ 89 h 114"/>
                    <a:gd name="T32" fmla="*/ 4 w 114"/>
                    <a:gd name="T33" fmla="*/ 79 h 114"/>
                    <a:gd name="T34" fmla="*/ 1 w 114"/>
                    <a:gd name="T35" fmla="*/ 69 h 114"/>
                    <a:gd name="T36" fmla="*/ 0 w 114"/>
                    <a:gd name="T37" fmla="*/ 57 h 114"/>
                    <a:gd name="T38" fmla="*/ 0 w 114"/>
                    <a:gd name="T39" fmla="*/ 57 h 114"/>
                    <a:gd name="T40" fmla="*/ 1 w 114"/>
                    <a:gd name="T41" fmla="*/ 45 h 114"/>
                    <a:gd name="T42" fmla="*/ 4 w 114"/>
                    <a:gd name="T43" fmla="*/ 34 h 114"/>
                    <a:gd name="T44" fmla="*/ 9 w 114"/>
                    <a:gd name="T45" fmla="*/ 25 h 114"/>
                    <a:gd name="T46" fmla="*/ 16 w 114"/>
                    <a:gd name="T47" fmla="*/ 16 h 114"/>
                    <a:gd name="T48" fmla="*/ 25 w 114"/>
                    <a:gd name="T49" fmla="*/ 10 h 114"/>
                    <a:gd name="T50" fmla="*/ 34 w 114"/>
                    <a:gd name="T51" fmla="*/ 4 h 114"/>
                    <a:gd name="T52" fmla="*/ 45 w 114"/>
                    <a:gd name="T53" fmla="*/ 1 h 114"/>
                    <a:gd name="T54" fmla="*/ 57 w 114"/>
                    <a:gd name="T55" fmla="*/ 0 h 114"/>
                    <a:gd name="T56" fmla="*/ 57 w 114"/>
                    <a:gd name="T57" fmla="*/ 0 h 114"/>
                    <a:gd name="T58" fmla="*/ 68 w 114"/>
                    <a:gd name="T59" fmla="*/ 1 h 114"/>
                    <a:gd name="T60" fmla="*/ 80 w 114"/>
                    <a:gd name="T61" fmla="*/ 4 h 114"/>
                    <a:gd name="T62" fmla="*/ 89 w 114"/>
                    <a:gd name="T63" fmla="*/ 10 h 114"/>
                    <a:gd name="T64" fmla="*/ 98 w 114"/>
                    <a:gd name="T65" fmla="*/ 16 h 114"/>
                    <a:gd name="T66" fmla="*/ 104 w 114"/>
                    <a:gd name="T67" fmla="*/ 25 h 114"/>
                    <a:gd name="T68" fmla="*/ 110 w 114"/>
                    <a:gd name="T69" fmla="*/ 34 h 114"/>
                    <a:gd name="T70" fmla="*/ 113 w 114"/>
                    <a:gd name="T71" fmla="*/ 45 h 114"/>
                    <a:gd name="T72" fmla="*/ 114 w 114"/>
                    <a:gd name="T73" fmla="*/ 57 h 114"/>
                    <a:gd name="T74" fmla="*/ 114 w 114"/>
                    <a:gd name="T75"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4" h="114">
                      <a:moveTo>
                        <a:pt x="114" y="57"/>
                      </a:moveTo>
                      <a:lnTo>
                        <a:pt x="114" y="57"/>
                      </a:lnTo>
                      <a:lnTo>
                        <a:pt x="113" y="69"/>
                      </a:lnTo>
                      <a:lnTo>
                        <a:pt x="110" y="79"/>
                      </a:lnTo>
                      <a:lnTo>
                        <a:pt x="104" y="89"/>
                      </a:lnTo>
                      <a:lnTo>
                        <a:pt x="98" y="98"/>
                      </a:lnTo>
                      <a:lnTo>
                        <a:pt x="89" y="104"/>
                      </a:lnTo>
                      <a:lnTo>
                        <a:pt x="80" y="110"/>
                      </a:lnTo>
                      <a:lnTo>
                        <a:pt x="68" y="113"/>
                      </a:lnTo>
                      <a:lnTo>
                        <a:pt x="57" y="114"/>
                      </a:lnTo>
                      <a:lnTo>
                        <a:pt x="57" y="114"/>
                      </a:lnTo>
                      <a:lnTo>
                        <a:pt x="45" y="113"/>
                      </a:lnTo>
                      <a:lnTo>
                        <a:pt x="34" y="110"/>
                      </a:lnTo>
                      <a:lnTo>
                        <a:pt x="25" y="104"/>
                      </a:lnTo>
                      <a:lnTo>
                        <a:pt x="16" y="98"/>
                      </a:lnTo>
                      <a:lnTo>
                        <a:pt x="9" y="89"/>
                      </a:lnTo>
                      <a:lnTo>
                        <a:pt x="4" y="79"/>
                      </a:lnTo>
                      <a:lnTo>
                        <a:pt x="1" y="69"/>
                      </a:lnTo>
                      <a:lnTo>
                        <a:pt x="0" y="57"/>
                      </a:lnTo>
                      <a:lnTo>
                        <a:pt x="0" y="57"/>
                      </a:lnTo>
                      <a:lnTo>
                        <a:pt x="1" y="45"/>
                      </a:lnTo>
                      <a:lnTo>
                        <a:pt x="4" y="34"/>
                      </a:lnTo>
                      <a:lnTo>
                        <a:pt x="9" y="25"/>
                      </a:lnTo>
                      <a:lnTo>
                        <a:pt x="16" y="16"/>
                      </a:lnTo>
                      <a:lnTo>
                        <a:pt x="25" y="10"/>
                      </a:lnTo>
                      <a:lnTo>
                        <a:pt x="34" y="4"/>
                      </a:lnTo>
                      <a:lnTo>
                        <a:pt x="45" y="1"/>
                      </a:lnTo>
                      <a:lnTo>
                        <a:pt x="57" y="0"/>
                      </a:lnTo>
                      <a:lnTo>
                        <a:pt x="57" y="0"/>
                      </a:lnTo>
                      <a:lnTo>
                        <a:pt x="68" y="1"/>
                      </a:lnTo>
                      <a:lnTo>
                        <a:pt x="80" y="4"/>
                      </a:lnTo>
                      <a:lnTo>
                        <a:pt x="89" y="10"/>
                      </a:lnTo>
                      <a:lnTo>
                        <a:pt x="98" y="16"/>
                      </a:lnTo>
                      <a:lnTo>
                        <a:pt x="104" y="25"/>
                      </a:lnTo>
                      <a:lnTo>
                        <a:pt x="110" y="34"/>
                      </a:lnTo>
                      <a:lnTo>
                        <a:pt x="113" y="45"/>
                      </a:lnTo>
                      <a:lnTo>
                        <a:pt x="114" y="57"/>
                      </a:lnTo>
                      <a:lnTo>
                        <a:pt x="114" y="57"/>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5" name="Freeform 130">
                  <a:extLst>
                    <a:ext uri="{FF2B5EF4-FFF2-40B4-BE49-F238E27FC236}">
                      <a16:creationId xmlns:a16="http://schemas.microsoft.com/office/drawing/2014/main" id="{EDEFE079-F383-8626-4372-08A1F5730D48}"/>
                    </a:ext>
                  </a:extLst>
                </p:cNvPr>
                <p:cNvSpPr>
                  <a:spLocks/>
                </p:cNvSpPr>
                <p:nvPr/>
              </p:nvSpPr>
              <p:spPr bwMode="auto">
                <a:xfrm>
                  <a:off x="1423" y="2781"/>
                  <a:ext cx="136" cy="136"/>
                </a:xfrm>
                <a:custGeom>
                  <a:avLst/>
                  <a:gdLst>
                    <a:gd name="T0" fmla="*/ 136 w 136"/>
                    <a:gd name="T1" fmla="*/ 68 h 136"/>
                    <a:gd name="T2" fmla="*/ 136 w 136"/>
                    <a:gd name="T3" fmla="*/ 68 h 136"/>
                    <a:gd name="T4" fmla="*/ 134 w 136"/>
                    <a:gd name="T5" fmla="*/ 82 h 136"/>
                    <a:gd name="T6" fmla="*/ 130 w 136"/>
                    <a:gd name="T7" fmla="*/ 94 h 136"/>
                    <a:gd name="T8" fmla="*/ 124 w 136"/>
                    <a:gd name="T9" fmla="*/ 106 h 136"/>
                    <a:gd name="T10" fmla="*/ 116 w 136"/>
                    <a:gd name="T11" fmla="*/ 117 h 136"/>
                    <a:gd name="T12" fmla="*/ 106 w 136"/>
                    <a:gd name="T13" fmla="*/ 124 h 136"/>
                    <a:gd name="T14" fmla="*/ 94 w 136"/>
                    <a:gd name="T15" fmla="*/ 130 h 136"/>
                    <a:gd name="T16" fmla="*/ 82 w 136"/>
                    <a:gd name="T17" fmla="*/ 135 h 136"/>
                    <a:gd name="T18" fmla="*/ 68 w 136"/>
                    <a:gd name="T19" fmla="*/ 136 h 136"/>
                    <a:gd name="T20" fmla="*/ 68 w 136"/>
                    <a:gd name="T21" fmla="*/ 136 h 136"/>
                    <a:gd name="T22" fmla="*/ 55 w 136"/>
                    <a:gd name="T23" fmla="*/ 135 h 136"/>
                    <a:gd name="T24" fmla="*/ 41 w 136"/>
                    <a:gd name="T25" fmla="*/ 130 h 136"/>
                    <a:gd name="T26" fmla="*/ 30 w 136"/>
                    <a:gd name="T27" fmla="*/ 124 h 136"/>
                    <a:gd name="T28" fmla="*/ 20 w 136"/>
                    <a:gd name="T29" fmla="*/ 117 h 136"/>
                    <a:gd name="T30" fmla="*/ 11 w 136"/>
                    <a:gd name="T31" fmla="*/ 106 h 136"/>
                    <a:gd name="T32" fmla="*/ 5 w 136"/>
                    <a:gd name="T33" fmla="*/ 94 h 136"/>
                    <a:gd name="T34" fmla="*/ 2 w 136"/>
                    <a:gd name="T35" fmla="*/ 82 h 136"/>
                    <a:gd name="T36" fmla="*/ 0 w 136"/>
                    <a:gd name="T37" fmla="*/ 68 h 136"/>
                    <a:gd name="T38" fmla="*/ 0 w 136"/>
                    <a:gd name="T39" fmla="*/ 68 h 136"/>
                    <a:gd name="T40" fmla="*/ 2 w 136"/>
                    <a:gd name="T41" fmla="*/ 55 h 136"/>
                    <a:gd name="T42" fmla="*/ 5 w 136"/>
                    <a:gd name="T43" fmla="*/ 41 h 136"/>
                    <a:gd name="T44" fmla="*/ 11 w 136"/>
                    <a:gd name="T45" fmla="*/ 31 h 136"/>
                    <a:gd name="T46" fmla="*/ 20 w 136"/>
                    <a:gd name="T47" fmla="*/ 20 h 136"/>
                    <a:gd name="T48" fmla="*/ 30 w 136"/>
                    <a:gd name="T49" fmla="*/ 13 h 136"/>
                    <a:gd name="T50" fmla="*/ 41 w 136"/>
                    <a:gd name="T51" fmla="*/ 5 h 136"/>
                    <a:gd name="T52" fmla="*/ 55 w 136"/>
                    <a:gd name="T53" fmla="*/ 2 h 136"/>
                    <a:gd name="T54" fmla="*/ 68 w 136"/>
                    <a:gd name="T55" fmla="*/ 0 h 136"/>
                    <a:gd name="T56" fmla="*/ 68 w 136"/>
                    <a:gd name="T57" fmla="*/ 0 h 136"/>
                    <a:gd name="T58" fmla="*/ 82 w 136"/>
                    <a:gd name="T59" fmla="*/ 2 h 136"/>
                    <a:gd name="T60" fmla="*/ 94 w 136"/>
                    <a:gd name="T61" fmla="*/ 5 h 136"/>
                    <a:gd name="T62" fmla="*/ 106 w 136"/>
                    <a:gd name="T63" fmla="*/ 13 h 136"/>
                    <a:gd name="T64" fmla="*/ 116 w 136"/>
                    <a:gd name="T65" fmla="*/ 20 h 136"/>
                    <a:gd name="T66" fmla="*/ 124 w 136"/>
                    <a:gd name="T67" fmla="*/ 31 h 136"/>
                    <a:gd name="T68" fmla="*/ 130 w 136"/>
                    <a:gd name="T69" fmla="*/ 41 h 136"/>
                    <a:gd name="T70" fmla="*/ 134 w 136"/>
                    <a:gd name="T71" fmla="*/ 55 h 136"/>
                    <a:gd name="T72" fmla="*/ 136 w 136"/>
                    <a:gd name="T73" fmla="*/ 68 h 136"/>
                    <a:gd name="T74" fmla="*/ 136 w 136"/>
                    <a:gd name="T75"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36">
                      <a:moveTo>
                        <a:pt x="136" y="68"/>
                      </a:moveTo>
                      <a:lnTo>
                        <a:pt x="136" y="68"/>
                      </a:lnTo>
                      <a:lnTo>
                        <a:pt x="134" y="82"/>
                      </a:lnTo>
                      <a:lnTo>
                        <a:pt x="130" y="94"/>
                      </a:lnTo>
                      <a:lnTo>
                        <a:pt x="124" y="106"/>
                      </a:lnTo>
                      <a:lnTo>
                        <a:pt x="116" y="117"/>
                      </a:lnTo>
                      <a:lnTo>
                        <a:pt x="106" y="124"/>
                      </a:lnTo>
                      <a:lnTo>
                        <a:pt x="94" y="130"/>
                      </a:lnTo>
                      <a:lnTo>
                        <a:pt x="82" y="135"/>
                      </a:lnTo>
                      <a:lnTo>
                        <a:pt x="68" y="136"/>
                      </a:lnTo>
                      <a:lnTo>
                        <a:pt x="68" y="136"/>
                      </a:lnTo>
                      <a:lnTo>
                        <a:pt x="55" y="135"/>
                      </a:lnTo>
                      <a:lnTo>
                        <a:pt x="41" y="130"/>
                      </a:lnTo>
                      <a:lnTo>
                        <a:pt x="30" y="124"/>
                      </a:lnTo>
                      <a:lnTo>
                        <a:pt x="20" y="117"/>
                      </a:lnTo>
                      <a:lnTo>
                        <a:pt x="11" y="106"/>
                      </a:lnTo>
                      <a:lnTo>
                        <a:pt x="5" y="94"/>
                      </a:lnTo>
                      <a:lnTo>
                        <a:pt x="2" y="82"/>
                      </a:lnTo>
                      <a:lnTo>
                        <a:pt x="0" y="68"/>
                      </a:lnTo>
                      <a:lnTo>
                        <a:pt x="0" y="68"/>
                      </a:lnTo>
                      <a:lnTo>
                        <a:pt x="2" y="55"/>
                      </a:lnTo>
                      <a:lnTo>
                        <a:pt x="5" y="41"/>
                      </a:lnTo>
                      <a:lnTo>
                        <a:pt x="11" y="31"/>
                      </a:lnTo>
                      <a:lnTo>
                        <a:pt x="20" y="20"/>
                      </a:lnTo>
                      <a:lnTo>
                        <a:pt x="30" y="13"/>
                      </a:lnTo>
                      <a:lnTo>
                        <a:pt x="41" y="5"/>
                      </a:lnTo>
                      <a:lnTo>
                        <a:pt x="55" y="2"/>
                      </a:lnTo>
                      <a:lnTo>
                        <a:pt x="68" y="0"/>
                      </a:lnTo>
                      <a:lnTo>
                        <a:pt x="68" y="0"/>
                      </a:lnTo>
                      <a:lnTo>
                        <a:pt x="82" y="2"/>
                      </a:lnTo>
                      <a:lnTo>
                        <a:pt x="94" y="5"/>
                      </a:lnTo>
                      <a:lnTo>
                        <a:pt x="106" y="13"/>
                      </a:lnTo>
                      <a:lnTo>
                        <a:pt x="116" y="20"/>
                      </a:lnTo>
                      <a:lnTo>
                        <a:pt x="124" y="31"/>
                      </a:lnTo>
                      <a:lnTo>
                        <a:pt x="130" y="41"/>
                      </a:lnTo>
                      <a:lnTo>
                        <a:pt x="134" y="55"/>
                      </a:lnTo>
                      <a:lnTo>
                        <a:pt x="136" y="68"/>
                      </a:lnTo>
                      <a:lnTo>
                        <a:pt x="136" y="68"/>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6" name="Freeform 131">
                  <a:extLst>
                    <a:ext uri="{FF2B5EF4-FFF2-40B4-BE49-F238E27FC236}">
                      <a16:creationId xmlns:a16="http://schemas.microsoft.com/office/drawing/2014/main" id="{AA73BCC2-C518-13A3-BE42-E74A71948A00}"/>
                    </a:ext>
                  </a:extLst>
                </p:cNvPr>
                <p:cNvSpPr>
                  <a:spLocks/>
                </p:cNvSpPr>
                <p:nvPr/>
              </p:nvSpPr>
              <p:spPr bwMode="auto">
                <a:xfrm>
                  <a:off x="1328" y="2852"/>
                  <a:ext cx="163" cy="163"/>
                </a:xfrm>
                <a:custGeom>
                  <a:avLst/>
                  <a:gdLst>
                    <a:gd name="T0" fmla="*/ 163 w 163"/>
                    <a:gd name="T1" fmla="*/ 82 h 163"/>
                    <a:gd name="T2" fmla="*/ 163 w 163"/>
                    <a:gd name="T3" fmla="*/ 82 h 163"/>
                    <a:gd name="T4" fmla="*/ 162 w 163"/>
                    <a:gd name="T5" fmla="*/ 98 h 163"/>
                    <a:gd name="T6" fmla="*/ 156 w 163"/>
                    <a:gd name="T7" fmla="*/ 113 h 163"/>
                    <a:gd name="T8" fmla="*/ 148 w 163"/>
                    <a:gd name="T9" fmla="*/ 127 h 163"/>
                    <a:gd name="T10" fmla="*/ 139 w 163"/>
                    <a:gd name="T11" fmla="*/ 139 h 163"/>
                    <a:gd name="T12" fmla="*/ 127 w 163"/>
                    <a:gd name="T13" fmla="*/ 150 h 163"/>
                    <a:gd name="T14" fmla="*/ 113 w 163"/>
                    <a:gd name="T15" fmla="*/ 156 h 163"/>
                    <a:gd name="T16" fmla="*/ 98 w 163"/>
                    <a:gd name="T17" fmla="*/ 162 h 163"/>
                    <a:gd name="T18" fmla="*/ 82 w 163"/>
                    <a:gd name="T19" fmla="*/ 163 h 163"/>
                    <a:gd name="T20" fmla="*/ 82 w 163"/>
                    <a:gd name="T21" fmla="*/ 163 h 163"/>
                    <a:gd name="T22" fmla="*/ 65 w 163"/>
                    <a:gd name="T23" fmla="*/ 162 h 163"/>
                    <a:gd name="T24" fmla="*/ 50 w 163"/>
                    <a:gd name="T25" fmla="*/ 156 h 163"/>
                    <a:gd name="T26" fmla="*/ 36 w 163"/>
                    <a:gd name="T27" fmla="*/ 150 h 163"/>
                    <a:gd name="T28" fmla="*/ 24 w 163"/>
                    <a:gd name="T29" fmla="*/ 139 h 163"/>
                    <a:gd name="T30" fmla="*/ 14 w 163"/>
                    <a:gd name="T31" fmla="*/ 127 h 163"/>
                    <a:gd name="T32" fmla="*/ 6 w 163"/>
                    <a:gd name="T33" fmla="*/ 113 h 163"/>
                    <a:gd name="T34" fmla="*/ 2 w 163"/>
                    <a:gd name="T35" fmla="*/ 98 h 163"/>
                    <a:gd name="T36" fmla="*/ 0 w 163"/>
                    <a:gd name="T37" fmla="*/ 82 h 163"/>
                    <a:gd name="T38" fmla="*/ 0 w 163"/>
                    <a:gd name="T39" fmla="*/ 82 h 163"/>
                    <a:gd name="T40" fmla="*/ 2 w 163"/>
                    <a:gd name="T41" fmla="*/ 65 h 163"/>
                    <a:gd name="T42" fmla="*/ 6 w 163"/>
                    <a:gd name="T43" fmla="*/ 50 h 163"/>
                    <a:gd name="T44" fmla="*/ 14 w 163"/>
                    <a:gd name="T45" fmla="*/ 36 h 163"/>
                    <a:gd name="T46" fmla="*/ 24 w 163"/>
                    <a:gd name="T47" fmla="*/ 24 h 163"/>
                    <a:gd name="T48" fmla="*/ 36 w 163"/>
                    <a:gd name="T49" fmla="*/ 14 h 163"/>
                    <a:gd name="T50" fmla="*/ 50 w 163"/>
                    <a:gd name="T51" fmla="*/ 6 h 163"/>
                    <a:gd name="T52" fmla="*/ 65 w 163"/>
                    <a:gd name="T53" fmla="*/ 2 h 163"/>
                    <a:gd name="T54" fmla="*/ 82 w 163"/>
                    <a:gd name="T55" fmla="*/ 0 h 163"/>
                    <a:gd name="T56" fmla="*/ 82 w 163"/>
                    <a:gd name="T57" fmla="*/ 0 h 163"/>
                    <a:gd name="T58" fmla="*/ 98 w 163"/>
                    <a:gd name="T59" fmla="*/ 2 h 163"/>
                    <a:gd name="T60" fmla="*/ 113 w 163"/>
                    <a:gd name="T61" fmla="*/ 6 h 163"/>
                    <a:gd name="T62" fmla="*/ 127 w 163"/>
                    <a:gd name="T63" fmla="*/ 14 h 163"/>
                    <a:gd name="T64" fmla="*/ 139 w 163"/>
                    <a:gd name="T65" fmla="*/ 24 h 163"/>
                    <a:gd name="T66" fmla="*/ 148 w 163"/>
                    <a:gd name="T67" fmla="*/ 36 h 163"/>
                    <a:gd name="T68" fmla="*/ 156 w 163"/>
                    <a:gd name="T69" fmla="*/ 50 h 163"/>
                    <a:gd name="T70" fmla="*/ 162 w 163"/>
                    <a:gd name="T71" fmla="*/ 65 h 163"/>
                    <a:gd name="T72" fmla="*/ 163 w 163"/>
                    <a:gd name="T73" fmla="*/ 82 h 163"/>
                    <a:gd name="T74" fmla="*/ 163 w 163"/>
                    <a:gd name="T75"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3">
                      <a:moveTo>
                        <a:pt x="163" y="82"/>
                      </a:moveTo>
                      <a:lnTo>
                        <a:pt x="163" y="82"/>
                      </a:lnTo>
                      <a:lnTo>
                        <a:pt x="162" y="98"/>
                      </a:lnTo>
                      <a:lnTo>
                        <a:pt x="156" y="113"/>
                      </a:lnTo>
                      <a:lnTo>
                        <a:pt x="148" y="127"/>
                      </a:lnTo>
                      <a:lnTo>
                        <a:pt x="139" y="139"/>
                      </a:lnTo>
                      <a:lnTo>
                        <a:pt x="127" y="150"/>
                      </a:lnTo>
                      <a:lnTo>
                        <a:pt x="113" y="156"/>
                      </a:lnTo>
                      <a:lnTo>
                        <a:pt x="98" y="162"/>
                      </a:lnTo>
                      <a:lnTo>
                        <a:pt x="82" y="163"/>
                      </a:lnTo>
                      <a:lnTo>
                        <a:pt x="82" y="163"/>
                      </a:lnTo>
                      <a:lnTo>
                        <a:pt x="65" y="162"/>
                      </a:lnTo>
                      <a:lnTo>
                        <a:pt x="50" y="156"/>
                      </a:lnTo>
                      <a:lnTo>
                        <a:pt x="36" y="150"/>
                      </a:lnTo>
                      <a:lnTo>
                        <a:pt x="24" y="139"/>
                      </a:lnTo>
                      <a:lnTo>
                        <a:pt x="14" y="127"/>
                      </a:lnTo>
                      <a:lnTo>
                        <a:pt x="6" y="113"/>
                      </a:lnTo>
                      <a:lnTo>
                        <a:pt x="2" y="98"/>
                      </a:lnTo>
                      <a:lnTo>
                        <a:pt x="0" y="82"/>
                      </a:lnTo>
                      <a:lnTo>
                        <a:pt x="0" y="82"/>
                      </a:lnTo>
                      <a:lnTo>
                        <a:pt x="2" y="65"/>
                      </a:lnTo>
                      <a:lnTo>
                        <a:pt x="6" y="50"/>
                      </a:lnTo>
                      <a:lnTo>
                        <a:pt x="14" y="36"/>
                      </a:lnTo>
                      <a:lnTo>
                        <a:pt x="24" y="24"/>
                      </a:lnTo>
                      <a:lnTo>
                        <a:pt x="36" y="14"/>
                      </a:lnTo>
                      <a:lnTo>
                        <a:pt x="50" y="6"/>
                      </a:lnTo>
                      <a:lnTo>
                        <a:pt x="65" y="2"/>
                      </a:lnTo>
                      <a:lnTo>
                        <a:pt x="82" y="0"/>
                      </a:lnTo>
                      <a:lnTo>
                        <a:pt x="82" y="0"/>
                      </a:lnTo>
                      <a:lnTo>
                        <a:pt x="98" y="2"/>
                      </a:lnTo>
                      <a:lnTo>
                        <a:pt x="113" y="6"/>
                      </a:lnTo>
                      <a:lnTo>
                        <a:pt x="127" y="14"/>
                      </a:lnTo>
                      <a:lnTo>
                        <a:pt x="139" y="24"/>
                      </a:lnTo>
                      <a:lnTo>
                        <a:pt x="148" y="36"/>
                      </a:lnTo>
                      <a:lnTo>
                        <a:pt x="156" y="50"/>
                      </a:lnTo>
                      <a:lnTo>
                        <a:pt x="162" y="65"/>
                      </a:lnTo>
                      <a:lnTo>
                        <a:pt x="163" y="82"/>
                      </a:lnTo>
                      <a:lnTo>
                        <a:pt x="163" y="82"/>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7" name="Freeform 132">
                  <a:extLst>
                    <a:ext uri="{FF2B5EF4-FFF2-40B4-BE49-F238E27FC236}">
                      <a16:creationId xmlns:a16="http://schemas.microsoft.com/office/drawing/2014/main" id="{4F52E24F-2023-A6D3-48A6-C57832C20D97}"/>
                    </a:ext>
                  </a:extLst>
                </p:cNvPr>
                <p:cNvSpPr>
                  <a:spLocks/>
                </p:cNvSpPr>
                <p:nvPr/>
              </p:nvSpPr>
              <p:spPr bwMode="auto">
                <a:xfrm>
                  <a:off x="1087" y="3359"/>
                  <a:ext cx="190" cy="190"/>
                </a:xfrm>
                <a:custGeom>
                  <a:avLst/>
                  <a:gdLst>
                    <a:gd name="T0" fmla="*/ 190 w 190"/>
                    <a:gd name="T1" fmla="*/ 95 h 190"/>
                    <a:gd name="T2" fmla="*/ 190 w 190"/>
                    <a:gd name="T3" fmla="*/ 95 h 190"/>
                    <a:gd name="T4" fmla="*/ 189 w 190"/>
                    <a:gd name="T5" fmla="*/ 104 h 190"/>
                    <a:gd name="T6" fmla="*/ 187 w 190"/>
                    <a:gd name="T7" fmla="*/ 114 h 190"/>
                    <a:gd name="T8" fmla="*/ 186 w 190"/>
                    <a:gd name="T9" fmla="*/ 123 h 190"/>
                    <a:gd name="T10" fmla="*/ 183 w 190"/>
                    <a:gd name="T11" fmla="*/ 131 h 190"/>
                    <a:gd name="T12" fmla="*/ 174 w 190"/>
                    <a:gd name="T13" fmla="*/ 147 h 190"/>
                    <a:gd name="T14" fmla="*/ 161 w 190"/>
                    <a:gd name="T15" fmla="*/ 161 h 190"/>
                    <a:gd name="T16" fmla="*/ 148 w 190"/>
                    <a:gd name="T17" fmla="*/ 173 h 190"/>
                    <a:gd name="T18" fmla="*/ 131 w 190"/>
                    <a:gd name="T19" fmla="*/ 182 h 190"/>
                    <a:gd name="T20" fmla="*/ 122 w 190"/>
                    <a:gd name="T21" fmla="*/ 185 h 190"/>
                    <a:gd name="T22" fmla="*/ 113 w 190"/>
                    <a:gd name="T23" fmla="*/ 187 h 190"/>
                    <a:gd name="T24" fmla="*/ 104 w 190"/>
                    <a:gd name="T25" fmla="*/ 188 h 190"/>
                    <a:gd name="T26" fmla="*/ 95 w 190"/>
                    <a:gd name="T27" fmla="*/ 190 h 190"/>
                    <a:gd name="T28" fmla="*/ 95 w 190"/>
                    <a:gd name="T29" fmla="*/ 190 h 190"/>
                    <a:gd name="T30" fmla="*/ 85 w 190"/>
                    <a:gd name="T31" fmla="*/ 188 h 190"/>
                    <a:gd name="T32" fmla="*/ 76 w 190"/>
                    <a:gd name="T33" fmla="*/ 187 h 190"/>
                    <a:gd name="T34" fmla="*/ 66 w 190"/>
                    <a:gd name="T35" fmla="*/ 185 h 190"/>
                    <a:gd name="T36" fmla="*/ 57 w 190"/>
                    <a:gd name="T37" fmla="*/ 182 h 190"/>
                    <a:gd name="T38" fmla="*/ 42 w 190"/>
                    <a:gd name="T39" fmla="*/ 173 h 190"/>
                    <a:gd name="T40" fmla="*/ 27 w 190"/>
                    <a:gd name="T41" fmla="*/ 161 h 190"/>
                    <a:gd name="T42" fmla="*/ 17 w 190"/>
                    <a:gd name="T43" fmla="*/ 147 h 190"/>
                    <a:gd name="T44" fmla="*/ 8 w 190"/>
                    <a:gd name="T45" fmla="*/ 131 h 190"/>
                    <a:gd name="T46" fmla="*/ 5 w 190"/>
                    <a:gd name="T47" fmla="*/ 123 h 190"/>
                    <a:gd name="T48" fmla="*/ 2 w 190"/>
                    <a:gd name="T49" fmla="*/ 114 h 190"/>
                    <a:gd name="T50" fmla="*/ 0 w 190"/>
                    <a:gd name="T51" fmla="*/ 104 h 190"/>
                    <a:gd name="T52" fmla="*/ 0 w 190"/>
                    <a:gd name="T53" fmla="*/ 95 h 190"/>
                    <a:gd name="T54" fmla="*/ 0 w 190"/>
                    <a:gd name="T55" fmla="*/ 95 h 190"/>
                    <a:gd name="T56" fmla="*/ 0 w 190"/>
                    <a:gd name="T57" fmla="*/ 84 h 190"/>
                    <a:gd name="T58" fmla="*/ 2 w 190"/>
                    <a:gd name="T59" fmla="*/ 75 h 190"/>
                    <a:gd name="T60" fmla="*/ 5 w 190"/>
                    <a:gd name="T61" fmla="*/ 66 h 190"/>
                    <a:gd name="T62" fmla="*/ 8 w 190"/>
                    <a:gd name="T63" fmla="*/ 57 h 190"/>
                    <a:gd name="T64" fmla="*/ 17 w 190"/>
                    <a:gd name="T65" fmla="*/ 42 h 190"/>
                    <a:gd name="T66" fmla="*/ 27 w 190"/>
                    <a:gd name="T67" fmla="*/ 27 h 190"/>
                    <a:gd name="T68" fmla="*/ 42 w 190"/>
                    <a:gd name="T69" fmla="*/ 16 h 190"/>
                    <a:gd name="T70" fmla="*/ 57 w 190"/>
                    <a:gd name="T71" fmla="*/ 7 h 190"/>
                    <a:gd name="T72" fmla="*/ 66 w 190"/>
                    <a:gd name="T73" fmla="*/ 4 h 190"/>
                    <a:gd name="T74" fmla="*/ 76 w 190"/>
                    <a:gd name="T75" fmla="*/ 1 h 190"/>
                    <a:gd name="T76" fmla="*/ 85 w 190"/>
                    <a:gd name="T77" fmla="*/ 0 h 190"/>
                    <a:gd name="T78" fmla="*/ 95 w 190"/>
                    <a:gd name="T79" fmla="*/ 0 h 190"/>
                    <a:gd name="T80" fmla="*/ 95 w 190"/>
                    <a:gd name="T81" fmla="*/ 0 h 190"/>
                    <a:gd name="T82" fmla="*/ 104 w 190"/>
                    <a:gd name="T83" fmla="*/ 0 h 190"/>
                    <a:gd name="T84" fmla="*/ 113 w 190"/>
                    <a:gd name="T85" fmla="*/ 1 h 190"/>
                    <a:gd name="T86" fmla="*/ 122 w 190"/>
                    <a:gd name="T87" fmla="*/ 4 h 190"/>
                    <a:gd name="T88" fmla="*/ 131 w 190"/>
                    <a:gd name="T89" fmla="*/ 7 h 190"/>
                    <a:gd name="T90" fmla="*/ 148 w 190"/>
                    <a:gd name="T91" fmla="*/ 16 h 190"/>
                    <a:gd name="T92" fmla="*/ 161 w 190"/>
                    <a:gd name="T93" fmla="*/ 27 h 190"/>
                    <a:gd name="T94" fmla="*/ 174 w 190"/>
                    <a:gd name="T95" fmla="*/ 42 h 190"/>
                    <a:gd name="T96" fmla="*/ 183 w 190"/>
                    <a:gd name="T97" fmla="*/ 57 h 190"/>
                    <a:gd name="T98" fmla="*/ 186 w 190"/>
                    <a:gd name="T99" fmla="*/ 66 h 190"/>
                    <a:gd name="T100" fmla="*/ 187 w 190"/>
                    <a:gd name="T101" fmla="*/ 75 h 190"/>
                    <a:gd name="T102" fmla="*/ 189 w 190"/>
                    <a:gd name="T103" fmla="*/ 84 h 190"/>
                    <a:gd name="T104" fmla="*/ 190 w 190"/>
                    <a:gd name="T105" fmla="*/ 95 h 190"/>
                    <a:gd name="T106" fmla="*/ 190 w 190"/>
                    <a:gd name="T107" fmla="*/ 9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190">
                      <a:moveTo>
                        <a:pt x="190" y="95"/>
                      </a:moveTo>
                      <a:lnTo>
                        <a:pt x="190" y="95"/>
                      </a:lnTo>
                      <a:lnTo>
                        <a:pt x="189" y="104"/>
                      </a:lnTo>
                      <a:lnTo>
                        <a:pt x="187" y="114"/>
                      </a:lnTo>
                      <a:lnTo>
                        <a:pt x="186" y="123"/>
                      </a:lnTo>
                      <a:lnTo>
                        <a:pt x="183" y="131"/>
                      </a:lnTo>
                      <a:lnTo>
                        <a:pt x="174" y="147"/>
                      </a:lnTo>
                      <a:lnTo>
                        <a:pt x="161" y="161"/>
                      </a:lnTo>
                      <a:lnTo>
                        <a:pt x="148" y="173"/>
                      </a:lnTo>
                      <a:lnTo>
                        <a:pt x="131" y="182"/>
                      </a:lnTo>
                      <a:lnTo>
                        <a:pt x="122" y="185"/>
                      </a:lnTo>
                      <a:lnTo>
                        <a:pt x="113" y="187"/>
                      </a:lnTo>
                      <a:lnTo>
                        <a:pt x="104" y="188"/>
                      </a:lnTo>
                      <a:lnTo>
                        <a:pt x="95" y="190"/>
                      </a:lnTo>
                      <a:lnTo>
                        <a:pt x="95" y="190"/>
                      </a:lnTo>
                      <a:lnTo>
                        <a:pt x="85" y="188"/>
                      </a:lnTo>
                      <a:lnTo>
                        <a:pt x="76" y="187"/>
                      </a:lnTo>
                      <a:lnTo>
                        <a:pt x="66" y="185"/>
                      </a:lnTo>
                      <a:lnTo>
                        <a:pt x="57" y="182"/>
                      </a:lnTo>
                      <a:lnTo>
                        <a:pt x="42" y="173"/>
                      </a:lnTo>
                      <a:lnTo>
                        <a:pt x="27" y="161"/>
                      </a:lnTo>
                      <a:lnTo>
                        <a:pt x="17" y="147"/>
                      </a:lnTo>
                      <a:lnTo>
                        <a:pt x="8" y="131"/>
                      </a:lnTo>
                      <a:lnTo>
                        <a:pt x="5" y="123"/>
                      </a:lnTo>
                      <a:lnTo>
                        <a:pt x="2" y="114"/>
                      </a:lnTo>
                      <a:lnTo>
                        <a:pt x="0" y="104"/>
                      </a:lnTo>
                      <a:lnTo>
                        <a:pt x="0" y="95"/>
                      </a:lnTo>
                      <a:lnTo>
                        <a:pt x="0" y="95"/>
                      </a:lnTo>
                      <a:lnTo>
                        <a:pt x="0" y="84"/>
                      </a:lnTo>
                      <a:lnTo>
                        <a:pt x="2" y="75"/>
                      </a:lnTo>
                      <a:lnTo>
                        <a:pt x="5" y="66"/>
                      </a:lnTo>
                      <a:lnTo>
                        <a:pt x="8" y="57"/>
                      </a:lnTo>
                      <a:lnTo>
                        <a:pt x="17" y="42"/>
                      </a:lnTo>
                      <a:lnTo>
                        <a:pt x="27" y="27"/>
                      </a:lnTo>
                      <a:lnTo>
                        <a:pt x="42" y="16"/>
                      </a:lnTo>
                      <a:lnTo>
                        <a:pt x="57" y="7"/>
                      </a:lnTo>
                      <a:lnTo>
                        <a:pt x="66" y="4"/>
                      </a:lnTo>
                      <a:lnTo>
                        <a:pt x="76" y="1"/>
                      </a:lnTo>
                      <a:lnTo>
                        <a:pt x="85" y="0"/>
                      </a:lnTo>
                      <a:lnTo>
                        <a:pt x="95" y="0"/>
                      </a:lnTo>
                      <a:lnTo>
                        <a:pt x="95" y="0"/>
                      </a:lnTo>
                      <a:lnTo>
                        <a:pt x="104" y="0"/>
                      </a:lnTo>
                      <a:lnTo>
                        <a:pt x="113" y="1"/>
                      </a:lnTo>
                      <a:lnTo>
                        <a:pt x="122" y="4"/>
                      </a:lnTo>
                      <a:lnTo>
                        <a:pt x="131" y="7"/>
                      </a:lnTo>
                      <a:lnTo>
                        <a:pt x="148" y="16"/>
                      </a:lnTo>
                      <a:lnTo>
                        <a:pt x="161" y="27"/>
                      </a:lnTo>
                      <a:lnTo>
                        <a:pt x="174" y="42"/>
                      </a:lnTo>
                      <a:lnTo>
                        <a:pt x="183" y="57"/>
                      </a:lnTo>
                      <a:lnTo>
                        <a:pt x="186" y="66"/>
                      </a:lnTo>
                      <a:lnTo>
                        <a:pt x="187" y="75"/>
                      </a:lnTo>
                      <a:lnTo>
                        <a:pt x="189" y="84"/>
                      </a:lnTo>
                      <a:lnTo>
                        <a:pt x="190" y="95"/>
                      </a:lnTo>
                      <a:lnTo>
                        <a:pt x="190" y="95"/>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8" name="Freeform 133">
                  <a:extLst>
                    <a:ext uri="{FF2B5EF4-FFF2-40B4-BE49-F238E27FC236}">
                      <a16:creationId xmlns:a16="http://schemas.microsoft.com/office/drawing/2014/main" id="{6D6E5ECE-5532-C6F7-B22E-A2D812D1A74B}"/>
                    </a:ext>
                  </a:extLst>
                </p:cNvPr>
                <p:cNvSpPr>
                  <a:spLocks/>
                </p:cNvSpPr>
                <p:nvPr/>
              </p:nvSpPr>
              <p:spPr bwMode="auto">
                <a:xfrm>
                  <a:off x="1291" y="3179"/>
                  <a:ext cx="188" cy="189"/>
                </a:xfrm>
                <a:custGeom>
                  <a:avLst/>
                  <a:gdLst>
                    <a:gd name="T0" fmla="*/ 188 w 188"/>
                    <a:gd name="T1" fmla="*/ 95 h 189"/>
                    <a:gd name="T2" fmla="*/ 188 w 188"/>
                    <a:gd name="T3" fmla="*/ 95 h 189"/>
                    <a:gd name="T4" fmla="*/ 187 w 188"/>
                    <a:gd name="T5" fmla="*/ 104 h 189"/>
                    <a:gd name="T6" fmla="*/ 185 w 188"/>
                    <a:gd name="T7" fmla="*/ 113 h 189"/>
                    <a:gd name="T8" fmla="*/ 184 w 188"/>
                    <a:gd name="T9" fmla="*/ 122 h 189"/>
                    <a:gd name="T10" fmla="*/ 181 w 188"/>
                    <a:gd name="T11" fmla="*/ 132 h 189"/>
                    <a:gd name="T12" fmla="*/ 171 w 188"/>
                    <a:gd name="T13" fmla="*/ 148 h 189"/>
                    <a:gd name="T14" fmla="*/ 159 w 188"/>
                    <a:gd name="T15" fmla="*/ 162 h 189"/>
                    <a:gd name="T16" fmla="*/ 146 w 188"/>
                    <a:gd name="T17" fmla="*/ 174 h 189"/>
                    <a:gd name="T18" fmla="*/ 129 w 188"/>
                    <a:gd name="T19" fmla="*/ 181 h 189"/>
                    <a:gd name="T20" fmla="*/ 122 w 188"/>
                    <a:gd name="T21" fmla="*/ 186 h 189"/>
                    <a:gd name="T22" fmla="*/ 113 w 188"/>
                    <a:gd name="T23" fmla="*/ 187 h 189"/>
                    <a:gd name="T24" fmla="*/ 104 w 188"/>
                    <a:gd name="T25" fmla="*/ 189 h 189"/>
                    <a:gd name="T26" fmla="*/ 93 w 188"/>
                    <a:gd name="T27" fmla="*/ 189 h 189"/>
                    <a:gd name="T28" fmla="*/ 93 w 188"/>
                    <a:gd name="T29" fmla="*/ 189 h 189"/>
                    <a:gd name="T30" fmla="*/ 84 w 188"/>
                    <a:gd name="T31" fmla="*/ 189 h 189"/>
                    <a:gd name="T32" fmla="*/ 75 w 188"/>
                    <a:gd name="T33" fmla="*/ 187 h 189"/>
                    <a:gd name="T34" fmla="*/ 66 w 188"/>
                    <a:gd name="T35" fmla="*/ 186 h 189"/>
                    <a:gd name="T36" fmla="*/ 57 w 188"/>
                    <a:gd name="T37" fmla="*/ 181 h 189"/>
                    <a:gd name="T38" fmla="*/ 40 w 188"/>
                    <a:gd name="T39" fmla="*/ 174 h 189"/>
                    <a:gd name="T40" fmla="*/ 27 w 188"/>
                    <a:gd name="T41" fmla="*/ 162 h 189"/>
                    <a:gd name="T42" fmla="*/ 15 w 188"/>
                    <a:gd name="T43" fmla="*/ 148 h 189"/>
                    <a:gd name="T44" fmla="*/ 7 w 188"/>
                    <a:gd name="T45" fmla="*/ 132 h 189"/>
                    <a:gd name="T46" fmla="*/ 3 w 188"/>
                    <a:gd name="T47" fmla="*/ 122 h 189"/>
                    <a:gd name="T48" fmla="*/ 1 w 188"/>
                    <a:gd name="T49" fmla="*/ 113 h 189"/>
                    <a:gd name="T50" fmla="*/ 0 w 188"/>
                    <a:gd name="T51" fmla="*/ 104 h 189"/>
                    <a:gd name="T52" fmla="*/ 0 w 188"/>
                    <a:gd name="T53" fmla="*/ 95 h 189"/>
                    <a:gd name="T54" fmla="*/ 0 w 188"/>
                    <a:gd name="T55" fmla="*/ 95 h 189"/>
                    <a:gd name="T56" fmla="*/ 0 w 188"/>
                    <a:gd name="T57" fmla="*/ 85 h 189"/>
                    <a:gd name="T58" fmla="*/ 1 w 188"/>
                    <a:gd name="T59" fmla="*/ 76 h 189"/>
                    <a:gd name="T60" fmla="*/ 3 w 188"/>
                    <a:gd name="T61" fmla="*/ 67 h 189"/>
                    <a:gd name="T62" fmla="*/ 7 w 188"/>
                    <a:gd name="T63" fmla="*/ 59 h 189"/>
                    <a:gd name="T64" fmla="*/ 15 w 188"/>
                    <a:gd name="T65" fmla="*/ 43 h 189"/>
                    <a:gd name="T66" fmla="*/ 27 w 188"/>
                    <a:gd name="T67" fmla="*/ 29 h 189"/>
                    <a:gd name="T68" fmla="*/ 40 w 188"/>
                    <a:gd name="T69" fmla="*/ 17 h 189"/>
                    <a:gd name="T70" fmla="*/ 57 w 188"/>
                    <a:gd name="T71" fmla="*/ 8 h 189"/>
                    <a:gd name="T72" fmla="*/ 66 w 188"/>
                    <a:gd name="T73" fmla="*/ 5 h 189"/>
                    <a:gd name="T74" fmla="*/ 75 w 188"/>
                    <a:gd name="T75" fmla="*/ 3 h 189"/>
                    <a:gd name="T76" fmla="*/ 84 w 188"/>
                    <a:gd name="T77" fmla="*/ 2 h 189"/>
                    <a:gd name="T78" fmla="*/ 93 w 188"/>
                    <a:gd name="T79" fmla="*/ 0 h 189"/>
                    <a:gd name="T80" fmla="*/ 93 w 188"/>
                    <a:gd name="T81" fmla="*/ 0 h 189"/>
                    <a:gd name="T82" fmla="*/ 104 w 188"/>
                    <a:gd name="T83" fmla="*/ 2 h 189"/>
                    <a:gd name="T84" fmla="*/ 113 w 188"/>
                    <a:gd name="T85" fmla="*/ 3 h 189"/>
                    <a:gd name="T86" fmla="*/ 122 w 188"/>
                    <a:gd name="T87" fmla="*/ 5 h 189"/>
                    <a:gd name="T88" fmla="*/ 129 w 188"/>
                    <a:gd name="T89" fmla="*/ 8 h 189"/>
                    <a:gd name="T90" fmla="*/ 146 w 188"/>
                    <a:gd name="T91" fmla="*/ 17 h 189"/>
                    <a:gd name="T92" fmla="*/ 159 w 188"/>
                    <a:gd name="T93" fmla="*/ 29 h 189"/>
                    <a:gd name="T94" fmla="*/ 171 w 188"/>
                    <a:gd name="T95" fmla="*/ 43 h 189"/>
                    <a:gd name="T96" fmla="*/ 181 w 188"/>
                    <a:gd name="T97" fmla="*/ 59 h 189"/>
                    <a:gd name="T98" fmla="*/ 184 w 188"/>
                    <a:gd name="T99" fmla="*/ 67 h 189"/>
                    <a:gd name="T100" fmla="*/ 185 w 188"/>
                    <a:gd name="T101" fmla="*/ 76 h 189"/>
                    <a:gd name="T102" fmla="*/ 187 w 188"/>
                    <a:gd name="T103" fmla="*/ 85 h 189"/>
                    <a:gd name="T104" fmla="*/ 188 w 188"/>
                    <a:gd name="T105" fmla="*/ 95 h 189"/>
                    <a:gd name="T106" fmla="*/ 188 w 188"/>
                    <a:gd name="T107" fmla="*/ 9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89">
                      <a:moveTo>
                        <a:pt x="188" y="95"/>
                      </a:moveTo>
                      <a:lnTo>
                        <a:pt x="188" y="95"/>
                      </a:lnTo>
                      <a:lnTo>
                        <a:pt x="187" y="104"/>
                      </a:lnTo>
                      <a:lnTo>
                        <a:pt x="185" y="113"/>
                      </a:lnTo>
                      <a:lnTo>
                        <a:pt x="184" y="122"/>
                      </a:lnTo>
                      <a:lnTo>
                        <a:pt x="181" y="132"/>
                      </a:lnTo>
                      <a:lnTo>
                        <a:pt x="171" y="148"/>
                      </a:lnTo>
                      <a:lnTo>
                        <a:pt x="159" y="162"/>
                      </a:lnTo>
                      <a:lnTo>
                        <a:pt x="146" y="174"/>
                      </a:lnTo>
                      <a:lnTo>
                        <a:pt x="129" y="181"/>
                      </a:lnTo>
                      <a:lnTo>
                        <a:pt x="122" y="186"/>
                      </a:lnTo>
                      <a:lnTo>
                        <a:pt x="113" y="187"/>
                      </a:lnTo>
                      <a:lnTo>
                        <a:pt x="104" y="189"/>
                      </a:lnTo>
                      <a:lnTo>
                        <a:pt x="93" y="189"/>
                      </a:lnTo>
                      <a:lnTo>
                        <a:pt x="93" y="189"/>
                      </a:lnTo>
                      <a:lnTo>
                        <a:pt x="84" y="189"/>
                      </a:lnTo>
                      <a:lnTo>
                        <a:pt x="75" y="187"/>
                      </a:lnTo>
                      <a:lnTo>
                        <a:pt x="66" y="186"/>
                      </a:lnTo>
                      <a:lnTo>
                        <a:pt x="57" y="181"/>
                      </a:lnTo>
                      <a:lnTo>
                        <a:pt x="40" y="174"/>
                      </a:lnTo>
                      <a:lnTo>
                        <a:pt x="27" y="162"/>
                      </a:lnTo>
                      <a:lnTo>
                        <a:pt x="15" y="148"/>
                      </a:lnTo>
                      <a:lnTo>
                        <a:pt x="7" y="132"/>
                      </a:lnTo>
                      <a:lnTo>
                        <a:pt x="3" y="122"/>
                      </a:lnTo>
                      <a:lnTo>
                        <a:pt x="1" y="113"/>
                      </a:lnTo>
                      <a:lnTo>
                        <a:pt x="0" y="104"/>
                      </a:lnTo>
                      <a:lnTo>
                        <a:pt x="0" y="95"/>
                      </a:lnTo>
                      <a:lnTo>
                        <a:pt x="0" y="95"/>
                      </a:lnTo>
                      <a:lnTo>
                        <a:pt x="0" y="85"/>
                      </a:lnTo>
                      <a:lnTo>
                        <a:pt x="1" y="76"/>
                      </a:lnTo>
                      <a:lnTo>
                        <a:pt x="3" y="67"/>
                      </a:lnTo>
                      <a:lnTo>
                        <a:pt x="7" y="59"/>
                      </a:lnTo>
                      <a:lnTo>
                        <a:pt x="15" y="43"/>
                      </a:lnTo>
                      <a:lnTo>
                        <a:pt x="27" y="29"/>
                      </a:lnTo>
                      <a:lnTo>
                        <a:pt x="40" y="17"/>
                      </a:lnTo>
                      <a:lnTo>
                        <a:pt x="57" y="8"/>
                      </a:lnTo>
                      <a:lnTo>
                        <a:pt x="66" y="5"/>
                      </a:lnTo>
                      <a:lnTo>
                        <a:pt x="75" y="3"/>
                      </a:lnTo>
                      <a:lnTo>
                        <a:pt x="84" y="2"/>
                      </a:lnTo>
                      <a:lnTo>
                        <a:pt x="93" y="0"/>
                      </a:lnTo>
                      <a:lnTo>
                        <a:pt x="93" y="0"/>
                      </a:lnTo>
                      <a:lnTo>
                        <a:pt x="104" y="2"/>
                      </a:lnTo>
                      <a:lnTo>
                        <a:pt x="113" y="3"/>
                      </a:lnTo>
                      <a:lnTo>
                        <a:pt x="122" y="5"/>
                      </a:lnTo>
                      <a:lnTo>
                        <a:pt x="129" y="8"/>
                      </a:lnTo>
                      <a:lnTo>
                        <a:pt x="146" y="17"/>
                      </a:lnTo>
                      <a:lnTo>
                        <a:pt x="159" y="29"/>
                      </a:lnTo>
                      <a:lnTo>
                        <a:pt x="171" y="43"/>
                      </a:lnTo>
                      <a:lnTo>
                        <a:pt x="181" y="59"/>
                      </a:lnTo>
                      <a:lnTo>
                        <a:pt x="184" y="67"/>
                      </a:lnTo>
                      <a:lnTo>
                        <a:pt x="185" y="76"/>
                      </a:lnTo>
                      <a:lnTo>
                        <a:pt x="187" y="85"/>
                      </a:lnTo>
                      <a:lnTo>
                        <a:pt x="188" y="95"/>
                      </a:lnTo>
                      <a:lnTo>
                        <a:pt x="188" y="95"/>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19" name="Freeform 134">
                  <a:extLst>
                    <a:ext uri="{FF2B5EF4-FFF2-40B4-BE49-F238E27FC236}">
                      <a16:creationId xmlns:a16="http://schemas.microsoft.com/office/drawing/2014/main" id="{5C14E276-5795-0756-CBED-E723B7621ED6}"/>
                    </a:ext>
                  </a:extLst>
                </p:cNvPr>
                <p:cNvSpPr>
                  <a:spLocks/>
                </p:cNvSpPr>
                <p:nvPr/>
              </p:nvSpPr>
              <p:spPr bwMode="auto">
                <a:xfrm>
                  <a:off x="697" y="3244"/>
                  <a:ext cx="166" cy="166"/>
                </a:xfrm>
                <a:custGeom>
                  <a:avLst/>
                  <a:gdLst>
                    <a:gd name="T0" fmla="*/ 166 w 166"/>
                    <a:gd name="T1" fmla="*/ 83 h 166"/>
                    <a:gd name="T2" fmla="*/ 166 w 166"/>
                    <a:gd name="T3" fmla="*/ 83 h 166"/>
                    <a:gd name="T4" fmla="*/ 164 w 166"/>
                    <a:gd name="T5" fmla="*/ 100 h 166"/>
                    <a:gd name="T6" fmla="*/ 158 w 166"/>
                    <a:gd name="T7" fmla="*/ 116 h 166"/>
                    <a:gd name="T8" fmla="*/ 151 w 166"/>
                    <a:gd name="T9" fmla="*/ 130 h 166"/>
                    <a:gd name="T10" fmla="*/ 141 w 166"/>
                    <a:gd name="T11" fmla="*/ 142 h 166"/>
                    <a:gd name="T12" fmla="*/ 128 w 166"/>
                    <a:gd name="T13" fmla="*/ 152 h 166"/>
                    <a:gd name="T14" fmla="*/ 114 w 166"/>
                    <a:gd name="T15" fmla="*/ 160 h 166"/>
                    <a:gd name="T16" fmla="*/ 99 w 166"/>
                    <a:gd name="T17" fmla="*/ 165 h 166"/>
                    <a:gd name="T18" fmla="*/ 83 w 166"/>
                    <a:gd name="T19" fmla="*/ 166 h 166"/>
                    <a:gd name="T20" fmla="*/ 83 w 166"/>
                    <a:gd name="T21" fmla="*/ 166 h 166"/>
                    <a:gd name="T22" fmla="*/ 66 w 166"/>
                    <a:gd name="T23" fmla="*/ 165 h 166"/>
                    <a:gd name="T24" fmla="*/ 50 w 166"/>
                    <a:gd name="T25" fmla="*/ 160 h 166"/>
                    <a:gd name="T26" fmla="*/ 36 w 166"/>
                    <a:gd name="T27" fmla="*/ 152 h 166"/>
                    <a:gd name="T28" fmla="*/ 24 w 166"/>
                    <a:gd name="T29" fmla="*/ 142 h 166"/>
                    <a:gd name="T30" fmla="*/ 13 w 166"/>
                    <a:gd name="T31" fmla="*/ 130 h 166"/>
                    <a:gd name="T32" fmla="*/ 6 w 166"/>
                    <a:gd name="T33" fmla="*/ 116 h 166"/>
                    <a:gd name="T34" fmla="*/ 1 w 166"/>
                    <a:gd name="T35" fmla="*/ 100 h 166"/>
                    <a:gd name="T36" fmla="*/ 0 w 166"/>
                    <a:gd name="T37" fmla="*/ 83 h 166"/>
                    <a:gd name="T38" fmla="*/ 0 w 166"/>
                    <a:gd name="T39" fmla="*/ 83 h 166"/>
                    <a:gd name="T40" fmla="*/ 1 w 166"/>
                    <a:gd name="T41" fmla="*/ 67 h 166"/>
                    <a:gd name="T42" fmla="*/ 6 w 166"/>
                    <a:gd name="T43" fmla="*/ 51 h 166"/>
                    <a:gd name="T44" fmla="*/ 13 w 166"/>
                    <a:gd name="T45" fmla="*/ 38 h 166"/>
                    <a:gd name="T46" fmla="*/ 24 w 166"/>
                    <a:gd name="T47" fmla="*/ 26 h 166"/>
                    <a:gd name="T48" fmla="*/ 36 w 166"/>
                    <a:gd name="T49" fmla="*/ 15 h 166"/>
                    <a:gd name="T50" fmla="*/ 50 w 166"/>
                    <a:gd name="T51" fmla="*/ 8 h 166"/>
                    <a:gd name="T52" fmla="*/ 66 w 166"/>
                    <a:gd name="T53" fmla="*/ 3 h 166"/>
                    <a:gd name="T54" fmla="*/ 83 w 166"/>
                    <a:gd name="T55" fmla="*/ 0 h 166"/>
                    <a:gd name="T56" fmla="*/ 83 w 166"/>
                    <a:gd name="T57" fmla="*/ 0 h 166"/>
                    <a:gd name="T58" fmla="*/ 99 w 166"/>
                    <a:gd name="T59" fmla="*/ 3 h 166"/>
                    <a:gd name="T60" fmla="*/ 114 w 166"/>
                    <a:gd name="T61" fmla="*/ 8 h 166"/>
                    <a:gd name="T62" fmla="*/ 128 w 166"/>
                    <a:gd name="T63" fmla="*/ 15 h 166"/>
                    <a:gd name="T64" fmla="*/ 141 w 166"/>
                    <a:gd name="T65" fmla="*/ 26 h 166"/>
                    <a:gd name="T66" fmla="*/ 151 w 166"/>
                    <a:gd name="T67" fmla="*/ 38 h 166"/>
                    <a:gd name="T68" fmla="*/ 158 w 166"/>
                    <a:gd name="T69" fmla="*/ 51 h 166"/>
                    <a:gd name="T70" fmla="*/ 164 w 166"/>
                    <a:gd name="T71" fmla="*/ 67 h 166"/>
                    <a:gd name="T72" fmla="*/ 166 w 166"/>
                    <a:gd name="T73" fmla="*/ 83 h 166"/>
                    <a:gd name="T74" fmla="*/ 166 w 166"/>
                    <a:gd name="T7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166" y="83"/>
                      </a:moveTo>
                      <a:lnTo>
                        <a:pt x="166" y="83"/>
                      </a:lnTo>
                      <a:lnTo>
                        <a:pt x="164" y="100"/>
                      </a:lnTo>
                      <a:lnTo>
                        <a:pt x="158" y="116"/>
                      </a:lnTo>
                      <a:lnTo>
                        <a:pt x="151" y="130"/>
                      </a:lnTo>
                      <a:lnTo>
                        <a:pt x="141" y="142"/>
                      </a:lnTo>
                      <a:lnTo>
                        <a:pt x="128" y="152"/>
                      </a:lnTo>
                      <a:lnTo>
                        <a:pt x="114" y="160"/>
                      </a:lnTo>
                      <a:lnTo>
                        <a:pt x="99" y="165"/>
                      </a:lnTo>
                      <a:lnTo>
                        <a:pt x="83" y="166"/>
                      </a:lnTo>
                      <a:lnTo>
                        <a:pt x="83" y="166"/>
                      </a:lnTo>
                      <a:lnTo>
                        <a:pt x="66" y="165"/>
                      </a:lnTo>
                      <a:lnTo>
                        <a:pt x="50" y="160"/>
                      </a:lnTo>
                      <a:lnTo>
                        <a:pt x="36" y="152"/>
                      </a:lnTo>
                      <a:lnTo>
                        <a:pt x="24" y="142"/>
                      </a:lnTo>
                      <a:lnTo>
                        <a:pt x="13" y="130"/>
                      </a:lnTo>
                      <a:lnTo>
                        <a:pt x="6" y="116"/>
                      </a:lnTo>
                      <a:lnTo>
                        <a:pt x="1" y="100"/>
                      </a:lnTo>
                      <a:lnTo>
                        <a:pt x="0" y="83"/>
                      </a:lnTo>
                      <a:lnTo>
                        <a:pt x="0" y="83"/>
                      </a:lnTo>
                      <a:lnTo>
                        <a:pt x="1" y="67"/>
                      </a:lnTo>
                      <a:lnTo>
                        <a:pt x="6" y="51"/>
                      </a:lnTo>
                      <a:lnTo>
                        <a:pt x="13" y="38"/>
                      </a:lnTo>
                      <a:lnTo>
                        <a:pt x="24" y="26"/>
                      </a:lnTo>
                      <a:lnTo>
                        <a:pt x="36" y="15"/>
                      </a:lnTo>
                      <a:lnTo>
                        <a:pt x="50" y="8"/>
                      </a:lnTo>
                      <a:lnTo>
                        <a:pt x="66" y="3"/>
                      </a:lnTo>
                      <a:lnTo>
                        <a:pt x="83" y="0"/>
                      </a:lnTo>
                      <a:lnTo>
                        <a:pt x="83" y="0"/>
                      </a:lnTo>
                      <a:lnTo>
                        <a:pt x="99" y="3"/>
                      </a:lnTo>
                      <a:lnTo>
                        <a:pt x="114" y="8"/>
                      </a:lnTo>
                      <a:lnTo>
                        <a:pt x="128" y="15"/>
                      </a:lnTo>
                      <a:lnTo>
                        <a:pt x="141" y="26"/>
                      </a:lnTo>
                      <a:lnTo>
                        <a:pt x="151" y="38"/>
                      </a:lnTo>
                      <a:lnTo>
                        <a:pt x="158" y="51"/>
                      </a:lnTo>
                      <a:lnTo>
                        <a:pt x="164" y="67"/>
                      </a:lnTo>
                      <a:lnTo>
                        <a:pt x="166" y="83"/>
                      </a:lnTo>
                      <a:lnTo>
                        <a:pt x="166" y="83"/>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0" name="Freeform 135">
                  <a:extLst>
                    <a:ext uri="{FF2B5EF4-FFF2-40B4-BE49-F238E27FC236}">
                      <a16:creationId xmlns:a16="http://schemas.microsoft.com/office/drawing/2014/main" id="{0CCF4162-A141-5AAC-7BC1-4D449355C1A1}"/>
                    </a:ext>
                  </a:extLst>
                </p:cNvPr>
                <p:cNvSpPr>
                  <a:spLocks/>
                </p:cNvSpPr>
                <p:nvPr/>
              </p:nvSpPr>
              <p:spPr bwMode="auto">
                <a:xfrm>
                  <a:off x="340" y="2795"/>
                  <a:ext cx="177" cy="179"/>
                </a:xfrm>
                <a:custGeom>
                  <a:avLst/>
                  <a:gdLst>
                    <a:gd name="T0" fmla="*/ 177 w 177"/>
                    <a:gd name="T1" fmla="*/ 89 h 179"/>
                    <a:gd name="T2" fmla="*/ 177 w 177"/>
                    <a:gd name="T3" fmla="*/ 89 h 179"/>
                    <a:gd name="T4" fmla="*/ 177 w 177"/>
                    <a:gd name="T5" fmla="*/ 100 h 179"/>
                    <a:gd name="T6" fmla="*/ 176 w 177"/>
                    <a:gd name="T7" fmla="*/ 107 h 179"/>
                    <a:gd name="T8" fmla="*/ 171 w 177"/>
                    <a:gd name="T9" fmla="*/ 125 h 179"/>
                    <a:gd name="T10" fmla="*/ 162 w 177"/>
                    <a:gd name="T11" fmla="*/ 140 h 179"/>
                    <a:gd name="T12" fmla="*/ 152 w 177"/>
                    <a:gd name="T13" fmla="*/ 152 h 179"/>
                    <a:gd name="T14" fmla="*/ 138 w 177"/>
                    <a:gd name="T15" fmla="*/ 164 h 179"/>
                    <a:gd name="T16" fmla="*/ 123 w 177"/>
                    <a:gd name="T17" fmla="*/ 172 h 179"/>
                    <a:gd name="T18" fmla="*/ 107 w 177"/>
                    <a:gd name="T19" fmla="*/ 178 h 179"/>
                    <a:gd name="T20" fmla="*/ 98 w 177"/>
                    <a:gd name="T21" fmla="*/ 178 h 179"/>
                    <a:gd name="T22" fmla="*/ 89 w 177"/>
                    <a:gd name="T23" fmla="*/ 179 h 179"/>
                    <a:gd name="T24" fmla="*/ 89 w 177"/>
                    <a:gd name="T25" fmla="*/ 179 h 179"/>
                    <a:gd name="T26" fmla="*/ 80 w 177"/>
                    <a:gd name="T27" fmla="*/ 178 h 179"/>
                    <a:gd name="T28" fmla="*/ 70 w 177"/>
                    <a:gd name="T29" fmla="*/ 178 h 179"/>
                    <a:gd name="T30" fmla="*/ 54 w 177"/>
                    <a:gd name="T31" fmla="*/ 172 h 179"/>
                    <a:gd name="T32" fmla="*/ 39 w 177"/>
                    <a:gd name="T33" fmla="*/ 164 h 179"/>
                    <a:gd name="T34" fmla="*/ 25 w 177"/>
                    <a:gd name="T35" fmla="*/ 152 h 179"/>
                    <a:gd name="T36" fmla="*/ 15 w 177"/>
                    <a:gd name="T37" fmla="*/ 140 h 179"/>
                    <a:gd name="T38" fmla="*/ 6 w 177"/>
                    <a:gd name="T39" fmla="*/ 125 h 179"/>
                    <a:gd name="T40" fmla="*/ 1 w 177"/>
                    <a:gd name="T41" fmla="*/ 107 h 179"/>
                    <a:gd name="T42" fmla="*/ 0 w 177"/>
                    <a:gd name="T43" fmla="*/ 100 h 179"/>
                    <a:gd name="T44" fmla="*/ 0 w 177"/>
                    <a:gd name="T45" fmla="*/ 89 h 179"/>
                    <a:gd name="T46" fmla="*/ 0 w 177"/>
                    <a:gd name="T47" fmla="*/ 89 h 179"/>
                    <a:gd name="T48" fmla="*/ 0 w 177"/>
                    <a:gd name="T49" fmla="*/ 80 h 179"/>
                    <a:gd name="T50" fmla="*/ 1 w 177"/>
                    <a:gd name="T51" fmla="*/ 71 h 179"/>
                    <a:gd name="T52" fmla="*/ 6 w 177"/>
                    <a:gd name="T53" fmla="*/ 54 h 179"/>
                    <a:gd name="T54" fmla="*/ 15 w 177"/>
                    <a:gd name="T55" fmla="*/ 39 h 179"/>
                    <a:gd name="T56" fmla="*/ 25 w 177"/>
                    <a:gd name="T57" fmla="*/ 27 h 179"/>
                    <a:gd name="T58" fmla="*/ 39 w 177"/>
                    <a:gd name="T59" fmla="*/ 15 h 179"/>
                    <a:gd name="T60" fmla="*/ 54 w 177"/>
                    <a:gd name="T61" fmla="*/ 8 h 179"/>
                    <a:gd name="T62" fmla="*/ 70 w 177"/>
                    <a:gd name="T63" fmla="*/ 2 h 179"/>
                    <a:gd name="T64" fmla="*/ 80 w 177"/>
                    <a:gd name="T65" fmla="*/ 0 h 179"/>
                    <a:gd name="T66" fmla="*/ 89 w 177"/>
                    <a:gd name="T67" fmla="*/ 0 h 179"/>
                    <a:gd name="T68" fmla="*/ 89 w 177"/>
                    <a:gd name="T69" fmla="*/ 0 h 179"/>
                    <a:gd name="T70" fmla="*/ 98 w 177"/>
                    <a:gd name="T71" fmla="*/ 0 h 179"/>
                    <a:gd name="T72" fmla="*/ 107 w 177"/>
                    <a:gd name="T73" fmla="*/ 2 h 179"/>
                    <a:gd name="T74" fmla="*/ 123 w 177"/>
                    <a:gd name="T75" fmla="*/ 8 h 179"/>
                    <a:gd name="T76" fmla="*/ 138 w 177"/>
                    <a:gd name="T77" fmla="*/ 15 h 179"/>
                    <a:gd name="T78" fmla="*/ 152 w 177"/>
                    <a:gd name="T79" fmla="*/ 27 h 179"/>
                    <a:gd name="T80" fmla="*/ 162 w 177"/>
                    <a:gd name="T81" fmla="*/ 39 h 179"/>
                    <a:gd name="T82" fmla="*/ 171 w 177"/>
                    <a:gd name="T83" fmla="*/ 54 h 179"/>
                    <a:gd name="T84" fmla="*/ 176 w 177"/>
                    <a:gd name="T85" fmla="*/ 71 h 179"/>
                    <a:gd name="T86" fmla="*/ 177 w 177"/>
                    <a:gd name="T87" fmla="*/ 80 h 179"/>
                    <a:gd name="T88" fmla="*/ 177 w 177"/>
                    <a:gd name="T89" fmla="*/ 89 h 179"/>
                    <a:gd name="T90" fmla="*/ 177 w 177"/>
                    <a:gd name="T9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7" h="179">
                      <a:moveTo>
                        <a:pt x="177" y="89"/>
                      </a:moveTo>
                      <a:lnTo>
                        <a:pt x="177" y="89"/>
                      </a:lnTo>
                      <a:lnTo>
                        <a:pt x="177" y="100"/>
                      </a:lnTo>
                      <a:lnTo>
                        <a:pt x="176" y="107"/>
                      </a:lnTo>
                      <a:lnTo>
                        <a:pt x="171" y="125"/>
                      </a:lnTo>
                      <a:lnTo>
                        <a:pt x="162" y="140"/>
                      </a:lnTo>
                      <a:lnTo>
                        <a:pt x="152" y="152"/>
                      </a:lnTo>
                      <a:lnTo>
                        <a:pt x="138" y="164"/>
                      </a:lnTo>
                      <a:lnTo>
                        <a:pt x="123" y="172"/>
                      </a:lnTo>
                      <a:lnTo>
                        <a:pt x="107" y="178"/>
                      </a:lnTo>
                      <a:lnTo>
                        <a:pt x="98" y="178"/>
                      </a:lnTo>
                      <a:lnTo>
                        <a:pt x="89" y="179"/>
                      </a:lnTo>
                      <a:lnTo>
                        <a:pt x="89" y="179"/>
                      </a:lnTo>
                      <a:lnTo>
                        <a:pt x="80" y="178"/>
                      </a:lnTo>
                      <a:lnTo>
                        <a:pt x="70" y="178"/>
                      </a:lnTo>
                      <a:lnTo>
                        <a:pt x="54" y="172"/>
                      </a:lnTo>
                      <a:lnTo>
                        <a:pt x="39" y="164"/>
                      </a:lnTo>
                      <a:lnTo>
                        <a:pt x="25" y="152"/>
                      </a:lnTo>
                      <a:lnTo>
                        <a:pt x="15" y="140"/>
                      </a:lnTo>
                      <a:lnTo>
                        <a:pt x="6" y="125"/>
                      </a:lnTo>
                      <a:lnTo>
                        <a:pt x="1" y="107"/>
                      </a:lnTo>
                      <a:lnTo>
                        <a:pt x="0" y="100"/>
                      </a:lnTo>
                      <a:lnTo>
                        <a:pt x="0" y="89"/>
                      </a:lnTo>
                      <a:lnTo>
                        <a:pt x="0" y="89"/>
                      </a:lnTo>
                      <a:lnTo>
                        <a:pt x="0" y="80"/>
                      </a:lnTo>
                      <a:lnTo>
                        <a:pt x="1" y="71"/>
                      </a:lnTo>
                      <a:lnTo>
                        <a:pt x="6" y="54"/>
                      </a:lnTo>
                      <a:lnTo>
                        <a:pt x="15" y="39"/>
                      </a:lnTo>
                      <a:lnTo>
                        <a:pt x="25" y="27"/>
                      </a:lnTo>
                      <a:lnTo>
                        <a:pt x="39" y="15"/>
                      </a:lnTo>
                      <a:lnTo>
                        <a:pt x="54" y="8"/>
                      </a:lnTo>
                      <a:lnTo>
                        <a:pt x="70" y="2"/>
                      </a:lnTo>
                      <a:lnTo>
                        <a:pt x="80" y="0"/>
                      </a:lnTo>
                      <a:lnTo>
                        <a:pt x="89" y="0"/>
                      </a:lnTo>
                      <a:lnTo>
                        <a:pt x="89" y="0"/>
                      </a:lnTo>
                      <a:lnTo>
                        <a:pt x="98" y="0"/>
                      </a:lnTo>
                      <a:lnTo>
                        <a:pt x="107" y="2"/>
                      </a:lnTo>
                      <a:lnTo>
                        <a:pt x="123" y="8"/>
                      </a:lnTo>
                      <a:lnTo>
                        <a:pt x="138" y="15"/>
                      </a:lnTo>
                      <a:lnTo>
                        <a:pt x="152" y="27"/>
                      </a:lnTo>
                      <a:lnTo>
                        <a:pt x="162" y="39"/>
                      </a:lnTo>
                      <a:lnTo>
                        <a:pt x="171" y="54"/>
                      </a:lnTo>
                      <a:lnTo>
                        <a:pt x="176" y="71"/>
                      </a:lnTo>
                      <a:lnTo>
                        <a:pt x="177" y="80"/>
                      </a:lnTo>
                      <a:lnTo>
                        <a:pt x="177" y="89"/>
                      </a:lnTo>
                      <a:lnTo>
                        <a:pt x="177" y="89"/>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1" name="Freeform 136">
                  <a:extLst>
                    <a:ext uri="{FF2B5EF4-FFF2-40B4-BE49-F238E27FC236}">
                      <a16:creationId xmlns:a16="http://schemas.microsoft.com/office/drawing/2014/main" id="{1E661148-0885-6377-7B46-0066AE335CB7}"/>
                    </a:ext>
                  </a:extLst>
                </p:cNvPr>
                <p:cNvSpPr>
                  <a:spLocks/>
                </p:cNvSpPr>
                <p:nvPr/>
              </p:nvSpPr>
              <p:spPr bwMode="auto">
                <a:xfrm>
                  <a:off x="1720" y="2765"/>
                  <a:ext cx="149" cy="149"/>
                </a:xfrm>
                <a:custGeom>
                  <a:avLst/>
                  <a:gdLst>
                    <a:gd name="T0" fmla="*/ 149 w 149"/>
                    <a:gd name="T1" fmla="*/ 75 h 149"/>
                    <a:gd name="T2" fmla="*/ 149 w 149"/>
                    <a:gd name="T3" fmla="*/ 75 h 149"/>
                    <a:gd name="T4" fmla="*/ 148 w 149"/>
                    <a:gd name="T5" fmla="*/ 90 h 149"/>
                    <a:gd name="T6" fmla="*/ 143 w 149"/>
                    <a:gd name="T7" fmla="*/ 104 h 149"/>
                    <a:gd name="T8" fmla="*/ 137 w 149"/>
                    <a:gd name="T9" fmla="*/ 116 h 149"/>
                    <a:gd name="T10" fmla="*/ 128 w 149"/>
                    <a:gd name="T11" fmla="*/ 128 h 149"/>
                    <a:gd name="T12" fmla="*/ 116 w 149"/>
                    <a:gd name="T13" fmla="*/ 137 h 149"/>
                    <a:gd name="T14" fmla="*/ 104 w 149"/>
                    <a:gd name="T15" fmla="*/ 143 h 149"/>
                    <a:gd name="T16" fmla="*/ 91 w 149"/>
                    <a:gd name="T17" fmla="*/ 148 h 149"/>
                    <a:gd name="T18" fmla="*/ 76 w 149"/>
                    <a:gd name="T19" fmla="*/ 149 h 149"/>
                    <a:gd name="T20" fmla="*/ 76 w 149"/>
                    <a:gd name="T21" fmla="*/ 149 h 149"/>
                    <a:gd name="T22" fmla="*/ 60 w 149"/>
                    <a:gd name="T23" fmla="*/ 148 h 149"/>
                    <a:gd name="T24" fmla="*/ 47 w 149"/>
                    <a:gd name="T25" fmla="*/ 143 h 149"/>
                    <a:gd name="T26" fmla="*/ 33 w 149"/>
                    <a:gd name="T27" fmla="*/ 137 h 149"/>
                    <a:gd name="T28" fmla="*/ 23 w 149"/>
                    <a:gd name="T29" fmla="*/ 128 h 149"/>
                    <a:gd name="T30" fmla="*/ 14 w 149"/>
                    <a:gd name="T31" fmla="*/ 116 h 149"/>
                    <a:gd name="T32" fmla="*/ 6 w 149"/>
                    <a:gd name="T33" fmla="*/ 104 h 149"/>
                    <a:gd name="T34" fmla="*/ 2 w 149"/>
                    <a:gd name="T35" fmla="*/ 90 h 149"/>
                    <a:gd name="T36" fmla="*/ 0 w 149"/>
                    <a:gd name="T37" fmla="*/ 75 h 149"/>
                    <a:gd name="T38" fmla="*/ 0 w 149"/>
                    <a:gd name="T39" fmla="*/ 75 h 149"/>
                    <a:gd name="T40" fmla="*/ 2 w 149"/>
                    <a:gd name="T41" fmla="*/ 60 h 149"/>
                    <a:gd name="T42" fmla="*/ 6 w 149"/>
                    <a:gd name="T43" fmla="*/ 47 h 149"/>
                    <a:gd name="T44" fmla="*/ 14 w 149"/>
                    <a:gd name="T45" fmla="*/ 33 h 149"/>
                    <a:gd name="T46" fmla="*/ 23 w 149"/>
                    <a:gd name="T47" fmla="*/ 22 h 149"/>
                    <a:gd name="T48" fmla="*/ 33 w 149"/>
                    <a:gd name="T49" fmla="*/ 13 h 149"/>
                    <a:gd name="T50" fmla="*/ 47 w 149"/>
                    <a:gd name="T51" fmla="*/ 6 h 149"/>
                    <a:gd name="T52" fmla="*/ 60 w 149"/>
                    <a:gd name="T53" fmla="*/ 1 h 149"/>
                    <a:gd name="T54" fmla="*/ 76 w 149"/>
                    <a:gd name="T55" fmla="*/ 0 h 149"/>
                    <a:gd name="T56" fmla="*/ 76 w 149"/>
                    <a:gd name="T57" fmla="*/ 0 h 149"/>
                    <a:gd name="T58" fmla="*/ 91 w 149"/>
                    <a:gd name="T59" fmla="*/ 1 h 149"/>
                    <a:gd name="T60" fmla="*/ 104 w 149"/>
                    <a:gd name="T61" fmla="*/ 6 h 149"/>
                    <a:gd name="T62" fmla="*/ 116 w 149"/>
                    <a:gd name="T63" fmla="*/ 13 h 149"/>
                    <a:gd name="T64" fmla="*/ 128 w 149"/>
                    <a:gd name="T65" fmla="*/ 22 h 149"/>
                    <a:gd name="T66" fmla="*/ 137 w 149"/>
                    <a:gd name="T67" fmla="*/ 33 h 149"/>
                    <a:gd name="T68" fmla="*/ 143 w 149"/>
                    <a:gd name="T69" fmla="*/ 47 h 149"/>
                    <a:gd name="T70" fmla="*/ 148 w 149"/>
                    <a:gd name="T71" fmla="*/ 60 h 149"/>
                    <a:gd name="T72" fmla="*/ 149 w 149"/>
                    <a:gd name="T73" fmla="*/ 75 h 149"/>
                    <a:gd name="T74" fmla="*/ 149 w 149"/>
                    <a:gd name="T7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 h="149">
                      <a:moveTo>
                        <a:pt x="149" y="75"/>
                      </a:moveTo>
                      <a:lnTo>
                        <a:pt x="149" y="75"/>
                      </a:lnTo>
                      <a:lnTo>
                        <a:pt x="148" y="90"/>
                      </a:lnTo>
                      <a:lnTo>
                        <a:pt x="143" y="104"/>
                      </a:lnTo>
                      <a:lnTo>
                        <a:pt x="137" y="116"/>
                      </a:lnTo>
                      <a:lnTo>
                        <a:pt x="128" y="128"/>
                      </a:lnTo>
                      <a:lnTo>
                        <a:pt x="116" y="137"/>
                      </a:lnTo>
                      <a:lnTo>
                        <a:pt x="104" y="143"/>
                      </a:lnTo>
                      <a:lnTo>
                        <a:pt x="91" y="148"/>
                      </a:lnTo>
                      <a:lnTo>
                        <a:pt x="76" y="149"/>
                      </a:lnTo>
                      <a:lnTo>
                        <a:pt x="76" y="149"/>
                      </a:lnTo>
                      <a:lnTo>
                        <a:pt x="60" y="148"/>
                      </a:lnTo>
                      <a:lnTo>
                        <a:pt x="47" y="143"/>
                      </a:lnTo>
                      <a:lnTo>
                        <a:pt x="33" y="137"/>
                      </a:lnTo>
                      <a:lnTo>
                        <a:pt x="23" y="128"/>
                      </a:lnTo>
                      <a:lnTo>
                        <a:pt x="14" y="116"/>
                      </a:lnTo>
                      <a:lnTo>
                        <a:pt x="6" y="104"/>
                      </a:lnTo>
                      <a:lnTo>
                        <a:pt x="2" y="90"/>
                      </a:lnTo>
                      <a:lnTo>
                        <a:pt x="0" y="75"/>
                      </a:lnTo>
                      <a:lnTo>
                        <a:pt x="0" y="75"/>
                      </a:lnTo>
                      <a:lnTo>
                        <a:pt x="2" y="60"/>
                      </a:lnTo>
                      <a:lnTo>
                        <a:pt x="6" y="47"/>
                      </a:lnTo>
                      <a:lnTo>
                        <a:pt x="14" y="33"/>
                      </a:lnTo>
                      <a:lnTo>
                        <a:pt x="23" y="22"/>
                      </a:lnTo>
                      <a:lnTo>
                        <a:pt x="33" y="13"/>
                      </a:lnTo>
                      <a:lnTo>
                        <a:pt x="47" y="6"/>
                      </a:lnTo>
                      <a:lnTo>
                        <a:pt x="60" y="1"/>
                      </a:lnTo>
                      <a:lnTo>
                        <a:pt x="76" y="0"/>
                      </a:lnTo>
                      <a:lnTo>
                        <a:pt x="76" y="0"/>
                      </a:lnTo>
                      <a:lnTo>
                        <a:pt x="91" y="1"/>
                      </a:lnTo>
                      <a:lnTo>
                        <a:pt x="104" y="6"/>
                      </a:lnTo>
                      <a:lnTo>
                        <a:pt x="116" y="13"/>
                      </a:lnTo>
                      <a:lnTo>
                        <a:pt x="128" y="22"/>
                      </a:lnTo>
                      <a:lnTo>
                        <a:pt x="137" y="33"/>
                      </a:lnTo>
                      <a:lnTo>
                        <a:pt x="143" y="47"/>
                      </a:lnTo>
                      <a:lnTo>
                        <a:pt x="148" y="60"/>
                      </a:lnTo>
                      <a:lnTo>
                        <a:pt x="149" y="75"/>
                      </a:lnTo>
                      <a:lnTo>
                        <a:pt x="149" y="75"/>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2" name="Freeform 137">
                  <a:extLst>
                    <a:ext uri="{FF2B5EF4-FFF2-40B4-BE49-F238E27FC236}">
                      <a16:creationId xmlns:a16="http://schemas.microsoft.com/office/drawing/2014/main" id="{77973EE2-7FCA-CEF1-0476-E04B644D0237}"/>
                    </a:ext>
                  </a:extLst>
                </p:cNvPr>
                <p:cNvSpPr>
                  <a:spLocks/>
                </p:cNvSpPr>
                <p:nvPr/>
              </p:nvSpPr>
              <p:spPr bwMode="auto">
                <a:xfrm>
                  <a:off x="317" y="2656"/>
                  <a:ext cx="203" cy="204"/>
                </a:xfrm>
                <a:custGeom>
                  <a:avLst/>
                  <a:gdLst>
                    <a:gd name="T0" fmla="*/ 203 w 203"/>
                    <a:gd name="T1" fmla="*/ 103 h 204"/>
                    <a:gd name="T2" fmla="*/ 202 w 203"/>
                    <a:gd name="T3" fmla="*/ 122 h 204"/>
                    <a:gd name="T4" fmla="*/ 196 w 203"/>
                    <a:gd name="T5" fmla="*/ 142 h 204"/>
                    <a:gd name="T6" fmla="*/ 187 w 203"/>
                    <a:gd name="T7" fmla="*/ 160 h 204"/>
                    <a:gd name="T8" fmla="*/ 173 w 203"/>
                    <a:gd name="T9" fmla="*/ 175 h 204"/>
                    <a:gd name="T10" fmla="*/ 158 w 203"/>
                    <a:gd name="T11" fmla="*/ 187 h 204"/>
                    <a:gd name="T12" fmla="*/ 142 w 203"/>
                    <a:gd name="T13" fmla="*/ 196 h 204"/>
                    <a:gd name="T14" fmla="*/ 122 w 203"/>
                    <a:gd name="T15" fmla="*/ 202 h 204"/>
                    <a:gd name="T16" fmla="*/ 103 w 203"/>
                    <a:gd name="T17" fmla="*/ 204 h 204"/>
                    <a:gd name="T18" fmla="*/ 92 w 203"/>
                    <a:gd name="T19" fmla="*/ 204 h 204"/>
                    <a:gd name="T20" fmla="*/ 72 w 203"/>
                    <a:gd name="T21" fmla="*/ 199 h 204"/>
                    <a:gd name="T22" fmla="*/ 54 w 203"/>
                    <a:gd name="T23" fmla="*/ 192 h 204"/>
                    <a:gd name="T24" fmla="*/ 38 w 203"/>
                    <a:gd name="T25" fmla="*/ 181 h 204"/>
                    <a:gd name="T26" fmla="*/ 24 w 203"/>
                    <a:gd name="T27" fmla="*/ 168 h 204"/>
                    <a:gd name="T28" fmla="*/ 14 w 203"/>
                    <a:gd name="T29" fmla="*/ 151 h 204"/>
                    <a:gd name="T30" fmla="*/ 5 w 203"/>
                    <a:gd name="T31" fmla="*/ 133 h 204"/>
                    <a:gd name="T32" fmla="*/ 2 w 203"/>
                    <a:gd name="T33" fmla="*/ 113 h 204"/>
                    <a:gd name="T34" fmla="*/ 0 w 203"/>
                    <a:gd name="T35" fmla="*/ 103 h 204"/>
                    <a:gd name="T36" fmla="*/ 3 w 203"/>
                    <a:gd name="T37" fmla="*/ 82 h 204"/>
                    <a:gd name="T38" fmla="*/ 9 w 203"/>
                    <a:gd name="T39" fmla="*/ 64 h 204"/>
                    <a:gd name="T40" fmla="*/ 18 w 203"/>
                    <a:gd name="T41" fmla="*/ 46 h 204"/>
                    <a:gd name="T42" fmla="*/ 30 w 203"/>
                    <a:gd name="T43" fmla="*/ 31 h 204"/>
                    <a:gd name="T44" fmla="*/ 45 w 203"/>
                    <a:gd name="T45" fmla="*/ 18 h 204"/>
                    <a:gd name="T46" fmla="*/ 63 w 203"/>
                    <a:gd name="T47" fmla="*/ 9 h 204"/>
                    <a:gd name="T48" fmla="*/ 81 w 203"/>
                    <a:gd name="T49" fmla="*/ 3 h 204"/>
                    <a:gd name="T50" fmla="*/ 103 w 203"/>
                    <a:gd name="T51" fmla="*/ 0 h 204"/>
                    <a:gd name="T52" fmla="*/ 113 w 203"/>
                    <a:gd name="T53" fmla="*/ 2 h 204"/>
                    <a:gd name="T54" fmla="*/ 133 w 203"/>
                    <a:gd name="T55" fmla="*/ 6 h 204"/>
                    <a:gd name="T56" fmla="*/ 151 w 203"/>
                    <a:gd name="T57" fmla="*/ 14 h 204"/>
                    <a:gd name="T58" fmla="*/ 167 w 203"/>
                    <a:gd name="T59" fmla="*/ 24 h 204"/>
                    <a:gd name="T60" fmla="*/ 181 w 203"/>
                    <a:gd name="T61" fmla="*/ 38 h 204"/>
                    <a:gd name="T62" fmla="*/ 191 w 203"/>
                    <a:gd name="T63" fmla="*/ 55 h 204"/>
                    <a:gd name="T64" fmla="*/ 199 w 203"/>
                    <a:gd name="T65" fmla="*/ 73 h 204"/>
                    <a:gd name="T66" fmla="*/ 203 w 203"/>
                    <a:gd name="T67" fmla="*/ 92 h 204"/>
                    <a:gd name="T68" fmla="*/ 203 w 203"/>
                    <a:gd name="T69" fmla="*/ 10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4">
                      <a:moveTo>
                        <a:pt x="203" y="103"/>
                      </a:moveTo>
                      <a:lnTo>
                        <a:pt x="203" y="103"/>
                      </a:lnTo>
                      <a:lnTo>
                        <a:pt x="203" y="113"/>
                      </a:lnTo>
                      <a:lnTo>
                        <a:pt x="202" y="122"/>
                      </a:lnTo>
                      <a:lnTo>
                        <a:pt x="199" y="133"/>
                      </a:lnTo>
                      <a:lnTo>
                        <a:pt x="196" y="142"/>
                      </a:lnTo>
                      <a:lnTo>
                        <a:pt x="191" y="151"/>
                      </a:lnTo>
                      <a:lnTo>
                        <a:pt x="187" y="160"/>
                      </a:lnTo>
                      <a:lnTo>
                        <a:pt x="181" y="168"/>
                      </a:lnTo>
                      <a:lnTo>
                        <a:pt x="173" y="175"/>
                      </a:lnTo>
                      <a:lnTo>
                        <a:pt x="167" y="181"/>
                      </a:lnTo>
                      <a:lnTo>
                        <a:pt x="158" y="187"/>
                      </a:lnTo>
                      <a:lnTo>
                        <a:pt x="151" y="192"/>
                      </a:lnTo>
                      <a:lnTo>
                        <a:pt x="142" y="196"/>
                      </a:lnTo>
                      <a:lnTo>
                        <a:pt x="133" y="199"/>
                      </a:lnTo>
                      <a:lnTo>
                        <a:pt x="122" y="202"/>
                      </a:lnTo>
                      <a:lnTo>
                        <a:pt x="113" y="204"/>
                      </a:lnTo>
                      <a:lnTo>
                        <a:pt x="103" y="204"/>
                      </a:lnTo>
                      <a:lnTo>
                        <a:pt x="103" y="204"/>
                      </a:lnTo>
                      <a:lnTo>
                        <a:pt x="92" y="204"/>
                      </a:lnTo>
                      <a:lnTo>
                        <a:pt x="81" y="202"/>
                      </a:lnTo>
                      <a:lnTo>
                        <a:pt x="72" y="199"/>
                      </a:lnTo>
                      <a:lnTo>
                        <a:pt x="63" y="196"/>
                      </a:lnTo>
                      <a:lnTo>
                        <a:pt x="54" y="192"/>
                      </a:lnTo>
                      <a:lnTo>
                        <a:pt x="45" y="187"/>
                      </a:lnTo>
                      <a:lnTo>
                        <a:pt x="38" y="181"/>
                      </a:lnTo>
                      <a:lnTo>
                        <a:pt x="30" y="175"/>
                      </a:lnTo>
                      <a:lnTo>
                        <a:pt x="24" y="168"/>
                      </a:lnTo>
                      <a:lnTo>
                        <a:pt x="18" y="160"/>
                      </a:lnTo>
                      <a:lnTo>
                        <a:pt x="14" y="151"/>
                      </a:lnTo>
                      <a:lnTo>
                        <a:pt x="9" y="142"/>
                      </a:lnTo>
                      <a:lnTo>
                        <a:pt x="5" y="133"/>
                      </a:lnTo>
                      <a:lnTo>
                        <a:pt x="3" y="122"/>
                      </a:lnTo>
                      <a:lnTo>
                        <a:pt x="2" y="113"/>
                      </a:lnTo>
                      <a:lnTo>
                        <a:pt x="0" y="103"/>
                      </a:lnTo>
                      <a:lnTo>
                        <a:pt x="0" y="103"/>
                      </a:lnTo>
                      <a:lnTo>
                        <a:pt x="2" y="92"/>
                      </a:lnTo>
                      <a:lnTo>
                        <a:pt x="3" y="82"/>
                      </a:lnTo>
                      <a:lnTo>
                        <a:pt x="5" y="73"/>
                      </a:lnTo>
                      <a:lnTo>
                        <a:pt x="9" y="64"/>
                      </a:lnTo>
                      <a:lnTo>
                        <a:pt x="14" y="55"/>
                      </a:lnTo>
                      <a:lnTo>
                        <a:pt x="18" y="46"/>
                      </a:lnTo>
                      <a:lnTo>
                        <a:pt x="24" y="38"/>
                      </a:lnTo>
                      <a:lnTo>
                        <a:pt x="30" y="31"/>
                      </a:lnTo>
                      <a:lnTo>
                        <a:pt x="38" y="24"/>
                      </a:lnTo>
                      <a:lnTo>
                        <a:pt x="45" y="18"/>
                      </a:lnTo>
                      <a:lnTo>
                        <a:pt x="54" y="14"/>
                      </a:lnTo>
                      <a:lnTo>
                        <a:pt x="63" y="9"/>
                      </a:lnTo>
                      <a:lnTo>
                        <a:pt x="72" y="6"/>
                      </a:lnTo>
                      <a:lnTo>
                        <a:pt x="81" y="3"/>
                      </a:lnTo>
                      <a:lnTo>
                        <a:pt x="92" y="2"/>
                      </a:lnTo>
                      <a:lnTo>
                        <a:pt x="103" y="0"/>
                      </a:lnTo>
                      <a:lnTo>
                        <a:pt x="103" y="0"/>
                      </a:lnTo>
                      <a:lnTo>
                        <a:pt x="113" y="2"/>
                      </a:lnTo>
                      <a:lnTo>
                        <a:pt x="122" y="3"/>
                      </a:lnTo>
                      <a:lnTo>
                        <a:pt x="133" y="6"/>
                      </a:lnTo>
                      <a:lnTo>
                        <a:pt x="142" y="9"/>
                      </a:lnTo>
                      <a:lnTo>
                        <a:pt x="151" y="14"/>
                      </a:lnTo>
                      <a:lnTo>
                        <a:pt x="158" y="18"/>
                      </a:lnTo>
                      <a:lnTo>
                        <a:pt x="167" y="24"/>
                      </a:lnTo>
                      <a:lnTo>
                        <a:pt x="173" y="31"/>
                      </a:lnTo>
                      <a:lnTo>
                        <a:pt x="181" y="38"/>
                      </a:lnTo>
                      <a:lnTo>
                        <a:pt x="187" y="46"/>
                      </a:lnTo>
                      <a:lnTo>
                        <a:pt x="191" y="55"/>
                      </a:lnTo>
                      <a:lnTo>
                        <a:pt x="196" y="64"/>
                      </a:lnTo>
                      <a:lnTo>
                        <a:pt x="199" y="73"/>
                      </a:lnTo>
                      <a:lnTo>
                        <a:pt x="202" y="82"/>
                      </a:lnTo>
                      <a:lnTo>
                        <a:pt x="203" y="92"/>
                      </a:lnTo>
                      <a:lnTo>
                        <a:pt x="203" y="103"/>
                      </a:lnTo>
                      <a:lnTo>
                        <a:pt x="203" y="103"/>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3" name="Freeform 138">
                  <a:extLst>
                    <a:ext uri="{FF2B5EF4-FFF2-40B4-BE49-F238E27FC236}">
                      <a16:creationId xmlns:a16="http://schemas.microsoft.com/office/drawing/2014/main" id="{611FC245-314B-7189-750C-645E2A24B643}"/>
                    </a:ext>
                  </a:extLst>
                </p:cNvPr>
                <p:cNvSpPr>
                  <a:spLocks/>
                </p:cNvSpPr>
                <p:nvPr/>
              </p:nvSpPr>
              <p:spPr bwMode="auto">
                <a:xfrm>
                  <a:off x="462" y="2546"/>
                  <a:ext cx="218" cy="219"/>
                </a:xfrm>
                <a:custGeom>
                  <a:avLst/>
                  <a:gdLst>
                    <a:gd name="T0" fmla="*/ 218 w 218"/>
                    <a:gd name="T1" fmla="*/ 110 h 219"/>
                    <a:gd name="T2" fmla="*/ 217 w 218"/>
                    <a:gd name="T3" fmla="*/ 131 h 219"/>
                    <a:gd name="T4" fmla="*/ 209 w 218"/>
                    <a:gd name="T5" fmla="*/ 153 h 219"/>
                    <a:gd name="T6" fmla="*/ 200 w 218"/>
                    <a:gd name="T7" fmla="*/ 171 h 219"/>
                    <a:gd name="T8" fmla="*/ 187 w 218"/>
                    <a:gd name="T9" fmla="*/ 187 h 219"/>
                    <a:gd name="T10" fmla="*/ 170 w 218"/>
                    <a:gd name="T11" fmla="*/ 201 h 219"/>
                    <a:gd name="T12" fmla="*/ 152 w 218"/>
                    <a:gd name="T13" fmla="*/ 211 h 219"/>
                    <a:gd name="T14" fmla="*/ 131 w 218"/>
                    <a:gd name="T15" fmla="*/ 217 h 219"/>
                    <a:gd name="T16" fmla="*/ 108 w 218"/>
                    <a:gd name="T17" fmla="*/ 219 h 219"/>
                    <a:gd name="T18" fmla="*/ 98 w 218"/>
                    <a:gd name="T19" fmla="*/ 219 h 219"/>
                    <a:gd name="T20" fmla="*/ 77 w 218"/>
                    <a:gd name="T21" fmla="*/ 214 h 219"/>
                    <a:gd name="T22" fmla="*/ 57 w 218"/>
                    <a:gd name="T23" fmla="*/ 207 h 219"/>
                    <a:gd name="T24" fmla="*/ 39 w 218"/>
                    <a:gd name="T25" fmla="*/ 195 h 219"/>
                    <a:gd name="T26" fmla="*/ 24 w 218"/>
                    <a:gd name="T27" fmla="*/ 180 h 219"/>
                    <a:gd name="T28" fmla="*/ 12 w 218"/>
                    <a:gd name="T29" fmla="*/ 162 h 219"/>
                    <a:gd name="T30" fmla="*/ 4 w 218"/>
                    <a:gd name="T31" fmla="*/ 142 h 219"/>
                    <a:gd name="T32" fmla="*/ 0 w 218"/>
                    <a:gd name="T33" fmla="*/ 121 h 219"/>
                    <a:gd name="T34" fmla="*/ 0 w 218"/>
                    <a:gd name="T35" fmla="*/ 110 h 219"/>
                    <a:gd name="T36" fmla="*/ 1 w 218"/>
                    <a:gd name="T37" fmla="*/ 88 h 219"/>
                    <a:gd name="T38" fmla="*/ 7 w 218"/>
                    <a:gd name="T39" fmla="*/ 67 h 219"/>
                    <a:gd name="T40" fmla="*/ 18 w 218"/>
                    <a:gd name="T41" fmla="*/ 49 h 219"/>
                    <a:gd name="T42" fmla="*/ 31 w 218"/>
                    <a:gd name="T43" fmla="*/ 32 h 219"/>
                    <a:gd name="T44" fmla="*/ 48 w 218"/>
                    <a:gd name="T45" fmla="*/ 18 h 219"/>
                    <a:gd name="T46" fmla="*/ 66 w 218"/>
                    <a:gd name="T47" fmla="*/ 9 h 219"/>
                    <a:gd name="T48" fmla="*/ 87 w 218"/>
                    <a:gd name="T49" fmla="*/ 2 h 219"/>
                    <a:gd name="T50" fmla="*/ 108 w 218"/>
                    <a:gd name="T51" fmla="*/ 0 h 219"/>
                    <a:gd name="T52" fmla="*/ 120 w 218"/>
                    <a:gd name="T53" fmla="*/ 0 h 219"/>
                    <a:gd name="T54" fmla="*/ 141 w 218"/>
                    <a:gd name="T55" fmla="*/ 5 h 219"/>
                    <a:gd name="T56" fmla="*/ 161 w 218"/>
                    <a:gd name="T57" fmla="*/ 14 h 219"/>
                    <a:gd name="T58" fmla="*/ 179 w 218"/>
                    <a:gd name="T59" fmla="*/ 24 h 219"/>
                    <a:gd name="T60" fmla="*/ 194 w 218"/>
                    <a:gd name="T61" fmla="*/ 40 h 219"/>
                    <a:gd name="T62" fmla="*/ 205 w 218"/>
                    <a:gd name="T63" fmla="*/ 58 h 219"/>
                    <a:gd name="T64" fmla="*/ 214 w 218"/>
                    <a:gd name="T65" fmla="*/ 77 h 219"/>
                    <a:gd name="T66" fmla="*/ 218 w 218"/>
                    <a:gd name="T67" fmla="*/ 98 h 219"/>
                    <a:gd name="T68" fmla="*/ 218 w 218"/>
                    <a:gd name="T69" fmla="*/ 11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8" h="219">
                      <a:moveTo>
                        <a:pt x="218" y="110"/>
                      </a:moveTo>
                      <a:lnTo>
                        <a:pt x="218" y="110"/>
                      </a:lnTo>
                      <a:lnTo>
                        <a:pt x="218" y="121"/>
                      </a:lnTo>
                      <a:lnTo>
                        <a:pt x="217" y="131"/>
                      </a:lnTo>
                      <a:lnTo>
                        <a:pt x="214" y="142"/>
                      </a:lnTo>
                      <a:lnTo>
                        <a:pt x="209" y="153"/>
                      </a:lnTo>
                      <a:lnTo>
                        <a:pt x="205" y="162"/>
                      </a:lnTo>
                      <a:lnTo>
                        <a:pt x="200" y="171"/>
                      </a:lnTo>
                      <a:lnTo>
                        <a:pt x="194" y="180"/>
                      </a:lnTo>
                      <a:lnTo>
                        <a:pt x="187" y="187"/>
                      </a:lnTo>
                      <a:lnTo>
                        <a:pt x="179" y="195"/>
                      </a:lnTo>
                      <a:lnTo>
                        <a:pt x="170" y="201"/>
                      </a:lnTo>
                      <a:lnTo>
                        <a:pt x="161" y="207"/>
                      </a:lnTo>
                      <a:lnTo>
                        <a:pt x="152" y="211"/>
                      </a:lnTo>
                      <a:lnTo>
                        <a:pt x="141" y="214"/>
                      </a:lnTo>
                      <a:lnTo>
                        <a:pt x="131" y="217"/>
                      </a:lnTo>
                      <a:lnTo>
                        <a:pt x="120" y="219"/>
                      </a:lnTo>
                      <a:lnTo>
                        <a:pt x="108" y="219"/>
                      </a:lnTo>
                      <a:lnTo>
                        <a:pt x="108" y="219"/>
                      </a:lnTo>
                      <a:lnTo>
                        <a:pt x="98" y="219"/>
                      </a:lnTo>
                      <a:lnTo>
                        <a:pt x="87" y="217"/>
                      </a:lnTo>
                      <a:lnTo>
                        <a:pt x="77" y="214"/>
                      </a:lnTo>
                      <a:lnTo>
                        <a:pt x="66" y="211"/>
                      </a:lnTo>
                      <a:lnTo>
                        <a:pt x="57" y="207"/>
                      </a:lnTo>
                      <a:lnTo>
                        <a:pt x="48" y="201"/>
                      </a:lnTo>
                      <a:lnTo>
                        <a:pt x="39" y="195"/>
                      </a:lnTo>
                      <a:lnTo>
                        <a:pt x="31" y="187"/>
                      </a:lnTo>
                      <a:lnTo>
                        <a:pt x="24" y="180"/>
                      </a:lnTo>
                      <a:lnTo>
                        <a:pt x="18" y="171"/>
                      </a:lnTo>
                      <a:lnTo>
                        <a:pt x="12" y="162"/>
                      </a:lnTo>
                      <a:lnTo>
                        <a:pt x="7" y="153"/>
                      </a:lnTo>
                      <a:lnTo>
                        <a:pt x="4" y="142"/>
                      </a:lnTo>
                      <a:lnTo>
                        <a:pt x="1" y="131"/>
                      </a:lnTo>
                      <a:lnTo>
                        <a:pt x="0" y="121"/>
                      </a:lnTo>
                      <a:lnTo>
                        <a:pt x="0" y="110"/>
                      </a:lnTo>
                      <a:lnTo>
                        <a:pt x="0" y="110"/>
                      </a:lnTo>
                      <a:lnTo>
                        <a:pt x="0" y="98"/>
                      </a:lnTo>
                      <a:lnTo>
                        <a:pt x="1" y="88"/>
                      </a:lnTo>
                      <a:lnTo>
                        <a:pt x="4" y="77"/>
                      </a:lnTo>
                      <a:lnTo>
                        <a:pt x="7" y="67"/>
                      </a:lnTo>
                      <a:lnTo>
                        <a:pt x="12" y="58"/>
                      </a:lnTo>
                      <a:lnTo>
                        <a:pt x="18" y="49"/>
                      </a:lnTo>
                      <a:lnTo>
                        <a:pt x="24" y="40"/>
                      </a:lnTo>
                      <a:lnTo>
                        <a:pt x="31" y="32"/>
                      </a:lnTo>
                      <a:lnTo>
                        <a:pt x="39" y="24"/>
                      </a:lnTo>
                      <a:lnTo>
                        <a:pt x="48" y="18"/>
                      </a:lnTo>
                      <a:lnTo>
                        <a:pt x="57" y="14"/>
                      </a:lnTo>
                      <a:lnTo>
                        <a:pt x="66" y="9"/>
                      </a:lnTo>
                      <a:lnTo>
                        <a:pt x="77" y="5"/>
                      </a:lnTo>
                      <a:lnTo>
                        <a:pt x="87" y="2"/>
                      </a:lnTo>
                      <a:lnTo>
                        <a:pt x="98" y="0"/>
                      </a:lnTo>
                      <a:lnTo>
                        <a:pt x="108" y="0"/>
                      </a:lnTo>
                      <a:lnTo>
                        <a:pt x="108" y="0"/>
                      </a:lnTo>
                      <a:lnTo>
                        <a:pt x="120" y="0"/>
                      </a:lnTo>
                      <a:lnTo>
                        <a:pt x="131" y="2"/>
                      </a:lnTo>
                      <a:lnTo>
                        <a:pt x="141" y="5"/>
                      </a:lnTo>
                      <a:lnTo>
                        <a:pt x="152" y="9"/>
                      </a:lnTo>
                      <a:lnTo>
                        <a:pt x="161" y="14"/>
                      </a:lnTo>
                      <a:lnTo>
                        <a:pt x="170" y="18"/>
                      </a:lnTo>
                      <a:lnTo>
                        <a:pt x="179" y="24"/>
                      </a:lnTo>
                      <a:lnTo>
                        <a:pt x="187" y="32"/>
                      </a:lnTo>
                      <a:lnTo>
                        <a:pt x="194" y="40"/>
                      </a:lnTo>
                      <a:lnTo>
                        <a:pt x="200" y="49"/>
                      </a:lnTo>
                      <a:lnTo>
                        <a:pt x="205" y="58"/>
                      </a:lnTo>
                      <a:lnTo>
                        <a:pt x="209" y="67"/>
                      </a:lnTo>
                      <a:lnTo>
                        <a:pt x="214" y="77"/>
                      </a:lnTo>
                      <a:lnTo>
                        <a:pt x="217" y="88"/>
                      </a:lnTo>
                      <a:lnTo>
                        <a:pt x="218" y="98"/>
                      </a:lnTo>
                      <a:lnTo>
                        <a:pt x="218" y="110"/>
                      </a:lnTo>
                      <a:lnTo>
                        <a:pt x="218" y="110"/>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4" name="Freeform 139">
                  <a:extLst>
                    <a:ext uri="{FF2B5EF4-FFF2-40B4-BE49-F238E27FC236}">
                      <a16:creationId xmlns:a16="http://schemas.microsoft.com/office/drawing/2014/main" id="{95183790-D3E2-EE24-B61C-90E40EAE56FD}"/>
                    </a:ext>
                  </a:extLst>
                </p:cNvPr>
                <p:cNvSpPr>
                  <a:spLocks/>
                </p:cNvSpPr>
                <p:nvPr/>
              </p:nvSpPr>
              <p:spPr bwMode="auto">
                <a:xfrm>
                  <a:off x="448" y="2765"/>
                  <a:ext cx="181" cy="182"/>
                </a:xfrm>
                <a:custGeom>
                  <a:avLst/>
                  <a:gdLst>
                    <a:gd name="T0" fmla="*/ 181 w 181"/>
                    <a:gd name="T1" fmla="*/ 92 h 182"/>
                    <a:gd name="T2" fmla="*/ 181 w 181"/>
                    <a:gd name="T3" fmla="*/ 92 h 182"/>
                    <a:gd name="T4" fmla="*/ 181 w 181"/>
                    <a:gd name="T5" fmla="*/ 101 h 182"/>
                    <a:gd name="T6" fmla="*/ 179 w 181"/>
                    <a:gd name="T7" fmla="*/ 110 h 182"/>
                    <a:gd name="T8" fmla="*/ 173 w 181"/>
                    <a:gd name="T9" fmla="*/ 126 h 182"/>
                    <a:gd name="T10" fmla="*/ 166 w 181"/>
                    <a:gd name="T11" fmla="*/ 142 h 182"/>
                    <a:gd name="T12" fmla="*/ 154 w 181"/>
                    <a:gd name="T13" fmla="*/ 155 h 182"/>
                    <a:gd name="T14" fmla="*/ 142 w 181"/>
                    <a:gd name="T15" fmla="*/ 167 h 182"/>
                    <a:gd name="T16" fmla="*/ 125 w 181"/>
                    <a:gd name="T17" fmla="*/ 175 h 182"/>
                    <a:gd name="T18" fmla="*/ 109 w 181"/>
                    <a:gd name="T19" fmla="*/ 181 h 182"/>
                    <a:gd name="T20" fmla="*/ 100 w 181"/>
                    <a:gd name="T21" fmla="*/ 182 h 182"/>
                    <a:gd name="T22" fmla="*/ 91 w 181"/>
                    <a:gd name="T23" fmla="*/ 182 h 182"/>
                    <a:gd name="T24" fmla="*/ 91 w 181"/>
                    <a:gd name="T25" fmla="*/ 182 h 182"/>
                    <a:gd name="T26" fmla="*/ 82 w 181"/>
                    <a:gd name="T27" fmla="*/ 182 h 182"/>
                    <a:gd name="T28" fmla="*/ 72 w 181"/>
                    <a:gd name="T29" fmla="*/ 181 h 182"/>
                    <a:gd name="T30" fmla="*/ 54 w 181"/>
                    <a:gd name="T31" fmla="*/ 175 h 182"/>
                    <a:gd name="T32" fmla="*/ 39 w 181"/>
                    <a:gd name="T33" fmla="*/ 167 h 182"/>
                    <a:gd name="T34" fmla="*/ 26 w 181"/>
                    <a:gd name="T35" fmla="*/ 155 h 182"/>
                    <a:gd name="T36" fmla="*/ 15 w 181"/>
                    <a:gd name="T37" fmla="*/ 142 h 182"/>
                    <a:gd name="T38" fmla="*/ 6 w 181"/>
                    <a:gd name="T39" fmla="*/ 126 h 182"/>
                    <a:gd name="T40" fmla="*/ 2 w 181"/>
                    <a:gd name="T41" fmla="*/ 110 h 182"/>
                    <a:gd name="T42" fmla="*/ 0 w 181"/>
                    <a:gd name="T43" fmla="*/ 101 h 182"/>
                    <a:gd name="T44" fmla="*/ 0 w 181"/>
                    <a:gd name="T45" fmla="*/ 92 h 182"/>
                    <a:gd name="T46" fmla="*/ 0 w 181"/>
                    <a:gd name="T47" fmla="*/ 92 h 182"/>
                    <a:gd name="T48" fmla="*/ 0 w 181"/>
                    <a:gd name="T49" fmla="*/ 81 h 182"/>
                    <a:gd name="T50" fmla="*/ 2 w 181"/>
                    <a:gd name="T51" fmla="*/ 72 h 182"/>
                    <a:gd name="T52" fmla="*/ 6 w 181"/>
                    <a:gd name="T53" fmla="*/ 56 h 182"/>
                    <a:gd name="T54" fmla="*/ 15 w 181"/>
                    <a:gd name="T55" fmla="*/ 41 h 182"/>
                    <a:gd name="T56" fmla="*/ 26 w 181"/>
                    <a:gd name="T57" fmla="*/ 27 h 182"/>
                    <a:gd name="T58" fmla="*/ 39 w 181"/>
                    <a:gd name="T59" fmla="*/ 16 h 182"/>
                    <a:gd name="T60" fmla="*/ 54 w 181"/>
                    <a:gd name="T61" fmla="*/ 7 h 182"/>
                    <a:gd name="T62" fmla="*/ 72 w 181"/>
                    <a:gd name="T63" fmla="*/ 3 h 182"/>
                    <a:gd name="T64" fmla="*/ 82 w 181"/>
                    <a:gd name="T65" fmla="*/ 1 h 182"/>
                    <a:gd name="T66" fmla="*/ 91 w 181"/>
                    <a:gd name="T67" fmla="*/ 0 h 182"/>
                    <a:gd name="T68" fmla="*/ 91 w 181"/>
                    <a:gd name="T69" fmla="*/ 0 h 182"/>
                    <a:gd name="T70" fmla="*/ 100 w 181"/>
                    <a:gd name="T71" fmla="*/ 1 h 182"/>
                    <a:gd name="T72" fmla="*/ 109 w 181"/>
                    <a:gd name="T73" fmla="*/ 3 h 182"/>
                    <a:gd name="T74" fmla="*/ 125 w 181"/>
                    <a:gd name="T75" fmla="*/ 7 h 182"/>
                    <a:gd name="T76" fmla="*/ 142 w 181"/>
                    <a:gd name="T77" fmla="*/ 16 h 182"/>
                    <a:gd name="T78" fmla="*/ 154 w 181"/>
                    <a:gd name="T79" fmla="*/ 27 h 182"/>
                    <a:gd name="T80" fmla="*/ 166 w 181"/>
                    <a:gd name="T81" fmla="*/ 41 h 182"/>
                    <a:gd name="T82" fmla="*/ 173 w 181"/>
                    <a:gd name="T83" fmla="*/ 56 h 182"/>
                    <a:gd name="T84" fmla="*/ 179 w 181"/>
                    <a:gd name="T85" fmla="*/ 72 h 182"/>
                    <a:gd name="T86" fmla="*/ 181 w 181"/>
                    <a:gd name="T87" fmla="*/ 81 h 182"/>
                    <a:gd name="T88" fmla="*/ 181 w 181"/>
                    <a:gd name="T89" fmla="*/ 92 h 182"/>
                    <a:gd name="T90" fmla="*/ 181 w 181"/>
                    <a:gd name="T91" fmla="*/ 9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2">
                      <a:moveTo>
                        <a:pt x="181" y="92"/>
                      </a:moveTo>
                      <a:lnTo>
                        <a:pt x="181" y="92"/>
                      </a:lnTo>
                      <a:lnTo>
                        <a:pt x="181" y="101"/>
                      </a:lnTo>
                      <a:lnTo>
                        <a:pt x="179" y="110"/>
                      </a:lnTo>
                      <a:lnTo>
                        <a:pt x="173" y="126"/>
                      </a:lnTo>
                      <a:lnTo>
                        <a:pt x="166" y="142"/>
                      </a:lnTo>
                      <a:lnTo>
                        <a:pt x="154" y="155"/>
                      </a:lnTo>
                      <a:lnTo>
                        <a:pt x="142" y="167"/>
                      </a:lnTo>
                      <a:lnTo>
                        <a:pt x="125" y="175"/>
                      </a:lnTo>
                      <a:lnTo>
                        <a:pt x="109" y="181"/>
                      </a:lnTo>
                      <a:lnTo>
                        <a:pt x="100" y="182"/>
                      </a:lnTo>
                      <a:lnTo>
                        <a:pt x="91" y="182"/>
                      </a:lnTo>
                      <a:lnTo>
                        <a:pt x="91" y="182"/>
                      </a:lnTo>
                      <a:lnTo>
                        <a:pt x="82" y="182"/>
                      </a:lnTo>
                      <a:lnTo>
                        <a:pt x="72" y="181"/>
                      </a:lnTo>
                      <a:lnTo>
                        <a:pt x="54" y="175"/>
                      </a:lnTo>
                      <a:lnTo>
                        <a:pt x="39" y="167"/>
                      </a:lnTo>
                      <a:lnTo>
                        <a:pt x="26" y="155"/>
                      </a:lnTo>
                      <a:lnTo>
                        <a:pt x="15" y="142"/>
                      </a:lnTo>
                      <a:lnTo>
                        <a:pt x="6" y="126"/>
                      </a:lnTo>
                      <a:lnTo>
                        <a:pt x="2" y="110"/>
                      </a:lnTo>
                      <a:lnTo>
                        <a:pt x="0" y="101"/>
                      </a:lnTo>
                      <a:lnTo>
                        <a:pt x="0" y="92"/>
                      </a:lnTo>
                      <a:lnTo>
                        <a:pt x="0" y="92"/>
                      </a:lnTo>
                      <a:lnTo>
                        <a:pt x="0" y="81"/>
                      </a:lnTo>
                      <a:lnTo>
                        <a:pt x="2" y="72"/>
                      </a:lnTo>
                      <a:lnTo>
                        <a:pt x="6" y="56"/>
                      </a:lnTo>
                      <a:lnTo>
                        <a:pt x="15" y="41"/>
                      </a:lnTo>
                      <a:lnTo>
                        <a:pt x="26" y="27"/>
                      </a:lnTo>
                      <a:lnTo>
                        <a:pt x="39" y="16"/>
                      </a:lnTo>
                      <a:lnTo>
                        <a:pt x="54" y="7"/>
                      </a:lnTo>
                      <a:lnTo>
                        <a:pt x="72" y="3"/>
                      </a:lnTo>
                      <a:lnTo>
                        <a:pt x="82" y="1"/>
                      </a:lnTo>
                      <a:lnTo>
                        <a:pt x="91" y="0"/>
                      </a:lnTo>
                      <a:lnTo>
                        <a:pt x="91" y="0"/>
                      </a:lnTo>
                      <a:lnTo>
                        <a:pt x="100" y="1"/>
                      </a:lnTo>
                      <a:lnTo>
                        <a:pt x="109" y="3"/>
                      </a:lnTo>
                      <a:lnTo>
                        <a:pt x="125" y="7"/>
                      </a:lnTo>
                      <a:lnTo>
                        <a:pt x="142" y="16"/>
                      </a:lnTo>
                      <a:lnTo>
                        <a:pt x="154" y="27"/>
                      </a:lnTo>
                      <a:lnTo>
                        <a:pt x="166" y="41"/>
                      </a:lnTo>
                      <a:lnTo>
                        <a:pt x="173" y="56"/>
                      </a:lnTo>
                      <a:lnTo>
                        <a:pt x="179" y="72"/>
                      </a:lnTo>
                      <a:lnTo>
                        <a:pt x="181" y="81"/>
                      </a:lnTo>
                      <a:lnTo>
                        <a:pt x="181" y="92"/>
                      </a:lnTo>
                      <a:lnTo>
                        <a:pt x="181" y="92"/>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5" name="Freeform 140">
                  <a:extLst>
                    <a:ext uri="{FF2B5EF4-FFF2-40B4-BE49-F238E27FC236}">
                      <a16:creationId xmlns:a16="http://schemas.microsoft.com/office/drawing/2014/main" id="{6AC8DE56-3039-C4D4-0E40-04D98011E907}"/>
                    </a:ext>
                  </a:extLst>
                </p:cNvPr>
                <p:cNvSpPr>
                  <a:spLocks/>
                </p:cNvSpPr>
                <p:nvPr/>
              </p:nvSpPr>
              <p:spPr bwMode="auto">
                <a:xfrm>
                  <a:off x="400" y="2970"/>
                  <a:ext cx="178" cy="176"/>
                </a:xfrm>
                <a:custGeom>
                  <a:avLst/>
                  <a:gdLst>
                    <a:gd name="T0" fmla="*/ 178 w 178"/>
                    <a:gd name="T1" fmla="*/ 89 h 176"/>
                    <a:gd name="T2" fmla="*/ 178 w 178"/>
                    <a:gd name="T3" fmla="*/ 89 h 176"/>
                    <a:gd name="T4" fmla="*/ 178 w 178"/>
                    <a:gd name="T5" fmla="*/ 98 h 176"/>
                    <a:gd name="T6" fmla="*/ 176 w 178"/>
                    <a:gd name="T7" fmla="*/ 105 h 176"/>
                    <a:gd name="T8" fmla="*/ 170 w 178"/>
                    <a:gd name="T9" fmla="*/ 122 h 176"/>
                    <a:gd name="T10" fmla="*/ 163 w 178"/>
                    <a:gd name="T11" fmla="*/ 137 h 176"/>
                    <a:gd name="T12" fmla="*/ 152 w 178"/>
                    <a:gd name="T13" fmla="*/ 151 h 176"/>
                    <a:gd name="T14" fmla="*/ 139 w 178"/>
                    <a:gd name="T15" fmla="*/ 161 h 176"/>
                    <a:gd name="T16" fmla="*/ 123 w 178"/>
                    <a:gd name="T17" fmla="*/ 170 h 176"/>
                    <a:gd name="T18" fmla="*/ 107 w 178"/>
                    <a:gd name="T19" fmla="*/ 175 h 176"/>
                    <a:gd name="T20" fmla="*/ 98 w 178"/>
                    <a:gd name="T21" fmla="*/ 176 h 176"/>
                    <a:gd name="T22" fmla="*/ 89 w 178"/>
                    <a:gd name="T23" fmla="*/ 176 h 176"/>
                    <a:gd name="T24" fmla="*/ 89 w 178"/>
                    <a:gd name="T25" fmla="*/ 176 h 176"/>
                    <a:gd name="T26" fmla="*/ 80 w 178"/>
                    <a:gd name="T27" fmla="*/ 176 h 176"/>
                    <a:gd name="T28" fmla="*/ 71 w 178"/>
                    <a:gd name="T29" fmla="*/ 175 h 176"/>
                    <a:gd name="T30" fmla="*/ 54 w 178"/>
                    <a:gd name="T31" fmla="*/ 170 h 176"/>
                    <a:gd name="T32" fmla="*/ 39 w 178"/>
                    <a:gd name="T33" fmla="*/ 161 h 176"/>
                    <a:gd name="T34" fmla="*/ 27 w 178"/>
                    <a:gd name="T35" fmla="*/ 151 h 176"/>
                    <a:gd name="T36" fmla="*/ 15 w 178"/>
                    <a:gd name="T37" fmla="*/ 137 h 176"/>
                    <a:gd name="T38" fmla="*/ 7 w 178"/>
                    <a:gd name="T39" fmla="*/ 122 h 176"/>
                    <a:gd name="T40" fmla="*/ 3 w 178"/>
                    <a:gd name="T41" fmla="*/ 105 h 176"/>
                    <a:gd name="T42" fmla="*/ 1 w 178"/>
                    <a:gd name="T43" fmla="*/ 98 h 176"/>
                    <a:gd name="T44" fmla="*/ 0 w 178"/>
                    <a:gd name="T45" fmla="*/ 89 h 176"/>
                    <a:gd name="T46" fmla="*/ 0 w 178"/>
                    <a:gd name="T47" fmla="*/ 89 h 176"/>
                    <a:gd name="T48" fmla="*/ 1 w 178"/>
                    <a:gd name="T49" fmla="*/ 78 h 176"/>
                    <a:gd name="T50" fmla="*/ 3 w 178"/>
                    <a:gd name="T51" fmla="*/ 71 h 176"/>
                    <a:gd name="T52" fmla="*/ 7 w 178"/>
                    <a:gd name="T53" fmla="*/ 54 h 176"/>
                    <a:gd name="T54" fmla="*/ 15 w 178"/>
                    <a:gd name="T55" fmla="*/ 39 h 176"/>
                    <a:gd name="T56" fmla="*/ 27 w 178"/>
                    <a:gd name="T57" fmla="*/ 26 h 176"/>
                    <a:gd name="T58" fmla="*/ 39 w 178"/>
                    <a:gd name="T59" fmla="*/ 15 h 176"/>
                    <a:gd name="T60" fmla="*/ 54 w 178"/>
                    <a:gd name="T61" fmla="*/ 6 h 176"/>
                    <a:gd name="T62" fmla="*/ 71 w 178"/>
                    <a:gd name="T63" fmla="*/ 1 h 176"/>
                    <a:gd name="T64" fmla="*/ 80 w 178"/>
                    <a:gd name="T65" fmla="*/ 0 h 176"/>
                    <a:gd name="T66" fmla="*/ 89 w 178"/>
                    <a:gd name="T67" fmla="*/ 0 h 176"/>
                    <a:gd name="T68" fmla="*/ 89 w 178"/>
                    <a:gd name="T69" fmla="*/ 0 h 176"/>
                    <a:gd name="T70" fmla="*/ 98 w 178"/>
                    <a:gd name="T71" fmla="*/ 0 h 176"/>
                    <a:gd name="T72" fmla="*/ 107 w 178"/>
                    <a:gd name="T73" fmla="*/ 1 h 176"/>
                    <a:gd name="T74" fmla="*/ 123 w 178"/>
                    <a:gd name="T75" fmla="*/ 6 h 176"/>
                    <a:gd name="T76" fmla="*/ 139 w 178"/>
                    <a:gd name="T77" fmla="*/ 15 h 176"/>
                    <a:gd name="T78" fmla="*/ 152 w 178"/>
                    <a:gd name="T79" fmla="*/ 26 h 176"/>
                    <a:gd name="T80" fmla="*/ 163 w 178"/>
                    <a:gd name="T81" fmla="*/ 39 h 176"/>
                    <a:gd name="T82" fmla="*/ 170 w 178"/>
                    <a:gd name="T83" fmla="*/ 54 h 176"/>
                    <a:gd name="T84" fmla="*/ 176 w 178"/>
                    <a:gd name="T85" fmla="*/ 71 h 176"/>
                    <a:gd name="T86" fmla="*/ 178 w 178"/>
                    <a:gd name="T87" fmla="*/ 78 h 176"/>
                    <a:gd name="T88" fmla="*/ 178 w 178"/>
                    <a:gd name="T89" fmla="*/ 89 h 176"/>
                    <a:gd name="T90" fmla="*/ 178 w 178"/>
                    <a:gd name="T91" fmla="*/ 8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76">
                      <a:moveTo>
                        <a:pt x="178" y="89"/>
                      </a:moveTo>
                      <a:lnTo>
                        <a:pt x="178" y="89"/>
                      </a:lnTo>
                      <a:lnTo>
                        <a:pt x="178" y="98"/>
                      </a:lnTo>
                      <a:lnTo>
                        <a:pt x="176" y="105"/>
                      </a:lnTo>
                      <a:lnTo>
                        <a:pt x="170" y="122"/>
                      </a:lnTo>
                      <a:lnTo>
                        <a:pt x="163" y="137"/>
                      </a:lnTo>
                      <a:lnTo>
                        <a:pt x="152" y="151"/>
                      </a:lnTo>
                      <a:lnTo>
                        <a:pt x="139" y="161"/>
                      </a:lnTo>
                      <a:lnTo>
                        <a:pt x="123" y="170"/>
                      </a:lnTo>
                      <a:lnTo>
                        <a:pt x="107" y="175"/>
                      </a:lnTo>
                      <a:lnTo>
                        <a:pt x="98" y="176"/>
                      </a:lnTo>
                      <a:lnTo>
                        <a:pt x="89" y="176"/>
                      </a:lnTo>
                      <a:lnTo>
                        <a:pt x="89" y="176"/>
                      </a:lnTo>
                      <a:lnTo>
                        <a:pt x="80" y="176"/>
                      </a:lnTo>
                      <a:lnTo>
                        <a:pt x="71" y="175"/>
                      </a:lnTo>
                      <a:lnTo>
                        <a:pt x="54" y="170"/>
                      </a:lnTo>
                      <a:lnTo>
                        <a:pt x="39" y="161"/>
                      </a:lnTo>
                      <a:lnTo>
                        <a:pt x="27" y="151"/>
                      </a:lnTo>
                      <a:lnTo>
                        <a:pt x="15" y="137"/>
                      </a:lnTo>
                      <a:lnTo>
                        <a:pt x="7" y="122"/>
                      </a:lnTo>
                      <a:lnTo>
                        <a:pt x="3" y="105"/>
                      </a:lnTo>
                      <a:lnTo>
                        <a:pt x="1" y="98"/>
                      </a:lnTo>
                      <a:lnTo>
                        <a:pt x="0" y="89"/>
                      </a:lnTo>
                      <a:lnTo>
                        <a:pt x="0" y="89"/>
                      </a:lnTo>
                      <a:lnTo>
                        <a:pt x="1" y="78"/>
                      </a:lnTo>
                      <a:lnTo>
                        <a:pt x="3" y="71"/>
                      </a:lnTo>
                      <a:lnTo>
                        <a:pt x="7" y="54"/>
                      </a:lnTo>
                      <a:lnTo>
                        <a:pt x="15" y="39"/>
                      </a:lnTo>
                      <a:lnTo>
                        <a:pt x="27" y="26"/>
                      </a:lnTo>
                      <a:lnTo>
                        <a:pt x="39" y="15"/>
                      </a:lnTo>
                      <a:lnTo>
                        <a:pt x="54" y="6"/>
                      </a:lnTo>
                      <a:lnTo>
                        <a:pt x="71" y="1"/>
                      </a:lnTo>
                      <a:lnTo>
                        <a:pt x="80" y="0"/>
                      </a:lnTo>
                      <a:lnTo>
                        <a:pt x="89" y="0"/>
                      </a:lnTo>
                      <a:lnTo>
                        <a:pt x="89" y="0"/>
                      </a:lnTo>
                      <a:lnTo>
                        <a:pt x="98" y="0"/>
                      </a:lnTo>
                      <a:lnTo>
                        <a:pt x="107" y="1"/>
                      </a:lnTo>
                      <a:lnTo>
                        <a:pt x="123" y="6"/>
                      </a:lnTo>
                      <a:lnTo>
                        <a:pt x="139" y="15"/>
                      </a:lnTo>
                      <a:lnTo>
                        <a:pt x="152" y="26"/>
                      </a:lnTo>
                      <a:lnTo>
                        <a:pt x="163" y="39"/>
                      </a:lnTo>
                      <a:lnTo>
                        <a:pt x="170" y="54"/>
                      </a:lnTo>
                      <a:lnTo>
                        <a:pt x="176" y="71"/>
                      </a:lnTo>
                      <a:lnTo>
                        <a:pt x="178" y="78"/>
                      </a:lnTo>
                      <a:lnTo>
                        <a:pt x="178" y="89"/>
                      </a:lnTo>
                      <a:lnTo>
                        <a:pt x="178" y="89"/>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6" name="Freeform 141">
                  <a:extLst>
                    <a:ext uri="{FF2B5EF4-FFF2-40B4-BE49-F238E27FC236}">
                      <a16:creationId xmlns:a16="http://schemas.microsoft.com/office/drawing/2014/main" id="{FBDD543F-2C2A-CD5E-1BE2-25A38E353CE5}"/>
                    </a:ext>
                  </a:extLst>
                </p:cNvPr>
                <p:cNvSpPr>
                  <a:spLocks/>
                </p:cNvSpPr>
                <p:nvPr/>
              </p:nvSpPr>
              <p:spPr bwMode="auto">
                <a:xfrm>
                  <a:off x="466" y="3096"/>
                  <a:ext cx="160" cy="160"/>
                </a:xfrm>
                <a:custGeom>
                  <a:avLst/>
                  <a:gdLst>
                    <a:gd name="T0" fmla="*/ 160 w 160"/>
                    <a:gd name="T1" fmla="*/ 80 h 160"/>
                    <a:gd name="T2" fmla="*/ 160 w 160"/>
                    <a:gd name="T3" fmla="*/ 80 h 160"/>
                    <a:gd name="T4" fmla="*/ 158 w 160"/>
                    <a:gd name="T5" fmla="*/ 95 h 160"/>
                    <a:gd name="T6" fmla="*/ 154 w 160"/>
                    <a:gd name="T7" fmla="*/ 111 h 160"/>
                    <a:gd name="T8" fmla="*/ 146 w 160"/>
                    <a:gd name="T9" fmla="*/ 124 h 160"/>
                    <a:gd name="T10" fmla="*/ 137 w 160"/>
                    <a:gd name="T11" fmla="*/ 136 h 160"/>
                    <a:gd name="T12" fmla="*/ 125 w 160"/>
                    <a:gd name="T13" fmla="*/ 147 h 160"/>
                    <a:gd name="T14" fmla="*/ 112 w 160"/>
                    <a:gd name="T15" fmla="*/ 154 h 160"/>
                    <a:gd name="T16" fmla="*/ 97 w 160"/>
                    <a:gd name="T17" fmla="*/ 159 h 160"/>
                    <a:gd name="T18" fmla="*/ 80 w 160"/>
                    <a:gd name="T19" fmla="*/ 160 h 160"/>
                    <a:gd name="T20" fmla="*/ 80 w 160"/>
                    <a:gd name="T21" fmla="*/ 160 h 160"/>
                    <a:gd name="T22" fmla="*/ 65 w 160"/>
                    <a:gd name="T23" fmla="*/ 159 h 160"/>
                    <a:gd name="T24" fmla="*/ 50 w 160"/>
                    <a:gd name="T25" fmla="*/ 154 h 160"/>
                    <a:gd name="T26" fmla="*/ 36 w 160"/>
                    <a:gd name="T27" fmla="*/ 147 h 160"/>
                    <a:gd name="T28" fmla="*/ 24 w 160"/>
                    <a:gd name="T29" fmla="*/ 136 h 160"/>
                    <a:gd name="T30" fmla="*/ 14 w 160"/>
                    <a:gd name="T31" fmla="*/ 124 h 160"/>
                    <a:gd name="T32" fmla="*/ 6 w 160"/>
                    <a:gd name="T33" fmla="*/ 111 h 160"/>
                    <a:gd name="T34" fmla="*/ 2 w 160"/>
                    <a:gd name="T35" fmla="*/ 95 h 160"/>
                    <a:gd name="T36" fmla="*/ 0 w 160"/>
                    <a:gd name="T37" fmla="*/ 80 h 160"/>
                    <a:gd name="T38" fmla="*/ 0 w 160"/>
                    <a:gd name="T39" fmla="*/ 80 h 160"/>
                    <a:gd name="T40" fmla="*/ 2 w 160"/>
                    <a:gd name="T41" fmla="*/ 64 h 160"/>
                    <a:gd name="T42" fmla="*/ 6 w 160"/>
                    <a:gd name="T43" fmla="*/ 49 h 160"/>
                    <a:gd name="T44" fmla="*/ 14 w 160"/>
                    <a:gd name="T45" fmla="*/ 35 h 160"/>
                    <a:gd name="T46" fmla="*/ 24 w 160"/>
                    <a:gd name="T47" fmla="*/ 23 h 160"/>
                    <a:gd name="T48" fmla="*/ 36 w 160"/>
                    <a:gd name="T49" fmla="*/ 14 h 160"/>
                    <a:gd name="T50" fmla="*/ 50 w 160"/>
                    <a:gd name="T51" fmla="*/ 7 h 160"/>
                    <a:gd name="T52" fmla="*/ 65 w 160"/>
                    <a:gd name="T53" fmla="*/ 2 h 160"/>
                    <a:gd name="T54" fmla="*/ 80 w 160"/>
                    <a:gd name="T55" fmla="*/ 0 h 160"/>
                    <a:gd name="T56" fmla="*/ 80 w 160"/>
                    <a:gd name="T57" fmla="*/ 0 h 160"/>
                    <a:gd name="T58" fmla="*/ 97 w 160"/>
                    <a:gd name="T59" fmla="*/ 2 h 160"/>
                    <a:gd name="T60" fmla="*/ 112 w 160"/>
                    <a:gd name="T61" fmla="*/ 7 h 160"/>
                    <a:gd name="T62" fmla="*/ 125 w 160"/>
                    <a:gd name="T63" fmla="*/ 14 h 160"/>
                    <a:gd name="T64" fmla="*/ 137 w 160"/>
                    <a:gd name="T65" fmla="*/ 23 h 160"/>
                    <a:gd name="T66" fmla="*/ 146 w 160"/>
                    <a:gd name="T67" fmla="*/ 35 h 160"/>
                    <a:gd name="T68" fmla="*/ 154 w 160"/>
                    <a:gd name="T69" fmla="*/ 49 h 160"/>
                    <a:gd name="T70" fmla="*/ 158 w 160"/>
                    <a:gd name="T71" fmla="*/ 64 h 160"/>
                    <a:gd name="T72" fmla="*/ 160 w 160"/>
                    <a:gd name="T73" fmla="*/ 80 h 160"/>
                    <a:gd name="T74" fmla="*/ 160 w 160"/>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60" y="80"/>
                      </a:moveTo>
                      <a:lnTo>
                        <a:pt x="160" y="80"/>
                      </a:lnTo>
                      <a:lnTo>
                        <a:pt x="158" y="95"/>
                      </a:lnTo>
                      <a:lnTo>
                        <a:pt x="154" y="111"/>
                      </a:lnTo>
                      <a:lnTo>
                        <a:pt x="146" y="124"/>
                      </a:lnTo>
                      <a:lnTo>
                        <a:pt x="137" y="136"/>
                      </a:lnTo>
                      <a:lnTo>
                        <a:pt x="125" y="147"/>
                      </a:lnTo>
                      <a:lnTo>
                        <a:pt x="112" y="154"/>
                      </a:lnTo>
                      <a:lnTo>
                        <a:pt x="97" y="159"/>
                      </a:lnTo>
                      <a:lnTo>
                        <a:pt x="80" y="160"/>
                      </a:lnTo>
                      <a:lnTo>
                        <a:pt x="80" y="160"/>
                      </a:lnTo>
                      <a:lnTo>
                        <a:pt x="65" y="159"/>
                      </a:lnTo>
                      <a:lnTo>
                        <a:pt x="50" y="154"/>
                      </a:lnTo>
                      <a:lnTo>
                        <a:pt x="36" y="147"/>
                      </a:lnTo>
                      <a:lnTo>
                        <a:pt x="24" y="136"/>
                      </a:lnTo>
                      <a:lnTo>
                        <a:pt x="14" y="124"/>
                      </a:lnTo>
                      <a:lnTo>
                        <a:pt x="6" y="111"/>
                      </a:lnTo>
                      <a:lnTo>
                        <a:pt x="2" y="95"/>
                      </a:lnTo>
                      <a:lnTo>
                        <a:pt x="0" y="80"/>
                      </a:lnTo>
                      <a:lnTo>
                        <a:pt x="0" y="80"/>
                      </a:lnTo>
                      <a:lnTo>
                        <a:pt x="2" y="64"/>
                      </a:lnTo>
                      <a:lnTo>
                        <a:pt x="6" y="49"/>
                      </a:lnTo>
                      <a:lnTo>
                        <a:pt x="14" y="35"/>
                      </a:lnTo>
                      <a:lnTo>
                        <a:pt x="24" y="23"/>
                      </a:lnTo>
                      <a:lnTo>
                        <a:pt x="36" y="14"/>
                      </a:lnTo>
                      <a:lnTo>
                        <a:pt x="50" y="7"/>
                      </a:lnTo>
                      <a:lnTo>
                        <a:pt x="65" y="2"/>
                      </a:lnTo>
                      <a:lnTo>
                        <a:pt x="80" y="0"/>
                      </a:lnTo>
                      <a:lnTo>
                        <a:pt x="80" y="0"/>
                      </a:lnTo>
                      <a:lnTo>
                        <a:pt x="97" y="2"/>
                      </a:lnTo>
                      <a:lnTo>
                        <a:pt x="112" y="7"/>
                      </a:lnTo>
                      <a:lnTo>
                        <a:pt x="125" y="14"/>
                      </a:lnTo>
                      <a:lnTo>
                        <a:pt x="137" y="23"/>
                      </a:lnTo>
                      <a:lnTo>
                        <a:pt x="146" y="35"/>
                      </a:lnTo>
                      <a:lnTo>
                        <a:pt x="154" y="49"/>
                      </a:lnTo>
                      <a:lnTo>
                        <a:pt x="158" y="64"/>
                      </a:lnTo>
                      <a:lnTo>
                        <a:pt x="160" y="80"/>
                      </a:lnTo>
                      <a:lnTo>
                        <a:pt x="160" y="80"/>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7" name="Freeform 142">
                  <a:extLst>
                    <a:ext uri="{FF2B5EF4-FFF2-40B4-BE49-F238E27FC236}">
                      <a16:creationId xmlns:a16="http://schemas.microsoft.com/office/drawing/2014/main" id="{8D503B2D-E636-AAE2-2EB1-FA811FA404F4}"/>
                    </a:ext>
                  </a:extLst>
                </p:cNvPr>
                <p:cNvSpPr>
                  <a:spLocks/>
                </p:cNvSpPr>
                <p:nvPr/>
              </p:nvSpPr>
              <p:spPr bwMode="auto">
                <a:xfrm>
                  <a:off x="466" y="2911"/>
                  <a:ext cx="196" cy="196"/>
                </a:xfrm>
                <a:custGeom>
                  <a:avLst/>
                  <a:gdLst>
                    <a:gd name="T0" fmla="*/ 196 w 196"/>
                    <a:gd name="T1" fmla="*/ 98 h 196"/>
                    <a:gd name="T2" fmla="*/ 196 w 196"/>
                    <a:gd name="T3" fmla="*/ 98 h 196"/>
                    <a:gd name="T4" fmla="*/ 195 w 196"/>
                    <a:gd name="T5" fmla="*/ 109 h 196"/>
                    <a:gd name="T6" fmla="*/ 193 w 196"/>
                    <a:gd name="T7" fmla="*/ 118 h 196"/>
                    <a:gd name="T8" fmla="*/ 192 w 196"/>
                    <a:gd name="T9" fmla="*/ 127 h 196"/>
                    <a:gd name="T10" fmla="*/ 189 w 196"/>
                    <a:gd name="T11" fmla="*/ 136 h 196"/>
                    <a:gd name="T12" fmla="*/ 184 w 196"/>
                    <a:gd name="T13" fmla="*/ 145 h 196"/>
                    <a:gd name="T14" fmla="*/ 180 w 196"/>
                    <a:gd name="T15" fmla="*/ 152 h 196"/>
                    <a:gd name="T16" fmla="*/ 168 w 196"/>
                    <a:gd name="T17" fmla="*/ 167 h 196"/>
                    <a:gd name="T18" fmla="*/ 152 w 196"/>
                    <a:gd name="T19" fmla="*/ 179 h 196"/>
                    <a:gd name="T20" fmla="*/ 145 w 196"/>
                    <a:gd name="T21" fmla="*/ 184 h 196"/>
                    <a:gd name="T22" fmla="*/ 136 w 196"/>
                    <a:gd name="T23" fmla="*/ 189 h 196"/>
                    <a:gd name="T24" fmla="*/ 127 w 196"/>
                    <a:gd name="T25" fmla="*/ 192 h 196"/>
                    <a:gd name="T26" fmla="*/ 118 w 196"/>
                    <a:gd name="T27" fmla="*/ 195 h 196"/>
                    <a:gd name="T28" fmla="*/ 109 w 196"/>
                    <a:gd name="T29" fmla="*/ 195 h 196"/>
                    <a:gd name="T30" fmla="*/ 98 w 196"/>
                    <a:gd name="T31" fmla="*/ 196 h 196"/>
                    <a:gd name="T32" fmla="*/ 98 w 196"/>
                    <a:gd name="T33" fmla="*/ 196 h 196"/>
                    <a:gd name="T34" fmla="*/ 88 w 196"/>
                    <a:gd name="T35" fmla="*/ 195 h 196"/>
                    <a:gd name="T36" fmla="*/ 79 w 196"/>
                    <a:gd name="T37" fmla="*/ 195 h 196"/>
                    <a:gd name="T38" fmla="*/ 70 w 196"/>
                    <a:gd name="T39" fmla="*/ 192 h 196"/>
                    <a:gd name="T40" fmla="*/ 61 w 196"/>
                    <a:gd name="T41" fmla="*/ 189 h 196"/>
                    <a:gd name="T42" fmla="*/ 51 w 196"/>
                    <a:gd name="T43" fmla="*/ 184 h 196"/>
                    <a:gd name="T44" fmla="*/ 44 w 196"/>
                    <a:gd name="T45" fmla="*/ 179 h 196"/>
                    <a:gd name="T46" fmla="*/ 29 w 196"/>
                    <a:gd name="T47" fmla="*/ 167 h 196"/>
                    <a:gd name="T48" fmla="*/ 17 w 196"/>
                    <a:gd name="T49" fmla="*/ 152 h 196"/>
                    <a:gd name="T50" fmla="*/ 12 w 196"/>
                    <a:gd name="T51" fmla="*/ 145 h 196"/>
                    <a:gd name="T52" fmla="*/ 8 w 196"/>
                    <a:gd name="T53" fmla="*/ 136 h 196"/>
                    <a:gd name="T54" fmla="*/ 5 w 196"/>
                    <a:gd name="T55" fmla="*/ 127 h 196"/>
                    <a:gd name="T56" fmla="*/ 3 w 196"/>
                    <a:gd name="T57" fmla="*/ 118 h 196"/>
                    <a:gd name="T58" fmla="*/ 2 w 196"/>
                    <a:gd name="T59" fmla="*/ 109 h 196"/>
                    <a:gd name="T60" fmla="*/ 0 w 196"/>
                    <a:gd name="T61" fmla="*/ 98 h 196"/>
                    <a:gd name="T62" fmla="*/ 0 w 196"/>
                    <a:gd name="T63" fmla="*/ 98 h 196"/>
                    <a:gd name="T64" fmla="*/ 2 w 196"/>
                    <a:gd name="T65" fmla="*/ 89 h 196"/>
                    <a:gd name="T66" fmla="*/ 3 w 196"/>
                    <a:gd name="T67" fmla="*/ 78 h 196"/>
                    <a:gd name="T68" fmla="*/ 5 w 196"/>
                    <a:gd name="T69" fmla="*/ 69 h 196"/>
                    <a:gd name="T70" fmla="*/ 8 w 196"/>
                    <a:gd name="T71" fmla="*/ 60 h 196"/>
                    <a:gd name="T72" fmla="*/ 12 w 196"/>
                    <a:gd name="T73" fmla="*/ 51 h 196"/>
                    <a:gd name="T74" fmla="*/ 17 w 196"/>
                    <a:gd name="T75" fmla="*/ 44 h 196"/>
                    <a:gd name="T76" fmla="*/ 29 w 196"/>
                    <a:gd name="T77" fmla="*/ 29 h 196"/>
                    <a:gd name="T78" fmla="*/ 44 w 196"/>
                    <a:gd name="T79" fmla="*/ 17 h 196"/>
                    <a:gd name="T80" fmla="*/ 51 w 196"/>
                    <a:gd name="T81" fmla="*/ 12 h 196"/>
                    <a:gd name="T82" fmla="*/ 61 w 196"/>
                    <a:gd name="T83" fmla="*/ 9 h 196"/>
                    <a:gd name="T84" fmla="*/ 70 w 196"/>
                    <a:gd name="T85" fmla="*/ 5 h 196"/>
                    <a:gd name="T86" fmla="*/ 79 w 196"/>
                    <a:gd name="T87" fmla="*/ 3 h 196"/>
                    <a:gd name="T88" fmla="*/ 88 w 196"/>
                    <a:gd name="T89" fmla="*/ 2 h 196"/>
                    <a:gd name="T90" fmla="*/ 98 w 196"/>
                    <a:gd name="T91" fmla="*/ 0 h 196"/>
                    <a:gd name="T92" fmla="*/ 98 w 196"/>
                    <a:gd name="T93" fmla="*/ 0 h 196"/>
                    <a:gd name="T94" fmla="*/ 109 w 196"/>
                    <a:gd name="T95" fmla="*/ 2 h 196"/>
                    <a:gd name="T96" fmla="*/ 118 w 196"/>
                    <a:gd name="T97" fmla="*/ 3 h 196"/>
                    <a:gd name="T98" fmla="*/ 127 w 196"/>
                    <a:gd name="T99" fmla="*/ 5 h 196"/>
                    <a:gd name="T100" fmla="*/ 136 w 196"/>
                    <a:gd name="T101" fmla="*/ 9 h 196"/>
                    <a:gd name="T102" fmla="*/ 145 w 196"/>
                    <a:gd name="T103" fmla="*/ 12 h 196"/>
                    <a:gd name="T104" fmla="*/ 152 w 196"/>
                    <a:gd name="T105" fmla="*/ 17 h 196"/>
                    <a:gd name="T106" fmla="*/ 168 w 196"/>
                    <a:gd name="T107" fmla="*/ 29 h 196"/>
                    <a:gd name="T108" fmla="*/ 180 w 196"/>
                    <a:gd name="T109" fmla="*/ 44 h 196"/>
                    <a:gd name="T110" fmla="*/ 184 w 196"/>
                    <a:gd name="T111" fmla="*/ 51 h 196"/>
                    <a:gd name="T112" fmla="*/ 189 w 196"/>
                    <a:gd name="T113" fmla="*/ 60 h 196"/>
                    <a:gd name="T114" fmla="*/ 192 w 196"/>
                    <a:gd name="T115" fmla="*/ 69 h 196"/>
                    <a:gd name="T116" fmla="*/ 193 w 196"/>
                    <a:gd name="T117" fmla="*/ 78 h 196"/>
                    <a:gd name="T118" fmla="*/ 195 w 196"/>
                    <a:gd name="T119" fmla="*/ 89 h 196"/>
                    <a:gd name="T120" fmla="*/ 196 w 196"/>
                    <a:gd name="T121" fmla="*/ 98 h 196"/>
                    <a:gd name="T122" fmla="*/ 196 w 196"/>
                    <a:gd name="T123" fmla="*/ 9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6" h="196">
                      <a:moveTo>
                        <a:pt x="196" y="98"/>
                      </a:moveTo>
                      <a:lnTo>
                        <a:pt x="196" y="98"/>
                      </a:lnTo>
                      <a:lnTo>
                        <a:pt x="195" y="109"/>
                      </a:lnTo>
                      <a:lnTo>
                        <a:pt x="193" y="118"/>
                      </a:lnTo>
                      <a:lnTo>
                        <a:pt x="192" y="127"/>
                      </a:lnTo>
                      <a:lnTo>
                        <a:pt x="189" y="136"/>
                      </a:lnTo>
                      <a:lnTo>
                        <a:pt x="184" y="145"/>
                      </a:lnTo>
                      <a:lnTo>
                        <a:pt x="180" y="152"/>
                      </a:lnTo>
                      <a:lnTo>
                        <a:pt x="168" y="167"/>
                      </a:lnTo>
                      <a:lnTo>
                        <a:pt x="152" y="179"/>
                      </a:lnTo>
                      <a:lnTo>
                        <a:pt x="145" y="184"/>
                      </a:lnTo>
                      <a:lnTo>
                        <a:pt x="136" y="189"/>
                      </a:lnTo>
                      <a:lnTo>
                        <a:pt x="127" y="192"/>
                      </a:lnTo>
                      <a:lnTo>
                        <a:pt x="118" y="195"/>
                      </a:lnTo>
                      <a:lnTo>
                        <a:pt x="109" y="195"/>
                      </a:lnTo>
                      <a:lnTo>
                        <a:pt x="98" y="196"/>
                      </a:lnTo>
                      <a:lnTo>
                        <a:pt x="98" y="196"/>
                      </a:lnTo>
                      <a:lnTo>
                        <a:pt x="88" y="195"/>
                      </a:lnTo>
                      <a:lnTo>
                        <a:pt x="79" y="195"/>
                      </a:lnTo>
                      <a:lnTo>
                        <a:pt x="70" y="192"/>
                      </a:lnTo>
                      <a:lnTo>
                        <a:pt x="61" y="189"/>
                      </a:lnTo>
                      <a:lnTo>
                        <a:pt x="51" y="184"/>
                      </a:lnTo>
                      <a:lnTo>
                        <a:pt x="44" y="179"/>
                      </a:lnTo>
                      <a:lnTo>
                        <a:pt x="29" y="167"/>
                      </a:lnTo>
                      <a:lnTo>
                        <a:pt x="17" y="152"/>
                      </a:lnTo>
                      <a:lnTo>
                        <a:pt x="12" y="145"/>
                      </a:lnTo>
                      <a:lnTo>
                        <a:pt x="8" y="136"/>
                      </a:lnTo>
                      <a:lnTo>
                        <a:pt x="5" y="127"/>
                      </a:lnTo>
                      <a:lnTo>
                        <a:pt x="3" y="118"/>
                      </a:lnTo>
                      <a:lnTo>
                        <a:pt x="2" y="109"/>
                      </a:lnTo>
                      <a:lnTo>
                        <a:pt x="0" y="98"/>
                      </a:lnTo>
                      <a:lnTo>
                        <a:pt x="0" y="98"/>
                      </a:lnTo>
                      <a:lnTo>
                        <a:pt x="2" y="89"/>
                      </a:lnTo>
                      <a:lnTo>
                        <a:pt x="3" y="78"/>
                      </a:lnTo>
                      <a:lnTo>
                        <a:pt x="5" y="69"/>
                      </a:lnTo>
                      <a:lnTo>
                        <a:pt x="8" y="60"/>
                      </a:lnTo>
                      <a:lnTo>
                        <a:pt x="12" y="51"/>
                      </a:lnTo>
                      <a:lnTo>
                        <a:pt x="17" y="44"/>
                      </a:lnTo>
                      <a:lnTo>
                        <a:pt x="29" y="29"/>
                      </a:lnTo>
                      <a:lnTo>
                        <a:pt x="44" y="17"/>
                      </a:lnTo>
                      <a:lnTo>
                        <a:pt x="51" y="12"/>
                      </a:lnTo>
                      <a:lnTo>
                        <a:pt x="61" y="9"/>
                      </a:lnTo>
                      <a:lnTo>
                        <a:pt x="70" y="5"/>
                      </a:lnTo>
                      <a:lnTo>
                        <a:pt x="79" y="3"/>
                      </a:lnTo>
                      <a:lnTo>
                        <a:pt x="88" y="2"/>
                      </a:lnTo>
                      <a:lnTo>
                        <a:pt x="98" y="0"/>
                      </a:lnTo>
                      <a:lnTo>
                        <a:pt x="98" y="0"/>
                      </a:lnTo>
                      <a:lnTo>
                        <a:pt x="109" y="2"/>
                      </a:lnTo>
                      <a:lnTo>
                        <a:pt x="118" y="3"/>
                      </a:lnTo>
                      <a:lnTo>
                        <a:pt x="127" y="5"/>
                      </a:lnTo>
                      <a:lnTo>
                        <a:pt x="136" y="9"/>
                      </a:lnTo>
                      <a:lnTo>
                        <a:pt x="145" y="12"/>
                      </a:lnTo>
                      <a:lnTo>
                        <a:pt x="152" y="17"/>
                      </a:lnTo>
                      <a:lnTo>
                        <a:pt x="168" y="29"/>
                      </a:lnTo>
                      <a:lnTo>
                        <a:pt x="180" y="44"/>
                      </a:lnTo>
                      <a:lnTo>
                        <a:pt x="184" y="51"/>
                      </a:lnTo>
                      <a:lnTo>
                        <a:pt x="189" y="60"/>
                      </a:lnTo>
                      <a:lnTo>
                        <a:pt x="192" y="69"/>
                      </a:lnTo>
                      <a:lnTo>
                        <a:pt x="193" y="78"/>
                      </a:lnTo>
                      <a:lnTo>
                        <a:pt x="195" y="89"/>
                      </a:lnTo>
                      <a:lnTo>
                        <a:pt x="196" y="98"/>
                      </a:lnTo>
                      <a:lnTo>
                        <a:pt x="196" y="98"/>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8" name="Freeform 143">
                  <a:extLst>
                    <a:ext uri="{FF2B5EF4-FFF2-40B4-BE49-F238E27FC236}">
                      <a16:creationId xmlns:a16="http://schemas.microsoft.com/office/drawing/2014/main" id="{996076A6-3643-94C1-B5DC-E781ACD16B8E}"/>
                    </a:ext>
                  </a:extLst>
                </p:cNvPr>
                <p:cNvSpPr>
                  <a:spLocks/>
                </p:cNvSpPr>
                <p:nvPr/>
              </p:nvSpPr>
              <p:spPr bwMode="auto">
                <a:xfrm>
                  <a:off x="572" y="3042"/>
                  <a:ext cx="212" cy="211"/>
                </a:xfrm>
                <a:custGeom>
                  <a:avLst/>
                  <a:gdLst>
                    <a:gd name="T0" fmla="*/ 212 w 212"/>
                    <a:gd name="T1" fmla="*/ 106 h 211"/>
                    <a:gd name="T2" fmla="*/ 211 w 212"/>
                    <a:gd name="T3" fmla="*/ 127 h 211"/>
                    <a:gd name="T4" fmla="*/ 205 w 212"/>
                    <a:gd name="T5" fmla="*/ 146 h 211"/>
                    <a:gd name="T6" fmla="*/ 194 w 212"/>
                    <a:gd name="T7" fmla="*/ 165 h 211"/>
                    <a:gd name="T8" fmla="*/ 181 w 212"/>
                    <a:gd name="T9" fmla="*/ 181 h 211"/>
                    <a:gd name="T10" fmla="*/ 166 w 212"/>
                    <a:gd name="T11" fmla="*/ 193 h 211"/>
                    <a:gd name="T12" fmla="*/ 147 w 212"/>
                    <a:gd name="T13" fmla="*/ 204 h 211"/>
                    <a:gd name="T14" fmla="*/ 128 w 212"/>
                    <a:gd name="T15" fmla="*/ 210 h 211"/>
                    <a:gd name="T16" fmla="*/ 107 w 212"/>
                    <a:gd name="T17" fmla="*/ 211 h 211"/>
                    <a:gd name="T18" fmla="*/ 96 w 212"/>
                    <a:gd name="T19" fmla="*/ 211 h 211"/>
                    <a:gd name="T20" fmla="*/ 75 w 212"/>
                    <a:gd name="T21" fmla="*/ 207 h 211"/>
                    <a:gd name="T22" fmla="*/ 55 w 212"/>
                    <a:gd name="T23" fmla="*/ 199 h 211"/>
                    <a:gd name="T24" fmla="*/ 39 w 212"/>
                    <a:gd name="T25" fmla="*/ 187 h 211"/>
                    <a:gd name="T26" fmla="*/ 24 w 212"/>
                    <a:gd name="T27" fmla="*/ 174 h 211"/>
                    <a:gd name="T28" fmla="*/ 13 w 212"/>
                    <a:gd name="T29" fmla="*/ 157 h 211"/>
                    <a:gd name="T30" fmla="*/ 4 w 212"/>
                    <a:gd name="T31" fmla="*/ 137 h 211"/>
                    <a:gd name="T32" fmla="*/ 1 w 212"/>
                    <a:gd name="T33" fmla="*/ 116 h 211"/>
                    <a:gd name="T34" fmla="*/ 0 w 212"/>
                    <a:gd name="T35" fmla="*/ 106 h 211"/>
                    <a:gd name="T36" fmla="*/ 3 w 212"/>
                    <a:gd name="T37" fmla="*/ 85 h 211"/>
                    <a:gd name="T38" fmla="*/ 9 w 212"/>
                    <a:gd name="T39" fmla="*/ 65 h 211"/>
                    <a:gd name="T40" fmla="*/ 18 w 212"/>
                    <a:gd name="T41" fmla="*/ 47 h 211"/>
                    <a:gd name="T42" fmla="*/ 31 w 212"/>
                    <a:gd name="T43" fmla="*/ 30 h 211"/>
                    <a:gd name="T44" fmla="*/ 46 w 212"/>
                    <a:gd name="T45" fmla="*/ 18 h 211"/>
                    <a:gd name="T46" fmla="*/ 65 w 212"/>
                    <a:gd name="T47" fmla="*/ 8 h 211"/>
                    <a:gd name="T48" fmla="*/ 86 w 212"/>
                    <a:gd name="T49" fmla="*/ 2 h 211"/>
                    <a:gd name="T50" fmla="*/ 107 w 212"/>
                    <a:gd name="T51" fmla="*/ 0 h 211"/>
                    <a:gd name="T52" fmla="*/ 117 w 212"/>
                    <a:gd name="T53" fmla="*/ 0 h 211"/>
                    <a:gd name="T54" fmla="*/ 138 w 212"/>
                    <a:gd name="T55" fmla="*/ 5 h 211"/>
                    <a:gd name="T56" fmla="*/ 156 w 212"/>
                    <a:gd name="T57" fmla="*/ 12 h 211"/>
                    <a:gd name="T58" fmla="*/ 173 w 212"/>
                    <a:gd name="T59" fmla="*/ 24 h 211"/>
                    <a:gd name="T60" fmla="*/ 188 w 212"/>
                    <a:gd name="T61" fmla="*/ 38 h 211"/>
                    <a:gd name="T62" fmla="*/ 200 w 212"/>
                    <a:gd name="T63" fmla="*/ 56 h 211"/>
                    <a:gd name="T64" fmla="*/ 208 w 212"/>
                    <a:gd name="T65" fmla="*/ 74 h 211"/>
                    <a:gd name="T66" fmla="*/ 212 w 212"/>
                    <a:gd name="T67" fmla="*/ 95 h 211"/>
                    <a:gd name="T68" fmla="*/ 212 w 212"/>
                    <a:gd name="T6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 h="211">
                      <a:moveTo>
                        <a:pt x="212" y="106"/>
                      </a:moveTo>
                      <a:lnTo>
                        <a:pt x="212" y="106"/>
                      </a:lnTo>
                      <a:lnTo>
                        <a:pt x="212" y="116"/>
                      </a:lnTo>
                      <a:lnTo>
                        <a:pt x="211" y="127"/>
                      </a:lnTo>
                      <a:lnTo>
                        <a:pt x="208" y="137"/>
                      </a:lnTo>
                      <a:lnTo>
                        <a:pt x="205" y="146"/>
                      </a:lnTo>
                      <a:lnTo>
                        <a:pt x="200" y="157"/>
                      </a:lnTo>
                      <a:lnTo>
                        <a:pt x="194" y="165"/>
                      </a:lnTo>
                      <a:lnTo>
                        <a:pt x="188" y="174"/>
                      </a:lnTo>
                      <a:lnTo>
                        <a:pt x="181" y="181"/>
                      </a:lnTo>
                      <a:lnTo>
                        <a:pt x="173" y="187"/>
                      </a:lnTo>
                      <a:lnTo>
                        <a:pt x="166" y="193"/>
                      </a:lnTo>
                      <a:lnTo>
                        <a:pt x="156" y="199"/>
                      </a:lnTo>
                      <a:lnTo>
                        <a:pt x="147" y="204"/>
                      </a:lnTo>
                      <a:lnTo>
                        <a:pt x="138" y="207"/>
                      </a:lnTo>
                      <a:lnTo>
                        <a:pt x="128" y="210"/>
                      </a:lnTo>
                      <a:lnTo>
                        <a:pt x="117" y="211"/>
                      </a:lnTo>
                      <a:lnTo>
                        <a:pt x="107" y="211"/>
                      </a:lnTo>
                      <a:lnTo>
                        <a:pt x="107" y="211"/>
                      </a:lnTo>
                      <a:lnTo>
                        <a:pt x="96" y="211"/>
                      </a:lnTo>
                      <a:lnTo>
                        <a:pt x="86" y="210"/>
                      </a:lnTo>
                      <a:lnTo>
                        <a:pt x="75" y="207"/>
                      </a:lnTo>
                      <a:lnTo>
                        <a:pt x="65" y="204"/>
                      </a:lnTo>
                      <a:lnTo>
                        <a:pt x="55" y="199"/>
                      </a:lnTo>
                      <a:lnTo>
                        <a:pt x="46" y="193"/>
                      </a:lnTo>
                      <a:lnTo>
                        <a:pt x="39" y="187"/>
                      </a:lnTo>
                      <a:lnTo>
                        <a:pt x="31" y="181"/>
                      </a:lnTo>
                      <a:lnTo>
                        <a:pt x="24" y="174"/>
                      </a:lnTo>
                      <a:lnTo>
                        <a:pt x="18" y="165"/>
                      </a:lnTo>
                      <a:lnTo>
                        <a:pt x="13" y="157"/>
                      </a:lnTo>
                      <a:lnTo>
                        <a:pt x="9" y="146"/>
                      </a:lnTo>
                      <a:lnTo>
                        <a:pt x="4" y="137"/>
                      </a:lnTo>
                      <a:lnTo>
                        <a:pt x="3" y="127"/>
                      </a:lnTo>
                      <a:lnTo>
                        <a:pt x="1" y="116"/>
                      </a:lnTo>
                      <a:lnTo>
                        <a:pt x="0" y="106"/>
                      </a:lnTo>
                      <a:lnTo>
                        <a:pt x="0" y="106"/>
                      </a:lnTo>
                      <a:lnTo>
                        <a:pt x="1" y="95"/>
                      </a:lnTo>
                      <a:lnTo>
                        <a:pt x="3" y="85"/>
                      </a:lnTo>
                      <a:lnTo>
                        <a:pt x="4" y="74"/>
                      </a:lnTo>
                      <a:lnTo>
                        <a:pt x="9" y="65"/>
                      </a:lnTo>
                      <a:lnTo>
                        <a:pt x="13" y="56"/>
                      </a:lnTo>
                      <a:lnTo>
                        <a:pt x="18" y="47"/>
                      </a:lnTo>
                      <a:lnTo>
                        <a:pt x="24" y="38"/>
                      </a:lnTo>
                      <a:lnTo>
                        <a:pt x="31" y="30"/>
                      </a:lnTo>
                      <a:lnTo>
                        <a:pt x="39" y="24"/>
                      </a:lnTo>
                      <a:lnTo>
                        <a:pt x="46" y="18"/>
                      </a:lnTo>
                      <a:lnTo>
                        <a:pt x="55" y="12"/>
                      </a:lnTo>
                      <a:lnTo>
                        <a:pt x="65" y="8"/>
                      </a:lnTo>
                      <a:lnTo>
                        <a:pt x="75" y="5"/>
                      </a:lnTo>
                      <a:lnTo>
                        <a:pt x="86" y="2"/>
                      </a:lnTo>
                      <a:lnTo>
                        <a:pt x="96" y="0"/>
                      </a:lnTo>
                      <a:lnTo>
                        <a:pt x="107" y="0"/>
                      </a:lnTo>
                      <a:lnTo>
                        <a:pt x="107" y="0"/>
                      </a:lnTo>
                      <a:lnTo>
                        <a:pt x="117" y="0"/>
                      </a:lnTo>
                      <a:lnTo>
                        <a:pt x="128" y="2"/>
                      </a:lnTo>
                      <a:lnTo>
                        <a:pt x="138" y="5"/>
                      </a:lnTo>
                      <a:lnTo>
                        <a:pt x="147" y="8"/>
                      </a:lnTo>
                      <a:lnTo>
                        <a:pt x="156" y="12"/>
                      </a:lnTo>
                      <a:lnTo>
                        <a:pt x="166" y="18"/>
                      </a:lnTo>
                      <a:lnTo>
                        <a:pt x="173" y="24"/>
                      </a:lnTo>
                      <a:lnTo>
                        <a:pt x="181" y="30"/>
                      </a:lnTo>
                      <a:lnTo>
                        <a:pt x="188" y="38"/>
                      </a:lnTo>
                      <a:lnTo>
                        <a:pt x="194" y="47"/>
                      </a:lnTo>
                      <a:lnTo>
                        <a:pt x="200" y="56"/>
                      </a:lnTo>
                      <a:lnTo>
                        <a:pt x="205" y="65"/>
                      </a:lnTo>
                      <a:lnTo>
                        <a:pt x="208" y="74"/>
                      </a:lnTo>
                      <a:lnTo>
                        <a:pt x="211" y="85"/>
                      </a:lnTo>
                      <a:lnTo>
                        <a:pt x="212" y="95"/>
                      </a:lnTo>
                      <a:lnTo>
                        <a:pt x="212" y="106"/>
                      </a:lnTo>
                      <a:lnTo>
                        <a:pt x="212" y="106"/>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29" name="Freeform 144">
                  <a:extLst>
                    <a:ext uri="{FF2B5EF4-FFF2-40B4-BE49-F238E27FC236}">
                      <a16:creationId xmlns:a16="http://schemas.microsoft.com/office/drawing/2014/main" id="{B822E336-F623-1E29-ECB1-E7CE1ABB99DC}"/>
                    </a:ext>
                  </a:extLst>
                </p:cNvPr>
                <p:cNvSpPr>
                  <a:spLocks/>
                </p:cNvSpPr>
                <p:nvPr/>
              </p:nvSpPr>
              <p:spPr bwMode="auto">
                <a:xfrm>
                  <a:off x="570" y="2697"/>
                  <a:ext cx="192" cy="193"/>
                </a:xfrm>
                <a:custGeom>
                  <a:avLst/>
                  <a:gdLst>
                    <a:gd name="T0" fmla="*/ 192 w 192"/>
                    <a:gd name="T1" fmla="*/ 97 h 193"/>
                    <a:gd name="T2" fmla="*/ 192 w 192"/>
                    <a:gd name="T3" fmla="*/ 97 h 193"/>
                    <a:gd name="T4" fmla="*/ 192 w 192"/>
                    <a:gd name="T5" fmla="*/ 107 h 193"/>
                    <a:gd name="T6" fmla="*/ 190 w 192"/>
                    <a:gd name="T7" fmla="*/ 116 h 193"/>
                    <a:gd name="T8" fmla="*/ 187 w 192"/>
                    <a:gd name="T9" fmla="*/ 125 h 193"/>
                    <a:gd name="T10" fmla="*/ 184 w 192"/>
                    <a:gd name="T11" fmla="*/ 134 h 193"/>
                    <a:gd name="T12" fmla="*/ 180 w 192"/>
                    <a:gd name="T13" fmla="*/ 143 h 193"/>
                    <a:gd name="T14" fmla="*/ 175 w 192"/>
                    <a:gd name="T15" fmla="*/ 151 h 193"/>
                    <a:gd name="T16" fmla="*/ 163 w 192"/>
                    <a:gd name="T17" fmla="*/ 164 h 193"/>
                    <a:gd name="T18" fmla="*/ 149 w 192"/>
                    <a:gd name="T19" fmla="*/ 176 h 193"/>
                    <a:gd name="T20" fmla="*/ 142 w 192"/>
                    <a:gd name="T21" fmla="*/ 181 h 193"/>
                    <a:gd name="T22" fmla="*/ 133 w 192"/>
                    <a:gd name="T23" fmla="*/ 185 h 193"/>
                    <a:gd name="T24" fmla="*/ 124 w 192"/>
                    <a:gd name="T25" fmla="*/ 188 h 193"/>
                    <a:gd name="T26" fmla="*/ 115 w 192"/>
                    <a:gd name="T27" fmla="*/ 191 h 193"/>
                    <a:gd name="T28" fmla="*/ 106 w 192"/>
                    <a:gd name="T29" fmla="*/ 193 h 193"/>
                    <a:gd name="T30" fmla="*/ 95 w 192"/>
                    <a:gd name="T31" fmla="*/ 193 h 193"/>
                    <a:gd name="T32" fmla="*/ 95 w 192"/>
                    <a:gd name="T33" fmla="*/ 193 h 193"/>
                    <a:gd name="T34" fmla="*/ 86 w 192"/>
                    <a:gd name="T35" fmla="*/ 193 h 193"/>
                    <a:gd name="T36" fmla="*/ 76 w 192"/>
                    <a:gd name="T37" fmla="*/ 191 h 193"/>
                    <a:gd name="T38" fmla="*/ 67 w 192"/>
                    <a:gd name="T39" fmla="*/ 188 h 193"/>
                    <a:gd name="T40" fmla="*/ 57 w 192"/>
                    <a:gd name="T41" fmla="*/ 185 h 193"/>
                    <a:gd name="T42" fmla="*/ 50 w 192"/>
                    <a:gd name="T43" fmla="*/ 181 h 193"/>
                    <a:gd name="T44" fmla="*/ 42 w 192"/>
                    <a:gd name="T45" fmla="*/ 176 h 193"/>
                    <a:gd name="T46" fmla="*/ 27 w 192"/>
                    <a:gd name="T47" fmla="*/ 164 h 193"/>
                    <a:gd name="T48" fmla="*/ 15 w 192"/>
                    <a:gd name="T49" fmla="*/ 151 h 193"/>
                    <a:gd name="T50" fmla="*/ 11 w 192"/>
                    <a:gd name="T51" fmla="*/ 143 h 193"/>
                    <a:gd name="T52" fmla="*/ 8 w 192"/>
                    <a:gd name="T53" fmla="*/ 134 h 193"/>
                    <a:gd name="T54" fmla="*/ 3 w 192"/>
                    <a:gd name="T55" fmla="*/ 125 h 193"/>
                    <a:gd name="T56" fmla="*/ 2 w 192"/>
                    <a:gd name="T57" fmla="*/ 116 h 193"/>
                    <a:gd name="T58" fmla="*/ 0 w 192"/>
                    <a:gd name="T59" fmla="*/ 107 h 193"/>
                    <a:gd name="T60" fmla="*/ 0 w 192"/>
                    <a:gd name="T61" fmla="*/ 97 h 193"/>
                    <a:gd name="T62" fmla="*/ 0 w 192"/>
                    <a:gd name="T63" fmla="*/ 97 h 193"/>
                    <a:gd name="T64" fmla="*/ 0 w 192"/>
                    <a:gd name="T65" fmla="*/ 87 h 193"/>
                    <a:gd name="T66" fmla="*/ 2 w 192"/>
                    <a:gd name="T67" fmla="*/ 77 h 193"/>
                    <a:gd name="T68" fmla="*/ 3 w 192"/>
                    <a:gd name="T69" fmla="*/ 68 h 193"/>
                    <a:gd name="T70" fmla="*/ 8 w 192"/>
                    <a:gd name="T71" fmla="*/ 59 h 193"/>
                    <a:gd name="T72" fmla="*/ 11 w 192"/>
                    <a:gd name="T73" fmla="*/ 51 h 193"/>
                    <a:gd name="T74" fmla="*/ 15 w 192"/>
                    <a:gd name="T75" fmla="*/ 44 h 193"/>
                    <a:gd name="T76" fmla="*/ 27 w 192"/>
                    <a:gd name="T77" fmla="*/ 29 h 193"/>
                    <a:gd name="T78" fmla="*/ 42 w 192"/>
                    <a:gd name="T79" fmla="*/ 17 h 193"/>
                    <a:gd name="T80" fmla="*/ 50 w 192"/>
                    <a:gd name="T81" fmla="*/ 12 h 193"/>
                    <a:gd name="T82" fmla="*/ 57 w 192"/>
                    <a:gd name="T83" fmla="*/ 8 h 193"/>
                    <a:gd name="T84" fmla="*/ 67 w 192"/>
                    <a:gd name="T85" fmla="*/ 5 h 193"/>
                    <a:gd name="T86" fmla="*/ 76 w 192"/>
                    <a:gd name="T87" fmla="*/ 3 h 193"/>
                    <a:gd name="T88" fmla="*/ 86 w 192"/>
                    <a:gd name="T89" fmla="*/ 2 h 193"/>
                    <a:gd name="T90" fmla="*/ 95 w 192"/>
                    <a:gd name="T91" fmla="*/ 0 h 193"/>
                    <a:gd name="T92" fmla="*/ 95 w 192"/>
                    <a:gd name="T93" fmla="*/ 0 h 193"/>
                    <a:gd name="T94" fmla="*/ 106 w 192"/>
                    <a:gd name="T95" fmla="*/ 2 h 193"/>
                    <a:gd name="T96" fmla="*/ 115 w 192"/>
                    <a:gd name="T97" fmla="*/ 3 h 193"/>
                    <a:gd name="T98" fmla="*/ 124 w 192"/>
                    <a:gd name="T99" fmla="*/ 5 h 193"/>
                    <a:gd name="T100" fmla="*/ 133 w 192"/>
                    <a:gd name="T101" fmla="*/ 8 h 193"/>
                    <a:gd name="T102" fmla="*/ 142 w 192"/>
                    <a:gd name="T103" fmla="*/ 12 h 193"/>
                    <a:gd name="T104" fmla="*/ 149 w 192"/>
                    <a:gd name="T105" fmla="*/ 17 h 193"/>
                    <a:gd name="T106" fmla="*/ 163 w 192"/>
                    <a:gd name="T107" fmla="*/ 29 h 193"/>
                    <a:gd name="T108" fmla="*/ 175 w 192"/>
                    <a:gd name="T109" fmla="*/ 44 h 193"/>
                    <a:gd name="T110" fmla="*/ 180 w 192"/>
                    <a:gd name="T111" fmla="*/ 51 h 193"/>
                    <a:gd name="T112" fmla="*/ 184 w 192"/>
                    <a:gd name="T113" fmla="*/ 59 h 193"/>
                    <a:gd name="T114" fmla="*/ 187 w 192"/>
                    <a:gd name="T115" fmla="*/ 68 h 193"/>
                    <a:gd name="T116" fmla="*/ 190 w 192"/>
                    <a:gd name="T117" fmla="*/ 77 h 193"/>
                    <a:gd name="T118" fmla="*/ 192 w 192"/>
                    <a:gd name="T119" fmla="*/ 87 h 193"/>
                    <a:gd name="T120" fmla="*/ 192 w 192"/>
                    <a:gd name="T121" fmla="*/ 97 h 193"/>
                    <a:gd name="T122" fmla="*/ 192 w 192"/>
                    <a:gd name="T123" fmla="*/ 9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193">
                      <a:moveTo>
                        <a:pt x="192" y="97"/>
                      </a:moveTo>
                      <a:lnTo>
                        <a:pt x="192" y="97"/>
                      </a:lnTo>
                      <a:lnTo>
                        <a:pt x="192" y="107"/>
                      </a:lnTo>
                      <a:lnTo>
                        <a:pt x="190" y="116"/>
                      </a:lnTo>
                      <a:lnTo>
                        <a:pt x="187" y="125"/>
                      </a:lnTo>
                      <a:lnTo>
                        <a:pt x="184" y="134"/>
                      </a:lnTo>
                      <a:lnTo>
                        <a:pt x="180" y="143"/>
                      </a:lnTo>
                      <a:lnTo>
                        <a:pt x="175" y="151"/>
                      </a:lnTo>
                      <a:lnTo>
                        <a:pt x="163" y="164"/>
                      </a:lnTo>
                      <a:lnTo>
                        <a:pt x="149" y="176"/>
                      </a:lnTo>
                      <a:lnTo>
                        <a:pt x="142" y="181"/>
                      </a:lnTo>
                      <a:lnTo>
                        <a:pt x="133" y="185"/>
                      </a:lnTo>
                      <a:lnTo>
                        <a:pt x="124" y="188"/>
                      </a:lnTo>
                      <a:lnTo>
                        <a:pt x="115" y="191"/>
                      </a:lnTo>
                      <a:lnTo>
                        <a:pt x="106" y="193"/>
                      </a:lnTo>
                      <a:lnTo>
                        <a:pt x="95" y="193"/>
                      </a:lnTo>
                      <a:lnTo>
                        <a:pt x="95" y="193"/>
                      </a:lnTo>
                      <a:lnTo>
                        <a:pt x="86" y="193"/>
                      </a:lnTo>
                      <a:lnTo>
                        <a:pt x="76" y="191"/>
                      </a:lnTo>
                      <a:lnTo>
                        <a:pt x="67" y="188"/>
                      </a:lnTo>
                      <a:lnTo>
                        <a:pt x="57" y="185"/>
                      </a:lnTo>
                      <a:lnTo>
                        <a:pt x="50" y="181"/>
                      </a:lnTo>
                      <a:lnTo>
                        <a:pt x="42" y="176"/>
                      </a:lnTo>
                      <a:lnTo>
                        <a:pt x="27" y="164"/>
                      </a:lnTo>
                      <a:lnTo>
                        <a:pt x="15" y="151"/>
                      </a:lnTo>
                      <a:lnTo>
                        <a:pt x="11" y="143"/>
                      </a:lnTo>
                      <a:lnTo>
                        <a:pt x="8" y="134"/>
                      </a:lnTo>
                      <a:lnTo>
                        <a:pt x="3" y="125"/>
                      </a:lnTo>
                      <a:lnTo>
                        <a:pt x="2" y="116"/>
                      </a:lnTo>
                      <a:lnTo>
                        <a:pt x="0" y="107"/>
                      </a:lnTo>
                      <a:lnTo>
                        <a:pt x="0" y="97"/>
                      </a:lnTo>
                      <a:lnTo>
                        <a:pt x="0" y="97"/>
                      </a:lnTo>
                      <a:lnTo>
                        <a:pt x="0" y="87"/>
                      </a:lnTo>
                      <a:lnTo>
                        <a:pt x="2" y="77"/>
                      </a:lnTo>
                      <a:lnTo>
                        <a:pt x="3" y="68"/>
                      </a:lnTo>
                      <a:lnTo>
                        <a:pt x="8" y="59"/>
                      </a:lnTo>
                      <a:lnTo>
                        <a:pt x="11" y="51"/>
                      </a:lnTo>
                      <a:lnTo>
                        <a:pt x="15" y="44"/>
                      </a:lnTo>
                      <a:lnTo>
                        <a:pt x="27" y="29"/>
                      </a:lnTo>
                      <a:lnTo>
                        <a:pt x="42" y="17"/>
                      </a:lnTo>
                      <a:lnTo>
                        <a:pt x="50" y="12"/>
                      </a:lnTo>
                      <a:lnTo>
                        <a:pt x="57" y="8"/>
                      </a:lnTo>
                      <a:lnTo>
                        <a:pt x="67" y="5"/>
                      </a:lnTo>
                      <a:lnTo>
                        <a:pt x="76" y="3"/>
                      </a:lnTo>
                      <a:lnTo>
                        <a:pt x="86" y="2"/>
                      </a:lnTo>
                      <a:lnTo>
                        <a:pt x="95" y="0"/>
                      </a:lnTo>
                      <a:lnTo>
                        <a:pt x="95" y="0"/>
                      </a:lnTo>
                      <a:lnTo>
                        <a:pt x="106" y="2"/>
                      </a:lnTo>
                      <a:lnTo>
                        <a:pt x="115" y="3"/>
                      </a:lnTo>
                      <a:lnTo>
                        <a:pt x="124" y="5"/>
                      </a:lnTo>
                      <a:lnTo>
                        <a:pt x="133" y="8"/>
                      </a:lnTo>
                      <a:lnTo>
                        <a:pt x="142" y="12"/>
                      </a:lnTo>
                      <a:lnTo>
                        <a:pt x="149" y="17"/>
                      </a:lnTo>
                      <a:lnTo>
                        <a:pt x="163" y="29"/>
                      </a:lnTo>
                      <a:lnTo>
                        <a:pt x="175" y="44"/>
                      </a:lnTo>
                      <a:lnTo>
                        <a:pt x="180" y="51"/>
                      </a:lnTo>
                      <a:lnTo>
                        <a:pt x="184" y="59"/>
                      </a:lnTo>
                      <a:lnTo>
                        <a:pt x="187" y="68"/>
                      </a:lnTo>
                      <a:lnTo>
                        <a:pt x="190" y="77"/>
                      </a:lnTo>
                      <a:lnTo>
                        <a:pt x="192" y="87"/>
                      </a:lnTo>
                      <a:lnTo>
                        <a:pt x="192" y="97"/>
                      </a:lnTo>
                      <a:lnTo>
                        <a:pt x="192" y="97"/>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0" name="Freeform 145">
                  <a:extLst>
                    <a:ext uri="{FF2B5EF4-FFF2-40B4-BE49-F238E27FC236}">
                      <a16:creationId xmlns:a16="http://schemas.microsoft.com/office/drawing/2014/main" id="{F35554C3-5215-8776-7724-DC66E624B6F1}"/>
                    </a:ext>
                  </a:extLst>
                </p:cNvPr>
                <p:cNvSpPr>
                  <a:spLocks/>
                </p:cNvSpPr>
                <p:nvPr/>
              </p:nvSpPr>
              <p:spPr bwMode="auto">
                <a:xfrm>
                  <a:off x="741" y="3015"/>
                  <a:ext cx="137" cy="137"/>
                </a:xfrm>
                <a:custGeom>
                  <a:avLst/>
                  <a:gdLst>
                    <a:gd name="T0" fmla="*/ 137 w 137"/>
                    <a:gd name="T1" fmla="*/ 69 h 137"/>
                    <a:gd name="T2" fmla="*/ 137 w 137"/>
                    <a:gd name="T3" fmla="*/ 69 h 137"/>
                    <a:gd name="T4" fmla="*/ 135 w 137"/>
                    <a:gd name="T5" fmla="*/ 83 h 137"/>
                    <a:gd name="T6" fmla="*/ 132 w 137"/>
                    <a:gd name="T7" fmla="*/ 95 h 137"/>
                    <a:gd name="T8" fmla="*/ 126 w 137"/>
                    <a:gd name="T9" fmla="*/ 107 h 137"/>
                    <a:gd name="T10" fmla="*/ 117 w 137"/>
                    <a:gd name="T11" fmla="*/ 118 h 137"/>
                    <a:gd name="T12" fmla="*/ 107 w 137"/>
                    <a:gd name="T13" fmla="*/ 127 h 137"/>
                    <a:gd name="T14" fmla="*/ 94 w 137"/>
                    <a:gd name="T15" fmla="*/ 133 h 137"/>
                    <a:gd name="T16" fmla="*/ 82 w 137"/>
                    <a:gd name="T17" fmla="*/ 136 h 137"/>
                    <a:gd name="T18" fmla="*/ 69 w 137"/>
                    <a:gd name="T19" fmla="*/ 137 h 137"/>
                    <a:gd name="T20" fmla="*/ 69 w 137"/>
                    <a:gd name="T21" fmla="*/ 137 h 137"/>
                    <a:gd name="T22" fmla="*/ 54 w 137"/>
                    <a:gd name="T23" fmla="*/ 136 h 137"/>
                    <a:gd name="T24" fmla="*/ 42 w 137"/>
                    <a:gd name="T25" fmla="*/ 133 h 137"/>
                    <a:gd name="T26" fmla="*/ 30 w 137"/>
                    <a:gd name="T27" fmla="*/ 127 h 137"/>
                    <a:gd name="T28" fmla="*/ 19 w 137"/>
                    <a:gd name="T29" fmla="*/ 118 h 137"/>
                    <a:gd name="T30" fmla="*/ 12 w 137"/>
                    <a:gd name="T31" fmla="*/ 107 h 137"/>
                    <a:gd name="T32" fmla="*/ 4 w 137"/>
                    <a:gd name="T33" fmla="*/ 95 h 137"/>
                    <a:gd name="T34" fmla="*/ 1 w 137"/>
                    <a:gd name="T35" fmla="*/ 83 h 137"/>
                    <a:gd name="T36" fmla="*/ 0 w 137"/>
                    <a:gd name="T37" fmla="*/ 69 h 137"/>
                    <a:gd name="T38" fmla="*/ 0 w 137"/>
                    <a:gd name="T39" fmla="*/ 69 h 137"/>
                    <a:gd name="T40" fmla="*/ 1 w 137"/>
                    <a:gd name="T41" fmla="*/ 54 h 137"/>
                    <a:gd name="T42" fmla="*/ 4 w 137"/>
                    <a:gd name="T43" fmla="*/ 42 h 137"/>
                    <a:gd name="T44" fmla="*/ 12 w 137"/>
                    <a:gd name="T45" fmla="*/ 30 h 137"/>
                    <a:gd name="T46" fmla="*/ 19 w 137"/>
                    <a:gd name="T47" fmla="*/ 20 h 137"/>
                    <a:gd name="T48" fmla="*/ 30 w 137"/>
                    <a:gd name="T49" fmla="*/ 12 h 137"/>
                    <a:gd name="T50" fmla="*/ 42 w 137"/>
                    <a:gd name="T51" fmla="*/ 5 h 137"/>
                    <a:gd name="T52" fmla="*/ 54 w 137"/>
                    <a:gd name="T53" fmla="*/ 2 h 137"/>
                    <a:gd name="T54" fmla="*/ 69 w 137"/>
                    <a:gd name="T55" fmla="*/ 0 h 137"/>
                    <a:gd name="T56" fmla="*/ 69 w 137"/>
                    <a:gd name="T57" fmla="*/ 0 h 137"/>
                    <a:gd name="T58" fmla="*/ 82 w 137"/>
                    <a:gd name="T59" fmla="*/ 2 h 137"/>
                    <a:gd name="T60" fmla="*/ 94 w 137"/>
                    <a:gd name="T61" fmla="*/ 5 h 137"/>
                    <a:gd name="T62" fmla="*/ 107 w 137"/>
                    <a:gd name="T63" fmla="*/ 12 h 137"/>
                    <a:gd name="T64" fmla="*/ 117 w 137"/>
                    <a:gd name="T65" fmla="*/ 20 h 137"/>
                    <a:gd name="T66" fmla="*/ 126 w 137"/>
                    <a:gd name="T67" fmla="*/ 30 h 137"/>
                    <a:gd name="T68" fmla="*/ 132 w 137"/>
                    <a:gd name="T69" fmla="*/ 42 h 137"/>
                    <a:gd name="T70" fmla="*/ 135 w 137"/>
                    <a:gd name="T71" fmla="*/ 54 h 137"/>
                    <a:gd name="T72" fmla="*/ 137 w 137"/>
                    <a:gd name="T73" fmla="*/ 69 h 137"/>
                    <a:gd name="T74" fmla="*/ 137 w 137"/>
                    <a:gd name="T75"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 h="137">
                      <a:moveTo>
                        <a:pt x="137" y="69"/>
                      </a:moveTo>
                      <a:lnTo>
                        <a:pt x="137" y="69"/>
                      </a:lnTo>
                      <a:lnTo>
                        <a:pt x="135" y="83"/>
                      </a:lnTo>
                      <a:lnTo>
                        <a:pt x="132" y="95"/>
                      </a:lnTo>
                      <a:lnTo>
                        <a:pt x="126" y="107"/>
                      </a:lnTo>
                      <a:lnTo>
                        <a:pt x="117" y="118"/>
                      </a:lnTo>
                      <a:lnTo>
                        <a:pt x="107" y="127"/>
                      </a:lnTo>
                      <a:lnTo>
                        <a:pt x="94" y="133"/>
                      </a:lnTo>
                      <a:lnTo>
                        <a:pt x="82" y="136"/>
                      </a:lnTo>
                      <a:lnTo>
                        <a:pt x="69" y="137"/>
                      </a:lnTo>
                      <a:lnTo>
                        <a:pt x="69" y="137"/>
                      </a:lnTo>
                      <a:lnTo>
                        <a:pt x="54" y="136"/>
                      </a:lnTo>
                      <a:lnTo>
                        <a:pt x="42" y="133"/>
                      </a:lnTo>
                      <a:lnTo>
                        <a:pt x="30" y="127"/>
                      </a:lnTo>
                      <a:lnTo>
                        <a:pt x="19" y="118"/>
                      </a:lnTo>
                      <a:lnTo>
                        <a:pt x="12" y="107"/>
                      </a:lnTo>
                      <a:lnTo>
                        <a:pt x="4" y="95"/>
                      </a:lnTo>
                      <a:lnTo>
                        <a:pt x="1" y="83"/>
                      </a:lnTo>
                      <a:lnTo>
                        <a:pt x="0" y="69"/>
                      </a:lnTo>
                      <a:lnTo>
                        <a:pt x="0" y="69"/>
                      </a:lnTo>
                      <a:lnTo>
                        <a:pt x="1" y="54"/>
                      </a:lnTo>
                      <a:lnTo>
                        <a:pt x="4" y="42"/>
                      </a:lnTo>
                      <a:lnTo>
                        <a:pt x="12" y="30"/>
                      </a:lnTo>
                      <a:lnTo>
                        <a:pt x="19" y="20"/>
                      </a:lnTo>
                      <a:lnTo>
                        <a:pt x="30" y="12"/>
                      </a:lnTo>
                      <a:lnTo>
                        <a:pt x="42" y="5"/>
                      </a:lnTo>
                      <a:lnTo>
                        <a:pt x="54" y="2"/>
                      </a:lnTo>
                      <a:lnTo>
                        <a:pt x="69" y="0"/>
                      </a:lnTo>
                      <a:lnTo>
                        <a:pt x="69" y="0"/>
                      </a:lnTo>
                      <a:lnTo>
                        <a:pt x="82" y="2"/>
                      </a:lnTo>
                      <a:lnTo>
                        <a:pt x="94" y="5"/>
                      </a:lnTo>
                      <a:lnTo>
                        <a:pt x="107" y="12"/>
                      </a:lnTo>
                      <a:lnTo>
                        <a:pt x="117" y="20"/>
                      </a:lnTo>
                      <a:lnTo>
                        <a:pt x="126" y="30"/>
                      </a:lnTo>
                      <a:lnTo>
                        <a:pt x="132" y="42"/>
                      </a:lnTo>
                      <a:lnTo>
                        <a:pt x="135" y="54"/>
                      </a:lnTo>
                      <a:lnTo>
                        <a:pt x="137" y="69"/>
                      </a:lnTo>
                      <a:lnTo>
                        <a:pt x="137" y="69"/>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1" name="Freeform 146">
                  <a:extLst>
                    <a:ext uri="{FF2B5EF4-FFF2-40B4-BE49-F238E27FC236}">
                      <a16:creationId xmlns:a16="http://schemas.microsoft.com/office/drawing/2014/main" id="{7B0136B8-C0A9-239E-C1EC-85207D8B5B1D}"/>
                    </a:ext>
                  </a:extLst>
                </p:cNvPr>
                <p:cNvSpPr>
                  <a:spLocks/>
                </p:cNvSpPr>
                <p:nvPr/>
              </p:nvSpPr>
              <p:spPr bwMode="auto">
                <a:xfrm>
                  <a:off x="670" y="3178"/>
                  <a:ext cx="162" cy="163"/>
                </a:xfrm>
                <a:custGeom>
                  <a:avLst/>
                  <a:gdLst>
                    <a:gd name="T0" fmla="*/ 162 w 162"/>
                    <a:gd name="T1" fmla="*/ 81 h 163"/>
                    <a:gd name="T2" fmla="*/ 162 w 162"/>
                    <a:gd name="T3" fmla="*/ 81 h 163"/>
                    <a:gd name="T4" fmla="*/ 161 w 162"/>
                    <a:gd name="T5" fmla="*/ 96 h 163"/>
                    <a:gd name="T6" fmla="*/ 156 w 162"/>
                    <a:gd name="T7" fmla="*/ 113 h 163"/>
                    <a:gd name="T8" fmla="*/ 149 w 162"/>
                    <a:gd name="T9" fmla="*/ 127 h 163"/>
                    <a:gd name="T10" fmla="*/ 138 w 162"/>
                    <a:gd name="T11" fmla="*/ 139 h 163"/>
                    <a:gd name="T12" fmla="*/ 126 w 162"/>
                    <a:gd name="T13" fmla="*/ 148 h 163"/>
                    <a:gd name="T14" fmla="*/ 113 w 162"/>
                    <a:gd name="T15" fmla="*/ 155 h 163"/>
                    <a:gd name="T16" fmla="*/ 98 w 162"/>
                    <a:gd name="T17" fmla="*/ 160 h 163"/>
                    <a:gd name="T18" fmla="*/ 81 w 162"/>
                    <a:gd name="T19" fmla="*/ 163 h 163"/>
                    <a:gd name="T20" fmla="*/ 81 w 162"/>
                    <a:gd name="T21" fmla="*/ 163 h 163"/>
                    <a:gd name="T22" fmla="*/ 65 w 162"/>
                    <a:gd name="T23" fmla="*/ 160 h 163"/>
                    <a:gd name="T24" fmla="*/ 49 w 162"/>
                    <a:gd name="T25" fmla="*/ 155 h 163"/>
                    <a:gd name="T26" fmla="*/ 36 w 162"/>
                    <a:gd name="T27" fmla="*/ 148 h 163"/>
                    <a:gd name="T28" fmla="*/ 24 w 162"/>
                    <a:gd name="T29" fmla="*/ 139 h 163"/>
                    <a:gd name="T30" fmla="*/ 13 w 162"/>
                    <a:gd name="T31" fmla="*/ 127 h 163"/>
                    <a:gd name="T32" fmla="*/ 6 w 162"/>
                    <a:gd name="T33" fmla="*/ 113 h 163"/>
                    <a:gd name="T34" fmla="*/ 1 w 162"/>
                    <a:gd name="T35" fmla="*/ 96 h 163"/>
                    <a:gd name="T36" fmla="*/ 0 w 162"/>
                    <a:gd name="T37" fmla="*/ 81 h 163"/>
                    <a:gd name="T38" fmla="*/ 0 w 162"/>
                    <a:gd name="T39" fmla="*/ 81 h 163"/>
                    <a:gd name="T40" fmla="*/ 1 w 162"/>
                    <a:gd name="T41" fmla="*/ 65 h 163"/>
                    <a:gd name="T42" fmla="*/ 6 w 162"/>
                    <a:gd name="T43" fmla="*/ 50 h 163"/>
                    <a:gd name="T44" fmla="*/ 13 w 162"/>
                    <a:gd name="T45" fmla="*/ 35 h 163"/>
                    <a:gd name="T46" fmla="*/ 24 w 162"/>
                    <a:gd name="T47" fmla="*/ 23 h 163"/>
                    <a:gd name="T48" fmla="*/ 36 w 162"/>
                    <a:gd name="T49" fmla="*/ 13 h 163"/>
                    <a:gd name="T50" fmla="*/ 49 w 162"/>
                    <a:gd name="T51" fmla="*/ 6 h 163"/>
                    <a:gd name="T52" fmla="*/ 65 w 162"/>
                    <a:gd name="T53" fmla="*/ 1 h 163"/>
                    <a:gd name="T54" fmla="*/ 81 w 162"/>
                    <a:gd name="T55" fmla="*/ 0 h 163"/>
                    <a:gd name="T56" fmla="*/ 81 w 162"/>
                    <a:gd name="T57" fmla="*/ 0 h 163"/>
                    <a:gd name="T58" fmla="*/ 98 w 162"/>
                    <a:gd name="T59" fmla="*/ 1 h 163"/>
                    <a:gd name="T60" fmla="*/ 113 w 162"/>
                    <a:gd name="T61" fmla="*/ 6 h 163"/>
                    <a:gd name="T62" fmla="*/ 126 w 162"/>
                    <a:gd name="T63" fmla="*/ 13 h 163"/>
                    <a:gd name="T64" fmla="*/ 138 w 162"/>
                    <a:gd name="T65" fmla="*/ 23 h 163"/>
                    <a:gd name="T66" fmla="*/ 149 w 162"/>
                    <a:gd name="T67" fmla="*/ 35 h 163"/>
                    <a:gd name="T68" fmla="*/ 156 w 162"/>
                    <a:gd name="T69" fmla="*/ 50 h 163"/>
                    <a:gd name="T70" fmla="*/ 161 w 162"/>
                    <a:gd name="T71" fmla="*/ 65 h 163"/>
                    <a:gd name="T72" fmla="*/ 162 w 162"/>
                    <a:gd name="T73" fmla="*/ 81 h 163"/>
                    <a:gd name="T74" fmla="*/ 162 w 162"/>
                    <a:gd name="T75"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2" h="163">
                      <a:moveTo>
                        <a:pt x="162" y="81"/>
                      </a:moveTo>
                      <a:lnTo>
                        <a:pt x="162" y="81"/>
                      </a:lnTo>
                      <a:lnTo>
                        <a:pt x="161" y="96"/>
                      </a:lnTo>
                      <a:lnTo>
                        <a:pt x="156" y="113"/>
                      </a:lnTo>
                      <a:lnTo>
                        <a:pt x="149" y="127"/>
                      </a:lnTo>
                      <a:lnTo>
                        <a:pt x="138" y="139"/>
                      </a:lnTo>
                      <a:lnTo>
                        <a:pt x="126" y="148"/>
                      </a:lnTo>
                      <a:lnTo>
                        <a:pt x="113" y="155"/>
                      </a:lnTo>
                      <a:lnTo>
                        <a:pt x="98" y="160"/>
                      </a:lnTo>
                      <a:lnTo>
                        <a:pt x="81" y="163"/>
                      </a:lnTo>
                      <a:lnTo>
                        <a:pt x="81" y="163"/>
                      </a:lnTo>
                      <a:lnTo>
                        <a:pt x="65" y="160"/>
                      </a:lnTo>
                      <a:lnTo>
                        <a:pt x="49" y="155"/>
                      </a:lnTo>
                      <a:lnTo>
                        <a:pt x="36" y="148"/>
                      </a:lnTo>
                      <a:lnTo>
                        <a:pt x="24" y="139"/>
                      </a:lnTo>
                      <a:lnTo>
                        <a:pt x="13" y="127"/>
                      </a:lnTo>
                      <a:lnTo>
                        <a:pt x="6" y="113"/>
                      </a:lnTo>
                      <a:lnTo>
                        <a:pt x="1" y="96"/>
                      </a:lnTo>
                      <a:lnTo>
                        <a:pt x="0" y="81"/>
                      </a:lnTo>
                      <a:lnTo>
                        <a:pt x="0" y="81"/>
                      </a:lnTo>
                      <a:lnTo>
                        <a:pt x="1" y="65"/>
                      </a:lnTo>
                      <a:lnTo>
                        <a:pt x="6" y="50"/>
                      </a:lnTo>
                      <a:lnTo>
                        <a:pt x="13" y="35"/>
                      </a:lnTo>
                      <a:lnTo>
                        <a:pt x="24" y="23"/>
                      </a:lnTo>
                      <a:lnTo>
                        <a:pt x="36" y="13"/>
                      </a:lnTo>
                      <a:lnTo>
                        <a:pt x="49" y="6"/>
                      </a:lnTo>
                      <a:lnTo>
                        <a:pt x="65" y="1"/>
                      </a:lnTo>
                      <a:lnTo>
                        <a:pt x="81" y="0"/>
                      </a:lnTo>
                      <a:lnTo>
                        <a:pt x="81" y="0"/>
                      </a:lnTo>
                      <a:lnTo>
                        <a:pt x="98" y="1"/>
                      </a:lnTo>
                      <a:lnTo>
                        <a:pt x="113" y="6"/>
                      </a:lnTo>
                      <a:lnTo>
                        <a:pt x="126" y="13"/>
                      </a:lnTo>
                      <a:lnTo>
                        <a:pt x="138" y="23"/>
                      </a:lnTo>
                      <a:lnTo>
                        <a:pt x="149" y="35"/>
                      </a:lnTo>
                      <a:lnTo>
                        <a:pt x="156" y="50"/>
                      </a:lnTo>
                      <a:lnTo>
                        <a:pt x="161" y="65"/>
                      </a:lnTo>
                      <a:lnTo>
                        <a:pt x="162" y="81"/>
                      </a:lnTo>
                      <a:lnTo>
                        <a:pt x="162" y="81"/>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2" name="Freeform 147">
                  <a:extLst>
                    <a:ext uri="{FF2B5EF4-FFF2-40B4-BE49-F238E27FC236}">
                      <a16:creationId xmlns:a16="http://schemas.microsoft.com/office/drawing/2014/main" id="{0866FF8D-6645-9A03-E2E8-9C30DDCA197B}"/>
                    </a:ext>
                  </a:extLst>
                </p:cNvPr>
                <p:cNvSpPr>
                  <a:spLocks/>
                </p:cNvSpPr>
                <p:nvPr/>
              </p:nvSpPr>
              <p:spPr bwMode="auto">
                <a:xfrm>
                  <a:off x="748" y="3116"/>
                  <a:ext cx="169" cy="169"/>
                </a:xfrm>
                <a:custGeom>
                  <a:avLst/>
                  <a:gdLst>
                    <a:gd name="T0" fmla="*/ 169 w 169"/>
                    <a:gd name="T1" fmla="*/ 85 h 169"/>
                    <a:gd name="T2" fmla="*/ 169 w 169"/>
                    <a:gd name="T3" fmla="*/ 85 h 169"/>
                    <a:gd name="T4" fmla="*/ 166 w 169"/>
                    <a:gd name="T5" fmla="*/ 101 h 169"/>
                    <a:gd name="T6" fmla="*/ 161 w 169"/>
                    <a:gd name="T7" fmla="*/ 118 h 169"/>
                    <a:gd name="T8" fmla="*/ 154 w 169"/>
                    <a:gd name="T9" fmla="*/ 131 h 169"/>
                    <a:gd name="T10" fmla="*/ 143 w 169"/>
                    <a:gd name="T11" fmla="*/ 143 h 169"/>
                    <a:gd name="T12" fmla="*/ 131 w 169"/>
                    <a:gd name="T13" fmla="*/ 154 h 169"/>
                    <a:gd name="T14" fmla="*/ 118 w 169"/>
                    <a:gd name="T15" fmla="*/ 161 h 169"/>
                    <a:gd name="T16" fmla="*/ 101 w 169"/>
                    <a:gd name="T17" fmla="*/ 166 h 169"/>
                    <a:gd name="T18" fmla="*/ 84 w 169"/>
                    <a:gd name="T19" fmla="*/ 169 h 169"/>
                    <a:gd name="T20" fmla="*/ 84 w 169"/>
                    <a:gd name="T21" fmla="*/ 169 h 169"/>
                    <a:gd name="T22" fmla="*/ 68 w 169"/>
                    <a:gd name="T23" fmla="*/ 166 h 169"/>
                    <a:gd name="T24" fmla="*/ 51 w 169"/>
                    <a:gd name="T25" fmla="*/ 161 h 169"/>
                    <a:gd name="T26" fmla="*/ 38 w 169"/>
                    <a:gd name="T27" fmla="*/ 154 h 169"/>
                    <a:gd name="T28" fmla="*/ 24 w 169"/>
                    <a:gd name="T29" fmla="*/ 143 h 169"/>
                    <a:gd name="T30" fmla="*/ 15 w 169"/>
                    <a:gd name="T31" fmla="*/ 131 h 169"/>
                    <a:gd name="T32" fmla="*/ 8 w 169"/>
                    <a:gd name="T33" fmla="*/ 118 h 169"/>
                    <a:gd name="T34" fmla="*/ 2 w 169"/>
                    <a:gd name="T35" fmla="*/ 101 h 169"/>
                    <a:gd name="T36" fmla="*/ 0 w 169"/>
                    <a:gd name="T37" fmla="*/ 85 h 169"/>
                    <a:gd name="T38" fmla="*/ 0 w 169"/>
                    <a:gd name="T39" fmla="*/ 85 h 169"/>
                    <a:gd name="T40" fmla="*/ 2 w 169"/>
                    <a:gd name="T41" fmla="*/ 68 h 169"/>
                    <a:gd name="T42" fmla="*/ 8 w 169"/>
                    <a:gd name="T43" fmla="*/ 51 h 169"/>
                    <a:gd name="T44" fmla="*/ 15 w 169"/>
                    <a:gd name="T45" fmla="*/ 38 h 169"/>
                    <a:gd name="T46" fmla="*/ 24 w 169"/>
                    <a:gd name="T47" fmla="*/ 24 h 169"/>
                    <a:gd name="T48" fmla="*/ 38 w 169"/>
                    <a:gd name="T49" fmla="*/ 15 h 169"/>
                    <a:gd name="T50" fmla="*/ 51 w 169"/>
                    <a:gd name="T51" fmla="*/ 6 h 169"/>
                    <a:gd name="T52" fmla="*/ 68 w 169"/>
                    <a:gd name="T53" fmla="*/ 2 h 169"/>
                    <a:gd name="T54" fmla="*/ 84 w 169"/>
                    <a:gd name="T55" fmla="*/ 0 h 169"/>
                    <a:gd name="T56" fmla="*/ 84 w 169"/>
                    <a:gd name="T57" fmla="*/ 0 h 169"/>
                    <a:gd name="T58" fmla="*/ 101 w 169"/>
                    <a:gd name="T59" fmla="*/ 2 h 169"/>
                    <a:gd name="T60" fmla="*/ 118 w 169"/>
                    <a:gd name="T61" fmla="*/ 6 h 169"/>
                    <a:gd name="T62" fmla="*/ 131 w 169"/>
                    <a:gd name="T63" fmla="*/ 15 h 169"/>
                    <a:gd name="T64" fmla="*/ 143 w 169"/>
                    <a:gd name="T65" fmla="*/ 24 h 169"/>
                    <a:gd name="T66" fmla="*/ 154 w 169"/>
                    <a:gd name="T67" fmla="*/ 38 h 169"/>
                    <a:gd name="T68" fmla="*/ 161 w 169"/>
                    <a:gd name="T69" fmla="*/ 51 h 169"/>
                    <a:gd name="T70" fmla="*/ 166 w 169"/>
                    <a:gd name="T71" fmla="*/ 68 h 169"/>
                    <a:gd name="T72" fmla="*/ 169 w 169"/>
                    <a:gd name="T73" fmla="*/ 85 h 169"/>
                    <a:gd name="T74" fmla="*/ 169 w 169"/>
                    <a:gd name="T75"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169">
                      <a:moveTo>
                        <a:pt x="169" y="85"/>
                      </a:moveTo>
                      <a:lnTo>
                        <a:pt x="169" y="85"/>
                      </a:lnTo>
                      <a:lnTo>
                        <a:pt x="166" y="101"/>
                      </a:lnTo>
                      <a:lnTo>
                        <a:pt x="161" y="118"/>
                      </a:lnTo>
                      <a:lnTo>
                        <a:pt x="154" y="131"/>
                      </a:lnTo>
                      <a:lnTo>
                        <a:pt x="143" y="143"/>
                      </a:lnTo>
                      <a:lnTo>
                        <a:pt x="131" y="154"/>
                      </a:lnTo>
                      <a:lnTo>
                        <a:pt x="118" y="161"/>
                      </a:lnTo>
                      <a:lnTo>
                        <a:pt x="101" y="166"/>
                      </a:lnTo>
                      <a:lnTo>
                        <a:pt x="84" y="169"/>
                      </a:lnTo>
                      <a:lnTo>
                        <a:pt x="84" y="169"/>
                      </a:lnTo>
                      <a:lnTo>
                        <a:pt x="68" y="166"/>
                      </a:lnTo>
                      <a:lnTo>
                        <a:pt x="51" y="161"/>
                      </a:lnTo>
                      <a:lnTo>
                        <a:pt x="38" y="154"/>
                      </a:lnTo>
                      <a:lnTo>
                        <a:pt x="24" y="143"/>
                      </a:lnTo>
                      <a:lnTo>
                        <a:pt x="15" y="131"/>
                      </a:lnTo>
                      <a:lnTo>
                        <a:pt x="8" y="118"/>
                      </a:lnTo>
                      <a:lnTo>
                        <a:pt x="2" y="101"/>
                      </a:lnTo>
                      <a:lnTo>
                        <a:pt x="0" y="85"/>
                      </a:lnTo>
                      <a:lnTo>
                        <a:pt x="0" y="85"/>
                      </a:lnTo>
                      <a:lnTo>
                        <a:pt x="2" y="68"/>
                      </a:lnTo>
                      <a:lnTo>
                        <a:pt x="8" y="51"/>
                      </a:lnTo>
                      <a:lnTo>
                        <a:pt x="15" y="38"/>
                      </a:lnTo>
                      <a:lnTo>
                        <a:pt x="24" y="24"/>
                      </a:lnTo>
                      <a:lnTo>
                        <a:pt x="38" y="15"/>
                      </a:lnTo>
                      <a:lnTo>
                        <a:pt x="51" y="6"/>
                      </a:lnTo>
                      <a:lnTo>
                        <a:pt x="68" y="2"/>
                      </a:lnTo>
                      <a:lnTo>
                        <a:pt x="84" y="0"/>
                      </a:lnTo>
                      <a:lnTo>
                        <a:pt x="84" y="0"/>
                      </a:lnTo>
                      <a:lnTo>
                        <a:pt x="101" y="2"/>
                      </a:lnTo>
                      <a:lnTo>
                        <a:pt x="118" y="6"/>
                      </a:lnTo>
                      <a:lnTo>
                        <a:pt x="131" y="15"/>
                      </a:lnTo>
                      <a:lnTo>
                        <a:pt x="143" y="24"/>
                      </a:lnTo>
                      <a:lnTo>
                        <a:pt x="154" y="38"/>
                      </a:lnTo>
                      <a:lnTo>
                        <a:pt x="161" y="51"/>
                      </a:lnTo>
                      <a:lnTo>
                        <a:pt x="166" y="68"/>
                      </a:lnTo>
                      <a:lnTo>
                        <a:pt x="169" y="85"/>
                      </a:lnTo>
                      <a:lnTo>
                        <a:pt x="169" y="85"/>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3" name="Freeform 148">
                  <a:extLst>
                    <a:ext uri="{FF2B5EF4-FFF2-40B4-BE49-F238E27FC236}">
                      <a16:creationId xmlns:a16="http://schemas.microsoft.com/office/drawing/2014/main" id="{BD2C6C6A-7117-B8B6-EFE7-D89F97CFEB0D}"/>
                    </a:ext>
                  </a:extLst>
                </p:cNvPr>
                <p:cNvSpPr>
                  <a:spLocks/>
                </p:cNvSpPr>
                <p:nvPr/>
              </p:nvSpPr>
              <p:spPr bwMode="auto">
                <a:xfrm>
                  <a:off x="808" y="3280"/>
                  <a:ext cx="160" cy="160"/>
                </a:xfrm>
                <a:custGeom>
                  <a:avLst/>
                  <a:gdLst>
                    <a:gd name="T0" fmla="*/ 160 w 160"/>
                    <a:gd name="T1" fmla="*/ 80 h 160"/>
                    <a:gd name="T2" fmla="*/ 160 w 160"/>
                    <a:gd name="T3" fmla="*/ 80 h 160"/>
                    <a:gd name="T4" fmla="*/ 159 w 160"/>
                    <a:gd name="T5" fmla="*/ 97 h 160"/>
                    <a:gd name="T6" fmla="*/ 154 w 160"/>
                    <a:gd name="T7" fmla="*/ 112 h 160"/>
                    <a:gd name="T8" fmla="*/ 147 w 160"/>
                    <a:gd name="T9" fmla="*/ 126 h 160"/>
                    <a:gd name="T10" fmla="*/ 136 w 160"/>
                    <a:gd name="T11" fmla="*/ 136 h 160"/>
                    <a:gd name="T12" fmla="*/ 124 w 160"/>
                    <a:gd name="T13" fmla="*/ 147 h 160"/>
                    <a:gd name="T14" fmla="*/ 112 w 160"/>
                    <a:gd name="T15" fmla="*/ 154 h 160"/>
                    <a:gd name="T16" fmla="*/ 97 w 160"/>
                    <a:gd name="T17" fmla="*/ 159 h 160"/>
                    <a:gd name="T18" fmla="*/ 80 w 160"/>
                    <a:gd name="T19" fmla="*/ 160 h 160"/>
                    <a:gd name="T20" fmla="*/ 80 w 160"/>
                    <a:gd name="T21" fmla="*/ 160 h 160"/>
                    <a:gd name="T22" fmla="*/ 64 w 160"/>
                    <a:gd name="T23" fmla="*/ 159 h 160"/>
                    <a:gd name="T24" fmla="*/ 50 w 160"/>
                    <a:gd name="T25" fmla="*/ 154 h 160"/>
                    <a:gd name="T26" fmla="*/ 37 w 160"/>
                    <a:gd name="T27" fmla="*/ 147 h 160"/>
                    <a:gd name="T28" fmla="*/ 24 w 160"/>
                    <a:gd name="T29" fmla="*/ 136 h 160"/>
                    <a:gd name="T30" fmla="*/ 14 w 160"/>
                    <a:gd name="T31" fmla="*/ 126 h 160"/>
                    <a:gd name="T32" fmla="*/ 6 w 160"/>
                    <a:gd name="T33" fmla="*/ 112 h 160"/>
                    <a:gd name="T34" fmla="*/ 2 w 160"/>
                    <a:gd name="T35" fmla="*/ 97 h 160"/>
                    <a:gd name="T36" fmla="*/ 0 w 160"/>
                    <a:gd name="T37" fmla="*/ 80 h 160"/>
                    <a:gd name="T38" fmla="*/ 0 w 160"/>
                    <a:gd name="T39" fmla="*/ 80 h 160"/>
                    <a:gd name="T40" fmla="*/ 2 w 160"/>
                    <a:gd name="T41" fmla="*/ 64 h 160"/>
                    <a:gd name="T42" fmla="*/ 6 w 160"/>
                    <a:gd name="T43" fmla="*/ 50 h 160"/>
                    <a:gd name="T44" fmla="*/ 14 w 160"/>
                    <a:gd name="T45" fmla="*/ 37 h 160"/>
                    <a:gd name="T46" fmla="*/ 24 w 160"/>
                    <a:gd name="T47" fmla="*/ 25 h 160"/>
                    <a:gd name="T48" fmla="*/ 37 w 160"/>
                    <a:gd name="T49" fmla="*/ 14 h 160"/>
                    <a:gd name="T50" fmla="*/ 50 w 160"/>
                    <a:gd name="T51" fmla="*/ 6 h 160"/>
                    <a:gd name="T52" fmla="*/ 64 w 160"/>
                    <a:gd name="T53" fmla="*/ 2 h 160"/>
                    <a:gd name="T54" fmla="*/ 80 w 160"/>
                    <a:gd name="T55" fmla="*/ 0 h 160"/>
                    <a:gd name="T56" fmla="*/ 80 w 160"/>
                    <a:gd name="T57" fmla="*/ 0 h 160"/>
                    <a:gd name="T58" fmla="*/ 97 w 160"/>
                    <a:gd name="T59" fmla="*/ 2 h 160"/>
                    <a:gd name="T60" fmla="*/ 112 w 160"/>
                    <a:gd name="T61" fmla="*/ 6 h 160"/>
                    <a:gd name="T62" fmla="*/ 124 w 160"/>
                    <a:gd name="T63" fmla="*/ 14 h 160"/>
                    <a:gd name="T64" fmla="*/ 136 w 160"/>
                    <a:gd name="T65" fmla="*/ 25 h 160"/>
                    <a:gd name="T66" fmla="*/ 147 w 160"/>
                    <a:gd name="T67" fmla="*/ 37 h 160"/>
                    <a:gd name="T68" fmla="*/ 154 w 160"/>
                    <a:gd name="T69" fmla="*/ 50 h 160"/>
                    <a:gd name="T70" fmla="*/ 159 w 160"/>
                    <a:gd name="T71" fmla="*/ 64 h 160"/>
                    <a:gd name="T72" fmla="*/ 160 w 160"/>
                    <a:gd name="T73" fmla="*/ 80 h 160"/>
                    <a:gd name="T74" fmla="*/ 160 w 160"/>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60" y="80"/>
                      </a:moveTo>
                      <a:lnTo>
                        <a:pt x="160" y="80"/>
                      </a:lnTo>
                      <a:lnTo>
                        <a:pt x="159" y="97"/>
                      </a:lnTo>
                      <a:lnTo>
                        <a:pt x="154" y="112"/>
                      </a:lnTo>
                      <a:lnTo>
                        <a:pt x="147" y="126"/>
                      </a:lnTo>
                      <a:lnTo>
                        <a:pt x="136" y="136"/>
                      </a:lnTo>
                      <a:lnTo>
                        <a:pt x="124" y="147"/>
                      </a:lnTo>
                      <a:lnTo>
                        <a:pt x="112" y="154"/>
                      </a:lnTo>
                      <a:lnTo>
                        <a:pt x="97" y="159"/>
                      </a:lnTo>
                      <a:lnTo>
                        <a:pt x="80" y="160"/>
                      </a:lnTo>
                      <a:lnTo>
                        <a:pt x="80" y="160"/>
                      </a:lnTo>
                      <a:lnTo>
                        <a:pt x="64" y="159"/>
                      </a:lnTo>
                      <a:lnTo>
                        <a:pt x="50" y="154"/>
                      </a:lnTo>
                      <a:lnTo>
                        <a:pt x="37" y="147"/>
                      </a:lnTo>
                      <a:lnTo>
                        <a:pt x="24" y="136"/>
                      </a:lnTo>
                      <a:lnTo>
                        <a:pt x="14" y="126"/>
                      </a:lnTo>
                      <a:lnTo>
                        <a:pt x="6" y="112"/>
                      </a:lnTo>
                      <a:lnTo>
                        <a:pt x="2" y="97"/>
                      </a:lnTo>
                      <a:lnTo>
                        <a:pt x="0" y="80"/>
                      </a:lnTo>
                      <a:lnTo>
                        <a:pt x="0" y="80"/>
                      </a:lnTo>
                      <a:lnTo>
                        <a:pt x="2" y="64"/>
                      </a:lnTo>
                      <a:lnTo>
                        <a:pt x="6" y="50"/>
                      </a:lnTo>
                      <a:lnTo>
                        <a:pt x="14" y="37"/>
                      </a:lnTo>
                      <a:lnTo>
                        <a:pt x="24" y="25"/>
                      </a:lnTo>
                      <a:lnTo>
                        <a:pt x="37" y="14"/>
                      </a:lnTo>
                      <a:lnTo>
                        <a:pt x="50" y="6"/>
                      </a:lnTo>
                      <a:lnTo>
                        <a:pt x="64" y="2"/>
                      </a:lnTo>
                      <a:lnTo>
                        <a:pt x="80" y="0"/>
                      </a:lnTo>
                      <a:lnTo>
                        <a:pt x="80" y="0"/>
                      </a:lnTo>
                      <a:lnTo>
                        <a:pt x="97" y="2"/>
                      </a:lnTo>
                      <a:lnTo>
                        <a:pt x="112" y="6"/>
                      </a:lnTo>
                      <a:lnTo>
                        <a:pt x="124" y="14"/>
                      </a:lnTo>
                      <a:lnTo>
                        <a:pt x="136" y="25"/>
                      </a:lnTo>
                      <a:lnTo>
                        <a:pt x="147" y="37"/>
                      </a:lnTo>
                      <a:lnTo>
                        <a:pt x="154" y="50"/>
                      </a:lnTo>
                      <a:lnTo>
                        <a:pt x="159" y="64"/>
                      </a:lnTo>
                      <a:lnTo>
                        <a:pt x="160" y="80"/>
                      </a:lnTo>
                      <a:lnTo>
                        <a:pt x="160" y="80"/>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4" name="Freeform 149">
                  <a:extLst>
                    <a:ext uri="{FF2B5EF4-FFF2-40B4-BE49-F238E27FC236}">
                      <a16:creationId xmlns:a16="http://schemas.microsoft.com/office/drawing/2014/main" id="{C3C2E78D-513B-8382-BE32-5CDFC831FE5A}"/>
                    </a:ext>
                  </a:extLst>
                </p:cNvPr>
                <p:cNvSpPr>
                  <a:spLocks/>
                </p:cNvSpPr>
                <p:nvPr/>
              </p:nvSpPr>
              <p:spPr bwMode="auto">
                <a:xfrm>
                  <a:off x="944" y="3386"/>
                  <a:ext cx="121" cy="122"/>
                </a:xfrm>
                <a:custGeom>
                  <a:avLst/>
                  <a:gdLst>
                    <a:gd name="T0" fmla="*/ 121 w 121"/>
                    <a:gd name="T1" fmla="*/ 60 h 122"/>
                    <a:gd name="T2" fmla="*/ 121 w 121"/>
                    <a:gd name="T3" fmla="*/ 60 h 122"/>
                    <a:gd name="T4" fmla="*/ 121 w 121"/>
                    <a:gd name="T5" fmla="*/ 74 h 122"/>
                    <a:gd name="T6" fmla="*/ 116 w 121"/>
                    <a:gd name="T7" fmla="*/ 84 h 122"/>
                    <a:gd name="T8" fmla="*/ 112 w 121"/>
                    <a:gd name="T9" fmla="*/ 95 h 122"/>
                    <a:gd name="T10" fmla="*/ 104 w 121"/>
                    <a:gd name="T11" fmla="*/ 104 h 122"/>
                    <a:gd name="T12" fmla="*/ 95 w 121"/>
                    <a:gd name="T13" fmla="*/ 111 h 122"/>
                    <a:gd name="T14" fmla="*/ 84 w 121"/>
                    <a:gd name="T15" fmla="*/ 117 h 122"/>
                    <a:gd name="T16" fmla="*/ 72 w 121"/>
                    <a:gd name="T17" fmla="*/ 120 h 122"/>
                    <a:gd name="T18" fmla="*/ 60 w 121"/>
                    <a:gd name="T19" fmla="*/ 122 h 122"/>
                    <a:gd name="T20" fmla="*/ 60 w 121"/>
                    <a:gd name="T21" fmla="*/ 122 h 122"/>
                    <a:gd name="T22" fmla="*/ 48 w 121"/>
                    <a:gd name="T23" fmla="*/ 120 h 122"/>
                    <a:gd name="T24" fmla="*/ 36 w 121"/>
                    <a:gd name="T25" fmla="*/ 117 h 122"/>
                    <a:gd name="T26" fmla="*/ 26 w 121"/>
                    <a:gd name="T27" fmla="*/ 111 h 122"/>
                    <a:gd name="T28" fmla="*/ 17 w 121"/>
                    <a:gd name="T29" fmla="*/ 104 h 122"/>
                    <a:gd name="T30" fmla="*/ 9 w 121"/>
                    <a:gd name="T31" fmla="*/ 95 h 122"/>
                    <a:gd name="T32" fmla="*/ 5 w 121"/>
                    <a:gd name="T33" fmla="*/ 84 h 122"/>
                    <a:gd name="T34" fmla="*/ 0 w 121"/>
                    <a:gd name="T35" fmla="*/ 74 h 122"/>
                    <a:gd name="T36" fmla="*/ 0 w 121"/>
                    <a:gd name="T37" fmla="*/ 60 h 122"/>
                    <a:gd name="T38" fmla="*/ 0 w 121"/>
                    <a:gd name="T39" fmla="*/ 60 h 122"/>
                    <a:gd name="T40" fmla="*/ 0 w 121"/>
                    <a:gd name="T41" fmla="*/ 48 h 122"/>
                    <a:gd name="T42" fmla="*/ 5 w 121"/>
                    <a:gd name="T43" fmla="*/ 38 h 122"/>
                    <a:gd name="T44" fmla="*/ 9 w 121"/>
                    <a:gd name="T45" fmla="*/ 27 h 122"/>
                    <a:gd name="T46" fmla="*/ 17 w 121"/>
                    <a:gd name="T47" fmla="*/ 18 h 122"/>
                    <a:gd name="T48" fmla="*/ 26 w 121"/>
                    <a:gd name="T49" fmla="*/ 10 h 122"/>
                    <a:gd name="T50" fmla="*/ 36 w 121"/>
                    <a:gd name="T51" fmla="*/ 4 h 122"/>
                    <a:gd name="T52" fmla="*/ 48 w 121"/>
                    <a:gd name="T53" fmla="*/ 1 h 122"/>
                    <a:gd name="T54" fmla="*/ 60 w 121"/>
                    <a:gd name="T55" fmla="*/ 0 h 122"/>
                    <a:gd name="T56" fmla="*/ 60 w 121"/>
                    <a:gd name="T57" fmla="*/ 0 h 122"/>
                    <a:gd name="T58" fmla="*/ 72 w 121"/>
                    <a:gd name="T59" fmla="*/ 1 h 122"/>
                    <a:gd name="T60" fmla="*/ 84 w 121"/>
                    <a:gd name="T61" fmla="*/ 4 h 122"/>
                    <a:gd name="T62" fmla="*/ 95 w 121"/>
                    <a:gd name="T63" fmla="*/ 10 h 122"/>
                    <a:gd name="T64" fmla="*/ 104 w 121"/>
                    <a:gd name="T65" fmla="*/ 18 h 122"/>
                    <a:gd name="T66" fmla="*/ 112 w 121"/>
                    <a:gd name="T67" fmla="*/ 27 h 122"/>
                    <a:gd name="T68" fmla="*/ 116 w 121"/>
                    <a:gd name="T69" fmla="*/ 38 h 122"/>
                    <a:gd name="T70" fmla="*/ 121 w 121"/>
                    <a:gd name="T71" fmla="*/ 48 h 122"/>
                    <a:gd name="T72" fmla="*/ 121 w 121"/>
                    <a:gd name="T73" fmla="*/ 60 h 122"/>
                    <a:gd name="T74" fmla="*/ 121 w 121"/>
                    <a:gd name="T75" fmla="*/ 6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22">
                      <a:moveTo>
                        <a:pt x="121" y="60"/>
                      </a:moveTo>
                      <a:lnTo>
                        <a:pt x="121" y="60"/>
                      </a:lnTo>
                      <a:lnTo>
                        <a:pt x="121" y="74"/>
                      </a:lnTo>
                      <a:lnTo>
                        <a:pt x="116" y="84"/>
                      </a:lnTo>
                      <a:lnTo>
                        <a:pt x="112" y="95"/>
                      </a:lnTo>
                      <a:lnTo>
                        <a:pt x="104" y="104"/>
                      </a:lnTo>
                      <a:lnTo>
                        <a:pt x="95" y="111"/>
                      </a:lnTo>
                      <a:lnTo>
                        <a:pt x="84" y="117"/>
                      </a:lnTo>
                      <a:lnTo>
                        <a:pt x="72" y="120"/>
                      </a:lnTo>
                      <a:lnTo>
                        <a:pt x="60" y="122"/>
                      </a:lnTo>
                      <a:lnTo>
                        <a:pt x="60" y="122"/>
                      </a:lnTo>
                      <a:lnTo>
                        <a:pt x="48" y="120"/>
                      </a:lnTo>
                      <a:lnTo>
                        <a:pt x="36" y="117"/>
                      </a:lnTo>
                      <a:lnTo>
                        <a:pt x="26" y="111"/>
                      </a:lnTo>
                      <a:lnTo>
                        <a:pt x="17" y="104"/>
                      </a:lnTo>
                      <a:lnTo>
                        <a:pt x="9" y="95"/>
                      </a:lnTo>
                      <a:lnTo>
                        <a:pt x="5" y="84"/>
                      </a:lnTo>
                      <a:lnTo>
                        <a:pt x="0" y="74"/>
                      </a:lnTo>
                      <a:lnTo>
                        <a:pt x="0" y="60"/>
                      </a:lnTo>
                      <a:lnTo>
                        <a:pt x="0" y="60"/>
                      </a:lnTo>
                      <a:lnTo>
                        <a:pt x="0" y="48"/>
                      </a:lnTo>
                      <a:lnTo>
                        <a:pt x="5" y="38"/>
                      </a:lnTo>
                      <a:lnTo>
                        <a:pt x="9" y="27"/>
                      </a:lnTo>
                      <a:lnTo>
                        <a:pt x="17" y="18"/>
                      </a:lnTo>
                      <a:lnTo>
                        <a:pt x="26" y="10"/>
                      </a:lnTo>
                      <a:lnTo>
                        <a:pt x="36" y="4"/>
                      </a:lnTo>
                      <a:lnTo>
                        <a:pt x="48" y="1"/>
                      </a:lnTo>
                      <a:lnTo>
                        <a:pt x="60" y="0"/>
                      </a:lnTo>
                      <a:lnTo>
                        <a:pt x="60" y="0"/>
                      </a:lnTo>
                      <a:lnTo>
                        <a:pt x="72" y="1"/>
                      </a:lnTo>
                      <a:lnTo>
                        <a:pt x="84" y="4"/>
                      </a:lnTo>
                      <a:lnTo>
                        <a:pt x="95" y="10"/>
                      </a:lnTo>
                      <a:lnTo>
                        <a:pt x="104" y="18"/>
                      </a:lnTo>
                      <a:lnTo>
                        <a:pt x="112" y="27"/>
                      </a:lnTo>
                      <a:lnTo>
                        <a:pt x="116" y="38"/>
                      </a:lnTo>
                      <a:lnTo>
                        <a:pt x="121" y="48"/>
                      </a:lnTo>
                      <a:lnTo>
                        <a:pt x="121" y="60"/>
                      </a:lnTo>
                      <a:lnTo>
                        <a:pt x="121" y="60"/>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5" name="Freeform 150">
                  <a:extLst>
                    <a:ext uri="{FF2B5EF4-FFF2-40B4-BE49-F238E27FC236}">
                      <a16:creationId xmlns:a16="http://schemas.microsoft.com/office/drawing/2014/main" id="{9A81B7BC-E6CC-AB16-1BB1-850AA7B3BFFD}"/>
                    </a:ext>
                  </a:extLst>
                </p:cNvPr>
                <p:cNvSpPr>
                  <a:spLocks/>
                </p:cNvSpPr>
                <p:nvPr/>
              </p:nvSpPr>
              <p:spPr bwMode="auto">
                <a:xfrm>
                  <a:off x="930" y="3274"/>
                  <a:ext cx="169" cy="171"/>
                </a:xfrm>
                <a:custGeom>
                  <a:avLst/>
                  <a:gdLst>
                    <a:gd name="T0" fmla="*/ 169 w 169"/>
                    <a:gd name="T1" fmla="*/ 86 h 171"/>
                    <a:gd name="T2" fmla="*/ 169 w 169"/>
                    <a:gd name="T3" fmla="*/ 86 h 171"/>
                    <a:gd name="T4" fmla="*/ 168 w 169"/>
                    <a:gd name="T5" fmla="*/ 103 h 171"/>
                    <a:gd name="T6" fmla="*/ 163 w 169"/>
                    <a:gd name="T7" fmla="*/ 118 h 171"/>
                    <a:gd name="T8" fmla="*/ 154 w 169"/>
                    <a:gd name="T9" fmla="*/ 133 h 171"/>
                    <a:gd name="T10" fmla="*/ 145 w 169"/>
                    <a:gd name="T11" fmla="*/ 145 h 171"/>
                    <a:gd name="T12" fmla="*/ 132 w 169"/>
                    <a:gd name="T13" fmla="*/ 156 h 171"/>
                    <a:gd name="T14" fmla="*/ 118 w 169"/>
                    <a:gd name="T15" fmla="*/ 163 h 171"/>
                    <a:gd name="T16" fmla="*/ 101 w 169"/>
                    <a:gd name="T17" fmla="*/ 169 h 171"/>
                    <a:gd name="T18" fmla="*/ 85 w 169"/>
                    <a:gd name="T19" fmla="*/ 171 h 171"/>
                    <a:gd name="T20" fmla="*/ 85 w 169"/>
                    <a:gd name="T21" fmla="*/ 171 h 171"/>
                    <a:gd name="T22" fmla="*/ 67 w 169"/>
                    <a:gd name="T23" fmla="*/ 169 h 171"/>
                    <a:gd name="T24" fmla="*/ 52 w 169"/>
                    <a:gd name="T25" fmla="*/ 163 h 171"/>
                    <a:gd name="T26" fmla="*/ 37 w 169"/>
                    <a:gd name="T27" fmla="*/ 156 h 171"/>
                    <a:gd name="T28" fmla="*/ 25 w 169"/>
                    <a:gd name="T29" fmla="*/ 145 h 171"/>
                    <a:gd name="T30" fmla="*/ 14 w 169"/>
                    <a:gd name="T31" fmla="*/ 133 h 171"/>
                    <a:gd name="T32" fmla="*/ 6 w 169"/>
                    <a:gd name="T33" fmla="*/ 118 h 171"/>
                    <a:gd name="T34" fmla="*/ 2 w 169"/>
                    <a:gd name="T35" fmla="*/ 103 h 171"/>
                    <a:gd name="T36" fmla="*/ 0 w 169"/>
                    <a:gd name="T37" fmla="*/ 86 h 171"/>
                    <a:gd name="T38" fmla="*/ 0 w 169"/>
                    <a:gd name="T39" fmla="*/ 86 h 171"/>
                    <a:gd name="T40" fmla="*/ 2 w 169"/>
                    <a:gd name="T41" fmla="*/ 68 h 171"/>
                    <a:gd name="T42" fmla="*/ 6 w 169"/>
                    <a:gd name="T43" fmla="*/ 53 h 171"/>
                    <a:gd name="T44" fmla="*/ 14 w 169"/>
                    <a:gd name="T45" fmla="*/ 38 h 171"/>
                    <a:gd name="T46" fmla="*/ 25 w 169"/>
                    <a:gd name="T47" fmla="*/ 26 h 171"/>
                    <a:gd name="T48" fmla="*/ 37 w 169"/>
                    <a:gd name="T49" fmla="*/ 15 h 171"/>
                    <a:gd name="T50" fmla="*/ 52 w 169"/>
                    <a:gd name="T51" fmla="*/ 8 h 171"/>
                    <a:gd name="T52" fmla="*/ 67 w 169"/>
                    <a:gd name="T53" fmla="*/ 2 h 171"/>
                    <a:gd name="T54" fmla="*/ 85 w 169"/>
                    <a:gd name="T55" fmla="*/ 0 h 171"/>
                    <a:gd name="T56" fmla="*/ 85 w 169"/>
                    <a:gd name="T57" fmla="*/ 0 h 171"/>
                    <a:gd name="T58" fmla="*/ 101 w 169"/>
                    <a:gd name="T59" fmla="*/ 2 h 171"/>
                    <a:gd name="T60" fmla="*/ 118 w 169"/>
                    <a:gd name="T61" fmla="*/ 8 h 171"/>
                    <a:gd name="T62" fmla="*/ 132 w 169"/>
                    <a:gd name="T63" fmla="*/ 15 h 171"/>
                    <a:gd name="T64" fmla="*/ 145 w 169"/>
                    <a:gd name="T65" fmla="*/ 26 h 171"/>
                    <a:gd name="T66" fmla="*/ 154 w 169"/>
                    <a:gd name="T67" fmla="*/ 38 h 171"/>
                    <a:gd name="T68" fmla="*/ 163 w 169"/>
                    <a:gd name="T69" fmla="*/ 53 h 171"/>
                    <a:gd name="T70" fmla="*/ 168 w 169"/>
                    <a:gd name="T71" fmla="*/ 68 h 171"/>
                    <a:gd name="T72" fmla="*/ 169 w 169"/>
                    <a:gd name="T73" fmla="*/ 86 h 171"/>
                    <a:gd name="T74" fmla="*/ 169 w 169"/>
                    <a:gd name="T75"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171">
                      <a:moveTo>
                        <a:pt x="169" y="86"/>
                      </a:moveTo>
                      <a:lnTo>
                        <a:pt x="169" y="86"/>
                      </a:lnTo>
                      <a:lnTo>
                        <a:pt x="168" y="103"/>
                      </a:lnTo>
                      <a:lnTo>
                        <a:pt x="163" y="118"/>
                      </a:lnTo>
                      <a:lnTo>
                        <a:pt x="154" y="133"/>
                      </a:lnTo>
                      <a:lnTo>
                        <a:pt x="145" y="145"/>
                      </a:lnTo>
                      <a:lnTo>
                        <a:pt x="132" y="156"/>
                      </a:lnTo>
                      <a:lnTo>
                        <a:pt x="118" y="163"/>
                      </a:lnTo>
                      <a:lnTo>
                        <a:pt x="101" y="169"/>
                      </a:lnTo>
                      <a:lnTo>
                        <a:pt x="85" y="171"/>
                      </a:lnTo>
                      <a:lnTo>
                        <a:pt x="85" y="171"/>
                      </a:lnTo>
                      <a:lnTo>
                        <a:pt x="67" y="169"/>
                      </a:lnTo>
                      <a:lnTo>
                        <a:pt x="52" y="163"/>
                      </a:lnTo>
                      <a:lnTo>
                        <a:pt x="37" y="156"/>
                      </a:lnTo>
                      <a:lnTo>
                        <a:pt x="25" y="145"/>
                      </a:lnTo>
                      <a:lnTo>
                        <a:pt x="14" y="133"/>
                      </a:lnTo>
                      <a:lnTo>
                        <a:pt x="6" y="118"/>
                      </a:lnTo>
                      <a:lnTo>
                        <a:pt x="2" y="103"/>
                      </a:lnTo>
                      <a:lnTo>
                        <a:pt x="0" y="86"/>
                      </a:lnTo>
                      <a:lnTo>
                        <a:pt x="0" y="86"/>
                      </a:lnTo>
                      <a:lnTo>
                        <a:pt x="2" y="68"/>
                      </a:lnTo>
                      <a:lnTo>
                        <a:pt x="6" y="53"/>
                      </a:lnTo>
                      <a:lnTo>
                        <a:pt x="14" y="38"/>
                      </a:lnTo>
                      <a:lnTo>
                        <a:pt x="25" y="26"/>
                      </a:lnTo>
                      <a:lnTo>
                        <a:pt x="37" y="15"/>
                      </a:lnTo>
                      <a:lnTo>
                        <a:pt x="52" y="8"/>
                      </a:lnTo>
                      <a:lnTo>
                        <a:pt x="67" y="2"/>
                      </a:lnTo>
                      <a:lnTo>
                        <a:pt x="85" y="0"/>
                      </a:lnTo>
                      <a:lnTo>
                        <a:pt x="85" y="0"/>
                      </a:lnTo>
                      <a:lnTo>
                        <a:pt x="101" y="2"/>
                      </a:lnTo>
                      <a:lnTo>
                        <a:pt x="118" y="8"/>
                      </a:lnTo>
                      <a:lnTo>
                        <a:pt x="132" y="15"/>
                      </a:lnTo>
                      <a:lnTo>
                        <a:pt x="145" y="26"/>
                      </a:lnTo>
                      <a:lnTo>
                        <a:pt x="154" y="38"/>
                      </a:lnTo>
                      <a:lnTo>
                        <a:pt x="163" y="53"/>
                      </a:lnTo>
                      <a:lnTo>
                        <a:pt x="168" y="68"/>
                      </a:lnTo>
                      <a:lnTo>
                        <a:pt x="169" y="86"/>
                      </a:lnTo>
                      <a:lnTo>
                        <a:pt x="169" y="86"/>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6" name="Freeform 151">
                  <a:extLst>
                    <a:ext uri="{FF2B5EF4-FFF2-40B4-BE49-F238E27FC236}">
                      <a16:creationId xmlns:a16="http://schemas.microsoft.com/office/drawing/2014/main" id="{0C11B845-711A-FB4F-9537-7941C1675A97}"/>
                    </a:ext>
                  </a:extLst>
                </p:cNvPr>
                <p:cNvSpPr>
                  <a:spLocks/>
                </p:cNvSpPr>
                <p:nvPr/>
              </p:nvSpPr>
              <p:spPr bwMode="auto">
                <a:xfrm>
                  <a:off x="1206" y="3294"/>
                  <a:ext cx="187" cy="187"/>
                </a:xfrm>
                <a:custGeom>
                  <a:avLst/>
                  <a:gdLst>
                    <a:gd name="T0" fmla="*/ 187 w 187"/>
                    <a:gd name="T1" fmla="*/ 93 h 187"/>
                    <a:gd name="T2" fmla="*/ 187 w 187"/>
                    <a:gd name="T3" fmla="*/ 93 h 187"/>
                    <a:gd name="T4" fmla="*/ 187 w 187"/>
                    <a:gd name="T5" fmla="*/ 102 h 187"/>
                    <a:gd name="T6" fmla="*/ 186 w 187"/>
                    <a:gd name="T7" fmla="*/ 112 h 187"/>
                    <a:gd name="T8" fmla="*/ 183 w 187"/>
                    <a:gd name="T9" fmla="*/ 121 h 187"/>
                    <a:gd name="T10" fmla="*/ 180 w 187"/>
                    <a:gd name="T11" fmla="*/ 130 h 187"/>
                    <a:gd name="T12" fmla="*/ 171 w 187"/>
                    <a:gd name="T13" fmla="*/ 146 h 187"/>
                    <a:gd name="T14" fmla="*/ 160 w 187"/>
                    <a:gd name="T15" fmla="*/ 160 h 187"/>
                    <a:gd name="T16" fmla="*/ 146 w 187"/>
                    <a:gd name="T17" fmla="*/ 170 h 187"/>
                    <a:gd name="T18" fmla="*/ 130 w 187"/>
                    <a:gd name="T19" fmla="*/ 179 h 187"/>
                    <a:gd name="T20" fmla="*/ 121 w 187"/>
                    <a:gd name="T21" fmla="*/ 182 h 187"/>
                    <a:gd name="T22" fmla="*/ 112 w 187"/>
                    <a:gd name="T23" fmla="*/ 185 h 187"/>
                    <a:gd name="T24" fmla="*/ 103 w 187"/>
                    <a:gd name="T25" fmla="*/ 187 h 187"/>
                    <a:gd name="T26" fmla="*/ 94 w 187"/>
                    <a:gd name="T27" fmla="*/ 187 h 187"/>
                    <a:gd name="T28" fmla="*/ 94 w 187"/>
                    <a:gd name="T29" fmla="*/ 187 h 187"/>
                    <a:gd name="T30" fmla="*/ 85 w 187"/>
                    <a:gd name="T31" fmla="*/ 187 h 187"/>
                    <a:gd name="T32" fmla="*/ 74 w 187"/>
                    <a:gd name="T33" fmla="*/ 185 h 187"/>
                    <a:gd name="T34" fmla="*/ 65 w 187"/>
                    <a:gd name="T35" fmla="*/ 182 h 187"/>
                    <a:gd name="T36" fmla="*/ 58 w 187"/>
                    <a:gd name="T37" fmla="*/ 179 h 187"/>
                    <a:gd name="T38" fmla="*/ 41 w 187"/>
                    <a:gd name="T39" fmla="*/ 170 h 187"/>
                    <a:gd name="T40" fmla="*/ 27 w 187"/>
                    <a:gd name="T41" fmla="*/ 160 h 187"/>
                    <a:gd name="T42" fmla="*/ 15 w 187"/>
                    <a:gd name="T43" fmla="*/ 146 h 187"/>
                    <a:gd name="T44" fmla="*/ 8 w 187"/>
                    <a:gd name="T45" fmla="*/ 130 h 187"/>
                    <a:gd name="T46" fmla="*/ 5 w 187"/>
                    <a:gd name="T47" fmla="*/ 121 h 187"/>
                    <a:gd name="T48" fmla="*/ 2 w 187"/>
                    <a:gd name="T49" fmla="*/ 112 h 187"/>
                    <a:gd name="T50" fmla="*/ 0 w 187"/>
                    <a:gd name="T51" fmla="*/ 102 h 187"/>
                    <a:gd name="T52" fmla="*/ 0 w 187"/>
                    <a:gd name="T53" fmla="*/ 93 h 187"/>
                    <a:gd name="T54" fmla="*/ 0 w 187"/>
                    <a:gd name="T55" fmla="*/ 93 h 187"/>
                    <a:gd name="T56" fmla="*/ 0 w 187"/>
                    <a:gd name="T57" fmla="*/ 83 h 187"/>
                    <a:gd name="T58" fmla="*/ 2 w 187"/>
                    <a:gd name="T59" fmla="*/ 74 h 187"/>
                    <a:gd name="T60" fmla="*/ 5 w 187"/>
                    <a:gd name="T61" fmla="*/ 65 h 187"/>
                    <a:gd name="T62" fmla="*/ 8 w 187"/>
                    <a:gd name="T63" fmla="*/ 57 h 187"/>
                    <a:gd name="T64" fmla="*/ 15 w 187"/>
                    <a:gd name="T65" fmla="*/ 41 h 187"/>
                    <a:gd name="T66" fmla="*/ 27 w 187"/>
                    <a:gd name="T67" fmla="*/ 27 h 187"/>
                    <a:gd name="T68" fmla="*/ 41 w 187"/>
                    <a:gd name="T69" fmla="*/ 15 h 187"/>
                    <a:gd name="T70" fmla="*/ 58 w 187"/>
                    <a:gd name="T71" fmla="*/ 7 h 187"/>
                    <a:gd name="T72" fmla="*/ 65 w 187"/>
                    <a:gd name="T73" fmla="*/ 4 h 187"/>
                    <a:gd name="T74" fmla="*/ 74 w 187"/>
                    <a:gd name="T75" fmla="*/ 1 h 187"/>
                    <a:gd name="T76" fmla="*/ 85 w 187"/>
                    <a:gd name="T77" fmla="*/ 0 h 187"/>
                    <a:gd name="T78" fmla="*/ 94 w 187"/>
                    <a:gd name="T79" fmla="*/ 0 h 187"/>
                    <a:gd name="T80" fmla="*/ 94 w 187"/>
                    <a:gd name="T81" fmla="*/ 0 h 187"/>
                    <a:gd name="T82" fmla="*/ 103 w 187"/>
                    <a:gd name="T83" fmla="*/ 0 h 187"/>
                    <a:gd name="T84" fmla="*/ 112 w 187"/>
                    <a:gd name="T85" fmla="*/ 1 h 187"/>
                    <a:gd name="T86" fmla="*/ 121 w 187"/>
                    <a:gd name="T87" fmla="*/ 4 h 187"/>
                    <a:gd name="T88" fmla="*/ 130 w 187"/>
                    <a:gd name="T89" fmla="*/ 7 h 187"/>
                    <a:gd name="T90" fmla="*/ 146 w 187"/>
                    <a:gd name="T91" fmla="*/ 15 h 187"/>
                    <a:gd name="T92" fmla="*/ 160 w 187"/>
                    <a:gd name="T93" fmla="*/ 27 h 187"/>
                    <a:gd name="T94" fmla="*/ 171 w 187"/>
                    <a:gd name="T95" fmla="*/ 41 h 187"/>
                    <a:gd name="T96" fmla="*/ 180 w 187"/>
                    <a:gd name="T97" fmla="*/ 57 h 187"/>
                    <a:gd name="T98" fmla="*/ 183 w 187"/>
                    <a:gd name="T99" fmla="*/ 65 h 187"/>
                    <a:gd name="T100" fmla="*/ 186 w 187"/>
                    <a:gd name="T101" fmla="*/ 74 h 187"/>
                    <a:gd name="T102" fmla="*/ 187 w 187"/>
                    <a:gd name="T103" fmla="*/ 83 h 187"/>
                    <a:gd name="T104" fmla="*/ 187 w 187"/>
                    <a:gd name="T105" fmla="*/ 93 h 187"/>
                    <a:gd name="T106" fmla="*/ 187 w 187"/>
                    <a:gd name="T107" fmla="*/ 9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7">
                      <a:moveTo>
                        <a:pt x="187" y="93"/>
                      </a:moveTo>
                      <a:lnTo>
                        <a:pt x="187" y="93"/>
                      </a:lnTo>
                      <a:lnTo>
                        <a:pt x="187" y="102"/>
                      </a:lnTo>
                      <a:lnTo>
                        <a:pt x="186" y="112"/>
                      </a:lnTo>
                      <a:lnTo>
                        <a:pt x="183" y="121"/>
                      </a:lnTo>
                      <a:lnTo>
                        <a:pt x="180" y="130"/>
                      </a:lnTo>
                      <a:lnTo>
                        <a:pt x="171" y="146"/>
                      </a:lnTo>
                      <a:lnTo>
                        <a:pt x="160" y="160"/>
                      </a:lnTo>
                      <a:lnTo>
                        <a:pt x="146" y="170"/>
                      </a:lnTo>
                      <a:lnTo>
                        <a:pt x="130" y="179"/>
                      </a:lnTo>
                      <a:lnTo>
                        <a:pt x="121" y="182"/>
                      </a:lnTo>
                      <a:lnTo>
                        <a:pt x="112" y="185"/>
                      </a:lnTo>
                      <a:lnTo>
                        <a:pt x="103" y="187"/>
                      </a:lnTo>
                      <a:lnTo>
                        <a:pt x="94" y="187"/>
                      </a:lnTo>
                      <a:lnTo>
                        <a:pt x="94" y="187"/>
                      </a:lnTo>
                      <a:lnTo>
                        <a:pt x="85" y="187"/>
                      </a:lnTo>
                      <a:lnTo>
                        <a:pt x="74" y="185"/>
                      </a:lnTo>
                      <a:lnTo>
                        <a:pt x="65" y="182"/>
                      </a:lnTo>
                      <a:lnTo>
                        <a:pt x="58" y="179"/>
                      </a:lnTo>
                      <a:lnTo>
                        <a:pt x="41" y="170"/>
                      </a:lnTo>
                      <a:lnTo>
                        <a:pt x="27" y="160"/>
                      </a:lnTo>
                      <a:lnTo>
                        <a:pt x="15" y="146"/>
                      </a:lnTo>
                      <a:lnTo>
                        <a:pt x="8" y="130"/>
                      </a:lnTo>
                      <a:lnTo>
                        <a:pt x="5" y="121"/>
                      </a:lnTo>
                      <a:lnTo>
                        <a:pt x="2" y="112"/>
                      </a:lnTo>
                      <a:lnTo>
                        <a:pt x="0" y="102"/>
                      </a:lnTo>
                      <a:lnTo>
                        <a:pt x="0" y="93"/>
                      </a:lnTo>
                      <a:lnTo>
                        <a:pt x="0" y="93"/>
                      </a:lnTo>
                      <a:lnTo>
                        <a:pt x="0" y="83"/>
                      </a:lnTo>
                      <a:lnTo>
                        <a:pt x="2" y="74"/>
                      </a:lnTo>
                      <a:lnTo>
                        <a:pt x="5" y="65"/>
                      </a:lnTo>
                      <a:lnTo>
                        <a:pt x="8" y="57"/>
                      </a:lnTo>
                      <a:lnTo>
                        <a:pt x="15" y="41"/>
                      </a:lnTo>
                      <a:lnTo>
                        <a:pt x="27" y="27"/>
                      </a:lnTo>
                      <a:lnTo>
                        <a:pt x="41" y="15"/>
                      </a:lnTo>
                      <a:lnTo>
                        <a:pt x="58" y="7"/>
                      </a:lnTo>
                      <a:lnTo>
                        <a:pt x="65" y="4"/>
                      </a:lnTo>
                      <a:lnTo>
                        <a:pt x="74" y="1"/>
                      </a:lnTo>
                      <a:lnTo>
                        <a:pt x="85" y="0"/>
                      </a:lnTo>
                      <a:lnTo>
                        <a:pt x="94" y="0"/>
                      </a:lnTo>
                      <a:lnTo>
                        <a:pt x="94" y="0"/>
                      </a:lnTo>
                      <a:lnTo>
                        <a:pt x="103" y="0"/>
                      </a:lnTo>
                      <a:lnTo>
                        <a:pt x="112" y="1"/>
                      </a:lnTo>
                      <a:lnTo>
                        <a:pt x="121" y="4"/>
                      </a:lnTo>
                      <a:lnTo>
                        <a:pt x="130" y="7"/>
                      </a:lnTo>
                      <a:lnTo>
                        <a:pt x="146" y="15"/>
                      </a:lnTo>
                      <a:lnTo>
                        <a:pt x="160" y="27"/>
                      </a:lnTo>
                      <a:lnTo>
                        <a:pt x="171" y="41"/>
                      </a:lnTo>
                      <a:lnTo>
                        <a:pt x="180" y="57"/>
                      </a:lnTo>
                      <a:lnTo>
                        <a:pt x="183" y="65"/>
                      </a:lnTo>
                      <a:lnTo>
                        <a:pt x="186" y="74"/>
                      </a:lnTo>
                      <a:lnTo>
                        <a:pt x="187" y="83"/>
                      </a:lnTo>
                      <a:lnTo>
                        <a:pt x="187" y="93"/>
                      </a:lnTo>
                      <a:lnTo>
                        <a:pt x="187" y="93"/>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7" name="Freeform 152">
                  <a:extLst>
                    <a:ext uri="{FF2B5EF4-FFF2-40B4-BE49-F238E27FC236}">
                      <a16:creationId xmlns:a16="http://schemas.microsoft.com/office/drawing/2014/main" id="{B985DC32-7E5E-7894-F6A8-F7E73DFECB16}"/>
                    </a:ext>
                  </a:extLst>
                </p:cNvPr>
                <p:cNvSpPr>
                  <a:spLocks/>
                </p:cNvSpPr>
                <p:nvPr/>
              </p:nvSpPr>
              <p:spPr bwMode="auto">
                <a:xfrm>
                  <a:off x="1336" y="3326"/>
                  <a:ext cx="169" cy="168"/>
                </a:xfrm>
                <a:custGeom>
                  <a:avLst/>
                  <a:gdLst>
                    <a:gd name="T0" fmla="*/ 169 w 169"/>
                    <a:gd name="T1" fmla="*/ 84 h 168"/>
                    <a:gd name="T2" fmla="*/ 169 w 169"/>
                    <a:gd name="T3" fmla="*/ 84 h 168"/>
                    <a:gd name="T4" fmla="*/ 166 w 169"/>
                    <a:gd name="T5" fmla="*/ 101 h 168"/>
                    <a:gd name="T6" fmla="*/ 161 w 169"/>
                    <a:gd name="T7" fmla="*/ 117 h 168"/>
                    <a:gd name="T8" fmla="*/ 154 w 169"/>
                    <a:gd name="T9" fmla="*/ 131 h 168"/>
                    <a:gd name="T10" fmla="*/ 143 w 169"/>
                    <a:gd name="T11" fmla="*/ 144 h 168"/>
                    <a:gd name="T12" fmla="*/ 131 w 169"/>
                    <a:gd name="T13" fmla="*/ 153 h 168"/>
                    <a:gd name="T14" fmla="*/ 117 w 169"/>
                    <a:gd name="T15" fmla="*/ 161 h 168"/>
                    <a:gd name="T16" fmla="*/ 101 w 169"/>
                    <a:gd name="T17" fmla="*/ 167 h 168"/>
                    <a:gd name="T18" fmla="*/ 84 w 169"/>
                    <a:gd name="T19" fmla="*/ 168 h 168"/>
                    <a:gd name="T20" fmla="*/ 84 w 169"/>
                    <a:gd name="T21" fmla="*/ 168 h 168"/>
                    <a:gd name="T22" fmla="*/ 68 w 169"/>
                    <a:gd name="T23" fmla="*/ 167 h 168"/>
                    <a:gd name="T24" fmla="*/ 51 w 169"/>
                    <a:gd name="T25" fmla="*/ 161 h 168"/>
                    <a:gd name="T26" fmla="*/ 38 w 169"/>
                    <a:gd name="T27" fmla="*/ 153 h 168"/>
                    <a:gd name="T28" fmla="*/ 24 w 169"/>
                    <a:gd name="T29" fmla="*/ 144 h 168"/>
                    <a:gd name="T30" fmla="*/ 15 w 169"/>
                    <a:gd name="T31" fmla="*/ 131 h 168"/>
                    <a:gd name="T32" fmla="*/ 7 w 169"/>
                    <a:gd name="T33" fmla="*/ 117 h 168"/>
                    <a:gd name="T34" fmla="*/ 1 w 169"/>
                    <a:gd name="T35" fmla="*/ 101 h 168"/>
                    <a:gd name="T36" fmla="*/ 0 w 169"/>
                    <a:gd name="T37" fmla="*/ 84 h 168"/>
                    <a:gd name="T38" fmla="*/ 0 w 169"/>
                    <a:gd name="T39" fmla="*/ 84 h 168"/>
                    <a:gd name="T40" fmla="*/ 1 w 169"/>
                    <a:gd name="T41" fmla="*/ 67 h 168"/>
                    <a:gd name="T42" fmla="*/ 7 w 169"/>
                    <a:gd name="T43" fmla="*/ 51 h 168"/>
                    <a:gd name="T44" fmla="*/ 15 w 169"/>
                    <a:gd name="T45" fmla="*/ 37 h 168"/>
                    <a:gd name="T46" fmla="*/ 24 w 169"/>
                    <a:gd name="T47" fmla="*/ 25 h 168"/>
                    <a:gd name="T48" fmla="*/ 38 w 169"/>
                    <a:gd name="T49" fmla="*/ 15 h 168"/>
                    <a:gd name="T50" fmla="*/ 51 w 169"/>
                    <a:gd name="T51" fmla="*/ 7 h 168"/>
                    <a:gd name="T52" fmla="*/ 68 w 169"/>
                    <a:gd name="T53" fmla="*/ 3 h 168"/>
                    <a:gd name="T54" fmla="*/ 84 w 169"/>
                    <a:gd name="T55" fmla="*/ 0 h 168"/>
                    <a:gd name="T56" fmla="*/ 84 w 169"/>
                    <a:gd name="T57" fmla="*/ 0 h 168"/>
                    <a:gd name="T58" fmla="*/ 101 w 169"/>
                    <a:gd name="T59" fmla="*/ 3 h 168"/>
                    <a:gd name="T60" fmla="*/ 117 w 169"/>
                    <a:gd name="T61" fmla="*/ 7 h 168"/>
                    <a:gd name="T62" fmla="*/ 131 w 169"/>
                    <a:gd name="T63" fmla="*/ 15 h 168"/>
                    <a:gd name="T64" fmla="*/ 143 w 169"/>
                    <a:gd name="T65" fmla="*/ 25 h 168"/>
                    <a:gd name="T66" fmla="*/ 154 w 169"/>
                    <a:gd name="T67" fmla="*/ 37 h 168"/>
                    <a:gd name="T68" fmla="*/ 161 w 169"/>
                    <a:gd name="T69" fmla="*/ 51 h 168"/>
                    <a:gd name="T70" fmla="*/ 166 w 169"/>
                    <a:gd name="T71" fmla="*/ 67 h 168"/>
                    <a:gd name="T72" fmla="*/ 169 w 169"/>
                    <a:gd name="T73" fmla="*/ 84 h 168"/>
                    <a:gd name="T74" fmla="*/ 169 w 169"/>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168">
                      <a:moveTo>
                        <a:pt x="169" y="84"/>
                      </a:moveTo>
                      <a:lnTo>
                        <a:pt x="169" y="84"/>
                      </a:lnTo>
                      <a:lnTo>
                        <a:pt x="166" y="101"/>
                      </a:lnTo>
                      <a:lnTo>
                        <a:pt x="161" y="117"/>
                      </a:lnTo>
                      <a:lnTo>
                        <a:pt x="154" y="131"/>
                      </a:lnTo>
                      <a:lnTo>
                        <a:pt x="143" y="144"/>
                      </a:lnTo>
                      <a:lnTo>
                        <a:pt x="131" y="153"/>
                      </a:lnTo>
                      <a:lnTo>
                        <a:pt x="117" y="161"/>
                      </a:lnTo>
                      <a:lnTo>
                        <a:pt x="101" y="167"/>
                      </a:lnTo>
                      <a:lnTo>
                        <a:pt x="84" y="168"/>
                      </a:lnTo>
                      <a:lnTo>
                        <a:pt x="84" y="168"/>
                      </a:lnTo>
                      <a:lnTo>
                        <a:pt x="68" y="167"/>
                      </a:lnTo>
                      <a:lnTo>
                        <a:pt x="51" y="161"/>
                      </a:lnTo>
                      <a:lnTo>
                        <a:pt x="38" y="153"/>
                      </a:lnTo>
                      <a:lnTo>
                        <a:pt x="24" y="144"/>
                      </a:lnTo>
                      <a:lnTo>
                        <a:pt x="15" y="131"/>
                      </a:lnTo>
                      <a:lnTo>
                        <a:pt x="7" y="117"/>
                      </a:lnTo>
                      <a:lnTo>
                        <a:pt x="1" y="101"/>
                      </a:lnTo>
                      <a:lnTo>
                        <a:pt x="0" y="84"/>
                      </a:lnTo>
                      <a:lnTo>
                        <a:pt x="0" y="84"/>
                      </a:lnTo>
                      <a:lnTo>
                        <a:pt x="1" y="67"/>
                      </a:lnTo>
                      <a:lnTo>
                        <a:pt x="7" y="51"/>
                      </a:lnTo>
                      <a:lnTo>
                        <a:pt x="15" y="37"/>
                      </a:lnTo>
                      <a:lnTo>
                        <a:pt x="24" y="25"/>
                      </a:lnTo>
                      <a:lnTo>
                        <a:pt x="38" y="15"/>
                      </a:lnTo>
                      <a:lnTo>
                        <a:pt x="51" y="7"/>
                      </a:lnTo>
                      <a:lnTo>
                        <a:pt x="68" y="3"/>
                      </a:lnTo>
                      <a:lnTo>
                        <a:pt x="84" y="0"/>
                      </a:lnTo>
                      <a:lnTo>
                        <a:pt x="84" y="0"/>
                      </a:lnTo>
                      <a:lnTo>
                        <a:pt x="101" y="3"/>
                      </a:lnTo>
                      <a:lnTo>
                        <a:pt x="117" y="7"/>
                      </a:lnTo>
                      <a:lnTo>
                        <a:pt x="131" y="15"/>
                      </a:lnTo>
                      <a:lnTo>
                        <a:pt x="143" y="25"/>
                      </a:lnTo>
                      <a:lnTo>
                        <a:pt x="154" y="37"/>
                      </a:lnTo>
                      <a:lnTo>
                        <a:pt x="161" y="51"/>
                      </a:lnTo>
                      <a:lnTo>
                        <a:pt x="166" y="67"/>
                      </a:lnTo>
                      <a:lnTo>
                        <a:pt x="169" y="84"/>
                      </a:lnTo>
                      <a:lnTo>
                        <a:pt x="169" y="84"/>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8" name="Freeform 153">
                  <a:extLst>
                    <a:ext uri="{FF2B5EF4-FFF2-40B4-BE49-F238E27FC236}">
                      <a16:creationId xmlns:a16="http://schemas.microsoft.com/office/drawing/2014/main" id="{C7C24B6B-4FE8-4886-63BC-66981ED7565C}"/>
                    </a:ext>
                  </a:extLst>
                </p:cNvPr>
                <p:cNvSpPr>
                  <a:spLocks/>
                </p:cNvSpPr>
                <p:nvPr/>
              </p:nvSpPr>
              <p:spPr bwMode="auto">
                <a:xfrm>
                  <a:off x="789" y="2557"/>
                  <a:ext cx="196" cy="194"/>
                </a:xfrm>
                <a:custGeom>
                  <a:avLst/>
                  <a:gdLst>
                    <a:gd name="T0" fmla="*/ 196 w 196"/>
                    <a:gd name="T1" fmla="*/ 98 h 194"/>
                    <a:gd name="T2" fmla="*/ 196 w 196"/>
                    <a:gd name="T3" fmla="*/ 98 h 194"/>
                    <a:gd name="T4" fmla="*/ 194 w 196"/>
                    <a:gd name="T5" fmla="*/ 107 h 194"/>
                    <a:gd name="T6" fmla="*/ 193 w 196"/>
                    <a:gd name="T7" fmla="*/ 117 h 194"/>
                    <a:gd name="T8" fmla="*/ 191 w 196"/>
                    <a:gd name="T9" fmla="*/ 126 h 194"/>
                    <a:gd name="T10" fmla="*/ 187 w 196"/>
                    <a:gd name="T11" fmla="*/ 136 h 194"/>
                    <a:gd name="T12" fmla="*/ 184 w 196"/>
                    <a:gd name="T13" fmla="*/ 145 h 194"/>
                    <a:gd name="T14" fmla="*/ 178 w 196"/>
                    <a:gd name="T15" fmla="*/ 152 h 194"/>
                    <a:gd name="T16" fmla="*/ 167 w 196"/>
                    <a:gd name="T17" fmla="*/ 166 h 194"/>
                    <a:gd name="T18" fmla="*/ 152 w 196"/>
                    <a:gd name="T19" fmla="*/ 178 h 194"/>
                    <a:gd name="T20" fmla="*/ 144 w 196"/>
                    <a:gd name="T21" fmla="*/ 184 h 194"/>
                    <a:gd name="T22" fmla="*/ 135 w 196"/>
                    <a:gd name="T23" fmla="*/ 187 h 194"/>
                    <a:gd name="T24" fmla="*/ 126 w 196"/>
                    <a:gd name="T25" fmla="*/ 190 h 194"/>
                    <a:gd name="T26" fmla="*/ 117 w 196"/>
                    <a:gd name="T27" fmla="*/ 193 h 194"/>
                    <a:gd name="T28" fmla="*/ 107 w 196"/>
                    <a:gd name="T29" fmla="*/ 194 h 194"/>
                    <a:gd name="T30" fmla="*/ 98 w 196"/>
                    <a:gd name="T31" fmla="*/ 194 h 194"/>
                    <a:gd name="T32" fmla="*/ 98 w 196"/>
                    <a:gd name="T33" fmla="*/ 194 h 194"/>
                    <a:gd name="T34" fmla="*/ 87 w 196"/>
                    <a:gd name="T35" fmla="*/ 194 h 194"/>
                    <a:gd name="T36" fmla="*/ 78 w 196"/>
                    <a:gd name="T37" fmla="*/ 193 h 194"/>
                    <a:gd name="T38" fmla="*/ 69 w 196"/>
                    <a:gd name="T39" fmla="*/ 190 h 194"/>
                    <a:gd name="T40" fmla="*/ 60 w 196"/>
                    <a:gd name="T41" fmla="*/ 187 h 194"/>
                    <a:gd name="T42" fmla="*/ 51 w 196"/>
                    <a:gd name="T43" fmla="*/ 184 h 194"/>
                    <a:gd name="T44" fmla="*/ 43 w 196"/>
                    <a:gd name="T45" fmla="*/ 178 h 194"/>
                    <a:gd name="T46" fmla="*/ 28 w 196"/>
                    <a:gd name="T47" fmla="*/ 166 h 194"/>
                    <a:gd name="T48" fmla="*/ 16 w 196"/>
                    <a:gd name="T49" fmla="*/ 152 h 194"/>
                    <a:gd name="T50" fmla="*/ 12 w 196"/>
                    <a:gd name="T51" fmla="*/ 145 h 194"/>
                    <a:gd name="T52" fmla="*/ 7 w 196"/>
                    <a:gd name="T53" fmla="*/ 136 h 194"/>
                    <a:gd name="T54" fmla="*/ 4 w 196"/>
                    <a:gd name="T55" fmla="*/ 126 h 194"/>
                    <a:gd name="T56" fmla="*/ 1 w 196"/>
                    <a:gd name="T57" fmla="*/ 117 h 194"/>
                    <a:gd name="T58" fmla="*/ 0 w 196"/>
                    <a:gd name="T59" fmla="*/ 107 h 194"/>
                    <a:gd name="T60" fmla="*/ 0 w 196"/>
                    <a:gd name="T61" fmla="*/ 98 h 194"/>
                    <a:gd name="T62" fmla="*/ 0 w 196"/>
                    <a:gd name="T63" fmla="*/ 98 h 194"/>
                    <a:gd name="T64" fmla="*/ 0 w 196"/>
                    <a:gd name="T65" fmla="*/ 87 h 194"/>
                    <a:gd name="T66" fmla="*/ 1 w 196"/>
                    <a:gd name="T67" fmla="*/ 78 h 194"/>
                    <a:gd name="T68" fmla="*/ 4 w 196"/>
                    <a:gd name="T69" fmla="*/ 68 h 194"/>
                    <a:gd name="T70" fmla="*/ 7 w 196"/>
                    <a:gd name="T71" fmla="*/ 59 h 194"/>
                    <a:gd name="T72" fmla="*/ 12 w 196"/>
                    <a:gd name="T73" fmla="*/ 51 h 194"/>
                    <a:gd name="T74" fmla="*/ 16 w 196"/>
                    <a:gd name="T75" fmla="*/ 42 h 194"/>
                    <a:gd name="T76" fmla="*/ 28 w 196"/>
                    <a:gd name="T77" fmla="*/ 29 h 194"/>
                    <a:gd name="T78" fmla="*/ 43 w 196"/>
                    <a:gd name="T79" fmla="*/ 16 h 194"/>
                    <a:gd name="T80" fmla="*/ 51 w 196"/>
                    <a:gd name="T81" fmla="*/ 12 h 194"/>
                    <a:gd name="T82" fmla="*/ 60 w 196"/>
                    <a:gd name="T83" fmla="*/ 7 h 194"/>
                    <a:gd name="T84" fmla="*/ 69 w 196"/>
                    <a:gd name="T85" fmla="*/ 4 h 194"/>
                    <a:gd name="T86" fmla="*/ 78 w 196"/>
                    <a:gd name="T87" fmla="*/ 1 h 194"/>
                    <a:gd name="T88" fmla="*/ 87 w 196"/>
                    <a:gd name="T89" fmla="*/ 0 h 194"/>
                    <a:gd name="T90" fmla="*/ 98 w 196"/>
                    <a:gd name="T91" fmla="*/ 0 h 194"/>
                    <a:gd name="T92" fmla="*/ 98 w 196"/>
                    <a:gd name="T93" fmla="*/ 0 h 194"/>
                    <a:gd name="T94" fmla="*/ 107 w 196"/>
                    <a:gd name="T95" fmla="*/ 0 h 194"/>
                    <a:gd name="T96" fmla="*/ 117 w 196"/>
                    <a:gd name="T97" fmla="*/ 1 h 194"/>
                    <a:gd name="T98" fmla="*/ 126 w 196"/>
                    <a:gd name="T99" fmla="*/ 4 h 194"/>
                    <a:gd name="T100" fmla="*/ 135 w 196"/>
                    <a:gd name="T101" fmla="*/ 7 h 194"/>
                    <a:gd name="T102" fmla="*/ 144 w 196"/>
                    <a:gd name="T103" fmla="*/ 12 h 194"/>
                    <a:gd name="T104" fmla="*/ 152 w 196"/>
                    <a:gd name="T105" fmla="*/ 16 h 194"/>
                    <a:gd name="T106" fmla="*/ 167 w 196"/>
                    <a:gd name="T107" fmla="*/ 29 h 194"/>
                    <a:gd name="T108" fmla="*/ 178 w 196"/>
                    <a:gd name="T109" fmla="*/ 42 h 194"/>
                    <a:gd name="T110" fmla="*/ 184 w 196"/>
                    <a:gd name="T111" fmla="*/ 51 h 194"/>
                    <a:gd name="T112" fmla="*/ 187 w 196"/>
                    <a:gd name="T113" fmla="*/ 59 h 194"/>
                    <a:gd name="T114" fmla="*/ 191 w 196"/>
                    <a:gd name="T115" fmla="*/ 68 h 194"/>
                    <a:gd name="T116" fmla="*/ 193 w 196"/>
                    <a:gd name="T117" fmla="*/ 78 h 194"/>
                    <a:gd name="T118" fmla="*/ 194 w 196"/>
                    <a:gd name="T119" fmla="*/ 87 h 194"/>
                    <a:gd name="T120" fmla="*/ 196 w 196"/>
                    <a:gd name="T121" fmla="*/ 98 h 194"/>
                    <a:gd name="T122" fmla="*/ 196 w 196"/>
                    <a:gd name="T123" fmla="*/ 9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6" h="194">
                      <a:moveTo>
                        <a:pt x="196" y="98"/>
                      </a:moveTo>
                      <a:lnTo>
                        <a:pt x="196" y="98"/>
                      </a:lnTo>
                      <a:lnTo>
                        <a:pt x="194" y="107"/>
                      </a:lnTo>
                      <a:lnTo>
                        <a:pt x="193" y="117"/>
                      </a:lnTo>
                      <a:lnTo>
                        <a:pt x="191" y="126"/>
                      </a:lnTo>
                      <a:lnTo>
                        <a:pt x="187" y="136"/>
                      </a:lnTo>
                      <a:lnTo>
                        <a:pt x="184" y="145"/>
                      </a:lnTo>
                      <a:lnTo>
                        <a:pt x="178" y="152"/>
                      </a:lnTo>
                      <a:lnTo>
                        <a:pt x="167" y="166"/>
                      </a:lnTo>
                      <a:lnTo>
                        <a:pt x="152" y="178"/>
                      </a:lnTo>
                      <a:lnTo>
                        <a:pt x="144" y="184"/>
                      </a:lnTo>
                      <a:lnTo>
                        <a:pt x="135" y="187"/>
                      </a:lnTo>
                      <a:lnTo>
                        <a:pt x="126" y="190"/>
                      </a:lnTo>
                      <a:lnTo>
                        <a:pt x="117" y="193"/>
                      </a:lnTo>
                      <a:lnTo>
                        <a:pt x="107" y="194"/>
                      </a:lnTo>
                      <a:lnTo>
                        <a:pt x="98" y="194"/>
                      </a:lnTo>
                      <a:lnTo>
                        <a:pt x="98" y="194"/>
                      </a:lnTo>
                      <a:lnTo>
                        <a:pt x="87" y="194"/>
                      </a:lnTo>
                      <a:lnTo>
                        <a:pt x="78" y="193"/>
                      </a:lnTo>
                      <a:lnTo>
                        <a:pt x="69" y="190"/>
                      </a:lnTo>
                      <a:lnTo>
                        <a:pt x="60" y="187"/>
                      </a:lnTo>
                      <a:lnTo>
                        <a:pt x="51" y="184"/>
                      </a:lnTo>
                      <a:lnTo>
                        <a:pt x="43" y="178"/>
                      </a:lnTo>
                      <a:lnTo>
                        <a:pt x="28" y="166"/>
                      </a:lnTo>
                      <a:lnTo>
                        <a:pt x="16" y="152"/>
                      </a:lnTo>
                      <a:lnTo>
                        <a:pt x="12" y="145"/>
                      </a:lnTo>
                      <a:lnTo>
                        <a:pt x="7" y="136"/>
                      </a:lnTo>
                      <a:lnTo>
                        <a:pt x="4" y="126"/>
                      </a:lnTo>
                      <a:lnTo>
                        <a:pt x="1" y="117"/>
                      </a:lnTo>
                      <a:lnTo>
                        <a:pt x="0" y="107"/>
                      </a:lnTo>
                      <a:lnTo>
                        <a:pt x="0" y="98"/>
                      </a:lnTo>
                      <a:lnTo>
                        <a:pt x="0" y="98"/>
                      </a:lnTo>
                      <a:lnTo>
                        <a:pt x="0" y="87"/>
                      </a:lnTo>
                      <a:lnTo>
                        <a:pt x="1" y="78"/>
                      </a:lnTo>
                      <a:lnTo>
                        <a:pt x="4" y="68"/>
                      </a:lnTo>
                      <a:lnTo>
                        <a:pt x="7" y="59"/>
                      </a:lnTo>
                      <a:lnTo>
                        <a:pt x="12" y="51"/>
                      </a:lnTo>
                      <a:lnTo>
                        <a:pt x="16" y="42"/>
                      </a:lnTo>
                      <a:lnTo>
                        <a:pt x="28" y="29"/>
                      </a:lnTo>
                      <a:lnTo>
                        <a:pt x="43" y="16"/>
                      </a:lnTo>
                      <a:lnTo>
                        <a:pt x="51" y="12"/>
                      </a:lnTo>
                      <a:lnTo>
                        <a:pt x="60" y="7"/>
                      </a:lnTo>
                      <a:lnTo>
                        <a:pt x="69" y="4"/>
                      </a:lnTo>
                      <a:lnTo>
                        <a:pt x="78" y="1"/>
                      </a:lnTo>
                      <a:lnTo>
                        <a:pt x="87" y="0"/>
                      </a:lnTo>
                      <a:lnTo>
                        <a:pt x="98" y="0"/>
                      </a:lnTo>
                      <a:lnTo>
                        <a:pt x="98" y="0"/>
                      </a:lnTo>
                      <a:lnTo>
                        <a:pt x="107" y="0"/>
                      </a:lnTo>
                      <a:lnTo>
                        <a:pt x="117" y="1"/>
                      </a:lnTo>
                      <a:lnTo>
                        <a:pt x="126" y="4"/>
                      </a:lnTo>
                      <a:lnTo>
                        <a:pt x="135" y="7"/>
                      </a:lnTo>
                      <a:lnTo>
                        <a:pt x="144" y="12"/>
                      </a:lnTo>
                      <a:lnTo>
                        <a:pt x="152" y="16"/>
                      </a:lnTo>
                      <a:lnTo>
                        <a:pt x="167" y="29"/>
                      </a:lnTo>
                      <a:lnTo>
                        <a:pt x="178" y="42"/>
                      </a:lnTo>
                      <a:lnTo>
                        <a:pt x="184" y="51"/>
                      </a:lnTo>
                      <a:lnTo>
                        <a:pt x="187" y="59"/>
                      </a:lnTo>
                      <a:lnTo>
                        <a:pt x="191" y="68"/>
                      </a:lnTo>
                      <a:lnTo>
                        <a:pt x="193" y="78"/>
                      </a:lnTo>
                      <a:lnTo>
                        <a:pt x="194" y="87"/>
                      </a:lnTo>
                      <a:lnTo>
                        <a:pt x="196" y="98"/>
                      </a:lnTo>
                      <a:lnTo>
                        <a:pt x="196" y="98"/>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39" name="Freeform 154">
                  <a:extLst>
                    <a:ext uri="{FF2B5EF4-FFF2-40B4-BE49-F238E27FC236}">
                      <a16:creationId xmlns:a16="http://schemas.microsoft.com/office/drawing/2014/main" id="{4AADCDC9-EF43-794A-1625-6D144C31E914}"/>
                    </a:ext>
                  </a:extLst>
                </p:cNvPr>
                <p:cNvSpPr>
                  <a:spLocks/>
                </p:cNvSpPr>
                <p:nvPr/>
              </p:nvSpPr>
              <p:spPr bwMode="auto">
                <a:xfrm>
                  <a:off x="924" y="2632"/>
                  <a:ext cx="201" cy="202"/>
                </a:xfrm>
                <a:custGeom>
                  <a:avLst/>
                  <a:gdLst>
                    <a:gd name="T0" fmla="*/ 201 w 201"/>
                    <a:gd name="T1" fmla="*/ 101 h 202"/>
                    <a:gd name="T2" fmla="*/ 199 w 201"/>
                    <a:gd name="T3" fmla="*/ 121 h 202"/>
                    <a:gd name="T4" fmla="*/ 193 w 201"/>
                    <a:gd name="T5" fmla="*/ 140 h 202"/>
                    <a:gd name="T6" fmla="*/ 184 w 201"/>
                    <a:gd name="T7" fmla="*/ 157 h 202"/>
                    <a:gd name="T8" fmla="*/ 172 w 201"/>
                    <a:gd name="T9" fmla="*/ 172 h 202"/>
                    <a:gd name="T10" fmla="*/ 157 w 201"/>
                    <a:gd name="T11" fmla="*/ 184 h 202"/>
                    <a:gd name="T12" fmla="*/ 141 w 201"/>
                    <a:gd name="T13" fmla="*/ 193 h 202"/>
                    <a:gd name="T14" fmla="*/ 121 w 201"/>
                    <a:gd name="T15" fmla="*/ 199 h 202"/>
                    <a:gd name="T16" fmla="*/ 101 w 201"/>
                    <a:gd name="T17" fmla="*/ 202 h 202"/>
                    <a:gd name="T18" fmla="*/ 91 w 201"/>
                    <a:gd name="T19" fmla="*/ 201 h 202"/>
                    <a:gd name="T20" fmla="*/ 71 w 201"/>
                    <a:gd name="T21" fmla="*/ 198 h 202"/>
                    <a:gd name="T22" fmla="*/ 53 w 201"/>
                    <a:gd name="T23" fmla="*/ 190 h 202"/>
                    <a:gd name="T24" fmla="*/ 37 w 201"/>
                    <a:gd name="T25" fmla="*/ 178 h 202"/>
                    <a:gd name="T26" fmla="*/ 23 w 201"/>
                    <a:gd name="T27" fmla="*/ 165 h 202"/>
                    <a:gd name="T28" fmla="*/ 12 w 201"/>
                    <a:gd name="T29" fmla="*/ 149 h 202"/>
                    <a:gd name="T30" fmla="*/ 5 w 201"/>
                    <a:gd name="T31" fmla="*/ 131 h 202"/>
                    <a:gd name="T32" fmla="*/ 0 w 201"/>
                    <a:gd name="T33" fmla="*/ 112 h 202"/>
                    <a:gd name="T34" fmla="*/ 0 w 201"/>
                    <a:gd name="T35" fmla="*/ 101 h 202"/>
                    <a:gd name="T36" fmla="*/ 2 w 201"/>
                    <a:gd name="T37" fmla="*/ 82 h 202"/>
                    <a:gd name="T38" fmla="*/ 8 w 201"/>
                    <a:gd name="T39" fmla="*/ 62 h 202"/>
                    <a:gd name="T40" fmla="*/ 17 w 201"/>
                    <a:gd name="T41" fmla="*/ 45 h 202"/>
                    <a:gd name="T42" fmla="*/ 29 w 201"/>
                    <a:gd name="T43" fmla="*/ 30 h 202"/>
                    <a:gd name="T44" fmla="*/ 44 w 201"/>
                    <a:gd name="T45" fmla="*/ 18 h 202"/>
                    <a:gd name="T46" fmla="*/ 62 w 201"/>
                    <a:gd name="T47" fmla="*/ 9 h 202"/>
                    <a:gd name="T48" fmla="*/ 80 w 201"/>
                    <a:gd name="T49" fmla="*/ 3 h 202"/>
                    <a:gd name="T50" fmla="*/ 101 w 201"/>
                    <a:gd name="T51" fmla="*/ 0 h 202"/>
                    <a:gd name="T52" fmla="*/ 110 w 201"/>
                    <a:gd name="T53" fmla="*/ 2 h 202"/>
                    <a:gd name="T54" fmla="*/ 130 w 201"/>
                    <a:gd name="T55" fmla="*/ 5 h 202"/>
                    <a:gd name="T56" fmla="*/ 148 w 201"/>
                    <a:gd name="T57" fmla="*/ 12 h 202"/>
                    <a:gd name="T58" fmla="*/ 165 w 201"/>
                    <a:gd name="T59" fmla="*/ 24 h 202"/>
                    <a:gd name="T60" fmla="*/ 178 w 201"/>
                    <a:gd name="T61" fmla="*/ 38 h 202"/>
                    <a:gd name="T62" fmla="*/ 189 w 201"/>
                    <a:gd name="T63" fmla="*/ 53 h 202"/>
                    <a:gd name="T64" fmla="*/ 196 w 201"/>
                    <a:gd name="T65" fmla="*/ 71 h 202"/>
                    <a:gd name="T66" fmla="*/ 201 w 201"/>
                    <a:gd name="T67" fmla="*/ 91 h 202"/>
                    <a:gd name="T68" fmla="*/ 201 w 201"/>
                    <a:gd name="T69" fmla="*/ 10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1" h="202">
                      <a:moveTo>
                        <a:pt x="201" y="101"/>
                      </a:moveTo>
                      <a:lnTo>
                        <a:pt x="201" y="101"/>
                      </a:lnTo>
                      <a:lnTo>
                        <a:pt x="201" y="112"/>
                      </a:lnTo>
                      <a:lnTo>
                        <a:pt x="199" y="121"/>
                      </a:lnTo>
                      <a:lnTo>
                        <a:pt x="196" y="131"/>
                      </a:lnTo>
                      <a:lnTo>
                        <a:pt x="193" y="140"/>
                      </a:lnTo>
                      <a:lnTo>
                        <a:pt x="189" y="149"/>
                      </a:lnTo>
                      <a:lnTo>
                        <a:pt x="184" y="157"/>
                      </a:lnTo>
                      <a:lnTo>
                        <a:pt x="178" y="165"/>
                      </a:lnTo>
                      <a:lnTo>
                        <a:pt x="172" y="172"/>
                      </a:lnTo>
                      <a:lnTo>
                        <a:pt x="165" y="178"/>
                      </a:lnTo>
                      <a:lnTo>
                        <a:pt x="157" y="184"/>
                      </a:lnTo>
                      <a:lnTo>
                        <a:pt x="148" y="190"/>
                      </a:lnTo>
                      <a:lnTo>
                        <a:pt x="141" y="193"/>
                      </a:lnTo>
                      <a:lnTo>
                        <a:pt x="130" y="198"/>
                      </a:lnTo>
                      <a:lnTo>
                        <a:pt x="121" y="199"/>
                      </a:lnTo>
                      <a:lnTo>
                        <a:pt x="110" y="201"/>
                      </a:lnTo>
                      <a:lnTo>
                        <a:pt x="101" y="202"/>
                      </a:lnTo>
                      <a:lnTo>
                        <a:pt x="101" y="202"/>
                      </a:lnTo>
                      <a:lnTo>
                        <a:pt x="91" y="201"/>
                      </a:lnTo>
                      <a:lnTo>
                        <a:pt x="80" y="199"/>
                      </a:lnTo>
                      <a:lnTo>
                        <a:pt x="71" y="198"/>
                      </a:lnTo>
                      <a:lnTo>
                        <a:pt x="62" y="193"/>
                      </a:lnTo>
                      <a:lnTo>
                        <a:pt x="53" y="190"/>
                      </a:lnTo>
                      <a:lnTo>
                        <a:pt x="44" y="184"/>
                      </a:lnTo>
                      <a:lnTo>
                        <a:pt x="37" y="178"/>
                      </a:lnTo>
                      <a:lnTo>
                        <a:pt x="29" y="172"/>
                      </a:lnTo>
                      <a:lnTo>
                        <a:pt x="23" y="165"/>
                      </a:lnTo>
                      <a:lnTo>
                        <a:pt x="17" y="157"/>
                      </a:lnTo>
                      <a:lnTo>
                        <a:pt x="12" y="149"/>
                      </a:lnTo>
                      <a:lnTo>
                        <a:pt x="8" y="140"/>
                      </a:lnTo>
                      <a:lnTo>
                        <a:pt x="5" y="131"/>
                      </a:lnTo>
                      <a:lnTo>
                        <a:pt x="2" y="121"/>
                      </a:lnTo>
                      <a:lnTo>
                        <a:pt x="0" y="112"/>
                      </a:lnTo>
                      <a:lnTo>
                        <a:pt x="0" y="101"/>
                      </a:lnTo>
                      <a:lnTo>
                        <a:pt x="0" y="101"/>
                      </a:lnTo>
                      <a:lnTo>
                        <a:pt x="0" y="91"/>
                      </a:lnTo>
                      <a:lnTo>
                        <a:pt x="2" y="82"/>
                      </a:lnTo>
                      <a:lnTo>
                        <a:pt x="5" y="71"/>
                      </a:lnTo>
                      <a:lnTo>
                        <a:pt x="8" y="62"/>
                      </a:lnTo>
                      <a:lnTo>
                        <a:pt x="12" y="53"/>
                      </a:lnTo>
                      <a:lnTo>
                        <a:pt x="17" y="45"/>
                      </a:lnTo>
                      <a:lnTo>
                        <a:pt x="23" y="38"/>
                      </a:lnTo>
                      <a:lnTo>
                        <a:pt x="29" y="30"/>
                      </a:lnTo>
                      <a:lnTo>
                        <a:pt x="37" y="24"/>
                      </a:lnTo>
                      <a:lnTo>
                        <a:pt x="44" y="18"/>
                      </a:lnTo>
                      <a:lnTo>
                        <a:pt x="53" y="12"/>
                      </a:lnTo>
                      <a:lnTo>
                        <a:pt x="62" y="9"/>
                      </a:lnTo>
                      <a:lnTo>
                        <a:pt x="71" y="5"/>
                      </a:lnTo>
                      <a:lnTo>
                        <a:pt x="80" y="3"/>
                      </a:lnTo>
                      <a:lnTo>
                        <a:pt x="91" y="2"/>
                      </a:lnTo>
                      <a:lnTo>
                        <a:pt x="101" y="0"/>
                      </a:lnTo>
                      <a:lnTo>
                        <a:pt x="101" y="0"/>
                      </a:lnTo>
                      <a:lnTo>
                        <a:pt x="110" y="2"/>
                      </a:lnTo>
                      <a:lnTo>
                        <a:pt x="121" y="3"/>
                      </a:lnTo>
                      <a:lnTo>
                        <a:pt x="130" y="5"/>
                      </a:lnTo>
                      <a:lnTo>
                        <a:pt x="141" y="9"/>
                      </a:lnTo>
                      <a:lnTo>
                        <a:pt x="148" y="12"/>
                      </a:lnTo>
                      <a:lnTo>
                        <a:pt x="157" y="18"/>
                      </a:lnTo>
                      <a:lnTo>
                        <a:pt x="165" y="24"/>
                      </a:lnTo>
                      <a:lnTo>
                        <a:pt x="172" y="30"/>
                      </a:lnTo>
                      <a:lnTo>
                        <a:pt x="178" y="38"/>
                      </a:lnTo>
                      <a:lnTo>
                        <a:pt x="184" y="45"/>
                      </a:lnTo>
                      <a:lnTo>
                        <a:pt x="189" y="53"/>
                      </a:lnTo>
                      <a:lnTo>
                        <a:pt x="193" y="62"/>
                      </a:lnTo>
                      <a:lnTo>
                        <a:pt x="196" y="71"/>
                      </a:lnTo>
                      <a:lnTo>
                        <a:pt x="199" y="82"/>
                      </a:lnTo>
                      <a:lnTo>
                        <a:pt x="201" y="91"/>
                      </a:lnTo>
                      <a:lnTo>
                        <a:pt x="201" y="101"/>
                      </a:lnTo>
                      <a:lnTo>
                        <a:pt x="201" y="101"/>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0" name="Freeform 155">
                  <a:extLst>
                    <a:ext uri="{FF2B5EF4-FFF2-40B4-BE49-F238E27FC236}">
                      <a16:creationId xmlns:a16="http://schemas.microsoft.com/office/drawing/2014/main" id="{1B48C7DF-BDA4-D553-F113-2A040956BD38}"/>
                    </a:ext>
                  </a:extLst>
                </p:cNvPr>
                <p:cNvSpPr>
                  <a:spLocks/>
                </p:cNvSpPr>
                <p:nvPr/>
              </p:nvSpPr>
              <p:spPr bwMode="auto">
                <a:xfrm>
                  <a:off x="799" y="2944"/>
                  <a:ext cx="231" cy="231"/>
                </a:xfrm>
                <a:custGeom>
                  <a:avLst/>
                  <a:gdLst>
                    <a:gd name="T0" fmla="*/ 231 w 231"/>
                    <a:gd name="T1" fmla="*/ 115 h 231"/>
                    <a:gd name="T2" fmla="*/ 229 w 231"/>
                    <a:gd name="T3" fmla="*/ 139 h 231"/>
                    <a:gd name="T4" fmla="*/ 222 w 231"/>
                    <a:gd name="T5" fmla="*/ 160 h 231"/>
                    <a:gd name="T6" fmla="*/ 211 w 231"/>
                    <a:gd name="T7" fmla="*/ 180 h 231"/>
                    <a:gd name="T8" fmla="*/ 198 w 231"/>
                    <a:gd name="T9" fmla="*/ 196 h 231"/>
                    <a:gd name="T10" fmla="*/ 180 w 231"/>
                    <a:gd name="T11" fmla="*/ 211 h 231"/>
                    <a:gd name="T12" fmla="*/ 160 w 231"/>
                    <a:gd name="T13" fmla="*/ 222 h 231"/>
                    <a:gd name="T14" fmla="*/ 139 w 231"/>
                    <a:gd name="T15" fmla="*/ 228 h 231"/>
                    <a:gd name="T16" fmla="*/ 116 w 231"/>
                    <a:gd name="T17" fmla="*/ 231 h 231"/>
                    <a:gd name="T18" fmla="*/ 104 w 231"/>
                    <a:gd name="T19" fmla="*/ 229 h 231"/>
                    <a:gd name="T20" fmla="*/ 82 w 231"/>
                    <a:gd name="T21" fmla="*/ 225 h 231"/>
                    <a:gd name="T22" fmla="*/ 61 w 231"/>
                    <a:gd name="T23" fmla="*/ 217 h 231"/>
                    <a:gd name="T24" fmla="*/ 43 w 231"/>
                    <a:gd name="T25" fmla="*/ 204 h 231"/>
                    <a:gd name="T26" fmla="*/ 27 w 231"/>
                    <a:gd name="T27" fmla="*/ 189 h 231"/>
                    <a:gd name="T28" fmla="*/ 15 w 231"/>
                    <a:gd name="T29" fmla="*/ 171 h 231"/>
                    <a:gd name="T30" fmla="*/ 6 w 231"/>
                    <a:gd name="T31" fmla="*/ 149 h 231"/>
                    <a:gd name="T32" fmla="*/ 2 w 231"/>
                    <a:gd name="T33" fmla="*/ 127 h 231"/>
                    <a:gd name="T34" fmla="*/ 0 w 231"/>
                    <a:gd name="T35" fmla="*/ 115 h 231"/>
                    <a:gd name="T36" fmla="*/ 3 w 231"/>
                    <a:gd name="T37" fmla="*/ 92 h 231"/>
                    <a:gd name="T38" fmla="*/ 9 w 231"/>
                    <a:gd name="T39" fmla="*/ 71 h 231"/>
                    <a:gd name="T40" fmla="*/ 20 w 231"/>
                    <a:gd name="T41" fmla="*/ 52 h 231"/>
                    <a:gd name="T42" fmla="*/ 35 w 231"/>
                    <a:gd name="T43" fmla="*/ 33 h 231"/>
                    <a:gd name="T44" fmla="*/ 52 w 231"/>
                    <a:gd name="T45" fmla="*/ 20 h 231"/>
                    <a:gd name="T46" fmla="*/ 71 w 231"/>
                    <a:gd name="T47" fmla="*/ 9 h 231"/>
                    <a:gd name="T48" fmla="*/ 92 w 231"/>
                    <a:gd name="T49" fmla="*/ 3 h 231"/>
                    <a:gd name="T50" fmla="*/ 116 w 231"/>
                    <a:gd name="T51" fmla="*/ 0 h 231"/>
                    <a:gd name="T52" fmla="*/ 127 w 231"/>
                    <a:gd name="T53" fmla="*/ 0 h 231"/>
                    <a:gd name="T54" fmla="*/ 150 w 231"/>
                    <a:gd name="T55" fmla="*/ 5 h 231"/>
                    <a:gd name="T56" fmla="*/ 171 w 231"/>
                    <a:gd name="T57" fmla="*/ 14 h 231"/>
                    <a:gd name="T58" fmla="*/ 189 w 231"/>
                    <a:gd name="T59" fmla="*/ 26 h 231"/>
                    <a:gd name="T60" fmla="*/ 205 w 231"/>
                    <a:gd name="T61" fmla="*/ 42 h 231"/>
                    <a:gd name="T62" fmla="*/ 217 w 231"/>
                    <a:gd name="T63" fmla="*/ 61 h 231"/>
                    <a:gd name="T64" fmla="*/ 226 w 231"/>
                    <a:gd name="T65" fmla="*/ 82 h 231"/>
                    <a:gd name="T66" fmla="*/ 231 w 231"/>
                    <a:gd name="T67" fmla="*/ 104 h 231"/>
                    <a:gd name="T68" fmla="*/ 231 w 231"/>
                    <a:gd name="T69" fmla="*/ 11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1" h="231">
                      <a:moveTo>
                        <a:pt x="231" y="115"/>
                      </a:moveTo>
                      <a:lnTo>
                        <a:pt x="231" y="115"/>
                      </a:lnTo>
                      <a:lnTo>
                        <a:pt x="231" y="127"/>
                      </a:lnTo>
                      <a:lnTo>
                        <a:pt x="229" y="139"/>
                      </a:lnTo>
                      <a:lnTo>
                        <a:pt x="226" y="149"/>
                      </a:lnTo>
                      <a:lnTo>
                        <a:pt x="222" y="160"/>
                      </a:lnTo>
                      <a:lnTo>
                        <a:pt x="217" y="171"/>
                      </a:lnTo>
                      <a:lnTo>
                        <a:pt x="211" y="180"/>
                      </a:lnTo>
                      <a:lnTo>
                        <a:pt x="205" y="189"/>
                      </a:lnTo>
                      <a:lnTo>
                        <a:pt x="198" y="196"/>
                      </a:lnTo>
                      <a:lnTo>
                        <a:pt x="189" y="204"/>
                      </a:lnTo>
                      <a:lnTo>
                        <a:pt x="180" y="211"/>
                      </a:lnTo>
                      <a:lnTo>
                        <a:pt x="171" y="217"/>
                      </a:lnTo>
                      <a:lnTo>
                        <a:pt x="160" y="222"/>
                      </a:lnTo>
                      <a:lnTo>
                        <a:pt x="150" y="225"/>
                      </a:lnTo>
                      <a:lnTo>
                        <a:pt x="139" y="228"/>
                      </a:lnTo>
                      <a:lnTo>
                        <a:pt x="127" y="229"/>
                      </a:lnTo>
                      <a:lnTo>
                        <a:pt x="116" y="231"/>
                      </a:lnTo>
                      <a:lnTo>
                        <a:pt x="116" y="231"/>
                      </a:lnTo>
                      <a:lnTo>
                        <a:pt x="104" y="229"/>
                      </a:lnTo>
                      <a:lnTo>
                        <a:pt x="92" y="228"/>
                      </a:lnTo>
                      <a:lnTo>
                        <a:pt x="82" y="225"/>
                      </a:lnTo>
                      <a:lnTo>
                        <a:pt x="71" y="222"/>
                      </a:lnTo>
                      <a:lnTo>
                        <a:pt x="61" y="217"/>
                      </a:lnTo>
                      <a:lnTo>
                        <a:pt x="52" y="211"/>
                      </a:lnTo>
                      <a:lnTo>
                        <a:pt x="43" y="204"/>
                      </a:lnTo>
                      <a:lnTo>
                        <a:pt x="35" y="196"/>
                      </a:lnTo>
                      <a:lnTo>
                        <a:pt x="27" y="189"/>
                      </a:lnTo>
                      <a:lnTo>
                        <a:pt x="20" y="180"/>
                      </a:lnTo>
                      <a:lnTo>
                        <a:pt x="15" y="171"/>
                      </a:lnTo>
                      <a:lnTo>
                        <a:pt x="9" y="160"/>
                      </a:lnTo>
                      <a:lnTo>
                        <a:pt x="6" y="149"/>
                      </a:lnTo>
                      <a:lnTo>
                        <a:pt x="3" y="139"/>
                      </a:lnTo>
                      <a:lnTo>
                        <a:pt x="2" y="127"/>
                      </a:lnTo>
                      <a:lnTo>
                        <a:pt x="0" y="115"/>
                      </a:lnTo>
                      <a:lnTo>
                        <a:pt x="0" y="115"/>
                      </a:lnTo>
                      <a:lnTo>
                        <a:pt x="2" y="104"/>
                      </a:lnTo>
                      <a:lnTo>
                        <a:pt x="3" y="92"/>
                      </a:lnTo>
                      <a:lnTo>
                        <a:pt x="6" y="82"/>
                      </a:lnTo>
                      <a:lnTo>
                        <a:pt x="9" y="71"/>
                      </a:lnTo>
                      <a:lnTo>
                        <a:pt x="15" y="61"/>
                      </a:lnTo>
                      <a:lnTo>
                        <a:pt x="20" y="52"/>
                      </a:lnTo>
                      <a:lnTo>
                        <a:pt x="27" y="42"/>
                      </a:lnTo>
                      <a:lnTo>
                        <a:pt x="35" y="33"/>
                      </a:lnTo>
                      <a:lnTo>
                        <a:pt x="43" y="26"/>
                      </a:lnTo>
                      <a:lnTo>
                        <a:pt x="52" y="20"/>
                      </a:lnTo>
                      <a:lnTo>
                        <a:pt x="61" y="14"/>
                      </a:lnTo>
                      <a:lnTo>
                        <a:pt x="71" y="9"/>
                      </a:lnTo>
                      <a:lnTo>
                        <a:pt x="82" y="5"/>
                      </a:lnTo>
                      <a:lnTo>
                        <a:pt x="92" y="3"/>
                      </a:lnTo>
                      <a:lnTo>
                        <a:pt x="104" y="0"/>
                      </a:lnTo>
                      <a:lnTo>
                        <a:pt x="116" y="0"/>
                      </a:lnTo>
                      <a:lnTo>
                        <a:pt x="116" y="0"/>
                      </a:lnTo>
                      <a:lnTo>
                        <a:pt x="127" y="0"/>
                      </a:lnTo>
                      <a:lnTo>
                        <a:pt x="139" y="3"/>
                      </a:lnTo>
                      <a:lnTo>
                        <a:pt x="150" y="5"/>
                      </a:lnTo>
                      <a:lnTo>
                        <a:pt x="160" y="9"/>
                      </a:lnTo>
                      <a:lnTo>
                        <a:pt x="171" y="14"/>
                      </a:lnTo>
                      <a:lnTo>
                        <a:pt x="180" y="20"/>
                      </a:lnTo>
                      <a:lnTo>
                        <a:pt x="189" y="26"/>
                      </a:lnTo>
                      <a:lnTo>
                        <a:pt x="198" y="33"/>
                      </a:lnTo>
                      <a:lnTo>
                        <a:pt x="205" y="42"/>
                      </a:lnTo>
                      <a:lnTo>
                        <a:pt x="211" y="52"/>
                      </a:lnTo>
                      <a:lnTo>
                        <a:pt x="217" y="61"/>
                      </a:lnTo>
                      <a:lnTo>
                        <a:pt x="222" y="71"/>
                      </a:lnTo>
                      <a:lnTo>
                        <a:pt x="226" y="82"/>
                      </a:lnTo>
                      <a:lnTo>
                        <a:pt x="229" y="92"/>
                      </a:lnTo>
                      <a:lnTo>
                        <a:pt x="231" y="104"/>
                      </a:lnTo>
                      <a:lnTo>
                        <a:pt x="231" y="115"/>
                      </a:lnTo>
                      <a:lnTo>
                        <a:pt x="231" y="115"/>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1" name="Freeform 156">
                  <a:extLst>
                    <a:ext uri="{FF2B5EF4-FFF2-40B4-BE49-F238E27FC236}">
                      <a16:creationId xmlns:a16="http://schemas.microsoft.com/office/drawing/2014/main" id="{9CCA3C11-E820-825A-E5E3-F49EF89F7E7D}"/>
                    </a:ext>
                  </a:extLst>
                </p:cNvPr>
                <p:cNvSpPr>
                  <a:spLocks/>
                </p:cNvSpPr>
                <p:nvPr/>
              </p:nvSpPr>
              <p:spPr bwMode="auto">
                <a:xfrm>
                  <a:off x="1040" y="2893"/>
                  <a:ext cx="251" cy="249"/>
                </a:xfrm>
                <a:custGeom>
                  <a:avLst/>
                  <a:gdLst>
                    <a:gd name="T0" fmla="*/ 251 w 251"/>
                    <a:gd name="T1" fmla="*/ 125 h 249"/>
                    <a:gd name="T2" fmla="*/ 248 w 251"/>
                    <a:gd name="T3" fmla="*/ 149 h 249"/>
                    <a:gd name="T4" fmla="*/ 240 w 251"/>
                    <a:gd name="T5" fmla="*/ 173 h 249"/>
                    <a:gd name="T6" fmla="*/ 228 w 251"/>
                    <a:gd name="T7" fmla="*/ 194 h 249"/>
                    <a:gd name="T8" fmla="*/ 213 w 251"/>
                    <a:gd name="T9" fmla="*/ 213 h 249"/>
                    <a:gd name="T10" fmla="*/ 195 w 251"/>
                    <a:gd name="T11" fmla="*/ 228 h 249"/>
                    <a:gd name="T12" fmla="*/ 174 w 251"/>
                    <a:gd name="T13" fmla="*/ 240 h 249"/>
                    <a:gd name="T14" fmla="*/ 151 w 251"/>
                    <a:gd name="T15" fmla="*/ 247 h 249"/>
                    <a:gd name="T16" fmla="*/ 126 w 251"/>
                    <a:gd name="T17" fmla="*/ 249 h 249"/>
                    <a:gd name="T18" fmla="*/ 112 w 251"/>
                    <a:gd name="T19" fmla="*/ 249 h 249"/>
                    <a:gd name="T20" fmla="*/ 88 w 251"/>
                    <a:gd name="T21" fmla="*/ 243 h 249"/>
                    <a:gd name="T22" fmla="*/ 67 w 251"/>
                    <a:gd name="T23" fmla="*/ 234 h 249"/>
                    <a:gd name="T24" fmla="*/ 46 w 251"/>
                    <a:gd name="T25" fmla="*/ 220 h 249"/>
                    <a:gd name="T26" fmla="*/ 29 w 251"/>
                    <a:gd name="T27" fmla="*/ 203 h 249"/>
                    <a:gd name="T28" fmla="*/ 16 w 251"/>
                    <a:gd name="T29" fmla="*/ 184 h 249"/>
                    <a:gd name="T30" fmla="*/ 6 w 251"/>
                    <a:gd name="T31" fmla="*/ 161 h 249"/>
                    <a:gd name="T32" fmla="*/ 2 w 251"/>
                    <a:gd name="T33" fmla="*/ 137 h 249"/>
                    <a:gd name="T34" fmla="*/ 0 w 251"/>
                    <a:gd name="T35" fmla="*/ 125 h 249"/>
                    <a:gd name="T36" fmla="*/ 3 w 251"/>
                    <a:gd name="T37" fmla="*/ 99 h 249"/>
                    <a:gd name="T38" fmla="*/ 11 w 251"/>
                    <a:gd name="T39" fmla="*/ 75 h 249"/>
                    <a:gd name="T40" fmla="*/ 22 w 251"/>
                    <a:gd name="T41" fmla="*/ 54 h 249"/>
                    <a:gd name="T42" fmla="*/ 37 w 251"/>
                    <a:gd name="T43" fmla="*/ 36 h 249"/>
                    <a:gd name="T44" fmla="*/ 56 w 251"/>
                    <a:gd name="T45" fmla="*/ 21 h 249"/>
                    <a:gd name="T46" fmla="*/ 77 w 251"/>
                    <a:gd name="T47" fmla="*/ 9 h 249"/>
                    <a:gd name="T48" fmla="*/ 100 w 251"/>
                    <a:gd name="T49" fmla="*/ 3 h 249"/>
                    <a:gd name="T50" fmla="*/ 126 w 251"/>
                    <a:gd name="T51" fmla="*/ 0 h 249"/>
                    <a:gd name="T52" fmla="*/ 138 w 251"/>
                    <a:gd name="T53" fmla="*/ 0 h 249"/>
                    <a:gd name="T54" fmla="*/ 163 w 251"/>
                    <a:gd name="T55" fmla="*/ 6 h 249"/>
                    <a:gd name="T56" fmla="*/ 184 w 251"/>
                    <a:gd name="T57" fmla="*/ 15 h 249"/>
                    <a:gd name="T58" fmla="*/ 205 w 251"/>
                    <a:gd name="T59" fmla="*/ 29 h 249"/>
                    <a:gd name="T60" fmla="*/ 222 w 251"/>
                    <a:gd name="T61" fmla="*/ 45 h 249"/>
                    <a:gd name="T62" fmla="*/ 236 w 251"/>
                    <a:gd name="T63" fmla="*/ 65 h 249"/>
                    <a:gd name="T64" fmla="*/ 245 w 251"/>
                    <a:gd name="T65" fmla="*/ 87 h 249"/>
                    <a:gd name="T66" fmla="*/ 249 w 251"/>
                    <a:gd name="T67" fmla="*/ 112 h 249"/>
                    <a:gd name="T68" fmla="*/ 251 w 251"/>
                    <a:gd name="T6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1" h="249">
                      <a:moveTo>
                        <a:pt x="251" y="125"/>
                      </a:moveTo>
                      <a:lnTo>
                        <a:pt x="251" y="125"/>
                      </a:lnTo>
                      <a:lnTo>
                        <a:pt x="249" y="137"/>
                      </a:lnTo>
                      <a:lnTo>
                        <a:pt x="248" y="149"/>
                      </a:lnTo>
                      <a:lnTo>
                        <a:pt x="245" y="161"/>
                      </a:lnTo>
                      <a:lnTo>
                        <a:pt x="240" y="173"/>
                      </a:lnTo>
                      <a:lnTo>
                        <a:pt x="236" y="184"/>
                      </a:lnTo>
                      <a:lnTo>
                        <a:pt x="228" y="194"/>
                      </a:lnTo>
                      <a:lnTo>
                        <a:pt x="222" y="203"/>
                      </a:lnTo>
                      <a:lnTo>
                        <a:pt x="213" y="213"/>
                      </a:lnTo>
                      <a:lnTo>
                        <a:pt x="205" y="220"/>
                      </a:lnTo>
                      <a:lnTo>
                        <a:pt x="195" y="228"/>
                      </a:lnTo>
                      <a:lnTo>
                        <a:pt x="184" y="234"/>
                      </a:lnTo>
                      <a:lnTo>
                        <a:pt x="174" y="240"/>
                      </a:lnTo>
                      <a:lnTo>
                        <a:pt x="163" y="243"/>
                      </a:lnTo>
                      <a:lnTo>
                        <a:pt x="151" y="247"/>
                      </a:lnTo>
                      <a:lnTo>
                        <a:pt x="138" y="249"/>
                      </a:lnTo>
                      <a:lnTo>
                        <a:pt x="126" y="249"/>
                      </a:lnTo>
                      <a:lnTo>
                        <a:pt x="126" y="249"/>
                      </a:lnTo>
                      <a:lnTo>
                        <a:pt x="112" y="249"/>
                      </a:lnTo>
                      <a:lnTo>
                        <a:pt x="100" y="247"/>
                      </a:lnTo>
                      <a:lnTo>
                        <a:pt x="88" y="243"/>
                      </a:lnTo>
                      <a:lnTo>
                        <a:pt x="77" y="240"/>
                      </a:lnTo>
                      <a:lnTo>
                        <a:pt x="67" y="234"/>
                      </a:lnTo>
                      <a:lnTo>
                        <a:pt x="56" y="228"/>
                      </a:lnTo>
                      <a:lnTo>
                        <a:pt x="46" y="220"/>
                      </a:lnTo>
                      <a:lnTo>
                        <a:pt x="37" y="213"/>
                      </a:lnTo>
                      <a:lnTo>
                        <a:pt x="29" y="203"/>
                      </a:lnTo>
                      <a:lnTo>
                        <a:pt x="22" y="194"/>
                      </a:lnTo>
                      <a:lnTo>
                        <a:pt x="16" y="184"/>
                      </a:lnTo>
                      <a:lnTo>
                        <a:pt x="11" y="173"/>
                      </a:lnTo>
                      <a:lnTo>
                        <a:pt x="6" y="161"/>
                      </a:lnTo>
                      <a:lnTo>
                        <a:pt x="3" y="149"/>
                      </a:lnTo>
                      <a:lnTo>
                        <a:pt x="2" y="137"/>
                      </a:lnTo>
                      <a:lnTo>
                        <a:pt x="0" y="125"/>
                      </a:lnTo>
                      <a:lnTo>
                        <a:pt x="0" y="125"/>
                      </a:lnTo>
                      <a:lnTo>
                        <a:pt x="2" y="112"/>
                      </a:lnTo>
                      <a:lnTo>
                        <a:pt x="3" y="99"/>
                      </a:lnTo>
                      <a:lnTo>
                        <a:pt x="6" y="87"/>
                      </a:lnTo>
                      <a:lnTo>
                        <a:pt x="11" y="75"/>
                      </a:lnTo>
                      <a:lnTo>
                        <a:pt x="16" y="65"/>
                      </a:lnTo>
                      <a:lnTo>
                        <a:pt x="22" y="54"/>
                      </a:lnTo>
                      <a:lnTo>
                        <a:pt x="29" y="45"/>
                      </a:lnTo>
                      <a:lnTo>
                        <a:pt x="37" y="36"/>
                      </a:lnTo>
                      <a:lnTo>
                        <a:pt x="46" y="29"/>
                      </a:lnTo>
                      <a:lnTo>
                        <a:pt x="56" y="21"/>
                      </a:lnTo>
                      <a:lnTo>
                        <a:pt x="67" y="15"/>
                      </a:lnTo>
                      <a:lnTo>
                        <a:pt x="77" y="9"/>
                      </a:lnTo>
                      <a:lnTo>
                        <a:pt x="88" y="6"/>
                      </a:lnTo>
                      <a:lnTo>
                        <a:pt x="100" y="3"/>
                      </a:lnTo>
                      <a:lnTo>
                        <a:pt x="112" y="0"/>
                      </a:lnTo>
                      <a:lnTo>
                        <a:pt x="126" y="0"/>
                      </a:lnTo>
                      <a:lnTo>
                        <a:pt x="126" y="0"/>
                      </a:lnTo>
                      <a:lnTo>
                        <a:pt x="138" y="0"/>
                      </a:lnTo>
                      <a:lnTo>
                        <a:pt x="151" y="3"/>
                      </a:lnTo>
                      <a:lnTo>
                        <a:pt x="163" y="6"/>
                      </a:lnTo>
                      <a:lnTo>
                        <a:pt x="174" y="9"/>
                      </a:lnTo>
                      <a:lnTo>
                        <a:pt x="184" y="15"/>
                      </a:lnTo>
                      <a:lnTo>
                        <a:pt x="195" y="21"/>
                      </a:lnTo>
                      <a:lnTo>
                        <a:pt x="205" y="29"/>
                      </a:lnTo>
                      <a:lnTo>
                        <a:pt x="213" y="36"/>
                      </a:lnTo>
                      <a:lnTo>
                        <a:pt x="222" y="45"/>
                      </a:lnTo>
                      <a:lnTo>
                        <a:pt x="228" y="54"/>
                      </a:lnTo>
                      <a:lnTo>
                        <a:pt x="236" y="65"/>
                      </a:lnTo>
                      <a:lnTo>
                        <a:pt x="240" y="75"/>
                      </a:lnTo>
                      <a:lnTo>
                        <a:pt x="245" y="87"/>
                      </a:lnTo>
                      <a:lnTo>
                        <a:pt x="248" y="99"/>
                      </a:lnTo>
                      <a:lnTo>
                        <a:pt x="249" y="112"/>
                      </a:lnTo>
                      <a:lnTo>
                        <a:pt x="251" y="125"/>
                      </a:lnTo>
                      <a:lnTo>
                        <a:pt x="251" y="125"/>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2" name="Freeform 157">
                  <a:extLst>
                    <a:ext uri="{FF2B5EF4-FFF2-40B4-BE49-F238E27FC236}">
                      <a16:creationId xmlns:a16="http://schemas.microsoft.com/office/drawing/2014/main" id="{4A93AF30-16D0-F71C-DDA2-46ABD31F48D4}"/>
                    </a:ext>
                  </a:extLst>
                </p:cNvPr>
                <p:cNvSpPr>
                  <a:spLocks/>
                </p:cNvSpPr>
                <p:nvPr/>
              </p:nvSpPr>
              <p:spPr bwMode="auto">
                <a:xfrm>
                  <a:off x="927" y="2974"/>
                  <a:ext cx="258" cy="258"/>
                </a:xfrm>
                <a:custGeom>
                  <a:avLst/>
                  <a:gdLst>
                    <a:gd name="T0" fmla="*/ 258 w 258"/>
                    <a:gd name="T1" fmla="*/ 129 h 258"/>
                    <a:gd name="T2" fmla="*/ 255 w 258"/>
                    <a:gd name="T3" fmla="*/ 154 h 258"/>
                    <a:gd name="T4" fmla="*/ 248 w 258"/>
                    <a:gd name="T5" fmla="*/ 180 h 258"/>
                    <a:gd name="T6" fmla="*/ 236 w 258"/>
                    <a:gd name="T7" fmla="*/ 201 h 258"/>
                    <a:gd name="T8" fmla="*/ 220 w 258"/>
                    <a:gd name="T9" fmla="*/ 220 h 258"/>
                    <a:gd name="T10" fmla="*/ 201 w 258"/>
                    <a:gd name="T11" fmla="*/ 236 h 258"/>
                    <a:gd name="T12" fmla="*/ 180 w 258"/>
                    <a:gd name="T13" fmla="*/ 248 h 258"/>
                    <a:gd name="T14" fmla="*/ 154 w 258"/>
                    <a:gd name="T15" fmla="*/ 255 h 258"/>
                    <a:gd name="T16" fmla="*/ 129 w 258"/>
                    <a:gd name="T17" fmla="*/ 258 h 258"/>
                    <a:gd name="T18" fmla="*/ 116 w 258"/>
                    <a:gd name="T19" fmla="*/ 257 h 258"/>
                    <a:gd name="T20" fmla="*/ 91 w 258"/>
                    <a:gd name="T21" fmla="*/ 252 h 258"/>
                    <a:gd name="T22" fmla="*/ 68 w 258"/>
                    <a:gd name="T23" fmla="*/ 242 h 258"/>
                    <a:gd name="T24" fmla="*/ 47 w 258"/>
                    <a:gd name="T25" fmla="*/ 228 h 258"/>
                    <a:gd name="T26" fmla="*/ 29 w 258"/>
                    <a:gd name="T27" fmla="*/ 211 h 258"/>
                    <a:gd name="T28" fmla="*/ 15 w 258"/>
                    <a:gd name="T29" fmla="*/ 190 h 258"/>
                    <a:gd name="T30" fmla="*/ 6 w 258"/>
                    <a:gd name="T31" fmla="*/ 168 h 258"/>
                    <a:gd name="T32" fmla="*/ 0 w 258"/>
                    <a:gd name="T33" fmla="*/ 142 h 258"/>
                    <a:gd name="T34" fmla="*/ 0 w 258"/>
                    <a:gd name="T35" fmla="*/ 129 h 258"/>
                    <a:gd name="T36" fmla="*/ 3 w 258"/>
                    <a:gd name="T37" fmla="*/ 103 h 258"/>
                    <a:gd name="T38" fmla="*/ 9 w 258"/>
                    <a:gd name="T39" fmla="*/ 79 h 258"/>
                    <a:gd name="T40" fmla="*/ 22 w 258"/>
                    <a:gd name="T41" fmla="*/ 56 h 258"/>
                    <a:gd name="T42" fmla="*/ 38 w 258"/>
                    <a:gd name="T43" fmla="*/ 38 h 258"/>
                    <a:gd name="T44" fmla="*/ 56 w 258"/>
                    <a:gd name="T45" fmla="*/ 22 h 258"/>
                    <a:gd name="T46" fmla="*/ 79 w 258"/>
                    <a:gd name="T47" fmla="*/ 9 h 258"/>
                    <a:gd name="T48" fmla="*/ 103 w 258"/>
                    <a:gd name="T49" fmla="*/ 2 h 258"/>
                    <a:gd name="T50" fmla="*/ 129 w 258"/>
                    <a:gd name="T51" fmla="*/ 0 h 258"/>
                    <a:gd name="T52" fmla="*/ 142 w 258"/>
                    <a:gd name="T53" fmla="*/ 0 h 258"/>
                    <a:gd name="T54" fmla="*/ 168 w 258"/>
                    <a:gd name="T55" fmla="*/ 6 h 258"/>
                    <a:gd name="T56" fmla="*/ 190 w 258"/>
                    <a:gd name="T57" fmla="*/ 15 h 258"/>
                    <a:gd name="T58" fmla="*/ 211 w 258"/>
                    <a:gd name="T59" fmla="*/ 29 h 258"/>
                    <a:gd name="T60" fmla="*/ 228 w 258"/>
                    <a:gd name="T61" fmla="*/ 47 h 258"/>
                    <a:gd name="T62" fmla="*/ 242 w 258"/>
                    <a:gd name="T63" fmla="*/ 67 h 258"/>
                    <a:gd name="T64" fmla="*/ 252 w 258"/>
                    <a:gd name="T65" fmla="*/ 91 h 258"/>
                    <a:gd name="T66" fmla="*/ 257 w 258"/>
                    <a:gd name="T67" fmla="*/ 116 h 258"/>
                    <a:gd name="T68" fmla="*/ 258 w 258"/>
                    <a:gd name="T69" fmla="*/ 1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8" h="258">
                      <a:moveTo>
                        <a:pt x="258" y="129"/>
                      </a:moveTo>
                      <a:lnTo>
                        <a:pt x="258" y="129"/>
                      </a:lnTo>
                      <a:lnTo>
                        <a:pt x="257" y="142"/>
                      </a:lnTo>
                      <a:lnTo>
                        <a:pt x="255" y="154"/>
                      </a:lnTo>
                      <a:lnTo>
                        <a:pt x="252" y="168"/>
                      </a:lnTo>
                      <a:lnTo>
                        <a:pt x="248" y="180"/>
                      </a:lnTo>
                      <a:lnTo>
                        <a:pt x="242" y="190"/>
                      </a:lnTo>
                      <a:lnTo>
                        <a:pt x="236" y="201"/>
                      </a:lnTo>
                      <a:lnTo>
                        <a:pt x="228" y="211"/>
                      </a:lnTo>
                      <a:lnTo>
                        <a:pt x="220" y="220"/>
                      </a:lnTo>
                      <a:lnTo>
                        <a:pt x="211" y="228"/>
                      </a:lnTo>
                      <a:lnTo>
                        <a:pt x="201" y="236"/>
                      </a:lnTo>
                      <a:lnTo>
                        <a:pt x="190" y="242"/>
                      </a:lnTo>
                      <a:lnTo>
                        <a:pt x="180" y="248"/>
                      </a:lnTo>
                      <a:lnTo>
                        <a:pt x="168" y="252"/>
                      </a:lnTo>
                      <a:lnTo>
                        <a:pt x="154" y="255"/>
                      </a:lnTo>
                      <a:lnTo>
                        <a:pt x="142" y="257"/>
                      </a:lnTo>
                      <a:lnTo>
                        <a:pt x="129" y="258"/>
                      </a:lnTo>
                      <a:lnTo>
                        <a:pt x="129" y="258"/>
                      </a:lnTo>
                      <a:lnTo>
                        <a:pt x="116" y="257"/>
                      </a:lnTo>
                      <a:lnTo>
                        <a:pt x="103" y="255"/>
                      </a:lnTo>
                      <a:lnTo>
                        <a:pt x="91" y="252"/>
                      </a:lnTo>
                      <a:lnTo>
                        <a:pt x="79" y="248"/>
                      </a:lnTo>
                      <a:lnTo>
                        <a:pt x="68" y="242"/>
                      </a:lnTo>
                      <a:lnTo>
                        <a:pt x="56" y="236"/>
                      </a:lnTo>
                      <a:lnTo>
                        <a:pt x="47" y="228"/>
                      </a:lnTo>
                      <a:lnTo>
                        <a:pt x="38" y="220"/>
                      </a:lnTo>
                      <a:lnTo>
                        <a:pt x="29" y="211"/>
                      </a:lnTo>
                      <a:lnTo>
                        <a:pt x="22" y="201"/>
                      </a:lnTo>
                      <a:lnTo>
                        <a:pt x="15" y="190"/>
                      </a:lnTo>
                      <a:lnTo>
                        <a:pt x="9" y="180"/>
                      </a:lnTo>
                      <a:lnTo>
                        <a:pt x="6" y="168"/>
                      </a:lnTo>
                      <a:lnTo>
                        <a:pt x="3" y="154"/>
                      </a:lnTo>
                      <a:lnTo>
                        <a:pt x="0" y="142"/>
                      </a:lnTo>
                      <a:lnTo>
                        <a:pt x="0" y="129"/>
                      </a:lnTo>
                      <a:lnTo>
                        <a:pt x="0" y="129"/>
                      </a:lnTo>
                      <a:lnTo>
                        <a:pt x="0" y="116"/>
                      </a:lnTo>
                      <a:lnTo>
                        <a:pt x="3" y="103"/>
                      </a:lnTo>
                      <a:lnTo>
                        <a:pt x="6" y="91"/>
                      </a:lnTo>
                      <a:lnTo>
                        <a:pt x="9" y="79"/>
                      </a:lnTo>
                      <a:lnTo>
                        <a:pt x="15" y="67"/>
                      </a:lnTo>
                      <a:lnTo>
                        <a:pt x="22" y="56"/>
                      </a:lnTo>
                      <a:lnTo>
                        <a:pt x="29" y="47"/>
                      </a:lnTo>
                      <a:lnTo>
                        <a:pt x="38" y="38"/>
                      </a:lnTo>
                      <a:lnTo>
                        <a:pt x="47" y="29"/>
                      </a:lnTo>
                      <a:lnTo>
                        <a:pt x="56" y="22"/>
                      </a:lnTo>
                      <a:lnTo>
                        <a:pt x="68" y="15"/>
                      </a:lnTo>
                      <a:lnTo>
                        <a:pt x="79" y="9"/>
                      </a:lnTo>
                      <a:lnTo>
                        <a:pt x="91" y="6"/>
                      </a:lnTo>
                      <a:lnTo>
                        <a:pt x="103" y="2"/>
                      </a:lnTo>
                      <a:lnTo>
                        <a:pt x="116" y="0"/>
                      </a:lnTo>
                      <a:lnTo>
                        <a:pt x="129" y="0"/>
                      </a:lnTo>
                      <a:lnTo>
                        <a:pt x="129" y="0"/>
                      </a:lnTo>
                      <a:lnTo>
                        <a:pt x="142" y="0"/>
                      </a:lnTo>
                      <a:lnTo>
                        <a:pt x="154" y="2"/>
                      </a:lnTo>
                      <a:lnTo>
                        <a:pt x="168" y="6"/>
                      </a:lnTo>
                      <a:lnTo>
                        <a:pt x="180" y="9"/>
                      </a:lnTo>
                      <a:lnTo>
                        <a:pt x="190" y="15"/>
                      </a:lnTo>
                      <a:lnTo>
                        <a:pt x="201" y="22"/>
                      </a:lnTo>
                      <a:lnTo>
                        <a:pt x="211" y="29"/>
                      </a:lnTo>
                      <a:lnTo>
                        <a:pt x="220" y="38"/>
                      </a:lnTo>
                      <a:lnTo>
                        <a:pt x="228" y="47"/>
                      </a:lnTo>
                      <a:lnTo>
                        <a:pt x="236" y="56"/>
                      </a:lnTo>
                      <a:lnTo>
                        <a:pt x="242" y="67"/>
                      </a:lnTo>
                      <a:lnTo>
                        <a:pt x="248" y="79"/>
                      </a:lnTo>
                      <a:lnTo>
                        <a:pt x="252" y="91"/>
                      </a:lnTo>
                      <a:lnTo>
                        <a:pt x="255" y="103"/>
                      </a:lnTo>
                      <a:lnTo>
                        <a:pt x="257" y="116"/>
                      </a:lnTo>
                      <a:lnTo>
                        <a:pt x="258" y="129"/>
                      </a:lnTo>
                      <a:lnTo>
                        <a:pt x="258" y="129"/>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3" name="Freeform 158">
                  <a:extLst>
                    <a:ext uri="{FF2B5EF4-FFF2-40B4-BE49-F238E27FC236}">
                      <a16:creationId xmlns:a16="http://schemas.microsoft.com/office/drawing/2014/main" id="{63056F24-363B-E5DB-043B-65E891DC71FC}"/>
                    </a:ext>
                  </a:extLst>
                </p:cNvPr>
                <p:cNvSpPr>
                  <a:spLocks/>
                </p:cNvSpPr>
                <p:nvPr/>
              </p:nvSpPr>
              <p:spPr bwMode="auto">
                <a:xfrm>
                  <a:off x="1019" y="3164"/>
                  <a:ext cx="195" cy="195"/>
                </a:xfrm>
                <a:custGeom>
                  <a:avLst/>
                  <a:gdLst>
                    <a:gd name="T0" fmla="*/ 195 w 195"/>
                    <a:gd name="T1" fmla="*/ 97 h 195"/>
                    <a:gd name="T2" fmla="*/ 195 w 195"/>
                    <a:gd name="T3" fmla="*/ 97 h 195"/>
                    <a:gd name="T4" fmla="*/ 195 w 195"/>
                    <a:gd name="T5" fmla="*/ 107 h 195"/>
                    <a:gd name="T6" fmla="*/ 193 w 195"/>
                    <a:gd name="T7" fmla="*/ 116 h 195"/>
                    <a:gd name="T8" fmla="*/ 190 w 195"/>
                    <a:gd name="T9" fmla="*/ 127 h 195"/>
                    <a:gd name="T10" fmla="*/ 187 w 195"/>
                    <a:gd name="T11" fmla="*/ 134 h 195"/>
                    <a:gd name="T12" fmla="*/ 183 w 195"/>
                    <a:gd name="T13" fmla="*/ 144 h 195"/>
                    <a:gd name="T14" fmla="*/ 178 w 195"/>
                    <a:gd name="T15" fmla="*/ 151 h 195"/>
                    <a:gd name="T16" fmla="*/ 166 w 195"/>
                    <a:gd name="T17" fmla="*/ 166 h 195"/>
                    <a:gd name="T18" fmla="*/ 153 w 195"/>
                    <a:gd name="T19" fmla="*/ 178 h 195"/>
                    <a:gd name="T20" fmla="*/ 144 w 195"/>
                    <a:gd name="T21" fmla="*/ 183 h 195"/>
                    <a:gd name="T22" fmla="*/ 136 w 195"/>
                    <a:gd name="T23" fmla="*/ 187 h 195"/>
                    <a:gd name="T24" fmla="*/ 127 w 195"/>
                    <a:gd name="T25" fmla="*/ 190 h 195"/>
                    <a:gd name="T26" fmla="*/ 118 w 195"/>
                    <a:gd name="T27" fmla="*/ 193 h 195"/>
                    <a:gd name="T28" fmla="*/ 107 w 195"/>
                    <a:gd name="T29" fmla="*/ 195 h 195"/>
                    <a:gd name="T30" fmla="*/ 98 w 195"/>
                    <a:gd name="T31" fmla="*/ 195 h 195"/>
                    <a:gd name="T32" fmla="*/ 98 w 195"/>
                    <a:gd name="T33" fmla="*/ 195 h 195"/>
                    <a:gd name="T34" fmla="*/ 88 w 195"/>
                    <a:gd name="T35" fmla="*/ 195 h 195"/>
                    <a:gd name="T36" fmla="*/ 79 w 195"/>
                    <a:gd name="T37" fmla="*/ 193 h 195"/>
                    <a:gd name="T38" fmla="*/ 68 w 195"/>
                    <a:gd name="T39" fmla="*/ 190 h 195"/>
                    <a:gd name="T40" fmla="*/ 59 w 195"/>
                    <a:gd name="T41" fmla="*/ 187 h 195"/>
                    <a:gd name="T42" fmla="*/ 52 w 195"/>
                    <a:gd name="T43" fmla="*/ 183 h 195"/>
                    <a:gd name="T44" fmla="*/ 43 w 195"/>
                    <a:gd name="T45" fmla="*/ 178 h 195"/>
                    <a:gd name="T46" fmla="*/ 29 w 195"/>
                    <a:gd name="T47" fmla="*/ 166 h 195"/>
                    <a:gd name="T48" fmla="*/ 17 w 195"/>
                    <a:gd name="T49" fmla="*/ 151 h 195"/>
                    <a:gd name="T50" fmla="*/ 12 w 195"/>
                    <a:gd name="T51" fmla="*/ 144 h 195"/>
                    <a:gd name="T52" fmla="*/ 8 w 195"/>
                    <a:gd name="T53" fmla="*/ 134 h 195"/>
                    <a:gd name="T54" fmla="*/ 5 w 195"/>
                    <a:gd name="T55" fmla="*/ 127 h 195"/>
                    <a:gd name="T56" fmla="*/ 2 w 195"/>
                    <a:gd name="T57" fmla="*/ 116 h 195"/>
                    <a:gd name="T58" fmla="*/ 0 w 195"/>
                    <a:gd name="T59" fmla="*/ 107 h 195"/>
                    <a:gd name="T60" fmla="*/ 0 w 195"/>
                    <a:gd name="T61" fmla="*/ 97 h 195"/>
                    <a:gd name="T62" fmla="*/ 0 w 195"/>
                    <a:gd name="T63" fmla="*/ 97 h 195"/>
                    <a:gd name="T64" fmla="*/ 0 w 195"/>
                    <a:gd name="T65" fmla="*/ 88 h 195"/>
                    <a:gd name="T66" fmla="*/ 2 w 195"/>
                    <a:gd name="T67" fmla="*/ 77 h 195"/>
                    <a:gd name="T68" fmla="*/ 5 w 195"/>
                    <a:gd name="T69" fmla="*/ 68 h 195"/>
                    <a:gd name="T70" fmla="*/ 8 w 195"/>
                    <a:gd name="T71" fmla="*/ 59 h 195"/>
                    <a:gd name="T72" fmla="*/ 12 w 195"/>
                    <a:gd name="T73" fmla="*/ 50 h 195"/>
                    <a:gd name="T74" fmla="*/ 17 w 195"/>
                    <a:gd name="T75" fmla="*/ 43 h 195"/>
                    <a:gd name="T76" fmla="*/ 29 w 195"/>
                    <a:gd name="T77" fmla="*/ 29 h 195"/>
                    <a:gd name="T78" fmla="*/ 43 w 195"/>
                    <a:gd name="T79" fmla="*/ 17 h 195"/>
                    <a:gd name="T80" fmla="*/ 52 w 195"/>
                    <a:gd name="T81" fmla="*/ 11 h 195"/>
                    <a:gd name="T82" fmla="*/ 59 w 195"/>
                    <a:gd name="T83" fmla="*/ 8 h 195"/>
                    <a:gd name="T84" fmla="*/ 68 w 195"/>
                    <a:gd name="T85" fmla="*/ 3 h 195"/>
                    <a:gd name="T86" fmla="*/ 79 w 195"/>
                    <a:gd name="T87" fmla="*/ 2 h 195"/>
                    <a:gd name="T88" fmla="*/ 88 w 195"/>
                    <a:gd name="T89" fmla="*/ 0 h 195"/>
                    <a:gd name="T90" fmla="*/ 98 w 195"/>
                    <a:gd name="T91" fmla="*/ 0 h 195"/>
                    <a:gd name="T92" fmla="*/ 98 w 195"/>
                    <a:gd name="T93" fmla="*/ 0 h 195"/>
                    <a:gd name="T94" fmla="*/ 107 w 195"/>
                    <a:gd name="T95" fmla="*/ 0 h 195"/>
                    <a:gd name="T96" fmla="*/ 118 w 195"/>
                    <a:gd name="T97" fmla="*/ 2 h 195"/>
                    <a:gd name="T98" fmla="*/ 127 w 195"/>
                    <a:gd name="T99" fmla="*/ 3 h 195"/>
                    <a:gd name="T100" fmla="*/ 136 w 195"/>
                    <a:gd name="T101" fmla="*/ 8 h 195"/>
                    <a:gd name="T102" fmla="*/ 144 w 195"/>
                    <a:gd name="T103" fmla="*/ 11 h 195"/>
                    <a:gd name="T104" fmla="*/ 153 w 195"/>
                    <a:gd name="T105" fmla="*/ 17 h 195"/>
                    <a:gd name="T106" fmla="*/ 166 w 195"/>
                    <a:gd name="T107" fmla="*/ 29 h 195"/>
                    <a:gd name="T108" fmla="*/ 178 w 195"/>
                    <a:gd name="T109" fmla="*/ 43 h 195"/>
                    <a:gd name="T110" fmla="*/ 183 w 195"/>
                    <a:gd name="T111" fmla="*/ 50 h 195"/>
                    <a:gd name="T112" fmla="*/ 187 w 195"/>
                    <a:gd name="T113" fmla="*/ 59 h 195"/>
                    <a:gd name="T114" fmla="*/ 190 w 195"/>
                    <a:gd name="T115" fmla="*/ 68 h 195"/>
                    <a:gd name="T116" fmla="*/ 193 w 195"/>
                    <a:gd name="T117" fmla="*/ 77 h 195"/>
                    <a:gd name="T118" fmla="*/ 195 w 195"/>
                    <a:gd name="T119" fmla="*/ 88 h 195"/>
                    <a:gd name="T120" fmla="*/ 195 w 195"/>
                    <a:gd name="T121" fmla="*/ 97 h 195"/>
                    <a:gd name="T122" fmla="*/ 195 w 195"/>
                    <a:gd name="T123" fmla="*/ 9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95">
                      <a:moveTo>
                        <a:pt x="195" y="97"/>
                      </a:moveTo>
                      <a:lnTo>
                        <a:pt x="195" y="97"/>
                      </a:lnTo>
                      <a:lnTo>
                        <a:pt x="195" y="107"/>
                      </a:lnTo>
                      <a:lnTo>
                        <a:pt x="193" y="116"/>
                      </a:lnTo>
                      <a:lnTo>
                        <a:pt x="190" y="127"/>
                      </a:lnTo>
                      <a:lnTo>
                        <a:pt x="187" y="134"/>
                      </a:lnTo>
                      <a:lnTo>
                        <a:pt x="183" y="144"/>
                      </a:lnTo>
                      <a:lnTo>
                        <a:pt x="178" y="151"/>
                      </a:lnTo>
                      <a:lnTo>
                        <a:pt x="166" y="166"/>
                      </a:lnTo>
                      <a:lnTo>
                        <a:pt x="153" y="178"/>
                      </a:lnTo>
                      <a:lnTo>
                        <a:pt x="144" y="183"/>
                      </a:lnTo>
                      <a:lnTo>
                        <a:pt x="136" y="187"/>
                      </a:lnTo>
                      <a:lnTo>
                        <a:pt x="127" y="190"/>
                      </a:lnTo>
                      <a:lnTo>
                        <a:pt x="118" y="193"/>
                      </a:lnTo>
                      <a:lnTo>
                        <a:pt x="107" y="195"/>
                      </a:lnTo>
                      <a:lnTo>
                        <a:pt x="98" y="195"/>
                      </a:lnTo>
                      <a:lnTo>
                        <a:pt x="98" y="195"/>
                      </a:lnTo>
                      <a:lnTo>
                        <a:pt x="88" y="195"/>
                      </a:lnTo>
                      <a:lnTo>
                        <a:pt x="79" y="193"/>
                      </a:lnTo>
                      <a:lnTo>
                        <a:pt x="68" y="190"/>
                      </a:lnTo>
                      <a:lnTo>
                        <a:pt x="59" y="187"/>
                      </a:lnTo>
                      <a:lnTo>
                        <a:pt x="52" y="183"/>
                      </a:lnTo>
                      <a:lnTo>
                        <a:pt x="43" y="178"/>
                      </a:lnTo>
                      <a:lnTo>
                        <a:pt x="29" y="166"/>
                      </a:lnTo>
                      <a:lnTo>
                        <a:pt x="17" y="151"/>
                      </a:lnTo>
                      <a:lnTo>
                        <a:pt x="12" y="144"/>
                      </a:lnTo>
                      <a:lnTo>
                        <a:pt x="8" y="134"/>
                      </a:lnTo>
                      <a:lnTo>
                        <a:pt x="5" y="127"/>
                      </a:lnTo>
                      <a:lnTo>
                        <a:pt x="2" y="116"/>
                      </a:lnTo>
                      <a:lnTo>
                        <a:pt x="0" y="107"/>
                      </a:lnTo>
                      <a:lnTo>
                        <a:pt x="0" y="97"/>
                      </a:lnTo>
                      <a:lnTo>
                        <a:pt x="0" y="97"/>
                      </a:lnTo>
                      <a:lnTo>
                        <a:pt x="0" y="88"/>
                      </a:lnTo>
                      <a:lnTo>
                        <a:pt x="2" y="77"/>
                      </a:lnTo>
                      <a:lnTo>
                        <a:pt x="5" y="68"/>
                      </a:lnTo>
                      <a:lnTo>
                        <a:pt x="8" y="59"/>
                      </a:lnTo>
                      <a:lnTo>
                        <a:pt x="12" y="50"/>
                      </a:lnTo>
                      <a:lnTo>
                        <a:pt x="17" y="43"/>
                      </a:lnTo>
                      <a:lnTo>
                        <a:pt x="29" y="29"/>
                      </a:lnTo>
                      <a:lnTo>
                        <a:pt x="43" y="17"/>
                      </a:lnTo>
                      <a:lnTo>
                        <a:pt x="52" y="11"/>
                      </a:lnTo>
                      <a:lnTo>
                        <a:pt x="59" y="8"/>
                      </a:lnTo>
                      <a:lnTo>
                        <a:pt x="68" y="3"/>
                      </a:lnTo>
                      <a:lnTo>
                        <a:pt x="79" y="2"/>
                      </a:lnTo>
                      <a:lnTo>
                        <a:pt x="88" y="0"/>
                      </a:lnTo>
                      <a:lnTo>
                        <a:pt x="98" y="0"/>
                      </a:lnTo>
                      <a:lnTo>
                        <a:pt x="98" y="0"/>
                      </a:lnTo>
                      <a:lnTo>
                        <a:pt x="107" y="0"/>
                      </a:lnTo>
                      <a:lnTo>
                        <a:pt x="118" y="2"/>
                      </a:lnTo>
                      <a:lnTo>
                        <a:pt x="127" y="3"/>
                      </a:lnTo>
                      <a:lnTo>
                        <a:pt x="136" y="8"/>
                      </a:lnTo>
                      <a:lnTo>
                        <a:pt x="144" y="11"/>
                      </a:lnTo>
                      <a:lnTo>
                        <a:pt x="153" y="17"/>
                      </a:lnTo>
                      <a:lnTo>
                        <a:pt x="166" y="29"/>
                      </a:lnTo>
                      <a:lnTo>
                        <a:pt x="178" y="43"/>
                      </a:lnTo>
                      <a:lnTo>
                        <a:pt x="183" y="50"/>
                      </a:lnTo>
                      <a:lnTo>
                        <a:pt x="187" y="59"/>
                      </a:lnTo>
                      <a:lnTo>
                        <a:pt x="190" y="68"/>
                      </a:lnTo>
                      <a:lnTo>
                        <a:pt x="193" y="77"/>
                      </a:lnTo>
                      <a:lnTo>
                        <a:pt x="195" y="88"/>
                      </a:lnTo>
                      <a:lnTo>
                        <a:pt x="195" y="97"/>
                      </a:lnTo>
                      <a:lnTo>
                        <a:pt x="195" y="97"/>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4" name="Freeform 159">
                  <a:extLst>
                    <a:ext uri="{FF2B5EF4-FFF2-40B4-BE49-F238E27FC236}">
                      <a16:creationId xmlns:a16="http://schemas.microsoft.com/office/drawing/2014/main" id="{393E3D88-3F54-B298-7265-D5295831697D}"/>
                    </a:ext>
                  </a:extLst>
                </p:cNvPr>
                <p:cNvSpPr>
                  <a:spLocks/>
                </p:cNvSpPr>
                <p:nvPr/>
              </p:nvSpPr>
              <p:spPr bwMode="auto">
                <a:xfrm>
                  <a:off x="1161" y="3175"/>
                  <a:ext cx="161" cy="161"/>
                </a:xfrm>
                <a:custGeom>
                  <a:avLst/>
                  <a:gdLst>
                    <a:gd name="T0" fmla="*/ 161 w 161"/>
                    <a:gd name="T1" fmla="*/ 80 h 161"/>
                    <a:gd name="T2" fmla="*/ 161 w 161"/>
                    <a:gd name="T3" fmla="*/ 80 h 161"/>
                    <a:gd name="T4" fmla="*/ 160 w 161"/>
                    <a:gd name="T5" fmla="*/ 96 h 161"/>
                    <a:gd name="T6" fmla="*/ 155 w 161"/>
                    <a:gd name="T7" fmla="*/ 111 h 161"/>
                    <a:gd name="T8" fmla="*/ 148 w 161"/>
                    <a:gd name="T9" fmla="*/ 125 h 161"/>
                    <a:gd name="T10" fmla="*/ 137 w 161"/>
                    <a:gd name="T11" fmla="*/ 137 h 161"/>
                    <a:gd name="T12" fmla="*/ 127 w 161"/>
                    <a:gd name="T13" fmla="*/ 148 h 161"/>
                    <a:gd name="T14" fmla="*/ 112 w 161"/>
                    <a:gd name="T15" fmla="*/ 155 h 161"/>
                    <a:gd name="T16" fmla="*/ 96 w 161"/>
                    <a:gd name="T17" fmla="*/ 160 h 161"/>
                    <a:gd name="T18" fmla="*/ 81 w 161"/>
                    <a:gd name="T19" fmla="*/ 161 h 161"/>
                    <a:gd name="T20" fmla="*/ 81 w 161"/>
                    <a:gd name="T21" fmla="*/ 161 h 161"/>
                    <a:gd name="T22" fmla="*/ 65 w 161"/>
                    <a:gd name="T23" fmla="*/ 160 h 161"/>
                    <a:gd name="T24" fmla="*/ 50 w 161"/>
                    <a:gd name="T25" fmla="*/ 155 h 161"/>
                    <a:gd name="T26" fmla="*/ 36 w 161"/>
                    <a:gd name="T27" fmla="*/ 148 h 161"/>
                    <a:gd name="T28" fmla="*/ 24 w 161"/>
                    <a:gd name="T29" fmla="*/ 137 h 161"/>
                    <a:gd name="T30" fmla="*/ 14 w 161"/>
                    <a:gd name="T31" fmla="*/ 125 h 161"/>
                    <a:gd name="T32" fmla="*/ 6 w 161"/>
                    <a:gd name="T33" fmla="*/ 111 h 161"/>
                    <a:gd name="T34" fmla="*/ 2 w 161"/>
                    <a:gd name="T35" fmla="*/ 96 h 161"/>
                    <a:gd name="T36" fmla="*/ 0 w 161"/>
                    <a:gd name="T37" fmla="*/ 80 h 161"/>
                    <a:gd name="T38" fmla="*/ 0 w 161"/>
                    <a:gd name="T39" fmla="*/ 80 h 161"/>
                    <a:gd name="T40" fmla="*/ 2 w 161"/>
                    <a:gd name="T41" fmla="*/ 63 h 161"/>
                    <a:gd name="T42" fmla="*/ 6 w 161"/>
                    <a:gd name="T43" fmla="*/ 48 h 161"/>
                    <a:gd name="T44" fmla="*/ 14 w 161"/>
                    <a:gd name="T45" fmla="*/ 35 h 161"/>
                    <a:gd name="T46" fmla="*/ 24 w 161"/>
                    <a:gd name="T47" fmla="*/ 22 h 161"/>
                    <a:gd name="T48" fmla="*/ 36 w 161"/>
                    <a:gd name="T49" fmla="*/ 13 h 161"/>
                    <a:gd name="T50" fmla="*/ 50 w 161"/>
                    <a:gd name="T51" fmla="*/ 6 h 161"/>
                    <a:gd name="T52" fmla="*/ 65 w 161"/>
                    <a:gd name="T53" fmla="*/ 1 h 161"/>
                    <a:gd name="T54" fmla="*/ 81 w 161"/>
                    <a:gd name="T55" fmla="*/ 0 h 161"/>
                    <a:gd name="T56" fmla="*/ 81 w 161"/>
                    <a:gd name="T57" fmla="*/ 0 h 161"/>
                    <a:gd name="T58" fmla="*/ 96 w 161"/>
                    <a:gd name="T59" fmla="*/ 1 h 161"/>
                    <a:gd name="T60" fmla="*/ 112 w 161"/>
                    <a:gd name="T61" fmla="*/ 6 h 161"/>
                    <a:gd name="T62" fmla="*/ 127 w 161"/>
                    <a:gd name="T63" fmla="*/ 13 h 161"/>
                    <a:gd name="T64" fmla="*/ 137 w 161"/>
                    <a:gd name="T65" fmla="*/ 22 h 161"/>
                    <a:gd name="T66" fmla="*/ 148 w 161"/>
                    <a:gd name="T67" fmla="*/ 35 h 161"/>
                    <a:gd name="T68" fmla="*/ 155 w 161"/>
                    <a:gd name="T69" fmla="*/ 48 h 161"/>
                    <a:gd name="T70" fmla="*/ 160 w 161"/>
                    <a:gd name="T71" fmla="*/ 63 h 161"/>
                    <a:gd name="T72" fmla="*/ 161 w 161"/>
                    <a:gd name="T73" fmla="*/ 80 h 161"/>
                    <a:gd name="T74" fmla="*/ 161 w 161"/>
                    <a:gd name="T75" fmla="*/ 8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161">
                      <a:moveTo>
                        <a:pt x="161" y="80"/>
                      </a:moveTo>
                      <a:lnTo>
                        <a:pt x="161" y="80"/>
                      </a:lnTo>
                      <a:lnTo>
                        <a:pt x="160" y="96"/>
                      </a:lnTo>
                      <a:lnTo>
                        <a:pt x="155" y="111"/>
                      </a:lnTo>
                      <a:lnTo>
                        <a:pt x="148" y="125"/>
                      </a:lnTo>
                      <a:lnTo>
                        <a:pt x="137" y="137"/>
                      </a:lnTo>
                      <a:lnTo>
                        <a:pt x="127" y="148"/>
                      </a:lnTo>
                      <a:lnTo>
                        <a:pt x="112" y="155"/>
                      </a:lnTo>
                      <a:lnTo>
                        <a:pt x="96" y="160"/>
                      </a:lnTo>
                      <a:lnTo>
                        <a:pt x="81" y="161"/>
                      </a:lnTo>
                      <a:lnTo>
                        <a:pt x="81" y="161"/>
                      </a:lnTo>
                      <a:lnTo>
                        <a:pt x="65" y="160"/>
                      </a:lnTo>
                      <a:lnTo>
                        <a:pt x="50" y="155"/>
                      </a:lnTo>
                      <a:lnTo>
                        <a:pt x="36" y="148"/>
                      </a:lnTo>
                      <a:lnTo>
                        <a:pt x="24" y="137"/>
                      </a:lnTo>
                      <a:lnTo>
                        <a:pt x="14" y="125"/>
                      </a:lnTo>
                      <a:lnTo>
                        <a:pt x="6" y="111"/>
                      </a:lnTo>
                      <a:lnTo>
                        <a:pt x="2" y="96"/>
                      </a:lnTo>
                      <a:lnTo>
                        <a:pt x="0" y="80"/>
                      </a:lnTo>
                      <a:lnTo>
                        <a:pt x="0" y="80"/>
                      </a:lnTo>
                      <a:lnTo>
                        <a:pt x="2" y="63"/>
                      </a:lnTo>
                      <a:lnTo>
                        <a:pt x="6" y="48"/>
                      </a:lnTo>
                      <a:lnTo>
                        <a:pt x="14" y="35"/>
                      </a:lnTo>
                      <a:lnTo>
                        <a:pt x="24" y="22"/>
                      </a:lnTo>
                      <a:lnTo>
                        <a:pt x="36" y="13"/>
                      </a:lnTo>
                      <a:lnTo>
                        <a:pt x="50" y="6"/>
                      </a:lnTo>
                      <a:lnTo>
                        <a:pt x="65" y="1"/>
                      </a:lnTo>
                      <a:lnTo>
                        <a:pt x="81" y="0"/>
                      </a:lnTo>
                      <a:lnTo>
                        <a:pt x="81" y="0"/>
                      </a:lnTo>
                      <a:lnTo>
                        <a:pt x="96" y="1"/>
                      </a:lnTo>
                      <a:lnTo>
                        <a:pt x="112" y="6"/>
                      </a:lnTo>
                      <a:lnTo>
                        <a:pt x="127" y="13"/>
                      </a:lnTo>
                      <a:lnTo>
                        <a:pt x="137" y="22"/>
                      </a:lnTo>
                      <a:lnTo>
                        <a:pt x="148" y="35"/>
                      </a:lnTo>
                      <a:lnTo>
                        <a:pt x="155" y="48"/>
                      </a:lnTo>
                      <a:lnTo>
                        <a:pt x="160" y="63"/>
                      </a:lnTo>
                      <a:lnTo>
                        <a:pt x="161" y="80"/>
                      </a:lnTo>
                      <a:lnTo>
                        <a:pt x="161" y="80"/>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5" name="Freeform 160">
                  <a:extLst>
                    <a:ext uri="{FF2B5EF4-FFF2-40B4-BE49-F238E27FC236}">
                      <a16:creationId xmlns:a16="http://schemas.microsoft.com/office/drawing/2014/main" id="{3522A5BD-65E4-C40C-5829-B1B7FB39083C}"/>
                    </a:ext>
                  </a:extLst>
                </p:cNvPr>
                <p:cNvSpPr>
                  <a:spLocks/>
                </p:cNvSpPr>
                <p:nvPr/>
              </p:nvSpPr>
              <p:spPr bwMode="auto">
                <a:xfrm>
                  <a:off x="1074" y="3288"/>
                  <a:ext cx="164" cy="166"/>
                </a:xfrm>
                <a:custGeom>
                  <a:avLst/>
                  <a:gdLst>
                    <a:gd name="T0" fmla="*/ 164 w 164"/>
                    <a:gd name="T1" fmla="*/ 83 h 166"/>
                    <a:gd name="T2" fmla="*/ 164 w 164"/>
                    <a:gd name="T3" fmla="*/ 83 h 166"/>
                    <a:gd name="T4" fmla="*/ 162 w 164"/>
                    <a:gd name="T5" fmla="*/ 99 h 166"/>
                    <a:gd name="T6" fmla="*/ 158 w 164"/>
                    <a:gd name="T7" fmla="*/ 114 h 166"/>
                    <a:gd name="T8" fmla="*/ 150 w 164"/>
                    <a:gd name="T9" fmla="*/ 130 h 166"/>
                    <a:gd name="T10" fmla="*/ 140 w 164"/>
                    <a:gd name="T11" fmla="*/ 142 h 166"/>
                    <a:gd name="T12" fmla="*/ 128 w 164"/>
                    <a:gd name="T13" fmla="*/ 152 h 166"/>
                    <a:gd name="T14" fmla="*/ 114 w 164"/>
                    <a:gd name="T15" fmla="*/ 160 h 166"/>
                    <a:gd name="T16" fmla="*/ 99 w 164"/>
                    <a:gd name="T17" fmla="*/ 164 h 166"/>
                    <a:gd name="T18" fmla="*/ 83 w 164"/>
                    <a:gd name="T19" fmla="*/ 166 h 166"/>
                    <a:gd name="T20" fmla="*/ 83 w 164"/>
                    <a:gd name="T21" fmla="*/ 166 h 166"/>
                    <a:gd name="T22" fmla="*/ 66 w 164"/>
                    <a:gd name="T23" fmla="*/ 164 h 166"/>
                    <a:gd name="T24" fmla="*/ 49 w 164"/>
                    <a:gd name="T25" fmla="*/ 160 h 166"/>
                    <a:gd name="T26" fmla="*/ 36 w 164"/>
                    <a:gd name="T27" fmla="*/ 152 h 166"/>
                    <a:gd name="T28" fmla="*/ 24 w 164"/>
                    <a:gd name="T29" fmla="*/ 142 h 166"/>
                    <a:gd name="T30" fmla="*/ 13 w 164"/>
                    <a:gd name="T31" fmla="*/ 130 h 166"/>
                    <a:gd name="T32" fmla="*/ 6 w 164"/>
                    <a:gd name="T33" fmla="*/ 114 h 166"/>
                    <a:gd name="T34" fmla="*/ 1 w 164"/>
                    <a:gd name="T35" fmla="*/ 99 h 166"/>
                    <a:gd name="T36" fmla="*/ 0 w 164"/>
                    <a:gd name="T37" fmla="*/ 83 h 166"/>
                    <a:gd name="T38" fmla="*/ 0 w 164"/>
                    <a:gd name="T39" fmla="*/ 83 h 166"/>
                    <a:gd name="T40" fmla="*/ 1 w 164"/>
                    <a:gd name="T41" fmla="*/ 66 h 166"/>
                    <a:gd name="T42" fmla="*/ 6 w 164"/>
                    <a:gd name="T43" fmla="*/ 51 h 166"/>
                    <a:gd name="T44" fmla="*/ 13 w 164"/>
                    <a:gd name="T45" fmla="*/ 36 h 166"/>
                    <a:gd name="T46" fmla="*/ 24 w 164"/>
                    <a:gd name="T47" fmla="*/ 24 h 166"/>
                    <a:gd name="T48" fmla="*/ 36 w 164"/>
                    <a:gd name="T49" fmla="*/ 15 h 166"/>
                    <a:gd name="T50" fmla="*/ 49 w 164"/>
                    <a:gd name="T51" fmla="*/ 7 h 166"/>
                    <a:gd name="T52" fmla="*/ 66 w 164"/>
                    <a:gd name="T53" fmla="*/ 1 h 166"/>
                    <a:gd name="T54" fmla="*/ 83 w 164"/>
                    <a:gd name="T55" fmla="*/ 0 h 166"/>
                    <a:gd name="T56" fmla="*/ 83 w 164"/>
                    <a:gd name="T57" fmla="*/ 0 h 166"/>
                    <a:gd name="T58" fmla="*/ 99 w 164"/>
                    <a:gd name="T59" fmla="*/ 1 h 166"/>
                    <a:gd name="T60" fmla="*/ 114 w 164"/>
                    <a:gd name="T61" fmla="*/ 7 h 166"/>
                    <a:gd name="T62" fmla="*/ 128 w 164"/>
                    <a:gd name="T63" fmla="*/ 15 h 166"/>
                    <a:gd name="T64" fmla="*/ 140 w 164"/>
                    <a:gd name="T65" fmla="*/ 24 h 166"/>
                    <a:gd name="T66" fmla="*/ 150 w 164"/>
                    <a:gd name="T67" fmla="*/ 36 h 166"/>
                    <a:gd name="T68" fmla="*/ 158 w 164"/>
                    <a:gd name="T69" fmla="*/ 51 h 166"/>
                    <a:gd name="T70" fmla="*/ 162 w 164"/>
                    <a:gd name="T71" fmla="*/ 66 h 166"/>
                    <a:gd name="T72" fmla="*/ 164 w 164"/>
                    <a:gd name="T73" fmla="*/ 83 h 166"/>
                    <a:gd name="T74" fmla="*/ 164 w 164"/>
                    <a:gd name="T7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6">
                      <a:moveTo>
                        <a:pt x="164" y="83"/>
                      </a:moveTo>
                      <a:lnTo>
                        <a:pt x="164" y="83"/>
                      </a:lnTo>
                      <a:lnTo>
                        <a:pt x="162" y="99"/>
                      </a:lnTo>
                      <a:lnTo>
                        <a:pt x="158" y="114"/>
                      </a:lnTo>
                      <a:lnTo>
                        <a:pt x="150" y="130"/>
                      </a:lnTo>
                      <a:lnTo>
                        <a:pt x="140" y="142"/>
                      </a:lnTo>
                      <a:lnTo>
                        <a:pt x="128" y="152"/>
                      </a:lnTo>
                      <a:lnTo>
                        <a:pt x="114" y="160"/>
                      </a:lnTo>
                      <a:lnTo>
                        <a:pt x="99" y="164"/>
                      </a:lnTo>
                      <a:lnTo>
                        <a:pt x="83" y="166"/>
                      </a:lnTo>
                      <a:lnTo>
                        <a:pt x="83" y="166"/>
                      </a:lnTo>
                      <a:lnTo>
                        <a:pt x="66" y="164"/>
                      </a:lnTo>
                      <a:lnTo>
                        <a:pt x="49" y="160"/>
                      </a:lnTo>
                      <a:lnTo>
                        <a:pt x="36" y="152"/>
                      </a:lnTo>
                      <a:lnTo>
                        <a:pt x="24" y="142"/>
                      </a:lnTo>
                      <a:lnTo>
                        <a:pt x="13" y="130"/>
                      </a:lnTo>
                      <a:lnTo>
                        <a:pt x="6" y="114"/>
                      </a:lnTo>
                      <a:lnTo>
                        <a:pt x="1" y="99"/>
                      </a:lnTo>
                      <a:lnTo>
                        <a:pt x="0" y="83"/>
                      </a:lnTo>
                      <a:lnTo>
                        <a:pt x="0" y="83"/>
                      </a:lnTo>
                      <a:lnTo>
                        <a:pt x="1" y="66"/>
                      </a:lnTo>
                      <a:lnTo>
                        <a:pt x="6" y="51"/>
                      </a:lnTo>
                      <a:lnTo>
                        <a:pt x="13" y="36"/>
                      </a:lnTo>
                      <a:lnTo>
                        <a:pt x="24" y="24"/>
                      </a:lnTo>
                      <a:lnTo>
                        <a:pt x="36" y="15"/>
                      </a:lnTo>
                      <a:lnTo>
                        <a:pt x="49" y="7"/>
                      </a:lnTo>
                      <a:lnTo>
                        <a:pt x="66" y="1"/>
                      </a:lnTo>
                      <a:lnTo>
                        <a:pt x="83" y="0"/>
                      </a:lnTo>
                      <a:lnTo>
                        <a:pt x="83" y="0"/>
                      </a:lnTo>
                      <a:lnTo>
                        <a:pt x="99" y="1"/>
                      </a:lnTo>
                      <a:lnTo>
                        <a:pt x="114" y="7"/>
                      </a:lnTo>
                      <a:lnTo>
                        <a:pt x="128" y="15"/>
                      </a:lnTo>
                      <a:lnTo>
                        <a:pt x="140" y="24"/>
                      </a:lnTo>
                      <a:lnTo>
                        <a:pt x="150" y="36"/>
                      </a:lnTo>
                      <a:lnTo>
                        <a:pt x="158" y="51"/>
                      </a:lnTo>
                      <a:lnTo>
                        <a:pt x="162" y="66"/>
                      </a:lnTo>
                      <a:lnTo>
                        <a:pt x="164" y="83"/>
                      </a:lnTo>
                      <a:lnTo>
                        <a:pt x="164" y="83"/>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6" name="Freeform 161">
                  <a:extLst>
                    <a:ext uri="{FF2B5EF4-FFF2-40B4-BE49-F238E27FC236}">
                      <a16:creationId xmlns:a16="http://schemas.microsoft.com/office/drawing/2014/main" id="{D642839A-C3ED-F40B-A583-6DE38757ABC3}"/>
                    </a:ext>
                  </a:extLst>
                </p:cNvPr>
                <p:cNvSpPr>
                  <a:spLocks/>
                </p:cNvSpPr>
                <p:nvPr/>
              </p:nvSpPr>
              <p:spPr bwMode="auto">
                <a:xfrm>
                  <a:off x="1248" y="2996"/>
                  <a:ext cx="231" cy="230"/>
                </a:xfrm>
                <a:custGeom>
                  <a:avLst/>
                  <a:gdLst>
                    <a:gd name="T0" fmla="*/ 231 w 231"/>
                    <a:gd name="T1" fmla="*/ 114 h 230"/>
                    <a:gd name="T2" fmla="*/ 228 w 231"/>
                    <a:gd name="T3" fmla="*/ 138 h 230"/>
                    <a:gd name="T4" fmla="*/ 222 w 231"/>
                    <a:gd name="T5" fmla="*/ 159 h 230"/>
                    <a:gd name="T6" fmla="*/ 211 w 231"/>
                    <a:gd name="T7" fmla="*/ 179 h 230"/>
                    <a:gd name="T8" fmla="*/ 196 w 231"/>
                    <a:gd name="T9" fmla="*/ 195 h 230"/>
                    <a:gd name="T10" fmla="*/ 180 w 231"/>
                    <a:gd name="T11" fmla="*/ 211 h 230"/>
                    <a:gd name="T12" fmla="*/ 160 w 231"/>
                    <a:gd name="T13" fmla="*/ 221 h 230"/>
                    <a:gd name="T14" fmla="*/ 139 w 231"/>
                    <a:gd name="T15" fmla="*/ 227 h 230"/>
                    <a:gd name="T16" fmla="*/ 116 w 231"/>
                    <a:gd name="T17" fmla="*/ 230 h 230"/>
                    <a:gd name="T18" fmla="*/ 104 w 231"/>
                    <a:gd name="T19" fmla="*/ 229 h 230"/>
                    <a:gd name="T20" fmla="*/ 82 w 231"/>
                    <a:gd name="T21" fmla="*/ 224 h 230"/>
                    <a:gd name="T22" fmla="*/ 61 w 231"/>
                    <a:gd name="T23" fmla="*/ 215 h 230"/>
                    <a:gd name="T24" fmla="*/ 43 w 231"/>
                    <a:gd name="T25" fmla="*/ 203 h 230"/>
                    <a:gd name="T26" fmla="*/ 28 w 231"/>
                    <a:gd name="T27" fmla="*/ 188 h 230"/>
                    <a:gd name="T28" fmla="*/ 16 w 231"/>
                    <a:gd name="T29" fmla="*/ 170 h 230"/>
                    <a:gd name="T30" fmla="*/ 6 w 231"/>
                    <a:gd name="T31" fmla="*/ 149 h 230"/>
                    <a:gd name="T32" fmla="*/ 2 w 231"/>
                    <a:gd name="T33" fmla="*/ 126 h 230"/>
                    <a:gd name="T34" fmla="*/ 0 w 231"/>
                    <a:gd name="T35" fmla="*/ 114 h 230"/>
                    <a:gd name="T36" fmla="*/ 3 w 231"/>
                    <a:gd name="T37" fmla="*/ 91 h 230"/>
                    <a:gd name="T38" fmla="*/ 9 w 231"/>
                    <a:gd name="T39" fmla="*/ 70 h 230"/>
                    <a:gd name="T40" fmla="*/ 20 w 231"/>
                    <a:gd name="T41" fmla="*/ 51 h 230"/>
                    <a:gd name="T42" fmla="*/ 35 w 231"/>
                    <a:gd name="T43" fmla="*/ 34 h 230"/>
                    <a:gd name="T44" fmla="*/ 52 w 231"/>
                    <a:gd name="T45" fmla="*/ 19 h 230"/>
                    <a:gd name="T46" fmla="*/ 71 w 231"/>
                    <a:gd name="T47" fmla="*/ 9 h 230"/>
                    <a:gd name="T48" fmla="*/ 92 w 231"/>
                    <a:gd name="T49" fmla="*/ 3 h 230"/>
                    <a:gd name="T50" fmla="*/ 116 w 231"/>
                    <a:gd name="T51" fmla="*/ 0 h 230"/>
                    <a:gd name="T52" fmla="*/ 127 w 231"/>
                    <a:gd name="T53" fmla="*/ 1 h 230"/>
                    <a:gd name="T54" fmla="*/ 150 w 231"/>
                    <a:gd name="T55" fmla="*/ 6 h 230"/>
                    <a:gd name="T56" fmla="*/ 171 w 231"/>
                    <a:gd name="T57" fmla="*/ 13 h 230"/>
                    <a:gd name="T58" fmla="*/ 189 w 231"/>
                    <a:gd name="T59" fmla="*/ 27 h 230"/>
                    <a:gd name="T60" fmla="*/ 204 w 231"/>
                    <a:gd name="T61" fmla="*/ 42 h 230"/>
                    <a:gd name="T62" fmla="*/ 217 w 231"/>
                    <a:gd name="T63" fmla="*/ 60 h 230"/>
                    <a:gd name="T64" fmla="*/ 225 w 231"/>
                    <a:gd name="T65" fmla="*/ 81 h 230"/>
                    <a:gd name="T66" fmla="*/ 230 w 231"/>
                    <a:gd name="T67" fmla="*/ 104 h 230"/>
                    <a:gd name="T68" fmla="*/ 231 w 231"/>
                    <a:gd name="T69" fmla="*/ 1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1" h="230">
                      <a:moveTo>
                        <a:pt x="231" y="114"/>
                      </a:moveTo>
                      <a:lnTo>
                        <a:pt x="231" y="114"/>
                      </a:lnTo>
                      <a:lnTo>
                        <a:pt x="230" y="126"/>
                      </a:lnTo>
                      <a:lnTo>
                        <a:pt x="228" y="138"/>
                      </a:lnTo>
                      <a:lnTo>
                        <a:pt x="225" y="149"/>
                      </a:lnTo>
                      <a:lnTo>
                        <a:pt x="222" y="159"/>
                      </a:lnTo>
                      <a:lnTo>
                        <a:pt x="217" y="170"/>
                      </a:lnTo>
                      <a:lnTo>
                        <a:pt x="211" y="179"/>
                      </a:lnTo>
                      <a:lnTo>
                        <a:pt x="204" y="188"/>
                      </a:lnTo>
                      <a:lnTo>
                        <a:pt x="196" y="195"/>
                      </a:lnTo>
                      <a:lnTo>
                        <a:pt x="189" y="203"/>
                      </a:lnTo>
                      <a:lnTo>
                        <a:pt x="180" y="211"/>
                      </a:lnTo>
                      <a:lnTo>
                        <a:pt x="171" y="215"/>
                      </a:lnTo>
                      <a:lnTo>
                        <a:pt x="160" y="221"/>
                      </a:lnTo>
                      <a:lnTo>
                        <a:pt x="150" y="224"/>
                      </a:lnTo>
                      <a:lnTo>
                        <a:pt x="139" y="227"/>
                      </a:lnTo>
                      <a:lnTo>
                        <a:pt x="127" y="229"/>
                      </a:lnTo>
                      <a:lnTo>
                        <a:pt x="116" y="230"/>
                      </a:lnTo>
                      <a:lnTo>
                        <a:pt x="116" y="230"/>
                      </a:lnTo>
                      <a:lnTo>
                        <a:pt x="104" y="229"/>
                      </a:lnTo>
                      <a:lnTo>
                        <a:pt x="92" y="227"/>
                      </a:lnTo>
                      <a:lnTo>
                        <a:pt x="82" y="224"/>
                      </a:lnTo>
                      <a:lnTo>
                        <a:pt x="71" y="221"/>
                      </a:lnTo>
                      <a:lnTo>
                        <a:pt x="61" y="215"/>
                      </a:lnTo>
                      <a:lnTo>
                        <a:pt x="52" y="211"/>
                      </a:lnTo>
                      <a:lnTo>
                        <a:pt x="43" y="203"/>
                      </a:lnTo>
                      <a:lnTo>
                        <a:pt x="35" y="195"/>
                      </a:lnTo>
                      <a:lnTo>
                        <a:pt x="28" y="188"/>
                      </a:lnTo>
                      <a:lnTo>
                        <a:pt x="20" y="179"/>
                      </a:lnTo>
                      <a:lnTo>
                        <a:pt x="16" y="170"/>
                      </a:lnTo>
                      <a:lnTo>
                        <a:pt x="9" y="159"/>
                      </a:lnTo>
                      <a:lnTo>
                        <a:pt x="6" y="149"/>
                      </a:lnTo>
                      <a:lnTo>
                        <a:pt x="3" y="138"/>
                      </a:lnTo>
                      <a:lnTo>
                        <a:pt x="2" y="126"/>
                      </a:lnTo>
                      <a:lnTo>
                        <a:pt x="0" y="114"/>
                      </a:lnTo>
                      <a:lnTo>
                        <a:pt x="0" y="114"/>
                      </a:lnTo>
                      <a:lnTo>
                        <a:pt x="2" y="104"/>
                      </a:lnTo>
                      <a:lnTo>
                        <a:pt x="3" y="91"/>
                      </a:lnTo>
                      <a:lnTo>
                        <a:pt x="6" y="81"/>
                      </a:lnTo>
                      <a:lnTo>
                        <a:pt x="9" y="70"/>
                      </a:lnTo>
                      <a:lnTo>
                        <a:pt x="16" y="60"/>
                      </a:lnTo>
                      <a:lnTo>
                        <a:pt x="20" y="51"/>
                      </a:lnTo>
                      <a:lnTo>
                        <a:pt x="28" y="42"/>
                      </a:lnTo>
                      <a:lnTo>
                        <a:pt x="35" y="34"/>
                      </a:lnTo>
                      <a:lnTo>
                        <a:pt x="43" y="27"/>
                      </a:lnTo>
                      <a:lnTo>
                        <a:pt x="52" y="19"/>
                      </a:lnTo>
                      <a:lnTo>
                        <a:pt x="61" y="13"/>
                      </a:lnTo>
                      <a:lnTo>
                        <a:pt x="71" y="9"/>
                      </a:lnTo>
                      <a:lnTo>
                        <a:pt x="82" y="6"/>
                      </a:lnTo>
                      <a:lnTo>
                        <a:pt x="92" y="3"/>
                      </a:lnTo>
                      <a:lnTo>
                        <a:pt x="104" y="1"/>
                      </a:lnTo>
                      <a:lnTo>
                        <a:pt x="116" y="0"/>
                      </a:lnTo>
                      <a:lnTo>
                        <a:pt x="116" y="0"/>
                      </a:lnTo>
                      <a:lnTo>
                        <a:pt x="127" y="1"/>
                      </a:lnTo>
                      <a:lnTo>
                        <a:pt x="139" y="3"/>
                      </a:lnTo>
                      <a:lnTo>
                        <a:pt x="150" y="6"/>
                      </a:lnTo>
                      <a:lnTo>
                        <a:pt x="160" y="9"/>
                      </a:lnTo>
                      <a:lnTo>
                        <a:pt x="171" y="13"/>
                      </a:lnTo>
                      <a:lnTo>
                        <a:pt x="180" y="19"/>
                      </a:lnTo>
                      <a:lnTo>
                        <a:pt x="189" y="27"/>
                      </a:lnTo>
                      <a:lnTo>
                        <a:pt x="196" y="34"/>
                      </a:lnTo>
                      <a:lnTo>
                        <a:pt x="204" y="42"/>
                      </a:lnTo>
                      <a:lnTo>
                        <a:pt x="211" y="51"/>
                      </a:lnTo>
                      <a:lnTo>
                        <a:pt x="217" y="60"/>
                      </a:lnTo>
                      <a:lnTo>
                        <a:pt x="222" y="70"/>
                      </a:lnTo>
                      <a:lnTo>
                        <a:pt x="225" y="81"/>
                      </a:lnTo>
                      <a:lnTo>
                        <a:pt x="228" y="91"/>
                      </a:lnTo>
                      <a:lnTo>
                        <a:pt x="230" y="104"/>
                      </a:lnTo>
                      <a:lnTo>
                        <a:pt x="231" y="114"/>
                      </a:lnTo>
                      <a:lnTo>
                        <a:pt x="231" y="114"/>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7" name="Freeform 162">
                  <a:extLst>
                    <a:ext uri="{FF2B5EF4-FFF2-40B4-BE49-F238E27FC236}">
                      <a16:creationId xmlns:a16="http://schemas.microsoft.com/office/drawing/2014/main" id="{21309714-F454-082F-91FB-CC1A27C7D48F}"/>
                    </a:ext>
                  </a:extLst>
                </p:cNvPr>
                <p:cNvSpPr>
                  <a:spLocks/>
                </p:cNvSpPr>
                <p:nvPr/>
              </p:nvSpPr>
              <p:spPr bwMode="auto">
                <a:xfrm>
                  <a:off x="1410" y="2947"/>
                  <a:ext cx="178" cy="178"/>
                </a:xfrm>
                <a:custGeom>
                  <a:avLst/>
                  <a:gdLst>
                    <a:gd name="T0" fmla="*/ 178 w 178"/>
                    <a:gd name="T1" fmla="*/ 89 h 178"/>
                    <a:gd name="T2" fmla="*/ 178 w 178"/>
                    <a:gd name="T3" fmla="*/ 89 h 178"/>
                    <a:gd name="T4" fmla="*/ 178 w 178"/>
                    <a:gd name="T5" fmla="*/ 98 h 178"/>
                    <a:gd name="T6" fmla="*/ 176 w 178"/>
                    <a:gd name="T7" fmla="*/ 107 h 178"/>
                    <a:gd name="T8" fmla="*/ 172 w 178"/>
                    <a:gd name="T9" fmla="*/ 124 h 178"/>
                    <a:gd name="T10" fmla="*/ 162 w 178"/>
                    <a:gd name="T11" fmla="*/ 139 h 178"/>
                    <a:gd name="T12" fmla="*/ 152 w 178"/>
                    <a:gd name="T13" fmla="*/ 153 h 178"/>
                    <a:gd name="T14" fmla="*/ 138 w 178"/>
                    <a:gd name="T15" fmla="*/ 163 h 178"/>
                    <a:gd name="T16" fmla="*/ 123 w 178"/>
                    <a:gd name="T17" fmla="*/ 172 h 178"/>
                    <a:gd name="T18" fmla="*/ 107 w 178"/>
                    <a:gd name="T19" fmla="*/ 177 h 178"/>
                    <a:gd name="T20" fmla="*/ 98 w 178"/>
                    <a:gd name="T21" fmla="*/ 178 h 178"/>
                    <a:gd name="T22" fmla="*/ 89 w 178"/>
                    <a:gd name="T23" fmla="*/ 178 h 178"/>
                    <a:gd name="T24" fmla="*/ 89 w 178"/>
                    <a:gd name="T25" fmla="*/ 178 h 178"/>
                    <a:gd name="T26" fmla="*/ 80 w 178"/>
                    <a:gd name="T27" fmla="*/ 178 h 178"/>
                    <a:gd name="T28" fmla="*/ 71 w 178"/>
                    <a:gd name="T29" fmla="*/ 177 h 178"/>
                    <a:gd name="T30" fmla="*/ 54 w 178"/>
                    <a:gd name="T31" fmla="*/ 172 h 178"/>
                    <a:gd name="T32" fmla="*/ 39 w 178"/>
                    <a:gd name="T33" fmla="*/ 163 h 178"/>
                    <a:gd name="T34" fmla="*/ 25 w 178"/>
                    <a:gd name="T35" fmla="*/ 153 h 178"/>
                    <a:gd name="T36" fmla="*/ 15 w 178"/>
                    <a:gd name="T37" fmla="*/ 139 h 178"/>
                    <a:gd name="T38" fmla="*/ 6 w 178"/>
                    <a:gd name="T39" fmla="*/ 124 h 178"/>
                    <a:gd name="T40" fmla="*/ 1 w 178"/>
                    <a:gd name="T41" fmla="*/ 107 h 178"/>
                    <a:gd name="T42" fmla="*/ 0 w 178"/>
                    <a:gd name="T43" fmla="*/ 98 h 178"/>
                    <a:gd name="T44" fmla="*/ 0 w 178"/>
                    <a:gd name="T45" fmla="*/ 89 h 178"/>
                    <a:gd name="T46" fmla="*/ 0 w 178"/>
                    <a:gd name="T47" fmla="*/ 89 h 178"/>
                    <a:gd name="T48" fmla="*/ 0 w 178"/>
                    <a:gd name="T49" fmla="*/ 80 h 178"/>
                    <a:gd name="T50" fmla="*/ 1 w 178"/>
                    <a:gd name="T51" fmla="*/ 71 h 178"/>
                    <a:gd name="T52" fmla="*/ 6 w 178"/>
                    <a:gd name="T53" fmla="*/ 55 h 178"/>
                    <a:gd name="T54" fmla="*/ 15 w 178"/>
                    <a:gd name="T55" fmla="*/ 39 h 178"/>
                    <a:gd name="T56" fmla="*/ 25 w 178"/>
                    <a:gd name="T57" fmla="*/ 26 h 178"/>
                    <a:gd name="T58" fmla="*/ 39 w 178"/>
                    <a:gd name="T59" fmla="*/ 15 h 178"/>
                    <a:gd name="T60" fmla="*/ 54 w 178"/>
                    <a:gd name="T61" fmla="*/ 6 h 178"/>
                    <a:gd name="T62" fmla="*/ 71 w 178"/>
                    <a:gd name="T63" fmla="*/ 2 h 178"/>
                    <a:gd name="T64" fmla="*/ 80 w 178"/>
                    <a:gd name="T65" fmla="*/ 0 h 178"/>
                    <a:gd name="T66" fmla="*/ 89 w 178"/>
                    <a:gd name="T67" fmla="*/ 0 h 178"/>
                    <a:gd name="T68" fmla="*/ 89 w 178"/>
                    <a:gd name="T69" fmla="*/ 0 h 178"/>
                    <a:gd name="T70" fmla="*/ 98 w 178"/>
                    <a:gd name="T71" fmla="*/ 0 h 178"/>
                    <a:gd name="T72" fmla="*/ 107 w 178"/>
                    <a:gd name="T73" fmla="*/ 2 h 178"/>
                    <a:gd name="T74" fmla="*/ 123 w 178"/>
                    <a:gd name="T75" fmla="*/ 6 h 178"/>
                    <a:gd name="T76" fmla="*/ 138 w 178"/>
                    <a:gd name="T77" fmla="*/ 15 h 178"/>
                    <a:gd name="T78" fmla="*/ 152 w 178"/>
                    <a:gd name="T79" fmla="*/ 26 h 178"/>
                    <a:gd name="T80" fmla="*/ 162 w 178"/>
                    <a:gd name="T81" fmla="*/ 39 h 178"/>
                    <a:gd name="T82" fmla="*/ 172 w 178"/>
                    <a:gd name="T83" fmla="*/ 55 h 178"/>
                    <a:gd name="T84" fmla="*/ 176 w 178"/>
                    <a:gd name="T85" fmla="*/ 71 h 178"/>
                    <a:gd name="T86" fmla="*/ 178 w 178"/>
                    <a:gd name="T87" fmla="*/ 80 h 178"/>
                    <a:gd name="T88" fmla="*/ 178 w 178"/>
                    <a:gd name="T89" fmla="*/ 89 h 178"/>
                    <a:gd name="T90" fmla="*/ 178 w 178"/>
                    <a:gd name="T91"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78">
                      <a:moveTo>
                        <a:pt x="178" y="89"/>
                      </a:moveTo>
                      <a:lnTo>
                        <a:pt x="178" y="89"/>
                      </a:lnTo>
                      <a:lnTo>
                        <a:pt x="178" y="98"/>
                      </a:lnTo>
                      <a:lnTo>
                        <a:pt x="176" y="107"/>
                      </a:lnTo>
                      <a:lnTo>
                        <a:pt x="172" y="124"/>
                      </a:lnTo>
                      <a:lnTo>
                        <a:pt x="162" y="139"/>
                      </a:lnTo>
                      <a:lnTo>
                        <a:pt x="152" y="153"/>
                      </a:lnTo>
                      <a:lnTo>
                        <a:pt x="138" y="163"/>
                      </a:lnTo>
                      <a:lnTo>
                        <a:pt x="123" y="172"/>
                      </a:lnTo>
                      <a:lnTo>
                        <a:pt x="107" y="177"/>
                      </a:lnTo>
                      <a:lnTo>
                        <a:pt x="98" y="178"/>
                      </a:lnTo>
                      <a:lnTo>
                        <a:pt x="89" y="178"/>
                      </a:lnTo>
                      <a:lnTo>
                        <a:pt x="89" y="178"/>
                      </a:lnTo>
                      <a:lnTo>
                        <a:pt x="80" y="178"/>
                      </a:lnTo>
                      <a:lnTo>
                        <a:pt x="71" y="177"/>
                      </a:lnTo>
                      <a:lnTo>
                        <a:pt x="54" y="172"/>
                      </a:lnTo>
                      <a:lnTo>
                        <a:pt x="39" y="163"/>
                      </a:lnTo>
                      <a:lnTo>
                        <a:pt x="25" y="153"/>
                      </a:lnTo>
                      <a:lnTo>
                        <a:pt x="15" y="139"/>
                      </a:lnTo>
                      <a:lnTo>
                        <a:pt x="6" y="124"/>
                      </a:lnTo>
                      <a:lnTo>
                        <a:pt x="1" y="107"/>
                      </a:lnTo>
                      <a:lnTo>
                        <a:pt x="0" y="98"/>
                      </a:lnTo>
                      <a:lnTo>
                        <a:pt x="0" y="89"/>
                      </a:lnTo>
                      <a:lnTo>
                        <a:pt x="0" y="89"/>
                      </a:lnTo>
                      <a:lnTo>
                        <a:pt x="0" y="80"/>
                      </a:lnTo>
                      <a:lnTo>
                        <a:pt x="1" y="71"/>
                      </a:lnTo>
                      <a:lnTo>
                        <a:pt x="6" y="55"/>
                      </a:lnTo>
                      <a:lnTo>
                        <a:pt x="15" y="39"/>
                      </a:lnTo>
                      <a:lnTo>
                        <a:pt x="25" y="26"/>
                      </a:lnTo>
                      <a:lnTo>
                        <a:pt x="39" y="15"/>
                      </a:lnTo>
                      <a:lnTo>
                        <a:pt x="54" y="6"/>
                      </a:lnTo>
                      <a:lnTo>
                        <a:pt x="71" y="2"/>
                      </a:lnTo>
                      <a:lnTo>
                        <a:pt x="80" y="0"/>
                      </a:lnTo>
                      <a:lnTo>
                        <a:pt x="89" y="0"/>
                      </a:lnTo>
                      <a:lnTo>
                        <a:pt x="89" y="0"/>
                      </a:lnTo>
                      <a:lnTo>
                        <a:pt x="98" y="0"/>
                      </a:lnTo>
                      <a:lnTo>
                        <a:pt x="107" y="2"/>
                      </a:lnTo>
                      <a:lnTo>
                        <a:pt x="123" y="6"/>
                      </a:lnTo>
                      <a:lnTo>
                        <a:pt x="138" y="15"/>
                      </a:lnTo>
                      <a:lnTo>
                        <a:pt x="152" y="26"/>
                      </a:lnTo>
                      <a:lnTo>
                        <a:pt x="162" y="39"/>
                      </a:lnTo>
                      <a:lnTo>
                        <a:pt x="172" y="55"/>
                      </a:lnTo>
                      <a:lnTo>
                        <a:pt x="176" y="71"/>
                      </a:lnTo>
                      <a:lnTo>
                        <a:pt x="178" y="80"/>
                      </a:lnTo>
                      <a:lnTo>
                        <a:pt x="178" y="89"/>
                      </a:lnTo>
                      <a:lnTo>
                        <a:pt x="178" y="89"/>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8" name="Freeform 163">
                  <a:extLst>
                    <a:ext uri="{FF2B5EF4-FFF2-40B4-BE49-F238E27FC236}">
                      <a16:creationId xmlns:a16="http://schemas.microsoft.com/office/drawing/2014/main" id="{184C3B10-1EFF-EBCD-1CB9-58FE37E82053}"/>
                    </a:ext>
                  </a:extLst>
                </p:cNvPr>
                <p:cNvSpPr>
                  <a:spLocks/>
                </p:cNvSpPr>
                <p:nvPr/>
              </p:nvSpPr>
              <p:spPr bwMode="auto">
                <a:xfrm>
                  <a:off x="1566" y="3029"/>
                  <a:ext cx="153" cy="152"/>
                </a:xfrm>
                <a:custGeom>
                  <a:avLst/>
                  <a:gdLst>
                    <a:gd name="T0" fmla="*/ 153 w 153"/>
                    <a:gd name="T1" fmla="*/ 75 h 152"/>
                    <a:gd name="T2" fmla="*/ 153 w 153"/>
                    <a:gd name="T3" fmla="*/ 75 h 152"/>
                    <a:gd name="T4" fmla="*/ 151 w 153"/>
                    <a:gd name="T5" fmla="*/ 90 h 152"/>
                    <a:gd name="T6" fmla="*/ 147 w 153"/>
                    <a:gd name="T7" fmla="*/ 105 h 152"/>
                    <a:gd name="T8" fmla="*/ 139 w 153"/>
                    <a:gd name="T9" fmla="*/ 117 h 152"/>
                    <a:gd name="T10" fmla="*/ 130 w 153"/>
                    <a:gd name="T11" fmla="*/ 129 h 152"/>
                    <a:gd name="T12" fmla="*/ 120 w 153"/>
                    <a:gd name="T13" fmla="*/ 138 h 152"/>
                    <a:gd name="T14" fmla="*/ 106 w 153"/>
                    <a:gd name="T15" fmla="*/ 146 h 152"/>
                    <a:gd name="T16" fmla="*/ 92 w 153"/>
                    <a:gd name="T17" fmla="*/ 150 h 152"/>
                    <a:gd name="T18" fmla="*/ 76 w 153"/>
                    <a:gd name="T19" fmla="*/ 152 h 152"/>
                    <a:gd name="T20" fmla="*/ 76 w 153"/>
                    <a:gd name="T21" fmla="*/ 152 h 152"/>
                    <a:gd name="T22" fmla="*/ 61 w 153"/>
                    <a:gd name="T23" fmla="*/ 150 h 152"/>
                    <a:gd name="T24" fmla="*/ 47 w 153"/>
                    <a:gd name="T25" fmla="*/ 146 h 152"/>
                    <a:gd name="T26" fmla="*/ 34 w 153"/>
                    <a:gd name="T27" fmla="*/ 138 h 152"/>
                    <a:gd name="T28" fmla="*/ 23 w 153"/>
                    <a:gd name="T29" fmla="*/ 129 h 152"/>
                    <a:gd name="T30" fmla="*/ 14 w 153"/>
                    <a:gd name="T31" fmla="*/ 117 h 152"/>
                    <a:gd name="T32" fmla="*/ 6 w 153"/>
                    <a:gd name="T33" fmla="*/ 105 h 152"/>
                    <a:gd name="T34" fmla="*/ 2 w 153"/>
                    <a:gd name="T35" fmla="*/ 90 h 152"/>
                    <a:gd name="T36" fmla="*/ 0 w 153"/>
                    <a:gd name="T37" fmla="*/ 75 h 152"/>
                    <a:gd name="T38" fmla="*/ 0 w 153"/>
                    <a:gd name="T39" fmla="*/ 75 h 152"/>
                    <a:gd name="T40" fmla="*/ 2 w 153"/>
                    <a:gd name="T41" fmla="*/ 60 h 152"/>
                    <a:gd name="T42" fmla="*/ 6 w 153"/>
                    <a:gd name="T43" fmla="*/ 45 h 152"/>
                    <a:gd name="T44" fmla="*/ 14 w 153"/>
                    <a:gd name="T45" fmla="*/ 33 h 152"/>
                    <a:gd name="T46" fmla="*/ 23 w 153"/>
                    <a:gd name="T47" fmla="*/ 21 h 152"/>
                    <a:gd name="T48" fmla="*/ 34 w 153"/>
                    <a:gd name="T49" fmla="*/ 12 h 152"/>
                    <a:gd name="T50" fmla="*/ 47 w 153"/>
                    <a:gd name="T51" fmla="*/ 6 h 152"/>
                    <a:gd name="T52" fmla="*/ 61 w 153"/>
                    <a:gd name="T53" fmla="*/ 1 h 152"/>
                    <a:gd name="T54" fmla="*/ 76 w 153"/>
                    <a:gd name="T55" fmla="*/ 0 h 152"/>
                    <a:gd name="T56" fmla="*/ 76 w 153"/>
                    <a:gd name="T57" fmla="*/ 0 h 152"/>
                    <a:gd name="T58" fmla="*/ 92 w 153"/>
                    <a:gd name="T59" fmla="*/ 1 h 152"/>
                    <a:gd name="T60" fmla="*/ 106 w 153"/>
                    <a:gd name="T61" fmla="*/ 6 h 152"/>
                    <a:gd name="T62" fmla="*/ 120 w 153"/>
                    <a:gd name="T63" fmla="*/ 12 h 152"/>
                    <a:gd name="T64" fmla="*/ 130 w 153"/>
                    <a:gd name="T65" fmla="*/ 21 h 152"/>
                    <a:gd name="T66" fmla="*/ 139 w 153"/>
                    <a:gd name="T67" fmla="*/ 33 h 152"/>
                    <a:gd name="T68" fmla="*/ 147 w 153"/>
                    <a:gd name="T69" fmla="*/ 45 h 152"/>
                    <a:gd name="T70" fmla="*/ 151 w 153"/>
                    <a:gd name="T71" fmla="*/ 60 h 152"/>
                    <a:gd name="T72" fmla="*/ 153 w 153"/>
                    <a:gd name="T73" fmla="*/ 75 h 152"/>
                    <a:gd name="T74" fmla="*/ 153 w 153"/>
                    <a:gd name="T75" fmla="*/ 7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152">
                      <a:moveTo>
                        <a:pt x="153" y="75"/>
                      </a:moveTo>
                      <a:lnTo>
                        <a:pt x="153" y="75"/>
                      </a:lnTo>
                      <a:lnTo>
                        <a:pt x="151" y="90"/>
                      </a:lnTo>
                      <a:lnTo>
                        <a:pt x="147" y="105"/>
                      </a:lnTo>
                      <a:lnTo>
                        <a:pt x="139" y="117"/>
                      </a:lnTo>
                      <a:lnTo>
                        <a:pt x="130" y="129"/>
                      </a:lnTo>
                      <a:lnTo>
                        <a:pt x="120" y="138"/>
                      </a:lnTo>
                      <a:lnTo>
                        <a:pt x="106" y="146"/>
                      </a:lnTo>
                      <a:lnTo>
                        <a:pt x="92" y="150"/>
                      </a:lnTo>
                      <a:lnTo>
                        <a:pt x="76" y="152"/>
                      </a:lnTo>
                      <a:lnTo>
                        <a:pt x="76" y="152"/>
                      </a:lnTo>
                      <a:lnTo>
                        <a:pt x="61" y="150"/>
                      </a:lnTo>
                      <a:lnTo>
                        <a:pt x="47" y="146"/>
                      </a:lnTo>
                      <a:lnTo>
                        <a:pt x="34" y="138"/>
                      </a:lnTo>
                      <a:lnTo>
                        <a:pt x="23" y="129"/>
                      </a:lnTo>
                      <a:lnTo>
                        <a:pt x="14" y="117"/>
                      </a:lnTo>
                      <a:lnTo>
                        <a:pt x="6" y="105"/>
                      </a:lnTo>
                      <a:lnTo>
                        <a:pt x="2" y="90"/>
                      </a:lnTo>
                      <a:lnTo>
                        <a:pt x="0" y="75"/>
                      </a:lnTo>
                      <a:lnTo>
                        <a:pt x="0" y="75"/>
                      </a:lnTo>
                      <a:lnTo>
                        <a:pt x="2" y="60"/>
                      </a:lnTo>
                      <a:lnTo>
                        <a:pt x="6" y="45"/>
                      </a:lnTo>
                      <a:lnTo>
                        <a:pt x="14" y="33"/>
                      </a:lnTo>
                      <a:lnTo>
                        <a:pt x="23" y="21"/>
                      </a:lnTo>
                      <a:lnTo>
                        <a:pt x="34" y="12"/>
                      </a:lnTo>
                      <a:lnTo>
                        <a:pt x="47" y="6"/>
                      </a:lnTo>
                      <a:lnTo>
                        <a:pt x="61" y="1"/>
                      </a:lnTo>
                      <a:lnTo>
                        <a:pt x="76" y="0"/>
                      </a:lnTo>
                      <a:lnTo>
                        <a:pt x="76" y="0"/>
                      </a:lnTo>
                      <a:lnTo>
                        <a:pt x="92" y="1"/>
                      </a:lnTo>
                      <a:lnTo>
                        <a:pt x="106" y="6"/>
                      </a:lnTo>
                      <a:lnTo>
                        <a:pt x="120" y="12"/>
                      </a:lnTo>
                      <a:lnTo>
                        <a:pt x="130" y="21"/>
                      </a:lnTo>
                      <a:lnTo>
                        <a:pt x="139" y="33"/>
                      </a:lnTo>
                      <a:lnTo>
                        <a:pt x="147" y="45"/>
                      </a:lnTo>
                      <a:lnTo>
                        <a:pt x="151" y="60"/>
                      </a:lnTo>
                      <a:lnTo>
                        <a:pt x="153" y="75"/>
                      </a:lnTo>
                      <a:lnTo>
                        <a:pt x="153" y="75"/>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49" name="Freeform 164">
                  <a:extLst>
                    <a:ext uri="{FF2B5EF4-FFF2-40B4-BE49-F238E27FC236}">
                      <a16:creationId xmlns:a16="http://schemas.microsoft.com/office/drawing/2014/main" id="{79DB7381-EC98-9238-3258-1EA0DDADD424}"/>
                    </a:ext>
                  </a:extLst>
                </p:cNvPr>
                <p:cNvSpPr>
                  <a:spLocks/>
                </p:cNvSpPr>
                <p:nvPr/>
              </p:nvSpPr>
              <p:spPr bwMode="auto">
                <a:xfrm>
                  <a:off x="1414" y="3098"/>
                  <a:ext cx="204" cy="203"/>
                </a:xfrm>
                <a:custGeom>
                  <a:avLst/>
                  <a:gdLst>
                    <a:gd name="T0" fmla="*/ 204 w 204"/>
                    <a:gd name="T1" fmla="*/ 103 h 203"/>
                    <a:gd name="T2" fmla="*/ 202 w 204"/>
                    <a:gd name="T3" fmla="*/ 122 h 203"/>
                    <a:gd name="T4" fmla="*/ 196 w 204"/>
                    <a:gd name="T5" fmla="*/ 142 h 203"/>
                    <a:gd name="T6" fmla="*/ 187 w 204"/>
                    <a:gd name="T7" fmla="*/ 160 h 203"/>
                    <a:gd name="T8" fmla="*/ 174 w 204"/>
                    <a:gd name="T9" fmla="*/ 173 h 203"/>
                    <a:gd name="T10" fmla="*/ 158 w 204"/>
                    <a:gd name="T11" fmla="*/ 187 h 203"/>
                    <a:gd name="T12" fmla="*/ 142 w 204"/>
                    <a:gd name="T13" fmla="*/ 196 h 203"/>
                    <a:gd name="T14" fmla="*/ 122 w 204"/>
                    <a:gd name="T15" fmla="*/ 202 h 203"/>
                    <a:gd name="T16" fmla="*/ 103 w 204"/>
                    <a:gd name="T17" fmla="*/ 203 h 203"/>
                    <a:gd name="T18" fmla="*/ 92 w 204"/>
                    <a:gd name="T19" fmla="*/ 203 h 203"/>
                    <a:gd name="T20" fmla="*/ 73 w 204"/>
                    <a:gd name="T21" fmla="*/ 199 h 203"/>
                    <a:gd name="T22" fmla="*/ 54 w 204"/>
                    <a:gd name="T23" fmla="*/ 191 h 203"/>
                    <a:gd name="T24" fmla="*/ 38 w 204"/>
                    <a:gd name="T25" fmla="*/ 181 h 203"/>
                    <a:gd name="T26" fmla="*/ 24 w 204"/>
                    <a:gd name="T27" fmla="*/ 167 h 203"/>
                    <a:gd name="T28" fmla="*/ 12 w 204"/>
                    <a:gd name="T29" fmla="*/ 151 h 203"/>
                    <a:gd name="T30" fmla="*/ 5 w 204"/>
                    <a:gd name="T31" fmla="*/ 133 h 203"/>
                    <a:gd name="T32" fmla="*/ 2 w 204"/>
                    <a:gd name="T33" fmla="*/ 113 h 203"/>
                    <a:gd name="T34" fmla="*/ 0 w 204"/>
                    <a:gd name="T35" fmla="*/ 103 h 203"/>
                    <a:gd name="T36" fmla="*/ 3 w 204"/>
                    <a:gd name="T37" fmla="*/ 81 h 203"/>
                    <a:gd name="T38" fmla="*/ 9 w 204"/>
                    <a:gd name="T39" fmla="*/ 63 h 203"/>
                    <a:gd name="T40" fmla="*/ 18 w 204"/>
                    <a:gd name="T41" fmla="*/ 45 h 203"/>
                    <a:gd name="T42" fmla="*/ 30 w 204"/>
                    <a:gd name="T43" fmla="*/ 30 h 203"/>
                    <a:gd name="T44" fmla="*/ 45 w 204"/>
                    <a:gd name="T45" fmla="*/ 18 h 203"/>
                    <a:gd name="T46" fmla="*/ 62 w 204"/>
                    <a:gd name="T47" fmla="*/ 9 h 203"/>
                    <a:gd name="T48" fmla="*/ 82 w 204"/>
                    <a:gd name="T49" fmla="*/ 3 h 203"/>
                    <a:gd name="T50" fmla="*/ 103 w 204"/>
                    <a:gd name="T51" fmla="*/ 0 h 203"/>
                    <a:gd name="T52" fmla="*/ 113 w 204"/>
                    <a:gd name="T53" fmla="*/ 2 h 203"/>
                    <a:gd name="T54" fmla="*/ 133 w 204"/>
                    <a:gd name="T55" fmla="*/ 5 h 203"/>
                    <a:gd name="T56" fmla="*/ 151 w 204"/>
                    <a:gd name="T57" fmla="*/ 14 h 203"/>
                    <a:gd name="T58" fmla="*/ 168 w 204"/>
                    <a:gd name="T59" fmla="*/ 24 h 203"/>
                    <a:gd name="T60" fmla="*/ 181 w 204"/>
                    <a:gd name="T61" fmla="*/ 38 h 203"/>
                    <a:gd name="T62" fmla="*/ 192 w 204"/>
                    <a:gd name="T63" fmla="*/ 54 h 203"/>
                    <a:gd name="T64" fmla="*/ 199 w 204"/>
                    <a:gd name="T65" fmla="*/ 72 h 203"/>
                    <a:gd name="T66" fmla="*/ 204 w 204"/>
                    <a:gd name="T67" fmla="*/ 92 h 203"/>
                    <a:gd name="T68" fmla="*/ 204 w 204"/>
                    <a:gd name="T69" fmla="*/ 1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204" y="103"/>
                      </a:moveTo>
                      <a:lnTo>
                        <a:pt x="204" y="103"/>
                      </a:lnTo>
                      <a:lnTo>
                        <a:pt x="204" y="113"/>
                      </a:lnTo>
                      <a:lnTo>
                        <a:pt x="202" y="122"/>
                      </a:lnTo>
                      <a:lnTo>
                        <a:pt x="199" y="133"/>
                      </a:lnTo>
                      <a:lnTo>
                        <a:pt x="196" y="142"/>
                      </a:lnTo>
                      <a:lnTo>
                        <a:pt x="192" y="151"/>
                      </a:lnTo>
                      <a:lnTo>
                        <a:pt x="187" y="160"/>
                      </a:lnTo>
                      <a:lnTo>
                        <a:pt x="181" y="167"/>
                      </a:lnTo>
                      <a:lnTo>
                        <a:pt x="174" y="173"/>
                      </a:lnTo>
                      <a:lnTo>
                        <a:pt x="168" y="181"/>
                      </a:lnTo>
                      <a:lnTo>
                        <a:pt x="158" y="187"/>
                      </a:lnTo>
                      <a:lnTo>
                        <a:pt x="151" y="191"/>
                      </a:lnTo>
                      <a:lnTo>
                        <a:pt x="142" y="196"/>
                      </a:lnTo>
                      <a:lnTo>
                        <a:pt x="133" y="199"/>
                      </a:lnTo>
                      <a:lnTo>
                        <a:pt x="122" y="202"/>
                      </a:lnTo>
                      <a:lnTo>
                        <a:pt x="113" y="203"/>
                      </a:lnTo>
                      <a:lnTo>
                        <a:pt x="103" y="203"/>
                      </a:lnTo>
                      <a:lnTo>
                        <a:pt x="103" y="203"/>
                      </a:lnTo>
                      <a:lnTo>
                        <a:pt x="92" y="203"/>
                      </a:lnTo>
                      <a:lnTo>
                        <a:pt x="82" y="202"/>
                      </a:lnTo>
                      <a:lnTo>
                        <a:pt x="73" y="199"/>
                      </a:lnTo>
                      <a:lnTo>
                        <a:pt x="62" y="196"/>
                      </a:lnTo>
                      <a:lnTo>
                        <a:pt x="54" y="191"/>
                      </a:lnTo>
                      <a:lnTo>
                        <a:pt x="45" y="187"/>
                      </a:lnTo>
                      <a:lnTo>
                        <a:pt x="38" y="181"/>
                      </a:lnTo>
                      <a:lnTo>
                        <a:pt x="30" y="173"/>
                      </a:lnTo>
                      <a:lnTo>
                        <a:pt x="24" y="167"/>
                      </a:lnTo>
                      <a:lnTo>
                        <a:pt x="18" y="160"/>
                      </a:lnTo>
                      <a:lnTo>
                        <a:pt x="12" y="151"/>
                      </a:lnTo>
                      <a:lnTo>
                        <a:pt x="9" y="142"/>
                      </a:lnTo>
                      <a:lnTo>
                        <a:pt x="5" y="133"/>
                      </a:lnTo>
                      <a:lnTo>
                        <a:pt x="3" y="122"/>
                      </a:lnTo>
                      <a:lnTo>
                        <a:pt x="2" y="113"/>
                      </a:lnTo>
                      <a:lnTo>
                        <a:pt x="0" y="103"/>
                      </a:lnTo>
                      <a:lnTo>
                        <a:pt x="0" y="103"/>
                      </a:lnTo>
                      <a:lnTo>
                        <a:pt x="2" y="92"/>
                      </a:lnTo>
                      <a:lnTo>
                        <a:pt x="3" y="81"/>
                      </a:lnTo>
                      <a:lnTo>
                        <a:pt x="5" y="72"/>
                      </a:lnTo>
                      <a:lnTo>
                        <a:pt x="9" y="63"/>
                      </a:lnTo>
                      <a:lnTo>
                        <a:pt x="12" y="54"/>
                      </a:lnTo>
                      <a:lnTo>
                        <a:pt x="18" y="45"/>
                      </a:lnTo>
                      <a:lnTo>
                        <a:pt x="24" y="38"/>
                      </a:lnTo>
                      <a:lnTo>
                        <a:pt x="30" y="30"/>
                      </a:lnTo>
                      <a:lnTo>
                        <a:pt x="38" y="24"/>
                      </a:lnTo>
                      <a:lnTo>
                        <a:pt x="45" y="18"/>
                      </a:lnTo>
                      <a:lnTo>
                        <a:pt x="54" y="14"/>
                      </a:lnTo>
                      <a:lnTo>
                        <a:pt x="62" y="9"/>
                      </a:lnTo>
                      <a:lnTo>
                        <a:pt x="73" y="5"/>
                      </a:lnTo>
                      <a:lnTo>
                        <a:pt x="82" y="3"/>
                      </a:lnTo>
                      <a:lnTo>
                        <a:pt x="92" y="2"/>
                      </a:lnTo>
                      <a:lnTo>
                        <a:pt x="103" y="0"/>
                      </a:lnTo>
                      <a:lnTo>
                        <a:pt x="103" y="0"/>
                      </a:lnTo>
                      <a:lnTo>
                        <a:pt x="113" y="2"/>
                      </a:lnTo>
                      <a:lnTo>
                        <a:pt x="122" y="3"/>
                      </a:lnTo>
                      <a:lnTo>
                        <a:pt x="133" y="5"/>
                      </a:lnTo>
                      <a:lnTo>
                        <a:pt x="142" y="9"/>
                      </a:lnTo>
                      <a:lnTo>
                        <a:pt x="151" y="14"/>
                      </a:lnTo>
                      <a:lnTo>
                        <a:pt x="158" y="18"/>
                      </a:lnTo>
                      <a:lnTo>
                        <a:pt x="168" y="24"/>
                      </a:lnTo>
                      <a:lnTo>
                        <a:pt x="174" y="30"/>
                      </a:lnTo>
                      <a:lnTo>
                        <a:pt x="181" y="38"/>
                      </a:lnTo>
                      <a:lnTo>
                        <a:pt x="187" y="45"/>
                      </a:lnTo>
                      <a:lnTo>
                        <a:pt x="192" y="54"/>
                      </a:lnTo>
                      <a:lnTo>
                        <a:pt x="196" y="63"/>
                      </a:lnTo>
                      <a:lnTo>
                        <a:pt x="199" y="72"/>
                      </a:lnTo>
                      <a:lnTo>
                        <a:pt x="202" y="81"/>
                      </a:lnTo>
                      <a:lnTo>
                        <a:pt x="204" y="92"/>
                      </a:lnTo>
                      <a:lnTo>
                        <a:pt x="204" y="103"/>
                      </a:lnTo>
                      <a:lnTo>
                        <a:pt x="204" y="103"/>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0" name="Freeform 165">
                  <a:extLst>
                    <a:ext uri="{FF2B5EF4-FFF2-40B4-BE49-F238E27FC236}">
                      <a16:creationId xmlns:a16="http://schemas.microsoft.com/office/drawing/2014/main" id="{24EC7025-741A-1652-4770-B92F80C9755E}"/>
                    </a:ext>
                  </a:extLst>
                </p:cNvPr>
                <p:cNvSpPr>
                  <a:spLocks/>
                </p:cNvSpPr>
                <p:nvPr/>
              </p:nvSpPr>
              <p:spPr bwMode="auto">
                <a:xfrm>
                  <a:off x="1444" y="2670"/>
                  <a:ext cx="231" cy="231"/>
                </a:xfrm>
                <a:custGeom>
                  <a:avLst/>
                  <a:gdLst>
                    <a:gd name="T0" fmla="*/ 231 w 231"/>
                    <a:gd name="T1" fmla="*/ 116 h 231"/>
                    <a:gd name="T2" fmla="*/ 228 w 231"/>
                    <a:gd name="T3" fmla="*/ 139 h 231"/>
                    <a:gd name="T4" fmla="*/ 222 w 231"/>
                    <a:gd name="T5" fmla="*/ 161 h 231"/>
                    <a:gd name="T6" fmla="*/ 211 w 231"/>
                    <a:gd name="T7" fmla="*/ 181 h 231"/>
                    <a:gd name="T8" fmla="*/ 196 w 231"/>
                    <a:gd name="T9" fmla="*/ 197 h 231"/>
                    <a:gd name="T10" fmla="*/ 180 w 231"/>
                    <a:gd name="T11" fmla="*/ 211 h 231"/>
                    <a:gd name="T12" fmla="*/ 160 w 231"/>
                    <a:gd name="T13" fmla="*/ 221 h 231"/>
                    <a:gd name="T14" fmla="*/ 139 w 231"/>
                    <a:gd name="T15" fmla="*/ 229 h 231"/>
                    <a:gd name="T16" fmla="*/ 115 w 231"/>
                    <a:gd name="T17" fmla="*/ 231 h 231"/>
                    <a:gd name="T18" fmla="*/ 104 w 231"/>
                    <a:gd name="T19" fmla="*/ 231 h 231"/>
                    <a:gd name="T20" fmla="*/ 82 w 231"/>
                    <a:gd name="T21" fmla="*/ 226 h 231"/>
                    <a:gd name="T22" fmla="*/ 61 w 231"/>
                    <a:gd name="T23" fmla="*/ 217 h 231"/>
                    <a:gd name="T24" fmla="*/ 43 w 231"/>
                    <a:gd name="T25" fmla="*/ 205 h 231"/>
                    <a:gd name="T26" fmla="*/ 26 w 231"/>
                    <a:gd name="T27" fmla="*/ 188 h 231"/>
                    <a:gd name="T28" fmla="*/ 14 w 231"/>
                    <a:gd name="T29" fmla="*/ 170 h 231"/>
                    <a:gd name="T30" fmla="*/ 5 w 231"/>
                    <a:gd name="T31" fmla="*/ 151 h 231"/>
                    <a:gd name="T32" fmla="*/ 0 w 231"/>
                    <a:gd name="T33" fmla="*/ 128 h 231"/>
                    <a:gd name="T34" fmla="*/ 0 w 231"/>
                    <a:gd name="T35" fmla="*/ 116 h 231"/>
                    <a:gd name="T36" fmla="*/ 3 w 231"/>
                    <a:gd name="T37" fmla="*/ 92 h 231"/>
                    <a:gd name="T38" fmla="*/ 9 w 231"/>
                    <a:gd name="T39" fmla="*/ 71 h 231"/>
                    <a:gd name="T40" fmla="*/ 20 w 231"/>
                    <a:gd name="T41" fmla="*/ 51 h 231"/>
                    <a:gd name="T42" fmla="*/ 34 w 231"/>
                    <a:gd name="T43" fmla="*/ 35 h 231"/>
                    <a:gd name="T44" fmla="*/ 52 w 231"/>
                    <a:gd name="T45" fmla="*/ 21 h 231"/>
                    <a:gd name="T46" fmla="*/ 71 w 231"/>
                    <a:gd name="T47" fmla="*/ 9 h 231"/>
                    <a:gd name="T48" fmla="*/ 92 w 231"/>
                    <a:gd name="T49" fmla="*/ 3 h 231"/>
                    <a:gd name="T50" fmla="*/ 115 w 231"/>
                    <a:gd name="T51" fmla="*/ 0 h 231"/>
                    <a:gd name="T52" fmla="*/ 127 w 231"/>
                    <a:gd name="T53" fmla="*/ 1 h 231"/>
                    <a:gd name="T54" fmla="*/ 150 w 231"/>
                    <a:gd name="T55" fmla="*/ 6 h 231"/>
                    <a:gd name="T56" fmla="*/ 171 w 231"/>
                    <a:gd name="T57" fmla="*/ 15 h 231"/>
                    <a:gd name="T58" fmla="*/ 189 w 231"/>
                    <a:gd name="T59" fmla="*/ 27 h 231"/>
                    <a:gd name="T60" fmla="*/ 204 w 231"/>
                    <a:gd name="T61" fmla="*/ 42 h 231"/>
                    <a:gd name="T62" fmla="*/ 217 w 231"/>
                    <a:gd name="T63" fmla="*/ 60 h 231"/>
                    <a:gd name="T64" fmla="*/ 225 w 231"/>
                    <a:gd name="T65" fmla="*/ 81 h 231"/>
                    <a:gd name="T66" fmla="*/ 229 w 231"/>
                    <a:gd name="T67" fmla="*/ 104 h 231"/>
                    <a:gd name="T68" fmla="*/ 231 w 231"/>
                    <a:gd name="T69" fmla="*/ 1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1" h="231">
                      <a:moveTo>
                        <a:pt x="231" y="116"/>
                      </a:moveTo>
                      <a:lnTo>
                        <a:pt x="231" y="116"/>
                      </a:lnTo>
                      <a:lnTo>
                        <a:pt x="229" y="128"/>
                      </a:lnTo>
                      <a:lnTo>
                        <a:pt x="228" y="139"/>
                      </a:lnTo>
                      <a:lnTo>
                        <a:pt x="225" y="151"/>
                      </a:lnTo>
                      <a:lnTo>
                        <a:pt x="222" y="161"/>
                      </a:lnTo>
                      <a:lnTo>
                        <a:pt x="217" y="170"/>
                      </a:lnTo>
                      <a:lnTo>
                        <a:pt x="211" y="181"/>
                      </a:lnTo>
                      <a:lnTo>
                        <a:pt x="204" y="188"/>
                      </a:lnTo>
                      <a:lnTo>
                        <a:pt x="196" y="197"/>
                      </a:lnTo>
                      <a:lnTo>
                        <a:pt x="189" y="205"/>
                      </a:lnTo>
                      <a:lnTo>
                        <a:pt x="180" y="211"/>
                      </a:lnTo>
                      <a:lnTo>
                        <a:pt x="171" y="217"/>
                      </a:lnTo>
                      <a:lnTo>
                        <a:pt x="160" y="221"/>
                      </a:lnTo>
                      <a:lnTo>
                        <a:pt x="150" y="226"/>
                      </a:lnTo>
                      <a:lnTo>
                        <a:pt x="139" y="229"/>
                      </a:lnTo>
                      <a:lnTo>
                        <a:pt x="127" y="231"/>
                      </a:lnTo>
                      <a:lnTo>
                        <a:pt x="115" y="231"/>
                      </a:lnTo>
                      <a:lnTo>
                        <a:pt x="115" y="231"/>
                      </a:lnTo>
                      <a:lnTo>
                        <a:pt x="104" y="231"/>
                      </a:lnTo>
                      <a:lnTo>
                        <a:pt x="92" y="229"/>
                      </a:lnTo>
                      <a:lnTo>
                        <a:pt x="82" y="226"/>
                      </a:lnTo>
                      <a:lnTo>
                        <a:pt x="71" y="221"/>
                      </a:lnTo>
                      <a:lnTo>
                        <a:pt x="61" y="217"/>
                      </a:lnTo>
                      <a:lnTo>
                        <a:pt x="52" y="211"/>
                      </a:lnTo>
                      <a:lnTo>
                        <a:pt x="43" y="205"/>
                      </a:lnTo>
                      <a:lnTo>
                        <a:pt x="34" y="197"/>
                      </a:lnTo>
                      <a:lnTo>
                        <a:pt x="26" y="188"/>
                      </a:lnTo>
                      <a:lnTo>
                        <a:pt x="20" y="181"/>
                      </a:lnTo>
                      <a:lnTo>
                        <a:pt x="14" y="170"/>
                      </a:lnTo>
                      <a:lnTo>
                        <a:pt x="9" y="161"/>
                      </a:lnTo>
                      <a:lnTo>
                        <a:pt x="5" y="151"/>
                      </a:lnTo>
                      <a:lnTo>
                        <a:pt x="3" y="139"/>
                      </a:lnTo>
                      <a:lnTo>
                        <a:pt x="0" y="128"/>
                      </a:lnTo>
                      <a:lnTo>
                        <a:pt x="0" y="116"/>
                      </a:lnTo>
                      <a:lnTo>
                        <a:pt x="0" y="116"/>
                      </a:lnTo>
                      <a:lnTo>
                        <a:pt x="0" y="104"/>
                      </a:lnTo>
                      <a:lnTo>
                        <a:pt x="3" y="92"/>
                      </a:lnTo>
                      <a:lnTo>
                        <a:pt x="5" y="81"/>
                      </a:lnTo>
                      <a:lnTo>
                        <a:pt x="9" y="71"/>
                      </a:lnTo>
                      <a:lnTo>
                        <a:pt x="14" y="60"/>
                      </a:lnTo>
                      <a:lnTo>
                        <a:pt x="20" y="51"/>
                      </a:lnTo>
                      <a:lnTo>
                        <a:pt x="26" y="42"/>
                      </a:lnTo>
                      <a:lnTo>
                        <a:pt x="34" y="35"/>
                      </a:lnTo>
                      <a:lnTo>
                        <a:pt x="43" y="27"/>
                      </a:lnTo>
                      <a:lnTo>
                        <a:pt x="52" y="21"/>
                      </a:lnTo>
                      <a:lnTo>
                        <a:pt x="61" y="15"/>
                      </a:lnTo>
                      <a:lnTo>
                        <a:pt x="71" y="9"/>
                      </a:lnTo>
                      <a:lnTo>
                        <a:pt x="82" y="6"/>
                      </a:lnTo>
                      <a:lnTo>
                        <a:pt x="92" y="3"/>
                      </a:lnTo>
                      <a:lnTo>
                        <a:pt x="104" y="1"/>
                      </a:lnTo>
                      <a:lnTo>
                        <a:pt x="115" y="0"/>
                      </a:lnTo>
                      <a:lnTo>
                        <a:pt x="115" y="0"/>
                      </a:lnTo>
                      <a:lnTo>
                        <a:pt x="127" y="1"/>
                      </a:lnTo>
                      <a:lnTo>
                        <a:pt x="139" y="3"/>
                      </a:lnTo>
                      <a:lnTo>
                        <a:pt x="150" y="6"/>
                      </a:lnTo>
                      <a:lnTo>
                        <a:pt x="160" y="9"/>
                      </a:lnTo>
                      <a:lnTo>
                        <a:pt x="171" y="15"/>
                      </a:lnTo>
                      <a:lnTo>
                        <a:pt x="180" y="21"/>
                      </a:lnTo>
                      <a:lnTo>
                        <a:pt x="189" y="27"/>
                      </a:lnTo>
                      <a:lnTo>
                        <a:pt x="196" y="35"/>
                      </a:lnTo>
                      <a:lnTo>
                        <a:pt x="204" y="42"/>
                      </a:lnTo>
                      <a:lnTo>
                        <a:pt x="211" y="51"/>
                      </a:lnTo>
                      <a:lnTo>
                        <a:pt x="217" y="60"/>
                      </a:lnTo>
                      <a:lnTo>
                        <a:pt x="222" y="71"/>
                      </a:lnTo>
                      <a:lnTo>
                        <a:pt x="225" y="81"/>
                      </a:lnTo>
                      <a:lnTo>
                        <a:pt x="228" y="92"/>
                      </a:lnTo>
                      <a:lnTo>
                        <a:pt x="229" y="104"/>
                      </a:lnTo>
                      <a:lnTo>
                        <a:pt x="231" y="116"/>
                      </a:lnTo>
                      <a:lnTo>
                        <a:pt x="231" y="116"/>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1" name="Freeform 166">
                  <a:extLst>
                    <a:ext uri="{FF2B5EF4-FFF2-40B4-BE49-F238E27FC236}">
                      <a16:creationId xmlns:a16="http://schemas.microsoft.com/office/drawing/2014/main" id="{558C12FC-E3F9-2120-8635-5FCD3498F41A}"/>
                    </a:ext>
                  </a:extLst>
                </p:cNvPr>
                <p:cNvSpPr>
                  <a:spLocks/>
                </p:cNvSpPr>
                <p:nvPr/>
              </p:nvSpPr>
              <p:spPr bwMode="auto">
                <a:xfrm>
                  <a:off x="1478" y="2492"/>
                  <a:ext cx="191" cy="191"/>
                </a:xfrm>
                <a:custGeom>
                  <a:avLst/>
                  <a:gdLst>
                    <a:gd name="T0" fmla="*/ 191 w 191"/>
                    <a:gd name="T1" fmla="*/ 97 h 191"/>
                    <a:gd name="T2" fmla="*/ 191 w 191"/>
                    <a:gd name="T3" fmla="*/ 97 h 191"/>
                    <a:gd name="T4" fmla="*/ 191 w 191"/>
                    <a:gd name="T5" fmla="*/ 106 h 191"/>
                    <a:gd name="T6" fmla="*/ 189 w 191"/>
                    <a:gd name="T7" fmla="*/ 115 h 191"/>
                    <a:gd name="T8" fmla="*/ 186 w 191"/>
                    <a:gd name="T9" fmla="*/ 125 h 191"/>
                    <a:gd name="T10" fmla="*/ 183 w 191"/>
                    <a:gd name="T11" fmla="*/ 133 h 191"/>
                    <a:gd name="T12" fmla="*/ 180 w 191"/>
                    <a:gd name="T13" fmla="*/ 142 h 191"/>
                    <a:gd name="T14" fmla="*/ 174 w 191"/>
                    <a:gd name="T15" fmla="*/ 149 h 191"/>
                    <a:gd name="T16" fmla="*/ 164 w 191"/>
                    <a:gd name="T17" fmla="*/ 164 h 191"/>
                    <a:gd name="T18" fmla="*/ 149 w 191"/>
                    <a:gd name="T19" fmla="*/ 176 h 191"/>
                    <a:gd name="T20" fmla="*/ 141 w 191"/>
                    <a:gd name="T21" fmla="*/ 181 h 191"/>
                    <a:gd name="T22" fmla="*/ 132 w 191"/>
                    <a:gd name="T23" fmla="*/ 184 h 191"/>
                    <a:gd name="T24" fmla="*/ 123 w 191"/>
                    <a:gd name="T25" fmla="*/ 188 h 191"/>
                    <a:gd name="T26" fmla="*/ 114 w 191"/>
                    <a:gd name="T27" fmla="*/ 190 h 191"/>
                    <a:gd name="T28" fmla="*/ 105 w 191"/>
                    <a:gd name="T29" fmla="*/ 191 h 191"/>
                    <a:gd name="T30" fmla="*/ 94 w 191"/>
                    <a:gd name="T31" fmla="*/ 191 h 191"/>
                    <a:gd name="T32" fmla="*/ 94 w 191"/>
                    <a:gd name="T33" fmla="*/ 191 h 191"/>
                    <a:gd name="T34" fmla="*/ 85 w 191"/>
                    <a:gd name="T35" fmla="*/ 191 h 191"/>
                    <a:gd name="T36" fmla="*/ 76 w 191"/>
                    <a:gd name="T37" fmla="*/ 190 h 191"/>
                    <a:gd name="T38" fmla="*/ 66 w 191"/>
                    <a:gd name="T39" fmla="*/ 188 h 191"/>
                    <a:gd name="T40" fmla="*/ 58 w 191"/>
                    <a:gd name="T41" fmla="*/ 184 h 191"/>
                    <a:gd name="T42" fmla="*/ 49 w 191"/>
                    <a:gd name="T43" fmla="*/ 181 h 191"/>
                    <a:gd name="T44" fmla="*/ 42 w 191"/>
                    <a:gd name="T45" fmla="*/ 176 h 191"/>
                    <a:gd name="T46" fmla="*/ 27 w 191"/>
                    <a:gd name="T47" fmla="*/ 164 h 191"/>
                    <a:gd name="T48" fmla="*/ 16 w 191"/>
                    <a:gd name="T49" fmla="*/ 149 h 191"/>
                    <a:gd name="T50" fmla="*/ 10 w 191"/>
                    <a:gd name="T51" fmla="*/ 142 h 191"/>
                    <a:gd name="T52" fmla="*/ 7 w 191"/>
                    <a:gd name="T53" fmla="*/ 133 h 191"/>
                    <a:gd name="T54" fmla="*/ 3 w 191"/>
                    <a:gd name="T55" fmla="*/ 125 h 191"/>
                    <a:gd name="T56" fmla="*/ 1 w 191"/>
                    <a:gd name="T57" fmla="*/ 115 h 191"/>
                    <a:gd name="T58" fmla="*/ 0 w 191"/>
                    <a:gd name="T59" fmla="*/ 106 h 191"/>
                    <a:gd name="T60" fmla="*/ 0 w 191"/>
                    <a:gd name="T61" fmla="*/ 97 h 191"/>
                    <a:gd name="T62" fmla="*/ 0 w 191"/>
                    <a:gd name="T63" fmla="*/ 97 h 191"/>
                    <a:gd name="T64" fmla="*/ 0 w 191"/>
                    <a:gd name="T65" fmla="*/ 86 h 191"/>
                    <a:gd name="T66" fmla="*/ 1 w 191"/>
                    <a:gd name="T67" fmla="*/ 77 h 191"/>
                    <a:gd name="T68" fmla="*/ 3 w 191"/>
                    <a:gd name="T69" fmla="*/ 68 h 191"/>
                    <a:gd name="T70" fmla="*/ 7 w 191"/>
                    <a:gd name="T71" fmla="*/ 59 h 191"/>
                    <a:gd name="T72" fmla="*/ 10 w 191"/>
                    <a:gd name="T73" fmla="*/ 50 h 191"/>
                    <a:gd name="T74" fmla="*/ 16 w 191"/>
                    <a:gd name="T75" fmla="*/ 42 h 191"/>
                    <a:gd name="T76" fmla="*/ 27 w 191"/>
                    <a:gd name="T77" fmla="*/ 29 h 191"/>
                    <a:gd name="T78" fmla="*/ 42 w 191"/>
                    <a:gd name="T79" fmla="*/ 17 h 191"/>
                    <a:gd name="T80" fmla="*/ 49 w 191"/>
                    <a:gd name="T81" fmla="*/ 12 h 191"/>
                    <a:gd name="T82" fmla="*/ 58 w 191"/>
                    <a:gd name="T83" fmla="*/ 8 h 191"/>
                    <a:gd name="T84" fmla="*/ 66 w 191"/>
                    <a:gd name="T85" fmla="*/ 5 h 191"/>
                    <a:gd name="T86" fmla="*/ 76 w 191"/>
                    <a:gd name="T87" fmla="*/ 2 h 191"/>
                    <a:gd name="T88" fmla="*/ 85 w 191"/>
                    <a:gd name="T89" fmla="*/ 0 h 191"/>
                    <a:gd name="T90" fmla="*/ 94 w 191"/>
                    <a:gd name="T91" fmla="*/ 0 h 191"/>
                    <a:gd name="T92" fmla="*/ 94 w 191"/>
                    <a:gd name="T93" fmla="*/ 0 h 191"/>
                    <a:gd name="T94" fmla="*/ 105 w 191"/>
                    <a:gd name="T95" fmla="*/ 0 h 191"/>
                    <a:gd name="T96" fmla="*/ 114 w 191"/>
                    <a:gd name="T97" fmla="*/ 2 h 191"/>
                    <a:gd name="T98" fmla="*/ 123 w 191"/>
                    <a:gd name="T99" fmla="*/ 5 h 191"/>
                    <a:gd name="T100" fmla="*/ 132 w 191"/>
                    <a:gd name="T101" fmla="*/ 8 h 191"/>
                    <a:gd name="T102" fmla="*/ 141 w 191"/>
                    <a:gd name="T103" fmla="*/ 12 h 191"/>
                    <a:gd name="T104" fmla="*/ 149 w 191"/>
                    <a:gd name="T105" fmla="*/ 17 h 191"/>
                    <a:gd name="T106" fmla="*/ 164 w 191"/>
                    <a:gd name="T107" fmla="*/ 29 h 191"/>
                    <a:gd name="T108" fmla="*/ 174 w 191"/>
                    <a:gd name="T109" fmla="*/ 42 h 191"/>
                    <a:gd name="T110" fmla="*/ 180 w 191"/>
                    <a:gd name="T111" fmla="*/ 50 h 191"/>
                    <a:gd name="T112" fmla="*/ 183 w 191"/>
                    <a:gd name="T113" fmla="*/ 59 h 191"/>
                    <a:gd name="T114" fmla="*/ 186 w 191"/>
                    <a:gd name="T115" fmla="*/ 68 h 191"/>
                    <a:gd name="T116" fmla="*/ 189 w 191"/>
                    <a:gd name="T117" fmla="*/ 77 h 191"/>
                    <a:gd name="T118" fmla="*/ 191 w 191"/>
                    <a:gd name="T119" fmla="*/ 86 h 191"/>
                    <a:gd name="T120" fmla="*/ 191 w 191"/>
                    <a:gd name="T121" fmla="*/ 97 h 191"/>
                    <a:gd name="T122" fmla="*/ 191 w 191"/>
                    <a:gd name="T123" fmla="*/ 9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 h="191">
                      <a:moveTo>
                        <a:pt x="191" y="97"/>
                      </a:moveTo>
                      <a:lnTo>
                        <a:pt x="191" y="97"/>
                      </a:lnTo>
                      <a:lnTo>
                        <a:pt x="191" y="106"/>
                      </a:lnTo>
                      <a:lnTo>
                        <a:pt x="189" y="115"/>
                      </a:lnTo>
                      <a:lnTo>
                        <a:pt x="186" y="125"/>
                      </a:lnTo>
                      <a:lnTo>
                        <a:pt x="183" y="133"/>
                      </a:lnTo>
                      <a:lnTo>
                        <a:pt x="180" y="142"/>
                      </a:lnTo>
                      <a:lnTo>
                        <a:pt x="174" y="149"/>
                      </a:lnTo>
                      <a:lnTo>
                        <a:pt x="164" y="164"/>
                      </a:lnTo>
                      <a:lnTo>
                        <a:pt x="149" y="176"/>
                      </a:lnTo>
                      <a:lnTo>
                        <a:pt x="141" y="181"/>
                      </a:lnTo>
                      <a:lnTo>
                        <a:pt x="132" y="184"/>
                      </a:lnTo>
                      <a:lnTo>
                        <a:pt x="123" y="188"/>
                      </a:lnTo>
                      <a:lnTo>
                        <a:pt x="114" y="190"/>
                      </a:lnTo>
                      <a:lnTo>
                        <a:pt x="105" y="191"/>
                      </a:lnTo>
                      <a:lnTo>
                        <a:pt x="94" y="191"/>
                      </a:lnTo>
                      <a:lnTo>
                        <a:pt x="94" y="191"/>
                      </a:lnTo>
                      <a:lnTo>
                        <a:pt x="85" y="191"/>
                      </a:lnTo>
                      <a:lnTo>
                        <a:pt x="76" y="190"/>
                      </a:lnTo>
                      <a:lnTo>
                        <a:pt x="66" y="188"/>
                      </a:lnTo>
                      <a:lnTo>
                        <a:pt x="58" y="184"/>
                      </a:lnTo>
                      <a:lnTo>
                        <a:pt x="49" y="181"/>
                      </a:lnTo>
                      <a:lnTo>
                        <a:pt x="42" y="176"/>
                      </a:lnTo>
                      <a:lnTo>
                        <a:pt x="27" y="164"/>
                      </a:lnTo>
                      <a:lnTo>
                        <a:pt x="16" y="149"/>
                      </a:lnTo>
                      <a:lnTo>
                        <a:pt x="10" y="142"/>
                      </a:lnTo>
                      <a:lnTo>
                        <a:pt x="7" y="133"/>
                      </a:lnTo>
                      <a:lnTo>
                        <a:pt x="3" y="125"/>
                      </a:lnTo>
                      <a:lnTo>
                        <a:pt x="1" y="115"/>
                      </a:lnTo>
                      <a:lnTo>
                        <a:pt x="0" y="106"/>
                      </a:lnTo>
                      <a:lnTo>
                        <a:pt x="0" y="97"/>
                      </a:lnTo>
                      <a:lnTo>
                        <a:pt x="0" y="97"/>
                      </a:lnTo>
                      <a:lnTo>
                        <a:pt x="0" y="86"/>
                      </a:lnTo>
                      <a:lnTo>
                        <a:pt x="1" y="77"/>
                      </a:lnTo>
                      <a:lnTo>
                        <a:pt x="3" y="68"/>
                      </a:lnTo>
                      <a:lnTo>
                        <a:pt x="7" y="59"/>
                      </a:lnTo>
                      <a:lnTo>
                        <a:pt x="10" y="50"/>
                      </a:lnTo>
                      <a:lnTo>
                        <a:pt x="16" y="42"/>
                      </a:lnTo>
                      <a:lnTo>
                        <a:pt x="27" y="29"/>
                      </a:lnTo>
                      <a:lnTo>
                        <a:pt x="42" y="17"/>
                      </a:lnTo>
                      <a:lnTo>
                        <a:pt x="49" y="12"/>
                      </a:lnTo>
                      <a:lnTo>
                        <a:pt x="58" y="8"/>
                      </a:lnTo>
                      <a:lnTo>
                        <a:pt x="66" y="5"/>
                      </a:lnTo>
                      <a:lnTo>
                        <a:pt x="76" y="2"/>
                      </a:lnTo>
                      <a:lnTo>
                        <a:pt x="85" y="0"/>
                      </a:lnTo>
                      <a:lnTo>
                        <a:pt x="94" y="0"/>
                      </a:lnTo>
                      <a:lnTo>
                        <a:pt x="94" y="0"/>
                      </a:lnTo>
                      <a:lnTo>
                        <a:pt x="105" y="0"/>
                      </a:lnTo>
                      <a:lnTo>
                        <a:pt x="114" y="2"/>
                      </a:lnTo>
                      <a:lnTo>
                        <a:pt x="123" y="5"/>
                      </a:lnTo>
                      <a:lnTo>
                        <a:pt x="132" y="8"/>
                      </a:lnTo>
                      <a:lnTo>
                        <a:pt x="141" y="12"/>
                      </a:lnTo>
                      <a:lnTo>
                        <a:pt x="149" y="17"/>
                      </a:lnTo>
                      <a:lnTo>
                        <a:pt x="164" y="29"/>
                      </a:lnTo>
                      <a:lnTo>
                        <a:pt x="174" y="42"/>
                      </a:lnTo>
                      <a:lnTo>
                        <a:pt x="180" y="50"/>
                      </a:lnTo>
                      <a:lnTo>
                        <a:pt x="183" y="59"/>
                      </a:lnTo>
                      <a:lnTo>
                        <a:pt x="186" y="68"/>
                      </a:lnTo>
                      <a:lnTo>
                        <a:pt x="189" y="77"/>
                      </a:lnTo>
                      <a:lnTo>
                        <a:pt x="191" y="86"/>
                      </a:lnTo>
                      <a:lnTo>
                        <a:pt x="191" y="97"/>
                      </a:lnTo>
                      <a:lnTo>
                        <a:pt x="191" y="97"/>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2" name="Freeform 167">
                  <a:extLst>
                    <a:ext uri="{FF2B5EF4-FFF2-40B4-BE49-F238E27FC236}">
                      <a16:creationId xmlns:a16="http://schemas.microsoft.com/office/drawing/2014/main" id="{F1F6DF2C-EBFD-71E9-A1F1-9AF2C00D36A8}"/>
                    </a:ext>
                  </a:extLst>
                </p:cNvPr>
                <p:cNvSpPr>
                  <a:spLocks/>
                </p:cNvSpPr>
                <p:nvPr/>
              </p:nvSpPr>
              <p:spPr bwMode="auto">
                <a:xfrm>
                  <a:off x="1545" y="2292"/>
                  <a:ext cx="133" cy="132"/>
                </a:xfrm>
                <a:custGeom>
                  <a:avLst/>
                  <a:gdLst>
                    <a:gd name="T0" fmla="*/ 133 w 133"/>
                    <a:gd name="T1" fmla="*/ 66 h 132"/>
                    <a:gd name="T2" fmla="*/ 133 w 133"/>
                    <a:gd name="T3" fmla="*/ 66 h 132"/>
                    <a:gd name="T4" fmla="*/ 131 w 133"/>
                    <a:gd name="T5" fmla="*/ 79 h 132"/>
                    <a:gd name="T6" fmla="*/ 127 w 133"/>
                    <a:gd name="T7" fmla="*/ 92 h 132"/>
                    <a:gd name="T8" fmla="*/ 121 w 133"/>
                    <a:gd name="T9" fmla="*/ 102 h 132"/>
                    <a:gd name="T10" fmla="*/ 113 w 133"/>
                    <a:gd name="T11" fmla="*/ 113 h 132"/>
                    <a:gd name="T12" fmla="*/ 103 w 133"/>
                    <a:gd name="T13" fmla="*/ 120 h 132"/>
                    <a:gd name="T14" fmla="*/ 92 w 133"/>
                    <a:gd name="T15" fmla="*/ 126 h 132"/>
                    <a:gd name="T16" fmla="*/ 79 w 133"/>
                    <a:gd name="T17" fmla="*/ 131 h 132"/>
                    <a:gd name="T18" fmla="*/ 67 w 133"/>
                    <a:gd name="T19" fmla="*/ 132 h 132"/>
                    <a:gd name="T20" fmla="*/ 67 w 133"/>
                    <a:gd name="T21" fmla="*/ 132 h 132"/>
                    <a:gd name="T22" fmla="*/ 53 w 133"/>
                    <a:gd name="T23" fmla="*/ 131 h 132"/>
                    <a:gd name="T24" fmla="*/ 40 w 133"/>
                    <a:gd name="T25" fmla="*/ 126 h 132"/>
                    <a:gd name="T26" fmla="*/ 29 w 133"/>
                    <a:gd name="T27" fmla="*/ 120 h 132"/>
                    <a:gd name="T28" fmla="*/ 18 w 133"/>
                    <a:gd name="T29" fmla="*/ 113 h 132"/>
                    <a:gd name="T30" fmla="*/ 11 w 133"/>
                    <a:gd name="T31" fmla="*/ 102 h 132"/>
                    <a:gd name="T32" fmla="*/ 5 w 133"/>
                    <a:gd name="T33" fmla="*/ 92 h 132"/>
                    <a:gd name="T34" fmla="*/ 0 w 133"/>
                    <a:gd name="T35" fmla="*/ 79 h 132"/>
                    <a:gd name="T36" fmla="*/ 0 w 133"/>
                    <a:gd name="T37" fmla="*/ 66 h 132"/>
                    <a:gd name="T38" fmla="*/ 0 w 133"/>
                    <a:gd name="T39" fmla="*/ 66 h 132"/>
                    <a:gd name="T40" fmla="*/ 0 w 133"/>
                    <a:gd name="T41" fmla="*/ 52 h 132"/>
                    <a:gd name="T42" fmla="*/ 5 w 133"/>
                    <a:gd name="T43" fmla="*/ 40 h 132"/>
                    <a:gd name="T44" fmla="*/ 11 w 133"/>
                    <a:gd name="T45" fmla="*/ 28 h 132"/>
                    <a:gd name="T46" fmla="*/ 18 w 133"/>
                    <a:gd name="T47" fmla="*/ 19 h 132"/>
                    <a:gd name="T48" fmla="*/ 29 w 133"/>
                    <a:gd name="T49" fmla="*/ 10 h 132"/>
                    <a:gd name="T50" fmla="*/ 40 w 133"/>
                    <a:gd name="T51" fmla="*/ 4 h 132"/>
                    <a:gd name="T52" fmla="*/ 53 w 133"/>
                    <a:gd name="T53" fmla="*/ 1 h 132"/>
                    <a:gd name="T54" fmla="*/ 67 w 133"/>
                    <a:gd name="T55" fmla="*/ 0 h 132"/>
                    <a:gd name="T56" fmla="*/ 67 w 133"/>
                    <a:gd name="T57" fmla="*/ 0 h 132"/>
                    <a:gd name="T58" fmla="*/ 79 w 133"/>
                    <a:gd name="T59" fmla="*/ 1 h 132"/>
                    <a:gd name="T60" fmla="*/ 92 w 133"/>
                    <a:gd name="T61" fmla="*/ 4 h 132"/>
                    <a:gd name="T62" fmla="*/ 103 w 133"/>
                    <a:gd name="T63" fmla="*/ 10 h 132"/>
                    <a:gd name="T64" fmla="*/ 113 w 133"/>
                    <a:gd name="T65" fmla="*/ 19 h 132"/>
                    <a:gd name="T66" fmla="*/ 121 w 133"/>
                    <a:gd name="T67" fmla="*/ 28 h 132"/>
                    <a:gd name="T68" fmla="*/ 127 w 133"/>
                    <a:gd name="T69" fmla="*/ 40 h 132"/>
                    <a:gd name="T70" fmla="*/ 131 w 133"/>
                    <a:gd name="T71" fmla="*/ 52 h 132"/>
                    <a:gd name="T72" fmla="*/ 133 w 133"/>
                    <a:gd name="T73" fmla="*/ 66 h 132"/>
                    <a:gd name="T74" fmla="*/ 133 w 133"/>
                    <a:gd name="T75" fmla="*/ 6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132">
                      <a:moveTo>
                        <a:pt x="133" y="66"/>
                      </a:moveTo>
                      <a:lnTo>
                        <a:pt x="133" y="66"/>
                      </a:lnTo>
                      <a:lnTo>
                        <a:pt x="131" y="79"/>
                      </a:lnTo>
                      <a:lnTo>
                        <a:pt x="127" y="92"/>
                      </a:lnTo>
                      <a:lnTo>
                        <a:pt x="121" y="102"/>
                      </a:lnTo>
                      <a:lnTo>
                        <a:pt x="113" y="113"/>
                      </a:lnTo>
                      <a:lnTo>
                        <a:pt x="103" y="120"/>
                      </a:lnTo>
                      <a:lnTo>
                        <a:pt x="92" y="126"/>
                      </a:lnTo>
                      <a:lnTo>
                        <a:pt x="79" y="131"/>
                      </a:lnTo>
                      <a:lnTo>
                        <a:pt x="67" y="132"/>
                      </a:lnTo>
                      <a:lnTo>
                        <a:pt x="67" y="132"/>
                      </a:lnTo>
                      <a:lnTo>
                        <a:pt x="53" y="131"/>
                      </a:lnTo>
                      <a:lnTo>
                        <a:pt x="40" y="126"/>
                      </a:lnTo>
                      <a:lnTo>
                        <a:pt x="29" y="120"/>
                      </a:lnTo>
                      <a:lnTo>
                        <a:pt x="18" y="113"/>
                      </a:lnTo>
                      <a:lnTo>
                        <a:pt x="11" y="102"/>
                      </a:lnTo>
                      <a:lnTo>
                        <a:pt x="5" y="92"/>
                      </a:lnTo>
                      <a:lnTo>
                        <a:pt x="0" y="79"/>
                      </a:lnTo>
                      <a:lnTo>
                        <a:pt x="0" y="66"/>
                      </a:lnTo>
                      <a:lnTo>
                        <a:pt x="0" y="66"/>
                      </a:lnTo>
                      <a:lnTo>
                        <a:pt x="0" y="52"/>
                      </a:lnTo>
                      <a:lnTo>
                        <a:pt x="5" y="40"/>
                      </a:lnTo>
                      <a:lnTo>
                        <a:pt x="11" y="28"/>
                      </a:lnTo>
                      <a:lnTo>
                        <a:pt x="18" y="19"/>
                      </a:lnTo>
                      <a:lnTo>
                        <a:pt x="29" y="10"/>
                      </a:lnTo>
                      <a:lnTo>
                        <a:pt x="40" y="4"/>
                      </a:lnTo>
                      <a:lnTo>
                        <a:pt x="53" y="1"/>
                      </a:lnTo>
                      <a:lnTo>
                        <a:pt x="67" y="0"/>
                      </a:lnTo>
                      <a:lnTo>
                        <a:pt x="67" y="0"/>
                      </a:lnTo>
                      <a:lnTo>
                        <a:pt x="79" y="1"/>
                      </a:lnTo>
                      <a:lnTo>
                        <a:pt x="92" y="4"/>
                      </a:lnTo>
                      <a:lnTo>
                        <a:pt x="103" y="10"/>
                      </a:lnTo>
                      <a:lnTo>
                        <a:pt x="113" y="19"/>
                      </a:lnTo>
                      <a:lnTo>
                        <a:pt x="121" y="28"/>
                      </a:lnTo>
                      <a:lnTo>
                        <a:pt x="127" y="40"/>
                      </a:lnTo>
                      <a:lnTo>
                        <a:pt x="131" y="52"/>
                      </a:lnTo>
                      <a:lnTo>
                        <a:pt x="133" y="66"/>
                      </a:lnTo>
                      <a:lnTo>
                        <a:pt x="133" y="66"/>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3" name="Freeform 168">
                  <a:extLst>
                    <a:ext uri="{FF2B5EF4-FFF2-40B4-BE49-F238E27FC236}">
                      <a16:creationId xmlns:a16="http://schemas.microsoft.com/office/drawing/2014/main" id="{71D1F6C3-857E-3E04-F5FE-F865DD425AF7}"/>
                    </a:ext>
                  </a:extLst>
                </p:cNvPr>
                <p:cNvSpPr>
                  <a:spLocks/>
                </p:cNvSpPr>
                <p:nvPr/>
              </p:nvSpPr>
              <p:spPr bwMode="auto">
                <a:xfrm>
                  <a:off x="1628" y="2468"/>
                  <a:ext cx="163" cy="161"/>
                </a:xfrm>
                <a:custGeom>
                  <a:avLst/>
                  <a:gdLst>
                    <a:gd name="T0" fmla="*/ 163 w 163"/>
                    <a:gd name="T1" fmla="*/ 81 h 161"/>
                    <a:gd name="T2" fmla="*/ 163 w 163"/>
                    <a:gd name="T3" fmla="*/ 81 h 161"/>
                    <a:gd name="T4" fmla="*/ 162 w 163"/>
                    <a:gd name="T5" fmla="*/ 96 h 161"/>
                    <a:gd name="T6" fmla="*/ 157 w 163"/>
                    <a:gd name="T7" fmla="*/ 113 h 161"/>
                    <a:gd name="T8" fmla="*/ 149 w 163"/>
                    <a:gd name="T9" fmla="*/ 127 h 161"/>
                    <a:gd name="T10" fmla="*/ 139 w 163"/>
                    <a:gd name="T11" fmla="*/ 139 h 161"/>
                    <a:gd name="T12" fmla="*/ 127 w 163"/>
                    <a:gd name="T13" fmla="*/ 148 h 161"/>
                    <a:gd name="T14" fmla="*/ 113 w 163"/>
                    <a:gd name="T15" fmla="*/ 155 h 161"/>
                    <a:gd name="T16" fmla="*/ 98 w 163"/>
                    <a:gd name="T17" fmla="*/ 160 h 161"/>
                    <a:gd name="T18" fmla="*/ 82 w 163"/>
                    <a:gd name="T19" fmla="*/ 161 h 161"/>
                    <a:gd name="T20" fmla="*/ 82 w 163"/>
                    <a:gd name="T21" fmla="*/ 161 h 161"/>
                    <a:gd name="T22" fmla="*/ 65 w 163"/>
                    <a:gd name="T23" fmla="*/ 160 h 161"/>
                    <a:gd name="T24" fmla="*/ 50 w 163"/>
                    <a:gd name="T25" fmla="*/ 155 h 161"/>
                    <a:gd name="T26" fmla="*/ 36 w 163"/>
                    <a:gd name="T27" fmla="*/ 148 h 161"/>
                    <a:gd name="T28" fmla="*/ 24 w 163"/>
                    <a:gd name="T29" fmla="*/ 139 h 161"/>
                    <a:gd name="T30" fmla="*/ 14 w 163"/>
                    <a:gd name="T31" fmla="*/ 127 h 161"/>
                    <a:gd name="T32" fmla="*/ 6 w 163"/>
                    <a:gd name="T33" fmla="*/ 113 h 161"/>
                    <a:gd name="T34" fmla="*/ 2 w 163"/>
                    <a:gd name="T35" fmla="*/ 96 h 161"/>
                    <a:gd name="T36" fmla="*/ 0 w 163"/>
                    <a:gd name="T37" fmla="*/ 81 h 161"/>
                    <a:gd name="T38" fmla="*/ 0 w 163"/>
                    <a:gd name="T39" fmla="*/ 81 h 161"/>
                    <a:gd name="T40" fmla="*/ 2 w 163"/>
                    <a:gd name="T41" fmla="*/ 65 h 161"/>
                    <a:gd name="T42" fmla="*/ 6 w 163"/>
                    <a:gd name="T43" fmla="*/ 50 h 161"/>
                    <a:gd name="T44" fmla="*/ 14 w 163"/>
                    <a:gd name="T45" fmla="*/ 35 h 161"/>
                    <a:gd name="T46" fmla="*/ 24 w 163"/>
                    <a:gd name="T47" fmla="*/ 23 h 161"/>
                    <a:gd name="T48" fmla="*/ 36 w 163"/>
                    <a:gd name="T49" fmla="*/ 14 h 161"/>
                    <a:gd name="T50" fmla="*/ 50 w 163"/>
                    <a:gd name="T51" fmla="*/ 6 h 161"/>
                    <a:gd name="T52" fmla="*/ 65 w 163"/>
                    <a:gd name="T53" fmla="*/ 1 h 161"/>
                    <a:gd name="T54" fmla="*/ 82 w 163"/>
                    <a:gd name="T55" fmla="*/ 0 h 161"/>
                    <a:gd name="T56" fmla="*/ 82 w 163"/>
                    <a:gd name="T57" fmla="*/ 0 h 161"/>
                    <a:gd name="T58" fmla="*/ 98 w 163"/>
                    <a:gd name="T59" fmla="*/ 1 h 161"/>
                    <a:gd name="T60" fmla="*/ 113 w 163"/>
                    <a:gd name="T61" fmla="*/ 6 h 161"/>
                    <a:gd name="T62" fmla="*/ 127 w 163"/>
                    <a:gd name="T63" fmla="*/ 14 h 161"/>
                    <a:gd name="T64" fmla="*/ 139 w 163"/>
                    <a:gd name="T65" fmla="*/ 23 h 161"/>
                    <a:gd name="T66" fmla="*/ 149 w 163"/>
                    <a:gd name="T67" fmla="*/ 35 h 161"/>
                    <a:gd name="T68" fmla="*/ 157 w 163"/>
                    <a:gd name="T69" fmla="*/ 50 h 161"/>
                    <a:gd name="T70" fmla="*/ 162 w 163"/>
                    <a:gd name="T71" fmla="*/ 65 h 161"/>
                    <a:gd name="T72" fmla="*/ 163 w 163"/>
                    <a:gd name="T73" fmla="*/ 81 h 161"/>
                    <a:gd name="T74" fmla="*/ 163 w 163"/>
                    <a:gd name="T75"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1">
                      <a:moveTo>
                        <a:pt x="163" y="81"/>
                      </a:moveTo>
                      <a:lnTo>
                        <a:pt x="163" y="81"/>
                      </a:lnTo>
                      <a:lnTo>
                        <a:pt x="162" y="96"/>
                      </a:lnTo>
                      <a:lnTo>
                        <a:pt x="157" y="113"/>
                      </a:lnTo>
                      <a:lnTo>
                        <a:pt x="149" y="127"/>
                      </a:lnTo>
                      <a:lnTo>
                        <a:pt x="139" y="139"/>
                      </a:lnTo>
                      <a:lnTo>
                        <a:pt x="127" y="148"/>
                      </a:lnTo>
                      <a:lnTo>
                        <a:pt x="113" y="155"/>
                      </a:lnTo>
                      <a:lnTo>
                        <a:pt x="98" y="160"/>
                      </a:lnTo>
                      <a:lnTo>
                        <a:pt x="82" y="161"/>
                      </a:lnTo>
                      <a:lnTo>
                        <a:pt x="82" y="161"/>
                      </a:lnTo>
                      <a:lnTo>
                        <a:pt x="65" y="160"/>
                      </a:lnTo>
                      <a:lnTo>
                        <a:pt x="50" y="155"/>
                      </a:lnTo>
                      <a:lnTo>
                        <a:pt x="36" y="148"/>
                      </a:lnTo>
                      <a:lnTo>
                        <a:pt x="24" y="139"/>
                      </a:lnTo>
                      <a:lnTo>
                        <a:pt x="14" y="127"/>
                      </a:lnTo>
                      <a:lnTo>
                        <a:pt x="6" y="113"/>
                      </a:lnTo>
                      <a:lnTo>
                        <a:pt x="2" y="96"/>
                      </a:lnTo>
                      <a:lnTo>
                        <a:pt x="0" y="81"/>
                      </a:lnTo>
                      <a:lnTo>
                        <a:pt x="0" y="81"/>
                      </a:lnTo>
                      <a:lnTo>
                        <a:pt x="2" y="65"/>
                      </a:lnTo>
                      <a:lnTo>
                        <a:pt x="6" y="50"/>
                      </a:lnTo>
                      <a:lnTo>
                        <a:pt x="14" y="35"/>
                      </a:lnTo>
                      <a:lnTo>
                        <a:pt x="24" y="23"/>
                      </a:lnTo>
                      <a:lnTo>
                        <a:pt x="36" y="14"/>
                      </a:lnTo>
                      <a:lnTo>
                        <a:pt x="50" y="6"/>
                      </a:lnTo>
                      <a:lnTo>
                        <a:pt x="65" y="1"/>
                      </a:lnTo>
                      <a:lnTo>
                        <a:pt x="82" y="0"/>
                      </a:lnTo>
                      <a:lnTo>
                        <a:pt x="82" y="0"/>
                      </a:lnTo>
                      <a:lnTo>
                        <a:pt x="98" y="1"/>
                      </a:lnTo>
                      <a:lnTo>
                        <a:pt x="113" y="6"/>
                      </a:lnTo>
                      <a:lnTo>
                        <a:pt x="127" y="14"/>
                      </a:lnTo>
                      <a:lnTo>
                        <a:pt x="139" y="23"/>
                      </a:lnTo>
                      <a:lnTo>
                        <a:pt x="149" y="35"/>
                      </a:lnTo>
                      <a:lnTo>
                        <a:pt x="157" y="50"/>
                      </a:lnTo>
                      <a:lnTo>
                        <a:pt x="162" y="65"/>
                      </a:lnTo>
                      <a:lnTo>
                        <a:pt x="163" y="81"/>
                      </a:lnTo>
                      <a:lnTo>
                        <a:pt x="163" y="81"/>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4" name="Freeform 169">
                  <a:extLst>
                    <a:ext uri="{FF2B5EF4-FFF2-40B4-BE49-F238E27FC236}">
                      <a16:creationId xmlns:a16="http://schemas.microsoft.com/office/drawing/2014/main" id="{290A9FAB-E264-B72A-4D67-5B9086D8A25D}"/>
                    </a:ext>
                  </a:extLst>
                </p:cNvPr>
                <p:cNvSpPr>
                  <a:spLocks/>
                </p:cNvSpPr>
                <p:nvPr/>
              </p:nvSpPr>
              <p:spPr bwMode="auto">
                <a:xfrm>
                  <a:off x="1756" y="2231"/>
                  <a:ext cx="171" cy="172"/>
                </a:xfrm>
                <a:custGeom>
                  <a:avLst/>
                  <a:gdLst>
                    <a:gd name="T0" fmla="*/ 171 w 171"/>
                    <a:gd name="T1" fmla="*/ 86 h 172"/>
                    <a:gd name="T2" fmla="*/ 171 w 171"/>
                    <a:gd name="T3" fmla="*/ 86 h 172"/>
                    <a:gd name="T4" fmla="*/ 169 w 171"/>
                    <a:gd name="T5" fmla="*/ 103 h 172"/>
                    <a:gd name="T6" fmla="*/ 165 w 171"/>
                    <a:gd name="T7" fmla="*/ 119 h 172"/>
                    <a:gd name="T8" fmla="*/ 156 w 171"/>
                    <a:gd name="T9" fmla="*/ 134 h 172"/>
                    <a:gd name="T10" fmla="*/ 145 w 171"/>
                    <a:gd name="T11" fmla="*/ 146 h 172"/>
                    <a:gd name="T12" fmla="*/ 133 w 171"/>
                    <a:gd name="T13" fmla="*/ 157 h 172"/>
                    <a:gd name="T14" fmla="*/ 118 w 171"/>
                    <a:gd name="T15" fmla="*/ 165 h 172"/>
                    <a:gd name="T16" fmla="*/ 103 w 171"/>
                    <a:gd name="T17" fmla="*/ 169 h 172"/>
                    <a:gd name="T18" fmla="*/ 85 w 171"/>
                    <a:gd name="T19" fmla="*/ 172 h 172"/>
                    <a:gd name="T20" fmla="*/ 85 w 171"/>
                    <a:gd name="T21" fmla="*/ 172 h 172"/>
                    <a:gd name="T22" fmla="*/ 68 w 171"/>
                    <a:gd name="T23" fmla="*/ 169 h 172"/>
                    <a:gd name="T24" fmla="*/ 52 w 171"/>
                    <a:gd name="T25" fmla="*/ 165 h 172"/>
                    <a:gd name="T26" fmla="*/ 38 w 171"/>
                    <a:gd name="T27" fmla="*/ 157 h 172"/>
                    <a:gd name="T28" fmla="*/ 24 w 171"/>
                    <a:gd name="T29" fmla="*/ 146 h 172"/>
                    <a:gd name="T30" fmla="*/ 14 w 171"/>
                    <a:gd name="T31" fmla="*/ 134 h 172"/>
                    <a:gd name="T32" fmla="*/ 6 w 171"/>
                    <a:gd name="T33" fmla="*/ 119 h 172"/>
                    <a:gd name="T34" fmla="*/ 2 w 171"/>
                    <a:gd name="T35" fmla="*/ 103 h 172"/>
                    <a:gd name="T36" fmla="*/ 0 w 171"/>
                    <a:gd name="T37" fmla="*/ 86 h 172"/>
                    <a:gd name="T38" fmla="*/ 0 w 171"/>
                    <a:gd name="T39" fmla="*/ 86 h 172"/>
                    <a:gd name="T40" fmla="*/ 2 w 171"/>
                    <a:gd name="T41" fmla="*/ 70 h 172"/>
                    <a:gd name="T42" fmla="*/ 6 w 171"/>
                    <a:gd name="T43" fmla="*/ 53 h 172"/>
                    <a:gd name="T44" fmla="*/ 14 w 171"/>
                    <a:gd name="T45" fmla="*/ 38 h 172"/>
                    <a:gd name="T46" fmla="*/ 24 w 171"/>
                    <a:gd name="T47" fmla="*/ 26 h 172"/>
                    <a:gd name="T48" fmla="*/ 38 w 171"/>
                    <a:gd name="T49" fmla="*/ 15 h 172"/>
                    <a:gd name="T50" fmla="*/ 52 w 171"/>
                    <a:gd name="T51" fmla="*/ 8 h 172"/>
                    <a:gd name="T52" fmla="*/ 68 w 171"/>
                    <a:gd name="T53" fmla="*/ 2 h 172"/>
                    <a:gd name="T54" fmla="*/ 85 w 171"/>
                    <a:gd name="T55" fmla="*/ 0 h 172"/>
                    <a:gd name="T56" fmla="*/ 85 w 171"/>
                    <a:gd name="T57" fmla="*/ 0 h 172"/>
                    <a:gd name="T58" fmla="*/ 103 w 171"/>
                    <a:gd name="T59" fmla="*/ 2 h 172"/>
                    <a:gd name="T60" fmla="*/ 118 w 171"/>
                    <a:gd name="T61" fmla="*/ 8 h 172"/>
                    <a:gd name="T62" fmla="*/ 133 w 171"/>
                    <a:gd name="T63" fmla="*/ 15 h 172"/>
                    <a:gd name="T64" fmla="*/ 145 w 171"/>
                    <a:gd name="T65" fmla="*/ 26 h 172"/>
                    <a:gd name="T66" fmla="*/ 156 w 171"/>
                    <a:gd name="T67" fmla="*/ 38 h 172"/>
                    <a:gd name="T68" fmla="*/ 165 w 171"/>
                    <a:gd name="T69" fmla="*/ 53 h 172"/>
                    <a:gd name="T70" fmla="*/ 169 w 171"/>
                    <a:gd name="T71" fmla="*/ 70 h 172"/>
                    <a:gd name="T72" fmla="*/ 171 w 171"/>
                    <a:gd name="T73" fmla="*/ 86 h 172"/>
                    <a:gd name="T74" fmla="*/ 171 w 171"/>
                    <a:gd name="T7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1" h="172">
                      <a:moveTo>
                        <a:pt x="171" y="86"/>
                      </a:moveTo>
                      <a:lnTo>
                        <a:pt x="171" y="86"/>
                      </a:lnTo>
                      <a:lnTo>
                        <a:pt x="169" y="103"/>
                      </a:lnTo>
                      <a:lnTo>
                        <a:pt x="165" y="119"/>
                      </a:lnTo>
                      <a:lnTo>
                        <a:pt x="156" y="134"/>
                      </a:lnTo>
                      <a:lnTo>
                        <a:pt x="145" y="146"/>
                      </a:lnTo>
                      <a:lnTo>
                        <a:pt x="133" y="157"/>
                      </a:lnTo>
                      <a:lnTo>
                        <a:pt x="118" y="165"/>
                      </a:lnTo>
                      <a:lnTo>
                        <a:pt x="103" y="169"/>
                      </a:lnTo>
                      <a:lnTo>
                        <a:pt x="85" y="172"/>
                      </a:lnTo>
                      <a:lnTo>
                        <a:pt x="85" y="172"/>
                      </a:lnTo>
                      <a:lnTo>
                        <a:pt x="68" y="169"/>
                      </a:lnTo>
                      <a:lnTo>
                        <a:pt x="52" y="165"/>
                      </a:lnTo>
                      <a:lnTo>
                        <a:pt x="38" y="157"/>
                      </a:lnTo>
                      <a:lnTo>
                        <a:pt x="24" y="146"/>
                      </a:lnTo>
                      <a:lnTo>
                        <a:pt x="14" y="134"/>
                      </a:lnTo>
                      <a:lnTo>
                        <a:pt x="6" y="119"/>
                      </a:lnTo>
                      <a:lnTo>
                        <a:pt x="2" y="103"/>
                      </a:lnTo>
                      <a:lnTo>
                        <a:pt x="0" y="86"/>
                      </a:lnTo>
                      <a:lnTo>
                        <a:pt x="0" y="86"/>
                      </a:lnTo>
                      <a:lnTo>
                        <a:pt x="2" y="70"/>
                      </a:lnTo>
                      <a:lnTo>
                        <a:pt x="6" y="53"/>
                      </a:lnTo>
                      <a:lnTo>
                        <a:pt x="14" y="38"/>
                      </a:lnTo>
                      <a:lnTo>
                        <a:pt x="24" y="26"/>
                      </a:lnTo>
                      <a:lnTo>
                        <a:pt x="38" y="15"/>
                      </a:lnTo>
                      <a:lnTo>
                        <a:pt x="52" y="8"/>
                      </a:lnTo>
                      <a:lnTo>
                        <a:pt x="68" y="2"/>
                      </a:lnTo>
                      <a:lnTo>
                        <a:pt x="85" y="0"/>
                      </a:lnTo>
                      <a:lnTo>
                        <a:pt x="85" y="0"/>
                      </a:lnTo>
                      <a:lnTo>
                        <a:pt x="103" y="2"/>
                      </a:lnTo>
                      <a:lnTo>
                        <a:pt x="118" y="8"/>
                      </a:lnTo>
                      <a:lnTo>
                        <a:pt x="133" y="15"/>
                      </a:lnTo>
                      <a:lnTo>
                        <a:pt x="145" y="26"/>
                      </a:lnTo>
                      <a:lnTo>
                        <a:pt x="156" y="38"/>
                      </a:lnTo>
                      <a:lnTo>
                        <a:pt x="165" y="53"/>
                      </a:lnTo>
                      <a:lnTo>
                        <a:pt x="169" y="70"/>
                      </a:lnTo>
                      <a:lnTo>
                        <a:pt x="171" y="86"/>
                      </a:lnTo>
                      <a:lnTo>
                        <a:pt x="171" y="86"/>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5" name="Freeform 170">
                  <a:extLst>
                    <a:ext uri="{FF2B5EF4-FFF2-40B4-BE49-F238E27FC236}">
                      <a16:creationId xmlns:a16="http://schemas.microsoft.com/office/drawing/2014/main" id="{95AE0599-13B9-0D61-E05F-FF821991B936}"/>
                    </a:ext>
                  </a:extLst>
                </p:cNvPr>
                <p:cNvSpPr>
                  <a:spLocks/>
                </p:cNvSpPr>
                <p:nvPr/>
              </p:nvSpPr>
              <p:spPr bwMode="auto">
                <a:xfrm>
                  <a:off x="1940" y="2251"/>
                  <a:ext cx="133" cy="133"/>
                </a:xfrm>
                <a:custGeom>
                  <a:avLst/>
                  <a:gdLst>
                    <a:gd name="T0" fmla="*/ 133 w 133"/>
                    <a:gd name="T1" fmla="*/ 66 h 133"/>
                    <a:gd name="T2" fmla="*/ 133 w 133"/>
                    <a:gd name="T3" fmla="*/ 66 h 133"/>
                    <a:gd name="T4" fmla="*/ 131 w 133"/>
                    <a:gd name="T5" fmla="*/ 80 h 133"/>
                    <a:gd name="T6" fmla="*/ 128 w 133"/>
                    <a:gd name="T7" fmla="*/ 92 h 133"/>
                    <a:gd name="T8" fmla="*/ 122 w 133"/>
                    <a:gd name="T9" fmla="*/ 104 h 133"/>
                    <a:gd name="T10" fmla="*/ 113 w 133"/>
                    <a:gd name="T11" fmla="*/ 113 h 133"/>
                    <a:gd name="T12" fmla="*/ 104 w 133"/>
                    <a:gd name="T13" fmla="*/ 122 h 133"/>
                    <a:gd name="T14" fmla="*/ 92 w 133"/>
                    <a:gd name="T15" fmla="*/ 128 h 133"/>
                    <a:gd name="T16" fmla="*/ 80 w 133"/>
                    <a:gd name="T17" fmla="*/ 131 h 133"/>
                    <a:gd name="T18" fmla="*/ 67 w 133"/>
                    <a:gd name="T19" fmla="*/ 133 h 133"/>
                    <a:gd name="T20" fmla="*/ 67 w 133"/>
                    <a:gd name="T21" fmla="*/ 133 h 133"/>
                    <a:gd name="T22" fmla="*/ 53 w 133"/>
                    <a:gd name="T23" fmla="*/ 131 h 133"/>
                    <a:gd name="T24" fmla="*/ 41 w 133"/>
                    <a:gd name="T25" fmla="*/ 128 h 133"/>
                    <a:gd name="T26" fmla="*/ 29 w 133"/>
                    <a:gd name="T27" fmla="*/ 122 h 133"/>
                    <a:gd name="T28" fmla="*/ 20 w 133"/>
                    <a:gd name="T29" fmla="*/ 113 h 133"/>
                    <a:gd name="T30" fmla="*/ 11 w 133"/>
                    <a:gd name="T31" fmla="*/ 104 h 133"/>
                    <a:gd name="T32" fmla="*/ 5 w 133"/>
                    <a:gd name="T33" fmla="*/ 92 h 133"/>
                    <a:gd name="T34" fmla="*/ 2 w 133"/>
                    <a:gd name="T35" fmla="*/ 80 h 133"/>
                    <a:gd name="T36" fmla="*/ 0 w 133"/>
                    <a:gd name="T37" fmla="*/ 66 h 133"/>
                    <a:gd name="T38" fmla="*/ 0 w 133"/>
                    <a:gd name="T39" fmla="*/ 66 h 133"/>
                    <a:gd name="T40" fmla="*/ 2 w 133"/>
                    <a:gd name="T41" fmla="*/ 53 h 133"/>
                    <a:gd name="T42" fmla="*/ 5 w 133"/>
                    <a:gd name="T43" fmla="*/ 41 h 133"/>
                    <a:gd name="T44" fmla="*/ 11 w 133"/>
                    <a:gd name="T45" fmla="*/ 29 h 133"/>
                    <a:gd name="T46" fmla="*/ 20 w 133"/>
                    <a:gd name="T47" fmla="*/ 19 h 133"/>
                    <a:gd name="T48" fmla="*/ 29 w 133"/>
                    <a:gd name="T49" fmla="*/ 10 h 133"/>
                    <a:gd name="T50" fmla="*/ 41 w 133"/>
                    <a:gd name="T51" fmla="*/ 4 h 133"/>
                    <a:gd name="T52" fmla="*/ 53 w 133"/>
                    <a:gd name="T53" fmla="*/ 1 h 133"/>
                    <a:gd name="T54" fmla="*/ 67 w 133"/>
                    <a:gd name="T55" fmla="*/ 0 h 133"/>
                    <a:gd name="T56" fmla="*/ 67 w 133"/>
                    <a:gd name="T57" fmla="*/ 0 h 133"/>
                    <a:gd name="T58" fmla="*/ 80 w 133"/>
                    <a:gd name="T59" fmla="*/ 1 h 133"/>
                    <a:gd name="T60" fmla="*/ 92 w 133"/>
                    <a:gd name="T61" fmla="*/ 4 h 133"/>
                    <a:gd name="T62" fmla="*/ 104 w 133"/>
                    <a:gd name="T63" fmla="*/ 10 h 133"/>
                    <a:gd name="T64" fmla="*/ 113 w 133"/>
                    <a:gd name="T65" fmla="*/ 19 h 133"/>
                    <a:gd name="T66" fmla="*/ 122 w 133"/>
                    <a:gd name="T67" fmla="*/ 29 h 133"/>
                    <a:gd name="T68" fmla="*/ 128 w 133"/>
                    <a:gd name="T69" fmla="*/ 41 h 133"/>
                    <a:gd name="T70" fmla="*/ 131 w 133"/>
                    <a:gd name="T71" fmla="*/ 53 h 133"/>
                    <a:gd name="T72" fmla="*/ 133 w 133"/>
                    <a:gd name="T73" fmla="*/ 66 h 133"/>
                    <a:gd name="T74" fmla="*/ 133 w 133"/>
                    <a:gd name="T75" fmla="*/ 6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133">
                      <a:moveTo>
                        <a:pt x="133" y="66"/>
                      </a:moveTo>
                      <a:lnTo>
                        <a:pt x="133" y="66"/>
                      </a:lnTo>
                      <a:lnTo>
                        <a:pt x="131" y="80"/>
                      </a:lnTo>
                      <a:lnTo>
                        <a:pt x="128" y="92"/>
                      </a:lnTo>
                      <a:lnTo>
                        <a:pt x="122" y="104"/>
                      </a:lnTo>
                      <a:lnTo>
                        <a:pt x="113" y="113"/>
                      </a:lnTo>
                      <a:lnTo>
                        <a:pt x="104" y="122"/>
                      </a:lnTo>
                      <a:lnTo>
                        <a:pt x="92" y="128"/>
                      </a:lnTo>
                      <a:lnTo>
                        <a:pt x="80" y="131"/>
                      </a:lnTo>
                      <a:lnTo>
                        <a:pt x="67" y="133"/>
                      </a:lnTo>
                      <a:lnTo>
                        <a:pt x="67" y="133"/>
                      </a:lnTo>
                      <a:lnTo>
                        <a:pt x="53" y="131"/>
                      </a:lnTo>
                      <a:lnTo>
                        <a:pt x="41" y="128"/>
                      </a:lnTo>
                      <a:lnTo>
                        <a:pt x="29" y="122"/>
                      </a:lnTo>
                      <a:lnTo>
                        <a:pt x="20" y="113"/>
                      </a:lnTo>
                      <a:lnTo>
                        <a:pt x="11" y="104"/>
                      </a:lnTo>
                      <a:lnTo>
                        <a:pt x="5" y="92"/>
                      </a:lnTo>
                      <a:lnTo>
                        <a:pt x="2" y="80"/>
                      </a:lnTo>
                      <a:lnTo>
                        <a:pt x="0" y="66"/>
                      </a:lnTo>
                      <a:lnTo>
                        <a:pt x="0" y="66"/>
                      </a:lnTo>
                      <a:lnTo>
                        <a:pt x="2" y="53"/>
                      </a:lnTo>
                      <a:lnTo>
                        <a:pt x="5" y="41"/>
                      </a:lnTo>
                      <a:lnTo>
                        <a:pt x="11" y="29"/>
                      </a:lnTo>
                      <a:lnTo>
                        <a:pt x="20" y="19"/>
                      </a:lnTo>
                      <a:lnTo>
                        <a:pt x="29" y="10"/>
                      </a:lnTo>
                      <a:lnTo>
                        <a:pt x="41" y="4"/>
                      </a:lnTo>
                      <a:lnTo>
                        <a:pt x="53" y="1"/>
                      </a:lnTo>
                      <a:lnTo>
                        <a:pt x="67" y="0"/>
                      </a:lnTo>
                      <a:lnTo>
                        <a:pt x="67" y="0"/>
                      </a:lnTo>
                      <a:lnTo>
                        <a:pt x="80" y="1"/>
                      </a:lnTo>
                      <a:lnTo>
                        <a:pt x="92" y="4"/>
                      </a:lnTo>
                      <a:lnTo>
                        <a:pt x="104" y="10"/>
                      </a:lnTo>
                      <a:lnTo>
                        <a:pt x="113" y="19"/>
                      </a:lnTo>
                      <a:lnTo>
                        <a:pt x="122" y="29"/>
                      </a:lnTo>
                      <a:lnTo>
                        <a:pt x="128" y="41"/>
                      </a:lnTo>
                      <a:lnTo>
                        <a:pt x="131" y="53"/>
                      </a:lnTo>
                      <a:lnTo>
                        <a:pt x="133" y="66"/>
                      </a:lnTo>
                      <a:lnTo>
                        <a:pt x="133" y="66"/>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6" name="Freeform 171">
                  <a:extLst>
                    <a:ext uri="{FF2B5EF4-FFF2-40B4-BE49-F238E27FC236}">
                      <a16:creationId xmlns:a16="http://schemas.microsoft.com/office/drawing/2014/main" id="{BA4C8497-4BBC-F635-6830-579CEDB2F639}"/>
                    </a:ext>
                  </a:extLst>
                </p:cNvPr>
                <p:cNvSpPr>
                  <a:spLocks/>
                </p:cNvSpPr>
                <p:nvPr/>
              </p:nvSpPr>
              <p:spPr bwMode="auto">
                <a:xfrm>
                  <a:off x="1853" y="2210"/>
                  <a:ext cx="128" cy="127"/>
                </a:xfrm>
                <a:custGeom>
                  <a:avLst/>
                  <a:gdLst>
                    <a:gd name="T0" fmla="*/ 128 w 128"/>
                    <a:gd name="T1" fmla="*/ 63 h 127"/>
                    <a:gd name="T2" fmla="*/ 128 w 128"/>
                    <a:gd name="T3" fmla="*/ 63 h 127"/>
                    <a:gd name="T4" fmla="*/ 126 w 128"/>
                    <a:gd name="T5" fmla="*/ 77 h 127"/>
                    <a:gd name="T6" fmla="*/ 123 w 128"/>
                    <a:gd name="T7" fmla="*/ 89 h 127"/>
                    <a:gd name="T8" fmla="*/ 117 w 128"/>
                    <a:gd name="T9" fmla="*/ 100 h 127"/>
                    <a:gd name="T10" fmla="*/ 110 w 128"/>
                    <a:gd name="T11" fmla="*/ 109 h 127"/>
                    <a:gd name="T12" fmla="*/ 99 w 128"/>
                    <a:gd name="T13" fmla="*/ 116 h 127"/>
                    <a:gd name="T14" fmla="*/ 89 w 128"/>
                    <a:gd name="T15" fmla="*/ 122 h 127"/>
                    <a:gd name="T16" fmla="*/ 77 w 128"/>
                    <a:gd name="T17" fmla="*/ 127 h 127"/>
                    <a:gd name="T18" fmla="*/ 65 w 128"/>
                    <a:gd name="T19" fmla="*/ 127 h 127"/>
                    <a:gd name="T20" fmla="*/ 65 w 128"/>
                    <a:gd name="T21" fmla="*/ 127 h 127"/>
                    <a:gd name="T22" fmla="*/ 51 w 128"/>
                    <a:gd name="T23" fmla="*/ 127 h 127"/>
                    <a:gd name="T24" fmla="*/ 39 w 128"/>
                    <a:gd name="T25" fmla="*/ 122 h 127"/>
                    <a:gd name="T26" fmla="*/ 28 w 128"/>
                    <a:gd name="T27" fmla="*/ 116 h 127"/>
                    <a:gd name="T28" fmla="*/ 19 w 128"/>
                    <a:gd name="T29" fmla="*/ 109 h 127"/>
                    <a:gd name="T30" fmla="*/ 12 w 128"/>
                    <a:gd name="T31" fmla="*/ 100 h 127"/>
                    <a:gd name="T32" fmla="*/ 6 w 128"/>
                    <a:gd name="T33" fmla="*/ 89 h 127"/>
                    <a:gd name="T34" fmla="*/ 1 w 128"/>
                    <a:gd name="T35" fmla="*/ 77 h 127"/>
                    <a:gd name="T36" fmla="*/ 0 w 128"/>
                    <a:gd name="T37" fmla="*/ 63 h 127"/>
                    <a:gd name="T38" fmla="*/ 0 w 128"/>
                    <a:gd name="T39" fmla="*/ 63 h 127"/>
                    <a:gd name="T40" fmla="*/ 1 w 128"/>
                    <a:gd name="T41" fmla="*/ 51 h 127"/>
                    <a:gd name="T42" fmla="*/ 6 w 128"/>
                    <a:gd name="T43" fmla="*/ 39 h 127"/>
                    <a:gd name="T44" fmla="*/ 12 w 128"/>
                    <a:gd name="T45" fmla="*/ 29 h 127"/>
                    <a:gd name="T46" fmla="*/ 19 w 128"/>
                    <a:gd name="T47" fmla="*/ 18 h 127"/>
                    <a:gd name="T48" fmla="*/ 28 w 128"/>
                    <a:gd name="T49" fmla="*/ 11 h 127"/>
                    <a:gd name="T50" fmla="*/ 39 w 128"/>
                    <a:gd name="T51" fmla="*/ 5 h 127"/>
                    <a:gd name="T52" fmla="*/ 51 w 128"/>
                    <a:gd name="T53" fmla="*/ 2 h 127"/>
                    <a:gd name="T54" fmla="*/ 65 w 128"/>
                    <a:gd name="T55" fmla="*/ 0 h 127"/>
                    <a:gd name="T56" fmla="*/ 65 w 128"/>
                    <a:gd name="T57" fmla="*/ 0 h 127"/>
                    <a:gd name="T58" fmla="*/ 77 w 128"/>
                    <a:gd name="T59" fmla="*/ 2 h 127"/>
                    <a:gd name="T60" fmla="*/ 89 w 128"/>
                    <a:gd name="T61" fmla="*/ 5 h 127"/>
                    <a:gd name="T62" fmla="*/ 99 w 128"/>
                    <a:gd name="T63" fmla="*/ 11 h 127"/>
                    <a:gd name="T64" fmla="*/ 110 w 128"/>
                    <a:gd name="T65" fmla="*/ 18 h 127"/>
                    <a:gd name="T66" fmla="*/ 117 w 128"/>
                    <a:gd name="T67" fmla="*/ 29 h 127"/>
                    <a:gd name="T68" fmla="*/ 123 w 128"/>
                    <a:gd name="T69" fmla="*/ 39 h 127"/>
                    <a:gd name="T70" fmla="*/ 126 w 128"/>
                    <a:gd name="T71" fmla="*/ 51 h 127"/>
                    <a:gd name="T72" fmla="*/ 128 w 128"/>
                    <a:gd name="T73" fmla="*/ 63 h 127"/>
                    <a:gd name="T74" fmla="*/ 128 w 128"/>
                    <a:gd name="T75" fmla="*/ 6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7">
                      <a:moveTo>
                        <a:pt x="128" y="63"/>
                      </a:moveTo>
                      <a:lnTo>
                        <a:pt x="128" y="63"/>
                      </a:lnTo>
                      <a:lnTo>
                        <a:pt x="126" y="77"/>
                      </a:lnTo>
                      <a:lnTo>
                        <a:pt x="123" y="89"/>
                      </a:lnTo>
                      <a:lnTo>
                        <a:pt x="117" y="100"/>
                      </a:lnTo>
                      <a:lnTo>
                        <a:pt x="110" y="109"/>
                      </a:lnTo>
                      <a:lnTo>
                        <a:pt x="99" y="116"/>
                      </a:lnTo>
                      <a:lnTo>
                        <a:pt x="89" y="122"/>
                      </a:lnTo>
                      <a:lnTo>
                        <a:pt x="77" y="127"/>
                      </a:lnTo>
                      <a:lnTo>
                        <a:pt x="65" y="127"/>
                      </a:lnTo>
                      <a:lnTo>
                        <a:pt x="65" y="127"/>
                      </a:lnTo>
                      <a:lnTo>
                        <a:pt x="51" y="127"/>
                      </a:lnTo>
                      <a:lnTo>
                        <a:pt x="39" y="122"/>
                      </a:lnTo>
                      <a:lnTo>
                        <a:pt x="28" y="116"/>
                      </a:lnTo>
                      <a:lnTo>
                        <a:pt x="19" y="109"/>
                      </a:lnTo>
                      <a:lnTo>
                        <a:pt x="12" y="100"/>
                      </a:lnTo>
                      <a:lnTo>
                        <a:pt x="6" y="89"/>
                      </a:lnTo>
                      <a:lnTo>
                        <a:pt x="1" y="77"/>
                      </a:lnTo>
                      <a:lnTo>
                        <a:pt x="0" y="63"/>
                      </a:lnTo>
                      <a:lnTo>
                        <a:pt x="0" y="63"/>
                      </a:lnTo>
                      <a:lnTo>
                        <a:pt x="1" y="51"/>
                      </a:lnTo>
                      <a:lnTo>
                        <a:pt x="6" y="39"/>
                      </a:lnTo>
                      <a:lnTo>
                        <a:pt x="12" y="29"/>
                      </a:lnTo>
                      <a:lnTo>
                        <a:pt x="19" y="18"/>
                      </a:lnTo>
                      <a:lnTo>
                        <a:pt x="28" y="11"/>
                      </a:lnTo>
                      <a:lnTo>
                        <a:pt x="39" y="5"/>
                      </a:lnTo>
                      <a:lnTo>
                        <a:pt x="51" y="2"/>
                      </a:lnTo>
                      <a:lnTo>
                        <a:pt x="65" y="0"/>
                      </a:lnTo>
                      <a:lnTo>
                        <a:pt x="65" y="0"/>
                      </a:lnTo>
                      <a:lnTo>
                        <a:pt x="77" y="2"/>
                      </a:lnTo>
                      <a:lnTo>
                        <a:pt x="89" y="5"/>
                      </a:lnTo>
                      <a:lnTo>
                        <a:pt x="99" y="11"/>
                      </a:lnTo>
                      <a:lnTo>
                        <a:pt x="110" y="18"/>
                      </a:lnTo>
                      <a:lnTo>
                        <a:pt x="117" y="29"/>
                      </a:lnTo>
                      <a:lnTo>
                        <a:pt x="123" y="39"/>
                      </a:lnTo>
                      <a:lnTo>
                        <a:pt x="126" y="51"/>
                      </a:lnTo>
                      <a:lnTo>
                        <a:pt x="128" y="63"/>
                      </a:lnTo>
                      <a:lnTo>
                        <a:pt x="128" y="63"/>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7" name="Freeform 172">
                  <a:extLst>
                    <a:ext uri="{FF2B5EF4-FFF2-40B4-BE49-F238E27FC236}">
                      <a16:creationId xmlns:a16="http://schemas.microsoft.com/office/drawing/2014/main" id="{3B26EF10-E0AA-FBFF-C4C0-1E07624CC6DB}"/>
                    </a:ext>
                  </a:extLst>
                </p:cNvPr>
                <p:cNvSpPr>
                  <a:spLocks/>
                </p:cNvSpPr>
                <p:nvPr/>
              </p:nvSpPr>
              <p:spPr bwMode="auto">
                <a:xfrm>
                  <a:off x="1780" y="2377"/>
                  <a:ext cx="169" cy="169"/>
                </a:xfrm>
                <a:custGeom>
                  <a:avLst/>
                  <a:gdLst>
                    <a:gd name="T0" fmla="*/ 169 w 169"/>
                    <a:gd name="T1" fmla="*/ 85 h 169"/>
                    <a:gd name="T2" fmla="*/ 169 w 169"/>
                    <a:gd name="T3" fmla="*/ 85 h 169"/>
                    <a:gd name="T4" fmla="*/ 168 w 169"/>
                    <a:gd name="T5" fmla="*/ 101 h 169"/>
                    <a:gd name="T6" fmla="*/ 163 w 169"/>
                    <a:gd name="T7" fmla="*/ 118 h 169"/>
                    <a:gd name="T8" fmla="*/ 156 w 169"/>
                    <a:gd name="T9" fmla="*/ 132 h 169"/>
                    <a:gd name="T10" fmla="*/ 145 w 169"/>
                    <a:gd name="T11" fmla="*/ 144 h 169"/>
                    <a:gd name="T12" fmla="*/ 132 w 169"/>
                    <a:gd name="T13" fmla="*/ 154 h 169"/>
                    <a:gd name="T14" fmla="*/ 118 w 169"/>
                    <a:gd name="T15" fmla="*/ 162 h 169"/>
                    <a:gd name="T16" fmla="*/ 101 w 169"/>
                    <a:gd name="T17" fmla="*/ 168 h 169"/>
                    <a:gd name="T18" fmla="*/ 85 w 169"/>
                    <a:gd name="T19" fmla="*/ 169 h 169"/>
                    <a:gd name="T20" fmla="*/ 85 w 169"/>
                    <a:gd name="T21" fmla="*/ 169 h 169"/>
                    <a:gd name="T22" fmla="*/ 68 w 169"/>
                    <a:gd name="T23" fmla="*/ 168 h 169"/>
                    <a:gd name="T24" fmla="*/ 52 w 169"/>
                    <a:gd name="T25" fmla="*/ 162 h 169"/>
                    <a:gd name="T26" fmla="*/ 38 w 169"/>
                    <a:gd name="T27" fmla="*/ 154 h 169"/>
                    <a:gd name="T28" fmla="*/ 26 w 169"/>
                    <a:gd name="T29" fmla="*/ 144 h 169"/>
                    <a:gd name="T30" fmla="*/ 16 w 169"/>
                    <a:gd name="T31" fmla="*/ 132 h 169"/>
                    <a:gd name="T32" fmla="*/ 8 w 169"/>
                    <a:gd name="T33" fmla="*/ 118 h 169"/>
                    <a:gd name="T34" fmla="*/ 2 w 169"/>
                    <a:gd name="T35" fmla="*/ 101 h 169"/>
                    <a:gd name="T36" fmla="*/ 0 w 169"/>
                    <a:gd name="T37" fmla="*/ 85 h 169"/>
                    <a:gd name="T38" fmla="*/ 0 w 169"/>
                    <a:gd name="T39" fmla="*/ 85 h 169"/>
                    <a:gd name="T40" fmla="*/ 2 w 169"/>
                    <a:gd name="T41" fmla="*/ 68 h 169"/>
                    <a:gd name="T42" fmla="*/ 8 w 169"/>
                    <a:gd name="T43" fmla="*/ 52 h 169"/>
                    <a:gd name="T44" fmla="*/ 16 w 169"/>
                    <a:gd name="T45" fmla="*/ 38 h 169"/>
                    <a:gd name="T46" fmla="*/ 26 w 169"/>
                    <a:gd name="T47" fmla="*/ 25 h 169"/>
                    <a:gd name="T48" fmla="*/ 38 w 169"/>
                    <a:gd name="T49" fmla="*/ 14 h 169"/>
                    <a:gd name="T50" fmla="*/ 52 w 169"/>
                    <a:gd name="T51" fmla="*/ 7 h 169"/>
                    <a:gd name="T52" fmla="*/ 68 w 169"/>
                    <a:gd name="T53" fmla="*/ 2 h 169"/>
                    <a:gd name="T54" fmla="*/ 85 w 169"/>
                    <a:gd name="T55" fmla="*/ 0 h 169"/>
                    <a:gd name="T56" fmla="*/ 85 w 169"/>
                    <a:gd name="T57" fmla="*/ 0 h 169"/>
                    <a:gd name="T58" fmla="*/ 101 w 169"/>
                    <a:gd name="T59" fmla="*/ 2 h 169"/>
                    <a:gd name="T60" fmla="*/ 118 w 169"/>
                    <a:gd name="T61" fmla="*/ 7 h 169"/>
                    <a:gd name="T62" fmla="*/ 132 w 169"/>
                    <a:gd name="T63" fmla="*/ 14 h 169"/>
                    <a:gd name="T64" fmla="*/ 145 w 169"/>
                    <a:gd name="T65" fmla="*/ 25 h 169"/>
                    <a:gd name="T66" fmla="*/ 156 w 169"/>
                    <a:gd name="T67" fmla="*/ 38 h 169"/>
                    <a:gd name="T68" fmla="*/ 163 w 169"/>
                    <a:gd name="T69" fmla="*/ 52 h 169"/>
                    <a:gd name="T70" fmla="*/ 168 w 169"/>
                    <a:gd name="T71" fmla="*/ 68 h 169"/>
                    <a:gd name="T72" fmla="*/ 169 w 169"/>
                    <a:gd name="T73" fmla="*/ 85 h 169"/>
                    <a:gd name="T74" fmla="*/ 169 w 169"/>
                    <a:gd name="T75"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169">
                      <a:moveTo>
                        <a:pt x="169" y="85"/>
                      </a:moveTo>
                      <a:lnTo>
                        <a:pt x="169" y="85"/>
                      </a:lnTo>
                      <a:lnTo>
                        <a:pt x="168" y="101"/>
                      </a:lnTo>
                      <a:lnTo>
                        <a:pt x="163" y="118"/>
                      </a:lnTo>
                      <a:lnTo>
                        <a:pt x="156" y="132"/>
                      </a:lnTo>
                      <a:lnTo>
                        <a:pt x="145" y="144"/>
                      </a:lnTo>
                      <a:lnTo>
                        <a:pt x="132" y="154"/>
                      </a:lnTo>
                      <a:lnTo>
                        <a:pt x="118" y="162"/>
                      </a:lnTo>
                      <a:lnTo>
                        <a:pt x="101" y="168"/>
                      </a:lnTo>
                      <a:lnTo>
                        <a:pt x="85" y="169"/>
                      </a:lnTo>
                      <a:lnTo>
                        <a:pt x="85" y="169"/>
                      </a:lnTo>
                      <a:lnTo>
                        <a:pt x="68" y="168"/>
                      </a:lnTo>
                      <a:lnTo>
                        <a:pt x="52" y="162"/>
                      </a:lnTo>
                      <a:lnTo>
                        <a:pt x="38" y="154"/>
                      </a:lnTo>
                      <a:lnTo>
                        <a:pt x="26" y="144"/>
                      </a:lnTo>
                      <a:lnTo>
                        <a:pt x="16" y="132"/>
                      </a:lnTo>
                      <a:lnTo>
                        <a:pt x="8" y="118"/>
                      </a:lnTo>
                      <a:lnTo>
                        <a:pt x="2" y="101"/>
                      </a:lnTo>
                      <a:lnTo>
                        <a:pt x="0" y="85"/>
                      </a:lnTo>
                      <a:lnTo>
                        <a:pt x="0" y="85"/>
                      </a:lnTo>
                      <a:lnTo>
                        <a:pt x="2" y="68"/>
                      </a:lnTo>
                      <a:lnTo>
                        <a:pt x="8" y="52"/>
                      </a:lnTo>
                      <a:lnTo>
                        <a:pt x="16" y="38"/>
                      </a:lnTo>
                      <a:lnTo>
                        <a:pt x="26" y="25"/>
                      </a:lnTo>
                      <a:lnTo>
                        <a:pt x="38" y="14"/>
                      </a:lnTo>
                      <a:lnTo>
                        <a:pt x="52" y="7"/>
                      </a:lnTo>
                      <a:lnTo>
                        <a:pt x="68" y="2"/>
                      </a:lnTo>
                      <a:lnTo>
                        <a:pt x="85" y="0"/>
                      </a:lnTo>
                      <a:lnTo>
                        <a:pt x="85" y="0"/>
                      </a:lnTo>
                      <a:lnTo>
                        <a:pt x="101" y="2"/>
                      </a:lnTo>
                      <a:lnTo>
                        <a:pt x="118" y="7"/>
                      </a:lnTo>
                      <a:lnTo>
                        <a:pt x="132" y="14"/>
                      </a:lnTo>
                      <a:lnTo>
                        <a:pt x="145" y="25"/>
                      </a:lnTo>
                      <a:lnTo>
                        <a:pt x="156" y="38"/>
                      </a:lnTo>
                      <a:lnTo>
                        <a:pt x="163" y="52"/>
                      </a:lnTo>
                      <a:lnTo>
                        <a:pt x="168" y="68"/>
                      </a:lnTo>
                      <a:lnTo>
                        <a:pt x="169" y="85"/>
                      </a:lnTo>
                      <a:lnTo>
                        <a:pt x="169" y="85"/>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8" name="Freeform 173">
                  <a:extLst>
                    <a:ext uri="{FF2B5EF4-FFF2-40B4-BE49-F238E27FC236}">
                      <a16:creationId xmlns:a16="http://schemas.microsoft.com/office/drawing/2014/main" id="{0642834D-2C92-A345-F50E-C2B6F4E03D5B}"/>
                    </a:ext>
                  </a:extLst>
                </p:cNvPr>
                <p:cNvSpPr>
                  <a:spLocks/>
                </p:cNvSpPr>
                <p:nvPr/>
              </p:nvSpPr>
              <p:spPr bwMode="auto">
                <a:xfrm>
                  <a:off x="2040" y="2625"/>
                  <a:ext cx="138" cy="138"/>
                </a:xfrm>
                <a:custGeom>
                  <a:avLst/>
                  <a:gdLst>
                    <a:gd name="T0" fmla="*/ 138 w 138"/>
                    <a:gd name="T1" fmla="*/ 69 h 138"/>
                    <a:gd name="T2" fmla="*/ 138 w 138"/>
                    <a:gd name="T3" fmla="*/ 69 h 138"/>
                    <a:gd name="T4" fmla="*/ 137 w 138"/>
                    <a:gd name="T5" fmla="*/ 83 h 138"/>
                    <a:gd name="T6" fmla="*/ 132 w 138"/>
                    <a:gd name="T7" fmla="*/ 96 h 138"/>
                    <a:gd name="T8" fmla="*/ 126 w 138"/>
                    <a:gd name="T9" fmla="*/ 107 h 138"/>
                    <a:gd name="T10" fmla="*/ 119 w 138"/>
                    <a:gd name="T11" fmla="*/ 117 h 138"/>
                    <a:gd name="T12" fmla="*/ 108 w 138"/>
                    <a:gd name="T13" fmla="*/ 126 h 138"/>
                    <a:gd name="T14" fmla="*/ 96 w 138"/>
                    <a:gd name="T15" fmla="*/ 132 h 138"/>
                    <a:gd name="T16" fmla="*/ 84 w 138"/>
                    <a:gd name="T17" fmla="*/ 137 h 138"/>
                    <a:gd name="T18" fmla="*/ 69 w 138"/>
                    <a:gd name="T19" fmla="*/ 138 h 138"/>
                    <a:gd name="T20" fmla="*/ 69 w 138"/>
                    <a:gd name="T21" fmla="*/ 138 h 138"/>
                    <a:gd name="T22" fmla="*/ 55 w 138"/>
                    <a:gd name="T23" fmla="*/ 137 h 138"/>
                    <a:gd name="T24" fmla="*/ 42 w 138"/>
                    <a:gd name="T25" fmla="*/ 132 h 138"/>
                    <a:gd name="T26" fmla="*/ 31 w 138"/>
                    <a:gd name="T27" fmla="*/ 126 h 138"/>
                    <a:gd name="T28" fmla="*/ 21 w 138"/>
                    <a:gd name="T29" fmla="*/ 117 h 138"/>
                    <a:gd name="T30" fmla="*/ 12 w 138"/>
                    <a:gd name="T31" fmla="*/ 107 h 138"/>
                    <a:gd name="T32" fmla="*/ 6 w 138"/>
                    <a:gd name="T33" fmla="*/ 96 h 138"/>
                    <a:gd name="T34" fmla="*/ 1 w 138"/>
                    <a:gd name="T35" fmla="*/ 83 h 138"/>
                    <a:gd name="T36" fmla="*/ 0 w 138"/>
                    <a:gd name="T37" fmla="*/ 69 h 138"/>
                    <a:gd name="T38" fmla="*/ 0 w 138"/>
                    <a:gd name="T39" fmla="*/ 69 h 138"/>
                    <a:gd name="T40" fmla="*/ 1 w 138"/>
                    <a:gd name="T41" fmla="*/ 54 h 138"/>
                    <a:gd name="T42" fmla="*/ 6 w 138"/>
                    <a:gd name="T43" fmla="*/ 42 h 138"/>
                    <a:gd name="T44" fmla="*/ 12 w 138"/>
                    <a:gd name="T45" fmla="*/ 30 h 138"/>
                    <a:gd name="T46" fmla="*/ 21 w 138"/>
                    <a:gd name="T47" fmla="*/ 19 h 138"/>
                    <a:gd name="T48" fmla="*/ 31 w 138"/>
                    <a:gd name="T49" fmla="*/ 12 h 138"/>
                    <a:gd name="T50" fmla="*/ 42 w 138"/>
                    <a:gd name="T51" fmla="*/ 6 h 138"/>
                    <a:gd name="T52" fmla="*/ 55 w 138"/>
                    <a:gd name="T53" fmla="*/ 1 h 138"/>
                    <a:gd name="T54" fmla="*/ 69 w 138"/>
                    <a:gd name="T55" fmla="*/ 0 h 138"/>
                    <a:gd name="T56" fmla="*/ 69 w 138"/>
                    <a:gd name="T57" fmla="*/ 0 h 138"/>
                    <a:gd name="T58" fmla="*/ 84 w 138"/>
                    <a:gd name="T59" fmla="*/ 1 h 138"/>
                    <a:gd name="T60" fmla="*/ 96 w 138"/>
                    <a:gd name="T61" fmla="*/ 6 h 138"/>
                    <a:gd name="T62" fmla="*/ 108 w 138"/>
                    <a:gd name="T63" fmla="*/ 12 h 138"/>
                    <a:gd name="T64" fmla="*/ 119 w 138"/>
                    <a:gd name="T65" fmla="*/ 19 h 138"/>
                    <a:gd name="T66" fmla="*/ 126 w 138"/>
                    <a:gd name="T67" fmla="*/ 30 h 138"/>
                    <a:gd name="T68" fmla="*/ 132 w 138"/>
                    <a:gd name="T69" fmla="*/ 42 h 138"/>
                    <a:gd name="T70" fmla="*/ 137 w 138"/>
                    <a:gd name="T71" fmla="*/ 54 h 138"/>
                    <a:gd name="T72" fmla="*/ 138 w 138"/>
                    <a:gd name="T73" fmla="*/ 69 h 138"/>
                    <a:gd name="T74" fmla="*/ 138 w 138"/>
                    <a:gd name="T75"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38">
                      <a:moveTo>
                        <a:pt x="138" y="69"/>
                      </a:moveTo>
                      <a:lnTo>
                        <a:pt x="138" y="69"/>
                      </a:lnTo>
                      <a:lnTo>
                        <a:pt x="137" y="83"/>
                      </a:lnTo>
                      <a:lnTo>
                        <a:pt x="132" y="96"/>
                      </a:lnTo>
                      <a:lnTo>
                        <a:pt x="126" y="107"/>
                      </a:lnTo>
                      <a:lnTo>
                        <a:pt x="119" y="117"/>
                      </a:lnTo>
                      <a:lnTo>
                        <a:pt x="108" y="126"/>
                      </a:lnTo>
                      <a:lnTo>
                        <a:pt x="96" y="132"/>
                      </a:lnTo>
                      <a:lnTo>
                        <a:pt x="84" y="137"/>
                      </a:lnTo>
                      <a:lnTo>
                        <a:pt x="69" y="138"/>
                      </a:lnTo>
                      <a:lnTo>
                        <a:pt x="69" y="138"/>
                      </a:lnTo>
                      <a:lnTo>
                        <a:pt x="55" y="137"/>
                      </a:lnTo>
                      <a:lnTo>
                        <a:pt x="42" y="132"/>
                      </a:lnTo>
                      <a:lnTo>
                        <a:pt x="31" y="126"/>
                      </a:lnTo>
                      <a:lnTo>
                        <a:pt x="21" y="117"/>
                      </a:lnTo>
                      <a:lnTo>
                        <a:pt x="12" y="107"/>
                      </a:lnTo>
                      <a:lnTo>
                        <a:pt x="6" y="96"/>
                      </a:lnTo>
                      <a:lnTo>
                        <a:pt x="1" y="83"/>
                      </a:lnTo>
                      <a:lnTo>
                        <a:pt x="0" y="69"/>
                      </a:lnTo>
                      <a:lnTo>
                        <a:pt x="0" y="69"/>
                      </a:lnTo>
                      <a:lnTo>
                        <a:pt x="1" y="54"/>
                      </a:lnTo>
                      <a:lnTo>
                        <a:pt x="6" y="42"/>
                      </a:lnTo>
                      <a:lnTo>
                        <a:pt x="12" y="30"/>
                      </a:lnTo>
                      <a:lnTo>
                        <a:pt x="21" y="19"/>
                      </a:lnTo>
                      <a:lnTo>
                        <a:pt x="31" y="12"/>
                      </a:lnTo>
                      <a:lnTo>
                        <a:pt x="42" y="6"/>
                      </a:lnTo>
                      <a:lnTo>
                        <a:pt x="55" y="1"/>
                      </a:lnTo>
                      <a:lnTo>
                        <a:pt x="69" y="0"/>
                      </a:lnTo>
                      <a:lnTo>
                        <a:pt x="69" y="0"/>
                      </a:lnTo>
                      <a:lnTo>
                        <a:pt x="84" y="1"/>
                      </a:lnTo>
                      <a:lnTo>
                        <a:pt x="96" y="6"/>
                      </a:lnTo>
                      <a:lnTo>
                        <a:pt x="108" y="12"/>
                      </a:lnTo>
                      <a:lnTo>
                        <a:pt x="119" y="19"/>
                      </a:lnTo>
                      <a:lnTo>
                        <a:pt x="126" y="30"/>
                      </a:lnTo>
                      <a:lnTo>
                        <a:pt x="132" y="42"/>
                      </a:lnTo>
                      <a:lnTo>
                        <a:pt x="137" y="54"/>
                      </a:lnTo>
                      <a:lnTo>
                        <a:pt x="138" y="69"/>
                      </a:lnTo>
                      <a:lnTo>
                        <a:pt x="138" y="69"/>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59" name="Freeform 174">
                  <a:extLst>
                    <a:ext uri="{FF2B5EF4-FFF2-40B4-BE49-F238E27FC236}">
                      <a16:creationId xmlns:a16="http://schemas.microsoft.com/office/drawing/2014/main" id="{1C5F7DFF-6036-2416-E493-B2BE14BE4527}"/>
                    </a:ext>
                  </a:extLst>
                </p:cNvPr>
                <p:cNvSpPr>
                  <a:spLocks/>
                </p:cNvSpPr>
                <p:nvPr/>
              </p:nvSpPr>
              <p:spPr bwMode="auto">
                <a:xfrm>
                  <a:off x="2070" y="2510"/>
                  <a:ext cx="175" cy="175"/>
                </a:xfrm>
                <a:custGeom>
                  <a:avLst/>
                  <a:gdLst>
                    <a:gd name="T0" fmla="*/ 175 w 175"/>
                    <a:gd name="T1" fmla="*/ 88 h 175"/>
                    <a:gd name="T2" fmla="*/ 175 w 175"/>
                    <a:gd name="T3" fmla="*/ 88 h 175"/>
                    <a:gd name="T4" fmla="*/ 173 w 175"/>
                    <a:gd name="T5" fmla="*/ 106 h 175"/>
                    <a:gd name="T6" fmla="*/ 167 w 175"/>
                    <a:gd name="T7" fmla="*/ 122 h 175"/>
                    <a:gd name="T8" fmla="*/ 160 w 175"/>
                    <a:gd name="T9" fmla="*/ 136 h 175"/>
                    <a:gd name="T10" fmla="*/ 149 w 175"/>
                    <a:gd name="T11" fmla="*/ 149 h 175"/>
                    <a:gd name="T12" fmla="*/ 136 w 175"/>
                    <a:gd name="T13" fmla="*/ 160 h 175"/>
                    <a:gd name="T14" fmla="*/ 122 w 175"/>
                    <a:gd name="T15" fmla="*/ 167 h 175"/>
                    <a:gd name="T16" fmla="*/ 105 w 175"/>
                    <a:gd name="T17" fmla="*/ 173 h 175"/>
                    <a:gd name="T18" fmla="*/ 87 w 175"/>
                    <a:gd name="T19" fmla="*/ 175 h 175"/>
                    <a:gd name="T20" fmla="*/ 87 w 175"/>
                    <a:gd name="T21" fmla="*/ 175 h 175"/>
                    <a:gd name="T22" fmla="*/ 69 w 175"/>
                    <a:gd name="T23" fmla="*/ 173 h 175"/>
                    <a:gd name="T24" fmla="*/ 54 w 175"/>
                    <a:gd name="T25" fmla="*/ 167 h 175"/>
                    <a:gd name="T26" fmla="*/ 39 w 175"/>
                    <a:gd name="T27" fmla="*/ 160 h 175"/>
                    <a:gd name="T28" fmla="*/ 25 w 175"/>
                    <a:gd name="T29" fmla="*/ 149 h 175"/>
                    <a:gd name="T30" fmla="*/ 15 w 175"/>
                    <a:gd name="T31" fmla="*/ 136 h 175"/>
                    <a:gd name="T32" fmla="*/ 7 w 175"/>
                    <a:gd name="T33" fmla="*/ 122 h 175"/>
                    <a:gd name="T34" fmla="*/ 3 w 175"/>
                    <a:gd name="T35" fmla="*/ 106 h 175"/>
                    <a:gd name="T36" fmla="*/ 0 w 175"/>
                    <a:gd name="T37" fmla="*/ 88 h 175"/>
                    <a:gd name="T38" fmla="*/ 0 w 175"/>
                    <a:gd name="T39" fmla="*/ 88 h 175"/>
                    <a:gd name="T40" fmla="*/ 3 w 175"/>
                    <a:gd name="T41" fmla="*/ 69 h 175"/>
                    <a:gd name="T42" fmla="*/ 7 w 175"/>
                    <a:gd name="T43" fmla="*/ 54 h 175"/>
                    <a:gd name="T44" fmla="*/ 15 w 175"/>
                    <a:gd name="T45" fmla="*/ 39 h 175"/>
                    <a:gd name="T46" fmla="*/ 25 w 175"/>
                    <a:gd name="T47" fmla="*/ 26 h 175"/>
                    <a:gd name="T48" fmla="*/ 39 w 175"/>
                    <a:gd name="T49" fmla="*/ 15 h 175"/>
                    <a:gd name="T50" fmla="*/ 54 w 175"/>
                    <a:gd name="T51" fmla="*/ 8 h 175"/>
                    <a:gd name="T52" fmla="*/ 69 w 175"/>
                    <a:gd name="T53" fmla="*/ 3 h 175"/>
                    <a:gd name="T54" fmla="*/ 87 w 175"/>
                    <a:gd name="T55" fmla="*/ 0 h 175"/>
                    <a:gd name="T56" fmla="*/ 87 w 175"/>
                    <a:gd name="T57" fmla="*/ 0 h 175"/>
                    <a:gd name="T58" fmla="*/ 105 w 175"/>
                    <a:gd name="T59" fmla="*/ 3 h 175"/>
                    <a:gd name="T60" fmla="*/ 122 w 175"/>
                    <a:gd name="T61" fmla="*/ 8 h 175"/>
                    <a:gd name="T62" fmla="*/ 136 w 175"/>
                    <a:gd name="T63" fmla="*/ 15 h 175"/>
                    <a:gd name="T64" fmla="*/ 149 w 175"/>
                    <a:gd name="T65" fmla="*/ 26 h 175"/>
                    <a:gd name="T66" fmla="*/ 160 w 175"/>
                    <a:gd name="T67" fmla="*/ 39 h 175"/>
                    <a:gd name="T68" fmla="*/ 167 w 175"/>
                    <a:gd name="T69" fmla="*/ 54 h 175"/>
                    <a:gd name="T70" fmla="*/ 173 w 175"/>
                    <a:gd name="T71" fmla="*/ 69 h 175"/>
                    <a:gd name="T72" fmla="*/ 175 w 175"/>
                    <a:gd name="T73" fmla="*/ 88 h 175"/>
                    <a:gd name="T74" fmla="*/ 175 w 175"/>
                    <a:gd name="T75" fmla="*/ 8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175" y="88"/>
                      </a:moveTo>
                      <a:lnTo>
                        <a:pt x="175" y="88"/>
                      </a:lnTo>
                      <a:lnTo>
                        <a:pt x="173" y="106"/>
                      </a:lnTo>
                      <a:lnTo>
                        <a:pt x="167" y="122"/>
                      </a:lnTo>
                      <a:lnTo>
                        <a:pt x="160" y="136"/>
                      </a:lnTo>
                      <a:lnTo>
                        <a:pt x="149" y="149"/>
                      </a:lnTo>
                      <a:lnTo>
                        <a:pt x="136" y="160"/>
                      </a:lnTo>
                      <a:lnTo>
                        <a:pt x="122" y="167"/>
                      </a:lnTo>
                      <a:lnTo>
                        <a:pt x="105" y="173"/>
                      </a:lnTo>
                      <a:lnTo>
                        <a:pt x="87" y="175"/>
                      </a:lnTo>
                      <a:lnTo>
                        <a:pt x="87" y="175"/>
                      </a:lnTo>
                      <a:lnTo>
                        <a:pt x="69" y="173"/>
                      </a:lnTo>
                      <a:lnTo>
                        <a:pt x="54" y="167"/>
                      </a:lnTo>
                      <a:lnTo>
                        <a:pt x="39" y="160"/>
                      </a:lnTo>
                      <a:lnTo>
                        <a:pt x="25" y="149"/>
                      </a:lnTo>
                      <a:lnTo>
                        <a:pt x="15" y="136"/>
                      </a:lnTo>
                      <a:lnTo>
                        <a:pt x="7" y="122"/>
                      </a:lnTo>
                      <a:lnTo>
                        <a:pt x="3" y="106"/>
                      </a:lnTo>
                      <a:lnTo>
                        <a:pt x="0" y="88"/>
                      </a:lnTo>
                      <a:lnTo>
                        <a:pt x="0" y="88"/>
                      </a:lnTo>
                      <a:lnTo>
                        <a:pt x="3" y="69"/>
                      </a:lnTo>
                      <a:lnTo>
                        <a:pt x="7" y="54"/>
                      </a:lnTo>
                      <a:lnTo>
                        <a:pt x="15" y="39"/>
                      </a:lnTo>
                      <a:lnTo>
                        <a:pt x="25" y="26"/>
                      </a:lnTo>
                      <a:lnTo>
                        <a:pt x="39" y="15"/>
                      </a:lnTo>
                      <a:lnTo>
                        <a:pt x="54" y="8"/>
                      </a:lnTo>
                      <a:lnTo>
                        <a:pt x="69" y="3"/>
                      </a:lnTo>
                      <a:lnTo>
                        <a:pt x="87" y="0"/>
                      </a:lnTo>
                      <a:lnTo>
                        <a:pt x="87" y="0"/>
                      </a:lnTo>
                      <a:lnTo>
                        <a:pt x="105" y="3"/>
                      </a:lnTo>
                      <a:lnTo>
                        <a:pt x="122" y="8"/>
                      </a:lnTo>
                      <a:lnTo>
                        <a:pt x="136" y="15"/>
                      </a:lnTo>
                      <a:lnTo>
                        <a:pt x="149" y="26"/>
                      </a:lnTo>
                      <a:lnTo>
                        <a:pt x="160" y="39"/>
                      </a:lnTo>
                      <a:lnTo>
                        <a:pt x="167" y="54"/>
                      </a:lnTo>
                      <a:lnTo>
                        <a:pt x="173" y="69"/>
                      </a:lnTo>
                      <a:lnTo>
                        <a:pt x="175" y="88"/>
                      </a:lnTo>
                      <a:lnTo>
                        <a:pt x="175" y="88"/>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0" name="Freeform 175">
                  <a:extLst>
                    <a:ext uri="{FF2B5EF4-FFF2-40B4-BE49-F238E27FC236}">
                      <a16:creationId xmlns:a16="http://schemas.microsoft.com/office/drawing/2014/main" id="{BA1AE476-CE24-B63A-1B26-6DE48719367B}"/>
                    </a:ext>
                  </a:extLst>
                </p:cNvPr>
                <p:cNvSpPr>
                  <a:spLocks/>
                </p:cNvSpPr>
                <p:nvPr/>
              </p:nvSpPr>
              <p:spPr bwMode="auto">
                <a:xfrm>
                  <a:off x="1866" y="2861"/>
                  <a:ext cx="163" cy="163"/>
                </a:xfrm>
                <a:custGeom>
                  <a:avLst/>
                  <a:gdLst>
                    <a:gd name="T0" fmla="*/ 163 w 163"/>
                    <a:gd name="T1" fmla="*/ 82 h 163"/>
                    <a:gd name="T2" fmla="*/ 163 w 163"/>
                    <a:gd name="T3" fmla="*/ 82 h 163"/>
                    <a:gd name="T4" fmla="*/ 162 w 163"/>
                    <a:gd name="T5" fmla="*/ 97 h 163"/>
                    <a:gd name="T6" fmla="*/ 157 w 163"/>
                    <a:gd name="T7" fmla="*/ 113 h 163"/>
                    <a:gd name="T8" fmla="*/ 150 w 163"/>
                    <a:gd name="T9" fmla="*/ 127 h 163"/>
                    <a:gd name="T10" fmla="*/ 139 w 163"/>
                    <a:gd name="T11" fmla="*/ 139 h 163"/>
                    <a:gd name="T12" fmla="*/ 127 w 163"/>
                    <a:gd name="T13" fmla="*/ 148 h 163"/>
                    <a:gd name="T14" fmla="*/ 113 w 163"/>
                    <a:gd name="T15" fmla="*/ 156 h 163"/>
                    <a:gd name="T16" fmla="*/ 98 w 163"/>
                    <a:gd name="T17" fmla="*/ 160 h 163"/>
                    <a:gd name="T18" fmla="*/ 82 w 163"/>
                    <a:gd name="T19" fmla="*/ 163 h 163"/>
                    <a:gd name="T20" fmla="*/ 82 w 163"/>
                    <a:gd name="T21" fmla="*/ 163 h 163"/>
                    <a:gd name="T22" fmla="*/ 65 w 163"/>
                    <a:gd name="T23" fmla="*/ 160 h 163"/>
                    <a:gd name="T24" fmla="*/ 50 w 163"/>
                    <a:gd name="T25" fmla="*/ 156 h 163"/>
                    <a:gd name="T26" fmla="*/ 37 w 163"/>
                    <a:gd name="T27" fmla="*/ 148 h 163"/>
                    <a:gd name="T28" fmla="*/ 25 w 163"/>
                    <a:gd name="T29" fmla="*/ 139 h 163"/>
                    <a:gd name="T30" fmla="*/ 14 w 163"/>
                    <a:gd name="T31" fmla="*/ 127 h 163"/>
                    <a:gd name="T32" fmla="*/ 8 w 163"/>
                    <a:gd name="T33" fmla="*/ 113 h 163"/>
                    <a:gd name="T34" fmla="*/ 2 w 163"/>
                    <a:gd name="T35" fmla="*/ 97 h 163"/>
                    <a:gd name="T36" fmla="*/ 0 w 163"/>
                    <a:gd name="T37" fmla="*/ 82 h 163"/>
                    <a:gd name="T38" fmla="*/ 0 w 163"/>
                    <a:gd name="T39" fmla="*/ 82 h 163"/>
                    <a:gd name="T40" fmla="*/ 2 w 163"/>
                    <a:gd name="T41" fmla="*/ 65 h 163"/>
                    <a:gd name="T42" fmla="*/ 8 w 163"/>
                    <a:gd name="T43" fmla="*/ 50 h 163"/>
                    <a:gd name="T44" fmla="*/ 14 w 163"/>
                    <a:gd name="T45" fmla="*/ 35 h 163"/>
                    <a:gd name="T46" fmla="*/ 25 w 163"/>
                    <a:gd name="T47" fmla="*/ 23 h 163"/>
                    <a:gd name="T48" fmla="*/ 37 w 163"/>
                    <a:gd name="T49" fmla="*/ 14 h 163"/>
                    <a:gd name="T50" fmla="*/ 50 w 163"/>
                    <a:gd name="T51" fmla="*/ 6 h 163"/>
                    <a:gd name="T52" fmla="*/ 65 w 163"/>
                    <a:gd name="T53" fmla="*/ 2 h 163"/>
                    <a:gd name="T54" fmla="*/ 82 w 163"/>
                    <a:gd name="T55" fmla="*/ 0 h 163"/>
                    <a:gd name="T56" fmla="*/ 82 w 163"/>
                    <a:gd name="T57" fmla="*/ 0 h 163"/>
                    <a:gd name="T58" fmla="*/ 98 w 163"/>
                    <a:gd name="T59" fmla="*/ 2 h 163"/>
                    <a:gd name="T60" fmla="*/ 113 w 163"/>
                    <a:gd name="T61" fmla="*/ 6 h 163"/>
                    <a:gd name="T62" fmla="*/ 127 w 163"/>
                    <a:gd name="T63" fmla="*/ 14 h 163"/>
                    <a:gd name="T64" fmla="*/ 139 w 163"/>
                    <a:gd name="T65" fmla="*/ 23 h 163"/>
                    <a:gd name="T66" fmla="*/ 150 w 163"/>
                    <a:gd name="T67" fmla="*/ 35 h 163"/>
                    <a:gd name="T68" fmla="*/ 157 w 163"/>
                    <a:gd name="T69" fmla="*/ 50 h 163"/>
                    <a:gd name="T70" fmla="*/ 162 w 163"/>
                    <a:gd name="T71" fmla="*/ 65 h 163"/>
                    <a:gd name="T72" fmla="*/ 163 w 163"/>
                    <a:gd name="T73" fmla="*/ 82 h 163"/>
                    <a:gd name="T74" fmla="*/ 163 w 163"/>
                    <a:gd name="T75"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3">
                      <a:moveTo>
                        <a:pt x="163" y="82"/>
                      </a:moveTo>
                      <a:lnTo>
                        <a:pt x="163" y="82"/>
                      </a:lnTo>
                      <a:lnTo>
                        <a:pt x="162" y="97"/>
                      </a:lnTo>
                      <a:lnTo>
                        <a:pt x="157" y="113"/>
                      </a:lnTo>
                      <a:lnTo>
                        <a:pt x="150" y="127"/>
                      </a:lnTo>
                      <a:lnTo>
                        <a:pt x="139" y="139"/>
                      </a:lnTo>
                      <a:lnTo>
                        <a:pt x="127" y="148"/>
                      </a:lnTo>
                      <a:lnTo>
                        <a:pt x="113" y="156"/>
                      </a:lnTo>
                      <a:lnTo>
                        <a:pt x="98" y="160"/>
                      </a:lnTo>
                      <a:lnTo>
                        <a:pt x="82" y="163"/>
                      </a:lnTo>
                      <a:lnTo>
                        <a:pt x="82" y="163"/>
                      </a:lnTo>
                      <a:lnTo>
                        <a:pt x="65" y="160"/>
                      </a:lnTo>
                      <a:lnTo>
                        <a:pt x="50" y="156"/>
                      </a:lnTo>
                      <a:lnTo>
                        <a:pt x="37" y="148"/>
                      </a:lnTo>
                      <a:lnTo>
                        <a:pt x="25" y="139"/>
                      </a:lnTo>
                      <a:lnTo>
                        <a:pt x="14" y="127"/>
                      </a:lnTo>
                      <a:lnTo>
                        <a:pt x="8" y="113"/>
                      </a:lnTo>
                      <a:lnTo>
                        <a:pt x="2" y="97"/>
                      </a:lnTo>
                      <a:lnTo>
                        <a:pt x="0" y="82"/>
                      </a:lnTo>
                      <a:lnTo>
                        <a:pt x="0" y="82"/>
                      </a:lnTo>
                      <a:lnTo>
                        <a:pt x="2" y="65"/>
                      </a:lnTo>
                      <a:lnTo>
                        <a:pt x="8" y="50"/>
                      </a:lnTo>
                      <a:lnTo>
                        <a:pt x="14" y="35"/>
                      </a:lnTo>
                      <a:lnTo>
                        <a:pt x="25" y="23"/>
                      </a:lnTo>
                      <a:lnTo>
                        <a:pt x="37" y="14"/>
                      </a:lnTo>
                      <a:lnTo>
                        <a:pt x="50" y="6"/>
                      </a:lnTo>
                      <a:lnTo>
                        <a:pt x="65" y="2"/>
                      </a:lnTo>
                      <a:lnTo>
                        <a:pt x="82" y="0"/>
                      </a:lnTo>
                      <a:lnTo>
                        <a:pt x="82" y="0"/>
                      </a:lnTo>
                      <a:lnTo>
                        <a:pt x="98" y="2"/>
                      </a:lnTo>
                      <a:lnTo>
                        <a:pt x="113" y="6"/>
                      </a:lnTo>
                      <a:lnTo>
                        <a:pt x="127" y="14"/>
                      </a:lnTo>
                      <a:lnTo>
                        <a:pt x="139" y="23"/>
                      </a:lnTo>
                      <a:lnTo>
                        <a:pt x="150" y="35"/>
                      </a:lnTo>
                      <a:lnTo>
                        <a:pt x="157" y="50"/>
                      </a:lnTo>
                      <a:lnTo>
                        <a:pt x="162" y="65"/>
                      </a:lnTo>
                      <a:lnTo>
                        <a:pt x="163" y="82"/>
                      </a:lnTo>
                      <a:lnTo>
                        <a:pt x="163" y="82"/>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1" name="Freeform 176">
                  <a:extLst>
                    <a:ext uri="{FF2B5EF4-FFF2-40B4-BE49-F238E27FC236}">
                      <a16:creationId xmlns:a16="http://schemas.microsoft.com/office/drawing/2014/main" id="{F603798F-CFC0-6547-2181-639FD06F0373}"/>
                    </a:ext>
                  </a:extLst>
                </p:cNvPr>
                <p:cNvSpPr>
                  <a:spLocks/>
                </p:cNvSpPr>
                <p:nvPr/>
              </p:nvSpPr>
              <p:spPr bwMode="auto">
                <a:xfrm>
                  <a:off x="2252" y="2904"/>
                  <a:ext cx="178" cy="179"/>
                </a:xfrm>
                <a:custGeom>
                  <a:avLst/>
                  <a:gdLst>
                    <a:gd name="T0" fmla="*/ 178 w 178"/>
                    <a:gd name="T1" fmla="*/ 88 h 179"/>
                    <a:gd name="T2" fmla="*/ 178 w 178"/>
                    <a:gd name="T3" fmla="*/ 88 h 179"/>
                    <a:gd name="T4" fmla="*/ 178 w 178"/>
                    <a:gd name="T5" fmla="*/ 98 h 179"/>
                    <a:gd name="T6" fmla="*/ 177 w 178"/>
                    <a:gd name="T7" fmla="*/ 107 h 179"/>
                    <a:gd name="T8" fmla="*/ 172 w 178"/>
                    <a:gd name="T9" fmla="*/ 123 h 179"/>
                    <a:gd name="T10" fmla="*/ 163 w 178"/>
                    <a:gd name="T11" fmla="*/ 138 h 179"/>
                    <a:gd name="T12" fmla="*/ 152 w 178"/>
                    <a:gd name="T13" fmla="*/ 152 h 179"/>
                    <a:gd name="T14" fmla="*/ 139 w 178"/>
                    <a:gd name="T15" fmla="*/ 164 h 179"/>
                    <a:gd name="T16" fmla="*/ 124 w 178"/>
                    <a:gd name="T17" fmla="*/ 171 h 179"/>
                    <a:gd name="T18" fmla="*/ 107 w 178"/>
                    <a:gd name="T19" fmla="*/ 176 h 179"/>
                    <a:gd name="T20" fmla="*/ 98 w 178"/>
                    <a:gd name="T21" fmla="*/ 177 h 179"/>
                    <a:gd name="T22" fmla="*/ 89 w 178"/>
                    <a:gd name="T23" fmla="*/ 179 h 179"/>
                    <a:gd name="T24" fmla="*/ 89 w 178"/>
                    <a:gd name="T25" fmla="*/ 179 h 179"/>
                    <a:gd name="T26" fmla="*/ 80 w 178"/>
                    <a:gd name="T27" fmla="*/ 177 h 179"/>
                    <a:gd name="T28" fmla="*/ 71 w 178"/>
                    <a:gd name="T29" fmla="*/ 176 h 179"/>
                    <a:gd name="T30" fmla="*/ 54 w 178"/>
                    <a:gd name="T31" fmla="*/ 171 h 179"/>
                    <a:gd name="T32" fmla="*/ 39 w 178"/>
                    <a:gd name="T33" fmla="*/ 164 h 179"/>
                    <a:gd name="T34" fmla="*/ 26 w 178"/>
                    <a:gd name="T35" fmla="*/ 152 h 179"/>
                    <a:gd name="T36" fmla="*/ 15 w 178"/>
                    <a:gd name="T37" fmla="*/ 138 h 179"/>
                    <a:gd name="T38" fmla="*/ 6 w 178"/>
                    <a:gd name="T39" fmla="*/ 123 h 179"/>
                    <a:gd name="T40" fmla="*/ 2 w 178"/>
                    <a:gd name="T41" fmla="*/ 107 h 179"/>
                    <a:gd name="T42" fmla="*/ 0 w 178"/>
                    <a:gd name="T43" fmla="*/ 98 h 179"/>
                    <a:gd name="T44" fmla="*/ 0 w 178"/>
                    <a:gd name="T45" fmla="*/ 88 h 179"/>
                    <a:gd name="T46" fmla="*/ 0 w 178"/>
                    <a:gd name="T47" fmla="*/ 88 h 179"/>
                    <a:gd name="T48" fmla="*/ 0 w 178"/>
                    <a:gd name="T49" fmla="*/ 79 h 179"/>
                    <a:gd name="T50" fmla="*/ 2 w 178"/>
                    <a:gd name="T51" fmla="*/ 70 h 179"/>
                    <a:gd name="T52" fmla="*/ 6 w 178"/>
                    <a:gd name="T53" fmla="*/ 54 h 179"/>
                    <a:gd name="T54" fmla="*/ 15 w 178"/>
                    <a:gd name="T55" fmla="*/ 39 h 179"/>
                    <a:gd name="T56" fmla="*/ 26 w 178"/>
                    <a:gd name="T57" fmla="*/ 25 h 179"/>
                    <a:gd name="T58" fmla="*/ 39 w 178"/>
                    <a:gd name="T59" fmla="*/ 15 h 179"/>
                    <a:gd name="T60" fmla="*/ 54 w 178"/>
                    <a:gd name="T61" fmla="*/ 7 h 179"/>
                    <a:gd name="T62" fmla="*/ 71 w 178"/>
                    <a:gd name="T63" fmla="*/ 1 h 179"/>
                    <a:gd name="T64" fmla="*/ 80 w 178"/>
                    <a:gd name="T65" fmla="*/ 0 h 179"/>
                    <a:gd name="T66" fmla="*/ 89 w 178"/>
                    <a:gd name="T67" fmla="*/ 0 h 179"/>
                    <a:gd name="T68" fmla="*/ 89 w 178"/>
                    <a:gd name="T69" fmla="*/ 0 h 179"/>
                    <a:gd name="T70" fmla="*/ 98 w 178"/>
                    <a:gd name="T71" fmla="*/ 0 h 179"/>
                    <a:gd name="T72" fmla="*/ 107 w 178"/>
                    <a:gd name="T73" fmla="*/ 1 h 179"/>
                    <a:gd name="T74" fmla="*/ 124 w 178"/>
                    <a:gd name="T75" fmla="*/ 7 h 179"/>
                    <a:gd name="T76" fmla="*/ 139 w 178"/>
                    <a:gd name="T77" fmla="*/ 15 h 179"/>
                    <a:gd name="T78" fmla="*/ 152 w 178"/>
                    <a:gd name="T79" fmla="*/ 25 h 179"/>
                    <a:gd name="T80" fmla="*/ 163 w 178"/>
                    <a:gd name="T81" fmla="*/ 39 h 179"/>
                    <a:gd name="T82" fmla="*/ 172 w 178"/>
                    <a:gd name="T83" fmla="*/ 54 h 179"/>
                    <a:gd name="T84" fmla="*/ 177 w 178"/>
                    <a:gd name="T85" fmla="*/ 70 h 179"/>
                    <a:gd name="T86" fmla="*/ 178 w 178"/>
                    <a:gd name="T87" fmla="*/ 79 h 179"/>
                    <a:gd name="T88" fmla="*/ 178 w 178"/>
                    <a:gd name="T89" fmla="*/ 88 h 179"/>
                    <a:gd name="T90" fmla="*/ 178 w 178"/>
                    <a:gd name="T91" fmla="*/ 8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79">
                      <a:moveTo>
                        <a:pt x="178" y="88"/>
                      </a:moveTo>
                      <a:lnTo>
                        <a:pt x="178" y="88"/>
                      </a:lnTo>
                      <a:lnTo>
                        <a:pt x="178" y="98"/>
                      </a:lnTo>
                      <a:lnTo>
                        <a:pt x="177" y="107"/>
                      </a:lnTo>
                      <a:lnTo>
                        <a:pt x="172" y="123"/>
                      </a:lnTo>
                      <a:lnTo>
                        <a:pt x="163" y="138"/>
                      </a:lnTo>
                      <a:lnTo>
                        <a:pt x="152" y="152"/>
                      </a:lnTo>
                      <a:lnTo>
                        <a:pt x="139" y="164"/>
                      </a:lnTo>
                      <a:lnTo>
                        <a:pt x="124" y="171"/>
                      </a:lnTo>
                      <a:lnTo>
                        <a:pt x="107" y="176"/>
                      </a:lnTo>
                      <a:lnTo>
                        <a:pt x="98" y="177"/>
                      </a:lnTo>
                      <a:lnTo>
                        <a:pt x="89" y="179"/>
                      </a:lnTo>
                      <a:lnTo>
                        <a:pt x="89" y="179"/>
                      </a:lnTo>
                      <a:lnTo>
                        <a:pt x="80" y="177"/>
                      </a:lnTo>
                      <a:lnTo>
                        <a:pt x="71" y="176"/>
                      </a:lnTo>
                      <a:lnTo>
                        <a:pt x="54" y="171"/>
                      </a:lnTo>
                      <a:lnTo>
                        <a:pt x="39" y="164"/>
                      </a:lnTo>
                      <a:lnTo>
                        <a:pt x="26" y="152"/>
                      </a:lnTo>
                      <a:lnTo>
                        <a:pt x="15" y="138"/>
                      </a:lnTo>
                      <a:lnTo>
                        <a:pt x="6" y="123"/>
                      </a:lnTo>
                      <a:lnTo>
                        <a:pt x="2" y="107"/>
                      </a:lnTo>
                      <a:lnTo>
                        <a:pt x="0" y="98"/>
                      </a:lnTo>
                      <a:lnTo>
                        <a:pt x="0" y="88"/>
                      </a:lnTo>
                      <a:lnTo>
                        <a:pt x="0" y="88"/>
                      </a:lnTo>
                      <a:lnTo>
                        <a:pt x="0" y="79"/>
                      </a:lnTo>
                      <a:lnTo>
                        <a:pt x="2" y="70"/>
                      </a:lnTo>
                      <a:lnTo>
                        <a:pt x="6" y="54"/>
                      </a:lnTo>
                      <a:lnTo>
                        <a:pt x="15" y="39"/>
                      </a:lnTo>
                      <a:lnTo>
                        <a:pt x="26" y="25"/>
                      </a:lnTo>
                      <a:lnTo>
                        <a:pt x="39" y="15"/>
                      </a:lnTo>
                      <a:lnTo>
                        <a:pt x="54" y="7"/>
                      </a:lnTo>
                      <a:lnTo>
                        <a:pt x="71" y="1"/>
                      </a:lnTo>
                      <a:lnTo>
                        <a:pt x="80" y="0"/>
                      </a:lnTo>
                      <a:lnTo>
                        <a:pt x="89" y="0"/>
                      </a:lnTo>
                      <a:lnTo>
                        <a:pt x="89" y="0"/>
                      </a:lnTo>
                      <a:lnTo>
                        <a:pt x="98" y="0"/>
                      </a:lnTo>
                      <a:lnTo>
                        <a:pt x="107" y="1"/>
                      </a:lnTo>
                      <a:lnTo>
                        <a:pt x="124" y="7"/>
                      </a:lnTo>
                      <a:lnTo>
                        <a:pt x="139" y="15"/>
                      </a:lnTo>
                      <a:lnTo>
                        <a:pt x="152" y="25"/>
                      </a:lnTo>
                      <a:lnTo>
                        <a:pt x="163" y="39"/>
                      </a:lnTo>
                      <a:lnTo>
                        <a:pt x="172" y="54"/>
                      </a:lnTo>
                      <a:lnTo>
                        <a:pt x="177" y="70"/>
                      </a:lnTo>
                      <a:lnTo>
                        <a:pt x="178" y="79"/>
                      </a:lnTo>
                      <a:lnTo>
                        <a:pt x="178" y="88"/>
                      </a:lnTo>
                      <a:lnTo>
                        <a:pt x="178" y="88"/>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2" name="Freeform 177">
                  <a:extLst>
                    <a:ext uri="{FF2B5EF4-FFF2-40B4-BE49-F238E27FC236}">
                      <a16:creationId xmlns:a16="http://schemas.microsoft.com/office/drawing/2014/main" id="{12B3ED74-8CAF-5EB7-984D-348BFB4C85DD}"/>
                    </a:ext>
                  </a:extLst>
                </p:cNvPr>
                <p:cNvSpPr>
                  <a:spLocks/>
                </p:cNvSpPr>
                <p:nvPr/>
              </p:nvSpPr>
              <p:spPr bwMode="auto">
                <a:xfrm>
                  <a:off x="2184" y="2804"/>
                  <a:ext cx="150" cy="148"/>
                </a:xfrm>
                <a:custGeom>
                  <a:avLst/>
                  <a:gdLst>
                    <a:gd name="T0" fmla="*/ 150 w 150"/>
                    <a:gd name="T1" fmla="*/ 74 h 148"/>
                    <a:gd name="T2" fmla="*/ 150 w 150"/>
                    <a:gd name="T3" fmla="*/ 74 h 148"/>
                    <a:gd name="T4" fmla="*/ 148 w 150"/>
                    <a:gd name="T5" fmla="*/ 89 h 148"/>
                    <a:gd name="T6" fmla="*/ 144 w 150"/>
                    <a:gd name="T7" fmla="*/ 103 h 148"/>
                    <a:gd name="T8" fmla="*/ 136 w 150"/>
                    <a:gd name="T9" fmla="*/ 116 h 148"/>
                    <a:gd name="T10" fmla="*/ 127 w 150"/>
                    <a:gd name="T11" fmla="*/ 127 h 148"/>
                    <a:gd name="T12" fmla="*/ 116 w 150"/>
                    <a:gd name="T13" fmla="*/ 136 h 148"/>
                    <a:gd name="T14" fmla="*/ 103 w 150"/>
                    <a:gd name="T15" fmla="*/ 142 h 148"/>
                    <a:gd name="T16" fmla="*/ 89 w 150"/>
                    <a:gd name="T17" fmla="*/ 146 h 148"/>
                    <a:gd name="T18" fmla="*/ 74 w 150"/>
                    <a:gd name="T19" fmla="*/ 148 h 148"/>
                    <a:gd name="T20" fmla="*/ 74 w 150"/>
                    <a:gd name="T21" fmla="*/ 148 h 148"/>
                    <a:gd name="T22" fmla="*/ 59 w 150"/>
                    <a:gd name="T23" fmla="*/ 146 h 148"/>
                    <a:gd name="T24" fmla="*/ 46 w 150"/>
                    <a:gd name="T25" fmla="*/ 142 h 148"/>
                    <a:gd name="T26" fmla="*/ 32 w 150"/>
                    <a:gd name="T27" fmla="*/ 136 h 148"/>
                    <a:gd name="T28" fmla="*/ 22 w 150"/>
                    <a:gd name="T29" fmla="*/ 127 h 148"/>
                    <a:gd name="T30" fmla="*/ 12 w 150"/>
                    <a:gd name="T31" fmla="*/ 116 h 148"/>
                    <a:gd name="T32" fmla="*/ 6 w 150"/>
                    <a:gd name="T33" fmla="*/ 103 h 148"/>
                    <a:gd name="T34" fmla="*/ 2 w 150"/>
                    <a:gd name="T35" fmla="*/ 89 h 148"/>
                    <a:gd name="T36" fmla="*/ 0 w 150"/>
                    <a:gd name="T37" fmla="*/ 74 h 148"/>
                    <a:gd name="T38" fmla="*/ 0 w 150"/>
                    <a:gd name="T39" fmla="*/ 74 h 148"/>
                    <a:gd name="T40" fmla="*/ 2 w 150"/>
                    <a:gd name="T41" fmla="*/ 59 h 148"/>
                    <a:gd name="T42" fmla="*/ 6 w 150"/>
                    <a:gd name="T43" fmla="*/ 45 h 148"/>
                    <a:gd name="T44" fmla="*/ 12 w 150"/>
                    <a:gd name="T45" fmla="*/ 32 h 148"/>
                    <a:gd name="T46" fmla="*/ 22 w 150"/>
                    <a:gd name="T47" fmla="*/ 21 h 148"/>
                    <a:gd name="T48" fmla="*/ 32 w 150"/>
                    <a:gd name="T49" fmla="*/ 12 h 148"/>
                    <a:gd name="T50" fmla="*/ 46 w 150"/>
                    <a:gd name="T51" fmla="*/ 5 h 148"/>
                    <a:gd name="T52" fmla="*/ 59 w 150"/>
                    <a:gd name="T53" fmla="*/ 2 h 148"/>
                    <a:gd name="T54" fmla="*/ 74 w 150"/>
                    <a:gd name="T55" fmla="*/ 0 h 148"/>
                    <a:gd name="T56" fmla="*/ 74 w 150"/>
                    <a:gd name="T57" fmla="*/ 0 h 148"/>
                    <a:gd name="T58" fmla="*/ 89 w 150"/>
                    <a:gd name="T59" fmla="*/ 2 h 148"/>
                    <a:gd name="T60" fmla="*/ 103 w 150"/>
                    <a:gd name="T61" fmla="*/ 5 h 148"/>
                    <a:gd name="T62" fmla="*/ 116 w 150"/>
                    <a:gd name="T63" fmla="*/ 12 h 148"/>
                    <a:gd name="T64" fmla="*/ 127 w 150"/>
                    <a:gd name="T65" fmla="*/ 21 h 148"/>
                    <a:gd name="T66" fmla="*/ 136 w 150"/>
                    <a:gd name="T67" fmla="*/ 32 h 148"/>
                    <a:gd name="T68" fmla="*/ 144 w 150"/>
                    <a:gd name="T69" fmla="*/ 45 h 148"/>
                    <a:gd name="T70" fmla="*/ 148 w 150"/>
                    <a:gd name="T71" fmla="*/ 59 h 148"/>
                    <a:gd name="T72" fmla="*/ 150 w 150"/>
                    <a:gd name="T73" fmla="*/ 74 h 148"/>
                    <a:gd name="T74" fmla="*/ 150 w 150"/>
                    <a:gd name="T75"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48">
                      <a:moveTo>
                        <a:pt x="150" y="74"/>
                      </a:moveTo>
                      <a:lnTo>
                        <a:pt x="150" y="74"/>
                      </a:lnTo>
                      <a:lnTo>
                        <a:pt x="148" y="89"/>
                      </a:lnTo>
                      <a:lnTo>
                        <a:pt x="144" y="103"/>
                      </a:lnTo>
                      <a:lnTo>
                        <a:pt x="136" y="116"/>
                      </a:lnTo>
                      <a:lnTo>
                        <a:pt x="127" y="127"/>
                      </a:lnTo>
                      <a:lnTo>
                        <a:pt x="116" y="136"/>
                      </a:lnTo>
                      <a:lnTo>
                        <a:pt x="103" y="142"/>
                      </a:lnTo>
                      <a:lnTo>
                        <a:pt x="89" y="146"/>
                      </a:lnTo>
                      <a:lnTo>
                        <a:pt x="74" y="148"/>
                      </a:lnTo>
                      <a:lnTo>
                        <a:pt x="74" y="148"/>
                      </a:lnTo>
                      <a:lnTo>
                        <a:pt x="59" y="146"/>
                      </a:lnTo>
                      <a:lnTo>
                        <a:pt x="46" y="142"/>
                      </a:lnTo>
                      <a:lnTo>
                        <a:pt x="32" y="136"/>
                      </a:lnTo>
                      <a:lnTo>
                        <a:pt x="22" y="127"/>
                      </a:lnTo>
                      <a:lnTo>
                        <a:pt x="12" y="116"/>
                      </a:lnTo>
                      <a:lnTo>
                        <a:pt x="6" y="103"/>
                      </a:lnTo>
                      <a:lnTo>
                        <a:pt x="2" y="89"/>
                      </a:lnTo>
                      <a:lnTo>
                        <a:pt x="0" y="74"/>
                      </a:lnTo>
                      <a:lnTo>
                        <a:pt x="0" y="74"/>
                      </a:lnTo>
                      <a:lnTo>
                        <a:pt x="2" y="59"/>
                      </a:lnTo>
                      <a:lnTo>
                        <a:pt x="6" y="45"/>
                      </a:lnTo>
                      <a:lnTo>
                        <a:pt x="12" y="32"/>
                      </a:lnTo>
                      <a:lnTo>
                        <a:pt x="22" y="21"/>
                      </a:lnTo>
                      <a:lnTo>
                        <a:pt x="32" y="12"/>
                      </a:lnTo>
                      <a:lnTo>
                        <a:pt x="46" y="5"/>
                      </a:lnTo>
                      <a:lnTo>
                        <a:pt x="59" y="2"/>
                      </a:lnTo>
                      <a:lnTo>
                        <a:pt x="74" y="0"/>
                      </a:lnTo>
                      <a:lnTo>
                        <a:pt x="74" y="0"/>
                      </a:lnTo>
                      <a:lnTo>
                        <a:pt x="89" y="2"/>
                      </a:lnTo>
                      <a:lnTo>
                        <a:pt x="103" y="5"/>
                      </a:lnTo>
                      <a:lnTo>
                        <a:pt x="116" y="12"/>
                      </a:lnTo>
                      <a:lnTo>
                        <a:pt x="127" y="21"/>
                      </a:lnTo>
                      <a:lnTo>
                        <a:pt x="136" y="32"/>
                      </a:lnTo>
                      <a:lnTo>
                        <a:pt x="144" y="45"/>
                      </a:lnTo>
                      <a:lnTo>
                        <a:pt x="148" y="59"/>
                      </a:lnTo>
                      <a:lnTo>
                        <a:pt x="150" y="74"/>
                      </a:lnTo>
                      <a:lnTo>
                        <a:pt x="150" y="74"/>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3" name="Freeform 178">
                  <a:extLst>
                    <a:ext uri="{FF2B5EF4-FFF2-40B4-BE49-F238E27FC236}">
                      <a16:creationId xmlns:a16="http://schemas.microsoft.com/office/drawing/2014/main" id="{484BFB75-6C4E-AD00-4F75-42E69244C623}"/>
                    </a:ext>
                  </a:extLst>
                </p:cNvPr>
                <p:cNvSpPr>
                  <a:spLocks/>
                </p:cNvSpPr>
                <p:nvPr/>
              </p:nvSpPr>
              <p:spPr bwMode="auto">
                <a:xfrm>
                  <a:off x="1998" y="2787"/>
                  <a:ext cx="177" cy="178"/>
                </a:xfrm>
                <a:custGeom>
                  <a:avLst/>
                  <a:gdLst>
                    <a:gd name="T0" fmla="*/ 177 w 177"/>
                    <a:gd name="T1" fmla="*/ 89 h 178"/>
                    <a:gd name="T2" fmla="*/ 177 w 177"/>
                    <a:gd name="T3" fmla="*/ 89 h 178"/>
                    <a:gd name="T4" fmla="*/ 177 w 177"/>
                    <a:gd name="T5" fmla="*/ 98 h 178"/>
                    <a:gd name="T6" fmla="*/ 176 w 177"/>
                    <a:gd name="T7" fmla="*/ 108 h 178"/>
                    <a:gd name="T8" fmla="*/ 171 w 177"/>
                    <a:gd name="T9" fmla="*/ 124 h 178"/>
                    <a:gd name="T10" fmla="*/ 162 w 177"/>
                    <a:gd name="T11" fmla="*/ 139 h 178"/>
                    <a:gd name="T12" fmla="*/ 152 w 177"/>
                    <a:gd name="T13" fmla="*/ 153 h 178"/>
                    <a:gd name="T14" fmla="*/ 138 w 177"/>
                    <a:gd name="T15" fmla="*/ 163 h 178"/>
                    <a:gd name="T16" fmla="*/ 123 w 177"/>
                    <a:gd name="T17" fmla="*/ 172 h 178"/>
                    <a:gd name="T18" fmla="*/ 107 w 177"/>
                    <a:gd name="T19" fmla="*/ 177 h 178"/>
                    <a:gd name="T20" fmla="*/ 97 w 177"/>
                    <a:gd name="T21" fmla="*/ 178 h 178"/>
                    <a:gd name="T22" fmla="*/ 88 w 177"/>
                    <a:gd name="T23" fmla="*/ 178 h 178"/>
                    <a:gd name="T24" fmla="*/ 88 w 177"/>
                    <a:gd name="T25" fmla="*/ 178 h 178"/>
                    <a:gd name="T26" fmla="*/ 79 w 177"/>
                    <a:gd name="T27" fmla="*/ 178 h 178"/>
                    <a:gd name="T28" fmla="*/ 70 w 177"/>
                    <a:gd name="T29" fmla="*/ 177 h 178"/>
                    <a:gd name="T30" fmla="*/ 54 w 177"/>
                    <a:gd name="T31" fmla="*/ 172 h 178"/>
                    <a:gd name="T32" fmla="*/ 39 w 177"/>
                    <a:gd name="T33" fmla="*/ 163 h 178"/>
                    <a:gd name="T34" fmla="*/ 25 w 177"/>
                    <a:gd name="T35" fmla="*/ 153 h 178"/>
                    <a:gd name="T36" fmla="*/ 15 w 177"/>
                    <a:gd name="T37" fmla="*/ 139 h 178"/>
                    <a:gd name="T38" fmla="*/ 6 w 177"/>
                    <a:gd name="T39" fmla="*/ 124 h 178"/>
                    <a:gd name="T40" fmla="*/ 1 w 177"/>
                    <a:gd name="T41" fmla="*/ 108 h 178"/>
                    <a:gd name="T42" fmla="*/ 0 w 177"/>
                    <a:gd name="T43" fmla="*/ 98 h 178"/>
                    <a:gd name="T44" fmla="*/ 0 w 177"/>
                    <a:gd name="T45" fmla="*/ 89 h 178"/>
                    <a:gd name="T46" fmla="*/ 0 w 177"/>
                    <a:gd name="T47" fmla="*/ 89 h 178"/>
                    <a:gd name="T48" fmla="*/ 0 w 177"/>
                    <a:gd name="T49" fmla="*/ 80 h 178"/>
                    <a:gd name="T50" fmla="*/ 1 w 177"/>
                    <a:gd name="T51" fmla="*/ 71 h 178"/>
                    <a:gd name="T52" fmla="*/ 6 w 177"/>
                    <a:gd name="T53" fmla="*/ 55 h 178"/>
                    <a:gd name="T54" fmla="*/ 15 w 177"/>
                    <a:gd name="T55" fmla="*/ 40 h 178"/>
                    <a:gd name="T56" fmla="*/ 25 w 177"/>
                    <a:gd name="T57" fmla="*/ 26 h 178"/>
                    <a:gd name="T58" fmla="*/ 39 w 177"/>
                    <a:gd name="T59" fmla="*/ 16 h 178"/>
                    <a:gd name="T60" fmla="*/ 54 w 177"/>
                    <a:gd name="T61" fmla="*/ 7 h 178"/>
                    <a:gd name="T62" fmla="*/ 70 w 177"/>
                    <a:gd name="T63" fmla="*/ 2 h 178"/>
                    <a:gd name="T64" fmla="*/ 79 w 177"/>
                    <a:gd name="T65" fmla="*/ 0 h 178"/>
                    <a:gd name="T66" fmla="*/ 88 w 177"/>
                    <a:gd name="T67" fmla="*/ 0 h 178"/>
                    <a:gd name="T68" fmla="*/ 88 w 177"/>
                    <a:gd name="T69" fmla="*/ 0 h 178"/>
                    <a:gd name="T70" fmla="*/ 97 w 177"/>
                    <a:gd name="T71" fmla="*/ 0 h 178"/>
                    <a:gd name="T72" fmla="*/ 107 w 177"/>
                    <a:gd name="T73" fmla="*/ 2 h 178"/>
                    <a:gd name="T74" fmla="*/ 123 w 177"/>
                    <a:gd name="T75" fmla="*/ 7 h 178"/>
                    <a:gd name="T76" fmla="*/ 138 w 177"/>
                    <a:gd name="T77" fmla="*/ 16 h 178"/>
                    <a:gd name="T78" fmla="*/ 152 w 177"/>
                    <a:gd name="T79" fmla="*/ 26 h 178"/>
                    <a:gd name="T80" fmla="*/ 162 w 177"/>
                    <a:gd name="T81" fmla="*/ 40 h 178"/>
                    <a:gd name="T82" fmla="*/ 171 w 177"/>
                    <a:gd name="T83" fmla="*/ 55 h 178"/>
                    <a:gd name="T84" fmla="*/ 176 w 177"/>
                    <a:gd name="T85" fmla="*/ 71 h 178"/>
                    <a:gd name="T86" fmla="*/ 177 w 177"/>
                    <a:gd name="T87" fmla="*/ 80 h 178"/>
                    <a:gd name="T88" fmla="*/ 177 w 177"/>
                    <a:gd name="T89" fmla="*/ 89 h 178"/>
                    <a:gd name="T90" fmla="*/ 177 w 177"/>
                    <a:gd name="T91"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7" h="178">
                      <a:moveTo>
                        <a:pt x="177" y="89"/>
                      </a:moveTo>
                      <a:lnTo>
                        <a:pt x="177" y="89"/>
                      </a:lnTo>
                      <a:lnTo>
                        <a:pt x="177" y="98"/>
                      </a:lnTo>
                      <a:lnTo>
                        <a:pt x="176" y="108"/>
                      </a:lnTo>
                      <a:lnTo>
                        <a:pt x="171" y="124"/>
                      </a:lnTo>
                      <a:lnTo>
                        <a:pt x="162" y="139"/>
                      </a:lnTo>
                      <a:lnTo>
                        <a:pt x="152" y="153"/>
                      </a:lnTo>
                      <a:lnTo>
                        <a:pt x="138" y="163"/>
                      </a:lnTo>
                      <a:lnTo>
                        <a:pt x="123" y="172"/>
                      </a:lnTo>
                      <a:lnTo>
                        <a:pt x="107" y="177"/>
                      </a:lnTo>
                      <a:lnTo>
                        <a:pt x="97" y="178"/>
                      </a:lnTo>
                      <a:lnTo>
                        <a:pt x="88" y="178"/>
                      </a:lnTo>
                      <a:lnTo>
                        <a:pt x="88" y="178"/>
                      </a:lnTo>
                      <a:lnTo>
                        <a:pt x="79" y="178"/>
                      </a:lnTo>
                      <a:lnTo>
                        <a:pt x="70" y="177"/>
                      </a:lnTo>
                      <a:lnTo>
                        <a:pt x="54" y="172"/>
                      </a:lnTo>
                      <a:lnTo>
                        <a:pt x="39" y="163"/>
                      </a:lnTo>
                      <a:lnTo>
                        <a:pt x="25" y="153"/>
                      </a:lnTo>
                      <a:lnTo>
                        <a:pt x="15" y="139"/>
                      </a:lnTo>
                      <a:lnTo>
                        <a:pt x="6" y="124"/>
                      </a:lnTo>
                      <a:lnTo>
                        <a:pt x="1" y="108"/>
                      </a:lnTo>
                      <a:lnTo>
                        <a:pt x="0" y="98"/>
                      </a:lnTo>
                      <a:lnTo>
                        <a:pt x="0" y="89"/>
                      </a:lnTo>
                      <a:lnTo>
                        <a:pt x="0" y="89"/>
                      </a:lnTo>
                      <a:lnTo>
                        <a:pt x="0" y="80"/>
                      </a:lnTo>
                      <a:lnTo>
                        <a:pt x="1" y="71"/>
                      </a:lnTo>
                      <a:lnTo>
                        <a:pt x="6" y="55"/>
                      </a:lnTo>
                      <a:lnTo>
                        <a:pt x="15" y="40"/>
                      </a:lnTo>
                      <a:lnTo>
                        <a:pt x="25" y="26"/>
                      </a:lnTo>
                      <a:lnTo>
                        <a:pt x="39" y="16"/>
                      </a:lnTo>
                      <a:lnTo>
                        <a:pt x="54" y="7"/>
                      </a:lnTo>
                      <a:lnTo>
                        <a:pt x="70" y="2"/>
                      </a:lnTo>
                      <a:lnTo>
                        <a:pt x="79" y="0"/>
                      </a:lnTo>
                      <a:lnTo>
                        <a:pt x="88" y="0"/>
                      </a:lnTo>
                      <a:lnTo>
                        <a:pt x="88" y="0"/>
                      </a:lnTo>
                      <a:lnTo>
                        <a:pt x="97" y="0"/>
                      </a:lnTo>
                      <a:lnTo>
                        <a:pt x="107" y="2"/>
                      </a:lnTo>
                      <a:lnTo>
                        <a:pt x="123" y="7"/>
                      </a:lnTo>
                      <a:lnTo>
                        <a:pt x="138" y="16"/>
                      </a:lnTo>
                      <a:lnTo>
                        <a:pt x="152" y="26"/>
                      </a:lnTo>
                      <a:lnTo>
                        <a:pt x="162" y="40"/>
                      </a:lnTo>
                      <a:lnTo>
                        <a:pt x="171" y="55"/>
                      </a:lnTo>
                      <a:lnTo>
                        <a:pt x="176" y="71"/>
                      </a:lnTo>
                      <a:lnTo>
                        <a:pt x="177" y="80"/>
                      </a:lnTo>
                      <a:lnTo>
                        <a:pt x="177" y="89"/>
                      </a:lnTo>
                      <a:lnTo>
                        <a:pt x="177" y="89"/>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4" name="Freeform 179">
                  <a:extLst>
                    <a:ext uri="{FF2B5EF4-FFF2-40B4-BE49-F238E27FC236}">
                      <a16:creationId xmlns:a16="http://schemas.microsoft.com/office/drawing/2014/main" id="{E247ED2B-1412-08C0-608E-A6AA62DE3639}"/>
                    </a:ext>
                  </a:extLst>
                </p:cNvPr>
                <p:cNvSpPr>
                  <a:spLocks/>
                </p:cNvSpPr>
                <p:nvPr/>
              </p:nvSpPr>
              <p:spPr bwMode="auto">
                <a:xfrm>
                  <a:off x="2138" y="2896"/>
                  <a:ext cx="117" cy="116"/>
                </a:xfrm>
                <a:custGeom>
                  <a:avLst/>
                  <a:gdLst>
                    <a:gd name="T0" fmla="*/ 117 w 117"/>
                    <a:gd name="T1" fmla="*/ 57 h 116"/>
                    <a:gd name="T2" fmla="*/ 117 w 117"/>
                    <a:gd name="T3" fmla="*/ 57 h 116"/>
                    <a:gd name="T4" fmla="*/ 116 w 117"/>
                    <a:gd name="T5" fmla="*/ 69 h 116"/>
                    <a:gd name="T6" fmla="*/ 111 w 117"/>
                    <a:gd name="T7" fmla="*/ 80 h 116"/>
                    <a:gd name="T8" fmla="*/ 107 w 117"/>
                    <a:gd name="T9" fmla="*/ 90 h 116"/>
                    <a:gd name="T10" fmla="*/ 99 w 117"/>
                    <a:gd name="T11" fmla="*/ 100 h 116"/>
                    <a:gd name="T12" fmla="*/ 90 w 117"/>
                    <a:gd name="T13" fmla="*/ 106 h 116"/>
                    <a:gd name="T14" fmla="*/ 81 w 117"/>
                    <a:gd name="T15" fmla="*/ 112 h 116"/>
                    <a:gd name="T16" fmla="*/ 71 w 117"/>
                    <a:gd name="T17" fmla="*/ 115 h 116"/>
                    <a:gd name="T18" fmla="*/ 58 w 117"/>
                    <a:gd name="T19" fmla="*/ 116 h 116"/>
                    <a:gd name="T20" fmla="*/ 58 w 117"/>
                    <a:gd name="T21" fmla="*/ 116 h 116"/>
                    <a:gd name="T22" fmla="*/ 46 w 117"/>
                    <a:gd name="T23" fmla="*/ 115 h 116"/>
                    <a:gd name="T24" fmla="*/ 36 w 117"/>
                    <a:gd name="T25" fmla="*/ 112 h 116"/>
                    <a:gd name="T26" fmla="*/ 25 w 117"/>
                    <a:gd name="T27" fmla="*/ 106 h 116"/>
                    <a:gd name="T28" fmla="*/ 16 w 117"/>
                    <a:gd name="T29" fmla="*/ 100 h 116"/>
                    <a:gd name="T30" fmla="*/ 10 w 117"/>
                    <a:gd name="T31" fmla="*/ 90 h 116"/>
                    <a:gd name="T32" fmla="*/ 4 w 117"/>
                    <a:gd name="T33" fmla="*/ 80 h 116"/>
                    <a:gd name="T34" fmla="*/ 1 w 117"/>
                    <a:gd name="T35" fmla="*/ 69 h 116"/>
                    <a:gd name="T36" fmla="*/ 0 w 117"/>
                    <a:gd name="T37" fmla="*/ 57 h 116"/>
                    <a:gd name="T38" fmla="*/ 0 w 117"/>
                    <a:gd name="T39" fmla="*/ 57 h 116"/>
                    <a:gd name="T40" fmla="*/ 1 w 117"/>
                    <a:gd name="T41" fmla="*/ 47 h 116"/>
                    <a:gd name="T42" fmla="*/ 4 w 117"/>
                    <a:gd name="T43" fmla="*/ 35 h 116"/>
                    <a:gd name="T44" fmla="*/ 10 w 117"/>
                    <a:gd name="T45" fmla="*/ 26 h 116"/>
                    <a:gd name="T46" fmla="*/ 16 w 117"/>
                    <a:gd name="T47" fmla="*/ 17 h 116"/>
                    <a:gd name="T48" fmla="*/ 25 w 117"/>
                    <a:gd name="T49" fmla="*/ 9 h 116"/>
                    <a:gd name="T50" fmla="*/ 36 w 117"/>
                    <a:gd name="T51" fmla="*/ 5 h 116"/>
                    <a:gd name="T52" fmla="*/ 46 w 117"/>
                    <a:gd name="T53" fmla="*/ 0 h 116"/>
                    <a:gd name="T54" fmla="*/ 58 w 117"/>
                    <a:gd name="T55" fmla="*/ 0 h 116"/>
                    <a:gd name="T56" fmla="*/ 58 w 117"/>
                    <a:gd name="T57" fmla="*/ 0 h 116"/>
                    <a:gd name="T58" fmla="*/ 71 w 117"/>
                    <a:gd name="T59" fmla="*/ 0 h 116"/>
                    <a:gd name="T60" fmla="*/ 81 w 117"/>
                    <a:gd name="T61" fmla="*/ 5 h 116"/>
                    <a:gd name="T62" fmla="*/ 90 w 117"/>
                    <a:gd name="T63" fmla="*/ 9 h 116"/>
                    <a:gd name="T64" fmla="*/ 99 w 117"/>
                    <a:gd name="T65" fmla="*/ 17 h 116"/>
                    <a:gd name="T66" fmla="*/ 107 w 117"/>
                    <a:gd name="T67" fmla="*/ 26 h 116"/>
                    <a:gd name="T68" fmla="*/ 111 w 117"/>
                    <a:gd name="T69" fmla="*/ 35 h 116"/>
                    <a:gd name="T70" fmla="*/ 116 w 117"/>
                    <a:gd name="T71" fmla="*/ 47 h 116"/>
                    <a:gd name="T72" fmla="*/ 117 w 117"/>
                    <a:gd name="T73" fmla="*/ 57 h 116"/>
                    <a:gd name="T74" fmla="*/ 117 w 117"/>
                    <a:gd name="T75" fmla="*/ 5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16">
                      <a:moveTo>
                        <a:pt x="117" y="57"/>
                      </a:moveTo>
                      <a:lnTo>
                        <a:pt x="117" y="57"/>
                      </a:lnTo>
                      <a:lnTo>
                        <a:pt x="116" y="69"/>
                      </a:lnTo>
                      <a:lnTo>
                        <a:pt x="111" y="80"/>
                      </a:lnTo>
                      <a:lnTo>
                        <a:pt x="107" y="90"/>
                      </a:lnTo>
                      <a:lnTo>
                        <a:pt x="99" y="100"/>
                      </a:lnTo>
                      <a:lnTo>
                        <a:pt x="90" y="106"/>
                      </a:lnTo>
                      <a:lnTo>
                        <a:pt x="81" y="112"/>
                      </a:lnTo>
                      <a:lnTo>
                        <a:pt x="71" y="115"/>
                      </a:lnTo>
                      <a:lnTo>
                        <a:pt x="58" y="116"/>
                      </a:lnTo>
                      <a:lnTo>
                        <a:pt x="58" y="116"/>
                      </a:lnTo>
                      <a:lnTo>
                        <a:pt x="46" y="115"/>
                      </a:lnTo>
                      <a:lnTo>
                        <a:pt x="36" y="112"/>
                      </a:lnTo>
                      <a:lnTo>
                        <a:pt x="25" y="106"/>
                      </a:lnTo>
                      <a:lnTo>
                        <a:pt x="16" y="100"/>
                      </a:lnTo>
                      <a:lnTo>
                        <a:pt x="10" y="90"/>
                      </a:lnTo>
                      <a:lnTo>
                        <a:pt x="4" y="80"/>
                      </a:lnTo>
                      <a:lnTo>
                        <a:pt x="1" y="69"/>
                      </a:lnTo>
                      <a:lnTo>
                        <a:pt x="0" y="57"/>
                      </a:lnTo>
                      <a:lnTo>
                        <a:pt x="0" y="57"/>
                      </a:lnTo>
                      <a:lnTo>
                        <a:pt x="1" y="47"/>
                      </a:lnTo>
                      <a:lnTo>
                        <a:pt x="4" y="35"/>
                      </a:lnTo>
                      <a:lnTo>
                        <a:pt x="10" y="26"/>
                      </a:lnTo>
                      <a:lnTo>
                        <a:pt x="16" y="17"/>
                      </a:lnTo>
                      <a:lnTo>
                        <a:pt x="25" y="9"/>
                      </a:lnTo>
                      <a:lnTo>
                        <a:pt x="36" y="5"/>
                      </a:lnTo>
                      <a:lnTo>
                        <a:pt x="46" y="0"/>
                      </a:lnTo>
                      <a:lnTo>
                        <a:pt x="58" y="0"/>
                      </a:lnTo>
                      <a:lnTo>
                        <a:pt x="58" y="0"/>
                      </a:lnTo>
                      <a:lnTo>
                        <a:pt x="71" y="0"/>
                      </a:lnTo>
                      <a:lnTo>
                        <a:pt x="81" y="5"/>
                      </a:lnTo>
                      <a:lnTo>
                        <a:pt x="90" y="9"/>
                      </a:lnTo>
                      <a:lnTo>
                        <a:pt x="99" y="17"/>
                      </a:lnTo>
                      <a:lnTo>
                        <a:pt x="107" y="26"/>
                      </a:lnTo>
                      <a:lnTo>
                        <a:pt x="111" y="35"/>
                      </a:lnTo>
                      <a:lnTo>
                        <a:pt x="116" y="47"/>
                      </a:lnTo>
                      <a:lnTo>
                        <a:pt x="117" y="57"/>
                      </a:lnTo>
                      <a:lnTo>
                        <a:pt x="117" y="57"/>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5" name="Freeform 180">
                  <a:extLst>
                    <a:ext uri="{FF2B5EF4-FFF2-40B4-BE49-F238E27FC236}">
                      <a16:creationId xmlns:a16="http://schemas.microsoft.com/office/drawing/2014/main" id="{F59DFF16-132F-71CF-08C8-22425182A3C2}"/>
                    </a:ext>
                  </a:extLst>
                </p:cNvPr>
                <p:cNvSpPr>
                  <a:spLocks/>
                </p:cNvSpPr>
                <p:nvPr/>
              </p:nvSpPr>
              <p:spPr bwMode="auto">
                <a:xfrm>
                  <a:off x="1591" y="2910"/>
                  <a:ext cx="189" cy="188"/>
                </a:xfrm>
                <a:custGeom>
                  <a:avLst/>
                  <a:gdLst>
                    <a:gd name="T0" fmla="*/ 189 w 189"/>
                    <a:gd name="T1" fmla="*/ 95 h 188"/>
                    <a:gd name="T2" fmla="*/ 189 w 189"/>
                    <a:gd name="T3" fmla="*/ 95 h 188"/>
                    <a:gd name="T4" fmla="*/ 189 w 189"/>
                    <a:gd name="T5" fmla="*/ 104 h 188"/>
                    <a:gd name="T6" fmla="*/ 188 w 189"/>
                    <a:gd name="T7" fmla="*/ 113 h 188"/>
                    <a:gd name="T8" fmla="*/ 185 w 189"/>
                    <a:gd name="T9" fmla="*/ 122 h 188"/>
                    <a:gd name="T10" fmla="*/ 182 w 189"/>
                    <a:gd name="T11" fmla="*/ 131 h 188"/>
                    <a:gd name="T12" fmla="*/ 173 w 189"/>
                    <a:gd name="T13" fmla="*/ 147 h 188"/>
                    <a:gd name="T14" fmla="*/ 161 w 189"/>
                    <a:gd name="T15" fmla="*/ 161 h 188"/>
                    <a:gd name="T16" fmla="*/ 147 w 189"/>
                    <a:gd name="T17" fmla="*/ 173 h 188"/>
                    <a:gd name="T18" fmla="*/ 131 w 189"/>
                    <a:gd name="T19" fmla="*/ 180 h 188"/>
                    <a:gd name="T20" fmla="*/ 123 w 189"/>
                    <a:gd name="T21" fmla="*/ 185 h 188"/>
                    <a:gd name="T22" fmla="*/ 114 w 189"/>
                    <a:gd name="T23" fmla="*/ 186 h 188"/>
                    <a:gd name="T24" fmla="*/ 104 w 189"/>
                    <a:gd name="T25" fmla="*/ 188 h 188"/>
                    <a:gd name="T26" fmla="*/ 95 w 189"/>
                    <a:gd name="T27" fmla="*/ 188 h 188"/>
                    <a:gd name="T28" fmla="*/ 95 w 189"/>
                    <a:gd name="T29" fmla="*/ 188 h 188"/>
                    <a:gd name="T30" fmla="*/ 85 w 189"/>
                    <a:gd name="T31" fmla="*/ 188 h 188"/>
                    <a:gd name="T32" fmla="*/ 75 w 189"/>
                    <a:gd name="T33" fmla="*/ 186 h 188"/>
                    <a:gd name="T34" fmla="*/ 66 w 189"/>
                    <a:gd name="T35" fmla="*/ 185 h 188"/>
                    <a:gd name="T36" fmla="*/ 58 w 189"/>
                    <a:gd name="T37" fmla="*/ 180 h 188"/>
                    <a:gd name="T38" fmla="*/ 42 w 189"/>
                    <a:gd name="T39" fmla="*/ 173 h 188"/>
                    <a:gd name="T40" fmla="*/ 28 w 189"/>
                    <a:gd name="T41" fmla="*/ 161 h 188"/>
                    <a:gd name="T42" fmla="*/ 16 w 189"/>
                    <a:gd name="T43" fmla="*/ 147 h 188"/>
                    <a:gd name="T44" fmla="*/ 7 w 189"/>
                    <a:gd name="T45" fmla="*/ 131 h 188"/>
                    <a:gd name="T46" fmla="*/ 4 w 189"/>
                    <a:gd name="T47" fmla="*/ 122 h 188"/>
                    <a:gd name="T48" fmla="*/ 1 w 189"/>
                    <a:gd name="T49" fmla="*/ 113 h 188"/>
                    <a:gd name="T50" fmla="*/ 0 w 189"/>
                    <a:gd name="T51" fmla="*/ 104 h 188"/>
                    <a:gd name="T52" fmla="*/ 0 w 189"/>
                    <a:gd name="T53" fmla="*/ 95 h 188"/>
                    <a:gd name="T54" fmla="*/ 0 w 189"/>
                    <a:gd name="T55" fmla="*/ 95 h 188"/>
                    <a:gd name="T56" fmla="*/ 0 w 189"/>
                    <a:gd name="T57" fmla="*/ 84 h 188"/>
                    <a:gd name="T58" fmla="*/ 1 w 189"/>
                    <a:gd name="T59" fmla="*/ 75 h 188"/>
                    <a:gd name="T60" fmla="*/ 4 w 189"/>
                    <a:gd name="T61" fmla="*/ 66 h 188"/>
                    <a:gd name="T62" fmla="*/ 7 w 189"/>
                    <a:gd name="T63" fmla="*/ 57 h 188"/>
                    <a:gd name="T64" fmla="*/ 16 w 189"/>
                    <a:gd name="T65" fmla="*/ 40 h 188"/>
                    <a:gd name="T66" fmla="*/ 28 w 189"/>
                    <a:gd name="T67" fmla="*/ 27 h 188"/>
                    <a:gd name="T68" fmla="*/ 42 w 189"/>
                    <a:gd name="T69" fmla="*/ 15 h 188"/>
                    <a:gd name="T70" fmla="*/ 58 w 189"/>
                    <a:gd name="T71" fmla="*/ 7 h 188"/>
                    <a:gd name="T72" fmla="*/ 66 w 189"/>
                    <a:gd name="T73" fmla="*/ 3 h 188"/>
                    <a:gd name="T74" fmla="*/ 75 w 189"/>
                    <a:gd name="T75" fmla="*/ 1 h 188"/>
                    <a:gd name="T76" fmla="*/ 85 w 189"/>
                    <a:gd name="T77" fmla="*/ 0 h 188"/>
                    <a:gd name="T78" fmla="*/ 95 w 189"/>
                    <a:gd name="T79" fmla="*/ 0 h 188"/>
                    <a:gd name="T80" fmla="*/ 95 w 189"/>
                    <a:gd name="T81" fmla="*/ 0 h 188"/>
                    <a:gd name="T82" fmla="*/ 104 w 189"/>
                    <a:gd name="T83" fmla="*/ 0 h 188"/>
                    <a:gd name="T84" fmla="*/ 114 w 189"/>
                    <a:gd name="T85" fmla="*/ 1 h 188"/>
                    <a:gd name="T86" fmla="*/ 123 w 189"/>
                    <a:gd name="T87" fmla="*/ 3 h 188"/>
                    <a:gd name="T88" fmla="*/ 131 w 189"/>
                    <a:gd name="T89" fmla="*/ 7 h 188"/>
                    <a:gd name="T90" fmla="*/ 147 w 189"/>
                    <a:gd name="T91" fmla="*/ 15 h 188"/>
                    <a:gd name="T92" fmla="*/ 161 w 189"/>
                    <a:gd name="T93" fmla="*/ 27 h 188"/>
                    <a:gd name="T94" fmla="*/ 173 w 189"/>
                    <a:gd name="T95" fmla="*/ 40 h 188"/>
                    <a:gd name="T96" fmla="*/ 182 w 189"/>
                    <a:gd name="T97" fmla="*/ 57 h 188"/>
                    <a:gd name="T98" fmla="*/ 185 w 189"/>
                    <a:gd name="T99" fmla="*/ 66 h 188"/>
                    <a:gd name="T100" fmla="*/ 188 w 189"/>
                    <a:gd name="T101" fmla="*/ 75 h 188"/>
                    <a:gd name="T102" fmla="*/ 189 w 189"/>
                    <a:gd name="T103" fmla="*/ 84 h 188"/>
                    <a:gd name="T104" fmla="*/ 189 w 189"/>
                    <a:gd name="T105" fmla="*/ 95 h 188"/>
                    <a:gd name="T106" fmla="*/ 189 w 189"/>
                    <a:gd name="T107" fmla="*/ 9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8">
                      <a:moveTo>
                        <a:pt x="189" y="95"/>
                      </a:moveTo>
                      <a:lnTo>
                        <a:pt x="189" y="95"/>
                      </a:lnTo>
                      <a:lnTo>
                        <a:pt x="189" y="104"/>
                      </a:lnTo>
                      <a:lnTo>
                        <a:pt x="188" y="113"/>
                      </a:lnTo>
                      <a:lnTo>
                        <a:pt x="185" y="122"/>
                      </a:lnTo>
                      <a:lnTo>
                        <a:pt x="182" y="131"/>
                      </a:lnTo>
                      <a:lnTo>
                        <a:pt x="173" y="147"/>
                      </a:lnTo>
                      <a:lnTo>
                        <a:pt x="161" y="161"/>
                      </a:lnTo>
                      <a:lnTo>
                        <a:pt x="147" y="173"/>
                      </a:lnTo>
                      <a:lnTo>
                        <a:pt x="131" y="180"/>
                      </a:lnTo>
                      <a:lnTo>
                        <a:pt x="123" y="185"/>
                      </a:lnTo>
                      <a:lnTo>
                        <a:pt x="114" y="186"/>
                      </a:lnTo>
                      <a:lnTo>
                        <a:pt x="104" y="188"/>
                      </a:lnTo>
                      <a:lnTo>
                        <a:pt x="95" y="188"/>
                      </a:lnTo>
                      <a:lnTo>
                        <a:pt x="95" y="188"/>
                      </a:lnTo>
                      <a:lnTo>
                        <a:pt x="85" y="188"/>
                      </a:lnTo>
                      <a:lnTo>
                        <a:pt x="75" y="186"/>
                      </a:lnTo>
                      <a:lnTo>
                        <a:pt x="66" y="185"/>
                      </a:lnTo>
                      <a:lnTo>
                        <a:pt x="58" y="180"/>
                      </a:lnTo>
                      <a:lnTo>
                        <a:pt x="42" y="173"/>
                      </a:lnTo>
                      <a:lnTo>
                        <a:pt x="28" y="161"/>
                      </a:lnTo>
                      <a:lnTo>
                        <a:pt x="16" y="147"/>
                      </a:lnTo>
                      <a:lnTo>
                        <a:pt x="7" y="131"/>
                      </a:lnTo>
                      <a:lnTo>
                        <a:pt x="4" y="122"/>
                      </a:lnTo>
                      <a:lnTo>
                        <a:pt x="1" y="113"/>
                      </a:lnTo>
                      <a:lnTo>
                        <a:pt x="0" y="104"/>
                      </a:lnTo>
                      <a:lnTo>
                        <a:pt x="0" y="95"/>
                      </a:lnTo>
                      <a:lnTo>
                        <a:pt x="0" y="95"/>
                      </a:lnTo>
                      <a:lnTo>
                        <a:pt x="0" y="84"/>
                      </a:lnTo>
                      <a:lnTo>
                        <a:pt x="1" y="75"/>
                      </a:lnTo>
                      <a:lnTo>
                        <a:pt x="4" y="66"/>
                      </a:lnTo>
                      <a:lnTo>
                        <a:pt x="7" y="57"/>
                      </a:lnTo>
                      <a:lnTo>
                        <a:pt x="16" y="40"/>
                      </a:lnTo>
                      <a:lnTo>
                        <a:pt x="28" y="27"/>
                      </a:lnTo>
                      <a:lnTo>
                        <a:pt x="42" y="15"/>
                      </a:lnTo>
                      <a:lnTo>
                        <a:pt x="58" y="7"/>
                      </a:lnTo>
                      <a:lnTo>
                        <a:pt x="66" y="3"/>
                      </a:lnTo>
                      <a:lnTo>
                        <a:pt x="75" y="1"/>
                      </a:lnTo>
                      <a:lnTo>
                        <a:pt x="85" y="0"/>
                      </a:lnTo>
                      <a:lnTo>
                        <a:pt x="95" y="0"/>
                      </a:lnTo>
                      <a:lnTo>
                        <a:pt x="95" y="0"/>
                      </a:lnTo>
                      <a:lnTo>
                        <a:pt x="104" y="0"/>
                      </a:lnTo>
                      <a:lnTo>
                        <a:pt x="114" y="1"/>
                      </a:lnTo>
                      <a:lnTo>
                        <a:pt x="123" y="3"/>
                      </a:lnTo>
                      <a:lnTo>
                        <a:pt x="131" y="7"/>
                      </a:lnTo>
                      <a:lnTo>
                        <a:pt x="147" y="15"/>
                      </a:lnTo>
                      <a:lnTo>
                        <a:pt x="161" y="27"/>
                      </a:lnTo>
                      <a:lnTo>
                        <a:pt x="173" y="40"/>
                      </a:lnTo>
                      <a:lnTo>
                        <a:pt x="182" y="57"/>
                      </a:lnTo>
                      <a:lnTo>
                        <a:pt x="185" y="66"/>
                      </a:lnTo>
                      <a:lnTo>
                        <a:pt x="188" y="75"/>
                      </a:lnTo>
                      <a:lnTo>
                        <a:pt x="189" y="84"/>
                      </a:lnTo>
                      <a:lnTo>
                        <a:pt x="189" y="95"/>
                      </a:lnTo>
                      <a:lnTo>
                        <a:pt x="189" y="95"/>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6" name="Freeform 181">
                  <a:extLst>
                    <a:ext uri="{FF2B5EF4-FFF2-40B4-BE49-F238E27FC236}">
                      <a16:creationId xmlns:a16="http://schemas.microsoft.com/office/drawing/2014/main" id="{310E018D-111F-971D-D389-532698652AE0}"/>
                    </a:ext>
                  </a:extLst>
                </p:cNvPr>
                <p:cNvSpPr>
                  <a:spLocks/>
                </p:cNvSpPr>
                <p:nvPr/>
              </p:nvSpPr>
              <p:spPr bwMode="auto">
                <a:xfrm>
                  <a:off x="1756" y="2884"/>
                  <a:ext cx="174" cy="173"/>
                </a:xfrm>
                <a:custGeom>
                  <a:avLst/>
                  <a:gdLst>
                    <a:gd name="T0" fmla="*/ 174 w 174"/>
                    <a:gd name="T1" fmla="*/ 87 h 173"/>
                    <a:gd name="T2" fmla="*/ 174 w 174"/>
                    <a:gd name="T3" fmla="*/ 87 h 173"/>
                    <a:gd name="T4" fmla="*/ 172 w 174"/>
                    <a:gd name="T5" fmla="*/ 104 h 173"/>
                    <a:gd name="T6" fmla="*/ 168 w 174"/>
                    <a:gd name="T7" fmla="*/ 121 h 173"/>
                    <a:gd name="T8" fmla="*/ 159 w 174"/>
                    <a:gd name="T9" fmla="*/ 136 h 173"/>
                    <a:gd name="T10" fmla="*/ 148 w 174"/>
                    <a:gd name="T11" fmla="*/ 149 h 173"/>
                    <a:gd name="T12" fmla="*/ 136 w 174"/>
                    <a:gd name="T13" fmla="*/ 160 h 173"/>
                    <a:gd name="T14" fmla="*/ 121 w 174"/>
                    <a:gd name="T15" fmla="*/ 167 h 173"/>
                    <a:gd name="T16" fmla="*/ 104 w 174"/>
                    <a:gd name="T17" fmla="*/ 172 h 173"/>
                    <a:gd name="T18" fmla="*/ 86 w 174"/>
                    <a:gd name="T19" fmla="*/ 173 h 173"/>
                    <a:gd name="T20" fmla="*/ 86 w 174"/>
                    <a:gd name="T21" fmla="*/ 173 h 173"/>
                    <a:gd name="T22" fmla="*/ 70 w 174"/>
                    <a:gd name="T23" fmla="*/ 172 h 173"/>
                    <a:gd name="T24" fmla="*/ 53 w 174"/>
                    <a:gd name="T25" fmla="*/ 167 h 173"/>
                    <a:gd name="T26" fmla="*/ 38 w 174"/>
                    <a:gd name="T27" fmla="*/ 160 h 173"/>
                    <a:gd name="T28" fmla="*/ 26 w 174"/>
                    <a:gd name="T29" fmla="*/ 149 h 173"/>
                    <a:gd name="T30" fmla="*/ 15 w 174"/>
                    <a:gd name="T31" fmla="*/ 136 h 173"/>
                    <a:gd name="T32" fmla="*/ 6 w 174"/>
                    <a:gd name="T33" fmla="*/ 121 h 173"/>
                    <a:gd name="T34" fmla="*/ 2 w 174"/>
                    <a:gd name="T35" fmla="*/ 104 h 173"/>
                    <a:gd name="T36" fmla="*/ 0 w 174"/>
                    <a:gd name="T37" fmla="*/ 87 h 173"/>
                    <a:gd name="T38" fmla="*/ 0 w 174"/>
                    <a:gd name="T39" fmla="*/ 87 h 173"/>
                    <a:gd name="T40" fmla="*/ 2 w 174"/>
                    <a:gd name="T41" fmla="*/ 69 h 173"/>
                    <a:gd name="T42" fmla="*/ 6 w 174"/>
                    <a:gd name="T43" fmla="*/ 53 h 173"/>
                    <a:gd name="T44" fmla="*/ 15 w 174"/>
                    <a:gd name="T45" fmla="*/ 38 h 173"/>
                    <a:gd name="T46" fmla="*/ 26 w 174"/>
                    <a:gd name="T47" fmla="*/ 26 h 173"/>
                    <a:gd name="T48" fmla="*/ 38 w 174"/>
                    <a:gd name="T49" fmla="*/ 15 h 173"/>
                    <a:gd name="T50" fmla="*/ 53 w 174"/>
                    <a:gd name="T51" fmla="*/ 7 h 173"/>
                    <a:gd name="T52" fmla="*/ 70 w 174"/>
                    <a:gd name="T53" fmla="*/ 1 h 173"/>
                    <a:gd name="T54" fmla="*/ 86 w 174"/>
                    <a:gd name="T55" fmla="*/ 0 h 173"/>
                    <a:gd name="T56" fmla="*/ 86 w 174"/>
                    <a:gd name="T57" fmla="*/ 0 h 173"/>
                    <a:gd name="T58" fmla="*/ 104 w 174"/>
                    <a:gd name="T59" fmla="*/ 1 h 173"/>
                    <a:gd name="T60" fmla="*/ 121 w 174"/>
                    <a:gd name="T61" fmla="*/ 7 h 173"/>
                    <a:gd name="T62" fmla="*/ 136 w 174"/>
                    <a:gd name="T63" fmla="*/ 15 h 173"/>
                    <a:gd name="T64" fmla="*/ 148 w 174"/>
                    <a:gd name="T65" fmla="*/ 26 h 173"/>
                    <a:gd name="T66" fmla="*/ 159 w 174"/>
                    <a:gd name="T67" fmla="*/ 38 h 173"/>
                    <a:gd name="T68" fmla="*/ 168 w 174"/>
                    <a:gd name="T69" fmla="*/ 53 h 173"/>
                    <a:gd name="T70" fmla="*/ 172 w 174"/>
                    <a:gd name="T71" fmla="*/ 69 h 173"/>
                    <a:gd name="T72" fmla="*/ 174 w 174"/>
                    <a:gd name="T73" fmla="*/ 87 h 173"/>
                    <a:gd name="T74" fmla="*/ 174 w 174"/>
                    <a:gd name="T75" fmla="*/ 8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3">
                      <a:moveTo>
                        <a:pt x="174" y="87"/>
                      </a:moveTo>
                      <a:lnTo>
                        <a:pt x="174" y="87"/>
                      </a:lnTo>
                      <a:lnTo>
                        <a:pt x="172" y="104"/>
                      </a:lnTo>
                      <a:lnTo>
                        <a:pt x="168" y="121"/>
                      </a:lnTo>
                      <a:lnTo>
                        <a:pt x="159" y="136"/>
                      </a:lnTo>
                      <a:lnTo>
                        <a:pt x="148" y="149"/>
                      </a:lnTo>
                      <a:lnTo>
                        <a:pt x="136" y="160"/>
                      </a:lnTo>
                      <a:lnTo>
                        <a:pt x="121" y="167"/>
                      </a:lnTo>
                      <a:lnTo>
                        <a:pt x="104" y="172"/>
                      </a:lnTo>
                      <a:lnTo>
                        <a:pt x="86" y="173"/>
                      </a:lnTo>
                      <a:lnTo>
                        <a:pt x="86" y="173"/>
                      </a:lnTo>
                      <a:lnTo>
                        <a:pt x="70" y="172"/>
                      </a:lnTo>
                      <a:lnTo>
                        <a:pt x="53" y="167"/>
                      </a:lnTo>
                      <a:lnTo>
                        <a:pt x="38" y="160"/>
                      </a:lnTo>
                      <a:lnTo>
                        <a:pt x="26" y="149"/>
                      </a:lnTo>
                      <a:lnTo>
                        <a:pt x="15" y="136"/>
                      </a:lnTo>
                      <a:lnTo>
                        <a:pt x="6" y="121"/>
                      </a:lnTo>
                      <a:lnTo>
                        <a:pt x="2" y="104"/>
                      </a:lnTo>
                      <a:lnTo>
                        <a:pt x="0" y="87"/>
                      </a:lnTo>
                      <a:lnTo>
                        <a:pt x="0" y="87"/>
                      </a:lnTo>
                      <a:lnTo>
                        <a:pt x="2" y="69"/>
                      </a:lnTo>
                      <a:lnTo>
                        <a:pt x="6" y="53"/>
                      </a:lnTo>
                      <a:lnTo>
                        <a:pt x="15" y="38"/>
                      </a:lnTo>
                      <a:lnTo>
                        <a:pt x="26" y="26"/>
                      </a:lnTo>
                      <a:lnTo>
                        <a:pt x="38" y="15"/>
                      </a:lnTo>
                      <a:lnTo>
                        <a:pt x="53" y="7"/>
                      </a:lnTo>
                      <a:lnTo>
                        <a:pt x="70" y="1"/>
                      </a:lnTo>
                      <a:lnTo>
                        <a:pt x="86" y="0"/>
                      </a:lnTo>
                      <a:lnTo>
                        <a:pt x="86" y="0"/>
                      </a:lnTo>
                      <a:lnTo>
                        <a:pt x="104" y="1"/>
                      </a:lnTo>
                      <a:lnTo>
                        <a:pt x="121" y="7"/>
                      </a:lnTo>
                      <a:lnTo>
                        <a:pt x="136" y="15"/>
                      </a:lnTo>
                      <a:lnTo>
                        <a:pt x="148" y="26"/>
                      </a:lnTo>
                      <a:lnTo>
                        <a:pt x="159" y="38"/>
                      </a:lnTo>
                      <a:lnTo>
                        <a:pt x="168" y="53"/>
                      </a:lnTo>
                      <a:lnTo>
                        <a:pt x="172" y="69"/>
                      </a:lnTo>
                      <a:lnTo>
                        <a:pt x="174" y="87"/>
                      </a:lnTo>
                      <a:lnTo>
                        <a:pt x="174" y="87"/>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7" name="Freeform 182">
                  <a:extLst>
                    <a:ext uri="{FF2B5EF4-FFF2-40B4-BE49-F238E27FC236}">
                      <a16:creationId xmlns:a16="http://schemas.microsoft.com/office/drawing/2014/main" id="{491AFA96-5EA4-0F42-F623-4AD474F7C44E}"/>
                    </a:ext>
                  </a:extLst>
                </p:cNvPr>
                <p:cNvSpPr>
                  <a:spLocks/>
                </p:cNvSpPr>
                <p:nvPr/>
              </p:nvSpPr>
              <p:spPr bwMode="auto">
                <a:xfrm>
                  <a:off x="1835" y="2750"/>
                  <a:ext cx="176" cy="175"/>
                </a:xfrm>
                <a:custGeom>
                  <a:avLst/>
                  <a:gdLst>
                    <a:gd name="T0" fmla="*/ 176 w 176"/>
                    <a:gd name="T1" fmla="*/ 87 h 175"/>
                    <a:gd name="T2" fmla="*/ 176 w 176"/>
                    <a:gd name="T3" fmla="*/ 87 h 175"/>
                    <a:gd name="T4" fmla="*/ 175 w 176"/>
                    <a:gd name="T5" fmla="*/ 96 h 175"/>
                    <a:gd name="T6" fmla="*/ 173 w 176"/>
                    <a:gd name="T7" fmla="*/ 105 h 175"/>
                    <a:gd name="T8" fmla="*/ 169 w 176"/>
                    <a:gd name="T9" fmla="*/ 122 h 175"/>
                    <a:gd name="T10" fmla="*/ 161 w 176"/>
                    <a:gd name="T11" fmla="*/ 137 h 175"/>
                    <a:gd name="T12" fmla="*/ 150 w 176"/>
                    <a:gd name="T13" fmla="*/ 149 h 175"/>
                    <a:gd name="T14" fmla="*/ 137 w 176"/>
                    <a:gd name="T15" fmla="*/ 160 h 175"/>
                    <a:gd name="T16" fmla="*/ 122 w 176"/>
                    <a:gd name="T17" fmla="*/ 169 h 175"/>
                    <a:gd name="T18" fmla="*/ 105 w 176"/>
                    <a:gd name="T19" fmla="*/ 173 h 175"/>
                    <a:gd name="T20" fmla="*/ 96 w 176"/>
                    <a:gd name="T21" fmla="*/ 175 h 175"/>
                    <a:gd name="T22" fmla="*/ 87 w 176"/>
                    <a:gd name="T23" fmla="*/ 175 h 175"/>
                    <a:gd name="T24" fmla="*/ 87 w 176"/>
                    <a:gd name="T25" fmla="*/ 175 h 175"/>
                    <a:gd name="T26" fmla="*/ 78 w 176"/>
                    <a:gd name="T27" fmla="*/ 175 h 175"/>
                    <a:gd name="T28" fmla="*/ 69 w 176"/>
                    <a:gd name="T29" fmla="*/ 173 h 175"/>
                    <a:gd name="T30" fmla="*/ 54 w 176"/>
                    <a:gd name="T31" fmla="*/ 169 h 175"/>
                    <a:gd name="T32" fmla="*/ 39 w 176"/>
                    <a:gd name="T33" fmla="*/ 160 h 175"/>
                    <a:gd name="T34" fmla="*/ 25 w 176"/>
                    <a:gd name="T35" fmla="*/ 149 h 175"/>
                    <a:gd name="T36" fmla="*/ 15 w 176"/>
                    <a:gd name="T37" fmla="*/ 137 h 175"/>
                    <a:gd name="T38" fmla="*/ 6 w 176"/>
                    <a:gd name="T39" fmla="*/ 122 h 175"/>
                    <a:gd name="T40" fmla="*/ 1 w 176"/>
                    <a:gd name="T41" fmla="*/ 105 h 175"/>
                    <a:gd name="T42" fmla="*/ 0 w 176"/>
                    <a:gd name="T43" fmla="*/ 96 h 175"/>
                    <a:gd name="T44" fmla="*/ 0 w 176"/>
                    <a:gd name="T45" fmla="*/ 87 h 175"/>
                    <a:gd name="T46" fmla="*/ 0 w 176"/>
                    <a:gd name="T47" fmla="*/ 87 h 175"/>
                    <a:gd name="T48" fmla="*/ 0 w 176"/>
                    <a:gd name="T49" fmla="*/ 78 h 175"/>
                    <a:gd name="T50" fmla="*/ 1 w 176"/>
                    <a:gd name="T51" fmla="*/ 69 h 175"/>
                    <a:gd name="T52" fmla="*/ 6 w 176"/>
                    <a:gd name="T53" fmla="*/ 53 h 175"/>
                    <a:gd name="T54" fmla="*/ 15 w 176"/>
                    <a:gd name="T55" fmla="*/ 37 h 175"/>
                    <a:gd name="T56" fmla="*/ 25 w 176"/>
                    <a:gd name="T57" fmla="*/ 25 h 175"/>
                    <a:gd name="T58" fmla="*/ 39 w 176"/>
                    <a:gd name="T59" fmla="*/ 15 h 175"/>
                    <a:gd name="T60" fmla="*/ 54 w 176"/>
                    <a:gd name="T61" fmla="*/ 6 h 175"/>
                    <a:gd name="T62" fmla="*/ 69 w 176"/>
                    <a:gd name="T63" fmla="*/ 1 h 175"/>
                    <a:gd name="T64" fmla="*/ 78 w 176"/>
                    <a:gd name="T65" fmla="*/ 0 h 175"/>
                    <a:gd name="T66" fmla="*/ 87 w 176"/>
                    <a:gd name="T67" fmla="*/ 0 h 175"/>
                    <a:gd name="T68" fmla="*/ 87 w 176"/>
                    <a:gd name="T69" fmla="*/ 0 h 175"/>
                    <a:gd name="T70" fmla="*/ 96 w 176"/>
                    <a:gd name="T71" fmla="*/ 0 h 175"/>
                    <a:gd name="T72" fmla="*/ 105 w 176"/>
                    <a:gd name="T73" fmla="*/ 1 h 175"/>
                    <a:gd name="T74" fmla="*/ 122 w 176"/>
                    <a:gd name="T75" fmla="*/ 6 h 175"/>
                    <a:gd name="T76" fmla="*/ 137 w 176"/>
                    <a:gd name="T77" fmla="*/ 15 h 175"/>
                    <a:gd name="T78" fmla="*/ 150 w 176"/>
                    <a:gd name="T79" fmla="*/ 25 h 175"/>
                    <a:gd name="T80" fmla="*/ 161 w 176"/>
                    <a:gd name="T81" fmla="*/ 37 h 175"/>
                    <a:gd name="T82" fmla="*/ 169 w 176"/>
                    <a:gd name="T83" fmla="*/ 53 h 175"/>
                    <a:gd name="T84" fmla="*/ 173 w 176"/>
                    <a:gd name="T85" fmla="*/ 69 h 175"/>
                    <a:gd name="T86" fmla="*/ 175 w 176"/>
                    <a:gd name="T87" fmla="*/ 78 h 175"/>
                    <a:gd name="T88" fmla="*/ 176 w 176"/>
                    <a:gd name="T89" fmla="*/ 87 h 175"/>
                    <a:gd name="T90" fmla="*/ 176 w 176"/>
                    <a:gd name="T91" fmla="*/ 8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175">
                      <a:moveTo>
                        <a:pt x="176" y="87"/>
                      </a:moveTo>
                      <a:lnTo>
                        <a:pt x="176" y="87"/>
                      </a:lnTo>
                      <a:lnTo>
                        <a:pt x="175" y="96"/>
                      </a:lnTo>
                      <a:lnTo>
                        <a:pt x="173" y="105"/>
                      </a:lnTo>
                      <a:lnTo>
                        <a:pt x="169" y="122"/>
                      </a:lnTo>
                      <a:lnTo>
                        <a:pt x="161" y="137"/>
                      </a:lnTo>
                      <a:lnTo>
                        <a:pt x="150" y="149"/>
                      </a:lnTo>
                      <a:lnTo>
                        <a:pt x="137" y="160"/>
                      </a:lnTo>
                      <a:lnTo>
                        <a:pt x="122" y="169"/>
                      </a:lnTo>
                      <a:lnTo>
                        <a:pt x="105" y="173"/>
                      </a:lnTo>
                      <a:lnTo>
                        <a:pt x="96" y="175"/>
                      </a:lnTo>
                      <a:lnTo>
                        <a:pt x="87" y="175"/>
                      </a:lnTo>
                      <a:lnTo>
                        <a:pt x="87" y="175"/>
                      </a:lnTo>
                      <a:lnTo>
                        <a:pt x="78" y="175"/>
                      </a:lnTo>
                      <a:lnTo>
                        <a:pt x="69" y="173"/>
                      </a:lnTo>
                      <a:lnTo>
                        <a:pt x="54" y="169"/>
                      </a:lnTo>
                      <a:lnTo>
                        <a:pt x="39" y="160"/>
                      </a:lnTo>
                      <a:lnTo>
                        <a:pt x="25" y="149"/>
                      </a:lnTo>
                      <a:lnTo>
                        <a:pt x="15" y="137"/>
                      </a:lnTo>
                      <a:lnTo>
                        <a:pt x="6" y="122"/>
                      </a:lnTo>
                      <a:lnTo>
                        <a:pt x="1" y="105"/>
                      </a:lnTo>
                      <a:lnTo>
                        <a:pt x="0" y="96"/>
                      </a:lnTo>
                      <a:lnTo>
                        <a:pt x="0" y="87"/>
                      </a:lnTo>
                      <a:lnTo>
                        <a:pt x="0" y="87"/>
                      </a:lnTo>
                      <a:lnTo>
                        <a:pt x="0" y="78"/>
                      </a:lnTo>
                      <a:lnTo>
                        <a:pt x="1" y="69"/>
                      </a:lnTo>
                      <a:lnTo>
                        <a:pt x="6" y="53"/>
                      </a:lnTo>
                      <a:lnTo>
                        <a:pt x="15" y="37"/>
                      </a:lnTo>
                      <a:lnTo>
                        <a:pt x="25" y="25"/>
                      </a:lnTo>
                      <a:lnTo>
                        <a:pt x="39" y="15"/>
                      </a:lnTo>
                      <a:lnTo>
                        <a:pt x="54" y="6"/>
                      </a:lnTo>
                      <a:lnTo>
                        <a:pt x="69" y="1"/>
                      </a:lnTo>
                      <a:lnTo>
                        <a:pt x="78" y="0"/>
                      </a:lnTo>
                      <a:lnTo>
                        <a:pt x="87" y="0"/>
                      </a:lnTo>
                      <a:lnTo>
                        <a:pt x="87" y="0"/>
                      </a:lnTo>
                      <a:lnTo>
                        <a:pt x="96" y="0"/>
                      </a:lnTo>
                      <a:lnTo>
                        <a:pt x="105" y="1"/>
                      </a:lnTo>
                      <a:lnTo>
                        <a:pt x="122" y="6"/>
                      </a:lnTo>
                      <a:lnTo>
                        <a:pt x="137" y="15"/>
                      </a:lnTo>
                      <a:lnTo>
                        <a:pt x="150" y="25"/>
                      </a:lnTo>
                      <a:lnTo>
                        <a:pt x="161" y="37"/>
                      </a:lnTo>
                      <a:lnTo>
                        <a:pt x="169" y="53"/>
                      </a:lnTo>
                      <a:lnTo>
                        <a:pt x="173" y="69"/>
                      </a:lnTo>
                      <a:lnTo>
                        <a:pt x="175" y="78"/>
                      </a:lnTo>
                      <a:lnTo>
                        <a:pt x="176" y="87"/>
                      </a:lnTo>
                      <a:lnTo>
                        <a:pt x="176" y="87"/>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8" name="Freeform 183">
                  <a:extLst>
                    <a:ext uri="{FF2B5EF4-FFF2-40B4-BE49-F238E27FC236}">
                      <a16:creationId xmlns:a16="http://schemas.microsoft.com/office/drawing/2014/main" id="{FCA8C8FE-659F-8F40-6830-BB660E88B568}"/>
                    </a:ext>
                  </a:extLst>
                </p:cNvPr>
                <p:cNvSpPr>
                  <a:spLocks/>
                </p:cNvSpPr>
                <p:nvPr/>
              </p:nvSpPr>
              <p:spPr bwMode="auto">
                <a:xfrm>
                  <a:off x="1686" y="2356"/>
                  <a:ext cx="179" cy="180"/>
                </a:xfrm>
                <a:custGeom>
                  <a:avLst/>
                  <a:gdLst>
                    <a:gd name="T0" fmla="*/ 179 w 179"/>
                    <a:gd name="T1" fmla="*/ 89 h 180"/>
                    <a:gd name="T2" fmla="*/ 179 w 179"/>
                    <a:gd name="T3" fmla="*/ 89 h 180"/>
                    <a:gd name="T4" fmla="*/ 177 w 179"/>
                    <a:gd name="T5" fmla="*/ 98 h 180"/>
                    <a:gd name="T6" fmla="*/ 176 w 179"/>
                    <a:gd name="T7" fmla="*/ 107 h 180"/>
                    <a:gd name="T8" fmla="*/ 171 w 179"/>
                    <a:gd name="T9" fmla="*/ 124 h 180"/>
                    <a:gd name="T10" fmla="*/ 162 w 179"/>
                    <a:gd name="T11" fmla="*/ 139 h 180"/>
                    <a:gd name="T12" fmla="*/ 152 w 179"/>
                    <a:gd name="T13" fmla="*/ 153 h 180"/>
                    <a:gd name="T14" fmla="*/ 138 w 179"/>
                    <a:gd name="T15" fmla="*/ 163 h 180"/>
                    <a:gd name="T16" fmla="*/ 123 w 179"/>
                    <a:gd name="T17" fmla="*/ 172 h 180"/>
                    <a:gd name="T18" fmla="*/ 107 w 179"/>
                    <a:gd name="T19" fmla="*/ 177 h 180"/>
                    <a:gd name="T20" fmla="*/ 97 w 179"/>
                    <a:gd name="T21" fmla="*/ 178 h 180"/>
                    <a:gd name="T22" fmla="*/ 88 w 179"/>
                    <a:gd name="T23" fmla="*/ 180 h 180"/>
                    <a:gd name="T24" fmla="*/ 88 w 179"/>
                    <a:gd name="T25" fmla="*/ 180 h 180"/>
                    <a:gd name="T26" fmla="*/ 79 w 179"/>
                    <a:gd name="T27" fmla="*/ 178 h 180"/>
                    <a:gd name="T28" fmla="*/ 70 w 179"/>
                    <a:gd name="T29" fmla="*/ 177 h 180"/>
                    <a:gd name="T30" fmla="*/ 54 w 179"/>
                    <a:gd name="T31" fmla="*/ 172 h 180"/>
                    <a:gd name="T32" fmla="*/ 39 w 179"/>
                    <a:gd name="T33" fmla="*/ 163 h 180"/>
                    <a:gd name="T34" fmla="*/ 25 w 179"/>
                    <a:gd name="T35" fmla="*/ 153 h 180"/>
                    <a:gd name="T36" fmla="*/ 15 w 179"/>
                    <a:gd name="T37" fmla="*/ 139 h 180"/>
                    <a:gd name="T38" fmla="*/ 7 w 179"/>
                    <a:gd name="T39" fmla="*/ 124 h 180"/>
                    <a:gd name="T40" fmla="*/ 1 w 179"/>
                    <a:gd name="T41" fmla="*/ 107 h 180"/>
                    <a:gd name="T42" fmla="*/ 0 w 179"/>
                    <a:gd name="T43" fmla="*/ 98 h 180"/>
                    <a:gd name="T44" fmla="*/ 0 w 179"/>
                    <a:gd name="T45" fmla="*/ 89 h 180"/>
                    <a:gd name="T46" fmla="*/ 0 w 179"/>
                    <a:gd name="T47" fmla="*/ 89 h 180"/>
                    <a:gd name="T48" fmla="*/ 0 w 179"/>
                    <a:gd name="T49" fmla="*/ 80 h 180"/>
                    <a:gd name="T50" fmla="*/ 1 w 179"/>
                    <a:gd name="T51" fmla="*/ 71 h 180"/>
                    <a:gd name="T52" fmla="*/ 7 w 179"/>
                    <a:gd name="T53" fmla="*/ 55 h 180"/>
                    <a:gd name="T54" fmla="*/ 15 w 179"/>
                    <a:gd name="T55" fmla="*/ 40 h 180"/>
                    <a:gd name="T56" fmla="*/ 25 w 179"/>
                    <a:gd name="T57" fmla="*/ 26 h 180"/>
                    <a:gd name="T58" fmla="*/ 39 w 179"/>
                    <a:gd name="T59" fmla="*/ 15 h 180"/>
                    <a:gd name="T60" fmla="*/ 54 w 179"/>
                    <a:gd name="T61" fmla="*/ 8 h 180"/>
                    <a:gd name="T62" fmla="*/ 70 w 179"/>
                    <a:gd name="T63" fmla="*/ 2 h 180"/>
                    <a:gd name="T64" fmla="*/ 79 w 179"/>
                    <a:gd name="T65" fmla="*/ 0 h 180"/>
                    <a:gd name="T66" fmla="*/ 88 w 179"/>
                    <a:gd name="T67" fmla="*/ 0 h 180"/>
                    <a:gd name="T68" fmla="*/ 88 w 179"/>
                    <a:gd name="T69" fmla="*/ 0 h 180"/>
                    <a:gd name="T70" fmla="*/ 97 w 179"/>
                    <a:gd name="T71" fmla="*/ 0 h 180"/>
                    <a:gd name="T72" fmla="*/ 107 w 179"/>
                    <a:gd name="T73" fmla="*/ 2 h 180"/>
                    <a:gd name="T74" fmla="*/ 123 w 179"/>
                    <a:gd name="T75" fmla="*/ 8 h 180"/>
                    <a:gd name="T76" fmla="*/ 138 w 179"/>
                    <a:gd name="T77" fmla="*/ 15 h 180"/>
                    <a:gd name="T78" fmla="*/ 152 w 179"/>
                    <a:gd name="T79" fmla="*/ 26 h 180"/>
                    <a:gd name="T80" fmla="*/ 162 w 179"/>
                    <a:gd name="T81" fmla="*/ 40 h 180"/>
                    <a:gd name="T82" fmla="*/ 171 w 179"/>
                    <a:gd name="T83" fmla="*/ 55 h 180"/>
                    <a:gd name="T84" fmla="*/ 176 w 179"/>
                    <a:gd name="T85" fmla="*/ 71 h 180"/>
                    <a:gd name="T86" fmla="*/ 177 w 179"/>
                    <a:gd name="T87" fmla="*/ 80 h 180"/>
                    <a:gd name="T88" fmla="*/ 179 w 179"/>
                    <a:gd name="T89" fmla="*/ 89 h 180"/>
                    <a:gd name="T90" fmla="*/ 179 w 179"/>
                    <a:gd name="T91" fmla="*/ 8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 h="180">
                      <a:moveTo>
                        <a:pt x="179" y="89"/>
                      </a:moveTo>
                      <a:lnTo>
                        <a:pt x="179" y="89"/>
                      </a:lnTo>
                      <a:lnTo>
                        <a:pt x="177" y="98"/>
                      </a:lnTo>
                      <a:lnTo>
                        <a:pt x="176" y="107"/>
                      </a:lnTo>
                      <a:lnTo>
                        <a:pt x="171" y="124"/>
                      </a:lnTo>
                      <a:lnTo>
                        <a:pt x="162" y="139"/>
                      </a:lnTo>
                      <a:lnTo>
                        <a:pt x="152" y="153"/>
                      </a:lnTo>
                      <a:lnTo>
                        <a:pt x="138" y="163"/>
                      </a:lnTo>
                      <a:lnTo>
                        <a:pt x="123" y="172"/>
                      </a:lnTo>
                      <a:lnTo>
                        <a:pt x="107" y="177"/>
                      </a:lnTo>
                      <a:lnTo>
                        <a:pt x="97" y="178"/>
                      </a:lnTo>
                      <a:lnTo>
                        <a:pt x="88" y="180"/>
                      </a:lnTo>
                      <a:lnTo>
                        <a:pt x="88" y="180"/>
                      </a:lnTo>
                      <a:lnTo>
                        <a:pt x="79" y="178"/>
                      </a:lnTo>
                      <a:lnTo>
                        <a:pt x="70" y="177"/>
                      </a:lnTo>
                      <a:lnTo>
                        <a:pt x="54" y="172"/>
                      </a:lnTo>
                      <a:lnTo>
                        <a:pt x="39" y="163"/>
                      </a:lnTo>
                      <a:lnTo>
                        <a:pt x="25" y="153"/>
                      </a:lnTo>
                      <a:lnTo>
                        <a:pt x="15" y="139"/>
                      </a:lnTo>
                      <a:lnTo>
                        <a:pt x="7" y="124"/>
                      </a:lnTo>
                      <a:lnTo>
                        <a:pt x="1" y="107"/>
                      </a:lnTo>
                      <a:lnTo>
                        <a:pt x="0" y="98"/>
                      </a:lnTo>
                      <a:lnTo>
                        <a:pt x="0" y="89"/>
                      </a:lnTo>
                      <a:lnTo>
                        <a:pt x="0" y="89"/>
                      </a:lnTo>
                      <a:lnTo>
                        <a:pt x="0" y="80"/>
                      </a:lnTo>
                      <a:lnTo>
                        <a:pt x="1" y="71"/>
                      </a:lnTo>
                      <a:lnTo>
                        <a:pt x="7" y="55"/>
                      </a:lnTo>
                      <a:lnTo>
                        <a:pt x="15" y="40"/>
                      </a:lnTo>
                      <a:lnTo>
                        <a:pt x="25" y="26"/>
                      </a:lnTo>
                      <a:lnTo>
                        <a:pt x="39" y="15"/>
                      </a:lnTo>
                      <a:lnTo>
                        <a:pt x="54" y="8"/>
                      </a:lnTo>
                      <a:lnTo>
                        <a:pt x="70" y="2"/>
                      </a:lnTo>
                      <a:lnTo>
                        <a:pt x="79" y="0"/>
                      </a:lnTo>
                      <a:lnTo>
                        <a:pt x="88" y="0"/>
                      </a:lnTo>
                      <a:lnTo>
                        <a:pt x="88" y="0"/>
                      </a:lnTo>
                      <a:lnTo>
                        <a:pt x="97" y="0"/>
                      </a:lnTo>
                      <a:lnTo>
                        <a:pt x="107" y="2"/>
                      </a:lnTo>
                      <a:lnTo>
                        <a:pt x="123" y="8"/>
                      </a:lnTo>
                      <a:lnTo>
                        <a:pt x="138" y="15"/>
                      </a:lnTo>
                      <a:lnTo>
                        <a:pt x="152" y="26"/>
                      </a:lnTo>
                      <a:lnTo>
                        <a:pt x="162" y="40"/>
                      </a:lnTo>
                      <a:lnTo>
                        <a:pt x="171" y="55"/>
                      </a:lnTo>
                      <a:lnTo>
                        <a:pt x="176" y="71"/>
                      </a:lnTo>
                      <a:lnTo>
                        <a:pt x="177" y="80"/>
                      </a:lnTo>
                      <a:lnTo>
                        <a:pt x="179" y="89"/>
                      </a:lnTo>
                      <a:lnTo>
                        <a:pt x="179" y="89"/>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69" name="Freeform 184">
                  <a:extLst>
                    <a:ext uri="{FF2B5EF4-FFF2-40B4-BE49-F238E27FC236}">
                      <a16:creationId xmlns:a16="http://schemas.microsoft.com/office/drawing/2014/main" id="{967BDA15-2D64-3B97-3FF0-C71E5360A2A9}"/>
                    </a:ext>
                  </a:extLst>
                </p:cNvPr>
                <p:cNvSpPr>
                  <a:spLocks/>
                </p:cNvSpPr>
                <p:nvPr/>
              </p:nvSpPr>
              <p:spPr bwMode="auto">
                <a:xfrm>
                  <a:off x="1612" y="2614"/>
                  <a:ext cx="203" cy="204"/>
                </a:xfrm>
                <a:custGeom>
                  <a:avLst/>
                  <a:gdLst>
                    <a:gd name="T0" fmla="*/ 203 w 203"/>
                    <a:gd name="T1" fmla="*/ 101 h 204"/>
                    <a:gd name="T2" fmla="*/ 202 w 203"/>
                    <a:gd name="T3" fmla="*/ 122 h 204"/>
                    <a:gd name="T4" fmla="*/ 196 w 203"/>
                    <a:gd name="T5" fmla="*/ 140 h 204"/>
                    <a:gd name="T6" fmla="*/ 187 w 203"/>
                    <a:gd name="T7" fmla="*/ 158 h 204"/>
                    <a:gd name="T8" fmla="*/ 175 w 203"/>
                    <a:gd name="T9" fmla="*/ 173 h 204"/>
                    <a:gd name="T10" fmla="*/ 159 w 203"/>
                    <a:gd name="T11" fmla="*/ 186 h 204"/>
                    <a:gd name="T12" fmla="*/ 141 w 203"/>
                    <a:gd name="T13" fmla="*/ 195 h 204"/>
                    <a:gd name="T14" fmla="*/ 122 w 203"/>
                    <a:gd name="T15" fmla="*/ 201 h 204"/>
                    <a:gd name="T16" fmla="*/ 102 w 203"/>
                    <a:gd name="T17" fmla="*/ 204 h 204"/>
                    <a:gd name="T18" fmla="*/ 92 w 203"/>
                    <a:gd name="T19" fmla="*/ 202 h 204"/>
                    <a:gd name="T20" fmla="*/ 72 w 203"/>
                    <a:gd name="T21" fmla="*/ 198 h 204"/>
                    <a:gd name="T22" fmla="*/ 54 w 203"/>
                    <a:gd name="T23" fmla="*/ 190 h 204"/>
                    <a:gd name="T24" fmla="*/ 37 w 203"/>
                    <a:gd name="T25" fmla="*/ 180 h 204"/>
                    <a:gd name="T26" fmla="*/ 24 w 203"/>
                    <a:gd name="T27" fmla="*/ 166 h 204"/>
                    <a:gd name="T28" fmla="*/ 13 w 203"/>
                    <a:gd name="T29" fmla="*/ 149 h 204"/>
                    <a:gd name="T30" fmla="*/ 6 w 203"/>
                    <a:gd name="T31" fmla="*/ 131 h 204"/>
                    <a:gd name="T32" fmla="*/ 1 w 203"/>
                    <a:gd name="T33" fmla="*/ 112 h 204"/>
                    <a:gd name="T34" fmla="*/ 0 w 203"/>
                    <a:gd name="T35" fmla="*/ 101 h 204"/>
                    <a:gd name="T36" fmla="*/ 3 w 203"/>
                    <a:gd name="T37" fmla="*/ 82 h 204"/>
                    <a:gd name="T38" fmla="*/ 9 w 203"/>
                    <a:gd name="T39" fmla="*/ 62 h 204"/>
                    <a:gd name="T40" fmla="*/ 18 w 203"/>
                    <a:gd name="T41" fmla="*/ 44 h 204"/>
                    <a:gd name="T42" fmla="*/ 30 w 203"/>
                    <a:gd name="T43" fmla="*/ 29 h 204"/>
                    <a:gd name="T44" fmla="*/ 45 w 203"/>
                    <a:gd name="T45" fmla="*/ 17 h 204"/>
                    <a:gd name="T46" fmla="*/ 63 w 203"/>
                    <a:gd name="T47" fmla="*/ 8 h 204"/>
                    <a:gd name="T48" fmla="*/ 81 w 203"/>
                    <a:gd name="T49" fmla="*/ 2 h 204"/>
                    <a:gd name="T50" fmla="*/ 102 w 203"/>
                    <a:gd name="T51" fmla="*/ 0 h 204"/>
                    <a:gd name="T52" fmla="*/ 113 w 203"/>
                    <a:gd name="T53" fmla="*/ 0 h 204"/>
                    <a:gd name="T54" fmla="*/ 132 w 203"/>
                    <a:gd name="T55" fmla="*/ 5 h 204"/>
                    <a:gd name="T56" fmla="*/ 150 w 203"/>
                    <a:gd name="T57" fmla="*/ 12 h 204"/>
                    <a:gd name="T58" fmla="*/ 167 w 203"/>
                    <a:gd name="T59" fmla="*/ 23 h 204"/>
                    <a:gd name="T60" fmla="*/ 181 w 203"/>
                    <a:gd name="T61" fmla="*/ 36 h 204"/>
                    <a:gd name="T62" fmla="*/ 191 w 203"/>
                    <a:gd name="T63" fmla="*/ 53 h 204"/>
                    <a:gd name="T64" fmla="*/ 199 w 203"/>
                    <a:gd name="T65" fmla="*/ 71 h 204"/>
                    <a:gd name="T66" fmla="*/ 203 w 203"/>
                    <a:gd name="T67" fmla="*/ 91 h 204"/>
                    <a:gd name="T68" fmla="*/ 203 w 203"/>
                    <a:gd name="T69" fmla="*/ 10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4">
                      <a:moveTo>
                        <a:pt x="203" y="101"/>
                      </a:moveTo>
                      <a:lnTo>
                        <a:pt x="203" y="101"/>
                      </a:lnTo>
                      <a:lnTo>
                        <a:pt x="203" y="112"/>
                      </a:lnTo>
                      <a:lnTo>
                        <a:pt x="202" y="122"/>
                      </a:lnTo>
                      <a:lnTo>
                        <a:pt x="199" y="131"/>
                      </a:lnTo>
                      <a:lnTo>
                        <a:pt x="196" y="140"/>
                      </a:lnTo>
                      <a:lnTo>
                        <a:pt x="191" y="149"/>
                      </a:lnTo>
                      <a:lnTo>
                        <a:pt x="187" y="158"/>
                      </a:lnTo>
                      <a:lnTo>
                        <a:pt x="181" y="166"/>
                      </a:lnTo>
                      <a:lnTo>
                        <a:pt x="175" y="173"/>
                      </a:lnTo>
                      <a:lnTo>
                        <a:pt x="167" y="180"/>
                      </a:lnTo>
                      <a:lnTo>
                        <a:pt x="159" y="186"/>
                      </a:lnTo>
                      <a:lnTo>
                        <a:pt x="150" y="190"/>
                      </a:lnTo>
                      <a:lnTo>
                        <a:pt x="141" y="195"/>
                      </a:lnTo>
                      <a:lnTo>
                        <a:pt x="132" y="198"/>
                      </a:lnTo>
                      <a:lnTo>
                        <a:pt x="122" y="201"/>
                      </a:lnTo>
                      <a:lnTo>
                        <a:pt x="113" y="202"/>
                      </a:lnTo>
                      <a:lnTo>
                        <a:pt x="102" y="204"/>
                      </a:lnTo>
                      <a:lnTo>
                        <a:pt x="102" y="204"/>
                      </a:lnTo>
                      <a:lnTo>
                        <a:pt x="92" y="202"/>
                      </a:lnTo>
                      <a:lnTo>
                        <a:pt x="81" y="201"/>
                      </a:lnTo>
                      <a:lnTo>
                        <a:pt x="72" y="198"/>
                      </a:lnTo>
                      <a:lnTo>
                        <a:pt x="63" y="195"/>
                      </a:lnTo>
                      <a:lnTo>
                        <a:pt x="54" y="190"/>
                      </a:lnTo>
                      <a:lnTo>
                        <a:pt x="45" y="186"/>
                      </a:lnTo>
                      <a:lnTo>
                        <a:pt x="37" y="180"/>
                      </a:lnTo>
                      <a:lnTo>
                        <a:pt x="30" y="173"/>
                      </a:lnTo>
                      <a:lnTo>
                        <a:pt x="24" y="166"/>
                      </a:lnTo>
                      <a:lnTo>
                        <a:pt x="18" y="158"/>
                      </a:lnTo>
                      <a:lnTo>
                        <a:pt x="13" y="149"/>
                      </a:lnTo>
                      <a:lnTo>
                        <a:pt x="9" y="140"/>
                      </a:lnTo>
                      <a:lnTo>
                        <a:pt x="6" y="131"/>
                      </a:lnTo>
                      <a:lnTo>
                        <a:pt x="3" y="122"/>
                      </a:lnTo>
                      <a:lnTo>
                        <a:pt x="1" y="112"/>
                      </a:lnTo>
                      <a:lnTo>
                        <a:pt x="0" y="101"/>
                      </a:lnTo>
                      <a:lnTo>
                        <a:pt x="0" y="101"/>
                      </a:lnTo>
                      <a:lnTo>
                        <a:pt x="1" y="91"/>
                      </a:lnTo>
                      <a:lnTo>
                        <a:pt x="3" y="82"/>
                      </a:lnTo>
                      <a:lnTo>
                        <a:pt x="6" y="71"/>
                      </a:lnTo>
                      <a:lnTo>
                        <a:pt x="9" y="62"/>
                      </a:lnTo>
                      <a:lnTo>
                        <a:pt x="13" y="53"/>
                      </a:lnTo>
                      <a:lnTo>
                        <a:pt x="18" y="44"/>
                      </a:lnTo>
                      <a:lnTo>
                        <a:pt x="24" y="36"/>
                      </a:lnTo>
                      <a:lnTo>
                        <a:pt x="30" y="29"/>
                      </a:lnTo>
                      <a:lnTo>
                        <a:pt x="37" y="23"/>
                      </a:lnTo>
                      <a:lnTo>
                        <a:pt x="45" y="17"/>
                      </a:lnTo>
                      <a:lnTo>
                        <a:pt x="54" y="12"/>
                      </a:lnTo>
                      <a:lnTo>
                        <a:pt x="63" y="8"/>
                      </a:lnTo>
                      <a:lnTo>
                        <a:pt x="72" y="5"/>
                      </a:lnTo>
                      <a:lnTo>
                        <a:pt x="81" y="2"/>
                      </a:lnTo>
                      <a:lnTo>
                        <a:pt x="92" y="0"/>
                      </a:lnTo>
                      <a:lnTo>
                        <a:pt x="102" y="0"/>
                      </a:lnTo>
                      <a:lnTo>
                        <a:pt x="102" y="0"/>
                      </a:lnTo>
                      <a:lnTo>
                        <a:pt x="113" y="0"/>
                      </a:lnTo>
                      <a:lnTo>
                        <a:pt x="122" y="2"/>
                      </a:lnTo>
                      <a:lnTo>
                        <a:pt x="132" y="5"/>
                      </a:lnTo>
                      <a:lnTo>
                        <a:pt x="141" y="8"/>
                      </a:lnTo>
                      <a:lnTo>
                        <a:pt x="150" y="12"/>
                      </a:lnTo>
                      <a:lnTo>
                        <a:pt x="159" y="17"/>
                      </a:lnTo>
                      <a:lnTo>
                        <a:pt x="167" y="23"/>
                      </a:lnTo>
                      <a:lnTo>
                        <a:pt x="175" y="29"/>
                      </a:lnTo>
                      <a:lnTo>
                        <a:pt x="181" y="36"/>
                      </a:lnTo>
                      <a:lnTo>
                        <a:pt x="187" y="44"/>
                      </a:lnTo>
                      <a:lnTo>
                        <a:pt x="191" y="53"/>
                      </a:lnTo>
                      <a:lnTo>
                        <a:pt x="196" y="62"/>
                      </a:lnTo>
                      <a:lnTo>
                        <a:pt x="199" y="71"/>
                      </a:lnTo>
                      <a:lnTo>
                        <a:pt x="202" y="82"/>
                      </a:lnTo>
                      <a:lnTo>
                        <a:pt x="203" y="91"/>
                      </a:lnTo>
                      <a:lnTo>
                        <a:pt x="203" y="101"/>
                      </a:lnTo>
                      <a:lnTo>
                        <a:pt x="203" y="101"/>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0" name="Freeform 185">
                  <a:extLst>
                    <a:ext uri="{FF2B5EF4-FFF2-40B4-BE49-F238E27FC236}">
                      <a16:creationId xmlns:a16="http://schemas.microsoft.com/office/drawing/2014/main" id="{69EAF00D-B11E-7CD8-53D9-E2DA53FCA1A5}"/>
                    </a:ext>
                  </a:extLst>
                </p:cNvPr>
                <p:cNvSpPr>
                  <a:spLocks/>
                </p:cNvSpPr>
                <p:nvPr/>
              </p:nvSpPr>
              <p:spPr bwMode="auto">
                <a:xfrm>
                  <a:off x="1764" y="2489"/>
                  <a:ext cx="173" cy="173"/>
                </a:xfrm>
                <a:custGeom>
                  <a:avLst/>
                  <a:gdLst>
                    <a:gd name="T0" fmla="*/ 173 w 173"/>
                    <a:gd name="T1" fmla="*/ 87 h 173"/>
                    <a:gd name="T2" fmla="*/ 173 w 173"/>
                    <a:gd name="T3" fmla="*/ 87 h 173"/>
                    <a:gd name="T4" fmla="*/ 172 w 173"/>
                    <a:gd name="T5" fmla="*/ 104 h 173"/>
                    <a:gd name="T6" fmla="*/ 167 w 173"/>
                    <a:gd name="T7" fmla="*/ 121 h 173"/>
                    <a:gd name="T8" fmla="*/ 158 w 173"/>
                    <a:gd name="T9" fmla="*/ 136 h 173"/>
                    <a:gd name="T10" fmla="*/ 148 w 173"/>
                    <a:gd name="T11" fmla="*/ 148 h 173"/>
                    <a:gd name="T12" fmla="*/ 136 w 173"/>
                    <a:gd name="T13" fmla="*/ 158 h 173"/>
                    <a:gd name="T14" fmla="*/ 120 w 173"/>
                    <a:gd name="T15" fmla="*/ 167 h 173"/>
                    <a:gd name="T16" fmla="*/ 104 w 173"/>
                    <a:gd name="T17" fmla="*/ 172 h 173"/>
                    <a:gd name="T18" fmla="*/ 87 w 173"/>
                    <a:gd name="T19" fmla="*/ 173 h 173"/>
                    <a:gd name="T20" fmla="*/ 87 w 173"/>
                    <a:gd name="T21" fmla="*/ 173 h 173"/>
                    <a:gd name="T22" fmla="*/ 69 w 173"/>
                    <a:gd name="T23" fmla="*/ 172 h 173"/>
                    <a:gd name="T24" fmla="*/ 53 w 173"/>
                    <a:gd name="T25" fmla="*/ 167 h 173"/>
                    <a:gd name="T26" fmla="*/ 38 w 173"/>
                    <a:gd name="T27" fmla="*/ 158 h 173"/>
                    <a:gd name="T28" fmla="*/ 26 w 173"/>
                    <a:gd name="T29" fmla="*/ 148 h 173"/>
                    <a:gd name="T30" fmla="*/ 15 w 173"/>
                    <a:gd name="T31" fmla="*/ 136 h 173"/>
                    <a:gd name="T32" fmla="*/ 7 w 173"/>
                    <a:gd name="T33" fmla="*/ 121 h 173"/>
                    <a:gd name="T34" fmla="*/ 1 w 173"/>
                    <a:gd name="T35" fmla="*/ 104 h 173"/>
                    <a:gd name="T36" fmla="*/ 0 w 173"/>
                    <a:gd name="T37" fmla="*/ 87 h 173"/>
                    <a:gd name="T38" fmla="*/ 0 w 173"/>
                    <a:gd name="T39" fmla="*/ 87 h 173"/>
                    <a:gd name="T40" fmla="*/ 1 w 173"/>
                    <a:gd name="T41" fmla="*/ 69 h 173"/>
                    <a:gd name="T42" fmla="*/ 7 w 173"/>
                    <a:gd name="T43" fmla="*/ 53 h 173"/>
                    <a:gd name="T44" fmla="*/ 15 w 173"/>
                    <a:gd name="T45" fmla="*/ 38 h 173"/>
                    <a:gd name="T46" fmla="*/ 26 w 173"/>
                    <a:gd name="T47" fmla="*/ 26 h 173"/>
                    <a:gd name="T48" fmla="*/ 38 w 173"/>
                    <a:gd name="T49" fmla="*/ 15 h 173"/>
                    <a:gd name="T50" fmla="*/ 53 w 173"/>
                    <a:gd name="T51" fmla="*/ 8 h 173"/>
                    <a:gd name="T52" fmla="*/ 69 w 173"/>
                    <a:gd name="T53" fmla="*/ 2 h 173"/>
                    <a:gd name="T54" fmla="*/ 87 w 173"/>
                    <a:gd name="T55" fmla="*/ 0 h 173"/>
                    <a:gd name="T56" fmla="*/ 87 w 173"/>
                    <a:gd name="T57" fmla="*/ 0 h 173"/>
                    <a:gd name="T58" fmla="*/ 104 w 173"/>
                    <a:gd name="T59" fmla="*/ 2 h 173"/>
                    <a:gd name="T60" fmla="*/ 120 w 173"/>
                    <a:gd name="T61" fmla="*/ 8 h 173"/>
                    <a:gd name="T62" fmla="*/ 136 w 173"/>
                    <a:gd name="T63" fmla="*/ 15 h 173"/>
                    <a:gd name="T64" fmla="*/ 148 w 173"/>
                    <a:gd name="T65" fmla="*/ 26 h 173"/>
                    <a:gd name="T66" fmla="*/ 158 w 173"/>
                    <a:gd name="T67" fmla="*/ 38 h 173"/>
                    <a:gd name="T68" fmla="*/ 167 w 173"/>
                    <a:gd name="T69" fmla="*/ 53 h 173"/>
                    <a:gd name="T70" fmla="*/ 172 w 173"/>
                    <a:gd name="T71" fmla="*/ 69 h 173"/>
                    <a:gd name="T72" fmla="*/ 173 w 173"/>
                    <a:gd name="T73" fmla="*/ 87 h 173"/>
                    <a:gd name="T74" fmla="*/ 173 w 173"/>
                    <a:gd name="T75" fmla="*/ 8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3">
                      <a:moveTo>
                        <a:pt x="173" y="87"/>
                      </a:moveTo>
                      <a:lnTo>
                        <a:pt x="173" y="87"/>
                      </a:lnTo>
                      <a:lnTo>
                        <a:pt x="172" y="104"/>
                      </a:lnTo>
                      <a:lnTo>
                        <a:pt x="167" y="121"/>
                      </a:lnTo>
                      <a:lnTo>
                        <a:pt x="158" y="136"/>
                      </a:lnTo>
                      <a:lnTo>
                        <a:pt x="148" y="148"/>
                      </a:lnTo>
                      <a:lnTo>
                        <a:pt x="136" y="158"/>
                      </a:lnTo>
                      <a:lnTo>
                        <a:pt x="120" y="167"/>
                      </a:lnTo>
                      <a:lnTo>
                        <a:pt x="104" y="172"/>
                      </a:lnTo>
                      <a:lnTo>
                        <a:pt x="87" y="173"/>
                      </a:lnTo>
                      <a:lnTo>
                        <a:pt x="87" y="173"/>
                      </a:lnTo>
                      <a:lnTo>
                        <a:pt x="69" y="172"/>
                      </a:lnTo>
                      <a:lnTo>
                        <a:pt x="53" y="167"/>
                      </a:lnTo>
                      <a:lnTo>
                        <a:pt x="38" y="158"/>
                      </a:lnTo>
                      <a:lnTo>
                        <a:pt x="26" y="148"/>
                      </a:lnTo>
                      <a:lnTo>
                        <a:pt x="15" y="136"/>
                      </a:lnTo>
                      <a:lnTo>
                        <a:pt x="7" y="121"/>
                      </a:lnTo>
                      <a:lnTo>
                        <a:pt x="1" y="104"/>
                      </a:lnTo>
                      <a:lnTo>
                        <a:pt x="0" y="87"/>
                      </a:lnTo>
                      <a:lnTo>
                        <a:pt x="0" y="87"/>
                      </a:lnTo>
                      <a:lnTo>
                        <a:pt x="1" y="69"/>
                      </a:lnTo>
                      <a:lnTo>
                        <a:pt x="7" y="53"/>
                      </a:lnTo>
                      <a:lnTo>
                        <a:pt x="15" y="38"/>
                      </a:lnTo>
                      <a:lnTo>
                        <a:pt x="26" y="26"/>
                      </a:lnTo>
                      <a:lnTo>
                        <a:pt x="38" y="15"/>
                      </a:lnTo>
                      <a:lnTo>
                        <a:pt x="53" y="8"/>
                      </a:lnTo>
                      <a:lnTo>
                        <a:pt x="69" y="2"/>
                      </a:lnTo>
                      <a:lnTo>
                        <a:pt x="87" y="0"/>
                      </a:lnTo>
                      <a:lnTo>
                        <a:pt x="87" y="0"/>
                      </a:lnTo>
                      <a:lnTo>
                        <a:pt x="104" y="2"/>
                      </a:lnTo>
                      <a:lnTo>
                        <a:pt x="120" y="8"/>
                      </a:lnTo>
                      <a:lnTo>
                        <a:pt x="136" y="15"/>
                      </a:lnTo>
                      <a:lnTo>
                        <a:pt x="148" y="26"/>
                      </a:lnTo>
                      <a:lnTo>
                        <a:pt x="158" y="38"/>
                      </a:lnTo>
                      <a:lnTo>
                        <a:pt x="167" y="53"/>
                      </a:lnTo>
                      <a:lnTo>
                        <a:pt x="172" y="69"/>
                      </a:lnTo>
                      <a:lnTo>
                        <a:pt x="173" y="87"/>
                      </a:lnTo>
                      <a:lnTo>
                        <a:pt x="173" y="87"/>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1" name="Freeform 186">
                  <a:extLst>
                    <a:ext uri="{FF2B5EF4-FFF2-40B4-BE49-F238E27FC236}">
                      <a16:creationId xmlns:a16="http://schemas.microsoft.com/office/drawing/2014/main" id="{45308A0F-01DC-AEB6-AF33-7765521F52FF}"/>
                    </a:ext>
                  </a:extLst>
                </p:cNvPr>
                <p:cNvSpPr>
                  <a:spLocks/>
                </p:cNvSpPr>
                <p:nvPr/>
              </p:nvSpPr>
              <p:spPr bwMode="auto">
                <a:xfrm>
                  <a:off x="1897" y="2497"/>
                  <a:ext cx="141" cy="141"/>
                </a:xfrm>
                <a:custGeom>
                  <a:avLst/>
                  <a:gdLst>
                    <a:gd name="T0" fmla="*/ 141 w 141"/>
                    <a:gd name="T1" fmla="*/ 70 h 141"/>
                    <a:gd name="T2" fmla="*/ 141 w 141"/>
                    <a:gd name="T3" fmla="*/ 70 h 141"/>
                    <a:gd name="T4" fmla="*/ 140 w 141"/>
                    <a:gd name="T5" fmla="*/ 85 h 141"/>
                    <a:gd name="T6" fmla="*/ 135 w 141"/>
                    <a:gd name="T7" fmla="*/ 98 h 141"/>
                    <a:gd name="T8" fmla="*/ 129 w 141"/>
                    <a:gd name="T9" fmla="*/ 110 h 141"/>
                    <a:gd name="T10" fmla="*/ 120 w 141"/>
                    <a:gd name="T11" fmla="*/ 120 h 141"/>
                    <a:gd name="T12" fmla="*/ 110 w 141"/>
                    <a:gd name="T13" fmla="*/ 129 h 141"/>
                    <a:gd name="T14" fmla="*/ 97 w 141"/>
                    <a:gd name="T15" fmla="*/ 135 h 141"/>
                    <a:gd name="T16" fmla="*/ 84 w 141"/>
                    <a:gd name="T17" fmla="*/ 140 h 141"/>
                    <a:gd name="T18" fmla="*/ 70 w 141"/>
                    <a:gd name="T19" fmla="*/ 141 h 141"/>
                    <a:gd name="T20" fmla="*/ 70 w 141"/>
                    <a:gd name="T21" fmla="*/ 141 h 141"/>
                    <a:gd name="T22" fmla="*/ 55 w 141"/>
                    <a:gd name="T23" fmla="*/ 140 h 141"/>
                    <a:gd name="T24" fmla="*/ 43 w 141"/>
                    <a:gd name="T25" fmla="*/ 135 h 141"/>
                    <a:gd name="T26" fmla="*/ 31 w 141"/>
                    <a:gd name="T27" fmla="*/ 129 h 141"/>
                    <a:gd name="T28" fmla="*/ 21 w 141"/>
                    <a:gd name="T29" fmla="*/ 120 h 141"/>
                    <a:gd name="T30" fmla="*/ 12 w 141"/>
                    <a:gd name="T31" fmla="*/ 110 h 141"/>
                    <a:gd name="T32" fmla="*/ 6 w 141"/>
                    <a:gd name="T33" fmla="*/ 98 h 141"/>
                    <a:gd name="T34" fmla="*/ 1 w 141"/>
                    <a:gd name="T35" fmla="*/ 85 h 141"/>
                    <a:gd name="T36" fmla="*/ 0 w 141"/>
                    <a:gd name="T37" fmla="*/ 70 h 141"/>
                    <a:gd name="T38" fmla="*/ 0 w 141"/>
                    <a:gd name="T39" fmla="*/ 70 h 141"/>
                    <a:gd name="T40" fmla="*/ 1 w 141"/>
                    <a:gd name="T41" fmla="*/ 57 h 141"/>
                    <a:gd name="T42" fmla="*/ 6 w 141"/>
                    <a:gd name="T43" fmla="*/ 43 h 141"/>
                    <a:gd name="T44" fmla="*/ 12 w 141"/>
                    <a:gd name="T45" fmla="*/ 31 h 141"/>
                    <a:gd name="T46" fmla="*/ 21 w 141"/>
                    <a:gd name="T47" fmla="*/ 21 h 141"/>
                    <a:gd name="T48" fmla="*/ 31 w 141"/>
                    <a:gd name="T49" fmla="*/ 12 h 141"/>
                    <a:gd name="T50" fmla="*/ 43 w 141"/>
                    <a:gd name="T51" fmla="*/ 6 h 141"/>
                    <a:gd name="T52" fmla="*/ 55 w 141"/>
                    <a:gd name="T53" fmla="*/ 1 h 141"/>
                    <a:gd name="T54" fmla="*/ 70 w 141"/>
                    <a:gd name="T55" fmla="*/ 0 h 141"/>
                    <a:gd name="T56" fmla="*/ 70 w 141"/>
                    <a:gd name="T57" fmla="*/ 0 h 141"/>
                    <a:gd name="T58" fmla="*/ 84 w 141"/>
                    <a:gd name="T59" fmla="*/ 1 h 141"/>
                    <a:gd name="T60" fmla="*/ 97 w 141"/>
                    <a:gd name="T61" fmla="*/ 6 h 141"/>
                    <a:gd name="T62" fmla="*/ 110 w 141"/>
                    <a:gd name="T63" fmla="*/ 12 h 141"/>
                    <a:gd name="T64" fmla="*/ 120 w 141"/>
                    <a:gd name="T65" fmla="*/ 21 h 141"/>
                    <a:gd name="T66" fmla="*/ 129 w 141"/>
                    <a:gd name="T67" fmla="*/ 31 h 141"/>
                    <a:gd name="T68" fmla="*/ 135 w 141"/>
                    <a:gd name="T69" fmla="*/ 43 h 141"/>
                    <a:gd name="T70" fmla="*/ 140 w 141"/>
                    <a:gd name="T71" fmla="*/ 57 h 141"/>
                    <a:gd name="T72" fmla="*/ 141 w 141"/>
                    <a:gd name="T73" fmla="*/ 70 h 141"/>
                    <a:gd name="T74" fmla="*/ 141 w 141"/>
                    <a:gd name="T75"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 h="141">
                      <a:moveTo>
                        <a:pt x="141" y="70"/>
                      </a:moveTo>
                      <a:lnTo>
                        <a:pt x="141" y="70"/>
                      </a:lnTo>
                      <a:lnTo>
                        <a:pt x="140" y="85"/>
                      </a:lnTo>
                      <a:lnTo>
                        <a:pt x="135" y="98"/>
                      </a:lnTo>
                      <a:lnTo>
                        <a:pt x="129" y="110"/>
                      </a:lnTo>
                      <a:lnTo>
                        <a:pt x="120" y="120"/>
                      </a:lnTo>
                      <a:lnTo>
                        <a:pt x="110" y="129"/>
                      </a:lnTo>
                      <a:lnTo>
                        <a:pt x="97" y="135"/>
                      </a:lnTo>
                      <a:lnTo>
                        <a:pt x="84" y="140"/>
                      </a:lnTo>
                      <a:lnTo>
                        <a:pt x="70" y="141"/>
                      </a:lnTo>
                      <a:lnTo>
                        <a:pt x="70" y="141"/>
                      </a:lnTo>
                      <a:lnTo>
                        <a:pt x="55" y="140"/>
                      </a:lnTo>
                      <a:lnTo>
                        <a:pt x="43" y="135"/>
                      </a:lnTo>
                      <a:lnTo>
                        <a:pt x="31" y="129"/>
                      </a:lnTo>
                      <a:lnTo>
                        <a:pt x="21" y="120"/>
                      </a:lnTo>
                      <a:lnTo>
                        <a:pt x="12" y="110"/>
                      </a:lnTo>
                      <a:lnTo>
                        <a:pt x="6" y="98"/>
                      </a:lnTo>
                      <a:lnTo>
                        <a:pt x="1" y="85"/>
                      </a:lnTo>
                      <a:lnTo>
                        <a:pt x="0" y="70"/>
                      </a:lnTo>
                      <a:lnTo>
                        <a:pt x="0" y="70"/>
                      </a:lnTo>
                      <a:lnTo>
                        <a:pt x="1" y="57"/>
                      </a:lnTo>
                      <a:lnTo>
                        <a:pt x="6" y="43"/>
                      </a:lnTo>
                      <a:lnTo>
                        <a:pt x="12" y="31"/>
                      </a:lnTo>
                      <a:lnTo>
                        <a:pt x="21" y="21"/>
                      </a:lnTo>
                      <a:lnTo>
                        <a:pt x="31" y="12"/>
                      </a:lnTo>
                      <a:lnTo>
                        <a:pt x="43" y="6"/>
                      </a:lnTo>
                      <a:lnTo>
                        <a:pt x="55" y="1"/>
                      </a:lnTo>
                      <a:lnTo>
                        <a:pt x="70" y="0"/>
                      </a:lnTo>
                      <a:lnTo>
                        <a:pt x="70" y="0"/>
                      </a:lnTo>
                      <a:lnTo>
                        <a:pt x="84" y="1"/>
                      </a:lnTo>
                      <a:lnTo>
                        <a:pt x="97" y="6"/>
                      </a:lnTo>
                      <a:lnTo>
                        <a:pt x="110" y="12"/>
                      </a:lnTo>
                      <a:lnTo>
                        <a:pt x="120" y="21"/>
                      </a:lnTo>
                      <a:lnTo>
                        <a:pt x="129" y="31"/>
                      </a:lnTo>
                      <a:lnTo>
                        <a:pt x="135" y="43"/>
                      </a:lnTo>
                      <a:lnTo>
                        <a:pt x="140" y="57"/>
                      </a:lnTo>
                      <a:lnTo>
                        <a:pt x="141" y="70"/>
                      </a:lnTo>
                      <a:lnTo>
                        <a:pt x="141" y="70"/>
                      </a:lnTo>
                      <a:close/>
                    </a:path>
                  </a:pathLst>
                </a:custGeom>
                <a:solidFill>
                  <a:srgbClr val="FFC000"/>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2" name="Freeform 187">
                  <a:extLst>
                    <a:ext uri="{FF2B5EF4-FFF2-40B4-BE49-F238E27FC236}">
                      <a16:creationId xmlns:a16="http://schemas.microsoft.com/office/drawing/2014/main" id="{E838140A-9DCD-8C8F-0B24-C37DC37C030F}"/>
                    </a:ext>
                  </a:extLst>
                </p:cNvPr>
                <p:cNvSpPr>
                  <a:spLocks/>
                </p:cNvSpPr>
                <p:nvPr/>
              </p:nvSpPr>
              <p:spPr bwMode="auto">
                <a:xfrm>
                  <a:off x="1900" y="4610"/>
                  <a:ext cx="180" cy="182"/>
                </a:xfrm>
                <a:custGeom>
                  <a:avLst/>
                  <a:gdLst>
                    <a:gd name="T0" fmla="*/ 180 w 180"/>
                    <a:gd name="T1" fmla="*/ 90 h 182"/>
                    <a:gd name="T2" fmla="*/ 180 w 180"/>
                    <a:gd name="T3" fmla="*/ 90 h 182"/>
                    <a:gd name="T4" fmla="*/ 180 w 180"/>
                    <a:gd name="T5" fmla="*/ 101 h 182"/>
                    <a:gd name="T6" fmla="*/ 179 w 180"/>
                    <a:gd name="T7" fmla="*/ 110 h 182"/>
                    <a:gd name="T8" fmla="*/ 174 w 180"/>
                    <a:gd name="T9" fmla="*/ 126 h 182"/>
                    <a:gd name="T10" fmla="*/ 165 w 180"/>
                    <a:gd name="T11" fmla="*/ 142 h 182"/>
                    <a:gd name="T12" fmla="*/ 155 w 180"/>
                    <a:gd name="T13" fmla="*/ 155 h 182"/>
                    <a:gd name="T14" fmla="*/ 141 w 180"/>
                    <a:gd name="T15" fmla="*/ 166 h 182"/>
                    <a:gd name="T16" fmla="*/ 126 w 180"/>
                    <a:gd name="T17" fmla="*/ 175 h 182"/>
                    <a:gd name="T18" fmla="*/ 108 w 180"/>
                    <a:gd name="T19" fmla="*/ 179 h 182"/>
                    <a:gd name="T20" fmla="*/ 99 w 180"/>
                    <a:gd name="T21" fmla="*/ 181 h 182"/>
                    <a:gd name="T22" fmla="*/ 90 w 180"/>
                    <a:gd name="T23" fmla="*/ 182 h 182"/>
                    <a:gd name="T24" fmla="*/ 90 w 180"/>
                    <a:gd name="T25" fmla="*/ 182 h 182"/>
                    <a:gd name="T26" fmla="*/ 81 w 180"/>
                    <a:gd name="T27" fmla="*/ 181 h 182"/>
                    <a:gd name="T28" fmla="*/ 72 w 180"/>
                    <a:gd name="T29" fmla="*/ 179 h 182"/>
                    <a:gd name="T30" fmla="*/ 55 w 180"/>
                    <a:gd name="T31" fmla="*/ 175 h 182"/>
                    <a:gd name="T32" fmla="*/ 40 w 180"/>
                    <a:gd name="T33" fmla="*/ 166 h 182"/>
                    <a:gd name="T34" fmla="*/ 27 w 180"/>
                    <a:gd name="T35" fmla="*/ 155 h 182"/>
                    <a:gd name="T36" fmla="*/ 15 w 180"/>
                    <a:gd name="T37" fmla="*/ 142 h 182"/>
                    <a:gd name="T38" fmla="*/ 7 w 180"/>
                    <a:gd name="T39" fmla="*/ 126 h 182"/>
                    <a:gd name="T40" fmla="*/ 1 w 180"/>
                    <a:gd name="T41" fmla="*/ 110 h 182"/>
                    <a:gd name="T42" fmla="*/ 0 w 180"/>
                    <a:gd name="T43" fmla="*/ 101 h 182"/>
                    <a:gd name="T44" fmla="*/ 0 w 180"/>
                    <a:gd name="T45" fmla="*/ 90 h 182"/>
                    <a:gd name="T46" fmla="*/ 0 w 180"/>
                    <a:gd name="T47" fmla="*/ 90 h 182"/>
                    <a:gd name="T48" fmla="*/ 0 w 180"/>
                    <a:gd name="T49" fmla="*/ 81 h 182"/>
                    <a:gd name="T50" fmla="*/ 1 w 180"/>
                    <a:gd name="T51" fmla="*/ 72 h 182"/>
                    <a:gd name="T52" fmla="*/ 7 w 180"/>
                    <a:gd name="T53" fmla="*/ 56 h 182"/>
                    <a:gd name="T54" fmla="*/ 15 w 180"/>
                    <a:gd name="T55" fmla="*/ 41 h 182"/>
                    <a:gd name="T56" fmla="*/ 27 w 180"/>
                    <a:gd name="T57" fmla="*/ 27 h 182"/>
                    <a:gd name="T58" fmla="*/ 40 w 180"/>
                    <a:gd name="T59" fmla="*/ 16 h 182"/>
                    <a:gd name="T60" fmla="*/ 55 w 180"/>
                    <a:gd name="T61" fmla="*/ 7 h 182"/>
                    <a:gd name="T62" fmla="*/ 72 w 180"/>
                    <a:gd name="T63" fmla="*/ 1 h 182"/>
                    <a:gd name="T64" fmla="*/ 81 w 180"/>
                    <a:gd name="T65" fmla="*/ 1 h 182"/>
                    <a:gd name="T66" fmla="*/ 90 w 180"/>
                    <a:gd name="T67" fmla="*/ 0 h 182"/>
                    <a:gd name="T68" fmla="*/ 90 w 180"/>
                    <a:gd name="T69" fmla="*/ 0 h 182"/>
                    <a:gd name="T70" fmla="*/ 99 w 180"/>
                    <a:gd name="T71" fmla="*/ 1 h 182"/>
                    <a:gd name="T72" fmla="*/ 108 w 180"/>
                    <a:gd name="T73" fmla="*/ 1 h 182"/>
                    <a:gd name="T74" fmla="*/ 126 w 180"/>
                    <a:gd name="T75" fmla="*/ 7 h 182"/>
                    <a:gd name="T76" fmla="*/ 141 w 180"/>
                    <a:gd name="T77" fmla="*/ 16 h 182"/>
                    <a:gd name="T78" fmla="*/ 155 w 180"/>
                    <a:gd name="T79" fmla="*/ 27 h 182"/>
                    <a:gd name="T80" fmla="*/ 165 w 180"/>
                    <a:gd name="T81" fmla="*/ 41 h 182"/>
                    <a:gd name="T82" fmla="*/ 174 w 180"/>
                    <a:gd name="T83" fmla="*/ 56 h 182"/>
                    <a:gd name="T84" fmla="*/ 179 w 180"/>
                    <a:gd name="T85" fmla="*/ 72 h 182"/>
                    <a:gd name="T86" fmla="*/ 180 w 180"/>
                    <a:gd name="T87" fmla="*/ 81 h 182"/>
                    <a:gd name="T88" fmla="*/ 180 w 180"/>
                    <a:gd name="T89" fmla="*/ 90 h 182"/>
                    <a:gd name="T90" fmla="*/ 180 w 180"/>
                    <a:gd name="T91" fmla="*/ 9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182">
                      <a:moveTo>
                        <a:pt x="180" y="90"/>
                      </a:moveTo>
                      <a:lnTo>
                        <a:pt x="180" y="90"/>
                      </a:lnTo>
                      <a:lnTo>
                        <a:pt x="180" y="101"/>
                      </a:lnTo>
                      <a:lnTo>
                        <a:pt x="179" y="110"/>
                      </a:lnTo>
                      <a:lnTo>
                        <a:pt x="174" y="126"/>
                      </a:lnTo>
                      <a:lnTo>
                        <a:pt x="165" y="142"/>
                      </a:lnTo>
                      <a:lnTo>
                        <a:pt x="155" y="155"/>
                      </a:lnTo>
                      <a:lnTo>
                        <a:pt x="141" y="166"/>
                      </a:lnTo>
                      <a:lnTo>
                        <a:pt x="126" y="175"/>
                      </a:lnTo>
                      <a:lnTo>
                        <a:pt x="108" y="179"/>
                      </a:lnTo>
                      <a:lnTo>
                        <a:pt x="99" y="181"/>
                      </a:lnTo>
                      <a:lnTo>
                        <a:pt x="90" y="182"/>
                      </a:lnTo>
                      <a:lnTo>
                        <a:pt x="90" y="182"/>
                      </a:lnTo>
                      <a:lnTo>
                        <a:pt x="81" y="181"/>
                      </a:lnTo>
                      <a:lnTo>
                        <a:pt x="72" y="179"/>
                      </a:lnTo>
                      <a:lnTo>
                        <a:pt x="55" y="175"/>
                      </a:lnTo>
                      <a:lnTo>
                        <a:pt x="40" y="166"/>
                      </a:lnTo>
                      <a:lnTo>
                        <a:pt x="27" y="155"/>
                      </a:lnTo>
                      <a:lnTo>
                        <a:pt x="15" y="142"/>
                      </a:lnTo>
                      <a:lnTo>
                        <a:pt x="7" y="126"/>
                      </a:lnTo>
                      <a:lnTo>
                        <a:pt x="1" y="110"/>
                      </a:lnTo>
                      <a:lnTo>
                        <a:pt x="0" y="101"/>
                      </a:lnTo>
                      <a:lnTo>
                        <a:pt x="0" y="90"/>
                      </a:lnTo>
                      <a:lnTo>
                        <a:pt x="0" y="90"/>
                      </a:lnTo>
                      <a:lnTo>
                        <a:pt x="0" y="81"/>
                      </a:lnTo>
                      <a:lnTo>
                        <a:pt x="1" y="72"/>
                      </a:lnTo>
                      <a:lnTo>
                        <a:pt x="7" y="56"/>
                      </a:lnTo>
                      <a:lnTo>
                        <a:pt x="15" y="41"/>
                      </a:lnTo>
                      <a:lnTo>
                        <a:pt x="27" y="27"/>
                      </a:lnTo>
                      <a:lnTo>
                        <a:pt x="40" y="16"/>
                      </a:lnTo>
                      <a:lnTo>
                        <a:pt x="55" y="7"/>
                      </a:lnTo>
                      <a:lnTo>
                        <a:pt x="72" y="1"/>
                      </a:lnTo>
                      <a:lnTo>
                        <a:pt x="81" y="1"/>
                      </a:lnTo>
                      <a:lnTo>
                        <a:pt x="90" y="0"/>
                      </a:lnTo>
                      <a:lnTo>
                        <a:pt x="90" y="0"/>
                      </a:lnTo>
                      <a:lnTo>
                        <a:pt x="99" y="1"/>
                      </a:lnTo>
                      <a:lnTo>
                        <a:pt x="108" y="1"/>
                      </a:lnTo>
                      <a:lnTo>
                        <a:pt x="126" y="7"/>
                      </a:lnTo>
                      <a:lnTo>
                        <a:pt x="141" y="16"/>
                      </a:lnTo>
                      <a:lnTo>
                        <a:pt x="155" y="27"/>
                      </a:lnTo>
                      <a:lnTo>
                        <a:pt x="165" y="41"/>
                      </a:lnTo>
                      <a:lnTo>
                        <a:pt x="174" y="56"/>
                      </a:lnTo>
                      <a:lnTo>
                        <a:pt x="179" y="72"/>
                      </a:lnTo>
                      <a:lnTo>
                        <a:pt x="180" y="81"/>
                      </a:lnTo>
                      <a:lnTo>
                        <a:pt x="180" y="90"/>
                      </a:lnTo>
                      <a:lnTo>
                        <a:pt x="180" y="90"/>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3" name="Freeform 188">
                  <a:extLst>
                    <a:ext uri="{FF2B5EF4-FFF2-40B4-BE49-F238E27FC236}">
                      <a16:creationId xmlns:a16="http://schemas.microsoft.com/office/drawing/2014/main" id="{FFC12B57-8E60-78CE-7E41-6E6B901BBDF0}"/>
                    </a:ext>
                  </a:extLst>
                </p:cNvPr>
                <p:cNvSpPr>
                  <a:spLocks/>
                </p:cNvSpPr>
                <p:nvPr/>
              </p:nvSpPr>
              <p:spPr bwMode="auto">
                <a:xfrm>
                  <a:off x="2025" y="4732"/>
                  <a:ext cx="187" cy="187"/>
                </a:xfrm>
                <a:custGeom>
                  <a:avLst/>
                  <a:gdLst>
                    <a:gd name="T0" fmla="*/ 187 w 187"/>
                    <a:gd name="T1" fmla="*/ 93 h 187"/>
                    <a:gd name="T2" fmla="*/ 187 w 187"/>
                    <a:gd name="T3" fmla="*/ 93 h 187"/>
                    <a:gd name="T4" fmla="*/ 185 w 187"/>
                    <a:gd name="T5" fmla="*/ 102 h 187"/>
                    <a:gd name="T6" fmla="*/ 184 w 187"/>
                    <a:gd name="T7" fmla="*/ 113 h 187"/>
                    <a:gd name="T8" fmla="*/ 182 w 187"/>
                    <a:gd name="T9" fmla="*/ 122 h 187"/>
                    <a:gd name="T10" fmla="*/ 179 w 187"/>
                    <a:gd name="T11" fmla="*/ 130 h 187"/>
                    <a:gd name="T12" fmla="*/ 170 w 187"/>
                    <a:gd name="T13" fmla="*/ 146 h 187"/>
                    <a:gd name="T14" fmla="*/ 159 w 187"/>
                    <a:gd name="T15" fmla="*/ 160 h 187"/>
                    <a:gd name="T16" fmla="*/ 144 w 187"/>
                    <a:gd name="T17" fmla="*/ 172 h 187"/>
                    <a:gd name="T18" fmla="*/ 129 w 187"/>
                    <a:gd name="T19" fmla="*/ 179 h 187"/>
                    <a:gd name="T20" fmla="*/ 120 w 187"/>
                    <a:gd name="T21" fmla="*/ 182 h 187"/>
                    <a:gd name="T22" fmla="*/ 111 w 187"/>
                    <a:gd name="T23" fmla="*/ 185 h 187"/>
                    <a:gd name="T24" fmla="*/ 102 w 187"/>
                    <a:gd name="T25" fmla="*/ 187 h 187"/>
                    <a:gd name="T26" fmla="*/ 93 w 187"/>
                    <a:gd name="T27" fmla="*/ 187 h 187"/>
                    <a:gd name="T28" fmla="*/ 93 w 187"/>
                    <a:gd name="T29" fmla="*/ 187 h 187"/>
                    <a:gd name="T30" fmla="*/ 83 w 187"/>
                    <a:gd name="T31" fmla="*/ 187 h 187"/>
                    <a:gd name="T32" fmla="*/ 73 w 187"/>
                    <a:gd name="T33" fmla="*/ 185 h 187"/>
                    <a:gd name="T34" fmla="*/ 64 w 187"/>
                    <a:gd name="T35" fmla="*/ 182 h 187"/>
                    <a:gd name="T36" fmla="*/ 57 w 187"/>
                    <a:gd name="T37" fmla="*/ 179 h 187"/>
                    <a:gd name="T38" fmla="*/ 40 w 187"/>
                    <a:gd name="T39" fmla="*/ 172 h 187"/>
                    <a:gd name="T40" fmla="*/ 27 w 187"/>
                    <a:gd name="T41" fmla="*/ 160 h 187"/>
                    <a:gd name="T42" fmla="*/ 15 w 187"/>
                    <a:gd name="T43" fmla="*/ 146 h 187"/>
                    <a:gd name="T44" fmla="*/ 7 w 187"/>
                    <a:gd name="T45" fmla="*/ 130 h 187"/>
                    <a:gd name="T46" fmla="*/ 3 w 187"/>
                    <a:gd name="T47" fmla="*/ 122 h 187"/>
                    <a:gd name="T48" fmla="*/ 1 w 187"/>
                    <a:gd name="T49" fmla="*/ 113 h 187"/>
                    <a:gd name="T50" fmla="*/ 0 w 187"/>
                    <a:gd name="T51" fmla="*/ 102 h 187"/>
                    <a:gd name="T52" fmla="*/ 0 w 187"/>
                    <a:gd name="T53" fmla="*/ 93 h 187"/>
                    <a:gd name="T54" fmla="*/ 0 w 187"/>
                    <a:gd name="T55" fmla="*/ 93 h 187"/>
                    <a:gd name="T56" fmla="*/ 0 w 187"/>
                    <a:gd name="T57" fmla="*/ 84 h 187"/>
                    <a:gd name="T58" fmla="*/ 1 w 187"/>
                    <a:gd name="T59" fmla="*/ 75 h 187"/>
                    <a:gd name="T60" fmla="*/ 3 w 187"/>
                    <a:gd name="T61" fmla="*/ 66 h 187"/>
                    <a:gd name="T62" fmla="*/ 7 w 187"/>
                    <a:gd name="T63" fmla="*/ 57 h 187"/>
                    <a:gd name="T64" fmla="*/ 15 w 187"/>
                    <a:gd name="T65" fmla="*/ 41 h 187"/>
                    <a:gd name="T66" fmla="*/ 27 w 187"/>
                    <a:gd name="T67" fmla="*/ 27 h 187"/>
                    <a:gd name="T68" fmla="*/ 40 w 187"/>
                    <a:gd name="T69" fmla="*/ 17 h 187"/>
                    <a:gd name="T70" fmla="*/ 57 w 187"/>
                    <a:gd name="T71" fmla="*/ 7 h 187"/>
                    <a:gd name="T72" fmla="*/ 64 w 187"/>
                    <a:gd name="T73" fmla="*/ 4 h 187"/>
                    <a:gd name="T74" fmla="*/ 73 w 187"/>
                    <a:gd name="T75" fmla="*/ 1 h 187"/>
                    <a:gd name="T76" fmla="*/ 83 w 187"/>
                    <a:gd name="T77" fmla="*/ 0 h 187"/>
                    <a:gd name="T78" fmla="*/ 93 w 187"/>
                    <a:gd name="T79" fmla="*/ 0 h 187"/>
                    <a:gd name="T80" fmla="*/ 93 w 187"/>
                    <a:gd name="T81" fmla="*/ 0 h 187"/>
                    <a:gd name="T82" fmla="*/ 102 w 187"/>
                    <a:gd name="T83" fmla="*/ 0 h 187"/>
                    <a:gd name="T84" fmla="*/ 111 w 187"/>
                    <a:gd name="T85" fmla="*/ 1 h 187"/>
                    <a:gd name="T86" fmla="*/ 120 w 187"/>
                    <a:gd name="T87" fmla="*/ 4 h 187"/>
                    <a:gd name="T88" fmla="*/ 129 w 187"/>
                    <a:gd name="T89" fmla="*/ 7 h 187"/>
                    <a:gd name="T90" fmla="*/ 144 w 187"/>
                    <a:gd name="T91" fmla="*/ 17 h 187"/>
                    <a:gd name="T92" fmla="*/ 159 w 187"/>
                    <a:gd name="T93" fmla="*/ 27 h 187"/>
                    <a:gd name="T94" fmla="*/ 170 w 187"/>
                    <a:gd name="T95" fmla="*/ 41 h 187"/>
                    <a:gd name="T96" fmla="*/ 179 w 187"/>
                    <a:gd name="T97" fmla="*/ 57 h 187"/>
                    <a:gd name="T98" fmla="*/ 182 w 187"/>
                    <a:gd name="T99" fmla="*/ 66 h 187"/>
                    <a:gd name="T100" fmla="*/ 184 w 187"/>
                    <a:gd name="T101" fmla="*/ 75 h 187"/>
                    <a:gd name="T102" fmla="*/ 185 w 187"/>
                    <a:gd name="T103" fmla="*/ 84 h 187"/>
                    <a:gd name="T104" fmla="*/ 187 w 187"/>
                    <a:gd name="T105" fmla="*/ 93 h 187"/>
                    <a:gd name="T106" fmla="*/ 187 w 187"/>
                    <a:gd name="T107" fmla="*/ 9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7">
                      <a:moveTo>
                        <a:pt x="187" y="93"/>
                      </a:moveTo>
                      <a:lnTo>
                        <a:pt x="187" y="93"/>
                      </a:lnTo>
                      <a:lnTo>
                        <a:pt x="185" y="102"/>
                      </a:lnTo>
                      <a:lnTo>
                        <a:pt x="184" y="113"/>
                      </a:lnTo>
                      <a:lnTo>
                        <a:pt x="182" y="122"/>
                      </a:lnTo>
                      <a:lnTo>
                        <a:pt x="179" y="130"/>
                      </a:lnTo>
                      <a:lnTo>
                        <a:pt x="170" y="146"/>
                      </a:lnTo>
                      <a:lnTo>
                        <a:pt x="159" y="160"/>
                      </a:lnTo>
                      <a:lnTo>
                        <a:pt x="144" y="172"/>
                      </a:lnTo>
                      <a:lnTo>
                        <a:pt x="129" y="179"/>
                      </a:lnTo>
                      <a:lnTo>
                        <a:pt x="120" y="182"/>
                      </a:lnTo>
                      <a:lnTo>
                        <a:pt x="111" y="185"/>
                      </a:lnTo>
                      <a:lnTo>
                        <a:pt x="102" y="187"/>
                      </a:lnTo>
                      <a:lnTo>
                        <a:pt x="93" y="187"/>
                      </a:lnTo>
                      <a:lnTo>
                        <a:pt x="93" y="187"/>
                      </a:lnTo>
                      <a:lnTo>
                        <a:pt x="83" y="187"/>
                      </a:lnTo>
                      <a:lnTo>
                        <a:pt x="73" y="185"/>
                      </a:lnTo>
                      <a:lnTo>
                        <a:pt x="64" y="182"/>
                      </a:lnTo>
                      <a:lnTo>
                        <a:pt x="57" y="179"/>
                      </a:lnTo>
                      <a:lnTo>
                        <a:pt x="40" y="172"/>
                      </a:lnTo>
                      <a:lnTo>
                        <a:pt x="27" y="160"/>
                      </a:lnTo>
                      <a:lnTo>
                        <a:pt x="15" y="146"/>
                      </a:lnTo>
                      <a:lnTo>
                        <a:pt x="7" y="130"/>
                      </a:lnTo>
                      <a:lnTo>
                        <a:pt x="3" y="122"/>
                      </a:lnTo>
                      <a:lnTo>
                        <a:pt x="1" y="113"/>
                      </a:lnTo>
                      <a:lnTo>
                        <a:pt x="0" y="102"/>
                      </a:lnTo>
                      <a:lnTo>
                        <a:pt x="0" y="93"/>
                      </a:lnTo>
                      <a:lnTo>
                        <a:pt x="0" y="93"/>
                      </a:lnTo>
                      <a:lnTo>
                        <a:pt x="0" y="84"/>
                      </a:lnTo>
                      <a:lnTo>
                        <a:pt x="1" y="75"/>
                      </a:lnTo>
                      <a:lnTo>
                        <a:pt x="3" y="66"/>
                      </a:lnTo>
                      <a:lnTo>
                        <a:pt x="7" y="57"/>
                      </a:lnTo>
                      <a:lnTo>
                        <a:pt x="15" y="41"/>
                      </a:lnTo>
                      <a:lnTo>
                        <a:pt x="27" y="27"/>
                      </a:lnTo>
                      <a:lnTo>
                        <a:pt x="40" y="17"/>
                      </a:lnTo>
                      <a:lnTo>
                        <a:pt x="57" y="7"/>
                      </a:lnTo>
                      <a:lnTo>
                        <a:pt x="64" y="4"/>
                      </a:lnTo>
                      <a:lnTo>
                        <a:pt x="73" y="1"/>
                      </a:lnTo>
                      <a:lnTo>
                        <a:pt x="83" y="0"/>
                      </a:lnTo>
                      <a:lnTo>
                        <a:pt x="93" y="0"/>
                      </a:lnTo>
                      <a:lnTo>
                        <a:pt x="93" y="0"/>
                      </a:lnTo>
                      <a:lnTo>
                        <a:pt x="102" y="0"/>
                      </a:lnTo>
                      <a:lnTo>
                        <a:pt x="111" y="1"/>
                      </a:lnTo>
                      <a:lnTo>
                        <a:pt x="120" y="4"/>
                      </a:lnTo>
                      <a:lnTo>
                        <a:pt x="129" y="7"/>
                      </a:lnTo>
                      <a:lnTo>
                        <a:pt x="144" y="17"/>
                      </a:lnTo>
                      <a:lnTo>
                        <a:pt x="159" y="27"/>
                      </a:lnTo>
                      <a:lnTo>
                        <a:pt x="170" y="41"/>
                      </a:lnTo>
                      <a:lnTo>
                        <a:pt x="179" y="57"/>
                      </a:lnTo>
                      <a:lnTo>
                        <a:pt x="182" y="66"/>
                      </a:lnTo>
                      <a:lnTo>
                        <a:pt x="184" y="75"/>
                      </a:lnTo>
                      <a:lnTo>
                        <a:pt x="185" y="84"/>
                      </a:lnTo>
                      <a:lnTo>
                        <a:pt x="187" y="93"/>
                      </a:lnTo>
                      <a:lnTo>
                        <a:pt x="187" y="93"/>
                      </a:lnTo>
                      <a:close/>
                    </a:path>
                  </a:pathLst>
                </a:custGeom>
                <a:solidFill>
                  <a:srgbClr val="C99209"/>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4" name="Freeform 189">
                  <a:extLst>
                    <a:ext uri="{FF2B5EF4-FFF2-40B4-BE49-F238E27FC236}">
                      <a16:creationId xmlns:a16="http://schemas.microsoft.com/office/drawing/2014/main" id="{970185FC-6736-4CC1-DD09-FE63907DBC5D}"/>
                    </a:ext>
                  </a:extLst>
                </p:cNvPr>
                <p:cNvSpPr>
                  <a:spLocks/>
                </p:cNvSpPr>
                <p:nvPr/>
              </p:nvSpPr>
              <p:spPr bwMode="auto">
                <a:xfrm>
                  <a:off x="2083" y="4892"/>
                  <a:ext cx="147" cy="146"/>
                </a:xfrm>
                <a:custGeom>
                  <a:avLst/>
                  <a:gdLst>
                    <a:gd name="T0" fmla="*/ 147 w 147"/>
                    <a:gd name="T1" fmla="*/ 74 h 146"/>
                    <a:gd name="T2" fmla="*/ 147 w 147"/>
                    <a:gd name="T3" fmla="*/ 74 h 146"/>
                    <a:gd name="T4" fmla="*/ 145 w 147"/>
                    <a:gd name="T5" fmla="*/ 87 h 146"/>
                    <a:gd name="T6" fmla="*/ 141 w 147"/>
                    <a:gd name="T7" fmla="*/ 102 h 146"/>
                    <a:gd name="T8" fmla="*/ 135 w 147"/>
                    <a:gd name="T9" fmla="*/ 114 h 146"/>
                    <a:gd name="T10" fmla="*/ 126 w 147"/>
                    <a:gd name="T11" fmla="*/ 125 h 146"/>
                    <a:gd name="T12" fmla="*/ 115 w 147"/>
                    <a:gd name="T13" fmla="*/ 134 h 146"/>
                    <a:gd name="T14" fmla="*/ 103 w 147"/>
                    <a:gd name="T15" fmla="*/ 140 h 146"/>
                    <a:gd name="T16" fmla="*/ 89 w 147"/>
                    <a:gd name="T17" fmla="*/ 144 h 146"/>
                    <a:gd name="T18" fmla="*/ 74 w 147"/>
                    <a:gd name="T19" fmla="*/ 146 h 146"/>
                    <a:gd name="T20" fmla="*/ 74 w 147"/>
                    <a:gd name="T21" fmla="*/ 146 h 146"/>
                    <a:gd name="T22" fmla="*/ 59 w 147"/>
                    <a:gd name="T23" fmla="*/ 144 h 146"/>
                    <a:gd name="T24" fmla="*/ 46 w 147"/>
                    <a:gd name="T25" fmla="*/ 140 h 146"/>
                    <a:gd name="T26" fmla="*/ 34 w 147"/>
                    <a:gd name="T27" fmla="*/ 134 h 146"/>
                    <a:gd name="T28" fmla="*/ 22 w 147"/>
                    <a:gd name="T29" fmla="*/ 125 h 146"/>
                    <a:gd name="T30" fmla="*/ 12 w 147"/>
                    <a:gd name="T31" fmla="*/ 114 h 146"/>
                    <a:gd name="T32" fmla="*/ 6 w 147"/>
                    <a:gd name="T33" fmla="*/ 102 h 146"/>
                    <a:gd name="T34" fmla="*/ 2 w 147"/>
                    <a:gd name="T35" fmla="*/ 87 h 146"/>
                    <a:gd name="T36" fmla="*/ 0 w 147"/>
                    <a:gd name="T37" fmla="*/ 74 h 146"/>
                    <a:gd name="T38" fmla="*/ 0 w 147"/>
                    <a:gd name="T39" fmla="*/ 74 h 146"/>
                    <a:gd name="T40" fmla="*/ 2 w 147"/>
                    <a:gd name="T41" fmla="*/ 59 h 146"/>
                    <a:gd name="T42" fmla="*/ 6 w 147"/>
                    <a:gd name="T43" fmla="*/ 45 h 146"/>
                    <a:gd name="T44" fmla="*/ 12 w 147"/>
                    <a:gd name="T45" fmla="*/ 33 h 146"/>
                    <a:gd name="T46" fmla="*/ 22 w 147"/>
                    <a:gd name="T47" fmla="*/ 21 h 146"/>
                    <a:gd name="T48" fmla="*/ 34 w 147"/>
                    <a:gd name="T49" fmla="*/ 12 h 146"/>
                    <a:gd name="T50" fmla="*/ 46 w 147"/>
                    <a:gd name="T51" fmla="*/ 6 h 146"/>
                    <a:gd name="T52" fmla="*/ 59 w 147"/>
                    <a:gd name="T53" fmla="*/ 1 h 146"/>
                    <a:gd name="T54" fmla="*/ 74 w 147"/>
                    <a:gd name="T55" fmla="*/ 0 h 146"/>
                    <a:gd name="T56" fmla="*/ 74 w 147"/>
                    <a:gd name="T57" fmla="*/ 0 h 146"/>
                    <a:gd name="T58" fmla="*/ 89 w 147"/>
                    <a:gd name="T59" fmla="*/ 1 h 146"/>
                    <a:gd name="T60" fmla="*/ 103 w 147"/>
                    <a:gd name="T61" fmla="*/ 6 h 146"/>
                    <a:gd name="T62" fmla="*/ 115 w 147"/>
                    <a:gd name="T63" fmla="*/ 12 h 146"/>
                    <a:gd name="T64" fmla="*/ 126 w 147"/>
                    <a:gd name="T65" fmla="*/ 21 h 146"/>
                    <a:gd name="T66" fmla="*/ 135 w 147"/>
                    <a:gd name="T67" fmla="*/ 33 h 146"/>
                    <a:gd name="T68" fmla="*/ 141 w 147"/>
                    <a:gd name="T69" fmla="*/ 45 h 146"/>
                    <a:gd name="T70" fmla="*/ 145 w 147"/>
                    <a:gd name="T71" fmla="*/ 59 h 146"/>
                    <a:gd name="T72" fmla="*/ 147 w 147"/>
                    <a:gd name="T73" fmla="*/ 74 h 146"/>
                    <a:gd name="T74" fmla="*/ 147 w 147"/>
                    <a:gd name="T75" fmla="*/ 7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7" h="146">
                      <a:moveTo>
                        <a:pt x="147" y="74"/>
                      </a:moveTo>
                      <a:lnTo>
                        <a:pt x="147" y="74"/>
                      </a:lnTo>
                      <a:lnTo>
                        <a:pt x="145" y="87"/>
                      </a:lnTo>
                      <a:lnTo>
                        <a:pt x="141" y="102"/>
                      </a:lnTo>
                      <a:lnTo>
                        <a:pt x="135" y="114"/>
                      </a:lnTo>
                      <a:lnTo>
                        <a:pt x="126" y="125"/>
                      </a:lnTo>
                      <a:lnTo>
                        <a:pt x="115" y="134"/>
                      </a:lnTo>
                      <a:lnTo>
                        <a:pt x="103" y="140"/>
                      </a:lnTo>
                      <a:lnTo>
                        <a:pt x="89" y="144"/>
                      </a:lnTo>
                      <a:lnTo>
                        <a:pt x="74" y="146"/>
                      </a:lnTo>
                      <a:lnTo>
                        <a:pt x="74" y="146"/>
                      </a:lnTo>
                      <a:lnTo>
                        <a:pt x="59" y="144"/>
                      </a:lnTo>
                      <a:lnTo>
                        <a:pt x="46" y="140"/>
                      </a:lnTo>
                      <a:lnTo>
                        <a:pt x="34" y="134"/>
                      </a:lnTo>
                      <a:lnTo>
                        <a:pt x="22" y="125"/>
                      </a:lnTo>
                      <a:lnTo>
                        <a:pt x="12" y="114"/>
                      </a:lnTo>
                      <a:lnTo>
                        <a:pt x="6" y="102"/>
                      </a:lnTo>
                      <a:lnTo>
                        <a:pt x="2" y="87"/>
                      </a:lnTo>
                      <a:lnTo>
                        <a:pt x="0" y="74"/>
                      </a:lnTo>
                      <a:lnTo>
                        <a:pt x="0" y="74"/>
                      </a:lnTo>
                      <a:lnTo>
                        <a:pt x="2" y="59"/>
                      </a:lnTo>
                      <a:lnTo>
                        <a:pt x="6" y="45"/>
                      </a:lnTo>
                      <a:lnTo>
                        <a:pt x="12" y="33"/>
                      </a:lnTo>
                      <a:lnTo>
                        <a:pt x="22" y="21"/>
                      </a:lnTo>
                      <a:lnTo>
                        <a:pt x="34" y="12"/>
                      </a:lnTo>
                      <a:lnTo>
                        <a:pt x="46" y="6"/>
                      </a:lnTo>
                      <a:lnTo>
                        <a:pt x="59" y="1"/>
                      </a:lnTo>
                      <a:lnTo>
                        <a:pt x="74" y="0"/>
                      </a:lnTo>
                      <a:lnTo>
                        <a:pt x="74" y="0"/>
                      </a:lnTo>
                      <a:lnTo>
                        <a:pt x="89" y="1"/>
                      </a:lnTo>
                      <a:lnTo>
                        <a:pt x="103" y="6"/>
                      </a:lnTo>
                      <a:lnTo>
                        <a:pt x="115" y="12"/>
                      </a:lnTo>
                      <a:lnTo>
                        <a:pt x="126" y="21"/>
                      </a:lnTo>
                      <a:lnTo>
                        <a:pt x="135" y="33"/>
                      </a:lnTo>
                      <a:lnTo>
                        <a:pt x="141" y="45"/>
                      </a:lnTo>
                      <a:lnTo>
                        <a:pt x="145" y="59"/>
                      </a:lnTo>
                      <a:lnTo>
                        <a:pt x="147" y="74"/>
                      </a:lnTo>
                      <a:lnTo>
                        <a:pt x="147" y="74"/>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5" name="Freeform 190">
                  <a:extLst>
                    <a:ext uri="{FF2B5EF4-FFF2-40B4-BE49-F238E27FC236}">
                      <a16:creationId xmlns:a16="http://schemas.microsoft.com/office/drawing/2014/main" id="{1E9FE919-25BF-44F8-C8BE-473C0F60CAFF}"/>
                    </a:ext>
                  </a:extLst>
                </p:cNvPr>
                <p:cNvSpPr>
                  <a:spLocks/>
                </p:cNvSpPr>
                <p:nvPr/>
              </p:nvSpPr>
              <p:spPr bwMode="auto">
                <a:xfrm>
                  <a:off x="2206" y="5071"/>
                  <a:ext cx="138" cy="137"/>
                </a:xfrm>
                <a:custGeom>
                  <a:avLst/>
                  <a:gdLst>
                    <a:gd name="T0" fmla="*/ 138 w 138"/>
                    <a:gd name="T1" fmla="*/ 69 h 137"/>
                    <a:gd name="T2" fmla="*/ 138 w 138"/>
                    <a:gd name="T3" fmla="*/ 69 h 137"/>
                    <a:gd name="T4" fmla="*/ 137 w 138"/>
                    <a:gd name="T5" fmla="*/ 83 h 137"/>
                    <a:gd name="T6" fmla="*/ 132 w 138"/>
                    <a:gd name="T7" fmla="*/ 95 h 137"/>
                    <a:gd name="T8" fmla="*/ 126 w 138"/>
                    <a:gd name="T9" fmla="*/ 107 h 137"/>
                    <a:gd name="T10" fmla="*/ 117 w 138"/>
                    <a:gd name="T11" fmla="*/ 118 h 137"/>
                    <a:gd name="T12" fmla="*/ 108 w 138"/>
                    <a:gd name="T13" fmla="*/ 127 h 137"/>
                    <a:gd name="T14" fmla="*/ 96 w 138"/>
                    <a:gd name="T15" fmla="*/ 133 h 137"/>
                    <a:gd name="T16" fmla="*/ 82 w 138"/>
                    <a:gd name="T17" fmla="*/ 137 h 137"/>
                    <a:gd name="T18" fmla="*/ 69 w 138"/>
                    <a:gd name="T19" fmla="*/ 137 h 137"/>
                    <a:gd name="T20" fmla="*/ 69 w 138"/>
                    <a:gd name="T21" fmla="*/ 137 h 137"/>
                    <a:gd name="T22" fmla="*/ 55 w 138"/>
                    <a:gd name="T23" fmla="*/ 137 h 137"/>
                    <a:gd name="T24" fmla="*/ 42 w 138"/>
                    <a:gd name="T25" fmla="*/ 133 h 137"/>
                    <a:gd name="T26" fmla="*/ 30 w 138"/>
                    <a:gd name="T27" fmla="*/ 127 h 137"/>
                    <a:gd name="T28" fmla="*/ 21 w 138"/>
                    <a:gd name="T29" fmla="*/ 118 h 137"/>
                    <a:gd name="T30" fmla="*/ 12 w 138"/>
                    <a:gd name="T31" fmla="*/ 107 h 137"/>
                    <a:gd name="T32" fmla="*/ 6 w 138"/>
                    <a:gd name="T33" fmla="*/ 95 h 137"/>
                    <a:gd name="T34" fmla="*/ 1 w 138"/>
                    <a:gd name="T35" fmla="*/ 83 h 137"/>
                    <a:gd name="T36" fmla="*/ 0 w 138"/>
                    <a:gd name="T37" fmla="*/ 69 h 137"/>
                    <a:gd name="T38" fmla="*/ 0 w 138"/>
                    <a:gd name="T39" fmla="*/ 69 h 137"/>
                    <a:gd name="T40" fmla="*/ 1 w 138"/>
                    <a:gd name="T41" fmla="*/ 54 h 137"/>
                    <a:gd name="T42" fmla="*/ 6 w 138"/>
                    <a:gd name="T43" fmla="*/ 42 h 137"/>
                    <a:gd name="T44" fmla="*/ 12 w 138"/>
                    <a:gd name="T45" fmla="*/ 30 h 137"/>
                    <a:gd name="T46" fmla="*/ 21 w 138"/>
                    <a:gd name="T47" fmla="*/ 20 h 137"/>
                    <a:gd name="T48" fmla="*/ 30 w 138"/>
                    <a:gd name="T49" fmla="*/ 12 h 137"/>
                    <a:gd name="T50" fmla="*/ 42 w 138"/>
                    <a:gd name="T51" fmla="*/ 5 h 137"/>
                    <a:gd name="T52" fmla="*/ 55 w 138"/>
                    <a:gd name="T53" fmla="*/ 2 h 137"/>
                    <a:gd name="T54" fmla="*/ 69 w 138"/>
                    <a:gd name="T55" fmla="*/ 0 h 137"/>
                    <a:gd name="T56" fmla="*/ 69 w 138"/>
                    <a:gd name="T57" fmla="*/ 0 h 137"/>
                    <a:gd name="T58" fmla="*/ 82 w 138"/>
                    <a:gd name="T59" fmla="*/ 2 h 137"/>
                    <a:gd name="T60" fmla="*/ 96 w 138"/>
                    <a:gd name="T61" fmla="*/ 5 h 137"/>
                    <a:gd name="T62" fmla="*/ 108 w 138"/>
                    <a:gd name="T63" fmla="*/ 12 h 137"/>
                    <a:gd name="T64" fmla="*/ 117 w 138"/>
                    <a:gd name="T65" fmla="*/ 20 h 137"/>
                    <a:gd name="T66" fmla="*/ 126 w 138"/>
                    <a:gd name="T67" fmla="*/ 30 h 137"/>
                    <a:gd name="T68" fmla="*/ 132 w 138"/>
                    <a:gd name="T69" fmla="*/ 42 h 137"/>
                    <a:gd name="T70" fmla="*/ 137 w 138"/>
                    <a:gd name="T71" fmla="*/ 54 h 137"/>
                    <a:gd name="T72" fmla="*/ 138 w 138"/>
                    <a:gd name="T73" fmla="*/ 69 h 137"/>
                    <a:gd name="T74" fmla="*/ 138 w 138"/>
                    <a:gd name="T75"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37">
                      <a:moveTo>
                        <a:pt x="138" y="69"/>
                      </a:moveTo>
                      <a:lnTo>
                        <a:pt x="138" y="69"/>
                      </a:lnTo>
                      <a:lnTo>
                        <a:pt x="137" y="83"/>
                      </a:lnTo>
                      <a:lnTo>
                        <a:pt x="132" y="95"/>
                      </a:lnTo>
                      <a:lnTo>
                        <a:pt x="126" y="107"/>
                      </a:lnTo>
                      <a:lnTo>
                        <a:pt x="117" y="118"/>
                      </a:lnTo>
                      <a:lnTo>
                        <a:pt x="108" y="127"/>
                      </a:lnTo>
                      <a:lnTo>
                        <a:pt x="96" y="133"/>
                      </a:lnTo>
                      <a:lnTo>
                        <a:pt x="82" y="137"/>
                      </a:lnTo>
                      <a:lnTo>
                        <a:pt x="69" y="137"/>
                      </a:lnTo>
                      <a:lnTo>
                        <a:pt x="69" y="137"/>
                      </a:lnTo>
                      <a:lnTo>
                        <a:pt x="55" y="137"/>
                      </a:lnTo>
                      <a:lnTo>
                        <a:pt x="42" y="133"/>
                      </a:lnTo>
                      <a:lnTo>
                        <a:pt x="30" y="127"/>
                      </a:lnTo>
                      <a:lnTo>
                        <a:pt x="21" y="118"/>
                      </a:lnTo>
                      <a:lnTo>
                        <a:pt x="12" y="107"/>
                      </a:lnTo>
                      <a:lnTo>
                        <a:pt x="6" y="95"/>
                      </a:lnTo>
                      <a:lnTo>
                        <a:pt x="1" y="83"/>
                      </a:lnTo>
                      <a:lnTo>
                        <a:pt x="0" y="69"/>
                      </a:lnTo>
                      <a:lnTo>
                        <a:pt x="0" y="69"/>
                      </a:lnTo>
                      <a:lnTo>
                        <a:pt x="1" y="54"/>
                      </a:lnTo>
                      <a:lnTo>
                        <a:pt x="6" y="42"/>
                      </a:lnTo>
                      <a:lnTo>
                        <a:pt x="12" y="30"/>
                      </a:lnTo>
                      <a:lnTo>
                        <a:pt x="21" y="20"/>
                      </a:lnTo>
                      <a:lnTo>
                        <a:pt x="30" y="12"/>
                      </a:lnTo>
                      <a:lnTo>
                        <a:pt x="42" y="5"/>
                      </a:lnTo>
                      <a:lnTo>
                        <a:pt x="55" y="2"/>
                      </a:lnTo>
                      <a:lnTo>
                        <a:pt x="69" y="0"/>
                      </a:lnTo>
                      <a:lnTo>
                        <a:pt x="69" y="0"/>
                      </a:lnTo>
                      <a:lnTo>
                        <a:pt x="82" y="2"/>
                      </a:lnTo>
                      <a:lnTo>
                        <a:pt x="96" y="5"/>
                      </a:lnTo>
                      <a:lnTo>
                        <a:pt x="108" y="12"/>
                      </a:lnTo>
                      <a:lnTo>
                        <a:pt x="117" y="20"/>
                      </a:lnTo>
                      <a:lnTo>
                        <a:pt x="126" y="30"/>
                      </a:lnTo>
                      <a:lnTo>
                        <a:pt x="132" y="42"/>
                      </a:lnTo>
                      <a:lnTo>
                        <a:pt x="137" y="54"/>
                      </a:lnTo>
                      <a:lnTo>
                        <a:pt x="138" y="69"/>
                      </a:lnTo>
                      <a:lnTo>
                        <a:pt x="138" y="69"/>
                      </a:lnTo>
                      <a:close/>
                    </a:path>
                  </a:pathLst>
                </a:custGeom>
                <a:solidFill>
                  <a:srgbClr val="AA7F04"/>
                </a:solidFill>
                <a:ln w="9525">
                  <a:solidFill>
                    <a:srgbClr val="98480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6" name="Freeform 191">
                  <a:extLst>
                    <a:ext uri="{FF2B5EF4-FFF2-40B4-BE49-F238E27FC236}">
                      <a16:creationId xmlns:a16="http://schemas.microsoft.com/office/drawing/2014/main" id="{1D8B02C7-7E60-C92C-D3ED-93D2A20B4689}"/>
                    </a:ext>
                  </a:extLst>
                </p:cNvPr>
                <p:cNvSpPr>
                  <a:spLocks/>
                </p:cNvSpPr>
                <p:nvPr/>
              </p:nvSpPr>
              <p:spPr bwMode="auto">
                <a:xfrm>
                  <a:off x="4667" y="1868"/>
                  <a:ext cx="119" cy="121"/>
                </a:xfrm>
                <a:custGeom>
                  <a:avLst/>
                  <a:gdLst>
                    <a:gd name="T0" fmla="*/ 119 w 119"/>
                    <a:gd name="T1" fmla="*/ 60 h 121"/>
                    <a:gd name="T2" fmla="*/ 119 w 119"/>
                    <a:gd name="T3" fmla="*/ 60 h 121"/>
                    <a:gd name="T4" fmla="*/ 117 w 119"/>
                    <a:gd name="T5" fmla="*/ 72 h 121"/>
                    <a:gd name="T6" fmla="*/ 114 w 119"/>
                    <a:gd name="T7" fmla="*/ 83 h 121"/>
                    <a:gd name="T8" fmla="*/ 108 w 119"/>
                    <a:gd name="T9" fmla="*/ 93 h 121"/>
                    <a:gd name="T10" fmla="*/ 101 w 119"/>
                    <a:gd name="T11" fmla="*/ 103 h 121"/>
                    <a:gd name="T12" fmla="*/ 93 w 119"/>
                    <a:gd name="T13" fmla="*/ 110 h 121"/>
                    <a:gd name="T14" fmla="*/ 83 w 119"/>
                    <a:gd name="T15" fmla="*/ 115 h 121"/>
                    <a:gd name="T16" fmla="*/ 71 w 119"/>
                    <a:gd name="T17" fmla="*/ 119 h 121"/>
                    <a:gd name="T18" fmla="*/ 58 w 119"/>
                    <a:gd name="T19" fmla="*/ 121 h 121"/>
                    <a:gd name="T20" fmla="*/ 58 w 119"/>
                    <a:gd name="T21" fmla="*/ 121 h 121"/>
                    <a:gd name="T22" fmla="*/ 46 w 119"/>
                    <a:gd name="T23" fmla="*/ 119 h 121"/>
                    <a:gd name="T24" fmla="*/ 36 w 119"/>
                    <a:gd name="T25" fmla="*/ 115 h 121"/>
                    <a:gd name="T26" fmla="*/ 25 w 119"/>
                    <a:gd name="T27" fmla="*/ 110 h 121"/>
                    <a:gd name="T28" fmla="*/ 16 w 119"/>
                    <a:gd name="T29" fmla="*/ 103 h 121"/>
                    <a:gd name="T30" fmla="*/ 10 w 119"/>
                    <a:gd name="T31" fmla="*/ 93 h 121"/>
                    <a:gd name="T32" fmla="*/ 4 w 119"/>
                    <a:gd name="T33" fmla="*/ 83 h 121"/>
                    <a:gd name="T34" fmla="*/ 1 w 119"/>
                    <a:gd name="T35" fmla="*/ 72 h 121"/>
                    <a:gd name="T36" fmla="*/ 0 w 119"/>
                    <a:gd name="T37" fmla="*/ 60 h 121"/>
                    <a:gd name="T38" fmla="*/ 0 w 119"/>
                    <a:gd name="T39" fmla="*/ 60 h 121"/>
                    <a:gd name="T40" fmla="*/ 1 w 119"/>
                    <a:gd name="T41" fmla="*/ 48 h 121"/>
                    <a:gd name="T42" fmla="*/ 4 w 119"/>
                    <a:gd name="T43" fmla="*/ 38 h 121"/>
                    <a:gd name="T44" fmla="*/ 10 w 119"/>
                    <a:gd name="T45" fmla="*/ 27 h 121"/>
                    <a:gd name="T46" fmla="*/ 16 w 119"/>
                    <a:gd name="T47" fmla="*/ 18 h 121"/>
                    <a:gd name="T48" fmla="*/ 25 w 119"/>
                    <a:gd name="T49" fmla="*/ 11 h 121"/>
                    <a:gd name="T50" fmla="*/ 36 w 119"/>
                    <a:gd name="T51" fmla="*/ 6 h 121"/>
                    <a:gd name="T52" fmla="*/ 46 w 119"/>
                    <a:gd name="T53" fmla="*/ 2 h 121"/>
                    <a:gd name="T54" fmla="*/ 58 w 119"/>
                    <a:gd name="T55" fmla="*/ 0 h 121"/>
                    <a:gd name="T56" fmla="*/ 58 w 119"/>
                    <a:gd name="T57" fmla="*/ 0 h 121"/>
                    <a:gd name="T58" fmla="*/ 71 w 119"/>
                    <a:gd name="T59" fmla="*/ 2 h 121"/>
                    <a:gd name="T60" fmla="*/ 83 w 119"/>
                    <a:gd name="T61" fmla="*/ 6 h 121"/>
                    <a:gd name="T62" fmla="*/ 93 w 119"/>
                    <a:gd name="T63" fmla="*/ 11 h 121"/>
                    <a:gd name="T64" fmla="*/ 101 w 119"/>
                    <a:gd name="T65" fmla="*/ 18 h 121"/>
                    <a:gd name="T66" fmla="*/ 108 w 119"/>
                    <a:gd name="T67" fmla="*/ 27 h 121"/>
                    <a:gd name="T68" fmla="*/ 114 w 119"/>
                    <a:gd name="T69" fmla="*/ 38 h 121"/>
                    <a:gd name="T70" fmla="*/ 117 w 119"/>
                    <a:gd name="T71" fmla="*/ 48 h 121"/>
                    <a:gd name="T72" fmla="*/ 119 w 119"/>
                    <a:gd name="T73" fmla="*/ 60 h 121"/>
                    <a:gd name="T74" fmla="*/ 119 w 119"/>
                    <a:gd name="T75" fmla="*/ 6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21">
                      <a:moveTo>
                        <a:pt x="119" y="60"/>
                      </a:moveTo>
                      <a:lnTo>
                        <a:pt x="119" y="60"/>
                      </a:lnTo>
                      <a:lnTo>
                        <a:pt x="117" y="72"/>
                      </a:lnTo>
                      <a:lnTo>
                        <a:pt x="114" y="83"/>
                      </a:lnTo>
                      <a:lnTo>
                        <a:pt x="108" y="93"/>
                      </a:lnTo>
                      <a:lnTo>
                        <a:pt x="101" y="103"/>
                      </a:lnTo>
                      <a:lnTo>
                        <a:pt x="93" y="110"/>
                      </a:lnTo>
                      <a:lnTo>
                        <a:pt x="83" y="115"/>
                      </a:lnTo>
                      <a:lnTo>
                        <a:pt x="71" y="119"/>
                      </a:lnTo>
                      <a:lnTo>
                        <a:pt x="58" y="121"/>
                      </a:lnTo>
                      <a:lnTo>
                        <a:pt x="58" y="121"/>
                      </a:lnTo>
                      <a:lnTo>
                        <a:pt x="46" y="119"/>
                      </a:lnTo>
                      <a:lnTo>
                        <a:pt x="36" y="115"/>
                      </a:lnTo>
                      <a:lnTo>
                        <a:pt x="25" y="110"/>
                      </a:lnTo>
                      <a:lnTo>
                        <a:pt x="16" y="103"/>
                      </a:lnTo>
                      <a:lnTo>
                        <a:pt x="10" y="93"/>
                      </a:lnTo>
                      <a:lnTo>
                        <a:pt x="4" y="83"/>
                      </a:lnTo>
                      <a:lnTo>
                        <a:pt x="1" y="72"/>
                      </a:lnTo>
                      <a:lnTo>
                        <a:pt x="0" y="60"/>
                      </a:lnTo>
                      <a:lnTo>
                        <a:pt x="0" y="60"/>
                      </a:lnTo>
                      <a:lnTo>
                        <a:pt x="1" y="48"/>
                      </a:lnTo>
                      <a:lnTo>
                        <a:pt x="4" y="38"/>
                      </a:lnTo>
                      <a:lnTo>
                        <a:pt x="10" y="27"/>
                      </a:lnTo>
                      <a:lnTo>
                        <a:pt x="16" y="18"/>
                      </a:lnTo>
                      <a:lnTo>
                        <a:pt x="25" y="11"/>
                      </a:lnTo>
                      <a:lnTo>
                        <a:pt x="36" y="6"/>
                      </a:lnTo>
                      <a:lnTo>
                        <a:pt x="46" y="2"/>
                      </a:lnTo>
                      <a:lnTo>
                        <a:pt x="58" y="0"/>
                      </a:lnTo>
                      <a:lnTo>
                        <a:pt x="58" y="0"/>
                      </a:lnTo>
                      <a:lnTo>
                        <a:pt x="71" y="2"/>
                      </a:lnTo>
                      <a:lnTo>
                        <a:pt x="83" y="6"/>
                      </a:lnTo>
                      <a:lnTo>
                        <a:pt x="93" y="11"/>
                      </a:lnTo>
                      <a:lnTo>
                        <a:pt x="101" y="18"/>
                      </a:lnTo>
                      <a:lnTo>
                        <a:pt x="108" y="27"/>
                      </a:lnTo>
                      <a:lnTo>
                        <a:pt x="114" y="38"/>
                      </a:lnTo>
                      <a:lnTo>
                        <a:pt x="117" y="48"/>
                      </a:lnTo>
                      <a:lnTo>
                        <a:pt x="119" y="60"/>
                      </a:lnTo>
                      <a:lnTo>
                        <a:pt x="119" y="60"/>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7" name="Freeform 192">
                  <a:extLst>
                    <a:ext uri="{FF2B5EF4-FFF2-40B4-BE49-F238E27FC236}">
                      <a16:creationId xmlns:a16="http://schemas.microsoft.com/office/drawing/2014/main" id="{02A8FD04-4C31-FF01-0F5C-3ADE1039CC17}"/>
                    </a:ext>
                  </a:extLst>
                </p:cNvPr>
                <p:cNvSpPr>
                  <a:spLocks/>
                </p:cNvSpPr>
                <p:nvPr/>
              </p:nvSpPr>
              <p:spPr bwMode="auto">
                <a:xfrm>
                  <a:off x="4796" y="1990"/>
                  <a:ext cx="119" cy="119"/>
                </a:xfrm>
                <a:custGeom>
                  <a:avLst/>
                  <a:gdLst>
                    <a:gd name="T0" fmla="*/ 119 w 119"/>
                    <a:gd name="T1" fmla="*/ 60 h 119"/>
                    <a:gd name="T2" fmla="*/ 119 w 119"/>
                    <a:gd name="T3" fmla="*/ 60 h 119"/>
                    <a:gd name="T4" fmla="*/ 118 w 119"/>
                    <a:gd name="T5" fmla="*/ 72 h 119"/>
                    <a:gd name="T6" fmla="*/ 115 w 119"/>
                    <a:gd name="T7" fmla="*/ 83 h 119"/>
                    <a:gd name="T8" fmla="*/ 109 w 119"/>
                    <a:gd name="T9" fmla="*/ 94 h 119"/>
                    <a:gd name="T10" fmla="*/ 103 w 119"/>
                    <a:gd name="T11" fmla="*/ 103 h 119"/>
                    <a:gd name="T12" fmla="*/ 94 w 119"/>
                    <a:gd name="T13" fmla="*/ 110 h 119"/>
                    <a:gd name="T14" fmla="*/ 83 w 119"/>
                    <a:gd name="T15" fmla="*/ 115 h 119"/>
                    <a:gd name="T16" fmla="*/ 73 w 119"/>
                    <a:gd name="T17" fmla="*/ 119 h 119"/>
                    <a:gd name="T18" fmla="*/ 61 w 119"/>
                    <a:gd name="T19" fmla="*/ 119 h 119"/>
                    <a:gd name="T20" fmla="*/ 61 w 119"/>
                    <a:gd name="T21" fmla="*/ 119 h 119"/>
                    <a:gd name="T22" fmla="*/ 49 w 119"/>
                    <a:gd name="T23" fmla="*/ 119 h 119"/>
                    <a:gd name="T24" fmla="*/ 37 w 119"/>
                    <a:gd name="T25" fmla="*/ 115 h 119"/>
                    <a:gd name="T26" fmla="*/ 27 w 119"/>
                    <a:gd name="T27" fmla="*/ 110 h 119"/>
                    <a:gd name="T28" fmla="*/ 18 w 119"/>
                    <a:gd name="T29" fmla="*/ 103 h 119"/>
                    <a:gd name="T30" fmla="*/ 11 w 119"/>
                    <a:gd name="T31" fmla="*/ 94 h 119"/>
                    <a:gd name="T32" fmla="*/ 5 w 119"/>
                    <a:gd name="T33" fmla="*/ 83 h 119"/>
                    <a:gd name="T34" fmla="*/ 2 w 119"/>
                    <a:gd name="T35" fmla="*/ 72 h 119"/>
                    <a:gd name="T36" fmla="*/ 0 w 119"/>
                    <a:gd name="T37" fmla="*/ 60 h 119"/>
                    <a:gd name="T38" fmla="*/ 0 w 119"/>
                    <a:gd name="T39" fmla="*/ 60 h 119"/>
                    <a:gd name="T40" fmla="*/ 2 w 119"/>
                    <a:gd name="T41" fmla="*/ 48 h 119"/>
                    <a:gd name="T42" fmla="*/ 5 w 119"/>
                    <a:gd name="T43" fmla="*/ 36 h 119"/>
                    <a:gd name="T44" fmla="*/ 11 w 119"/>
                    <a:gd name="T45" fmla="*/ 27 h 119"/>
                    <a:gd name="T46" fmla="*/ 18 w 119"/>
                    <a:gd name="T47" fmla="*/ 18 h 119"/>
                    <a:gd name="T48" fmla="*/ 27 w 119"/>
                    <a:gd name="T49" fmla="*/ 11 h 119"/>
                    <a:gd name="T50" fmla="*/ 37 w 119"/>
                    <a:gd name="T51" fmla="*/ 5 h 119"/>
                    <a:gd name="T52" fmla="*/ 49 w 119"/>
                    <a:gd name="T53" fmla="*/ 2 h 119"/>
                    <a:gd name="T54" fmla="*/ 61 w 119"/>
                    <a:gd name="T55" fmla="*/ 0 h 119"/>
                    <a:gd name="T56" fmla="*/ 61 w 119"/>
                    <a:gd name="T57" fmla="*/ 0 h 119"/>
                    <a:gd name="T58" fmla="*/ 73 w 119"/>
                    <a:gd name="T59" fmla="*/ 2 h 119"/>
                    <a:gd name="T60" fmla="*/ 83 w 119"/>
                    <a:gd name="T61" fmla="*/ 5 h 119"/>
                    <a:gd name="T62" fmla="*/ 94 w 119"/>
                    <a:gd name="T63" fmla="*/ 11 h 119"/>
                    <a:gd name="T64" fmla="*/ 103 w 119"/>
                    <a:gd name="T65" fmla="*/ 18 h 119"/>
                    <a:gd name="T66" fmla="*/ 109 w 119"/>
                    <a:gd name="T67" fmla="*/ 27 h 119"/>
                    <a:gd name="T68" fmla="*/ 115 w 119"/>
                    <a:gd name="T69" fmla="*/ 36 h 119"/>
                    <a:gd name="T70" fmla="*/ 118 w 119"/>
                    <a:gd name="T71" fmla="*/ 48 h 119"/>
                    <a:gd name="T72" fmla="*/ 119 w 119"/>
                    <a:gd name="T73" fmla="*/ 60 h 119"/>
                    <a:gd name="T74" fmla="*/ 119 w 119"/>
                    <a:gd name="T75"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19">
                      <a:moveTo>
                        <a:pt x="119" y="60"/>
                      </a:moveTo>
                      <a:lnTo>
                        <a:pt x="119" y="60"/>
                      </a:lnTo>
                      <a:lnTo>
                        <a:pt x="118" y="72"/>
                      </a:lnTo>
                      <a:lnTo>
                        <a:pt x="115" y="83"/>
                      </a:lnTo>
                      <a:lnTo>
                        <a:pt x="109" y="94"/>
                      </a:lnTo>
                      <a:lnTo>
                        <a:pt x="103" y="103"/>
                      </a:lnTo>
                      <a:lnTo>
                        <a:pt x="94" y="110"/>
                      </a:lnTo>
                      <a:lnTo>
                        <a:pt x="83" y="115"/>
                      </a:lnTo>
                      <a:lnTo>
                        <a:pt x="73" y="119"/>
                      </a:lnTo>
                      <a:lnTo>
                        <a:pt x="61" y="119"/>
                      </a:lnTo>
                      <a:lnTo>
                        <a:pt x="61" y="119"/>
                      </a:lnTo>
                      <a:lnTo>
                        <a:pt x="49" y="119"/>
                      </a:lnTo>
                      <a:lnTo>
                        <a:pt x="37" y="115"/>
                      </a:lnTo>
                      <a:lnTo>
                        <a:pt x="27" y="110"/>
                      </a:lnTo>
                      <a:lnTo>
                        <a:pt x="18" y="103"/>
                      </a:lnTo>
                      <a:lnTo>
                        <a:pt x="11" y="94"/>
                      </a:lnTo>
                      <a:lnTo>
                        <a:pt x="5" y="83"/>
                      </a:lnTo>
                      <a:lnTo>
                        <a:pt x="2" y="72"/>
                      </a:lnTo>
                      <a:lnTo>
                        <a:pt x="0" y="60"/>
                      </a:lnTo>
                      <a:lnTo>
                        <a:pt x="0" y="60"/>
                      </a:lnTo>
                      <a:lnTo>
                        <a:pt x="2" y="48"/>
                      </a:lnTo>
                      <a:lnTo>
                        <a:pt x="5" y="36"/>
                      </a:lnTo>
                      <a:lnTo>
                        <a:pt x="11" y="27"/>
                      </a:lnTo>
                      <a:lnTo>
                        <a:pt x="18" y="18"/>
                      </a:lnTo>
                      <a:lnTo>
                        <a:pt x="27" y="11"/>
                      </a:lnTo>
                      <a:lnTo>
                        <a:pt x="37" y="5"/>
                      </a:lnTo>
                      <a:lnTo>
                        <a:pt x="49" y="2"/>
                      </a:lnTo>
                      <a:lnTo>
                        <a:pt x="61" y="0"/>
                      </a:lnTo>
                      <a:lnTo>
                        <a:pt x="61" y="0"/>
                      </a:lnTo>
                      <a:lnTo>
                        <a:pt x="73" y="2"/>
                      </a:lnTo>
                      <a:lnTo>
                        <a:pt x="83" y="5"/>
                      </a:lnTo>
                      <a:lnTo>
                        <a:pt x="94" y="11"/>
                      </a:lnTo>
                      <a:lnTo>
                        <a:pt x="103" y="18"/>
                      </a:lnTo>
                      <a:lnTo>
                        <a:pt x="109" y="27"/>
                      </a:lnTo>
                      <a:lnTo>
                        <a:pt x="115" y="36"/>
                      </a:lnTo>
                      <a:lnTo>
                        <a:pt x="118" y="48"/>
                      </a:lnTo>
                      <a:lnTo>
                        <a:pt x="119" y="60"/>
                      </a:lnTo>
                      <a:lnTo>
                        <a:pt x="119" y="60"/>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8" name="Freeform 193">
                  <a:extLst>
                    <a:ext uri="{FF2B5EF4-FFF2-40B4-BE49-F238E27FC236}">
                      <a16:creationId xmlns:a16="http://schemas.microsoft.com/office/drawing/2014/main" id="{97AB3084-AAAA-6F14-8323-FB506EBCBBB0}"/>
                    </a:ext>
                  </a:extLst>
                </p:cNvPr>
                <p:cNvSpPr>
                  <a:spLocks/>
                </p:cNvSpPr>
                <p:nvPr/>
              </p:nvSpPr>
              <p:spPr bwMode="auto">
                <a:xfrm>
                  <a:off x="4837" y="2221"/>
                  <a:ext cx="119" cy="119"/>
                </a:xfrm>
                <a:custGeom>
                  <a:avLst/>
                  <a:gdLst>
                    <a:gd name="T0" fmla="*/ 119 w 119"/>
                    <a:gd name="T1" fmla="*/ 60 h 119"/>
                    <a:gd name="T2" fmla="*/ 119 w 119"/>
                    <a:gd name="T3" fmla="*/ 60 h 119"/>
                    <a:gd name="T4" fmla="*/ 119 w 119"/>
                    <a:gd name="T5" fmla="*/ 72 h 119"/>
                    <a:gd name="T6" fmla="*/ 115 w 119"/>
                    <a:gd name="T7" fmla="*/ 83 h 119"/>
                    <a:gd name="T8" fmla="*/ 110 w 119"/>
                    <a:gd name="T9" fmla="*/ 93 h 119"/>
                    <a:gd name="T10" fmla="*/ 103 w 119"/>
                    <a:gd name="T11" fmla="*/ 102 h 119"/>
                    <a:gd name="T12" fmla="*/ 93 w 119"/>
                    <a:gd name="T13" fmla="*/ 108 h 119"/>
                    <a:gd name="T14" fmla="*/ 83 w 119"/>
                    <a:gd name="T15" fmla="*/ 114 h 119"/>
                    <a:gd name="T16" fmla="*/ 72 w 119"/>
                    <a:gd name="T17" fmla="*/ 117 h 119"/>
                    <a:gd name="T18" fmla="*/ 60 w 119"/>
                    <a:gd name="T19" fmla="*/ 119 h 119"/>
                    <a:gd name="T20" fmla="*/ 60 w 119"/>
                    <a:gd name="T21" fmla="*/ 119 h 119"/>
                    <a:gd name="T22" fmla="*/ 48 w 119"/>
                    <a:gd name="T23" fmla="*/ 117 h 119"/>
                    <a:gd name="T24" fmla="*/ 36 w 119"/>
                    <a:gd name="T25" fmla="*/ 114 h 119"/>
                    <a:gd name="T26" fmla="*/ 27 w 119"/>
                    <a:gd name="T27" fmla="*/ 108 h 119"/>
                    <a:gd name="T28" fmla="*/ 18 w 119"/>
                    <a:gd name="T29" fmla="*/ 102 h 119"/>
                    <a:gd name="T30" fmla="*/ 11 w 119"/>
                    <a:gd name="T31" fmla="*/ 93 h 119"/>
                    <a:gd name="T32" fmla="*/ 5 w 119"/>
                    <a:gd name="T33" fmla="*/ 83 h 119"/>
                    <a:gd name="T34" fmla="*/ 2 w 119"/>
                    <a:gd name="T35" fmla="*/ 72 h 119"/>
                    <a:gd name="T36" fmla="*/ 0 w 119"/>
                    <a:gd name="T37" fmla="*/ 60 h 119"/>
                    <a:gd name="T38" fmla="*/ 0 w 119"/>
                    <a:gd name="T39" fmla="*/ 60 h 119"/>
                    <a:gd name="T40" fmla="*/ 2 w 119"/>
                    <a:gd name="T41" fmla="*/ 48 h 119"/>
                    <a:gd name="T42" fmla="*/ 5 w 119"/>
                    <a:gd name="T43" fmla="*/ 36 h 119"/>
                    <a:gd name="T44" fmla="*/ 11 w 119"/>
                    <a:gd name="T45" fmla="*/ 27 h 119"/>
                    <a:gd name="T46" fmla="*/ 18 w 119"/>
                    <a:gd name="T47" fmla="*/ 18 h 119"/>
                    <a:gd name="T48" fmla="*/ 27 w 119"/>
                    <a:gd name="T49" fmla="*/ 10 h 119"/>
                    <a:gd name="T50" fmla="*/ 36 w 119"/>
                    <a:gd name="T51" fmla="*/ 4 h 119"/>
                    <a:gd name="T52" fmla="*/ 48 w 119"/>
                    <a:gd name="T53" fmla="*/ 1 h 119"/>
                    <a:gd name="T54" fmla="*/ 60 w 119"/>
                    <a:gd name="T55" fmla="*/ 0 h 119"/>
                    <a:gd name="T56" fmla="*/ 60 w 119"/>
                    <a:gd name="T57" fmla="*/ 0 h 119"/>
                    <a:gd name="T58" fmla="*/ 72 w 119"/>
                    <a:gd name="T59" fmla="*/ 1 h 119"/>
                    <a:gd name="T60" fmla="*/ 83 w 119"/>
                    <a:gd name="T61" fmla="*/ 4 h 119"/>
                    <a:gd name="T62" fmla="*/ 93 w 119"/>
                    <a:gd name="T63" fmla="*/ 10 h 119"/>
                    <a:gd name="T64" fmla="*/ 103 w 119"/>
                    <a:gd name="T65" fmla="*/ 18 h 119"/>
                    <a:gd name="T66" fmla="*/ 110 w 119"/>
                    <a:gd name="T67" fmla="*/ 27 h 119"/>
                    <a:gd name="T68" fmla="*/ 115 w 119"/>
                    <a:gd name="T69" fmla="*/ 36 h 119"/>
                    <a:gd name="T70" fmla="*/ 119 w 119"/>
                    <a:gd name="T71" fmla="*/ 48 h 119"/>
                    <a:gd name="T72" fmla="*/ 119 w 119"/>
                    <a:gd name="T73" fmla="*/ 60 h 119"/>
                    <a:gd name="T74" fmla="*/ 119 w 119"/>
                    <a:gd name="T75"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19">
                      <a:moveTo>
                        <a:pt x="119" y="60"/>
                      </a:moveTo>
                      <a:lnTo>
                        <a:pt x="119" y="60"/>
                      </a:lnTo>
                      <a:lnTo>
                        <a:pt x="119" y="72"/>
                      </a:lnTo>
                      <a:lnTo>
                        <a:pt x="115" y="83"/>
                      </a:lnTo>
                      <a:lnTo>
                        <a:pt x="110" y="93"/>
                      </a:lnTo>
                      <a:lnTo>
                        <a:pt x="103" y="102"/>
                      </a:lnTo>
                      <a:lnTo>
                        <a:pt x="93" y="108"/>
                      </a:lnTo>
                      <a:lnTo>
                        <a:pt x="83" y="114"/>
                      </a:lnTo>
                      <a:lnTo>
                        <a:pt x="72" y="117"/>
                      </a:lnTo>
                      <a:lnTo>
                        <a:pt x="60" y="119"/>
                      </a:lnTo>
                      <a:lnTo>
                        <a:pt x="60" y="119"/>
                      </a:lnTo>
                      <a:lnTo>
                        <a:pt x="48" y="117"/>
                      </a:lnTo>
                      <a:lnTo>
                        <a:pt x="36" y="114"/>
                      </a:lnTo>
                      <a:lnTo>
                        <a:pt x="27" y="108"/>
                      </a:lnTo>
                      <a:lnTo>
                        <a:pt x="18" y="102"/>
                      </a:lnTo>
                      <a:lnTo>
                        <a:pt x="11" y="93"/>
                      </a:lnTo>
                      <a:lnTo>
                        <a:pt x="5" y="83"/>
                      </a:lnTo>
                      <a:lnTo>
                        <a:pt x="2" y="72"/>
                      </a:lnTo>
                      <a:lnTo>
                        <a:pt x="0" y="60"/>
                      </a:lnTo>
                      <a:lnTo>
                        <a:pt x="0" y="60"/>
                      </a:lnTo>
                      <a:lnTo>
                        <a:pt x="2" y="48"/>
                      </a:lnTo>
                      <a:lnTo>
                        <a:pt x="5" y="36"/>
                      </a:lnTo>
                      <a:lnTo>
                        <a:pt x="11" y="27"/>
                      </a:lnTo>
                      <a:lnTo>
                        <a:pt x="18" y="18"/>
                      </a:lnTo>
                      <a:lnTo>
                        <a:pt x="27" y="10"/>
                      </a:lnTo>
                      <a:lnTo>
                        <a:pt x="36" y="4"/>
                      </a:lnTo>
                      <a:lnTo>
                        <a:pt x="48" y="1"/>
                      </a:lnTo>
                      <a:lnTo>
                        <a:pt x="60" y="0"/>
                      </a:lnTo>
                      <a:lnTo>
                        <a:pt x="60" y="0"/>
                      </a:lnTo>
                      <a:lnTo>
                        <a:pt x="72" y="1"/>
                      </a:lnTo>
                      <a:lnTo>
                        <a:pt x="83" y="4"/>
                      </a:lnTo>
                      <a:lnTo>
                        <a:pt x="93" y="10"/>
                      </a:lnTo>
                      <a:lnTo>
                        <a:pt x="103" y="18"/>
                      </a:lnTo>
                      <a:lnTo>
                        <a:pt x="110" y="27"/>
                      </a:lnTo>
                      <a:lnTo>
                        <a:pt x="115" y="36"/>
                      </a:lnTo>
                      <a:lnTo>
                        <a:pt x="119" y="48"/>
                      </a:lnTo>
                      <a:lnTo>
                        <a:pt x="119" y="60"/>
                      </a:lnTo>
                      <a:lnTo>
                        <a:pt x="119" y="60"/>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79" name="Freeform 194">
                  <a:extLst>
                    <a:ext uri="{FF2B5EF4-FFF2-40B4-BE49-F238E27FC236}">
                      <a16:creationId xmlns:a16="http://schemas.microsoft.com/office/drawing/2014/main" id="{EB922B32-1E6F-1CB4-78D7-2F62008F08C5}"/>
                    </a:ext>
                  </a:extLst>
                </p:cNvPr>
                <p:cNvSpPr>
                  <a:spLocks/>
                </p:cNvSpPr>
                <p:nvPr/>
              </p:nvSpPr>
              <p:spPr bwMode="auto">
                <a:xfrm>
                  <a:off x="4857" y="2044"/>
                  <a:ext cx="119" cy="119"/>
                </a:xfrm>
                <a:custGeom>
                  <a:avLst/>
                  <a:gdLst>
                    <a:gd name="T0" fmla="*/ 119 w 119"/>
                    <a:gd name="T1" fmla="*/ 61 h 119"/>
                    <a:gd name="T2" fmla="*/ 119 w 119"/>
                    <a:gd name="T3" fmla="*/ 61 h 119"/>
                    <a:gd name="T4" fmla="*/ 117 w 119"/>
                    <a:gd name="T5" fmla="*/ 73 h 119"/>
                    <a:gd name="T6" fmla="*/ 114 w 119"/>
                    <a:gd name="T7" fmla="*/ 83 h 119"/>
                    <a:gd name="T8" fmla="*/ 108 w 119"/>
                    <a:gd name="T9" fmla="*/ 94 h 119"/>
                    <a:gd name="T10" fmla="*/ 101 w 119"/>
                    <a:gd name="T11" fmla="*/ 103 h 119"/>
                    <a:gd name="T12" fmla="*/ 92 w 119"/>
                    <a:gd name="T13" fmla="*/ 110 h 119"/>
                    <a:gd name="T14" fmla="*/ 83 w 119"/>
                    <a:gd name="T15" fmla="*/ 115 h 119"/>
                    <a:gd name="T16" fmla="*/ 70 w 119"/>
                    <a:gd name="T17" fmla="*/ 119 h 119"/>
                    <a:gd name="T18" fmla="*/ 58 w 119"/>
                    <a:gd name="T19" fmla="*/ 119 h 119"/>
                    <a:gd name="T20" fmla="*/ 58 w 119"/>
                    <a:gd name="T21" fmla="*/ 119 h 119"/>
                    <a:gd name="T22" fmla="*/ 46 w 119"/>
                    <a:gd name="T23" fmla="*/ 119 h 119"/>
                    <a:gd name="T24" fmla="*/ 36 w 119"/>
                    <a:gd name="T25" fmla="*/ 115 h 119"/>
                    <a:gd name="T26" fmla="*/ 25 w 119"/>
                    <a:gd name="T27" fmla="*/ 110 h 119"/>
                    <a:gd name="T28" fmla="*/ 16 w 119"/>
                    <a:gd name="T29" fmla="*/ 103 h 119"/>
                    <a:gd name="T30" fmla="*/ 9 w 119"/>
                    <a:gd name="T31" fmla="*/ 94 h 119"/>
                    <a:gd name="T32" fmla="*/ 4 w 119"/>
                    <a:gd name="T33" fmla="*/ 83 h 119"/>
                    <a:gd name="T34" fmla="*/ 0 w 119"/>
                    <a:gd name="T35" fmla="*/ 73 h 119"/>
                    <a:gd name="T36" fmla="*/ 0 w 119"/>
                    <a:gd name="T37" fmla="*/ 61 h 119"/>
                    <a:gd name="T38" fmla="*/ 0 w 119"/>
                    <a:gd name="T39" fmla="*/ 61 h 119"/>
                    <a:gd name="T40" fmla="*/ 0 w 119"/>
                    <a:gd name="T41" fmla="*/ 49 h 119"/>
                    <a:gd name="T42" fmla="*/ 4 w 119"/>
                    <a:gd name="T43" fmla="*/ 37 h 119"/>
                    <a:gd name="T44" fmla="*/ 9 w 119"/>
                    <a:gd name="T45" fmla="*/ 28 h 119"/>
                    <a:gd name="T46" fmla="*/ 16 w 119"/>
                    <a:gd name="T47" fmla="*/ 18 h 119"/>
                    <a:gd name="T48" fmla="*/ 25 w 119"/>
                    <a:gd name="T49" fmla="*/ 11 h 119"/>
                    <a:gd name="T50" fmla="*/ 36 w 119"/>
                    <a:gd name="T51" fmla="*/ 5 h 119"/>
                    <a:gd name="T52" fmla="*/ 46 w 119"/>
                    <a:gd name="T53" fmla="*/ 2 h 119"/>
                    <a:gd name="T54" fmla="*/ 58 w 119"/>
                    <a:gd name="T55" fmla="*/ 0 h 119"/>
                    <a:gd name="T56" fmla="*/ 58 w 119"/>
                    <a:gd name="T57" fmla="*/ 0 h 119"/>
                    <a:gd name="T58" fmla="*/ 70 w 119"/>
                    <a:gd name="T59" fmla="*/ 2 h 119"/>
                    <a:gd name="T60" fmla="*/ 83 w 119"/>
                    <a:gd name="T61" fmla="*/ 5 h 119"/>
                    <a:gd name="T62" fmla="*/ 92 w 119"/>
                    <a:gd name="T63" fmla="*/ 11 h 119"/>
                    <a:gd name="T64" fmla="*/ 101 w 119"/>
                    <a:gd name="T65" fmla="*/ 18 h 119"/>
                    <a:gd name="T66" fmla="*/ 108 w 119"/>
                    <a:gd name="T67" fmla="*/ 28 h 119"/>
                    <a:gd name="T68" fmla="*/ 114 w 119"/>
                    <a:gd name="T69" fmla="*/ 37 h 119"/>
                    <a:gd name="T70" fmla="*/ 117 w 119"/>
                    <a:gd name="T71" fmla="*/ 49 h 119"/>
                    <a:gd name="T72" fmla="*/ 119 w 119"/>
                    <a:gd name="T73" fmla="*/ 61 h 119"/>
                    <a:gd name="T74" fmla="*/ 119 w 119"/>
                    <a:gd name="T75" fmla="*/ 6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19">
                      <a:moveTo>
                        <a:pt x="119" y="61"/>
                      </a:moveTo>
                      <a:lnTo>
                        <a:pt x="119" y="61"/>
                      </a:lnTo>
                      <a:lnTo>
                        <a:pt x="117" y="73"/>
                      </a:lnTo>
                      <a:lnTo>
                        <a:pt x="114" y="83"/>
                      </a:lnTo>
                      <a:lnTo>
                        <a:pt x="108" y="94"/>
                      </a:lnTo>
                      <a:lnTo>
                        <a:pt x="101" y="103"/>
                      </a:lnTo>
                      <a:lnTo>
                        <a:pt x="92" y="110"/>
                      </a:lnTo>
                      <a:lnTo>
                        <a:pt x="83" y="115"/>
                      </a:lnTo>
                      <a:lnTo>
                        <a:pt x="70" y="119"/>
                      </a:lnTo>
                      <a:lnTo>
                        <a:pt x="58" y="119"/>
                      </a:lnTo>
                      <a:lnTo>
                        <a:pt x="58" y="119"/>
                      </a:lnTo>
                      <a:lnTo>
                        <a:pt x="46" y="119"/>
                      </a:lnTo>
                      <a:lnTo>
                        <a:pt x="36" y="115"/>
                      </a:lnTo>
                      <a:lnTo>
                        <a:pt x="25" y="110"/>
                      </a:lnTo>
                      <a:lnTo>
                        <a:pt x="16" y="103"/>
                      </a:lnTo>
                      <a:lnTo>
                        <a:pt x="9" y="94"/>
                      </a:lnTo>
                      <a:lnTo>
                        <a:pt x="4" y="83"/>
                      </a:lnTo>
                      <a:lnTo>
                        <a:pt x="0" y="73"/>
                      </a:lnTo>
                      <a:lnTo>
                        <a:pt x="0" y="61"/>
                      </a:lnTo>
                      <a:lnTo>
                        <a:pt x="0" y="61"/>
                      </a:lnTo>
                      <a:lnTo>
                        <a:pt x="0" y="49"/>
                      </a:lnTo>
                      <a:lnTo>
                        <a:pt x="4" y="37"/>
                      </a:lnTo>
                      <a:lnTo>
                        <a:pt x="9" y="28"/>
                      </a:lnTo>
                      <a:lnTo>
                        <a:pt x="16" y="18"/>
                      </a:lnTo>
                      <a:lnTo>
                        <a:pt x="25" y="11"/>
                      </a:lnTo>
                      <a:lnTo>
                        <a:pt x="36" y="5"/>
                      </a:lnTo>
                      <a:lnTo>
                        <a:pt x="46" y="2"/>
                      </a:lnTo>
                      <a:lnTo>
                        <a:pt x="58" y="0"/>
                      </a:lnTo>
                      <a:lnTo>
                        <a:pt x="58" y="0"/>
                      </a:lnTo>
                      <a:lnTo>
                        <a:pt x="70" y="2"/>
                      </a:lnTo>
                      <a:lnTo>
                        <a:pt x="83" y="5"/>
                      </a:lnTo>
                      <a:lnTo>
                        <a:pt x="92" y="11"/>
                      </a:lnTo>
                      <a:lnTo>
                        <a:pt x="101" y="18"/>
                      </a:lnTo>
                      <a:lnTo>
                        <a:pt x="108" y="28"/>
                      </a:lnTo>
                      <a:lnTo>
                        <a:pt x="114" y="37"/>
                      </a:lnTo>
                      <a:lnTo>
                        <a:pt x="117" y="49"/>
                      </a:lnTo>
                      <a:lnTo>
                        <a:pt x="119" y="61"/>
                      </a:lnTo>
                      <a:lnTo>
                        <a:pt x="119" y="61"/>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0" name="Freeform 195">
                  <a:extLst>
                    <a:ext uri="{FF2B5EF4-FFF2-40B4-BE49-F238E27FC236}">
                      <a16:creationId xmlns:a16="http://schemas.microsoft.com/office/drawing/2014/main" id="{A698D857-45D5-0FEC-9F0F-F46F9FB06C5A}"/>
                    </a:ext>
                  </a:extLst>
                </p:cNvPr>
                <p:cNvSpPr>
                  <a:spLocks/>
                </p:cNvSpPr>
                <p:nvPr/>
              </p:nvSpPr>
              <p:spPr bwMode="auto">
                <a:xfrm>
                  <a:off x="4579" y="2118"/>
                  <a:ext cx="121" cy="119"/>
                </a:xfrm>
                <a:custGeom>
                  <a:avLst/>
                  <a:gdLst>
                    <a:gd name="T0" fmla="*/ 121 w 121"/>
                    <a:gd name="T1" fmla="*/ 61 h 119"/>
                    <a:gd name="T2" fmla="*/ 121 w 121"/>
                    <a:gd name="T3" fmla="*/ 61 h 119"/>
                    <a:gd name="T4" fmla="*/ 119 w 121"/>
                    <a:gd name="T5" fmla="*/ 73 h 119"/>
                    <a:gd name="T6" fmla="*/ 115 w 121"/>
                    <a:gd name="T7" fmla="*/ 83 h 119"/>
                    <a:gd name="T8" fmla="*/ 110 w 121"/>
                    <a:gd name="T9" fmla="*/ 94 h 119"/>
                    <a:gd name="T10" fmla="*/ 103 w 121"/>
                    <a:gd name="T11" fmla="*/ 103 h 119"/>
                    <a:gd name="T12" fmla="*/ 94 w 121"/>
                    <a:gd name="T13" fmla="*/ 110 h 119"/>
                    <a:gd name="T14" fmla="*/ 83 w 121"/>
                    <a:gd name="T15" fmla="*/ 115 h 119"/>
                    <a:gd name="T16" fmla="*/ 73 w 121"/>
                    <a:gd name="T17" fmla="*/ 119 h 119"/>
                    <a:gd name="T18" fmla="*/ 61 w 121"/>
                    <a:gd name="T19" fmla="*/ 119 h 119"/>
                    <a:gd name="T20" fmla="*/ 61 w 121"/>
                    <a:gd name="T21" fmla="*/ 119 h 119"/>
                    <a:gd name="T22" fmla="*/ 49 w 121"/>
                    <a:gd name="T23" fmla="*/ 119 h 119"/>
                    <a:gd name="T24" fmla="*/ 38 w 121"/>
                    <a:gd name="T25" fmla="*/ 115 h 119"/>
                    <a:gd name="T26" fmla="*/ 27 w 121"/>
                    <a:gd name="T27" fmla="*/ 110 h 119"/>
                    <a:gd name="T28" fmla="*/ 18 w 121"/>
                    <a:gd name="T29" fmla="*/ 103 h 119"/>
                    <a:gd name="T30" fmla="*/ 11 w 121"/>
                    <a:gd name="T31" fmla="*/ 94 h 119"/>
                    <a:gd name="T32" fmla="*/ 6 w 121"/>
                    <a:gd name="T33" fmla="*/ 83 h 119"/>
                    <a:gd name="T34" fmla="*/ 2 w 121"/>
                    <a:gd name="T35" fmla="*/ 73 h 119"/>
                    <a:gd name="T36" fmla="*/ 0 w 121"/>
                    <a:gd name="T37" fmla="*/ 61 h 119"/>
                    <a:gd name="T38" fmla="*/ 0 w 121"/>
                    <a:gd name="T39" fmla="*/ 61 h 119"/>
                    <a:gd name="T40" fmla="*/ 2 w 121"/>
                    <a:gd name="T41" fmla="*/ 48 h 119"/>
                    <a:gd name="T42" fmla="*/ 6 w 121"/>
                    <a:gd name="T43" fmla="*/ 36 h 119"/>
                    <a:gd name="T44" fmla="*/ 11 w 121"/>
                    <a:gd name="T45" fmla="*/ 27 h 119"/>
                    <a:gd name="T46" fmla="*/ 18 w 121"/>
                    <a:gd name="T47" fmla="*/ 18 h 119"/>
                    <a:gd name="T48" fmla="*/ 27 w 121"/>
                    <a:gd name="T49" fmla="*/ 11 h 119"/>
                    <a:gd name="T50" fmla="*/ 38 w 121"/>
                    <a:gd name="T51" fmla="*/ 5 h 119"/>
                    <a:gd name="T52" fmla="*/ 49 w 121"/>
                    <a:gd name="T53" fmla="*/ 2 h 119"/>
                    <a:gd name="T54" fmla="*/ 61 w 121"/>
                    <a:gd name="T55" fmla="*/ 0 h 119"/>
                    <a:gd name="T56" fmla="*/ 61 w 121"/>
                    <a:gd name="T57" fmla="*/ 0 h 119"/>
                    <a:gd name="T58" fmla="*/ 73 w 121"/>
                    <a:gd name="T59" fmla="*/ 2 h 119"/>
                    <a:gd name="T60" fmla="*/ 83 w 121"/>
                    <a:gd name="T61" fmla="*/ 5 h 119"/>
                    <a:gd name="T62" fmla="*/ 94 w 121"/>
                    <a:gd name="T63" fmla="*/ 11 h 119"/>
                    <a:gd name="T64" fmla="*/ 103 w 121"/>
                    <a:gd name="T65" fmla="*/ 18 h 119"/>
                    <a:gd name="T66" fmla="*/ 110 w 121"/>
                    <a:gd name="T67" fmla="*/ 27 h 119"/>
                    <a:gd name="T68" fmla="*/ 115 w 121"/>
                    <a:gd name="T69" fmla="*/ 36 h 119"/>
                    <a:gd name="T70" fmla="*/ 119 w 121"/>
                    <a:gd name="T71" fmla="*/ 48 h 119"/>
                    <a:gd name="T72" fmla="*/ 121 w 121"/>
                    <a:gd name="T73" fmla="*/ 61 h 119"/>
                    <a:gd name="T74" fmla="*/ 121 w 121"/>
                    <a:gd name="T75" fmla="*/ 6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19">
                      <a:moveTo>
                        <a:pt x="121" y="61"/>
                      </a:moveTo>
                      <a:lnTo>
                        <a:pt x="121" y="61"/>
                      </a:lnTo>
                      <a:lnTo>
                        <a:pt x="119" y="73"/>
                      </a:lnTo>
                      <a:lnTo>
                        <a:pt x="115" y="83"/>
                      </a:lnTo>
                      <a:lnTo>
                        <a:pt x="110" y="94"/>
                      </a:lnTo>
                      <a:lnTo>
                        <a:pt x="103" y="103"/>
                      </a:lnTo>
                      <a:lnTo>
                        <a:pt x="94" y="110"/>
                      </a:lnTo>
                      <a:lnTo>
                        <a:pt x="83" y="115"/>
                      </a:lnTo>
                      <a:lnTo>
                        <a:pt x="73" y="119"/>
                      </a:lnTo>
                      <a:lnTo>
                        <a:pt x="61" y="119"/>
                      </a:lnTo>
                      <a:lnTo>
                        <a:pt x="61" y="119"/>
                      </a:lnTo>
                      <a:lnTo>
                        <a:pt x="49" y="119"/>
                      </a:lnTo>
                      <a:lnTo>
                        <a:pt x="38" y="115"/>
                      </a:lnTo>
                      <a:lnTo>
                        <a:pt x="27" y="110"/>
                      </a:lnTo>
                      <a:lnTo>
                        <a:pt x="18" y="103"/>
                      </a:lnTo>
                      <a:lnTo>
                        <a:pt x="11" y="94"/>
                      </a:lnTo>
                      <a:lnTo>
                        <a:pt x="6" y="83"/>
                      </a:lnTo>
                      <a:lnTo>
                        <a:pt x="2" y="73"/>
                      </a:lnTo>
                      <a:lnTo>
                        <a:pt x="0" y="61"/>
                      </a:lnTo>
                      <a:lnTo>
                        <a:pt x="0" y="61"/>
                      </a:lnTo>
                      <a:lnTo>
                        <a:pt x="2" y="48"/>
                      </a:lnTo>
                      <a:lnTo>
                        <a:pt x="6" y="36"/>
                      </a:lnTo>
                      <a:lnTo>
                        <a:pt x="11" y="27"/>
                      </a:lnTo>
                      <a:lnTo>
                        <a:pt x="18" y="18"/>
                      </a:lnTo>
                      <a:lnTo>
                        <a:pt x="27" y="11"/>
                      </a:lnTo>
                      <a:lnTo>
                        <a:pt x="38" y="5"/>
                      </a:lnTo>
                      <a:lnTo>
                        <a:pt x="49" y="2"/>
                      </a:lnTo>
                      <a:lnTo>
                        <a:pt x="61" y="0"/>
                      </a:lnTo>
                      <a:lnTo>
                        <a:pt x="61" y="0"/>
                      </a:lnTo>
                      <a:lnTo>
                        <a:pt x="73" y="2"/>
                      </a:lnTo>
                      <a:lnTo>
                        <a:pt x="83" y="5"/>
                      </a:lnTo>
                      <a:lnTo>
                        <a:pt x="94" y="11"/>
                      </a:lnTo>
                      <a:lnTo>
                        <a:pt x="103" y="18"/>
                      </a:lnTo>
                      <a:lnTo>
                        <a:pt x="110" y="27"/>
                      </a:lnTo>
                      <a:lnTo>
                        <a:pt x="115" y="36"/>
                      </a:lnTo>
                      <a:lnTo>
                        <a:pt x="119" y="48"/>
                      </a:lnTo>
                      <a:lnTo>
                        <a:pt x="121" y="61"/>
                      </a:lnTo>
                      <a:lnTo>
                        <a:pt x="121" y="61"/>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1" name="Freeform 196">
                  <a:extLst>
                    <a:ext uri="{FF2B5EF4-FFF2-40B4-BE49-F238E27FC236}">
                      <a16:creationId xmlns:a16="http://schemas.microsoft.com/office/drawing/2014/main" id="{6D0A0214-215B-C553-A094-56B2202456B9}"/>
                    </a:ext>
                  </a:extLst>
                </p:cNvPr>
                <p:cNvSpPr>
                  <a:spLocks/>
                </p:cNvSpPr>
                <p:nvPr/>
              </p:nvSpPr>
              <p:spPr bwMode="auto">
                <a:xfrm>
                  <a:off x="4566" y="2411"/>
                  <a:ext cx="119" cy="119"/>
                </a:xfrm>
                <a:custGeom>
                  <a:avLst/>
                  <a:gdLst>
                    <a:gd name="T0" fmla="*/ 119 w 119"/>
                    <a:gd name="T1" fmla="*/ 58 h 119"/>
                    <a:gd name="T2" fmla="*/ 119 w 119"/>
                    <a:gd name="T3" fmla="*/ 58 h 119"/>
                    <a:gd name="T4" fmla="*/ 119 w 119"/>
                    <a:gd name="T5" fmla="*/ 71 h 119"/>
                    <a:gd name="T6" fmla="*/ 114 w 119"/>
                    <a:gd name="T7" fmla="*/ 83 h 119"/>
                    <a:gd name="T8" fmla="*/ 110 w 119"/>
                    <a:gd name="T9" fmla="*/ 93 h 119"/>
                    <a:gd name="T10" fmla="*/ 102 w 119"/>
                    <a:gd name="T11" fmla="*/ 101 h 119"/>
                    <a:gd name="T12" fmla="*/ 93 w 119"/>
                    <a:gd name="T13" fmla="*/ 108 h 119"/>
                    <a:gd name="T14" fmla="*/ 83 w 119"/>
                    <a:gd name="T15" fmla="*/ 114 h 119"/>
                    <a:gd name="T16" fmla="*/ 72 w 119"/>
                    <a:gd name="T17" fmla="*/ 117 h 119"/>
                    <a:gd name="T18" fmla="*/ 60 w 119"/>
                    <a:gd name="T19" fmla="*/ 119 h 119"/>
                    <a:gd name="T20" fmla="*/ 60 w 119"/>
                    <a:gd name="T21" fmla="*/ 119 h 119"/>
                    <a:gd name="T22" fmla="*/ 48 w 119"/>
                    <a:gd name="T23" fmla="*/ 117 h 119"/>
                    <a:gd name="T24" fmla="*/ 37 w 119"/>
                    <a:gd name="T25" fmla="*/ 114 h 119"/>
                    <a:gd name="T26" fmla="*/ 27 w 119"/>
                    <a:gd name="T27" fmla="*/ 108 h 119"/>
                    <a:gd name="T28" fmla="*/ 18 w 119"/>
                    <a:gd name="T29" fmla="*/ 101 h 119"/>
                    <a:gd name="T30" fmla="*/ 10 w 119"/>
                    <a:gd name="T31" fmla="*/ 93 h 119"/>
                    <a:gd name="T32" fmla="*/ 4 w 119"/>
                    <a:gd name="T33" fmla="*/ 83 h 119"/>
                    <a:gd name="T34" fmla="*/ 1 w 119"/>
                    <a:gd name="T35" fmla="*/ 71 h 119"/>
                    <a:gd name="T36" fmla="*/ 0 w 119"/>
                    <a:gd name="T37" fmla="*/ 58 h 119"/>
                    <a:gd name="T38" fmla="*/ 0 w 119"/>
                    <a:gd name="T39" fmla="*/ 58 h 119"/>
                    <a:gd name="T40" fmla="*/ 1 w 119"/>
                    <a:gd name="T41" fmla="*/ 46 h 119"/>
                    <a:gd name="T42" fmla="*/ 4 w 119"/>
                    <a:gd name="T43" fmla="*/ 36 h 119"/>
                    <a:gd name="T44" fmla="*/ 10 w 119"/>
                    <a:gd name="T45" fmla="*/ 25 h 119"/>
                    <a:gd name="T46" fmla="*/ 18 w 119"/>
                    <a:gd name="T47" fmla="*/ 16 h 119"/>
                    <a:gd name="T48" fmla="*/ 27 w 119"/>
                    <a:gd name="T49" fmla="*/ 10 h 119"/>
                    <a:gd name="T50" fmla="*/ 37 w 119"/>
                    <a:gd name="T51" fmla="*/ 4 h 119"/>
                    <a:gd name="T52" fmla="*/ 48 w 119"/>
                    <a:gd name="T53" fmla="*/ 1 h 119"/>
                    <a:gd name="T54" fmla="*/ 60 w 119"/>
                    <a:gd name="T55" fmla="*/ 0 h 119"/>
                    <a:gd name="T56" fmla="*/ 60 w 119"/>
                    <a:gd name="T57" fmla="*/ 0 h 119"/>
                    <a:gd name="T58" fmla="*/ 72 w 119"/>
                    <a:gd name="T59" fmla="*/ 1 h 119"/>
                    <a:gd name="T60" fmla="*/ 83 w 119"/>
                    <a:gd name="T61" fmla="*/ 4 h 119"/>
                    <a:gd name="T62" fmla="*/ 93 w 119"/>
                    <a:gd name="T63" fmla="*/ 10 h 119"/>
                    <a:gd name="T64" fmla="*/ 102 w 119"/>
                    <a:gd name="T65" fmla="*/ 16 h 119"/>
                    <a:gd name="T66" fmla="*/ 110 w 119"/>
                    <a:gd name="T67" fmla="*/ 25 h 119"/>
                    <a:gd name="T68" fmla="*/ 114 w 119"/>
                    <a:gd name="T69" fmla="*/ 36 h 119"/>
                    <a:gd name="T70" fmla="*/ 119 w 119"/>
                    <a:gd name="T71" fmla="*/ 46 h 119"/>
                    <a:gd name="T72" fmla="*/ 119 w 119"/>
                    <a:gd name="T73" fmla="*/ 58 h 119"/>
                    <a:gd name="T74" fmla="*/ 119 w 119"/>
                    <a:gd name="T75" fmla="*/ 5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19">
                      <a:moveTo>
                        <a:pt x="119" y="58"/>
                      </a:moveTo>
                      <a:lnTo>
                        <a:pt x="119" y="58"/>
                      </a:lnTo>
                      <a:lnTo>
                        <a:pt x="119" y="71"/>
                      </a:lnTo>
                      <a:lnTo>
                        <a:pt x="114" y="83"/>
                      </a:lnTo>
                      <a:lnTo>
                        <a:pt x="110" y="93"/>
                      </a:lnTo>
                      <a:lnTo>
                        <a:pt x="102" y="101"/>
                      </a:lnTo>
                      <a:lnTo>
                        <a:pt x="93" y="108"/>
                      </a:lnTo>
                      <a:lnTo>
                        <a:pt x="83" y="114"/>
                      </a:lnTo>
                      <a:lnTo>
                        <a:pt x="72" y="117"/>
                      </a:lnTo>
                      <a:lnTo>
                        <a:pt x="60" y="119"/>
                      </a:lnTo>
                      <a:lnTo>
                        <a:pt x="60" y="119"/>
                      </a:lnTo>
                      <a:lnTo>
                        <a:pt x="48" y="117"/>
                      </a:lnTo>
                      <a:lnTo>
                        <a:pt x="37" y="114"/>
                      </a:lnTo>
                      <a:lnTo>
                        <a:pt x="27" y="108"/>
                      </a:lnTo>
                      <a:lnTo>
                        <a:pt x="18" y="101"/>
                      </a:lnTo>
                      <a:lnTo>
                        <a:pt x="10" y="93"/>
                      </a:lnTo>
                      <a:lnTo>
                        <a:pt x="4" y="83"/>
                      </a:lnTo>
                      <a:lnTo>
                        <a:pt x="1" y="71"/>
                      </a:lnTo>
                      <a:lnTo>
                        <a:pt x="0" y="58"/>
                      </a:lnTo>
                      <a:lnTo>
                        <a:pt x="0" y="58"/>
                      </a:lnTo>
                      <a:lnTo>
                        <a:pt x="1" y="46"/>
                      </a:lnTo>
                      <a:lnTo>
                        <a:pt x="4" y="36"/>
                      </a:lnTo>
                      <a:lnTo>
                        <a:pt x="10" y="25"/>
                      </a:lnTo>
                      <a:lnTo>
                        <a:pt x="18" y="16"/>
                      </a:lnTo>
                      <a:lnTo>
                        <a:pt x="27" y="10"/>
                      </a:lnTo>
                      <a:lnTo>
                        <a:pt x="37" y="4"/>
                      </a:lnTo>
                      <a:lnTo>
                        <a:pt x="48" y="1"/>
                      </a:lnTo>
                      <a:lnTo>
                        <a:pt x="60" y="0"/>
                      </a:lnTo>
                      <a:lnTo>
                        <a:pt x="60" y="0"/>
                      </a:lnTo>
                      <a:lnTo>
                        <a:pt x="72" y="1"/>
                      </a:lnTo>
                      <a:lnTo>
                        <a:pt x="83" y="4"/>
                      </a:lnTo>
                      <a:lnTo>
                        <a:pt x="93" y="10"/>
                      </a:lnTo>
                      <a:lnTo>
                        <a:pt x="102" y="16"/>
                      </a:lnTo>
                      <a:lnTo>
                        <a:pt x="110" y="25"/>
                      </a:lnTo>
                      <a:lnTo>
                        <a:pt x="114" y="36"/>
                      </a:lnTo>
                      <a:lnTo>
                        <a:pt x="119" y="46"/>
                      </a:lnTo>
                      <a:lnTo>
                        <a:pt x="119" y="58"/>
                      </a:lnTo>
                      <a:lnTo>
                        <a:pt x="119" y="58"/>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2" name="Freeform 197">
                  <a:extLst>
                    <a:ext uri="{FF2B5EF4-FFF2-40B4-BE49-F238E27FC236}">
                      <a16:creationId xmlns:a16="http://schemas.microsoft.com/office/drawing/2014/main" id="{2A5220E2-F023-08B8-03A7-EB902740A28D}"/>
                    </a:ext>
                  </a:extLst>
                </p:cNvPr>
                <p:cNvSpPr>
                  <a:spLocks/>
                </p:cNvSpPr>
                <p:nvPr/>
              </p:nvSpPr>
              <p:spPr bwMode="auto">
                <a:xfrm>
                  <a:off x="4637" y="2448"/>
                  <a:ext cx="119" cy="119"/>
                </a:xfrm>
                <a:custGeom>
                  <a:avLst/>
                  <a:gdLst>
                    <a:gd name="T0" fmla="*/ 119 w 119"/>
                    <a:gd name="T1" fmla="*/ 61 h 119"/>
                    <a:gd name="T2" fmla="*/ 119 w 119"/>
                    <a:gd name="T3" fmla="*/ 61 h 119"/>
                    <a:gd name="T4" fmla="*/ 117 w 119"/>
                    <a:gd name="T5" fmla="*/ 73 h 119"/>
                    <a:gd name="T6" fmla="*/ 114 w 119"/>
                    <a:gd name="T7" fmla="*/ 83 h 119"/>
                    <a:gd name="T8" fmla="*/ 108 w 119"/>
                    <a:gd name="T9" fmla="*/ 94 h 119"/>
                    <a:gd name="T10" fmla="*/ 102 w 119"/>
                    <a:gd name="T11" fmla="*/ 103 h 119"/>
                    <a:gd name="T12" fmla="*/ 93 w 119"/>
                    <a:gd name="T13" fmla="*/ 109 h 119"/>
                    <a:gd name="T14" fmla="*/ 82 w 119"/>
                    <a:gd name="T15" fmla="*/ 115 h 119"/>
                    <a:gd name="T16" fmla="*/ 72 w 119"/>
                    <a:gd name="T17" fmla="*/ 118 h 119"/>
                    <a:gd name="T18" fmla="*/ 60 w 119"/>
                    <a:gd name="T19" fmla="*/ 119 h 119"/>
                    <a:gd name="T20" fmla="*/ 60 w 119"/>
                    <a:gd name="T21" fmla="*/ 119 h 119"/>
                    <a:gd name="T22" fmla="*/ 48 w 119"/>
                    <a:gd name="T23" fmla="*/ 118 h 119"/>
                    <a:gd name="T24" fmla="*/ 36 w 119"/>
                    <a:gd name="T25" fmla="*/ 115 h 119"/>
                    <a:gd name="T26" fmla="*/ 27 w 119"/>
                    <a:gd name="T27" fmla="*/ 109 h 119"/>
                    <a:gd name="T28" fmla="*/ 18 w 119"/>
                    <a:gd name="T29" fmla="*/ 103 h 119"/>
                    <a:gd name="T30" fmla="*/ 10 w 119"/>
                    <a:gd name="T31" fmla="*/ 94 h 119"/>
                    <a:gd name="T32" fmla="*/ 4 w 119"/>
                    <a:gd name="T33" fmla="*/ 83 h 119"/>
                    <a:gd name="T34" fmla="*/ 1 w 119"/>
                    <a:gd name="T35" fmla="*/ 73 h 119"/>
                    <a:gd name="T36" fmla="*/ 0 w 119"/>
                    <a:gd name="T37" fmla="*/ 61 h 119"/>
                    <a:gd name="T38" fmla="*/ 0 w 119"/>
                    <a:gd name="T39" fmla="*/ 61 h 119"/>
                    <a:gd name="T40" fmla="*/ 1 w 119"/>
                    <a:gd name="T41" fmla="*/ 49 h 119"/>
                    <a:gd name="T42" fmla="*/ 4 w 119"/>
                    <a:gd name="T43" fmla="*/ 37 h 119"/>
                    <a:gd name="T44" fmla="*/ 10 w 119"/>
                    <a:gd name="T45" fmla="*/ 26 h 119"/>
                    <a:gd name="T46" fmla="*/ 18 w 119"/>
                    <a:gd name="T47" fmla="*/ 18 h 119"/>
                    <a:gd name="T48" fmla="*/ 27 w 119"/>
                    <a:gd name="T49" fmla="*/ 11 h 119"/>
                    <a:gd name="T50" fmla="*/ 36 w 119"/>
                    <a:gd name="T51" fmla="*/ 5 h 119"/>
                    <a:gd name="T52" fmla="*/ 48 w 119"/>
                    <a:gd name="T53" fmla="*/ 2 h 119"/>
                    <a:gd name="T54" fmla="*/ 60 w 119"/>
                    <a:gd name="T55" fmla="*/ 0 h 119"/>
                    <a:gd name="T56" fmla="*/ 60 w 119"/>
                    <a:gd name="T57" fmla="*/ 0 h 119"/>
                    <a:gd name="T58" fmla="*/ 72 w 119"/>
                    <a:gd name="T59" fmla="*/ 2 h 119"/>
                    <a:gd name="T60" fmla="*/ 82 w 119"/>
                    <a:gd name="T61" fmla="*/ 5 h 119"/>
                    <a:gd name="T62" fmla="*/ 93 w 119"/>
                    <a:gd name="T63" fmla="*/ 11 h 119"/>
                    <a:gd name="T64" fmla="*/ 102 w 119"/>
                    <a:gd name="T65" fmla="*/ 18 h 119"/>
                    <a:gd name="T66" fmla="*/ 108 w 119"/>
                    <a:gd name="T67" fmla="*/ 26 h 119"/>
                    <a:gd name="T68" fmla="*/ 114 w 119"/>
                    <a:gd name="T69" fmla="*/ 37 h 119"/>
                    <a:gd name="T70" fmla="*/ 117 w 119"/>
                    <a:gd name="T71" fmla="*/ 49 h 119"/>
                    <a:gd name="T72" fmla="*/ 119 w 119"/>
                    <a:gd name="T73" fmla="*/ 61 h 119"/>
                    <a:gd name="T74" fmla="*/ 119 w 119"/>
                    <a:gd name="T75" fmla="*/ 6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19">
                      <a:moveTo>
                        <a:pt x="119" y="61"/>
                      </a:moveTo>
                      <a:lnTo>
                        <a:pt x="119" y="61"/>
                      </a:lnTo>
                      <a:lnTo>
                        <a:pt x="117" y="73"/>
                      </a:lnTo>
                      <a:lnTo>
                        <a:pt x="114" y="83"/>
                      </a:lnTo>
                      <a:lnTo>
                        <a:pt x="108" y="94"/>
                      </a:lnTo>
                      <a:lnTo>
                        <a:pt x="102" y="103"/>
                      </a:lnTo>
                      <a:lnTo>
                        <a:pt x="93" y="109"/>
                      </a:lnTo>
                      <a:lnTo>
                        <a:pt x="82" y="115"/>
                      </a:lnTo>
                      <a:lnTo>
                        <a:pt x="72" y="118"/>
                      </a:lnTo>
                      <a:lnTo>
                        <a:pt x="60" y="119"/>
                      </a:lnTo>
                      <a:lnTo>
                        <a:pt x="60" y="119"/>
                      </a:lnTo>
                      <a:lnTo>
                        <a:pt x="48" y="118"/>
                      </a:lnTo>
                      <a:lnTo>
                        <a:pt x="36" y="115"/>
                      </a:lnTo>
                      <a:lnTo>
                        <a:pt x="27" y="109"/>
                      </a:lnTo>
                      <a:lnTo>
                        <a:pt x="18" y="103"/>
                      </a:lnTo>
                      <a:lnTo>
                        <a:pt x="10" y="94"/>
                      </a:lnTo>
                      <a:lnTo>
                        <a:pt x="4" y="83"/>
                      </a:lnTo>
                      <a:lnTo>
                        <a:pt x="1" y="73"/>
                      </a:lnTo>
                      <a:lnTo>
                        <a:pt x="0" y="61"/>
                      </a:lnTo>
                      <a:lnTo>
                        <a:pt x="0" y="61"/>
                      </a:lnTo>
                      <a:lnTo>
                        <a:pt x="1" y="49"/>
                      </a:lnTo>
                      <a:lnTo>
                        <a:pt x="4" y="37"/>
                      </a:lnTo>
                      <a:lnTo>
                        <a:pt x="10" y="26"/>
                      </a:lnTo>
                      <a:lnTo>
                        <a:pt x="18" y="18"/>
                      </a:lnTo>
                      <a:lnTo>
                        <a:pt x="27" y="11"/>
                      </a:lnTo>
                      <a:lnTo>
                        <a:pt x="36" y="5"/>
                      </a:lnTo>
                      <a:lnTo>
                        <a:pt x="48" y="2"/>
                      </a:lnTo>
                      <a:lnTo>
                        <a:pt x="60" y="0"/>
                      </a:lnTo>
                      <a:lnTo>
                        <a:pt x="60" y="0"/>
                      </a:lnTo>
                      <a:lnTo>
                        <a:pt x="72" y="2"/>
                      </a:lnTo>
                      <a:lnTo>
                        <a:pt x="82" y="5"/>
                      </a:lnTo>
                      <a:lnTo>
                        <a:pt x="93" y="11"/>
                      </a:lnTo>
                      <a:lnTo>
                        <a:pt x="102" y="18"/>
                      </a:lnTo>
                      <a:lnTo>
                        <a:pt x="108" y="26"/>
                      </a:lnTo>
                      <a:lnTo>
                        <a:pt x="114" y="37"/>
                      </a:lnTo>
                      <a:lnTo>
                        <a:pt x="117" y="49"/>
                      </a:lnTo>
                      <a:lnTo>
                        <a:pt x="119" y="61"/>
                      </a:lnTo>
                      <a:lnTo>
                        <a:pt x="119" y="61"/>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3" name="Freeform 198">
                  <a:extLst>
                    <a:ext uri="{FF2B5EF4-FFF2-40B4-BE49-F238E27FC236}">
                      <a16:creationId xmlns:a16="http://schemas.microsoft.com/office/drawing/2014/main" id="{CCE2FA2D-0863-DDF5-572D-AB2110A18892}"/>
                    </a:ext>
                  </a:extLst>
                </p:cNvPr>
                <p:cNvSpPr>
                  <a:spLocks/>
                </p:cNvSpPr>
                <p:nvPr/>
              </p:nvSpPr>
              <p:spPr bwMode="auto">
                <a:xfrm>
                  <a:off x="4756" y="1877"/>
                  <a:ext cx="143" cy="143"/>
                </a:xfrm>
                <a:custGeom>
                  <a:avLst/>
                  <a:gdLst>
                    <a:gd name="T0" fmla="*/ 143 w 143"/>
                    <a:gd name="T1" fmla="*/ 71 h 143"/>
                    <a:gd name="T2" fmla="*/ 143 w 143"/>
                    <a:gd name="T3" fmla="*/ 71 h 143"/>
                    <a:gd name="T4" fmla="*/ 141 w 143"/>
                    <a:gd name="T5" fmla="*/ 86 h 143"/>
                    <a:gd name="T6" fmla="*/ 138 w 143"/>
                    <a:gd name="T7" fmla="*/ 100 h 143"/>
                    <a:gd name="T8" fmla="*/ 131 w 143"/>
                    <a:gd name="T9" fmla="*/ 112 h 143"/>
                    <a:gd name="T10" fmla="*/ 122 w 143"/>
                    <a:gd name="T11" fmla="*/ 122 h 143"/>
                    <a:gd name="T12" fmla="*/ 111 w 143"/>
                    <a:gd name="T13" fmla="*/ 131 h 143"/>
                    <a:gd name="T14" fmla="*/ 99 w 143"/>
                    <a:gd name="T15" fmla="*/ 137 h 143"/>
                    <a:gd name="T16" fmla="*/ 86 w 143"/>
                    <a:gd name="T17" fmla="*/ 142 h 143"/>
                    <a:gd name="T18" fmla="*/ 72 w 143"/>
                    <a:gd name="T19" fmla="*/ 143 h 143"/>
                    <a:gd name="T20" fmla="*/ 72 w 143"/>
                    <a:gd name="T21" fmla="*/ 143 h 143"/>
                    <a:gd name="T22" fmla="*/ 57 w 143"/>
                    <a:gd name="T23" fmla="*/ 142 h 143"/>
                    <a:gd name="T24" fmla="*/ 43 w 143"/>
                    <a:gd name="T25" fmla="*/ 137 h 143"/>
                    <a:gd name="T26" fmla="*/ 31 w 143"/>
                    <a:gd name="T27" fmla="*/ 131 h 143"/>
                    <a:gd name="T28" fmla="*/ 21 w 143"/>
                    <a:gd name="T29" fmla="*/ 122 h 143"/>
                    <a:gd name="T30" fmla="*/ 12 w 143"/>
                    <a:gd name="T31" fmla="*/ 112 h 143"/>
                    <a:gd name="T32" fmla="*/ 6 w 143"/>
                    <a:gd name="T33" fmla="*/ 100 h 143"/>
                    <a:gd name="T34" fmla="*/ 1 w 143"/>
                    <a:gd name="T35" fmla="*/ 86 h 143"/>
                    <a:gd name="T36" fmla="*/ 0 w 143"/>
                    <a:gd name="T37" fmla="*/ 71 h 143"/>
                    <a:gd name="T38" fmla="*/ 0 w 143"/>
                    <a:gd name="T39" fmla="*/ 71 h 143"/>
                    <a:gd name="T40" fmla="*/ 1 w 143"/>
                    <a:gd name="T41" fmla="*/ 57 h 143"/>
                    <a:gd name="T42" fmla="*/ 6 w 143"/>
                    <a:gd name="T43" fmla="*/ 44 h 143"/>
                    <a:gd name="T44" fmla="*/ 12 w 143"/>
                    <a:gd name="T45" fmla="*/ 32 h 143"/>
                    <a:gd name="T46" fmla="*/ 21 w 143"/>
                    <a:gd name="T47" fmla="*/ 21 h 143"/>
                    <a:gd name="T48" fmla="*/ 31 w 143"/>
                    <a:gd name="T49" fmla="*/ 12 h 143"/>
                    <a:gd name="T50" fmla="*/ 43 w 143"/>
                    <a:gd name="T51" fmla="*/ 5 h 143"/>
                    <a:gd name="T52" fmla="*/ 57 w 143"/>
                    <a:gd name="T53" fmla="*/ 2 h 143"/>
                    <a:gd name="T54" fmla="*/ 72 w 143"/>
                    <a:gd name="T55" fmla="*/ 0 h 143"/>
                    <a:gd name="T56" fmla="*/ 72 w 143"/>
                    <a:gd name="T57" fmla="*/ 0 h 143"/>
                    <a:gd name="T58" fmla="*/ 86 w 143"/>
                    <a:gd name="T59" fmla="*/ 2 h 143"/>
                    <a:gd name="T60" fmla="*/ 99 w 143"/>
                    <a:gd name="T61" fmla="*/ 5 h 143"/>
                    <a:gd name="T62" fmla="*/ 111 w 143"/>
                    <a:gd name="T63" fmla="*/ 12 h 143"/>
                    <a:gd name="T64" fmla="*/ 122 w 143"/>
                    <a:gd name="T65" fmla="*/ 21 h 143"/>
                    <a:gd name="T66" fmla="*/ 131 w 143"/>
                    <a:gd name="T67" fmla="*/ 32 h 143"/>
                    <a:gd name="T68" fmla="*/ 138 w 143"/>
                    <a:gd name="T69" fmla="*/ 44 h 143"/>
                    <a:gd name="T70" fmla="*/ 141 w 143"/>
                    <a:gd name="T71" fmla="*/ 57 h 143"/>
                    <a:gd name="T72" fmla="*/ 143 w 143"/>
                    <a:gd name="T73" fmla="*/ 71 h 143"/>
                    <a:gd name="T74" fmla="*/ 143 w 143"/>
                    <a:gd name="T75" fmla="*/ 7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43">
                      <a:moveTo>
                        <a:pt x="143" y="71"/>
                      </a:moveTo>
                      <a:lnTo>
                        <a:pt x="143" y="71"/>
                      </a:lnTo>
                      <a:lnTo>
                        <a:pt x="141" y="86"/>
                      </a:lnTo>
                      <a:lnTo>
                        <a:pt x="138" y="100"/>
                      </a:lnTo>
                      <a:lnTo>
                        <a:pt x="131" y="112"/>
                      </a:lnTo>
                      <a:lnTo>
                        <a:pt x="122" y="122"/>
                      </a:lnTo>
                      <a:lnTo>
                        <a:pt x="111" y="131"/>
                      </a:lnTo>
                      <a:lnTo>
                        <a:pt x="99" y="137"/>
                      </a:lnTo>
                      <a:lnTo>
                        <a:pt x="86" y="142"/>
                      </a:lnTo>
                      <a:lnTo>
                        <a:pt x="72" y="143"/>
                      </a:lnTo>
                      <a:lnTo>
                        <a:pt x="72" y="143"/>
                      </a:lnTo>
                      <a:lnTo>
                        <a:pt x="57" y="142"/>
                      </a:lnTo>
                      <a:lnTo>
                        <a:pt x="43" y="137"/>
                      </a:lnTo>
                      <a:lnTo>
                        <a:pt x="31" y="131"/>
                      </a:lnTo>
                      <a:lnTo>
                        <a:pt x="21" y="122"/>
                      </a:lnTo>
                      <a:lnTo>
                        <a:pt x="12" y="112"/>
                      </a:lnTo>
                      <a:lnTo>
                        <a:pt x="6" y="100"/>
                      </a:lnTo>
                      <a:lnTo>
                        <a:pt x="1" y="86"/>
                      </a:lnTo>
                      <a:lnTo>
                        <a:pt x="0" y="71"/>
                      </a:lnTo>
                      <a:lnTo>
                        <a:pt x="0" y="71"/>
                      </a:lnTo>
                      <a:lnTo>
                        <a:pt x="1" y="57"/>
                      </a:lnTo>
                      <a:lnTo>
                        <a:pt x="6" y="44"/>
                      </a:lnTo>
                      <a:lnTo>
                        <a:pt x="12" y="32"/>
                      </a:lnTo>
                      <a:lnTo>
                        <a:pt x="21" y="21"/>
                      </a:lnTo>
                      <a:lnTo>
                        <a:pt x="31" y="12"/>
                      </a:lnTo>
                      <a:lnTo>
                        <a:pt x="43" y="5"/>
                      </a:lnTo>
                      <a:lnTo>
                        <a:pt x="57" y="2"/>
                      </a:lnTo>
                      <a:lnTo>
                        <a:pt x="72" y="0"/>
                      </a:lnTo>
                      <a:lnTo>
                        <a:pt x="72" y="0"/>
                      </a:lnTo>
                      <a:lnTo>
                        <a:pt x="86" y="2"/>
                      </a:lnTo>
                      <a:lnTo>
                        <a:pt x="99" y="5"/>
                      </a:lnTo>
                      <a:lnTo>
                        <a:pt x="111" y="12"/>
                      </a:lnTo>
                      <a:lnTo>
                        <a:pt x="122" y="21"/>
                      </a:lnTo>
                      <a:lnTo>
                        <a:pt x="131" y="32"/>
                      </a:lnTo>
                      <a:lnTo>
                        <a:pt x="138" y="44"/>
                      </a:lnTo>
                      <a:lnTo>
                        <a:pt x="141" y="57"/>
                      </a:lnTo>
                      <a:lnTo>
                        <a:pt x="143" y="71"/>
                      </a:lnTo>
                      <a:lnTo>
                        <a:pt x="143" y="71"/>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4" name="Freeform 199">
                  <a:extLst>
                    <a:ext uri="{FF2B5EF4-FFF2-40B4-BE49-F238E27FC236}">
                      <a16:creationId xmlns:a16="http://schemas.microsoft.com/office/drawing/2014/main" id="{86AE6390-858A-52C0-CF34-7E2B1443A976}"/>
                    </a:ext>
                  </a:extLst>
                </p:cNvPr>
                <p:cNvSpPr>
                  <a:spLocks/>
                </p:cNvSpPr>
                <p:nvPr/>
              </p:nvSpPr>
              <p:spPr bwMode="auto">
                <a:xfrm>
                  <a:off x="4878" y="2120"/>
                  <a:ext cx="143" cy="144"/>
                </a:xfrm>
                <a:custGeom>
                  <a:avLst/>
                  <a:gdLst>
                    <a:gd name="T0" fmla="*/ 143 w 143"/>
                    <a:gd name="T1" fmla="*/ 72 h 144"/>
                    <a:gd name="T2" fmla="*/ 143 w 143"/>
                    <a:gd name="T3" fmla="*/ 72 h 144"/>
                    <a:gd name="T4" fmla="*/ 141 w 143"/>
                    <a:gd name="T5" fmla="*/ 87 h 144"/>
                    <a:gd name="T6" fmla="*/ 138 w 143"/>
                    <a:gd name="T7" fmla="*/ 101 h 144"/>
                    <a:gd name="T8" fmla="*/ 131 w 143"/>
                    <a:gd name="T9" fmla="*/ 113 h 144"/>
                    <a:gd name="T10" fmla="*/ 122 w 143"/>
                    <a:gd name="T11" fmla="*/ 123 h 144"/>
                    <a:gd name="T12" fmla="*/ 111 w 143"/>
                    <a:gd name="T13" fmla="*/ 132 h 144"/>
                    <a:gd name="T14" fmla="*/ 99 w 143"/>
                    <a:gd name="T15" fmla="*/ 138 h 144"/>
                    <a:gd name="T16" fmla="*/ 86 w 143"/>
                    <a:gd name="T17" fmla="*/ 143 h 144"/>
                    <a:gd name="T18" fmla="*/ 72 w 143"/>
                    <a:gd name="T19" fmla="*/ 144 h 144"/>
                    <a:gd name="T20" fmla="*/ 72 w 143"/>
                    <a:gd name="T21" fmla="*/ 144 h 144"/>
                    <a:gd name="T22" fmla="*/ 57 w 143"/>
                    <a:gd name="T23" fmla="*/ 143 h 144"/>
                    <a:gd name="T24" fmla="*/ 43 w 143"/>
                    <a:gd name="T25" fmla="*/ 138 h 144"/>
                    <a:gd name="T26" fmla="*/ 31 w 143"/>
                    <a:gd name="T27" fmla="*/ 132 h 144"/>
                    <a:gd name="T28" fmla="*/ 21 w 143"/>
                    <a:gd name="T29" fmla="*/ 123 h 144"/>
                    <a:gd name="T30" fmla="*/ 12 w 143"/>
                    <a:gd name="T31" fmla="*/ 113 h 144"/>
                    <a:gd name="T32" fmla="*/ 6 w 143"/>
                    <a:gd name="T33" fmla="*/ 101 h 144"/>
                    <a:gd name="T34" fmla="*/ 1 w 143"/>
                    <a:gd name="T35" fmla="*/ 87 h 144"/>
                    <a:gd name="T36" fmla="*/ 0 w 143"/>
                    <a:gd name="T37" fmla="*/ 72 h 144"/>
                    <a:gd name="T38" fmla="*/ 0 w 143"/>
                    <a:gd name="T39" fmla="*/ 72 h 144"/>
                    <a:gd name="T40" fmla="*/ 1 w 143"/>
                    <a:gd name="T41" fmla="*/ 59 h 144"/>
                    <a:gd name="T42" fmla="*/ 6 w 143"/>
                    <a:gd name="T43" fmla="*/ 45 h 144"/>
                    <a:gd name="T44" fmla="*/ 12 w 143"/>
                    <a:gd name="T45" fmla="*/ 31 h 144"/>
                    <a:gd name="T46" fmla="*/ 21 w 143"/>
                    <a:gd name="T47" fmla="*/ 21 h 144"/>
                    <a:gd name="T48" fmla="*/ 31 w 143"/>
                    <a:gd name="T49" fmla="*/ 13 h 144"/>
                    <a:gd name="T50" fmla="*/ 43 w 143"/>
                    <a:gd name="T51" fmla="*/ 6 h 144"/>
                    <a:gd name="T52" fmla="*/ 57 w 143"/>
                    <a:gd name="T53" fmla="*/ 1 h 144"/>
                    <a:gd name="T54" fmla="*/ 72 w 143"/>
                    <a:gd name="T55" fmla="*/ 0 h 144"/>
                    <a:gd name="T56" fmla="*/ 72 w 143"/>
                    <a:gd name="T57" fmla="*/ 0 h 144"/>
                    <a:gd name="T58" fmla="*/ 86 w 143"/>
                    <a:gd name="T59" fmla="*/ 1 h 144"/>
                    <a:gd name="T60" fmla="*/ 99 w 143"/>
                    <a:gd name="T61" fmla="*/ 6 h 144"/>
                    <a:gd name="T62" fmla="*/ 111 w 143"/>
                    <a:gd name="T63" fmla="*/ 13 h 144"/>
                    <a:gd name="T64" fmla="*/ 122 w 143"/>
                    <a:gd name="T65" fmla="*/ 21 h 144"/>
                    <a:gd name="T66" fmla="*/ 131 w 143"/>
                    <a:gd name="T67" fmla="*/ 31 h 144"/>
                    <a:gd name="T68" fmla="*/ 138 w 143"/>
                    <a:gd name="T69" fmla="*/ 45 h 144"/>
                    <a:gd name="T70" fmla="*/ 141 w 143"/>
                    <a:gd name="T71" fmla="*/ 59 h 144"/>
                    <a:gd name="T72" fmla="*/ 143 w 143"/>
                    <a:gd name="T73" fmla="*/ 72 h 144"/>
                    <a:gd name="T74" fmla="*/ 143 w 143"/>
                    <a:gd name="T75"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44">
                      <a:moveTo>
                        <a:pt x="143" y="72"/>
                      </a:moveTo>
                      <a:lnTo>
                        <a:pt x="143" y="72"/>
                      </a:lnTo>
                      <a:lnTo>
                        <a:pt x="141" y="87"/>
                      </a:lnTo>
                      <a:lnTo>
                        <a:pt x="138" y="101"/>
                      </a:lnTo>
                      <a:lnTo>
                        <a:pt x="131" y="113"/>
                      </a:lnTo>
                      <a:lnTo>
                        <a:pt x="122" y="123"/>
                      </a:lnTo>
                      <a:lnTo>
                        <a:pt x="111" y="132"/>
                      </a:lnTo>
                      <a:lnTo>
                        <a:pt x="99" y="138"/>
                      </a:lnTo>
                      <a:lnTo>
                        <a:pt x="86" y="143"/>
                      </a:lnTo>
                      <a:lnTo>
                        <a:pt x="72" y="144"/>
                      </a:lnTo>
                      <a:lnTo>
                        <a:pt x="72" y="144"/>
                      </a:lnTo>
                      <a:lnTo>
                        <a:pt x="57" y="143"/>
                      </a:lnTo>
                      <a:lnTo>
                        <a:pt x="43" y="138"/>
                      </a:lnTo>
                      <a:lnTo>
                        <a:pt x="31" y="132"/>
                      </a:lnTo>
                      <a:lnTo>
                        <a:pt x="21" y="123"/>
                      </a:lnTo>
                      <a:lnTo>
                        <a:pt x="12" y="113"/>
                      </a:lnTo>
                      <a:lnTo>
                        <a:pt x="6" y="101"/>
                      </a:lnTo>
                      <a:lnTo>
                        <a:pt x="1" y="87"/>
                      </a:lnTo>
                      <a:lnTo>
                        <a:pt x="0" y="72"/>
                      </a:lnTo>
                      <a:lnTo>
                        <a:pt x="0" y="72"/>
                      </a:lnTo>
                      <a:lnTo>
                        <a:pt x="1" y="59"/>
                      </a:lnTo>
                      <a:lnTo>
                        <a:pt x="6" y="45"/>
                      </a:lnTo>
                      <a:lnTo>
                        <a:pt x="12" y="31"/>
                      </a:lnTo>
                      <a:lnTo>
                        <a:pt x="21" y="21"/>
                      </a:lnTo>
                      <a:lnTo>
                        <a:pt x="31" y="13"/>
                      </a:lnTo>
                      <a:lnTo>
                        <a:pt x="43" y="6"/>
                      </a:lnTo>
                      <a:lnTo>
                        <a:pt x="57" y="1"/>
                      </a:lnTo>
                      <a:lnTo>
                        <a:pt x="72" y="0"/>
                      </a:lnTo>
                      <a:lnTo>
                        <a:pt x="72" y="0"/>
                      </a:lnTo>
                      <a:lnTo>
                        <a:pt x="86" y="1"/>
                      </a:lnTo>
                      <a:lnTo>
                        <a:pt x="99" y="6"/>
                      </a:lnTo>
                      <a:lnTo>
                        <a:pt x="111" y="13"/>
                      </a:lnTo>
                      <a:lnTo>
                        <a:pt x="122" y="21"/>
                      </a:lnTo>
                      <a:lnTo>
                        <a:pt x="131" y="31"/>
                      </a:lnTo>
                      <a:lnTo>
                        <a:pt x="138" y="45"/>
                      </a:lnTo>
                      <a:lnTo>
                        <a:pt x="141" y="59"/>
                      </a:lnTo>
                      <a:lnTo>
                        <a:pt x="143" y="72"/>
                      </a:lnTo>
                      <a:lnTo>
                        <a:pt x="143" y="72"/>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5" name="Freeform 200">
                  <a:extLst>
                    <a:ext uri="{FF2B5EF4-FFF2-40B4-BE49-F238E27FC236}">
                      <a16:creationId xmlns:a16="http://schemas.microsoft.com/office/drawing/2014/main" id="{77A9CC00-1812-30A2-6550-D403B1CBF0D3}"/>
                    </a:ext>
                  </a:extLst>
                </p:cNvPr>
                <p:cNvSpPr>
                  <a:spLocks/>
                </p:cNvSpPr>
                <p:nvPr/>
              </p:nvSpPr>
              <p:spPr bwMode="auto">
                <a:xfrm>
                  <a:off x="4606" y="1974"/>
                  <a:ext cx="145" cy="144"/>
                </a:xfrm>
                <a:custGeom>
                  <a:avLst/>
                  <a:gdLst>
                    <a:gd name="T0" fmla="*/ 145 w 145"/>
                    <a:gd name="T1" fmla="*/ 72 h 144"/>
                    <a:gd name="T2" fmla="*/ 145 w 145"/>
                    <a:gd name="T3" fmla="*/ 72 h 144"/>
                    <a:gd name="T4" fmla="*/ 144 w 145"/>
                    <a:gd name="T5" fmla="*/ 87 h 144"/>
                    <a:gd name="T6" fmla="*/ 139 w 145"/>
                    <a:gd name="T7" fmla="*/ 101 h 144"/>
                    <a:gd name="T8" fmla="*/ 132 w 145"/>
                    <a:gd name="T9" fmla="*/ 113 h 144"/>
                    <a:gd name="T10" fmla="*/ 124 w 145"/>
                    <a:gd name="T11" fmla="*/ 123 h 144"/>
                    <a:gd name="T12" fmla="*/ 113 w 145"/>
                    <a:gd name="T13" fmla="*/ 132 h 144"/>
                    <a:gd name="T14" fmla="*/ 100 w 145"/>
                    <a:gd name="T15" fmla="*/ 138 h 144"/>
                    <a:gd name="T16" fmla="*/ 86 w 145"/>
                    <a:gd name="T17" fmla="*/ 143 h 144"/>
                    <a:gd name="T18" fmla="*/ 73 w 145"/>
                    <a:gd name="T19" fmla="*/ 144 h 144"/>
                    <a:gd name="T20" fmla="*/ 73 w 145"/>
                    <a:gd name="T21" fmla="*/ 144 h 144"/>
                    <a:gd name="T22" fmla="*/ 58 w 145"/>
                    <a:gd name="T23" fmla="*/ 143 h 144"/>
                    <a:gd name="T24" fmla="*/ 44 w 145"/>
                    <a:gd name="T25" fmla="*/ 138 h 144"/>
                    <a:gd name="T26" fmla="*/ 32 w 145"/>
                    <a:gd name="T27" fmla="*/ 132 h 144"/>
                    <a:gd name="T28" fmla="*/ 22 w 145"/>
                    <a:gd name="T29" fmla="*/ 123 h 144"/>
                    <a:gd name="T30" fmla="*/ 12 w 145"/>
                    <a:gd name="T31" fmla="*/ 113 h 144"/>
                    <a:gd name="T32" fmla="*/ 6 w 145"/>
                    <a:gd name="T33" fmla="*/ 101 h 144"/>
                    <a:gd name="T34" fmla="*/ 2 w 145"/>
                    <a:gd name="T35" fmla="*/ 87 h 144"/>
                    <a:gd name="T36" fmla="*/ 0 w 145"/>
                    <a:gd name="T37" fmla="*/ 72 h 144"/>
                    <a:gd name="T38" fmla="*/ 0 w 145"/>
                    <a:gd name="T39" fmla="*/ 72 h 144"/>
                    <a:gd name="T40" fmla="*/ 2 w 145"/>
                    <a:gd name="T41" fmla="*/ 57 h 144"/>
                    <a:gd name="T42" fmla="*/ 6 w 145"/>
                    <a:gd name="T43" fmla="*/ 43 h 144"/>
                    <a:gd name="T44" fmla="*/ 12 w 145"/>
                    <a:gd name="T45" fmla="*/ 31 h 144"/>
                    <a:gd name="T46" fmla="*/ 22 w 145"/>
                    <a:gd name="T47" fmla="*/ 21 h 144"/>
                    <a:gd name="T48" fmla="*/ 32 w 145"/>
                    <a:gd name="T49" fmla="*/ 12 h 144"/>
                    <a:gd name="T50" fmla="*/ 44 w 145"/>
                    <a:gd name="T51" fmla="*/ 6 h 144"/>
                    <a:gd name="T52" fmla="*/ 58 w 145"/>
                    <a:gd name="T53" fmla="*/ 1 h 144"/>
                    <a:gd name="T54" fmla="*/ 73 w 145"/>
                    <a:gd name="T55" fmla="*/ 0 h 144"/>
                    <a:gd name="T56" fmla="*/ 73 w 145"/>
                    <a:gd name="T57" fmla="*/ 0 h 144"/>
                    <a:gd name="T58" fmla="*/ 86 w 145"/>
                    <a:gd name="T59" fmla="*/ 1 h 144"/>
                    <a:gd name="T60" fmla="*/ 100 w 145"/>
                    <a:gd name="T61" fmla="*/ 6 h 144"/>
                    <a:gd name="T62" fmla="*/ 113 w 145"/>
                    <a:gd name="T63" fmla="*/ 12 h 144"/>
                    <a:gd name="T64" fmla="*/ 124 w 145"/>
                    <a:gd name="T65" fmla="*/ 21 h 144"/>
                    <a:gd name="T66" fmla="*/ 132 w 145"/>
                    <a:gd name="T67" fmla="*/ 31 h 144"/>
                    <a:gd name="T68" fmla="*/ 139 w 145"/>
                    <a:gd name="T69" fmla="*/ 43 h 144"/>
                    <a:gd name="T70" fmla="*/ 144 w 145"/>
                    <a:gd name="T71" fmla="*/ 57 h 144"/>
                    <a:gd name="T72" fmla="*/ 145 w 145"/>
                    <a:gd name="T73" fmla="*/ 72 h 144"/>
                    <a:gd name="T74" fmla="*/ 145 w 145"/>
                    <a:gd name="T75"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44">
                      <a:moveTo>
                        <a:pt x="145" y="72"/>
                      </a:moveTo>
                      <a:lnTo>
                        <a:pt x="145" y="72"/>
                      </a:lnTo>
                      <a:lnTo>
                        <a:pt x="144" y="87"/>
                      </a:lnTo>
                      <a:lnTo>
                        <a:pt x="139" y="101"/>
                      </a:lnTo>
                      <a:lnTo>
                        <a:pt x="132" y="113"/>
                      </a:lnTo>
                      <a:lnTo>
                        <a:pt x="124" y="123"/>
                      </a:lnTo>
                      <a:lnTo>
                        <a:pt x="113" y="132"/>
                      </a:lnTo>
                      <a:lnTo>
                        <a:pt x="100" y="138"/>
                      </a:lnTo>
                      <a:lnTo>
                        <a:pt x="86" y="143"/>
                      </a:lnTo>
                      <a:lnTo>
                        <a:pt x="73" y="144"/>
                      </a:lnTo>
                      <a:lnTo>
                        <a:pt x="73" y="144"/>
                      </a:lnTo>
                      <a:lnTo>
                        <a:pt x="58" y="143"/>
                      </a:lnTo>
                      <a:lnTo>
                        <a:pt x="44" y="138"/>
                      </a:lnTo>
                      <a:lnTo>
                        <a:pt x="32" y="132"/>
                      </a:lnTo>
                      <a:lnTo>
                        <a:pt x="22" y="123"/>
                      </a:lnTo>
                      <a:lnTo>
                        <a:pt x="12" y="113"/>
                      </a:lnTo>
                      <a:lnTo>
                        <a:pt x="6" y="101"/>
                      </a:lnTo>
                      <a:lnTo>
                        <a:pt x="2" y="87"/>
                      </a:lnTo>
                      <a:lnTo>
                        <a:pt x="0" y="72"/>
                      </a:lnTo>
                      <a:lnTo>
                        <a:pt x="0" y="72"/>
                      </a:lnTo>
                      <a:lnTo>
                        <a:pt x="2" y="57"/>
                      </a:lnTo>
                      <a:lnTo>
                        <a:pt x="6" y="43"/>
                      </a:lnTo>
                      <a:lnTo>
                        <a:pt x="12" y="31"/>
                      </a:lnTo>
                      <a:lnTo>
                        <a:pt x="22" y="21"/>
                      </a:lnTo>
                      <a:lnTo>
                        <a:pt x="32" y="12"/>
                      </a:lnTo>
                      <a:lnTo>
                        <a:pt x="44" y="6"/>
                      </a:lnTo>
                      <a:lnTo>
                        <a:pt x="58" y="1"/>
                      </a:lnTo>
                      <a:lnTo>
                        <a:pt x="73" y="0"/>
                      </a:lnTo>
                      <a:lnTo>
                        <a:pt x="73" y="0"/>
                      </a:lnTo>
                      <a:lnTo>
                        <a:pt x="86" y="1"/>
                      </a:lnTo>
                      <a:lnTo>
                        <a:pt x="100" y="6"/>
                      </a:lnTo>
                      <a:lnTo>
                        <a:pt x="113" y="12"/>
                      </a:lnTo>
                      <a:lnTo>
                        <a:pt x="124" y="21"/>
                      </a:lnTo>
                      <a:lnTo>
                        <a:pt x="132" y="31"/>
                      </a:lnTo>
                      <a:lnTo>
                        <a:pt x="139" y="43"/>
                      </a:lnTo>
                      <a:lnTo>
                        <a:pt x="144" y="57"/>
                      </a:lnTo>
                      <a:lnTo>
                        <a:pt x="145" y="72"/>
                      </a:lnTo>
                      <a:lnTo>
                        <a:pt x="145" y="72"/>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6" name="Freeform 201">
                  <a:extLst>
                    <a:ext uri="{FF2B5EF4-FFF2-40B4-BE49-F238E27FC236}">
                      <a16:creationId xmlns:a16="http://schemas.microsoft.com/office/drawing/2014/main" id="{C9A7441F-8541-0651-25B1-C1F6F560D12A}"/>
                    </a:ext>
                  </a:extLst>
                </p:cNvPr>
                <p:cNvSpPr>
                  <a:spLocks/>
                </p:cNvSpPr>
                <p:nvPr/>
              </p:nvSpPr>
              <p:spPr bwMode="auto">
                <a:xfrm>
                  <a:off x="4695" y="2483"/>
                  <a:ext cx="145" cy="145"/>
                </a:xfrm>
                <a:custGeom>
                  <a:avLst/>
                  <a:gdLst>
                    <a:gd name="T0" fmla="*/ 145 w 145"/>
                    <a:gd name="T1" fmla="*/ 72 h 145"/>
                    <a:gd name="T2" fmla="*/ 145 w 145"/>
                    <a:gd name="T3" fmla="*/ 72 h 145"/>
                    <a:gd name="T4" fmla="*/ 144 w 145"/>
                    <a:gd name="T5" fmla="*/ 87 h 145"/>
                    <a:gd name="T6" fmla="*/ 139 w 145"/>
                    <a:gd name="T7" fmla="*/ 101 h 145"/>
                    <a:gd name="T8" fmla="*/ 133 w 145"/>
                    <a:gd name="T9" fmla="*/ 113 h 145"/>
                    <a:gd name="T10" fmla="*/ 124 w 145"/>
                    <a:gd name="T11" fmla="*/ 124 h 145"/>
                    <a:gd name="T12" fmla="*/ 113 w 145"/>
                    <a:gd name="T13" fmla="*/ 133 h 145"/>
                    <a:gd name="T14" fmla="*/ 101 w 145"/>
                    <a:gd name="T15" fmla="*/ 139 h 145"/>
                    <a:gd name="T16" fmla="*/ 88 w 145"/>
                    <a:gd name="T17" fmla="*/ 143 h 145"/>
                    <a:gd name="T18" fmla="*/ 73 w 145"/>
                    <a:gd name="T19" fmla="*/ 145 h 145"/>
                    <a:gd name="T20" fmla="*/ 73 w 145"/>
                    <a:gd name="T21" fmla="*/ 145 h 145"/>
                    <a:gd name="T22" fmla="*/ 59 w 145"/>
                    <a:gd name="T23" fmla="*/ 143 h 145"/>
                    <a:gd name="T24" fmla="*/ 46 w 145"/>
                    <a:gd name="T25" fmla="*/ 139 h 145"/>
                    <a:gd name="T26" fmla="*/ 32 w 145"/>
                    <a:gd name="T27" fmla="*/ 133 h 145"/>
                    <a:gd name="T28" fmla="*/ 21 w 145"/>
                    <a:gd name="T29" fmla="*/ 124 h 145"/>
                    <a:gd name="T30" fmla="*/ 14 w 145"/>
                    <a:gd name="T31" fmla="*/ 113 h 145"/>
                    <a:gd name="T32" fmla="*/ 6 w 145"/>
                    <a:gd name="T33" fmla="*/ 101 h 145"/>
                    <a:gd name="T34" fmla="*/ 2 w 145"/>
                    <a:gd name="T35" fmla="*/ 87 h 145"/>
                    <a:gd name="T36" fmla="*/ 0 w 145"/>
                    <a:gd name="T37" fmla="*/ 72 h 145"/>
                    <a:gd name="T38" fmla="*/ 0 w 145"/>
                    <a:gd name="T39" fmla="*/ 72 h 145"/>
                    <a:gd name="T40" fmla="*/ 2 w 145"/>
                    <a:gd name="T41" fmla="*/ 57 h 145"/>
                    <a:gd name="T42" fmla="*/ 6 w 145"/>
                    <a:gd name="T43" fmla="*/ 44 h 145"/>
                    <a:gd name="T44" fmla="*/ 14 w 145"/>
                    <a:gd name="T45" fmla="*/ 32 h 145"/>
                    <a:gd name="T46" fmla="*/ 21 w 145"/>
                    <a:gd name="T47" fmla="*/ 21 h 145"/>
                    <a:gd name="T48" fmla="*/ 32 w 145"/>
                    <a:gd name="T49" fmla="*/ 12 h 145"/>
                    <a:gd name="T50" fmla="*/ 46 w 145"/>
                    <a:gd name="T51" fmla="*/ 6 h 145"/>
                    <a:gd name="T52" fmla="*/ 59 w 145"/>
                    <a:gd name="T53" fmla="*/ 2 h 145"/>
                    <a:gd name="T54" fmla="*/ 73 w 145"/>
                    <a:gd name="T55" fmla="*/ 0 h 145"/>
                    <a:gd name="T56" fmla="*/ 73 w 145"/>
                    <a:gd name="T57" fmla="*/ 0 h 145"/>
                    <a:gd name="T58" fmla="*/ 88 w 145"/>
                    <a:gd name="T59" fmla="*/ 2 h 145"/>
                    <a:gd name="T60" fmla="*/ 101 w 145"/>
                    <a:gd name="T61" fmla="*/ 6 h 145"/>
                    <a:gd name="T62" fmla="*/ 113 w 145"/>
                    <a:gd name="T63" fmla="*/ 12 h 145"/>
                    <a:gd name="T64" fmla="*/ 124 w 145"/>
                    <a:gd name="T65" fmla="*/ 21 h 145"/>
                    <a:gd name="T66" fmla="*/ 133 w 145"/>
                    <a:gd name="T67" fmla="*/ 32 h 145"/>
                    <a:gd name="T68" fmla="*/ 139 w 145"/>
                    <a:gd name="T69" fmla="*/ 44 h 145"/>
                    <a:gd name="T70" fmla="*/ 144 w 145"/>
                    <a:gd name="T71" fmla="*/ 57 h 145"/>
                    <a:gd name="T72" fmla="*/ 145 w 145"/>
                    <a:gd name="T73" fmla="*/ 72 h 145"/>
                    <a:gd name="T74" fmla="*/ 145 w 145"/>
                    <a:gd name="T75" fmla="*/ 7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45">
                      <a:moveTo>
                        <a:pt x="145" y="72"/>
                      </a:moveTo>
                      <a:lnTo>
                        <a:pt x="145" y="72"/>
                      </a:lnTo>
                      <a:lnTo>
                        <a:pt x="144" y="87"/>
                      </a:lnTo>
                      <a:lnTo>
                        <a:pt x="139" y="101"/>
                      </a:lnTo>
                      <a:lnTo>
                        <a:pt x="133" y="113"/>
                      </a:lnTo>
                      <a:lnTo>
                        <a:pt x="124" y="124"/>
                      </a:lnTo>
                      <a:lnTo>
                        <a:pt x="113" y="133"/>
                      </a:lnTo>
                      <a:lnTo>
                        <a:pt x="101" y="139"/>
                      </a:lnTo>
                      <a:lnTo>
                        <a:pt x="88" y="143"/>
                      </a:lnTo>
                      <a:lnTo>
                        <a:pt x="73" y="145"/>
                      </a:lnTo>
                      <a:lnTo>
                        <a:pt x="73" y="145"/>
                      </a:lnTo>
                      <a:lnTo>
                        <a:pt x="59" y="143"/>
                      </a:lnTo>
                      <a:lnTo>
                        <a:pt x="46" y="139"/>
                      </a:lnTo>
                      <a:lnTo>
                        <a:pt x="32" y="133"/>
                      </a:lnTo>
                      <a:lnTo>
                        <a:pt x="21" y="124"/>
                      </a:lnTo>
                      <a:lnTo>
                        <a:pt x="14" y="113"/>
                      </a:lnTo>
                      <a:lnTo>
                        <a:pt x="6" y="101"/>
                      </a:lnTo>
                      <a:lnTo>
                        <a:pt x="2" y="87"/>
                      </a:lnTo>
                      <a:lnTo>
                        <a:pt x="0" y="72"/>
                      </a:lnTo>
                      <a:lnTo>
                        <a:pt x="0" y="72"/>
                      </a:lnTo>
                      <a:lnTo>
                        <a:pt x="2" y="57"/>
                      </a:lnTo>
                      <a:lnTo>
                        <a:pt x="6" y="44"/>
                      </a:lnTo>
                      <a:lnTo>
                        <a:pt x="14" y="32"/>
                      </a:lnTo>
                      <a:lnTo>
                        <a:pt x="21" y="21"/>
                      </a:lnTo>
                      <a:lnTo>
                        <a:pt x="32" y="12"/>
                      </a:lnTo>
                      <a:lnTo>
                        <a:pt x="46" y="6"/>
                      </a:lnTo>
                      <a:lnTo>
                        <a:pt x="59" y="2"/>
                      </a:lnTo>
                      <a:lnTo>
                        <a:pt x="73" y="0"/>
                      </a:lnTo>
                      <a:lnTo>
                        <a:pt x="73" y="0"/>
                      </a:lnTo>
                      <a:lnTo>
                        <a:pt x="88" y="2"/>
                      </a:lnTo>
                      <a:lnTo>
                        <a:pt x="101" y="6"/>
                      </a:lnTo>
                      <a:lnTo>
                        <a:pt x="113" y="12"/>
                      </a:lnTo>
                      <a:lnTo>
                        <a:pt x="124" y="21"/>
                      </a:lnTo>
                      <a:lnTo>
                        <a:pt x="133" y="32"/>
                      </a:lnTo>
                      <a:lnTo>
                        <a:pt x="139" y="44"/>
                      </a:lnTo>
                      <a:lnTo>
                        <a:pt x="144" y="57"/>
                      </a:lnTo>
                      <a:lnTo>
                        <a:pt x="145" y="72"/>
                      </a:lnTo>
                      <a:lnTo>
                        <a:pt x="145" y="72"/>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7" name="Freeform 202">
                  <a:extLst>
                    <a:ext uri="{FF2B5EF4-FFF2-40B4-BE49-F238E27FC236}">
                      <a16:creationId xmlns:a16="http://schemas.microsoft.com/office/drawing/2014/main" id="{A2CA348B-015B-AF2E-3020-6305BE57F469}"/>
                    </a:ext>
                  </a:extLst>
                </p:cNvPr>
                <p:cNvSpPr>
                  <a:spLocks/>
                </p:cNvSpPr>
                <p:nvPr/>
              </p:nvSpPr>
              <p:spPr bwMode="auto">
                <a:xfrm>
                  <a:off x="4909" y="2308"/>
                  <a:ext cx="116" cy="116"/>
                </a:xfrm>
                <a:custGeom>
                  <a:avLst/>
                  <a:gdLst>
                    <a:gd name="T0" fmla="*/ 116 w 116"/>
                    <a:gd name="T1" fmla="*/ 57 h 116"/>
                    <a:gd name="T2" fmla="*/ 116 w 116"/>
                    <a:gd name="T3" fmla="*/ 57 h 116"/>
                    <a:gd name="T4" fmla="*/ 115 w 116"/>
                    <a:gd name="T5" fmla="*/ 69 h 116"/>
                    <a:gd name="T6" fmla="*/ 112 w 116"/>
                    <a:gd name="T7" fmla="*/ 80 h 116"/>
                    <a:gd name="T8" fmla="*/ 107 w 116"/>
                    <a:gd name="T9" fmla="*/ 91 h 116"/>
                    <a:gd name="T10" fmla="*/ 100 w 116"/>
                    <a:gd name="T11" fmla="*/ 98 h 116"/>
                    <a:gd name="T12" fmla="*/ 91 w 116"/>
                    <a:gd name="T13" fmla="*/ 106 h 116"/>
                    <a:gd name="T14" fmla="*/ 82 w 116"/>
                    <a:gd name="T15" fmla="*/ 112 h 116"/>
                    <a:gd name="T16" fmla="*/ 71 w 116"/>
                    <a:gd name="T17" fmla="*/ 115 h 116"/>
                    <a:gd name="T18" fmla="*/ 59 w 116"/>
                    <a:gd name="T19" fmla="*/ 116 h 116"/>
                    <a:gd name="T20" fmla="*/ 59 w 116"/>
                    <a:gd name="T21" fmla="*/ 116 h 116"/>
                    <a:gd name="T22" fmla="*/ 47 w 116"/>
                    <a:gd name="T23" fmla="*/ 115 h 116"/>
                    <a:gd name="T24" fmla="*/ 37 w 116"/>
                    <a:gd name="T25" fmla="*/ 112 h 116"/>
                    <a:gd name="T26" fmla="*/ 26 w 116"/>
                    <a:gd name="T27" fmla="*/ 106 h 116"/>
                    <a:gd name="T28" fmla="*/ 18 w 116"/>
                    <a:gd name="T29" fmla="*/ 98 h 116"/>
                    <a:gd name="T30" fmla="*/ 11 w 116"/>
                    <a:gd name="T31" fmla="*/ 91 h 116"/>
                    <a:gd name="T32" fmla="*/ 5 w 116"/>
                    <a:gd name="T33" fmla="*/ 80 h 116"/>
                    <a:gd name="T34" fmla="*/ 2 w 116"/>
                    <a:gd name="T35" fmla="*/ 69 h 116"/>
                    <a:gd name="T36" fmla="*/ 0 w 116"/>
                    <a:gd name="T37" fmla="*/ 57 h 116"/>
                    <a:gd name="T38" fmla="*/ 0 w 116"/>
                    <a:gd name="T39" fmla="*/ 57 h 116"/>
                    <a:gd name="T40" fmla="*/ 2 w 116"/>
                    <a:gd name="T41" fmla="*/ 45 h 116"/>
                    <a:gd name="T42" fmla="*/ 5 w 116"/>
                    <a:gd name="T43" fmla="*/ 35 h 116"/>
                    <a:gd name="T44" fmla="*/ 11 w 116"/>
                    <a:gd name="T45" fmla="*/ 26 h 116"/>
                    <a:gd name="T46" fmla="*/ 18 w 116"/>
                    <a:gd name="T47" fmla="*/ 17 h 116"/>
                    <a:gd name="T48" fmla="*/ 26 w 116"/>
                    <a:gd name="T49" fmla="*/ 9 h 116"/>
                    <a:gd name="T50" fmla="*/ 37 w 116"/>
                    <a:gd name="T51" fmla="*/ 5 h 116"/>
                    <a:gd name="T52" fmla="*/ 47 w 116"/>
                    <a:gd name="T53" fmla="*/ 2 h 116"/>
                    <a:gd name="T54" fmla="*/ 59 w 116"/>
                    <a:gd name="T55" fmla="*/ 0 h 116"/>
                    <a:gd name="T56" fmla="*/ 59 w 116"/>
                    <a:gd name="T57" fmla="*/ 0 h 116"/>
                    <a:gd name="T58" fmla="*/ 71 w 116"/>
                    <a:gd name="T59" fmla="*/ 2 h 116"/>
                    <a:gd name="T60" fmla="*/ 82 w 116"/>
                    <a:gd name="T61" fmla="*/ 5 h 116"/>
                    <a:gd name="T62" fmla="*/ 91 w 116"/>
                    <a:gd name="T63" fmla="*/ 9 h 116"/>
                    <a:gd name="T64" fmla="*/ 100 w 116"/>
                    <a:gd name="T65" fmla="*/ 17 h 116"/>
                    <a:gd name="T66" fmla="*/ 107 w 116"/>
                    <a:gd name="T67" fmla="*/ 26 h 116"/>
                    <a:gd name="T68" fmla="*/ 112 w 116"/>
                    <a:gd name="T69" fmla="*/ 35 h 116"/>
                    <a:gd name="T70" fmla="*/ 115 w 116"/>
                    <a:gd name="T71" fmla="*/ 45 h 116"/>
                    <a:gd name="T72" fmla="*/ 116 w 116"/>
                    <a:gd name="T73" fmla="*/ 57 h 116"/>
                    <a:gd name="T74" fmla="*/ 116 w 116"/>
                    <a:gd name="T75" fmla="*/ 5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6">
                      <a:moveTo>
                        <a:pt x="116" y="57"/>
                      </a:moveTo>
                      <a:lnTo>
                        <a:pt x="116" y="57"/>
                      </a:lnTo>
                      <a:lnTo>
                        <a:pt x="115" y="69"/>
                      </a:lnTo>
                      <a:lnTo>
                        <a:pt x="112" y="80"/>
                      </a:lnTo>
                      <a:lnTo>
                        <a:pt x="107" y="91"/>
                      </a:lnTo>
                      <a:lnTo>
                        <a:pt x="100" y="98"/>
                      </a:lnTo>
                      <a:lnTo>
                        <a:pt x="91" y="106"/>
                      </a:lnTo>
                      <a:lnTo>
                        <a:pt x="82" y="112"/>
                      </a:lnTo>
                      <a:lnTo>
                        <a:pt x="71" y="115"/>
                      </a:lnTo>
                      <a:lnTo>
                        <a:pt x="59" y="116"/>
                      </a:lnTo>
                      <a:lnTo>
                        <a:pt x="59" y="116"/>
                      </a:lnTo>
                      <a:lnTo>
                        <a:pt x="47" y="115"/>
                      </a:lnTo>
                      <a:lnTo>
                        <a:pt x="37" y="112"/>
                      </a:lnTo>
                      <a:lnTo>
                        <a:pt x="26" y="106"/>
                      </a:lnTo>
                      <a:lnTo>
                        <a:pt x="18" y="98"/>
                      </a:lnTo>
                      <a:lnTo>
                        <a:pt x="11" y="91"/>
                      </a:lnTo>
                      <a:lnTo>
                        <a:pt x="5" y="80"/>
                      </a:lnTo>
                      <a:lnTo>
                        <a:pt x="2" y="69"/>
                      </a:lnTo>
                      <a:lnTo>
                        <a:pt x="0" y="57"/>
                      </a:lnTo>
                      <a:lnTo>
                        <a:pt x="0" y="57"/>
                      </a:lnTo>
                      <a:lnTo>
                        <a:pt x="2" y="45"/>
                      </a:lnTo>
                      <a:lnTo>
                        <a:pt x="5" y="35"/>
                      </a:lnTo>
                      <a:lnTo>
                        <a:pt x="11" y="26"/>
                      </a:lnTo>
                      <a:lnTo>
                        <a:pt x="18" y="17"/>
                      </a:lnTo>
                      <a:lnTo>
                        <a:pt x="26" y="9"/>
                      </a:lnTo>
                      <a:lnTo>
                        <a:pt x="37" y="5"/>
                      </a:lnTo>
                      <a:lnTo>
                        <a:pt x="47" y="2"/>
                      </a:lnTo>
                      <a:lnTo>
                        <a:pt x="59" y="0"/>
                      </a:lnTo>
                      <a:lnTo>
                        <a:pt x="59" y="0"/>
                      </a:lnTo>
                      <a:lnTo>
                        <a:pt x="71" y="2"/>
                      </a:lnTo>
                      <a:lnTo>
                        <a:pt x="82" y="5"/>
                      </a:lnTo>
                      <a:lnTo>
                        <a:pt x="91" y="9"/>
                      </a:lnTo>
                      <a:lnTo>
                        <a:pt x="100" y="17"/>
                      </a:lnTo>
                      <a:lnTo>
                        <a:pt x="107" y="26"/>
                      </a:lnTo>
                      <a:lnTo>
                        <a:pt x="112" y="35"/>
                      </a:lnTo>
                      <a:lnTo>
                        <a:pt x="115" y="45"/>
                      </a:lnTo>
                      <a:lnTo>
                        <a:pt x="116" y="57"/>
                      </a:lnTo>
                      <a:lnTo>
                        <a:pt x="116" y="57"/>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8" name="Freeform 203">
                  <a:extLst>
                    <a:ext uri="{FF2B5EF4-FFF2-40B4-BE49-F238E27FC236}">
                      <a16:creationId xmlns:a16="http://schemas.microsoft.com/office/drawing/2014/main" id="{83043867-4E9F-53A0-54F2-DB71013BCD3B}"/>
                    </a:ext>
                  </a:extLst>
                </p:cNvPr>
                <p:cNvSpPr>
                  <a:spLocks/>
                </p:cNvSpPr>
                <p:nvPr/>
              </p:nvSpPr>
              <p:spPr bwMode="auto">
                <a:xfrm>
                  <a:off x="4697" y="1967"/>
                  <a:ext cx="116" cy="117"/>
                </a:xfrm>
                <a:custGeom>
                  <a:avLst/>
                  <a:gdLst>
                    <a:gd name="T0" fmla="*/ 116 w 116"/>
                    <a:gd name="T1" fmla="*/ 59 h 117"/>
                    <a:gd name="T2" fmla="*/ 116 w 116"/>
                    <a:gd name="T3" fmla="*/ 59 h 117"/>
                    <a:gd name="T4" fmla="*/ 114 w 116"/>
                    <a:gd name="T5" fmla="*/ 70 h 117"/>
                    <a:gd name="T6" fmla="*/ 111 w 116"/>
                    <a:gd name="T7" fmla="*/ 82 h 117"/>
                    <a:gd name="T8" fmla="*/ 105 w 116"/>
                    <a:gd name="T9" fmla="*/ 91 h 117"/>
                    <a:gd name="T10" fmla="*/ 99 w 116"/>
                    <a:gd name="T11" fmla="*/ 100 h 117"/>
                    <a:gd name="T12" fmla="*/ 90 w 116"/>
                    <a:gd name="T13" fmla="*/ 108 h 117"/>
                    <a:gd name="T14" fmla="*/ 80 w 116"/>
                    <a:gd name="T15" fmla="*/ 112 h 117"/>
                    <a:gd name="T16" fmla="*/ 69 w 116"/>
                    <a:gd name="T17" fmla="*/ 115 h 117"/>
                    <a:gd name="T18" fmla="*/ 57 w 116"/>
                    <a:gd name="T19" fmla="*/ 117 h 117"/>
                    <a:gd name="T20" fmla="*/ 57 w 116"/>
                    <a:gd name="T21" fmla="*/ 117 h 117"/>
                    <a:gd name="T22" fmla="*/ 47 w 116"/>
                    <a:gd name="T23" fmla="*/ 115 h 117"/>
                    <a:gd name="T24" fmla="*/ 35 w 116"/>
                    <a:gd name="T25" fmla="*/ 112 h 117"/>
                    <a:gd name="T26" fmla="*/ 25 w 116"/>
                    <a:gd name="T27" fmla="*/ 108 h 117"/>
                    <a:gd name="T28" fmla="*/ 16 w 116"/>
                    <a:gd name="T29" fmla="*/ 100 h 117"/>
                    <a:gd name="T30" fmla="*/ 10 w 116"/>
                    <a:gd name="T31" fmla="*/ 91 h 117"/>
                    <a:gd name="T32" fmla="*/ 4 w 116"/>
                    <a:gd name="T33" fmla="*/ 82 h 117"/>
                    <a:gd name="T34" fmla="*/ 1 w 116"/>
                    <a:gd name="T35" fmla="*/ 70 h 117"/>
                    <a:gd name="T36" fmla="*/ 0 w 116"/>
                    <a:gd name="T37" fmla="*/ 59 h 117"/>
                    <a:gd name="T38" fmla="*/ 0 w 116"/>
                    <a:gd name="T39" fmla="*/ 59 h 117"/>
                    <a:gd name="T40" fmla="*/ 1 w 116"/>
                    <a:gd name="T41" fmla="*/ 47 h 117"/>
                    <a:gd name="T42" fmla="*/ 4 w 116"/>
                    <a:gd name="T43" fmla="*/ 37 h 117"/>
                    <a:gd name="T44" fmla="*/ 10 w 116"/>
                    <a:gd name="T45" fmla="*/ 26 h 117"/>
                    <a:gd name="T46" fmla="*/ 16 w 116"/>
                    <a:gd name="T47" fmla="*/ 19 h 117"/>
                    <a:gd name="T48" fmla="*/ 25 w 116"/>
                    <a:gd name="T49" fmla="*/ 11 h 117"/>
                    <a:gd name="T50" fmla="*/ 35 w 116"/>
                    <a:gd name="T51" fmla="*/ 5 h 117"/>
                    <a:gd name="T52" fmla="*/ 47 w 116"/>
                    <a:gd name="T53" fmla="*/ 2 h 117"/>
                    <a:gd name="T54" fmla="*/ 57 w 116"/>
                    <a:gd name="T55" fmla="*/ 0 h 117"/>
                    <a:gd name="T56" fmla="*/ 57 w 116"/>
                    <a:gd name="T57" fmla="*/ 0 h 117"/>
                    <a:gd name="T58" fmla="*/ 69 w 116"/>
                    <a:gd name="T59" fmla="*/ 2 h 117"/>
                    <a:gd name="T60" fmla="*/ 80 w 116"/>
                    <a:gd name="T61" fmla="*/ 5 h 117"/>
                    <a:gd name="T62" fmla="*/ 90 w 116"/>
                    <a:gd name="T63" fmla="*/ 11 h 117"/>
                    <a:gd name="T64" fmla="*/ 99 w 116"/>
                    <a:gd name="T65" fmla="*/ 19 h 117"/>
                    <a:gd name="T66" fmla="*/ 105 w 116"/>
                    <a:gd name="T67" fmla="*/ 26 h 117"/>
                    <a:gd name="T68" fmla="*/ 111 w 116"/>
                    <a:gd name="T69" fmla="*/ 37 h 117"/>
                    <a:gd name="T70" fmla="*/ 114 w 116"/>
                    <a:gd name="T71" fmla="*/ 47 h 117"/>
                    <a:gd name="T72" fmla="*/ 116 w 116"/>
                    <a:gd name="T73" fmla="*/ 59 h 117"/>
                    <a:gd name="T74" fmla="*/ 116 w 116"/>
                    <a:gd name="T75"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7">
                      <a:moveTo>
                        <a:pt x="116" y="59"/>
                      </a:moveTo>
                      <a:lnTo>
                        <a:pt x="116" y="59"/>
                      </a:lnTo>
                      <a:lnTo>
                        <a:pt x="114" y="70"/>
                      </a:lnTo>
                      <a:lnTo>
                        <a:pt x="111" y="82"/>
                      </a:lnTo>
                      <a:lnTo>
                        <a:pt x="105" y="91"/>
                      </a:lnTo>
                      <a:lnTo>
                        <a:pt x="99" y="100"/>
                      </a:lnTo>
                      <a:lnTo>
                        <a:pt x="90" y="108"/>
                      </a:lnTo>
                      <a:lnTo>
                        <a:pt x="80" y="112"/>
                      </a:lnTo>
                      <a:lnTo>
                        <a:pt x="69" y="115"/>
                      </a:lnTo>
                      <a:lnTo>
                        <a:pt x="57" y="117"/>
                      </a:lnTo>
                      <a:lnTo>
                        <a:pt x="57" y="117"/>
                      </a:lnTo>
                      <a:lnTo>
                        <a:pt x="47" y="115"/>
                      </a:lnTo>
                      <a:lnTo>
                        <a:pt x="35" y="112"/>
                      </a:lnTo>
                      <a:lnTo>
                        <a:pt x="25" y="108"/>
                      </a:lnTo>
                      <a:lnTo>
                        <a:pt x="16" y="100"/>
                      </a:lnTo>
                      <a:lnTo>
                        <a:pt x="10" y="91"/>
                      </a:lnTo>
                      <a:lnTo>
                        <a:pt x="4" y="82"/>
                      </a:lnTo>
                      <a:lnTo>
                        <a:pt x="1" y="70"/>
                      </a:lnTo>
                      <a:lnTo>
                        <a:pt x="0" y="59"/>
                      </a:lnTo>
                      <a:lnTo>
                        <a:pt x="0" y="59"/>
                      </a:lnTo>
                      <a:lnTo>
                        <a:pt x="1" y="47"/>
                      </a:lnTo>
                      <a:lnTo>
                        <a:pt x="4" y="37"/>
                      </a:lnTo>
                      <a:lnTo>
                        <a:pt x="10" y="26"/>
                      </a:lnTo>
                      <a:lnTo>
                        <a:pt x="16" y="19"/>
                      </a:lnTo>
                      <a:lnTo>
                        <a:pt x="25" y="11"/>
                      </a:lnTo>
                      <a:lnTo>
                        <a:pt x="35" y="5"/>
                      </a:lnTo>
                      <a:lnTo>
                        <a:pt x="47" y="2"/>
                      </a:lnTo>
                      <a:lnTo>
                        <a:pt x="57" y="0"/>
                      </a:lnTo>
                      <a:lnTo>
                        <a:pt x="57" y="0"/>
                      </a:lnTo>
                      <a:lnTo>
                        <a:pt x="69" y="2"/>
                      </a:lnTo>
                      <a:lnTo>
                        <a:pt x="80" y="5"/>
                      </a:lnTo>
                      <a:lnTo>
                        <a:pt x="90" y="11"/>
                      </a:lnTo>
                      <a:lnTo>
                        <a:pt x="99" y="19"/>
                      </a:lnTo>
                      <a:lnTo>
                        <a:pt x="105" y="26"/>
                      </a:lnTo>
                      <a:lnTo>
                        <a:pt x="111" y="37"/>
                      </a:lnTo>
                      <a:lnTo>
                        <a:pt x="114" y="47"/>
                      </a:lnTo>
                      <a:lnTo>
                        <a:pt x="116" y="59"/>
                      </a:lnTo>
                      <a:lnTo>
                        <a:pt x="116" y="59"/>
                      </a:lnTo>
                      <a:close/>
                    </a:path>
                  </a:pathLst>
                </a:custGeom>
                <a:solidFill>
                  <a:srgbClr val="00AEF0"/>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89" name="Freeform 204">
                  <a:extLst>
                    <a:ext uri="{FF2B5EF4-FFF2-40B4-BE49-F238E27FC236}">
                      <a16:creationId xmlns:a16="http://schemas.microsoft.com/office/drawing/2014/main" id="{F522A59E-0F3A-EA61-FFA8-94CCD10C5D88}"/>
                    </a:ext>
                  </a:extLst>
                </p:cNvPr>
                <p:cNvSpPr>
                  <a:spLocks/>
                </p:cNvSpPr>
                <p:nvPr/>
              </p:nvSpPr>
              <p:spPr bwMode="auto">
                <a:xfrm>
                  <a:off x="4840" y="2451"/>
                  <a:ext cx="130" cy="130"/>
                </a:xfrm>
                <a:custGeom>
                  <a:avLst/>
                  <a:gdLst>
                    <a:gd name="T0" fmla="*/ 130 w 130"/>
                    <a:gd name="T1" fmla="*/ 65 h 130"/>
                    <a:gd name="T2" fmla="*/ 130 w 130"/>
                    <a:gd name="T3" fmla="*/ 65 h 130"/>
                    <a:gd name="T4" fmla="*/ 128 w 130"/>
                    <a:gd name="T5" fmla="*/ 79 h 130"/>
                    <a:gd name="T6" fmla="*/ 125 w 130"/>
                    <a:gd name="T7" fmla="*/ 91 h 130"/>
                    <a:gd name="T8" fmla="*/ 119 w 130"/>
                    <a:gd name="T9" fmla="*/ 101 h 130"/>
                    <a:gd name="T10" fmla="*/ 112 w 130"/>
                    <a:gd name="T11" fmla="*/ 110 h 130"/>
                    <a:gd name="T12" fmla="*/ 101 w 130"/>
                    <a:gd name="T13" fmla="*/ 119 h 130"/>
                    <a:gd name="T14" fmla="*/ 90 w 130"/>
                    <a:gd name="T15" fmla="*/ 125 h 130"/>
                    <a:gd name="T16" fmla="*/ 78 w 130"/>
                    <a:gd name="T17" fmla="*/ 128 h 130"/>
                    <a:gd name="T18" fmla="*/ 65 w 130"/>
                    <a:gd name="T19" fmla="*/ 130 h 130"/>
                    <a:gd name="T20" fmla="*/ 65 w 130"/>
                    <a:gd name="T21" fmla="*/ 130 h 130"/>
                    <a:gd name="T22" fmla="*/ 53 w 130"/>
                    <a:gd name="T23" fmla="*/ 128 h 130"/>
                    <a:gd name="T24" fmla="*/ 41 w 130"/>
                    <a:gd name="T25" fmla="*/ 125 h 130"/>
                    <a:gd name="T26" fmla="*/ 29 w 130"/>
                    <a:gd name="T27" fmla="*/ 119 h 130"/>
                    <a:gd name="T28" fmla="*/ 20 w 130"/>
                    <a:gd name="T29" fmla="*/ 110 h 130"/>
                    <a:gd name="T30" fmla="*/ 12 w 130"/>
                    <a:gd name="T31" fmla="*/ 101 h 130"/>
                    <a:gd name="T32" fmla="*/ 6 w 130"/>
                    <a:gd name="T33" fmla="*/ 91 h 130"/>
                    <a:gd name="T34" fmla="*/ 2 w 130"/>
                    <a:gd name="T35" fmla="*/ 79 h 130"/>
                    <a:gd name="T36" fmla="*/ 0 w 130"/>
                    <a:gd name="T37" fmla="*/ 65 h 130"/>
                    <a:gd name="T38" fmla="*/ 0 w 130"/>
                    <a:gd name="T39" fmla="*/ 65 h 130"/>
                    <a:gd name="T40" fmla="*/ 2 w 130"/>
                    <a:gd name="T41" fmla="*/ 52 h 130"/>
                    <a:gd name="T42" fmla="*/ 6 w 130"/>
                    <a:gd name="T43" fmla="*/ 40 h 130"/>
                    <a:gd name="T44" fmla="*/ 12 w 130"/>
                    <a:gd name="T45" fmla="*/ 29 h 130"/>
                    <a:gd name="T46" fmla="*/ 20 w 130"/>
                    <a:gd name="T47" fmla="*/ 20 h 130"/>
                    <a:gd name="T48" fmla="*/ 29 w 130"/>
                    <a:gd name="T49" fmla="*/ 12 h 130"/>
                    <a:gd name="T50" fmla="*/ 41 w 130"/>
                    <a:gd name="T51" fmla="*/ 6 h 130"/>
                    <a:gd name="T52" fmla="*/ 53 w 130"/>
                    <a:gd name="T53" fmla="*/ 2 h 130"/>
                    <a:gd name="T54" fmla="*/ 65 w 130"/>
                    <a:gd name="T55" fmla="*/ 0 h 130"/>
                    <a:gd name="T56" fmla="*/ 65 w 130"/>
                    <a:gd name="T57" fmla="*/ 0 h 130"/>
                    <a:gd name="T58" fmla="*/ 78 w 130"/>
                    <a:gd name="T59" fmla="*/ 2 h 130"/>
                    <a:gd name="T60" fmla="*/ 90 w 130"/>
                    <a:gd name="T61" fmla="*/ 6 h 130"/>
                    <a:gd name="T62" fmla="*/ 101 w 130"/>
                    <a:gd name="T63" fmla="*/ 12 h 130"/>
                    <a:gd name="T64" fmla="*/ 112 w 130"/>
                    <a:gd name="T65" fmla="*/ 20 h 130"/>
                    <a:gd name="T66" fmla="*/ 119 w 130"/>
                    <a:gd name="T67" fmla="*/ 29 h 130"/>
                    <a:gd name="T68" fmla="*/ 125 w 130"/>
                    <a:gd name="T69" fmla="*/ 40 h 130"/>
                    <a:gd name="T70" fmla="*/ 128 w 130"/>
                    <a:gd name="T71" fmla="*/ 52 h 130"/>
                    <a:gd name="T72" fmla="*/ 130 w 130"/>
                    <a:gd name="T73" fmla="*/ 65 h 130"/>
                    <a:gd name="T74" fmla="*/ 130 w 130"/>
                    <a:gd name="T75"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 h="130">
                      <a:moveTo>
                        <a:pt x="130" y="65"/>
                      </a:moveTo>
                      <a:lnTo>
                        <a:pt x="130" y="65"/>
                      </a:lnTo>
                      <a:lnTo>
                        <a:pt x="128" y="79"/>
                      </a:lnTo>
                      <a:lnTo>
                        <a:pt x="125" y="91"/>
                      </a:lnTo>
                      <a:lnTo>
                        <a:pt x="119" y="101"/>
                      </a:lnTo>
                      <a:lnTo>
                        <a:pt x="112" y="110"/>
                      </a:lnTo>
                      <a:lnTo>
                        <a:pt x="101" y="119"/>
                      </a:lnTo>
                      <a:lnTo>
                        <a:pt x="90" y="125"/>
                      </a:lnTo>
                      <a:lnTo>
                        <a:pt x="78" y="128"/>
                      </a:lnTo>
                      <a:lnTo>
                        <a:pt x="65" y="130"/>
                      </a:lnTo>
                      <a:lnTo>
                        <a:pt x="65" y="130"/>
                      </a:lnTo>
                      <a:lnTo>
                        <a:pt x="53" y="128"/>
                      </a:lnTo>
                      <a:lnTo>
                        <a:pt x="41" y="125"/>
                      </a:lnTo>
                      <a:lnTo>
                        <a:pt x="29" y="119"/>
                      </a:lnTo>
                      <a:lnTo>
                        <a:pt x="20" y="110"/>
                      </a:lnTo>
                      <a:lnTo>
                        <a:pt x="12" y="101"/>
                      </a:lnTo>
                      <a:lnTo>
                        <a:pt x="6" y="91"/>
                      </a:lnTo>
                      <a:lnTo>
                        <a:pt x="2" y="79"/>
                      </a:lnTo>
                      <a:lnTo>
                        <a:pt x="0" y="65"/>
                      </a:lnTo>
                      <a:lnTo>
                        <a:pt x="0" y="65"/>
                      </a:lnTo>
                      <a:lnTo>
                        <a:pt x="2" y="52"/>
                      </a:lnTo>
                      <a:lnTo>
                        <a:pt x="6" y="40"/>
                      </a:lnTo>
                      <a:lnTo>
                        <a:pt x="12" y="29"/>
                      </a:lnTo>
                      <a:lnTo>
                        <a:pt x="20" y="20"/>
                      </a:lnTo>
                      <a:lnTo>
                        <a:pt x="29" y="12"/>
                      </a:lnTo>
                      <a:lnTo>
                        <a:pt x="41" y="6"/>
                      </a:lnTo>
                      <a:lnTo>
                        <a:pt x="53" y="2"/>
                      </a:lnTo>
                      <a:lnTo>
                        <a:pt x="65" y="0"/>
                      </a:lnTo>
                      <a:lnTo>
                        <a:pt x="65" y="0"/>
                      </a:lnTo>
                      <a:lnTo>
                        <a:pt x="78" y="2"/>
                      </a:lnTo>
                      <a:lnTo>
                        <a:pt x="90" y="6"/>
                      </a:lnTo>
                      <a:lnTo>
                        <a:pt x="101" y="12"/>
                      </a:lnTo>
                      <a:lnTo>
                        <a:pt x="112" y="20"/>
                      </a:lnTo>
                      <a:lnTo>
                        <a:pt x="119" y="29"/>
                      </a:lnTo>
                      <a:lnTo>
                        <a:pt x="125" y="40"/>
                      </a:lnTo>
                      <a:lnTo>
                        <a:pt x="128" y="52"/>
                      </a:lnTo>
                      <a:lnTo>
                        <a:pt x="130" y="65"/>
                      </a:lnTo>
                      <a:lnTo>
                        <a:pt x="130" y="65"/>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90" name="Freeform 205">
                  <a:extLst>
                    <a:ext uri="{FF2B5EF4-FFF2-40B4-BE49-F238E27FC236}">
                      <a16:creationId xmlns:a16="http://schemas.microsoft.com/office/drawing/2014/main" id="{0A2FAA5C-39D3-8E6C-324D-7CCAA14662B7}"/>
                    </a:ext>
                  </a:extLst>
                </p:cNvPr>
                <p:cNvSpPr>
                  <a:spLocks/>
                </p:cNvSpPr>
                <p:nvPr/>
              </p:nvSpPr>
              <p:spPr bwMode="auto">
                <a:xfrm>
                  <a:off x="4902" y="2435"/>
                  <a:ext cx="129" cy="129"/>
                </a:xfrm>
                <a:custGeom>
                  <a:avLst/>
                  <a:gdLst>
                    <a:gd name="T0" fmla="*/ 129 w 129"/>
                    <a:gd name="T1" fmla="*/ 65 h 129"/>
                    <a:gd name="T2" fmla="*/ 129 w 129"/>
                    <a:gd name="T3" fmla="*/ 65 h 129"/>
                    <a:gd name="T4" fmla="*/ 128 w 129"/>
                    <a:gd name="T5" fmla="*/ 77 h 129"/>
                    <a:gd name="T6" fmla="*/ 123 w 129"/>
                    <a:gd name="T7" fmla="*/ 90 h 129"/>
                    <a:gd name="T8" fmla="*/ 117 w 129"/>
                    <a:gd name="T9" fmla="*/ 101 h 129"/>
                    <a:gd name="T10" fmla="*/ 110 w 129"/>
                    <a:gd name="T11" fmla="*/ 110 h 129"/>
                    <a:gd name="T12" fmla="*/ 101 w 129"/>
                    <a:gd name="T13" fmla="*/ 117 h 129"/>
                    <a:gd name="T14" fmla="*/ 89 w 129"/>
                    <a:gd name="T15" fmla="*/ 123 h 129"/>
                    <a:gd name="T16" fmla="*/ 77 w 129"/>
                    <a:gd name="T17" fmla="*/ 128 h 129"/>
                    <a:gd name="T18" fmla="*/ 65 w 129"/>
                    <a:gd name="T19" fmla="*/ 129 h 129"/>
                    <a:gd name="T20" fmla="*/ 65 w 129"/>
                    <a:gd name="T21" fmla="*/ 129 h 129"/>
                    <a:gd name="T22" fmla="*/ 51 w 129"/>
                    <a:gd name="T23" fmla="*/ 128 h 129"/>
                    <a:gd name="T24" fmla="*/ 39 w 129"/>
                    <a:gd name="T25" fmla="*/ 123 h 129"/>
                    <a:gd name="T26" fmla="*/ 28 w 129"/>
                    <a:gd name="T27" fmla="*/ 117 h 129"/>
                    <a:gd name="T28" fmla="*/ 18 w 129"/>
                    <a:gd name="T29" fmla="*/ 110 h 129"/>
                    <a:gd name="T30" fmla="*/ 10 w 129"/>
                    <a:gd name="T31" fmla="*/ 101 h 129"/>
                    <a:gd name="T32" fmla="*/ 4 w 129"/>
                    <a:gd name="T33" fmla="*/ 90 h 129"/>
                    <a:gd name="T34" fmla="*/ 1 w 129"/>
                    <a:gd name="T35" fmla="*/ 77 h 129"/>
                    <a:gd name="T36" fmla="*/ 0 w 129"/>
                    <a:gd name="T37" fmla="*/ 65 h 129"/>
                    <a:gd name="T38" fmla="*/ 0 w 129"/>
                    <a:gd name="T39" fmla="*/ 65 h 129"/>
                    <a:gd name="T40" fmla="*/ 1 w 129"/>
                    <a:gd name="T41" fmla="*/ 51 h 129"/>
                    <a:gd name="T42" fmla="*/ 4 w 129"/>
                    <a:gd name="T43" fmla="*/ 39 h 129"/>
                    <a:gd name="T44" fmla="*/ 10 w 129"/>
                    <a:gd name="T45" fmla="*/ 28 h 129"/>
                    <a:gd name="T46" fmla="*/ 18 w 129"/>
                    <a:gd name="T47" fmla="*/ 18 h 129"/>
                    <a:gd name="T48" fmla="*/ 28 w 129"/>
                    <a:gd name="T49" fmla="*/ 10 h 129"/>
                    <a:gd name="T50" fmla="*/ 39 w 129"/>
                    <a:gd name="T51" fmla="*/ 4 h 129"/>
                    <a:gd name="T52" fmla="*/ 51 w 129"/>
                    <a:gd name="T53" fmla="*/ 1 h 129"/>
                    <a:gd name="T54" fmla="*/ 65 w 129"/>
                    <a:gd name="T55" fmla="*/ 0 h 129"/>
                    <a:gd name="T56" fmla="*/ 65 w 129"/>
                    <a:gd name="T57" fmla="*/ 0 h 129"/>
                    <a:gd name="T58" fmla="*/ 77 w 129"/>
                    <a:gd name="T59" fmla="*/ 1 h 129"/>
                    <a:gd name="T60" fmla="*/ 89 w 129"/>
                    <a:gd name="T61" fmla="*/ 4 h 129"/>
                    <a:gd name="T62" fmla="*/ 101 w 129"/>
                    <a:gd name="T63" fmla="*/ 10 h 129"/>
                    <a:gd name="T64" fmla="*/ 110 w 129"/>
                    <a:gd name="T65" fmla="*/ 18 h 129"/>
                    <a:gd name="T66" fmla="*/ 117 w 129"/>
                    <a:gd name="T67" fmla="*/ 28 h 129"/>
                    <a:gd name="T68" fmla="*/ 123 w 129"/>
                    <a:gd name="T69" fmla="*/ 39 h 129"/>
                    <a:gd name="T70" fmla="*/ 128 w 129"/>
                    <a:gd name="T71" fmla="*/ 51 h 129"/>
                    <a:gd name="T72" fmla="*/ 129 w 129"/>
                    <a:gd name="T73" fmla="*/ 65 h 129"/>
                    <a:gd name="T74" fmla="*/ 129 w 129"/>
                    <a:gd name="T75" fmla="*/ 6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29">
                      <a:moveTo>
                        <a:pt x="129" y="65"/>
                      </a:moveTo>
                      <a:lnTo>
                        <a:pt x="129" y="65"/>
                      </a:lnTo>
                      <a:lnTo>
                        <a:pt x="128" y="77"/>
                      </a:lnTo>
                      <a:lnTo>
                        <a:pt x="123" y="90"/>
                      </a:lnTo>
                      <a:lnTo>
                        <a:pt x="117" y="101"/>
                      </a:lnTo>
                      <a:lnTo>
                        <a:pt x="110" y="110"/>
                      </a:lnTo>
                      <a:lnTo>
                        <a:pt x="101" y="117"/>
                      </a:lnTo>
                      <a:lnTo>
                        <a:pt x="89" y="123"/>
                      </a:lnTo>
                      <a:lnTo>
                        <a:pt x="77" y="128"/>
                      </a:lnTo>
                      <a:lnTo>
                        <a:pt x="65" y="129"/>
                      </a:lnTo>
                      <a:lnTo>
                        <a:pt x="65" y="129"/>
                      </a:lnTo>
                      <a:lnTo>
                        <a:pt x="51" y="128"/>
                      </a:lnTo>
                      <a:lnTo>
                        <a:pt x="39" y="123"/>
                      </a:lnTo>
                      <a:lnTo>
                        <a:pt x="28" y="117"/>
                      </a:lnTo>
                      <a:lnTo>
                        <a:pt x="18" y="110"/>
                      </a:lnTo>
                      <a:lnTo>
                        <a:pt x="10" y="101"/>
                      </a:lnTo>
                      <a:lnTo>
                        <a:pt x="4" y="90"/>
                      </a:lnTo>
                      <a:lnTo>
                        <a:pt x="1" y="77"/>
                      </a:lnTo>
                      <a:lnTo>
                        <a:pt x="0" y="65"/>
                      </a:lnTo>
                      <a:lnTo>
                        <a:pt x="0" y="65"/>
                      </a:lnTo>
                      <a:lnTo>
                        <a:pt x="1" y="51"/>
                      </a:lnTo>
                      <a:lnTo>
                        <a:pt x="4" y="39"/>
                      </a:lnTo>
                      <a:lnTo>
                        <a:pt x="10" y="28"/>
                      </a:lnTo>
                      <a:lnTo>
                        <a:pt x="18" y="18"/>
                      </a:lnTo>
                      <a:lnTo>
                        <a:pt x="28" y="10"/>
                      </a:lnTo>
                      <a:lnTo>
                        <a:pt x="39" y="4"/>
                      </a:lnTo>
                      <a:lnTo>
                        <a:pt x="51" y="1"/>
                      </a:lnTo>
                      <a:lnTo>
                        <a:pt x="65" y="0"/>
                      </a:lnTo>
                      <a:lnTo>
                        <a:pt x="65" y="0"/>
                      </a:lnTo>
                      <a:lnTo>
                        <a:pt x="77" y="1"/>
                      </a:lnTo>
                      <a:lnTo>
                        <a:pt x="89" y="4"/>
                      </a:lnTo>
                      <a:lnTo>
                        <a:pt x="101" y="10"/>
                      </a:lnTo>
                      <a:lnTo>
                        <a:pt x="110" y="18"/>
                      </a:lnTo>
                      <a:lnTo>
                        <a:pt x="117" y="28"/>
                      </a:lnTo>
                      <a:lnTo>
                        <a:pt x="123" y="39"/>
                      </a:lnTo>
                      <a:lnTo>
                        <a:pt x="128" y="51"/>
                      </a:lnTo>
                      <a:lnTo>
                        <a:pt x="129" y="65"/>
                      </a:lnTo>
                      <a:lnTo>
                        <a:pt x="129" y="65"/>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291" name="Freeform 206">
                  <a:extLst>
                    <a:ext uri="{FF2B5EF4-FFF2-40B4-BE49-F238E27FC236}">
                      <a16:creationId xmlns:a16="http://schemas.microsoft.com/office/drawing/2014/main" id="{75180E93-975F-D2C4-75D7-2D10D67AB7FC}"/>
                    </a:ext>
                  </a:extLst>
                </p:cNvPr>
                <p:cNvSpPr>
                  <a:spLocks/>
                </p:cNvSpPr>
                <p:nvPr/>
              </p:nvSpPr>
              <p:spPr bwMode="auto">
                <a:xfrm>
                  <a:off x="4780" y="2489"/>
                  <a:ext cx="129" cy="130"/>
                </a:xfrm>
                <a:custGeom>
                  <a:avLst/>
                  <a:gdLst>
                    <a:gd name="T0" fmla="*/ 129 w 129"/>
                    <a:gd name="T1" fmla="*/ 65 h 130"/>
                    <a:gd name="T2" fmla="*/ 129 w 129"/>
                    <a:gd name="T3" fmla="*/ 65 h 130"/>
                    <a:gd name="T4" fmla="*/ 128 w 129"/>
                    <a:gd name="T5" fmla="*/ 77 h 130"/>
                    <a:gd name="T6" fmla="*/ 123 w 129"/>
                    <a:gd name="T7" fmla="*/ 89 h 130"/>
                    <a:gd name="T8" fmla="*/ 117 w 129"/>
                    <a:gd name="T9" fmla="*/ 101 h 130"/>
                    <a:gd name="T10" fmla="*/ 110 w 129"/>
                    <a:gd name="T11" fmla="*/ 110 h 130"/>
                    <a:gd name="T12" fmla="*/ 101 w 129"/>
                    <a:gd name="T13" fmla="*/ 118 h 130"/>
                    <a:gd name="T14" fmla="*/ 89 w 129"/>
                    <a:gd name="T15" fmla="*/ 124 h 130"/>
                    <a:gd name="T16" fmla="*/ 77 w 129"/>
                    <a:gd name="T17" fmla="*/ 128 h 130"/>
                    <a:gd name="T18" fmla="*/ 65 w 129"/>
                    <a:gd name="T19" fmla="*/ 130 h 130"/>
                    <a:gd name="T20" fmla="*/ 65 w 129"/>
                    <a:gd name="T21" fmla="*/ 130 h 130"/>
                    <a:gd name="T22" fmla="*/ 51 w 129"/>
                    <a:gd name="T23" fmla="*/ 128 h 130"/>
                    <a:gd name="T24" fmla="*/ 39 w 129"/>
                    <a:gd name="T25" fmla="*/ 124 h 130"/>
                    <a:gd name="T26" fmla="*/ 28 w 129"/>
                    <a:gd name="T27" fmla="*/ 118 h 130"/>
                    <a:gd name="T28" fmla="*/ 18 w 129"/>
                    <a:gd name="T29" fmla="*/ 110 h 130"/>
                    <a:gd name="T30" fmla="*/ 10 w 129"/>
                    <a:gd name="T31" fmla="*/ 101 h 130"/>
                    <a:gd name="T32" fmla="*/ 4 w 129"/>
                    <a:gd name="T33" fmla="*/ 89 h 130"/>
                    <a:gd name="T34" fmla="*/ 1 w 129"/>
                    <a:gd name="T35" fmla="*/ 77 h 130"/>
                    <a:gd name="T36" fmla="*/ 0 w 129"/>
                    <a:gd name="T37" fmla="*/ 65 h 130"/>
                    <a:gd name="T38" fmla="*/ 0 w 129"/>
                    <a:gd name="T39" fmla="*/ 65 h 130"/>
                    <a:gd name="T40" fmla="*/ 1 w 129"/>
                    <a:gd name="T41" fmla="*/ 51 h 130"/>
                    <a:gd name="T42" fmla="*/ 4 w 129"/>
                    <a:gd name="T43" fmla="*/ 39 h 130"/>
                    <a:gd name="T44" fmla="*/ 10 w 129"/>
                    <a:gd name="T45" fmla="*/ 29 h 130"/>
                    <a:gd name="T46" fmla="*/ 18 w 129"/>
                    <a:gd name="T47" fmla="*/ 18 h 130"/>
                    <a:gd name="T48" fmla="*/ 28 w 129"/>
                    <a:gd name="T49" fmla="*/ 11 h 130"/>
                    <a:gd name="T50" fmla="*/ 39 w 129"/>
                    <a:gd name="T51" fmla="*/ 5 h 130"/>
                    <a:gd name="T52" fmla="*/ 51 w 129"/>
                    <a:gd name="T53" fmla="*/ 2 h 130"/>
                    <a:gd name="T54" fmla="*/ 65 w 129"/>
                    <a:gd name="T55" fmla="*/ 0 h 130"/>
                    <a:gd name="T56" fmla="*/ 65 w 129"/>
                    <a:gd name="T57" fmla="*/ 0 h 130"/>
                    <a:gd name="T58" fmla="*/ 77 w 129"/>
                    <a:gd name="T59" fmla="*/ 2 h 130"/>
                    <a:gd name="T60" fmla="*/ 89 w 129"/>
                    <a:gd name="T61" fmla="*/ 5 h 130"/>
                    <a:gd name="T62" fmla="*/ 101 w 129"/>
                    <a:gd name="T63" fmla="*/ 11 h 130"/>
                    <a:gd name="T64" fmla="*/ 110 w 129"/>
                    <a:gd name="T65" fmla="*/ 18 h 130"/>
                    <a:gd name="T66" fmla="*/ 117 w 129"/>
                    <a:gd name="T67" fmla="*/ 29 h 130"/>
                    <a:gd name="T68" fmla="*/ 123 w 129"/>
                    <a:gd name="T69" fmla="*/ 39 h 130"/>
                    <a:gd name="T70" fmla="*/ 128 w 129"/>
                    <a:gd name="T71" fmla="*/ 51 h 130"/>
                    <a:gd name="T72" fmla="*/ 129 w 129"/>
                    <a:gd name="T73" fmla="*/ 65 h 130"/>
                    <a:gd name="T74" fmla="*/ 129 w 129"/>
                    <a:gd name="T75"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30">
                      <a:moveTo>
                        <a:pt x="129" y="65"/>
                      </a:moveTo>
                      <a:lnTo>
                        <a:pt x="129" y="65"/>
                      </a:lnTo>
                      <a:lnTo>
                        <a:pt x="128" y="77"/>
                      </a:lnTo>
                      <a:lnTo>
                        <a:pt x="123" y="89"/>
                      </a:lnTo>
                      <a:lnTo>
                        <a:pt x="117" y="101"/>
                      </a:lnTo>
                      <a:lnTo>
                        <a:pt x="110" y="110"/>
                      </a:lnTo>
                      <a:lnTo>
                        <a:pt x="101" y="118"/>
                      </a:lnTo>
                      <a:lnTo>
                        <a:pt x="89" y="124"/>
                      </a:lnTo>
                      <a:lnTo>
                        <a:pt x="77" y="128"/>
                      </a:lnTo>
                      <a:lnTo>
                        <a:pt x="65" y="130"/>
                      </a:lnTo>
                      <a:lnTo>
                        <a:pt x="65" y="130"/>
                      </a:lnTo>
                      <a:lnTo>
                        <a:pt x="51" y="128"/>
                      </a:lnTo>
                      <a:lnTo>
                        <a:pt x="39" y="124"/>
                      </a:lnTo>
                      <a:lnTo>
                        <a:pt x="28" y="118"/>
                      </a:lnTo>
                      <a:lnTo>
                        <a:pt x="18" y="110"/>
                      </a:lnTo>
                      <a:lnTo>
                        <a:pt x="10" y="101"/>
                      </a:lnTo>
                      <a:lnTo>
                        <a:pt x="4" y="89"/>
                      </a:lnTo>
                      <a:lnTo>
                        <a:pt x="1" y="77"/>
                      </a:lnTo>
                      <a:lnTo>
                        <a:pt x="0" y="65"/>
                      </a:lnTo>
                      <a:lnTo>
                        <a:pt x="0" y="65"/>
                      </a:lnTo>
                      <a:lnTo>
                        <a:pt x="1" y="51"/>
                      </a:lnTo>
                      <a:lnTo>
                        <a:pt x="4" y="39"/>
                      </a:lnTo>
                      <a:lnTo>
                        <a:pt x="10" y="29"/>
                      </a:lnTo>
                      <a:lnTo>
                        <a:pt x="18" y="18"/>
                      </a:lnTo>
                      <a:lnTo>
                        <a:pt x="28" y="11"/>
                      </a:lnTo>
                      <a:lnTo>
                        <a:pt x="39" y="5"/>
                      </a:lnTo>
                      <a:lnTo>
                        <a:pt x="51" y="2"/>
                      </a:lnTo>
                      <a:lnTo>
                        <a:pt x="65" y="0"/>
                      </a:lnTo>
                      <a:lnTo>
                        <a:pt x="65" y="0"/>
                      </a:lnTo>
                      <a:lnTo>
                        <a:pt x="77" y="2"/>
                      </a:lnTo>
                      <a:lnTo>
                        <a:pt x="89" y="5"/>
                      </a:lnTo>
                      <a:lnTo>
                        <a:pt x="101" y="11"/>
                      </a:lnTo>
                      <a:lnTo>
                        <a:pt x="110" y="18"/>
                      </a:lnTo>
                      <a:lnTo>
                        <a:pt x="117" y="29"/>
                      </a:lnTo>
                      <a:lnTo>
                        <a:pt x="123" y="39"/>
                      </a:lnTo>
                      <a:lnTo>
                        <a:pt x="128" y="51"/>
                      </a:lnTo>
                      <a:lnTo>
                        <a:pt x="129" y="65"/>
                      </a:lnTo>
                      <a:lnTo>
                        <a:pt x="129" y="65"/>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grpSp>
          <p:grpSp>
            <p:nvGrpSpPr>
              <p:cNvPr id="784" name="Group 408">
                <a:extLst>
                  <a:ext uri="{FF2B5EF4-FFF2-40B4-BE49-F238E27FC236}">
                    <a16:creationId xmlns:a16="http://schemas.microsoft.com/office/drawing/2014/main" id="{62BB5D96-C74B-317D-A437-C86306DFADD6}"/>
                  </a:ext>
                </a:extLst>
              </p:cNvPr>
              <p:cNvGrpSpPr>
                <a:grpSpLocks/>
              </p:cNvGrpSpPr>
              <p:nvPr/>
            </p:nvGrpSpPr>
            <p:grpSpPr bwMode="auto">
              <a:xfrm>
                <a:off x="2120" y="2034"/>
                <a:ext cx="2919" cy="3524"/>
                <a:chOff x="2120" y="2034"/>
                <a:chExt cx="2919" cy="3524"/>
              </a:xfrm>
            </p:grpSpPr>
            <p:sp>
              <p:nvSpPr>
                <p:cNvPr id="892" name="Freeform 208">
                  <a:extLst>
                    <a:ext uri="{FF2B5EF4-FFF2-40B4-BE49-F238E27FC236}">
                      <a16:creationId xmlns:a16="http://schemas.microsoft.com/office/drawing/2014/main" id="{F4973DF1-4D1B-68AA-0F41-7A90917D625F}"/>
                    </a:ext>
                  </a:extLst>
                </p:cNvPr>
                <p:cNvSpPr>
                  <a:spLocks/>
                </p:cNvSpPr>
                <p:nvPr/>
              </p:nvSpPr>
              <p:spPr bwMode="auto">
                <a:xfrm>
                  <a:off x="4909" y="2374"/>
                  <a:ext cx="130" cy="130"/>
                </a:xfrm>
                <a:custGeom>
                  <a:avLst/>
                  <a:gdLst>
                    <a:gd name="T0" fmla="*/ 130 w 130"/>
                    <a:gd name="T1" fmla="*/ 65 h 130"/>
                    <a:gd name="T2" fmla="*/ 130 w 130"/>
                    <a:gd name="T3" fmla="*/ 65 h 130"/>
                    <a:gd name="T4" fmla="*/ 128 w 130"/>
                    <a:gd name="T5" fmla="*/ 79 h 130"/>
                    <a:gd name="T6" fmla="*/ 125 w 130"/>
                    <a:gd name="T7" fmla="*/ 91 h 130"/>
                    <a:gd name="T8" fmla="*/ 119 w 130"/>
                    <a:gd name="T9" fmla="*/ 101 h 130"/>
                    <a:gd name="T10" fmla="*/ 110 w 130"/>
                    <a:gd name="T11" fmla="*/ 112 h 130"/>
                    <a:gd name="T12" fmla="*/ 101 w 130"/>
                    <a:gd name="T13" fmla="*/ 120 h 130"/>
                    <a:gd name="T14" fmla="*/ 91 w 130"/>
                    <a:gd name="T15" fmla="*/ 126 h 130"/>
                    <a:gd name="T16" fmla="*/ 79 w 130"/>
                    <a:gd name="T17" fmla="*/ 129 h 130"/>
                    <a:gd name="T18" fmla="*/ 65 w 130"/>
                    <a:gd name="T19" fmla="*/ 130 h 130"/>
                    <a:gd name="T20" fmla="*/ 65 w 130"/>
                    <a:gd name="T21" fmla="*/ 130 h 130"/>
                    <a:gd name="T22" fmla="*/ 52 w 130"/>
                    <a:gd name="T23" fmla="*/ 129 h 130"/>
                    <a:gd name="T24" fmla="*/ 40 w 130"/>
                    <a:gd name="T25" fmla="*/ 126 h 130"/>
                    <a:gd name="T26" fmla="*/ 29 w 130"/>
                    <a:gd name="T27" fmla="*/ 120 h 130"/>
                    <a:gd name="T28" fmla="*/ 20 w 130"/>
                    <a:gd name="T29" fmla="*/ 112 h 130"/>
                    <a:gd name="T30" fmla="*/ 11 w 130"/>
                    <a:gd name="T31" fmla="*/ 101 h 130"/>
                    <a:gd name="T32" fmla="*/ 6 w 130"/>
                    <a:gd name="T33" fmla="*/ 91 h 130"/>
                    <a:gd name="T34" fmla="*/ 2 w 130"/>
                    <a:gd name="T35" fmla="*/ 79 h 130"/>
                    <a:gd name="T36" fmla="*/ 0 w 130"/>
                    <a:gd name="T37" fmla="*/ 65 h 130"/>
                    <a:gd name="T38" fmla="*/ 0 w 130"/>
                    <a:gd name="T39" fmla="*/ 65 h 130"/>
                    <a:gd name="T40" fmla="*/ 2 w 130"/>
                    <a:gd name="T41" fmla="*/ 53 h 130"/>
                    <a:gd name="T42" fmla="*/ 6 w 130"/>
                    <a:gd name="T43" fmla="*/ 41 h 130"/>
                    <a:gd name="T44" fmla="*/ 11 w 130"/>
                    <a:gd name="T45" fmla="*/ 29 h 130"/>
                    <a:gd name="T46" fmla="*/ 20 w 130"/>
                    <a:gd name="T47" fmla="*/ 20 h 130"/>
                    <a:gd name="T48" fmla="*/ 29 w 130"/>
                    <a:gd name="T49" fmla="*/ 13 h 130"/>
                    <a:gd name="T50" fmla="*/ 40 w 130"/>
                    <a:gd name="T51" fmla="*/ 7 h 130"/>
                    <a:gd name="T52" fmla="*/ 52 w 130"/>
                    <a:gd name="T53" fmla="*/ 2 h 130"/>
                    <a:gd name="T54" fmla="*/ 65 w 130"/>
                    <a:gd name="T55" fmla="*/ 0 h 130"/>
                    <a:gd name="T56" fmla="*/ 65 w 130"/>
                    <a:gd name="T57" fmla="*/ 0 h 130"/>
                    <a:gd name="T58" fmla="*/ 79 w 130"/>
                    <a:gd name="T59" fmla="*/ 2 h 130"/>
                    <a:gd name="T60" fmla="*/ 91 w 130"/>
                    <a:gd name="T61" fmla="*/ 7 h 130"/>
                    <a:gd name="T62" fmla="*/ 101 w 130"/>
                    <a:gd name="T63" fmla="*/ 13 h 130"/>
                    <a:gd name="T64" fmla="*/ 110 w 130"/>
                    <a:gd name="T65" fmla="*/ 20 h 130"/>
                    <a:gd name="T66" fmla="*/ 119 w 130"/>
                    <a:gd name="T67" fmla="*/ 29 h 130"/>
                    <a:gd name="T68" fmla="*/ 125 w 130"/>
                    <a:gd name="T69" fmla="*/ 41 h 130"/>
                    <a:gd name="T70" fmla="*/ 128 w 130"/>
                    <a:gd name="T71" fmla="*/ 53 h 130"/>
                    <a:gd name="T72" fmla="*/ 130 w 130"/>
                    <a:gd name="T73" fmla="*/ 65 h 130"/>
                    <a:gd name="T74" fmla="*/ 130 w 130"/>
                    <a:gd name="T75"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 h="130">
                      <a:moveTo>
                        <a:pt x="130" y="65"/>
                      </a:moveTo>
                      <a:lnTo>
                        <a:pt x="130" y="65"/>
                      </a:lnTo>
                      <a:lnTo>
                        <a:pt x="128" y="79"/>
                      </a:lnTo>
                      <a:lnTo>
                        <a:pt x="125" y="91"/>
                      </a:lnTo>
                      <a:lnTo>
                        <a:pt x="119" y="101"/>
                      </a:lnTo>
                      <a:lnTo>
                        <a:pt x="110" y="112"/>
                      </a:lnTo>
                      <a:lnTo>
                        <a:pt x="101" y="120"/>
                      </a:lnTo>
                      <a:lnTo>
                        <a:pt x="91" y="126"/>
                      </a:lnTo>
                      <a:lnTo>
                        <a:pt x="79" y="129"/>
                      </a:lnTo>
                      <a:lnTo>
                        <a:pt x="65" y="130"/>
                      </a:lnTo>
                      <a:lnTo>
                        <a:pt x="65" y="130"/>
                      </a:lnTo>
                      <a:lnTo>
                        <a:pt x="52" y="129"/>
                      </a:lnTo>
                      <a:lnTo>
                        <a:pt x="40" y="126"/>
                      </a:lnTo>
                      <a:lnTo>
                        <a:pt x="29" y="120"/>
                      </a:lnTo>
                      <a:lnTo>
                        <a:pt x="20" y="112"/>
                      </a:lnTo>
                      <a:lnTo>
                        <a:pt x="11" y="101"/>
                      </a:lnTo>
                      <a:lnTo>
                        <a:pt x="6" y="91"/>
                      </a:lnTo>
                      <a:lnTo>
                        <a:pt x="2" y="79"/>
                      </a:lnTo>
                      <a:lnTo>
                        <a:pt x="0" y="65"/>
                      </a:lnTo>
                      <a:lnTo>
                        <a:pt x="0" y="65"/>
                      </a:lnTo>
                      <a:lnTo>
                        <a:pt x="2" y="53"/>
                      </a:lnTo>
                      <a:lnTo>
                        <a:pt x="6" y="41"/>
                      </a:lnTo>
                      <a:lnTo>
                        <a:pt x="11" y="29"/>
                      </a:lnTo>
                      <a:lnTo>
                        <a:pt x="20" y="20"/>
                      </a:lnTo>
                      <a:lnTo>
                        <a:pt x="29" y="13"/>
                      </a:lnTo>
                      <a:lnTo>
                        <a:pt x="40" y="7"/>
                      </a:lnTo>
                      <a:lnTo>
                        <a:pt x="52" y="2"/>
                      </a:lnTo>
                      <a:lnTo>
                        <a:pt x="65" y="0"/>
                      </a:lnTo>
                      <a:lnTo>
                        <a:pt x="65" y="0"/>
                      </a:lnTo>
                      <a:lnTo>
                        <a:pt x="79" y="2"/>
                      </a:lnTo>
                      <a:lnTo>
                        <a:pt x="91" y="7"/>
                      </a:lnTo>
                      <a:lnTo>
                        <a:pt x="101" y="13"/>
                      </a:lnTo>
                      <a:lnTo>
                        <a:pt x="110" y="20"/>
                      </a:lnTo>
                      <a:lnTo>
                        <a:pt x="119" y="29"/>
                      </a:lnTo>
                      <a:lnTo>
                        <a:pt x="125" y="41"/>
                      </a:lnTo>
                      <a:lnTo>
                        <a:pt x="128" y="53"/>
                      </a:lnTo>
                      <a:lnTo>
                        <a:pt x="130" y="65"/>
                      </a:lnTo>
                      <a:lnTo>
                        <a:pt x="130" y="65"/>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93" name="Freeform 209">
                  <a:extLst>
                    <a:ext uri="{FF2B5EF4-FFF2-40B4-BE49-F238E27FC236}">
                      <a16:creationId xmlns:a16="http://schemas.microsoft.com/office/drawing/2014/main" id="{70393371-4EE2-20E6-08A7-C5079007D236}"/>
                    </a:ext>
                  </a:extLst>
                </p:cNvPr>
                <p:cNvSpPr>
                  <a:spLocks/>
                </p:cNvSpPr>
                <p:nvPr/>
              </p:nvSpPr>
              <p:spPr bwMode="auto">
                <a:xfrm>
                  <a:off x="4769" y="2251"/>
                  <a:ext cx="154" cy="154"/>
                </a:xfrm>
                <a:custGeom>
                  <a:avLst/>
                  <a:gdLst>
                    <a:gd name="T0" fmla="*/ 154 w 154"/>
                    <a:gd name="T1" fmla="*/ 77 h 154"/>
                    <a:gd name="T2" fmla="*/ 154 w 154"/>
                    <a:gd name="T3" fmla="*/ 77 h 154"/>
                    <a:gd name="T4" fmla="*/ 152 w 154"/>
                    <a:gd name="T5" fmla="*/ 92 h 154"/>
                    <a:gd name="T6" fmla="*/ 148 w 154"/>
                    <a:gd name="T7" fmla="*/ 107 h 154"/>
                    <a:gd name="T8" fmla="*/ 140 w 154"/>
                    <a:gd name="T9" fmla="*/ 119 h 154"/>
                    <a:gd name="T10" fmla="*/ 131 w 154"/>
                    <a:gd name="T11" fmla="*/ 131 h 154"/>
                    <a:gd name="T12" fmla="*/ 121 w 154"/>
                    <a:gd name="T13" fmla="*/ 140 h 154"/>
                    <a:gd name="T14" fmla="*/ 107 w 154"/>
                    <a:gd name="T15" fmla="*/ 148 h 154"/>
                    <a:gd name="T16" fmla="*/ 92 w 154"/>
                    <a:gd name="T17" fmla="*/ 152 h 154"/>
                    <a:gd name="T18" fmla="*/ 77 w 154"/>
                    <a:gd name="T19" fmla="*/ 154 h 154"/>
                    <a:gd name="T20" fmla="*/ 77 w 154"/>
                    <a:gd name="T21" fmla="*/ 154 h 154"/>
                    <a:gd name="T22" fmla="*/ 62 w 154"/>
                    <a:gd name="T23" fmla="*/ 152 h 154"/>
                    <a:gd name="T24" fmla="*/ 47 w 154"/>
                    <a:gd name="T25" fmla="*/ 148 h 154"/>
                    <a:gd name="T26" fmla="*/ 35 w 154"/>
                    <a:gd name="T27" fmla="*/ 140 h 154"/>
                    <a:gd name="T28" fmla="*/ 23 w 154"/>
                    <a:gd name="T29" fmla="*/ 131 h 154"/>
                    <a:gd name="T30" fmla="*/ 14 w 154"/>
                    <a:gd name="T31" fmla="*/ 119 h 154"/>
                    <a:gd name="T32" fmla="*/ 6 w 154"/>
                    <a:gd name="T33" fmla="*/ 107 h 154"/>
                    <a:gd name="T34" fmla="*/ 2 w 154"/>
                    <a:gd name="T35" fmla="*/ 92 h 154"/>
                    <a:gd name="T36" fmla="*/ 0 w 154"/>
                    <a:gd name="T37" fmla="*/ 77 h 154"/>
                    <a:gd name="T38" fmla="*/ 0 w 154"/>
                    <a:gd name="T39" fmla="*/ 77 h 154"/>
                    <a:gd name="T40" fmla="*/ 2 w 154"/>
                    <a:gd name="T41" fmla="*/ 62 h 154"/>
                    <a:gd name="T42" fmla="*/ 6 w 154"/>
                    <a:gd name="T43" fmla="*/ 47 h 154"/>
                    <a:gd name="T44" fmla="*/ 14 w 154"/>
                    <a:gd name="T45" fmla="*/ 33 h 154"/>
                    <a:gd name="T46" fmla="*/ 23 w 154"/>
                    <a:gd name="T47" fmla="*/ 22 h 154"/>
                    <a:gd name="T48" fmla="*/ 35 w 154"/>
                    <a:gd name="T49" fmla="*/ 13 h 154"/>
                    <a:gd name="T50" fmla="*/ 47 w 154"/>
                    <a:gd name="T51" fmla="*/ 6 h 154"/>
                    <a:gd name="T52" fmla="*/ 62 w 154"/>
                    <a:gd name="T53" fmla="*/ 1 h 154"/>
                    <a:gd name="T54" fmla="*/ 77 w 154"/>
                    <a:gd name="T55" fmla="*/ 0 h 154"/>
                    <a:gd name="T56" fmla="*/ 77 w 154"/>
                    <a:gd name="T57" fmla="*/ 0 h 154"/>
                    <a:gd name="T58" fmla="*/ 92 w 154"/>
                    <a:gd name="T59" fmla="*/ 1 h 154"/>
                    <a:gd name="T60" fmla="*/ 107 w 154"/>
                    <a:gd name="T61" fmla="*/ 6 h 154"/>
                    <a:gd name="T62" fmla="*/ 121 w 154"/>
                    <a:gd name="T63" fmla="*/ 13 h 154"/>
                    <a:gd name="T64" fmla="*/ 131 w 154"/>
                    <a:gd name="T65" fmla="*/ 22 h 154"/>
                    <a:gd name="T66" fmla="*/ 140 w 154"/>
                    <a:gd name="T67" fmla="*/ 33 h 154"/>
                    <a:gd name="T68" fmla="*/ 148 w 154"/>
                    <a:gd name="T69" fmla="*/ 47 h 154"/>
                    <a:gd name="T70" fmla="*/ 152 w 154"/>
                    <a:gd name="T71" fmla="*/ 62 h 154"/>
                    <a:gd name="T72" fmla="*/ 154 w 154"/>
                    <a:gd name="T73" fmla="*/ 77 h 154"/>
                    <a:gd name="T74" fmla="*/ 154 w 154"/>
                    <a:gd name="T75"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4">
                      <a:moveTo>
                        <a:pt x="154" y="77"/>
                      </a:moveTo>
                      <a:lnTo>
                        <a:pt x="154" y="77"/>
                      </a:lnTo>
                      <a:lnTo>
                        <a:pt x="152" y="92"/>
                      </a:lnTo>
                      <a:lnTo>
                        <a:pt x="148" y="107"/>
                      </a:lnTo>
                      <a:lnTo>
                        <a:pt x="140" y="119"/>
                      </a:lnTo>
                      <a:lnTo>
                        <a:pt x="131" y="131"/>
                      </a:lnTo>
                      <a:lnTo>
                        <a:pt x="121" y="140"/>
                      </a:lnTo>
                      <a:lnTo>
                        <a:pt x="107" y="148"/>
                      </a:lnTo>
                      <a:lnTo>
                        <a:pt x="92" y="152"/>
                      </a:lnTo>
                      <a:lnTo>
                        <a:pt x="77" y="154"/>
                      </a:lnTo>
                      <a:lnTo>
                        <a:pt x="77" y="154"/>
                      </a:lnTo>
                      <a:lnTo>
                        <a:pt x="62" y="152"/>
                      </a:lnTo>
                      <a:lnTo>
                        <a:pt x="47" y="148"/>
                      </a:lnTo>
                      <a:lnTo>
                        <a:pt x="35" y="140"/>
                      </a:lnTo>
                      <a:lnTo>
                        <a:pt x="23" y="131"/>
                      </a:lnTo>
                      <a:lnTo>
                        <a:pt x="14" y="119"/>
                      </a:lnTo>
                      <a:lnTo>
                        <a:pt x="6" y="107"/>
                      </a:lnTo>
                      <a:lnTo>
                        <a:pt x="2" y="92"/>
                      </a:lnTo>
                      <a:lnTo>
                        <a:pt x="0" y="77"/>
                      </a:lnTo>
                      <a:lnTo>
                        <a:pt x="0" y="77"/>
                      </a:lnTo>
                      <a:lnTo>
                        <a:pt x="2" y="62"/>
                      </a:lnTo>
                      <a:lnTo>
                        <a:pt x="6" y="47"/>
                      </a:lnTo>
                      <a:lnTo>
                        <a:pt x="14" y="33"/>
                      </a:lnTo>
                      <a:lnTo>
                        <a:pt x="23" y="22"/>
                      </a:lnTo>
                      <a:lnTo>
                        <a:pt x="35" y="13"/>
                      </a:lnTo>
                      <a:lnTo>
                        <a:pt x="47" y="6"/>
                      </a:lnTo>
                      <a:lnTo>
                        <a:pt x="62" y="1"/>
                      </a:lnTo>
                      <a:lnTo>
                        <a:pt x="77" y="0"/>
                      </a:lnTo>
                      <a:lnTo>
                        <a:pt x="77" y="0"/>
                      </a:lnTo>
                      <a:lnTo>
                        <a:pt x="92" y="1"/>
                      </a:lnTo>
                      <a:lnTo>
                        <a:pt x="107" y="6"/>
                      </a:lnTo>
                      <a:lnTo>
                        <a:pt x="121" y="13"/>
                      </a:lnTo>
                      <a:lnTo>
                        <a:pt x="131" y="22"/>
                      </a:lnTo>
                      <a:lnTo>
                        <a:pt x="140" y="33"/>
                      </a:lnTo>
                      <a:lnTo>
                        <a:pt x="148" y="47"/>
                      </a:lnTo>
                      <a:lnTo>
                        <a:pt x="152" y="62"/>
                      </a:lnTo>
                      <a:lnTo>
                        <a:pt x="154" y="77"/>
                      </a:lnTo>
                      <a:lnTo>
                        <a:pt x="154" y="77"/>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94" name="Freeform 210">
                  <a:extLst>
                    <a:ext uri="{FF2B5EF4-FFF2-40B4-BE49-F238E27FC236}">
                      <a16:creationId xmlns:a16="http://schemas.microsoft.com/office/drawing/2014/main" id="{9C5DC402-6D10-7B78-FFE6-0E92E4E5E359}"/>
                    </a:ext>
                  </a:extLst>
                </p:cNvPr>
                <p:cNvSpPr>
                  <a:spLocks/>
                </p:cNvSpPr>
                <p:nvPr/>
              </p:nvSpPr>
              <p:spPr bwMode="auto">
                <a:xfrm>
                  <a:off x="4725" y="2176"/>
                  <a:ext cx="121" cy="119"/>
                </a:xfrm>
                <a:custGeom>
                  <a:avLst/>
                  <a:gdLst>
                    <a:gd name="T0" fmla="*/ 121 w 121"/>
                    <a:gd name="T1" fmla="*/ 58 h 119"/>
                    <a:gd name="T2" fmla="*/ 121 w 121"/>
                    <a:gd name="T3" fmla="*/ 58 h 119"/>
                    <a:gd name="T4" fmla="*/ 120 w 121"/>
                    <a:gd name="T5" fmla="*/ 70 h 119"/>
                    <a:gd name="T6" fmla="*/ 117 w 121"/>
                    <a:gd name="T7" fmla="*/ 82 h 119"/>
                    <a:gd name="T8" fmla="*/ 111 w 121"/>
                    <a:gd name="T9" fmla="*/ 91 h 119"/>
                    <a:gd name="T10" fmla="*/ 103 w 121"/>
                    <a:gd name="T11" fmla="*/ 101 h 119"/>
                    <a:gd name="T12" fmla="*/ 94 w 121"/>
                    <a:gd name="T13" fmla="*/ 108 h 119"/>
                    <a:gd name="T14" fmla="*/ 85 w 121"/>
                    <a:gd name="T15" fmla="*/ 114 h 119"/>
                    <a:gd name="T16" fmla="*/ 73 w 121"/>
                    <a:gd name="T17" fmla="*/ 117 h 119"/>
                    <a:gd name="T18" fmla="*/ 61 w 121"/>
                    <a:gd name="T19" fmla="*/ 119 h 119"/>
                    <a:gd name="T20" fmla="*/ 61 w 121"/>
                    <a:gd name="T21" fmla="*/ 119 h 119"/>
                    <a:gd name="T22" fmla="*/ 49 w 121"/>
                    <a:gd name="T23" fmla="*/ 117 h 119"/>
                    <a:gd name="T24" fmla="*/ 38 w 121"/>
                    <a:gd name="T25" fmla="*/ 114 h 119"/>
                    <a:gd name="T26" fmla="*/ 28 w 121"/>
                    <a:gd name="T27" fmla="*/ 108 h 119"/>
                    <a:gd name="T28" fmla="*/ 19 w 121"/>
                    <a:gd name="T29" fmla="*/ 101 h 119"/>
                    <a:gd name="T30" fmla="*/ 11 w 121"/>
                    <a:gd name="T31" fmla="*/ 91 h 119"/>
                    <a:gd name="T32" fmla="*/ 7 w 121"/>
                    <a:gd name="T33" fmla="*/ 82 h 119"/>
                    <a:gd name="T34" fmla="*/ 2 w 121"/>
                    <a:gd name="T35" fmla="*/ 70 h 119"/>
                    <a:gd name="T36" fmla="*/ 0 w 121"/>
                    <a:gd name="T37" fmla="*/ 58 h 119"/>
                    <a:gd name="T38" fmla="*/ 0 w 121"/>
                    <a:gd name="T39" fmla="*/ 58 h 119"/>
                    <a:gd name="T40" fmla="*/ 2 w 121"/>
                    <a:gd name="T41" fmla="*/ 46 h 119"/>
                    <a:gd name="T42" fmla="*/ 7 w 121"/>
                    <a:gd name="T43" fmla="*/ 36 h 119"/>
                    <a:gd name="T44" fmla="*/ 11 w 121"/>
                    <a:gd name="T45" fmla="*/ 25 h 119"/>
                    <a:gd name="T46" fmla="*/ 19 w 121"/>
                    <a:gd name="T47" fmla="*/ 16 h 119"/>
                    <a:gd name="T48" fmla="*/ 28 w 121"/>
                    <a:gd name="T49" fmla="*/ 9 h 119"/>
                    <a:gd name="T50" fmla="*/ 38 w 121"/>
                    <a:gd name="T51" fmla="*/ 4 h 119"/>
                    <a:gd name="T52" fmla="*/ 49 w 121"/>
                    <a:gd name="T53" fmla="*/ 0 h 119"/>
                    <a:gd name="T54" fmla="*/ 61 w 121"/>
                    <a:gd name="T55" fmla="*/ 0 h 119"/>
                    <a:gd name="T56" fmla="*/ 61 w 121"/>
                    <a:gd name="T57" fmla="*/ 0 h 119"/>
                    <a:gd name="T58" fmla="*/ 73 w 121"/>
                    <a:gd name="T59" fmla="*/ 0 h 119"/>
                    <a:gd name="T60" fmla="*/ 85 w 121"/>
                    <a:gd name="T61" fmla="*/ 4 h 119"/>
                    <a:gd name="T62" fmla="*/ 94 w 121"/>
                    <a:gd name="T63" fmla="*/ 9 h 119"/>
                    <a:gd name="T64" fmla="*/ 103 w 121"/>
                    <a:gd name="T65" fmla="*/ 16 h 119"/>
                    <a:gd name="T66" fmla="*/ 111 w 121"/>
                    <a:gd name="T67" fmla="*/ 25 h 119"/>
                    <a:gd name="T68" fmla="*/ 117 w 121"/>
                    <a:gd name="T69" fmla="*/ 36 h 119"/>
                    <a:gd name="T70" fmla="*/ 120 w 121"/>
                    <a:gd name="T71" fmla="*/ 46 h 119"/>
                    <a:gd name="T72" fmla="*/ 121 w 121"/>
                    <a:gd name="T73" fmla="*/ 58 h 119"/>
                    <a:gd name="T74" fmla="*/ 121 w 121"/>
                    <a:gd name="T75" fmla="*/ 5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19">
                      <a:moveTo>
                        <a:pt x="121" y="58"/>
                      </a:moveTo>
                      <a:lnTo>
                        <a:pt x="121" y="58"/>
                      </a:lnTo>
                      <a:lnTo>
                        <a:pt x="120" y="70"/>
                      </a:lnTo>
                      <a:lnTo>
                        <a:pt x="117" y="82"/>
                      </a:lnTo>
                      <a:lnTo>
                        <a:pt x="111" y="91"/>
                      </a:lnTo>
                      <a:lnTo>
                        <a:pt x="103" y="101"/>
                      </a:lnTo>
                      <a:lnTo>
                        <a:pt x="94" y="108"/>
                      </a:lnTo>
                      <a:lnTo>
                        <a:pt x="85" y="114"/>
                      </a:lnTo>
                      <a:lnTo>
                        <a:pt x="73" y="117"/>
                      </a:lnTo>
                      <a:lnTo>
                        <a:pt x="61" y="119"/>
                      </a:lnTo>
                      <a:lnTo>
                        <a:pt x="61" y="119"/>
                      </a:lnTo>
                      <a:lnTo>
                        <a:pt x="49" y="117"/>
                      </a:lnTo>
                      <a:lnTo>
                        <a:pt x="38" y="114"/>
                      </a:lnTo>
                      <a:lnTo>
                        <a:pt x="28" y="108"/>
                      </a:lnTo>
                      <a:lnTo>
                        <a:pt x="19" y="101"/>
                      </a:lnTo>
                      <a:lnTo>
                        <a:pt x="11" y="91"/>
                      </a:lnTo>
                      <a:lnTo>
                        <a:pt x="7" y="82"/>
                      </a:lnTo>
                      <a:lnTo>
                        <a:pt x="2" y="70"/>
                      </a:lnTo>
                      <a:lnTo>
                        <a:pt x="0" y="58"/>
                      </a:lnTo>
                      <a:lnTo>
                        <a:pt x="0" y="58"/>
                      </a:lnTo>
                      <a:lnTo>
                        <a:pt x="2" y="46"/>
                      </a:lnTo>
                      <a:lnTo>
                        <a:pt x="7" y="36"/>
                      </a:lnTo>
                      <a:lnTo>
                        <a:pt x="11" y="25"/>
                      </a:lnTo>
                      <a:lnTo>
                        <a:pt x="19" y="16"/>
                      </a:lnTo>
                      <a:lnTo>
                        <a:pt x="28" y="9"/>
                      </a:lnTo>
                      <a:lnTo>
                        <a:pt x="38" y="4"/>
                      </a:lnTo>
                      <a:lnTo>
                        <a:pt x="49" y="0"/>
                      </a:lnTo>
                      <a:lnTo>
                        <a:pt x="61" y="0"/>
                      </a:lnTo>
                      <a:lnTo>
                        <a:pt x="61" y="0"/>
                      </a:lnTo>
                      <a:lnTo>
                        <a:pt x="73" y="0"/>
                      </a:lnTo>
                      <a:lnTo>
                        <a:pt x="85" y="4"/>
                      </a:lnTo>
                      <a:lnTo>
                        <a:pt x="94" y="9"/>
                      </a:lnTo>
                      <a:lnTo>
                        <a:pt x="103" y="16"/>
                      </a:lnTo>
                      <a:lnTo>
                        <a:pt x="111" y="25"/>
                      </a:lnTo>
                      <a:lnTo>
                        <a:pt x="117" y="36"/>
                      </a:lnTo>
                      <a:lnTo>
                        <a:pt x="120" y="46"/>
                      </a:lnTo>
                      <a:lnTo>
                        <a:pt x="121" y="58"/>
                      </a:lnTo>
                      <a:lnTo>
                        <a:pt x="121" y="58"/>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95" name="Freeform 211">
                  <a:extLst>
                    <a:ext uri="{FF2B5EF4-FFF2-40B4-BE49-F238E27FC236}">
                      <a16:creationId xmlns:a16="http://schemas.microsoft.com/office/drawing/2014/main" id="{E16853F0-A59F-3603-D584-DC33B1ACE634}"/>
                    </a:ext>
                  </a:extLst>
                </p:cNvPr>
                <p:cNvSpPr>
                  <a:spLocks/>
                </p:cNvSpPr>
                <p:nvPr/>
              </p:nvSpPr>
              <p:spPr bwMode="auto">
                <a:xfrm>
                  <a:off x="4735" y="2064"/>
                  <a:ext cx="129" cy="130"/>
                </a:xfrm>
                <a:custGeom>
                  <a:avLst/>
                  <a:gdLst>
                    <a:gd name="T0" fmla="*/ 129 w 129"/>
                    <a:gd name="T1" fmla="*/ 65 h 130"/>
                    <a:gd name="T2" fmla="*/ 129 w 129"/>
                    <a:gd name="T3" fmla="*/ 65 h 130"/>
                    <a:gd name="T4" fmla="*/ 128 w 129"/>
                    <a:gd name="T5" fmla="*/ 78 h 130"/>
                    <a:gd name="T6" fmla="*/ 125 w 129"/>
                    <a:gd name="T7" fmla="*/ 90 h 130"/>
                    <a:gd name="T8" fmla="*/ 119 w 129"/>
                    <a:gd name="T9" fmla="*/ 101 h 130"/>
                    <a:gd name="T10" fmla="*/ 110 w 129"/>
                    <a:gd name="T11" fmla="*/ 110 h 130"/>
                    <a:gd name="T12" fmla="*/ 101 w 129"/>
                    <a:gd name="T13" fmla="*/ 119 h 130"/>
                    <a:gd name="T14" fmla="*/ 90 w 129"/>
                    <a:gd name="T15" fmla="*/ 125 h 130"/>
                    <a:gd name="T16" fmla="*/ 78 w 129"/>
                    <a:gd name="T17" fmla="*/ 128 h 130"/>
                    <a:gd name="T18" fmla="*/ 64 w 129"/>
                    <a:gd name="T19" fmla="*/ 130 h 130"/>
                    <a:gd name="T20" fmla="*/ 64 w 129"/>
                    <a:gd name="T21" fmla="*/ 130 h 130"/>
                    <a:gd name="T22" fmla="*/ 51 w 129"/>
                    <a:gd name="T23" fmla="*/ 128 h 130"/>
                    <a:gd name="T24" fmla="*/ 39 w 129"/>
                    <a:gd name="T25" fmla="*/ 125 h 130"/>
                    <a:gd name="T26" fmla="*/ 28 w 129"/>
                    <a:gd name="T27" fmla="*/ 119 h 130"/>
                    <a:gd name="T28" fmla="*/ 18 w 129"/>
                    <a:gd name="T29" fmla="*/ 110 h 130"/>
                    <a:gd name="T30" fmla="*/ 10 w 129"/>
                    <a:gd name="T31" fmla="*/ 101 h 130"/>
                    <a:gd name="T32" fmla="*/ 4 w 129"/>
                    <a:gd name="T33" fmla="*/ 90 h 130"/>
                    <a:gd name="T34" fmla="*/ 1 w 129"/>
                    <a:gd name="T35" fmla="*/ 78 h 130"/>
                    <a:gd name="T36" fmla="*/ 0 w 129"/>
                    <a:gd name="T37" fmla="*/ 65 h 130"/>
                    <a:gd name="T38" fmla="*/ 0 w 129"/>
                    <a:gd name="T39" fmla="*/ 65 h 130"/>
                    <a:gd name="T40" fmla="*/ 1 w 129"/>
                    <a:gd name="T41" fmla="*/ 51 h 130"/>
                    <a:gd name="T42" fmla="*/ 4 w 129"/>
                    <a:gd name="T43" fmla="*/ 39 h 130"/>
                    <a:gd name="T44" fmla="*/ 10 w 129"/>
                    <a:gd name="T45" fmla="*/ 29 h 130"/>
                    <a:gd name="T46" fmla="*/ 18 w 129"/>
                    <a:gd name="T47" fmla="*/ 18 h 130"/>
                    <a:gd name="T48" fmla="*/ 28 w 129"/>
                    <a:gd name="T49" fmla="*/ 11 h 130"/>
                    <a:gd name="T50" fmla="*/ 39 w 129"/>
                    <a:gd name="T51" fmla="*/ 4 h 130"/>
                    <a:gd name="T52" fmla="*/ 51 w 129"/>
                    <a:gd name="T53" fmla="*/ 1 h 130"/>
                    <a:gd name="T54" fmla="*/ 64 w 129"/>
                    <a:gd name="T55" fmla="*/ 0 h 130"/>
                    <a:gd name="T56" fmla="*/ 64 w 129"/>
                    <a:gd name="T57" fmla="*/ 0 h 130"/>
                    <a:gd name="T58" fmla="*/ 78 w 129"/>
                    <a:gd name="T59" fmla="*/ 1 h 130"/>
                    <a:gd name="T60" fmla="*/ 90 w 129"/>
                    <a:gd name="T61" fmla="*/ 4 h 130"/>
                    <a:gd name="T62" fmla="*/ 101 w 129"/>
                    <a:gd name="T63" fmla="*/ 11 h 130"/>
                    <a:gd name="T64" fmla="*/ 110 w 129"/>
                    <a:gd name="T65" fmla="*/ 18 h 130"/>
                    <a:gd name="T66" fmla="*/ 119 w 129"/>
                    <a:gd name="T67" fmla="*/ 29 h 130"/>
                    <a:gd name="T68" fmla="*/ 125 w 129"/>
                    <a:gd name="T69" fmla="*/ 39 h 130"/>
                    <a:gd name="T70" fmla="*/ 128 w 129"/>
                    <a:gd name="T71" fmla="*/ 51 h 130"/>
                    <a:gd name="T72" fmla="*/ 129 w 129"/>
                    <a:gd name="T73" fmla="*/ 65 h 130"/>
                    <a:gd name="T74" fmla="*/ 129 w 129"/>
                    <a:gd name="T75"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30">
                      <a:moveTo>
                        <a:pt x="129" y="65"/>
                      </a:moveTo>
                      <a:lnTo>
                        <a:pt x="129" y="65"/>
                      </a:lnTo>
                      <a:lnTo>
                        <a:pt x="128" y="78"/>
                      </a:lnTo>
                      <a:lnTo>
                        <a:pt x="125" y="90"/>
                      </a:lnTo>
                      <a:lnTo>
                        <a:pt x="119" y="101"/>
                      </a:lnTo>
                      <a:lnTo>
                        <a:pt x="110" y="110"/>
                      </a:lnTo>
                      <a:lnTo>
                        <a:pt x="101" y="119"/>
                      </a:lnTo>
                      <a:lnTo>
                        <a:pt x="90" y="125"/>
                      </a:lnTo>
                      <a:lnTo>
                        <a:pt x="78" y="128"/>
                      </a:lnTo>
                      <a:lnTo>
                        <a:pt x="64" y="130"/>
                      </a:lnTo>
                      <a:lnTo>
                        <a:pt x="64" y="130"/>
                      </a:lnTo>
                      <a:lnTo>
                        <a:pt x="51" y="128"/>
                      </a:lnTo>
                      <a:lnTo>
                        <a:pt x="39" y="125"/>
                      </a:lnTo>
                      <a:lnTo>
                        <a:pt x="28" y="119"/>
                      </a:lnTo>
                      <a:lnTo>
                        <a:pt x="18" y="110"/>
                      </a:lnTo>
                      <a:lnTo>
                        <a:pt x="10" y="101"/>
                      </a:lnTo>
                      <a:lnTo>
                        <a:pt x="4" y="90"/>
                      </a:lnTo>
                      <a:lnTo>
                        <a:pt x="1" y="78"/>
                      </a:lnTo>
                      <a:lnTo>
                        <a:pt x="0" y="65"/>
                      </a:lnTo>
                      <a:lnTo>
                        <a:pt x="0" y="65"/>
                      </a:lnTo>
                      <a:lnTo>
                        <a:pt x="1" y="51"/>
                      </a:lnTo>
                      <a:lnTo>
                        <a:pt x="4" y="39"/>
                      </a:lnTo>
                      <a:lnTo>
                        <a:pt x="10" y="29"/>
                      </a:lnTo>
                      <a:lnTo>
                        <a:pt x="18" y="18"/>
                      </a:lnTo>
                      <a:lnTo>
                        <a:pt x="28" y="11"/>
                      </a:lnTo>
                      <a:lnTo>
                        <a:pt x="39" y="4"/>
                      </a:lnTo>
                      <a:lnTo>
                        <a:pt x="51" y="1"/>
                      </a:lnTo>
                      <a:lnTo>
                        <a:pt x="64" y="0"/>
                      </a:lnTo>
                      <a:lnTo>
                        <a:pt x="64" y="0"/>
                      </a:lnTo>
                      <a:lnTo>
                        <a:pt x="78" y="1"/>
                      </a:lnTo>
                      <a:lnTo>
                        <a:pt x="90" y="4"/>
                      </a:lnTo>
                      <a:lnTo>
                        <a:pt x="101" y="11"/>
                      </a:lnTo>
                      <a:lnTo>
                        <a:pt x="110" y="18"/>
                      </a:lnTo>
                      <a:lnTo>
                        <a:pt x="119" y="29"/>
                      </a:lnTo>
                      <a:lnTo>
                        <a:pt x="125" y="39"/>
                      </a:lnTo>
                      <a:lnTo>
                        <a:pt x="128" y="51"/>
                      </a:lnTo>
                      <a:lnTo>
                        <a:pt x="129" y="65"/>
                      </a:lnTo>
                      <a:lnTo>
                        <a:pt x="129" y="65"/>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96" name="Freeform 212">
                  <a:extLst>
                    <a:ext uri="{FF2B5EF4-FFF2-40B4-BE49-F238E27FC236}">
                      <a16:creationId xmlns:a16="http://schemas.microsoft.com/office/drawing/2014/main" id="{B7DBD930-A283-A568-BA25-3CFB6AA09AFD}"/>
                    </a:ext>
                  </a:extLst>
                </p:cNvPr>
                <p:cNvSpPr>
                  <a:spLocks/>
                </p:cNvSpPr>
                <p:nvPr/>
              </p:nvSpPr>
              <p:spPr bwMode="auto">
                <a:xfrm>
                  <a:off x="4872" y="2367"/>
                  <a:ext cx="120" cy="119"/>
                </a:xfrm>
                <a:custGeom>
                  <a:avLst/>
                  <a:gdLst>
                    <a:gd name="T0" fmla="*/ 120 w 120"/>
                    <a:gd name="T1" fmla="*/ 60 h 119"/>
                    <a:gd name="T2" fmla="*/ 120 w 120"/>
                    <a:gd name="T3" fmla="*/ 60 h 119"/>
                    <a:gd name="T4" fmla="*/ 119 w 120"/>
                    <a:gd name="T5" fmla="*/ 72 h 119"/>
                    <a:gd name="T6" fmla="*/ 114 w 120"/>
                    <a:gd name="T7" fmla="*/ 83 h 119"/>
                    <a:gd name="T8" fmla="*/ 110 w 120"/>
                    <a:gd name="T9" fmla="*/ 93 h 119"/>
                    <a:gd name="T10" fmla="*/ 102 w 120"/>
                    <a:gd name="T11" fmla="*/ 102 h 119"/>
                    <a:gd name="T12" fmla="*/ 93 w 120"/>
                    <a:gd name="T13" fmla="*/ 108 h 119"/>
                    <a:gd name="T14" fmla="*/ 83 w 120"/>
                    <a:gd name="T15" fmla="*/ 115 h 119"/>
                    <a:gd name="T16" fmla="*/ 72 w 120"/>
                    <a:gd name="T17" fmla="*/ 118 h 119"/>
                    <a:gd name="T18" fmla="*/ 60 w 120"/>
                    <a:gd name="T19" fmla="*/ 119 h 119"/>
                    <a:gd name="T20" fmla="*/ 60 w 120"/>
                    <a:gd name="T21" fmla="*/ 119 h 119"/>
                    <a:gd name="T22" fmla="*/ 48 w 120"/>
                    <a:gd name="T23" fmla="*/ 118 h 119"/>
                    <a:gd name="T24" fmla="*/ 37 w 120"/>
                    <a:gd name="T25" fmla="*/ 115 h 119"/>
                    <a:gd name="T26" fmla="*/ 27 w 120"/>
                    <a:gd name="T27" fmla="*/ 108 h 119"/>
                    <a:gd name="T28" fmla="*/ 18 w 120"/>
                    <a:gd name="T29" fmla="*/ 102 h 119"/>
                    <a:gd name="T30" fmla="*/ 10 w 120"/>
                    <a:gd name="T31" fmla="*/ 93 h 119"/>
                    <a:gd name="T32" fmla="*/ 6 w 120"/>
                    <a:gd name="T33" fmla="*/ 83 h 119"/>
                    <a:gd name="T34" fmla="*/ 1 w 120"/>
                    <a:gd name="T35" fmla="*/ 72 h 119"/>
                    <a:gd name="T36" fmla="*/ 0 w 120"/>
                    <a:gd name="T37" fmla="*/ 60 h 119"/>
                    <a:gd name="T38" fmla="*/ 0 w 120"/>
                    <a:gd name="T39" fmla="*/ 60 h 119"/>
                    <a:gd name="T40" fmla="*/ 1 w 120"/>
                    <a:gd name="T41" fmla="*/ 48 h 119"/>
                    <a:gd name="T42" fmla="*/ 6 w 120"/>
                    <a:gd name="T43" fmla="*/ 36 h 119"/>
                    <a:gd name="T44" fmla="*/ 10 w 120"/>
                    <a:gd name="T45" fmla="*/ 27 h 119"/>
                    <a:gd name="T46" fmla="*/ 18 w 120"/>
                    <a:gd name="T47" fmla="*/ 18 h 119"/>
                    <a:gd name="T48" fmla="*/ 27 w 120"/>
                    <a:gd name="T49" fmla="*/ 10 h 119"/>
                    <a:gd name="T50" fmla="*/ 37 w 120"/>
                    <a:gd name="T51" fmla="*/ 4 h 119"/>
                    <a:gd name="T52" fmla="*/ 48 w 120"/>
                    <a:gd name="T53" fmla="*/ 1 h 119"/>
                    <a:gd name="T54" fmla="*/ 60 w 120"/>
                    <a:gd name="T55" fmla="*/ 0 h 119"/>
                    <a:gd name="T56" fmla="*/ 60 w 120"/>
                    <a:gd name="T57" fmla="*/ 0 h 119"/>
                    <a:gd name="T58" fmla="*/ 72 w 120"/>
                    <a:gd name="T59" fmla="*/ 1 h 119"/>
                    <a:gd name="T60" fmla="*/ 83 w 120"/>
                    <a:gd name="T61" fmla="*/ 4 h 119"/>
                    <a:gd name="T62" fmla="*/ 93 w 120"/>
                    <a:gd name="T63" fmla="*/ 10 h 119"/>
                    <a:gd name="T64" fmla="*/ 102 w 120"/>
                    <a:gd name="T65" fmla="*/ 18 h 119"/>
                    <a:gd name="T66" fmla="*/ 110 w 120"/>
                    <a:gd name="T67" fmla="*/ 27 h 119"/>
                    <a:gd name="T68" fmla="*/ 114 w 120"/>
                    <a:gd name="T69" fmla="*/ 36 h 119"/>
                    <a:gd name="T70" fmla="*/ 119 w 120"/>
                    <a:gd name="T71" fmla="*/ 48 h 119"/>
                    <a:gd name="T72" fmla="*/ 120 w 120"/>
                    <a:gd name="T73" fmla="*/ 60 h 119"/>
                    <a:gd name="T74" fmla="*/ 120 w 120"/>
                    <a:gd name="T75"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19">
                      <a:moveTo>
                        <a:pt x="120" y="60"/>
                      </a:moveTo>
                      <a:lnTo>
                        <a:pt x="120" y="60"/>
                      </a:lnTo>
                      <a:lnTo>
                        <a:pt x="119" y="72"/>
                      </a:lnTo>
                      <a:lnTo>
                        <a:pt x="114" y="83"/>
                      </a:lnTo>
                      <a:lnTo>
                        <a:pt x="110" y="93"/>
                      </a:lnTo>
                      <a:lnTo>
                        <a:pt x="102" y="102"/>
                      </a:lnTo>
                      <a:lnTo>
                        <a:pt x="93" y="108"/>
                      </a:lnTo>
                      <a:lnTo>
                        <a:pt x="83" y="115"/>
                      </a:lnTo>
                      <a:lnTo>
                        <a:pt x="72" y="118"/>
                      </a:lnTo>
                      <a:lnTo>
                        <a:pt x="60" y="119"/>
                      </a:lnTo>
                      <a:lnTo>
                        <a:pt x="60" y="119"/>
                      </a:lnTo>
                      <a:lnTo>
                        <a:pt x="48" y="118"/>
                      </a:lnTo>
                      <a:lnTo>
                        <a:pt x="37" y="115"/>
                      </a:lnTo>
                      <a:lnTo>
                        <a:pt x="27" y="108"/>
                      </a:lnTo>
                      <a:lnTo>
                        <a:pt x="18" y="102"/>
                      </a:lnTo>
                      <a:lnTo>
                        <a:pt x="10" y="93"/>
                      </a:lnTo>
                      <a:lnTo>
                        <a:pt x="6" y="83"/>
                      </a:lnTo>
                      <a:lnTo>
                        <a:pt x="1" y="72"/>
                      </a:lnTo>
                      <a:lnTo>
                        <a:pt x="0" y="60"/>
                      </a:lnTo>
                      <a:lnTo>
                        <a:pt x="0" y="60"/>
                      </a:lnTo>
                      <a:lnTo>
                        <a:pt x="1" y="48"/>
                      </a:lnTo>
                      <a:lnTo>
                        <a:pt x="6" y="36"/>
                      </a:lnTo>
                      <a:lnTo>
                        <a:pt x="10" y="27"/>
                      </a:lnTo>
                      <a:lnTo>
                        <a:pt x="18" y="18"/>
                      </a:lnTo>
                      <a:lnTo>
                        <a:pt x="27" y="10"/>
                      </a:lnTo>
                      <a:lnTo>
                        <a:pt x="37" y="4"/>
                      </a:lnTo>
                      <a:lnTo>
                        <a:pt x="48" y="1"/>
                      </a:lnTo>
                      <a:lnTo>
                        <a:pt x="60" y="0"/>
                      </a:lnTo>
                      <a:lnTo>
                        <a:pt x="60" y="0"/>
                      </a:lnTo>
                      <a:lnTo>
                        <a:pt x="72" y="1"/>
                      </a:lnTo>
                      <a:lnTo>
                        <a:pt x="83" y="4"/>
                      </a:lnTo>
                      <a:lnTo>
                        <a:pt x="93" y="10"/>
                      </a:lnTo>
                      <a:lnTo>
                        <a:pt x="102" y="18"/>
                      </a:lnTo>
                      <a:lnTo>
                        <a:pt x="110" y="27"/>
                      </a:lnTo>
                      <a:lnTo>
                        <a:pt x="114" y="36"/>
                      </a:lnTo>
                      <a:lnTo>
                        <a:pt x="119" y="48"/>
                      </a:lnTo>
                      <a:lnTo>
                        <a:pt x="120" y="60"/>
                      </a:lnTo>
                      <a:lnTo>
                        <a:pt x="120" y="60"/>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97" name="Freeform 213">
                  <a:extLst>
                    <a:ext uri="{FF2B5EF4-FFF2-40B4-BE49-F238E27FC236}">
                      <a16:creationId xmlns:a16="http://schemas.microsoft.com/office/drawing/2014/main" id="{66492F4E-EFD5-207B-AC0F-1E90C27399D2}"/>
                    </a:ext>
                  </a:extLst>
                </p:cNvPr>
                <p:cNvSpPr>
                  <a:spLocks/>
                </p:cNvSpPr>
                <p:nvPr/>
              </p:nvSpPr>
              <p:spPr bwMode="auto">
                <a:xfrm>
                  <a:off x="4833" y="2463"/>
                  <a:ext cx="107" cy="107"/>
                </a:xfrm>
                <a:custGeom>
                  <a:avLst/>
                  <a:gdLst>
                    <a:gd name="T0" fmla="*/ 107 w 107"/>
                    <a:gd name="T1" fmla="*/ 53 h 107"/>
                    <a:gd name="T2" fmla="*/ 107 w 107"/>
                    <a:gd name="T3" fmla="*/ 53 h 107"/>
                    <a:gd name="T4" fmla="*/ 107 w 107"/>
                    <a:gd name="T5" fmla="*/ 64 h 107"/>
                    <a:gd name="T6" fmla="*/ 103 w 107"/>
                    <a:gd name="T7" fmla="*/ 74 h 107"/>
                    <a:gd name="T8" fmla="*/ 97 w 107"/>
                    <a:gd name="T9" fmla="*/ 83 h 107"/>
                    <a:gd name="T10" fmla="*/ 91 w 107"/>
                    <a:gd name="T11" fmla="*/ 91 h 107"/>
                    <a:gd name="T12" fmla="*/ 84 w 107"/>
                    <a:gd name="T13" fmla="*/ 98 h 107"/>
                    <a:gd name="T14" fmla="*/ 75 w 107"/>
                    <a:gd name="T15" fmla="*/ 103 h 107"/>
                    <a:gd name="T16" fmla="*/ 64 w 107"/>
                    <a:gd name="T17" fmla="*/ 106 h 107"/>
                    <a:gd name="T18" fmla="*/ 54 w 107"/>
                    <a:gd name="T19" fmla="*/ 107 h 107"/>
                    <a:gd name="T20" fmla="*/ 54 w 107"/>
                    <a:gd name="T21" fmla="*/ 107 h 107"/>
                    <a:gd name="T22" fmla="*/ 43 w 107"/>
                    <a:gd name="T23" fmla="*/ 106 h 107"/>
                    <a:gd name="T24" fmla="*/ 33 w 107"/>
                    <a:gd name="T25" fmla="*/ 103 h 107"/>
                    <a:gd name="T26" fmla="*/ 24 w 107"/>
                    <a:gd name="T27" fmla="*/ 98 h 107"/>
                    <a:gd name="T28" fmla="*/ 16 w 107"/>
                    <a:gd name="T29" fmla="*/ 91 h 107"/>
                    <a:gd name="T30" fmla="*/ 9 w 107"/>
                    <a:gd name="T31" fmla="*/ 83 h 107"/>
                    <a:gd name="T32" fmla="*/ 4 w 107"/>
                    <a:gd name="T33" fmla="*/ 74 h 107"/>
                    <a:gd name="T34" fmla="*/ 1 w 107"/>
                    <a:gd name="T35" fmla="*/ 64 h 107"/>
                    <a:gd name="T36" fmla="*/ 0 w 107"/>
                    <a:gd name="T37" fmla="*/ 53 h 107"/>
                    <a:gd name="T38" fmla="*/ 0 w 107"/>
                    <a:gd name="T39" fmla="*/ 53 h 107"/>
                    <a:gd name="T40" fmla="*/ 1 w 107"/>
                    <a:gd name="T41" fmla="*/ 43 h 107"/>
                    <a:gd name="T42" fmla="*/ 4 w 107"/>
                    <a:gd name="T43" fmla="*/ 32 h 107"/>
                    <a:gd name="T44" fmla="*/ 9 w 107"/>
                    <a:gd name="T45" fmla="*/ 23 h 107"/>
                    <a:gd name="T46" fmla="*/ 16 w 107"/>
                    <a:gd name="T47" fmla="*/ 15 h 107"/>
                    <a:gd name="T48" fmla="*/ 24 w 107"/>
                    <a:gd name="T49" fmla="*/ 9 h 107"/>
                    <a:gd name="T50" fmla="*/ 33 w 107"/>
                    <a:gd name="T51" fmla="*/ 3 h 107"/>
                    <a:gd name="T52" fmla="*/ 43 w 107"/>
                    <a:gd name="T53" fmla="*/ 0 h 107"/>
                    <a:gd name="T54" fmla="*/ 54 w 107"/>
                    <a:gd name="T55" fmla="*/ 0 h 107"/>
                    <a:gd name="T56" fmla="*/ 54 w 107"/>
                    <a:gd name="T57" fmla="*/ 0 h 107"/>
                    <a:gd name="T58" fmla="*/ 64 w 107"/>
                    <a:gd name="T59" fmla="*/ 0 h 107"/>
                    <a:gd name="T60" fmla="*/ 75 w 107"/>
                    <a:gd name="T61" fmla="*/ 3 h 107"/>
                    <a:gd name="T62" fmla="*/ 84 w 107"/>
                    <a:gd name="T63" fmla="*/ 9 h 107"/>
                    <a:gd name="T64" fmla="*/ 91 w 107"/>
                    <a:gd name="T65" fmla="*/ 15 h 107"/>
                    <a:gd name="T66" fmla="*/ 97 w 107"/>
                    <a:gd name="T67" fmla="*/ 23 h 107"/>
                    <a:gd name="T68" fmla="*/ 103 w 107"/>
                    <a:gd name="T69" fmla="*/ 32 h 107"/>
                    <a:gd name="T70" fmla="*/ 107 w 107"/>
                    <a:gd name="T71" fmla="*/ 43 h 107"/>
                    <a:gd name="T72" fmla="*/ 107 w 107"/>
                    <a:gd name="T73" fmla="*/ 53 h 107"/>
                    <a:gd name="T74" fmla="*/ 107 w 107"/>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7">
                      <a:moveTo>
                        <a:pt x="107" y="53"/>
                      </a:moveTo>
                      <a:lnTo>
                        <a:pt x="107" y="53"/>
                      </a:lnTo>
                      <a:lnTo>
                        <a:pt x="107" y="64"/>
                      </a:lnTo>
                      <a:lnTo>
                        <a:pt x="103" y="74"/>
                      </a:lnTo>
                      <a:lnTo>
                        <a:pt x="97" y="83"/>
                      </a:lnTo>
                      <a:lnTo>
                        <a:pt x="91" y="91"/>
                      </a:lnTo>
                      <a:lnTo>
                        <a:pt x="84" y="98"/>
                      </a:lnTo>
                      <a:lnTo>
                        <a:pt x="75" y="103"/>
                      </a:lnTo>
                      <a:lnTo>
                        <a:pt x="64" y="106"/>
                      </a:lnTo>
                      <a:lnTo>
                        <a:pt x="54" y="107"/>
                      </a:lnTo>
                      <a:lnTo>
                        <a:pt x="54" y="107"/>
                      </a:lnTo>
                      <a:lnTo>
                        <a:pt x="43" y="106"/>
                      </a:lnTo>
                      <a:lnTo>
                        <a:pt x="33" y="103"/>
                      </a:lnTo>
                      <a:lnTo>
                        <a:pt x="24" y="98"/>
                      </a:lnTo>
                      <a:lnTo>
                        <a:pt x="16" y="91"/>
                      </a:lnTo>
                      <a:lnTo>
                        <a:pt x="9" y="83"/>
                      </a:lnTo>
                      <a:lnTo>
                        <a:pt x="4" y="74"/>
                      </a:lnTo>
                      <a:lnTo>
                        <a:pt x="1" y="64"/>
                      </a:lnTo>
                      <a:lnTo>
                        <a:pt x="0" y="53"/>
                      </a:lnTo>
                      <a:lnTo>
                        <a:pt x="0" y="53"/>
                      </a:lnTo>
                      <a:lnTo>
                        <a:pt x="1" y="43"/>
                      </a:lnTo>
                      <a:lnTo>
                        <a:pt x="4" y="32"/>
                      </a:lnTo>
                      <a:lnTo>
                        <a:pt x="9" y="23"/>
                      </a:lnTo>
                      <a:lnTo>
                        <a:pt x="16" y="15"/>
                      </a:lnTo>
                      <a:lnTo>
                        <a:pt x="24" y="9"/>
                      </a:lnTo>
                      <a:lnTo>
                        <a:pt x="33" y="3"/>
                      </a:lnTo>
                      <a:lnTo>
                        <a:pt x="43" y="0"/>
                      </a:lnTo>
                      <a:lnTo>
                        <a:pt x="54" y="0"/>
                      </a:lnTo>
                      <a:lnTo>
                        <a:pt x="54" y="0"/>
                      </a:lnTo>
                      <a:lnTo>
                        <a:pt x="64" y="0"/>
                      </a:lnTo>
                      <a:lnTo>
                        <a:pt x="75" y="3"/>
                      </a:lnTo>
                      <a:lnTo>
                        <a:pt x="84" y="9"/>
                      </a:lnTo>
                      <a:lnTo>
                        <a:pt x="91" y="15"/>
                      </a:lnTo>
                      <a:lnTo>
                        <a:pt x="97" y="23"/>
                      </a:lnTo>
                      <a:lnTo>
                        <a:pt x="103" y="32"/>
                      </a:lnTo>
                      <a:lnTo>
                        <a:pt x="107" y="43"/>
                      </a:lnTo>
                      <a:lnTo>
                        <a:pt x="107" y="53"/>
                      </a:lnTo>
                      <a:lnTo>
                        <a:pt x="107" y="53"/>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98" name="Freeform 214">
                  <a:extLst>
                    <a:ext uri="{FF2B5EF4-FFF2-40B4-BE49-F238E27FC236}">
                      <a16:creationId xmlns:a16="http://schemas.microsoft.com/office/drawing/2014/main" id="{DE0EDD34-7522-191E-355A-C405D8415363}"/>
                    </a:ext>
                  </a:extLst>
                </p:cNvPr>
                <p:cNvSpPr>
                  <a:spLocks/>
                </p:cNvSpPr>
                <p:nvPr/>
              </p:nvSpPr>
              <p:spPr bwMode="auto">
                <a:xfrm>
                  <a:off x="4683" y="2438"/>
                  <a:ext cx="113" cy="113"/>
                </a:xfrm>
                <a:custGeom>
                  <a:avLst/>
                  <a:gdLst>
                    <a:gd name="T0" fmla="*/ 113 w 113"/>
                    <a:gd name="T1" fmla="*/ 57 h 113"/>
                    <a:gd name="T2" fmla="*/ 113 w 113"/>
                    <a:gd name="T3" fmla="*/ 57 h 113"/>
                    <a:gd name="T4" fmla="*/ 112 w 113"/>
                    <a:gd name="T5" fmla="*/ 68 h 113"/>
                    <a:gd name="T6" fmla="*/ 109 w 113"/>
                    <a:gd name="T7" fmla="*/ 78 h 113"/>
                    <a:gd name="T8" fmla="*/ 104 w 113"/>
                    <a:gd name="T9" fmla="*/ 89 h 113"/>
                    <a:gd name="T10" fmla="*/ 97 w 113"/>
                    <a:gd name="T11" fmla="*/ 96 h 113"/>
                    <a:gd name="T12" fmla="*/ 89 w 113"/>
                    <a:gd name="T13" fmla="*/ 104 h 113"/>
                    <a:gd name="T14" fmla="*/ 79 w 113"/>
                    <a:gd name="T15" fmla="*/ 108 h 113"/>
                    <a:gd name="T16" fmla="*/ 68 w 113"/>
                    <a:gd name="T17" fmla="*/ 111 h 113"/>
                    <a:gd name="T18" fmla="*/ 56 w 113"/>
                    <a:gd name="T19" fmla="*/ 113 h 113"/>
                    <a:gd name="T20" fmla="*/ 56 w 113"/>
                    <a:gd name="T21" fmla="*/ 113 h 113"/>
                    <a:gd name="T22" fmla="*/ 46 w 113"/>
                    <a:gd name="T23" fmla="*/ 111 h 113"/>
                    <a:gd name="T24" fmla="*/ 35 w 113"/>
                    <a:gd name="T25" fmla="*/ 108 h 113"/>
                    <a:gd name="T26" fmla="*/ 24 w 113"/>
                    <a:gd name="T27" fmla="*/ 104 h 113"/>
                    <a:gd name="T28" fmla="*/ 17 w 113"/>
                    <a:gd name="T29" fmla="*/ 96 h 113"/>
                    <a:gd name="T30" fmla="*/ 9 w 113"/>
                    <a:gd name="T31" fmla="*/ 89 h 113"/>
                    <a:gd name="T32" fmla="*/ 5 w 113"/>
                    <a:gd name="T33" fmla="*/ 78 h 113"/>
                    <a:gd name="T34" fmla="*/ 2 w 113"/>
                    <a:gd name="T35" fmla="*/ 68 h 113"/>
                    <a:gd name="T36" fmla="*/ 0 w 113"/>
                    <a:gd name="T37" fmla="*/ 57 h 113"/>
                    <a:gd name="T38" fmla="*/ 0 w 113"/>
                    <a:gd name="T39" fmla="*/ 57 h 113"/>
                    <a:gd name="T40" fmla="*/ 2 w 113"/>
                    <a:gd name="T41" fmla="*/ 45 h 113"/>
                    <a:gd name="T42" fmla="*/ 5 w 113"/>
                    <a:gd name="T43" fmla="*/ 34 h 113"/>
                    <a:gd name="T44" fmla="*/ 9 w 113"/>
                    <a:gd name="T45" fmla="*/ 24 h 113"/>
                    <a:gd name="T46" fmla="*/ 17 w 113"/>
                    <a:gd name="T47" fmla="*/ 16 h 113"/>
                    <a:gd name="T48" fmla="*/ 24 w 113"/>
                    <a:gd name="T49" fmla="*/ 9 h 113"/>
                    <a:gd name="T50" fmla="*/ 35 w 113"/>
                    <a:gd name="T51" fmla="*/ 4 h 113"/>
                    <a:gd name="T52" fmla="*/ 46 w 113"/>
                    <a:gd name="T53" fmla="*/ 1 h 113"/>
                    <a:gd name="T54" fmla="*/ 56 w 113"/>
                    <a:gd name="T55" fmla="*/ 0 h 113"/>
                    <a:gd name="T56" fmla="*/ 56 w 113"/>
                    <a:gd name="T57" fmla="*/ 0 h 113"/>
                    <a:gd name="T58" fmla="*/ 68 w 113"/>
                    <a:gd name="T59" fmla="*/ 1 h 113"/>
                    <a:gd name="T60" fmla="*/ 79 w 113"/>
                    <a:gd name="T61" fmla="*/ 4 h 113"/>
                    <a:gd name="T62" fmla="*/ 89 w 113"/>
                    <a:gd name="T63" fmla="*/ 9 h 113"/>
                    <a:gd name="T64" fmla="*/ 97 w 113"/>
                    <a:gd name="T65" fmla="*/ 16 h 113"/>
                    <a:gd name="T66" fmla="*/ 104 w 113"/>
                    <a:gd name="T67" fmla="*/ 24 h 113"/>
                    <a:gd name="T68" fmla="*/ 109 w 113"/>
                    <a:gd name="T69" fmla="*/ 34 h 113"/>
                    <a:gd name="T70" fmla="*/ 112 w 113"/>
                    <a:gd name="T71" fmla="*/ 45 h 113"/>
                    <a:gd name="T72" fmla="*/ 113 w 113"/>
                    <a:gd name="T73" fmla="*/ 57 h 113"/>
                    <a:gd name="T74" fmla="*/ 113 w 113"/>
                    <a:gd name="T75"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13">
                      <a:moveTo>
                        <a:pt x="113" y="57"/>
                      </a:moveTo>
                      <a:lnTo>
                        <a:pt x="113" y="57"/>
                      </a:lnTo>
                      <a:lnTo>
                        <a:pt x="112" y="68"/>
                      </a:lnTo>
                      <a:lnTo>
                        <a:pt x="109" y="78"/>
                      </a:lnTo>
                      <a:lnTo>
                        <a:pt x="104" y="89"/>
                      </a:lnTo>
                      <a:lnTo>
                        <a:pt x="97" y="96"/>
                      </a:lnTo>
                      <a:lnTo>
                        <a:pt x="89" y="104"/>
                      </a:lnTo>
                      <a:lnTo>
                        <a:pt x="79" y="108"/>
                      </a:lnTo>
                      <a:lnTo>
                        <a:pt x="68" y="111"/>
                      </a:lnTo>
                      <a:lnTo>
                        <a:pt x="56" y="113"/>
                      </a:lnTo>
                      <a:lnTo>
                        <a:pt x="56" y="113"/>
                      </a:lnTo>
                      <a:lnTo>
                        <a:pt x="46" y="111"/>
                      </a:lnTo>
                      <a:lnTo>
                        <a:pt x="35" y="108"/>
                      </a:lnTo>
                      <a:lnTo>
                        <a:pt x="24" y="104"/>
                      </a:lnTo>
                      <a:lnTo>
                        <a:pt x="17" y="96"/>
                      </a:lnTo>
                      <a:lnTo>
                        <a:pt x="9" y="89"/>
                      </a:lnTo>
                      <a:lnTo>
                        <a:pt x="5" y="78"/>
                      </a:lnTo>
                      <a:lnTo>
                        <a:pt x="2" y="68"/>
                      </a:lnTo>
                      <a:lnTo>
                        <a:pt x="0" y="57"/>
                      </a:lnTo>
                      <a:lnTo>
                        <a:pt x="0" y="57"/>
                      </a:lnTo>
                      <a:lnTo>
                        <a:pt x="2" y="45"/>
                      </a:lnTo>
                      <a:lnTo>
                        <a:pt x="5" y="34"/>
                      </a:lnTo>
                      <a:lnTo>
                        <a:pt x="9" y="24"/>
                      </a:lnTo>
                      <a:lnTo>
                        <a:pt x="17" y="16"/>
                      </a:lnTo>
                      <a:lnTo>
                        <a:pt x="24" y="9"/>
                      </a:lnTo>
                      <a:lnTo>
                        <a:pt x="35" y="4"/>
                      </a:lnTo>
                      <a:lnTo>
                        <a:pt x="46" y="1"/>
                      </a:lnTo>
                      <a:lnTo>
                        <a:pt x="56" y="0"/>
                      </a:lnTo>
                      <a:lnTo>
                        <a:pt x="56" y="0"/>
                      </a:lnTo>
                      <a:lnTo>
                        <a:pt x="68" y="1"/>
                      </a:lnTo>
                      <a:lnTo>
                        <a:pt x="79" y="4"/>
                      </a:lnTo>
                      <a:lnTo>
                        <a:pt x="89" y="9"/>
                      </a:lnTo>
                      <a:lnTo>
                        <a:pt x="97" y="16"/>
                      </a:lnTo>
                      <a:lnTo>
                        <a:pt x="104" y="24"/>
                      </a:lnTo>
                      <a:lnTo>
                        <a:pt x="109" y="34"/>
                      </a:lnTo>
                      <a:lnTo>
                        <a:pt x="112" y="45"/>
                      </a:lnTo>
                      <a:lnTo>
                        <a:pt x="113" y="57"/>
                      </a:lnTo>
                      <a:lnTo>
                        <a:pt x="113" y="57"/>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99" name="Freeform 215">
                  <a:extLst>
                    <a:ext uri="{FF2B5EF4-FFF2-40B4-BE49-F238E27FC236}">
                      <a16:creationId xmlns:a16="http://schemas.microsoft.com/office/drawing/2014/main" id="{81C3EFBF-CA65-67C7-5594-F656182EE794}"/>
                    </a:ext>
                  </a:extLst>
                </p:cNvPr>
                <p:cNvSpPr>
                  <a:spLocks/>
                </p:cNvSpPr>
                <p:nvPr/>
              </p:nvSpPr>
              <p:spPr bwMode="auto">
                <a:xfrm>
                  <a:off x="4664" y="2340"/>
                  <a:ext cx="111" cy="111"/>
                </a:xfrm>
                <a:custGeom>
                  <a:avLst/>
                  <a:gdLst>
                    <a:gd name="T0" fmla="*/ 111 w 111"/>
                    <a:gd name="T1" fmla="*/ 56 h 111"/>
                    <a:gd name="T2" fmla="*/ 111 w 111"/>
                    <a:gd name="T3" fmla="*/ 56 h 111"/>
                    <a:gd name="T4" fmla="*/ 110 w 111"/>
                    <a:gd name="T5" fmla="*/ 66 h 111"/>
                    <a:gd name="T6" fmla="*/ 107 w 111"/>
                    <a:gd name="T7" fmla="*/ 77 h 111"/>
                    <a:gd name="T8" fmla="*/ 101 w 111"/>
                    <a:gd name="T9" fmla="*/ 87 h 111"/>
                    <a:gd name="T10" fmla="*/ 95 w 111"/>
                    <a:gd name="T11" fmla="*/ 95 h 111"/>
                    <a:gd name="T12" fmla="*/ 87 w 111"/>
                    <a:gd name="T13" fmla="*/ 102 h 111"/>
                    <a:gd name="T14" fmla="*/ 77 w 111"/>
                    <a:gd name="T15" fmla="*/ 107 h 111"/>
                    <a:gd name="T16" fmla="*/ 66 w 111"/>
                    <a:gd name="T17" fmla="*/ 110 h 111"/>
                    <a:gd name="T18" fmla="*/ 55 w 111"/>
                    <a:gd name="T19" fmla="*/ 111 h 111"/>
                    <a:gd name="T20" fmla="*/ 55 w 111"/>
                    <a:gd name="T21" fmla="*/ 111 h 111"/>
                    <a:gd name="T22" fmla="*/ 43 w 111"/>
                    <a:gd name="T23" fmla="*/ 110 h 111"/>
                    <a:gd name="T24" fmla="*/ 34 w 111"/>
                    <a:gd name="T25" fmla="*/ 107 h 111"/>
                    <a:gd name="T26" fmla="*/ 24 w 111"/>
                    <a:gd name="T27" fmla="*/ 102 h 111"/>
                    <a:gd name="T28" fmla="*/ 16 w 111"/>
                    <a:gd name="T29" fmla="*/ 95 h 111"/>
                    <a:gd name="T30" fmla="*/ 9 w 111"/>
                    <a:gd name="T31" fmla="*/ 87 h 111"/>
                    <a:gd name="T32" fmla="*/ 4 w 111"/>
                    <a:gd name="T33" fmla="*/ 77 h 111"/>
                    <a:gd name="T34" fmla="*/ 1 w 111"/>
                    <a:gd name="T35" fmla="*/ 66 h 111"/>
                    <a:gd name="T36" fmla="*/ 0 w 111"/>
                    <a:gd name="T37" fmla="*/ 56 h 111"/>
                    <a:gd name="T38" fmla="*/ 0 w 111"/>
                    <a:gd name="T39" fmla="*/ 56 h 111"/>
                    <a:gd name="T40" fmla="*/ 1 w 111"/>
                    <a:gd name="T41" fmla="*/ 45 h 111"/>
                    <a:gd name="T42" fmla="*/ 4 w 111"/>
                    <a:gd name="T43" fmla="*/ 34 h 111"/>
                    <a:gd name="T44" fmla="*/ 9 w 111"/>
                    <a:gd name="T45" fmla="*/ 24 h 111"/>
                    <a:gd name="T46" fmla="*/ 16 w 111"/>
                    <a:gd name="T47" fmla="*/ 16 h 111"/>
                    <a:gd name="T48" fmla="*/ 24 w 111"/>
                    <a:gd name="T49" fmla="*/ 9 h 111"/>
                    <a:gd name="T50" fmla="*/ 34 w 111"/>
                    <a:gd name="T51" fmla="*/ 4 h 111"/>
                    <a:gd name="T52" fmla="*/ 43 w 111"/>
                    <a:gd name="T53" fmla="*/ 1 h 111"/>
                    <a:gd name="T54" fmla="*/ 55 w 111"/>
                    <a:gd name="T55" fmla="*/ 0 h 111"/>
                    <a:gd name="T56" fmla="*/ 55 w 111"/>
                    <a:gd name="T57" fmla="*/ 0 h 111"/>
                    <a:gd name="T58" fmla="*/ 66 w 111"/>
                    <a:gd name="T59" fmla="*/ 1 h 111"/>
                    <a:gd name="T60" fmla="*/ 77 w 111"/>
                    <a:gd name="T61" fmla="*/ 4 h 111"/>
                    <a:gd name="T62" fmla="*/ 87 w 111"/>
                    <a:gd name="T63" fmla="*/ 9 h 111"/>
                    <a:gd name="T64" fmla="*/ 95 w 111"/>
                    <a:gd name="T65" fmla="*/ 16 h 111"/>
                    <a:gd name="T66" fmla="*/ 101 w 111"/>
                    <a:gd name="T67" fmla="*/ 24 h 111"/>
                    <a:gd name="T68" fmla="*/ 107 w 111"/>
                    <a:gd name="T69" fmla="*/ 34 h 111"/>
                    <a:gd name="T70" fmla="*/ 110 w 111"/>
                    <a:gd name="T71" fmla="*/ 45 h 111"/>
                    <a:gd name="T72" fmla="*/ 111 w 111"/>
                    <a:gd name="T73" fmla="*/ 56 h 111"/>
                    <a:gd name="T74" fmla="*/ 111 w 111"/>
                    <a:gd name="T75" fmla="*/ 5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 h="111">
                      <a:moveTo>
                        <a:pt x="111" y="56"/>
                      </a:moveTo>
                      <a:lnTo>
                        <a:pt x="111" y="56"/>
                      </a:lnTo>
                      <a:lnTo>
                        <a:pt x="110" y="66"/>
                      </a:lnTo>
                      <a:lnTo>
                        <a:pt x="107" y="77"/>
                      </a:lnTo>
                      <a:lnTo>
                        <a:pt x="101" y="87"/>
                      </a:lnTo>
                      <a:lnTo>
                        <a:pt x="95" y="95"/>
                      </a:lnTo>
                      <a:lnTo>
                        <a:pt x="87" y="102"/>
                      </a:lnTo>
                      <a:lnTo>
                        <a:pt x="77" y="107"/>
                      </a:lnTo>
                      <a:lnTo>
                        <a:pt x="66" y="110"/>
                      </a:lnTo>
                      <a:lnTo>
                        <a:pt x="55" y="111"/>
                      </a:lnTo>
                      <a:lnTo>
                        <a:pt x="55" y="111"/>
                      </a:lnTo>
                      <a:lnTo>
                        <a:pt x="43" y="110"/>
                      </a:lnTo>
                      <a:lnTo>
                        <a:pt x="34" y="107"/>
                      </a:lnTo>
                      <a:lnTo>
                        <a:pt x="24" y="102"/>
                      </a:lnTo>
                      <a:lnTo>
                        <a:pt x="16" y="95"/>
                      </a:lnTo>
                      <a:lnTo>
                        <a:pt x="9" y="87"/>
                      </a:lnTo>
                      <a:lnTo>
                        <a:pt x="4" y="77"/>
                      </a:lnTo>
                      <a:lnTo>
                        <a:pt x="1" y="66"/>
                      </a:lnTo>
                      <a:lnTo>
                        <a:pt x="0" y="56"/>
                      </a:lnTo>
                      <a:lnTo>
                        <a:pt x="0" y="56"/>
                      </a:lnTo>
                      <a:lnTo>
                        <a:pt x="1" y="45"/>
                      </a:lnTo>
                      <a:lnTo>
                        <a:pt x="4" y="34"/>
                      </a:lnTo>
                      <a:lnTo>
                        <a:pt x="9" y="24"/>
                      </a:lnTo>
                      <a:lnTo>
                        <a:pt x="16" y="16"/>
                      </a:lnTo>
                      <a:lnTo>
                        <a:pt x="24" y="9"/>
                      </a:lnTo>
                      <a:lnTo>
                        <a:pt x="34" y="4"/>
                      </a:lnTo>
                      <a:lnTo>
                        <a:pt x="43" y="1"/>
                      </a:lnTo>
                      <a:lnTo>
                        <a:pt x="55" y="0"/>
                      </a:lnTo>
                      <a:lnTo>
                        <a:pt x="55" y="0"/>
                      </a:lnTo>
                      <a:lnTo>
                        <a:pt x="66" y="1"/>
                      </a:lnTo>
                      <a:lnTo>
                        <a:pt x="77" y="4"/>
                      </a:lnTo>
                      <a:lnTo>
                        <a:pt x="87" y="9"/>
                      </a:lnTo>
                      <a:lnTo>
                        <a:pt x="95" y="16"/>
                      </a:lnTo>
                      <a:lnTo>
                        <a:pt x="101" y="24"/>
                      </a:lnTo>
                      <a:lnTo>
                        <a:pt x="107" y="34"/>
                      </a:lnTo>
                      <a:lnTo>
                        <a:pt x="110" y="45"/>
                      </a:lnTo>
                      <a:lnTo>
                        <a:pt x="111" y="56"/>
                      </a:lnTo>
                      <a:lnTo>
                        <a:pt x="111" y="56"/>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0" name="Freeform 216">
                  <a:extLst>
                    <a:ext uri="{FF2B5EF4-FFF2-40B4-BE49-F238E27FC236}">
                      <a16:creationId xmlns:a16="http://schemas.microsoft.com/office/drawing/2014/main" id="{49E82226-1862-81CB-DA5C-1BEC742A6721}"/>
                    </a:ext>
                  </a:extLst>
                </p:cNvPr>
                <p:cNvSpPr>
                  <a:spLocks/>
                </p:cNvSpPr>
                <p:nvPr/>
              </p:nvSpPr>
              <p:spPr bwMode="auto">
                <a:xfrm>
                  <a:off x="4698" y="2264"/>
                  <a:ext cx="104" cy="103"/>
                </a:xfrm>
                <a:custGeom>
                  <a:avLst/>
                  <a:gdLst>
                    <a:gd name="T0" fmla="*/ 104 w 104"/>
                    <a:gd name="T1" fmla="*/ 52 h 103"/>
                    <a:gd name="T2" fmla="*/ 104 w 104"/>
                    <a:gd name="T3" fmla="*/ 52 h 103"/>
                    <a:gd name="T4" fmla="*/ 103 w 104"/>
                    <a:gd name="T5" fmla="*/ 62 h 103"/>
                    <a:gd name="T6" fmla="*/ 100 w 104"/>
                    <a:gd name="T7" fmla="*/ 71 h 103"/>
                    <a:gd name="T8" fmla="*/ 95 w 104"/>
                    <a:gd name="T9" fmla="*/ 80 h 103"/>
                    <a:gd name="T10" fmla="*/ 89 w 104"/>
                    <a:gd name="T11" fmla="*/ 88 h 103"/>
                    <a:gd name="T12" fmla="*/ 82 w 104"/>
                    <a:gd name="T13" fmla="*/ 94 h 103"/>
                    <a:gd name="T14" fmla="*/ 73 w 104"/>
                    <a:gd name="T15" fmla="*/ 98 h 103"/>
                    <a:gd name="T16" fmla="*/ 62 w 104"/>
                    <a:gd name="T17" fmla="*/ 101 h 103"/>
                    <a:gd name="T18" fmla="*/ 53 w 104"/>
                    <a:gd name="T19" fmla="*/ 103 h 103"/>
                    <a:gd name="T20" fmla="*/ 53 w 104"/>
                    <a:gd name="T21" fmla="*/ 103 h 103"/>
                    <a:gd name="T22" fmla="*/ 43 w 104"/>
                    <a:gd name="T23" fmla="*/ 101 h 103"/>
                    <a:gd name="T24" fmla="*/ 32 w 104"/>
                    <a:gd name="T25" fmla="*/ 98 h 103"/>
                    <a:gd name="T26" fmla="*/ 23 w 104"/>
                    <a:gd name="T27" fmla="*/ 94 h 103"/>
                    <a:gd name="T28" fmla="*/ 15 w 104"/>
                    <a:gd name="T29" fmla="*/ 88 h 103"/>
                    <a:gd name="T30" fmla="*/ 9 w 104"/>
                    <a:gd name="T31" fmla="*/ 80 h 103"/>
                    <a:gd name="T32" fmla="*/ 5 w 104"/>
                    <a:gd name="T33" fmla="*/ 71 h 103"/>
                    <a:gd name="T34" fmla="*/ 2 w 104"/>
                    <a:gd name="T35" fmla="*/ 62 h 103"/>
                    <a:gd name="T36" fmla="*/ 0 w 104"/>
                    <a:gd name="T37" fmla="*/ 52 h 103"/>
                    <a:gd name="T38" fmla="*/ 0 w 104"/>
                    <a:gd name="T39" fmla="*/ 52 h 103"/>
                    <a:gd name="T40" fmla="*/ 2 w 104"/>
                    <a:gd name="T41" fmla="*/ 41 h 103"/>
                    <a:gd name="T42" fmla="*/ 5 w 104"/>
                    <a:gd name="T43" fmla="*/ 32 h 103"/>
                    <a:gd name="T44" fmla="*/ 9 w 104"/>
                    <a:gd name="T45" fmla="*/ 23 h 103"/>
                    <a:gd name="T46" fmla="*/ 15 w 104"/>
                    <a:gd name="T47" fmla="*/ 16 h 103"/>
                    <a:gd name="T48" fmla="*/ 23 w 104"/>
                    <a:gd name="T49" fmla="*/ 9 h 103"/>
                    <a:gd name="T50" fmla="*/ 32 w 104"/>
                    <a:gd name="T51" fmla="*/ 5 h 103"/>
                    <a:gd name="T52" fmla="*/ 43 w 104"/>
                    <a:gd name="T53" fmla="*/ 2 h 103"/>
                    <a:gd name="T54" fmla="*/ 53 w 104"/>
                    <a:gd name="T55" fmla="*/ 0 h 103"/>
                    <a:gd name="T56" fmla="*/ 53 w 104"/>
                    <a:gd name="T57" fmla="*/ 0 h 103"/>
                    <a:gd name="T58" fmla="*/ 62 w 104"/>
                    <a:gd name="T59" fmla="*/ 2 h 103"/>
                    <a:gd name="T60" fmla="*/ 73 w 104"/>
                    <a:gd name="T61" fmla="*/ 5 h 103"/>
                    <a:gd name="T62" fmla="*/ 82 w 104"/>
                    <a:gd name="T63" fmla="*/ 9 h 103"/>
                    <a:gd name="T64" fmla="*/ 89 w 104"/>
                    <a:gd name="T65" fmla="*/ 16 h 103"/>
                    <a:gd name="T66" fmla="*/ 95 w 104"/>
                    <a:gd name="T67" fmla="*/ 23 h 103"/>
                    <a:gd name="T68" fmla="*/ 100 w 104"/>
                    <a:gd name="T69" fmla="*/ 32 h 103"/>
                    <a:gd name="T70" fmla="*/ 103 w 104"/>
                    <a:gd name="T71" fmla="*/ 41 h 103"/>
                    <a:gd name="T72" fmla="*/ 104 w 104"/>
                    <a:gd name="T73" fmla="*/ 52 h 103"/>
                    <a:gd name="T74" fmla="*/ 104 w 104"/>
                    <a:gd name="T75" fmla="*/ 5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3">
                      <a:moveTo>
                        <a:pt x="104" y="52"/>
                      </a:moveTo>
                      <a:lnTo>
                        <a:pt x="104" y="52"/>
                      </a:lnTo>
                      <a:lnTo>
                        <a:pt x="103" y="62"/>
                      </a:lnTo>
                      <a:lnTo>
                        <a:pt x="100" y="71"/>
                      </a:lnTo>
                      <a:lnTo>
                        <a:pt x="95" y="80"/>
                      </a:lnTo>
                      <a:lnTo>
                        <a:pt x="89" y="88"/>
                      </a:lnTo>
                      <a:lnTo>
                        <a:pt x="82" y="94"/>
                      </a:lnTo>
                      <a:lnTo>
                        <a:pt x="73" y="98"/>
                      </a:lnTo>
                      <a:lnTo>
                        <a:pt x="62" y="101"/>
                      </a:lnTo>
                      <a:lnTo>
                        <a:pt x="53" y="103"/>
                      </a:lnTo>
                      <a:lnTo>
                        <a:pt x="53" y="103"/>
                      </a:lnTo>
                      <a:lnTo>
                        <a:pt x="43" y="101"/>
                      </a:lnTo>
                      <a:lnTo>
                        <a:pt x="32" y="98"/>
                      </a:lnTo>
                      <a:lnTo>
                        <a:pt x="23" y="94"/>
                      </a:lnTo>
                      <a:lnTo>
                        <a:pt x="15" y="88"/>
                      </a:lnTo>
                      <a:lnTo>
                        <a:pt x="9" y="80"/>
                      </a:lnTo>
                      <a:lnTo>
                        <a:pt x="5" y="71"/>
                      </a:lnTo>
                      <a:lnTo>
                        <a:pt x="2" y="62"/>
                      </a:lnTo>
                      <a:lnTo>
                        <a:pt x="0" y="52"/>
                      </a:lnTo>
                      <a:lnTo>
                        <a:pt x="0" y="52"/>
                      </a:lnTo>
                      <a:lnTo>
                        <a:pt x="2" y="41"/>
                      </a:lnTo>
                      <a:lnTo>
                        <a:pt x="5" y="32"/>
                      </a:lnTo>
                      <a:lnTo>
                        <a:pt x="9" y="23"/>
                      </a:lnTo>
                      <a:lnTo>
                        <a:pt x="15" y="16"/>
                      </a:lnTo>
                      <a:lnTo>
                        <a:pt x="23" y="9"/>
                      </a:lnTo>
                      <a:lnTo>
                        <a:pt x="32" y="5"/>
                      </a:lnTo>
                      <a:lnTo>
                        <a:pt x="43" y="2"/>
                      </a:lnTo>
                      <a:lnTo>
                        <a:pt x="53" y="0"/>
                      </a:lnTo>
                      <a:lnTo>
                        <a:pt x="53" y="0"/>
                      </a:lnTo>
                      <a:lnTo>
                        <a:pt x="62" y="2"/>
                      </a:lnTo>
                      <a:lnTo>
                        <a:pt x="73" y="5"/>
                      </a:lnTo>
                      <a:lnTo>
                        <a:pt x="82" y="9"/>
                      </a:lnTo>
                      <a:lnTo>
                        <a:pt x="89" y="16"/>
                      </a:lnTo>
                      <a:lnTo>
                        <a:pt x="95" y="23"/>
                      </a:lnTo>
                      <a:lnTo>
                        <a:pt x="100" y="32"/>
                      </a:lnTo>
                      <a:lnTo>
                        <a:pt x="103" y="41"/>
                      </a:lnTo>
                      <a:lnTo>
                        <a:pt x="104" y="52"/>
                      </a:lnTo>
                      <a:lnTo>
                        <a:pt x="104" y="52"/>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1" name="Freeform 217">
                  <a:extLst>
                    <a:ext uri="{FF2B5EF4-FFF2-40B4-BE49-F238E27FC236}">
                      <a16:creationId xmlns:a16="http://schemas.microsoft.com/office/drawing/2014/main" id="{348E8331-7D90-8566-F935-8117694B43A9}"/>
                    </a:ext>
                  </a:extLst>
                </p:cNvPr>
                <p:cNvSpPr>
                  <a:spLocks/>
                </p:cNvSpPr>
                <p:nvPr/>
              </p:nvSpPr>
              <p:spPr bwMode="auto">
                <a:xfrm>
                  <a:off x="4816" y="2323"/>
                  <a:ext cx="102" cy="104"/>
                </a:xfrm>
                <a:custGeom>
                  <a:avLst/>
                  <a:gdLst>
                    <a:gd name="T0" fmla="*/ 102 w 102"/>
                    <a:gd name="T1" fmla="*/ 53 h 104"/>
                    <a:gd name="T2" fmla="*/ 102 w 102"/>
                    <a:gd name="T3" fmla="*/ 53 h 104"/>
                    <a:gd name="T4" fmla="*/ 101 w 102"/>
                    <a:gd name="T5" fmla="*/ 62 h 104"/>
                    <a:gd name="T6" fmla="*/ 98 w 102"/>
                    <a:gd name="T7" fmla="*/ 73 h 104"/>
                    <a:gd name="T8" fmla="*/ 93 w 102"/>
                    <a:gd name="T9" fmla="*/ 82 h 104"/>
                    <a:gd name="T10" fmla="*/ 87 w 102"/>
                    <a:gd name="T11" fmla="*/ 89 h 104"/>
                    <a:gd name="T12" fmla="*/ 80 w 102"/>
                    <a:gd name="T13" fmla="*/ 95 h 104"/>
                    <a:gd name="T14" fmla="*/ 71 w 102"/>
                    <a:gd name="T15" fmla="*/ 100 h 104"/>
                    <a:gd name="T16" fmla="*/ 62 w 102"/>
                    <a:gd name="T17" fmla="*/ 103 h 104"/>
                    <a:gd name="T18" fmla="*/ 51 w 102"/>
                    <a:gd name="T19" fmla="*/ 104 h 104"/>
                    <a:gd name="T20" fmla="*/ 51 w 102"/>
                    <a:gd name="T21" fmla="*/ 104 h 104"/>
                    <a:gd name="T22" fmla="*/ 41 w 102"/>
                    <a:gd name="T23" fmla="*/ 103 h 104"/>
                    <a:gd name="T24" fmla="*/ 32 w 102"/>
                    <a:gd name="T25" fmla="*/ 100 h 104"/>
                    <a:gd name="T26" fmla="*/ 23 w 102"/>
                    <a:gd name="T27" fmla="*/ 95 h 104"/>
                    <a:gd name="T28" fmla="*/ 15 w 102"/>
                    <a:gd name="T29" fmla="*/ 89 h 104"/>
                    <a:gd name="T30" fmla="*/ 9 w 102"/>
                    <a:gd name="T31" fmla="*/ 82 h 104"/>
                    <a:gd name="T32" fmla="*/ 3 w 102"/>
                    <a:gd name="T33" fmla="*/ 73 h 104"/>
                    <a:gd name="T34" fmla="*/ 0 w 102"/>
                    <a:gd name="T35" fmla="*/ 62 h 104"/>
                    <a:gd name="T36" fmla="*/ 0 w 102"/>
                    <a:gd name="T37" fmla="*/ 53 h 104"/>
                    <a:gd name="T38" fmla="*/ 0 w 102"/>
                    <a:gd name="T39" fmla="*/ 53 h 104"/>
                    <a:gd name="T40" fmla="*/ 0 w 102"/>
                    <a:gd name="T41" fmla="*/ 42 h 104"/>
                    <a:gd name="T42" fmla="*/ 3 w 102"/>
                    <a:gd name="T43" fmla="*/ 32 h 104"/>
                    <a:gd name="T44" fmla="*/ 9 w 102"/>
                    <a:gd name="T45" fmla="*/ 23 h 104"/>
                    <a:gd name="T46" fmla="*/ 15 w 102"/>
                    <a:gd name="T47" fmla="*/ 15 h 104"/>
                    <a:gd name="T48" fmla="*/ 23 w 102"/>
                    <a:gd name="T49" fmla="*/ 9 h 104"/>
                    <a:gd name="T50" fmla="*/ 32 w 102"/>
                    <a:gd name="T51" fmla="*/ 5 h 104"/>
                    <a:gd name="T52" fmla="*/ 41 w 102"/>
                    <a:gd name="T53" fmla="*/ 2 h 104"/>
                    <a:gd name="T54" fmla="*/ 51 w 102"/>
                    <a:gd name="T55" fmla="*/ 0 h 104"/>
                    <a:gd name="T56" fmla="*/ 51 w 102"/>
                    <a:gd name="T57" fmla="*/ 0 h 104"/>
                    <a:gd name="T58" fmla="*/ 62 w 102"/>
                    <a:gd name="T59" fmla="*/ 2 h 104"/>
                    <a:gd name="T60" fmla="*/ 71 w 102"/>
                    <a:gd name="T61" fmla="*/ 5 h 104"/>
                    <a:gd name="T62" fmla="*/ 80 w 102"/>
                    <a:gd name="T63" fmla="*/ 9 h 104"/>
                    <a:gd name="T64" fmla="*/ 87 w 102"/>
                    <a:gd name="T65" fmla="*/ 15 h 104"/>
                    <a:gd name="T66" fmla="*/ 93 w 102"/>
                    <a:gd name="T67" fmla="*/ 23 h 104"/>
                    <a:gd name="T68" fmla="*/ 98 w 102"/>
                    <a:gd name="T69" fmla="*/ 32 h 104"/>
                    <a:gd name="T70" fmla="*/ 101 w 102"/>
                    <a:gd name="T71" fmla="*/ 42 h 104"/>
                    <a:gd name="T72" fmla="*/ 102 w 102"/>
                    <a:gd name="T73" fmla="*/ 53 h 104"/>
                    <a:gd name="T74" fmla="*/ 102 w 102"/>
                    <a:gd name="T75" fmla="*/ 5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4">
                      <a:moveTo>
                        <a:pt x="102" y="53"/>
                      </a:moveTo>
                      <a:lnTo>
                        <a:pt x="102" y="53"/>
                      </a:lnTo>
                      <a:lnTo>
                        <a:pt x="101" y="62"/>
                      </a:lnTo>
                      <a:lnTo>
                        <a:pt x="98" y="73"/>
                      </a:lnTo>
                      <a:lnTo>
                        <a:pt x="93" y="82"/>
                      </a:lnTo>
                      <a:lnTo>
                        <a:pt x="87" y="89"/>
                      </a:lnTo>
                      <a:lnTo>
                        <a:pt x="80" y="95"/>
                      </a:lnTo>
                      <a:lnTo>
                        <a:pt x="71" y="100"/>
                      </a:lnTo>
                      <a:lnTo>
                        <a:pt x="62" y="103"/>
                      </a:lnTo>
                      <a:lnTo>
                        <a:pt x="51" y="104"/>
                      </a:lnTo>
                      <a:lnTo>
                        <a:pt x="51" y="104"/>
                      </a:lnTo>
                      <a:lnTo>
                        <a:pt x="41" y="103"/>
                      </a:lnTo>
                      <a:lnTo>
                        <a:pt x="32" y="100"/>
                      </a:lnTo>
                      <a:lnTo>
                        <a:pt x="23" y="95"/>
                      </a:lnTo>
                      <a:lnTo>
                        <a:pt x="15" y="89"/>
                      </a:lnTo>
                      <a:lnTo>
                        <a:pt x="9" y="82"/>
                      </a:lnTo>
                      <a:lnTo>
                        <a:pt x="3" y="73"/>
                      </a:lnTo>
                      <a:lnTo>
                        <a:pt x="0" y="62"/>
                      </a:lnTo>
                      <a:lnTo>
                        <a:pt x="0" y="53"/>
                      </a:lnTo>
                      <a:lnTo>
                        <a:pt x="0" y="53"/>
                      </a:lnTo>
                      <a:lnTo>
                        <a:pt x="0" y="42"/>
                      </a:lnTo>
                      <a:lnTo>
                        <a:pt x="3" y="32"/>
                      </a:lnTo>
                      <a:lnTo>
                        <a:pt x="9" y="23"/>
                      </a:lnTo>
                      <a:lnTo>
                        <a:pt x="15" y="15"/>
                      </a:lnTo>
                      <a:lnTo>
                        <a:pt x="23" y="9"/>
                      </a:lnTo>
                      <a:lnTo>
                        <a:pt x="32" y="5"/>
                      </a:lnTo>
                      <a:lnTo>
                        <a:pt x="41" y="2"/>
                      </a:lnTo>
                      <a:lnTo>
                        <a:pt x="51" y="0"/>
                      </a:lnTo>
                      <a:lnTo>
                        <a:pt x="51" y="0"/>
                      </a:lnTo>
                      <a:lnTo>
                        <a:pt x="62" y="2"/>
                      </a:lnTo>
                      <a:lnTo>
                        <a:pt x="71" y="5"/>
                      </a:lnTo>
                      <a:lnTo>
                        <a:pt x="80" y="9"/>
                      </a:lnTo>
                      <a:lnTo>
                        <a:pt x="87" y="15"/>
                      </a:lnTo>
                      <a:lnTo>
                        <a:pt x="93" y="23"/>
                      </a:lnTo>
                      <a:lnTo>
                        <a:pt x="98" y="32"/>
                      </a:lnTo>
                      <a:lnTo>
                        <a:pt x="101" y="42"/>
                      </a:lnTo>
                      <a:lnTo>
                        <a:pt x="102" y="53"/>
                      </a:lnTo>
                      <a:lnTo>
                        <a:pt x="102" y="53"/>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2" name="Freeform 218">
                  <a:extLst>
                    <a:ext uri="{FF2B5EF4-FFF2-40B4-BE49-F238E27FC236}">
                      <a16:creationId xmlns:a16="http://schemas.microsoft.com/office/drawing/2014/main" id="{D83A2C50-E670-0136-06EA-0DA78778C15E}"/>
                    </a:ext>
                  </a:extLst>
                </p:cNvPr>
                <p:cNvSpPr>
                  <a:spLocks/>
                </p:cNvSpPr>
                <p:nvPr/>
              </p:nvSpPr>
              <p:spPr bwMode="auto">
                <a:xfrm>
                  <a:off x="4789" y="2408"/>
                  <a:ext cx="108" cy="108"/>
                </a:xfrm>
                <a:custGeom>
                  <a:avLst/>
                  <a:gdLst>
                    <a:gd name="T0" fmla="*/ 108 w 108"/>
                    <a:gd name="T1" fmla="*/ 54 h 108"/>
                    <a:gd name="T2" fmla="*/ 108 w 108"/>
                    <a:gd name="T3" fmla="*/ 54 h 108"/>
                    <a:gd name="T4" fmla="*/ 107 w 108"/>
                    <a:gd name="T5" fmla="*/ 64 h 108"/>
                    <a:gd name="T6" fmla="*/ 104 w 108"/>
                    <a:gd name="T7" fmla="*/ 75 h 108"/>
                    <a:gd name="T8" fmla="*/ 98 w 108"/>
                    <a:gd name="T9" fmla="*/ 84 h 108"/>
                    <a:gd name="T10" fmla="*/ 92 w 108"/>
                    <a:gd name="T11" fmla="*/ 92 h 108"/>
                    <a:gd name="T12" fmla="*/ 84 w 108"/>
                    <a:gd name="T13" fmla="*/ 99 h 108"/>
                    <a:gd name="T14" fmla="*/ 75 w 108"/>
                    <a:gd name="T15" fmla="*/ 104 h 108"/>
                    <a:gd name="T16" fmla="*/ 65 w 108"/>
                    <a:gd name="T17" fmla="*/ 107 h 108"/>
                    <a:gd name="T18" fmla="*/ 54 w 108"/>
                    <a:gd name="T19" fmla="*/ 108 h 108"/>
                    <a:gd name="T20" fmla="*/ 54 w 108"/>
                    <a:gd name="T21" fmla="*/ 108 h 108"/>
                    <a:gd name="T22" fmla="*/ 42 w 108"/>
                    <a:gd name="T23" fmla="*/ 107 h 108"/>
                    <a:gd name="T24" fmla="*/ 33 w 108"/>
                    <a:gd name="T25" fmla="*/ 104 h 108"/>
                    <a:gd name="T26" fmla="*/ 24 w 108"/>
                    <a:gd name="T27" fmla="*/ 99 h 108"/>
                    <a:gd name="T28" fmla="*/ 15 w 108"/>
                    <a:gd name="T29" fmla="*/ 92 h 108"/>
                    <a:gd name="T30" fmla="*/ 9 w 108"/>
                    <a:gd name="T31" fmla="*/ 84 h 108"/>
                    <a:gd name="T32" fmla="*/ 4 w 108"/>
                    <a:gd name="T33" fmla="*/ 75 h 108"/>
                    <a:gd name="T34" fmla="*/ 0 w 108"/>
                    <a:gd name="T35" fmla="*/ 64 h 108"/>
                    <a:gd name="T36" fmla="*/ 0 w 108"/>
                    <a:gd name="T37" fmla="*/ 54 h 108"/>
                    <a:gd name="T38" fmla="*/ 0 w 108"/>
                    <a:gd name="T39" fmla="*/ 54 h 108"/>
                    <a:gd name="T40" fmla="*/ 0 w 108"/>
                    <a:gd name="T41" fmla="*/ 43 h 108"/>
                    <a:gd name="T42" fmla="*/ 4 w 108"/>
                    <a:gd name="T43" fmla="*/ 33 h 108"/>
                    <a:gd name="T44" fmla="*/ 9 w 108"/>
                    <a:gd name="T45" fmla="*/ 24 h 108"/>
                    <a:gd name="T46" fmla="*/ 15 w 108"/>
                    <a:gd name="T47" fmla="*/ 16 h 108"/>
                    <a:gd name="T48" fmla="*/ 24 w 108"/>
                    <a:gd name="T49" fmla="*/ 9 h 108"/>
                    <a:gd name="T50" fmla="*/ 33 w 108"/>
                    <a:gd name="T51" fmla="*/ 4 h 108"/>
                    <a:gd name="T52" fmla="*/ 42 w 108"/>
                    <a:gd name="T53" fmla="*/ 1 h 108"/>
                    <a:gd name="T54" fmla="*/ 54 w 108"/>
                    <a:gd name="T55" fmla="*/ 0 h 108"/>
                    <a:gd name="T56" fmla="*/ 54 w 108"/>
                    <a:gd name="T57" fmla="*/ 0 h 108"/>
                    <a:gd name="T58" fmla="*/ 65 w 108"/>
                    <a:gd name="T59" fmla="*/ 1 h 108"/>
                    <a:gd name="T60" fmla="*/ 75 w 108"/>
                    <a:gd name="T61" fmla="*/ 4 h 108"/>
                    <a:gd name="T62" fmla="*/ 84 w 108"/>
                    <a:gd name="T63" fmla="*/ 9 h 108"/>
                    <a:gd name="T64" fmla="*/ 92 w 108"/>
                    <a:gd name="T65" fmla="*/ 16 h 108"/>
                    <a:gd name="T66" fmla="*/ 98 w 108"/>
                    <a:gd name="T67" fmla="*/ 24 h 108"/>
                    <a:gd name="T68" fmla="*/ 104 w 108"/>
                    <a:gd name="T69" fmla="*/ 33 h 108"/>
                    <a:gd name="T70" fmla="*/ 107 w 108"/>
                    <a:gd name="T71" fmla="*/ 43 h 108"/>
                    <a:gd name="T72" fmla="*/ 108 w 108"/>
                    <a:gd name="T73" fmla="*/ 54 h 108"/>
                    <a:gd name="T74" fmla="*/ 108 w 108"/>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8">
                      <a:moveTo>
                        <a:pt x="108" y="54"/>
                      </a:moveTo>
                      <a:lnTo>
                        <a:pt x="108" y="54"/>
                      </a:lnTo>
                      <a:lnTo>
                        <a:pt x="107" y="64"/>
                      </a:lnTo>
                      <a:lnTo>
                        <a:pt x="104" y="75"/>
                      </a:lnTo>
                      <a:lnTo>
                        <a:pt x="98" y="84"/>
                      </a:lnTo>
                      <a:lnTo>
                        <a:pt x="92" y="92"/>
                      </a:lnTo>
                      <a:lnTo>
                        <a:pt x="84" y="99"/>
                      </a:lnTo>
                      <a:lnTo>
                        <a:pt x="75" y="104"/>
                      </a:lnTo>
                      <a:lnTo>
                        <a:pt x="65" y="107"/>
                      </a:lnTo>
                      <a:lnTo>
                        <a:pt x="54" y="108"/>
                      </a:lnTo>
                      <a:lnTo>
                        <a:pt x="54" y="108"/>
                      </a:lnTo>
                      <a:lnTo>
                        <a:pt x="42" y="107"/>
                      </a:lnTo>
                      <a:lnTo>
                        <a:pt x="33" y="104"/>
                      </a:lnTo>
                      <a:lnTo>
                        <a:pt x="24" y="99"/>
                      </a:lnTo>
                      <a:lnTo>
                        <a:pt x="15" y="92"/>
                      </a:lnTo>
                      <a:lnTo>
                        <a:pt x="9" y="84"/>
                      </a:lnTo>
                      <a:lnTo>
                        <a:pt x="4" y="75"/>
                      </a:lnTo>
                      <a:lnTo>
                        <a:pt x="0" y="64"/>
                      </a:lnTo>
                      <a:lnTo>
                        <a:pt x="0" y="54"/>
                      </a:lnTo>
                      <a:lnTo>
                        <a:pt x="0" y="54"/>
                      </a:lnTo>
                      <a:lnTo>
                        <a:pt x="0" y="43"/>
                      </a:lnTo>
                      <a:lnTo>
                        <a:pt x="4" y="33"/>
                      </a:lnTo>
                      <a:lnTo>
                        <a:pt x="9" y="24"/>
                      </a:lnTo>
                      <a:lnTo>
                        <a:pt x="15" y="16"/>
                      </a:lnTo>
                      <a:lnTo>
                        <a:pt x="24" y="9"/>
                      </a:lnTo>
                      <a:lnTo>
                        <a:pt x="33" y="4"/>
                      </a:lnTo>
                      <a:lnTo>
                        <a:pt x="42" y="1"/>
                      </a:lnTo>
                      <a:lnTo>
                        <a:pt x="54" y="0"/>
                      </a:lnTo>
                      <a:lnTo>
                        <a:pt x="54" y="0"/>
                      </a:lnTo>
                      <a:lnTo>
                        <a:pt x="65" y="1"/>
                      </a:lnTo>
                      <a:lnTo>
                        <a:pt x="75" y="4"/>
                      </a:lnTo>
                      <a:lnTo>
                        <a:pt x="84" y="9"/>
                      </a:lnTo>
                      <a:lnTo>
                        <a:pt x="92" y="16"/>
                      </a:lnTo>
                      <a:lnTo>
                        <a:pt x="98" y="24"/>
                      </a:lnTo>
                      <a:lnTo>
                        <a:pt x="104" y="33"/>
                      </a:lnTo>
                      <a:lnTo>
                        <a:pt x="107" y="43"/>
                      </a:lnTo>
                      <a:lnTo>
                        <a:pt x="108" y="54"/>
                      </a:lnTo>
                      <a:lnTo>
                        <a:pt x="108" y="54"/>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3" name="Freeform 219">
                  <a:extLst>
                    <a:ext uri="{FF2B5EF4-FFF2-40B4-BE49-F238E27FC236}">
                      <a16:creationId xmlns:a16="http://schemas.microsoft.com/office/drawing/2014/main" id="{7D7FE4A9-3DA8-A92E-A69F-9A0892A5BF1A}"/>
                    </a:ext>
                  </a:extLst>
                </p:cNvPr>
                <p:cNvSpPr>
                  <a:spLocks/>
                </p:cNvSpPr>
                <p:nvPr/>
              </p:nvSpPr>
              <p:spPr bwMode="auto">
                <a:xfrm>
                  <a:off x="4751" y="2478"/>
                  <a:ext cx="103" cy="103"/>
                </a:xfrm>
                <a:custGeom>
                  <a:avLst/>
                  <a:gdLst>
                    <a:gd name="T0" fmla="*/ 103 w 103"/>
                    <a:gd name="T1" fmla="*/ 52 h 103"/>
                    <a:gd name="T2" fmla="*/ 103 w 103"/>
                    <a:gd name="T3" fmla="*/ 52 h 103"/>
                    <a:gd name="T4" fmla="*/ 101 w 103"/>
                    <a:gd name="T5" fmla="*/ 62 h 103"/>
                    <a:gd name="T6" fmla="*/ 98 w 103"/>
                    <a:gd name="T7" fmla="*/ 71 h 103"/>
                    <a:gd name="T8" fmla="*/ 94 w 103"/>
                    <a:gd name="T9" fmla="*/ 80 h 103"/>
                    <a:gd name="T10" fmla="*/ 88 w 103"/>
                    <a:gd name="T11" fmla="*/ 88 h 103"/>
                    <a:gd name="T12" fmla="*/ 80 w 103"/>
                    <a:gd name="T13" fmla="*/ 94 h 103"/>
                    <a:gd name="T14" fmla="*/ 71 w 103"/>
                    <a:gd name="T15" fmla="*/ 98 h 103"/>
                    <a:gd name="T16" fmla="*/ 62 w 103"/>
                    <a:gd name="T17" fmla="*/ 101 h 103"/>
                    <a:gd name="T18" fmla="*/ 51 w 103"/>
                    <a:gd name="T19" fmla="*/ 103 h 103"/>
                    <a:gd name="T20" fmla="*/ 51 w 103"/>
                    <a:gd name="T21" fmla="*/ 103 h 103"/>
                    <a:gd name="T22" fmla="*/ 41 w 103"/>
                    <a:gd name="T23" fmla="*/ 101 h 103"/>
                    <a:gd name="T24" fmla="*/ 30 w 103"/>
                    <a:gd name="T25" fmla="*/ 98 h 103"/>
                    <a:gd name="T26" fmla="*/ 23 w 103"/>
                    <a:gd name="T27" fmla="*/ 94 h 103"/>
                    <a:gd name="T28" fmla="*/ 15 w 103"/>
                    <a:gd name="T29" fmla="*/ 88 h 103"/>
                    <a:gd name="T30" fmla="*/ 8 w 103"/>
                    <a:gd name="T31" fmla="*/ 80 h 103"/>
                    <a:gd name="T32" fmla="*/ 3 w 103"/>
                    <a:gd name="T33" fmla="*/ 71 h 103"/>
                    <a:gd name="T34" fmla="*/ 0 w 103"/>
                    <a:gd name="T35" fmla="*/ 62 h 103"/>
                    <a:gd name="T36" fmla="*/ 0 w 103"/>
                    <a:gd name="T37" fmla="*/ 52 h 103"/>
                    <a:gd name="T38" fmla="*/ 0 w 103"/>
                    <a:gd name="T39" fmla="*/ 52 h 103"/>
                    <a:gd name="T40" fmla="*/ 0 w 103"/>
                    <a:gd name="T41" fmla="*/ 41 h 103"/>
                    <a:gd name="T42" fmla="*/ 3 w 103"/>
                    <a:gd name="T43" fmla="*/ 32 h 103"/>
                    <a:gd name="T44" fmla="*/ 8 w 103"/>
                    <a:gd name="T45" fmla="*/ 23 h 103"/>
                    <a:gd name="T46" fmla="*/ 15 w 103"/>
                    <a:gd name="T47" fmla="*/ 16 h 103"/>
                    <a:gd name="T48" fmla="*/ 23 w 103"/>
                    <a:gd name="T49" fmla="*/ 10 h 103"/>
                    <a:gd name="T50" fmla="*/ 30 w 103"/>
                    <a:gd name="T51" fmla="*/ 5 h 103"/>
                    <a:gd name="T52" fmla="*/ 41 w 103"/>
                    <a:gd name="T53" fmla="*/ 2 h 103"/>
                    <a:gd name="T54" fmla="*/ 51 w 103"/>
                    <a:gd name="T55" fmla="*/ 0 h 103"/>
                    <a:gd name="T56" fmla="*/ 51 w 103"/>
                    <a:gd name="T57" fmla="*/ 0 h 103"/>
                    <a:gd name="T58" fmla="*/ 62 w 103"/>
                    <a:gd name="T59" fmla="*/ 2 h 103"/>
                    <a:gd name="T60" fmla="*/ 71 w 103"/>
                    <a:gd name="T61" fmla="*/ 5 h 103"/>
                    <a:gd name="T62" fmla="*/ 80 w 103"/>
                    <a:gd name="T63" fmla="*/ 10 h 103"/>
                    <a:gd name="T64" fmla="*/ 88 w 103"/>
                    <a:gd name="T65" fmla="*/ 16 h 103"/>
                    <a:gd name="T66" fmla="*/ 94 w 103"/>
                    <a:gd name="T67" fmla="*/ 23 h 103"/>
                    <a:gd name="T68" fmla="*/ 98 w 103"/>
                    <a:gd name="T69" fmla="*/ 32 h 103"/>
                    <a:gd name="T70" fmla="*/ 101 w 103"/>
                    <a:gd name="T71" fmla="*/ 41 h 103"/>
                    <a:gd name="T72" fmla="*/ 103 w 103"/>
                    <a:gd name="T73" fmla="*/ 52 h 103"/>
                    <a:gd name="T74" fmla="*/ 103 w 103"/>
                    <a:gd name="T75" fmla="*/ 5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03">
                      <a:moveTo>
                        <a:pt x="103" y="52"/>
                      </a:moveTo>
                      <a:lnTo>
                        <a:pt x="103" y="52"/>
                      </a:lnTo>
                      <a:lnTo>
                        <a:pt x="101" y="62"/>
                      </a:lnTo>
                      <a:lnTo>
                        <a:pt x="98" y="71"/>
                      </a:lnTo>
                      <a:lnTo>
                        <a:pt x="94" y="80"/>
                      </a:lnTo>
                      <a:lnTo>
                        <a:pt x="88" y="88"/>
                      </a:lnTo>
                      <a:lnTo>
                        <a:pt x="80" y="94"/>
                      </a:lnTo>
                      <a:lnTo>
                        <a:pt x="71" y="98"/>
                      </a:lnTo>
                      <a:lnTo>
                        <a:pt x="62" y="101"/>
                      </a:lnTo>
                      <a:lnTo>
                        <a:pt x="51" y="103"/>
                      </a:lnTo>
                      <a:lnTo>
                        <a:pt x="51" y="103"/>
                      </a:lnTo>
                      <a:lnTo>
                        <a:pt x="41" y="101"/>
                      </a:lnTo>
                      <a:lnTo>
                        <a:pt x="30" y="98"/>
                      </a:lnTo>
                      <a:lnTo>
                        <a:pt x="23" y="94"/>
                      </a:lnTo>
                      <a:lnTo>
                        <a:pt x="15" y="88"/>
                      </a:lnTo>
                      <a:lnTo>
                        <a:pt x="8" y="80"/>
                      </a:lnTo>
                      <a:lnTo>
                        <a:pt x="3" y="71"/>
                      </a:lnTo>
                      <a:lnTo>
                        <a:pt x="0" y="62"/>
                      </a:lnTo>
                      <a:lnTo>
                        <a:pt x="0" y="52"/>
                      </a:lnTo>
                      <a:lnTo>
                        <a:pt x="0" y="52"/>
                      </a:lnTo>
                      <a:lnTo>
                        <a:pt x="0" y="41"/>
                      </a:lnTo>
                      <a:lnTo>
                        <a:pt x="3" y="32"/>
                      </a:lnTo>
                      <a:lnTo>
                        <a:pt x="8" y="23"/>
                      </a:lnTo>
                      <a:lnTo>
                        <a:pt x="15" y="16"/>
                      </a:lnTo>
                      <a:lnTo>
                        <a:pt x="23" y="10"/>
                      </a:lnTo>
                      <a:lnTo>
                        <a:pt x="30" y="5"/>
                      </a:lnTo>
                      <a:lnTo>
                        <a:pt x="41" y="2"/>
                      </a:lnTo>
                      <a:lnTo>
                        <a:pt x="51" y="0"/>
                      </a:lnTo>
                      <a:lnTo>
                        <a:pt x="51" y="0"/>
                      </a:lnTo>
                      <a:lnTo>
                        <a:pt x="62" y="2"/>
                      </a:lnTo>
                      <a:lnTo>
                        <a:pt x="71" y="5"/>
                      </a:lnTo>
                      <a:lnTo>
                        <a:pt x="80" y="10"/>
                      </a:lnTo>
                      <a:lnTo>
                        <a:pt x="88" y="16"/>
                      </a:lnTo>
                      <a:lnTo>
                        <a:pt x="94" y="23"/>
                      </a:lnTo>
                      <a:lnTo>
                        <a:pt x="98" y="32"/>
                      </a:lnTo>
                      <a:lnTo>
                        <a:pt x="101" y="41"/>
                      </a:lnTo>
                      <a:lnTo>
                        <a:pt x="103" y="52"/>
                      </a:lnTo>
                      <a:lnTo>
                        <a:pt x="103" y="52"/>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4" name="Freeform 220">
                  <a:extLst>
                    <a:ext uri="{FF2B5EF4-FFF2-40B4-BE49-F238E27FC236}">
                      <a16:creationId xmlns:a16="http://schemas.microsoft.com/office/drawing/2014/main" id="{1EDA7808-C251-B448-73CA-AEECC81B726B}"/>
                    </a:ext>
                  </a:extLst>
                </p:cNvPr>
                <p:cNvSpPr>
                  <a:spLocks/>
                </p:cNvSpPr>
                <p:nvPr/>
              </p:nvSpPr>
              <p:spPr bwMode="auto">
                <a:xfrm>
                  <a:off x="4721" y="2358"/>
                  <a:ext cx="127" cy="127"/>
                </a:xfrm>
                <a:custGeom>
                  <a:avLst/>
                  <a:gdLst>
                    <a:gd name="T0" fmla="*/ 127 w 127"/>
                    <a:gd name="T1" fmla="*/ 63 h 127"/>
                    <a:gd name="T2" fmla="*/ 127 w 127"/>
                    <a:gd name="T3" fmla="*/ 63 h 127"/>
                    <a:gd name="T4" fmla="*/ 127 w 127"/>
                    <a:gd name="T5" fmla="*/ 77 h 127"/>
                    <a:gd name="T6" fmla="*/ 122 w 127"/>
                    <a:gd name="T7" fmla="*/ 89 h 127"/>
                    <a:gd name="T8" fmla="*/ 116 w 127"/>
                    <a:gd name="T9" fmla="*/ 99 h 127"/>
                    <a:gd name="T10" fmla="*/ 108 w 127"/>
                    <a:gd name="T11" fmla="*/ 108 h 127"/>
                    <a:gd name="T12" fmla="*/ 99 w 127"/>
                    <a:gd name="T13" fmla="*/ 116 h 127"/>
                    <a:gd name="T14" fmla="*/ 89 w 127"/>
                    <a:gd name="T15" fmla="*/ 122 h 127"/>
                    <a:gd name="T16" fmla="*/ 77 w 127"/>
                    <a:gd name="T17" fmla="*/ 127 h 127"/>
                    <a:gd name="T18" fmla="*/ 63 w 127"/>
                    <a:gd name="T19" fmla="*/ 127 h 127"/>
                    <a:gd name="T20" fmla="*/ 63 w 127"/>
                    <a:gd name="T21" fmla="*/ 127 h 127"/>
                    <a:gd name="T22" fmla="*/ 51 w 127"/>
                    <a:gd name="T23" fmla="*/ 127 h 127"/>
                    <a:gd name="T24" fmla="*/ 39 w 127"/>
                    <a:gd name="T25" fmla="*/ 122 h 127"/>
                    <a:gd name="T26" fmla="*/ 29 w 127"/>
                    <a:gd name="T27" fmla="*/ 116 h 127"/>
                    <a:gd name="T28" fmla="*/ 18 w 127"/>
                    <a:gd name="T29" fmla="*/ 108 h 127"/>
                    <a:gd name="T30" fmla="*/ 11 w 127"/>
                    <a:gd name="T31" fmla="*/ 99 h 127"/>
                    <a:gd name="T32" fmla="*/ 4 w 127"/>
                    <a:gd name="T33" fmla="*/ 89 h 127"/>
                    <a:gd name="T34" fmla="*/ 1 w 127"/>
                    <a:gd name="T35" fmla="*/ 77 h 127"/>
                    <a:gd name="T36" fmla="*/ 0 w 127"/>
                    <a:gd name="T37" fmla="*/ 63 h 127"/>
                    <a:gd name="T38" fmla="*/ 0 w 127"/>
                    <a:gd name="T39" fmla="*/ 63 h 127"/>
                    <a:gd name="T40" fmla="*/ 1 w 127"/>
                    <a:gd name="T41" fmla="*/ 51 h 127"/>
                    <a:gd name="T42" fmla="*/ 4 w 127"/>
                    <a:gd name="T43" fmla="*/ 39 h 127"/>
                    <a:gd name="T44" fmla="*/ 11 w 127"/>
                    <a:gd name="T45" fmla="*/ 29 h 127"/>
                    <a:gd name="T46" fmla="*/ 18 w 127"/>
                    <a:gd name="T47" fmla="*/ 18 h 127"/>
                    <a:gd name="T48" fmla="*/ 29 w 127"/>
                    <a:gd name="T49" fmla="*/ 10 h 127"/>
                    <a:gd name="T50" fmla="*/ 39 w 127"/>
                    <a:gd name="T51" fmla="*/ 4 h 127"/>
                    <a:gd name="T52" fmla="*/ 51 w 127"/>
                    <a:gd name="T53" fmla="*/ 1 h 127"/>
                    <a:gd name="T54" fmla="*/ 63 w 127"/>
                    <a:gd name="T55" fmla="*/ 0 h 127"/>
                    <a:gd name="T56" fmla="*/ 63 w 127"/>
                    <a:gd name="T57" fmla="*/ 0 h 127"/>
                    <a:gd name="T58" fmla="*/ 77 w 127"/>
                    <a:gd name="T59" fmla="*/ 1 h 127"/>
                    <a:gd name="T60" fmla="*/ 89 w 127"/>
                    <a:gd name="T61" fmla="*/ 4 h 127"/>
                    <a:gd name="T62" fmla="*/ 99 w 127"/>
                    <a:gd name="T63" fmla="*/ 10 h 127"/>
                    <a:gd name="T64" fmla="*/ 108 w 127"/>
                    <a:gd name="T65" fmla="*/ 18 h 127"/>
                    <a:gd name="T66" fmla="*/ 116 w 127"/>
                    <a:gd name="T67" fmla="*/ 29 h 127"/>
                    <a:gd name="T68" fmla="*/ 122 w 127"/>
                    <a:gd name="T69" fmla="*/ 39 h 127"/>
                    <a:gd name="T70" fmla="*/ 127 w 127"/>
                    <a:gd name="T71" fmla="*/ 51 h 127"/>
                    <a:gd name="T72" fmla="*/ 127 w 127"/>
                    <a:gd name="T73" fmla="*/ 63 h 127"/>
                    <a:gd name="T74" fmla="*/ 127 w 127"/>
                    <a:gd name="T75" fmla="*/ 6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7" h="127">
                      <a:moveTo>
                        <a:pt x="127" y="63"/>
                      </a:moveTo>
                      <a:lnTo>
                        <a:pt x="127" y="63"/>
                      </a:lnTo>
                      <a:lnTo>
                        <a:pt x="127" y="77"/>
                      </a:lnTo>
                      <a:lnTo>
                        <a:pt x="122" y="89"/>
                      </a:lnTo>
                      <a:lnTo>
                        <a:pt x="116" y="99"/>
                      </a:lnTo>
                      <a:lnTo>
                        <a:pt x="108" y="108"/>
                      </a:lnTo>
                      <a:lnTo>
                        <a:pt x="99" y="116"/>
                      </a:lnTo>
                      <a:lnTo>
                        <a:pt x="89" y="122"/>
                      </a:lnTo>
                      <a:lnTo>
                        <a:pt x="77" y="127"/>
                      </a:lnTo>
                      <a:lnTo>
                        <a:pt x="63" y="127"/>
                      </a:lnTo>
                      <a:lnTo>
                        <a:pt x="63" y="127"/>
                      </a:lnTo>
                      <a:lnTo>
                        <a:pt x="51" y="127"/>
                      </a:lnTo>
                      <a:lnTo>
                        <a:pt x="39" y="122"/>
                      </a:lnTo>
                      <a:lnTo>
                        <a:pt x="29" y="116"/>
                      </a:lnTo>
                      <a:lnTo>
                        <a:pt x="18" y="108"/>
                      </a:lnTo>
                      <a:lnTo>
                        <a:pt x="11" y="99"/>
                      </a:lnTo>
                      <a:lnTo>
                        <a:pt x="4" y="89"/>
                      </a:lnTo>
                      <a:lnTo>
                        <a:pt x="1" y="77"/>
                      </a:lnTo>
                      <a:lnTo>
                        <a:pt x="0" y="63"/>
                      </a:lnTo>
                      <a:lnTo>
                        <a:pt x="0" y="63"/>
                      </a:lnTo>
                      <a:lnTo>
                        <a:pt x="1" y="51"/>
                      </a:lnTo>
                      <a:lnTo>
                        <a:pt x="4" y="39"/>
                      </a:lnTo>
                      <a:lnTo>
                        <a:pt x="11" y="29"/>
                      </a:lnTo>
                      <a:lnTo>
                        <a:pt x="18" y="18"/>
                      </a:lnTo>
                      <a:lnTo>
                        <a:pt x="29" y="10"/>
                      </a:lnTo>
                      <a:lnTo>
                        <a:pt x="39" y="4"/>
                      </a:lnTo>
                      <a:lnTo>
                        <a:pt x="51" y="1"/>
                      </a:lnTo>
                      <a:lnTo>
                        <a:pt x="63" y="0"/>
                      </a:lnTo>
                      <a:lnTo>
                        <a:pt x="63" y="0"/>
                      </a:lnTo>
                      <a:lnTo>
                        <a:pt x="77" y="1"/>
                      </a:lnTo>
                      <a:lnTo>
                        <a:pt x="89" y="4"/>
                      </a:lnTo>
                      <a:lnTo>
                        <a:pt x="99" y="10"/>
                      </a:lnTo>
                      <a:lnTo>
                        <a:pt x="108" y="18"/>
                      </a:lnTo>
                      <a:lnTo>
                        <a:pt x="116" y="29"/>
                      </a:lnTo>
                      <a:lnTo>
                        <a:pt x="122" y="39"/>
                      </a:lnTo>
                      <a:lnTo>
                        <a:pt x="127" y="51"/>
                      </a:lnTo>
                      <a:lnTo>
                        <a:pt x="127" y="63"/>
                      </a:lnTo>
                      <a:lnTo>
                        <a:pt x="127" y="63"/>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5" name="Freeform 221">
                  <a:extLst>
                    <a:ext uri="{FF2B5EF4-FFF2-40B4-BE49-F238E27FC236}">
                      <a16:creationId xmlns:a16="http://schemas.microsoft.com/office/drawing/2014/main" id="{2F1E61F1-A2D5-26C0-2BD6-0EAC4AAED5DC}"/>
                    </a:ext>
                  </a:extLst>
                </p:cNvPr>
                <p:cNvSpPr>
                  <a:spLocks/>
                </p:cNvSpPr>
                <p:nvPr/>
              </p:nvSpPr>
              <p:spPr bwMode="auto">
                <a:xfrm>
                  <a:off x="4810" y="2121"/>
                  <a:ext cx="108" cy="107"/>
                </a:xfrm>
                <a:custGeom>
                  <a:avLst/>
                  <a:gdLst>
                    <a:gd name="T0" fmla="*/ 108 w 108"/>
                    <a:gd name="T1" fmla="*/ 55 h 107"/>
                    <a:gd name="T2" fmla="*/ 108 w 108"/>
                    <a:gd name="T3" fmla="*/ 55 h 107"/>
                    <a:gd name="T4" fmla="*/ 107 w 108"/>
                    <a:gd name="T5" fmla="*/ 65 h 107"/>
                    <a:gd name="T6" fmla="*/ 104 w 108"/>
                    <a:gd name="T7" fmla="*/ 76 h 107"/>
                    <a:gd name="T8" fmla="*/ 99 w 108"/>
                    <a:gd name="T9" fmla="*/ 85 h 107"/>
                    <a:gd name="T10" fmla="*/ 92 w 108"/>
                    <a:gd name="T11" fmla="*/ 92 h 107"/>
                    <a:gd name="T12" fmla="*/ 84 w 108"/>
                    <a:gd name="T13" fmla="*/ 98 h 107"/>
                    <a:gd name="T14" fmla="*/ 75 w 108"/>
                    <a:gd name="T15" fmla="*/ 104 h 107"/>
                    <a:gd name="T16" fmla="*/ 65 w 108"/>
                    <a:gd name="T17" fmla="*/ 107 h 107"/>
                    <a:gd name="T18" fmla="*/ 54 w 108"/>
                    <a:gd name="T19" fmla="*/ 107 h 107"/>
                    <a:gd name="T20" fmla="*/ 54 w 108"/>
                    <a:gd name="T21" fmla="*/ 107 h 107"/>
                    <a:gd name="T22" fmla="*/ 44 w 108"/>
                    <a:gd name="T23" fmla="*/ 107 h 107"/>
                    <a:gd name="T24" fmla="*/ 33 w 108"/>
                    <a:gd name="T25" fmla="*/ 104 h 107"/>
                    <a:gd name="T26" fmla="*/ 24 w 108"/>
                    <a:gd name="T27" fmla="*/ 98 h 107"/>
                    <a:gd name="T28" fmla="*/ 16 w 108"/>
                    <a:gd name="T29" fmla="*/ 92 h 107"/>
                    <a:gd name="T30" fmla="*/ 9 w 108"/>
                    <a:gd name="T31" fmla="*/ 85 h 107"/>
                    <a:gd name="T32" fmla="*/ 4 w 108"/>
                    <a:gd name="T33" fmla="*/ 76 h 107"/>
                    <a:gd name="T34" fmla="*/ 1 w 108"/>
                    <a:gd name="T35" fmla="*/ 65 h 107"/>
                    <a:gd name="T36" fmla="*/ 0 w 108"/>
                    <a:gd name="T37" fmla="*/ 55 h 107"/>
                    <a:gd name="T38" fmla="*/ 0 w 108"/>
                    <a:gd name="T39" fmla="*/ 55 h 107"/>
                    <a:gd name="T40" fmla="*/ 1 w 108"/>
                    <a:gd name="T41" fmla="*/ 42 h 107"/>
                    <a:gd name="T42" fmla="*/ 4 w 108"/>
                    <a:gd name="T43" fmla="*/ 33 h 107"/>
                    <a:gd name="T44" fmla="*/ 9 w 108"/>
                    <a:gd name="T45" fmla="*/ 23 h 107"/>
                    <a:gd name="T46" fmla="*/ 16 w 108"/>
                    <a:gd name="T47" fmla="*/ 15 h 107"/>
                    <a:gd name="T48" fmla="*/ 24 w 108"/>
                    <a:gd name="T49" fmla="*/ 9 h 107"/>
                    <a:gd name="T50" fmla="*/ 33 w 108"/>
                    <a:gd name="T51" fmla="*/ 3 h 107"/>
                    <a:gd name="T52" fmla="*/ 44 w 108"/>
                    <a:gd name="T53" fmla="*/ 0 h 107"/>
                    <a:gd name="T54" fmla="*/ 54 w 108"/>
                    <a:gd name="T55" fmla="*/ 0 h 107"/>
                    <a:gd name="T56" fmla="*/ 54 w 108"/>
                    <a:gd name="T57" fmla="*/ 0 h 107"/>
                    <a:gd name="T58" fmla="*/ 65 w 108"/>
                    <a:gd name="T59" fmla="*/ 0 h 107"/>
                    <a:gd name="T60" fmla="*/ 75 w 108"/>
                    <a:gd name="T61" fmla="*/ 3 h 107"/>
                    <a:gd name="T62" fmla="*/ 84 w 108"/>
                    <a:gd name="T63" fmla="*/ 9 h 107"/>
                    <a:gd name="T64" fmla="*/ 92 w 108"/>
                    <a:gd name="T65" fmla="*/ 15 h 107"/>
                    <a:gd name="T66" fmla="*/ 99 w 108"/>
                    <a:gd name="T67" fmla="*/ 23 h 107"/>
                    <a:gd name="T68" fmla="*/ 104 w 108"/>
                    <a:gd name="T69" fmla="*/ 33 h 107"/>
                    <a:gd name="T70" fmla="*/ 107 w 108"/>
                    <a:gd name="T71" fmla="*/ 42 h 107"/>
                    <a:gd name="T72" fmla="*/ 108 w 108"/>
                    <a:gd name="T73" fmla="*/ 55 h 107"/>
                    <a:gd name="T74" fmla="*/ 108 w 108"/>
                    <a:gd name="T75" fmla="*/ 5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108" y="55"/>
                      </a:moveTo>
                      <a:lnTo>
                        <a:pt x="108" y="55"/>
                      </a:lnTo>
                      <a:lnTo>
                        <a:pt x="107" y="65"/>
                      </a:lnTo>
                      <a:lnTo>
                        <a:pt x="104" y="76"/>
                      </a:lnTo>
                      <a:lnTo>
                        <a:pt x="99" y="85"/>
                      </a:lnTo>
                      <a:lnTo>
                        <a:pt x="92" y="92"/>
                      </a:lnTo>
                      <a:lnTo>
                        <a:pt x="84" y="98"/>
                      </a:lnTo>
                      <a:lnTo>
                        <a:pt x="75" y="104"/>
                      </a:lnTo>
                      <a:lnTo>
                        <a:pt x="65" y="107"/>
                      </a:lnTo>
                      <a:lnTo>
                        <a:pt x="54" y="107"/>
                      </a:lnTo>
                      <a:lnTo>
                        <a:pt x="54" y="107"/>
                      </a:lnTo>
                      <a:lnTo>
                        <a:pt x="44" y="107"/>
                      </a:lnTo>
                      <a:lnTo>
                        <a:pt x="33" y="104"/>
                      </a:lnTo>
                      <a:lnTo>
                        <a:pt x="24" y="98"/>
                      </a:lnTo>
                      <a:lnTo>
                        <a:pt x="16" y="92"/>
                      </a:lnTo>
                      <a:lnTo>
                        <a:pt x="9" y="85"/>
                      </a:lnTo>
                      <a:lnTo>
                        <a:pt x="4" y="76"/>
                      </a:lnTo>
                      <a:lnTo>
                        <a:pt x="1" y="65"/>
                      </a:lnTo>
                      <a:lnTo>
                        <a:pt x="0" y="55"/>
                      </a:lnTo>
                      <a:lnTo>
                        <a:pt x="0" y="55"/>
                      </a:lnTo>
                      <a:lnTo>
                        <a:pt x="1" y="42"/>
                      </a:lnTo>
                      <a:lnTo>
                        <a:pt x="4" y="33"/>
                      </a:lnTo>
                      <a:lnTo>
                        <a:pt x="9" y="23"/>
                      </a:lnTo>
                      <a:lnTo>
                        <a:pt x="16" y="15"/>
                      </a:lnTo>
                      <a:lnTo>
                        <a:pt x="24" y="9"/>
                      </a:lnTo>
                      <a:lnTo>
                        <a:pt x="33" y="3"/>
                      </a:lnTo>
                      <a:lnTo>
                        <a:pt x="44" y="0"/>
                      </a:lnTo>
                      <a:lnTo>
                        <a:pt x="54" y="0"/>
                      </a:lnTo>
                      <a:lnTo>
                        <a:pt x="54" y="0"/>
                      </a:lnTo>
                      <a:lnTo>
                        <a:pt x="65" y="0"/>
                      </a:lnTo>
                      <a:lnTo>
                        <a:pt x="75" y="3"/>
                      </a:lnTo>
                      <a:lnTo>
                        <a:pt x="84" y="9"/>
                      </a:lnTo>
                      <a:lnTo>
                        <a:pt x="92" y="15"/>
                      </a:lnTo>
                      <a:lnTo>
                        <a:pt x="99" y="23"/>
                      </a:lnTo>
                      <a:lnTo>
                        <a:pt x="104" y="33"/>
                      </a:lnTo>
                      <a:lnTo>
                        <a:pt x="107" y="42"/>
                      </a:lnTo>
                      <a:lnTo>
                        <a:pt x="108" y="55"/>
                      </a:lnTo>
                      <a:lnTo>
                        <a:pt x="108" y="55"/>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6" name="Freeform 222">
                  <a:extLst>
                    <a:ext uri="{FF2B5EF4-FFF2-40B4-BE49-F238E27FC236}">
                      <a16:creationId xmlns:a16="http://schemas.microsoft.com/office/drawing/2014/main" id="{8B53AEFA-AE7B-F56D-3171-1C4FE10EC8E3}"/>
                    </a:ext>
                  </a:extLst>
                </p:cNvPr>
                <p:cNvSpPr>
                  <a:spLocks/>
                </p:cNvSpPr>
                <p:nvPr/>
              </p:nvSpPr>
              <p:spPr bwMode="auto">
                <a:xfrm>
                  <a:off x="4817" y="2201"/>
                  <a:ext cx="82" cy="82"/>
                </a:xfrm>
                <a:custGeom>
                  <a:avLst/>
                  <a:gdLst>
                    <a:gd name="T0" fmla="*/ 82 w 82"/>
                    <a:gd name="T1" fmla="*/ 41 h 82"/>
                    <a:gd name="T2" fmla="*/ 82 w 82"/>
                    <a:gd name="T3" fmla="*/ 41 h 82"/>
                    <a:gd name="T4" fmla="*/ 80 w 82"/>
                    <a:gd name="T5" fmla="*/ 50 h 82"/>
                    <a:gd name="T6" fmla="*/ 79 w 82"/>
                    <a:gd name="T7" fmla="*/ 57 h 82"/>
                    <a:gd name="T8" fmla="*/ 74 w 82"/>
                    <a:gd name="T9" fmla="*/ 63 h 82"/>
                    <a:gd name="T10" fmla="*/ 70 w 82"/>
                    <a:gd name="T11" fmla="*/ 69 h 82"/>
                    <a:gd name="T12" fmla="*/ 64 w 82"/>
                    <a:gd name="T13" fmla="*/ 76 h 82"/>
                    <a:gd name="T14" fmla="*/ 56 w 82"/>
                    <a:gd name="T15" fmla="*/ 79 h 82"/>
                    <a:gd name="T16" fmla="*/ 49 w 82"/>
                    <a:gd name="T17" fmla="*/ 82 h 82"/>
                    <a:gd name="T18" fmla="*/ 41 w 82"/>
                    <a:gd name="T19" fmla="*/ 82 h 82"/>
                    <a:gd name="T20" fmla="*/ 41 w 82"/>
                    <a:gd name="T21" fmla="*/ 82 h 82"/>
                    <a:gd name="T22" fmla="*/ 32 w 82"/>
                    <a:gd name="T23" fmla="*/ 82 h 82"/>
                    <a:gd name="T24" fmla="*/ 25 w 82"/>
                    <a:gd name="T25" fmla="*/ 79 h 82"/>
                    <a:gd name="T26" fmla="*/ 19 w 82"/>
                    <a:gd name="T27" fmla="*/ 76 h 82"/>
                    <a:gd name="T28" fmla="*/ 12 w 82"/>
                    <a:gd name="T29" fmla="*/ 69 h 82"/>
                    <a:gd name="T30" fmla="*/ 6 w 82"/>
                    <a:gd name="T31" fmla="*/ 63 h 82"/>
                    <a:gd name="T32" fmla="*/ 3 w 82"/>
                    <a:gd name="T33" fmla="*/ 57 h 82"/>
                    <a:gd name="T34" fmla="*/ 0 w 82"/>
                    <a:gd name="T35" fmla="*/ 50 h 82"/>
                    <a:gd name="T36" fmla="*/ 0 w 82"/>
                    <a:gd name="T37" fmla="*/ 41 h 82"/>
                    <a:gd name="T38" fmla="*/ 0 w 82"/>
                    <a:gd name="T39" fmla="*/ 41 h 82"/>
                    <a:gd name="T40" fmla="*/ 0 w 82"/>
                    <a:gd name="T41" fmla="*/ 33 h 82"/>
                    <a:gd name="T42" fmla="*/ 3 w 82"/>
                    <a:gd name="T43" fmla="*/ 26 h 82"/>
                    <a:gd name="T44" fmla="*/ 6 w 82"/>
                    <a:gd name="T45" fmla="*/ 18 h 82"/>
                    <a:gd name="T46" fmla="*/ 12 w 82"/>
                    <a:gd name="T47" fmla="*/ 12 h 82"/>
                    <a:gd name="T48" fmla="*/ 19 w 82"/>
                    <a:gd name="T49" fmla="*/ 8 h 82"/>
                    <a:gd name="T50" fmla="*/ 25 w 82"/>
                    <a:gd name="T51" fmla="*/ 3 h 82"/>
                    <a:gd name="T52" fmla="*/ 32 w 82"/>
                    <a:gd name="T53" fmla="*/ 2 h 82"/>
                    <a:gd name="T54" fmla="*/ 41 w 82"/>
                    <a:gd name="T55" fmla="*/ 0 h 82"/>
                    <a:gd name="T56" fmla="*/ 41 w 82"/>
                    <a:gd name="T57" fmla="*/ 0 h 82"/>
                    <a:gd name="T58" fmla="*/ 49 w 82"/>
                    <a:gd name="T59" fmla="*/ 2 h 82"/>
                    <a:gd name="T60" fmla="*/ 56 w 82"/>
                    <a:gd name="T61" fmla="*/ 3 h 82"/>
                    <a:gd name="T62" fmla="*/ 64 w 82"/>
                    <a:gd name="T63" fmla="*/ 8 h 82"/>
                    <a:gd name="T64" fmla="*/ 70 w 82"/>
                    <a:gd name="T65" fmla="*/ 12 h 82"/>
                    <a:gd name="T66" fmla="*/ 74 w 82"/>
                    <a:gd name="T67" fmla="*/ 18 h 82"/>
                    <a:gd name="T68" fmla="*/ 79 w 82"/>
                    <a:gd name="T69" fmla="*/ 26 h 82"/>
                    <a:gd name="T70" fmla="*/ 80 w 82"/>
                    <a:gd name="T71" fmla="*/ 33 h 82"/>
                    <a:gd name="T72" fmla="*/ 82 w 82"/>
                    <a:gd name="T73" fmla="*/ 41 h 82"/>
                    <a:gd name="T74" fmla="*/ 82 w 82"/>
                    <a:gd name="T75"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82">
                      <a:moveTo>
                        <a:pt x="82" y="41"/>
                      </a:moveTo>
                      <a:lnTo>
                        <a:pt x="82" y="41"/>
                      </a:lnTo>
                      <a:lnTo>
                        <a:pt x="80" y="50"/>
                      </a:lnTo>
                      <a:lnTo>
                        <a:pt x="79" y="57"/>
                      </a:lnTo>
                      <a:lnTo>
                        <a:pt x="74" y="63"/>
                      </a:lnTo>
                      <a:lnTo>
                        <a:pt x="70" y="69"/>
                      </a:lnTo>
                      <a:lnTo>
                        <a:pt x="64" y="76"/>
                      </a:lnTo>
                      <a:lnTo>
                        <a:pt x="56" y="79"/>
                      </a:lnTo>
                      <a:lnTo>
                        <a:pt x="49" y="82"/>
                      </a:lnTo>
                      <a:lnTo>
                        <a:pt x="41" y="82"/>
                      </a:lnTo>
                      <a:lnTo>
                        <a:pt x="41" y="82"/>
                      </a:lnTo>
                      <a:lnTo>
                        <a:pt x="32" y="82"/>
                      </a:lnTo>
                      <a:lnTo>
                        <a:pt x="25" y="79"/>
                      </a:lnTo>
                      <a:lnTo>
                        <a:pt x="19" y="76"/>
                      </a:lnTo>
                      <a:lnTo>
                        <a:pt x="12" y="69"/>
                      </a:lnTo>
                      <a:lnTo>
                        <a:pt x="6" y="63"/>
                      </a:lnTo>
                      <a:lnTo>
                        <a:pt x="3" y="57"/>
                      </a:lnTo>
                      <a:lnTo>
                        <a:pt x="0" y="50"/>
                      </a:lnTo>
                      <a:lnTo>
                        <a:pt x="0" y="41"/>
                      </a:lnTo>
                      <a:lnTo>
                        <a:pt x="0" y="41"/>
                      </a:lnTo>
                      <a:lnTo>
                        <a:pt x="0" y="33"/>
                      </a:lnTo>
                      <a:lnTo>
                        <a:pt x="3" y="26"/>
                      </a:lnTo>
                      <a:lnTo>
                        <a:pt x="6" y="18"/>
                      </a:lnTo>
                      <a:lnTo>
                        <a:pt x="12" y="12"/>
                      </a:lnTo>
                      <a:lnTo>
                        <a:pt x="19" y="8"/>
                      </a:lnTo>
                      <a:lnTo>
                        <a:pt x="25" y="3"/>
                      </a:lnTo>
                      <a:lnTo>
                        <a:pt x="32" y="2"/>
                      </a:lnTo>
                      <a:lnTo>
                        <a:pt x="41" y="0"/>
                      </a:lnTo>
                      <a:lnTo>
                        <a:pt x="41" y="0"/>
                      </a:lnTo>
                      <a:lnTo>
                        <a:pt x="49" y="2"/>
                      </a:lnTo>
                      <a:lnTo>
                        <a:pt x="56" y="3"/>
                      </a:lnTo>
                      <a:lnTo>
                        <a:pt x="64" y="8"/>
                      </a:lnTo>
                      <a:lnTo>
                        <a:pt x="70" y="12"/>
                      </a:lnTo>
                      <a:lnTo>
                        <a:pt x="74" y="18"/>
                      </a:lnTo>
                      <a:lnTo>
                        <a:pt x="79" y="26"/>
                      </a:lnTo>
                      <a:lnTo>
                        <a:pt x="80" y="33"/>
                      </a:lnTo>
                      <a:lnTo>
                        <a:pt x="82" y="41"/>
                      </a:lnTo>
                      <a:lnTo>
                        <a:pt x="82" y="41"/>
                      </a:lnTo>
                      <a:close/>
                    </a:path>
                  </a:pathLst>
                </a:custGeom>
                <a:solidFill>
                  <a:srgbClr val="8FD5F9"/>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7" name="Freeform 223">
                  <a:extLst>
                    <a:ext uri="{FF2B5EF4-FFF2-40B4-BE49-F238E27FC236}">
                      <a16:creationId xmlns:a16="http://schemas.microsoft.com/office/drawing/2014/main" id="{BB4D66C5-55BF-BB00-502F-F0EF63EEC74B}"/>
                    </a:ext>
                  </a:extLst>
                </p:cNvPr>
                <p:cNvSpPr>
                  <a:spLocks/>
                </p:cNvSpPr>
                <p:nvPr/>
              </p:nvSpPr>
              <p:spPr bwMode="auto">
                <a:xfrm>
                  <a:off x="4661" y="2034"/>
                  <a:ext cx="98" cy="98"/>
                </a:xfrm>
                <a:custGeom>
                  <a:avLst/>
                  <a:gdLst>
                    <a:gd name="T0" fmla="*/ 98 w 98"/>
                    <a:gd name="T1" fmla="*/ 48 h 98"/>
                    <a:gd name="T2" fmla="*/ 98 w 98"/>
                    <a:gd name="T3" fmla="*/ 48 h 98"/>
                    <a:gd name="T4" fmla="*/ 96 w 98"/>
                    <a:gd name="T5" fmla="*/ 59 h 98"/>
                    <a:gd name="T6" fmla="*/ 93 w 98"/>
                    <a:gd name="T7" fmla="*/ 68 h 98"/>
                    <a:gd name="T8" fmla="*/ 89 w 98"/>
                    <a:gd name="T9" fmla="*/ 77 h 98"/>
                    <a:gd name="T10" fmla="*/ 84 w 98"/>
                    <a:gd name="T11" fmla="*/ 83 h 98"/>
                    <a:gd name="T12" fmla="*/ 77 w 98"/>
                    <a:gd name="T13" fmla="*/ 89 h 98"/>
                    <a:gd name="T14" fmla="*/ 68 w 98"/>
                    <a:gd name="T15" fmla="*/ 93 h 98"/>
                    <a:gd name="T16" fmla="*/ 58 w 98"/>
                    <a:gd name="T17" fmla="*/ 96 h 98"/>
                    <a:gd name="T18" fmla="*/ 49 w 98"/>
                    <a:gd name="T19" fmla="*/ 98 h 98"/>
                    <a:gd name="T20" fmla="*/ 49 w 98"/>
                    <a:gd name="T21" fmla="*/ 98 h 98"/>
                    <a:gd name="T22" fmla="*/ 39 w 98"/>
                    <a:gd name="T23" fmla="*/ 96 h 98"/>
                    <a:gd name="T24" fmla="*/ 30 w 98"/>
                    <a:gd name="T25" fmla="*/ 93 h 98"/>
                    <a:gd name="T26" fmla="*/ 22 w 98"/>
                    <a:gd name="T27" fmla="*/ 89 h 98"/>
                    <a:gd name="T28" fmla="*/ 15 w 98"/>
                    <a:gd name="T29" fmla="*/ 83 h 98"/>
                    <a:gd name="T30" fmla="*/ 9 w 98"/>
                    <a:gd name="T31" fmla="*/ 77 h 98"/>
                    <a:gd name="T32" fmla="*/ 4 w 98"/>
                    <a:gd name="T33" fmla="*/ 68 h 98"/>
                    <a:gd name="T34" fmla="*/ 1 w 98"/>
                    <a:gd name="T35" fmla="*/ 59 h 98"/>
                    <a:gd name="T36" fmla="*/ 0 w 98"/>
                    <a:gd name="T37" fmla="*/ 48 h 98"/>
                    <a:gd name="T38" fmla="*/ 0 w 98"/>
                    <a:gd name="T39" fmla="*/ 48 h 98"/>
                    <a:gd name="T40" fmla="*/ 1 w 98"/>
                    <a:gd name="T41" fmla="*/ 39 h 98"/>
                    <a:gd name="T42" fmla="*/ 4 w 98"/>
                    <a:gd name="T43" fmla="*/ 30 h 98"/>
                    <a:gd name="T44" fmla="*/ 9 w 98"/>
                    <a:gd name="T45" fmla="*/ 21 h 98"/>
                    <a:gd name="T46" fmla="*/ 15 w 98"/>
                    <a:gd name="T47" fmla="*/ 15 h 98"/>
                    <a:gd name="T48" fmla="*/ 22 w 98"/>
                    <a:gd name="T49" fmla="*/ 9 h 98"/>
                    <a:gd name="T50" fmla="*/ 30 w 98"/>
                    <a:gd name="T51" fmla="*/ 4 h 98"/>
                    <a:gd name="T52" fmla="*/ 39 w 98"/>
                    <a:gd name="T53" fmla="*/ 1 h 98"/>
                    <a:gd name="T54" fmla="*/ 49 w 98"/>
                    <a:gd name="T55" fmla="*/ 0 h 98"/>
                    <a:gd name="T56" fmla="*/ 49 w 98"/>
                    <a:gd name="T57" fmla="*/ 0 h 98"/>
                    <a:gd name="T58" fmla="*/ 58 w 98"/>
                    <a:gd name="T59" fmla="*/ 1 h 98"/>
                    <a:gd name="T60" fmla="*/ 68 w 98"/>
                    <a:gd name="T61" fmla="*/ 4 h 98"/>
                    <a:gd name="T62" fmla="*/ 77 w 98"/>
                    <a:gd name="T63" fmla="*/ 9 h 98"/>
                    <a:gd name="T64" fmla="*/ 84 w 98"/>
                    <a:gd name="T65" fmla="*/ 15 h 98"/>
                    <a:gd name="T66" fmla="*/ 89 w 98"/>
                    <a:gd name="T67" fmla="*/ 21 h 98"/>
                    <a:gd name="T68" fmla="*/ 93 w 98"/>
                    <a:gd name="T69" fmla="*/ 30 h 98"/>
                    <a:gd name="T70" fmla="*/ 96 w 98"/>
                    <a:gd name="T71" fmla="*/ 39 h 98"/>
                    <a:gd name="T72" fmla="*/ 98 w 98"/>
                    <a:gd name="T73" fmla="*/ 48 h 98"/>
                    <a:gd name="T74" fmla="*/ 98 w 98"/>
                    <a:gd name="T75" fmla="*/ 4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8">
                      <a:moveTo>
                        <a:pt x="98" y="48"/>
                      </a:moveTo>
                      <a:lnTo>
                        <a:pt x="98" y="48"/>
                      </a:lnTo>
                      <a:lnTo>
                        <a:pt x="96" y="59"/>
                      </a:lnTo>
                      <a:lnTo>
                        <a:pt x="93" y="68"/>
                      </a:lnTo>
                      <a:lnTo>
                        <a:pt x="89" y="77"/>
                      </a:lnTo>
                      <a:lnTo>
                        <a:pt x="84" y="83"/>
                      </a:lnTo>
                      <a:lnTo>
                        <a:pt x="77" y="89"/>
                      </a:lnTo>
                      <a:lnTo>
                        <a:pt x="68" y="93"/>
                      </a:lnTo>
                      <a:lnTo>
                        <a:pt x="58" y="96"/>
                      </a:lnTo>
                      <a:lnTo>
                        <a:pt x="49" y="98"/>
                      </a:lnTo>
                      <a:lnTo>
                        <a:pt x="49" y="98"/>
                      </a:lnTo>
                      <a:lnTo>
                        <a:pt x="39" y="96"/>
                      </a:lnTo>
                      <a:lnTo>
                        <a:pt x="30" y="93"/>
                      </a:lnTo>
                      <a:lnTo>
                        <a:pt x="22" y="89"/>
                      </a:lnTo>
                      <a:lnTo>
                        <a:pt x="15" y="83"/>
                      </a:lnTo>
                      <a:lnTo>
                        <a:pt x="9" y="77"/>
                      </a:lnTo>
                      <a:lnTo>
                        <a:pt x="4" y="68"/>
                      </a:lnTo>
                      <a:lnTo>
                        <a:pt x="1" y="59"/>
                      </a:lnTo>
                      <a:lnTo>
                        <a:pt x="0" y="48"/>
                      </a:lnTo>
                      <a:lnTo>
                        <a:pt x="0" y="48"/>
                      </a:lnTo>
                      <a:lnTo>
                        <a:pt x="1" y="39"/>
                      </a:lnTo>
                      <a:lnTo>
                        <a:pt x="4" y="30"/>
                      </a:lnTo>
                      <a:lnTo>
                        <a:pt x="9" y="21"/>
                      </a:lnTo>
                      <a:lnTo>
                        <a:pt x="15" y="15"/>
                      </a:lnTo>
                      <a:lnTo>
                        <a:pt x="22" y="9"/>
                      </a:lnTo>
                      <a:lnTo>
                        <a:pt x="30" y="4"/>
                      </a:lnTo>
                      <a:lnTo>
                        <a:pt x="39" y="1"/>
                      </a:lnTo>
                      <a:lnTo>
                        <a:pt x="49" y="0"/>
                      </a:lnTo>
                      <a:lnTo>
                        <a:pt x="49" y="0"/>
                      </a:lnTo>
                      <a:lnTo>
                        <a:pt x="58" y="1"/>
                      </a:lnTo>
                      <a:lnTo>
                        <a:pt x="68" y="4"/>
                      </a:lnTo>
                      <a:lnTo>
                        <a:pt x="77" y="9"/>
                      </a:lnTo>
                      <a:lnTo>
                        <a:pt x="84" y="15"/>
                      </a:lnTo>
                      <a:lnTo>
                        <a:pt x="89" y="21"/>
                      </a:lnTo>
                      <a:lnTo>
                        <a:pt x="93" y="30"/>
                      </a:lnTo>
                      <a:lnTo>
                        <a:pt x="96" y="39"/>
                      </a:lnTo>
                      <a:lnTo>
                        <a:pt x="98" y="48"/>
                      </a:lnTo>
                      <a:lnTo>
                        <a:pt x="98" y="48"/>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8" name="Freeform 224">
                  <a:extLst>
                    <a:ext uri="{FF2B5EF4-FFF2-40B4-BE49-F238E27FC236}">
                      <a16:creationId xmlns:a16="http://schemas.microsoft.com/office/drawing/2014/main" id="{9B861951-7512-F917-4F45-85256604E989}"/>
                    </a:ext>
                  </a:extLst>
                </p:cNvPr>
                <p:cNvSpPr>
                  <a:spLocks/>
                </p:cNvSpPr>
                <p:nvPr/>
              </p:nvSpPr>
              <p:spPr bwMode="auto">
                <a:xfrm>
                  <a:off x="4658" y="2132"/>
                  <a:ext cx="111" cy="110"/>
                </a:xfrm>
                <a:custGeom>
                  <a:avLst/>
                  <a:gdLst>
                    <a:gd name="T0" fmla="*/ 111 w 111"/>
                    <a:gd name="T1" fmla="*/ 56 h 110"/>
                    <a:gd name="T2" fmla="*/ 111 w 111"/>
                    <a:gd name="T3" fmla="*/ 56 h 110"/>
                    <a:gd name="T4" fmla="*/ 110 w 111"/>
                    <a:gd name="T5" fmla="*/ 66 h 110"/>
                    <a:gd name="T6" fmla="*/ 107 w 111"/>
                    <a:gd name="T7" fmla="*/ 77 h 110"/>
                    <a:gd name="T8" fmla="*/ 102 w 111"/>
                    <a:gd name="T9" fmla="*/ 86 h 110"/>
                    <a:gd name="T10" fmla="*/ 95 w 111"/>
                    <a:gd name="T11" fmla="*/ 95 h 110"/>
                    <a:gd name="T12" fmla="*/ 87 w 111"/>
                    <a:gd name="T13" fmla="*/ 101 h 110"/>
                    <a:gd name="T14" fmla="*/ 78 w 111"/>
                    <a:gd name="T15" fmla="*/ 107 h 110"/>
                    <a:gd name="T16" fmla="*/ 67 w 111"/>
                    <a:gd name="T17" fmla="*/ 110 h 110"/>
                    <a:gd name="T18" fmla="*/ 55 w 111"/>
                    <a:gd name="T19" fmla="*/ 110 h 110"/>
                    <a:gd name="T20" fmla="*/ 55 w 111"/>
                    <a:gd name="T21" fmla="*/ 110 h 110"/>
                    <a:gd name="T22" fmla="*/ 45 w 111"/>
                    <a:gd name="T23" fmla="*/ 110 h 110"/>
                    <a:gd name="T24" fmla="*/ 34 w 111"/>
                    <a:gd name="T25" fmla="*/ 107 h 110"/>
                    <a:gd name="T26" fmla="*/ 25 w 111"/>
                    <a:gd name="T27" fmla="*/ 101 h 110"/>
                    <a:gd name="T28" fmla="*/ 16 w 111"/>
                    <a:gd name="T29" fmla="*/ 95 h 110"/>
                    <a:gd name="T30" fmla="*/ 10 w 111"/>
                    <a:gd name="T31" fmla="*/ 86 h 110"/>
                    <a:gd name="T32" fmla="*/ 4 w 111"/>
                    <a:gd name="T33" fmla="*/ 77 h 110"/>
                    <a:gd name="T34" fmla="*/ 1 w 111"/>
                    <a:gd name="T35" fmla="*/ 66 h 110"/>
                    <a:gd name="T36" fmla="*/ 0 w 111"/>
                    <a:gd name="T37" fmla="*/ 56 h 110"/>
                    <a:gd name="T38" fmla="*/ 0 w 111"/>
                    <a:gd name="T39" fmla="*/ 56 h 110"/>
                    <a:gd name="T40" fmla="*/ 1 w 111"/>
                    <a:gd name="T41" fmla="*/ 44 h 110"/>
                    <a:gd name="T42" fmla="*/ 4 w 111"/>
                    <a:gd name="T43" fmla="*/ 33 h 110"/>
                    <a:gd name="T44" fmla="*/ 10 w 111"/>
                    <a:gd name="T45" fmla="*/ 24 h 110"/>
                    <a:gd name="T46" fmla="*/ 16 w 111"/>
                    <a:gd name="T47" fmla="*/ 16 h 110"/>
                    <a:gd name="T48" fmla="*/ 25 w 111"/>
                    <a:gd name="T49" fmla="*/ 9 h 110"/>
                    <a:gd name="T50" fmla="*/ 34 w 111"/>
                    <a:gd name="T51" fmla="*/ 4 h 110"/>
                    <a:gd name="T52" fmla="*/ 45 w 111"/>
                    <a:gd name="T53" fmla="*/ 1 h 110"/>
                    <a:gd name="T54" fmla="*/ 55 w 111"/>
                    <a:gd name="T55" fmla="*/ 0 h 110"/>
                    <a:gd name="T56" fmla="*/ 55 w 111"/>
                    <a:gd name="T57" fmla="*/ 0 h 110"/>
                    <a:gd name="T58" fmla="*/ 67 w 111"/>
                    <a:gd name="T59" fmla="*/ 1 h 110"/>
                    <a:gd name="T60" fmla="*/ 78 w 111"/>
                    <a:gd name="T61" fmla="*/ 4 h 110"/>
                    <a:gd name="T62" fmla="*/ 87 w 111"/>
                    <a:gd name="T63" fmla="*/ 9 h 110"/>
                    <a:gd name="T64" fmla="*/ 95 w 111"/>
                    <a:gd name="T65" fmla="*/ 16 h 110"/>
                    <a:gd name="T66" fmla="*/ 102 w 111"/>
                    <a:gd name="T67" fmla="*/ 24 h 110"/>
                    <a:gd name="T68" fmla="*/ 107 w 111"/>
                    <a:gd name="T69" fmla="*/ 33 h 110"/>
                    <a:gd name="T70" fmla="*/ 110 w 111"/>
                    <a:gd name="T71" fmla="*/ 44 h 110"/>
                    <a:gd name="T72" fmla="*/ 111 w 111"/>
                    <a:gd name="T73" fmla="*/ 56 h 110"/>
                    <a:gd name="T74" fmla="*/ 111 w 111"/>
                    <a:gd name="T75" fmla="*/ 5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 h="110">
                      <a:moveTo>
                        <a:pt x="111" y="56"/>
                      </a:moveTo>
                      <a:lnTo>
                        <a:pt x="111" y="56"/>
                      </a:lnTo>
                      <a:lnTo>
                        <a:pt x="110" y="66"/>
                      </a:lnTo>
                      <a:lnTo>
                        <a:pt x="107" y="77"/>
                      </a:lnTo>
                      <a:lnTo>
                        <a:pt x="102" y="86"/>
                      </a:lnTo>
                      <a:lnTo>
                        <a:pt x="95" y="95"/>
                      </a:lnTo>
                      <a:lnTo>
                        <a:pt x="87" y="101"/>
                      </a:lnTo>
                      <a:lnTo>
                        <a:pt x="78" y="107"/>
                      </a:lnTo>
                      <a:lnTo>
                        <a:pt x="67" y="110"/>
                      </a:lnTo>
                      <a:lnTo>
                        <a:pt x="55" y="110"/>
                      </a:lnTo>
                      <a:lnTo>
                        <a:pt x="55" y="110"/>
                      </a:lnTo>
                      <a:lnTo>
                        <a:pt x="45" y="110"/>
                      </a:lnTo>
                      <a:lnTo>
                        <a:pt x="34" y="107"/>
                      </a:lnTo>
                      <a:lnTo>
                        <a:pt x="25" y="101"/>
                      </a:lnTo>
                      <a:lnTo>
                        <a:pt x="16" y="95"/>
                      </a:lnTo>
                      <a:lnTo>
                        <a:pt x="10" y="86"/>
                      </a:lnTo>
                      <a:lnTo>
                        <a:pt x="4" y="77"/>
                      </a:lnTo>
                      <a:lnTo>
                        <a:pt x="1" y="66"/>
                      </a:lnTo>
                      <a:lnTo>
                        <a:pt x="0" y="56"/>
                      </a:lnTo>
                      <a:lnTo>
                        <a:pt x="0" y="56"/>
                      </a:lnTo>
                      <a:lnTo>
                        <a:pt x="1" y="44"/>
                      </a:lnTo>
                      <a:lnTo>
                        <a:pt x="4" y="33"/>
                      </a:lnTo>
                      <a:lnTo>
                        <a:pt x="10" y="24"/>
                      </a:lnTo>
                      <a:lnTo>
                        <a:pt x="16" y="16"/>
                      </a:lnTo>
                      <a:lnTo>
                        <a:pt x="25" y="9"/>
                      </a:lnTo>
                      <a:lnTo>
                        <a:pt x="34" y="4"/>
                      </a:lnTo>
                      <a:lnTo>
                        <a:pt x="45" y="1"/>
                      </a:lnTo>
                      <a:lnTo>
                        <a:pt x="55" y="0"/>
                      </a:lnTo>
                      <a:lnTo>
                        <a:pt x="55" y="0"/>
                      </a:lnTo>
                      <a:lnTo>
                        <a:pt x="67" y="1"/>
                      </a:lnTo>
                      <a:lnTo>
                        <a:pt x="78" y="4"/>
                      </a:lnTo>
                      <a:lnTo>
                        <a:pt x="87" y="9"/>
                      </a:lnTo>
                      <a:lnTo>
                        <a:pt x="95" y="16"/>
                      </a:lnTo>
                      <a:lnTo>
                        <a:pt x="102" y="24"/>
                      </a:lnTo>
                      <a:lnTo>
                        <a:pt x="107" y="33"/>
                      </a:lnTo>
                      <a:lnTo>
                        <a:pt x="110" y="44"/>
                      </a:lnTo>
                      <a:lnTo>
                        <a:pt x="111" y="56"/>
                      </a:lnTo>
                      <a:lnTo>
                        <a:pt x="111" y="56"/>
                      </a:lnTo>
                      <a:close/>
                    </a:path>
                  </a:pathLst>
                </a:custGeom>
                <a:solidFill>
                  <a:srgbClr val="6DCFF6"/>
                </a:solidFill>
                <a:ln w="9525">
                  <a:solidFill>
                    <a:srgbClr val="0A7BA7"/>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09" name="Freeform 225">
                  <a:extLst>
                    <a:ext uri="{FF2B5EF4-FFF2-40B4-BE49-F238E27FC236}">
                      <a16:creationId xmlns:a16="http://schemas.microsoft.com/office/drawing/2014/main" id="{3D3CFFEA-2EA9-440C-C015-6E04B9AA95FD}"/>
                    </a:ext>
                  </a:extLst>
                </p:cNvPr>
                <p:cNvSpPr>
                  <a:spLocks/>
                </p:cNvSpPr>
                <p:nvPr/>
              </p:nvSpPr>
              <p:spPr bwMode="auto">
                <a:xfrm>
                  <a:off x="4294" y="2162"/>
                  <a:ext cx="219" cy="219"/>
                </a:xfrm>
                <a:custGeom>
                  <a:avLst/>
                  <a:gdLst>
                    <a:gd name="T0" fmla="*/ 219 w 219"/>
                    <a:gd name="T1" fmla="*/ 108 h 219"/>
                    <a:gd name="T2" fmla="*/ 217 w 219"/>
                    <a:gd name="T3" fmla="*/ 131 h 219"/>
                    <a:gd name="T4" fmla="*/ 211 w 219"/>
                    <a:gd name="T5" fmla="*/ 152 h 219"/>
                    <a:gd name="T6" fmla="*/ 201 w 219"/>
                    <a:gd name="T7" fmla="*/ 170 h 219"/>
                    <a:gd name="T8" fmla="*/ 187 w 219"/>
                    <a:gd name="T9" fmla="*/ 187 h 219"/>
                    <a:gd name="T10" fmla="*/ 171 w 219"/>
                    <a:gd name="T11" fmla="*/ 200 h 219"/>
                    <a:gd name="T12" fmla="*/ 153 w 219"/>
                    <a:gd name="T13" fmla="*/ 209 h 219"/>
                    <a:gd name="T14" fmla="*/ 132 w 219"/>
                    <a:gd name="T15" fmla="*/ 217 h 219"/>
                    <a:gd name="T16" fmla="*/ 110 w 219"/>
                    <a:gd name="T17" fmla="*/ 219 h 219"/>
                    <a:gd name="T18" fmla="*/ 98 w 219"/>
                    <a:gd name="T19" fmla="*/ 219 h 219"/>
                    <a:gd name="T20" fmla="*/ 77 w 219"/>
                    <a:gd name="T21" fmla="*/ 214 h 219"/>
                    <a:gd name="T22" fmla="*/ 58 w 219"/>
                    <a:gd name="T23" fmla="*/ 205 h 219"/>
                    <a:gd name="T24" fmla="*/ 40 w 219"/>
                    <a:gd name="T25" fmla="*/ 194 h 219"/>
                    <a:gd name="T26" fmla="*/ 25 w 219"/>
                    <a:gd name="T27" fmla="*/ 179 h 219"/>
                    <a:gd name="T28" fmla="*/ 14 w 219"/>
                    <a:gd name="T29" fmla="*/ 161 h 219"/>
                    <a:gd name="T30" fmla="*/ 5 w 219"/>
                    <a:gd name="T31" fmla="*/ 142 h 219"/>
                    <a:gd name="T32" fmla="*/ 0 w 219"/>
                    <a:gd name="T33" fmla="*/ 121 h 219"/>
                    <a:gd name="T34" fmla="*/ 0 w 219"/>
                    <a:gd name="T35" fmla="*/ 108 h 219"/>
                    <a:gd name="T36" fmla="*/ 2 w 219"/>
                    <a:gd name="T37" fmla="*/ 87 h 219"/>
                    <a:gd name="T38" fmla="*/ 8 w 219"/>
                    <a:gd name="T39" fmla="*/ 66 h 219"/>
                    <a:gd name="T40" fmla="*/ 19 w 219"/>
                    <a:gd name="T41" fmla="*/ 48 h 219"/>
                    <a:gd name="T42" fmla="*/ 32 w 219"/>
                    <a:gd name="T43" fmla="*/ 32 h 219"/>
                    <a:gd name="T44" fmla="*/ 49 w 219"/>
                    <a:gd name="T45" fmla="*/ 18 h 219"/>
                    <a:gd name="T46" fmla="*/ 67 w 219"/>
                    <a:gd name="T47" fmla="*/ 7 h 219"/>
                    <a:gd name="T48" fmla="*/ 88 w 219"/>
                    <a:gd name="T49" fmla="*/ 1 h 219"/>
                    <a:gd name="T50" fmla="*/ 110 w 219"/>
                    <a:gd name="T51" fmla="*/ 0 h 219"/>
                    <a:gd name="T52" fmla="*/ 121 w 219"/>
                    <a:gd name="T53" fmla="*/ 0 h 219"/>
                    <a:gd name="T54" fmla="*/ 142 w 219"/>
                    <a:gd name="T55" fmla="*/ 4 h 219"/>
                    <a:gd name="T56" fmla="*/ 162 w 219"/>
                    <a:gd name="T57" fmla="*/ 12 h 219"/>
                    <a:gd name="T58" fmla="*/ 180 w 219"/>
                    <a:gd name="T59" fmla="*/ 24 h 219"/>
                    <a:gd name="T60" fmla="*/ 195 w 219"/>
                    <a:gd name="T61" fmla="*/ 39 h 219"/>
                    <a:gd name="T62" fmla="*/ 207 w 219"/>
                    <a:gd name="T63" fmla="*/ 57 h 219"/>
                    <a:gd name="T64" fmla="*/ 214 w 219"/>
                    <a:gd name="T65" fmla="*/ 77 h 219"/>
                    <a:gd name="T66" fmla="*/ 219 w 219"/>
                    <a:gd name="T67" fmla="*/ 98 h 219"/>
                    <a:gd name="T68" fmla="*/ 219 w 219"/>
                    <a:gd name="T69" fmla="*/ 10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219">
                      <a:moveTo>
                        <a:pt x="219" y="108"/>
                      </a:moveTo>
                      <a:lnTo>
                        <a:pt x="219" y="108"/>
                      </a:lnTo>
                      <a:lnTo>
                        <a:pt x="219" y="121"/>
                      </a:lnTo>
                      <a:lnTo>
                        <a:pt x="217" y="131"/>
                      </a:lnTo>
                      <a:lnTo>
                        <a:pt x="214" y="142"/>
                      </a:lnTo>
                      <a:lnTo>
                        <a:pt x="211" y="152"/>
                      </a:lnTo>
                      <a:lnTo>
                        <a:pt x="207" y="161"/>
                      </a:lnTo>
                      <a:lnTo>
                        <a:pt x="201" y="170"/>
                      </a:lnTo>
                      <a:lnTo>
                        <a:pt x="195" y="179"/>
                      </a:lnTo>
                      <a:lnTo>
                        <a:pt x="187" y="187"/>
                      </a:lnTo>
                      <a:lnTo>
                        <a:pt x="180" y="194"/>
                      </a:lnTo>
                      <a:lnTo>
                        <a:pt x="171" y="200"/>
                      </a:lnTo>
                      <a:lnTo>
                        <a:pt x="162" y="205"/>
                      </a:lnTo>
                      <a:lnTo>
                        <a:pt x="153" y="209"/>
                      </a:lnTo>
                      <a:lnTo>
                        <a:pt x="142" y="214"/>
                      </a:lnTo>
                      <a:lnTo>
                        <a:pt x="132" y="217"/>
                      </a:lnTo>
                      <a:lnTo>
                        <a:pt x="121" y="219"/>
                      </a:lnTo>
                      <a:lnTo>
                        <a:pt x="110" y="219"/>
                      </a:lnTo>
                      <a:lnTo>
                        <a:pt x="110" y="219"/>
                      </a:lnTo>
                      <a:lnTo>
                        <a:pt x="98" y="219"/>
                      </a:lnTo>
                      <a:lnTo>
                        <a:pt x="88" y="217"/>
                      </a:lnTo>
                      <a:lnTo>
                        <a:pt x="77" y="214"/>
                      </a:lnTo>
                      <a:lnTo>
                        <a:pt x="67" y="209"/>
                      </a:lnTo>
                      <a:lnTo>
                        <a:pt x="58" y="205"/>
                      </a:lnTo>
                      <a:lnTo>
                        <a:pt x="49" y="200"/>
                      </a:lnTo>
                      <a:lnTo>
                        <a:pt x="40" y="194"/>
                      </a:lnTo>
                      <a:lnTo>
                        <a:pt x="32" y="187"/>
                      </a:lnTo>
                      <a:lnTo>
                        <a:pt x="25" y="179"/>
                      </a:lnTo>
                      <a:lnTo>
                        <a:pt x="19" y="170"/>
                      </a:lnTo>
                      <a:lnTo>
                        <a:pt x="14" y="161"/>
                      </a:lnTo>
                      <a:lnTo>
                        <a:pt x="8" y="152"/>
                      </a:lnTo>
                      <a:lnTo>
                        <a:pt x="5" y="142"/>
                      </a:lnTo>
                      <a:lnTo>
                        <a:pt x="2" y="131"/>
                      </a:lnTo>
                      <a:lnTo>
                        <a:pt x="0" y="121"/>
                      </a:lnTo>
                      <a:lnTo>
                        <a:pt x="0" y="108"/>
                      </a:lnTo>
                      <a:lnTo>
                        <a:pt x="0" y="108"/>
                      </a:lnTo>
                      <a:lnTo>
                        <a:pt x="0" y="98"/>
                      </a:lnTo>
                      <a:lnTo>
                        <a:pt x="2" y="87"/>
                      </a:lnTo>
                      <a:lnTo>
                        <a:pt x="5" y="77"/>
                      </a:lnTo>
                      <a:lnTo>
                        <a:pt x="8" y="66"/>
                      </a:lnTo>
                      <a:lnTo>
                        <a:pt x="14" y="57"/>
                      </a:lnTo>
                      <a:lnTo>
                        <a:pt x="19" y="48"/>
                      </a:lnTo>
                      <a:lnTo>
                        <a:pt x="25" y="39"/>
                      </a:lnTo>
                      <a:lnTo>
                        <a:pt x="32" y="32"/>
                      </a:lnTo>
                      <a:lnTo>
                        <a:pt x="40" y="24"/>
                      </a:lnTo>
                      <a:lnTo>
                        <a:pt x="49" y="18"/>
                      </a:lnTo>
                      <a:lnTo>
                        <a:pt x="58" y="12"/>
                      </a:lnTo>
                      <a:lnTo>
                        <a:pt x="67" y="7"/>
                      </a:lnTo>
                      <a:lnTo>
                        <a:pt x="77" y="4"/>
                      </a:lnTo>
                      <a:lnTo>
                        <a:pt x="88" y="1"/>
                      </a:lnTo>
                      <a:lnTo>
                        <a:pt x="98" y="0"/>
                      </a:lnTo>
                      <a:lnTo>
                        <a:pt x="110" y="0"/>
                      </a:lnTo>
                      <a:lnTo>
                        <a:pt x="110" y="0"/>
                      </a:lnTo>
                      <a:lnTo>
                        <a:pt x="121" y="0"/>
                      </a:lnTo>
                      <a:lnTo>
                        <a:pt x="132" y="1"/>
                      </a:lnTo>
                      <a:lnTo>
                        <a:pt x="142" y="4"/>
                      </a:lnTo>
                      <a:lnTo>
                        <a:pt x="153" y="7"/>
                      </a:lnTo>
                      <a:lnTo>
                        <a:pt x="162" y="12"/>
                      </a:lnTo>
                      <a:lnTo>
                        <a:pt x="171" y="18"/>
                      </a:lnTo>
                      <a:lnTo>
                        <a:pt x="180" y="24"/>
                      </a:lnTo>
                      <a:lnTo>
                        <a:pt x="187" y="32"/>
                      </a:lnTo>
                      <a:lnTo>
                        <a:pt x="195" y="39"/>
                      </a:lnTo>
                      <a:lnTo>
                        <a:pt x="201" y="48"/>
                      </a:lnTo>
                      <a:lnTo>
                        <a:pt x="207" y="57"/>
                      </a:lnTo>
                      <a:lnTo>
                        <a:pt x="211" y="66"/>
                      </a:lnTo>
                      <a:lnTo>
                        <a:pt x="214" y="77"/>
                      </a:lnTo>
                      <a:lnTo>
                        <a:pt x="217" y="87"/>
                      </a:lnTo>
                      <a:lnTo>
                        <a:pt x="219" y="98"/>
                      </a:lnTo>
                      <a:lnTo>
                        <a:pt x="219" y="108"/>
                      </a:lnTo>
                      <a:lnTo>
                        <a:pt x="219" y="108"/>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0" name="Freeform 226">
                  <a:extLst>
                    <a:ext uri="{FF2B5EF4-FFF2-40B4-BE49-F238E27FC236}">
                      <a16:creationId xmlns:a16="http://schemas.microsoft.com/office/drawing/2014/main" id="{7D1DF78F-004C-A213-DFFD-A464BBAE0508}"/>
                    </a:ext>
                  </a:extLst>
                </p:cNvPr>
                <p:cNvSpPr>
                  <a:spLocks/>
                </p:cNvSpPr>
                <p:nvPr/>
              </p:nvSpPr>
              <p:spPr bwMode="auto">
                <a:xfrm>
                  <a:off x="4085" y="2296"/>
                  <a:ext cx="268" cy="268"/>
                </a:xfrm>
                <a:custGeom>
                  <a:avLst/>
                  <a:gdLst>
                    <a:gd name="T0" fmla="*/ 268 w 268"/>
                    <a:gd name="T1" fmla="*/ 134 h 268"/>
                    <a:gd name="T2" fmla="*/ 265 w 268"/>
                    <a:gd name="T3" fmla="*/ 161 h 268"/>
                    <a:gd name="T4" fmla="*/ 258 w 268"/>
                    <a:gd name="T5" fmla="*/ 187 h 268"/>
                    <a:gd name="T6" fmla="*/ 246 w 268"/>
                    <a:gd name="T7" fmla="*/ 210 h 268"/>
                    <a:gd name="T8" fmla="*/ 229 w 268"/>
                    <a:gd name="T9" fmla="*/ 229 h 268"/>
                    <a:gd name="T10" fmla="*/ 209 w 268"/>
                    <a:gd name="T11" fmla="*/ 246 h 268"/>
                    <a:gd name="T12" fmla="*/ 187 w 268"/>
                    <a:gd name="T13" fmla="*/ 258 h 268"/>
                    <a:gd name="T14" fmla="*/ 161 w 268"/>
                    <a:gd name="T15" fmla="*/ 265 h 268"/>
                    <a:gd name="T16" fmla="*/ 134 w 268"/>
                    <a:gd name="T17" fmla="*/ 268 h 268"/>
                    <a:gd name="T18" fmla="*/ 121 w 268"/>
                    <a:gd name="T19" fmla="*/ 267 h 268"/>
                    <a:gd name="T20" fmla="*/ 95 w 268"/>
                    <a:gd name="T21" fmla="*/ 262 h 268"/>
                    <a:gd name="T22" fmla="*/ 71 w 268"/>
                    <a:gd name="T23" fmla="*/ 252 h 268"/>
                    <a:gd name="T24" fmla="*/ 50 w 268"/>
                    <a:gd name="T25" fmla="*/ 238 h 268"/>
                    <a:gd name="T26" fmla="*/ 32 w 268"/>
                    <a:gd name="T27" fmla="*/ 220 h 268"/>
                    <a:gd name="T28" fmla="*/ 17 w 268"/>
                    <a:gd name="T29" fmla="*/ 198 h 268"/>
                    <a:gd name="T30" fmla="*/ 6 w 268"/>
                    <a:gd name="T31" fmla="*/ 175 h 268"/>
                    <a:gd name="T32" fmla="*/ 1 w 268"/>
                    <a:gd name="T33" fmla="*/ 148 h 268"/>
                    <a:gd name="T34" fmla="*/ 0 w 268"/>
                    <a:gd name="T35" fmla="*/ 134 h 268"/>
                    <a:gd name="T36" fmla="*/ 3 w 268"/>
                    <a:gd name="T37" fmla="*/ 107 h 268"/>
                    <a:gd name="T38" fmla="*/ 10 w 268"/>
                    <a:gd name="T39" fmla="*/ 83 h 268"/>
                    <a:gd name="T40" fmla="*/ 24 w 268"/>
                    <a:gd name="T41" fmla="*/ 60 h 268"/>
                    <a:gd name="T42" fmla="*/ 39 w 268"/>
                    <a:gd name="T43" fmla="*/ 39 h 268"/>
                    <a:gd name="T44" fmla="*/ 59 w 268"/>
                    <a:gd name="T45" fmla="*/ 24 h 268"/>
                    <a:gd name="T46" fmla="*/ 83 w 268"/>
                    <a:gd name="T47" fmla="*/ 11 h 268"/>
                    <a:gd name="T48" fmla="*/ 107 w 268"/>
                    <a:gd name="T49" fmla="*/ 3 h 268"/>
                    <a:gd name="T50" fmla="*/ 134 w 268"/>
                    <a:gd name="T51" fmla="*/ 0 h 268"/>
                    <a:gd name="T52" fmla="*/ 148 w 268"/>
                    <a:gd name="T53" fmla="*/ 2 h 268"/>
                    <a:gd name="T54" fmla="*/ 173 w 268"/>
                    <a:gd name="T55" fmla="*/ 6 h 268"/>
                    <a:gd name="T56" fmla="*/ 197 w 268"/>
                    <a:gd name="T57" fmla="*/ 17 h 268"/>
                    <a:gd name="T58" fmla="*/ 218 w 268"/>
                    <a:gd name="T59" fmla="*/ 32 h 268"/>
                    <a:gd name="T60" fmla="*/ 238 w 268"/>
                    <a:gd name="T61" fmla="*/ 50 h 268"/>
                    <a:gd name="T62" fmla="*/ 252 w 268"/>
                    <a:gd name="T63" fmla="*/ 71 h 268"/>
                    <a:gd name="T64" fmla="*/ 262 w 268"/>
                    <a:gd name="T65" fmla="*/ 95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2" y="175"/>
                      </a:lnTo>
                      <a:lnTo>
                        <a:pt x="258" y="187"/>
                      </a:lnTo>
                      <a:lnTo>
                        <a:pt x="252" y="198"/>
                      </a:lnTo>
                      <a:lnTo>
                        <a:pt x="246" y="210"/>
                      </a:lnTo>
                      <a:lnTo>
                        <a:pt x="238" y="220"/>
                      </a:lnTo>
                      <a:lnTo>
                        <a:pt x="229" y="229"/>
                      </a:lnTo>
                      <a:lnTo>
                        <a:pt x="218" y="238"/>
                      </a:lnTo>
                      <a:lnTo>
                        <a:pt x="209" y="246"/>
                      </a:lnTo>
                      <a:lnTo>
                        <a:pt x="197" y="252"/>
                      </a:lnTo>
                      <a:lnTo>
                        <a:pt x="187" y="258"/>
                      </a:lnTo>
                      <a:lnTo>
                        <a:pt x="173" y="262"/>
                      </a:lnTo>
                      <a:lnTo>
                        <a:pt x="161" y="265"/>
                      </a:lnTo>
                      <a:lnTo>
                        <a:pt x="148" y="267"/>
                      </a:lnTo>
                      <a:lnTo>
                        <a:pt x="134" y="268"/>
                      </a:lnTo>
                      <a:lnTo>
                        <a:pt x="134" y="268"/>
                      </a:lnTo>
                      <a:lnTo>
                        <a:pt x="121" y="267"/>
                      </a:lnTo>
                      <a:lnTo>
                        <a:pt x="107" y="265"/>
                      </a:lnTo>
                      <a:lnTo>
                        <a:pt x="95" y="262"/>
                      </a:lnTo>
                      <a:lnTo>
                        <a:pt x="83" y="258"/>
                      </a:lnTo>
                      <a:lnTo>
                        <a:pt x="71" y="252"/>
                      </a:lnTo>
                      <a:lnTo>
                        <a:pt x="59" y="246"/>
                      </a:lnTo>
                      <a:lnTo>
                        <a:pt x="50" y="238"/>
                      </a:lnTo>
                      <a:lnTo>
                        <a:pt x="39" y="229"/>
                      </a:lnTo>
                      <a:lnTo>
                        <a:pt x="32" y="220"/>
                      </a:lnTo>
                      <a:lnTo>
                        <a:pt x="24" y="210"/>
                      </a:lnTo>
                      <a:lnTo>
                        <a:pt x="17" y="198"/>
                      </a:lnTo>
                      <a:lnTo>
                        <a:pt x="10" y="187"/>
                      </a:lnTo>
                      <a:lnTo>
                        <a:pt x="6" y="175"/>
                      </a:lnTo>
                      <a:lnTo>
                        <a:pt x="3" y="161"/>
                      </a:lnTo>
                      <a:lnTo>
                        <a:pt x="1" y="148"/>
                      </a:lnTo>
                      <a:lnTo>
                        <a:pt x="0" y="134"/>
                      </a:lnTo>
                      <a:lnTo>
                        <a:pt x="0" y="134"/>
                      </a:lnTo>
                      <a:lnTo>
                        <a:pt x="1" y="121"/>
                      </a:lnTo>
                      <a:lnTo>
                        <a:pt x="3" y="107"/>
                      </a:lnTo>
                      <a:lnTo>
                        <a:pt x="6" y="95"/>
                      </a:lnTo>
                      <a:lnTo>
                        <a:pt x="10" y="83"/>
                      </a:lnTo>
                      <a:lnTo>
                        <a:pt x="17" y="71"/>
                      </a:lnTo>
                      <a:lnTo>
                        <a:pt x="24" y="60"/>
                      </a:lnTo>
                      <a:lnTo>
                        <a:pt x="32" y="50"/>
                      </a:lnTo>
                      <a:lnTo>
                        <a:pt x="39" y="39"/>
                      </a:lnTo>
                      <a:lnTo>
                        <a:pt x="50" y="32"/>
                      </a:lnTo>
                      <a:lnTo>
                        <a:pt x="59" y="24"/>
                      </a:lnTo>
                      <a:lnTo>
                        <a:pt x="71" y="17"/>
                      </a:lnTo>
                      <a:lnTo>
                        <a:pt x="83" y="11"/>
                      </a:lnTo>
                      <a:lnTo>
                        <a:pt x="95" y="6"/>
                      </a:lnTo>
                      <a:lnTo>
                        <a:pt x="107" y="3"/>
                      </a:lnTo>
                      <a:lnTo>
                        <a:pt x="121" y="2"/>
                      </a:lnTo>
                      <a:lnTo>
                        <a:pt x="134" y="0"/>
                      </a:lnTo>
                      <a:lnTo>
                        <a:pt x="134" y="0"/>
                      </a:lnTo>
                      <a:lnTo>
                        <a:pt x="148" y="2"/>
                      </a:lnTo>
                      <a:lnTo>
                        <a:pt x="161" y="3"/>
                      </a:lnTo>
                      <a:lnTo>
                        <a:pt x="173" y="6"/>
                      </a:lnTo>
                      <a:lnTo>
                        <a:pt x="187" y="11"/>
                      </a:lnTo>
                      <a:lnTo>
                        <a:pt x="197" y="17"/>
                      </a:lnTo>
                      <a:lnTo>
                        <a:pt x="209" y="24"/>
                      </a:lnTo>
                      <a:lnTo>
                        <a:pt x="218" y="32"/>
                      </a:lnTo>
                      <a:lnTo>
                        <a:pt x="229" y="39"/>
                      </a:lnTo>
                      <a:lnTo>
                        <a:pt x="238" y="50"/>
                      </a:lnTo>
                      <a:lnTo>
                        <a:pt x="246" y="60"/>
                      </a:lnTo>
                      <a:lnTo>
                        <a:pt x="252" y="71"/>
                      </a:lnTo>
                      <a:lnTo>
                        <a:pt x="258" y="83"/>
                      </a:lnTo>
                      <a:lnTo>
                        <a:pt x="262" y="95"/>
                      </a:lnTo>
                      <a:lnTo>
                        <a:pt x="265" y="107"/>
                      </a:lnTo>
                      <a:lnTo>
                        <a:pt x="267" y="121"/>
                      </a:lnTo>
                      <a:lnTo>
                        <a:pt x="268" y="134"/>
                      </a:lnTo>
                      <a:lnTo>
                        <a:pt x="268" y="134"/>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1" name="Freeform 227">
                  <a:extLst>
                    <a:ext uri="{FF2B5EF4-FFF2-40B4-BE49-F238E27FC236}">
                      <a16:creationId xmlns:a16="http://schemas.microsoft.com/office/drawing/2014/main" id="{903AA335-6D67-A7B0-01EE-B344231AB03C}"/>
                    </a:ext>
                  </a:extLst>
                </p:cNvPr>
                <p:cNvSpPr>
                  <a:spLocks/>
                </p:cNvSpPr>
                <p:nvPr/>
              </p:nvSpPr>
              <p:spPr bwMode="auto">
                <a:xfrm>
                  <a:off x="4276" y="2355"/>
                  <a:ext cx="192" cy="191"/>
                </a:xfrm>
                <a:custGeom>
                  <a:avLst/>
                  <a:gdLst>
                    <a:gd name="T0" fmla="*/ 192 w 192"/>
                    <a:gd name="T1" fmla="*/ 96 h 191"/>
                    <a:gd name="T2" fmla="*/ 192 w 192"/>
                    <a:gd name="T3" fmla="*/ 96 h 191"/>
                    <a:gd name="T4" fmla="*/ 192 w 192"/>
                    <a:gd name="T5" fmla="*/ 105 h 191"/>
                    <a:gd name="T6" fmla="*/ 190 w 192"/>
                    <a:gd name="T7" fmla="*/ 114 h 191"/>
                    <a:gd name="T8" fmla="*/ 187 w 192"/>
                    <a:gd name="T9" fmla="*/ 125 h 191"/>
                    <a:gd name="T10" fmla="*/ 184 w 192"/>
                    <a:gd name="T11" fmla="*/ 133 h 191"/>
                    <a:gd name="T12" fmla="*/ 180 w 192"/>
                    <a:gd name="T13" fmla="*/ 142 h 191"/>
                    <a:gd name="T14" fmla="*/ 175 w 192"/>
                    <a:gd name="T15" fmla="*/ 149 h 191"/>
                    <a:gd name="T16" fmla="*/ 163 w 192"/>
                    <a:gd name="T17" fmla="*/ 164 h 191"/>
                    <a:gd name="T18" fmla="*/ 150 w 192"/>
                    <a:gd name="T19" fmla="*/ 175 h 191"/>
                    <a:gd name="T20" fmla="*/ 142 w 192"/>
                    <a:gd name="T21" fmla="*/ 181 h 191"/>
                    <a:gd name="T22" fmla="*/ 133 w 192"/>
                    <a:gd name="T23" fmla="*/ 184 h 191"/>
                    <a:gd name="T24" fmla="*/ 124 w 192"/>
                    <a:gd name="T25" fmla="*/ 187 h 191"/>
                    <a:gd name="T26" fmla="*/ 115 w 192"/>
                    <a:gd name="T27" fmla="*/ 190 h 191"/>
                    <a:gd name="T28" fmla="*/ 106 w 192"/>
                    <a:gd name="T29" fmla="*/ 191 h 191"/>
                    <a:gd name="T30" fmla="*/ 95 w 192"/>
                    <a:gd name="T31" fmla="*/ 191 h 191"/>
                    <a:gd name="T32" fmla="*/ 95 w 192"/>
                    <a:gd name="T33" fmla="*/ 191 h 191"/>
                    <a:gd name="T34" fmla="*/ 86 w 192"/>
                    <a:gd name="T35" fmla="*/ 191 h 191"/>
                    <a:gd name="T36" fmla="*/ 77 w 192"/>
                    <a:gd name="T37" fmla="*/ 190 h 191"/>
                    <a:gd name="T38" fmla="*/ 67 w 192"/>
                    <a:gd name="T39" fmla="*/ 187 h 191"/>
                    <a:gd name="T40" fmla="*/ 59 w 192"/>
                    <a:gd name="T41" fmla="*/ 184 h 191"/>
                    <a:gd name="T42" fmla="*/ 50 w 192"/>
                    <a:gd name="T43" fmla="*/ 181 h 191"/>
                    <a:gd name="T44" fmla="*/ 43 w 192"/>
                    <a:gd name="T45" fmla="*/ 175 h 191"/>
                    <a:gd name="T46" fmla="*/ 27 w 192"/>
                    <a:gd name="T47" fmla="*/ 164 h 191"/>
                    <a:gd name="T48" fmla="*/ 15 w 192"/>
                    <a:gd name="T49" fmla="*/ 149 h 191"/>
                    <a:gd name="T50" fmla="*/ 11 w 192"/>
                    <a:gd name="T51" fmla="*/ 142 h 191"/>
                    <a:gd name="T52" fmla="*/ 8 w 192"/>
                    <a:gd name="T53" fmla="*/ 133 h 191"/>
                    <a:gd name="T54" fmla="*/ 3 w 192"/>
                    <a:gd name="T55" fmla="*/ 125 h 191"/>
                    <a:gd name="T56" fmla="*/ 2 w 192"/>
                    <a:gd name="T57" fmla="*/ 114 h 191"/>
                    <a:gd name="T58" fmla="*/ 0 w 192"/>
                    <a:gd name="T59" fmla="*/ 105 h 191"/>
                    <a:gd name="T60" fmla="*/ 0 w 192"/>
                    <a:gd name="T61" fmla="*/ 96 h 191"/>
                    <a:gd name="T62" fmla="*/ 0 w 192"/>
                    <a:gd name="T63" fmla="*/ 96 h 191"/>
                    <a:gd name="T64" fmla="*/ 0 w 192"/>
                    <a:gd name="T65" fmla="*/ 86 h 191"/>
                    <a:gd name="T66" fmla="*/ 2 w 192"/>
                    <a:gd name="T67" fmla="*/ 77 h 191"/>
                    <a:gd name="T68" fmla="*/ 3 w 192"/>
                    <a:gd name="T69" fmla="*/ 68 h 191"/>
                    <a:gd name="T70" fmla="*/ 8 w 192"/>
                    <a:gd name="T71" fmla="*/ 59 h 191"/>
                    <a:gd name="T72" fmla="*/ 11 w 192"/>
                    <a:gd name="T73" fmla="*/ 50 h 191"/>
                    <a:gd name="T74" fmla="*/ 15 w 192"/>
                    <a:gd name="T75" fmla="*/ 42 h 191"/>
                    <a:gd name="T76" fmla="*/ 27 w 192"/>
                    <a:gd name="T77" fmla="*/ 27 h 191"/>
                    <a:gd name="T78" fmla="*/ 43 w 192"/>
                    <a:gd name="T79" fmla="*/ 16 h 191"/>
                    <a:gd name="T80" fmla="*/ 50 w 192"/>
                    <a:gd name="T81" fmla="*/ 10 h 191"/>
                    <a:gd name="T82" fmla="*/ 59 w 192"/>
                    <a:gd name="T83" fmla="*/ 7 h 191"/>
                    <a:gd name="T84" fmla="*/ 67 w 192"/>
                    <a:gd name="T85" fmla="*/ 4 h 191"/>
                    <a:gd name="T86" fmla="*/ 77 w 192"/>
                    <a:gd name="T87" fmla="*/ 1 h 191"/>
                    <a:gd name="T88" fmla="*/ 86 w 192"/>
                    <a:gd name="T89" fmla="*/ 0 h 191"/>
                    <a:gd name="T90" fmla="*/ 95 w 192"/>
                    <a:gd name="T91" fmla="*/ 0 h 191"/>
                    <a:gd name="T92" fmla="*/ 95 w 192"/>
                    <a:gd name="T93" fmla="*/ 0 h 191"/>
                    <a:gd name="T94" fmla="*/ 106 w 192"/>
                    <a:gd name="T95" fmla="*/ 0 h 191"/>
                    <a:gd name="T96" fmla="*/ 115 w 192"/>
                    <a:gd name="T97" fmla="*/ 1 h 191"/>
                    <a:gd name="T98" fmla="*/ 124 w 192"/>
                    <a:gd name="T99" fmla="*/ 4 h 191"/>
                    <a:gd name="T100" fmla="*/ 133 w 192"/>
                    <a:gd name="T101" fmla="*/ 7 h 191"/>
                    <a:gd name="T102" fmla="*/ 142 w 192"/>
                    <a:gd name="T103" fmla="*/ 10 h 191"/>
                    <a:gd name="T104" fmla="*/ 150 w 192"/>
                    <a:gd name="T105" fmla="*/ 16 h 191"/>
                    <a:gd name="T106" fmla="*/ 163 w 192"/>
                    <a:gd name="T107" fmla="*/ 27 h 191"/>
                    <a:gd name="T108" fmla="*/ 175 w 192"/>
                    <a:gd name="T109" fmla="*/ 42 h 191"/>
                    <a:gd name="T110" fmla="*/ 180 w 192"/>
                    <a:gd name="T111" fmla="*/ 50 h 191"/>
                    <a:gd name="T112" fmla="*/ 184 w 192"/>
                    <a:gd name="T113" fmla="*/ 59 h 191"/>
                    <a:gd name="T114" fmla="*/ 187 w 192"/>
                    <a:gd name="T115" fmla="*/ 68 h 191"/>
                    <a:gd name="T116" fmla="*/ 190 w 192"/>
                    <a:gd name="T117" fmla="*/ 77 h 191"/>
                    <a:gd name="T118" fmla="*/ 192 w 192"/>
                    <a:gd name="T119" fmla="*/ 86 h 191"/>
                    <a:gd name="T120" fmla="*/ 192 w 192"/>
                    <a:gd name="T121" fmla="*/ 96 h 191"/>
                    <a:gd name="T122" fmla="*/ 192 w 192"/>
                    <a:gd name="T123" fmla="*/ 9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191">
                      <a:moveTo>
                        <a:pt x="192" y="96"/>
                      </a:moveTo>
                      <a:lnTo>
                        <a:pt x="192" y="96"/>
                      </a:lnTo>
                      <a:lnTo>
                        <a:pt x="192" y="105"/>
                      </a:lnTo>
                      <a:lnTo>
                        <a:pt x="190" y="114"/>
                      </a:lnTo>
                      <a:lnTo>
                        <a:pt x="187" y="125"/>
                      </a:lnTo>
                      <a:lnTo>
                        <a:pt x="184" y="133"/>
                      </a:lnTo>
                      <a:lnTo>
                        <a:pt x="180" y="142"/>
                      </a:lnTo>
                      <a:lnTo>
                        <a:pt x="175" y="149"/>
                      </a:lnTo>
                      <a:lnTo>
                        <a:pt x="163" y="164"/>
                      </a:lnTo>
                      <a:lnTo>
                        <a:pt x="150" y="175"/>
                      </a:lnTo>
                      <a:lnTo>
                        <a:pt x="142" y="181"/>
                      </a:lnTo>
                      <a:lnTo>
                        <a:pt x="133" y="184"/>
                      </a:lnTo>
                      <a:lnTo>
                        <a:pt x="124" y="187"/>
                      </a:lnTo>
                      <a:lnTo>
                        <a:pt x="115" y="190"/>
                      </a:lnTo>
                      <a:lnTo>
                        <a:pt x="106" y="191"/>
                      </a:lnTo>
                      <a:lnTo>
                        <a:pt x="95" y="191"/>
                      </a:lnTo>
                      <a:lnTo>
                        <a:pt x="95" y="191"/>
                      </a:lnTo>
                      <a:lnTo>
                        <a:pt x="86" y="191"/>
                      </a:lnTo>
                      <a:lnTo>
                        <a:pt x="77" y="190"/>
                      </a:lnTo>
                      <a:lnTo>
                        <a:pt x="67" y="187"/>
                      </a:lnTo>
                      <a:lnTo>
                        <a:pt x="59" y="184"/>
                      </a:lnTo>
                      <a:lnTo>
                        <a:pt x="50" y="181"/>
                      </a:lnTo>
                      <a:lnTo>
                        <a:pt x="43" y="175"/>
                      </a:lnTo>
                      <a:lnTo>
                        <a:pt x="27" y="164"/>
                      </a:lnTo>
                      <a:lnTo>
                        <a:pt x="15" y="149"/>
                      </a:lnTo>
                      <a:lnTo>
                        <a:pt x="11" y="142"/>
                      </a:lnTo>
                      <a:lnTo>
                        <a:pt x="8" y="133"/>
                      </a:lnTo>
                      <a:lnTo>
                        <a:pt x="3" y="125"/>
                      </a:lnTo>
                      <a:lnTo>
                        <a:pt x="2" y="114"/>
                      </a:lnTo>
                      <a:lnTo>
                        <a:pt x="0" y="105"/>
                      </a:lnTo>
                      <a:lnTo>
                        <a:pt x="0" y="96"/>
                      </a:lnTo>
                      <a:lnTo>
                        <a:pt x="0" y="96"/>
                      </a:lnTo>
                      <a:lnTo>
                        <a:pt x="0" y="86"/>
                      </a:lnTo>
                      <a:lnTo>
                        <a:pt x="2" y="77"/>
                      </a:lnTo>
                      <a:lnTo>
                        <a:pt x="3" y="68"/>
                      </a:lnTo>
                      <a:lnTo>
                        <a:pt x="8" y="59"/>
                      </a:lnTo>
                      <a:lnTo>
                        <a:pt x="11" y="50"/>
                      </a:lnTo>
                      <a:lnTo>
                        <a:pt x="15" y="42"/>
                      </a:lnTo>
                      <a:lnTo>
                        <a:pt x="27" y="27"/>
                      </a:lnTo>
                      <a:lnTo>
                        <a:pt x="43" y="16"/>
                      </a:lnTo>
                      <a:lnTo>
                        <a:pt x="50" y="10"/>
                      </a:lnTo>
                      <a:lnTo>
                        <a:pt x="59" y="7"/>
                      </a:lnTo>
                      <a:lnTo>
                        <a:pt x="67" y="4"/>
                      </a:lnTo>
                      <a:lnTo>
                        <a:pt x="77" y="1"/>
                      </a:lnTo>
                      <a:lnTo>
                        <a:pt x="86" y="0"/>
                      </a:lnTo>
                      <a:lnTo>
                        <a:pt x="95" y="0"/>
                      </a:lnTo>
                      <a:lnTo>
                        <a:pt x="95" y="0"/>
                      </a:lnTo>
                      <a:lnTo>
                        <a:pt x="106" y="0"/>
                      </a:lnTo>
                      <a:lnTo>
                        <a:pt x="115" y="1"/>
                      </a:lnTo>
                      <a:lnTo>
                        <a:pt x="124" y="4"/>
                      </a:lnTo>
                      <a:lnTo>
                        <a:pt x="133" y="7"/>
                      </a:lnTo>
                      <a:lnTo>
                        <a:pt x="142" y="10"/>
                      </a:lnTo>
                      <a:lnTo>
                        <a:pt x="150" y="16"/>
                      </a:lnTo>
                      <a:lnTo>
                        <a:pt x="163" y="27"/>
                      </a:lnTo>
                      <a:lnTo>
                        <a:pt x="175" y="42"/>
                      </a:lnTo>
                      <a:lnTo>
                        <a:pt x="180" y="50"/>
                      </a:lnTo>
                      <a:lnTo>
                        <a:pt x="184" y="59"/>
                      </a:lnTo>
                      <a:lnTo>
                        <a:pt x="187" y="68"/>
                      </a:lnTo>
                      <a:lnTo>
                        <a:pt x="190" y="77"/>
                      </a:lnTo>
                      <a:lnTo>
                        <a:pt x="192" y="86"/>
                      </a:lnTo>
                      <a:lnTo>
                        <a:pt x="192" y="96"/>
                      </a:lnTo>
                      <a:lnTo>
                        <a:pt x="192" y="96"/>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2" name="Freeform 228">
                  <a:extLst>
                    <a:ext uri="{FF2B5EF4-FFF2-40B4-BE49-F238E27FC236}">
                      <a16:creationId xmlns:a16="http://schemas.microsoft.com/office/drawing/2014/main" id="{0B4D37BF-135A-35BF-694B-EC30F4F1B9F9}"/>
                    </a:ext>
                  </a:extLst>
                </p:cNvPr>
                <p:cNvSpPr>
                  <a:spLocks/>
                </p:cNvSpPr>
                <p:nvPr/>
              </p:nvSpPr>
              <p:spPr bwMode="auto">
                <a:xfrm>
                  <a:off x="4153" y="2040"/>
                  <a:ext cx="217" cy="215"/>
                </a:xfrm>
                <a:custGeom>
                  <a:avLst/>
                  <a:gdLst>
                    <a:gd name="T0" fmla="*/ 217 w 217"/>
                    <a:gd name="T1" fmla="*/ 108 h 215"/>
                    <a:gd name="T2" fmla="*/ 215 w 217"/>
                    <a:gd name="T3" fmla="*/ 129 h 215"/>
                    <a:gd name="T4" fmla="*/ 208 w 217"/>
                    <a:gd name="T5" fmla="*/ 151 h 215"/>
                    <a:gd name="T6" fmla="*/ 199 w 217"/>
                    <a:gd name="T7" fmla="*/ 169 h 215"/>
                    <a:gd name="T8" fmla="*/ 185 w 217"/>
                    <a:gd name="T9" fmla="*/ 184 h 215"/>
                    <a:gd name="T10" fmla="*/ 169 w 217"/>
                    <a:gd name="T11" fmla="*/ 197 h 215"/>
                    <a:gd name="T12" fmla="*/ 150 w 217"/>
                    <a:gd name="T13" fmla="*/ 208 h 215"/>
                    <a:gd name="T14" fmla="*/ 131 w 217"/>
                    <a:gd name="T15" fmla="*/ 214 h 215"/>
                    <a:gd name="T16" fmla="*/ 108 w 217"/>
                    <a:gd name="T17" fmla="*/ 215 h 215"/>
                    <a:gd name="T18" fmla="*/ 98 w 217"/>
                    <a:gd name="T19" fmla="*/ 215 h 215"/>
                    <a:gd name="T20" fmla="*/ 77 w 217"/>
                    <a:gd name="T21" fmla="*/ 211 h 215"/>
                    <a:gd name="T22" fmla="*/ 57 w 217"/>
                    <a:gd name="T23" fmla="*/ 203 h 215"/>
                    <a:gd name="T24" fmla="*/ 39 w 217"/>
                    <a:gd name="T25" fmla="*/ 191 h 215"/>
                    <a:gd name="T26" fmla="*/ 25 w 217"/>
                    <a:gd name="T27" fmla="*/ 176 h 215"/>
                    <a:gd name="T28" fmla="*/ 13 w 217"/>
                    <a:gd name="T29" fmla="*/ 160 h 215"/>
                    <a:gd name="T30" fmla="*/ 6 w 217"/>
                    <a:gd name="T31" fmla="*/ 140 h 215"/>
                    <a:gd name="T32" fmla="*/ 1 w 217"/>
                    <a:gd name="T33" fmla="*/ 119 h 215"/>
                    <a:gd name="T34" fmla="*/ 0 w 217"/>
                    <a:gd name="T35" fmla="*/ 108 h 215"/>
                    <a:gd name="T36" fmla="*/ 3 w 217"/>
                    <a:gd name="T37" fmla="*/ 86 h 215"/>
                    <a:gd name="T38" fmla="*/ 9 w 217"/>
                    <a:gd name="T39" fmla="*/ 66 h 215"/>
                    <a:gd name="T40" fmla="*/ 19 w 217"/>
                    <a:gd name="T41" fmla="*/ 47 h 215"/>
                    <a:gd name="T42" fmla="*/ 31 w 217"/>
                    <a:gd name="T43" fmla="*/ 32 h 215"/>
                    <a:gd name="T44" fmla="*/ 48 w 217"/>
                    <a:gd name="T45" fmla="*/ 18 h 215"/>
                    <a:gd name="T46" fmla="*/ 66 w 217"/>
                    <a:gd name="T47" fmla="*/ 7 h 215"/>
                    <a:gd name="T48" fmla="*/ 87 w 217"/>
                    <a:gd name="T49" fmla="*/ 1 h 215"/>
                    <a:gd name="T50" fmla="*/ 108 w 217"/>
                    <a:gd name="T51" fmla="*/ 0 h 215"/>
                    <a:gd name="T52" fmla="*/ 120 w 217"/>
                    <a:gd name="T53" fmla="*/ 0 h 215"/>
                    <a:gd name="T54" fmla="*/ 141 w 217"/>
                    <a:gd name="T55" fmla="*/ 4 h 215"/>
                    <a:gd name="T56" fmla="*/ 160 w 217"/>
                    <a:gd name="T57" fmla="*/ 12 h 215"/>
                    <a:gd name="T58" fmla="*/ 178 w 217"/>
                    <a:gd name="T59" fmla="*/ 24 h 215"/>
                    <a:gd name="T60" fmla="*/ 193 w 217"/>
                    <a:gd name="T61" fmla="*/ 39 h 215"/>
                    <a:gd name="T62" fmla="*/ 203 w 217"/>
                    <a:gd name="T63" fmla="*/ 56 h 215"/>
                    <a:gd name="T64" fmla="*/ 212 w 217"/>
                    <a:gd name="T65" fmla="*/ 75 h 215"/>
                    <a:gd name="T66" fmla="*/ 217 w 217"/>
                    <a:gd name="T67" fmla="*/ 96 h 215"/>
                    <a:gd name="T68" fmla="*/ 217 w 217"/>
                    <a:gd name="T69" fmla="*/ 1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7" h="215">
                      <a:moveTo>
                        <a:pt x="217" y="108"/>
                      </a:moveTo>
                      <a:lnTo>
                        <a:pt x="217" y="108"/>
                      </a:lnTo>
                      <a:lnTo>
                        <a:pt x="217" y="119"/>
                      </a:lnTo>
                      <a:lnTo>
                        <a:pt x="215" y="129"/>
                      </a:lnTo>
                      <a:lnTo>
                        <a:pt x="212" y="140"/>
                      </a:lnTo>
                      <a:lnTo>
                        <a:pt x="208" y="151"/>
                      </a:lnTo>
                      <a:lnTo>
                        <a:pt x="203" y="160"/>
                      </a:lnTo>
                      <a:lnTo>
                        <a:pt x="199" y="169"/>
                      </a:lnTo>
                      <a:lnTo>
                        <a:pt x="193" y="176"/>
                      </a:lnTo>
                      <a:lnTo>
                        <a:pt x="185" y="184"/>
                      </a:lnTo>
                      <a:lnTo>
                        <a:pt x="178" y="191"/>
                      </a:lnTo>
                      <a:lnTo>
                        <a:pt x="169" y="197"/>
                      </a:lnTo>
                      <a:lnTo>
                        <a:pt x="160" y="203"/>
                      </a:lnTo>
                      <a:lnTo>
                        <a:pt x="150" y="208"/>
                      </a:lnTo>
                      <a:lnTo>
                        <a:pt x="141" y="211"/>
                      </a:lnTo>
                      <a:lnTo>
                        <a:pt x="131" y="214"/>
                      </a:lnTo>
                      <a:lnTo>
                        <a:pt x="120" y="215"/>
                      </a:lnTo>
                      <a:lnTo>
                        <a:pt x="108" y="215"/>
                      </a:lnTo>
                      <a:lnTo>
                        <a:pt x="108" y="215"/>
                      </a:lnTo>
                      <a:lnTo>
                        <a:pt x="98" y="215"/>
                      </a:lnTo>
                      <a:lnTo>
                        <a:pt x="87" y="214"/>
                      </a:lnTo>
                      <a:lnTo>
                        <a:pt x="77" y="211"/>
                      </a:lnTo>
                      <a:lnTo>
                        <a:pt x="66" y="208"/>
                      </a:lnTo>
                      <a:lnTo>
                        <a:pt x="57" y="203"/>
                      </a:lnTo>
                      <a:lnTo>
                        <a:pt x="48" y="197"/>
                      </a:lnTo>
                      <a:lnTo>
                        <a:pt x="39" y="191"/>
                      </a:lnTo>
                      <a:lnTo>
                        <a:pt x="31" y="184"/>
                      </a:lnTo>
                      <a:lnTo>
                        <a:pt x="25" y="176"/>
                      </a:lnTo>
                      <a:lnTo>
                        <a:pt x="19" y="169"/>
                      </a:lnTo>
                      <a:lnTo>
                        <a:pt x="13" y="160"/>
                      </a:lnTo>
                      <a:lnTo>
                        <a:pt x="9" y="151"/>
                      </a:lnTo>
                      <a:lnTo>
                        <a:pt x="6" y="140"/>
                      </a:lnTo>
                      <a:lnTo>
                        <a:pt x="3" y="129"/>
                      </a:lnTo>
                      <a:lnTo>
                        <a:pt x="1" y="119"/>
                      </a:lnTo>
                      <a:lnTo>
                        <a:pt x="0" y="108"/>
                      </a:lnTo>
                      <a:lnTo>
                        <a:pt x="0" y="108"/>
                      </a:lnTo>
                      <a:lnTo>
                        <a:pt x="1" y="96"/>
                      </a:lnTo>
                      <a:lnTo>
                        <a:pt x="3" y="86"/>
                      </a:lnTo>
                      <a:lnTo>
                        <a:pt x="6" y="75"/>
                      </a:lnTo>
                      <a:lnTo>
                        <a:pt x="9" y="66"/>
                      </a:lnTo>
                      <a:lnTo>
                        <a:pt x="13" y="56"/>
                      </a:lnTo>
                      <a:lnTo>
                        <a:pt x="19" y="47"/>
                      </a:lnTo>
                      <a:lnTo>
                        <a:pt x="25" y="39"/>
                      </a:lnTo>
                      <a:lnTo>
                        <a:pt x="31" y="32"/>
                      </a:lnTo>
                      <a:lnTo>
                        <a:pt x="39" y="24"/>
                      </a:lnTo>
                      <a:lnTo>
                        <a:pt x="48" y="18"/>
                      </a:lnTo>
                      <a:lnTo>
                        <a:pt x="57" y="12"/>
                      </a:lnTo>
                      <a:lnTo>
                        <a:pt x="66" y="7"/>
                      </a:lnTo>
                      <a:lnTo>
                        <a:pt x="77" y="4"/>
                      </a:lnTo>
                      <a:lnTo>
                        <a:pt x="87" y="1"/>
                      </a:lnTo>
                      <a:lnTo>
                        <a:pt x="98" y="0"/>
                      </a:lnTo>
                      <a:lnTo>
                        <a:pt x="108" y="0"/>
                      </a:lnTo>
                      <a:lnTo>
                        <a:pt x="108" y="0"/>
                      </a:lnTo>
                      <a:lnTo>
                        <a:pt x="120" y="0"/>
                      </a:lnTo>
                      <a:lnTo>
                        <a:pt x="131" y="1"/>
                      </a:lnTo>
                      <a:lnTo>
                        <a:pt x="141" y="4"/>
                      </a:lnTo>
                      <a:lnTo>
                        <a:pt x="150" y="7"/>
                      </a:lnTo>
                      <a:lnTo>
                        <a:pt x="160" y="12"/>
                      </a:lnTo>
                      <a:lnTo>
                        <a:pt x="169" y="18"/>
                      </a:lnTo>
                      <a:lnTo>
                        <a:pt x="178" y="24"/>
                      </a:lnTo>
                      <a:lnTo>
                        <a:pt x="185" y="32"/>
                      </a:lnTo>
                      <a:lnTo>
                        <a:pt x="193" y="39"/>
                      </a:lnTo>
                      <a:lnTo>
                        <a:pt x="199" y="47"/>
                      </a:lnTo>
                      <a:lnTo>
                        <a:pt x="203" y="56"/>
                      </a:lnTo>
                      <a:lnTo>
                        <a:pt x="208" y="66"/>
                      </a:lnTo>
                      <a:lnTo>
                        <a:pt x="212" y="75"/>
                      </a:lnTo>
                      <a:lnTo>
                        <a:pt x="215" y="86"/>
                      </a:lnTo>
                      <a:lnTo>
                        <a:pt x="217" y="96"/>
                      </a:lnTo>
                      <a:lnTo>
                        <a:pt x="217" y="108"/>
                      </a:lnTo>
                      <a:lnTo>
                        <a:pt x="217" y="108"/>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3" name="Freeform 229">
                  <a:extLst>
                    <a:ext uri="{FF2B5EF4-FFF2-40B4-BE49-F238E27FC236}">
                      <a16:creationId xmlns:a16="http://schemas.microsoft.com/office/drawing/2014/main" id="{857F9680-FC66-A8D5-FDAF-E0D814845914}"/>
                    </a:ext>
                  </a:extLst>
                </p:cNvPr>
                <p:cNvSpPr>
                  <a:spLocks/>
                </p:cNvSpPr>
                <p:nvPr/>
              </p:nvSpPr>
              <p:spPr bwMode="auto">
                <a:xfrm>
                  <a:off x="4237" y="2102"/>
                  <a:ext cx="192" cy="191"/>
                </a:xfrm>
                <a:custGeom>
                  <a:avLst/>
                  <a:gdLst>
                    <a:gd name="T0" fmla="*/ 192 w 192"/>
                    <a:gd name="T1" fmla="*/ 96 h 191"/>
                    <a:gd name="T2" fmla="*/ 192 w 192"/>
                    <a:gd name="T3" fmla="*/ 96 h 191"/>
                    <a:gd name="T4" fmla="*/ 192 w 192"/>
                    <a:gd name="T5" fmla="*/ 105 h 191"/>
                    <a:gd name="T6" fmla="*/ 190 w 192"/>
                    <a:gd name="T7" fmla="*/ 114 h 191"/>
                    <a:gd name="T8" fmla="*/ 187 w 192"/>
                    <a:gd name="T9" fmla="*/ 125 h 191"/>
                    <a:gd name="T10" fmla="*/ 184 w 192"/>
                    <a:gd name="T11" fmla="*/ 132 h 191"/>
                    <a:gd name="T12" fmla="*/ 181 w 192"/>
                    <a:gd name="T13" fmla="*/ 141 h 191"/>
                    <a:gd name="T14" fmla="*/ 175 w 192"/>
                    <a:gd name="T15" fmla="*/ 149 h 191"/>
                    <a:gd name="T16" fmla="*/ 164 w 192"/>
                    <a:gd name="T17" fmla="*/ 164 h 191"/>
                    <a:gd name="T18" fmla="*/ 149 w 192"/>
                    <a:gd name="T19" fmla="*/ 175 h 191"/>
                    <a:gd name="T20" fmla="*/ 142 w 192"/>
                    <a:gd name="T21" fmla="*/ 181 h 191"/>
                    <a:gd name="T22" fmla="*/ 133 w 192"/>
                    <a:gd name="T23" fmla="*/ 184 h 191"/>
                    <a:gd name="T24" fmla="*/ 125 w 192"/>
                    <a:gd name="T25" fmla="*/ 187 h 191"/>
                    <a:gd name="T26" fmla="*/ 115 w 192"/>
                    <a:gd name="T27" fmla="*/ 190 h 191"/>
                    <a:gd name="T28" fmla="*/ 106 w 192"/>
                    <a:gd name="T29" fmla="*/ 191 h 191"/>
                    <a:gd name="T30" fmla="*/ 97 w 192"/>
                    <a:gd name="T31" fmla="*/ 191 h 191"/>
                    <a:gd name="T32" fmla="*/ 97 w 192"/>
                    <a:gd name="T33" fmla="*/ 191 h 191"/>
                    <a:gd name="T34" fmla="*/ 86 w 192"/>
                    <a:gd name="T35" fmla="*/ 191 h 191"/>
                    <a:gd name="T36" fmla="*/ 77 w 192"/>
                    <a:gd name="T37" fmla="*/ 190 h 191"/>
                    <a:gd name="T38" fmla="*/ 68 w 192"/>
                    <a:gd name="T39" fmla="*/ 187 h 191"/>
                    <a:gd name="T40" fmla="*/ 59 w 192"/>
                    <a:gd name="T41" fmla="*/ 184 h 191"/>
                    <a:gd name="T42" fmla="*/ 50 w 192"/>
                    <a:gd name="T43" fmla="*/ 181 h 191"/>
                    <a:gd name="T44" fmla="*/ 42 w 192"/>
                    <a:gd name="T45" fmla="*/ 175 h 191"/>
                    <a:gd name="T46" fmla="*/ 29 w 192"/>
                    <a:gd name="T47" fmla="*/ 164 h 191"/>
                    <a:gd name="T48" fmla="*/ 17 w 192"/>
                    <a:gd name="T49" fmla="*/ 149 h 191"/>
                    <a:gd name="T50" fmla="*/ 12 w 192"/>
                    <a:gd name="T51" fmla="*/ 141 h 191"/>
                    <a:gd name="T52" fmla="*/ 8 w 192"/>
                    <a:gd name="T53" fmla="*/ 132 h 191"/>
                    <a:gd name="T54" fmla="*/ 5 w 192"/>
                    <a:gd name="T55" fmla="*/ 125 h 191"/>
                    <a:gd name="T56" fmla="*/ 2 w 192"/>
                    <a:gd name="T57" fmla="*/ 114 h 191"/>
                    <a:gd name="T58" fmla="*/ 0 w 192"/>
                    <a:gd name="T59" fmla="*/ 105 h 191"/>
                    <a:gd name="T60" fmla="*/ 0 w 192"/>
                    <a:gd name="T61" fmla="*/ 96 h 191"/>
                    <a:gd name="T62" fmla="*/ 0 w 192"/>
                    <a:gd name="T63" fmla="*/ 96 h 191"/>
                    <a:gd name="T64" fmla="*/ 0 w 192"/>
                    <a:gd name="T65" fmla="*/ 86 h 191"/>
                    <a:gd name="T66" fmla="*/ 2 w 192"/>
                    <a:gd name="T67" fmla="*/ 77 h 191"/>
                    <a:gd name="T68" fmla="*/ 5 w 192"/>
                    <a:gd name="T69" fmla="*/ 67 h 191"/>
                    <a:gd name="T70" fmla="*/ 8 w 192"/>
                    <a:gd name="T71" fmla="*/ 58 h 191"/>
                    <a:gd name="T72" fmla="*/ 12 w 192"/>
                    <a:gd name="T73" fmla="*/ 49 h 191"/>
                    <a:gd name="T74" fmla="*/ 17 w 192"/>
                    <a:gd name="T75" fmla="*/ 42 h 191"/>
                    <a:gd name="T76" fmla="*/ 29 w 192"/>
                    <a:gd name="T77" fmla="*/ 28 h 191"/>
                    <a:gd name="T78" fmla="*/ 42 w 192"/>
                    <a:gd name="T79" fmla="*/ 16 h 191"/>
                    <a:gd name="T80" fmla="*/ 50 w 192"/>
                    <a:gd name="T81" fmla="*/ 12 h 191"/>
                    <a:gd name="T82" fmla="*/ 59 w 192"/>
                    <a:gd name="T83" fmla="*/ 7 h 191"/>
                    <a:gd name="T84" fmla="*/ 68 w 192"/>
                    <a:gd name="T85" fmla="*/ 4 h 191"/>
                    <a:gd name="T86" fmla="*/ 77 w 192"/>
                    <a:gd name="T87" fmla="*/ 1 h 191"/>
                    <a:gd name="T88" fmla="*/ 86 w 192"/>
                    <a:gd name="T89" fmla="*/ 0 h 191"/>
                    <a:gd name="T90" fmla="*/ 97 w 192"/>
                    <a:gd name="T91" fmla="*/ 0 h 191"/>
                    <a:gd name="T92" fmla="*/ 97 w 192"/>
                    <a:gd name="T93" fmla="*/ 0 h 191"/>
                    <a:gd name="T94" fmla="*/ 106 w 192"/>
                    <a:gd name="T95" fmla="*/ 0 h 191"/>
                    <a:gd name="T96" fmla="*/ 115 w 192"/>
                    <a:gd name="T97" fmla="*/ 1 h 191"/>
                    <a:gd name="T98" fmla="*/ 125 w 192"/>
                    <a:gd name="T99" fmla="*/ 4 h 191"/>
                    <a:gd name="T100" fmla="*/ 133 w 192"/>
                    <a:gd name="T101" fmla="*/ 7 h 191"/>
                    <a:gd name="T102" fmla="*/ 142 w 192"/>
                    <a:gd name="T103" fmla="*/ 12 h 191"/>
                    <a:gd name="T104" fmla="*/ 149 w 192"/>
                    <a:gd name="T105" fmla="*/ 16 h 191"/>
                    <a:gd name="T106" fmla="*/ 164 w 192"/>
                    <a:gd name="T107" fmla="*/ 28 h 191"/>
                    <a:gd name="T108" fmla="*/ 175 w 192"/>
                    <a:gd name="T109" fmla="*/ 42 h 191"/>
                    <a:gd name="T110" fmla="*/ 181 w 192"/>
                    <a:gd name="T111" fmla="*/ 49 h 191"/>
                    <a:gd name="T112" fmla="*/ 184 w 192"/>
                    <a:gd name="T113" fmla="*/ 58 h 191"/>
                    <a:gd name="T114" fmla="*/ 187 w 192"/>
                    <a:gd name="T115" fmla="*/ 67 h 191"/>
                    <a:gd name="T116" fmla="*/ 190 w 192"/>
                    <a:gd name="T117" fmla="*/ 77 h 191"/>
                    <a:gd name="T118" fmla="*/ 192 w 192"/>
                    <a:gd name="T119" fmla="*/ 86 h 191"/>
                    <a:gd name="T120" fmla="*/ 192 w 192"/>
                    <a:gd name="T121" fmla="*/ 96 h 191"/>
                    <a:gd name="T122" fmla="*/ 192 w 192"/>
                    <a:gd name="T123" fmla="*/ 9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191">
                      <a:moveTo>
                        <a:pt x="192" y="96"/>
                      </a:moveTo>
                      <a:lnTo>
                        <a:pt x="192" y="96"/>
                      </a:lnTo>
                      <a:lnTo>
                        <a:pt x="192" y="105"/>
                      </a:lnTo>
                      <a:lnTo>
                        <a:pt x="190" y="114"/>
                      </a:lnTo>
                      <a:lnTo>
                        <a:pt x="187" y="125"/>
                      </a:lnTo>
                      <a:lnTo>
                        <a:pt x="184" y="132"/>
                      </a:lnTo>
                      <a:lnTo>
                        <a:pt x="181" y="141"/>
                      </a:lnTo>
                      <a:lnTo>
                        <a:pt x="175" y="149"/>
                      </a:lnTo>
                      <a:lnTo>
                        <a:pt x="164" y="164"/>
                      </a:lnTo>
                      <a:lnTo>
                        <a:pt x="149" y="175"/>
                      </a:lnTo>
                      <a:lnTo>
                        <a:pt x="142" y="181"/>
                      </a:lnTo>
                      <a:lnTo>
                        <a:pt x="133" y="184"/>
                      </a:lnTo>
                      <a:lnTo>
                        <a:pt x="125" y="187"/>
                      </a:lnTo>
                      <a:lnTo>
                        <a:pt x="115" y="190"/>
                      </a:lnTo>
                      <a:lnTo>
                        <a:pt x="106" y="191"/>
                      </a:lnTo>
                      <a:lnTo>
                        <a:pt x="97" y="191"/>
                      </a:lnTo>
                      <a:lnTo>
                        <a:pt x="97" y="191"/>
                      </a:lnTo>
                      <a:lnTo>
                        <a:pt x="86" y="191"/>
                      </a:lnTo>
                      <a:lnTo>
                        <a:pt x="77" y="190"/>
                      </a:lnTo>
                      <a:lnTo>
                        <a:pt x="68" y="187"/>
                      </a:lnTo>
                      <a:lnTo>
                        <a:pt x="59" y="184"/>
                      </a:lnTo>
                      <a:lnTo>
                        <a:pt x="50" y="181"/>
                      </a:lnTo>
                      <a:lnTo>
                        <a:pt x="42" y="175"/>
                      </a:lnTo>
                      <a:lnTo>
                        <a:pt x="29" y="164"/>
                      </a:lnTo>
                      <a:lnTo>
                        <a:pt x="17" y="149"/>
                      </a:lnTo>
                      <a:lnTo>
                        <a:pt x="12" y="141"/>
                      </a:lnTo>
                      <a:lnTo>
                        <a:pt x="8" y="132"/>
                      </a:lnTo>
                      <a:lnTo>
                        <a:pt x="5" y="125"/>
                      </a:lnTo>
                      <a:lnTo>
                        <a:pt x="2" y="114"/>
                      </a:lnTo>
                      <a:lnTo>
                        <a:pt x="0" y="105"/>
                      </a:lnTo>
                      <a:lnTo>
                        <a:pt x="0" y="96"/>
                      </a:lnTo>
                      <a:lnTo>
                        <a:pt x="0" y="96"/>
                      </a:lnTo>
                      <a:lnTo>
                        <a:pt x="0" y="86"/>
                      </a:lnTo>
                      <a:lnTo>
                        <a:pt x="2" y="77"/>
                      </a:lnTo>
                      <a:lnTo>
                        <a:pt x="5" y="67"/>
                      </a:lnTo>
                      <a:lnTo>
                        <a:pt x="8" y="58"/>
                      </a:lnTo>
                      <a:lnTo>
                        <a:pt x="12" y="49"/>
                      </a:lnTo>
                      <a:lnTo>
                        <a:pt x="17" y="42"/>
                      </a:lnTo>
                      <a:lnTo>
                        <a:pt x="29" y="28"/>
                      </a:lnTo>
                      <a:lnTo>
                        <a:pt x="42" y="16"/>
                      </a:lnTo>
                      <a:lnTo>
                        <a:pt x="50" y="12"/>
                      </a:lnTo>
                      <a:lnTo>
                        <a:pt x="59" y="7"/>
                      </a:lnTo>
                      <a:lnTo>
                        <a:pt x="68" y="4"/>
                      </a:lnTo>
                      <a:lnTo>
                        <a:pt x="77" y="1"/>
                      </a:lnTo>
                      <a:lnTo>
                        <a:pt x="86" y="0"/>
                      </a:lnTo>
                      <a:lnTo>
                        <a:pt x="97" y="0"/>
                      </a:lnTo>
                      <a:lnTo>
                        <a:pt x="97" y="0"/>
                      </a:lnTo>
                      <a:lnTo>
                        <a:pt x="106" y="0"/>
                      </a:lnTo>
                      <a:lnTo>
                        <a:pt x="115" y="1"/>
                      </a:lnTo>
                      <a:lnTo>
                        <a:pt x="125" y="4"/>
                      </a:lnTo>
                      <a:lnTo>
                        <a:pt x="133" y="7"/>
                      </a:lnTo>
                      <a:lnTo>
                        <a:pt x="142" y="12"/>
                      </a:lnTo>
                      <a:lnTo>
                        <a:pt x="149" y="16"/>
                      </a:lnTo>
                      <a:lnTo>
                        <a:pt x="164" y="28"/>
                      </a:lnTo>
                      <a:lnTo>
                        <a:pt x="175" y="42"/>
                      </a:lnTo>
                      <a:lnTo>
                        <a:pt x="181" y="49"/>
                      </a:lnTo>
                      <a:lnTo>
                        <a:pt x="184" y="58"/>
                      </a:lnTo>
                      <a:lnTo>
                        <a:pt x="187" y="67"/>
                      </a:lnTo>
                      <a:lnTo>
                        <a:pt x="190" y="77"/>
                      </a:lnTo>
                      <a:lnTo>
                        <a:pt x="192" y="86"/>
                      </a:lnTo>
                      <a:lnTo>
                        <a:pt x="192" y="96"/>
                      </a:lnTo>
                      <a:lnTo>
                        <a:pt x="192" y="96"/>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4" name="Freeform 230">
                  <a:extLst>
                    <a:ext uri="{FF2B5EF4-FFF2-40B4-BE49-F238E27FC236}">
                      <a16:creationId xmlns:a16="http://schemas.microsoft.com/office/drawing/2014/main" id="{DACC7AE9-9EB2-EC1B-3B0F-96A1583379C7}"/>
                    </a:ext>
                  </a:extLst>
                </p:cNvPr>
                <p:cNvSpPr>
                  <a:spLocks/>
                </p:cNvSpPr>
                <p:nvPr/>
              </p:nvSpPr>
              <p:spPr bwMode="auto">
                <a:xfrm>
                  <a:off x="4139" y="2176"/>
                  <a:ext cx="183" cy="180"/>
                </a:xfrm>
                <a:custGeom>
                  <a:avLst/>
                  <a:gdLst>
                    <a:gd name="T0" fmla="*/ 183 w 183"/>
                    <a:gd name="T1" fmla="*/ 90 h 180"/>
                    <a:gd name="T2" fmla="*/ 183 w 183"/>
                    <a:gd name="T3" fmla="*/ 90 h 180"/>
                    <a:gd name="T4" fmla="*/ 181 w 183"/>
                    <a:gd name="T5" fmla="*/ 99 h 180"/>
                    <a:gd name="T6" fmla="*/ 181 w 183"/>
                    <a:gd name="T7" fmla="*/ 108 h 180"/>
                    <a:gd name="T8" fmla="*/ 175 w 183"/>
                    <a:gd name="T9" fmla="*/ 125 h 180"/>
                    <a:gd name="T10" fmla="*/ 166 w 183"/>
                    <a:gd name="T11" fmla="*/ 140 h 180"/>
                    <a:gd name="T12" fmla="*/ 155 w 183"/>
                    <a:gd name="T13" fmla="*/ 153 h 180"/>
                    <a:gd name="T14" fmla="*/ 142 w 183"/>
                    <a:gd name="T15" fmla="*/ 165 h 180"/>
                    <a:gd name="T16" fmla="*/ 127 w 183"/>
                    <a:gd name="T17" fmla="*/ 173 h 180"/>
                    <a:gd name="T18" fmla="*/ 110 w 183"/>
                    <a:gd name="T19" fmla="*/ 179 h 180"/>
                    <a:gd name="T20" fmla="*/ 101 w 183"/>
                    <a:gd name="T21" fmla="*/ 180 h 180"/>
                    <a:gd name="T22" fmla="*/ 92 w 183"/>
                    <a:gd name="T23" fmla="*/ 180 h 180"/>
                    <a:gd name="T24" fmla="*/ 92 w 183"/>
                    <a:gd name="T25" fmla="*/ 180 h 180"/>
                    <a:gd name="T26" fmla="*/ 82 w 183"/>
                    <a:gd name="T27" fmla="*/ 180 h 180"/>
                    <a:gd name="T28" fmla="*/ 73 w 183"/>
                    <a:gd name="T29" fmla="*/ 179 h 180"/>
                    <a:gd name="T30" fmla="*/ 56 w 183"/>
                    <a:gd name="T31" fmla="*/ 173 h 180"/>
                    <a:gd name="T32" fmla="*/ 41 w 183"/>
                    <a:gd name="T33" fmla="*/ 165 h 180"/>
                    <a:gd name="T34" fmla="*/ 27 w 183"/>
                    <a:gd name="T35" fmla="*/ 153 h 180"/>
                    <a:gd name="T36" fmla="*/ 17 w 183"/>
                    <a:gd name="T37" fmla="*/ 140 h 180"/>
                    <a:gd name="T38" fmla="*/ 8 w 183"/>
                    <a:gd name="T39" fmla="*/ 125 h 180"/>
                    <a:gd name="T40" fmla="*/ 3 w 183"/>
                    <a:gd name="T41" fmla="*/ 108 h 180"/>
                    <a:gd name="T42" fmla="*/ 2 w 183"/>
                    <a:gd name="T43" fmla="*/ 99 h 180"/>
                    <a:gd name="T44" fmla="*/ 0 w 183"/>
                    <a:gd name="T45" fmla="*/ 90 h 180"/>
                    <a:gd name="T46" fmla="*/ 0 w 183"/>
                    <a:gd name="T47" fmla="*/ 90 h 180"/>
                    <a:gd name="T48" fmla="*/ 2 w 183"/>
                    <a:gd name="T49" fmla="*/ 81 h 180"/>
                    <a:gd name="T50" fmla="*/ 3 w 183"/>
                    <a:gd name="T51" fmla="*/ 72 h 180"/>
                    <a:gd name="T52" fmla="*/ 8 w 183"/>
                    <a:gd name="T53" fmla="*/ 54 h 180"/>
                    <a:gd name="T54" fmla="*/ 17 w 183"/>
                    <a:gd name="T55" fmla="*/ 39 h 180"/>
                    <a:gd name="T56" fmla="*/ 27 w 183"/>
                    <a:gd name="T57" fmla="*/ 25 h 180"/>
                    <a:gd name="T58" fmla="*/ 41 w 183"/>
                    <a:gd name="T59" fmla="*/ 15 h 180"/>
                    <a:gd name="T60" fmla="*/ 56 w 183"/>
                    <a:gd name="T61" fmla="*/ 6 h 180"/>
                    <a:gd name="T62" fmla="*/ 73 w 183"/>
                    <a:gd name="T63" fmla="*/ 1 h 180"/>
                    <a:gd name="T64" fmla="*/ 82 w 183"/>
                    <a:gd name="T65" fmla="*/ 0 h 180"/>
                    <a:gd name="T66" fmla="*/ 92 w 183"/>
                    <a:gd name="T67" fmla="*/ 0 h 180"/>
                    <a:gd name="T68" fmla="*/ 92 w 183"/>
                    <a:gd name="T69" fmla="*/ 0 h 180"/>
                    <a:gd name="T70" fmla="*/ 101 w 183"/>
                    <a:gd name="T71" fmla="*/ 0 h 180"/>
                    <a:gd name="T72" fmla="*/ 110 w 183"/>
                    <a:gd name="T73" fmla="*/ 1 h 180"/>
                    <a:gd name="T74" fmla="*/ 127 w 183"/>
                    <a:gd name="T75" fmla="*/ 6 h 180"/>
                    <a:gd name="T76" fmla="*/ 142 w 183"/>
                    <a:gd name="T77" fmla="*/ 15 h 180"/>
                    <a:gd name="T78" fmla="*/ 155 w 183"/>
                    <a:gd name="T79" fmla="*/ 25 h 180"/>
                    <a:gd name="T80" fmla="*/ 166 w 183"/>
                    <a:gd name="T81" fmla="*/ 39 h 180"/>
                    <a:gd name="T82" fmla="*/ 175 w 183"/>
                    <a:gd name="T83" fmla="*/ 54 h 180"/>
                    <a:gd name="T84" fmla="*/ 181 w 183"/>
                    <a:gd name="T85" fmla="*/ 72 h 180"/>
                    <a:gd name="T86" fmla="*/ 181 w 183"/>
                    <a:gd name="T87" fmla="*/ 81 h 180"/>
                    <a:gd name="T88" fmla="*/ 183 w 183"/>
                    <a:gd name="T89" fmla="*/ 90 h 180"/>
                    <a:gd name="T90" fmla="*/ 183 w 183"/>
                    <a:gd name="T91"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 h="180">
                      <a:moveTo>
                        <a:pt x="183" y="90"/>
                      </a:moveTo>
                      <a:lnTo>
                        <a:pt x="183" y="90"/>
                      </a:lnTo>
                      <a:lnTo>
                        <a:pt x="181" y="99"/>
                      </a:lnTo>
                      <a:lnTo>
                        <a:pt x="181" y="108"/>
                      </a:lnTo>
                      <a:lnTo>
                        <a:pt x="175" y="125"/>
                      </a:lnTo>
                      <a:lnTo>
                        <a:pt x="166" y="140"/>
                      </a:lnTo>
                      <a:lnTo>
                        <a:pt x="155" y="153"/>
                      </a:lnTo>
                      <a:lnTo>
                        <a:pt x="142" y="165"/>
                      </a:lnTo>
                      <a:lnTo>
                        <a:pt x="127" y="173"/>
                      </a:lnTo>
                      <a:lnTo>
                        <a:pt x="110" y="179"/>
                      </a:lnTo>
                      <a:lnTo>
                        <a:pt x="101" y="180"/>
                      </a:lnTo>
                      <a:lnTo>
                        <a:pt x="92" y="180"/>
                      </a:lnTo>
                      <a:lnTo>
                        <a:pt x="92" y="180"/>
                      </a:lnTo>
                      <a:lnTo>
                        <a:pt x="82" y="180"/>
                      </a:lnTo>
                      <a:lnTo>
                        <a:pt x="73" y="179"/>
                      </a:lnTo>
                      <a:lnTo>
                        <a:pt x="56" y="173"/>
                      </a:lnTo>
                      <a:lnTo>
                        <a:pt x="41" y="165"/>
                      </a:lnTo>
                      <a:lnTo>
                        <a:pt x="27" y="153"/>
                      </a:lnTo>
                      <a:lnTo>
                        <a:pt x="17" y="140"/>
                      </a:lnTo>
                      <a:lnTo>
                        <a:pt x="8" y="125"/>
                      </a:lnTo>
                      <a:lnTo>
                        <a:pt x="3" y="108"/>
                      </a:lnTo>
                      <a:lnTo>
                        <a:pt x="2" y="99"/>
                      </a:lnTo>
                      <a:lnTo>
                        <a:pt x="0" y="90"/>
                      </a:lnTo>
                      <a:lnTo>
                        <a:pt x="0" y="90"/>
                      </a:lnTo>
                      <a:lnTo>
                        <a:pt x="2" y="81"/>
                      </a:lnTo>
                      <a:lnTo>
                        <a:pt x="3" y="72"/>
                      </a:lnTo>
                      <a:lnTo>
                        <a:pt x="8" y="54"/>
                      </a:lnTo>
                      <a:lnTo>
                        <a:pt x="17" y="39"/>
                      </a:lnTo>
                      <a:lnTo>
                        <a:pt x="27" y="25"/>
                      </a:lnTo>
                      <a:lnTo>
                        <a:pt x="41" y="15"/>
                      </a:lnTo>
                      <a:lnTo>
                        <a:pt x="56" y="6"/>
                      </a:lnTo>
                      <a:lnTo>
                        <a:pt x="73" y="1"/>
                      </a:lnTo>
                      <a:lnTo>
                        <a:pt x="82" y="0"/>
                      </a:lnTo>
                      <a:lnTo>
                        <a:pt x="92" y="0"/>
                      </a:lnTo>
                      <a:lnTo>
                        <a:pt x="92" y="0"/>
                      </a:lnTo>
                      <a:lnTo>
                        <a:pt x="101" y="0"/>
                      </a:lnTo>
                      <a:lnTo>
                        <a:pt x="110" y="1"/>
                      </a:lnTo>
                      <a:lnTo>
                        <a:pt x="127" y="6"/>
                      </a:lnTo>
                      <a:lnTo>
                        <a:pt x="142" y="15"/>
                      </a:lnTo>
                      <a:lnTo>
                        <a:pt x="155" y="25"/>
                      </a:lnTo>
                      <a:lnTo>
                        <a:pt x="166" y="39"/>
                      </a:lnTo>
                      <a:lnTo>
                        <a:pt x="175" y="54"/>
                      </a:lnTo>
                      <a:lnTo>
                        <a:pt x="181" y="72"/>
                      </a:lnTo>
                      <a:lnTo>
                        <a:pt x="181" y="81"/>
                      </a:lnTo>
                      <a:lnTo>
                        <a:pt x="183" y="90"/>
                      </a:lnTo>
                      <a:lnTo>
                        <a:pt x="183" y="90"/>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5" name="Freeform 231">
                  <a:extLst>
                    <a:ext uri="{FF2B5EF4-FFF2-40B4-BE49-F238E27FC236}">
                      <a16:creationId xmlns:a16="http://schemas.microsoft.com/office/drawing/2014/main" id="{1715533F-3D29-8924-F9B9-CFD771E64CB1}"/>
                    </a:ext>
                  </a:extLst>
                </p:cNvPr>
                <p:cNvSpPr>
                  <a:spLocks/>
                </p:cNvSpPr>
                <p:nvPr/>
              </p:nvSpPr>
              <p:spPr bwMode="auto">
                <a:xfrm>
                  <a:off x="3503" y="2421"/>
                  <a:ext cx="214" cy="214"/>
                </a:xfrm>
                <a:custGeom>
                  <a:avLst/>
                  <a:gdLst>
                    <a:gd name="T0" fmla="*/ 214 w 214"/>
                    <a:gd name="T1" fmla="*/ 107 h 214"/>
                    <a:gd name="T2" fmla="*/ 211 w 214"/>
                    <a:gd name="T3" fmla="*/ 128 h 214"/>
                    <a:gd name="T4" fmla="*/ 205 w 214"/>
                    <a:gd name="T5" fmla="*/ 149 h 214"/>
                    <a:gd name="T6" fmla="*/ 196 w 214"/>
                    <a:gd name="T7" fmla="*/ 168 h 214"/>
                    <a:gd name="T8" fmla="*/ 183 w 214"/>
                    <a:gd name="T9" fmla="*/ 183 h 214"/>
                    <a:gd name="T10" fmla="*/ 167 w 214"/>
                    <a:gd name="T11" fmla="*/ 196 h 214"/>
                    <a:gd name="T12" fmla="*/ 149 w 214"/>
                    <a:gd name="T13" fmla="*/ 207 h 214"/>
                    <a:gd name="T14" fmla="*/ 128 w 214"/>
                    <a:gd name="T15" fmla="*/ 213 h 214"/>
                    <a:gd name="T16" fmla="*/ 107 w 214"/>
                    <a:gd name="T17" fmla="*/ 214 h 214"/>
                    <a:gd name="T18" fmla="*/ 97 w 214"/>
                    <a:gd name="T19" fmla="*/ 214 h 214"/>
                    <a:gd name="T20" fmla="*/ 76 w 214"/>
                    <a:gd name="T21" fmla="*/ 210 h 214"/>
                    <a:gd name="T22" fmla="*/ 56 w 214"/>
                    <a:gd name="T23" fmla="*/ 202 h 214"/>
                    <a:gd name="T24" fmla="*/ 39 w 214"/>
                    <a:gd name="T25" fmla="*/ 190 h 214"/>
                    <a:gd name="T26" fmla="*/ 24 w 214"/>
                    <a:gd name="T27" fmla="*/ 175 h 214"/>
                    <a:gd name="T28" fmla="*/ 14 w 214"/>
                    <a:gd name="T29" fmla="*/ 158 h 214"/>
                    <a:gd name="T30" fmla="*/ 5 w 214"/>
                    <a:gd name="T31" fmla="*/ 139 h 214"/>
                    <a:gd name="T32" fmla="*/ 0 w 214"/>
                    <a:gd name="T33" fmla="*/ 118 h 214"/>
                    <a:gd name="T34" fmla="*/ 0 w 214"/>
                    <a:gd name="T35" fmla="*/ 107 h 214"/>
                    <a:gd name="T36" fmla="*/ 2 w 214"/>
                    <a:gd name="T37" fmla="*/ 86 h 214"/>
                    <a:gd name="T38" fmla="*/ 9 w 214"/>
                    <a:gd name="T39" fmla="*/ 65 h 214"/>
                    <a:gd name="T40" fmla="*/ 18 w 214"/>
                    <a:gd name="T41" fmla="*/ 47 h 214"/>
                    <a:gd name="T42" fmla="*/ 32 w 214"/>
                    <a:gd name="T43" fmla="*/ 32 h 214"/>
                    <a:gd name="T44" fmla="*/ 47 w 214"/>
                    <a:gd name="T45" fmla="*/ 18 h 214"/>
                    <a:gd name="T46" fmla="*/ 65 w 214"/>
                    <a:gd name="T47" fmla="*/ 9 h 214"/>
                    <a:gd name="T48" fmla="*/ 86 w 214"/>
                    <a:gd name="T49" fmla="*/ 3 h 214"/>
                    <a:gd name="T50" fmla="*/ 107 w 214"/>
                    <a:gd name="T51" fmla="*/ 0 h 214"/>
                    <a:gd name="T52" fmla="*/ 118 w 214"/>
                    <a:gd name="T53" fmla="*/ 0 h 214"/>
                    <a:gd name="T54" fmla="*/ 139 w 214"/>
                    <a:gd name="T55" fmla="*/ 5 h 214"/>
                    <a:gd name="T56" fmla="*/ 158 w 214"/>
                    <a:gd name="T57" fmla="*/ 14 h 214"/>
                    <a:gd name="T58" fmla="*/ 175 w 214"/>
                    <a:gd name="T59" fmla="*/ 24 h 214"/>
                    <a:gd name="T60" fmla="*/ 190 w 214"/>
                    <a:gd name="T61" fmla="*/ 39 h 214"/>
                    <a:gd name="T62" fmla="*/ 201 w 214"/>
                    <a:gd name="T63" fmla="*/ 56 h 214"/>
                    <a:gd name="T64" fmla="*/ 210 w 214"/>
                    <a:gd name="T65" fmla="*/ 76 h 214"/>
                    <a:gd name="T66" fmla="*/ 214 w 214"/>
                    <a:gd name="T67" fmla="*/ 97 h 214"/>
                    <a:gd name="T68" fmla="*/ 214 w 214"/>
                    <a:gd name="T69" fmla="*/ 10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214" y="107"/>
                      </a:moveTo>
                      <a:lnTo>
                        <a:pt x="214" y="107"/>
                      </a:lnTo>
                      <a:lnTo>
                        <a:pt x="214" y="118"/>
                      </a:lnTo>
                      <a:lnTo>
                        <a:pt x="211" y="128"/>
                      </a:lnTo>
                      <a:lnTo>
                        <a:pt x="210" y="139"/>
                      </a:lnTo>
                      <a:lnTo>
                        <a:pt x="205" y="149"/>
                      </a:lnTo>
                      <a:lnTo>
                        <a:pt x="201" y="158"/>
                      </a:lnTo>
                      <a:lnTo>
                        <a:pt x="196" y="168"/>
                      </a:lnTo>
                      <a:lnTo>
                        <a:pt x="190" y="175"/>
                      </a:lnTo>
                      <a:lnTo>
                        <a:pt x="183" y="183"/>
                      </a:lnTo>
                      <a:lnTo>
                        <a:pt x="175" y="190"/>
                      </a:lnTo>
                      <a:lnTo>
                        <a:pt x="167" y="196"/>
                      </a:lnTo>
                      <a:lnTo>
                        <a:pt x="158" y="202"/>
                      </a:lnTo>
                      <a:lnTo>
                        <a:pt x="149" y="207"/>
                      </a:lnTo>
                      <a:lnTo>
                        <a:pt x="139" y="210"/>
                      </a:lnTo>
                      <a:lnTo>
                        <a:pt x="128" y="213"/>
                      </a:lnTo>
                      <a:lnTo>
                        <a:pt x="118" y="214"/>
                      </a:lnTo>
                      <a:lnTo>
                        <a:pt x="107" y="214"/>
                      </a:lnTo>
                      <a:lnTo>
                        <a:pt x="107" y="214"/>
                      </a:lnTo>
                      <a:lnTo>
                        <a:pt x="97" y="214"/>
                      </a:lnTo>
                      <a:lnTo>
                        <a:pt x="86" y="213"/>
                      </a:lnTo>
                      <a:lnTo>
                        <a:pt x="76" y="210"/>
                      </a:lnTo>
                      <a:lnTo>
                        <a:pt x="65" y="207"/>
                      </a:lnTo>
                      <a:lnTo>
                        <a:pt x="56" y="202"/>
                      </a:lnTo>
                      <a:lnTo>
                        <a:pt x="47" y="196"/>
                      </a:lnTo>
                      <a:lnTo>
                        <a:pt x="39" y="190"/>
                      </a:lnTo>
                      <a:lnTo>
                        <a:pt x="32" y="183"/>
                      </a:lnTo>
                      <a:lnTo>
                        <a:pt x="24" y="175"/>
                      </a:lnTo>
                      <a:lnTo>
                        <a:pt x="18" y="168"/>
                      </a:lnTo>
                      <a:lnTo>
                        <a:pt x="14" y="158"/>
                      </a:lnTo>
                      <a:lnTo>
                        <a:pt x="9" y="149"/>
                      </a:lnTo>
                      <a:lnTo>
                        <a:pt x="5" y="139"/>
                      </a:lnTo>
                      <a:lnTo>
                        <a:pt x="2" y="128"/>
                      </a:lnTo>
                      <a:lnTo>
                        <a:pt x="0" y="118"/>
                      </a:lnTo>
                      <a:lnTo>
                        <a:pt x="0" y="107"/>
                      </a:lnTo>
                      <a:lnTo>
                        <a:pt x="0" y="107"/>
                      </a:lnTo>
                      <a:lnTo>
                        <a:pt x="0" y="97"/>
                      </a:lnTo>
                      <a:lnTo>
                        <a:pt x="2" y="86"/>
                      </a:lnTo>
                      <a:lnTo>
                        <a:pt x="5" y="76"/>
                      </a:lnTo>
                      <a:lnTo>
                        <a:pt x="9" y="65"/>
                      </a:lnTo>
                      <a:lnTo>
                        <a:pt x="14" y="56"/>
                      </a:lnTo>
                      <a:lnTo>
                        <a:pt x="18" y="47"/>
                      </a:lnTo>
                      <a:lnTo>
                        <a:pt x="24" y="39"/>
                      </a:lnTo>
                      <a:lnTo>
                        <a:pt x="32" y="32"/>
                      </a:lnTo>
                      <a:lnTo>
                        <a:pt x="39" y="24"/>
                      </a:lnTo>
                      <a:lnTo>
                        <a:pt x="47" y="18"/>
                      </a:lnTo>
                      <a:lnTo>
                        <a:pt x="56" y="14"/>
                      </a:lnTo>
                      <a:lnTo>
                        <a:pt x="65" y="9"/>
                      </a:lnTo>
                      <a:lnTo>
                        <a:pt x="76" y="5"/>
                      </a:lnTo>
                      <a:lnTo>
                        <a:pt x="86" y="3"/>
                      </a:lnTo>
                      <a:lnTo>
                        <a:pt x="97" y="0"/>
                      </a:lnTo>
                      <a:lnTo>
                        <a:pt x="107" y="0"/>
                      </a:lnTo>
                      <a:lnTo>
                        <a:pt x="107" y="0"/>
                      </a:lnTo>
                      <a:lnTo>
                        <a:pt x="118" y="0"/>
                      </a:lnTo>
                      <a:lnTo>
                        <a:pt x="128" y="3"/>
                      </a:lnTo>
                      <a:lnTo>
                        <a:pt x="139" y="5"/>
                      </a:lnTo>
                      <a:lnTo>
                        <a:pt x="149" y="9"/>
                      </a:lnTo>
                      <a:lnTo>
                        <a:pt x="158" y="14"/>
                      </a:lnTo>
                      <a:lnTo>
                        <a:pt x="167" y="18"/>
                      </a:lnTo>
                      <a:lnTo>
                        <a:pt x="175" y="24"/>
                      </a:lnTo>
                      <a:lnTo>
                        <a:pt x="183" y="32"/>
                      </a:lnTo>
                      <a:lnTo>
                        <a:pt x="190" y="39"/>
                      </a:lnTo>
                      <a:lnTo>
                        <a:pt x="196" y="47"/>
                      </a:lnTo>
                      <a:lnTo>
                        <a:pt x="201" y="56"/>
                      </a:lnTo>
                      <a:lnTo>
                        <a:pt x="205" y="65"/>
                      </a:lnTo>
                      <a:lnTo>
                        <a:pt x="210" y="76"/>
                      </a:lnTo>
                      <a:lnTo>
                        <a:pt x="211" y="86"/>
                      </a:lnTo>
                      <a:lnTo>
                        <a:pt x="214" y="97"/>
                      </a:lnTo>
                      <a:lnTo>
                        <a:pt x="214" y="107"/>
                      </a:lnTo>
                      <a:lnTo>
                        <a:pt x="214" y="107"/>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6" name="Freeform 232">
                  <a:extLst>
                    <a:ext uri="{FF2B5EF4-FFF2-40B4-BE49-F238E27FC236}">
                      <a16:creationId xmlns:a16="http://schemas.microsoft.com/office/drawing/2014/main" id="{7C963255-5442-F0BC-7580-92F3D739C9ED}"/>
                    </a:ext>
                  </a:extLst>
                </p:cNvPr>
                <p:cNvSpPr>
                  <a:spLocks/>
                </p:cNvSpPr>
                <p:nvPr/>
              </p:nvSpPr>
              <p:spPr bwMode="auto">
                <a:xfrm>
                  <a:off x="3937" y="2145"/>
                  <a:ext cx="243" cy="245"/>
                </a:xfrm>
                <a:custGeom>
                  <a:avLst/>
                  <a:gdLst>
                    <a:gd name="T0" fmla="*/ 243 w 243"/>
                    <a:gd name="T1" fmla="*/ 122 h 245"/>
                    <a:gd name="T2" fmla="*/ 241 w 243"/>
                    <a:gd name="T3" fmla="*/ 147 h 245"/>
                    <a:gd name="T4" fmla="*/ 234 w 243"/>
                    <a:gd name="T5" fmla="*/ 169 h 245"/>
                    <a:gd name="T6" fmla="*/ 222 w 243"/>
                    <a:gd name="T7" fmla="*/ 190 h 245"/>
                    <a:gd name="T8" fmla="*/ 208 w 243"/>
                    <a:gd name="T9" fmla="*/ 208 h 245"/>
                    <a:gd name="T10" fmla="*/ 190 w 243"/>
                    <a:gd name="T11" fmla="*/ 223 h 245"/>
                    <a:gd name="T12" fmla="*/ 169 w 243"/>
                    <a:gd name="T13" fmla="*/ 234 h 245"/>
                    <a:gd name="T14" fmla="*/ 146 w 243"/>
                    <a:gd name="T15" fmla="*/ 242 h 245"/>
                    <a:gd name="T16" fmla="*/ 121 w 243"/>
                    <a:gd name="T17" fmla="*/ 245 h 245"/>
                    <a:gd name="T18" fmla="*/ 109 w 243"/>
                    <a:gd name="T19" fmla="*/ 243 h 245"/>
                    <a:gd name="T20" fmla="*/ 85 w 243"/>
                    <a:gd name="T21" fmla="*/ 239 h 245"/>
                    <a:gd name="T22" fmla="*/ 64 w 243"/>
                    <a:gd name="T23" fmla="*/ 229 h 245"/>
                    <a:gd name="T24" fmla="*/ 44 w 243"/>
                    <a:gd name="T25" fmla="*/ 216 h 245"/>
                    <a:gd name="T26" fmla="*/ 27 w 243"/>
                    <a:gd name="T27" fmla="*/ 199 h 245"/>
                    <a:gd name="T28" fmla="*/ 14 w 243"/>
                    <a:gd name="T29" fmla="*/ 180 h 245"/>
                    <a:gd name="T30" fmla="*/ 5 w 243"/>
                    <a:gd name="T31" fmla="*/ 159 h 245"/>
                    <a:gd name="T32" fmla="*/ 0 w 243"/>
                    <a:gd name="T33" fmla="*/ 135 h 245"/>
                    <a:gd name="T34" fmla="*/ 0 w 243"/>
                    <a:gd name="T35" fmla="*/ 122 h 245"/>
                    <a:gd name="T36" fmla="*/ 2 w 243"/>
                    <a:gd name="T37" fmla="*/ 97 h 245"/>
                    <a:gd name="T38" fmla="*/ 9 w 243"/>
                    <a:gd name="T39" fmla="*/ 74 h 245"/>
                    <a:gd name="T40" fmla="*/ 20 w 243"/>
                    <a:gd name="T41" fmla="*/ 53 h 245"/>
                    <a:gd name="T42" fmla="*/ 35 w 243"/>
                    <a:gd name="T43" fmla="*/ 35 h 245"/>
                    <a:gd name="T44" fmla="*/ 53 w 243"/>
                    <a:gd name="T45" fmla="*/ 21 h 245"/>
                    <a:gd name="T46" fmla="*/ 74 w 243"/>
                    <a:gd name="T47" fmla="*/ 9 h 245"/>
                    <a:gd name="T48" fmla="*/ 97 w 243"/>
                    <a:gd name="T49" fmla="*/ 2 h 245"/>
                    <a:gd name="T50" fmla="*/ 121 w 243"/>
                    <a:gd name="T51" fmla="*/ 0 h 245"/>
                    <a:gd name="T52" fmla="*/ 134 w 243"/>
                    <a:gd name="T53" fmla="*/ 0 h 245"/>
                    <a:gd name="T54" fmla="*/ 157 w 243"/>
                    <a:gd name="T55" fmla="*/ 5 h 245"/>
                    <a:gd name="T56" fmla="*/ 180 w 243"/>
                    <a:gd name="T57" fmla="*/ 15 h 245"/>
                    <a:gd name="T58" fmla="*/ 199 w 243"/>
                    <a:gd name="T59" fmla="*/ 27 h 245"/>
                    <a:gd name="T60" fmla="*/ 216 w 243"/>
                    <a:gd name="T61" fmla="*/ 44 h 245"/>
                    <a:gd name="T62" fmla="*/ 229 w 243"/>
                    <a:gd name="T63" fmla="*/ 64 h 245"/>
                    <a:gd name="T64" fmla="*/ 238 w 243"/>
                    <a:gd name="T65" fmla="*/ 86 h 245"/>
                    <a:gd name="T66" fmla="*/ 243 w 243"/>
                    <a:gd name="T67" fmla="*/ 109 h 245"/>
                    <a:gd name="T68" fmla="*/ 243 w 243"/>
                    <a:gd name="T69" fmla="*/ 12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3" h="245">
                      <a:moveTo>
                        <a:pt x="243" y="122"/>
                      </a:moveTo>
                      <a:lnTo>
                        <a:pt x="243" y="122"/>
                      </a:lnTo>
                      <a:lnTo>
                        <a:pt x="243" y="135"/>
                      </a:lnTo>
                      <a:lnTo>
                        <a:pt x="241" y="147"/>
                      </a:lnTo>
                      <a:lnTo>
                        <a:pt x="238" y="159"/>
                      </a:lnTo>
                      <a:lnTo>
                        <a:pt x="234" y="169"/>
                      </a:lnTo>
                      <a:lnTo>
                        <a:pt x="229" y="180"/>
                      </a:lnTo>
                      <a:lnTo>
                        <a:pt x="222" y="190"/>
                      </a:lnTo>
                      <a:lnTo>
                        <a:pt x="216" y="199"/>
                      </a:lnTo>
                      <a:lnTo>
                        <a:pt x="208" y="208"/>
                      </a:lnTo>
                      <a:lnTo>
                        <a:pt x="199" y="216"/>
                      </a:lnTo>
                      <a:lnTo>
                        <a:pt x="190" y="223"/>
                      </a:lnTo>
                      <a:lnTo>
                        <a:pt x="180" y="229"/>
                      </a:lnTo>
                      <a:lnTo>
                        <a:pt x="169" y="234"/>
                      </a:lnTo>
                      <a:lnTo>
                        <a:pt x="157" y="239"/>
                      </a:lnTo>
                      <a:lnTo>
                        <a:pt x="146" y="242"/>
                      </a:lnTo>
                      <a:lnTo>
                        <a:pt x="134" y="243"/>
                      </a:lnTo>
                      <a:lnTo>
                        <a:pt x="121" y="245"/>
                      </a:lnTo>
                      <a:lnTo>
                        <a:pt x="121" y="245"/>
                      </a:lnTo>
                      <a:lnTo>
                        <a:pt x="109" y="243"/>
                      </a:lnTo>
                      <a:lnTo>
                        <a:pt x="97" y="242"/>
                      </a:lnTo>
                      <a:lnTo>
                        <a:pt x="85" y="239"/>
                      </a:lnTo>
                      <a:lnTo>
                        <a:pt x="74" y="234"/>
                      </a:lnTo>
                      <a:lnTo>
                        <a:pt x="64" y="229"/>
                      </a:lnTo>
                      <a:lnTo>
                        <a:pt x="53" y="223"/>
                      </a:lnTo>
                      <a:lnTo>
                        <a:pt x="44" y="216"/>
                      </a:lnTo>
                      <a:lnTo>
                        <a:pt x="35" y="208"/>
                      </a:lnTo>
                      <a:lnTo>
                        <a:pt x="27" y="199"/>
                      </a:lnTo>
                      <a:lnTo>
                        <a:pt x="20" y="190"/>
                      </a:lnTo>
                      <a:lnTo>
                        <a:pt x="14" y="180"/>
                      </a:lnTo>
                      <a:lnTo>
                        <a:pt x="9" y="169"/>
                      </a:lnTo>
                      <a:lnTo>
                        <a:pt x="5" y="159"/>
                      </a:lnTo>
                      <a:lnTo>
                        <a:pt x="2" y="147"/>
                      </a:lnTo>
                      <a:lnTo>
                        <a:pt x="0" y="135"/>
                      </a:lnTo>
                      <a:lnTo>
                        <a:pt x="0" y="122"/>
                      </a:lnTo>
                      <a:lnTo>
                        <a:pt x="0" y="122"/>
                      </a:lnTo>
                      <a:lnTo>
                        <a:pt x="0" y="109"/>
                      </a:lnTo>
                      <a:lnTo>
                        <a:pt x="2" y="97"/>
                      </a:lnTo>
                      <a:lnTo>
                        <a:pt x="5" y="86"/>
                      </a:lnTo>
                      <a:lnTo>
                        <a:pt x="9" y="74"/>
                      </a:lnTo>
                      <a:lnTo>
                        <a:pt x="14" y="64"/>
                      </a:lnTo>
                      <a:lnTo>
                        <a:pt x="20" y="53"/>
                      </a:lnTo>
                      <a:lnTo>
                        <a:pt x="27" y="44"/>
                      </a:lnTo>
                      <a:lnTo>
                        <a:pt x="35" y="35"/>
                      </a:lnTo>
                      <a:lnTo>
                        <a:pt x="44" y="27"/>
                      </a:lnTo>
                      <a:lnTo>
                        <a:pt x="53" y="21"/>
                      </a:lnTo>
                      <a:lnTo>
                        <a:pt x="64" y="15"/>
                      </a:lnTo>
                      <a:lnTo>
                        <a:pt x="74" y="9"/>
                      </a:lnTo>
                      <a:lnTo>
                        <a:pt x="85" y="5"/>
                      </a:lnTo>
                      <a:lnTo>
                        <a:pt x="97" y="2"/>
                      </a:lnTo>
                      <a:lnTo>
                        <a:pt x="109" y="0"/>
                      </a:lnTo>
                      <a:lnTo>
                        <a:pt x="121" y="0"/>
                      </a:lnTo>
                      <a:lnTo>
                        <a:pt x="121" y="0"/>
                      </a:lnTo>
                      <a:lnTo>
                        <a:pt x="134" y="0"/>
                      </a:lnTo>
                      <a:lnTo>
                        <a:pt x="146" y="2"/>
                      </a:lnTo>
                      <a:lnTo>
                        <a:pt x="157" y="5"/>
                      </a:lnTo>
                      <a:lnTo>
                        <a:pt x="169" y="9"/>
                      </a:lnTo>
                      <a:lnTo>
                        <a:pt x="180" y="15"/>
                      </a:lnTo>
                      <a:lnTo>
                        <a:pt x="190" y="21"/>
                      </a:lnTo>
                      <a:lnTo>
                        <a:pt x="199" y="27"/>
                      </a:lnTo>
                      <a:lnTo>
                        <a:pt x="208" y="35"/>
                      </a:lnTo>
                      <a:lnTo>
                        <a:pt x="216" y="44"/>
                      </a:lnTo>
                      <a:lnTo>
                        <a:pt x="222" y="53"/>
                      </a:lnTo>
                      <a:lnTo>
                        <a:pt x="229" y="64"/>
                      </a:lnTo>
                      <a:lnTo>
                        <a:pt x="234" y="74"/>
                      </a:lnTo>
                      <a:lnTo>
                        <a:pt x="238" y="86"/>
                      </a:lnTo>
                      <a:lnTo>
                        <a:pt x="241" y="97"/>
                      </a:lnTo>
                      <a:lnTo>
                        <a:pt x="243" y="109"/>
                      </a:lnTo>
                      <a:lnTo>
                        <a:pt x="243" y="122"/>
                      </a:lnTo>
                      <a:lnTo>
                        <a:pt x="243" y="122"/>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7" name="Freeform 233">
                  <a:extLst>
                    <a:ext uri="{FF2B5EF4-FFF2-40B4-BE49-F238E27FC236}">
                      <a16:creationId xmlns:a16="http://schemas.microsoft.com/office/drawing/2014/main" id="{0E1DBDEB-DEFB-44AB-BF2C-62FC53A7443E}"/>
                    </a:ext>
                  </a:extLst>
                </p:cNvPr>
                <p:cNvSpPr>
                  <a:spLocks/>
                </p:cNvSpPr>
                <p:nvPr/>
              </p:nvSpPr>
              <p:spPr bwMode="auto">
                <a:xfrm>
                  <a:off x="3639" y="2289"/>
                  <a:ext cx="205" cy="206"/>
                </a:xfrm>
                <a:custGeom>
                  <a:avLst/>
                  <a:gdLst>
                    <a:gd name="T0" fmla="*/ 205 w 205"/>
                    <a:gd name="T1" fmla="*/ 102 h 206"/>
                    <a:gd name="T2" fmla="*/ 203 w 205"/>
                    <a:gd name="T3" fmla="*/ 123 h 206"/>
                    <a:gd name="T4" fmla="*/ 197 w 205"/>
                    <a:gd name="T5" fmla="*/ 143 h 206"/>
                    <a:gd name="T6" fmla="*/ 188 w 205"/>
                    <a:gd name="T7" fmla="*/ 161 h 206"/>
                    <a:gd name="T8" fmla="*/ 175 w 205"/>
                    <a:gd name="T9" fmla="*/ 176 h 206"/>
                    <a:gd name="T10" fmla="*/ 160 w 205"/>
                    <a:gd name="T11" fmla="*/ 188 h 206"/>
                    <a:gd name="T12" fmla="*/ 143 w 205"/>
                    <a:gd name="T13" fmla="*/ 197 h 206"/>
                    <a:gd name="T14" fmla="*/ 123 w 205"/>
                    <a:gd name="T15" fmla="*/ 203 h 206"/>
                    <a:gd name="T16" fmla="*/ 102 w 205"/>
                    <a:gd name="T17" fmla="*/ 206 h 206"/>
                    <a:gd name="T18" fmla="*/ 92 w 205"/>
                    <a:gd name="T19" fmla="*/ 205 h 206"/>
                    <a:gd name="T20" fmla="*/ 72 w 205"/>
                    <a:gd name="T21" fmla="*/ 202 h 206"/>
                    <a:gd name="T22" fmla="*/ 54 w 205"/>
                    <a:gd name="T23" fmla="*/ 193 h 206"/>
                    <a:gd name="T24" fmla="*/ 38 w 205"/>
                    <a:gd name="T25" fmla="*/ 182 h 206"/>
                    <a:gd name="T26" fmla="*/ 22 w 205"/>
                    <a:gd name="T27" fmla="*/ 168 h 206"/>
                    <a:gd name="T28" fmla="*/ 12 w 205"/>
                    <a:gd name="T29" fmla="*/ 152 h 206"/>
                    <a:gd name="T30" fmla="*/ 4 w 205"/>
                    <a:gd name="T31" fmla="*/ 134 h 206"/>
                    <a:gd name="T32" fmla="*/ 0 w 205"/>
                    <a:gd name="T33" fmla="*/ 113 h 206"/>
                    <a:gd name="T34" fmla="*/ 0 w 205"/>
                    <a:gd name="T35" fmla="*/ 102 h 206"/>
                    <a:gd name="T36" fmla="*/ 1 w 205"/>
                    <a:gd name="T37" fmla="*/ 82 h 206"/>
                    <a:gd name="T38" fmla="*/ 7 w 205"/>
                    <a:gd name="T39" fmla="*/ 63 h 206"/>
                    <a:gd name="T40" fmla="*/ 16 w 205"/>
                    <a:gd name="T41" fmla="*/ 45 h 206"/>
                    <a:gd name="T42" fmla="*/ 30 w 205"/>
                    <a:gd name="T43" fmla="*/ 30 h 206"/>
                    <a:gd name="T44" fmla="*/ 45 w 205"/>
                    <a:gd name="T45" fmla="*/ 18 h 206"/>
                    <a:gd name="T46" fmla="*/ 63 w 205"/>
                    <a:gd name="T47" fmla="*/ 7 h 206"/>
                    <a:gd name="T48" fmla="*/ 81 w 205"/>
                    <a:gd name="T49" fmla="*/ 1 h 206"/>
                    <a:gd name="T50" fmla="*/ 102 w 205"/>
                    <a:gd name="T51" fmla="*/ 0 h 206"/>
                    <a:gd name="T52" fmla="*/ 113 w 205"/>
                    <a:gd name="T53" fmla="*/ 0 h 206"/>
                    <a:gd name="T54" fmla="*/ 132 w 205"/>
                    <a:gd name="T55" fmla="*/ 4 h 206"/>
                    <a:gd name="T56" fmla="*/ 152 w 205"/>
                    <a:gd name="T57" fmla="*/ 12 h 206"/>
                    <a:gd name="T58" fmla="*/ 169 w 205"/>
                    <a:gd name="T59" fmla="*/ 24 h 206"/>
                    <a:gd name="T60" fmla="*/ 182 w 205"/>
                    <a:gd name="T61" fmla="*/ 37 h 206"/>
                    <a:gd name="T62" fmla="*/ 193 w 205"/>
                    <a:gd name="T63" fmla="*/ 54 h 206"/>
                    <a:gd name="T64" fmla="*/ 200 w 205"/>
                    <a:gd name="T65" fmla="*/ 72 h 206"/>
                    <a:gd name="T66" fmla="*/ 205 w 205"/>
                    <a:gd name="T67" fmla="*/ 92 h 206"/>
                    <a:gd name="T68" fmla="*/ 205 w 205"/>
                    <a:gd name="T69" fmla="*/ 10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206">
                      <a:moveTo>
                        <a:pt x="205" y="102"/>
                      </a:moveTo>
                      <a:lnTo>
                        <a:pt x="205" y="102"/>
                      </a:lnTo>
                      <a:lnTo>
                        <a:pt x="205" y="113"/>
                      </a:lnTo>
                      <a:lnTo>
                        <a:pt x="203" y="123"/>
                      </a:lnTo>
                      <a:lnTo>
                        <a:pt x="200" y="134"/>
                      </a:lnTo>
                      <a:lnTo>
                        <a:pt x="197" y="143"/>
                      </a:lnTo>
                      <a:lnTo>
                        <a:pt x="193" y="152"/>
                      </a:lnTo>
                      <a:lnTo>
                        <a:pt x="188" y="161"/>
                      </a:lnTo>
                      <a:lnTo>
                        <a:pt x="182" y="168"/>
                      </a:lnTo>
                      <a:lnTo>
                        <a:pt x="175" y="176"/>
                      </a:lnTo>
                      <a:lnTo>
                        <a:pt x="169" y="182"/>
                      </a:lnTo>
                      <a:lnTo>
                        <a:pt x="160" y="188"/>
                      </a:lnTo>
                      <a:lnTo>
                        <a:pt x="152" y="193"/>
                      </a:lnTo>
                      <a:lnTo>
                        <a:pt x="143" y="197"/>
                      </a:lnTo>
                      <a:lnTo>
                        <a:pt x="132" y="202"/>
                      </a:lnTo>
                      <a:lnTo>
                        <a:pt x="123" y="203"/>
                      </a:lnTo>
                      <a:lnTo>
                        <a:pt x="113" y="205"/>
                      </a:lnTo>
                      <a:lnTo>
                        <a:pt x="102" y="206"/>
                      </a:lnTo>
                      <a:lnTo>
                        <a:pt x="102" y="206"/>
                      </a:lnTo>
                      <a:lnTo>
                        <a:pt x="92" y="205"/>
                      </a:lnTo>
                      <a:lnTo>
                        <a:pt x="81" y="203"/>
                      </a:lnTo>
                      <a:lnTo>
                        <a:pt x="72" y="202"/>
                      </a:lnTo>
                      <a:lnTo>
                        <a:pt x="63" y="197"/>
                      </a:lnTo>
                      <a:lnTo>
                        <a:pt x="54" y="193"/>
                      </a:lnTo>
                      <a:lnTo>
                        <a:pt x="45" y="188"/>
                      </a:lnTo>
                      <a:lnTo>
                        <a:pt x="38" y="182"/>
                      </a:lnTo>
                      <a:lnTo>
                        <a:pt x="30" y="176"/>
                      </a:lnTo>
                      <a:lnTo>
                        <a:pt x="22" y="168"/>
                      </a:lnTo>
                      <a:lnTo>
                        <a:pt x="16" y="161"/>
                      </a:lnTo>
                      <a:lnTo>
                        <a:pt x="12" y="152"/>
                      </a:lnTo>
                      <a:lnTo>
                        <a:pt x="7" y="143"/>
                      </a:lnTo>
                      <a:lnTo>
                        <a:pt x="4" y="134"/>
                      </a:lnTo>
                      <a:lnTo>
                        <a:pt x="1" y="123"/>
                      </a:lnTo>
                      <a:lnTo>
                        <a:pt x="0" y="113"/>
                      </a:lnTo>
                      <a:lnTo>
                        <a:pt x="0" y="102"/>
                      </a:lnTo>
                      <a:lnTo>
                        <a:pt x="0" y="102"/>
                      </a:lnTo>
                      <a:lnTo>
                        <a:pt x="0" y="92"/>
                      </a:lnTo>
                      <a:lnTo>
                        <a:pt x="1" y="82"/>
                      </a:lnTo>
                      <a:lnTo>
                        <a:pt x="4" y="72"/>
                      </a:lnTo>
                      <a:lnTo>
                        <a:pt x="7" y="63"/>
                      </a:lnTo>
                      <a:lnTo>
                        <a:pt x="12" y="54"/>
                      </a:lnTo>
                      <a:lnTo>
                        <a:pt x="16" y="45"/>
                      </a:lnTo>
                      <a:lnTo>
                        <a:pt x="22" y="37"/>
                      </a:lnTo>
                      <a:lnTo>
                        <a:pt x="30" y="30"/>
                      </a:lnTo>
                      <a:lnTo>
                        <a:pt x="38" y="24"/>
                      </a:lnTo>
                      <a:lnTo>
                        <a:pt x="45" y="18"/>
                      </a:lnTo>
                      <a:lnTo>
                        <a:pt x="54" y="12"/>
                      </a:lnTo>
                      <a:lnTo>
                        <a:pt x="63" y="7"/>
                      </a:lnTo>
                      <a:lnTo>
                        <a:pt x="72" y="4"/>
                      </a:lnTo>
                      <a:lnTo>
                        <a:pt x="81" y="1"/>
                      </a:lnTo>
                      <a:lnTo>
                        <a:pt x="92" y="0"/>
                      </a:lnTo>
                      <a:lnTo>
                        <a:pt x="102" y="0"/>
                      </a:lnTo>
                      <a:lnTo>
                        <a:pt x="102" y="0"/>
                      </a:lnTo>
                      <a:lnTo>
                        <a:pt x="113" y="0"/>
                      </a:lnTo>
                      <a:lnTo>
                        <a:pt x="123" y="1"/>
                      </a:lnTo>
                      <a:lnTo>
                        <a:pt x="132" y="4"/>
                      </a:lnTo>
                      <a:lnTo>
                        <a:pt x="143" y="7"/>
                      </a:lnTo>
                      <a:lnTo>
                        <a:pt x="152" y="12"/>
                      </a:lnTo>
                      <a:lnTo>
                        <a:pt x="160" y="18"/>
                      </a:lnTo>
                      <a:lnTo>
                        <a:pt x="169" y="24"/>
                      </a:lnTo>
                      <a:lnTo>
                        <a:pt x="175" y="30"/>
                      </a:lnTo>
                      <a:lnTo>
                        <a:pt x="182" y="37"/>
                      </a:lnTo>
                      <a:lnTo>
                        <a:pt x="188" y="45"/>
                      </a:lnTo>
                      <a:lnTo>
                        <a:pt x="193" y="54"/>
                      </a:lnTo>
                      <a:lnTo>
                        <a:pt x="197" y="63"/>
                      </a:lnTo>
                      <a:lnTo>
                        <a:pt x="200" y="72"/>
                      </a:lnTo>
                      <a:lnTo>
                        <a:pt x="203" y="82"/>
                      </a:lnTo>
                      <a:lnTo>
                        <a:pt x="205" y="92"/>
                      </a:lnTo>
                      <a:lnTo>
                        <a:pt x="205" y="102"/>
                      </a:lnTo>
                      <a:lnTo>
                        <a:pt x="205" y="102"/>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8" name="Freeform 234">
                  <a:extLst>
                    <a:ext uri="{FF2B5EF4-FFF2-40B4-BE49-F238E27FC236}">
                      <a16:creationId xmlns:a16="http://schemas.microsoft.com/office/drawing/2014/main" id="{BF665FE8-8D2F-55F1-1D5A-FB996057817D}"/>
                    </a:ext>
                  </a:extLst>
                </p:cNvPr>
                <p:cNvSpPr>
                  <a:spLocks/>
                </p:cNvSpPr>
                <p:nvPr/>
              </p:nvSpPr>
              <p:spPr bwMode="auto">
                <a:xfrm>
                  <a:off x="3422" y="2322"/>
                  <a:ext cx="179" cy="178"/>
                </a:xfrm>
                <a:custGeom>
                  <a:avLst/>
                  <a:gdLst>
                    <a:gd name="T0" fmla="*/ 179 w 179"/>
                    <a:gd name="T1" fmla="*/ 89 h 178"/>
                    <a:gd name="T2" fmla="*/ 179 w 179"/>
                    <a:gd name="T3" fmla="*/ 89 h 178"/>
                    <a:gd name="T4" fmla="*/ 178 w 179"/>
                    <a:gd name="T5" fmla="*/ 98 h 178"/>
                    <a:gd name="T6" fmla="*/ 176 w 179"/>
                    <a:gd name="T7" fmla="*/ 107 h 178"/>
                    <a:gd name="T8" fmla="*/ 172 w 179"/>
                    <a:gd name="T9" fmla="*/ 123 h 178"/>
                    <a:gd name="T10" fmla="*/ 164 w 179"/>
                    <a:gd name="T11" fmla="*/ 138 h 178"/>
                    <a:gd name="T12" fmla="*/ 152 w 179"/>
                    <a:gd name="T13" fmla="*/ 152 h 178"/>
                    <a:gd name="T14" fmla="*/ 138 w 179"/>
                    <a:gd name="T15" fmla="*/ 163 h 178"/>
                    <a:gd name="T16" fmla="*/ 123 w 179"/>
                    <a:gd name="T17" fmla="*/ 172 h 178"/>
                    <a:gd name="T18" fmla="*/ 107 w 179"/>
                    <a:gd name="T19" fmla="*/ 176 h 178"/>
                    <a:gd name="T20" fmla="*/ 98 w 179"/>
                    <a:gd name="T21" fmla="*/ 178 h 178"/>
                    <a:gd name="T22" fmla="*/ 89 w 179"/>
                    <a:gd name="T23" fmla="*/ 178 h 178"/>
                    <a:gd name="T24" fmla="*/ 89 w 179"/>
                    <a:gd name="T25" fmla="*/ 178 h 178"/>
                    <a:gd name="T26" fmla="*/ 80 w 179"/>
                    <a:gd name="T27" fmla="*/ 178 h 178"/>
                    <a:gd name="T28" fmla="*/ 71 w 179"/>
                    <a:gd name="T29" fmla="*/ 176 h 178"/>
                    <a:gd name="T30" fmla="*/ 54 w 179"/>
                    <a:gd name="T31" fmla="*/ 172 h 178"/>
                    <a:gd name="T32" fmla="*/ 39 w 179"/>
                    <a:gd name="T33" fmla="*/ 163 h 178"/>
                    <a:gd name="T34" fmla="*/ 25 w 179"/>
                    <a:gd name="T35" fmla="*/ 152 h 178"/>
                    <a:gd name="T36" fmla="*/ 15 w 179"/>
                    <a:gd name="T37" fmla="*/ 138 h 178"/>
                    <a:gd name="T38" fmla="*/ 7 w 179"/>
                    <a:gd name="T39" fmla="*/ 123 h 178"/>
                    <a:gd name="T40" fmla="*/ 1 w 179"/>
                    <a:gd name="T41" fmla="*/ 107 h 178"/>
                    <a:gd name="T42" fmla="*/ 0 w 179"/>
                    <a:gd name="T43" fmla="*/ 98 h 178"/>
                    <a:gd name="T44" fmla="*/ 0 w 179"/>
                    <a:gd name="T45" fmla="*/ 89 h 178"/>
                    <a:gd name="T46" fmla="*/ 0 w 179"/>
                    <a:gd name="T47" fmla="*/ 89 h 178"/>
                    <a:gd name="T48" fmla="*/ 0 w 179"/>
                    <a:gd name="T49" fmla="*/ 80 h 178"/>
                    <a:gd name="T50" fmla="*/ 1 w 179"/>
                    <a:gd name="T51" fmla="*/ 71 h 178"/>
                    <a:gd name="T52" fmla="*/ 7 w 179"/>
                    <a:gd name="T53" fmla="*/ 54 h 178"/>
                    <a:gd name="T54" fmla="*/ 15 w 179"/>
                    <a:gd name="T55" fmla="*/ 39 h 178"/>
                    <a:gd name="T56" fmla="*/ 25 w 179"/>
                    <a:gd name="T57" fmla="*/ 25 h 178"/>
                    <a:gd name="T58" fmla="*/ 39 w 179"/>
                    <a:gd name="T59" fmla="*/ 15 h 178"/>
                    <a:gd name="T60" fmla="*/ 54 w 179"/>
                    <a:gd name="T61" fmla="*/ 6 h 178"/>
                    <a:gd name="T62" fmla="*/ 71 w 179"/>
                    <a:gd name="T63" fmla="*/ 1 h 178"/>
                    <a:gd name="T64" fmla="*/ 80 w 179"/>
                    <a:gd name="T65" fmla="*/ 0 h 178"/>
                    <a:gd name="T66" fmla="*/ 89 w 179"/>
                    <a:gd name="T67" fmla="*/ 0 h 178"/>
                    <a:gd name="T68" fmla="*/ 89 w 179"/>
                    <a:gd name="T69" fmla="*/ 0 h 178"/>
                    <a:gd name="T70" fmla="*/ 98 w 179"/>
                    <a:gd name="T71" fmla="*/ 0 h 178"/>
                    <a:gd name="T72" fmla="*/ 107 w 179"/>
                    <a:gd name="T73" fmla="*/ 1 h 178"/>
                    <a:gd name="T74" fmla="*/ 123 w 179"/>
                    <a:gd name="T75" fmla="*/ 6 h 178"/>
                    <a:gd name="T76" fmla="*/ 138 w 179"/>
                    <a:gd name="T77" fmla="*/ 15 h 178"/>
                    <a:gd name="T78" fmla="*/ 152 w 179"/>
                    <a:gd name="T79" fmla="*/ 25 h 178"/>
                    <a:gd name="T80" fmla="*/ 164 w 179"/>
                    <a:gd name="T81" fmla="*/ 39 h 178"/>
                    <a:gd name="T82" fmla="*/ 172 w 179"/>
                    <a:gd name="T83" fmla="*/ 54 h 178"/>
                    <a:gd name="T84" fmla="*/ 176 w 179"/>
                    <a:gd name="T85" fmla="*/ 71 h 178"/>
                    <a:gd name="T86" fmla="*/ 178 w 179"/>
                    <a:gd name="T87" fmla="*/ 80 h 178"/>
                    <a:gd name="T88" fmla="*/ 179 w 179"/>
                    <a:gd name="T89" fmla="*/ 89 h 178"/>
                    <a:gd name="T90" fmla="*/ 179 w 179"/>
                    <a:gd name="T91"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 h="178">
                      <a:moveTo>
                        <a:pt x="179" y="89"/>
                      </a:moveTo>
                      <a:lnTo>
                        <a:pt x="179" y="89"/>
                      </a:lnTo>
                      <a:lnTo>
                        <a:pt x="178" y="98"/>
                      </a:lnTo>
                      <a:lnTo>
                        <a:pt x="176" y="107"/>
                      </a:lnTo>
                      <a:lnTo>
                        <a:pt x="172" y="123"/>
                      </a:lnTo>
                      <a:lnTo>
                        <a:pt x="164" y="138"/>
                      </a:lnTo>
                      <a:lnTo>
                        <a:pt x="152" y="152"/>
                      </a:lnTo>
                      <a:lnTo>
                        <a:pt x="138" y="163"/>
                      </a:lnTo>
                      <a:lnTo>
                        <a:pt x="123" y="172"/>
                      </a:lnTo>
                      <a:lnTo>
                        <a:pt x="107" y="176"/>
                      </a:lnTo>
                      <a:lnTo>
                        <a:pt x="98" y="178"/>
                      </a:lnTo>
                      <a:lnTo>
                        <a:pt x="89" y="178"/>
                      </a:lnTo>
                      <a:lnTo>
                        <a:pt x="89" y="178"/>
                      </a:lnTo>
                      <a:lnTo>
                        <a:pt x="80" y="178"/>
                      </a:lnTo>
                      <a:lnTo>
                        <a:pt x="71" y="176"/>
                      </a:lnTo>
                      <a:lnTo>
                        <a:pt x="54" y="172"/>
                      </a:lnTo>
                      <a:lnTo>
                        <a:pt x="39" y="163"/>
                      </a:lnTo>
                      <a:lnTo>
                        <a:pt x="25" y="152"/>
                      </a:lnTo>
                      <a:lnTo>
                        <a:pt x="15" y="138"/>
                      </a:lnTo>
                      <a:lnTo>
                        <a:pt x="7" y="123"/>
                      </a:lnTo>
                      <a:lnTo>
                        <a:pt x="1" y="107"/>
                      </a:lnTo>
                      <a:lnTo>
                        <a:pt x="0" y="98"/>
                      </a:lnTo>
                      <a:lnTo>
                        <a:pt x="0" y="89"/>
                      </a:lnTo>
                      <a:lnTo>
                        <a:pt x="0" y="89"/>
                      </a:lnTo>
                      <a:lnTo>
                        <a:pt x="0" y="80"/>
                      </a:lnTo>
                      <a:lnTo>
                        <a:pt x="1" y="71"/>
                      </a:lnTo>
                      <a:lnTo>
                        <a:pt x="7" y="54"/>
                      </a:lnTo>
                      <a:lnTo>
                        <a:pt x="15" y="39"/>
                      </a:lnTo>
                      <a:lnTo>
                        <a:pt x="25" y="25"/>
                      </a:lnTo>
                      <a:lnTo>
                        <a:pt x="39" y="15"/>
                      </a:lnTo>
                      <a:lnTo>
                        <a:pt x="54" y="6"/>
                      </a:lnTo>
                      <a:lnTo>
                        <a:pt x="71" y="1"/>
                      </a:lnTo>
                      <a:lnTo>
                        <a:pt x="80" y="0"/>
                      </a:lnTo>
                      <a:lnTo>
                        <a:pt x="89" y="0"/>
                      </a:lnTo>
                      <a:lnTo>
                        <a:pt x="89" y="0"/>
                      </a:lnTo>
                      <a:lnTo>
                        <a:pt x="98" y="0"/>
                      </a:lnTo>
                      <a:lnTo>
                        <a:pt x="107" y="1"/>
                      </a:lnTo>
                      <a:lnTo>
                        <a:pt x="123" y="6"/>
                      </a:lnTo>
                      <a:lnTo>
                        <a:pt x="138" y="15"/>
                      </a:lnTo>
                      <a:lnTo>
                        <a:pt x="152" y="25"/>
                      </a:lnTo>
                      <a:lnTo>
                        <a:pt x="164" y="39"/>
                      </a:lnTo>
                      <a:lnTo>
                        <a:pt x="172" y="54"/>
                      </a:lnTo>
                      <a:lnTo>
                        <a:pt x="176" y="71"/>
                      </a:lnTo>
                      <a:lnTo>
                        <a:pt x="178" y="80"/>
                      </a:lnTo>
                      <a:lnTo>
                        <a:pt x="179" y="89"/>
                      </a:lnTo>
                      <a:lnTo>
                        <a:pt x="179" y="89"/>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19" name="Freeform 235">
                  <a:extLst>
                    <a:ext uri="{FF2B5EF4-FFF2-40B4-BE49-F238E27FC236}">
                      <a16:creationId xmlns:a16="http://schemas.microsoft.com/office/drawing/2014/main" id="{64B0885D-BD4F-C3DE-A04E-1B0655FAADBB}"/>
                    </a:ext>
                  </a:extLst>
                </p:cNvPr>
                <p:cNvSpPr>
                  <a:spLocks/>
                </p:cNvSpPr>
                <p:nvPr/>
              </p:nvSpPr>
              <p:spPr bwMode="auto">
                <a:xfrm>
                  <a:off x="3425" y="2159"/>
                  <a:ext cx="170" cy="170"/>
                </a:xfrm>
                <a:custGeom>
                  <a:avLst/>
                  <a:gdLst>
                    <a:gd name="T0" fmla="*/ 170 w 170"/>
                    <a:gd name="T1" fmla="*/ 84 h 170"/>
                    <a:gd name="T2" fmla="*/ 170 w 170"/>
                    <a:gd name="T3" fmla="*/ 84 h 170"/>
                    <a:gd name="T4" fmla="*/ 169 w 170"/>
                    <a:gd name="T5" fmla="*/ 102 h 170"/>
                    <a:gd name="T6" fmla="*/ 164 w 170"/>
                    <a:gd name="T7" fmla="*/ 118 h 170"/>
                    <a:gd name="T8" fmla="*/ 155 w 170"/>
                    <a:gd name="T9" fmla="*/ 133 h 170"/>
                    <a:gd name="T10" fmla="*/ 144 w 170"/>
                    <a:gd name="T11" fmla="*/ 145 h 170"/>
                    <a:gd name="T12" fmla="*/ 132 w 170"/>
                    <a:gd name="T13" fmla="*/ 155 h 170"/>
                    <a:gd name="T14" fmla="*/ 117 w 170"/>
                    <a:gd name="T15" fmla="*/ 164 h 170"/>
                    <a:gd name="T16" fmla="*/ 102 w 170"/>
                    <a:gd name="T17" fmla="*/ 169 h 170"/>
                    <a:gd name="T18" fmla="*/ 84 w 170"/>
                    <a:gd name="T19" fmla="*/ 170 h 170"/>
                    <a:gd name="T20" fmla="*/ 84 w 170"/>
                    <a:gd name="T21" fmla="*/ 170 h 170"/>
                    <a:gd name="T22" fmla="*/ 68 w 170"/>
                    <a:gd name="T23" fmla="*/ 169 h 170"/>
                    <a:gd name="T24" fmla="*/ 51 w 170"/>
                    <a:gd name="T25" fmla="*/ 164 h 170"/>
                    <a:gd name="T26" fmla="*/ 37 w 170"/>
                    <a:gd name="T27" fmla="*/ 155 h 170"/>
                    <a:gd name="T28" fmla="*/ 24 w 170"/>
                    <a:gd name="T29" fmla="*/ 145 h 170"/>
                    <a:gd name="T30" fmla="*/ 13 w 170"/>
                    <a:gd name="T31" fmla="*/ 133 h 170"/>
                    <a:gd name="T32" fmla="*/ 6 w 170"/>
                    <a:gd name="T33" fmla="*/ 118 h 170"/>
                    <a:gd name="T34" fmla="*/ 1 w 170"/>
                    <a:gd name="T35" fmla="*/ 102 h 170"/>
                    <a:gd name="T36" fmla="*/ 0 w 170"/>
                    <a:gd name="T37" fmla="*/ 84 h 170"/>
                    <a:gd name="T38" fmla="*/ 0 w 170"/>
                    <a:gd name="T39" fmla="*/ 84 h 170"/>
                    <a:gd name="T40" fmla="*/ 1 w 170"/>
                    <a:gd name="T41" fmla="*/ 68 h 170"/>
                    <a:gd name="T42" fmla="*/ 6 w 170"/>
                    <a:gd name="T43" fmla="*/ 51 h 170"/>
                    <a:gd name="T44" fmla="*/ 13 w 170"/>
                    <a:gd name="T45" fmla="*/ 38 h 170"/>
                    <a:gd name="T46" fmla="*/ 24 w 170"/>
                    <a:gd name="T47" fmla="*/ 24 h 170"/>
                    <a:gd name="T48" fmla="*/ 37 w 170"/>
                    <a:gd name="T49" fmla="*/ 13 h 170"/>
                    <a:gd name="T50" fmla="*/ 51 w 170"/>
                    <a:gd name="T51" fmla="*/ 6 h 170"/>
                    <a:gd name="T52" fmla="*/ 68 w 170"/>
                    <a:gd name="T53" fmla="*/ 1 h 170"/>
                    <a:gd name="T54" fmla="*/ 84 w 170"/>
                    <a:gd name="T55" fmla="*/ 0 h 170"/>
                    <a:gd name="T56" fmla="*/ 84 w 170"/>
                    <a:gd name="T57" fmla="*/ 0 h 170"/>
                    <a:gd name="T58" fmla="*/ 102 w 170"/>
                    <a:gd name="T59" fmla="*/ 1 h 170"/>
                    <a:gd name="T60" fmla="*/ 117 w 170"/>
                    <a:gd name="T61" fmla="*/ 6 h 170"/>
                    <a:gd name="T62" fmla="*/ 132 w 170"/>
                    <a:gd name="T63" fmla="*/ 13 h 170"/>
                    <a:gd name="T64" fmla="*/ 144 w 170"/>
                    <a:gd name="T65" fmla="*/ 24 h 170"/>
                    <a:gd name="T66" fmla="*/ 155 w 170"/>
                    <a:gd name="T67" fmla="*/ 38 h 170"/>
                    <a:gd name="T68" fmla="*/ 164 w 170"/>
                    <a:gd name="T69" fmla="*/ 51 h 170"/>
                    <a:gd name="T70" fmla="*/ 169 w 170"/>
                    <a:gd name="T71" fmla="*/ 68 h 170"/>
                    <a:gd name="T72" fmla="*/ 170 w 170"/>
                    <a:gd name="T73" fmla="*/ 84 h 170"/>
                    <a:gd name="T74" fmla="*/ 170 w 170"/>
                    <a:gd name="T75"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170">
                      <a:moveTo>
                        <a:pt x="170" y="84"/>
                      </a:moveTo>
                      <a:lnTo>
                        <a:pt x="170" y="84"/>
                      </a:lnTo>
                      <a:lnTo>
                        <a:pt x="169" y="102"/>
                      </a:lnTo>
                      <a:lnTo>
                        <a:pt x="164" y="118"/>
                      </a:lnTo>
                      <a:lnTo>
                        <a:pt x="155" y="133"/>
                      </a:lnTo>
                      <a:lnTo>
                        <a:pt x="144" y="145"/>
                      </a:lnTo>
                      <a:lnTo>
                        <a:pt x="132" y="155"/>
                      </a:lnTo>
                      <a:lnTo>
                        <a:pt x="117" y="164"/>
                      </a:lnTo>
                      <a:lnTo>
                        <a:pt x="102" y="169"/>
                      </a:lnTo>
                      <a:lnTo>
                        <a:pt x="84" y="170"/>
                      </a:lnTo>
                      <a:lnTo>
                        <a:pt x="84" y="170"/>
                      </a:lnTo>
                      <a:lnTo>
                        <a:pt x="68" y="169"/>
                      </a:lnTo>
                      <a:lnTo>
                        <a:pt x="51" y="164"/>
                      </a:lnTo>
                      <a:lnTo>
                        <a:pt x="37" y="155"/>
                      </a:lnTo>
                      <a:lnTo>
                        <a:pt x="24" y="145"/>
                      </a:lnTo>
                      <a:lnTo>
                        <a:pt x="13" y="133"/>
                      </a:lnTo>
                      <a:lnTo>
                        <a:pt x="6" y="118"/>
                      </a:lnTo>
                      <a:lnTo>
                        <a:pt x="1" y="102"/>
                      </a:lnTo>
                      <a:lnTo>
                        <a:pt x="0" y="84"/>
                      </a:lnTo>
                      <a:lnTo>
                        <a:pt x="0" y="84"/>
                      </a:lnTo>
                      <a:lnTo>
                        <a:pt x="1" y="68"/>
                      </a:lnTo>
                      <a:lnTo>
                        <a:pt x="6" y="51"/>
                      </a:lnTo>
                      <a:lnTo>
                        <a:pt x="13" y="38"/>
                      </a:lnTo>
                      <a:lnTo>
                        <a:pt x="24" y="24"/>
                      </a:lnTo>
                      <a:lnTo>
                        <a:pt x="37" y="13"/>
                      </a:lnTo>
                      <a:lnTo>
                        <a:pt x="51" y="6"/>
                      </a:lnTo>
                      <a:lnTo>
                        <a:pt x="68" y="1"/>
                      </a:lnTo>
                      <a:lnTo>
                        <a:pt x="84" y="0"/>
                      </a:lnTo>
                      <a:lnTo>
                        <a:pt x="84" y="0"/>
                      </a:lnTo>
                      <a:lnTo>
                        <a:pt x="102" y="1"/>
                      </a:lnTo>
                      <a:lnTo>
                        <a:pt x="117" y="6"/>
                      </a:lnTo>
                      <a:lnTo>
                        <a:pt x="132" y="13"/>
                      </a:lnTo>
                      <a:lnTo>
                        <a:pt x="144" y="24"/>
                      </a:lnTo>
                      <a:lnTo>
                        <a:pt x="155" y="38"/>
                      </a:lnTo>
                      <a:lnTo>
                        <a:pt x="164" y="51"/>
                      </a:lnTo>
                      <a:lnTo>
                        <a:pt x="169" y="68"/>
                      </a:lnTo>
                      <a:lnTo>
                        <a:pt x="170" y="84"/>
                      </a:lnTo>
                      <a:lnTo>
                        <a:pt x="170" y="84"/>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0" name="Freeform 236">
                  <a:extLst>
                    <a:ext uri="{FF2B5EF4-FFF2-40B4-BE49-F238E27FC236}">
                      <a16:creationId xmlns:a16="http://schemas.microsoft.com/office/drawing/2014/main" id="{4282CD4C-DF01-5990-5792-016509D92FB1}"/>
                    </a:ext>
                  </a:extLst>
                </p:cNvPr>
                <p:cNvSpPr>
                  <a:spLocks/>
                </p:cNvSpPr>
                <p:nvPr/>
              </p:nvSpPr>
              <p:spPr bwMode="auto">
                <a:xfrm>
                  <a:off x="3643" y="2105"/>
                  <a:ext cx="220" cy="218"/>
                </a:xfrm>
                <a:custGeom>
                  <a:avLst/>
                  <a:gdLst>
                    <a:gd name="T0" fmla="*/ 220 w 220"/>
                    <a:gd name="T1" fmla="*/ 110 h 218"/>
                    <a:gd name="T2" fmla="*/ 219 w 220"/>
                    <a:gd name="T3" fmla="*/ 131 h 218"/>
                    <a:gd name="T4" fmla="*/ 211 w 220"/>
                    <a:gd name="T5" fmla="*/ 152 h 218"/>
                    <a:gd name="T6" fmla="*/ 202 w 220"/>
                    <a:gd name="T7" fmla="*/ 170 h 218"/>
                    <a:gd name="T8" fmla="*/ 189 w 220"/>
                    <a:gd name="T9" fmla="*/ 187 h 218"/>
                    <a:gd name="T10" fmla="*/ 172 w 220"/>
                    <a:gd name="T11" fmla="*/ 200 h 218"/>
                    <a:gd name="T12" fmla="*/ 154 w 220"/>
                    <a:gd name="T13" fmla="*/ 211 h 218"/>
                    <a:gd name="T14" fmla="*/ 133 w 220"/>
                    <a:gd name="T15" fmla="*/ 217 h 218"/>
                    <a:gd name="T16" fmla="*/ 110 w 220"/>
                    <a:gd name="T17" fmla="*/ 218 h 218"/>
                    <a:gd name="T18" fmla="*/ 100 w 220"/>
                    <a:gd name="T19" fmla="*/ 218 h 218"/>
                    <a:gd name="T20" fmla="*/ 79 w 220"/>
                    <a:gd name="T21" fmla="*/ 214 h 218"/>
                    <a:gd name="T22" fmla="*/ 58 w 220"/>
                    <a:gd name="T23" fmla="*/ 206 h 218"/>
                    <a:gd name="T24" fmla="*/ 41 w 220"/>
                    <a:gd name="T25" fmla="*/ 194 h 218"/>
                    <a:gd name="T26" fmla="*/ 26 w 220"/>
                    <a:gd name="T27" fmla="*/ 179 h 218"/>
                    <a:gd name="T28" fmla="*/ 14 w 220"/>
                    <a:gd name="T29" fmla="*/ 161 h 218"/>
                    <a:gd name="T30" fmla="*/ 6 w 220"/>
                    <a:gd name="T31" fmla="*/ 141 h 218"/>
                    <a:gd name="T32" fmla="*/ 2 w 220"/>
                    <a:gd name="T33" fmla="*/ 120 h 218"/>
                    <a:gd name="T34" fmla="*/ 0 w 220"/>
                    <a:gd name="T35" fmla="*/ 110 h 218"/>
                    <a:gd name="T36" fmla="*/ 3 w 220"/>
                    <a:gd name="T37" fmla="*/ 87 h 218"/>
                    <a:gd name="T38" fmla="*/ 9 w 220"/>
                    <a:gd name="T39" fmla="*/ 66 h 218"/>
                    <a:gd name="T40" fmla="*/ 20 w 220"/>
                    <a:gd name="T41" fmla="*/ 48 h 218"/>
                    <a:gd name="T42" fmla="*/ 34 w 220"/>
                    <a:gd name="T43" fmla="*/ 31 h 218"/>
                    <a:gd name="T44" fmla="*/ 49 w 220"/>
                    <a:gd name="T45" fmla="*/ 18 h 218"/>
                    <a:gd name="T46" fmla="*/ 68 w 220"/>
                    <a:gd name="T47" fmla="*/ 9 h 218"/>
                    <a:gd name="T48" fmla="*/ 89 w 220"/>
                    <a:gd name="T49" fmla="*/ 1 h 218"/>
                    <a:gd name="T50" fmla="*/ 110 w 220"/>
                    <a:gd name="T51" fmla="*/ 0 h 218"/>
                    <a:gd name="T52" fmla="*/ 122 w 220"/>
                    <a:gd name="T53" fmla="*/ 0 h 218"/>
                    <a:gd name="T54" fmla="*/ 144 w 220"/>
                    <a:gd name="T55" fmla="*/ 4 h 218"/>
                    <a:gd name="T56" fmla="*/ 163 w 220"/>
                    <a:gd name="T57" fmla="*/ 13 h 218"/>
                    <a:gd name="T58" fmla="*/ 180 w 220"/>
                    <a:gd name="T59" fmla="*/ 24 h 218"/>
                    <a:gd name="T60" fmla="*/ 195 w 220"/>
                    <a:gd name="T61" fmla="*/ 39 h 218"/>
                    <a:gd name="T62" fmla="*/ 207 w 220"/>
                    <a:gd name="T63" fmla="*/ 57 h 218"/>
                    <a:gd name="T64" fmla="*/ 216 w 220"/>
                    <a:gd name="T65" fmla="*/ 77 h 218"/>
                    <a:gd name="T66" fmla="*/ 220 w 220"/>
                    <a:gd name="T67" fmla="*/ 98 h 218"/>
                    <a:gd name="T68" fmla="*/ 220 w 220"/>
                    <a:gd name="T69" fmla="*/ 11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218">
                      <a:moveTo>
                        <a:pt x="220" y="110"/>
                      </a:moveTo>
                      <a:lnTo>
                        <a:pt x="220" y="110"/>
                      </a:lnTo>
                      <a:lnTo>
                        <a:pt x="220" y="120"/>
                      </a:lnTo>
                      <a:lnTo>
                        <a:pt x="219" y="131"/>
                      </a:lnTo>
                      <a:lnTo>
                        <a:pt x="216" y="141"/>
                      </a:lnTo>
                      <a:lnTo>
                        <a:pt x="211" y="152"/>
                      </a:lnTo>
                      <a:lnTo>
                        <a:pt x="207" y="161"/>
                      </a:lnTo>
                      <a:lnTo>
                        <a:pt x="202" y="170"/>
                      </a:lnTo>
                      <a:lnTo>
                        <a:pt x="195" y="179"/>
                      </a:lnTo>
                      <a:lnTo>
                        <a:pt x="189" y="187"/>
                      </a:lnTo>
                      <a:lnTo>
                        <a:pt x="180" y="194"/>
                      </a:lnTo>
                      <a:lnTo>
                        <a:pt x="172" y="200"/>
                      </a:lnTo>
                      <a:lnTo>
                        <a:pt x="163" y="206"/>
                      </a:lnTo>
                      <a:lnTo>
                        <a:pt x="154" y="211"/>
                      </a:lnTo>
                      <a:lnTo>
                        <a:pt x="144" y="214"/>
                      </a:lnTo>
                      <a:lnTo>
                        <a:pt x="133" y="217"/>
                      </a:lnTo>
                      <a:lnTo>
                        <a:pt x="122" y="218"/>
                      </a:lnTo>
                      <a:lnTo>
                        <a:pt x="110" y="218"/>
                      </a:lnTo>
                      <a:lnTo>
                        <a:pt x="110" y="218"/>
                      </a:lnTo>
                      <a:lnTo>
                        <a:pt x="100" y="218"/>
                      </a:lnTo>
                      <a:lnTo>
                        <a:pt x="89" y="217"/>
                      </a:lnTo>
                      <a:lnTo>
                        <a:pt x="79" y="214"/>
                      </a:lnTo>
                      <a:lnTo>
                        <a:pt x="68" y="211"/>
                      </a:lnTo>
                      <a:lnTo>
                        <a:pt x="58" y="206"/>
                      </a:lnTo>
                      <a:lnTo>
                        <a:pt x="49" y="200"/>
                      </a:lnTo>
                      <a:lnTo>
                        <a:pt x="41" y="194"/>
                      </a:lnTo>
                      <a:lnTo>
                        <a:pt x="34" y="187"/>
                      </a:lnTo>
                      <a:lnTo>
                        <a:pt x="26" y="179"/>
                      </a:lnTo>
                      <a:lnTo>
                        <a:pt x="20" y="170"/>
                      </a:lnTo>
                      <a:lnTo>
                        <a:pt x="14" y="161"/>
                      </a:lnTo>
                      <a:lnTo>
                        <a:pt x="9" y="152"/>
                      </a:lnTo>
                      <a:lnTo>
                        <a:pt x="6" y="141"/>
                      </a:lnTo>
                      <a:lnTo>
                        <a:pt x="3" y="131"/>
                      </a:lnTo>
                      <a:lnTo>
                        <a:pt x="2" y="120"/>
                      </a:lnTo>
                      <a:lnTo>
                        <a:pt x="0" y="110"/>
                      </a:lnTo>
                      <a:lnTo>
                        <a:pt x="0" y="110"/>
                      </a:lnTo>
                      <a:lnTo>
                        <a:pt x="2" y="98"/>
                      </a:lnTo>
                      <a:lnTo>
                        <a:pt x="3" y="87"/>
                      </a:lnTo>
                      <a:lnTo>
                        <a:pt x="6" y="77"/>
                      </a:lnTo>
                      <a:lnTo>
                        <a:pt x="9" y="66"/>
                      </a:lnTo>
                      <a:lnTo>
                        <a:pt x="14" y="57"/>
                      </a:lnTo>
                      <a:lnTo>
                        <a:pt x="20" y="48"/>
                      </a:lnTo>
                      <a:lnTo>
                        <a:pt x="26" y="39"/>
                      </a:lnTo>
                      <a:lnTo>
                        <a:pt x="34" y="31"/>
                      </a:lnTo>
                      <a:lnTo>
                        <a:pt x="41" y="24"/>
                      </a:lnTo>
                      <a:lnTo>
                        <a:pt x="49" y="18"/>
                      </a:lnTo>
                      <a:lnTo>
                        <a:pt x="58" y="13"/>
                      </a:lnTo>
                      <a:lnTo>
                        <a:pt x="68" y="9"/>
                      </a:lnTo>
                      <a:lnTo>
                        <a:pt x="79" y="4"/>
                      </a:lnTo>
                      <a:lnTo>
                        <a:pt x="89" y="1"/>
                      </a:lnTo>
                      <a:lnTo>
                        <a:pt x="100" y="0"/>
                      </a:lnTo>
                      <a:lnTo>
                        <a:pt x="110" y="0"/>
                      </a:lnTo>
                      <a:lnTo>
                        <a:pt x="110" y="0"/>
                      </a:lnTo>
                      <a:lnTo>
                        <a:pt x="122" y="0"/>
                      </a:lnTo>
                      <a:lnTo>
                        <a:pt x="133" y="1"/>
                      </a:lnTo>
                      <a:lnTo>
                        <a:pt x="144" y="4"/>
                      </a:lnTo>
                      <a:lnTo>
                        <a:pt x="154" y="9"/>
                      </a:lnTo>
                      <a:lnTo>
                        <a:pt x="163" y="13"/>
                      </a:lnTo>
                      <a:lnTo>
                        <a:pt x="172" y="18"/>
                      </a:lnTo>
                      <a:lnTo>
                        <a:pt x="180" y="24"/>
                      </a:lnTo>
                      <a:lnTo>
                        <a:pt x="189" y="31"/>
                      </a:lnTo>
                      <a:lnTo>
                        <a:pt x="195" y="39"/>
                      </a:lnTo>
                      <a:lnTo>
                        <a:pt x="202" y="48"/>
                      </a:lnTo>
                      <a:lnTo>
                        <a:pt x="207" y="57"/>
                      </a:lnTo>
                      <a:lnTo>
                        <a:pt x="211" y="66"/>
                      </a:lnTo>
                      <a:lnTo>
                        <a:pt x="216" y="77"/>
                      </a:lnTo>
                      <a:lnTo>
                        <a:pt x="219" y="87"/>
                      </a:lnTo>
                      <a:lnTo>
                        <a:pt x="220" y="98"/>
                      </a:lnTo>
                      <a:lnTo>
                        <a:pt x="220" y="110"/>
                      </a:lnTo>
                      <a:lnTo>
                        <a:pt x="220" y="110"/>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1" name="Freeform 237">
                  <a:extLst>
                    <a:ext uri="{FF2B5EF4-FFF2-40B4-BE49-F238E27FC236}">
                      <a16:creationId xmlns:a16="http://schemas.microsoft.com/office/drawing/2014/main" id="{1757078C-597E-1E70-18F3-A45D8556B92E}"/>
                    </a:ext>
                  </a:extLst>
                </p:cNvPr>
                <p:cNvSpPr>
                  <a:spLocks/>
                </p:cNvSpPr>
                <p:nvPr/>
              </p:nvSpPr>
              <p:spPr bwMode="auto">
                <a:xfrm>
                  <a:off x="3490" y="2058"/>
                  <a:ext cx="155" cy="157"/>
                </a:xfrm>
                <a:custGeom>
                  <a:avLst/>
                  <a:gdLst>
                    <a:gd name="T0" fmla="*/ 155 w 155"/>
                    <a:gd name="T1" fmla="*/ 78 h 157"/>
                    <a:gd name="T2" fmla="*/ 155 w 155"/>
                    <a:gd name="T3" fmla="*/ 78 h 157"/>
                    <a:gd name="T4" fmla="*/ 153 w 155"/>
                    <a:gd name="T5" fmla="*/ 93 h 157"/>
                    <a:gd name="T6" fmla="*/ 149 w 155"/>
                    <a:gd name="T7" fmla="*/ 108 h 157"/>
                    <a:gd name="T8" fmla="*/ 143 w 155"/>
                    <a:gd name="T9" fmla="*/ 122 h 157"/>
                    <a:gd name="T10" fmla="*/ 132 w 155"/>
                    <a:gd name="T11" fmla="*/ 134 h 157"/>
                    <a:gd name="T12" fmla="*/ 122 w 155"/>
                    <a:gd name="T13" fmla="*/ 143 h 157"/>
                    <a:gd name="T14" fmla="*/ 108 w 155"/>
                    <a:gd name="T15" fmla="*/ 151 h 157"/>
                    <a:gd name="T16" fmla="*/ 93 w 155"/>
                    <a:gd name="T17" fmla="*/ 155 h 157"/>
                    <a:gd name="T18" fmla="*/ 78 w 155"/>
                    <a:gd name="T19" fmla="*/ 157 h 157"/>
                    <a:gd name="T20" fmla="*/ 78 w 155"/>
                    <a:gd name="T21" fmla="*/ 157 h 157"/>
                    <a:gd name="T22" fmla="*/ 61 w 155"/>
                    <a:gd name="T23" fmla="*/ 155 h 157"/>
                    <a:gd name="T24" fmla="*/ 48 w 155"/>
                    <a:gd name="T25" fmla="*/ 151 h 157"/>
                    <a:gd name="T26" fmla="*/ 34 w 155"/>
                    <a:gd name="T27" fmla="*/ 143 h 157"/>
                    <a:gd name="T28" fmla="*/ 22 w 155"/>
                    <a:gd name="T29" fmla="*/ 134 h 157"/>
                    <a:gd name="T30" fmla="*/ 13 w 155"/>
                    <a:gd name="T31" fmla="*/ 122 h 157"/>
                    <a:gd name="T32" fmla="*/ 6 w 155"/>
                    <a:gd name="T33" fmla="*/ 108 h 157"/>
                    <a:gd name="T34" fmla="*/ 1 w 155"/>
                    <a:gd name="T35" fmla="*/ 93 h 157"/>
                    <a:gd name="T36" fmla="*/ 0 w 155"/>
                    <a:gd name="T37" fmla="*/ 78 h 157"/>
                    <a:gd name="T38" fmla="*/ 0 w 155"/>
                    <a:gd name="T39" fmla="*/ 78 h 157"/>
                    <a:gd name="T40" fmla="*/ 1 w 155"/>
                    <a:gd name="T41" fmla="*/ 63 h 157"/>
                    <a:gd name="T42" fmla="*/ 6 w 155"/>
                    <a:gd name="T43" fmla="*/ 48 h 157"/>
                    <a:gd name="T44" fmla="*/ 13 w 155"/>
                    <a:gd name="T45" fmla="*/ 35 h 157"/>
                    <a:gd name="T46" fmla="*/ 22 w 155"/>
                    <a:gd name="T47" fmla="*/ 23 h 157"/>
                    <a:gd name="T48" fmla="*/ 34 w 155"/>
                    <a:gd name="T49" fmla="*/ 14 h 157"/>
                    <a:gd name="T50" fmla="*/ 48 w 155"/>
                    <a:gd name="T51" fmla="*/ 6 h 157"/>
                    <a:gd name="T52" fmla="*/ 61 w 155"/>
                    <a:gd name="T53" fmla="*/ 1 h 157"/>
                    <a:gd name="T54" fmla="*/ 78 w 155"/>
                    <a:gd name="T55" fmla="*/ 0 h 157"/>
                    <a:gd name="T56" fmla="*/ 78 w 155"/>
                    <a:gd name="T57" fmla="*/ 0 h 157"/>
                    <a:gd name="T58" fmla="*/ 93 w 155"/>
                    <a:gd name="T59" fmla="*/ 1 h 157"/>
                    <a:gd name="T60" fmla="*/ 108 w 155"/>
                    <a:gd name="T61" fmla="*/ 6 h 157"/>
                    <a:gd name="T62" fmla="*/ 122 w 155"/>
                    <a:gd name="T63" fmla="*/ 14 h 157"/>
                    <a:gd name="T64" fmla="*/ 132 w 155"/>
                    <a:gd name="T65" fmla="*/ 23 h 157"/>
                    <a:gd name="T66" fmla="*/ 143 w 155"/>
                    <a:gd name="T67" fmla="*/ 35 h 157"/>
                    <a:gd name="T68" fmla="*/ 149 w 155"/>
                    <a:gd name="T69" fmla="*/ 48 h 157"/>
                    <a:gd name="T70" fmla="*/ 153 w 155"/>
                    <a:gd name="T71" fmla="*/ 63 h 157"/>
                    <a:gd name="T72" fmla="*/ 155 w 155"/>
                    <a:gd name="T73" fmla="*/ 78 h 157"/>
                    <a:gd name="T74" fmla="*/ 155 w 155"/>
                    <a:gd name="T75" fmla="*/ 7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57">
                      <a:moveTo>
                        <a:pt x="155" y="78"/>
                      </a:moveTo>
                      <a:lnTo>
                        <a:pt x="155" y="78"/>
                      </a:lnTo>
                      <a:lnTo>
                        <a:pt x="153" y="93"/>
                      </a:lnTo>
                      <a:lnTo>
                        <a:pt x="149" y="108"/>
                      </a:lnTo>
                      <a:lnTo>
                        <a:pt x="143" y="122"/>
                      </a:lnTo>
                      <a:lnTo>
                        <a:pt x="132" y="134"/>
                      </a:lnTo>
                      <a:lnTo>
                        <a:pt x="122" y="143"/>
                      </a:lnTo>
                      <a:lnTo>
                        <a:pt x="108" y="151"/>
                      </a:lnTo>
                      <a:lnTo>
                        <a:pt x="93" y="155"/>
                      </a:lnTo>
                      <a:lnTo>
                        <a:pt x="78" y="157"/>
                      </a:lnTo>
                      <a:lnTo>
                        <a:pt x="78" y="157"/>
                      </a:lnTo>
                      <a:lnTo>
                        <a:pt x="61" y="155"/>
                      </a:lnTo>
                      <a:lnTo>
                        <a:pt x="48" y="151"/>
                      </a:lnTo>
                      <a:lnTo>
                        <a:pt x="34" y="143"/>
                      </a:lnTo>
                      <a:lnTo>
                        <a:pt x="22" y="134"/>
                      </a:lnTo>
                      <a:lnTo>
                        <a:pt x="13" y="122"/>
                      </a:lnTo>
                      <a:lnTo>
                        <a:pt x="6" y="108"/>
                      </a:lnTo>
                      <a:lnTo>
                        <a:pt x="1" y="93"/>
                      </a:lnTo>
                      <a:lnTo>
                        <a:pt x="0" y="78"/>
                      </a:lnTo>
                      <a:lnTo>
                        <a:pt x="0" y="78"/>
                      </a:lnTo>
                      <a:lnTo>
                        <a:pt x="1" y="63"/>
                      </a:lnTo>
                      <a:lnTo>
                        <a:pt x="6" y="48"/>
                      </a:lnTo>
                      <a:lnTo>
                        <a:pt x="13" y="35"/>
                      </a:lnTo>
                      <a:lnTo>
                        <a:pt x="22" y="23"/>
                      </a:lnTo>
                      <a:lnTo>
                        <a:pt x="34" y="14"/>
                      </a:lnTo>
                      <a:lnTo>
                        <a:pt x="48" y="6"/>
                      </a:lnTo>
                      <a:lnTo>
                        <a:pt x="61" y="1"/>
                      </a:lnTo>
                      <a:lnTo>
                        <a:pt x="78" y="0"/>
                      </a:lnTo>
                      <a:lnTo>
                        <a:pt x="78" y="0"/>
                      </a:lnTo>
                      <a:lnTo>
                        <a:pt x="93" y="1"/>
                      </a:lnTo>
                      <a:lnTo>
                        <a:pt x="108" y="6"/>
                      </a:lnTo>
                      <a:lnTo>
                        <a:pt x="122" y="14"/>
                      </a:lnTo>
                      <a:lnTo>
                        <a:pt x="132" y="23"/>
                      </a:lnTo>
                      <a:lnTo>
                        <a:pt x="143" y="35"/>
                      </a:lnTo>
                      <a:lnTo>
                        <a:pt x="149" y="48"/>
                      </a:lnTo>
                      <a:lnTo>
                        <a:pt x="153" y="63"/>
                      </a:lnTo>
                      <a:lnTo>
                        <a:pt x="155" y="78"/>
                      </a:lnTo>
                      <a:lnTo>
                        <a:pt x="155" y="78"/>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2" name="Freeform 238">
                  <a:extLst>
                    <a:ext uri="{FF2B5EF4-FFF2-40B4-BE49-F238E27FC236}">
                      <a16:creationId xmlns:a16="http://schemas.microsoft.com/office/drawing/2014/main" id="{5ADB4A24-50D0-BE3C-C701-73B9C18CC693}"/>
                    </a:ext>
                  </a:extLst>
                </p:cNvPr>
                <p:cNvSpPr>
                  <a:spLocks/>
                </p:cNvSpPr>
                <p:nvPr/>
              </p:nvSpPr>
              <p:spPr bwMode="auto">
                <a:xfrm>
                  <a:off x="3529" y="2151"/>
                  <a:ext cx="181" cy="183"/>
                </a:xfrm>
                <a:custGeom>
                  <a:avLst/>
                  <a:gdLst>
                    <a:gd name="T0" fmla="*/ 181 w 181"/>
                    <a:gd name="T1" fmla="*/ 91 h 183"/>
                    <a:gd name="T2" fmla="*/ 181 w 181"/>
                    <a:gd name="T3" fmla="*/ 91 h 183"/>
                    <a:gd name="T4" fmla="*/ 181 w 181"/>
                    <a:gd name="T5" fmla="*/ 101 h 183"/>
                    <a:gd name="T6" fmla="*/ 179 w 181"/>
                    <a:gd name="T7" fmla="*/ 110 h 183"/>
                    <a:gd name="T8" fmla="*/ 175 w 181"/>
                    <a:gd name="T9" fmla="*/ 127 h 183"/>
                    <a:gd name="T10" fmla="*/ 166 w 181"/>
                    <a:gd name="T11" fmla="*/ 142 h 183"/>
                    <a:gd name="T12" fmla="*/ 155 w 181"/>
                    <a:gd name="T13" fmla="*/ 156 h 183"/>
                    <a:gd name="T14" fmla="*/ 141 w 181"/>
                    <a:gd name="T15" fmla="*/ 166 h 183"/>
                    <a:gd name="T16" fmla="*/ 126 w 181"/>
                    <a:gd name="T17" fmla="*/ 175 h 183"/>
                    <a:gd name="T18" fmla="*/ 108 w 181"/>
                    <a:gd name="T19" fmla="*/ 180 h 183"/>
                    <a:gd name="T20" fmla="*/ 99 w 181"/>
                    <a:gd name="T21" fmla="*/ 181 h 183"/>
                    <a:gd name="T22" fmla="*/ 90 w 181"/>
                    <a:gd name="T23" fmla="*/ 183 h 183"/>
                    <a:gd name="T24" fmla="*/ 90 w 181"/>
                    <a:gd name="T25" fmla="*/ 183 h 183"/>
                    <a:gd name="T26" fmla="*/ 81 w 181"/>
                    <a:gd name="T27" fmla="*/ 181 h 183"/>
                    <a:gd name="T28" fmla="*/ 72 w 181"/>
                    <a:gd name="T29" fmla="*/ 180 h 183"/>
                    <a:gd name="T30" fmla="*/ 56 w 181"/>
                    <a:gd name="T31" fmla="*/ 175 h 183"/>
                    <a:gd name="T32" fmla="*/ 40 w 181"/>
                    <a:gd name="T33" fmla="*/ 166 h 183"/>
                    <a:gd name="T34" fmla="*/ 27 w 181"/>
                    <a:gd name="T35" fmla="*/ 156 h 183"/>
                    <a:gd name="T36" fmla="*/ 15 w 181"/>
                    <a:gd name="T37" fmla="*/ 142 h 183"/>
                    <a:gd name="T38" fmla="*/ 7 w 181"/>
                    <a:gd name="T39" fmla="*/ 127 h 183"/>
                    <a:gd name="T40" fmla="*/ 1 w 181"/>
                    <a:gd name="T41" fmla="*/ 110 h 183"/>
                    <a:gd name="T42" fmla="*/ 0 w 181"/>
                    <a:gd name="T43" fmla="*/ 101 h 183"/>
                    <a:gd name="T44" fmla="*/ 0 w 181"/>
                    <a:gd name="T45" fmla="*/ 91 h 183"/>
                    <a:gd name="T46" fmla="*/ 0 w 181"/>
                    <a:gd name="T47" fmla="*/ 91 h 183"/>
                    <a:gd name="T48" fmla="*/ 0 w 181"/>
                    <a:gd name="T49" fmla="*/ 82 h 183"/>
                    <a:gd name="T50" fmla="*/ 1 w 181"/>
                    <a:gd name="T51" fmla="*/ 73 h 183"/>
                    <a:gd name="T52" fmla="*/ 7 w 181"/>
                    <a:gd name="T53" fmla="*/ 56 h 183"/>
                    <a:gd name="T54" fmla="*/ 15 w 181"/>
                    <a:gd name="T55" fmla="*/ 41 h 183"/>
                    <a:gd name="T56" fmla="*/ 27 w 181"/>
                    <a:gd name="T57" fmla="*/ 28 h 183"/>
                    <a:gd name="T58" fmla="*/ 40 w 181"/>
                    <a:gd name="T59" fmla="*/ 17 h 183"/>
                    <a:gd name="T60" fmla="*/ 56 w 181"/>
                    <a:gd name="T61" fmla="*/ 8 h 183"/>
                    <a:gd name="T62" fmla="*/ 72 w 181"/>
                    <a:gd name="T63" fmla="*/ 3 h 183"/>
                    <a:gd name="T64" fmla="*/ 81 w 181"/>
                    <a:gd name="T65" fmla="*/ 2 h 183"/>
                    <a:gd name="T66" fmla="*/ 90 w 181"/>
                    <a:gd name="T67" fmla="*/ 0 h 183"/>
                    <a:gd name="T68" fmla="*/ 90 w 181"/>
                    <a:gd name="T69" fmla="*/ 0 h 183"/>
                    <a:gd name="T70" fmla="*/ 99 w 181"/>
                    <a:gd name="T71" fmla="*/ 2 h 183"/>
                    <a:gd name="T72" fmla="*/ 108 w 181"/>
                    <a:gd name="T73" fmla="*/ 3 h 183"/>
                    <a:gd name="T74" fmla="*/ 126 w 181"/>
                    <a:gd name="T75" fmla="*/ 8 h 183"/>
                    <a:gd name="T76" fmla="*/ 141 w 181"/>
                    <a:gd name="T77" fmla="*/ 17 h 183"/>
                    <a:gd name="T78" fmla="*/ 155 w 181"/>
                    <a:gd name="T79" fmla="*/ 28 h 183"/>
                    <a:gd name="T80" fmla="*/ 166 w 181"/>
                    <a:gd name="T81" fmla="*/ 41 h 183"/>
                    <a:gd name="T82" fmla="*/ 175 w 181"/>
                    <a:gd name="T83" fmla="*/ 56 h 183"/>
                    <a:gd name="T84" fmla="*/ 179 w 181"/>
                    <a:gd name="T85" fmla="*/ 73 h 183"/>
                    <a:gd name="T86" fmla="*/ 181 w 181"/>
                    <a:gd name="T87" fmla="*/ 82 h 183"/>
                    <a:gd name="T88" fmla="*/ 181 w 181"/>
                    <a:gd name="T89" fmla="*/ 91 h 183"/>
                    <a:gd name="T90" fmla="*/ 181 w 181"/>
                    <a:gd name="T9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3">
                      <a:moveTo>
                        <a:pt x="181" y="91"/>
                      </a:moveTo>
                      <a:lnTo>
                        <a:pt x="181" y="91"/>
                      </a:lnTo>
                      <a:lnTo>
                        <a:pt x="181" y="101"/>
                      </a:lnTo>
                      <a:lnTo>
                        <a:pt x="179" y="110"/>
                      </a:lnTo>
                      <a:lnTo>
                        <a:pt x="175" y="127"/>
                      </a:lnTo>
                      <a:lnTo>
                        <a:pt x="166" y="142"/>
                      </a:lnTo>
                      <a:lnTo>
                        <a:pt x="155" y="156"/>
                      </a:lnTo>
                      <a:lnTo>
                        <a:pt x="141" y="166"/>
                      </a:lnTo>
                      <a:lnTo>
                        <a:pt x="126" y="175"/>
                      </a:lnTo>
                      <a:lnTo>
                        <a:pt x="108" y="180"/>
                      </a:lnTo>
                      <a:lnTo>
                        <a:pt x="99" y="181"/>
                      </a:lnTo>
                      <a:lnTo>
                        <a:pt x="90" y="183"/>
                      </a:lnTo>
                      <a:lnTo>
                        <a:pt x="90" y="183"/>
                      </a:lnTo>
                      <a:lnTo>
                        <a:pt x="81" y="181"/>
                      </a:lnTo>
                      <a:lnTo>
                        <a:pt x="72" y="180"/>
                      </a:lnTo>
                      <a:lnTo>
                        <a:pt x="56" y="175"/>
                      </a:lnTo>
                      <a:lnTo>
                        <a:pt x="40" y="166"/>
                      </a:lnTo>
                      <a:lnTo>
                        <a:pt x="27" y="156"/>
                      </a:lnTo>
                      <a:lnTo>
                        <a:pt x="15" y="142"/>
                      </a:lnTo>
                      <a:lnTo>
                        <a:pt x="7" y="127"/>
                      </a:lnTo>
                      <a:lnTo>
                        <a:pt x="1" y="110"/>
                      </a:lnTo>
                      <a:lnTo>
                        <a:pt x="0" y="101"/>
                      </a:lnTo>
                      <a:lnTo>
                        <a:pt x="0" y="91"/>
                      </a:lnTo>
                      <a:lnTo>
                        <a:pt x="0" y="91"/>
                      </a:lnTo>
                      <a:lnTo>
                        <a:pt x="0" y="82"/>
                      </a:lnTo>
                      <a:lnTo>
                        <a:pt x="1" y="73"/>
                      </a:lnTo>
                      <a:lnTo>
                        <a:pt x="7" y="56"/>
                      </a:lnTo>
                      <a:lnTo>
                        <a:pt x="15" y="41"/>
                      </a:lnTo>
                      <a:lnTo>
                        <a:pt x="27" y="28"/>
                      </a:lnTo>
                      <a:lnTo>
                        <a:pt x="40" y="17"/>
                      </a:lnTo>
                      <a:lnTo>
                        <a:pt x="56" y="8"/>
                      </a:lnTo>
                      <a:lnTo>
                        <a:pt x="72" y="3"/>
                      </a:lnTo>
                      <a:lnTo>
                        <a:pt x="81" y="2"/>
                      </a:lnTo>
                      <a:lnTo>
                        <a:pt x="90" y="0"/>
                      </a:lnTo>
                      <a:lnTo>
                        <a:pt x="90" y="0"/>
                      </a:lnTo>
                      <a:lnTo>
                        <a:pt x="99" y="2"/>
                      </a:lnTo>
                      <a:lnTo>
                        <a:pt x="108" y="3"/>
                      </a:lnTo>
                      <a:lnTo>
                        <a:pt x="126" y="8"/>
                      </a:lnTo>
                      <a:lnTo>
                        <a:pt x="141" y="17"/>
                      </a:lnTo>
                      <a:lnTo>
                        <a:pt x="155" y="28"/>
                      </a:lnTo>
                      <a:lnTo>
                        <a:pt x="166" y="41"/>
                      </a:lnTo>
                      <a:lnTo>
                        <a:pt x="175" y="56"/>
                      </a:lnTo>
                      <a:lnTo>
                        <a:pt x="179" y="73"/>
                      </a:lnTo>
                      <a:lnTo>
                        <a:pt x="181" y="82"/>
                      </a:lnTo>
                      <a:lnTo>
                        <a:pt x="181" y="91"/>
                      </a:lnTo>
                      <a:lnTo>
                        <a:pt x="181" y="91"/>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3" name="Freeform 239">
                  <a:extLst>
                    <a:ext uri="{FF2B5EF4-FFF2-40B4-BE49-F238E27FC236}">
                      <a16:creationId xmlns:a16="http://schemas.microsoft.com/office/drawing/2014/main" id="{217B2A29-5199-5FF3-B0A9-3616F30FD187}"/>
                    </a:ext>
                  </a:extLst>
                </p:cNvPr>
                <p:cNvSpPr>
                  <a:spLocks/>
                </p:cNvSpPr>
                <p:nvPr/>
              </p:nvSpPr>
              <p:spPr bwMode="auto">
                <a:xfrm>
                  <a:off x="3533" y="2269"/>
                  <a:ext cx="165" cy="166"/>
                </a:xfrm>
                <a:custGeom>
                  <a:avLst/>
                  <a:gdLst>
                    <a:gd name="T0" fmla="*/ 165 w 165"/>
                    <a:gd name="T1" fmla="*/ 83 h 166"/>
                    <a:gd name="T2" fmla="*/ 165 w 165"/>
                    <a:gd name="T3" fmla="*/ 83 h 166"/>
                    <a:gd name="T4" fmla="*/ 163 w 165"/>
                    <a:gd name="T5" fmla="*/ 99 h 166"/>
                    <a:gd name="T6" fmla="*/ 159 w 165"/>
                    <a:gd name="T7" fmla="*/ 116 h 166"/>
                    <a:gd name="T8" fmla="*/ 151 w 165"/>
                    <a:gd name="T9" fmla="*/ 130 h 166"/>
                    <a:gd name="T10" fmla="*/ 140 w 165"/>
                    <a:gd name="T11" fmla="*/ 142 h 166"/>
                    <a:gd name="T12" fmla="*/ 128 w 165"/>
                    <a:gd name="T13" fmla="*/ 152 h 166"/>
                    <a:gd name="T14" fmla="*/ 115 w 165"/>
                    <a:gd name="T15" fmla="*/ 160 h 166"/>
                    <a:gd name="T16" fmla="*/ 100 w 165"/>
                    <a:gd name="T17" fmla="*/ 164 h 166"/>
                    <a:gd name="T18" fmla="*/ 83 w 165"/>
                    <a:gd name="T19" fmla="*/ 166 h 166"/>
                    <a:gd name="T20" fmla="*/ 83 w 165"/>
                    <a:gd name="T21" fmla="*/ 166 h 166"/>
                    <a:gd name="T22" fmla="*/ 67 w 165"/>
                    <a:gd name="T23" fmla="*/ 164 h 166"/>
                    <a:gd name="T24" fmla="*/ 50 w 165"/>
                    <a:gd name="T25" fmla="*/ 160 h 166"/>
                    <a:gd name="T26" fmla="*/ 36 w 165"/>
                    <a:gd name="T27" fmla="*/ 152 h 166"/>
                    <a:gd name="T28" fmla="*/ 24 w 165"/>
                    <a:gd name="T29" fmla="*/ 142 h 166"/>
                    <a:gd name="T30" fmla="*/ 14 w 165"/>
                    <a:gd name="T31" fmla="*/ 130 h 166"/>
                    <a:gd name="T32" fmla="*/ 6 w 165"/>
                    <a:gd name="T33" fmla="*/ 116 h 166"/>
                    <a:gd name="T34" fmla="*/ 2 w 165"/>
                    <a:gd name="T35" fmla="*/ 99 h 166"/>
                    <a:gd name="T36" fmla="*/ 0 w 165"/>
                    <a:gd name="T37" fmla="*/ 83 h 166"/>
                    <a:gd name="T38" fmla="*/ 0 w 165"/>
                    <a:gd name="T39" fmla="*/ 83 h 166"/>
                    <a:gd name="T40" fmla="*/ 2 w 165"/>
                    <a:gd name="T41" fmla="*/ 66 h 166"/>
                    <a:gd name="T42" fmla="*/ 6 w 165"/>
                    <a:gd name="T43" fmla="*/ 51 h 166"/>
                    <a:gd name="T44" fmla="*/ 14 w 165"/>
                    <a:gd name="T45" fmla="*/ 38 h 166"/>
                    <a:gd name="T46" fmla="*/ 24 w 165"/>
                    <a:gd name="T47" fmla="*/ 24 h 166"/>
                    <a:gd name="T48" fmla="*/ 36 w 165"/>
                    <a:gd name="T49" fmla="*/ 15 h 166"/>
                    <a:gd name="T50" fmla="*/ 50 w 165"/>
                    <a:gd name="T51" fmla="*/ 8 h 166"/>
                    <a:gd name="T52" fmla="*/ 67 w 165"/>
                    <a:gd name="T53" fmla="*/ 1 h 166"/>
                    <a:gd name="T54" fmla="*/ 83 w 165"/>
                    <a:gd name="T55" fmla="*/ 0 h 166"/>
                    <a:gd name="T56" fmla="*/ 83 w 165"/>
                    <a:gd name="T57" fmla="*/ 0 h 166"/>
                    <a:gd name="T58" fmla="*/ 100 w 165"/>
                    <a:gd name="T59" fmla="*/ 1 h 166"/>
                    <a:gd name="T60" fmla="*/ 115 w 165"/>
                    <a:gd name="T61" fmla="*/ 8 h 166"/>
                    <a:gd name="T62" fmla="*/ 128 w 165"/>
                    <a:gd name="T63" fmla="*/ 15 h 166"/>
                    <a:gd name="T64" fmla="*/ 140 w 165"/>
                    <a:gd name="T65" fmla="*/ 24 h 166"/>
                    <a:gd name="T66" fmla="*/ 151 w 165"/>
                    <a:gd name="T67" fmla="*/ 38 h 166"/>
                    <a:gd name="T68" fmla="*/ 159 w 165"/>
                    <a:gd name="T69" fmla="*/ 51 h 166"/>
                    <a:gd name="T70" fmla="*/ 163 w 165"/>
                    <a:gd name="T71" fmla="*/ 66 h 166"/>
                    <a:gd name="T72" fmla="*/ 165 w 165"/>
                    <a:gd name="T73" fmla="*/ 83 h 166"/>
                    <a:gd name="T74" fmla="*/ 165 w 165"/>
                    <a:gd name="T7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166">
                      <a:moveTo>
                        <a:pt x="165" y="83"/>
                      </a:moveTo>
                      <a:lnTo>
                        <a:pt x="165" y="83"/>
                      </a:lnTo>
                      <a:lnTo>
                        <a:pt x="163" y="99"/>
                      </a:lnTo>
                      <a:lnTo>
                        <a:pt x="159" y="116"/>
                      </a:lnTo>
                      <a:lnTo>
                        <a:pt x="151" y="130"/>
                      </a:lnTo>
                      <a:lnTo>
                        <a:pt x="140" y="142"/>
                      </a:lnTo>
                      <a:lnTo>
                        <a:pt x="128" y="152"/>
                      </a:lnTo>
                      <a:lnTo>
                        <a:pt x="115" y="160"/>
                      </a:lnTo>
                      <a:lnTo>
                        <a:pt x="100" y="164"/>
                      </a:lnTo>
                      <a:lnTo>
                        <a:pt x="83" y="166"/>
                      </a:lnTo>
                      <a:lnTo>
                        <a:pt x="83" y="166"/>
                      </a:lnTo>
                      <a:lnTo>
                        <a:pt x="67" y="164"/>
                      </a:lnTo>
                      <a:lnTo>
                        <a:pt x="50" y="160"/>
                      </a:lnTo>
                      <a:lnTo>
                        <a:pt x="36" y="152"/>
                      </a:lnTo>
                      <a:lnTo>
                        <a:pt x="24" y="142"/>
                      </a:lnTo>
                      <a:lnTo>
                        <a:pt x="14" y="130"/>
                      </a:lnTo>
                      <a:lnTo>
                        <a:pt x="6" y="116"/>
                      </a:lnTo>
                      <a:lnTo>
                        <a:pt x="2" y="99"/>
                      </a:lnTo>
                      <a:lnTo>
                        <a:pt x="0" y="83"/>
                      </a:lnTo>
                      <a:lnTo>
                        <a:pt x="0" y="83"/>
                      </a:lnTo>
                      <a:lnTo>
                        <a:pt x="2" y="66"/>
                      </a:lnTo>
                      <a:lnTo>
                        <a:pt x="6" y="51"/>
                      </a:lnTo>
                      <a:lnTo>
                        <a:pt x="14" y="38"/>
                      </a:lnTo>
                      <a:lnTo>
                        <a:pt x="24" y="24"/>
                      </a:lnTo>
                      <a:lnTo>
                        <a:pt x="36" y="15"/>
                      </a:lnTo>
                      <a:lnTo>
                        <a:pt x="50" y="8"/>
                      </a:lnTo>
                      <a:lnTo>
                        <a:pt x="67" y="1"/>
                      </a:lnTo>
                      <a:lnTo>
                        <a:pt x="83" y="0"/>
                      </a:lnTo>
                      <a:lnTo>
                        <a:pt x="83" y="0"/>
                      </a:lnTo>
                      <a:lnTo>
                        <a:pt x="100" y="1"/>
                      </a:lnTo>
                      <a:lnTo>
                        <a:pt x="115" y="8"/>
                      </a:lnTo>
                      <a:lnTo>
                        <a:pt x="128" y="15"/>
                      </a:lnTo>
                      <a:lnTo>
                        <a:pt x="140" y="24"/>
                      </a:lnTo>
                      <a:lnTo>
                        <a:pt x="151" y="38"/>
                      </a:lnTo>
                      <a:lnTo>
                        <a:pt x="159" y="51"/>
                      </a:lnTo>
                      <a:lnTo>
                        <a:pt x="163" y="66"/>
                      </a:lnTo>
                      <a:lnTo>
                        <a:pt x="165" y="83"/>
                      </a:lnTo>
                      <a:lnTo>
                        <a:pt x="165" y="83"/>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4" name="Freeform 240">
                  <a:extLst>
                    <a:ext uri="{FF2B5EF4-FFF2-40B4-BE49-F238E27FC236}">
                      <a16:creationId xmlns:a16="http://schemas.microsoft.com/office/drawing/2014/main" id="{3B3DBBD2-31E0-D51A-2B8A-B8EC304D015A}"/>
                    </a:ext>
                  </a:extLst>
                </p:cNvPr>
                <p:cNvSpPr>
                  <a:spLocks/>
                </p:cNvSpPr>
                <p:nvPr/>
              </p:nvSpPr>
              <p:spPr bwMode="auto">
                <a:xfrm>
                  <a:off x="4102" y="2278"/>
                  <a:ext cx="155" cy="154"/>
                </a:xfrm>
                <a:custGeom>
                  <a:avLst/>
                  <a:gdLst>
                    <a:gd name="T0" fmla="*/ 155 w 155"/>
                    <a:gd name="T1" fmla="*/ 77 h 154"/>
                    <a:gd name="T2" fmla="*/ 155 w 155"/>
                    <a:gd name="T3" fmla="*/ 77 h 154"/>
                    <a:gd name="T4" fmla="*/ 153 w 155"/>
                    <a:gd name="T5" fmla="*/ 92 h 154"/>
                    <a:gd name="T6" fmla="*/ 149 w 155"/>
                    <a:gd name="T7" fmla="*/ 107 h 154"/>
                    <a:gd name="T8" fmla="*/ 141 w 155"/>
                    <a:gd name="T9" fmla="*/ 121 h 154"/>
                    <a:gd name="T10" fmla="*/ 132 w 155"/>
                    <a:gd name="T11" fmla="*/ 131 h 154"/>
                    <a:gd name="T12" fmla="*/ 120 w 155"/>
                    <a:gd name="T13" fmla="*/ 142 h 154"/>
                    <a:gd name="T14" fmla="*/ 107 w 155"/>
                    <a:gd name="T15" fmla="*/ 148 h 154"/>
                    <a:gd name="T16" fmla="*/ 93 w 155"/>
                    <a:gd name="T17" fmla="*/ 152 h 154"/>
                    <a:gd name="T18" fmla="*/ 76 w 155"/>
                    <a:gd name="T19" fmla="*/ 154 h 154"/>
                    <a:gd name="T20" fmla="*/ 76 w 155"/>
                    <a:gd name="T21" fmla="*/ 154 h 154"/>
                    <a:gd name="T22" fmla="*/ 61 w 155"/>
                    <a:gd name="T23" fmla="*/ 152 h 154"/>
                    <a:gd name="T24" fmla="*/ 46 w 155"/>
                    <a:gd name="T25" fmla="*/ 148 h 154"/>
                    <a:gd name="T26" fmla="*/ 34 w 155"/>
                    <a:gd name="T27" fmla="*/ 142 h 154"/>
                    <a:gd name="T28" fmla="*/ 22 w 155"/>
                    <a:gd name="T29" fmla="*/ 131 h 154"/>
                    <a:gd name="T30" fmla="*/ 13 w 155"/>
                    <a:gd name="T31" fmla="*/ 121 h 154"/>
                    <a:gd name="T32" fmla="*/ 6 w 155"/>
                    <a:gd name="T33" fmla="*/ 107 h 154"/>
                    <a:gd name="T34" fmla="*/ 1 w 155"/>
                    <a:gd name="T35" fmla="*/ 92 h 154"/>
                    <a:gd name="T36" fmla="*/ 0 w 155"/>
                    <a:gd name="T37" fmla="*/ 77 h 154"/>
                    <a:gd name="T38" fmla="*/ 0 w 155"/>
                    <a:gd name="T39" fmla="*/ 77 h 154"/>
                    <a:gd name="T40" fmla="*/ 1 w 155"/>
                    <a:gd name="T41" fmla="*/ 62 h 154"/>
                    <a:gd name="T42" fmla="*/ 6 w 155"/>
                    <a:gd name="T43" fmla="*/ 47 h 154"/>
                    <a:gd name="T44" fmla="*/ 13 w 155"/>
                    <a:gd name="T45" fmla="*/ 33 h 154"/>
                    <a:gd name="T46" fmla="*/ 22 w 155"/>
                    <a:gd name="T47" fmla="*/ 23 h 154"/>
                    <a:gd name="T48" fmla="*/ 34 w 155"/>
                    <a:gd name="T49" fmla="*/ 14 h 154"/>
                    <a:gd name="T50" fmla="*/ 46 w 155"/>
                    <a:gd name="T51" fmla="*/ 6 h 154"/>
                    <a:gd name="T52" fmla="*/ 61 w 155"/>
                    <a:gd name="T53" fmla="*/ 2 h 154"/>
                    <a:gd name="T54" fmla="*/ 76 w 155"/>
                    <a:gd name="T55" fmla="*/ 0 h 154"/>
                    <a:gd name="T56" fmla="*/ 76 w 155"/>
                    <a:gd name="T57" fmla="*/ 0 h 154"/>
                    <a:gd name="T58" fmla="*/ 93 w 155"/>
                    <a:gd name="T59" fmla="*/ 2 h 154"/>
                    <a:gd name="T60" fmla="*/ 107 w 155"/>
                    <a:gd name="T61" fmla="*/ 6 h 154"/>
                    <a:gd name="T62" fmla="*/ 120 w 155"/>
                    <a:gd name="T63" fmla="*/ 14 h 154"/>
                    <a:gd name="T64" fmla="*/ 132 w 155"/>
                    <a:gd name="T65" fmla="*/ 23 h 154"/>
                    <a:gd name="T66" fmla="*/ 141 w 155"/>
                    <a:gd name="T67" fmla="*/ 33 h 154"/>
                    <a:gd name="T68" fmla="*/ 149 w 155"/>
                    <a:gd name="T69" fmla="*/ 47 h 154"/>
                    <a:gd name="T70" fmla="*/ 153 w 155"/>
                    <a:gd name="T71" fmla="*/ 62 h 154"/>
                    <a:gd name="T72" fmla="*/ 155 w 155"/>
                    <a:gd name="T73" fmla="*/ 77 h 154"/>
                    <a:gd name="T74" fmla="*/ 155 w 155"/>
                    <a:gd name="T75"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54">
                      <a:moveTo>
                        <a:pt x="155" y="77"/>
                      </a:moveTo>
                      <a:lnTo>
                        <a:pt x="155" y="77"/>
                      </a:lnTo>
                      <a:lnTo>
                        <a:pt x="153" y="92"/>
                      </a:lnTo>
                      <a:lnTo>
                        <a:pt x="149" y="107"/>
                      </a:lnTo>
                      <a:lnTo>
                        <a:pt x="141" y="121"/>
                      </a:lnTo>
                      <a:lnTo>
                        <a:pt x="132" y="131"/>
                      </a:lnTo>
                      <a:lnTo>
                        <a:pt x="120" y="142"/>
                      </a:lnTo>
                      <a:lnTo>
                        <a:pt x="107" y="148"/>
                      </a:lnTo>
                      <a:lnTo>
                        <a:pt x="93" y="152"/>
                      </a:lnTo>
                      <a:lnTo>
                        <a:pt x="76" y="154"/>
                      </a:lnTo>
                      <a:lnTo>
                        <a:pt x="76" y="154"/>
                      </a:lnTo>
                      <a:lnTo>
                        <a:pt x="61" y="152"/>
                      </a:lnTo>
                      <a:lnTo>
                        <a:pt x="46" y="148"/>
                      </a:lnTo>
                      <a:lnTo>
                        <a:pt x="34" y="142"/>
                      </a:lnTo>
                      <a:lnTo>
                        <a:pt x="22" y="131"/>
                      </a:lnTo>
                      <a:lnTo>
                        <a:pt x="13" y="121"/>
                      </a:lnTo>
                      <a:lnTo>
                        <a:pt x="6" y="107"/>
                      </a:lnTo>
                      <a:lnTo>
                        <a:pt x="1" y="92"/>
                      </a:lnTo>
                      <a:lnTo>
                        <a:pt x="0" y="77"/>
                      </a:lnTo>
                      <a:lnTo>
                        <a:pt x="0" y="77"/>
                      </a:lnTo>
                      <a:lnTo>
                        <a:pt x="1" y="62"/>
                      </a:lnTo>
                      <a:lnTo>
                        <a:pt x="6" y="47"/>
                      </a:lnTo>
                      <a:lnTo>
                        <a:pt x="13" y="33"/>
                      </a:lnTo>
                      <a:lnTo>
                        <a:pt x="22" y="23"/>
                      </a:lnTo>
                      <a:lnTo>
                        <a:pt x="34" y="14"/>
                      </a:lnTo>
                      <a:lnTo>
                        <a:pt x="46" y="6"/>
                      </a:lnTo>
                      <a:lnTo>
                        <a:pt x="61" y="2"/>
                      </a:lnTo>
                      <a:lnTo>
                        <a:pt x="76" y="0"/>
                      </a:lnTo>
                      <a:lnTo>
                        <a:pt x="76" y="0"/>
                      </a:lnTo>
                      <a:lnTo>
                        <a:pt x="93" y="2"/>
                      </a:lnTo>
                      <a:lnTo>
                        <a:pt x="107" y="6"/>
                      </a:lnTo>
                      <a:lnTo>
                        <a:pt x="120" y="14"/>
                      </a:lnTo>
                      <a:lnTo>
                        <a:pt x="132" y="23"/>
                      </a:lnTo>
                      <a:lnTo>
                        <a:pt x="141" y="33"/>
                      </a:lnTo>
                      <a:lnTo>
                        <a:pt x="149" y="47"/>
                      </a:lnTo>
                      <a:lnTo>
                        <a:pt x="153" y="62"/>
                      </a:lnTo>
                      <a:lnTo>
                        <a:pt x="155" y="77"/>
                      </a:lnTo>
                      <a:lnTo>
                        <a:pt x="155" y="77"/>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5" name="Freeform 241">
                  <a:extLst>
                    <a:ext uri="{FF2B5EF4-FFF2-40B4-BE49-F238E27FC236}">
                      <a16:creationId xmlns:a16="http://schemas.microsoft.com/office/drawing/2014/main" id="{73C774E5-B1CB-C346-51AA-2EBD5CCC829C}"/>
                    </a:ext>
                  </a:extLst>
                </p:cNvPr>
                <p:cNvSpPr>
                  <a:spLocks/>
                </p:cNvSpPr>
                <p:nvPr/>
              </p:nvSpPr>
              <p:spPr bwMode="auto">
                <a:xfrm>
                  <a:off x="3767" y="2059"/>
                  <a:ext cx="182" cy="183"/>
                </a:xfrm>
                <a:custGeom>
                  <a:avLst/>
                  <a:gdLst>
                    <a:gd name="T0" fmla="*/ 182 w 182"/>
                    <a:gd name="T1" fmla="*/ 91 h 183"/>
                    <a:gd name="T2" fmla="*/ 182 w 182"/>
                    <a:gd name="T3" fmla="*/ 91 h 183"/>
                    <a:gd name="T4" fmla="*/ 181 w 182"/>
                    <a:gd name="T5" fmla="*/ 101 h 183"/>
                    <a:gd name="T6" fmla="*/ 179 w 182"/>
                    <a:gd name="T7" fmla="*/ 110 h 183"/>
                    <a:gd name="T8" fmla="*/ 175 w 182"/>
                    <a:gd name="T9" fmla="*/ 127 h 183"/>
                    <a:gd name="T10" fmla="*/ 166 w 182"/>
                    <a:gd name="T11" fmla="*/ 142 h 183"/>
                    <a:gd name="T12" fmla="*/ 155 w 182"/>
                    <a:gd name="T13" fmla="*/ 156 h 183"/>
                    <a:gd name="T14" fmla="*/ 142 w 182"/>
                    <a:gd name="T15" fmla="*/ 166 h 183"/>
                    <a:gd name="T16" fmla="*/ 127 w 182"/>
                    <a:gd name="T17" fmla="*/ 175 h 183"/>
                    <a:gd name="T18" fmla="*/ 110 w 182"/>
                    <a:gd name="T19" fmla="*/ 180 h 183"/>
                    <a:gd name="T20" fmla="*/ 101 w 182"/>
                    <a:gd name="T21" fmla="*/ 181 h 183"/>
                    <a:gd name="T22" fmla="*/ 90 w 182"/>
                    <a:gd name="T23" fmla="*/ 183 h 183"/>
                    <a:gd name="T24" fmla="*/ 90 w 182"/>
                    <a:gd name="T25" fmla="*/ 183 h 183"/>
                    <a:gd name="T26" fmla="*/ 81 w 182"/>
                    <a:gd name="T27" fmla="*/ 181 h 183"/>
                    <a:gd name="T28" fmla="*/ 72 w 182"/>
                    <a:gd name="T29" fmla="*/ 180 h 183"/>
                    <a:gd name="T30" fmla="*/ 56 w 182"/>
                    <a:gd name="T31" fmla="*/ 175 h 183"/>
                    <a:gd name="T32" fmla="*/ 41 w 182"/>
                    <a:gd name="T33" fmla="*/ 166 h 183"/>
                    <a:gd name="T34" fmla="*/ 27 w 182"/>
                    <a:gd name="T35" fmla="*/ 156 h 183"/>
                    <a:gd name="T36" fmla="*/ 15 w 182"/>
                    <a:gd name="T37" fmla="*/ 142 h 183"/>
                    <a:gd name="T38" fmla="*/ 7 w 182"/>
                    <a:gd name="T39" fmla="*/ 127 h 183"/>
                    <a:gd name="T40" fmla="*/ 1 w 182"/>
                    <a:gd name="T41" fmla="*/ 110 h 183"/>
                    <a:gd name="T42" fmla="*/ 0 w 182"/>
                    <a:gd name="T43" fmla="*/ 101 h 183"/>
                    <a:gd name="T44" fmla="*/ 0 w 182"/>
                    <a:gd name="T45" fmla="*/ 91 h 183"/>
                    <a:gd name="T46" fmla="*/ 0 w 182"/>
                    <a:gd name="T47" fmla="*/ 91 h 183"/>
                    <a:gd name="T48" fmla="*/ 0 w 182"/>
                    <a:gd name="T49" fmla="*/ 82 h 183"/>
                    <a:gd name="T50" fmla="*/ 1 w 182"/>
                    <a:gd name="T51" fmla="*/ 73 h 183"/>
                    <a:gd name="T52" fmla="*/ 7 w 182"/>
                    <a:gd name="T53" fmla="*/ 56 h 183"/>
                    <a:gd name="T54" fmla="*/ 15 w 182"/>
                    <a:gd name="T55" fmla="*/ 41 h 183"/>
                    <a:gd name="T56" fmla="*/ 27 w 182"/>
                    <a:gd name="T57" fmla="*/ 28 h 183"/>
                    <a:gd name="T58" fmla="*/ 41 w 182"/>
                    <a:gd name="T59" fmla="*/ 16 h 183"/>
                    <a:gd name="T60" fmla="*/ 56 w 182"/>
                    <a:gd name="T61" fmla="*/ 8 h 183"/>
                    <a:gd name="T62" fmla="*/ 72 w 182"/>
                    <a:gd name="T63" fmla="*/ 2 h 183"/>
                    <a:gd name="T64" fmla="*/ 81 w 182"/>
                    <a:gd name="T65" fmla="*/ 0 h 183"/>
                    <a:gd name="T66" fmla="*/ 90 w 182"/>
                    <a:gd name="T67" fmla="*/ 0 h 183"/>
                    <a:gd name="T68" fmla="*/ 90 w 182"/>
                    <a:gd name="T69" fmla="*/ 0 h 183"/>
                    <a:gd name="T70" fmla="*/ 101 w 182"/>
                    <a:gd name="T71" fmla="*/ 0 h 183"/>
                    <a:gd name="T72" fmla="*/ 110 w 182"/>
                    <a:gd name="T73" fmla="*/ 2 h 183"/>
                    <a:gd name="T74" fmla="*/ 127 w 182"/>
                    <a:gd name="T75" fmla="*/ 8 h 183"/>
                    <a:gd name="T76" fmla="*/ 142 w 182"/>
                    <a:gd name="T77" fmla="*/ 16 h 183"/>
                    <a:gd name="T78" fmla="*/ 155 w 182"/>
                    <a:gd name="T79" fmla="*/ 28 h 183"/>
                    <a:gd name="T80" fmla="*/ 166 w 182"/>
                    <a:gd name="T81" fmla="*/ 41 h 183"/>
                    <a:gd name="T82" fmla="*/ 175 w 182"/>
                    <a:gd name="T83" fmla="*/ 56 h 183"/>
                    <a:gd name="T84" fmla="*/ 179 w 182"/>
                    <a:gd name="T85" fmla="*/ 73 h 183"/>
                    <a:gd name="T86" fmla="*/ 181 w 182"/>
                    <a:gd name="T87" fmla="*/ 82 h 183"/>
                    <a:gd name="T88" fmla="*/ 182 w 182"/>
                    <a:gd name="T89" fmla="*/ 91 h 183"/>
                    <a:gd name="T90" fmla="*/ 182 w 182"/>
                    <a:gd name="T9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83">
                      <a:moveTo>
                        <a:pt x="182" y="91"/>
                      </a:moveTo>
                      <a:lnTo>
                        <a:pt x="182" y="91"/>
                      </a:lnTo>
                      <a:lnTo>
                        <a:pt x="181" y="101"/>
                      </a:lnTo>
                      <a:lnTo>
                        <a:pt x="179" y="110"/>
                      </a:lnTo>
                      <a:lnTo>
                        <a:pt x="175" y="127"/>
                      </a:lnTo>
                      <a:lnTo>
                        <a:pt x="166" y="142"/>
                      </a:lnTo>
                      <a:lnTo>
                        <a:pt x="155" y="156"/>
                      </a:lnTo>
                      <a:lnTo>
                        <a:pt x="142" y="166"/>
                      </a:lnTo>
                      <a:lnTo>
                        <a:pt x="127" y="175"/>
                      </a:lnTo>
                      <a:lnTo>
                        <a:pt x="110" y="180"/>
                      </a:lnTo>
                      <a:lnTo>
                        <a:pt x="101" y="181"/>
                      </a:lnTo>
                      <a:lnTo>
                        <a:pt x="90" y="183"/>
                      </a:lnTo>
                      <a:lnTo>
                        <a:pt x="90" y="183"/>
                      </a:lnTo>
                      <a:lnTo>
                        <a:pt x="81" y="181"/>
                      </a:lnTo>
                      <a:lnTo>
                        <a:pt x="72" y="180"/>
                      </a:lnTo>
                      <a:lnTo>
                        <a:pt x="56" y="175"/>
                      </a:lnTo>
                      <a:lnTo>
                        <a:pt x="41" y="166"/>
                      </a:lnTo>
                      <a:lnTo>
                        <a:pt x="27" y="156"/>
                      </a:lnTo>
                      <a:lnTo>
                        <a:pt x="15" y="142"/>
                      </a:lnTo>
                      <a:lnTo>
                        <a:pt x="7" y="127"/>
                      </a:lnTo>
                      <a:lnTo>
                        <a:pt x="1" y="110"/>
                      </a:lnTo>
                      <a:lnTo>
                        <a:pt x="0" y="101"/>
                      </a:lnTo>
                      <a:lnTo>
                        <a:pt x="0" y="91"/>
                      </a:lnTo>
                      <a:lnTo>
                        <a:pt x="0" y="91"/>
                      </a:lnTo>
                      <a:lnTo>
                        <a:pt x="0" y="82"/>
                      </a:lnTo>
                      <a:lnTo>
                        <a:pt x="1" y="73"/>
                      </a:lnTo>
                      <a:lnTo>
                        <a:pt x="7" y="56"/>
                      </a:lnTo>
                      <a:lnTo>
                        <a:pt x="15" y="41"/>
                      </a:lnTo>
                      <a:lnTo>
                        <a:pt x="27" y="28"/>
                      </a:lnTo>
                      <a:lnTo>
                        <a:pt x="41" y="16"/>
                      </a:lnTo>
                      <a:lnTo>
                        <a:pt x="56" y="8"/>
                      </a:lnTo>
                      <a:lnTo>
                        <a:pt x="72" y="2"/>
                      </a:lnTo>
                      <a:lnTo>
                        <a:pt x="81" y="0"/>
                      </a:lnTo>
                      <a:lnTo>
                        <a:pt x="90" y="0"/>
                      </a:lnTo>
                      <a:lnTo>
                        <a:pt x="90" y="0"/>
                      </a:lnTo>
                      <a:lnTo>
                        <a:pt x="101" y="0"/>
                      </a:lnTo>
                      <a:lnTo>
                        <a:pt x="110" y="2"/>
                      </a:lnTo>
                      <a:lnTo>
                        <a:pt x="127" y="8"/>
                      </a:lnTo>
                      <a:lnTo>
                        <a:pt x="142" y="16"/>
                      </a:lnTo>
                      <a:lnTo>
                        <a:pt x="155" y="28"/>
                      </a:lnTo>
                      <a:lnTo>
                        <a:pt x="166" y="41"/>
                      </a:lnTo>
                      <a:lnTo>
                        <a:pt x="175" y="56"/>
                      </a:lnTo>
                      <a:lnTo>
                        <a:pt x="179" y="73"/>
                      </a:lnTo>
                      <a:lnTo>
                        <a:pt x="181" y="82"/>
                      </a:lnTo>
                      <a:lnTo>
                        <a:pt x="182" y="91"/>
                      </a:lnTo>
                      <a:lnTo>
                        <a:pt x="182" y="91"/>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6" name="Freeform 242">
                  <a:extLst>
                    <a:ext uri="{FF2B5EF4-FFF2-40B4-BE49-F238E27FC236}">
                      <a16:creationId xmlns:a16="http://schemas.microsoft.com/office/drawing/2014/main" id="{A39BBF9A-B65F-6271-1A69-D8AED5F3DA55}"/>
                    </a:ext>
                  </a:extLst>
                </p:cNvPr>
                <p:cNvSpPr>
                  <a:spLocks/>
                </p:cNvSpPr>
                <p:nvPr/>
              </p:nvSpPr>
              <p:spPr bwMode="auto">
                <a:xfrm>
                  <a:off x="3764" y="2218"/>
                  <a:ext cx="223" cy="221"/>
                </a:xfrm>
                <a:custGeom>
                  <a:avLst/>
                  <a:gdLst>
                    <a:gd name="T0" fmla="*/ 223 w 223"/>
                    <a:gd name="T1" fmla="*/ 110 h 221"/>
                    <a:gd name="T2" fmla="*/ 220 w 223"/>
                    <a:gd name="T3" fmla="*/ 132 h 221"/>
                    <a:gd name="T4" fmla="*/ 214 w 223"/>
                    <a:gd name="T5" fmla="*/ 153 h 221"/>
                    <a:gd name="T6" fmla="*/ 203 w 223"/>
                    <a:gd name="T7" fmla="*/ 173 h 221"/>
                    <a:gd name="T8" fmla="*/ 190 w 223"/>
                    <a:gd name="T9" fmla="*/ 190 h 221"/>
                    <a:gd name="T10" fmla="*/ 173 w 223"/>
                    <a:gd name="T11" fmla="*/ 203 h 221"/>
                    <a:gd name="T12" fmla="*/ 155 w 223"/>
                    <a:gd name="T13" fmla="*/ 212 h 221"/>
                    <a:gd name="T14" fmla="*/ 134 w 223"/>
                    <a:gd name="T15" fmla="*/ 220 h 221"/>
                    <a:gd name="T16" fmla="*/ 111 w 223"/>
                    <a:gd name="T17" fmla="*/ 221 h 221"/>
                    <a:gd name="T18" fmla="*/ 101 w 223"/>
                    <a:gd name="T19" fmla="*/ 221 h 221"/>
                    <a:gd name="T20" fmla="*/ 78 w 223"/>
                    <a:gd name="T21" fmla="*/ 217 h 221"/>
                    <a:gd name="T22" fmla="*/ 59 w 223"/>
                    <a:gd name="T23" fmla="*/ 208 h 221"/>
                    <a:gd name="T24" fmla="*/ 41 w 223"/>
                    <a:gd name="T25" fmla="*/ 196 h 221"/>
                    <a:gd name="T26" fmla="*/ 26 w 223"/>
                    <a:gd name="T27" fmla="*/ 181 h 221"/>
                    <a:gd name="T28" fmla="*/ 13 w 223"/>
                    <a:gd name="T29" fmla="*/ 164 h 221"/>
                    <a:gd name="T30" fmla="*/ 6 w 223"/>
                    <a:gd name="T31" fmla="*/ 143 h 221"/>
                    <a:gd name="T32" fmla="*/ 1 w 223"/>
                    <a:gd name="T33" fmla="*/ 122 h 221"/>
                    <a:gd name="T34" fmla="*/ 0 w 223"/>
                    <a:gd name="T35" fmla="*/ 110 h 221"/>
                    <a:gd name="T36" fmla="*/ 3 w 223"/>
                    <a:gd name="T37" fmla="*/ 89 h 221"/>
                    <a:gd name="T38" fmla="*/ 9 w 223"/>
                    <a:gd name="T39" fmla="*/ 68 h 221"/>
                    <a:gd name="T40" fmla="*/ 20 w 223"/>
                    <a:gd name="T41" fmla="*/ 48 h 221"/>
                    <a:gd name="T42" fmla="*/ 33 w 223"/>
                    <a:gd name="T43" fmla="*/ 31 h 221"/>
                    <a:gd name="T44" fmla="*/ 50 w 223"/>
                    <a:gd name="T45" fmla="*/ 18 h 221"/>
                    <a:gd name="T46" fmla="*/ 69 w 223"/>
                    <a:gd name="T47" fmla="*/ 7 h 221"/>
                    <a:gd name="T48" fmla="*/ 89 w 223"/>
                    <a:gd name="T49" fmla="*/ 1 h 221"/>
                    <a:gd name="T50" fmla="*/ 111 w 223"/>
                    <a:gd name="T51" fmla="*/ 0 h 221"/>
                    <a:gd name="T52" fmla="*/ 124 w 223"/>
                    <a:gd name="T53" fmla="*/ 0 h 221"/>
                    <a:gd name="T54" fmla="*/ 145 w 223"/>
                    <a:gd name="T55" fmla="*/ 4 h 221"/>
                    <a:gd name="T56" fmla="*/ 164 w 223"/>
                    <a:gd name="T57" fmla="*/ 13 h 221"/>
                    <a:gd name="T58" fmla="*/ 182 w 223"/>
                    <a:gd name="T59" fmla="*/ 25 h 221"/>
                    <a:gd name="T60" fmla="*/ 197 w 223"/>
                    <a:gd name="T61" fmla="*/ 40 h 221"/>
                    <a:gd name="T62" fmla="*/ 209 w 223"/>
                    <a:gd name="T63" fmla="*/ 57 h 221"/>
                    <a:gd name="T64" fmla="*/ 218 w 223"/>
                    <a:gd name="T65" fmla="*/ 77 h 221"/>
                    <a:gd name="T66" fmla="*/ 221 w 223"/>
                    <a:gd name="T67" fmla="*/ 99 h 221"/>
                    <a:gd name="T68" fmla="*/ 223 w 223"/>
                    <a:gd name="T69" fmla="*/ 11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 h="221">
                      <a:moveTo>
                        <a:pt x="223" y="110"/>
                      </a:moveTo>
                      <a:lnTo>
                        <a:pt x="223" y="110"/>
                      </a:lnTo>
                      <a:lnTo>
                        <a:pt x="221" y="122"/>
                      </a:lnTo>
                      <a:lnTo>
                        <a:pt x="220" y="132"/>
                      </a:lnTo>
                      <a:lnTo>
                        <a:pt x="218" y="143"/>
                      </a:lnTo>
                      <a:lnTo>
                        <a:pt x="214" y="153"/>
                      </a:lnTo>
                      <a:lnTo>
                        <a:pt x="209" y="164"/>
                      </a:lnTo>
                      <a:lnTo>
                        <a:pt x="203" y="173"/>
                      </a:lnTo>
                      <a:lnTo>
                        <a:pt x="197" y="181"/>
                      </a:lnTo>
                      <a:lnTo>
                        <a:pt x="190" y="190"/>
                      </a:lnTo>
                      <a:lnTo>
                        <a:pt x="182" y="196"/>
                      </a:lnTo>
                      <a:lnTo>
                        <a:pt x="173" y="203"/>
                      </a:lnTo>
                      <a:lnTo>
                        <a:pt x="164" y="208"/>
                      </a:lnTo>
                      <a:lnTo>
                        <a:pt x="155" y="212"/>
                      </a:lnTo>
                      <a:lnTo>
                        <a:pt x="145" y="217"/>
                      </a:lnTo>
                      <a:lnTo>
                        <a:pt x="134" y="220"/>
                      </a:lnTo>
                      <a:lnTo>
                        <a:pt x="124" y="221"/>
                      </a:lnTo>
                      <a:lnTo>
                        <a:pt x="111" y="221"/>
                      </a:lnTo>
                      <a:lnTo>
                        <a:pt x="111" y="221"/>
                      </a:lnTo>
                      <a:lnTo>
                        <a:pt x="101" y="221"/>
                      </a:lnTo>
                      <a:lnTo>
                        <a:pt x="89" y="220"/>
                      </a:lnTo>
                      <a:lnTo>
                        <a:pt x="78" y="217"/>
                      </a:lnTo>
                      <a:lnTo>
                        <a:pt x="69" y="212"/>
                      </a:lnTo>
                      <a:lnTo>
                        <a:pt x="59" y="208"/>
                      </a:lnTo>
                      <a:lnTo>
                        <a:pt x="50" y="203"/>
                      </a:lnTo>
                      <a:lnTo>
                        <a:pt x="41" y="196"/>
                      </a:lnTo>
                      <a:lnTo>
                        <a:pt x="33" y="190"/>
                      </a:lnTo>
                      <a:lnTo>
                        <a:pt x="26" y="181"/>
                      </a:lnTo>
                      <a:lnTo>
                        <a:pt x="20" y="173"/>
                      </a:lnTo>
                      <a:lnTo>
                        <a:pt x="13" y="164"/>
                      </a:lnTo>
                      <a:lnTo>
                        <a:pt x="9" y="153"/>
                      </a:lnTo>
                      <a:lnTo>
                        <a:pt x="6" y="143"/>
                      </a:lnTo>
                      <a:lnTo>
                        <a:pt x="3" y="132"/>
                      </a:lnTo>
                      <a:lnTo>
                        <a:pt x="1" y="122"/>
                      </a:lnTo>
                      <a:lnTo>
                        <a:pt x="0" y="110"/>
                      </a:lnTo>
                      <a:lnTo>
                        <a:pt x="0" y="110"/>
                      </a:lnTo>
                      <a:lnTo>
                        <a:pt x="1" y="99"/>
                      </a:lnTo>
                      <a:lnTo>
                        <a:pt x="3" y="89"/>
                      </a:lnTo>
                      <a:lnTo>
                        <a:pt x="6" y="77"/>
                      </a:lnTo>
                      <a:lnTo>
                        <a:pt x="9" y="68"/>
                      </a:lnTo>
                      <a:lnTo>
                        <a:pt x="13" y="57"/>
                      </a:lnTo>
                      <a:lnTo>
                        <a:pt x="20" y="48"/>
                      </a:lnTo>
                      <a:lnTo>
                        <a:pt x="26" y="40"/>
                      </a:lnTo>
                      <a:lnTo>
                        <a:pt x="33" y="31"/>
                      </a:lnTo>
                      <a:lnTo>
                        <a:pt x="41" y="25"/>
                      </a:lnTo>
                      <a:lnTo>
                        <a:pt x="50" y="18"/>
                      </a:lnTo>
                      <a:lnTo>
                        <a:pt x="59" y="13"/>
                      </a:lnTo>
                      <a:lnTo>
                        <a:pt x="69" y="7"/>
                      </a:lnTo>
                      <a:lnTo>
                        <a:pt x="78" y="4"/>
                      </a:lnTo>
                      <a:lnTo>
                        <a:pt x="89" y="1"/>
                      </a:lnTo>
                      <a:lnTo>
                        <a:pt x="101" y="0"/>
                      </a:lnTo>
                      <a:lnTo>
                        <a:pt x="111" y="0"/>
                      </a:lnTo>
                      <a:lnTo>
                        <a:pt x="111" y="0"/>
                      </a:lnTo>
                      <a:lnTo>
                        <a:pt x="124" y="0"/>
                      </a:lnTo>
                      <a:lnTo>
                        <a:pt x="134" y="1"/>
                      </a:lnTo>
                      <a:lnTo>
                        <a:pt x="145" y="4"/>
                      </a:lnTo>
                      <a:lnTo>
                        <a:pt x="155" y="7"/>
                      </a:lnTo>
                      <a:lnTo>
                        <a:pt x="164" y="13"/>
                      </a:lnTo>
                      <a:lnTo>
                        <a:pt x="173" y="18"/>
                      </a:lnTo>
                      <a:lnTo>
                        <a:pt x="182" y="25"/>
                      </a:lnTo>
                      <a:lnTo>
                        <a:pt x="190" y="31"/>
                      </a:lnTo>
                      <a:lnTo>
                        <a:pt x="197" y="40"/>
                      </a:lnTo>
                      <a:lnTo>
                        <a:pt x="203" y="48"/>
                      </a:lnTo>
                      <a:lnTo>
                        <a:pt x="209" y="57"/>
                      </a:lnTo>
                      <a:lnTo>
                        <a:pt x="214" y="68"/>
                      </a:lnTo>
                      <a:lnTo>
                        <a:pt x="218" y="77"/>
                      </a:lnTo>
                      <a:lnTo>
                        <a:pt x="220" y="89"/>
                      </a:lnTo>
                      <a:lnTo>
                        <a:pt x="221" y="99"/>
                      </a:lnTo>
                      <a:lnTo>
                        <a:pt x="223" y="110"/>
                      </a:lnTo>
                      <a:lnTo>
                        <a:pt x="223" y="110"/>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7" name="Freeform 243">
                  <a:extLst>
                    <a:ext uri="{FF2B5EF4-FFF2-40B4-BE49-F238E27FC236}">
                      <a16:creationId xmlns:a16="http://schemas.microsoft.com/office/drawing/2014/main" id="{E8CAD4BC-3BF6-BABC-C845-04C4C1C73BCC}"/>
                    </a:ext>
                  </a:extLst>
                </p:cNvPr>
                <p:cNvSpPr>
                  <a:spLocks/>
                </p:cNvSpPr>
                <p:nvPr/>
              </p:nvSpPr>
              <p:spPr bwMode="auto">
                <a:xfrm>
                  <a:off x="3987" y="2038"/>
                  <a:ext cx="181" cy="181"/>
                </a:xfrm>
                <a:custGeom>
                  <a:avLst/>
                  <a:gdLst>
                    <a:gd name="T0" fmla="*/ 181 w 181"/>
                    <a:gd name="T1" fmla="*/ 91 h 181"/>
                    <a:gd name="T2" fmla="*/ 181 w 181"/>
                    <a:gd name="T3" fmla="*/ 91 h 181"/>
                    <a:gd name="T4" fmla="*/ 181 w 181"/>
                    <a:gd name="T5" fmla="*/ 100 h 181"/>
                    <a:gd name="T6" fmla="*/ 179 w 181"/>
                    <a:gd name="T7" fmla="*/ 109 h 181"/>
                    <a:gd name="T8" fmla="*/ 173 w 181"/>
                    <a:gd name="T9" fmla="*/ 125 h 181"/>
                    <a:gd name="T10" fmla="*/ 166 w 181"/>
                    <a:gd name="T11" fmla="*/ 142 h 181"/>
                    <a:gd name="T12" fmla="*/ 155 w 181"/>
                    <a:gd name="T13" fmla="*/ 156 h 181"/>
                    <a:gd name="T14" fmla="*/ 142 w 181"/>
                    <a:gd name="T15" fmla="*/ 166 h 181"/>
                    <a:gd name="T16" fmla="*/ 125 w 181"/>
                    <a:gd name="T17" fmla="*/ 174 h 181"/>
                    <a:gd name="T18" fmla="*/ 108 w 181"/>
                    <a:gd name="T19" fmla="*/ 180 h 181"/>
                    <a:gd name="T20" fmla="*/ 99 w 181"/>
                    <a:gd name="T21" fmla="*/ 181 h 181"/>
                    <a:gd name="T22" fmla="*/ 90 w 181"/>
                    <a:gd name="T23" fmla="*/ 181 h 181"/>
                    <a:gd name="T24" fmla="*/ 90 w 181"/>
                    <a:gd name="T25" fmla="*/ 181 h 181"/>
                    <a:gd name="T26" fmla="*/ 81 w 181"/>
                    <a:gd name="T27" fmla="*/ 181 h 181"/>
                    <a:gd name="T28" fmla="*/ 72 w 181"/>
                    <a:gd name="T29" fmla="*/ 180 h 181"/>
                    <a:gd name="T30" fmla="*/ 56 w 181"/>
                    <a:gd name="T31" fmla="*/ 174 h 181"/>
                    <a:gd name="T32" fmla="*/ 39 w 181"/>
                    <a:gd name="T33" fmla="*/ 166 h 181"/>
                    <a:gd name="T34" fmla="*/ 26 w 181"/>
                    <a:gd name="T35" fmla="*/ 156 h 181"/>
                    <a:gd name="T36" fmla="*/ 15 w 181"/>
                    <a:gd name="T37" fmla="*/ 142 h 181"/>
                    <a:gd name="T38" fmla="*/ 6 w 181"/>
                    <a:gd name="T39" fmla="*/ 125 h 181"/>
                    <a:gd name="T40" fmla="*/ 1 w 181"/>
                    <a:gd name="T41" fmla="*/ 109 h 181"/>
                    <a:gd name="T42" fmla="*/ 0 w 181"/>
                    <a:gd name="T43" fmla="*/ 100 h 181"/>
                    <a:gd name="T44" fmla="*/ 0 w 181"/>
                    <a:gd name="T45" fmla="*/ 91 h 181"/>
                    <a:gd name="T46" fmla="*/ 0 w 181"/>
                    <a:gd name="T47" fmla="*/ 91 h 181"/>
                    <a:gd name="T48" fmla="*/ 0 w 181"/>
                    <a:gd name="T49" fmla="*/ 82 h 181"/>
                    <a:gd name="T50" fmla="*/ 1 w 181"/>
                    <a:gd name="T51" fmla="*/ 73 h 181"/>
                    <a:gd name="T52" fmla="*/ 6 w 181"/>
                    <a:gd name="T53" fmla="*/ 56 h 181"/>
                    <a:gd name="T54" fmla="*/ 15 w 181"/>
                    <a:gd name="T55" fmla="*/ 40 h 181"/>
                    <a:gd name="T56" fmla="*/ 26 w 181"/>
                    <a:gd name="T57" fmla="*/ 26 h 181"/>
                    <a:gd name="T58" fmla="*/ 39 w 181"/>
                    <a:gd name="T59" fmla="*/ 15 h 181"/>
                    <a:gd name="T60" fmla="*/ 56 w 181"/>
                    <a:gd name="T61" fmla="*/ 8 h 181"/>
                    <a:gd name="T62" fmla="*/ 72 w 181"/>
                    <a:gd name="T63" fmla="*/ 2 h 181"/>
                    <a:gd name="T64" fmla="*/ 81 w 181"/>
                    <a:gd name="T65" fmla="*/ 0 h 181"/>
                    <a:gd name="T66" fmla="*/ 90 w 181"/>
                    <a:gd name="T67" fmla="*/ 0 h 181"/>
                    <a:gd name="T68" fmla="*/ 90 w 181"/>
                    <a:gd name="T69" fmla="*/ 0 h 181"/>
                    <a:gd name="T70" fmla="*/ 99 w 181"/>
                    <a:gd name="T71" fmla="*/ 0 h 181"/>
                    <a:gd name="T72" fmla="*/ 108 w 181"/>
                    <a:gd name="T73" fmla="*/ 2 h 181"/>
                    <a:gd name="T74" fmla="*/ 125 w 181"/>
                    <a:gd name="T75" fmla="*/ 8 h 181"/>
                    <a:gd name="T76" fmla="*/ 142 w 181"/>
                    <a:gd name="T77" fmla="*/ 15 h 181"/>
                    <a:gd name="T78" fmla="*/ 155 w 181"/>
                    <a:gd name="T79" fmla="*/ 26 h 181"/>
                    <a:gd name="T80" fmla="*/ 166 w 181"/>
                    <a:gd name="T81" fmla="*/ 40 h 181"/>
                    <a:gd name="T82" fmla="*/ 173 w 181"/>
                    <a:gd name="T83" fmla="*/ 56 h 181"/>
                    <a:gd name="T84" fmla="*/ 179 w 181"/>
                    <a:gd name="T85" fmla="*/ 73 h 181"/>
                    <a:gd name="T86" fmla="*/ 181 w 181"/>
                    <a:gd name="T87" fmla="*/ 82 h 181"/>
                    <a:gd name="T88" fmla="*/ 181 w 181"/>
                    <a:gd name="T89" fmla="*/ 91 h 181"/>
                    <a:gd name="T90" fmla="*/ 181 w 181"/>
                    <a:gd name="T91"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1">
                      <a:moveTo>
                        <a:pt x="181" y="91"/>
                      </a:moveTo>
                      <a:lnTo>
                        <a:pt x="181" y="91"/>
                      </a:lnTo>
                      <a:lnTo>
                        <a:pt x="181" y="100"/>
                      </a:lnTo>
                      <a:lnTo>
                        <a:pt x="179" y="109"/>
                      </a:lnTo>
                      <a:lnTo>
                        <a:pt x="173" y="125"/>
                      </a:lnTo>
                      <a:lnTo>
                        <a:pt x="166" y="142"/>
                      </a:lnTo>
                      <a:lnTo>
                        <a:pt x="155" y="156"/>
                      </a:lnTo>
                      <a:lnTo>
                        <a:pt x="142" y="166"/>
                      </a:lnTo>
                      <a:lnTo>
                        <a:pt x="125" y="174"/>
                      </a:lnTo>
                      <a:lnTo>
                        <a:pt x="108" y="180"/>
                      </a:lnTo>
                      <a:lnTo>
                        <a:pt x="99" y="181"/>
                      </a:lnTo>
                      <a:lnTo>
                        <a:pt x="90" y="181"/>
                      </a:lnTo>
                      <a:lnTo>
                        <a:pt x="90" y="181"/>
                      </a:lnTo>
                      <a:lnTo>
                        <a:pt x="81" y="181"/>
                      </a:lnTo>
                      <a:lnTo>
                        <a:pt x="72" y="180"/>
                      </a:lnTo>
                      <a:lnTo>
                        <a:pt x="56" y="174"/>
                      </a:lnTo>
                      <a:lnTo>
                        <a:pt x="39" y="166"/>
                      </a:lnTo>
                      <a:lnTo>
                        <a:pt x="26" y="156"/>
                      </a:lnTo>
                      <a:lnTo>
                        <a:pt x="15" y="142"/>
                      </a:lnTo>
                      <a:lnTo>
                        <a:pt x="6" y="125"/>
                      </a:lnTo>
                      <a:lnTo>
                        <a:pt x="1" y="109"/>
                      </a:lnTo>
                      <a:lnTo>
                        <a:pt x="0" y="100"/>
                      </a:lnTo>
                      <a:lnTo>
                        <a:pt x="0" y="91"/>
                      </a:lnTo>
                      <a:lnTo>
                        <a:pt x="0" y="91"/>
                      </a:lnTo>
                      <a:lnTo>
                        <a:pt x="0" y="82"/>
                      </a:lnTo>
                      <a:lnTo>
                        <a:pt x="1" y="73"/>
                      </a:lnTo>
                      <a:lnTo>
                        <a:pt x="6" y="56"/>
                      </a:lnTo>
                      <a:lnTo>
                        <a:pt x="15" y="40"/>
                      </a:lnTo>
                      <a:lnTo>
                        <a:pt x="26" y="26"/>
                      </a:lnTo>
                      <a:lnTo>
                        <a:pt x="39" y="15"/>
                      </a:lnTo>
                      <a:lnTo>
                        <a:pt x="56" y="8"/>
                      </a:lnTo>
                      <a:lnTo>
                        <a:pt x="72" y="2"/>
                      </a:lnTo>
                      <a:lnTo>
                        <a:pt x="81" y="0"/>
                      </a:lnTo>
                      <a:lnTo>
                        <a:pt x="90" y="0"/>
                      </a:lnTo>
                      <a:lnTo>
                        <a:pt x="90" y="0"/>
                      </a:lnTo>
                      <a:lnTo>
                        <a:pt x="99" y="0"/>
                      </a:lnTo>
                      <a:lnTo>
                        <a:pt x="108" y="2"/>
                      </a:lnTo>
                      <a:lnTo>
                        <a:pt x="125" y="8"/>
                      </a:lnTo>
                      <a:lnTo>
                        <a:pt x="142" y="15"/>
                      </a:lnTo>
                      <a:lnTo>
                        <a:pt x="155" y="26"/>
                      </a:lnTo>
                      <a:lnTo>
                        <a:pt x="166" y="40"/>
                      </a:lnTo>
                      <a:lnTo>
                        <a:pt x="173" y="56"/>
                      </a:lnTo>
                      <a:lnTo>
                        <a:pt x="179" y="73"/>
                      </a:lnTo>
                      <a:lnTo>
                        <a:pt x="181" y="82"/>
                      </a:lnTo>
                      <a:lnTo>
                        <a:pt x="181" y="91"/>
                      </a:lnTo>
                      <a:lnTo>
                        <a:pt x="181" y="91"/>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8" name="Freeform 244">
                  <a:extLst>
                    <a:ext uri="{FF2B5EF4-FFF2-40B4-BE49-F238E27FC236}">
                      <a16:creationId xmlns:a16="http://schemas.microsoft.com/office/drawing/2014/main" id="{3C5942C7-8465-510C-5C4F-71059CD9036D}"/>
                    </a:ext>
                  </a:extLst>
                </p:cNvPr>
                <p:cNvSpPr>
                  <a:spLocks/>
                </p:cNvSpPr>
                <p:nvPr/>
              </p:nvSpPr>
              <p:spPr bwMode="auto">
                <a:xfrm>
                  <a:off x="3868" y="2038"/>
                  <a:ext cx="181" cy="181"/>
                </a:xfrm>
                <a:custGeom>
                  <a:avLst/>
                  <a:gdLst>
                    <a:gd name="T0" fmla="*/ 181 w 181"/>
                    <a:gd name="T1" fmla="*/ 91 h 181"/>
                    <a:gd name="T2" fmla="*/ 181 w 181"/>
                    <a:gd name="T3" fmla="*/ 91 h 181"/>
                    <a:gd name="T4" fmla="*/ 181 w 181"/>
                    <a:gd name="T5" fmla="*/ 100 h 181"/>
                    <a:gd name="T6" fmla="*/ 179 w 181"/>
                    <a:gd name="T7" fmla="*/ 109 h 181"/>
                    <a:gd name="T8" fmla="*/ 173 w 181"/>
                    <a:gd name="T9" fmla="*/ 125 h 181"/>
                    <a:gd name="T10" fmla="*/ 166 w 181"/>
                    <a:gd name="T11" fmla="*/ 142 h 181"/>
                    <a:gd name="T12" fmla="*/ 154 w 181"/>
                    <a:gd name="T13" fmla="*/ 156 h 181"/>
                    <a:gd name="T14" fmla="*/ 142 w 181"/>
                    <a:gd name="T15" fmla="*/ 166 h 181"/>
                    <a:gd name="T16" fmla="*/ 125 w 181"/>
                    <a:gd name="T17" fmla="*/ 174 h 181"/>
                    <a:gd name="T18" fmla="*/ 108 w 181"/>
                    <a:gd name="T19" fmla="*/ 180 h 181"/>
                    <a:gd name="T20" fmla="*/ 99 w 181"/>
                    <a:gd name="T21" fmla="*/ 181 h 181"/>
                    <a:gd name="T22" fmla="*/ 90 w 181"/>
                    <a:gd name="T23" fmla="*/ 181 h 181"/>
                    <a:gd name="T24" fmla="*/ 90 w 181"/>
                    <a:gd name="T25" fmla="*/ 181 h 181"/>
                    <a:gd name="T26" fmla="*/ 81 w 181"/>
                    <a:gd name="T27" fmla="*/ 181 h 181"/>
                    <a:gd name="T28" fmla="*/ 72 w 181"/>
                    <a:gd name="T29" fmla="*/ 180 h 181"/>
                    <a:gd name="T30" fmla="*/ 54 w 181"/>
                    <a:gd name="T31" fmla="*/ 174 h 181"/>
                    <a:gd name="T32" fmla="*/ 39 w 181"/>
                    <a:gd name="T33" fmla="*/ 166 h 181"/>
                    <a:gd name="T34" fmla="*/ 26 w 181"/>
                    <a:gd name="T35" fmla="*/ 156 h 181"/>
                    <a:gd name="T36" fmla="*/ 15 w 181"/>
                    <a:gd name="T37" fmla="*/ 142 h 181"/>
                    <a:gd name="T38" fmla="*/ 6 w 181"/>
                    <a:gd name="T39" fmla="*/ 125 h 181"/>
                    <a:gd name="T40" fmla="*/ 1 w 181"/>
                    <a:gd name="T41" fmla="*/ 109 h 181"/>
                    <a:gd name="T42" fmla="*/ 0 w 181"/>
                    <a:gd name="T43" fmla="*/ 100 h 181"/>
                    <a:gd name="T44" fmla="*/ 0 w 181"/>
                    <a:gd name="T45" fmla="*/ 91 h 181"/>
                    <a:gd name="T46" fmla="*/ 0 w 181"/>
                    <a:gd name="T47" fmla="*/ 91 h 181"/>
                    <a:gd name="T48" fmla="*/ 0 w 181"/>
                    <a:gd name="T49" fmla="*/ 82 h 181"/>
                    <a:gd name="T50" fmla="*/ 1 w 181"/>
                    <a:gd name="T51" fmla="*/ 73 h 181"/>
                    <a:gd name="T52" fmla="*/ 6 w 181"/>
                    <a:gd name="T53" fmla="*/ 56 h 181"/>
                    <a:gd name="T54" fmla="*/ 15 w 181"/>
                    <a:gd name="T55" fmla="*/ 40 h 181"/>
                    <a:gd name="T56" fmla="*/ 26 w 181"/>
                    <a:gd name="T57" fmla="*/ 26 h 181"/>
                    <a:gd name="T58" fmla="*/ 39 w 181"/>
                    <a:gd name="T59" fmla="*/ 15 h 181"/>
                    <a:gd name="T60" fmla="*/ 54 w 181"/>
                    <a:gd name="T61" fmla="*/ 8 h 181"/>
                    <a:gd name="T62" fmla="*/ 72 w 181"/>
                    <a:gd name="T63" fmla="*/ 2 h 181"/>
                    <a:gd name="T64" fmla="*/ 81 w 181"/>
                    <a:gd name="T65" fmla="*/ 0 h 181"/>
                    <a:gd name="T66" fmla="*/ 90 w 181"/>
                    <a:gd name="T67" fmla="*/ 0 h 181"/>
                    <a:gd name="T68" fmla="*/ 90 w 181"/>
                    <a:gd name="T69" fmla="*/ 0 h 181"/>
                    <a:gd name="T70" fmla="*/ 99 w 181"/>
                    <a:gd name="T71" fmla="*/ 0 h 181"/>
                    <a:gd name="T72" fmla="*/ 108 w 181"/>
                    <a:gd name="T73" fmla="*/ 2 h 181"/>
                    <a:gd name="T74" fmla="*/ 125 w 181"/>
                    <a:gd name="T75" fmla="*/ 8 h 181"/>
                    <a:gd name="T76" fmla="*/ 142 w 181"/>
                    <a:gd name="T77" fmla="*/ 15 h 181"/>
                    <a:gd name="T78" fmla="*/ 154 w 181"/>
                    <a:gd name="T79" fmla="*/ 26 h 181"/>
                    <a:gd name="T80" fmla="*/ 166 w 181"/>
                    <a:gd name="T81" fmla="*/ 40 h 181"/>
                    <a:gd name="T82" fmla="*/ 173 w 181"/>
                    <a:gd name="T83" fmla="*/ 56 h 181"/>
                    <a:gd name="T84" fmla="*/ 179 w 181"/>
                    <a:gd name="T85" fmla="*/ 73 h 181"/>
                    <a:gd name="T86" fmla="*/ 181 w 181"/>
                    <a:gd name="T87" fmla="*/ 82 h 181"/>
                    <a:gd name="T88" fmla="*/ 181 w 181"/>
                    <a:gd name="T89" fmla="*/ 91 h 181"/>
                    <a:gd name="T90" fmla="*/ 181 w 181"/>
                    <a:gd name="T91"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1">
                      <a:moveTo>
                        <a:pt x="181" y="91"/>
                      </a:moveTo>
                      <a:lnTo>
                        <a:pt x="181" y="91"/>
                      </a:lnTo>
                      <a:lnTo>
                        <a:pt x="181" y="100"/>
                      </a:lnTo>
                      <a:lnTo>
                        <a:pt x="179" y="109"/>
                      </a:lnTo>
                      <a:lnTo>
                        <a:pt x="173" y="125"/>
                      </a:lnTo>
                      <a:lnTo>
                        <a:pt x="166" y="142"/>
                      </a:lnTo>
                      <a:lnTo>
                        <a:pt x="154" y="156"/>
                      </a:lnTo>
                      <a:lnTo>
                        <a:pt x="142" y="166"/>
                      </a:lnTo>
                      <a:lnTo>
                        <a:pt x="125" y="174"/>
                      </a:lnTo>
                      <a:lnTo>
                        <a:pt x="108" y="180"/>
                      </a:lnTo>
                      <a:lnTo>
                        <a:pt x="99" y="181"/>
                      </a:lnTo>
                      <a:lnTo>
                        <a:pt x="90" y="181"/>
                      </a:lnTo>
                      <a:lnTo>
                        <a:pt x="90" y="181"/>
                      </a:lnTo>
                      <a:lnTo>
                        <a:pt x="81" y="181"/>
                      </a:lnTo>
                      <a:lnTo>
                        <a:pt x="72" y="180"/>
                      </a:lnTo>
                      <a:lnTo>
                        <a:pt x="54" y="174"/>
                      </a:lnTo>
                      <a:lnTo>
                        <a:pt x="39" y="166"/>
                      </a:lnTo>
                      <a:lnTo>
                        <a:pt x="26" y="156"/>
                      </a:lnTo>
                      <a:lnTo>
                        <a:pt x="15" y="142"/>
                      </a:lnTo>
                      <a:lnTo>
                        <a:pt x="6" y="125"/>
                      </a:lnTo>
                      <a:lnTo>
                        <a:pt x="1" y="109"/>
                      </a:lnTo>
                      <a:lnTo>
                        <a:pt x="0" y="100"/>
                      </a:lnTo>
                      <a:lnTo>
                        <a:pt x="0" y="91"/>
                      </a:lnTo>
                      <a:lnTo>
                        <a:pt x="0" y="91"/>
                      </a:lnTo>
                      <a:lnTo>
                        <a:pt x="0" y="82"/>
                      </a:lnTo>
                      <a:lnTo>
                        <a:pt x="1" y="73"/>
                      </a:lnTo>
                      <a:lnTo>
                        <a:pt x="6" y="56"/>
                      </a:lnTo>
                      <a:lnTo>
                        <a:pt x="15" y="40"/>
                      </a:lnTo>
                      <a:lnTo>
                        <a:pt x="26" y="26"/>
                      </a:lnTo>
                      <a:lnTo>
                        <a:pt x="39" y="15"/>
                      </a:lnTo>
                      <a:lnTo>
                        <a:pt x="54" y="8"/>
                      </a:lnTo>
                      <a:lnTo>
                        <a:pt x="72" y="2"/>
                      </a:lnTo>
                      <a:lnTo>
                        <a:pt x="81" y="0"/>
                      </a:lnTo>
                      <a:lnTo>
                        <a:pt x="90" y="0"/>
                      </a:lnTo>
                      <a:lnTo>
                        <a:pt x="90" y="0"/>
                      </a:lnTo>
                      <a:lnTo>
                        <a:pt x="99" y="0"/>
                      </a:lnTo>
                      <a:lnTo>
                        <a:pt x="108" y="2"/>
                      </a:lnTo>
                      <a:lnTo>
                        <a:pt x="125" y="8"/>
                      </a:lnTo>
                      <a:lnTo>
                        <a:pt x="142" y="15"/>
                      </a:lnTo>
                      <a:lnTo>
                        <a:pt x="154" y="26"/>
                      </a:lnTo>
                      <a:lnTo>
                        <a:pt x="166" y="40"/>
                      </a:lnTo>
                      <a:lnTo>
                        <a:pt x="173" y="56"/>
                      </a:lnTo>
                      <a:lnTo>
                        <a:pt x="179" y="73"/>
                      </a:lnTo>
                      <a:lnTo>
                        <a:pt x="181" y="82"/>
                      </a:lnTo>
                      <a:lnTo>
                        <a:pt x="181" y="91"/>
                      </a:lnTo>
                      <a:lnTo>
                        <a:pt x="181" y="91"/>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29" name="Freeform 245">
                  <a:extLst>
                    <a:ext uri="{FF2B5EF4-FFF2-40B4-BE49-F238E27FC236}">
                      <a16:creationId xmlns:a16="http://schemas.microsoft.com/office/drawing/2014/main" id="{0CC7F10B-5E82-F420-C441-E3D667767916}"/>
                    </a:ext>
                  </a:extLst>
                </p:cNvPr>
                <p:cNvSpPr>
                  <a:spLocks/>
                </p:cNvSpPr>
                <p:nvPr/>
              </p:nvSpPr>
              <p:spPr bwMode="auto">
                <a:xfrm>
                  <a:off x="4243" y="2255"/>
                  <a:ext cx="211" cy="213"/>
                </a:xfrm>
                <a:custGeom>
                  <a:avLst/>
                  <a:gdLst>
                    <a:gd name="T0" fmla="*/ 211 w 211"/>
                    <a:gd name="T1" fmla="*/ 107 h 213"/>
                    <a:gd name="T2" fmla="*/ 208 w 211"/>
                    <a:gd name="T3" fmla="*/ 129 h 213"/>
                    <a:gd name="T4" fmla="*/ 202 w 211"/>
                    <a:gd name="T5" fmla="*/ 148 h 213"/>
                    <a:gd name="T6" fmla="*/ 193 w 211"/>
                    <a:gd name="T7" fmla="*/ 166 h 213"/>
                    <a:gd name="T8" fmla="*/ 180 w 211"/>
                    <a:gd name="T9" fmla="*/ 181 h 213"/>
                    <a:gd name="T10" fmla="*/ 164 w 211"/>
                    <a:gd name="T11" fmla="*/ 195 h 213"/>
                    <a:gd name="T12" fmla="*/ 146 w 211"/>
                    <a:gd name="T13" fmla="*/ 204 h 213"/>
                    <a:gd name="T14" fmla="*/ 127 w 211"/>
                    <a:gd name="T15" fmla="*/ 210 h 213"/>
                    <a:gd name="T16" fmla="*/ 106 w 211"/>
                    <a:gd name="T17" fmla="*/ 213 h 213"/>
                    <a:gd name="T18" fmla="*/ 95 w 211"/>
                    <a:gd name="T19" fmla="*/ 211 h 213"/>
                    <a:gd name="T20" fmla="*/ 74 w 211"/>
                    <a:gd name="T21" fmla="*/ 208 h 213"/>
                    <a:gd name="T22" fmla="*/ 54 w 211"/>
                    <a:gd name="T23" fmla="*/ 199 h 213"/>
                    <a:gd name="T24" fmla="*/ 38 w 211"/>
                    <a:gd name="T25" fmla="*/ 189 h 213"/>
                    <a:gd name="T26" fmla="*/ 24 w 211"/>
                    <a:gd name="T27" fmla="*/ 174 h 213"/>
                    <a:gd name="T28" fmla="*/ 12 w 211"/>
                    <a:gd name="T29" fmla="*/ 157 h 213"/>
                    <a:gd name="T30" fmla="*/ 5 w 211"/>
                    <a:gd name="T31" fmla="*/ 138 h 213"/>
                    <a:gd name="T32" fmla="*/ 0 w 211"/>
                    <a:gd name="T33" fmla="*/ 118 h 213"/>
                    <a:gd name="T34" fmla="*/ 0 w 211"/>
                    <a:gd name="T35" fmla="*/ 107 h 213"/>
                    <a:gd name="T36" fmla="*/ 2 w 211"/>
                    <a:gd name="T37" fmla="*/ 85 h 213"/>
                    <a:gd name="T38" fmla="*/ 8 w 211"/>
                    <a:gd name="T39" fmla="*/ 65 h 213"/>
                    <a:gd name="T40" fmla="*/ 18 w 211"/>
                    <a:gd name="T41" fmla="*/ 47 h 213"/>
                    <a:gd name="T42" fmla="*/ 30 w 211"/>
                    <a:gd name="T43" fmla="*/ 32 h 213"/>
                    <a:gd name="T44" fmla="*/ 47 w 211"/>
                    <a:gd name="T45" fmla="*/ 18 h 213"/>
                    <a:gd name="T46" fmla="*/ 63 w 211"/>
                    <a:gd name="T47" fmla="*/ 9 h 213"/>
                    <a:gd name="T48" fmla="*/ 85 w 211"/>
                    <a:gd name="T49" fmla="*/ 3 h 213"/>
                    <a:gd name="T50" fmla="*/ 106 w 211"/>
                    <a:gd name="T51" fmla="*/ 0 h 213"/>
                    <a:gd name="T52" fmla="*/ 116 w 211"/>
                    <a:gd name="T53" fmla="*/ 2 h 213"/>
                    <a:gd name="T54" fmla="*/ 137 w 211"/>
                    <a:gd name="T55" fmla="*/ 6 h 213"/>
                    <a:gd name="T56" fmla="*/ 155 w 211"/>
                    <a:gd name="T57" fmla="*/ 14 h 213"/>
                    <a:gd name="T58" fmla="*/ 172 w 211"/>
                    <a:gd name="T59" fmla="*/ 25 h 213"/>
                    <a:gd name="T60" fmla="*/ 187 w 211"/>
                    <a:gd name="T61" fmla="*/ 40 h 213"/>
                    <a:gd name="T62" fmla="*/ 198 w 211"/>
                    <a:gd name="T63" fmla="*/ 56 h 213"/>
                    <a:gd name="T64" fmla="*/ 207 w 211"/>
                    <a:gd name="T65" fmla="*/ 76 h 213"/>
                    <a:gd name="T66" fmla="*/ 210 w 211"/>
                    <a:gd name="T67" fmla="*/ 95 h 213"/>
                    <a:gd name="T68" fmla="*/ 211 w 211"/>
                    <a:gd name="T69" fmla="*/ 10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213">
                      <a:moveTo>
                        <a:pt x="211" y="107"/>
                      </a:moveTo>
                      <a:lnTo>
                        <a:pt x="211" y="107"/>
                      </a:lnTo>
                      <a:lnTo>
                        <a:pt x="210" y="118"/>
                      </a:lnTo>
                      <a:lnTo>
                        <a:pt x="208" y="129"/>
                      </a:lnTo>
                      <a:lnTo>
                        <a:pt x="207" y="138"/>
                      </a:lnTo>
                      <a:lnTo>
                        <a:pt x="202" y="148"/>
                      </a:lnTo>
                      <a:lnTo>
                        <a:pt x="198" y="157"/>
                      </a:lnTo>
                      <a:lnTo>
                        <a:pt x="193" y="166"/>
                      </a:lnTo>
                      <a:lnTo>
                        <a:pt x="187" y="174"/>
                      </a:lnTo>
                      <a:lnTo>
                        <a:pt x="180" y="181"/>
                      </a:lnTo>
                      <a:lnTo>
                        <a:pt x="172" y="189"/>
                      </a:lnTo>
                      <a:lnTo>
                        <a:pt x="164" y="195"/>
                      </a:lnTo>
                      <a:lnTo>
                        <a:pt x="155" y="199"/>
                      </a:lnTo>
                      <a:lnTo>
                        <a:pt x="146" y="204"/>
                      </a:lnTo>
                      <a:lnTo>
                        <a:pt x="137" y="208"/>
                      </a:lnTo>
                      <a:lnTo>
                        <a:pt x="127" y="210"/>
                      </a:lnTo>
                      <a:lnTo>
                        <a:pt x="116" y="211"/>
                      </a:lnTo>
                      <a:lnTo>
                        <a:pt x="106" y="213"/>
                      </a:lnTo>
                      <a:lnTo>
                        <a:pt x="106" y="213"/>
                      </a:lnTo>
                      <a:lnTo>
                        <a:pt x="95" y="211"/>
                      </a:lnTo>
                      <a:lnTo>
                        <a:pt x="85" y="210"/>
                      </a:lnTo>
                      <a:lnTo>
                        <a:pt x="74" y="208"/>
                      </a:lnTo>
                      <a:lnTo>
                        <a:pt x="63" y="204"/>
                      </a:lnTo>
                      <a:lnTo>
                        <a:pt x="54" y="199"/>
                      </a:lnTo>
                      <a:lnTo>
                        <a:pt x="47" y="195"/>
                      </a:lnTo>
                      <a:lnTo>
                        <a:pt x="38" y="189"/>
                      </a:lnTo>
                      <a:lnTo>
                        <a:pt x="30" y="181"/>
                      </a:lnTo>
                      <a:lnTo>
                        <a:pt x="24" y="174"/>
                      </a:lnTo>
                      <a:lnTo>
                        <a:pt x="18" y="166"/>
                      </a:lnTo>
                      <a:lnTo>
                        <a:pt x="12" y="157"/>
                      </a:lnTo>
                      <a:lnTo>
                        <a:pt x="8" y="148"/>
                      </a:lnTo>
                      <a:lnTo>
                        <a:pt x="5" y="138"/>
                      </a:lnTo>
                      <a:lnTo>
                        <a:pt x="2" y="129"/>
                      </a:lnTo>
                      <a:lnTo>
                        <a:pt x="0" y="118"/>
                      </a:lnTo>
                      <a:lnTo>
                        <a:pt x="0" y="107"/>
                      </a:lnTo>
                      <a:lnTo>
                        <a:pt x="0" y="107"/>
                      </a:lnTo>
                      <a:lnTo>
                        <a:pt x="0" y="95"/>
                      </a:lnTo>
                      <a:lnTo>
                        <a:pt x="2" y="85"/>
                      </a:lnTo>
                      <a:lnTo>
                        <a:pt x="5" y="76"/>
                      </a:lnTo>
                      <a:lnTo>
                        <a:pt x="8" y="65"/>
                      </a:lnTo>
                      <a:lnTo>
                        <a:pt x="12" y="56"/>
                      </a:lnTo>
                      <a:lnTo>
                        <a:pt x="18" y="47"/>
                      </a:lnTo>
                      <a:lnTo>
                        <a:pt x="24" y="40"/>
                      </a:lnTo>
                      <a:lnTo>
                        <a:pt x="30" y="32"/>
                      </a:lnTo>
                      <a:lnTo>
                        <a:pt x="38" y="25"/>
                      </a:lnTo>
                      <a:lnTo>
                        <a:pt x="47" y="18"/>
                      </a:lnTo>
                      <a:lnTo>
                        <a:pt x="54" y="14"/>
                      </a:lnTo>
                      <a:lnTo>
                        <a:pt x="63" y="9"/>
                      </a:lnTo>
                      <a:lnTo>
                        <a:pt x="74" y="6"/>
                      </a:lnTo>
                      <a:lnTo>
                        <a:pt x="85" y="3"/>
                      </a:lnTo>
                      <a:lnTo>
                        <a:pt x="95" y="2"/>
                      </a:lnTo>
                      <a:lnTo>
                        <a:pt x="106" y="0"/>
                      </a:lnTo>
                      <a:lnTo>
                        <a:pt x="106" y="0"/>
                      </a:lnTo>
                      <a:lnTo>
                        <a:pt x="116" y="2"/>
                      </a:lnTo>
                      <a:lnTo>
                        <a:pt x="127" y="3"/>
                      </a:lnTo>
                      <a:lnTo>
                        <a:pt x="137" y="6"/>
                      </a:lnTo>
                      <a:lnTo>
                        <a:pt x="146" y="9"/>
                      </a:lnTo>
                      <a:lnTo>
                        <a:pt x="155" y="14"/>
                      </a:lnTo>
                      <a:lnTo>
                        <a:pt x="164" y="18"/>
                      </a:lnTo>
                      <a:lnTo>
                        <a:pt x="172" y="25"/>
                      </a:lnTo>
                      <a:lnTo>
                        <a:pt x="180" y="32"/>
                      </a:lnTo>
                      <a:lnTo>
                        <a:pt x="187" y="40"/>
                      </a:lnTo>
                      <a:lnTo>
                        <a:pt x="193" y="47"/>
                      </a:lnTo>
                      <a:lnTo>
                        <a:pt x="198" y="56"/>
                      </a:lnTo>
                      <a:lnTo>
                        <a:pt x="202" y="65"/>
                      </a:lnTo>
                      <a:lnTo>
                        <a:pt x="207" y="76"/>
                      </a:lnTo>
                      <a:lnTo>
                        <a:pt x="208" y="85"/>
                      </a:lnTo>
                      <a:lnTo>
                        <a:pt x="210" y="95"/>
                      </a:lnTo>
                      <a:lnTo>
                        <a:pt x="211" y="107"/>
                      </a:lnTo>
                      <a:lnTo>
                        <a:pt x="211" y="107"/>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0" name="Freeform 246">
                  <a:extLst>
                    <a:ext uri="{FF2B5EF4-FFF2-40B4-BE49-F238E27FC236}">
                      <a16:creationId xmlns:a16="http://schemas.microsoft.com/office/drawing/2014/main" id="{9102391F-5CA6-0F63-C835-399A46C46454}"/>
                    </a:ext>
                  </a:extLst>
                </p:cNvPr>
                <p:cNvSpPr>
                  <a:spLocks/>
                </p:cNvSpPr>
                <p:nvPr/>
              </p:nvSpPr>
              <p:spPr bwMode="auto">
                <a:xfrm>
                  <a:off x="2436" y="2979"/>
                  <a:ext cx="208" cy="208"/>
                </a:xfrm>
                <a:custGeom>
                  <a:avLst/>
                  <a:gdLst>
                    <a:gd name="T0" fmla="*/ 208 w 208"/>
                    <a:gd name="T1" fmla="*/ 104 h 208"/>
                    <a:gd name="T2" fmla="*/ 205 w 208"/>
                    <a:gd name="T3" fmla="*/ 125 h 208"/>
                    <a:gd name="T4" fmla="*/ 199 w 208"/>
                    <a:gd name="T5" fmla="*/ 145 h 208"/>
                    <a:gd name="T6" fmla="*/ 190 w 208"/>
                    <a:gd name="T7" fmla="*/ 161 h 208"/>
                    <a:gd name="T8" fmla="*/ 176 w 208"/>
                    <a:gd name="T9" fmla="*/ 178 h 208"/>
                    <a:gd name="T10" fmla="*/ 161 w 208"/>
                    <a:gd name="T11" fmla="*/ 190 h 208"/>
                    <a:gd name="T12" fmla="*/ 145 w 208"/>
                    <a:gd name="T13" fmla="*/ 199 h 208"/>
                    <a:gd name="T14" fmla="*/ 125 w 208"/>
                    <a:gd name="T15" fmla="*/ 205 h 208"/>
                    <a:gd name="T16" fmla="*/ 104 w 208"/>
                    <a:gd name="T17" fmla="*/ 208 h 208"/>
                    <a:gd name="T18" fmla="*/ 94 w 208"/>
                    <a:gd name="T19" fmla="*/ 206 h 208"/>
                    <a:gd name="T20" fmla="*/ 72 w 208"/>
                    <a:gd name="T21" fmla="*/ 203 h 208"/>
                    <a:gd name="T22" fmla="*/ 54 w 208"/>
                    <a:gd name="T23" fmla="*/ 194 h 208"/>
                    <a:gd name="T24" fmla="*/ 38 w 208"/>
                    <a:gd name="T25" fmla="*/ 184 h 208"/>
                    <a:gd name="T26" fmla="*/ 23 w 208"/>
                    <a:gd name="T27" fmla="*/ 170 h 208"/>
                    <a:gd name="T28" fmla="*/ 12 w 208"/>
                    <a:gd name="T29" fmla="*/ 154 h 208"/>
                    <a:gd name="T30" fmla="*/ 5 w 208"/>
                    <a:gd name="T31" fmla="*/ 134 h 208"/>
                    <a:gd name="T32" fmla="*/ 0 w 208"/>
                    <a:gd name="T33" fmla="*/ 114 h 208"/>
                    <a:gd name="T34" fmla="*/ 0 w 208"/>
                    <a:gd name="T35" fmla="*/ 104 h 208"/>
                    <a:gd name="T36" fmla="*/ 2 w 208"/>
                    <a:gd name="T37" fmla="*/ 83 h 208"/>
                    <a:gd name="T38" fmla="*/ 8 w 208"/>
                    <a:gd name="T39" fmla="*/ 63 h 208"/>
                    <a:gd name="T40" fmla="*/ 18 w 208"/>
                    <a:gd name="T41" fmla="*/ 45 h 208"/>
                    <a:gd name="T42" fmla="*/ 30 w 208"/>
                    <a:gd name="T43" fmla="*/ 30 h 208"/>
                    <a:gd name="T44" fmla="*/ 45 w 208"/>
                    <a:gd name="T45" fmla="*/ 18 h 208"/>
                    <a:gd name="T46" fmla="*/ 63 w 208"/>
                    <a:gd name="T47" fmla="*/ 7 h 208"/>
                    <a:gd name="T48" fmla="*/ 83 w 208"/>
                    <a:gd name="T49" fmla="*/ 1 h 208"/>
                    <a:gd name="T50" fmla="*/ 104 w 208"/>
                    <a:gd name="T51" fmla="*/ 0 h 208"/>
                    <a:gd name="T52" fmla="*/ 115 w 208"/>
                    <a:gd name="T53" fmla="*/ 0 h 208"/>
                    <a:gd name="T54" fmla="*/ 134 w 208"/>
                    <a:gd name="T55" fmla="*/ 4 h 208"/>
                    <a:gd name="T56" fmla="*/ 154 w 208"/>
                    <a:gd name="T57" fmla="*/ 12 h 208"/>
                    <a:gd name="T58" fmla="*/ 170 w 208"/>
                    <a:gd name="T59" fmla="*/ 24 h 208"/>
                    <a:gd name="T60" fmla="*/ 184 w 208"/>
                    <a:gd name="T61" fmla="*/ 38 h 208"/>
                    <a:gd name="T62" fmla="*/ 195 w 208"/>
                    <a:gd name="T63" fmla="*/ 54 h 208"/>
                    <a:gd name="T64" fmla="*/ 204 w 208"/>
                    <a:gd name="T65" fmla="*/ 72 h 208"/>
                    <a:gd name="T66" fmla="*/ 207 w 208"/>
                    <a:gd name="T67" fmla="*/ 93 h 208"/>
                    <a:gd name="T68" fmla="*/ 208 w 208"/>
                    <a:gd name="T69"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8">
                      <a:moveTo>
                        <a:pt x="208" y="104"/>
                      </a:moveTo>
                      <a:lnTo>
                        <a:pt x="208" y="104"/>
                      </a:lnTo>
                      <a:lnTo>
                        <a:pt x="207" y="114"/>
                      </a:lnTo>
                      <a:lnTo>
                        <a:pt x="205" y="125"/>
                      </a:lnTo>
                      <a:lnTo>
                        <a:pt x="204" y="134"/>
                      </a:lnTo>
                      <a:lnTo>
                        <a:pt x="199" y="145"/>
                      </a:lnTo>
                      <a:lnTo>
                        <a:pt x="195" y="154"/>
                      </a:lnTo>
                      <a:lnTo>
                        <a:pt x="190" y="161"/>
                      </a:lnTo>
                      <a:lnTo>
                        <a:pt x="184" y="170"/>
                      </a:lnTo>
                      <a:lnTo>
                        <a:pt x="176" y="178"/>
                      </a:lnTo>
                      <a:lnTo>
                        <a:pt x="170" y="184"/>
                      </a:lnTo>
                      <a:lnTo>
                        <a:pt x="161" y="190"/>
                      </a:lnTo>
                      <a:lnTo>
                        <a:pt x="154" y="194"/>
                      </a:lnTo>
                      <a:lnTo>
                        <a:pt x="145" y="199"/>
                      </a:lnTo>
                      <a:lnTo>
                        <a:pt x="134" y="203"/>
                      </a:lnTo>
                      <a:lnTo>
                        <a:pt x="125" y="205"/>
                      </a:lnTo>
                      <a:lnTo>
                        <a:pt x="115" y="206"/>
                      </a:lnTo>
                      <a:lnTo>
                        <a:pt x="104" y="208"/>
                      </a:lnTo>
                      <a:lnTo>
                        <a:pt x="104" y="208"/>
                      </a:lnTo>
                      <a:lnTo>
                        <a:pt x="94" y="206"/>
                      </a:lnTo>
                      <a:lnTo>
                        <a:pt x="83" y="205"/>
                      </a:lnTo>
                      <a:lnTo>
                        <a:pt x="72" y="203"/>
                      </a:lnTo>
                      <a:lnTo>
                        <a:pt x="63" y="199"/>
                      </a:lnTo>
                      <a:lnTo>
                        <a:pt x="54" y="194"/>
                      </a:lnTo>
                      <a:lnTo>
                        <a:pt x="45" y="190"/>
                      </a:lnTo>
                      <a:lnTo>
                        <a:pt x="38" y="184"/>
                      </a:lnTo>
                      <a:lnTo>
                        <a:pt x="30" y="178"/>
                      </a:lnTo>
                      <a:lnTo>
                        <a:pt x="23" y="170"/>
                      </a:lnTo>
                      <a:lnTo>
                        <a:pt x="18" y="161"/>
                      </a:lnTo>
                      <a:lnTo>
                        <a:pt x="12" y="154"/>
                      </a:lnTo>
                      <a:lnTo>
                        <a:pt x="8" y="145"/>
                      </a:lnTo>
                      <a:lnTo>
                        <a:pt x="5" y="134"/>
                      </a:lnTo>
                      <a:lnTo>
                        <a:pt x="2" y="125"/>
                      </a:lnTo>
                      <a:lnTo>
                        <a:pt x="0" y="114"/>
                      </a:lnTo>
                      <a:lnTo>
                        <a:pt x="0" y="104"/>
                      </a:lnTo>
                      <a:lnTo>
                        <a:pt x="0" y="104"/>
                      </a:lnTo>
                      <a:lnTo>
                        <a:pt x="0" y="93"/>
                      </a:lnTo>
                      <a:lnTo>
                        <a:pt x="2" y="83"/>
                      </a:lnTo>
                      <a:lnTo>
                        <a:pt x="5" y="72"/>
                      </a:lnTo>
                      <a:lnTo>
                        <a:pt x="8" y="63"/>
                      </a:lnTo>
                      <a:lnTo>
                        <a:pt x="12" y="54"/>
                      </a:lnTo>
                      <a:lnTo>
                        <a:pt x="18" y="45"/>
                      </a:lnTo>
                      <a:lnTo>
                        <a:pt x="23" y="38"/>
                      </a:lnTo>
                      <a:lnTo>
                        <a:pt x="30" y="30"/>
                      </a:lnTo>
                      <a:lnTo>
                        <a:pt x="38" y="24"/>
                      </a:lnTo>
                      <a:lnTo>
                        <a:pt x="45" y="18"/>
                      </a:lnTo>
                      <a:lnTo>
                        <a:pt x="54" y="12"/>
                      </a:lnTo>
                      <a:lnTo>
                        <a:pt x="63" y="7"/>
                      </a:lnTo>
                      <a:lnTo>
                        <a:pt x="72" y="4"/>
                      </a:lnTo>
                      <a:lnTo>
                        <a:pt x="83" y="1"/>
                      </a:lnTo>
                      <a:lnTo>
                        <a:pt x="94" y="0"/>
                      </a:lnTo>
                      <a:lnTo>
                        <a:pt x="104" y="0"/>
                      </a:lnTo>
                      <a:lnTo>
                        <a:pt x="104" y="0"/>
                      </a:lnTo>
                      <a:lnTo>
                        <a:pt x="115" y="0"/>
                      </a:lnTo>
                      <a:lnTo>
                        <a:pt x="125" y="1"/>
                      </a:lnTo>
                      <a:lnTo>
                        <a:pt x="134" y="4"/>
                      </a:lnTo>
                      <a:lnTo>
                        <a:pt x="145" y="7"/>
                      </a:lnTo>
                      <a:lnTo>
                        <a:pt x="154" y="12"/>
                      </a:lnTo>
                      <a:lnTo>
                        <a:pt x="161" y="18"/>
                      </a:lnTo>
                      <a:lnTo>
                        <a:pt x="170" y="24"/>
                      </a:lnTo>
                      <a:lnTo>
                        <a:pt x="176" y="30"/>
                      </a:lnTo>
                      <a:lnTo>
                        <a:pt x="184" y="38"/>
                      </a:lnTo>
                      <a:lnTo>
                        <a:pt x="190" y="45"/>
                      </a:lnTo>
                      <a:lnTo>
                        <a:pt x="195" y="54"/>
                      </a:lnTo>
                      <a:lnTo>
                        <a:pt x="199" y="63"/>
                      </a:lnTo>
                      <a:lnTo>
                        <a:pt x="204" y="72"/>
                      </a:lnTo>
                      <a:lnTo>
                        <a:pt x="205" y="83"/>
                      </a:lnTo>
                      <a:lnTo>
                        <a:pt x="207" y="93"/>
                      </a:lnTo>
                      <a:lnTo>
                        <a:pt x="208" y="104"/>
                      </a:lnTo>
                      <a:lnTo>
                        <a:pt x="208" y="104"/>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1" name="Freeform 247">
                  <a:extLst>
                    <a:ext uri="{FF2B5EF4-FFF2-40B4-BE49-F238E27FC236}">
                      <a16:creationId xmlns:a16="http://schemas.microsoft.com/office/drawing/2014/main" id="{AF6F1DA8-B04B-20C0-945B-AE64CD1F85EB}"/>
                    </a:ext>
                  </a:extLst>
                </p:cNvPr>
                <p:cNvSpPr>
                  <a:spLocks/>
                </p:cNvSpPr>
                <p:nvPr/>
              </p:nvSpPr>
              <p:spPr bwMode="auto">
                <a:xfrm>
                  <a:off x="2789" y="4060"/>
                  <a:ext cx="173" cy="175"/>
                </a:xfrm>
                <a:custGeom>
                  <a:avLst/>
                  <a:gdLst>
                    <a:gd name="T0" fmla="*/ 173 w 173"/>
                    <a:gd name="T1" fmla="*/ 87 h 175"/>
                    <a:gd name="T2" fmla="*/ 173 w 173"/>
                    <a:gd name="T3" fmla="*/ 87 h 175"/>
                    <a:gd name="T4" fmla="*/ 172 w 173"/>
                    <a:gd name="T5" fmla="*/ 105 h 175"/>
                    <a:gd name="T6" fmla="*/ 167 w 173"/>
                    <a:gd name="T7" fmla="*/ 120 h 175"/>
                    <a:gd name="T8" fmla="*/ 158 w 173"/>
                    <a:gd name="T9" fmla="*/ 135 h 175"/>
                    <a:gd name="T10" fmla="*/ 147 w 173"/>
                    <a:gd name="T11" fmla="*/ 149 h 175"/>
                    <a:gd name="T12" fmla="*/ 135 w 173"/>
                    <a:gd name="T13" fmla="*/ 159 h 175"/>
                    <a:gd name="T14" fmla="*/ 120 w 173"/>
                    <a:gd name="T15" fmla="*/ 167 h 175"/>
                    <a:gd name="T16" fmla="*/ 104 w 173"/>
                    <a:gd name="T17" fmla="*/ 172 h 175"/>
                    <a:gd name="T18" fmla="*/ 87 w 173"/>
                    <a:gd name="T19" fmla="*/ 175 h 175"/>
                    <a:gd name="T20" fmla="*/ 87 w 173"/>
                    <a:gd name="T21" fmla="*/ 175 h 175"/>
                    <a:gd name="T22" fmla="*/ 69 w 173"/>
                    <a:gd name="T23" fmla="*/ 172 h 175"/>
                    <a:gd name="T24" fmla="*/ 53 w 173"/>
                    <a:gd name="T25" fmla="*/ 167 h 175"/>
                    <a:gd name="T26" fmla="*/ 39 w 173"/>
                    <a:gd name="T27" fmla="*/ 159 h 175"/>
                    <a:gd name="T28" fmla="*/ 25 w 173"/>
                    <a:gd name="T29" fmla="*/ 149 h 175"/>
                    <a:gd name="T30" fmla="*/ 15 w 173"/>
                    <a:gd name="T31" fmla="*/ 135 h 175"/>
                    <a:gd name="T32" fmla="*/ 7 w 173"/>
                    <a:gd name="T33" fmla="*/ 120 h 175"/>
                    <a:gd name="T34" fmla="*/ 1 w 173"/>
                    <a:gd name="T35" fmla="*/ 105 h 175"/>
                    <a:gd name="T36" fmla="*/ 0 w 173"/>
                    <a:gd name="T37" fmla="*/ 87 h 175"/>
                    <a:gd name="T38" fmla="*/ 0 w 173"/>
                    <a:gd name="T39" fmla="*/ 87 h 175"/>
                    <a:gd name="T40" fmla="*/ 1 w 173"/>
                    <a:gd name="T41" fmla="*/ 69 h 175"/>
                    <a:gd name="T42" fmla="*/ 7 w 173"/>
                    <a:gd name="T43" fmla="*/ 54 h 175"/>
                    <a:gd name="T44" fmla="*/ 15 w 173"/>
                    <a:gd name="T45" fmla="*/ 39 h 175"/>
                    <a:gd name="T46" fmla="*/ 25 w 173"/>
                    <a:gd name="T47" fmla="*/ 25 h 175"/>
                    <a:gd name="T48" fmla="*/ 39 w 173"/>
                    <a:gd name="T49" fmla="*/ 15 h 175"/>
                    <a:gd name="T50" fmla="*/ 53 w 173"/>
                    <a:gd name="T51" fmla="*/ 7 h 175"/>
                    <a:gd name="T52" fmla="*/ 69 w 173"/>
                    <a:gd name="T53" fmla="*/ 3 h 175"/>
                    <a:gd name="T54" fmla="*/ 87 w 173"/>
                    <a:gd name="T55" fmla="*/ 0 h 175"/>
                    <a:gd name="T56" fmla="*/ 87 w 173"/>
                    <a:gd name="T57" fmla="*/ 0 h 175"/>
                    <a:gd name="T58" fmla="*/ 104 w 173"/>
                    <a:gd name="T59" fmla="*/ 3 h 175"/>
                    <a:gd name="T60" fmla="*/ 120 w 173"/>
                    <a:gd name="T61" fmla="*/ 7 h 175"/>
                    <a:gd name="T62" fmla="*/ 135 w 173"/>
                    <a:gd name="T63" fmla="*/ 15 h 175"/>
                    <a:gd name="T64" fmla="*/ 147 w 173"/>
                    <a:gd name="T65" fmla="*/ 25 h 175"/>
                    <a:gd name="T66" fmla="*/ 158 w 173"/>
                    <a:gd name="T67" fmla="*/ 39 h 175"/>
                    <a:gd name="T68" fmla="*/ 167 w 173"/>
                    <a:gd name="T69" fmla="*/ 54 h 175"/>
                    <a:gd name="T70" fmla="*/ 172 w 173"/>
                    <a:gd name="T71" fmla="*/ 69 h 175"/>
                    <a:gd name="T72" fmla="*/ 173 w 173"/>
                    <a:gd name="T73" fmla="*/ 87 h 175"/>
                    <a:gd name="T74" fmla="*/ 173 w 173"/>
                    <a:gd name="T75" fmla="*/ 8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5">
                      <a:moveTo>
                        <a:pt x="173" y="87"/>
                      </a:moveTo>
                      <a:lnTo>
                        <a:pt x="173" y="87"/>
                      </a:lnTo>
                      <a:lnTo>
                        <a:pt x="172" y="105"/>
                      </a:lnTo>
                      <a:lnTo>
                        <a:pt x="167" y="120"/>
                      </a:lnTo>
                      <a:lnTo>
                        <a:pt x="158" y="135"/>
                      </a:lnTo>
                      <a:lnTo>
                        <a:pt x="147" y="149"/>
                      </a:lnTo>
                      <a:lnTo>
                        <a:pt x="135" y="159"/>
                      </a:lnTo>
                      <a:lnTo>
                        <a:pt x="120" y="167"/>
                      </a:lnTo>
                      <a:lnTo>
                        <a:pt x="104" y="172"/>
                      </a:lnTo>
                      <a:lnTo>
                        <a:pt x="87" y="175"/>
                      </a:lnTo>
                      <a:lnTo>
                        <a:pt x="87" y="175"/>
                      </a:lnTo>
                      <a:lnTo>
                        <a:pt x="69" y="172"/>
                      </a:lnTo>
                      <a:lnTo>
                        <a:pt x="53" y="167"/>
                      </a:lnTo>
                      <a:lnTo>
                        <a:pt x="39" y="159"/>
                      </a:lnTo>
                      <a:lnTo>
                        <a:pt x="25" y="149"/>
                      </a:lnTo>
                      <a:lnTo>
                        <a:pt x="15" y="135"/>
                      </a:lnTo>
                      <a:lnTo>
                        <a:pt x="7" y="120"/>
                      </a:lnTo>
                      <a:lnTo>
                        <a:pt x="1" y="105"/>
                      </a:lnTo>
                      <a:lnTo>
                        <a:pt x="0" y="87"/>
                      </a:lnTo>
                      <a:lnTo>
                        <a:pt x="0" y="87"/>
                      </a:lnTo>
                      <a:lnTo>
                        <a:pt x="1" y="69"/>
                      </a:lnTo>
                      <a:lnTo>
                        <a:pt x="7" y="54"/>
                      </a:lnTo>
                      <a:lnTo>
                        <a:pt x="15" y="39"/>
                      </a:lnTo>
                      <a:lnTo>
                        <a:pt x="25" y="25"/>
                      </a:lnTo>
                      <a:lnTo>
                        <a:pt x="39" y="15"/>
                      </a:lnTo>
                      <a:lnTo>
                        <a:pt x="53" y="7"/>
                      </a:lnTo>
                      <a:lnTo>
                        <a:pt x="69" y="3"/>
                      </a:lnTo>
                      <a:lnTo>
                        <a:pt x="87" y="0"/>
                      </a:lnTo>
                      <a:lnTo>
                        <a:pt x="87" y="0"/>
                      </a:lnTo>
                      <a:lnTo>
                        <a:pt x="104" y="3"/>
                      </a:lnTo>
                      <a:lnTo>
                        <a:pt x="120" y="7"/>
                      </a:lnTo>
                      <a:lnTo>
                        <a:pt x="135" y="15"/>
                      </a:lnTo>
                      <a:lnTo>
                        <a:pt x="147" y="25"/>
                      </a:lnTo>
                      <a:lnTo>
                        <a:pt x="158" y="39"/>
                      </a:lnTo>
                      <a:lnTo>
                        <a:pt x="167" y="54"/>
                      </a:lnTo>
                      <a:lnTo>
                        <a:pt x="172" y="69"/>
                      </a:lnTo>
                      <a:lnTo>
                        <a:pt x="173" y="87"/>
                      </a:lnTo>
                      <a:lnTo>
                        <a:pt x="173" y="8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2" name="Freeform 248">
                  <a:extLst>
                    <a:ext uri="{FF2B5EF4-FFF2-40B4-BE49-F238E27FC236}">
                      <a16:creationId xmlns:a16="http://schemas.microsoft.com/office/drawing/2014/main" id="{A89881A2-7590-A98D-24BC-E5AB414A94D0}"/>
                    </a:ext>
                  </a:extLst>
                </p:cNvPr>
                <p:cNvSpPr>
                  <a:spLocks/>
                </p:cNvSpPr>
                <p:nvPr/>
              </p:nvSpPr>
              <p:spPr bwMode="auto">
                <a:xfrm>
                  <a:off x="3256" y="3950"/>
                  <a:ext cx="184" cy="184"/>
                </a:xfrm>
                <a:custGeom>
                  <a:avLst/>
                  <a:gdLst>
                    <a:gd name="T0" fmla="*/ 184 w 184"/>
                    <a:gd name="T1" fmla="*/ 92 h 184"/>
                    <a:gd name="T2" fmla="*/ 184 w 184"/>
                    <a:gd name="T3" fmla="*/ 92 h 184"/>
                    <a:gd name="T4" fmla="*/ 184 w 184"/>
                    <a:gd name="T5" fmla="*/ 101 h 184"/>
                    <a:gd name="T6" fmla="*/ 182 w 184"/>
                    <a:gd name="T7" fmla="*/ 110 h 184"/>
                    <a:gd name="T8" fmla="*/ 179 w 184"/>
                    <a:gd name="T9" fmla="*/ 119 h 184"/>
                    <a:gd name="T10" fmla="*/ 176 w 184"/>
                    <a:gd name="T11" fmla="*/ 128 h 184"/>
                    <a:gd name="T12" fmla="*/ 169 w 184"/>
                    <a:gd name="T13" fmla="*/ 143 h 184"/>
                    <a:gd name="T14" fmla="*/ 157 w 184"/>
                    <a:gd name="T15" fmla="*/ 156 h 184"/>
                    <a:gd name="T16" fmla="*/ 143 w 184"/>
                    <a:gd name="T17" fmla="*/ 168 h 184"/>
                    <a:gd name="T18" fmla="*/ 128 w 184"/>
                    <a:gd name="T19" fmla="*/ 176 h 184"/>
                    <a:gd name="T20" fmla="*/ 119 w 184"/>
                    <a:gd name="T21" fmla="*/ 179 h 184"/>
                    <a:gd name="T22" fmla="*/ 110 w 184"/>
                    <a:gd name="T23" fmla="*/ 182 h 184"/>
                    <a:gd name="T24" fmla="*/ 101 w 184"/>
                    <a:gd name="T25" fmla="*/ 184 h 184"/>
                    <a:gd name="T26" fmla="*/ 92 w 184"/>
                    <a:gd name="T27" fmla="*/ 184 h 184"/>
                    <a:gd name="T28" fmla="*/ 92 w 184"/>
                    <a:gd name="T29" fmla="*/ 184 h 184"/>
                    <a:gd name="T30" fmla="*/ 83 w 184"/>
                    <a:gd name="T31" fmla="*/ 184 h 184"/>
                    <a:gd name="T32" fmla="*/ 74 w 184"/>
                    <a:gd name="T33" fmla="*/ 182 h 184"/>
                    <a:gd name="T34" fmla="*/ 65 w 184"/>
                    <a:gd name="T35" fmla="*/ 179 h 184"/>
                    <a:gd name="T36" fmla="*/ 56 w 184"/>
                    <a:gd name="T37" fmla="*/ 176 h 184"/>
                    <a:gd name="T38" fmla="*/ 41 w 184"/>
                    <a:gd name="T39" fmla="*/ 168 h 184"/>
                    <a:gd name="T40" fmla="*/ 27 w 184"/>
                    <a:gd name="T41" fmla="*/ 156 h 184"/>
                    <a:gd name="T42" fmla="*/ 17 w 184"/>
                    <a:gd name="T43" fmla="*/ 143 h 184"/>
                    <a:gd name="T44" fmla="*/ 8 w 184"/>
                    <a:gd name="T45" fmla="*/ 128 h 184"/>
                    <a:gd name="T46" fmla="*/ 5 w 184"/>
                    <a:gd name="T47" fmla="*/ 119 h 184"/>
                    <a:gd name="T48" fmla="*/ 2 w 184"/>
                    <a:gd name="T49" fmla="*/ 110 h 184"/>
                    <a:gd name="T50" fmla="*/ 2 w 184"/>
                    <a:gd name="T51" fmla="*/ 101 h 184"/>
                    <a:gd name="T52" fmla="*/ 0 w 184"/>
                    <a:gd name="T53" fmla="*/ 92 h 184"/>
                    <a:gd name="T54" fmla="*/ 0 w 184"/>
                    <a:gd name="T55" fmla="*/ 92 h 184"/>
                    <a:gd name="T56" fmla="*/ 2 w 184"/>
                    <a:gd name="T57" fmla="*/ 83 h 184"/>
                    <a:gd name="T58" fmla="*/ 2 w 184"/>
                    <a:gd name="T59" fmla="*/ 74 h 184"/>
                    <a:gd name="T60" fmla="*/ 5 w 184"/>
                    <a:gd name="T61" fmla="*/ 64 h 184"/>
                    <a:gd name="T62" fmla="*/ 8 w 184"/>
                    <a:gd name="T63" fmla="*/ 55 h 184"/>
                    <a:gd name="T64" fmla="*/ 17 w 184"/>
                    <a:gd name="T65" fmla="*/ 40 h 184"/>
                    <a:gd name="T66" fmla="*/ 27 w 184"/>
                    <a:gd name="T67" fmla="*/ 27 h 184"/>
                    <a:gd name="T68" fmla="*/ 41 w 184"/>
                    <a:gd name="T69" fmla="*/ 15 h 184"/>
                    <a:gd name="T70" fmla="*/ 56 w 184"/>
                    <a:gd name="T71" fmla="*/ 7 h 184"/>
                    <a:gd name="T72" fmla="*/ 65 w 184"/>
                    <a:gd name="T73" fmla="*/ 4 h 184"/>
                    <a:gd name="T74" fmla="*/ 74 w 184"/>
                    <a:gd name="T75" fmla="*/ 1 h 184"/>
                    <a:gd name="T76" fmla="*/ 83 w 184"/>
                    <a:gd name="T77" fmla="*/ 0 h 184"/>
                    <a:gd name="T78" fmla="*/ 92 w 184"/>
                    <a:gd name="T79" fmla="*/ 0 h 184"/>
                    <a:gd name="T80" fmla="*/ 92 w 184"/>
                    <a:gd name="T81" fmla="*/ 0 h 184"/>
                    <a:gd name="T82" fmla="*/ 101 w 184"/>
                    <a:gd name="T83" fmla="*/ 0 h 184"/>
                    <a:gd name="T84" fmla="*/ 110 w 184"/>
                    <a:gd name="T85" fmla="*/ 1 h 184"/>
                    <a:gd name="T86" fmla="*/ 119 w 184"/>
                    <a:gd name="T87" fmla="*/ 4 h 184"/>
                    <a:gd name="T88" fmla="*/ 128 w 184"/>
                    <a:gd name="T89" fmla="*/ 7 h 184"/>
                    <a:gd name="T90" fmla="*/ 143 w 184"/>
                    <a:gd name="T91" fmla="*/ 15 h 184"/>
                    <a:gd name="T92" fmla="*/ 157 w 184"/>
                    <a:gd name="T93" fmla="*/ 27 h 184"/>
                    <a:gd name="T94" fmla="*/ 169 w 184"/>
                    <a:gd name="T95" fmla="*/ 40 h 184"/>
                    <a:gd name="T96" fmla="*/ 176 w 184"/>
                    <a:gd name="T97" fmla="*/ 55 h 184"/>
                    <a:gd name="T98" fmla="*/ 179 w 184"/>
                    <a:gd name="T99" fmla="*/ 64 h 184"/>
                    <a:gd name="T100" fmla="*/ 182 w 184"/>
                    <a:gd name="T101" fmla="*/ 74 h 184"/>
                    <a:gd name="T102" fmla="*/ 184 w 184"/>
                    <a:gd name="T103" fmla="*/ 83 h 184"/>
                    <a:gd name="T104" fmla="*/ 184 w 184"/>
                    <a:gd name="T105" fmla="*/ 92 h 184"/>
                    <a:gd name="T106" fmla="*/ 184 w 184"/>
                    <a:gd name="T107"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4" h="184">
                      <a:moveTo>
                        <a:pt x="184" y="92"/>
                      </a:moveTo>
                      <a:lnTo>
                        <a:pt x="184" y="92"/>
                      </a:lnTo>
                      <a:lnTo>
                        <a:pt x="184" y="101"/>
                      </a:lnTo>
                      <a:lnTo>
                        <a:pt x="182" y="110"/>
                      </a:lnTo>
                      <a:lnTo>
                        <a:pt x="179" y="119"/>
                      </a:lnTo>
                      <a:lnTo>
                        <a:pt x="176" y="128"/>
                      </a:lnTo>
                      <a:lnTo>
                        <a:pt x="169" y="143"/>
                      </a:lnTo>
                      <a:lnTo>
                        <a:pt x="157" y="156"/>
                      </a:lnTo>
                      <a:lnTo>
                        <a:pt x="143" y="168"/>
                      </a:lnTo>
                      <a:lnTo>
                        <a:pt x="128" y="176"/>
                      </a:lnTo>
                      <a:lnTo>
                        <a:pt x="119" y="179"/>
                      </a:lnTo>
                      <a:lnTo>
                        <a:pt x="110" y="182"/>
                      </a:lnTo>
                      <a:lnTo>
                        <a:pt x="101" y="184"/>
                      </a:lnTo>
                      <a:lnTo>
                        <a:pt x="92" y="184"/>
                      </a:lnTo>
                      <a:lnTo>
                        <a:pt x="92" y="184"/>
                      </a:lnTo>
                      <a:lnTo>
                        <a:pt x="83" y="184"/>
                      </a:lnTo>
                      <a:lnTo>
                        <a:pt x="74" y="182"/>
                      </a:lnTo>
                      <a:lnTo>
                        <a:pt x="65" y="179"/>
                      </a:lnTo>
                      <a:lnTo>
                        <a:pt x="56" y="176"/>
                      </a:lnTo>
                      <a:lnTo>
                        <a:pt x="41" y="168"/>
                      </a:lnTo>
                      <a:lnTo>
                        <a:pt x="27" y="156"/>
                      </a:lnTo>
                      <a:lnTo>
                        <a:pt x="17" y="143"/>
                      </a:lnTo>
                      <a:lnTo>
                        <a:pt x="8" y="128"/>
                      </a:lnTo>
                      <a:lnTo>
                        <a:pt x="5" y="119"/>
                      </a:lnTo>
                      <a:lnTo>
                        <a:pt x="2" y="110"/>
                      </a:lnTo>
                      <a:lnTo>
                        <a:pt x="2" y="101"/>
                      </a:lnTo>
                      <a:lnTo>
                        <a:pt x="0" y="92"/>
                      </a:lnTo>
                      <a:lnTo>
                        <a:pt x="0" y="92"/>
                      </a:lnTo>
                      <a:lnTo>
                        <a:pt x="2" y="83"/>
                      </a:lnTo>
                      <a:lnTo>
                        <a:pt x="2" y="74"/>
                      </a:lnTo>
                      <a:lnTo>
                        <a:pt x="5" y="64"/>
                      </a:lnTo>
                      <a:lnTo>
                        <a:pt x="8" y="55"/>
                      </a:lnTo>
                      <a:lnTo>
                        <a:pt x="17" y="40"/>
                      </a:lnTo>
                      <a:lnTo>
                        <a:pt x="27" y="27"/>
                      </a:lnTo>
                      <a:lnTo>
                        <a:pt x="41" y="15"/>
                      </a:lnTo>
                      <a:lnTo>
                        <a:pt x="56" y="7"/>
                      </a:lnTo>
                      <a:lnTo>
                        <a:pt x="65" y="4"/>
                      </a:lnTo>
                      <a:lnTo>
                        <a:pt x="74" y="1"/>
                      </a:lnTo>
                      <a:lnTo>
                        <a:pt x="83" y="0"/>
                      </a:lnTo>
                      <a:lnTo>
                        <a:pt x="92" y="0"/>
                      </a:lnTo>
                      <a:lnTo>
                        <a:pt x="92" y="0"/>
                      </a:lnTo>
                      <a:lnTo>
                        <a:pt x="101" y="0"/>
                      </a:lnTo>
                      <a:lnTo>
                        <a:pt x="110" y="1"/>
                      </a:lnTo>
                      <a:lnTo>
                        <a:pt x="119" y="4"/>
                      </a:lnTo>
                      <a:lnTo>
                        <a:pt x="128" y="7"/>
                      </a:lnTo>
                      <a:lnTo>
                        <a:pt x="143" y="15"/>
                      </a:lnTo>
                      <a:lnTo>
                        <a:pt x="157" y="27"/>
                      </a:lnTo>
                      <a:lnTo>
                        <a:pt x="169" y="40"/>
                      </a:lnTo>
                      <a:lnTo>
                        <a:pt x="176" y="55"/>
                      </a:lnTo>
                      <a:lnTo>
                        <a:pt x="179" y="64"/>
                      </a:lnTo>
                      <a:lnTo>
                        <a:pt x="182" y="74"/>
                      </a:lnTo>
                      <a:lnTo>
                        <a:pt x="184" y="83"/>
                      </a:lnTo>
                      <a:lnTo>
                        <a:pt x="184" y="92"/>
                      </a:lnTo>
                      <a:lnTo>
                        <a:pt x="184" y="9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3" name="Freeform 249">
                  <a:extLst>
                    <a:ext uri="{FF2B5EF4-FFF2-40B4-BE49-F238E27FC236}">
                      <a16:creationId xmlns:a16="http://schemas.microsoft.com/office/drawing/2014/main" id="{C5B22026-49E5-1655-63C3-7E6A04E18CBD}"/>
                    </a:ext>
                  </a:extLst>
                </p:cNvPr>
                <p:cNvSpPr>
                  <a:spLocks/>
                </p:cNvSpPr>
                <p:nvPr/>
              </p:nvSpPr>
              <p:spPr bwMode="auto">
                <a:xfrm>
                  <a:off x="3176" y="3938"/>
                  <a:ext cx="179" cy="179"/>
                </a:xfrm>
                <a:custGeom>
                  <a:avLst/>
                  <a:gdLst>
                    <a:gd name="T0" fmla="*/ 179 w 179"/>
                    <a:gd name="T1" fmla="*/ 89 h 179"/>
                    <a:gd name="T2" fmla="*/ 179 w 179"/>
                    <a:gd name="T3" fmla="*/ 89 h 179"/>
                    <a:gd name="T4" fmla="*/ 178 w 179"/>
                    <a:gd name="T5" fmla="*/ 98 h 179"/>
                    <a:gd name="T6" fmla="*/ 176 w 179"/>
                    <a:gd name="T7" fmla="*/ 107 h 179"/>
                    <a:gd name="T8" fmla="*/ 172 w 179"/>
                    <a:gd name="T9" fmla="*/ 123 h 179"/>
                    <a:gd name="T10" fmla="*/ 163 w 179"/>
                    <a:gd name="T11" fmla="*/ 138 h 179"/>
                    <a:gd name="T12" fmla="*/ 152 w 179"/>
                    <a:gd name="T13" fmla="*/ 152 h 179"/>
                    <a:gd name="T14" fmla="*/ 139 w 179"/>
                    <a:gd name="T15" fmla="*/ 162 h 179"/>
                    <a:gd name="T16" fmla="*/ 124 w 179"/>
                    <a:gd name="T17" fmla="*/ 171 h 179"/>
                    <a:gd name="T18" fmla="*/ 107 w 179"/>
                    <a:gd name="T19" fmla="*/ 176 h 179"/>
                    <a:gd name="T20" fmla="*/ 98 w 179"/>
                    <a:gd name="T21" fmla="*/ 177 h 179"/>
                    <a:gd name="T22" fmla="*/ 89 w 179"/>
                    <a:gd name="T23" fmla="*/ 179 h 179"/>
                    <a:gd name="T24" fmla="*/ 89 w 179"/>
                    <a:gd name="T25" fmla="*/ 179 h 179"/>
                    <a:gd name="T26" fmla="*/ 80 w 179"/>
                    <a:gd name="T27" fmla="*/ 177 h 179"/>
                    <a:gd name="T28" fmla="*/ 71 w 179"/>
                    <a:gd name="T29" fmla="*/ 176 h 179"/>
                    <a:gd name="T30" fmla="*/ 54 w 179"/>
                    <a:gd name="T31" fmla="*/ 171 h 179"/>
                    <a:gd name="T32" fmla="*/ 39 w 179"/>
                    <a:gd name="T33" fmla="*/ 162 h 179"/>
                    <a:gd name="T34" fmla="*/ 26 w 179"/>
                    <a:gd name="T35" fmla="*/ 152 h 179"/>
                    <a:gd name="T36" fmla="*/ 15 w 179"/>
                    <a:gd name="T37" fmla="*/ 138 h 179"/>
                    <a:gd name="T38" fmla="*/ 8 w 179"/>
                    <a:gd name="T39" fmla="*/ 123 h 179"/>
                    <a:gd name="T40" fmla="*/ 2 w 179"/>
                    <a:gd name="T41" fmla="*/ 107 h 179"/>
                    <a:gd name="T42" fmla="*/ 0 w 179"/>
                    <a:gd name="T43" fmla="*/ 98 h 179"/>
                    <a:gd name="T44" fmla="*/ 0 w 179"/>
                    <a:gd name="T45" fmla="*/ 89 h 179"/>
                    <a:gd name="T46" fmla="*/ 0 w 179"/>
                    <a:gd name="T47" fmla="*/ 89 h 179"/>
                    <a:gd name="T48" fmla="*/ 0 w 179"/>
                    <a:gd name="T49" fmla="*/ 79 h 179"/>
                    <a:gd name="T50" fmla="*/ 2 w 179"/>
                    <a:gd name="T51" fmla="*/ 70 h 179"/>
                    <a:gd name="T52" fmla="*/ 8 w 179"/>
                    <a:gd name="T53" fmla="*/ 54 h 179"/>
                    <a:gd name="T54" fmla="*/ 15 w 179"/>
                    <a:gd name="T55" fmla="*/ 39 h 179"/>
                    <a:gd name="T56" fmla="*/ 26 w 179"/>
                    <a:gd name="T57" fmla="*/ 25 h 179"/>
                    <a:gd name="T58" fmla="*/ 39 w 179"/>
                    <a:gd name="T59" fmla="*/ 15 h 179"/>
                    <a:gd name="T60" fmla="*/ 54 w 179"/>
                    <a:gd name="T61" fmla="*/ 7 h 179"/>
                    <a:gd name="T62" fmla="*/ 71 w 179"/>
                    <a:gd name="T63" fmla="*/ 1 h 179"/>
                    <a:gd name="T64" fmla="*/ 80 w 179"/>
                    <a:gd name="T65" fmla="*/ 0 h 179"/>
                    <a:gd name="T66" fmla="*/ 89 w 179"/>
                    <a:gd name="T67" fmla="*/ 0 h 179"/>
                    <a:gd name="T68" fmla="*/ 89 w 179"/>
                    <a:gd name="T69" fmla="*/ 0 h 179"/>
                    <a:gd name="T70" fmla="*/ 98 w 179"/>
                    <a:gd name="T71" fmla="*/ 0 h 179"/>
                    <a:gd name="T72" fmla="*/ 107 w 179"/>
                    <a:gd name="T73" fmla="*/ 1 h 179"/>
                    <a:gd name="T74" fmla="*/ 124 w 179"/>
                    <a:gd name="T75" fmla="*/ 7 h 179"/>
                    <a:gd name="T76" fmla="*/ 139 w 179"/>
                    <a:gd name="T77" fmla="*/ 15 h 179"/>
                    <a:gd name="T78" fmla="*/ 152 w 179"/>
                    <a:gd name="T79" fmla="*/ 25 h 179"/>
                    <a:gd name="T80" fmla="*/ 163 w 179"/>
                    <a:gd name="T81" fmla="*/ 39 h 179"/>
                    <a:gd name="T82" fmla="*/ 172 w 179"/>
                    <a:gd name="T83" fmla="*/ 54 h 179"/>
                    <a:gd name="T84" fmla="*/ 176 w 179"/>
                    <a:gd name="T85" fmla="*/ 70 h 179"/>
                    <a:gd name="T86" fmla="*/ 178 w 179"/>
                    <a:gd name="T87" fmla="*/ 79 h 179"/>
                    <a:gd name="T88" fmla="*/ 179 w 179"/>
                    <a:gd name="T89" fmla="*/ 89 h 179"/>
                    <a:gd name="T90" fmla="*/ 179 w 179"/>
                    <a:gd name="T9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 h="179">
                      <a:moveTo>
                        <a:pt x="179" y="89"/>
                      </a:moveTo>
                      <a:lnTo>
                        <a:pt x="179" y="89"/>
                      </a:lnTo>
                      <a:lnTo>
                        <a:pt x="178" y="98"/>
                      </a:lnTo>
                      <a:lnTo>
                        <a:pt x="176" y="107"/>
                      </a:lnTo>
                      <a:lnTo>
                        <a:pt x="172" y="123"/>
                      </a:lnTo>
                      <a:lnTo>
                        <a:pt x="163" y="138"/>
                      </a:lnTo>
                      <a:lnTo>
                        <a:pt x="152" y="152"/>
                      </a:lnTo>
                      <a:lnTo>
                        <a:pt x="139" y="162"/>
                      </a:lnTo>
                      <a:lnTo>
                        <a:pt x="124" y="171"/>
                      </a:lnTo>
                      <a:lnTo>
                        <a:pt x="107" y="176"/>
                      </a:lnTo>
                      <a:lnTo>
                        <a:pt x="98" y="177"/>
                      </a:lnTo>
                      <a:lnTo>
                        <a:pt x="89" y="179"/>
                      </a:lnTo>
                      <a:lnTo>
                        <a:pt x="89" y="179"/>
                      </a:lnTo>
                      <a:lnTo>
                        <a:pt x="80" y="177"/>
                      </a:lnTo>
                      <a:lnTo>
                        <a:pt x="71" y="176"/>
                      </a:lnTo>
                      <a:lnTo>
                        <a:pt x="54" y="171"/>
                      </a:lnTo>
                      <a:lnTo>
                        <a:pt x="39" y="162"/>
                      </a:lnTo>
                      <a:lnTo>
                        <a:pt x="26" y="152"/>
                      </a:lnTo>
                      <a:lnTo>
                        <a:pt x="15" y="138"/>
                      </a:lnTo>
                      <a:lnTo>
                        <a:pt x="8" y="123"/>
                      </a:lnTo>
                      <a:lnTo>
                        <a:pt x="2" y="107"/>
                      </a:lnTo>
                      <a:lnTo>
                        <a:pt x="0" y="98"/>
                      </a:lnTo>
                      <a:lnTo>
                        <a:pt x="0" y="89"/>
                      </a:lnTo>
                      <a:lnTo>
                        <a:pt x="0" y="89"/>
                      </a:lnTo>
                      <a:lnTo>
                        <a:pt x="0" y="79"/>
                      </a:lnTo>
                      <a:lnTo>
                        <a:pt x="2" y="70"/>
                      </a:lnTo>
                      <a:lnTo>
                        <a:pt x="8" y="54"/>
                      </a:lnTo>
                      <a:lnTo>
                        <a:pt x="15" y="39"/>
                      </a:lnTo>
                      <a:lnTo>
                        <a:pt x="26" y="25"/>
                      </a:lnTo>
                      <a:lnTo>
                        <a:pt x="39" y="15"/>
                      </a:lnTo>
                      <a:lnTo>
                        <a:pt x="54" y="7"/>
                      </a:lnTo>
                      <a:lnTo>
                        <a:pt x="71" y="1"/>
                      </a:lnTo>
                      <a:lnTo>
                        <a:pt x="80" y="0"/>
                      </a:lnTo>
                      <a:lnTo>
                        <a:pt x="89" y="0"/>
                      </a:lnTo>
                      <a:lnTo>
                        <a:pt x="89" y="0"/>
                      </a:lnTo>
                      <a:lnTo>
                        <a:pt x="98" y="0"/>
                      </a:lnTo>
                      <a:lnTo>
                        <a:pt x="107" y="1"/>
                      </a:lnTo>
                      <a:lnTo>
                        <a:pt x="124" y="7"/>
                      </a:lnTo>
                      <a:lnTo>
                        <a:pt x="139" y="15"/>
                      </a:lnTo>
                      <a:lnTo>
                        <a:pt x="152" y="25"/>
                      </a:lnTo>
                      <a:lnTo>
                        <a:pt x="163" y="39"/>
                      </a:lnTo>
                      <a:lnTo>
                        <a:pt x="172" y="54"/>
                      </a:lnTo>
                      <a:lnTo>
                        <a:pt x="176" y="70"/>
                      </a:lnTo>
                      <a:lnTo>
                        <a:pt x="178" y="79"/>
                      </a:lnTo>
                      <a:lnTo>
                        <a:pt x="179" y="89"/>
                      </a:lnTo>
                      <a:lnTo>
                        <a:pt x="179" y="8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4" name="Freeform 250">
                  <a:extLst>
                    <a:ext uri="{FF2B5EF4-FFF2-40B4-BE49-F238E27FC236}">
                      <a16:creationId xmlns:a16="http://schemas.microsoft.com/office/drawing/2014/main" id="{F44CD591-376B-DEC4-8F9D-E5AE6CAB95A0}"/>
                    </a:ext>
                  </a:extLst>
                </p:cNvPr>
                <p:cNvSpPr>
                  <a:spLocks/>
                </p:cNvSpPr>
                <p:nvPr/>
              </p:nvSpPr>
              <p:spPr bwMode="auto">
                <a:xfrm>
                  <a:off x="3095" y="3803"/>
                  <a:ext cx="181" cy="181"/>
                </a:xfrm>
                <a:custGeom>
                  <a:avLst/>
                  <a:gdLst>
                    <a:gd name="T0" fmla="*/ 181 w 181"/>
                    <a:gd name="T1" fmla="*/ 91 h 181"/>
                    <a:gd name="T2" fmla="*/ 181 w 181"/>
                    <a:gd name="T3" fmla="*/ 91 h 181"/>
                    <a:gd name="T4" fmla="*/ 181 w 181"/>
                    <a:gd name="T5" fmla="*/ 100 h 181"/>
                    <a:gd name="T6" fmla="*/ 179 w 181"/>
                    <a:gd name="T7" fmla="*/ 109 h 181"/>
                    <a:gd name="T8" fmla="*/ 173 w 181"/>
                    <a:gd name="T9" fmla="*/ 126 h 181"/>
                    <a:gd name="T10" fmla="*/ 166 w 181"/>
                    <a:gd name="T11" fmla="*/ 142 h 181"/>
                    <a:gd name="T12" fmla="*/ 153 w 181"/>
                    <a:gd name="T13" fmla="*/ 156 h 181"/>
                    <a:gd name="T14" fmla="*/ 140 w 181"/>
                    <a:gd name="T15" fmla="*/ 166 h 181"/>
                    <a:gd name="T16" fmla="*/ 125 w 181"/>
                    <a:gd name="T17" fmla="*/ 174 h 181"/>
                    <a:gd name="T18" fmla="*/ 108 w 181"/>
                    <a:gd name="T19" fmla="*/ 180 h 181"/>
                    <a:gd name="T20" fmla="*/ 99 w 181"/>
                    <a:gd name="T21" fmla="*/ 181 h 181"/>
                    <a:gd name="T22" fmla="*/ 90 w 181"/>
                    <a:gd name="T23" fmla="*/ 181 h 181"/>
                    <a:gd name="T24" fmla="*/ 90 w 181"/>
                    <a:gd name="T25" fmla="*/ 181 h 181"/>
                    <a:gd name="T26" fmla="*/ 81 w 181"/>
                    <a:gd name="T27" fmla="*/ 181 h 181"/>
                    <a:gd name="T28" fmla="*/ 72 w 181"/>
                    <a:gd name="T29" fmla="*/ 180 h 181"/>
                    <a:gd name="T30" fmla="*/ 54 w 181"/>
                    <a:gd name="T31" fmla="*/ 174 h 181"/>
                    <a:gd name="T32" fmla="*/ 39 w 181"/>
                    <a:gd name="T33" fmla="*/ 166 h 181"/>
                    <a:gd name="T34" fmla="*/ 25 w 181"/>
                    <a:gd name="T35" fmla="*/ 156 h 181"/>
                    <a:gd name="T36" fmla="*/ 15 w 181"/>
                    <a:gd name="T37" fmla="*/ 142 h 181"/>
                    <a:gd name="T38" fmla="*/ 6 w 181"/>
                    <a:gd name="T39" fmla="*/ 126 h 181"/>
                    <a:gd name="T40" fmla="*/ 1 w 181"/>
                    <a:gd name="T41" fmla="*/ 109 h 181"/>
                    <a:gd name="T42" fmla="*/ 0 w 181"/>
                    <a:gd name="T43" fmla="*/ 100 h 181"/>
                    <a:gd name="T44" fmla="*/ 0 w 181"/>
                    <a:gd name="T45" fmla="*/ 91 h 181"/>
                    <a:gd name="T46" fmla="*/ 0 w 181"/>
                    <a:gd name="T47" fmla="*/ 91 h 181"/>
                    <a:gd name="T48" fmla="*/ 0 w 181"/>
                    <a:gd name="T49" fmla="*/ 82 h 181"/>
                    <a:gd name="T50" fmla="*/ 1 w 181"/>
                    <a:gd name="T51" fmla="*/ 73 h 181"/>
                    <a:gd name="T52" fmla="*/ 6 w 181"/>
                    <a:gd name="T53" fmla="*/ 55 h 181"/>
                    <a:gd name="T54" fmla="*/ 15 w 181"/>
                    <a:gd name="T55" fmla="*/ 40 h 181"/>
                    <a:gd name="T56" fmla="*/ 25 w 181"/>
                    <a:gd name="T57" fmla="*/ 26 h 181"/>
                    <a:gd name="T58" fmla="*/ 39 w 181"/>
                    <a:gd name="T59" fmla="*/ 16 h 181"/>
                    <a:gd name="T60" fmla="*/ 54 w 181"/>
                    <a:gd name="T61" fmla="*/ 6 h 181"/>
                    <a:gd name="T62" fmla="*/ 72 w 181"/>
                    <a:gd name="T63" fmla="*/ 2 h 181"/>
                    <a:gd name="T64" fmla="*/ 81 w 181"/>
                    <a:gd name="T65" fmla="*/ 0 h 181"/>
                    <a:gd name="T66" fmla="*/ 90 w 181"/>
                    <a:gd name="T67" fmla="*/ 0 h 181"/>
                    <a:gd name="T68" fmla="*/ 90 w 181"/>
                    <a:gd name="T69" fmla="*/ 0 h 181"/>
                    <a:gd name="T70" fmla="*/ 99 w 181"/>
                    <a:gd name="T71" fmla="*/ 0 h 181"/>
                    <a:gd name="T72" fmla="*/ 108 w 181"/>
                    <a:gd name="T73" fmla="*/ 2 h 181"/>
                    <a:gd name="T74" fmla="*/ 125 w 181"/>
                    <a:gd name="T75" fmla="*/ 6 h 181"/>
                    <a:gd name="T76" fmla="*/ 140 w 181"/>
                    <a:gd name="T77" fmla="*/ 16 h 181"/>
                    <a:gd name="T78" fmla="*/ 153 w 181"/>
                    <a:gd name="T79" fmla="*/ 26 h 181"/>
                    <a:gd name="T80" fmla="*/ 166 w 181"/>
                    <a:gd name="T81" fmla="*/ 40 h 181"/>
                    <a:gd name="T82" fmla="*/ 173 w 181"/>
                    <a:gd name="T83" fmla="*/ 55 h 181"/>
                    <a:gd name="T84" fmla="*/ 179 w 181"/>
                    <a:gd name="T85" fmla="*/ 73 h 181"/>
                    <a:gd name="T86" fmla="*/ 181 w 181"/>
                    <a:gd name="T87" fmla="*/ 82 h 181"/>
                    <a:gd name="T88" fmla="*/ 181 w 181"/>
                    <a:gd name="T89" fmla="*/ 91 h 181"/>
                    <a:gd name="T90" fmla="*/ 181 w 181"/>
                    <a:gd name="T91"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1">
                      <a:moveTo>
                        <a:pt x="181" y="91"/>
                      </a:moveTo>
                      <a:lnTo>
                        <a:pt x="181" y="91"/>
                      </a:lnTo>
                      <a:lnTo>
                        <a:pt x="181" y="100"/>
                      </a:lnTo>
                      <a:lnTo>
                        <a:pt x="179" y="109"/>
                      </a:lnTo>
                      <a:lnTo>
                        <a:pt x="173" y="126"/>
                      </a:lnTo>
                      <a:lnTo>
                        <a:pt x="166" y="142"/>
                      </a:lnTo>
                      <a:lnTo>
                        <a:pt x="153" y="156"/>
                      </a:lnTo>
                      <a:lnTo>
                        <a:pt x="140" y="166"/>
                      </a:lnTo>
                      <a:lnTo>
                        <a:pt x="125" y="174"/>
                      </a:lnTo>
                      <a:lnTo>
                        <a:pt x="108" y="180"/>
                      </a:lnTo>
                      <a:lnTo>
                        <a:pt x="99" y="181"/>
                      </a:lnTo>
                      <a:lnTo>
                        <a:pt x="90" y="181"/>
                      </a:lnTo>
                      <a:lnTo>
                        <a:pt x="90" y="181"/>
                      </a:lnTo>
                      <a:lnTo>
                        <a:pt x="81" y="181"/>
                      </a:lnTo>
                      <a:lnTo>
                        <a:pt x="72" y="180"/>
                      </a:lnTo>
                      <a:lnTo>
                        <a:pt x="54" y="174"/>
                      </a:lnTo>
                      <a:lnTo>
                        <a:pt x="39" y="166"/>
                      </a:lnTo>
                      <a:lnTo>
                        <a:pt x="25" y="156"/>
                      </a:lnTo>
                      <a:lnTo>
                        <a:pt x="15" y="142"/>
                      </a:lnTo>
                      <a:lnTo>
                        <a:pt x="6" y="126"/>
                      </a:lnTo>
                      <a:lnTo>
                        <a:pt x="1" y="109"/>
                      </a:lnTo>
                      <a:lnTo>
                        <a:pt x="0" y="100"/>
                      </a:lnTo>
                      <a:lnTo>
                        <a:pt x="0" y="91"/>
                      </a:lnTo>
                      <a:lnTo>
                        <a:pt x="0" y="91"/>
                      </a:lnTo>
                      <a:lnTo>
                        <a:pt x="0" y="82"/>
                      </a:lnTo>
                      <a:lnTo>
                        <a:pt x="1" y="73"/>
                      </a:lnTo>
                      <a:lnTo>
                        <a:pt x="6" y="55"/>
                      </a:lnTo>
                      <a:lnTo>
                        <a:pt x="15" y="40"/>
                      </a:lnTo>
                      <a:lnTo>
                        <a:pt x="25" y="26"/>
                      </a:lnTo>
                      <a:lnTo>
                        <a:pt x="39" y="16"/>
                      </a:lnTo>
                      <a:lnTo>
                        <a:pt x="54" y="6"/>
                      </a:lnTo>
                      <a:lnTo>
                        <a:pt x="72" y="2"/>
                      </a:lnTo>
                      <a:lnTo>
                        <a:pt x="81" y="0"/>
                      </a:lnTo>
                      <a:lnTo>
                        <a:pt x="90" y="0"/>
                      </a:lnTo>
                      <a:lnTo>
                        <a:pt x="90" y="0"/>
                      </a:lnTo>
                      <a:lnTo>
                        <a:pt x="99" y="0"/>
                      </a:lnTo>
                      <a:lnTo>
                        <a:pt x="108" y="2"/>
                      </a:lnTo>
                      <a:lnTo>
                        <a:pt x="125" y="6"/>
                      </a:lnTo>
                      <a:lnTo>
                        <a:pt x="140" y="16"/>
                      </a:lnTo>
                      <a:lnTo>
                        <a:pt x="153" y="26"/>
                      </a:lnTo>
                      <a:lnTo>
                        <a:pt x="166" y="40"/>
                      </a:lnTo>
                      <a:lnTo>
                        <a:pt x="173" y="55"/>
                      </a:lnTo>
                      <a:lnTo>
                        <a:pt x="179" y="73"/>
                      </a:lnTo>
                      <a:lnTo>
                        <a:pt x="181" y="82"/>
                      </a:lnTo>
                      <a:lnTo>
                        <a:pt x="181" y="91"/>
                      </a:lnTo>
                      <a:lnTo>
                        <a:pt x="181" y="9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5" name="Freeform 251">
                  <a:extLst>
                    <a:ext uri="{FF2B5EF4-FFF2-40B4-BE49-F238E27FC236}">
                      <a16:creationId xmlns:a16="http://schemas.microsoft.com/office/drawing/2014/main" id="{BB418779-0DC1-AAB2-84F7-E184D89CE40F}"/>
                    </a:ext>
                  </a:extLst>
                </p:cNvPr>
                <p:cNvSpPr>
                  <a:spLocks/>
                </p:cNvSpPr>
                <p:nvPr/>
              </p:nvSpPr>
              <p:spPr bwMode="auto">
                <a:xfrm>
                  <a:off x="3024" y="3882"/>
                  <a:ext cx="155" cy="155"/>
                </a:xfrm>
                <a:custGeom>
                  <a:avLst/>
                  <a:gdLst>
                    <a:gd name="T0" fmla="*/ 155 w 155"/>
                    <a:gd name="T1" fmla="*/ 77 h 155"/>
                    <a:gd name="T2" fmla="*/ 155 w 155"/>
                    <a:gd name="T3" fmla="*/ 77 h 155"/>
                    <a:gd name="T4" fmla="*/ 154 w 155"/>
                    <a:gd name="T5" fmla="*/ 93 h 155"/>
                    <a:gd name="T6" fmla="*/ 149 w 155"/>
                    <a:gd name="T7" fmla="*/ 108 h 155"/>
                    <a:gd name="T8" fmla="*/ 142 w 155"/>
                    <a:gd name="T9" fmla="*/ 120 h 155"/>
                    <a:gd name="T10" fmla="*/ 133 w 155"/>
                    <a:gd name="T11" fmla="*/ 132 h 155"/>
                    <a:gd name="T12" fmla="*/ 120 w 155"/>
                    <a:gd name="T13" fmla="*/ 142 h 155"/>
                    <a:gd name="T14" fmla="*/ 108 w 155"/>
                    <a:gd name="T15" fmla="*/ 149 h 155"/>
                    <a:gd name="T16" fmla="*/ 93 w 155"/>
                    <a:gd name="T17" fmla="*/ 154 h 155"/>
                    <a:gd name="T18" fmla="*/ 77 w 155"/>
                    <a:gd name="T19" fmla="*/ 155 h 155"/>
                    <a:gd name="T20" fmla="*/ 77 w 155"/>
                    <a:gd name="T21" fmla="*/ 155 h 155"/>
                    <a:gd name="T22" fmla="*/ 62 w 155"/>
                    <a:gd name="T23" fmla="*/ 154 h 155"/>
                    <a:gd name="T24" fmla="*/ 47 w 155"/>
                    <a:gd name="T25" fmla="*/ 149 h 155"/>
                    <a:gd name="T26" fmla="*/ 35 w 155"/>
                    <a:gd name="T27" fmla="*/ 142 h 155"/>
                    <a:gd name="T28" fmla="*/ 23 w 155"/>
                    <a:gd name="T29" fmla="*/ 132 h 155"/>
                    <a:gd name="T30" fmla="*/ 13 w 155"/>
                    <a:gd name="T31" fmla="*/ 120 h 155"/>
                    <a:gd name="T32" fmla="*/ 6 w 155"/>
                    <a:gd name="T33" fmla="*/ 108 h 155"/>
                    <a:gd name="T34" fmla="*/ 1 w 155"/>
                    <a:gd name="T35" fmla="*/ 93 h 155"/>
                    <a:gd name="T36" fmla="*/ 0 w 155"/>
                    <a:gd name="T37" fmla="*/ 77 h 155"/>
                    <a:gd name="T38" fmla="*/ 0 w 155"/>
                    <a:gd name="T39" fmla="*/ 77 h 155"/>
                    <a:gd name="T40" fmla="*/ 1 w 155"/>
                    <a:gd name="T41" fmla="*/ 62 h 155"/>
                    <a:gd name="T42" fmla="*/ 6 w 155"/>
                    <a:gd name="T43" fmla="*/ 47 h 155"/>
                    <a:gd name="T44" fmla="*/ 13 w 155"/>
                    <a:gd name="T45" fmla="*/ 34 h 155"/>
                    <a:gd name="T46" fmla="*/ 23 w 155"/>
                    <a:gd name="T47" fmla="*/ 22 h 155"/>
                    <a:gd name="T48" fmla="*/ 35 w 155"/>
                    <a:gd name="T49" fmla="*/ 13 h 155"/>
                    <a:gd name="T50" fmla="*/ 47 w 155"/>
                    <a:gd name="T51" fmla="*/ 6 h 155"/>
                    <a:gd name="T52" fmla="*/ 62 w 155"/>
                    <a:gd name="T53" fmla="*/ 1 h 155"/>
                    <a:gd name="T54" fmla="*/ 77 w 155"/>
                    <a:gd name="T55" fmla="*/ 0 h 155"/>
                    <a:gd name="T56" fmla="*/ 77 w 155"/>
                    <a:gd name="T57" fmla="*/ 0 h 155"/>
                    <a:gd name="T58" fmla="*/ 93 w 155"/>
                    <a:gd name="T59" fmla="*/ 1 h 155"/>
                    <a:gd name="T60" fmla="*/ 108 w 155"/>
                    <a:gd name="T61" fmla="*/ 6 h 155"/>
                    <a:gd name="T62" fmla="*/ 120 w 155"/>
                    <a:gd name="T63" fmla="*/ 13 h 155"/>
                    <a:gd name="T64" fmla="*/ 133 w 155"/>
                    <a:gd name="T65" fmla="*/ 22 h 155"/>
                    <a:gd name="T66" fmla="*/ 142 w 155"/>
                    <a:gd name="T67" fmla="*/ 34 h 155"/>
                    <a:gd name="T68" fmla="*/ 149 w 155"/>
                    <a:gd name="T69" fmla="*/ 47 h 155"/>
                    <a:gd name="T70" fmla="*/ 154 w 155"/>
                    <a:gd name="T71" fmla="*/ 62 h 155"/>
                    <a:gd name="T72" fmla="*/ 155 w 155"/>
                    <a:gd name="T73" fmla="*/ 77 h 155"/>
                    <a:gd name="T74" fmla="*/ 155 w 155"/>
                    <a:gd name="T75"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55">
                      <a:moveTo>
                        <a:pt x="155" y="77"/>
                      </a:moveTo>
                      <a:lnTo>
                        <a:pt x="155" y="77"/>
                      </a:lnTo>
                      <a:lnTo>
                        <a:pt x="154" y="93"/>
                      </a:lnTo>
                      <a:lnTo>
                        <a:pt x="149" y="108"/>
                      </a:lnTo>
                      <a:lnTo>
                        <a:pt x="142" y="120"/>
                      </a:lnTo>
                      <a:lnTo>
                        <a:pt x="133" y="132"/>
                      </a:lnTo>
                      <a:lnTo>
                        <a:pt x="120" y="142"/>
                      </a:lnTo>
                      <a:lnTo>
                        <a:pt x="108" y="149"/>
                      </a:lnTo>
                      <a:lnTo>
                        <a:pt x="93" y="154"/>
                      </a:lnTo>
                      <a:lnTo>
                        <a:pt x="77" y="155"/>
                      </a:lnTo>
                      <a:lnTo>
                        <a:pt x="77" y="155"/>
                      </a:lnTo>
                      <a:lnTo>
                        <a:pt x="62" y="154"/>
                      </a:lnTo>
                      <a:lnTo>
                        <a:pt x="47" y="149"/>
                      </a:lnTo>
                      <a:lnTo>
                        <a:pt x="35" y="142"/>
                      </a:lnTo>
                      <a:lnTo>
                        <a:pt x="23" y="132"/>
                      </a:lnTo>
                      <a:lnTo>
                        <a:pt x="13" y="120"/>
                      </a:lnTo>
                      <a:lnTo>
                        <a:pt x="6" y="108"/>
                      </a:lnTo>
                      <a:lnTo>
                        <a:pt x="1" y="93"/>
                      </a:lnTo>
                      <a:lnTo>
                        <a:pt x="0" y="77"/>
                      </a:lnTo>
                      <a:lnTo>
                        <a:pt x="0" y="77"/>
                      </a:lnTo>
                      <a:lnTo>
                        <a:pt x="1" y="62"/>
                      </a:lnTo>
                      <a:lnTo>
                        <a:pt x="6" y="47"/>
                      </a:lnTo>
                      <a:lnTo>
                        <a:pt x="13" y="34"/>
                      </a:lnTo>
                      <a:lnTo>
                        <a:pt x="23" y="22"/>
                      </a:lnTo>
                      <a:lnTo>
                        <a:pt x="35" y="13"/>
                      </a:lnTo>
                      <a:lnTo>
                        <a:pt x="47" y="6"/>
                      </a:lnTo>
                      <a:lnTo>
                        <a:pt x="62" y="1"/>
                      </a:lnTo>
                      <a:lnTo>
                        <a:pt x="77" y="0"/>
                      </a:lnTo>
                      <a:lnTo>
                        <a:pt x="77" y="0"/>
                      </a:lnTo>
                      <a:lnTo>
                        <a:pt x="93" y="1"/>
                      </a:lnTo>
                      <a:lnTo>
                        <a:pt x="108" y="6"/>
                      </a:lnTo>
                      <a:lnTo>
                        <a:pt x="120" y="13"/>
                      </a:lnTo>
                      <a:lnTo>
                        <a:pt x="133" y="22"/>
                      </a:lnTo>
                      <a:lnTo>
                        <a:pt x="142" y="34"/>
                      </a:lnTo>
                      <a:lnTo>
                        <a:pt x="149" y="47"/>
                      </a:lnTo>
                      <a:lnTo>
                        <a:pt x="154" y="62"/>
                      </a:lnTo>
                      <a:lnTo>
                        <a:pt x="155" y="77"/>
                      </a:lnTo>
                      <a:lnTo>
                        <a:pt x="155" y="7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6" name="Freeform 252">
                  <a:extLst>
                    <a:ext uri="{FF2B5EF4-FFF2-40B4-BE49-F238E27FC236}">
                      <a16:creationId xmlns:a16="http://schemas.microsoft.com/office/drawing/2014/main" id="{6E78200E-866C-842E-A037-187FCEF47263}"/>
                    </a:ext>
                  </a:extLst>
                </p:cNvPr>
                <p:cNvSpPr>
                  <a:spLocks/>
                </p:cNvSpPr>
                <p:nvPr/>
              </p:nvSpPr>
              <p:spPr bwMode="auto">
                <a:xfrm>
                  <a:off x="3027" y="3754"/>
                  <a:ext cx="157" cy="158"/>
                </a:xfrm>
                <a:custGeom>
                  <a:avLst/>
                  <a:gdLst>
                    <a:gd name="T0" fmla="*/ 157 w 157"/>
                    <a:gd name="T1" fmla="*/ 78 h 158"/>
                    <a:gd name="T2" fmla="*/ 157 w 157"/>
                    <a:gd name="T3" fmla="*/ 78 h 158"/>
                    <a:gd name="T4" fmla="*/ 155 w 157"/>
                    <a:gd name="T5" fmla="*/ 95 h 158"/>
                    <a:gd name="T6" fmla="*/ 151 w 157"/>
                    <a:gd name="T7" fmla="*/ 110 h 158"/>
                    <a:gd name="T8" fmla="*/ 143 w 157"/>
                    <a:gd name="T9" fmla="*/ 123 h 158"/>
                    <a:gd name="T10" fmla="*/ 134 w 157"/>
                    <a:gd name="T11" fmla="*/ 134 h 158"/>
                    <a:gd name="T12" fmla="*/ 122 w 157"/>
                    <a:gd name="T13" fmla="*/ 144 h 158"/>
                    <a:gd name="T14" fmla="*/ 108 w 157"/>
                    <a:gd name="T15" fmla="*/ 152 h 158"/>
                    <a:gd name="T16" fmla="*/ 93 w 157"/>
                    <a:gd name="T17" fmla="*/ 156 h 158"/>
                    <a:gd name="T18" fmla="*/ 78 w 157"/>
                    <a:gd name="T19" fmla="*/ 158 h 158"/>
                    <a:gd name="T20" fmla="*/ 78 w 157"/>
                    <a:gd name="T21" fmla="*/ 158 h 158"/>
                    <a:gd name="T22" fmla="*/ 62 w 157"/>
                    <a:gd name="T23" fmla="*/ 156 h 158"/>
                    <a:gd name="T24" fmla="*/ 47 w 157"/>
                    <a:gd name="T25" fmla="*/ 152 h 158"/>
                    <a:gd name="T26" fmla="*/ 35 w 157"/>
                    <a:gd name="T27" fmla="*/ 144 h 158"/>
                    <a:gd name="T28" fmla="*/ 23 w 157"/>
                    <a:gd name="T29" fmla="*/ 134 h 158"/>
                    <a:gd name="T30" fmla="*/ 13 w 157"/>
                    <a:gd name="T31" fmla="*/ 123 h 158"/>
                    <a:gd name="T32" fmla="*/ 6 w 157"/>
                    <a:gd name="T33" fmla="*/ 110 h 158"/>
                    <a:gd name="T34" fmla="*/ 1 w 157"/>
                    <a:gd name="T35" fmla="*/ 95 h 158"/>
                    <a:gd name="T36" fmla="*/ 0 w 157"/>
                    <a:gd name="T37" fmla="*/ 78 h 158"/>
                    <a:gd name="T38" fmla="*/ 0 w 157"/>
                    <a:gd name="T39" fmla="*/ 78 h 158"/>
                    <a:gd name="T40" fmla="*/ 1 w 157"/>
                    <a:gd name="T41" fmla="*/ 63 h 158"/>
                    <a:gd name="T42" fmla="*/ 6 w 157"/>
                    <a:gd name="T43" fmla="*/ 48 h 158"/>
                    <a:gd name="T44" fmla="*/ 13 w 157"/>
                    <a:gd name="T45" fmla="*/ 34 h 158"/>
                    <a:gd name="T46" fmla="*/ 23 w 157"/>
                    <a:gd name="T47" fmla="*/ 24 h 158"/>
                    <a:gd name="T48" fmla="*/ 35 w 157"/>
                    <a:gd name="T49" fmla="*/ 13 h 158"/>
                    <a:gd name="T50" fmla="*/ 47 w 157"/>
                    <a:gd name="T51" fmla="*/ 6 h 158"/>
                    <a:gd name="T52" fmla="*/ 62 w 157"/>
                    <a:gd name="T53" fmla="*/ 1 h 158"/>
                    <a:gd name="T54" fmla="*/ 78 w 157"/>
                    <a:gd name="T55" fmla="*/ 0 h 158"/>
                    <a:gd name="T56" fmla="*/ 78 w 157"/>
                    <a:gd name="T57" fmla="*/ 0 h 158"/>
                    <a:gd name="T58" fmla="*/ 93 w 157"/>
                    <a:gd name="T59" fmla="*/ 1 h 158"/>
                    <a:gd name="T60" fmla="*/ 108 w 157"/>
                    <a:gd name="T61" fmla="*/ 6 h 158"/>
                    <a:gd name="T62" fmla="*/ 122 w 157"/>
                    <a:gd name="T63" fmla="*/ 13 h 158"/>
                    <a:gd name="T64" fmla="*/ 134 w 157"/>
                    <a:gd name="T65" fmla="*/ 24 h 158"/>
                    <a:gd name="T66" fmla="*/ 143 w 157"/>
                    <a:gd name="T67" fmla="*/ 34 h 158"/>
                    <a:gd name="T68" fmla="*/ 151 w 157"/>
                    <a:gd name="T69" fmla="*/ 48 h 158"/>
                    <a:gd name="T70" fmla="*/ 155 w 157"/>
                    <a:gd name="T71" fmla="*/ 63 h 158"/>
                    <a:gd name="T72" fmla="*/ 157 w 157"/>
                    <a:gd name="T73" fmla="*/ 78 h 158"/>
                    <a:gd name="T74" fmla="*/ 157 w 157"/>
                    <a:gd name="T75" fmla="*/ 7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58">
                      <a:moveTo>
                        <a:pt x="157" y="78"/>
                      </a:moveTo>
                      <a:lnTo>
                        <a:pt x="157" y="78"/>
                      </a:lnTo>
                      <a:lnTo>
                        <a:pt x="155" y="95"/>
                      </a:lnTo>
                      <a:lnTo>
                        <a:pt x="151" y="110"/>
                      </a:lnTo>
                      <a:lnTo>
                        <a:pt x="143" y="123"/>
                      </a:lnTo>
                      <a:lnTo>
                        <a:pt x="134" y="134"/>
                      </a:lnTo>
                      <a:lnTo>
                        <a:pt x="122" y="144"/>
                      </a:lnTo>
                      <a:lnTo>
                        <a:pt x="108" y="152"/>
                      </a:lnTo>
                      <a:lnTo>
                        <a:pt x="93" y="156"/>
                      </a:lnTo>
                      <a:lnTo>
                        <a:pt x="78" y="158"/>
                      </a:lnTo>
                      <a:lnTo>
                        <a:pt x="78" y="158"/>
                      </a:lnTo>
                      <a:lnTo>
                        <a:pt x="62" y="156"/>
                      </a:lnTo>
                      <a:lnTo>
                        <a:pt x="47" y="152"/>
                      </a:lnTo>
                      <a:lnTo>
                        <a:pt x="35" y="144"/>
                      </a:lnTo>
                      <a:lnTo>
                        <a:pt x="23" y="134"/>
                      </a:lnTo>
                      <a:lnTo>
                        <a:pt x="13" y="123"/>
                      </a:lnTo>
                      <a:lnTo>
                        <a:pt x="6" y="110"/>
                      </a:lnTo>
                      <a:lnTo>
                        <a:pt x="1" y="95"/>
                      </a:lnTo>
                      <a:lnTo>
                        <a:pt x="0" y="78"/>
                      </a:lnTo>
                      <a:lnTo>
                        <a:pt x="0" y="78"/>
                      </a:lnTo>
                      <a:lnTo>
                        <a:pt x="1" y="63"/>
                      </a:lnTo>
                      <a:lnTo>
                        <a:pt x="6" y="48"/>
                      </a:lnTo>
                      <a:lnTo>
                        <a:pt x="13" y="34"/>
                      </a:lnTo>
                      <a:lnTo>
                        <a:pt x="23" y="24"/>
                      </a:lnTo>
                      <a:lnTo>
                        <a:pt x="35" y="13"/>
                      </a:lnTo>
                      <a:lnTo>
                        <a:pt x="47" y="6"/>
                      </a:lnTo>
                      <a:lnTo>
                        <a:pt x="62" y="1"/>
                      </a:lnTo>
                      <a:lnTo>
                        <a:pt x="78" y="0"/>
                      </a:lnTo>
                      <a:lnTo>
                        <a:pt x="78" y="0"/>
                      </a:lnTo>
                      <a:lnTo>
                        <a:pt x="93" y="1"/>
                      </a:lnTo>
                      <a:lnTo>
                        <a:pt x="108" y="6"/>
                      </a:lnTo>
                      <a:lnTo>
                        <a:pt x="122" y="13"/>
                      </a:lnTo>
                      <a:lnTo>
                        <a:pt x="134" y="24"/>
                      </a:lnTo>
                      <a:lnTo>
                        <a:pt x="143" y="34"/>
                      </a:lnTo>
                      <a:lnTo>
                        <a:pt x="151" y="48"/>
                      </a:lnTo>
                      <a:lnTo>
                        <a:pt x="155" y="63"/>
                      </a:lnTo>
                      <a:lnTo>
                        <a:pt x="157" y="78"/>
                      </a:lnTo>
                      <a:lnTo>
                        <a:pt x="157" y="7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7" name="Freeform 253">
                  <a:extLst>
                    <a:ext uri="{FF2B5EF4-FFF2-40B4-BE49-F238E27FC236}">
                      <a16:creationId xmlns:a16="http://schemas.microsoft.com/office/drawing/2014/main" id="{8414FCF2-8F39-2E07-1863-579F22EE15D4}"/>
                    </a:ext>
                  </a:extLst>
                </p:cNvPr>
                <p:cNvSpPr>
                  <a:spLocks/>
                </p:cNvSpPr>
                <p:nvPr/>
              </p:nvSpPr>
              <p:spPr bwMode="auto">
                <a:xfrm>
                  <a:off x="2831" y="3868"/>
                  <a:ext cx="211" cy="210"/>
                </a:xfrm>
                <a:custGeom>
                  <a:avLst/>
                  <a:gdLst>
                    <a:gd name="T0" fmla="*/ 211 w 211"/>
                    <a:gd name="T1" fmla="*/ 106 h 210"/>
                    <a:gd name="T2" fmla="*/ 208 w 211"/>
                    <a:gd name="T3" fmla="*/ 127 h 210"/>
                    <a:gd name="T4" fmla="*/ 202 w 211"/>
                    <a:gd name="T5" fmla="*/ 146 h 210"/>
                    <a:gd name="T6" fmla="*/ 193 w 211"/>
                    <a:gd name="T7" fmla="*/ 163 h 210"/>
                    <a:gd name="T8" fmla="*/ 179 w 211"/>
                    <a:gd name="T9" fmla="*/ 180 h 210"/>
                    <a:gd name="T10" fmla="*/ 164 w 211"/>
                    <a:gd name="T11" fmla="*/ 192 h 210"/>
                    <a:gd name="T12" fmla="*/ 146 w 211"/>
                    <a:gd name="T13" fmla="*/ 202 h 210"/>
                    <a:gd name="T14" fmla="*/ 127 w 211"/>
                    <a:gd name="T15" fmla="*/ 208 h 210"/>
                    <a:gd name="T16" fmla="*/ 105 w 211"/>
                    <a:gd name="T17" fmla="*/ 210 h 210"/>
                    <a:gd name="T18" fmla="*/ 95 w 211"/>
                    <a:gd name="T19" fmla="*/ 210 h 210"/>
                    <a:gd name="T20" fmla="*/ 74 w 211"/>
                    <a:gd name="T21" fmla="*/ 205 h 210"/>
                    <a:gd name="T22" fmla="*/ 56 w 211"/>
                    <a:gd name="T23" fmla="*/ 198 h 210"/>
                    <a:gd name="T24" fmla="*/ 39 w 211"/>
                    <a:gd name="T25" fmla="*/ 186 h 210"/>
                    <a:gd name="T26" fmla="*/ 24 w 211"/>
                    <a:gd name="T27" fmla="*/ 172 h 210"/>
                    <a:gd name="T28" fmla="*/ 14 w 211"/>
                    <a:gd name="T29" fmla="*/ 156 h 210"/>
                    <a:gd name="T30" fmla="*/ 4 w 211"/>
                    <a:gd name="T31" fmla="*/ 136 h 210"/>
                    <a:gd name="T32" fmla="*/ 1 w 211"/>
                    <a:gd name="T33" fmla="*/ 116 h 210"/>
                    <a:gd name="T34" fmla="*/ 0 w 211"/>
                    <a:gd name="T35" fmla="*/ 106 h 210"/>
                    <a:gd name="T36" fmla="*/ 3 w 211"/>
                    <a:gd name="T37" fmla="*/ 83 h 210"/>
                    <a:gd name="T38" fmla="*/ 9 w 211"/>
                    <a:gd name="T39" fmla="*/ 64 h 210"/>
                    <a:gd name="T40" fmla="*/ 18 w 211"/>
                    <a:gd name="T41" fmla="*/ 47 h 210"/>
                    <a:gd name="T42" fmla="*/ 32 w 211"/>
                    <a:gd name="T43" fmla="*/ 30 h 210"/>
                    <a:gd name="T44" fmla="*/ 47 w 211"/>
                    <a:gd name="T45" fmla="*/ 18 h 210"/>
                    <a:gd name="T46" fmla="*/ 65 w 211"/>
                    <a:gd name="T47" fmla="*/ 8 h 210"/>
                    <a:gd name="T48" fmla="*/ 84 w 211"/>
                    <a:gd name="T49" fmla="*/ 2 h 210"/>
                    <a:gd name="T50" fmla="*/ 105 w 211"/>
                    <a:gd name="T51" fmla="*/ 0 h 210"/>
                    <a:gd name="T52" fmla="*/ 116 w 211"/>
                    <a:gd name="T53" fmla="*/ 0 h 210"/>
                    <a:gd name="T54" fmla="*/ 137 w 211"/>
                    <a:gd name="T55" fmla="*/ 5 h 210"/>
                    <a:gd name="T56" fmla="*/ 155 w 211"/>
                    <a:gd name="T57" fmla="*/ 12 h 210"/>
                    <a:gd name="T58" fmla="*/ 172 w 211"/>
                    <a:gd name="T59" fmla="*/ 24 h 210"/>
                    <a:gd name="T60" fmla="*/ 187 w 211"/>
                    <a:gd name="T61" fmla="*/ 38 h 210"/>
                    <a:gd name="T62" fmla="*/ 197 w 211"/>
                    <a:gd name="T63" fmla="*/ 55 h 210"/>
                    <a:gd name="T64" fmla="*/ 205 w 211"/>
                    <a:gd name="T65" fmla="*/ 74 h 210"/>
                    <a:gd name="T66" fmla="*/ 209 w 211"/>
                    <a:gd name="T67" fmla="*/ 94 h 210"/>
                    <a:gd name="T68" fmla="*/ 211 w 211"/>
                    <a:gd name="T69" fmla="*/ 10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210">
                      <a:moveTo>
                        <a:pt x="211" y="106"/>
                      </a:moveTo>
                      <a:lnTo>
                        <a:pt x="211" y="106"/>
                      </a:lnTo>
                      <a:lnTo>
                        <a:pt x="209" y="116"/>
                      </a:lnTo>
                      <a:lnTo>
                        <a:pt x="208" y="127"/>
                      </a:lnTo>
                      <a:lnTo>
                        <a:pt x="205" y="136"/>
                      </a:lnTo>
                      <a:lnTo>
                        <a:pt x="202" y="146"/>
                      </a:lnTo>
                      <a:lnTo>
                        <a:pt x="197" y="156"/>
                      </a:lnTo>
                      <a:lnTo>
                        <a:pt x="193" y="163"/>
                      </a:lnTo>
                      <a:lnTo>
                        <a:pt x="187" y="172"/>
                      </a:lnTo>
                      <a:lnTo>
                        <a:pt x="179" y="180"/>
                      </a:lnTo>
                      <a:lnTo>
                        <a:pt x="172" y="186"/>
                      </a:lnTo>
                      <a:lnTo>
                        <a:pt x="164" y="192"/>
                      </a:lnTo>
                      <a:lnTo>
                        <a:pt x="155" y="198"/>
                      </a:lnTo>
                      <a:lnTo>
                        <a:pt x="146" y="202"/>
                      </a:lnTo>
                      <a:lnTo>
                        <a:pt x="137" y="205"/>
                      </a:lnTo>
                      <a:lnTo>
                        <a:pt x="127" y="208"/>
                      </a:lnTo>
                      <a:lnTo>
                        <a:pt x="116" y="210"/>
                      </a:lnTo>
                      <a:lnTo>
                        <a:pt x="105" y="210"/>
                      </a:lnTo>
                      <a:lnTo>
                        <a:pt x="105" y="210"/>
                      </a:lnTo>
                      <a:lnTo>
                        <a:pt x="95" y="210"/>
                      </a:lnTo>
                      <a:lnTo>
                        <a:pt x="84" y="208"/>
                      </a:lnTo>
                      <a:lnTo>
                        <a:pt x="74" y="205"/>
                      </a:lnTo>
                      <a:lnTo>
                        <a:pt x="65" y="202"/>
                      </a:lnTo>
                      <a:lnTo>
                        <a:pt x="56" y="198"/>
                      </a:lnTo>
                      <a:lnTo>
                        <a:pt x="47" y="192"/>
                      </a:lnTo>
                      <a:lnTo>
                        <a:pt x="39" y="186"/>
                      </a:lnTo>
                      <a:lnTo>
                        <a:pt x="32" y="180"/>
                      </a:lnTo>
                      <a:lnTo>
                        <a:pt x="24" y="172"/>
                      </a:lnTo>
                      <a:lnTo>
                        <a:pt x="18" y="163"/>
                      </a:lnTo>
                      <a:lnTo>
                        <a:pt x="14" y="156"/>
                      </a:lnTo>
                      <a:lnTo>
                        <a:pt x="9" y="146"/>
                      </a:lnTo>
                      <a:lnTo>
                        <a:pt x="4" y="136"/>
                      </a:lnTo>
                      <a:lnTo>
                        <a:pt x="3" y="127"/>
                      </a:lnTo>
                      <a:lnTo>
                        <a:pt x="1" y="116"/>
                      </a:lnTo>
                      <a:lnTo>
                        <a:pt x="0" y="106"/>
                      </a:lnTo>
                      <a:lnTo>
                        <a:pt x="0" y="106"/>
                      </a:lnTo>
                      <a:lnTo>
                        <a:pt x="1" y="94"/>
                      </a:lnTo>
                      <a:lnTo>
                        <a:pt x="3" y="83"/>
                      </a:lnTo>
                      <a:lnTo>
                        <a:pt x="4" y="74"/>
                      </a:lnTo>
                      <a:lnTo>
                        <a:pt x="9" y="64"/>
                      </a:lnTo>
                      <a:lnTo>
                        <a:pt x="14" y="55"/>
                      </a:lnTo>
                      <a:lnTo>
                        <a:pt x="18" y="47"/>
                      </a:lnTo>
                      <a:lnTo>
                        <a:pt x="24" y="38"/>
                      </a:lnTo>
                      <a:lnTo>
                        <a:pt x="32" y="30"/>
                      </a:lnTo>
                      <a:lnTo>
                        <a:pt x="39" y="24"/>
                      </a:lnTo>
                      <a:lnTo>
                        <a:pt x="47" y="18"/>
                      </a:lnTo>
                      <a:lnTo>
                        <a:pt x="56" y="12"/>
                      </a:lnTo>
                      <a:lnTo>
                        <a:pt x="65" y="8"/>
                      </a:lnTo>
                      <a:lnTo>
                        <a:pt x="74" y="5"/>
                      </a:lnTo>
                      <a:lnTo>
                        <a:pt x="84" y="2"/>
                      </a:lnTo>
                      <a:lnTo>
                        <a:pt x="95" y="0"/>
                      </a:lnTo>
                      <a:lnTo>
                        <a:pt x="105" y="0"/>
                      </a:lnTo>
                      <a:lnTo>
                        <a:pt x="105" y="0"/>
                      </a:lnTo>
                      <a:lnTo>
                        <a:pt x="116" y="0"/>
                      </a:lnTo>
                      <a:lnTo>
                        <a:pt x="127" y="2"/>
                      </a:lnTo>
                      <a:lnTo>
                        <a:pt x="137" y="5"/>
                      </a:lnTo>
                      <a:lnTo>
                        <a:pt x="146" y="8"/>
                      </a:lnTo>
                      <a:lnTo>
                        <a:pt x="155" y="12"/>
                      </a:lnTo>
                      <a:lnTo>
                        <a:pt x="164" y="18"/>
                      </a:lnTo>
                      <a:lnTo>
                        <a:pt x="172" y="24"/>
                      </a:lnTo>
                      <a:lnTo>
                        <a:pt x="179" y="30"/>
                      </a:lnTo>
                      <a:lnTo>
                        <a:pt x="187" y="38"/>
                      </a:lnTo>
                      <a:lnTo>
                        <a:pt x="193" y="47"/>
                      </a:lnTo>
                      <a:lnTo>
                        <a:pt x="197" y="55"/>
                      </a:lnTo>
                      <a:lnTo>
                        <a:pt x="202" y="64"/>
                      </a:lnTo>
                      <a:lnTo>
                        <a:pt x="205" y="74"/>
                      </a:lnTo>
                      <a:lnTo>
                        <a:pt x="208" y="83"/>
                      </a:lnTo>
                      <a:lnTo>
                        <a:pt x="209" y="94"/>
                      </a:lnTo>
                      <a:lnTo>
                        <a:pt x="211" y="106"/>
                      </a:lnTo>
                      <a:lnTo>
                        <a:pt x="211" y="10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8" name="Freeform 254">
                  <a:extLst>
                    <a:ext uri="{FF2B5EF4-FFF2-40B4-BE49-F238E27FC236}">
                      <a16:creationId xmlns:a16="http://schemas.microsoft.com/office/drawing/2014/main" id="{D56D0BDF-F251-CE73-3BF2-540332FAD2A0}"/>
                    </a:ext>
                  </a:extLst>
                </p:cNvPr>
                <p:cNvSpPr>
                  <a:spLocks/>
                </p:cNvSpPr>
                <p:nvPr/>
              </p:nvSpPr>
              <p:spPr bwMode="auto">
                <a:xfrm>
                  <a:off x="2837" y="3692"/>
                  <a:ext cx="208" cy="208"/>
                </a:xfrm>
                <a:custGeom>
                  <a:avLst/>
                  <a:gdLst>
                    <a:gd name="T0" fmla="*/ 208 w 208"/>
                    <a:gd name="T1" fmla="*/ 104 h 208"/>
                    <a:gd name="T2" fmla="*/ 206 w 208"/>
                    <a:gd name="T3" fmla="*/ 125 h 208"/>
                    <a:gd name="T4" fmla="*/ 200 w 208"/>
                    <a:gd name="T5" fmla="*/ 145 h 208"/>
                    <a:gd name="T6" fmla="*/ 190 w 208"/>
                    <a:gd name="T7" fmla="*/ 163 h 208"/>
                    <a:gd name="T8" fmla="*/ 178 w 208"/>
                    <a:gd name="T9" fmla="*/ 178 h 208"/>
                    <a:gd name="T10" fmla="*/ 163 w 208"/>
                    <a:gd name="T11" fmla="*/ 191 h 208"/>
                    <a:gd name="T12" fmla="*/ 145 w 208"/>
                    <a:gd name="T13" fmla="*/ 200 h 208"/>
                    <a:gd name="T14" fmla="*/ 125 w 208"/>
                    <a:gd name="T15" fmla="*/ 206 h 208"/>
                    <a:gd name="T16" fmla="*/ 104 w 208"/>
                    <a:gd name="T17" fmla="*/ 208 h 208"/>
                    <a:gd name="T18" fmla="*/ 93 w 208"/>
                    <a:gd name="T19" fmla="*/ 208 h 208"/>
                    <a:gd name="T20" fmla="*/ 72 w 208"/>
                    <a:gd name="T21" fmla="*/ 203 h 208"/>
                    <a:gd name="T22" fmla="*/ 54 w 208"/>
                    <a:gd name="T23" fmla="*/ 196 h 208"/>
                    <a:gd name="T24" fmla="*/ 38 w 208"/>
                    <a:gd name="T25" fmla="*/ 185 h 208"/>
                    <a:gd name="T26" fmla="*/ 24 w 208"/>
                    <a:gd name="T27" fmla="*/ 170 h 208"/>
                    <a:gd name="T28" fmla="*/ 12 w 208"/>
                    <a:gd name="T29" fmla="*/ 154 h 208"/>
                    <a:gd name="T30" fmla="*/ 5 w 208"/>
                    <a:gd name="T31" fmla="*/ 136 h 208"/>
                    <a:gd name="T32" fmla="*/ 0 w 208"/>
                    <a:gd name="T33" fmla="*/ 114 h 208"/>
                    <a:gd name="T34" fmla="*/ 0 w 208"/>
                    <a:gd name="T35" fmla="*/ 104 h 208"/>
                    <a:gd name="T36" fmla="*/ 2 w 208"/>
                    <a:gd name="T37" fmla="*/ 83 h 208"/>
                    <a:gd name="T38" fmla="*/ 8 w 208"/>
                    <a:gd name="T39" fmla="*/ 63 h 208"/>
                    <a:gd name="T40" fmla="*/ 18 w 208"/>
                    <a:gd name="T41" fmla="*/ 47 h 208"/>
                    <a:gd name="T42" fmla="*/ 30 w 208"/>
                    <a:gd name="T43" fmla="*/ 30 h 208"/>
                    <a:gd name="T44" fmla="*/ 45 w 208"/>
                    <a:gd name="T45" fmla="*/ 18 h 208"/>
                    <a:gd name="T46" fmla="*/ 63 w 208"/>
                    <a:gd name="T47" fmla="*/ 7 h 208"/>
                    <a:gd name="T48" fmla="*/ 83 w 208"/>
                    <a:gd name="T49" fmla="*/ 1 h 208"/>
                    <a:gd name="T50" fmla="*/ 104 w 208"/>
                    <a:gd name="T51" fmla="*/ 0 h 208"/>
                    <a:gd name="T52" fmla="*/ 115 w 208"/>
                    <a:gd name="T53" fmla="*/ 0 h 208"/>
                    <a:gd name="T54" fmla="*/ 136 w 208"/>
                    <a:gd name="T55" fmla="*/ 4 h 208"/>
                    <a:gd name="T56" fmla="*/ 154 w 208"/>
                    <a:gd name="T57" fmla="*/ 12 h 208"/>
                    <a:gd name="T58" fmla="*/ 170 w 208"/>
                    <a:gd name="T59" fmla="*/ 24 h 208"/>
                    <a:gd name="T60" fmla="*/ 184 w 208"/>
                    <a:gd name="T61" fmla="*/ 38 h 208"/>
                    <a:gd name="T62" fmla="*/ 196 w 208"/>
                    <a:gd name="T63" fmla="*/ 54 h 208"/>
                    <a:gd name="T64" fmla="*/ 203 w 208"/>
                    <a:gd name="T65" fmla="*/ 74 h 208"/>
                    <a:gd name="T66" fmla="*/ 208 w 208"/>
                    <a:gd name="T67" fmla="*/ 93 h 208"/>
                    <a:gd name="T68" fmla="*/ 208 w 208"/>
                    <a:gd name="T69"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8">
                      <a:moveTo>
                        <a:pt x="208" y="104"/>
                      </a:moveTo>
                      <a:lnTo>
                        <a:pt x="208" y="104"/>
                      </a:lnTo>
                      <a:lnTo>
                        <a:pt x="208" y="114"/>
                      </a:lnTo>
                      <a:lnTo>
                        <a:pt x="206" y="125"/>
                      </a:lnTo>
                      <a:lnTo>
                        <a:pt x="203" y="136"/>
                      </a:lnTo>
                      <a:lnTo>
                        <a:pt x="200" y="145"/>
                      </a:lnTo>
                      <a:lnTo>
                        <a:pt x="196" y="154"/>
                      </a:lnTo>
                      <a:lnTo>
                        <a:pt x="190" y="163"/>
                      </a:lnTo>
                      <a:lnTo>
                        <a:pt x="184" y="170"/>
                      </a:lnTo>
                      <a:lnTo>
                        <a:pt x="178" y="178"/>
                      </a:lnTo>
                      <a:lnTo>
                        <a:pt x="170" y="185"/>
                      </a:lnTo>
                      <a:lnTo>
                        <a:pt x="163" y="191"/>
                      </a:lnTo>
                      <a:lnTo>
                        <a:pt x="154" y="196"/>
                      </a:lnTo>
                      <a:lnTo>
                        <a:pt x="145" y="200"/>
                      </a:lnTo>
                      <a:lnTo>
                        <a:pt x="136" y="203"/>
                      </a:lnTo>
                      <a:lnTo>
                        <a:pt x="125" y="206"/>
                      </a:lnTo>
                      <a:lnTo>
                        <a:pt x="115" y="208"/>
                      </a:lnTo>
                      <a:lnTo>
                        <a:pt x="104" y="208"/>
                      </a:lnTo>
                      <a:lnTo>
                        <a:pt x="104" y="208"/>
                      </a:lnTo>
                      <a:lnTo>
                        <a:pt x="93" y="208"/>
                      </a:lnTo>
                      <a:lnTo>
                        <a:pt x="83" y="206"/>
                      </a:lnTo>
                      <a:lnTo>
                        <a:pt x="72" y="203"/>
                      </a:lnTo>
                      <a:lnTo>
                        <a:pt x="63" y="200"/>
                      </a:lnTo>
                      <a:lnTo>
                        <a:pt x="54" y="196"/>
                      </a:lnTo>
                      <a:lnTo>
                        <a:pt x="45" y="191"/>
                      </a:lnTo>
                      <a:lnTo>
                        <a:pt x="38" y="185"/>
                      </a:lnTo>
                      <a:lnTo>
                        <a:pt x="30" y="178"/>
                      </a:lnTo>
                      <a:lnTo>
                        <a:pt x="24" y="170"/>
                      </a:lnTo>
                      <a:lnTo>
                        <a:pt x="18" y="163"/>
                      </a:lnTo>
                      <a:lnTo>
                        <a:pt x="12" y="154"/>
                      </a:lnTo>
                      <a:lnTo>
                        <a:pt x="8" y="145"/>
                      </a:lnTo>
                      <a:lnTo>
                        <a:pt x="5" y="136"/>
                      </a:lnTo>
                      <a:lnTo>
                        <a:pt x="2" y="125"/>
                      </a:lnTo>
                      <a:lnTo>
                        <a:pt x="0" y="114"/>
                      </a:lnTo>
                      <a:lnTo>
                        <a:pt x="0" y="104"/>
                      </a:lnTo>
                      <a:lnTo>
                        <a:pt x="0" y="104"/>
                      </a:lnTo>
                      <a:lnTo>
                        <a:pt x="0" y="93"/>
                      </a:lnTo>
                      <a:lnTo>
                        <a:pt x="2" y="83"/>
                      </a:lnTo>
                      <a:lnTo>
                        <a:pt x="5" y="74"/>
                      </a:lnTo>
                      <a:lnTo>
                        <a:pt x="8" y="63"/>
                      </a:lnTo>
                      <a:lnTo>
                        <a:pt x="12" y="54"/>
                      </a:lnTo>
                      <a:lnTo>
                        <a:pt x="18" y="47"/>
                      </a:lnTo>
                      <a:lnTo>
                        <a:pt x="24" y="38"/>
                      </a:lnTo>
                      <a:lnTo>
                        <a:pt x="30" y="30"/>
                      </a:lnTo>
                      <a:lnTo>
                        <a:pt x="38" y="24"/>
                      </a:lnTo>
                      <a:lnTo>
                        <a:pt x="45" y="18"/>
                      </a:lnTo>
                      <a:lnTo>
                        <a:pt x="54" y="12"/>
                      </a:lnTo>
                      <a:lnTo>
                        <a:pt x="63" y="7"/>
                      </a:lnTo>
                      <a:lnTo>
                        <a:pt x="72" y="4"/>
                      </a:lnTo>
                      <a:lnTo>
                        <a:pt x="83" y="1"/>
                      </a:lnTo>
                      <a:lnTo>
                        <a:pt x="93" y="0"/>
                      </a:lnTo>
                      <a:lnTo>
                        <a:pt x="104" y="0"/>
                      </a:lnTo>
                      <a:lnTo>
                        <a:pt x="104" y="0"/>
                      </a:lnTo>
                      <a:lnTo>
                        <a:pt x="115" y="0"/>
                      </a:lnTo>
                      <a:lnTo>
                        <a:pt x="125" y="1"/>
                      </a:lnTo>
                      <a:lnTo>
                        <a:pt x="136" y="4"/>
                      </a:lnTo>
                      <a:lnTo>
                        <a:pt x="145" y="7"/>
                      </a:lnTo>
                      <a:lnTo>
                        <a:pt x="154" y="12"/>
                      </a:lnTo>
                      <a:lnTo>
                        <a:pt x="163" y="18"/>
                      </a:lnTo>
                      <a:lnTo>
                        <a:pt x="170" y="24"/>
                      </a:lnTo>
                      <a:lnTo>
                        <a:pt x="178" y="30"/>
                      </a:lnTo>
                      <a:lnTo>
                        <a:pt x="184" y="38"/>
                      </a:lnTo>
                      <a:lnTo>
                        <a:pt x="190" y="47"/>
                      </a:lnTo>
                      <a:lnTo>
                        <a:pt x="196" y="54"/>
                      </a:lnTo>
                      <a:lnTo>
                        <a:pt x="200" y="63"/>
                      </a:lnTo>
                      <a:lnTo>
                        <a:pt x="203" y="74"/>
                      </a:lnTo>
                      <a:lnTo>
                        <a:pt x="206" y="83"/>
                      </a:lnTo>
                      <a:lnTo>
                        <a:pt x="208" y="93"/>
                      </a:lnTo>
                      <a:lnTo>
                        <a:pt x="208" y="104"/>
                      </a:lnTo>
                      <a:lnTo>
                        <a:pt x="208" y="10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39" name="Freeform 255">
                  <a:extLst>
                    <a:ext uri="{FF2B5EF4-FFF2-40B4-BE49-F238E27FC236}">
                      <a16:creationId xmlns:a16="http://schemas.microsoft.com/office/drawing/2014/main" id="{5CF49863-19CB-129B-CCDE-6EB25BF5F15E}"/>
                    </a:ext>
                  </a:extLst>
                </p:cNvPr>
                <p:cNvSpPr>
                  <a:spLocks/>
                </p:cNvSpPr>
                <p:nvPr/>
              </p:nvSpPr>
              <p:spPr bwMode="auto">
                <a:xfrm>
                  <a:off x="2787" y="3434"/>
                  <a:ext cx="121" cy="119"/>
                </a:xfrm>
                <a:custGeom>
                  <a:avLst/>
                  <a:gdLst>
                    <a:gd name="T0" fmla="*/ 121 w 121"/>
                    <a:gd name="T1" fmla="*/ 60 h 119"/>
                    <a:gd name="T2" fmla="*/ 121 w 121"/>
                    <a:gd name="T3" fmla="*/ 60 h 119"/>
                    <a:gd name="T4" fmla="*/ 119 w 121"/>
                    <a:gd name="T5" fmla="*/ 72 h 119"/>
                    <a:gd name="T6" fmla="*/ 115 w 121"/>
                    <a:gd name="T7" fmla="*/ 83 h 119"/>
                    <a:gd name="T8" fmla="*/ 110 w 121"/>
                    <a:gd name="T9" fmla="*/ 94 h 119"/>
                    <a:gd name="T10" fmla="*/ 103 w 121"/>
                    <a:gd name="T11" fmla="*/ 103 h 119"/>
                    <a:gd name="T12" fmla="*/ 94 w 121"/>
                    <a:gd name="T13" fmla="*/ 110 h 119"/>
                    <a:gd name="T14" fmla="*/ 83 w 121"/>
                    <a:gd name="T15" fmla="*/ 115 h 119"/>
                    <a:gd name="T16" fmla="*/ 73 w 121"/>
                    <a:gd name="T17" fmla="*/ 119 h 119"/>
                    <a:gd name="T18" fmla="*/ 61 w 121"/>
                    <a:gd name="T19" fmla="*/ 119 h 119"/>
                    <a:gd name="T20" fmla="*/ 61 w 121"/>
                    <a:gd name="T21" fmla="*/ 119 h 119"/>
                    <a:gd name="T22" fmla="*/ 48 w 121"/>
                    <a:gd name="T23" fmla="*/ 119 h 119"/>
                    <a:gd name="T24" fmla="*/ 38 w 121"/>
                    <a:gd name="T25" fmla="*/ 115 h 119"/>
                    <a:gd name="T26" fmla="*/ 27 w 121"/>
                    <a:gd name="T27" fmla="*/ 110 h 119"/>
                    <a:gd name="T28" fmla="*/ 18 w 121"/>
                    <a:gd name="T29" fmla="*/ 103 h 119"/>
                    <a:gd name="T30" fmla="*/ 11 w 121"/>
                    <a:gd name="T31" fmla="*/ 94 h 119"/>
                    <a:gd name="T32" fmla="*/ 6 w 121"/>
                    <a:gd name="T33" fmla="*/ 83 h 119"/>
                    <a:gd name="T34" fmla="*/ 2 w 121"/>
                    <a:gd name="T35" fmla="*/ 72 h 119"/>
                    <a:gd name="T36" fmla="*/ 0 w 121"/>
                    <a:gd name="T37" fmla="*/ 60 h 119"/>
                    <a:gd name="T38" fmla="*/ 0 w 121"/>
                    <a:gd name="T39" fmla="*/ 60 h 119"/>
                    <a:gd name="T40" fmla="*/ 2 w 121"/>
                    <a:gd name="T41" fmla="*/ 48 h 119"/>
                    <a:gd name="T42" fmla="*/ 6 w 121"/>
                    <a:gd name="T43" fmla="*/ 36 h 119"/>
                    <a:gd name="T44" fmla="*/ 11 w 121"/>
                    <a:gd name="T45" fmla="*/ 27 h 119"/>
                    <a:gd name="T46" fmla="*/ 18 w 121"/>
                    <a:gd name="T47" fmla="*/ 18 h 119"/>
                    <a:gd name="T48" fmla="*/ 27 w 121"/>
                    <a:gd name="T49" fmla="*/ 11 h 119"/>
                    <a:gd name="T50" fmla="*/ 38 w 121"/>
                    <a:gd name="T51" fmla="*/ 5 h 119"/>
                    <a:gd name="T52" fmla="*/ 48 w 121"/>
                    <a:gd name="T53" fmla="*/ 2 h 119"/>
                    <a:gd name="T54" fmla="*/ 61 w 121"/>
                    <a:gd name="T55" fmla="*/ 0 h 119"/>
                    <a:gd name="T56" fmla="*/ 61 w 121"/>
                    <a:gd name="T57" fmla="*/ 0 h 119"/>
                    <a:gd name="T58" fmla="*/ 73 w 121"/>
                    <a:gd name="T59" fmla="*/ 2 h 119"/>
                    <a:gd name="T60" fmla="*/ 83 w 121"/>
                    <a:gd name="T61" fmla="*/ 5 h 119"/>
                    <a:gd name="T62" fmla="*/ 94 w 121"/>
                    <a:gd name="T63" fmla="*/ 11 h 119"/>
                    <a:gd name="T64" fmla="*/ 103 w 121"/>
                    <a:gd name="T65" fmla="*/ 18 h 119"/>
                    <a:gd name="T66" fmla="*/ 110 w 121"/>
                    <a:gd name="T67" fmla="*/ 27 h 119"/>
                    <a:gd name="T68" fmla="*/ 115 w 121"/>
                    <a:gd name="T69" fmla="*/ 36 h 119"/>
                    <a:gd name="T70" fmla="*/ 119 w 121"/>
                    <a:gd name="T71" fmla="*/ 48 h 119"/>
                    <a:gd name="T72" fmla="*/ 121 w 121"/>
                    <a:gd name="T73" fmla="*/ 60 h 119"/>
                    <a:gd name="T74" fmla="*/ 121 w 121"/>
                    <a:gd name="T75"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19">
                      <a:moveTo>
                        <a:pt x="121" y="60"/>
                      </a:moveTo>
                      <a:lnTo>
                        <a:pt x="121" y="60"/>
                      </a:lnTo>
                      <a:lnTo>
                        <a:pt x="119" y="72"/>
                      </a:lnTo>
                      <a:lnTo>
                        <a:pt x="115" y="83"/>
                      </a:lnTo>
                      <a:lnTo>
                        <a:pt x="110" y="94"/>
                      </a:lnTo>
                      <a:lnTo>
                        <a:pt x="103" y="103"/>
                      </a:lnTo>
                      <a:lnTo>
                        <a:pt x="94" y="110"/>
                      </a:lnTo>
                      <a:lnTo>
                        <a:pt x="83" y="115"/>
                      </a:lnTo>
                      <a:lnTo>
                        <a:pt x="73" y="119"/>
                      </a:lnTo>
                      <a:lnTo>
                        <a:pt x="61" y="119"/>
                      </a:lnTo>
                      <a:lnTo>
                        <a:pt x="61" y="119"/>
                      </a:lnTo>
                      <a:lnTo>
                        <a:pt x="48" y="119"/>
                      </a:lnTo>
                      <a:lnTo>
                        <a:pt x="38" y="115"/>
                      </a:lnTo>
                      <a:lnTo>
                        <a:pt x="27" y="110"/>
                      </a:lnTo>
                      <a:lnTo>
                        <a:pt x="18" y="103"/>
                      </a:lnTo>
                      <a:lnTo>
                        <a:pt x="11" y="94"/>
                      </a:lnTo>
                      <a:lnTo>
                        <a:pt x="6" y="83"/>
                      </a:lnTo>
                      <a:lnTo>
                        <a:pt x="2" y="72"/>
                      </a:lnTo>
                      <a:lnTo>
                        <a:pt x="0" y="60"/>
                      </a:lnTo>
                      <a:lnTo>
                        <a:pt x="0" y="60"/>
                      </a:lnTo>
                      <a:lnTo>
                        <a:pt x="2" y="48"/>
                      </a:lnTo>
                      <a:lnTo>
                        <a:pt x="6" y="36"/>
                      </a:lnTo>
                      <a:lnTo>
                        <a:pt x="11" y="27"/>
                      </a:lnTo>
                      <a:lnTo>
                        <a:pt x="18" y="18"/>
                      </a:lnTo>
                      <a:lnTo>
                        <a:pt x="27" y="11"/>
                      </a:lnTo>
                      <a:lnTo>
                        <a:pt x="38" y="5"/>
                      </a:lnTo>
                      <a:lnTo>
                        <a:pt x="48" y="2"/>
                      </a:lnTo>
                      <a:lnTo>
                        <a:pt x="61" y="0"/>
                      </a:lnTo>
                      <a:lnTo>
                        <a:pt x="61" y="0"/>
                      </a:lnTo>
                      <a:lnTo>
                        <a:pt x="73" y="2"/>
                      </a:lnTo>
                      <a:lnTo>
                        <a:pt x="83" y="5"/>
                      </a:lnTo>
                      <a:lnTo>
                        <a:pt x="94" y="11"/>
                      </a:lnTo>
                      <a:lnTo>
                        <a:pt x="103" y="18"/>
                      </a:lnTo>
                      <a:lnTo>
                        <a:pt x="110" y="27"/>
                      </a:lnTo>
                      <a:lnTo>
                        <a:pt x="115" y="36"/>
                      </a:lnTo>
                      <a:lnTo>
                        <a:pt x="119" y="48"/>
                      </a:lnTo>
                      <a:lnTo>
                        <a:pt x="121" y="60"/>
                      </a:lnTo>
                      <a:lnTo>
                        <a:pt x="121" y="6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0" name="Freeform 256">
                  <a:extLst>
                    <a:ext uri="{FF2B5EF4-FFF2-40B4-BE49-F238E27FC236}">
                      <a16:creationId xmlns:a16="http://schemas.microsoft.com/office/drawing/2014/main" id="{AAC77DCE-919A-0FD3-4CC1-296E4EC5E51D}"/>
                    </a:ext>
                  </a:extLst>
                </p:cNvPr>
                <p:cNvSpPr>
                  <a:spLocks/>
                </p:cNvSpPr>
                <p:nvPr/>
              </p:nvSpPr>
              <p:spPr bwMode="auto">
                <a:xfrm>
                  <a:off x="2701" y="3998"/>
                  <a:ext cx="171" cy="170"/>
                </a:xfrm>
                <a:custGeom>
                  <a:avLst/>
                  <a:gdLst>
                    <a:gd name="T0" fmla="*/ 171 w 171"/>
                    <a:gd name="T1" fmla="*/ 86 h 170"/>
                    <a:gd name="T2" fmla="*/ 171 w 171"/>
                    <a:gd name="T3" fmla="*/ 86 h 170"/>
                    <a:gd name="T4" fmla="*/ 169 w 171"/>
                    <a:gd name="T5" fmla="*/ 102 h 170"/>
                    <a:gd name="T6" fmla="*/ 165 w 171"/>
                    <a:gd name="T7" fmla="*/ 119 h 170"/>
                    <a:gd name="T8" fmla="*/ 157 w 171"/>
                    <a:gd name="T9" fmla="*/ 133 h 170"/>
                    <a:gd name="T10" fmla="*/ 147 w 171"/>
                    <a:gd name="T11" fmla="*/ 146 h 170"/>
                    <a:gd name="T12" fmla="*/ 133 w 171"/>
                    <a:gd name="T13" fmla="*/ 157 h 170"/>
                    <a:gd name="T14" fmla="*/ 119 w 171"/>
                    <a:gd name="T15" fmla="*/ 164 h 170"/>
                    <a:gd name="T16" fmla="*/ 103 w 171"/>
                    <a:gd name="T17" fmla="*/ 169 h 170"/>
                    <a:gd name="T18" fmla="*/ 86 w 171"/>
                    <a:gd name="T19" fmla="*/ 170 h 170"/>
                    <a:gd name="T20" fmla="*/ 86 w 171"/>
                    <a:gd name="T21" fmla="*/ 170 h 170"/>
                    <a:gd name="T22" fmla="*/ 68 w 171"/>
                    <a:gd name="T23" fmla="*/ 169 h 170"/>
                    <a:gd name="T24" fmla="*/ 53 w 171"/>
                    <a:gd name="T25" fmla="*/ 164 h 170"/>
                    <a:gd name="T26" fmla="*/ 38 w 171"/>
                    <a:gd name="T27" fmla="*/ 157 h 170"/>
                    <a:gd name="T28" fmla="*/ 26 w 171"/>
                    <a:gd name="T29" fmla="*/ 146 h 170"/>
                    <a:gd name="T30" fmla="*/ 15 w 171"/>
                    <a:gd name="T31" fmla="*/ 133 h 170"/>
                    <a:gd name="T32" fmla="*/ 6 w 171"/>
                    <a:gd name="T33" fmla="*/ 119 h 170"/>
                    <a:gd name="T34" fmla="*/ 2 w 171"/>
                    <a:gd name="T35" fmla="*/ 102 h 170"/>
                    <a:gd name="T36" fmla="*/ 0 w 171"/>
                    <a:gd name="T37" fmla="*/ 86 h 170"/>
                    <a:gd name="T38" fmla="*/ 0 w 171"/>
                    <a:gd name="T39" fmla="*/ 86 h 170"/>
                    <a:gd name="T40" fmla="*/ 2 w 171"/>
                    <a:gd name="T41" fmla="*/ 68 h 170"/>
                    <a:gd name="T42" fmla="*/ 6 w 171"/>
                    <a:gd name="T43" fmla="*/ 53 h 170"/>
                    <a:gd name="T44" fmla="*/ 15 w 171"/>
                    <a:gd name="T45" fmla="*/ 38 h 170"/>
                    <a:gd name="T46" fmla="*/ 26 w 171"/>
                    <a:gd name="T47" fmla="*/ 26 h 170"/>
                    <a:gd name="T48" fmla="*/ 38 w 171"/>
                    <a:gd name="T49" fmla="*/ 15 h 170"/>
                    <a:gd name="T50" fmla="*/ 53 w 171"/>
                    <a:gd name="T51" fmla="*/ 7 h 170"/>
                    <a:gd name="T52" fmla="*/ 68 w 171"/>
                    <a:gd name="T53" fmla="*/ 1 h 170"/>
                    <a:gd name="T54" fmla="*/ 86 w 171"/>
                    <a:gd name="T55" fmla="*/ 0 h 170"/>
                    <a:gd name="T56" fmla="*/ 86 w 171"/>
                    <a:gd name="T57" fmla="*/ 0 h 170"/>
                    <a:gd name="T58" fmla="*/ 103 w 171"/>
                    <a:gd name="T59" fmla="*/ 1 h 170"/>
                    <a:gd name="T60" fmla="*/ 119 w 171"/>
                    <a:gd name="T61" fmla="*/ 7 h 170"/>
                    <a:gd name="T62" fmla="*/ 133 w 171"/>
                    <a:gd name="T63" fmla="*/ 15 h 170"/>
                    <a:gd name="T64" fmla="*/ 147 w 171"/>
                    <a:gd name="T65" fmla="*/ 26 h 170"/>
                    <a:gd name="T66" fmla="*/ 157 w 171"/>
                    <a:gd name="T67" fmla="*/ 38 h 170"/>
                    <a:gd name="T68" fmla="*/ 165 w 171"/>
                    <a:gd name="T69" fmla="*/ 53 h 170"/>
                    <a:gd name="T70" fmla="*/ 169 w 171"/>
                    <a:gd name="T71" fmla="*/ 68 h 170"/>
                    <a:gd name="T72" fmla="*/ 171 w 171"/>
                    <a:gd name="T73" fmla="*/ 86 h 170"/>
                    <a:gd name="T74" fmla="*/ 171 w 171"/>
                    <a:gd name="T75" fmla="*/ 8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1" h="170">
                      <a:moveTo>
                        <a:pt x="171" y="86"/>
                      </a:moveTo>
                      <a:lnTo>
                        <a:pt x="171" y="86"/>
                      </a:lnTo>
                      <a:lnTo>
                        <a:pt x="169" y="102"/>
                      </a:lnTo>
                      <a:lnTo>
                        <a:pt x="165" y="119"/>
                      </a:lnTo>
                      <a:lnTo>
                        <a:pt x="157" y="133"/>
                      </a:lnTo>
                      <a:lnTo>
                        <a:pt x="147" y="146"/>
                      </a:lnTo>
                      <a:lnTo>
                        <a:pt x="133" y="157"/>
                      </a:lnTo>
                      <a:lnTo>
                        <a:pt x="119" y="164"/>
                      </a:lnTo>
                      <a:lnTo>
                        <a:pt x="103" y="169"/>
                      </a:lnTo>
                      <a:lnTo>
                        <a:pt x="86" y="170"/>
                      </a:lnTo>
                      <a:lnTo>
                        <a:pt x="86" y="170"/>
                      </a:lnTo>
                      <a:lnTo>
                        <a:pt x="68" y="169"/>
                      </a:lnTo>
                      <a:lnTo>
                        <a:pt x="53" y="164"/>
                      </a:lnTo>
                      <a:lnTo>
                        <a:pt x="38" y="157"/>
                      </a:lnTo>
                      <a:lnTo>
                        <a:pt x="26" y="146"/>
                      </a:lnTo>
                      <a:lnTo>
                        <a:pt x="15" y="133"/>
                      </a:lnTo>
                      <a:lnTo>
                        <a:pt x="6" y="119"/>
                      </a:lnTo>
                      <a:lnTo>
                        <a:pt x="2" y="102"/>
                      </a:lnTo>
                      <a:lnTo>
                        <a:pt x="0" y="86"/>
                      </a:lnTo>
                      <a:lnTo>
                        <a:pt x="0" y="86"/>
                      </a:lnTo>
                      <a:lnTo>
                        <a:pt x="2" y="68"/>
                      </a:lnTo>
                      <a:lnTo>
                        <a:pt x="6" y="53"/>
                      </a:lnTo>
                      <a:lnTo>
                        <a:pt x="15" y="38"/>
                      </a:lnTo>
                      <a:lnTo>
                        <a:pt x="26" y="26"/>
                      </a:lnTo>
                      <a:lnTo>
                        <a:pt x="38" y="15"/>
                      </a:lnTo>
                      <a:lnTo>
                        <a:pt x="53" y="7"/>
                      </a:lnTo>
                      <a:lnTo>
                        <a:pt x="68" y="1"/>
                      </a:lnTo>
                      <a:lnTo>
                        <a:pt x="86" y="0"/>
                      </a:lnTo>
                      <a:lnTo>
                        <a:pt x="86" y="0"/>
                      </a:lnTo>
                      <a:lnTo>
                        <a:pt x="103" y="1"/>
                      </a:lnTo>
                      <a:lnTo>
                        <a:pt x="119" y="7"/>
                      </a:lnTo>
                      <a:lnTo>
                        <a:pt x="133" y="15"/>
                      </a:lnTo>
                      <a:lnTo>
                        <a:pt x="147" y="26"/>
                      </a:lnTo>
                      <a:lnTo>
                        <a:pt x="157" y="38"/>
                      </a:lnTo>
                      <a:lnTo>
                        <a:pt x="165" y="53"/>
                      </a:lnTo>
                      <a:lnTo>
                        <a:pt x="169" y="68"/>
                      </a:lnTo>
                      <a:lnTo>
                        <a:pt x="171" y="86"/>
                      </a:lnTo>
                      <a:lnTo>
                        <a:pt x="171" y="8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1" name="Freeform 257">
                  <a:extLst>
                    <a:ext uri="{FF2B5EF4-FFF2-40B4-BE49-F238E27FC236}">
                      <a16:creationId xmlns:a16="http://schemas.microsoft.com/office/drawing/2014/main" id="{336123EC-CE14-0ACD-A3F5-2F8370114056}"/>
                    </a:ext>
                  </a:extLst>
                </p:cNvPr>
                <p:cNvSpPr>
                  <a:spLocks/>
                </p:cNvSpPr>
                <p:nvPr/>
              </p:nvSpPr>
              <p:spPr bwMode="auto">
                <a:xfrm>
                  <a:off x="2739" y="3898"/>
                  <a:ext cx="163" cy="162"/>
                </a:xfrm>
                <a:custGeom>
                  <a:avLst/>
                  <a:gdLst>
                    <a:gd name="T0" fmla="*/ 163 w 163"/>
                    <a:gd name="T1" fmla="*/ 82 h 162"/>
                    <a:gd name="T2" fmla="*/ 163 w 163"/>
                    <a:gd name="T3" fmla="*/ 82 h 162"/>
                    <a:gd name="T4" fmla="*/ 161 w 163"/>
                    <a:gd name="T5" fmla="*/ 97 h 162"/>
                    <a:gd name="T6" fmla="*/ 157 w 163"/>
                    <a:gd name="T7" fmla="*/ 113 h 162"/>
                    <a:gd name="T8" fmla="*/ 149 w 163"/>
                    <a:gd name="T9" fmla="*/ 127 h 162"/>
                    <a:gd name="T10" fmla="*/ 139 w 163"/>
                    <a:gd name="T11" fmla="*/ 139 h 162"/>
                    <a:gd name="T12" fmla="*/ 127 w 163"/>
                    <a:gd name="T13" fmla="*/ 148 h 162"/>
                    <a:gd name="T14" fmla="*/ 113 w 163"/>
                    <a:gd name="T15" fmla="*/ 156 h 162"/>
                    <a:gd name="T16" fmla="*/ 98 w 163"/>
                    <a:gd name="T17" fmla="*/ 160 h 162"/>
                    <a:gd name="T18" fmla="*/ 81 w 163"/>
                    <a:gd name="T19" fmla="*/ 162 h 162"/>
                    <a:gd name="T20" fmla="*/ 81 w 163"/>
                    <a:gd name="T21" fmla="*/ 162 h 162"/>
                    <a:gd name="T22" fmla="*/ 65 w 163"/>
                    <a:gd name="T23" fmla="*/ 160 h 162"/>
                    <a:gd name="T24" fmla="*/ 50 w 163"/>
                    <a:gd name="T25" fmla="*/ 156 h 162"/>
                    <a:gd name="T26" fmla="*/ 36 w 163"/>
                    <a:gd name="T27" fmla="*/ 148 h 162"/>
                    <a:gd name="T28" fmla="*/ 24 w 163"/>
                    <a:gd name="T29" fmla="*/ 139 h 162"/>
                    <a:gd name="T30" fmla="*/ 14 w 163"/>
                    <a:gd name="T31" fmla="*/ 127 h 162"/>
                    <a:gd name="T32" fmla="*/ 6 w 163"/>
                    <a:gd name="T33" fmla="*/ 113 h 162"/>
                    <a:gd name="T34" fmla="*/ 2 w 163"/>
                    <a:gd name="T35" fmla="*/ 97 h 162"/>
                    <a:gd name="T36" fmla="*/ 0 w 163"/>
                    <a:gd name="T37" fmla="*/ 82 h 162"/>
                    <a:gd name="T38" fmla="*/ 0 w 163"/>
                    <a:gd name="T39" fmla="*/ 82 h 162"/>
                    <a:gd name="T40" fmla="*/ 2 w 163"/>
                    <a:gd name="T41" fmla="*/ 65 h 162"/>
                    <a:gd name="T42" fmla="*/ 6 w 163"/>
                    <a:gd name="T43" fmla="*/ 50 h 162"/>
                    <a:gd name="T44" fmla="*/ 14 w 163"/>
                    <a:gd name="T45" fmla="*/ 35 h 162"/>
                    <a:gd name="T46" fmla="*/ 24 w 163"/>
                    <a:gd name="T47" fmla="*/ 23 h 162"/>
                    <a:gd name="T48" fmla="*/ 36 w 163"/>
                    <a:gd name="T49" fmla="*/ 14 h 162"/>
                    <a:gd name="T50" fmla="*/ 50 w 163"/>
                    <a:gd name="T51" fmla="*/ 6 h 162"/>
                    <a:gd name="T52" fmla="*/ 65 w 163"/>
                    <a:gd name="T53" fmla="*/ 2 h 162"/>
                    <a:gd name="T54" fmla="*/ 81 w 163"/>
                    <a:gd name="T55" fmla="*/ 0 h 162"/>
                    <a:gd name="T56" fmla="*/ 81 w 163"/>
                    <a:gd name="T57" fmla="*/ 0 h 162"/>
                    <a:gd name="T58" fmla="*/ 98 w 163"/>
                    <a:gd name="T59" fmla="*/ 2 h 162"/>
                    <a:gd name="T60" fmla="*/ 113 w 163"/>
                    <a:gd name="T61" fmla="*/ 6 h 162"/>
                    <a:gd name="T62" fmla="*/ 127 w 163"/>
                    <a:gd name="T63" fmla="*/ 14 h 162"/>
                    <a:gd name="T64" fmla="*/ 139 w 163"/>
                    <a:gd name="T65" fmla="*/ 23 h 162"/>
                    <a:gd name="T66" fmla="*/ 149 w 163"/>
                    <a:gd name="T67" fmla="*/ 35 h 162"/>
                    <a:gd name="T68" fmla="*/ 157 w 163"/>
                    <a:gd name="T69" fmla="*/ 50 h 162"/>
                    <a:gd name="T70" fmla="*/ 161 w 163"/>
                    <a:gd name="T71" fmla="*/ 65 h 162"/>
                    <a:gd name="T72" fmla="*/ 163 w 163"/>
                    <a:gd name="T73" fmla="*/ 82 h 162"/>
                    <a:gd name="T74" fmla="*/ 163 w 163"/>
                    <a:gd name="T75"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2">
                      <a:moveTo>
                        <a:pt x="163" y="82"/>
                      </a:moveTo>
                      <a:lnTo>
                        <a:pt x="163" y="82"/>
                      </a:lnTo>
                      <a:lnTo>
                        <a:pt x="161" y="97"/>
                      </a:lnTo>
                      <a:lnTo>
                        <a:pt x="157" y="113"/>
                      </a:lnTo>
                      <a:lnTo>
                        <a:pt x="149" y="127"/>
                      </a:lnTo>
                      <a:lnTo>
                        <a:pt x="139" y="139"/>
                      </a:lnTo>
                      <a:lnTo>
                        <a:pt x="127" y="148"/>
                      </a:lnTo>
                      <a:lnTo>
                        <a:pt x="113" y="156"/>
                      </a:lnTo>
                      <a:lnTo>
                        <a:pt x="98" y="160"/>
                      </a:lnTo>
                      <a:lnTo>
                        <a:pt x="81" y="162"/>
                      </a:lnTo>
                      <a:lnTo>
                        <a:pt x="81" y="162"/>
                      </a:lnTo>
                      <a:lnTo>
                        <a:pt x="65" y="160"/>
                      </a:lnTo>
                      <a:lnTo>
                        <a:pt x="50" y="156"/>
                      </a:lnTo>
                      <a:lnTo>
                        <a:pt x="36" y="148"/>
                      </a:lnTo>
                      <a:lnTo>
                        <a:pt x="24" y="139"/>
                      </a:lnTo>
                      <a:lnTo>
                        <a:pt x="14" y="127"/>
                      </a:lnTo>
                      <a:lnTo>
                        <a:pt x="6" y="113"/>
                      </a:lnTo>
                      <a:lnTo>
                        <a:pt x="2" y="97"/>
                      </a:lnTo>
                      <a:lnTo>
                        <a:pt x="0" y="82"/>
                      </a:lnTo>
                      <a:lnTo>
                        <a:pt x="0" y="82"/>
                      </a:lnTo>
                      <a:lnTo>
                        <a:pt x="2" y="65"/>
                      </a:lnTo>
                      <a:lnTo>
                        <a:pt x="6" y="50"/>
                      </a:lnTo>
                      <a:lnTo>
                        <a:pt x="14" y="35"/>
                      </a:lnTo>
                      <a:lnTo>
                        <a:pt x="24" y="23"/>
                      </a:lnTo>
                      <a:lnTo>
                        <a:pt x="36" y="14"/>
                      </a:lnTo>
                      <a:lnTo>
                        <a:pt x="50" y="6"/>
                      </a:lnTo>
                      <a:lnTo>
                        <a:pt x="65" y="2"/>
                      </a:lnTo>
                      <a:lnTo>
                        <a:pt x="81" y="0"/>
                      </a:lnTo>
                      <a:lnTo>
                        <a:pt x="81" y="0"/>
                      </a:lnTo>
                      <a:lnTo>
                        <a:pt x="98" y="2"/>
                      </a:lnTo>
                      <a:lnTo>
                        <a:pt x="113" y="6"/>
                      </a:lnTo>
                      <a:lnTo>
                        <a:pt x="127" y="14"/>
                      </a:lnTo>
                      <a:lnTo>
                        <a:pt x="139" y="23"/>
                      </a:lnTo>
                      <a:lnTo>
                        <a:pt x="149" y="35"/>
                      </a:lnTo>
                      <a:lnTo>
                        <a:pt x="157" y="50"/>
                      </a:lnTo>
                      <a:lnTo>
                        <a:pt x="161" y="65"/>
                      </a:lnTo>
                      <a:lnTo>
                        <a:pt x="163" y="82"/>
                      </a:lnTo>
                      <a:lnTo>
                        <a:pt x="163" y="8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2" name="Freeform 258">
                  <a:extLst>
                    <a:ext uri="{FF2B5EF4-FFF2-40B4-BE49-F238E27FC236}">
                      <a16:creationId xmlns:a16="http://schemas.microsoft.com/office/drawing/2014/main" id="{58AFFB79-3C23-CDD9-A3F2-3A5AE86A42EA}"/>
                    </a:ext>
                  </a:extLst>
                </p:cNvPr>
                <p:cNvSpPr>
                  <a:spLocks/>
                </p:cNvSpPr>
                <p:nvPr/>
              </p:nvSpPr>
              <p:spPr bwMode="auto">
                <a:xfrm>
                  <a:off x="2593" y="3923"/>
                  <a:ext cx="163" cy="161"/>
                </a:xfrm>
                <a:custGeom>
                  <a:avLst/>
                  <a:gdLst>
                    <a:gd name="T0" fmla="*/ 163 w 163"/>
                    <a:gd name="T1" fmla="*/ 90 h 161"/>
                    <a:gd name="T2" fmla="*/ 163 w 163"/>
                    <a:gd name="T3" fmla="*/ 90 h 161"/>
                    <a:gd name="T4" fmla="*/ 158 w 163"/>
                    <a:gd name="T5" fmla="*/ 107 h 161"/>
                    <a:gd name="T6" fmla="*/ 152 w 163"/>
                    <a:gd name="T7" fmla="*/ 120 h 161"/>
                    <a:gd name="T8" fmla="*/ 143 w 163"/>
                    <a:gd name="T9" fmla="*/ 134 h 161"/>
                    <a:gd name="T10" fmla="*/ 132 w 163"/>
                    <a:gd name="T11" fmla="*/ 144 h 161"/>
                    <a:gd name="T12" fmla="*/ 119 w 163"/>
                    <a:gd name="T13" fmla="*/ 153 h 161"/>
                    <a:gd name="T14" fmla="*/ 104 w 163"/>
                    <a:gd name="T15" fmla="*/ 158 h 161"/>
                    <a:gd name="T16" fmla="*/ 89 w 163"/>
                    <a:gd name="T17" fmla="*/ 161 h 161"/>
                    <a:gd name="T18" fmla="*/ 72 w 163"/>
                    <a:gd name="T19" fmla="*/ 161 h 161"/>
                    <a:gd name="T20" fmla="*/ 72 w 163"/>
                    <a:gd name="T21" fmla="*/ 161 h 161"/>
                    <a:gd name="T22" fmla="*/ 56 w 163"/>
                    <a:gd name="T23" fmla="*/ 158 h 161"/>
                    <a:gd name="T24" fmla="*/ 41 w 163"/>
                    <a:gd name="T25" fmla="*/ 152 h 161"/>
                    <a:gd name="T26" fmla="*/ 28 w 163"/>
                    <a:gd name="T27" fmla="*/ 143 h 161"/>
                    <a:gd name="T28" fmla="*/ 18 w 163"/>
                    <a:gd name="T29" fmla="*/ 131 h 161"/>
                    <a:gd name="T30" fmla="*/ 9 w 163"/>
                    <a:gd name="T31" fmla="*/ 119 h 161"/>
                    <a:gd name="T32" fmla="*/ 3 w 163"/>
                    <a:gd name="T33" fmla="*/ 104 h 161"/>
                    <a:gd name="T34" fmla="*/ 0 w 163"/>
                    <a:gd name="T35" fmla="*/ 87 h 161"/>
                    <a:gd name="T36" fmla="*/ 0 w 163"/>
                    <a:gd name="T37" fmla="*/ 72 h 161"/>
                    <a:gd name="T38" fmla="*/ 0 w 163"/>
                    <a:gd name="T39" fmla="*/ 72 h 161"/>
                    <a:gd name="T40" fmla="*/ 4 w 163"/>
                    <a:gd name="T41" fmla="*/ 55 h 161"/>
                    <a:gd name="T42" fmla="*/ 10 w 163"/>
                    <a:gd name="T43" fmla="*/ 40 h 161"/>
                    <a:gd name="T44" fmla="*/ 19 w 163"/>
                    <a:gd name="T45" fmla="*/ 28 h 161"/>
                    <a:gd name="T46" fmla="*/ 30 w 163"/>
                    <a:gd name="T47" fmla="*/ 16 h 161"/>
                    <a:gd name="T48" fmla="*/ 44 w 163"/>
                    <a:gd name="T49" fmla="*/ 9 h 161"/>
                    <a:gd name="T50" fmla="*/ 59 w 163"/>
                    <a:gd name="T51" fmla="*/ 3 h 161"/>
                    <a:gd name="T52" fmla="*/ 74 w 163"/>
                    <a:gd name="T53" fmla="*/ 0 h 161"/>
                    <a:gd name="T54" fmla="*/ 90 w 163"/>
                    <a:gd name="T55" fmla="*/ 0 h 161"/>
                    <a:gd name="T56" fmla="*/ 90 w 163"/>
                    <a:gd name="T57" fmla="*/ 0 h 161"/>
                    <a:gd name="T58" fmla="*/ 107 w 163"/>
                    <a:gd name="T59" fmla="*/ 3 h 161"/>
                    <a:gd name="T60" fmla="*/ 122 w 163"/>
                    <a:gd name="T61" fmla="*/ 10 h 161"/>
                    <a:gd name="T62" fmla="*/ 134 w 163"/>
                    <a:gd name="T63" fmla="*/ 19 h 161"/>
                    <a:gd name="T64" fmla="*/ 145 w 163"/>
                    <a:gd name="T65" fmla="*/ 30 h 161"/>
                    <a:gd name="T66" fmla="*/ 154 w 163"/>
                    <a:gd name="T67" fmla="*/ 43 h 161"/>
                    <a:gd name="T68" fmla="*/ 160 w 163"/>
                    <a:gd name="T69" fmla="*/ 58 h 161"/>
                    <a:gd name="T70" fmla="*/ 163 w 163"/>
                    <a:gd name="T71" fmla="*/ 73 h 161"/>
                    <a:gd name="T72" fmla="*/ 163 w 163"/>
                    <a:gd name="T73" fmla="*/ 90 h 161"/>
                    <a:gd name="T74" fmla="*/ 163 w 163"/>
                    <a:gd name="T75" fmla="*/ 9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1">
                      <a:moveTo>
                        <a:pt x="163" y="90"/>
                      </a:moveTo>
                      <a:lnTo>
                        <a:pt x="163" y="90"/>
                      </a:lnTo>
                      <a:lnTo>
                        <a:pt x="158" y="107"/>
                      </a:lnTo>
                      <a:lnTo>
                        <a:pt x="152" y="120"/>
                      </a:lnTo>
                      <a:lnTo>
                        <a:pt x="143" y="134"/>
                      </a:lnTo>
                      <a:lnTo>
                        <a:pt x="132" y="144"/>
                      </a:lnTo>
                      <a:lnTo>
                        <a:pt x="119" y="153"/>
                      </a:lnTo>
                      <a:lnTo>
                        <a:pt x="104" y="158"/>
                      </a:lnTo>
                      <a:lnTo>
                        <a:pt x="89" y="161"/>
                      </a:lnTo>
                      <a:lnTo>
                        <a:pt x="72" y="161"/>
                      </a:lnTo>
                      <a:lnTo>
                        <a:pt x="72" y="161"/>
                      </a:lnTo>
                      <a:lnTo>
                        <a:pt x="56" y="158"/>
                      </a:lnTo>
                      <a:lnTo>
                        <a:pt x="41" y="152"/>
                      </a:lnTo>
                      <a:lnTo>
                        <a:pt x="28" y="143"/>
                      </a:lnTo>
                      <a:lnTo>
                        <a:pt x="18" y="131"/>
                      </a:lnTo>
                      <a:lnTo>
                        <a:pt x="9" y="119"/>
                      </a:lnTo>
                      <a:lnTo>
                        <a:pt x="3" y="104"/>
                      </a:lnTo>
                      <a:lnTo>
                        <a:pt x="0" y="87"/>
                      </a:lnTo>
                      <a:lnTo>
                        <a:pt x="0" y="72"/>
                      </a:lnTo>
                      <a:lnTo>
                        <a:pt x="0" y="72"/>
                      </a:lnTo>
                      <a:lnTo>
                        <a:pt x="4" y="55"/>
                      </a:lnTo>
                      <a:lnTo>
                        <a:pt x="10" y="40"/>
                      </a:lnTo>
                      <a:lnTo>
                        <a:pt x="19" y="28"/>
                      </a:lnTo>
                      <a:lnTo>
                        <a:pt x="30" y="16"/>
                      </a:lnTo>
                      <a:lnTo>
                        <a:pt x="44" y="9"/>
                      </a:lnTo>
                      <a:lnTo>
                        <a:pt x="59" y="3"/>
                      </a:lnTo>
                      <a:lnTo>
                        <a:pt x="74" y="0"/>
                      </a:lnTo>
                      <a:lnTo>
                        <a:pt x="90" y="0"/>
                      </a:lnTo>
                      <a:lnTo>
                        <a:pt x="90" y="0"/>
                      </a:lnTo>
                      <a:lnTo>
                        <a:pt x="107" y="3"/>
                      </a:lnTo>
                      <a:lnTo>
                        <a:pt x="122" y="10"/>
                      </a:lnTo>
                      <a:lnTo>
                        <a:pt x="134" y="19"/>
                      </a:lnTo>
                      <a:lnTo>
                        <a:pt x="145" y="30"/>
                      </a:lnTo>
                      <a:lnTo>
                        <a:pt x="154" y="43"/>
                      </a:lnTo>
                      <a:lnTo>
                        <a:pt x="160" y="58"/>
                      </a:lnTo>
                      <a:lnTo>
                        <a:pt x="163" y="73"/>
                      </a:lnTo>
                      <a:lnTo>
                        <a:pt x="163" y="90"/>
                      </a:lnTo>
                      <a:lnTo>
                        <a:pt x="163" y="9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3" name="Freeform 259">
                  <a:extLst>
                    <a:ext uri="{FF2B5EF4-FFF2-40B4-BE49-F238E27FC236}">
                      <a16:creationId xmlns:a16="http://schemas.microsoft.com/office/drawing/2014/main" id="{D8C3222B-2CF1-41D8-A827-70296C03E6ED}"/>
                    </a:ext>
                  </a:extLst>
                </p:cNvPr>
                <p:cNvSpPr>
                  <a:spLocks/>
                </p:cNvSpPr>
                <p:nvPr/>
              </p:nvSpPr>
              <p:spPr bwMode="auto">
                <a:xfrm>
                  <a:off x="2450" y="3993"/>
                  <a:ext cx="194" cy="195"/>
                </a:xfrm>
                <a:custGeom>
                  <a:avLst/>
                  <a:gdLst>
                    <a:gd name="T0" fmla="*/ 194 w 194"/>
                    <a:gd name="T1" fmla="*/ 97 h 195"/>
                    <a:gd name="T2" fmla="*/ 194 w 194"/>
                    <a:gd name="T3" fmla="*/ 97 h 195"/>
                    <a:gd name="T4" fmla="*/ 194 w 194"/>
                    <a:gd name="T5" fmla="*/ 107 h 195"/>
                    <a:gd name="T6" fmla="*/ 193 w 194"/>
                    <a:gd name="T7" fmla="*/ 116 h 195"/>
                    <a:gd name="T8" fmla="*/ 190 w 194"/>
                    <a:gd name="T9" fmla="*/ 125 h 195"/>
                    <a:gd name="T10" fmla="*/ 187 w 194"/>
                    <a:gd name="T11" fmla="*/ 135 h 195"/>
                    <a:gd name="T12" fmla="*/ 182 w 194"/>
                    <a:gd name="T13" fmla="*/ 144 h 195"/>
                    <a:gd name="T14" fmla="*/ 178 w 194"/>
                    <a:gd name="T15" fmla="*/ 151 h 195"/>
                    <a:gd name="T16" fmla="*/ 165 w 194"/>
                    <a:gd name="T17" fmla="*/ 166 h 195"/>
                    <a:gd name="T18" fmla="*/ 152 w 194"/>
                    <a:gd name="T19" fmla="*/ 178 h 195"/>
                    <a:gd name="T20" fmla="*/ 143 w 194"/>
                    <a:gd name="T21" fmla="*/ 183 h 195"/>
                    <a:gd name="T22" fmla="*/ 135 w 194"/>
                    <a:gd name="T23" fmla="*/ 187 h 195"/>
                    <a:gd name="T24" fmla="*/ 126 w 194"/>
                    <a:gd name="T25" fmla="*/ 190 h 195"/>
                    <a:gd name="T26" fmla="*/ 117 w 194"/>
                    <a:gd name="T27" fmla="*/ 193 h 195"/>
                    <a:gd name="T28" fmla="*/ 107 w 194"/>
                    <a:gd name="T29" fmla="*/ 195 h 195"/>
                    <a:gd name="T30" fmla="*/ 98 w 194"/>
                    <a:gd name="T31" fmla="*/ 195 h 195"/>
                    <a:gd name="T32" fmla="*/ 98 w 194"/>
                    <a:gd name="T33" fmla="*/ 195 h 195"/>
                    <a:gd name="T34" fmla="*/ 87 w 194"/>
                    <a:gd name="T35" fmla="*/ 195 h 195"/>
                    <a:gd name="T36" fmla="*/ 77 w 194"/>
                    <a:gd name="T37" fmla="*/ 193 h 195"/>
                    <a:gd name="T38" fmla="*/ 67 w 194"/>
                    <a:gd name="T39" fmla="*/ 190 h 195"/>
                    <a:gd name="T40" fmla="*/ 58 w 194"/>
                    <a:gd name="T41" fmla="*/ 187 h 195"/>
                    <a:gd name="T42" fmla="*/ 51 w 194"/>
                    <a:gd name="T43" fmla="*/ 183 h 195"/>
                    <a:gd name="T44" fmla="*/ 42 w 194"/>
                    <a:gd name="T45" fmla="*/ 178 h 195"/>
                    <a:gd name="T46" fmla="*/ 28 w 194"/>
                    <a:gd name="T47" fmla="*/ 166 h 195"/>
                    <a:gd name="T48" fmla="*/ 16 w 194"/>
                    <a:gd name="T49" fmla="*/ 151 h 195"/>
                    <a:gd name="T50" fmla="*/ 12 w 194"/>
                    <a:gd name="T51" fmla="*/ 144 h 195"/>
                    <a:gd name="T52" fmla="*/ 7 w 194"/>
                    <a:gd name="T53" fmla="*/ 135 h 195"/>
                    <a:gd name="T54" fmla="*/ 4 w 194"/>
                    <a:gd name="T55" fmla="*/ 125 h 195"/>
                    <a:gd name="T56" fmla="*/ 1 w 194"/>
                    <a:gd name="T57" fmla="*/ 116 h 195"/>
                    <a:gd name="T58" fmla="*/ 0 w 194"/>
                    <a:gd name="T59" fmla="*/ 107 h 195"/>
                    <a:gd name="T60" fmla="*/ 0 w 194"/>
                    <a:gd name="T61" fmla="*/ 97 h 195"/>
                    <a:gd name="T62" fmla="*/ 0 w 194"/>
                    <a:gd name="T63" fmla="*/ 97 h 195"/>
                    <a:gd name="T64" fmla="*/ 0 w 194"/>
                    <a:gd name="T65" fmla="*/ 88 h 195"/>
                    <a:gd name="T66" fmla="*/ 1 w 194"/>
                    <a:gd name="T67" fmla="*/ 77 h 195"/>
                    <a:gd name="T68" fmla="*/ 4 w 194"/>
                    <a:gd name="T69" fmla="*/ 68 h 195"/>
                    <a:gd name="T70" fmla="*/ 7 w 194"/>
                    <a:gd name="T71" fmla="*/ 59 h 195"/>
                    <a:gd name="T72" fmla="*/ 12 w 194"/>
                    <a:gd name="T73" fmla="*/ 50 h 195"/>
                    <a:gd name="T74" fmla="*/ 16 w 194"/>
                    <a:gd name="T75" fmla="*/ 43 h 195"/>
                    <a:gd name="T76" fmla="*/ 28 w 194"/>
                    <a:gd name="T77" fmla="*/ 27 h 195"/>
                    <a:gd name="T78" fmla="*/ 42 w 194"/>
                    <a:gd name="T79" fmla="*/ 17 h 195"/>
                    <a:gd name="T80" fmla="*/ 51 w 194"/>
                    <a:gd name="T81" fmla="*/ 11 h 195"/>
                    <a:gd name="T82" fmla="*/ 58 w 194"/>
                    <a:gd name="T83" fmla="*/ 8 h 195"/>
                    <a:gd name="T84" fmla="*/ 67 w 194"/>
                    <a:gd name="T85" fmla="*/ 3 h 195"/>
                    <a:gd name="T86" fmla="*/ 77 w 194"/>
                    <a:gd name="T87" fmla="*/ 2 h 195"/>
                    <a:gd name="T88" fmla="*/ 87 w 194"/>
                    <a:gd name="T89" fmla="*/ 0 h 195"/>
                    <a:gd name="T90" fmla="*/ 98 w 194"/>
                    <a:gd name="T91" fmla="*/ 0 h 195"/>
                    <a:gd name="T92" fmla="*/ 98 w 194"/>
                    <a:gd name="T93" fmla="*/ 0 h 195"/>
                    <a:gd name="T94" fmla="*/ 107 w 194"/>
                    <a:gd name="T95" fmla="*/ 0 h 195"/>
                    <a:gd name="T96" fmla="*/ 117 w 194"/>
                    <a:gd name="T97" fmla="*/ 2 h 195"/>
                    <a:gd name="T98" fmla="*/ 126 w 194"/>
                    <a:gd name="T99" fmla="*/ 3 h 195"/>
                    <a:gd name="T100" fmla="*/ 135 w 194"/>
                    <a:gd name="T101" fmla="*/ 8 h 195"/>
                    <a:gd name="T102" fmla="*/ 143 w 194"/>
                    <a:gd name="T103" fmla="*/ 11 h 195"/>
                    <a:gd name="T104" fmla="*/ 152 w 194"/>
                    <a:gd name="T105" fmla="*/ 17 h 195"/>
                    <a:gd name="T106" fmla="*/ 165 w 194"/>
                    <a:gd name="T107" fmla="*/ 27 h 195"/>
                    <a:gd name="T108" fmla="*/ 178 w 194"/>
                    <a:gd name="T109" fmla="*/ 43 h 195"/>
                    <a:gd name="T110" fmla="*/ 182 w 194"/>
                    <a:gd name="T111" fmla="*/ 50 h 195"/>
                    <a:gd name="T112" fmla="*/ 187 w 194"/>
                    <a:gd name="T113" fmla="*/ 59 h 195"/>
                    <a:gd name="T114" fmla="*/ 190 w 194"/>
                    <a:gd name="T115" fmla="*/ 68 h 195"/>
                    <a:gd name="T116" fmla="*/ 193 w 194"/>
                    <a:gd name="T117" fmla="*/ 77 h 195"/>
                    <a:gd name="T118" fmla="*/ 194 w 194"/>
                    <a:gd name="T119" fmla="*/ 88 h 195"/>
                    <a:gd name="T120" fmla="*/ 194 w 194"/>
                    <a:gd name="T121" fmla="*/ 97 h 195"/>
                    <a:gd name="T122" fmla="*/ 194 w 194"/>
                    <a:gd name="T123" fmla="*/ 9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95">
                      <a:moveTo>
                        <a:pt x="194" y="97"/>
                      </a:moveTo>
                      <a:lnTo>
                        <a:pt x="194" y="97"/>
                      </a:lnTo>
                      <a:lnTo>
                        <a:pt x="194" y="107"/>
                      </a:lnTo>
                      <a:lnTo>
                        <a:pt x="193" y="116"/>
                      </a:lnTo>
                      <a:lnTo>
                        <a:pt x="190" y="125"/>
                      </a:lnTo>
                      <a:lnTo>
                        <a:pt x="187" y="135"/>
                      </a:lnTo>
                      <a:lnTo>
                        <a:pt x="182" y="144"/>
                      </a:lnTo>
                      <a:lnTo>
                        <a:pt x="178" y="151"/>
                      </a:lnTo>
                      <a:lnTo>
                        <a:pt x="165" y="166"/>
                      </a:lnTo>
                      <a:lnTo>
                        <a:pt x="152" y="178"/>
                      </a:lnTo>
                      <a:lnTo>
                        <a:pt x="143" y="183"/>
                      </a:lnTo>
                      <a:lnTo>
                        <a:pt x="135" y="187"/>
                      </a:lnTo>
                      <a:lnTo>
                        <a:pt x="126" y="190"/>
                      </a:lnTo>
                      <a:lnTo>
                        <a:pt x="117" y="193"/>
                      </a:lnTo>
                      <a:lnTo>
                        <a:pt x="107" y="195"/>
                      </a:lnTo>
                      <a:lnTo>
                        <a:pt x="98" y="195"/>
                      </a:lnTo>
                      <a:lnTo>
                        <a:pt x="98" y="195"/>
                      </a:lnTo>
                      <a:lnTo>
                        <a:pt x="87" y="195"/>
                      </a:lnTo>
                      <a:lnTo>
                        <a:pt x="77" y="193"/>
                      </a:lnTo>
                      <a:lnTo>
                        <a:pt x="67" y="190"/>
                      </a:lnTo>
                      <a:lnTo>
                        <a:pt x="58" y="187"/>
                      </a:lnTo>
                      <a:lnTo>
                        <a:pt x="51" y="183"/>
                      </a:lnTo>
                      <a:lnTo>
                        <a:pt x="42" y="178"/>
                      </a:lnTo>
                      <a:lnTo>
                        <a:pt x="28" y="166"/>
                      </a:lnTo>
                      <a:lnTo>
                        <a:pt x="16" y="151"/>
                      </a:lnTo>
                      <a:lnTo>
                        <a:pt x="12" y="144"/>
                      </a:lnTo>
                      <a:lnTo>
                        <a:pt x="7" y="135"/>
                      </a:lnTo>
                      <a:lnTo>
                        <a:pt x="4" y="125"/>
                      </a:lnTo>
                      <a:lnTo>
                        <a:pt x="1" y="116"/>
                      </a:lnTo>
                      <a:lnTo>
                        <a:pt x="0" y="107"/>
                      </a:lnTo>
                      <a:lnTo>
                        <a:pt x="0" y="97"/>
                      </a:lnTo>
                      <a:lnTo>
                        <a:pt x="0" y="97"/>
                      </a:lnTo>
                      <a:lnTo>
                        <a:pt x="0" y="88"/>
                      </a:lnTo>
                      <a:lnTo>
                        <a:pt x="1" y="77"/>
                      </a:lnTo>
                      <a:lnTo>
                        <a:pt x="4" y="68"/>
                      </a:lnTo>
                      <a:lnTo>
                        <a:pt x="7" y="59"/>
                      </a:lnTo>
                      <a:lnTo>
                        <a:pt x="12" y="50"/>
                      </a:lnTo>
                      <a:lnTo>
                        <a:pt x="16" y="43"/>
                      </a:lnTo>
                      <a:lnTo>
                        <a:pt x="28" y="27"/>
                      </a:lnTo>
                      <a:lnTo>
                        <a:pt x="42" y="17"/>
                      </a:lnTo>
                      <a:lnTo>
                        <a:pt x="51" y="11"/>
                      </a:lnTo>
                      <a:lnTo>
                        <a:pt x="58" y="8"/>
                      </a:lnTo>
                      <a:lnTo>
                        <a:pt x="67" y="3"/>
                      </a:lnTo>
                      <a:lnTo>
                        <a:pt x="77" y="2"/>
                      </a:lnTo>
                      <a:lnTo>
                        <a:pt x="87" y="0"/>
                      </a:lnTo>
                      <a:lnTo>
                        <a:pt x="98" y="0"/>
                      </a:lnTo>
                      <a:lnTo>
                        <a:pt x="98" y="0"/>
                      </a:lnTo>
                      <a:lnTo>
                        <a:pt x="107" y="0"/>
                      </a:lnTo>
                      <a:lnTo>
                        <a:pt x="117" y="2"/>
                      </a:lnTo>
                      <a:lnTo>
                        <a:pt x="126" y="3"/>
                      </a:lnTo>
                      <a:lnTo>
                        <a:pt x="135" y="8"/>
                      </a:lnTo>
                      <a:lnTo>
                        <a:pt x="143" y="11"/>
                      </a:lnTo>
                      <a:lnTo>
                        <a:pt x="152" y="17"/>
                      </a:lnTo>
                      <a:lnTo>
                        <a:pt x="165" y="27"/>
                      </a:lnTo>
                      <a:lnTo>
                        <a:pt x="178" y="43"/>
                      </a:lnTo>
                      <a:lnTo>
                        <a:pt x="182" y="50"/>
                      </a:lnTo>
                      <a:lnTo>
                        <a:pt x="187" y="59"/>
                      </a:lnTo>
                      <a:lnTo>
                        <a:pt x="190" y="68"/>
                      </a:lnTo>
                      <a:lnTo>
                        <a:pt x="193" y="77"/>
                      </a:lnTo>
                      <a:lnTo>
                        <a:pt x="194" y="88"/>
                      </a:lnTo>
                      <a:lnTo>
                        <a:pt x="194" y="97"/>
                      </a:lnTo>
                      <a:lnTo>
                        <a:pt x="194" y="9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4" name="Freeform 260">
                  <a:extLst>
                    <a:ext uri="{FF2B5EF4-FFF2-40B4-BE49-F238E27FC236}">
                      <a16:creationId xmlns:a16="http://schemas.microsoft.com/office/drawing/2014/main" id="{77999FD3-0E2F-4A3B-546E-C8FBCFD79251}"/>
                    </a:ext>
                  </a:extLst>
                </p:cNvPr>
                <p:cNvSpPr>
                  <a:spLocks/>
                </p:cNvSpPr>
                <p:nvPr/>
              </p:nvSpPr>
              <p:spPr bwMode="auto">
                <a:xfrm>
                  <a:off x="2249" y="4572"/>
                  <a:ext cx="208" cy="210"/>
                </a:xfrm>
                <a:custGeom>
                  <a:avLst/>
                  <a:gdLst>
                    <a:gd name="T0" fmla="*/ 208 w 208"/>
                    <a:gd name="T1" fmla="*/ 104 h 210"/>
                    <a:gd name="T2" fmla="*/ 207 w 208"/>
                    <a:gd name="T3" fmla="*/ 125 h 210"/>
                    <a:gd name="T4" fmla="*/ 201 w 208"/>
                    <a:gd name="T5" fmla="*/ 145 h 210"/>
                    <a:gd name="T6" fmla="*/ 190 w 208"/>
                    <a:gd name="T7" fmla="*/ 163 h 210"/>
                    <a:gd name="T8" fmla="*/ 178 w 208"/>
                    <a:gd name="T9" fmla="*/ 178 h 210"/>
                    <a:gd name="T10" fmla="*/ 163 w 208"/>
                    <a:gd name="T11" fmla="*/ 192 h 210"/>
                    <a:gd name="T12" fmla="*/ 145 w 208"/>
                    <a:gd name="T13" fmla="*/ 201 h 210"/>
                    <a:gd name="T14" fmla="*/ 125 w 208"/>
                    <a:gd name="T15" fmla="*/ 207 h 210"/>
                    <a:gd name="T16" fmla="*/ 104 w 208"/>
                    <a:gd name="T17" fmla="*/ 210 h 210"/>
                    <a:gd name="T18" fmla="*/ 94 w 208"/>
                    <a:gd name="T19" fmla="*/ 208 h 210"/>
                    <a:gd name="T20" fmla="*/ 73 w 208"/>
                    <a:gd name="T21" fmla="*/ 204 h 210"/>
                    <a:gd name="T22" fmla="*/ 54 w 208"/>
                    <a:gd name="T23" fmla="*/ 196 h 210"/>
                    <a:gd name="T24" fmla="*/ 38 w 208"/>
                    <a:gd name="T25" fmla="*/ 186 h 210"/>
                    <a:gd name="T26" fmla="*/ 24 w 208"/>
                    <a:gd name="T27" fmla="*/ 171 h 210"/>
                    <a:gd name="T28" fmla="*/ 12 w 208"/>
                    <a:gd name="T29" fmla="*/ 154 h 210"/>
                    <a:gd name="T30" fmla="*/ 5 w 208"/>
                    <a:gd name="T31" fmla="*/ 136 h 210"/>
                    <a:gd name="T32" fmla="*/ 0 w 208"/>
                    <a:gd name="T33" fmla="*/ 115 h 210"/>
                    <a:gd name="T34" fmla="*/ 0 w 208"/>
                    <a:gd name="T35" fmla="*/ 104 h 210"/>
                    <a:gd name="T36" fmla="*/ 2 w 208"/>
                    <a:gd name="T37" fmla="*/ 83 h 210"/>
                    <a:gd name="T38" fmla="*/ 8 w 208"/>
                    <a:gd name="T39" fmla="*/ 63 h 210"/>
                    <a:gd name="T40" fmla="*/ 18 w 208"/>
                    <a:gd name="T41" fmla="*/ 47 h 210"/>
                    <a:gd name="T42" fmla="*/ 30 w 208"/>
                    <a:gd name="T43" fmla="*/ 30 h 210"/>
                    <a:gd name="T44" fmla="*/ 45 w 208"/>
                    <a:gd name="T45" fmla="*/ 18 h 210"/>
                    <a:gd name="T46" fmla="*/ 64 w 208"/>
                    <a:gd name="T47" fmla="*/ 9 h 210"/>
                    <a:gd name="T48" fmla="*/ 83 w 208"/>
                    <a:gd name="T49" fmla="*/ 3 h 210"/>
                    <a:gd name="T50" fmla="*/ 104 w 208"/>
                    <a:gd name="T51" fmla="*/ 0 h 210"/>
                    <a:gd name="T52" fmla="*/ 115 w 208"/>
                    <a:gd name="T53" fmla="*/ 0 h 210"/>
                    <a:gd name="T54" fmla="*/ 136 w 208"/>
                    <a:gd name="T55" fmla="*/ 5 h 210"/>
                    <a:gd name="T56" fmla="*/ 154 w 208"/>
                    <a:gd name="T57" fmla="*/ 12 h 210"/>
                    <a:gd name="T58" fmla="*/ 171 w 208"/>
                    <a:gd name="T59" fmla="*/ 24 h 210"/>
                    <a:gd name="T60" fmla="*/ 184 w 208"/>
                    <a:gd name="T61" fmla="*/ 38 h 210"/>
                    <a:gd name="T62" fmla="*/ 196 w 208"/>
                    <a:gd name="T63" fmla="*/ 54 h 210"/>
                    <a:gd name="T64" fmla="*/ 204 w 208"/>
                    <a:gd name="T65" fmla="*/ 74 h 210"/>
                    <a:gd name="T66" fmla="*/ 208 w 208"/>
                    <a:gd name="T67" fmla="*/ 94 h 210"/>
                    <a:gd name="T68" fmla="*/ 208 w 208"/>
                    <a:gd name="T69" fmla="*/ 10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10">
                      <a:moveTo>
                        <a:pt x="208" y="104"/>
                      </a:moveTo>
                      <a:lnTo>
                        <a:pt x="208" y="104"/>
                      </a:lnTo>
                      <a:lnTo>
                        <a:pt x="208" y="115"/>
                      </a:lnTo>
                      <a:lnTo>
                        <a:pt x="207" y="125"/>
                      </a:lnTo>
                      <a:lnTo>
                        <a:pt x="204" y="136"/>
                      </a:lnTo>
                      <a:lnTo>
                        <a:pt x="201" y="145"/>
                      </a:lnTo>
                      <a:lnTo>
                        <a:pt x="196" y="154"/>
                      </a:lnTo>
                      <a:lnTo>
                        <a:pt x="190" y="163"/>
                      </a:lnTo>
                      <a:lnTo>
                        <a:pt x="184" y="171"/>
                      </a:lnTo>
                      <a:lnTo>
                        <a:pt x="178" y="178"/>
                      </a:lnTo>
                      <a:lnTo>
                        <a:pt x="171" y="186"/>
                      </a:lnTo>
                      <a:lnTo>
                        <a:pt x="163" y="192"/>
                      </a:lnTo>
                      <a:lnTo>
                        <a:pt x="154" y="196"/>
                      </a:lnTo>
                      <a:lnTo>
                        <a:pt x="145" y="201"/>
                      </a:lnTo>
                      <a:lnTo>
                        <a:pt x="136" y="204"/>
                      </a:lnTo>
                      <a:lnTo>
                        <a:pt x="125" y="207"/>
                      </a:lnTo>
                      <a:lnTo>
                        <a:pt x="115" y="208"/>
                      </a:lnTo>
                      <a:lnTo>
                        <a:pt x="104" y="210"/>
                      </a:lnTo>
                      <a:lnTo>
                        <a:pt x="104" y="210"/>
                      </a:lnTo>
                      <a:lnTo>
                        <a:pt x="94" y="208"/>
                      </a:lnTo>
                      <a:lnTo>
                        <a:pt x="83" y="207"/>
                      </a:lnTo>
                      <a:lnTo>
                        <a:pt x="73" y="204"/>
                      </a:lnTo>
                      <a:lnTo>
                        <a:pt x="64" y="201"/>
                      </a:lnTo>
                      <a:lnTo>
                        <a:pt x="54" y="196"/>
                      </a:lnTo>
                      <a:lnTo>
                        <a:pt x="45" y="192"/>
                      </a:lnTo>
                      <a:lnTo>
                        <a:pt x="38" y="186"/>
                      </a:lnTo>
                      <a:lnTo>
                        <a:pt x="30" y="178"/>
                      </a:lnTo>
                      <a:lnTo>
                        <a:pt x="24" y="171"/>
                      </a:lnTo>
                      <a:lnTo>
                        <a:pt x="18" y="163"/>
                      </a:lnTo>
                      <a:lnTo>
                        <a:pt x="12" y="154"/>
                      </a:lnTo>
                      <a:lnTo>
                        <a:pt x="8" y="145"/>
                      </a:lnTo>
                      <a:lnTo>
                        <a:pt x="5" y="136"/>
                      </a:lnTo>
                      <a:lnTo>
                        <a:pt x="2" y="125"/>
                      </a:lnTo>
                      <a:lnTo>
                        <a:pt x="0" y="115"/>
                      </a:lnTo>
                      <a:lnTo>
                        <a:pt x="0" y="104"/>
                      </a:lnTo>
                      <a:lnTo>
                        <a:pt x="0" y="104"/>
                      </a:lnTo>
                      <a:lnTo>
                        <a:pt x="0" y="94"/>
                      </a:lnTo>
                      <a:lnTo>
                        <a:pt x="2" y="83"/>
                      </a:lnTo>
                      <a:lnTo>
                        <a:pt x="5" y="74"/>
                      </a:lnTo>
                      <a:lnTo>
                        <a:pt x="8" y="63"/>
                      </a:lnTo>
                      <a:lnTo>
                        <a:pt x="12" y="54"/>
                      </a:lnTo>
                      <a:lnTo>
                        <a:pt x="18" y="47"/>
                      </a:lnTo>
                      <a:lnTo>
                        <a:pt x="24" y="38"/>
                      </a:lnTo>
                      <a:lnTo>
                        <a:pt x="30" y="30"/>
                      </a:lnTo>
                      <a:lnTo>
                        <a:pt x="38" y="24"/>
                      </a:lnTo>
                      <a:lnTo>
                        <a:pt x="45" y="18"/>
                      </a:lnTo>
                      <a:lnTo>
                        <a:pt x="54" y="12"/>
                      </a:lnTo>
                      <a:lnTo>
                        <a:pt x="64" y="9"/>
                      </a:lnTo>
                      <a:lnTo>
                        <a:pt x="73" y="5"/>
                      </a:lnTo>
                      <a:lnTo>
                        <a:pt x="83" y="3"/>
                      </a:lnTo>
                      <a:lnTo>
                        <a:pt x="94" y="0"/>
                      </a:lnTo>
                      <a:lnTo>
                        <a:pt x="104" y="0"/>
                      </a:lnTo>
                      <a:lnTo>
                        <a:pt x="104" y="0"/>
                      </a:lnTo>
                      <a:lnTo>
                        <a:pt x="115" y="0"/>
                      </a:lnTo>
                      <a:lnTo>
                        <a:pt x="125" y="3"/>
                      </a:lnTo>
                      <a:lnTo>
                        <a:pt x="136" y="5"/>
                      </a:lnTo>
                      <a:lnTo>
                        <a:pt x="145" y="9"/>
                      </a:lnTo>
                      <a:lnTo>
                        <a:pt x="154" y="12"/>
                      </a:lnTo>
                      <a:lnTo>
                        <a:pt x="163" y="18"/>
                      </a:lnTo>
                      <a:lnTo>
                        <a:pt x="171" y="24"/>
                      </a:lnTo>
                      <a:lnTo>
                        <a:pt x="178" y="30"/>
                      </a:lnTo>
                      <a:lnTo>
                        <a:pt x="184" y="38"/>
                      </a:lnTo>
                      <a:lnTo>
                        <a:pt x="190" y="47"/>
                      </a:lnTo>
                      <a:lnTo>
                        <a:pt x="196" y="54"/>
                      </a:lnTo>
                      <a:lnTo>
                        <a:pt x="201" y="63"/>
                      </a:lnTo>
                      <a:lnTo>
                        <a:pt x="204" y="74"/>
                      </a:lnTo>
                      <a:lnTo>
                        <a:pt x="207" y="83"/>
                      </a:lnTo>
                      <a:lnTo>
                        <a:pt x="208" y="94"/>
                      </a:lnTo>
                      <a:lnTo>
                        <a:pt x="208" y="104"/>
                      </a:lnTo>
                      <a:lnTo>
                        <a:pt x="208" y="10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5" name="Freeform 261">
                  <a:extLst>
                    <a:ext uri="{FF2B5EF4-FFF2-40B4-BE49-F238E27FC236}">
                      <a16:creationId xmlns:a16="http://schemas.microsoft.com/office/drawing/2014/main" id="{A2FEB214-C7C6-C3DA-AC7A-61074F614E32}"/>
                    </a:ext>
                  </a:extLst>
                </p:cNvPr>
                <p:cNvSpPr>
                  <a:spLocks/>
                </p:cNvSpPr>
                <p:nvPr/>
              </p:nvSpPr>
              <p:spPr bwMode="auto">
                <a:xfrm>
                  <a:off x="2130" y="4752"/>
                  <a:ext cx="178" cy="177"/>
                </a:xfrm>
                <a:custGeom>
                  <a:avLst/>
                  <a:gdLst>
                    <a:gd name="T0" fmla="*/ 178 w 178"/>
                    <a:gd name="T1" fmla="*/ 88 h 177"/>
                    <a:gd name="T2" fmla="*/ 178 w 178"/>
                    <a:gd name="T3" fmla="*/ 88 h 177"/>
                    <a:gd name="T4" fmla="*/ 178 w 178"/>
                    <a:gd name="T5" fmla="*/ 98 h 177"/>
                    <a:gd name="T6" fmla="*/ 176 w 178"/>
                    <a:gd name="T7" fmla="*/ 107 h 177"/>
                    <a:gd name="T8" fmla="*/ 172 w 178"/>
                    <a:gd name="T9" fmla="*/ 123 h 177"/>
                    <a:gd name="T10" fmla="*/ 163 w 178"/>
                    <a:gd name="T11" fmla="*/ 138 h 177"/>
                    <a:gd name="T12" fmla="*/ 152 w 178"/>
                    <a:gd name="T13" fmla="*/ 152 h 177"/>
                    <a:gd name="T14" fmla="*/ 139 w 178"/>
                    <a:gd name="T15" fmla="*/ 162 h 177"/>
                    <a:gd name="T16" fmla="*/ 124 w 178"/>
                    <a:gd name="T17" fmla="*/ 171 h 177"/>
                    <a:gd name="T18" fmla="*/ 107 w 178"/>
                    <a:gd name="T19" fmla="*/ 176 h 177"/>
                    <a:gd name="T20" fmla="*/ 98 w 178"/>
                    <a:gd name="T21" fmla="*/ 177 h 177"/>
                    <a:gd name="T22" fmla="*/ 89 w 178"/>
                    <a:gd name="T23" fmla="*/ 177 h 177"/>
                    <a:gd name="T24" fmla="*/ 89 w 178"/>
                    <a:gd name="T25" fmla="*/ 177 h 177"/>
                    <a:gd name="T26" fmla="*/ 80 w 178"/>
                    <a:gd name="T27" fmla="*/ 177 h 177"/>
                    <a:gd name="T28" fmla="*/ 71 w 178"/>
                    <a:gd name="T29" fmla="*/ 176 h 177"/>
                    <a:gd name="T30" fmla="*/ 54 w 178"/>
                    <a:gd name="T31" fmla="*/ 171 h 177"/>
                    <a:gd name="T32" fmla="*/ 39 w 178"/>
                    <a:gd name="T33" fmla="*/ 162 h 177"/>
                    <a:gd name="T34" fmla="*/ 26 w 178"/>
                    <a:gd name="T35" fmla="*/ 152 h 177"/>
                    <a:gd name="T36" fmla="*/ 15 w 178"/>
                    <a:gd name="T37" fmla="*/ 138 h 177"/>
                    <a:gd name="T38" fmla="*/ 6 w 178"/>
                    <a:gd name="T39" fmla="*/ 123 h 177"/>
                    <a:gd name="T40" fmla="*/ 2 w 178"/>
                    <a:gd name="T41" fmla="*/ 107 h 177"/>
                    <a:gd name="T42" fmla="*/ 0 w 178"/>
                    <a:gd name="T43" fmla="*/ 98 h 177"/>
                    <a:gd name="T44" fmla="*/ 0 w 178"/>
                    <a:gd name="T45" fmla="*/ 88 h 177"/>
                    <a:gd name="T46" fmla="*/ 0 w 178"/>
                    <a:gd name="T47" fmla="*/ 88 h 177"/>
                    <a:gd name="T48" fmla="*/ 0 w 178"/>
                    <a:gd name="T49" fmla="*/ 79 h 177"/>
                    <a:gd name="T50" fmla="*/ 2 w 178"/>
                    <a:gd name="T51" fmla="*/ 70 h 177"/>
                    <a:gd name="T52" fmla="*/ 6 w 178"/>
                    <a:gd name="T53" fmla="*/ 54 h 177"/>
                    <a:gd name="T54" fmla="*/ 15 w 178"/>
                    <a:gd name="T55" fmla="*/ 39 h 177"/>
                    <a:gd name="T56" fmla="*/ 26 w 178"/>
                    <a:gd name="T57" fmla="*/ 25 h 177"/>
                    <a:gd name="T58" fmla="*/ 39 w 178"/>
                    <a:gd name="T59" fmla="*/ 15 h 177"/>
                    <a:gd name="T60" fmla="*/ 54 w 178"/>
                    <a:gd name="T61" fmla="*/ 6 h 177"/>
                    <a:gd name="T62" fmla="*/ 71 w 178"/>
                    <a:gd name="T63" fmla="*/ 1 h 177"/>
                    <a:gd name="T64" fmla="*/ 80 w 178"/>
                    <a:gd name="T65" fmla="*/ 0 h 177"/>
                    <a:gd name="T66" fmla="*/ 89 w 178"/>
                    <a:gd name="T67" fmla="*/ 0 h 177"/>
                    <a:gd name="T68" fmla="*/ 89 w 178"/>
                    <a:gd name="T69" fmla="*/ 0 h 177"/>
                    <a:gd name="T70" fmla="*/ 98 w 178"/>
                    <a:gd name="T71" fmla="*/ 0 h 177"/>
                    <a:gd name="T72" fmla="*/ 107 w 178"/>
                    <a:gd name="T73" fmla="*/ 1 h 177"/>
                    <a:gd name="T74" fmla="*/ 124 w 178"/>
                    <a:gd name="T75" fmla="*/ 6 h 177"/>
                    <a:gd name="T76" fmla="*/ 139 w 178"/>
                    <a:gd name="T77" fmla="*/ 15 h 177"/>
                    <a:gd name="T78" fmla="*/ 152 w 178"/>
                    <a:gd name="T79" fmla="*/ 25 h 177"/>
                    <a:gd name="T80" fmla="*/ 163 w 178"/>
                    <a:gd name="T81" fmla="*/ 39 h 177"/>
                    <a:gd name="T82" fmla="*/ 172 w 178"/>
                    <a:gd name="T83" fmla="*/ 54 h 177"/>
                    <a:gd name="T84" fmla="*/ 176 w 178"/>
                    <a:gd name="T85" fmla="*/ 70 h 177"/>
                    <a:gd name="T86" fmla="*/ 178 w 178"/>
                    <a:gd name="T87" fmla="*/ 79 h 177"/>
                    <a:gd name="T88" fmla="*/ 178 w 178"/>
                    <a:gd name="T89" fmla="*/ 88 h 177"/>
                    <a:gd name="T90" fmla="*/ 178 w 178"/>
                    <a:gd name="T91" fmla="*/ 8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77">
                      <a:moveTo>
                        <a:pt x="178" y="88"/>
                      </a:moveTo>
                      <a:lnTo>
                        <a:pt x="178" y="88"/>
                      </a:lnTo>
                      <a:lnTo>
                        <a:pt x="178" y="98"/>
                      </a:lnTo>
                      <a:lnTo>
                        <a:pt x="176" y="107"/>
                      </a:lnTo>
                      <a:lnTo>
                        <a:pt x="172" y="123"/>
                      </a:lnTo>
                      <a:lnTo>
                        <a:pt x="163" y="138"/>
                      </a:lnTo>
                      <a:lnTo>
                        <a:pt x="152" y="152"/>
                      </a:lnTo>
                      <a:lnTo>
                        <a:pt x="139" y="162"/>
                      </a:lnTo>
                      <a:lnTo>
                        <a:pt x="124" y="171"/>
                      </a:lnTo>
                      <a:lnTo>
                        <a:pt x="107" y="176"/>
                      </a:lnTo>
                      <a:lnTo>
                        <a:pt x="98" y="177"/>
                      </a:lnTo>
                      <a:lnTo>
                        <a:pt x="89" y="177"/>
                      </a:lnTo>
                      <a:lnTo>
                        <a:pt x="89" y="177"/>
                      </a:lnTo>
                      <a:lnTo>
                        <a:pt x="80" y="177"/>
                      </a:lnTo>
                      <a:lnTo>
                        <a:pt x="71" y="176"/>
                      </a:lnTo>
                      <a:lnTo>
                        <a:pt x="54" y="171"/>
                      </a:lnTo>
                      <a:lnTo>
                        <a:pt x="39" y="162"/>
                      </a:lnTo>
                      <a:lnTo>
                        <a:pt x="26" y="152"/>
                      </a:lnTo>
                      <a:lnTo>
                        <a:pt x="15" y="138"/>
                      </a:lnTo>
                      <a:lnTo>
                        <a:pt x="6" y="123"/>
                      </a:lnTo>
                      <a:lnTo>
                        <a:pt x="2" y="107"/>
                      </a:lnTo>
                      <a:lnTo>
                        <a:pt x="0" y="98"/>
                      </a:lnTo>
                      <a:lnTo>
                        <a:pt x="0" y="88"/>
                      </a:lnTo>
                      <a:lnTo>
                        <a:pt x="0" y="88"/>
                      </a:lnTo>
                      <a:lnTo>
                        <a:pt x="0" y="79"/>
                      </a:lnTo>
                      <a:lnTo>
                        <a:pt x="2" y="70"/>
                      </a:lnTo>
                      <a:lnTo>
                        <a:pt x="6" y="54"/>
                      </a:lnTo>
                      <a:lnTo>
                        <a:pt x="15" y="39"/>
                      </a:lnTo>
                      <a:lnTo>
                        <a:pt x="26" y="25"/>
                      </a:lnTo>
                      <a:lnTo>
                        <a:pt x="39" y="15"/>
                      </a:lnTo>
                      <a:lnTo>
                        <a:pt x="54" y="6"/>
                      </a:lnTo>
                      <a:lnTo>
                        <a:pt x="71" y="1"/>
                      </a:lnTo>
                      <a:lnTo>
                        <a:pt x="80" y="0"/>
                      </a:lnTo>
                      <a:lnTo>
                        <a:pt x="89" y="0"/>
                      </a:lnTo>
                      <a:lnTo>
                        <a:pt x="89" y="0"/>
                      </a:lnTo>
                      <a:lnTo>
                        <a:pt x="98" y="0"/>
                      </a:lnTo>
                      <a:lnTo>
                        <a:pt x="107" y="1"/>
                      </a:lnTo>
                      <a:lnTo>
                        <a:pt x="124" y="6"/>
                      </a:lnTo>
                      <a:lnTo>
                        <a:pt x="139" y="15"/>
                      </a:lnTo>
                      <a:lnTo>
                        <a:pt x="152" y="25"/>
                      </a:lnTo>
                      <a:lnTo>
                        <a:pt x="163" y="39"/>
                      </a:lnTo>
                      <a:lnTo>
                        <a:pt x="172" y="54"/>
                      </a:lnTo>
                      <a:lnTo>
                        <a:pt x="176" y="70"/>
                      </a:lnTo>
                      <a:lnTo>
                        <a:pt x="178" y="79"/>
                      </a:lnTo>
                      <a:lnTo>
                        <a:pt x="178" y="88"/>
                      </a:lnTo>
                      <a:lnTo>
                        <a:pt x="178" y="8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6" name="Freeform 262">
                  <a:extLst>
                    <a:ext uri="{FF2B5EF4-FFF2-40B4-BE49-F238E27FC236}">
                      <a16:creationId xmlns:a16="http://schemas.microsoft.com/office/drawing/2014/main" id="{AA129A69-A8DA-A107-C677-A8D41716C63C}"/>
                    </a:ext>
                  </a:extLst>
                </p:cNvPr>
                <p:cNvSpPr>
                  <a:spLocks/>
                </p:cNvSpPr>
                <p:nvPr/>
              </p:nvSpPr>
              <p:spPr bwMode="auto">
                <a:xfrm>
                  <a:off x="2198" y="4646"/>
                  <a:ext cx="134" cy="134"/>
                </a:xfrm>
                <a:custGeom>
                  <a:avLst/>
                  <a:gdLst>
                    <a:gd name="T0" fmla="*/ 134 w 134"/>
                    <a:gd name="T1" fmla="*/ 66 h 134"/>
                    <a:gd name="T2" fmla="*/ 134 w 134"/>
                    <a:gd name="T3" fmla="*/ 66 h 134"/>
                    <a:gd name="T4" fmla="*/ 133 w 134"/>
                    <a:gd name="T5" fmla="*/ 80 h 134"/>
                    <a:gd name="T6" fmla="*/ 128 w 134"/>
                    <a:gd name="T7" fmla="*/ 92 h 134"/>
                    <a:gd name="T8" fmla="*/ 122 w 134"/>
                    <a:gd name="T9" fmla="*/ 104 h 134"/>
                    <a:gd name="T10" fmla="*/ 115 w 134"/>
                    <a:gd name="T11" fmla="*/ 115 h 134"/>
                    <a:gd name="T12" fmla="*/ 104 w 134"/>
                    <a:gd name="T13" fmla="*/ 122 h 134"/>
                    <a:gd name="T14" fmla="*/ 92 w 134"/>
                    <a:gd name="T15" fmla="*/ 128 h 134"/>
                    <a:gd name="T16" fmla="*/ 80 w 134"/>
                    <a:gd name="T17" fmla="*/ 133 h 134"/>
                    <a:gd name="T18" fmla="*/ 66 w 134"/>
                    <a:gd name="T19" fmla="*/ 134 h 134"/>
                    <a:gd name="T20" fmla="*/ 66 w 134"/>
                    <a:gd name="T21" fmla="*/ 134 h 134"/>
                    <a:gd name="T22" fmla="*/ 53 w 134"/>
                    <a:gd name="T23" fmla="*/ 133 h 134"/>
                    <a:gd name="T24" fmla="*/ 41 w 134"/>
                    <a:gd name="T25" fmla="*/ 128 h 134"/>
                    <a:gd name="T26" fmla="*/ 29 w 134"/>
                    <a:gd name="T27" fmla="*/ 122 h 134"/>
                    <a:gd name="T28" fmla="*/ 20 w 134"/>
                    <a:gd name="T29" fmla="*/ 115 h 134"/>
                    <a:gd name="T30" fmla="*/ 11 w 134"/>
                    <a:gd name="T31" fmla="*/ 104 h 134"/>
                    <a:gd name="T32" fmla="*/ 4 w 134"/>
                    <a:gd name="T33" fmla="*/ 92 h 134"/>
                    <a:gd name="T34" fmla="*/ 1 w 134"/>
                    <a:gd name="T35" fmla="*/ 80 h 134"/>
                    <a:gd name="T36" fmla="*/ 0 w 134"/>
                    <a:gd name="T37" fmla="*/ 66 h 134"/>
                    <a:gd name="T38" fmla="*/ 0 w 134"/>
                    <a:gd name="T39" fmla="*/ 66 h 134"/>
                    <a:gd name="T40" fmla="*/ 1 w 134"/>
                    <a:gd name="T41" fmla="*/ 53 h 134"/>
                    <a:gd name="T42" fmla="*/ 4 w 134"/>
                    <a:gd name="T43" fmla="*/ 41 h 134"/>
                    <a:gd name="T44" fmla="*/ 11 w 134"/>
                    <a:gd name="T45" fmla="*/ 29 h 134"/>
                    <a:gd name="T46" fmla="*/ 20 w 134"/>
                    <a:gd name="T47" fmla="*/ 20 h 134"/>
                    <a:gd name="T48" fmla="*/ 29 w 134"/>
                    <a:gd name="T49" fmla="*/ 11 h 134"/>
                    <a:gd name="T50" fmla="*/ 41 w 134"/>
                    <a:gd name="T51" fmla="*/ 5 h 134"/>
                    <a:gd name="T52" fmla="*/ 53 w 134"/>
                    <a:gd name="T53" fmla="*/ 2 h 134"/>
                    <a:gd name="T54" fmla="*/ 66 w 134"/>
                    <a:gd name="T55" fmla="*/ 0 h 134"/>
                    <a:gd name="T56" fmla="*/ 66 w 134"/>
                    <a:gd name="T57" fmla="*/ 0 h 134"/>
                    <a:gd name="T58" fmla="*/ 80 w 134"/>
                    <a:gd name="T59" fmla="*/ 2 h 134"/>
                    <a:gd name="T60" fmla="*/ 92 w 134"/>
                    <a:gd name="T61" fmla="*/ 5 h 134"/>
                    <a:gd name="T62" fmla="*/ 104 w 134"/>
                    <a:gd name="T63" fmla="*/ 11 h 134"/>
                    <a:gd name="T64" fmla="*/ 115 w 134"/>
                    <a:gd name="T65" fmla="*/ 20 h 134"/>
                    <a:gd name="T66" fmla="*/ 122 w 134"/>
                    <a:gd name="T67" fmla="*/ 29 h 134"/>
                    <a:gd name="T68" fmla="*/ 128 w 134"/>
                    <a:gd name="T69" fmla="*/ 41 h 134"/>
                    <a:gd name="T70" fmla="*/ 133 w 134"/>
                    <a:gd name="T71" fmla="*/ 53 h 134"/>
                    <a:gd name="T72" fmla="*/ 134 w 134"/>
                    <a:gd name="T73" fmla="*/ 66 h 134"/>
                    <a:gd name="T74" fmla="*/ 134 w 134"/>
                    <a:gd name="T75" fmla="*/ 6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134">
                      <a:moveTo>
                        <a:pt x="134" y="66"/>
                      </a:moveTo>
                      <a:lnTo>
                        <a:pt x="134" y="66"/>
                      </a:lnTo>
                      <a:lnTo>
                        <a:pt x="133" y="80"/>
                      </a:lnTo>
                      <a:lnTo>
                        <a:pt x="128" y="92"/>
                      </a:lnTo>
                      <a:lnTo>
                        <a:pt x="122" y="104"/>
                      </a:lnTo>
                      <a:lnTo>
                        <a:pt x="115" y="115"/>
                      </a:lnTo>
                      <a:lnTo>
                        <a:pt x="104" y="122"/>
                      </a:lnTo>
                      <a:lnTo>
                        <a:pt x="92" y="128"/>
                      </a:lnTo>
                      <a:lnTo>
                        <a:pt x="80" y="133"/>
                      </a:lnTo>
                      <a:lnTo>
                        <a:pt x="66" y="134"/>
                      </a:lnTo>
                      <a:lnTo>
                        <a:pt x="66" y="134"/>
                      </a:lnTo>
                      <a:lnTo>
                        <a:pt x="53" y="133"/>
                      </a:lnTo>
                      <a:lnTo>
                        <a:pt x="41" y="128"/>
                      </a:lnTo>
                      <a:lnTo>
                        <a:pt x="29" y="122"/>
                      </a:lnTo>
                      <a:lnTo>
                        <a:pt x="20" y="115"/>
                      </a:lnTo>
                      <a:lnTo>
                        <a:pt x="11" y="104"/>
                      </a:lnTo>
                      <a:lnTo>
                        <a:pt x="4" y="92"/>
                      </a:lnTo>
                      <a:lnTo>
                        <a:pt x="1" y="80"/>
                      </a:lnTo>
                      <a:lnTo>
                        <a:pt x="0" y="66"/>
                      </a:lnTo>
                      <a:lnTo>
                        <a:pt x="0" y="66"/>
                      </a:lnTo>
                      <a:lnTo>
                        <a:pt x="1" y="53"/>
                      </a:lnTo>
                      <a:lnTo>
                        <a:pt x="4" y="41"/>
                      </a:lnTo>
                      <a:lnTo>
                        <a:pt x="11" y="29"/>
                      </a:lnTo>
                      <a:lnTo>
                        <a:pt x="20" y="20"/>
                      </a:lnTo>
                      <a:lnTo>
                        <a:pt x="29" y="11"/>
                      </a:lnTo>
                      <a:lnTo>
                        <a:pt x="41" y="5"/>
                      </a:lnTo>
                      <a:lnTo>
                        <a:pt x="53" y="2"/>
                      </a:lnTo>
                      <a:lnTo>
                        <a:pt x="66" y="0"/>
                      </a:lnTo>
                      <a:lnTo>
                        <a:pt x="66" y="0"/>
                      </a:lnTo>
                      <a:lnTo>
                        <a:pt x="80" y="2"/>
                      </a:lnTo>
                      <a:lnTo>
                        <a:pt x="92" y="5"/>
                      </a:lnTo>
                      <a:lnTo>
                        <a:pt x="104" y="11"/>
                      </a:lnTo>
                      <a:lnTo>
                        <a:pt x="115" y="20"/>
                      </a:lnTo>
                      <a:lnTo>
                        <a:pt x="122" y="29"/>
                      </a:lnTo>
                      <a:lnTo>
                        <a:pt x="128" y="41"/>
                      </a:lnTo>
                      <a:lnTo>
                        <a:pt x="133" y="53"/>
                      </a:lnTo>
                      <a:lnTo>
                        <a:pt x="134" y="66"/>
                      </a:lnTo>
                      <a:lnTo>
                        <a:pt x="134" y="66"/>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7" name="Freeform 263">
                  <a:extLst>
                    <a:ext uri="{FF2B5EF4-FFF2-40B4-BE49-F238E27FC236}">
                      <a16:creationId xmlns:a16="http://schemas.microsoft.com/office/drawing/2014/main" id="{734A830F-66AE-4394-E832-816C5FA5A7F5}"/>
                    </a:ext>
                  </a:extLst>
                </p:cNvPr>
                <p:cNvSpPr>
                  <a:spLocks/>
                </p:cNvSpPr>
                <p:nvPr/>
              </p:nvSpPr>
              <p:spPr bwMode="auto">
                <a:xfrm>
                  <a:off x="2444" y="5377"/>
                  <a:ext cx="182" cy="181"/>
                </a:xfrm>
                <a:custGeom>
                  <a:avLst/>
                  <a:gdLst>
                    <a:gd name="T0" fmla="*/ 182 w 182"/>
                    <a:gd name="T1" fmla="*/ 91 h 181"/>
                    <a:gd name="T2" fmla="*/ 182 w 182"/>
                    <a:gd name="T3" fmla="*/ 91 h 181"/>
                    <a:gd name="T4" fmla="*/ 180 w 182"/>
                    <a:gd name="T5" fmla="*/ 100 h 181"/>
                    <a:gd name="T6" fmla="*/ 179 w 182"/>
                    <a:gd name="T7" fmla="*/ 109 h 181"/>
                    <a:gd name="T8" fmla="*/ 174 w 182"/>
                    <a:gd name="T9" fmla="*/ 127 h 181"/>
                    <a:gd name="T10" fmla="*/ 165 w 182"/>
                    <a:gd name="T11" fmla="*/ 142 h 181"/>
                    <a:gd name="T12" fmla="*/ 155 w 182"/>
                    <a:gd name="T13" fmla="*/ 155 h 181"/>
                    <a:gd name="T14" fmla="*/ 141 w 182"/>
                    <a:gd name="T15" fmla="*/ 166 h 181"/>
                    <a:gd name="T16" fmla="*/ 126 w 182"/>
                    <a:gd name="T17" fmla="*/ 175 h 181"/>
                    <a:gd name="T18" fmla="*/ 110 w 182"/>
                    <a:gd name="T19" fmla="*/ 179 h 181"/>
                    <a:gd name="T20" fmla="*/ 101 w 182"/>
                    <a:gd name="T21" fmla="*/ 181 h 181"/>
                    <a:gd name="T22" fmla="*/ 90 w 182"/>
                    <a:gd name="T23" fmla="*/ 181 h 181"/>
                    <a:gd name="T24" fmla="*/ 90 w 182"/>
                    <a:gd name="T25" fmla="*/ 181 h 181"/>
                    <a:gd name="T26" fmla="*/ 81 w 182"/>
                    <a:gd name="T27" fmla="*/ 181 h 181"/>
                    <a:gd name="T28" fmla="*/ 72 w 182"/>
                    <a:gd name="T29" fmla="*/ 179 h 181"/>
                    <a:gd name="T30" fmla="*/ 55 w 182"/>
                    <a:gd name="T31" fmla="*/ 175 h 181"/>
                    <a:gd name="T32" fmla="*/ 40 w 182"/>
                    <a:gd name="T33" fmla="*/ 166 h 181"/>
                    <a:gd name="T34" fmla="*/ 27 w 182"/>
                    <a:gd name="T35" fmla="*/ 155 h 181"/>
                    <a:gd name="T36" fmla="*/ 16 w 182"/>
                    <a:gd name="T37" fmla="*/ 142 h 181"/>
                    <a:gd name="T38" fmla="*/ 7 w 182"/>
                    <a:gd name="T39" fmla="*/ 127 h 181"/>
                    <a:gd name="T40" fmla="*/ 1 w 182"/>
                    <a:gd name="T41" fmla="*/ 109 h 181"/>
                    <a:gd name="T42" fmla="*/ 1 w 182"/>
                    <a:gd name="T43" fmla="*/ 100 h 181"/>
                    <a:gd name="T44" fmla="*/ 0 w 182"/>
                    <a:gd name="T45" fmla="*/ 91 h 181"/>
                    <a:gd name="T46" fmla="*/ 0 w 182"/>
                    <a:gd name="T47" fmla="*/ 91 h 181"/>
                    <a:gd name="T48" fmla="*/ 1 w 182"/>
                    <a:gd name="T49" fmla="*/ 82 h 181"/>
                    <a:gd name="T50" fmla="*/ 1 w 182"/>
                    <a:gd name="T51" fmla="*/ 72 h 181"/>
                    <a:gd name="T52" fmla="*/ 7 w 182"/>
                    <a:gd name="T53" fmla="*/ 56 h 181"/>
                    <a:gd name="T54" fmla="*/ 16 w 182"/>
                    <a:gd name="T55" fmla="*/ 39 h 181"/>
                    <a:gd name="T56" fmla="*/ 27 w 182"/>
                    <a:gd name="T57" fmla="*/ 27 h 181"/>
                    <a:gd name="T58" fmla="*/ 40 w 182"/>
                    <a:gd name="T59" fmla="*/ 15 h 181"/>
                    <a:gd name="T60" fmla="*/ 55 w 182"/>
                    <a:gd name="T61" fmla="*/ 8 h 181"/>
                    <a:gd name="T62" fmla="*/ 72 w 182"/>
                    <a:gd name="T63" fmla="*/ 2 h 181"/>
                    <a:gd name="T64" fmla="*/ 81 w 182"/>
                    <a:gd name="T65" fmla="*/ 0 h 181"/>
                    <a:gd name="T66" fmla="*/ 90 w 182"/>
                    <a:gd name="T67" fmla="*/ 0 h 181"/>
                    <a:gd name="T68" fmla="*/ 90 w 182"/>
                    <a:gd name="T69" fmla="*/ 0 h 181"/>
                    <a:gd name="T70" fmla="*/ 101 w 182"/>
                    <a:gd name="T71" fmla="*/ 0 h 181"/>
                    <a:gd name="T72" fmla="*/ 110 w 182"/>
                    <a:gd name="T73" fmla="*/ 2 h 181"/>
                    <a:gd name="T74" fmla="*/ 126 w 182"/>
                    <a:gd name="T75" fmla="*/ 8 h 181"/>
                    <a:gd name="T76" fmla="*/ 141 w 182"/>
                    <a:gd name="T77" fmla="*/ 15 h 181"/>
                    <a:gd name="T78" fmla="*/ 155 w 182"/>
                    <a:gd name="T79" fmla="*/ 27 h 181"/>
                    <a:gd name="T80" fmla="*/ 165 w 182"/>
                    <a:gd name="T81" fmla="*/ 39 h 181"/>
                    <a:gd name="T82" fmla="*/ 174 w 182"/>
                    <a:gd name="T83" fmla="*/ 56 h 181"/>
                    <a:gd name="T84" fmla="*/ 179 w 182"/>
                    <a:gd name="T85" fmla="*/ 72 h 181"/>
                    <a:gd name="T86" fmla="*/ 180 w 182"/>
                    <a:gd name="T87" fmla="*/ 82 h 181"/>
                    <a:gd name="T88" fmla="*/ 182 w 182"/>
                    <a:gd name="T89" fmla="*/ 91 h 181"/>
                    <a:gd name="T90" fmla="*/ 182 w 182"/>
                    <a:gd name="T91"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81">
                      <a:moveTo>
                        <a:pt x="182" y="91"/>
                      </a:moveTo>
                      <a:lnTo>
                        <a:pt x="182" y="91"/>
                      </a:lnTo>
                      <a:lnTo>
                        <a:pt x="180" y="100"/>
                      </a:lnTo>
                      <a:lnTo>
                        <a:pt x="179" y="109"/>
                      </a:lnTo>
                      <a:lnTo>
                        <a:pt x="174" y="127"/>
                      </a:lnTo>
                      <a:lnTo>
                        <a:pt x="165" y="142"/>
                      </a:lnTo>
                      <a:lnTo>
                        <a:pt x="155" y="155"/>
                      </a:lnTo>
                      <a:lnTo>
                        <a:pt x="141" y="166"/>
                      </a:lnTo>
                      <a:lnTo>
                        <a:pt x="126" y="175"/>
                      </a:lnTo>
                      <a:lnTo>
                        <a:pt x="110" y="179"/>
                      </a:lnTo>
                      <a:lnTo>
                        <a:pt x="101" y="181"/>
                      </a:lnTo>
                      <a:lnTo>
                        <a:pt x="90" y="181"/>
                      </a:lnTo>
                      <a:lnTo>
                        <a:pt x="90" y="181"/>
                      </a:lnTo>
                      <a:lnTo>
                        <a:pt x="81" y="181"/>
                      </a:lnTo>
                      <a:lnTo>
                        <a:pt x="72" y="179"/>
                      </a:lnTo>
                      <a:lnTo>
                        <a:pt x="55" y="175"/>
                      </a:lnTo>
                      <a:lnTo>
                        <a:pt x="40" y="166"/>
                      </a:lnTo>
                      <a:lnTo>
                        <a:pt x="27" y="155"/>
                      </a:lnTo>
                      <a:lnTo>
                        <a:pt x="16" y="142"/>
                      </a:lnTo>
                      <a:lnTo>
                        <a:pt x="7" y="127"/>
                      </a:lnTo>
                      <a:lnTo>
                        <a:pt x="1" y="109"/>
                      </a:lnTo>
                      <a:lnTo>
                        <a:pt x="1" y="100"/>
                      </a:lnTo>
                      <a:lnTo>
                        <a:pt x="0" y="91"/>
                      </a:lnTo>
                      <a:lnTo>
                        <a:pt x="0" y="91"/>
                      </a:lnTo>
                      <a:lnTo>
                        <a:pt x="1" y="82"/>
                      </a:lnTo>
                      <a:lnTo>
                        <a:pt x="1" y="72"/>
                      </a:lnTo>
                      <a:lnTo>
                        <a:pt x="7" y="56"/>
                      </a:lnTo>
                      <a:lnTo>
                        <a:pt x="16" y="39"/>
                      </a:lnTo>
                      <a:lnTo>
                        <a:pt x="27" y="27"/>
                      </a:lnTo>
                      <a:lnTo>
                        <a:pt x="40" y="15"/>
                      </a:lnTo>
                      <a:lnTo>
                        <a:pt x="55" y="8"/>
                      </a:lnTo>
                      <a:lnTo>
                        <a:pt x="72" y="2"/>
                      </a:lnTo>
                      <a:lnTo>
                        <a:pt x="81" y="0"/>
                      </a:lnTo>
                      <a:lnTo>
                        <a:pt x="90" y="0"/>
                      </a:lnTo>
                      <a:lnTo>
                        <a:pt x="90" y="0"/>
                      </a:lnTo>
                      <a:lnTo>
                        <a:pt x="101" y="0"/>
                      </a:lnTo>
                      <a:lnTo>
                        <a:pt x="110" y="2"/>
                      </a:lnTo>
                      <a:lnTo>
                        <a:pt x="126" y="8"/>
                      </a:lnTo>
                      <a:lnTo>
                        <a:pt x="141" y="15"/>
                      </a:lnTo>
                      <a:lnTo>
                        <a:pt x="155" y="27"/>
                      </a:lnTo>
                      <a:lnTo>
                        <a:pt x="165" y="39"/>
                      </a:lnTo>
                      <a:lnTo>
                        <a:pt x="174" y="56"/>
                      </a:lnTo>
                      <a:lnTo>
                        <a:pt x="179" y="72"/>
                      </a:lnTo>
                      <a:lnTo>
                        <a:pt x="180" y="82"/>
                      </a:lnTo>
                      <a:lnTo>
                        <a:pt x="182" y="91"/>
                      </a:lnTo>
                      <a:lnTo>
                        <a:pt x="182" y="9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8" name="Freeform 264">
                  <a:extLst>
                    <a:ext uri="{FF2B5EF4-FFF2-40B4-BE49-F238E27FC236}">
                      <a16:creationId xmlns:a16="http://schemas.microsoft.com/office/drawing/2014/main" id="{6ECA8896-3867-3265-A194-C187DF536DD7}"/>
                    </a:ext>
                  </a:extLst>
                </p:cNvPr>
                <p:cNvSpPr>
                  <a:spLocks/>
                </p:cNvSpPr>
                <p:nvPr/>
              </p:nvSpPr>
              <p:spPr bwMode="auto">
                <a:xfrm>
                  <a:off x="2735" y="5103"/>
                  <a:ext cx="183" cy="185"/>
                </a:xfrm>
                <a:custGeom>
                  <a:avLst/>
                  <a:gdLst>
                    <a:gd name="T0" fmla="*/ 183 w 183"/>
                    <a:gd name="T1" fmla="*/ 92 h 185"/>
                    <a:gd name="T2" fmla="*/ 183 w 183"/>
                    <a:gd name="T3" fmla="*/ 92 h 185"/>
                    <a:gd name="T4" fmla="*/ 182 w 183"/>
                    <a:gd name="T5" fmla="*/ 102 h 185"/>
                    <a:gd name="T6" fmla="*/ 182 w 183"/>
                    <a:gd name="T7" fmla="*/ 111 h 185"/>
                    <a:gd name="T8" fmla="*/ 179 w 183"/>
                    <a:gd name="T9" fmla="*/ 120 h 185"/>
                    <a:gd name="T10" fmla="*/ 176 w 183"/>
                    <a:gd name="T11" fmla="*/ 128 h 185"/>
                    <a:gd name="T12" fmla="*/ 167 w 183"/>
                    <a:gd name="T13" fmla="*/ 144 h 185"/>
                    <a:gd name="T14" fmla="*/ 156 w 183"/>
                    <a:gd name="T15" fmla="*/ 158 h 185"/>
                    <a:gd name="T16" fmla="*/ 143 w 183"/>
                    <a:gd name="T17" fmla="*/ 169 h 185"/>
                    <a:gd name="T18" fmla="*/ 126 w 183"/>
                    <a:gd name="T19" fmla="*/ 178 h 185"/>
                    <a:gd name="T20" fmla="*/ 119 w 183"/>
                    <a:gd name="T21" fmla="*/ 181 h 185"/>
                    <a:gd name="T22" fmla="*/ 110 w 183"/>
                    <a:gd name="T23" fmla="*/ 182 h 185"/>
                    <a:gd name="T24" fmla="*/ 100 w 183"/>
                    <a:gd name="T25" fmla="*/ 184 h 185"/>
                    <a:gd name="T26" fmla="*/ 91 w 183"/>
                    <a:gd name="T27" fmla="*/ 185 h 185"/>
                    <a:gd name="T28" fmla="*/ 91 w 183"/>
                    <a:gd name="T29" fmla="*/ 185 h 185"/>
                    <a:gd name="T30" fmla="*/ 81 w 183"/>
                    <a:gd name="T31" fmla="*/ 184 h 185"/>
                    <a:gd name="T32" fmla="*/ 72 w 183"/>
                    <a:gd name="T33" fmla="*/ 182 h 185"/>
                    <a:gd name="T34" fmla="*/ 63 w 183"/>
                    <a:gd name="T35" fmla="*/ 181 h 185"/>
                    <a:gd name="T36" fmla="*/ 55 w 183"/>
                    <a:gd name="T37" fmla="*/ 178 h 185"/>
                    <a:gd name="T38" fmla="*/ 39 w 183"/>
                    <a:gd name="T39" fmla="*/ 169 h 185"/>
                    <a:gd name="T40" fmla="*/ 25 w 183"/>
                    <a:gd name="T41" fmla="*/ 158 h 185"/>
                    <a:gd name="T42" fmla="*/ 15 w 183"/>
                    <a:gd name="T43" fmla="*/ 144 h 185"/>
                    <a:gd name="T44" fmla="*/ 6 w 183"/>
                    <a:gd name="T45" fmla="*/ 128 h 185"/>
                    <a:gd name="T46" fmla="*/ 3 w 183"/>
                    <a:gd name="T47" fmla="*/ 120 h 185"/>
                    <a:gd name="T48" fmla="*/ 1 w 183"/>
                    <a:gd name="T49" fmla="*/ 111 h 185"/>
                    <a:gd name="T50" fmla="*/ 0 w 183"/>
                    <a:gd name="T51" fmla="*/ 102 h 185"/>
                    <a:gd name="T52" fmla="*/ 0 w 183"/>
                    <a:gd name="T53" fmla="*/ 92 h 185"/>
                    <a:gd name="T54" fmla="*/ 0 w 183"/>
                    <a:gd name="T55" fmla="*/ 92 h 185"/>
                    <a:gd name="T56" fmla="*/ 0 w 183"/>
                    <a:gd name="T57" fmla="*/ 83 h 185"/>
                    <a:gd name="T58" fmla="*/ 1 w 183"/>
                    <a:gd name="T59" fmla="*/ 74 h 185"/>
                    <a:gd name="T60" fmla="*/ 3 w 183"/>
                    <a:gd name="T61" fmla="*/ 65 h 185"/>
                    <a:gd name="T62" fmla="*/ 6 w 183"/>
                    <a:gd name="T63" fmla="*/ 57 h 185"/>
                    <a:gd name="T64" fmla="*/ 15 w 183"/>
                    <a:gd name="T65" fmla="*/ 40 h 185"/>
                    <a:gd name="T66" fmla="*/ 25 w 183"/>
                    <a:gd name="T67" fmla="*/ 27 h 185"/>
                    <a:gd name="T68" fmla="*/ 39 w 183"/>
                    <a:gd name="T69" fmla="*/ 16 h 185"/>
                    <a:gd name="T70" fmla="*/ 55 w 183"/>
                    <a:gd name="T71" fmla="*/ 7 h 185"/>
                    <a:gd name="T72" fmla="*/ 63 w 183"/>
                    <a:gd name="T73" fmla="*/ 4 h 185"/>
                    <a:gd name="T74" fmla="*/ 72 w 183"/>
                    <a:gd name="T75" fmla="*/ 3 h 185"/>
                    <a:gd name="T76" fmla="*/ 81 w 183"/>
                    <a:gd name="T77" fmla="*/ 1 h 185"/>
                    <a:gd name="T78" fmla="*/ 91 w 183"/>
                    <a:gd name="T79" fmla="*/ 0 h 185"/>
                    <a:gd name="T80" fmla="*/ 91 w 183"/>
                    <a:gd name="T81" fmla="*/ 0 h 185"/>
                    <a:gd name="T82" fmla="*/ 100 w 183"/>
                    <a:gd name="T83" fmla="*/ 1 h 185"/>
                    <a:gd name="T84" fmla="*/ 110 w 183"/>
                    <a:gd name="T85" fmla="*/ 3 h 185"/>
                    <a:gd name="T86" fmla="*/ 119 w 183"/>
                    <a:gd name="T87" fmla="*/ 4 h 185"/>
                    <a:gd name="T88" fmla="*/ 126 w 183"/>
                    <a:gd name="T89" fmla="*/ 7 h 185"/>
                    <a:gd name="T90" fmla="*/ 143 w 183"/>
                    <a:gd name="T91" fmla="*/ 16 h 185"/>
                    <a:gd name="T92" fmla="*/ 156 w 183"/>
                    <a:gd name="T93" fmla="*/ 27 h 185"/>
                    <a:gd name="T94" fmla="*/ 167 w 183"/>
                    <a:gd name="T95" fmla="*/ 40 h 185"/>
                    <a:gd name="T96" fmla="*/ 176 w 183"/>
                    <a:gd name="T97" fmla="*/ 57 h 185"/>
                    <a:gd name="T98" fmla="*/ 179 w 183"/>
                    <a:gd name="T99" fmla="*/ 65 h 185"/>
                    <a:gd name="T100" fmla="*/ 182 w 183"/>
                    <a:gd name="T101" fmla="*/ 74 h 185"/>
                    <a:gd name="T102" fmla="*/ 182 w 183"/>
                    <a:gd name="T103" fmla="*/ 83 h 185"/>
                    <a:gd name="T104" fmla="*/ 183 w 183"/>
                    <a:gd name="T105" fmla="*/ 92 h 185"/>
                    <a:gd name="T106" fmla="*/ 183 w 183"/>
                    <a:gd name="T107" fmla="*/ 9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 h="185">
                      <a:moveTo>
                        <a:pt x="183" y="92"/>
                      </a:moveTo>
                      <a:lnTo>
                        <a:pt x="183" y="92"/>
                      </a:lnTo>
                      <a:lnTo>
                        <a:pt x="182" y="102"/>
                      </a:lnTo>
                      <a:lnTo>
                        <a:pt x="182" y="111"/>
                      </a:lnTo>
                      <a:lnTo>
                        <a:pt x="179" y="120"/>
                      </a:lnTo>
                      <a:lnTo>
                        <a:pt x="176" y="128"/>
                      </a:lnTo>
                      <a:lnTo>
                        <a:pt x="167" y="144"/>
                      </a:lnTo>
                      <a:lnTo>
                        <a:pt x="156" y="158"/>
                      </a:lnTo>
                      <a:lnTo>
                        <a:pt x="143" y="169"/>
                      </a:lnTo>
                      <a:lnTo>
                        <a:pt x="126" y="178"/>
                      </a:lnTo>
                      <a:lnTo>
                        <a:pt x="119" y="181"/>
                      </a:lnTo>
                      <a:lnTo>
                        <a:pt x="110" y="182"/>
                      </a:lnTo>
                      <a:lnTo>
                        <a:pt x="100" y="184"/>
                      </a:lnTo>
                      <a:lnTo>
                        <a:pt x="91" y="185"/>
                      </a:lnTo>
                      <a:lnTo>
                        <a:pt x="91" y="185"/>
                      </a:lnTo>
                      <a:lnTo>
                        <a:pt x="81" y="184"/>
                      </a:lnTo>
                      <a:lnTo>
                        <a:pt x="72" y="182"/>
                      </a:lnTo>
                      <a:lnTo>
                        <a:pt x="63" y="181"/>
                      </a:lnTo>
                      <a:lnTo>
                        <a:pt x="55" y="178"/>
                      </a:lnTo>
                      <a:lnTo>
                        <a:pt x="39" y="169"/>
                      </a:lnTo>
                      <a:lnTo>
                        <a:pt x="25" y="158"/>
                      </a:lnTo>
                      <a:lnTo>
                        <a:pt x="15" y="144"/>
                      </a:lnTo>
                      <a:lnTo>
                        <a:pt x="6" y="128"/>
                      </a:lnTo>
                      <a:lnTo>
                        <a:pt x="3" y="120"/>
                      </a:lnTo>
                      <a:lnTo>
                        <a:pt x="1" y="111"/>
                      </a:lnTo>
                      <a:lnTo>
                        <a:pt x="0" y="102"/>
                      </a:lnTo>
                      <a:lnTo>
                        <a:pt x="0" y="92"/>
                      </a:lnTo>
                      <a:lnTo>
                        <a:pt x="0" y="92"/>
                      </a:lnTo>
                      <a:lnTo>
                        <a:pt x="0" y="83"/>
                      </a:lnTo>
                      <a:lnTo>
                        <a:pt x="1" y="74"/>
                      </a:lnTo>
                      <a:lnTo>
                        <a:pt x="3" y="65"/>
                      </a:lnTo>
                      <a:lnTo>
                        <a:pt x="6" y="57"/>
                      </a:lnTo>
                      <a:lnTo>
                        <a:pt x="15" y="40"/>
                      </a:lnTo>
                      <a:lnTo>
                        <a:pt x="25" y="27"/>
                      </a:lnTo>
                      <a:lnTo>
                        <a:pt x="39" y="16"/>
                      </a:lnTo>
                      <a:lnTo>
                        <a:pt x="55" y="7"/>
                      </a:lnTo>
                      <a:lnTo>
                        <a:pt x="63" y="4"/>
                      </a:lnTo>
                      <a:lnTo>
                        <a:pt x="72" y="3"/>
                      </a:lnTo>
                      <a:lnTo>
                        <a:pt x="81" y="1"/>
                      </a:lnTo>
                      <a:lnTo>
                        <a:pt x="91" y="0"/>
                      </a:lnTo>
                      <a:lnTo>
                        <a:pt x="91" y="0"/>
                      </a:lnTo>
                      <a:lnTo>
                        <a:pt x="100" y="1"/>
                      </a:lnTo>
                      <a:lnTo>
                        <a:pt x="110" y="3"/>
                      </a:lnTo>
                      <a:lnTo>
                        <a:pt x="119" y="4"/>
                      </a:lnTo>
                      <a:lnTo>
                        <a:pt x="126" y="7"/>
                      </a:lnTo>
                      <a:lnTo>
                        <a:pt x="143" y="16"/>
                      </a:lnTo>
                      <a:lnTo>
                        <a:pt x="156" y="27"/>
                      </a:lnTo>
                      <a:lnTo>
                        <a:pt x="167" y="40"/>
                      </a:lnTo>
                      <a:lnTo>
                        <a:pt x="176" y="57"/>
                      </a:lnTo>
                      <a:lnTo>
                        <a:pt x="179" y="65"/>
                      </a:lnTo>
                      <a:lnTo>
                        <a:pt x="182" y="74"/>
                      </a:lnTo>
                      <a:lnTo>
                        <a:pt x="182" y="83"/>
                      </a:lnTo>
                      <a:lnTo>
                        <a:pt x="183" y="92"/>
                      </a:lnTo>
                      <a:lnTo>
                        <a:pt x="183" y="92"/>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49" name="Freeform 265">
                  <a:extLst>
                    <a:ext uri="{FF2B5EF4-FFF2-40B4-BE49-F238E27FC236}">
                      <a16:creationId xmlns:a16="http://schemas.microsoft.com/office/drawing/2014/main" id="{B7933A92-57F2-02A3-AADF-60ECE3194BB7}"/>
                    </a:ext>
                  </a:extLst>
                </p:cNvPr>
                <p:cNvSpPr>
                  <a:spLocks/>
                </p:cNvSpPr>
                <p:nvPr/>
              </p:nvSpPr>
              <p:spPr bwMode="auto">
                <a:xfrm>
                  <a:off x="2477" y="3301"/>
                  <a:ext cx="191" cy="193"/>
                </a:xfrm>
                <a:custGeom>
                  <a:avLst/>
                  <a:gdLst>
                    <a:gd name="T0" fmla="*/ 191 w 191"/>
                    <a:gd name="T1" fmla="*/ 97 h 193"/>
                    <a:gd name="T2" fmla="*/ 191 w 191"/>
                    <a:gd name="T3" fmla="*/ 97 h 193"/>
                    <a:gd name="T4" fmla="*/ 191 w 191"/>
                    <a:gd name="T5" fmla="*/ 108 h 193"/>
                    <a:gd name="T6" fmla="*/ 190 w 191"/>
                    <a:gd name="T7" fmla="*/ 117 h 193"/>
                    <a:gd name="T8" fmla="*/ 188 w 191"/>
                    <a:gd name="T9" fmla="*/ 126 h 193"/>
                    <a:gd name="T10" fmla="*/ 184 w 191"/>
                    <a:gd name="T11" fmla="*/ 135 h 193"/>
                    <a:gd name="T12" fmla="*/ 181 w 191"/>
                    <a:gd name="T13" fmla="*/ 142 h 193"/>
                    <a:gd name="T14" fmla="*/ 175 w 191"/>
                    <a:gd name="T15" fmla="*/ 151 h 193"/>
                    <a:gd name="T16" fmla="*/ 164 w 191"/>
                    <a:gd name="T17" fmla="*/ 165 h 193"/>
                    <a:gd name="T18" fmla="*/ 149 w 191"/>
                    <a:gd name="T19" fmla="*/ 177 h 193"/>
                    <a:gd name="T20" fmla="*/ 141 w 191"/>
                    <a:gd name="T21" fmla="*/ 181 h 193"/>
                    <a:gd name="T22" fmla="*/ 132 w 191"/>
                    <a:gd name="T23" fmla="*/ 186 h 193"/>
                    <a:gd name="T24" fmla="*/ 125 w 191"/>
                    <a:gd name="T25" fmla="*/ 189 h 193"/>
                    <a:gd name="T26" fmla="*/ 114 w 191"/>
                    <a:gd name="T27" fmla="*/ 192 h 193"/>
                    <a:gd name="T28" fmla="*/ 105 w 191"/>
                    <a:gd name="T29" fmla="*/ 192 h 193"/>
                    <a:gd name="T30" fmla="*/ 96 w 191"/>
                    <a:gd name="T31" fmla="*/ 193 h 193"/>
                    <a:gd name="T32" fmla="*/ 96 w 191"/>
                    <a:gd name="T33" fmla="*/ 193 h 193"/>
                    <a:gd name="T34" fmla="*/ 86 w 191"/>
                    <a:gd name="T35" fmla="*/ 192 h 193"/>
                    <a:gd name="T36" fmla="*/ 77 w 191"/>
                    <a:gd name="T37" fmla="*/ 192 h 193"/>
                    <a:gd name="T38" fmla="*/ 68 w 191"/>
                    <a:gd name="T39" fmla="*/ 189 h 193"/>
                    <a:gd name="T40" fmla="*/ 59 w 191"/>
                    <a:gd name="T41" fmla="*/ 186 h 193"/>
                    <a:gd name="T42" fmla="*/ 50 w 191"/>
                    <a:gd name="T43" fmla="*/ 181 h 193"/>
                    <a:gd name="T44" fmla="*/ 42 w 191"/>
                    <a:gd name="T45" fmla="*/ 177 h 193"/>
                    <a:gd name="T46" fmla="*/ 27 w 191"/>
                    <a:gd name="T47" fmla="*/ 165 h 193"/>
                    <a:gd name="T48" fmla="*/ 16 w 191"/>
                    <a:gd name="T49" fmla="*/ 151 h 193"/>
                    <a:gd name="T50" fmla="*/ 10 w 191"/>
                    <a:gd name="T51" fmla="*/ 142 h 193"/>
                    <a:gd name="T52" fmla="*/ 7 w 191"/>
                    <a:gd name="T53" fmla="*/ 135 h 193"/>
                    <a:gd name="T54" fmla="*/ 4 w 191"/>
                    <a:gd name="T55" fmla="*/ 126 h 193"/>
                    <a:gd name="T56" fmla="*/ 1 w 191"/>
                    <a:gd name="T57" fmla="*/ 117 h 193"/>
                    <a:gd name="T58" fmla="*/ 0 w 191"/>
                    <a:gd name="T59" fmla="*/ 108 h 193"/>
                    <a:gd name="T60" fmla="*/ 0 w 191"/>
                    <a:gd name="T61" fmla="*/ 97 h 193"/>
                    <a:gd name="T62" fmla="*/ 0 w 191"/>
                    <a:gd name="T63" fmla="*/ 97 h 193"/>
                    <a:gd name="T64" fmla="*/ 0 w 191"/>
                    <a:gd name="T65" fmla="*/ 86 h 193"/>
                    <a:gd name="T66" fmla="*/ 1 w 191"/>
                    <a:gd name="T67" fmla="*/ 77 h 193"/>
                    <a:gd name="T68" fmla="*/ 4 w 191"/>
                    <a:gd name="T69" fmla="*/ 68 h 193"/>
                    <a:gd name="T70" fmla="*/ 7 w 191"/>
                    <a:gd name="T71" fmla="*/ 59 h 193"/>
                    <a:gd name="T72" fmla="*/ 10 w 191"/>
                    <a:gd name="T73" fmla="*/ 52 h 193"/>
                    <a:gd name="T74" fmla="*/ 16 w 191"/>
                    <a:gd name="T75" fmla="*/ 43 h 193"/>
                    <a:gd name="T76" fmla="*/ 27 w 191"/>
                    <a:gd name="T77" fmla="*/ 29 h 193"/>
                    <a:gd name="T78" fmla="*/ 42 w 191"/>
                    <a:gd name="T79" fmla="*/ 17 h 193"/>
                    <a:gd name="T80" fmla="*/ 50 w 191"/>
                    <a:gd name="T81" fmla="*/ 13 h 193"/>
                    <a:gd name="T82" fmla="*/ 59 w 191"/>
                    <a:gd name="T83" fmla="*/ 8 h 193"/>
                    <a:gd name="T84" fmla="*/ 68 w 191"/>
                    <a:gd name="T85" fmla="*/ 5 h 193"/>
                    <a:gd name="T86" fmla="*/ 77 w 191"/>
                    <a:gd name="T87" fmla="*/ 4 h 193"/>
                    <a:gd name="T88" fmla="*/ 86 w 191"/>
                    <a:gd name="T89" fmla="*/ 2 h 193"/>
                    <a:gd name="T90" fmla="*/ 96 w 191"/>
                    <a:gd name="T91" fmla="*/ 0 h 193"/>
                    <a:gd name="T92" fmla="*/ 96 w 191"/>
                    <a:gd name="T93" fmla="*/ 0 h 193"/>
                    <a:gd name="T94" fmla="*/ 105 w 191"/>
                    <a:gd name="T95" fmla="*/ 2 h 193"/>
                    <a:gd name="T96" fmla="*/ 114 w 191"/>
                    <a:gd name="T97" fmla="*/ 4 h 193"/>
                    <a:gd name="T98" fmla="*/ 125 w 191"/>
                    <a:gd name="T99" fmla="*/ 5 h 193"/>
                    <a:gd name="T100" fmla="*/ 132 w 191"/>
                    <a:gd name="T101" fmla="*/ 8 h 193"/>
                    <a:gd name="T102" fmla="*/ 141 w 191"/>
                    <a:gd name="T103" fmla="*/ 13 h 193"/>
                    <a:gd name="T104" fmla="*/ 149 w 191"/>
                    <a:gd name="T105" fmla="*/ 17 h 193"/>
                    <a:gd name="T106" fmla="*/ 164 w 191"/>
                    <a:gd name="T107" fmla="*/ 29 h 193"/>
                    <a:gd name="T108" fmla="*/ 175 w 191"/>
                    <a:gd name="T109" fmla="*/ 43 h 193"/>
                    <a:gd name="T110" fmla="*/ 181 w 191"/>
                    <a:gd name="T111" fmla="*/ 52 h 193"/>
                    <a:gd name="T112" fmla="*/ 184 w 191"/>
                    <a:gd name="T113" fmla="*/ 59 h 193"/>
                    <a:gd name="T114" fmla="*/ 188 w 191"/>
                    <a:gd name="T115" fmla="*/ 68 h 193"/>
                    <a:gd name="T116" fmla="*/ 190 w 191"/>
                    <a:gd name="T117" fmla="*/ 77 h 193"/>
                    <a:gd name="T118" fmla="*/ 191 w 191"/>
                    <a:gd name="T119" fmla="*/ 86 h 193"/>
                    <a:gd name="T120" fmla="*/ 191 w 191"/>
                    <a:gd name="T121" fmla="*/ 97 h 193"/>
                    <a:gd name="T122" fmla="*/ 191 w 191"/>
                    <a:gd name="T123" fmla="*/ 9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 h="193">
                      <a:moveTo>
                        <a:pt x="191" y="97"/>
                      </a:moveTo>
                      <a:lnTo>
                        <a:pt x="191" y="97"/>
                      </a:lnTo>
                      <a:lnTo>
                        <a:pt x="191" y="108"/>
                      </a:lnTo>
                      <a:lnTo>
                        <a:pt x="190" y="117"/>
                      </a:lnTo>
                      <a:lnTo>
                        <a:pt x="188" y="126"/>
                      </a:lnTo>
                      <a:lnTo>
                        <a:pt x="184" y="135"/>
                      </a:lnTo>
                      <a:lnTo>
                        <a:pt x="181" y="142"/>
                      </a:lnTo>
                      <a:lnTo>
                        <a:pt x="175" y="151"/>
                      </a:lnTo>
                      <a:lnTo>
                        <a:pt x="164" y="165"/>
                      </a:lnTo>
                      <a:lnTo>
                        <a:pt x="149" y="177"/>
                      </a:lnTo>
                      <a:lnTo>
                        <a:pt x="141" y="181"/>
                      </a:lnTo>
                      <a:lnTo>
                        <a:pt x="132" y="186"/>
                      </a:lnTo>
                      <a:lnTo>
                        <a:pt x="125" y="189"/>
                      </a:lnTo>
                      <a:lnTo>
                        <a:pt x="114" y="192"/>
                      </a:lnTo>
                      <a:lnTo>
                        <a:pt x="105" y="192"/>
                      </a:lnTo>
                      <a:lnTo>
                        <a:pt x="96" y="193"/>
                      </a:lnTo>
                      <a:lnTo>
                        <a:pt x="96" y="193"/>
                      </a:lnTo>
                      <a:lnTo>
                        <a:pt x="86" y="192"/>
                      </a:lnTo>
                      <a:lnTo>
                        <a:pt x="77" y="192"/>
                      </a:lnTo>
                      <a:lnTo>
                        <a:pt x="68" y="189"/>
                      </a:lnTo>
                      <a:lnTo>
                        <a:pt x="59" y="186"/>
                      </a:lnTo>
                      <a:lnTo>
                        <a:pt x="50" y="181"/>
                      </a:lnTo>
                      <a:lnTo>
                        <a:pt x="42" y="177"/>
                      </a:lnTo>
                      <a:lnTo>
                        <a:pt x="27" y="165"/>
                      </a:lnTo>
                      <a:lnTo>
                        <a:pt x="16" y="151"/>
                      </a:lnTo>
                      <a:lnTo>
                        <a:pt x="10" y="142"/>
                      </a:lnTo>
                      <a:lnTo>
                        <a:pt x="7" y="135"/>
                      </a:lnTo>
                      <a:lnTo>
                        <a:pt x="4" y="126"/>
                      </a:lnTo>
                      <a:lnTo>
                        <a:pt x="1" y="117"/>
                      </a:lnTo>
                      <a:lnTo>
                        <a:pt x="0" y="108"/>
                      </a:lnTo>
                      <a:lnTo>
                        <a:pt x="0" y="97"/>
                      </a:lnTo>
                      <a:lnTo>
                        <a:pt x="0" y="97"/>
                      </a:lnTo>
                      <a:lnTo>
                        <a:pt x="0" y="86"/>
                      </a:lnTo>
                      <a:lnTo>
                        <a:pt x="1" y="77"/>
                      </a:lnTo>
                      <a:lnTo>
                        <a:pt x="4" y="68"/>
                      </a:lnTo>
                      <a:lnTo>
                        <a:pt x="7" y="59"/>
                      </a:lnTo>
                      <a:lnTo>
                        <a:pt x="10" y="52"/>
                      </a:lnTo>
                      <a:lnTo>
                        <a:pt x="16" y="43"/>
                      </a:lnTo>
                      <a:lnTo>
                        <a:pt x="27" y="29"/>
                      </a:lnTo>
                      <a:lnTo>
                        <a:pt x="42" y="17"/>
                      </a:lnTo>
                      <a:lnTo>
                        <a:pt x="50" y="13"/>
                      </a:lnTo>
                      <a:lnTo>
                        <a:pt x="59" y="8"/>
                      </a:lnTo>
                      <a:lnTo>
                        <a:pt x="68" y="5"/>
                      </a:lnTo>
                      <a:lnTo>
                        <a:pt x="77" y="4"/>
                      </a:lnTo>
                      <a:lnTo>
                        <a:pt x="86" y="2"/>
                      </a:lnTo>
                      <a:lnTo>
                        <a:pt x="96" y="0"/>
                      </a:lnTo>
                      <a:lnTo>
                        <a:pt x="96" y="0"/>
                      </a:lnTo>
                      <a:lnTo>
                        <a:pt x="105" y="2"/>
                      </a:lnTo>
                      <a:lnTo>
                        <a:pt x="114" y="4"/>
                      </a:lnTo>
                      <a:lnTo>
                        <a:pt x="125" y="5"/>
                      </a:lnTo>
                      <a:lnTo>
                        <a:pt x="132" y="8"/>
                      </a:lnTo>
                      <a:lnTo>
                        <a:pt x="141" y="13"/>
                      </a:lnTo>
                      <a:lnTo>
                        <a:pt x="149" y="17"/>
                      </a:lnTo>
                      <a:lnTo>
                        <a:pt x="164" y="29"/>
                      </a:lnTo>
                      <a:lnTo>
                        <a:pt x="175" y="43"/>
                      </a:lnTo>
                      <a:lnTo>
                        <a:pt x="181" y="52"/>
                      </a:lnTo>
                      <a:lnTo>
                        <a:pt x="184" y="59"/>
                      </a:lnTo>
                      <a:lnTo>
                        <a:pt x="188" y="68"/>
                      </a:lnTo>
                      <a:lnTo>
                        <a:pt x="190" y="77"/>
                      </a:lnTo>
                      <a:lnTo>
                        <a:pt x="191" y="86"/>
                      </a:lnTo>
                      <a:lnTo>
                        <a:pt x="191" y="97"/>
                      </a:lnTo>
                      <a:lnTo>
                        <a:pt x="191" y="9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0" name="Freeform 266">
                  <a:extLst>
                    <a:ext uri="{FF2B5EF4-FFF2-40B4-BE49-F238E27FC236}">
                      <a16:creationId xmlns:a16="http://schemas.microsoft.com/office/drawing/2014/main" id="{60CDBAF1-1982-FBB0-BA0D-F9C66D43E926}"/>
                    </a:ext>
                  </a:extLst>
                </p:cNvPr>
                <p:cNvSpPr>
                  <a:spLocks/>
                </p:cNvSpPr>
                <p:nvPr/>
              </p:nvSpPr>
              <p:spPr bwMode="auto">
                <a:xfrm>
                  <a:off x="4008" y="2813"/>
                  <a:ext cx="202" cy="202"/>
                </a:xfrm>
                <a:custGeom>
                  <a:avLst/>
                  <a:gdLst>
                    <a:gd name="T0" fmla="*/ 202 w 202"/>
                    <a:gd name="T1" fmla="*/ 101 h 202"/>
                    <a:gd name="T2" fmla="*/ 201 w 202"/>
                    <a:gd name="T3" fmla="*/ 122 h 202"/>
                    <a:gd name="T4" fmla="*/ 195 w 202"/>
                    <a:gd name="T5" fmla="*/ 140 h 202"/>
                    <a:gd name="T6" fmla="*/ 185 w 202"/>
                    <a:gd name="T7" fmla="*/ 158 h 202"/>
                    <a:gd name="T8" fmla="*/ 172 w 202"/>
                    <a:gd name="T9" fmla="*/ 173 h 202"/>
                    <a:gd name="T10" fmla="*/ 157 w 202"/>
                    <a:gd name="T11" fmla="*/ 186 h 202"/>
                    <a:gd name="T12" fmla="*/ 140 w 202"/>
                    <a:gd name="T13" fmla="*/ 195 h 202"/>
                    <a:gd name="T14" fmla="*/ 121 w 202"/>
                    <a:gd name="T15" fmla="*/ 201 h 202"/>
                    <a:gd name="T16" fmla="*/ 101 w 202"/>
                    <a:gd name="T17" fmla="*/ 202 h 202"/>
                    <a:gd name="T18" fmla="*/ 91 w 202"/>
                    <a:gd name="T19" fmla="*/ 202 h 202"/>
                    <a:gd name="T20" fmla="*/ 71 w 202"/>
                    <a:gd name="T21" fmla="*/ 198 h 202"/>
                    <a:gd name="T22" fmla="*/ 53 w 202"/>
                    <a:gd name="T23" fmla="*/ 190 h 202"/>
                    <a:gd name="T24" fmla="*/ 36 w 202"/>
                    <a:gd name="T25" fmla="*/ 179 h 202"/>
                    <a:gd name="T26" fmla="*/ 23 w 202"/>
                    <a:gd name="T27" fmla="*/ 166 h 202"/>
                    <a:gd name="T28" fmla="*/ 12 w 202"/>
                    <a:gd name="T29" fmla="*/ 149 h 202"/>
                    <a:gd name="T30" fmla="*/ 5 w 202"/>
                    <a:gd name="T31" fmla="*/ 131 h 202"/>
                    <a:gd name="T32" fmla="*/ 0 w 202"/>
                    <a:gd name="T33" fmla="*/ 112 h 202"/>
                    <a:gd name="T34" fmla="*/ 0 w 202"/>
                    <a:gd name="T35" fmla="*/ 101 h 202"/>
                    <a:gd name="T36" fmla="*/ 2 w 202"/>
                    <a:gd name="T37" fmla="*/ 82 h 202"/>
                    <a:gd name="T38" fmla="*/ 8 w 202"/>
                    <a:gd name="T39" fmla="*/ 62 h 202"/>
                    <a:gd name="T40" fmla="*/ 17 w 202"/>
                    <a:gd name="T41" fmla="*/ 45 h 202"/>
                    <a:gd name="T42" fmla="*/ 30 w 202"/>
                    <a:gd name="T43" fmla="*/ 30 h 202"/>
                    <a:gd name="T44" fmla="*/ 44 w 202"/>
                    <a:gd name="T45" fmla="*/ 18 h 202"/>
                    <a:gd name="T46" fmla="*/ 62 w 202"/>
                    <a:gd name="T47" fmla="*/ 8 h 202"/>
                    <a:gd name="T48" fmla="*/ 80 w 202"/>
                    <a:gd name="T49" fmla="*/ 2 h 202"/>
                    <a:gd name="T50" fmla="*/ 101 w 202"/>
                    <a:gd name="T51" fmla="*/ 0 h 202"/>
                    <a:gd name="T52" fmla="*/ 112 w 202"/>
                    <a:gd name="T53" fmla="*/ 0 h 202"/>
                    <a:gd name="T54" fmla="*/ 131 w 202"/>
                    <a:gd name="T55" fmla="*/ 5 h 202"/>
                    <a:gd name="T56" fmla="*/ 149 w 202"/>
                    <a:gd name="T57" fmla="*/ 12 h 202"/>
                    <a:gd name="T58" fmla="*/ 166 w 202"/>
                    <a:gd name="T59" fmla="*/ 23 h 202"/>
                    <a:gd name="T60" fmla="*/ 179 w 202"/>
                    <a:gd name="T61" fmla="*/ 38 h 202"/>
                    <a:gd name="T62" fmla="*/ 190 w 202"/>
                    <a:gd name="T63" fmla="*/ 53 h 202"/>
                    <a:gd name="T64" fmla="*/ 198 w 202"/>
                    <a:gd name="T65" fmla="*/ 71 h 202"/>
                    <a:gd name="T66" fmla="*/ 202 w 202"/>
                    <a:gd name="T67" fmla="*/ 91 h 202"/>
                    <a:gd name="T68" fmla="*/ 202 w 202"/>
                    <a:gd name="T69" fmla="*/ 10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2" h="202">
                      <a:moveTo>
                        <a:pt x="202" y="101"/>
                      </a:moveTo>
                      <a:lnTo>
                        <a:pt x="202" y="101"/>
                      </a:lnTo>
                      <a:lnTo>
                        <a:pt x="202" y="112"/>
                      </a:lnTo>
                      <a:lnTo>
                        <a:pt x="201" y="122"/>
                      </a:lnTo>
                      <a:lnTo>
                        <a:pt x="198" y="131"/>
                      </a:lnTo>
                      <a:lnTo>
                        <a:pt x="195" y="140"/>
                      </a:lnTo>
                      <a:lnTo>
                        <a:pt x="190" y="149"/>
                      </a:lnTo>
                      <a:lnTo>
                        <a:pt x="185" y="158"/>
                      </a:lnTo>
                      <a:lnTo>
                        <a:pt x="179" y="166"/>
                      </a:lnTo>
                      <a:lnTo>
                        <a:pt x="172" y="173"/>
                      </a:lnTo>
                      <a:lnTo>
                        <a:pt x="166" y="179"/>
                      </a:lnTo>
                      <a:lnTo>
                        <a:pt x="157" y="186"/>
                      </a:lnTo>
                      <a:lnTo>
                        <a:pt x="149" y="190"/>
                      </a:lnTo>
                      <a:lnTo>
                        <a:pt x="140" y="195"/>
                      </a:lnTo>
                      <a:lnTo>
                        <a:pt x="131" y="198"/>
                      </a:lnTo>
                      <a:lnTo>
                        <a:pt x="121" y="201"/>
                      </a:lnTo>
                      <a:lnTo>
                        <a:pt x="112" y="202"/>
                      </a:lnTo>
                      <a:lnTo>
                        <a:pt x="101" y="202"/>
                      </a:lnTo>
                      <a:lnTo>
                        <a:pt x="101" y="202"/>
                      </a:lnTo>
                      <a:lnTo>
                        <a:pt x="91" y="202"/>
                      </a:lnTo>
                      <a:lnTo>
                        <a:pt x="80" y="201"/>
                      </a:lnTo>
                      <a:lnTo>
                        <a:pt x="71" y="198"/>
                      </a:lnTo>
                      <a:lnTo>
                        <a:pt x="62" y="195"/>
                      </a:lnTo>
                      <a:lnTo>
                        <a:pt x="53" y="190"/>
                      </a:lnTo>
                      <a:lnTo>
                        <a:pt x="44" y="186"/>
                      </a:lnTo>
                      <a:lnTo>
                        <a:pt x="36" y="179"/>
                      </a:lnTo>
                      <a:lnTo>
                        <a:pt x="30" y="173"/>
                      </a:lnTo>
                      <a:lnTo>
                        <a:pt x="23" y="166"/>
                      </a:lnTo>
                      <a:lnTo>
                        <a:pt x="17" y="158"/>
                      </a:lnTo>
                      <a:lnTo>
                        <a:pt x="12" y="149"/>
                      </a:lnTo>
                      <a:lnTo>
                        <a:pt x="8" y="140"/>
                      </a:lnTo>
                      <a:lnTo>
                        <a:pt x="5" y="131"/>
                      </a:lnTo>
                      <a:lnTo>
                        <a:pt x="2" y="122"/>
                      </a:lnTo>
                      <a:lnTo>
                        <a:pt x="0" y="112"/>
                      </a:lnTo>
                      <a:lnTo>
                        <a:pt x="0" y="101"/>
                      </a:lnTo>
                      <a:lnTo>
                        <a:pt x="0" y="101"/>
                      </a:lnTo>
                      <a:lnTo>
                        <a:pt x="0" y="91"/>
                      </a:lnTo>
                      <a:lnTo>
                        <a:pt x="2" y="82"/>
                      </a:lnTo>
                      <a:lnTo>
                        <a:pt x="5" y="71"/>
                      </a:lnTo>
                      <a:lnTo>
                        <a:pt x="8" y="62"/>
                      </a:lnTo>
                      <a:lnTo>
                        <a:pt x="12" y="53"/>
                      </a:lnTo>
                      <a:lnTo>
                        <a:pt x="17" y="45"/>
                      </a:lnTo>
                      <a:lnTo>
                        <a:pt x="23" y="38"/>
                      </a:lnTo>
                      <a:lnTo>
                        <a:pt x="30" y="30"/>
                      </a:lnTo>
                      <a:lnTo>
                        <a:pt x="36" y="23"/>
                      </a:lnTo>
                      <a:lnTo>
                        <a:pt x="44" y="18"/>
                      </a:lnTo>
                      <a:lnTo>
                        <a:pt x="53" y="12"/>
                      </a:lnTo>
                      <a:lnTo>
                        <a:pt x="62" y="8"/>
                      </a:lnTo>
                      <a:lnTo>
                        <a:pt x="71" y="5"/>
                      </a:lnTo>
                      <a:lnTo>
                        <a:pt x="80" y="2"/>
                      </a:lnTo>
                      <a:lnTo>
                        <a:pt x="91" y="0"/>
                      </a:lnTo>
                      <a:lnTo>
                        <a:pt x="101" y="0"/>
                      </a:lnTo>
                      <a:lnTo>
                        <a:pt x="101" y="0"/>
                      </a:lnTo>
                      <a:lnTo>
                        <a:pt x="112" y="0"/>
                      </a:lnTo>
                      <a:lnTo>
                        <a:pt x="121" y="2"/>
                      </a:lnTo>
                      <a:lnTo>
                        <a:pt x="131" y="5"/>
                      </a:lnTo>
                      <a:lnTo>
                        <a:pt x="140" y="8"/>
                      </a:lnTo>
                      <a:lnTo>
                        <a:pt x="149" y="12"/>
                      </a:lnTo>
                      <a:lnTo>
                        <a:pt x="157" y="18"/>
                      </a:lnTo>
                      <a:lnTo>
                        <a:pt x="166" y="23"/>
                      </a:lnTo>
                      <a:lnTo>
                        <a:pt x="172" y="30"/>
                      </a:lnTo>
                      <a:lnTo>
                        <a:pt x="179" y="38"/>
                      </a:lnTo>
                      <a:lnTo>
                        <a:pt x="185" y="45"/>
                      </a:lnTo>
                      <a:lnTo>
                        <a:pt x="190" y="53"/>
                      </a:lnTo>
                      <a:lnTo>
                        <a:pt x="195" y="62"/>
                      </a:lnTo>
                      <a:lnTo>
                        <a:pt x="198" y="71"/>
                      </a:lnTo>
                      <a:lnTo>
                        <a:pt x="201" y="82"/>
                      </a:lnTo>
                      <a:lnTo>
                        <a:pt x="202" y="91"/>
                      </a:lnTo>
                      <a:lnTo>
                        <a:pt x="202" y="101"/>
                      </a:lnTo>
                      <a:lnTo>
                        <a:pt x="202" y="10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1" name="Freeform 267">
                  <a:extLst>
                    <a:ext uri="{FF2B5EF4-FFF2-40B4-BE49-F238E27FC236}">
                      <a16:creationId xmlns:a16="http://schemas.microsoft.com/office/drawing/2014/main" id="{5CAA66F3-44B7-17D4-A1E0-EDBD8EE22712}"/>
                    </a:ext>
                  </a:extLst>
                </p:cNvPr>
                <p:cNvSpPr>
                  <a:spLocks/>
                </p:cNvSpPr>
                <p:nvPr/>
              </p:nvSpPr>
              <p:spPr bwMode="auto">
                <a:xfrm>
                  <a:off x="3618" y="2649"/>
                  <a:ext cx="170" cy="169"/>
                </a:xfrm>
                <a:custGeom>
                  <a:avLst/>
                  <a:gdLst>
                    <a:gd name="T0" fmla="*/ 170 w 170"/>
                    <a:gd name="T1" fmla="*/ 84 h 169"/>
                    <a:gd name="T2" fmla="*/ 170 w 170"/>
                    <a:gd name="T3" fmla="*/ 84 h 169"/>
                    <a:gd name="T4" fmla="*/ 167 w 170"/>
                    <a:gd name="T5" fmla="*/ 102 h 169"/>
                    <a:gd name="T6" fmla="*/ 162 w 170"/>
                    <a:gd name="T7" fmla="*/ 117 h 169"/>
                    <a:gd name="T8" fmla="*/ 155 w 170"/>
                    <a:gd name="T9" fmla="*/ 132 h 169"/>
                    <a:gd name="T10" fmla="*/ 144 w 170"/>
                    <a:gd name="T11" fmla="*/ 145 h 169"/>
                    <a:gd name="T12" fmla="*/ 132 w 170"/>
                    <a:gd name="T13" fmla="*/ 155 h 169"/>
                    <a:gd name="T14" fmla="*/ 117 w 170"/>
                    <a:gd name="T15" fmla="*/ 163 h 169"/>
                    <a:gd name="T16" fmla="*/ 102 w 170"/>
                    <a:gd name="T17" fmla="*/ 167 h 169"/>
                    <a:gd name="T18" fmla="*/ 84 w 170"/>
                    <a:gd name="T19" fmla="*/ 169 h 169"/>
                    <a:gd name="T20" fmla="*/ 84 w 170"/>
                    <a:gd name="T21" fmla="*/ 169 h 169"/>
                    <a:gd name="T22" fmla="*/ 68 w 170"/>
                    <a:gd name="T23" fmla="*/ 167 h 169"/>
                    <a:gd name="T24" fmla="*/ 52 w 170"/>
                    <a:gd name="T25" fmla="*/ 163 h 169"/>
                    <a:gd name="T26" fmla="*/ 37 w 170"/>
                    <a:gd name="T27" fmla="*/ 155 h 169"/>
                    <a:gd name="T28" fmla="*/ 25 w 170"/>
                    <a:gd name="T29" fmla="*/ 145 h 169"/>
                    <a:gd name="T30" fmla="*/ 15 w 170"/>
                    <a:gd name="T31" fmla="*/ 132 h 169"/>
                    <a:gd name="T32" fmla="*/ 7 w 170"/>
                    <a:gd name="T33" fmla="*/ 117 h 169"/>
                    <a:gd name="T34" fmla="*/ 1 w 170"/>
                    <a:gd name="T35" fmla="*/ 102 h 169"/>
                    <a:gd name="T36" fmla="*/ 0 w 170"/>
                    <a:gd name="T37" fmla="*/ 84 h 169"/>
                    <a:gd name="T38" fmla="*/ 0 w 170"/>
                    <a:gd name="T39" fmla="*/ 84 h 169"/>
                    <a:gd name="T40" fmla="*/ 1 w 170"/>
                    <a:gd name="T41" fmla="*/ 68 h 169"/>
                    <a:gd name="T42" fmla="*/ 7 w 170"/>
                    <a:gd name="T43" fmla="*/ 51 h 169"/>
                    <a:gd name="T44" fmla="*/ 15 w 170"/>
                    <a:gd name="T45" fmla="*/ 38 h 169"/>
                    <a:gd name="T46" fmla="*/ 25 w 170"/>
                    <a:gd name="T47" fmla="*/ 25 h 169"/>
                    <a:gd name="T48" fmla="*/ 37 w 170"/>
                    <a:gd name="T49" fmla="*/ 15 h 169"/>
                    <a:gd name="T50" fmla="*/ 52 w 170"/>
                    <a:gd name="T51" fmla="*/ 6 h 169"/>
                    <a:gd name="T52" fmla="*/ 68 w 170"/>
                    <a:gd name="T53" fmla="*/ 1 h 169"/>
                    <a:gd name="T54" fmla="*/ 84 w 170"/>
                    <a:gd name="T55" fmla="*/ 0 h 169"/>
                    <a:gd name="T56" fmla="*/ 84 w 170"/>
                    <a:gd name="T57" fmla="*/ 0 h 169"/>
                    <a:gd name="T58" fmla="*/ 102 w 170"/>
                    <a:gd name="T59" fmla="*/ 1 h 169"/>
                    <a:gd name="T60" fmla="*/ 117 w 170"/>
                    <a:gd name="T61" fmla="*/ 6 h 169"/>
                    <a:gd name="T62" fmla="*/ 132 w 170"/>
                    <a:gd name="T63" fmla="*/ 15 h 169"/>
                    <a:gd name="T64" fmla="*/ 144 w 170"/>
                    <a:gd name="T65" fmla="*/ 25 h 169"/>
                    <a:gd name="T66" fmla="*/ 155 w 170"/>
                    <a:gd name="T67" fmla="*/ 38 h 169"/>
                    <a:gd name="T68" fmla="*/ 162 w 170"/>
                    <a:gd name="T69" fmla="*/ 51 h 169"/>
                    <a:gd name="T70" fmla="*/ 167 w 170"/>
                    <a:gd name="T71" fmla="*/ 68 h 169"/>
                    <a:gd name="T72" fmla="*/ 170 w 170"/>
                    <a:gd name="T73" fmla="*/ 84 h 169"/>
                    <a:gd name="T74" fmla="*/ 170 w 170"/>
                    <a:gd name="T75"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169">
                      <a:moveTo>
                        <a:pt x="170" y="84"/>
                      </a:moveTo>
                      <a:lnTo>
                        <a:pt x="170" y="84"/>
                      </a:lnTo>
                      <a:lnTo>
                        <a:pt x="167" y="102"/>
                      </a:lnTo>
                      <a:lnTo>
                        <a:pt x="162" y="117"/>
                      </a:lnTo>
                      <a:lnTo>
                        <a:pt x="155" y="132"/>
                      </a:lnTo>
                      <a:lnTo>
                        <a:pt x="144" y="145"/>
                      </a:lnTo>
                      <a:lnTo>
                        <a:pt x="132" y="155"/>
                      </a:lnTo>
                      <a:lnTo>
                        <a:pt x="117" y="163"/>
                      </a:lnTo>
                      <a:lnTo>
                        <a:pt x="102" y="167"/>
                      </a:lnTo>
                      <a:lnTo>
                        <a:pt x="84" y="169"/>
                      </a:lnTo>
                      <a:lnTo>
                        <a:pt x="84" y="169"/>
                      </a:lnTo>
                      <a:lnTo>
                        <a:pt x="68" y="167"/>
                      </a:lnTo>
                      <a:lnTo>
                        <a:pt x="52" y="163"/>
                      </a:lnTo>
                      <a:lnTo>
                        <a:pt x="37" y="155"/>
                      </a:lnTo>
                      <a:lnTo>
                        <a:pt x="25" y="145"/>
                      </a:lnTo>
                      <a:lnTo>
                        <a:pt x="15" y="132"/>
                      </a:lnTo>
                      <a:lnTo>
                        <a:pt x="7" y="117"/>
                      </a:lnTo>
                      <a:lnTo>
                        <a:pt x="1" y="102"/>
                      </a:lnTo>
                      <a:lnTo>
                        <a:pt x="0" y="84"/>
                      </a:lnTo>
                      <a:lnTo>
                        <a:pt x="0" y="84"/>
                      </a:lnTo>
                      <a:lnTo>
                        <a:pt x="1" y="68"/>
                      </a:lnTo>
                      <a:lnTo>
                        <a:pt x="7" y="51"/>
                      </a:lnTo>
                      <a:lnTo>
                        <a:pt x="15" y="38"/>
                      </a:lnTo>
                      <a:lnTo>
                        <a:pt x="25" y="25"/>
                      </a:lnTo>
                      <a:lnTo>
                        <a:pt x="37" y="15"/>
                      </a:lnTo>
                      <a:lnTo>
                        <a:pt x="52" y="6"/>
                      </a:lnTo>
                      <a:lnTo>
                        <a:pt x="68" y="1"/>
                      </a:lnTo>
                      <a:lnTo>
                        <a:pt x="84" y="0"/>
                      </a:lnTo>
                      <a:lnTo>
                        <a:pt x="84" y="0"/>
                      </a:lnTo>
                      <a:lnTo>
                        <a:pt x="102" y="1"/>
                      </a:lnTo>
                      <a:lnTo>
                        <a:pt x="117" y="6"/>
                      </a:lnTo>
                      <a:lnTo>
                        <a:pt x="132" y="15"/>
                      </a:lnTo>
                      <a:lnTo>
                        <a:pt x="144" y="25"/>
                      </a:lnTo>
                      <a:lnTo>
                        <a:pt x="155" y="38"/>
                      </a:lnTo>
                      <a:lnTo>
                        <a:pt x="162" y="51"/>
                      </a:lnTo>
                      <a:lnTo>
                        <a:pt x="167" y="68"/>
                      </a:lnTo>
                      <a:lnTo>
                        <a:pt x="170" y="84"/>
                      </a:lnTo>
                      <a:lnTo>
                        <a:pt x="170" y="84"/>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2" name="Freeform 268">
                  <a:extLst>
                    <a:ext uri="{FF2B5EF4-FFF2-40B4-BE49-F238E27FC236}">
                      <a16:creationId xmlns:a16="http://schemas.microsoft.com/office/drawing/2014/main" id="{41E0B2F7-2C0E-1BEA-D09D-0ADACDCDA31A}"/>
                    </a:ext>
                  </a:extLst>
                </p:cNvPr>
                <p:cNvSpPr>
                  <a:spLocks/>
                </p:cNvSpPr>
                <p:nvPr/>
              </p:nvSpPr>
              <p:spPr bwMode="auto">
                <a:xfrm>
                  <a:off x="3693" y="2668"/>
                  <a:ext cx="169" cy="169"/>
                </a:xfrm>
                <a:custGeom>
                  <a:avLst/>
                  <a:gdLst>
                    <a:gd name="T0" fmla="*/ 169 w 169"/>
                    <a:gd name="T1" fmla="*/ 85 h 169"/>
                    <a:gd name="T2" fmla="*/ 169 w 169"/>
                    <a:gd name="T3" fmla="*/ 85 h 169"/>
                    <a:gd name="T4" fmla="*/ 167 w 169"/>
                    <a:gd name="T5" fmla="*/ 101 h 169"/>
                    <a:gd name="T6" fmla="*/ 161 w 169"/>
                    <a:gd name="T7" fmla="*/ 118 h 169"/>
                    <a:gd name="T8" fmla="*/ 154 w 169"/>
                    <a:gd name="T9" fmla="*/ 132 h 169"/>
                    <a:gd name="T10" fmla="*/ 143 w 169"/>
                    <a:gd name="T11" fmla="*/ 145 h 169"/>
                    <a:gd name="T12" fmla="*/ 131 w 169"/>
                    <a:gd name="T13" fmla="*/ 154 h 169"/>
                    <a:gd name="T14" fmla="*/ 118 w 169"/>
                    <a:gd name="T15" fmla="*/ 163 h 169"/>
                    <a:gd name="T16" fmla="*/ 101 w 169"/>
                    <a:gd name="T17" fmla="*/ 168 h 169"/>
                    <a:gd name="T18" fmla="*/ 84 w 169"/>
                    <a:gd name="T19" fmla="*/ 169 h 169"/>
                    <a:gd name="T20" fmla="*/ 84 w 169"/>
                    <a:gd name="T21" fmla="*/ 169 h 169"/>
                    <a:gd name="T22" fmla="*/ 66 w 169"/>
                    <a:gd name="T23" fmla="*/ 168 h 169"/>
                    <a:gd name="T24" fmla="*/ 51 w 169"/>
                    <a:gd name="T25" fmla="*/ 163 h 169"/>
                    <a:gd name="T26" fmla="*/ 36 w 169"/>
                    <a:gd name="T27" fmla="*/ 154 h 169"/>
                    <a:gd name="T28" fmla="*/ 24 w 169"/>
                    <a:gd name="T29" fmla="*/ 145 h 169"/>
                    <a:gd name="T30" fmla="*/ 14 w 169"/>
                    <a:gd name="T31" fmla="*/ 132 h 169"/>
                    <a:gd name="T32" fmla="*/ 6 w 169"/>
                    <a:gd name="T33" fmla="*/ 118 h 169"/>
                    <a:gd name="T34" fmla="*/ 2 w 169"/>
                    <a:gd name="T35" fmla="*/ 101 h 169"/>
                    <a:gd name="T36" fmla="*/ 0 w 169"/>
                    <a:gd name="T37" fmla="*/ 85 h 169"/>
                    <a:gd name="T38" fmla="*/ 0 w 169"/>
                    <a:gd name="T39" fmla="*/ 85 h 169"/>
                    <a:gd name="T40" fmla="*/ 2 w 169"/>
                    <a:gd name="T41" fmla="*/ 68 h 169"/>
                    <a:gd name="T42" fmla="*/ 6 w 169"/>
                    <a:gd name="T43" fmla="*/ 52 h 169"/>
                    <a:gd name="T44" fmla="*/ 14 w 169"/>
                    <a:gd name="T45" fmla="*/ 37 h 169"/>
                    <a:gd name="T46" fmla="*/ 24 w 169"/>
                    <a:gd name="T47" fmla="*/ 25 h 169"/>
                    <a:gd name="T48" fmla="*/ 36 w 169"/>
                    <a:gd name="T49" fmla="*/ 14 h 169"/>
                    <a:gd name="T50" fmla="*/ 51 w 169"/>
                    <a:gd name="T51" fmla="*/ 6 h 169"/>
                    <a:gd name="T52" fmla="*/ 66 w 169"/>
                    <a:gd name="T53" fmla="*/ 2 h 169"/>
                    <a:gd name="T54" fmla="*/ 84 w 169"/>
                    <a:gd name="T55" fmla="*/ 0 h 169"/>
                    <a:gd name="T56" fmla="*/ 84 w 169"/>
                    <a:gd name="T57" fmla="*/ 0 h 169"/>
                    <a:gd name="T58" fmla="*/ 101 w 169"/>
                    <a:gd name="T59" fmla="*/ 2 h 169"/>
                    <a:gd name="T60" fmla="*/ 118 w 169"/>
                    <a:gd name="T61" fmla="*/ 6 h 169"/>
                    <a:gd name="T62" fmla="*/ 131 w 169"/>
                    <a:gd name="T63" fmla="*/ 14 h 169"/>
                    <a:gd name="T64" fmla="*/ 143 w 169"/>
                    <a:gd name="T65" fmla="*/ 25 h 169"/>
                    <a:gd name="T66" fmla="*/ 154 w 169"/>
                    <a:gd name="T67" fmla="*/ 37 h 169"/>
                    <a:gd name="T68" fmla="*/ 161 w 169"/>
                    <a:gd name="T69" fmla="*/ 52 h 169"/>
                    <a:gd name="T70" fmla="*/ 167 w 169"/>
                    <a:gd name="T71" fmla="*/ 68 h 169"/>
                    <a:gd name="T72" fmla="*/ 169 w 169"/>
                    <a:gd name="T73" fmla="*/ 85 h 169"/>
                    <a:gd name="T74" fmla="*/ 169 w 169"/>
                    <a:gd name="T75"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169">
                      <a:moveTo>
                        <a:pt x="169" y="85"/>
                      </a:moveTo>
                      <a:lnTo>
                        <a:pt x="169" y="85"/>
                      </a:lnTo>
                      <a:lnTo>
                        <a:pt x="167" y="101"/>
                      </a:lnTo>
                      <a:lnTo>
                        <a:pt x="161" y="118"/>
                      </a:lnTo>
                      <a:lnTo>
                        <a:pt x="154" y="132"/>
                      </a:lnTo>
                      <a:lnTo>
                        <a:pt x="143" y="145"/>
                      </a:lnTo>
                      <a:lnTo>
                        <a:pt x="131" y="154"/>
                      </a:lnTo>
                      <a:lnTo>
                        <a:pt x="118" y="163"/>
                      </a:lnTo>
                      <a:lnTo>
                        <a:pt x="101" y="168"/>
                      </a:lnTo>
                      <a:lnTo>
                        <a:pt x="84" y="169"/>
                      </a:lnTo>
                      <a:lnTo>
                        <a:pt x="84" y="169"/>
                      </a:lnTo>
                      <a:lnTo>
                        <a:pt x="66" y="168"/>
                      </a:lnTo>
                      <a:lnTo>
                        <a:pt x="51" y="163"/>
                      </a:lnTo>
                      <a:lnTo>
                        <a:pt x="36" y="154"/>
                      </a:lnTo>
                      <a:lnTo>
                        <a:pt x="24" y="145"/>
                      </a:lnTo>
                      <a:lnTo>
                        <a:pt x="14" y="132"/>
                      </a:lnTo>
                      <a:lnTo>
                        <a:pt x="6" y="118"/>
                      </a:lnTo>
                      <a:lnTo>
                        <a:pt x="2" y="101"/>
                      </a:lnTo>
                      <a:lnTo>
                        <a:pt x="0" y="85"/>
                      </a:lnTo>
                      <a:lnTo>
                        <a:pt x="0" y="85"/>
                      </a:lnTo>
                      <a:lnTo>
                        <a:pt x="2" y="68"/>
                      </a:lnTo>
                      <a:lnTo>
                        <a:pt x="6" y="52"/>
                      </a:lnTo>
                      <a:lnTo>
                        <a:pt x="14" y="37"/>
                      </a:lnTo>
                      <a:lnTo>
                        <a:pt x="24" y="25"/>
                      </a:lnTo>
                      <a:lnTo>
                        <a:pt x="36" y="14"/>
                      </a:lnTo>
                      <a:lnTo>
                        <a:pt x="51" y="6"/>
                      </a:lnTo>
                      <a:lnTo>
                        <a:pt x="66" y="2"/>
                      </a:lnTo>
                      <a:lnTo>
                        <a:pt x="84" y="0"/>
                      </a:lnTo>
                      <a:lnTo>
                        <a:pt x="84" y="0"/>
                      </a:lnTo>
                      <a:lnTo>
                        <a:pt x="101" y="2"/>
                      </a:lnTo>
                      <a:lnTo>
                        <a:pt x="118" y="6"/>
                      </a:lnTo>
                      <a:lnTo>
                        <a:pt x="131" y="14"/>
                      </a:lnTo>
                      <a:lnTo>
                        <a:pt x="143" y="25"/>
                      </a:lnTo>
                      <a:lnTo>
                        <a:pt x="154" y="37"/>
                      </a:lnTo>
                      <a:lnTo>
                        <a:pt x="161" y="52"/>
                      </a:lnTo>
                      <a:lnTo>
                        <a:pt x="167" y="68"/>
                      </a:lnTo>
                      <a:lnTo>
                        <a:pt x="169" y="85"/>
                      </a:lnTo>
                      <a:lnTo>
                        <a:pt x="169" y="85"/>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3" name="Freeform 269">
                  <a:extLst>
                    <a:ext uri="{FF2B5EF4-FFF2-40B4-BE49-F238E27FC236}">
                      <a16:creationId xmlns:a16="http://schemas.microsoft.com/office/drawing/2014/main" id="{B8CD964E-28C6-7F88-B97A-80F74E1A0287}"/>
                    </a:ext>
                  </a:extLst>
                </p:cNvPr>
                <p:cNvSpPr>
                  <a:spLocks/>
                </p:cNvSpPr>
                <p:nvPr/>
              </p:nvSpPr>
              <p:spPr bwMode="auto">
                <a:xfrm>
                  <a:off x="4218" y="2968"/>
                  <a:ext cx="168" cy="171"/>
                </a:xfrm>
                <a:custGeom>
                  <a:avLst/>
                  <a:gdLst>
                    <a:gd name="T0" fmla="*/ 168 w 168"/>
                    <a:gd name="T1" fmla="*/ 85 h 171"/>
                    <a:gd name="T2" fmla="*/ 168 w 168"/>
                    <a:gd name="T3" fmla="*/ 85 h 171"/>
                    <a:gd name="T4" fmla="*/ 167 w 168"/>
                    <a:gd name="T5" fmla="*/ 103 h 171"/>
                    <a:gd name="T6" fmla="*/ 162 w 168"/>
                    <a:gd name="T7" fmla="*/ 118 h 171"/>
                    <a:gd name="T8" fmla="*/ 155 w 168"/>
                    <a:gd name="T9" fmla="*/ 133 h 171"/>
                    <a:gd name="T10" fmla="*/ 144 w 168"/>
                    <a:gd name="T11" fmla="*/ 145 h 171"/>
                    <a:gd name="T12" fmla="*/ 132 w 168"/>
                    <a:gd name="T13" fmla="*/ 156 h 171"/>
                    <a:gd name="T14" fmla="*/ 117 w 168"/>
                    <a:gd name="T15" fmla="*/ 163 h 171"/>
                    <a:gd name="T16" fmla="*/ 102 w 168"/>
                    <a:gd name="T17" fmla="*/ 168 h 171"/>
                    <a:gd name="T18" fmla="*/ 84 w 168"/>
                    <a:gd name="T19" fmla="*/ 171 h 171"/>
                    <a:gd name="T20" fmla="*/ 84 w 168"/>
                    <a:gd name="T21" fmla="*/ 171 h 171"/>
                    <a:gd name="T22" fmla="*/ 67 w 168"/>
                    <a:gd name="T23" fmla="*/ 168 h 171"/>
                    <a:gd name="T24" fmla="*/ 51 w 168"/>
                    <a:gd name="T25" fmla="*/ 163 h 171"/>
                    <a:gd name="T26" fmla="*/ 37 w 168"/>
                    <a:gd name="T27" fmla="*/ 156 h 171"/>
                    <a:gd name="T28" fmla="*/ 25 w 168"/>
                    <a:gd name="T29" fmla="*/ 145 h 171"/>
                    <a:gd name="T30" fmla="*/ 15 w 168"/>
                    <a:gd name="T31" fmla="*/ 133 h 171"/>
                    <a:gd name="T32" fmla="*/ 7 w 168"/>
                    <a:gd name="T33" fmla="*/ 118 h 171"/>
                    <a:gd name="T34" fmla="*/ 1 w 168"/>
                    <a:gd name="T35" fmla="*/ 103 h 171"/>
                    <a:gd name="T36" fmla="*/ 0 w 168"/>
                    <a:gd name="T37" fmla="*/ 85 h 171"/>
                    <a:gd name="T38" fmla="*/ 0 w 168"/>
                    <a:gd name="T39" fmla="*/ 85 h 171"/>
                    <a:gd name="T40" fmla="*/ 1 w 168"/>
                    <a:gd name="T41" fmla="*/ 68 h 171"/>
                    <a:gd name="T42" fmla="*/ 7 w 168"/>
                    <a:gd name="T43" fmla="*/ 53 h 171"/>
                    <a:gd name="T44" fmla="*/ 15 w 168"/>
                    <a:gd name="T45" fmla="*/ 38 h 171"/>
                    <a:gd name="T46" fmla="*/ 25 w 168"/>
                    <a:gd name="T47" fmla="*/ 26 h 171"/>
                    <a:gd name="T48" fmla="*/ 37 w 168"/>
                    <a:gd name="T49" fmla="*/ 15 h 171"/>
                    <a:gd name="T50" fmla="*/ 51 w 168"/>
                    <a:gd name="T51" fmla="*/ 8 h 171"/>
                    <a:gd name="T52" fmla="*/ 67 w 168"/>
                    <a:gd name="T53" fmla="*/ 2 h 171"/>
                    <a:gd name="T54" fmla="*/ 84 w 168"/>
                    <a:gd name="T55" fmla="*/ 0 h 171"/>
                    <a:gd name="T56" fmla="*/ 84 w 168"/>
                    <a:gd name="T57" fmla="*/ 0 h 171"/>
                    <a:gd name="T58" fmla="*/ 102 w 168"/>
                    <a:gd name="T59" fmla="*/ 2 h 171"/>
                    <a:gd name="T60" fmla="*/ 117 w 168"/>
                    <a:gd name="T61" fmla="*/ 8 h 171"/>
                    <a:gd name="T62" fmla="*/ 132 w 168"/>
                    <a:gd name="T63" fmla="*/ 15 h 171"/>
                    <a:gd name="T64" fmla="*/ 144 w 168"/>
                    <a:gd name="T65" fmla="*/ 26 h 171"/>
                    <a:gd name="T66" fmla="*/ 155 w 168"/>
                    <a:gd name="T67" fmla="*/ 38 h 171"/>
                    <a:gd name="T68" fmla="*/ 162 w 168"/>
                    <a:gd name="T69" fmla="*/ 53 h 171"/>
                    <a:gd name="T70" fmla="*/ 167 w 168"/>
                    <a:gd name="T71" fmla="*/ 68 h 171"/>
                    <a:gd name="T72" fmla="*/ 168 w 168"/>
                    <a:gd name="T73" fmla="*/ 85 h 171"/>
                    <a:gd name="T74" fmla="*/ 168 w 168"/>
                    <a:gd name="T75"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71">
                      <a:moveTo>
                        <a:pt x="168" y="85"/>
                      </a:moveTo>
                      <a:lnTo>
                        <a:pt x="168" y="85"/>
                      </a:lnTo>
                      <a:lnTo>
                        <a:pt x="167" y="103"/>
                      </a:lnTo>
                      <a:lnTo>
                        <a:pt x="162" y="118"/>
                      </a:lnTo>
                      <a:lnTo>
                        <a:pt x="155" y="133"/>
                      </a:lnTo>
                      <a:lnTo>
                        <a:pt x="144" y="145"/>
                      </a:lnTo>
                      <a:lnTo>
                        <a:pt x="132" y="156"/>
                      </a:lnTo>
                      <a:lnTo>
                        <a:pt x="117" y="163"/>
                      </a:lnTo>
                      <a:lnTo>
                        <a:pt x="102" y="168"/>
                      </a:lnTo>
                      <a:lnTo>
                        <a:pt x="84" y="171"/>
                      </a:lnTo>
                      <a:lnTo>
                        <a:pt x="84" y="171"/>
                      </a:lnTo>
                      <a:lnTo>
                        <a:pt x="67" y="168"/>
                      </a:lnTo>
                      <a:lnTo>
                        <a:pt x="51" y="163"/>
                      </a:lnTo>
                      <a:lnTo>
                        <a:pt x="37" y="156"/>
                      </a:lnTo>
                      <a:lnTo>
                        <a:pt x="25" y="145"/>
                      </a:lnTo>
                      <a:lnTo>
                        <a:pt x="15" y="133"/>
                      </a:lnTo>
                      <a:lnTo>
                        <a:pt x="7" y="118"/>
                      </a:lnTo>
                      <a:lnTo>
                        <a:pt x="1" y="103"/>
                      </a:lnTo>
                      <a:lnTo>
                        <a:pt x="0" y="85"/>
                      </a:lnTo>
                      <a:lnTo>
                        <a:pt x="0" y="85"/>
                      </a:lnTo>
                      <a:lnTo>
                        <a:pt x="1" y="68"/>
                      </a:lnTo>
                      <a:lnTo>
                        <a:pt x="7" y="53"/>
                      </a:lnTo>
                      <a:lnTo>
                        <a:pt x="15" y="38"/>
                      </a:lnTo>
                      <a:lnTo>
                        <a:pt x="25" y="26"/>
                      </a:lnTo>
                      <a:lnTo>
                        <a:pt x="37" y="15"/>
                      </a:lnTo>
                      <a:lnTo>
                        <a:pt x="51" y="8"/>
                      </a:lnTo>
                      <a:lnTo>
                        <a:pt x="67" y="2"/>
                      </a:lnTo>
                      <a:lnTo>
                        <a:pt x="84" y="0"/>
                      </a:lnTo>
                      <a:lnTo>
                        <a:pt x="84" y="0"/>
                      </a:lnTo>
                      <a:lnTo>
                        <a:pt x="102" y="2"/>
                      </a:lnTo>
                      <a:lnTo>
                        <a:pt x="117" y="8"/>
                      </a:lnTo>
                      <a:lnTo>
                        <a:pt x="132" y="15"/>
                      </a:lnTo>
                      <a:lnTo>
                        <a:pt x="144" y="26"/>
                      </a:lnTo>
                      <a:lnTo>
                        <a:pt x="155" y="38"/>
                      </a:lnTo>
                      <a:lnTo>
                        <a:pt x="162" y="53"/>
                      </a:lnTo>
                      <a:lnTo>
                        <a:pt x="167" y="68"/>
                      </a:lnTo>
                      <a:lnTo>
                        <a:pt x="168" y="85"/>
                      </a:lnTo>
                      <a:lnTo>
                        <a:pt x="168" y="85"/>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4" name="Freeform 270">
                  <a:extLst>
                    <a:ext uri="{FF2B5EF4-FFF2-40B4-BE49-F238E27FC236}">
                      <a16:creationId xmlns:a16="http://schemas.microsoft.com/office/drawing/2014/main" id="{B7A0E872-BB55-AE58-A7CA-EDFC0F8F7111}"/>
                    </a:ext>
                  </a:extLst>
                </p:cNvPr>
                <p:cNvSpPr>
                  <a:spLocks/>
                </p:cNvSpPr>
                <p:nvPr/>
              </p:nvSpPr>
              <p:spPr bwMode="auto">
                <a:xfrm>
                  <a:off x="4038" y="3059"/>
                  <a:ext cx="169" cy="169"/>
                </a:xfrm>
                <a:custGeom>
                  <a:avLst/>
                  <a:gdLst>
                    <a:gd name="T0" fmla="*/ 169 w 169"/>
                    <a:gd name="T1" fmla="*/ 84 h 169"/>
                    <a:gd name="T2" fmla="*/ 169 w 169"/>
                    <a:gd name="T3" fmla="*/ 84 h 169"/>
                    <a:gd name="T4" fmla="*/ 168 w 169"/>
                    <a:gd name="T5" fmla="*/ 101 h 169"/>
                    <a:gd name="T6" fmla="*/ 163 w 169"/>
                    <a:gd name="T7" fmla="*/ 117 h 169"/>
                    <a:gd name="T8" fmla="*/ 155 w 169"/>
                    <a:gd name="T9" fmla="*/ 131 h 169"/>
                    <a:gd name="T10" fmla="*/ 145 w 169"/>
                    <a:gd name="T11" fmla="*/ 145 h 169"/>
                    <a:gd name="T12" fmla="*/ 133 w 169"/>
                    <a:gd name="T13" fmla="*/ 154 h 169"/>
                    <a:gd name="T14" fmla="*/ 118 w 169"/>
                    <a:gd name="T15" fmla="*/ 163 h 169"/>
                    <a:gd name="T16" fmla="*/ 103 w 169"/>
                    <a:gd name="T17" fmla="*/ 167 h 169"/>
                    <a:gd name="T18" fmla="*/ 85 w 169"/>
                    <a:gd name="T19" fmla="*/ 169 h 169"/>
                    <a:gd name="T20" fmla="*/ 85 w 169"/>
                    <a:gd name="T21" fmla="*/ 169 h 169"/>
                    <a:gd name="T22" fmla="*/ 68 w 169"/>
                    <a:gd name="T23" fmla="*/ 167 h 169"/>
                    <a:gd name="T24" fmla="*/ 51 w 169"/>
                    <a:gd name="T25" fmla="*/ 163 h 169"/>
                    <a:gd name="T26" fmla="*/ 38 w 169"/>
                    <a:gd name="T27" fmla="*/ 154 h 169"/>
                    <a:gd name="T28" fmla="*/ 26 w 169"/>
                    <a:gd name="T29" fmla="*/ 145 h 169"/>
                    <a:gd name="T30" fmla="*/ 15 w 169"/>
                    <a:gd name="T31" fmla="*/ 131 h 169"/>
                    <a:gd name="T32" fmla="*/ 8 w 169"/>
                    <a:gd name="T33" fmla="*/ 117 h 169"/>
                    <a:gd name="T34" fmla="*/ 2 w 169"/>
                    <a:gd name="T35" fmla="*/ 101 h 169"/>
                    <a:gd name="T36" fmla="*/ 0 w 169"/>
                    <a:gd name="T37" fmla="*/ 84 h 169"/>
                    <a:gd name="T38" fmla="*/ 0 w 169"/>
                    <a:gd name="T39" fmla="*/ 84 h 169"/>
                    <a:gd name="T40" fmla="*/ 2 w 169"/>
                    <a:gd name="T41" fmla="*/ 68 h 169"/>
                    <a:gd name="T42" fmla="*/ 8 w 169"/>
                    <a:gd name="T43" fmla="*/ 51 h 169"/>
                    <a:gd name="T44" fmla="*/ 15 w 169"/>
                    <a:gd name="T45" fmla="*/ 36 h 169"/>
                    <a:gd name="T46" fmla="*/ 26 w 169"/>
                    <a:gd name="T47" fmla="*/ 24 h 169"/>
                    <a:gd name="T48" fmla="*/ 38 w 169"/>
                    <a:gd name="T49" fmla="*/ 13 h 169"/>
                    <a:gd name="T50" fmla="*/ 51 w 169"/>
                    <a:gd name="T51" fmla="*/ 6 h 169"/>
                    <a:gd name="T52" fmla="*/ 68 w 169"/>
                    <a:gd name="T53" fmla="*/ 1 h 169"/>
                    <a:gd name="T54" fmla="*/ 85 w 169"/>
                    <a:gd name="T55" fmla="*/ 0 h 169"/>
                    <a:gd name="T56" fmla="*/ 85 w 169"/>
                    <a:gd name="T57" fmla="*/ 0 h 169"/>
                    <a:gd name="T58" fmla="*/ 103 w 169"/>
                    <a:gd name="T59" fmla="*/ 1 h 169"/>
                    <a:gd name="T60" fmla="*/ 118 w 169"/>
                    <a:gd name="T61" fmla="*/ 6 h 169"/>
                    <a:gd name="T62" fmla="*/ 133 w 169"/>
                    <a:gd name="T63" fmla="*/ 13 h 169"/>
                    <a:gd name="T64" fmla="*/ 145 w 169"/>
                    <a:gd name="T65" fmla="*/ 24 h 169"/>
                    <a:gd name="T66" fmla="*/ 155 w 169"/>
                    <a:gd name="T67" fmla="*/ 36 h 169"/>
                    <a:gd name="T68" fmla="*/ 163 w 169"/>
                    <a:gd name="T69" fmla="*/ 51 h 169"/>
                    <a:gd name="T70" fmla="*/ 168 w 169"/>
                    <a:gd name="T71" fmla="*/ 68 h 169"/>
                    <a:gd name="T72" fmla="*/ 169 w 169"/>
                    <a:gd name="T73" fmla="*/ 84 h 169"/>
                    <a:gd name="T74" fmla="*/ 169 w 169"/>
                    <a:gd name="T75"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169">
                      <a:moveTo>
                        <a:pt x="169" y="84"/>
                      </a:moveTo>
                      <a:lnTo>
                        <a:pt x="169" y="84"/>
                      </a:lnTo>
                      <a:lnTo>
                        <a:pt x="168" y="101"/>
                      </a:lnTo>
                      <a:lnTo>
                        <a:pt x="163" y="117"/>
                      </a:lnTo>
                      <a:lnTo>
                        <a:pt x="155" y="131"/>
                      </a:lnTo>
                      <a:lnTo>
                        <a:pt x="145" y="145"/>
                      </a:lnTo>
                      <a:lnTo>
                        <a:pt x="133" y="154"/>
                      </a:lnTo>
                      <a:lnTo>
                        <a:pt x="118" y="163"/>
                      </a:lnTo>
                      <a:lnTo>
                        <a:pt x="103" y="167"/>
                      </a:lnTo>
                      <a:lnTo>
                        <a:pt x="85" y="169"/>
                      </a:lnTo>
                      <a:lnTo>
                        <a:pt x="85" y="169"/>
                      </a:lnTo>
                      <a:lnTo>
                        <a:pt x="68" y="167"/>
                      </a:lnTo>
                      <a:lnTo>
                        <a:pt x="51" y="163"/>
                      </a:lnTo>
                      <a:lnTo>
                        <a:pt x="38" y="154"/>
                      </a:lnTo>
                      <a:lnTo>
                        <a:pt x="26" y="145"/>
                      </a:lnTo>
                      <a:lnTo>
                        <a:pt x="15" y="131"/>
                      </a:lnTo>
                      <a:lnTo>
                        <a:pt x="8" y="117"/>
                      </a:lnTo>
                      <a:lnTo>
                        <a:pt x="2" y="101"/>
                      </a:lnTo>
                      <a:lnTo>
                        <a:pt x="0" y="84"/>
                      </a:lnTo>
                      <a:lnTo>
                        <a:pt x="0" y="84"/>
                      </a:lnTo>
                      <a:lnTo>
                        <a:pt x="2" y="68"/>
                      </a:lnTo>
                      <a:lnTo>
                        <a:pt x="8" y="51"/>
                      </a:lnTo>
                      <a:lnTo>
                        <a:pt x="15" y="36"/>
                      </a:lnTo>
                      <a:lnTo>
                        <a:pt x="26" y="24"/>
                      </a:lnTo>
                      <a:lnTo>
                        <a:pt x="38" y="13"/>
                      </a:lnTo>
                      <a:lnTo>
                        <a:pt x="51" y="6"/>
                      </a:lnTo>
                      <a:lnTo>
                        <a:pt x="68" y="1"/>
                      </a:lnTo>
                      <a:lnTo>
                        <a:pt x="85" y="0"/>
                      </a:lnTo>
                      <a:lnTo>
                        <a:pt x="85" y="0"/>
                      </a:lnTo>
                      <a:lnTo>
                        <a:pt x="103" y="1"/>
                      </a:lnTo>
                      <a:lnTo>
                        <a:pt x="118" y="6"/>
                      </a:lnTo>
                      <a:lnTo>
                        <a:pt x="133" y="13"/>
                      </a:lnTo>
                      <a:lnTo>
                        <a:pt x="145" y="24"/>
                      </a:lnTo>
                      <a:lnTo>
                        <a:pt x="155" y="36"/>
                      </a:lnTo>
                      <a:lnTo>
                        <a:pt x="163" y="51"/>
                      </a:lnTo>
                      <a:lnTo>
                        <a:pt x="168" y="68"/>
                      </a:lnTo>
                      <a:lnTo>
                        <a:pt x="169" y="84"/>
                      </a:lnTo>
                      <a:lnTo>
                        <a:pt x="169" y="84"/>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5" name="Freeform 271">
                  <a:extLst>
                    <a:ext uri="{FF2B5EF4-FFF2-40B4-BE49-F238E27FC236}">
                      <a16:creationId xmlns:a16="http://schemas.microsoft.com/office/drawing/2014/main" id="{191BCAC5-240E-9136-3786-08BB40A8FC22}"/>
                    </a:ext>
                  </a:extLst>
                </p:cNvPr>
                <p:cNvSpPr>
                  <a:spLocks/>
                </p:cNvSpPr>
                <p:nvPr/>
              </p:nvSpPr>
              <p:spPr bwMode="auto">
                <a:xfrm>
                  <a:off x="4353" y="2513"/>
                  <a:ext cx="152" cy="152"/>
                </a:xfrm>
                <a:custGeom>
                  <a:avLst/>
                  <a:gdLst>
                    <a:gd name="T0" fmla="*/ 152 w 152"/>
                    <a:gd name="T1" fmla="*/ 77 h 152"/>
                    <a:gd name="T2" fmla="*/ 152 w 152"/>
                    <a:gd name="T3" fmla="*/ 77 h 152"/>
                    <a:gd name="T4" fmla="*/ 151 w 152"/>
                    <a:gd name="T5" fmla="*/ 92 h 152"/>
                    <a:gd name="T6" fmla="*/ 146 w 152"/>
                    <a:gd name="T7" fmla="*/ 106 h 152"/>
                    <a:gd name="T8" fmla="*/ 139 w 152"/>
                    <a:gd name="T9" fmla="*/ 119 h 152"/>
                    <a:gd name="T10" fmla="*/ 130 w 152"/>
                    <a:gd name="T11" fmla="*/ 130 h 152"/>
                    <a:gd name="T12" fmla="*/ 119 w 152"/>
                    <a:gd name="T13" fmla="*/ 139 h 152"/>
                    <a:gd name="T14" fmla="*/ 106 w 152"/>
                    <a:gd name="T15" fmla="*/ 146 h 152"/>
                    <a:gd name="T16" fmla="*/ 92 w 152"/>
                    <a:gd name="T17" fmla="*/ 151 h 152"/>
                    <a:gd name="T18" fmla="*/ 77 w 152"/>
                    <a:gd name="T19" fmla="*/ 152 h 152"/>
                    <a:gd name="T20" fmla="*/ 77 w 152"/>
                    <a:gd name="T21" fmla="*/ 152 h 152"/>
                    <a:gd name="T22" fmla="*/ 61 w 152"/>
                    <a:gd name="T23" fmla="*/ 151 h 152"/>
                    <a:gd name="T24" fmla="*/ 47 w 152"/>
                    <a:gd name="T25" fmla="*/ 146 h 152"/>
                    <a:gd name="T26" fmla="*/ 33 w 152"/>
                    <a:gd name="T27" fmla="*/ 139 h 152"/>
                    <a:gd name="T28" fmla="*/ 23 w 152"/>
                    <a:gd name="T29" fmla="*/ 130 h 152"/>
                    <a:gd name="T30" fmla="*/ 14 w 152"/>
                    <a:gd name="T31" fmla="*/ 119 h 152"/>
                    <a:gd name="T32" fmla="*/ 6 w 152"/>
                    <a:gd name="T33" fmla="*/ 106 h 152"/>
                    <a:gd name="T34" fmla="*/ 2 w 152"/>
                    <a:gd name="T35" fmla="*/ 92 h 152"/>
                    <a:gd name="T36" fmla="*/ 0 w 152"/>
                    <a:gd name="T37" fmla="*/ 77 h 152"/>
                    <a:gd name="T38" fmla="*/ 0 w 152"/>
                    <a:gd name="T39" fmla="*/ 77 h 152"/>
                    <a:gd name="T40" fmla="*/ 2 w 152"/>
                    <a:gd name="T41" fmla="*/ 60 h 152"/>
                    <a:gd name="T42" fmla="*/ 6 w 152"/>
                    <a:gd name="T43" fmla="*/ 47 h 152"/>
                    <a:gd name="T44" fmla="*/ 14 w 152"/>
                    <a:gd name="T45" fmla="*/ 33 h 152"/>
                    <a:gd name="T46" fmla="*/ 23 w 152"/>
                    <a:gd name="T47" fmla="*/ 23 h 152"/>
                    <a:gd name="T48" fmla="*/ 33 w 152"/>
                    <a:gd name="T49" fmla="*/ 14 h 152"/>
                    <a:gd name="T50" fmla="*/ 47 w 152"/>
                    <a:gd name="T51" fmla="*/ 6 h 152"/>
                    <a:gd name="T52" fmla="*/ 61 w 152"/>
                    <a:gd name="T53" fmla="*/ 2 h 152"/>
                    <a:gd name="T54" fmla="*/ 77 w 152"/>
                    <a:gd name="T55" fmla="*/ 0 h 152"/>
                    <a:gd name="T56" fmla="*/ 77 w 152"/>
                    <a:gd name="T57" fmla="*/ 0 h 152"/>
                    <a:gd name="T58" fmla="*/ 92 w 152"/>
                    <a:gd name="T59" fmla="*/ 2 h 152"/>
                    <a:gd name="T60" fmla="*/ 106 w 152"/>
                    <a:gd name="T61" fmla="*/ 6 h 152"/>
                    <a:gd name="T62" fmla="*/ 119 w 152"/>
                    <a:gd name="T63" fmla="*/ 14 h 152"/>
                    <a:gd name="T64" fmla="*/ 130 w 152"/>
                    <a:gd name="T65" fmla="*/ 23 h 152"/>
                    <a:gd name="T66" fmla="*/ 139 w 152"/>
                    <a:gd name="T67" fmla="*/ 33 h 152"/>
                    <a:gd name="T68" fmla="*/ 146 w 152"/>
                    <a:gd name="T69" fmla="*/ 47 h 152"/>
                    <a:gd name="T70" fmla="*/ 151 w 152"/>
                    <a:gd name="T71" fmla="*/ 60 h 152"/>
                    <a:gd name="T72" fmla="*/ 152 w 152"/>
                    <a:gd name="T73" fmla="*/ 77 h 152"/>
                    <a:gd name="T74" fmla="*/ 152 w 152"/>
                    <a:gd name="T75" fmla="*/ 7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52">
                      <a:moveTo>
                        <a:pt x="152" y="77"/>
                      </a:moveTo>
                      <a:lnTo>
                        <a:pt x="152" y="77"/>
                      </a:lnTo>
                      <a:lnTo>
                        <a:pt x="151" y="92"/>
                      </a:lnTo>
                      <a:lnTo>
                        <a:pt x="146" y="106"/>
                      </a:lnTo>
                      <a:lnTo>
                        <a:pt x="139" y="119"/>
                      </a:lnTo>
                      <a:lnTo>
                        <a:pt x="130" y="130"/>
                      </a:lnTo>
                      <a:lnTo>
                        <a:pt x="119" y="139"/>
                      </a:lnTo>
                      <a:lnTo>
                        <a:pt x="106" y="146"/>
                      </a:lnTo>
                      <a:lnTo>
                        <a:pt x="92" y="151"/>
                      </a:lnTo>
                      <a:lnTo>
                        <a:pt x="77" y="152"/>
                      </a:lnTo>
                      <a:lnTo>
                        <a:pt x="77" y="152"/>
                      </a:lnTo>
                      <a:lnTo>
                        <a:pt x="61" y="151"/>
                      </a:lnTo>
                      <a:lnTo>
                        <a:pt x="47" y="146"/>
                      </a:lnTo>
                      <a:lnTo>
                        <a:pt x="33" y="139"/>
                      </a:lnTo>
                      <a:lnTo>
                        <a:pt x="23" y="130"/>
                      </a:lnTo>
                      <a:lnTo>
                        <a:pt x="14" y="119"/>
                      </a:lnTo>
                      <a:lnTo>
                        <a:pt x="6" y="106"/>
                      </a:lnTo>
                      <a:lnTo>
                        <a:pt x="2" y="92"/>
                      </a:lnTo>
                      <a:lnTo>
                        <a:pt x="0" y="77"/>
                      </a:lnTo>
                      <a:lnTo>
                        <a:pt x="0" y="77"/>
                      </a:lnTo>
                      <a:lnTo>
                        <a:pt x="2" y="60"/>
                      </a:lnTo>
                      <a:lnTo>
                        <a:pt x="6" y="47"/>
                      </a:lnTo>
                      <a:lnTo>
                        <a:pt x="14" y="33"/>
                      </a:lnTo>
                      <a:lnTo>
                        <a:pt x="23" y="23"/>
                      </a:lnTo>
                      <a:lnTo>
                        <a:pt x="33" y="14"/>
                      </a:lnTo>
                      <a:lnTo>
                        <a:pt x="47" y="6"/>
                      </a:lnTo>
                      <a:lnTo>
                        <a:pt x="61" y="2"/>
                      </a:lnTo>
                      <a:lnTo>
                        <a:pt x="77" y="0"/>
                      </a:lnTo>
                      <a:lnTo>
                        <a:pt x="77" y="0"/>
                      </a:lnTo>
                      <a:lnTo>
                        <a:pt x="92" y="2"/>
                      </a:lnTo>
                      <a:lnTo>
                        <a:pt x="106" y="6"/>
                      </a:lnTo>
                      <a:lnTo>
                        <a:pt x="119" y="14"/>
                      </a:lnTo>
                      <a:lnTo>
                        <a:pt x="130" y="23"/>
                      </a:lnTo>
                      <a:lnTo>
                        <a:pt x="139" y="33"/>
                      </a:lnTo>
                      <a:lnTo>
                        <a:pt x="146" y="47"/>
                      </a:lnTo>
                      <a:lnTo>
                        <a:pt x="151" y="60"/>
                      </a:lnTo>
                      <a:lnTo>
                        <a:pt x="152" y="77"/>
                      </a:lnTo>
                      <a:lnTo>
                        <a:pt x="152" y="7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6" name="Freeform 272">
                  <a:extLst>
                    <a:ext uri="{FF2B5EF4-FFF2-40B4-BE49-F238E27FC236}">
                      <a16:creationId xmlns:a16="http://schemas.microsoft.com/office/drawing/2014/main" id="{31697BB3-0C58-5D08-D731-880228386B7F}"/>
                    </a:ext>
                  </a:extLst>
                </p:cNvPr>
                <p:cNvSpPr>
                  <a:spLocks/>
                </p:cNvSpPr>
                <p:nvPr/>
              </p:nvSpPr>
              <p:spPr bwMode="auto">
                <a:xfrm>
                  <a:off x="4420" y="2810"/>
                  <a:ext cx="140" cy="142"/>
                </a:xfrm>
                <a:custGeom>
                  <a:avLst/>
                  <a:gdLst>
                    <a:gd name="T0" fmla="*/ 140 w 140"/>
                    <a:gd name="T1" fmla="*/ 71 h 142"/>
                    <a:gd name="T2" fmla="*/ 140 w 140"/>
                    <a:gd name="T3" fmla="*/ 71 h 142"/>
                    <a:gd name="T4" fmla="*/ 138 w 140"/>
                    <a:gd name="T5" fmla="*/ 86 h 142"/>
                    <a:gd name="T6" fmla="*/ 134 w 140"/>
                    <a:gd name="T7" fmla="*/ 98 h 142"/>
                    <a:gd name="T8" fmla="*/ 128 w 140"/>
                    <a:gd name="T9" fmla="*/ 110 h 142"/>
                    <a:gd name="T10" fmla="*/ 119 w 140"/>
                    <a:gd name="T11" fmla="*/ 121 h 142"/>
                    <a:gd name="T12" fmla="*/ 108 w 140"/>
                    <a:gd name="T13" fmla="*/ 130 h 142"/>
                    <a:gd name="T14" fmla="*/ 96 w 140"/>
                    <a:gd name="T15" fmla="*/ 136 h 142"/>
                    <a:gd name="T16" fmla="*/ 84 w 140"/>
                    <a:gd name="T17" fmla="*/ 140 h 142"/>
                    <a:gd name="T18" fmla="*/ 69 w 140"/>
                    <a:gd name="T19" fmla="*/ 142 h 142"/>
                    <a:gd name="T20" fmla="*/ 69 w 140"/>
                    <a:gd name="T21" fmla="*/ 142 h 142"/>
                    <a:gd name="T22" fmla="*/ 55 w 140"/>
                    <a:gd name="T23" fmla="*/ 140 h 142"/>
                    <a:gd name="T24" fmla="*/ 42 w 140"/>
                    <a:gd name="T25" fmla="*/ 136 h 142"/>
                    <a:gd name="T26" fmla="*/ 30 w 140"/>
                    <a:gd name="T27" fmla="*/ 130 h 142"/>
                    <a:gd name="T28" fmla="*/ 19 w 140"/>
                    <a:gd name="T29" fmla="*/ 121 h 142"/>
                    <a:gd name="T30" fmla="*/ 12 w 140"/>
                    <a:gd name="T31" fmla="*/ 110 h 142"/>
                    <a:gd name="T32" fmla="*/ 4 w 140"/>
                    <a:gd name="T33" fmla="*/ 98 h 142"/>
                    <a:gd name="T34" fmla="*/ 1 w 140"/>
                    <a:gd name="T35" fmla="*/ 86 h 142"/>
                    <a:gd name="T36" fmla="*/ 0 w 140"/>
                    <a:gd name="T37" fmla="*/ 71 h 142"/>
                    <a:gd name="T38" fmla="*/ 0 w 140"/>
                    <a:gd name="T39" fmla="*/ 71 h 142"/>
                    <a:gd name="T40" fmla="*/ 1 w 140"/>
                    <a:gd name="T41" fmla="*/ 57 h 142"/>
                    <a:gd name="T42" fmla="*/ 4 w 140"/>
                    <a:gd name="T43" fmla="*/ 44 h 142"/>
                    <a:gd name="T44" fmla="*/ 12 w 140"/>
                    <a:gd name="T45" fmla="*/ 32 h 142"/>
                    <a:gd name="T46" fmla="*/ 19 w 140"/>
                    <a:gd name="T47" fmla="*/ 21 h 142"/>
                    <a:gd name="T48" fmla="*/ 30 w 140"/>
                    <a:gd name="T49" fmla="*/ 12 h 142"/>
                    <a:gd name="T50" fmla="*/ 42 w 140"/>
                    <a:gd name="T51" fmla="*/ 6 h 142"/>
                    <a:gd name="T52" fmla="*/ 55 w 140"/>
                    <a:gd name="T53" fmla="*/ 2 h 142"/>
                    <a:gd name="T54" fmla="*/ 69 w 140"/>
                    <a:gd name="T55" fmla="*/ 0 h 142"/>
                    <a:gd name="T56" fmla="*/ 69 w 140"/>
                    <a:gd name="T57" fmla="*/ 0 h 142"/>
                    <a:gd name="T58" fmla="*/ 84 w 140"/>
                    <a:gd name="T59" fmla="*/ 2 h 142"/>
                    <a:gd name="T60" fmla="*/ 96 w 140"/>
                    <a:gd name="T61" fmla="*/ 6 h 142"/>
                    <a:gd name="T62" fmla="*/ 108 w 140"/>
                    <a:gd name="T63" fmla="*/ 12 h 142"/>
                    <a:gd name="T64" fmla="*/ 119 w 140"/>
                    <a:gd name="T65" fmla="*/ 21 h 142"/>
                    <a:gd name="T66" fmla="*/ 128 w 140"/>
                    <a:gd name="T67" fmla="*/ 32 h 142"/>
                    <a:gd name="T68" fmla="*/ 134 w 140"/>
                    <a:gd name="T69" fmla="*/ 44 h 142"/>
                    <a:gd name="T70" fmla="*/ 138 w 140"/>
                    <a:gd name="T71" fmla="*/ 57 h 142"/>
                    <a:gd name="T72" fmla="*/ 140 w 140"/>
                    <a:gd name="T73" fmla="*/ 71 h 142"/>
                    <a:gd name="T74" fmla="*/ 140 w 140"/>
                    <a:gd name="T75"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2">
                      <a:moveTo>
                        <a:pt x="140" y="71"/>
                      </a:moveTo>
                      <a:lnTo>
                        <a:pt x="140" y="71"/>
                      </a:lnTo>
                      <a:lnTo>
                        <a:pt x="138" y="86"/>
                      </a:lnTo>
                      <a:lnTo>
                        <a:pt x="134" y="98"/>
                      </a:lnTo>
                      <a:lnTo>
                        <a:pt x="128" y="110"/>
                      </a:lnTo>
                      <a:lnTo>
                        <a:pt x="119" y="121"/>
                      </a:lnTo>
                      <a:lnTo>
                        <a:pt x="108" y="130"/>
                      </a:lnTo>
                      <a:lnTo>
                        <a:pt x="96" y="136"/>
                      </a:lnTo>
                      <a:lnTo>
                        <a:pt x="84" y="140"/>
                      </a:lnTo>
                      <a:lnTo>
                        <a:pt x="69" y="142"/>
                      </a:lnTo>
                      <a:lnTo>
                        <a:pt x="69" y="142"/>
                      </a:lnTo>
                      <a:lnTo>
                        <a:pt x="55" y="140"/>
                      </a:lnTo>
                      <a:lnTo>
                        <a:pt x="42" y="136"/>
                      </a:lnTo>
                      <a:lnTo>
                        <a:pt x="30" y="130"/>
                      </a:lnTo>
                      <a:lnTo>
                        <a:pt x="19" y="121"/>
                      </a:lnTo>
                      <a:lnTo>
                        <a:pt x="12" y="110"/>
                      </a:lnTo>
                      <a:lnTo>
                        <a:pt x="4" y="98"/>
                      </a:lnTo>
                      <a:lnTo>
                        <a:pt x="1" y="86"/>
                      </a:lnTo>
                      <a:lnTo>
                        <a:pt x="0" y="71"/>
                      </a:lnTo>
                      <a:lnTo>
                        <a:pt x="0" y="71"/>
                      </a:lnTo>
                      <a:lnTo>
                        <a:pt x="1" y="57"/>
                      </a:lnTo>
                      <a:lnTo>
                        <a:pt x="4" y="44"/>
                      </a:lnTo>
                      <a:lnTo>
                        <a:pt x="12" y="32"/>
                      </a:lnTo>
                      <a:lnTo>
                        <a:pt x="19" y="21"/>
                      </a:lnTo>
                      <a:lnTo>
                        <a:pt x="30" y="12"/>
                      </a:lnTo>
                      <a:lnTo>
                        <a:pt x="42" y="6"/>
                      </a:lnTo>
                      <a:lnTo>
                        <a:pt x="55" y="2"/>
                      </a:lnTo>
                      <a:lnTo>
                        <a:pt x="69" y="0"/>
                      </a:lnTo>
                      <a:lnTo>
                        <a:pt x="69" y="0"/>
                      </a:lnTo>
                      <a:lnTo>
                        <a:pt x="84" y="2"/>
                      </a:lnTo>
                      <a:lnTo>
                        <a:pt x="96" y="6"/>
                      </a:lnTo>
                      <a:lnTo>
                        <a:pt x="108" y="12"/>
                      </a:lnTo>
                      <a:lnTo>
                        <a:pt x="119" y="21"/>
                      </a:lnTo>
                      <a:lnTo>
                        <a:pt x="128" y="32"/>
                      </a:lnTo>
                      <a:lnTo>
                        <a:pt x="134" y="44"/>
                      </a:lnTo>
                      <a:lnTo>
                        <a:pt x="138" y="57"/>
                      </a:lnTo>
                      <a:lnTo>
                        <a:pt x="140" y="71"/>
                      </a:lnTo>
                      <a:lnTo>
                        <a:pt x="140" y="7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7" name="Freeform 273">
                  <a:extLst>
                    <a:ext uri="{FF2B5EF4-FFF2-40B4-BE49-F238E27FC236}">
                      <a16:creationId xmlns:a16="http://schemas.microsoft.com/office/drawing/2014/main" id="{412728EB-56A3-2403-F9F2-B0DEB4E0FCE7}"/>
                    </a:ext>
                  </a:extLst>
                </p:cNvPr>
                <p:cNvSpPr>
                  <a:spLocks/>
                </p:cNvSpPr>
                <p:nvPr/>
              </p:nvSpPr>
              <p:spPr bwMode="auto">
                <a:xfrm>
                  <a:off x="4407" y="2920"/>
                  <a:ext cx="180" cy="178"/>
                </a:xfrm>
                <a:custGeom>
                  <a:avLst/>
                  <a:gdLst>
                    <a:gd name="T0" fmla="*/ 180 w 180"/>
                    <a:gd name="T1" fmla="*/ 89 h 178"/>
                    <a:gd name="T2" fmla="*/ 180 w 180"/>
                    <a:gd name="T3" fmla="*/ 89 h 178"/>
                    <a:gd name="T4" fmla="*/ 180 w 180"/>
                    <a:gd name="T5" fmla="*/ 98 h 178"/>
                    <a:gd name="T6" fmla="*/ 178 w 180"/>
                    <a:gd name="T7" fmla="*/ 107 h 178"/>
                    <a:gd name="T8" fmla="*/ 172 w 180"/>
                    <a:gd name="T9" fmla="*/ 124 h 178"/>
                    <a:gd name="T10" fmla="*/ 165 w 180"/>
                    <a:gd name="T11" fmla="*/ 139 h 178"/>
                    <a:gd name="T12" fmla="*/ 153 w 180"/>
                    <a:gd name="T13" fmla="*/ 152 h 178"/>
                    <a:gd name="T14" fmla="*/ 141 w 180"/>
                    <a:gd name="T15" fmla="*/ 163 h 178"/>
                    <a:gd name="T16" fmla="*/ 126 w 180"/>
                    <a:gd name="T17" fmla="*/ 172 h 178"/>
                    <a:gd name="T18" fmla="*/ 107 w 180"/>
                    <a:gd name="T19" fmla="*/ 176 h 178"/>
                    <a:gd name="T20" fmla="*/ 100 w 180"/>
                    <a:gd name="T21" fmla="*/ 178 h 178"/>
                    <a:gd name="T22" fmla="*/ 91 w 180"/>
                    <a:gd name="T23" fmla="*/ 178 h 178"/>
                    <a:gd name="T24" fmla="*/ 91 w 180"/>
                    <a:gd name="T25" fmla="*/ 178 h 178"/>
                    <a:gd name="T26" fmla="*/ 80 w 180"/>
                    <a:gd name="T27" fmla="*/ 178 h 178"/>
                    <a:gd name="T28" fmla="*/ 73 w 180"/>
                    <a:gd name="T29" fmla="*/ 176 h 178"/>
                    <a:gd name="T30" fmla="*/ 55 w 180"/>
                    <a:gd name="T31" fmla="*/ 172 h 178"/>
                    <a:gd name="T32" fmla="*/ 40 w 180"/>
                    <a:gd name="T33" fmla="*/ 163 h 178"/>
                    <a:gd name="T34" fmla="*/ 28 w 180"/>
                    <a:gd name="T35" fmla="*/ 152 h 178"/>
                    <a:gd name="T36" fmla="*/ 16 w 180"/>
                    <a:gd name="T37" fmla="*/ 139 h 178"/>
                    <a:gd name="T38" fmla="*/ 8 w 180"/>
                    <a:gd name="T39" fmla="*/ 124 h 178"/>
                    <a:gd name="T40" fmla="*/ 2 w 180"/>
                    <a:gd name="T41" fmla="*/ 107 h 178"/>
                    <a:gd name="T42" fmla="*/ 2 w 180"/>
                    <a:gd name="T43" fmla="*/ 98 h 178"/>
                    <a:gd name="T44" fmla="*/ 0 w 180"/>
                    <a:gd name="T45" fmla="*/ 89 h 178"/>
                    <a:gd name="T46" fmla="*/ 0 w 180"/>
                    <a:gd name="T47" fmla="*/ 89 h 178"/>
                    <a:gd name="T48" fmla="*/ 2 w 180"/>
                    <a:gd name="T49" fmla="*/ 80 h 178"/>
                    <a:gd name="T50" fmla="*/ 2 w 180"/>
                    <a:gd name="T51" fmla="*/ 71 h 178"/>
                    <a:gd name="T52" fmla="*/ 8 w 180"/>
                    <a:gd name="T53" fmla="*/ 54 h 178"/>
                    <a:gd name="T54" fmla="*/ 16 w 180"/>
                    <a:gd name="T55" fmla="*/ 39 h 178"/>
                    <a:gd name="T56" fmla="*/ 28 w 180"/>
                    <a:gd name="T57" fmla="*/ 26 h 178"/>
                    <a:gd name="T58" fmla="*/ 40 w 180"/>
                    <a:gd name="T59" fmla="*/ 15 h 178"/>
                    <a:gd name="T60" fmla="*/ 55 w 180"/>
                    <a:gd name="T61" fmla="*/ 6 h 178"/>
                    <a:gd name="T62" fmla="*/ 73 w 180"/>
                    <a:gd name="T63" fmla="*/ 2 h 178"/>
                    <a:gd name="T64" fmla="*/ 80 w 180"/>
                    <a:gd name="T65" fmla="*/ 0 h 178"/>
                    <a:gd name="T66" fmla="*/ 91 w 180"/>
                    <a:gd name="T67" fmla="*/ 0 h 178"/>
                    <a:gd name="T68" fmla="*/ 91 w 180"/>
                    <a:gd name="T69" fmla="*/ 0 h 178"/>
                    <a:gd name="T70" fmla="*/ 100 w 180"/>
                    <a:gd name="T71" fmla="*/ 0 h 178"/>
                    <a:gd name="T72" fmla="*/ 107 w 180"/>
                    <a:gd name="T73" fmla="*/ 2 h 178"/>
                    <a:gd name="T74" fmla="*/ 126 w 180"/>
                    <a:gd name="T75" fmla="*/ 6 h 178"/>
                    <a:gd name="T76" fmla="*/ 141 w 180"/>
                    <a:gd name="T77" fmla="*/ 15 h 178"/>
                    <a:gd name="T78" fmla="*/ 153 w 180"/>
                    <a:gd name="T79" fmla="*/ 26 h 178"/>
                    <a:gd name="T80" fmla="*/ 165 w 180"/>
                    <a:gd name="T81" fmla="*/ 39 h 178"/>
                    <a:gd name="T82" fmla="*/ 172 w 180"/>
                    <a:gd name="T83" fmla="*/ 54 h 178"/>
                    <a:gd name="T84" fmla="*/ 178 w 180"/>
                    <a:gd name="T85" fmla="*/ 71 h 178"/>
                    <a:gd name="T86" fmla="*/ 180 w 180"/>
                    <a:gd name="T87" fmla="*/ 80 h 178"/>
                    <a:gd name="T88" fmla="*/ 180 w 180"/>
                    <a:gd name="T89" fmla="*/ 89 h 178"/>
                    <a:gd name="T90" fmla="*/ 180 w 180"/>
                    <a:gd name="T91"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178">
                      <a:moveTo>
                        <a:pt x="180" y="89"/>
                      </a:moveTo>
                      <a:lnTo>
                        <a:pt x="180" y="89"/>
                      </a:lnTo>
                      <a:lnTo>
                        <a:pt x="180" y="98"/>
                      </a:lnTo>
                      <a:lnTo>
                        <a:pt x="178" y="107"/>
                      </a:lnTo>
                      <a:lnTo>
                        <a:pt x="172" y="124"/>
                      </a:lnTo>
                      <a:lnTo>
                        <a:pt x="165" y="139"/>
                      </a:lnTo>
                      <a:lnTo>
                        <a:pt x="153" y="152"/>
                      </a:lnTo>
                      <a:lnTo>
                        <a:pt x="141" y="163"/>
                      </a:lnTo>
                      <a:lnTo>
                        <a:pt x="126" y="172"/>
                      </a:lnTo>
                      <a:lnTo>
                        <a:pt x="107" y="176"/>
                      </a:lnTo>
                      <a:lnTo>
                        <a:pt x="100" y="178"/>
                      </a:lnTo>
                      <a:lnTo>
                        <a:pt x="91" y="178"/>
                      </a:lnTo>
                      <a:lnTo>
                        <a:pt x="91" y="178"/>
                      </a:lnTo>
                      <a:lnTo>
                        <a:pt x="80" y="178"/>
                      </a:lnTo>
                      <a:lnTo>
                        <a:pt x="73" y="176"/>
                      </a:lnTo>
                      <a:lnTo>
                        <a:pt x="55" y="172"/>
                      </a:lnTo>
                      <a:lnTo>
                        <a:pt x="40" y="163"/>
                      </a:lnTo>
                      <a:lnTo>
                        <a:pt x="28" y="152"/>
                      </a:lnTo>
                      <a:lnTo>
                        <a:pt x="16" y="139"/>
                      </a:lnTo>
                      <a:lnTo>
                        <a:pt x="8" y="124"/>
                      </a:lnTo>
                      <a:lnTo>
                        <a:pt x="2" y="107"/>
                      </a:lnTo>
                      <a:lnTo>
                        <a:pt x="2" y="98"/>
                      </a:lnTo>
                      <a:lnTo>
                        <a:pt x="0" y="89"/>
                      </a:lnTo>
                      <a:lnTo>
                        <a:pt x="0" y="89"/>
                      </a:lnTo>
                      <a:lnTo>
                        <a:pt x="2" y="80"/>
                      </a:lnTo>
                      <a:lnTo>
                        <a:pt x="2" y="71"/>
                      </a:lnTo>
                      <a:lnTo>
                        <a:pt x="8" y="54"/>
                      </a:lnTo>
                      <a:lnTo>
                        <a:pt x="16" y="39"/>
                      </a:lnTo>
                      <a:lnTo>
                        <a:pt x="28" y="26"/>
                      </a:lnTo>
                      <a:lnTo>
                        <a:pt x="40" y="15"/>
                      </a:lnTo>
                      <a:lnTo>
                        <a:pt x="55" y="6"/>
                      </a:lnTo>
                      <a:lnTo>
                        <a:pt x="73" y="2"/>
                      </a:lnTo>
                      <a:lnTo>
                        <a:pt x="80" y="0"/>
                      </a:lnTo>
                      <a:lnTo>
                        <a:pt x="91" y="0"/>
                      </a:lnTo>
                      <a:lnTo>
                        <a:pt x="91" y="0"/>
                      </a:lnTo>
                      <a:lnTo>
                        <a:pt x="100" y="0"/>
                      </a:lnTo>
                      <a:lnTo>
                        <a:pt x="107" y="2"/>
                      </a:lnTo>
                      <a:lnTo>
                        <a:pt x="126" y="6"/>
                      </a:lnTo>
                      <a:lnTo>
                        <a:pt x="141" y="15"/>
                      </a:lnTo>
                      <a:lnTo>
                        <a:pt x="153" y="26"/>
                      </a:lnTo>
                      <a:lnTo>
                        <a:pt x="165" y="39"/>
                      </a:lnTo>
                      <a:lnTo>
                        <a:pt x="172" y="54"/>
                      </a:lnTo>
                      <a:lnTo>
                        <a:pt x="178" y="71"/>
                      </a:lnTo>
                      <a:lnTo>
                        <a:pt x="180" y="80"/>
                      </a:lnTo>
                      <a:lnTo>
                        <a:pt x="180" y="89"/>
                      </a:lnTo>
                      <a:lnTo>
                        <a:pt x="180" y="8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8" name="Freeform 274">
                  <a:extLst>
                    <a:ext uri="{FF2B5EF4-FFF2-40B4-BE49-F238E27FC236}">
                      <a16:creationId xmlns:a16="http://schemas.microsoft.com/office/drawing/2014/main" id="{5FA0B7FB-1FA1-5B32-740B-183242A02961}"/>
                    </a:ext>
                  </a:extLst>
                </p:cNvPr>
                <p:cNvSpPr>
                  <a:spLocks/>
                </p:cNvSpPr>
                <p:nvPr/>
              </p:nvSpPr>
              <p:spPr bwMode="auto">
                <a:xfrm>
                  <a:off x="4332" y="3068"/>
                  <a:ext cx="160" cy="161"/>
                </a:xfrm>
                <a:custGeom>
                  <a:avLst/>
                  <a:gdLst>
                    <a:gd name="T0" fmla="*/ 160 w 160"/>
                    <a:gd name="T1" fmla="*/ 80 h 161"/>
                    <a:gd name="T2" fmla="*/ 160 w 160"/>
                    <a:gd name="T3" fmla="*/ 80 h 161"/>
                    <a:gd name="T4" fmla="*/ 158 w 160"/>
                    <a:gd name="T5" fmla="*/ 96 h 161"/>
                    <a:gd name="T6" fmla="*/ 154 w 160"/>
                    <a:gd name="T7" fmla="*/ 111 h 161"/>
                    <a:gd name="T8" fmla="*/ 146 w 160"/>
                    <a:gd name="T9" fmla="*/ 125 h 161"/>
                    <a:gd name="T10" fmla="*/ 137 w 160"/>
                    <a:gd name="T11" fmla="*/ 137 h 161"/>
                    <a:gd name="T12" fmla="*/ 125 w 160"/>
                    <a:gd name="T13" fmla="*/ 148 h 161"/>
                    <a:gd name="T14" fmla="*/ 112 w 160"/>
                    <a:gd name="T15" fmla="*/ 155 h 161"/>
                    <a:gd name="T16" fmla="*/ 97 w 160"/>
                    <a:gd name="T17" fmla="*/ 160 h 161"/>
                    <a:gd name="T18" fmla="*/ 80 w 160"/>
                    <a:gd name="T19" fmla="*/ 161 h 161"/>
                    <a:gd name="T20" fmla="*/ 80 w 160"/>
                    <a:gd name="T21" fmla="*/ 161 h 161"/>
                    <a:gd name="T22" fmla="*/ 65 w 160"/>
                    <a:gd name="T23" fmla="*/ 160 h 161"/>
                    <a:gd name="T24" fmla="*/ 50 w 160"/>
                    <a:gd name="T25" fmla="*/ 155 h 161"/>
                    <a:gd name="T26" fmla="*/ 35 w 160"/>
                    <a:gd name="T27" fmla="*/ 148 h 161"/>
                    <a:gd name="T28" fmla="*/ 24 w 160"/>
                    <a:gd name="T29" fmla="*/ 137 h 161"/>
                    <a:gd name="T30" fmla="*/ 14 w 160"/>
                    <a:gd name="T31" fmla="*/ 125 h 161"/>
                    <a:gd name="T32" fmla="*/ 6 w 160"/>
                    <a:gd name="T33" fmla="*/ 111 h 161"/>
                    <a:gd name="T34" fmla="*/ 2 w 160"/>
                    <a:gd name="T35" fmla="*/ 96 h 161"/>
                    <a:gd name="T36" fmla="*/ 0 w 160"/>
                    <a:gd name="T37" fmla="*/ 80 h 161"/>
                    <a:gd name="T38" fmla="*/ 0 w 160"/>
                    <a:gd name="T39" fmla="*/ 80 h 161"/>
                    <a:gd name="T40" fmla="*/ 2 w 160"/>
                    <a:gd name="T41" fmla="*/ 65 h 161"/>
                    <a:gd name="T42" fmla="*/ 6 w 160"/>
                    <a:gd name="T43" fmla="*/ 50 h 161"/>
                    <a:gd name="T44" fmla="*/ 14 w 160"/>
                    <a:gd name="T45" fmla="*/ 36 h 161"/>
                    <a:gd name="T46" fmla="*/ 24 w 160"/>
                    <a:gd name="T47" fmla="*/ 24 h 161"/>
                    <a:gd name="T48" fmla="*/ 35 w 160"/>
                    <a:gd name="T49" fmla="*/ 13 h 161"/>
                    <a:gd name="T50" fmla="*/ 50 w 160"/>
                    <a:gd name="T51" fmla="*/ 6 h 161"/>
                    <a:gd name="T52" fmla="*/ 65 w 160"/>
                    <a:gd name="T53" fmla="*/ 1 h 161"/>
                    <a:gd name="T54" fmla="*/ 80 w 160"/>
                    <a:gd name="T55" fmla="*/ 0 h 161"/>
                    <a:gd name="T56" fmla="*/ 80 w 160"/>
                    <a:gd name="T57" fmla="*/ 0 h 161"/>
                    <a:gd name="T58" fmla="*/ 97 w 160"/>
                    <a:gd name="T59" fmla="*/ 1 h 161"/>
                    <a:gd name="T60" fmla="*/ 112 w 160"/>
                    <a:gd name="T61" fmla="*/ 6 h 161"/>
                    <a:gd name="T62" fmla="*/ 125 w 160"/>
                    <a:gd name="T63" fmla="*/ 13 h 161"/>
                    <a:gd name="T64" fmla="*/ 137 w 160"/>
                    <a:gd name="T65" fmla="*/ 24 h 161"/>
                    <a:gd name="T66" fmla="*/ 146 w 160"/>
                    <a:gd name="T67" fmla="*/ 36 h 161"/>
                    <a:gd name="T68" fmla="*/ 154 w 160"/>
                    <a:gd name="T69" fmla="*/ 50 h 161"/>
                    <a:gd name="T70" fmla="*/ 158 w 160"/>
                    <a:gd name="T71" fmla="*/ 65 h 161"/>
                    <a:gd name="T72" fmla="*/ 160 w 160"/>
                    <a:gd name="T73" fmla="*/ 80 h 161"/>
                    <a:gd name="T74" fmla="*/ 160 w 160"/>
                    <a:gd name="T75" fmla="*/ 8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1">
                      <a:moveTo>
                        <a:pt x="160" y="80"/>
                      </a:moveTo>
                      <a:lnTo>
                        <a:pt x="160" y="80"/>
                      </a:lnTo>
                      <a:lnTo>
                        <a:pt x="158" y="96"/>
                      </a:lnTo>
                      <a:lnTo>
                        <a:pt x="154" y="111"/>
                      </a:lnTo>
                      <a:lnTo>
                        <a:pt x="146" y="125"/>
                      </a:lnTo>
                      <a:lnTo>
                        <a:pt x="137" y="137"/>
                      </a:lnTo>
                      <a:lnTo>
                        <a:pt x="125" y="148"/>
                      </a:lnTo>
                      <a:lnTo>
                        <a:pt x="112" y="155"/>
                      </a:lnTo>
                      <a:lnTo>
                        <a:pt x="97" y="160"/>
                      </a:lnTo>
                      <a:lnTo>
                        <a:pt x="80" y="161"/>
                      </a:lnTo>
                      <a:lnTo>
                        <a:pt x="80" y="161"/>
                      </a:lnTo>
                      <a:lnTo>
                        <a:pt x="65" y="160"/>
                      </a:lnTo>
                      <a:lnTo>
                        <a:pt x="50" y="155"/>
                      </a:lnTo>
                      <a:lnTo>
                        <a:pt x="35" y="148"/>
                      </a:lnTo>
                      <a:lnTo>
                        <a:pt x="24" y="137"/>
                      </a:lnTo>
                      <a:lnTo>
                        <a:pt x="14" y="125"/>
                      </a:lnTo>
                      <a:lnTo>
                        <a:pt x="6" y="111"/>
                      </a:lnTo>
                      <a:lnTo>
                        <a:pt x="2" y="96"/>
                      </a:lnTo>
                      <a:lnTo>
                        <a:pt x="0" y="80"/>
                      </a:lnTo>
                      <a:lnTo>
                        <a:pt x="0" y="80"/>
                      </a:lnTo>
                      <a:lnTo>
                        <a:pt x="2" y="65"/>
                      </a:lnTo>
                      <a:lnTo>
                        <a:pt x="6" y="50"/>
                      </a:lnTo>
                      <a:lnTo>
                        <a:pt x="14" y="36"/>
                      </a:lnTo>
                      <a:lnTo>
                        <a:pt x="24" y="24"/>
                      </a:lnTo>
                      <a:lnTo>
                        <a:pt x="35" y="13"/>
                      </a:lnTo>
                      <a:lnTo>
                        <a:pt x="50" y="6"/>
                      </a:lnTo>
                      <a:lnTo>
                        <a:pt x="65" y="1"/>
                      </a:lnTo>
                      <a:lnTo>
                        <a:pt x="80" y="0"/>
                      </a:lnTo>
                      <a:lnTo>
                        <a:pt x="80" y="0"/>
                      </a:lnTo>
                      <a:lnTo>
                        <a:pt x="97" y="1"/>
                      </a:lnTo>
                      <a:lnTo>
                        <a:pt x="112" y="6"/>
                      </a:lnTo>
                      <a:lnTo>
                        <a:pt x="125" y="13"/>
                      </a:lnTo>
                      <a:lnTo>
                        <a:pt x="137" y="24"/>
                      </a:lnTo>
                      <a:lnTo>
                        <a:pt x="146" y="36"/>
                      </a:lnTo>
                      <a:lnTo>
                        <a:pt x="154" y="50"/>
                      </a:lnTo>
                      <a:lnTo>
                        <a:pt x="158" y="65"/>
                      </a:lnTo>
                      <a:lnTo>
                        <a:pt x="160" y="80"/>
                      </a:lnTo>
                      <a:lnTo>
                        <a:pt x="160" y="8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59" name="Freeform 275">
                  <a:extLst>
                    <a:ext uri="{FF2B5EF4-FFF2-40B4-BE49-F238E27FC236}">
                      <a16:creationId xmlns:a16="http://schemas.microsoft.com/office/drawing/2014/main" id="{5F9CAF71-7724-D73F-04E1-E3BFB39D91E9}"/>
                    </a:ext>
                  </a:extLst>
                </p:cNvPr>
                <p:cNvSpPr>
                  <a:spLocks/>
                </p:cNvSpPr>
                <p:nvPr/>
              </p:nvSpPr>
              <p:spPr bwMode="auto">
                <a:xfrm>
                  <a:off x="2695" y="2911"/>
                  <a:ext cx="144" cy="143"/>
                </a:xfrm>
                <a:custGeom>
                  <a:avLst/>
                  <a:gdLst>
                    <a:gd name="T0" fmla="*/ 144 w 144"/>
                    <a:gd name="T1" fmla="*/ 72 h 143"/>
                    <a:gd name="T2" fmla="*/ 144 w 144"/>
                    <a:gd name="T3" fmla="*/ 72 h 143"/>
                    <a:gd name="T4" fmla="*/ 142 w 144"/>
                    <a:gd name="T5" fmla="*/ 86 h 143"/>
                    <a:gd name="T6" fmla="*/ 139 w 144"/>
                    <a:gd name="T7" fmla="*/ 100 h 143"/>
                    <a:gd name="T8" fmla="*/ 131 w 144"/>
                    <a:gd name="T9" fmla="*/ 112 h 143"/>
                    <a:gd name="T10" fmla="*/ 122 w 144"/>
                    <a:gd name="T11" fmla="*/ 122 h 143"/>
                    <a:gd name="T12" fmla="*/ 112 w 144"/>
                    <a:gd name="T13" fmla="*/ 131 h 143"/>
                    <a:gd name="T14" fmla="*/ 100 w 144"/>
                    <a:gd name="T15" fmla="*/ 139 h 143"/>
                    <a:gd name="T16" fmla="*/ 86 w 144"/>
                    <a:gd name="T17" fmla="*/ 142 h 143"/>
                    <a:gd name="T18" fmla="*/ 73 w 144"/>
                    <a:gd name="T19" fmla="*/ 143 h 143"/>
                    <a:gd name="T20" fmla="*/ 73 w 144"/>
                    <a:gd name="T21" fmla="*/ 143 h 143"/>
                    <a:gd name="T22" fmla="*/ 58 w 144"/>
                    <a:gd name="T23" fmla="*/ 142 h 143"/>
                    <a:gd name="T24" fmla="*/ 44 w 144"/>
                    <a:gd name="T25" fmla="*/ 139 h 143"/>
                    <a:gd name="T26" fmla="*/ 32 w 144"/>
                    <a:gd name="T27" fmla="*/ 131 h 143"/>
                    <a:gd name="T28" fmla="*/ 21 w 144"/>
                    <a:gd name="T29" fmla="*/ 122 h 143"/>
                    <a:gd name="T30" fmla="*/ 12 w 144"/>
                    <a:gd name="T31" fmla="*/ 112 h 143"/>
                    <a:gd name="T32" fmla="*/ 6 w 144"/>
                    <a:gd name="T33" fmla="*/ 100 h 143"/>
                    <a:gd name="T34" fmla="*/ 2 w 144"/>
                    <a:gd name="T35" fmla="*/ 86 h 143"/>
                    <a:gd name="T36" fmla="*/ 0 w 144"/>
                    <a:gd name="T37" fmla="*/ 72 h 143"/>
                    <a:gd name="T38" fmla="*/ 0 w 144"/>
                    <a:gd name="T39" fmla="*/ 72 h 143"/>
                    <a:gd name="T40" fmla="*/ 2 w 144"/>
                    <a:gd name="T41" fmla="*/ 57 h 143"/>
                    <a:gd name="T42" fmla="*/ 6 w 144"/>
                    <a:gd name="T43" fmla="*/ 44 h 143"/>
                    <a:gd name="T44" fmla="*/ 12 w 144"/>
                    <a:gd name="T45" fmla="*/ 32 h 143"/>
                    <a:gd name="T46" fmla="*/ 21 w 144"/>
                    <a:gd name="T47" fmla="*/ 21 h 143"/>
                    <a:gd name="T48" fmla="*/ 32 w 144"/>
                    <a:gd name="T49" fmla="*/ 14 h 143"/>
                    <a:gd name="T50" fmla="*/ 44 w 144"/>
                    <a:gd name="T51" fmla="*/ 6 h 143"/>
                    <a:gd name="T52" fmla="*/ 58 w 144"/>
                    <a:gd name="T53" fmla="*/ 2 h 143"/>
                    <a:gd name="T54" fmla="*/ 73 w 144"/>
                    <a:gd name="T55" fmla="*/ 0 h 143"/>
                    <a:gd name="T56" fmla="*/ 73 w 144"/>
                    <a:gd name="T57" fmla="*/ 0 h 143"/>
                    <a:gd name="T58" fmla="*/ 86 w 144"/>
                    <a:gd name="T59" fmla="*/ 2 h 143"/>
                    <a:gd name="T60" fmla="*/ 100 w 144"/>
                    <a:gd name="T61" fmla="*/ 6 h 143"/>
                    <a:gd name="T62" fmla="*/ 112 w 144"/>
                    <a:gd name="T63" fmla="*/ 14 h 143"/>
                    <a:gd name="T64" fmla="*/ 122 w 144"/>
                    <a:gd name="T65" fmla="*/ 21 h 143"/>
                    <a:gd name="T66" fmla="*/ 131 w 144"/>
                    <a:gd name="T67" fmla="*/ 32 h 143"/>
                    <a:gd name="T68" fmla="*/ 139 w 144"/>
                    <a:gd name="T69" fmla="*/ 44 h 143"/>
                    <a:gd name="T70" fmla="*/ 142 w 144"/>
                    <a:gd name="T71" fmla="*/ 57 h 143"/>
                    <a:gd name="T72" fmla="*/ 144 w 144"/>
                    <a:gd name="T73" fmla="*/ 72 h 143"/>
                    <a:gd name="T74" fmla="*/ 144 w 144"/>
                    <a:gd name="T75" fmla="*/ 7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143">
                      <a:moveTo>
                        <a:pt x="144" y="72"/>
                      </a:moveTo>
                      <a:lnTo>
                        <a:pt x="144" y="72"/>
                      </a:lnTo>
                      <a:lnTo>
                        <a:pt x="142" y="86"/>
                      </a:lnTo>
                      <a:lnTo>
                        <a:pt x="139" y="100"/>
                      </a:lnTo>
                      <a:lnTo>
                        <a:pt x="131" y="112"/>
                      </a:lnTo>
                      <a:lnTo>
                        <a:pt x="122" y="122"/>
                      </a:lnTo>
                      <a:lnTo>
                        <a:pt x="112" y="131"/>
                      </a:lnTo>
                      <a:lnTo>
                        <a:pt x="100" y="139"/>
                      </a:lnTo>
                      <a:lnTo>
                        <a:pt x="86" y="142"/>
                      </a:lnTo>
                      <a:lnTo>
                        <a:pt x="73" y="143"/>
                      </a:lnTo>
                      <a:lnTo>
                        <a:pt x="73" y="143"/>
                      </a:lnTo>
                      <a:lnTo>
                        <a:pt x="58" y="142"/>
                      </a:lnTo>
                      <a:lnTo>
                        <a:pt x="44" y="139"/>
                      </a:lnTo>
                      <a:lnTo>
                        <a:pt x="32" y="131"/>
                      </a:lnTo>
                      <a:lnTo>
                        <a:pt x="21" y="122"/>
                      </a:lnTo>
                      <a:lnTo>
                        <a:pt x="12" y="112"/>
                      </a:lnTo>
                      <a:lnTo>
                        <a:pt x="6" y="100"/>
                      </a:lnTo>
                      <a:lnTo>
                        <a:pt x="2" y="86"/>
                      </a:lnTo>
                      <a:lnTo>
                        <a:pt x="0" y="72"/>
                      </a:lnTo>
                      <a:lnTo>
                        <a:pt x="0" y="72"/>
                      </a:lnTo>
                      <a:lnTo>
                        <a:pt x="2" y="57"/>
                      </a:lnTo>
                      <a:lnTo>
                        <a:pt x="6" y="44"/>
                      </a:lnTo>
                      <a:lnTo>
                        <a:pt x="12" y="32"/>
                      </a:lnTo>
                      <a:lnTo>
                        <a:pt x="21" y="21"/>
                      </a:lnTo>
                      <a:lnTo>
                        <a:pt x="32" y="14"/>
                      </a:lnTo>
                      <a:lnTo>
                        <a:pt x="44" y="6"/>
                      </a:lnTo>
                      <a:lnTo>
                        <a:pt x="58" y="2"/>
                      </a:lnTo>
                      <a:lnTo>
                        <a:pt x="73" y="0"/>
                      </a:lnTo>
                      <a:lnTo>
                        <a:pt x="73" y="0"/>
                      </a:lnTo>
                      <a:lnTo>
                        <a:pt x="86" y="2"/>
                      </a:lnTo>
                      <a:lnTo>
                        <a:pt x="100" y="6"/>
                      </a:lnTo>
                      <a:lnTo>
                        <a:pt x="112" y="14"/>
                      </a:lnTo>
                      <a:lnTo>
                        <a:pt x="122" y="21"/>
                      </a:lnTo>
                      <a:lnTo>
                        <a:pt x="131" y="32"/>
                      </a:lnTo>
                      <a:lnTo>
                        <a:pt x="139" y="44"/>
                      </a:lnTo>
                      <a:lnTo>
                        <a:pt x="142" y="57"/>
                      </a:lnTo>
                      <a:lnTo>
                        <a:pt x="144" y="72"/>
                      </a:lnTo>
                      <a:lnTo>
                        <a:pt x="144" y="72"/>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0" name="Freeform 276">
                  <a:extLst>
                    <a:ext uri="{FF2B5EF4-FFF2-40B4-BE49-F238E27FC236}">
                      <a16:creationId xmlns:a16="http://schemas.microsoft.com/office/drawing/2014/main" id="{449847F2-B15C-93F7-2979-D0B786A9E727}"/>
                    </a:ext>
                  </a:extLst>
                </p:cNvPr>
                <p:cNvSpPr>
                  <a:spLocks/>
                </p:cNvSpPr>
                <p:nvPr/>
              </p:nvSpPr>
              <p:spPr bwMode="auto">
                <a:xfrm>
                  <a:off x="2745" y="2798"/>
                  <a:ext cx="231" cy="231"/>
                </a:xfrm>
                <a:custGeom>
                  <a:avLst/>
                  <a:gdLst>
                    <a:gd name="T0" fmla="*/ 231 w 231"/>
                    <a:gd name="T1" fmla="*/ 115 h 231"/>
                    <a:gd name="T2" fmla="*/ 228 w 231"/>
                    <a:gd name="T3" fmla="*/ 139 h 231"/>
                    <a:gd name="T4" fmla="*/ 222 w 231"/>
                    <a:gd name="T5" fmla="*/ 160 h 231"/>
                    <a:gd name="T6" fmla="*/ 211 w 231"/>
                    <a:gd name="T7" fmla="*/ 179 h 231"/>
                    <a:gd name="T8" fmla="*/ 196 w 231"/>
                    <a:gd name="T9" fmla="*/ 198 h 231"/>
                    <a:gd name="T10" fmla="*/ 179 w 231"/>
                    <a:gd name="T11" fmla="*/ 211 h 231"/>
                    <a:gd name="T12" fmla="*/ 160 w 231"/>
                    <a:gd name="T13" fmla="*/ 222 h 231"/>
                    <a:gd name="T14" fmla="*/ 139 w 231"/>
                    <a:gd name="T15" fmla="*/ 228 h 231"/>
                    <a:gd name="T16" fmla="*/ 115 w 231"/>
                    <a:gd name="T17" fmla="*/ 231 h 231"/>
                    <a:gd name="T18" fmla="*/ 103 w 231"/>
                    <a:gd name="T19" fmla="*/ 231 h 231"/>
                    <a:gd name="T20" fmla="*/ 80 w 231"/>
                    <a:gd name="T21" fmla="*/ 226 h 231"/>
                    <a:gd name="T22" fmla="*/ 60 w 231"/>
                    <a:gd name="T23" fmla="*/ 217 h 231"/>
                    <a:gd name="T24" fmla="*/ 42 w 231"/>
                    <a:gd name="T25" fmla="*/ 205 h 231"/>
                    <a:gd name="T26" fmla="*/ 26 w 231"/>
                    <a:gd name="T27" fmla="*/ 188 h 231"/>
                    <a:gd name="T28" fmla="*/ 14 w 231"/>
                    <a:gd name="T29" fmla="*/ 170 h 231"/>
                    <a:gd name="T30" fmla="*/ 5 w 231"/>
                    <a:gd name="T31" fmla="*/ 149 h 231"/>
                    <a:gd name="T32" fmla="*/ 0 w 231"/>
                    <a:gd name="T33" fmla="*/ 127 h 231"/>
                    <a:gd name="T34" fmla="*/ 0 w 231"/>
                    <a:gd name="T35" fmla="*/ 115 h 231"/>
                    <a:gd name="T36" fmla="*/ 2 w 231"/>
                    <a:gd name="T37" fmla="*/ 92 h 231"/>
                    <a:gd name="T38" fmla="*/ 9 w 231"/>
                    <a:gd name="T39" fmla="*/ 71 h 231"/>
                    <a:gd name="T40" fmla="*/ 20 w 231"/>
                    <a:gd name="T41" fmla="*/ 51 h 231"/>
                    <a:gd name="T42" fmla="*/ 33 w 231"/>
                    <a:gd name="T43" fmla="*/ 33 h 231"/>
                    <a:gd name="T44" fmla="*/ 50 w 231"/>
                    <a:gd name="T45" fmla="*/ 20 h 231"/>
                    <a:gd name="T46" fmla="*/ 69 w 231"/>
                    <a:gd name="T47" fmla="*/ 9 h 231"/>
                    <a:gd name="T48" fmla="*/ 92 w 231"/>
                    <a:gd name="T49" fmla="*/ 2 h 231"/>
                    <a:gd name="T50" fmla="*/ 115 w 231"/>
                    <a:gd name="T51" fmla="*/ 0 h 231"/>
                    <a:gd name="T52" fmla="*/ 127 w 231"/>
                    <a:gd name="T53" fmla="*/ 0 h 231"/>
                    <a:gd name="T54" fmla="*/ 149 w 231"/>
                    <a:gd name="T55" fmla="*/ 5 h 231"/>
                    <a:gd name="T56" fmla="*/ 170 w 231"/>
                    <a:gd name="T57" fmla="*/ 14 h 231"/>
                    <a:gd name="T58" fmla="*/ 188 w 231"/>
                    <a:gd name="T59" fmla="*/ 26 h 231"/>
                    <a:gd name="T60" fmla="*/ 204 w 231"/>
                    <a:gd name="T61" fmla="*/ 42 h 231"/>
                    <a:gd name="T62" fmla="*/ 217 w 231"/>
                    <a:gd name="T63" fmla="*/ 60 h 231"/>
                    <a:gd name="T64" fmla="*/ 225 w 231"/>
                    <a:gd name="T65" fmla="*/ 81 h 231"/>
                    <a:gd name="T66" fmla="*/ 229 w 231"/>
                    <a:gd name="T67" fmla="*/ 104 h 231"/>
                    <a:gd name="T68" fmla="*/ 231 w 231"/>
                    <a:gd name="T69" fmla="*/ 11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1" h="231">
                      <a:moveTo>
                        <a:pt x="231" y="115"/>
                      </a:moveTo>
                      <a:lnTo>
                        <a:pt x="231" y="115"/>
                      </a:lnTo>
                      <a:lnTo>
                        <a:pt x="229" y="127"/>
                      </a:lnTo>
                      <a:lnTo>
                        <a:pt x="228" y="139"/>
                      </a:lnTo>
                      <a:lnTo>
                        <a:pt x="225" y="149"/>
                      </a:lnTo>
                      <a:lnTo>
                        <a:pt x="222" y="160"/>
                      </a:lnTo>
                      <a:lnTo>
                        <a:pt x="217" y="170"/>
                      </a:lnTo>
                      <a:lnTo>
                        <a:pt x="211" y="179"/>
                      </a:lnTo>
                      <a:lnTo>
                        <a:pt x="204" y="188"/>
                      </a:lnTo>
                      <a:lnTo>
                        <a:pt x="196" y="198"/>
                      </a:lnTo>
                      <a:lnTo>
                        <a:pt x="188" y="205"/>
                      </a:lnTo>
                      <a:lnTo>
                        <a:pt x="179" y="211"/>
                      </a:lnTo>
                      <a:lnTo>
                        <a:pt x="170" y="217"/>
                      </a:lnTo>
                      <a:lnTo>
                        <a:pt x="160" y="222"/>
                      </a:lnTo>
                      <a:lnTo>
                        <a:pt x="149" y="226"/>
                      </a:lnTo>
                      <a:lnTo>
                        <a:pt x="139" y="228"/>
                      </a:lnTo>
                      <a:lnTo>
                        <a:pt x="127" y="231"/>
                      </a:lnTo>
                      <a:lnTo>
                        <a:pt x="115" y="231"/>
                      </a:lnTo>
                      <a:lnTo>
                        <a:pt x="115" y="231"/>
                      </a:lnTo>
                      <a:lnTo>
                        <a:pt x="103" y="231"/>
                      </a:lnTo>
                      <a:lnTo>
                        <a:pt x="92" y="228"/>
                      </a:lnTo>
                      <a:lnTo>
                        <a:pt x="80" y="226"/>
                      </a:lnTo>
                      <a:lnTo>
                        <a:pt x="69" y="222"/>
                      </a:lnTo>
                      <a:lnTo>
                        <a:pt x="60" y="217"/>
                      </a:lnTo>
                      <a:lnTo>
                        <a:pt x="50" y="211"/>
                      </a:lnTo>
                      <a:lnTo>
                        <a:pt x="42" y="205"/>
                      </a:lnTo>
                      <a:lnTo>
                        <a:pt x="33" y="198"/>
                      </a:lnTo>
                      <a:lnTo>
                        <a:pt x="26" y="188"/>
                      </a:lnTo>
                      <a:lnTo>
                        <a:pt x="20" y="179"/>
                      </a:lnTo>
                      <a:lnTo>
                        <a:pt x="14" y="170"/>
                      </a:lnTo>
                      <a:lnTo>
                        <a:pt x="9" y="160"/>
                      </a:lnTo>
                      <a:lnTo>
                        <a:pt x="5" y="149"/>
                      </a:lnTo>
                      <a:lnTo>
                        <a:pt x="2" y="139"/>
                      </a:lnTo>
                      <a:lnTo>
                        <a:pt x="0" y="127"/>
                      </a:lnTo>
                      <a:lnTo>
                        <a:pt x="0" y="115"/>
                      </a:lnTo>
                      <a:lnTo>
                        <a:pt x="0" y="115"/>
                      </a:lnTo>
                      <a:lnTo>
                        <a:pt x="0" y="104"/>
                      </a:lnTo>
                      <a:lnTo>
                        <a:pt x="2" y="92"/>
                      </a:lnTo>
                      <a:lnTo>
                        <a:pt x="5" y="81"/>
                      </a:lnTo>
                      <a:lnTo>
                        <a:pt x="9" y="71"/>
                      </a:lnTo>
                      <a:lnTo>
                        <a:pt x="14" y="60"/>
                      </a:lnTo>
                      <a:lnTo>
                        <a:pt x="20" y="51"/>
                      </a:lnTo>
                      <a:lnTo>
                        <a:pt x="26" y="42"/>
                      </a:lnTo>
                      <a:lnTo>
                        <a:pt x="33" y="33"/>
                      </a:lnTo>
                      <a:lnTo>
                        <a:pt x="42" y="26"/>
                      </a:lnTo>
                      <a:lnTo>
                        <a:pt x="50" y="20"/>
                      </a:lnTo>
                      <a:lnTo>
                        <a:pt x="60" y="14"/>
                      </a:lnTo>
                      <a:lnTo>
                        <a:pt x="69" y="9"/>
                      </a:lnTo>
                      <a:lnTo>
                        <a:pt x="80" y="5"/>
                      </a:lnTo>
                      <a:lnTo>
                        <a:pt x="92" y="2"/>
                      </a:lnTo>
                      <a:lnTo>
                        <a:pt x="103" y="0"/>
                      </a:lnTo>
                      <a:lnTo>
                        <a:pt x="115" y="0"/>
                      </a:lnTo>
                      <a:lnTo>
                        <a:pt x="115" y="0"/>
                      </a:lnTo>
                      <a:lnTo>
                        <a:pt x="127" y="0"/>
                      </a:lnTo>
                      <a:lnTo>
                        <a:pt x="139" y="2"/>
                      </a:lnTo>
                      <a:lnTo>
                        <a:pt x="149" y="5"/>
                      </a:lnTo>
                      <a:lnTo>
                        <a:pt x="160" y="9"/>
                      </a:lnTo>
                      <a:lnTo>
                        <a:pt x="170" y="14"/>
                      </a:lnTo>
                      <a:lnTo>
                        <a:pt x="179" y="20"/>
                      </a:lnTo>
                      <a:lnTo>
                        <a:pt x="188" y="26"/>
                      </a:lnTo>
                      <a:lnTo>
                        <a:pt x="196" y="33"/>
                      </a:lnTo>
                      <a:lnTo>
                        <a:pt x="204" y="42"/>
                      </a:lnTo>
                      <a:lnTo>
                        <a:pt x="211" y="51"/>
                      </a:lnTo>
                      <a:lnTo>
                        <a:pt x="217" y="60"/>
                      </a:lnTo>
                      <a:lnTo>
                        <a:pt x="222" y="71"/>
                      </a:lnTo>
                      <a:lnTo>
                        <a:pt x="225" y="81"/>
                      </a:lnTo>
                      <a:lnTo>
                        <a:pt x="228" y="92"/>
                      </a:lnTo>
                      <a:lnTo>
                        <a:pt x="229" y="104"/>
                      </a:lnTo>
                      <a:lnTo>
                        <a:pt x="231" y="115"/>
                      </a:lnTo>
                      <a:lnTo>
                        <a:pt x="231" y="115"/>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1" name="Freeform 277">
                  <a:extLst>
                    <a:ext uri="{FF2B5EF4-FFF2-40B4-BE49-F238E27FC236}">
                      <a16:creationId xmlns:a16="http://schemas.microsoft.com/office/drawing/2014/main" id="{FA5ADB23-D7B5-70E6-27B4-A2FE25953853}"/>
                    </a:ext>
                  </a:extLst>
                </p:cNvPr>
                <p:cNvSpPr>
                  <a:spLocks/>
                </p:cNvSpPr>
                <p:nvPr/>
              </p:nvSpPr>
              <p:spPr bwMode="auto">
                <a:xfrm>
                  <a:off x="2814" y="2999"/>
                  <a:ext cx="156" cy="153"/>
                </a:xfrm>
                <a:custGeom>
                  <a:avLst/>
                  <a:gdLst>
                    <a:gd name="T0" fmla="*/ 156 w 156"/>
                    <a:gd name="T1" fmla="*/ 76 h 153"/>
                    <a:gd name="T2" fmla="*/ 156 w 156"/>
                    <a:gd name="T3" fmla="*/ 76 h 153"/>
                    <a:gd name="T4" fmla="*/ 154 w 156"/>
                    <a:gd name="T5" fmla="*/ 91 h 153"/>
                    <a:gd name="T6" fmla="*/ 150 w 156"/>
                    <a:gd name="T7" fmla="*/ 107 h 153"/>
                    <a:gd name="T8" fmla="*/ 142 w 156"/>
                    <a:gd name="T9" fmla="*/ 120 h 153"/>
                    <a:gd name="T10" fmla="*/ 133 w 156"/>
                    <a:gd name="T11" fmla="*/ 131 h 153"/>
                    <a:gd name="T12" fmla="*/ 121 w 156"/>
                    <a:gd name="T13" fmla="*/ 141 h 153"/>
                    <a:gd name="T14" fmla="*/ 109 w 156"/>
                    <a:gd name="T15" fmla="*/ 147 h 153"/>
                    <a:gd name="T16" fmla="*/ 94 w 156"/>
                    <a:gd name="T17" fmla="*/ 152 h 153"/>
                    <a:gd name="T18" fmla="*/ 79 w 156"/>
                    <a:gd name="T19" fmla="*/ 153 h 153"/>
                    <a:gd name="T20" fmla="*/ 79 w 156"/>
                    <a:gd name="T21" fmla="*/ 153 h 153"/>
                    <a:gd name="T22" fmla="*/ 62 w 156"/>
                    <a:gd name="T23" fmla="*/ 152 h 153"/>
                    <a:gd name="T24" fmla="*/ 49 w 156"/>
                    <a:gd name="T25" fmla="*/ 147 h 153"/>
                    <a:gd name="T26" fmla="*/ 35 w 156"/>
                    <a:gd name="T27" fmla="*/ 141 h 153"/>
                    <a:gd name="T28" fmla="*/ 23 w 156"/>
                    <a:gd name="T29" fmla="*/ 131 h 153"/>
                    <a:gd name="T30" fmla="*/ 14 w 156"/>
                    <a:gd name="T31" fmla="*/ 120 h 153"/>
                    <a:gd name="T32" fmla="*/ 6 w 156"/>
                    <a:gd name="T33" fmla="*/ 107 h 153"/>
                    <a:gd name="T34" fmla="*/ 2 w 156"/>
                    <a:gd name="T35" fmla="*/ 91 h 153"/>
                    <a:gd name="T36" fmla="*/ 0 w 156"/>
                    <a:gd name="T37" fmla="*/ 76 h 153"/>
                    <a:gd name="T38" fmla="*/ 0 w 156"/>
                    <a:gd name="T39" fmla="*/ 76 h 153"/>
                    <a:gd name="T40" fmla="*/ 2 w 156"/>
                    <a:gd name="T41" fmla="*/ 61 h 153"/>
                    <a:gd name="T42" fmla="*/ 6 w 156"/>
                    <a:gd name="T43" fmla="*/ 46 h 153"/>
                    <a:gd name="T44" fmla="*/ 14 w 156"/>
                    <a:gd name="T45" fmla="*/ 34 h 153"/>
                    <a:gd name="T46" fmla="*/ 23 w 156"/>
                    <a:gd name="T47" fmla="*/ 22 h 153"/>
                    <a:gd name="T48" fmla="*/ 35 w 156"/>
                    <a:gd name="T49" fmla="*/ 13 h 153"/>
                    <a:gd name="T50" fmla="*/ 49 w 156"/>
                    <a:gd name="T51" fmla="*/ 6 h 153"/>
                    <a:gd name="T52" fmla="*/ 62 w 156"/>
                    <a:gd name="T53" fmla="*/ 1 h 153"/>
                    <a:gd name="T54" fmla="*/ 79 w 156"/>
                    <a:gd name="T55" fmla="*/ 0 h 153"/>
                    <a:gd name="T56" fmla="*/ 79 w 156"/>
                    <a:gd name="T57" fmla="*/ 0 h 153"/>
                    <a:gd name="T58" fmla="*/ 94 w 156"/>
                    <a:gd name="T59" fmla="*/ 1 h 153"/>
                    <a:gd name="T60" fmla="*/ 109 w 156"/>
                    <a:gd name="T61" fmla="*/ 6 h 153"/>
                    <a:gd name="T62" fmla="*/ 121 w 156"/>
                    <a:gd name="T63" fmla="*/ 13 h 153"/>
                    <a:gd name="T64" fmla="*/ 133 w 156"/>
                    <a:gd name="T65" fmla="*/ 22 h 153"/>
                    <a:gd name="T66" fmla="*/ 142 w 156"/>
                    <a:gd name="T67" fmla="*/ 34 h 153"/>
                    <a:gd name="T68" fmla="*/ 150 w 156"/>
                    <a:gd name="T69" fmla="*/ 46 h 153"/>
                    <a:gd name="T70" fmla="*/ 154 w 156"/>
                    <a:gd name="T71" fmla="*/ 61 h 153"/>
                    <a:gd name="T72" fmla="*/ 156 w 156"/>
                    <a:gd name="T73" fmla="*/ 76 h 153"/>
                    <a:gd name="T74" fmla="*/ 156 w 156"/>
                    <a:gd name="T75"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53">
                      <a:moveTo>
                        <a:pt x="156" y="76"/>
                      </a:moveTo>
                      <a:lnTo>
                        <a:pt x="156" y="76"/>
                      </a:lnTo>
                      <a:lnTo>
                        <a:pt x="154" y="91"/>
                      </a:lnTo>
                      <a:lnTo>
                        <a:pt x="150" y="107"/>
                      </a:lnTo>
                      <a:lnTo>
                        <a:pt x="142" y="120"/>
                      </a:lnTo>
                      <a:lnTo>
                        <a:pt x="133" y="131"/>
                      </a:lnTo>
                      <a:lnTo>
                        <a:pt x="121" y="141"/>
                      </a:lnTo>
                      <a:lnTo>
                        <a:pt x="109" y="147"/>
                      </a:lnTo>
                      <a:lnTo>
                        <a:pt x="94" y="152"/>
                      </a:lnTo>
                      <a:lnTo>
                        <a:pt x="79" y="153"/>
                      </a:lnTo>
                      <a:lnTo>
                        <a:pt x="79" y="153"/>
                      </a:lnTo>
                      <a:lnTo>
                        <a:pt x="62" y="152"/>
                      </a:lnTo>
                      <a:lnTo>
                        <a:pt x="49" y="147"/>
                      </a:lnTo>
                      <a:lnTo>
                        <a:pt x="35" y="141"/>
                      </a:lnTo>
                      <a:lnTo>
                        <a:pt x="23" y="131"/>
                      </a:lnTo>
                      <a:lnTo>
                        <a:pt x="14" y="120"/>
                      </a:lnTo>
                      <a:lnTo>
                        <a:pt x="6" y="107"/>
                      </a:lnTo>
                      <a:lnTo>
                        <a:pt x="2" y="91"/>
                      </a:lnTo>
                      <a:lnTo>
                        <a:pt x="0" y="76"/>
                      </a:lnTo>
                      <a:lnTo>
                        <a:pt x="0" y="76"/>
                      </a:lnTo>
                      <a:lnTo>
                        <a:pt x="2" y="61"/>
                      </a:lnTo>
                      <a:lnTo>
                        <a:pt x="6" y="46"/>
                      </a:lnTo>
                      <a:lnTo>
                        <a:pt x="14" y="34"/>
                      </a:lnTo>
                      <a:lnTo>
                        <a:pt x="23" y="22"/>
                      </a:lnTo>
                      <a:lnTo>
                        <a:pt x="35" y="13"/>
                      </a:lnTo>
                      <a:lnTo>
                        <a:pt x="49" y="6"/>
                      </a:lnTo>
                      <a:lnTo>
                        <a:pt x="62" y="1"/>
                      </a:lnTo>
                      <a:lnTo>
                        <a:pt x="79" y="0"/>
                      </a:lnTo>
                      <a:lnTo>
                        <a:pt x="79" y="0"/>
                      </a:lnTo>
                      <a:lnTo>
                        <a:pt x="94" y="1"/>
                      </a:lnTo>
                      <a:lnTo>
                        <a:pt x="109" y="6"/>
                      </a:lnTo>
                      <a:lnTo>
                        <a:pt x="121" y="13"/>
                      </a:lnTo>
                      <a:lnTo>
                        <a:pt x="133" y="22"/>
                      </a:lnTo>
                      <a:lnTo>
                        <a:pt x="142" y="34"/>
                      </a:lnTo>
                      <a:lnTo>
                        <a:pt x="150" y="46"/>
                      </a:lnTo>
                      <a:lnTo>
                        <a:pt x="154" y="61"/>
                      </a:lnTo>
                      <a:lnTo>
                        <a:pt x="156" y="76"/>
                      </a:lnTo>
                      <a:lnTo>
                        <a:pt x="156" y="76"/>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2" name="Freeform 278">
                  <a:extLst>
                    <a:ext uri="{FF2B5EF4-FFF2-40B4-BE49-F238E27FC236}">
                      <a16:creationId xmlns:a16="http://schemas.microsoft.com/office/drawing/2014/main" id="{D22F66A9-820C-3191-7162-292257CCD0C9}"/>
                    </a:ext>
                  </a:extLst>
                </p:cNvPr>
                <p:cNvSpPr>
                  <a:spLocks/>
                </p:cNvSpPr>
                <p:nvPr/>
              </p:nvSpPr>
              <p:spPr bwMode="auto">
                <a:xfrm>
                  <a:off x="3105" y="3128"/>
                  <a:ext cx="208" cy="208"/>
                </a:xfrm>
                <a:custGeom>
                  <a:avLst/>
                  <a:gdLst>
                    <a:gd name="T0" fmla="*/ 208 w 208"/>
                    <a:gd name="T1" fmla="*/ 104 h 208"/>
                    <a:gd name="T2" fmla="*/ 205 w 208"/>
                    <a:gd name="T3" fmla="*/ 125 h 208"/>
                    <a:gd name="T4" fmla="*/ 199 w 208"/>
                    <a:gd name="T5" fmla="*/ 145 h 208"/>
                    <a:gd name="T6" fmla="*/ 190 w 208"/>
                    <a:gd name="T7" fmla="*/ 163 h 208"/>
                    <a:gd name="T8" fmla="*/ 177 w 208"/>
                    <a:gd name="T9" fmla="*/ 178 h 208"/>
                    <a:gd name="T10" fmla="*/ 162 w 208"/>
                    <a:gd name="T11" fmla="*/ 190 h 208"/>
                    <a:gd name="T12" fmla="*/ 145 w 208"/>
                    <a:gd name="T13" fmla="*/ 201 h 208"/>
                    <a:gd name="T14" fmla="*/ 125 w 208"/>
                    <a:gd name="T15" fmla="*/ 207 h 208"/>
                    <a:gd name="T16" fmla="*/ 104 w 208"/>
                    <a:gd name="T17" fmla="*/ 208 h 208"/>
                    <a:gd name="T18" fmla="*/ 94 w 208"/>
                    <a:gd name="T19" fmla="*/ 208 h 208"/>
                    <a:gd name="T20" fmla="*/ 73 w 208"/>
                    <a:gd name="T21" fmla="*/ 204 h 208"/>
                    <a:gd name="T22" fmla="*/ 55 w 208"/>
                    <a:gd name="T23" fmla="*/ 196 h 208"/>
                    <a:gd name="T24" fmla="*/ 38 w 208"/>
                    <a:gd name="T25" fmla="*/ 184 h 208"/>
                    <a:gd name="T26" fmla="*/ 23 w 208"/>
                    <a:gd name="T27" fmla="*/ 170 h 208"/>
                    <a:gd name="T28" fmla="*/ 12 w 208"/>
                    <a:gd name="T29" fmla="*/ 154 h 208"/>
                    <a:gd name="T30" fmla="*/ 5 w 208"/>
                    <a:gd name="T31" fmla="*/ 136 h 208"/>
                    <a:gd name="T32" fmla="*/ 0 w 208"/>
                    <a:gd name="T33" fmla="*/ 115 h 208"/>
                    <a:gd name="T34" fmla="*/ 0 w 208"/>
                    <a:gd name="T35" fmla="*/ 104 h 208"/>
                    <a:gd name="T36" fmla="*/ 2 w 208"/>
                    <a:gd name="T37" fmla="*/ 83 h 208"/>
                    <a:gd name="T38" fmla="*/ 8 w 208"/>
                    <a:gd name="T39" fmla="*/ 63 h 208"/>
                    <a:gd name="T40" fmla="*/ 18 w 208"/>
                    <a:gd name="T41" fmla="*/ 47 h 208"/>
                    <a:gd name="T42" fmla="*/ 30 w 208"/>
                    <a:gd name="T43" fmla="*/ 30 h 208"/>
                    <a:gd name="T44" fmla="*/ 45 w 208"/>
                    <a:gd name="T45" fmla="*/ 18 h 208"/>
                    <a:gd name="T46" fmla="*/ 64 w 208"/>
                    <a:gd name="T47" fmla="*/ 9 h 208"/>
                    <a:gd name="T48" fmla="*/ 83 w 208"/>
                    <a:gd name="T49" fmla="*/ 3 h 208"/>
                    <a:gd name="T50" fmla="*/ 104 w 208"/>
                    <a:gd name="T51" fmla="*/ 0 h 208"/>
                    <a:gd name="T52" fmla="*/ 115 w 208"/>
                    <a:gd name="T53" fmla="*/ 2 h 208"/>
                    <a:gd name="T54" fmla="*/ 134 w 208"/>
                    <a:gd name="T55" fmla="*/ 5 h 208"/>
                    <a:gd name="T56" fmla="*/ 154 w 208"/>
                    <a:gd name="T57" fmla="*/ 14 h 208"/>
                    <a:gd name="T58" fmla="*/ 171 w 208"/>
                    <a:gd name="T59" fmla="*/ 24 h 208"/>
                    <a:gd name="T60" fmla="*/ 184 w 208"/>
                    <a:gd name="T61" fmla="*/ 38 h 208"/>
                    <a:gd name="T62" fmla="*/ 195 w 208"/>
                    <a:gd name="T63" fmla="*/ 54 h 208"/>
                    <a:gd name="T64" fmla="*/ 204 w 208"/>
                    <a:gd name="T65" fmla="*/ 74 h 208"/>
                    <a:gd name="T66" fmla="*/ 207 w 208"/>
                    <a:gd name="T67" fmla="*/ 94 h 208"/>
                    <a:gd name="T68" fmla="*/ 208 w 208"/>
                    <a:gd name="T69"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8">
                      <a:moveTo>
                        <a:pt x="208" y="104"/>
                      </a:moveTo>
                      <a:lnTo>
                        <a:pt x="208" y="104"/>
                      </a:lnTo>
                      <a:lnTo>
                        <a:pt x="207" y="115"/>
                      </a:lnTo>
                      <a:lnTo>
                        <a:pt x="205" y="125"/>
                      </a:lnTo>
                      <a:lnTo>
                        <a:pt x="204" y="136"/>
                      </a:lnTo>
                      <a:lnTo>
                        <a:pt x="199" y="145"/>
                      </a:lnTo>
                      <a:lnTo>
                        <a:pt x="195" y="154"/>
                      </a:lnTo>
                      <a:lnTo>
                        <a:pt x="190" y="163"/>
                      </a:lnTo>
                      <a:lnTo>
                        <a:pt x="184" y="170"/>
                      </a:lnTo>
                      <a:lnTo>
                        <a:pt x="177" y="178"/>
                      </a:lnTo>
                      <a:lnTo>
                        <a:pt x="171" y="184"/>
                      </a:lnTo>
                      <a:lnTo>
                        <a:pt x="162" y="190"/>
                      </a:lnTo>
                      <a:lnTo>
                        <a:pt x="154" y="196"/>
                      </a:lnTo>
                      <a:lnTo>
                        <a:pt x="145" y="201"/>
                      </a:lnTo>
                      <a:lnTo>
                        <a:pt x="134" y="204"/>
                      </a:lnTo>
                      <a:lnTo>
                        <a:pt x="125" y="207"/>
                      </a:lnTo>
                      <a:lnTo>
                        <a:pt x="115" y="208"/>
                      </a:lnTo>
                      <a:lnTo>
                        <a:pt x="104" y="208"/>
                      </a:lnTo>
                      <a:lnTo>
                        <a:pt x="104" y="208"/>
                      </a:lnTo>
                      <a:lnTo>
                        <a:pt x="94" y="208"/>
                      </a:lnTo>
                      <a:lnTo>
                        <a:pt x="83" y="207"/>
                      </a:lnTo>
                      <a:lnTo>
                        <a:pt x="73" y="204"/>
                      </a:lnTo>
                      <a:lnTo>
                        <a:pt x="64" y="201"/>
                      </a:lnTo>
                      <a:lnTo>
                        <a:pt x="55" y="196"/>
                      </a:lnTo>
                      <a:lnTo>
                        <a:pt x="45" y="190"/>
                      </a:lnTo>
                      <a:lnTo>
                        <a:pt x="38" y="184"/>
                      </a:lnTo>
                      <a:lnTo>
                        <a:pt x="30" y="178"/>
                      </a:lnTo>
                      <a:lnTo>
                        <a:pt x="23" y="170"/>
                      </a:lnTo>
                      <a:lnTo>
                        <a:pt x="18" y="163"/>
                      </a:lnTo>
                      <a:lnTo>
                        <a:pt x="12" y="154"/>
                      </a:lnTo>
                      <a:lnTo>
                        <a:pt x="8" y="145"/>
                      </a:lnTo>
                      <a:lnTo>
                        <a:pt x="5" y="136"/>
                      </a:lnTo>
                      <a:lnTo>
                        <a:pt x="2" y="125"/>
                      </a:lnTo>
                      <a:lnTo>
                        <a:pt x="0" y="115"/>
                      </a:lnTo>
                      <a:lnTo>
                        <a:pt x="0" y="104"/>
                      </a:lnTo>
                      <a:lnTo>
                        <a:pt x="0" y="104"/>
                      </a:lnTo>
                      <a:lnTo>
                        <a:pt x="0" y="94"/>
                      </a:lnTo>
                      <a:lnTo>
                        <a:pt x="2" y="83"/>
                      </a:lnTo>
                      <a:lnTo>
                        <a:pt x="5" y="74"/>
                      </a:lnTo>
                      <a:lnTo>
                        <a:pt x="8" y="63"/>
                      </a:lnTo>
                      <a:lnTo>
                        <a:pt x="12" y="54"/>
                      </a:lnTo>
                      <a:lnTo>
                        <a:pt x="18" y="47"/>
                      </a:lnTo>
                      <a:lnTo>
                        <a:pt x="23" y="38"/>
                      </a:lnTo>
                      <a:lnTo>
                        <a:pt x="30" y="30"/>
                      </a:lnTo>
                      <a:lnTo>
                        <a:pt x="38" y="24"/>
                      </a:lnTo>
                      <a:lnTo>
                        <a:pt x="45" y="18"/>
                      </a:lnTo>
                      <a:lnTo>
                        <a:pt x="55" y="14"/>
                      </a:lnTo>
                      <a:lnTo>
                        <a:pt x="64" y="9"/>
                      </a:lnTo>
                      <a:lnTo>
                        <a:pt x="73" y="5"/>
                      </a:lnTo>
                      <a:lnTo>
                        <a:pt x="83" y="3"/>
                      </a:lnTo>
                      <a:lnTo>
                        <a:pt x="94" y="2"/>
                      </a:lnTo>
                      <a:lnTo>
                        <a:pt x="104" y="0"/>
                      </a:lnTo>
                      <a:lnTo>
                        <a:pt x="104" y="0"/>
                      </a:lnTo>
                      <a:lnTo>
                        <a:pt x="115" y="2"/>
                      </a:lnTo>
                      <a:lnTo>
                        <a:pt x="125" y="3"/>
                      </a:lnTo>
                      <a:lnTo>
                        <a:pt x="134" y="5"/>
                      </a:lnTo>
                      <a:lnTo>
                        <a:pt x="145" y="9"/>
                      </a:lnTo>
                      <a:lnTo>
                        <a:pt x="154" y="14"/>
                      </a:lnTo>
                      <a:lnTo>
                        <a:pt x="162" y="18"/>
                      </a:lnTo>
                      <a:lnTo>
                        <a:pt x="171" y="24"/>
                      </a:lnTo>
                      <a:lnTo>
                        <a:pt x="177" y="30"/>
                      </a:lnTo>
                      <a:lnTo>
                        <a:pt x="184" y="38"/>
                      </a:lnTo>
                      <a:lnTo>
                        <a:pt x="190" y="47"/>
                      </a:lnTo>
                      <a:lnTo>
                        <a:pt x="195" y="54"/>
                      </a:lnTo>
                      <a:lnTo>
                        <a:pt x="199" y="63"/>
                      </a:lnTo>
                      <a:lnTo>
                        <a:pt x="204" y="74"/>
                      </a:lnTo>
                      <a:lnTo>
                        <a:pt x="205" y="83"/>
                      </a:lnTo>
                      <a:lnTo>
                        <a:pt x="207" y="94"/>
                      </a:lnTo>
                      <a:lnTo>
                        <a:pt x="208" y="104"/>
                      </a:lnTo>
                      <a:lnTo>
                        <a:pt x="208" y="104"/>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3" name="Freeform 279">
                  <a:extLst>
                    <a:ext uri="{FF2B5EF4-FFF2-40B4-BE49-F238E27FC236}">
                      <a16:creationId xmlns:a16="http://schemas.microsoft.com/office/drawing/2014/main" id="{46D78E8A-D4D2-D944-19F3-A07DFDA962D9}"/>
                    </a:ext>
                  </a:extLst>
                </p:cNvPr>
                <p:cNvSpPr>
                  <a:spLocks/>
                </p:cNvSpPr>
                <p:nvPr/>
              </p:nvSpPr>
              <p:spPr bwMode="auto">
                <a:xfrm>
                  <a:off x="3245" y="2771"/>
                  <a:ext cx="208" cy="208"/>
                </a:xfrm>
                <a:custGeom>
                  <a:avLst/>
                  <a:gdLst>
                    <a:gd name="T0" fmla="*/ 208 w 208"/>
                    <a:gd name="T1" fmla="*/ 104 h 208"/>
                    <a:gd name="T2" fmla="*/ 207 w 208"/>
                    <a:gd name="T3" fmla="*/ 125 h 208"/>
                    <a:gd name="T4" fmla="*/ 201 w 208"/>
                    <a:gd name="T5" fmla="*/ 145 h 208"/>
                    <a:gd name="T6" fmla="*/ 190 w 208"/>
                    <a:gd name="T7" fmla="*/ 161 h 208"/>
                    <a:gd name="T8" fmla="*/ 178 w 208"/>
                    <a:gd name="T9" fmla="*/ 178 h 208"/>
                    <a:gd name="T10" fmla="*/ 163 w 208"/>
                    <a:gd name="T11" fmla="*/ 190 h 208"/>
                    <a:gd name="T12" fmla="*/ 145 w 208"/>
                    <a:gd name="T13" fmla="*/ 199 h 208"/>
                    <a:gd name="T14" fmla="*/ 126 w 208"/>
                    <a:gd name="T15" fmla="*/ 205 h 208"/>
                    <a:gd name="T16" fmla="*/ 104 w 208"/>
                    <a:gd name="T17" fmla="*/ 208 h 208"/>
                    <a:gd name="T18" fmla="*/ 94 w 208"/>
                    <a:gd name="T19" fmla="*/ 206 h 208"/>
                    <a:gd name="T20" fmla="*/ 74 w 208"/>
                    <a:gd name="T21" fmla="*/ 203 h 208"/>
                    <a:gd name="T22" fmla="*/ 55 w 208"/>
                    <a:gd name="T23" fmla="*/ 194 h 208"/>
                    <a:gd name="T24" fmla="*/ 38 w 208"/>
                    <a:gd name="T25" fmla="*/ 184 h 208"/>
                    <a:gd name="T26" fmla="*/ 25 w 208"/>
                    <a:gd name="T27" fmla="*/ 170 h 208"/>
                    <a:gd name="T28" fmla="*/ 13 w 208"/>
                    <a:gd name="T29" fmla="*/ 154 h 208"/>
                    <a:gd name="T30" fmla="*/ 5 w 208"/>
                    <a:gd name="T31" fmla="*/ 134 h 208"/>
                    <a:gd name="T32" fmla="*/ 0 w 208"/>
                    <a:gd name="T33" fmla="*/ 114 h 208"/>
                    <a:gd name="T34" fmla="*/ 0 w 208"/>
                    <a:gd name="T35" fmla="*/ 104 h 208"/>
                    <a:gd name="T36" fmla="*/ 2 w 208"/>
                    <a:gd name="T37" fmla="*/ 83 h 208"/>
                    <a:gd name="T38" fmla="*/ 8 w 208"/>
                    <a:gd name="T39" fmla="*/ 63 h 208"/>
                    <a:gd name="T40" fmla="*/ 19 w 208"/>
                    <a:gd name="T41" fmla="*/ 45 h 208"/>
                    <a:gd name="T42" fmla="*/ 31 w 208"/>
                    <a:gd name="T43" fmla="*/ 30 h 208"/>
                    <a:gd name="T44" fmla="*/ 46 w 208"/>
                    <a:gd name="T45" fmla="*/ 18 h 208"/>
                    <a:gd name="T46" fmla="*/ 64 w 208"/>
                    <a:gd name="T47" fmla="*/ 7 h 208"/>
                    <a:gd name="T48" fmla="*/ 83 w 208"/>
                    <a:gd name="T49" fmla="*/ 1 h 208"/>
                    <a:gd name="T50" fmla="*/ 104 w 208"/>
                    <a:gd name="T51" fmla="*/ 0 h 208"/>
                    <a:gd name="T52" fmla="*/ 115 w 208"/>
                    <a:gd name="T53" fmla="*/ 0 h 208"/>
                    <a:gd name="T54" fmla="*/ 136 w 208"/>
                    <a:gd name="T55" fmla="*/ 4 h 208"/>
                    <a:gd name="T56" fmla="*/ 154 w 208"/>
                    <a:gd name="T57" fmla="*/ 12 h 208"/>
                    <a:gd name="T58" fmla="*/ 171 w 208"/>
                    <a:gd name="T59" fmla="*/ 24 h 208"/>
                    <a:gd name="T60" fmla="*/ 184 w 208"/>
                    <a:gd name="T61" fmla="*/ 38 h 208"/>
                    <a:gd name="T62" fmla="*/ 196 w 208"/>
                    <a:gd name="T63" fmla="*/ 54 h 208"/>
                    <a:gd name="T64" fmla="*/ 204 w 208"/>
                    <a:gd name="T65" fmla="*/ 72 h 208"/>
                    <a:gd name="T66" fmla="*/ 208 w 208"/>
                    <a:gd name="T67" fmla="*/ 93 h 208"/>
                    <a:gd name="T68" fmla="*/ 208 w 208"/>
                    <a:gd name="T69"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8">
                      <a:moveTo>
                        <a:pt x="208" y="104"/>
                      </a:moveTo>
                      <a:lnTo>
                        <a:pt x="208" y="104"/>
                      </a:lnTo>
                      <a:lnTo>
                        <a:pt x="208" y="114"/>
                      </a:lnTo>
                      <a:lnTo>
                        <a:pt x="207" y="125"/>
                      </a:lnTo>
                      <a:lnTo>
                        <a:pt x="204" y="134"/>
                      </a:lnTo>
                      <a:lnTo>
                        <a:pt x="201" y="145"/>
                      </a:lnTo>
                      <a:lnTo>
                        <a:pt x="196" y="154"/>
                      </a:lnTo>
                      <a:lnTo>
                        <a:pt x="190" y="161"/>
                      </a:lnTo>
                      <a:lnTo>
                        <a:pt x="184" y="170"/>
                      </a:lnTo>
                      <a:lnTo>
                        <a:pt x="178" y="178"/>
                      </a:lnTo>
                      <a:lnTo>
                        <a:pt x="171" y="184"/>
                      </a:lnTo>
                      <a:lnTo>
                        <a:pt x="163" y="190"/>
                      </a:lnTo>
                      <a:lnTo>
                        <a:pt x="154" y="194"/>
                      </a:lnTo>
                      <a:lnTo>
                        <a:pt x="145" y="199"/>
                      </a:lnTo>
                      <a:lnTo>
                        <a:pt x="136" y="203"/>
                      </a:lnTo>
                      <a:lnTo>
                        <a:pt x="126" y="205"/>
                      </a:lnTo>
                      <a:lnTo>
                        <a:pt x="115" y="206"/>
                      </a:lnTo>
                      <a:lnTo>
                        <a:pt x="104" y="208"/>
                      </a:lnTo>
                      <a:lnTo>
                        <a:pt x="104" y="208"/>
                      </a:lnTo>
                      <a:lnTo>
                        <a:pt x="94" y="206"/>
                      </a:lnTo>
                      <a:lnTo>
                        <a:pt x="83" y="205"/>
                      </a:lnTo>
                      <a:lnTo>
                        <a:pt x="74" y="203"/>
                      </a:lnTo>
                      <a:lnTo>
                        <a:pt x="64" y="199"/>
                      </a:lnTo>
                      <a:lnTo>
                        <a:pt x="55" y="194"/>
                      </a:lnTo>
                      <a:lnTo>
                        <a:pt x="46" y="190"/>
                      </a:lnTo>
                      <a:lnTo>
                        <a:pt x="38" y="184"/>
                      </a:lnTo>
                      <a:lnTo>
                        <a:pt x="31" y="178"/>
                      </a:lnTo>
                      <a:lnTo>
                        <a:pt x="25" y="170"/>
                      </a:lnTo>
                      <a:lnTo>
                        <a:pt x="19" y="161"/>
                      </a:lnTo>
                      <a:lnTo>
                        <a:pt x="13" y="154"/>
                      </a:lnTo>
                      <a:lnTo>
                        <a:pt x="8" y="145"/>
                      </a:lnTo>
                      <a:lnTo>
                        <a:pt x="5" y="134"/>
                      </a:lnTo>
                      <a:lnTo>
                        <a:pt x="2" y="125"/>
                      </a:lnTo>
                      <a:lnTo>
                        <a:pt x="0" y="114"/>
                      </a:lnTo>
                      <a:lnTo>
                        <a:pt x="0" y="104"/>
                      </a:lnTo>
                      <a:lnTo>
                        <a:pt x="0" y="104"/>
                      </a:lnTo>
                      <a:lnTo>
                        <a:pt x="0" y="93"/>
                      </a:lnTo>
                      <a:lnTo>
                        <a:pt x="2" y="83"/>
                      </a:lnTo>
                      <a:lnTo>
                        <a:pt x="5" y="72"/>
                      </a:lnTo>
                      <a:lnTo>
                        <a:pt x="8" y="63"/>
                      </a:lnTo>
                      <a:lnTo>
                        <a:pt x="13" y="54"/>
                      </a:lnTo>
                      <a:lnTo>
                        <a:pt x="19" y="45"/>
                      </a:lnTo>
                      <a:lnTo>
                        <a:pt x="25" y="38"/>
                      </a:lnTo>
                      <a:lnTo>
                        <a:pt x="31" y="30"/>
                      </a:lnTo>
                      <a:lnTo>
                        <a:pt x="38" y="24"/>
                      </a:lnTo>
                      <a:lnTo>
                        <a:pt x="46" y="18"/>
                      </a:lnTo>
                      <a:lnTo>
                        <a:pt x="55" y="12"/>
                      </a:lnTo>
                      <a:lnTo>
                        <a:pt x="64" y="7"/>
                      </a:lnTo>
                      <a:lnTo>
                        <a:pt x="74" y="4"/>
                      </a:lnTo>
                      <a:lnTo>
                        <a:pt x="83" y="1"/>
                      </a:lnTo>
                      <a:lnTo>
                        <a:pt x="94" y="0"/>
                      </a:lnTo>
                      <a:lnTo>
                        <a:pt x="104" y="0"/>
                      </a:lnTo>
                      <a:lnTo>
                        <a:pt x="104" y="0"/>
                      </a:lnTo>
                      <a:lnTo>
                        <a:pt x="115" y="0"/>
                      </a:lnTo>
                      <a:lnTo>
                        <a:pt x="126" y="1"/>
                      </a:lnTo>
                      <a:lnTo>
                        <a:pt x="136" y="4"/>
                      </a:lnTo>
                      <a:lnTo>
                        <a:pt x="145" y="7"/>
                      </a:lnTo>
                      <a:lnTo>
                        <a:pt x="154" y="12"/>
                      </a:lnTo>
                      <a:lnTo>
                        <a:pt x="163" y="18"/>
                      </a:lnTo>
                      <a:lnTo>
                        <a:pt x="171" y="24"/>
                      </a:lnTo>
                      <a:lnTo>
                        <a:pt x="178" y="30"/>
                      </a:lnTo>
                      <a:lnTo>
                        <a:pt x="184" y="38"/>
                      </a:lnTo>
                      <a:lnTo>
                        <a:pt x="190" y="45"/>
                      </a:lnTo>
                      <a:lnTo>
                        <a:pt x="196" y="54"/>
                      </a:lnTo>
                      <a:lnTo>
                        <a:pt x="201" y="63"/>
                      </a:lnTo>
                      <a:lnTo>
                        <a:pt x="204" y="72"/>
                      </a:lnTo>
                      <a:lnTo>
                        <a:pt x="207" y="83"/>
                      </a:lnTo>
                      <a:lnTo>
                        <a:pt x="208" y="93"/>
                      </a:lnTo>
                      <a:lnTo>
                        <a:pt x="208" y="104"/>
                      </a:lnTo>
                      <a:lnTo>
                        <a:pt x="208" y="104"/>
                      </a:lnTo>
                      <a:close/>
                    </a:path>
                  </a:pathLst>
                </a:custGeom>
                <a:solidFill>
                  <a:srgbClr val="601953"/>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4" name="Freeform 280">
                  <a:extLst>
                    <a:ext uri="{FF2B5EF4-FFF2-40B4-BE49-F238E27FC236}">
                      <a16:creationId xmlns:a16="http://schemas.microsoft.com/office/drawing/2014/main" id="{A7279C82-1BE9-1CA7-E0E8-AF732FA6B77F}"/>
                    </a:ext>
                  </a:extLst>
                </p:cNvPr>
                <p:cNvSpPr>
                  <a:spLocks/>
                </p:cNvSpPr>
                <p:nvPr/>
              </p:nvSpPr>
              <p:spPr bwMode="auto">
                <a:xfrm>
                  <a:off x="2971" y="3115"/>
                  <a:ext cx="140" cy="138"/>
                </a:xfrm>
                <a:custGeom>
                  <a:avLst/>
                  <a:gdLst>
                    <a:gd name="T0" fmla="*/ 140 w 140"/>
                    <a:gd name="T1" fmla="*/ 69 h 138"/>
                    <a:gd name="T2" fmla="*/ 140 w 140"/>
                    <a:gd name="T3" fmla="*/ 69 h 138"/>
                    <a:gd name="T4" fmla="*/ 139 w 140"/>
                    <a:gd name="T5" fmla="*/ 82 h 138"/>
                    <a:gd name="T6" fmla="*/ 134 w 140"/>
                    <a:gd name="T7" fmla="*/ 96 h 138"/>
                    <a:gd name="T8" fmla="*/ 128 w 140"/>
                    <a:gd name="T9" fmla="*/ 108 h 138"/>
                    <a:gd name="T10" fmla="*/ 119 w 140"/>
                    <a:gd name="T11" fmla="*/ 117 h 138"/>
                    <a:gd name="T12" fmla="*/ 109 w 140"/>
                    <a:gd name="T13" fmla="*/ 126 h 138"/>
                    <a:gd name="T14" fmla="*/ 97 w 140"/>
                    <a:gd name="T15" fmla="*/ 132 h 138"/>
                    <a:gd name="T16" fmla="*/ 85 w 140"/>
                    <a:gd name="T17" fmla="*/ 137 h 138"/>
                    <a:gd name="T18" fmla="*/ 69 w 140"/>
                    <a:gd name="T19" fmla="*/ 138 h 138"/>
                    <a:gd name="T20" fmla="*/ 69 w 140"/>
                    <a:gd name="T21" fmla="*/ 138 h 138"/>
                    <a:gd name="T22" fmla="*/ 56 w 140"/>
                    <a:gd name="T23" fmla="*/ 137 h 138"/>
                    <a:gd name="T24" fmla="*/ 42 w 140"/>
                    <a:gd name="T25" fmla="*/ 132 h 138"/>
                    <a:gd name="T26" fmla="*/ 32 w 140"/>
                    <a:gd name="T27" fmla="*/ 126 h 138"/>
                    <a:gd name="T28" fmla="*/ 21 w 140"/>
                    <a:gd name="T29" fmla="*/ 117 h 138"/>
                    <a:gd name="T30" fmla="*/ 12 w 140"/>
                    <a:gd name="T31" fmla="*/ 108 h 138"/>
                    <a:gd name="T32" fmla="*/ 6 w 140"/>
                    <a:gd name="T33" fmla="*/ 96 h 138"/>
                    <a:gd name="T34" fmla="*/ 2 w 140"/>
                    <a:gd name="T35" fmla="*/ 82 h 138"/>
                    <a:gd name="T36" fmla="*/ 0 w 140"/>
                    <a:gd name="T37" fmla="*/ 69 h 138"/>
                    <a:gd name="T38" fmla="*/ 0 w 140"/>
                    <a:gd name="T39" fmla="*/ 69 h 138"/>
                    <a:gd name="T40" fmla="*/ 2 w 140"/>
                    <a:gd name="T41" fmla="*/ 54 h 138"/>
                    <a:gd name="T42" fmla="*/ 6 w 140"/>
                    <a:gd name="T43" fmla="*/ 42 h 138"/>
                    <a:gd name="T44" fmla="*/ 12 w 140"/>
                    <a:gd name="T45" fmla="*/ 30 h 138"/>
                    <a:gd name="T46" fmla="*/ 21 w 140"/>
                    <a:gd name="T47" fmla="*/ 19 h 138"/>
                    <a:gd name="T48" fmla="*/ 32 w 140"/>
                    <a:gd name="T49" fmla="*/ 12 h 138"/>
                    <a:gd name="T50" fmla="*/ 42 w 140"/>
                    <a:gd name="T51" fmla="*/ 4 h 138"/>
                    <a:gd name="T52" fmla="*/ 56 w 140"/>
                    <a:gd name="T53" fmla="*/ 1 h 138"/>
                    <a:gd name="T54" fmla="*/ 69 w 140"/>
                    <a:gd name="T55" fmla="*/ 0 h 138"/>
                    <a:gd name="T56" fmla="*/ 69 w 140"/>
                    <a:gd name="T57" fmla="*/ 0 h 138"/>
                    <a:gd name="T58" fmla="*/ 85 w 140"/>
                    <a:gd name="T59" fmla="*/ 1 h 138"/>
                    <a:gd name="T60" fmla="*/ 97 w 140"/>
                    <a:gd name="T61" fmla="*/ 4 h 138"/>
                    <a:gd name="T62" fmla="*/ 109 w 140"/>
                    <a:gd name="T63" fmla="*/ 12 h 138"/>
                    <a:gd name="T64" fmla="*/ 119 w 140"/>
                    <a:gd name="T65" fmla="*/ 19 h 138"/>
                    <a:gd name="T66" fmla="*/ 128 w 140"/>
                    <a:gd name="T67" fmla="*/ 30 h 138"/>
                    <a:gd name="T68" fmla="*/ 134 w 140"/>
                    <a:gd name="T69" fmla="*/ 42 h 138"/>
                    <a:gd name="T70" fmla="*/ 139 w 140"/>
                    <a:gd name="T71" fmla="*/ 54 h 138"/>
                    <a:gd name="T72" fmla="*/ 140 w 140"/>
                    <a:gd name="T73" fmla="*/ 69 h 138"/>
                    <a:gd name="T74" fmla="*/ 140 w 140"/>
                    <a:gd name="T75"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8">
                      <a:moveTo>
                        <a:pt x="140" y="69"/>
                      </a:moveTo>
                      <a:lnTo>
                        <a:pt x="140" y="69"/>
                      </a:lnTo>
                      <a:lnTo>
                        <a:pt x="139" y="82"/>
                      </a:lnTo>
                      <a:lnTo>
                        <a:pt x="134" y="96"/>
                      </a:lnTo>
                      <a:lnTo>
                        <a:pt x="128" y="108"/>
                      </a:lnTo>
                      <a:lnTo>
                        <a:pt x="119" y="117"/>
                      </a:lnTo>
                      <a:lnTo>
                        <a:pt x="109" y="126"/>
                      </a:lnTo>
                      <a:lnTo>
                        <a:pt x="97" y="132"/>
                      </a:lnTo>
                      <a:lnTo>
                        <a:pt x="85" y="137"/>
                      </a:lnTo>
                      <a:lnTo>
                        <a:pt x="69" y="138"/>
                      </a:lnTo>
                      <a:lnTo>
                        <a:pt x="69" y="138"/>
                      </a:lnTo>
                      <a:lnTo>
                        <a:pt x="56" y="137"/>
                      </a:lnTo>
                      <a:lnTo>
                        <a:pt x="42" y="132"/>
                      </a:lnTo>
                      <a:lnTo>
                        <a:pt x="32" y="126"/>
                      </a:lnTo>
                      <a:lnTo>
                        <a:pt x="21" y="117"/>
                      </a:lnTo>
                      <a:lnTo>
                        <a:pt x="12" y="108"/>
                      </a:lnTo>
                      <a:lnTo>
                        <a:pt x="6" y="96"/>
                      </a:lnTo>
                      <a:lnTo>
                        <a:pt x="2" y="82"/>
                      </a:lnTo>
                      <a:lnTo>
                        <a:pt x="0" y="69"/>
                      </a:lnTo>
                      <a:lnTo>
                        <a:pt x="0" y="69"/>
                      </a:lnTo>
                      <a:lnTo>
                        <a:pt x="2" y="54"/>
                      </a:lnTo>
                      <a:lnTo>
                        <a:pt x="6" y="42"/>
                      </a:lnTo>
                      <a:lnTo>
                        <a:pt x="12" y="30"/>
                      </a:lnTo>
                      <a:lnTo>
                        <a:pt x="21" y="19"/>
                      </a:lnTo>
                      <a:lnTo>
                        <a:pt x="32" y="12"/>
                      </a:lnTo>
                      <a:lnTo>
                        <a:pt x="42" y="4"/>
                      </a:lnTo>
                      <a:lnTo>
                        <a:pt x="56" y="1"/>
                      </a:lnTo>
                      <a:lnTo>
                        <a:pt x="69" y="0"/>
                      </a:lnTo>
                      <a:lnTo>
                        <a:pt x="69" y="0"/>
                      </a:lnTo>
                      <a:lnTo>
                        <a:pt x="85" y="1"/>
                      </a:lnTo>
                      <a:lnTo>
                        <a:pt x="97" y="4"/>
                      </a:lnTo>
                      <a:lnTo>
                        <a:pt x="109" y="12"/>
                      </a:lnTo>
                      <a:lnTo>
                        <a:pt x="119" y="19"/>
                      </a:lnTo>
                      <a:lnTo>
                        <a:pt x="128" y="30"/>
                      </a:lnTo>
                      <a:lnTo>
                        <a:pt x="134" y="42"/>
                      </a:lnTo>
                      <a:lnTo>
                        <a:pt x="139" y="54"/>
                      </a:lnTo>
                      <a:lnTo>
                        <a:pt x="140" y="69"/>
                      </a:lnTo>
                      <a:lnTo>
                        <a:pt x="140" y="6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5" name="Freeform 281">
                  <a:extLst>
                    <a:ext uri="{FF2B5EF4-FFF2-40B4-BE49-F238E27FC236}">
                      <a16:creationId xmlns:a16="http://schemas.microsoft.com/office/drawing/2014/main" id="{D07B848B-2CF5-445A-08EA-D8AD3989C997}"/>
                    </a:ext>
                  </a:extLst>
                </p:cNvPr>
                <p:cNvSpPr>
                  <a:spLocks/>
                </p:cNvSpPr>
                <p:nvPr/>
              </p:nvSpPr>
              <p:spPr bwMode="auto">
                <a:xfrm>
                  <a:off x="3711" y="2394"/>
                  <a:ext cx="180" cy="179"/>
                </a:xfrm>
                <a:custGeom>
                  <a:avLst/>
                  <a:gdLst>
                    <a:gd name="T0" fmla="*/ 180 w 180"/>
                    <a:gd name="T1" fmla="*/ 89 h 179"/>
                    <a:gd name="T2" fmla="*/ 180 w 180"/>
                    <a:gd name="T3" fmla="*/ 89 h 179"/>
                    <a:gd name="T4" fmla="*/ 180 w 180"/>
                    <a:gd name="T5" fmla="*/ 100 h 179"/>
                    <a:gd name="T6" fmla="*/ 178 w 180"/>
                    <a:gd name="T7" fmla="*/ 107 h 179"/>
                    <a:gd name="T8" fmla="*/ 172 w 180"/>
                    <a:gd name="T9" fmla="*/ 125 h 179"/>
                    <a:gd name="T10" fmla="*/ 164 w 180"/>
                    <a:gd name="T11" fmla="*/ 140 h 179"/>
                    <a:gd name="T12" fmla="*/ 154 w 180"/>
                    <a:gd name="T13" fmla="*/ 152 h 179"/>
                    <a:gd name="T14" fmla="*/ 140 w 180"/>
                    <a:gd name="T15" fmla="*/ 164 h 179"/>
                    <a:gd name="T16" fmla="*/ 125 w 180"/>
                    <a:gd name="T17" fmla="*/ 172 h 179"/>
                    <a:gd name="T18" fmla="*/ 109 w 180"/>
                    <a:gd name="T19" fmla="*/ 178 h 179"/>
                    <a:gd name="T20" fmla="*/ 100 w 180"/>
                    <a:gd name="T21" fmla="*/ 178 h 179"/>
                    <a:gd name="T22" fmla="*/ 91 w 180"/>
                    <a:gd name="T23" fmla="*/ 179 h 179"/>
                    <a:gd name="T24" fmla="*/ 91 w 180"/>
                    <a:gd name="T25" fmla="*/ 179 h 179"/>
                    <a:gd name="T26" fmla="*/ 82 w 180"/>
                    <a:gd name="T27" fmla="*/ 178 h 179"/>
                    <a:gd name="T28" fmla="*/ 73 w 180"/>
                    <a:gd name="T29" fmla="*/ 178 h 179"/>
                    <a:gd name="T30" fmla="*/ 56 w 180"/>
                    <a:gd name="T31" fmla="*/ 172 h 179"/>
                    <a:gd name="T32" fmla="*/ 39 w 180"/>
                    <a:gd name="T33" fmla="*/ 164 h 179"/>
                    <a:gd name="T34" fmla="*/ 27 w 180"/>
                    <a:gd name="T35" fmla="*/ 152 h 179"/>
                    <a:gd name="T36" fmla="*/ 15 w 180"/>
                    <a:gd name="T37" fmla="*/ 140 h 179"/>
                    <a:gd name="T38" fmla="*/ 8 w 180"/>
                    <a:gd name="T39" fmla="*/ 125 h 179"/>
                    <a:gd name="T40" fmla="*/ 3 w 180"/>
                    <a:gd name="T41" fmla="*/ 107 h 179"/>
                    <a:gd name="T42" fmla="*/ 2 w 180"/>
                    <a:gd name="T43" fmla="*/ 100 h 179"/>
                    <a:gd name="T44" fmla="*/ 0 w 180"/>
                    <a:gd name="T45" fmla="*/ 89 h 179"/>
                    <a:gd name="T46" fmla="*/ 0 w 180"/>
                    <a:gd name="T47" fmla="*/ 89 h 179"/>
                    <a:gd name="T48" fmla="*/ 2 w 180"/>
                    <a:gd name="T49" fmla="*/ 80 h 179"/>
                    <a:gd name="T50" fmla="*/ 3 w 180"/>
                    <a:gd name="T51" fmla="*/ 71 h 179"/>
                    <a:gd name="T52" fmla="*/ 8 w 180"/>
                    <a:gd name="T53" fmla="*/ 54 h 179"/>
                    <a:gd name="T54" fmla="*/ 15 w 180"/>
                    <a:gd name="T55" fmla="*/ 39 h 179"/>
                    <a:gd name="T56" fmla="*/ 27 w 180"/>
                    <a:gd name="T57" fmla="*/ 27 h 179"/>
                    <a:gd name="T58" fmla="*/ 39 w 180"/>
                    <a:gd name="T59" fmla="*/ 15 h 179"/>
                    <a:gd name="T60" fmla="*/ 56 w 180"/>
                    <a:gd name="T61" fmla="*/ 8 h 179"/>
                    <a:gd name="T62" fmla="*/ 73 w 180"/>
                    <a:gd name="T63" fmla="*/ 2 h 179"/>
                    <a:gd name="T64" fmla="*/ 82 w 180"/>
                    <a:gd name="T65" fmla="*/ 0 h 179"/>
                    <a:gd name="T66" fmla="*/ 91 w 180"/>
                    <a:gd name="T67" fmla="*/ 0 h 179"/>
                    <a:gd name="T68" fmla="*/ 91 w 180"/>
                    <a:gd name="T69" fmla="*/ 0 h 179"/>
                    <a:gd name="T70" fmla="*/ 100 w 180"/>
                    <a:gd name="T71" fmla="*/ 0 h 179"/>
                    <a:gd name="T72" fmla="*/ 109 w 180"/>
                    <a:gd name="T73" fmla="*/ 2 h 179"/>
                    <a:gd name="T74" fmla="*/ 125 w 180"/>
                    <a:gd name="T75" fmla="*/ 8 h 179"/>
                    <a:gd name="T76" fmla="*/ 140 w 180"/>
                    <a:gd name="T77" fmla="*/ 15 h 179"/>
                    <a:gd name="T78" fmla="*/ 154 w 180"/>
                    <a:gd name="T79" fmla="*/ 27 h 179"/>
                    <a:gd name="T80" fmla="*/ 164 w 180"/>
                    <a:gd name="T81" fmla="*/ 39 h 179"/>
                    <a:gd name="T82" fmla="*/ 172 w 180"/>
                    <a:gd name="T83" fmla="*/ 54 h 179"/>
                    <a:gd name="T84" fmla="*/ 178 w 180"/>
                    <a:gd name="T85" fmla="*/ 71 h 179"/>
                    <a:gd name="T86" fmla="*/ 180 w 180"/>
                    <a:gd name="T87" fmla="*/ 80 h 179"/>
                    <a:gd name="T88" fmla="*/ 180 w 180"/>
                    <a:gd name="T89" fmla="*/ 89 h 179"/>
                    <a:gd name="T90" fmla="*/ 180 w 180"/>
                    <a:gd name="T9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179">
                      <a:moveTo>
                        <a:pt x="180" y="89"/>
                      </a:moveTo>
                      <a:lnTo>
                        <a:pt x="180" y="89"/>
                      </a:lnTo>
                      <a:lnTo>
                        <a:pt x="180" y="100"/>
                      </a:lnTo>
                      <a:lnTo>
                        <a:pt x="178" y="107"/>
                      </a:lnTo>
                      <a:lnTo>
                        <a:pt x="172" y="125"/>
                      </a:lnTo>
                      <a:lnTo>
                        <a:pt x="164" y="140"/>
                      </a:lnTo>
                      <a:lnTo>
                        <a:pt x="154" y="152"/>
                      </a:lnTo>
                      <a:lnTo>
                        <a:pt x="140" y="164"/>
                      </a:lnTo>
                      <a:lnTo>
                        <a:pt x="125" y="172"/>
                      </a:lnTo>
                      <a:lnTo>
                        <a:pt x="109" y="178"/>
                      </a:lnTo>
                      <a:lnTo>
                        <a:pt x="100" y="178"/>
                      </a:lnTo>
                      <a:lnTo>
                        <a:pt x="91" y="179"/>
                      </a:lnTo>
                      <a:lnTo>
                        <a:pt x="91" y="179"/>
                      </a:lnTo>
                      <a:lnTo>
                        <a:pt x="82" y="178"/>
                      </a:lnTo>
                      <a:lnTo>
                        <a:pt x="73" y="178"/>
                      </a:lnTo>
                      <a:lnTo>
                        <a:pt x="56" y="172"/>
                      </a:lnTo>
                      <a:lnTo>
                        <a:pt x="39" y="164"/>
                      </a:lnTo>
                      <a:lnTo>
                        <a:pt x="27" y="152"/>
                      </a:lnTo>
                      <a:lnTo>
                        <a:pt x="15" y="140"/>
                      </a:lnTo>
                      <a:lnTo>
                        <a:pt x="8" y="125"/>
                      </a:lnTo>
                      <a:lnTo>
                        <a:pt x="3" y="107"/>
                      </a:lnTo>
                      <a:lnTo>
                        <a:pt x="2" y="100"/>
                      </a:lnTo>
                      <a:lnTo>
                        <a:pt x="0" y="89"/>
                      </a:lnTo>
                      <a:lnTo>
                        <a:pt x="0" y="89"/>
                      </a:lnTo>
                      <a:lnTo>
                        <a:pt x="2" y="80"/>
                      </a:lnTo>
                      <a:lnTo>
                        <a:pt x="3" y="71"/>
                      </a:lnTo>
                      <a:lnTo>
                        <a:pt x="8" y="54"/>
                      </a:lnTo>
                      <a:lnTo>
                        <a:pt x="15" y="39"/>
                      </a:lnTo>
                      <a:lnTo>
                        <a:pt x="27" y="27"/>
                      </a:lnTo>
                      <a:lnTo>
                        <a:pt x="39" y="15"/>
                      </a:lnTo>
                      <a:lnTo>
                        <a:pt x="56" y="8"/>
                      </a:lnTo>
                      <a:lnTo>
                        <a:pt x="73" y="2"/>
                      </a:lnTo>
                      <a:lnTo>
                        <a:pt x="82" y="0"/>
                      </a:lnTo>
                      <a:lnTo>
                        <a:pt x="91" y="0"/>
                      </a:lnTo>
                      <a:lnTo>
                        <a:pt x="91" y="0"/>
                      </a:lnTo>
                      <a:lnTo>
                        <a:pt x="100" y="0"/>
                      </a:lnTo>
                      <a:lnTo>
                        <a:pt x="109" y="2"/>
                      </a:lnTo>
                      <a:lnTo>
                        <a:pt x="125" y="8"/>
                      </a:lnTo>
                      <a:lnTo>
                        <a:pt x="140" y="15"/>
                      </a:lnTo>
                      <a:lnTo>
                        <a:pt x="154" y="27"/>
                      </a:lnTo>
                      <a:lnTo>
                        <a:pt x="164" y="39"/>
                      </a:lnTo>
                      <a:lnTo>
                        <a:pt x="172" y="54"/>
                      </a:lnTo>
                      <a:lnTo>
                        <a:pt x="178" y="71"/>
                      </a:lnTo>
                      <a:lnTo>
                        <a:pt x="180" y="80"/>
                      </a:lnTo>
                      <a:lnTo>
                        <a:pt x="180" y="89"/>
                      </a:lnTo>
                      <a:lnTo>
                        <a:pt x="180" y="8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6" name="Freeform 282">
                  <a:extLst>
                    <a:ext uri="{FF2B5EF4-FFF2-40B4-BE49-F238E27FC236}">
                      <a16:creationId xmlns:a16="http://schemas.microsoft.com/office/drawing/2014/main" id="{6C758A5A-EDA4-1BEB-E881-CCCEF1EABB8A}"/>
                    </a:ext>
                  </a:extLst>
                </p:cNvPr>
                <p:cNvSpPr>
                  <a:spLocks/>
                </p:cNvSpPr>
                <p:nvPr/>
              </p:nvSpPr>
              <p:spPr bwMode="auto">
                <a:xfrm>
                  <a:off x="3717" y="2554"/>
                  <a:ext cx="180" cy="179"/>
                </a:xfrm>
                <a:custGeom>
                  <a:avLst/>
                  <a:gdLst>
                    <a:gd name="T0" fmla="*/ 180 w 180"/>
                    <a:gd name="T1" fmla="*/ 89 h 179"/>
                    <a:gd name="T2" fmla="*/ 180 w 180"/>
                    <a:gd name="T3" fmla="*/ 89 h 179"/>
                    <a:gd name="T4" fmla="*/ 178 w 180"/>
                    <a:gd name="T5" fmla="*/ 99 h 179"/>
                    <a:gd name="T6" fmla="*/ 177 w 180"/>
                    <a:gd name="T7" fmla="*/ 107 h 179"/>
                    <a:gd name="T8" fmla="*/ 172 w 180"/>
                    <a:gd name="T9" fmla="*/ 125 h 179"/>
                    <a:gd name="T10" fmla="*/ 163 w 180"/>
                    <a:gd name="T11" fmla="*/ 140 h 179"/>
                    <a:gd name="T12" fmla="*/ 152 w 180"/>
                    <a:gd name="T13" fmla="*/ 152 h 179"/>
                    <a:gd name="T14" fmla="*/ 139 w 180"/>
                    <a:gd name="T15" fmla="*/ 164 h 179"/>
                    <a:gd name="T16" fmla="*/ 124 w 180"/>
                    <a:gd name="T17" fmla="*/ 172 h 179"/>
                    <a:gd name="T18" fmla="*/ 107 w 180"/>
                    <a:gd name="T19" fmla="*/ 178 h 179"/>
                    <a:gd name="T20" fmla="*/ 98 w 180"/>
                    <a:gd name="T21" fmla="*/ 178 h 179"/>
                    <a:gd name="T22" fmla="*/ 89 w 180"/>
                    <a:gd name="T23" fmla="*/ 179 h 179"/>
                    <a:gd name="T24" fmla="*/ 89 w 180"/>
                    <a:gd name="T25" fmla="*/ 179 h 179"/>
                    <a:gd name="T26" fmla="*/ 80 w 180"/>
                    <a:gd name="T27" fmla="*/ 178 h 179"/>
                    <a:gd name="T28" fmla="*/ 71 w 180"/>
                    <a:gd name="T29" fmla="*/ 178 h 179"/>
                    <a:gd name="T30" fmla="*/ 54 w 180"/>
                    <a:gd name="T31" fmla="*/ 172 h 179"/>
                    <a:gd name="T32" fmla="*/ 39 w 180"/>
                    <a:gd name="T33" fmla="*/ 164 h 179"/>
                    <a:gd name="T34" fmla="*/ 26 w 180"/>
                    <a:gd name="T35" fmla="*/ 152 h 179"/>
                    <a:gd name="T36" fmla="*/ 15 w 180"/>
                    <a:gd name="T37" fmla="*/ 140 h 179"/>
                    <a:gd name="T38" fmla="*/ 8 w 180"/>
                    <a:gd name="T39" fmla="*/ 125 h 179"/>
                    <a:gd name="T40" fmla="*/ 2 w 180"/>
                    <a:gd name="T41" fmla="*/ 107 h 179"/>
                    <a:gd name="T42" fmla="*/ 0 w 180"/>
                    <a:gd name="T43" fmla="*/ 99 h 179"/>
                    <a:gd name="T44" fmla="*/ 0 w 180"/>
                    <a:gd name="T45" fmla="*/ 89 h 179"/>
                    <a:gd name="T46" fmla="*/ 0 w 180"/>
                    <a:gd name="T47" fmla="*/ 89 h 179"/>
                    <a:gd name="T48" fmla="*/ 0 w 180"/>
                    <a:gd name="T49" fmla="*/ 80 h 179"/>
                    <a:gd name="T50" fmla="*/ 2 w 180"/>
                    <a:gd name="T51" fmla="*/ 72 h 179"/>
                    <a:gd name="T52" fmla="*/ 8 w 180"/>
                    <a:gd name="T53" fmla="*/ 54 h 179"/>
                    <a:gd name="T54" fmla="*/ 15 w 180"/>
                    <a:gd name="T55" fmla="*/ 39 h 179"/>
                    <a:gd name="T56" fmla="*/ 26 w 180"/>
                    <a:gd name="T57" fmla="*/ 27 h 179"/>
                    <a:gd name="T58" fmla="*/ 39 w 180"/>
                    <a:gd name="T59" fmla="*/ 15 h 179"/>
                    <a:gd name="T60" fmla="*/ 54 w 180"/>
                    <a:gd name="T61" fmla="*/ 7 h 179"/>
                    <a:gd name="T62" fmla="*/ 71 w 180"/>
                    <a:gd name="T63" fmla="*/ 1 h 179"/>
                    <a:gd name="T64" fmla="*/ 80 w 180"/>
                    <a:gd name="T65" fmla="*/ 0 h 179"/>
                    <a:gd name="T66" fmla="*/ 89 w 180"/>
                    <a:gd name="T67" fmla="*/ 0 h 179"/>
                    <a:gd name="T68" fmla="*/ 89 w 180"/>
                    <a:gd name="T69" fmla="*/ 0 h 179"/>
                    <a:gd name="T70" fmla="*/ 98 w 180"/>
                    <a:gd name="T71" fmla="*/ 0 h 179"/>
                    <a:gd name="T72" fmla="*/ 107 w 180"/>
                    <a:gd name="T73" fmla="*/ 1 h 179"/>
                    <a:gd name="T74" fmla="*/ 124 w 180"/>
                    <a:gd name="T75" fmla="*/ 7 h 179"/>
                    <a:gd name="T76" fmla="*/ 139 w 180"/>
                    <a:gd name="T77" fmla="*/ 15 h 179"/>
                    <a:gd name="T78" fmla="*/ 152 w 180"/>
                    <a:gd name="T79" fmla="*/ 27 h 179"/>
                    <a:gd name="T80" fmla="*/ 163 w 180"/>
                    <a:gd name="T81" fmla="*/ 39 h 179"/>
                    <a:gd name="T82" fmla="*/ 172 w 180"/>
                    <a:gd name="T83" fmla="*/ 54 h 179"/>
                    <a:gd name="T84" fmla="*/ 177 w 180"/>
                    <a:gd name="T85" fmla="*/ 72 h 179"/>
                    <a:gd name="T86" fmla="*/ 178 w 180"/>
                    <a:gd name="T87" fmla="*/ 80 h 179"/>
                    <a:gd name="T88" fmla="*/ 180 w 180"/>
                    <a:gd name="T89" fmla="*/ 89 h 179"/>
                    <a:gd name="T90" fmla="*/ 180 w 180"/>
                    <a:gd name="T9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179">
                      <a:moveTo>
                        <a:pt x="180" y="89"/>
                      </a:moveTo>
                      <a:lnTo>
                        <a:pt x="180" y="89"/>
                      </a:lnTo>
                      <a:lnTo>
                        <a:pt x="178" y="99"/>
                      </a:lnTo>
                      <a:lnTo>
                        <a:pt x="177" y="107"/>
                      </a:lnTo>
                      <a:lnTo>
                        <a:pt x="172" y="125"/>
                      </a:lnTo>
                      <a:lnTo>
                        <a:pt x="163" y="140"/>
                      </a:lnTo>
                      <a:lnTo>
                        <a:pt x="152" y="152"/>
                      </a:lnTo>
                      <a:lnTo>
                        <a:pt x="139" y="164"/>
                      </a:lnTo>
                      <a:lnTo>
                        <a:pt x="124" y="172"/>
                      </a:lnTo>
                      <a:lnTo>
                        <a:pt x="107" y="178"/>
                      </a:lnTo>
                      <a:lnTo>
                        <a:pt x="98" y="178"/>
                      </a:lnTo>
                      <a:lnTo>
                        <a:pt x="89" y="179"/>
                      </a:lnTo>
                      <a:lnTo>
                        <a:pt x="89" y="179"/>
                      </a:lnTo>
                      <a:lnTo>
                        <a:pt x="80" y="178"/>
                      </a:lnTo>
                      <a:lnTo>
                        <a:pt x="71" y="178"/>
                      </a:lnTo>
                      <a:lnTo>
                        <a:pt x="54" y="172"/>
                      </a:lnTo>
                      <a:lnTo>
                        <a:pt x="39" y="164"/>
                      </a:lnTo>
                      <a:lnTo>
                        <a:pt x="26" y="152"/>
                      </a:lnTo>
                      <a:lnTo>
                        <a:pt x="15" y="140"/>
                      </a:lnTo>
                      <a:lnTo>
                        <a:pt x="8" y="125"/>
                      </a:lnTo>
                      <a:lnTo>
                        <a:pt x="2" y="107"/>
                      </a:lnTo>
                      <a:lnTo>
                        <a:pt x="0" y="99"/>
                      </a:lnTo>
                      <a:lnTo>
                        <a:pt x="0" y="89"/>
                      </a:lnTo>
                      <a:lnTo>
                        <a:pt x="0" y="89"/>
                      </a:lnTo>
                      <a:lnTo>
                        <a:pt x="0" y="80"/>
                      </a:lnTo>
                      <a:lnTo>
                        <a:pt x="2" y="72"/>
                      </a:lnTo>
                      <a:lnTo>
                        <a:pt x="8" y="54"/>
                      </a:lnTo>
                      <a:lnTo>
                        <a:pt x="15" y="39"/>
                      </a:lnTo>
                      <a:lnTo>
                        <a:pt x="26" y="27"/>
                      </a:lnTo>
                      <a:lnTo>
                        <a:pt x="39" y="15"/>
                      </a:lnTo>
                      <a:lnTo>
                        <a:pt x="54" y="7"/>
                      </a:lnTo>
                      <a:lnTo>
                        <a:pt x="71" y="1"/>
                      </a:lnTo>
                      <a:lnTo>
                        <a:pt x="80" y="0"/>
                      </a:lnTo>
                      <a:lnTo>
                        <a:pt x="89" y="0"/>
                      </a:lnTo>
                      <a:lnTo>
                        <a:pt x="89" y="0"/>
                      </a:lnTo>
                      <a:lnTo>
                        <a:pt x="98" y="0"/>
                      </a:lnTo>
                      <a:lnTo>
                        <a:pt x="107" y="1"/>
                      </a:lnTo>
                      <a:lnTo>
                        <a:pt x="124" y="7"/>
                      </a:lnTo>
                      <a:lnTo>
                        <a:pt x="139" y="15"/>
                      </a:lnTo>
                      <a:lnTo>
                        <a:pt x="152" y="27"/>
                      </a:lnTo>
                      <a:lnTo>
                        <a:pt x="163" y="39"/>
                      </a:lnTo>
                      <a:lnTo>
                        <a:pt x="172" y="54"/>
                      </a:lnTo>
                      <a:lnTo>
                        <a:pt x="177" y="72"/>
                      </a:lnTo>
                      <a:lnTo>
                        <a:pt x="178" y="80"/>
                      </a:lnTo>
                      <a:lnTo>
                        <a:pt x="180" y="89"/>
                      </a:lnTo>
                      <a:lnTo>
                        <a:pt x="180" y="8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7" name="Freeform 283">
                  <a:extLst>
                    <a:ext uri="{FF2B5EF4-FFF2-40B4-BE49-F238E27FC236}">
                      <a16:creationId xmlns:a16="http://schemas.microsoft.com/office/drawing/2014/main" id="{FA4E5171-CCEF-1922-45D9-B5F14D0D2A93}"/>
                    </a:ext>
                  </a:extLst>
                </p:cNvPr>
                <p:cNvSpPr>
                  <a:spLocks/>
                </p:cNvSpPr>
                <p:nvPr/>
              </p:nvSpPr>
              <p:spPr bwMode="auto">
                <a:xfrm>
                  <a:off x="3924" y="2350"/>
                  <a:ext cx="200" cy="202"/>
                </a:xfrm>
                <a:custGeom>
                  <a:avLst/>
                  <a:gdLst>
                    <a:gd name="T0" fmla="*/ 200 w 200"/>
                    <a:gd name="T1" fmla="*/ 101 h 202"/>
                    <a:gd name="T2" fmla="*/ 197 w 200"/>
                    <a:gd name="T3" fmla="*/ 121 h 202"/>
                    <a:gd name="T4" fmla="*/ 193 w 200"/>
                    <a:gd name="T5" fmla="*/ 141 h 202"/>
                    <a:gd name="T6" fmla="*/ 182 w 200"/>
                    <a:gd name="T7" fmla="*/ 157 h 202"/>
                    <a:gd name="T8" fmla="*/ 170 w 200"/>
                    <a:gd name="T9" fmla="*/ 172 h 202"/>
                    <a:gd name="T10" fmla="*/ 155 w 200"/>
                    <a:gd name="T11" fmla="*/ 184 h 202"/>
                    <a:gd name="T12" fmla="*/ 138 w 200"/>
                    <a:gd name="T13" fmla="*/ 193 h 202"/>
                    <a:gd name="T14" fmla="*/ 120 w 200"/>
                    <a:gd name="T15" fmla="*/ 199 h 202"/>
                    <a:gd name="T16" fmla="*/ 99 w 200"/>
                    <a:gd name="T17" fmla="*/ 202 h 202"/>
                    <a:gd name="T18" fmla="*/ 89 w 200"/>
                    <a:gd name="T19" fmla="*/ 201 h 202"/>
                    <a:gd name="T20" fmla="*/ 69 w 200"/>
                    <a:gd name="T21" fmla="*/ 198 h 202"/>
                    <a:gd name="T22" fmla="*/ 51 w 200"/>
                    <a:gd name="T23" fmla="*/ 190 h 202"/>
                    <a:gd name="T24" fmla="*/ 36 w 200"/>
                    <a:gd name="T25" fmla="*/ 178 h 202"/>
                    <a:gd name="T26" fmla="*/ 22 w 200"/>
                    <a:gd name="T27" fmla="*/ 165 h 202"/>
                    <a:gd name="T28" fmla="*/ 12 w 200"/>
                    <a:gd name="T29" fmla="*/ 150 h 202"/>
                    <a:gd name="T30" fmla="*/ 3 w 200"/>
                    <a:gd name="T31" fmla="*/ 132 h 202"/>
                    <a:gd name="T32" fmla="*/ 0 w 200"/>
                    <a:gd name="T33" fmla="*/ 112 h 202"/>
                    <a:gd name="T34" fmla="*/ 0 w 200"/>
                    <a:gd name="T35" fmla="*/ 101 h 202"/>
                    <a:gd name="T36" fmla="*/ 1 w 200"/>
                    <a:gd name="T37" fmla="*/ 82 h 202"/>
                    <a:gd name="T38" fmla="*/ 7 w 200"/>
                    <a:gd name="T39" fmla="*/ 62 h 202"/>
                    <a:gd name="T40" fmla="*/ 16 w 200"/>
                    <a:gd name="T41" fmla="*/ 46 h 202"/>
                    <a:gd name="T42" fmla="*/ 28 w 200"/>
                    <a:gd name="T43" fmla="*/ 31 h 202"/>
                    <a:gd name="T44" fmla="*/ 43 w 200"/>
                    <a:gd name="T45" fmla="*/ 18 h 202"/>
                    <a:gd name="T46" fmla="*/ 60 w 200"/>
                    <a:gd name="T47" fmla="*/ 9 h 202"/>
                    <a:gd name="T48" fmla="*/ 80 w 200"/>
                    <a:gd name="T49" fmla="*/ 3 h 202"/>
                    <a:gd name="T50" fmla="*/ 99 w 200"/>
                    <a:gd name="T51" fmla="*/ 0 h 202"/>
                    <a:gd name="T52" fmla="*/ 110 w 200"/>
                    <a:gd name="T53" fmla="*/ 2 h 202"/>
                    <a:gd name="T54" fmla="*/ 129 w 200"/>
                    <a:gd name="T55" fmla="*/ 5 h 202"/>
                    <a:gd name="T56" fmla="*/ 147 w 200"/>
                    <a:gd name="T57" fmla="*/ 12 h 202"/>
                    <a:gd name="T58" fmla="*/ 164 w 200"/>
                    <a:gd name="T59" fmla="*/ 24 h 202"/>
                    <a:gd name="T60" fmla="*/ 178 w 200"/>
                    <a:gd name="T61" fmla="*/ 38 h 202"/>
                    <a:gd name="T62" fmla="*/ 188 w 200"/>
                    <a:gd name="T63" fmla="*/ 53 h 202"/>
                    <a:gd name="T64" fmla="*/ 196 w 200"/>
                    <a:gd name="T65" fmla="*/ 71 h 202"/>
                    <a:gd name="T66" fmla="*/ 199 w 200"/>
                    <a:gd name="T67" fmla="*/ 91 h 202"/>
                    <a:gd name="T68" fmla="*/ 200 w 200"/>
                    <a:gd name="T69" fmla="*/ 10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202">
                      <a:moveTo>
                        <a:pt x="200" y="101"/>
                      </a:moveTo>
                      <a:lnTo>
                        <a:pt x="200" y="101"/>
                      </a:lnTo>
                      <a:lnTo>
                        <a:pt x="199" y="112"/>
                      </a:lnTo>
                      <a:lnTo>
                        <a:pt x="197" y="121"/>
                      </a:lnTo>
                      <a:lnTo>
                        <a:pt x="196" y="132"/>
                      </a:lnTo>
                      <a:lnTo>
                        <a:pt x="193" y="141"/>
                      </a:lnTo>
                      <a:lnTo>
                        <a:pt x="188" y="150"/>
                      </a:lnTo>
                      <a:lnTo>
                        <a:pt x="182" y="157"/>
                      </a:lnTo>
                      <a:lnTo>
                        <a:pt x="178" y="165"/>
                      </a:lnTo>
                      <a:lnTo>
                        <a:pt x="170" y="172"/>
                      </a:lnTo>
                      <a:lnTo>
                        <a:pt x="164" y="178"/>
                      </a:lnTo>
                      <a:lnTo>
                        <a:pt x="155" y="184"/>
                      </a:lnTo>
                      <a:lnTo>
                        <a:pt x="147" y="190"/>
                      </a:lnTo>
                      <a:lnTo>
                        <a:pt x="138" y="193"/>
                      </a:lnTo>
                      <a:lnTo>
                        <a:pt x="129" y="198"/>
                      </a:lnTo>
                      <a:lnTo>
                        <a:pt x="120" y="199"/>
                      </a:lnTo>
                      <a:lnTo>
                        <a:pt x="110" y="201"/>
                      </a:lnTo>
                      <a:lnTo>
                        <a:pt x="99" y="202"/>
                      </a:lnTo>
                      <a:lnTo>
                        <a:pt x="99" y="202"/>
                      </a:lnTo>
                      <a:lnTo>
                        <a:pt x="89" y="201"/>
                      </a:lnTo>
                      <a:lnTo>
                        <a:pt x="80" y="199"/>
                      </a:lnTo>
                      <a:lnTo>
                        <a:pt x="69" y="198"/>
                      </a:lnTo>
                      <a:lnTo>
                        <a:pt x="60" y="193"/>
                      </a:lnTo>
                      <a:lnTo>
                        <a:pt x="51" y="190"/>
                      </a:lnTo>
                      <a:lnTo>
                        <a:pt x="43" y="184"/>
                      </a:lnTo>
                      <a:lnTo>
                        <a:pt x="36" y="178"/>
                      </a:lnTo>
                      <a:lnTo>
                        <a:pt x="28" y="172"/>
                      </a:lnTo>
                      <a:lnTo>
                        <a:pt x="22" y="165"/>
                      </a:lnTo>
                      <a:lnTo>
                        <a:pt x="16" y="157"/>
                      </a:lnTo>
                      <a:lnTo>
                        <a:pt x="12" y="150"/>
                      </a:lnTo>
                      <a:lnTo>
                        <a:pt x="7" y="141"/>
                      </a:lnTo>
                      <a:lnTo>
                        <a:pt x="3" y="132"/>
                      </a:lnTo>
                      <a:lnTo>
                        <a:pt x="1" y="121"/>
                      </a:lnTo>
                      <a:lnTo>
                        <a:pt x="0" y="112"/>
                      </a:lnTo>
                      <a:lnTo>
                        <a:pt x="0" y="101"/>
                      </a:lnTo>
                      <a:lnTo>
                        <a:pt x="0" y="101"/>
                      </a:lnTo>
                      <a:lnTo>
                        <a:pt x="0" y="91"/>
                      </a:lnTo>
                      <a:lnTo>
                        <a:pt x="1" y="82"/>
                      </a:lnTo>
                      <a:lnTo>
                        <a:pt x="3" y="71"/>
                      </a:lnTo>
                      <a:lnTo>
                        <a:pt x="7" y="62"/>
                      </a:lnTo>
                      <a:lnTo>
                        <a:pt x="12" y="53"/>
                      </a:lnTo>
                      <a:lnTo>
                        <a:pt x="16" y="46"/>
                      </a:lnTo>
                      <a:lnTo>
                        <a:pt x="22" y="38"/>
                      </a:lnTo>
                      <a:lnTo>
                        <a:pt x="28" y="31"/>
                      </a:lnTo>
                      <a:lnTo>
                        <a:pt x="36" y="24"/>
                      </a:lnTo>
                      <a:lnTo>
                        <a:pt x="43" y="18"/>
                      </a:lnTo>
                      <a:lnTo>
                        <a:pt x="51" y="12"/>
                      </a:lnTo>
                      <a:lnTo>
                        <a:pt x="60" y="9"/>
                      </a:lnTo>
                      <a:lnTo>
                        <a:pt x="69" y="5"/>
                      </a:lnTo>
                      <a:lnTo>
                        <a:pt x="80" y="3"/>
                      </a:lnTo>
                      <a:lnTo>
                        <a:pt x="89" y="2"/>
                      </a:lnTo>
                      <a:lnTo>
                        <a:pt x="99" y="0"/>
                      </a:lnTo>
                      <a:lnTo>
                        <a:pt x="99" y="0"/>
                      </a:lnTo>
                      <a:lnTo>
                        <a:pt x="110" y="2"/>
                      </a:lnTo>
                      <a:lnTo>
                        <a:pt x="120" y="3"/>
                      </a:lnTo>
                      <a:lnTo>
                        <a:pt x="129" y="5"/>
                      </a:lnTo>
                      <a:lnTo>
                        <a:pt x="138" y="9"/>
                      </a:lnTo>
                      <a:lnTo>
                        <a:pt x="147" y="12"/>
                      </a:lnTo>
                      <a:lnTo>
                        <a:pt x="155" y="18"/>
                      </a:lnTo>
                      <a:lnTo>
                        <a:pt x="164" y="24"/>
                      </a:lnTo>
                      <a:lnTo>
                        <a:pt x="170" y="31"/>
                      </a:lnTo>
                      <a:lnTo>
                        <a:pt x="178" y="38"/>
                      </a:lnTo>
                      <a:lnTo>
                        <a:pt x="182" y="46"/>
                      </a:lnTo>
                      <a:lnTo>
                        <a:pt x="188" y="53"/>
                      </a:lnTo>
                      <a:lnTo>
                        <a:pt x="193" y="62"/>
                      </a:lnTo>
                      <a:lnTo>
                        <a:pt x="196" y="71"/>
                      </a:lnTo>
                      <a:lnTo>
                        <a:pt x="197" y="82"/>
                      </a:lnTo>
                      <a:lnTo>
                        <a:pt x="199" y="91"/>
                      </a:lnTo>
                      <a:lnTo>
                        <a:pt x="200" y="101"/>
                      </a:lnTo>
                      <a:lnTo>
                        <a:pt x="200" y="10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8" name="Freeform 284">
                  <a:extLst>
                    <a:ext uri="{FF2B5EF4-FFF2-40B4-BE49-F238E27FC236}">
                      <a16:creationId xmlns:a16="http://schemas.microsoft.com/office/drawing/2014/main" id="{245C70AC-9BE3-C9A4-874E-DCBD966A12DE}"/>
                    </a:ext>
                  </a:extLst>
                </p:cNvPr>
                <p:cNvSpPr>
                  <a:spLocks/>
                </p:cNvSpPr>
                <p:nvPr/>
              </p:nvSpPr>
              <p:spPr bwMode="auto">
                <a:xfrm>
                  <a:off x="3728" y="3118"/>
                  <a:ext cx="182" cy="180"/>
                </a:xfrm>
                <a:custGeom>
                  <a:avLst/>
                  <a:gdLst>
                    <a:gd name="T0" fmla="*/ 182 w 182"/>
                    <a:gd name="T1" fmla="*/ 90 h 180"/>
                    <a:gd name="T2" fmla="*/ 182 w 182"/>
                    <a:gd name="T3" fmla="*/ 90 h 180"/>
                    <a:gd name="T4" fmla="*/ 181 w 182"/>
                    <a:gd name="T5" fmla="*/ 99 h 180"/>
                    <a:gd name="T6" fmla="*/ 179 w 182"/>
                    <a:gd name="T7" fmla="*/ 108 h 180"/>
                    <a:gd name="T8" fmla="*/ 175 w 182"/>
                    <a:gd name="T9" fmla="*/ 126 h 180"/>
                    <a:gd name="T10" fmla="*/ 166 w 182"/>
                    <a:gd name="T11" fmla="*/ 141 h 180"/>
                    <a:gd name="T12" fmla="*/ 155 w 182"/>
                    <a:gd name="T13" fmla="*/ 155 h 180"/>
                    <a:gd name="T14" fmla="*/ 141 w 182"/>
                    <a:gd name="T15" fmla="*/ 165 h 180"/>
                    <a:gd name="T16" fmla="*/ 126 w 182"/>
                    <a:gd name="T17" fmla="*/ 174 h 180"/>
                    <a:gd name="T18" fmla="*/ 108 w 182"/>
                    <a:gd name="T19" fmla="*/ 179 h 180"/>
                    <a:gd name="T20" fmla="*/ 99 w 182"/>
                    <a:gd name="T21" fmla="*/ 180 h 180"/>
                    <a:gd name="T22" fmla="*/ 90 w 182"/>
                    <a:gd name="T23" fmla="*/ 180 h 180"/>
                    <a:gd name="T24" fmla="*/ 90 w 182"/>
                    <a:gd name="T25" fmla="*/ 180 h 180"/>
                    <a:gd name="T26" fmla="*/ 81 w 182"/>
                    <a:gd name="T27" fmla="*/ 180 h 180"/>
                    <a:gd name="T28" fmla="*/ 72 w 182"/>
                    <a:gd name="T29" fmla="*/ 179 h 180"/>
                    <a:gd name="T30" fmla="*/ 56 w 182"/>
                    <a:gd name="T31" fmla="*/ 174 h 180"/>
                    <a:gd name="T32" fmla="*/ 40 w 182"/>
                    <a:gd name="T33" fmla="*/ 165 h 180"/>
                    <a:gd name="T34" fmla="*/ 27 w 182"/>
                    <a:gd name="T35" fmla="*/ 155 h 180"/>
                    <a:gd name="T36" fmla="*/ 15 w 182"/>
                    <a:gd name="T37" fmla="*/ 141 h 180"/>
                    <a:gd name="T38" fmla="*/ 7 w 182"/>
                    <a:gd name="T39" fmla="*/ 126 h 180"/>
                    <a:gd name="T40" fmla="*/ 1 w 182"/>
                    <a:gd name="T41" fmla="*/ 108 h 180"/>
                    <a:gd name="T42" fmla="*/ 0 w 182"/>
                    <a:gd name="T43" fmla="*/ 99 h 180"/>
                    <a:gd name="T44" fmla="*/ 0 w 182"/>
                    <a:gd name="T45" fmla="*/ 90 h 180"/>
                    <a:gd name="T46" fmla="*/ 0 w 182"/>
                    <a:gd name="T47" fmla="*/ 90 h 180"/>
                    <a:gd name="T48" fmla="*/ 0 w 182"/>
                    <a:gd name="T49" fmla="*/ 81 h 180"/>
                    <a:gd name="T50" fmla="*/ 1 w 182"/>
                    <a:gd name="T51" fmla="*/ 72 h 180"/>
                    <a:gd name="T52" fmla="*/ 7 w 182"/>
                    <a:gd name="T53" fmla="*/ 55 h 180"/>
                    <a:gd name="T54" fmla="*/ 15 w 182"/>
                    <a:gd name="T55" fmla="*/ 40 h 180"/>
                    <a:gd name="T56" fmla="*/ 27 w 182"/>
                    <a:gd name="T57" fmla="*/ 27 h 180"/>
                    <a:gd name="T58" fmla="*/ 40 w 182"/>
                    <a:gd name="T59" fmla="*/ 15 h 180"/>
                    <a:gd name="T60" fmla="*/ 56 w 182"/>
                    <a:gd name="T61" fmla="*/ 7 h 180"/>
                    <a:gd name="T62" fmla="*/ 72 w 182"/>
                    <a:gd name="T63" fmla="*/ 1 h 180"/>
                    <a:gd name="T64" fmla="*/ 81 w 182"/>
                    <a:gd name="T65" fmla="*/ 0 h 180"/>
                    <a:gd name="T66" fmla="*/ 90 w 182"/>
                    <a:gd name="T67" fmla="*/ 0 h 180"/>
                    <a:gd name="T68" fmla="*/ 90 w 182"/>
                    <a:gd name="T69" fmla="*/ 0 h 180"/>
                    <a:gd name="T70" fmla="*/ 99 w 182"/>
                    <a:gd name="T71" fmla="*/ 0 h 180"/>
                    <a:gd name="T72" fmla="*/ 108 w 182"/>
                    <a:gd name="T73" fmla="*/ 1 h 180"/>
                    <a:gd name="T74" fmla="*/ 126 w 182"/>
                    <a:gd name="T75" fmla="*/ 7 h 180"/>
                    <a:gd name="T76" fmla="*/ 141 w 182"/>
                    <a:gd name="T77" fmla="*/ 15 h 180"/>
                    <a:gd name="T78" fmla="*/ 155 w 182"/>
                    <a:gd name="T79" fmla="*/ 27 h 180"/>
                    <a:gd name="T80" fmla="*/ 166 w 182"/>
                    <a:gd name="T81" fmla="*/ 40 h 180"/>
                    <a:gd name="T82" fmla="*/ 175 w 182"/>
                    <a:gd name="T83" fmla="*/ 55 h 180"/>
                    <a:gd name="T84" fmla="*/ 179 w 182"/>
                    <a:gd name="T85" fmla="*/ 72 h 180"/>
                    <a:gd name="T86" fmla="*/ 181 w 182"/>
                    <a:gd name="T87" fmla="*/ 81 h 180"/>
                    <a:gd name="T88" fmla="*/ 182 w 182"/>
                    <a:gd name="T89" fmla="*/ 90 h 180"/>
                    <a:gd name="T90" fmla="*/ 182 w 182"/>
                    <a:gd name="T91"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80">
                      <a:moveTo>
                        <a:pt x="182" y="90"/>
                      </a:moveTo>
                      <a:lnTo>
                        <a:pt x="182" y="90"/>
                      </a:lnTo>
                      <a:lnTo>
                        <a:pt x="181" y="99"/>
                      </a:lnTo>
                      <a:lnTo>
                        <a:pt x="179" y="108"/>
                      </a:lnTo>
                      <a:lnTo>
                        <a:pt x="175" y="126"/>
                      </a:lnTo>
                      <a:lnTo>
                        <a:pt x="166" y="141"/>
                      </a:lnTo>
                      <a:lnTo>
                        <a:pt x="155" y="155"/>
                      </a:lnTo>
                      <a:lnTo>
                        <a:pt x="141" y="165"/>
                      </a:lnTo>
                      <a:lnTo>
                        <a:pt x="126" y="174"/>
                      </a:lnTo>
                      <a:lnTo>
                        <a:pt x="108" y="179"/>
                      </a:lnTo>
                      <a:lnTo>
                        <a:pt x="99" y="180"/>
                      </a:lnTo>
                      <a:lnTo>
                        <a:pt x="90" y="180"/>
                      </a:lnTo>
                      <a:lnTo>
                        <a:pt x="90" y="180"/>
                      </a:lnTo>
                      <a:lnTo>
                        <a:pt x="81" y="180"/>
                      </a:lnTo>
                      <a:lnTo>
                        <a:pt x="72" y="179"/>
                      </a:lnTo>
                      <a:lnTo>
                        <a:pt x="56" y="174"/>
                      </a:lnTo>
                      <a:lnTo>
                        <a:pt x="40" y="165"/>
                      </a:lnTo>
                      <a:lnTo>
                        <a:pt x="27" y="155"/>
                      </a:lnTo>
                      <a:lnTo>
                        <a:pt x="15" y="141"/>
                      </a:lnTo>
                      <a:lnTo>
                        <a:pt x="7" y="126"/>
                      </a:lnTo>
                      <a:lnTo>
                        <a:pt x="1" y="108"/>
                      </a:lnTo>
                      <a:lnTo>
                        <a:pt x="0" y="99"/>
                      </a:lnTo>
                      <a:lnTo>
                        <a:pt x="0" y="90"/>
                      </a:lnTo>
                      <a:lnTo>
                        <a:pt x="0" y="90"/>
                      </a:lnTo>
                      <a:lnTo>
                        <a:pt x="0" y="81"/>
                      </a:lnTo>
                      <a:lnTo>
                        <a:pt x="1" y="72"/>
                      </a:lnTo>
                      <a:lnTo>
                        <a:pt x="7" y="55"/>
                      </a:lnTo>
                      <a:lnTo>
                        <a:pt x="15" y="40"/>
                      </a:lnTo>
                      <a:lnTo>
                        <a:pt x="27" y="27"/>
                      </a:lnTo>
                      <a:lnTo>
                        <a:pt x="40" y="15"/>
                      </a:lnTo>
                      <a:lnTo>
                        <a:pt x="56" y="7"/>
                      </a:lnTo>
                      <a:lnTo>
                        <a:pt x="72" y="1"/>
                      </a:lnTo>
                      <a:lnTo>
                        <a:pt x="81" y="0"/>
                      </a:lnTo>
                      <a:lnTo>
                        <a:pt x="90" y="0"/>
                      </a:lnTo>
                      <a:lnTo>
                        <a:pt x="90" y="0"/>
                      </a:lnTo>
                      <a:lnTo>
                        <a:pt x="99" y="0"/>
                      </a:lnTo>
                      <a:lnTo>
                        <a:pt x="108" y="1"/>
                      </a:lnTo>
                      <a:lnTo>
                        <a:pt x="126" y="7"/>
                      </a:lnTo>
                      <a:lnTo>
                        <a:pt x="141" y="15"/>
                      </a:lnTo>
                      <a:lnTo>
                        <a:pt x="155" y="27"/>
                      </a:lnTo>
                      <a:lnTo>
                        <a:pt x="166" y="40"/>
                      </a:lnTo>
                      <a:lnTo>
                        <a:pt x="175" y="55"/>
                      </a:lnTo>
                      <a:lnTo>
                        <a:pt x="179" y="72"/>
                      </a:lnTo>
                      <a:lnTo>
                        <a:pt x="181" y="81"/>
                      </a:lnTo>
                      <a:lnTo>
                        <a:pt x="182" y="90"/>
                      </a:lnTo>
                      <a:lnTo>
                        <a:pt x="182" y="90"/>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69" name="Freeform 285">
                  <a:extLst>
                    <a:ext uri="{FF2B5EF4-FFF2-40B4-BE49-F238E27FC236}">
                      <a16:creationId xmlns:a16="http://schemas.microsoft.com/office/drawing/2014/main" id="{7A909AB6-2482-B82C-7EF1-51A4E7989C49}"/>
                    </a:ext>
                  </a:extLst>
                </p:cNvPr>
                <p:cNvSpPr>
                  <a:spLocks/>
                </p:cNvSpPr>
                <p:nvPr/>
              </p:nvSpPr>
              <p:spPr bwMode="auto">
                <a:xfrm>
                  <a:off x="4010" y="3353"/>
                  <a:ext cx="170" cy="172"/>
                </a:xfrm>
                <a:custGeom>
                  <a:avLst/>
                  <a:gdLst>
                    <a:gd name="T0" fmla="*/ 170 w 170"/>
                    <a:gd name="T1" fmla="*/ 86 h 172"/>
                    <a:gd name="T2" fmla="*/ 170 w 170"/>
                    <a:gd name="T3" fmla="*/ 86 h 172"/>
                    <a:gd name="T4" fmla="*/ 168 w 170"/>
                    <a:gd name="T5" fmla="*/ 102 h 172"/>
                    <a:gd name="T6" fmla="*/ 164 w 170"/>
                    <a:gd name="T7" fmla="*/ 119 h 172"/>
                    <a:gd name="T8" fmla="*/ 156 w 170"/>
                    <a:gd name="T9" fmla="*/ 134 h 172"/>
                    <a:gd name="T10" fmla="*/ 146 w 170"/>
                    <a:gd name="T11" fmla="*/ 146 h 172"/>
                    <a:gd name="T12" fmla="*/ 132 w 170"/>
                    <a:gd name="T13" fmla="*/ 157 h 172"/>
                    <a:gd name="T14" fmla="*/ 119 w 170"/>
                    <a:gd name="T15" fmla="*/ 164 h 172"/>
                    <a:gd name="T16" fmla="*/ 102 w 170"/>
                    <a:gd name="T17" fmla="*/ 169 h 172"/>
                    <a:gd name="T18" fmla="*/ 85 w 170"/>
                    <a:gd name="T19" fmla="*/ 172 h 172"/>
                    <a:gd name="T20" fmla="*/ 85 w 170"/>
                    <a:gd name="T21" fmla="*/ 172 h 172"/>
                    <a:gd name="T22" fmla="*/ 67 w 170"/>
                    <a:gd name="T23" fmla="*/ 169 h 172"/>
                    <a:gd name="T24" fmla="*/ 52 w 170"/>
                    <a:gd name="T25" fmla="*/ 164 h 172"/>
                    <a:gd name="T26" fmla="*/ 37 w 170"/>
                    <a:gd name="T27" fmla="*/ 157 h 172"/>
                    <a:gd name="T28" fmla="*/ 25 w 170"/>
                    <a:gd name="T29" fmla="*/ 146 h 172"/>
                    <a:gd name="T30" fmla="*/ 15 w 170"/>
                    <a:gd name="T31" fmla="*/ 134 h 172"/>
                    <a:gd name="T32" fmla="*/ 6 w 170"/>
                    <a:gd name="T33" fmla="*/ 119 h 172"/>
                    <a:gd name="T34" fmla="*/ 1 w 170"/>
                    <a:gd name="T35" fmla="*/ 102 h 172"/>
                    <a:gd name="T36" fmla="*/ 0 w 170"/>
                    <a:gd name="T37" fmla="*/ 86 h 172"/>
                    <a:gd name="T38" fmla="*/ 0 w 170"/>
                    <a:gd name="T39" fmla="*/ 86 h 172"/>
                    <a:gd name="T40" fmla="*/ 1 w 170"/>
                    <a:gd name="T41" fmla="*/ 69 h 172"/>
                    <a:gd name="T42" fmla="*/ 6 w 170"/>
                    <a:gd name="T43" fmla="*/ 53 h 172"/>
                    <a:gd name="T44" fmla="*/ 15 w 170"/>
                    <a:gd name="T45" fmla="*/ 37 h 172"/>
                    <a:gd name="T46" fmla="*/ 25 w 170"/>
                    <a:gd name="T47" fmla="*/ 25 h 172"/>
                    <a:gd name="T48" fmla="*/ 37 w 170"/>
                    <a:gd name="T49" fmla="*/ 15 h 172"/>
                    <a:gd name="T50" fmla="*/ 52 w 170"/>
                    <a:gd name="T51" fmla="*/ 7 h 172"/>
                    <a:gd name="T52" fmla="*/ 67 w 170"/>
                    <a:gd name="T53" fmla="*/ 3 h 172"/>
                    <a:gd name="T54" fmla="*/ 85 w 170"/>
                    <a:gd name="T55" fmla="*/ 0 h 172"/>
                    <a:gd name="T56" fmla="*/ 85 w 170"/>
                    <a:gd name="T57" fmla="*/ 0 h 172"/>
                    <a:gd name="T58" fmla="*/ 102 w 170"/>
                    <a:gd name="T59" fmla="*/ 3 h 172"/>
                    <a:gd name="T60" fmla="*/ 119 w 170"/>
                    <a:gd name="T61" fmla="*/ 7 h 172"/>
                    <a:gd name="T62" fmla="*/ 132 w 170"/>
                    <a:gd name="T63" fmla="*/ 15 h 172"/>
                    <a:gd name="T64" fmla="*/ 146 w 170"/>
                    <a:gd name="T65" fmla="*/ 25 h 172"/>
                    <a:gd name="T66" fmla="*/ 156 w 170"/>
                    <a:gd name="T67" fmla="*/ 37 h 172"/>
                    <a:gd name="T68" fmla="*/ 164 w 170"/>
                    <a:gd name="T69" fmla="*/ 53 h 172"/>
                    <a:gd name="T70" fmla="*/ 168 w 170"/>
                    <a:gd name="T71" fmla="*/ 69 h 172"/>
                    <a:gd name="T72" fmla="*/ 170 w 170"/>
                    <a:gd name="T73" fmla="*/ 86 h 172"/>
                    <a:gd name="T74" fmla="*/ 170 w 170"/>
                    <a:gd name="T7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172">
                      <a:moveTo>
                        <a:pt x="170" y="86"/>
                      </a:moveTo>
                      <a:lnTo>
                        <a:pt x="170" y="86"/>
                      </a:lnTo>
                      <a:lnTo>
                        <a:pt x="168" y="102"/>
                      </a:lnTo>
                      <a:lnTo>
                        <a:pt x="164" y="119"/>
                      </a:lnTo>
                      <a:lnTo>
                        <a:pt x="156" y="134"/>
                      </a:lnTo>
                      <a:lnTo>
                        <a:pt x="146" y="146"/>
                      </a:lnTo>
                      <a:lnTo>
                        <a:pt x="132" y="157"/>
                      </a:lnTo>
                      <a:lnTo>
                        <a:pt x="119" y="164"/>
                      </a:lnTo>
                      <a:lnTo>
                        <a:pt x="102" y="169"/>
                      </a:lnTo>
                      <a:lnTo>
                        <a:pt x="85" y="172"/>
                      </a:lnTo>
                      <a:lnTo>
                        <a:pt x="85" y="172"/>
                      </a:lnTo>
                      <a:lnTo>
                        <a:pt x="67" y="169"/>
                      </a:lnTo>
                      <a:lnTo>
                        <a:pt x="52" y="164"/>
                      </a:lnTo>
                      <a:lnTo>
                        <a:pt x="37" y="157"/>
                      </a:lnTo>
                      <a:lnTo>
                        <a:pt x="25" y="146"/>
                      </a:lnTo>
                      <a:lnTo>
                        <a:pt x="15" y="134"/>
                      </a:lnTo>
                      <a:lnTo>
                        <a:pt x="6" y="119"/>
                      </a:lnTo>
                      <a:lnTo>
                        <a:pt x="1" y="102"/>
                      </a:lnTo>
                      <a:lnTo>
                        <a:pt x="0" y="86"/>
                      </a:lnTo>
                      <a:lnTo>
                        <a:pt x="0" y="86"/>
                      </a:lnTo>
                      <a:lnTo>
                        <a:pt x="1" y="69"/>
                      </a:lnTo>
                      <a:lnTo>
                        <a:pt x="6" y="53"/>
                      </a:lnTo>
                      <a:lnTo>
                        <a:pt x="15" y="37"/>
                      </a:lnTo>
                      <a:lnTo>
                        <a:pt x="25" y="25"/>
                      </a:lnTo>
                      <a:lnTo>
                        <a:pt x="37" y="15"/>
                      </a:lnTo>
                      <a:lnTo>
                        <a:pt x="52" y="7"/>
                      </a:lnTo>
                      <a:lnTo>
                        <a:pt x="67" y="3"/>
                      </a:lnTo>
                      <a:lnTo>
                        <a:pt x="85" y="0"/>
                      </a:lnTo>
                      <a:lnTo>
                        <a:pt x="85" y="0"/>
                      </a:lnTo>
                      <a:lnTo>
                        <a:pt x="102" y="3"/>
                      </a:lnTo>
                      <a:lnTo>
                        <a:pt x="119" y="7"/>
                      </a:lnTo>
                      <a:lnTo>
                        <a:pt x="132" y="15"/>
                      </a:lnTo>
                      <a:lnTo>
                        <a:pt x="146" y="25"/>
                      </a:lnTo>
                      <a:lnTo>
                        <a:pt x="156" y="37"/>
                      </a:lnTo>
                      <a:lnTo>
                        <a:pt x="164" y="53"/>
                      </a:lnTo>
                      <a:lnTo>
                        <a:pt x="168" y="69"/>
                      </a:lnTo>
                      <a:lnTo>
                        <a:pt x="170" y="86"/>
                      </a:lnTo>
                      <a:lnTo>
                        <a:pt x="170" y="86"/>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0" name="Freeform 286">
                  <a:extLst>
                    <a:ext uri="{FF2B5EF4-FFF2-40B4-BE49-F238E27FC236}">
                      <a16:creationId xmlns:a16="http://schemas.microsoft.com/office/drawing/2014/main" id="{48A8B08C-2CF2-8F97-90C9-C5C63BEC6D56}"/>
                    </a:ext>
                  </a:extLst>
                </p:cNvPr>
                <p:cNvSpPr>
                  <a:spLocks/>
                </p:cNvSpPr>
                <p:nvPr/>
              </p:nvSpPr>
              <p:spPr bwMode="auto">
                <a:xfrm>
                  <a:off x="3245" y="3237"/>
                  <a:ext cx="166" cy="165"/>
                </a:xfrm>
                <a:custGeom>
                  <a:avLst/>
                  <a:gdLst>
                    <a:gd name="T0" fmla="*/ 166 w 166"/>
                    <a:gd name="T1" fmla="*/ 83 h 165"/>
                    <a:gd name="T2" fmla="*/ 166 w 166"/>
                    <a:gd name="T3" fmla="*/ 83 h 165"/>
                    <a:gd name="T4" fmla="*/ 165 w 166"/>
                    <a:gd name="T5" fmla="*/ 99 h 165"/>
                    <a:gd name="T6" fmla="*/ 160 w 166"/>
                    <a:gd name="T7" fmla="*/ 114 h 165"/>
                    <a:gd name="T8" fmla="*/ 151 w 166"/>
                    <a:gd name="T9" fmla="*/ 129 h 165"/>
                    <a:gd name="T10" fmla="*/ 142 w 166"/>
                    <a:gd name="T11" fmla="*/ 141 h 165"/>
                    <a:gd name="T12" fmla="*/ 130 w 166"/>
                    <a:gd name="T13" fmla="*/ 150 h 165"/>
                    <a:gd name="T14" fmla="*/ 115 w 166"/>
                    <a:gd name="T15" fmla="*/ 158 h 165"/>
                    <a:gd name="T16" fmla="*/ 100 w 166"/>
                    <a:gd name="T17" fmla="*/ 164 h 165"/>
                    <a:gd name="T18" fmla="*/ 83 w 166"/>
                    <a:gd name="T19" fmla="*/ 165 h 165"/>
                    <a:gd name="T20" fmla="*/ 83 w 166"/>
                    <a:gd name="T21" fmla="*/ 165 h 165"/>
                    <a:gd name="T22" fmla="*/ 67 w 166"/>
                    <a:gd name="T23" fmla="*/ 164 h 165"/>
                    <a:gd name="T24" fmla="*/ 52 w 166"/>
                    <a:gd name="T25" fmla="*/ 158 h 165"/>
                    <a:gd name="T26" fmla="*/ 37 w 166"/>
                    <a:gd name="T27" fmla="*/ 150 h 165"/>
                    <a:gd name="T28" fmla="*/ 25 w 166"/>
                    <a:gd name="T29" fmla="*/ 141 h 165"/>
                    <a:gd name="T30" fmla="*/ 16 w 166"/>
                    <a:gd name="T31" fmla="*/ 129 h 165"/>
                    <a:gd name="T32" fmla="*/ 6 w 166"/>
                    <a:gd name="T33" fmla="*/ 114 h 165"/>
                    <a:gd name="T34" fmla="*/ 2 w 166"/>
                    <a:gd name="T35" fmla="*/ 99 h 165"/>
                    <a:gd name="T36" fmla="*/ 0 w 166"/>
                    <a:gd name="T37" fmla="*/ 83 h 165"/>
                    <a:gd name="T38" fmla="*/ 0 w 166"/>
                    <a:gd name="T39" fmla="*/ 83 h 165"/>
                    <a:gd name="T40" fmla="*/ 2 w 166"/>
                    <a:gd name="T41" fmla="*/ 66 h 165"/>
                    <a:gd name="T42" fmla="*/ 6 w 166"/>
                    <a:gd name="T43" fmla="*/ 51 h 165"/>
                    <a:gd name="T44" fmla="*/ 16 w 166"/>
                    <a:gd name="T45" fmla="*/ 36 h 165"/>
                    <a:gd name="T46" fmla="*/ 25 w 166"/>
                    <a:gd name="T47" fmla="*/ 24 h 165"/>
                    <a:gd name="T48" fmla="*/ 37 w 166"/>
                    <a:gd name="T49" fmla="*/ 13 h 165"/>
                    <a:gd name="T50" fmla="*/ 52 w 166"/>
                    <a:gd name="T51" fmla="*/ 6 h 165"/>
                    <a:gd name="T52" fmla="*/ 67 w 166"/>
                    <a:gd name="T53" fmla="*/ 1 h 165"/>
                    <a:gd name="T54" fmla="*/ 83 w 166"/>
                    <a:gd name="T55" fmla="*/ 0 h 165"/>
                    <a:gd name="T56" fmla="*/ 83 w 166"/>
                    <a:gd name="T57" fmla="*/ 0 h 165"/>
                    <a:gd name="T58" fmla="*/ 100 w 166"/>
                    <a:gd name="T59" fmla="*/ 1 h 165"/>
                    <a:gd name="T60" fmla="*/ 115 w 166"/>
                    <a:gd name="T61" fmla="*/ 6 h 165"/>
                    <a:gd name="T62" fmla="*/ 130 w 166"/>
                    <a:gd name="T63" fmla="*/ 13 h 165"/>
                    <a:gd name="T64" fmla="*/ 142 w 166"/>
                    <a:gd name="T65" fmla="*/ 24 h 165"/>
                    <a:gd name="T66" fmla="*/ 151 w 166"/>
                    <a:gd name="T67" fmla="*/ 36 h 165"/>
                    <a:gd name="T68" fmla="*/ 160 w 166"/>
                    <a:gd name="T69" fmla="*/ 51 h 165"/>
                    <a:gd name="T70" fmla="*/ 165 w 166"/>
                    <a:gd name="T71" fmla="*/ 66 h 165"/>
                    <a:gd name="T72" fmla="*/ 166 w 166"/>
                    <a:gd name="T73" fmla="*/ 83 h 165"/>
                    <a:gd name="T74" fmla="*/ 166 w 166"/>
                    <a:gd name="T75" fmla="*/ 8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5">
                      <a:moveTo>
                        <a:pt x="166" y="83"/>
                      </a:moveTo>
                      <a:lnTo>
                        <a:pt x="166" y="83"/>
                      </a:lnTo>
                      <a:lnTo>
                        <a:pt x="165" y="99"/>
                      </a:lnTo>
                      <a:lnTo>
                        <a:pt x="160" y="114"/>
                      </a:lnTo>
                      <a:lnTo>
                        <a:pt x="151" y="129"/>
                      </a:lnTo>
                      <a:lnTo>
                        <a:pt x="142" y="141"/>
                      </a:lnTo>
                      <a:lnTo>
                        <a:pt x="130" y="150"/>
                      </a:lnTo>
                      <a:lnTo>
                        <a:pt x="115" y="158"/>
                      </a:lnTo>
                      <a:lnTo>
                        <a:pt x="100" y="164"/>
                      </a:lnTo>
                      <a:lnTo>
                        <a:pt x="83" y="165"/>
                      </a:lnTo>
                      <a:lnTo>
                        <a:pt x="83" y="165"/>
                      </a:lnTo>
                      <a:lnTo>
                        <a:pt x="67" y="164"/>
                      </a:lnTo>
                      <a:lnTo>
                        <a:pt x="52" y="158"/>
                      </a:lnTo>
                      <a:lnTo>
                        <a:pt x="37" y="150"/>
                      </a:lnTo>
                      <a:lnTo>
                        <a:pt x="25" y="141"/>
                      </a:lnTo>
                      <a:lnTo>
                        <a:pt x="16" y="129"/>
                      </a:lnTo>
                      <a:lnTo>
                        <a:pt x="6" y="114"/>
                      </a:lnTo>
                      <a:lnTo>
                        <a:pt x="2" y="99"/>
                      </a:lnTo>
                      <a:lnTo>
                        <a:pt x="0" y="83"/>
                      </a:lnTo>
                      <a:lnTo>
                        <a:pt x="0" y="83"/>
                      </a:lnTo>
                      <a:lnTo>
                        <a:pt x="2" y="66"/>
                      </a:lnTo>
                      <a:lnTo>
                        <a:pt x="6" y="51"/>
                      </a:lnTo>
                      <a:lnTo>
                        <a:pt x="16" y="36"/>
                      </a:lnTo>
                      <a:lnTo>
                        <a:pt x="25" y="24"/>
                      </a:lnTo>
                      <a:lnTo>
                        <a:pt x="37" y="13"/>
                      </a:lnTo>
                      <a:lnTo>
                        <a:pt x="52" y="6"/>
                      </a:lnTo>
                      <a:lnTo>
                        <a:pt x="67" y="1"/>
                      </a:lnTo>
                      <a:lnTo>
                        <a:pt x="83" y="0"/>
                      </a:lnTo>
                      <a:lnTo>
                        <a:pt x="83" y="0"/>
                      </a:lnTo>
                      <a:lnTo>
                        <a:pt x="100" y="1"/>
                      </a:lnTo>
                      <a:lnTo>
                        <a:pt x="115" y="6"/>
                      </a:lnTo>
                      <a:lnTo>
                        <a:pt x="130" y="13"/>
                      </a:lnTo>
                      <a:lnTo>
                        <a:pt x="142" y="24"/>
                      </a:lnTo>
                      <a:lnTo>
                        <a:pt x="151" y="36"/>
                      </a:lnTo>
                      <a:lnTo>
                        <a:pt x="160" y="51"/>
                      </a:lnTo>
                      <a:lnTo>
                        <a:pt x="165" y="66"/>
                      </a:lnTo>
                      <a:lnTo>
                        <a:pt x="166" y="83"/>
                      </a:lnTo>
                      <a:lnTo>
                        <a:pt x="166" y="83"/>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1" name="Freeform 287">
                  <a:extLst>
                    <a:ext uri="{FF2B5EF4-FFF2-40B4-BE49-F238E27FC236}">
                      <a16:creationId xmlns:a16="http://schemas.microsoft.com/office/drawing/2014/main" id="{AD69A3B5-C136-C7B2-C22B-25348216909F}"/>
                    </a:ext>
                  </a:extLst>
                </p:cNvPr>
                <p:cNvSpPr>
                  <a:spLocks/>
                </p:cNvSpPr>
                <p:nvPr/>
              </p:nvSpPr>
              <p:spPr bwMode="auto">
                <a:xfrm>
                  <a:off x="3496" y="3229"/>
                  <a:ext cx="140" cy="140"/>
                </a:xfrm>
                <a:custGeom>
                  <a:avLst/>
                  <a:gdLst>
                    <a:gd name="T0" fmla="*/ 140 w 140"/>
                    <a:gd name="T1" fmla="*/ 69 h 140"/>
                    <a:gd name="T2" fmla="*/ 140 w 140"/>
                    <a:gd name="T3" fmla="*/ 69 h 140"/>
                    <a:gd name="T4" fmla="*/ 138 w 140"/>
                    <a:gd name="T5" fmla="*/ 85 h 140"/>
                    <a:gd name="T6" fmla="*/ 134 w 140"/>
                    <a:gd name="T7" fmla="*/ 98 h 140"/>
                    <a:gd name="T8" fmla="*/ 128 w 140"/>
                    <a:gd name="T9" fmla="*/ 110 h 140"/>
                    <a:gd name="T10" fmla="*/ 119 w 140"/>
                    <a:gd name="T11" fmla="*/ 119 h 140"/>
                    <a:gd name="T12" fmla="*/ 108 w 140"/>
                    <a:gd name="T13" fmla="*/ 128 h 140"/>
                    <a:gd name="T14" fmla="*/ 96 w 140"/>
                    <a:gd name="T15" fmla="*/ 134 h 140"/>
                    <a:gd name="T16" fmla="*/ 84 w 140"/>
                    <a:gd name="T17" fmla="*/ 139 h 140"/>
                    <a:gd name="T18" fmla="*/ 69 w 140"/>
                    <a:gd name="T19" fmla="*/ 140 h 140"/>
                    <a:gd name="T20" fmla="*/ 69 w 140"/>
                    <a:gd name="T21" fmla="*/ 140 h 140"/>
                    <a:gd name="T22" fmla="*/ 55 w 140"/>
                    <a:gd name="T23" fmla="*/ 139 h 140"/>
                    <a:gd name="T24" fmla="*/ 42 w 140"/>
                    <a:gd name="T25" fmla="*/ 134 h 140"/>
                    <a:gd name="T26" fmla="*/ 30 w 140"/>
                    <a:gd name="T27" fmla="*/ 128 h 140"/>
                    <a:gd name="T28" fmla="*/ 19 w 140"/>
                    <a:gd name="T29" fmla="*/ 119 h 140"/>
                    <a:gd name="T30" fmla="*/ 12 w 140"/>
                    <a:gd name="T31" fmla="*/ 110 h 140"/>
                    <a:gd name="T32" fmla="*/ 4 w 140"/>
                    <a:gd name="T33" fmla="*/ 98 h 140"/>
                    <a:gd name="T34" fmla="*/ 0 w 140"/>
                    <a:gd name="T35" fmla="*/ 85 h 140"/>
                    <a:gd name="T36" fmla="*/ 0 w 140"/>
                    <a:gd name="T37" fmla="*/ 69 h 140"/>
                    <a:gd name="T38" fmla="*/ 0 w 140"/>
                    <a:gd name="T39" fmla="*/ 69 h 140"/>
                    <a:gd name="T40" fmla="*/ 0 w 140"/>
                    <a:gd name="T41" fmla="*/ 56 h 140"/>
                    <a:gd name="T42" fmla="*/ 4 w 140"/>
                    <a:gd name="T43" fmla="*/ 42 h 140"/>
                    <a:gd name="T44" fmla="*/ 12 w 140"/>
                    <a:gd name="T45" fmla="*/ 30 h 140"/>
                    <a:gd name="T46" fmla="*/ 19 w 140"/>
                    <a:gd name="T47" fmla="*/ 20 h 140"/>
                    <a:gd name="T48" fmla="*/ 30 w 140"/>
                    <a:gd name="T49" fmla="*/ 12 h 140"/>
                    <a:gd name="T50" fmla="*/ 42 w 140"/>
                    <a:gd name="T51" fmla="*/ 5 h 140"/>
                    <a:gd name="T52" fmla="*/ 55 w 140"/>
                    <a:gd name="T53" fmla="*/ 2 h 140"/>
                    <a:gd name="T54" fmla="*/ 69 w 140"/>
                    <a:gd name="T55" fmla="*/ 0 h 140"/>
                    <a:gd name="T56" fmla="*/ 69 w 140"/>
                    <a:gd name="T57" fmla="*/ 0 h 140"/>
                    <a:gd name="T58" fmla="*/ 84 w 140"/>
                    <a:gd name="T59" fmla="*/ 2 h 140"/>
                    <a:gd name="T60" fmla="*/ 96 w 140"/>
                    <a:gd name="T61" fmla="*/ 5 h 140"/>
                    <a:gd name="T62" fmla="*/ 108 w 140"/>
                    <a:gd name="T63" fmla="*/ 12 h 140"/>
                    <a:gd name="T64" fmla="*/ 119 w 140"/>
                    <a:gd name="T65" fmla="*/ 20 h 140"/>
                    <a:gd name="T66" fmla="*/ 128 w 140"/>
                    <a:gd name="T67" fmla="*/ 30 h 140"/>
                    <a:gd name="T68" fmla="*/ 134 w 140"/>
                    <a:gd name="T69" fmla="*/ 42 h 140"/>
                    <a:gd name="T70" fmla="*/ 138 w 140"/>
                    <a:gd name="T71" fmla="*/ 56 h 140"/>
                    <a:gd name="T72" fmla="*/ 140 w 140"/>
                    <a:gd name="T73" fmla="*/ 69 h 140"/>
                    <a:gd name="T74" fmla="*/ 140 w 140"/>
                    <a:gd name="T75" fmla="*/ 6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0">
                      <a:moveTo>
                        <a:pt x="140" y="69"/>
                      </a:moveTo>
                      <a:lnTo>
                        <a:pt x="140" y="69"/>
                      </a:lnTo>
                      <a:lnTo>
                        <a:pt x="138" y="85"/>
                      </a:lnTo>
                      <a:lnTo>
                        <a:pt x="134" y="98"/>
                      </a:lnTo>
                      <a:lnTo>
                        <a:pt x="128" y="110"/>
                      </a:lnTo>
                      <a:lnTo>
                        <a:pt x="119" y="119"/>
                      </a:lnTo>
                      <a:lnTo>
                        <a:pt x="108" y="128"/>
                      </a:lnTo>
                      <a:lnTo>
                        <a:pt x="96" y="134"/>
                      </a:lnTo>
                      <a:lnTo>
                        <a:pt x="84" y="139"/>
                      </a:lnTo>
                      <a:lnTo>
                        <a:pt x="69" y="140"/>
                      </a:lnTo>
                      <a:lnTo>
                        <a:pt x="69" y="140"/>
                      </a:lnTo>
                      <a:lnTo>
                        <a:pt x="55" y="139"/>
                      </a:lnTo>
                      <a:lnTo>
                        <a:pt x="42" y="134"/>
                      </a:lnTo>
                      <a:lnTo>
                        <a:pt x="30" y="128"/>
                      </a:lnTo>
                      <a:lnTo>
                        <a:pt x="19" y="119"/>
                      </a:lnTo>
                      <a:lnTo>
                        <a:pt x="12" y="110"/>
                      </a:lnTo>
                      <a:lnTo>
                        <a:pt x="4" y="98"/>
                      </a:lnTo>
                      <a:lnTo>
                        <a:pt x="0" y="85"/>
                      </a:lnTo>
                      <a:lnTo>
                        <a:pt x="0" y="69"/>
                      </a:lnTo>
                      <a:lnTo>
                        <a:pt x="0" y="69"/>
                      </a:lnTo>
                      <a:lnTo>
                        <a:pt x="0" y="56"/>
                      </a:lnTo>
                      <a:lnTo>
                        <a:pt x="4" y="42"/>
                      </a:lnTo>
                      <a:lnTo>
                        <a:pt x="12" y="30"/>
                      </a:lnTo>
                      <a:lnTo>
                        <a:pt x="19" y="20"/>
                      </a:lnTo>
                      <a:lnTo>
                        <a:pt x="30" y="12"/>
                      </a:lnTo>
                      <a:lnTo>
                        <a:pt x="42" y="5"/>
                      </a:lnTo>
                      <a:lnTo>
                        <a:pt x="55" y="2"/>
                      </a:lnTo>
                      <a:lnTo>
                        <a:pt x="69" y="0"/>
                      </a:lnTo>
                      <a:lnTo>
                        <a:pt x="69" y="0"/>
                      </a:lnTo>
                      <a:lnTo>
                        <a:pt x="84" y="2"/>
                      </a:lnTo>
                      <a:lnTo>
                        <a:pt x="96" y="5"/>
                      </a:lnTo>
                      <a:lnTo>
                        <a:pt x="108" y="12"/>
                      </a:lnTo>
                      <a:lnTo>
                        <a:pt x="119" y="20"/>
                      </a:lnTo>
                      <a:lnTo>
                        <a:pt x="128" y="30"/>
                      </a:lnTo>
                      <a:lnTo>
                        <a:pt x="134" y="42"/>
                      </a:lnTo>
                      <a:lnTo>
                        <a:pt x="138" y="56"/>
                      </a:lnTo>
                      <a:lnTo>
                        <a:pt x="140" y="69"/>
                      </a:lnTo>
                      <a:lnTo>
                        <a:pt x="140" y="6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2" name="Freeform 288">
                  <a:extLst>
                    <a:ext uri="{FF2B5EF4-FFF2-40B4-BE49-F238E27FC236}">
                      <a16:creationId xmlns:a16="http://schemas.microsoft.com/office/drawing/2014/main" id="{B65D41E1-1864-A9CB-FD34-139384E58CCD}"/>
                    </a:ext>
                  </a:extLst>
                </p:cNvPr>
                <p:cNvSpPr>
                  <a:spLocks/>
                </p:cNvSpPr>
                <p:nvPr/>
              </p:nvSpPr>
              <p:spPr bwMode="auto">
                <a:xfrm>
                  <a:off x="3191" y="3080"/>
                  <a:ext cx="205" cy="205"/>
                </a:xfrm>
                <a:custGeom>
                  <a:avLst/>
                  <a:gdLst>
                    <a:gd name="T0" fmla="*/ 205 w 205"/>
                    <a:gd name="T1" fmla="*/ 102 h 205"/>
                    <a:gd name="T2" fmla="*/ 204 w 205"/>
                    <a:gd name="T3" fmla="*/ 124 h 205"/>
                    <a:gd name="T4" fmla="*/ 198 w 205"/>
                    <a:gd name="T5" fmla="*/ 142 h 205"/>
                    <a:gd name="T6" fmla="*/ 189 w 205"/>
                    <a:gd name="T7" fmla="*/ 160 h 205"/>
                    <a:gd name="T8" fmla="*/ 175 w 205"/>
                    <a:gd name="T9" fmla="*/ 175 h 205"/>
                    <a:gd name="T10" fmla="*/ 160 w 205"/>
                    <a:gd name="T11" fmla="*/ 187 h 205"/>
                    <a:gd name="T12" fmla="*/ 143 w 205"/>
                    <a:gd name="T13" fmla="*/ 196 h 205"/>
                    <a:gd name="T14" fmla="*/ 124 w 205"/>
                    <a:gd name="T15" fmla="*/ 202 h 205"/>
                    <a:gd name="T16" fmla="*/ 103 w 205"/>
                    <a:gd name="T17" fmla="*/ 205 h 205"/>
                    <a:gd name="T18" fmla="*/ 92 w 205"/>
                    <a:gd name="T19" fmla="*/ 203 h 205"/>
                    <a:gd name="T20" fmla="*/ 73 w 205"/>
                    <a:gd name="T21" fmla="*/ 200 h 205"/>
                    <a:gd name="T22" fmla="*/ 54 w 205"/>
                    <a:gd name="T23" fmla="*/ 193 h 205"/>
                    <a:gd name="T24" fmla="*/ 38 w 205"/>
                    <a:gd name="T25" fmla="*/ 181 h 205"/>
                    <a:gd name="T26" fmla="*/ 24 w 205"/>
                    <a:gd name="T27" fmla="*/ 167 h 205"/>
                    <a:gd name="T28" fmla="*/ 12 w 205"/>
                    <a:gd name="T29" fmla="*/ 151 h 205"/>
                    <a:gd name="T30" fmla="*/ 5 w 205"/>
                    <a:gd name="T31" fmla="*/ 133 h 205"/>
                    <a:gd name="T32" fmla="*/ 2 w 205"/>
                    <a:gd name="T33" fmla="*/ 113 h 205"/>
                    <a:gd name="T34" fmla="*/ 0 w 205"/>
                    <a:gd name="T35" fmla="*/ 102 h 205"/>
                    <a:gd name="T36" fmla="*/ 3 w 205"/>
                    <a:gd name="T37" fmla="*/ 81 h 205"/>
                    <a:gd name="T38" fmla="*/ 9 w 205"/>
                    <a:gd name="T39" fmla="*/ 62 h 205"/>
                    <a:gd name="T40" fmla="*/ 18 w 205"/>
                    <a:gd name="T41" fmla="*/ 45 h 205"/>
                    <a:gd name="T42" fmla="*/ 30 w 205"/>
                    <a:gd name="T43" fmla="*/ 30 h 205"/>
                    <a:gd name="T44" fmla="*/ 45 w 205"/>
                    <a:gd name="T45" fmla="*/ 16 h 205"/>
                    <a:gd name="T46" fmla="*/ 63 w 205"/>
                    <a:gd name="T47" fmla="*/ 7 h 205"/>
                    <a:gd name="T48" fmla="*/ 83 w 205"/>
                    <a:gd name="T49" fmla="*/ 1 h 205"/>
                    <a:gd name="T50" fmla="*/ 103 w 205"/>
                    <a:gd name="T51" fmla="*/ 0 h 205"/>
                    <a:gd name="T52" fmla="*/ 113 w 205"/>
                    <a:gd name="T53" fmla="*/ 0 h 205"/>
                    <a:gd name="T54" fmla="*/ 133 w 205"/>
                    <a:gd name="T55" fmla="*/ 4 h 205"/>
                    <a:gd name="T56" fmla="*/ 152 w 205"/>
                    <a:gd name="T57" fmla="*/ 12 h 205"/>
                    <a:gd name="T58" fmla="*/ 167 w 205"/>
                    <a:gd name="T59" fmla="*/ 23 h 205"/>
                    <a:gd name="T60" fmla="*/ 183 w 205"/>
                    <a:gd name="T61" fmla="*/ 38 h 205"/>
                    <a:gd name="T62" fmla="*/ 193 w 205"/>
                    <a:gd name="T63" fmla="*/ 53 h 205"/>
                    <a:gd name="T64" fmla="*/ 201 w 205"/>
                    <a:gd name="T65" fmla="*/ 72 h 205"/>
                    <a:gd name="T66" fmla="*/ 205 w 205"/>
                    <a:gd name="T67" fmla="*/ 92 h 205"/>
                    <a:gd name="T68" fmla="*/ 205 w 205"/>
                    <a:gd name="T69"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205">
                      <a:moveTo>
                        <a:pt x="205" y="102"/>
                      </a:moveTo>
                      <a:lnTo>
                        <a:pt x="205" y="102"/>
                      </a:lnTo>
                      <a:lnTo>
                        <a:pt x="205" y="113"/>
                      </a:lnTo>
                      <a:lnTo>
                        <a:pt x="204" y="124"/>
                      </a:lnTo>
                      <a:lnTo>
                        <a:pt x="201" y="133"/>
                      </a:lnTo>
                      <a:lnTo>
                        <a:pt x="198" y="142"/>
                      </a:lnTo>
                      <a:lnTo>
                        <a:pt x="193" y="151"/>
                      </a:lnTo>
                      <a:lnTo>
                        <a:pt x="189" y="160"/>
                      </a:lnTo>
                      <a:lnTo>
                        <a:pt x="183" y="167"/>
                      </a:lnTo>
                      <a:lnTo>
                        <a:pt x="175" y="175"/>
                      </a:lnTo>
                      <a:lnTo>
                        <a:pt x="167" y="181"/>
                      </a:lnTo>
                      <a:lnTo>
                        <a:pt x="160" y="187"/>
                      </a:lnTo>
                      <a:lnTo>
                        <a:pt x="152" y="193"/>
                      </a:lnTo>
                      <a:lnTo>
                        <a:pt x="143" y="196"/>
                      </a:lnTo>
                      <a:lnTo>
                        <a:pt x="133" y="200"/>
                      </a:lnTo>
                      <a:lnTo>
                        <a:pt x="124" y="202"/>
                      </a:lnTo>
                      <a:lnTo>
                        <a:pt x="113" y="203"/>
                      </a:lnTo>
                      <a:lnTo>
                        <a:pt x="103" y="205"/>
                      </a:lnTo>
                      <a:lnTo>
                        <a:pt x="103" y="205"/>
                      </a:lnTo>
                      <a:lnTo>
                        <a:pt x="92" y="203"/>
                      </a:lnTo>
                      <a:lnTo>
                        <a:pt x="83" y="202"/>
                      </a:lnTo>
                      <a:lnTo>
                        <a:pt x="73" y="200"/>
                      </a:lnTo>
                      <a:lnTo>
                        <a:pt x="63" y="196"/>
                      </a:lnTo>
                      <a:lnTo>
                        <a:pt x="54" y="193"/>
                      </a:lnTo>
                      <a:lnTo>
                        <a:pt x="45" y="187"/>
                      </a:lnTo>
                      <a:lnTo>
                        <a:pt x="38" y="181"/>
                      </a:lnTo>
                      <a:lnTo>
                        <a:pt x="30" y="175"/>
                      </a:lnTo>
                      <a:lnTo>
                        <a:pt x="24" y="167"/>
                      </a:lnTo>
                      <a:lnTo>
                        <a:pt x="18" y="160"/>
                      </a:lnTo>
                      <a:lnTo>
                        <a:pt x="12" y="151"/>
                      </a:lnTo>
                      <a:lnTo>
                        <a:pt x="9" y="142"/>
                      </a:lnTo>
                      <a:lnTo>
                        <a:pt x="5" y="133"/>
                      </a:lnTo>
                      <a:lnTo>
                        <a:pt x="3" y="124"/>
                      </a:lnTo>
                      <a:lnTo>
                        <a:pt x="2" y="113"/>
                      </a:lnTo>
                      <a:lnTo>
                        <a:pt x="0" y="102"/>
                      </a:lnTo>
                      <a:lnTo>
                        <a:pt x="0" y="102"/>
                      </a:lnTo>
                      <a:lnTo>
                        <a:pt x="2" y="92"/>
                      </a:lnTo>
                      <a:lnTo>
                        <a:pt x="3" y="81"/>
                      </a:lnTo>
                      <a:lnTo>
                        <a:pt x="5" y="72"/>
                      </a:lnTo>
                      <a:lnTo>
                        <a:pt x="9" y="62"/>
                      </a:lnTo>
                      <a:lnTo>
                        <a:pt x="12" y="53"/>
                      </a:lnTo>
                      <a:lnTo>
                        <a:pt x="18" y="45"/>
                      </a:lnTo>
                      <a:lnTo>
                        <a:pt x="24" y="38"/>
                      </a:lnTo>
                      <a:lnTo>
                        <a:pt x="30" y="30"/>
                      </a:lnTo>
                      <a:lnTo>
                        <a:pt x="38" y="23"/>
                      </a:lnTo>
                      <a:lnTo>
                        <a:pt x="45" y="16"/>
                      </a:lnTo>
                      <a:lnTo>
                        <a:pt x="54" y="12"/>
                      </a:lnTo>
                      <a:lnTo>
                        <a:pt x="63" y="7"/>
                      </a:lnTo>
                      <a:lnTo>
                        <a:pt x="73" y="4"/>
                      </a:lnTo>
                      <a:lnTo>
                        <a:pt x="83" y="1"/>
                      </a:lnTo>
                      <a:lnTo>
                        <a:pt x="92" y="0"/>
                      </a:lnTo>
                      <a:lnTo>
                        <a:pt x="103" y="0"/>
                      </a:lnTo>
                      <a:lnTo>
                        <a:pt x="103" y="0"/>
                      </a:lnTo>
                      <a:lnTo>
                        <a:pt x="113" y="0"/>
                      </a:lnTo>
                      <a:lnTo>
                        <a:pt x="124" y="1"/>
                      </a:lnTo>
                      <a:lnTo>
                        <a:pt x="133" y="4"/>
                      </a:lnTo>
                      <a:lnTo>
                        <a:pt x="143" y="7"/>
                      </a:lnTo>
                      <a:lnTo>
                        <a:pt x="152" y="12"/>
                      </a:lnTo>
                      <a:lnTo>
                        <a:pt x="160" y="16"/>
                      </a:lnTo>
                      <a:lnTo>
                        <a:pt x="167" y="23"/>
                      </a:lnTo>
                      <a:lnTo>
                        <a:pt x="175" y="30"/>
                      </a:lnTo>
                      <a:lnTo>
                        <a:pt x="183" y="38"/>
                      </a:lnTo>
                      <a:lnTo>
                        <a:pt x="189" y="45"/>
                      </a:lnTo>
                      <a:lnTo>
                        <a:pt x="193" y="53"/>
                      </a:lnTo>
                      <a:lnTo>
                        <a:pt x="198" y="62"/>
                      </a:lnTo>
                      <a:lnTo>
                        <a:pt x="201" y="72"/>
                      </a:lnTo>
                      <a:lnTo>
                        <a:pt x="204" y="81"/>
                      </a:lnTo>
                      <a:lnTo>
                        <a:pt x="205" y="92"/>
                      </a:lnTo>
                      <a:lnTo>
                        <a:pt x="205" y="102"/>
                      </a:lnTo>
                      <a:lnTo>
                        <a:pt x="205" y="102"/>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3" name="Freeform 289">
                  <a:extLst>
                    <a:ext uri="{FF2B5EF4-FFF2-40B4-BE49-F238E27FC236}">
                      <a16:creationId xmlns:a16="http://schemas.microsoft.com/office/drawing/2014/main" id="{56E035DC-F978-2964-B168-B13C0727BB7E}"/>
                    </a:ext>
                  </a:extLst>
                </p:cNvPr>
                <p:cNvSpPr>
                  <a:spLocks/>
                </p:cNvSpPr>
                <p:nvPr/>
              </p:nvSpPr>
              <p:spPr bwMode="auto">
                <a:xfrm>
                  <a:off x="2858" y="3080"/>
                  <a:ext cx="160" cy="160"/>
                </a:xfrm>
                <a:custGeom>
                  <a:avLst/>
                  <a:gdLst>
                    <a:gd name="T0" fmla="*/ 160 w 160"/>
                    <a:gd name="T1" fmla="*/ 80 h 160"/>
                    <a:gd name="T2" fmla="*/ 160 w 160"/>
                    <a:gd name="T3" fmla="*/ 80 h 160"/>
                    <a:gd name="T4" fmla="*/ 158 w 160"/>
                    <a:gd name="T5" fmla="*/ 96 h 160"/>
                    <a:gd name="T6" fmla="*/ 154 w 160"/>
                    <a:gd name="T7" fmla="*/ 111 h 160"/>
                    <a:gd name="T8" fmla="*/ 146 w 160"/>
                    <a:gd name="T9" fmla="*/ 125 h 160"/>
                    <a:gd name="T10" fmla="*/ 137 w 160"/>
                    <a:gd name="T11" fmla="*/ 136 h 160"/>
                    <a:gd name="T12" fmla="*/ 125 w 160"/>
                    <a:gd name="T13" fmla="*/ 146 h 160"/>
                    <a:gd name="T14" fmla="*/ 112 w 160"/>
                    <a:gd name="T15" fmla="*/ 154 h 160"/>
                    <a:gd name="T16" fmla="*/ 97 w 160"/>
                    <a:gd name="T17" fmla="*/ 158 h 160"/>
                    <a:gd name="T18" fmla="*/ 80 w 160"/>
                    <a:gd name="T19" fmla="*/ 160 h 160"/>
                    <a:gd name="T20" fmla="*/ 80 w 160"/>
                    <a:gd name="T21" fmla="*/ 160 h 160"/>
                    <a:gd name="T22" fmla="*/ 65 w 160"/>
                    <a:gd name="T23" fmla="*/ 158 h 160"/>
                    <a:gd name="T24" fmla="*/ 50 w 160"/>
                    <a:gd name="T25" fmla="*/ 154 h 160"/>
                    <a:gd name="T26" fmla="*/ 36 w 160"/>
                    <a:gd name="T27" fmla="*/ 146 h 160"/>
                    <a:gd name="T28" fmla="*/ 24 w 160"/>
                    <a:gd name="T29" fmla="*/ 136 h 160"/>
                    <a:gd name="T30" fmla="*/ 14 w 160"/>
                    <a:gd name="T31" fmla="*/ 125 h 160"/>
                    <a:gd name="T32" fmla="*/ 6 w 160"/>
                    <a:gd name="T33" fmla="*/ 111 h 160"/>
                    <a:gd name="T34" fmla="*/ 2 w 160"/>
                    <a:gd name="T35" fmla="*/ 96 h 160"/>
                    <a:gd name="T36" fmla="*/ 0 w 160"/>
                    <a:gd name="T37" fmla="*/ 80 h 160"/>
                    <a:gd name="T38" fmla="*/ 0 w 160"/>
                    <a:gd name="T39" fmla="*/ 80 h 160"/>
                    <a:gd name="T40" fmla="*/ 2 w 160"/>
                    <a:gd name="T41" fmla="*/ 63 h 160"/>
                    <a:gd name="T42" fmla="*/ 6 w 160"/>
                    <a:gd name="T43" fmla="*/ 48 h 160"/>
                    <a:gd name="T44" fmla="*/ 14 w 160"/>
                    <a:gd name="T45" fmla="*/ 35 h 160"/>
                    <a:gd name="T46" fmla="*/ 24 w 160"/>
                    <a:gd name="T47" fmla="*/ 23 h 160"/>
                    <a:gd name="T48" fmla="*/ 36 w 160"/>
                    <a:gd name="T49" fmla="*/ 13 h 160"/>
                    <a:gd name="T50" fmla="*/ 50 w 160"/>
                    <a:gd name="T51" fmla="*/ 6 h 160"/>
                    <a:gd name="T52" fmla="*/ 65 w 160"/>
                    <a:gd name="T53" fmla="*/ 1 h 160"/>
                    <a:gd name="T54" fmla="*/ 80 w 160"/>
                    <a:gd name="T55" fmla="*/ 0 h 160"/>
                    <a:gd name="T56" fmla="*/ 80 w 160"/>
                    <a:gd name="T57" fmla="*/ 0 h 160"/>
                    <a:gd name="T58" fmla="*/ 97 w 160"/>
                    <a:gd name="T59" fmla="*/ 1 h 160"/>
                    <a:gd name="T60" fmla="*/ 112 w 160"/>
                    <a:gd name="T61" fmla="*/ 6 h 160"/>
                    <a:gd name="T62" fmla="*/ 125 w 160"/>
                    <a:gd name="T63" fmla="*/ 13 h 160"/>
                    <a:gd name="T64" fmla="*/ 137 w 160"/>
                    <a:gd name="T65" fmla="*/ 23 h 160"/>
                    <a:gd name="T66" fmla="*/ 146 w 160"/>
                    <a:gd name="T67" fmla="*/ 35 h 160"/>
                    <a:gd name="T68" fmla="*/ 154 w 160"/>
                    <a:gd name="T69" fmla="*/ 48 h 160"/>
                    <a:gd name="T70" fmla="*/ 158 w 160"/>
                    <a:gd name="T71" fmla="*/ 63 h 160"/>
                    <a:gd name="T72" fmla="*/ 160 w 160"/>
                    <a:gd name="T73" fmla="*/ 80 h 160"/>
                    <a:gd name="T74" fmla="*/ 160 w 160"/>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60" y="80"/>
                      </a:moveTo>
                      <a:lnTo>
                        <a:pt x="160" y="80"/>
                      </a:lnTo>
                      <a:lnTo>
                        <a:pt x="158" y="96"/>
                      </a:lnTo>
                      <a:lnTo>
                        <a:pt x="154" y="111"/>
                      </a:lnTo>
                      <a:lnTo>
                        <a:pt x="146" y="125"/>
                      </a:lnTo>
                      <a:lnTo>
                        <a:pt x="137" y="136"/>
                      </a:lnTo>
                      <a:lnTo>
                        <a:pt x="125" y="146"/>
                      </a:lnTo>
                      <a:lnTo>
                        <a:pt x="112" y="154"/>
                      </a:lnTo>
                      <a:lnTo>
                        <a:pt x="97" y="158"/>
                      </a:lnTo>
                      <a:lnTo>
                        <a:pt x="80" y="160"/>
                      </a:lnTo>
                      <a:lnTo>
                        <a:pt x="80" y="160"/>
                      </a:lnTo>
                      <a:lnTo>
                        <a:pt x="65" y="158"/>
                      </a:lnTo>
                      <a:lnTo>
                        <a:pt x="50" y="154"/>
                      </a:lnTo>
                      <a:lnTo>
                        <a:pt x="36" y="146"/>
                      </a:lnTo>
                      <a:lnTo>
                        <a:pt x="24" y="136"/>
                      </a:lnTo>
                      <a:lnTo>
                        <a:pt x="14" y="125"/>
                      </a:lnTo>
                      <a:lnTo>
                        <a:pt x="6" y="111"/>
                      </a:lnTo>
                      <a:lnTo>
                        <a:pt x="2" y="96"/>
                      </a:lnTo>
                      <a:lnTo>
                        <a:pt x="0" y="80"/>
                      </a:lnTo>
                      <a:lnTo>
                        <a:pt x="0" y="80"/>
                      </a:lnTo>
                      <a:lnTo>
                        <a:pt x="2" y="63"/>
                      </a:lnTo>
                      <a:lnTo>
                        <a:pt x="6" y="48"/>
                      </a:lnTo>
                      <a:lnTo>
                        <a:pt x="14" y="35"/>
                      </a:lnTo>
                      <a:lnTo>
                        <a:pt x="24" y="23"/>
                      </a:lnTo>
                      <a:lnTo>
                        <a:pt x="36" y="13"/>
                      </a:lnTo>
                      <a:lnTo>
                        <a:pt x="50" y="6"/>
                      </a:lnTo>
                      <a:lnTo>
                        <a:pt x="65" y="1"/>
                      </a:lnTo>
                      <a:lnTo>
                        <a:pt x="80" y="0"/>
                      </a:lnTo>
                      <a:lnTo>
                        <a:pt x="80" y="0"/>
                      </a:lnTo>
                      <a:lnTo>
                        <a:pt x="97" y="1"/>
                      </a:lnTo>
                      <a:lnTo>
                        <a:pt x="112" y="6"/>
                      </a:lnTo>
                      <a:lnTo>
                        <a:pt x="125" y="13"/>
                      </a:lnTo>
                      <a:lnTo>
                        <a:pt x="137" y="23"/>
                      </a:lnTo>
                      <a:lnTo>
                        <a:pt x="146" y="35"/>
                      </a:lnTo>
                      <a:lnTo>
                        <a:pt x="154" y="48"/>
                      </a:lnTo>
                      <a:lnTo>
                        <a:pt x="158" y="63"/>
                      </a:lnTo>
                      <a:lnTo>
                        <a:pt x="160" y="80"/>
                      </a:lnTo>
                      <a:lnTo>
                        <a:pt x="160" y="80"/>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4" name="Freeform 290">
                  <a:extLst>
                    <a:ext uri="{FF2B5EF4-FFF2-40B4-BE49-F238E27FC236}">
                      <a16:creationId xmlns:a16="http://schemas.microsoft.com/office/drawing/2014/main" id="{AFC4AF16-24D1-BE52-C10E-937B99357552}"/>
                    </a:ext>
                  </a:extLst>
                </p:cNvPr>
                <p:cNvSpPr>
                  <a:spLocks/>
                </p:cNvSpPr>
                <p:nvPr/>
              </p:nvSpPr>
              <p:spPr bwMode="auto">
                <a:xfrm>
                  <a:off x="3045" y="3050"/>
                  <a:ext cx="163" cy="163"/>
                </a:xfrm>
                <a:custGeom>
                  <a:avLst/>
                  <a:gdLst>
                    <a:gd name="T0" fmla="*/ 163 w 163"/>
                    <a:gd name="T1" fmla="*/ 81 h 163"/>
                    <a:gd name="T2" fmla="*/ 163 w 163"/>
                    <a:gd name="T3" fmla="*/ 81 h 163"/>
                    <a:gd name="T4" fmla="*/ 161 w 163"/>
                    <a:gd name="T5" fmla="*/ 98 h 163"/>
                    <a:gd name="T6" fmla="*/ 157 w 163"/>
                    <a:gd name="T7" fmla="*/ 113 h 163"/>
                    <a:gd name="T8" fmla="*/ 149 w 163"/>
                    <a:gd name="T9" fmla="*/ 126 h 163"/>
                    <a:gd name="T10" fmla="*/ 139 w 163"/>
                    <a:gd name="T11" fmla="*/ 138 h 163"/>
                    <a:gd name="T12" fmla="*/ 127 w 163"/>
                    <a:gd name="T13" fmla="*/ 149 h 163"/>
                    <a:gd name="T14" fmla="*/ 113 w 163"/>
                    <a:gd name="T15" fmla="*/ 157 h 163"/>
                    <a:gd name="T16" fmla="*/ 98 w 163"/>
                    <a:gd name="T17" fmla="*/ 161 h 163"/>
                    <a:gd name="T18" fmla="*/ 81 w 163"/>
                    <a:gd name="T19" fmla="*/ 163 h 163"/>
                    <a:gd name="T20" fmla="*/ 81 w 163"/>
                    <a:gd name="T21" fmla="*/ 163 h 163"/>
                    <a:gd name="T22" fmla="*/ 65 w 163"/>
                    <a:gd name="T23" fmla="*/ 161 h 163"/>
                    <a:gd name="T24" fmla="*/ 50 w 163"/>
                    <a:gd name="T25" fmla="*/ 157 h 163"/>
                    <a:gd name="T26" fmla="*/ 36 w 163"/>
                    <a:gd name="T27" fmla="*/ 149 h 163"/>
                    <a:gd name="T28" fmla="*/ 24 w 163"/>
                    <a:gd name="T29" fmla="*/ 138 h 163"/>
                    <a:gd name="T30" fmla="*/ 14 w 163"/>
                    <a:gd name="T31" fmla="*/ 126 h 163"/>
                    <a:gd name="T32" fmla="*/ 6 w 163"/>
                    <a:gd name="T33" fmla="*/ 113 h 163"/>
                    <a:gd name="T34" fmla="*/ 2 w 163"/>
                    <a:gd name="T35" fmla="*/ 98 h 163"/>
                    <a:gd name="T36" fmla="*/ 0 w 163"/>
                    <a:gd name="T37" fmla="*/ 81 h 163"/>
                    <a:gd name="T38" fmla="*/ 0 w 163"/>
                    <a:gd name="T39" fmla="*/ 81 h 163"/>
                    <a:gd name="T40" fmla="*/ 2 w 163"/>
                    <a:gd name="T41" fmla="*/ 65 h 163"/>
                    <a:gd name="T42" fmla="*/ 6 w 163"/>
                    <a:gd name="T43" fmla="*/ 50 h 163"/>
                    <a:gd name="T44" fmla="*/ 14 w 163"/>
                    <a:gd name="T45" fmla="*/ 36 h 163"/>
                    <a:gd name="T46" fmla="*/ 24 w 163"/>
                    <a:gd name="T47" fmla="*/ 24 h 163"/>
                    <a:gd name="T48" fmla="*/ 36 w 163"/>
                    <a:gd name="T49" fmla="*/ 13 h 163"/>
                    <a:gd name="T50" fmla="*/ 50 w 163"/>
                    <a:gd name="T51" fmla="*/ 6 h 163"/>
                    <a:gd name="T52" fmla="*/ 65 w 163"/>
                    <a:gd name="T53" fmla="*/ 1 h 163"/>
                    <a:gd name="T54" fmla="*/ 81 w 163"/>
                    <a:gd name="T55" fmla="*/ 0 h 163"/>
                    <a:gd name="T56" fmla="*/ 81 w 163"/>
                    <a:gd name="T57" fmla="*/ 0 h 163"/>
                    <a:gd name="T58" fmla="*/ 98 w 163"/>
                    <a:gd name="T59" fmla="*/ 1 h 163"/>
                    <a:gd name="T60" fmla="*/ 113 w 163"/>
                    <a:gd name="T61" fmla="*/ 6 h 163"/>
                    <a:gd name="T62" fmla="*/ 127 w 163"/>
                    <a:gd name="T63" fmla="*/ 13 h 163"/>
                    <a:gd name="T64" fmla="*/ 139 w 163"/>
                    <a:gd name="T65" fmla="*/ 24 h 163"/>
                    <a:gd name="T66" fmla="*/ 149 w 163"/>
                    <a:gd name="T67" fmla="*/ 36 h 163"/>
                    <a:gd name="T68" fmla="*/ 157 w 163"/>
                    <a:gd name="T69" fmla="*/ 50 h 163"/>
                    <a:gd name="T70" fmla="*/ 161 w 163"/>
                    <a:gd name="T71" fmla="*/ 65 h 163"/>
                    <a:gd name="T72" fmla="*/ 163 w 163"/>
                    <a:gd name="T73" fmla="*/ 81 h 163"/>
                    <a:gd name="T74" fmla="*/ 163 w 163"/>
                    <a:gd name="T75"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3">
                      <a:moveTo>
                        <a:pt x="163" y="81"/>
                      </a:moveTo>
                      <a:lnTo>
                        <a:pt x="163" y="81"/>
                      </a:lnTo>
                      <a:lnTo>
                        <a:pt x="161" y="98"/>
                      </a:lnTo>
                      <a:lnTo>
                        <a:pt x="157" y="113"/>
                      </a:lnTo>
                      <a:lnTo>
                        <a:pt x="149" y="126"/>
                      </a:lnTo>
                      <a:lnTo>
                        <a:pt x="139" y="138"/>
                      </a:lnTo>
                      <a:lnTo>
                        <a:pt x="127" y="149"/>
                      </a:lnTo>
                      <a:lnTo>
                        <a:pt x="113" y="157"/>
                      </a:lnTo>
                      <a:lnTo>
                        <a:pt x="98" y="161"/>
                      </a:lnTo>
                      <a:lnTo>
                        <a:pt x="81" y="163"/>
                      </a:lnTo>
                      <a:lnTo>
                        <a:pt x="81" y="163"/>
                      </a:lnTo>
                      <a:lnTo>
                        <a:pt x="65" y="161"/>
                      </a:lnTo>
                      <a:lnTo>
                        <a:pt x="50" y="157"/>
                      </a:lnTo>
                      <a:lnTo>
                        <a:pt x="36" y="149"/>
                      </a:lnTo>
                      <a:lnTo>
                        <a:pt x="24" y="138"/>
                      </a:lnTo>
                      <a:lnTo>
                        <a:pt x="14" y="126"/>
                      </a:lnTo>
                      <a:lnTo>
                        <a:pt x="6" y="113"/>
                      </a:lnTo>
                      <a:lnTo>
                        <a:pt x="2" y="98"/>
                      </a:lnTo>
                      <a:lnTo>
                        <a:pt x="0" y="81"/>
                      </a:lnTo>
                      <a:lnTo>
                        <a:pt x="0" y="81"/>
                      </a:lnTo>
                      <a:lnTo>
                        <a:pt x="2" y="65"/>
                      </a:lnTo>
                      <a:lnTo>
                        <a:pt x="6" y="50"/>
                      </a:lnTo>
                      <a:lnTo>
                        <a:pt x="14" y="36"/>
                      </a:lnTo>
                      <a:lnTo>
                        <a:pt x="24" y="24"/>
                      </a:lnTo>
                      <a:lnTo>
                        <a:pt x="36" y="13"/>
                      </a:lnTo>
                      <a:lnTo>
                        <a:pt x="50" y="6"/>
                      </a:lnTo>
                      <a:lnTo>
                        <a:pt x="65" y="1"/>
                      </a:lnTo>
                      <a:lnTo>
                        <a:pt x="81" y="0"/>
                      </a:lnTo>
                      <a:lnTo>
                        <a:pt x="81" y="0"/>
                      </a:lnTo>
                      <a:lnTo>
                        <a:pt x="98" y="1"/>
                      </a:lnTo>
                      <a:lnTo>
                        <a:pt x="113" y="6"/>
                      </a:lnTo>
                      <a:lnTo>
                        <a:pt x="127" y="13"/>
                      </a:lnTo>
                      <a:lnTo>
                        <a:pt x="139" y="24"/>
                      </a:lnTo>
                      <a:lnTo>
                        <a:pt x="149" y="36"/>
                      </a:lnTo>
                      <a:lnTo>
                        <a:pt x="157" y="50"/>
                      </a:lnTo>
                      <a:lnTo>
                        <a:pt x="161" y="65"/>
                      </a:lnTo>
                      <a:lnTo>
                        <a:pt x="163" y="81"/>
                      </a:lnTo>
                      <a:lnTo>
                        <a:pt x="163" y="8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5" name="Freeform 291">
                  <a:extLst>
                    <a:ext uri="{FF2B5EF4-FFF2-40B4-BE49-F238E27FC236}">
                      <a16:creationId xmlns:a16="http://schemas.microsoft.com/office/drawing/2014/main" id="{3A160465-6450-7E79-3C0F-ACDD9CB55BA9}"/>
                    </a:ext>
                  </a:extLst>
                </p:cNvPr>
                <p:cNvSpPr>
                  <a:spLocks/>
                </p:cNvSpPr>
                <p:nvPr/>
              </p:nvSpPr>
              <p:spPr bwMode="auto">
                <a:xfrm>
                  <a:off x="2457" y="3015"/>
                  <a:ext cx="139" cy="137"/>
                </a:xfrm>
                <a:custGeom>
                  <a:avLst/>
                  <a:gdLst>
                    <a:gd name="T0" fmla="*/ 139 w 139"/>
                    <a:gd name="T1" fmla="*/ 69 h 137"/>
                    <a:gd name="T2" fmla="*/ 139 w 139"/>
                    <a:gd name="T3" fmla="*/ 69 h 137"/>
                    <a:gd name="T4" fmla="*/ 137 w 139"/>
                    <a:gd name="T5" fmla="*/ 83 h 137"/>
                    <a:gd name="T6" fmla="*/ 133 w 139"/>
                    <a:gd name="T7" fmla="*/ 95 h 137"/>
                    <a:gd name="T8" fmla="*/ 127 w 139"/>
                    <a:gd name="T9" fmla="*/ 107 h 137"/>
                    <a:gd name="T10" fmla="*/ 118 w 139"/>
                    <a:gd name="T11" fmla="*/ 118 h 137"/>
                    <a:gd name="T12" fmla="*/ 109 w 139"/>
                    <a:gd name="T13" fmla="*/ 127 h 137"/>
                    <a:gd name="T14" fmla="*/ 97 w 139"/>
                    <a:gd name="T15" fmla="*/ 133 h 137"/>
                    <a:gd name="T16" fmla="*/ 83 w 139"/>
                    <a:gd name="T17" fmla="*/ 136 h 137"/>
                    <a:gd name="T18" fmla="*/ 70 w 139"/>
                    <a:gd name="T19" fmla="*/ 137 h 137"/>
                    <a:gd name="T20" fmla="*/ 70 w 139"/>
                    <a:gd name="T21" fmla="*/ 137 h 137"/>
                    <a:gd name="T22" fmla="*/ 56 w 139"/>
                    <a:gd name="T23" fmla="*/ 136 h 137"/>
                    <a:gd name="T24" fmla="*/ 42 w 139"/>
                    <a:gd name="T25" fmla="*/ 133 h 137"/>
                    <a:gd name="T26" fmla="*/ 30 w 139"/>
                    <a:gd name="T27" fmla="*/ 127 h 137"/>
                    <a:gd name="T28" fmla="*/ 21 w 139"/>
                    <a:gd name="T29" fmla="*/ 118 h 137"/>
                    <a:gd name="T30" fmla="*/ 12 w 139"/>
                    <a:gd name="T31" fmla="*/ 107 h 137"/>
                    <a:gd name="T32" fmla="*/ 6 w 139"/>
                    <a:gd name="T33" fmla="*/ 95 h 137"/>
                    <a:gd name="T34" fmla="*/ 2 w 139"/>
                    <a:gd name="T35" fmla="*/ 83 h 137"/>
                    <a:gd name="T36" fmla="*/ 0 w 139"/>
                    <a:gd name="T37" fmla="*/ 69 h 137"/>
                    <a:gd name="T38" fmla="*/ 0 w 139"/>
                    <a:gd name="T39" fmla="*/ 69 h 137"/>
                    <a:gd name="T40" fmla="*/ 2 w 139"/>
                    <a:gd name="T41" fmla="*/ 54 h 137"/>
                    <a:gd name="T42" fmla="*/ 6 w 139"/>
                    <a:gd name="T43" fmla="*/ 42 h 137"/>
                    <a:gd name="T44" fmla="*/ 12 w 139"/>
                    <a:gd name="T45" fmla="*/ 30 h 137"/>
                    <a:gd name="T46" fmla="*/ 21 w 139"/>
                    <a:gd name="T47" fmla="*/ 20 h 137"/>
                    <a:gd name="T48" fmla="*/ 30 w 139"/>
                    <a:gd name="T49" fmla="*/ 12 h 137"/>
                    <a:gd name="T50" fmla="*/ 42 w 139"/>
                    <a:gd name="T51" fmla="*/ 5 h 137"/>
                    <a:gd name="T52" fmla="*/ 56 w 139"/>
                    <a:gd name="T53" fmla="*/ 2 h 137"/>
                    <a:gd name="T54" fmla="*/ 70 w 139"/>
                    <a:gd name="T55" fmla="*/ 0 h 137"/>
                    <a:gd name="T56" fmla="*/ 70 w 139"/>
                    <a:gd name="T57" fmla="*/ 0 h 137"/>
                    <a:gd name="T58" fmla="*/ 83 w 139"/>
                    <a:gd name="T59" fmla="*/ 2 h 137"/>
                    <a:gd name="T60" fmla="*/ 97 w 139"/>
                    <a:gd name="T61" fmla="*/ 5 h 137"/>
                    <a:gd name="T62" fmla="*/ 109 w 139"/>
                    <a:gd name="T63" fmla="*/ 12 h 137"/>
                    <a:gd name="T64" fmla="*/ 118 w 139"/>
                    <a:gd name="T65" fmla="*/ 20 h 137"/>
                    <a:gd name="T66" fmla="*/ 127 w 139"/>
                    <a:gd name="T67" fmla="*/ 30 h 137"/>
                    <a:gd name="T68" fmla="*/ 133 w 139"/>
                    <a:gd name="T69" fmla="*/ 42 h 137"/>
                    <a:gd name="T70" fmla="*/ 137 w 139"/>
                    <a:gd name="T71" fmla="*/ 54 h 137"/>
                    <a:gd name="T72" fmla="*/ 139 w 139"/>
                    <a:gd name="T73" fmla="*/ 69 h 137"/>
                    <a:gd name="T74" fmla="*/ 139 w 139"/>
                    <a:gd name="T75"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37">
                      <a:moveTo>
                        <a:pt x="139" y="69"/>
                      </a:moveTo>
                      <a:lnTo>
                        <a:pt x="139" y="69"/>
                      </a:lnTo>
                      <a:lnTo>
                        <a:pt x="137" y="83"/>
                      </a:lnTo>
                      <a:lnTo>
                        <a:pt x="133" y="95"/>
                      </a:lnTo>
                      <a:lnTo>
                        <a:pt x="127" y="107"/>
                      </a:lnTo>
                      <a:lnTo>
                        <a:pt x="118" y="118"/>
                      </a:lnTo>
                      <a:lnTo>
                        <a:pt x="109" y="127"/>
                      </a:lnTo>
                      <a:lnTo>
                        <a:pt x="97" y="133"/>
                      </a:lnTo>
                      <a:lnTo>
                        <a:pt x="83" y="136"/>
                      </a:lnTo>
                      <a:lnTo>
                        <a:pt x="70" y="137"/>
                      </a:lnTo>
                      <a:lnTo>
                        <a:pt x="70" y="137"/>
                      </a:lnTo>
                      <a:lnTo>
                        <a:pt x="56" y="136"/>
                      </a:lnTo>
                      <a:lnTo>
                        <a:pt x="42" y="133"/>
                      </a:lnTo>
                      <a:lnTo>
                        <a:pt x="30" y="127"/>
                      </a:lnTo>
                      <a:lnTo>
                        <a:pt x="21" y="118"/>
                      </a:lnTo>
                      <a:lnTo>
                        <a:pt x="12" y="107"/>
                      </a:lnTo>
                      <a:lnTo>
                        <a:pt x="6" y="95"/>
                      </a:lnTo>
                      <a:lnTo>
                        <a:pt x="2" y="83"/>
                      </a:lnTo>
                      <a:lnTo>
                        <a:pt x="0" y="69"/>
                      </a:lnTo>
                      <a:lnTo>
                        <a:pt x="0" y="69"/>
                      </a:lnTo>
                      <a:lnTo>
                        <a:pt x="2" y="54"/>
                      </a:lnTo>
                      <a:lnTo>
                        <a:pt x="6" y="42"/>
                      </a:lnTo>
                      <a:lnTo>
                        <a:pt x="12" y="30"/>
                      </a:lnTo>
                      <a:lnTo>
                        <a:pt x="21" y="20"/>
                      </a:lnTo>
                      <a:lnTo>
                        <a:pt x="30" y="12"/>
                      </a:lnTo>
                      <a:lnTo>
                        <a:pt x="42" y="5"/>
                      </a:lnTo>
                      <a:lnTo>
                        <a:pt x="56" y="2"/>
                      </a:lnTo>
                      <a:lnTo>
                        <a:pt x="70" y="0"/>
                      </a:lnTo>
                      <a:lnTo>
                        <a:pt x="70" y="0"/>
                      </a:lnTo>
                      <a:lnTo>
                        <a:pt x="83" y="2"/>
                      </a:lnTo>
                      <a:lnTo>
                        <a:pt x="97" y="5"/>
                      </a:lnTo>
                      <a:lnTo>
                        <a:pt x="109" y="12"/>
                      </a:lnTo>
                      <a:lnTo>
                        <a:pt x="118" y="20"/>
                      </a:lnTo>
                      <a:lnTo>
                        <a:pt x="127" y="30"/>
                      </a:lnTo>
                      <a:lnTo>
                        <a:pt x="133" y="42"/>
                      </a:lnTo>
                      <a:lnTo>
                        <a:pt x="137" y="54"/>
                      </a:lnTo>
                      <a:lnTo>
                        <a:pt x="139" y="69"/>
                      </a:lnTo>
                      <a:lnTo>
                        <a:pt x="139" y="6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6" name="Freeform 292">
                  <a:extLst>
                    <a:ext uri="{FF2B5EF4-FFF2-40B4-BE49-F238E27FC236}">
                      <a16:creationId xmlns:a16="http://schemas.microsoft.com/office/drawing/2014/main" id="{2B2E5BAE-CDBF-4CE5-195B-6E79B4263F8C}"/>
                    </a:ext>
                  </a:extLst>
                </p:cNvPr>
                <p:cNvSpPr>
                  <a:spLocks/>
                </p:cNvSpPr>
                <p:nvPr/>
              </p:nvSpPr>
              <p:spPr bwMode="auto">
                <a:xfrm>
                  <a:off x="2536" y="2968"/>
                  <a:ext cx="135" cy="136"/>
                </a:xfrm>
                <a:custGeom>
                  <a:avLst/>
                  <a:gdLst>
                    <a:gd name="T0" fmla="*/ 135 w 135"/>
                    <a:gd name="T1" fmla="*/ 68 h 136"/>
                    <a:gd name="T2" fmla="*/ 135 w 135"/>
                    <a:gd name="T3" fmla="*/ 68 h 136"/>
                    <a:gd name="T4" fmla="*/ 134 w 135"/>
                    <a:gd name="T5" fmla="*/ 82 h 136"/>
                    <a:gd name="T6" fmla="*/ 131 w 135"/>
                    <a:gd name="T7" fmla="*/ 95 h 136"/>
                    <a:gd name="T8" fmla="*/ 123 w 135"/>
                    <a:gd name="T9" fmla="*/ 106 h 136"/>
                    <a:gd name="T10" fmla="*/ 116 w 135"/>
                    <a:gd name="T11" fmla="*/ 116 h 136"/>
                    <a:gd name="T12" fmla="*/ 105 w 135"/>
                    <a:gd name="T13" fmla="*/ 124 h 136"/>
                    <a:gd name="T14" fmla="*/ 95 w 135"/>
                    <a:gd name="T15" fmla="*/ 130 h 136"/>
                    <a:gd name="T16" fmla="*/ 81 w 135"/>
                    <a:gd name="T17" fmla="*/ 135 h 136"/>
                    <a:gd name="T18" fmla="*/ 67 w 135"/>
                    <a:gd name="T19" fmla="*/ 136 h 136"/>
                    <a:gd name="T20" fmla="*/ 67 w 135"/>
                    <a:gd name="T21" fmla="*/ 136 h 136"/>
                    <a:gd name="T22" fmla="*/ 54 w 135"/>
                    <a:gd name="T23" fmla="*/ 135 h 136"/>
                    <a:gd name="T24" fmla="*/ 42 w 135"/>
                    <a:gd name="T25" fmla="*/ 130 h 136"/>
                    <a:gd name="T26" fmla="*/ 30 w 135"/>
                    <a:gd name="T27" fmla="*/ 124 h 136"/>
                    <a:gd name="T28" fmla="*/ 19 w 135"/>
                    <a:gd name="T29" fmla="*/ 116 h 136"/>
                    <a:gd name="T30" fmla="*/ 12 w 135"/>
                    <a:gd name="T31" fmla="*/ 106 h 136"/>
                    <a:gd name="T32" fmla="*/ 6 w 135"/>
                    <a:gd name="T33" fmla="*/ 95 h 136"/>
                    <a:gd name="T34" fmla="*/ 1 w 135"/>
                    <a:gd name="T35" fmla="*/ 82 h 136"/>
                    <a:gd name="T36" fmla="*/ 0 w 135"/>
                    <a:gd name="T37" fmla="*/ 68 h 136"/>
                    <a:gd name="T38" fmla="*/ 0 w 135"/>
                    <a:gd name="T39" fmla="*/ 68 h 136"/>
                    <a:gd name="T40" fmla="*/ 1 w 135"/>
                    <a:gd name="T41" fmla="*/ 55 h 136"/>
                    <a:gd name="T42" fmla="*/ 6 w 135"/>
                    <a:gd name="T43" fmla="*/ 43 h 136"/>
                    <a:gd name="T44" fmla="*/ 12 w 135"/>
                    <a:gd name="T45" fmla="*/ 31 h 136"/>
                    <a:gd name="T46" fmla="*/ 19 w 135"/>
                    <a:gd name="T47" fmla="*/ 20 h 136"/>
                    <a:gd name="T48" fmla="*/ 30 w 135"/>
                    <a:gd name="T49" fmla="*/ 12 h 136"/>
                    <a:gd name="T50" fmla="*/ 42 w 135"/>
                    <a:gd name="T51" fmla="*/ 6 h 136"/>
                    <a:gd name="T52" fmla="*/ 54 w 135"/>
                    <a:gd name="T53" fmla="*/ 2 h 136"/>
                    <a:gd name="T54" fmla="*/ 67 w 135"/>
                    <a:gd name="T55" fmla="*/ 0 h 136"/>
                    <a:gd name="T56" fmla="*/ 67 w 135"/>
                    <a:gd name="T57" fmla="*/ 0 h 136"/>
                    <a:gd name="T58" fmla="*/ 81 w 135"/>
                    <a:gd name="T59" fmla="*/ 2 h 136"/>
                    <a:gd name="T60" fmla="*/ 95 w 135"/>
                    <a:gd name="T61" fmla="*/ 6 h 136"/>
                    <a:gd name="T62" fmla="*/ 105 w 135"/>
                    <a:gd name="T63" fmla="*/ 12 h 136"/>
                    <a:gd name="T64" fmla="*/ 116 w 135"/>
                    <a:gd name="T65" fmla="*/ 20 h 136"/>
                    <a:gd name="T66" fmla="*/ 123 w 135"/>
                    <a:gd name="T67" fmla="*/ 31 h 136"/>
                    <a:gd name="T68" fmla="*/ 131 w 135"/>
                    <a:gd name="T69" fmla="*/ 43 h 136"/>
                    <a:gd name="T70" fmla="*/ 134 w 135"/>
                    <a:gd name="T71" fmla="*/ 55 h 136"/>
                    <a:gd name="T72" fmla="*/ 135 w 135"/>
                    <a:gd name="T73" fmla="*/ 68 h 136"/>
                    <a:gd name="T74" fmla="*/ 135 w 135"/>
                    <a:gd name="T75"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6">
                      <a:moveTo>
                        <a:pt x="135" y="68"/>
                      </a:moveTo>
                      <a:lnTo>
                        <a:pt x="135" y="68"/>
                      </a:lnTo>
                      <a:lnTo>
                        <a:pt x="134" y="82"/>
                      </a:lnTo>
                      <a:lnTo>
                        <a:pt x="131" y="95"/>
                      </a:lnTo>
                      <a:lnTo>
                        <a:pt x="123" y="106"/>
                      </a:lnTo>
                      <a:lnTo>
                        <a:pt x="116" y="116"/>
                      </a:lnTo>
                      <a:lnTo>
                        <a:pt x="105" y="124"/>
                      </a:lnTo>
                      <a:lnTo>
                        <a:pt x="95" y="130"/>
                      </a:lnTo>
                      <a:lnTo>
                        <a:pt x="81" y="135"/>
                      </a:lnTo>
                      <a:lnTo>
                        <a:pt x="67" y="136"/>
                      </a:lnTo>
                      <a:lnTo>
                        <a:pt x="67" y="136"/>
                      </a:lnTo>
                      <a:lnTo>
                        <a:pt x="54" y="135"/>
                      </a:lnTo>
                      <a:lnTo>
                        <a:pt x="42" y="130"/>
                      </a:lnTo>
                      <a:lnTo>
                        <a:pt x="30" y="124"/>
                      </a:lnTo>
                      <a:lnTo>
                        <a:pt x="19" y="116"/>
                      </a:lnTo>
                      <a:lnTo>
                        <a:pt x="12" y="106"/>
                      </a:lnTo>
                      <a:lnTo>
                        <a:pt x="6" y="95"/>
                      </a:lnTo>
                      <a:lnTo>
                        <a:pt x="1" y="82"/>
                      </a:lnTo>
                      <a:lnTo>
                        <a:pt x="0" y="68"/>
                      </a:lnTo>
                      <a:lnTo>
                        <a:pt x="0" y="68"/>
                      </a:lnTo>
                      <a:lnTo>
                        <a:pt x="1" y="55"/>
                      </a:lnTo>
                      <a:lnTo>
                        <a:pt x="6" y="43"/>
                      </a:lnTo>
                      <a:lnTo>
                        <a:pt x="12" y="31"/>
                      </a:lnTo>
                      <a:lnTo>
                        <a:pt x="19" y="20"/>
                      </a:lnTo>
                      <a:lnTo>
                        <a:pt x="30" y="12"/>
                      </a:lnTo>
                      <a:lnTo>
                        <a:pt x="42" y="6"/>
                      </a:lnTo>
                      <a:lnTo>
                        <a:pt x="54" y="2"/>
                      </a:lnTo>
                      <a:lnTo>
                        <a:pt x="67" y="0"/>
                      </a:lnTo>
                      <a:lnTo>
                        <a:pt x="67" y="0"/>
                      </a:lnTo>
                      <a:lnTo>
                        <a:pt x="81" y="2"/>
                      </a:lnTo>
                      <a:lnTo>
                        <a:pt x="95" y="6"/>
                      </a:lnTo>
                      <a:lnTo>
                        <a:pt x="105" y="12"/>
                      </a:lnTo>
                      <a:lnTo>
                        <a:pt x="116" y="20"/>
                      </a:lnTo>
                      <a:lnTo>
                        <a:pt x="123" y="31"/>
                      </a:lnTo>
                      <a:lnTo>
                        <a:pt x="131" y="43"/>
                      </a:lnTo>
                      <a:lnTo>
                        <a:pt x="134" y="55"/>
                      </a:lnTo>
                      <a:lnTo>
                        <a:pt x="135" y="68"/>
                      </a:lnTo>
                      <a:lnTo>
                        <a:pt x="135" y="68"/>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7" name="Freeform 293">
                  <a:extLst>
                    <a:ext uri="{FF2B5EF4-FFF2-40B4-BE49-F238E27FC236}">
                      <a16:creationId xmlns:a16="http://schemas.microsoft.com/office/drawing/2014/main" id="{00C15F52-31B2-2046-DB5E-1C86C83A582A}"/>
                    </a:ext>
                  </a:extLst>
                </p:cNvPr>
                <p:cNvSpPr>
                  <a:spLocks/>
                </p:cNvSpPr>
                <p:nvPr/>
              </p:nvSpPr>
              <p:spPr bwMode="auto">
                <a:xfrm>
                  <a:off x="2623" y="2795"/>
                  <a:ext cx="173" cy="173"/>
                </a:xfrm>
                <a:custGeom>
                  <a:avLst/>
                  <a:gdLst>
                    <a:gd name="T0" fmla="*/ 173 w 173"/>
                    <a:gd name="T1" fmla="*/ 87 h 173"/>
                    <a:gd name="T2" fmla="*/ 173 w 173"/>
                    <a:gd name="T3" fmla="*/ 87 h 173"/>
                    <a:gd name="T4" fmla="*/ 172 w 173"/>
                    <a:gd name="T5" fmla="*/ 104 h 173"/>
                    <a:gd name="T6" fmla="*/ 166 w 173"/>
                    <a:gd name="T7" fmla="*/ 121 h 173"/>
                    <a:gd name="T8" fmla="*/ 158 w 173"/>
                    <a:gd name="T9" fmla="*/ 136 h 173"/>
                    <a:gd name="T10" fmla="*/ 148 w 173"/>
                    <a:gd name="T11" fmla="*/ 148 h 173"/>
                    <a:gd name="T12" fmla="*/ 134 w 173"/>
                    <a:gd name="T13" fmla="*/ 158 h 173"/>
                    <a:gd name="T14" fmla="*/ 121 w 173"/>
                    <a:gd name="T15" fmla="*/ 167 h 173"/>
                    <a:gd name="T16" fmla="*/ 104 w 173"/>
                    <a:gd name="T17" fmla="*/ 172 h 173"/>
                    <a:gd name="T18" fmla="*/ 86 w 173"/>
                    <a:gd name="T19" fmla="*/ 173 h 173"/>
                    <a:gd name="T20" fmla="*/ 86 w 173"/>
                    <a:gd name="T21" fmla="*/ 173 h 173"/>
                    <a:gd name="T22" fmla="*/ 69 w 173"/>
                    <a:gd name="T23" fmla="*/ 172 h 173"/>
                    <a:gd name="T24" fmla="*/ 53 w 173"/>
                    <a:gd name="T25" fmla="*/ 167 h 173"/>
                    <a:gd name="T26" fmla="*/ 38 w 173"/>
                    <a:gd name="T27" fmla="*/ 158 h 173"/>
                    <a:gd name="T28" fmla="*/ 26 w 173"/>
                    <a:gd name="T29" fmla="*/ 148 h 173"/>
                    <a:gd name="T30" fmla="*/ 15 w 173"/>
                    <a:gd name="T31" fmla="*/ 136 h 173"/>
                    <a:gd name="T32" fmla="*/ 6 w 173"/>
                    <a:gd name="T33" fmla="*/ 121 h 173"/>
                    <a:gd name="T34" fmla="*/ 1 w 173"/>
                    <a:gd name="T35" fmla="*/ 104 h 173"/>
                    <a:gd name="T36" fmla="*/ 0 w 173"/>
                    <a:gd name="T37" fmla="*/ 87 h 173"/>
                    <a:gd name="T38" fmla="*/ 0 w 173"/>
                    <a:gd name="T39" fmla="*/ 87 h 173"/>
                    <a:gd name="T40" fmla="*/ 1 w 173"/>
                    <a:gd name="T41" fmla="*/ 69 h 173"/>
                    <a:gd name="T42" fmla="*/ 6 w 173"/>
                    <a:gd name="T43" fmla="*/ 53 h 173"/>
                    <a:gd name="T44" fmla="*/ 15 w 173"/>
                    <a:gd name="T45" fmla="*/ 38 h 173"/>
                    <a:gd name="T46" fmla="*/ 26 w 173"/>
                    <a:gd name="T47" fmla="*/ 26 h 173"/>
                    <a:gd name="T48" fmla="*/ 38 w 173"/>
                    <a:gd name="T49" fmla="*/ 15 h 173"/>
                    <a:gd name="T50" fmla="*/ 53 w 173"/>
                    <a:gd name="T51" fmla="*/ 8 h 173"/>
                    <a:gd name="T52" fmla="*/ 69 w 173"/>
                    <a:gd name="T53" fmla="*/ 2 h 173"/>
                    <a:gd name="T54" fmla="*/ 86 w 173"/>
                    <a:gd name="T55" fmla="*/ 0 h 173"/>
                    <a:gd name="T56" fmla="*/ 86 w 173"/>
                    <a:gd name="T57" fmla="*/ 0 h 173"/>
                    <a:gd name="T58" fmla="*/ 104 w 173"/>
                    <a:gd name="T59" fmla="*/ 2 h 173"/>
                    <a:gd name="T60" fmla="*/ 121 w 173"/>
                    <a:gd name="T61" fmla="*/ 8 h 173"/>
                    <a:gd name="T62" fmla="*/ 134 w 173"/>
                    <a:gd name="T63" fmla="*/ 15 h 173"/>
                    <a:gd name="T64" fmla="*/ 148 w 173"/>
                    <a:gd name="T65" fmla="*/ 26 h 173"/>
                    <a:gd name="T66" fmla="*/ 158 w 173"/>
                    <a:gd name="T67" fmla="*/ 38 h 173"/>
                    <a:gd name="T68" fmla="*/ 166 w 173"/>
                    <a:gd name="T69" fmla="*/ 53 h 173"/>
                    <a:gd name="T70" fmla="*/ 172 w 173"/>
                    <a:gd name="T71" fmla="*/ 69 h 173"/>
                    <a:gd name="T72" fmla="*/ 173 w 173"/>
                    <a:gd name="T73" fmla="*/ 87 h 173"/>
                    <a:gd name="T74" fmla="*/ 173 w 173"/>
                    <a:gd name="T75" fmla="*/ 8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3">
                      <a:moveTo>
                        <a:pt x="173" y="87"/>
                      </a:moveTo>
                      <a:lnTo>
                        <a:pt x="173" y="87"/>
                      </a:lnTo>
                      <a:lnTo>
                        <a:pt x="172" y="104"/>
                      </a:lnTo>
                      <a:lnTo>
                        <a:pt x="166" y="121"/>
                      </a:lnTo>
                      <a:lnTo>
                        <a:pt x="158" y="136"/>
                      </a:lnTo>
                      <a:lnTo>
                        <a:pt x="148" y="148"/>
                      </a:lnTo>
                      <a:lnTo>
                        <a:pt x="134" y="158"/>
                      </a:lnTo>
                      <a:lnTo>
                        <a:pt x="121" y="167"/>
                      </a:lnTo>
                      <a:lnTo>
                        <a:pt x="104" y="172"/>
                      </a:lnTo>
                      <a:lnTo>
                        <a:pt x="86" y="173"/>
                      </a:lnTo>
                      <a:lnTo>
                        <a:pt x="86" y="173"/>
                      </a:lnTo>
                      <a:lnTo>
                        <a:pt x="69" y="172"/>
                      </a:lnTo>
                      <a:lnTo>
                        <a:pt x="53" y="167"/>
                      </a:lnTo>
                      <a:lnTo>
                        <a:pt x="38" y="158"/>
                      </a:lnTo>
                      <a:lnTo>
                        <a:pt x="26" y="148"/>
                      </a:lnTo>
                      <a:lnTo>
                        <a:pt x="15" y="136"/>
                      </a:lnTo>
                      <a:lnTo>
                        <a:pt x="6" y="121"/>
                      </a:lnTo>
                      <a:lnTo>
                        <a:pt x="1" y="104"/>
                      </a:lnTo>
                      <a:lnTo>
                        <a:pt x="0" y="87"/>
                      </a:lnTo>
                      <a:lnTo>
                        <a:pt x="0" y="87"/>
                      </a:lnTo>
                      <a:lnTo>
                        <a:pt x="1" y="69"/>
                      </a:lnTo>
                      <a:lnTo>
                        <a:pt x="6" y="53"/>
                      </a:lnTo>
                      <a:lnTo>
                        <a:pt x="15" y="38"/>
                      </a:lnTo>
                      <a:lnTo>
                        <a:pt x="26" y="26"/>
                      </a:lnTo>
                      <a:lnTo>
                        <a:pt x="38" y="15"/>
                      </a:lnTo>
                      <a:lnTo>
                        <a:pt x="53" y="8"/>
                      </a:lnTo>
                      <a:lnTo>
                        <a:pt x="69" y="2"/>
                      </a:lnTo>
                      <a:lnTo>
                        <a:pt x="86" y="0"/>
                      </a:lnTo>
                      <a:lnTo>
                        <a:pt x="86" y="0"/>
                      </a:lnTo>
                      <a:lnTo>
                        <a:pt x="104" y="2"/>
                      </a:lnTo>
                      <a:lnTo>
                        <a:pt x="121" y="8"/>
                      </a:lnTo>
                      <a:lnTo>
                        <a:pt x="134" y="15"/>
                      </a:lnTo>
                      <a:lnTo>
                        <a:pt x="148" y="26"/>
                      </a:lnTo>
                      <a:lnTo>
                        <a:pt x="158" y="38"/>
                      </a:lnTo>
                      <a:lnTo>
                        <a:pt x="166" y="53"/>
                      </a:lnTo>
                      <a:lnTo>
                        <a:pt x="172" y="69"/>
                      </a:lnTo>
                      <a:lnTo>
                        <a:pt x="173" y="87"/>
                      </a:lnTo>
                      <a:lnTo>
                        <a:pt x="173" y="87"/>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8" name="Freeform 294">
                  <a:extLst>
                    <a:ext uri="{FF2B5EF4-FFF2-40B4-BE49-F238E27FC236}">
                      <a16:creationId xmlns:a16="http://schemas.microsoft.com/office/drawing/2014/main" id="{CFBA756B-F8A5-E493-F4BD-AAF05DE14F9B}"/>
                    </a:ext>
                  </a:extLst>
                </p:cNvPr>
                <p:cNvSpPr>
                  <a:spLocks/>
                </p:cNvSpPr>
                <p:nvPr/>
              </p:nvSpPr>
              <p:spPr bwMode="auto">
                <a:xfrm>
                  <a:off x="4111" y="3291"/>
                  <a:ext cx="177" cy="179"/>
                </a:xfrm>
                <a:custGeom>
                  <a:avLst/>
                  <a:gdLst>
                    <a:gd name="T0" fmla="*/ 177 w 177"/>
                    <a:gd name="T1" fmla="*/ 89 h 179"/>
                    <a:gd name="T2" fmla="*/ 177 w 177"/>
                    <a:gd name="T3" fmla="*/ 89 h 179"/>
                    <a:gd name="T4" fmla="*/ 177 w 177"/>
                    <a:gd name="T5" fmla="*/ 98 h 179"/>
                    <a:gd name="T6" fmla="*/ 176 w 177"/>
                    <a:gd name="T7" fmla="*/ 107 h 179"/>
                    <a:gd name="T8" fmla="*/ 170 w 177"/>
                    <a:gd name="T9" fmla="*/ 124 h 179"/>
                    <a:gd name="T10" fmla="*/ 162 w 177"/>
                    <a:gd name="T11" fmla="*/ 140 h 179"/>
                    <a:gd name="T12" fmla="*/ 152 w 177"/>
                    <a:gd name="T13" fmla="*/ 152 h 179"/>
                    <a:gd name="T14" fmla="*/ 138 w 177"/>
                    <a:gd name="T15" fmla="*/ 164 h 179"/>
                    <a:gd name="T16" fmla="*/ 123 w 177"/>
                    <a:gd name="T17" fmla="*/ 172 h 179"/>
                    <a:gd name="T18" fmla="*/ 107 w 177"/>
                    <a:gd name="T19" fmla="*/ 176 h 179"/>
                    <a:gd name="T20" fmla="*/ 98 w 177"/>
                    <a:gd name="T21" fmla="*/ 178 h 179"/>
                    <a:gd name="T22" fmla="*/ 88 w 177"/>
                    <a:gd name="T23" fmla="*/ 179 h 179"/>
                    <a:gd name="T24" fmla="*/ 88 w 177"/>
                    <a:gd name="T25" fmla="*/ 179 h 179"/>
                    <a:gd name="T26" fmla="*/ 79 w 177"/>
                    <a:gd name="T27" fmla="*/ 178 h 179"/>
                    <a:gd name="T28" fmla="*/ 70 w 177"/>
                    <a:gd name="T29" fmla="*/ 176 h 179"/>
                    <a:gd name="T30" fmla="*/ 54 w 177"/>
                    <a:gd name="T31" fmla="*/ 172 h 179"/>
                    <a:gd name="T32" fmla="*/ 39 w 177"/>
                    <a:gd name="T33" fmla="*/ 164 h 179"/>
                    <a:gd name="T34" fmla="*/ 25 w 177"/>
                    <a:gd name="T35" fmla="*/ 152 h 179"/>
                    <a:gd name="T36" fmla="*/ 15 w 177"/>
                    <a:gd name="T37" fmla="*/ 140 h 179"/>
                    <a:gd name="T38" fmla="*/ 6 w 177"/>
                    <a:gd name="T39" fmla="*/ 124 h 179"/>
                    <a:gd name="T40" fmla="*/ 1 w 177"/>
                    <a:gd name="T41" fmla="*/ 107 h 179"/>
                    <a:gd name="T42" fmla="*/ 0 w 177"/>
                    <a:gd name="T43" fmla="*/ 98 h 179"/>
                    <a:gd name="T44" fmla="*/ 0 w 177"/>
                    <a:gd name="T45" fmla="*/ 89 h 179"/>
                    <a:gd name="T46" fmla="*/ 0 w 177"/>
                    <a:gd name="T47" fmla="*/ 89 h 179"/>
                    <a:gd name="T48" fmla="*/ 0 w 177"/>
                    <a:gd name="T49" fmla="*/ 80 h 179"/>
                    <a:gd name="T50" fmla="*/ 1 w 177"/>
                    <a:gd name="T51" fmla="*/ 71 h 179"/>
                    <a:gd name="T52" fmla="*/ 6 w 177"/>
                    <a:gd name="T53" fmla="*/ 54 h 179"/>
                    <a:gd name="T54" fmla="*/ 15 w 177"/>
                    <a:gd name="T55" fmla="*/ 39 h 179"/>
                    <a:gd name="T56" fmla="*/ 25 w 177"/>
                    <a:gd name="T57" fmla="*/ 26 h 179"/>
                    <a:gd name="T58" fmla="*/ 39 w 177"/>
                    <a:gd name="T59" fmla="*/ 15 h 179"/>
                    <a:gd name="T60" fmla="*/ 54 w 177"/>
                    <a:gd name="T61" fmla="*/ 7 h 179"/>
                    <a:gd name="T62" fmla="*/ 70 w 177"/>
                    <a:gd name="T63" fmla="*/ 1 h 179"/>
                    <a:gd name="T64" fmla="*/ 79 w 177"/>
                    <a:gd name="T65" fmla="*/ 0 h 179"/>
                    <a:gd name="T66" fmla="*/ 88 w 177"/>
                    <a:gd name="T67" fmla="*/ 0 h 179"/>
                    <a:gd name="T68" fmla="*/ 88 w 177"/>
                    <a:gd name="T69" fmla="*/ 0 h 179"/>
                    <a:gd name="T70" fmla="*/ 98 w 177"/>
                    <a:gd name="T71" fmla="*/ 0 h 179"/>
                    <a:gd name="T72" fmla="*/ 107 w 177"/>
                    <a:gd name="T73" fmla="*/ 1 h 179"/>
                    <a:gd name="T74" fmla="*/ 123 w 177"/>
                    <a:gd name="T75" fmla="*/ 7 h 179"/>
                    <a:gd name="T76" fmla="*/ 138 w 177"/>
                    <a:gd name="T77" fmla="*/ 15 h 179"/>
                    <a:gd name="T78" fmla="*/ 152 w 177"/>
                    <a:gd name="T79" fmla="*/ 26 h 179"/>
                    <a:gd name="T80" fmla="*/ 162 w 177"/>
                    <a:gd name="T81" fmla="*/ 39 h 179"/>
                    <a:gd name="T82" fmla="*/ 170 w 177"/>
                    <a:gd name="T83" fmla="*/ 54 h 179"/>
                    <a:gd name="T84" fmla="*/ 176 w 177"/>
                    <a:gd name="T85" fmla="*/ 71 h 179"/>
                    <a:gd name="T86" fmla="*/ 177 w 177"/>
                    <a:gd name="T87" fmla="*/ 80 h 179"/>
                    <a:gd name="T88" fmla="*/ 177 w 177"/>
                    <a:gd name="T89" fmla="*/ 89 h 179"/>
                    <a:gd name="T90" fmla="*/ 177 w 177"/>
                    <a:gd name="T9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7" h="179">
                      <a:moveTo>
                        <a:pt x="177" y="89"/>
                      </a:moveTo>
                      <a:lnTo>
                        <a:pt x="177" y="89"/>
                      </a:lnTo>
                      <a:lnTo>
                        <a:pt x="177" y="98"/>
                      </a:lnTo>
                      <a:lnTo>
                        <a:pt x="176" y="107"/>
                      </a:lnTo>
                      <a:lnTo>
                        <a:pt x="170" y="124"/>
                      </a:lnTo>
                      <a:lnTo>
                        <a:pt x="162" y="140"/>
                      </a:lnTo>
                      <a:lnTo>
                        <a:pt x="152" y="152"/>
                      </a:lnTo>
                      <a:lnTo>
                        <a:pt x="138" y="164"/>
                      </a:lnTo>
                      <a:lnTo>
                        <a:pt x="123" y="172"/>
                      </a:lnTo>
                      <a:lnTo>
                        <a:pt x="107" y="176"/>
                      </a:lnTo>
                      <a:lnTo>
                        <a:pt x="98" y="178"/>
                      </a:lnTo>
                      <a:lnTo>
                        <a:pt x="88" y="179"/>
                      </a:lnTo>
                      <a:lnTo>
                        <a:pt x="88" y="179"/>
                      </a:lnTo>
                      <a:lnTo>
                        <a:pt x="79" y="178"/>
                      </a:lnTo>
                      <a:lnTo>
                        <a:pt x="70" y="176"/>
                      </a:lnTo>
                      <a:lnTo>
                        <a:pt x="54" y="172"/>
                      </a:lnTo>
                      <a:lnTo>
                        <a:pt x="39" y="164"/>
                      </a:lnTo>
                      <a:lnTo>
                        <a:pt x="25" y="152"/>
                      </a:lnTo>
                      <a:lnTo>
                        <a:pt x="15" y="140"/>
                      </a:lnTo>
                      <a:lnTo>
                        <a:pt x="6" y="124"/>
                      </a:lnTo>
                      <a:lnTo>
                        <a:pt x="1" y="107"/>
                      </a:lnTo>
                      <a:lnTo>
                        <a:pt x="0" y="98"/>
                      </a:lnTo>
                      <a:lnTo>
                        <a:pt x="0" y="89"/>
                      </a:lnTo>
                      <a:lnTo>
                        <a:pt x="0" y="89"/>
                      </a:lnTo>
                      <a:lnTo>
                        <a:pt x="0" y="80"/>
                      </a:lnTo>
                      <a:lnTo>
                        <a:pt x="1" y="71"/>
                      </a:lnTo>
                      <a:lnTo>
                        <a:pt x="6" y="54"/>
                      </a:lnTo>
                      <a:lnTo>
                        <a:pt x="15" y="39"/>
                      </a:lnTo>
                      <a:lnTo>
                        <a:pt x="25" y="26"/>
                      </a:lnTo>
                      <a:lnTo>
                        <a:pt x="39" y="15"/>
                      </a:lnTo>
                      <a:lnTo>
                        <a:pt x="54" y="7"/>
                      </a:lnTo>
                      <a:lnTo>
                        <a:pt x="70" y="1"/>
                      </a:lnTo>
                      <a:lnTo>
                        <a:pt x="79" y="0"/>
                      </a:lnTo>
                      <a:lnTo>
                        <a:pt x="88" y="0"/>
                      </a:lnTo>
                      <a:lnTo>
                        <a:pt x="88" y="0"/>
                      </a:lnTo>
                      <a:lnTo>
                        <a:pt x="98" y="0"/>
                      </a:lnTo>
                      <a:lnTo>
                        <a:pt x="107" y="1"/>
                      </a:lnTo>
                      <a:lnTo>
                        <a:pt x="123" y="7"/>
                      </a:lnTo>
                      <a:lnTo>
                        <a:pt x="138" y="15"/>
                      </a:lnTo>
                      <a:lnTo>
                        <a:pt x="152" y="26"/>
                      </a:lnTo>
                      <a:lnTo>
                        <a:pt x="162" y="39"/>
                      </a:lnTo>
                      <a:lnTo>
                        <a:pt x="170" y="54"/>
                      </a:lnTo>
                      <a:lnTo>
                        <a:pt x="176" y="71"/>
                      </a:lnTo>
                      <a:lnTo>
                        <a:pt x="177" y="80"/>
                      </a:lnTo>
                      <a:lnTo>
                        <a:pt x="177" y="89"/>
                      </a:lnTo>
                      <a:lnTo>
                        <a:pt x="177" y="8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79" name="Freeform 295">
                  <a:extLst>
                    <a:ext uri="{FF2B5EF4-FFF2-40B4-BE49-F238E27FC236}">
                      <a16:creationId xmlns:a16="http://schemas.microsoft.com/office/drawing/2014/main" id="{7107AE6B-9613-0C22-30DB-090FE5C00AF9}"/>
                    </a:ext>
                  </a:extLst>
                </p:cNvPr>
                <p:cNvSpPr>
                  <a:spLocks/>
                </p:cNvSpPr>
                <p:nvPr/>
              </p:nvSpPr>
              <p:spPr bwMode="auto">
                <a:xfrm>
                  <a:off x="3337" y="3151"/>
                  <a:ext cx="187" cy="187"/>
                </a:xfrm>
                <a:custGeom>
                  <a:avLst/>
                  <a:gdLst>
                    <a:gd name="T0" fmla="*/ 187 w 187"/>
                    <a:gd name="T1" fmla="*/ 93 h 187"/>
                    <a:gd name="T2" fmla="*/ 187 w 187"/>
                    <a:gd name="T3" fmla="*/ 93 h 187"/>
                    <a:gd name="T4" fmla="*/ 187 w 187"/>
                    <a:gd name="T5" fmla="*/ 102 h 187"/>
                    <a:gd name="T6" fmla="*/ 186 w 187"/>
                    <a:gd name="T7" fmla="*/ 111 h 187"/>
                    <a:gd name="T8" fmla="*/ 184 w 187"/>
                    <a:gd name="T9" fmla="*/ 120 h 187"/>
                    <a:gd name="T10" fmla="*/ 180 w 187"/>
                    <a:gd name="T11" fmla="*/ 129 h 187"/>
                    <a:gd name="T12" fmla="*/ 172 w 187"/>
                    <a:gd name="T13" fmla="*/ 144 h 187"/>
                    <a:gd name="T14" fmla="*/ 160 w 187"/>
                    <a:gd name="T15" fmla="*/ 158 h 187"/>
                    <a:gd name="T16" fmla="*/ 147 w 187"/>
                    <a:gd name="T17" fmla="*/ 170 h 187"/>
                    <a:gd name="T18" fmla="*/ 130 w 187"/>
                    <a:gd name="T19" fmla="*/ 179 h 187"/>
                    <a:gd name="T20" fmla="*/ 122 w 187"/>
                    <a:gd name="T21" fmla="*/ 182 h 187"/>
                    <a:gd name="T22" fmla="*/ 113 w 187"/>
                    <a:gd name="T23" fmla="*/ 184 h 187"/>
                    <a:gd name="T24" fmla="*/ 104 w 187"/>
                    <a:gd name="T25" fmla="*/ 185 h 187"/>
                    <a:gd name="T26" fmla="*/ 94 w 187"/>
                    <a:gd name="T27" fmla="*/ 187 h 187"/>
                    <a:gd name="T28" fmla="*/ 94 w 187"/>
                    <a:gd name="T29" fmla="*/ 187 h 187"/>
                    <a:gd name="T30" fmla="*/ 85 w 187"/>
                    <a:gd name="T31" fmla="*/ 185 h 187"/>
                    <a:gd name="T32" fmla="*/ 76 w 187"/>
                    <a:gd name="T33" fmla="*/ 184 h 187"/>
                    <a:gd name="T34" fmla="*/ 67 w 187"/>
                    <a:gd name="T35" fmla="*/ 182 h 187"/>
                    <a:gd name="T36" fmla="*/ 58 w 187"/>
                    <a:gd name="T37" fmla="*/ 179 h 187"/>
                    <a:gd name="T38" fmla="*/ 43 w 187"/>
                    <a:gd name="T39" fmla="*/ 170 h 187"/>
                    <a:gd name="T40" fmla="*/ 28 w 187"/>
                    <a:gd name="T41" fmla="*/ 158 h 187"/>
                    <a:gd name="T42" fmla="*/ 17 w 187"/>
                    <a:gd name="T43" fmla="*/ 144 h 187"/>
                    <a:gd name="T44" fmla="*/ 8 w 187"/>
                    <a:gd name="T45" fmla="*/ 129 h 187"/>
                    <a:gd name="T46" fmla="*/ 5 w 187"/>
                    <a:gd name="T47" fmla="*/ 120 h 187"/>
                    <a:gd name="T48" fmla="*/ 3 w 187"/>
                    <a:gd name="T49" fmla="*/ 111 h 187"/>
                    <a:gd name="T50" fmla="*/ 2 w 187"/>
                    <a:gd name="T51" fmla="*/ 102 h 187"/>
                    <a:gd name="T52" fmla="*/ 0 w 187"/>
                    <a:gd name="T53" fmla="*/ 93 h 187"/>
                    <a:gd name="T54" fmla="*/ 0 w 187"/>
                    <a:gd name="T55" fmla="*/ 93 h 187"/>
                    <a:gd name="T56" fmla="*/ 2 w 187"/>
                    <a:gd name="T57" fmla="*/ 83 h 187"/>
                    <a:gd name="T58" fmla="*/ 3 w 187"/>
                    <a:gd name="T59" fmla="*/ 74 h 187"/>
                    <a:gd name="T60" fmla="*/ 5 w 187"/>
                    <a:gd name="T61" fmla="*/ 65 h 187"/>
                    <a:gd name="T62" fmla="*/ 8 w 187"/>
                    <a:gd name="T63" fmla="*/ 56 h 187"/>
                    <a:gd name="T64" fmla="*/ 17 w 187"/>
                    <a:gd name="T65" fmla="*/ 40 h 187"/>
                    <a:gd name="T66" fmla="*/ 28 w 187"/>
                    <a:gd name="T67" fmla="*/ 27 h 187"/>
                    <a:gd name="T68" fmla="*/ 43 w 187"/>
                    <a:gd name="T69" fmla="*/ 15 h 187"/>
                    <a:gd name="T70" fmla="*/ 58 w 187"/>
                    <a:gd name="T71" fmla="*/ 6 h 187"/>
                    <a:gd name="T72" fmla="*/ 67 w 187"/>
                    <a:gd name="T73" fmla="*/ 3 h 187"/>
                    <a:gd name="T74" fmla="*/ 76 w 187"/>
                    <a:gd name="T75" fmla="*/ 1 h 187"/>
                    <a:gd name="T76" fmla="*/ 85 w 187"/>
                    <a:gd name="T77" fmla="*/ 0 h 187"/>
                    <a:gd name="T78" fmla="*/ 94 w 187"/>
                    <a:gd name="T79" fmla="*/ 0 h 187"/>
                    <a:gd name="T80" fmla="*/ 94 w 187"/>
                    <a:gd name="T81" fmla="*/ 0 h 187"/>
                    <a:gd name="T82" fmla="*/ 104 w 187"/>
                    <a:gd name="T83" fmla="*/ 0 h 187"/>
                    <a:gd name="T84" fmla="*/ 113 w 187"/>
                    <a:gd name="T85" fmla="*/ 1 h 187"/>
                    <a:gd name="T86" fmla="*/ 122 w 187"/>
                    <a:gd name="T87" fmla="*/ 3 h 187"/>
                    <a:gd name="T88" fmla="*/ 130 w 187"/>
                    <a:gd name="T89" fmla="*/ 6 h 187"/>
                    <a:gd name="T90" fmla="*/ 147 w 187"/>
                    <a:gd name="T91" fmla="*/ 15 h 187"/>
                    <a:gd name="T92" fmla="*/ 160 w 187"/>
                    <a:gd name="T93" fmla="*/ 27 h 187"/>
                    <a:gd name="T94" fmla="*/ 172 w 187"/>
                    <a:gd name="T95" fmla="*/ 40 h 187"/>
                    <a:gd name="T96" fmla="*/ 180 w 187"/>
                    <a:gd name="T97" fmla="*/ 56 h 187"/>
                    <a:gd name="T98" fmla="*/ 184 w 187"/>
                    <a:gd name="T99" fmla="*/ 65 h 187"/>
                    <a:gd name="T100" fmla="*/ 186 w 187"/>
                    <a:gd name="T101" fmla="*/ 74 h 187"/>
                    <a:gd name="T102" fmla="*/ 187 w 187"/>
                    <a:gd name="T103" fmla="*/ 83 h 187"/>
                    <a:gd name="T104" fmla="*/ 187 w 187"/>
                    <a:gd name="T105" fmla="*/ 93 h 187"/>
                    <a:gd name="T106" fmla="*/ 187 w 187"/>
                    <a:gd name="T107" fmla="*/ 9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7">
                      <a:moveTo>
                        <a:pt x="187" y="93"/>
                      </a:moveTo>
                      <a:lnTo>
                        <a:pt x="187" y="93"/>
                      </a:lnTo>
                      <a:lnTo>
                        <a:pt x="187" y="102"/>
                      </a:lnTo>
                      <a:lnTo>
                        <a:pt x="186" y="111"/>
                      </a:lnTo>
                      <a:lnTo>
                        <a:pt x="184" y="120"/>
                      </a:lnTo>
                      <a:lnTo>
                        <a:pt x="180" y="129"/>
                      </a:lnTo>
                      <a:lnTo>
                        <a:pt x="172" y="144"/>
                      </a:lnTo>
                      <a:lnTo>
                        <a:pt x="160" y="158"/>
                      </a:lnTo>
                      <a:lnTo>
                        <a:pt x="147" y="170"/>
                      </a:lnTo>
                      <a:lnTo>
                        <a:pt x="130" y="179"/>
                      </a:lnTo>
                      <a:lnTo>
                        <a:pt x="122" y="182"/>
                      </a:lnTo>
                      <a:lnTo>
                        <a:pt x="113" y="184"/>
                      </a:lnTo>
                      <a:lnTo>
                        <a:pt x="104" y="185"/>
                      </a:lnTo>
                      <a:lnTo>
                        <a:pt x="94" y="187"/>
                      </a:lnTo>
                      <a:lnTo>
                        <a:pt x="94" y="187"/>
                      </a:lnTo>
                      <a:lnTo>
                        <a:pt x="85" y="185"/>
                      </a:lnTo>
                      <a:lnTo>
                        <a:pt x="76" y="184"/>
                      </a:lnTo>
                      <a:lnTo>
                        <a:pt x="67" y="182"/>
                      </a:lnTo>
                      <a:lnTo>
                        <a:pt x="58" y="179"/>
                      </a:lnTo>
                      <a:lnTo>
                        <a:pt x="43" y="170"/>
                      </a:lnTo>
                      <a:lnTo>
                        <a:pt x="28" y="158"/>
                      </a:lnTo>
                      <a:lnTo>
                        <a:pt x="17" y="144"/>
                      </a:lnTo>
                      <a:lnTo>
                        <a:pt x="8" y="129"/>
                      </a:lnTo>
                      <a:lnTo>
                        <a:pt x="5" y="120"/>
                      </a:lnTo>
                      <a:lnTo>
                        <a:pt x="3" y="111"/>
                      </a:lnTo>
                      <a:lnTo>
                        <a:pt x="2" y="102"/>
                      </a:lnTo>
                      <a:lnTo>
                        <a:pt x="0" y="93"/>
                      </a:lnTo>
                      <a:lnTo>
                        <a:pt x="0" y="93"/>
                      </a:lnTo>
                      <a:lnTo>
                        <a:pt x="2" y="83"/>
                      </a:lnTo>
                      <a:lnTo>
                        <a:pt x="3" y="74"/>
                      </a:lnTo>
                      <a:lnTo>
                        <a:pt x="5" y="65"/>
                      </a:lnTo>
                      <a:lnTo>
                        <a:pt x="8" y="56"/>
                      </a:lnTo>
                      <a:lnTo>
                        <a:pt x="17" y="40"/>
                      </a:lnTo>
                      <a:lnTo>
                        <a:pt x="28" y="27"/>
                      </a:lnTo>
                      <a:lnTo>
                        <a:pt x="43" y="15"/>
                      </a:lnTo>
                      <a:lnTo>
                        <a:pt x="58" y="6"/>
                      </a:lnTo>
                      <a:lnTo>
                        <a:pt x="67" y="3"/>
                      </a:lnTo>
                      <a:lnTo>
                        <a:pt x="76" y="1"/>
                      </a:lnTo>
                      <a:lnTo>
                        <a:pt x="85" y="0"/>
                      </a:lnTo>
                      <a:lnTo>
                        <a:pt x="94" y="0"/>
                      </a:lnTo>
                      <a:lnTo>
                        <a:pt x="94" y="0"/>
                      </a:lnTo>
                      <a:lnTo>
                        <a:pt x="104" y="0"/>
                      </a:lnTo>
                      <a:lnTo>
                        <a:pt x="113" y="1"/>
                      </a:lnTo>
                      <a:lnTo>
                        <a:pt x="122" y="3"/>
                      </a:lnTo>
                      <a:lnTo>
                        <a:pt x="130" y="6"/>
                      </a:lnTo>
                      <a:lnTo>
                        <a:pt x="147" y="15"/>
                      </a:lnTo>
                      <a:lnTo>
                        <a:pt x="160" y="27"/>
                      </a:lnTo>
                      <a:lnTo>
                        <a:pt x="172" y="40"/>
                      </a:lnTo>
                      <a:lnTo>
                        <a:pt x="180" y="56"/>
                      </a:lnTo>
                      <a:lnTo>
                        <a:pt x="184" y="65"/>
                      </a:lnTo>
                      <a:lnTo>
                        <a:pt x="186" y="74"/>
                      </a:lnTo>
                      <a:lnTo>
                        <a:pt x="187" y="83"/>
                      </a:lnTo>
                      <a:lnTo>
                        <a:pt x="187" y="93"/>
                      </a:lnTo>
                      <a:lnTo>
                        <a:pt x="187" y="93"/>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0" name="Freeform 296">
                  <a:extLst>
                    <a:ext uri="{FF2B5EF4-FFF2-40B4-BE49-F238E27FC236}">
                      <a16:creationId xmlns:a16="http://schemas.microsoft.com/office/drawing/2014/main" id="{E852B4E6-C357-49E2-3EBF-A5FCA914F722}"/>
                    </a:ext>
                  </a:extLst>
                </p:cNvPr>
                <p:cNvSpPr>
                  <a:spLocks/>
                </p:cNvSpPr>
                <p:nvPr/>
              </p:nvSpPr>
              <p:spPr bwMode="auto">
                <a:xfrm>
                  <a:off x="3482" y="3090"/>
                  <a:ext cx="178" cy="180"/>
                </a:xfrm>
                <a:custGeom>
                  <a:avLst/>
                  <a:gdLst>
                    <a:gd name="T0" fmla="*/ 178 w 178"/>
                    <a:gd name="T1" fmla="*/ 89 h 180"/>
                    <a:gd name="T2" fmla="*/ 178 w 178"/>
                    <a:gd name="T3" fmla="*/ 89 h 180"/>
                    <a:gd name="T4" fmla="*/ 178 w 178"/>
                    <a:gd name="T5" fmla="*/ 98 h 180"/>
                    <a:gd name="T6" fmla="*/ 176 w 178"/>
                    <a:gd name="T7" fmla="*/ 107 h 180"/>
                    <a:gd name="T8" fmla="*/ 172 w 178"/>
                    <a:gd name="T9" fmla="*/ 124 h 180"/>
                    <a:gd name="T10" fmla="*/ 163 w 178"/>
                    <a:gd name="T11" fmla="*/ 141 h 180"/>
                    <a:gd name="T12" fmla="*/ 152 w 178"/>
                    <a:gd name="T13" fmla="*/ 153 h 180"/>
                    <a:gd name="T14" fmla="*/ 139 w 178"/>
                    <a:gd name="T15" fmla="*/ 165 h 180"/>
                    <a:gd name="T16" fmla="*/ 124 w 178"/>
                    <a:gd name="T17" fmla="*/ 172 h 180"/>
                    <a:gd name="T18" fmla="*/ 107 w 178"/>
                    <a:gd name="T19" fmla="*/ 177 h 180"/>
                    <a:gd name="T20" fmla="*/ 98 w 178"/>
                    <a:gd name="T21" fmla="*/ 178 h 180"/>
                    <a:gd name="T22" fmla="*/ 89 w 178"/>
                    <a:gd name="T23" fmla="*/ 180 h 180"/>
                    <a:gd name="T24" fmla="*/ 89 w 178"/>
                    <a:gd name="T25" fmla="*/ 180 h 180"/>
                    <a:gd name="T26" fmla="*/ 80 w 178"/>
                    <a:gd name="T27" fmla="*/ 178 h 180"/>
                    <a:gd name="T28" fmla="*/ 71 w 178"/>
                    <a:gd name="T29" fmla="*/ 177 h 180"/>
                    <a:gd name="T30" fmla="*/ 54 w 178"/>
                    <a:gd name="T31" fmla="*/ 172 h 180"/>
                    <a:gd name="T32" fmla="*/ 39 w 178"/>
                    <a:gd name="T33" fmla="*/ 165 h 180"/>
                    <a:gd name="T34" fmla="*/ 26 w 178"/>
                    <a:gd name="T35" fmla="*/ 153 h 180"/>
                    <a:gd name="T36" fmla="*/ 15 w 178"/>
                    <a:gd name="T37" fmla="*/ 141 h 180"/>
                    <a:gd name="T38" fmla="*/ 6 w 178"/>
                    <a:gd name="T39" fmla="*/ 124 h 180"/>
                    <a:gd name="T40" fmla="*/ 2 w 178"/>
                    <a:gd name="T41" fmla="*/ 107 h 180"/>
                    <a:gd name="T42" fmla="*/ 0 w 178"/>
                    <a:gd name="T43" fmla="*/ 98 h 180"/>
                    <a:gd name="T44" fmla="*/ 0 w 178"/>
                    <a:gd name="T45" fmla="*/ 89 h 180"/>
                    <a:gd name="T46" fmla="*/ 0 w 178"/>
                    <a:gd name="T47" fmla="*/ 89 h 180"/>
                    <a:gd name="T48" fmla="*/ 0 w 178"/>
                    <a:gd name="T49" fmla="*/ 80 h 180"/>
                    <a:gd name="T50" fmla="*/ 2 w 178"/>
                    <a:gd name="T51" fmla="*/ 71 h 180"/>
                    <a:gd name="T52" fmla="*/ 6 w 178"/>
                    <a:gd name="T53" fmla="*/ 55 h 180"/>
                    <a:gd name="T54" fmla="*/ 15 w 178"/>
                    <a:gd name="T55" fmla="*/ 40 h 180"/>
                    <a:gd name="T56" fmla="*/ 26 w 178"/>
                    <a:gd name="T57" fmla="*/ 26 h 180"/>
                    <a:gd name="T58" fmla="*/ 39 w 178"/>
                    <a:gd name="T59" fmla="*/ 16 h 180"/>
                    <a:gd name="T60" fmla="*/ 54 w 178"/>
                    <a:gd name="T61" fmla="*/ 8 h 180"/>
                    <a:gd name="T62" fmla="*/ 71 w 178"/>
                    <a:gd name="T63" fmla="*/ 2 h 180"/>
                    <a:gd name="T64" fmla="*/ 80 w 178"/>
                    <a:gd name="T65" fmla="*/ 0 h 180"/>
                    <a:gd name="T66" fmla="*/ 89 w 178"/>
                    <a:gd name="T67" fmla="*/ 0 h 180"/>
                    <a:gd name="T68" fmla="*/ 89 w 178"/>
                    <a:gd name="T69" fmla="*/ 0 h 180"/>
                    <a:gd name="T70" fmla="*/ 98 w 178"/>
                    <a:gd name="T71" fmla="*/ 0 h 180"/>
                    <a:gd name="T72" fmla="*/ 107 w 178"/>
                    <a:gd name="T73" fmla="*/ 2 h 180"/>
                    <a:gd name="T74" fmla="*/ 124 w 178"/>
                    <a:gd name="T75" fmla="*/ 8 h 180"/>
                    <a:gd name="T76" fmla="*/ 139 w 178"/>
                    <a:gd name="T77" fmla="*/ 16 h 180"/>
                    <a:gd name="T78" fmla="*/ 152 w 178"/>
                    <a:gd name="T79" fmla="*/ 26 h 180"/>
                    <a:gd name="T80" fmla="*/ 163 w 178"/>
                    <a:gd name="T81" fmla="*/ 40 h 180"/>
                    <a:gd name="T82" fmla="*/ 172 w 178"/>
                    <a:gd name="T83" fmla="*/ 55 h 180"/>
                    <a:gd name="T84" fmla="*/ 176 w 178"/>
                    <a:gd name="T85" fmla="*/ 71 h 180"/>
                    <a:gd name="T86" fmla="*/ 178 w 178"/>
                    <a:gd name="T87" fmla="*/ 80 h 180"/>
                    <a:gd name="T88" fmla="*/ 178 w 178"/>
                    <a:gd name="T89" fmla="*/ 89 h 180"/>
                    <a:gd name="T90" fmla="*/ 178 w 178"/>
                    <a:gd name="T91" fmla="*/ 8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80">
                      <a:moveTo>
                        <a:pt x="178" y="89"/>
                      </a:moveTo>
                      <a:lnTo>
                        <a:pt x="178" y="89"/>
                      </a:lnTo>
                      <a:lnTo>
                        <a:pt x="178" y="98"/>
                      </a:lnTo>
                      <a:lnTo>
                        <a:pt x="176" y="107"/>
                      </a:lnTo>
                      <a:lnTo>
                        <a:pt x="172" y="124"/>
                      </a:lnTo>
                      <a:lnTo>
                        <a:pt x="163" y="141"/>
                      </a:lnTo>
                      <a:lnTo>
                        <a:pt x="152" y="153"/>
                      </a:lnTo>
                      <a:lnTo>
                        <a:pt x="139" y="165"/>
                      </a:lnTo>
                      <a:lnTo>
                        <a:pt x="124" y="172"/>
                      </a:lnTo>
                      <a:lnTo>
                        <a:pt x="107" y="177"/>
                      </a:lnTo>
                      <a:lnTo>
                        <a:pt x="98" y="178"/>
                      </a:lnTo>
                      <a:lnTo>
                        <a:pt x="89" y="180"/>
                      </a:lnTo>
                      <a:lnTo>
                        <a:pt x="89" y="180"/>
                      </a:lnTo>
                      <a:lnTo>
                        <a:pt x="80" y="178"/>
                      </a:lnTo>
                      <a:lnTo>
                        <a:pt x="71" y="177"/>
                      </a:lnTo>
                      <a:lnTo>
                        <a:pt x="54" y="172"/>
                      </a:lnTo>
                      <a:lnTo>
                        <a:pt x="39" y="165"/>
                      </a:lnTo>
                      <a:lnTo>
                        <a:pt x="26" y="153"/>
                      </a:lnTo>
                      <a:lnTo>
                        <a:pt x="15" y="141"/>
                      </a:lnTo>
                      <a:lnTo>
                        <a:pt x="6" y="124"/>
                      </a:lnTo>
                      <a:lnTo>
                        <a:pt x="2" y="107"/>
                      </a:lnTo>
                      <a:lnTo>
                        <a:pt x="0" y="98"/>
                      </a:lnTo>
                      <a:lnTo>
                        <a:pt x="0" y="89"/>
                      </a:lnTo>
                      <a:lnTo>
                        <a:pt x="0" y="89"/>
                      </a:lnTo>
                      <a:lnTo>
                        <a:pt x="0" y="80"/>
                      </a:lnTo>
                      <a:lnTo>
                        <a:pt x="2" y="71"/>
                      </a:lnTo>
                      <a:lnTo>
                        <a:pt x="6" y="55"/>
                      </a:lnTo>
                      <a:lnTo>
                        <a:pt x="15" y="40"/>
                      </a:lnTo>
                      <a:lnTo>
                        <a:pt x="26" y="26"/>
                      </a:lnTo>
                      <a:lnTo>
                        <a:pt x="39" y="16"/>
                      </a:lnTo>
                      <a:lnTo>
                        <a:pt x="54" y="8"/>
                      </a:lnTo>
                      <a:lnTo>
                        <a:pt x="71" y="2"/>
                      </a:lnTo>
                      <a:lnTo>
                        <a:pt x="80" y="0"/>
                      </a:lnTo>
                      <a:lnTo>
                        <a:pt x="89" y="0"/>
                      </a:lnTo>
                      <a:lnTo>
                        <a:pt x="89" y="0"/>
                      </a:lnTo>
                      <a:lnTo>
                        <a:pt x="98" y="0"/>
                      </a:lnTo>
                      <a:lnTo>
                        <a:pt x="107" y="2"/>
                      </a:lnTo>
                      <a:lnTo>
                        <a:pt x="124" y="8"/>
                      </a:lnTo>
                      <a:lnTo>
                        <a:pt x="139" y="16"/>
                      </a:lnTo>
                      <a:lnTo>
                        <a:pt x="152" y="26"/>
                      </a:lnTo>
                      <a:lnTo>
                        <a:pt x="163" y="40"/>
                      </a:lnTo>
                      <a:lnTo>
                        <a:pt x="172" y="55"/>
                      </a:lnTo>
                      <a:lnTo>
                        <a:pt x="176" y="71"/>
                      </a:lnTo>
                      <a:lnTo>
                        <a:pt x="178" y="80"/>
                      </a:lnTo>
                      <a:lnTo>
                        <a:pt x="178" y="89"/>
                      </a:lnTo>
                      <a:lnTo>
                        <a:pt x="178" y="8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1" name="Freeform 297">
                  <a:extLst>
                    <a:ext uri="{FF2B5EF4-FFF2-40B4-BE49-F238E27FC236}">
                      <a16:creationId xmlns:a16="http://schemas.microsoft.com/office/drawing/2014/main" id="{90D13596-BAEA-7257-B98A-9BF8A22D5CAC}"/>
                    </a:ext>
                  </a:extLst>
                </p:cNvPr>
                <p:cNvSpPr>
                  <a:spLocks/>
                </p:cNvSpPr>
                <p:nvPr/>
              </p:nvSpPr>
              <p:spPr bwMode="auto">
                <a:xfrm>
                  <a:off x="3147" y="2747"/>
                  <a:ext cx="213" cy="211"/>
                </a:xfrm>
                <a:custGeom>
                  <a:avLst/>
                  <a:gdLst>
                    <a:gd name="T0" fmla="*/ 213 w 213"/>
                    <a:gd name="T1" fmla="*/ 105 h 211"/>
                    <a:gd name="T2" fmla="*/ 210 w 213"/>
                    <a:gd name="T3" fmla="*/ 126 h 211"/>
                    <a:gd name="T4" fmla="*/ 204 w 213"/>
                    <a:gd name="T5" fmla="*/ 146 h 211"/>
                    <a:gd name="T6" fmla="*/ 195 w 213"/>
                    <a:gd name="T7" fmla="*/ 164 h 211"/>
                    <a:gd name="T8" fmla="*/ 181 w 213"/>
                    <a:gd name="T9" fmla="*/ 179 h 211"/>
                    <a:gd name="T10" fmla="*/ 166 w 213"/>
                    <a:gd name="T11" fmla="*/ 193 h 211"/>
                    <a:gd name="T12" fmla="*/ 148 w 213"/>
                    <a:gd name="T13" fmla="*/ 202 h 211"/>
                    <a:gd name="T14" fmla="*/ 129 w 213"/>
                    <a:gd name="T15" fmla="*/ 209 h 211"/>
                    <a:gd name="T16" fmla="*/ 107 w 213"/>
                    <a:gd name="T17" fmla="*/ 211 h 211"/>
                    <a:gd name="T18" fmla="*/ 95 w 213"/>
                    <a:gd name="T19" fmla="*/ 211 h 211"/>
                    <a:gd name="T20" fmla="*/ 76 w 213"/>
                    <a:gd name="T21" fmla="*/ 206 h 211"/>
                    <a:gd name="T22" fmla="*/ 56 w 213"/>
                    <a:gd name="T23" fmla="*/ 199 h 211"/>
                    <a:gd name="T24" fmla="*/ 40 w 213"/>
                    <a:gd name="T25" fmla="*/ 187 h 211"/>
                    <a:gd name="T26" fmla="*/ 25 w 213"/>
                    <a:gd name="T27" fmla="*/ 172 h 211"/>
                    <a:gd name="T28" fmla="*/ 14 w 213"/>
                    <a:gd name="T29" fmla="*/ 155 h 211"/>
                    <a:gd name="T30" fmla="*/ 7 w 213"/>
                    <a:gd name="T31" fmla="*/ 137 h 211"/>
                    <a:gd name="T32" fmla="*/ 2 w 213"/>
                    <a:gd name="T33" fmla="*/ 116 h 211"/>
                    <a:gd name="T34" fmla="*/ 0 w 213"/>
                    <a:gd name="T35" fmla="*/ 105 h 211"/>
                    <a:gd name="T36" fmla="*/ 3 w 213"/>
                    <a:gd name="T37" fmla="*/ 84 h 211"/>
                    <a:gd name="T38" fmla="*/ 10 w 213"/>
                    <a:gd name="T39" fmla="*/ 65 h 211"/>
                    <a:gd name="T40" fmla="*/ 19 w 213"/>
                    <a:gd name="T41" fmla="*/ 47 h 211"/>
                    <a:gd name="T42" fmla="*/ 32 w 213"/>
                    <a:gd name="T43" fmla="*/ 30 h 211"/>
                    <a:gd name="T44" fmla="*/ 47 w 213"/>
                    <a:gd name="T45" fmla="*/ 18 h 211"/>
                    <a:gd name="T46" fmla="*/ 65 w 213"/>
                    <a:gd name="T47" fmla="*/ 7 h 211"/>
                    <a:gd name="T48" fmla="*/ 85 w 213"/>
                    <a:gd name="T49" fmla="*/ 1 h 211"/>
                    <a:gd name="T50" fmla="*/ 107 w 213"/>
                    <a:gd name="T51" fmla="*/ 0 h 211"/>
                    <a:gd name="T52" fmla="*/ 118 w 213"/>
                    <a:gd name="T53" fmla="*/ 0 h 211"/>
                    <a:gd name="T54" fmla="*/ 138 w 213"/>
                    <a:gd name="T55" fmla="*/ 4 h 211"/>
                    <a:gd name="T56" fmla="*/ 157 w 213"/>
                    <a:gd name="T57" fmla="*/ 12 h 211"/>
                    <a:gd name="T58" fmla="*/ 174 w 213"/>
                    <a:gd name="T59" fmla="*/ 24 h 211"/>
                    <a:gd name="T60" fmla="*/ 189 w 213"/>
                    <a:gd name="T61" fmla="*/ 37 h 211"/>
                    <a:gd name="T62" fmla="*/ 199 w 213"/>
                    <a:gd name="T63" fmla="*/ 54 h 211"/>
                    <a:gd name="T64" fmla="*/ 208 w 213"/>
                    <a:gd name="T65" fmla="*/ 74 h 211"/>
                    <a:gd name="T66" fmla="*/ 211 w 213"/>
                    <a:gd name="T67" fmla="*/ 95 h 211"/>
                    <a:gd name="T68" fmla="*/ 213 w 213"/>
                    <a:gd name="T69" fmla="*/ 10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1">
                      <a:moveTo>
                        <a:pt x="213" y="105"/>
                      </a:moveTo>
                      <a:lnTo>
                        <a:pt x="213" y="105"/>
                      </a:lnTo>
                      <a:lnTo>
                        <a:pt x="211" y="116"/>
                      </a:lnTo>
                      <a:lnTo>
                        <a:pt x="210" y="126"/>
                      </a:lnTo>
                      <a:lnTo>
                        <a:pt x="208" y="137"/>
                      </a:lnTo>
                      <a:lnTo>
                        <a:pt x="204" y="146"/>
                      </a:lnTo>
                      <a:lnTo>
                        <a:pt x="199" y="155"/>
                      </a:lnTo>
                      <a:lnTo>
                        <a:pt x="195" y="164"/>
                      </a:lnTo>
                      <a:lnTo>
                        <a:pt x="189" y="172"/>
                      </a:lnTo>
                      <a:lnTo>
                        <a:pt x="181" y="179"/>
                      </a:lnTo>
                      <a:lnTo>
                        <a:pt x="174" y="187"/>
                      </a:lnTo>
                      <a:lnTo>
                        <a:pt x="166" y="193"/>
                      </a:lnTo>
                      <a:lnTo>
                        <a:pt x="157" y="199"/>
                      </a:lnTo>
                      <a:lnTo>
                        <a:pt x="148" y="202"/>
                      </a:lnTo>
                      <a:lnTo>
                        <a:pt x="138" y="206"/>
                      </a:lnTo>
                      <a:lnTo>
                        <a:pt x="129" y="209"/>
                      </a:lnTo>
                      <a:lnTo>
                        <a:pt x="118" y="211"/>
                      </a:lnTo>
                      <a:lnTo>
                        <a:pt x="107" y="211"/>
                      </a:lnTo>
                      <a:lnTo>
                        <a:pt x="107" y="211"/>
                      </a:lnTo>
                      <a:lnTo>
                        <a:pt x="95" y="211"/>
                      </a:lnTo>
                      <a:lnTo>
                        <a:pt x="85" y="209"/>
                      </a:lnTo>
                      <a:lnTo>
                        <a:pt x="76" y="206"/>
                      </a:lnTo>
                      <a:lnTo>
                        <a:pt x="65" y="202"/>
                      </a:lnTo>
                      <a:lnTo>
                        <a:pt x="56" y="199"/>
                      </a:lnTo>
                      <a:lnTo>
                        <a:pt x="47" y="193"/>
                      </a:lnTo>
                      <a:lnTo>
                        <a:pt x="40" y="187"/>
                      </a:lnTo>
                      <a:lnTo>
                        <a:pt x="32" y="179"/>
                      </a:lnTo>
                      <a:lnTo>
                        <a:pt x="25" y="172"/>
                      </a:lnTo>
                      <a:lnTo>
                        <a:pt x="19" y="164"/>
                      </a:lnTo>
                      <a:lnTo>
                        <a:pt x="14" y="155"/>
                      </a:lnTo>
                      <a:lnTo>
                        <a:pt x="10" y="146"/>
                      </a:lnTo>
                      <a:lnTo>
                        <a:pt x="7" y="137"/>
                      </a:lnTo>
                      <a:lnTo>
                        <a:pt x="3" y="126"/>
                      </a:lnTo>
                      <a:lnTo>
                        <a:pt x="2" y="116"/>
                      </a:lnTo>
                      <a:lnTo>
                        <a:pt x="0" y="105"/>
                      </a:lnTo>
                      <a:lnTo>
                        <a:pt x="0" y="105"/>
                      </a:lnTo>
                      <a:lnTo>
                        <a:pt x="2" y="95"/>
                      </a:lnTo>
                      <a:lnTo>
                        <a:pt x="3" y="84"/>
                      </a:lnTo>
                      <a:lnTo>
                        <a:pt x="7" y="74"/>
                      </a:lnTo>
                      <a:lnTo>
                        <a:pt x="10" y="65"/>
                      </a:lnTo>
                      <a:lnTo>
                        <a:pt x="14" y="54"/>
                      </a:lnTo>
                      <a:lnTo>
                        <a:pt x="19" y="47"/>
                      </a:lnTo>
                      <a:lnTo>
                        <a:pt x="25" y="37"/>
                      </a:lnTo>
                      <a:lnTo>
                        <a:pt x="32" y="30"/>
                      </a:lnTo>
                      <a:lnTo>
                        <a:pt x="40" y="24"/>
                      </a:lnTo>
                      <a:lnTo>
                        <a:pt x="47" y="18"/>
                      </a:lnTo>
                      <a:lnTo>
                        <a:pt x="56" y="12"/>
                      </a:lnTo>
                      <a:lnTo>
                        <a:pt x="65" y="7"/>
                      </a:lnTo>
                      <a:lnTo>
                        <a:pt x="76" y="4"/>
                      </a:lnTo>
                      <a:lnTo>
                        <a:pt x="85" y="1"/>
                      </a:lnTo>
                      <a:lnTo>
                        <a:pt x="95" y="0"/>
                      </a:lnTo>
                      <a:lnTo>
                        <a:pt x="107" y="0"/>
                      </a:lnTo>
                      <a:lnTo>
                        <a:pt x="107" y="0"/>
                      </a:lnTo>
                      <a:lnTo>
                        <a:pt x="118" y="0"/>
                      </a:lnTo>
                      <a:lnTo>
                        <a:pt x="129" y="1"/>
                      </a:lnTo>
                      <a:lnTo>
                        <a:pt x="138" y="4"/>
                      </a:lnTo>
                      <a:lnTo>
                        <a:pt x="148" y="7"/>
                      </a:lnTo>
                      <a:lnTo>
                        <a:pt x="157" y="12"/>
                      </a:lnTo>
                      <a:lnTo>
                        <a:pt x="166" y="18"/>
                      </a:lnTo>
                      <a:lnTo>
                        <a:pt x="174" y="24"/>
                      </a:lnTo>
                      <a:lnTo>
                        <a:pt x="181" y="30"/>
                      </a:lnTo>
                      <a:lnTo>
                        <a:pt x="189" y="37"/>
                      </a:lnTo>
                      <a:lnTo>
                        <a:pt x="195" y="47"/>
                      </a:lnTo>
                      <a:lnTo>
                        <a:pt x="199" y="54"/>
                      </a:lnTo>
                      <a:lnTo>
                        <a:pt x="204" y="65"/>
                      </a:lnTo>
                      <a:lnTo>
                        <a:pt x="208" y="74"/>
                      </a:lnTo>
                      <a:lnTo>
                        <a:pt x="210" y="84"/>
                      </a:lnTo>
                      <a:lnTo>
                        <a:pt x="211" y="95"/>
                      </a:lnTo>
                      <a:lnTo>
                        <a:pt x="213" y="105"/>
                      </a:lnTo>
                      <a:lnTo>
                        <a:pt x="213" y="105"/>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2" name="Freeform 298">
                  <a:extLst>
                    <a:ext uri="{FF2B5EF4-FFF2-40B4-BE49-F238E27FC236}">
                      <a16:creationId xmlns:a16="http://schemas.microsoft.com/office/drawing/2014/main" id="{9AAD418A-0C46-A785-E331-E437CD6C3A88}"/>
                    </a:ext>
                  </a:extLst>
                </p:cNvPr>
                <p:cNvSpPr>
                  <a:spLocks/>
                </p:cNvSpPr>
                <p:nvPr/>
              </p:nvSpPr>
              <p:spPr bwMode="auto">
                <a:xfrm>
                  <a:off x="3262" y="2625"/>
                  <a:ext cx="166" cy="166"/>
                </a:xfrm>
                <a:custGeom>
                  <a:avLst/>
                  <a:gdLst>
                    <a:gd name="T0" fmla="*/ 166 w 166"/>
                    <a:gd name="T1" fmla="*/ 83 h 166"/>
                    <a:gd name="T2" fmla="*/ 166 w 166"/>
                    <a:gd name="T3" fmla="*/ 83 h 166"/>
                    <a:gd name="T4" fmla="*/ 163 w 166"/>
                    <a:gd name="T5" fmla="*/ 99 h 166"/>
                    <a:gd name="T6" fmla="*/ 158 w 166"/>
                    <a:gd name="T7" fmla="*/ 114 h 166"/>
                    <a:gd name="T8" fmla="*/ 151 w 166"/>
                    <a:gd name="T9" fmla="*/ 128 h 166"/>
                    <a:gd name="T10" fmla="*/ 142 w 166"/>
                    <a:gd name="T11" fmla="*/ 140 h 166"/>
                    <a:gd name="T12" fmla="*/ 128 w 166"/>
                    <a:gd name="T13" fmla="*/ 150 h 166"/>
                    <a:gd name="T14" fmla="*/ 115 w 166"/>
                    <a:gd name="T15" fmla="*/ 158 h 166"/>
                    <a:gd name="T16" fmla="*/ 100 w 166"/>
                    <a:gd name="T17" fmla="*/ 162 h 166"/>
                    <a:gd name="T18" fmla="*/ 83 w 166"/>
                    <a:gd name="T19" fmla="*/ 166 h 166"/>
                    <a:gd name="T20" fmla="*/ 83 w 166"/>
                    <a:gd name="T21" fmla="*/ 166 h 166"/>
                    <a:gd name="T22" fmla="*/ 66 w 166"/>
                    <a:gd name="T23" fmla="*/ 162 h 166"/>
                    <a:gd name="T24" fmla="*/ 50 w 166"/>
                    <a:gd name="T25" fmla="*/ 158 h 166"/>
                    <a:gd name="T26" fmla="*/ 36 w 166"/>
                    <a:gd name="T27" fmla="*/ 150 h 166"/>
                    <a:gd name="T28" fmla="*/ 24 w 166"/>
                    <a:gd name="T29" fmla="*/ 140 h 166"/>
                    <a:gd name="T30" fmla="*/ 14 w 166"/>
                    <a:gd name="T31" fmla="*/ 128 h 166"/>
                    <a:gd name="T32" fmla="*/ 6 w 166"/>
                    <a:gd name="T33" fmla="*/ 114 h 166"/>
                    <a:gd name="T34" fmla="*/ 2 w 166"/>
                    <a:gd name="T35" fmla="*/ 99 h 166"/>
                    <a:gd name="T36" fmla="*/ 0 w 166"/>
                    <a:gd name="T37" fmla="*/ 83 h 166"/>
                    <a:gd name="T38" fmla="*/ 0 w 166"/>
                    <a:gd name="T39" fmla="*/ 83 h 166"/>
                    <a:gd name="T40" fmla="*/ 2 w 166"/>
                    <a:gd name="T41" fmla="*/ 66 h 166"/>
                    <a:gd name="T42" fmla="*/ 6 w 166"/>
                    <a:gd name="T43" fmla="*/ 49 h 166"/>
                    <a:gd name="T44" fmla="*/ 14 w 166"/>
                    <a:gd name="T45" fmla="*/ 36 h 166"/>
                    <a:gd name="T46" fmla="*/ 24 w 166"/>
                    <a:gd name="T47" fmla="*/ 24 h 166"/>
                    <a:gd name="T48" fmla="*/ 36 w 166"/>
                    <a:gd name="T49" fmla="*/ 13 h 166"/>
                    <a:gd name="T50" fmla="*/ 50 w 166"/>
                    <a:gd name="T51" fmla="*/ 6 h 166"/>
                    <a:gd name="T52" fmla="*/ 66 w 166"/>
                    <a:gd name="T53" fmla="*/ 1 h 166"/>
                    <a:gd name="T54" fmla="*/ 83 w 166"/>
                    <a:gd name="T55" fmla="*/ 0 h 166"/>
                    <a:gd name="T56" fmla="*/ 83 w 166"/>
                    <a:gd name="T57" fmla="*/ 0 h 166"/>
                    <a:gd name="T58" fmla="*/ 100 w 166"/>
                    <a:gd name="T59" fmla="*/ 1 h 166"/>
                    <a:gd name="T60" fmla="*/ 115 w 166"/>
                    <a:gd name="T61" fmla="*/ 6 h 166"/>
                    <a:gd name="T62" fmla="*/ 128 w 166"/>
                    <a:gd name="T63" fmla="*/ 13 h 166"/>
                    <a:gd name="T64" fmla="*/ 142 w 166"/>
                    <a:gd name="T65" fmla="*/ 24 h 166"/>
                    <a:gd name="T66" fmla="*/ 151 w 166"/>
                    <a:gd name="T67" fmla="*/ 36 h 166"/>
                    <a:gd name="T68" fmla="*/ 158 w 166"/>
                    <a:gd name="T69" fmla="*/ 49 h 166"/>
                    <a:gd name="T70" fmla="*/ 163 w 166"/>
                    <a:gd name="T71" fmla="*/ 66 h 166"/>
                    <a:gd name="T72" fmla="*/ 166 w 166"/>
                    <a:gd name="T73" fmla="*/ 83 h 166"/>
                    <a:gd name="T74" fmla="*/ 166 w 166"/>
                    <a:gd name="T7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166" y="83"/>
                      </a:moveTo>
                      <a:lnTo>
                        <a:pt x="166" y="83"/>
                      </a:lnTo>
                      <a:lnTo>
                        <a:pt x="163" y="99"/>
                      </a:lnTo>
                      <a:lnTo>
                        <a:pt x="158" y="114"/>
                      </a:lnTo>
                      <a:lnTo>
                        <a:pt x="151" y="128"/>
                      </a:lnTo>
                      <a:lnTo>
                        <a:pt x="142" y="140"/>
                      </a:lnTo>
                      <a:lnTo>
                        <a:pt x="128" y="150"/>
                      </a:lnTo>
                      <a:lnTo>
                        <a:pt x="115" y="158"/>
                      </a:lnTo>
                      <a:lnTo>
                        <a:pt x="100" y="162"/>
                      </a:lnTo>
                      <a:lnTo>
                        <a:pt x="83" y="166"/>
                      </a:lnTo>
                      <a:lnTo>
                        <a:pt x="83" y="166"/>
                      </a:lnTo>
                      <a:lnTo>
                        <a:pt x="66" y="162"/>
                      </a:lnTo>
                      <a:lnTo>
                        <a:pt x="50" y="158"/>
                      </a:lnTo>
                      <a:lnTo>
                        <a:pt x="36" y="150"/>
                      </a:lnTo>
                      <a:lnTo>
                        <a:pt x="24" y="140"/>
                      </a:lnTo>
                      <a:lnTo>
                        <a:pt x="14" y="128"/>
                      </a:lnTo>
                      <a:lnTo>
                        <a:pt x="6" y="114"/>
                      </a:lnTo>
                      <a:lnTo>
                        <a:pt x="2" y="99"/>
                      </a:lnTo>
                      <a:lnTo>
                        <a:pt x="0" y="83"/>
                      </a:lnTo>
                      <a:lnTo>
                        <a:pt x="0" y="83"/>
                      </a:lnTo>
                      <a:lnTo>
                        <a:pt x="2" y="66"/>
                      </a:lnTo>
                      <a:lnTo>
                        <a:pt x="6" y="49"/>
                      </a:lnTo>
                      <a:lnTo>
                        <a:pt x="14" y="36"/>
                      </a:lnTo>
                      <a:lnTo>
                        <a:pt x="24" y="24"/>
                      </a:lnTo>
                      <a:lnTo>
                        <a:pt x="36" y="13"/>
                      </a:lnTo>
                      <a:lnTo>
                        <a:pt x="50" y="6"/>
                      </a:lnTo>
                      <a:lnTo>
                        <a:pt x="66" y="1"/>
                      </a:lnTo>
                      <a:lnTo>
                        <a:pt x="83" y="0"/>
                      </a:lnTo>
                      <a:lnTo>
                        <a:pt x="83" y="0"/>
                      </a:lnTo>
                      <a:lnTo>
                        <a:pt x="100" y="1"/>
                      </a:lnTo>
                      <a:lnTo>
                        <a:pt x="115" y="6"/>
                      </a:lnTo>
                      <a:lnTo>
                        <a:pt x="128" y="13"/>
                      </a:lnTo>
                      <a:lnTo>
                        <a:pt x="142" y="24"/>
                      </a:lnTo>
                      <a:lnTo>
                        <a:pt x="151" y="36"/>
                      </a:lnTo>
                      <a:lnTo>
                        <a:pt x="158" y="49"/>
                      </a:lnTo>
                      <a:lnTo>
                        <a:pt x="163" y="66"/>
                      </a:lnTo>
                      <a:lnTo>
                        <a:pt x="166" y="83"/>
                      </a:lnTo>
                      <a:lnTo>
                        <a:pt x="166" y="83"/>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3" name="Freeform 299">
                  <a:extLst>
                    <a:ext uri="{FF2B5EF4-FFF2-40B4-BE49-F238E27FC236}">
                      <a16:creationId xmlns:a16="http://schemas.microsoft.com/office/drawing/2014/main" id="{75B6EE1B-BC12-32AA-26CE-7675659FF85B}"/>
                    </a:ext>
                  </a:extLst>
                </p:cNvPr>
                <p:cNvSpPr>
                  <a:spLocks/>
                </p:cNvSpPr>
                <p:nvPr/>
              </p:nvSpPr>
              <p:spPr bwMode="auto">
                <a:xfrm>
                  <a:off x="3279" y="2432"/>
                  <a:ext cx="208" cy="209"/>
                </a:xfrm>
                <a:custGeom>
                  <a:avLst/>
                  <a:gdLst>
                    <a:gd name="T0" fmla="*/ 208 w 208"/>
                    <a:gd name="T1" fmla="*/ 104 h 209"/>
                    <a:gd name="T2" fmla="*/ 206 w 208"/>
                    <a:gd name="T3" fmla="*/ 125 h 209"/>
                    <a:gd name="T4" fmla="*/ 200 w 208"/>
                    <a:gd name="T5" fmla="*/ 144 h 209"/>
                    <a:gd name="T6" fmla="*/ 190 w 208"/>
                    <a:gd name="T7" fmla="*/ 163 h 209"/>
                    <a:gd name="T8" fmla="*/ 177 w 208"/>
                    <a:gd name="T9" fmla="*/ 178 h 209"/>
                    <a:gd name="T10" fmla="*/ 162 w 208"/>
                    <a:gd name="T11" fmla="*/ 191 h 209"/>
                    <a:gd name="T12" fmla="*/ 144 w 208"/>
                    <a:gd name="T13" fmla="*/ 200 h 209"/>
                    <a:gd name="T14" fmla="*/ 125 w 208"/>
                    <a:gd name="T15" fmla="*/ 206 h 209"/>
                    <a:gd name="T16" fmla="*/ 104 w 208"/>
                    <a:gd name="T17" fmla="*/ 209 h 209"/>
                    <a:gd name="T18" fmla="*/ 93 w 208"/>
                    <a:gd name="T19" fmla="*/ 208 h 209"/>
                    <a:gd name="T20" fmla="*/ 72 w 208"/>
                    <a:gd name="T21" fmla="*/ 205 h 209"/>
                    <a:gd name="T22" fmla="*/ 54 w 208"/>
                    <a:gd name="T23" fmla="*/ 196 h 209"/>
                    <a:gd name="T24" fmla="*/ 37 w 208"/>
                    <a:gd name="T25" fmla="*/ 185 h 209"/>
                    <a:gd name="T26" fmla="*/ 24 w 208"/>
                    <a:gd name="T27" fmla="*/ 172 h 209"/>
                    <a:gd name="T28" fmla="*/ 12 w 208"/>
                    <a:gd name="T29" fmla="*/ 154 h 209"/>
                    <a:gd name="T30" fmla="*/ 4 w 208"/>
                    <a:gd name="T31" fmla="*/ 135 h 209"/>
                    <a:gd name="T32" fmla="*/ 0 w 208"/>
                    <a:gd name="T33" fmla="*/ 116 h 209"/>
                    <a:gd name="T34" fmla="*/ 0 w 208"/>
                    <a:gd name="T35" fmla="*/ 104 h 209"/>
                    <a:gd name="T36" fmla="*/ 1 w 208"/>
                    <a:gd name="T37" fmla="*/ 84 h 209"/>
                    <a:gd name="T38" fmla="*/ 7 w 208"/>
                    <a:gd name="T39" fmla="*/ 65 h 209"/>
                    <a:gd name="T40" fmla="*/ 18 w 208"/>
                    <a:gd name="T41" fmla="*/ 46 h 209"/>
                    <a:gd name="T42" fmla="*/ 30 w 208"/>
                    <a:gd name="T43" fmla="*/ 31 h 209"/>
                    <a:gd name="T44" fmla="*/ 45 w 208"/>
                    <a:gd name="T45" fmla="*/ 18 h 209"/>
                    <a:gd name="T46" fmla="*/ 63 w 208"/>
                    <a:gd name="T47" fmla="*/ 9 h 209"/>
                    <a:gd name="T48" fmla="*/ 83 w 208"/>
                    <a:gd name="T49" fmla="*/ 3 h 209"/>
                    <a:gd name="T50" fmla="*/ 104 w 208"/>
                    <a:gd name="T51" fmla="*/ 0 h 209"/>
                    <a:gd name="T52" fmla="*/ 114 w 208"/>
                    <a:gd name="T53" fmla="*/ 1 h 209"/>
                    <a:gd name="T54" fmla="*/ 135 w 208"/>
                    <a:gd name="T55" fmla="*/ 4 h 209"/>
                    <a:gd name="T56" fmla="*/ 153 w 208"/>
                    <a:gd name="T57" fmla="*/ 13 h 209"/>
                    <a:gd name="T58" fmla="*/ 170 w 208"/>
                    <a:gd name="T59" fmla="*/ 24 h 209"/>
                    <a:gd name="T60" fmla="*/ 183 w 208"/>
                    <a:gd name="T61" fmla="*/ 37 h 209"/>
                    <a:gd name="T62" fmla="*/ 196 w 208"/>
                    <a:gd name="T63" fmla="*/ 56 h 209"/>
                    <a:gd name="T64" fmla="*/ 203 w 208"/>
                    <a:gd name="T65" fmla="*/ 74 h 209"/>
                    <a:gd name="T66" fmla="*/ 208 w 208"/>
                    <a:gd name="T67" fmla="*/ 93 h 209"/>
                    <a:gd name="T68" fmla="*/ 208 w 208"/>
                    <a:gd name="T69" fmla="*/ 1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9">
                      <a:moveTo>
                        <a:pt x="208" y="104"/>
                      </a:moveTo>
                      <a:lnTo>
                        <a:pt x="208" y="104"/>
                      </a:lnTo>
                      <a:lnTo>
                        <a:pt x="208" y="116"/>
                      </a:lnTo>
                      <a:lnTo>
                        <a:pt x="206" y="125"/>
                      </a:lnTo>
                      <a:lnTo>
                        <a:pt x="203" y="135"/>
                      </a:lnTo>
                      <a:lnTo>
                        <a:pt x="200" y="144"/>
                      </a:lnTo>
                      <a:lnTo>
                        <a:pt x="196" y="154"/>
                      </a:lnTo>
                      <a:lnTo>
                        <a:pt x="190" y="163"/>
                      </a:lnTo>
                      <a:lnTo>
                        <a:pt x="183" y="172"/>
                      </a:lnTo>
                      <a:lnTo>
                        <a:pt x="177" y="178"/>
                      </a:lnTo>
                      <a:lnTo>
                        <a:pt x="170" y="185"/>
                      </a:lnTo>
                      <a:lnTo>
                        <a:pt x="162" y="191"/>
                      </a:lnTo>
                      <a:lnTo>
                        <a:pt x="153" y="196"/>
                      </a:lnTo>
                      <a:lnTo>
                        <a:pt x="144" y="200"/>
                      </a:lnTo>
                      <a:lnTo>
                        <a:pt x="135" y="205"/>
                      </a:lnTo>
                      <a:lnTo>
                        <a:pt x="125" y="206"/>
                      </a:lnTo>
                      <a:lnTo>
                        <a:pt x="114" y="208"/>
                      </a:lnTo>
                      <a:lnTo>
                        <a:pt x="104" y="209"/>
                      </a:lnTo>
                      <a:lnTo>
                        <a:pt x="104" y="209"/>
                      </a:lnTo>
                      <a:lnTo>
                        <a:pt x="93" y="208"/>
                      </a:lnTo>
                      <a:lnTo>
                        <a:pt x="83" y="206"/>
                      </a:lnTo>
                      <a:lnTo>
                        <a:pt x="72" y="205"/>
                      </a:lnTo>
                      <a:lnTo>
                        <a:pt x="63" y="200"/>
                      </a:lnTo>
                      <a:lnTo>
                        <a:pt x="54" y="196"/>
                      </a:lnTo>
                      <a:lnTo>
                        <a:pt x="45" y="191"/>
                      </a:lnTo>
                      <a:lnTo>
                        <a:pt x="37" y="185"/>
                      </a:lnTo>
                      <a:lnTo>
                        <a:pt x="30" y="178"/>
                      </a:lnTo>
                      <a:lnTo>
                        <a:pt x="24" y="172"/>
                      </a:lnTo>
                      <a:lnTo>
                        <a:pt x="18" y="163"/>
                      </a:lnTo>
                      <a:lnTo>
                        <a:pt x="12" y="154"/>
                      </a:lnTo>
                      <a:lnTo>
                        <a:pt x="7" y="144"/>
                      </a:lnTo>
                      <a:lnTo>
                        <a:pt x="4" y="135"/>
                      </a:lnTo>
                      <a:lnTo>
                        <a:pt x="1" y="125"/>
                      </a:lnTo>
                      <a:lnTo>
                        <a:pt x="0" y="116"/>
                      </a:lnTo>
                      <a:lnTo>
                        <a:pt x="0" y="104"/>
                      </a:lnTo>
                      <a:lnTo>
                        <a:pt x="0" y="104"/>
                      </a:lnTo>
                      <a:lnTo>
                        <a:pt x="0" y="93"/>
                      </a:lnTo>
                      <a:lnTo>
                        <a:pt x="1" y="84"/>
                      </a:lnTo>
                      <a:lnTo>
                        <a:pt x="4" y="74"/>
                      </a:lnTo>
                      <a:lnTo>
                        <a:pt x="7" y="65"/>
                      </a:lnTo>
                      <a:lnTo>
                        <a:pt x="12" y="56"/>
                      </a:lnTo>
                      <a:lnTo>
                        <a:pt x="18" y="46"/>
                      </a:lnTo>
                      <a:lnTo>
                        <a:pt x="24" y="37"/>
                      </a:lnTo>
                      <a:lnTo>
                        <a:pt x="30" y="31"/>
                      </a:lnTo>
                      <a:lnTo>
                        <a:pt x="37" y="24"/>
                      </a:lnTo>
                      <a:lnTo>
                        <a:pt x="45" y="18"/>
                      </a:lnTo>
                      <a:lnTo>
                        <a:pt x="54" y="13"/>
                      </a:lnTo>
                      <a:lnTo>
                        <a:pt x="63" y="9"/>
                      </a:lnTo>
                      <a:lnTo>
                        <a:pt x="72" y="4"/>
                      </a:lnTo>
                      <a:lnTo>
                        <a:pt x="83" y="3"/>
                      </a:lnTo>
                      <a:lnTo>
                        <a:pt x="93" y="1"/>
                      </a:lnTo>
                      <a:lnTo>
                        <a:pt x="104" y="0"/>
                      </a:lnTo>
                      <a:lnTo>
                        <a:pt x="104" y="0"/>
                      </a:lnTo>
                      <a:lnTo>
                        <a:pt x="114" y="1"/>
                      </a:lnTo>
                      <a:lnTo>
                        <a:pt x="125" y="3"/>
                      </a:lnTo>
                      <a:lnTo>
                        <a:pt x="135" y="4"/>
                      </a:lnTo>
                      <a:lnTo>
                        <a:pt x="144" y="9"/>
                      </a:lnTo>
                      <a:lnTo>
                        <a:pt x="153" y="13"/>
                      </a:lnTo>
                      <a:lnTo>
                        <a:pt x="162" y="18"/>
                      </a:lnTo>
                      <a:lnTo>
                        <a:pt x="170" y="24"/>
                      </a:lnTo>
                      <a:lnTo>
                        <a:pt x="177" y="31"/>
                      </a:lnTo>
                      <a:lnTo>
                        <a:pt x="183" y="37"/>
                      </a:lnTo>
                      <a:lnTo>
                        <a:pt x="190" y="46"/>
                      </a:lnTo>
                      <a:lnTo>
                        <a:pt x="196" y="56"/>
                      </a:lnTo>
                      <a:lnTo>
                        <a:pt x="200" y="65"/>
                      </a:lnTo>
                      <a:lnTo>
                        <a:pt x="203" y="74"/>
                      </a:lnTo>
                      <a:lnTo>
                        <a:pt x="206" y="84"/>
                      </a:lnTo>
                      <a:lnTo>
                        <a:pt x="208" y="93"/>
                      </a:lnTo>
                      <a:lnTo>
                        <a:pt x="208" y="104"/>
                      </a:lnTo>
                      <a:lnTo>
                        <a:pt x="208" y="104"/>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4" name="Freeform 300">
                  <a:extLst>
                    <a:ext uri="{FF2B5EF4-FFF2-40B4-BE49-F238E27FC236}">
                      <a16:creationId xmlns:a16="http://schemas.microsoft.com/office/drawing/2014/main" id="{B0427462-A0FD-1DBC-E6B3-CC7D893A2BE2}"/>
                    </a:ext>
                  </a:extLst>
                </p:cNvPr>
                <p:cNvSpPr>
                  <a:spLocks/>
                </p:cNvSpPr>
                <p:nvPr/>
              </p:nvSpPr>
              <p:spPr bwMode="auto">
                <a:xfrm>
                  <a:off x="4288" y="2781"/>
                  <a:ext cx="190" cy="190"/>
                </a:xfrm>
                <a:custGeom>
                  <a:avLst/>
                  <a:gdLst>
                    <a:gd name="T0" fmla="*/ 190 w 190"/>
                    <a:gd name="T1" fmla="*/ 95 h 190"/>
                    <a:gd name="T2" fmla="*/ 190 w 190"/>
                    <a:gd name="T3" fmla="*/ 95 h 190"/>
                    <a:gd name="T4" fmla="*/ 190 w 190"/>
                    <a:gd name="T5" fmla="*/ 104 h 190"/>
                    <a:gd name="T6" fmla="*/ 189 w 190"/>
                    <a:gd name="T7" fmla="*/ 115 h 190"/>
                    <a:gd name="T8" fmla="*/ 186 w 190"/>
                    <a:gd name="T9" fmla="*/ 124 h 190"/>
                    <a:gd name="T10" fmla="*/ 183 w 190"/>
                    <a:gd name="T11" fmla="*/ 133 h 190"/>
                    <a:gd name="T12" fmla="*/ 174 w 190"/>
                    <a:gd name="T13" fmla="*/ 148 h 190"/>
                    <a:gd name="T14" fmla="*/ 163 w 190"/>
                    <a:gd name="T15" fmla="*/ 163 h 190"/>
                    <a:gd name="T16" fmla="*/ 148 w 190"/>
                    <a:gd name="T17" fmla="*/ 174 h 190"/>
                    <a:gd name="T18" fmla="*/ 133 w 190"/>
                    <a:gd name="T19" fmla="*/ 183 h 190"/>
                    <a:gd name="T20" fmla="*/ 124 w 190"/>
                    <a:gd name="T21" fmla="*/ 186 h 190"/>
                    <a:gd name="T22" fmla="*/ 115 w 190"/>
                    <a:gd name="T23" fmla="*/ 189 h 190"/>
                    <a:gd name="T24" fmla="*/ 104 w 190"/>
                    <a:gd name="T25" fmla="*/ 190 h 190"/>
                    <a:gd name="T26" fmla="*/ 95 w 190"/>
                    <a:gd name="T27" fmla="*/ 190 h 190"/>
                    <a:gd name="T28" fmla="*/ 95 w 190"/>
                    <a:gd name="T29" fmla="*/ 190 h 190"/>
                    <a:gd name="T30" fmla="*/ 86 w 190"/>
                    <a:gd name="T31" fmla="*/ 190 h 190"/>
                    <a:gd name="T32" fmla="*/ 76 w 190"/>
                    <a:gd name="T33" fmla="*/ 189 h 190"/>
                    <a:gd name="T34" fmla="*/ 67 w 190"/>
                    <a:gd name="T35" fmla="*/ 186 h 190"/>
                    <a:gd name="T36" fmla="*/ 59 w 190"/>
                    <a:gd name="T37" fmla="*/ 183 h 190"/>
                    <a:gd name="T38" fmla="*/ 43 w 190"/>
                    <a:gd name="T39" fmla="*/ 174 h 190"/>
                    <a:gd name="T40" fmla="*/ 29 w 190"/>
                    <a:gd name="T41" fmla="*/ 163 h 190"/>
                    <a:gd name="T42" fmla="*/ 17 w 190"/>
                    <a:gd name="T43" fmla="*/ 148 h 190"/>
                    <a:gd name="T44" fmla="*/ 8 w 190"/>
                    <a:gd name="T45" fmla="*/ 133 h 190"/>
                    <a:gd name="T46" fmla="*/ 5 w 190"/>
                    <a:gd name="T47" fmla="*/ 124 h 190"/>
                    <a:gd name="T48" fmla="*/ 2 w 190"/>
                    <a:gd name="T49" fmla="*/ 115 h 190"/>
                    <a:gd name="T50" fmla="*/ 0 w 190"/>
                    <a:gd name="T51" fmla="*/ 104 h 190"/>
                    <a:gd name="T52" fmla="*/ 0 w 190"/>
                    <a:gd name="T53" fmla="*/ 95 h 190"/>
                    <a:gd name="T54" fmla="*/ 0 w 190"/>
                    <a:gd name="T55" fmla="*/ 95 h 190"/>
                    <a:gd name="T56" fmla="*/ 0 w 190"/>
                    <a:gd name="T57" fmla="*/ 86 h 190"/>
                    <a:gd name="T58" fmla="*/ 2 w 190"/>
                    <a:gd name="T59" fmla="*/ 76 h 190"/>
                    <a:gd name="T60" fmla="*/ 5 w 190"/>
                    <a:gd name="T61" fmla="*/ 67 h 190"/>
                    <a:gd name="T62" fmla="*/ 8 w 190"/>
                    <a:gd name="T63" fmla="*/ 59 h 190"/>
                    <a:gd name="T64" fmla="*/ 17 w 190"/>
                    <a:gd name="T65" fmla="*/ 43 h 190"/>
                    <a:gd name="T66" fmla="*/ 29 w 190"/>
                    <a:gd name="T67" fmla="*/ 29 h 190"/>
                    <a:gd name="T68" fmla="*/ 43 w 190"/>
                    <a:gd name="T69" fmla="*/ 17 h 190"/>
                    <a:gd name="T70" fmla="*/ 59 w 190"/>
                    <a:gd name="T71" fmla="*/ 8 h 190"/>
                    <a:gd name="T72" fmla="*/ 67 w 190"/>
                    <a:gd name="T73" fmla="*/ 5 h 190"/>
                    <a:gd name="T74" fmla="*/ 76 w 190"/>
                    <a:gd name="T75" fmla="*/ 2 h 190"/>
                    <a:gd name="T76" fmla="*/ 86 w 190"/>
                    <a:gd name="T77" fmla="*/ 0 h 190"/>
                    <a:gd name="T78" fmla="*/ 95 w 190"/>
                    <a:gd name="T79" fmla="*/ 0 h 190"/>
                    <a:gd name="T80" fmla="*/ 95 w 190"/>
                    <a:gd name="T81" fmla="*/ 0 h 190"/>
                    <a:gd name="T82" fmla="*/ 104 w 190"/>
                    <a:gd name="T83" fmla="*/ 0 h 190"/>
                    <a:gd name="T84" fmla="*/ 115 w 190"/>
                    <a:gd name="T85" fmla="*/ 2 h 190"/>
                    <a:gd name="T86" fmla="*/ 124 w 190"/>
                    <a:gd name="T87" fmla="*/ 5 h 190"/>
                    <a:gd name="T88" fmla="*/ 133 w 190"/>
                    <a:gd name="T89" fmla="*/ 8 h 190"/>
                    <a:gd name="T90" fmla="*/ 148 w 190"/>
                    <a:gd name="T91" fmla="*/ 17 h 190"/>
                    <a:gd name="T92" fmla="*/ 163 w 190"/>
                    <a:gd name="T93" fmla="*/ 29 h 190"/>
                    <a:gd name="T94" fmla="*/ 174 w 190"/>
                    <a:gd name="T95" fmla="*/ 43 h 190"/>
                    <a:gd name="T96" fmla="*/ 183 w 190"/>
                    <a:gd name="T97" fmla="*/ 59 h 190"/>
                    <a:gd name="T98" fmla="*/ 186 w 190"/>
                    <a:gd name="T99" fmla="*/ 67 h 190"/>
                    <a:gd name="T100" fmla="*/ 189 w 190"/>
                    <a:gd name="T101" fmla="*/ 76 h 190"/>
                    <a:gd name="T102" fmla="*/ 190 w 190"/>
                    <a:gd name="T103" fmla="*/ 86 h 190"/>
                    <a:gd name="T104" fmla="*/ 190 w 190"/>
                    <a:gd name="T105" fmla="*/ 95 h 190"/>
                    <a:gd name="T106" fmla="*/ 190 w 190"/>
                    <a:gd name="T107" fmla="*/ 9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190">
                      <a:moveTo>
                        <a:pt x="190" y="95"/>
                      </a:moveTo>
                      <a:lnTo>
                        <a:pt x="190" y="95"/>
                      </a:lnTo>
                      <a:lnTo>
                        <a:pt x="190" y="104"/>
                      </a:lnTo>
                      <a:lnTo>
                        <a:pt x="189" y="115"/>
                      </a:lnTo>
                      <a:lnTo>
                        <a:pt x="186" y="124"/>
                      </a:lnTo>
                      <a:lnTo>
                        <a:pt x="183" y="133"/>
                      </a:lnTo>
                      <a:lnTo>
                        <a:pt x="174" y="148"/>
                      </a:lnTo>
                      <a:lnTo>
                        <a:pt x="163" y="163"/>
                      </a:lnTo>
                      <a:lnTo>
                        <a:pt x="148" y="174"/>
                      </a:lnTo>
                      <a:lnTo>
                        <a:pt x="133" y="183"/>
                      </a:lnTo>
                      <a:lnTo>
                        <a:pt x="124" y="186"/>
                      </a:lnTo>
                      <a:lnTo>
                        <a:pt x="115" y="189"/>
                      </a:lnTo>
                      <a:lnTo>
                        <a:pt x="104" y="190"/>
                      </a:lnTo>
                      <a:lnTo>
                        <a:pt x="95" y="190"/>
                      </a:lnTo>
                      <a:lnTo>
                        <a:pt x="95" y="190"/>
                      </a:lnTo>
                      <a:lnTo>
                        <a:pt x="86" y="190"/>
                      </a:lnTo>
                      <a:lnTo>
                        <a:pt x="76" y="189"/>
                      </a:lnTo>
                      <a:lnTo>
                        <a:pt x="67" y="186"/>
                      </a:lnTo>
                      <a:lnTo>
                        <a:pt x="59" y="183"/>
                      </a:lnTo>
                      <a:lnTo>
                        <a:pt x="43" y="174"/>
                      </a:lnTo>
                      <a:lnTo>
                        <a:pt x="29" y="163"/>
                      </a:lnTo>
                      <a:lnTo>
                        <a:pt x="17" y="148"/>
                      </a:lnTo>
                      <a:lnTo>
                        <a:pt x="8" y="133"/>
                      </a:lnTo>
                      <a:lnTo>
                        <a:pt x="5" y="124"/>
                      </a:lnTo>
                      <a:lnTo>
                        <a:pt x="2" y="115"/>
                      </a:lnTo>
                      <a:lnTo>
                        <a:pt x="0" y="104"/>
                      </a:lnTo>
                      <a:lnTo>
                        <a:pt x="0" y="95"/>
                      </a:lnTo>
                      <a:lnTo>
                        <a:pt x="0" y="95"/>
                      </a:lnTo>
                      <a:lnTo>
                        <a:pt x="0" y="86"/>
                      </a:lnTo>
                      <a:lnTo>
                        <a:pt x="2" y="76"/>
                      </a:lnTo>
                      <a:lnTo>
                        <a:pt x="5" y="67"/>
                      </a:lnTo>
                      <a:lnTo>
                        <a:pt x="8" y="59"/>
                      </a:lnTo>
                      <a:lnTo>
                        <a:pt x="17" y="43"/>
                      </a:lnTo>
                      <a:lnTo>
                        <a:pt x="29" y="29"/>
                      </a:lnTo>
                      <a:lnTo>
                        <a:pt x="43" y="17"/>
                      </a:lnTo>
                      <a:lnTo>
                        <a:pt x="59" y="8"/>
                      </a:lnTo>
                      <a:lnTo>
                        <a:pt x="67" y="5"/>
                      </a:lnTo>
                      <a:lnTo>
                        <a:pt x="76" y="2"/>
                      </a:lnTo>
                      <a:lnTo>
                        <a:pt x="86" y="0"/>
                      </a:lnTo>
                      <a:lnTo>
                        <a:pt x="95" y="0"/>
                      </a:lnTo>
                      <a:lnTo>
                        <a:pt x="95" y="0"/>
                      </a:lnTo>
                      <a:lnTo>
                        <a:pt x="104" y="0"/>
                      </a:lnTo>
                      <a:lnTo>
                        <a:pt x="115" y="2"/>
                      </a:lnTo>
                      <a:lnTo>
                        <a:pt x="124" y="5"/>
                      </a:lnTo>
                      <a:lnTo>
                        <a:pt x="133" y="8"/>
                      </a:lnTo>
                      <a:lnTo>
                        <a:pt x="148" y="17"/>
                      </a:lnTo>
                      <a:lnTo>
                        <a:pt x="163" y="29"/>
                      </a:lnTo>
                      <a:lnTo>
                        <a:pt x="174" y="43"/>
                      </a:lnTo>
                      <a:lnTo>
                        <a:pt x="183" y="59"/>
                      </a:lnTo>
                      <a:lnTo>
                        <a:pt x="186" y="67"/>
                      </a:lnTo>
                      <a:lnTo>
                        <a:pt x="189" y="76"/>
                      </a:lnTo>
                      <a:lnTo>
                        <a:pt x="190" y="86"/>
                      </a:lnTo>
                      <a:lnTo>
                        <a:pt x="190" y="95"/>
                      </a:lnTo>
                      <a:lnTo>
                        <a:pt x="190" y="95"/>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5" name="Freeform 301">
                  <a:extLst>
                    <a:ext uri="{FF2B5EF4-FFF2-40B4-BE49-F238E27FC236}">
                      <a16:creationId xmlns:a16="http://schemas.microsoft.com/office/drawing/2014/main" id="{820024CC-D246-63E7-4656-11B2537A54C7}"/>
                    </a:ext>
                  </a:extLst>
                </p:cNvPr>
                <p:cNvSpPr>
                  <a:spLocks/>
                </p:cNvSpPr>
                <p:nvPr/>
              </p:nvSpPr>
              <p:spPr bwMode="auto">
                <a:xfrm>
                  <a:off x="4163" y="3053"/>
                  <a:ext cx="142" cy="140"/>
                </a:xfrm>
                <a:custGeom>
                  <a:avLst/>
                  <a:gdLst>
                    <a:gd name="T0" fmla="*/ 142 w 142"/>
                    <a:gd name="T1" fmla="*/ 71 h 140"/>
                    <a:gd name="T2" fmla="*/ 142 w 142"/>
                    <a:gd name="T3" fmla="*/ 71 h 140"/>
                    <a:gd name="T4" fmla="*/ 140 w 142"/>
                    <a:gd name="T5" fmla="*/ 84 h 140"/>
                    <a:gd name="T6" fmla="*/ 136 w 142"/>
                    <a:gd name="T7" fmla="*/ 98 h 140"/>
                    <a:gd name="T8" fmla="*/ 130 w 142"/>
                    <a:gd name="T9" fmla="*/ 110 h 140"/>
                    <a:gd name="T10" fmla="*/ 121 w 142"/>
                    <a:gd name="T11" fmla="*/ 120 h 140"/>
                    <a:gd name="T12" fmla="*/ 110 w 142"/>
                    <a:gd name="T13" fmla="*/ 128 h 140"/>
                    <a:gd name="T14" fmla="*/ 98 w 142"/>
                    <a:gd name="T15" fmla="*/ 135 h 140"/>
                    <a:gd name="T16" fmla="*/ 86 w 142"/>
                    <a:gd name="T17" fmla="*/ 138 h 140"/>
                    <a:gd name="T18" fmla="*/ 71 w 142"/>
                    <a:gd name="T19" fmla="*/ 140 h 140"/>
                    <a:gd name="T20" fmla="*/ 71 w 142"/>
                    <a:gd name="T21" fmla="*/ 140 h 140"/>
                    <a:gd name="T22" fmla="*/ 58 w 142"/>
                    <a:gd name="T23" fmla="*/ 138 h 140"/>
                    <a:gd name="T24" fmla="*/ 44 w 142"/>
                    <a:gd name="T25" fmla="*/ 135 h 140"/>
                    <a:gd name="T26" fmla="*/ 32 w 142"/>
                    <a:gd name="T27" fmla="*/ 128 h 140"/>
                    <a:gd name="T28" fmla="*/ 21 w 142"/>
                    <a:gd name="T29" fmla="*/ 120 h 140"/>
                    <a:gd name="T30" fmla="*/ 12 w 142"/>
                    <a:gd name="T31" fmla="*/ 110 h 140"/>
                    <a:gd name="T32" fmla="*/ 6 w 142"/>
                    <a:gd name="T33" fmla="*/ 98 h 140"/>
                    <a:gd name="T34" fmla="*/ 2 w 142"/>
                    <a:gd name="T35" fmla="*/ 84 h 140"/>
                    <a:gd name="T36" fmla="*/ 0 w 142"/>
                    <a:gd name="T37" fmla="*/ 71 h 140"/>
                    <a:gd name="T38" fmla="*/ 0 w 142"/>
                    <a:gd name="T39" fmla="*/ 71 h 140"/>
                    <a:gd name="T40" fmla="*/ 2 w 142"/>
                    <a:gd name="T41" fmla="*/ 56 h 140"/>
                    <a:gd name="T42" fmla="*/ 6 w 142"/>
                    <a:gd name="T43" fmla="*/ 42 h 140"/>
                    <a:gd name="T44" fmla="*/ 12 w 142"/>
                    <a:gd name="T45" fmla="*/ 30 h 140"/>
                    <a:gd name="T46" fmla="*/ 21 w 142"/>
                    <a:gd name="T47" fmla="*/ 21 h 140"/>
                    <a:gd name="T48" fmla="*/ 32 w 142"/>
                    <a:gd name="T49" fmla="*/ 12 h 140"/>
                    <a:gd name="T50" fmla="*/ 44 w 142"/>
                    <a:gd name="T51" fmla="*/ 6 h 140"/>
                    <a:gd name="T52" fmla="*/ 58 w 142"/>
                    <a:gd name="T53" fmla="*/ 1 h 140"/>
                    <a:gd name="T54" fmla="*/ 71 w 142"/>
                    <a:gd name="T55" fmla="*/ 0 h 140"/>
                    <a:gd name="T56" fmla="*/ 71 w 142"/>
                    <a:gd name="T57" fmla="*/ 0 h 140"/>
                    <a:gd name="T58" fmla="*/ 86 w 142"/>
                    <a:gd name="T59" fmla="*/ 1 h 140"/>
                    <a:gd name="T60" fmla="*/ 98 w 142"/>
                    <a:gd name="T61" fmla="*/ 6 h 140"/>
                    <a:gd name="T62" fmla="*/ 110 w 142"/>
                    <a:gd name="T63" fmla="*/ 12 h 140"/>
                    <a:gd name="T64" fmla="*/ 121 w 142"/>
                    <a:gd name="T65" fmla="*/ 21 h 140"/>
                    <a:gd name="T66" fmla="*/ 130 w 142"/>
                    <a:gd name="T67" fmla="*/ 30 h 140"/>
                    <a:gd name="T68" fmla="*/ 136 w 142"/>
                    <a:gd name="T69" fmla="*/ 42 h 140"/>
                    <a:gd name="T70" fmla="*/ 140 w 142"/>
                    <a:gd name="T71" fmla="*/ 56 h 140"/>
                    <a:gd name="T72" fmla="*/ 142 w 142"/>
                    <a:gd name="T73" fmla="*/ 71 h 140"/>
                    <a:gd name="T74" fmla="*/ 142 w 142"/>
                    <a:gd name="T75" fmla="*/ 7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0">
                      <a:moveTo>
                        <a:pt x="142" y="71"/>
                      </a:moveTo>
                      <a:lnTo>
                        <a:pt x="142" y="71"/>
                      </a:lnTo>
                      <a:lnTo>
                        <a:pt x="140" y="84"/>
                      </a:lnTo>
                      <a:lnTo>
                        <a:pt x="136" y="98"/>
                      </a:lnTo>
                      <a:lnTo>
                        <a:pt x="130" y="110"/>
                      </a:lnTo>
                      <a:lnTo>
                        <a:pt x="121" y="120"/>
                      </a:lnTo>
                      <a:lnTo>
                        <a:pt x="110" y="128"/>
                      </a:lnTo>
                      <a:lnTo>
                        <a:pt x="98" y="135"/>
                      </a:lnTo>
                      <a:lnTo>
                        <a:pt x="86" y="138"/>
                      </a:lnTo>
                      <a:lnTo>
                        <a:pt x="71" y="140"/>
                      </a:lnTo>
                      <a:lnTo>
                        <a:pt x="71" y="140"/>
                      </a:lnTo>
                      <a:lnTo>
                        <a:pt x="58" y="138"/>
                      </a:lnTo>
                      <a:lnTo>
                        <a:pt x="44" y="135"/>
                      </a:lnTo>
                      <a:lnTo>
                        <a:pt x="32" y="128"/>
                      </a:lnTo>
                      <a:lnTo>
                        <a:pt x="21" y="120"/>
                      </a:lnTo>
                      <a:lnTo>
                        <a:pt x="12" y="110"/>
                      </a:lnTo>
                      <a:lnTo>
                        <a:pt x="6" y="98"/>
                      </a:lnTo>
                      <a:lnTo>
                        <a:pt x="2" y="84"/>
                      </a:lnTo>
                      <a:lnTo>
                        <a:pt x="0" y="71"/>
                      </a:lnTo>
                      <a:lnTo>
                        <a:pt x="0" y="71"/>
                      </a:lnTo>
                      <a:lnTo>
                        <a:pt x="2" y="56"/>
                      </a:lnTo>
                      <a:lnTo>
                        <a:pt x="6" y="42"/>
                      </a:lnTo>
                      <a:lnTo>
                        <a:pt x="12" y="30"/>
                      </a:lnTo>
                      <a:lnTo>
                        <a:pt x="21" y="21"/>
                      </a:lnTo>
                      <a:lnTo>
                        <a:pt x="32" y="12"/>
                      </a:lnTo>
                      <a:lnTo>
                        <a:pt x="44" y="6"/>
                      </a:lnTo>
                      <a:lnTo>
                        <a:pt x="58" y="1"/>
                      </a:lnTo>
                      <a:lnTo>
                        <a:pt x="71" y="0"/>
                      </a:lnTo>
                      <a:lnTo>
                        <a:pt x="71" y="0"/>
                      </a:lnTo>
                      <a:lnTo>
                        <a:pt x="86" y="1"/>
                      </a:lnTo>
                      <a:lnTo>
                        <a:pt x="98" y="6"/>
                      </a:lnTo>
                      <a:lnTo>
                        <a:pt x="110" y="12"/>
                      </a:lnTo>
                      <a:lnTo>
                        <a:pt x="121" y="21"/>
                      </a:lnTo>
                      <a:lnTo>
                        <a:pt x="130" y="30"/>
                      </a:lnTo>
                      <a:lnTo>
                        <a:pt x="136" y="42"/>
                      </a:lnTo>
                      <a:lnTo>
                        <a:pt x="140" y="56"/>
                      </a:lnTo>
                      <a:lnTo>
                        <a:pt x="142" y="71"/>
                      </a:lnTo>
                      <a:lnTo>
                        <a:pt x="142" y="7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6" name="Freeform 302">
                  <a:extLst>
                    <a:ext uri="{FF2B5EF4-FFF2-40B4-BE49-F238E27FC236}">
                      <a16:creationId xmlns:a16="http://schemas.microsoft.com/office/drawing/2014/main" id="{BB63419C-297A-2844-FAFF-97C1E51DC01A}"/>
                    </a:ext>
                  </a:extLst>
                </p:cNvPr>
                <p:cNvSpPr>
                  <a:spLocks/>
                </p:cNvSpPr>
                <p:nvPr/>
              </p:nvSpPr>
              <p:spPr bwMode="auto">
                <a:xfrm>
                  <a:off x="3972" y="3096"/>
                  <a:ext cx="178" cy="178"/>
                </a:xfrm>
                <a:custGeom>
                  <a:avLst/>
                  <a:gdLst>
                    <a:gd name="T0" fmla="*/ 178 w 178"/>
                    <a:gd name="T1" fmla="*/ 89 h 178"/>
                    <a:gd name="T2" fmla="*/ 178 w 178"/>
                    <a:gd name="T3" fmla="*/ 89 h 178"/>
                    <a:gd name="T4" fmla="*/ 178 w 178"/>
                    <a:gd name="T5" fmla="*/ 98 h 178"/>
                    <a:gd name="T6" fmla="*/ 176 w 178"/>
                    <a:gd name="T7" fmla="*/ 108 h 178"/>
                    <a:gd name="T8" fmla="*/ 172 w 178"/>
                    <a:gd name="T9" fmla="*/ 124 h 178"/>
                    <a:gd name="T10" fmla="*/ 163 w 178"/>
                    <a:gd name="T11" fmla="*/ 139 h 178"/>
                    <a:gd name="T12" fmla="*/ 152 w 178"/>
                    <a:gd name="T13" fmla="*/ 153 h 178"/>
                    <a:gd name="T14" fmla="*/ 139 w 178"/>
                    <a:gd name="T15" fmla="*/ 163 h 178"/>
                    <a:gd name="T16" fmla="*/ 123 w 178"/>
                    <a:gd name="T17" fmla="*/ 172 h 178"/>
                    <a:gd name="T18" fmla="*/ 107 w 178"/>
                    <a:gd name="T19" fmla="*/ 177 h 178"/>
                    <a:gd name="T20" fmla="*/ 98 w 178"/>
                    <a:gd name="T21" fmla="*/ 178 h 178"/>
                    <a:gd name="T22" fmla="*/ 89 w 178"/>
                    <a:gd name="T23" fmla="*/ 178 h 178"/>
                    <a:gd name="T24" fmla="*/ 89 w 178"/>
                    <a:gd name="T25" fmla="*/ 178 h 178"/>
                    <a:gd name="T26" fmla="*/ 80 w 178"/>
                    <a:gd name="T27" fmla="*/ 178 h 178"/>
                    <a:gd name="T28" fmla="*/ 71 w 178"/>
                    <a:gd name="T29" fmla="*/ 177 h 178"/>
                    <a:gd name="T30" fmla="*/ 54 w 178"/>
                    <a:gd name="T31" fmla="*/ 172 h 178"/>
                    <a:gd name="T32" fmla="*/ 39 w 178"/>
                    <a:gd name="T33" fmla="*/ 163 h 178"/>
                    <a:gd name="T34" fmla="*/ 26 w 178"/>
                    <a:gd name="T35" fmla="*/ 153 h 178"/>
                    <a:gd name="T36" fmla="*/ 15 w 178"/>
                    <a:gd name="T37" fmla="*/ 139 h 178"/>
                    <a:gd name="T38" fmla="*/ 7 w 178"/>
                    <a:gd name="T39" fmla="*/ 124 h 178"/>
                    <a:gd name="T40" fmla="*/ 1 w 178"/>
                    <a:gd name="T41" fmla="*/ 108 h 178"/>
                    <a:gd name="T42" fmla="*/ 0 w 178"/>
                    <a:gd name="T43" fmla="*/ 98 h 178"/>
                    <a:gd name="T44" fmla="*/ 0 w 178"/>
                    <a:gd name="T45" fmla="*/ 89 h 178"/>
                    <a:gd name="T46" fmla="*/ 0 w 178"/>
                    <a:gd name="T47" fmla="*/ 89 h 178"/>
                    <a:gd name="T48" fmla="*/ 0 w 178"/>
                    <a:gd name="T49" fmla="*/ 80 h 178"/>
                    <a:gd name="T50" fmla="*/ 1 w 178"/>
                    <a:gd name="T51" fmla="*/ 71 h 178"/>
                    <a:gd name="T52" fmla="*/ 7 w 178"/>
                    <a:gd name="T53" fmla="*/ 55 h 178"/>
                    <a:gd name="T54" fmla="*/ 15 w 178"/>
                    <a:gd name="T55" fmla="*/ 40 h 178"/>
                    <a:gd name="T56" fmla="*/ 26 w 178"/>
                    <a:gd name="T57" fmla="*/ 26 h 178"/>
                    <a:gd name="T58" fmla="*/ 39 w 178"/>
                    <a:gd name="T59" fmla="*/ 16 h 178"/>
                    <a:gd name="T60" fmla="*/ 54 w 178"/>
                    <a:gd name="T61" fmla="*/ 7 h 178"/>
                    <a:gd name="T62" fmla="*/ 71 w 178"/>
                    <a:gd name="T63" fmla="*/ 2 h 178"/>
                    <a:gd name="T64" fmla="*/ 80 w 178"/>
                    <a:gd name="T65" fmla="*/ 0 h 178"/>
                    <a:gd name="T66" fmla="*/ 89 w 178"/>
                    <a:gd name="T67" fmla="*/ 0 h 178"/>
                    <a:gd name="T68" fmla="*/ 89 w 178"/>
                    <a:gd name="T69" fmla="*/ 0 h 178"/>
                    <a:gd name="T70" fmla="*/ 98 w 178"/>
                    <a:gd name="T71" fmla="*/ 0 h 178"/>
                    <a:gd name="T72" fmla="*/ 107 w 178"/>
                    <a:gd name="T73" fmla="*/ 2 h 178"/>
                    <a:gd name="T74" fmla="*/ 123 w 178"/>
                    <a:gd name="T75" fmla="*/ 7 h 178"/>
                    <a:gd name="T76" fmla="*/ 139 w 178"/>
                    <a:gd name="T77" fmla="*/ 16 h 178"/>
                    <a:gd name="T78" fmla="*/ 152 w 178"/>
                    <a:gd name="T79" fmla="*/ 26 h 178"/>
                    <a:gd name="T80" fmla="*/ 163 w 178"/>
                    <a:gd name="T81" fmla="*/ 40 h 178"/>
                    <a:gd name="T82" fmla="*/ 172 w 178"/>
                    <a:gd name="T83" fmla="*/ 55 h 178"/>
                    <a:gd name="T84" fmla="*/ 176 w 178"/>
                    <a:gd name="T85" fmla="*/ 71 h 178"/>
                    <a:gd name="T86" fmla="*/ 178 w 178"/>
                    <a:gd name="T87" fmla="*/ 80 h 178"/>
                    <a:gd name="T88" fmla="*/ 178 w 178"/>
                    <a:gd name="T89" fmla="*/ 89 h 178"/>
                    <a:gd name="T90" fmla="*/ 178 w 178"/>
                    <a:gd name="T91"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78">
                      <a:moveTo>
                        <a:pt x="178" y="89"/>
                      </a:moveTo>
                      <a:lnTo>
                        <a:pt x="178" y="89"/>
                      </a:lnTo>
                      <a:lnTo>
                        <a:pt x="178" y="98"/>
                      </a:lnTo>
                      <a:lnTo>
                        <a:pt x="176" y="108"/>
                      </a:lnTo>
                      <a:lnTo>
                        <a:pt x="172" y="124"/>
                      </a:lnTo>
                      <a:lnTo>
                        <a:pt x="163" y="139"/>
                      </a:lnTo>
                      <a:lnTo>
                        <a:pt x="152" y="153"/>
                      </a:lnTo>
                      <a:lnTo>
                        <a:pt x="139" y="163"/>
                      </a:lnTo>
                      <a:lnTo>
                        <a:pt x="123" y="172"/>
                      </a:lnTo>
                      <a:lnTo>
                        <a:pt x="107" y="177"/>
                      </a:lnTo>
                      <a:lnTo>
                        <a:pt x="98" y="178"/>
                      </a:lnTo>
                      <a:lnTo>
                        <a:pt x="89" y="178"/>
                      </a:lnTo>
                      <a:lnTo>
                        <a:pt x="89" y="178"/>
                      </a:lnTo>
                      <a:lnTo>
                        <a:pt x="80" y="178"/>
                      </a:lnTo>
                      <a:lnTo>
                        <a:pt x="71" y="177"/>
                      </a:lnTo>
                      <a:lnTo>
                        <a:pt x="54" y="172"/>
                      </a:lnTo>
                      <a:lnTo>
                        <a:pt x="39" y="163"/>
                      </a:lnTo>
                      <a:lnTo>
                        <a:pt x="26" y="153"/>
                      </a:lnTo>
                      <a:lnTo>
                        <a:pt x="15" y="139"/>
                      </a:lnTo>
                      <a:lnTo>
                        <a:pt x="7" y="124"/>
                      </a:lnTo>
                      <a:lnTo>
                        <a:pt x="1" y="108"/>
                      </a:lnTo>
                      <a:lnTo>
                        <a:pt x="0" y="98"/>
                      </a:lnTo>
                      <a:lnTo>
                        <a:pt x="0" y="89"/>
                      </a:lnTo>
                      <a:lnTo>
                        <a:pt x="0" y="89"/>
                      </a:lnTo>
                      <a:lnTo>
                        <a:pt x="0" y="80"/>
                      </a:lnTo>
                      <a:lnTo>
                        <a:pt x="1" y="71"/>
                      </a:lnTo>
                      <a:lnTo>
                        <a:pt x="7" y="55"/>
                      </a:lnTo>
                      <a:lnTo>
                        <a:pt x="15" y="40"/>
                      </a:lnTo>
                      <a:lnTo>
                        <a:pt x="26" y="26"/>
                      </a:lnTo>
                      <a:lnTo>
                        <a:pt x="39" y="16"/>
                      </a:lnTo>
                      <a:lnTo>
                        <a:pt x="54" y="7"/>
                      </a:lnTo>
                      <a:lnTo>
                        <a:pt x="71" y="2"/>
                      </a:lnTo>
                      <a:lnTo>
                        <a:pt x="80" y="0"/>
                      </a:lnTo>
                      <a:lnTo>
                        <a:pt x="89" y="0"/>
                      </a:lnTo>
                      <a:lnTo>
                        <a:pt x="89" y="0"/>
                      </a:lnTo>
                      <a:lnTo>
                        <a:pt x="98" y="0"/>
                      </a:lnTo>
                      <a:lnTo>
                        <a:pt x="107" y="2"/>
                      </a:lnTo>
                      <a:lnTo>
                        <a:pt x="123" y="7"/>
                      </a:lnTo>
                      <a:lnTo>
                        <a:pt x="139" y="16"/>
                      </a:lnTo>
                      <a:lnTo>
                        <a:pt x="152" y="26"/>
                      </a:lnTo>
                      <a:lnTo>
                        <a:pt x="163" y="40"/>
                      </a:lnTo>
                      <a:lnTo>
                        <a:pt x="172" y="55"/>
                      </a:lnTo>
                      <a:lnTo>
                        <a:pt x="176" y="71"/>
                      </a:lnTo>
                      <a:lnTo>
                        <a:pt x="178" y="80"/>
                      </a:lnTo>
                      <a:lnTo>
                        <a:pt x="178" y="89"/>
                      </a:lnTo>
                      <a:lnTo>
                        <a:pt x="178" y="8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7" name="Freeform 303">
                  <a:extLst>
                    <a:ext uri="{FF2B5EF4-FFF2-40B4-BE49-F238E27FC236}">
                      <a16:creationId xmlns:a16="http://schemas.microsoft.com/office/drawing/2014/main" id="{5EEA3D43-6A6D-5CDF-20A1-C89D56D2034B}"/>
                    </a:ext>
                  </a:extLst>
                </p:cNvPr>
                <p:cNvSpPr>
                  <a:spLocks/>
                </p:cNvSpPr>
                <p:nvPr/>
              </p:nvSpPr>
              <p:spPr bwMode="auto">
                <a:xfrm>
                  <a:off x="4091" y="3152"/>
                  <a:ext cx="184" cy="186"/>
                </a:xfrm>
                <a:custGeom>
                  <a:avLst/>
                  <a:gdLst>
                    <a:gd name="T0" fmla="*/ 184 w 184"/>
                    <a:gd name="T1" fmla="*/ 92 h 186"/>
                    <a:gd name="T2" fmla="*/ 184 w 184"/>
                    <a:gd name="T3" fmla="*/ 92 h 186"/>
                    <a:gd name="T4" fmla="*/ 184 w 184"/>
                    <a:gd name="T5" fmla="*/ 103 h 186"/>
                    <a:gd name="T6" fmla="*/ 182 w 184"/>
                    <a:gd name="T7" fmla="*/ 112 h 186"/>
                    <a:gd name="T8" fmla="*/ 179 w 184"/>
                    <a:gd name="T9" fmla="*/ 121 h 186"/>
                    <a:gd name="T10" fmla="*/ 176 w 184"/>
                    <a:gd name="T11" fmla="*/ 128 h 186"/>
                    <a:gd name="T12" fmla="*/ 169 w 184"/>
                    <a:gd name="T13" fmla="*/ 145 h 186"/>
                    <a:gd name="T14" fmla="*/ 157 w 184"/>
                    <a:gd name="T15" fmla="*/ 159 h 186"/>
                    <a:gd name="T16" fmla="*/ 143 w 184"/>
                    <a:gd name="T17" fmla="*/ 169 h 186"/>
                    <a:gd name="T18" fmla="*/ 128 w 184"/>
                    <a:gd name="T19" fmla="*/ 178 h 186"/>
                    <a:gd name="T20" fmla="*/ 119 w 184"/>
                    <a:gd name="T21" fmla="*/ 181 h 186"/>
                    <a:gd name="T22" fmla="*/ 110 w 184"/>
                    <a:gd name="T23" fmla="*/ 183 h 186"/>
                    <a:gd name="T24" fmla="*/ 101 w 184"/>
                    <a:gd name="T25" fmla="*/ 184 h 186"/>
                    <a:gd name="T26" fmla="*/ 92 w 184"/>
                    <a:gd name="T27" fmla="*/ 186 h 186"/>
                    <a:gd name="T28" fmla="*/ 92 w 184"/>
                    <a:gd name="T29" fmla="*/ 186 h 186"/>
                    <a:gd name="T30" fmla="*/ 83 w 184"/>
                    <a:gd name="T31" fmla="*/ 184 h 186"/>
                    <a:gd name="T32" fmla="*/ 74 w 184"/>
                    <a:gd name="T33" fmla="*/ 183 h 186"/>
                    <a:gd name="T34" fmla="*/ 65 w 184"/>
                    <a:gd name="T35" fmla="*/ 181 h 186"/>
                    <a:gd name="T36" fmla="*/ 56 w 184"/>
                    <a:gd name="T37" fmla="*/ 178 h 186"/>
                    <a:gd name="T38" fmla="*/ 41 w 184"/>
                    <a:gd name="T39" fmla="*/ 169 h 186"/>
                    <a:gd name="T40" fmla="*/ 27 w 184"/>
                    <a:gd name="T41" fmla="*/ 159 h 186"/>
                    <a:gd name="T42" fmla="*/ 15 w 184"/>
                    <a:gd name="T43" fmla="*/ 145 h 186"/>
                    <a:gd name="T44" fmla="*/ 8 w 184"/>
                    <a:gd name="T45" fmla="*/ 128 h 186"/>
                    <a:gd name="T46" fmla="*/ 4 w 184"/>
                    <a:gd name="T47" fmla="*/ 121 h 186"/>
                    <a:gd name="T48" fmla="*/ 1 w 184"/>
                    <a:gd name="T49" fmla="*/ 112 h 186"/>
                    <a:gd name="T50" fmla="*/ 0 w 184"/>
                    <a:gd name="T51" fmla="*/ 103 h 186"/>
                    <a:gd name="T52" fmla="*/ 0 w 184"/>
                    <a:gd name="T53" fmla="*/ 92 h 186"/>
                    <a:gd name="T54" fmla="*/ 0 w 184"/>
                    <a:gd name="T55" fmla="*/ 92 h 186"/>
                    <a:gd name="T56" fmla="*/ 0 w 184"/>
                    <a:gd name="T57" fmla="*/ 83 h 186"/>
                    <a:gd name="T58" fmla="*/ 1 w 184"/>
                    <a:gd name="T59" fmla="*/ 74 h 186"/>
                    <a:gd name="T60" fmla="*/ 4 w 184"/>
                    <a:gd name="T61" fmla="*/ 65 h 186"/>
                    <a:gd name="T62" fmla="*/ 8 w 184"/>
                    <a:gd name="T63" fmla="*/ 58 h 186"/>
                    <a:gd name="T64" fmla="*/ 15 w 184"/>
                    <a:gd name="T65" fmla="*/ 41 h 186"/>
                    <a:gd name="T66" fmla="*/ 27 w 184"/>
                    <a:gd name="T67" fmla="*/ 27 h 186"/>
                    <a:gd name="T68" fmla="*/ 41 w 184"/>
                    <a:gd name="T69" fmla="*/ 17 h 186"/>
                    <a:gd name="T70" fmla="*/ 56 w 184"/>
                    <a:gd name="T71" fmla="*/ 8 h 186"/>
                    <a:gd name="T72" fmla="*/ 65 w 184"/>
                    <a:gd name="T73" fmla="*/ 5 h 186"/>
                    <a:gd name="T74" fmla="*/ 74 w 184"/>
                    <a:gd name="T75" fmla="*/ 3 h 186"/>
                    <a:gd name="T76" fmla="*/ 83 w 184"/>
                    <a:gd name="T77" fmla="*/ 2 h 186"/>
                    <a:gd name="T78" fmla="*/ 92 w 184"/>
                    <a:gd name="T79" fmla="*/ 0 h 186"/>
                    <a:gd name="T80" fmla="*/ 92 w 184"/>
                    <a:gd name="T81" fmla="*/ 0 h 186"/>
                    <a:gd name="T82" fmla="*/ 101 w 184"/>
                    <a:gd name="T83" fmla="*/ 2 h 186"/>
                    <a:gd name="T84" fmla="*/ 110 w 184"/>
                    <a:gd name="T85" fmla="*/ 3 h 186"/>
                    <a:gd name="T86" fmla="*/ 119 w 184"/>
                    <a:gd name="T87" fmla="*/ 5 h 186"/>
                    <a:gd name="T88" fmla="*/ 128 w 184"/>
                    <a:gd name="T89" fmla="*/ 8 h 186"/>
                    <a:gd name="T90" fmla="*/ 143 w 184"/>
                    <a:gd name="T91" fmla="*/ 17 h 186"/>
                    <a:gd name="T92" fmla="*/ 157 w 184"/>
                    <a:gd name="T93" fmla="*/ 27 h 186"/>
                    <a:gd name="T94" fmla="*/ 169 w 184"/>
                    <a:gd name="T95" fmla="*/ 41 h 186"/>
                    <a:gd name="T96" fmla="*/ 176 w 184"/>
                    <a:gd name="T97" fmla="*/ 58 h 186"/>
                    <a:gd name="T98" fmla="*/ 179 w 184"/>
                    <a:gd name="T99" fmla="*/ 65 h 186"/>
                    <a:gd name="T100" fmla="*/ 182 w 184"/>
                    <a:gd name="T101" fmla="*/ 74 h 186"/>
                    <a:gd name="T102" fmla="*/ 184 w 184"/>
                    <a:gd name="T103" fmla="*/ 83 h 186"/>
                    <a:gd name="T104" fmla="*/ 184 w 184"/>
                    <a:gd name="T105" fmla="*/ 92 h 186"/>
                    <a:gd name="T106" fmla="*/ 184 w 184"/>
                    <a:gd name="T10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4" h="186">
                      <a:moveTo>
                        <a:pt x="184" y="92"/>
                      </a:moveTo>
                      <a:lnTo>
                        <a:pt x="184" y="92"/>
                      </a:lnTo>
                      <a:lnTo>
                        <a:pt x="184" y="103"/>
                      </a:lnTo>
                      <a:lnTo>
                        <a:pt x="182" y="112"/>
                      </a:lnTo>
                      <a:lnTo>
                        <a:pt x="179" y="121"/>
                      </a:lnTo>
                      <a:lnTo>
                        <a:pt x="176" y="128"/>
                      </a:lnTo>
                      <a:lnTo>
                        <a:pt x="169" y="145"/>
                      </a:lnTo>
                      <a:lnTo>
                        <a:pt x="157" y="159"/>
                      </a:lnTo>
                      <a:lnTo>
                        <a:pt x="143" y="169"/>
                      </a:lnTo>
                      <a:lnTo>
                        <a:pt x="128" y="178"/>
                      </a:lnTo>
                      <a:lnTo>
                        <a:pt x="119" y="181"/>
                      </a:lnTo>
                      <a:lnTo>
                        <a:pt x="110" y="183"/>
                      </a:lnTo>
                      <a:lnTo>
                        <a:pt x="101" y="184"/>
                      </a:lnTo>
                      <a:lnTo>
                        <a:pt x="92" y="186"/>
                      </a:lnTo>
                      <a:lnTo>
                        <a:pt x="92" y="186"/>
                      </a:lnTo>
                      <a:lnTo>
                        <a:pt x="83" y="184"/>
                      </a:lnTo>
                      <a:lnTo>
                        <a:pt x="74" y="183"/>
                      </a:lnTo>
                      <a:lnTo>
                        <a:pt x="65" y="181"/>
                      </a:lnTo>
                      <a:lnTo>
                        <a:pt x="56" y="178"/>
                      </a:lnTo>
                      <a:lnTo>
                        <a:pt x="41" y="169"/>
                      </a:lnTo>
                      <a:lnTo>
                        <a:pt x="27" y="159"/>
                      </a:lnTo>
                      <a:lnTo>
                        <a:pt x="15" y="145"/>
                      </a:lnTo>
                      <a:lnTo>
                        <a:pt x="8" y="128"/>
                      </a:lnTo>
                      <a:lnTo>
                        <a:pt x="4" y="121"/>
                      </a:lnTo>
                      <a:lnTo>
                        <a:pt x="1" y="112"/>
                      </a:lnTo>
                      <a:lnTo>
                        <a:pt x="0" y="103"/>
                      </a:lnTo>
                      <a:lnTo>
                        <a:pt x="0" y="92"/>
                      </a:lnTo>
                      <a:lnTo>
                        <a:pt x="0" y="92"/>
                      </a:lnTo>
                      <a:lnTo>
                        <a:pt x="0" y="83"/>
                      </a:lnTo>
                      <a:lnTo>
                        <a:pt x="1" y="74"/>
                      </a:lnTo>
                      <a:lnTo>
                        <a:pt x="4" y="65"/>
                      </a:lnTo>
                      <a:lnTo>
                        <a:pt x="8" y="58"/>
                      </a:lnTo>
                      <a:lnTo>
                        <a:pt x="15" y="41"/>
                      </a:lnTo>
                      <a:lnTo>
                        <a:pt x="27" y="27"/>
                      </a:lnTo>
                      <a:lnTo>
                        <a:pt x="41" y="17"/>
                      </a:lnTo>
                      <a:lnTo>
                        <a:pt x="56" y="8"/>
                      </a:lnTo>
                      <a:lnTo>
                        <a:pt x="65" y="5"/>
                      </a:lnTo>
                      <a:lnTo>
                        <a:pt x="74" y="3"/>
                      </a:lnTo>
                      <a:lnTo>
                        <a:pt x="83" y="2"/>
                      </a:lnTo>
                      <a:lnTo>
                        <a:pt x="92" y="0"/>
                      </a:lnTo>
                      <a:lnTo>
                        <a:pt x="92" y="0"/>
                      </a:lnTo>
                      <a:lnTo>
                        <a:pt x="101" y="2"/>
                      </a:lnTo>
                      <a:lnTo>
                        <a:pt x="110" y="3"/>
                      </a:lnTo>
                      <a:lnTo>
                        <a:pt x="119" y="5"/>
                      </a:lnTo>
                      <a:lnTo>
                        <a:pt x="128" y="8"/>
                      </a:lnTo>
                      <a:lnTo>
                        <a:pt x="143" y="17"/>
                      </a:lnTo>
                      <a:lnTo>
                        <a:pt x="157" y="27"/>
                      </a:lnTo>
                      <a:lnTo>
                        <a:pt x="169" y="41"/>
                      </a:lnTo>
                      <a:lnTo>
                        <a:pt x="176" y="58"/>
                      </a:lnTo>
                      <a:lnTo>
                        <a:pt x="179" y="65"/>
                      </a:lnTo>
                      <a:lnTo>
                        <a:pt x="182" y="74"/>
                      </a:lnTo>
                      <a:lnTo>
                        <a:pt x="184" y="83"/>
                      </a:lnTo>
                      <a:lnTo>
                        <a:pt x="184" y="92"/>
                      </a:lnTo>
                      <a:lnTo>
                        <a:pt x="184" y="92"/>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8" name="Freeform 304">
                  <a:extLst>
                    <a:ext uri="{FF2B5EF4-FFF2-40B4-BE49-F238E27FC236}">
                      <a16:creationId xmlns:a16="http://schemas.microsoft.com/office/drawing/2014/main" id="{2A8598CB-ACBE-130B-38AA-EE1F46976BA7}"/>
                    </a:ext>
                  </a:extLst>
                </p:cNvPr>
                <p:cNvSpPr>
                  <a:spLocks/>
                </p:cNvSpPr>
                <p:nvPr/>
              </p:nvSpPr>
              <p:spPr bwMode="auto">
                <a:xfrm>
                  <a:off x="4311" y="2974"/>
                  <a:ext cx="164" cy="165"/>
                </a:xfrm>
                <a:custGeom>
                  <a:avLst/>
                  <a:gdLst>
                    <a:gd name="T0" fmla="*/ 164 w 164"/>
                    <a:gd name="T1" fmla="*/ 83 h 165"/>
                    <a:gd name="T2" fmla="*/ 164 w 164"/>
                    <a:gd name="T3" fmla="*/ 83 h 165"/>
                    <a:gd name="T4" fmla="*/ 163 w 164"/>
                    <a:gd name="T5" fmla="*/ 100 h 165"/>
                    <a:gd name="T6" fmla="*/ 158 w 164"/>
                    <a:gd name="T7" fmla="*/ 115 h 165"/>
                    <a:gd name="T8" fmla="*/ 151 w 164"/>
                    <a:gd name="T9" fmla="*/ 129 h 165"/>
                    <a:gd name="T10" fmla="*/ 140 w 164"/>
                    <a:gd name="T11" fmla="*/ 141 h 165"/>
                    <a:gd name="T12" fmla="*/ 128 w 164"/>
                    <a:gd name="T13" fmla="*/ 151 h 165"/>
                    <a:gd name="T14" fmla="*/ 115 w 164"/>
                    <a:gd name="T15" fmla="*/ 159 h 165"/>
                    <a:gd name="T16" fmla="*/ 98 w 164"/>
                    <a:gd name="T17" fmla="*/ 163 h 165"/>
                    <a:gd name="T18" fmla="*/ 81 w 164"/>
                    <a:gd name="T19" fmla="*/ 165 h 165"/>
                    <a:gd name="T20" fmla="*/ 81 w 164"/>
                    <a:gd name="T21" fmla="*/ 165 h 165"/>
                    <a:gd name="T22" fmla="*/ 65 w 164"/>
                    <a:gd name="T23" fmla="*/ 163 h 165"/>
                    <a:gd name="T24" fmla="*/ 50 w 164"/>
                    <a:gd name="T25" fmla="*/ 159 h 165"/>
                    <a:gd name="T26" fmla="*/ 36 w 164"/>
                    <a:gd name="T27" fmla="*/ 151 h 165"/>
                    <a:gd name="T28" fmla="*/ 24 w 164"/>
                    <a:gd name="T29" fmla="*/ 141 h 165"/>
                    <a:gd name="T30" fmla="*/ 14 w 164"/>
                    <a:gd name="T31" fmla="*/ 129 h 165"/>
                    <a:gd name="T32" fmla="*/ 6 w 164"/>
                    <a:gd name="T33" fmla="*/ 115 h 165"/>
                    <a:gd name="T34" fmla="*/ 2 w 164"/>
                    <a:gd name="T35" fmla="*/ 100 h 165"/>
                    <a:gd name="T36" fmla="*/ 0 w 164"/>
                    <a:gd name="T37" fmla="*/ 83 h 165"/>
                    <a:gd name="T38" fmla="*/ 0 w 164"/>
                    <a:gd name="T39" fmla="*/ 83 h 165"/>
                    <a:gd name="T40" fmla="*/ 2 w 164"/>
                    <a:gd name="T41" fmla="*/ 67 h 165"/>
                    <a:gd name="T42" fmla="*/ 6 w 164"/>
                    <a:gd name="T43" fmla="*/ 50 h 165"/>
                    <a:gd name="T44" fmla="*/ 14 w 164"/>
                    <a:gd name="T45" fmla="*/ 37 h 165"/>
                    <a:gd name="T46" fmla="*/ 24 w 164"/>
                    <a:gd name="T47" fmla="*/ 25 h 165"/>
                    <a:gd name="T48" fmla="*/ 36 w 164"/>
                    <a:gd name="T49" fmla="*/ 14 h 165"/>
                    <a:gd name="T50" fmla="*/ 50 w 164"/>
                    <a:gd name="T51" fmla="*/ 6 h 165"/>
                    <a:gd name="T52" fmla="*/ 65 w 164"/>
                    <a:gd name="T53" fmla="*/ 2 h 165"/>
                    <a:gd name="T54" fmla="*/ 81 w 164"/>
                    <a:gd name="T55" fmla="*/ 0 h 165"/>
                    <a:gd name="T56" fmla="*/ 81 w 164"/>
                    <a:gd name="T57" fmla="*/ 0 h 165"/>
                    <a:gd name="T58" fmla="*/ 98 w 164"/>
                    <a:gd name="T59" fmla="*/ 2 h 165"/>
                    <a:gd name="T60" fmla="*/ 115 w 164"/>
                    <a:gd name="T61" fmla="*/ 6 h 165"/>
                    <a:gd name="T62" fmla="*/ 128 w 164"/>
                    <a:gd name="T63" fmla="*/ 14 h 165"/>
                    <a:gd name="T64" fmla="*/ 140 w 164"/>
                    <a:gd name="T65" fmla="*/ 25 h 165"/>
                    <a:gd name="T66" fmla="*/ 151 w 164"/>
                    <a:gd name="T67" fmla="*/ 37 h 165"/>
                    <a:gd name="T68" fmla="*/ 158 w 164"/>
                    <a:gd name="T69" fmla="*/ 50 h 165"/>
                    <a:gd name="T70" fmla="*/ 163 w 164"/>
                    <a:gd name="T71" fmla="*/ 67 h 165"/>
                    <a:gd name="T72" fmla="*/ 164 w 164"/>
                    <a:gd name="T73" fmla="*/ 83 h 165"/>
                    <a:gd name="T74" fmla="*/ 164 w 164"/>
                    <a:gd name="T75" fmla="*/ 8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5">
                      <a:moveTo>
                        <a:pt x="164" y="83"/>
                      </a:moveTo>
                      <a:lnTo>
                        <a:pt x="164" y="83"/>
                      </a:lnTo>
                      <a:lnTo>
                        <a:pt x="163" y="100"/>
                      </a:lnTo>
                      <a:lnTo>
                        <a:pt x="158" y="115"/>
                      </a:lnTo>
                      <a:lnTo>
                        <a:pt x="151" y="129"/>
                      </a:lnTo>
                      <a:lnTo>
                        <a:pt x="140" y="141"/>
                      </a:lnTo>
                      <a:lnTo>
                        <a:pt x="128" y="151"/>
                      </a:lnTo>
                      <a:lnTo>
                        <a:pt x="115" y="159"/>
                      </a:lnTo>
                      <a:lnTo>
                        <a:pt x="98" y="163"/>
                      </a:lnTo>
                      <a:lnTo>
                        <a:pt x="81" y="165"/>
                      </a:lnTo>
                      <a:lnTo>
                        <a:pt x="81" y="165"/>
                      </a:lnTo>
                      <a:lnTo>
                        <a:pt x="65" y="163"/>
                      </a:lnTo>
                      <a:lnTo>
                        <a:pt x="50" y="159"/>
                      </a:lnTo>
                      <a:lnTo>
                        <a:pt x="36" y="151"/>
                      </a:lnTo>
                      <a:lnTo>
                        <a:pt x="24" y="141"/>
                      </a:lnTo>
                      <a:lnTo>
                        <a:pt x="14" y="129"/>
                      </a:lnTo>
                      <a:lnTo>
                        <a:pt x="6" y="115"/>
                      </a:lnTo>
                      <a:lnTo>
                        <a:pt x="2" y="100"/>
                      </a:lnTo>
                      <a:lnTo>
                        <a:pt x="0" y="83"/>
                      </a:lnTo>
                      <a:lnTo>
                        <a:pt x="0" y="83"/>
                      </a:lnTo>
                      <a:lnTo>
                        <a:pt x="2" y="67"/>
                      </a:lnTo>
                      <a:lnTo>
                        <a:pt x="6" y="50"/>
                      </a:lnTo>
                      <a:lnTo>
                        <a:pt x="14" y="37"/>
                      </a:lnTo>
                      <a:lnTo>
                        <a:pt x="24" y="25"/>
                      </a:lnTo>
                      <a:lnTo>
                        <a:pt x="36" y="14"/>
                      </a:lnTo>
                      <a:lnTo>
                        <a:pt x="50" y="6"/>
                      </a:lnTo>
                      <a:lnTo>
                        <a:pt x="65" y="2"/>
                      </a:lnTo>
                      <a:lnTo>
                        <a:pt x="81" y="0"/>
                      </a:lnTo>
                      <a:lnTo>
                        <a:pt x="81" y="0"/>
                      </a:lnTo>
                      <a:lnTo>
                        <a:pt x="98" y="2"/>
                      </a:lnTo>
                      <a:lnTo>
                        <a:pt x="115" y="6"/>
                      </a:lnTo>
                      <a:lnTo>
                        <a:pt x="128" y="14"/>
                      </a:lnTo>
                      <a:lnTo>
                        <a:pt x="140" y="25"/>
                      </a:lnTo>
                      <a:lnTo>
                        <a:pt x="151" y="37"/>
                      </a:lnTo>
                      <a:lnTo>
                        <a:pt x="158" y="50"/>
                      </a:lnTo>
                      <a:lnTo>
                        <a:pt x="163" y="67"/>
                      </a:lnTo>
                      <a:lnTo>
                        <a:pt x="164" y="83"/>
                      </a:lnTo>
                      <a:lnTo>
                        <a:pt x="164" y="83"/>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89" name="Freeform 305">
                  <a:extLst>
                    <a:ext uri="{FF2B5EF4-FFF2-40B4-BE49-F238E27FC236}">
                      <a16:creationId xmlns:a16="http://schemas.microsoft.com/office/drawing/2014/main" id="{0617F5BD-D892-503A-1DEC-258B43CD9149}"/>
                    </a:ext>
                  </a:extLst>
                </p:cNvPr>
                <p:cNvSpPr>
                  <a:spLocks/>
                </p:cNvSpPr>
                <p:nvPr/>
              </p:nvSpPr>
              <p:spPr bwMode="auto">
                <a:xfrm>
                  <a:off x="3687" y="2904"/>
                  <a:ext cx="187" cy="186"/>
                </a:xfrm>
                <a:custGeom>
                  <a:avLst/>
                  <a:gdLst>
                    <a:gd name="T0" fmla="*/ 187 w 187"/>
                    <a:gd name="T1" fmla="*/ 93 h 186"/>
                    <a:gd name="T2" fmla="*/ 187 w 187"/>
                    <a:gd name="T3" fmla="*/ 93 h 186"/>
                    <a:gd name="T4" fmla="*/ 187 w 187"/>
                    <a:gd name="T5" fmla="*/ 102 h 186"/>
                    <a:gd name="T6" fmla="*/ 185 w 187"/>
                    <a:gd name="T7" fmla="*/ 113 h 186"/>
                    <a:gd name="T8" fmla="*/ 182 w 187"/>
                    <a:gd name="T9" fmla="*/ 120 h 186"/>
                    <a:gd name="T10" fmla="*/ 179 w 187"/>
                    <a:gd name="T11" fmla="*/ 129 h 186"/>
                    <a:gd name="T12" fmla="*/ 172 w 187"/>
                    <a:gd name="T13" fmla="*/ 146 h 186"/>
                    <a:gd name="T14" fmla="*/ 160 w 187"/>
                    <a:gd name="T15" fmla="*/ 159 h 186"/>
                    <a:gd name="T16" fmla="*/ 146 w 187"/>
                    <a:gd name="T17" fmla="*/ 170 h 186"/>
                    <a:gd name="T18" fmla="*/ 130 w 187"/>
                    <a:gd name="T19" fmla="*/ 179 h 186"/>
                    <a:gd name="T20" fmla="*/ 122 w 187"/>
                    <a:gd name="T21" fmla="*/ 182 h 186"/>
                    <a:gd name="T22" fmla="*/ 113 w 187"/>
                    <a:gd name="T23" fmla="*/ 185 h 186"/>
                    <a:gd name="T24" fmla="*/ 103 w 187"/>
                    <a:gd name="T25" fmla="*/ 186 h 186"/>
                    <a:gd name="T26" fmla="*/ 93 w 187"/>
                    <a:gd name="T27" fmla="*/ 186 h 186"/>
                    <a:gd name="T28" fmla="*/ 93 w 187"/>
                    <a:gd name="T29" fmla="*/ 186 h 186"/>
                    <a:gd name="T30" fmla="*/ 84 w 187"/>
                    <a:gd name="T31" fmla="*/ 186 h 186"/>
                    <a:gd name="T32" fmla="*/ 75 w 187"/>
                    <a:gd name="T33" fmla="*/ 185 h 186"/>
                    <a:gd name="T34" fmla="*/ 66 w 187"/>
                    <a:gd name="T35" fmla="*/ 182 h 186"/>
                    <a:gd name="T36" fmla="*/ 57 w 187"/>
                    <a:gd name="T37" fmla="*/ 179 h 186"/>
                    <a:gd name="T38" fmla="*/ 41 w 187"/>
                    <a:gd name="T39" fmla="*/ 170 h 186"/>
                    <a:gd name="T40" fmla="*/ 27 w 187"/>
                    <a:gd name="T41" fmla="*/ 159 h 186"/>
                    <a:gd name="T42" fmla="*/ 17 w 187"/>
                    <a:gd name="T43" fmla="*/ 146 h 186"/>
                    <a:gd name="T44" fmla="*/ 8 w 187"/>
                    <a:gd name="T45" fmla="*/ 129 h 186"/>
                    <a:gd name="T46" fmla="*/ 5 w 187"/>
                    <a:gd name="T47" fmla="*/ 120 h 186"/>
                    <a:gd name="T48" fmla="*/ 2 w 187"/>
                    <a:gd name="T49" fmla="*/ 113 h 186"/>
                    <a:gd name="T50" fmla="*/ 0 w 187"/>
                    <a:gd name="T51" fmla="*/ 102 h 186"/>
                    <a:gd name="T52" fmla="*/ 0 w 187"/>
                    <a:gd name="T53" fmla="*/ 93 h 186"/>
                    <a:gd name="T54" fmla="*/ 0 w 187"/>
                    <a:gd name="T55" fmla="*/ 93 h 186"/>
                    <a:gd name="T56" fmla="*/ 0 w 187"/>
                    <a:gd name="T57" fmla="*/ 84 h 186"/>
                    <a:gd name="T58" fmla="*/ 2 w 187"/>
                    <a:gd name="T59" fmla="*/ 75 h 186"/>
                    <a:gd name="T60" fmla="*/ 5 w 187"/>
                    <a:gd name="T61" fmla="*/ 66 h 186"/>
                    <a:gd name="T62" fmla="*/ 8 w 187"/>
                    <a:gd name="T63" fmla="*/ 57 h 186"/>
                    <a:gd name="T64" fmla="*/ 17 w 187"/>
                    <a:gd name="T65" fmla="*/ 40 h 186"/>
                    <a:gd name="T66" fmla="*/ 27 w 187"/>
                    <a:gd name="T67" fmla="*/ 27 h 186"/>
                    <a:gd name="T68" fmla="*/ 41 w 187"/>
                    <a:gd name="T69" fmla="*/ 16 h 186"/>
                    <a:gd name="T70" fmla="*/ 57 w 187"/>
                    <a:gd name="T71" fmla="*/ 7 h 186"/>
                    <a:gd name="T72" fmla="*/ 66 w 187"/>
                    <a:gd name="T73" fmla="*/ 4 h 186"/>
                    <a:gd name="T74" fmla="*/ 75 w 187"/>
                    <a:gd name="T75" fmla="*/ 1 h 186"/>
                    <a:gd name="T76" fmla="*/ 84 w 187"/>
                    <a:gd name="T77" fmla="*/ 0 h 186"/>
                    <a:gd name="T78" fmla="*/ 93 w 187"/>
                    <a:gd name="T79" fmla="*/ 0 h 186"/>
                    <a:gd name="T80" fmla="*/ 93 w 187"/>
                    <a:gd name="T81" fmla="*/ 0 h 186"/>
                    <a:gd name="T82" fmla="*/ 103 w 187"/>
                    <a:gd name="T83" fmla="*/ 0 h 186"/>
                    <a:gd name="T84" fmla="*/ 113 w 187"/>
                    <a:gd name="T85" fmla="*/ 1 h 186"/>
                    <a:gd name="T86" fmla="*/ 122 w 187"/>
                    <a:gd name="T87" fmla="*/ 4 h 186"/>
                    <a:gd name="T88" fmla="*/ 130 w 187"/>
                    <a:gd name="T89" fmla="*/ 7 h 186"/>
                    <a:gd name="T90" fmla="*/ 146 w 187"/>
                    <a:gd name="T91" fmla="*/ 16 h 186"/>
                    <a:gd name="T92" fmla="*/ 160 w 187"/>
                    <a:gd name="T93" fmla="*/ 27 h 186"/>
                    <a:gd name="T94" fmla="*/ 172 w 187"/>
                    <a:gd name="T95" fmla="*/ 40 h 186"/>
                    <a:gd name="T96" fmla="*/ 179 w 187"/>
                    <a:gd name="T97" fmla="*/ 57 h 186"/>
                    <a:gd name="T98" fmla="*/ 182 w 187"/>
                    <a:gd name="T99" fmla="*/ 66 h 186"/>
                    <a:gd name="T100" fmla="*/ 185 w 187"/>
                    <a:gd name="T101" fmla="*/ 75 h 186"/>
                    <a:gd name="T102" fmla="*/ 187 w 187"/>
                    <a:gd name="T103" fmla="*/ 84 h 186"/>
                    <a:gd name="T104" fmla="*/ 187 w 187"/>
                    <a:gd name="T105" fmla="*/ 93 h 186"/>
                    <a:gd name="T106" fmla="*/ 187 w 187"/>
                    <a:gd name="T107"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6">
                      <a:moveTo>
                        <a:pt x="187" y="93"/>
                      </a:moveTo>
                      <a:lnTo>
                        <a:pt x="187" y="93"/>
                      </a:lnTo>
                      <a:lnTo>
                        <a:pt x="187" y="102"/>
                      </a:lnTo>
                      <a:lnTo>
                        <a:pt x="185" y="113"/>
                      </a:lnTo>
                      <a:lnTo>
                        <a:pt x="182" y="120"/>
                      </a:lnTo>
                      <a:lnTo>
                        <a:pt x="179" y="129"/>
                      </a:lnTo>
                      <a:lnTo>
                        <a:pt x="172" y="146"/>
                      </a:lnTo>
                      <a:lnTo>
                        <a:pt x="160" y="159"/>
                      </a:lnTo>
                      <a:lnTo>
                        <a:pt x="146" y="170"/>
                      </a:lnTo>
                      <a:lnTo>
                        <a:pt x="130" y="179"/>
                      </a:lnTo>
                      <a:lnTo>
                        <a:pt x="122" y="182"/>
                      </a:lnTo>
                      <a:lnTo>
                        <a:pt x="113" y="185"/>
                      </a:lnTo>
                      <a:lnTo>
                        <a:pt x="103" y="186"/>
                      </a:lnTo>
                      <a:lnTo>
                        <a:pt x="93" y="186"/>
                      </a:lnTo>
                      <a:lnTo>
                        <a:pt x="93" y="186"/>
                      </a:lnTo>
                      <a:lnTo>
                        <a:pt x="84" y="186"/>
                      </a:lnTo>
                      <a:lnTo>
                        <a:pt x="75" y="185"/>
                      </a:lnTo>
                      <a:lnTo>
                        <a:pt x="66" y="182"/>
                      </a:lnTo>
                      <a:lnTo>
                        <a:pt x="57" y="179"/>
                      </a:lnTo>
                      <a:lnTo>
                        <a:pt x="41" y="170"/>
                      </a:lnTo>
                      <a:lnTo>
                        <a:pt x="27" y="159"/>
                      </a:lnTo>
                      <a:lnTo>
                        <a:pt x="17" y="146"/>
                      </a:lnTo>
                      <a:lnTo>
                        <a:pt x="8" y="129"/>
                      </a:lnTo>
                      <a:lnTo>
                        <a:pt x="5" y="120"/>
                      </a:lnTo>
                      <a:lnTo>
                        <a:pt x="2" y="113"/>
                      </a:lnTo>
                      <a:lnTo>
                        <a:pt x="0" y="102"/>
                      </a:lnTo>
                      <a:lnTo>
                        <a:pt x="0" y="93"/>
                      </a:lnTo>
                      <a:lnTo>
                        <a:pt x="0" y="93"/>
                      </a:lnTo>
                      <a:lnTo>
                        <a:pt x="0" y="84"/>
                      </a:lnTo>
                      <a:lnTo>
                        <a:pt x="2" y="75"/>
                      </a:lnTo>
                      <a:lnTo>
                        <a:pt x="5" y="66"/>
                      </a:lnTo>
                      <a:lnTo>
                        <a:pt x="8" y="57"/>
                      </a:lnTo>
                      <a:lnTo>
                        <a:pt x="17" y="40"/>
                      </a:lnTo>
                      <a:lnTo>
                        <a:pt x="27" y="27"/>
                      </a:lnTo>
                      <a:lnTo>
                        <a:pt x="41" y="16"/>
                      </a:lnTo>
                      <a:lnTo>
                        <a:pt x="57" y="7"/>
                      </a:lnTo>
                      <a:lnTo>
                        <a:pt x="66" y="4"/>
                      </a:lnTo>
                      <a:lnTo>
                        <a:pt x="75" y="1"/>
                      </a:lnTo>
                      <a:lnTo>
                        <a:pt x="84" y="0"/>
                      </a:lnTo>
                      <a:lnTo>
                        <a:pt x="93" y="0"/>
                      </a:lnTo>
                      <a:lnTo>
                        <a:pt x="93" y="0"/>
                      </a:lnTo>
                      <a:lnTo>
                        <a:pt x="103" y="0"/>
                      </a:lnTo>
                      <a:lnTo>
                        <a:pt x="113" y="1"/>
                      </a:lnTo>
                      <a:lnTo>
                        <a:pt x="122" y="4"/>
                      </a:lnTo>
                      <a:lnTo>
                        <a:pt x="130" y="7"/>
                      </a:lnTo>
                      <a:lnTo>
                        <a:pt x="146" y="16"/>
                      </a:lnTo>
                      <a:lnTo>
                        <a:pt x="160" y="27"/>
                      </a:lnTo>
                      <a:lnTo>
                        <a:pt x="172" y="40"/>
                      </a:lnTo>
                      <a:lnTo>
                        <a:pt x="179" y="57"/>
                      </a:lnTo>
                      <a:lnTo>
                        <a:pt x="182" y="66"/>
                      </a:lnTo>
                      <a:lnTo>
                        <a:pt x="185" y="75"/>
                      </a:lnTo>
                      <a:lnTo>
                        <a:pt x="187" y="84"/>
                      </a:lnTo>
                      <a:lnTo>
                        <a:pt x="187" y="93"/>
                      </a:lnTo>
                      <a:lnTo>
                        <a:pt x="187" y="93"/>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0" name="Freeform 306">
                  <a:extLst>
                    <a:ext uri="{FF2B5EF4-FFF2-40B4-BE49-F238E27FC236}">
                      <a16:creationId xmlns:a16="http://schemas.microsoft.com/office/drawing/2014/main" id="{3EA3FC7F-89B1-BCF1-3EEE-7A745395613B}"/>
                    </a:ext>
                  </a:extLst>
                </p:cNvPr>
                <p:cNvSpPr>
                  <a:spLocks/>
                </p:cNvSpPr>
                <p:nvPr/>
              </p:nvSpPr>
              <p:spPr bwMode="auto">
                <a:xfrm>
                  <a:off x="3378" y="2763"/>
                  <a:ext cx="258" cy="257"/>
                </a:xfrm>
                <a:custGeom>
                  <a:avLst/>
                  <a:gdLst>
                    <a:gd name="T0" fmla="*/ 258 w 258"/>
                    <a:gd name="T1" fmla="*/ 128 h 257"/>
                    <a:gd name="T2" fmla="*/ 255 w 258"/>
                    <a:gd name="T3" fmla="*/ 154 h 257"/>
                    <a:gd name="T4" fmla="*/ 247 w 258"/>
                    <a:gd name="T5" fmla="*/ 178 h 257"/>
                    <a:gd name="T6" fmla="*/ 235 w 258"/>
                    <a:gd name="T7" fmla="*/ 201 h 257"/>
                    <a:gd name="T8" fmla="*/ 220 w 258"/>
                    <a:gd name="T9" fmla="*/ 219 h 257"/>
                    <a:gd name="T10" fmla="*/ 201 w 258"/>
                    <a:gd name="T11" fmla="*/ 236 h 257"/>
                    <a:gd name="T12" fmla="*/ 179 w 258"/>
                    <a:gd name="T13" fmla="*/ 248 h 257"/>
                    <a:gd name="T14" fmla="*/ 155 w 258"/>
                    <a:gd name="T15" fmla="*/ 255 h 257"/>
                    <a:gd name="T16" fmla="*/ 130 w 258"/>
                    <a:gd name="T17" fmla="*/ 257 h 257"/>
                    <a:gd name="T18" fmla="*/ 116 w 258"/>
                    <a:gd name="T19" fmla="*/ 257 h 257"/>
                    <a:gd name="T20" fmla="*/ 91 w 258"/>
                    <a:gd name="T21" fmla="*/ 251 h 257"/>
                    <a:gd name="T22" fmla="*/ 68 w 258"/>
                    <a:gd name="T23" fmla="*/ 242 h 257"/>
                    <a:gd name="T24" fmla="*/ 47 w 258"/>
                    <a:gd name="T25" fmla="*/ 228 h 257"/>
                    <a:gd name="T26" fmla="*/ 30 w 258"/>
                    <a:gd name="T27" fmla="*/ 210 h 257"/>
                    <a:gd name="T28" fmla="*/ 17 w 258"/>
                    <a:gd name="T29" fmla="*/ 190 h 257"/>
                    <a:gd name="T30" fmla="*/ 6 w 258"/>
                    <a:gd name="T31" fmla="*/ 166 h 257"/>
                    <a:gd name="T32" fmla="*/ 2 w 258"/>
                    <a:gd name="T33" fmla="*/ 142 h 257"/>
                    <a:gd name="T34" fmla="*/ 0 w 258"/>
                    <a:gd name="T35" fmla="*/ 128 h 257"/>
                    <a:gd name="T36" fmla="*/ 3 w 258"/>
                    <a:gd name="T37" fmla="*/ 103 h 257"/>
                    <a:gd name="T38" fmla="*/ 11 w 258"/>
                    <a:gd name="T39" fmla="*/ 79 h 257"/>
                    <a:gd name="T40" fmla="*/ 23 w 258"/>
                    <a:gd name="T41" fmla="*/ 56 h 257"/>
                    <a:gd name="T42" fmla="*/ 38 w 258"/>
                    <a:gd name="T43" fmla="*/ 38 h 257"/>
                    <a:gd name="T44" fmla="*/ 57 w 258"/>
                    <a:gd name="T45" fmla="*/ 21 h 257"/>
                    <a:gd name="T46" fmla="*/ 78 w 258"/>
                    <a:gd name="T47" fmla="*/ 9 h 257"/>
                    <a:gd name="T48" fmla="*/ 103 w 258"/>
                    <a:gd name="T49" fmla="*/ 2 h 257"/>
                    <a:gd name="T50" fmla="*/ 130 w 258"/>
                    <a:gd name="T51" fmla="*/ 0 h 257"/>
                    <a:gd name="T52" fmla="*/ 142 w 258"/>
                    <a:gd name="T53" fmla="*/ 0 h 257"/>
                    <a:gd name="T54" fmla="*/ 167 w 258"/>
                    <a:gd name="T55" fmla="*/ 5 h 257"/>
                    <a:gd name="T56" fmla="*/ 190 w 258"/>
                    <a:gd name="T57" fmla="*/ 15 h 257"/>
                    <a:gd name="T58" fmla="*/ 211 w 258"/>
                    <a:gd name="T59" fmla="*/ 29 h 257"/>
                    <a:gd name="T60" fmla="*/ 228 w 258"/>
                    <a:gd name="T61" fmla="*/ 47 h 257"/>
                    <a:gd name="T62" fmla="*/ 243 w 258"/>
                    <a:gd name="T63" fmla="*/ 67 h 257"/>
                    <a:gd name="T64" fmla="*/ 252 w 258"/>
                    <a:gd name="T65" fmla="*/ 91 h 257"/>
                    <a:gd name="T66" fmla="*/ 258 w 258"/>
                    <a:gd name="T67" fmla="*/ 115 h 257"/>
                    <a:gd name="T68" fmla="*/ 258 w 258"/>
                    <a:gd name="T69" fmla="*/ 1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8" h="257">
                      <a:moveTo>
                        <a:pt x="258" y="128"/>
                      </a:moveTo>
                      <a:lnTo>
                        <a:pt x="258" y="128"/>
                      </a:lnTo>
                      <a:lnTo>
                        <a:pt x="258" y="142"/>
                      </a:lnTo>
                      <a:lnTo>
                        <a:pt x="255" y="154"/>
                      </a:lnTo>
                      <a:lnTo>
                        <a:pt x="252" y="166"/>
                      </a:lnTo>
                      <a:lnTo>
                        <a:pt x="247" y="178"/>
                      </a:lnTo>
                      <a:lnTo>
                        <a:pt x="243" y="190"/>
                      </a:lnTo>
                      <a:lnTo>
                        <a:pt x="235" y="201"/>
                      </a:lnTo>
                      <a:lnTo>
                        <a:pt x="228" y="210"/>
                      </a:lnTo>
                      <a:lnTo>
                        <a:pt x="220" y="219"/>
                      </a:lnTo>
                      <a:lnTo>
                        <a:pt x="211" y="228"/>
                      </a:lnTo>
                      <a:lnTo>
                        <a:pt x="201" y="236"/>
                      </a:lnTo>
                      <a:lnTo>
                        <a:pt x="190" y="242"/>
                      </a:lnTo>
                      <a:lnTo>
                        <a:pt x="179" y="248"/>
                      </a:lnTo>
                      <a:lnTo>
                        <a:pt x="167" y="251"/>
                      </a:lnTo>
                      <a:lnTo>
                        <a:pt x="155" y="255"/>
                      </a:lnTo>
                      <a:lnTo>
                        <a:pt x="142" y="257"/>
                      </a:lnTo>
                      <a:lnTo>
                        <a:pt x="130" y="257"/>
                      </a:lnTo>
                      <a:lnTo>
                        <a:pt x="130" y="257"/>
                      </a:lnTo>
                      <a:lnTo>
                        <a:pt x="116" y="257"/>
                      </a:lnTo>
                      <a:lnTo>
                        <a:pt x="103" y="255"/>
                      </a:lnTo>
                      <a:lnTo>
                        <a:pt x="91" y="251"/>
                      </a:lnTo>
                      <a:lnTo>
                        <a:pt x="78" y="248"/>
                      </a:lnTo>
                      <a:lnTo>
                        <a:pt x="68" y="242"/>
                      </a:lnTo>
                      <a:lnTo>
                        <a:pt x="57" y="236"/>
                      </a:lnTo>
                      <a:lnTo>
                        <a:pt x="47" y="228"/>
                      </a:lnTo>
                      <a:lnTo>
                        <a:pt x="38" y="219"/>
                      </a:lnTo>
                      <a:lnTo>
                        <a:pt x="30" y="210"/>
                      </a:lnTo>
                      <a:lnTo>
                        <a:pt x="23" y="201"/>
                      </a:lnTo>
                      <a:lnTo>
                        <a:pt x="17" y="190"/>
                      </a:lnTo>
                      <a:lnTo>
                        <a:pt x="11" y="178"/>
                      </a:lnTo>
                      <a:lnTo>
                        <a:pt x="6" y="166"/>
                      </a:lnTo>
                      <a:lnTo>
                        <a:pt x="3" y="154"/>
                      </a:lnTo>
                      <a:lnTo>
                        <a:pt x="2" y="142"/>
                      </a:lnTo>
                      <a:lnTo>
                        <a:pt x="0" y="128"/>
                      </a:lnTo>
                      <a:lnTo>
                        <a:pt x="0" y="128"/>
                      </a:lnTo>
                      <a:lnTo>
                        <a:pt x="2" y="115"/>
                      </a:lnTo>
                      <a:lnTo>
                        <a:pt x="3" y="103"/>
                      </a:lnTo>
                      <a:lnTo>
                        <a:pt x="6" y="91"/>
                      </a:lnTo>
                      <a:lnTo>
                        <a:pt x="11" y="79"/>
                      </a:lnTo>
                      <a:lnTo>
                        <a:pt x="17" y="67"/>
                      </a:lnTo>
                      <a:lnTo>
                        <a:pt x="23" y="56"/>
                      </a:lnTo>
                      <a:lnTo>
                        <a:pt x="30" y="47"/>
                      </a:lnTo>
                      <a:lnTo>
                        <a:pt x="38" y="38"/>
                      </a:lnTo>
                      <a:lnTo>
                        <a:pt x="47" y="29"/>
                      </a:lnTo>
                      <a:lnTo>
                        <a:pt x="57" y="21"/>
                      </a:lnTo>
                      <a:lnTo>
                        <a:pt x="68" y="15"/>
                      </a:lnTo>
                      <a:lnTo>
                        <a:pt x="78" y="9"/>
                      </a:lnTo>
                      <a:lnTo>
                        <a:pt x="91" y="5"/>
                      </a:lnTo>
                      <a:lnTo>
                        <a:pt x="103" y="2"/>
                      </a:lnTo>
                      <a:lnTo>
                        <a:pt x="116" y="0"/>
                      </a:lnTo>
                      <a:lnTo>
                        <a:pt x="130" y="0"/>
                      </a:lnTo>
                      <a:lnTo>
                        <a:pt x="130" y="0"/>
                      </a:lnTo>
                      <a:lnTo>
                        <a:pt x="142" y="0"/>
                      </a:lnTo>
                      <a:lnTo>
                        <a:pt x="155" y="2"/>
                      </a:lnTo>
                      <a:lnTo>
                        <a:pt x="167" y="5"/>
                      </a:lnTo>
                      <a:lnTo>
                        <a:pt x="179" y="9"/>
                      </a:lnTo>
                      <a:lnTo>
                        <a:pt x="190" y="15"/>
                      </a:lnTo>
                      <a:lnTo>
                        <a:pt x="201" y="21"/>
                      </a:lnTo>
                      <a:lnTo>
                        <a:pt x="211" y="29"/>
                      </a:lnTo>
                      <a:lnTo>
                        <a:pt x="220" y="38"/>
                      </a:lnTo>
                      <a:lnTo>
                        <a:pt x="228" y="47"/>
                      </a:lnTo>
                      <a:lnTo>
                        <a:pt x="235" y="56"/>
                      </a:lnTo>
                      <a:lnTo>
                        <a:pt x="243" y="67"/>
                      </a:lnTo>
                      <a:lnTo>
                        <a:pt x="247" y="79"/>
                      </a:lnTo>
                      <a:lnTo>
                        <a:pt x="252" y="91"/>
                      </a:lnTo>
                      <a:lnTo>
                        <a:pt x="255" y="103"/>
                      </a:lnTo>
                      <a:lnTo>
                        <a:pt x="258" y="115"/>
                      </a:lnTo>
                      <a:lnTo>
                        <a:pt x="258" y="128"/>
                      </a:lnTo>
                      <a:lnTo>
                        <a:pt x="258" y="128"/>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1" name="Freeform 307">
                  <a:extLst>
                    <a:ext uri="{FF2B5EF4-FFF2-40B4-BE49-F238E27FC236}">
                      <a16:creationId xmlns:a16="http://schemas.microsoft.com/office/drawing/2014/main" id="{818313D8-C113-0E62-8158-A84901159EC9}"/>
                    </a:ext>
                  </a:extLst>
                </p:cNvPr>
                <p:cNvSpPr>
                  <a:spLocks/>
                </p:cNvSpPr>
                <p:nvPr/>
              </p:nvSpPr>
              <p:spPr bwMode="auto">
                <a:xfrm>
                  <a:off x="3322" y="2750"/>
                  <a:ext cx="130" cy="129"/>
                </a:xfrm>
                <a:custGeom>
                  <a:avLst/>
                  <a:gdLst>
                    <a:gd name="T0" fmla="*/ 130 w 130"/>
                    <a:gd name="T1" fmla="*/ 65 h 129"/>
                    <a:gd name="T2" fmla="*/ 130 w 130"/>
                    <a:gd name="T3" fmla="*/ 65 h 129"/>
                    <a:gd name="T4" fmla="*/ 128 w 130"/>
                    <a:gd name="T5" fmla="*/ 77 h 129"/>
                    <a:gd name="T6" fmla="*/ 124 w 130"/>
                    <a:gd name="T7" fmla="*/ 90 h 129"/>
                    <a:gd name="T8" fmla="*/ 118 w 130"/>
                    <a:gd name="T9" fmla="*/ 101 h 129"/>
                    <a:gd name="T10" fmla="*/ 110 w 130"/>
                    <a:gd name="T11" fmla="*/ 110 h 129"/>
                    <a:gd name="T12" fmla="*/ 101 w 130"/>
                    <a:gd name="T13" fmla="*/ 117 h 129"/>
                    <a:gd name="T14" fmla="*/ 89 w 130"/>
                    <a:gd name="T15" fmla="*/ 123 h 129"/>
                    <a:gd name="T16" fmla="*/ 77 w 130"/>
                    <a:gd name="T17" fmla="*/ 128 h 129"/>
                    <a:gd name="T18" fmla="*/ 65 w 130"/>
                    <a:gd name="T19" fmla="*/ 129 h 129"/>
                    <a:gd name="T20" fmla="*/ 65 w 130"/>
                    <a:gd name="T21" fmla="*/ 129 h 129"/>
                    <a:gd name="T22" fmla="*/ 52 w 130"/>
                    <a:gd name="T23" fmla="*/ 128 h 129"/>
                    <a:gd name="T24" fmla="*/ 40 w 130"/>
                    <a:gd name="T25" fmla="*/ 123 h 129"/>
                    <a:gd name="T26" fmla="*/ 29 w 130"/>
                    <a:gd name="T27" fmla="*/ 117 h 129"/>
                    <a:gd name="T28" fmla="*/ 18 w 130"/>
                    <a:gd name="T29" fmla="*/ 110 h 129"/>
                    <a:gd name="T30" fmla="*/ 11 w 130"/>
                    <a:gd name="T31" fmla="*/ 101 h 129"/>
                    <a:gd name="T32" fmla="*/ 5 w 130"/>
                    <a:gd name="T33" fmla="*/ 90 h 129"/>
                    <a:gd name="T34" fmla="*/ 0 w 130"/>
                    <a:gd name="T35" fmla="*/ 77 h 129"/>
                    <a:gd name="T36" fmla="*/ 0 w 130"/>
                    <a:gd name="T37" fmla="*/ 65 h 129"/>
                    <a:gd name="T38" fmla="*/ 0 w 130"/>
                    <a:gd name="T39" fmla="*/ 65 h 129"/>
                    <a:gd name="T40" fmla="*/ 0 w 130"/>
                    <a:gd name="T41" fmla="*/ 51 h 129"/>
                    <a:gd name="T42" fmla="*/ 5 w 130"/>
                    <a:gd name="T43" fmla="*/ 39 h 129"/>
                    <a:gd name="T44" fmla="*/ 11 w 130"/>
                    <a:gd name="T45" fmla="*/ 28 h 129"/>
                    <a:gd name="T46" fmla="*/ 18 w 130"/>
                    <a:gd name="T47" fmla="*/ 18 h 129"/>
                    <a:gd name="T48" fmla="*/ 29 w 130"/>
                    <a:gd name="T49" fmla="*/ 10 h 129"/>
                    <a:gd name="T50" fmla="*/ 40 w 130"/>
                    <a:gd name="T51" fmla="*/ 4 h 129"/>
                    <a:gd name="T52" fmla="*/ 52 w 130"/>
                    <a:gd name="T53" fmla="*/ 0 h 129"/>
                    <a:gd name="T54" fmla="*/ 65 w 130"/>
                    <a:gd name="T55" fmla="*/ 0 h 129"/>
                    <a:gd name="T56" fmla="*/ 65 w 130"/>
                    <a:gd name="T57" fmla="*/ 0 h 129"/>
                    <a:gd name="T58" fmla="*/ 77 w 130"/>
                    <a:gd name="T59" fmla="*/ 0 h 129"/>
                    <a:gd name="T60" fmla="*/ 89 w 130"/>
                    <a:gd name="T61" fmla="*/ 4 h 129"/>
                    <a:gd name="T62" fmla="*/ 101 w 130"/>
                    <a:gd name="T63" fmla="*/ 10 h 129"/>
                    <a:gd name="T64" fmla="*/ 110 w 130"/>
                    <a:gd name="T65" fmla="*/ 18 h 129"/>
                    <a:gd name="T66" fmla="*/ 118 w 130"/>
                    <a:gd name="T67" fmla="*/ 28 h 129"/>
                    <a:gd name="T68" fmla="*/ 124 w 130"/>
                    <a:gd name="T69" fmla="*/ 39 h 129"/>
                    <a:gd name="T70" fmla="*/ 128 w 130"/>
                    <a:gd name="T71" fmla="*/ 51 h 129"/>
                    <a:gd name="T72" fmla="*/ 130 w 130"/>
                    <a:gd name="T73" fmla="*/ 65 h 129"/>
                    <a:gd name="T74" fmla="*/ 130 w 130"/>
                    <a:gd name="T75" fmla="*/ 6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 h="129">
                      <a:moveTo>
                        <a:pt x="130" y="65"/>
                      </a:moveTo>
                      <a:lnTo>
                        <a:pt x="130" y="65"/>
                      </a:lnTo>
                      <a:lnTo>
                        <a:pt x="128" y="77"/>
                      </a:lnTo>
                      <a:lnTo>
                        <a:pt x="124" y="90"/>
                      </a:lnTo>
                      <a:lnTo>
                        <a:pt x="118" y="101"/>
                      </a:lnTo>
                      <a:lnTo>
                        <a:pt x="110" y="110"/>
                      </a:lnTo>
                      <a:lnTo>
                        <a:pt x="101" y="117"/>
                      </a:lnTo>
                      <a:lnTo>
                        <a:pt x="89" y="123"/>
                      </a:lnTo>
                      <a:lnTo>
                        <a:pt x="77" y="128"/>
                      </a:lnTo>
                      <a:lnTo>
                        <a:pt x="65" y="129"/>
                      </a:lnTo>
                      <a:lnTo>
                        <a:pt x="65" y="129"/>
                      </a:lnTo>
                      <a:lnTo>
                        <a:pt x="52" y="128"/>
                      </a:lnTo>
                      <a:lnTo>
                        <a:pt x="40" y="123"/>
                      </a:lnTo>
                      <a:lnTo>
                        <a:pt x="29" y="117"/>
                      </a:lnTo>
                      <a:lnTo>
                        <a:pt x="18" y="110"/>
                      </a:lnTo>
                      <a:lnTo>
                        <a:pt x="11" y="101"/>
                      </a:lnTo>
                      <a:lnTo>
                        <a:pt x="5" y="90"/>
                      </a:lnTo>
                      <a:lnTo>
                        <a:pt x="0" y="77"/>
                      </a:lnTo>
                      <a:lnTo>
                        <a:pt x="0" y="65"/>
                      </a:lnTo>
                      <a:lnTo>
                        <a:pt x="0" y="65"/>
                      </a:lnTo>
                      <a:lnTo>
                        <a:pt x="0" y="51"/>
                      </a:lnTo>
                      <a:lnTo>
                        <a:pt x="5" y="39"/>
                      </a:lnTo>
                      <a:lnTo>
                        <a:pt x="11" y="28"/>
                      </a:lnTo>
                      <a:lnTo>
                        <a:pt x="18" y="18"/>
                      </a:lnTo>
                      <a:lnTo>
                        <a:pt x="29" y="10"/>
                      </a:lnTo>
                      <a:lnTo>
                        <a:pt x="40" y="4"/>
                      </a:lnTo>
                      <a:lnTo>
                        <a:pt x="52" y="0"/>
                      </a:lnTo>
                      <a:lnTo>
                        <a:pt x="65" y="0"/>
                      </a:lnTo>
                      <a:lnTo>
                        <a:pt x="65" y="0"/>
                      </a:lnTo>
                      <a:lnTo>
                        <a:pt x="77" y="0"/>
                      </a:lnTo>
                      <a:lnTo>
                        <a:pt x="89" y="4"/>
                      </a:lnTo>
                      <a:lnTo>
                        <a:pt x="101" y="10"/>
                      </a:lnTo>
                      <a:lnTo>
                        <a:pt x="110" y="18"/>
                      </a:lnTo>
                      <a:lnTo>
                        <a:pt x="118" y="28"/>
                      </a:lnTo>
                      <a:lnTo>
                        <a:pt x="124" y="39"/>
                      </a:lnTo>
                      <a:lnTo>
                        <a:pt x="128" y="51"/>
                      </a:lnTo>
                      <a:lnTo>
                        <a:pt x="130" y="65"/>
                      </a:lnTo>
                      <a:lnTo>
                        <a:pt x="130" y="65"/>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2" name="Freeform 308">
                  <a:extLst>
                    <a:ext uri="{FF2B5EF4-FFF2-40B4-BE49-F238E27FC236}">
                      <a16:creationId xmlns:a16="http://schemas.microsoft.com/office/drawing/2014/main" id="{DA02345B-3279-A69A-61CF-7DD7266ACE70}"/>
                    </a:ext>
                  </a:extLst>
                </p:cNvPr>
                <p:cNvSpPr>
                  <a:spLocks/>
                </p:cNvSpPr>
                <p:nvPr/>
              </p:nvSpPr>
              <p:spPr bwMode="auto">
                <a:xfrm>
                  <a:off x="3262" y="2893"/>
                  <a:ext cx="208" cy="207"/>
                </a:xfrm>
                <a:custGeom>
                  <a:avLst/>
                  <a:gdLst>
                    <a:gd name="T0" fmla="*/ 208 w 208"/>
                    <a:gd name="T1" fmla="*/ 104 h 207"/>
                    <a:gd name="T2" fmla="*/ 205 w 208"/>
                    <a:gd name="T3" fmla="*/ 125 h 207"/>
                    <a:gd name="T4" fmla="*/ 199 w 208"/>
                    <a:gd name="T5" fmla="*/ 143 h 207"/>
                    <a:gd name="T6" fmla="*/ 190 w 208"/>
                    <a:gd name="T7" fmla="*/ 161 h 207"/>
                    <a:gd name="T8" fmla="*/ 176 w 208"/>
                    <a:gd name="T9" fmla="*/ 176 h 207"/>
                    <a:gd name="T10" fmla="*/ 161 w 208"/>
                    <a:gd name="T11" fmla="*/ 190 h 207"/>
                    <a:gd name="T12" fmla="*/ 145 w 208"/>
                    <a:gd name="T13" fmla="*/ 199 h 207"/>
                    <a:gd name="T14" fmla="*/ 125 w 208"/>
                    <a:gd name="T15" fmla="*/ 205 h 207"/>
                    <a:gd name="T16" fmla="*/ 104 w 208"/>
                    <a:gd name="T17" fmla="*/ 207 h 207"/>
                    <a:gd name="T18" fmla="*/ 93 w 208"/>
                    <a:gd name="T19" fmla="*/ 207 h 207"/>
                    <a:gd name="T20" fmla="*/ 72 w 208"/>
                    <a:gd name="T21" fmla="*/ 202 h 207"/>
                    <a:gd name="T22" fmla="*/ 54 w 208"/>
                    <a:gd name="T23" fmla="*/ 194 h 207"/>
                    <a:gd name="T24" fmla="*/ 38 w 208"/>
                    <a:gd name="T25" fmla="*/ 184 h 207"/>
                    <a:gd name="T26" fmla="*/ 24 w 208"/>
                    <a:gd name="T27" fmla="*/ 169 h 207"/>
                    <a:gd name="T28" fmla="*/ 12 w 208"/>
                    <a:gd name="T29" fmla="*/ 152 h 207"/>
                    <a:gd name="T30" fmla="*/ 5 w 208"/>
                    <a:gd name="T31" fmla="*/ 134 h 207"/>
                    <a:gd name="T32" fmla="*/ 0 w 208"/>
                    <a:gd name="T33" fmla="*/ 115 h 207"/>
                    <a:gd name="T34" fmla="*/ 0 w 208"/>
                    <a:gd name="T35" fmla="*/ 104 h 207"/>
                    <a:gd name="T36" fmla="*/ 2 w 208"/>
                    <a:gd name="T37" fmla="*/ 83 h 207"/>
                    <a:gd name="T38" fmla="*/ 8 w 208"/>
                    <a:gd name="T39" fmla="*/ 63 h 207"/>
                    <a:gd name="T40" fmla="*/ 18 w 208"/>
                    <a:gd name="T41" fmla="*/ 45 h 207"/>
                    <a:gd name="T42" fmla="*/ 30 w 208"/>
                    <a:gd name="T43" fmla="*/ 30 h 207"/>
                    <a:gd name="T44" fmla="*/ 45 w 208"/>
                    <a:gd name="T45" fmla="*/ 18 h 207"/>
                    <a:gd name="T46" fmla="*/ 63 w 208"/>
                    <a:gd name="T47" fmla="*/ 8 h 207"/>
                    <a:gd name="T48" fmla="*/ 83 w 208"/>
                    <a:gd name="T49" fmla="*/ 2 h 207"/>
                    <a:gd name="T50" fmla="*/ 104 w 208"/>
                    <a:gd name="T51" fmla="*/ 0 h 207"/>
                    <a:gd name="T52" fmla="*/ 115 w 208"/>
                    <a:gd name="T53" fmla="*/ 0 h 207"/>
                    <a:gd name="T54" fmla="*/ 134 w 208"/>
                    <a:gd name="T55" fmla="*/ 5 h 207"/>
                    <a:gd name="T56" fmla="*/ 154 w 208"/>
                    <a:gd name="T57" fmla="*/ 12 h 207"/>
                    <a:gd name="T58" fmla="*/ 170 w 208"/>
                    <a:gd name="T59" fmla="*/ 24 h 207"/>
                    <a:gd name="T60" fmla="*/ 184 w 208"/>
                    <a:gd name="T61" fmla="*/ 38 h 207"/>
                    <a:gd name="T62" fmla="*/ 194 w 208"/>
                    <a:gd name="T63" fmla="*/ 54 h 207"/>
                    <a:gd name="T64" fmla="*/ 203 w 208"/>
                    <a:gd name="T65" fmla="*/ 72 h 207"/>
                    <a:gd name="T66" fmla="*/ 207 w 208"/>
                    <a:gd name="T67" fmla="*/ 93 h 207"/>
                    <a:gd name="T68" fmla="*/ 208 w 208"/>
                    <a:gd name="T69" fmla="*/ 10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7">
                      <a:moveTo>
                        <a:pt x="208" y="104"/>
                      </a:moveTo>
                      <a:lnTo>
                        <a:pt x="208" y="104"/>
                      </a:lnTo>
                      <a:lnTo>
                        <a:pt x="207" y="115"/>
                      </a:lnTo>
                      <a:lnTo>
                        <a:pt x="205" y="125"/>
                      </a:lnTo>
                      <a:lnTo>
                        <a:pt x="203" y="134"/>
                      </a:lnTo>
                      <a:lnTo>
                        <a:pt x="199" y="143"/>
                      </a:lnTo>
                      <a:lnTo>
                        <a:pt x="194" y="152"/>
                      </a:lnTo>
                      <a:lnTo>
                        <a:pt x="190" y="161"/>
                      </a:lnTo>
                      <a:lnTo>
                        <a:pt x="184" y="169"/>
                      </a:lnTo>
                      <a:lnTo>
                        <a:pt x="176" y="176"/>
                      </a:lnTo>
                      <a:lnTo>
                        <a:pt x="170" y="184"/>
                      </a:lnTo>
                      <a:lnTo>
                        <a:pt x="161" y="190"/>
                      </a:lnTo>
                      <a:lnTo>
                        <a:pt x="154" y="194"/>
                      </a:lnTo>
                      <a:lnTo>
                        <a:pt x="145" y="199"/>
                      </a:lnTo>
                      <a:lnTo>
                        <a:pt x="134" y="202"/>
                      </a:lnTo>
                      <a:lnTo>
                        <a:pt x="125" y="205"/>
                      </a:lnTo>
                      <a:lnTo>
                        <a:pt x="115" y="207"/>
                      </a:lnTo>
                      <a:lnTo>
                        <a:pt x="104" y="207"/>
                      </a:lnTo>
                      <a:lnTo>
                        <a:pt x="104" y="207"/>
                      </a:lnTo>
                      <a:lnTo>
                        <a:pt x="93" y="207"/>
                      </a:lnTo>
                      <a:lnTo>
                        <a:pt x="83" y="205"/>
                      </a:lnTo>
                      <a:lnTo>
                        <a:pt x="72" y="202"/>
                      </a:lnTo>
                      <a:lnTo>
                        <a:pt x="63" y="199"/>
                      </a:lnTo>
                      <a:lnTo>
                        <a:pt x="54" y="194"/>
                      </a:lnTo>
                      <a:lnTo>
                        <a:pt x="45" y="190"/>
                      </a:lnTo>
                      <a:lnTo>
                        <a:pt x="38" y="184"/>
                      </a:lnTo>
                      <a:lnTo>
                        <a:pt x="30" y="176"/>
                      </a:lnTo>
                      <a:lnTo>
                        <a:pt x="24" y="169"/>
                      </a:lnTo>
                      <a:lnTo>
                        <a:pt x="18" y="161"/>
                      </a:lnTo>
                      <a:lnTo>
                        <a:pt x="12" y="152"/>
                      </a:lnTo>
                      <a:lnTo>
                        <a:pt x="8" y="143"/>
                      </a:lnTo>
                      <a:lnTo>
                        <a:pt x="5" y="134"/>
                      </a:lnTo>
                      <a:lnTo>
                        <a:pt x="2" y="125"/>
                      </a:lnTo>
                      <a:lnTo>
                        <a:pt x="0" y="115"/>
                      </a:lnTo>
                      <a:lnTo>
                        <a:pt x="0" y="104"/>
                      </a:lnTo>
                      <a:lnTo>
                        <a:pt x="0" y="104"/>
                      </a:lnTo>
                      <a:lnTo>
                        <a:pt x="0" y="93"/>
                      </a:lnTo>
                      <a:lnTo>
                        <a:pt x="2" y="83"/>
                      </a:lnTo>
                      <a:lnTo>
                        <a:pt x="5" y="72"/>
                      </a:lnTo>
                      <a:lnTo>
                        <a:pt x="8" y="63"/>
                      </a:lnTo>
                      <a:lnTo>
                        <a:pt x="12" y="54"/>
                      </a:lnTo>
                      <a:lnTo>
                        <a:pt x="18" y="45"/>
                      </a:lnTo>
                      <a:lnTo>
                        <a:pt x="24" y="38"/>
                      </a:lnTo>
                      <a:lnTo>
                        <a:pt x="30" y="30"/>
                      </a:lnTo>
                      <a:lnTo>
                        <a:pt x="38" y="24"/>
                      </a:lnTo>
                      <a:lnTo>
                        <a:pt x="45" y="18"/>
                      </a:lnTo>
                      <a:lnTo>
                        <a:pt x="54" y="12"/>
                      </a:lnTo>
                      <a:lnTo>
                        <a:pt x="63" y="8"/>
                      </a:lnTo>
                      <a:lnTo>
                        <a:pt x="72" y="5"/>
                      </a:lnTo>
                      <a:lnTo>
                        <a:pt x="83" y="2"/>
                      </a:lnTo>
                      <a:lnTo>
                        <a:pt x="93" y="0"/>
                      </a:lnTo>
                      <a:lnTo>
                        <a:pt x="104" y="0"/>
                      </a:lnTo>
                      <a:lnTo>
                        <a:pt x="104" y="0"/>
                      </a:lnTo>
                      <a:lnTo>
                        <a:pt x="115" y="0"/>
                      </a:lnTo>
                      <a:lnTo>
                        <a:pt x="125" y="2"/>
                      </a:lnTo>
                      <a:lnTo>
                        <a:pt x="134" y="5"/>
                      </a:lnTo>
                      <a:lnTo>
                        <a:pt x="145" y="8"/>
                      </a:lnTo>
                      <a:lnTo>
                        <a:pt x="154" y="12"/>
                      </a:lnTo>
                      <a:lnTo>
                        <a:pt x="161" y="18"/>
                      </a:lnTo>
                      <a:lnTo>
                        <a:pt x="170" y="24"/>
                      </a:lnTo>
                      <a:lnTo>
                        <a:pt x="176" y="30"/>
                      </a:lnTo>
                      <a:lnTo>
                        <a:pt x="184" y="38"/>
                      </a:lnTo>
                      <a:lnTo>
                        <a:pt x="190" y="45"/>
                      </a:lnTo>
                      <a:lnTo>
                        <a:pt x="194" y="54"/>
                      </a:lnTo>
                      <a:lnTo>
                        <a:pt x="199" y="63"/>
                      </a:lnTo>
                      <a:lnTo>
                        <a:pt x="203" y="72"/>
                      </a:lnTo>
                      <a:lnTo>
                        <a:pt x="205" y="83"/>
                      </a:lnTo>
                      <a:lnTo>
                        <a:pt x="207" y="93"/>
                      </a:lnTo>
                      <a:lnTo>
                        <a:pt x="208" y="104"/>
                      </a:lnTo>
                      <a:lnTo>
                        <a:pt x="208" y="104"/>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3" name="Freeform 309">
                  <a:extLst>
                    <a:ext uri="{FF2B5EF4-FFF2-40B4-BE49-F238E27FC236}">
                      <a16:creationId xmlns:a16="http://schemas.microsoft.com/office/drawing/2014/main" id="{B395DF57-2719-84BA-8581-B4B8260DD795}"/>
                    </a:ext>
                  </a:extLst>
                </p:cNvPr>
                <p:cNvSpPr>
                  <a:spLocks/>
                </p:cNvSpPr>
                <p:nvPr/>
              </p:nvSpPr>
              <p:spPr bwMode="auto">
                <a:xfrm>
                  <a:off x="3140" y="2937"/>
                  <a:ext cx="154" cy="153"/>
                </a:xfrm>
                <a:custGeom>
                  <a:avLst/>
                  <a:gdLst>
                    <a:gd name="T0" fmla="*/ 154 w 154"/>
                    <a:gd name="T1" fmla="*/ 77 h 153"/>
                    <a:gd name="T2" fmla="*/ 154 w 154"/>
                    <a:gd name="T3" fmla="*/ 77 h 153"/>
                    <a:gd name="T4" fmla="*/ 152 w 154"/>
                    <a:gd name="T5" fmla="*/ 92 h 153"/>
                    <a:gd name="T6" fmla="*/ 148 w 154"/>
                    <a:gd name="T7" fmla="*/ 107 h 153"/>
                    <a:gd name="T8" fmla="*/ 140 w 154"/>
                    <a:gd name="T9" fmla="*/ 119 h 153"/>
                    <a:gd name="T10" fmla="*/ 131 w 154"/>
                    <a:gd name="T11" fmla="*/ 131 h 153"/>
                    <a:gd name="T12" fmla="*/ 121 w 154"/>
                    <a:gd name="T13" fmla="*/ 140 h 153"/>
                    <a:gd name="T14" fmla="*/ 107 w 154"/>
                    <a:gd name="T15" fmla="*/ 147 h 153"/>
                    <a:gd name="T16" fmla="*/ 92 w 154"/>
                    <a:gd name="T17" fmla="*/ 152 h 153"/>
                    <a:gd name="T18" fmla="*/ 77 w 154"/>
                    <a:gd name="T19" fmla="*/ 153 h 153"/>
                    <a:gd name="T20" fmla="*/ 77 w 154"/>
                    <a:gd name="T21" fmla="*/ 153 h 153"/>
                    <a:gd name="T22" fmla="*/ 62 w 154"/>
                    <a:gd name="T23" fmla="*/ 152 h 153"/>
                    <a:gd name="T24" fmla="*/ 47 w 154"/>
                    <a:gd name="T25" fmla="*/ 147 h 153"/>
                    <a:gd name="T26" fmla="*/ 35 w 154"/>
                    <a:gd name="T27" fmla="*/ 140 h 153"/>
                    <a:gd name="T28" fmla="*/ 23 w 154"/>
                    <a:gd name="T29" fmla="*/ 131 h 153"/>
                    <a:gd name="T30" fmla="*/ 14 w 154"/>
                    <a:gd name="T31" fmla="*/ 119 h 153"/>
                    <a:gd name="T32" fmla="*/ 6 w 154"/>
                    <a:gd name="T33" fmla="*/ 107 h 153"/>
                    <a:gd name="T34" fmla="*/ 1 w 154"/>
                    <a:gd name="T35" fmla="*/ 92 h 153"/>
                    <a:gd name="T36" fmla="*/ 0 w 154"/>
                    <a:gd name="T37" fmla="*/ 77 h 153"/>
                    <a:gd name="T38" fmla="*/ 0 w 154"/>
                    <a:gd name="T39" fmla="*/ 77 h 153"/>
                    <a:gd name="T40" fmla="*/ 1 w 154"/>
                    <a:gd name="T41" fmla="*/ 60 h 153"/>
                    <a:gd name="T42" fmla="*/ 6 w 154"/>
                    <a:gd name="T43" fmla="*/ 46 h 153"/>
                    <a:gd name="T44" fmla="*/ 14 w 154"/>
                    <a:gd name="T45" fmla="*/ 33 h 153"/>
                    <a:gd name="T46" fmla="*/ 23 w 154"/>
                    <a:gd name="T47" fmla="*/ 22 h 153"/>
                    <a:gd name="T48" fmla="*/ 35 w 154"/>
                    <a:gd name="T49" fmla="*/ 12 h 153"/>
                    <a:gd name="T50" fmla="*/ 47 w 154"/>
                    <a:gd name="T51" fmla="*/ 6 h 153"/>
                    <a:gd name="T52" fmla="*/ 62 w 154"/>
                    <a:gd name="T53" fmla="*/ 1 h 153"/>
                    <a:gd name="T54" fmla="*/ 77 w 154"/>
                    <a:gd name="T55" fmla="*/ 0 h 153"/>
                    <a:gd name="T56" fmla="*/ 77 w 154"/>
                    <a:gd name="T57" fmla="*/ 0 h 153"/>
                    <a:gd name="T58" fmla="*/ 92 w 154"/>
                    <a:gd name="T59" fmla="*/ 1 h 153"/>
                    <a:gd name="T60" fmla="*/ 107 w 154"/>
                    <a:gd name="T61" fmla="*/ 6 h 153"/>
                    <a:gd name="T62" fmla="*/ 121 w 154"/>
                    <a:gd name="T63" fmla="*/ 12 h 153"/>
                    <a:gd name="T64" fmla="*/ 131 w 154"/>
                    <a:gd name="T65" fmla="*/ 22 h 153"/>
                    <a:gd name="T66" fmla="*/ 140 w 154"/>
                    <a:gd name="T67" fmla="*/ 33 h 153"/>
                    <a:gd name="T68" fmla="*/ 148 w 154"/>
                    <a:gd name="T69" fmla="*/ 46 h 153"/>
                    <a:gd name="T70" fmla="*/ 152 w 154"/>
                    <a:gd name="T71" fmla="*/ 60 h 153"/>
                    <a:gd name="T72" fmla="*/ 154 w 154"/>
                    <a:gd name="T73" fmla="*/ 77 h 153"/>
                    <a:gd name="T74" fmla="*/ 154 w 154"/>
                    <a:gd name="T7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3">
                      <a:moveTo>
                        <a:pt x="154" y="77"/>
                      </a:moveTo>
                      <a:lnTo>
                        <a:pt x="154" y="77"/>
                      </a:lnTo>
                      <a:lnTo>
                        <a:pt x="152" y="92"/>
                      </a:lnTo>
                      <a:lnTo>
                        <a:pt x="148" y="107"/>
                      </a:lnTo>
                      <a:lnTo>
                        <a:pt x="140" y="119"/>
                      </a:lnTo>
                      <a:lnTo>
                        <a:pt x="131" y="131"/>
                      </a:lnTo>
                      <a:lnTo>
                        <a:pt x="121" y="140"/>
                      </a:lnTo>
                      <a:lnTo>
                        <a:pt x="107" y="147"/>
                      </a:lnTo>
                      <a:lnTo>
                        <a:pt x="92" y="152"/>
                      </a:lnTo>
                      <a:lnTo>
                        <a:pt x="77" y="153"/>
                      </a:lnTo>
                      <a:lnTo>
                        <a:pt x="77" y="153"/>
                      </a:lnTo>
                      <a:lnTo>
                        <a:pt x="62" y="152"/>
                      </a:lnTo>
                      <a:lnTo>
                        <a:pt x="47" y="147"/>
                      </a:lnTo>
                      <a:lnTo>
                        <a:pt x="35" y="140"/>
                      </a:lnTo>
                      <a:lnTo>
                        <a:pt x="23" y="131"/>
                      </a:lnTo>
                      <a:lnTo>
                        <a:pt x="14" y="119"/>
                      </a:lnTo>
                      <a:lnTo>
                        <a:pt x="6" y="107"/>
                      </a:lnTo>
                      <a:lnTo>
                        <a:pt x="1" y="92"/>
                      </a:lnTo>
                      <a:lnTo>
                        <a:pt x="0" y="77"/>
                      </a:lnTo>
                      <a:lnTo>
                        <a:pt x="0" y="77"/>
                      </a:lnTo>
                      <a:lnTo>
                        <a:pt x="1" y="60"/>
                      </a:lnTo>
                      <a:lnTo>
                        <a:pt x="6" y="46"/>
                      </a:lnTo>
                      <a:lnTo>
                        <a:pt x="14" y="33"/>
                      </a:lnTo>
                      <a:lnTo>
                        <a:pt x="23" y="22"/>
                      </a:lnTo>
                      <a:lnTo>
                        <a:pt x="35" y="12"/>
                      </a:lnTo>
                      <a:lnTo>
                        <a:pt x="47" y="6"/>
                      </a:lnTo>
                      <a:lnTo>
                        <a:pt x="62" y="1"/>
                      </a:lnTo>
                      <a:lnTo>
                        <a:pt x="77" y="0"/>
                      </a:lnTo>
                      <a:lnTo>
                        <a:pt x="77" y="0"/>
                      </a:lnTo>
                      <a:lnTo>
                        <a:pt x="92" y="1"/>
                      </a:lnTo>
                      <a:lnTo>
                        <a:pt x="107" y="6"/>
                      </a:lnTo>
                      <a:lnTo>
                        <a:pt x="121" y="12"/>
                      </a:lnTo>
                      <a:lnTo>
                        <a:pt x="131" y="22"/>
                      </a:lnTo>
                      <a:lnTo>
                        <a:pt x="140" y="33"/>
                      </a:lnTo>
                      <a:lnTo>
                        <a:pt x="148" y="46"/>
                      </a:lnTo>
                      <a:lnTo>
                        <a:pt x="152" y="60"/>
                      </a:lnTo>
                      <a:lnTo>
                        <a:pt x="154" y="77"/>
                      </a:lnTo>
                      <a:lnTo>
                        <a:pt x="154" y="7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4" name="Freeform 310">
                  <a:extLst>
                    <a:ext uri="{FF2B5EF4-FFF2-40B4-BE49-F238E27FC236}">
                      <a16:creationId xmlns:a16="http://schemas.microsoft.com/office/drawing/2014/main" id="{8BC7AC65-706B-B277-7927-0791EC864932}"/>
                    </a:ext>
                  </a:extLst>
                </p:cNvPr>
                <p:cNvSpPr>
                  <a:spLocks/>
                </p:cNvSpPr>
                <p:nvPr/>
              </p:nvSpPr>
              <p:spPr bwMode="auto">
                <a:xfrm>
                  <a:off x="3152" y="3054"/>
                  <a:ext cx="157" cy="156"/>
                </a:xfrm>
                <a:custGeom>
                  <a:avLst/>
                  <a:gdLst>
                    <a:gd name="T0" fmla="*/ 157 w 157"/>
                    <a:gd name="T1" fmla="*/ 79 h 156"/>
                    <a:gd name="T2" fmla="*/ 157 w 157"/>
                    <a:gd name="T3" fmla="*/ 79 h 156"/>
                    <a:gd name="T4" fmla="*/ 154 w 157"/>
                    <a:gd name="T5" fmla="*/ 94 h 156"/>
                    <a:gd name="T6" fmla="*/ 149 w 157"/>
                    <a:gd name="T7" fmla="*/ 109 h 156"/>
                    <a:gd name="T8" fmla="*/ 143 w 157"/>
                    <a:gd name="T9" fmla="*/ 122 h 156"/>
                    <a:gd name="T10" fmla="*/ 133 w 157"/>
                    <a:gd name="T11" fmla="*/ 133 h 156"/>
                    <a:gd name="T12" fmla="*/ 122 w 157"/>
                    <a:gd name="T13" fmla="*/ 143 h 156"/>
                    <a:gd name="T14" fmla="*/ 109 w 157"/>
                    <a:gd name="T15" fmla="*/ 150 h 156"/>
                    <a:gd name="T16" fmla="*/ 93 w 157"/>
                    <a:gd name="T17" fmla="*/ 154 h 156"/>
                    <a:gd name="T18" fmla="*/ 78 w 157"/>
                    <a:gd name="T19" fmla="*/ 156 h 156"/>
                    <a:gd name="T20" fmla="*/ 78 w 157"/>
                    <a:gd name="T21" fmla="*/ 156 h 156"/>
                    <a:gd name="T22" fmla="*/ 62 w 157"/>
                    <a:gd name="T23" fmla="*/ 154 h 156"/>
                    <a:gd name="T24" fmla="*/ 48 w 157"/>
                    <a:gd name="T25" fmla="*/ 150 h 156"/>
                    <a:gd name="T26" fmla="*/ 35 w 157"/>
                    <a:gd name="T27" fmla="*/ 143 h 156"/>
                    <a:gd name="T28" fmla="*/ 23 w 157"/>
                    <a:gd name="T29" fmla="*/ 133 h 156"/>
                    <a:gd name="T30" fmla="*/ 14 w 157"/>
                    <a:gd name="T31" fmla="*/ 122 h 156"/>
                    <a:gd name="T32" fmla="*/ 6 w 157"/>
                    <a:gd name="T33" fmla="*/ 109 h 156"/>
                    <a:gd name="T34" fmla="*/ 2 w 157"/>
                    <a:gd name="T35" fmla="*/ 94 h 156"/>
                    <a:gd name="T36" fmla="*/ 0 w 157"/>
                    <a:gd name="T37" fmla="*/ 79 h 156"/>
                    <a:gd name="T38" fmla="*/ 0 w 157"/>
                    <a:gd name="T39" fmla="*/ 79 h 156"/>
                    <a:gd name="T40" fmla="*/ 2 w 157"/>
                    <a:gd name="T41" fmla="*/ 62 h 156"/>
                    <a:gd name="T42" fmla="*/ 6 w 157"/>
                    <a:gd name="T43" fmla="*/ 47 h 156"/>
                    <a:gd name="T44" fmla="*/ 14 w 157"/>
                    <a:gd name="T45" fmla="*/ 35 h 156"/>
                    <a:gd name="T46" fmla="*/ 23 w 157"/>
                    <a:gd name="T47" fmla="*/ 23 h 156"/>
                    <a:gd name="T48" fmla="*/ 35 w 157"/>
                    <a:gd name="T49" fmla="*/ 14 h 156"/>
                    <a:gd name="T50" fmla="*/ 48 w 157"/>
                    <a:gd name="T51" fmla="*/ 6 h 156"/>
                    <a:gd name="T52" fmla="*/ 62 w 157"/>
                    <a:gd name="T53" fmla="*/ 2 h 156"/>
                    <a:gd name="T54" fmla="*/ 78 w 157"/>
                    <a:gd name="T55" fmla="*/ 0 h 156"/>
                    <a:gd name="T56" fmla="*/ 78 w 157"/>
                    <a:gd name="T57" fmla="*/ 0 h 156"/>
                    <a:gd name="T58" fmla="*/ 93 w 157"/>
                    <a:gd name="T59" fmla="*/ 2 h 156"/>
                    <a:gd name="T60" fmla="*/ 109 w 157"/>
                    <a:gd name="T61" fmla="*/ 6 h 156"/>
                    <a:gd name="T62" fmla="*/ 122 w 157"/>
                    <a:gd name="T63" fmla="*/ 14 h 156"/>
                    <a:gd name="T64" fmla="*/ 133 w 157"/>
                    <a:gd name="T65" fmla="*/ 23 h 156"/>
                    <a:gd name="T66" fmla="*/ 143 w 157"/>
                    <a:gd name="T67" fmla="*/ 35 h 156"/>
                    <a:gd name="T68" fmla="*/ 149 w 157"/>
                    <a:gd name="T69" fmla="*/ 47 h 156"/>
                    <a:gd name="T70" fmla="*/ 154 w 157"/>
                    <a:gd name="T71" fmla="*/ 62 h 156"/>
                    <a:gd name="T72" fmla="*/ 157 w 157"/>
                    <a:gd name="T73" fmla="*/ 79 h 156"/>
                    <a:gd name="T74" fmla="*/ 157 w 157"/>
                    <a:gd name="T75"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56">
                      <a:moveTo>
                        <a:pt x="157" y="79"/>
                      </a:moveTo>
                      <a:lnTo>
                        <a:pt x="157" y="79"/>
                      </a:lnTo>
                      <a:lnTo>
                        <a:pt x="154" y="94"/>
                      </a:lnTo>
                      <a:lnTo>
                        <a:pt x="149" y="109"/>
                      </a:lnTo>
                      <a:lnTo>
                        <a:pt x="143" y="122"/>
                      </a:lnTo>
                      <a:lnTo>
                        <a:pt x="133" y="133"/>
                      </a:lnTo>
                      <a:lnTo>
                        <a:pt x="122" y="143"/>
                      </a:lnTo>
                      <a:lnTo>
                        <a:pt x="109" y="150"/>
                      </a:lnTo>
                      <a:lnTo>
                        <a:pt x="93" y="154"/>
                      </a:lnTo>
                      <a:lnTo>
                        <a:pt x="78" y="156"/>
                      </a:lnTo>
                      <a:lnTo>
                        <a:pt x="78" y="156"/>
                      </a:lnTo>
                      <a:lnTo>
                        <a:pt x="62" y="154"/>
                      </a:lnTo>
                      <a:lnTo>
                        <a:pt x="48" y="150"/>
                      </a:lnTo>
                      <a:lnTo>
                        <a:pt x="35" y="143"/>
                      </a:lnTo>
                      <a:lnTo>
                        <a:pt x="23" y="133"/>
                      </a:lnTo>
                      <a:lnTo>
                        <a:pt x="14" y="122"/>
                      </a:lnTo>
                      <a:lnTo>
                        <a:pt x="6" y="109"/>
                      </a:lnTo>
                      <a:lnTo>
                        <a:pt x="2" y="94"/>
                      </a:lnTo>
                      <a:lnTo>
                        <a:pt x="0" y="79"/>
                      </a:lnTo>
                      <a:lnTo>
                        <a:pt x="0" y="79"/>
                      </a:lnTo>
                      <a:lnTo>
                        <a:pt x="2" y="62"/>
                      </a:lnTo>
                      <a:lnTo>
                        <a:pt x="6" y="47"/>
                      </a:lnTo>
                      <a:lnTo>
                        <a:pt x="14" y="35"/>
                      </a:lnTo>
                      <a:lnTo>
                        <a:pt x="23" y="23"/>
                      </a:lnTo>
                      <a:lnTo>
                        <a:pt x="35" y="14"/>
                      </a:lnTo>
                      <a:lnTo>
                        <a:pt x="48" y="6"/>
                      </a:lnTo>
                      <a:lnTo>
                        <a:pt x="62" y="2"/>
                      </a:lnTo>
                      <a:lnTo>
                        <a:pt x="78" y="0"/>
                      </a:lnTo>
                      <a:lnTo>
                        <a:pt x="78" y="0"/>
                      </a:lnTo>
                      <a:lnTo>
                        <a:pt x="93" y="2"/>
                      </a:lnTo>
                      <a:lnTo>
                        <a:pt x="109" y="6"/>
                      </a:lnTo>
                      <a:lnTo>
                        <a:pt x="122" y="14"/>
                      </a:lnTo>
                      <a:lnTo>
                        <a:pt x="133" y="23"/>
                      </a:lnTo>
                      <a:lnTo>
                        <a:pt x="143" y="35"/>
                      </a:lnTo>
                      <a:lnTo>
                        <a:pt x="149" y="47"/>
                      </a:lnTo>
                      <a:lnTo>
                        <a:pt x="154" y="62"/>
                      </a:lnTo>
                      <a:lnTo>
                        <a:pt x="157" y="79"/>
                      </a:lnTo>
                      <a:lnTo>
                        <a:pt x="157" y="7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5" name="Freeform 311">
                  <a:extLst>
                    <a:ext uri="{FF2B5EF4-FFF2-40B4-BE49-F238E27FC236}">
                      <a16:creationId xmlns:a16="http://schemas.microsoft.com/office/drawing/2014/main" id="{82723385-AFD5-BE8D-3018-EA5D4BED9654}"/>
                    </a:ext>
                  </a:extLst>
                </p:cNvPr>
                <p:cNvSpPr>
                  <a:spLocks/>
                </p:cNvSpPr>
                <p:nvPr/>
              </p:nvSpPr>
              <p:spPr bwMode="auto">
                <a:xfrm>
                  <a:off x="3280" y="3056"/>
                  <a:ext cx="179" cy="179"/>
                </a:xfrm>
                <a:custGeom>
                  <a:avLst/>
                  <a:gdLst>
                    <a:gd name="T0" fmla="*/ 179 w 179"/>
                    <a:gd name="T1" fmla="*/ 90 h 179"/>
                    <a:gd name="T2" fmla="*/ 179 w 179"/>
                    <a:gd name="T3" fmla="*/ 90 h 179"/>
                    <a:gd name="T4" fmla="*/ 179 w 179"/>
                    <a:gd name="T5" fmla="*/ 99 h 179"/>
                    <a:gd name="T6" fmla="*/ 178 w 179"/>
                    <a:gd name="T7" fmla="*/ 108 h 179"/>
                    <a:gd name="T8" fmla="*/ 173 w 179"/>
                    <a:gd name="T9" fmla="*/ 125 h 179"/>
                    <a:gd name="T10" fmla="*/ 164 w 179"/>
                    <a:gd name="T11" fmla="*/ 140 h 179"/>
                    <a:gd name="T12" fmla="*/ 154 w 179"/>
                    <a:gd name="T13" fmla="*/ 154 h 179"/>
                    <a:gd name="T14" fmla="*/ 140 w 179"/>
                    <a:gd name="T15" fmla="*/ 164 h 179"/>
                    <a:gd name="T16" fmla="*/ 125 w 179"/>
                    <a:gd name="T17" fmla="*/ 172 h 179"/>
                    <a:gd name="T18" fmla="*/ 109 w 179"/>
                    <a:gd name="T19" fmla="*/ 178 h 179"/>
                    <a:gd name="T20" fmla="*/ 100 w 179"/>
                    <a:gd name="T21" fmla="*/ 179 h 179"/>
                    <a:gd name="T22" fmla="*/ 91 w 179"/>
                    <a:gd name="T23" fmla="*/ 179 h 179"/>
                    <a:gd name="T24" fmla="*/ 91 w 179"/>
                    <a:gd name="T25" fmla="*/ 179 h 179"/>
                    <a:gd name="T26" fmla="*/ 82 w 179"/>
                    <a:gd name="T27" fmla="*/ 179 h 179"/>
                    <a:gd name="T28" fmla="*/ 72 w 179"/>
                    <a:gd name="T29" fmla="*/ 178 h 179"/>
                    <a:gd name="T30" fmla="*/ 56 w 179"/>
                    <a:gd name="T31" fmla="*/ 172 h 179"/>
                    <a:gd name="T32" fmla="*/ 41 w 179"/>
                    <a:gd name="T33" fmla="*/ 164 h 179"/>
                    <a:gd name="T34" fmla="*/ 27 w 179"/>
                    <a:gd name="T35" fmla="*/ 154 h 179"/>
                    <a:gd name="T36" fmla="*/ 17 w 179"/>
                    <a:gd name="T37" fmla="*/ 140 h 179"/>
                    <a:gd name="T38" fmla="*/ 8 w 179"/>
                    <a:gd name="T39" fmla="*/ 125 h 179"/>
                    <a:gd name="T40" fmla="*/ 3 w 179"/>
                    <a:gd name="T41" fmla="*/ 108 h 179"/>
                    <a:gd name="T42" fmla="*/ 2 w 179"/>
                    <a:gd name="T43" fmla="*/ 99 h 179"/>
                    <a:gd name="T44" fmla="*/ 0 w 179"/>
                    <a:gd name="T45" fmla="*/ 90 h 179"/>
                    <a:gd name="T46" fmla="*/ 0 w 179"/>
                    <a:gd name="T47" fmla="*/ 90 h 179"/>
                    <a:gd name="T48" fmla="*/ 2 w 179"/>
                    <a:gd name="T49" fmla="*/ 80 h 179"/>
                    <a:gd name="T50" fmla="*/ 3 w 179"/>
                    <a:gd name="T51" fmla="*/ 72 h 179"/>
                    <a:gd name="T52" fmla="*/ 8 w 179"/>
                    <a:gd name="T53" fmla="*/ 54 h 179"/>
                    <a:gd name="T54" fmla="*/ 17 w 179"/>
                    <a:gd name="T55" fmla="*/ 39 h 179"/>
                    <a:gd name="T56" fmla="*/ 27 w 179"/>
                    <a:gd name="T57" fmla="*/ 27 h 179"/>
                    <a:gd name="T58" fmla="*/ 41 w 179"/>
                    <a:gd name="T59" fmla="*/ 15 h 179"/>
                    <a:gd name="T60" fmla="*/ 56 w 179"/>
                    <a:gd name="T61" fmla="*/ 7 h 179"/>
                    <a:gd name="T62" fmla="*/ 72 w 179"/>
                    <a:gd name="T63" fmla="*/ 1 h 179"/>
                    <a:gd name="T64" fmla="*/ 82 w 179"/>
                    <a:gd name="T65" fmla="*/ 1 h 179"/>
                    <a:gd name="T66" fmla="*/ 91 w 179"/>
                    <a:gd name="T67" fmla="*/ 0 h 179"/>
                    <a:gd name="T68" fmla="*/ 91 w 179"/>
                    <a:gd name="T69" fmla="*/ 0 h 179"/>
                    <a:gd name="T70" fmla="*/ 100 w 179"/>
                    <a:gd name="T71" fmla="*/ 1 h 179"/>
                    <a:gd name="T72" fmla="*/ 109 w 179"/>
                    <a:gd name="T73" fmla="*/ 1 h 179"/>
                    <a:gd name="T74" fmla="*/ 125 w 179"/>
                    <a:gd name="T75" fmla="*/ 7 h 179"/>
                    <a:gd name="T76" fmla="*/ 140 w 179"/>
                    <a:gd name="T77" fmla="*/ 15 h 179"/>
                    <a:gd name="T78" fmla="*/ 154 w 179"/>
                    <a:gd name="T79" fmla="*/ 27 h 179"/>
                    <a:gd name="T80" fmla="*/ 164 w 179"/>
                    <a:gd name="T81" fmla="*/ 39 h 179"/>
                    <a:gd name="T82" fmla="*/ 173 w 179"/>
                    <a:gd name="T83" fmla="*/ 54 h 179"/>
                    <a:gd name="T84" fmla="*/ 178 w 179"/>
                    <a:gd name="T85" fmla="*/ 72 h 179"/>
                    <a:gd name="T86" fmla="*/ 179 w 179"/>
                    <a:gd name="T87" fmla="*/ 80 h 179"/>
                    <a:gd name="T88" fmla="*/ 179 w 179"/>
                    <a:gd name="T89" fmla="*/ 90 h 179"/>
                    <a:gd name="T90" fmla="*/ 179 w 179"/>
                    <a:gd name="T91"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 h="179">
                      <a:moveTo>
                        <a:pt x="179" y="90"/>
                      </a:moveTo>
                      <a:lnTo>
                        <a:pt x="179" y="90"/>
                      </a:lnTo>
                      <a:lnTo>
                        <a:pt x="179" y="99"/>
                      </a:lnTo>
                      <a:lnTo>
                        <a:pt x="178" y="108"/>
                      </a:lnTo>
                      <a:lnTo>
                        <a:pt x="173" y="125"/>
                      </a:lnTo>
                      <a:lnTo>
                        <a:pt x="164" y="140"/>
                      </a:lnTo>
                      <a:lnTo>
                        <a:pt x="154" y="154"/>
                      </a:lnTo>
                      <a:lnTo>
                        <a:pt x="140" y="164"/>
                      </a:lnTo>
                      <a:lnTo>
                        <a:pt x="125" y="172"/>
                      </a:lnTo>
                      <a:lnTo>
                        <a:pt x="109" y="178"/>
                      </a:lnTo>
                      <a:lnTo>
                        <a:pt x="100" y="179"/>
                      </a:lnTo>
                      <a:lnTo>
                        <a:pt x="91" y="179"/>
                      </a:lnTo>
                      <a:lnTo>
                        <a:pt x="91" y="179"/>
                      </a:lnTo>
                      <a:lnTo>
                        <a:pt x="82" y="179"/>
                      </a:lnTo>
                      <a:lnTo>
                        <a:pt x="72" y="178"/>
                      </a:lnTo>
                      <a:lnTo>
                        <a:pt x="56" y="172"/>
                      </a:lnTo>
                      <a:lnTo>
                        <a:pt x="41" y="164"/>
                      </a:lnTo>
                      <a:lnTo>
                        <a:pt x="27" y="154"/>
                      </a:lnTo>
                      <a:lnTo>
                        <a:pt x="17" y="140"/>
                      </a:lnTo>
                      <a:lnTo>
                        <a:pt x="8" y="125"/>
                      </a:lnTo>
                      <a:lnTo>
                        <a:pt x="3" y="108"/>
                      </a:lnTo>
                      <a:lnTo>
                        <a:pt x="2" y="99"/>
                      </a:lnTo>
                      <a:lnTo>
                        <a:pt x="0" y="90"/>
                      </a:lnTo>
                      <a:lnTo>
                        <a:pt x="0" y="90"/>
                      </a:lnTo>
                      <a:lnTo>
                        <a:pt x="2" y="80"/>
                      </a:lnTo>
                      <a:lnTo>
                        <a:pt x="3" y="72"/>
                      </a:lnTo>
                      <a:lnTo>
                        <a:pt x="8" y="54"/>
                      </a:lnTo>
                      <a:lnTo>
                        <a:pt x="17" y="39"/>
                      </a:lnTo>
                      <a:lnTo>
                        <a:pt x="27" y="27"/>
                      </a:lnTo>
                      <a:lnTo>
                        <a:pt x="41" y="15"/>
                      </a:lnTo>
                      <a:lnTo>
                        <a:pt x="56" y="7"/>
                      </a:lnTo>
                      <a:lnTo>
                        <a:pt x="72" y="1"/>
                      </a:lnTo>
                      <a:lnTo>
                        <a:pt x="82" y="1"/>
                      </a:lnTo>
                      <a:lnTo>
                        <a:pt x="91" y="0"/>
                      </a:lnTo>
                      <a:lnTo>
                        <a:pt x="91" y="0"/>
                      </a:lnTo>
                      <a:lnTo>
                        <a:pt x="100" y="1"/>
                      </a:lnTo>
                      <a:lnTo>
                        <a:pt x="109" y="1"/>
                      </a:lnTo>
                      <a:lnTo>
                        <a:pt x="125" y="7"/>
                      </a:lnTo>
                      <a:lnTo>
                        <a:pt x="140" y="15"/>
                      </a:lnTo>
                      <a:lnTo>
                        <a:pt x="154" y="27"/>
                      </a:lnTo>
                      <a:lnTo>
                        <a:pt x="164" y="39"/>
                      </a:lnTo>
                      <a:lnTo>
                        <a:pt x="173" y="54"/>
                      </a:lnTo>
                      <a:lnTo>
                        <a:pt x="178" y="72"/>
                      </a:lnTo>
                      <a:lnTo>
                        <a:pt x="179" y="80"/>
                      </a:lnTo>
                      <a:lnTo>
                        <a:pt x="179" y="90"/>
                      </a:lnTo>
                      <a:lnTo>
                        <a:pt x="179" y="9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6" name="Freeform 312">
                  <a:extLst>
                    <a:ext uri="{FF2B5EF4-FFF2-40B4-BE49-F238E27FC236}">
                      <a16:creationId xmlns:a16="http://schemas.microsoft.com/office/drawing/2014/main" id="{C10A3C5A-8B3A-2BC5-6AB9-ECEECB40DDAB}"/>
                    </a:ext>
                  </a:extLst>
                </p:cNvPr>
                <p:cNvSpPr>
                  <a:spLocks/>
                </p:cNvSpPr>
                <p:nvPr/>
              </p:nvSpPr>
              <p:spPr bwMode="auto">
                <a:xfrm>
                  <a:off x="3405" y="2985"/>
                  <a:ext cx="174" cy="173"/>
                </a:xfrm>
                <a:custGeom>
                  <a:avLst/>
                  <a:gdLst>
                    <a:gd name="T0" fmla="*/ 174 w 174"/>
                    <a:gd name="T1" fmla="*/ 86 h 173"/>
                    <a:gd name="T2" fmla="*/ 174 w 174"/>
                    <a:gd name="T3" fmla="*/ 86 h 173"/>
                    <a:gd name="T4" fmla="*/ 172 w 174"/>
                    <a:gd name="T5" fmla="*/ 104 h 173"/>
                    <a:gd name="T6" fmla="*/ 168 w 174"/>
                    <a:gd name="T7" fmla="*/ 121 h 173"/>
                    <a:gd name="T8" fmla="*/ 158 w 174"/>
                    <a:gd name="T9" fmla="*/ 136 h 173"/>
                    <a:gd name="T10" fmla="*/ 148 w 174"/>
                    <a:gd name="T11" fmla="*/ 148 h 173"/>
                    <a:gd name="T12" fmla="*/ 136 w 174"/>
                    <a:gd name="T13" fmla="*/ 158 h 173"/>
                    <a:gd name="T14" fmla="*/ 121 w 174"/>
                    <a:gd name="T15" fmla="*/ 166 h 173"/>
                    <a:gd name="T16" fmla="*/ 104 w 174"/>
                    <a:gd name="T17" fmla="*/ 172 h 173"/>
                    <a:gd name="T18" fmla="*/ 88 w 174"/>
                    <a:gd name="T19" fmla="*/ 173 h 173"/>
                    <a:gd name="T20" fmla="*/ 88 w 174"/>
                    <a:gd name="T21" fmla="*/ 173 h 173"/>
                    <a:gd name="T22" fmla="*/ 70 w 174"/>
                    <a:gd name="T23" fmla="*/ 172 h 173"/>
                    <a:gd name="T24" fmla="*/ 53 w 174"/>
                    <a:gd name="T25" fmla="*/ 166 h 173"/>
                    <a:gd name="T26" fmla="*/ 39 w 174"/>
                    <a:gd name="T27" fmla="*/ 158 h 173"/>
                    <a:gd name="T28" fmla="*/ 26 w 174"/>
                    <a:gd name="T29" fmla="*/ 148 h 173"/>
                    <a:gd name="T30" fmla="*/ 15 w 174"/>
                    <a:gd name="T31" fmla="*/ 136 h 173"/>
                    <a:gd name="T32" fmla="*/ 8 w 174"/>
                    <a:gd name="T33" fmla="*/ 121 h 173"/>
                    <a:gd name="T34" fmla="*/ 2 w 174"/>
                    <a:gd name="T35" fmla="*/ 104 h 173"/>
                    <a:gd name="T36" fmla="*/ 0 w 174"/>
                    <a:gd name="T37" fmla="*/ 86 h 173"/>
                    <a:gd name="T38" fmla="*/ 0 w 174"/>
                    <a:gd name="T39" fmla="*/ 86 h 173"/>
                    <a:gd name="T40" fmla="*/ 2 w 174"/>
                    <a:gd name="T41" fmla="*/ 69 h 173"/>
                    <a:gd name="T42" fmla="*/ 8 w 174"/>
                    <a:gd name="T43" fmla="*/ 53 h 173"/>
                    <a:gd name="T44" fmla="*/ 15 w 174"/>
                    <a:gd name="T45" fmla="*/ 38 h 173"/>
                    <a:gd name="T46" fmla="*/ 26 w 174"/>
                    <a:gd name="T47" fmla="*/ 26 h 173"/>
                    <a:gd name="T48" fmla="*/ 39 w 174"/>
                    <a:gd name="T49" fmla="*/ 15 h 173"/>
                    <a:gd name="T50" fmla="*/ 53 w 174"/>
                    <a:gd name="T51" fmla="*/ 6 h 173"/>
                    <a:gd name="T52" fmla="*/ 70 w 174"/>
                    <a:gd name="T53" fmla="*/ 1 h 173"/>
                    <a:gd name="T54" fmla="*/ 88 w 174"/>
                    <a:gd name="T55" fmla="*/ 0 h 173"/>
                    <a:gd name="T56" fmla="*/ 88 w 174"/>
                    <a:gd name="T57" fmla="*/ 0 h 173"/>
                    <a:gd name="T58" fmla="*/ 104 w 174"/>
                    <a:gd name="T59" fmla="*/ 1 h 173"/>
                    <a:gd name="T60" fmla="*/ 121 w 174"/>
                    <a:gd name="T61" fmla="*/ 6 h 173"/>
                    <a:gd name="T62" fmla="*/ 136 w 174"/>
                    <a:gd name="T63" fmla="*/ 15 h 173"/>
                    <a:gd name="T64" fmla="*/ 148 w 174"/>
                    <a:gd name="T65" fmla="*/ 26 h 173"/>
                    <a:gd name="T66" fmla="*/ 158 w 174"/>
                    <a:gd name="T67" fmla="*/ 38 h 173"/>
                    <a:gd name="T68" fmla="*/ 168 w 174"/>
                    <a:gd name="T69" fmla="*/ 53 h 173"/>
                    <a:gd name="T70" fmla="*/ 172 w 174"/>
                    <a:gd name="T71" fmla="*/ 69 h 173"/>
                    <a:gd name="T72" fmla="*/ 174 w 174"/>
                    <a:gd name="T73" fmla="*/ 86 h 173"/>
                    <a:gd name="T74" fmla="*/ 174 w 174"/>
                    <a:gd name="T75" fmla="*/ 8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3">
                      <a:moveTo>
                        <a:pt x="174" y="86"/>
                      </a:moveTo>
                      <a:lnTo>
                        <a:pt x="174" y="86"/>
                      </a:lnTo>
                      <a:lnTo>
                        <a:pt x="172" y="104"/>
                      </a:lnTo>
                      <a:lnTo>
                        <a:pt x="168" y="121"/>
                      </a:lnTo>
                      <a:lnTo>
                        <a:pt x="158" y="136"/>
                      </a:lnTo>
                      <a:lnTo>
                        <a:pt x="148" y="148"/>
                      </a:lnTo>
                      <a:lnTo>
                        <a:pt x="136" y="158"/>
                      </a:lnTo>
                      <a:lnTo>
                        <a:pt x="121" y="166"/>
                      </a:lnTo>
                      <a:lnTo>
                        <a:pt x="104" y="172"/>
                      </a:lnTo>
                      <a:lnTo>
                        <a:pt x="88" y="173"/>
                      </a:lnTo>
                      <a:lnTo>
                        <a:pt x="88" y="173"/>
                      </a:lnTo>
                      <a:lnTo>
                        <a:pt x="70" y="172"/>
                      </a:lnTo>
                      <a:lnTo>
                        <a:pt x="53" y="166"/>
                      </a:lnTo>
                      <a:lnTo>
                        <a:pt x="39" y="158"/>
                      </a:lnTo>
                      <a:lnTo>
                        <a:pt x="26" y="148"/>
                      </a:lnTo>
                      <a:lnTo>
                        <a:pt x="15" y="136"/>
                      </a:lnTo>
                      <a:lnTo>
                        <a:pt x="8" y="121"/>
                      </a:lnTo>
                      <a:lnTo>
                        <a:pt x="2" y="104"/>
                      </a:lnTo>
                      <a:lnTo>
                        <a:pt x="0" y="86"/>
                      </a:lnTo>
                      <a:lnTo>
                        <a:pt x="0" y="86"/>
                      </a:lnTo>
                      <a:lnTo>
                        <a:pt x="2" y="69"/>
                      </a:lnTo>
                      <a:lnTo>
                        <a:pt x="8" y="53"/>
                      </a:lnTo>
                      <a:lnTo>
                        <a:pt x="15" y="38"/>
                      </a:lnTo>
                      <a:lnTo>
                        <a:pt x="26" y="26"/>
                      </a:lnTo>
                      <a:lnTo>
                        <a:pt x="39" y="15"/>
                      </a:lnTo>
                      <a:lnTo>
                        <a:pt x="53" y="6"/>
                      </a:lnTo>
                      <a:lnTo>
                        <a:pt x="70" y="1"/>
                      </a:lnTo>
                      <a:lnTo>
                        <a:pt x="88" y="0"/>
                      </a:lnTo>
                      <a:lnTo>
                        <a:pt x="88" y="0"/>
                      </a:lnTo>
                      <a:lnTo>
                        <a:pt x="104" y="1"/>
                      </a:lnTo>
                      <a:lnTo>
                        <a:pt x="121" y="6"/>
                      </a:lnTo>
                      <a:lnTo>
                        <a:pt x="136" y="15"/>
                      </a:lnTo>
                      <a:lnTo>
                        <a:pt x="148" y="26"/>
                      </a:lnTo>
                      <a:lnTo>
                        <a:pt x="158" y="38"/>
                      </a:lnTo>
                      <a:lnTo>
                        <a:pt x="168" y="53"/>
                      </a:lnTo>
                      <a:lnTo>
                        <a:pt x="172" y="69"/>
                      </a:lnTo>
                      <a:lnTo>
                        <a:pt x="174" y="86"/>
                      </a:lnTo>
                      <a:lnTo>
                        <a:pt x="174" y="8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7" name="Freeform 313">
                  <a:extLst>
                    <a:ext uri="{FF2B5EF4-FFF2-40B4-BE49-F238E27FC236}">
                      <a16:creationId xmlns:a16="http://schemas.microsoft.com/office/drawing/2014/main" id="{CFC0F5D1-AFF2-E1FA-0D6F-671D93789AA1}"/>
                    </a:ext>
                  </a:extLst>
                </p:cNvPr>
                <p:cNvSpPr>
                  <a:spLocks/>
                </p:cNvSpPr>
                <p:nvPr/>
              </p:nvSpPr>
              <p:spPr bwMode="auto">
                <a:xfrm>
                  <a:off x="3527" y="2944"/>
                  <a:ext cx="207" cy="207"/>
                </a:xfrm>
                <a:custGeom>
                  <a:avLst/>
                  <a:gdLst>
                    <a:gd name="T0" fmla="*/ 207 w 207"/>
                    <a:gd name="T1" fmla="*/ 103 h 207"/>
                    <a:gd name="T2" fmla="*/ 204 w 207"/>
                    <a:gd name="T3" fmla="*/ 124 h 207"/>
                    <a:gd name="T4" fmla="*/ 198 w 207"/>
                    <a:gd name="T5" fmla="*/ 143 h 207"/>
                    <a:gd name="T6" fmla="*/ 189 w 207"/>
                    <a:gd name="T7" fmla="*/ 160 h 207"/>
                    <a:gd name="T8" fmla="*/ 177 w 207"/>
                    <a:gd name="T9" fmla="*/ 177 h 207"/>
                    <a:gd name="T10" fmla="*/ 162 w 207"/>
                    <a:gd name="T11" fmla="*/ 189 h 207"/>
                    <a:gd name="T12" fmla="*/ 143 w 207"/>
                    <a:gd name="T13" fmla="*/ 198 h 207"/>
                    <a:gd name="T14" fmla="*/ 124 w 207"/>
                    <a:gd name="T15" fmla="*/ 204 h 207"/>
                    <a:gd name="T16" fmla="*/ 103 w 207"/>
                    <a:gd name="T17" fmla="*/ 207 h 207"/>
                    <a:gd name="T18" fmla="*/ 92 w 207"/>
                    <a:gd name="T19" fmla="*/ 205 h 207"/>
                    <a:gd name="T20" fmla="*/ 73 w 207"/>
                    <a:gd name="T21" fmla="*/ 202 h 207"/>
                    <a:gd name="T22" fmla="*/ 55 w 207"/>
                    <a:gd name="T23" fmla="*/ 193 h 207"/>
                    <a:gd name="T24" fmla="*/ 38 w 207"/>
                    <a:gd name="T25" fmla="*/ 183 h 207"/>
                    <a:gd name="T26" fmla="*/ 24 w 207"/>
                    <a:gd name="T27" fmla="*/ 169 h 207"/>
                    <a:gd name="T28" fmla="*/ 12 w 207"/>
                    <a:gd name="T29" fmla="*/ 152 h 207"/>
                    <a:gd name="T30" fmla="*/ 5 w 207"/>
                    <a:gd name="T31" fmla="*/ 134 h 207"/>
                    <a:gd name="T32" fmla="*/ 0 w 207"/>
                    <a:gd name="T33" fmla="*/ 113 h 207"/>
                    <a:gd name="T34" fmla="*/ 0 w 207"/>
                    <a:gd name="T35" fmla="*/ 103 h 207"/>
                    <a:gd name="T36" fmla="*/ 2 w 207"/>
                    <a:gd name="T37" fmla="*/ 83 h 207"/>
                    <a:gd name="T38" fmla="*/ 8 w 207"/>
                    <a:gd name="T39" fmla="*/ 64 h 207"/>
                    <a:gd name="T40" fmla="*/ 18 w 207"/>
                    <a:gd name="T41" fmla="*/ 45 h 207"/>
                    <a:gd name="T42" fmla="*/ 30 w 207"/>
                    <a:gd name="T43" fmla="*/ 30 h 207"/>
                    <a:gd name="T44" fmla="*/ 46 w 207"/>
                    <a:gd name="T45" fmla="*/ 18 h 207"/>
                    <a:gd name="T46" fmla="*/ 64 w 207"/>
                    <a:gd name="T47" fmla="*/ 8 h 207"/>
                    <a:gd name="T48" fmla="*/ 83 w 207"/>
                    <a:gd name="T49" fmla="*/ 2 h 207"/>
                    <a:gd name="T50" fmla="*/ 103 w 207"/>
                    <a:gd name="T51" fmla="*/ 0 h 207"/>
                    <a:gd name="T52" fmla="*/ 113 w 207"/>
                    <a:gd name="T53" fmla="*/ 0 h 207"/>
                    <a:gd name="T54" fmla="*/ 134 w 207"/>
                    <a:gd name="T55" fmla="*/ 5 h 207"/>
                    <a:gd name="T56" fmla="*/ 153 w 207"/>
                    <a:gd name="T57" fmla="*/ 12 h 207"/>
                    <a:gd name="T58" fmla="*/ 169 w 207"/>
                    <a:gd name="T59" fmla="*/ 24 h 207"/>
                    <a:gd name="T60" fmla="*/ 183 w 207"/>
                    <a:gd name="T61" fmla="*/ 38 h 207"/>
                    <a:gd name="T62" fmla="*/ 193 w 207"/>
                    <a:gd name="T63" fmla="*/ 55 h 207"/>
                    <a:gd name="T64" fmla="*/ 202 w 207"/>
                    <a:gd name="T65" fmla="*/ 73 h 207"/>
                    <a:gd name="T66" fmla="*/ 205 w 207"/>
                    <a:gd name="T67" fmla="*/ 92 h 207"/>
                    <a:gd name="T68" fmla="*/ 207 w 207"/>
                    <a:gd name="T69" fmla="*/ 103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207">
                      <a:moveTo>
                        <a:pt x="207" y="103"/>
                      </a:moveTo>
                      <a:lnTo>
                        <a:pt x="207" y="103"/>
                      </a:lnTo>
                      <a:lnTo>
                        <a:pt x="205" y="113"/>
                      </a:lnTo>
                      <a:lnTo>
                        <a:pt x="204" y="124"/>
                      </a:lnTo>
                      <a:lnTo>
                        <a:pt x="202" y="134"/>
                      </a:lnTo>
                      <a:lnTo>
                        <a:pt x="198" y="143"/>
                      </a:lnTo>
                      <a:lnTo>
                        <a:pt x="193" y="152"/>
                      </a:lnTo>
                      <a:lnTo>
                        <a:pt x="189" y="160"/>
                      </a:lnTo>
                      <a:lnTo>
                        <a:pt x="183" y="169"/>
                      </a:lnTo>
                      <a:lnTo>
                        <a:pt x="177" y="177"/>
                      </a:lnTo>
                      <a:lnTo>
                        <a:pt x="169" y="183"/>
                      </a:lnTo>
                      <a:lnTo>
                        <a:pt x="162" y="189"/>
                      </a:lnTo>
                      <a:lnTo>
                        <a:pt x="153" y="193"/>
                      </a:lnTo>
                      <a:lnTo>
                        <a:pt x="143" y="198"/>
                      </a:lnTo>
                      <a:lnTo>
                        <a:pt x="134" y="202"/>
                      </a:lnTo>
                      <a:lnTo>
                        <a:pt x="124" y="204"/>
                      </a:lnTo>
                      <a:lnTo>
                        <a:pt x="113" y="205"/>
                      </a:lnTo>
                      <a:lnTo>
                        <a:pt x="103" y="207"/>
                      </a:lnTo>
                      <a:lnTo>
                        <a:pt x="103" y="207"/>
                      </a:lnTo>
                      <a:lnTo>
                        <a:pt x="92" y="205"/>
                      </a:lnTo>
                      <a:lnTo>
                        <a:pt x="83" y="204"/>
                      </a:lnTo>
                      <a:lnTo>
                        <a:pt x="73" y="202"/>
                      </a:lnTo>
                      <a:lnTo>
                        <a:pt x="64" y="198"/>
                      </a:lnTo>
                      <a:lnTo>
                        <a:pt x="55" y="193"/>
                      </a:lnTo>
                      <a:lnTo>
                        <a:pt x="46" y="189"/>
                      </a:lnTo>
                      <a:lnTo>
                        <a:pt x="38" y="183"/>
                      </a:lnTo>
                      <a:lnTo>
                        <a:pt x="30" y="177"/>
                      </a:lnTo>
                      <a:lnTo>
                        <a:pt x="24" y="169"/>
                      </a:lnTo>
                      <a:lnTo>
                        <a:pt x="18" y="160"/>
                      </a:lnTo>
                      <a:lnTo>
                        <a:pt x="12" y="152"/>
                      </a:lnTo>
                      <a:lnTo>
                        <a:pt x="8" y="143"/>
                      </a:lnTo>
                      <a:lnTo>
                        <a:pt x="5" y="134"/>
                      </a:lnTo>
                      <a:lnTo>
                        <a:pt x="2" y="124"/>
                      </a:lnTo>
                      <a:lnTo>
                        <a:pt x="0" y="113"/>
                      </a:lnTo>
                      <a:lnTo>
                        <a:pt x="0" y="103"/>
                      </a:lnTo>
                      <a:lnTo>
                        <a:pt x="0" y="103"/>
                      </a:lnTo>
                      <a:lnTo>
                        <a:pt x="0" y="92"/>
                      </a:lnTo>
                      <a:lnTo>
                        <a:pt x="2" y="83"/>
                      </a:lnTo>
                      <a:lnTo>
                        <a:pt x="5" y="73"/>
                      </a:lnTo>
                      <a:lnTo>
                        <a:pt x="8" y="64"/>
                      </a:lnTo>
                      <a:lnTo>
                        <a:pt x="12" y="55"/>
                      </a:lnTo>
                      <a:lnTo>
                        <a:pt x="18" y="45"/>
                      </a:lnTo>
                      <a:lnTo>
                        <a:pt x="24" y="38"/>
                      </a:lnTo>
                      <a:lnTo>
                        <a:pt x="30" y="30"/>
                      </a:lnTo>
                      <a:lnTo>
                        <a:pt x="38" y="24"/>
                      </a:lnTo>
                      <a:lnTo>
                        <a:pt x="46" y="18"/>
                      </a:lnTo>
                      <a:lnTo>
                        <a:pt x="55" y="12"/>
                      </a:lnTo>
                      <a:lnTo>
                        <a:pt x="64" y="8"/>
                      </a:lnTo>
                      <a:lnTo>
                        <a:pt x="73" y="5"/>
                      </a:lnTo>
                      <a:lnTo>
                        <a:pt x="83" y="2"/>
                      </a:lnTo>
                      <a:lnTo>
                        <a:pt x="92" y="0"/>
                      </a:lnTo>
                      <a:lnTo>
                        <a:pt x="103" y="0"/>
                      </a:lnTo>
                      <a:lnTo>
                        <a:pt x="103" y="0"/>
                      </a:lnTo>
                      <a:lnTo>
                        <a:pt x="113" y="0"/>
                      </a:lnTo>
                      <a:lnTo>
                        <a:pt x="124" y="2"/>
                      </a:lnTo>
                      <a:lnTo>
                        <a:pt x="134" y="5"/>
                      </a:lnTo>
                      <a:lnTo>
                        <a:pt x="143" y="8"/>
                      </a:lnTo>
                      <a:lnTo>
                        <a:pt x="153" y="12"/>
                      </a:lnTo>
                      <a:lnTo>
                        <a:pt x="162" y="18"/>
                      </a:lnTo>
                      <a:lnTo>
                        <a:pt x="169" y="24"/>
                      </a:lnTo>
                      <a:lnTo>
                        <a:pt x="177" y="30"/>
                      </a:lnTo>
                      <a:lnTo>
                        <a:pt x="183" y="38"/>
                      </a:lnTo>
                      <a:lnTo>
                        <a:pt x="189" y="45"/>
                      </a:lnTo>
                      <a:lnTo>
                        <a:pt x="193" y="55"/>
                      </a:lnTo>
                      <a:lnTo>
                        <a:pt x="198" y="64"/>
                      </a:lnTo>
                      <a:lnTo>
                        <a:pt x="202" y="73"/>
                      </a:lnTo>
                      <a:lnTo>
                        <a:pt x="204" y="83"/>
                      </a:lnTo>
                      <a:lnTo>
                        <a:pt x="205" y="92"/>
                      </a:lnTo>
                      <a:lnTo>
                        <a:pt x="207" y="103"/>
                      </a:lnTo>
                      <a:lnTo>
                        <a:pt x="207" y="10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8" name="Freeform 314">
                  <a:extLst>
                    <a:ext uri="{FF2B5EF4-FFF2-40B4-BE49-F238E27FC236}">
                      <a16:creationId xmlns:a16="http://schemas.microsoft.com/office/drawing/2014/main" id="{C776514D-4280-E0B3-D445-F18C35D5DA0B}"/>
                    </a:ext>
                  </a:extLst>
                </p:cNvPr>
                <p:cNvSpPr>
                  <a:spLocks/>
                </p:cNvSpPr>
                <p:nvPr/>
              </p:nvSpPr>
              <p:spPr bwMode="auto">
                <a:xfrm>
                  <a:off x="3734" y="3047"/>
                  <a:ext cx="113" cy="114"/>
                </a:xfrm>
                <a:custGeom>
                  <a:avLst/>
                  <a:gdLst>
                    <a:gd name="T0" fmla="*/ 113 w 113"/>
                    <a:gd name="T1" fmla="*/ 57 h 114"/>
                    <a:gd name="T2" fmla="*/ 113 w 113"/>
                    <a:gd name="T3" fmla="*/ 57 h 114"/>
                    <a:gd name="T4" fmla="*/ 111 w 113"/>
                    <a:gd name="T5" fmla="*/ 69 h 114"/>
                    <a:gd name="T6" fmla="*/ 108 w 113"/>
                    <a:gd name="T7" fmla="*/ 80 h 114"/>
                    <a:gd name="T8" fmla="*/ 104 w 113"/>
                    <a:gd name="T9" fmla="*/ 89 h 114"/>
                    <a:gd name="T10" fmla="*/ 96 w 113"/>
                    <a:gd name="T11" fmla="*/ 98 h 114"/>
                    <a:gd name="T12" fmla="*/ 89 w 113"/>
                    <a:gd name="T13" fmla="*/ 104 h 114"/>
                    <a:gd name="T14" fmla="*/ 78 w 113"/>
                    <a:gd name="T15" fmla="*/ 110 h 114"/>
                    <a:gd name="T16" fmla="*/ 68 w 113"/>
                    <a:gd name="T17" fmla="*/ 113 h 114"/>
                    <a:gd name="T18" fmla="*/ 56 w 113"/>
                    <a:gd name="T19" fmla="*/ 114 h 114"/>
                    <a:gd name="T20" fmla="*/ 56 w 113"/>
                    <a:gd name="T21" fmla="*/ 114 h 114"/>
                    <a:gd name="T22" fmla="*/ 45 w 113"/>
                    <a:gd name="T23" fmla="*/ 113 h 114"/>
                    <a:gd name="T24" fmla="*/ 34 w 113"/>
                    <a:gd name="T25" fmla="*/ 110 h 114"/>
                    <a:gd name="T26" fmla="*/ 24 w 113"/>
                    <a:gd name="T27" fmla="*/ 104 h 114"/>
                    <a:gd name="T28" fmla="*/ 16 w 113"/>
                    <a:gd name="T29" fmla="*/ 98 h 114"/>
                    <a:gd name="T30" fmla="*/ 9 w 113"/>
                    <a:gd name="T31" fmla="*/ 89 h 114"/>
                    <a:gd name="T32" fmla="*/ 4 w 113"/>
                    <a:gd name="T33" fmla="*/ 80 h 114"/>
                    <a:gd name="T34" fmla="*/ 0 w 113"/>
                    <a:gd name="T35" fmla="*/ 69 h 114"/>
                    <a:gd name="T36" fmla="*/ 0 w 113"/>
                    <a:gd name="T37" fmla="*/ 57 h 114"/>
                    <a:gd name="T38" fmla="*/ 0 w 113"/>
                    <a:gd name="T39" fmla="*/ 57 h 114"/>
                    <a:gd name="T40" fmla="*/ 0 w 113"/>
                    <a:gd name="T41" fmla="*/ 45 h 114"/>
                    <a:gd name="T42" fmla="*/ 4 w 113"/>
                    <a:gd name="T43" fmla="*/ 34 h 114"/>
                    <a:gd name="T44" fmla="*/ 9 w 113"/>
                    <a:gd name="T45" fmla="*/ 25 h 114"/>
                    <a:gd name="T46" fmla="*/ 16 w 113"/>
                    <a:gd name="T47" fmla="*/ 16 h 114"/>
                    <a:gd name="T48" fmla="*/ 24 w 113"/>
                    <a:gd name="T49" fmla="*/ 10 h 114"/>
                    <a:gd name="T50" fmla="*/ 34 w 113"/>
                    <a:gd name="T51" fmla="*/ 4 h 114"/>
                    <a:gd name="T52" fmla="*/ 45 w 113"/>
                    <a:gd name="T53" fmla="*/ 1 h 114"/>
                    <a:gd name="T54" fmla="*/ 56 w 113"/>
                    <a:gd name="T55" fmla="*/ 0 h 114"/>
                    <a:gd name="T56" fmla="*/ 56 w 113"/>
                    <a:gd name="T57" fmla="*/ 0 h 114"/>
                    <a:gd name="T58" fmla="*/ 68 w 113"/>
                    <a:gd name="T59" fmla="*/ 1 h 114"/>
                    <a:gd name="T60" fmla="*/ 78 w 113"/>
                    <a:gd name="T61" fmla="*/ 4 h 114"/>
                    <a:gd name="T62" fmla="*/ 89 w 113"/>
                    <a:gd name="T63" fmla="*/ 10 h 114"/>
                    <a:gd name="T64" fmla="*/ 96 w 113"/>
                    <a:gd name="T65" fmla="*/ 16 h 114"/>
                    <a:gd name="T66" fmla="*/ 104 w 113"/>
                    <a:gd name="T67" fmla="*/ 25 h 114"/>
                    <a:gd name="T68" fmla="*/ 108 w 113"/>
                    <a:gd name="T69" fmla="*/ 34 h 114"/>
                    <a:gd name="T70" fmla="*/ 111 w 113"/>
                    <a:gd name="T71" fmla="*/ 45 h 114"/>
                    <a:gd name="T72" fmla="*/ 113 w 113"/>
                    <a:gd name="T73" fmla="*/ 57 h 114"/>
                    <a:gd name="T74" fmla="*/ 113 w 113"/>
                    <a:gd name="T75"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14">
                      <a:moveTo>
                        <a:pt x="113" y="57"/>
                      </a:moveTo>
                      <a:lnTo>
                        <a:pt x="113" y="57"/>
                      </a:lnTo>
                      <a:lnTo>
                        <a:pt x="111" y="69"/>
                      </a:lnTo>
                      <a:lnTo>
                        <a:pt x="108" y="80"/>
                      </a:lnTo>
                      <a:lnTo>
                        <a:pt x="104" y="89"/>
                      </a:lnTo>
                      <a:lnTo>
                        <a:pt x="96" y="98"/>
                      </a:lnTo>
                      <a:lnTo>
                        <a:pt x="89" y="104"/>
                      </a:lnTo>
                      <a:lnTo>
                        <a:pt x="78" y="110"/>
                      </a:lnTo>
                      <a:lnTo>
                        <a:pt x="68" y="113"/>
                      </a:lnTo>
                      <a:lnTo>
                        <a:pt x="56" y="114"/>
                      </a:lnTo>
                      <a:lnTo>
                        <a:pt x="56" y="114"/>
                      </a:lnTo>
                      <a:lnTo>
                        <a:pt x="45" y="113"/>
                      </a:lnTo>
                      <a:lnTo>
                        <a:pt x="34" y="110"/>
                      </a:lnTo>
                      <a:lnTo>
                        <a:pt x="24" y="104"/>
                      </a:lnTo>
                      <a:lnTo>
                        <a:pt x="16" y="98"/>
                      </a:lnTo>
                      <a:lnTo>
                        <a:pt x="9" y="89"/>
                      </a:lnTo>
                      <a:lnTo>
                        <a:pt x="4" y="80"/>
                      </a:lnTo>
                      <a:lnTo>
                        <a:pt x="0" y="69"/>
                      </a:lnTo>
                      <a:lnTo>
                        <a:pt x="0" y="57"/>
                      </a:lnTo>
                      <a:lnTo>
                        <a:pt x="0" y="57"/>
                      </a:lnTo>
                      <a:lnTo>
                        <a:pt x="0" y="45"/>
                      </a:lnTo>
                      <a:lnTo>
                        <a:pt x="4" y="34"/>
                      </a:lnTo>
                      <a:lnTo>
                        <a:pt x="9" y="25"/>
                      </a:lnTo>
                      <a:lnTo>
                        <a:pt x="16" y="16"/>
                      </a:lnTo>
                      <a:lnTo>
                        <a:pt x="24" y="10"/>
                      </a:lnTo>
                      <a:lnTo>
                        <a:pt x="34" y="4"/>
                      </a:lnTo>
                      <a:lnTo>
                        <a:pt x="45" y="1"/>
                      </a:lnTo>
                      <a:lnTo>
                        <a:pt x="56" y="0"/>
                      </a:lnTo>
                      <a:lnTo>
                        <a:pt x="56" y="0"/>
                      </a:lnTo>
                      <a:lnTo>
                        <a:pt x="68" y="1"/>
                      </a:lnTo>
                      <a:lnTo>
                        <a:pt x="78" y="4"/>
                      </a:lnTo>
                      <a:lnTo>
                        <a:pt x="89" y="10"/>
                      </a:lnTo>
                      <a:lnTo>
                        <a:pt x="96" y="16"/>
                      </a:lnTo>
                      <a:lnTo>
                        <a:pt x="104" y="25"/>
                      </a:lnTo>
                      <a:lnTo>
                        <a:pt x="108" y="34"/>
                      </a:lnTo>
                      <a:lnTo>
                        <a:pt x="111" y="45"/>
                      </a:lnTo>
                      <a:lnTo>
                        <a:pt x="113" y="57"/>
                      </a:lnTo>
                      <a:lnTo>
                        <a:pt x="113" y="5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999" name="Freeform 315">
                  <a:extLst>
                    <a:ext uri="{FF2B5EF4-FFF2-40B4-BE49-F238E27FC236}">
                      <a16:creationId xmlns:a16="http://schemas.microsoft.com/office/drawing/2014/main" id="{CFCE92DF-D4FA-9531-D137-6E08D1519EE6}"/>
                    </a:ext>
                  </a:extLst>
                </p:cNvPr>
                <p:cNvSpPr>
                  <a:spLocks/>
                </p:cNvSpPr>
                <p:nvPr/>
              </p:nvSpPr>
              <p:spPr bwMode="auto">
                <a:xfrm>
                  <a:off x="3799" y="2931"/>
                  <a:ext cx="176" cy="176"/>
                </a:xfrm>
                <a:custGeom>
                  <a:avLst/>
                  <a:gdLst>
                    <a:gd name="T0" fmla="*/ 176 w 176"/>
                    <a:gd name="T1" fmla="*/ 87 h 176"/>
                    <a:gd name="T2" fmla="*/ 176 w 176"/>
                    <a:gd name="T3" fmla="*/ 87 h 176"/>
                    <a:gd name="T4" fmla="*/ 174 w 176"/>
                    <a:gd name="T5" fmla="*/ 96 h 176"/>
                    <a:gd name="T6" fmla="*/ 173 w 176"/>
                    <a:gd name="T7" fmla="*/ 105 h 176"/>
                    <a:gd name="T8" fmla="*/ 168 w 176"/>
                    <a:gd name="T9" fmla="*/ 122 h 176"/>
                    <a:gd name="T10" fmla="*/ 161 w 176"/>
                    <a:gd name="T11" fmla="*/ 137 h 176"/>
                    <a:gd name="T12" fmla="*/ 150 w 176"/>
                    <a:gd name="T13" fmla="*/ 150 h 176"/>
                    <a:gd name="T14" fmla="*/ 137 w 176"/>
                    <a:gd name="T15" fmla="*/ 161 h 176"/>
                    <a:gd name="T16" fmla="*/ 122 w 176"/>
                    <a:gd name="T17" fmla="*/ 169 h 176"/>
                    <a:gd name="T18" fmla="*/ 105 w 176"/>
                    <a:gd name="T19" fmla="*/ 175 h 176"/>
                    <a:gd name="T20" fmla="*/ 96 w 176"/>
                    <a:gd name="T21" fmla="*/ 176 h 176"/>
                    <a:gd name="T22" fmla="*/ 87 w 176"/>
                    <a:gd name="T23" fmla="*/ 176 h 176"/>
                    <a:gd name="T24" fmla="*/ 87 w 176"/>
                    <a:gd name="T25" fmla="*/ 176 h 176"/>
                    <a:gd name="T26" fmla="*/ 78 w 176"/>
                    <a:gd name="T27" fmla="*/ 176 h 176"/>
                    <a:gd name="T28" fmla="*/ 69 w 176"/>
                    <a:gd name="T29" fmla="*/ 175 h 176"/>
                    <a:gd name="T30" fmla="*/ 52 w 176"/>
                    <a:gd name="T31" fmla="*/ 169 h 176"/>
                    <a:gd name="T32" fmla="*/ 39 w 176"/>
                    <a:gd name="T33" fmla="*/ 161 h 176"/>
                    <a:gd name="T34" fmla="*/ 25 w 176"/>
                    <a:gd name="T35" fmla="*/ 150 h 176"/>
                    <a:gd name="T36" fmla="*/ 15 w 176"/>
                    <a:gd name="T37" fmla="*/ 137 h 176"/>
                    <a:gd name="T38" fmla="*/ 6 w 176"/>
                    <a:gd name="T39" fmla="*/ 122 h 176"/>
                    <a:gd name="T40" fmla="*/ 1 w 176"/>
                    <a:gd name="T41" fmla="*/ 105 h 176"/>
                    <a:gd name="T42" fmla="*/ 0 w 176"/>
                    <a:gd name="T43" fmla="*/ 96 h 176"/>
                    <a:gd name="T44" fmla="*/ 0 w 176"/>
                    <a:gd name="T45" fmla="*/ 87 h 176"/>
                    <a:gd name="T46" fmla="*/ 0 w 176"/>
                    <a:gd name="T47" fmla="*/ 87 h 176"/>
                    <a:gd name="T48" fmla="*/ 0 w 176"/>
                    <a:gd name="T49" fmla="*/ 78 h 176"/>
                    <a:gd name="T50" fmla="*/ 1 w 176"/>
                    <a:gd name="T51" fmla="*/ 71 h 176"/>
                    <a:gd name="T52" fmla="*/ 6 w 176"/>
                    <a:gd name="T53" fmla="*/ 54 h 176"/>
                    <a:gd name="T54" fmla="*/ 15 w 176"/>
                    <a:gd name="T55" fmla="*/ 39 h 176"/>
                    <a:gd name="T56" fmla="*/ 25 w 176"/>
                    <a:gd name="T57" fmla="*/ 25 h 176"/>
                    <a:gd name="T58" fmla="*/ 39 w 176"/>
                    <a:gd name="T59" fmla="*/ 15 h 176"/>
                    <a:gd name="T60" fmla="*/ 52 w 176"/>
                    <a:gd name="T61" fmla="*/ 7 h 176"/>
                    <a:gd name="T62" fmla="*/ 69 w 176"/>
                    <a:gd name="T63" fmla="*/ 1 h 176"/>
                    <a:gd name="T64" fmla="*/ 78 w 176"/>
                    <a:gd name="T65" fmla="*/ 0 h 176"/>
                    <a:gd name="T66" fmla="*/ 87 w 176"/>
                    <a:gd name="T67" fmla="*/ 0 h 176"/>
                    <a:gd name="T68" fmla="*/ 87 w 176"/>
                    <a:gd name="T69" fmla="*/ 0 h 176"/>
                    <a:gd name="T70" fmla="*/ 96 w 176"/>
                    <a:gd name="T71" fmla="*/ 0 h 176"/>
                    <a:gd name="T72" fmla="*/ 105 w 176"/>
                    <a:gd name="T73" fmla="*/ 1 h 176"/>
                    <a:gd name="T74" fmla="*/ 122 w 176"/>
                    <a:gd name="T75" fmla="*/ 7 h 176"/>
                    <a:gd name="T76" fmla="*/ 137 w 176"/>
                    <a:gd name="T77" fmla="*/ 15 h 176"/>
                    <a:gd name="T78" fmla="*/ 150 w 176"/>
                    <a:gd name="T79" fmla="*/ 25 h 176"/>
                    <a:gd name="T80" fmla="*/ 161 w 176"/>
                    <a:gd name="T81" fmla="*/ 39 h 176"/>
                    <a:gd name="T82" fmla="*/ 168 w 176"/>
                    <a:gd name="T83" fmla="*/ 54 h 176"/>
                    <a:gd name="T84" fmla="*/ 173 w 176"/>
                    <a:gd name="T85" fmla="*/ 71 h 176"/>
                    <a:gd name="T86" fmla="*/ 174 w 176"/>
                    <a:gd name="T87" fmla="*/ 78 h 176"/>
                    <a:gd name="T88" fmla="*/ 176 w 176"/>
                    <a:gd name="T89" fmla="*/ 87 h 176"/>
                    <a:gd name="T90" fmla="*/ 176 w 176"/>
                    <a:gd name="T91" fmla="*/ 8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176">
                      <a:moveTo>
                        <a:pt x="176" y="87"/>
                      </a:moveTo>
                      <a:lnTo>
                        <a:pt x="176" y="87"/>
                      </a:lnTo>
                      <a:lnTo>
                        <a:pt x="174" y="96"/>
                      </a:lnTo>
                      <a:lnTo>
                        <a:pt x="173" y="105"/>
                      </a:lnTo>
                      <a:lnTo>
                        <a:pt x="168" y="122"/>
                      </a:lnTo>
                      <a:lnTo>
                        <a:pt x="161" y="137"/>
                      </a:lnTo>
                      <a:lnTo>
                        <a:pt x="150" y="150"/>
                      </a:lnTo>
                      <a:lnTo>
                        <a:pt x="137" y="161"/>
                      </a:lnTo>
                      <a:lnTo>
                        <a:pt x="122" y="169"/>
                      </a:lnTo>
                      <a:lnTo>
                        <a:pt x="105" y="175"/>
                      </a:lnTo>
                      <a:lnTo>
                        <a:pt x="96" y="176"/>
                      </a:lnTo>
                      <a:lnTo>
                        <a:pt x="87" y="176"/>
                      </a:lnTo>
                      <a:lnTo>
                        <a:pt x="87" y="176"/>
                      </a:lnTo>
                      <a:lnTo>
                        <a:pt x="78" y="176"/>
                      </a:lnTo>
                      <a:lnTo>
                        <a:pt x="69" y="175"/>
                      </a:lnTo>
                      <a:lnTo>
                        <a:pt x="52" y="169"/>
                      </a:lnTo>
                      <a:lnTo>
                        <a:pt x="39" y="161"/>
                      </a:lnTo>
                      <a:lnTo>
                        <a:pt x="25" y="150"/>
                      </a:lnTo>
                      <a:lnTo>
                        <a:pt x="15" y="137"/>
                      </a:lnTo>
                      <a:lnTo>
                        <a:pt x="6" y="122"/>
                      </a:lnTo>
                      <a:lnTo>
                        <a:pt x="1" y="105"/>
                      </a:lnTo>
                      <a:lnTo>
                        <a:pt x="0" y="96"/>
                      </a:lnTo>
                      <a:lnTo>
                        <a:pt x="0" y="87"/>
                      </a:lnTo>
                      <a:lnTo>
                        <a:pt x="0" y="87"/>
                      </a:lnTo>
                      <a:lnTo>
                        <a:pt x="0" y="78"/>
                      </a:lnTo>
                      <a:lnTo>
                        <a:pt x="1" y="71"/>
                      </a:lnTo>
                      <a:lnTo>
                        <a:pt x="6" y="54"/>
                      </a:lnTo>
                      <a:lnTo>
                        <a:pt x="15" y="39"/>
                      </a:lnTo>
                      <a:lnTo>
                        <a:pt x="25" y="25"/>
                      </a:lnTo>
                      <a:lnTo>
                        <a:pt x="39" y="15"/>
                      </a:lnTo>
                      <a:lnTo>
                        <a:pt x="52" y="7"/>
                      </a:lnTo>
                      <a:lnTo>
                        <a:pt x="69" y="1"/>
                      </a:lnTo>
                      <a:lnTo>
                        <a:pt x="78" y="0"/>
                      </a:lnTo>
                      <a:lnTo>
                        <a:pt x="87" y="0"/>
                      </a:lnTo>
                      <a:lnTo>
                        <a:pt x="87" y="0"/>
                      </a:lnTo>
                      <a:lnTo>
                        <a:pt x="96" y="0"/>
                      </a:lnTo>
                      <a:lnTo>
                        <a:pt x="105" y="1"/>
                      </a:lnTo>
                      <a:lnTo>
                        <a:pt x="122" y="7"/>
                      </a:lnTo>
                      <a:lnTo>
                        <a:pt x="137" y="15"/>
                      </a:lnTo>
                      <a:lnTo>
                        <a:pt x="150" y="25"/>
                      </a:lnTo>
                      <a:lnTo>
                        <a:pt x="161" y="39"/>
                      </a:lnTo>
                      <a:lnTo>
                        <a:pt x="168" y="54"/>
                      </a:lnTo>
                      <a:lnTo>
                        <a:pt x="173" y="71"/>
                      </a:lnTo>
                      <a:lnTo>
                        <a:pt x="174" y="78"/>
                      </a:lnTo>
                      <a:lnTo>
                        <a:pt x="176" y="87"/>
                      </a:lnTo>
                      <a:lnTo>
                        <a:pt x="176" y="8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0" name="Freeform 316">
                  <a:extLst>
                    <a:ext uri="{FF2B5EF4-FFF2-40B4-BE49-F238E27FC236}">
                      <a16:creationId xmlns:a16="http://schemas.microsoft.com/office/drawing/2014/main" id="{5B03E6BB-1A76-F811-3775-60C305AB98AB}"/>
                    </a:ext>
                  </a:extLst>
                </p:cNvPr>
                <p:cNvSpPr>
                  <a:spLocks/>
                </p:cNvSpPr>
                <p:nvPr/>
              </p:nvSpPr>
              <p:spPr bwMode="auto">
                <a:xfrm>
                  <a:off x="3857" y="3083"/>
                  <a:ext cx="153" cy="151"/>
                </a:xfrm>
                <a:custGeom>
                  <a:avLst/>
                  <a:gdLst>
                    <a:gd name="T0" fmla="*/ 153 w 153"/>
                    <a:gd name="T1" fmla="*/ 75 h 151"/>
                    <a:gd name="T2" fmla="*/ 153 w 153"/>
                    <a:gd name="T3" fmla="*/ 75 h 151"/>
                    <a:gd name="T4" fmla="*/ 151 w 153"/>
                    <a:gd name="T5" fmla="*/ 90 h 151"/>
                    <a:gd name="T6" fmla="*/ 147 w 153"/>
                    <a:gd name="T7" fmla="*/ 105 h 151"/>
                    <a:gd name="T8" fmla="*/ 139 w 153"/>
                    <a:gd name="T9" fmla="*/ 118 h 151"/>
                    <a:gd name="T10" fmla="*/ 130 w 153"/>
                    <a:gd name="T11" fmla="*/ 130 h 151"/>
                    <a:gd name="T12" fmla="*/ 119 w 153"/>
                    <a:gd name="T13" fmla="*/ 139 h 151"/>
                    <a:gd name="T14" fmla="*/ 106 w 153"/>
                    <a:gd name="T15" fmla="*/ 145 h 151"/>
                    <a:gd name="T16" fmla="*/ 92 w 153"/>
                    <a:gd name="T17" fmla="*/ 149 h 151"/>
                    <a:gd name="T18" fmla="*/ 77 w 153"/>
                    <a:gd name="T19" fmla="*/ 151 h 151"/>
                    <a:gd name="T20" fmla="*/ 77 w 153"/>
                    <a:gd name="T21" fmla="*/ 151 h 151"/>
                    <a:gd name="T22" fmla="*/ 62 w 153"/>
                    <a:gd name="T23" fmla="*/ 149 h 151"/>
                    <a:gd name="T24" fmla="*/ 47 w 153"/>
                    <a:gd name="T25" fmla="*/ 145 h 151"/>
                    <a:gd name="T26" fmla="*/ 35 w 153"/>
                    <a:gd name="T27" fmla="*/ 139 h 151"/>
                    <a:gd name="T28" fmla="*/ 23 w 153"/>
                    <a:gd name="T29" fmla="*/ 130 h 151"/>
                    <a:gd name="T30" fmla="*/ 14 w 153"/>
                    <a:gd name="T31" fmla="*/ 118 h 151"/>
                    <a:gd name="T32" fmla="*/ 6 w 153"/>
                    <a:gd name="T33" fmla="*/ 105 h 151"/>
                    <a:gd name="T34" fmla="*/ 2 w 153"/>
                    <a:gd name="T35" fmla="*/ 90 h 151"/>
                    <a:gd name="T36" fmla="*/ 0 w 153"/>
                    <a:gd name="T37" fmla="*/ 75 h 151"/>
                    <a:gd name="T38" fmla="*/ 0 w 153"/>
                    <a:gd name="T39" fmla="*/ 75 h 151"/>
                    <a:gd name="T40" fmla="*/ 2 w 153"/>
                    <a:gd name="T41" fmla="*/ 60 h 151"/>
                    <a:gd name="T42" fmla="*/ 6 w 153"/>
                    <a:gd name="T43" fmla="*/ 45 h 151"/>
                    <a:gd name="T44" fmla="*/ 14 w 153"/>
                    <a:gd name="T45" fmla="*/ 33 h 151"/>
                    <a:gd name="T46" fmla="*/ 23 w 153"/>
                    <a:gd name="T47" fmla="*/ 21 h 151"/>
                    <a:gd name="T48" fmla="*/ 35 w 153"/>
                    <a:gd name="T49" fmla="*/ 12 h 151"/>
                    <a:gd name="T50" fmla="*/ 47 w 153"/>
                    <a:gd name="T51" fmla="*/ 6 h 151"/>
                    <a:gd name="T52" fmla="*/ 62 w 153"/>
                    <a:gd name="T53" fmla="*/ 1 h 151"/>
                    <a:gd name="T54" fmla="*/ 77 w 153"/>
                    <a:gd name="T55" fmla="*/ 0 h 151"/>
                    <a:gd name="T56" fmla="*/ 77 w 153"/>
                    <a:gd name="T57" fmla="*/ 0 h 151"/>
                    <a:gd name="T58" fmla="*/ 92 w 153"/>
                    <a:gd name="T59" fmla="*/ 1 h 151"/>
                    <a:gd name="T60" fmla="*/ 106 w 153"/>
                    <a:gd name="T61" fmla="*/ 6 h 151"/>
                    <a:gd name="T62" fmla="*/ 119 w 153"/>
                    <a:gd name="T63" fmla="*/ 12 h 151"/>
                    <a:gd name="T64" fmla="*/ 130 w 153"/>
                    <a:gd name="T65" fmla="*/ 21 h 151"/>
                    <a:gd name="T66" fmla="*/ 139 w 153"/>
                    <a:gd name="T67" fmla="*/ 33 h 151"/>
                    <a:gd name="T68" fmla="*/ 147 w 153"/>
                    <a:gd name="T69" fmla="*/ 45 h 151"/>
                    <a:gd name="T70" fmla="*/ 151 w 153"/>
                    <a:gd name="T71" fmla="*/ 60 h 151"/>
                    <a:gd name="T72" fmla="*/ 153 w 153"/>
                    <a:gd name="T73" fmla="*/ 75 h 151"/>
                    <a:gd name="T74" fmla="*/ 153 w 153"/>
                    <a:gd name="T75"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151">
                      <a:moveTo>
                        <a:pt x="153" y="75"/>
                      </a:moveTo>
                      <a:lnTo>
                        <a:pt x="153" y="75"/>
                      </a:lnTo>
                      <a:lnTo>
                        <a:pt x="151" y="90"/>
                      </a:lnTo>
                      <a:lnTo>
                        <a:pt x="147" y="105"/>
                      </a:lnTo>
                      <a:lnTo>
                        <a:pt x="139" y="118"/>
                      </a:lnTo>
                      <a:lnTo>
                        <a:pt x="130" y="130"/>
                      </a:lnTo>
                      <a:lnTo>
                        <a:pt x="119" y="139"/>
                      </a:lnTo>
                      <a:lnTo>
                        <a:pt x="106" y="145"/>
                      </a:lnTo>
                      <a:lnTo>
                        <a:pt x="92" y="149"/>
                      </a:lnTo>
                      <a:lnTo>
                        <a:pt x="77" y="151"/>
                      </a:lnTo>
                      <a:lnTo>
                        <a:pt x="77" y="151"/>
                      </a:lnTo>
                      <a:lnTo>
                        <a:pt x="62" y="149"/>
                      </a:lnTo>
                      <a:lnTo>
                        <a:pt x="47" y="145"/>
                      </a:lnTo>
                      <a:lnTo>
                        <a:pt x="35" y="139"/>
                      </a:lnTo>
                      <a:lnTo>
                        <a:pt x="23" y="130"/>
                      </a:lnTo>
                      <a:lnTo>
                        <a:pt x="14" y="118"/>
                      </a:lnTo>
                      <a:lnTo>
                        <a:pt x="6" y="105"/>
                      </a:lnTo>
                      <a:lnTo>
                        <a:pt x="2" y="90"/>
                      </a:lnTo>
                      <a:lnTo>
                        <a:pt x="0" y="75"/>
                      </a:lnTo>
                      <a:lnTo>
                        <a:pt x="0" y="75"/>
                      </a:lnTo>
                      <a:lnTo>
                        <a:pt x="2" y="60"/>
                      </a:lnTo>
                      <a:lnTo>
                        <a:pt x="6" y="45"/>
                      </a:lnTo>
                      <a:lnTo>
                        <a:pt x="14" y="33"/>
                      </a:lnTo>
                      <a:lnTo>
                        <a:pt x="23" y="21"/>
                      </a:lnTo>
                      <a:lnTo>
                        <a:pt x="35" y="12"/>
                      </a:lnTo>
                      <a:lnTo>
                        <a:pt x="47" y="6"/>
                      </a:lnTo>
                      <a:lnTo>
                        <a:pt x="62" y="1"/>
                      </a:lnTo>
                      <a:lnTo>
                        <a:pt x="77" y="0"/>
                      </a:lnTo>
                      <a:lnTo>
                        <a:pt x="77" y="0"/>
                      </a:lnTo>
                      <a:lnTo>
                        <a:pt x="92" y="1"/>
                      </a:lnTo>
                      <a:lnTo>
                        <a:pt x="106" y="6"/>
                      </a:lnTo>
                      <a:lnTo>
                        <a:pt x="119" y="12"/>
                      </a:lnTo>
                      <a:lnTo>
                        <a:pt x="130" y="21"/>
                      </a:lnTo>
                      <a:lnTo>
                        <a:pt x="139" y="33"/>
                      </a:lnTo>
                      <a:lnTo>
                        <a:pt x="147" y="45"/>
                      </a:lnTo>
                      <a:lnTo>
                        <a:pt x="151" y="60"/>
                      </a:lnTo>
                      <a:lnTo>
                        <a:pt x="153" y="75"/>
                      </a:lnTo>
                      <a:lnTo>
                        <a:pt x="153" y="75"/>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1" name="Freeform 317">
                  <a:extLst>
                    <a:ext uri="{FF2B5EF4-FFF2-40B4-BE49-F238E27FC236}">
                      <a16:creationId xmlns:a16="http://schemas.microsoft.com/office/drawing/2014/main" id="{50AC8416-9388-8775-85F4-7529DA96E542}"/>
                    </a:ext>
                  </a:extLst>
                </p:cNvPr>
                <p:cNvSpPr>
                  <a:spLocks/>
                </p:cNvSpPr>
                <p:nvPr/>
              </p:nvSpPr>
              <p:spPr bwMode="auto">
                <a:xfrm>
                  <a:off x="3910" y="3208"/>
                  <a:ext cx="134" cy="136"/>
                </a:xfrm>
                <a:custGeom>
                  <a:avLst/>
                  <a:gdLst>
                    <a:gd name="T0" fmla="*/ 134 w 134"/>
                    <a:gd name="T1" fmla="*/ 68 h 136"/>
                    <a:gd name="T2" fmla="*/ 134 w 134"/>
                    <a:gd name="T3" fmla="*/ 68 h 136"/>
                    <a:gd name="T4" fmla="*/ 133 w 134"/>
                    <a:gd name="T5" fmla="*/ 81 h 136"/>
                    <a:gd name="T6" fmla="*/ 130 w 134"/>
                    <a:gd name="T7" fmla="*/ 95 h 136"/>
                    <a:gd name="T8" fmla="*/ 124 w 134"/>
                    <a:gd name="T9" fmla="*/ 106 h 136"/>
                    <a:gd name="T10" fmla="*/ 115 w 134"/>
                    <a:gd name="T11" fmla="*/ 116 h 136"/>
                    <a:gd name="T12" fmla="*/ 106 w 134"/>
                    <a:gd name="T13" fmla="*/ 124 h 136"/>
                    <a:gd name="T14" fmla="*/ 94 w 134"/>
                    <a:gd name="T15" fmla="*/ 131 h 136"/>
                    <a:gd name="T16" fmla="*/ 80 w 134"/>
                    <a:gd name="T17" fmla="*/ 134 h 136"/>
                    <a:gd name="T18" fmla="*/ 66 w 134"/>
                    <a:gd name="T19" fmla="*/ 136 h 136"/>
                    <a:gd name="T20" fmla="*/ 66 w 134"/>
                    <a:gd name="T21" fmla="*/ 136 h 136"/>
                    <a:gd name="T22" fmla="*/ 53 w 134"/>
                    <a:gd name="T23" fmla="*/ 134 h 136"/>
                    <a:gd name="T24" fmla="*/ 41 w 134"/>
                    <a:gd name="T25" fmla="*/ 131 h 136"/>
                    <a:gd name="T26" fmla="*/ 29 w 134"/>
                    <a:gd name="T27" fmla="*/ 124 h 136"/>
                    <a:gd name="T28" fmla="*/ 20 w 134"/>
                    <a:gd name="T29" fmla="*/ 116 h 136"/>
                    <a:gd name="T30" fmla="*/ 11 w 134"/>
                    <a:gd name="T31" fmla="*/ 106 h 136"/>
                    <a:gd name="T32" fmla="*/ 5 w 134"/>
                    <a:gd name="T33" fmla="*/ 95 h 136"/>
                    <a:gd name="T34" fmla="*/ 0 w 134"/>
                    <a:gd name="T35" fmla="*/ 81 h 136"/>
                    <a:gd name="T36" fmla="*/ 0 w 134"/>
                    <a:gd name="T37" fmla="*/ 68 h 136"/>
                    <a:gd name="T38" fmla="*/ 0 w 134"/>
                    <a:gd name="T39" fmla="*/ 68 h 136"/>
                    <a:gd name="T40" fmla="*/ 0 w 134"/>
                    <a:gd name="T41" fmla="*/ 54 h 136"/>
                    <a:gd name="T42" fmla="*/ 5 w 134"/>
                    <a:gd name="T43" fmla="*/ 42 h 136"/>
                    <a:gd name="T44" fmla="*/ 11 w 134"/>
                    <a:gd name="T45" fmla="*/ 30 h 136"/>
                    <a:gd name="T46" fmla="*/ 20 w 134"/>
                    <a:gd name="T47" fmla="*/ 20 h 136"/>
                    <a:gd name="T48" fmla="*/ 29 w 134"/>
                    <a:gd name="T49" fmla="*/ 12 h 136"/>
                    <a:gd name="T50" fmla="*/ 41 w 134"/>
                    <a:gd name="T51" fmla="*/ 6 h 136"/>
                    <a:gd name="T52" fmla="*/ 53 w 134"/>
                    <a:gd name="T53" fmla="*/ 2 h 136"/>
                    <a:gd name="T54" fmla="*/ 66 w 134"/>
                    <a:gd name="T55" fmla="*/ 0 h 136"/>
                    <a:gd name="T56" fmla="*/ 66 w 134"/>
                    <a:gd name="T57" fmla="*/ 0 h 136"/>
                    <a:gd name="T58" fmla="*/ 80 w 134"/>
                    <a:gd name="T59" fmla="*/ 2 h 136"/>
                    <a:gd name="T60" fmla="*/ 94 w 134"/>
                    <a:gd name="T61" fmla="*/ 6 h 136"/>
                    <a:gd name="T62" fmla="*/ 106 w 134"/>
                    <a:gd name="T63" fmla="*/ 12 h 136"/>
                    <a:gd name="T64" fmla="*/ 115 w 134"/>
                    <a:gd name="T65" fmla="*/ 20 h 136"/>
                    <a:gd name="T66" fmla="*/ 124 w 134"/>
                    <a:gd name="T67" fmla="*/ 30 h 136"/>
                    <a:gd name="T68" fmla="*/ 130 w 134"/>
                    <a:gd name="T69" fmla="*/ 42 h 136"/>
                    <a:gd name="T70" fmla="*/ 133 w 134"/>
                    <a:gd name="T71" fmla="*/ 54 h 136"/>
                    <a:gd name="T72" fmla="*/ 134 w 134"/>
                    <a:gd name="T73" fmla="*/ 68 h 136"/>
                    <a:gd name="T74" fmla="*/ 134 w 134"/>
                    <a:gd name="T75"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136">
                      <a:moveTo>
                        <a:pt x="134" y="68"/>
                      </a:moveTo>
                      <a:lnTo>
                        <a:pt x="134" y="68"/>
                      </a:lnTo>
                      <a:lnTo>
                        <a:pt x="133" y="81"/>
                      </a:lnTo>
                      <a:lnTo>
                        <a:pt x="130" y="95"/>
                      </a:lnTo>
                      <a:lnTo>
                        <a:pt x="124" y="106"/>
                      </a:lnTo>
                      <a:lnTo>
                        <a:pt x="115" y="116"/>
                      </a:lnTo>
                      <a:lnTo>
                        <a:pt x="106" y="124"/>
                      </a:lnTo>
                      <a:lnTo>
                        <a:pt x="94" y="131"/>
                      </a:lnTo>
                      <a:lnTo>
                        <a:pt x="80" y="134"/>
                      </a:lnTo>
                      <a:lnTo>
                        <a:pt x="66" y="136"/>
                      </a:lnTo>
                      <a:lnTo>
                        <a:pt x="66" y="136"/>
                      </a:lnTo>
                      <a:lnTo>
                        <a:pt x="53" y="134"/>
                      </a:lnTo>
                      <a:lnTo>
                        <a:pt x="41" y="131"/>
                      </a:lnTo>
                      <a:lnTo>
                        <a:pt x="29" y="124"/>
                      </a:lnTo>
                      <a:lnTo>
                        <a:pt x="20" y="116"/>
                      </a:lnTo>
                      <a:lnTo>
                        <a:pt x="11" y="106"/>
                      </a:lnTo>
                      <a:lnTo>
                        <a:pt x="5" y="95"/>
                      </a:lnTo>
                      <a:lnTo>
                        <a:pt x="0" y="81"/>
                      </a:lnTo>
                      <a:lnTo>
                        <a:pt x="0" y="68"/>
                      </a:lnTo>
                      <a:lnTo>
                        <a:pt x="0" y="68"/>
                      </a:lnTo>
                      <a:lnTo>
                        <a:pt x="0" y="54"/>
                      </a:lnTo>
                      <a:lnTo>
                        <a:pt x="5" y="42"/>
                      </a:lnTo>
                      <a:lnTo>
                        <a:pt x="11" y="30"/>
                      </a:lnTo>
                      <a:lnTo>
                        <a:pt x="20" y="20"/>
                      </a:lnTo>
                      <a:lnTo>
                        <a:pt x="29" y="12"/>
                      </a:lnTo>
                      <a:lnTo>
                        <a:pt x="41" y="6"/>
                      </a:lnTo>
                      <a:lnTo>
                        <a:pt x="53" y="2"/>
                      </a:lnTo>
                      <a:lnTo>
                        <a:pt x="66" y="0"/>
                      </a:lnTo>
                      <a:lnTo>
                        <a:pt x="66" y="0"/>
                      </a:lnTo>
                      <a:lnTo>
                        <a:pt x="80" y="2"/>
                      </a:lnTo>
                      <a:lnTo>
                        <a:pt x="94" y="6"/>
                      </a:lnTo>
                      <a:lnTo>
                        <a:pt x="106" y="12"/>
                      </a:lnTo>
                      <a:lnTo>
                        <a:pt x="115" y="20"/>
                      </a:lnTo>
                      <a:lnTo>
                        <a:pt x="124" y="30"/>
                      </a:lnTo>
                      <a:lnTo>
                        <a:pt x="130" y="42"/>
                      </a:lnTo>
                      <a:lnTo>
                        <a:pt x="133" y="54"/>
                      </a:lnTo>
                      <a:lnTo>
                        <a:pt x="134" y="68"/>
                      </a:lnTo>
                      <a:lnTo>
                        <a:pt x="134" y="6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2" name="Freeform 318">
                  <a:extLst>
                    <a:ext uri="{FF2B5EF4-FFF2-40B4-BE49-F238E27FC236}">
                      <a16:creationId xmlns:a16="http://schemas.microsoft.com/office/drawing/2014/main" id="{96B3157E-5BD3-6D6D-22DB-F9729DBAC6AF}"/>
                    </a:ext>
                  </a:extLst>
                </p:cNvPr>
                <p:cNvSpPr>
                  <a:spLocks/>
                </p:cNvSpPr>
                <p:nvPr/>
              </p:nvSpPr>
              <p:spPr bwMode="auto">
                <a:xfrm>
                  <a:off x="4008" y="3216"/>
                  <a:ext cx="164" cy="164"/>
                </a:xfrm>
                <a:custGeom>
                  <a:avLst/>
                  <a:gdLst>
                    <a:gd name="T0" fmla="*/ 164 w 164"/>
                    <a:gd name="T1" fmla="*/ 82 h 164"/>
                    <a:gd name="T2" fmla="*/ 164 w 164"/>
                    <a:gd name="T3" fmla="*/ 82 h 164"/>
                    <a:gd name="T4" fmla="*/ 163 w 164"/>
                    <a:gd name="T5" fmla="*/ 99 h 164"/>
                    <a:gd name="T6" fmla="*/ 158 w 164"/>
                    <a:gd name="T7" fmla="*/ 114 h 164"/>
                    <a:gd name="T8" fmla="*/ 151 w 164"/>
                    <a:gd name="T9" fmla="*/ 128 h 164"/>
                    <a:gd name="T10" fmla="*/ 140 w 164"/>
                    <a:gd name="T11" fmla="*/ 140 h 164"/>
                    <a:gd name="T12" fmla="*/ 128 w 164"/>
                    <a:gd name="T13" fmla="*/ 150 h 164"/>
                    <a:gd name="T14" fmla="*/ 115 w 164"/>
                    <a:gd name="T15" fmla="*/ 158 h 164"/>
                    <a:gd name="T16" fmla="*/ 98 w 164"/>
                    <a:gd name="T17" fmla="*/ 162 h 164"/>
                    <a:gd name="T18" fmla="*/ 81 w 164"/>
                    <a:gd name="T19" fmla="*/ 164 h 164"/>
                    <a:gd name="T20" fmla="*/ 81 w 164"/>
                    <a:gd name="T21" fmla="*/ 164 h 164"/>
                    <a:gd name="T22" fmla="*/ 65 w 164"/>
                    <a:gd name="T23" fmla="*/ 162 h 164"/>
                    <a:gd name="T24" fmla="*/ 50 w 164"/>
                    <a:gd name="T25" fmla="*/ 158 h 164"/>
                    <a:gd name="T26" fmla="*/ 36 w 164"/>
                    <a:gd name="T27" fmla="*/ 150 h 164"/>
                    <a:gd name="T28" fmla="*/ 24 w 164"/>
                    <a:gd name="T29" fmla="*/ 140 h 164"/>
                    <a:gd name="T30" fmla="*/ 14 w 164"/>
                    <a:gd name="T31" fmla="*/ 128 h 164"/>
                    <a:gd name="T32" fmla="*/ 6 w 164"/>
                    <a:gd name="T33" fmla="*/ 114 h 164"/>
                    <a:gd name="T34" fmla="*/ 2 w 164"/>
                    <a:gd name="T35" fmla="*/ 99 h 164"/>
                    <a:gd name="T36" fmla="*/ 0 w 164"/>
                    <a:gd name="T37" fmla="*/ 82 h 164"/>
                    <a:gd name="T38" fmla="*/ 0 w 164"/>
                    <a:gd name="T39" fmla="*/ 82 h 164"/>
                    <a:gd name="T40" fmla="*/ 2 w 164"/>
                    <a:gd name="T41" fmla="*/ 66 h 164"/>
                    <a:gd name="T42" fmla="*/ 6 w 164"/>
                    <a:gd name="T43" fmla="*/ 49 h 164"/>
                    <a:gd name="T44" fmla="*/ 14 w 164"/>
                    <a:gd name="T45" fmla="*/ 36 h 164"/>
                    <a:gd name="T46" fmla="*/ 24 w 164"/>
                    <a:gd name="T47" fmla="*/ 24 h 164"/>
                    <a:gd name="T48" fmla="*/ 36 w 164"/>
                    <a:gd name="T49" fmla="*/ 13 h 164"/>
                    <a:gd name="T50" fmla="*/ 50 w 164"/>
                    <a:gd name="T51" fmla="*/ 6 h 164"/>
                    <a:gd name="T52" fmla="*/ 65 w 164"/>
                    <a:gd name="T53" fmla="*/ 1 h 164"/>
                    <a:gd name="T54" fmla="*/ 81 w 164"/>
                    <a:gd name="T55" fmla="*/ 0 h 164"/>
                    <a:gd name="T56" fmla="*/ 81 w 164"/>
                    <a:gd name="T57" fmla="*/ 0 h 164"/>
                    <a:gd name="T58" fmla="*/ 98 w 164"/>
                    <a:gd name="T59" fmla="*/ 1 h 164"/>
                    <a:gd name="T60" fmla="*/ 115 w 164"/>
                    <a:gd name="T61" fmla="*/ 6 h 164"/>
                    <a:gd name="T62" fmla="*/ 128 w 164"/>
                    <a:gd name="T63" fmla="*/ 13 h 164"/>
                    <a:gd name="T64" fmla="*/ 140 w 164"/>
                    <a:gd name="T65" fmla="*/ 24 h 164"/>
                    <a:gd name="T66" fmla="*/ 151 w 164"/>
                    <a:gd name="T67" fmla="*/ 36 h 164"/>
                    <a:gd name="T68" fmla="*/ 158 w 164"/>
                    <a:gd name="T69" fmla="*/ 49 h 164"/>
                    <a:gd name="T70" fmla="*/ 163 w 164"/>
                    <a:gd name="T71" fmla="*/ 66 h 164"/>
                    <a:gd name="T72" fmla="*/ 164 w 164"/>
                    <a:gd name="T73" fmla="*/ 82 h 164"/>
                    <a:gd name="T74" fmla="*/ 164 w 164"/>
                    <a:gd name="T75"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4">
                      <a:moveTo>
                        <a:pt x="164" y="82"/>
                      </a:moveTo>
                      <a:lnTo>
                        <a:pt x="164" y="82"/>
                      </a:lnTo>
                      <a:lnTo>
                        <a:pt x="163" y="99"/>
                      </a:lnTo>
                      <a:lnTo>
                        <a:pt x="158" y="114"/>
                      </a:lnTo>
                      <a:lnTo>
                        <a:pt x="151" y="128"/>
                      </a:lnTo>
                      <a:lnTo>
                        <a:pt x="140" y="140"/>
                      </a:lnTo>
                      <a:lnTo>
                        <a:pt x="128" y="150"/>
                      </a:lnTo>
                      <a:lnTo>
                        <a:pt x="115" y="158"/>
                      </a:lnTo>
                      <a:lnTo>
                        <a:pt x="98" y="162"/>
                      </a:lnTo>
                      <a:lnTo>
                        <a:pt x="81" y="164"/>
                      </a:lnTo>
                      <a:lnTo>
                        <a:pt x="81" y="164"/>
                      </a:lnTo>
                      <a:lnTo>
                        <a:pt x="65" y="162"/>
                      </a:lnTo>
                      <a:lnTo>
                        <a:pt x="50" y="158"/>
                      </a:lnTo>
                      <a:lnTo>
                        <a:pt x="36" y="150"/>
                      </a:lnTo>
                      <a:lnTo>
                        <a:pt x="24" y="140"/>
                      </a:lnTo>
                      <a:lnTo>
                        <a:pt x="14" y="128"/>
                      </a:lnTo>
                      <a:lnTo>
                        <a:pt x="6" y="114"/>
                      </a:lnTo>
                      <a:lnTo>
                        <a:pt x="2" y="99"/>
                      </a:lnTo>
                      <a:lnTo>
                        <a:pt x="0" y="82"/>
                      </a:lnTo>
                      <a:lnTo>
                        <a:pt x="0" y="82"/>
                      </a:lnTo>
                      <a:lnTo>
                        <a:pt x="2" y="66"/>
                      </a:lnTo>
                      <a:lnTo>
                        <a:pt x="6" y="49"/>
                      </a:lnTo>
                      <a:lnTo>
                        <a:pt x="14" y="36"/>
                      </a:lnTo>
                      <a:lnTo>
                        <a:pt x="24" y="24"/>
                      </a:lnTo>
                      <a:lnTo>
                        <a:pt x="36" y="13"/>
                      </a:lnTo>
                      <a:lnTo>
                        <a:pt x="50" y="6"/>
                      </a:lnTo>
                      <a:lnTo>
                        <a:pt x="65" y="1"/>
                      </a:lnTo>
                      <a:lnTo>
                        <a:pt x="81" y="0"/>
                      </a:lnTo>
                      <a:lnTo>
                        <a:pt x="81" y="0"/>
                      </a:lnTo>
                      <a:lnTo>
                        <a:pt x="98" y="1"/>
                      </a:lnTo>
                      <a:lnTo>
                        <a:pt x="115" y="6"/>
                      </a:lnTo>
                      <a:lnTo>
                        <a:pt x="128" y="13"/>
                      </a:lnTo>
                      <a:lnTo>
                        <a:pt x="140" y="24"/>
                      </a:lnTo>
                      <a:lnTo>
                        <a:pt x="151" y="36"/>
                      </a:lnTo>
                      <a:lnTo>
                        <a:pt x="158" y="49"/>
                      </a:lnTo>
                      <a:lnTo>
                        <a:pt x="163" y="66"/>
                      </a:lnTo>
                      <a:lnTo>
                        <a:pt x="164" y="82"/>
                      </a:lnTo>
                      <a:lnTo>
                        <a:pt x="164" y="8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3" name="Freeform 319">
                  <a:extLst>
                    <a:ext uri="{FF2B5EF4-FFF2-40B4-BE49-F238E27FC236}">
                      <a16:creationId xmlns:a16="http://schemas.microsoft.com/office/drawing/2014/main" id="{86DD3AD8-0F8D-4526-2644-92B789E53154}"/>
                    </a:ext>
                  </a:extLst>
                </p:cNvPr>
                <p:cNvSpPr>
                  <a:spLocks/>
                </p:cNvSpPr>
                <p:nvPr/>
              </p:nvSpPr>
              <p:spPr bwMode="auto">
                <a:xfrm>
                  <a:off x="3969" y="3308"/>
                  <a:ext cx="105" cy="105"/>
                </a:xfrm>
                <a:custGeom>
                  <a:avLst/>
                  <a:gdLst>
                    <a:gd name="T0" fmla="*/ 105 w 105"/>
                    <a:gd name="T1" fmla="*/ 52 h 105"/>
                    <a:gd name="T2" fmla="*/ 105 w 105"/>
                    <a:gd name="T3" fmla="*/ 52 h 105"/>
                    <a:gd name="T4" fmla="*/ 104 w 105"/>
                    <a:gd name="T5" fmla="*/ 63 h 105"/>
                    <a:gd name="T6" fmla="*/ 101 w 105"/>
                    <a:gd name="T7" fmla="*/ 73 h 105"/>
                    <a:gd name="T8" fmla="*/ 96 w 105"/>
                    <a:gd name="T9" fmla="*/ 81 h 105"/>
                    <a:gd name="T10" fmla="*/ 90 w 105"/>
                    <a:gd name="T11" fmla="*/ 90 h 105"/>
                    <a:gd name="T12" fmla="*/ 83 w 105"/>
                    <a:gd name="T13" fmla="*/ 96 h 105"/>
                    <a:gd name="T14" fmla="*/ 74 w 105"/>
                    <a:gd name="T15" fmla="*/ 101 h 105"/>
                    <a:gd name="T16" fmla="*/ 63 w 105"/>
                    <a:gd name="T17" fmla="*/ 104 h 105"/>
                    <a:gd name="T18" fmla="*/ 53 w 105"/>
                    <a:gd name="T19" fmla="*/ 105 h 105"/>
                    <a:gd name="T20" fmla="*/ 53 w 105"/>
                    <a:gd name="T21" fmla="*/ 105 h 105"/>
                    <a:gd name="T22" fmla="*/ 42 w 105"/>
                    <a:gd name="T23" fmla="*/ 104 h 105"/>
                    <a:gd name="T24" fmla="*/ 32 w 105"/>
                    <a:gd name="T25" fmla="*/ 101 h 105"/>
                    <a:gd name="T26" fmla="*/ 24 w 105"/>
                    <a:gd name="T27" fmla="*/ 96 h 105"/>
                    <a:gd name="T28" fmla="*/ 15 w 105"/>
                    <a:gd name="T29" fmla="*/ 90 h 105"/>
                    <a:gd name="T30" fmla="*/ 9 w 105"/>
                    <a:gd name="T31" fmla="*/ 81 h 105"/>
                    <a:gd name="T32" fmla="*/ 4 w 105"/>
                    <a:gd name="T33" fmla="*/ 73 h 105"/>
                    <a:gd name="T34" fmla="*/ 1 w 105"/>
                    <a:gd name="T35" fmla="*/ 63 h 105"/>
                    <a:gd name="T36" fmla="*/ 0 w 105"/>
                    <a:gd name="T37" fmla="*/ 52 h 105"/>
                    <a:gd name="T38" fmla="*/ 0 w 105"/>
                    <a:gd name="T39" fmla="*/ 52 h 105"/>
                    <a:gd name="T40" fmla="*/ 1 w 105"/>
                    <a:gd name="T41" fmla="*/ 42 h 105"/>
                    <a:gd name="T42" fmla="*/ 4 w 105"/>
                    <a:gd name="T43" fmla="*/ 31 h 105"/>
                    <a:gd name="T44" fmla="*/ 9 w 105"/>
                    <a:gd name="T45" fmla="*/ 22 h 105"/>
                    <a:gd name="T46" fmla="*/ 15 w 105"/>
                    <a:gd name="T47" fmla="*/ 15 h 105"/>
                    <a:gd name="T48" fmla="*/ 24 w 105"/>
                    <a:gd name="T49" fmla="*/ 9 h 105"/>
                    <a:gd name="T50" fmla="*/ 32 w 105"/>
                    <a:gd name="T51" fmla="*/ 4 h 105"/>
                    <a:gd name="T52" fmla="*/ 42 w 105"/>
                    <a:gd name="T53" fmla="*/ 1 h 105"/>
                    <a:gd name="T54" fmla="*/ 53 w 105"/>
                    <a:gd name="T55" fmla="*/ 0 h 105"/>
                    <a:gd name="T56" fmla="*/ 53 w 105"/>
                    <a:gd name="T57" fmla="*/ 0 h 105"/>
                    <a:gd name="T58" fmla="*/ 63 w 105"/>
                    <a:gd name="T59" fmla="*/ 1 h 105"/>
                    <a:gd name="T60" fmla="*/ 74 w 105"/>
                    <a:gd name="T61" fmla="*/ 4 h 105"/>
                    <a:gd name="T62" fmla="*/ 83 w 105"/>
                    <a:gd name="T63" fmla="*/ 9 h 105"/>
                    <a:gd name="T64" fmla="*/ 90 w 105"/>
                    <a:gd name="T65" fmla="*/ 15 h 105"/>
                    <a:gd name="T66" fmla="*/ 96 w 105"/>
                    <a:gd name="T67" fmla="*/ 22 h 105"/>
                    <a:gd name="T68" fmla="*/ 101 w 105"/>
                    <a:gd name="T69" fmla="*/ 31 h 105"/>
                    <a:gd name="T70" fmla="*/ 104 w 105"/>
                    <a:gd name="T71" fmla="*/ 42 h 105"/>
                    <a:gd name="T72" fmla="*/ 105 w 105"/>
                    <a:gd name="T73" fmla="*/ 52 h 105"/>
                    <a:gd name="T74" fmla="*/ 105 w 105"/>
                    <a:gd name="T7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5">
                      <a:moveTo>
                        <a:pt x="105" y="52"/>
                      </a:moveTo>
                      <a:lnTo>
                        <a:pt x="105" y="52"/>
                      </a:lnTo>
                      <a:lnTo>
                        <a:pt x="104" y="63"/>
                      </a:lnTo>
                      <a:lnTo>
                        <a:pt x="101" y="73"/>
                      </a:lnTo>
                      <a:lnTo>
                        <a:pt x="96" y="81"/>
                      </a:lnTo>
                      <a:lnTo>
                        <a:pt x="90" y="90"/>
                      </a:lnTo>
                      <a:lnTo>
                        <a:pt x="83" y="96"/>
                      </a:lnTo>
                      <a:lnTo>
                        <a:pt x="74" y="101"/>
                      </a:lnTo>
                      <a:lnTo>
                        <a:pt x="63" y="104"/>
                      </a:lnTo>
                      <a:lnTo>
                        <a:pt x="53" y="105"/>
                      </a:lnTo>
                      <a:lnTo>
                        <a:pt x="53" y="105"/>
                      </a:lnTo>
                      <a:lnTo>
                        <a:pt x="42" y="104"/>
                      </a:lnTo>
                      <a:lnTo>
                        <a:pt x="32" y="101"/>
                      </a:lnTo>
                      <a:lnTo>
                        <a:pt x="24" y="96"/>
                      </a:lnTo>
                      <a:lnTo>
                        <a:pt x="15" y="90"/>
                      </a:lnTo>
                      <a:lnTo>
                        <a:pt x="9" y="81"/>
                      </a:lnTo>
                      <a:lnTo>
                        <a:pt x="4" y="73"/>
                      </a:lnTo>
                      <a:lnTo>
                        <a:pt x="1" y="63"/>
                      </a:lnTo>
                      <a:lnTo>
                        <a:pt x="0" y="52"/>
                      </a:lnTo>
                      <a:lnTo>
                        <a:pt x="0" y="52"/>
                      </a:lnTo>
                      <a:lnTo>
                        <a:pt x="1" y="42"/>
                      </a:lnTo>
                      <a:lnTo>
                        <a:pt x="4" y="31"/>
                      </a:lnTo>
                      <a:lnTo>
                        <a:pt x="9" y="22"/>
                      </a:lnTo>
                      <a:lnTo>
                        <a:pt x="15" y="15"/>
                      </a:lnTo>
                      <a:lnTo>
                        <a:pt x="24" y="9"/>
                      </a:lnTo>
                      <a:lnTo>
                        <a:pt x="32" y="4"/>
                      </a:lnTo>
                      <a:lnTo>
                        <a:pt x="42" y="1"/>
                      </a:lnTo>
                      <a:lnTo>
                        <a:pt x="53" y="0"/>
                      </a:lnTo>
                      <a:lnTo>
                        <a:pt x="53" y="0"/>
                      </a:lnTo>
                      <a:lnTo>
                        <a:pt x="63" y="1"/>
                      </a:lnTo>
                      <a:lnTo>
                        <a:pt x="74" y="4"/>
                      </a:lnTo>
                      <a:lnTo>
                        <a:pt x="83" y="9"/>
                      </a:lnTo>
                      <a:lnTo>
                        <a:pt x="90" y="15"/>
                      </a:lnTo>
                      <a:lnTo>
                        <a:pt x="96" y="22"/>
                      </a:lnTo>
                      <a:lnTo>
                        <a:pt x="101" y="31"/>
                      </a:lnTo>
                      <a:lnTo>
                        <a:pt x="104" y="42"/>
                      </a:lnTo>
                      <a:lnTo>
                        <a:pt x="105" y="52"/>
                      </a:lnTo>
                      <a:lnTo>
                        <a:pt x="105" y="5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4" name="Freeform 320">
                  <a:extLst>
                    <a:ext uri="{FF2B5EF4-FFF2-40B4-BE49-F238E27FC236}">
                      <a16:creationId xmlns:a16="http://schemas.microsoft.com/office/drawing/2014/main" id="{775AC88B-8EE2-E1BF-70B5-89248DA77EC4}"/>
                    </a:ext>
                  </a:extLst>
                </p:cNvPr>
                <p:cNvSpPr>
                  <a:spLocks/>
                </p:cNvSpPr>
                <p:nvPr/>
              </p:nvSpPr>
              <p:spPr bwMode="auto">
                <a:xfrm>
                  <a:off x="4206" y="3155"/>
                  <a:ext cx="164" cy="166"/>
                </a:xfrm>
                <a:custGeom>
                  <a:avLst/>
                  <a:gdLst>
                    <a:gd name="T0" fmla="*/ 164 w 164"/>
                    <a:gd name="T1" fmla="*/ 83 h 166"/>
                    <a:gd name="T2" fmla="*/ 164 w 164"/>
                    <a:gd name="T3" fmla="*/ 83 h 166"/>
                    <a:gd name="T4" fmla="*/ 162 w 164"/>
                    <a:gd name="T5" fmla="*/ 100 h 166"/>
                    <a:gd name="T6" fmla="*/ 158 w 164"/>
                    <a:gd name="T7" fmla="*/ 115 h 166"/>
                    <a:gd name="T8" fmla="*/ 150 w 164"/>
                    <a:gd name="T9" fmla="*/ 130 h 166"/>
                    <a:gd name="T10" fmla="*/ 140 w 164"/>
                    <a:gd name="T11" fmla="*/ 142 h 166"/>
                    <a:gd name="T12" fmla="*/ 128 w 164"/>
                    <a:gd name="T13" fmla="*/ 151 h 166"/>
                    <a:gd name="T14" fmla="*/ 114 w 164"/>
                    <a:gd name="T15" fmla="*/ 159 h 166"/>
                    <a:gd name="T16" fmla="*/ 99 w 164"/>
                    <a:gd name="T17" fmla="*/ 165 h 166"/>
                    <a:gd name="T18" fmla="*/ 82 w 164"/>
                    <a:gd name="T19" fmla="*/ 166 h 166"/>
                    <a:gd name="T20" fmla="*/ 82 w 164"/>
                    <a:gd name="T21" fmla="*/ 166 h 166"/>
                    <a:gd name="T22" fmla="*/ 66 w 164"/>
                    <a:gd name="T23" fmla="*/ 165 h 166"/>
                    <a:gd name="T24" fmla="*/ 49 w 164"/>
                    <a:gd name="T25" fmla="*/ 159 h 166"/>
                    <a:gd name="T26" fmla="*/ 36 w 164"/>
                    <a:gd name="T27" fmla="*/ 151 h 166"/>
                    <a:gd name="T28" fmla="*/ 24 w 164"/>
                    <a:gd name="T29" fmla="*/ 142 h 166"/>
                    <a:gd name="T30" fmla="*/ 13 w 164"/>
                    <a:gd name="T31" fmla="*/ 130 h 166"/>
                    <a:gd name="T32" fmla="*/ 6 w 164"/>
                    <a:gd name="T33" fmla="*/ 115 h 166"/>
                    <a:gd name="T34" fmla="*/ 1 w 164"/>
                    <a:gd name="T35" fmla="*/ 100 h 166"/>
                    <a:gd name="T36" fmla="*/ 0 w 164"/>
                    <a:gd name="T37" fmla="*/ 83 h 166"/>
                    <a:gd name="T38" fmla="*/ 0 w 164"/>
                    <a:gd name="T39" fmla="*/ 83 h 166"/>
                    <a:gd name="T40" fmla="*/ 1 w 164"/>
                    <a:gd name="T41" fmla="*/ 67 h 166"/>
                    <a:gd name="T42" fmla="*/ 6 w 164"/>
                    <a:gd name="T43" fmla="*/ 52 h 166"/>
                    <a:gd name="T44" fmla="*/ 13 w 164"/>
                    <a:gd name="T45" fmla="*/ 36 h 166"/>
                    <a:gd name="T46" fmla="*/ 24 w 164"/>
                    <a:gd name="T47" fmla="*/ 24 h 166"/>
                    <a:gd name="T48" fmla="*/ 36 w 164"/>
                    <a:gd name="T49" fmla="*/ 15 h 166"/>
                    <a:gd name="T50" fmla="*/ 49 w 164"/>
                    <a:gd name="T51" fmla="*/ 6 h 166"/>
                    <a:gd name="T52" fmla="*/ 66 w 164"/>
                    <a:gd name="T53" fmla="*/ 2 h 166"/>
                    <a:gd name="T54" fmla="*/ 82 w 164"/>
                    <a:gd name="T55" fmla="*/ 0 h 166"/>
                    <a:gd name="T56" fmla="*/ 82 w 164"/>
                    <a:gd name="T57" fmla="*/ 0 h 166"/>
                    <a:gd name="T58" fmla="*/ 99 w 164"/>
                    <a:gd name="T59" fmla="*/ 2 h 166"/>
                    <a:gd name="T60" fmla="*/ 114 w 164"/>
                    <a:gd name="T61" fmla="*/ 6 h 166"/>
                    <a:gd name="T62" fmla="*/ 128 w 164"/>
                    <a:gd name="T63" fmla="*/ 15 h 166"/>
                    <a:gd name="T64" fmla="*/ 140 w 164"/>
                    <a:gd name="T65" fmla="*/ 24 h 166"/>
                    <a:gd name="T66" fmla="*/ 150 w 164"/>
                    <a:gd name="T67" fmla="*/ 36 h 166"/>
                    <a:gd name="T68" fmla="*/ 158 w 164"/>
                    <a:gd name="T69" fmla="*/ 52 h 166"/>
                    <a:gd name="T70" fmla="*/ 162 w 164"/>
                    <a:gd name="T71" fmla="*/ 67 h 166"/>
                    <a:gd name="T72" fmla="*/ 164 w 164"/>
                    <a:gd name="T73" fmla="*/ 83 h 166"/>
                    <a:gd name="T74" fmla="*/ 164 w 164"/>
                    <a:gd name="T7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6">
                      <a:moveTo>
                        <a:pt x="164" y="83"/>
                      </a:moveTo>
                      <a:lnTo>
                        <a:pt x="164" y="83"/>
                      </a:lnTo>
                      <a:lnTo>
                        <a:pt x="162" y="100"/>
                      </a:lnTo>
                      <a:lnTo>
                        <a:pt x="158" y="115"/>
                      </a:lnTo>
                      <a:lnTo>
                        <a:pt x="150" y="130"/>
                      </a:lnTo>
                      <a:lnTo>
                        <a:pt x="140" y="142"/>
                      </a:lnTo>
                      <a:lnTo>
                        <a:pt x="128" y="151"/>
                      </a:lnTo>
                      <a:lnTo>
                        <a:pt x="114" y="159"/>
                      </a:lnTo>
                      <a:lnTo>
                        <a:pt x="99" y="165"/>
                      </a:lnTo>
                      <a:lnTo>
                        <a:pt x="82" y="166"/>
                      </a:lnTo>
                      <a:lnTo>
                        <a:pt x="82" y="166"/>
                      </a:lnTo>
                      <a:lnTo>
                        <a:pt x="66" y="165"/>
                      </a:lnTo>
                      <a:lnTo>
                        <a:pt x="49" y="159"/>
                      </a:lnTo>
                      <a:lnTo>
                        <a:pt x="36" y="151"/>
                      </a:lnTo>
                      <a:lnTo>
                        <a:pt x="24" y="142"/>
                      </a:lnTo>
                      <a:lnTo>
                        <a:pt x="13" y="130"/>
                      </a:lnTo>
                      <a:lnTo>
                        <a:pt x="6" y="115"/>
                      </a:lnTo>
                      <a:lnTo>
                        <a:pt x="1" y="100"/>
                      </a:lnTo>
                      <a:lnTo>
                        <a:pt x="0" y="83"/>
                      </a:lnTo>
                      <a:lnTo>
                        <a:pt x="0" y="83"/>
                      </a:lnTo>
                      <a:lnTo>
                        <a:pt x="1" y="67"/>
                      </a:lnTo>
                      <a:lnTo>
                        <a:pt x="6" y="52"/>
                      </a:lnTo>
                      <a:lnTo>
                        <a:pt x="13" y="36"/>
                      </a:lnTo>
                      <a:lnTo>
                        <a:pt x="24" y="24"/>
                      </a:lnTo>
                      <a:lnTo>
                        <a:pt x="36" y="15"/>
                      </a:lnTo>
                      <a:lnTo>
                        <a:pt x="49" y="6"/>
                      </a:lnTo>
                      <a:lnTo>
                        <a:pt x="66" y="2"/>
                      </a:lnTo>
                      <a:lnTo>
                        <a:pt x="82" y="0"/>
                      </a:lnTo>
                      <a:lnTo>
                        <a:pt x="82" y="0"/>
                      </a:lnTo>
                      <a:lnTo>
                        <a:pt x="99" y="2"/>
                      </a:lnTo>
                      <a:lnTo>
                        <a:pt x="114" y="6"/>
                      </a:lnTo>
                      <a:lnTo>
                        <a:pt x="128" y="15"/>
                      </a:lnTo>
                      <a:lnTo>
                        <a:pt x="140" y="24"/>
                      </a:lnTo>
                      <a:lnTo>
                        <a:pt x="150" y="36"/>
                      </a:lnTo>
                      <a:lnTo>
                        <a:pt x="158" y="52"/>
                      </a:lnTo>
                      <a:lnTo>
                        <a:pt x="162" y="67"/>
                      </a:lnTo>
                      <a:lnTo>
                        <a:pt x="164" y="83"/>
                      </a:lnTo>
                      <a:lnTo>
                        <a:pt x="164" y="8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5" name="Freeform 321">
                  <a:extLst>
                    <a:ext uri="{FF2B5EF4-FFF2-40B4-BE49-F238E27FC236}">
                      <a16:creationId xmlns:a16="http://schemas.microsoft.com/office/drawing/2014/main" id="{FB0035CD-8676-6926-5656-820A971CD4CD}"/>
                    </a:ext>
                  </a:extLst>
                </p:cNvPr>
                <p:cNvSpPr>
                  <a:spLocks/>
                </p:cNvSpPr>
                <p:nvPr/>
              </p:nvSpPr>
              <p:spPr bwMode="auto">
                <a:xfrm>
                  <a:off x="4279" y="3069"/>
                  <a:ext cx="127" cy="127"/>
                </a:xfrm>
                <a:custGeom>
                  <a:avLst/>
                  <a:gdLst>
                    <a:gd name="T0" fmla="*/ 127 w 127"/>
                    <a:gd name="T1" fmla="*/ 64 h 127"/>
                    <a:gd name="T2" fmla="*/ 127 w 127"/>
                    <a:gd name="T3" fmla="*/ 64 h 127"/>
                    <a:gd name="T4" fmla="*/ 125 w 127"/>
                    <a:gd name="T5" fmla="*/ 76 h 127"/>
                    <a:gd name="T6" fmla="*/ 122 w 127"/>
                    <a:gd name="T7" fmla="*/ 88 h 127"/>
                    <a:gd name="T8" fmla="*/ 116 w 127"/>
                    <a:gd name="T9" fmla="*/ 98 h 127"/>
                    <a:gd name="T10" fmla="*/ 109 w 127"/>
                    <a:gd name="T11" fmla="*/ 107 h 127"/>
                    <a:gd name="T12" fmla="*/ 100 w 127"/>
                    <a:gd name="T13" fmla="*/ 115 h 127"/>
                    <a:gd name="T14" fmla="*/ 88 w 127"/>
                    <a:gd name="T15" fmla="*/ 121 h 127"/>
                    <a:gd name="T16" fmla="*/ 77 w 127"/>
                    <a:gd name="T17" fmla="*/ 125 h 127"/>
                    <a:gd name="T18" fmla="*/ 64 w 127"/>
                    <a:gd name="T19" fmla="*/ 127 h 127"/>
                    <a:gd name="T20" fmla="*/ 64 w 127"/>
                    <a:gd name="T21" fmla="*/ 127 h 127"/>
                    <a:gd name="T22" fmla="*/ 52 w 127"/>
                    <a:gd name="T23" fmla="*/ 125 h 127"/>
                    <a:gd name="T24" fmla="*/ 40 w 127"/>
                    <a:gd name="T25" fmla="*/ 121 h 127"/>
                    <a:gd name="T26" fmla="*/ 29 w 127"/>
                    <a:gd name="T27" fmla="*/ 115 h 127"/>
                    <a:gd name="T28" fmla="*/ 20 w 127"/>
                    <a:gd name="T29" fmla="*/ 107 h 127"/>
                    <a:gd name="T30" fmla="*/ 12 w 127"/>
                    <a:gd name="T31" fmla="*/ 98 h 127"/>
                    <a:gd name="T32" fmla="*/ 6 w 127"/>
                    <a:gd name="T33" fmla="*/ 88 h 127"/>
                    <a:gd name="T34" fmla="*/ 2 w 127"/>
                    <a:gd name="T35" fmla="*/ 76 h 127"/>
                    <a:gd name="T36" fmla="*/ 0 w 127"/>
                    <a:gd name="T37" fmla="*/ 64 h 127"/>
                    <a:gd name="T38" fmla="*/ 0 w 127"/>
                    <a:gd name="T39" fmla="*/ 64 h 127"/>
                    <a:gd name="T40" fmla="*/ 2 w 127"/>
                    <a:gd name="T41" fmla="*/ 50 h 127"/>
                    <a:gd name="T42" fmla="*/ 6 w 127"/>
                    <a:gd name="T43" fmla="*/ 40 h 127"/>
                    <a:gd name="T44" fmla="*/ 12 w 127"/>
                    <a:gd name="T45" fmla="*/ 27 h 127"/>
                    <a:gd name="T46" fmla="*/ 20 w 127"/>
                    <a:gd name="T47" fmla="*/ 18 h 127"/>
                    <a:gd name="T48" fmla="*/ 29 w 127"/>
                    <a:gd name="T49" fmla="*/ 11 h 127"/>
                    <a:gd name="T50" fmla="*/ 40 w 127"/>
                    <a:gd name="T51" fmla="*/ 5 h 127"/>
                    <a:gd name="T52" fmla="*/ 52 w 127"/>
                    <a:gd name="T53" fmla="*/ 2 h 127"/>
                    <a:gd name="T54" fmla="*/ 64 w 127"/>
                    <a:gd name="T55" fmla="*/ 0 h 127"/>
                    <a:gd name="T56" fmla="*/ 64 w 127"/>
                    <a:gd name="T57" fmla="*/ 0 h 127"/>
                    <a:gd name="T58" fmla="*/ 77 w 127"/>
                    <a:gd name="T59" fmla="*/ 2 h 127"/>
                    <a:gd name="T60" fmla="*/ 88 w 127"/>
                    <a:gd name="T61" fmla="*/ 5 h 127"/>
                    <a:gd name="T62" fmla="*/ 100 w 127"/>
                    <a:gd name="T63" fmla="*/ 11 h 127"/>
                    <a:gd name="T64" fmla="*/ 109 w 127"/>
                    <a:gd name="T65" fmla="*/ 18 h 127"/>
                    <a:gd name="T66" fmla="*/ 116 w 127"/>
                    <a:gd name="T67" fmla="*/ 27 h 127"/>
                    <a:gd name="T68" fmla="*/ 122 w 127"/>
                    <a:gd name="T69" fmla="*/ 40 h 127"/>
                    <a:gd name="T70" fmla="*/ 125 w 127"/>
                    <a:gd name="T71" fmla="*/ 50 h 127"/>
                    <a:gd name="T72" fmla="*/ 127 w 127"/>
                    <a:gd name="T73" fmla="*/ 64 h 127"/>
                    <a:gd name="T74" fmla="*/ 127 w 127"/>
                    <a:gd name="T75" fmla="*/ 6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7" h="127">
                      <a:moveTo>
                        <a:pt x="127" y="64"/>
                      </a:moveTo>
                      <a:lnTo>
                        <a:pt x="127" y="64"/>
                      </a:lnTo>
                      <a:lnTo>
                        <a:pt x="125" y="76"/>
                      </a:lnTo>
                      <a:lnTo>
                        <a:pt x="122" y="88"/>
                      </a:lnTo>
                      <a:lnTo>
                        <a:pt x="116" y="98"/>
                      </a:lnTo>
                      <a:lnTo>
                        <a:pt x="109" y="107"/>
                      </a:lnTo>
                      <a:lnTo>
                        <a:pt x="100" y="115"/>
                      </a:lnTo>
                      <a:lnTo>
                        <a:pt x="88" y="121"/>
                      </a:lnTo>
                      <a:lnTo>
                        <a:pt x="77" y="125"/>
                      </a:lnTo>
                      <a:lnTo>
                        <a:pt x="64" y="127"/>
                      </a:lnTo>
                      <a:lnTo>
                        <a:pt x="64" y="127"/>
                      </a:lnTo>
                      <a:lnTo>
                        <a:pt x="52" y="125"/>
                      </a:lnTo>
                      <a:lnTo>
                        <a:pt x="40" y="121"/>
                      </a:lnTo>
                      <a:lnTo>
                        <a:pt x="29" y="115"/>
                      </a:lnTo>
                      <a:lnTo>
                        <a:pt x="20" y="107"/>
                      </a:lnTo>
                      <a:lnTo>
                        <a:pt x="12" y="98"/>
                      </a:lnTo>
                      <a:lnTo>
                        <a:pt x="6" y="88"/>
                      </a:lnTo>
                      <a:lnTo>
                        <a:pt x="2" y="76"/>
                      </a:lnTo>
                      <a:lnTo>
                        <a:pt x="0" y="64"/>
                      </a:lnTo>
                      <a:lnTo>
                        <a:pt x="0" y="64"/>
                      </a:lnTo>
                      <a:lnTo>
                        <a:pt x="2" y="50"/>
                      </a:lnTo>
                      <a:lnTo>
                        <a:pt x="6" y="40"/>
                      </a:lnTo>
                      <a:lnTo>
                        <a:pt x="12" y="27"/>
                      </a:lnTo>
                      <a:lnTo>
                        <a:pt x="20" y="18"/>
                      </a:lnTo>
                      <a:lnTo>
                        <a:pt x="29" y="11"/>
                      </a:lnTo>
                      <a:lnTo>
                        <a:pt x="40" y="5"/>
                      </a:lnTo>
                      <a:lnTo>
                        <a:pt x="52" y="2"/>
                      </a:lnTo>
                      <a:lnTo>
                        <a:pt x="64" y="0"/>
                      </a:lnTo>
                      <a:lnTo>
                        <a:pt x="64" y="0"/>
                      </a:lnTo>
                      <a:lnTo>
                        <a:pt x="77" y="2"/>
                      </a:lnTo>
                      <a:lnTo>
                        <a:pt x="88" y="5"/>
                      </a:lnTo>
                      <a:lnTo>
                        <a:pt x="100" y="11"/>
                      </a:lnTo>
                      <a:lnTo>
                        <a:pt x="109" y="18"/>
                      </a:lnTo>
                      <a:lnTo>
                        <a:pt x="116" y="27"/>
                      </a:lnTo>
                      <a:lnTo>
                        <a:pt x="122" y="40"/>
                      </a:lnTo>
                      <a:lnTo>
                        <a:pt x="125" y="50"/>
                      </a:lnTo>
                      <a:lnTo>
                        <a:pt x="127" y="64"/>
                      </a:lnTo>
                      <a:lnTo>
                        <a:pt x="127" y="6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6" name="Freeform 322">
                  <a:extLst>
                    <a:ext uri="{FF2B5EF4-FFF2-40B4-BE49-F238E27FC236}">
                      <a16:creationId xmlns:a16="http://schemas.microsoft.com/office/drawing/2014/main" id="{F676CFDF-CD41-F0FB-7580-82C888F7F732}"/>
                    </a:ext>
                  </a:extLst>
                </p:cNvPr>
                <p:cNvSpPr>
                  <a:spLocks/>
                </p:cNvSpPr>
                <p:nvPr/>
              </p:nvSpPr>
              <p:spPr bwMode="auto">
                <a:xfrm>
                  <a:off x="4343" y="2608"/>
                  <a:ext cx="203" cy="204"/>
                </a:xfrm>
                <a:custGeom>
                  <a:avLst/>
                  <a:gdLst>
                    <a:gd name="T0" fmla="*/ 203 w 203"/>
                    <a:gd name="T1" fmla="*/ 103 h 204"/>
                    <a:gd name="T2" fmla="*/ 202 w 203"/>
                    <a:gd name="T3" fmla="*/ 122 h 204"/>
                    <a:gd name="T4" fmla="*/ 196 w 203"/>
                    <a:gd name="T5" fmla="*/ 142 h 204"/>
                    <a:gd name="T6" fmla="*/ 185 w 203"/>
                    <a:gd name="T7" fmla="*/ 158 h 204"/>
                    <a:gd name="T8" fmla="*/ 173 w 203"/>
                    <a:gd name="T9" fmla="*/ 173 h 204"/>
                    <a:gd name="T10" fmla="*/ 158 w 203"/>
                    <a:gd name="T11" fmla="*/ 186 h 204"/>
                    <a:gd name="T12" fmla="*/ 141 w 203"/>
                    <a:gd name="T13" fmla="*/ 196 h 204"/>
                    <a:gd name="T14" fmla="*/ 122 w 203"/>
                    <a:gd name="T15" fmla="*/ 202 h 204"/>
                    <a:gd name="T16" fmla="*/ 101 w 203"/>
                    <a:gd name="T17" fmla="*/ 204 h 204"/>
                    <a:gd name="T18" fmla="*/ 92 w 203"/>
                    <a:gd name="T19" fmla="*/ 204 h 204"/>
                    <a:gd name="T20" fmla="*/ 71 w 203"/>
                    <a:gd name="T21" fmla="*/ 199 h 204"/>
                    <a:gd name="T22" fmla="*/ 52 w 203"/>
                    <a:gd name="T23" fmla="*/ 192 h 204"/>
                    <a:gd name="T24" fmla="*/ 37 w 203"/>
                    <a:gd name="T25" fmla="*/ 181 h 204"/>
                    <a:gd name="T26" fmla="*/ 22 w 203"/>
                    <a:gd name="T27" fmla="*/ 166 h 204"/>
                    <a:gd name="T28" fmla="*/ 12 w 203"/>
                    <a:gd name="T29" fmla="*/ 151 h 204"/>
                    <a:gd name="T30" fmla="*/ 4 w 203"/>
                    <a:gd name="T31" fmla="*/ 133 h 204"/>
                    <a:gd name="T32" fmla="*/ 0 w 203"/>
                    <a:gd name="T33" fmla="*/ 112 h 204"/>
                    <a:gd name="T34" fmla="*/ 0 w 203"/>
                    <a:gd name="T35" fmla="*/ 103 h 204"/>
                    <a:gd name="T36" fmla="*/ 1 w 203"/>
                    <a:gd name="T37" fmla="*/ 82 h 204"/>
                    <a:gd name="T38" fmla="*/ 7 w 203"/>
                    <a:gd name="T39" fmla="*/ 62 h 204"/>
                    <a:gd name="T40" fmla="*/ 18 w 203"/>
                    <a:gd name="T41" fmla="*/ 45 h 204"/>
                    <a:gd name="T42" fmla="*/ 30 w 203"/>
                    <a:gd name="T43" fmla="*/ 30 h 204"/>
                    <a:gd name="T44" fmla="*/ 45 w 203"/>
                    <a:gd name="T45" fmla="*/ 18 h 204"/>
                    <a:gd name="T46" fmla="*/ 61 w 203"/>
                    <a:gd name="T47" fmla="*/ 8 h 204"/>
                    <a:gd name="T48" fmla="*/ 81 w 203"/>
                    <a:gd name="T49" fmla="*/ 2 h 204"/>
                    <a:gd name="T50" fmla="*/ 101 w 203"/>
                    <a:gd name="T51" fmla="*/ 0 h 204"/>
                    <a:gd name="T52" fmla="*/ 111 w 203"/>
                    <a:gd name="T53" fmla="*/ 0 h 204"/>
                    <a:gd name="T54" fmla="*/ 132 w 203"/>
                    <a:gd name="T55" fmla="*/ 5 h 204"/>
                    <a:gd name="T56" fmla="*/ 150 w 203"/>
                    <a:gd name="T57" fmla="*/ 12 h 204"/>
                    <a:gd name="T58" fmla="*/ 165 w 203"/>
                    <a:gd name="T59" fmla="*/ 24 h 204"/>
                    <a:gd name="T60" fmla="*/ 179 w 203"/>
                    <a:gd name="T61" fmla="*/ 38 h 204"/>
                    <a:gd name="T62" fmla="*/ 191 w 203"/>
                    <a:gd name="T63" fmla="*/ 53 h 204"/>
                    <a:gd name="T64" fmla="*/ 199 w 203"/>
                    <a:gd name="T65" fmla="*/ 71 h 204"/>
                    <a:gd name="T66" fmla="*/ 203 w 203"/>
                    <a:gd name="T67" fmla="*/ 92 h 204"/>
                    <a:gd name="T68" fmla="*/ 203 w 203"/>
                    <a:gd name="T69" fmla="*/ 10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4">
                      <a:moveTo>
                        <a:pt x="203" y="103"/>
                      </a:moveTo>
                      <a:lnTo>
                        <a:pt x="203" y="103"/>
                      </a:lnTo>
                      <a:lnTo>
                        <a:pt x="203" y="112"/>
                      </a:lnTo>
                      <a:lnTo>
                        <a:pt x="202" y="122"/>
                      </a:lnTo>
                      <a:lnTo>
                        <a:pt x="199" y="133"/>
                      </a:lnTo>
                      <a:lnTo>
                        <a:pt x="196" y="142"/>
                      </a:lnTo>
                      <a:lnTo>
                        <a:pt x="191" y="151"/>
                      </a:lnTo>
                      <a:lnTo>
                        <a:pt x="185" y="158"/>
                      </a:lnTo>
                      <a:lnTo>
                        <a:pt x="179" y="166"/>
                      </a:lnTo>
                      <a:lnTo>
                        <a:pt x="173" y="173"/>
                      </a:lnTo>
                      <a:lnTo>
                        <a:pt x="165" y="181"/>
                      </a:lnTo>
                      <a:lnTo>
                        <a:pt x="158" y="186"/>
                      </a:lnTo>
                      <a:lnTo>
                        <a:pt x="150" y="192"/>
                      </a:lnTo>
                      <a:lnTo>
                        <a:pt x="141" y="196"/>
                      </a:lnTo>
                      <a:lnTo>
                        <a:pt x="132" y="199"/>
                      </a:lnTo>
                      <a:lnTo>
                        <a:pt x="122" y="202"/>
                      </a:lnTo>
                      <a:lnTo>
                        <a:pt x="111" y="204"/>
                      </a:lnTo>
                      <a:lnTo>
                        <a:pt x="101" y="204"/>
                      </a:lnTo>
                      <a:lnTo>
                        <a:pt x="101" y="204"/>
                      </a:lnTo>
                      <a:lnTo>
                        <a:pt x="92" y="204"/>
                      </a:lnTo>
                      <a:lnTo>
                        <a:pt x="81" y="202"/>
                      </a:lnTo>
                      <a:lnTo>
                        <a:pt x="71" y="199"/>
                      </a:lnTo>
                      <a:lnTo>
                        <a:pt x="61" y="196"/>
                      </a:lnTo>
                      <a:lnTo>
                        <a:pt x="52" y="192"/>
                      </a:lnTo>
                      <a:lnTo>
                        <a:pt x="45" y="186"/>
                      </a:lnTo>
                      <a:lnTo>
                        <a:pt x="37" y="181"/>
                      </a:lnTo>
                      <a:lnTo>
                        <a:pt x="30" y="173"/>
                      </a:lnTo>
                      <a:lnTo>
                        <a:pt x="22" y="166"/>
                      </a:lnTo>
                      <a:lnTo>
                        <a:pt x="18" y="158"/>
                      </a:lnTo>
                      <a:lnTo>
                        <a:pt x="12" y="151"/>
                      </a:lnTo>
                      <a:lnTo>
                        <a:pt x="7" y="142"/>
                      </a:lnTo>
                      <a:lnTo>
                        <a:pt x="4" y="133"/>
                      </a:lnTo>
                      <a:lnTo>
                        <a:pt x="1" y="122"/>
                      </a:lnTo>
                      <a:lnTo>
                        <a:pt x="0" y="112"/>
                      </a:lnTo>
                      <a:lnTo>
                        <a:pt x="0" y="103"/>
                      </a:lnTo>
                      <a:lnTo>
                        <a:pt x="0" y="103"/>
                      </a:lnTo>
                      <a:lnTo>
                        <a:pt x="0" y="92"/>
                      </a:lnTo>
                      <a:lnTo>
                        <a:pt x="1" y="82"/>
                      </a:lnTo>
                      <a:lnTo>
                        <a:pt x="4" y="71"/>
                      </a:lnTo>
                      <a:lnTo>
                        <a:pt x="7" y="62"/>
                      </a:lnTo>
                      <a:lnTo>
                        <a:pt x="12" y="53"/>
                      </a:lnTo>
                      <a:lnTo>
                        <a:pt x="18" y="45"/>
                      </a:lnTo>
                      <a:lnTo>
                        <a:pt x="22" y="38"/>
                      </a:lnTo>
                      <a:lnTo>
                        <a:pt x="30" y="30"/>
                      </a:lnTo>
                      <a:lnTo>
                        <a:pt x="37" y="24"/>
                      </a:lnTo>
                      <a:lnTo>
                        <a:pt x="45" y="18"/>
                      </a:lnTo>
                      <a:lnTo>
                        <a:pt x="52" y="12"/>
                      </a:lnTo>
                      <a:lnTo>
                        <a:pt x="61" y="8"/>
                      </a:lnTo>
                      <a:lnTo>
                        <a:pt x="71" y="5"/>
                      </a:lnTo>
                      <a:lnTo>
                        <a:pt x="81" y="2"/>
                      </a:lnTo>
                      <a:lnTo>
                        <a:pt x="92" y="0"/>
                      </a:lnTo>
                      <a:lnTo>
                        <a:pt x="101" y="0"/>
                      </a:lnTo>
                      <a:lnTo>
                        <a:pt x="101" y="0"/>
                      </a:lnTo>
                      <a:lnTo>
                        <a:pt x="111" y="0"/>
                      </a:lnTo>
                      <a:lnTo>
                        <a:pt x="122" y="2"/>
                      </a:lnTo>
                      <a:lnTo>
                        <a:pt x="132" y="5"/>
                      </a:lnTo>
                      <a:lnTo>
                        <a:pt x="141" y="8"/>
                      </a:lnTo>
                      <a:lnTo>
                        <a:pt x="150" y="12"/>
                      </a:lnTo>
                      <a:lnTo>
                        <a:pt x="158" y="18"/>
                      </a:lnTo>
                      <a:lnTo>
                        <a:pt x="165" y="24"/>
                      </a:lnTo>
                      <a:lnTo>
                        <a:pt x="173" y="30"/>
                      </a:lnTo>
                      <a:lnTo>
                        <a:pt x="179" y="38"/>
                      </a:lnTo>
                      <a:lnTo>
                        <a:pt x="185" y="45"/>
                      </a:lnTo>
                      <a:lnTo>
                        <a:pt x="191" y="53"/>
                      </a:lnTo>
                      <a:lnTo>
                        <a:pt x="196" y="62"/>
                      </a:lnTo>
                      <a:lnTo>
                        <a:pt x="199" y="71"/>
                      </a:lnTo>
                      <a:lnTo>
                        <a:pt x="202" y="82"/>
                      </a:lnTo>
                      <a:lnTo>
                        <a:pt x="203" y="92"/>
                      </a:lnTo>
                      <a:lnTo>
                        <a:pt x="203" y="103"/>
                      </a:lnTo>
                      <a:lnTo>
                        <a:pt x="203" y="10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7" name="Freeform 323">
                  <a:extLst>
                    <a:ext uri="{FF2B5EF4-FFF2-40B4-BE49-F238E27FC236}">
                      <a16:creationId xmlns:a16="http://schemas.microsoft.com/office/drawing/2014/main" id="{B20B8098-26F7-3AD6-8748-F5D6FF298321}"/>
                    </a:ext>
                  </a:extLst>
                </p:cNvPr>
                <p:cNvSpPr>
                  <a:spLocks/>
                </p:cNvSpPr>
                <p:nvPr/>
              </p:nvSpPr>
              <p:spPr bwMode="auto">
                <a:xfrm>
                  <a:off x="4196" y="2492"/>
                  <a:ext cx="198" cy="196"/>
                </a:xfrm>
                <a:custGeom>
                  <a:avLst/>
                  <a:gdLst>
                    <a:gd name="T0" fmla="*/ 198 w 198"/>
                    <a:gd name="T1" fmla="*/ 98 h 196"/>
                    <a:gd name="T2" fmla="*/ 195 w 198"/>
                    <a:gd name="T3" fmla="*/ 118 h 196"/>
                    <a:gd name="T4" fmla="*/ 189 w 198"/>
                    <a:gd name="T5" fmla="*/ 137 h 196"/>
                    <a:gd name="T6" fmla="*/ 180 w 198"/>
                    <a:gd name="T7" fmla="*/ 154 h 196"/>
                    <a:gd name="T8" fmla="*/ 168 w 198"/>
                    <a:gd name="T9" fmla="*/ 167 h 196"/>
                    <a:gd name="T10" fmla="*/ 154 w 198"/>
                    <a:gd name="T11" fmla="*/ 179 h 196"/>
                    <a:gd name="T12" fmla="*/ 138 w 198"/>
                    <a:gd name="T13" fmla="*/ 188 h 196"/>
                    <a:gd name="T14" fmla="*/ 118 w 198"/>
                    <a:gd name="T15" fmla="*/ 195 h 196"/>
                    <a:gd name="T16" fmla="*/ 98 w 198"/>
                    <a:gd name="T17" fmla="*/ 196 h 196"/>
                    <a:gd name="T18" fmla="*/ 89 w 198"/>
                    <a:gd name="T19" fmla="*/ 196 h 196"/>
                    <a:gd name="T20" fmla="*/ 70 w 198"/>
                    <a:gd name="T21" fmla="*/ 191 h 196"/>
                    <a:gd name="T22" fmla="*/ 52 w 198"/>
                    <a:gd name="T23" fmla="*/ 185 h 196"/>
                    <a:gd name="T24" fmla="*/ 37 w 198"/>
                    <a:gd name="T25" fmla="*/ 173 h 196"/>
                    <a:gd name="T26" fmla="*/ 23 w 198"/>
                    <a:gd name="T27" fmla="*/ 161 h 196"/>
                    <a:gd name="T28" fmla="*/ 13 w 198"/>
                    <a:gd name="T29" fmla="*/ 145 h 196"/>
                    <a:gd name="T30" fmla="*/ 5 w 198"/>
                    <a:gd name="T31" fmla="*/ 128 h 196"/>
                    <a:gd name="T32" fmla="*/ 0 w 198"/>
                    <a:gd name="T33" fmla="*/ 109 h 196"/>
                    <a:gd name="T34" fmla="*/ 0 w 198"/>
                    <a:gd name="T35" fmla="*/ 98 h 196"/>
                    <a:gd name="T36" fmla="*/ 2 w 198"/>
                    <a:gd name="T37" fmla="*/ 78 h 196"/>
                    <a:gd name="T38" fmla="*/ 8 w 198"/>
                    <a:gd name="T39" fmla="*/ 60 h 196"/>
                    <a:gd name="T40" fmla="*/ 17 w 198"/>
                    <a:gd name="T41" fmla="*/ 44 h 196"/>
                    <a:gd name="T42" fmla="*/ 29 w 198"/>
                    <a:gd name="T43" fmla="*/ 29 h 196"/>
                    <a:gd name="T44" fmla="*/ 44 w 198"/>
                    <a:gd name="T45" fmla="*/ 17 h 196"/>
                    <a:gd name="T46" fmla="*/ 61 w 198"/>
                    <a:gd name="T47" fmla="*/ 8 h 196"/>
                    <a:gd name="T48" fmla="*/ 79 w 198"/>
                    <a:gd name="T49" fmla="*/ 2 h 196"/>
                    <a:gd name="T50" fmla="*/ 98 w 198"/>
                    <a:gd name="T51" fmla="*/ 0 h 196"/>
                    <a:gd name="T52" fmla="*/ 109 w 198"/>
                    <a:gd name="T53" fmla="*/ 0 h 196"/>
                    <a:gd name="T54" fmla="*/ 129 w 198"/>
                    <a:gd name="T55" fmla="*/ 5 h 196"/>
                    <a:gd name="T56" fmla="*/ 145 w 198"/>
                    <a:gd name="T57" fmla="*/ 12 h 196"/>
                    <a:gd name="T58" fmla="*/ 162 w 198"/>
                    <a:gd name="T59" fmla="*/ 23 h 196"/>
                    <a:gd name="T60" fmla="*/ 175 w 198"/>
                    <a:gd name="T61" fmla="*/ 36 h 196"/>
                    <a:gd name="T62" fmla="*/ 186 w 198"/>
                    <a:gd name="T63" fmla="*/ 51 h 196"/>
                    <a:gd name="T64" fmla="*/ 193 w 198"/>
                    <a:gd name="T65" fmla="*/ 69 h 196"/>
                    <a:gd name="T66" fmla="*/ 196 w 198"/>
                    <a:gd name="T67" fmla="*/ 87 h 196"/>
                    <a:gd name="T68" fmla="*/ 198 w 198"/>
                    <a:gd name="T69" fmla="*/ 9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96">
                      <a:moveTo>
                        <a:pt x="198" y="98"/>
                      </a:moveTo>
                      <a:lnTo>
                        <a:pt x="198" y="98"/>
                      </a:lnTo>
                      <a:lnTo>
                        <a:pt x="196" y="109"/>
                      </a:lnTo>
                      <a:lnTo>
                        <a:pt x="195" y="118"/>
                      </a:lnTo>
                      <a:lnTo>
                        <a:pt x="193" y="128"/>
                      </a:lnTo>
                      <a:lnTo>
                        <a:pt x="189" y="137"/>
                      </a:lnTo>
                      <a:lnTo>
                        <a:pt x="186" y="145"/>
                      </a:lnTo>
                      <a:lnTo>
                        <a:pt x="180" y="154"/>
                      </a:lnTo>
                      <a:lnTo>
                        <a:pt x="175" y="161"/>
                      </a:lnTo>
                      <a:lnTo>
                        <a:pt x="168" y="167"/>
                      </a:lnTo>
                      <a:lnTo>
                        <a:pt x="162" y="173"/>
                      </a:lnTo>
                      <a:lnTo>
                        <a:pt x="154" y="179"/>
                      </a:lnTo>
                      <a:lnTo>
                        <a:pt x="145" y="185"/>
                      </a:lnTo>
                      <a:lnTo>
                        <a:pt x="138" y="188"/>
                      </a:lnTo>
                      <a:lnTo>
                        <a:pt x="129" y="191"/>
                      </a:lnTo>
                      <a:lnTo>
                        <a:pt x="118" y="195"/>
                      </a:lnTo>
                      <a:lnTo>
                        <a:pt x="109" y="196"/>
                      </a:lnTo>
                      <a:lnTo>
                        <a:pt x="98" y="196"/>
                      </a:lnTo>
                      <a:lnTo>
                        <a:pt x="98" y="196"/>
                      </a:lnTo>
                      <a:lnTo>
                        <a:pt x="89" y="196"/>
                      </a:lnTo>
                      <a:lnTo>
                        <a:pt x="79" y="195"/>
                      </a:lnTo>
                      <a:lnTo>
                        <a:pt x="70" y="191"/>
                      </a:lnTo>
                      <a:lnTo>
                        <a:pt x="61" y="188"/>
                      </a:lnTo>
                      <a:lnTo>
                        <a:pt x="52" y="185"/>
                      </a:lnTo>
                      <a:lnTo>
                        <a:pt x="44" y="179"/>
                      </a:lnTo>
                      <a:lnTo>
                        <a:pt x="37" y="173"/>
                      </a:lnTo>
                      <a:lnTo>
                        <a:pt x="29" y="167"/>
                      </a:lnTo>
                      <a:lnTo>
                        <a:pt x="23" y="161"/>
                      </a:lnTo>
                      <a:lnTo>
                        <a:pt x="17" y="154"/>
                      </a:lnTo>
                      <a:lnTo>
                        <a:pt x="13" y="145"/>
                      </a:lnTo>
                      <a:lnTo>
                        <a:pt x="8" y="137"/>
                      </a:lnTo>
                      <a:lnTo>
                        <a:pt x="5" y="128"/>
                      </a:lnTo>
                      <a:lnTo>
                        <a:pt x="2" y="118"/>
                      </a:lnTo>
                      <a:lnTo>
                        <a:pt x="0" y="109"/>
                      </a:lnTo>
                      <a:lnTo>
                        <a:pt x="0" y="98"/>
                      </a:lnTo>
                      <a:lnTo>
                        <a:pt x="0" y="98"/>
                      </a:lnTo>
                      <a:lnTo>
                        <a:pt x="0" y="87"/>
                      </a:lnTo>
                      <a:lnTo>
                        <a:pt x="2" y="78"/>
                      </a:lnTo>
                      <a:lnTo>
                        <a:pt x="5" y="69"/>
                      </a:lnTo>
                      <a:lnTo>
                        <a:pt x="8" y="60"/>
                      </a:lnTo>
                      <a:lnTo>
                        <a:pt x="13" y="51"/>
                      </a:lnTo>
                      <a:lnTo>
                        <a:pt x="17" y="44"/>
                      </a:lnTo>
                      <a:lnTo>
                        <a:pt x="23" y="36"/>
                      </a:lnTo>
                      <a:lnTo>
                        <a:pt x="29" y="29"/>
                      </a:lnTo>
                      <a:lnTo>
                        <a:pt x="37" y="23"/>
                      </a:lnTo>
                      <a:lnTo>
                        <a:pt x="44" y="17"/>
                      </a:lnTo>
                      <a:lnTo>
                        <a:pt x="52" y="12"/>
                      </a:lnTo>
                      <a:lnTo>
                        <a:pt x="61" y="8"/>
                      </a:lnTo>
                      <a:lnTo>
                        <a:pt x="70" y="5"/>
                      </a:lnTo>
                      <a:lnTo>
                        <a:pt x="79" y="2"/>
                      </a:lnTo>
                      <a:lnTo>
                        <a:pt x="89" y="0"/>
                      </a:lnTo>
                      <a:lnTo>
                        <a:pt x="98" y="0"/>
                      </a:lnTo>
                      <a:lnTo>
                        <a:pt x="98" y="0"/>
                      </a:lnTo>
                      <a:lnTo>
                        <a:pt x="109" y="0"/>
                      </a:lnTo>
                      <a:lnTo>
                        <a:pt x="118" y="2"/>
                      </a:lnTo>
                      <a:lnTo>
                        <a:pt x="129" y="5"/>
                      </a:lnTo>
                      <a:lnTo>
                        <a:pt x="138" y="8"/>
                      </a:lnTo>
                      <a:lnTo>
                        <a:pt x="145" y="12"/>
                      </a:lnTo>
                      <a:lnTo>
                        <a:pt x="154" y="17"/>
                      </a:lnTo>
                      <a:lnTo>
                        <a:pt x="162" y="23"/>
                      </a:lnTo>
                      <a:lnTo>
                        <a:pt x="168" y="29"/>
                      </a:lnTo>
                      <a:lnTo>
                        <a:pt x="175" y="36"/>
                      </a:lnTo>
                      <a:lnTo>
                        <a:pt x="180" y="44"/>
                      </a:lnTo>
                      <a:lnTo>
                        <a:pt x="186" y="51"/>
                      </a:lnTo>
                      <a:lnTo>
                        <a:pt x="189" y="60"/>
                      </a:lnTo>
                      <a:lnTo>
                        <a:pt x="193" y="69"/>
                      </a:lnTo>
                      <a:lnTo>
                        <a:pt x="195" y="78"/>
                      </a:lnTo>
                      <a:lnTo>
                        <a:pt x="196" y="87"/>
                      </a:lnTo>
                      <a:lnTo>
                        <a:pt x="198" y="98"/>
                      </a:lnTo>
                      <a:lnTo>
                        <a:pt x="198" y="9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8" name="Freeform 324">
                  <a:extLst>
                    <a:ext uri="{FF2B5EF4-FFF2-40B4-BE49-F238E27FC236}">
                      <a16:creationId xmlns:a16="http://schemas.microsoft.com/office/drawing/2014/main" id="{EF2D3174-4B0C-5F07-50C9-34F05965F77A}"/>
                    </a:ext>
                  </a:extLst>
                </p:cNvPr>
                <p:cNvSpPr>
                  <a:spLocks/>
                </p:cNvSpPr>
                <p:nvPr/>
              </p:nvSpPr>
              <p:spPr bwMode="auto">
                <a:xfrm>
                  <a:off x="3844" y="2405"/>
                  <a:ext cx="132" cy="134"/>
                </a:xfrm>
                <a:custGeom>
                  <a:avLst/>
                  <a:gdLst>
                    <a:gd name="T0" fmla="*/ 132 w 132"/>
                    <a:gd name="T1" fmla="*/ 66 h 134"/>
                    <a:gd name="T2" fmla="*/ 132 w 132"/>
                    <a:gd name="T3" fmla="*/ 66 h 134"/>
                    <a:gd name="T4" fmla="*/ 131 w 132"/>
                    <a:gd name="T5" fmla="*/ 80 h 134"/>
                    <a:gd name="T6" fmla="*/ 128 w 132"/>
                    <a:gd name="T7" fmla="*/ 93 h 134"/>
                    <a:gd name="T8" fmla="*/ 122 w 132"/>
                    <a:gd name="T9" fmla="*/ 104 h 134"/>
                    <a:gd name="T10" fmla="*/ 113 w 132"/>
                    <a:gd name="T11" fmla="*/ 114 h 134"/>
                    <a:gd name="T12" fmla="*/ 104 w 132"/>
                    <a:gd name="T13" fmla="*/ 122 h 134"/>
                    <a:gd name="T14" fmla="*/ 92 w 132"/>
                    <a:gd name="T15" fmla="*/ 128 h 134"/>
                    <a:gd name="T16" fmla="*/ 80 w 132"/>
                    <a:gd name="T17" fmla="*/ 132 h 134"/>
                    <a:gd name="T18" fmla="*/ 66 w 132"/>
                    <a:gd name="T19" fmla="*/ 134 h 134"/>
                    <a:gd name="T20" fmla="*/ 66 w 132"/>
                    <a:gd name="T21" fmla="*/ 134 h 134"/>
                    <a:gd name="T22" fmla="*/ 53 w 132"/>
                    <a:gd name="T23" fmla="*/ 132 h 134"/>
                    <a:gd name="T24" fmla="*/ 40 w 132"/>
                    <a:gd name="T25" fmla="*/ 128 h 134"/>
                    <a:gd name="T26" fmla="*/ 28 w 132"/>
                    <a:gd name="T27" fmla="*/ 122 h 134"/>
                    <a:gd name="T28" fmla="*/ 19 w 132"/>
                    <a:gd name="T29" fmla="*/ 114 h 134"/>
                    <a:gd name="T30" fmla="*/ 10 w 132"/>
                    <a:gd name="T31" fmla="*/ 104 h 134"/>
                    <a:gd name="T32" fmla="*/ 4 w 132"/>
                    <a:gd name="T33" fmla="*/ 93 h 134"/>
                    <a:gd name="T34" fmla="*/ 1 w 132"/>
                    <a:gd name="T35" fmla="*/ 80 h 134"/>
                    <a:gd name="T36" fmla="*/ 0 w 132"/>
                    <a:gd name="T37" fmla="*/ 66 h 134"/>
                    <a:gd name="T38" fmla="*/ 0 w 132"/>
                    <a:gd name="T39" fmla="*/ 66 h 134"/>
                    <a:gd name="T40" fmla="*/ 1 w 132"/>
                    <a:gd name="T41" fmla="*/ 54 h 134"/>
                    <a:gd name="T42" fmla="*/ 4 w 132"/>
                    <a:gd name="T43" fmla="*/ 40 h 134"/>
                    <a:gd name="T44" fmla="*/ 10 w 132"/>
                    <a:gd name="T45" fmla="*/ 30 h 134"/>
                    <a:gd name="T46" fmla="*/ 19 w 132"/>
                    <a:gd name="T47" fmla="*/ 19 h 134"/>
                    <a:gd name="T48" fmla="*/ 28 w 132"/>
                    <a:gd name="T49" fmla="*/ 12 h 134"/>
                    <a:gd name="T50" fmla="*/ 40 w 132"/>
                    <a:gd name="T51" fmla="*/ 6 h 134"/>
                    <a:gd name="T52" fmla="*/ 53 w 132"/>
                    <a:gd name="T53" fmla="*/ 1 h 134"/>
                    <a:gd name="T54" fmla="*/ 66 w 132"/>
                    <a:gd name="T55" fmla="*/ 0 h 134"/>
                    <a:gd name="T56" fmla="*/ 66 w 132"/>
                    <a:gd name="T57" fmla="*/ 0 h 134"/>
                    <a:gd name="T58" fmla="*/ 80 w 132"/>
                    <a:gd name="T59" fmla="*/ 1 h 134"/>
                    <a:gd name="T60" fmla="*/ 92 w 132"/>
                    <a:gd name="T61" fmla="*/ 6 h 134"/>
                    <a:gd name="T62" fmla="*/ 104 w 132"/>
                    <a:gd name="T63" fmla="*/ 12 h 134"/>
                    <a:gd name="T64" fmla="*/ 113 w 132"/>
                    <a:gd name="T65" fmla="*/ 19 h 134"/>
                    <a:gd name="T66" fmla="*/ 122 w 132"/>
                    <a:gd name="T67" fmla="*/ 30 h 134"/>
                    <a:gd name="T68" fmla="*/ 128 w 132"/>
                    <a:gd name="T69" fmla="*/ 40 h 134"/>
                    <a:gd name="T70" fmla="*/ 131 w 132"/>
                    <a:gd name="T71" fmla="*/ 54 h 134"/>
                    <a:gd name="T72" fmla="*/ 132 w 132"/>
                    <a:gd name="T73" fmla="*/ 66 h 134"/>
                    <a:gd name="T74" fmla="*/ 132 w 132"/>
                    <a:gd name="T75" fmla="*/ 6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34">
                      <a:moveTo>
                        <a:pt x="132" y="66"/>
                      </a:moveTo>
                      <a:lnTo>
                        <a:pt x="132" y="66"/>
                      </a:lnTo>
                      <a:lnTo>
                        <a:pt x="131" y="80"/>
                      </a:lnTo>
                      <a:lnTo>
                        <a:pt x="128" y="93"/>
                      </a:lnTo>
                      <a:lnTo>
                        <a:pt x="122" y="104"/>
                      </a:lnTo>
                      <a:lnTo>
                        <a:pt x="113" y="114"/>
                      </a:lnTo>
                      <a:lnTo>
                        <a:pt x="104" y="122"/>
                      </a:lnTo>
                      <a:lnTo>
                        <a:pt x="92" y="128"/>
                      </a:lnTo>
                      <a:lnTo>
                        <a:pt x="80" y="132"/>
                      </a:lnTo>
                      <a:lnTo>
                        <a:pt x="66" y="134"/>
                      </a:lnTo>
                      <a:lnTo>
                        <a:pt x="66" y="134"/>
                      </a:lnTo>
                      <a:lnTo>
                        <a:pt x="53" y="132"/>
                      </a:lnTo>
                      <a:lnTo>
                        <a:pt x="40" y="128"/>
                      </a:lnTo>
                      <a:lnTo>
                        <a:pt x="28" y="122"/>
                      </a:lnTo>
                      <a:lnTo>
                        <a:pt x="19" y="114"/>
                      </a:lnTo>
                      <a:lnTo>
                        <a:pt x="10" y="104"/>
                      </a:lnTo>
                      <a:lnTo>
                        <a:pt x="4" y="93"/>
                      </a:lnTo>
                      <a:lnTo>
                        <a:pt x="1" y="80"/>
                      </a:lnTo>
                      <a:lnTo>
                        <a:pt x="0" y="66"/>
                      </a:lnTo>
                      <a:lnTo>
                        <a:pt x="0" y="66"/>
                      </a:lnTo>
                      <a:lnTo>
                        <a:pt x="1" y="54"/>
                      </a:lnTo>
                      <a:lnTo>
                        <a:pt x="4" y="40"/>
                      </a:lnTo>
                      <a:lnTo>
                        <a:pt x="10" y="30"/>
                      </a:lnTo>
                      <a:lnTo>
                        <a:pt x="19" y="19"/>
                      </a:lnTo>
                      <a:lnTo>
                        <a:pt x="28" y="12"/>
                      </a:lnTo>
                      <a:lnTo>
                        <a:pt x="40" y="6"/>
                      </a:lnTo>
                      <a:lnTo>
                        <a:pt x="53" y="1"/>
                      </a:lnTo>
                      <a:lnTo>
                        <a:pt x="66" y="0"/>
                      </a:lnTo>
                      <a:lnTo>
                        <a:pt x="66" y="0"/>
                      </a:lnTo>
                      <a:lnTo>
                        <a:pt x="80" y="1"/>
                      </a:lnTo>
                      <a:lnTo>
                        <a:pt x="92" y="6"/>
                      </a:lnTo>
                      <a:lnTo>
                        <a:pt x="104" y="12"/>
                      </a:lnTo>
                      <a:lnTo>
                        <a:pt x="113" y="19"/>
                      </a:lnTo>
                      <a:lnTo>
                        <a:pt x="122" y="30"/>
                      </a:lnTo>
                      <a:lnTo>
                        <a:pt x="128" y="40"/>
                      </a:lnTo>
                      <a:lnTo>
                        <a:pt x="131" y="54"/>
                      </a:lnTo>
                      <a:lnTo>
                        <a:pt x="132" y="66"/>
                      </a:lnTo>
                      <a:lnTo>
                        <a:pt x="132" y="6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09" name="Freeform 325">
                  <a:extLst>
                    <a:ext uri="{FF2B5EF4-FFF2-40B4-BE49-F238E27FC236}">
                      <a16:creationId xmlns:a16="http://schemas.microsoft.com/office/drawing/2014/main" id="{C2D907F5-6268-D09A-5DFB-A0C23BECACCE}"/>
                    </a:ext>
                  </a:extLst>
                </p:cNvPr>
                <p:cNvSpPr>
                  <a:spLocks/>
                </p:cNvSpPr>
                <p:nvPr/>
              </p:nvSpPr>
              <p:spPr bwMode="auto">
                <a:xfrm>
                  <a:off x="3928" y="2497"/>
                  <a:ext cx="201" cy="200"/>
                </a:xfrm>
                <a:custGeom>
                  <a:avLst/>
                  <a:gdLst>
                    <a:gd name="T0" fmla="*/ 201 w 201"/>
                    <a:gd name="T1" fmla="*/ 101 h 200"/>
                    <a:gd name="T2" fmla="*/ 199 w 201"/>
                    <a:gd name="T3" fmla="*/ 120 h 200"/>
                    <a:gd name="T4" fmla="*/ 193 w 201"/>
                    <a:gd name="T5" fmla="*/ 140 h 200"/>
                    <a:gd name="T6" fmla="*/ 184 w 201"/>
                    <a:gd name="T7" fmla="*/ 156 h 200"/>
                    <a:gd name="T8" fmla="*/ 172 w 201"/>
                    <a:gd name="T9" fmla="*/ 171 h 200"/>
                    <a:gd name="T10" fmla="*/ 157 w 201"/>
                    <a:gd name="T11" fmla="*/ 183 h 200"/>
                    <a:gd name="T12" fmla="*/ 139 w 201"/>
                    <a:gd name="T13" fmla="*/ 193 h 200"/>
                    <a:gd name="T14" fmla="*/ 121 w 201"/>
                    <a:gd name="T15" fmla="*/ 199 h 200"/>
                    <a:gd name="T16" fmla="*/ 101 w 201"/>
                    <a:gd name="T17" fmla="*/ 200 h 200"/>
                    <a:gd name="T18" fmla="*/ 91 w 201"/>
                    <a:gd name="T19" fmla="*/ 200 h 200"/>
                    <a:gd name="T20" fmla="*/ 71 w 201"/>
                    <a:gd name="T21" fmla="*/ 196 h 200"/>
                    <a:gd name="T22" fmla="*/ 53 w 201"/>
                    <a:gd name="T23" fmla="*/ 188 h 200"/>
                    <a:gd name="T24" fmla="*/ 36 w 201"/>
                    <a:gd name="T25" fmla="*/ 177 h 200"/>
                    <a:gd name="T26" fmla="*/ 23 w 201"/>
                    <a:gd name="T27" fmla="*/ 164 h 200"/>
                    <a:gd name="T28" fmla="*/ 12 w 201"/>
                    <a:gd name="T29" fmla="*/ 149 h 200"/>
                    <a:gd name="T30" fmla="*/ 5 w 201"/>
                    <a:gd name="T31" fmla="*/ 131 h 200"/>
                    <a:gd name="T32" fmla="*/ 0 w 201"/>
                    <a:gd name="T33" fmla="*/ 111 h 200"/>
                    <a:gd name="T34" fmla="*/ 0 w 201"/>
                    <a:gd name="T35" fmla="*/ 101 h 200"/>
                    <a:gd name="T36" fmla="*/ 2 w 201"/>
                    <a:gd name="T37" fmla="*/ 81 h 200"/>
                    <a:gd name="T38" fmla="*/ 8 w 201"/>
                    <a:gd name="T39" fmla="*/ 61 h 200"/>
                    <a:gd name="T40" fmla="*/ 17 w 201"/>
                    <a:gd name="T41" fmla="*/ 45 h 200"/>
                    <a:gd name="T42" fmla="*/ 30 w 201"/>
                    <a:gd name="T43" fmla="*/ 30 h 200"/>
                    <a:gd name="T44" fmla="*/ 44 w 201"/>
                    <a:gd name="T45" fmla="*/ 18 h 200"/>
                    <a:gd name="T46" fmla="*/ 62 w 201"/>
                    <a:gd name="T47" fmla="*/ 9 h 200"/>
                    <a:gd name="T48" fmla="*/ 80 w 201"/>
                    <a:gd name="T49" fmla="*/ 3 h 200"/>
                    <a:gd name="T50" fmla="*/ 101 w 201"/>
                    <a:gd name="T51" fmla="*/ 0 h 200"/>
                    <a:gd name="T52" fmla="*/ 110 w 201"/>
                    <a:gd name="T53" fmla="*/ 1 h 200"/>
                    <a:gd name="T54" fmla="*/ 130 w 201"/>
                    <a:gd name="T55" fmla="*/ 4 h 200"/>
                    <a:gd name="T56" fmla="*/ 148 w 201"/>
                    <a:gd name="T57" fmla="*/ 12 h 200"/>
                    <a:gd name="T58" fmla="*/ 164 w 201"/>
                    <a:gd name="T59" fmla="*/ 24 h 200"/>
                    <a:gd name="T60" fmla="*/ 178 w 201"/>
                    <a:gd name="T61" fmla="*/ 37 h 200"/>
                    <a:gd name="T62" fmla="*/ 189 w 201"/>
                    <a:gd name="T63" fmla="*/ 52 h 200"/>
                    <a:gd name="T64" fmla="*/ 196 w 201"/>
                    <a:gd name="T65" fmla="*/ 70 h 200"/>
                    <a:gd name="T66" fmla="*/ 201 w 201"/>
                    <a:gd name="T67" fmla="*/ 90 h 200"/>
                    <a:gd name="T68" fmla="*/ 201 w 201"/>
                    <a:gd name="T69" fmla="*/ 10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1" h="200">
                      <a:moveTo>
                        <a:pt x="201" y="101"/>
                      </a:moveTo>
                      <a:lnTo>
                        <a:pt x="201" y="101"/>
                      </a:lnTo>
                      <a:lnTo>
                        <a:pt x="201" y="111"/>
                      </a:lnTo>
                      <a:lnTo>
                        <a:pt x="199" y="120"/>
                      </a:lnTo>
                      <a:lnTo>
                        <a:pt x="196" y="131"/>
                      </a:lnTo>
                      <a:lnTo>
                        <a:pt x="193" y="140"/>
                      </a:lnTo>
                      <a:lnTo>
                        <a:pt x="189" y="149"/>
                      </a:lnTo>
                      <a:lnTo>
                        <a:pt x="184" y="156"/>
                      </a:lnTo>
                      <a:lnTo>
                        <a:pt x="178" y="164"/>
                      </a:lnTo>
                      <a:lnTo>
                        <a:pt x="172" y="171"/>
                      </a:lnTo>
                      <a:lnTo>
                        <a:pt x="164" y="177"/>
                      </a:lnTo>
                      <a:lnTo>
                        <a:pt x="157" y="183"/>
                      </a:lnTo>
                      <a:lnTo>
                        <a:pt x="148" y="188"/>
                      </a:lnTo>
                      <a:lnTo>
                        <a:pt x="139" y="193"/>
                      </a:lnTo>
                      <a:lnTo>
                        <a:pt x="130" y="196"/>
                      </a:lnTo>
                      <a:lnTo>
                        <a:pt x="121" y="199"/>
                      </a:lnTo>
                      <a:lnTo>
                        <a:pt x="110" y="200"/>
                      </a:lnTo>
                      <a:lnTo>
                        <a:pt x="101" y="200"/>
                      </a:lnTo>
                      <a:lnTo>
                        <a:pt x="101" y="200"/>
                      </a:lnTo>
                      <a:lnTo>
                        <a:pt x="91" y="200"/>
                      </a:lnTo>
                      <a:lnTo>
                        <a:pt x="80" y="199"/>
                      </a:lnTo>
                      <a:lnTo>
                        <a:pt x="71" y="196"/>
                      </a:lnTo>
                      <a:lnTo>
                        <a:pt x="62" y="193"/>
                      </a:lnTo>
                      <a:lnTo>
                        <a:pt x="53" y="188"/>
                      </a:lnTo>
                      <a:lnTo>
                        <a:pt x="44" y="183"/>
                      </a:lnTo>
                      <a:lnTo>
                        <a:pt x="36" y="177"/>
                      </a:lnTo>
                      <a:lnTo>
                        <a:pt x="30" y="171"/>
                      </a:lnTo>
                      <a:lnTo>
                        <a:pt x="23" y="164"/>
                      </a:lnTo>
                      <a:lnTo>
                        <a:pt x="17" y="156"/>
                      </a:lnTo>
                      <a:lnTo>
                        <a:pt x="12" y="149"/>
                      </a:lnTo>
                      <a:lnTo>
                        <a:pt x="8" y="140"/>
                      </a:lnTo>
                      <a:lnTo>
                        <a:pt x="5" y="131"/>
                      </a:lnTo>
                      <a:lnTo>
                        <a:pt x="2" y="120"/>
                      </a:lnTo>
                      <a:lnTo>
                        <a:pt x="0" y="111"/>
                      </a:lnTo>
                      <a:lnTo>
                        <a:pt x="0" y="101"/>
                      </a:lnTo>
                      <a:lnTo>
                        <a:pt x="0" y="101"/>
                      </a:lnTo>
                      <a:lnTo>
                        <a:pt x="0" y="90"/>
                      </a:lnTo>
                      <a:lnTo>
                        <a:pt x="2" y="81"/>
                      </a:lnTo>
                      <a:lnTo>
                        <a:pt x="5" y="70"/>
                      </a:lnTo>
                      <a:lnTo>
                        <a:pt x="8" y="61"/>
                      </a:lnTo>
                      <a:lnTo>
                        <a:pt x="12" y="52"/>
                      </a:lnTo>
                      <a:lnTo>
                        <a:pt x="17" y="45"/>
                      </a:lnTo>
                      <a:lnTo>
                        <a:pt x="23" y="37"/>
                      </a:lnTo>
                      <a:lnTo>
                        <a:pt x="30" y="30"/>
                      </a:lnTo>
                      <a:lnTo>
                        <a:pt x="36" y="24"/>
                      </a:lnTo>
                      <a:lnTo>
                        <a:pt x="44" y="18"/>
                      </a:lnTo>
                      <a:lnTo>
                        <a:pt x="53" y="12"/>
                      </a:lnTo>
                      <a:lnTo>
                        <a:pt x="62" y="9"/>
                      </a:lnTo>
                      <a:lnTo>
                        <a:pt x="71" y="4"/>
                      </a:lnTo>
                      <a:lnTo>
                        <a:pt x="80" y="3"/>
                      </a:lnTo>
                      <a:lnTo>
                        <a:pt x="91" y="1"/>
                      </a:lnTo>
                      <a:lnTo>
                        <a:pt x="101" y="0"/>
                      </a:lnTo>
                      <a:lnTo>
                        <a:pt x="101" y="0"/>
                      </a:lnTo>
                      <a:lnTo>
                        <a:pt x="110" y="1"/>
                      </a:lnTo>
                      <a:lnTo>
                        <a:pt x="121" y="3"/>
                      </a:lnTo>
                      <a:lnTo>
                        <a:pt x="130" y="4"/>
                      </a:lnTo>
                      <a:lnTo>
                        <a:pt x="139" y="9"/>
                      </a:lnTo>
                      <a:lnTo>
                        <a:pt x="148" y="12"/>
                      </a:lnTo>
                      <a:lnTo>
                        <a:pt x="157" y="18"/>
                      </a:lnTo>
                      <a:lnTo>
                        <a:pt x="164" y="24"/>
                      </a:lnTo>
                      <a:lnTo>
                        <a:pt x="172" y="30"/>
                      </a:lnTo>
                      <a:lnTo>
                        <a:pt x="178" y="37"/>
                      </a:lnTo>
                      <a:lnTo>
                        <a:pt x="184" y="45"/>
                      </a:lnTo>
                      <a:lnTo>
                        <a:pt x="189" y="52"/>
                      </a:lnTo>
                      <a:lnTo>
                        <a:pt x="193" y="61"/>
                      </a:lnTo>
                      <a:lnTo>
                        <a:pt x="196" y="70"/>
                      </a:lnTo>
                      <a:lnTo>
                        <a:pt x="199" y="81"/>
                      </a:lnTo>
                      <a:lnTo>
                        <a:pt x="201" y="90"/>
                      </a:lnTo>
                      <a:lnTo>
                        <a:pt x="201" y="101"/>
                      </a:lnTo>
                      <a:lnTo>
                        <a:pt x="201" y="10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0" name="Freeform 326">
                  <a:extLst>
                    <a:ext uri="{FF2B5EF4-FFF2-40B4-BE49-F238E27FC236}">
                      <a16:creationId xmlns:a16="http://schemas.microsoft.com/office/drawing/2014/main" id="{45D84995-0234-B0DE-CE55-619A944D9CEE}"/>
                    </a:ext>
                  </a:extLst>
                </p:cNvPr>
                <p:cNvSpPr>
                  <a:spLocks/>
                </p:cNvSpPr>
                <p:nvPr/>
              </p:nvSpPr>
              <p:spPr bwMode="auto">
                <a:xfrm>
                  <a:off x="4091" y="2465"/>
                  <a:ext cx="160" cy="160"/>
                </a:xfrm>
                <a:custGeom>
                  <a:avLst/>
                  <a:gdLst>
                    <a:gd name="T0" fmla="*/ 160 w 160"/>
                    <a:gd name="T1" fmla="*/ 80 h 160"/>
                    <a:gd name="T2" fmla="*/ 160 w 160"/>
                    <a:gd name="T3" fmla="*/ 80 h 160"/>
                    <a:gd name="T4" fmla="*/ 158 w 160"/>
                    <a:gd name="T5" fmla="*/ 96 h 160"/>
                    <a:gd name="T6" fmla="*/ 154 w 160"/>
                    <a:gd name="T7" fmla="*/ 111 h 160"/>
                    <a:gd name="T8" fmla="*/ 146 w 160"/>
                    <a:gd name="T9" fmla="*/ 125 h 160"/>
                    <a:gd name="T10" fmla="*/ 136 w 160"/>
                    <a:gd name="T11" fmla="*/ 136 h 160"/>
                    <a:gd name="T12" fmla="*/ 125 w 160"/>
                    <a:gd name="T13" fmla="*/ 146 h 160"/>
                    <a:gd name="T14" fmla="*/ 112 w 160"/>
                    <a:gd name="T15" fmla="*/ 154 h 160"/>
                    <a:gd name="T16" fmla="*/ 96 w 160"/>
                    <a:gd name="T17" fmla="*/ 158 h 160"/>
                    <a:gd name="T18" fmla="*/ 80 w 160"/>
                    <a:gd name="T19" fmla="*/ 160 h 160"/>
                    <a:gd name="T20" fmla="*/ 80 w 160"/>
                    <a:gd name="T21" fmla="*/ 160 h 160"/>
                    <a:gd name="T22" fmla="*/ 63 w 160"/>
                    <a:gd name="T23" fmla="*/ 158 h 160"/>
                    <a:gd name="T24" fmla="*/ 48 w 160"/>
                    <a:gd name="T25" fmla="*/ 154 h 160"/>
                    <a:gd name="T26" fmla="*/ 35 w 160"/>
                    <a:gd name="T27" fmla="*/ 146 h 160"/>
                    <a:gd name="T28" fmla="*/ 23 w 160"/>
                    <a:gd name="T29" fmla="*/ 136 h 160"/>
                    <a:gd name="T30" fmla="*/ 14 w 160"/>
                    <a:gd name="T31" fmla="*/ 125 h 160"/>
                    <a:gd name="T32" fmla="*/ 6 w 160"/>
                    <a:gd name="T33" fmla="*/ 111 h 160"/>
                    <a:gd name="T34" fmla="*/ 1 w 160"/>
                    <a:gd name="T35" fmla="*/ 96 h 160"/>
                    <a:gd name="T36" fmla="*/ 0 w 160"/>
                    <a:gd name="T37" fmla="*/ 80 h 160"/>
                    <a:gd name="T38" fmla="*/ 0 w 160"/>
                    <a:gd name="T39" fmla="*/ 80 h 160"/>
                    <a:gd name="T40" fmla="*/ 1 w 160"/>
                    <a:gd name="T41" fmla="*/ 63 h 160"/>
                    <a:gd name="T42" fmla="*/ 6 w 160"/>
                    <a:gd name="T43" fmla="*/ 48 h 160"/>
                    <a:gd name="T44" fmla="*/ 14 w 160"/>
                    <a:gd name="T45" fmla="*/ 35 h 160"/>
                    <a:gd name="T46" fmla="*/ 23 w 160"/>
                    <a:gd name="T47" fmla="*/ 23 h 160"/>
                    <a:gd name="T48" fmla="*/ 35 w 160"/>
                    <a:gd name="T49" fmla="*/ 13 h 160"/>
                    <a:gd name="T50" fmla="*/ 48 w 160"/>
                    <a:gd name="T51" fmla="*/ 6 h 160"/>
                    <a:gd name="T52" fmla="*/ 63 w 160"/>
                    <a:gd name="T53" fmla="*/ 1 h 160"/>
                    <a:gd name="T54" fmla="*/ 80 w 160"/>
                    <a:gd name="T55" fmla="*/ 0 h 160"/>
                    <a:gd name="T56" fmla="*/ 80 w 160"/>
                    <a:gd name="T57" fmla="*/ 0 h 160"/>
                    <a:gd name="T58" fmla="*/ 96 w 160"/>
                    <a:gd name="T59" fmla="*/ 1 h 160"/>
                    <a:gd name="T60" fmla="*/ 112 w 160"/>
                    <a:gd name="T61" fmla="*/ 6 h 160"/>
                    <a:gd name="T62" fmla="*/ 125 w 160"/>
                    <a:gd name="T63" fmla="*/ 13 h 160"/>
                    <a:gd name="T64" fmla="*/ 136 w 160"/>
                    <a:gd name="T65" fmla="*/ 23 h 160"/>
                    <a:gd name="T66" fmla="*/ 146 w 160"/>
                    <a:gd name="T67" fmla="*/ 35 h 160"/>
                    <a:gd name="T68" fmla="*/ 154 w 160"/>
                    <a:gd name="T69" fmla="*/ 48 h 160"/>
                    <a:gd name="T70" fmla="*/ 158 w 160"/>
                    <a:gd name="T71" fmla="*/ 63 h 160"/>
                    <a:gd name="T72" fmla="*/ 160 w 160"/>
                    <a:gd name="T73" fmla="*/ 80 h 160"/>
                    <a:gd name="T74" fmla="*/ 160 w 160"/>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60" y="80"/>
                      </a:moveTo>
                      <a:lnTo>
                        <a:pt x="160" y="80"/>
                      </a:lnTo>
                      <a:lnTo>
                        <a:pt x="158" y="96"/>
                      </a:lnTo>
                      <a:lnTo>
                        <a:pt x="154" y="111"/>
                      </a:lnTo>
                      <a:lnTo>
                        <a:pt x="146" y="125"/>
                      </a:lnTo>
                      <a:lnTo>
                        <a:pt x="136" y="136"/>
                      </a:lnTo>
                      <a:lnTo>
                        <a:pt x="125" y="146"/>
                      </a:lnTo>
                      <a:lnTo>
                        <a:pt x="112" y="154"/>
                      </a:lnTo>
                      <a:lnTo>
                        <a:pt x="96" y="158"/>
                      </a:lnTo>
                      <a:lnTo>
                        <a:pt x="80" y="160"/>
                      </a:lnTo>
                      <a:lnTo>
                        <a:pt x="80" y="160"/>
                      </a:lnTo>
                      <a:lnTo>
                        <a:pt x="63" y="158"/>
                      </a:lnTo>
                      <a:lnTo>
                        <a:pt x="48" y="154"/>
                      </a:lnTo>
                      <a:lnTo>
                        <a:pt x="35" y="146"/>
                      </a:lnTo>
                      <a:lnTo>
                        <a:pt x="23" y="136"/>
                      </a:lnTo>
                      <a:lnTo>
                        <a:pt x="14" y="125"/>
                      </a:lnTo>
                      <a:lnTo>
                        <a:pt x="6" y="111"/>
                      </a:lnTo>
                      <a:lnTo>
                        <a:pt x="1" y="96"/>
                      </a:lnTo>
                      <a:lnTo>
                        <a:pt x="0" y="80"/>
                      </a:lnTo>
                      <a:lnTo>
                        <a:pt x="0" y="80"/>
                      </a:lnTo>
                      <a:lnTo>
                        <a:pt x="1" y="63"/>
                      </a:lnTo>
                      <a:lnTo>
                        <a:pt x="6" y="48"/>
                      </a:lnTo>
                      <a:lnTo>
                        <a:pt x="14" y="35"/>
                      </a:lnTo>
                      <a:lnTo>
                        <a:pt x="23" y="23"/>
                      </a:lnTo>
                      <a:lnTo>
                        <a:pt x="35" y="13"/>
                      </a:lnTo>
                      <a:lnTo>
                        <a:pt x="48" y="6"/>
                      </a:lnTo>
                      <a:lnTo>
                        <a:pt x="63" y="1"/>
                      </a:lnTo>
                      <a:lnTo>
                        <a:pt x="80" y="0"/>
                      </a:lnTo>
                      <a:lnTo>
                        <a:pt x="80" y="0"/>
                      </a:lnTo>
                      <a:lnTo>
                        <a:pt x="96" y="1"/>
                      </a:lnTo>
                      <a:lnTo>
                        <a:pt x="112" y="6"/>
                      </a:lnTo>
                      <a:lnTo>
                        <a:pt x="125" y="13"/>
                      </a:lnTo>
                      <a:lnTo>
                        <a:pt x="136" y="23"/>
                      </a:lnTo>
                      <a:lnTo>
                        <a:pt x="146" y="35"/>
                      </a:lnTo>
                      <a:lnTo>
                        <a:pt x="154" y="48"/>
                      </a:lnTo>
                      <a:lnTo>
                        <a:pt x="158" y="63"/>
                      </a:lnTo>
                      <a:lnTo>
                        <a:pt x="160" y="80"/>
                      </a:lnTo>
                      <a:lnTo>
                        <a:pt x="160" y="8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1" name="Freeform 327">
                  <a:extLst>
                    <a:ext uri="{FF2B5EF4-FFF2-40B4-BE49-F238E27FC236}">
                      <a16:creationId xmlns:a16="http://schemas.microsoft.com/office/drawing/2014/main" id="{DE43C283-1F61-D61F-E01C-92C7B9A56A6D}"/>
                    </a:ext>
                  </a:extLst>
                </p:cNvPr>
                <p:cNvSpPr>
                  <a:spLocks/>
                </p:cNvSpPr>
                <p:nvPr/>
              </p:nvSpPr>
              <p:spPr bwMode="auto">
                <a:xfrm>
                  <a:off x="3815" y="2478"/>
                  <a:ext cx="160" cy="160"/>
                </a:xfrm>
                <a:custGeom>
                  <a:avLst/>
                  <a:gdLst>
                    <a:gd name="T0" fmla="*/ 160 w 160"/>
                    <a:gd name="T1" fmla="*/ 80 h 160"/>
                    <a:gd name="T2" fmla="*/ 160 w 160"/>
                    <a:gd name="T3" fmla="*/ 80 h 160"/>
                    <a:gd name="T4" fmla="*/ 158 w 160"/>
                    <a:gd name="T5" fmla="*/ 97 h 160"/>
                    <a:gd name="T6" fmla="*/ 152 w 160"/>
                    <a:gd name="T7" fmla="*/ 112 h 160"/>
                    <a:gd name="T8" fmla="*/ 146 w 160"/>
                    <a:gd name="T9" fmla="*/ 126 h 160"/>
                    <a:gd name="T10" fmla="*/ 136 w 160"/>
                    <a:gd name="T11" fmla="*/ 136 h 160"/>
                    <a:gd name="T12" fmla="*/ 124 w 160"/>
                    <a:gd name="T13" fmla="*/ 147 h 160"/>
                    <a:gd name="T14" fmla="*/ 110 w 160"/>
                    <a:gd name="T15" fmla="*/ 154 h 160"/>
                    <a:gd name="T16" fmla="*/ 95 w 160"/>
                    <a:gd name="T17" fmla="*/ 159 h 160"/>
                    <a:gd name="T18" fmla="*/ 80 w 160"/>
                    <a:gd name="T19" fmla="*/ 160 h 160"/>
                    <a:gd name="T20" fmla="*/ 80 w 160"/>
                    <a:gd name="T21" fmla="*/ 160 h 160"/>
                    <a:gd name="T22" fmla="*/ 63 w 160"/>
                    <a:gd name="T23" fmla="*/ 159 h 160"/>
                    <a:gd name="T24" fmla="*/ 48 w 160"/>
                    <a:gd name="T25" fmla="*/ 154 h 160"/>
                    <a:gd name="T26" fmla="*/ 35 w 160"/>
                    <a:gd name="T27" fmla="*/ 147 h 160"/>
                    <a:gd name="T28" fmla="*/ 23 w 160"/>
                    <a:gd name="T29" fmla="*/ 136 h 160"/>
                    <a:gd name="T30" fmla="*/ 14 w 160"/>
                    <a:gd name="T31" fmla="*/ 126 h 160"/>
                    <a:gd name="T32" fmla="*/ 6 w 160"/>
                    <a:gd name="T33" fmla="*/ 112 h 160"/>
                    <a:gd name="T34" fmla="*/ 2 w 160"/>
                    <a:gd name="T35" fmla="*/ 97 h 160"/>
                    <a:gd name="T36" fmla="*/ 0 w 160"/>
                    <a:gd name="T37" fmla="*/ 80 h 160"/>
                    <a:gd name="T38" fmla="*/ 0 w 160"/>
                    <a:gd name="T39" fmla="*/ 80 h 160"/>
                    <a:gd name="T40" fmla="*/ 2 w 160"/>
                    <a:gd name="T41" fmla="*/ 64 h 160"/>
                    <a:gd name="T42" fmla="*/ 6 w 160"/>
                    <a:gd name="T43" fmla="*/ 49 h 160"/>
                    <a:gd name="T44" fmla="*/ 14 w 160"/>
                    <a:gd name="T45" fmla="*/ 35 h 160"/>
                    <a:gd name="T46" fmla="*/ 23 w 160"/>
                    <a:gd name="T47" fmla="*/ 23 h 160"/>
                    <a:gd name="T48" fmla="*/ 35 w 160"/>
                    <a:gd name="T49" fmla="*/ 14 h 160"/>
                    <a:gd name="T50" fmla="*/ 48 w 160"/>
                    <a:gd name="T51" fmla="*/ 7 h 160"/>
                    <a:gd name="T52" fmla="*/ 63 w 160"/>
                    <a:gd name="T53" fmla="*/ 2 h 160"/>
                    <a:gd name="T54" fmla="*/ 80 w 160"/>
                    <a:gd name="T55" fmla="*/ 0 h 160"/>
                    <a:gd name="T56" fmla="*/ 80 w 160"/>
                    <a:gd name="T57" fmla="*/ 0 h 160"/>
                    <a:gd name="T58" fmla="*/ 95 w 160"/>
                    <a:gd name="T59" fmla="*/ 2 h 160"/>
                    <a:gd name="T60" fmla="*/ 110 w 160"/>
                    <a:gd name="T61" fmla="*/ 7 h 160"/>
                    <a:gd name="T62" fmla="*/ 124 w 160"/>
                    <a:gd name="T63" fmla="*/ 14 h 160"/>
                    <a:gd name="T64" fmla="*/ 136 w 160"/>
                    <a:gd name="T65" fmla="*/ 23 h 160"/>
                    <a:gd name="T66" fmla="*/ 146 w 160"/>
                    <a:gd name="T67" fmla="*/ 35 h 160"/>
                    <a:gd name="T68" fmla="*/ 152 w 160"/>
                    <a:gd name="T69" fmla="*/ 49 h 160"/>
                    <a:gd name="T70" fmla="*/ 158 w 160"/>
                    <a:gd name="T71" fmla="*/ 64 h 160"/>
                    <a:gd name="T72" fmla="*/ 160 w 160"/>
                    <a:gd name="T73" fmla="*/ 80 h 160"/>
                    <a:gd name="T74" fmla="*/ 160 w 160"/>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60" y="80"/>
                      </a:moveTo>
                      <a:lnTo>
                        <a:pt x="160" y="80"/>
                      </a:lnTo>
                      <a:lnTo>
                        <a:pt x="158" y="97"/>
                      </a:lnTo>
                      <a:lnTo>
                        <a:pt x="152" y="112"/>
                      </a:lnTo>
                      <a:lnTo>
                        <a:pt x="146" y="126"/>
                      </a:lnTo>
                      <a:lnTo>
                        <a:pt x="136" y="136"/>
                      </a:lnTo>
                      <a:lnTo>
                        <a:pt x="124" y="147"/>
                      </a:lnTo>
                      <a:lnTo>
                        <a:pt x="110" y="154"/>
                      </a:lnTo>
                      <a:lnTo>
                        <a:pt x="95" y="159"/>
                      </a:lnTo>
                      <a:lnTo>
                        <a:pt x="80" y="160"/>
                      </a:lnTo>
                      <a:lnTo>
                        <a:pt x="80" y="160"/>
                      </a:lnTo>
                      <a:lnTo>
                        <a:pt x="63" y="159"/>
                      </a:lnTo>
                      <a:lnTo>
                        <a:pt x="48" y="154"/>
                      </a:lnTo>
                      <a:lnTo>
                        <a:pt x="35" y="147"/>
                      </a:lnTo>
                      <a:lnTo>
                        <a:pt x="23" y="136"/>
                      </a:lnTo>
                      <a:lnTo>
                        <a:pt x="14" y="126"/>
                      </a:lnTo>
                      <a:lnTo>
                        <a:pt x="6" y="112"/>
                      </a:lnTo>
                      <a:lnTo>
                        <a:pt x="2" y="97"/>
                      </a:lnTo>
                      <a:lnTo>
                        <a:pt x="0" y="80"/>
                      </a:lnTo>
                      <a:lnTo>
                        <a:pt x="0" y="80"/>
                      </a:lnTo>
                      <a:lnTo>
                        <a:pt x="2" y="64"/>
                      </a:lnTo>
                      <a:lnTo>
                        <a:pt x="6" y="49"/>
                      </a:lnTo>
                      <a:lnTo>
                        <a:pt x="14" y="35"/>
                      </a:lnTo>
                      <a:lnTo>
                        <a:pt x="23" y="23"/>
                      </a:lnTo>
                      <a:lnTo>
                        <a:pt x="35" y="14"/>
                      </a:lnTo>
                      <a:lnTo>
                        <a:pt x="48" y="7"/>
                      </a:lnTo>
                      <a:lnTo>
                        <a:pt x="63" y="2"/>
                      </a:lnTo>
                      <a:lnTo>
                        <a:pt x="80" y="0"/>
                      </a:lnTo>
                      <a:lnTo>
                        <a:pt x="80" y="0"/>
                      </a:lnTo>
                      <a:lnTo>
                        <a:pt x="95" y="2"/>
                      </a:lnTo>
                      <a:lnTo>
                        <a:pt x="110" y="7"/>
                      </a:lnTo>
                      <a:lnTo>
                        <a:pt x="124" y="14"/>
                      </a:lnTo>
                      <a:lnTo>
                        <a:pt x="136" y="23"/>
                      </a:lnTo>
                      <a:lnTo>
                        <a:pt x="146" y="35"/>
                      </a:lnTo>
                      <a:lnTo>
                        <a:pt x="152" y="49"/>
                      </a:lnTo>
                      <a:lnTo>
                        <a:pt x="158" y="64"/>
                      </a:lnTo>
                      <a:lnTo>
                        <a:pt x="160" y="80"/>
                      </a:lnTo>
                      <a:lnTo>
                        <a:pt x="160" y="8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2" name="Freeform 328">
                  <a:extLst>
                    <a:ext uri="{FF2B5EF4-FFF2-40B4-BE49-F238E27FC236}">
                      <a16:creationId xmlns:a16="http://schemas.microsoft.com/office/drawing/2014/main" id="{3BA837D4-3CD6-6DCD-A4F3-A2DBAA456999}"/>
                    </a:ext>
                  </a:extLst>
                </p:cNvPr>
                <p:cNvSpPr>
                  <a:spLocks/>
                </p:cNvSpPr>
                <p:nvPr/>
              </p:nvSpPr>
              <p:spPr bwMode="auto">
                <a:xfrm>
                  <a:off x="3642" y="2522"/>
                  <a:ext cx="132" cy="133"/>
                </a:xfrm>
                <a:custGeom>
                  <a:avLst/>
                  <a:gdLst>
                    <a:gd name="T0" fmla="*/ 132 w 132"/>
                    <a:gd name="T1" fmla="*/ 67 h 133"/>
                    <a:gd name="T2" fmla="*/ 132 w 132"/>
                    <a:gd name="T3" fmla="*/ 67 h 133"/>
                    <a:gd name="T4" fmla="*/ 131 w 132"/>
                    <a:gd name="T5" fmla="*/ 80 h 133"/>
                    <a:gd name="T6" fmla="*/ 126 w 132"/>
                    <a:gd name="T7" fmla="*/ 92 h 133"/>
                    <a:gd name="T8" fmla="*/ 120 w 132"/>
                    <a:gd name="T9" fmla="*/ 103 h 133"/>
                    <a:gd name="T10" fmla="*/ 113 w 132"/>
                    <a:gd name="T11" fmla="*/ 113 h 133"/>
                    <a:gd name="T12" fmla="*/ 102 w 132"/>
                    <a:gd name="T13" fmla="*/ 121 h 133"/>
                    <a:gd name="T14" fmla="*/ 92 w 132"/>
                    <a:gd name="T15" fmla="*/ 127 h 133"/>
                    <a:gd name="T16" fmla="*/ 78 w 132"/>
                    <a:gd name="T17" fmla="*/ 131 h 133"/>
                    <a:gd name="T18" fmla="*/ 66 w 132"/>
                    <a:gd name="T19" fmla="*/ 133 h 133"/>
                    <a:gd name="T20" fmla="*/ 66 w 132"/>
                    <a:gd name="T21" fmla="*/ 133 h 133"/>
                    <a:gd name="T22" fmla="*/ 53 w 132"/>
                    <a:gd name="T23" fmla="*/ 131 h 133"/>
                    <a:gd name="T24" fmla="*/ 39 w 132"/>
                    <a:gd name="T25" fmla="*/ 127 h 133"/>
                    <a:gd name="T26" fmla="*/ 28 w 132"/>
                    <a:gd name="T27" fmla="*/ 121 h 133"/>
                    <a:gd name="T28" fmla="*/ 18 w 132"/>
                    <a:gd name="T29" fmla="*/ 113 h 133"/>
                    <a:gd name="T30" fmla="*/ 10 w 132"/>
                    <a:gd name="T31" fmla="*/ 103 h 133"/>
                    <a:gd name="T32" fmla="*/ 4 w 132"/>
                    <a:gd name="T33" fmla="*/ 92 h 133"/>
                    <a:gd name="T34" fmla="*/ 0 w 132"/>
                    <a:gd name="T35" fmla="*/ 80 h 133"/>
                    <a:gd name="T36" fmla="*/ 0 w 132"/>
                    <a:gd name="T37" fmla="*/ 67 h 133"/>
                    <a:gd name="T38" fmla="*/ 0 w 132"/>
                    <a:gd name="T39" fmla="*/ 67 h 133"/>
                    <a:gd name="T40" fmla="*/ 0 w 132"/>
                    <a:gd name="T41" fmla="*/ 53 h 133"/>
                    <a:gd name="T42" fmla="*/ 4 w 132"/>
                    <a:gd name="T43" fmla="*/ 41 h 133"/>
                    <a:gd name="T44" fmla="*/ 10 w 132"/>
                    <a:gd name="T45" fmla="*/ 29 h 133"/>
                    <a:gd name="T46" fmla="*/ 18 w 132"/>
                    <a:gd name="T47" fmla="*/ 20 h 133"/>
                    <a:gd name="T48" fmla="*/ 28 w 132"/>
                    <a:gd name="T49" fmla="*/ 11 h 133"/>
                    <a:gd name="T50" fmla="*/ 39 w 132"/>
                    <a:gd name="T51" fmla="*/ 5 h 133"/>
                    <a:gd name="T52" fmla="*/ 53 w 132"/>
                    <a:gd name="T53" fmla="*/ 2 h 133"/>
                    <a:gd name="T54" fmla="*/ 66 w 132"/>
                    <a:gd name="T55" fmla="*/ 0 h 133"/>
                    <a:gd name="T56" fmla="*/ 66 w 132"/>
                    <a:gd name="T57" fmla="*/ 0 h 133"/>
                    <a:gd name="T58" fmla="*/ 78 w 132"/>
                    <a:gd name="T59" fmla="*/ 2 h 133"/>
                    <a:gd name="T60" fmla="*/ 92 w 132"/>
                    <a:gd name="T61" fmla="*/ 5 h 133"/>
                    <a:gd name="T62" fmla="*/ 102 w 132"/>
                    <a:gd name="T63" fmla="*/ 11 h 133"/>
                    <a:gd name="T64" fmla="*/ 113 w 132"/>
                    <a:gd name="T65" fmla="*/ 20 h 133"/>
                    <a:gd name="T66" fmla="*/ 120 w 132"/>
                    <a:gd name="T67" fmla="*/ 29 h 133"/>
                    <a:gd name="T68" fmla="*/ 126 w 132"/>
                    <a:gd name="T69" fmla="*/ 41 h 133"/>
                    <a:gd name="T70" fmla="*/ 131 w 132"/>
                    <a:gd name="T71" fmla="*/ 53 h 133"/>
                    <a:gd name="T72" fmla="*/ 132 w 132"/>
                    <a:gd name="T73" fmla="*/ 67 h 133"/>
                    <a:gd name="T74" fmla="*/ 132 w 132"/>
                    <a:gd name="T75" fmla="*/ 6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33">
                      <a:moveTo>
                        <a:pt x="132" y="67"/>
                      </a:moveTo>
                      <a:lnTo>
                        <a:pt x="132" y="67"/>
                      </a:lnTo>
                      <a:lnTo>
                        <a:pt x="131" y="80"/>
                      </a:lnTo>
                      <a:lnTo>
                        <a:pt x="126" y="92"/>
                      </a:lnTo>
                      <a:lnTo>
                        <a:pt x="120" y="103"/>
                      </a:lnTo>
                      <a:lnTo>
                        <a:pt x="113" y="113"/>
                      </a:lnTo>
                      <a:lnTo>
                        <a:pt x="102" y="121"/>
                      </a:lnTo>
                      <a:lnTo>
                        <a:pt x="92" y="127"/>
                      </a:lnTo>
                      <a:lnTo>
                        <a:pt x="78" y="131"/>
                      </a:lnTo>
                      <a:lnTo>
                        <a:pt x="66" y="133"/>
                      </a:lnTo>
                      <a:lnTo>
                        <a:pt x="66" y="133"/>
                      </a:lnTo>
                      <a:lnTo>
                        <a:pt x="53" y="131"/>
                      </a:lnTo>
                      <a:lnTo>
                        <a:pt x="39" y="127"/>
                      </a:lnTo>
                      <a:lnTo>
                        <a:pt x="28" y="121"/>
                      </a:lnTo>
                      <a:lnTo>
                        <a:pt x="18" y="113"/>
                      </a:lnTo>
                      <a:lnTo>
                        <a:pt x="10" y="103"/>
                      </a:lnTo>
                      <a:lnTo>
                        <a:pt x="4" y="92"/>
                      </a:lnTo>
                      <a:lnTo>
                        <a:pt x="0" y="80"/>
                      </a:lnTo>
                      <a:lnTo>
                        <a:pt x="0" y="67"/>
                      </a:lnTo>
                      <a:lnTo>
                        <a:pt x="0" y="67"/>
                      </a:lnTo>
                      <a:lnTo>
                        <a:pt x="0" y="53"/>
                      </a:lnTo>
                      <a:lnTo>
                        <a:pt x="4" y="41"/>
                      </a:lnTo>
                      <a:lnTo>
                        <a:pt x="10" y="29"/>
                      </a:lnTo>
                      <a:lnTo>
                        <a:pt x="18" y="20"/>
                      </a:lnTo>
                      <a:lnTo>
                        <a:pt x="28" y="11"/>
                      </a:lnTo>
                      <a:lnTo>
                        <a:pt x="39" y="5"/>
                      </a:lnTo>
                      <a:lnTo>
                        <a:pt x="53" y="2"/>
                      </a:lnTo>
                      <a:lnTo>
                        <a:pt x="66" y="0"/>
                      </a:lnTo>
                      <a:lnTo>
                        <a:pt x="66" y="0"/>
                      </a:lnTo>
                      <a:lnTo>
                        <a:pt x="78" y="2"/>
                      </a:lnTo>
                      <a:lnTo>
                        <a:pt x="92" y="5"/>
                      </a:lnTo>
                      <a:lnTo>
                        <a:pt x="102" y="11"/>
                      </a:lnTo>
                      <a:lnTo>
                        <a:pt x="113" y="20"/>
                      </a:lnTo>
                      <a:lnTo>
                        <a:pt x="120" y="29"/>
                      </a:lnTo>
                      <a:lnTo>
                        <a:pt x="126" y="41"/>
                      </a:lnTo>
                      <a:lnTo>
                        <a:pt x="131" y="53"/>
                      </a:lnTo>
                      <a:lnTo>
                        <a:pt x="132" y="67"/>
                      </a:lnTo>
                      <a:lnTo>
                        <a:pt x="132" y="6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3" name="Freeform 329">
                  <a:extLst>
                    <a:ext uri="{FF2B5EF4-FFF2-40B4-BE49-F238E27FC236}">
                      <a16:creationId xmlns:a16="http://schemas.microsoft.com/office/drawing/2014/main" id="{A1A52FED-26E0-2EB0-BB82-54967B130057}"/>
                    </a:ext>
                  </a:extLst>
                </p:cNvPr>
                <p:cNvSpPr>
                  <a:spLocks/>
                </p:cNvSpPr>
                <p:nvPr/>
              </p:nvSpPr>
              <p:spPr bwMode="auto">
                <a:xfrm>
                  <a:off x="3538" y="2608"/>
                  <a:ext cx="142" cy="142"/>
                </a:xfrm>
                <a:custGeom>
                  <a:avLst/>
                  <a:gdLst>
                    <a:gd name="T0" fmla="*/ 142 w 142"/>
                    <a:gd name="T1" fmla="*/ 71 h 142"/>
                    <a:gd name="T2" fmla="*/ 142 w 142"/>
                    <a:gd name="T3" fmla="*/ 71 h 142"/>
                    <a:gd name="T4" fmla="*/ 140 w 142"/>
                    <a:gd name="T5" fmla="*/ 85 h 142"/>
                    <a:gd name="T6" fmla="*/ 135 w 142"/>
                    <a:gd name="T7" fmla="*/ 98 h 142"/>
                    <a:gd name="T8" fmla="*/ 129 w 142"/>
                    <a:gd name="T9" fmla="*/ 110 h 142"/>
                    <a:gd name="T10" fmla="*/ 120 w 142"/>
                    <a:gd name="T11" fmla="*/ 121 h 142"/>
                    <a:gd name="T12" fmla="*/ 110 w 142"/>
                    <a:gd name="T13" fmla="*/ 130 h 142"/>
                    <a:gd name="T14" fmla="*/ 98 w 142"/>
                    <a:gd name="T15" fmla="*/ 136 h 142"/>
                    <a:gd name="T16" fmla="*/ 84 w 142"/>
                    <a:gd name="T17" fmla="*/ 140 h 142"/>
                    <a:gd name="T18" fmla="*/ 71 w 142"/>
                    <a:gd name="T19" fmla="*/ 142 h 142"/>
                    <a:gd name="T20" fmla="*/ 71 w 142"/>
                    <a:gd name="T21" fmla="*/ 142 h 142"/>
                    <a:gd name="T22" fmla="*/ 57 w 142"/>
                    <a:gd name="T23" fmla="*/ 140 h 142"/>
                    <a:gd name="T24" fmla="*/ 44 w 142"/>
                    <a:gd name="T25" fmla="*/ 136 h 142"/>
                    <a:gd name="T26" fmla="*/ 31 w 142"/>
                    <a:gd name="T27" fmla="*/ 130 h 142"/>
                    <a:gd name="T28" fmla="*/ 21 w 142"/>
                    <a:gd name="T29" fmla="*/ 121 h 142"/>
                    <a:gd name="T30" fmla="*/ 12 w 142"/>
                    <a:gd name="T31" fmla="*/ 110 h 142"/>
                    <a:gd name="T32" fmla="*/ 6 w 142"/>
                    <a:gd name="T33" fmla="*/ 98 h 142"/>
                    <a:gd name="T34" fmla="*/ 1 w 142"/>
                    <a:gd name="T35" fmla="*/ 85 h 142"/>
                    <a:gd name="T36" fmla="*/ 0 w 142"/>
                    <a:gd name="T37" fmla="*/ 71 h 142"/>
                    <a:gd name="T38" fmla="*/ 0 w 142"/>
                    <a:gd name="T39" fmla="*/ 71 h 142"/>
                    <a:gd name="T40" fmla="*/ 1 w 142"/>
                    <a:gd name="T41" fmla="*/ 56 h 142"/>
                    <a:gd name="T42" fmla="*/ 6 w 142"/>
                    <a:gd name="T43" fmla="*/ 44 h 142"/>
                    <a:gd name="T44" fmla="*/ 12 w 142"/>
                    <a:gd name="T45" fmla="*/ 32 h 142"/>
                    <a:gd name="T46" fmla="*/ 21 w 142"/>
                    <a:gd name="T47" fmla="*/ 21 h 142"/>
                    <a:gd name="T48" fmla="*/ 31 w 142"/>
                    <a:gd name="T49" fmla="*/ 12 h 142"/>
                    <a:gd name="T50" fmla="*/ 44 w 142"/>
                    <a:gd name="T51" fmla="*/ 6 h 142"/>
                    <a:gd name="T52" fmla="*/ 57 w 142"/>
                    <a:gd name="T53" fmla="*/ 2 h 142"/>
                    <a:gd name="T54" fmla="*/ 71 w 142"/>
                    <a:gd name="T55" fmla="*/ 0 h 142"/>
                    <a:gd name="T56" fmla="*/ 71 w 142"/>
                    <a:gd name="T57" fmla="*/ 0 h 142"/>
                    <a:gd name="T58" fmla="*/ 84 w 142"/>
                    <a:gd name="T59" fmla="*/ 2 h 142"/>
                    <a:gd name="T60" fmla="*/ 98 w 142"/>
                    <a:gd name="T61" fmla="*/ 6 h 142"/>
                    <a:gd name="T62" fmla="*/ 110 w 142"/>
                    <a:gd name="T63" fmla="*/ 12 h 142"/>
                    <a:gd name="T64" fmla="*/ 120 w 142"/>
                    <a:gd name="T65" fmla="*/ 21 h 142"/>
                    <a:gd name="T66" fmla="*/ 129 w 142"/>
                    <a:gd name="T67" fmla="*/ 32 h 142"/>
                    <a:gd name="T68" fmla="*/ 135 w 142"/>
                    <a:gd name="T69" fmla="*/ 44 h 142"/>
                    <a:gd name="T70" fmla="*/ 140 w 142"/>
                    <a:gd name="T71" fmla="*/ 56 h 142"/>
                    <a:gd name="T72" fmla="*/ 142 w 142"/>
                    <a:gd name="T73" fmla="*/ 71 h 142"/>
                    <a:gd name="T74" fmla="*/ 142 w 142"/>
                    <a:gd name="T75"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2">
                      <a:moveTo>
                        <a:pt x="142" y="71"/>
                      </a:moveTo>
                      <a:lnTo>
                        <a:pt x="142" y="71"/>
                      </a:lnTo>
                      <a:lnTo>
                        <a:pt x="140" y="85"/>
                      </a:lnTo>
                      <a:lnTo>
                        <a:pt x="135" y="98"/>
                      </a:lnTo>
                      <a:lnTo>
                        <a:pt x="129" y="110"/>
                      </a:lnTo>
                      <a:lnTo>
                        <a:pt x="120" y="121"/>
                      </a:lnTo>
                      <a:lnTo>
                        <a:pt x="110" y="130"/>
                      </a:lnTo>
                      <a:lnTo>
                        <a:pt x="98" y="136"/>
                      </a:lnTo>
                      <a:lnTo>
                        <a:pt x="84" y="140"/>
                      </a:lnTo>
                      <a:lnTo>
                        <a:pt x="71" y="142"/>
                      </a:lnTo>
                      <a:lnTo>
                        <a:pt x="71" y="142"/>
                      </a:lnTo>
                      <a:lnTo>
                        <a:pt x="57" y="140"/>
                      </a:lnTo>
                      <a:lnTo>
                        <a:pt x="44" y="136"/>
                      </a:lnTo>
                      <a:lnTo>
                        <a:pt x="31" y="130"/>
                      </a:lnTo>
                      <a:lnTo>
                        <a:pt x="21" y="121"/>
                      </a:lnTo>
                      <a:lnTo>
                        <a:pt x="12" y="110"/>
                      </a:lnTo>
                      <a:lnTo>
                        <a:pt x="6" y="98"/>
                      </a:lnTo>
                      <a:lnTo>
                        <a:pt x="1" y="85"/>
                      </a:lnTo>
                      <a:lnTo>
                        <a:pt x="0" y="71"/>
                      </a:lnTo>
                      <a:lnTo>
                        <a:pt x="0" y="71"/>
                      </a:lnTo>
                      <a:lnTo>
                        <a:pt x="1" y="56"/>
                      </a:lnTo>
                      <a:lnTo>
                        <a:pt x="6" y="44"/>
                      </a:lnTo>
                      <a:lnTo>
                        <a:pt x="12" y="32"/>
                      </a:lnTo>
                      <a:lnTo>
                        <a:pt x="21" y="21"/>
                      </a:lnTo>
                      <a:lnTo>
                        <a:pt x="31" y="12"/>
                      </a:lnTo>
                      <a:lnTo>
                        <a:pt x="44" y="6"/>
                      </a:lnTo>
                      <a:lnTo>
                        <a:pt x="57" y="2"/>
                      </a:lnTo>
                      <a:lnTo>
                        <a:pt x="71" y="0"/>
                      </a:lnTo>
                      <a:lnTo>
                        <a:pt x="71" y="0"/>
                      </a:lnTo>
                      <a:lnTo>
                        <a:pt x="84" y="2"/>
                      </a:lnTo>
                      <a:lnTo>
                        <a:pt x="98" y="6"/>
                      </a:lnTo>
                      <a:lnTo>
                        <a:pt x="110" y="12"/>
                      </a:lnTo>
                      <a:lnTo>
                        <a:pt x="120" y="21"/>
                      </a:lnTo>
                      <a:lnTo>
                        <a:pt x="129" y="32"/>
                      </a:lnTo>
                      <a:lnTo>
                        <a:pt x="135" y="44"/>
                      </a:lnTo>
                      <a:lnTo>
                        <a:pt x="140" y="56"/>
                      </a:lnTo>
                      <a:lnTo>
                        <a:pt x="142" y="71"/>
                      </a:lnTo>
                      <a:lnTo>
                        <a:pt x="142" y="7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4" name="Freeform 330">
                  <a:extLst>
                    <a:ext uri="{FF2B5EF4-FFF2-40B4-BE49-F238E27FC236}">
                      <a16:creationId xmlns:a16="http://schemas.microsoft.com/office/drawing/2014/main" id="{65FFD06D-5343-6F4F-221D-B80E544326B8}"/>
                    </a:ext>
                  </a:extLst>
                </p:cNvPr>
                <p:cNvSpPr>
                  <a:spLocks/>
                </p:cNvSpPr>
                <p:nvPr/>
              </p:nvSpPr>
              <p:spPr bwMode="auto">
                <a:xfrm>
                  <a:off x="3425" y="2500"/>
                  <a:ext cx="200" cy="200"/>
                </a:xfrm>
                <a:custGeom>
                  <a:avLst/>
                  <a:gdLst>
                    <a:gd name="T0" fmla="*/ 200 w 200"/>
                    <a:gd name="T1" fmla="*/ 101 h 200"/>
                    <a:gd name="T2" fmla="*/ 197 w 200"/>
                    <a:gd name="T3" fmla="*/ 120 h 200"/>
                    <a:gd name="T4" fmla="*/ 193 w 200"/>
                    <a:gd name="T5" fmla="*/ 140 h 200"/>
                    <a:gd name="T6" fmla="*/ 182 w 200"/>
                    <a:gd name="T7" fmla="*/ 156 h 200"/>
                    <a:gd name="T8" fmla="*/ 170 w 200"/>
                    <a:gd name="T9" fmla="*/ 171 h 200"/>
                    <a:gd name="T10" fmla="*/ 155 w 200"/>
                    <a:gd name="T11" fmla="*/ 183 h 200"/>
                    <a:gd name="T12" fmla="*/ 138 w 200"/>
                    <a:gd name="T13" fmla="*/ 193 h 200"/>
                    <a:gd name="T14" fmla="*/ 120 w 200"/>
                    <a:gd name="T15" fmla="*/ 199 h 200"/>
                    <a:gd name="T16" fmla="*/ 99 w 200"/>
                    <a:gd name="T17" fmla="*/ 200 h 200"/>
                    <a:gd name="T18" fmla="*/ 90 w 200"/>
                    <a:gd name="T19" fmla="*/ 200 h 200"/>
                    <a:gd name="T20" fmla="*/ 71 w 200"/>
                    <a:gd name="T21" fmla="*/ 196 h 200"/>
                    <a:gd name="T22" fmla="*/ 53 w 200"/>
                    <a:gd name="T23" fmla="*/ 188 h 200"/>
                    <a:gd name="T24" fmla="*/ 36 w 200"/>
                    <a:gd name="T25" fmla="*/ 177 h 200"/>
                    <a:gd name="T26" fmla="*/ 22 w 200"/>
                    <a:gd name="T27" fmla="*/ 164 h 200"/>
                    <a:gd name="T28" fmla="*/ 12 w 200"/>
                    <a:gd name="T29" fmla="*/ 147 h 200"/>
                    <a:gd name="T30" fmla="*/ 4 w 200"/>
                    <a:gd name="T31" fmla="*/ 131 h 200"/>
                    <a:gd name="T32" fmla="*/ 0 w 200"/>
                    <a:gd name="T33" fmla="*/ 111 h 200"/>
                    <a:gd name="T34" fmla="*/ 0 w 200"/>
                    <a:gd name="T35" fmla="*/ 101 h 200"/>
                    <a:gd name="T36" fmla="*/ 1 w 200"/>
                    <a:gd name="T37" fmla="*/ 79 h 200"/>
                    <a:gd name="T38" fmla="*/ 7 w 200"/>
                    <a:gd name="T39" fmla="*/ 61 h 200"/>
                    <a:gd name="T40" fmla="*/ 16 w 200"/>
                    <a:gd name="T41" fmla="*/ 45 h 200"/>
                    <a:gd name="T42" fmla="*/ 28 w 200"/>
                    <a:gd name="T43" fmla="*/ 30 h 200"/>
                    <a:gd name="T44" fmla="*/ 44 w 200"/>
                    <a:gd name="T45" fmla="*/ 18 h 200"/>
                    <a:gd name="T46" fmla="*/ 60 w 200"/>
                    <a:gd name="T47" fmla="*/ 7 h 200"/>
                    <a:gd name="T48" fmla="*/ 80 w 200"/>
                    <a:gd name="T49" fmla="*/ 3 h 200"/>
                    <a:gd name="T50" fmla="*/ 99 w 200"/>
                    <a:gd name="T51" fmla="*/ 0 h 200"/>
                    <a:gd name="T52" fmla="*/ 110 w 200"/>
                    <a:gd name="T53" fmla="*/ 1 h 200"/>
                    <a:gd name="T54" fmla="*/ 129 w 200"/>
                    <a:gd name="T55" fmla="*/ 4 h 200"/>
                    <a:gd name="T56" fmla="*/ 148 w 200"/>
                    <a:gd name="T57" fmla="*/ 12 h 200"/>
                    <a:gd name="T58" fmla="*/ 164 w 200"/>
                    <a:gd name="T59" fmla="*/ 22 h 200"/>
                    <a:gd name="T60" fmla="*/ 178 w 200"/>
                    <a:gd name="T61" fmla="*/ 36 h 200"/>
                    <a:gd name="T62" fmla="*/ 188 w 200"/>
                    <a:gd name="T63" fmla="*/ 52 h 200"/>
                    <a:gd name="T64" fmla="*/ 196 w 200"/>
                    <a:gd name="T65" fmla="*/ 70 h 200"/>
                    <a:gd name="T66" fmla="*/ 199 w 200"/>
                    <a:gd name="T67" fmla="*/ 90 h 200"/>
                    <a:gd name="T68" fmla="*/ 200 w 200"/>
                    <a:gd name="T69" fmla="*/ 10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200">
                      <a:moveTo>
                        <a:pt x="200" y="101"/>
                      </a:moveTo>
                      <a:lnTo>
                        <a:pt x="200" y="101"/>
                      </a:lnTo>
                      <a:lnTo>
                        <a:pt x="199" y="111"/>
                      </a:lnTo>
                      <a:lnTo>
                        <a:pt x="197" y="120"/>
                      </a:lnTo>
                      <a:lnTo>
                        <a:pt x="196" y="131"/>
                      </a:lnTo>
                      <a:lnTo>
                        <a:pt x="193" y="140"/>
                      </a:lnTo>
                      <a:lnTo>
                        <a:pt x="188" y="147"/>
                      </a:lnTo>
                      <a:lnTo>
                        <a:pt x="182" y="156"/>
                      </a:lnTo>
                      <a:lnTo>
                        <a:pt x="178" y="164"/>
                      </a:lnTo>
                      <a:lnTo>
                        <a:pt x="170" y="171"/>
                      </a:lnTo>
                      <a:lnTo>
                        <a:pt x="164" y="177"/>
                      </a:lnTo>
                      <a:lnTo>
                        <a:pt x="155" y="183"/>
                      </a:lnTo>
                      <a:lnTo>
                        <a:pt x="148" y="188"/>
                      </a:lnTo>
                      <a:lnTo>
                        <a:pt x="138" y="193"/>
                      </a:lnTo>
                      <a:lnTo>
                        <a:pt x="129" y="196"/>
                      </a:lnTo>
                      <a:lnTo>
                        <a:pt x="120" y="199"/>
                      </a:lnTo>
                      <a:lnTo>
                        <a:pt x="110" y="200"/>
                      </a:lnTo>
                      <a:lnTo>
                        <a:pt x="99" y="200"/>
                      </a:lnTo>
                      <a:lnTo>
                        <a:pt x="99" y="200"/>
                      </a:lnTo>
                      <a:lnTo>
                        <a:pt x="90" y="200"/>
                      </a:lnTo>
                      <a:lnTo>
                        <a:pt x="80" y="199"/>
                      </a:lnTo>
                      <a:lnTo>
                        <a:pt x="71" y="196"/>
                      </a:lnTo>
                      <a:lnTo>
                        <a:pt x="60" y="193"/>
                      </a:lnTo>
                      <a:lnTo>
                        <a:pt x="53" y="188"/>
                      </a:lnTo>
                      <a:lnTo>
                        <a:pt x="44" y="183"/>
                      </a:lnTo>
                      <a:lnTo>
                        <a:pt x="36" y="177"/>
                      </a:lnTo>
                      <a:lnTo>
                        <a:pt x="28" y="171"/>
                      </a:lnTo>
                      <a:lnTo>
                        <a:pt x="22" y="164"/>
                      </a:lnTo>
                      <a:lnTo>
                        <a:pt x="16" y="156"/>
                      </a:lnTo>
                      <a:lnTo>
                        <a:pt x="12" y="147"/>
                      </a:lnTo>
                      <a:lnTo>
                        <a:pt x="7" y="140"/>
                      </a:lnTo>
                      <a:lnTo>
                        <a:pt x="4" y="131"/>
                      </a:lnTo>
                      <a:lnTo>
                        <a:pt x="1" y="120"/>
                      </a:lnTo>
                      <a:lnTo>
                        <a:pt x="0" y="111"/>
                      </a:lnTo>
                      <a:lnTo>
                        <a:pt x="0" y="101"/>
                      </a:lnTo>
                      <a:lnTo>
                        <a:pt x="0" y="101"/>
                      </a:lnTo>
                      <a:lnTo>
                        <a:pt x="0" y="90"/>
                      </a:lnTo>
                      <a:lnTo>
                        <a:pt x="1" y="79"/>
                      </a:lnTo>
                      <a:lnTo>
                        <a:pt x="4" y="70"/>
                      </a:lnTo>
                      <a:lnTo>
                        <a:pt x="7" y="61"/>
                      </a:lnTo>
                      <a:lnTo>
                        <a:pt x="12" y="52"/>
                      </a:lnTo>
                      <a:lnTo>
                        <a:pt x="16" y="45"/>
                      </a:lnTo>
                      <a:lnTo>
                        <a:pt x="22" y="36"/>
                      </a:lnTo>
                      <a:lnTo>
                        <a:pt x="28" y="30"/>
                      </a:lnTo>
                      <a:lnTo>
                        <a:pt x="36" y="22"/>
                      </a:lnTo>
                      <a:lnTo>
                        <a:pt x="44" y="18"/>
                      </a:lnTo>
                      <a:lnTo>
                        <a:pt x="53" y="12"/>
                      </a:lnTo>
                      <a:lnTo>
                        <a:pt x="60" y="7"/>
                      </a:lnTo>
                      <a:lnTo>
                        <a:pt x="71" y="4"/>
                      </a:lnTo>
                      <a:lnTo>
                        <a:pt x="80" y="3"/>
                      </a:lnTo>
                      <a:lnTo>
                        <a:pt x="90" y="1"/>
                      </a:lnTo>
                      <a:lnTo>
                        <a:pt x="99" y="0"/>
                      </a:lnTo>
                      <a:lnTo>
                        <a:pt x="99" y="0"/>
                      </a:lnTo>
                      <a:lnTo>
                        <a:pt x="110" y="1"/>
                      </a:lnTo>
                      <a:lnTo>
                        <a:pt x="120" y="3"/>
                      </a:lnTo>
                      <a:lnTo>
                        <a:pt x="129" y="4"/>
                      </a:lnTo>
                      <a:lnTo>
                        <a:pt x="138" y="7"/>
                      </a:lnTo>
                      <a:lnTo>
                        <a:pt x="148" y="12"/>
                      </a:lnTo>
                      <a:lnTo>
                        <a:pt x="155" y="18"/>
                      </a:lnTo>
                      <a:lnTo>
                        <a:pt x="164" y="22"/>
                      </a:lnTo>
                      <a:lnTo>
                        <a:pt x="170" y="30"/>
                      </a:lnTo>
                      <a:lnTo>
                        <a:pt x="178" y="36"/>
                      </a:lnTo>
                      <a:lnTo>
                        <a:pt x="182" y="45"/>
                      </a:lnTo>
                      <a:lnTo>
                        <a:pt x="188" y="52"/>
                      </a:lnTo>
                      <a:lnTo>
                        <a:pt x="193" y="61"/>
                      </a:lnTo>
                      <a:lnTo>
                        <a:pt x="196" y="70"/>
                      </a:lnTo>
                      <a:lnTo>
                        <a:pt x="197" y="79"/>
                      </a:lnTo>
                      <a:lnTo>
                        <a:pt x="199" y="90"/>
                      </a:lnTo>
                      <a:lnTo>
                        <a:pt x="200" y="101"/>
                      </a:lnTo>
                      <a:lnTo>
                        <a:pt x="200" y="10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5" name="Freeform 331">
                  <a:extLst>
                    <a:ext uri="{FF2B5EF4-FFF2-40B4-BE49-F238E27FC236}">
                      <a16:creationId xmlns:a16="http://schemas.microsoft.com/office/drawing/2014/main" id="{1052C9D7-8A27-A716-F271-E9444487452C}"/>
                    </a:ext>
                  </a:extLst>
                </p:cNvPr>
                <p:cNvSpPr>
                  <a:spLocks/>
                </p:cNvSpPr>
                <p:nvPr/>
              </p:nvSpPr>
              <p:spPr bwMode="auto">
                <a:xfrm>
                  <a:off x="3389" y="2611"/>
                  <a:ext cx="173" cy="172"/>
                </a:xfrm>
                <a:custGeom>
                  <a:avLst/>
                  <a:gdLst>
                    <a:gd name="T0" fmla="*/ 173 w 173"/>
                    <a:gd name="T1" fmla="*/ 86 h 172"/>
                    <a:gd name="T2" fmla="*/ 173 w 173"/>
                    <a:gd name="T3" fmla="*/ 86 h 172"/>
                    <a:gd name="T4" fmla="*/ 171 w 173"/>
                    <a:gd name="T5" fmla="*/ 104 h 172"/>
                    <a:gd name="T6" fmla="*/ 165 w 173"/>
                    <a:gd name="T7" fmla="*/ 119 h 172"/>
                    <a:gd name="T8" fmla="*/ 158 w 173"/>
                    <a:gd name="T9" fmla="*/ 134 h 172"/>
                    <a:gd name="T10" fmla="*/ 147 w 173"/>
                    <a:gd name="T11" fmla="*/ 148 h 172"/>
                    <a:gd name="T12" fmla="*/ 135 w 173"/>
                    <a:gd name="T13" fmla="*/ 158 h 172"/>
                    <a:gd name="T14" fmla="*/ 120 w 173"/>
                    <a:gd name="T15" fmla="*/ 166 h 172"/>
                    <a:gd name="T16" fmla="*/ 104 w 173"/>
                    <a:gd name="T17" fmla="*/ 170 h 172"/>
                    <a:gd name="T18" fmla="*/ 87 w 173"/>
                    <a:gd name="T19" fmla="*/ 172 h 172"/>
                    <a:gd name="T20" fmla="*/ 87 w 173"/>
                    <a:gd name="T21" fmla="*/ 172 h 172"/>
                    <a:gd name="T22" fmla="*/ 69 w 173"/>
                    <a:gd name="T23" fmla="*/ 170 h 172"/>
                    <a:gd name="T24" fmla="*/ 52 w 173"/>
                    <a:gd name="T25" fmla="*/ 166 h 172"/>
                    <a:gd name="T26" fmla="*/ 39 w 173"/>
                    <a:gd name="T27" fmla="*/ 158 h 172"/>
                    <a:gd name="T28" fmla="*/ 25 w 173"/>
                    <a:gd name="T29" fmla="*/ 148 h 172"/>
                    <a:gd name="T30" fmla="*/ 15 w 173"/>
                    <a:gd name="T31" fmla="*/ 134 h 172"/>
                    <a:gd name="T32" fmla="*/ 7 w 173"/>
                    <a:gd name="T33" fmla="*/ 119 h 172"/>
                    <a:gd name="T34" fmla="*/ 3 w 173"/>
                    <a:gd name="T35" fmla="*/ 104 h 172"/>
                    <a:gd name="T36" fmla="*/ 0 w 173"/>
                    <a:gd name="T37" fmla="*/ 86 h 172"/>
                    <a:gd name="T38" fmla="*/ 0 w 173"/>
                    <a:gd name="T39" fmla="*/ 86 h 172"/>
                    <a:gd name="T40" fmla="*/ 3 w 173"/>
                    <a:gd name="T41" fmla="*/ 69 h 172"/>
                    <a:gd name="T42" fmla="*/ 7 w 173"/>
                    <a:gd name="T43" fmla="*/ 53 h 172"/>
                    <a:gd name="T44" fmla="*/ 15 w 173"/>
                    <a:gd name="T45" fmla="*/ 38 h 172"/>
                    <a:gd name="T46" fmla="*/ 25 w 173"/>
                    <a:gd name="T47" fmla="*/ 26 h 172"/>
                    <a:gd name="T48" fmla="*/ 39 w 173"/>
                    <a:gd name="T49" fmla="*/ 15 h 172"/>
                    <a:gd name="T50" fmla="*/ 52 w 173"/>
                    <a:gd name="T51" fmla="*/ 6 h 172"/>
                    <a:gd name="T52" fmla="*/ 69 w 173"/>
                    <a:gd name="T53" fmla="*/ 2 h 172"/>
                    <a:gd name="T54" fmla="*/ 87 w 173"/>
                    <a:gd name="T55" fmla="*/ 0 h 172"/>
                    <a:gd name="T56" fmla="*/ 87 w 173"/>
                    <a:gd name="T57" fmla="*/ 0 h 172"/>
                    <a:gd name="T58" fmla="*/ 104 w 173"/>
                    <a:gd name="T59" fmla="*/ 2 h 172"/>
                    <a:gd name="T60" fmla="*/ 120 w 173"/>
                    <a:gd name="T61" fmla="*/ 6 h 172"/>
                    <a:gd name="T62" fmla="*/ 135 w 173"/>
                    <a:gd name="T63" fmla="*/ 15 h 172"/>
                    <a:gd name="T64" fmla="*/ 147 w 173"/>
                    <a:gd name="T65" fmla="*/ 26 h 172"/>
                    <a:gd name="T66" fmla="*/ 158 w 173"/>
                    <a:gd name="T67" fmla="*/ 38 h 172"/>
                    <a:gd name="T68" fmla="*/ 165 w 173"/>
                    <a:gd name="T69" fmla="*/ 53 h 172"/>
                    <a:gd name="T70" fmla="*/ 171 w 173"/>
                    <a:gd name="T71" fmla="*/ 69 h 172"/>
                    <a:gd name="T72" fmla="*/ 173 w 173"/>
                    <a:gd name="T73" fmla="*/ 86 h 172"/>
                    <a:gd name="T74" fmla="*/ 173 w 173"/>
                    <a:gd name="T7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2">
                      <a:moveTo>
                        <a:pt x="173" y="86"/>
                      </a:moveTo>
                      <a:lnTo>
                        <a:pt x="173" y="86"/>
                      </a:lnTo>
                      <a:lnTo>
                        <a:pt x="171" y="104"/>
                      </a:lnTo>
                      <a:lnTo>
                        <a:pt x="165" y="119"/>
                      </a:lnTo>
                      <a:lnTo>
                        <a:pt x="158" y="134"/>
                      </a:lnTo>
                      <a:lnTo>
                        <a:pt x="147" y="148"/>
                      </a:lnTo>
                      <a:lnTo>
                        <a:pt x="135" y="158"/>
                      </a:lnTo>
                      <a:lnTo>
                        <a:pt x="120" y="166"/>
                      </a:lnTo>
                      <a:lnTo>
                        <a:pt x="104" y="170"/>
                      </a:lnTo>
                      <a:lnTo>
                        <a:pt x="87" y="172"/>
                      </a:lnTo>
                      <a:lnTo>
                        <a:pt x="87" y="172"/>
                      </a:lnTo>
                      <a:lnTo>
                        <a:pt x="69" y="170"/>
                      </a:lnTo>
                      <a:lnTo>
                        <a:pt x="52" y="166"/>
                      </a:lnTo>
                      <a:lnTo>
                        <a:pt x="39" y="158"/>
                      </a:lnTo>
                      <a:lnTo>
                        <a:pt x="25" y="148"/>
                      </a:lnTo>
                      <a:lnTo>
                        <a:pt x="15" y="134"/>
                      </a:lnTo>
                      <a:lnTo>
                        <a:pt x="7" y="119"/>
                      </a:lnTo>
                      <a:lnTo>
                        <a:pt x="3" y="104"/>
                      </a:lnTo>
                      <a:lnTo>
                        <a:pt x="0" y="86"/>
                      </a:lnTo>
                      <a:lnTo>
                        <a:pt x="0" y="86"/>
                      </a:lnTo>
                      <a:lnTo>
                        <a:pt x="3" y="69"/>
                      </a:lnTo>
                      <a:lnTo>
                        <a:pt x="7" y="53"/>
                      </a:lnTo>
                      <a:lnTo>
                        <a:pt x="15" y="38"/>
                      </a:lnTo>
                      <a:lnTo>
                        <a:pt x="25" y="26"/>
                      </a:lnTo>
                      <a:lnTo>
                        <a:pt x="39" y="15"/>
                      </a:lnTo>
                      <a:lnTo>
                        <a:pt x="52" y="6"/>
                      </a:lnTo>
                      <a:lnTo>
                        <a:pt x="69" y="2"/>
                      </a:lnTo>
                      <a:lnTo>
                        <a:pt x="87" y="0"/>
                      </a:lnTo>
                      <a:lnTo>
                        <a:pt x="87" y="0"/>
                      </a:lnTo>
                      <a:lnTo>
                        <a:pt x="104" y="2"/>
                      </a:lnTo>
                      <a:lnTo>
                        <a:pt x="120" y="6"/>
                      </a:lnTo>
                      <a:lnTo>
                        <a:pt x="135" y="15"/>
                      </a:lnTo>
                      <a:lnTo>
                        <a:pt x="147" y="26"/>
                      </a:lnTo>
                      <a:lnTo>
                        <a:pt x="158" y="38"/>
                      </a:lnTo>
                      <a:lnTo>
                        <a:pt x="165" y="53"/>
                      </a:lnTo>
                      <a:lnTo>
                        <a:pt x="171" y="69"/>
                      </a:lnTo>
                      <a:lnTo>
                        <a:pt x="173" y="86"/>
                      </a:lnTo>
                      <a:lnTo>
                        <a:pt x="173" y="8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6" name="Freeform 332">
                  <a:extLst>
                    <a:ext uri="{FF2B5EF4-FFF2-40B4-BE49-F238E27FC236}">
                      <a16:creationId xmlns:a16="http://schemas.microsoft.com/office/drawing/2014/main" id="{661939B3-02A0-0757-1564-4F8375E4DDDA}"/>
                    </a:ext>
                  </a:extLst>
                </p:cNvPr>
                <p:cNvSpPr>
                  <a:spLocks/>
                </p:cNvSpPr>
                <p:nvPr/>
              </p:nvSpPr>
              <p:spPr bwMode="auto">
                <a:xfrm>
                  <a:off x="3188" y="2673"/>
                  <a:ext cx="112" cy="110"/>
                </a:xfrm>
                <a:custGeom>
                  <a:avLst/>
                  <a:gdLst>
                    <a:gd name="T0" fmla="*/ 112 w 112"/>
                    <a:gd name="T1" fmla="*/ 56 h 110"/>
                    <a:gd name="T2" fmla="*/ 112 w 112"/>
                    <a:gd name="T3" fmla="*/ 56 h 110"/>
                    <a:gd name="T4" fmla="*/ 110 w 112"/>
                    <a:gd name="T5" fmla="*/ 66 h 110"/>
                    <a:gd name="T6" fmla="*/ 107 w 112"/>
                    <a:gd name="T7" fmla="*/ 77 h 110"/>
                    <a:gd name="T8" fmla="*/ 101 w 112"/>
                    <a:gd name="T9" fmla="*/ 86 h 110"/>
                    <a:gd name="T10" fmla="*/ 95 w 112"/>
                    <a:gd name="T11" fmla="*/ 95 h 110"/>
                    <a:gd name="T12" fmla="*/ 88 w 112"/>
                    <a:gd name="T13" fmla="*/ 101 h 110"/>
                    <a:gd name="T14" fmla="*/ 77 w 112"/>
                    <a:gd name="T15" fmla="*/ 107 h 110"/>
                    <a:gd name="T16" fmla="*/ 66 w 112"/>
                    <a:gd name="T17" fmla="*/ 110 h 110"/>
                    <a:gd name="T18" fmla="*/ 56 w 112"/>
                    <a:gd name="T19" fmla="*/ 110 h 110"/>
                    <a:gd name="T20" fmla="*/ 56 w 112"/>
                    <a:gd name="T21" fmla="*/ 110 h 110"/>
                    <a:gd name="T22" fmla="*/ 45 w 112"/>
                    <a:gd name="T23" fmla="*/ 110 h 110"/>
                    <a:gd name="T24" fmla="*/ 35 w 112"/>
                    <a:gd name="T25" fmla="*/ 107 h 110"/>
                    <a:gd name="T26" fmla="*/ 26 w 112"/>
                    <a:gd name="T27" fmla="*/ 101 h 110"/>
                    <a:gd name="T28" fmla="*/ 17 w 112"/>
                    <a:gd name="T29" fmla="*/ 95 h 110"/>
                    <a:gd name="T30" fmla="*/ 11 w 112"/>
                    <a:gd name="T31" fmla="*/ 86 h 110"/>
                    <a:gd name="T32" fmla="*/ 5 w 112"/>
                    <a:gd name="T33" fmla="*/ 77 h 110"/>
                    <a:gd name="T34" fmla="*/ 2 w 112"/>
                    <a:gd name="T35" fmla="*/ 66 h 110"/>
                    <a:gd name="T36" fmla="*/ 0 w 112"/>
                    <a:gd name="T37" fmla="*/ 56 h 110"/>
                    <a:gd name="T38" fmla="*/ 0 w 112"/>
                    <a:gd name="T39" fmla="*/ 56 h 110"/>
                    <a:gd name="T40" fmla="*/ 2 w 112"/>
                    <a:gd name="T41" fmla="*/ 44 h 110"/>
                    <a:gd name="T42" fmla="*/ 5 w 112"/>
                    <a:gd name="T43" fmla="*/ 35 h 110"/>
                    <a:gd name="T44" fmla="*/ 11 w 112"/>
                    <a:gd name="T45" fmla="*/ 24 h 110"/>
                    <a:gd name="T46" fmla="*/ 17 w 112"/>
                    <a:gd name="T47" fmla="*/ 17 h 110"/>
                    <a:gd name="T48" fmla="*/ 26 w 112"/>
                    <a:gd name="T49" fmla="*/ 10 h 110"/>
                    <a:gd name="T50" fmla="*/ 35 w 112"/>
                    <a:gd name="T51" fmla="*/ 4 h 110"/>
                    <a:gd name="T52" fmla="*/ 45 w 112"/>
                    <a:gd name="T53" fmla="*/ 1 h 110"/>
                    <a:gd name="T54" fmla="*/ 56 w 112"/>
                    <a:gd name="T55" fmla="*/ 0 h 110"/>
                    <a:gd name="T56" fmla="*/ 56 w 112"/>
                    <a:gd name="T57" fmla="*/ 0 h 110"/>
                    <a:gd name="T58" fmla="*/ 66 w 112"/>
                    <a:gd name="T59" fmla="*/ 1 h 110"/>
                    <a:gd name="T60" fmla="*/ 77 w 112"/>
                    <a:gd name="T61" fmla="*/ 4 h 110"/>
                    <a:gd name="T62" fmla="*/ 88 w 112"/>
                    <a:gd name="T63" fmla="*/ 10 h 110"/>
                    <a:gd name="T64" fmla="*/ 95 w 112"/>
                    <a:gd name="T65" fmla="*/ 17 h 110"/>
                    <a:gd name="T66" fmla="*/ 101 w 112"/>
                    <a:gd name="T67" fmla="*/ 24 h 110"/>
                    <a:gd name="T68" fmla="*/ 107 w 112"/>
                    <a:gd name="T69" fmla="*/ 35 h 110"/>
                    <a:gd name="T70" fmla="*/ 110 w 112"/>
                    <a:gd name="T71" fmla="*/ 44 h 110"/>
                    <a:gd name="T72" fmla="*/ 112 w 112"/>
                    <a:gd name="T73" fmla="*/ 56 h 110"/>
                    <a:gd name="T74" fmla="*/ 112 w 112"/>
                    <a:gd name="T75" fmla="*/ 5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110">
                      <a:moveTo>
                        <a:pt x="112" y="56"/>
                      </a:moveTo>
                      <a:lnTo>
                        <a:pt x="112" y="56"/>
                      </a:lnTo>
                      <a:lnTo>
                        <a:pt x="110" y="66"/>
                      </a:lnTo>
                      <a:lnTo>
                        <a:pt x="107" y="77"/>
                      </a:lnTo>
                      <a:lnTo>
                        <a:pt x="101" y="86"/>
                      </a:lnTo>
                      <a:lnTo>
                        <a:pt x="95" y="95"/>
                      </a:lnTo>
                      <a:lnTo>
                        <a:pt x="88" y="101"/>
                      </a:lnTo>
                      <a:lnTo>
                        <a:pt x="77" y="107"/>
                      </a:lnTo>
                      <a:lnTo>
                        <a:pt x="66" y="110"/>
                      </a:lnTo>
                      <a:lnTo>
                        <a:pt x="56" y="110"/>
                      </a:lnTo>
                      <a:lnTo>
                        <a:pt x="56" y="110"/>
                      </a:lnTo>
                      <a:lnTo>
                        <a:pt x="45" y="110"/>
                      </a:lnTo>
                      <a:lnTo>
                        <a:pt x="35" y="107"/>
                      </a:lnTo>
                      <a:lnTo>
                        <a:pt x="26" y="101"/>
                      </a:lnTo>
                      <a:lnTo>
                        <a:pt x="17" y="95"/>
                      </a:lnTo>
                      <a:lnTo>
                        <a:pt x="11" y="86"/>
                      </a:lnTo>
                      <a:lnTo>
                        <a:pt x="5" y="77"/>
                      </a:lnTo>
                      <a:lnTo>
                        <a:pt x="2" y="66"/>
                      </a:lnTo>
                      <a:lnTo>
                        <a:pt x="0" y="56"/>
                      </a:lnTo>
                      <a:lnTo>
                        <a:pt x="0" y="56"/>
                      </a:lnTo>
                      <a:lnTo>
                        <a:pt x="2" y="44"/>
                      </a:lnTo>
                      <a:lnTo>
                        <a:pt x="5" y="35"/>
                      </a:lnTo>
                      <a:lnTo>
                        <a:pt x="11" y="24"/>
                      </a:lnTo>
                      <a:lnTo>
                        <a:pt x="17" y="17"/>
                      </a:lnTo>
                      <a:lnTo>
                        <a:pt x="26" y="10"/>
                      </a:lnTo>
                      <a:lnTo>
                        <a:pt x="35" y="4"/>
                      </a:lnTo>
                      <a:lnTo>
                        <a:pt x="45" y="1"/>
                      </a:lnTo>
                      <a:lnTo>
                        <a:pt x="56" y="0"/>
                      </a:lnTo>
                      <a:lnTo>
                        <a:pt x="56" y="0"/>
                      </a:lnTo>
                      <a:lnTo>
                        <a:pt x="66" y="1"/>
                      </a:lnTo>
                      <a:lnTo>
                        <a:pt x="77" y="4"/>
                      </a:lnTo>
                      <a:lnTo>
                        <a:pt x="88" y="10"/>
                      </a:lnTo>
                      <a:lnTo>
                        <a:pt x="95" y="17"/>
                      </a:lnTo>
                      <a:lnTo>
                        <a:pt x="101" y="24"/>
                      </a:lnTo>
                      <a:lnTo>
                        <a:pt x="107" y="35"/>
                      </a:lnTo>
                      <a:lnTo>
                        <a:pt x="110" y="44"/>
                      </a:lnTo>
                      <a:lnTo>
                        <a:pt x="112" y="56"/>
                      </a:lnTo>
                      <a:lnTo>
                        <a:pt x="112" y="5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7" name="Freeform 333">
                  <a:extLst>
                    <a:ext uri="{FF2B5EF4-FFF2-40B4-BE49-F238E27FC236}">
                      <a16:creationId xmlns:a16="http://schemas.microsoft.com/office/drawing/2014/main" id="{77768CBB-493F-2239-9AE8-340736087B26}"/>
                    </a:ext>
                  </a:extLst>
                </p:cNvPr>
                <p:cNvSpPr>
                  <a:spLocks/>
                </p:cNvSpPr>
                <p:nvPr/>
              </p:nvSpPr>
              <p:spPr bwMode="auto">
                <a:xfrm>
                  <a:off x="3242" y="2595"/>
                  <a:ext cx="132" cy="129"/>
                </a:xfrm>
                <a:custGeom>
                  <a:avLst/>
                  <a:gdLst>
                    <a:gd name="T0" fmla="*/ 132 w 132"/>
                    <a:gd name="T1" fmla="*/ 64 h 129"/>
                    <a:gd name="T2" fmla="*/ 132 w 132"/>
                    <a:gd name="T3" fmla="*/ 64 h 129"/>
                    <a:gd name="T4" fmla="*/ 130 w 132"/>
                    <a:gd name="T5" fmla="*/ 78 h 129"/>
                    <a:gd name="T6" fmla="*/ 126 w 132"/>
                    <a:gd name="T7" fmla="*/ 90 h 129"/>
                    <a:gd name="T8" fmla="*/ 120 w 132"/>
                    <a:gd name="T9" fmla="*/ 101 h 129"/>
                    <a:gd name="T10" fmla="*/ 112 w 132"/>
                    <a:gd name="T11" fmla="*/ 111 h 129"/>
                    <a:gd name="T12" fmla="*/ 103 w 132"/>
                    <a:gd name="T13" fmla="*/ 119 h 129"/>
                    <a:gd name="T14" fmla="*/ 91 w 132"/>
                    <a:gd name="T15" fmla="*/ 125 h 129"/>
                    <a:gd name="T16" fmla="*/ 79 w 132"/>
                    <a:gd name="T17" fmla="*/ 129 h 129"/>
                    <a:gd name="T18" fmla="*/ 67 w 132"/>
                    <a:gd name="T19" fmla="*/ 129 h 129"/>
                    <a:gd name="T20" fmla="*/ 67 w 132"/>
                    <a:gd name="T21" fmla="*/ 129 h 129"/>
                    <a:gd name="T22" fmla="*/ 53 w 132"/>
                    <a:gd name="T23" fmla="*/ 129 h 129"/>
                    <a:gd name="T24" fmla="*/ 41 w 132"/>
                    <a:gd name="T25" fmla="*/ 125 h 129"/>
                    <a:gd name="T26" fmla="*/ 29 w 132"/>
                    <a:gd name="T27" fmla="*/ 119 h 129"/>
                    <a:gd name="T28" fmla="*/ 20 w 132"/>
                    <a:gd name="T29" fmla="*/ 111 h 129"/>
                    <a:gd name="T30" fmla="*/ 12 w 132"/>
                    <a:gd name="T31" fmla="*/ 101 h 129"/>
                    <a:gd name="T32" fmla="*/ 6 w 132"/>
                    <a:gd name="T33" fmla="*/ 90 h 129"/>
                    <a:gd name="T34" fmla="*/ 2 w 132"/>
                    <a:gd name="T35" fmla="*/ 78 h 129"/>
                    <a:gd name="T36" fmla="*/ 0 w 132"/>
                    <a:gd name="T37" fmla="*/ 64 h 129"/>
                    <a:gd name="T38" fmla="*/ 0 w 132"/>
                    <a:gd name="T39" fmla="*/ 64 h 129"/>
                    <a:gd name="T40" fmla="*/ 2 w 132"/>
                    <a:gd name="T41" fmla="*/ 52 h 129"/>
                    <a:gd name="T42" fmla="*/ 6 w 132"/>
                    <a:gd name="T43" fmla="*/ 39 h 129"/>
                    <a:gd name="T44" fmla="*/ 12 w 132"/>
                    <a:gd name="T45" fmla="*/ 28 h 129"/>
                    <a:gd name="T46" fmla="*/ 20 w 132"/>
                    <a:gd name="T47" fmla="*/ 19 h 129"/>
                    <a:gd name="T48" fmla="*/ 29 w 132"/>
                    <a:gd name="T49" fmla="*/ 12 h 129"/>
                    <a:gd name="T50" fmla="*/ 41 w 132"/>
                    <a:gd name="T51" fmla="*/ 6 h 129"/>
                    <a:gd name="T52" fmla="*/ 53 w 132"/>
                    <a:gd name="T53" fmla="*/ 1 h 129"/>
                    <a:gd name="T54" fmla="*/ 67 w 132"/>
                    <a:gd name="T55" fmla="*/ 0 h 129"/>
                    <a:gd name="T56" fmla="*/ 67 w 132"/>
                    <a:gd name="T57" fmla="*/ 0 h 129"/>
                    <a:gd name="T58" fmla="*/ 79 w 132"/>
                    <a:gd name="T59" fmla="*/ 1 h 129"/>
                    <a:gd name="T60" fmla="*/ 91 w 132"/>
                    <a:gd name="T61" fmla="*/ 6 h 129"/>
                    <a:gd name="T62" fmla="*/ 103 w 132"/>
                    <a:gd name="T63" fmla="*/ 12 h 129"/>
                    <a:gd name="T64" fmla="*/ 112 w 132"/>
                    <a:gd name="T65" fmla="*/ 19 h 129"/>
                    <a:gd name="T66" fmla="*/ 120 w 132"/>
                    <a:gd name="T67" fmla="*/ 28 h 129"/>
                    <a:gd name="T68" fmla="*/ 126 w 132"/>
                    <a:gd name="T69" fmla="*/ 39 h 129"/>
                    <a:gd name="T70" fmla="*/ 130 w 132"/>
                    <a:gd name="T71" fmla="*/ 52 h 129"/>
                    <a:gd name="T72" fmla="*/ 132 w 132"/>
                    <a:gd name="T73" fmla="*/ 64 h 129"/>
                    <a:gd name="T74" fmla="*/ 132 w 132"/>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9">
                      <a:moveTo>
                        <a:pt x="132" y="64"/>
                      </a:moveTo>
                      <a:lnTo>
                        <a:pt x="132" y="64"/>
                      </a:lnTo>
                      <a:lnTo>
                        <a:pt x="130" y="78"/>
                      </a:lnTo>
                      <a:lnTo>
                        <a:pt x="126" y="90"/>
                      </a:lnTo>
                      <a:lnTo>
                        <a:pt x="120" y="101"/>
                      </a:lnTo>
                      <a:lnTo>
                        <a:pt x="112" y="111"/>
                      </a:lnTo>
                      <a:lnTo>
                        <a:pt x="103" y="119"/>
                      </a:lnTo>
                      <a:lnTo>
                        <a:pt x="91" y="125"/>
                      </a:lnTo>
                      <a:lnTo>
                        <a:pt x="79" y="129"/>
                      </a:lnTo>
                      <a:lnTo>
                        <a:pt x="67" y="129"/>
                      </a:lnTo>
                      <a:lnTo>
                        <a:pt x="67" y="129"/>
                      </a:lnTo>
                      <a:lnTo>
                        <a:pt x="53" y="129"/>
                      </a:lnTo>
                      <a:lnTo>
                        <a:pt x="41" y="125"/>
                      </a:lnTo>
                      <a:lnTo>
                        <a:pt x="29" y="119"/>
                      </a:lnTo>
                      <a:lnTo>
                        <a:pt x="20" y="111"/>
                      </a:lnTo>
                      <a:lnTo>
                        <a:pt x="12" y="101"/>
                      </a:lnTo>
                      <a:lnTo>
                        <a:pt x="6" y="90"/>
                      </a:lnTo>
                      <a:lnTo>
                        <a:pt x="2" y="78"/>
                      </a:lnTo>
                      <a:lnTo>
                        <a:pt x="0" y="64"/>
                      </a:lnTo>
                      <a:lnTo>
                        <a:pt x="0" y="64"/>
                      </a:lnTo>
                      <a:lnTo>
                        <a:pt x="2" y="52"/>
                      </a:lnTo>
                      <a:lnTo>
                        <a:pt x="6" y="39"/>
                      </a:lnTo>
                      <a:lnTo>
                        <a:pt x="12" y="28"/>
                      </a:lnTo>
                      <a:lnTo>
                        <a:pt x="20" y="19"/>
                      </a:lnTo>
                      <a:lnTo>
                        <a:pt x="29" y="12"/>
                      </a:lnTo>
                      <a:lnTo>
                        <a:pt x="41" y="6"/>
                      </a:lnTo>
                      <a:lnTo>
                        <a:pt x="53" y="1"/>
                      </a:lnTo>
                      <a:lnTo>
                        <a:pt x="67" y="0"/>
                      </a:lnTo>
                      <a:lnTo>
                        <a:pt x="67" y="0"/>
                      </a:lnTo>
                      <a:lnTo>
                        <a:pt x="79" y="1"/>
                      </a:lnTo>
                      <a:lnTo>
                        <a:pt x="91" y="6"/>
                      </a:lnTo>
                      <a:lnTo>
                        <a:pt x="103" y="12"/>
                      </a:lnTo>
                      <a:lnTo>
                        <a:pt x="112" y="19"/>
                      </a:lnTo>
                      <a:lnTo>
                        <a:pt x="120" y="28"/>
                      </a:lnTo>
                      <a:lnTo>
                        <a:pt x="126" y="39"/>
                      </a:lnTo>
                      <a:lnTo>
                        <a:pt x="130" y="52"/>
                      </a:lnTo>
                      <a:lnTo>
                        <a:pt x="132" y="64"/>
                      </a:lnTo>
                      <a:lnTo>
                        <a:pt x="132" y="6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8" name="Freeform 334">
                  <a:extLst>
                    <a:ext uri="{FF2B5EF4-FFF2-40B4-BE49-F238E27FC236}">
                      <a16:creationId xmlns:a16="http://schemas.microsoft.com/office/drawing/2014/main" id="{623B9E73-15FA-723D-B9FE-5A6B5B0E28BA}"/>
                    </a:ext>
                  </a:extLst>
                </p:cNvPr>
                <p:cNvSpPr>
                  <a:spLocks/>
                </p:cNvSpPr>
                <p:nvPr/>
              </p:nvSpPr>
              <p:spPr bwMode="auto">
                <a:xfrm>
                  <a:off x="3524" y="2700"/>
                  <a:ext cx="178" cy="178"/>
                </a:xfrm>
                <a:custGeom>
                  <a:avLst/>
                  <a:gdLst>
                    <a:gd name="T0" fmla="*/ 178 w 178"/>
                    <a:gd name="T1" fmla="*/ 89 h 178"/>
                    <a:gd name="T2" fmla="*/ 178 w 178"/>
                    <a:gd name="T3" fmla="*/ 89 h 178"/>
                    <a:gd name="T4" fmla="*/ 178 w 178"/>
                    <a:gd name="T5" fmla="*/ 98 h 178"/>
                    <a:gd name="T6" fmla="*/ 177 w 178"/>
                    <a:gd name="T7" fmla="*/ 107 h 178"/>
                    <a:gd name="T8" fmla="*/ 172 w 178"/>
                    <a:gd name="T9" fmla="*/ 124 h 178"/>
                    <a:gd name="T10" fmla="*/ 163 w 178"/>
                    <a:gd name="T11" fmla="*/ 139 h 178"/>
                    <a:gd name="T12" fmla="*/ 153 w 178"/>
                    <a:gd name="T13" fmla="*/ 152 h 178"/>
                    <a:gd name="T14" fmla="*/ 139 w 178"/>
                    <a:gd name="T15" fmla="*/ 163 h 178"/>
                    <a:gd name="T16" fmla="*/ 124 w 178"/>
                    <a:gd name="T17" fmla="*/ 172 h 178"/>
                    <a:gd name="T18" fmla="*/ 107 w 178"/>
                    <a:gd name="T19" fmla="*/ 176 h 178"/>
                    <a:gd name="T20" fmla="*/ 98 w 178"/>
                    <a:gd name="T21" fmla="*/ 178 h 178"/>
                    <a:gd name="T22" fmla="*/ 89 w 178"/>
                    <a:gd name="T23" fmla="*/ 178 h 178"/>
                    <a:gd name="T24" fmla="*/ 89 w 178"/>
                    <a:gd name="T25" fmla="*/ 178 h 178"/>
                    <a:gd name="T26" fmla="*/ 80 w 178"/>
                    <a:gd name="T27" fmla="*/ 178 h 178"/>
                    <a:gd name="T28" fmla="*/ 71 w 178"/>
                    <a:gd name="T29" fmla="*/ 176 h 178"/>
                    <a:gd name="T30" fmla="*/ 55 w 178"/>
                    <a:gd name="T31" fmla="*/ 172 h 178"/>
                    <a:gd name="T32" fmla="*/ 39 w 178"/>
                    <a:gd name="T33" fmla="*/ 163 h 178"/>
                    <a:gd name="T34" fmla="*/ 27 w 178"/>
                    <a:gd name="T35" fmla="*/ 152 h 178"/>
                    <a:gd name="T36" fmla="*/ 15 w 178"/>
                    <a:gd name="T37" fmla="*/ 139 h 178"/>
                    <a:gd name="T38" fmla="*/ 8 w 178"/>
                    <a:gd name="T39" fmla="*/ 124 h 178"/>
                    <a:gd name="T40" fmla="*/ 3 w 178"/>
                    <a:gd name="T41" fmla="*/ 107 h 178"/>
                    <a:gd name="T42" fmla="*/ 2 w 178"/>
                    <a:gd name="T43" fmla="*/ 98 h 178"/>
                    <a:gd name="T44" fmla="*/ 0 w 178"/>
                    <a:gd name="T45" fmla="*/ 89 h 178"/>
                    <a:gd name="T46" fmla="*/ 0 w 178"/>
                    <a:gd name="T47" fmla="*/ 89 h 178"/>
                    <a:gd name="T48" fmla="*/ 2 w 178"/>
                    <a:gd name="T49" fmla="*/ 80 h 178"/>
                    <a:gd name="T50" fmla="*/ 3 w 178"/>
                    <a:gd name="T51" fmla="*/ 71 h 178"/>
                    <a:gd name="T52" fmla="*/ 8 w 178"/>
                    <a:gd name="T53" fmla="*/ 54 h 178"/>
                    <a:gd name="T54" fmla="*/ 15 w 178"/>
                    <a:gd name="T55" fmla="*/ 39 h 178"/>
                    <a:gd name="T56" fmla="*/ 27 w 178"/>
                    <a:gd name="T57" fmla="*/ 27 h 178"/>
                    <a:gd name="T58" fmla="*/ 39 w 178"/>
                    <a:gd name="T59" fmla="*/ 15 h 178"/>
                    <a:gd name="T60" fmla="*/ 55 w 178"/>
                    <a:gd name="T61" fmla="*/ 8 h 178"/>
                    <a:gd name="T62" fmla="*/ 71 w 178"/>
                    <a:gd name="T63" fmla="*/ 2 h 178"/>
                    <a:gd name="T64" fmla="*/ 80 w 178"/>
                    <a:gd name="T65" fmla="*/ 2 h 178"/>
                    <a:gd name="T66" fmla="*/ 89 w 178"/>
                    <a:gd name="T67" fmla="*/ 0 h 178"/>
                    <a:gd name="T68" fmla="*/ 89 w 178"/>
                    <a:gd name="T69" fmla="*/ 0 h 178"/>
                    <a:gd name="T70" fmla="*/ 98 w 178"/>
                    <a:gd name="T71" fmla="*/ 2 h 178"/>
                    <a:gd name="T72" fmla="*/ 107 w 178"/>
                    <a:gd name="T73" fmla="*/ 2 h 178"/>
                    <a:gd name="T74" fmla="*/ 124 w 178"/>
                    <a:gd name="T75" fmla="*/ 8 h 178"/>
                    <a:gd name="T76" fmla="*/ 139 w 178"/>
                    <a:gd name="T77" fmla="*/ 15 h 178"/>
                    <a:gd name="T78" fmla="*/ 153 w 178"/>
                    <a:gd name="T79" fmla="*/ 27 h 178"/>
                    <a:gd name="T80" fmla="*/ 163 w 178"/>
                    <a:gd name="T81" fmla="*/ 39 h 178"/>
                    <a:gd name="T82" fmla="*/ 172 w 178"/>
                    <a:gd name="T83" fmla="*/ 54 h 178"/>
                    <a:gd name="T84" fmla="*/ 177 w 178"/>
                    <a:gd name="T85" fmla="*/ 71 h 178"/>
                    <a:gd name="T86" fmla="*/ 178 w 178"/>
                    <a:gd name="T87" fmla="*/ 80 h 178"/>
                    <a:gd name="T88" fmla="*/ 178 w 178"/>
                    <a:gd name="T89" fmla="*/ 89 h 178"/>
                    <a:gd name="T90" fmla="*/ 178 w 178"/>
                    <a:gd name="T91"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78">
                      <a:moveTo>
                        <a:pt x="178" y="89"/>
                      </a:moveTo>
                      <a:lnTo>
                        <a:pt x="178" y="89"/>
                      </a:lnTo>
                      <a:lnTo>
                        <a:pt x="178" y="98"/>
                      </a:lnTo>
                      <a:lnTo>
                        <a:pt x="177" y="107"/>
                      </a:lnTo>
                      <a:lnTo>
                        <a:pt x="172" y="124"/>
                      </a:lnTo>
                      <a:lnTo>
                        <a:pt x="163" y="139"/>
                      </a:lnTo>
                      <a:lnTo>
                        <a:pt x="153" y="152"/>
                      </a:lnTo>
                      <a:lnTo>
                        <a:pt x="139" y="163"/>
                      </a:lnTo>
                      <a:lnTo>
                        <a:pt x="124" y="172"/>
                      </a:lnTo>
                      <a:lnTo>
                        <a:pt x="107" y="176"/>
                      </a:lnTo>
                      <a:lnTo>
                        <a:pt x="98" y="178"/>
                      </a:lnTo>
                      <a:lnTo>
                        <a:pt x="89" y="178"/>
                      </a:lnTo>
                      <a:lnTo>
                        <a:pt x="89" y="178"/>
                      </a:lnTo>
                      <a:lnTo>
                        <a:pt x="80" y="178"/>
                      </a:lnTo>
                      <a:lnTo>
                        <a:pt x="71" y="176"/>
                      </a:lnTo>
                      <a:lnTo>
                        <a:pt x="55" y="172"/>
                      </a:lnTo>
                      <a:lnTo>
                        <a:pt x="39" y="163"/>
                      </a:lnTo>
                      <a:lnTo>
                        <a:pt x="27" y="152"/>
                      </a:lnTo>
                      <a:lnTo>
                        <a:pt x="15" y="139"/>
                      </a:lnTo>
                      <a:lnTo>
                        <a:pt x="8" y="124"/>
                      </a:lnTo>
                      <a:lnTo>
                        <a:pt x="3" y="107"/>
                      </a:lnTo>
                      <a:lnTo>
                        <a:pt x="2" y="98"/>
                      </a:lnTo>
                      <a:lnTo>
                        <a:pt x="0" y="89"/>
                      </a:lnTo>
                      <a:lnTo>
                        <a:pt x="0" y="89"/>
                      </a:lnTo>
                      <a:lnTo>
                        <a:pt x="2" y="80"/>
                      </a:lnTo>
                      <a:lnTo>
                        <a:pt x="3" y="71"/>
                      </a:lnTo>
                      <a:lnTo>
                        <a:pt x="8" y="54"/>
                      </a:lnTo>
                      <a:lnTo>
                        <a:pt x="15" y="39"/>
                      </a:lnTo>
                      <a:lnTo>
                        <a:pt x="27" y="27"/>
                      </a:lnTo>
                      <a:lnTo>
                        <a:pt x="39" y="15"/>
                      </a:lnTo>
                      <a:lnTo>
                        <a:pt x="55" y="8"/>
                      </a:lnTo>
                      <a:lnTo>
                        <a:pt x="71" y="2"/>
                      </a:lnTo>
                      <a:lnTo>
                        <a:pt x="80" y="2"/>
                      </a:lnTo>
                      <a:lnTo>
                        <a:pt x="89" y="0"/>
                      </a:lnTo>
                      <a:lnTo>
                        <a:pt x="89" y="0"/>
                      </a:lnTo>
                      <a:lnTo>
                        <a:pt x="98" y="2"/>
                      </a:lnTo>
                      <a:lnTo>
                        <a:pt x="107" y="2"/>
                      </a:lnTo>
                      <a:lnTo>
                        <a:pt x="124" y="8"/>
                      </a:lnTo>
                      <a:lnTo>
                        <a:pt x="139" y="15"/>
                      </a:lnTo>
                      <a:lnTo>
                        <a:pt x="153" y="27"/>
                      </a:lnTo>
                      <a:lnTo>
                        <a:pt x="163" y="39"/>
                      </a:lnTo>
                      <a:lnTo>
                        <a:pt x="172" y="54"/>
                      </a:lnTo>
                      <a:lnTo>
                        <a:pt x="177" y="71"/>
                      </a:lnTo>
                      <a:lnTo>
                        <a:pt x="178" y="80"/>
                      </a:lnTo>
                      <a:lnTo>
                        <a:pt x="178" y="89"/>
                      </a:lnTo>
                      <a:lnTo>
                        <a:pt x="178" y="8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19" name="Freeform 335">
                  <a:extLst>
                    <a:ext uri="{FF2B5EF4-FFF2-40B4-BE49-F238E27FC236}">
                      <a16:creationId xmlns:a16="http://schemas.microsoft.com/office/drawing/2014/main" id="{B088405A-6CCA-AC3D-EAF2-7BB79AC5D295}"/>
                    </a:ext>
                  </a:extLst>
                </p:cNvPr>
                <p:cNvSpPr>
                  <a:spLocks/>
                </p:cNvSpPr>
                <p:nvPr/>
              </p:nvSpPr>
              <p:spPr bwMode="auto">
                <a:xfrm>
                  <a:off x="3576" y="2781"/>
                  <a:ext cx="173" cy="174"/>
                </a:xfrm>
                <a:custGeom>
                  <a:avLst/>
                  <a:gdLst>
                    <a:gd name="T0" fmla="*/ 173 w 173"/>
                    <a:gd name="T1" fmla="*/ 88 h 174"/>
                    <a:gd name="T2" fmla="*/ 173 w 173"/>
                    <a:gd name="T3" fmla="*/ 88 h 174"/>
                    <a:gd name="T4" fmla="*/ 171 w 173"/>
                    <a:gd name="T5" fmla="*/ 104 h 174"/>
                    <a:gd name="T6" fmla="*/ 167 w 173"/>
                    <a:gd name="T7" fmla="*/ 121 h 174"/>
                    <a:gd name="T8" fmla="*/ 159 w 173"/>
                    <a:gd name="T9" fmla="*/ 136 h 174"/>
                    <a:gd name="T10" fmla="*/ 149 w 173"/>
                    <a:gd name="T11" fmla="*/ 148 h 174"/>
                    <a:gd name="T12" fmla="*/ 135 w 173"/>
                    <a:gd name="T13" fmla="*/ 159 h 174"/>
                    <a:gd name="T14" fmla="*/ 120 w 173"/>
                    <a:gd name="T15" fmla="*/ 168 h 174"/>
                    <a:gd name="T16" fmla="*/ 105 w 173"/>
                    <a:gd name="T17" fmla="*/ 172 h 174"/>
                    <a:gd name="T18" fmla="*/ 87 w 173"/>
                    <a:gd name="T19" fmla="*/ 174 h 174"/>
                    <a:gd name="T20" fmla="*/ 87 w 173"/>
                    <a:gd name="T21" fmla="*/ 174 h 174"/>
                    <a:gd name="T22" fmla="*/ 69 w 173"/>
                    <a:gd name="T23" fmla="*/ 172 h 174"/>
                    <a:gd name="T24" fmla="*/ 54 w 173"/>
                    <a:gd name="T25" fmla="*/ 168 h 174"/>
                    <a:gd name="T26" fmla="*/ 39 w 173"/>
                    <a:gd name="T27" fmla="*/ 159 h 174"/>
                    <a:gd name="T28" fmla="*/ 25 w 173"/>
                    <a:gd name="T29" fmla="*/ 148 h 174"/>
                    <a:gd name="T30" fmla="*/ 15 w 173"/>
                    <a:gd name="T31" fmla="*/ 136 h 174"/>
                    <a:gd name="T32" fmla="*/ 7 w 173"/>
                    <a:gd name="T33" fmla="*/ 121 h 174"/>
                    <a:gd name="T34" fmla="*/ 3 w 173"/>
                    <a:gd name="T35" fmla="*/ 104 h 174"/>
                    <a:gd name="T36" fmla="*/ 0 w 173"/>
                    <a:gd name="T37" fmla="*/ 88 h 174"/>
                    <a:gd name="T38" fmla="*/ 0 w 173"/>
                    <a:gd name="T39" fmla="*/ 88 h 174"/>
                    <a:gd name="T40" fmla="*/ 3 w 173"/>
                    <a:gd name="T41" fmla="*/ 70 h 174"/>
                    <a:gd name="T42" fmla="*/ 7 w 173"/>
                    <a:gd name="T43" fmla="*/ 53 h 174"/>
                    <a:gd name="T44" fmla="*/ 15 w 173"/>
                    <a:gd name="T45" fmla="*/ 40 h 174"/>
                    <a:gd name="T46" fmla="*/ 25 w 173"/>
                    <a:gd name="T47" fmla="*/ 26 h 174"/>
                    <a:gd name="T48" fmla="*/ 39 w 173"/>
                    <a:gd name="T49" fmla="*/ 16 h 174"/>
                    <a:gd name="T50" fmla="*/ 54 w 173"/>
                    <a:gd name="T51" fmla="*/ 8 h 174"/>
                    <a:gd name="T52" fmla="*/ 69 w 173"/>
                    <a:gd name="T53" fmla="*/ 2 h 174"/>
                    <a:gd name="T54" fmla="*/ 87 w 173"/>
                    <a:gd name="T55" fmla="*/ 0 h 174"/>
                    <a:gd name="T56" fmla="*/ 87 w 173"/>
                    <a:gd name="T57" fmla="*/ 0 h 174"/>
                    <a:gd name="T58" fmla="*/ 105 w 173"/>
                    <a:gd name="T59" fmla="*/ 2 h 174"/>
                    <a:gd name="T60" fmla="*/ 120 w 173"/>
                    <a:gd name="T61" fmla="*/ 8 h 174"/>
                    <a:gd name="T62" fmla="*/ 135 w 173"/>
                    <a:gd name="T63" fmla="*/ 16 h 174"/>
                    <a:gd name="T64" fmla="*/ 149 w 173"/>
                    <a:gd name="T65" fmla="*/ 26 h 174"/>
                    <a:gd name="T66" fmla="*/ 159 w 173"/>
                    <a:gd name="T67" fmla="*/ 40 h 174"/>
                    <a:gd name="T68" fmla="*/ 167 w 173"/>
                    <a:gd name="T69" fmla="*/ 53 h 174"/>
                    <a:gd name="T70" fmla="*/ 171 w 173"/>
                    <a:gd name="T71" fmla="*/ 70 h 174"/>
                    <a:gd name="T72" fmla="*/ 173 w 173"/>
                    <a:gd name="T73" fmla="*/ 88 h 174"/>
                    <a:gd name="T74" fmla="*/ 173 w 173"/>
                    <a:gd name="T75"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4">
                      <a:moveTo>
                        <a:pt x="173" y="88"/>
                      </a:moveTo>
                      <a:lnTo>
                        <a:pt x="173" y="88"/>
                      </a:lnTo>
                      <a:lnTo>
                        <a:pt x="171" y="104"/>
                      </a:lnTo>
                      <a:lnTo>
                        <a:pt x="167" y="121"/>
                      </a:lnTo>
                      <a:lnTo>
                        <a:pt x="159" y="136"/>
                      </a:lnTo>
                      <a:lnTo>
                        <a:pt x="149" y="148"/>
                      </a:lnTo>
                      <a:lnTo>
                        <a:pt x="135" y="159"/>
                      </a:lnTo>
                      <a:lnTo>
                        <a:pt x="120" y="168"/>
                      </a:lnTo>
                      <a:lnTo>
                        <a:pt x="105" y="172"/>
                      </a:lnTo>
                      <a:lnTo>
                        <a:pt x="87" y="174"/>
                      </a:lnTo>
                      <a:lnTo>
                        <a:pt x="87" y="174"/>
                      </a:lnTo>
                      <a:lnTo>
                        <a:pt x="69" y="172"/>
                      </a:lnTo>
                      <a:lnTo>
                        <a:pt x="54" y="168"/>
                      </a:lnTo>
                      <a:lnTo>
                        <a:pt x="39" y="159"/>
                      </a:lnTo>
                      <a:lnTo>
                        <a:pt x="25" y="148"/>
                      </a:lnTo>
                      <a:lnTo>
                        <a:pt x="15" y="136"/>
                      </a:lnTo>
                      <a:lnTo>
                        <a:pt x="7" y="121"/>
                      </a:lnTo>
                      <a:lnTo>
                        <a:pt x="3" y="104"/>
                      </a:lnTo>
                      <a:lnTo>
                        <a:pt x="0" y="88"/>
                      </a:lnTo>
                      <a:lnTo>
                        <a:pt x="0" y="88"/>
                      </a:lnTo>
                      <a:lnTo>
                        <a:pt x="3" y="70"/>
                      </a:lnTo>
                      <a:lnTo>
                        <a:pt x="7" y="53"/>
                      </a:lnTo>
                      <a:lnTo>
                        <a:pt x="15" y="40"/>
                      </a:lnTo>
                      <a:lnTo>
                        <a:pt x="25" y="26"/>
                      </a:lnTo>
                      <a:lnTo>
                        <a:pt x="39" y="16"/>
                      </a:lnTo>
                      <a:lnTo>
                        <a:pt x="54" y="8"/>
                      </a:lnTo>
                      <a:lnTo>
                        <a:pt x="69" y="2"/>
                      </a:lnTo>
                      <a:lnTo>
                        <a:pt x="87" y="0"/>
                      </a:lnTo>
                      <a:lnTo>
                        <a:pt x="87" y="0"/>
                      </a:lnTo>
                      <a:lnTo>
                        <a:pt x="105" y="2"/>
                      </a:lnTo>
                      <a:lnTo>
                        <a:pt x="120" y="8"/>
                      </a:lnTo>
                      <a:lnTo>
                        <a:pt x="135" y="16"/>
                      </a:lnTo>
                      <a:lnTo>
                        <a:pt x="149" y="26"/>
                      </a:lnTo>
                      <a:lnTo>
                        <a:pt x="159" y="40"/>
                      </a:lnTo>
                      <a:lnTo>
                        <a:pt x="167" y="53"/>
                      </a:lnTo>
                      <a:lnTo>
                        <a:pt x="171" y="70"/>
                      </a:lnTo>
                      <a:lnTo>
                        <a:pt x="173" y="88"/>
                      </a:lnTo>
                      <a:lnTo>
                        <a:pt x="173" y="8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0" name="Freeform 336">
                  <a:extLst>
                    <a:ext uri="{FF2B5EF4-FFF2-40B4-BE49-F238E27FC236}">
                      <a16:creationId xmlns:a16="http://schemas.microsoft.com/office/drawing/2014/main" id="{2B003D0E-E3C1-A7A9-5BB5-D0944631D0D5}"/>
                    </a:ext>
                  </a:extLst>
                </p:cNvPr>
                <p:cNvSpPr>
                  <a:spLocks/>
                </p:cNvSpPr>
                <p:nvPr/>
              </p:nvSpPr>
              <p:spPr bwMode="auto">
                <a:xfrm>
                  <a:off x="3723" y="2771"/>
                  <a:ext cx="180" cy="179"/>
                </a:xfrm>
                <a:custGeom>
                  <a:avLst/>
                  <a:gdLst>
                    <a:gd name="T0" fmla="*/ 180 w 180"/>
                    <a:gd name="T1" fmla="*/ 90 h 179"/>
                    <a:gd name="T2" fmla="*/ 180 w 180"/>
                    <a:gd name="T3" fmla="*/ 90 h 179"/>
                    <a:gd name="T4" fmla="*/ 180 w 180"/>
                    <a:gd name="T5" fmla="*/ 99 h 179"/>
                    <a:gd name="T6" fmla="*/ 178 w 180"/>
                    <a:gd name="T7" fmla="*/ 108 h 179"/>
                    <a:gd name="T8" fmla="*/ 172 w 180"/>
                    <a:gd name="T9" fmla="*/ 125 h 179"/>
                    <a:gd name="T10" fmla="*/ 165 w 180"/>
                    <a:gd name="T11" fmla="*/ 140 h 179"/>
                    <a:gd name="T12" fmla="*/ 152 w 180"/>
                    <a:gd name="T13" fmla="*/ 154 h 179"/>
                    <a:gd name="T14" fmla="*/ 140 w 180"/>
                    <a:gd name="T15" fmla="*/ 164 h 179"/>
                    <a:gd name="T16" fmla="*/ 124 w 180"/>
                    <a:gd name="T17" fmla="*/ 173 h 179"/>
                    <a:gd name="T18" fmla="*/ 107 w 180"/>
                    <a:gd name="T19" fmla="*/ 178 h 179"/>
                    <a:gd name="T20" fmla="*/ 98 w 180"/>
                    <a:gd name="T21" fmla="*/ 179 h 179"/>
                    <a:gd name="T22" fmla="*/ 89 w 180"/>
                    <a:gd name="T23" fmla="*/ 179 h 179"/>
                    <a:gd name="T24" fmla="*/ 89 w 180"/>
                    <a:gd name="T25" fmla="*/ 179 h 179"/>
                    <a:gd name="T26" fmla="*/ 80 w 180"/>
                    <a:gd name="T27" fmla="*/ 179 h 179"/>
                    <a:gd name="T28" fmla="*/ 71 w 180"/>
                    <a:gd name="T29" fmla="*/ 178 h 179"/>
                    <a:gd name="T30" fmla="*/ 54 w 180"/>
                    <a:gd name="T31" fmla="*/ 173 h 179"/>
                    <a:gd name="T32" fmla="*/ 39 w 180"/>
                    <a:gd name="T33" fmla="*/ 164 h 179"/>
                    <a:gd name="T34" fmla="*/ 26 w 180"/>
                    <a:gd name="T35" fmla="*/ 154 h 179"/>
                    <a:gd name="T36" fmla="*/ 15 w 180"/>
                    <a:gd name="T37" fmla="*/ 140 h 179"/>
                    <a:gd name="T38" fmla="*/ 6 w 180"/>
                    <a:gd name="T39" fmla="*/ 125 h 179"/>
                    <a:gd name="T40" fmla="*/ 2 w 180"/>
                    <a:gd name="T41" fmla="*/ 108 h 179"/>
                    <a:gd name="T42" fmla="*/ 0 w 180"/>
                    <a:gd name="T43" fmla="*/ 99 h 179"/>
                    <a:gd name="T44" fmla="*/ 0 w 180"/>
                    <a:gd name="T45" fmla="*/ 90 h 179"/>
                    <a:gd name="T46" fmla="*/ 0 w 180"/>
                    <a:gd name="T47" fmla="*/ 90 h 179"/>
                    <a:gd name="T48" fmla="*/ 0 w 180"/>
                    <a:gd name="T49" fmla="*/ 81 h 179"/>
                    <a:gd name="T50" fmla="*/ 2 w 180"/>
                    <a:gd name="T51" fmla="*/ 72 h 179"/>
                    <a:gd name="T52" fmla="*/ 6 w 180"/>
                    <a:gd name="T53" fmla="*/ 54 h 179"/>
                    <a:gd name="T54" fmla="*/ 15 w 180"/>
                    <a:gd name="T55" fmla="*/ 39 h 179"/>
                    <a:gd name="T56" fmla="*/ 26 w 180"/>
                    <a:gd name="T57" fmla="*/ 26 h 179"/>
                    <a:gd name="T58" fmla="*/ 39 w 180"/>
                    <a:gd name="T59" fmla="*/ 15 h 179"/>
                    <a:gd name="T60" fmla="*/ 54 w 180"/>
                    <a:gd name="T61" fmla="*/ 7 h 179"/>
                    <a:gd name="T62" fmla="*/ 71 w 180"/>
                    <a:gd name="T63" fmla="*/ 1 h 179"/>
                    <a:gd name="T64" fmla="*/ 80 w 180"/>
                    <a:gd name="T65" fmla="*/ 0 h 179"/>
                    <a:gd name="T66" fmla="*/ 89 w 180"/>
                    <a:gd name="T67" fmla="*/ 0 h 179"/>
                    <a:gd name="T68" fmla="*/ 89 w 180"/>
                    <a:gd name="T69" fmla="*/ 0 h 179"/>
                    <a:gd name="T70" fmla="*/ 98 w 180"/>
                    <a:gd name="T71" fmla="*/ 0 h 179"/>
                    <a:gd name="T72" fmla="*/ 107 w 180"/>
                    <a:gd name="T73" fmla="*/ 1 h 179"/>
                    <a:gd name="T74" fmla="*/ 124 w 180"/>
                    <a:gd name="T75" fmla="*/ 7 h 179"/>
                    <a:gd name="T76" fmla="*/ 140 w 180"/>
                    <a:gd name="T77" fmla="*/ 15 h 179"/>
                    <a:gd name="T78" fmla="*/ 152 w 180"/>
                    <a:gd name="T79" fmla="*/ 26 h 179"/>
                    <a:gd name="T80" fmla="*/ 165 w 180"/>
                    <a:gd name="T81" fmla="*/ 39 h 179"/>
                    <a:gd name="T82" fmla="*/ 172 w 180"/>
                    <a:gd name="T83" fmla="*/ 54 h 179"/>
                    <a:gd name="T84" fmla="*/ 178 w 180"/>
                    <a:gd name="T85" fmla="*/ 72 h 179"/>
                    <a:gd name="T86" fmla="*/ 180 w 180"/>
                    <a:gd name="T87" fmla="*/ 81 h 179"/>
                    <a:gd name="T88" fmla="*/ 180 w 180"/>
                    <a:gd name="T89" fmla="*/ 90 h 179"/>
                    <a:gd name="T90" fmla="*/ 180 w 180"/>
                    <a:gd name="T91"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179">
                      <a:moveTo>
                        <a:pt x="180" y="90"/>
                      </a:moveTo>
                      <a:lnTo>
                        <a:pt x="180" y="90"/>
                      </a:lnTo>
                      <a:lnTo>
                        <a:pt x="180" y="99"/>
                      </a:lnTo>
                      <a:lnTo>
                        <a:pt x="178" y="108"/>
                      </a:lnTo>
                      <a:lnTo>
                        <a:pt x="172" y="125"/>
                      </a:lnTo>
                      <a:lnTo>
                        <a:pt x="165" y="140"/>
                      </a:lnTo>
                      <a:lnTo>
                        <a:pt x="152" y="154"/>
                      </a:lnTo>
                      <a:lnTo>
                        <a:pt x="140" y="164"/>
                      </a:lnTo>
                      <a:lnTo>
                        <a:pt x="124" y="173"/>
                      </a:lnTo>
                      <a:lnTo>
                        <a:pt x="107" y="178"/>
                      </a:lnTo>
                      <a:lnTo>
                        <a:pt x="98" y="179"/>
                      </a:lnTo>
                      <a:lnTo>
                        <a:pt x="89" y="179"/>
                      </a:lnTo>
                      <a:lnTo>
                        <a:pt x="89" y="179"/>
                      </a:lnTo>
                      <a:lnTo>
                        <a:pt x="80" y="179"/>
                      </a:lnTo>
                      <a:lnTo>
                        <a:pt x="71" y="178"/>
                      </a:lnTo>
                      <a:lnTo>
                        <a:pt x="54" y="173"/>
                      </a:lnTo>
                      <a:lnTo>
                        <a:pt x="39" y="164"/>
                      </a:lnTo>
                      <a:lnTo>
                        <a:pt x="26" y="154"/>
                      </a:lnTo>
                      <a:lnTo>
                        <a:pt x="15" y="140"/>
                      </a:lnTo>
                      <a:lnTo>
                        <a:pt x="6" y="125"/>
                      </a:lnTo>
                      <a:lnTo>
                        <a:pt x="2" y="108"/>
                      </a:lnTo>
                      <a:lnTo>
                        <a:pt x="0" y="99"/>
                      </a:lnTo>
                      <a:lnTo>
                        <a:pt x="0" y="90"/>
                      </a:lnTo>
                      <a:lnTo>
                        <a:pt x="0" y="90"/>
                      </a:lnTo>
                      <a:lnTo>
                        <a:pt x="0" y="81"/>
                      </a:lnTo>
                      <a:lnTo>
                        <a:pt x="2" y="72"/>
                      </a:lnTo>
                      <a:lnTo>
                        <a:pt x="6" y="54"/>
                      </a:lnTo>
                      <a:lnTo>
                        <a:pt x="15" y="39"/>
                      </a:lnTo>
                      <a:lnTo>
                        <a:pt x="26" y="26"/>
                      </a:lnTo>
                      <a:lnTo>
                        <a:pt x="39" y="15"/>
                      </a:lnTo>
                      <a:lnTo>
                        <a:pt x="54" y="7"/>
                      </a:lnTo>
                      <a:lnTo>
                        <a:pt x="71" y="1"/>
                      </a:lnTo>
                      <a:lnTo>
                        <a:pt x="80" y="0"/>
                      </a:lnTo>
                      <a:lnTo>
                        <a:pt x="89" y="0"/>
                      </a:lnTo>
                      <a:lnTo>
                        <a:pt x="89" y="0"/>
                      </a:lnTo>
                      <a:lnTo>
                        <a:pt x="98" y="0"/>
                      </a:lnTo>
                      <a:lnTo>
                        <a:pt x="107" y="1"/>
                      </a:lnTo>
                      <a:lnTo>
                        <a:pt x="124" y="7"/>
                      </a:lnTo>
                      <a:lnTo>
                        <a:pt x="140" y="15"/>
                      </a:lnTo>
                      <a:lnTo>
                        <a:pt x="152" y="26"/>
                      </a:lnTo>
                      <a:lnTo>
                        <a:pt x="165" y="39"/>
                      </a:lnTo>
                      <a:lnTo>
                        <a:pt x="172" y="54"/>
                      </a:lnTo>
                      <a:lnTo>
                        <a:pt x="178" y="72"/>
                      </a:lnTo>
                      <a:lnTo>
                        <a:pt x="180" y="81"/>
                      </a:lnTo>
                      <a:lnTo>
                        <a:pt x="180" y="90"/>
                      </a:lnTo>
                      <a:lnTo>
                        <a:pt x="180" y="9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1" name="Freeform 337">
                  <a:extLst>
                    <a:ext uri="{FF2B5EF4-FFF2-40B4-BE49-F238E27FC236}">
                      <a16:creationId xmlns:a16="http://schemas.microsoft.com/office/drawing/2014/main" id="{ED46C93A-D7C9-7738-15C5-9ED912FC2A1E}"/>
                    </a:ext>
                  </a:extLst>
                </p:cNvPr>
                <p:cNvSpPr>
                  <a:spLocks/>
                </p:cNvSpPr>
                <p:nvPr/>
              </p:nvSpPr>
              <p:spPr bwMode="auto">
                <a:xfrm>
                  <a:off x="3799" y="2676"/>
                  <a:ext cx="214" cy="214"/>
                </a:xfrm>
                <a:custGeom>
                  <a:avLst/>
                  <a:gdLst>
                    <a:gd name="T0" fmla="*/ 214 w 214"/>
                    <a:gd name="T1" fmla="*/ 107 h 214"/>
                    <a:gd name="T2" fmla="*/ 211 w 214"/>
                    <a:gd name="T3" fmla="*/ 128 h 214"/>
                    <a:gd name="T4" fmla="*/ 205 w 214"/>
                    <a:gd name="T5" fmla="*/ 149 h 214"/>
                    <a:gd name="T6" fmla="*/ 196 w 214"/>
                    <a:gd name="T7" fmla="*/ 167 h 214"/>
                    <a:gd name="T8" fmla="*/ 182 w 214"/>
                    <a:gd name="T9" fmla="*/ 182 h 214"/>
                    <a:gd name="T10" fmla="*/ 167 w 214"/>
                    <a:gd name="T11" fmla="*/ 196 h 214"/>
                    <a:gd name="T12" fmla="*/ 147 w 214"/>
                    <a:gd name="T13" fmla="*/ 205 h 214"/>
                    <a:gd name="T14" fmla="*/ 128 w 214"/>
                    <a:gd name="T15" fmla="*/ 212 h 214"/>
                    <a:gd name="T16" fmla="*/ 107 w 214"/>
                    <a:gd name="T17" fmla="*/ 214 h 214"/>
                    <a:gd name="T18" fmla="*/ 96 w 214"/>
                    <a:gd name="T19" fmla="*/ 214 h 214"/>
                    <a:gd name="T20" fmla="*/ 75 w 214"/>
                    <a:gd name="T21" fmla="*/ 209 h 214"/>
                    <a:gd name="T22" fmla="*/ 55 w 214"/>
                    <a:gd name="T23" fmla="*/ 200 h 214"/>
                    <a:gd name="T24" fmla="*/ 39 w 214"/>
                    <a:gd name="T25" fmla="*/ 190 h 214"/>
                    <a:gd name="T26" fmla="*/ 24 w 214"/>
                    <a:gd name="T27" fmla="*/ 175 h 214"/>
                    <a:gd name="T28" fmla="*/ 12 w 214"/>
                    <a:gd name="T29" fmla="*/ 158 h 214"/>
                    <a:gd name="T30" fmla="*/ 4 w 214"/>
                    <a:gd name="T31" fmla="*/ 139 h 214"/>
                    <a:gd name="T32" fmla="*/ 0 w 214"/>
                    <a:gd name="T33" fmla="*/ 118 h 214"/>
                    <a:gd name="T34" fmla="*/ 0 w 214"/>
                    <a:gd name="T35" fmla="*/ 107 h 214"/>
                    <a:gd name="T36" fmla="*/ 1 w 214"/>
                    <a:gd name="T37" fmla="*/ 86 h 214"/>
                    <a:gd name="T38" fmla="*/ 7 w 214"/>
                    <a:gd name="T39" fmla="*/ 65 h 214"/>
                    <a:gd name="T40" fmla="*/ 18 w 214"/>
                    <a:gd name="T41" fmla="*/ 47 h 214"/>
                    <a:gd name="T42" fmla="*/ 31 w 214"/>
                    <a:gd name="T43" fmla="*/ 32 h 214"/>
                    <a:gd name="T44" fmla="*/ 46 w 214"/>
                    <a:gd name="T45" fmla="*/ 18 h 214"/>
                    <a:gd name="T46" fmla="*/ 64 w 214"/>
                    <a:gd name="T47" fmla="*/ 9 h 214"/>
                    <a:gd name="T48" fmla="*/ 85 w 214"/>
                    <a:gd name="T49" fmla="*/ 1 h 214"/>
                    <a:gd name="T50" fmla="*/ 107 w 214"/>
                    <a:gd name="T51" fmla="*/ 0 h 214"/>
                    <a:gd name="T52" fmla="*/ 117 w 214"/>
                    <a:gd name="T53" fmla="*/ 0 h 214"/>
                    <a:gd name="T54" fmla="*/ 138 w 214"/>
                    <a:gd name="T55" fmla="*/ 4 h 214"/>
                    <a:gd name="T56" fmla="*/ 158 w 214"/>
                    <a:gd name="T57" fmla="*/ 14 h 214"/>
                    <a:gd name="T58" fmla="*/ 174 w 214"/>
                    <a:gd name="T59" fmla="*/ 24 h 214"/>
                    <a:gd name="T60" fmla="*/ 189 w 214"/>
                    <a:gd name="T61" fmla="*/ 39 h 214"/>
                    <a:gd name="T62" fmla="*/ 200 w 214"/>
                    <a:gd name="T63" fmla="*/ 56 h 214"/>
                    <a:gd name="T64" fmla="*/ 209 w 214"/>
                    <a:gd name="T65" fmla="*/ 75 h 214"/>
                    <a:gd name="T66" fmla="*/ 212 w 214"/>
                    <a:gd name="T67" fmla="*/ 96 h 214"/>
                    <a:gd name="T68" fmla="*/ 214 w 214"/>
                    <a:gd name="T69" fmla="*/ 10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214" y="107"/>
                      </a:moveTo>
                      <a:lnTo>
                        <a:pt x="214" y="107"/>
                      </a:lnTo>
                      <a:lnTo>
                        <a:pt x="212" y="118"/>
                      </a:lnTo>
                      <a:lnTo>
                        <a:pt x="211" y="128"/>
                      </a:lnTo>
                      <a:lnTo>
                        <a:pt x="209" y="139"/>
                      </a:lnTo>
                      <a:lnTo>
                        <a:pt x="205" y="149"/>
                      </a:lnTo>
                      <a:lnTo>
                        <a:pt x="200" y="158"/>
                      </a:lnTo>
                      <a:lnTo>
                        <a:pt x="196" y="167"/>
                      </a:lnTo>
                      <a:lnTo>
                        <a:pt x="189" y="175"/>
                      </a:lnTo>
                      <a:lnTo>
                        <a:pt x="182" y="182"/>
                      </a:lnTo>
                      <a:lnTo>
                        <a:pt x="174" y="190"/>
                      </a:lnTo>
                      <a:lnTo>
                        <a:pt x="167" y="196"/>
                      </a:lnTo>
                      <a:lnTo>
                        <a:pt x="158" y="200"/>
                      </a:lnTo>
                      <a:lnTo>
                        <a:pt x="147" y="205"/>
                      </a:lnTo>
                      <a:lnTo>
                        <a:pt x="138" y="209"/>
                      </a:lnTo>
                      <a:lnTo>
                        <a:pt x="128" y="212"/>
                      </a:lnTo>
                      <a:lnTo>
                        <a:pt x="117" y="214"/>
                      </a:lnTo>
                      <a:lnTo>
                        <a:pt x="107" y="214"/>
                      </a:lnTo>
                      <a:lnTo>
                        <a:pt x="107" y="214"/>
                      </a:lnTo>
                      <a:lnTo>
                        <a:pt x="96" y="214"/>
                      </a:lnTo>
                      <a:lnTo>
                        <a:pt x="85" y="212"/>
                      </a:lnTo>
                      <a:lnTo>
                        <a:pt x="75" y="209"/>
                      </a:lnTo>
                      <a:lnTo>
                        <a:pt x="64" y="205"/>
                      </a:lnTo>
                      <a:lnTo>
                        <a:pt x="55" y="200"/>
                      </a:lnTo>
                      <a:lnTo>
                        <a:pt x="46" y="196"/>
                      </a:lnTo>
                      <a:lnTo>
                        <a:pt x="39" y="190"/>
                      </a:lnTo>
                      <a:lnTo>
                        <a:pt x="31" y="182"/>
                      </a:lnTo>
                      <a:lnTo>
                        <a:pt x="24" y="175"/>
                      </a:lnTo>
                      <a:lnTo>
                        <a:pt x="18" y="167"/>
                      </a:lnTo>
                      <a:lnTo>
                        <a:pt x="12" y="158"/>
                      </a:lnTo>
                      <a:lnTo>
                        <a:pt x="7" y="149"/>
                      </a:lnTo>
                      <a:lnTo>
                        <a:pt x="4" y="139"/>
                      </a:lnTo>
                      <a:lnTo>
                        <a:pt x="1" y="128"/>
                      </a:lnTo>
                      <a:lnTo>
                        <a:pt x="0" y="118"/>
                      </a:lnTo>
                      <a:lnTo>
                        <a:pt x="0" y="107"/>
                      </a:lnTo>
                      <a:lnTo>
                        <a:pt x="0" y="107"/>
                      </a:lnTo>
                      <a:lnTo>
                        <a:pt x="0" y="96"/>
                      </a:lnTo>
                      <a:lnTo>
                        <a:pt x="1" y="86"/>
                      </a:lnTo>
                      <a:lnTo>
                        <a:pt x="4" y="75"/>
                      </a:lnTo>
                      <a:lnTo>
                        <a:pt x="7" y="65"/>
                      </a:lnTo>
                      <a:lnTo>
                        <a:pt x="12" y="56"/>
                      </a:lnTo>
                      <a:lnTo>
                        <a:pt x="18" y="47"/>
                      </a:lnTo>
                      <a:lnTo>
                        <a:pt x="24" y="39"/>
                      </a:lnTo>
                      <a:lnTo>
                        <a:pt x="31" y="32"/>
                      </a:lnTo>
                      <a:lnTo>
                        <a:pt x="39" y="24"/>
                      </a:lnTo>
                      <a:lnTo>
                        <a:pt x="46" y="18"/>
                      </a:lnTo>
                      <a:lnTo>
                        <a:pt x="55" y="14"/>
                      </a:lnTo>
                      <a:lnTo>
                        <a:pt x="64" y="9"/>
                      </a:lnTo>
                      <a:lnTo>
                        <a:pt x="75" y="4"/>
                      </a:lnTo>
                      <a:lnTo>
                        <a:pt x="85" y="1"/>
                      </a:lnTo>
                      <a:lnTo>
                        <a:pt x="96" y="0"/>
                      </a:lnTo>
                      <a:lnTo>
                        <a:pt x="107" y="0"/>
                      </a:lnTo>
                      <a:lnTo>
                        <a:pt x="107" y="0"/>
                      </a:lnTo>
                      <a:lnTo>
                        <a:pt x="117" y="0"/>
                      </a:lnTo>
                      <a:lnTo>
                        <a:pt x="128" y="1"/>
                      </a:lnTo>
                      <a:lnTo>
                        <a:pt x="138" y="4"/>
                      </a:lnTo>
                      <a:lnTo>
                        <a:pt x="147" y="9"/>
                      </a:lnTo>
                      <a:lnTo>
                        <a:pt x="158" y="14"/>
                      </a:lnTo>
                      <a:lnTo>
                        <a:pt x="167" y="18"/>
                      </a:lnTo>
                      <a:lnTo>
                        <a:pt x="174" y="24"/>
                      </a:lnTo>
                      <a:lnTo>
                        <a:pt x="182" y="32"/>
                      </a:lnTo>
                      <a:lnTo>
                        <a:pt x="189" y="39"/>
                      </a:lnTo>
                      <a:lnTo>
                        <a:pt x="196" y="47"/>
                      </a:lnTo>
                      <a:lnTo>
                        <a:pt x="200" y="56"/>
                      </a:lnTo>
                      <a:lnTo>
                        <a:pt x="205" y="65"/>
                      </a:lnTo>
                      <a:lnTo>
                        <a:pt x="209" y="75"/>
                      </a:lnTo>
                      <a:lnTo>
                        <a:pt x="211" y="86"/>
                      </a:lnTo>
                      <a:lnTo>
                        <a:pt x="212" y="96"/>
                      </a:lnTo>
                      <a:lnTo>
                        <a:pt x="214" y="107"/>
                      </a:lnTo>
                      <a:lnTo>
                        <a:pt x="214" y="10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2" name="Freeform 338">
                  <a:extLst>
                    <a:ext uri="{FF2B5EF4-FFF2-40B4-BE49-F238E27FC236}">
                      <a16:creationId xmlns:a16="http://schemas.microsoft.com/office/drawing/2014/main" id="{3E352D3A-035C-30E0-71CB-3961BFEA1793}"/>
                    </a:ext>
                  </a:extLst>
                </p:cNvPr>
                <p:cNvSpPr>
                  <a:spLocks/>
                </p:cNvSpPr>
                <p:nvPr/>
              </p:nvSpPr>
              <p:spPr bwMode="auto">
                <a:xfrm>
                  <a:off x="3897" y="2598"/>
                  <a:ext cx="129" cy="129"/>
                </a:xfrm>
                <a:custGeom>
                  <a:avLst/>
                  <a:gdLst>
                    <a:gd name="T0" fmla="*/ 129 w 129"/>
                    <a:gd name="T1" fmla="*/ 64 h 129"/>
                    <a:gd name="T2" fmla="*/ 129 w 129"/>
                    <a:gd name="T3" fmla="*/ 64 h 129"/>
                    <a:gd name="T4" fmla="*/ 128 w 129"/>
                    <a:gd name="T5" fmla="*/ 78 h 129"/>
                    <a:gd name="T6" fmla="*/ 123 w 129"/>
                    <a:gd name="T7" fmla="*/ 90 h 129"/>
                    <a:gd name="T8" fmla="*/ 117 w 129"/>
                    <a:gd name="T9" fmla="*/ 101 h 129"/>
                    <a:gd name="T10" fmla="*/ 110 w 129"/>
                    <a:gd name="T11" fmla="*/ 111 h 129"/>
                    <a:gd name="T12" fmla="*/ 101 w 129"/>
                    <a:gd name="T13" fmla="*/ 119 h 129"/>
                    <a:gd name="T14" fmla="*/ 88 w 129"/>
                    <a:gd name="T15" fmla="*/ 125 h 129"/>
                    <a:gd name="T16" fmla="*/ 76 w 129"/>
                    <a:gd name="T17" fmla="*/ 128 h 129"/>
                    <a:gd name="T18" fmla="*/ 64 w 129"/>
                    <a:gd name="T19" fmla="*/ 129 h 129"/>
                    <a:gd name="T20" fmla="*/ 64 w 129"/>
                    <a:gd name="T21" fmla="*/ 129 h 129"/>
                    <a:gd name="T22" fmla="*/ 51 w 129"/>
                    <a:gd name="T23" fmla="*/ 128 h 129"/>
                    <a:gd name="T24" fmla="*/ 39 w 129"/>
                    <a:gd name="T25" fmla="*/ 125 h 129"/>
                    <a:gd name="T26" fmla="*/ 28 w 129"/>
                    <a:gd name="T27" fmla="*/ 119 h 129"/>
                    <a:gd name="T28" fmla="*/ 18 w 129"/>
                    <a:gd name="T29" fmla="*/ 111 h 129"/>
                    <a:gd name="T30" fmla="*/ 10 w 129"/>
                    <a:gd name="T31" fmla="*/ 101 h 129"/>
                    <a:gd name="T32" fmla="*/ 4 w 129"/>
                    <a:gd name="T33" fmla="*/ 90 h 129"/>
                    <a:gd name="T34" fmla="*/ 0 w 129"/>
                    <a:gd name="T35" fmla="*/ 78 h 129"/>
                    <a:gd name="T36" fmla="*/ 0 w 129"/>
                    <a:gd name="T37" fmla="*/ 64 h 129"/>
                    <a:gd name="T38" fmla="*/ 0 w 129"/>
                    <a:gd name="T39" fmla="*/ 64 h 129"/>
                    <a:gd name="T40" fmla="*/ 0 w 129"/>
                    <a:gd name="T41" fmla="*/ 51 h 129"/>
                    <a:gd name="T42" fmla="*/ 4 w 129"/>
                    <a:gd name="T43" fmla="*/ 39 h 129"/>
                    <a:gd name="T44" fmla="*/ 10 w 129"/>
                    <a:gd name="T45" fmla="*/ 28 h 129"/>
                    <a:gd name="T46" fmla="*/ 18 w 129"/>
                    <a:gd name="T47" fmla="*/ 19 h 129"/>
                    <a:gd name="T48" fmla="*/ 28 w 129"/>
                    <a:gd name="T49" fmla="*/ 10 h 129"/>
                    <a:gd name="T50" fmla="*/ 39 w 129"/>
                    <a:gd name="T51" fmla="*/ 4 h 129"/>
                    <a:gd name="T52" fmla="*/ 51 w 129"/>
                    <a:gd name="T53" fmla="*/ 1 h 129"/>
                    <a:gd name="T54" fmla="*/ 64 w 129"/>
                    <a:gd name="T55" fmla="*/ 0 h 129"/>
                    <a:gd name="T56" fmla="*/ 64 w 129"/>
                    <a:gd name="T57" fmla="*/ 0 h 129"/>
                    <a:gd name="T58" fmla="*/ 76 w 129"/>
                    <a:gd name="T59" fmla="*/ 1 h 129"/>
                    <a:gd name="T60" fmla="*/ 88 w 129"/>
                    <a:gd name="T61" fmla="*/ 4 h 129"/>
                    <a:gd name="T62" fmla="*/ 101 w 129"/>
                    <a:gd name="T63" fmla="*/ 10 h 129"/>
                    <a:gd name="T64" fmla="*/ 110 w 129"/>
                    <a:gd name="T65" fmla="*/ 19 h 129"/>
                    <a:gd name="T66" fmla="*/ 117 w 129"/>
                    <a:gd name="T67" fmla="*/ 28 h 129"/>
                    <a:gd name="T68" fmla="*/ 123 w 129"/>
                    <a:gd name="T69" fmla="*/ 39 h 129"/>
                    <a:gd name="T70" fmla="*/ 128 w 129"/>
                    <a:gd name="T71" fmla="*/ 51 h 129"/>
                    <a:gd name="T72" fmla="*/ 129 w 129"/>
                    <a:gd name="T73" fmla="*/ 64 h 129"/>
                    <a:gd name="T74" fmla="*/ 129 w 129"/>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29">
                      <a:moveTo>
                        <a:pt x="129" y="64"/>
                      </a:moveTo>
                      <a:lnTo>
                        <a:pt x="129" y="64"/>
                      </a:lnTo>
                      <a:lnTo>
                        <a:pt x="128" y="78"/>
                      </a:lnTo>
                      <a:lnTo>
                        <a:pt x="123" y="90"/>
                      </a:lnTo>
                      <a:lnTo>
                        <a:pt x="117" y="101"/>
                      </a:lnTo>
                      <a:lnTo>
                        <a:pt x="110" y="111"/>
                      </a:lnTo>
                      <a:lnTo>
                        <a:pt x="101" y="119"/>
                      </a:lnTo>
                      <a:lnTo>
                        <a:pt x="88" y="125"/>
                      </a:lnTo>
                      <a:lnTo>
                        <a:pt x="76" y="128"/>
                      </a:lnTo>
                      <a:lnTo>
                        <a:pt x="64" y="129"/>
                      </a:lnTo>
                      <a:lnTo>
                        <a:pt x="64" y="129"/>
                      </a:lnTo>
                      <a:lnTo>
                        <a:pt x="51" y="128"/>
                      </a:lnTo>
                      <a:lnTo>
                        <a:pt x="39" y="125"/>
                      </a:lnTo>
                      <a:lnTo>
                        <a:pt x="28" y="119"/>
                      </a:lnTo>
                      <a:lnTo>
                        <a:pt x="18" y="111"/>
                      </a:lnTo>
                      <a:lnTo>
                        <a:pt x="10" y="101"/>
                      </a:lnTo>
                      <a:lnTo>
                        <a:pt x="4" y="90"/>
                      </a:lnTo>
                      <a:lnTo>
                        <a:pt x="0" y="78"/>
                      </a:lnTo>
                      <a:lnTo>
                        <a:pt x="0" y="64"/>
                      </a:lnTo>
                      <a:lnTo>
                        <a:pt x="0" y="64"/>
                      </a:lnTo>
                      <a:lnTo>
                        <a:pt x="0" y="51"/>
                      </a:lnTo>
                      <a:lnTo>
                        <a:pt x="4" y="39"/>
                      </a:lnTo>
                      <a:lnTo>
                        <a:pt x="10" y="28"/>
                      </a:lnTo>
                      <a:lnTo>
                        <a:pt x="18" y="19"/>
                      </a:lnTo>
                      <a:lnTo>
                        <a:pt x="28" y="10"/>
                      </a:lnTo>
                      <a:lnTo>
                        <a:pt x="39" y="4"/>
                      </a:lnTo>
                      <a:lnTo>
                        <a:pt x="51" y="1"/>
                      </a:lnTo>
                      <a:lnTo>
                        <a:pt x="64" y="0"/>
                      </a:lnTo>
                      <a:lnTo>
                        <a:pt x="64" y="0"/>
                      </a:lnTo>
                      <a:lnTo>
                        <a:pt x="76" y="1"/>
                      </a:lnTo>
                      <a:lnTo>
                        <a:pt x="88" y="4"/>
                      </a:lnTo>
                      <a:lnTo>
                        <a:pt x="101" y="10"/>
                      </a:lnTo>
                      <a:lnTo>
                        <a:pt x="110" y="19"/>
                      </a:lnTo>
                      <a:lnTo>
                        <a:pt x="117" y="28"/>
                      </a:lnTo>
                      <a:lnTo>
                        <a:pt x="123" y="39"/>
                      </a:lnTo>
                      <a:lnTo>
                        <a:pt x="128" y="51"/>
                      </a:lnTo>
                      <a:lnTo>
                        <a:pt x="129" y="64"/>
                      </a:lnTo>
                      <a:lnTo>
                        <a:pt x="129" y="6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3" name="Freeform 339">
                  <a:extLst>
                    <a:ext uri="{FF2B5EF4-FFF2-40B4-BE49-F238E27FC236}">
                      <a16:creationId xmlns:a16="http://schemas.microsoft.com/office/drawing/2014/main" id="{1280F05D-4595-8273-DEDE-AEAB7D7E1CDB}"/>
                    </a:ext>
                  </a:extLst>
                </p:cNvPr>
                <p:cNvSpPr>
                  <a:spLocks/>
                </p:cNvSpPr>
                <p:nvPr/>
              </p:nvSpPr>
              <p:spPr bwMode="auto">
                <a:xfrm>
                  <a:off x="4097" y="2573"/>
                  <a:ext cx="222" cy="222"/>
                </a:xfrm>
                <a:custGeom>
                  <a:avLst/>
                  <a:gdLst>
                    <a:gd name="T0" fmla="*/ 222 w 222"/>
                    <a:gd name="T1" fmla="*/ 112 h 222"/>
                    <a:gd name="T2" fmla="*/ 219 w 222"/>
                    <a:gd name="T3" fmla="*/ 135 h 222"/>
                    <a:gd name="T4" fmla="*/ 213 w 222"/>
                    <a:gd name="T5" fmla="*/ 154 h 222"/>
                    <a:gd name="T6" fmla="*/ 202 w 222"/>
                    <a:gd name="T7" fmla="*/ 174 h 222"/>
                    <a:gd name="T8" fmla="*/ 188 w 222"/>
                    <a:gd name="T9" fmla="*/ 190 h 222"/>
                    <a:gd name="T10" fmla="*/ 172 w 222"/>
                    <a:gd name="T11" fmla="*/ 204 h 222"/>
                    <a:gd name="T12" fmla="*/ 154 w 222"/>
                    <a:gd name="T13" fmla="*/ 214 h 222"/>
                    <a:gd name="T14" fmla="*/ 133 w 222"/>
                    <a:gd name="T15" fmla="*/ 221 h 222"/>
                    <a:gd name="T16" fmla="*/ 110 w 222"/>
                    <a:gd name="T17" fmla="*/ 222 h 222"/>
                    <a:gd name="T18" fmla="*/ 99 w 222"/>
                    <a:gd name="T19" fmla="*/ 222 h 222"/>
                    <a:gd name="T20" fmla="*/ 77 w 222"/>
                    <a:gd name="T21" fmla="*/ 218 h 222"/>
                    <a:gd name="T22" fmla="*/ 57 w 222"/>
                    <a:gd name="T23" fmla="*/ 210 h 222"/>
                    <a:gd name="T24" fmla="*/ 39 w 222"/>
                    <a:gd name="T25" fmla="*/ 198 h 222"/>
                    <a:gd name="T26" fmla="*/ 24 w 222"/>
                    <a:gd name="T27" fmla="*/ 183 h 222"/>
                    <a:gd name="T28" fmla="*/ 12 w 222"/>
                    <a:gd name="T29" fmla="*/ 165 h 222"/>
                    <a:gd name="T30" fmla="*/ 5 w 222"/>
                    <a:gd name="T31" fmla="*/ 145 h 222"/>
                    <a:gd name="T32" fmla="*/ 0 w 222"/>
                    <a:gd name="T33" fmla="*/ 123 h 222"/>
                    <a:gd name="T34" fmla="*/ 0 w 222"/>
                    <a:gd name="T35" fmla="*/ 112 h 222"/>
                    <a:gd name="T36" fmla="*/ 2 w 222"/>
                    <a:gd name="T37" fmla="*/ 89 h 222"/>
                    <a:gd name="T38" fmla="*/ 8 w 222"/>
                    <a:gd name="T39" fmla="*/ 68 h 222"/>
                    <a:gd name="T40" fmla="*/ 18 w 222"/>
                    <a:gd name="T41" fmla="*/ 50 h 222"/>
                    <a:gd name="T42" fmla="*/ 32 w 222"/>
                    <a:gd name="T43" fmla="*/ 34 h 222"/>
                    <a:gd name="T44" fmla="*/ 48 w 222"/>
                    <a:gd name="T45" fmla="*/ 20 h 222"/>
                    <a:gd name="T46" fmla="*/ 68 w 222"/>
                    <a:gd name="T47" fmla="*/ 9 h 222"/>
                    <a:gd name="T48" fmla="*/ 87 w 222"/>
                    <a:gd name="T49" fmla="*/ 3 h 222"/>
                    <a:gd name="T50" fmla="*/ 110 w 222"/>
                    <a:gd name="T51" fmla="*/ 0 h 222"/>
                    <a:gd name="T52" fmla="*/ 122 w 222"/>
                    <a:gd name="T53" fmla="*/ 2 h 222"/>
                    <a:gd name="T54" fmla="*/ 143 w 222"/>
                    <a:gd name="T55" fmla="*/ 5 h 222"/>
                    <a:gd name="T56" fmla="*/ 163 w 222"/>
                    <a:gd name="T57" fmla="*/ 14 h 222"/>
                    <a:gd name="T58" fmla="*/ 181 w 222"/>
                    <a:gd name="T59" fmla="*/ 26 h 222"/>
                    <a:gd name="T60" fmla="*/ 196 w 222"/>
                    <a:gd name="T61" fmla="*/ 41 h 222"/>
                    <a:gd name="T62" fmla="*/ 208 w 222"/>
                    <a:gd name="T63" fmla="*/ 59 h 222"/>
                    <a:gd name="T64" fmla="*/ 217 w 222"/>
                    <a:gd name="T65" fmla="*/ 79 h 222"/>
                    <a:gd name="T66" fmla="*/ 222 w 222"/>
                    <a:gd name="T67" fmla="*/ 100 h 222"/>
                    <a:gd name="T68" fmla="*/ 222 w 222"/>
                    <a:gd name="T69" fmla="*/ 11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222">
                      <a:moveTo>
                        <a:pt x="222" y="112"/>
                      </a:moveTo>
                      <a:lnTo>
                        <a:pt x="222" y="112"/>
                      </a:lnTo>
                      <a:lnTo>
                        <a:pt x="222" y="123"/>
                      </a:lnTo>
                      <a:lnTo>
                        <a:pt x="219" y="135"/>
                      </a:lnTo>
                      <a:lnTo>
                        <a:pt x="217" y="145"/>
                      </a:lnTo>
                      <a:lnTo>
                        <a:pt x="213" y="154"/>
                      </a:lnTo>
                      <a:lnTo>
                        <a:pt x="208" y="165"/>
                      </a:lnTo>
                      <a:lnTo>
                        <a:pt x="202" y="174"/>
                      </a:lnTo>
                      <a:lnTo>
                        <a:pt x="196" y="183"/>
                      </a:lnTo>
                      <a:lnTo>
                        <a:pt x="188" y="190"/>
                      </a:lnTo>
                      <a:lnTo>
                        <a:pt x="181" y="198"/>
                      </a:lnTo>
                      <a:lnTo>
                        <a:pt x="172" y="204"/>
                      </a:lnTo>
                      <a:lnTo>
                        <a:pt x="163" y="210"/>
                      </a:lnTo>
                      <a:lnTo>
                        <a:pt x="154" y="214"/>
                      </a:lnTo>
                      <a:lnTo>
                        <a:pt x="143" y="218"/>
                      </a:lnTo>
                      <a:lnTo>
                        <a:pt x="133" y="221"/>
                      </a:lnTo>
                      <a:lnTo>
                        <a:pt x="122" y="222"/>
                      </a:lnTo>
                      <a:lnTo>
                        <a:pt x="110" y="222"/>
                      </a:lnTo>
                      <a:lnTo>
                        <a:pt x="110" y="222"/>
                      </a:lnTo>
                      <a:lnTo>
                        <a:pt x="99" y="222"/>
                      </a:lnTo>
                      <a:lnTo>
                        <a:pt x="87" y="221"/>
                      </a:lnTo>
                      <a:lnTo>
                        <a:pt x="77" y="218"/>
                      </a:lnTo>
                      <a:lnTo>
                        <a:pt x="68" y="214"/>
                      </a:lnTo>
                      <a:lnTo>
                        <a:pt x="57" y="210"/>
                      </a:lnTo>
                      <a:lnTo>
                        <a:pt x="48" y="204"/>
                      </a:lnTo>
                      <a:lnTo>
                        <a:pt x="39" y="198"/>
                      </a:lnTo>
                      <a:lnTo>
                        <a:pt x="32" y="190"/>
                      </a:lnTo>
                      <a:lnTo>
                        <a:pt x="24" y="183"/>
                      </a:lnTo>
                      <a:lnTo>
                        <a:pt x="18" y="174"/>
                      </a:lnTo>
                      <a:lnTo>
                        <a:pt x="12" y="165"/>
                      </a:lnTo>
                      <a:lnTo>
                        <a:pt x="8" y="154"/>
                      </a:lnTo>
                      <a:lnTo>
                        <a:pt x="5" y="145"/>
                      </a:lnTo>
                      <a:lnTo>
                        <a:pt x="2" y="135"/>
                      </a:lnTo>
                      <a:lnTo>
                        <a:pt x="0" y="123"/>
                      </a:lnTo>
                      <a:lnTo>
                        <a:pt x="0" y="112"/>
                      </a:lnTo>
                      <a:lnTo>
                        <a:pt x="0" y="112"/>
                      </a:lnTo>
                      <a:lnTo>
                        <a:pt x="0" y="100"/>
                      </a:lnTo>
                      <a:lnTo>
                        <a:pt x="2" y="89"/>
                      </a:lnTo>
                      <a:lnTo>
                        <a:pt x="5" y="79"/>
                      </a:lnTo>
                      <a:lnTo>
                        <a:pt x="8" y="68"/>
                      </a:lnTo>
                      <a:lnTo>
                        <a:pt x="12" y="59"/>
                      </a:lnTo>
                      <a:lnTo>
                        <a:pt x="18" y="50"/>
                      </a:lnTo>
                      <a:lnTo>
                        <a:pt x="24" y="41"/>
                      </a:lnTo>
                      <a:lnTo>
                        <a:pt x="32" y="34"/>
                      </a:lnTo>
                      <a:lnTo>
                        <a:pt x="39" y="26"/>
                      </a:lnTo>
                      <a:lnTo>
                        <a:pt x="48" y="20"/>
                      </a:lnTo>
                      <a:lnTo>
                        <a:pt x="57" y="14"/>
                      </a:lnTo>
                      <a:lnTo>
                        <a:pt x="68" y="9"/>
                      </a:lnTo>
                      <a:lnTo>
                        <a:pt x="77" y="5"/>
                      </a:lnTo>
                      <a:lnTo>
                        <a:pt x="87" y="3"/>
                      </a:lnTo>
                      <a:lnTo>
                        <a:pt x="99" y="2"/>
                      </a:lnTo>
                      <a:lnTo>
                        <a:pt x="110" y="0"/>
                      </a:lnTo>
                      <a:lnTo>
                        <a:pt x="110" y="0"/>
                      </a:lnTo>
                      <a:lnTo>
                        <a:pt x="122" y="2"/>
                      </a:lnTo>
                      <a:lnTo>
                        <a:pt x="133" y="3"/>
                      </a:lnTo>
                      <a:lnTo>
                        <a:pt x="143" y="5"/>
                      </a:lnTo>
                      <a:lnTo>
                        <a:pt x="154" y="9"/>
                      </a:lnTo>
                      <a:lnTo>
                        <a:pt x="163" y="14"/>
                      </a:lnTo>
                      <a:lnTo>
                        <a:pt x="172" y="20"/>
                      </a:lnTo>
                      <a:lnTo>
                        <a:pt x="181" y="26"/>
                      </a:lnTo>
                      <a:lnTo>
                        <a:pt x="188" y="34"/>
                      </a:lnTo>
                      <a:lnTo>
                        <a:pt x="196" y="41"/>
                      </a:lnTo>
                      <a:lnTo>
                        <a:pt x="202" y="50"/>
                      </a:lnTo>
                      <a:lnTo>
                        <a:pt x="208" y="59"/>
                      </a:lnTo>
                      <a:lnTo>
                        <a:pt x="213" y="68"/>
                      </a:lnTo>
                      <a:lnTo>
                        <a:pt x="217" y="79"/>
                      </a:lnTo>
                      <a:lnTo>
                        <a:pt x="219" y="89"/>
                      </a:lnTo>
                      <a:lnTo>
                        <a:pt x="222" y="100"/>
                      </a:lnTo>
                      <a:lnTo>
                        <a:pt x="222" y="112"/>
                      </a:lnTo>
                      <a:lnTo>
                        <a:pt x="222" y="11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4" name="Freeform 340">
                  <a:extLst>
                    <a:ext uri="{FF2B5EF4-FFF2-40B4-BE49-F238E27FC236}">
                      <a16:creationId xmlns:a16="http://schemas.microsoft.com/office/drawing/2014/main" id="{C24FD157-D1D6-4FF6-6BD4-1DD33DF3FC4E}"/>
                    </a:ext>
                  </a:extLst>
                </p:cNvPr>
                <p:cNvSpPr>
                  <a:spLocks/>
                </p:cNvSpPr>
                <p:nvPr/>
              </p:nvSpPr>
              <p:spPr bwMode="auto">
                <a:xfrm>
                  <a:off x="3969" y="2989"/>
                  <a:ext cx="197" cy="196"/>
                </a:xfrm>
                <a:custGeom>
                  <a:avLst/>
                  <a:gdLst>
                    <a:gd name="T0" fmla="*/ 197 w 197"/>
                    <a:gd name="T1" fmla="*/ 98 h 196"/>
                    <a:gd name="T2" fmla="*/ 197 w 197"/>
                    <a:gd name="T3" fmla="*/ 98 h 196"/>
                    <a:gd name="T4" fmla="*/ 196 w 197"/>
                    <a:gd name="T5" fmla="*/ 109 h 196"/>
                    <a:gd name="T6" fmla="*/ 194 w 197"/>
                    <a:gd name="T7" fmla="*/ 118 h 196"/>
                    <a:gd name="T8" fmla="*/ 193 w 197"/>
                    <a:gd name="T9" fmla="*/ 127 h 196"/>
                    <a:gd name="T10" fmla="*/ 190 w 197"/>
                    <a:gd name="T11" fmla="*/ 136 h 196"/>
                    <a:gd name="T12" fmla="*/ 185 w 197"/>
                    <a:gd name="T13" fmla="*/ 145 h 196"/>
                    <a:gd name="T14" fmla="*/ 179 w 197"/>
                    <a:gd name="T15" fmla="*/ 153 h 196"/>
                    <a:gd name="T16" fmla="*/ 169 w 197"/>
                    <a:gd name="T17" fmla="*/ 168 h 196"/>
                    <a:gd name="T18" fmla="*/ 154 w 197"/>
                    <a:gd name="T19" fmla="*/ 180 h 196"/>
                    <a:gd name="T20" fmla="*/ 146 w 197"/>
                    <a:gd name="T21" fmla="*/ 184 h 196"/>
                    <a:gd name="T22" fmla="*/ 137 w 197"/>
                    <a:gd name="T23" fmla="*/ 189 h 196"/>
                    <a:gd name="T24" fmla="*/ 128 w 197"/>
                    <a:gd name="T25" fmla="*/ 192 h 196"/>
                    <a:gd name="T26" fmla="*/ 119 w 197"/>
                    <a:gd name="T27" fmla="*/ 195 h 196"/>
                    <a:gd name="T28" fmla="*/ 108 w 197"/>
                    <a:gd name="T29" fmla="*/ 196 h 196"/>
                    <a:gd name="T30" fmla="*/ 98 w 197"/>
                    <a:gd name="T31" fmla="*/ 196 h 196"/>
                    <a:gd name="T32" fmla="*/ 98 w 197"/>
                    <a:gd name="T33" fmla="*/ 196 h 196"/>
                    <a:gd name="T34" fmla="*/ 89 w 197"/>
                    <a:gd name="T35" fmla="*/ 196 h 196"/>
                    <a:gd name="T36" fmla="*/ 78 w 197"/>
                    <a:gd name="T37" fmla="*/ 195 h 196"/>
                    <a:gd name="T38" fmla="*/ 69 w 197"/>
                    <a:gd name="T39" fmla="*/ 192 h 196"/>
                    <a:gd name="T40" fmla="*/ 60 w 197"/>
                    <a:gd name="T41" fmla="*/ 189 h 196"/>
                    <a:gd name="T42" fmla="*/ 51 w 197"/>
                    <a:gd name="T43" fmla="*/ 184 h 196"/>
                    <a:gd name="T44" fmla="*/ 44 w 197"/>
                    <a:gd name="T45" fmla="*/ 180 h 196"/>
                    <a:gd name="T46" fmla="*/ 29 w 197"/>
                    <a:gd name="T47" fmla="*/ 168 h 196"/>
                    <a:gd name="T48" fmla="*/ 16 w 197"/>
                    <a:gd name="T49" fmla="*/ 153 h 196"/>
                    <a:gd name="T50" fmla="*/ 12 w 197"/>
                    <a:gd name="T51" fmla="*/ 145 h 196"/>
                    <a:gd name="T52" fmla="*/ 7 w 197"/>
                    <a:gd name="T53" fmla="*/ 136 h 196"/>
                    <a:gd name="T54" fmla="*/ 4 w 197"/>
                    <a:gd name="T55" fmla="*/ 127 h 196"/>
                    <a:gd name="T56" fmla="*/ 3 w 197"/>
                    <a:gd name="T57" fmla="*/ 118 h 196"/>
                    <a:gd name="T58" fmla="*/ 1 w 197"/>
                    <a:gd name="T59" fmla="*/ 109 h 196"/>
                    <a:gd name="T60" fmla="*/ 0 w 197"/>
                    <a:gd name="T61" fmla="*/ 98 h 196"/>
                    <a:gd name="T62" fmla="*/ 0 w 197"/>
                    <a:gd name="T63" fmla="*/ 98 h 196"/>
                    <a:gd name="T64" fmla="*/ 1 w 197"/>
                    <a:gd name="T65" fmla="*/ 88 h 196"/>
                    <a:gd name="T66" fmla="*/ 3 w 197"/>
                    <a:gd name="T67" fmla="*/ 79 h 196"/>
                    <a:gd name="T68" fmla="*/ 4 w 197"/>
                    <a:gd name="T69" fmla="*/ 70 h 196"/>
                    <a:gd name="T70" fmla="*/ 7 w 197"/>
                    <a:gd name="T71" fmla="*/ 61 h 196"/>
                    <a:gd name="T72" fmla="*/ 12 w 197"/>
                    <a:gd name="T73" fmla="*/ 52 h 196"/>
                    <a:gd name="T74" fmla="*/ 16 w 197"/>
                    <a:gd name="T75" fmla="*/ 44 h 196"/>
                    <a:gd name="T76" fmla="*/ 29 w 197"/>
                    <a:gd name="T77" fmla="*/ 29 h 196"/>
                    <a:gd name="T78" fmla="*/ 44 w 197"/>
                    <a:gd name="T79" fmla="*/ 17 h 196"/>
                    <a:gd name="T80" fmla="*/ 51 w 197"/>
                    <a:gd name="T81" fmla="*/ 13 h 196"/>
                    <a:gd name="T82" fmla="*/ 60 w 197"/>
                    <a:gd name="T83" fmla="*/ 8 h 196"/>
                    <a:gd name="T84" fmla="*/ 69 w 197"/>
                    <a:gd name="T85" fmla="*/ 5 h 196"/>
                    <a:gd name="T86" fmla="*/ 78 w 197"/>
                    <a:gd name="T87" fmla="*/ 2 h 196"/>
                    <a:gd name="T88" fmla="*/ 89 w 197"/>
                    <a:gd name="T89" fmla="*/ 0 h 196"/>
                    <a:gd name="T90" fmla="*/ 98 w 197"/>
                    <a:gd name="T91" fmla="*/ 0 h 196"/>
                    <a:gd name="T92" fmla="*/ 98 w 197"/>
                    <a:gd name="T93" fmla="*/ 0 h 196"/>
                    <a:gd name="T94" fmla="*/ 108 w 197"/>
                    <a:gd name="T95" fmla="*/ 0 h 196"/>
                    <a:gd name="T96" fmla="*/ 119 w 197"/>
                    <a:gd name="T97" fmla="*/ 2 h 196"/>
                    <a:gd name="T98" fmla="*/ 128 w 197"/>
                    <a:gd name="T99" fmla="*/ 5 h 196"/>
                    <a:gd name="T100" fmla="*/ 137 w 197"/>
                    <a:gd name="T101" fmla="*/ 8 h 196"/>
                    <a:gd name="T102" fmla="*/ 146 w 197"/>
                    <a:gd name="T103" fmla="*/ 13 h 196"/>
                    <a:gd name="T104" fmla="*/ 154 w 197"/>
                    <a:gd name="T105" fmla="*/ 17 h 196"/>
                    <a:gd name="T106" fmla="*/ 169 w 197"/>
                    <a:gd name="T107" fmla="*/ 29 h 196"/>
                    <a:gd name="T108" fmla="*/ 179 w 197"/>
                    <a:gd name="T109" fmla="*/ 44 h 196"/>
                    <a:gd name="T110" fmla="*/ 185 w 197"/>
                    <a:gd name="T111" fmla="*/ 52 h 196"/>
                    <a:gd name="T112" fmla="*/ 190 w 197"/>
                    <a:gd name="T113" fmla="*/ 61 h 196"/>
                    <a:gd name="T114" fmla="*/ 193 w 197"/>
                    <a:gd name="T115" fmla="*/ 70 h 196"/>
                    <a:gd name="T116" fmla="*/ 194 w 197"/>
                    <a:gd name="T117" fmla="*/ 79 h 196"/>
                    <a:gd name="T118" fmla="*/ 196 w 197"/>
                    <a:gd name="T119" fmla="*/ 88 h 196"/>
                    <a:gd name="T120" fmla="*/ 197 w 197"/>
                    <a:gd name="T121" fmla="*/ 98 h 196"/>
                    <a:gd name="T122" fmla="*/ 197 w 197"/>
                    <a:gd name="T123" fmla="*/ 9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6">
                      <a:moveTo>
                        <a:pt x="197" y="98"/>
                      </a:moveTo>
                      <a:lnTo>
                        <a:pt x="197" y="98"/>
                      </a:lnTo>
                      <a:lnTo>
                        <a:pt x="196" y="109"/>
                      </a:lnTo>
                      <a:lnTo>
                        <a:pt x="194" y="118"/>
                      </a:lnTo>
                      <a:lnTo>
                        <a:pt x="193" y="127"/>
                      </a:lnTo>
                      <a:lnTo>
                        <a:pt x="190" y="136"/>
                      </a:lnTo>
                      <a:lnTo>
                        <a:pt x="185" y="145"/>
                      </a:lnTo>
                      <a:lnTo>
                        <a:pt x="179" y="153"/>
                      </a:lnTo>
                      <a:lnTo>
                        <a:pt x="169" y="168"/>
                      </a:lnTo>
                      <a:lnTo>
                        <a:pt x="154" y="180"/>
                      </a:lnTo>
                      <a:lnTo>
                        <a:pt x="146" y="184"/>
                      </a:lnTo>
                      <a:lnTo>
                        <a:pt x="137" y="189"/>
                      </a:lnTo>
                      <a:lnTo>
                        <a:pt x="128" y="192"/>
                      </a:lnTo>
                      <a:lnTo>
                        <a:pt x="119" y="195"/>
                      </a:lnTo>
                      <a:lnTo>
                        <a:pt x="108" y="196"/>
                      </a:lnTo>
                      <a:lnTo>
                        <a:pt x="98" y="196"/>
                      </a:lnTo>
                      <a:lnTo>
                        <a:pt x="98" y="196"/>
                      </a:lnTo>
                      <a:lnTo>
                        <a:pt x="89" y="196"/>
                      </a:lnTo>
                      <a:lnTo>
                        <a:pt x="78" y="195"/>
                      </a:lnTo>
                      <a:lnTo>
                        <a:pt x="69" y="192"/>
                      </a:lnTo>
                      <a:lnTo>
                        <a:pt x="60" y="189"/>
                      </a:lnTo>
                      <a:lnTo>
                        <a:pt x="51" y="184"/>
                      </a:lnTo>
                      <a:lnTo>
                        <a:pt x="44" y="180"/>
                      </a:lnTo>
                      <a:lnTo>
                        <a:pt x="29" y="168"/>
                      </a:lnTo>
                      <a:lnTo>
                        <a:pt x="16" y="153"/>
                      </a:lnTo>
                      <a:lnTo>
                        <a:pt x="12" y="145"/>
                      </a:lnTo>
                      <a:lnTo>
                        <a:pt x="7" y="136"/>
                      </a:lnTo>
                      <a:lnTo>
                        <a:pt x="4" y="127"/>
                      </a:lnTo>
                      <a:lnTo>
                        <a:pt x="3" y="118"/>
                      </a:lnTo>
                      <a:lnTo>
                        <a:pt x="1" y="109"/>
                      </a:lnTo>
                      <a:lnTo>
                        <a:pt x="0" y="98"/>
                      </a:lnTo>
                      <a:lnTo>
                        <a:pt x="0" y="98"/>
                      </a:lnTo>
                      <a:lnTo>
                        <a:pt x="1" y="88"/>
                      </a:lnTo>
                      <a:lnTo>
                        <a:pt x="3" y="79"/>
                      </a:lnTo>
                      <a:lnTo>
                        <a:pt x="4" y="70"/>
                      </a:lnTo>
                      <a:lnTo>
                        <a:pt x="7" y="61"/>
                      </a:lnTo>
                      <a:lnTo>
                        <a:pt x="12" y="52"/>
                      </a:lnTo>
                      <a:lnTo>
                        <a:pt x="16" y="44"/>
                      </a:lnTo>
                      <a:lnTo>
                        <a:pt x="29" y="29"/>
                      </a:lnTo>
                      <a:lnTo>
                        <a:pt x="44" y="17"/>
                      </a:lnTo>
                      <a:lnTo>
                        <a:pt x="51" y="13"/>
                      </a:lnTo>
                      <a:lnTo>
                        <a:pt x="60" y="8"/>
                      </a:lnTo>
                      <a:lnTo>
                        <a:pt x="69" y="5"/>
                      </a:lnTo>
                      <a:lnTo>
                        <a:pt x="78" y="2"/>
                      </a:lnTo>
                      <a:lnTo>
                        <a:pt x="89" y="0"/>
                      </a:lnTo>
                      <a:lnTo>
                        <a:pt x="98" y="0"/>
                      </a:lnTo>
                      <a:lnTo>
                        <a:pt x="98" y="0"/>
                      </a:lnTo>
                      <a:lnTo>
                        <a:pt x="108" y="0"/>
                      </a:lnTo>
                      <a:lnTo>
                        <a:pt x="119" y="2"/>
                      </a:lnTo>
                      <a:lnTo>
                        <a:pt x="128" y="5"/>
                      </a:lnTo>
                      <a:lnTo>
                        <a:pt x="137" y="8"/>
                      </a:lnTo>
                      <a:lnTo>
                        <a:pt x="146" y="13"/>
                      </a:lnTo>
                      <a:lnTo>
                        <a:pt x="154" y="17"/>
                      </a:lnTo>
                      <a:lnTo>
                        <a:pt x="169" y="29"/>
                      </a:lnTo>
                      <a:lnTo>
                        <a:pt x="179" y="44"/>
                      </a:lnTo>
                      <a:lnTo>
                        <a:pt x="185" y="52"/>
                      </a:lnTo>
                      <a:lnTo>
                        <a:pt x="190" y="61"/>
                      </a:lnTo>
                      <a:lnTo>
                        <a:pt x="193" y="70"/>
                      </a:lnTo>
                      <a:lnTo>
                        <a:pt x="194" y="79"/>
                      </a:lnTo>
                      <a:lnTo>
                        <a:pt x="196" y="88"/>
                      </a:lnTo>
                      <a:lnTo>
                        <a:pt x="197" y="98"/>
                      </a:lnTo>
                      <a:lnTo>
                        <a:pt x="197" y="9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5" name="Freeform 341">
                  <a:extLst>
                    <a:ext uri="{FF2B5EF4-FFF2-40B4-BE49-F238E27FC236}">
                      <a16:creationId xmlns:a16="http://schemas.microsoft.com/office/drawing/2014/main" id="{1E5048B9-7BC0-91FA-9EF9-94C131D65237}"/>
                    </a:ext>
                  </a:extLst>
                </p:cNvPr>
                <p:cNvSpPr>
                  <a:spLocks/>
                </p:cNvSpPr>
                <p:nvPr/>
              </p:nvSpPr>
              <p:spPr bwMode="auto">
                <a:xfrm>
                  <a:off x="4111" y="2965"/>
                  <a:ext cx="140" cy="142"/>
                </a:xfrm>
                <a:custGeom>
                  <a:avLst/>
                  <a:gdLst>
                    <a:gd name="T0" fmla="*/ 140 w 140"/>
                    <a:gd name="T1" fmla="*/ 71 h 142"/>
                    <a:gd name="T2" fmla="*/ 140 w 140"/>
                    <a:gd name="T3" fmla="*/ 71 h 142"/>
                    <a:gd name="T4" fmla="*/ 138 w 140"/>
                    <a:gd name="T5" fmla="*/ 86 h 142"/>
                    <a:gd name="T6" fmla="*/ 134 w 140"/>
                    <a:gd name="T7" fmla="*/ 98 h 142"/>
                    <a:gd name="T8" fmla="*/ 128 w 140"/>
                    <a:gd name="T9" fmla="*/ 110 h 142"/>
                    <a:gd name="T10" fmla="*/ 119 w 140"/>
                    <a:gd name="T11" fmla="*/ 121 h 142"/>
                    <a:gd name="T12" fmla="*/ 108 w 140"/>
                    <a:gd name="T13" fmla="*/ 130 h 142"/>
                    <a:gd name="T14" fmla="*/ 96 w 140"/>
                    <a:gd name="T15" fmla="*/ 136 h 142"/>
                    <a:gd name="T16" fmla="*/ 84 w 140"/>
                    <a:gd name="T17" fmla="*/ 141 h 142"/>
                    <a:gd name="T18" fmla="*/ 69 w 140"/>
                    <a:gd name="T19" fmla="*/ 142 h 142"/>
                    <a:gd name="T20" fmla="*/ 69 w 140"/>
                    <a:gd name="T21" fmla="*/ 142 h 142"/>
                    <a:gd name="T22" fmla="*/ 55 w 140"/>
                    <a:gd name="T23" fmla="*/ 141 h 142"/>
                    <a:gd name="T24" fmla="*/ 42 w 140"/>
                    <a:gd name="T25" fmla="*/ 136 h 142"/>
                    <a:gd name="T26" fmla="*/ 30 w 140"/>
                    <a:gd name="T27" fmla="*/ 130 h 142"/>
                    <a:gd name="T28" fmla="*/ 19 w 140"/>
                    <a:gd name="T29" fmla="*/ 121 h 142"/>
                    <a:gd name="T30" fmla="*/ 10 w 140"/>
                    <a:gd name="T31" fmla="*/ 110 h 142"/>
                    <a:gd name="T32" fmla="*/ 4 w 140"/>
                    <a:gd name="T33" fmla="*/ 98 h 142"/>
                    <a:gd name="T34" fmla="*/ 0 w 140"/>
                    <a:gd name="T35" fmla="*/ 86 h 142"/>
                    <a:gd name="T36" fmla="*/ 0 w 140"/>
                    <a:gd name="T37" fmla="*/ 71 h 142"/>
                    <a:gd name="T38" fmla="*/ 0 w 140"/>
                    <a:gd name="T39" fmla="*/ 71 h 142"/>
                    <a:gd name="T40" fmla="*/ 0 w 140"/>
                    <a:gd name="T41" fmla="*/ 58 h 142"/>
                    <a:gd name="T42" fmla="*/ 4 w 140"/>
                    <a:gd name="T43" fmla="*/ 44 h 142"/>
                    <a:gd name="T44" fmla="*/ 10 w 140"/>
                    <a:gd name="T45" fmla="*/ 32 h 142"/>
                    <a:gd name="T46" fmla="*/ 19 w 140"/>
                    <a:gd name="T47" fmla="*/ 21 h 142"/>
                    <a:gd name="T48" fmla="*/ 30 w 140"/>
                    <a:gd name="T49" fmla="*/ 12 h 142"/>
                    <a:gd name="T50" fmla="*/ 42 w 140"/>
                    <a:gd name="T51" fmla="*/ 6 h 142"/>
                    <a:gd name="T52" fmla="*/ 55 w 140"/>
                    <a:gd name="T53" fmla="*/ 2 h 142"/>
                    <a:gd name="T54" fmla="*/ 69 w 140"/>
                    <a:gd name="T55" fmla="*/ 0 h 142"/>
                    <a:gd name="T56" fmla="*/ 69 w 140"/>
                    <a:gd name="T57" fmla="*/ 0 h 142"/>
                    <a:gd name="T58" fmla="*/ 84 w 140"/>
                    <a:gd name="T59" fmla="*/ 2 h 142"/>
                    <a:gd name="T60" fmla="*/ 96 w 140"/>
                    <a:gd name="T61" fmla="*/ 6 h 142"/>
                    <a:gd name="T62" fmla="*/ 108 w 140"/>
                    <a:gd name="T63" fmla="*/ 12 h 142"/>
                    <a:gd name="T64" fmla="*/ 119 w 140"/>
                    <a:gd name="T65" fmla="*/ 21 h 142"/>
                    <a:gd name="T66" fmla="*/ 128 w 140"/>
                    <a:gd name="T67" fmla="*/ 32 h 142"/>
                    <a:gd name="T68" fmla="*/ 134 w 140"/>
                    <a:gd name="T69" fmla="*/ 44 h 142"/>
                    <a:gd name="T70" fmla="*/ 138 w 140"/>
                    <a:gd name="T71" fmla="*/ 58 h 142"/>
                    <a:gd name="T72" fmla="*/ 140 w 140"/>
                    <a:gd name="T73" fmla="*/ 71 h 142"/>
                    <a:gd name="T74" fmla="*/ 140 w 140"/>
                    <a:gd name="T75"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2">
                      <a:moveTo>
                        <a:pt x="140" y="71"/>
                      </a:moveTo>
                      <a:lnTo>
                        <a:pt x="140" y="71"/>
                      </a:lnTo>
                      <a:lnTo>
                        <a:pt x="138" y="86"/>
                      </a:lnTo>
                      <a:lnTo>
                        <a:pt x="134" y="98"/>
                      </a:lnTo>
                      <a:lnTo>
                        <a:pt x="128" y="110"/>
                      </a:lnTo>
                      <a:lnTo>
                        <a:pt x="119" y="121"/>
                      </a:lnTo>
                      <a:lnTo>
                        <a:pt x="108" y="130"/>
                      </a:lnTo>
                      <a:lnTo>
                        <a:pt x="96" y="136"/>
                      </a:lnTo>
                      <a:lnTo>
                        <a:pt x="84" y="141"/>
                      </a:lnTo>
                      <a:lnTo>
                        <a:pt x="69" y="142"/>
                      </a:lnTo>
                      <a:lnTo>
                        <a:pt x="69" y="142"/>
                      </a:lnTo>
                      <a:lnTo>
                        <a:pt x="55" y="141"/>
                      </a:lnTo>
                      <a:lnTo>
                        <a:pt x="42" y="136"/>
                      </a:lnTo>
                      <a:lnTo>
                        <a:pt x="30" y="130"/>
                      </a:lnTo>
                      <a:lnTo>
                        <a:pt x="19" y="121"/>
                      </a:lnTo>
                      <a:lnTo>
                        <a:pt x="10" y="110"/>
                      </a:lnTo>
                      <a:lnTo>
                        <a:pt x="4" y="98"/>
                      </a:lnTo>
                      <a:lnTo>
                        <a:pt x="0" y="86"/>
                      </a:lnTo>
                      <a:lnTo>
                        <a:pt x="0" y="71"/>
                      </a:lnTo>
                      <a:lnTo>
                        <a:pt x="0" y="71"/>
                      </a:lnTo>
                      <a:lnTo>
                        <a:pt x="0" y="58"/>
                      </a:lnTo>
                      <a:lnTo>
                        <a:pt x="4" y="44"/>
                      </a:lnTo>
                      <a:lnTo>
                        <a:pt x="10" y="32"/>
                      </a:lnTo>
                      <a:lnTo>
                        <a:pt x="19" y="21"/>
                      </a:lnTo>
                      <a:lnTo>
                        <a:pt x="30" y="12"/>
                      </a:lnTo>
                      <a:lnTo>
                        <a:pt x="42" y="6"/>
                      </a:lnTo>
                      <a:lnTo>
                        <a:pt x="55" y="2"/>
                      </a:lnTo>
                      <a:lnTo>
                        <a:pt x="69" y="0"/>
                      </a:lnTo>
                      <a:lnTo>
                        <a:pt x="69" y="0"/>
                      </a:lnTo>
                      <a:lnTo>
                        <a:pt x="84" y="2"/>
                      </a:lnTo>
                      <a:lnTo>
                        <a:pt x="96" y="6"/>
                      </a:lnTo>
                      <a:lnTo>
                        <a:pt x="108" y="12"/>
                      </a:lnTo>
                      <a:lnTo>
                        <a:pt x="119" y="21"/>
                      </a:lnTo>
                      <a:lnTo>
                        <a:pt x="128" y="32"/>
                      </a:lnTo>
                      <a:lnTo>
                        <a:pt x="134" y="44"/>
                      </a:lnTo>
                      <a:lnTo>
                        <a:pt x="138" y="58"/>
                      </a:lnTo>
                      <a:lnTo>
                        <a:pt x="140" y="71"/>
                      </a:lnTo>
                      <a:lnTo>
                        <a:pt x="140" y="7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6" name="Freeform 342">
                  <a:extLst>
                    <a:ext uri="{FF2B5EF4-FFF2-40B4-BE49-F238E27FC236}">
                      <a16:creationId xmlns:a16="http://schemas.microsoft.com/office/drawing/2014/main" id="{0BE62C15-EAF7-DF4C-2601-158B64344BD3}"/>
                    </a:ext>
                  </a:extLst>
                </p:cNvPr>
                <p:cNvSpPr>
                  <a:spLocks/>
                </p:cNvSpPr>
                <p:nvPr/>
              </p:nvSpPr>
              <p:spPr bwMode="auto">
                <a:xfrm>
                  <a:off x="4193" y="2884"/>
                  <a:ext cx="172" cy="173"/>
                </a:xfrm>
                <a:custGeom>
                  <a:avLst/>
                  <a:gdLst>
                    <a:gd name="T0" fmla="*/ 172 w 172"/>
                    <a:gd name="T1" fmla="*/ 87 h 173"/>
                    <a:gd name="T2" fmla="*/ 172 w 172"/>
                    <a:gd name="T3" fmla="*/ 87 h 173"/>
                    <a:gd name="T4" fmla="*/ 171 w 172"/>
                    <a:gd name="T5" fmla="*/ 104 h 173"/>
                    <a:gd name="T6" fmla="*/ 166 w 172"/>
                    <a:gd name="T7" fmla="*/ 121 h 173"/>
                    <a:gd name="T8" fmla="*/ 159 w 172"/>
                    <a:gd name="T9" fmla="*/ 134 h 173"/>
                    <a:gd name="T10" fmla="*/ 148 w 172"/>
                    <a:gd name="T11" fmla="*/ 148 h 173"/>
                    <a:gd name="T12" fmla="*/ 135 w 172"/>
                    <a:gd name="T13" fmla="*/ 158 h 173"/>
                    <a:gd name="T14" fmla="*/ 121 w 172"/>
                    <a:gd name="T15" fmla="*/ 166 h 173"/>
                    <a:gd name="T16" fmla="*/ 104 w 172"/>
                    <a:gd name="T17" fmla="*/ 170 h 173"/>
                    <a:gd name="T18" fmla="*/ 86 w 172"/>
                    <a:gd name="T19" fmla="*/ 173 h 173"/>
                    <a:gd name="T20" fmla="*/ 86 w 172"/>
                    <a:gd name="T21" fmla="*/ 173 h 173"/>
                    <a:gd name="T22" fmla="*/ 70 w 172"/>
                    <a:gd name="T23" fmla="*/ 170 h 173"/>
                    <a:gd name="T24" fmla="*/ 53 w 172"/>
                    <a:gd name="T25" fmla="*/ 166 h 173"/>
                    <a:gd name="T26" fmla="*/ 38 w 172"/>
                    <a:gd name="T27" fmla="*/ 158 h 173"/>
                    <a:gd name="T28" fmla="*/ 26 w 172"/>
                    <a:gd name="T29" fmla="*/ 148 h 173"/>
                    <a:gd name="T30" fmla="*/ 16 w 172"/>
                    <a:gd name="T31" fmla="*/ 134 h 173"/>
                    <a:gd name="T32" fmla="*/ 8 w 172"/>
                    <a:gd name="T33" fmla="*/ 121 h 173"/>
                    <a:gd name="T34" fmla="*/ 2 w 172"/>
                    <a:gd name="T35" fmla="*/ 104 h 173"/>
                    <a:gd name="T36" fmla="*/ 0 w 172"/>
                    <a:gd name="T37" fmla="*/ 87 h 173"/>
                    <a:gd name="T38" fmla="*/ 0 w 172"/>
                    <a:gd name="T39" fmla="*/ 87 h 173"/>
                    <a:gd name="T40" fmla="*/ 2 w 172"/>
                    <a:gd name="T41" fmla="*/ 69 h 173"/>
                    <a:gd name="T42" fmla="*/ 8 w 172"/>
                    <a:gd name="T43" fmla="*/ 53 h 173"/>
                    <a:gd name="T44" fmla="*/ 16 w 172"/>
                    <a:gd name="T45" fmla="*/ 39 h 173"/>
                    <a:gd name="T46" fmla="*/ 26 w 172"/>
                    <a:gd name="T47" fmla="*/ 26 h 173"/>
                    <a:gd name="T48" fmla="*/ 38 w 172"/>
                    <a:gd name="T49" fmla="*/ 15 h 173"/>
                    <a:gd name="T50" fmla="*/ 53 w 172"/>
                    <a:gd name="T51" fmla="*/ 7 h 173"/>
                    <a:gd name="T52" fmla="*/ 70 w 172"/>
                    <a:gd name="T53" fmla="*/ 3 h 173"/>
                    <a:gd name="T54" fmla="*/ 86 w 172"/>
                    <a:gd name="T55" fmla="*/ 0 h 173"/>
                    <a:gd name="T56" fmla="*/ 86 w 172"/>
                    <a:gd name="T57" fmla="*/ 0 h 173"/>
                    <a:gd name="T58" fmla="*/ 104 w 172"/>
                    <a:gd name="T59" fmla="*/ 3 h 173"/>
                    <a:gd name="T60" fmla="*/ 121 w 172"/>
                    <a:gd name="T61" fmla="*/ 7 h 173"/>
                    <a:gd name="T62" fmla="*/ 135 w 172"/>
                    <a:gd name="T63" fmla="*/ 15 h 173"/>
                    <a:gd name="T64" fmla="*/ 148 w 172"/>
                    <a:gd name="T65" fmla="*/ 26 h 173"/>
                    <a:gd name="T66" fmla="*/ 159 w 172"/>
                    <a:gd name="T67" fmla="*/ 39 h 173"/>
                    <a:gd name="T68" fmla="*/ 166 w 172"/>
                    <a:gd name="T69" fmla="*/ 53 h 173"/>
                    <a:gd name="T70" fmla="*/ 171 w 172"/>
                    <a:gd name="T71" fmla="*/ 69 h 173"/>
                    <a:gd name="T72" fmla="*/ 172 w 172"/>
                    <a:gd name="T73" fmla="*/ 87 h 173"/>
                    <a:gd name="T74" fmla="*/ 172 w 172"/>
                    <a:gd name="T75" fmla="*/ 8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173">
                      <a:moveTo>
                        <a:pt x="172" y="87"/>
                      </a:moveTo>
                      <a:lnTo>
                        <a:pt x="172" y="87"/>
                      </a:lnTo>
                      <a:lnTo>
                        <a:pt x="171" y="104"/>
                      </a:lnTo>
                      <a:lnTo>
                        <a:pt x="166" y="121"/>
                      </a:lnTo>
                      <a:lnTo>
                        <a:pt x="159" y="134"/>
                      </a:lnTo>
                      <a:lnTo>
                        <a:pt x="148" y="148"/>
                      </a:lnTo>
                      <a:lnTo>
                        <a:pt x="135" y="158"/>
                      </a:lnTo>
                      <a:lnTo>
                        <a:pt x="121" y="166"/>
                      </a:lnTo>
                      <a:lnTo>
                        <a:pt x="104" y="170"/>
                      </a:lnTo>
                      <a:lnTo>
                        <a:pt x="86" y="173"/>
                      </a:lnTo>
                      <a:lnTo>
                        <a:pt x="86" y="173"/>
                      </a:lnTo>
                      <a:lnTo>
                        <a:pt x="70" y="170"/>
                      </a:lnTo>
                      <a:lnTo>
                        <a:pt x="53" y="166"/>
                      </a:lnTo>
                      <a:lnTo>
                        <a:pt x="38" y="158"/>
                      </a:lnTo>
                      <a:lnTo>
                        <a:pt x="26" y="148"/>
                      </a:lnTo>
                      <a:lnTo>
                        <a:pt x="16" y="134"/>
                      </a:lnTo>
                      <a:lnTo>
                        <a:pt x="8" y="121"/>
                      </a:lnTo>
                      <a:lnTo>
                        <a:pt x="2" y="104"/>
                      </a:lnTo>
                      <a:lnTo>
                        <a:pt x="0" y="87"/>
                      </a:lnTo>
                      <a:lnTo>
                        <a:pt x="0" y="87"/>
                      </a:lnTo>
                      <a:lnTo>
                        <a:pt x="2" y="69"/>
                      </a:lnTo>
                      <a:lnTo>
                        <a:pt x="8" y="53"/>
                      </a:lnTo>
                      <a:lnTo>
                        <a:pt x="16" y="39"/>
                      </a:lnTo>
                      <a:lnTo>
                        <a:pt x="26" y="26"/>
                      </a:lnTo>
                      <a:lnTo>
                        <a:pt x="38" y="15"/>
                      </a:lnTo>
                      <a:lnTo>
                        <a:pt x="53" y="7"/>
                      </a:lnTo>
                      <a:lnTo>
                        <a:pt x="70" y="3"/>
                      </a:lnTo>
                      <a:lnTo>
                        <a:pt x="86" y="0"/>
                      </a:lnTo>
                      <a:lnTo>
                        <a:pt x="86" y="0"/>
                      </a:lnTo>
                      <a:lnTo>
                        <a:pt x="104" y="3"/>
                      </a:lnTo>
                      <a:lnTo>
                        <a:pt x="121" y="7"/>
                      </a:lnTo>
                      <a:lnTo>
                        <a:pt x="135" y="15"/>
                      </a:lnTo>
                      <a:lnTo>
                        <a:pt x="148" y="26"/>
                      </a:lnTo>
                      <a:lnTo>
                        <a:pt x="159" y="39"/>
                      </a:lnTo>
                      <a:lnTo>
                        <a:pt x="166" y="53"/>
                      </a:lnTo>
                      <a:lnTo>
                        <a:pt x="171" y="69"/>
                      </a:lnTo>
                      <a:lnTo>
                        <a:pt x="172" y="87"/>
                      </a:lnTo>
                      <a:lnTo>
                        <a:pt x="172" y="8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7" name="Freeform 343">
                  <a:extLst>
                    <a:ext uri="{FF2B5EF4-FFF2-40B4-BE49-F238E27FC236}">
                      <a16:creationId xmlns:a16="http://schemas.microsoft.com/office/drawing/2014/main" id="{E42315FB-1D55-5BA5-4F53-1106074F36A1}"/>
                    </a:ext>
                  </a:extLst>
                </p:cNvPr>
                <p:cNvSpPr>
                  <a:spLocks/>
                </p:cNvSpPr>
                <p:nvPr/>
              </p:nvSpPr>
              <p:spPr bwMode="auto">
                <a:xfrm>
                  <a:off x="4218" y="2714"/>
                  <a:ext cx="203" cy="203"/>
                </a:xfrm>
                <a:custGeom>
                  <a:avLst/>
                  <a:gdLst>
                    <a:gd name="T0" fmla="*/ 203 w 203"/>
                    <a:gd name="T1" fmla="*/ 102 h 203"/>
                    <a:gd name="T2" fmla="*/ 202 w 203"/>
                    <a:gd name="T3" fmla="*/ 122 h 203"/>
                    <a:gd name="T4" fmla="*/ 196 w 203"/>
                    <a:gd name="T5" fmla="*/ 141 h 203"/>
                    <a:gd name="T6" fmla="*/ 186 w 203"/>
                    <a:gd name="T7" fmla="*/ 158 h 203"/>
                    <a:gd name="T8" fmla="*/ 173 w 203"/>
                    <a:gd name="T9" fmla="*/ 173 h 203"/>
                    <a:gd name="T10" fmla="*/ 158 w 203"/>
                    <a:gd name="T11" fmla="*/ 187 h 203"/>
                    <a:gd name="T12" fmla="*/ 141 w 203"/>
                    <a:gd name="T13" fmla="*/ 196 h 203"/>
                    <a:gd name="T14" fmla="*/ 122 w 203"/>
                    <a:gd name="T15" fmla="*/ 202 h 203"/>
                    <a:gd name="T16" fmla="*/ 102 w 203"/>
                    <a:gd name="T17" fmla="*/ 203 h 203"/>
                    <a:gd name="T18" fmla="*/ 92 w 203"/>
                    <a:gd name="T19" fmla="*/ 203 h 203"/>
                    <a:gd name="T20" fmla="*/ 72 w 203"/>
                    <a:gd name="T21" fmla="*/ 199 h 203"/>
                    <a:gd name="T22" fmla="*/ 54 w 203"/>
                    <a:gd name="T23" fmla="*/ 191 h 203"/>
                    <a:gd name="T24" fmla="*/ 37 w 203"/>
                    <a:gd name="T25" fmla="*/ 181 h 203"/>
                    <a:gd name="T26" fmla="*/ 24 w 203"/>
                    <a:gd name="T27" fmla="*/ 165 h 203"/>
                    <a:gd name="T28" fmla="*/ 13 w 203"/>
                    <a:gd name="T29" fmla="*/ 150 h 203"/>
                    <a:gd name="T30" fmla="*/ 4 w 203"/>
                    <a:gd name="T31" fmla="*/ 132 h 203"/>
                    <a:gd name="T32" fmla="*/ 1 w 203"/>
                    <a:gd name="T33" fmla="*/ 113 h 203"/>
                    <a:gd name="T34" fmla="*/ 0 w 203"/>
                    <a:gd name="T35" fmla="*/ 102 h 203"/>
                    <a:gd name="T36" fmla="*/ 3 w 203"/>
                    <a:gd name="T37" fmla="*/ 81 h 203"/>
                    <a:gd name="T38" fmla="*/ 9 w 203"/>
                    <a:gd name="T39" fmla="*/ 61 h 203"/>
                    <a:gd name="T40" fmla="*/ 18 w 203"/>
                    <a:gd name="T41" fmla="*/ 45 h 203"/>
                    <a:gd name="T42" fmla="*/ 30 w 203"/>
                    <a:gd name="T43" fmla="*/ 30 h 203"/>
                    <a:gd name="T44" fmla="*/ 45 w 203"/>
                    <a:gd name="T45" fmla="*/ 18 h 203"/>
                    <a:gd name="T46" fmla="*/ 63 w 203"/>
                    <a:gd name="T47" fmla="*/ 9 h 203"/>
                    <a:gd name="T48" fmla="*/ 81 w 203"/>
                    <a:gd name="T49" fmla="*/ 3 h 203"/>
                    <a:gd name="T50" fmla="*/ 102 w 203"/>
                    <a:gd name="T51" fmla="*/ 0 h 203"/>
                    <a:gd name="T52" fmla="*/ 113 w 203"/>
                    <a:gd name="T53" fmla="*/ 1 h 203"/>
                    <a:gd name="T54" fmla="*/ 132 w 203"/>
                    <a:gd name="T55" fmla="*/ 4 h 203"/>
                    <a:gd name="T56" fmla="*/ 150 w 203"/>
                    <a:gd name="T57" fmla="*/ 12 h 203"/>
                    <a:gd name="T58" fmla="*/ 167 w 203"/>
                    <a:gd name="T59" fmla="*/ 24 h 203"/>
                    <a:gd name="T60" fmla="*/ 180 w 203"/>
                    <a:gd name="T61" fmla="*/ 37 h 203"/>
                    <a:gd name="T62" fmla="*/ 191 w 203"/>
                    <a:gd name="T63" fmla="*/ 52 h 203"/>
                    <a:gd name="T64" fmla="*/ 199 w 203"/>
                    <a:gd name="T65" fmla="*/ 72 h 203"/>
                    <a:gd name="T66" fmla="*/ 203 w 203"/>
                    <a:gd name="T67" fmla="*/ 92 h 203"/>
                    <a:gd name="T68" fmla="*/ 203 w 203"/>
                    <a:gd name="T6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3">
                      <a:moveTo>
                        <a:pt x="203" y="102"/>
                      </a:moveTo>
                      <a:lnTo>
                        <a:pt x="203" y="102"/>
                      </a:lnTo>
                      <a:lnTo>
                        <a:pt x="203" y="113"/>
                      </a:lnTo>
                      <a:lnTo>
                        <a:pt x="202" y="122"/>
                      </a:lnTo>
                      <a:lnTo>
                        <a:pt x="199" y="132"/>
                      </a:lnTo>
                      <a:lnTo>
                        <a:pt x="196" y="141"/>
                      </a:lnTo>
                      <a:lnTo>
                        <a:pt x="191" y="150"/>
                      </a:lnTo>
                      <a:lnTo>
                        <a:pt x="186" y="158"/>
                      </a:lnTo>
                      <a:lnTo>
                        <a:pt x="180" y="165"/>
                      </a:lnTo>
                      <a:lnTo>
                        <a:pt x="173" y="173"/>
                      </a:lnTo>
                      <a:lnTo>
                        <a:pt x="167" y="181"/>
                      </a:lnTo>
                      <a:lnTo>
                        <a:pt x="158" y="187"/>
                      </a:lnTo>
                      <a:lnTo>
                        <a:pt x="150" y="191"/>
                      </a:lnTo>
                      <a:lnTo>
                        <a:pt x="141" y="196"/>
                      </a:lnTo>
                      <a:lnTo>
                        <a:pt x="132" y="199"/>
                      </a:lnTo>
                      <a:lnTo>
                        <a:pt x="122" y="202"/>
                      </a:lnTo>
                      <a:lnTo>
                        <a:pt x="113" y="203"/>
                      </a:lnTo>
                      <a:lnTo>
                        <a:pt x="102" y="203"/>
                      </a:lnTo>
                      <a:lnTo>
                        <a:pt x="102" y="203"/>
                      </a:lnTo>
                      <a:lnTo>
                        <a:pt x="92" y="203"/>
                      </a:lnTo>
                      <a:lnTo>
                        <a:pt x="81" y="202"/>
                      </a:lnTo>
                      <a:lnTo>
                        <a:pt x="72" y="199"/>
                      </a:lnTo>
                      <a:lnTo>
                        <a:pt x="63" y="196"/>
                      </a:lnTo>
                      <a:lnTo>
                        <a:pt x="54" y="191"/>
                      </a:lnTo>
                      <a:lnTo>
                        <a:pt x="45" y="187"/>
                      </a:lnTo>
                      <a:lnTo>
                        <a:pt x="37" y="181"/>
                      </a:lnTo>
                      <a:lnTo>
                        <a:pt x="30" y="173"/>
                      </a:lnTo>
                      <a:lnTo>
                        <a:pt x="24" y="165"/>
                      </a:lnTo>
                      <a:lnTo>
                        <a:pt x="18" y="158"/>
                      </a:lnTo>
                      <a:lnTo>
                        <a:pt x="13" y="150"/>
                      </a:lnTo>
                      <a:lnTo>
                        <a:pt x="9" y="141"/>
                      </a:lnTo>
                      <a:lnTo>
                        <a:pt x="4" y="132"/>
                      </a:lnTo>
                      <a:lnTo>
                        <a:pt x="3" y="122"/>
                      </a:lnTo>
                      <a:lnTo>
                        <a:pt x="1" y="113"/>
                      </a:lnTo>
                      <a:lnTo>
                        <a:pt x="0" y="102"/>
                      </a:lnTo>
                      <a:lnTo>
                        <a:pt x="0" y="102"/>
                      </a:lnTo>
                      <a:lnTo>
                        <a:pt x="1" y="92"/>
                      </a:lnTo>
                      <a:lnTo>
                        <a:pt x="3" y="81"/>
                      </a:lnTo>
                      <a:lnTo>
                        <a:pt x="4" y="72"/>
                      </a:lnTo>
                      <a:lnTo>
                        <a:pt x="9" y="61"/>
                      </a:lnTo>
                      <a:lnTo>
                        <a:pt x="13" y="52"/>
                      </a:lnTo>
                      <a:lnTo>
                        <a:pt x="18" y="45"/>
                      </a:lnTo>
                      <a:lnTo>
                        <a:pt x="24" y="37"/>
                      </a:lnTo>
                      <a:lnTo>
                        <a:pt x="30" y="30"/>
                      </a:lnTo>
                      <a:lnTo>
                        <a:pt x="37" y="24"/>
                      </a:lnTo>
                      <a:lnTo>
                        <a:pt x="45" y="18"/>
                      </a:lnTo>
                      <a:lnTo>
                        <a:pt x="54" y="12"/>
                      </a:lnTo>
                      <a:lnTo>
                        <a:pt x="63" y="9"/>
                      </a:lnTo>
                      <a:lnTo>
                        <a:pt x="72" y="4"/>
                      </a:lnTo>
                      <a:lnTo>
                        <a:pt x="81" y="3"/>
                      </a:lnTo>
                      <a:lnTo>
                        <a:pt x="92" y="1"/>
                      </a:lnTo>
                      <a:lnTo>
                        <a:pt x="102" y="0"/>
                      </a:lnTo>
                      <a:lnTo>
                        <a:pt x="102" y="0"/>
                      </a:lnTo>
                      <a:lnTo>
                        <a:pt x="113" y="1"/>
                      </a:lnTo>
                      <a:lnTo>
                        <a:pt x="122" y="3"/>
                      </a:lnTo>
                      <a:lnTo>
                        <a:pt x="132" y="4"/>
                      </a:lnTo>
                      <a:lnTo>
                        <a:pt x="141" y="9"/>
                      </a:lnTo>
                      <a:lnTo>
                        <a:pt x="150" y="12"/>
                      </a:lnTo>
                      <a:lnTo>
                        <a:pt x="158" y="18"/>
                      </a:lnTo>
                      <a:lnTo>
                        <a:pt x="167" y="24"/>
                      </a:lnTo>
                      <a:lnTo>
                        <a:pt x="173" y="30"/>
                      </a:lnTo>
                      <a:lnTo>
                        <a:pt x="180" y="37"/>
                      </a:lnTo>
                      <a:lnTo>
                        <a:pt x="186" y="45"/>
                      </a:lnTo>
                      <a:lnTo>
                        <a:pt x="191" y="52"/>
                      </a:lnTo>
                      <a:lnTo>
                        <a:pt x="196" y="61"/>
                      </a:lnTo>
                      <a:lnTo>
                        <a:pt x="199" y="72"/>
                      </a:lnTo>
                      <a:lnTo>
                        <a:pt x="202" y="81"/>
                      </a:lnTo>
                      <a:lnTo>
                        <a:pt x="203" y="92"/>
                      </a:lnTo>
                      <a:lnTo>
                        <a:pt x="203" y="102"/>
                      </a:lnTo>
                      <a:lnTo>
                        <a:pt x="203" y="10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8" name="Freeform 344">
                  <a:extLst>
                    <a:ext uri="{FF2B5EF4-FFF2-40B4-BE49-F238E27FC236}">
                      <a16:creationId xmlns:a16="http://schemas.microsoft.com/office/drawing/2014/main" id="{142DC35F-B8B5-8657-B9EB-B32210FDB336}"/>
                    </a:ext>
                  </a:extLst>
                </p:cNvPr>
                <p:cNvSpPr>
                  <a:spLocks/>
                </p:cNvSpPr>
                <p:nvPr/>
              </p:nvSpPr>
              <p:spPr bwMode="auto">
                <a:xfrm>
                  <a:off x="3985" y="2670"/>
                  <a:ext cx="159" cy="160"/>
                </a:xfrm>
                <a:custGeom>
                  <a:avLst/>
                  <a:gdLst>
                    <a:gd name="T0" fmla="*/ 159 w 159"/>
                    <a:gd name="T1" fmla="*/ 80 h 160"/>
                    <a:gd name="T2" fmla="*/ 159 w 159"/>
                    <a:gd name="T3" fmla="*/ 80 h 160"/>
                    <a:gd name="T4" fmla="*/ 157 w 159"/>
                    <a:gd name="T5" fmla="*/ 96 h 160"/>
                    <a:gd name="T6" fmla="*/ 153 w 159"/>
                    <a:gd name="T7" fmla="*/ 111 h 160"/>
                    <a:gd name="T8" fmla="*/ 145 w 159"/>
                    <a:gd name="T9" fmla="*/ 125 h 160"/>
                    <a:gd name="T10" fmla="*/ 136 w 159"/>
                    <a:gd name="T11" fmla="*/ 136 h 160"/>
                    <a:gd name="T12" fmla="*/ 124 w 159"/>
                    <a:gd name="T13" fmla="*/ 146 h 160"/>
                    <a:gd name="T14" fmla="*/ 110 w 159"/>
                    <a:gd name="T15" fmla="*/ 154 h 160"/>
                    <a:gd name="T16" fmla="*/ 95 w 159"/>
                    <a:gd name="T17" fmla="*/ 158 h 160"/>
                    <a:gd name="T18" fmla="*/ 80 w 159"/>
                    <a:gd name="T19" fmla="*/ 160 h 160"/>
                    <a:gd name="T20" fmla="*/ 80 w 159"/>
                    <a:gd name="T21" fmla="*/ 160 h 160"/>
                    <a:gd name="T22" fmla="*/ 64 w 159"/>
                    <a:gd name="T23" fmla="*/ 158 h 160"/>
                    <a:gd name="T24" fmla="*/ 49 w 159"/>
                    <a:gd name="T25" fmla="*/ 154 h 160"/>
                    <a:gd name="T26" fmla="*/ 35 w 159"/>
                    <a:gd name="T27" fmla="*/ 146 h 160"/>
                    <a:gd name="T28" fmla="*/ 23 w 159"/>
                    <a:gd name="T29" fmla="*/ 136 h 160"/>
                    <a:gd name="T30" fmla="*/ 14 w 159"/>
                    <a:gd name="T31" fmla="*/ 125 h 160"/>
                    <a:gd name="T32" fmla="*/ 7 w 159"/>
                    <a:gd name="T33" fmla="*/ 111 h 160"/>
                    <a:gd name="T34" fmla="*/ 2 w 159"/>
                    <a:gd name="T35" fmla="*/ 96 h 160"/>
                    <a:gd name="T36" fmla="*/ 0 w 159"/>
                    <a:gd name="T37" fmla="*/ 80 h 160"/>
                    <a:gd name="T38" fmla="*/ 0 w 159"/>
                    <a:gd name="T39" fmla="*/ 80 h 160"/>
                    <a:gd name="T40" fmla="*/ 2 w 159"/>
                    <a:gd name="T41" fmla="*/ 65 h 160"/>
                    <a:gd name="T42" fmla="*/ 7 w 159"/>
                    <a:gd name="T43" fmla="*/ 50 h 160"/>
                    <a:gd name="T44" fmla="*/ 14 w 159"/>
                    <a:gd name="T45" fmla="*/ 36 h 160"/>
                    <a:gd name="T46" fmla="*/ 23 w 159"/>
                    <a:gd name="T47" fmla="*/ 24 h 160"/>
                    <a:gd name="T48" fmla="*/ 35 w 159"/>
                    <a:gd name="T49" fmla="*/ 13 h 160"/>
                    <a:gd name="T50" fmla="*/ 49 w 159"/>
                    <a:gd name="T51" fmla="*/ 7 h 160"/>
                    <a:gd name="T52" fmla="*/ 64 w 159"/>
                    <a:gd name="T53" fmla="*/ 3 h 160"/>
                    <a:gd name="T54" fmla="*/ 80 w 159"/>
                    <a:gd name="T55" fmla="*/ 0 h 160"/>
                    <a:gd name="T56" fmla="*/ 80 w 159"/>
                    <a:gd name="T57" fmla="*/ 0 h 160"/>
                    <a:gd name="T58" fmla="*/ 95 w 159"/>
                    <a:gd name="T59" fmla="*/ 3 h 160"/>
                    <a:gd name="T60" fmla="*/ 110 w 159"/>
                    <a:gd name="T61" fmla="*/ 7 h 160"/>
                    <a:gd name="T62" fmla="*/ 124 w 159"/>
                    <a:gd name="T63" fmla="*/ 13 h 160"/>
                    <a:gd name="T64" fmla="*/ 136 w 159"/>
                    <a:gd name="T65" fmla="*/ 24 h 160"/>
                    <a:gd name="T66" fmla="*/ 145 w 159"/>
                    <a:gd name="T67" fmla="*/ 36 h 160"/>
                    <a:gd name="T68" fmla="*/ 153 w 159"/>
                    <a:gd name="T69" fmla="*/ 50 h 160"/>
                    <a:gd name="T70" fmla="*/ 157 w 159"/>
                    <a:gd name="T71" fmla="*/ 65 h 160"/>
                    <a:gd name="T72" fmla="*/ 159 w 159"/>
                    <a:gd name="T73" fmla="*/ 80 h 160"/>
                    <a:gd name="T74" fmla="*/ 159 w 159"/>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60">
                      <a:moveTo>
                        <a:pt x="159" y="80"/>
                      </a:moveTo>
                      <a:lnTo>
                        <a:pt x="159" y="80"/>
                      </a:lnTo>
                      <a:lnTo>
                        <a:pt x="157" y="96"/>
                      </a:lnTo>
                      <a:lnTo>
                        <a:pt x="153" y="111"/>
                      </a:lnTo>
                      <a:lnTo>
                        <a:pt x="145" y="125"/>
                      </a:lnTo>
                      <a:lnTo>
                        <a:pt x="136" y="136"/>
                      </a:lnTo>
                      <a:lnTo>
                        <a:pt x="124" y="146"/>
                      </a:lnTo>
                      <a:lnTo>
                        <a:pt x="110" y="154"/>
                      </a:lnTo>
                      <a:lnTo>
                        <a:pt x="95" y="158"/>
                      </a:lnTo>
                      <a:lnTo>
                        <a:pt x="80" y="160"/>
                      </a:lnTo>
                      <a:lnTo>
                        <a:pt x="80" y="160"/>
                      </a:lnTo>
                      <a:lnTo>
                        <a:pt x="64" y="158"/>
                      </a:lnTo>
                      <a:lnTo>
                        <a:pt x="49" y="154"/>
                      </a:lnTo>
                      <a:lnTo>
                        <a:pt x="35" y="146"/>
                      </a:lnTo>
                      <a:lnTo>
                        <a:pt x="23" y="136"/>
                      </a:lnTo>
                      <a:lnTo>
                        <a:pt x="14" y="125"/>
                      </a:lnTo>
                      <a:lnTo>
                        <a:pt x="7" y="111"/>
                      </a:lnTo>
                      <a:lnTo>
                        <a:pt x="2" y="96"/>
                      </a:lnTo>
                      <a:lnTo>
                        <a:pt x="0" y="80"/>
                      </a:lnTo>
                      <a:lnTo>
                        <a:pt x="0" y="80"/>
                      </a:lnTo>
                      <a:lnTo>
                        <a:pt x="2" y="65"/>
                      </a:lnTo>
                      <a:lnTo>
                        <a:pt x="7" y="50"/>
                      </a:lnTo>
                      <a:lnTo>
                        <a:pt x="14" y="36"/>
                      </a:lnTo>
                      <a:lnTo>
                        <a:pt x="23" y="24"/>
                      </a:lnTo>
                      <a:lnTo>
                        <a:pt x="35" y="13"/>
                      </a:lnTo>
                      <a:lnTo>
                        <a:pt x="49" y="7"/>
                      </a:lnTo>
                      <a:lnTo>
                        <a:pt x="64" y="3"/>
                      </a:lnTo>
                      <a:lnTo>
                        <a:pt x="80" y="0"/>
                      </a:lnTo>
                      <a:lnTo>
                        <a:pt x="80" y="0"/>
                      </a:lnTo>
                      <a:lnTo>
                        <a:pt x="95" y="3"/>
                      </a:lnTo>
                      <a:lnTo>
                        <a:pt x="110" y="7"/>
                      </a:lnTo>
                      <a:lnTo>
                        <a:pt x="124" y="13"/>
                      </a:lnTo>
                      <a:lnTo>
                        <a:pt x="136" y="24"/>
                      </a:lnTo>
                      <a:lnTo>
                        <a:pt x="145" y="36"/>
                      </a:lnTo>
                      <a:lnTo>
                        <a:pt x="153" y="50"/>
                      </a:lnTo>
                      <a:lnTo>
                        <a:pt x="157" y="65"/>
                      </a:lnTo>
                      <a:lnTo>
                        <a:pt x="159" y="80"/>
                      </a:lnTo>
                      <a:lnTo>
                        <a:pt x="159" y="80"/>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29" name="Freeform 345">
                  <a:extLst>
                    <a:ext uri="{FF2B5EF4-FFF2-40B4-BE49-F238E27FC236}">
                      <a16:creationId xmlns:a16="http://schemas.microsoft.com/office/drawing/2014/main" id="{27BDB6C1-15C8-2AE4-55BA-BA1E223F9C6A}"/>
                    </a:ext>
                  </a:extLst>
                </p:cNvPr>
                <p:cNvSpPr>
                  <a:spLocks/>
                </p:cNvSpPr>
                <p:nvPr/>
              </p:nvSpPr>
              <p:spPr bwMode="auto">
                <a:xfrm>
                  <a:off x="4153" y="2846"/>
                  <a:ext cx="101" cy="101"/>
                </a:xfrm>
                <a:custGeom>
                  <a:avLst/>
                  <a:gdLst>
                    <a:gd name="T0" fmla="*/ 101 w 101"/>
                    <a:gd name="T1" fmla="*/ 52 h 101"/>
                    <a:gd name="T2" fmla="*/ 101 w 101"/>
                    <a:gd name="T3" fmla="*/ 52 h 101"/>
                    <a:gd name="T4" fmla="*/ 99 w 101"/>
                    <a:gd name="T5" fmla="*/ 61 h 101"/>
                    <a:gd name="T6" fmla="*/ 96 w 101"/>
                    <a:gd name="T7" fmla="*/ 70 h 101"/>
                    <a:gd name="T8" fmla="*/ 92 w 101"/>
                    <a:gd name="T9" fmla="*/ 79 h 101"/>
                    <a:gd name="T10" fmla="*/ 86 w 101"/>
                    <a:gd name="T11" fmla="*/ 86 h 101"/>
                    <a:gd name="T12" fmla="*/ 78 w 101"/>
                    <a:gd name="T13" fmla="*/ 92 h 101"/>
                    <a:gd name="T14" fmla="*/ 69 w 101"/>
                    <a:gd name="T15" fmla="*/ 97 h 101"/>
                    <a:gd name="T16" fmla="*/ 60 w 101"/>
                    <a:gd name="T17" fmla="*/ 100 h 101"/>
                    <a:gd name="T18" fmla="*/ 51 w 101"/>
                    <a:gd name="T19" fmla="*/ 101 h 101"/>
                    <a:gd name="T20" fmla="*/ 51 w 101"/>
                    <a:gd name="T21" fmla="*/ 101 h 101"/>
                    <a:gd name="T22" fmla="*/ 40 w 101"/>
                    <a:gd name="T23" fmla="*/ 100 h 101"/>
                    <a:gd name="T24" fmla="*/ 31 w 101"/>
                    <a:gd name="T25" fmla="*/ 97 h 101"/>
                    <a:gd name="T26" fmla="*/ 22 w 101"/>
                    <a:gd name="T27" fmla="*/ 92 h 101"/>
                    <a:gd name="T28" fmla="*/ 15 w 101"/>
                    <a:gd name="T29" fmla="*/ 86 h 101"/>
                    <a:gd name="T30" fmla="*/ 9 w 101"/>
                    <a:gd name="T31" fmla="*/ 79 h 101"/>
                    <a:gd name="T32" fmla="*/ 4 w 101"/>
                    <a:gd name="T33" fmla="*/ 70 h 101"/>
                    <a:gd name="T34" fmla="*/ 1 w 101"/>
                    <a:gd name="T35" fmla="*/ 61 h 101"/>
                    <a:gd name="T36" fmla="*/ 0 w 101"/>
                    <a:gd name="T37" fmla="*/ 52 h 101"/>
                    <a:gd name="T38" fmla="*/ 0 w 101"/>
                    <a:gd name="T39" fmla="*/ 52 h 101"/>
                    <a:gd name="T40" fmla="*/ 1 w 101"/>
                    <a:gd name="T41" fmla="*/ 41 h 101"/>
                    <a:gd name="T42" fmla="*/ 4 w 101"/>
                    <a:gd name="T43" fmla="*/ 32 h 101"/>
                    <a:gd name="T44" fmla="*/ 9 w 101"/>
                    <a:gd name="T45" fmla="*/ 23 h 101"/>
                    <a:gd name="T46" fmla="*/ 15 w 101"/>
                    <a:gd name="T47" fmla="*/ 15 h 101"/>
                    <a:gd name="T48" fmla="*/ 22 w 101"/>
                    <a:gd name="T49" fmla="*/ 9 h 101"/>
                    <a:gd name="T50" fmla="*/ 31 w 101"/>
                    <a:gd name="T51" fmla="*/ 5 h 101"/>
                    <a:gd name="T52" fmla="*/ 40 w 101"/>
                    <a:gd name="T53" fmla="*/ 2 h 101"/>
                    <a:gd name="T54" fmla="*/ 51 w 101"/>
                    <a:gd name="T55" fmla="*/ 0 h 101"/>
                    <a:gd name="T56" fmla="*/ 51 w 101"/>
                    <a:gd name="T57" fmla="*/ 0 h 101"/>
                    <a:gd name="T58" fmla="*/ 60 w 101"/>
                    <a:gd name="T59" fmla="*/ 2 h 101"/>
                    <a:gd name="T60" fmla="*/ 69 w 101"/>
                    <a:gd name="T61" fmla="*/ 5 h 101"/>
                    <a:gd name="T62" fmla="*/ 78 w 101"/>
                    <a:gd name="T63" fmla="*/ 9 h 101"/>
                    <a:gd name="T64" fmla="*/ 86 w 101"/>
                    <a:gd name="T65" fmla="*/ 15 h 101"/>
                    <a:gd name="T66" fmla="*/ 92 w 101"/>
                    <a:gd name="T67" fmla="*/ 23 h 101"/>
                    <a:gd name="T68" fmla="*/ 96 w 101"/>
                    <a:gd name="T69" fmla="*/ 32 h 101"/>
                    <a:gd name="T70" fmla="*/ 99 w 101"/>
                    <a:gd name="T71" fmla="*/ 41 h 101"/>
                    <a:gd name="T72" fmla="*/ 101 w 101"/>
                    <a:gd name="T73" fmla="*/ 52 h 101"/>
                    <a:gd name="T74" fmla="*/ 101 w 101"/>
                    <a:gd name="T75"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1" h="101">
                      <a:moveTo>
                        <a:pt x="101" y="52"/>
                      </a:moveTo>
                      <a:lnTo>
                        <a:pt x="101" y="52"/>
                      </a:lnTo>
                      <a:lnTo>
                        <a:pt x="99" y="61"/>
                      </a:lnTo>
                      <a:lnTo>
                        <a:pt x="96" y="70"/>
                      </a:lnTo>
                      <a:lnTo>
                        <a:pt x="92" y="79"/>
                      </a:lnTo>
                      <a:lnTo>
                        <a:pt x="86" y="86"/>
                      </a:lnTo>
                      <a:lnTo>
                        <a:pt x="78" y="92"/>
                      </a:lnTo>
                      <a:lnTo>
                        <a:pt x="69" y="97"/>
                      </a:lnTo>
                      <a:lnTo>
                        <a:pt x="60" y="100"/>
                      </a:lnTo>
                      <a:lnTo>
                        <a:pt x="51" y="101"/>
                      </a:lnTo>
                      <a:lnTo>
                        <a:pt x="51" y="101"/>
                      </a:lnTo>
                      <a:lnTo>
                        <a:pt x="40" y="100"/>
                      </a:lnTo>
                      <a:lnTo>
                        <a:pt x="31" y="97"/>
                      </a:lnTo>
                      <a:lnTo>
                        <a:pt x="22" y="92"/>
                      </a:lnTo>
                      <a:lnTo>
                        <a:pt x="15" y="86"/>
                      </a:lnTo>
                      <a:lnTo>
                        <a:pt x="9" y="79"/>
                      </a:lnTo>
                      <a:lnTo>
                        <a:pt x="4" y="70"/>
                      </a:lnTo>
                      <a:lnTo>
                        <a:pt x="1" y="61"/>
                      </a:lnTo>
                      <a:lnTo>
                        <a:pt x="0" y="52"/>
                      </a:lnTo>
                      <a:lnTo>
                        <a:pt x="0" y="52"/>
                      </a:lnTo>
                      <a:lnTo>
                        <a:pt x="1" y="41"/>
                      </a:lnTo>
                      <a:lnTo>
                        <a:pt x="4" y="32"/>
                      </a:lnTo>
                      <a:lnTo>
                        <a:pt x="9" y="23"/>
                      </a:lnTo>
                      <a:lnTo>
                        <a:pt x="15" y="15"/>
                      </a:lnTo>
                      <a:lnTo>
                        <a:pt x="22" y="9"/>
                      </a:lnTo>
                      <a:lnTo>
                        <a:pt x="31" y="5"/>
                      </a:lnTo>
                      <a:lnTo>
                        <a:pt x="40" y="2"/>
                      </a:lnTo>
                      <a:lnTo>
                        <a:pt x="51" y="0"/>
                      </a:lnTo>
                      <a:lnTo>
                        <a:pt x="51" y="0"/>
                      </a:lnTo>
                      <a:lnTo>
                        <a:pt x="60" y="2"/>
                      </a:lnTo>
                      <a:lnTo>
                        <a:pt x="69" y="5"/>
                      </a:lnTo>
                      <a:lnTo>
                        <a:pt x="78" y="9"/>
                      </a:lnTo>
                      <a:lnTo>
                        <a:pt x="86" y="15"/>
                      </a:lnTo>
                      <a:lnTo>
                        <a:pt x="92" y="23"/>
                      </a:lnTo>
                      <a:lnTo>
                        <a:pt x="96" y="32"/>
                      </a:lnTo>
                      <a:lnTo>
                        <a:pt x="99" y="41"/>
                      </a:lnTo>
                      <a:lnTo>
                        <a:pt x="101" y="52"/>
                      </a:lnTo>
                      <a:lnTo>
                        <a:pt x="101" y="52"/>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0" name="Freeform 346">
                  <a:extLst>
                    <a:ext uri="{FF2B5EF4-FFF2-40B4-BE49-F238E27FC236}">
                      <a16:creationId xmlns:a16="http://schemas.microsoft.com/office/drawing/2014/main" id="{894A26FD-6FBA-5D77-DA92-F8369779338E}"/>
                    </a:ext>
                  </a:extLst>
                </p:cNvPr>
                <p:cNvSpPr>
                  <a:spLocks/>
                </p:cNvSpPr>
                <p:nvPr/>
              </p:nvSpPr>
              <p:spPr bwMode="auto">
                <a:xfrm>
                  <a:off x="4118" y="2763"/>
                  <a:ext cx="116" cy="116"/>
                </a:xfrm>
                <a:custGeom>
                  <a:avLst/>
                  <a:gdLst>
                    <a:gd name="T0" fmla="*/ 116 w 116"/>
                    <a:gd name="T1" fmla="*/ 58 h 116"/>
                    <a:gd name="T2" fmla="*/ 116 w 116"/>
                    <a:gd name="T3" fmla="*/ 58 h 116"/>
                    <a:gd name="T4" fmla="*/ 115 w 116"/>
                    <a:gd name="T5" fmla="*/ 70 h 116"/>
                    <a:gd name="T6" fmla="*/ 112 w 116"/>
                    <a:gd name="T7" fmla="*/ 80 h 116"/>
                    <a:gd name="T8" fmla="*/ 107 w 116"/>
                    <a:gd name="T9" fmla="*/ 91 h 116"/>
                    <a:gd name="T10" fmla="*/ 100 w 116"/>
                    <a:gd name="T11" fmla="*/ 100 h 116"/>
                    <a:gd name="T12" fmla="*/ 91 w 116"/>
                    <a:gd name="T13" fmla="*/ 106 h 116"/>
                    <a:gd name="T14" fmla="*/ 81 w 116"/>
                    <a:gd name="T15" fmla="*/ 112 h 116"/>
                    <a:gd name="T16" fmla="*/ 69 w 116"/>
                    <a:gd name="T17" fmla="*/ 115 h 116"/>
                    <a:gd name="T18" fmla="*/ 59 w 116"/>
                    <a:gd name="T19" fmla="*/ 116 h 116"/>
                    <a:gd name="T20" fmla="*/ 59 w 116"/>
                    <a:gd name="T21" fmla="*/ 116 h 116"/>
                    <a:gd name="T22" fmla="*/ 47 w 116"/>
                    <a:gd name="T23" fmla="*/ 115 h 116"/>
                    <a:gd name="T24" fmla="*/ 36 w 116"/>
                    <a:gd name="T25" fmla="*/ 112 h 116"/>
                    <a:gd name="T26" fmla="*/ 26 w 116"/>
                    <a:gd name="T27" fmla="*/ 106 h 116"/>
                    <a:gd name="T28" fmla="*/ 17 w 116"/>
                    <a:gd name="T29" fmla="*/ 100 h 116"/>
                    <a:gd name="T30" fmla="*/ 11 w 116"/>
                    <a:gd name="T31" fmla="*/ 91 h 116"/>
                    <a:gd name="T32" fmla="*/ 5 w 116"/>
                    <a:gd name="T33" fmla="*/ 80 h 116"/>
                    <a:gd name="T34" fmla="*/ 2 w 116"/>
                    <a:gd name="T35" fmla="*/ 70 h 116"/>
                    <a:gd name="T36" fmla="*/ 0 w 116"/>
                    <a:gd name="T37" fmla="*/ 58 h 116"/>
                    <a:gd name="T38" fmla="*/ 0 w 116"/>
                    <a:gd name="T39" fmla="*/ 58 h 116"/>
                    <a:gd name="T40" fmla="*/ 2 w 116"/>
                    <a:gd name="T41" fmla="*/ 46 h 116"/>
                    <a:gd name="T42" fmla="*/ 5 w 116"/>
                    <a:gd name="T43" fmla="*/ 35 h 116"/>
                    <a:gd name="T44" fmla="*/ 11 w 116"/>
                    <a:gd name="T45" fmla="*/ 26 h 116"/>
                    <a:gd name="T46" fmla="*/ 17 w 116"/>
                    <a:gd name="T47" fmla="*/ 17 h 116"/>
                    <a:gd name="T48" fmla="*/ 26 w 116"/>
                    <a:gd name="T49" fmla="*/ 9 h 116"/>
                    <a:gd name="T50" fmla="*/ 36 w 116"/>
                    <a:gd name="T51" fmla="*/ 5 h 116"/>
                    <a:gd name="T52" fmla="*/ 47 w 116"/>
                    <a:gd name="T53" fmla="*/ 0 h 116"/>
                    <a:gd name="T54" fmla="*/ 59 w 116"/>
                    <a:gd name="T55" fmla="*/ 0 h 116"/>
                    <a:gd name="T56" fmla="*/ 59 w 116"/>
                    <a:gd name="T57" fmla="*/ 0 h 116"/>
                    <a:gd name="T58" fmla="*/ 69 w 116"/>
                    <a:gd name="T59" fmla="*/ 0 h 116"/>
                    <a:gd name="T60" fmla="*/ 81 w 116"/>
                    <a:gd name="T61" fmla="*/ 5 h 116"/>
                    <a:gd name="T62" fmla="*/ 91 w 116"/>
                    <a:gd name="T63" fmla="*/ 9 h 116"/>
                    <a:gd name="T64" fmla="*/ 100 w 116"/>
                    <a:gd name="T65" fmla="*/ 17 h 116"/>
                    <a:gd name="T66" fmla="*/ 107 w 116"/>
                    <a:gd name="T67" fmla="*/ 26 h 116"/>
                    <a:gd name="T68" fmla="*/ 112 w 116"/>
                    <a:gd name="T69" fmla="*/ 35 h 116"/>
                    <a:gd name="T70" fmla="*/ 115 w 116"/>
                    <a:gd name="T71" fmla="*/ 46 h 116"/>
                    <a:gd name="T72" fmla="*/ 116 w 116"/>
                    <a:gd name="T73" fmla="*/ 58 h 116"/>
                    <a:gd name="T74" fmla="*/ 116 w 116"/>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6">
                      <a:moveTo>
                        <a:pt x="116" y="58"/>
                      </a:moveTo>
                      <a:lnTo>
                        <a:pt x="116" y="58"/>
                      </a:lnTo>
                      <a:lnTo>
                        <a:pt x="115" y="70"/>
                      </a:lnTo>
                      <a:lnTo>
                        <a:pt x="112" y="80"/>
                      </a:lnTo>
                      <a:lnTo>
                        <a:pt x="107" y="91"/>
                      </a:lnTo>
                      <a:lnTo>
                        <a:pt x="100" y="100"/>
                      </a:lnTo>
                      <a:lnTo>
                        <a:pt x="91" y="106"/>
                      </a:lnTo>
                      <a:lnTo>
                        <a:pt x="81" y="112"/>
                      </a:lnTo>
                      <a:lnTo>
                        <a:pt x="69" y="115"/>
                      </a:lnTo>
                      <a:lnTo>
                        <a:pt x="59" y="116"/>
                      </a:lnTo>
                      <a:lnTo>
                        <a:pt x="59" y="116"/>
                      </a:lnTo>
                      <a:lnTo>
                        <a:pt x="47" y="115"/>
                      </a:lnTo>
                      <a:lnTo>
                        <a:pt x="36" y="112"/>
                      </a:lnTo>
                      <a:lnTo>
                        <a:pt x="26" y="106"/>
                      </a:lnTo>
                      <a:lnTo>
                        <a:pt x="17" y="100"/>
                      </a:lnTo>
                      <a:lnTo>
                        <a:pt x="11" y="91"/>
                      </a:lnTo>
                      <a:lnTo>
                        <a:pt x="5" y="80"/>
                      </a:lnTo>
                      <a:lnTo>
                        <a:pt x="2" y="70"/>
                      </a:lnTo>
                      <a:lnTo>
                        <a:pt x="0" y="58"/>
                      </a:lnTo>
                      <a:lnTo>
                        <a:pt x="0" y="58"/>
                      </a:lnTo>
                      <a:lnTo>
                        <a:pt x="2" y="46"/>
                      </a:lnTo>
                      <a:lnTo>
                        <a:pt x="5" y="35"/>
                      </a:lnTo>
                      <a:lnTo>
                        <a:pt x="11" y="26"/>
                      </a:lnTo>
                      <a:lnTo>
                        <a:pt x="17" y="17"/>
                      </a:lnTo>
                      <a:lnTo>
                        <a:pt x="26" y="9"/>
                      </a:lnTo>
                      <a:lnTo>
                        <a:pt x="36" y="5"/>
                      </a:lnTo>
                      <a:lnTo>
                        <a:pt x="47" y="0"/>
                      </a:lnTo>
                      <a:lnTo>
                        <a:pt x="59" y="0"/>
                      </a:lnTo>
                      <a:lnTo>
                        <a:pt x="59" y="0"/>
                      </a:lnTo>
                      <a:lnTo>
                        <a:pt x="69" y="0"/>
                      </a:lnTo>
                      <a:lnTo>
                        <a:pt x="81" y="5"/>
                      </a:lnTo>
                      <a:lnTo>
                        <a:pt x="91" y="9"/>
                      </a:lnTo>
                      <a:lnTo>
                        <a:pt x="100" y="17"/>
                      </a:lnTo>
                      <a:lnTo>
                        <a:pt x="107" y="26"/>
                      </a:lnTo>
                      <a:lnTo>
                        <a:pt x="112" y="35"/>
                      </a:lnTo>
                      <a:lnTo>
                        <a:pt x="115" y="46"/>
                      </a:lnTo>
                      <a:lnTo>
                        <a:pt x="116" y="58"/>
                      </a:lnTo>
                      <a:lnTo>
                        <a:pt x="116" y="58"/>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1" name="Freeform 347">
                  <a:extLst>
                    <a:ext uri="{FF2B5EF4-FFF2-40B4-BE49-F238E27FC236}">
                      <a16:creationId xmlns:a16="http://schemas.microsoft.com/office/drawing/2014/main" id="{EE8A357A-05EF-3E32-9A4C-673A72430A9B}"/>
                    </a:ext>
                  </a:extLst>
                </p:cNvPr>
                <p:cNvSpPr>
                  <a:spLocks/>
                </p:cNvSpPr>
                <p:nvPr/>
              </p:nvSpPr>
              <p:spPr bwMode="auto">
                <a:xfrm>
                  <a:off x="3918" y="2792"/>
                  <a:ext cx="156" cy="158"/>
                </a:xfrm>
                <a:custGeom>
                  <a:avLst/>
                  <a:gdLst>
                    <a:gd name="T0" fmla="*/ 156 w 156"/>
                    <a:gd name="T1" fmla="*/ 78 h 158"/>
                    <a:gd name="T2" fmla="*/ 156 w 156"/>
                    <a:gd name="T3" fmla="*/ 78 h 158"/>
                    <a:gd name="T4" fmla="*/ 155 w 156"/>
                    <a:gd name="T5" fmla="*/ 95 h 158"/>
                    <a:gd name="T6" fmla="*/ 150 w 156"/>
                    <a:gd name="T7" fmla="*/ 110 h 158"/>
                    <a:gd name="T8" fmla="*/ 143 w 156"/>
                    <a:gd name="T9" fmla="*/ 124 h 158"/>
                    <a:gd name="T10" fmla="*/ 134 w 156"/>
                    <a:gd name="T11" fmla="*/ 134 h 158"/>
                    <a:gd name="T12" fmla="*/ 122 w 156"/>
                    <a:gd name="T13" fmla="*/ 145 h 158"/>
                    <a:gd name="T14" fmla="*/ 108 w 156"/>
                    <a:gd name="T15" fmla="*/ 151 h 158"/>
                    <a:gd name="T16" fmla="*/ 95 w 156"/>
                    <a:gd name="T17" fmla="*/ 157 h 158"/>
                    <a:gd name="T18" fmla="*/ 78 w 156"/>
                    <a:gd name="T19" fmla="*/ 158 h 158"/>
                    <a:gd name="T20" fmla="*/ 78 w 156"/>
                    <a:gd name="T21" fmla="*/ 158 h 158"/>
                    <a:gd name="T22" fmla="*/ 63 w 156"/>
                    <a:gd name="T23" fmla="*/ 157 h 158"/>
                    <a:gd name="T24" fmla="*/ 48 w 156"/>
                    <a:gd name="T25" fmla="*/ 151 h 158"/>
                    <a:gd name="T26" fmla="*/ 34 w 156"/>
                    <a:gd name="T27" fmla="*/ 145 h 158"/>
                    <a:gd name="T28" fmla="*/ 22 w 156"/>
                    <a:gd name="T29" fmla="*/ 134 h 158"/>
                    <a:gd name="T30" fmla="*/ 13 w 156"/>
                    <a:gd name="T31" fmla="*/ 124 h 158"/>
                    <a:gd name="T32" fmla="*/ 6 w 156"/>
                    <a:gd name="T33" fmla="*/ 110 h 158"/>
                    <a:gd name="T34" fmla="*/ 1 w 156"/>
                    <a:gd name="T35" fmla="*/ 95 h 158"/>
                    <a:gd name="T36" fmla="*/ 0 w 156"/>
                    <a:gd name="T37" fmla="*/ 78 h 158"/>
                    <a:gd name="T38" fmla="*/ 0 w 156"/>
                    <a:gd name="T39" fmla="*/ 78 h 158"/>
                    <a:gd name="T40" fmla="*/ 1 w 156"/>
                    <a:gd name="T41" fmla="*/ 63 h 158"/>
                    <a:gd name="T42" fmla="*/ 6 w 156"/>
                    <a:gd name="T43" fmla="*/ 48 h 158"/>
                    <a:gd name="T44" fmla="*/ 13 w 156"/>
                    <a:gd name="T45" fmla="*/ 35 h 158"/>
                    <a:gd name="T46" fmla="*/ 22 w 156"/>
                    <a:gd name="T47" fmla="*/ 24 h 158"/>
                    <a:gd name="T48" fmla="*/ 34 w 156"/>
                    <a:gd name="T49" fmla="*/ 14 h 158"/>
                    <a:gd name="T50" fmla="*/ 48 w 156"/>
                    <a:gd name="T51" fmla="*/ 6 h 158"/>
                    <a:gd name="T52" fmla="*/ 63 w 156"/>
                    <a:gd name="T53" fmla="*/ 2 h 158"/>
                    <a:gd name="T54" fmla="*/ 78 w 156"/>
                    <a:gd name="T55" fmla="*/ 0 h 158"/>
                    <a:gd name="T56" fmla="*/ 78 w 156"/>
                    <a:gd name="T57" fmla="*/ 0 h 158"/>
                    <a:gd name="T58" fmla="*/ 95 w 156"/>
                    <a:gd name="T59" fmla="*/ 2 h 158"/>
                    <a:gd name="T60" fmla="*/ 108 w 156"/>
                    <a:gd name="T61" fmla="*/ 6 h 158"/>
                    <a:gd name="T62" fmla="*/ 122 w 156"/>
                    <a:gd name="T63" fmla="*/ 14 h 158"/>
                    <a:gd name="T64" fmla="*/ 134 w 156"/>
                    <a:gd name="T65" fmla="*/ 24 h 158"/>
                    <a:gd name="T66" fmla="*/ 143 w 156"/>
                    <a:gd name="T67" fmla="*/ 35 h 158"/>
                    <a:gd name="T68" fmla="*/ 150 w 156"/>
                    <a:gd name="T69" fmla="*/ 48 h 158"/>
                    <a:gd name="T70" fmla="*/ 155 w 156"/>
                    <a:gd name="T71" fmla="*/ 63 h 158"/>
                    <a:gd name="T72" fmla="*/ 156 w 156"/>
                    <a:gd name="T73" fmla="*/ 78 h 158"/>
                    <a:gd name="T74" fmla="*/ 156 w 156"/>
                    <a:gd name="T75" fmla="*/ 7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58">
                      <a:moveTo>
                        <a:pt x="156" y="78"/>
                      </a:moveTo>
                      <a:lnTo>
                        <a:pt x="156" y="78"/>
                      </a:lnTo>
                      <a:lnTo>
                        <a:pt x="155" y="95"/>
                      </a:lnTo>
                      <a:lnTo>
                        <a:pt x="150" y="110"/>
                      </a:lnTo>
                      <a:lnTo>
                        <a:pt x="143" y="124"/>
                      </a:lnTo>
                      <a:lnTo>
                        <a:pt x="134" y="134"/>
                      </a:lnTo>
                      <a:lnTo>
                        <a:pt x="122" y="145"/>
                      </a:lnTo>
                      <a:lnTo>
                        <a:pt x="108" y="151"/>
                      </a:lnTo>
                      <a:lnTo>
                        <a:pt x="95" y="157"/>
                      </a:lnTo>
                      <a:lnTo>
                        <a:pt x="78" y="158"/>
                      </a:lnTo>
                      <a:lnTo>
                        <a:pt x="78" y="158"/>
                      </a:lnTo>
                      <a:lnTo>
                        <a:pt x="63" y="157"/>
                      </a:lnTo>
                      <a:lnTo>
                        <a:pt x="48" y="151"/>
                      </a:lnTo>
                      <a:lnTo>
                        <a:pt x="34" y="145"/>
                      </a:lnTo>
                      <a:lnTo>
                        <a:pt x="22" y="134"/>
                      </a:lnTo>
                      <a:lnTo>
                        <a:pt x="13" y="124"/>
                      </a:lnTo>
                      <a:lnTo>
                        <a:pt x="6" y="110"/>
                      </a:lnTo>
                      <a:lnTo>
                        <a:pt x="1" y="95"/>
                      </a:lnTo>
                      <a:lnTo>
                        <a:pt x="0" y="78"/>
                      </a:lnTo>
                      <a:lnTo>
                        <a:pt x="0" y="78"/>
                      </a:lnTo>
                      <a:lnTo>
                        <a:pt x="1" y="63"/>
                      </a:lnTo>
                      <a:lnTo>
                        <a:pt x="6" y="48"/>
                      </a:lnTo>
                      <a:lnTo>
                        <a:pt x="13" y="35"/>
                      </a:lnTo>
                      <a:lnTo>
                        <a:pt x="22" y="24"/>
                      </a:lnTo>
                      <a:lnTo>
                        <a:pt x="34" y="14"/>
                      </a:lnTo>
                      <a:lnTo>
                        <a:pt x="48" y="6"/>
                      </a:lnTo>
                      <a:lnTo>
                        <a:pt x="63" y="2"/>
                      </a:lnTo>
                      <a:lnTo>
                        <a:pt x="78" y="0"/>
                      </a:lnTo>
                      <a:lnTo>
                        <a:pt x="78" y="0"/>
                      </a:lnTo>
                      <a:lnTo>
                        <a:pt x="95" y="2"/>
                      </a:lnTo>
                      <a:lnTo>
                        <a:pt x="108" y="6"/>
                      </a:lnTo>
                      <a:lnTo>
                        <a:pt x="122" y="14"/>
                      </a:lnTo>
                      <a:lnTo>
                        <a:pt x="134" y="24"/>
                      </a:lnTo>
                      <a:lnTo>
                        <a:pt x="143" y="35"/>
                      </a:lnTo>
                      <a:lnTo>
                        <a:pt x="150" y="48"/>
                      </a:lnTo>
                      <a:lnTo>
                        <a:pt x="155" y="63"/>
                      </a:lnTo>
                      <a:lnTo>
                        <a:pt x="156" y="78"/>
                      </a:lnTo>
                      <a:lnTo>
                        <a:pt x="156" y="78"/>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2" name="Freeform 348">
                  <a:extLst>
                    <a:ext uri="{FF2B5EF4-FFF2-40B4-BE49-F238E27FC236}">
                      <a16:creationId xmlns:a16="http://schemas.microsoft.com/office/drawing/2014/main" id="{F3D84AA5-88EE-305D-0FE1-8EC99C37CC5F}"/>
                    </a:ext>
                  </a:extLst>
                </p:cNvPr>
                <p:cNvSpPr>
                  <a:spLocks/>
                </p:cNvSpPr>
                <p:nvPr/>
              </p:nvSpPr>
              <p:spPr bwMode="auto">
                <a:xfrm>
                  <a:off x="3866" y="2855"/>
                  <a:ext cx="113" cy="113"/>
                </a:xfrm>
                <a:custGeom>
                  <a:avLst/>
                  <a:gdLst>
                    <a:gd name="T0" fmla="*/ 113 w 113"/>
                    <a:gd name="T1" fmla="*/ 56 h 113"/>
                    <a:gd name="T2" fmla="*/ 113 w 113"/>
                    <a:gd name="T3" fmla="*/ 56 h 113"/>
                    <a:gd name="T4" fmla="*/ 112 w 113"/>
                    <a:gd name="T5" fmla="*/ 68 h 113"/>
                    <a:gd name="T6" fmla="*/ 109 w 113"/>
                    <a:gd name="T7" fmla="*/ 79 h 113"/>
                    <a:gd name="T8" fmla="*/ 104 w 113"/>
                    <a:gd name="T9" fmla="*/ 89 h 113"/>
                    <a:gd name="T10" fmla="*/ 97 w 113"/>
                    <a:gd name="T11" fmla="*/ 97 h 113"/>
                    <a:gd name="T12" fmla="*/ 89 w 113"/>
                    <a:gd name="T13" fmla="*/ 104 h 113"/>
                    <a:gd name="T14" fmla="*/ 79 w 113"/>
                    <a:gd name="T15" fmla="*/ 109 h 113"/>
                    <a:gd name="T16" fmla="*/ 68 w 113"/>
                    <a:gd name="T17" fmla="*/ 112 h 113"/>
                    <a:gd name="T18" fmla="*/ 58 w 113"/>
                    <a:gd name="T19" fmla="*/ 113 h 113"/>
                    <a:gd name="T20" fmla="*/ 58 w 113"/>
                    <a:gd name="T21" fmla="*/ 113 h 113"/>
                    <a:gd name="T22" fmla="*/ 46 w 113"/>
                    <a:gd name="T23" fmla="*/ 112 h 113"/>
                    <a:gd name="T24" fmla="*/ 35 w 113"/>
                    <a:gd name="T25" fmla="*/ 109 h 113"/>
                    <a:gd name="T26" fmla="*/ 25 w 113"/>
                    <a:gd name="T27" fmla="*/ 104 h 113"/>
                    <a:gd name="T28" fmla="*/ 17 w 113"/>
                    <a:gd name="T29" fmla="*/ 97 h 113"/>
                    <a:gd name="T30" fmla="*/ 9 w 113"/>
                    <a:gd name="T31" fmla="*/ 89 h 113"/>
                    <a:gd name="T32" fmla="*/ 5 w 113"/>
                    <a:gd name="T33" fmla="*/ 79 h 113"/>
                    <a:gd name="T34" fmla="*/ 2 w 113"/>
                    <a:gd name="T35" fmla="*/ 68 h 113"/>
                    <a:gd name="T36" fmla="*/ 0 w 113"/>
                    <a:gd name="T37" fmla="*/ 56 h 113"/>
                    <a:gd name="T38" fmla="*/ 0 w 113"/>
                    <a:gd name="T39" fmla="*/ 56 h 113"/>
                    <a:gd name="T40" fmla="*/ 2 w 113"/>
                    <a:gd name="T41" fmla="*/ 46 h 113"/>
                    <a:gd name="T42" fmla="*/ 5 w 113"/>
                    <a:gd name="T43" fmla="*/ 35 h 113"/>
                    <a:gd name="T44" fmla="*/ 9 w 113"/>
                    <a:gd name="T45" fmla="*/ 24 h 113"/>
                    <a:gd name="T46" fmla="*/ 17 w 113"/>
                    <a:gd name="T47" fmla="*/ 17 h 113"/>
                    <a:gd name="T48" fmla="*/ 25 w 113"/>
                    <a:gd name="T49" fmla="*/ 9 h 113"/>
                    <a:gd name="T50" fmla="*/ 35 w 113"/>
                    <a:gd name="T51" fmla="*/ 5 h 113"/>
                    <a:gd name="T52" fmla="*/ 46 w 113"/>
                    <a:gd name="T53" fmla="*/ 0 h 113"/>
                    <a:gd name="T54" fmla="*/ 58 w 113"/>
                    <a:gd name="T55" fmla="*/ 0 h 113"/>
                    <a:gd name="T56" fmla="*/ 58 w 113"/>
                    <a:gd name="T57" fmla="*/ 0 h 113"/>
                    <a:gd name="T58" fmla="*/ 68 w 113"/>
                    <a:gd name="T59" fmla="*/ 0 h 113"/>
                    <a:gd name="T60" fmla="*/ 79 w 113"/>
                    <a:gd name="T61" fmla="*/ 5 h 113"/>
                    <a:gd name="T62" fmla="*/ 89 w 113"/>
                    <a:gd name="T63" fmla="*/ 9 h 113"/>
                    <a:gd name="T64" fmla="*/ 97 w 113"/>
                    <a:gd name="T65" fmla="*/ 17 h 113"/>
                    <a:gd name="T66" fmla="*/ 104 w 113"/>
                    <a:gd name="T67" fmla="*/ 24 h 113"/>
                    <a:gd name="T68" fmla="*/ 109 w 113"/>
                    <a:gd name="T69" fmla="*/ 35 h 113"/>
                    <a:gd name="T70" fmla="*/ 112 w 113"/>
                    <a:gd name="T71" fmla="*/ 46 h 113"/>
                    <a:gd name="T72" fmla="*/ 113 w 113"/>
                    <a:gd name="T73" fmla="*/ 56 h 113"/>
                    <a:gd name="T74" fmla="*/ 113 w 113"/>
                    <a:gd name="T75" fmla="*/ 5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13">
                      <a:moveTo>
                        <a:pt x="113" y="56"/>
                      </a:moveTo>
                      <a:lnTo>
                        <a:pt x="113" y="56"/>
                      </a:lnTo>
                      <a:lnTo>
                        <a:pt x="112" y="68"/>
                      </a:lnTo>
                      <a:lnTo>
                        <a:pt x="109" y="79"/>
                      </a:lnTo>
                      <a:lnTo>
                        <a:pt x="104" y="89"/>
                      </a:lnTo>
                      <a:lnTo>
                        <a:pt x="97" y="97"/>
                      </a:lnTo>
                      <a:lnTo>
                        <a:pt x="89" y="104"/>
                      </a:lnTo>
                      <a:lnTo>
                        <a:pt x="79" y="109"/>
                      </a:lnTo>
                      <a:lnTo>
                        <a:pt x="68" y="112"/>
                      </a:lnTo>
                      <a:lnTo>
                        <a:pt x="58" y="113"/>
                      </a:lnTo>
                      <a:lnTo>
                        <a:pt x="58" y="113"/>
                      </a:lnTo>
                      <a:lnTo>
                        <a:pt x="46" y="112"/>
                      </a:lnTo>
                      <a:lnTo>
                        <a:pt x="35" y="109"/>
                      </a:lnTo>
                      <a:lnTo>
                        <a:pt x="25" y="104"/>
                      </a:lnTo>
                      <a:lnTo>
                        <a:pt x="17" y="97"/>
                      </a:lnTo>
                      <a:lnTo>
                        <a:pt x="9" y="89"/>
                      </a:lnTo>
                      <a:lnTo>
                        <a:pt x="5" y="79"/>
                      </a:lnTo>
                      <a:lnTo>
                        <a:pt x="2" y="68"/>
                      </a:lnTo>
                      <a:lnTo>
                        <a:pt x="0" y="56"/>
                      </a:lnTo>
                      <a:lnTo>
                        <a:pt x="0" y="56"/>
                      </a:lnTo>
                      <a:lnTo>
                        <a:pt x="2" y="46"/>
                      </a:lnTo>
                      <a:lnTo>
                        <a:pt x="5" y="35"/>
                      </a:lnTo>
                      <a:lnTo>
                        <a:pt x="9" y="24"/>
                      </a:lnTo>
                      <a:lnTo>
                        <a:pt x="17" y="17"/>
                      </a:lnTo>
                      <a:lnTo>
                        <a:pt x="25" y="9"/>
                      </a:lnTo>
                      <a:lnTo>
                        <a:pt x="35" y="5"/>
                      </a:lnTo>
                      <a:lnTo>
                        <a:pt x="46" y="0"/>
                      </a:lnTo>
                      <a:lnTo>
                        <a:pt x="58" y="0"/>
                      </a:lnTo>
                      <a:lnTo>
                        <a:pt x="58" y="0"/>
                      </a:lnTo>
                      <a:lnTo>
                        <a:pt x="68" y="0"/>
                      </a:lnTo>
                      <a:lnTo>
                        <a:pt x="79" y="5"/>
                      </a:lnTo>
                      <a:lnTo>
                        <a:pt x="89" y="9"/>
                      </a:lnTo>
                      <a:lnTo>
                        <a:pt x="97" y="17"/>
                      </a:lnTo>
                      <a:lnTo>
                        <a:pt x="104" y="24"/>
                      </a:lnTo>
                      <a:lnTo>
                        <a:pt x="109" y="35"/>
                      </a:lnTo>
                      <a:lnTo>
                        <a:pt x="112" y="46"/>
                      </a:lnTo>
                      <a:lnTo>
                        <a:pt x="113" y="56"/>
                      </a:lnTo>
                      <a:lnTo>
                        <a:pt x="113" y="56"/>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3" name="Freeform 349">
                  <a:extLst>
                    <a:ext uri="{FF2B5EF4-FFF2-40B4-BE49-F238E27FC236}">
                      <a16:creationId xmlns:a16="http://schemas.microsoft.com/office/drawing/2014/main" id="{37DA07B3-BBDD-6E19-D1DB-5A028463F4A5}"/>
                    </a:ext>
                  </a:extLst>
                </p:cNvPr>
                <p:cNvSpPr>
                  <a:spLocks/>
                </p:cNvSpPr>
                <p:nvPr/>
              </p:nvSpPr>
              <p:spPr bwMode="auto">
                <a:xfrm>
                  <a:off x="3924" y="2911"/>
                  <a:ext cx="153" cy="155"/>
                </a:xfrm>
                <a:custGeom>
                  <a:avLst/>
                  <a:gdLst>
                    <a:gd name="T0" fmla="*/ 153 w 153"/>
                    <a:gd name="T1" fmla="*/ 78 h 155"/>
                    <a:gd name="T2" fmla="*/ 153 w 153"/>
                    <a:gd name="T3" fmla="*/ 78 h 155"/>
                    <a:gd name="T4" fmla="*/ 152 w 153"/>
                    <a:gd name="T5" fmla="*/ 94 h 155"/>
                    <a:gd name="T6" fmla="*/ 147 w 153"/>
                    <a:gd name="T7" fmla="*/ 109 h 155"/>
                    <a:gd name="T8" fmla="*/ 140 w 153"/>
                    <a:gd name="T9" fmla="*/ 121 h 155"/>
                    <a:gd name="T10" fmla="*/ 131 w 153"/>
                    <a:gd name="T11" fmla="*/ 133 h 155"/>
                    <a:gd name="T12" fmla="*/ 119 w 153"/>
                    <a:gd name="T13" fmla="*/ 142 h 155"/>
                    <a:gd name="T14" fmla="*/ 107 w 153"/>
                    <a:gd name="T15" fmla="*/ 149 h 155"/>
                    <a:gd name="T16" fmla="*/ 92 w 153"/>
                    <a:gd name="T17" fmla="*/ 154 h 155"/>
                    <a:gd name="T18" fmla="*/ 77 w 153"/>
                    <a:gd name="T19" fmla="*/ 155 h 155"/>
                    <a:gd name="T20" fmla="*/ 77 w 153"/>
                    <a:gd name="T21" fmla="*/ 155 h 155"/>
                    <a:gd name="T22" fmla="*/ 60 w 153"/>
                    <a:gd name="T23" fmla="*/ 154 h 155"/>
                    <a:gd name="T24" fmla="*/ 46 w 153"/>
                    <a:gd name="T25" fmla="*/ 149 h 155"/>
                    <a:gd name="T26" fmla="*/ 33 w 153"/>
                    <a:gd name="T27" fmla="*/ 142 h 155"/>
                    <a:gd name="T28" fmla="*/ 22 w 153"/>
                    <a:gd name="T29" fmla="*/ 133 h 155"/>
                    <a:gd name="T30" fmla="*/ 12 w 153"/>
                    <a:gd name="T31" fmla="*/ 121 h 155"/>
                    <a:gd name="T32" fmla="*/ 6 w 153"/>
                    <a:gd name="T33" fmla="*/ 109 h 155"/>
                    <a:gd name="T34" fmla="*/ 1 w 153"/>
                    <a:gd name="T35" fmla="*/ 94 h 155"/>
                    <a:gd name="T36" fmla="*/ 0 w 153"/>
                    <a:gd name="T37" fmla="*/ 78 h 155"/>
                    <a:gd name="T38" fmla="*/ 0 w 153"/>
                    <a:gd name="T39" fmla="*/ 78 h 155"/>
                    <a:gd name="T40" fmla="*/ 1 w 153"/>
                    <a:gd name="T41" fmla="*/ 62 h 155"/>
                    <a:gd name="T42" fmla="*/ 6 w 153"/>
                    <a:gd name="T43" fmla="*/ 48 h 155"/>
                    <a:gd name="T44" fmla="*/ 12 w 153"/>
                    <a:gd name="T45" fmla="*/ 35 h 155"/>
                    <a:gd name="T46" fmla="*/ 22 w 153"/>
                    <a:gd name="T47" fmla="*/ 23 h 155"/>
                    <a:gd name="T48" fmla="*/ 33 w 153"/>
                    <a:gd name="T49" fmla="*/ 14 h 155"/>
                    <a:gd name="T50" fmla="*/ 46 w 153"/>
                    <a:gd name="T51" fmla="*/ 6 h 155"/>
                    <a:gd name="T52" fmla="*/ 60 w 153"/>
                    <a:gd name="T53" fmla="*/ 2 h 155"/>
                    <a:gd name="T54" fmla="*/ 77 w 153"/>
                    <a:gd name="T55" fmla="*/ 0 h 155"/>
                    <a:gd name="T56" fmla="*/ 77 w 153"/>
                    <a:gd name="T57" fmla="*/ 0 h 155"/>
                    <a:gd name="T58" fmla="*/ 92 w 153"/>
                    <a:gd name="T59" fmla="*/ 2 h 155"/>
                    <a:gd name="T60" fmla="*/ 107 w 153"/>
                    <a:gd name="T61" fmla="*/ 6 h 155"/>
                    <a:gd name="T62" fmla="*/ 119 w 153"/>
                    <a:gd name="T63" fmla="*/ 14 h 155"/>
                    <a:gd name="T64" fmla="*/ 131 w 153"/>
                    <a:gd name="T65" fmla="*/ 23 h 155"/>
                    <a:gd name="T66" fmla="*/ 140 w 153"/>
                    <a:gd name="T67" fmla="*/ 35 h 155"/>
                    <a:gd name="T68" fmla="*/ 147 w 153"/>
                    <a:gd name="T69" fmla="*/ 48 h 155"/>
                    <a:gd name="T70" fmla="*/ 152 w 153"/>
                    <a:gd name="T71" fmla="*/ 62 h 155"/>
                    <a:gd name="T72" fmla="*/ 153 w 153"/>
                    <a:gd name="T73" fmla="*/ 78 h 155"/>
                    <a:gd name="T74" fmla="*/ 153 w 153"/>
                    <a:gd name="T75"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155">
                      <a:moveTo>
                        <a:pt x="153" y="78"/>
                      </a:moveTo>
                      <a:lnTo>
                        <a:pt x="153" y="78"/>
                      </a:lnTo>
                      <a:lnTo>
                        <a:pt x="152" y="94"/>
                      </a:lnTo>
                      <a:lnTo>
                        <a:pt x="147" y="109"/>
                      </a:lnTo>
                      <a:lnTo>
                        <a:pt x="140" y="121"/>
                      </a:lnTo>
                      <a:lnTo>
                        <a:pt x="131" y="133"/>
                      </a:lnTo>
                      <a:lnTo>
                        <a:pt x="119" y="142"/>
                      </a:lnTo>
                      <a:lnTo>
                        <a:pt x="107" y="149"/>
                      </a:lnTo>
                      <a:lnTo>
                        <a:pt x="92" y="154"/>
                      </a:lnTo>
                      <a:lnTo>
                        <a:pt x="77" y="155"/>
                      </a:lnTo>
                      <a:lnTo>
                        <a:pt x="77" y="155"/>
                      </a:lnTo>
                      <a:lnTo>
                        <a:pt x="60" y="154"/>
                      </a:lnTo>
                      <a:lnTo>
                        <a:pt x="46" y="149"/>
                      </a:lnTo>
                      <a:lnTo>
                        <a:pt x="33" y="142"/>
                      </a:lnTo>
                      <a:lnTo>
                        <a:pt x="22" y="133"/>
                      </a:lnTo>
                      <a:lnTo>
                        <a:pt x="12" y="121"/>
                      </a:lnTo>
                      <a:lnTo>
                        <a:pt x="6" y="109"/>
                      </a:lnTo>
                      <a:lnTo>
                        <a:pt x="1" y="94"/>
                      </a:lnTo>
                      <a:lnTo>
                        <a:pt x="0" y="78"/>
                      </a:lnTo>
                      <a:lnTo>
                        <a:pt x="0" y="78"/>
                      </a:lnTo>
                      <a:lnTo>
                        <a:pt x="1" y="62"/>
                      </a:lnTo>
                      <a:lnTo>
                        <a:pt x="6" y="48"/>
                      </a:lnTo>
                      <a:lnTo>
                        <a:pt x="12" y="35"/>
                      </a:lnTo>
                      <a:lnTo>
                        <a:pt x="22" y="23"/>
                      </a:lnTo>
                      <a:lnTo>
                        <a:pt x="33" y="14"/>
                      </a:lnTo>
                      <a:lnTo>
                        <a:pt x="46" y="6"/>
                      </a:lnTo>
                      <a:lnTo>
                        <a:pt x="60" y="2"/>
                      </a:lnTo>
                      <a:lnTo>
                        <a:pt x="77" y="0"/>
                      </a:lnTo>
                      <a:lnTo>
                        <a:pt x="77" y="0"/>
                      </a:lnTo>
                      <a:lnTo>
                        <a:pt x="92" y="2"/>
                      </a:lnTo>
                      <a:lnTo>
                        <a:pt x="107" y="6"/>
                      </a:lnTo>
                      <a:lnTo>
                        <a:pt x="119" y="14"/>
                      </a:lnTo>
                      <a:lnTo>
                        <a:pt x="131" y="23"/>
                      </a:lnTo>
                      <a:lnTo>
                        <a:pt x="140" y="35"/>
                      </a:lnTo>
                      <a:lnTo>
                        <a:pt x="147" y="48"/>
                      </a:lnTo>
                      <a:lnTo>
                        <a:pt x="152" y="62"/>
                      </a:lnTo>
                      <a:lnTo>
                        <a:pt x="153" y="78"/>
                      </a:lnTo>
                      <a:lnTo>
                        <a:pt x="153" y="78"/>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4" name="Freeform 350">
                  <a:extLst>
                    <a:ext uri="{FF2B5EF4-FFF2-40B4-BE49-F238E27FC236}">
                      <a16:creationId xmlns:a16="http://schemas.microsoft.com/office/drawing/2014/main" id="{C4343B66-E2FD-18D4-8AC3-59DC5F747057}"/>
                    </a:ext>
                  </a:extLst>
                </p:cNvPr>
                <p:cNvSpPr>
                  <a:spLocks/>
                </p:cNvSpPr>
                <p:nvPr/>
              </p:nvSpPr>
              <p:spPr bwMode="auto">
                <a:xfrm>
                  <a:off x="3910" y="3036"/>
                  <a:ext cx="86" cy="88"/>
                </a:xfrm>
                <a:custGeom>
                  <a:avLst/>
                  <a:gdLst>
                    <a:gd name="T0" fmla="*/ 86 w 86"/>
                    <a:gd name="T1" fmla="*/ 44 h 88"/>
                    <a:gd name="T2" fmla="*/ 86 w 86"/>
                    <a:gd name="T3" fmla="*/ 44 h 88"/>
                    <a:gd name="T4" fmla="*/ 85 w 86"/>
                    <a:gd name="T5" fmla="*/ 53 h 88"/>
                    <a:gd name="T6" fmla="*/ 83 w 86"/>
                    <a:gd name="T7" fmla="*/ 60 h 88"/>
                    <a:gd name="T8" fmla="*/ 78 w 86"/>
                    <a:gd name="T9" fmla="*/ 68 h 88"/>
                    <a:gd name="T10" fmla="*/ 74 w 86"/>
                    <a:gd name="T11" fmla="*/ 74 h 88"/>
                    <a:gd name="T12" fmla="*/ 66 w 86"/>
                    <a:gd name="T13" fmla="*/ 80 h 88"/>
                    <a:gd name="T14" fmla="*/ 59 w 86"/>
                    <a:gd name="T15" fmla="*/ 83 h 88"/>
                    <a:gd name="T16" fmla="*/ 51 w 86"/>
                    <a:gd name="T17" fmla="*/ 86 h 88"/>
                    <a:gd name="T18" fmla="*/ 42 w 86"/>
                    <a:gd name="T19" fmla="*/ 88 h 88"/>
                    <a:gd name="T20" fmla="*/ 42 w 86"/>
                    <a:gd name="T21" fmla="*/ 88 h 88"/>
                    <a:gd name="T22" fmla="*/ 33 w 86"/>
                    <a:gd name="T23" fmla="*/ 86 h 88"/>
                    <a:gd name="T24" fmla="*/ 26 w 86"/>
                    <a:gd name="T25" fmla="*/ 83 h 88"/>
                    <a:gd name="T26" fmla="*/ 18 w 86"/>
                    <a:gd name="T27" fmla="*/ 80 h 88"/>
                    <a:gd name="T28" fmla="*/ 12 w 86"/>
                    <a:gd name="T29" fmla="*/ 74 h 88"/>
                    <a:gd name="T30" fmla="*/ 6 w 86"/>
                    <a:gd name="T31" fmla="*/ 68 h 88"/>
                    <a:gd name="T32" fmla="*/ 3 w 86"/>
                    <a:gd name="T33" fmla="*/ 60 h 88"/>
                    <a:gd name="T34" fmla="*/ 0 w 86"/>
                    <a:gd name="T35" fmla="*/ 53 h 88"/>
                    <a:gd name="T36" fmla="*/ 0 w 86"/>
                    <a:gd name="T37" fmla="*/ 44 h 88"/>
                    <a:gd name="T38" fmla="*/ 0 w 86"/>
                    <a:gd name="T39" fmla="*/ 44 h 88"/>
                    <a:gd name="T40" fmla="*/ 0 w 86"/>
                    <a:gd name="T41" fmla="*/ 35 h 88"/>
                    <a:gd name="T42" fmla="*/ 3 w 86"/>
                    <a:gd name="T43" fmla="*/ 27 h 88"/>
                    <a:gd name="T44" fmla="*/ 6 w 86"/>
                    <a:gd name="T45" fmla="*/ 20 h 88"/>
                    <a:gd name="T46" fmla="*/ 12 w 86"/>
                    <a:gd name="T47" fmla="*/ 14 h 88"/>
                    <a:gd name="T48" fmla="*/ 18 w 86"/>
                    <a:gd name="T49" fmla="*/ 8 h 88"/>
                    <a:gd name="T50" fmla="*/ 26 w 86"/>
                    <a:gd name="T51" fmla="*/ 3 h 88"/>
                    <a:gd name="T52" fmla="*/ 33 w 86"/>
                    <a:gd name="T53" fmla="*/ 2 h 88"/>
                    <a:gd name="T54" fmla="*/ 42 w 86"/>
                    <a:gd name="T55" fmla="*/ 0 h 88"/>
                    <a:gd name="T56" fmla="*/ 42 w 86"/>
                    <a:gd name="T57" fmla="*/ 0 h 88"/>
                    <a:gd name="T58" fmla="*/ 51 w 86"/>
                    <a:gd name="T59" fmla="*/ 2 h 88"/>
                    <a:gd name="T60" fmla="*/ 59 w 86"/>
                    <a:gd name="T61" fmla="*/ 3 h 88"/>
                    <a:gd name="T62" fmla="*/ 66 w 86"/>
                    <a:gd name="T63" fmla="*/ 8 h 88"/>
                    <a:gd name="T64" fmla="*/ 74 w 86"/>
                    <a:gd name="T65" fmla="*/ 14 h 88"/>
                    <a:gd name="T66" fmla="*/ 78 w 86"/>
                    <a:gd name="T67" fmla="*/ 20 h 88"/>
                    <a:gd name="T68" fmla="*/ 83 w 86"/>
                    <a:gd name="T69" fmla="*/ 27 h 88"/>
                    <a:gd name="T70" fmla="*/ 85 w 86"/>
                    <a:gd name="T71" fmla="*/ 35 h 88"/>
                    <a:gd name="T72" fmla="*/ 86 w 86"/>
                    <a:gd name="T73" fmla="*/ 44 h 88"/>
                    <a:gd name="T74" fmla="*/ 86 w 86"/>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88">
                      <a:moveTo>
                        <a:pt x="86" y="44"/>
                      </a:moveTo>
                      <a:lnTo>
                        <a:pt x="86" y="44"/>
                      </a:lnTo>
                      <a:lnTo>
                        <a:pt x="85" y="53"/>
                      </a:lnTo>
                      <a:lnTo>
                        <a:pt x="83" y="60"/>
                      </a:lnTo>
                      <a:lnTo>
                        <a:pt x="78" y="68"/>
                      </a:lnTo>
                      <a:lnTo>
                        <a:pt x="74" y="74"/>
                      </a:lnTo>
                      <a:lnTo>
                        <a:pt x="66" y="80"/>
                      </a:lnTo>
                      <a:lnTo>
                        <a:pt x="59" y="83"/>
                      </a:lnTo>
                      <a:lnTo>
                        <a:pt x="51" y="86"/>
                      </a:lnTo>
                      <a:lnTo>
                        <a:pt x="42" y="88"/>
                      </a:lnTo>
                      <a:lnTo>
                        <a:pt x="42" y="88"/>
                      </a:lnTo>
                      <a:lnTo>
                        <a:pt x="33" y="86"/>
                      </a:lnTo>
                      <a:lnTo>
                        <a:pt x="26" y="83"/>
                      </a:lnTo>
                      <a:lnTo>
                        <a:pt x="18" y="80"/>
                      </a:lnTo>
                      <a:lnTo>
                        <a:pt x="12" y="74"/>
                      </a:lnTo>
                      <a:lnTo>
                        <a:pt x="6" y="68"/>
                      </a:lnTo>
                      <a:lnTo>
                        <a:pt x="3" y="60"/>
                      </a:lnTo>
                      <a:lnTo>
                        <a:pt x="0" y="53"/>
                      </a:lnTo>
                      <a:lnTo>
                        <a:pt x="0" y="44"/>
                      </a:lnTo>
                      <a:lnTo>
                        <a:pt x="0" y="44"/>
                      </a:lnTo>
                      <a:lnTo>
                        <a:pt x="0" y="35"/>
                      </a:lnTo>
                      <a:lnTo>
                        <a:pt x="3" y="27"/>
                      </a:lnTo>
                      <a:lnTo>
                        <a:pt x="6" y="20"/>
                      </a:lnTo>
                      <a:lnTo>
                        <a:pt x="12" y="14"/>
                      </a:lnTo>
                      <a:lnTo>
                        <a:pt x="18" y="8"/>
                      </a:lnTo>
                      <a:lnTo>
                        <a:pt x="26" y="3"/>
                      </a:lnTo>
                      <a:lnTo>
                        <a:pt x="33" y="2"/>
                      </a:lnTo>
                      <a:lnTo>
                        <a:pt x="42" y="0"/>
                      </a:lnTo>
                      <a:lnTo>
                        <a:pt x="42" y="0"/>
                      </a:lnTo>
                      <a:lnTo>
                        <a:pt x="51" y="2"/>
                      </a:lnTo>
                      <a:lnTo>
                        <a:pt x="59" y="3"/>
                      </a:lnTo>
                      <a:lnTo>
                        <a:pt x="66" y="8"/>
                      </a:lnTo>
                      <a:lnTo>
                        <a:pt x="74" y="14"/>
                      </a:lnTo>
                      <a:lnTo>
                        <a:pt x="78" y="20"/>
                      </a:lnTo>
                      <a:lnTo>
                        <a:pt x="83" y="27"/>
                      </a:lnTo>
                      <a:lnTo>
                        <a:pt x="85" y="35"/>
                      </a:lnTo>
                      <a:lnTo>
                        <a:pt x="86" y="44"/>
                      </a:lnTo>
                      <a:lnTo>
                        <a:pt x="86" y="44"/>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5" name="Freeform 351">
                  <a:extLst>
                    <a:ext uri="{FF2B5EF4-FFF2-40B4-BE49-F238E27FC236}">
                      <a16:creationId xmlns:a16="http://schemas.microsoft.com/office/drawing/2014/main" id="{8C41E72A-FCC4-C9C1-31DD-2DD7E5A88E4B}"/>
                    </a:ext>
                  </a:extLst>
                </p:cNvPr>
                <p:cNvSpPr>
                  <a:spLocks/>
                </p:cNvSpPr>
                <p:nvPr/>
              </p:nvSpPr>
              <p:spPr bwMode="auto">
                <a:xfrm>
                  <a:off x="3829" y="3069"/>
                  <a:ext cx="105" cy="106"/>
                </a:xfrm>
                <a:custGeom>
                  <a:avLst/>
                  <a:gdLst>
                    <a:gd name="T0" fmla="*/ 105 w 105"/>
                    <a:gd name="T1" fmla="*/ 53 h 106"/>
                    <a:gd name="T2" fmla="*/ 105 w 105"/>
                    <a:gd name="T3" fmla="*/ 53 h 106"/>
                    <a:gd name="T4" fmla="*/ 104 w 105"/>
                    <a:gd name="T5" fmla="*/ 64 h 106"/>
                    <a:gd name="T6" fmla="*/ 101 w 105"/>
                    <a:gd name="T7" fmla="*/ 73 h 106"/>
                    <a:gd name="T8" fmla="*/ 96 w 105"/>
                    <a:gd name="T9" fmla="*/ 82 h 106"/>
                    <a:gd name="T10" fmla="*/ 89 w 105"/>
                    <a:gd name="T11" fmla="*/ 89 h 106"/>
                    <a:gd name="T12" fmla="*/ 81 w 105"/>
                    <a:gd name="T13" fmla="*/ 97 h 106"/>
                    <a:gd name="T14" fmla="*/ 72 w 105"/>
                    <a:gd name="T15" fmla="*/ 101 h 106"/>
                    <a:gd name="T16" fmla="*/ 63 w 105"/>
                    <a:gd name="T17" fmla="*/ 104 h 106"/>
                    <a:gd name="T18" fmla="*/ 52 w 105"/>
                    <a:gd name="T19" fmla="*/ 106 h 106"/>
                    <a:gd name="T20" fmla="*/ 52 w 105"/>
                    <a:gd name="T21" fmla="*/ 106 h 106"/>
                    <a:gd name="T22" fmla="*/ 42 w 105"/>
                    <a:gd name="T23" fmla="*/ 104 h 106"/>
                    <a:gd name="T24" fmla="*/ 31 w 105"/>
                    <a:gd name="T25" fmla="*/ 101 h 106"/>
                    <a:gd name="T26" fmla="*/ 22 w 105"/>
                    <a:gd name="T27" fmla="*/ 97 h 106"/>
                    <a:gd name="T28" fmla="*/ 15 w 105"/>
                    <a:gd name="T29" fmla="*/ 89 h 106"/>
                    <a:gd name="T30" fmla="*/ 9 w 105"/>
                    <a:gd name="T31" fmla="*/ 82 h 106"/>
                    <a:gd name="T32" fmla="*/ 3 w 105"/>
                    <a:gd name="T33" fmla="*/ 73 h 106"/>
                    <a:gd name="T34" fmla="*/ 0 w 105"/>
                    <a:gd name="T35" fmla="*/ 64 h 106"/>
                    <a:gd name="T36" fmla="*/ 0 w 105"/>
                    <a:gd name="T37" fmla="*/ 53 h 106"/>
                    <a:gd name="T38" fmla="*/ 0 w 105"/>
                    <a:gd name="T39" fmla="*/ 53 h 106"/>
                    <a:gd name="T40" fmla="*/ 0 w 105"/>
                    <a:gd name="T41" fmla="*/ 43 h 106"/>
                    <a:gd name="T42" fmla="*/ 3 w 105"/>
                    <a:gd name="T43" fmla="*/ 32 h 106"/>
                    <a:gd name="T44" fmla="*/ 9 w 105"/>
                    <a:gd name="T45" fmla="*/ 23 h 106"/>
                    <a:gd name="T46" fmla="*/ 15 w 105"/>
                    <a:gd name="T47" fmla="*/ 15 h 106"/>
                    <a:gd name="T48" fmla="*/ 22 w 105"/>
                    <a:gd name="T49" fmla="*/ 9 h 106"/>
                    <a:gd name="T50" fmla="*/ 31 w 105"/>
                    <a:gd name="T51" fmla="*/ 3 h 106"/>
                    <a:gd name="T52" fmla="*/ 42 w 105"/>
                    <a:gd name="T53" fmla="*/ 0 h 106"/>
                    <a:gd name="T54" fmla="*/ 52 w 105"/>
                    <a:gd name="T55" fmla="*/ 0 h 106"/>
                    <a:gd name="T56" fmla="*/ 52 w 105"/>
                    <a:gd name="T57" fmla="*/ 0 h 106"/>
                    <a:gd name="T58" fmla="*/ 63 w 105"/>
                    <a:gd name="T59" fmla="*/ 0 h 106"/>
                    <a:gd name="T60" fmla="*/ 72 w 105"/>
                    <a:gd name="T61" fmla="*/ 3 h 106"/>
                    <a:gd name="T62" fmla="*/ 81 w 105"/>
                    <a:gd name="T63" fmla="*/ 9 h 106"/>
                    <a:gd name="T64" fmla="*/ 89 w 105"/>
                    <a:gd name="T65" fmla="*/ 15 h 106"/>
                    <a:gd name="T66" fmla="*/ 96 w 105"/>
                    <a:gd name="T67" fmla="*/ 23 h 106"/>
                    <a:gd name="T68" fmla="*/ 101 w 105"/>
                    <a:gd name="T69" fmla="*/ 32 h 106"/>
                    <a:gd name="T70" fmla="*/ 104 w 105"/>
                    <a:gd name="T71" fmla="*/ 43 h 106"/>
                    <a:gd name="T72" fmla="*/ 105 w 105"/>
                    <a:gd name="T73" fmla="*/ 53 h 106"/>
                    <a:gd name="T74" fmla="*/ 105 w 105"/>
                    <a:gd name="T75"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6">
                      <a:moveTo>
                        <a:pt x="105" y="53"/>
                      </a:moveTo>
                      <a:lnTo>
                        <a:pt x="105" y="53"/>
                      </a:lnTo>
                      <a:lnTo>
                        <a:pt x="104" y="64"/>
                      </a:lnTo>
                      <a:lnTo>
                        <a:pt x="101" y="73"/>
                      </a:lnTo>
                      <a:lnTo>
                        <a:pt x="96" y="82"/>
                      </a:lnTo>
                      <a:lnTo>
                        <a:pt x="89" y="89"/>
                      </a:lnTo>
                      <a:lnTo>
                        <a:pt x="81" y="97"/>
                      </a:lnTo>
                      <a:lnTo>
                        <a:pt x="72" y="101"/>
                      </a:lnTo>
                      <a:lnTo>
                        <a:pt x="63" y="104"/>
                      </a:lnTo>
                      <a:lnTo>
                        <a:pt x="52" y="106"/>
                      </a:lnTo>
                      <a:lnTo>
                        <a:pt x="52" y="106"/>
                      </a:lnTo>
                      <a:lnTo>
                        <a:pt x="42" y="104"/>
                      </a:lnTo>
                      <a:lnTo>
                        <a:pt x="31" y="101"/>
                      </a:lnTo>
                      <a:lnTo>
                        <a:pt x="22" y="97"/>
                      </a:lnTo>
                      <a:lnTo>
                        <a:pt x="15" y="89"/>
                      </a:lnTo>
                      <a:lnTo>
                        <a:pt x="9" y="82"/>
                      </a:lnTo>
                      <a:lnTo>
                        <a:pt x="3" y="73"/>
                      </a:lnTo>
                      <a:lnTo>
                        <a:pt x="0" y="64"/>
                      </a:lnTo>
                      <a:lnTo>
                        <a:pt x="0" y="53"/>
                      </a:lnTo>
                      <a:lnTo>
                        <a:pt x="0" y="53"/>
                      </a:lnTo>
                      <a:lnTo>
                        <a:pt x="0" y="43"/>
                      </a:lnTo>
                      <a:lnTo>
                        <a:pt x="3" y="32"/>
                      </a:lnTo>
                      <a:lnTo>
                        <a:pt x="9" y="23"/>
                      </a:lnTo>
                      <a:lnTo>
                        <a:pt x="15" y="15"/>
                      </a:lnTo>
                      <a:lnTo>
                        <a:pt x="22" y="9"/>
                      </a:lnTo>
                      <a:lnTo>
                        <a:pt x="31" y="3"/>
                      </a:lnTo>
                      <a:lnTo>
                        <a:pt x="42" y="0"/>
                      </a:lnTo>
                      <a:lnTo>
                        <a:pt x="52" y="0"/>
                      </a:lnTo>
                      <a:lnTo>
                        <a:pt x="52" y="0"/>
                      </a:lnTo>
                      <a:lnTo>
                        <a:pt x="63" y="0"/>
                      </a:lnTo>
                      <a:lnTo>
                        <a:pt x="72" y="3"/>
                      </a:lnTo>
                      <a:lnTo>
                        <a:pt x="81" y="9"/>
                      </a:lnTo>
                      <a:lnTo>
                        <a:pt x="89" y="15"/>
                      </a:lnTo>
                      <a:lnTo>
                        <a:pt x="96" y="23"/>
                      </a:lnTo>
                      <a:lnTo>
                        <a:pt x="101" y="32"/>
                      </a:lnTo>
                      <a:lnTo>
                        <a:pt x="104" y="43"/>
                      </a:lnTo>
                      <a:lnTo>
                        <a:pt x="105" y="53"/>
                      </a:lnTo>
                      <a:lnTo>
                        <a:pt x="105" y="53"/>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6" name="Freeform 352">
                  <a:extLst>
                    <a:ext uri="{FF2B5EF4-FFF2-40B4-BE49-F238E27FC236}">
                      <a16:creationId xmlns:a16="http://schemas.microsoft.com/office/drawing/2014/main" id="{C5732B9B-144C-50E3-D1A8-4E55F84D4721}"/>
                    </a:ext>
                  </a:extLst>
                </p:cNvPr>
                <p:cNvSpPr>
                  <a:spLocks/>
                </p:cNvSpPr>
                <p:nvPr/>
              </p:nvSpPr>
              <p:spPr bwMode="auto">
                <a:xfrm>
                  <a:off x="4349" y="2744"/>
                  <a:ext cx="95" cy="96"/>
                </a:xfrm>
                <a:custGeom>
                  <a:avLst/>
                  <a:gdLst>
                    <a:gd name="T0" fmla="*/ 95 w 95"/>
                    <a:gd name="T1" fmla="*/ 48 h 96"/>
                    <a:gd name="T2" fmla="*/ 95 w 95"/>
                    <a:gd name="T3" fmla="*/ 48 h 96"/>
                    <a:gd name="T4" fmla="*/ 95 w 95"/>
                    <a:gd name="T5" fmla="*/ 57 h 96"/>
                    <a:gd name="T6" fmla="*/ 92 w 95"/>
                    <a:gd name="T7" fmla="*/ 66 h 96"/>
                    <a:gd name="T8" fmla="*/ 87 w 95"/>
                    <a:gd name="T9" fmla="*/ 75 h 96"/>
                    <a:gd name="T10" fmla="*/ 81 w 95"/>
                    <a:gd name="T11" fmla="*/ 81 h 96"/>
                    <a:gd name="T12" fmla="*/ 74 w 95"/>
                    <a:gd name="T13" fmla="*/ 87 h 96"/>
                    <a:gd name="T14" fmla="*/ 66 w 95"/>
                    <a:gd name="T15" fmla="*/ 92 h 96"/>
                    <a:gd name="T16" fmla="*/ 57 w 95"/>
                    <a:gd name="T17" fmla="*/ 95 h 96"/>
                    <a:gd name="T18" fmla="*/ 48 w 95"/>
                    <a:gd name="T19" fmla="*/ 96 h 96"/>
                    <a:gd name="T20" fmla="*/ 48 w 95"/>
                    <a:gd name="T21" fmla="*/ 96 h 96"/>
                    <a:gd name="T22" fmla="*/ 37 w 95"/>
                    <a:gd name="T23" fmla="*/ 95 h 96"/>
                    <a:gd name="T24" fmla="*/ 28 w 95"/>
                    <a:gd name="T25" fmla="*/ 92 h 96"/>
                    <a:gd name="T26" fmla="*/ 21 w 95"/>
                    <a:gd name="T27" fmla="*/ 87 h 96"/>
                    <a:gd name="T28" fmla="*/ 13 w 95"/>
                    <a:gd name="T29" fmla="*/ 81 h 96"/>
                    <a:gd name="T30" fmla="*/ 7 w 95"/>
                    <a:gd name="T31" fmla="*/ 75 h 96"/>
                    <a:gd name="T32" fmla="*/ 3 w 95"/>
                    <a:gd name="T33" fmla="*/ 66 h 96"/>
                    <a:gd name="T34" fmla="*/ 0 w 95"/>
                    <a:gd name="T35" fmla="*/ 57 h 96"/>
                    <a:gd name="T36" fmla="*/ 0 w 95"/>
                    <a:gd name="T37" fmla="*/ 48 h 96"/>
                    <a:gd name="T38" fmla="*/ 0 w 95"/>
                    <a:gd name="T39" fmla="*/ 48 h 96"/>
                    <a:gd name="T40" fmla="*/ 0 w 95"/>
                    <a:gd name="T41" fmla="*/ 37 h 96"/>
                    <a:gd name="T42" fmla="*/ 3 w 95"/>
                    <a:gd name="T43" fmla="*/ 28 h 96"/>
                    <a:gd name="T44" fmla="*/ 7 w 95"/>
                    <a:gd name="T45" fmla="*/ 21 h 96"/>
                    <a:gd name="T46" fmla="*/ 13 w 95"/>
                    <a:gd name="T47" fmla="*/ 13 h 96"/>
                    <a:gd name="T48" fmla="*/ 21 w 95"/>
                    <a:gd name="T49" fmla="*/ 7 h 96"/>
                    <a:gd name="T50" fmla="*/ 28 w 95"/>
                    <a:gd name="T51" fmla="*/ 3 h 96"/>
                    <a:gd name="T52" fmla="*/ 37 w 95"/>
                    <a:gd name="T53" fmla="*/ 1 h 96"/>
                    <a:gd name="T54" fmla="*/ 48 w 95"/>
                    <a:gd name="T55" fmla="*/ 0 h 96"/>
                    <a:gd name="T56" fmla="*/ 48 w 95"/>
                    <a:gd name="T57" fmla="*/ 0 h 96"/>
                    <a:gd name="T58" fmla="*/ 57 w 95"/>
                    <a:gd name="T59" fmla="*/ 1 h 96"/>
                    <a:gd name="T60" fmla="*/ 66 w 95"/>
                    <a:gd name="T61" fmla="*/ 3 h 96"/>
                    <a:gd name="T62" fmla="*/ 74 w 95"/>
                    <a:gd name="T63" fmla="*/ 7 h 96"/>
                    <a:gd name="T64" fmla="*/ 81 w 95"/>
                    <a:gd name="T65" fmla="*/ 13 h 96"/>
                    <a:gd name="T66" fmla="*/ 87 w 95"/>
                    <a:gd name="T67" fmla="*/ 21 h 96"/>
                    <a:gd name="T68" fmla="*/ 92 w 95"/>
                    <a:gd name="T69" fmla="*/ 28 h 96"/>
                    <a:gd name="T70" fmla="*/ 95 w 95"/>
                    <a:gd name="T71" fmla="*/ 37 h 96"/>
                    <a:gd name="T72" fmla="*/ 95 w 95"/>
                    <a:gd name="T73" fmla="*/ 48 h 96"/>
                    <a:gd name="T74" fmla="*/ 95 w 95"/>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6">
                      <a:moveTo>
                        <a:pt x="95" y="48"/>
                      </a:moveTo>
                      <a:lnTo>
                        <a:pt x="95" y="48"/>
                      </a:lnTo>
                      <a:lnTo>
                        <a:pt x="95" y="57"/>
                      </a:lnTo>
                      <a:lnTo>
                        <a:pt x="92" y="66"/>
                      </a:lnTo>
                      <a:lnTo>
                        <a:pt x="87" y="75"/>
                      </a:lnTo>
                      <a:lnTo>
                        <a:pt x="81" y="81"/>
                      </a:lnTo>
                      <a:lnTo>
                        <a:pt x="74" y="87"/>
                      </a:lnTo>
                      <a:lnTo>
                        <a:pt x="66" y="92"/>
                      </a:lnTo>
                      <a:lnTo>
                        <a:pt x="57" y="95"/>
                      </a:lnTo>
                      <a:lnTo>
                        <a:pt x="48" y="96"/>
                      </a:lnTo>
                      <a:lnTo>
                        <a:pt x="48" y="96"/>
                      </a:lnTo>
                      <a:lnTo>
                        <a:pt x="37" y="95"/>
                      </a:lnTo>
                      <a:lnTo>
                        <a:pt x="28" y="92"/>
                      </a:lnTo>
                      <a:lnTo>
                        <a:pt x="21" y="87"/>
                      </a:lnTo>
                      <a:lnTo>
                        <a:pt x="13" y="81"/>
                      </a:lnTo>
                      <a:lnTo>
                        <a:pt x="7" y="75"/>
                      </a:lnTo>
                      <a:lnTo>
                        <a:pt x="3" y="66"/>
                      </a:lnTo>
                      <a:lnTo>
                        <a:pt x="0" y="57"/>
                      </a:lnTo>
                      <a:lnTo>
                        <a:pt x="0" y="48"/>
                      </a:lnTo>
                      <a:lnTo>
                        <a:pt x="0" y="48"/>
                      </a:lnTo>
                      <a:lnTo>
                        <a:pt x="0" y="37"/>
                      </a:lnTo>
                      <a:lnTo>
                        <a:pt x="3" y="28"/>
                      </a:lnTo>
                      <a:lnTo>
                        <a:pt x="7" y="21"/>
                      </a:lnTo>
                      <a:lnTo>
                        <a:pt x="13" y="13"/>
                      </a:lnTo>
                      <a:lnTo>
                        <a:pt x="21" y="7"/>
                      </a:lnTo>
                      <a:lnTo>
                        <a:pt x="28" y="3"/>
                      </a:lnTo>
                      <a:lnTo>
                        <a:pt x="37" y="1"/>
                      </a:lnTo>
                      <a:lnTo>
                        <a:pt x="48" y="0"/>
                      </a:lnTo>
                      <a:lnTo>
                        <a:pt x="48" y="0"/>
                      </a:lnTo>
                      <a:lnTo>
                        <a:pt x="57" y="1"/>
                      </a:lnTo>
                      <a:lnTo>
                        <a:pt x="66" y="3"/>
                      </a:lnTo>
                      <a:lnTo>
                        <a:pt x="74" y="7"/>
                      </a:lnTo>
                      <a:lnTo>
                        <a:pt x="81" y="13"/>
                      </a:lnTo>
                      <a:lnTo>
                        <a:pt x="87" y="21"/>
                      </a:lnTo>
                      <a:lnTo>
                        <a:pt x="92" y="28"/>
                      </a:lnTo>
                      <a:lnTo>
                        <a:pt x="95" y="37"/>
                      </a:lnTo>
                      <a:lnTo>
                        <a:pt x="95" y="48"/>
                      </a:lnTo>
                      <a:lnTo>
                        <a:pt x="95" y="48"/>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7" name="Freeform 353">
                  <a:extLst>
                    <a:ext uri="{FF2B5EF4-FFF2-40B4-BE49-F238E27FC236}">
                      <a16:creationId xmlns:a16="http://schemas.microsoft.com/office/drawing/2014/main" id="{171DC32E-2369-8FB1-3C7B-ED0BF0919D02}"/>
                    </a:ext>
                  </a:extLst>
                </p:cNvPr>
                <p:cNvSpPr>
                  <a:spLocks/>
                </p:cNvSpPr>
                <p:nvPr/>
              </p:nvSpPr>
              <p:spPr bwMode="auto">
                <a:xfrm>
                  <a:off x="4245" y="2641"/>
                  <a:ext cx="75" cy="74"/>
                </a:xfrm>
                <a:custGeom>
                  <a:avLst/>
                  <a:gdLst>
                    <a:gd name="T0" fmla="*/ 75 w 75"/>
                    <a:gd name="T1" fmla="*/ 36 h 74"/>
                    <a:gd name="T2" fmla="*/ 75 w 75"/>
                    <a:gd name="T3" fmla="*/ 36 h 74"/>
                    <a:gd name="T4" fmla="*/ 74 w 75"/>
                    <a:gd name="T5" fmla="*/ 44 h 74"/>
                    <a:gd name="T6" fmla="*/ 72 w 75"/>
                    <a:gd name="T7" fmla="*/ 52 h 74"/>
                    <a:gd name="T8" fmla="*/ 69 w 75"/>
                    <a:gd name="T9" fmla="*/ 58 h 74"/>
                    <a:gd name="T10" fmla="*/ 65 w 75"/>
                    <a:gd name="T11" fmla="*/ 64 h 74"/>
                    <a:gd name="T12" fmla="*/ 58 w 75"/>
                    <a:gd name="T13" fmla="*/ 68 h 74"/>
                    <a:gd name="T14" fmla="*/ 52 w 75"/>
                    <a:gd name="T15" fmla="*/ 71 h 74"/>
                    <a:gd name="T16" fmla="*/ 45 w 75"/>
                    <a:gd name="T17" fmla="*/ 74 h 74"/>
                    <a:gd name="T18" fmla="*/ 37 w 75"/>
                    <a:gd name="T19" fmla="*/ 74 h 74"/>
                    <a:gd name="T20" fmla="*/ 37 w 75"/>
                    <a:gd name="T21" fmla="*/ 74 h 74"/>
                    <a:gd name="T22" fmla="*/ 30 w 75"/>
                    <a:gd name="T23" fmla="*/ 74 h 74"/>
                    <a:gd name="T24" fmla="*/ 22 w 75"/>
                    <a:gd name="T25" fmla="*/ 71 h 74"/>
                    <a:gd name="T26" fmla="*/ 16 w 75"/>
                    <a:gd name="T27" fmla="*/ 68 h 74"/>
                    <a:gd name="T28" fmla="*/ 12 w 75"/>
                    <a:gd name="T29" fmla="*/ 64 h 74"/>
                    <a:gd name="T30" fmla="*/ 7 w 75"/>
                    <a:gd name="T31" fmla="*/ 58 h 74"/>
                    <a:gd name="T32" fmla="*/ 3 w 75"/>
                    <a:gd name="T33" fmla="*/ 52 h 74"/>
                    <a:gd name="T34" fmla="*/ 1 w 75"/>
                    <a:gd name="T35" fmla="*/ 44 h 74"/>
                    <a:gd name="T36" fmla="*/ 0 w 75"/>
                    <a:gd name="T37" fmla="*/ 36 h 74"/>
                    <a:gd name="T38" fmla="*/ 0 w 75"/>
                    <a:gd name="T39" fmla="*/ 36 h 74"/>
                    <a:gd name="T40" fmla="*/ 1 w 75"/>
                    <a:gd name="T41" fmla="*/ 29 h 74"/>
                    <a:gd name="T42" fmla="*/ 3 w 75"/>
                    <a:gd name="T43" fmla="*/ 23 h 74"/>
                    <a:gd name="T44" fmla="*/ 7 w 75"/>
                    <a:gd name="T45" fmla="*/ 17 h 74"/>
                    <a:gd name="T46" fmla="*/ 12 w 75"/>
                    <a:gd name="T47" fmla="*/ 11 h 74"/>
                    <a:gd name="T48" fmla="*/ 16 w 75"/>
                    <a:gd name="T49" fmla="*/ 6 h 74"/>
                    <a:gd name="T50" fmla="*/ 22 w 75"/>
                    <a:gd name="T51" fmla="*/ 3 h 74"/>
                    <a:gd name="T52" fmla="*/ 30 w 75"/>
                    <a:gd name="T53" fmla="*/ 0 h 74"/>
                    <a:gd name="T54" fmla="*/ 37 w 75"/>
                    <a:gd name="T55" fmla="*/ 0 h 74"/>
                    <a:gd name="T56" fmla="*/ 37 w 75"/>
                    <a:gd name="T57" fmla="*/ 0 h 74"/>
                    <a:gd name="T58" fmla="*/ 45 w 75"/>
                    <a:gd name="T59" fmla="*/ 0 h 74"/>
                    <a:gd name="T60" fmla="*/ 52 w 75"/>
                    <a:gd name="T61" fmla="*/ 3 h 74"/>
                    <a:gd name="T62" fmla="*/ 58 w 75"/>
                    <a:gd name="T63" fmla="*/ 6 h 74"/>
                    <a:gd name="T64" fmla="*/ 65 w 75"/>
                    <a:gd name="T65" fmla="*/ 11 h 74"/>
                    <a:gd name="T66" fmla="*/ 69 w 75"/>
                    <a:gd name="T67" fmla="*/ 17 h 74"/>
                    <a:gd name="T68" fmla="*/ 72 w 75"/>
                    <a:gd name="T69" fmla="*/ 23 h 74"/>
                    <a:gd name="T70" fmla="*/ 74 w 75"/>
                    <a:gd name="T71" fmla="*/ 29 h 74"/>
                    <a:gd name="T72" fmla="*/ 75 w 75"/>
                    <a:gd name="T73" fmla="*/ 36 h 74"/>
                    <a:gd name="T74" fmla="*/ 75 w 75"/>
                    <a:gd name="T7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4">
                      <a:moveTo>
                        <a:pt x="75" y="36"/>
                      </a:moveTo>
                      <a:lnTo>
                        <a:pt x="75" y="36"/>
                      </a:lnTo>
                      <a:lnTo>
                        <a:pt x="74" y="44"/>
                      </a:lnTo>
                      <a:lnTo>
                        <a:pt x="72" y="52"/>
                      </a:lnTo>
                      <a:lnTo>
                        <a:pt x="69" y="58"/>
                      </a:lnTo>
                      <a:lnTo>
                        <a:pt x="65" y="64"/>
                      </a:lnTo>
                      <a:lnTo>
                        <a:pt x="58" y="68"/>
                      </a:lnTo>
                      <a:lnTo>
                        <a:pt x="52" y="71"/>
                      </a:lnTo>
                      <a:lnTo>
                        <a:pt x="45" y="74"/>
                      </a:lnTo>
                      <a:lnTo>
                        <a:pt x="37" y="74"/>
                      </a:lnTo>
                      <a:lnTo>
                        <a:pt x="37" y="74"/>
                      </a:lnTo>
                      <a:lnTo>
                        <a:pt x="30" y="74"/>
                      </a:lnTo>
                      <a:lnTo>
                        <a:pt x="22" y="71"/>
                      </a:lnTo>
                      <a:lnTo>
                        <a:pt x="16" y="68"/>
                      </a:lnTo>
                      <a:lnTo>
                        <a:pt x="12" y="64"/>
                      </a:lnTo>
                      <a:lnTo>
                        <a:pt x="7" y="58"/>
                      </a:lnTo>
                      <a:lnTo>
                        <a:pt x="3" y="52"/>
                      </a:lnTo>
                      <a:lnTo>
                        <a:pt x="1" y="44"/>
                      </a:lnTo>
                      <a:lnTo>
                        <a:pt x="0" y="36"/>
                      </a:lnTo>
                      <a:lnTo>
                        <a:pt x="0" y="36"/>
                      </a:lnTo>
                      <a:lnTo>
                        <a:pt x="1" y="29"/>
                      </a:lnTo>
                      <a:lnTo>
                        <a:pt x="3" y="23"/>
                      </a:lnTo>
                      <a:lnTo>
                        <a:pt x="7" y="17"/>
                      </a:lnTo>
                      <a:lnTo>
                        <a:pt x="12" y="11"/>
                      </a:lnTo>
                      <a:lnTo>
                        <a:pt x="16" y="6"/>
                      </a:lnTo>
                      <a:lnTo>
                        <a:pt x="22" y="3"/>
                      </a:lnTo>
                      <a:lnTo>
                        <a:pt x="30" y="0"/>
                      </a:lnTo>
                      <a:lnTo>
                        <a:pt x="37" y="0"/>
                      </a:lnTo>
                      <a:lnTo>
                        <a:pt x="37" y="0"/>
                      </a:lnTo>
                      <a:lnTo>
                        <a:pt x="45" y="0"/>
                      </a:lnTo>
                      <a:lnTo>
                        <a:pt x="52" y="3"/>
                      </a:lnTo>
                      <a:lnTo>
                        <a:pt x="58" y="6"/>
                      </a:lnTo>
                      <a:lnTo>
                        <a:pt x="65" y="11"/>
                      </a:lnTo>
                      <a:lnTo>
                        <a:pt x="69" y="17"/>
                      </a:lnTo>
                      <a:lnTo>
                        <a:pt x="72" y="23"/>
                      </a:lnTo>
                      <a:lnTo>
                        <a:pt x="74" y="29"/>
                      </a:lnTo>
                      <a:lnTo>
                        <a:pt x="75" y="36"/>
                      </a:lnTo>
                      <a:lnTo>
                        <a:pt x="75" y="36"/>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8" name="Freeform 354">
                  <a:extLst>
                    <a:ext uri="{FF2B5EF4-FFF2-40B4-BE49-F238E27FC236}">
                      <a16:creationId xmlns:a16="http://schemas.microsoft.com/office/drawing/2014/main" id="{11274E43-DC9C-E3F2-4169-266ADB6839B3}"/>
                    </a:ext>
                  </a:extLst>
                </p:cNvPr>
                <p:cNvSpPr>
                  <a:spLocks/>
                </p:cNvSpPr>
                <p:nvPr/>
              </p:nvSpPr>
              <p:spPr bwMode="auto">
                <a:xfrm>
                  <a:off x="4272" y="2638"/>
                  <a:ext cx="137" cy="136"/>
                </a:xfrm>
                <a:custGeom>
                  <a:avLst/>
                  <a:gdLst>
                    <a:gd name="T0" fmla="*/ 137 w 137"/>
                    <a:gd name="T1" fmla="*/ 68 h 136"/>
                    <a:gd name="T2" fmla="*/ 137 w 137"/>
                    <a:gd name="T3" fmla="*/ 68 h 136"/>
                    <a:gd name="T4" fmla="*/ 135 w 137"/>
                    <a:gd name="T5" fmla="*/ 82 h 136"/>
                    <a:gd name="T6" fmla="*/ 131 w 137"/>
                    <a:gd name="T7" fmla="*/ 95 h 136"/>
                    <a:gd name="T8" fmla="*/ 125 w 137"/>
                    <a:gd name="T9" fmla="*/ 106 h 136"/>
                    <a:gd name="T10" fmla="*/ 116 w 137"/>
                    <a:gd name="T11" fmla="*/ 116 h 136"/>
                    <a:gd name="T12" fmla="*/ 107 w 137"/>
                    <a:gd name="T13" fmla="*/ 125 h 136"/>
                    <a:gd name="T14" fmla="*/ 95 w 137"/>
                    <a:gd name="T15" fmla="*/ 131 h 136"/>
                    <a:gd name="T16" fmla="*/ 83 w 137"/>
                    <a:gd name="T17" fmla="*/ 134 h 136"/>
                    <a:gd name="T18" fmla="*/ 69 w 137"/>
                    <a:gd name="T19" fmla="*/ 136 h 136"/>
                    <a:gd name="T20" fmla="*/ 69 w 137"/>
                    <a:gd name="T21" fmla="*/ 136 h 136"/>
                    <a:gd name="T22" fmla="*/ 54 w 137"/>
                    <a:gd name="T23" fmla="*/ 134 h 136"/>
                    <a:gd name="T24" fmla="*/ 42 w 137"/>
                    <a:gd name="T25" fmla="*/ 131 h 136"/>
                    <a:gd name="T26" fmla="*/ 30 w 137"/>
                    <a:gd name="T27" fmla="*/ 125 h 136"/>
                    <a:gd name="T28" fmla="*/ 21 w 137"/>
                    <a:gd name="T29" fmla="*/ 116 h 136"/>
                    <a:gd name="T30" fmla="*/ 12 w 137"/>
                    <a:gd name="T31" fmla="*/ 106 h 136"/>
                    <a:gd name="T32" fmla="*/ 6 w 137"/>
                    <a:gd name="T33" fmla="*/ 95 h 136"/>
                    <a:gd name="T34" fmla="*/ 1 w 137"/>
                    <a:gd name="T35" fmla="*/ 82 h 136"/>
                    <a:gd name="T36" fmla="*/ 0 w 137"/>
                    <a:gd name="T37" fmla="*/ 68 h 136"/>
                    <a:gd name="T38" fmla="*/ 0 w 137"/>
                    <a:gd name="T39" fmla="*/ 68 h 136"/>
                    <a:gd name="T40" fmla="*/ 1 w 137"/>
                    <a:gd name="T41" fmla="*/ 55 h 136"/>
                    <a:gd name="T42" fmla="*/ 6 w 137"/>
                    <a:gd name="T43" fmla="*/ 41 h 136"/>
                    <a:gd name="T44" fmla="*/ 12 w 137"/>
                    <a:gd name="T45" fmla="*/ 30 h 136"/>
                    <a:gd name="T46" fmla="*/ 21 w 137"/>
                    <a:gd name="T47" fmla="*/ 20 h 136"/>
                    <a:gd name="T48" fmla="*/ 30 w 137"/>
                    <a:gd name="T49" fmla="*/ 12 h 136"/>
                    <a:gd name="T50" fmla="*/ 42 w 137"/>
                    <a:gd name="T51" fmla="*/ 5 h 136"/>
                    <a:gd name="T52" fmla="*/ 54 w 137"/>
                    <a:gd name="T53" fmla="*/ 2 h 136"/>
                    <a:gd name="T54" fmla="*/ 69 w 137"/>
                    <a:gd name="T55" fmla="*/ 0 h 136"/>
                    <a:gd name="T56" fmla="*/ 69 w 137"/>
                    <a:gd name="T57" fmla="*/ 0 h 136"/>
                    <a:gd name="T58" fmla="*/ 83 w 137"/>
                    <a:gd name="T59" fmla="*/ 2 h 136"/>
                    <a:gd name="T60" fmla="*/ 95 w 137"/>
                    <a:gd name="T61" fmla="*/ 5 h 136"/>
                    <a:gd name="T62" fmla="*/ 107 w 137"/>
                    <a:gd name="T63" fmla="*/ 12 h 136"/>
                    <a:gd name="T64" fmla="*/ 116 w 137"/>
                    <a:gd name="T65" fmla="*/ 20 h 136"/>
                    <a:gd name="T66" fmla="*/ 125 w 137"/>
                    <a:gd name="T67" fmla="*/ 30 h 136"/>
                    <a:gd name="T68" fmla="*/ 131 w 137"/>
                    <a:gd name="T69" fmla="*/ 41 h 136"/>
                    <a:gd name="T70" fmla="*/ 135 w 137"/>
                    <a:gd name="T71" fmla="*/ 55 h 136"/>
                    <a:gd name="T72" fmla="*/ 137 w 137"/>
                    <a:gd name="T73" fmla="*/ 68 h 136"/>
                    <a:gd name="T74" fmla="*/ 137 w 137"/>
                    <a:gd name="T75"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 h="136">
                      <a:moveTo>
                        <a:pt x="137" y="68"/>
                      </a:moveTo>
                      <a:lnTo>
                        <a:pt x="137" y="68"/>
                      </a:lnTo>
                      <a:lnTo>
                        <a:pt x="135" y="82"/>
                      </a:lnTo>
                      <a:lnTo>
                        <a:pt x="131" y="95"/>
                      </a:lnTo>
                      <a:lnTo>
                        <a:pt x="125" y="106"/>
                      </a:lnTo>
                      <a:lnTo>
                        <a:pt x="116" y="116"/>
                      </a:lnTo>
                      <a:lnTo>
                        <a:pt x="107" y="125"/>
                      </a:lnTo>
                      <a:lnTo>
                        <a:pt x="95" y="131"/>
                      </a:lnTo>
                      <a:lnTo>
                        <a:pt x="83" y="134"/>
                      </a:lnTo>
                      <a:lnTo>
                        <a:pt x="69" y="136"/>
                      </a:lnTo>
                      <a:lnTo>
                        <a:pt x="69" y="136"/>
                      </a:lnTo>
                      <a:lnTo>
                        <a:pt x="54" y="134"/>
                      </a:lnTo>
                      <a:lnTo>
                        <a:pt x="42" y="131"/>
                      </a:lnTo>
                      <a:lnTo>
                        <a:pt x="30" y="125"/>
                      </a:lnTo>
                      <a:lnTo>
                        <a:pt x="21" y="116"/>
                      </a:lnTo>
                      <a:lnTo>
                        <a:pt x="12" y="106"/>
                      </a:lnTo>
                      <a:lnTo>
                        <a:pt x="6" y="95"/>
                      </a:lnTo>
                      <a:lnTo>
                        <a:pt x="1" y="82"/>
                      </a:lnTo>
                      <a:lnTo>
                        <a:pt x="0" y="68"/>
                      </a:lnTo>
                      <a:lnTo>
                        <a:pt x="0" y="68"/>
                      </a:lnTo>
                      <a:lnTo>
                        <a:pt x="1" y="55"/>
                      </a:lnTo>
                      <a:lnTo>
                        <a:pt x="6" y="41"/>
                      </a:lnTo>
                      <a:lnTo>
                        <a:pt x="12" y="30"/>
                      </a:lnTo>
                      <a:lnTo>
                        <a:pt x="21" y="20"/>
                      </a:lnTo>
                      <a:lnTo>
                        <a:pt x="30" y="12"/>
                      </a:lnTo>
                      <a:lnTo>
                        <a:pt x="42" y="5"/>
                      </a:lnTo>
                      <a:lnTo>
                        <a:pt x="54" y="2"/>
                      </a:lnTo>
                      <a:lnTo>
                        <a:pt x="69" y="0"/>
                      </a:lnTo>
                      <a:lnTo>
                        <a:pt x="69" y="0"/>
                      </a:lnTo>
                      <a:lnTo>
                        <a:pt x="83" y="2"/>
                      </a:lnTo>
                      <a:lnTo>
                        <a:pt x="95" y="5"/>
                      </a:lnTo>
                      <a:lnTo>
                        <a:pt x="107" y="12"/>
                      </a:lnTo>
                      <a:lnTo>
                        <a:pt x="116" y="20"/>
                      </a:lnTo>
                      <a:lnTo>
                        <a:pt x="125" y="30"/>
                      </a:lnTo>
                      <a:lnTo>
                        <a:pt x="131" y="41"/>
                      </a:lnTo>
                      <a:lnTo>
                        <a:pt x="135" y="55"/>
                      </a:lnTo>
                      <a:lnTo>
                        <a:pt x="137" y="68"/>
                      </a:lnTo>
                      <a:lnTo>
                        <a:pt x="137" y="68"/>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39" name="Freeform 355">
                  <a:extLst>
                    <a:ext uri="{FF2B5EF4-FFF2-40B4-BE49-F238E27FC236}">
                      <a16:creationId xmlns:a16="http://schemas.microsoft.com/office/drawing/2014/main" id="{5554C9DF-5AEA-49B8-7631-6D1EE4AFD71D}"/>
                    </a:ext>
                  </a:extLst>
                </p:cNvPr>
                <p:cNvSpPr>
                  <a:spLocks/>
                </p:cNvSpPr>
                <p:nvPr/>
              </p:nvSpPr>
              <p:spPr bwMode="auto">
                <a:xfrm>
                  <a:off x="3242" y="3002"/>
                  <a:ext cx="104" cy="102"/>
                </a:xfrm>
                <a:custGeom>
                  <a:avLst/>
                  <a:gdLst>
                    <a:gd name="T0" fmla="*/ 104 w 104"/>
                    <a:gd name="T1" fmla="*/ 51 h 102"/>
                    <a:gd name="T2" fmla="*/ 104 w 104"/>
                    <a:gd name="T3" fmla="*/ 51 h 102"/>
                    <a:gd name="T4" fmla="*/ 103 w 104"/>
                    <a:gd name="T5" fmla="*/ 61 h 102"/>
                    <a:gd name="T6" fmla="*/ 100 w 104"/>
                    <a:gd name="T7" fmla="*/ 70 h 102"/>
                    <a:gd name="T8" fmla="*/ 95 w 104"/>
                    <a:gd name="T9" fmla="*/ 79 h 102"/>
                    <a:gd name="T10" fmla="*/ 89 w 104"/>
                    <a:gd name="T11" fmla="*/ 87 h 102"/>
                    <a:gd name="T12" fmla="*/ 82 w 104"/>
                    <a:gd name="T13" fmla="*/ 93 h 102"/>
                    <a:gd name="T14" fmla="*/ 73 w 104"/>
                    <a:gd name="T15" fmla="*/ 98 h 102"/>
                    <a:gd name="T16" fmla="*/ 62 w 104"/>
                    <a:gd name="T17" fmla="*/ 101 h 102"/>
                    <a:gd name="T18" fmla="*/ 53 w 104"/>
                    <a:gd name="T19" fmla="*/ 102 h 102"/>
                    <a:gd name="T20" fmla="*/ 53 w 104"/>
                    <a:gd name="T21" fmla="*/ 102 h 102"/>
                    <a:gd name="T22" fmla="*/ 43 w 104"/>
                    <a:gd name="T23" fmla="*/ 101 h 102"/>
                    <a:gd name="T24" fmla="*/ 32 w 104"/>
                    <a:gd name="T25" fmla="*/ 98 h 102"/>
                    <a:gd name="T26" fmla="*/ 23 w 104"/>
                    <a:gd name="T27" fmla="*/ 93 h 102"/>
                    <a:gd name="T28" fmla="*/ 16 w 104"/>
                    <a:gd name="T29" fmla="*/ 87 h 102"/>
                    <a:gd name="T30" fmla="*/ 9 w 104"/>
                    <a:gd name="T31" fmla="*/ 79 h 102"/>
                    <a:gd name="T32" fmla="*/ 5 w 104"/>
                    <a:gd name="T33" fmla="*/ 70 h 102"/>
                    <a:gd name="T34" fmla="*/ 2 w 104"/>
                    <a:gd name="T35" fmla="*/ 61 h 102"/>
                    <a:gd name="T36" fmla="*/ 0 w 104"/>
                    <a:gd name="T37" fmla="*/ 51 h 102"/>
                    <a:gd name="T38" fmla="*/ 0 w 104"/>
                    <a:gd name="T39" fmla="*/ 51 h 102"/>
                    <a:gd name="T40" fmla="*/ 2 w 104"/>
                    <a:gd name="T41" fmla="*/ 40 h 102"/>
                    <a:gd name="T42" fmla="*/ 5 w 104"/>
                    <a:gd name="T43" fmla="*/ 31 h 102"/>
                    <a:gd name="T44" fmla="*/ 9 w 104"/>
                    <a:gd name="T45" fmla="*/ 22 h 102"/>
                    <a:gd name="T46" fmla="*/ 16 w 104"/>
                    <a:gd name="T47" fmla="*/ 15 h 102"/>
                    <a:gd name="T48" fmla="*/ 23 w 104"/>
                    <a:gd name="T49" fmla="*/ 9 h 102"/>
                    <a:gd name="T50" fmla="*/ 32 w 104"/>
                    <a:gd name="T51" fmla="*/ 3 h 102"/>
                    <a:gd name="T52" fmla="*/ 43 w 104"/>
                    <a:gd name="T53" fmla="*/ 0 h 102"/>
                    <a:gd name="T54" fmla="*/ 53 w 104"/>
                    <a:gd name="T55" fmla="*/ 0 h 102"/>
                    <a:gd name="T56" fmla="*/ 53 w 104"/>
                    <a:gd name="T57" fmla="*/ 0 h 102"/>
                    <a:gd name="T58" fmla="*/ 62 w 104"/>
                    <a:gd name="T59" fmla="*/ 0 h 102"/>
                    <a:gd name="T60" fmla="*/ 73 w 104"/>
                    <a:gd name="T61" fmla="*/ 3 h 102"/>
                    <a:gd name="T62" fmla="*/ 82 w 104"/>
                    <a:gd name="T63" fmla="*/ 9 h 102"/>
                    <a:gd name="T64" fmla="*/ 89 w 104"/>
                    <a:gd name="T65" fmla="*/ 15 h 102"/>
                    <a:gd name="T66" fmla="*/ 95 w 104"/>
                    <a:gd name="T67" fmla="*/ 22 h 102"/>
                    <a:gd name="T68" fmla="*/ 100 w 104"/>
                    <a:gd name="T69" fmla="*/ 31 h 102"/>
                    <a:gd name="T70" fmla="*/ 103 w 104"/>
                    <a:gd name="T71" fmla="*/ 40 h 102"/>
                    <a:gd name="T72" fmla="*/ 104 w 104"/>
                    <a:gd name="T73" fmla="*/ 51 h 102"/>
                    <a:gd name="T74" fmla="*/ 104 w 104"/>
                    <a:gd name="T75"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2">
                      <a:moveTo>
                        <a:pt x="104" y="51"/>
                      </a:moveTo>
                      <a:lnTo>
                        <a:pt x="104" y="51"/>
                      </a:lnTo>
                      <a:lnTo>
                        <a:pt x="103" y="61"/>
                      </a:lnTo>
                      <a:lnTo>
                        <a:pt x="100" y="70"/>
                      </a:lnTo>
                      <a:lnTo>
                        <a:pt x="95" y="79"/>
                      </a:lnTo>
                      <a:lnTo>
                        <a:pt x="89" y="87"/>
                      </a:lnTo>
                      <a:lnTo>
                        <a:pt x="82" y="93"/>
                      </a:lnTo>
                      <a:lnTo>
                        <a:pt x="73" y="98"/>
                      </a:lnTo>
                      <a:lnTo>
                        <a:pt x="62" y="101"/>
                      </a:lnTo>
                      <a:lnTo>
                        <a:pt x="53" y="102"/>
                      </a:lnTo>
                      <a:lnTo>
                        <a:pt x="53" y="102"/>
                      </a:lnTo>
                      <a:lnTo>
                        <a:pt x="43" y="101"/>
                      </a:lnTo>
                      <a:lnTo>
                        <a:pt x="32" y="98"/>
                      </a:lnTo>
                      <a:lnTo>
                        <a:pt x="23" y="93"/>
                      </a:lnTo>
                      <a:lnTo>
                        <a:pt x="16" y="87"/>
                      </a:lnTo>
                      <a:lnTo>
                        <a:pt x="9" y="79"/>
                      </a:lnTo>
                      <a:lnTo>
                        <a:pt x="5" y="70"/>
                      </a:lnTo>
                      <a:lnTo>
                        <a:pt x="2" y="61"/>
                      </a:lnTo>
                      <a:lnTo>
                        <a:pt x="0" y="51"/>
                      </a:lnTo>
                      <a:lnTo>
                        <a:pt x="0" y="51"/>
                      </a:lnTo>
                      <a:lnTo>
                        <a:pt x="2" y="40"/>
                      </a:lnTo>
                      <a:lnTo>
                        <a:pt x="5" y="31"/>
                      </a:lnTo>
                      <a:lnTo>
                        <a:pt x="9" y="22"/>
                      </a:lnTo>
                      <a:lnTo>
                        <a:pt x="16" y="15"/>
                      </a:lnTo>
                      <a:lnTo>
                        <a:pt x="23" y="9"/>
                      </a:lnTo>
                      <a:lnTo>
                        <a:pt x="32" y="3"/>
                      </a:lnTo>
                      <a:lnTo>
                        <a:pt x="43" y="0"/>
                      </a:lnTo>
                      <a:lnTo>
                        <a:pt x="53" y="0"/>
                      </a:lnTo>
                      <a:lnTo>
                        <a:pt x="53" y="0"/>
                      </a:lnTo>
                      <a:lnTo>
                        <a:pt x="62" y="0"/>
                      </a:lnTo>
                      <a:lnTo>
                        <a:pt x="73" y="3"/>
                      </a:lnTo>
                      <a:lnTo>
                        <a:pt x="82" y="9"/>
                      </a:lnTo>
                      <a:lnTo>
                        <a:pt x="89" y="15"/>
                      </a:lnTo>
                      <a:lnTo>
                        <a:pt x="95" y="22"/>
                      </a:lnTo>
                      <a:lnTo>
                        <a:pt x="100" y="31"/>
                      </a:lnTo>
                      <a:lnTo>
                        <a:pt x="103" y="40"/>
                      </a:lnTo>
                      <a:lnTo>
                        <a:pt x="104" y="51"/>
                      </a:lnTo>
                      <a:lnTo>
                        <a:pt x="104" y="51"/>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0" name="Freeform 356">
                  <a:extLst>
                    <a:ext uri="{FF2B5EF4-FFF2-40B4-BE49-F238E27FC236}">
                      <a16:creationId xmlns:a16="http://schemas.microsoft.com/office/drawing/2014/main" id="{5EF2E274-2795-A4D7-59CF-891A421FF6EC}"/>
                    </a:ext>
                  </a:extLst>
                </p:cNvPr>
                <p:cNvSpPr>
                  <a:spLocks/>
                </p:cNvSpPr>
                <p:nvPr/>
              </p:nvSpPr>
              <p:spPr bwMode="auto">
                <a:xfrm>
                  <a:off x="3410" y="2928"/>
                  <a:ext cx="104" cy="102"/>
                </a:xfrm>
                <a:custGeom>
                  <a:avLst/>
                  <a:gdLst>
                    <a:gd name="T0" fmla="*/ 104 w 104"/>
                    <a:gd name="T1" fmla="*/ 51 h 102"/>
                    <a:gd name="T2" fmla="*/ 104 w 104"/>
                    <a:gd name="T3" fmla="*/ 51 h 102"/>
                    <a:gd name="T4" fmla="*/ 102 w 104"/>
                    <a:gd name="T5" fmla="*/ 61 h 102"/>
                    <a:gd name="T6" fmla="*/ 99 w 104"/>
                    <a:gd name="T7" fmla="*/ 71 h 102"/>
                    <a:gd name="T8" fmla="*/ 95 w 104"/>
                    <a:gd name="T9" fmla="*/ 80 h 102"/>
                    <a:gd name="T10" fmla="*/ 89 w 104"/>
                    <a:gd name="T11" fmla="*/ 87 h 102"/>
                    <a:gd name="T12" fmla="*/ 81 w 104"/>
                    <a:gd name="T13" fmla="*/ 93 h 102"/>
                    <a:gd name="T14" fmla="*/ 72 w 104"/>
                    <a:gd name="T15" fmla="*/ 98 h 102"/>
                    <a:gd name="T16" fmla="*/ 62 w 104"/>
                    <a:gd name="T17" fmla="*/ 101 h 102"/>
                    <a:gd name="T18" fmla="*/ 52 w 104"/>
                    <a:gd name="T19" fmla="*/ 102 h 102"/>
                    <a:gd name="T20" fmla="*/ 52 w 104"/>
                    <a:gd name="T21" fmla="*/ 102 h 102"/>
                    <a:gd name="T22" fmla="*/ 42 w 104"/>
                    <a:gd name="T23" fmla="*/ 101 h 102"/>
                    <a:gd name="T24" fmla="*/ 31 w 104"/>
                    <a:gd name="T25" fmla="*/ 98 h 102"/>
                    <a:gd name="T26" fmla="*/ 24 w 104"/>
                    <a:gd name="T27" fmla="*/ 93 h 102"/>
                    <a:gd name="T28" fmla="*/ 15 w 104"/>
                    <a:gd name="T29" fmla="*/ 87 h 102"/>
                    <a:gd name="T30" fmla="*/ 9 w 104"/>
                    <a:gd name="T31" fmla="*/ 80 h 102"/>
                    <a:gd name="T32" fmla="*/ 4 w 104"/>
                    <a:gd name="T33" fmla="*/ 71 h 102"/>
                    <a:gd name="T34" fmla="*/ 1 w 104"/>
                    <a:gd name="T35" fmla="*/ 61 h 102"/>
                    <a:gd name="T36" fmla="*/ 0 w 104"/>
                    <a:gd name="T37" fmla="*/ 51 h 102"/>
                    <a:gd name="T38" fmla="*/ 0 w 104"/>
                    <a:gd name="T39" fmla="*/ 51 h 102"/>
                    <a:gd name="T40" fmla="*/ 1 w 104"/>
                    <a:gd name="T41" fmla="*/ 40 h 102"/>
                    <a:gd name="T42" fmla="*/ 4 w 104"/>
                    <a:gd name="T43" fmla="*/ 31 h 102"/>
                    <a:gd name="T44" fmla="*/ 9 w 104"/>
                    <a:gd name="T45" fmla="*/ 22 h 102"/>
                    <a:gd name="T46" fmla="*/ 15 w 104"/>
                    <a:gd name="T47" fmla="*/ 15 h 102"/>
                    <a:gd name="T48" fmla="*/ 24 w 104"/>
                    <a:gd name="T49" fmla="*/ 9 h 102"/>
                    <a:gd name="T50" fmla="*/ 31 w 104"/>
                    <a:gd name="T51" fmla="*/ 3 h 102"/>
                    <a:gd name="T52" fmla="*/ 42 w 104"/>
                    <a:gd name="T53" fmla="*/ 1 h 102"/>
                    <a:gd name="T54" fmla="*/ 52 w 104"/>
                    <a:gd name="T55" fmla="*/ 0 h 102"/>
                    <a:gd name="T56" fmla="*/ 52 w 104"/>
                    <a:gd name="T57" fmla="*/ 0 h 102"/>
                    <a:gd name="T58" fmla="*/ 62 w 104"/>
                    <a:gd name="T59" fmla="*/ 1 h 102"/>
                    <a:gd name="T60" fmla="*/ 72 w 104"/>
                    <a:gd name="T61" fmla="*/ 3 h 102"/>
                    <a:gd name="T62" fmla="*/ 81 w 104"/>
                    <a:gd name="T63" fmla="*/ 9 h 102"/>
                    <a:gd name="T64" fmla="*/ 89 w 104"/>
                    <a:gd name="T65" fmla="*/ 15 h 102"/>
                    <a:gd name="T66" fmla="*/ 95 w 104"/>
                    <a:gd name="T67" fmla="*/ 22 h 102"/>
                    <a:gd name="T68" fmla="*/ 99 w 104"/>
                    <a:gd name="T69" fmla="*/ 31 h 102"/>
                    <a:gd name="T70" fmla="*/ 102 w 104"/>
                    <a:gd name="T71" fmla="*/ 40 h 102"/>
                    <a:gd name="T72" fmla="*/ 104 w 104"/>
                    <a:gd name="T73" fmla="*/ 51 h 102"/>
                    <a:gd name="T74" fmla="*/ 104 w 104"/>
                    <a:gd name="T75"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2">
                      <a:moveTo>
                        <a:pt x="104" y="51"/>
                      </a:moveTo>
                      <a:lnTo>
                        <a:pt x="104" y="51"/>
                      </a:lnTo>
                      <a:lnTo>
                        <a:pt x="102" y="61"/>
                      </a:lnTo>
                      <a:lnTo>
                        <a:pt x="99" y="71"/>
                      </a:lnTo>
                      <a:lnTo>
                        <a:pt x="95" y="80"/>
                      </a:lnTo>
                      <a:lnTo>
                        <a:pt x="89" y="87"/>
                      </a:lnTo>
                      <a:lnTo>
                        <a:pt x="81" y="93"/>
                      </a:lnTo>
                      <a:lnTo>
                        <a:pt x="72" y="98"/>
                      </a:lnTo>
                      <a:lnTo>
                        <a:pt x="62" y="101"/>
                      </a:lnTo>
                      <a:lnTo>
                        <a:pt x="52" y="102"/>
                      </a:lnTo>
                      <a:lnTo>
                        <a:pt x="52" y="102"/>
                      </a:lnTo>
                      <a:lnTo>
                        <a:pt x="42" y="101"/>
                      </a:lnTo>
                      <a:lnTo>
                        <a:pt x="31" y="98"/>
                      </a:lnTo>
                      <a:lnTo>
                        <a:pt x="24" y="93"/>
                      </a:lnTo>
                      <a:lnTo>
                        <a:pt x="15" y="87"/>
                      </a:lnTo>
                      <a:lnTo>
                        <a:pt x="9" y="80"/>
                      </a:lnTo>
                      <a:lnTo>
                        <a:pt x="4" y="71"/>
                      </a:lnTo>
                      <a:lnTo>
                        <a:pt x="1" y="61"/>
                      </a:lnTo>
                      <a:lnTo>
                        <a:pt x="0" y="51"/>
                      </a:lnTo>
                      <a:lnTo>
                        <a:pt x="0" y="51"/>
                      </a:lnTo>
                      <a:lnTo>
                        <a:pt x="1" y="40"/>
                      </a:lnTo>
                      <a:lnTo>
                        <a:pt x="4" y="31"/>
                      </a:lnTo>
                      <a:lnTo>
                        <a:pt x="9" y="22"/>
                      </a:lnTo>
                      <a:lnTo>
                        <a:pt x="15" y="15"/>
                      </a:lnTo>
                      <a:lnTo>
                        <a:pt x="24" y="9"/>
                      </a:lnTo>
                      <a:lnTo>
                        <a:pt x="31" y="3"/>
                      </a:lnTo>
                      <a:lnTo>
                        <a:pt x="42" y="1"/>
                      </a:lnTo>
                      <a:lnTo>
                        <a:pt x="52" y="0"/>
                      </a:lnTo>
                      <a:lnTo>
                        <a:pt x="52" y="0"/>
                      </a:lnTo>
                      <a:lnTo>
                        <a:pt x="62" y="1"/>
                      </a:lnTo>
                      <a:lnTo>
                        <a:pt x="72" y="3"/>
                      </a:lnTo>
                      <a:lnTo>
                        <a:pt x="81" y="9"/>
                      </a:lnTo>
                      <a:lnTo>
                        <a:pt x="89" y="15"/>
                      </a:lnTo>
                      <a:lnTo>
                        <a:pt x="95" y="22"/>
                      </a:lnTo>
                      <a:lnTo>
                        <a:pt x="99" y="31"/>
                      </a:lnTo>
                      <a:lnTo>
                        <a:pt x="102" y="40"/>
                      </a:lnTo>
                      <a:lnTo>
                        <a:pt x="104" y="51"/>
                      </a:lnTo>
                      <a:lnTo>
                        <a:pt x="104" y="51"/>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1" name="Freeform 357">
                  <a:extLst>
                    <a:ext uri="{FF2B5EF4-FFF2-40B4-BE49-F238E27FC236}">
                      <a16:creationId xmlns:a16="http://schemas.microsoft.com/office/drawing/2014/main" id="{FC581B56-E2CF-C18B-DB62-03876DE9260B}"/>
                    </a:ext>
                  </a:extLst>
                </p:cNvPr>
                <p:cNvSpPr>
                  <a:spLocks/>
                </p:cNvSpPr>
                <p:nvPr/>
              </p:nvSpPr>
              <p:spPr bwMode="auto">
                <a:xfrm>
                  <a:off x="3494" y="2959"/>
                  <a:ext cx="103" cy="104"/>
                </a:xfrm>
                <a:custGeom>
                  <a:avLst/>
                  <a:gdLst>
                    <a:gd name="T0" fmla="*/ 103 w 103"/>
                    <a:gd name="T1" fmla="*/ 53 h 104"/>
                    <a:gd name="T2" fmla="*/ 103 w 103"/>
                    <a:gd name="T3" fmla="*/ 53 h 104"/>
                    <a:gd name="T4" fmla="*/ 103 w 103"/>
                    <a:gd name="T5" fmla="*/ 62 h 104"/>
                    <a:gd name="T6" fmla="*/ 100 w 103"/>
                    <a:gd name="T7" fmla="*/ 73 h 104"/>
                    <a:gd name="T8" fmla="*/ 95 w 103"/>
                    <a:gd name="T9" fmla="*/ 82 h 104"/>
                    <a:gd name="T10" fmla="*/ 88 w 103"/>
                    <a:gd name="T11" fmla="*/ 89 h 104"/>
                    <a:gd name="T12" fmla="*/ 80 w 103"/>
                    <a:gd name="T13" fmla="*/ 95 h 104"/>
                    <a:gd name="T14" fmla="*/ 72 w 103"/>
                    <a:gd name="T15" fmla="*/ 100 h 104"/>
                    <a:gd name="T16" fmla="*/ 62 w 103"/>
                    <a:gd name="T17" fmla="*/ 103 h 104"/>
                    <a:gd name="T18" fmla="*/ 51 w 103"/>
                    <a:gd name="T19" fmla="*/ 104 h 104"/>
                    <a:gd name="T20" fmla="*/ 51 w 103"/>
                    <a:gd name="T21" fmla="*/ 104 h 104"/>
                    <a:gd name="T22" fmla="*/ 41 w 103"/>
                    <a:gd name="T23" fmla="*/ 103 h 104"/>
                    <a:gd name="T24" fmla="*/ 32 w 103"/>
                    <a:gd name="T25" fmla="*/ 100 h 104"/>
                    <a:gd name="T26" fmla="*/ 23 w 103"/>
                    <a:gd name="T27" fmla="*/ 95 h 104"/>
                    <a:gd name="T28" fmla="*/ 15 w 103"/>
                    <a:gd name="T29" fmla="*/ 89 h 104"/>
                    <a:gd name="T30" fmla="*/ 9 w 103"/>
                    <a:gd name="T31" fmla="*/ 82 h 104"/>
                    <a:gd name="T32" fmla="*/ 5 w 103"/>
                    <a:gd name="T33" fmla="*/ 73 h 104"/>
                    <a:gd name="T34" fmla="*/ 2 w 103"/>
                    <a:gd name="T35" fmla="*/ 62 h 104"/>
                    <a:gd name="T36" fmla="*/ 0 w 103"/>
                    <a:gd name="T37" fmla="*/ 53 h 104"/>
                    <a:gd name="T38" fmla="*/ 0 w 103"/>
                    <a:gd name="T39" fmla="*/ 53 h 104"/>
                    <a:gd name="T40" fmla="*/ 2 w 103"/>
                    <a:gd name="T41" fmla="*/ 43 h 104"/>
                    <a:gd name="T42" fmla="*/ 5 w 103"/>
                    <a:gd name="T43" fmla="*/ 32 h 104"/>
                    <a:gd name="T44" fmla="*/ 9 w 103"/>
                    <a:gd name="T45" fmla="*/ 23 h 104"/>
                    <a:gd name="T46" fmla="*/ 15 w 103"/>
                    <a:gd name="T47" fmla="*/ 15 h 104"/>
                    <a:gd name="T48" fmla="*/ 23 w 103"/>
                    <a:gd name="T49" fmla="*/ 9 h 104"/>
                    <a:gd name="T50" fmla="*/ 32 w 103"/>
                    <a:gd name="T51" fmla="*/ 5 h 104"/>
                    <a:gd name="T52" fmla="*/ 41 w 103"/>
                    <a:gd name="T53" fmla="*/ 2 h 104"/>
                    <a:gd name="T54" fmla="*/ 51 w 103"/>
                    <a:gd name="T55" fmla="*/ 0 h 104"/>
                    <a:gd name="T56" fmla="*/ 51 w 103"/>
                    <a:gd name="T57" fmla="*/ 0 h 104"/>
                    <a:gd name="T58" fmla="*/ 62 w 103"/>
                    <a:gd name="T59" fmla="*/ 2 h 104"/>
                    <a:gd name="T60" fmla="*/ 72 w 103"/>
                    <a:gd name="T61" fmla="*/ 5 h 104"/>
                    <a:gd name="T62" fmla="*/ 80 w 103"/>
                    <a:gd name="T63" fmla="*/ 9 h 104"/>
                    <a:gd name="T64" fmla="*/ 88 w 103"/>
                    <a:gd name="T65" fmla="*/ 15 h 104"/>
                    <a:gd name="T66" fmla="*/ 95 w 103"/>
                    <a:gd name="T67" fmla="*/ 23 h 104"/>
                    <a:gd name="T68" fmla="*/ 100 w 103"/>
                    <a:gd name="T69" fmla="*/ 32 h 104"/>
                    <a:gd name="T70" fmla="*/ 103 w 103"/>
                    <a:gd name="T71" fmla="*/ 43 h 104"/>
                    <a:gd name="T72" fmla="*/ 103 w 103"/>
                    <a:gd name="T73" fmla="*/ 53 h 104"/>
                    <a:gd name="T74" fmla="*/ 103 w 103"/>
                    <a:gd name="T75" fmla="*/ 5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04">
                      <a:moveTo>
                        <a:pt x="103" y="53"/>
                      </a:moveTo>
                      <a:lnTo>
                        <a:pt x="103" y="53"/>
                      </a:lnTo>
                      <a:lnTo>
                        <a:pt x="103" y="62"/>
                      </a:lnTo>
                      <a:lnTo>
                        <a:pt x="100" y="73"/>
                      </a:lnTo>
                      <a:lnTo>
                        <a:pt x="95" y="82"/>
                      </a:lnTo>
                      <a:lnTo>
                        <a:pt x="88" y="89"/>
                      </a:lnTo>
                      <a:lnTo>
                        <a:pt x="80" y="95"/>
                      </a:lnTo>
                      <a:lnTo>
                        <a:pt x="72" y="100"/>
                      </a:lnTo>
                      <a:lnTo>
                        <a:pt x="62" y="103"/>
                      </a:lnTo>
                      <a:lnTo>
                        <a:pt x="51" y="104"/>
                      </a:lnTo>
                      <a:lnTo>
                        <a:pt x="51" y="104"/>
                      </a:lnTo>
                      <a:lnTo>
                        <a:pt x="41" y="103"/>
                      </a:lnTo>
                      <a:lnTo>
                        <a:pt x="32" y="100"/>
                      </a:lnTo>
                      <a:lnTo>
                        <a:pt x="23" y="95"/>
                      </a:lnTo>
                      <a:lnTo>
                        <a:pt x="15" y="89"/>
                      </a:lnTo>
                      <a:lnTo>
                        <a:pt x="9" y="82"/>
                      </a:lnTo>
                      <a:lnTo>
                        <a:pt x="5" y="73"/>
                      </a:lnTo>
                      <a:lnTo>
                        <a:pt x="2" y="62"/>
                      </a:lnTo>
                      <a:lnTo>
                        <a:pt x="0" y="53"/>
                      </a:lnTo>
                      <a:lnTo>
                        <a:pt x="0" y="53"/>
                      </a:lnTo>
                      <a:lnTo>
                        <a:pt x="2" y="43"/>
                      </a:lnTo>
                      <a:lnTo>
                        <a:pt x="5" y="32"/>
                      </a:lnTo>
                      <a:lnTo>
                        <a:pt x="9" y="23"/>
                      </a:lnTo>
                      <a:lnTo>
                        <a:pt x="15" y="15"/>
                      </a:lnTo>
                      <a:lnTo>
                        <a:pt x="23" y="9"/>
                      </a:lnTo>
                      <a:lnTo>
                        <a:pt x="32" y="5"/>
                      </a:lnTo>
                      <a:lnTo>
                        <a:pt x="41" y="2"/>
                      </a:lnTo>
                      <a:lnTo>
                        <a:pt x="51" y="0"/>
                      </a:lnTo>
                      <a:lnTo>
                        <a:pt x="51" y="0"/>
                      </a:lnTo>
                      <a:lnTo>
                        <a:pt x="62" y="2"/>
                      </a:lnTo>
                      <a:lnTo>
                        <a:pt x="72" y="5"/>
                      </a:lnTo>
                      <a:lnTo>
                        <a:pt x="80" y="9"/>
                      </a:lnTo>
                      <a:lnTo>
                        <a:pt x="88" y="15"/>
                      </a:lnTo>
                      <a:lnTo>
                        <a:pt x="95" y="23"/>
                      </a:lnTo>
                      <a:lnTo>
                        <a:pt x="100" y="32"/>
                      </a:lnTo>
                      <a:lnTo>
                        <a:pt x="103" y="43"/>
                      </a:lnTo>
                      <a:lnTo>
                        <a:pt x="103" y="53"/>
                      </a:lnTo>
                      <a:lnTo>
                        <a:pt x="103" y="53"/>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2" name="Freeform 358">
                  <a:extLst>
                    <a:ext uri="{FF2B5EF4-FFF2-40B4-BE49-F238E27FC236}">
                      <a16:creationId xmlns:a16="http://schemas.microsoft.com/office/drawing/2014/main" id="{2B031B15-BDA9-14BE-94D5-693E00364E65}"/>
                    </a:ext>
                  </a:extLst>
                </p:cNvPr>
                <p:cNvSpPr>
                  <a:spLocks/>
                </p:cNvSpPr>
                <p:nvPr/>
              </p:nvSpPr>
              <p:spPr bwMode="auto">
                <a:xfrm>
                  <a:off x="3306" y="2971"/>
                  <a:ext cx="146" cy="147"/>
                </a:xfrm>
                <a:custGeom>
                  <a:avLst/>
                  <a:gdLst>
                    <a:gd name="T0" fmla="*/ 146 w 146"/>
                    <a:gd name="T1" fmla="*/ 73 h 147"/>
                    <a:gd name="T2" fmla="*/ 146 w 146"/>
                    <a:gd name="T3" fmla="*/ 73 h 147"/>
                    <a:gd name="T4" fmla="*/ 144 w 146"/>
                    <a:gd name="T5" fmla="*/ 88 h 147"/>
                    <a:gd name="T6" fmla="*/ 140 w 146"/>
                    <a:gd name="T7" fmla="*/ 101 h 147"/>
                    <a:gd name="T8" fmla="*/ 132 w 146"/>
                    <a:gd name="T9" fmla="*/ 115 h 147"/>
                    <a:gd name="T10" fmla="*/ 125 w 146"/>
                    <a:gd name="T11" fmla="*/ 125 h 147"/>
                    <a:gd name="T12" fmla="*/ 113 w 146"/>
                    <a:gd name="T13" fmla="*/ 135 h 147"/>
                    <a:gd name="T14" fmla="*/ 101 w 146"/>
                    <a:gd name="T15" fmla="*/ 141 h 147"/>
                    <a:gd name="T16" fmla="*/ 87 w 146"/>
                    <a:gd name="T17" fmla="*/ 145 h 147"/>
                    <a:gd name="T18" fmla="*/ 72 w 146"/>
                    <a:gd name="T19" fmla="*/ 147 h 147"/>
                    <a:gd name="T20" fmla="*/ 72 w 146"/>
                    <a:gd name="T21" fmla="*/ 147 h 147"/>
                    <a:gd name="T22" fmla="*/ 57 w 146"/>
                    <a:gd name="T23" fmla="*/ 145 h 147"/>
                    <a:gd name="T24" fmla="*/ 43 w 146"/>
                    <a:gd name="T25" fmla="*/ 141 h 147"/>
                    <a:gd name="T26" fmla="*/ 31 w 146"/>
                    <a:gd name="T27" fmla="*/ 135 h 147"/>
                    <a:gd name="T28" fmla="*/ 21 w 146"/>
                    <a:gd name="T29" fmla="*/ 125 h 147"/>
                    <a:gd name="T30" fmla="*/ 12 w 146"/>
                    <a:gd name="T31" fmla="*/ 115 h 147"/>
                    <a:gd name="T32" fmla="*/ 6 w 146"/>
                    <a:gd name="T33" fmla="*/ 101 h 147"/>
                    <a:gd name="T34" fmla="*/ 1 w 146"/>
                    <a:gd name="T35" fmla="*/ 88 h 147"/>
                    <a:gd name="T36" fmla="*/ 0 w 146"/>
                    <a:gd name="T37" fmla="*/ 73 h 147"/>
                    <a:gd name="T38" fmla="*/ 0 w 146"/>
                    <a:gd name="T39" fmla="*/ 73 h 147"/>
                    <a:gd name="T40" fmla="*/ 1 w 146"/>
                    <a:gd name="T41" fmla="*/ 59 h 147"/>
                    <a:gd name="T42" fmla="*/ 6 w 146"/>
                    <a:gd name="T43" fmla="*/ 46 h 147"/>
                    <a:gd name="T44" fmla="*/ 12 w 146"/>
                    <a:gd name="T45" fmla="*/ 32 h 147"/>
                    <a:gd name="T46" fmla="*/ 21 w 146"/>
                    <a:gd name="T47" fmla="*/ 21 h 147"/>
                    <a:gd name="T48" fmla="*/ 31 w 146"/>
                    <a:gd name="T49" fmla="*/ 12 h 147"/>
                    <a:gd name="T50" fmla="*/ 43 w 146"/>
                    <a:gd name="T51" fmla="*/ 6 h 147"/>
                    <a:gd name="T52" fmla="*/ 57 w 146"/>
                    <a:gd name="T53" fmla="*/ 2 h 147"/>
                    <a:gd name="T54" fmla="*/ 72 w 146"/>
                    <a:gd name="T55" fmla="*/ 0 h 147"/>
                    <a:gd name="T56" fmla="*/ 72 w 146"/>
                    <a:gd name="T57" fmla="*/ 0 h 147"/>
                    <a:gd name="T58" fmla="*/ 87 w 146"/>
                    <a:gd name="T59" fmla="*/ 2 h 147"/>
                    <a:gd name="T60" fmla="*/ 101 w 146"/>
                    <a:gd name="T61" fmla="*/ 6 h 147"/>
                    <a:gd name="T62" fmla="*/ 113 w 146"/>
                    <a:gd name="T63" fmla="*/ 12 h 147"/>
                    <a:gd name="T64" fmla="*/ 125 w 146"/>
                    <a:gd name="T65" fmla="*/ 21 h 147"/>
                    <a:gd name="T66" fmla="*/ 132 w 146"/>
                    <a:gd name="T67" fmla="*/ 32 h 147"/>
                    <a:gd name="T68" fmla="*/ 140 w 146"/>
                    <a:gd name="T69" fmla="*/ 46 h 147"/>
                    <a:gd name="T70" fmla="*/ 144 w 146"/>
                    <a:gd name="T71" fmla="*/ 59 h 147"/>
                    <a:gd name="T72" fmla="*/ 146 w 146"/>
                    <a:gd name="T73" fmla="*/ 73 h 147"/>
                    <a:gd name="T74" fmla="*/ 146 w 146"/>
                    <a:gd name="T75" fmla="*/ 7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147">
                      <a:moveTo>
                        <a:pt x="146" y="73"/>
                      </a:moveTo>
                      <a:lnTo>
                        <a:pt x="146" y="73"/>
                      </a:lnTo>
                      <a:lnTo>
                        <a:pt x="144" y="88"/>
                      </a:lnTo>
                      <a:lnTo>
                        <a:pt x="140" y="101"/>
                      </a:lnTo>
                      <a:lnTo>
                        <a:pt x="132" y="115"/>
                      </a:lnTo>
                      <a:lnTo>
                        <a:pt x="125" y="125"/>
                      </a:lnTo>
                      <a:lnTo>
                        <a:pt x="113" y="135"/>
                      </a:lnTo>
                      <a:lnTo>
                        <a:pt x="101" y="141"/>
                      </a:lnTo>
                      <a:lnTo>
                        <a:pt x="87" y="145"/>
                      </a:lnTo>
                      <a:lnTo>
                        <a:pt x="72" y="147"/>
                      </a:lnTo>
                      <a:lnTo>
                        <a:pt x="72" y="147"/>
                      </a:lnTo>
                      <a:lnTo>
                        <a:pt x="57" y="145"/>
                      </a:lnTo>
                      <a:lnTo>
                        <a:pt x="43" y="141"/>
                      </a:lnTo>
                      <a:lnTo>
                        <a:pt x="31" y="135"/>
                      </a:lnTo>
                      <a:lnTo>
                        <a:pt x="21" y="125"/>
                      </a:lnTo>
                      <a:lnTo>
                        <a:pt x="12" y="115"/>
                      </a:lnTo>
                      <a:lnTo>
                        <a:pt x="6" y="101"/>
                      </a:lnTo>
                      <a:lnTo>
                        <a:pt x="1" y="88"/>
                      </a:lnTo>
                      <a:lnTo>
                        <a:pt x="0" y="73"/>
                      </a:lnTo>
                      <a:lnTo>
                        <a:pt x="0" y="73"/>
                      </a:lnTo>
                      <a:lnTo>
                        <a:pt x="1" y="59"/>
                      </a:lnTo>
                      <a:lnTo>
                        <a:pt x="6" y="46"/>
                      </a:lnTo>
                      <a:lnTo>
                        <a:pt x="12" y="32"/>
                      </a:lnTo>
                      <a:lnTo>
                        <a:pt x="21" y="21"/>
                      </a:lnTo>
                      <a:lnTo>
                        <a:pt x="31" y="12"/>
                      </a:lnTo>
                      <a:lnTo>
                        <a:pt x="43" y="6"/>
                      </a:lnTo>
                      <a:lnTo>
                        <a:pt x="57" y="2"/>
                      </a:lnTo>
                      <a:lnTo>
                        <a:pt x="72" y="0"/>
                      </a:lnTo>
                      <a:lnTo>
                        <a:pt x="72" y="0"/>
                      </a:lnTo>
                      <a:lnTo>
                        <a:pt x="87" y="2"/>
                      </a:lnTo>
                      <a:lnTo>
                        <a:pt x="101" y="6"/>
                      </a:lnTo>
                      <a:lnTo>
                        <a:pt x="113" y="12"/>
                      </a:lnTo>
                      <a:lnTo>
                        <a:pt x="125" y="21"/>
                      </a:lnTo>
                      <a:lnTo>
                        <a:pt x="132" y="32"/>
                      </a:lnTo>
                      <a:lnTo>
                        <a:pt x="140" y="46"/>
                      </a:lnTo>
                      <a:lnTo>
                        <a:pt x="144" y="59"/>
                      </a:lnTo>
                      <a:lnTo>
                        <a:pt x="146" y="73"/>
                      </a:lnTo>
                      <a:lnTo>
                        <a:pt x="146" y="73"/>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3" name="Freeform 359">
                  <a:extLst>
                    <a:ext uri="{FF2B5EF4-FFF2-40B4-BE49-F238E27FC236}">
                      <a16:creationId xmlns:a16="http://schemas.microsoft.com/office/drawing/2014/main" id="{D986745A-32A8-44CD-A4A3-6DE9D7C40D77}"/>
                    </a:ext>
                  </a:extLst>
                </p:cNvPr>
                <p:cNvSpPr>
                  <a:spLocks/>
                </p:cNvSpPr>
                <p:nvPr/>
              </p:nvSpPr>
              <p:spPr bwMode="auto">
                <a:xfrm>
                  <a:off x="2477" y="2843"/>
                  <a:ext cx="187" cy="189"/>
                </a:xfrm>
                <a:custGeom>
                  <a:avLst/>
                  <a:gdLst>
                    <a:gd name="T0" fmla="*/ 187 w 187"/>
                    <a:gd name="T1" fmla="*/ 95 h 189"/>
                    <a:gd name="T2" fmla="*/ 187 w 187"/>
                    <a:gd name="T3" fmla="*/ 95 h 189"/>
                    <a:gd name="T4" fmla="*/ 187 w 187"/>
                    <a:gd name="T5" fmla="*/ 104 h 189"/>
                    <a:gd name="T6" fmla="*/ 185 w 187"/>
                    <a:gd name="T7" fmla="*/ 113 h 189"/>
                    <a:gd name="T8" fmla="*/ 182 w 187"/>
                    <a:gd name="T9" fmla="*/ 122 h 189"/>
                    <a:gd name="T10" fmla="*/ 179 w 187"/>
                    <a:gd name="T11" fmla="*/ 131 h 189"/>
                    <a:gd name="T12" fmla="*/ 170 w 187"/>
                    <a:gd name="T13" fmla="*/ 146 h 189"/>
                    <a:gd name="T14" fmla="*/ 160 w 187"/>
                    <a:gd name="T15" fmla="*/ 162 h 189"/>
                    <a:gd name="T16" fmla="*/ 146 w 187"/>
                    <a:gd name="T17" fmla="*/ 172 h 189"/>
                    <a:gd name="T18" fmla="*/ 129 w 187"/>
                    <a:gd name="T19" fmla="*/ 181 h 189"/>
                    <a:gd name="T20" fmla="*/ 120 w 187"/>
                    <a:gd name="T21" fmla="*/ 184 h 189"/>
                    <a:gd name="T22" fmla="*/ 111 w 187"/>
                    <a:gd name="T23" fmla="*/ 187 h 189"/>
                    <a:gd name="T24" fmla="*/ 102 w 187"/>
                    <a:gd name="T25" fmla="*/ 187 h 189"/>
                    <a:gd name="T26" fmla="*/ 93 w 187"/>
                    <a:gd name="T27" fmla="*/ 189 h 189"/>
                    <a:gd name="T28" fmla="*/ 93 w 187"/>
                    <a:gd name="T29" fmla="*/ 189 h 189"/>
                    <a:gd name="T30" fmla="*/ 84 w 187"/>
                    <a:gd name="T31" fmla="*/ 187 h 189"/>
                    <a:gd name="T32" fmla="*/ 74 w 187"/>
                    <a:gd name="T33" fmla="*/ 187 h 189"/>
                    <a:gd name="T34" fmla="*/ 65 w 187"/>
                    <a:gd name="T35" fmla="*/ 184 h 189"/>
                    <a:gd name="T36" fmla="*/ 57 w 187"/>
                    <a:gd name="T37" fmla="*/ 181 h 189"/>
                    <a:gd name="T38" fmla="*/ 40 w 187"/>
                    <a:gd name="T39" fmla="*/ 172 h 189"/>
                    <a:gd name="T40" fmla="*/ 27 w 187"/>
                    <a:gd name="T41" fmla="*/ 162 h 189"/>
                    <a:gd name="T42" fmla="*/ 15 w 187"/>
                    <a:gd name="T43" fmla="*/ 146 h 189"/>
                    <a:gd name="T44" fmla="*/ 7 w 187"/>
                    <a:gd name="T45" fmla="*/ 131 h 189"/>
                    <a:gd name="T46" fmla="*/ 4 w 187"/>
                    <a:gd name="T47" fmla="*/ 122 h 189"/>
                    <a:gd name="T48" fmla="*/ 1 w 187"/>
                    <a:gd name="T49" fmla="*/ 113 h 189"/>
                    <a:gd name="T50" fmla="*/ 0 w 187"/>
                    <a:gd name="T51" fmla="*/ 104 h 189"/>
                    <a:gd name="T52" fmla="*/ 0 w 187"/>
                    <a:gd name="T53" fmla="*/ 95 h 189"/>
                    <a:gd name="T54" fmla="*/ 0 w 187"/>
                    <a:gd name="T55" fmla="*/ 95 h 189"/>
                    <a:gd name="T56" fmla="*/ 0 w 187"/>
                    <a:gd name="T57" fmla="*/ 85 h 189"/>
                    <a:gd name="T58" fmla="*/ 1 w 187"/>
                    <a:gd name="T59" fmla="*/ 76 h 189"/>
                    <a:gd name="T60" fmla="*/ 4 w 187"/>
                    <a:gd name="T61" fmla="*/ 67 h 189"/>
                    <a:gd name="T62" fmla="*/ 7 w 187"/>
                    <a:gd name="T63" fmla="*/ 58 h 189"/>
                    <a:gd name="T64" fmla="*/ 15 w 187"/>
                    <a:gd name="T65" fmla="*/ 42 h 189"/>
                    <a:gd name="T66" fmla="*/ 27 w 187"/>
                    <a:gd name="T67" fmla="*/ 29 h 189"/>
                    <a:gd name="T68" fmla="*/ 40 w 187"/>
                    <a:gd name="T69" fmla="*/ 17 h 189"/>
                    <a:gd name="T70" fmla="*/ 57 w 187"/>
                    <a:gd name="T71" fmla="*/ 8 h 189"/>
                    <a:gd name="T72" fmla="*/ 65 w 187"/>
                    <a:gd name="T73" fmla="*/ 5 h 189"/>
                    <a:gd name="T74" fmla="*/ 74 w 187"/>
                    <a:gd name="T75" fmla="*/ 3 h 189"/>
                    <a:gd name="T76" fmla="*/ 84 w 187"/>
                    <a:gd name="T77" fmla="*/ 2 h 189"/>
                    <a:gd name="T78" fmla="*/ 93 w 187"/>
                    <a:gd name="T79" fmla="*/ 0 h 189"/>
                    <a:gd name="T80" fmla="*/ 93 w 187"/>
                    <a:gd name="T81" fmla="*/ 0 h 189"/>
                    <a:gd name="T82" fmla="*/ 102 w 187"/>
                    <a:gd name="T83" fmla="*/ 2 h 189"/>
                    <a:gd name="T84" fmla="*/ 111 w 187"/>
                    <a:gd name="T85" fmla="*/ 3 h 189"/>
                    <a:gd name="T86" fmla="*/ 120 w 187"/>
                    <a:gd name="T87" fmla="*/ 5 h 189"/>
                    <a:gd name="T88" fmla="*/ 129 w 187"/>
                    <a:gd name="T89" fmla="*/ 8 h 189"/>
                    <a:gd name="T90" fmla="*/ 146 w 187"/>
                    <a:gd name="T91" fmla="*/ 17 h 189"/>
                    <a:gd name="T92" fmla="*/ 160 w 187"/>
                    <a:gd name="T93" fmla="*/ 29 h 189"/>
                    <a:gd name="T94" fmla="*/ 170 w 187"/>
                    <a:gd name="T95" fmla="*/ 42 h 189"/>
                    <a:gd name="T96" fmla="*/ 179 w 187"/>
                    <a:gd name="T97" fmla="*/ 58 h 189"/>
                    <a:gd name="T98" fmla="*/ 182 w 187"/>
                    <a:gd name="T99" fmla="*/ 67 h 189"/>
                    <a:gd name="T100" fmla="*/ 185 w 187"/>
                    <a:gd name="T101" fmla="*/ 76 h 189"/>
                    <a:gd name="T102" fmla="*/ 187 w 187"/>
                    <a:gd name="T103" fmla="*/ 85 h 189"/>
                    <a:gd name="T104" fmla="*/ 187 w 187"/>
                    <a:gd name="T105" fmla="*/ 95 h 189"/>
                    <a:gd name="T106" fmla="*/ 187 w 187"/>
                    <a:gd name="T107" fmla="*/ 9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9">
                      <a:moveTo>
                        <a:pt x="187" y="95"/>
                      </a:moveTo>
                      <a:lnTo>
                        <a:pt x="187" y="95"/>
                      </a:lnTo>
                      <a:lnTo>
                        <a:pt x="187" y="104"/>
                      </a:lnTo>
                      <a:lnTo>
                        <a:pt x="185" y="113"/>
                      </a:lnTo>
                      <a:lnTo>
                        <a:pt x="182" y="122"/>
                      </a:lnTo>
                      <a:lnTo>
                        <a:pt x="179" y="131"/>
                      </a:lnTo>
                      <a:lnTo>
                        <a:pt x="170" y="146"/>
                      </a:lnTo>
                      <a:lnTo>
                        <a:pt x="160" y="162"/>
                      </a:lnTo>
                      <a:lnTo>
                        <a:pt x="146" y="172"/>
                      </a:lnTo>
                      <a:lnTo>
                        <a:pt x="129" y="181"/>
                      </a:lnTo>
                      <a:lnTo>
                        <a:pt x="120" y="184"/>
                      </a:lnTo>
                      <a:lnTo>
                        <a:pt x="111" y="187"/>
                      </a:lnTo>
                      <a:lnTo>
                        <a:pt x="102" y="187"/>
                      </a:lnTo>
                      <a:lnTo>
                        <a:pt x="93" y="189"/>
                      </a:lnTo>
                      <a:lnTo>
                        <a:pt x="93" y="189"/>
                      </a:lnTo>
                      <a:lnTo>
                        <a:pt x="84" y="187"/>
                      </a:lnTo>
                      <a:lnTo>
                        <a:pt x="74" y="187"/>
                      </a:lnTo>
                      <a:lnTo>
                        <a:pt x="65" y="184"/>
                      </a:lnTo>
                      <a:lnTo>
                        <a:pt x="57" y="181"/>
                      </a:lnTo>
                      <a:lnTo>
                        <a:pt x="40" y="172"/>
                      </a:lnTo>
                      <a:lnTo>
                        <a:pt x="27" y="162"/>
                      </a:lnTo>
                      <a:lnTo>
                        <a:pt x="15" y="146"/>
                      </a:lnTo>
                      <a:lnTo>
                        <a:pt x="7" y="131"/>
                      </a:lnTo>
                      <a:lnTo>
                        <a:pt x="4" y="122"/>
                      </a:lnTo>
                      <a:lnTo>
                        <a:pt x="1" y="113"/>
                      </a:lnTo>
                      <a:lnTo>
                        <a:pt x="0" y="104"/>
                      </a:lnTo>
                      <a:lnTo>
                        <a:pt x="0" y="95"/>
                      </a:lnTo>
                      <a:lnTo>
                        <a:pt x="0" y="95"/>
                      </a:lnTo>
                      <a:lnTo>
                        <a:pt x="0" y="85"/>
                      </a:lnTo>
                      <a:lnTo>
                        <a:pt x="1" y="76"/>
                      </a:lnTo>
                      <a:lnTo>
                        <a:pt x="4" y="67"/>
                      </a:lnTo>
                      <a:lnTo>
                        <a:pt x="7" y="58"/>
                      </a:lnTo>
                      <a:lnTo>
                        <a:pt x="15" y="42"/>
                      </a:lnTo>
                      <a:lnTo>
                        <a:pt x="27" y="29"/>
                      </a:lnTo>
                      <a:lnTo>
                        <a:pt x="40" y="17"/>
                      </a:lnTo>
                      <a:lnTo>
                        <a:pt x="57" y="8"/>
                      </a:lnTo>
                      <a:lnTo>
                        <a:pt x="65" y="5"/>
                      </a:lnTo>
                      <a:lnTo>
                        <a:pt x="74" y="3"/>
                      </a:lnTo>
                      <a:lnTo>
                        <a:pt x="84" y="2"/>
                      </a:lnTo>
                      <a:lnTo>
                        <a:pt x="93" y="0"/>
                      </a:lnTo>
                      <a:lnTo>
                        <a:pt x="93" y="0"/>
                      </a:lnTo>
                      <a:lnTo>
                        <a:pt x="102" y="2"/>
                      </a:lnTo>
                      <a:lnTo>
                        <a:pt x="111" y="3"/>
                      </a:lnTo>
                      <a:lnTo>
                        <a:pt x="120" y="5"/>
                      </a:lnTo>
                      <a:lnTo>
                        <a:pt x="129" y="8"/>
                      </a:lnTo>
                      <a:lnTo>
                        <a:pt x="146" y="17"/>
                      </a:lnTo>
                      <a:lnTo>
                        <a:pt x="160" y="29"/>
                      </a:lnTo>
                      <a:lnTo>
                        <a:pt x="170" y="42"/>
                      </a:lnTo>
                      <a:lnTo>
                        <a:pt x="179" y="58"/>
                      </a:lnTo>
                      <a:lnTo>
                        <a:pt x="182" y="67"/>
                      </a:lnTo>
                      <a:lnTo>
                        <a:pt x="185" y="76"/>
                      </a:lnTo>
                      <a:lnTo>
                        <a:pt x="187" y="85"/>
                      </a:lnTo>
                      <a:lnTo>
                        <a:pt x="187" y="95"/>
                      </a:lnTo>
                      <a:lnTo>
                        <a:pt x="187" y="95"/>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4" name="Freeform 360">
                  <a:extLst>
                    <a:ext uri="{FF2B5EF4-FFF2-40B4-BE49-F238E27FC236}">
                      <a16:creationId xmlns:a16="http://schemas.microsoft.com/office/drawing/2014/main" id="{0467A159-F3F4-74D0-D54C-DF283253856C}"/>
                    </a:ext>
                  </a:extLst>
                </p:cNvPr>
                <p:cNvSpPr>
                  <a:spLocks/>
                </p:cNvSpPr>
                <p:nvPr/>
              </p:nvSpPr>
              <p:spPr bwMode="auto">
                <a:xfrm>
                  <a:off x="2626" y="2941"/>
                  <a:ext cx="109" cy="109"/>
                </a:xfrm>
                <a:custGeom>
                  <a:avLst/>
                  <a:gdLst>
                    <a:gd name="T0" fmla="*/ 109 w 109"/>
                    <a:gd name="T1" fmla="*/ 55 h 109"/>
                    <a:gd name="T2" fmla="*/ 109 w 109"/>
                    <a:gd name="T3" fmla="*/ 55 h 109"/>
                    <a:gd name="T4" fmla="*/ 107 w 109"/>
                    <a:gd name="T5" fmla="*/ 65 h 109"/>
                    <a:gd name="T6" fmla="*/ 104 w 109"/>
                    <a:gd name="T7" fmla="*/ 76 h 109"/>
                    <a:gd name="T8" fmla="*/ 98 w 109"/>
                    <a:gd name="T9" fmla="*/ 85 h 109"/>
                    <a:gd name="T10" fmla="*/ 92 w 109"/>
                    <a:gd name="T11" fmla="*/ 94 h 109"/>
                    <a:gd name="T12" fmla="*/ 84 w 109"/>
                    <a:gd name="T13" fmla="*/ 100 h 109"/>
                    <a:gd name="T14" fmla="*/ 75 w 109"/>
                    <a:gd name="T15" fmla="*/ 104 h 109"/>
                    <a:gd name="T16" fmla="*/ 65 w 109"/>
                    <a:gd name="T17" fmla="*/ 107 h 109"/>
                    <a:gd name="T18" fmla="*/ 54 w 109"/>
                    <a:gd name="T19" fmla="*/ 109 h 109"/>
                    <a:gd name="T20" fmla="*/ 54 w 109"/>
                    <a:gd name="T21" fmla="*/ 109 h 109"/>
                    <a:gd name="T22" fmla="*/ 42 w 109"/>
                    <a:gd name="T23" fmla="*/ 107 h 109"/>
                    <a:gd name="T24" fmla="*/ 33 w 109"/>
                    <a:gd name="T25" fmla="*/ 104 h 109"/>
                    <a:gd name="T26" fmla="*/ 23 w 109"/>
                    <a:gd name="T27" fmla="*/ 100 h 109"/>
                    <a:gd name="T28" fmla="*/ 15 w 109"/>
                    <a:gd name="T29" fmla="*/ 94 h 109"/>
                    <a:gd name="T30" fmla="*/ 9 w 109"/>
                    <a:gd name="T31" fmla="*/ 85 h 109"/>
                    <a:gd name="T32" fmla="*/ 3 w 109"/>
                    <a:gd name="T33" fmla="*/ 76 h 109"/>
                    <a:gd name="T34" fmla="*/ 0 w 109"/>
                    <a:gd name="T35" fmla="*/ 65 h 109"/>
                    <a:gd name="T36" fmla="*/ 0 w 109"/>
                    <a:gd name="T37" fmla="*/ 55 h 109"/>
                    <a:gd name="T38" fmla="*/ 0 w 109"/>
                    <a:gd name="T39" fmla="*/ 55 h 109"/>
                    <a:gd name="T40" fmla="*/ 0 w 109"/>
                    <a:gd name="T41" fmla="*/ 44 h 109"/>
                    <a:gd name="T42" fmla="*/ 3 w 109"/>
                    <a:gd name="T43" fmla="*/ 33 h 109"/>
                    <a:gd name="T44" fmla="*/ 9 w 109"/>
                    <a:gd name="T45" fmla="*/ 24 h 109"/>
                    <a:gd name="T46" fmla="*/ 15 w 109"/>
                    <a:gd name="T47" fmla="*/ 17 h 109"/>
                    <a:gd name="T48" fmla="*/ 23 w 109"/>
                    <a:gd name="T49" fmla="*/ 9 h 109"/>
                    <a:gd name="T50" fmla="*/ 33 w 109"/>
                    <a:gd name="T51" fmla="*/ 5 h 109"/>
                    <a:gd name="T52" fmla="*/ 42 w 109"/>
                    <a:gd name="T53" fmla="*/ 2 h 109"/>
                    <a:gd name="T54" fmla="*/ 54 w 109"/>
                    <a:gd name="T55" fmla="*/ 0 h 109"/>
                    <a:gd name="T56" fmla="*/ 54 w 109"/>
                    <a:gd name="T57" fmla="*/ 0 h 109"/>
                    <a:gd name="T58" fmla="*/ 65 w 109"/>
                    <a:gd name="T59" fmla="*/ 2 h 109"/>
                    <a:gd name="T60" fmla="*/ 75 w 109"/>
                    <a:gd name="T61" fmla="*/ 5 h 109"/>
                    <a:gd name="T62" fmla="*/ 84 w 109"/>
                    <a:gd name="T63" fmla="*/ 9 h 109"/>
                    <a:gd name="T64" fmla="*/ 92 w 109"/>
                    <a:gd name="T65" fmla="*/ 17 h 109"/>
                    <a:gd name="T66" fmla="*/ 98 w 109"/>
                    <a:gd name="T67" fmla="*/ 24 h 109"/>
                    <a:gd name="T68" fmla="*/ 104 w 109"/>
                    <a:gd name="T69" fmla="*/ 33 h 109"/>
                    <a:gd name="T70" fmla="*/ 107 w 109"/>
                    <a:gd name="T71" fmla="*/ 44 h 109"/>
                    <a:gd name="T72" fmla="*/ 109 w 109"/>
                    <a:gd name="T73" fmla="*/ 55 h 109"/>
                    <a:gd name="T74" fmla="*/ 109 w 109"/>
                    <a:gd name="T75" fmla="*/ 5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09">
                      <a:moveTo>
                        <a:pt x="109" y="55"/>
                      </a:moveTo>
                      <a:lnTo>
                        <a:pt x="109" y="55"/>
                      </a:lnTo>
                      <a:lnTo>
                        <a:pt x="107" y="65"/>
                      </a:lnTo>
                      <a:lnTo>
                        <a:pt x="104" y="76"/>
                      </a:lnTo>
                      <a:lnTo>
                        <a:pt x="98" y="85"/>
                      </a:lnTo>
                      <a:lnTo>
                        <a:pt x="92" y="94"/>
                      </a:lnTo>
                      <a:lnTo>
                        <a:pt x="84" y="100"/>
                      </a:lnTo>
                      <a:lnTo>
                        <a:pt x="75" y="104"/>
                      </a:lnTo>
                      <a:lnTo>
                        <a:pt x="65" y="107"/>
                      </a:lnTo>
                      <a:lnTo>
                        <a:pt x="54" y="109"/>
                      </a:lnTo>
                      <a:lnTo>
                        <a:pt x="54" y="109"/>
                      </a:lnTo>
                      <a:lnTo>
                        <a:pt x="42" y="107"/>
                      </a:lnTo>
                      <a:lnTo>
                        <a:pt x="33" y="104"/>
                      </a:lnTo>
                      <a:lnTo>
                        <a:pt x="23" y="100"/>
                      </a:lnTo>
                      <a:lnTo>
                        <a:pt x="15" y="94"/>
                      </a:lnTo>
                      <a:lnTo>
                        <a:pt x="9" y="85"/>
                      </a:lnTo>
                      <a:lnTo>
                        <a:pt x="3" y="76"/>
                      </a:lnTo>
                      <a:lnTo>
                        <a:pt x="0" y="65"/>
                      </a:lnTo>
                      <a:lnTo>
                        <a:pt x="0" y="55"/>
                      </a:lnTo>
                      <a:lnTo>
                        <a:pt x="0" y="55"/>
                      </a:lnTo>
                      <a:lnTo>
                        <a:pt x="0" y="44"/>
                      </a:lnTo>
                      <a:lnTo>
                        <a:pt x="3" y="33"/>
                      </a:lnTo>
                      <a:lnTo>
                        <a:pt x="9" y="24"/>
                      </a:lnTo>
                      <a:lnTo>
                        <a:pt x="15" y="17"/>
                      </a:lnTo>
                      <a:lnTo>
                        <a:pt x="23" y="9"/>
                      </a:lnTo>
                      <a:lnTo>
                        <a:pt x="33" y="5"/>
                      </a:lnTo>
                      <a:lnTo>
                        <a:pt x="42" y="2"/>
                      </a:lnTo>
                      <a:lnTo>
                        <a:pt x="54" y="0"/>
                      </a:lnTo>
                      <a:lnTo>
                        <a:pt x="54" y="0"/>
                      </a:lnTo>
                      <a:lnTo>
                        <a:pt x="65" y="2"/>
                      </a:lnTo>
                      <a:lnTo>
                        <a:pt x="75" y="5"/>
                      </a:lnTo>
                      <a:lnTo>
                        <a:pt x="84" y="9"/>
                      </a:lnTo>
                      <a:lnTo>
                        <a:pt x="92" y="17"/>
                      </a:lnTo>
                      <a:lnTo>
                        <a:pt x="98" y="24"/>
                      </a:lnTo>
                      <a:lnTo>
                        <a:pt x="104" y="33"/>
                      </a:lnTo>
                      <a:lnTo>
                        <a:pt x="107" y="44"/>
                      </a:lnTo>
                      <a:lnTo>
                        <a:pt x="109" y="55"/>
                      </a:lnTo>
                      <a:lnTo>
                        <a:pt x="109" y="55"/>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5" name="Freeform 361">
                  <a:extLst>
                    <a:ext uri="{FF2B5EF4-FFF2-40B4-BE49-F238E27FC236}">
                      <a16:creationId xmlns:a16="http://schemas.microsoft.com/office/drawing/2014/main" id="{16137E19-5E2D-DBF8-A561-C8955131835B}"/>
                    </a:ext>
                  </a:extLst>
                </p:cNvPr>
                <p:cNvSpPr>
                  <a:spLocks/>
                </p:cNvSpPr>
                <p:nvPr/>
              </p:nvSpPr>
              <p:spPr bwMode="auto">
                <a:xfrm>
                  <a:off x="2471" y="3125"/>
                  <a:ext cx="197" cy="198"/>
                </a:xfrm>
                <a:custGeom>
                  <a:avLst/>
                  <a:gdLst>
                    <a:gd name="T0" fmla="*/ 197 w 197"/>
                    <a:gd name="T1" fmla="*/ 98 h 198"/>
                    <a:gd name="T2" fmla="*/ 196 w 197"/>
                    <a:gd name="T3" fmla="*/ 119 h 198"/>
                    <a:gd name="T4" fmla="*/ 190 w 197"/>
                    <a:gd name="T5" fmla="*/ 137 h 198"/>
                    <a:gd name="T6" fmla="*/ 181 w 197"/>
                    <a:gd name="T7" fmla="*/ 154 h 198"/>
                    <a:gd name="T8" fmla="*/ 169 w 197"/>
                    <a:gd name="T9" fmla="*/ 169 h 198"/>
                    <a:gd name="T10" fmla="*/ 153 w 197"/>
                    <a:gd name="T11" fmla="*/ 181 h 198"/>
                    <a:gd name="T12" fmla="*/ 137 w 197"/>
                    <a:gd name="T13" fmla="*/ 190 h 198"/>
                    <a:gd name="T14" fmla="*/ 119 w 197"/>
                    <a:gd name="T15" fmla="*/ 196 h 198"/>
                    <a:gd name="T16" fmla="*/ 99 w 197"/>
                    <a:gd name="T17" fmla="*/ 198 h 198"/>
                    <a:gd name="T18" fmla="*/ 89 w 197"/>
                    <a:gd name="T19" fmla="*/ 198 h 198"/>
                    <a:gd name="T20" fmla="*/ 69 w 197"/>
                    <a:gd name="T21" fmla="*/ 193 h 198"/>
                    <a:gd name="T22" fmla="*/ 53 w 197"/>
                    <a:gd name="T23" fmla="*/ 186 h 198"/>
                    <a:gd name="T24" fmla="*/ 36 w 197"/>
                    <a:gd name="T25" fmla="*/ 175 h 198"/>
                    <a:gd name="T26" fmla="*/ 22 w 197"/>
                    <a:gd name="T27" fmla="*/ 161 h 198"/>
                    <a:gd name="T28" fmla="*/ 12 w 197"/>
                    <a:gd name="T29" fmla="*/ 146 h 198"/>
                    <a:gd name="T30" fmla="*/ 4 w 197"/>
                    <a:gd name="T31" fmla="*/ 128 h 198"/>
                    <a:gd name="T32" fmla="*/ 1 w 197"/>
                    <a:gd name="T33" fmla="*/ 109 h 198"/>
                    <a:gd name="T34" fmla="*/ 0 w 197"/>
                    <a:gd name="T35" fmla="*/ 98 h 198"/>
                    <a:gd name="T36" fmla="*/ 3 w 197"/>
                    <a:gd name="T37" fmla="*/ 79 h 198"/>
                    <a:gd name="T38" fmla="*/ 7 w 197"/>
                    <a:gd name="T39" fmla="*/ 60 h 198"/>
                    <a:gd name="T40" fmla="*/ 16 w 197"/>
                    <a:gd name="T41" fmla="*/ 44 h 198"/>
                    <a:gd name="T42" fmla="*/ 28 w 197"/>
                    <a:gd name="T43" fmla="*/ 29 h 198"/>
                    <a:gd name="T44" fmla="*/ 43 w 197"/>
                    <a:gd name="T45" fmla="*/ 17 h 198"/>
                    <a:gd name="T46" fmla="*/ 60 w 197"/>
                    <a:gd name="T47" fmla="*/ 8 h 198"/>
                    <a:gd name="T48" fmla="*/ 80 w 197"/>
                    <a:gd name="T49" fmla="*/ 2 h 198"/>
                    <a:gd name="T50" fmla="*/ 99 w 197"/>
                    <a:gd name="T51" fmla="*/ 0 h 198"/>
                    <a:gd name="T52" fmla="*/ 110 w 197"/>
                    <a:gd name="T53" fmla="*/ 0 h 198"/>
                    <a:gd name="T54" fmla="*/ 128 w 197"/>
                    <a:gd name="T55" fmla="*/ 5 h 198"/>
                    <a:gd name="T56" fmla="*/ 146 w 197"/>
                    <a:gd name="T57" fmla="*/ 12 h 198"/>
                    <a:gd name="T58" fmla="*/ 163 w 197"/>
                    <a:gd name="T59" fmla="*/ 23 h 198"/>
                    <a:gd name="T60" fmla="*/ 175 w 197"/>
                    <a:gd name="T61" fmla="*/ 36 h 198"/>
                    <a:gd name="T62" fmla="*/ 185 w 197"/>
                    <a:gd name="T63" fmla="*/ 51 h 198"/>
                    <a:gd name="T64" fmla="*/ 193 w 197"/>
                    <a:gd name="T65" fmla="*/ 69 h 198"/>
                    <a:gd name="T66" fmla="*/ 197 w 197"/>
                    <a:gd name="T67" fmla="*/ 89 h 198"/>
                    <a:gd name="T68" fmla="*/ 197 w 197"/>
                    <a:gd name="T69" fmla="*/ 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 h="198">
                      <a:moveTo>
                        <a:pt x="197" y="98"/>
                      </a:moveTo>
                      <a:lnTo>
                        <a:pt x="197" y="98"/>
                      </a:lnTo>
                      <a:lnTo>
                        <a:pt x="197" y="109"/>
                      </a:lnTo>
                      <a:lnTo>
                        <a:pt x="196" y="119"/>
                      </a:lnTo>
                      <a:lnTo>
                        <a:pt x="193" y="128"/>
                      </a:lnTo>
                      <a:lnTo>
                        <a:pt x="190" y="137"/>
                      </a:lnTo>
                      <a:lnTo>
                        <a:pt x="185" y="146"/>
                      </a:lnTo>
                      <a:lnTo>
                        <a:pt x="181" y="154"/>
                      </a:lnTo>
                      <a:lnTo>
                        <a:pt x="175" y="161"/>
                      </a:lnTo>
                      <a:lnTo>
                        <a:pt x="169" y="169"/>
                      </a:lnTo>
                      <a:lnTo>
                        <a:pt x="163" y="175"/>
                      </a:lnTo>
                      <a:lnTo>
                        <a:pt x="153" y="181"/>
                      </a:lnTo>
                      <a:lnTo>
                        <a:pt x="146" y="186"/>
                      </a:lnTo>
                      <a:lnTo>
                        <a:pt x="137" y="190"/>
                      </a:lnTo>
                      <a:lnTo>
                        <a:pt x="128" y="193"/>
                      </a:lnTo>
                      <a:lnTo>
                        <a:pt x="119" y="196"/>
                      </a:lnTo>
                      <a:lnTo>
                        <a:pt x="110" y="198"/>
                      </a:lnTo>
                      <a:lnTo>
                        <a:pt x="99" y="198"/>
                      </a:lnTo>
                      <a:lnTo>
                        <a:pt x="99" y="198"/>
                      </a:lnTo>
                      <a:lnTo>
                        <a:pt x="89" y="198"/>
                      </a:lnTo>
                      <a:lnTo>
                        <a:pt x="80" y="196"/>
                      </a:lnTo>
                      <a:lnTo>
                        <a:pt x="69" y="193"/>
                      </a:lnTo>
                      <a:lnTo>
                        <a:pt x="60" y="190"/>
                      </a:lnTo>
                      <a:lnTo>
                        <a:pt x="53" y="186"/>
                      </a:lnTo>
                      <a:lnTo>
                        <a:pt x="43" y="181"/>
                      </a:lnTo>
                      <a:lnTo>
                        <a:pt x="36" y="175"/>
                      </a:lnTo>
                      <a:lnTo>
                        <a:pt x="28" y="169"/>
                      </a:lnTo>
                      <a:lnTo>
                        <a:pt x="22" y="161"/>
                      </a:lnTo>
                      <a:lnTo>
                        <a:pt x="16" y="154"/>
                      </a:lnTo>
                      <a:lnTo>
                        <a:pt x="12" y="146"/>
                      </a:lnTo>
                      <a:lnTo>
                        <a:pt x="7" y="137"/>
                      </a:lnTo>
                      <a:lnTo>
                        <a:pt x="4" y="128"/>
                      </a:lnTo>
                      <a:lnTo>
                        <a:pt x="3" y="119"/>
                      </a:lnTo>
                      <a:lnTo>
                        <a:pt x="1" y="109"/>
                      </a:lnTo>
                      <a:lnTo>
                        <a:pt x="0" y="98"/>
                      </a:lnTo>
                      <a:lnTo>
                        <a:pt x="0" y="98"/>
                      </a:lnTo>
                      <a:lnTo>
                        <a:pt x="1" y="89"/>
                      </a:lnTo>
                      <a:lnTo>
                        <a:pt x="3" y="79"/>
                      </a:lnTo>
                      <a:lnTo>
                        <a:pt x="4" y="69"/>
                      </a:lnTo>
                      <a:lnTo>
                        <a:pt x="7" y="60"/>
                      </a:lnTo>
                      <a:lnTo>
                        <a:pt x="12" y="51"/>
                      </a:lnTo>
                      <a:lnTo>
                        <a:pt x="16" y="44"/>
                      </a:lnTo>
                      <a:lnTo>
                        <a:pt x="22" y="36"/>
                      </a:lnTo>
                      <a:lnTo>
                        <a:pt x="28" y="29"/>
                      </a:lnTo>
                      <a:lnTo>
                        <a:pt x="36" y="23"/>
                      </a:lnTo>
                      <a:lnTo>
                        <a:pt x="43" y="17"/>
                      </a:lnTo>
                      <a:lnTo>
                        <a:pt x="53" y="12"/>
                      </a:lnTo>
                      <a:lnTo>
                        <a:pt x="60" y="8"/>
                      </a:lnTo>
                      <a:lnTo>
                        <a:pt x="69" y="5"/>
                      </a:lnTo>
                      <a:lnTo>
                        <a:pt x="80" y="2"/>
                      </a:lnTo>
                      <a:lnTo>
                        <a:pt x="89" y="0"/>
                      </a:lnTo>
                      <a:lnTo>
                        <a:pt x="99" y="0"/>
                      </a:lnTo>
                      <a:lnTo>
                        <a:pt x="99" y="0"/>
                      </a:lnTo>
                      <a:lnTo>
                        <a:pt x="110" y="0"/>
                      </a:lnTo>
                      <a:lnTo>
                        <a:pt x="119" y="2"/>
                      </a:lnTo>
                      <a:lnTo>
                        <a:pt x="128" y="5"/>
                      </a:lnTo>
                      <a:lnTo>
                        <a:pt x="137" y="8"/>
                      </a:lnTo>
                      <a:lnTo>
                        <a:pt x="146" y="12"/>
                      </a:lnTo>
                      <a:lnTo>
                        <a:pt x="153" y="17"/>
                      </a:lnTo>
                      <a:lnTo>
                        <a:pt x="163" y="23"/>
                      </a:lnTo>
                      <a:lnTo>
                        <a:pt x="169" y="29"/>
                      </a:lnTo>
                      <a:lnTo>
                        <a:pt x="175" y="36"/>
                      </a:lnTo>
                      <a:lnTo>
                        <a:pt x="181" y="44"/>
                      </a:lnTo>
                      <a:lnTo>
                        <a:pt x="185" y="51"/>
                      </a:lnTo>
                      <a:lnTo>
                        <a:pt x="190" y="60"/>
                      </a:lnTo>
                      <a:lnTo>
                        <a:pt x="193" y="69"/>
                      </a:lnTo>
                      <a:lnTo>
                        <a:pt x="196" y="79"/>
                      </a:lnTo>
                      <a:lnTo>
                        <a:pt x="197" y="89"/>
                      </a:lnTo>
                      <a:lnTo>
                        <a:pt x="197" y="98"/>
                      </a:lnTo>
                      <a:lnTo>
                        <a:pt x="197" y="98"/>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6" name="Freeform 362">
                  <a:extLst>
                    <a:ext uri="{FF2B5EF4-FFF2-40B4-BE49-F238E27FC236}">
                      <a16:creationId xmlns:a16="http://schemas.microsoft.com/office/drawing/2014/main" id="{1185C67F-ECD2-E503-9C9D-F28CCCAC2475}"/>
                    </a:ext>
                  </a:extLst>
                </p:cNvPr>
                <p:cNvSpPr>
                  <a:spLocks/>
                </p:cNvSpPr>
                <p:nvPr/>
              </p:nvSpPr>
              <p:spPr bwMode="auto">
                <a:xfrm>
                  <a:off x="2569" y="3095"/>
                  <a:ext cx="135" cy="134"/>
                </a:xfrm>
                <a:custGeom>
                  <a:avLst/>
                  <a:gdLst>
                    <a:gd name="T0" fmla="*/ 135 w 135"/>
                    <a:gd name="T1" fmla="*/ 66 h 134"/>
                    <a:gd name="T2" fmla="*/ 135 w 135"/>
                    <a:gd name="T3" fmla="*/ 66 h 134"/>
                    <a:gd name="T4" fmla="*/ 134 w 135"/>
                    <a:gd name="T5" fmla="*/ 80 h 134"/>
                    <a:gd name="T6" fmla="*/ 129 w 135"/>
                    <a:gd name="T7" fmla="*/ 93 h 134"/>
                    <a:gd name="T8" fmla="*/ 123 w 135"/>
                    <a:gd name="T9" fmla="*/ 104 h 134"/>
                    <a:gd name="T10" fmla="*/ 116 w 135"/>
                    <a:gd name="T11" fmla="*/ 115 h 134"/>
                    <a:gd name="T12" fmla="*/ 105 w 135"/>
                    <a:gd name="T13" fmla="*/ 124 h 134"/>
                    <a:gd name="T14" fmla="*/ 93 w 135"/>
                    <a:gd name="T15" fmla="*/ 130 h 134"/>
                    <a:gd name="T16" fmla="*/ 81 w 135"/>
                    <a:gd name="T17" fmla="*/ 133 h 134"/>
                    <a:gd name="T18" fmla="*/ 68 w 135"/>
                    <a:gd name="T19" fmla="*/ 134 h 134"/>
                    <a:gd name="T20" fmla="*/ 68 w 135"/>
                    <a:gd name="T21" fmla="*/ 134 h 134"/>
                    <a:gd name="T22" fmla="*/ 54 w 135"/>
                    <a:gd name="T23" fmla="*/ 133 h 134"/>
                    <a:gd name="T24" fmla="*/ 40 w 135"/>
                    <a:gd name="T25" fmla="*/ 130 h 134"/>
                    <a:gd name="T26" fmla="*/ 30 w 135"/>
                    <a:gd name="T27" fmla="*/ 124 h 134"/>
                    <a:gd name="T28" fmla="*/ 19 w 135"/>
                    <a:gd name="T29" fmla="*/ 115 h 134"/>
                    <a:gd name="T30" fmla="*/ 12 w 135"/>
                    <a:gd name="T31" fmla="*/ 104 h 134"/>
                    <a:gd name="T32" fmla="*/ 6 w 135"/>
                    <a:gd name="T33" fmla="*/ 93 h 134"/>
                    <a:gd name="T34" fmla="*/ 1 w 135"/>
                    <a:gd name="T35" fmla="*/ 80 h 134"/>
                    <a:gd name="T36" fmla="*/ 0 w 135"/>
                    <a:gd name="T37" fmla="*/ 66 h 134"/>
                    <a:gd name="T38" fmla="*/ 0 w 135"/>
                    <a:gd name="T39" fmla="*/ 66 h 134"/>
                    <a:gd name="T40" fmla="*/ 1 w 135"/>
                    <a:gd name="T41" fmla="*/ 53 h 134"/>
                    <a:gd name="T42" fmla="*/ 6 w 135"/>
                    <a:gd name="T43" fmla="*/ 41 h 134"/>
                    <a:gd name="T44" fmla="*/ 12 w 135"/>
                    <a:gd name="T45" fmla="*/ 29 h 134"/>
                    <a:gd name="T46" fmla="*/ 19 w 135"/>
                    <a:gd name="T47" fmla="*/ 20 h 134"/>
                    <a:gd name="T48" fmla="*/ 30 w 135"/>
                    <a:gd name="T49" fmla="*/ 11 h 134"/>
                    <a:gd name="T50" fmla="*/ 40 w 135"/>
                    <a:gd name="T51" fmla="*/ 5 h 134"/>
                    <a:gd name="T52" fmla="*/ 54 w 135"/>
                    <a:gd name="T53" fmla="*/ 0 h 134"/>
                    <a:gd name="T54" fmla="*/ 68 w 135"/>
                    <a:gd name="T55" fmla="*/ 0 h 134"/>
                    <a:gd name="T56" fmla="*/ 68 w 135"/>
                    <a:gd name="T57" fmla="*/ 0 h 134"/>
                    <a:gd name="T58" fmla="*/ 81 w 135"/>
                    <a:gd name="T59" fmla="*/ 0 h 134"/>
                    <a:gd name="T60" fmla="*/ 93 w 135"/>
                    <a:gd name="T61" fmla="*/ 5 h 134"/>
                    <a:gd name="T62" fmla="*/ 105 w 135"/>
                    <a:gd name="T63" fmla="*/ 11 h 134"/>
                    <a:gd name="T64" fmla="*/ 116 w 135"/>
                    <a:gd name="T65" fmla="*/ 20 h 134"/>
                    <a:gd name="T66" fmla="*/ 123 w 135"/>
                    <a:gd name="T67" fmla="*/ 29 h 134"/>
                    <a:gd name="T68" fmla="*/ 129 w 135"/>
                    <a:gd name="T69" fmla="*/ 41 h 134"/>
                    <a:gd name="T70" fmla="*/ 134 w 135"/>
                    <a:gd name="T71" fmla="*/ 53 h 134"/>
                    <a:gd name="T72" fmla="*/ 135 w 135"/>
                    <a:gd name="T73" fmla="*/ 66 h 134"/>
                    <a:gd name="T74" fmla="*/ 135 w 135"/>
                    <a:gd name="T75" fmla="*/ 6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4">
                      <a:moveTo>
                        <a:pt x="135" y="66"/>
                      </a:moveTo>
                      <a:lnTo>
                        <a:pt x="135" y="66"/>
                      </a:lnTo>
                      <a:lnTo>
                        <a:pt x="134" y="80"/>
                      </a:lnTo>
                      <a:lnTo>
                        <a:pt x="129" y="93"/>
                      </a:lnTo>
                      <a:lnTo>
                        <a:pt x="123" y="104"/>
                      </a:lnTo>
                      <a:lnTo>
                        <a:pt x="116" y="115"/>
                      </a:lnTo>
                      <a:lnTo>
                        <a:pt x="105" y="124"/>
                      </a:lnTo>
                      <a:lnTo>
                        <a:pt x="93" y="130"/>
                      </a:lnTo>
                      <a:lnTo>
                        <a:pt x="81" y="133"/>
                      </a:lnTo>
                      <a:lnTo>
                        <a:pt x="68" y="134"/>
                      </a:lnTo>
                      <a:lnTo>
                        <a:pt x="68" y="134"/>
                      </a:lnTo>
                      <a:lnTo>
                        <a:pt x="54" y="133"/>
                      </a:lnTo>
                      <a:lnTo>
                        <a:pt x="40" y="130"/>
                      </a:lnTo>
                      <a:lnTo>
                        <a:pt x="30" y="124"/>
                      </a:lnTo>
                      <a:lnTo>
                        <a:pt x="19" y="115"/>
                      </a:lnTo>
                      <a:lnTo>
                        <a:pt x="12" y="104"/>
                      </a:lnTo>
                      <a:lnTo>
                        <a:pt x="6" y="93"/>
                      </a:lnTo>
                      <a:lnTo>
                        <a:pt x="1" y="80"/>
                      </a:lnTo>
                      <a:lnTo>
                        <a:pt x="0" y="66"/>
                      </a:lnTo>
                      <a:lnTo>
                        <a:pt x="0" y="66"/>
                      </a:lnTo>
                      <a:lnTo>
                        <a:pt x="1" y="53"/>
                      </a:lnTo>
                      <a:lnTo>
                        <a:pt x="6" y="41"/>
                      </a:lnTo>
                      <a:lnTo>
                        <a:pt x="12" y="29"/>
                      </a:lnTo>
                      <a:lnTo>
                        <a:pt x="19" y="20"/>
                      </a:lnTo>
                      <a:lnTo>
                        <a:pt x="30" y="11"/>
                      </a:lnTo>
                      <a:lnTo>
                        <a:pt x="40" y="5"/>
                      </a:lnTo>
                      <a:lnTo>
                        <a:pt x="54" y="0"/>
                      </a:lnTo>
                      <a:lnTo>
                        <a:pt x="68" y="0"/>
                      </a:lnTo>
                      <a:lnTo>
                        <a:pt x="68" y="0"/>
                      </a:lnTo>
                      <a:lnTo>
                        <a:pt x="81" y="0"/>
                      </a:lnTo>
                      <a:lnTo>
                        <a:pt x="93" y="5"/>
                      </a:lnTo>
                      <a:lnTo>
                        <a:pt x="105" y="11"/>
                      </a:lnTo>
                      <a:lnTo>
                        <a:pt x="116" y="20"/>
                      </a:lnTo>
                      <a:lnTo>
                        <a:pt x="123" y="29"/>
                      </a:lnTo>
                      <a:lnTo>
                        <a:pt x="129" y="41"/>
                      </a:lnTo>
                      <a:lnTo>
                        <a:pt x="134" y="53"/>
                      </a:lnTo>
                      <a:lnTo>
                        <a:pt x="135" y="66"/>
                      </a:lnTo>
                      <a:lnTo>
                        <a:pt x="135" y="66"/>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7" name="Freeform 363">
                  <a:extLst>
                    <a:ext uri="{FF2B5EF4-FFF2-40B4-BE49-F238E27FC236}">
                      <a16:creationId xmlns:a16="http://schemas.microsoft.com/office/drawing/2014/main" id="{A195D229-D246-CEFD-6502-8992073E21D8}"/>
                    </a:ext>
                  </a:extLst>
                </p:cNvPr>
                <p:cNvSpPr>
                  <a:spLocks/>
                </p:cNvSpPr>
                <p:nvPr/>
              </p:nvSpPr>
              <p:spPr bwMode="auto">
                <a:xfrm>
                  <a:off x="2599" y="3175"/>
                  <a:ext cx="191" cy="191"/>
                </a:xfrm>
                <a:custGeom>
                  <a:avLst/>
                  <a:gdLst>
                    <a:gd name="T0" fmla="*/ 191 w 191"/>
                    <a:gd name="T1" fmla="*/ 96 h 191"/>
                    <a:gd name="T2" fmla="*/ 191 w 191"/>
                    <a:gd name="T3" fmla="*/ 96 h 191"/>
                    <a:gd name="T4" fmla="*/ 191 w 191"/>
                    <a:gd name="T5" fmla="*/ 105 h 191"/>
                    <a:gd name="T6" fmla="*/ 190 w 191"/>
                    <a:gd name="T7" fmla="*/ 114 h 191"/>
                    <a:gd name="T8" fmla="*/ 187 w 191"/>
                    <a:gd name="T9" fmla="*/ 125 h 191"/>
                    <a:gd name="T10" fmla="*/ 184 w 191"/>
                    <a:gd name="T11" fmla="*/ 133 h 191"/>
                    <a:gd name="T12" fmla="*/ 181 w 191"/>
                    <a:gd name="T13" fmla="*/ 142 h 191"/>
                    <a:gd name="T14" fmla="*/ 175 w 191"/>
                    <a:gd name="T15" fmla="*/ 149 h 191"/>
                    <a:gd name="T16" fmla="*/ 164 w 191"/>
                    <a:gd name="T17" fmla="*/ 164 h 191"/>
                    <a:gd name="T18" fmla="*/ 149 w 191"/>
                    <a:gd name="T19" fmla="*/ 175 h 191"/>
                    <a:gd name="T20" fmla="*/ 142 w 191"/>
                    <a:gd name="T21" fmla="*/ 181 h 191"/>
                    <a:gd name="T22" fmla="*/ 133 w 191"/>
                    <a:gd name="T23" fmla="*/ 184 h 191"/>
                    <a:gd name="T24" fmla="*/ 123 w 191"/>
                    <a:gd name="T25" fmla="*/ 187 h 191"/>
                    <a:gd name="T26" fmla="*/ 114 w 191"/>
                    <a:gd name="T27" fmla="*/ 190 h 191"/>
                    <a:gd name="T28" fmla="*/ 105 w 191"/>
                    <a:gd name="T29" fmla="*/ 191 h 191"/>
                    <a:gd name="T30" fmla="*/ 95 w 191"/>
                    <a:gd name="T31" fmla="*/ 191 h 191"/>
                    <a:gd name="T32" fmla="*/ 95 w 191"/>
                    <a:gd name="T33" fmla="*/ 191 h 191"/>
                    <a:gd name="T34" fmla="*/ 86 w 191"/>
                    <a:gd name="T35" fmla="*/ 191 h 191"/>
                    <a:gd name="T36" fmla="*/ 77 w 191"/>
                    <a:gd name="T37" fmla="*/ 190 h 191"/>
                    <a:gd name="T38" fmla="*/ 66 w 191"/>
                    <a:gd name="T39" fmla="*/ 187 h 191"/>
                    <a:gd name="T40" fmla="*/ 59 w 191"/>
                    <a:gd name="T41" fmla="*/ 184 h 191"/>
                    <a:gd name="T42" fmla="*/ 50 w 191"/>
                    <a:gd name="T43" fmla="*/ 181 h 191"/>
                    <a:gd name="T44" fmla="*/ 42 w 191"/>
                    <a:gd name="T45" fmla="*/ 175 h 191"/>
                    <a:gd name="T46" fmla="*/ 27 w 191"/>
                    <a:gd name="T47" fmla="*/ 164 h 191"/>
                    <a:gd name="T48" fmla="*/ 16 w 191"/>
                    <a:gd name="T49" fmla="*/ 149 h 191"/>
                    <a:gd name="T50" fmla="*/ 10 w 191"/>
                    <a:gd name="T51" fmla="*/ 142 h 191"/>
                    <a:gd name="T52" fmla="*/ 7 w 191"/>
                    <a:gd name="T53" fmla="*/ 133 h 191"/>
                    <a:gd name="T54" fmla="*/ 4 w 191"/>
                    <a:gd name="T55" fmla="*/ 125 h 191"/>
                    <a:gd name="T56" fmla="*/ 1 w 191"/>
                    <a:gd name="T57" fmla="*/ 114 h 191"/>
                    <a:gd name="T58" fmla="*/ 0 w 191"/>
                    <a:gd name="T59" fmla="*/ 105 h 191"/>
                    <a:gd name="T60" fmla="*/ 0 w 191"/>
                    <a:gd name="T61" fmla="*/ 96 h 191"/>
                    <a:gd name="T62" fmla="*/ 0 w 191"/>
                    <a:gd name="T63" fmla="*/ 96 h 191"/>
                    <a:gd name="T64" fmla="*/ 0 w 191"/>
                    <a:gd name="T65" fmla="*/ 86 h 191"/>
                    <a:gd name="T66" fmla="*/ 1 w 191"/>
                    <a:gd name="T67" fmla="*/ 77 h 191"/>
                    <a:gd name="T68" fmla="*/ 4 w 191"/>
                    <a:gd name="T69" fmla="*/ 68 h 191"/>
                    <a:gd name="T70" fmla="*/ 7 w 191"/>
                    <a:gd name="T71" fmla="*/ 59 h 191"/>
                    <a:gd name="T72" fmla="*/ 10 w 191"/>
                    <a:gd name="T73" fmla="*/ 50 h 191"/>
                    <a:gd name="T74" fmla="*/ 16 w 191"/>
                    <a:gd name="T75" fmla="*/ 42 h 191"/>
                    <a:gd name="T76" fmla="*/ 27 w 191"/>
                    <a:gd name="T77" fmla="*/ 27 h 191"/>
                    <a:gd name="T78" fmla="*/ 42 w 191"/>
                    <a:gd name="T79" fmla="*/ 16 h 191"/>
                    <a:gd name="T80" fmla="*/ 50 w 191"/>
                    <a:gd name="T81" fmla="*/ 10 h 191"/>
                    <a:gd name="T82" fmla="*/ 59 w 191"/>
                    <a:gd name="T83" fmla="*/ 7 h 191"/>
                    <a:gd name="T84" fmla="*/ 66 w 191"/>
                    <a:gd name="T85" fmla="*/ 4 h 191"/>
                    <a:gd name="T86" fmla="*/ 77 w 191"/>
                    <a:gd name="T87" fmla="*/ 1 h 191"/>
                    <a:gd name="T88" fmla="*/ 86 w 191"/>
                    <a:gd name="T89" fmla="*/ 0 h 191"/>
                    <a:gd name="T90" fmla="*/ 95 w 191"/>
                    <a:gd name="T91" fmla="*/ 0 h 191"/>
                    <a:gd name="T92" fmla="*/ 95 w 191"/>
                    <a:gd name="T93" fmla="*/ 0 h 191"/>
                    <a:gd name="T94" fmla="*/ 105 w 191"/>
                    <a:gd name="T95" fmla="*/ 0 h 191"/>
                    <a:gd name="T96" fmla="*/ 114 w 191"/>
                    <a:gd name="T97" fmla="*/ 1 h 191"/>
                    <a:gd name="T98" fmla="*/ 123 w 191"/>
                    <a:gd name="T99" fmla="*/ 4 h 191"/>
                    <a:gd name="T100" fmla="*/ 133 w 191"/>
                    <a:gd name="T101" fmla="*/ 7 h 191"/>
                    <a:gd name="T102" fmla="*/ 142 w 191"/>
                    <a:gd name="T103" fmla="*/ 10 h 191"/>
                    <a:gd name="T104" fmla="*/ 149 w 191"/>
                    <a:gd name="T105" fmla="*/ 16 h 191"/>
                    <a:gd name="T106" fmla="*/ 164 w 191"/>
                    <a:gd name="T107" fmla="*/ 27 h 191"/>
                    <a:gd name="T108" fmla="*/ 175 w 191"/>
                    <a:gd name="T109" fmla="*/ 42 h 191"/>
                    <a:gd name="T110" fmla="*/ 181 w 191"/>
                    <a:gd name="T111" fmla="*/ 50 h 191"/>
                    <a:gd name="T112" fmla="*/ 184 w 191"/>
                    <a:gd name="T113" fmla="*/ 59 h 191"/>
                    <a:gd name="T114" fmla="*/ 187 w 191"/>
                    <a:gd name="T115" fmla="*/ 68 h 191"/>
                    <a:gd name="T116" fmla="*/ 190 w 191"/>
                    <a:gd name="T117" fmla="*/ 77 h 191"/>
                    <a:gd name="T118" fmla="*/ 191 w 191"/>
                    <a:gd name="T119" fmla="*/ 86 h 191"/>
                    <a:gd name="T120" fmla="*/ 191 w 191"/>
                    <a:gd name="T121" fmla="*/ 96 h 191"/>
                    <a:gd name="T122" fmla="*/ 191 w 191"/>
                    <a:gd name="T123" fmla="*/ 9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 h="191">
                      <a:moveTo>
                        <a:pt x="191" y="96"/>
                      </a:moveTo>
                      <a:lnTo>
                        <a:pt x="191" y="96"/>
                      </a:lnTo>
                      <a:lnTo>
                        <a:pt x="191" y="105"/>
                      </a:lnTo>
                      <a:lnTo>
                        <a:pt x="190" y="114"/>
                      </a:lnTo>
                      <a:lnTo>
                        <a:pt x="187" y="125"/>
                      </a:lnTo>
                      <a:lnTo>
                        <a:pt x="184" y="133"/>
                      </a:lnTo>
                      <a:lnTo>
                        <a:pt x="181" y="142"/>
                      </a:lnTo>
                      <a:lnTo>
                        <a:pt x="175" y="149"/>
                      </a:lnTo>
                      <a:lnTo>
                        <a:pt x="164" y="164"/>
                      </a:lnTo>
                      <a:lnTo>
                        <a:pt x="149" y="175"/>
                      </a:lnTo>
                      <a:lnTo>
                        <a:pt x="142" y="181"/>
                      </a:lnTo>
                      <a:lnTo>
                        <a:pt x="133" y="184"/>
                      </a:lnTo>
                      <a:lnTo>
                        <a:pt x="123" y="187"/>
                      </a:lnTo>
                      <a:lnTo>
                        <a:pt x="114" y="190"/>
                      </a:lnTo>
                      <a:lnTo>
                        <a:pt x="105" y="191"/>
                      </a:lnTo>
                      <a:lnTo>
                        <a:pt x="95" y="191"/>
                      </a:lnTo>
                      <a:lnTo>
                        <a:pt x="95" y="191"/>
                      </a:lnTo>
                      <a:lnTo>
                        <a:pt x="86" y="191"/>
                      </a:lnTo>
                      <a:lnTo>
                        <a:pt x="77" y="190"/>
                      </a:lnTo>
                      <a:lnTo>
                        <a:pt x="66" y="187"/>
                      </a:lnTo>
                      <a:lnTo>
                        <a:pt x="59" y="184"/>
                      </a:lnTo>
                      <a:lnTo>
                        <a:pt x="50" y="181"/>
                      </a:lnTo>
                      <a:lnTo>
                        <a:pt x="42" y="175"/>
                      </a:lnTo>
                      <a:lnTo>
                        <a:pt x="27" y="164"/>
                      </a:lnTo>
                      <a:lnTo>
                        <a:pt x="16" y="149"/>
                      </a:lnTo>
                      <a:lnTo>
                        <a:pt x="10" y="142"/>
                      </a:lnTo>
                      <a:lnTo>
                        <a:pt x="7" y="133"/>
                      </a:lnTo>
                      <a:lnTo>
                        <a:pt x="4" y="125"/>
                      </a:lnTo>
                      <a:lnTo>
                        <a:pt x="1" y="114"/>
                      </a:lnTo>
                      <a:lnTo>
                        <a:pt x="0" y="105"/>
                      </a:lnTo>
                      <a:lnTo>
                        <a:pt x="0" y="96"/>
                      </a:lnTo>
                      <a:lnTo>
                        <a:pt x="0" y="96"/>
                      </a:lnTo>
                      <a:lnTo>
                        <a:pt x="0" y="86"/>
                      </a:lnTo>
                      <a:lnTo>
                        <a:pt x="1" y="77"/>
                      </a:lnTo>
                      <a:lnTo>
                        <a:pt x="4" y="68"/>
                      </a:lnTo>
                      <a:lnTo>
                        <a:pt x="7" y="59"/>
                      </a:lnTo>
                      <a:lnTo>
                        <a:pt x="10" y="50"/>
                      </a:lnTo>
                      <a:lnTo>
                        <a:pt x="16" y="42"/>
                      </a:lnTo>
                      <a:lnTo>
                        <a:pt x="27" y="27"/>
                      </a:lnTo>
                      <a:lnTo>
                        <a:pt x="42" y="16"/>
                      </a:lnTo>
                      <a:lnTo>
                        <a:pt x="50" y="10"/>
                      </a:lnTo>
                      <a:lnTo>
                        <a:pt x="59" y="7"/>
                      </a:lnTo>
                      <a:lnTo>
                        <a:pt x="66" y="4"/>
                      </a:lnTo>
                      <a:lnTo>
                        <a:pt x="77" y="1"/>
                      </a:lnTo>
                      <a:lnTo>
                        <a:pt x="86" y="0"/>
                      </a:lnTo>
                      <a:lnTo>
                        <a:pt x="95" y="0"/>
                      </a:lnTo>
                      <a:lnTo>
                        <a:pt x="95" y="0"/>
                      </a:lnTo>
                      <a:lnTo>
                        <a:pt x="105" y="0"/>
                      </a:lnTo>
                      <a:lnTo>
                        <a:pt x="114" y="1"/>
                      </a:lnTo>
                      <a:lnTo>
                        <a:pt x="123" y="4"/>
                      </a:lnTo>
                      <a:lnTo>
                        <a:pt x="133" y="7"/>
                      </a:lnTo>
                      <a:lnTo>
                        <a:pt x="142" y="10"/>
                      </a:lnTo>
                      <a:lnTo>
                        <a:pt x="149" y="16"/>
                      </a:lnTo>
                      <a:lnTo>
                        <a:pt x="164" y="27"/>
                      </a:lnTo>
                      <a:lnTo>
                        <a:pt x="175" y="42"/>
                      </a:lnTo>
                      <a:lnTo>
                        <a:pt x="181" y="50"/>
                      </a:lnTo>
                      <a:lnTo>
                        <a:pt x="184" y="59"/>
                      </a:lnTo>
                      <a:lnTo>
                        <a:pt x="187" y="68"/>
                      </a:lnTo>
                      <a:lnTo>
                        <a:pt x="190" y="77"/>
                      </a:lnTo>
                      <a:lnTo>
                        <a:pt x="191" y="86"/>
                      </a:lnTo>
                      <a:lnTo>
                        <a:pt x="191" y="96"/>
                      </a:lnTo>
                      <a:lnTo>
                        <a:pt x="191" y="9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8" name="Freeform 364">
                  <a:extLst>
                    <a:ext uri="{FF2B5EF4-FFF2-40B4-BE49-F238E27FC236}">
                      <a16:creationId xmlns:a16="http://schemas.microsoft.com/office/drawing/2014/main" id="{CDDF9A7A-F8E7-EAD6-8EC4-8B5956FFD3B9}"/>
                    </a:ext>
                  </a:extLst>
                </p:cNvPr>
                <p:cNvSpPr>
                  <a:spLocks/>
                </p:cNvSpPr>
                <p:nvPr/>
              </p:nvSpPr>
              <p:spPr bwMode="auto">
                <a:xfrm>
                  <a:off x="2677" y="3644"/>
                  <a:ext cx="208" cy="208"/>
                </a:xfrm>
                <a:custGeom>
                  <a:avLst/>
                  <a:gdLst>
                    <a:gd name="T0" fmla="*/ 208 w 208"/>
                    <a:gd name="T1" fmla="*/ 104 h 208"/>
                    <a:gd name="T2" fmla="*/ 207 w 208"/>
                    <a:gd name="T3" fmla="*/ 125 h 208"/>
                    <a:gd name="T4" fmla="*/ 201 w 208"/>
                    <a:gd name="T5" fmla="*/ 144 h 208"/>
                    <a:gd name="T6" fmla="*/ 190 w 208"/>
                    <a:gd name="T7" fmla="*/ 162 h 208"/>
                    <a:gd name="T8" fmla="*/ 178 w 208"/>
                    <a:gd name="T9" fmla="*/ 178 h 208"/>
                    <a:gd name="T10" fmla="*/ 163 w 208"/>
                    <a:gd name="T11" fmla="*/ 190 h 208"/>
                    <a:gd name="T12" fmla="*/ 145 w 208"/>
                    <a:gd name="T13" fmla="*/ 200 h 208"/>
                    <a:gd name="T14" fmla="*/ 125 w 208"/>
                    <a:gd name="T15" fmla="*/ 206 h 208"/>
                    <a:gd name="T16" fmla="*/ 104 w 208"/>
                    <a:gd name="T17" fmla="*/ 208 h 208"/>
                    <a:gd name="T18" fmla="*/ 94 w 208"/>
                    <a:gd name="T19" fmla="*/ 208 h 208"/>
                    <a:gd name="T20" fmla="*/ 73 w 208"/>
                    <a:gd name="T21" fmla="*/ 203 h 208"/>
                    <a:gd name="T22" fmla="*/ 55 w 208"/>
                    <a:gd name="T23" fmla="*/ 196 h 208"/>
                    <a:gd name="T24" fmla="*/ 38 w 208"/>
                    <a:gd name="T25" fmla="*/ 184 h 208"/>
                    <a:gd name="T26" fmla="*/ 24 w 208"/>
                    <a:gd name="T27" fmla="*/ 170 h 208"/>
                    <a:gd name="T28" fmla="*/ 12 w 208"/>
                    <a:gd name="T29" fmla="*/ 153 h 208"/>
                    <a:gd name="T30" fmla="*/ 5 w 208"/>
                    <a:gd name="T31" fmla="*/ 134 h 208"/>
                    <a:gd name="T32" fmla="*/ 0 w 208"/>
                    <a:gd name="T33" fmla="*/ 114 h 208"/>
                    <a:gd name="T34" fmla="*/ 0 w 208"/>
                    <a:gd name="T35" fmla="*/ 104 h 208"/>
                    <a:gd name="T36" fmla="*/ 2 w 208"/>
                    <a:gd name="T37" fmla="*/ 83 h 208"/>
                    <a:gd name="T38" fmla="*/ 8 w 208"/>
                    <a:gd name="T39" fmla="*/ 63 h 208"/>
                    <a:gd name="T40" fmla="*/ 18 w 208"/>
                    <a:gd name="T41" fmla="*/ 45 h 208"/>
                    <a:gd name="T42" fmla="*/ 30 w 208"/>
                    <a:gd name="T43" fmla="*/ 30 h 208"/>
                    <a:gd name="T44" fmla="*/ 45 w 208"/>
                    <a:gd name="T45" fmla="*/ 16 h 208"/>
                    <a:gd name="T46" fmla="*/ 64 w 208"/>
                    <a:gd name="T47" fmla="*/ 7 h 208"/>
                    <a:gd name="T48" fmla="*/ 83 w 208"/>
                    <a:gd name="T49" fmla="*/ 1 h 208"/>
                    <a:gd name="T50" fmla="*/ 104 w 208"/>
                    <a:gd name="T51" fmla="*/ 0 h 208"/>
                    <a:gd name="T52" fmla="*/ 115 w 208"/>
                    <a:gd name="T53" fmla="*/ 0 h 208"/>
                    <a:gd name="T54" fmla="*/ 136 w 208"/>
                    <a:gd name="T55" fmla="*/ 4 h 208"/>
                    <a:gd name="T56" fmla="*/ 154 w 208"/>
                    <a:gd name="T57" fmla="*/ 12 h 208"/>
                    <a:gd name="T58" fmla="*/ 171 w 208"/>
                    <a:gd name="T59" fmla="*/ 22 h 208"/>
                    <a:gd name="T60" fmla="*/ 184 w 208"/>
                    <a:gd name="T61" fmla="*/ 37 h 208"/>
                    <a:gd name="T62" fmla="*/ 196 w 208"/>
                    <a:gd name="T63" fmla="*/ 54 h 208"/>
                    <a:gd name="T64" fmla="*/ 204 w 208"/>
                    <a:gd name="T65" fmla="*/ 72 h 208"/>
                    <a:gd name="T66" fmla="*/ 208 w 208"/>
                    <a:gd name="T67" fmla="*/ 93 h 208"/>
                    <a:gd name="T68" fmla="*/ 208 w 208"/>
                    <a:gd name="T69"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8">
                      <a:moveTo>
                        <a:pt x="208" y="104"/>
                      </a:moveTo>
                      <a:lnTo>
                        <a:pt x="208" y="104"/>
                      </a:lnTo>
                      <a:lnTo>
                        <a:pt x="208" y="114"/>
                      </a:lnTo>
                      <a:lnTo>
                        <a:pt x="207" y="125"/>
                      </a:lnTo>
                      <a:lnTo>
                        <a:pt x="204" y="134"/>
                      </a:lnTo>
                      <a:lnTo>
                        <a:pt x="201" y="144"/>
                      </a:lnTo>
                      <a:lnTo>
                        <a:pt x="196" y="153"/>
                      </a:lnTo>
                      <a:lnTo>
                        <a:pt x="190" y="162"/>
                      </a:lnTo>
                      <a:lnTo>
                        <a:pt x="184" y="170"/>
                      </a:lnTo>
                      <a:lnTo>
                        <a:pt x="178" y="178"/>
                      </a:lnTo>
                      <a:lnTo>
                        <a:pt x="171" y="184"/>
                      </a:lnTo>
                      <a:lnTo>
                        <a:pt x="163" y="190"/>
                      </a:lnTo>
                      <a:lnTo>
                        <a:pt x="154" y="196"/>
                      </a:lnTo>
                      <a:lnTo>
                        <a:pt x="145" y="200"/>
                      </a:lnTo>
                      <a:lnTo>
                        <a:pt x="136" y="203"/>
                      </a:lnTo>
                      <a:lnTo>
                        <a:pt x="125" y="206"/>
                      </a:lnTo>
                      <a:lnTo>
                        <a:pt x="115" y="208"/>
                      </a:lnTo>
                      <a:lnTo>
                        <a:pt x="104" y="208"/>
                      </a:lnTo>
                      <a:lnTo>
                        <a:pt x="104" y="208"/>
                      </a:lnTo>
                      <a:lnTo>
                        <a:pt x="94" y="208"/>
                      </a:lnTo>
                      <a:lnTo>
                        <a:pt x="83" y="206"/>
                      </a:lnTo>
                      <a:lnTo>
                        <a:pt x="73" y="203"/>
                      </a:lnTo>
                      <a:lnTo>
                        <a:pt x="64" y="200"/>
                      </a:lnTo>
                      <a:lnTo>
                        <a:pt x="55" y="196"/>
                      </a:lnTo>
                      <a:lnTo>
                        <a:pt x="45" y="190"/>
                      </a:lnTo>
                      <a:lnTo>
                        <a:pt x="38" y="184"/>
                      </a:lnTo>
                      <a:lnTo>
                        <a:pt x="30" y="178"/>
                      </a:lnTo>
                      <a:lnTo>
                        <a:pt x="24" y="170"/>
                      </a:lnTo>
                      <a:lnTo>
                        <a:pt x="18" y="162"/>
                      </a:lnTo>
                      <a:lnTo>
                        <a:pt x="12" y="153"/>
                      </a:lnTo>
                      <a:lnTo>
                        <a:pt x="8" y="144"/>
                      </a:lnTo>
                      <a:lnTo>
                        <a:pt x="5" y="134"/>
                      </a:lnTo>
                      <a:lnTo>
                        <a:pt x="2" y="125"/>
                      </a:lnTo>
                      <a:lnTo>
                        <a:pt x="0" y="114"/>
                      </a:lnTo>
                      <a:lnTo>
                        <a:pt x="0" y="104"/>
                      </a:lnTo>
                      <a:lnTo>
                        <a:pt x="0" y="104"/>
                      </a:lnTo>
                      <a:lnTo>
                        <a:pt x="0" y="93"/>
                      </a:lnTo>
                      <a:lnTo>
                        <a:pt x="2" y="83"/>
                      </a:lnTo>
                      <a:lnTo>
                        <a:pt x="5" y="72"/>
                      </a:lnTo>
                      <a:lnTo>
                        <a:pt x="8" y="63"/>
                      </a:lnTo>
                      <a:lnTo>
                        <a:pt x="12" y="54"/>
                      </a:lnTo>
                      <a:lnTo>
                        <a:pt x="18" y="45"/>
                      </a:lnTo>
                      <a:lnTo>
                        <a:pt x="24" y="37"/>
                      </a:lnTo>
                      <a:lnTo>
                        <a:pt x="30" y="30"/>
                      </a:lnTo>
                      <a:lnTo>
                        <a:pt x="38" y="22"/>
                      </a:lnTo>
                      <a:lnTo>
                        <a:pt x="45" y="16"/>
                      </a:lnTo>
                      <a:lnTo>
                        <a:pt x="55" y="12"/>
                      </a:lnTo>
                      <a:lnTo>
                        <a:pt x="64" y="7"/>
                      </a:lnTo>
                      <a:lnTo>
                        <a:pt x="73" y="4"/>
                      </a:lnTo>
                      <a:lnTo>
                        <a:pt x="83" y="1"/>
                      </a:lnTo>
                      <a:lnTo>
                        <a:pt x="94" y="0"/>
                      </a:lnTo>
                      <a:lnTo>
                        <a:pt x="104" y="0"/>
                      </a:lnTo>
                      <a:lnTo>
                        <a:pt x="104" y="0"/>
                      </a:lnTo>
                      <a:lnTo>
                        <a:pt x="115" y="0"/>
                      </a:lnTo>
                      <a:lnTo>
                        <a:pt x="125" y="1"/>
                      </a:lnTo>
                      <a:lnTo>
                        <a:pt x="136" y="4"/>
                      </a:lnTo>
                      <a:lnTo>
                        <a:pt x="145" y="7"/>
                      </a:lnTo>
                      <a:lnTo>
                        <a:pt x="154" y="12"/>
                      </a:lnTo>
                      <a:lnTo>
                        <a:pt x="163" y="16"/>
                      </a:lnTo>
                      <a:lnTo>
                        <a:pt x="171" y="22"/>
                      </a:lnTo>
                      <a:lnTo>
                        <a:pt x="178" y="30"/>
                      </a:lnTo>
                      <a:lnTo>
                        <a:pt x="184" y="37"/>
                      </a:lnTo>
                      <a:lnTo>
                        <a:pt x="190" y="45"/>
                      </a:lnTo>
                      <a:lnTo>
                        <a:pt x="196" y="54"/>
                      </a:lnTo>
                      <a:lnTo>
                        <a:pt x="201" y="63"/>
                      </a:lnTo>
                      <a:lnTo>
                        <a:pt x="204" y="72"/>
                      </a:lnTo>
                      <a:lnTo>
                        <a:pt x="207" y="83"/>
                      </a:lnTo>
                      <a:lnTo>
                        <a:pt x="208" y="93"/>
                      </a:lnTo>
                      <a:lnTo>
                        <a:pt x="208" y="104"/>
                      </a:lnTo>
                      <a:lnTo>
                        <a:pt x="208" y="10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49" name="Freeform 365">
                  <a:extLst>
                    <a:ext uri="{FF2B5EF4-FFF2-40B4-BE49-F238E27FC236}">
                      <a16:creationId xmlns:a16="http://schemas.microsoft.com/office/drawing/2014/main" id="{8F8104A6-116E-AF20-A530-9EE59F399E82}"/>
                    </a:ext>
                  </a:extLst>
                </p:cNvPr>
                <p:cNvSpPr>
                  <a:spLocks/>
                </p:cNvSpPr>
                <p:nvPr/>
              </p:nvSpPr>
              <p:spPr bwMode="auto">
                <a:xfrm>
                  <a:off x="2637" y="3505"/>
                  <a:ext cx="173" cy="173"/>
                </a:xfrm>
                <a:custGeom>
                  <a:avLst/>
                  <a:gdLst>
                    <a:gd name="T0" fmla="*/ 173 w 173"/>
                    <a:gd name="T1" fmla="*/ 87 h 173"/>
                    <a:gd name="T2" fmla="*/ 173 w 173"/>
                    <a:gd name="T3" fmla="*/ 87 h 173"/>
                    <a:gd name="T4" fmla="*/ 171 w 173"/>
                    <a:gd name="T5" fmla="*/ 104 h 173"/>
                    <a:gd name="T6" fmla="*/ 165 w 173"/>
                    <a:gd name="T7" fmla="*/ 121 h 173"/>
                    <a:gd name="T8" fmla="*/ 158 w 173"/>
                    <a:gd name="T9" fmla="*/ 136 h 173"/>
                    <a:gd name="T10" fmla="*/ 147 w 173"/>
                    <a:gd name="T11" fmla="*/ 148 h 173"/>
                    <a:gd name="T12" fmla="*/ 134 w 173"/>
                    <a:gd name="T13" fmla="*/ 158 h 173"/>
                    <a:gd name="T14" fmla="*/ 120 w 173"/>
                    <a:gd name="T15" fmla="*/ 167 h 173"/>
                    <a:gd name="T16" fmla="*/ 104 w 173"/>
                    <a:gd name="T17" fmla="*/ 172 h 173"/>
                    <a:gd name="T18" fmla="*/ 85 w 173"/>
                    <a:gd name="T19" fmla="*/ 173 h 173"/>
                    <a:gd name="T20" fmla="*/ 85 w 173"/>
                    <a:gd name="T21" fmla="*/ 173 h 173"/>
                    <a:gd name="T22" fmla="*/ 69 w 173"/>
                    <a:gd name="T23" fmla="*/ 172 h 173"/>
                    <a:gd name="T24" fmla="*/ 52 w 173"/>
                    <a:gd name="T25" fmla="*/ 167 h 173"/>
                    <a:gd name="T26" fmla="*/ 37 w 173"/>
                    <a:gd name="T27" fmla="*/ 158 h 173"/>
                    <a:gd name="T28" fmla="*/ 25 w 173"/>
                    <a:gd name="T29" fmla="*/ 148 h 173"/>
                    <a:gd name="T30" fmla="*/ 15 w 173"/>
                    <a:gd name="T31" fmla="*/ 136 h 173"/>
                    <a:gd name="T32" fmla="*/ 6 w 173"/>
                    <a:gd name="T33" fmla="*/ 121 h 173"/>
                    <a:gd name="T34" fmla="*/ 1 w 173"/>
                    <a:gd name="T35" fmla="*/ 104 h 173"/>
                    <a:gd name="T36" fmla="*/ 0 w 173"/>
                    <a:gd name="T37" fmla="*/ 87 h 173"/>
                    <a:gd name="T38" fmla="*/ 0 w 173"/>
                    <a:gd name="T39" fmla="*/ 87 h 173"/>
                    <a:gd name="T40" fmla="*/ 1 w 173"/>
                    <a:gd name="T41" fmla="*/ 69 h 173"/>
                    <a:gd name="T42" fmla="*/ 6 w 173"/>
                    <a:gd name="T43" fmla="*/ 53 h 173"/>
                    <a:gd name="T44" fmla="*/ 15 w 173"/>
                    <a:gd name="T45" fmla="*/ 38 h 173"/>
                    <a:gd name="T46" fmla="*/ 25 w 173"/>
                    <a:gd name="T47" fmla="*/ 26 h 173"/>
                    <a:gd name="T48" fmla="*/ 37 w 173"/>
                    <a:gd name="T49" fmla="*/ 15 h 173"/>
                    <a:gd name="T50" fmla="*/ 52 w 173"/>
                    <a:gd name="T51" fmla="*/ 8 h 173"/>
                    <a:gd name="T52" fmla="*/ 69 w 173"/>
                    <a:gd name="T53" fmla="*/ 1 h 173"/>
                    <a:gd name="T54" fmla="*/ 85 w 173"/>
                    <a:gd name="T55" fmla="*/ 0 h 173"/>
                    <a:gd name="T56" fmla="*/ 85 w 173"/>
                    <a:gd name="T57" fmla="*/ 0 h 173"/>
                    <a:gd name="T58" fmla="*/ 104 w 173"/>
                    <a:gd name="T59" fmla="*/ 1 h 173"/>
                    <a:gd name="T60" fmla="*/ 120 w 173"/>
                    <a:gd name="T61" fmla="*/ 8 h 173"/>
                    <a:gd name="T62" fmla="*/ 134 w 173"/>
                    <a:gd name="T63" fmla="*/ 15 h 173"/>
                    <a:gd name="T64" fmla="*/ 147 w 173"/>
                    <a:gd name="T65" fmla="*/ 26 h 173"/>
                    <a:gd name="T66" fmla="*/ 158 w 173"/>
                    <a:gd name="T67" fmla="*/ 38 h 173"/>
                    <a:gd name="T68" fmla="*/ 165 w 173"/>
                    <a:gd name="T69" fmla="*/ 53 h 173"/>
                    <a:gd name="T70" fmla="*/ 171 w 173"/>
                    <a:gd name="T71" fmla="*/ 69 h 173"/>
                    <a:gd name="T72" fmla="*/ 173 w 173"/>
                    <a:gd name="T73" fmla="*/ 87 h 173"/>
                    <a:gd name="T74" fmla="*/ 173 w 173"/>
                    <a:gd name="T75" fmla="*/ 8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3">
                      <a:moveTo>
                        <a:pt x="173" y="87"/>
                      </a:moveTo>
                      <a:lnTo>
                        <a:pt x="173" y="87"/>
                      </a:lnTo>
                      <a:lnTo>
                        <a:pt x="171" y="104"/>
                      </a:lnTo>
                      <a:lnTo>
                        <a:pt x="165" y="121"/>
                      </a:lnTo>
                      <a:lnTo>
                        <a:pt x="158" y="136"/>
                      </a:lnTo>
                      <a:lnTo>
                        <a:pt x="147" y="148"/>
                      </a:lnTo>
                      <a:lnTo>
                        <a:pt x="134" y="158"/>
                      </a:lnTo>
                      <a:lnTo>
                        <a:pt x="120" y="167"/>
                      </a:lnTo>
                      <a:lnTo>
                        <a:pt x="104" y="172"/>
                      </a:lnTo>
                      <a:lnTo>
                        <a:pt x="85" y="173"/>
                      </a:lnTo>
                      <a:lnTo>
                        <a:pt x="85" y="173"/>
                      </a:lnTo>
                      <a:lnTo>
                        <a:pt x="69" y="172"/>
                      </a:lnTo>
                      <a:lnTo>
                        <a:pt x="52" y="167"/>
                      </a:lnTo>
                      <a:lnTo>
                        <a:pt x="37" y="158"/>
                      </a:lnTo>
                      <a:lnTo>
                        <a:pt x="25" y="148"/>
                      </a:lnTo>
                      <a:lnTo>
                        <a:pt x="15" y="136"/>
                      </a:lnTo>
                      <a:lnTo>
                        <a:pt x="6" y="121"/>
                      </a:lnTo>
                      <a:lnTo>
                        <a:pt x="1" y="104"/>
                      </a:lnTo>
                      <a:lnTo>
                        <a:pt x="0" y="87"/>
                      </a:lnTo>
                      <a:lnTo>
                        <a:pt x="0" y="87"/>
                      </a:lnTo>
                      <a:lnTo>
                        <a:pt x="1" y="69"/>
                      </a:lnTo>
                      <a:lnTo>
                        <a:pt x="6" y="53"/>
                      </a:lnTo>
                      <a:lnTo>
                        <a:pt x="15" y="38"/>
                      </a:lnTo>
                      <a:lnTo>
                        <a:pt x="25" y="26"/>
                      </a:lnTo>
                      <a:lnTo>
                        <a:pt x="37" y="15"/>
                      </a:lnTo>
                      <a:lnTo>
                        <a:pt x="52" y="8"/>
                      </a:lnTo>
                      <a:lnTo>
                        <a:pt x="69" y="1"/>
                      </a:lnTo>
                      <a:lnTo>
                        <a:pt x="85" y="0"/>
                      </a:lnTo>
                      <a:lnTo>
                        <a:pt x="85" y="0"/>
                      </a:lnTo>
                      <a:lnTo>
                        <a:pt x="104" y="1"/>
                      </a:lnTo>
                      <a:lnTo>
                        <a:pt x="120" y="8"/>
                      </a:lnTo>
                      <a:lnTo>
                        <a:pt x="134" y="15"/>
                      </a:lnTo>
                      <a:lnTo>
                        <a:pt x="147" y="26"/>
                      </a:lnTo>
                      <a:lnTo>
                        <a:pt x="158" y="38"/>
                      </a:lnTo>
                      <a:lnTo>
                        <a:pt x="165" y="53"/>
                      </a:lnTo>
                      <a:lnTo>
                        <a:pt x="171" y="69"/>
                      </a:lnTo>
                      <a:lnTo>
                        <a:pt x="173" y="87"/>
                      </a:lnTo>
                      <a:lnTo>
                        <a:pt x="173" y="8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0" name="Freeform 366">
                  <a:extLst>
                    <a:ext uri="{FF2B5EF4-FFF2-40B4-BE49-F238E27FC236}">
                      <a16:creationId xmlns:a16="http://schemas.microsoft.com/office/drawing/2014/main" id="{FED50610-3AE6-E07F-14E0-C44A62E5402A}"/>
                    </a:ext>
                  </a:extLst>
                </p:cNvPr>
                <p:cNvSpPr>
                  <a:spLocks/>
                </p:cNvSpPr>
                <p:nvPr/>
              </p:nvSpPr>
              <p:spPr bwMode="auto">
                <a:xfrm>
                  <a:off x="3013" y="3944"/>
                  <a:ext cx="201" cy="200"/>
                </a:xfrm>
                <a:custGeom>
                  <a:avLst/>
                  <a:gdLst>
                    <a:gd name="T0" fmla="*/ 201 w 201"/>
                    <a:gd name="T1" fmla="*/ 101 h 200"/>
                    <a:gd name="T2" fmla="*/ 198 w 201"/>
                    <a:gd name="T3" fmla="*/ 120 h 200"/>
                    <a:gd name="T4" fmla="*/ 192 w 201"/>
                    <a:gd name="T5" fmla="*/ 140 h 200"/>
                    <a:gd name="T6" fmla="*/ 183 w 201"/>
                    <a:gd name="T7" fmla="*/ 156 h 200"/>
                    <a:gd name="T8" fmla="*/ 171 w 201"/>
                    <a:gd name="T9" fmla="*/ 171 h 200"/>
                    <a:gd name="T10" fmla="*/ 156 w 201"/>
                    <a:gd name="T11" fmla="*/ 184 h 200"/>
                    <a:gd name="T12" fmla="*/ 139 w 201"/>
                    <a:gd name="T13" fmla="*/ 193 h 200"/>
                    <a:gd name="T14" fmla="*/ 121 w 201"/>
                    <a:gd name="T15" fmla="*/ 199 h 200"/>
                    <a:gd name="T16" fmla="*/ 100 w 201"/>
                    <a:gd name="T17" fmla="*/ 200 h 200"/>
                    <a:gd name="T18" fmla="*/ 89 w 201"/>
                    <a:gd name="T19" fmla="*/ 200 h 200"/>
                    <a:gd name="T20" fmla="*/ 70 w 201"/>
                    <a:gd name="T21" fmla="*/ 196 h 200"/>
                    <a:gd name="T22" fmla="*/ 52 w 201"/>
                    <a:gd name="T23" fmla="*/ 188 h 200"/>
                    <a:gd name="T24" fmla="*/ 37 w 201"/>
                    <a:gd name="T25" fmla="*/ 177 h 200"/>
                    <a:gd name="T26" fmla="*/ 23 w 201"/>
                    <a:gd name="T27" fmla="*/ 164 h 200"/>
                    <a:gd name="T28" fmla="*/ 12 w 201"/>
                    <a:gd name="T29" fmla="*/ 147 h 200"/>
                    <a:gd name="T30" fmla="*/ 5 w 201"/>
                    <a:gd name="T31" fmla="*/ 129 h 200"/>
                    <a:gd name="T32" fmla="*/ 0 w 201"/>
                    <a:gd name="T33" fmla="*/ 110 h 200"/>
                    <a:gd name="T34" fmla="*/ 0 w 201"/>
                    <a:gd name="T35" fmla="*/ 101 h 200"/>
                    <a:gd name="T36" fmla="*/ 2 w 201"/>
                    <a:gd name="T37" fmla="*/ 80 h 200"/>
                    <a:gd name="T38" fmla="*/ 8 w 201"/>
                    <a:gd name="T39" fmla="*/ 61 h 200"/>
                    <a:gd name="T40" fmla="*/ 17 w 201"/>
                    <a:gd name="T41" fmla="*/ 43 h 200"/>
                    <a:gd name="T42" fmla="*/ 29 w 201"/>
                    <a:gd name="T43" fmla="*/ 30 h 200"/>
                    <a:gd name="T44" fmla="*/ 44 w 201"/>
                    <a:gd name="T45" fmla="*/ 18 h 200"/>
                    <a:gd name="T46" fmla="*/ 61 w 201"/>
                    <a:gd name="T47" fmla="*/ 7 h 200"/>
                    <a:gd name="T48" fmla="*/ 80 w 201"/>
                    <a:gd name="T49" fmla="*/ 3 h 200"/>
                    <a:gd name="T50" fmla="*/ 100 w 201"/>
                    <a:gd name="T51" fmla="*/ 0 h 200"/>
                    <a:gd name="T52" fmla="*/ 110 w 201"/>
                    <a:gd name="T53" fmla="*/ 1 h 200"/>
                    <a:gd name="T54" fmla="*/ 130 w 201"/>
                    <a:gd name="T55" fmla="*/ 4 h 200"/>
                    <a:gd name="T56" fmla="*/ 148 w 201"/>
                    <a:gd name="T57" fmla="*/ 12 h 200"/>
                    <a:gd name="T58" fmla="*/ 163 w 201"/>
                    <a:gd name="T59" fmla="*/ 22 h 200"/>
                    <a:gd name="T60" fmla="*/ 177 w 201"/>
                    <a:gd name="T61" fmla="*/ 36 h 200"/>
                    <a:gd name="T62" fmla="*/ 189 w 201"/>
                    <a:gd name="T63" fmla="*/ 52 h 200"/>
                    <a:gd name="T64" fmla="*/ 196 w 201"/>
                    <a:gd name="T65" fmla="*/ 70 h 200"/>
                    <a:gd name="T66" fmla="*/ 199 w 201"/>
                    <a:gd name="T67" fmla="*/ 90 h 200"/>
                    <a:gd name="T68" fmla="*/ 201 w 201"/>
                    <a:gd name="T69" fmla="*/ 10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1" h="200">
                      <a:moveTo>
                        <a:pt x="201" y="101"/>
                      </a:moveTo>
                      <a:lnTo>
                        <a:pt x="201" y="101"/>
                      </a:lnTo>
                      <a:lnTo>
                        <a:pt x="199" y="110"/>
                      </a:lnTo>
                      <a:lnTo>
                        <a:pt x="198" y="120"/>
                      </a:lnTo>
                      <a:lnTo>
                        <a:pt x="196" y="129"/>
                      </a:lnTo>
                      <a:lnTo>
                        <a:pt x="192" y="140"/>
                      </a:lnTo>
                      <a:lnTo>
                        <a:pt x="189" y="147"/>
                      </a:lnTo>
                      <a:lnTo>
                        <a:pt x="183" y="156"/>
                      </a:lnTo>
                      <a:lnTo>
                        <a:pt x="177" y="164"/>
                      </a:lnTo>
                      <a:lnTo>
                        <a:pt x="171" y="171"/>
                      </a:lnTo>
                      <a:lnTo>
                        <a:pt x="163" y="177"/>
                      </a:lnTo>
                      <a:lnTo>
                        <a:pt x="156" y="184"/>
                      </a:lnTo>
                      <a:lnTo>
                        <a:pt x="148" y="188"/>
                      </a:lnTo>
                      <a:lnTo>
                        <a:pt x="139" y="193"/>
                      </a:lnTo>
                      <a:lnTo>
                        <a:pt x="130" y="196"/>
                      </a:lnTo>
                      <a:lnTo>
                        <a:pt x="121" y="199"/>
                      </a:lnTo>
                      <a:lnTo>
                        <a:pt x="110" y="200"/>
                      </a:lnTo>
                      <a:lnTo>
                        <a:pt x="100" y="200"/>
                      </a:lnTo>
                      <a:lnTo>
                        <a:pt x="100" y="200"/>
                      </a:lnTo>
                      <a:lnTo>
                        <a:pt x="89" y="200"/>
                      </a:lnTo>
                      <a:lnTo>
                        <a:pt x="80" y="199"/>
                      </a:lnTo>
                      <a:lnTo>
                        <a:pt x="70" y="196"/>
                      </a:lnTo>
                      <a:lnTo>
                        <a:pt x="61" y="193"/>
                      </a:lnTo>
                      <a:lnTo>
                        <a:pt x="52" y="188"/>
                      </a:lnTo>
                      <a:lnTo>
                        <a:pt x="44" y="184"/>
                      </a:lnTo>
                      <a:lnTo>
                        <a:pt x="37" y="177"/>
                      </a:lnTo>
                      <a:lnTo>
                        <a:pt x="29" y="171"/>
                      </a:lnTo>
                      <a:lnTo>
                        <a:pt x="23" y="164"/>
                      </a:lnTo>
                      <a:lnTo>
                        <a:pt x="17" y="156"/>
                      </a:lnTo>
                      <a:lnTo>
                        <a:pt x="12" y="147"/>
                      </a:lnTo>
                      <a:lnTo>
                        <a:pt x="8" y="140"/>
                      </a:lnTo>
                      <a:lnTo>
                        <a:pt x="5" y="129"/>
                      </a:lnTo>
                      <a:lnTo>
                        <a:pt x="2" y="120"/>
                      </a:lnTo>
                      <a:lnTo>
                        <a:pt x="0" y="110"/>
                      </a:lnTo>
                      <a:lnTo>
                        <a:pt x="0" y="101"/>
                      </a:lnTo>
                      <a:lnTo>
                        <a:pt x="0" y="101"/>
                      </a:lnTo>
                      <a:lnTo>
                        <a:pt x="0" y="90"/>
                      </a:lnTo>
                      <a:lnTo>
                        <a:pt x="2" y="80"/>
                      </a:lnTo>
                      <a:lnTo>
                        <a:pt x="5" y="70"/>
                      </a:lnTo>
                      <a:lnTo>
                        <a:pt x="8" y="61"/>
                      </a:lnTo>
                      <a:lnTo>
                        <a:pt x="12" y="52"/>
                      </a:lnTo>
                      <a:lnTo>
                        <a:pt x="17" y="43"/>
                      </a:lnTo>
                      <a:lnTo>
                        <a:pt x="23" y="36"/>
                      </a:lnTo>
                      <a:lnTo>
                        <a:pt x="29" y="30"/>
                      </a:lnTo>
                      <a:lnTo>
                        <a:pt x="37" y="22"/>
                      </a:lnTo>
                      <a:lnTo>
                        <a:pt x="44" y="18"/>
                      </a:lnTo>
                      <a:lnTo>
                        <a:pt x="52" y="12"/>
                      </a:lnTo>
                      <a:lnTo>
                        <a:pt x="61" y="7"/>
                      </a:lnTo>
                      <a:lnTo>
                        <a:pt x="70" y="4"/>
                      </a:lnTo>
                      <a:lnTo>
                        <a:pt x="80" y="3"/>
                      </a:lnTo>
                      <a:lnTo>
                        <a:pt x="89" y="1"/>
                      </a:lnTo>
                      <a:lnTo>
                        <a:pt x="100" y="0"/>
                      </a:lnTo>
                      <a:lnTo>
                        <a:pt x="100" y="0"/>
                      </a:lnTo>
                      <a:lnTo>
                        <a:pt x="110" y="1"/>
                      </a:lnTo>
                      <a:lnTo>
                        <a:pt x="121" y="3"/>
                      </a:lnTo>
                      <a:lnTo>
                        <a:pt x="130" y="4"/>
                      </a:lnTo>
                      <a:lnTo>
                        <a:pt x="139" y="7"/>
                      </a:lnTo>
                      <a:lnTo>
                        <a:pt x="148" y="12"/>
                      </a:lnTo>
                      <a:lnTo>
                        <a:pt x="156" y="18"/>
                      </a:lnTo>
                      <a:lnTo>
                        <a:pt x="163" y="22"/>
                      </a:lnTo>
                      <a:lnTo>
                        <a:pt x="171" y="30"/>
                      </a:lnTo>
                      <a:lnTo>
                        <a:pt x="177" y="36"/>
                      </a:lnTo>
                      <a:lnTo>
                        <a:pt x="183" y="43"/>
                      </a:lnTo>
                      <a:lnTo>
                        <a:pt x="189" y="52"/>
                      </a:lnTo>
                      <a:lnTo>
                        <a:pt x="192" y="61"/>
                      </a:lnTo>
                      <a:lnTo>
                        <a:pt x="196" y="70"/>
                      </a:lnTo>
                      <a:lnTo>
                        <a:pt x="198" y="80"/>
                      </a:lnTo>
                      <a:lnTo>
                        <a:pt x="199" y="90"/>
                      </a:lnTo>
                      <a:lnTo>
                        <a:pt x="201" y="101"/>
                      </a:lnTo>
                      <a:lnTo>
                        <a:pt x="201" y="10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1" name="Freeform 367">
                  <a:extLst>
                    <a:ext uri="{FF2B5EF4-FFF2-40B4-BE49-F238E27FC236}">
                      <a16:creationId xmlns:a16="http://schemas.microsoft.com/office/drawing/2014/main" id="{0F52053B-080E-624B-160C-9847EA0D4D3B}"/>
                    </a:ext>
                  </a:extLst>
                </p:cNvPr>
                <p:cNvSpPr>
                  <a:spLocks/>
                </p:cNvSpPr>
                <p:nvPr/>
              </p:nvSpPr>
              <p:spPr bwMode="auto">
                <a:xfrm>
                  <a:off x="3187" y="4206"/>
                  <a:ext cx="164" cy="166"/>
                </a:xfrm>
                <a:custGeom>
                  <a:avLst/>
                  <a:gdLst>
                    <a:gd name="T0" fmla="*/ 164 w 164"/>
                    <a:gd name="T1" fmla="*/ 83 h 166"/>
                    <a:gd name="T2" fmla="*/ 164 w 164"/>
                    <a:gd name="T3" fmla="*/ 83 h 166"/>
                    <a:gd name="T4" fmla="*/ 162 w 164"/>
                    <a:gd name="T5" fmla="*/ 99 h 166"/>
                    <a:gd name="T6" fmla="*/ 158 w 164"/>
                    <a:gd name="T7" fmla="*/ 116 h 166"/>
                    <a:gd name="T8" fmla="*/ 150 w 164"/>
                    <a:gd name="T9" fmla="*/ 130 h 166"/>
                    <a:gd name="T10" fmla="*/ 140 w 164"/>
                    <a:gd name="T11" fmla="*/ 142 h 166"/>
                    <a:gd name="T12" fmla="*/ 128 w 164"/>
                    <a:gd name="T13" fmla="*/ 152 h 166"/>
                    <a:gd name="T14" fmla="*/ 114 w 164"/>
                    <a:gd name="T15" fmla="*/ 160 h 166"/>
                    <a:gd name="T16" fmla="*/ 99 w 164"/>
                    <a:gd name="T17" fmla="*/ 164 h 166"/>
                    <a:gd name="T18" fmla="*/ 81 w 164"/>
                    <a:gd name="T19" fmla="*/ 166 h 166"/>
                    <a:gd name="T20" fmla="*/ 81 w 164"/>
                    <a:gd name="T21" fmla="*/ 166 h 166"/>
                    <a:gd name="T22" fmla="*/ 64 w 164"/>
                    <a:gd name="T23" fmla="*/ 164 h 166"/>
                    <a:gd name="T24" fmla="*/ 49 w 164"/>
                    <a:gd name="T25" fmla="*/ 160 h 166"/>
                    <a:gd name="T26" fmla="*/ 36 w 164"/>
                    <a:gd name="T27" fmla="*/ 152 h 166"/>
                    <a:gd name="T28" fmla="*/ 24 w 164"/>
                    <a:gd name="T29" fmla="*/ 142 h 166"/>
                    <a:gd name="T30" fmla="*/ 13 w 164"/>
                    <a:gd name="T31" fmla="*/ 130 h 166"/>
                    <a:gd name="T32" fmla="*/ 6 w 164"/>
                    <a:gd name="T33" fmla="*/ 116 h 166"/>
                    <a:gd name="T34" fmla="*/ 1 w 164"/>
                    <a:gd name="T35" fmla="*/ 99 h 166"/>
                    <a:gd name="T36" fmla="*/ 0 w 164"/>
                    <a:gd name="T37" fmla="*/ 83 h 166"/>
                    <a:gd name="T38" fmla="*/ 0 w 164"/>
                    <a:gd name="T39" fmla="*/ 83 h 166"/>
                    <a:gd name="T40" fmla="*/ 1 w 164"/>
                    <a:gd name="T41" fmla="*/ 66 h 166"/>
                    <a:gd name="T42" fmla="*/ 6 w 164"/>
                    <a:gd name="T43" fmla="*/ 51 h 166"/>
                    <a:gd name="T44" fmla="*/ 13 w 164"/>
                    <a:gd name="T45" fmla="*/ 38 h 166"/>
                    <a:gd name="T46" fmla="*/ 24 w 164"/>
                    <a:gd name="T47" fmla="*/ 26 h 166"/>
                    <a:gd name="T48" fmla="*/ 36 w 164"/>
                    <a:gd name="T49" fmla="*/ 15 h 166"/>
                    <a:gd name="T50" fmla="*/ 49 w 164"/>
                    <a:gd name="T51" fmla="*/ 7 h 166"/>
                    <a:gd name="T52" fmla="*/ 64 w 164"/>
                    <a:gd name="T53" fmla="*/ 3 h 166"/>
                    <a:gd name="T54" fmla="*/ 81 w 164"/>
                    <a:gd name="T55" fmla="*/ 0 h 166"/>
                    <a:gd name="T56" fmla="*/ 81 w 164"/>
                    <a:gd name="T57" fmla="*/ 0 h 166"/>
                    <a:gd name="T58" fmla="*/ 99 w 164"/>
                    <a:gd name="T59" fmla="*/ 3 h 166"/>
                    <a:gd name="T60" fmla="*/ 114 w 164"/>
                    <a:gd name="T61" fmla="*/ 7 h 166"/>
                    <a:gd name="T62" fmla="*/ 128 w 164"/>
                    <a:gd name="T63" fmla="*/ 15 h 166"/>
                    <a:gd name="T64" fmla="*/ 140 w 164"/>
                    <a:gd name="T65" fmla="*/ 26 h 166"/>
                    <a:gd name="T66" fmla="*/ 150 w 164"/>
                    <a:gd name="T67" fmla="*/ 38 h 166"/>
                    <a:gd name="T68" fmla="*/ 158 w 164"/>
                    <a:gd name="T69" fmla="*/ 51 h 166"/>
                    <a:gd name="T70" fmla="*/ 162 w 164"/>
                    <a:gd name="T71" fmla="*/ 66 h 166"/>
                    <a:gd name="T72" fmla="*/ 164 w 164"/>
                    <a:gd name="T73" fmla="*/ 83 h 166"/>
                    <a:gd name="T74" fmla="*/ 164 w 164"/>
                    <a:gd name="T7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6">
                      <a:moveTo>
                        <a:pt x="164" y="83"/>
                      </a:moveTo>
                      <a:lnTo>
                        <a:pt x="164" y="83"/>
                      </a:lnTo>
                      <a:lnTo>
                        <a:pt x="162" y="99"/>
                      </a:lnTo>
                      <a:lnTo>
                        <a:pt x="158" y="116"/>
                      </a:lnTo>
                      <a:lnTo>
                        <a:pt x="150" y="130"/>
                      </a:lnTo>
                      <a:lnTo>
                        <a:pt x="140" y="142"/>
                      </a:lnTo>
                      <a:lnTo>
                        <a:pt x="128" y="152"/>
                      </a:lnTo>
                      <a:lnTo>
                        <a:pt x="114" y="160"/>
                      </a:lnTo>
                      <a:lnTo>
                        <a:pt x="99" y="164"/>
                      </a:lnTo>
                      <a:lnTo>
                        <a:pt x="81" y="166"/>
                      </a:lnTo>
                      <a:lnTo>
                        <a:pt x="81" y="166"/>
                      </a:lnTo>
                      <a:lnTo>
                        <a:pt x="64" y="164"/>
                      </a:lnTo>
                      <a:lnTo>
                        <a:pt x="49" y="160"/>
                      </a:lnTo>
                      <a:lnTo>
                        <a:pt x="36" y="152"/>
                      </a:lnTo>
                      <a:lnTo>
                        <a:pt x="24" y="142"/>
                      </a:lnTo>
                      <a:lnTo>
                        <a:pt x="13" y="130"/>
                      </a:lnTo>
                      <a:lnTo>
                        <a:pt x="6" y="116"/>
                      </a:lnTo>
                      <a:lnTo>
                        <a:pt x="1" y="99"/>
                      </a:lnTo>
                      <a:lnTo>
                        <a:pt x="0" y="83"/>
                      </a:lnTo>
                      <a:lnTo>
                        <a:pt x="0" y="83"/>
                      </a:lnTo>
                      <a:lnTo>
                        <a:pt x="1" y="66"/>
                      </a:lnTo>
                      <a:lnTo>
                        <a:pt x="6" y="51"/>
                      </a:lnTo>
                      <a:lnTo>
                        <a:pt x="13" y="38"/>
                      </a:lnTo>
                      <a:lnTo>
                        <a:pt x="24" y="26"/>
                      </a:lnTo>
                      <a:lnTo>
                        <a:pt x="36" y="15"/>
                      </a:lnTo>
                      <a:lnTo>
                        <a:pt x="49" y="7"/>
                      </a:lnTo>
                      <a:lnTo>
                        <a:pt x="64" y="3"/>
                      </a:lnTo>
                      <a:lnTo>
                        <a:pt x="81" y="0"/>
                      </a:lnTo>
                      <a:lnTo>
                        <a:pt x="81" y="0"/>
                      </a:lnTo>
                      <a:lnTo>
                        <a:pt x="99" y="3"/>
                      </a:lnTo>
                      <a:lnTo>
                        <a:pt x="114" y="7"/>
                      </a:lnTo>
                      <a:lnTo>
                        <a:pt x="128" y="15"/>
                      </a:lnTo>
                      <a:lnTo>
                        <a:pt x="140" y="26"/>
                      </a:lnTo>
                      <a:lnTo>
                        <a:pt x="150" y="38"/>
                      </a:lnTo>
                      <a:lnTo>
                        <a:pt x="158" y="51"/>
                      </a:lnTo>
                      <a:lnTo>
                        <a:pt x="162" y="66"/>
                      </a:lnTo>
                      <a:lnTo>
                        <a:pt x="164" y="83"/>
                      </a:lnTo>
                      <a:lnTo>
                        <a:pt x="164" y="83"/>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2" name="Freeform 368">
                  <a:extLst>
                    <a:ext uri="{FF2B5EF4-FFF2-40B4-BE49-F238E27FC236}">
                      <a16:creationId xmlns:a16="http://schemas.microsoft.com/office/drawing/2014/main" id="{F96E0BF2-F558-AA9B-C042-6E21B706FFA6}"/>
                    </a:ext>
                  </a:extLst>
                </p:cNvPr>
                <p:cNvSpPr>
                  <a:spLocks/>
                </p:cNvSpPr>
                <p:nvPr/>
              </p:nvSpPr>
              <p:spPr bwMode="auto">
                <a:xfrm>
                  <a:off x="2671" y="4661"/>
                  <a:ext cx="228" cy="228"/>
                </a:xfrm>
                <a:custGeom>
                  <a:avLst/>
                  <a:gdLst>
                    <a:gd name="T0" fmla="*/ 228 w 228"/>
                    <a:gd name="T1" fmla="*/ 115 h 228"/>
                    <a:gd name="T2" fmla="*/ 226 w 228"/>
                    <a:gd name="T3" fmla="*/ 137 h 228"/>
                    <a:gd name="T4" fmla="*/ 219 w 228"/>
                    <a:gd name="T5" fmla="*/ 158 h 228"/>
                    <a:gd name="T6" fmla="*/ 208 w 228"/>
                    <a:gd name="T7" fmla="*/ 178 h 228"/>
                    <a:gd name="T8" fmla="*/ 195 w 228"/>
                    <a:gd name="T9" fmla="*/ 195 h 228"/>
                    <a:gd name="T10" fmla="*/ 178 w 228"/>
                    <a:gd name="T11" fmla="*/ 210 h 228"/>
                    <a:gd name="T12" fmla="*/ 158 w 228"/>
                    <a:gd name="T13" fmla="*/ 219 h 228"/>
                    <a:gd name="T14" fmla="*/ 137 w 228"/>
                    <a:gd name="T15" fmla="*/ 226 h 228"/>
                    <a:gd name="T16" fmla="*/ 115 w 228"/>
                    <a:gd name="T17" fmla="*/ 228 h 228"/>
                    <a:gd name="T18" fmla="*/ 103 w 228"/>
                    <a:gd name="T19" fmla="*/ 228 h 228"/>
                    <a:gd name="T20" fmla="*/ 80 w 228"/>
                    <a:gd name="T21" fmla="*/ 223 h 228"/>
                    <a:gd name="T22" fmla="*/ 61 w 228"/>
                    <a:gd name="T23" fmla="*/ 214 h 228"/>
                    <a:gd name="T24" fmla="*/ 42 w 228"/>
                    <a:gd name="T25" fmla="*/ 202 h 228"/>
                    <a:gd name="T26" fmla="*/ 26 w 228"/>
                    <a:gd name="T27" fmla="*/ 187 h 228"/>
                    <a:gd name="T28" fmla="*/ 14 w 228"/>
                    <a:gd name="T29" fmla="*/ 169 h 228"/>
                    <a:gd name="T30" fmla="*/ 6 w 228"/>
                    <a:gd name="T31" fmla="*/ 148 h 228"/>
                    <a:gd name="T32" fmla="*/ 2 w 228"/>
                    <a:gd name="T33" fmla="*/ 127 h 228"/>
                    <a:gd name="T34" fmla="*/ 0 w 228"/>
                    <a:gd name="T35" fmla="*/ 115 h 228"/>
                    <a:gd name="T36" fmla="*/ 3 w 228"/>
                    <a:gd name="T37" fmla="*/ 92 h 228"/>
                    <a:gd name="T38" fmla="*/ 9 w 228"/>
                    <a:gd name="T39" fmla="*/ 71 h 228"/>
                    <a:gd name="T40" fmla="*/ 20 w 228"/>
                    <a:gd name="T41" fmla="*/ 51 h 228"/>
                    <a:gd name="T42" fmla="*/ 33 w 228"/>
                    <a:gd name="T43" fmla="*/ 35 h 228"/>
                    <a:gd name="T44" fmla="*/ 50 w 228"/>
                    <a:gd name="T45" fmla="*/ 20 h 228"/>
                    <a:gd name="T46" fmla="*/ 70 w 228"/>
                    <a:gd name="T47" fmla="*/ 9 h 228"/>
                    <a:gd name="T48" fmla="*/ 91 w 228"/>
                    <a:gd name="T49" fmla="*/ 3 h 228"/>
                    <a:gd name="T50" fmla="*/ 115 w 228"/>
                    <a:gd name="T51" fmla="*/ 0 h 228"/>
                    <a:gd name="T52" fmla="*/ 125 w 228"/>
                    <a:gd name="T53" fmla="*/ 2 h 228"/>
                    <a:gd name="T54" fmla="*/ 148 w 228"/>
                    <a:gd name="T55" fmla="*/ 6 h 228"/>
                    <a:gd name="T56" fmla="*/ 169 w 228"/>
                    <a:gd name="T57" fmla="*/ 15 h 228"/>
                    <a:gd name="T58" fmla="*/ 187 w 228"/>
                    <a:gd name="T59" fmla="*/ 27 h 228"/>
                    <a:gd name="T60" fmla="*/ 202 w 228"/>
                    <a:gd name="T61" fmla="*/ 42 h 228"/>
                    <a:gd name="T62" fmla="*/ 214 w 228"/>
                    <a:gd name="T63" fmla="*/ 60 h 228"/>
                    <a:gd name="T64" fmla="*/ 223 w 228"/>
                    <a:gd name="T65" fmla="*/ 80 h 228"/>
                    <a:gd name="T66" fmla="*/ 228 w 228"/>
                    <a:gd name="T67" fmla="*/ 103 h 228"/>
                    <a:gd name="T68" fmla="*/ 228 w 228"/>
                    <a:gd name="T69" fmla="*/ 11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8" h="228">
                      <a:moveTo>
                        <a:pt x="228" y="115"/>
                      </a:moveTo>
                      <a:lnTo>
                        <a:pt x="228" y="115"/>
                      </a:lnTo>
                      <a:lnTo>
                        <a:pt x="228" y="127"/>
                      </a:lnTo>
                      <a:lnTo>
                        <a:pt x="226" y="137"/>
                      </a:lnTo>
                      <a:lnTo>
                        <a:pt x="223" y="148"/>
                      </a:lnTo>
                      <a:lnTo>
                        <a:pt x="219" y="158"/>
                      </a:lnTo>
                      <a:lnTo>
                        <a:pt x="214" y="169"/>
                      </a:lnTo>
                      <a:lnTo>
                        <a:pt x="208" y="178"/>
                      </a:lnTo>
                      <a:lnTo>
                        <a:pt x="202" y="187"/>
                      </a:lnTo>
                      <a:lnTo>
                        <a:pt x="195" y="195"/>
                      </a:lnTo>
                      <a:lnTo>
                        <a:pt x="187" y="202"/>
                      </a:lnTo>
                      <a:lnTo>
                        <a:pt x="178" y="210"/>
                      </a:lnTo>
                      <a:lnTo>
                        <a:pt x="169" y="214"/>
                      </a:lnTo>
                      <a:lnTo>
                        <a:pt x="158" y="219"/>
                      </a:lnTo>
                      <a:lnTo>
                        <a:pt x="148" y="223"/>
                      </a:lnTo>
                      <a:lnTo>
                        <a:pt x="137" y="226"/>
                      </a:lnTo>
                      <a:lnTo>
                        <a:pt x="125" y="228"/>
                      </a:lnTo>
                      <a:lnTo>
                        <a:pt x="115" y="228"/>
                      </a:lnTo>
                      <a:lnTo>
                        <a:pt x="115" y="228"/>
                      </a:lnTo>
                      <a:lnTo>
                        <a:pt x="103" y="228"/>
                      </a:lnTo>
                      <a:lnTo>
                        <a:pt x="91" y="226"/>
                      </a:lnTo>
                      <a:lnTo>
                        <a:pt x="80" y="223"/>
                      </a:lnTo>
                      <a:lnTo>
                        <a:pt x="70" y="219"/>
                      </a:lnTo>
                      <a:lnTo>
                        <a:pt x="61" y="214"/>
                      </a:lnTo>
                      <a:lnTo>
                        <a:pt x="50" y="210"/>
                      </a:lnTo>
                      <a:lnTo>
                        <a:pt x="42" y="202"/>
                      </a:lnTo>
                      <a:lnTo>
                        <a:pt x="33" y="195"/>
                      </a:lnTo>
                      <a:lnTo>
                        <a:pt x="26" y="187"/>
                      </a:lnTo>
                      <a:lnTo>
                        <a:pt x="20" y="178"/>
                      </a:lnTo>
                      <a:lnTo>
                        <a:pt x="14" y="169"/>
                      </a:lnTo>
                      <a:lnTo>
                        <a:pt x="9" y="158"/>
                      </a:lnTo>
                      <a:lnTo>
                        <a:pt x="6" y="148"/>
                      </a:lnTo>
                      <a:lnTo>
                        <a:pt x="3" y="137"/>
                      </a:lnTo>
                      <a:lnTo>
                        <a:pt x="2" y="127"/>
                      </a:lnTo>
                      <a:lnTo>
                        <a:pt x="0" y="115"/>
                      </a:lnTo>
                      <a:lnTo>
                        <a:pt x="0" y="115"/>
                      </a:lnTo>
                      <a:lnTo>
                        <a:pt x="2" y="103"/>
                      </a:lnTo>
                      <a:lnTo>
                        <a:pt x="3" y="92"/>
                      </a:lnTo>
                      <a:lnTo>
                        <a:pt x="6" y="80"/>
                      </a:lnTo>
                      <a:lnTo>
                        <a:pt x="9" y="71"/>
                      </a:lnTo>
                      <a:lnTo>
                        <a:pt x="14" y="60"/>
                      </a:lnTo>
                      <a:lnTo>
                        <a:pt x="20" y="51"/>
                      </a:lnTo>
                      <a:lnTo>
                        <a:pt x="26" y="42"/>
                      </a:lnTo>
                      <a:lnTo>
                        <a:pt x="33" y="35"/>
                      </a:lnTo>
                      <a:lnTo>
                        <a:pt x="42" y="27"/>
                      </a:lnTo>
                      <a:lnTo>
                        <a:pt x="50" y="20"/>
                      </a:lnTo>
                      <a:lnTo>
                        <a:pt x="61" y="15"/>
                      </a:lnTo>
                      <a:lnTo>
                        <a:pt x="70" y="9"/>
                      </a:lnTo>
                      <a:lnTo>
                        <a:pt x="80" y="6"/>
                      </a:lnTo>
                      <a:lnTo>
                        <a:pt x="91" y="3"/>
                      </a:lnTo>
                      <a:lnTo>
                        <a:pt x="103" y="2"/>
                      </a:lnTo>
                      <a:lnTo>
                        <a:pt x="115" y="0"/>
                      </a:lnTo>
                      <a:lnTo>
                        <a:pt x="115" y="0"/>
                      </a:lnTo>
                      <a:lnTo>
                        <a:pt x="125" y="2"/>
                      </a:lnTo>
                      <a:lnTo>
                        <a:pt x="137" y="3"/>
                      </a:lnTo>
                      <a:lnTo>
                        <a:pt x="148" y="6"/>
                      </a:lnTo>
                      <a:lnTo>
                        <a:pt x="158" y="9"/>
                      </a:lnTo>
                      <a:lnTo>
                        <a:pt x="169" y="15"/>
                      </a:lnTo>
                      <a:lnTo>
                        <a:pt x="178" y="20"/>
                      </a:lnTo>
                      <a:lnTo>
                        <a:pt x="187" y="27"/>
                      </a:lnTo>
                      <a:lnTo>
                        <a:pt x="195" y="35"/>
                      </a:lnTo>
                      <a:lnTo>
                        <a:pt x="202" y="42"/>
                      </a:lnTo>
                      <a:lnTo>
                        <a:pt x="208" y="51"/>
                      </a:lnTo>
                      <a:lnTo>
                        <a:pt x="214" y="60"/>
                      </a:lnTo>
                      <a:lnTo>
                        <a:pt x="219" y="71"/>
                      </a:lnTo>
                      <a:lnTo>
                        <a:pt x="223" y="80"/>
                      </a:lnTo>
                      <a:lnTo>
                        <a:pt x="226" y="92"/>
                      </a:lnTo>
                      <a:lnTo>
                        <a:pt x="228" y="103"/>
                      </a:lnTo>
                      <a:lnTo>
                        <a:pt x="228" y="115"/>
                      </a:lnTo>
                      <a:lnTo>
                        <a:pt x="228" y="115"/>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3" name="Freeform 369">
                  <a:extLst>
                    <a:ext uri="{FF2B5EF4-FFF2-40B4-BE49-F238E27FC236}">
                      <a16:creationId xmlns:a16="http://schemas.microsoft.com/office/drawing/2014/main" id="{24775861-2C52-67BA-F563-7ED23A4CA4E8}"/>
                    </a:ext>
                  </a:extLst>
                </p:cNvPr>
                <p:cNvSpPr>
                  <a:spLocks/>
                </p:cNvSpPr>
                <p:nvPr/>
              </p:nvSpPr>
              <p:spPr bwMode="auto">
                <a:xfrm>
                  <a:off x="2477" y="4316"/>
                  <a:ext cx="264" cy="264"/>
                </a:xfrm>
                <a:custGeom>
                  <a:avLst/>
                  <a:gdLst>
                    <a:gd name="T0" fmla="*/ 264 w 264"/>
                    <a:gd name="T1" fmla="*/ 131 h 264"/>
                    <a:gd name="T2" fmla="*/ 261 w 264"/>
                    <a:gd name="T3" fmla="*/ 158 h 264"/>
                    <a:gd name="T4" fmla="*/ 253 w 264"/>
                    <a:gd name="T5" fmla="*/ 182 h 264"/>
                    <a:gd name="T6" fmla="*/ 241 w 264"/>
                    <a:gd name="T7" fmla="*/ 205 h 264"/>
                    <a:gd name="T8" fmla="*/ 224 w 264"/>
                    <a:gd name="T9" fmla="*/ 225 h 264"/>
                    <a:gd name="T10" fmla="*/ 206 w 264"/>
                    <a:gd name="T11" fmla="*/ 241 h 264"/>
                    <a:gd name="T12" fmla="*/ 184 w 264"/>
                    <a:gd name="T13" fmla="*/ 253 h 264"/>
                    <a:gd name="T14" fmla="*/ 158 w 264"/>
                    <a:gd name="T15" fmla="*/ 261 h 264"/>
                    <a:gd name="T16" fmla="*/ 132 w 264"/>
                    <a:gd name="T17" fmla="*/ 264 h 264"/>
                    <a:gd name="T18" fmla="*/ 119 w 264"/>
                    <a:gd name="T19" fmla="*/ 262 h 264"/>
                    <a:gd name="T20" fmla="*/ 93 w 264"/>
                    <a:gd name="T21" fmla="*/ 258 h 264"/>
                    <a:gd name="T22" fmla="*/ 69 w 264"/>
                    <a:gd name="T23" fmla="*/ 247 h 264"/>
                    <a:gd name="T24" fmla="*/ 48 w 264"/>
                    <a:gd name="T25" fmla="*/ 234 h 264"/>
                    <a:gd name="T26" fmla="*/ 30 w 264"/>
                    <a:gd name="T27" fmla="*/ 215 h 264"/>
                    <a:gd name="T28" fmla="*/ 16 w 264"/>
                    <a:gd name="T29" fmla="*/ 194 h 264"/>
                    <a:gd name="T30" fmla="*/ 6 w 264"/>
                    <a:gd name="T31" fmla="*/ 170 h 264"/>
                    <a:gd name="T32" fmla="*/ 1 w 264"/>
                    <a:gd name="T33" fmla="*/ 145 h 264"/>
                    <a:gd name="T34" fmla="*/ 0 w 264"/>
                    <a:gd name="T35" fmla="*/ 131 h 264"/>
                    <a:gd name="T36" fmla="*/ 3 w 264"/>
                    <a:gd name="T37" fmla="*/ 105 h 264"/>
                    <a:gd name="T38" fmla="*/ 10 w 264"/>
                    <a:gd name="T39" fmla="*/ 80 h 264"/>
                    <a:gd name="T40" fmla="*/ 22 w 264"/>
                    <a:gd name="T41" fmla="*/ 57 h 264"/>
                    <a:gd name="T42" fmla="*/ 39 w 264"/>
                    <a:gd name="T43" fmla="*/ 38 h 264"/>
                    <a:gd name="T44" fmla="*/ 59 w 264"/>
                    <a:gd name="T45" fmla="*/ 23 h 264"/>
                    <a:gd name="T46" fmla="*/ 81 w 264"/>
                    <a:gd name="T47" fmla="*/ 10 h 264"/>
                    <a:gd name="T48" fmla="*/ 105 w 264"/>
                    <a:gd name="T49" fmla="*/ 3 h 264"/>
                    <a:gd name="T50" fmla="*/ 132 w 264"/>
                    <a:gd name="T51" fmla="*/ 0 h 264"/>
                    <a:gd name="T52" fmla="*/ 146 w 264"/>
                    <a:gd name="T53" fmla="*/ 0 h 264"/>
                    <a:gd name="T54" fmla="*/ 172 w 264"/>
                    <a:gd name="T55" fmla="*/ 6 h 264"/>
                    <a:gd name="T56" fmla="*/ 194 w 264"/>
                    <a:gd name="T57" fmla="*/ 15 h 264"/>
                    <a:gd name="T58" fmla="*/ 215 w 264"/>
                    <a:gd name="T59" fmla="*/ 30 h 264"/>
                    <a:gd name="T60" fmla="*/ 233 w 264"/>
                    <a:gd name="T61" fmla="*/ 48 h 264"/>
                    <a:gd name="T62" fmla="*/ 248 w 264"/>
                    <a:gd name="T63" fmla="*/ 69 h 264"/>
                    <a:gd name="T64" fmla="*/ 258 w 264"/>
                    <a:gd name="T65" fmla="*/ 92 h 264"/>
                    <a:gd name="T66" fmla="*/ 264 w 264"/>
                    <a:gd name="T67" fmla="*/ 118 h 264"/>
                    <a:gd name="T68" fmla="*/ 264 w 264"/>
                    <a:gd name="T69" fmla="*/ 13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4">
                      <a:moveTo>
                        <a:pt x="264" y="131"/>
                      </a:moveTo>
                      <a:lnTo>
                        <a:pt x="264" y="131"/>
                      </a:lnTo>
                      <a:lnTo>
                        <a:pt x="264" y="145"/>
                      </a:lnTo>
                      <a:lnTo>
                        <a:pt x="261" y="158"/>
                      </a:lnTo>
                      <a:lnTo>
                        <a:pt x="258" y="170"/>
                      </a:lnTo>
                      <a:lnTo>
                        <a:pt x="253" y="182"/>
                      </a:lnTo>
                      <a:lnTo>
                        <a:pt x="248" y="194"/>
                      </a:lnTo>
                      <a:lnTo>
                        <a:pt x="241" y="205"/>
                      </a:lnTo>
                      <a:lnTo>
                        <a:pt x="233" y="215"/>
                      </a:lnTo>
                      <a:lnTo>
                        <a:pt x="224" y="225"/>
                      </a:lnTo>
                      <a:lnTo>
                        <a:pt x="215" y="234"/>
                      </a:lnTo>
                      <a:lnTo>
                        <a:pt x="206" y="241"/>
                      </a:lnTo>
                      <a:lnTo>
                        <a:pt x="194" y="247"/>
                      </a:lnTo>
                      <a:lnTo>
                        <a:pt x="184" y="253"/>
                      </a:lnTo>
                      <a:lnTo>
                        <a:pt x="172" y="258"/>
                      </a:lnTo>
                      <a:lnTo>
                        <a:pt x="158" y="261"/>
                      </a:lnTo>
                      <a:lnTo>
                        <a:pt x="146" y="262"/>
                      </a:lnTo>
                      <a:lnTo>
                        <a:pt x="132" y="264"/>
                      </a:lnTo>
                      <a:lnTo>
                        <a:pt x="132" y="264"/>
                      </a:lnTo>
                      <a:lnTo>
                        <a:pt x="119" y="262"/>
                      </a:lnTo>
                      <a:lnTo>
                        <a:pt x="105" y="261"/>
                      </a:lnTo>
                      <a:lnTo>
                        <a:pt x="93" y="258"/>
                      </a:lnTo>
                      <a:lnTo>
                        <a:pt x="81" y="253"/>
                      </a:lnTo>
                      <a:lnTo>
                        <a:pt x="69" y="247"/>
                      </a:lnTo>
                      <a:lnTo>
                        <a:pt x="59" y="241"/>
                      </a:lnTo>
                      <a:lnTo>
                        <a:pt x="48" y="234"/>
                      </a:lnTo>
                      <a:lnTo>
                        <a:pt x="39" y="225"/>
                      </a:lnTo>
                      <a:lnTo>
                        <a:pt x="30" y="215"/>
                      </a:lnTo>
                      <a:lnTo>
                        <a:pt x="22" y="205"/>
                      </a:lnTo>
                      <a:lnTo>
                        <a:pt x="16" y="194"/>
                      </a:lnTo>
                      <a:lnTo>
                        <a:pt x="10" y="182"/>
                      </a:lnTo>
                      <a:lnTo>
                        <a:pt x="6" y="170"/>
                      </a:lnTo>
                      <a:lnTo>
                        <a:pt x="3" y="158"/>
                      </a:lnTo>
                      <a:lnTo>
                        <a:pt x="1" y="145"/>
                      </a:lnTo>
                      <a:lnTo>
                        <a:pt x="0" y="131"/>
                      </a:lnTo>
                      <a:lnTo>
                        <a:pt x="0" y="131"/>
                      </a:lnTo>
                      <a:lnTo>
                        <a:pt x="1" y="118"/>
                      </a:lnTo>
                      <a:lnTo>
                        <a:pt x="3" y="105"/>
                      </a:lnTo>
                      <a:lnTo>
                        <a:pt x="6" y="92"/>
                      </a:lnTo>
                      <a:lnTo>
                        <a:pt x="10" y="80"/>
                      </a:lnTo>
                      <a:lnTo>
                        <a:pt x="16" y="69"/>
                      </a:lnTo>
                      <a:lnTo>
                        <a:pt x="22" y="57"/>
                      </a:lnTo>
                      <a:lnTo>
                        <a:pt x="30" y="48"/>
                      </a:lnTo>
                      <a:lnTo>
                        <a:pt x="39" y="38"/>
                      </a:lnTo>
                      <a:lnTo>
                        <a:pt x="48" y="30"/>
                      </a:lnTo>
                      <a:lnTo>
                        <a:pt x="59" y="23"/>
                      </a:lnTo>
                      <a:lnTo>
                        <a:pt x="69" y="15"/>
                      </a:lnTo>
                      <a:lnTo>
                        <a:pt x="81" y="10"/>
                      </a:lnTo>
                      <a:lnTo>
                        <a:pt x="93" y="6"/>
                      </a:lnTo>
                      <a:lnTo>
                        <a:pt x="105" y="3"/>
                      </a:lnTo>
                      <a:lnTo>
                        <a:pt x="119" y="0"/>
                      </a:lnTo>
                      <a:lnTo>
                        <a:pt x="132" y="0"/>
                      </a:lnTo>
                      <a:lnTo>
                        <a:pt x="132" y="0"/>
                      </a:lnTo>
                      <a:lnTo>
                        <a:pt x="146" y="0"/>
                      </a:lnTo>
                      <a:lnTo>
                        <a:pt x="158" y="3"/>
                      </a:lnTo>
                      <a:lnTo>
                        <a:pt x="172" y="6"/>
                      </a:lnTo>
                      <a:lnTo>
                        <a:pt x="184" y="10"/>
                      </a:lnTo>
                      <a:lnTo>
                        <a:pt x="194" y="15"/>
                      </a:lnTo>
                      <a:lnTo>
                        <a:pt x="206" y="23"/>
                      </a:lnTo>
                      <a:lnTo>
                        <a:pt x="215" y="30"/>
                      </a:lnTo>
                      <a:lnTo>
                        <a:pt x="224" y="38"/>
                      </a:lnTo>
                      <a:lnTo>
                        <a:pt x="233" y="48"/>
                      </a:lnTo>
                      <a:lnTo>
                        <a:pt x="241" y="57"/>
                      </a:lnTo>
                      <a:lnTo>
                        <a:pt x="248" y="69"/>
                      </a:lnTo>
                      <a:lnTo>
                        <a:pt x="253" y="80"/>
                      </a:lnTo>
                      <a:lnTo>
                        <a:pt x="258" y="92"/>
                      </a:lnTo>
                      <a:lnTo>
                        <a:pt x="261" y="105"/>
                      </a:lnTo>
                      <a:lnTo>
                        <a:pt x="264" y="118"/>
                      </a:lnTo>
                      <a:lnTo>
                        <a:pt x="264" y="131"/>
                      </a:lnTo>
                      <a:lnTo>
                        <a:pt x="264" y="13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4" name="Freeform 370">
                  <a:extLst>
                    <a:ext uri="{FF2B5EF4-FFF2-40B4-BE49-F238E27FC236}">
                      <a16:creationId xmlns:a16="http://schemas.microsoft.com/office/drawing/2014/main" id="{C2885775-45A2-9FCB-6BA8-73E8EAB1997F}"/>
                    </a:ext>
                  </a:extLst>
                </p:cNvPr>
                <p:cNvSpPr>
                  <a:spLocks/>
                </p:cNvSpPr>
                <p:nvPr/>
              </p:nvSpPr>
              <p:spPr bwMode="auto">
                <a:xfrm>
                  <a:off x="2677" y="4860"/>
                  <a:ext cx="174" cy="173"/>
                </a:xfrm>
                <a:custGeom>
                  <a:avLst/>
                  <a:gdLst>
                    <a:gd name="T0" fmla="*/ 174 w 174"/>
                    <a:gd name="T1" fmla="*/ 86 h 173"/>
                    <a:gd name="T2" fmla="*/ 174 w 174"/>
                    <a:gd name="T3" fmla="*/ 86 h 173"/>
                    <a:gd name="T4" fmla="*/ 172 w 174"/>
                    <a:gd name="T5" fmla="*/ 104 h 173"/>
                    <a:gd name="T6" fmla="*/ 166 w 174"/>
                    <a:gd name="T7" fmla="*/ 121 h 173"/>
                    <a:gd name="T8" fmla="*/ 158 w 174"/>
                    <a:gd name="T9" fmla="*/ 134 h 173"/>
                    <a:gd name="T10" fmla="*/ 148 w 174"/>
                    <a:gd name="T11" fmla="*/ 148 h 173"/>
                    <a:gd name="T12" fmla="*/ 134 w 174"/>
                    <a:gd name="T13" fmla="*/ 158 h 173"/>
                    <a:gd name="T14" fmla="*/ 121 w 174"/>
                    <a:gd name="T15" fmla="*/ 166 h 173"/>
                    <a:gd name="T16" fmla="*/ 104 w 174"/>
                    <a:gd name="T17" fmla="*/ 170 h 173"/>
                    <a:gd name="T18" fmla="*/ 86 w 174"/>
                    <a:gd name="T19" fmla="*/ 173 h 173"/>
                    <a:gd name="T20" fmla="*/ 86 w 174"/>
                    <a:gd name="T21" fmla="*/ 173 h 173"/>
                    <a:gd name="T22" fmla="*/ 70 w 174"/>
                    <a:gd name="T23" fmla="*/ 170 h 173"/>
                    <a:gd name="T24" fmla="*/ 53 w 174"/>
                    <a:gd name="T25" fmla="*/ 166 h 173"/>
                    <a:gd name="T26" fmla="*/ 38 w 174"/>
                    <a:gd name="T27" fmla="*/ 158 h 173"/>
                    <a:gd name="T28" fmla="*/ 26 w 174"/>
                    <a:gd name="T29" fmla="*/ 148 h 173"/>
                    <a:gd name="T30" fmla="*/ 15 w 174"/>
                    <a:gd name="T31" fmla="*/ 134 h 173"/>
                    <a:gd name="T32" fmla="*/ 6 w 174"/>
                    <a:gd name="T33" fmla="*/ 121 h 173"/>
                    <a:gd name="T34" fmla="*/ 2 w 174"/>
                    <a:gd name="T35" fmla="*/ 104 h 173"/>
                    <a:gd name="T36" fmla="*/ 0 w 174"/>
                    <a:gd name="T37" fmla="*/ 86 h 173"/>
                    <a:gd name="T38" fmla="*/ 0 w 174"/>
                    <a:gd name="T39" fmla="*/ 86 h 173"/>
                    <a:gd name="T40" fmla="*/ 2 w 174"/>
                    <a:gd name="T41" fmla="*/ 69 h 173"/>
                    <a:gd name="T42" fmla="*/ 6 w 174"/>
                    <a:gd name="T43" fmla="*/ 53 h 173"/>
                    <a:gd name="T44" fmla="*/ 15 w 174"/>
                    <a:gd name="T45" fmla="*/ 38 h 173"/>
                    <a:gd name="T46" fmla="*/ 26 w 174"/>
                    <a:gd name="T47" fmla="*/ 24 h 173"/>
                    <a:gd name="T48" fmla="*/ 38 w 174"/>
                    <a:gd name="T49" fmla="*/ 14 h 173"/>
                    <a:gd name="T50" fmla="*/ 53 w 174"/>
                    <a:gd name="T51" fmla="*/ 6 h 173"/>
                    <a:gd name="T52" fmla="*/ 70 w 174"/>
                    <a:gd name="T53" fmla="*/ 2 h 173"/>
                    <a:gd name="T54" fmla="*/ 86 w 174"/>
                    <a:gd name="T55" fmla="*/ 0 h 173"/>
                    <a:gd name="T56" fmla="*/ 86 w 174"/>
                    <a:gd name="T57" fmla="*/ 0 h 173"/>
                    <a:gd name="T58" fmla="*/ 104 w 174"/>
                    <a:gd name="T59" fmla="*/ 2 h 173"/>
                    <a:gd name="T60" fmla="*/ 121 w 174"/>
                    <a:gd name="T61" fmla="*/ 6 h 173"/>
                    <a:gd name="T62" fmla="*/ 134 w 174"/>
                    <a:gd name="T63" fmla="*/ 14 h 173"/>
                    <a:gd name="T64" fmla="*/ 148 w 174"/>
                    <a:gd name="T65" fmla="*/ 24 h 173"/>
                    <a:gd name="T66" fmla="*/ 158 w 174"/>
                    <a:gd name="T67" fmla="*/ 38 h 173"/>
                    <a:gd name="T68" fmla="*/ 166 w 174"/>
                    <a:gd name="T69" fmla="*/ 53 h 173"/>
                    <a:gd name="T70" fmla="*/ 172 w 174"/>
                    <a:gd name="T71" fmla="*/ 69 h 173"/>
                    <a:gd name="T72" fmla="*/ 174 w 174"/>
                    <a:gd name="T73" fmla="*/ 86 h 173"/>
                    <a:gd name="T74" fmla="*/ 174 w 174"/>
                    <a:gd name="T75" fmla="*/ 8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3">
                      <a:moveTo>
                        <a:pt x="174" y="86"/>
                      </a:moveTo>
                      <a:lnTo>
                        <a:pt x="174" y="86"/>
                      </a:lnTo>
                      <a:lnTo>
                        <a:pt x="172" y="104"/>
                      </a:lnTo>
                      <a:lnTo>
                        <a:pt x="166" y="121"/>
                      </a:lnTo>
                      <a:lnTo>
                        <a:pt x="158" y="134"/>
                      </a:lnTo>
                      <a:lnTo>
                        <a:pt x="148" y="148"/>
                      </a:lnTo>
                      <a:lnTo>
                        <a:pt x="134" y="158"/>
                      </a:lnTo>
                      <a:lnTo>
                        <a:pt x="121" y="166"/>
                      </a:lnTo>
                      <a:lnTo>
                        <a:pt x="104" y="170"/>
                      </a:lnTo>
                      <a:lnTo>
                        <a:pt x="86" y="173"/>
                      </a:lnTo>
                      <a:lnTo>
                        <a:pt x="86" y="173"/>
                      </a:lnTo>
                      <a:lnTo>
                        <a:pt x="70" y="170"/>
                      </a:lnTo>
                      <a:lnTo>
                        <a:pt x="53" y="166"/>
                      </a:lnTo>
                      <a:lnTo>
                        <a:pt x="38" y="158"/>
                      </a:lnTo>
                      <a:lnTo>
                        <a:pt x="26" y="148"/>
                      </a:lnTo>
                      <a:lnTo>
                        <a:pt x="15" y="134"/>
                      </a:lnTo>
                      <a:lnTo>
                        <a:pt x="6" y="121"/>
                      </a:lnTo>
                      <a:lnTo>
                        <a:pt x="2" y="104"/>
                      </a:lnTo>
                      <a:lnTo>
                        <a:pt x="0" y="86"/>
                      </a:lnTo>
                      <a:lnTo>
                        <a:pt x="0" y="86"/>
                      </a:lnTo>
                      <a:lnTo>
                        <a:pt x="2" y="69"/>
                      </a:lnTo>
                      <a:lnTo>
                        <a:pt x="6" y="53"/>
                      </a:lnTo>
                      <a:lnTo>
                        <a:pt x="15" y="38"/>
                      </a:lnTo>
                      <a:lnTo>
                        <a:pt x="26" y="24"/>
                      </a:lnTo>
                      <a:lnTo>
                        <a:pt x="38" y="14"/>
                      </a:lnTo>
                      <a:lnTo>
                        <a:pt x="53" y="6"/>
                      </a:lnTo>
                      <a:lnTo>
                        <a:pt x="70" y="2"/>
                      </a:lnTo>
                      <a:lnTo>
                        <a:pt x="86" y="0"/>
                      </a:lnTo>
                      <a:lnTo>
                        <a:pt x="86" y="0"/>
                      </a:lnTo>
                      <a:lnTo>
                        <a:pt x="104" y="2"/>
                      </a:lnTo>
                      <a:lnTo>
                        <a:pt x="121" y="6"/>
                      </a:lnTo>
                      <a:lnTo>
                        <a:pt x="134" y="14"/>
                      </a:lnTo>
                      <a:lnTo>
                        <a:pt x="148" y="24"/>
                      </a:lnTo>
                      <a:lnTo>
                        <a:pt x="158" y="38"/>
                      </a:lnTo>
                      <a:lnTo>
                        <a:pt x="166" y="53"/>
                      </a:lnTo>
                      <a:lnTo>
                        <a:pt x="172" y="69"/>
                      </a:lnTo>
                      <a:lnTo>
                        <a:pt x="174" y="86"/>
                      </a:lnTo>
                      <a:lnTo>
                        <a:pt x="174" y="86"/>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5" name="Freeform 371">
                  <a:extLst>
                    <a:ext uri="{FF2B5EF4-FFF2-40B4-BE49-F238E27FC236}">
                      <a16:creationId xmlns:a16="http://schemas.microsoft.com/office/drawing/2014/main" id="{7BEC326B-08A4-F0E6-14AF-30AC145754C1}"/>
                    </a:ext>
                  </a:extLst>
                </p:cNvPr>
                <p:cNvSpPr>
                  <a:spLocks/>
                </p:cNvSpPr>
                <p:nvPr/>
              </p:nvSpPr>
              <p:spPr bwMode="auto">
                <a:xfrm>
                  <a:off x="2762" y="4955"/>
                  <a:ext cx="170" cy="170"/>
                </a:xfrm>
                <a:custGeom>
                  <a:avLst/>
                  <a:gdLst>
                    <a:gd name="T0" fmla="*/ 170 w 170"/>
                    <a:gd name="T1" fmla="*/ 84 h 170"/>
                    <a:gd name="T2" fmla="*/ 170 w 170"/>
                    <a:gd name="T3" fmla="*/ 84 h 170"/>
                    <a:gd name="T4" fmla="*/ 168 w 170"/>
                    <a:gd name="T5" fmla="*/ 103 h 170"/>
                    <a:gd name="T6" fmla="*/ 162 w 170"/>
                    <a:gd name="T7" fmla="*/ 118 h 170"/>
                    <a:gd name="T8" fmla="*/ 155 w 170"/>
                    <a:gd name="T9" fmla="*/ 133 h 170"/>
                    <a:gd name="T10" fmla="*/ 144 w 170"/>
                    <a:gd name="T11" fmla="*/ 145 h 170"/>
                    <a:gd name="T12" fmla="*/ 132 w 170"/>
                    <a:gd name="T13" fmla="*/ 155 h 170"/>
                    <a:gd name="T14" fmla="*/ 117 w 170"/>
                    <a:gd name="T15" fmla="*/ 163 h 170"/>
                    <a:gd name="T16" fmla="*/ 102 w 170"/>
                    <a:gd name="T17" fmla="*/ 169 h 170"/>
                    <a:gd name="T18" fmla="*/ 84 w 170"/>
                    <a:gd name="T19" fmla="*/ 170 h 170"/>
                    <a:gd name="T20" fmla="*/ 84 w 170"/>
                    <a:gd name="T21" fmla="*/ 170 h 170"/>
                    <a:gd name="T22" fmla="*/ 67 w 170"/>
                    <a:gd name="T23" fmla="*/ 169 h 170"/>
                    <a:gd name="T24" fmla="*/ 51 w 170"/>
                    <a:gd name="T25" fmla="*/ 163 h 170"/>
                    <a:gd name="T26" fmla="*/ 36 w 170"/>
                    <a:gd name="T27" fmla="*/ 155 h 170"/>
                    <a:gd name="T28" fmla="*/ 24 w 170"/>
                    <a:gd name="T29" fmla="*/ 145 h 170"/>
                    <a:gd name="T30" fmla="*/ 13 w 170"/>
                    <a:gd name="T31" fmla="*/ 133 h 170"/>
                    <a:gd name="T32" fmla="*/ 6 w 170"/>
                    <a:gd name="T33" fmla="*/ 118 h 170"/>
                    <a:gd name="T34" fmla="*/ 1 w 170"/>
                    <a:gd name="T35" fmla="*/ 103 h 170"/>
                    <a:gd name="T36" fmla="*/ 0 w 170"/>
                    <a:gd name="T37" fmla="*/ 84 h 170"/>
                    <a:gd name="T38" fmla="*/ 0 w 170"/>
                    <a:gd name="T39" fmla="*/ 84 h 170"/>
                    <a:gd name="T40" fmla="*/ 1 w 170"/>
                    <a:gd name="T41" fmla="*/ 68 h 170"/>
                    <a:gd name="T42" fmla="*/ 6 w 170"/>
                    <a:gd name="T43" fmla="*/ 51 h 170"/>
                    <a:gd name="T44" fmla="*/ 13 w 170"/>
                    <a:gd name="T45" fmla="*/ 38 h 170"/>
                    <a:gd name="T46" fmla="*/ 24 w 170"/>
                    <a:gd name="T47" fmla="*/ 24 h 170"/>
                    <a:gd name="T48" fmla="*/ 36 w 170"/>
                    <a:gd name="T49" fmla="*/ 14 h 170"/>
                    <a:gd name="T50" fmla="*/ 51 w 170"/>
                    <a:gd name="T51" fmla="*/ 6 h 170"/>
                    <a:gd name="T52" fmla="*/ 67 w 170"/>
                    <a:gd name="T53" fmla="*/ 2 h 170"/>
                    <a:gd name="T54" fmla="*/ 84 w 170"/>
                    <a:gd name="T55" fmla="*/ 0 h 170"/>
                    <a:gd name="T56" fmla="*/ 84 w 170"/>
                    <a:gd name="T57" fmla="*/ 0 h 170"/>
                    <a:gd name="T58" fmla="*/ 102 w 170"/>
                    <a:gd name="T59" fmla="*/ 2 h 170"/>
                    <a:gd name="T60" fmla="*/ 117 w 170"/>
                    <a:gd name="T61" fmla="*/ 6 h 170"/>
                    <a:gd name="T62" fmla="*/ 132 w 170"/>
                    <a:gd name="T63" fmla="*/ 14 h 170"/>
                    <a:gd name="T64" fmla="*/ 144 w 170"/>
                    <a:gd name="T65" fmla="*/ 24 h 170"/>
                    <a:gd name="T66" fmla="*/ 155 w 170"/>
                    <a:gd name="T67" fmla="*/ 38 h 170"/>
                    <a:gd name="T68" fmla="*/ 162 w 170"/>
                    <a:gd name="T69" fmla="*/ 51 h 170"/>
                    <a:gd name="T70" fmla="*/ 168 w 170"/>
                    <a:gd name="T71" fmla="*/ 68 h 170"/>
                    <a:gd name="T72" fmla="*/ 170 w 170"/>
                    <a:gd name="T73" fmla="*/ 84 h 170"/>
                    <a:gd name="T74" fmla="*/ 170 w 170"/>
                    <a:gd name="T75"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170">
                      <a:moveTo>
                        <a:pt x="170" y="84"/>
                      </a:moveTo>
                      <a:lnTo>
                        <a:pt x="170" y="84"/>
                      </a:lnTo>
                      <a:lnTo>
                        <a:pt x="168" y="103"/>
                      </a:lnTo>
                      <a:lnTo>
                        <a:pt x="162" y="118"/>
                      </a:lnTo>
                      <a:lnTo>
                        <a:pt x="155" y="133"/>
                      </a:lnTo>
                      <a:lnTo>
                        <a:pt x="144" y="145"/>
                      </a:lnTo>
                      <a:lnTo>
                        <a:pt x="132" y="155"/>
                      </a:lnTo>
                      <a:lnTo>
                        <a:pt x="117" y="163"/>
                      </a:lnTo>
                      <a:lnTo>
                        <a:pt x="102" y="169"/>
                      </a:lnTo>
                      <a:lnTo>
                        <a:pt x="84" y="170"/>
                      </a:lnTo>
                      <a:lnTo>
                        <a:pt x="84" y="170"/>
                      </a:lnTo>
                      <a:lnTo>
                        <a:pt x="67" y="169"/>
                      </a:lnTo>
                      <a:lnTo>
                        <a:pt x="51" y="163"/>
                      </a:lnTo>
                      <a:lnTo>
                        <a:pt x="36" y="155"/>
                      </a:lnTo>
                      <a:lnTo>
                        <a:pt x="24" y="145"/>
                      </a:lnTo>
                      <a:lnTo>
                        <a:pt x="13" y="133"/>
                      </a:lnTo>
                      <a:lnTo>
                        <a:pt x="6" y="118"/>
                      </a:lnTo>
                      <a:lnTo>
                        <a:pt x="1" y="103"/>
                      </a:lnTo>
                      <a:lnTo>
                        <a:pt x="0" y="84"/>
                      </a:lnTo>
                      <a:lnTo>
                        <a:pt x="0" y="84"/>
                      </a:lnTo>
                      <a:lnTo>
                        <a:pt x="1" y="68"/>
                      </a:lnTo>
                      <a:lnTo>
                        <a:pt x="6" y="51"/>
                      </a:lnTo>
                      <a:lnTo>
                        <a:pt x="13" y="38"/>
                      </a:lnTo>
                      <a:lnTo>
                        <a:pt x="24" y="24"/>
                      </a:lnTo>
                      <a:lnTo>
                        <a:pt x="36" y="14"/>
                      </a:lnTo>
                      <a:lnTo>
                        <a:pt x="51" y="6"/>
                      </a:lnTo>
                      <a:lnTo>
                        <a:pt x="67" y="2"/>
                      </a:lnTo>
                      <a:lnTo>
                        <a:pt x="84" y="0"/>
                      </a:lnTo>
                      <a:lnTo>
                        <a:pt x="84" y="0"/>
                      </a:lnTo>
                      <a:lnTo>
                        <a:pt x="102" y="2"/>
                      </a:lnTo>
                      <a:lnTo>
                        <a:pt x="117" y="6"/>
                      </a:lnTo>
                      <a:lnTo>
                        <a:pt x="132" y="14"/>
                      </a:lnTo>
                      <a:lnTo>
                        <a:pt x="144" y="24"/>
                      </a:lnTo>
                      <a:lnTo>
                        <a:pt x="155" y="38"/>
                      </a:lnTo>
                      <a:lnTo>
                        <a:pt x="162" y="51"/>
                      </a:lnTo>
                      <a:lnTo>
                        <a:pt x="168" y="68"/>
                      </a:lnTo>
                      <a:lnTo>
                        <a:pt x="170" y="84"/>
                      </a:lnTo>
                      <a:lnTo>
                        <a:pt x="170" y="84"/>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6" name="Freeform 372">
                  <a:extLst>
                    <a:ext uri="{FF2B5EF4-FFF2-40B4-BE49-F238E27FC236}">
                      <a16:creationId xmlns:a16="http://schemas.microsoft.com/office/drawing/2014/main" id="{8A8CE366-77DF-0D41-2757-45C0568E1163}"/>
                    </a:ext>
                  </a:extLst>
                </p:cNvPr>
                <p:cNvSpPr>
                  <a:spLocks/>
                </p:cNvSpPr>
                <p:nvPr/>
              </p:nvSpPr>
              <p:spPr bwMode="auto">
                <a:xfrm>
                  <a:off x="2780" y="5044"/>
                  <a:ext cx="163" cy="163"/>
                </a:xfrm>
                <a:custGeom>
                  <a:avLst/>
                  <a:gdLst>
                    <a:gd name="T0" fmla="*/ 163 w 163"/>
                    <a:gd name="T1" fmla="*/ 81 h 163"/>
                    <a:gd name="T2" fmla="*/ 163 w 163"/>
                    <a:gd name="T3" fmla="*/ 81 h 163"/>
                    <a:gd name="T4" fmla="*/ 161 w 163"/>
                    <a:gd name="T5" fmla="*/ 98 h 163"/>
                    <a:gd name="T6" fmla="*/ 156 w 163"/>
                    <a:gd name="T7" fmla="*/ 113 h 163"/>
                    <a:gd name="T8" fmla="*/ 149 w 163"/>
                    <a:gd name="T9" fmla="*/ 127 h 163"/>
                    <a:gd name="T10" fmla="*/ 138 w 163"/>
                    <a:gd name="T11" fmla="*/ 139 h 163"/>
                    <a:gd name="T12" fmla="*/ 126 w 163"/>
                    <a:gd name="T13" fmla="*/ 148 h 163"/>
                    <a:gd name="T14" fmla="*/ 113 w 163"/>
                    <a:gd name="T15" fmla="*/ 155 h 163"/>
                    <a:gd name="T16" fmla="*/ 98 w 163"/>
                    <a:gd name="T17" fmla="*/ 161 h 163"/>
                    <a:gd name="T18" fmla="*/ 81 w 163"/>
                    <a:gd name="T19" fmla="*/ 163 h 163"/>
                    <a:gd name="T20" fmla="*/ 81 w 163"/>
                    <a:gd name="T21" fmla="*/ 163 h 163"/>
                    <a:gd name="T22" fmla="*/ 65 w 163"/>
                    <a:gd name="T23" fmla="*/ 161 h 163"/>
                    <a:gd name="T24" fmla="*/ 49 w 163"/>
                    <a:gd name="T25" fmla="*/ 155 h 163"/>
                    <a:gd name="T26" fmla="*/ 36 w 163"/>
                    <a:gd name="T27" fmla="*/ 148 h 163"/>
                    <a:gd name="T28" fmla="*/ 24 w 163"/>
                    <a:gd name="T29" fmla="*/ 139 h 163"/>
                    <a:gd name="T30" fmla="*/ 13 w 163"/>
                    <a:gd name="T31" fmla="*/ 127 h 163"/>
                    <a:gd name="T32" fmla="*/ 6 w 163"/>
                    <a:gd name="T33" fmla="*/ 113 h 163"/>
                    <a:gd name="T34" fmla="*/ 1 w 163"/>
                    <a:gd name="T35" fmla="*/ 98 h 163"/>
                    <a:gd name="T36" fmla="*/ 0 w 163"/>
                    <a:gd name="T37" fmla="*/ 81 h 163"/>
                    <a:gd name="T38" fmla="*/ 0 w 163"/>
                    <a:gd name="T39" fmla="*/ 81 h 163"/>
                    <a:gd name="T40" fmla="*/ 1 w 163"/>
                    <a:gd name="T41" fmla="*/ 65 h 163"/>
                    <a:gd name="T42" fmla="*/ 6 w 163"/>
                    <a:gd name="T43" fmla="*/ 50 h 163"/>
                    <a:gd name="T44" fmla="*/ 13 w 163"/>
                    <a:gd name="T45" fmla="*/ 36 h 163"/>
                    <a:gd name="T46" fmla="*/ 24 w 163"/>
                    <a:gd name="T47" fmla="*/ 24 h 163"/>
                    <a:gd name="T48" fmla="*/ 36 w 163"/>
                    <a:gd name="T49" fmla="*/ 14 h 163"/>
                    <a:gd name="T50" fmla="*/ 49 w 163"/>
                    <a:gd name="T51" fmla="*/ 6 h 163"/>
                    <a:gd name="T52" fmla="*/ 65 w 163"/>
                    <a:gd name="T53" fmla="*/ 1 h 163"/>
                    <a:gd name="T54" fmla="*/ 81 w 163"/>
                    <a:gd name="T55" fmla="*/ 0 h 163"/>
                    <a:gd name="T56" fmla="*/ 81 w 163"/>
                    <a:gd name="T57" fmla="*/ 0 h 163"/>
                    <a:gd name="T58" fmla="*/ 98 w 163"/>
                    <a:gd name="T59" fmla="*/ 1 h 163"/>
                    <a:gd name="T60" fmla="*/ 113 w 163"/>
                    <a:gd name="T61" fmla="*/ 6 h 163"/>
                    <a:gd name="T62" fmla="*/ 126 w 163"/>
                    <a:gd name="T63" fmla="*/ 14 h 163"/>
                    <a:gd name="T64" fmla="*/ 138 w 163"/>
                    <a:gd name="T65" fmla="*/ 24 h 163"/>
                    <a:gd name="T66" fmla="*/ 149 w 163"/>
                    <a:gd name="T67" fmla="*/ 36 h 163"/>
                    <a:gd name="T68" fmla="*/ 156 w 163"/>
                    <a:gd name="T69" fmla="*/ 50 h 163"/>
                    <a:gd name="T70" fmla="*/ 161 w 163"/>
                    <a:gd name="T71" fmla="*/ 65 h 163"/>
                    <a:gd name="T72" fmla="*/ 163 w 163"/>
                    <a:gd name="T73" fmla="*/ 81 h 163"/>
                    <a:gd name="T74" fmla="*/ 163 w 163"/>
                    <a:gd name="T75"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3">
                      <a:moveTo>
                        <a:pt x="163" y="81"/>
                      </a:moveTo>
                      <a:lnTo>
                        <a:pt x="163" y="81"/>
                      </a:lnTo>
                      <a:lnTo>
                        <a:pt x="161" y="98"/>
                      </a:lnTo>
                      <a:lnTo>
                        <a:pt x="156" y="113"/>
                      </a:lnTo>
                      <a:lnTo>
                        <a:pt x="149" y="127"/>
                      </a:lnTo>
                      <a:lnTo>
                        <a:pt x="138" y="139"/>
                      </a:lnTo>
                      <a:lnTo>
                        <a:pt x="126" y="148"/>
                      </a:lnTo>
                      <a:lnTo>
                        <a:pt x="113" y="155"/>
                      </a:lnTo>
                      <a:lnTo>
                        <a:pt x="98" y="161"/>
                      </a:lnTo>
                      <a:lnTo>
                        <a:pt x="81" y="163"/>
                      </a:lnTo>
                      <a:lnTo>
                        <a:pt x="81" y="163"/>
                      </a:lnTo>
                      <a:lnTo>
                        <a:pt x="65" y="161"/>
                      </a:lnTo>
                      <a:lnTo>
                        <a:pt x="49" y="155"/>
                      </a:lnTo>
                      <a:lnTo>
                        <a:pt x="36" y="148"/>
                      </a:lnTo>
                      <a:lnTo>
                        <a:pt x="24" y="139"/>
                      </a:lnTo>
                      <a:lnTo>
                        <a:pt x="13" y="127"/>
                      </a:lnTo>
                      <a:lnTo>
                        <a:pt x="6" y="113"/>
                      </a:lnTo>
                      <a:lnTo>
                        <a:pt x="1" y="98"/>
                      </a:lnTo>
                      <a:lnTo>
                        <a:pt x="0" y="81"/>
                      </a:lnTo>
                      <a:lnTo>
                        <a:pt x="0" y="81"/>
                      </a:lnTo>
                      <a:lnTo>
                        <a:pt x="1" y="65"/>
                      </a:lnTo>
                      <a:lnTo>
                        <a:pt x="6" y="50"/>
                      </a:lnTo>
                      <a:lnTo>
                        <a:pt x="13" y="36"/>
                      </a:lnTo>
                      <a:lnTo>
                        <a:pt x="24" y="24"/>
                      </a:lnTo>
                      <a:lnTo>
                        <a:pt x="36" y="14"/>
                      </a:lnTo>
                      <a:lnTo>
                        <a:pt x="49" y="6"/>
                      </a:lnTo>
                      <a:lnTo>
                        <a:pt x="65" y="1"/>
                      </a:lnTo>
                      <a:lnTo>
                        <a:pt x="81" y="0"/>
                      </a:lnTo>
                      <a:lnTo>
                        <a:pt x="81" y="0"/>
                      </a:lnTo>
                      <a:lnTo>
                        <a:pt x="98" y="1"/>
                      </a:lnTo>
                      <a:lnTo>
                        <a:pt x="113" y="6"/>
                      </a:lnTo>
                      <a:lnTo>
                        <a:pt x="126" y="14"/>
                      </a:lnTo>
                      <a:lnTo>
                        <a:pt x="138" y="24"/>
                      </a:lnTo>
                      <a:lnTo>
                        <a:pt x="149" y="36"/>
                      </a:lnTo>
                      <a:lnTo>
                        <a:pt x="156" y="50"/>
                      </a:lnTo>
                      <a:lnTo>
                        <a:pt x="161" y="65"/>
                      </a:lnTo>
                      <a:lnTo>
                        <a:pt x="163" y="81"/>
                      </a:lnTo>
                      <a:lnTo>
                        <a:pt x="163" y="8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7" name="Freeform 373">
                  <a:extLst>
                    <a:ext uri="{FF2B5EF4-FFF2-40B4-BE49-F238E27FC236}">
                      <a16:creationId xmlns:a16="http://schemas.microsoft.com/office/drawing/2014/main" id="{B2EAB4A1-EDAD-BD35-EB6D-6ECB0C22F657}"/>
                    </a:ext>
                  </a:extLst>
                </p:cNvPr>
                <p:cNvSpPr>
                  <a:spLocks/>
                </p:cNvSpPr>
                <p:nvPr/>
              </p:nvSpPr>
              <p:spPr bwMode="auto">
                <a:xfrm>
                  <a:off x="2715" y="5333"/>
                  <a:ext cx="146" cy="147"/>
                </a:xfrm>
                <a:custGeom>
                  <a:avLst/>
                  <a:gdLst>
                    <a:gd name="T0" fmla="*/ 146 w 146"/>
                    <a:gd name="T1" fmla="*/ 74 h 147"/>
                    <a:gd name="T2" fmla="*/ 146 w 146"/>
                    <a:gd name="T3" fmla="*/ 74 h 147"/>
                    <a:gd name="T4" fmla="*/ 145 w 146"/>
                    <a:gd name="T5" fmla="*/ 88 h 147"/>
                    <a:gd name="T6" fmla="*/ 140 w 146"/>
                    <a:gd name="T7" fmla="*/ 103 h 147"/>
                    <a:gd name="T8" fmla="*/ 134 w 146"/>
                    <a:gd name="T9" fmla="*/ 115 h 147"/>
                    <a:gd name="T10" fmla="*/ 125 w 146"/>
                    <a:gd name="T11" fmla="*/ 126 h 147"/>
                    <a:gd name="T12" fmla="*/ 114 w 146"/>
                    <a:gd name="T13" fmla="*/ 135 h 147"/>
                    <a:gd name="T14" fmla="*/ 101 w 146"/>
                    <a:gd name="T15" fmla="*/ 141 h 147"/>
                    <a:gd name="T16" fmla="*/ 87 w 146"/>
                    <a:gd name="T17" fmla="*/ 145 h 147"/>
                    <a:gd name="T18" fmla="*/ 72 w 146"/>
                    <a:gd name="T19" fmla="*/ 147 h 147"/>
                    <a:gd name="T20" fmla="*/ 72 w 146"/>
                    <a:gd name="T21" fmla="*/ 147 h 147"/>
                    <a:gd name="T22" fmla="*/ 59 w 146"/>
                    <a:gd name="T23" fmla="*/ 145 h 147"/>
                    <a:gd name="T24" fmla="*/ 45 w 146"/>
                    <a:gd name="T25" fmla="*/ 141 h 147"/>
                    <a:gd name="T26" fmla="*/ 32 w 146"/>
                    <a:gd name="T27" fmla="*/ 135 h 147"/>
                    <a:gd name="T28" fmla="*/ 21 w 146"/>
                    <a:gd name="T29" fmla="*/ 126 h 147"/>
                    <a:gd name="T30" fmla="*/ 12 w 146"/>
                    <a:gd name="T31" fmla="*/ 115 h 147"/>
                    <a:gd name="T32" fmla="*/ 6 w 146"/>
                    <a:gd name="T33" fmla="*/ 103 h 147"/>
                    <a:gd name="T34" fmla="*/ 1 w 146"/>
                    <a:gd name="T35" fmla="*/ 88 h 147"/>
                    <a:gd name="T36" fmla="*/ 0 w 146"/>
                    <a:gd name="T37" fmla="*/ 74 h 147"/>
                    <a:gd name="T38" fmla="*/ 0 w 146"/>
                    <a:gd name="T39" fmla="*/ 74 h 147"/>
                    <a:gd name="T40" fmla="*/ 1 w 146"/>
                    <a:gd name="T41" fmla="*/ 59 h 147"/>
                    <a:gd name="T42" fmla="*/ 6 w 146"/>
                    <a:gd name="T43" fmla="*/ 46 h 147"/>
                    <a:gd name="T44" fmla="*/ 12 w 146"/>
                    <a:gd name="T45" fmla="*/ 34 h 147"/>
                    <a:gd name="T46" fmla="*/ 21 w 146"/>
                    <a:gd name="T47" fmla="*/ 21 h 147"/>
                    <a:gd name="T48" fmla="*/ 32 w 146"/>
                    <a:gd name="T49" fmla="*/ 12 h 147"/>
                    <a:gd name="T50" fmla="*/ 45 w 146"/>
                    <a:gd name="T51" fmla="*/ 6 h 147"/>
                    <a:gd name="T52" fmla="*/ 59 w 146"/>
                    <a:gd name="T53" fmla="*/ 2 h 147"/>
                    <a:gd name="T54" fmla="*/ 72 w 146"/>
                    <a:gd name="T55" fmla="*/ 0 h 147"/>
                    <a:gd name="T56" fmla="*/ 72 w 146"/>
                    <a:gd name="T57" fmla="*/ 0 h 147"/>
                    <a:gd name="T58" fmla="*/ 87 w 146"/>
                    <a:gd name="T59" fmla="*/ 2 h 147"/>
                    <a:gd name="T60" fmla="*/ 101 w 146"/>
                    <a:gd name="T61" fmla="*/ 6 h 147"/>
                    <a:gd name="T62" fmla="*/ 114 w 146"/>
                    <a:gd name="T63" fmla="*/ 12 h 147"/>
                    <a:gd name="T64" fmla="*/ 125 w 146"/>
                    <a:gd name="T65" fmla="*/ 21 h 147"/>
                    <a:gd name="T66" fmla="*/ 134 w 146"/>
                    <a:gd name="T67" fmla="*/ 34 h 147"/>
                    <a:gd name="T68" fmla="*/ 140 w 146"/>
                    <a:gd name="T69" fmla="*/ 46 h 147"/>
                    <a:gd name="T70" fmla="*/ 145 w 146"/>
                    <a:gd name="T71" fmla="*/ 59 h 147"/>
                    <a:gd name="T72" fmla="*/ 146 w 146"/>
                    <a:gd name="T73" fmla="*/ 74 h 147"/>
                    <a:gd name="T74" fmla="*/ 146 w 146"/>
                    <a:gd name="T75" fmla="*/ 7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147">
                      <a:moveTo>
                        <a:pt x="146" y="74"/>
                      </a:moveTo>
                      <a:lnTo>
                        <a:pt x="146" y="74"/>
                      </a:lnTo>
                      <a:lnTo>
                        <a:pt x="145" y="88"/>
                      </a:lnTo>
                      <a:lnTo>
                        <a:pt x="140" y="103"/>
                      </a:lnTo>
                      <a:lnTo>
                        <a:pt x="134" y="115"/>
                      </a:lnTo>
                      <a:lnTo>
                        <a:pt x="125" y="126"/>
                      </a:lnTo>
                      <a:lnTo>
                        <a:pt x="114" y="135"/>
                      </a:lnTo>
                      <a:lnTo>
                        <a:pt x="101" y="141"/>
                      </a:lnTo>
                      <a:lnTo>
                        <a:pt x="87" y="145"/>
                      </a:lnTo>
                      <a:lnTo>
                        <a:pt x="72" y="147"/>
                      </a:lnTo>
                      <a:lnTo>
                        <a:pt x="72" y="147"/>
                      </a:lnTo>
                      <a:lnTo>
                        <a:pt x="59" y="145"/>
                      </a:lnTo>
                      <a:lnTo>
                        <a:pt x="45" y="141"/>
                      </a:lnTo>
                      <a:lnTo>
                        <a:pt x="32" y="135"/>
                      </a:lnTo>
                      <a:lnTo>
                        <a:pt x="21" y="126"/>
                      </a:lnTo>
                      <a:lnTo>
                        <a:pt x="12" y="115"/>
                      </a:lnTo>
                      <a:lnTo>
                        <a:pt x="6" y="103"/>
                      </a:lnTo>
                      <a:lnTo>
                        <a:pt x="1" y="88"/>
                      </a:lnTo>
                      <a:lnTo>
                        <a:pt x="0" y="74"/>
                      </a:lnTo>
                      <a:lnTo>
                        <a:pt x="0" y="74"/>
                      </a:lnTo>
                      <a:lnTo>
                        <a:pt x="1" y="59"/>
                      </a:lnTo>
                      <a:lnTo>
                        <a:pt x="6" y="46"/>
                      </a:lnTo>
                      <a:lnTo>
                        <a:pt x="12" y="34"/>
                      </a:lnTo>
                      <a:lnTo>
                        <a:pt x="21" y="21"/>
                      </a:lnTo>
                      <a:lnTo>
                        <a:pt x="32" y="12"/>
                      </a:lnTo>
                      <a:lnTo>
                        <a:pt x="45" y="6"/>
                      </a:lnTo>
                      <a:lnTo>
                        <a:pt x="59" y="2"/>
                      </a:lnTo>
                      <a:lnTo>
                        <a:pt x="72" y="0"/>
                      </a:lnTo>
                      <a:lnTo>
                        <a:pt x="72" y="0"/>
                      </a:lnTo>
                      <a:lnTo>
                        <a:pt x="87" y="2"/>
                      </a:lnTo>
                      <a:lnTo>
                        <a:pt x="101" y="6"/>
                      </a:lnTo>
                      <a:lnTo>
                        <a:pt x="114" y="12"/>
                      </a:lnTo>
                      <a:lnTo>
                        <a:pt x="125" y="21"/>
                      </a:lnTo>
                      <a:lnTo>
                        <a:pt x="134" y="34"/>
                      </a:lnTo>
                      <a:lnTo>
                        <a:pt x="140" y="46"/>
                      </a:lnTo>
                      <a:lnTo>
                        <a:pt x="145" y="59"/>
                      </a:lnTo>
                      <a:lnTo>
                        <a:pt x="146" y="74"/>
                      </a:lnTo>
                      <a:lnTo>
                        <a:pt x="146" y="74"/>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8" name="Freeform 374">
                  <a:extLst>
                    <a:ext uri="{FF2B5EF4-FFF2-40B4-BE49-F238E27FC236}">
                      <a16:creationId xmlns:a16="http://schemas.microsoft.com/office/drawing/2014/main" id="{C25647D7-539C-5681-0A62-2B7B4E0A7D0B}"/>
                    </a:ext>
                  </a:extLst>
                </p:cNvPr>
                <p:cNvSpPr>
                  <a:spLocks/>
                </p:cNvSpPr>
                <p:nvPr/>
              </p:nvSpPr>
              <p:spPr bwMode="auto">
                <a:xfrm>
                  <a:off x="2603" y="5364"/>
                  <a:ext cx="160" cy="159"/>
                </a:xfrm>
                <a:custGeom>
                  <a:avLst/>
                  <a:gdLst>
                    <a:gd name="T0" fmla="*/ 160 w 160"/>
                    <a:gd name="T1" fmla="*/ 79 h 159"/>
                    <a:gd name="T2" fmla="*/ 160 w 160"/>
                    <a:gd name="T3" fmla="*/ 79 h 159"/>
                    <a:gd name="T4" fmla="*/ 159 w 160"/>
                    <a:gd name="T5" fmla="*/ 96 h 159"/>
                    <a:gd name="T6" fmla="*/ 154 w 160"/>
                    <a:gd name="T7" fmla="*/ 111 h 159"/>
                    <a:gd name="T8" fmla="*/ 147 w 160"/>
                    <a:gd name="T9" fmla="*/ 125 h 159"/>
                    <a:gd name="T10" fmla="*/ 138 w 160"/>
                    <a:gd name="T11" fmla="*/ 135 h 159"/>
                    <a:gd name="T12" fmla="*/ 125 w 160"/>
                    <a:gd name="T13" fmla="*/ 146 h 159"/>
                    <a:gd name="T14" fmla="*/ 112 w 160"/>
                    <a:gd name="T15" fmla="*/ 153 h 159"/>
                    <a:gd name="T16" fmla="*/ 97 w 160"/>
                    <a:gd name="T17" fmla="*/ 158 h 159"/>
                    <a:gd name="T18" fmla="*/ 80 w 160"/>
                    <a:gd name="T19" fmla="*/ 159 h 159"/>
                    <a:gd name="T20" fmla="*/ 80 w 160"/>
                    <a:gd name="T21" fmla="*/ 159 h 159"/>
                    <a:gd name="T22" fmla="*/ 65 w 160"/>
                    <a:gd name="T23" fmla="*/ 158 h 159"/>
                    <a:gd name="T24" fmla="*/ 50 w 160"/>
                    <a:gd name="T25" fmla="*/ 153 h 159"/>
                    <a:gd name="T26" fmla="*/ 37 w 160"/>
                    <a:gd name="T27" fmla="*/ 146 h 159"/>
                    <a:gd name="T28" fmla="*/ 25 w 160"/>
                    <a:gd name="T29" fmla="*/ 135 h 159"/>
                    <a:gd name="T30" fmla="*/ 14 w 160"/>
                    <a:gd name="T31" fmla="*/ 125 h 159"/>
                    <a:gd name="T32" fmla="*/ 6 w 160"/>
                    <a:gd name="T33" fmla="*/ 111 h 159"/>
                    <a:gd name="T34" fmla="*/ 2 w 160"/>
                    <a:gd name="T35" fmla="*/ 96 h 159"/>
                    <a:gd name="T36" fmla="*/ 0 w 160"/>
                    <a:gd name="T37" fmla="*/ 79 h 159"/>
                    <a:gd name="T38" fmla="*/ 0 w 160"/>
                    <a:gd name="T39" fmla="*/ 79 h 159"/>
                    <a:gd name="T40" fmla="*/ 2 w 160"/>
                    <a:gd name="T41" fmla="*/ 63 h 159"/>
                    <a:gd name="T42" fmla="*/ 6 w 160"/>
                    <a:gd name="T43" fmla="*/ 48 h 159"/>
                    <a:gd name="T44" fmla="*/ 14 w 160"/>
                    <a:gd name="T45" fmla="*/ 34 h 159"/>
                    <a:gd name="T46" fmla="*/ 25 w 160"/>
                    <a:gd name="T47" fmla="*/ 22 h 159"/>
                    <a:gd name="T48" fmla="*/ 37 w 160"/>
                    <a:gd name="T49" fmla="*/ 13 h 159"/>
                    <a:gd name="T50" fmla="*/ 50 w 160"/>
                    <a:gd name="T51" fmla="*/ 6 h 159"/>
                    <a:gd name="T52" fmla="*/ 65 w 160"/>
                    <a:gd name="T53" fmla="*/ 1 h 159"/>
                    <a:gd name="T54" fmla="*/ 80 w 160"/>
                    <a:gd name="T55" fmla="*/ 0 h 159"/>
                    <a:gd name="T56" fmla="*/ 80 w 160"/>
                    <a:gd name="T57" fmla="*/ 0 h 159"/>
                    <a:gd name="T58" fmla="*/ 97 w 160"/>
                    <a:gd name="T59" fmla="*/ 1 h 159"/>
                    <a:gd name="T60" fmla="*/ 112 w 160"/>
                    <a:gd name="T61" fmla="*/ 6 h 159"/>
                    <a:gd name="T62" fmla="*/ 125 w 160"/>
                    <a:gd name="T63" fmla="*/ 13 h 159"/>
                    <a:gd name="T64" fmla="*/ 138 w 160"/>
                    <a:gd name="T65" fmla="*/ 22 h 159"/>
                    <a:gd name="T66" fmla="*/ 147 w 160"/>
                    <a:gd name="T67" fmla="*/ 34 h 159"/>
                    <a:gd name="T68" fmla="*/ 154 w 160"/>
                    <a:gd name="T69" fmla="*/ 48 h 159"/>
                    <a:gd name="T70" fmla="*/ 159 w 160"/>
                    <a:gd name="T71" fmla="*/ 63 h 159"/>
                    <a:gd name="T72" fmla="*/ 160 w 160"/>
                    <a:gd name="T73" fmla="*/ 79 h 159"/>
                    <a:gd name="T74" fmla="*/ 160 w 160"/>
                    <a:gd name="T75" fmla="*/ 7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59">
                      <a:moveTo>
                        <a:pt x="160" y="79"/>
                      </a:moveTo>
                      <a:lnTo>
                        <a:pt x="160" y="79"/>
                      </a:lnTo>
                      <a:lnTo>
                        <a:pt x="159" y="96"/>
                      </a:lnTo>
                      <a:lnTo>
                        <a:pt x="154" y="111"/>
                      </a:lnTo>
                      <a:lnTo>
                        <a:pt x="147" y="125"/>
                      </a:lnTo>
                      <a:lnTo>
                        <a:pt x="138" y="135"/>
                      </a:lnTo>
                      <a:lnTo>
                        <a:pt x="125" y="146"/>
                      </a:lnTo>
                      <a:lnTo>
                        <a:pt x="112" y="153"/>
                      </a:lnTo>
                      <a:lnTo>
                        <a:pt x="97" y="158"/>
                      </a:lnTo>
                      <a:lnTo>
                        <a:pt x="80" y="159"/>
                      </a:lnTo>
                      <a:lnTo>
                        <a:pt x="80" y="159"/>
                      </a:lnTo>
                      <a:lnTo>
                        <a:pt x="65" y="158"/>
                      </a:lnTo>
                      <a:lnTo>
                        <a:pt x="50" y="153"/>
                      </a:lnTo>
                      <a:lnTo>
                        <a:pt x="37" y="146"/>
                      </a:lnTo>
                      <a:lnTo>
                        <a:pt x="25" y="135"/>
                      </a:lnTo>
                      <a:lnTo>
                        <a:pt x="14" y="125"/>
                      </a:lnTo>
                      <a:lnTo>
                        <a:pt x="6" y="111"/>
                      </a:lnTo>
                      <a:lnTo>
                        <a:pt x="2" y="96"/>
                      </a:lnTo>
                      <a:lnTo>
                        <a:pt x="0" y="79"/>
                      </a:lnTo>
                      <a:lnTo>
                        <a:pt x="0" y="79"/>
                      </a:lnTo>
                      <a:lnTo>
                        <a:pt x="2" y="63"/>
                      </a:lnTo>
                      <a:lnTo>
                        <a:pt x="6" y="48"/>
                      </a:lnTo>
                      <a:lnTo>
                        <a:pt x="14" y="34"/>
                      </a:lnTo>
                      <a:lnTo>
                        <a:pt x="25" y="22"/>
                      </a:lnTo>
                      <a:lnTo>
                        <a:pt x="37" y="13"/>
                      </a:lnTo>
                      <a:lnTo>
                        <a:pt x="50" y="6"/>
                      </a:lnTo>
                      <a:lnTo>
                        <a:pt x="65" y="1"/>
                      </a:lnTo>
                      <a:lnTo>
                        <a:pt x="80" y="0"/>
                      </a:lnTo>
                      <a:lnTo>
                        <a:pt x="80" y="0"/>
                      </a:lnTo>
                      <a:lnTo>
                        <a:pt x="97" y="1"/>
                      </a:lnTo>
                      <a:lnTo>
                        <a:pt x="112" y="6"/>
                      </a:lnTo>
                      <a:lnTo>
                        <a:pt x="125" y="13"/>
                      </a:lnTo>
                      <a:lnTo>
                        <a:pt x="138" y="22"/>
                      </a:lnTo>
                      <a:lnTo>
                        <a:pt x="147" y="34"/>
                      </a:lnTo>
                      <a:lnTo>
                        <a:pt x="154" y="48"/>
                      </a:lnTo>
                      <a:lnTo>
                        <a:pt x="159" y="63"/>
                      </a:lnTo>
                      <a:lnTo>
                        <a:pt x="160" y="79"/>
                      </a:lnTo>
                      <a:lnTo>
                        <a:pt x="160" y="7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59" name="Freeform 375">
                  <a:extLst>
                    <a:ext uri="{FF2B5EF4-FFF2-40B4-BE49-F238E27FC236}">
                      <a16:creationId xmlns:a16="http://schemas.microsoft.com/office/drawing/2014/main" id="{7BCC6259-1BFE-1498-1DBE-19A053138CE5}"/>
                    </a:ext>
                  </a:extLst>
                </p:cNvPr>
                <p:cNvSpPr>
                  <a:spLocks/>
                </p:cNvSpPr>
                <p:nvPr/>
              </p:nvSpPr>
              <p:spPr bwMode="auto">
                <a:xfrm>
                  <a:off x="2270" y="5361"/>
                  <a:ext cx="163" cy="162"/>
                </a:xfrm>
                <a:custGeom>
                  <a:avLst/>
                  <a:gdLst>
                    <a:gd name="T0" fmla="*/ 163 w 163"/>
                    <a:gd name="T1" fmla="*/ 81 h 162"/>
                    <a:gd name="T2" fmla="*/ 163 w 163"/>
                    <a:gd name="T3" fmla="*/ 81 h 162"/>
                    <a:gd name="T4" fmla="*/ 162 w 163"/>
                    <a:gd name="T5" fmla="*/ 98 h 162"/>
                    <a:gd name="T6" fmla="*/ 157 w 163"/>
                    <a:gd name="T7" fmla="*/ 113 h 162"/>
                    <a:gd name="T8" fmla="*/ 150 w 163"/>
                    <a:gd name="T9" fmla="*/ 126 h 162"/>
                    <a:gd name="T10" fmla="*/ 139 w 163"/>
                    <a:gd name="T11" fmla="*/ 138 h 162"/>
                    <a:gd name="T12" fmla="*/ 127 w 163"/>
                    <a:gd name="T13" fmla="*/ 149 h 162"/>
                    <a:gd name="T14" fmla="*/ 113 w 163"/>
                    <a:gd name="T15" fmla="*/ 156 h 162"/>
                    <a:gd name="T16" fmla="*/ 98 w 163"/>
                    <a:gd name="T17" fmla="*/ 161 h 162"/>
                    <a:gd name="T18" fmla="*/ 82 w 163"/>
                    <a:gd name="T19" fmla="*/ 162 h 162"/>
                    <a:gd name="T20" fmla="*/ 82 w 163"/>
                    <a:gd name="T21" fmla="*/ 162 h 162"/>
                    <a:gd name="T22" fmla="*/ 65 w 163"/>
                    <a:gd name="T23" fmla="*/ 161 h 162"/>
                    <a:gd name="T24" fmla="*/ 50 w 163"/>
                    <a:gd name="T25" fmla="*/ 156 h 162"/>
                    <a:gd name="T26" fmla="*/ 36 w 163"/>
                    <a:gd name="T27" fmla="*/ 149 h 162"/>
                    <a:gd name="T28" fmla="*/ 24 w 163"/>
                    <a:gd name="T29" fmla="*/ 138 h 162"/>
                    <a:gd name="T30" fmla="*/ 14 w 163"/>
                    <a:gd name="T31" fmla="*/ 126 h 162"/>
                    <a:gd name="T32" fmla="*/ 6 w 163"/>
                    <a:gd name="T33" fmla="*/ 113 h 162"/>
                    <a:gd name="T34" fmla="*/ 2 w 163"/>
                    <a:gd name="T35" fmla="*/ 98 h 162"/>
                    <a:gd name="T36" fmla="*/ 0 w 163"/>
                    <a:gd name="T37" fmla="*/ 81 h 162"/>
                    <a:gd name="T38" fmla="*/ 0 w 163"/>
                    <a:gd name="T39" fmla="*/ 81 h 162"/>
                    <a:gd name="T40" fmla="*/ 2 w 163"/>
                    <a:gd name="T41" fmla="*/ 64 h 162"/>
                    <a:gd name="T42" fmla="*/ 6 w 163"/>
                    <a:gd name="T43" fmla="*/ 49 h 162"/>
                    <a:gd name="T44" fmla="*/ 14 w 163"/>
                    <a:gd name="T45" fmla="*/ 36 h 162"/>
                    <a:gd name="T46" fmla="*/ 24 w 163"/>
                    <a:gd name="T47" fmla="*/ 24 h 162"/>
                    <a:gd name="T48" fmla="*/ 36 w 163"/>
                    <a:gd name="T49" fmla="*/ 13 h 162"/>
                    <a:gd name="T50" fmla="*/ 50 w 163"/>
                    <a:gd name="T51" fmla="*/ 6 h 162"/>
                    <a:gd name="T52" fmla="*/ 65 w 163"/>
                    <a:gd name="T53" fmla="*/ 1 h 162"/>
                    <a:gd name="T54" fmla="*/ 82 w 163"/>
                    <a:gd name="T55" fmla="*/ 0 h 162"/>
                    <a:gd name="T56" fmla="*/ 82 w 163"/>
                    <a:gd name="T57" fmla="*/ 0 h 162"/>
                    <a:gd name="T58" fmla="*/ 98 w 163"/>
                    <a:gd name="T59" fmla="*/ 1 h 162"/>
                    <a:gd name="T60" fmla="*/ 113 w 163"/>
                    <a:gd name="T61" fmla="*/ 6 h 162"/>
                    <a:gd name="T62" fmla="*/ 127 w 163"/>
                    <a:gd name="T63" fmla="*/ 13 h 162"/>
                    <a:gd name="T64" fmla="*/ 139 w 163"/>
                    <a:gd name="T65" fmla="*/ 24 h 162"/>
                    <a:gd name="T66" fmla="*/ 150 w 163"/>
                    <a:gd name="T67" fmla="*/ 36 h 162"/>
                    <a:gd name="T68" fmla="*/ 157 w 163"/>
                    <a:gd name="T69" fmla="*/ 49 h 162"/>
                    <a:gd name="T70" fmla="*/ 162 w 163"/>
                    <a:gd name="T71" fmla="*/ 64 h 162"/>
                    <a:gd name="T72" fmla="*/ 163 w 163"/>
                    <a:gd name="T73" fmla="*/ 81 h 162"/>
                    <a:gd name="T74" fmla="*/ 163 w 163"/>
                    <a:gd name="T75"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2">
                      <a:moveTo>
                        <a:pt x="163" y="81"/>
                      </a:moveTo>
                      <a:lnTo>
                        <a:pt x="163" y="81"/>
                      </a:lnTo>
                      <a:lnTo>
                        <a:pt x="162" y="98"/>
                      </a:lnTo>
                      <a:lnTo>
                        <a:pt x="157" y="113"/>
                      </a:lnTo>
                      <a:lnTo>
                        <a:pt x="150" y="126"/>
                      </a:lnTo>
                      <a:lnTo>
                        <a:pt x="139" y="138"/>
                      </a:lnTo>
                      <a:lnTo>
                        <a:pt x="127" y="149"/>
                      </a:lnTo>
                      <a:lnTo>
                        <a:pt x="113" y="156"/>
                      </a:lnTo>
                      <a:lnTo>
                        <a:pt x="98" y="161"/>
                      </a:lnTo>
                      <a:lnTo>
                        <a:pt x="82" y="162"/>
                      </a:lnTo>
                      <a:lnTo>
                        <a:pt x="82" y="162"/>
                      </a:lnTo>
                      <a:lnTo>
                        <a:pt x="65" y="161"/>
                      </a:lnTo>
                      <a:lnTo>
                        <a:pt x="50" y="156"/>
                      </a:lnTo>
                      <a:lnTo>
                        <a:pt x="36" y="149"/>
                      </a:lnTo>
                      <a:lnTo>
                        <a:pt x="24" y="138"/>
                      </a:lnTo>
                      <a:lnTo>
                        <a:pt x="14" y="126"/>
                      </a:lnTo>
                      <a:lnTo>
                        <a:pt x="6" y="113"/>
                      </a:lnTo>
                      <a:lnTo>
                        <a:pt x="2" y="98"/>
                      </a:lnTo>
                      <a:lnTo>
                        <a:pt x="0" y="81"/>
                      </a:lnTo>
                      <a:lnTo>
                        <a:pt x="0" y="81"/>
                      </a:lnTo>
                      <a:lnTo>
                        <a:pt x="2" y="64"/>
                      </a:lnTo>
                      <a:lnTo>
                        <a:pt x="6" y="49"/>
                      </a:lnTo>
                      <a:lnTo>
                        <a:pt x="14" y="36"/>
                      </a:lnTo>
                      <a:lnTo>
                        <a:pt x="24" y="24"/>
                      </a:lnTo>
                      <a:lnTo>
                        <a:pt x="36" y="13"/>
                      </a:lnTo>
                      <a:lnTo>
                        <a:pt x="50" y="6"/>
                      </a:lnTo>
                      <a:lnTo>
                        <a:pt x="65" y="1"/>
                      </a:lnTo>
                      <a:lnTo>
                        <a:pt x="82" y="0"/>
                      </a:lnTo>
                      <a:lnTo>
                        <a:pt x="82" y="0"/>
                      </a:lnTo>
                      <a:lnTo>
                        <a:pt x="98" y="1"/>
                      </a:lnTo>
                      <a:lnTo>
                        <a:pt x="113" y="6"/>
                      </a:lnTo>
                      <a:lnTo>
                        <a:pt x="127" y="13"/>
                      </a:lnTo>
                      <a:lnTo>
                        <a:pt x="139" y="24"/>
                      </a:lnTo>
                      <a:lnTo>
                        <a:pt x="150" y="36"/>
                      </a:lnTo>
                      <a:lnTo>
                        <a:pt x="157" y="49"/>
                      </a:lnTo>
                      <a:lnTo>
                        <a:pt x="162" y="64"/>
                      </a:lnTo>
                      <a:lnTo>
                        <a:pt x="163" y="81"/>
                      </a:lnTo>
                      <a:lnTo>
                        <a:pt x="163" y="8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0" name="Freeform 376">
                  <a:extLst>
                    <a:ext uri="{FF2B5EF4-FFF2-40B4-BE49-F238E27FC236}">
                      <a16:creationId xmlns:a16="http://schemas.microsoft.com/office/drawing/2014/main" id="{F2EFD0B4-9401-B0BD-D9BD-3F8D116A3876}"/>
                    </a:ext>
                  </a:extLst>
                </p:cNvPr>
                <p:cNvSpPr>
                  <a:spLocks/>
                </p:cNvSpPr>
                <p:nvPr/>
              </p:nvSpPr>
              <p:spPr bwMode="auto">
                <a:xfrm>
                  <a:off x="2127" y="4461"/>
                  <a:ext cx="208" cy="209"/>
                </a:xfrm>
                <a:custGeom>
                  <a:avLst/>
                  <a:gdLst>
                    <a:gd name="T0" fmla="*/ 208 w 208"/>
                    <a:gd name="T1" fmla="*/ 105 h 209"/>
                    <a:gd name="T2" fmla="*/ 207 w 208"/>
                    <a:gd name="T3" fmla="*/ 126 h 209"/>
                    <a:gd name="T4" fmla="*/ 201 w 208"/>
                    <a:gd name="T5" fmla="*/ 146 h 209"/>
                    <a:gd name="T6" fmla="*/ 192 w 208"/>
                    <a:gd name="T7" fmla="*/ 162 h 209"/>
                    <a:gd name="T8" fmla="*/ 178 w 208"/>
                    <a:gd name="T9" fmla="*/ 179 h 209"/>
                    <a:gd name="T10" fmla="*/ 163 w 208"/>
                    <a:gd name="T11" fmla="*/ 191 h 209"/>
                    <a:gd name="T12" fmla="*/ 145 w 208"/>
                    <a:gd name="T13" fmla="*/ 200 h 209"/>
                    <a:gd name="T14" fmla="*/ 125 w 208"/>
                    <a:gd name="T15" fmla="*/ 206 h 209"/>
                    <a:gd name="T16" fmla="*/ 104 w 208"/>
                    <a:gd name="T17" fmla="*/ 209 h 209"/>
                    <a:gd name="T18" fmla="*/ 94 w 208"/>
                    <a:gd name="T19" fmla="*/ 208 h 209"/>
                    <a:gd name="T20" fmla="*/ 74 w 208"/>
                    <a:gd name="T21" fmla="*/ 205 h 209"/>
                    <a:gd name="T22" fmla="*/ 54 w 208"/>
                    <a:gd name="T23" fmla="*/ 196 h 209"/>
                    <a:gd name="T24" fmla="*/ 38 w 208"/>
                    <a:gd name="T25" fmla="*/ 185 h 209"/>
                    <a:gd name="T26" fmla="*/ 24 w 208"/>
                    <a:gd name="T27" fmla="*/ 171 h 209"/>
                    <a:gd name="T28" fmla="*/ 12 w 208"/>
                    <a:gd name="T29" fmla="*/ 155 h 209"/>
                    <a:gd name="T30" fmla="*/ 5 w 208"/>
                    <a:gd name="T31" fmla="*/ 135 h 209"/>
                    <a:gd name="T32" fmla="*/ 0 w 208"/>
                    <a:gd name="T33" fmla="*/ 116 h 209"/>
                    <a:gd name="T34" fmla="*/ 0 w 208"/>
                    <a:gd name="T35" fmla="*/ 105 h 209"/>
                    <a:gd name="T36" fmla="*/ 2 w 208"/>
                    <a:gd name="T37" fmla="*/ 84 h 209"/>
                    <a:gd name="T38" fmla="*/ 8 w 208"/>
                    <a:gd name="T39" fmla="*/ 64 h 209"/>
                    <a:gd name="T40" fmla="*/ 18 w 208"/>
                    <a:gd name="T41" fmla="*/ 46 h 209"/>
                    <a:gd name="T42" fmla="*/ 30 w 208"/>
                    <a:gd name="T43" fmla="*/ 31 h 209"/>
                    <a:gd name="T44" fmla="*/ 45 w 208"/>
                    <a:gd name="T45" fmla="*/ 18 h 209"/>
                    <a:gd name="T46" fmla="*/ 63 w 208"/>
                    <a:gd name="T47" fmla="*/ 9 h 209"/>
                    <a:gd name="T48" fmla="*/ 83 w 208"/>
                    <a:gd name="T49" fmla="*/ 3 h 209"/>
                    <a:gd name="T50" fmla="*/ 104 w 208"/>
                    <a:gd name="T51" fmla="*/ 0 h 209"/>
                    <a:gd name="T52" fmla="*/ 115 w 208"/>
                    <a:gd name="T53" fmla="*/ 1 h 209"/>
                    <a:gd name="T54" fmla="*/ 136 w 208"/>
                    <a:gd name="T55" fmla="*/ 6 h 209"/>
                    <a:gd name="T56" fmla="*/ 154 w 208"/>
                    <a:gd name="T57" fmla="*/ 13 h 209"/>
                    <a:gd name="T58" fmla="*/ 170 w 208"/>
                    <a:gd name="T59" fmla="*/ 24 h 209"/>
                    <a:gd name="T60" fmla="*/ 186 w 208"/>
                    <a:gd name="T61" fmla="*/ 39 h 209"/>
                    <a:gd name="T62" fmla="*/ 196 w 208"/>
                    <a:gd name="T63" fmla="*/ 55 h 209"/>
                    <a:gd name="T64" fmla="*/ 204 w 208"/>
                    <a:gd name="T65" fmla="*/ 74 h 209"/>
                    <a:gd name="T66" fmla="*/ 208 w 208"/>
                    <a:gd name="T67" fmla="*/ 95 h 209"/>
                    <a:gd name="T68" fmla="*/ 208 w 208"/>
                    <a:gd name="T69" fmla="*/ 10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9">
                      <a:moveTo>
                        <a:pt x="208" y="105"/>
                      </a:moveTo>
                      <a:lnTo>
                        <a:pt x="208" y="105"/>
                      </a:lnTo>
                      <a:lnTo>
                        <a:pt x="208" y="116"/>
                      </a:lnTo>
                      <a:lnTo>
                        <a:pt x="207" y="126"/>
                      </a:lnTo>
                      <a:lnTo>
                        <a:pt x="204" y="135"/>
                      </a:lnTo>
                      <a:lnTo>
                        <a:pt x="201" y="146"/>
                      </a:lnTo>
                      <a:lnTo>
                        <a:pt x="196" y="155"/>
                      </a:lnTo>
                      <a:lnTo>
                        <a:pt x="192" y="162"/>
                      </a:lnTo>
                      <a:lnTo>
                        <a:pt x="186" y="171"/>
                      </a:lnTo>
                      <a:lnTo>
                        <a:pt x="178" y="179"/>
                      </a:lnTo>
                      <a:lnTo>
                        <a:pt x="170" y="185"/>
                      </a:lnTo>
                      <a:lnTo>
                        <a:pt x="163" y="191"/>
                      </a:lnTo>
                      <a:lnTo>
                        <a:pt x="154" y="196"/>
                      </a:lnTo>
                      <a:lnTo>
                        <a:pt x="145" y="200"/>
                      </a:lnTo>
                      <a:lnTo>
                        <a:pt x="136" y="205"/>
                      </a:lnTo>
                      <a:lnTo>
                        <a:pt x="125" y="206"/>
                      </a:lnTo>
                      <a:lnTo>
                        <a:pt x="115" y="208"/>
                      </a:lnTo>
                      <a:lnTo>
                        <a:pt x="104" y="209"/>
                      </a:lnTo>
                      <a:lnTo>
                        <a:pt x="104" y="209"/>
                      </a:lnTo>
                      <a:lnTo>
                        <a:pt x="94" y="208"/>
                      </a:lnTo>
                      <a:lnTo>
                        <a:pt x="83" y="206"/>
                      </a:lnTo>
                      <a:lnTo>
                        <a:pt x="74" y="205"/>
                      </a:lnTo>
                      <a:lnTo>
                        <a:pt x="63" y="200"/>
                      </a:lnTo>
                      <a:lnTo>
                        <a:pt x="54" y="196"/>
                      </a:lnTo>
                      <a:lnTo>
                        <a:pt x="45" y="191"/>
                      </a:lnTo>
                      <a:lnTo>
                        <a:pt x="38" y="185"/>
                      </a:lnTo>
                      <a:lnTo>
                        <a:pt x="30" y="179"/>
                      </a:lnTo>
                      <a:lnTo>
                        <a:pt x="24" y="171"/>
                      </a:lnTo>
                      <a:lnTo>
                        <a:pt x="18" y="162"/>
                      </a:lnTo>
                      <a:lnTo>
                        <a:pt x="12" y="155"/>
                      </a:lnTo>
                      <a:lnTo>
                        <a:pt x="8" y="146"/>
                      </a:lnTo>
                      <a:lnTo>
                        <a:pt x="5" y="135"/>
                      </a:lnTo>
                      <a:lnTo>
                        <a:pt x="2" y="126"/>
                      </a:lnTo>
                      <a:lnTo>
                        <a:pt x="0" y="116"/>
                      </a:lnTo>
                      <a:lnTo>
                        <a:pt x="0" y="105"/>
                      </a:lnTo>
                      <a:lnTo>
                        <a:pt x="0" y="105"/>
                      </a:lnTo>
                      <a:lnTo>
                        <a:pt x="0" y="95"/>
                      </a:lnTo>
                      <a:lnTo>
                        <a:pt x="2" y="84"/>
                      </a:lnTo>
                      <a:lnTo>
                        <a:pt x="5" y="74"/>
                      </a:lnTo>
                      <a:lnTo>
                        <a:pt x="8" y="64"/>
                      </a:lnTo>
                      <a:lnTo>
                        <a:pt x="12" y="55"/>
                      </a:lnTo>
                      <a:lnTo>
                        <a:pt x="18" y="46"/>
                      </a:lnTo>
                      <a:lnTo>
                        <a:pt x="24" y="39"/>
                      </a:lnTo>
                      <a:lnTo>
                        <a:pt x="30" y="31"/>
                      </a:lnTo>
                      <a:lnTo>
                        <a:pt x="38" y="24"/>
                      </a:lnTo>
                      <a:lnTo>
                        <a:pt x="45" y="18"/>
                      </a:lnTo>
                      <a:lnTo>
                        <a:pt x="54" y="13"/>
                      </a:lnTo>
                      <a:lnTo>
                        <a:pt x="63" y="9"/>
                      </a:lnTo>
                      <a:lnTo>
                        <a:pt x="74" y="6"/>
                      </a:lnTo>
                      <a:lnTo>
                        <a:pt x="83" y="3"/>
                      </a:lnTo>
                      <a:lnTo>
                        <a:pt x="94" y="1"/>
                      </a:lnTo>
                      <a:lnTo>
                        <a:pt x="104" y="0"/>
                      </a:lnTo>
                      <a:lnTo>
                        <a:pt x="104" y="0"/>
                      </a:lnTo>
                      <a:lnTo>
                        <a:pt x="115" y="1"/>
                      </a:lnTo>
                      <a:lnTo>
                        <a:pt x="125" y="3"/>
                      </a:lnTo>
                      <a:lnTo>
                        <a:pt x="136" y="6"/>
                      </a:lnTo>
                      <a:lnTo>
                        <a:pt x="145" y="9"/>
                      </a:lnTo>
                      <a:lnTo>
                        <a:pt x="154" y="13"/>
                      </a:lnTo>
                      <a:lnTo>
                        <a:pt x="163" y="18"/>
                      </a:lnTo>
                      <a:lnTo>
                        <a:pt x="170" y="24"/>
                      </a:lnTo>
                      <a:lnTo>
                        <a:pt x="178" y="31"/>
                      </a:lnTo>
                      <a:lnTo>
                        <a:pt x="186" y="39"/>
                      </a:lnTo>
                      <a:lnTo>
                        <a:pt x="192" y="46"/>
                      </a:lnTo>
                      <a:lnTo>
                        <a:pt x="196" y="55"/>
                      </a:lnTo>
                      <a:lnTo>
                        <a:pt x="201" y="64"/>
                      </a:lnTo>
                      <a:lnTo>
                        <a:pt x="204" y="74"/>
                      </a:lnTo>
                      <a:lnTo>
                        <a:pt x="207" y="84"/>
                      </a:lnTo>
                      <a:lnTo>
                        <a:pt x="208" y="95"/>
                      </a:lnTo>
                      <a:lnTo>
                        <a:pt x="208" y="105"/>
                      </a:lnTo>
                      <a:lnTo>
                        <a:pt x="208" y="105"/>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1" name="Freeform 377">
                  <a:extLst>
                    <a:ext uri="{FF2B5EF4-FFF2-40B4-BE49-F238E27FC236}">
                      <a16:creationId xmlns:a16="http://schemas.microsoft.com/office/drawing/2014/main" id="{90C197D2-F113-F101-3CC1-0454BE36C18B}"/>
                    </a:ext>
                  </a:extLst>
                </p:cNvPr>
                <p:cNvSpPr>
                  <a:spLocks/>
                </p:cNvSpPr>
                <p:nvPr/>
              </p:nvSpPr>
              <p:spPr bwMode="auto">
                <a:xfrm>
                  <a:off x="2308" y="4749"/>
                  <a:ext cx="166" cy="165"/>
                </a:xfrm>
                <a:custGeom>
                  <a:avLst/>
                  <a:gdLst>
                    <a:gd name="T0" fmla="*/ 166 w 166"/>
                    <a:gd name="T1" fmla="*/ 82 h 165"/>
                    <a:gd name="T2" fmla="*/ 166 w 166"/>
                    <a:gd name="T3" fmla="*/ 82 h 165"/>
                    <a:gd name="T4" fmla="*/ 164 w 166"/>
                    <a:gd name="T5" fmla="*/ 99 h 165"/>
                    <a:gd name="T6" fmla="*/ 160 w 166"/>
                    <a:gd name="T7" fmla="*/ 114 h 165"/>
                    <a:gd name="T8" fmla="*/ 152 w 166"/>
                    <a:gd name="T9" fmla="*/ 128 h 165"/>
                    <a:gd name="T10" fmla="*/ 142 w 166"/>
                    <a:gd name="T11" fmla="*/ 141 h 165"/>
                    <a:gd name="T12" fmla="*/ 130 w 166"/>
                    <a:gd name="T13" fmla="*/ 150 h 165"/>
                    <a:gd name="T14" fmla="*/ 116 w 166"/>
                    <a:gd name="T15" fmla="*/ 158 h 165"/>
                    <a:gd name="T16" fmla="*/ 99 w 166"/>
                    <a:gd name="T17" fmla="*/ 162 h 165"/>
                    <a:gd name="T18" fmla="*/ 83 w 166"/>
                    <a:gd name="T19" fmla="*/ 165 h 165"/>
                    <a:gd name="T20" fmla="*/ 83 w 166"/>
                    <a:gd name="T21" fmla="*/ 165 h 165"/>
                    <a:gd name="T22" fmla="*/ 66 w 166"/>
                    <a:gd name="T23" fmla="*/ 162 h 165"/>
                    <a:gd name="T24" fmla="*/ 51 w 166"/>
                    <a:gd name="T25" fmla="*/ 158 h 165"/>
                    <a:gd name="T26" fmla="*/ 38 w 166"/>
                    <a:gd name="T27" fmla="*/ 150 h 165"/>
                    <a:gd name="T28" fmla="*/ 24 w 166"/>
                    <a:gd name="T29" fmla="*/ 141 h 165"/>
                    <a:gd name="T30" fmla="*/ 15 w 166"/>
                    <a:gd name="T31" fmla="*/ 128 h 165"/>
                    <a:gd name="T32" fmla="*/ 8 w 166"/>
                    <a:gd name="T33" fmla="*/ 114 h 165"/>
                    <a:gd name="T34" fmla="*/ 1 w 166"/>
                    <a:gd name="T35" fmla="*/ 99 h 165"/>
                    <a:gd name="T36" fmla="*/ 0 w 166"/>
                    <a:gd name="T37" fmla="*/ 82 h 165"/>
                    <a:gd name="T38" fmla="*/ 0 w 166"/>
                    <a:gd name="T39" fmla="*/ 82 h 165"/>
                    <a:gd name="T40" fmla="*/ 1 w 166"/>
                    <a:gd name="T41" fmla="*/ 66 h 165"/>
                    <a:gd name="T42" fmla="*/ 8 w 166"/>
                    <a:gd name="T43" fmla="*/ 49 h 165"/>
                    <a:gd name="T44" fmla="*/ 15 w 166"/>
                    <a:gd name="T45" fmla="*/ 36 h 165"/>
                    <a:gd name="T46" fmla="*/ 24 w 166"/>
                    <a:gd name="T47" fmla="*/ 24 h 165"/>
                    <a:gd name="T48" fmla="*/ 38 w 166"/>
                    <a:gd name="T49" fmla="*/ 13 h 165"/>
                    <a:gd name="T50" fmla="*/ 51 w 166"/>
                    <a:gd name="T51" fmla="*/ 6 h 165"/>
                    <a:gd name="T52" fmla="*/ 66 w 166"/>
                    <a:gd name="T53" fmla="*/ 1 h 165"/>
                    <a:gd name="T54" fmla="*/ 83 w 166"/>
                    <a:gd name="T55" fmla="*/ 0 h 165"/>
                    <a:gd name="T56" fmla="*/ 83 w 166"/>
                    <a:gd name="T57" fmla="*/ 0 h 165"/>
                    <a:gd name="T58" fmla="*/ 99 w 166"/>
                    <a:gd name="T59" fmla="*/ 1 h 165"/>
                    <a:gd name="T60" fmla="*/ 116 w 166"/>
                    <a:gd name="T61" fmla="*/ 6 h 165"/>
                    <a:gd name="T62" fmla="*/ 130 w 166"/>
                    <a:gd name="T63" fmla="*/ 13 h 165"/>
                    <a:gd name="T64" fmla="*/ 142 w 166"/>
                    <a:gd name="T65" fmla="*/ 24 h 165"/>
                    <a:gd name="T66" fmla="*/ 152 w 166"/>
                    <a:gd name="T67" fmla="*/ 36 h 165"/>
                    <a:gd name="T68" fmla="*/ 160 w 166"/>
                    <a:gd name="T69" fmla="*/ 49 h 165"/>
                    <a:gd name="T70" fmla="*/ 164 w 166"/>
                    <a:gd name="T71" fmla="*/ 66 h 165"/>
                    <a:gd name="T72" fmla="*/ 166 w 166"/>
                    <a:gd name="T73" fmla="*/ 82 h 165"/>
                    <a:gd name="T74" fmla="*/ 166 w 166"/>
                    <a:gd name="T7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5">
                      <a:moveTo>
                        <a:pt x="166" y="82"/>
                      </a:moveTo>
                      <a:lnTo>
                        <a:pt x="166" y="82"/>
                      </a:lnTo>
                      <a:lnTo>
                        <a:pt x="164" y="99"/>
                      </a:lnTo>
                      <a:lnTo>
                        <a:pt x="160" y="114"/>
                      </a:lnTo>
                      <a:lnTo>
                        <a:pt x="152" y="128"/>
                      </a:lnTo>
                      <a:lnTo>
                        <a:pt x="142" y="141"/>
                      </a:lnTo>
                      <a:lnTo>
                        <a:pt x="130" y="150"/>
                      </a:lnTo>
                      <a:lnTo>
                        <a:pt x="116" y="158"/>
                      </a:lnTo>
                      <a:lnTo>
                        <a:pt x="99" y="162"/>
                      </a:lnTo>
                      <a:lnTo>
                        <a:pt x="83" y="165"/>
                      </a:lnTo>
                      <a:lnTo>
                        <a:pt x="83" y="165"/>
                      </a:lnTo>
                      <a:lnTo>
                        <a:pt x="66" y="162"/>
                      </a:lnTo>
                      <a:lnTo>
                        <a:pt x="51" y="158"/>
                      </a:lnTo>
                      <a:lnTo>
                        <a:pt x="38" y="150"/>
                      </a:lnTo>
                      <a:lnTo>
                        <a:pt x="24" y="141"/>
                      </a:lnTo>
                      <a:lnTo>
                        <a:pt x="15" y="128"/>
                      </a:lnTo>
                      <a:lnTo>
                        <a:pt x="8" y="114"/>
                      </a:lnTo>
                      <a:lnTo>
                        <a:pt x="1" y="99"/>
                      </a:lnTo>
                      <a:lnTo>
                        <a:pt x="0" y="82"/>
                      </a:lnTo>
                      <a:lnTo>
                        <a:pt x="0" y="82"/>
                      </a:lnTo>
                      <a:lnTo>
                        <a:pt x="1" y="66"/>
                      </a:lnTo>
                      <a:lnTo>
                        <a:pt x="8" y="49"/>
                      </a:lnTo>
                      <a:lnTo>
                        <a:pt x="15" y="36"/>
                      </a:lnTo>
                      <a:lnTo>
                        <a:pt x="24" y="24"/>
                      </a:lnTo>
                      <a:lnTo>
                        <a:pt x="38" y="13"/>
                      </a:lnTo>
                      <a:lnTo>
                        <a:pt x="51" y="6"/>
                      </a:lnTo>
                      <a:lnTo>
                        <a:pt x="66" y="1"/>
                      </a:lnTo>
                      <a:lnTo>
                        <a:pt x="83" y="0"/>
                      </a:lnTo>
                      <a:lnTo>
                        <a:pt x="83" y="0"/>
                      </a:lnTo>
                      <a:lnTo>
                        <a:pt x="99" y="1"/>
                      </a:lnTo>
                      <a:lnTo>
                        <a:pt x="116" y="6"/>
                      </a:lnTo>
                      <a:lnTo>
                        <a:pt x="130" y="13"/>
                      </a:lnTo>
                      <a:lnTo>
                        <a:pt x="142" y="24"/>
                      </a:lnTo>
                      <a:lnTo>
                        <a:pt x="152" y="36"/>
                      </a:lnTo>
                      <a:lnTo>
                        <a:pt x="160" y="49"/>
                      </a:lnTo>
                      <a:lnTo>
                        <a:pt x="164" y="66"/>
                      </a:lnTo>
                      <a:lnTo>
                        <a:pt x="166" y="82"/>
                      </a:lnTo>
                      <a:lnTo>
                        <a:pt x="166" y="82"/>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2" name="Freeform 378">
                  <a:extLst>
                    <a:ext uri="{FF2B5EF4-FFF2-40B4-BE49-F238E27FC236}">
                      <a16:creationId xmlns:a16="http://schemas.microsoft.com/office/drawing/2014/main" id="{870BD68C-E7B9-7FEB-6810-98D0BBB0D736}"/>
                    </a:ext>
                  </a:extLst>
                </p:cNvPr>
                <p:cNvSpPr>
                  <a:spLocks/>
                </p:cNvSpPr>
                <p:nvPr/>
              </p:nvSpPr>
              <p:spPr bwMode="auto">
                <a:xfrm>
                  <a:off x="2573" y="4470"/>
                  <a:ext cx="155" cy="153"/>
                </a:xfrm>
                <a:custGeom>
                  <a:avLst/>
                  <a:gdLst>
                    <a:gd name="T0" fmla="*/ 155 w 155"/>
                    <a:gd name="T1" fmla="*/ 77 h 153"/>
                    <a:gd name="T2" fmla="*/ 155 w 155"/>
                    <a:gd name="T3" fmla="*/ 77 h 153"/>
                    <a:gd name="T4" fmla="*/ 154 w 155"/>
                    <a:gd name="T5" fmla="*/ 92 h 153"/>
                    <a:gd name="T6" fmla="*/ 149 w 155"/>
                    <a:gd name="T7" fmla="*/ 107 h 153"/>
                    <a:gd name="T8" fmla="*/ 142 w 155"/>
                    <a:gd name="T9" fmla="*/ 120 h 153"/>
                    <a:gd name="T10" fmla="*/ 133 w 155"/>
                    <a:gd name="T11" fmla="*/ 131 h 153"/>
                    <a:gd name="T12" fmla="*/ 121 w 155"/>
                    <a:gd name="T13" fmla="*/ 141 h 153"/>
                    <a:gd name="T14" fmla="*/ 109 w 155"/>
                    <a:gd name="T15" fmla="*/ 147 h 153"/>
                    <a:gd name="T16" fmla="*/ 94 w 155"/>
                    <a:gd name="T17" fmla="*/ 152 h 153"/>
                    <a:gd name="T18" fmla="*/ 79 w 155"/>
                    <a:gd name="T19" fmla="*/ 153 h 153"/>
                    <a:gd name="T20" fmla="*/ 79 w 155"/>
                    <a:gd name="T21" fmla="*/ 153 h 153"/>
                    <a:gd name="T22" fmla="*/ 62 w 155"/>
                    <a:gd name="T23" fmla="*/ 152 h 153"/>
                    <a:gd name="T24" fmla="*/ 48 w 155"/>
                    <a:gd name="T25" fmla="*/ 147 h 153"/>
                    <a:gd name="T26" fmla="*/ 35 w 155"/>
                    <a:gd name="T27" fmla="*/ 141 h 153"/>
                    <a:gd name="T28" fmla="*/ 23 w 155"/>
                    <a:gd name="T29" fmla="*/ 131 h 153"/>
                    <a:gd name="T30" fmla="*/ 14 w 155"/>
                    <a:gd name="T31" fmla="*/ 120 h 153"/>
                    <a:gd name="T32" fmla="*/ 8 w 155"/>
                    <a:gd name="T33" fmla="*/ 107 h 153"/>
                    <a:gd name="T34" fmla="*/ 3 w 155"/>
                    <a:gd name="T35" fmla="*/ 92 h 153"/>
                    <a:gd name="T36" fmla="*/ 0 w 155"/>
                    <a:gd name="T37" fmla="*/ 77 h 153"/>
                    <a:gd name="T38" fmla="*/ 0 w 155"/>
                    <a:gd name="T39" fmla="*/ 77 h 153"/>
                    <a:gd name="T40" fmla="*/ 3 w 155"/>
                    <a:gd name="T41" fmla="*/ 61 h 153"/>
                    <a:gd name="T42" fmla="*/ 8 w 155"/>
                    <a:gd name="T43" fmla="*/ 46 h 153"/>
                    <a:gd name="T44" fmla="*/ 14 w 155"/>
                    <a:gd name="T45" fmla="*/ 33 h 153"/>
                    <a:gd name="T46" fmla="*/ 23 w 155"/>
                    <a:gd name="T47" fmla="*/ 22 h 153"/>
                    <a:gd name="T48" fmla="*/ 35 w 155"/>
                    <a:gd name="T49" fmla="*/ 13 h 153"/>
                    <a:gd name="T50" fmla="*/ 48 w 155"/>
                    <a:gd name="T51" fmla="*/ 6 h 153"/>
                    <a:gd name="T52" fmla="*/ 62 w 155"/>
                    <a:gd name="T53" fmla="*/ 1 h 153"/>
                    <a:gd name="T54" fmla="*/ 79 w 155"/>
                    <a:gd name="T55" fmla="*/ 0 h 153"/>
                    <a:gd name="T56" fmla="*/ 79 w 155"/>
                    <a:gd name="T57" fmla="*/ 0 h 153"/>
                    <a:gd name="T58" fmla="*/ 94 w 155"/>
                    <a:gd name="T59" fmla="*/ 1 h 153"/>
                    <a:gd name="T60" fmla="*/ 109 w 155"/>
                    <a:gd name="T61" fmla="*/ 6 h 153"/>
                    <a:gd name="T62" fmla="*/ 121 w 155"/>
                    <a:gd name="T63" fmla="*/ 13 h 153"/>
                    <a:gd name="T64" fmla="*/ 133 w 155"/>
                    <a:gd name="T65" fmla="*/ 22 h 153"/>
                    <a:gd name="T66" fmla="*/ 142 w 155"/>
                    <a:gd name="T67" fmla="*/ 33 h 153"/>
                    <a:gd name="T68" fmla="*/ 149 w 155"/>
                    <a:gd name="T69" fmla="*/ 46 h 153"/>
                    <a:gd name="T70" fmla="*/ 154 w 155"/>
                    <a:gd name="T71" fmla="*/ 61 h 153"/>
                    <a:gd name="T72" fmla="*/ 155 w 155"/>
                    <a:gd name="T73" fmla="*/ 77 h 153"/>
                    <a:gd name="T74" fmla="*/ 155 w 155"/>
                    <a:gd name="T7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53">
                      <a:moveTo>
                        <a:pt x="155" y="77"/>
                      </a:moveTo>
                      <a:lnTo>
                        <a:pt x="155" y="77"/>
                      </a:lnTo>
                      <a:lnTo>
                        <a:pt x="154" y="92"/>
                      </a:lnTo>
                      <a:lnTo>
                        <a:pt x="149" y="107"/>
                      </a:lnTo>
                      <a:lnTo>
                        <a:pt x="142" y="120"/>
                      </a:lnTo>
                      <a:lnTo>
                        <a:pt x="133" y="131"/>
                      </a:lnTo>
                      <a:lnTo>
                        <a:pt x="121" y="141"/>
                      </a:lnTo>
                      <a:lnTo>
                        <a:pt x="109" y="147"/>
                      </a:lnTo>
                      <a:lnTo>
                        <a:pt x="94" y="152"/>
                      </a:lnTo>
                      <a:lnTo>
                        <a:pt x="79" y="153"/>
                      </a:lnTo>
                      <a:lnTo>
                        <a:pt x="79" y="153"/>
                      </a:lnTo>
                      <a:lnTo>
                        <a:pt x="62" y="152"/>
                      </a:lnTo>
                      <a:lnTo>
                        <a:pt x="48" y="147"/>
                      </a:lnTo>
                      <a:lnTo>
                        <a:pt x="35" y="141"/>
                      </a:lnTo>
                      <a:lnTo>
                        <a:pt x="23" y="131"/>
                      </a:lnTo>
                      <a:lnTo>
                        <a:pt x="14" y="120"/>
                      </a:lnTo>
                      <a:lnTo>
                        <a:pt x="8" y="107"/>
                      </a:lnTo>
                      <a:lnTo>
                        <a:pt x="3" y="92"/>
                      </a:lnTo>
                      <a:lnTo>
                        <a:pt x="0" y="77"/>
                      </a:lnTo>
                      <a:lnTo>
                        <a:pt x="0" y="77"/>
                      </a:lnTo>
                      <a:lnTo>
                        <a:pt x="3" y="61"/>
                      </a:lnTo>
                      <a:lnTo>
                        <a:pt x="8" y="46"/>
                      </a:lnTo>
                      <a:lnTo>
                        <a:pt x="14" y="33"/>
                      </a:lnTo>
                      <a:lnTo>
                        <a:pt x="23" y="22"/>
                      </a:lnTo>
                      <a:lnTo>
                        <a:pt x="35" y="13"/>
                      </a:lnTo>
                      <a:lnTo>
                        <a:pt x="48" y="6"/>
                      </a:lnTo>
                      <a:lnTo>
                        <a:pt x="62" y="1"/>
                      </a:lnTo>
                      <a:lnTo>
                        <a:pt x="79" y="0"/>
                      </a:lnTo>
                      <a:lnTo>
                        <a:pt x="79" y="0"/>
                      </a:lnTo>
                      <a:lnTo>
                        <a:pt x="94" y="1"/>
                      </a:lnTo>
                      <a:lnTo>
                        <a:pt x="109" y="6"/>
                      </a:lnTo>
                      <a:lnTo>
                        <a:pt x="121" y="13"/>
                      </a:lnTo>
                      <a:lnTo>
                        <a:pt x="133" y="22"/>
                      </a:lnTo>
                      <a:lnTo>
                        <a:pt x="142" y="33"/>
                      </a:lnTo>
                      <a:lnTo>
                        <a:pt x="149" y="46"/>
                      </a:lnTo>
                      <a:lnTo>
                        <a:pt x="154" y="61"/>
                      </a:lnTo>
                      <a:lnTo>
                        <a:pt x="155" y="77"/>
                      </a:lnTo>
                      <a:lnTo>
                        <a:pt x="155" y="77"/>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3" name="Freeform 379">
                  <a:extLst>
                    <a:ext uri="{FF2B5EF4-FFF2-40B4-BE49-F238E27FC236}">
                      <a16:creationId xmlns:a16="http://schemas.microsoft.com/office/drawing/2014/main" id="{D4CB8EA0-A074-8D2E-CAAE-A1E481C5EF86}"/>
                    </a:ext>
                  </a:extLst>
                </p:cNvPr>
                <p:cNvSpPr>
                  <a:spLocks/>
                </p:cNvSpPr>
                <p:nvPr/>
              </p:nvSpPr>
              <p:spPr bwMode="auto">
                <a:xfrm>
                  <a:off x="2641" y="4575"/>
                  <a:ext cx="139" cy="139"/>
                </a:xfrm>
                <a:custGeom>
                  <a:avLst/>
                  <a:gdLst>
                    <a:gd name="T0" fmla="*/ 139 w 139"/>
                    <a:gd name="T1" fmla="*/ 70 h 139"/>
                    <a:gd name="T2" fmla="*/ 139 w 139"/>
                    <a:gd name="T3" fmla="*/ 70 h 139"/>
                    <a:gd name="T4" fmla="*/ 137 w 139"/>
                    <a:gd name="T5" fmla="*/ 85 h 139"/>
                    <a:gd name="T6" fmla="*/ 133 w 139"/>
                    <a:gd name="T7" fmla="*/ 97 h 139"/>
                    <a:gd name="T8" fmla="*/ 127 w 139"/>
                    <a:gd name="T9" fmla="*/ 109 h 139"/>
                    <a:gd name="T10" fmla="*/ 119 w 139"/>
                    <a:gd name="T11" fmla="*/ 119 h 139"/>
                    <a:gd name="T12" fmla="*/ 109 w 139"/>
                    <a:gd name="T13" fmla="*/ 128 h 139"/>
                    <a:gd name="T14" fmla="*/ 97 w 139"/>
                    <a:gd name="T15" fmla="*/ 134 h 139"/>
                    <a:gd name="T16" fmla="*/ 83 w 139"/>
                    <a:gd name="T17" fmla="*/ 139 h 139"/>
                    <a:gd name="T18" fmla="*/ 69 w 139"/>
                    <a:gd name="T19" fmla="*/ 139 h 139"/>
                    <a:gd name="T20" fmla="*/ 69 w 139"/>
                    <a:gd name="T21" fmla="*/ 139 h 139"/>
                    <a:gd name="T22" fmla="*/ 54 w 139"/>
                    <a:gd name="T23" fmla="*/ 139 h 139"/>
                    <a:gd name="T24" fmla="*/ 42 w 139"/>
                    <a:gd name="T25" fmla="*/ 134 h 139"/>
                    <a:gd name="T26" fmla="*/ 30 w 139"/>
                    <a:gd name="T27" fmla="*/ 128 h 139"/>
                    <a:gd name="T28" fmla="*/ 20 w 139"/>
                    <a:gd name="T29" fmla="*/ 119 h 139"/>
                    <a:gd name="T30" fmla="*/ 11 w 139"/>
                    <a:gd name="T31" fmla="*/ 109 h 139"/>
                    <a:gd name="T32" fmla="*/ 5 w 139"/>
                    <a:gd name="T33" fmla="*/ 97 h 139"/>
                    <a:gd name="T34" fmla="*/ 0 w 139"/>
                    <a:gd name="T35" fmla="*/ 85 h 139"/>
                    <a:gd name="T36" fmla="*/ 0 w 139"/>
                    <a:gd name="T37" fmla="*/ 70 h 139"/>
                    <a:gd name="T38" fmla="*/ 0 w 139"/>
                    <a:gd name="T39" fmla="*/ 70 h 139"/>
                    <a:gd name="T40" fmla="*/ 0 w 139"/>
                    <a:gd name="T41" fmla="*/ 56 h 139"/>
                    <a:gd name="T42" fmla="*/ 5 w 139"/>
                    <a:gd name="T43" fmla="*/ 42 h 139"/>
                    <a:gd name="T44" fmla="*/ 11 w 139"/>
                    <a:gd name="T45" fmla="*/ 30 h 139"/>
                    <a:gd name="T46" fmla="*/ 20 w 139"/>
                    <a:gd name="T47" fmla="*/ 20 h 139"/>
                    <a:gd name="T48" fmla="*/ 30 w 139"/>
                    <a:gd name="T49" fmla="*/ 12 h 139"/>
                    <a:gd name="T50" fmla="*/ 42 w 139"/>
                    <a:gd name="T51" fmla="*/ 6 h 139"/>
                    <a:gd name="T52" fmla="*/ 54 w 139"/>
                    <a:gd name="T53" fmla="*/ 2 h 139"/>
                    <a:gd name="T54" fmla="*/ 69 w 139"/>
                    <a:gd name="T55" fmla="*/ 0 h 139"/>
                    <a:gd name="T56" fmla="*/ 69 w 139"/>
                    <a:gd name="T57" fmla="*/ 0 h 139"/>
                    <a:gd name="T58" fmla="*/ 83 w 139"/>
                    <a:gd name="T59" fmla="*/ 2 h 139"/>
                    <a:gd name="T60" fmla="*/ 97 w 139"/>
                    <a:gd name="T61" fmla="*/ 6 h 139"/>
                    <a:gd name="T62" fmla="*/ 109 w 139"/>
                    <a:gd name="T63" fmla="*/ 12 h 139"/>
                    <a:gd name="T64" fmla="*/ 119 w 139"/>
                    <a:gd name="T65" fmla="*/ 20 h 139"/>
                    <a:gd name="T66" fmla="*/ 127 w 139"/>
                    <a:gd name="T67" fmla="*/ 30 h 139"/>
                    <a:gd name="T68" fmla="*/ 133 w 139"/>
                    <a:gd name="T69" fmla="*/ 42 h 139"/>
                    <a:gd name="T70" fmla="*/ 137 w 139"/>
                    <a:gd name="T71" fmla="*/ 56 h 139"/>
                    <a:gd name="T72" fmla="*/ 139 w 139"/>
                    <a:gd name="T73" fmla="*/ 70 h 139"/>
                    <a:gd name="T74" fmla="*/ 139 w 139"/>
                    <a:gd name="T75"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39">
                      <a:moveTo>
                        <a:pt x="139" y="70"/>
                      </a:moveTo>
                      <a:lnTo>
                        <a:pt x="139" y="70"/>
                      </a:lnTo>
                      <a:lnTo>
                        <a:pt x="137" y="85"/>
                      </a:lnTo>
                      <a:lnTo>
                        <a:pt x="133" y="97"/>
                      </a:lnTo>
                      <a:lnTo>
                        <a:pt x="127" y="109"/>
                      </a:lnTo>
                      <a:lnTo>
                        <a:pt x="119" y="119"/>
                      </a:lnTo>
                      <a:lnTo>
                        <a:pt x="109" y="128"/>
                      </a:lnTo>
                      <a:lnTo>
                        <a:pt x="97" y="134"/>
                      </a:lnTo>
                      <a:lnTo>
                        <a:pt x="83" y="139"/>
                      </a:lnTo>
                      <a:lnTo>
                        <a:pt x="69" y="139"/>
                      </a:lnTo>
                      <a:lnTo>
                        <a:pt x="69" y="139"/>
                      </a:lnTo>
                      <a:lnTo>
                        <a:pt x="54" y="139"/>
                      </a:lnTo>
                      <a:lnTo>
                        <a:pt x="42" y="134"/>
                      </a:lnTo>
                      <a:lnTo>
                        <a:pt x="30" y="128"/>
                      </a:lnTo>
                      <a:lnTo>
                        <a:pt x="20" y="119"/>
                      </a:lnTo>
                      <a:lnTo>
                        <a:pt x="11" y="109"/>
                      </a:lnTo>
                      <a:lnTo>
                        <a:pt x="5" y="97"/>
                      </a:lnTo>
                      <a:lnTo>
                        <a:pt x="0" y="85"/>
                      </a:lnTo>
                      <a:lnTo>
                        <a:pt x="0" y="70"/>
                      </a:lnTo>
                      <a:lnTo>
                        <a:pt x="0" y="70"/>
                      </a:lnTo>
                      <a:lnTo>
                        <a:pt x="0" y="56"/>
                      </a:lnTo>
                      <a:lnTo>
                        <a:pt x="5" y="42"/>
                      </a:lnTo>
                      <a:lnTo>
                        <a:pt x="11" y="30"/>
                      </a:lnTo>
                      <a:lnTo>
                        <a:pt x="20" y="20"/>
                      </a:lnTo>
                      <a:lnTo>
                        <a:pt x="30" y="12"/>
                      </a:lnTo>
                      <a:lnTo>
                        <a:pt x="42" y="6"/>
                      </a:lnTo>
                      <a:lnTo>
                        <a:pt x="54" y="2"/>
                      </a:lnTo>
                      <a:lnTo>
                        <a:pt x="69" y="0"/>
                      </a:lnTo>
                      <a:lnTo>
                        <a:pt x="69" y="0"/>
                      </a:lnTo>
                      <a:lnTo>
                        <a:pt x="83" y="2"/>
                      </a:lnTo>
                      <a:lnTo>
                        <a:pt x="97" y="6"/>
                      </a:lnTo>
                      <a:lnTo>
                        <a:pt x="109" y="12"/>
                      </a:lnTo>
                      <a:lnTo>
                        <a:pt x="119" y="20"/>
                      </a:lnTo>
                      <a:lnTo>
                        <a:pt x="127" y="30"/>
                      </a:lnTo>
                      <a:lnTo>
                        <a:pt x="133" y="42"/>
                      </a:lnTo>
                      <a:lnTo>
                        <a:pt x="137" y="56"/>
                      </a:lnTo>
                      <a:lnTo>
                        <a:pt x="139" y="70"/>
                      </a:lnTo>
                      <a:lnTo>
                        <a:pt x="139" y="70"/>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4" name="Freeform 380">
                  <a:extLst>
                    <a:ext uri="{FF2B5EF4-FFF2-40B4-BE49-F238E27FC236}">
                      <a16:creationId xmlns:a16="http://schemas.microsoft.com/office/drawing/2014/main" id="{3DB9A62B-ED59-4A5D-6595-0FF79C05C604}"/>
                    </a:ext>
                  </a:extLst>
                </p:cNvPr>
                <p:cNvSpPr>
                  <a:spLocks/>
                </p:cNvSpPr>
                <p:nvPr/>
              </p:nvSpPr>
              <p:spPr bwMode="auto">
                <a:xfrm>
                  <a:off x="2335" y="4299"/>
                  <a:ext cx="142" cy="141"/>
                </a:xfrm>
                <a:custGeom>
                  <a:avLst/>
                  <a:gdLst>
                    <a:gd name="T0" fmla="*/ 142 w 142"/>
                    <a:gd name="T1" fmla="*/ 70 h 141"/>
                    <a:gd name="T2" fmla="*/ 142 w 142"/>
                    <a:gd name="T3" fmla="*/ 70 h 141"/>
                    <a:gd name="T4" fmla="*/ 140 w 142"/>
                    <a:gd name="T5" fmla="*/ 85 h 141"/>
                    <a:gd name="T6" fmla="*/ 136 w 142"/>
                    <a:gd name="T7" fmla="*/ 98 h 141"/>
                    <a:gd name="T8" fmla="*/ 130 w 142"/>
                    <a:gd name="T9" fmla="*/ 109 h 141"/>
                    <a:gd name="T10" fmla="*/ 121 w 142"/>
                    <a:gd name="T11" fmla="*/ 119 h 141"/>
                    <a:gd name="T12" fmla="*/ 110 w 142"/>
                    <a:gd name="T13" fmla="*/ 128 h 141"/>
                    <a:gd name="T14" fmla="*/ 98 w 142"/>
                    <a:gd name="T15" fmla="*/ 135 h 141"/>
                    <a:gd name="T16" fmla="*/ 85 w 142"/>
                    <a:gd name="T17" fmla="*/ 139 h 141"/>
                    <a:gd name="T18" fmla="*/ 71 w 142"/>
                    <a:gd name="T19" fmla="*/ 141 h 141"/>
                    <a:gd name="T20" fmla="*/ 71 w 142"/>
                    <a:gd name="T21" fmla="*/ 141 h 141"/>
                    <a:gd name="T22" fmla="*/ 57 w 142"/>
                    <a:gd name="T23" fmla="*/ 139 h 141"/>
                    <a:gd name="T24" fmla="*/ 44 w 142"/>
                    <a:gd name="T25" fmla="*/ 135 h 141"/>
                    <a:gd name="T26" fmla="*/ 32 w 142"/>
                    <a:gd name="T27" fmla="*/ 128 h 141"/>
                    <a:gd name="T28" fmla="*/ 21 w 142"/>
                    <a:gd name="T29" fmla="*/ 119 h 141"/>
                    <a:gd name="T30" fmla="*/ 12 w 142"/>
                    <a:gd name="T31" fmla="*/ 109 h 141"/>
                    <a:gd name="T32" fmla="*/ 6 w 142"/>
                    <a:gd name="T33" fmla="*/ 98 h 141"/>
                    <a:gd name="T34" fmla="*/ 2 w 142"/>
                    <a:gd name="T35" fmla="*/ 85 h 141"/>
                    <a:gd name="T36" fmla="*/ 0 w 142"/>
                    <a:gd name="T37" fmla="*/ 70 h 141"/>
                    <a:gd name="T38" fmla="*/ 0 w 142"/>
                    <a:gd name="T39" fmla="*/ 70 h 141"/>
                    <a:gd name="T40" fmla="*/ 2 w 142"/>
                    <a:gd name="T41" fmla="*/ 56 h 141"/>
                    <a:gd name="T42" fmla="*/ 6 w 142"/>
                    <a:gd name="T43" fmla="*/ 43 h 141"/>
                    <a:gd name="T44" fmla="*/ 12 w 142"/>
                    <a:gd name="T45" fmla="*/ 31 h 141"/>
                    <a:gd name="T46" fmla="*/ 21 w 142"/>
                    <a:gd name="T47" fmla="*/ 20 h 141"/>
                    <a:gd name="T48" fmla="*/ 32 w 142"/>
                    <a:gd name="T49" fmla="*/ 12 h 141"/>
                    <a:gd name="T50" fmla="*/ 44 w 142"/>
                    <a:gd name="T51" fmla="*/ 5 h 141"/>
                    <a:gd name="T52" fmla="*/ 57 w 142"/>
                    <a:gd name="T53" fmla="*/ 2 h 141"/>
                    <a:gd name="T54" fmla="*/ 71 w 142"/>
                    <a:gd name="T55" fmla="*/ 0 h 141"/>
                    <a:gd name="T56" fmla="*/ 71 w 142"/>
                    <a:gd name="T57" fmla="*/ 0 h 141"/>
                    <a:gd name="T58" fmla="*/ 85 w 142"/>
                    <a:gd name="T59" fmla="*/ 2 h 141"/>
                    <a:gd name="T60" fmla="*/ 98 w 142"/>
                    <a:gd name="T61" fmla="*/ 5 h 141"/>
                    <a:gd name="T62" fmla="*/ 110 w 142"/>
                    <a:gd name="T63" fmla="*/ 12 h 141"/>
                    <a:gd name="T64" fmla="*/ 121 w 142"/>
                    <a:gd name="T65" fmla="*/ 20 h 141"/>
                    <a:gd name="T66" fmla="*/ 130 w 142"/>
                    <a:gd name="T67" fmla="*/ 31 h 141"/>
                    <a:gd name="T68" fmla="*/ 136 w 142"/>
                    <a:gd name="T69" fmla="*/ 43 h 141"/>
                    <a:gd name="T70" fmla="*/ 140 w 142"/>
                    <a:gd name="T71" fmla="*/ 56 h 141"/>
                    <a:gd name="T72" fmla="*/ 142 w 142"/>
                    <a:gd name="T73" fmla="*/ 70 h 141"/>
                    <a:gd name="T74" fmla="*/ 142 w 142"/>
                    <a:gd name="T75"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1">
                      <a:moveTo>
                        <a:pt x="142" y="70"/>
                      </a:moveTo>
                      <a:lnTo>
                        <a:pt x="142" y="70"/>
                      </a:lnTo>
                      <a:lnTo>
                        <a:pt x="140" y="85"/>
                      </a:lnTo>
                      <a:lnTo>
                        <a:pt x="136" y="98"/>
                      </a:lnTo>
                      <a:lnTo>
                        <a:pt x="130" y="109"/>
                      </a:lnTo>
                      <a:lnTo>
                        <a:pt x="121" y="119"/>
                      </a:lnTo>
                      <a:lnTo>
                        <a:pt x="110" y="128"/>
                      </a:lnTo>
                      <a:lnTo>
                        <a:pt x="98" y="135"/>
                      </a:lnTo>
                      <a:lnTo>
                        <a:pt x="85" y="139"/>
                      </a:lnTo>
                      <a:lnTo>
                        <a:pt x="71" y="141"/>
                      </a:lnTo>
                      <a:lnTo>
                        <a:pt x="71" y="141"/>
                      </a:lnTo>
                      <a:lnTo>
                        <a:pt x="57" y="139"/>
                      </a:lnTo>
                      <a:lnTo>
                        <a:pt x="44" y="135"/>
                      </a:lnTo>
                      <a:lnTo>
                        <a:pt x="32" y="128"/>
                      </a:lnTo>
                      <a:lnTo>
                        <a:pt x="21" y="119"/>
                      </a:lnTo>
                      <a:lnTo>
                        <a:pt x="12" y="109"/>
                      </a:lnTo>
                      <a:lnTo>
                        <a:pt x="6" y="98"/>
                      </a:lnTo>
                      <a:lnTo>
                        <a:pt x="2" y="85"/>
                      </a:lnTo>
                      <a:lnTo>
                        <a:pt x="0" y="70"/>
                      </a:lnTo>
                      <a:lnTo>
                        <a:pt x="0" y="70"/>
                      </a:lnTo>
                      <a:lnTo>
                        <a:pt x="2" y="56"/>
                      </a:lnTo>
                      <a:lnTo>
                        <a:pt x="6" y="43"/>
                      </a:lnTo>
                      <a:lnTo>
                        <a:pt x="12" y="31"/>
                      </a:lnTo>
                      <a:lnTo>
                        <a:pt x="21" y="20"/>
                      </a:lnTo>
                      <a:lnTo>
                        <a:pt x="32" y="12"/>
                      </a:lnTo>
                      <a:lnTo>
                        <a:pt x="44" y="5"/>
                      </a:lnTo>
                      <a:lnTo>
                        <a:pt x="57" y="2"/>
                      </a:lnTo>
                      <a:lnTo>
                        <a:pt x="71" y="0"/>
                      </a:lnTo>
                      <a:lnTo>
                        <a:pt x="71" y="0"/>
                      </a:lnTo>
                      <a:lnTo>
                        <a:pt x="85" y="2"/>
                      </a:lnTo>
                      <a:lnTo>
                        <a:pt x="98" y="5"/>
                      </a:lnTo>
                      <a:lnTo>
                        <a:pt x="110" y="12"/>
                      </a:lnTo>
                      <a:lnTo>
                        <a:pt x="121" y="20"/>
                      </a:lnTo>
                      <a:lnTo>
                        <a:pt x="130" y="31"/>
                      </a:lnTo>
                      <a:lnTo>
                        <a:pt x="136" y="43"/>
                      </a:lnTo>
                      <a:lnTo>
                        <a:pt x="140" y="56"/>
                      </a:lnTo>
                      <a:lnTo>
                        <a:pt x="142" y="70"/>
                      </a:lnTo>
                      <a:lnTo>
                        <a:pt x="142" y="70"/>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5" name="Freeform 381">
                  <a:extLst>
                    <a:ext uri="{FF2B5EF4-FFF2-40B4-BE49-F238E27FC236}">
                      <a16:creationId xmlns:a16="http://schemas.microsoft.com/office/drawing/2014/main" id="{53060521-E5E9-2A6D-7CC5-BB224D74BCA8}"/>
                    </a:ext>
                  </a:extLst>
                </p:cNvPr>
                <p:cNvSpPr>
                  <a:spLocks/>
                </p:cNvSpPr>
                <p:nvPr/>
              </p:nvSpPr>
              <p:spPr bwMode="auto">
                <a:xfrm>
                  <a:off x="2430" y="4378"/>
                  <a:ext cx="158" cy="157"/>
                </a:xfrm>
                <a:custGeom>
                  <a:avLst/>
                  <a:gdLst>
                    <a:gd name="T0" fmla="*/ 158 w 158"/>
                    <a:gd name="T1" fmla="*/ 78 h 157"/>
                    <a:gd name="T2" fmla="*/ 158 w 158"/>
                    <a:gd name="T3" fmla="*/ 78 h 157"/>
                    <a:gd name="T4" fmla="*/ 157 w 158"/>
                    <a:gd name="T5" fmla="*/ 95 h 157"/>
                    <a:gd name="T6" fmla="*/ 152 w 158"/>
                    <a:gd name="T7" fmla="*/ 108 h 157"/>
                    <a:gd name="T8" fmla="*/ 145 w 158"/>
                    <a:gd name="T9" fmla="*/ 122 h 157"/>
                    <a:gd name="T10" fmla="*/ 134 w 158"/>
                    <a:gd name="T11" fmla="*/ 134 h 157"/>
                    <a:gd name="T12" fmla="*/ 124 w 158"/>
                    <a:gd name="T13" fmla="*/ 143 h 157"/>
                    <a:gd name="T14" fmla="*/ 110 w 158"/>
                    <a:gd name="T15" fmla="*/ 150 h 157"/>
                    <a:gd name="T16" fmla="*/ 95 w 158"/>
                    <a:gd name="T17" fmla="*/ 155 h 157"/>
                    <a:gd name="T18" fmla="*/ 78 w 158"/>
                    <a:gd name="T19" fmla="*/ 157 h 157"/>
                    <a:gd name="T20" fmla="*/ 78 w 158"/>
                    <a:gd name="T21" fmla="*/ 157 h 157"/>
                    <a:gd name="T22" fmla="*/ 63 w 158"/>
                    <a:gd name="T23" fmla="*/ 155 h 157"/>
                    <a:gd name="T24" fmla="*/ 48 w 158"/>
                    <a:gd name="T25" fmla="*/ 150 h 157"/>
                    <a:gd name="T26" fmla="*/ 35 w 158"/>
                    <a:gd name="T27" fmla="*/ 143 h 157"/>
                    <a:gd name="T28" fmla="*/ 24 w 158"/>
                    <a:gd name="T29" fmla="*/ 134 h 157"/>
                    <a:gd name="T30" fmla="*/ 14 w 158"/>
                    <a:gd name="T31" fmla="*/ 122 h 157"/>
                    <a:gd name="T32" fmla="*/ 6 w 158"/>
                    <a:gd name="T33" fmla="*/ 108 h 157"/>
                    <a:gd name="T34" fmla="*/ 2 w 158"/>
                    <a:gd name="T35" fmla="*/ 95 h 157"/>
                    <a:gd name="T36" fmla="*/ 0 w 158"/>
                    <a:gd name="T37" fmla="*/ 78 h 157"/>
                    <a:gd name="T38" fmla="*/ 0 w 158"/>
                    <a:gd name="T39" fmla="*/ 78 h 157"/>
                    <a:gd name="T40" fmla="*/ 2 w 158"/>
                    <a:gd name="T41" fmla="*/ 62 h 157"/>
                    <a:gd name="T42" fmla="*/ 6 w 158"/>
                    <a:gd name="T43" fmla="*/ 48 h 157"/>
                    <a:gd name="T44" fmla="*/ 14 w 158"/>
                    <a:gd name="T45" fmla="*/ 34 h 157"/>
                    <a:gd name="T46" fmla="*/ 24 w 158"/>
                    <a:gd name="T47" fmla="*/ 22 h 157"/>
                    <a:gd name="T48" fmla="*/ 35 w 158"/>
                    <a:gd name="T49" fmla="*/ 13 h 157"/>
                    <a:gd name="T50" fmla="*/ 48 w 158"/>
                    <a:gd name="T51" fmla="*/ 6 h 157"/>
                    <a:gd name="T52" fmla="*/ 63 w 158"/>
                    <a:gd name="T53" fmla="*/ 1 h 157"/>
                    <a:gd name="T54" fmla="*/ 78 w 158"/>
                    <a:gd name="T55" fmla="*/ 0 h 157"/>
                    <a:gd name="T56" fmla="*/ 78 w 158"/>
                    <a:gd name="T57" fmla="*/ 0 h 157"/>
                    <a:gd name="T58" fmla="*/ 95 w 158"/>
                    <a:gd name="T59" fmla="*/ 1 h 157"/>
                    <a:gd name="T60" fmla="*/ 110 w 158"/>
                    <a:gd name="T61" fmla="*/ 6 h 157"/>
                    <a:gd name="T62" fmla="*/ 124 w 158"/>
                    <a:gd name="T63" fmla="*/ 13 h 157"/>
                    <a:gd name="T64" fmla="*/ 134 w 158"/>
                    <a:gd name="T65" fmla="*/ 22 h 157"/>
                    <a:gd name="T66" fmla="*/ 145 w 158"/>
                    <a:gd name="T67" fmla="*/ 34 h 157"/>
                    <a:gd name="T68" fmla="*/ 152 w 158"/>
                    <a:gd name="T69" fmla="*/ 48 h 157"/>
                    <a:gd name="T70" fmla="*/ 157 w 158"/>
                    <a:gd name="T71" fmla="*/ 62 h 157"/>
                    <a:gd name="T72" fmla="*/ 158 w 158"/>
                    <a:gd name="T73" fmla="*/ 78 h 157"/>
                    <a:gd name="T74" fmla="*/ 158 w 158"/>
                    <a:gd name="T75" fmla="*/ 7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57">
                      <a:moveTo>
                        <a:pt x="158" y="78"/>
                      </a:moveTo>
                      <a:lnTo>
                        <a:pt x="158" y="78"/>
                      </a:lnTo>
                      <a:lnTo>
                        <a:pt x="157" y="95"/>
                      </a:lnTo>
                      <a:lnTo>
                        <a:pt x="152" y="108"/>
                      </a:lnTo>
                      <a:lnTo>
                        <a:pt x="145" y="122"/>
                      </a:lnTo>
                      <a:lnTo>
                        <a:pt x="134" y="134"/>
                      </a:lnTo>
                      <a:lnTo>
                        <a:pt x="124" y="143"/>
                      </a:lnTo>
                      <a:lnTo>
                        <a:pt x="110" y="150"/>
                      </a:lnTo>
                      <a:lnTo>
                        <a:pt x="95" y="155"/>
                      </a:lnTo>
                      <a:lnTo>
                        <a:pt x="78" y="157"/>
                      </a:lnTo>
                      <a:lnTo>
                        <a:pt x="78" y="157"/>
                      </a:lnTo>
                      <a:lnTo>
                        <a:pt x="63" y="155"/>
                      </a:lnTo>
                      <a:lnTo>
                        <a:pt x="48" y="150"/>
                      </a:lnTo>
                      <a:lnTo>
                        <a:pt x="35" y="143"/>
                      </a:lnTo>
                      <a:lnTo>
                        <a:pt x="24" y="134"/>
                      </a:lnTo>
                      <a:lnTo>
                        <a:pt x="14" y="122"/>
                      </a:lnTo>
                      <a:lnTo>
                        <a:pt x="6" y="108"/>
                      </a:lnTo>
                      <a:lnTo>
                        <a:pt x="2" y="95"/>
                      </a:lnTo>
                      <a:lnTo>
                        <a:pt x="0" y="78"/>
                      </a:lnTo>
                      <a:lnTo>
                        <a:pt x="0" y="78"/>
                      </a:lnTo>
                      <a:lnTo>
                        <a:pt x="2" y="62"/>
                      </a:lnTo>
                      <a:lnTo>
                        <a:pt x="6" y="48"/>
                      </a:lnTo>
                      <a:lnTo>
                        <a:pt x="14" y="34"/>
                      </a:lnTo>
                      <a:lnTo>
                        <a:pt x="24" y="22"/>
                      </a:lnTo>
                      <a:lnTo>
                        <a:pt x="35" y="13"/>
                      </a:lnTo>
                      <a:lnTo>
                        <a:pt x="48" y="6"/>
                      </a:lnTo>
                      <a:lnTo>
                        <a:pt x="63" y="1"/>
                      </a:lnTo>
                      <a:lnTo>
                        <a:pt x="78" y="0"/>
                      </a:lnTo>
                      <a:lnTo>
                        <a:pt x="78" y="0"/>
                      </a:lnTo>
                      <a:lnTo>
                        <a:pt x="95" y="1"/>
                      </a:lnTo>
                      <a:lnTo>
                        <a:pt x="110" y="6"/>
                      </a:lnTo>
                      <a:lnTo>
                        <a:pt x="124" y="13"/>
                      </a:lnTo>
                      <a:lnTo>
                        <a:pt x="134" y="22"/>
                      </a:lnTo>
                      <a:lnTo>
                        <a:pt x="145" y="34"/>
                      </a:lnTo>
                      <a:lnTo>
                        <a:pt x="152" y="48"/>
                      </a:lnTo>
                      <a:lnTo>
                        <a:pt x="157" y="62"/>
                      </a:lnTo>
                      <a:lnTo>
                        <a:pt x="158" y="78"/>
                      </a:lnTo>
                      <a:lnTo>
                        <a:pt x="158" y="78"/>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6" name="Freeform 382">
                  <a:extLst>
                    <a:ext uri="{FF2B5EF4-FFF2-40B4-BE49-F238E27FC236}">
                      <a16:creationId xmlns:a16="http://schemas.microsoft.com/office/drawing/2014/main" id="{DF9A3638-1FAD-B41E-AABF-528A3983D2FF}"/>
                    </a:ext>
                  </a:extLst>
                </p:cNvPr>
                <p:cNvSpPr>
                  <a:spLocks/>
                </p:cNvSpPr>
                <p:nvPr/>
              </p:nvSpPr>
              <p:spPr bwMode="auto">
                <a:xfrm>
                  <a:off x="2322" y="5142"/>
                  <a:ext cx="138" cy="137"/>
                </a:xfrm>
                <a:custGeom>
                  <a:avLst/>
                  <a:gdLst>
                    <a:gd name="T0" fmla="*/ 138 w 138"/>
                    <a:gd name="T1" fmla="*/ 68 h 137"/>
                    <a:gd name="T2" fmla="*/ 138 w 138"/>
                    <a:gd name="T3" fmla="*/ 68 h 137"/>
                    <a:gd name="T4" fmla="*/ 137 w 138"/>
                    <a:gd name="T5" fmla="*/ 83 h 137"/>
                    <a:gd name="T6" fmla="*/ 132 w 138"/>
                    <a:gd name="T7" fmla="*/ 95 h 137"/>
                    <a:gd name="T8" fmla="*/ 126 w 138"/>
                    <a:gd name="T9" fmla="*/ 107 h 137"/>
                    <a:gd name="T10" fmla="*/ 119 w 138"/>
                    <a:gd name="T11" fmla="*/ 118 h 137"/>
                    <a:gd name="T12" fmla="*/ 108 w 138"/>
                    <a:gd name="T13" fmla="*/ 125 h 137"/>
                    <a:gd name="T14" fmla="*/ 96 w 138"/>
                    <a:gd name="T15" fmla="*/ 133 h 137"/>
                    <a:gd name="T16" fmla="*/ 82 w 138"/>
                    <a:gd name="T17" fmla="*/ 136 h 137"/>
                    <a:gd name="T18" fmla="*/ 69 w 138"/>
                    <a:gd name="T19" fmla="*/ 137 h 137"/>
                    <a:gd name="T20" fmla="*/ 69 w 138"/>
                    <a:gd name="T21" fmla="*/ 137 h 137"/>
                    <a:gd name="T22" fmla="*/ 55 w 138"/>
                    <a:gd name="T23" fmla="*/ 136 h 137"/>
                    <a:gd name="T24" fmla="*/ 42 w 138"/>
                    <a:gd name="T25" fmla="*/ 133 h 137"/>
                    <a:gd name="T26" fmla="*/ 31 w 138"/>
                    <a:gd name="T27" fmla="*/ 125 h 137"/>
                    <a:gd name="T28" fmla="*/ 21 w 138"/>
                    <a:gd name="T29" fmla="*/ 118 h 137"/>
                    <a:gd name="T30" fmla="*/ 12 w 138"/>
                    <a:gd name="T31" fmla="*/ 107 h 137"/>
                    <a:gd name="T32" fmla="*/ 6 w 138"/>
                    <a:gd name="T33" fmla="*/ 95 h 137"/>
                    <a:gd name="T34" fmla="*/ 1 w 138"/>
                    <a:gd name="T35" fmla="*/ 83 h 137"/>
                    <a:gd name="T36" fmla="*/ 0 w 138"/>
                    <a:gd name="T37" fmla="*/ 68 h 137"/>
                    <a:gd name="T38" fmla="*/ 0 w 138"/>
                    <a:gd name="T39" fmla="*/ 68 h 137"/>
                    <a:gd name="T40" fmla="*/ 1 w 138"/>
                    <a:gd name="T41" fmla="*/ 54 h 137"/>
                    <a:gd name="T42" fmla="*/ 6 w 138"/>
                    <a:gd name="T43" fmla="*/ 42 h 137"/>
                    <a:gd name="T44" fmla="*/ 12 w 138"/>
                    <a:gd name="T45" fmla="*/ 30 h 137"/>
                    <a:gd name="T46" fmla="*/ 21 w 138"/>
                    <a:gd name="T47" fmla="*/ 20 h 137"/>
                    <a:gd name="T48" fmla="*/ 31 w 138"/>
                    <a:gd name="T49" fmla="*/ 11 h 137"/>
                    <a:gd name="T50" fmla="*/ 42 w 138"/>
                    <a:gd name="T51" fmla="*/ 4 h 137"/>
                    <a:gd name="T52" fmla="*/ 55 w 138"/>
                    <a:gd name="T53" fmla="*/ 0 h 137"/>
                    <a:gd name="T54" fmla="*/ 69 w 138"/>
                    <a:gd name="T55" fmla="*/ 0 h 137"/>
                    <a:gd name="T56" fmla="*/ 69 w 138"/>
                    <a:gd name="T57" fmla="*/ 0 h 137"/>
                    <a:gd name="T58" fmla="*/ 82 w 138"/>
                    <a:gd name="T59" fmla="*/ 0 h 137"/>
                    <a:gd name="T60" fmla="*/ 96 w 138"/>
                    <a:gd name="T61" fmla="*/ 4 h 137"/>
                    <a:gd name="T62" fmla="*/ 108 w 138"/>
                    <a:gd name="T63" fmla="*/ 11 h 137"/>
                    <a:gd name="T64" fmla="*/ 119 w 138"/>
                    <a:gd name="T65" fmla="*/ 20 h 137"/>
                    <a:gd name="T66" fmla="*/ 126 w 138"/>
                    <a:gd name="T67" fmla="*/ 30 h 137"/>
                    <a:gd name="T68" fmla="*/ 132 w 138"/>
                    <a:gd name="T69" fmla="*/ 42 h 137"/>
                    <a:gd name="T70" fmla="*/ 137 w 138"/>
                    <a:gd name="T71" fmla="*/ 54 h 137"/>
                    <a:gd name="T72" fmla="*/ 138 w 138"/>
                    <a:gd name="T73" fmla="*/ 68 h 137"/>
                    <a:gd name="T74" fmla="*/ 138 w 138"/>
                    <a:gd name="T75"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37">
                      <a:moveTo>
                        <a:pt x="138" y="68"/>
                      </a:moveTo>
                      <a:lnTo>
                        <a:pt x="138" y="68"/>
                      </a:lnTo>
                      <a:lnTo>
                        <a:pt x="137" y="83"/>
                      </a:lnTo>
                      <a:lnTo>
                        <a:pt x="132" y="95"/>
                      </a:lnTo>
                      <a:lnTo>
                        <a:pt x="126" y="107"/>
                      </a:lnTo>
                      <a:lnTo>
                        <a:pt x="119" y="118"/>
                      </a:lnTo>
                      <a:lnTo>
                        <a:pt x="108" y="125"/>
                      </a:lnTo>
                      <a:lnTo>
                        <a:pt x="96" y="133"/>
                      </a:lnTo>
                      <a:lnTo>
                        <a:pt x="82" y="136"/>
                      </a:lnTo>
                      <a:lnTo>
                        <a:pt x="69" y="137"/>
                      </a:lnTo>
                      <a:lnTo>
                        <a:pt x="69" y="137"/>
                      </a:lnTo>
                      <a:lnTo>
                        <a:pt x="55" y="136"/>
                      </a:lnTo>
                      <a:lnTo>
                        <a:pt x="42" y="133"/>
                      </a:lnTo>
                      <a:lnTo>
                        <a:pt x="31" y="125"/>
                      </a:lnTo>
                      <a:lnTo>
                        <a:pt x="21" y="118"/>
                      </a:lnTo>
                      <a:lnTo>
                        <a:pt x="12" y="107"/>
                      </a:lnTo>
                      <a:lnTo>
                        <a:pt x="6" y="95"/>
                      </a:lnTo>
                      <a:lnTo>
                        <a:pt x="1" y="83"/>
                      </a:lnTo>
                      <a:lnTo>
                        <a:pt x="0" y="68"/>
                      </a:lnTo>
                      <a:lnTo>
                        <a:pt x="0" y="68"/>
                      </a:lnTo>
                      <a:lnTo>
                        <a:pt x="1" y="54"/>
                      </a:lnTo>
                      <a:lnTo>
                        <a:pt x="6" y="42"/>
                      </a:lnTo>
                      <a:lnTo>
                        <a:pt x="12" y="30"/>
                      </a:lnTo>
                      <a:lnTo>
                        <a:pt x="21" y="20"/>
                      </a:lnTo>
                      <a:lnTo>
                        <a:pt x="31" y="11"/>
                      </a:lnTo>
                      <a:lnTo>
                        <a:pt x="42" y="4"/>
                      </a:lnTo>
                      <a:lnTo>
                        <a:pt x="55" y="0"/>
                      </a:lnTo>
                      <a:lnTo>
                        <a:pt x="69" y="0"/>
                      </a:lnTo>
                      <a:lnTo>
                        <a:pt x="69" y="0"/>
                      </a:lnTo>
                      <a:lnTo>
                        <a:pt x="82" y="0"/>
                      </a:lnTo>
                      <a:lnTo>
                        <a:pt x="96" y="4"/>
                      </a:lnTo>
                      <a:lnTo>
                        <a:pt x="108" y="11"/>
                      </a:lnTo>
                      <a:lnTo>
                        <a:pt x="119" y="20"/>
                      </a:lnTo>
                      <a:lnTo>
                        <a:pt x="126" y="30"/>
                      </a:lnTo>
                      <a:lnTo>
                        <a:pt x="132" y="42"/>
                      </a:lnTo>
                      <a:lnTo>
                        <a:pt x="137" y="54"/>
                      </a:lnTo>
                      <a:lnTo>
                        <a:pt x="138" y="68"/>
                      </a:lnTo>
                      <a:lnTo>
                        <a:pt x="138" y="68"/>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7" name="Freeform 383">
                  <a:extLst>
                    <a:ext uri="{FF2B5EF4-FFF2-40B4-BE49-F238E27FC236}">
                      <a16:creationId xmlns:a16="http://schemas.microsoft.com/office/drawing/2014/main" id="{6A36BB85-AF62-C2B5-DF90-37874F89379D}"/>
                    </a:ext>
                  </a:extLst>
                </p:cNvPr>
                <p:cNvSpPr>
                  <a:spLocks/>
                </p:cNvSpPr>
                <p:nvPr/>
              </p:nvSpPr>
              <p:spPr bwMode="auto">
                <a:xfrm>
                  <a:off x="2441" y="5116"/>
                  <a:ext cx="132" cy="133"/>
                </a:xfrm>
                <a:custGeom>
                  <a:avLst/>
                  <a:gdLst>
                    <a:gd name="T0" fmla="*/ 132 w 132"/>
                    <a:gd name="T1" fmla="*/ 67 h 133"/>
                    <a:gd name="T2" fmla="*/ 132 w 132"/>
                    <a:gd name="T3" fmla="*/ 67 h 133"/>
                    <a:gd name="T4" fmla="*/ 132 w 132"/>
                    <a:gd name="T5" fmla="*/ 80 h 133"/>
                    <a:gd name="T6" fmla="*/ 128 w 132"/>
                    <a:gd name="T7" fmla="*/ 94 h 133"/>
                    <a:gd name="T8" fmla="*/ 122 w 132"/>
                    <a:gd name="T9" fmla="*/ 104 h 133"/>
                    <a:gd name="T10" fmla="*/ 114 w 132"/>
                    <a:gd name="T11" fmla="*/ 115 h 133"/>
                    <a:gd name="T12" fmla="*/ 104 w 132"/>
                    <a:gd name="T13" fmla="*/ 122 h 133"/>
                    <a:gd name="T14" fmla="*/ 93 w 132"/>
                    <a:gd name="T15" fmla="*/ 128 h 133"/>
                    <a:gd name="T16" fmla="*/ 80 w 132"/>
                    <a:gd name="T17" fmla="*/ 133 h 133"/>
                    <a:gd name="T18" fmla="*/ 66 w 132"/>
                    <a:gd name="T19" fmla="*/ 133 h 133"/>
                    <a:gd name="T20" fmla="*/ 66 w 132"/>
                    <a:gd name="T21" fmla="*/ 133 h 133"/>
                    <a:gd name="T22" fmla="*/ 54 w 132"/>
                    <a:gd name="T23" fmla="*/ 133 h 133"/>
                    <a:gd name="T24" fmla="*/ 40 w 132"/>
                    <a:gd name="T25" fmla="*/ 128 h 133"/>
                    <a:gd name="T26" fmla="*/ 30 w 132"/>
                    <a:gd name="T27" fmla="*/ 122 h 133"/>
                    <a:gd name="T28" fmla="*/ 19 w 132"/>
                    <a:gd name="T29" fmla="*/ 115 h 133"/>
                    <a:gd name="T30" fmla="*/ 12 w 132"/>
                    <a:gd name="T31" fmla="*/ 104 h 133"/>
                    <a:gd name="T32" fmla="*/ 6 w 132"/>
                    <a:gd name="T33" fmla="*/ 94 h 133"/>
                    <a:gd name="T34" fmla="*/ 1 w 132"/>
                    <a:gd name="T35" fmla="*/ 80 h 133"/>
                    <a:gd name="T36" fmla="*/ 0 w 132"/>
                    <a:gd name="T37" fmla="*/ 67 h 133"/>
                    <a:gd name="T38" fmla="*/ 0 w 132"/>
                    <a:gd name="T39" fmla="*/ 67 h 133"/>
                    <a:gd name="T40" fmla="*/ 1 w 132"/>
                    <a:gd name="T41" fmla="*/ 55 h 133"/>
                    <a:gd name="T42" fmla="*/ 6 w 132"/>
                    <a:gd name="T43" fmla="*/ 41 h 133"/>
                    <a:gd name="T44" fmla="*/ 12 w 132"/>
                    <a:gd name="T45" fmla="*/ 30 h 133"/>
                    <a:gd name="T46" fmla="*/ 19 w 132"/>
                    <a:gd name="T47" fmla="*/ 20 h 133"/>
                    <a:gd name="T48" fmla="*/ 30 w 132"/>
                    <a:gd name="T49" fmla="*/ 12 h 133"/>
                    <a:gd name="T50" fmla="*/ 40 w 132"/>
                    <a:gd name="T51" fmla="*/ 6 h 133"/>
                    <a:gd name="T52" fmla="*/ 54 w 132"/>
                    <a:gd name="T53" fmla="*/ 2 h 133"/>
                    <a:gd name="T54" fmla="*/ 66 w 132"/>
                    <a:gd name="T55" fmla="*/ 0 h 133"/>
                    <a:gd name="T56" fmla="*/ 66 w 132"/>
                    <a:gd name="T57" fmla="*/ 0 h 133"/>
                    <a:gd name="T58" fmla="*/ 80 w 132"/>
                    <a:gd name="T59" fmla="*/ 2 h 133"/>
                    <a:gd name="T60" fmla="*/ 93 w 132"/>
                    <a:gd name="T61" fmla="*/ 6 h 133"/>
                    <a:gd name="T62" fmla="*/ 104 w 132"/>
                    <a:gd name="T63" fmla="*/ 12 h 133"/>
                    <a:gd name="T64" fmla="*/ 114 w 132"/>
                    <a:gd name="T65" fmla="*/ 20 h 133"/>
                    <a:gd name="T66" fmla="*/ 122 w 132"/>
                    <a:gd name="T67" fmla="*/ 30 h 133"/>
                    <a:gd name="T68" fmla="*/ 128 w 132"/>
                    <a:gd name="T69" fmla="*/ 41 h 133"/>
                    <a:gd name="T70" fmla="*/ 132 w 132"/>
                    <a:gd name="T71" fmla="*/ 55 h 133"/>
                    <a:gd name="T72" fmla="*/ 132 w 132"/>
                    <a:gd name="T73" fmla="*/ 67 h 133"/>
                    <a:gd name="T74" fmla="*/ 132 w 132"/>
                    <a:gd name="T75" fmla="*/ 6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33">
                      <a:moveTo>
                        <a:pt x="132" y="67"/>
                      </a:moveTo>
                      <a:lnTo>
                        <a:pt x="132" y="67"/>
                      </a:lnTo>
                      <a:lnTo>
                        <a:pt x="132" y="80"/>
                      </a:lnTo>
                      <a:lnTo>
                        <a:pt x="128" y="94"/>
                      </a:lnTo>
                      <a:lnTo>
                        <a:pt x="122" y="104"/>
                      </a:lnTo>
                      <a:lnTo>
                        <a:pt x="114" y="115"/>
                      </a:lnTo>
                      <a:lnTo>
                        <a:pt x="104" y="122"/>
                      </a:lnTo>
                      <a:lnTo>
                        <a:pt x="93" y="128"/>
                      </a:lnTo>
                      <a:lnTo>
                        <a:pt x="80" y="133"/>
                      </a:lnTo>
                      <a:lnTo>
                        <a:pt x="66" y="133"/>
                      </a:lnTo>
                      <a:lnTo>
                        <a:pt x="66" y="133"/>
                      </a:lnTo>
                      <a:lnTo>
                        <a:pt x="54" y="133"/>
                      </a:lnTo>
                      <a:lnTo>
                        <a:pt x="40" y="128"/>
                      </a:lnTo>
                      <a:lnTo>
                        <a:pt x="30" y="122"/>
                      </a:lnTo>
                      <a:lnTo>
                        <a:pt x="19" y="115"/>
                      </a:lnTo>
                      <a:lnTo>
                        <a:pt x="12" y="104"/>
                      </a:lnTo>
                      <a:lnTo>
                        <a:pt x="6" y="94"/>
                      </a:lnTo>
                      <a:lnTo>
                        <a:pt x="1" y="80"/>
                      </a:lnTo>
                      <a:lnTo>
                        <a:pt x="0" y="67"/>
                      </a:lnTo>
                      <a:lnTo>
                        <a:pt x="0" y="67"/>
                      </a:lnTo>
                      <a:lnTo>
                        <a:pt x="1" y="55"/>
                      </a:lnTo>
                      <a:lnTo>
                        <a:pt x="6" y="41"/>
                      </a:lnTo>
                      <a:lnTo>
                        <a:pt x="12" y="30"/>
                      </a:lnTo>
                      <a:lnTo>
                        <a:pt x="19" y="20"/>
                      </a:lnTo>
                      <a:lnTo>
                        <a:pt x="30" y="12"/>
                      </a:lnTo>
                      <a:lnTo>
                        <a:pt x="40" y="6"/>
                      </a:lnTo>
                      <a:lnTo>
                        <a:pt x="54" y="2"/>
                      </a:lnTo>
                      <a:lnTo>
                        <a:pt x="66" y="0"/>
                      </a:lnTo>
                      <a:lnTo>
                        <a:pt x="66" y="0"/>
                      </a:lnTo>
                      <a:lnTo>
                        <a:pt x="80" y="2"/>
                      </a:lnTo>
                      <a:lnTo>
                        <a:pt x="93" y="6"/>
                      </a:lnTo>
                      <a:lnTo>
                        <a:pt x="104" y="12"/>
                      </a:lnTo>
                      <a:lnTo>
                        <a:pt x="114" y="20"/>
                      </a:lnTo>
                      <a:lnTo>
                        <a:pt x="122" y="30"/>
                      </a:lnTo>
                      <a:lnTo>
                        <a:pt x="128" y="41"/>
                      </a:lnTo>
                      <a:lnTo>
                        <a:pt x="132" y="55"/>
                      </a:lnTo>
                      <a:lnTo>
                        <a:pt x="132" y="67"/>
                      </a:lnTo>
                      <a:lnTo>
                        <a:pt x="132" y="67"/>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8" name="Freeform 384">
                  <a:extLst>
                    <a:ext uri="{FF2B5EF4-FFF2-40B4-BE49-F238E27FC236}">
                      <a16:creationId xmlns:a16="http://schemas.microsoft.com/office/drawing/2014/main" id="{780A5F67-CCBC-F00C-9DDA-694F78567222}"/>
                    </a:ext>
                  </a:extLst>
                </p:cNvPr>
                <p:cNvSpPr>
                  <a:spLocks/>
                </p:cNvSpPr>
                <p:nvPr/>
              </p:nvSpPr>
              <p:spPr bwMode="auto">
                <a:xfrm>
                  <a:off x="2477" y="5243"/>
                  <a:ext cx="155" cy="155"/>
                </a:xfrm>
                <a:custGeom>
                  <a:avLst/>
                  <a:gdLst>
                    <a:gd name="T0" fmla="*/ 155 w 155"/>
                    <a:gd name="T1" fmla="*/ 77 h 155"/>
                    <a:gd name="T2" fmla="*/ 155 w 155"/>
                    <a:gd name="T3" fmla="*/ 77 h 155"/>
                    <a:gd name="T4" fmla="*/ 154 w 155"/>
                    <a:gd name="T5" fmla="*/ 92 h 155"/>
                    <a:gd name="T6" fmla="*/ 149 w 155"/>
                    <a:gd name="T7" fmla="*/ 107 h 155"/>
                    <a:gd name="T8" fmla="*/ 143 w 155"/>
                    <a:gd name="T9" fmla="*/ 121 h 155"/>
                    <a:gd name="T10" fmla="*/ 132 w 155"/>
                    <a:gd name="T11" fmla="*/ 133 h 155"/>
                    <a:gd name="T12" fmla="*/ 122 w 155"/>
                    <a:gd name="T13" fmla="*/ 142 h 155"/>
                    <a:gd name="T14" fmla="*/ 108 w 155"/>
                    <a:gd name="T15" fmla="*/ 149 h 155"/>
                    <a:gd name="T16" fmla="*/ 93 w 155"/>
                    <a:gd name="T17" fmla="*/ 154 h 155"/>
                    <a:gd name="T18" fmla="*/ 78 w 155"/>
                    <a:gd name="T19" fmla="*/ 155 h 155"/>
                    <a:gd name="T20" fmla="*/ 78 w 155"/>
                    <a:gd name="T21" fmla="*/ 155 h 155"/>
                    <a:gd name="T22" fmla="*/ 63 w 155"/>
                    <a:gd name="T23" fmla="*/ 154 h 155"/>
                    <a:gd name="T24" fmla="*/ 48 w 155"/>
                    <a:gd name="T25" fmla="*/ 149 h 155"/>
                    <a:gd name="T26" fmla="*/ 34 w 155"/>
                    <a:gd name="T27" fmla="*/ 142 h 155"/>
                    <a:gd name="T28" fmla="*/ 22 w 155"/>
                    <a:gd name="T29" fmla="*/ 133 h 155"/>
                    <a:gd name="T30" fmla="*/ 13 w 155"/>
                    <a:gd name="T31" fmla="*/ 121 h 155"/>
                    <a:gd name="T32" fmla="*/ 6 w 155"/>
                    <a:gd name="T33" fmla="*/ 107 h 155"/>
                    <a:gd name="T34" fmla="*/ 1 w 155"/>
                    <a:gd name="T35" fmla="*/ 92 h 155"/>
                    <a:gd name="T36" fmla="*/ 0 w 155"/>
                    <a:gd name="T37" fmla="*/ 77 h 155"/>
                    <a:gd name="T38" fmla="*/ 0 w 155"/>
                    <a:gd name="T39" fmla="*/ 77 h 155"/>
                    <a:gd name="T40" fmla="*/ 1 w 155"/>
                    <a:gd name="T41" fmla="*/ 62 h 155"/>
                    <a:gd name="T42" fmla="*/ 6 w 155"/>
                    <a:gd name="T43" fmla="*/ 47 h 155"/>
                    <a:gd name="T44" fmla="*/ 13 w 155"/>
                    <a:gd name="T45" fmla="*/ 33 h 155"/>
                    <a:gd name="T46" fmla="*/ 22 w 155"/>
                    <a:gd name="T47" fmla="*/ 23 h 155"/>
                    <a:gd name="T48" fmla="*/ 34 w 155"/>
                    <a:gd name="T49" fmla="*/ 12 h 155"/>
                    <a:gd name="T50" fmla="*/ 48 w 155"/>
                    <a:gd name="T51" fmla="*/ 6 h 155"/>
                    <a:gd name="T52" fmla="*/ 63 w 155"/>
                    <a:gd name="T53" fmla="*/ 1 h 155"/>
                    <a:gd name="T54" fmla="*/ 78 w 155"/>
                    <a:gd name="T55" fmla="*/ 0 h 155"/>
                    <a:gd name="T56" fmla="*/ 78 w 155"/>
                    <a:gd name="T57" fmla="*/ 0 h 155"/>
                    <a:gd name="T58" fmla="*/ 93 w 155"/>
                    <a:gd name="T59" fmla="*/ 1 h 155"/>
                    <a:gd name="T60" fmla="*/ 108 w 155"/>
                    <a:gd name="T61" fmla="*/ 6 h 155"/>
                    <a:gd name="T62" fmla="*/ 122 w 155"/>
                    <a:gd name="T63" fmla="*/ 12 h 155"/>
                    <a:gd name="T64" fmla="*/ 132 w 155"/>
                    <a:gd name="T65" fmla="*/ 23 h 155"/>
                    <a:gd name="T66" fmla="*/ 143 w 155"/>
                    <a:gd name="T67" fmla="*/ 33 h 155"/>
                    <a:gd name="T68" fmla="*/ 149 w 155"/>
                    <a:gd name="T69" fmla="*/ 47 h 155"/>
                    <a:gd name="T70" fmla="*/ 154 w 155"/>
                    <a:gd name="T71" fmla="*/ 62 h 155"/>
                    <a:gd name="T72" fmla="*/ 155 w 155"/>
                    <a:gd name="T73" fmla="*/ 77 h 155"/>
                    <a:gd name="T74" fmla="*/ 155 w 155"/>
                    <a:gd name="T75"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55">
                      <a:moveTo>
                        <a:pt x="155" y="77"/>
                      </a:moveTo>
                      <a:lnTo>
                        <a:pt x="155" y="77"/>
                      </a:lnTo>
                      <a:lnTo>
                        <a:pt x="154" y="92"/>
                      </a:lnTo>
                      <a:lnTo>
                        <a:pt x="149" y="107"/>
                      </a:lnTo>
                      <a:lnTo>
                        <a:pt x="143" y="121"/>
                      </a:lnTo>
                      <a:lnTo>
                        <a:pt x="132" y="133"/>
                      </a:lnTo>
                      <a:lnTo>
                        <a:pt x="122" y="142"/>
                      </a:lnTo>
                      <a:lnTo>
                        <a:pt x="108" y="149"/>
                      </a:lnTo>
                      <a:lnTo>
                        <a:pt x="93" y="154"/>
                      </a:lnTo>
                      <a:lnTo>
                        <a:pt x="78" y="155"/>
                      </a:lnTo>
                      <a:lnTo>
                        <a:pt x="78" y="155"/>
                      </a:lnTo>
                      <a:lnTo>
                        <a:pt x="63" y="154"/>
                      </a:lnTo>
                      <a:lnTo>
                        <a:pt x="48" y="149"/>
                      </a:lnTo>
                      <a:lnTo>
                        <a:pt x="34" y="142"/>
                      </a:lnTo>
                      <a:lnTo>
                        <a:pt x="22" y="133"/>
                      </a:lnTo>
                      <a:lnTo>
                        <a:pt x="13" y="121"/>
                      </a:lnTo>
                      <a:lnTo>
                        <a:pt x="6" y="107"/>
                      </a:lnTo>
                      <a:lnTo>
                        <a:pt x="1" y="92"/>
                      </a:lnTo>
                      <a:lnTo>
                        <a:pt x="0" y="77"/>
                      </a:lnTo>
                      <a:lnTo>
                        <a:pt x="0" y="77"/>
                      </a:lnTo>
                      <a:lnTo>
                        <a:pt x="1" y="62"/>
                      </a:lnTo>
                      <a:lnTo>
                        <a:pt x="6" y="47"/>
                      </a:lnTo>
                      <a:lnTo>
                        <a:pt x="13" y="33"/>
                      </a:lnTo>
                      <a:lnTo>
                        <a:pt x="22" y="23"/>
                      </a:lnTo>
                      <a:lnTo>
                        <a:pt x="34" y="12"/>
                      </a:lnTo>
                      <a:lnTo>
                        <a:pt x="48" y="6"/>
                      </a:lnTo>
                      <a:lnTo>
                        <a:pt x="63" y="1"/>
                      </a:lnTo>
                      <a:lnTo>
                        <a:pt x="78" y="0"/>
                      </a:lnTo>
                      <a:lnTo>
                        <a:pt x="78" y="0"/>
                      </a:lnTo>
                      <a:lnTo>
                        <a:pt x="93" y="1"/>
                      </a:lnTo>
                      <a:lnTo>
                        <a:pt x="108" y="6"/>
                      </a:lnTo>
                      <a:lnTo>
                        <a:pt x="122" y="12"/>
                      </a:lnTo>
                      <a:lnTo>
                        <a:pt x="132" y="23"/>
                      </a:lnTo>
                      <a:lnTo>
                        <a:pt x="143" y="33"/>
                      </a:lnTo>
                      <a:lnTo>
                        <a:pt x="149" y="47"/>
                      </a:lnTo>
                      <a:lnTo>
                        <a:pt x="154" y="62"/>
                      </a:lnTo>
                      <a:lnTo>
                        <a:pt x="155" y="77"/>
                      </a:lnTo>
                      <a:lnTo>
                        <a:pt x="155" y="77"/>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69" name="Freeform 385">
                  <a:extLst>
                    <a:ext uri="{FF2B5EF4-FFF2-40B4-BE49-F238E27FC236}">
                      <a16:creationId xmlns:a16="http://schemas.microsoft.com/office/drawing/2014/main" id="{C8717C9E-2BEE-74A4-8C29-1EEF41956ACE}"/>
                    </a:ext>
                  </a:extLst>
                </p:cNvPr>
                <p:cNvSpPr>
                  <a:spLocks/>
                </p:cNvSpPr>
                <p:nvPr/>
              </p:nvSpPr>
              <p:spPr bwMode="auto">
                <a:xfrm>
                  <a:off x="2536" y="5106"/>
                  <a:ext cx="192" cy="193"/>
                </a:xfrm>
                <a:custGeom>
                  <a:avLst/>
                  <a:gdLst>
                    <a:gd name="T0" fmla="*/ 192 w 192"/>
                    <a:gd name="T1" fmla="*/ 96 h 193"/>
                    <a:gd name="T2" fmla="*/ 192 w 192"/>
                    <a:gd name="T3" fmla="*/ 96 h 193"/>
                    <a:gd name="T4" fmla="*/ 192 w 192"/>
                    <a:gd name="T5" fmla="*/ 107 h 193"/>
                    <a:gd name="T6" fmla="*/ 191 w 192"/>
                    <a:gd name="T7" fmla="*/ 116 h 193"/>
                    <a:gd name="T8" fmla="*/ 188 w 192"/>
                    <a:gd name="T9" fmla="*/ 125 h 193"/>
                    <a:gd name="T10" fmla="*/ 185 w 192"/>
                    <a:gd name="T11" fmla="*/ 134 h 193"/>
                    <a:gd name="T12" fmla="*/ 180 w 192"/>
                    <a:gd name="T13" fmla="*/ 141 h 193"/>
                    <a:gd name="T14" fmla="*/ 176 w 192"/>
                    <a:gd name="T15" fmla="*/ 151 h 193"/>
                    <a:gd name="T16" fmla="*/ 164 w 192"/>
                    <a:gd name="T17" fmla="*/ 164 h 193"/>
                    <a:gd name="T18" fmla="*/ 150 w 192"/>
                    <a:gd name="T19" fmla="*/ 176 h 193"/>
                    <a:gd name="T20" fmla="*/ 143 w 192"/>
                    <a:gd name="T21" fmla="*/ 181 h 193"/>
                    <a:gd name="T22" fmla="*/ 134 w 192"/>
                    <a:gd name="T23" fmla="*/ 185 h 193"/>
                    <a:gd name="T24" fmla="*/ 125 w 192"/>
                    <a:gd name="T25" fmla="*/ 188 h 193"/>
                    <a:gd name="T26" fmla="*/ 116 w 192"/>
                    <a:gd name="T27" fmla="*/ 191 h 193"/>
                    <a:gd name="T28" fmla="*/ 107 w 192"/>
                    <a:gd name="T29" fmla="*/ 191 h 193"/>
                    <a:gd name="T30" fmla="*/ 96 w 192"/>
                    <a:gd name="T31" fmla="*/ 193 h 193"/>
                    <a:gd name="T32" fmla="*/ 96 w 192"/>
                    <a:gd name="T33" fmla="*/ 193 h 193"/>
                    <a:gd name="T34" fmla="*/ 87 w 192"/>
                    <a:gd name="T35" fmla="*/ 191 h 193"/>
                    <a:gd name="T36" fmla="*/ 76 w 192"/>
                    <a:gd name="T37" fmla="*/ 191 h 193"/>
                    <a:gd name="T38" fmla="*/ 67 w 192"/>
                    <a:gd name="T39" fmla="*/ 188 h 193"/>
                    <a:gd name="T40" fmla="*/ 58 w 192"/>
                    <a:gd name="T41" fmla="*/ 185 h 193"/>
                    <a:gd name="T42" fmla="*/ 51 w 192"/>
                    <a:gd name="T43" fmla="*/ 181 h 193"/>
                    <a:gd name="T44" fmla="*/ 42 w 192"/>
                    <a:gd name="T45" fmla="*/ 176 h 193"/>
                    <a:gd name="T46" fmla="*/ 28 w 192"/>
                    <a:gd name="T47" fmla="*/ 164 h 193"/>
                    <a:gd name="T48" fmla="*/ 16 w 192"/>
                    <a:gd name="T49" fmla="*/ 151 h 193"/>
                    <a:gd name="T50" fmla="*/ 12 w 192"/>
                    <a:gd name="T51" fmla="*/ 141 h 193"/>
                    <a:gd name="T52" fmla="*/ 7 w 192"/>
                    <a:gd name="T53" fmla="*/ 134 h 193"/>
                    <a:gd name="T54" fmla="*/ 4 w 192"/>
                    <a:gd name="T55" fmla="*/ 125 h 193"/>
                    <a:gd name="T56" fmla="*/ 3 w 192"/>
                    <a:gd name="T57" fmla="*/ 116 h 193"/>
                    <a:gd name="T58" fmla="*/ 1 w 192"/>
                    <a:gd name="T59" fmla="*/ 107 h 193"/>
                    <a:gd name="T60" fmla="*/ 0 w 192"/>
                    <a:gd name="T61" fmla="*/ 96 h 193"/>
                    <a:gd name="T62" fmla="*/ 0 w 192"/>
                    <a:gd name="T63" fmla="*/ 96 h 193"/>
                    <a:gd name="T64" fmla="*/ 1 w 192"/>
                    <a:gd name="T65" fmla="*/ 86 h 193"/>
                    <a:gd name="T66" fmla="*/ 3 w 192"/>
                    <a:gd name="T67" fmla="*/ 77 h 193"/>
                    <a:gd name="T68" fmla="*/ 4 w 192"/>
                    <a:gd name="T69" fmla="*/ 68 h 193"/>
                    <a:gd name="T70" fmla="*/ 7 w 192"/>
                    <a:gd name="T71" fmla="*/ 59 h 193"/>
                    <a:gd name="T72" fmla="*/ 12 w 192"/>
                    <a:gd name="T73" fmla="*/ 51 h 193"/>
                    <a:gd name="T74" fmla="*/ 16 w 192"/>
                    <a:gd name="T75" fmla="*/ 42 h 193"/>
                    <a:gd name="T76" fmla="*/ 28 w 192"/>
                    <a:gd name="T77" fmla="*/ 28 h 193"/>
                    <a:gd name="T78" fmla="*/ 42 w 192"/>
                    <a:gd name="T79" fmla="*/ 16 h 193"/>
                    <a:gd name="T80" fmla="*/ 51 w 192"/>
                    <a:gd name="T81" fmla="*/ 12 h 193"/>
                    <a:gd name="T82" fmla="*/ 58 w 192"/>
                    <a:gd name="T83" fmla="*/ 7 h 193"/>
                    <a:gd name="T84" fmla="*/ 67 w 192"/>
                    <a:gd name="T85" fmla="*/ 4 h 193"/>
                    <a:gd name="T86" fmla="*/ 76 w 192"/>
                    <a:gd name="T87" fmla="*/ 1 h 193"/>
                    <a:gd name="T88" fmla="*/ 87 w 192"/>
                    <a:gd name="T89" fmla="*/ 1 h 193"/>
                    <a:gd name="T90" fmla="*/ 96 w 192"/>
                    <a:gd name="T91" fmla="*/ 0 h 193"/>
                    <a:gd name="T92" fmla="*/ 96 w 192"/>
                    <a:gd name="T93" fmla="*/ 0 h 193"/>
                    <a:gd name="T94" fmla="*/ 107 w 192"/>
                    <a:gd name="T95" fmla="*/ 1 h 193"/>
                    <a:gd name="T96" fmla="*/ 116 w 192"/>
                    <a:gd name="T97" fmla="*/ 1 h 193"/>
                    <a:gd name="T98" fmla="*/ 125 w 192"/>
                    <a:gd name="T99" fmla="*/ 4 h 193"/>
                    <a:gd name="T100" fmla="*/ 134 w 192"/>
                    <a:gd name="T101" fmla="*/ 7 h 193"/>
                    <a:gd name="T102" fmla="*/ 143 w 192"/>
                    <a:gd name="T103" fmla="*/ 12 h 193"/>
                    <a:gd name="T104" fmla="*/ 150 w 192"/>
                    <a:gd name="T105" fmla="*/ 16 h 193"/>
                    <a:gd name="T106" fmla="*/ 164 w 192"/>
                    <a:gd name="T107" fmla="*/ 28 h 193"/>
                    <a:gd name="T108" fmla="*/ 176 w 192"/>
                    <a:gd name="T109" fmla="*/ 42 h 193"/>
                    <a:gd name="T110" fmla="*/ 180 w 192"/>
                    <a:gd name="T111" fmla="*/ 51 h 193"/>
                    <a:gd name="T112" fmla="*/ 185 w 192"/>
                    <a:gd name="T113" fmla="*/ 59 h 193"/>
                    <a:gd name="T114" fmla="*/ 188 w 192"/>
                    <a:gd name="T115" fmla="*/ 68 h 193"/>
                    <a:gd name="T116" fmla="*/ 191 w 192"/>
                    <a:gd name="T117" fmla="*/ 77 h 193"/>
                    <a:gd name="T118" fmla="*/ 192 w 192"/>
                    <a:gd name="T119" fmla="*/ 86 h 193"/>
                    <a:gd name="T120" fmla="*/ 192 w 192"/>
                    <a:gd name="T121" fmla="*/ 96 h 193"/>
                    <a:gd name="T122" fmla="*/ 192 w 192"/>
                    <a:gd name="T123"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193">
                      <a:moveTo>
                        <a:pt x="192" y="96"/>
                      </a:moveTo>
                      <a:lnTo>
                        <a:pt x="192" y="96"/>
                      </a:lnTo>
                      <a:lnTo>
                        <a:pt x="192" y="107"/>
                      </a:lnTo>
                      <a:lnTo>
                        <a:pt x="191" y="116"/>
                      </a:lnTo>
                      <a:lnTo>
                        <a:pt x="188" y="125"/>
                      </a:lnTo>
                      <a:lnTo>
                        <a:pt x="185" y="134"/>
                      </a:lnTo>
                      <a:lnTo>
                        <a:pt x="180" y="141"/>
                      </a:lnTo>
                      <a:lnTo>
                        <a:pt x="176" y="151"/>
                      </a:lnTo>
                      <a:lnTo>
                        <a:pt x="164" y="164"/>
                      </a:lnTo>
                      <a:lnTo>
                        <a:pt x="150" y="176"/>
                      </a:lnTo>
                      <a:lnTo>
                        <a:pt x="143" y="181"/>
                      </a:lnTo>
                      <a:lnTo>
                        <a:pt x="134" y="185"/>
                      </a:lnTo>
                      <a:lnTo>
                        <a:pt x="125" y="188"/>
                      </a:lnTo>
                      <a:lnTo>
                        <a:pt x="116" y="191"/>
                      </a:lnTo>
                      <a:lnTo>
                        <a:pt x="107" y="191"/>
                      </a:lnTo>
                      <a:lnTo>
                        <a:pt x="96" y="193"/>
                      </a:lnTo>
                      <a:lnTo>
                        <a:pt x="96" y="193"/>
                      </a:lnTo>
                      <a:lnTo>
                        <a:pt x="87" y="191"/>
                      </a:lnTo>
                      <a:lnTo>
                        <a:pt x="76" y="191"/>
                      </a:lnTo>
                      <a:lnTo>
                        <a:pt x="67" y="188"/>
                      </a:lnTo>
                      <a:lnTo>
                        <a:pt x="58" y="185"/>
                      </a:lnTo>
                      <a:lnTo>
                        <a:pt x="51" y="181"/>
                      </a:lnTo>
                      <a:lnTo>
                        <a:pt x="42" y="176"/>
                      </a:lnTo>
                      <a:lnTo>
                        <a:pt x="28" y="164"/>
                      </a:lnTo>
                      <a:lnTo>
                        <a:pt x="16" y="151"/>
                      </a:lnTo>
                      <a:lnTo>
                        <a:pt x="12" y="141"/>
                      </a:lnTo>
                      <a:lnTo>
                        <a:pt x="7" y="134"/>
                      </a:lnTo>
                      <a:lnTo>
                        <a:pt x="4" y="125"/>
                      </a:lnTo>
                      <a:lnTo>
                        <a:pt x="3" y="116"/>
                      </a:lnTo>
                      <a:lnTo>
                        <a:pt x="1" y="107"/>
                      </a:lnTo>
                      <a:lnTo>
                        <a:pt x="0" y="96"/>
                      </a:lnTo>
                      <a:lnTo>
                        <a:pt x="0" y="96"/>
                      </a:lnTo>
                      <a:lnTo>
                        <a:pt x="1" y="86"/>
                      </a:lnTo>
                      <a:lnTo>
                        <a:pt x="3" y="77"/>
                      </a:lnTo>
                      <a:lnTo>
                        <a:pt x="4" y="68"/>
                      </a:lnTo>
                      <a:lnTo>
                        <a:pt x="7" y="59"/>
                      </a:lnTo>
                      <a:lnTo>
                        <a:pt x="12" y="51"/>
                      </a:lnTo>
                      <a:lnTo>
                        <a:pt x="16" y="42"/>
                      </a:lnTo>
                      <a:lnTo>
                        <a:pt x="28" y="28"/>
                      </a:lnTo>
                      <a:lnTo>
                        <a:pt x="42" y="16"/>
                      </a:lnTo>
                      <a:lnTo>
                        <a:pt x="51" y="12"/>
                      </a:lnTo>
                      <a:lnTo>
                        <a:pt x="58" y="7"/>
                      </a:lnTo>
                      <a:lnTo>
                        <a:pt x="67" y="4"/>
                      </a:lnTo>
                      <a:lnTo>
                        <a:pt x="76" y="1"/>
                      </a:lnTo>
                      <a:lnTo>
                        <a:pt x="87" y="1"/>
                      </a:lnTo>
                      <a:lnTo>
                        <a:pt x="96" y="0"/>
                      </a:lnTo>
                      <a:lnTo>
                        <a:pt x="96" y="0"/>
                      </a:lnTo>
                      <a:lnTo>
                        <a:pt x="107" y="1"/>
                      </a:lnTo>
                      <a:lnTo>
                        <a:pt x="116" y="1"/>
                      </a:lnTo>
                      <a:lnTo>
                        <a:pt x="125" y="4"/>
                      </a:lnTo>
                      <a:lnTo>
                        <a:pt x="134" y="7"/>
                      </a:lnTo>
                      <a:lnTo>
                        <a:pt x="143" y="12"/>
                      </a:lnTo>
                      <a:lnTo>
                        <a:pt x="150" y="16"/>
                      </a:lnTo>
                      <a:lnTo>
                        <a:pt x="164" y="28"/>
                      </a:lnTo>
                      <a:lnTo>
                        <a:pt x="176" y="42"/>
                      </a:lnTo>
                      <a:lnTo>
                        <a:pt x="180" y="51"/>
                      </a:lnTo>
                      <a:lnTo>
                        <a:pt x="185" y="59"/>
                      </a:lnTo>
                      <a:lnTo>
                        <a:pt x="188" y="68"/>
                      </a:lnTo>
                      <a:lnTo>
                        <a:pt x="191" y="77"/>
                      </a:lnTo>
                      <a:lnTo>
                        <a:pt x="192" y="86"/>
                      </a:lnTo>
                      <a:lnTo>
                        <a:pt x="192" y="96"/>
                      </a:lnTo>
                      <a:lnTo>
                        <a:pt x="192" y="96"/>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0" name="Freeform 386">
                  <a:extLst>
                    <a:ext uri="{FF2B5EF4-FFF2-40B4-BE49-F238E27FC236}">
                      <a16:creationId xmlns:a16="http://schemas.microsoft.com/office/drawing/2014/main" id="{C89EECD8-8354-0665-E80E-8EFE990D481A}"/>
                    </a:ext>
                  </a:extLst>
                </p:cNvPr>
                <p:cNvSpPr>
                  <a:spLocks/>
                </p:cNvSpPr>
                <p:nvPr/>
              </p:nvSpPr>
              <p:spPr bwMode="auto">
                <a:xfrm>
                  <a:off x="2364" y="4161"/>
                  <a:ext cx="193" cy="193"/>
                </a:xfrm>
                <a:custGeom>
                  <a:avLst/>
                  <a:gdLst>
                    <a:gd name="T0" fmla="*/ 193 w 193"/>
                    <a:gd name="T1" fmla="*/ 96 h 193"/>
                    <a:gd name="T2" fmla="*/ 193 w 193"/>
                    <a:gd name="T3" fmla="*/ 96 h 193"/>
                    <a:gd name="T4" fmla="*/ 191 w 193"/>
                    <a:gd name="T5" fmla="*/ 105 h 193"/>
                    <a:gd name="T6" fmla="*/ 191 w 193"/>
                    <a:gd name="T7" fmla="*/ 116 h 193"/>
                    <a:gd name="T8" fmla="*/ 188 w 193"/>
                    <a:gd name="T9" fmla="*/ 125 h 193"/>
                    <a:gd name="T10" fmla="*/ 185 w 193"/>
                    <a:gd name="T11" fmla="*/ 134 h 193"/>
                    <a:gd name="T12" fmla="*/ 181 w 193"/>
                    <a:gd name="T13" fmla="*/ 141 h 193"/>
                    <a:gd name="T14" fmla="*/ 176 w 193"/>
                    <a:gd name="T15" fmla="*/ 149 h 193"/>
                    <a:gd name="T16" fmla="*/ 164 w 193"/>
                    <a:gd name="T17" fmla="*/ 164 h 193"/>
                    <a:gd name="T18" fmla="*/ 150 w 193"/>
                    <a:gd name="T19" fmla="*/ 176 h 193"/>
                    <a:gd name="T20" fmla="*/ 141 w 193"/>
                    <a:gd name="T21" fmla="*/ 181 h 193"/>
                    <a:gd name="T22" fmla="*/ 134 w 193"/>
                    <a:gd name="T23" fmla="*/ 185 h 193"/>
                    <a:gd name="T24" fmla="*/ 125 w 193"/>
                    <a:gd name="T25" fmla="*/ 188 h 193"/>
                    <a:gd name="T26" fmla="*/ 116 w 193"/>
                    <a:gd name="T27" fmla="*/ 190 h 193"/>
                    <a:gd name="T28" fmla="*/ 107 w 193"/>
                    <a:gd name="T29" fmla="*/ 191 h 193"/>
                    <a:gd name="T30" fmla="*/ 96 w 193"/>
                    <a:gd name="T31" fmla="*/ 193 h 193"/>
                    <a:gd name="T32" fmla="*/ 96 w 193"/>
                    <a:gd name="T33" fmla="*/ 193 h 193"/>
                    <a:gd name="T34" fmla="*/ 86 w 193"/>
                    <a:gd name="T35" fmla="*/ 191 h 193"/>
                    <a:gd name="T36" fmla="*/ 77 w 193"/>
                    <a:gd name="T37" fmla="*/ 190 h 193"/>
                    <a:gd name="T38" fmla="*/ 68 w 193"/>
                    <a:gd name="T39" fmla="*/ 188 h 193"/>
                    <a:gd name="T40" fmla="*/ 59 w 193"/>
                    <a:gd name="T41" fmla="*/ 185 h 193"/>
                    <a:gd name="T42" fmla="*/ 51 w 193"/>
                    <a:gd name="T43" fmla="*/ 181 h 193"/>
                    <a:gd name="T44" fmla="*/ 42 w 193"/>
                    <a:gd name="T45" fmla="*/ 176 h 193"/>
                    <a:gd name="T46" fmla="*/ 28 w 193"/>
                    <a:gd name="T47" fmla="*/ 164 h 193"/>
                    <a:gd name="T48" fmla="*/ 16 w 193"/>
                    <a:gd name="T49" fmla="*/ 149 h 193"/>
                    <a:gd name="T50" fmla="*/ 12 w 193"/>
                    <a:gd name="T51" fmla="*/ 141 h 193"/>
                    <a:gd name="T52" fmla="*/ 7 w 193"/>
                    <a:gd name="T53" fmla="*/ 134 h 193"/>
                    <a:gd name="T54" fmla="*/ 4 w 193"/>
                    <a:gd name="T55" fmla="*/ 125 h 193"/>
                    <a:gd name="T56" fmla="*/ 1 w 193"/>
                    <a:gd name="T57" fmla="*/ 116 h 193"/>
                    <a:gd name="T58" fmla="*/ 1 w 193"/>
                    <a:gd name="T59" fmla="*/ 105 h 193"/>
                    <a:gd name="T60" fmla="*/ 0 w 193"/>
                    <a:gd name="T61" fmla="*/ 96 h 193"/>
                    <a:gd name="T62" fmla="*/ 0 w 193"/>
                    <a:gd name="T63" fmla="*/ 96 h 193"/>
                    <a:gd name="T64" fmla="*/ 1 w 193"/>
                    <a:gd name="T65" fmla="*/ 86 h 193"/>
                    <a:gd name="T66" fmla="*/ 1 w 193"/>
                    <a:gd name="T67" fmla="*/ 77 h 193"/>
                    <a:gd name="T68" fmla="*/ 4 w 193"/>
                    <a:gd name="T69" fmla="*/ 68 h 193"/>
                    <a:gd name="T70" fmla="*/ 7 w 193"/>
                    <a:gd name="T71" fmla="*/ 58 h 193"/>
                    <a:gd name="T72" fmla="*/ 12 w 193"/>
                    <a:gd name="T73" fmla="*/ 49 h 193"/>
                    <a:gd name="T74" fmla="*/ 16 w 193"/>
                    <a:gd name="T75" fmla="*/ 42 h 193"/>
                    <a:gd name="T76" fmla="*/ 28 w 193"/>
                    <a:gd name="T77" fmla="*/ 28 h 193"/>
                    <a:gd name="T78" fmla="*/ 42 w 193"/>
                    <a:gd name="T79" fmla="*/ 16 h 193"/>
                    <a:gd name="T80" fmla="*/ 51 w 193"/>
                    <a:gd name="T81" fmla="*/ 12 h 193"/>
                    <a:gd name="T82" fmla="*/ 59 w 193"/>
                    <a:gd name="T83" fmla="*/ 7 h 193"/>
                    <a:gd name="T84" fmla="*/ 68 w 193"/>
                    <a:gd name="T85" fmla="*/ 4 h 193"/>
                    <a:gd name="T86" fmla="*/ 77 w 193"/>
                    <a:gd name="T87" fmla="*/ 1 h 193"/>
                    <a:gd name="T88" fmla="*/ 86 w 193"/>
                    <a:gd name="T89" fmla="*/ 0 h 193"/>
                    <a:gd name="T90" fmla="*/ 96 w 193"/>
                    <a:gd name="T91" fmla="*/ 0 h 193"/>
                    <a:gd name="T92" fmla="*/ 96 w 193"/>
                    <a:gd name="T93" fmla="*/ 0 h 193"/>
                    <a:gd name="T94" fmla="*/ 107 w 193"/>
                    <a:gd name="T95" fmla="*/ 0 h 193"/>
                    <a:gd name="T96" fmla="*/ 116 w 193"/>
                    <a:gd name="T97" fmla="*/ 1 h 193"/>
                    <a:gd name="T98" fmla="*/ 125 w 193"/>
                    <a:gd name="T99" fmla="*/ 4 h 193"/>
                    <a:gd name="T100" fmla="*/ 134 w 193"/>
                    <a:gd name="T101" fmla="*/ 7 h 193"/>
                    <a:gd name="T102" fmla="*/ 141 w 193"/>
                    <a:gd name="T103" fmla="*/ 12 h 193"/>
                    <a:gd name="T104" fmla="*/ 150 w 193"/>
                    <a:gd name="T105" fmla="*/ 16 h 193"/>
                    <a:gd name="T106" fmla="*/ 164 w 193"/>
                    <a:gd name="T107" fmla="*/ 28 h 193"/>
                    <a:gd name="T108" fmla="*/ 176 w 193"/>
                    <a:gd name="T109" fmla="*/ 42 h 193"/>
                    <a:gd name="T110" fmla="*/ 181 w 193"/>
                    <a:gd name="T111" fmla="*/ 49 h 193"/>
                    <a:gd name="T112" fmla="*/ 185 w 193"/>
                    <a:gd name="T113" fmla="*/ 58 h 193"/>
                    <a:gd name="T114" fmla="*/ 188 w 193"/>
                    <a:gd name="T115" fmla="*/ 68 h 193"/>
                    <a:gd name="T116" fmla="*/ 191 w 193"/>
                    <a:gd name="T117" fmla="*/ 77 h 193"/>
                    <a:gd name="T118" fmla="*/ 191 w 193"/>
                    <a:gd name="T119" fmla="*/ 86 h 193"/>
                    <a:gd name="T120" fmla="*/ 193 w 193"/>
                    <a:gd name="T121" fmla="*/ 96 h 193"/>
                    <a:gd name="T122" fmla="*/ 193 w 193"/>
                    <a:gd name="T123"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193" y="96"/>
                      </a:moveTo>
                      <a:lnTo>
                        <a:pt x="193" y="96"/>
                      </a:lnTo>
                      <a:lnTo>
                        <a:pt x="191" y="105"/>
                      </a:lnTo>
                      <a:lnTo>
                        <a:pt x="191" y="116"/>
                      </a:lnTo>
                      <a:lnTo>
                        <a:pt x="188" y="125"/>
                      </a:lnTo>
                      <a:lnTo>
                        <a:pt x="185" y="134"/>
                      </a:lnTo>
                      <a:lnTo>
                        <a:pt x="181" y="141"/>
                      </a:lnTo>
                      <a:lnTo>
                        <a:pt x="176" y="149"/>
                      </a:lnTo>
                      <a:lnTo>
                        <a:pt x="164" y="164"/>
                      </a:lnTo>
                      <a:lnTo>
                        <a:pt x="150" y="176"/>
                      </a:lnTo>
                      <a:lnTo>
                        <a:pt x="141" y="181"/>
                      </a:lnTo>
                      <a:lnTo>
                        <a:pt x="134" y="185"/>
                      </a:lnTo>
                      <a:lnTo>
                        <a:pt x="125" y="188"/>
                      </a:lnTo>
                      <a:lnTo>
                        <a:pt x="116" y="190"/>
                      </a:lnTo>
                      <a:lnTo>
                        <a:pt x="107" y="191"/>
                      </a:lnTo>
                      <a:lnTo>
                        <a:pt x="96" y="193"/>
                      </a:lnTo>
                      <a:lnTo>
                        <a:pt x="96" y="193"/>
                      </a:lnTo>
                      <a:lnTo>
                        <a:pt x="86" y="191"/>
                      </a:lnTo>
                      <a:lnTo>
                        <a:pt x="77" y="190"/>
                      </a:lnTo>
                      <a:lnTo>
                        <a:pt x="68" y="188"/>
                      </a:lnTo>
                      <a:lnTo>
                        <a:pt x="59" y="185"/>
                      </a:lnTo>
                      <a:lnTo>
                        <a:pt x="51" y="181"/>
                      </a:lnTo>
                      <a:lnTo>
                        <a:pt x="42" y="176"/>
                      </a:lnTo>
                      <a:lnTo>
                        <a:pt x="28" y="164"/>
                      </a:lnTo>
                      <a:lnTo>
                        <a:pt x="16" y="149"/>
                      </a:lnTo>
                      <a:lnTo>
                        <a:pt x="12" y="141"/>
                      </a:lnTo>
                      <a:lnTo>
                        <a:pt x="7" y="134"/>
                      </a:lnTo>
                      <a:lnTo>
                        <a:pt x="4" y="125"/>
                      </a:lnTo>
                      <a:lnTo>
                        <a:pt x="1" y="116"/>
                      </a:lnTo>
                      <a:lnTo>
                        <a:pt x="1" y="105"/>
                      </a:lnTo>
                      <a:lnTo>
                        <a:pt x="0" y="96"/>
                      </a:lnTo>
                      <a:lnTo>
                        <a:pt x="0" y="96"/>
                      </a:lnTo>
                      <a:lnTo>
                        <a:pt x="1" y="86"/>
                      </a:lnTo>
                      <a:lnTo>
                        <a:pt x="1" y="77"/>
                      </a:lnTo>
                      <a:lnTo>
                        <a:pt x="4" y="68"/>
                      </a:lnTo>
                      <a:lnTo>
                        <a:pt x="7" y="58"/>
                      </a:lnTo>
                      <a:lnTo>
                        <a:pt x="12" y="49"/>
                      </a:lnTo>
                      <a:lnTo>
                        <a:pt x="16" y="42"/>
                      </a:lnTo>
                      <a:lnTo>
                        <a:pt x="28" y="28"/>
                      </a:lnTo>
                      <a:lnTo>
                        <a:pt x="42" y="16"/>
                      </a:lnTo>
                      <a:lnTo>
                        <a:pt x="51" y="12"/>
                      </a:lnTo>
                      <a:lnTo>
                        <a:pt x="59" y="7"/>
                      </a:lnTo>
                      <a:lnTo>
                        <a:pt x="68" y="4"/>
                      </a:lnTo>
                      <a:lnTo>
                        <a:pt x="77" y="1"/>
                      </a:lnTo>
                      <a:lnTo>
                        <a:pt x="86" y="0"/>
                      </a:lnTo>
                      <a:lnTo>
                        <a:pt x="96" y="0"/>
                      </a:lnTo>
                      <a:lnTo>
                        <a:pt x="96" y="0"/>
                      </a:lnTo>
                      <a:lnTo>
                        <a:pt x="107" y="0"/>
                      </a:lnTo>
                      <a:lnTo>
                        <a:pt x="116" y="1"/>
                      </a:lnTo>
                      <a:lnTo>
                        <a:pt x="125" y="4"/>
                      </a:lnTo>
                      <a:lnTo>
                        <a:pt x="134" y="7"/>
                      </a:lnTo>
                      <a:lnTo>
                        <a:pt x="141" y="12"/>
                      </a:lnTo>
                      <a:lnTo>
                        <a:pt x="150" y="16"/>
                      </a:lnTo>
                      <a:lnTo>
                        <a:pt x="164" y="28"/>
                      </a:lnTo>
                      <a:lnTo>
                        <a:pt x="176" y="42"/>
                      </a:lnTo>
                      <a:lnTo>
                        <a:pt x="181" y="49"/>
                      </a:lnTo>
                      <a:lnTo>
                        <a:pt x="185" y="58"/>
                      </a:lnTo>
                      <a:lnTo>
                        <a:pt x="188" y="68"/>
                      </a:lnTo>
                      <a:lnTo>
                        <a:pt x="191" y="77"/>
                      </a:lnTo>
                      <a:lnTo>
                        <a:pt x="191" y="86"/>
                      </a:lnTo>
                      <a:lnTo>
                        <a:pt x="193" y="96"/>
                      </a:lnTo>
                      <a:lnTo>
                        <a:pt x="193" y="96"/>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1" name="Freeform 387">
                  <a:extLst>
                    <a:ext uri="{FF2B5EF4-FFF2-40B4-BE49-F238E27FC236}">
                      <a16:creationId xmlns:a16="http://schemas.microsoft.com/office/drawing/2014/main" id="{F60426AF-3437-215C-E5CD-7DF5127E8F97}"/>
                    </a:ext>
                  </a:extLst>
                </p:cNvPr>
                <p:cNvSpPr>
                  <a:spLocks/>
                </p:cNvSpPr>
                <p:nvPr/>
              </p:nvSpPr>
              <p:spPr bwMode="auto">
                <a:xfrm>
                  <a:off x="2637" y="4984"/>
                  <a:ext cx="158" cy="158"/>
                </a:xfrm>
                <a:custGeom>
                  <a:avLst/>
                  <a:gdLst>
                    <a:gd name="T0" fmla="*/ 158 w 158"/>
                    <a:gd name="T1" fmla="*/ 80 h 158"/>
                    <a:gd name="T2" fmla="*/ 158 w 158"/>
                    <a:gd name="T3" fmla="*/ 80 h 158"/>
                    <a:gd name="T4" fmla="*/ 156 w 158"/>
                    <a:gd name="T5" fmla="*/ 96 h 158"/>
                    <a:gd name="T6" fmla="*/ 152 w 158"/>
                    <a:gd name="T7" fmla="*/ 110 h 158"/>
                    <a:gd name="T8" fmla="*/ 144 w 158"/>
                    <a:gd name="T9" fmla="*/ 123 h 158"/>
                    <a:gd name="T10" fmla="*/ 135 w 158"/>
                    <a:gd name="T11" fmla="*/ 135 h 158"/>
                    <a:gd name="T12" fmla="*/ 123 w 158"/>
                    <a:gd name="T13" fmla="*/ 146 h 158"/>
                    <a:gd name="T14" fmla="*/ 110 w 158"/>
                    <a:gd name="T15" fmla="*/ 152 h 158"/>
                    <a:gd name="T16" fmla="*/ 95 w 158"/>
                    <a:gd name="T17" fmla="*/ 156 h 158"/>
                    <a:gd name="T18" fmla="*/ 78 w 158"/>
                    <a:gd name="T19" fmla="*/ 158 h 158"/>
                    <a:gd name="T20" fmla="*/ 78 w 158"/>
                    <a:gd name="T21" fmla="*/ 158 h 158"/>
                    <a:gd name="T22" fmla="*/ 63 w 158"/>
                    <a:gd name="T23" fmla="*/ 156 h 158"/>
                    <a:gd name="T24" fmla="*/ 48 w 158"/>
                    <a:gd name="T25" fmla="*/ 152 h 158"/>
                    <a:gd name="T26" fmla="*/ 34 w 158"/>
                    <a:gd name="T27" fmla="*/ 146 h 158"/>
                    <a:gd name="T28" fmla="*/ 22 w 158"/>
                    <a:gd name="T29" fmla="*/ 135 h 158"/>
                    <a:gd name="T30" fmla="*/ 13 w 158"/>
                    <a:gd name="T31" fmla="*/ 123 h 158"/>
                    <a:gd name="T32" fmla="*/ 6 w 158"/>
                    <a:gd name="T33" fmla="*/ 110 h 158"/>
                    <a:gd name="T34" fmla="*/ 1 w 158"/>
                    <a:gd name="T35" fmla="*/ 96 h 158"/>
                    <a:gd name="T36" fmla="*/ 0 w 158"/>
                    <a:gd name="T37" fmla="*/ 80 h 158"/>
                    <a:gd name="T38" fmla="*/ 0 w 158"/>
                    <a:gd name="T39" fmla="*/ 80 h 158"/>
                    <a:gd name="T40" fmla="*/ 1 w 158"/>
                    <a:gd name="T41" fmla="*/ 63 h 158"/>
                    <a:gd name="T42" fmla="*/ 6 w 158"/>
                    <a:gd name="T43" fmla="*/ 48 h 158"/>
                    <a:gd name="T44" fmla="*/ 13 w 158"/>
                    <a:gd name="T45" fmla="*/ 36 h 158"/>
                    <a:gd name="T46" fmla="*/ 22 w 158"/>
                    <a:gd name="T47" fmla="*/ 24 h 158"/>
                    <a:gd name="T48" fmla="*/ 34 w 158"/>
                    <a:gd name="T49" fmla="*/ 13 h 158"/>
                    <a:gd name="T50" fmla="*/ 48 w 158"/>
                    <a:gd name="T51" fmla="*/ 6 h 158"/>
                    <a:gd name="T52" fmla="*/ 63 w 158"/>
                    <a:gd name="T53" fmla="*/ 1 h 158"/>
                    <a:gd name="T54" fmla="*/ 78 w 158"/>
                    <a:gd name="T55" fmla="*/ 0 h 158"/>
                    <a:gd name="T56" fmla="*/ 78 w 158"/>
                    <a:gd name="T57" fmla="*/ 0 h 158"/>
                    <a:gd name="T58" fmla="*/ 95 w 158"/>
                    <a:gd name="T59" fmla="*/ 1 h 158"/>
                    <a:gd name="T60" fmla="*/ 110 w 158"/>
                    <a:gd name="T61" fmla="*/ 6 h 158"/>
                    <a:gd name="T62" fmla="*/ 123 w 158"/>
                    <a:gd name="T63" fmla="*/ 13 h 158"/>
                    <a:gd name="T64" fmla="*/ 135 w 158"/>
                    <a:gd name="T65" fmla="*/ 24 h 158"/>
                    <a:gd name="T66" fmla="*/ 144 w 158"/>
                    <a:gd name="T67" fmla="*/ 36 h 158"/>
                    <a:gd name="T68" fmla="*/ 152 w 158"/>
                    <a:gd name="T69" fmla="*/ 48 h 158"/>
                    <a:gd name="T70" fmla="*/ 156 w 158"/>
                    <a:gd name="T71" fmla="*/ 63 h 158"/>
                    <a:gd name="T72" fmla="*/ 158 w 158"/>
                    <a:gd name="T73" fmla="*/ 80 h 158"/>
                    <a:gd name="T74" fmla="*/ 158 w 158"/>
                    <a:gd name="T75" fmla="*/ 8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58">
                      <a:moveTo>
                        <a:pt x="158" y="80"/>
                      </a:moveTo>
                      <a:lnTo>
                        <a:pt x="158" y="80"/>
                      </a:lnTo>
                      <a:lnTo>
                        <a:pt x="156" y="96"/>
                      </a:lnTo>
                      <a:lnTo>
                        <a:pt x="152" y="110"/>
                      </a:lnTo>
                      <a:lnTo>
                        <a:pt x="144" y="123"/>
                      </a:lnTo>
                      <a:lnTo>
                        <a:pt x="135" y="135"/>
                      </a:lnTo>
                      <a:lnTo>
                        <a:pt x="123" y="146"/>
                      </a:lnTo>
                      <a:lnTo>
                        <a:pt x="110" y="152"/>
                      </a:lnTo>
                      <a:lnTo>
                        <a:pt x="95" y="156"/>
                      </a:lnTo>
                      <a:lnTo>
                        <a:pt x="78" y="158"/>
                      </a:lnTo>
                      <a:lnTo>
                        <a:pt x="78" y="158"/>
                      </a:lnTo>
                      <a:lnTo>
                        <a:pt x="63" y="156"/>
                      </a:lnTo>
                      <a:lnTo>
                        <a:pt x="48" y="152"/>
                      </a:lnTo>
                      <a:lnTo>
                        <a:pt x="34" y="146"/>
                      </a:lnTo>
                      <a:lnTo>
                        <a:pt x="22" y="135"/>
                      </a:lnTo>
                      <a:lnTo>
                        <a:pt x="13" y="123"/>
                      </a:lnTo>
                      <a:lnTo>
                        <a:pt x="6" y="110"/>
                      </a:lnTo>
                      <a:lnTo>
                        <a:pt x="1" y="96"/>
                      </a:lnTo>
                      <a:lnTo>
                        <a:pt x="0" y="80"/>
                      </a:lnTo>
                      <a:lnTo>
                        <a:pt x="0" y="80"/>
                      </a:lnTo>
                      <a:lnTo>
                        <a:pt x="1" y="63"/>
                      </a:lnTo>
                      <a:lnTo>
                        <a:pt x="6" y="48"/>
                      </a:lnTo>
                      <a:lnTo>
                        <a:pt x="13" y="36"/>
                      </a:lnTo>
                      <a:lnTo>
                        <a:pt x="22" y="24"/>
                      </a:lnTo>
                      <a:lnTo>
                        <a:pt x="34" y="13"/>
                      </a:lnTo>
                      <a:lnTo>
                        <a:pt x="48" y="6"/>
                      </a:lnTo>
                      <a:lnTo>
                        <a:pt x="63" y="1"/>
                      </a:lnTo>
                      <a:lnTo>
                        <a:pt x="78" y="0"/>
                      </a:lnTo>
                      <a:lnTo>
                        <a:pt x="78" y="0"/>
                      </a:lnTo>
                      <a:lnTo>
                        <a:pt x="95" y="1"/>
                      </a:lnTo>
                      <a:lnTo>
                        <a:pt x="110" y="6"/>
                      </a:lnTo>
                      <a:lnTo>
                        <a:pt x="123" y="13"/>
                      </a:lnTo>
                      <a:lnTo>
                        <a:pt x="135" y="24"/>
                      </a:lnTo>
                      <a:lnTo>
                        <a:pt x="144" y="36"/>
                      </a:lnTo>
                      <a:lnTo>
                        <a:pt x="152" y="48"/>
                      </a:lnTo>
                      <a:lnTo>
                        <a:pt x="156" y="63"/>
                      </a:lnTo>
                      <a:lnTo>
                        <a:pt x="158" y="80"/>
                      </a:lnTo>
                      <a:lnTo>
                        <a:pt x="158" y="80"/>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2" name="Freeform 388">
                  <a:extLst>
                    <a:ext uri="{FF2B5EF4-FFF2-40B4-BE49-F238E27FC236}">
                      <a16:creationId xmlns:a16="http://schemas.microsoft.com/office/drawing/2014/main" id="{A5B68455-C7B4-A4D4-D822-976176AA8C93}"/>
                    </a:ext>
                  </a:extLst>
                </p:cNvPr>
                <p:cNvSpPr>
                  <a:spLocks/>
                </p:cNvSpPr>
                <p:nvPr/>
              </p:nvSpPr>
              <p:spPr bwMode="auto">
                <a:xfrm>
                  <a:off x="2685" y="5116"/>
                  <a:ext cx="92" cy="92"/>
                </a:xfrm>
                <a:custGeom>
                  <a:avLst/>
                  <a:gdLst>
                    <a:gd name="T0" fmla="*/ 92 w 92"/>
                    <a:gd name="T1" fmla="*/ 47 h 92"/>
                    <a:gd name="T2" fmla="*/ 92 w 92"/>
                    <a:gd name="T3" fmla="*/ 47 h 92"/>
                    <a:gd name="T4" fmla="*/ 92 w 92"/>
                    <a:gd name="T5" fmla="*/ 56 h 92"/>
                    <a:gd name="T6" fmla="*/ 89 w 92"/>
                    <a:gd name="T7" fmla="*/ 65 h 92"/>
                    <a:gd name="T8" fmla="*/ 84 w 92"/>
                    <a:gd name="T9" fmla="*/ 73 h 92"/>
                    <a:gd name="T10" fmla="*/ 78 w 92"/>
                    <a:gd name="T11" fmla="*/ 80 h 92"/>
                    <a:gd name="T12" fmla="*/ 72 w 92"/>
                    <a:gd name="T13" fmla="*/ 85 h 92"/>
                    <a:gd name="T14" fmla="*/ 65 w 92"/>
                    <a:gd name="T15" fmla="*/ 89 h 92"/>
                    <a:gd name="T16" fmla="*/ 56 w 92"/>
                    <a:gd name="T17" fmla="*/ 92 h 92"/>
                    <a:gd name="T18" fmla="*/ 47 w 92"/>
                    <a:gd name="T19" fmla="*/ 92 h 92"/>
                    <a:gd name="T20" fmla="*/ 47 w 92"/>
                    <a:gd name="T21" fmla="*/ 92 h 92"/>
                    <a:gd name="T22" fmla="*/ 37 w 92"/>
                    <a:gd name="T23" fmla="*/ 92 h 92"/>
                    <a:gd name="T24" fmla="*/ 28 w 92"/>
                    <a:gd name="T25" fmla="*/ 89 h 92"/>
                    <a:gd name="T26" fmla="*/ 21 w 92"/>
                    <a:gd name="T27" fmla="*/ 85 h 92"/>
                    <a:gd name="T28" fmla="*/ 13 w 92"/>
                    <a:gd name="T29" fmla="*/ 80 h 92"/>
                    <a:gd name="T30" fmla="*/ 7 w 92"/>
                    <a:gd name="T31" fmla="*/ 73 h 92"/>
                    <a:gd name="T32" fmla="*/ 4 w 92"/>
                    <a:gd name="T33" fmla="*/ 65 h 92"/>
                    <a:gd name="T34" fmla="*/ 1 w 92"/>
                    <a:gd name="T35" fmla="*/ 56 h 92"/>
                    <a:gd name="T36" fmla="*/ 0 w 92"/>
                    <a:gd name="T37" fmla="*/ 47 h 92"/>
                    <a:gd name="T38" fmla="*/ 0 w 92"/>
                    <a:gd name="T39" fmla="*/ 47 h 92"/>
                    <a:gd name="T40" fmla="*/ 1 w 92"/>
                    <a:gd name="T41" fmla="*/ 38 h 92"/>
                    <a:gd name="T42" fmla="*/ 4 w 92"/>
                    <a:gd name="T43" fmla="*/ 29 h 92"/>
                    <a:gd name="T44" fmla="*/ 7 w 92"/>
                    <a:gd name="T45" fmla="*/ 21 h 92"/>
                    <a:gd name="T46" fmla="*/ 13 w 92"/>
                    <a:gd name="T47" fmla="*/ 14 h 92"/>
                    <a:gd name="T48" fmla="*/ 21 w 92"/>
                    <a:gd name="T49" fmla="*/ 9 h 92"/>
                    <a:gd name="T50" fmla="*/ 28 w 92"/>
                    <a:gd name="T51" fmla="*/ 5 h 92"/>
                    <a:gd name="T52" fmla="*/ 37 w 92"/>
                    <a:gd name="T53" fmla="*/ 2 h 92"/>
                    <a:gd name="T54" fmla="*/ 47 w 92"/>
                    <a:gd name="T55" fmla="*/ 0 h 92"/>
                    <a:gd name="T56" fmla="*/ 47 w 92"/>
                    <a:gd name="T57" fmla="*/ 0 h 92"/>
                    <a:gd name="T58" fmla="*/ 56 w 92"/>
                    <a:gd name="T59" fmla="*/ 2 h 92"/>
                    <a:gd name="T60" fmla="*/ 65 w 92"/>
                    <a:gd name="T61" fmla="*/ 5 h 92"/>
                    <a:gd name="T62" fmla="*/ 72 w 92"/>
                    <a:gd name="T63" fmla="*/ 9 h 92"/>
                    <a:gd name="T64" fmla="*/ 78 w 92"/>
                    <a:gd name="T65" fmla="*/ 14 h 92"/>
                    <a:gd name="T66" fmla="*/ 84 w 92"/>
                    <a:gd name="T67" fmla="*/ 21 h 92"/>
                    <a:gd name="T68" fmla="*/ 89 w 92"/>
                    <a:gd name="T69" fmla="*/ 29 h 92"/>
                    <a:gd name="T70" fmla="*/ 92 w 92"/>
                    <a:gd name="T71" fmla="*/ 38 h 92"/>
                    <a:gd name="T72" fmla="*/ 92 w 92"/>
                    <a:gd name="T73" fmla="*/ 47 h 92"/>
                    <a:gd name="T74" fmla="*/ 92 w 92"/>
                    <a:gd name="T75" fmla="*/ 4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2">
                      <a:moveTo>
                        <a:pt x="92" y="47"/>
                      </a:moveTo>
                      <a:lnTo>
                        <a:pt x="92" y="47"/>
                      </a:lnTo>
                      <a:lnTo>
                        <a:pt x="92" y="56"/>
                      </a:lnTo>
                      <a:lnTo>
                        <a:pt x="89" y="65"/>
                      </a:lnTo>
                      <a:lnTo>
                        <a:pt x="84" y="73"/>
                      </a:lnTo>
                      <a:lnTo>
                        <a:pt x="78" y="80"/>
                      </a:lnTo>
                      <a:lnTo>
                        <a:pt x="72" y="85"/>
                      </a:lnTo>
                      <a:lnTo>
                        <a:pt x="65" y="89"/>
                      </a:lnTo>
                      <a:lnTo>
                        <a:pt x="56" y="92"/>
                      </a:lnTo>
                      <a:lnTo>
                        <a:pt x="47" y="92"/>
                      </a:lnTo>
                      <a:lnTo>
                        <a:pt x="47" y="92"/>
                      </a:lnTo>
                      <a:lnTo>
                        <a:pt x="37" y="92"/>
                      </a:lnTo>
                      <a:lnTo>
                        <a:pt x="28" y="89"/>
                      </a:lnTo>
                      <a:lnTo>
                        <a:pt x="21" y="85"/>
                      </a:lnTo>
                      <a:lnTo>
                        <a:pt x="13" y="80"/>
                      </a:lnTo>
                      <a:lnTo>
                        <a:pt x="7" y="73"/>
                      </a:lnTo>
                      <a:lnTo>
                        <a:pt x="4" y="65"/>
                      </a:lnTo>
                      <a:lnTo>
                        <a:pt x="1" y="56"/>
                      </a:lnTo>
                      <a:lnTo>
                        <a:pt x="0" y="47"/>
                      </a:lnTo>
                      <a:lnTo>
                        <a:pt x="0" y="47"/>
                      </a:lnTo>
                      <a:lnTo>
                        <a:pt x="1" y="38"/>
                      </a:lnTo>
                      <a:lnTo>
                        <a:pt x="4" y="29"/>
                      </a:lnTo>
                      <a:lnTo>
                        <a:pt x="7" y="21"/>
                      </a:lnTo>
                      <a:lnTo>
                        <a:pt x="13" y="14"/>
                      </a:lnTo>
                      <a:lnTo>
                        <a:pt x="21" y="9"/>
                      </a:lnTo>
                      <a:lnTo>
                        <a:pt x="28" y="5"/>
                      </a:lnTo>
                      <a:lnTo>
                        <a:pt x="37" y="2"/>
                      </a:lnTo>
                      <a:lnTo>
                        <a:pt x="47" y="0"/>
                      </a:lnTo>
                      <a:lnTo>
                        <a:pt x="47" y="0"/>
                      </a:lnTo>
                      <a:lnTo>
                        <a:pt x="56" y="2"/>
                      </a:lnTo>
                      <a:lnTo>
                        <a:pt x="65" y="5"/>
                      </a:lnTo>
                      <a:lnTo>
                        <a:pt x="72" y="9"/>
                      </a:lnTo>
                      <a:lnTo>
                        <a:pt x="78" y="14"/>
                      </a:lnTo>
                      <a:lnTo>
                        <a:pt x="84" y="21"/>
                      </a:lnTo>
                      <a:lnTo>
                        <a:pt x="89" y="29"/>
                      </a:lnTo>
                      <a:lnTo>
                        <a:pt x="92" y="38"/>
                      </a:lnTo>
                      <a:lnTo>
                        <a:pt x="92" y="47"/>
                      </a:lnTo>
                      <a:lnTo>
                        <a:pt x="92" y="47"/>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3" name="Freeform 389">
                  <a:extLst>
                    <a:ext uri="{FF2B5EF4-FFF2-40B4-BE49-F238E27FC236}">
                      <a16:creationId xmlns:a16="http://schemas.microsoft.com/office/drawing/2014/main" id="{0B53F168-8F5A-9B69-2291-4C50A526CF97}"/>
                    </a:ext>
                  </a:extLst>
                </p:cNvPr>
                <p:cNvSpPr>
                  <a:spLocks/>
                </p:cNvSpPr>
                <p:nvPr/>
              </p:nvSpPr>
              <p:spPr bwMode="auto">
                <a:xfrm>
                  <a:off x="2704" y="5225"/>
                  <a:ext cx="104" cy="105"/>
                </a:xfrm>
                <a:custGeom>
                  <a:avLst/>
                  <a:gdLst>
                    <a:gd name="T0" fmla="*/ 104 w 104"/>
                    <a:gd name="T1" fmla="*/ 53 h 105"/>
                    <a:gd name="T2" fmla="*/ 104 w 104"/>
                    <a:gd name="T3" fmla="*/ 53 h 105"/>
                    <a:gd name="T4" fmla="*/ 104 w 104"/>
                    <a:gd name="T5" fmla="*/ 63 h 105"/>
                    <a:gd name="T6" fmla="*/ 100 w 104"/>
                    <a:gd name="T7" fmla="*/ 74 h 105"/>
                    <a:gd name="T8" fmla="*/ 95 w 104"/>
                    <a:gd name="T9" fmla="*/ 81 h 105"/>
                    <a:gd name="T10" fmla="*/ 89 w 104"/>
                    <a:gd name="T11" fmla="*/ 90 h 105"/>
                    <a:gd name="T12" fmla="*/ 82 w 104"/>
                    <a:gd name="T13" fmla="*/ 96 h 105"/>
                    <a:gd name="T14" fmla="*/ 73 w 104"/>
                    <a:gd name="T15" fmla="*/ 101 h 105"/>
                    <a:gd name="T16" fmla="*/ 62 w 104"/>
                    <a:gd name="T17" fmla="*/ 104 h 105"/>
                    <a:gd name="T18" fmla="*/ 52 w 104"/>
                    <a:gd name="T19" fmla="*/ 105 h 105"/>
                    <a:gd name="T20" fmla="*/ 52 w 104"/>
                    <a:gd name="T21" fmla="*/ 105 h 105"/>
                    <a:gd name="T22" fmla="*/ 41 w 104"/>
                    <a:gd name="T23" fmla="*/ 104 h 105"/>
                    <a:gd name="T24" fmla="*/ 32 w 104"/>
                    <a:gd name="T25" fmla="*/ 101 h 105"/>
                    <a:gd name="T26" fmla="*/ 23 w 104"/>
                    <a:gd name="T27" fmla="*/ 96 h 105"/>
                    <a:gd name="T28" fmla="*/ 15 w 104"/>
                    <a:gd name="T29" fmla="*/ 90 h 105"/>
                    <a:gd name="T30" fmla="*/ 9 w 104"/>
                    <a:gd name="T31" fmla="*/ 81 h 105"/>
                    <a:gd name="T32" fmla="*/ 3 w 104"/>
                    <a:gd name="T33" fmla="*/ 74 h 105"/>
                    <a:gd name="T34" fmla="*/ 0 w 104"/>
                    <a:gd name="T35" fmla="*/ 63 h 105"/>
                    <a:gd name="T36" fmla="*/ 0 w 104"/>
                    <a:gd name="T37" fmla="*/ 53 h 105"/>
                    <a:gd name="T38" fmla="*/ 0 w 104"/>
                    <a:gd name="T39" fmla="*/ 53 h 105"/>
                    <a:gd name="T40" fmla="*/ 0 w 104"/>
                    <a:gd name="T41" fmla="*/ 42 h 105"/>
                    <a:gd name="T42" fmla="*/ 3 w 104"/>
                    <a:gd name="T43" fmla="*/ 32 h 105"/>
                    <a:gd name="T44" fmla="*/ 9 w 104"/>
                    <a:gd name="T45" fmla="*/ 24 h 105"/>
                    <a:gd name="T46" fmla="*/ 15 w 104"/>
                    <a:gd name="T47" fmla="*/ 15 h 105"/>
                    <a:gd name="T48" fmla="*/ 23 w 104"/>
                    <a:gd name="T49" fmla="*/ 9 h 105"/>
                    <a:gd name="T50" fmla="*/ 32 w 104"/>
                    <a:gd name="T51" fmla="*/ 4 h 105"/>
                    <a:gd name="T52" fmla="*/ 41 w 104"/>
                    <a:gd name="T53" fmla="*/ 1 h 105"/>
                    <a:gd name="T54" fmla="*/ 52 w 104"/>
                    <a:gd name="T55" fmla="*/ 0 h 105"/>
                    <a:gd name="T56" fmla="*/ 52 w 104"/>
                    <a:gd name="T57" fmla="*/ 0 h 105"/>
                    <a:gd name="T58" fmla="*/ 62 w 104"/>
                    <a:gd name="T59" fmla="*/ 1 h 105"/>
                    <a:gd name="T60" fmla="*/ 73 w 104"/>
                    <a:gd name="T61" fmla="*/ 4 h 105"/>
                    <a:gd name="T62" fmla="*/ 82 w 104"/>
                    <a:gd name="T63" fmla="*/ 9 h 105"/>
                    <a:gd name="T64" fmla="*/ 89 w 104"/>
                    <a:gd name="T65" fmla="*/ 15 h 105"/>
                    <a:gd name="T66" fmla="*/ 95 w 104"/>
                    <a:gd name="T67" fmla="*/ 24 h 105"/>
                    <a:gd name="T68" fmla="*/ 100 w 104"/>
                    <a:gd name="T69" fmla="*/ 32 h 105"/>
                    <a:gd name="T70" fmla="*/ 104 w 104"/>
                    <a:gd name="T71" fmla="*/ 42 h 105"/>
                    <a:gd name="T72" fmla="*/ 104 w 104"/>
                    <a:gd name="T73" fmla="*/ 53 h 105"/>
                    <a:gd name="T74" fmla="*/ 104 w 104"/>
                    <a:gd name="T75"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5">
                      <a:moveTo>
                        <a:pt x="104" y="53"/>
                      </a:moveTo>
                      <a:lnTo>
                        <a:pt x="104" y="53"/>
                      </a:lnTo>
                      <a:lnTo>
                        <a:pt x="104" y="63"/>
                      </a:lnTo>
                      <a:lnTo>
                        <a:pt x="100" y="74"/>
                      </a:lnTo>
                      <a:lnTo>
                        <a:pt x="95" y="81"/>
                      </a:lnTo>
                      <a:lnTo>
                        <a:pt x="89" y="90"/>
                      </a:lnTo>
                      <a:lnTo>
                        <a:pt x="82" y="96"/>
                      </a:lnTo>
                      <a:lnTo>
                        <a:pt x="73" y="101"/>
                      </a:lnTo>
                      <a:lnTo>
                        <a:pt x="62" y="104"/>
                      </a:lnTo>
                      <a:lnTo>
                        <a:pt x="52" y="105"/>
                      </a:lnTo>
                      <a:lnTo>
                        <a:pt x="52" y="105"/>
                      </a:lnTo>
                      <a:lnTo>
                        <a:pt x="41" y="104"/>
                      </a:lnTo>
                      <a:lnTo>
                        <a:pt x="32" y="101"/>
                      </a:lnTo>
                      <a:lnTo>
                        <a:pt x="23" y="96"/>
                      </a:lnTo>
                      <a:lnTo>
                        <a:pt x="15" y="90"/>
                      </a:lnTo>
                      <a:lnTo>
                        <a:pt x="9" y="81"/>
                      </a:lnTo>
                      <a:lnTo>
                        <a:pt x="3" y="74"/>
                      </a:lnTo>
                      <a:lnTo>
                        <a:pt x="0" y="63"/>
                      </a:lnTo>
                      <a:lnTo>
                        <a:pt x="0" y="53"/>
                      </a:lnTo>
                      <a:lnTo>
                        <a:pt x="0" y="53"/>
                      </a:lnTo>
                      <a:lnTo>
                        <a:pt x="0" y="42"/>
                      </a:lnTo>
                      <a:lnTo>
                        <a:pt x="3" y="32"/>
                      </a:lnTo>
                      <a:lnTo>
                        <a:pt x="9" y="24"/>
                      </a:lnTo>
                      <a:lnTo>
                        <a:pt x="15" y="15"/>
                      </a:lnTo>
                      <a:lnTo>
                        <a:pt x="23" y="9"/>
                      </a:lnTo>
                      <a:lnTo>
                        <a:pt x="32" y="4"/>
                      </a:lnTo>
                      <a:lnTo>
                        <a:pt x="41" y="1"/>
                      </a:lnTo>
                      <a:lnTo>
                        <a:pt x="52" y="0"/>
                      </a:lnTo>
                      <a:lnTo>
                        <a:pt x="52" y="0"/>
                      </a:lnTo>
                      <a:lnTo>
                        <a:pt x="62" y="1"/>
                      </a:lnTo>
                      <a:lnTo>
                        <a:pt x="73" y="4"/>
                      </a:lnTo>
                      <a:lnTo>
                        <a:pt x="82" y="9"/>
                      </a:lnTo>
                      <a:lnTo>
                        <a:pt x="89" y="15"/>
                      </a:lnTo>
                      <a:lnTo>
                        <a:pt x="95" y="24"/>
                      </a:lnTo>
                      <a:lnTo>
                        <a:pt x="100" y="32"/>
                      </a:lnTo>
                      <a:lnTo>
                        <a:pt x="104" y="42"/>
                      </a:lnTo>
                      <a:lnTo>
                        <a:pt x="104" y="53"/>
                      </a:lnTo>
                      <a:lnTo>
                        <a:pt x="104" y="53"/>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4" name="Freeform 390">
                  <a:extLst>
                    <a:ext uri="{FF2B5EF4-FFF2-40B4-BE49-F238E27FC236}">
                      <a16:creationId xmlns:a16="http://schemas.microsoft.com/office/drawing/2014/main" id="{4E8AA4D7-9664-A664-5556-47E86EBFB9E5}"/>
                    </a:ext>
                  </a:extLst>
                </p:cNvPr>
                <p:cNvSpPr>
                  <a:spLocks/>
                </p:cNvSpPr>
                <p:nvPr/>
              </p:nvSpPr>
              <p:spPr bwMode="auto">
                <a:xfrm>
                  <a:off x="2308" y="5211"/>
                  <a:ext cx="139" cy="139"/>
                </a:xfrm>
                <a:custGeom>
                  <a:avLst/>
                  <a:gdLst>
                    <a:gd name="T0" fmla="*/ 139 w 139"/>
                    <a:gd name="T1" fmla="*/ 70 h 139"/>
                    <a:gd name="T2" fmla="*/ 139 w 139"/>
                    <a:gd name="T3" fmla="*/ 70 h 139"/>
                    <a:gd name="T4" fmla="*/ 137 w 139"/>
                    <a:gd name="T5" fmla="*/ 83 h 139"/>
                    <a:gd name="T6" fmla="*/ 133 w 139"/>
                    <a:gd name="T7" fmla="*/ 97 h 139"/>
                    <a:gd name="T8" fmla="*/ 127 w 139"/>
                    <a:gd name="T9" fmla="*/ 109 h 139"/>
                    <a:gd name="T10" fmla="*/ 119 w 139"/>
                    <a:gd name="T11" fmla="*/ 119 h 139"/>
                    <a:gd name="T12" fmla="*/ 109 w 139"/>
                    <a:gd name="T13" fmla="*/ 127 h 139"/>
                    <a:gd name="T14" fmla="*/ 96 w 139"/>
                    <a:gd name="T15" fmla="*/ 133 h 139"/>
                    <a:gd name="T16" fmla="*/ 83 w 139"/>
                    <a:gd name="T17" fmla="*/ 137 h 139"/>
                    <a:gd name="T18" fmla="*/ 69 w 139"/>
                    <a:gd name="T19" fmla="*/ 139 h 139"/>
                    <a:gd name="T20" fmla="*/ 69 w 139"/>
                    <a:gd name="T21" fmla="*/ 139 h 139"/>
                    <a:gd name="T22" fmla="*/ 56 w 139"/>
                    <a:gd name="T23" fmla="*/ 137 h 139"/>
                    <a:gd name="T24" fmla="*/ 42 w 139"/>
                    <a:gd name="T25" fmla="*/ 133 h 139"/>
                    <a:gd name="T26" fmla="*/ 32 w 139"/>
                    <a:gd name="T27" fmla="*/ 127 h 139"/>
                    <a:gd name="T28" fmla="*/ 21 w 139"/>
                    <a:gd name="T29" fmla="*/ 119 h 139"/>
                    <a:gd name="T30" fmla="*/ 12 w 139"/>
                    <a:gd name="T31" fmla="*/ 109 h 139"/>
                    <a:gd name="T32" fmla="*/ 6 w 139"/>
                    <a:gd name="T33" fmla="*/ 97 h 139"/>
                    <a:gd name="T34" fmla="*/ 1 w 139"/>
                    <a:gd name="T35" fmla="*/ 83 h 139"/>
                    <a:gd name="T36" fmla="*/ 0 w 139"/>
                    <a:gd name="T37" fmla="*/ 70 h 139"/>
                    <a:gd name="T38" fmla="*/ 0 w 139"/>
                    <a:gd name="T39" fmla="*/ 70 h 139"/>
                    <a:gd name="T40" fmla="*/ 1 w 139"/>
                    <a:gd name="T41" fmla="*/ 56 h 139"/>
                    <a:gd name="T42" fmla="*/ 6 w 139"/>
                    <a:gd name="T43" fmla="*/ 43 h 139"/>
                    <a:gd name="T44" fmla="*/ 12 w 139"/>
                    <a:gd name="T45" fmla="*/ 30 h 139"/>
                    <a:gd name="T46" fmla="*/ 21 w 139"/>
                    <a:gd name="T47" fmla="*/ 21 h 139"/>
                    <a:gd name="T48" fmla="*/ 32 w 139"/>
                    <a:gd name="T49" fmla="*/ 12 h 139"/>
                    <a:gd name="T50" fmla="*/ 42 w 139"/>
                    <a:gd name="T51" fmla="*/ 6 h 139"/>
                    <a:gd name="T52" fmla="*/ 56 w 139"/>
                    <a:gd name="T53" fmla="*/ 2 h 139"/>
                    <a:gd name="T54" fmla="*/ 69 w 139"/>
                    <a:gd name="T55" fmla="*/ 0 h 139"/>
                    <a:gd name="T56" fmla="*/ 69 w 139"/>
                    <a:gd name="T57" fmla="*/ 0 h 139"/>
                    <a:gd name="T58" fmla="*/ 83 w 139"/>
                    <a:gd name="T59" fmla="*/ 2 h 139"/>
                    <a:gd name="T60" fmla="*/ 96 w 139"/>
                    <a:gd name="T61" fmla="*/ 6 h 139"/>
                    <a:gd name="T62" fmla="*/ 109 w 139"/>
                    <a:gd name="T63" fmla="*/ 12 h 139"/>
                    <a:gd name="T64" fmla="*/ 119 w 139"/>
                    <a:gd name="T65" fmla="*/ 21 h 139"/>
                    <a:gd name="T66" fmla="*/ 127 w 139"/>
                    <a:gd name="T67" fmla="*/ 30 h 139"/>
                    <a:gd name="T68" fmla="*/ 133 w 139"/>
                    <a:gd name="T69" fmla="*/ 43 h 139"/>
                    <a:gd name="T70" fmla="*/ 137 w 139"/>
                    <a:gd name="T71" fmla="*/ 56 h 139"/>
                    <a:gd name="T72" fmla="*/ 139 w 139"/>
                    <a:gd name="T73" fmla="*/ 70 h 139"/>
                    <a:gd name="T74" fmla="*/ 139 w 139"/>
                    <a:gd name="T75"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39">
                      <a:moveTo>
                        <a:pt x="139" y="70"/>
                      </a:moveTo>
                      <a:lnTo>
                        <a:pt x="139" y="70"/>
                      </a:lnTo>
                      <a:lnTo>
                        <a:pt x="137" y="83"/>
                      </a:lnTo>
                      <a:lnTo>
                        <a:pt x="133" y="97"/>
                      </a:lnTo>
                      <a:lnTo>
                        <a:pt x="127" y="109"/>
                      </a:lnTo>
                      <a:lnTo>
                        <a:pt x="119" y="119"/>
                      </a:lnTo>
                      <a:lnTo>
                        <a:pt x="109" y="127"/>
                      </a:lnTo>
                      <a:lnTo>
                        <a:pt x="96" y="133"/>
                      </a:lnTo>
                      <a:lnTo>
                        <a:pt x="83" y="137"/>
                      </a:lnTo>
                      <a:lnTo>
                        <a:pt x="69" y="139"/>
                      </a:lnTo>
                      <a:lnTo>
                        <a:pt x="69" y="139"/>
                      </a:lnTo>
                      <a:lnTo>
                        <a:pt x="56" y="137"/>
                      </a:lnTo>
                      <a:lnTo>
                        <a:pt x="42" y="133"/>
                      </a:lnTo>
                      <a:lnTo>
                        <a:pt x="32" y="127"/>
                      </a:lnTo>
                      <a:lnTo>
                        <a:pt x="21" y="119"/>
                      </a:lnTo>
                      <a:lnTo>
                        <a:pt x="12" y="109"/>
                      </a:lnTo>
                      <a:lnTo>
                        <a:pt x="6" y="97"/>
                      </a:lnTo>
                      <a:lnTo>
                        <a:pt x="1" y="83"/>
                      </a:lnTo>
                      <a:lnTo>
                        <a:pt x="0" y="70"/>
                      </a:lnTo>
                      <a:lnTo>
                        <a:pt x="0" y="70"/>
                      </a:lnTo>
                      <a:lnTo>
                        <a:pt x="1" y="56"/>
                      </a:lnTo>
                      <a:lnTo>
                        <a:pt x="6" y="43"/>
                      </a:lnTo>
                      <a:lnTo>
                        <a:pt x="12" y="30"/>
                      </a:lnTo>
                      <a:lnTo>
                        <a:pt x="21" y="21"/>
                      </a:lnTo>
                      <a:lnTo>
                        <a:pt x="32" y="12"/>
                      </a:lnTo>
                      <a:lnTo>
                        <a:pt x="42" y="6"/>
                      </a:lnTo>
                      <a:lnTo>
                        <a:pt x="56" y="2"/>
                      </a:lnTo>
                      <a:lnTo>
                        <a:pt x="69" y="0"/>
                      </a:lnTo>
                      <a:lnTo>
                        <a:pt x="69" y="0"/>
                      </a:lnTo>
                      <a:lnTo>
                        <a:pt x="83" y="2"/>
                      </a:lnTo>
                      <a:lnTo>
                        <a:pt x="96" y="6"/>
                      </a:lnTo>
                      <a:lnTo>
                        <a:pt x="109" y="12"/>
                      </a:lnTo>
                      <a:lnTo>
                        <a:pt x="119" y="21"/>
                      </a:lnTo>
                      <a:lnTo>
                        <a:pt x="127" y="30"/>
                      </a:lnTo>
                      <a:lnTo>
                        <a:pt x="133" y="43"/>
                      </a:lnTo>
                      <a:lnTo>
                        <a:pt x="137" y="56"/>
                      </a:lnTo>
                      <a:lnTo>
                        <a:pt x="139" y="70"/>
                      </a:lnTo>
                      <a:lnTo>
                        <a:pt x="139" y="70"/>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5" name="Freeform 391">
                  <a:extLst>
                    <a:ext uri="{FF2B5EF4-FFF2-40B4-BE49-F238E27FC236}">
                      <a16:creationId xmlns:a16="http://schemas.microsoft.com/office/drawing/2014/main" id="{D33EFC2D-C457-EC08-E8AB-706444E70E34}"/>
                    </a:ext>
                  </a:extLst>
                </p:cNvPr>
                <p:cNvSpPr>
                  <a:spLocks/>
                </p:cNvSpPr>
                <p:nvPr/>
              </p:nvSpPr>
              <p:spPr bwMode="auto">
                <a:xfrm>
                  <a:off x="2279" y="4848"/>
                  <a:ext cx="178" cy="179"/>
                </a:xfrm>
                <a:custGeom>
                  <a:avLst/>
                  <a:gdLst>
                    <a:gd name="T0" fmla="*/ 178 w 178"/>
                    <a:gd name="T1" fmla="*/ 90 h 179"/>
                    <a:gd name="T2" fmla="*/ 178 w 178"/>
                    <a:gd name="T3" fmla="*/ 90 h 179"/>
                    <a:gd name="T4" fmla="*/ 178 w 178"/>
                    <a:gd name="T5" fmla="*/ 100 h 179"/>
                    <a:gd name="T6" fmla="*/ 177 w 178"/>
                    <a:gd name="T7" fmla="*/ 109 h 179"/>
                    <a:gd name="T8" fmla="*/ 172 w 178"/>
                    <a:gd name="T9" fmla="*/ 125 h 179"/>
                    <a:gd name="T10" fmla="*/ 163 w 178"/>
                    <a:gd name="T11" fmla="*/ 140 h 179"/>
                    <a:gd name="T12" fmla="*/ 153 w 178"/>
                    <a:gd name="T13" fmla="*/ 154 h 179"/>
                    <a:gd name="T14" fmla="*/ 139 w 178"/>
                    <a:gd name="T15" fmla="*/ 164 h 179"/>
                    <a:gd name="T16" fmla="*/ 124 w 178"/>
                    <a:gd name="T17" fmla="*/ 172 h 179"/>
                    <a:gd name="T18" fmla="*/ 107 w 178"/>
                    <a:gd name="T19" fmla="*/ 178 h 179"/>
                    <a:gd name="T20" fmla="*/ 98 w 178"/>
                    <a:gd name="T21" fmla="*/ 179 h 179"/>
                    <a:gd name="T22" fmla="*/ 89 w 178"/>
                    <a:gd name="T23" fmla="*/ 179 h 179"/>
                    <a:gd name="T24" fmla="*/ 89 w 178"/>
                    <a:gd name="T25" fmla="*/ 179 h 179"/>
                    <a:gd name="T26" fmla="*/ 80 w 178"/>
                    <a:gd name="T27" fmla="*/ 179 h 179"/>
                    <a:gd name="T28" fmla="*/ 71 w 178"/>
                    <a:gd name="T29" fmla="*/ 178 h 179"/>
                    <a:gd name="T30" fmla="*/ 55 w 178"/>
                    <a:gd name="T31" fmla="*/ 172 h 179"/>
                    <a:gd name="T32" fmla="*/ 40 w 178"/>
                    <a:gd name="T33" fmla="*/ 164 h 179"/>
                    <a:gd name="T34" fmla="*/ 26 w 178"/>
                    <a:gd name="T35" fmla="*/ 154 h 179"/>
                    <a:gd name="T36" fmla="*/ 15 w 178"/>
                    <a:gd name="T37" fmla="*/ 140 h 179"/>
                    <a:gd name="T38" fmla="*/ 6 w 178"/>
                    <a:gd name="T39" fmla="*/ 125 h 179"/>
                    <a:gd name="T40" fmla="*/ 2 w 178"/>
                    <a:gd name="T41" fmla="*/ 109 h 179"/>
                    <a:gd name="T42" fmla="*/ 0 w 178"/>
                    <a:gd name="T43" fmla="*/ 100 h 179"/>
                    <a:gd name="T44" fmla="*/ 0 w 178"/>
                    <a:gd name="T45" fmla="*/ 90 h 179"/>
                    <a:gd name="T46" fmla="*/ 0 w 178"/>
                    <a:gd name="T47" fmla="*/ 90 h 179"/>
                    <a:gd name="T48" fmla="*/ 0 w 178"/>
                    <a:gd name="T49" fmla="*/ 81 h 179"/>
                    <a:gd name="T50" fmla="*/ 2 w 178"/>
                    <a:gd name="T51" fmla="*/ 72 h 179"/>
                    <a:gd name="T52" fmla="*/ 6 w 178"/>
                    <a:gd name="T53" fmla="*/ 56 h 179"/>
                    <a:gd name="T54" fmla="*/ 15 w 178"/>
                    <a:gd name="T55" fmla="*/ 41 h 179"/>
                    <a:gd name="T56" fmla="*/ 26 w 178"/>
                    <a:gd name="T57" fmla="*/ 27 h 179"/>
                    <a:gd name="T58" fmla="*/ 40 w 178"/>
                    <a:gd name="T59" fmla="*/ 17 h 179"/>
                    <a:gd name="T60" fmla="*/ 55 w 178"/>
                    <a:gd name="T61" fmla="*/ 8 h 179"/>
                    <a:gd name="T62" fmla="*/ 71 w 178"/>
                    <a:gd name="T63" fmla="*/ 3 h 179"/>
                    <a:gd name="T64" fmla="*/ 80 w 178"/>
                    <a:gd name="T65" fmla="*/ 2 h 179"/>
                    <a:gd name="T66" fmla="*/ 89 w 178"/>
                    <a:gd name="T67" fmla="*/ 0 h 179"/>
                    <a:gd name="T68" fmla="*/ 89 w 178"/>
                    <a:gd name="T69" fmla="*/ 0 h 179"/>
                    <a:gd name="T70" fmla="*/ 98 w 178"/>
                    <a:gd name="T71" fmla="*/ 2 h 179"/>
                    <a:gd name="T72" fmla="*/ 107 w 178"/>
                    <a:gd name="T73" fmla="*/ 3 h 179"/>
                    <a:gd name="T74" fmla="*/ 124 w 178"/>
                    <a:gd name="T75" fmla="*/ 8 h 179"/>
                    <a:gd name="T76" fmla="*/ 139 w 178"/>
                    <a:gd name="T77" fmla="*/ 17 h 179"/>
                    <a:gd name="T78" fmla="*/ 153 w 178"/>
                    <a:gd name="T79" fmla="*/ 27 h 179"/>
                    <a:gd name="T80" fmla="*/ 163 w 178"/>
                    <a:gd name="T81" fmla="*/ 41 h 179"/>
                    <a:gd name="T82" fmla="*/ 172 w 178"/>
                    <a:gd name="T83" fmla="*/ 56 h 179"/>
                    <a:gd name="T84" fmla="*/ 177 w 178"/>
                    <a:gd name="T85" fmla="*/ 72 h 179"/>
                    <a:gd name="T86" fmla="*/ 178 w 178"/>
                    <a:gd name="T87" fmla="*/ 81 h 179"/>
                    <a:gd name="T88" fmla="*/ 178 w 178"/>
                    <a:gd name="T89" fmla="*/ 90 h 179"/>
                    <a:gd name="T90" fmla="*/ 178 w 178"/>
                    <a:gd name="T91"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179">
                      <a:moveTo>
                        <a:pt x="178" y="90"/>
                      </a:moveTo>
                      <a:lnTo>
                        <a:pt x="178" y="90"/>
                      </a:lnTo>
                      <a:lnTo>
                        <a:pt x="178" y="100"/>
                      </a:lnTo>
                      <a:lnTo>
                        <a:pt x="177" y="109"/>
                      </a:lnTo>
                      <a:lnTo>
                        <a:pt x="172" y="125"/>
                      </a:lnTo>
                      <a:lnTo>
                        <a:pt x="163" y="140"/>
                      </a:lnTo>
                      <a:lnTo>
                        <a:pt x="153" y="154"/>
                      </a:lnTo>
                      <a:lnTo>
                        <a:pt x="139" y="164"/>
                      </a:lnTo>
                      <a:lnTo>
                        <a:pt x="124" y="172"/>
                      </a:lnTo>
                      <a:lnTo>
                        <a:pt x="107" y="178"/>
                      </a:lnTo>
                      <a:lnTo>
                        <a:pt x="98" y="179"/>
                      </a:lnTo>
                      <a:lnTo>
                        <a:pt x="89" y="179"/>
                      </a:lnTo>
                      <a:lnTo>
                        <a:pt x="89" y="179"/>
                      </a:lnTo>
                      <a:lnTo>
                        <a:pt x="80" y="179"/>
                      </a:lnTo>
                      <a:lnTo>
                        <a:pt x="71" y="178"/>
                      </a:lnTo>
                      <a:lnTo>
                        <a:pt x="55" y="172"/>
                      </a:lnTo>
                      <a:lnTo>
                        <a:pt x="40" y="164"/>
                      </a:lnTo>
                      <a:lnTo>
                        <a:pt x="26" y="154"/>
                      </a:lnTo>
                      <a:lnTo>
                        <a:pt x="15" y="140"/>
                      </a:lnTo>
                      <a:lnTo>
                        <a:pt x="6" y="125"/>
                      </a:lnTo>
                      <a:lnTo>
                        <a:pt x="2" y="109"/>
                      </a:lnTo>
                      <a:lnTo>
                        <a:pt x="0" y="100"/>
                      </a:lnTo>
                      <a:lnTo>
                        <a:pt x="0" y="90"/>
                      </a:lnTo>
                      <a:lnTo>
                        <a:pt x="0" y="90"/>
                      </a:lnTo>
                      <a:lnTo>
                        <a:pt x="0" y="81"/>
                      </a:lnTo>
                      <a:lnTo>
                        <a:pt x="2" y="72"/>
                      </a:lnTo>
                      <a:lnTo>
                        <a:pt x="6" y="56"/>
                      </a:lnTo>
                      <a:lnTo>
                        <a:pt x="15" y="41"/>
                      </a:lnTo>
                      <a:lnTo>
                        <a:pt x="26" y="27"/>
                      </a:lnTo>
                      <a:lnTo>
                        <a:pt x="40" y="17"/>
                      </a:lnTo>
                      <a:lnTo>
                        <a:pt x="55" y="8"/>
                      </a:lnTo>
                      <a:lnTo>
                        <a:pt x="71" y="3"/>
                      </a:lnTo>
                      <a:lnTo>
                        <a:pt x="80" y="2"/>
                      </a:lnTo>
                      <a:lnTo>
                        <a:pt x="89" y="0"/>
                      </a:lnTo>
                      <a:lnTo>
                        <a:pt x="89" y="0"/>
                      </a:lnTo>
                      <a:lnTo>
                        <a:pt x="98" y="2"/>
                      </a:lnTo>
                      <a:lnTo>
                        <a:pt x="107" y="3"/>
                      </a:lnTo>
                      <a:lnTo>
                        <a:pt x="124" y="8"/>
                      </a:lnTo>
                      <a:lnTo>
                        <a:pt x="139" y="17"/>
                      </a:lnTo>
                      <a:lnTo>
                        <a:pt x="153" y="27"/>
                      </a:lnTo>
                      <a:lnTo>
                        <a:pt x="163" y="41"/>
                      </a:lnTo>
                      <a:lnTo>
                        <a:pt x="172" y="56"/>
                      </a:lnTo>
                      <a:lnTo>
                        <a:pt x="177" y="72"/>
                      </a:lnTo>
                      <a:lnTo>
                        <a:pt x="178" y="81"/>
                      </a:lnTo>
                      <a:lnTo>
                        <a:pt x="178" y="90"/>
                      </a:lnTo>
                      <a:lnTo>
                        <a:pt x="178" y="90"/>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6" name="Freeform 392">
                  <a:extLst>
                    <a:ext uri="{FF2B5EF4-FFF2-40B4-BE49-F238E27FC236}">
                      <a16:creationId xmlns:a16="http://schemas.microsoft.com/office/drawing/2014/main" id="{422B3598-8117-A812-6C44-8D0391CE6C41}"/>
                    </a:ext>
                  </a:extLst>
                </p:cNvPr>
                <p:cNvSpPr>
                  <a:spLocks/>
                </p:cNvSpPr>
                <p:nvPr/>
              </p:nvSpPr>
              <p:spPr bwMode="auto">
                <a:xfrm>
                  <a:off x="2202" y="4749"/>
                  <a:ext cx="135" cy="134"/>
                </a:xfrm>
                <a:custGeom>
                  <a:avLst/>
                  <a:gdLst>
                    <a:gd name="T0" fmla="*/ 135 w 135"/>
                    <a:gd name="T1" fmla="*/ 67 h 134"/>
                    <a:gd name="T2" fmla="*/ 135 w 135"/>
                    <a:gd name="T3" fmla="*/ 67 h 134"/>
                    <a:gd name="T4" fmla="*/ 135 w 135"/>
                    <a:gd name="T5" fmla="*/ 81 h 134"/>
                    <a:gd name="T6" fmla="*/ 130 w 135"/>
                    <a:gd name="T7" fmla="*/ 93 h 134"/>
                    <a:gd name="T8" fmla="*/ 124 w 135"/>
                    <a:gd name="T9" fmla="*/ 104 h 134"/>
                    <a:gd name="T10" fmla="*/ 115 w 135"/>
                    <a:gd name="T11" fmla="*/ 114 h 134"/>
                    <a:gd name="T12" fmla="*/ 106 w 135"/>
                    <a:gd name="T13" fmla="*/ 123 h 134"/>
                    <a:gd name="T14" fmla="*/ 94 w 135"/>
                    <a:gd name="T15" fmla="*/ 129 h 134"/>
                    <a:gd name="T16" fmla="*/ 82 w 135"/>
                    <a:gd name="T17" fmla="*/ 132 h 134"/>
                    <a:gd name="T18" fmla="*/ 68 w 135"/>
                    <a:gd name="T19" fmla="*/ 134 h 134"/>
                    <a:gd name="T20" fmla="*/ 68 w 135"/>
                    <a:gd name="T21" fmla="*/ 134 h 134"/>
                    <a:gd name="T22" fmla="*/ 55 w 135"/>
                    <a:gd name="T23" fmla="*/ 132 h 134"/>
                    <a:gd name="T24" fmla="*/ 41 w 135"/>
                    <a:gd name="T25" fmla="*/ 129 h 134"/>
                    <a:gd name="T26" fmla="*/ 31 w 135"/>
                    <a:gd name="T27" fmla="*/ 123 h 134"/>
                    <a:gd name="T28" fmla="*/ 20 w 135"/>
                    <a:gd name="T29" fmla="*/ 114 h 134"/>
                    <a:gd name="T30" fmla="*/ 13 w 135"/>
                    <a:gd name="T31" fmla="*/ 104 h 134"/>
                    <a:gd name="T32" fmla="*/ 7 w 135"/>
                    <a:gd name="T33" fmla="*/ 93 h 134"/>
                    <a:gd name="T34" fmla="*/ 2 w 135"/>
                    <a:gd name="T35" fmla="*/ 81 h 134"/>
                    <a:gd name="T36" fmla="*/ 0 w 135"/>
                    <a:gd name="T37" fmla="*/ 67 h 134"/>
                    <a:gd name="T38" fmla="*/ 0 w 135"/>
                    <a:gd name="T39" fmla="*/ 67 h 134"/>
                    <a:gd name="T40" fmla="*/ 2 w 135"/>
                    <a:gd name="T41" fmla="*/ 54 h 134"/>
                    <a:gd name="T42" fmla="*/ 7 w 135"/>
                    <a:gd name="T43" fmla="*/ 40 h 134"/>
                    <a:gd name="T44" fmla="*/ 13 w 135"/>
                    <a:gd name="T45" fmla="*/ 30 h 134"/>
                    <a:gd name="T46" fmla="*/ 20 w 135"/>
                    <a:gd name="T47" fmla="*/ 19 h 134"/>
                    <a:gd name="T48" fmla="*/ 31 w 135"/>
                    <a:gd name="T49" fmla="*/ 12 h 134"/>
                    <a:gd name="T50" fmla="*/ 41 w 135"/>
                    <a:gd name="T51" fmla="*/ 4 h 134"/>
                    <a:gd name="T52" fmla="*/ 55 w 135"/>
                    <a:gd name="T53" fmla="*/ 1 h 134"/>
                    <a:gd name="T54" fmla="*/ 68 w 135"/>
                    <a:gd name="T55" fmla="*/ 0 h 134"/>
                    <a:gd name="T56" fmla="*/ 68 w 135"/>
                    <a:gd name="T57" fmla="*/ 0 h 134"/>
                    <a:gd name="T58" fmla="*/ 82 w 135"/>
                    <a:gd name="T59" fmla="*/ 1 h 134"/>
                    <a:gd name="T60" fmla="*/ 94 w 135"/>
                    <a:gd name="T61" fmla="*/ 4 h 134"/>
                    <a:gd name="T62" fmla="*/ 106 w 135"/>
                    <a:gd name="T63" fmla="*/ 12 h 134"/>
                    <a:gd name="T64" fmla="*/ 115 w 135"/>
                    <a:gd name="T65" fmla="*/ 19 h 134"/>
                    <a:gd name="T66" fmla="*/ 124 w 135"/>
                    <a:gd name="T67" fmla="*/ 30 h 134"/>
                    <a:gd name="T68" fmla="*/ 130 w 135"/>
                    <a:gd name="T69" fmla="*/ 40 h 134"/>
                    <a:gd name="T70" fmla="*/ 135 w 135"/>
                    <a:gd name="T71" fmla="*/ 54 h 134"/>
                    <a:gd name="T72" fmla="*/ 135 w 135"/>
                    <a:gd name="T73" fmla="*/ 67 h 134"/>
                    <a:gd name="T74" fmla="*/ 135 w 135"/>
                    <a:gd name="T75" fmla="*/ 6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4">
                      <a:moveTo>
                        <a:pt x="135" y="67"/>
                      </a:moveTo>
                      <a:lnTo>
                        <a:pt x="135" y="67"/>
                      </a:lnTo>
                      <a:lnTo>
                        <a:pt x="135" y="81"/>
                      </a:lnTo>
                      <a:lnTo>
                        <a:pt x="130" y="93"/>
                      </a:lnTo>
                      <a:lnTo>
                        <a:pt x="124" y="104"/>
                      </a:lnTo>
                      <a:lnTo>
                        <a:pt x="115" y="114"/>
                      </a:lnTo>
                      <a:lnTo>
                        <a:pt x="106" y="123"/>
                      </a:lnTo>
                      <a:lnTo>
                        <a:pt x="94" y="129"/>
                      </a:lnTo>
                      <a:lnTo>
                        <a:pt x="82" y="132"/>
                      </a:lnTo>
                      <a:lnTo>
                        <a:pt x="68" y="134"/>
                      </a:lnTo>
                      <a:lnTo>
                        <a:pt x="68" y="134"/>
                      </a:lnTo>
                      <a:lnTo>
                        <a:pt x="55" y="132"/>
                      </a:lnTo>
                      <a:lnTo>
                        <a:pt x="41" y="129"/>
                      </a:lnTo>
                      <a:lnTo>
                        <a:pt x="31" y="123"/>
                      </a:lnTo>
                      <a:lnTo>
                        <a:pt x="20" y="114"/>
                      </a:lnTo>
                      <a:lnTo>
                        <a:pt x="13" y="104"/>
                      </a:lnTo>
                      <a:lnTo>
                        <a:pt x="7" y="93"/>
                      </a:lnTo>
                      <a:lnTo>
                        <a:pt x="2" y="81"/>
                      </a:lnTo>
                      <a:lnTo>
                        <a:pt x="0" y="67"/>
                      </a:lnTo>
                      <a:lnTo>
                        <a:pt x="0" y="67"/>
                      </a:lnTo>
                      <a:lnTo>
                        <a:pt x="2" y="54"/>
                      </a:lnTo>
                      <a:lnTo>
                        <a:pt x="7" y="40"/>
                      </a:lnTo>
                      <a:lnTo>
                        <a:pt x="13" y="30"/>
                      </a:lnTo>
                      <a:lnTo>
                        <a:pt x="20" y="19"/>
                      </a:lnTo>
                      <a:lnTo>
                        <a:pt x="31" y="12"/>
                      </a:lnTo>
                      <a:lnTo>
                        <a:pt x="41" y="4"/>
                      </a:lnTo>
                      <a:lnTo>
                        <a:pt x="55" y="1"/>
                      </a:lnTo>
                      <a:lnTo>
                        <a:pt x="68" y="0"/>
                      </a:lnTo>
                      <a:lnTo>
                        <a:pt x="68" y="0"/>
                      </a:lnTo>
                      <a:lnTo>
                        <a:pt x="82" y="1"/>
                      </a:lnTo>
                      <a:lnTo>
                        <a:pt x="94" y="4"/>
                      </a:lnTo>
                      <a:lnTo>
                        <a:pt x="106" y="12"/>
                      </a:lnTo>
                      <a:lnTo>
                        <a:pt x="115" y="19"/>
                      </a:lnTo>
                      <a:lnTo>
                        <a:pt x="124" y="30"/>
                      </a:lnTo>
                      <a:lnTo>
                        <a:pt x="130" y="40"/>
                      </a:lnTo>
                      <a:lnTo>
                        <a:pt x="135" y="54"/>
                      </a:lnTo>
                      <a:lnTo>
                        <a:pt x="135" y="67"/>
                      </a:lnTo>
                      <a:lnTo>
                        <a:pt x="135" y="67"/>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7" name="Freeform 393">
                  <a:extLst>
                    <a:ext uri="{FF2B5EF4-FFF2-40B4-BE49-F238E27FC236}">
                      <a16:creationId xmlns:a16="http://schemas.microsoft.com/office/drawing/2014/main" id="{A2D38D51-A5DB-8706-858D-C443DADF8B90}"/>
                    </a:ext>
                  </a:extLst>
                </p:cNvPr>
                <p:cNvSpPr>
                  <a:spLocks/>
                </p:cNvSpPr>
                <p:nvPr/>
              </p:nvSpPr>
              <p:spPr bwMode="auto">
                <a:xfrm>
                  <a:off x="2867" y="4161"/>
                  <a:ext cx="157" cy="156"/>
                </a:xfrm>
                <a:custGeom>
                  <a:avLst/>
                  <a:gdLst>
                    <a:gd name="T0" fmla="*/ 157 w 157"/>
                    <a:gd name="T1" fmla="*/ 78 h 156"/>
                    <a:gd name="T2" fmla="*/ 157 w 157"/>
                    <a:gd name="T3" fmla="*/ 78 h 156"/>
                    <a:gd name="T4" fmla="*/ 155 w 157"/>
                    <a:gd name="T5" fmla="*/ 95 h 156"/>
                    <a:gd name="T6" fmla="*/ 151 w 157"/>
                    <a:gd name="T7" fmla="*/ 108 h 156"/>
                    <a:gd name="T8" fmla="*/ 143 w 157"/>
                    <a:gd name="T9" fmla="*/ 122 h 156"/>
                    <a:gd name="T10" fmla="*/ 134 w 157"/>
                    <a:gd name="T11" fmla="*/ 134 h 156"/>
                    <a:gd name="T12" fmla="*/ 122 w 157"/>
                    <a:gd name="T13" fmla="*/ 143 h 156"/>
                    <a:gd name="T14" fmla="*/ 109 w 157"/>
                    <a:gd name="T15" fmla="*/ 150 h 156"/>
                    <a:gd name="T16" fmla="*/ 94 w 157"/>
                    <a:gd name="T17" fmla="*/ 155 h 156"/>
                    <a:gd name="T18" fmla="*/ 79 w 157"/>
                    <a:gd name="T19" fmla="*/ 156 h 156"/>
                    <a:gd name="T20" fmla="*/ 79 w 157"/>
                    <a:gd name="T21" fmla="*/ 156 h 156"/>
                    <a:gd name="T22" fmla="*/ 62 w 157"/>
                    <a:gd name="T23" fmla="*/ 155 h 156"/>
                    <a:gd name="T24" fmla="*/ 47 w 157"/>
                    <a:gd name="T25" fmla="*/ 150 h 156"/>
                    <a:gd name="T26" fmla="*/ 35 w 157"/>
                    <a:gd name="T27" fmla="*/ 143 h 156"/>
                    <a:gd name="T28" fmla="*/ 23 w 157"/>
                    <a:gd name="T29" fmla="*/ 134 h 156"/>
                    <a:gd name="T30" fmla="*/ 12 w 157"/>
                    <a:gd name="T31" fmla="*/ 122 h 156"/>
                    <a:gd name="T32" fmla="*/ 6 w 157"/>
                    <a:gd name="T33" fmla="*/ 108 h 156"/>
                    <a:gd name="T34" fmla="*/ 2 w 157"/>
                    <a:gd name="T35" fmla="*/ 95 h 156"/>
                    <a:gd name="T36" fmla="*/ 0 w 157"/>
                    <a:gd name="T37" fmla="*/ 78 h 156"/>
                    <a:gd name="T38" fmla="*/ 0 w 157"/>
                    <a:gd name="T39" fmla="*/ 78 h 156"/>
                    <a:gd name="T40" fmla="*/ 2 w 157"/>
                    <a:gd name="T41" fmla="*/ 63 h 156"/>
                    <a:gd name="T42" fmla="*/ 6 w 157"/>
                    <a:gd name="T43" fmla="*/ 48 h 156"/>
                    <a:gd name="T44" fmla="*/ 12 w 157"/>
                    <a:gd name="T45" fmla="*/ 34 h 156"/>
                    <a:gd name="T46" fmla="*/ 23 w 157"/>
                    <a:gd name="T47" fmla="*/ 22 h 156"/>
                    <a:gd name="T48" fmla="*/ 35 w 157"/>
                    <a:gd name="T49" fmla="*/ 13 h 156"/>
                    <a:gd name="T50" fmla="*/ 47 w 157"/>
                    <a:gd name="T51" fmla="*/ 6 h 156"/>
                    <a:gd name="T52" fmla="*/ 62 w 157"/>
                    <a:gd name="T53" fmla="*/ 1 h 156"/>
                    <a:gd name="T54" fmla="*/ 79 w 157"/>
                    <a:gd name="T55" fmla="*/ 0 h 156"/>
                    <a:gd name="T56" fmla="*/ 79 w 157"/>
                    <a:gd name="T57" fmla="*/ 0 h 156"/>
                    <a:gd name="T58" fmla="*/ 94 w 157"/>
                    <a:gd name="T59" fmla="*/ 1 h 156"/>
                    <a:gd name="T60" fmla="*/ 109 w 157"/>
                    <a:gd name="T61" fmla="*/ 6 h 156"/>
                    <a:gd name="T62" fmla="*/ 122 w 157"/>
                    <a:gd name="T63" fmla="*/ 13 h 156"/>
                    <a:gd name="T64" fmla="*/ 134 w 157"/>
                    <a:gd name="T65" fmla="*/ 22 h 156"/>
                    <a:gd name="T66" fmla="*/ 143 w 157"/>
                    <a:gd name="T67" fmla="*/ 34 h 156"/>
                    <a:gd name="T68" fmla="*/ 151 w 157"/>
                    <a:gd name="T69" fmla="*/ 48 h 156"/>
                    <a:gd name="T70" fmla="*/ 155 w 157"/>
                    <a:gd name="T71" fmla="*/ 63 h 156"/>
                    <a:gd name="T72" fmla="*/ 157 w 157"/>
                    <a:gd name="T73" fmla="*/ 78 h 156"/>
                    <a:gd name="T74" fmla="*/ 157 w 157"/>
                    <a:gd name="T75"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56">
                      <a:moveTo>
                        <a:pt x="157" y="78"/>
                      </a:moveTo>
                      <a:lnTo>
                        <a:pt x="157" y="78"/>
                      </a:lnTo>
                      <a:lnTo>
                        <a:pt x="155" y="95"/>
                      </a:lnTo>
                      <a:lnTo>
                        <a:pt x="151" y="108"/>
                      </a:lnTo>
                      <a:lnTo>
                        <a:pt x="143" y="122"/>
                      </a:lnTo>
                      <a:lnTo>
                        <a:pt x="134" y="134"/>
                      </a:lnTo>
                      <a:lnTo>
                        <a:pt x="122" y="143"/>
                      </a:lnTo>
                      <a:lnTo>
                        <a:pt x="109" y="150"/>
                      </a:lnTo>
                      <a:lnTo>
                        <a:pt x="94" y="155"/>
                      </a:lnTo>
                      <a:lnTo>
                        <a:pt x="79" y="156"/>
                      </a:lnTo>
                      <a:lnTo>
                        <a:pt x="79" y="156"/>
                      </a:lnTo>
                      <a:lnTo>
                        <a:pt x="62" y="155"/>
                      </a:lnTo>
                      <a:lnTo>
                        <a:pt x="47" y="150"/>
                      </a:lnTo>
                      <a:lnTo>
                        <a:pt x="35" y="143"/>
                      </a:lnTo>
                      <a:lnTo>
                        <a:pt x="23" y="134"/>
                      </a:lnTo>
                      <a:lnTo>
                        <a:pt x="12" y="122"/>
                      </a:lnTo>
                      <a:lnTo>
                        <a:pt x="6" y="108"/>
                      </a:lnTo>
                      <a:lnTo>
                        <a:pt x="2" y="95"/>
                      </a:lnTo>
                      <a:lnTo>
                        <a:pt x="0" y="78"/>
                      </a:lnTo>
                      <a:lnTo>
                        <a:pt x="0" y="78"/>
                      </a:lnTo>
                      <a:lnTo>
                        <a:pt x="2" y="63"/>
                      </a:lnTo>
                      <a:lnTo>
                        <a:pt x="6" y="48"/>
                      </a:lnTo>
                      <a:lnTo>
                        <a:pt x="12" y="34"/>
                      </a:lnTo>
                      <a:lnTo>
                        <a:pt x="23" y="22"/>
                      </a:lnTo>
                      <a:lnTo>
                        <a:pt x="35" y="13"/>
                      </a:lnTo>
                      <a:lnTo>
                        <a:pt x="47" y="6"/>
                      </a:lnTo>
                      <a:lnTo>
                        <a:pt x="62" y="1"/>
                      </a:lnTo>
                      <a:lnTo>
                        <a:pt x="79" y="0"/>
                      </a:lnTo>
                      <a:lnTo>
                        <a:pt x="79" y="0"/>
                      </a:lnTo>
                      <a:lnTo>
                        <a:pt x="94" y="1"/>
                      </a:lnTo>
                      <a:lnTo>
                        <a:pt x="109" y="6"/>
                      </a:lnTo>
                      <a:lnTo>
                        <a:pt x="122" y="13"/>
                      </a:lnTo>
                      <a:lnTo>
                        <a:pt x="134" y="22"/>
                      </a:lnTo>
                      <a:lnTo>
                        <a:pt x="143" y="34"/>
                      </a:lnTo>
                      <a:lnTo>
                        <a:pt x="151" y="48"/>
                      </a:lnTo>
                      <a:lnTo>
                        <a:pt x="155" y="63"/>
                      </a:lnTo>
                      <a:lnTo>
                        <a:pt x="157" y="78"/>
                      </a:lnTo>
                      <a:lnTo>
                        <a:pt x="157" y="78"/>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8" name="Freeform 394">
                  <a:extLst>
                    <a:ext uri="{FF2B5EF4-FFF2-40B4-BE49-F238E27FC236}">
                      <a16:creationId xmlns:a16="http://schemas.microsoft.com/office/drawing/2014/main" id="{D3D135F1-6A63-7B40-67B0-DB4CABF7012C}"/>
                    </a:ext>
                  </a:extLst>
                </p:cNvPr>
                <p:cNvSpPr>
                  <a:spLocks/>
                </p:cNvSpPr>
                <p:nvPr/>
              </p:nvSpPr>
              <p:spPr bwMode="auto">
                <a:xfrm>
                  <a:off x="2915" y="4281"/>
                  <a:ext cx="116" cy="116"/>
                </a:xfrm>
                <a:custGeom>
                  <a:avLst/>
                  <a:gdLst>
                    <a:gd name="T0" fmla="*/ 116 w 116"/>
                    <a:gd name="T1" fmla="*/ 59 h 116"/>
                    <a:gd name="T2" fmla="*/ 116 w 116"/>
                    <a:gd name="T3" fmla="*/ 59 h 116"/>
                    <a:gd name="T4" fmla="*/ 115 w 116"/>
                    <a:gd name="T5" fmla="*/ 70 h 116"/>
                    <a:gd name="T6" fmla="*/ 112 w 116"/>
                    <a:gd name="T7" fmla="*/ 80 h 116"/>
                    <a:gd name="T8" fmla="*/ 107 w 116"/>
                    <a:gd name="T9" fmla="*/ 91 h 116"/>
                    <a:gd name="T10" fmla="*/ 100 w 116"/>
                    <a:gd name="T11" fmla="*/ 100 h 116"/>
                    <a:gd name="T12" fmla="*/ 91 w 116"/>
                    <a:gd name="T13" fmla="*/ 106 h 116"/>
                    <a:gd name="T14" fmla="*/ 82 w 116"/>
                    <a:gd name="T15" fmla="*/ 112 h 116"/>
                    <a:gd name="T16" fmla="*/ 71 w 116"/>
                    <a:gd name="T17" fmla="*/ 115 h 116"/>
                    <a:gd name="T18" fmla="*/ 59 w 116"/>
                    <a:gd name="T19" fmla="*/ 116 h 116"/>
                    <a:gd name="T20" fmla="*/ 59 w 116"/>
                    <a:gd name="T21" fmla="*/ 116 h 116"/>
                    <a:gd name="T22" fmla="*/ 47 w 116"/>
                    <a:gd name="T23" fmla="*/ 115 h 116"/>
                    <a:gd name="T24" fmla="*/ 37 w 116"/>
                    <a:gd name="T25" fmla="*/ 112 h 116"/>
                    <a:gd name="T26" fmla="*/ 26 w 116"/>
                    <a:gd name="T27" fmla="*/ 106 h 116"/>
                    <a:gd name="T28" fmla="*/ 18 w 116"/>
                    <a:gd name="T29" fmla="*/ 100 h 116"/>
                    <a:gd name="T30" fmla="*/ 11 w 116"/>
                    <a:gd name="T31" fmla="*/ 91 h 116"/>
                    <a:gd name="T32" fmla="*/ 5 w 116"/>
                    <a:gd name="T33" fmla="*/ 80 h 116"/>
                    <a:gd name="T34" fmla="*/ 2 w 116"/>
                    <a:gd name="T35" fmla="*/ 70 h 116"/>
                    <a:gd name="T36" fmla="*/ 0 w 116"/>
                    <a:gd name="T37" fmla="*/ 59 h 116"/>
                    <a:gd name="T38" fmla="*/ 0 w 116"/>
                    <a:gd name="T39" fmla="*/ 59 h 116"/>
                    <a:gd name="T40" fmla="*/ 2 w 116"/>
                    <a:gd name="T41" fmla="*/ 47 h 116"/>
                    <a:gd name="T42" fmla="*/ 5 w 116"/>
                    <a:gd name="T43" fmla="*/ 36 h 116"/>
                    <a:gd name="T44" fmla="*/ 11 w 116"/>
                    <a:gd name="T45" fmla="*/ 26 h 116"/>
                    <a:gd name="T46" fmla="*/ 18 w 116"/>
                    <a:gd name="T47" fmla="*/ 17 h 116"/>
                    <a:gd name="T48" fmla="*/ 26 w 116"/>
                    <a:gd name="T49" fmla="*/ 11 h 116"/>
                    <a:gd name="T50" fmla="*/ 37 w 116"/>
                    <a:gd name="T51" fmla="*/ 5 h 116"/>
                    <a:gd name="T52" fmla="*/ 47 w 116"/>
                    <a:gd name="T53" fmla="*/ 2 h 116"/>
                    <a:gd name="T54" fmla="*/ 59 w 116"/>
                    <a:gd name="T55" fmla="*/ 0 h 116"/>
                    <a:gd name="T56" fmla="*/ 59 w 116"/>
                    <a:gd name="T57" fmla="*/ 0 h 116"/>
                    <a:gd name="T58" fmla="*/ 71 w 116"/>
                    <a:gd name="T59" fmla="*/ 2 h 116"/>
                    <a:gd name="T60" fmla="*/ 82 w 116"/>
                    <a:gd name="T61" fmla="*/ 5 h 116"/>
                    <a:gd name="T62" fmla="*/ 91 w 116"/>
                    <a:gd name="T63" fmla="*/ 11 h 116"/>
                    <a:gd name="T64" fmla="*/ 100 w 116"/>
                    <a:gd name="T65" fmla="*/ 17 h 116"/>
                    <a:gd name="T66" fmla="*/ 107 w 116"/>
                    <a:gd name="T67" fmla="*/ 26 h 116"/>
                    <a:gd name="T68" fmla="*/ 112 w 116"/>
                    <a:gd name="T69" fmla="*/ 36 h 116"/>
                    <a:gd name="T70" fmla="*/ 115 w 116"/>
                    <a:gd name="T71" fmla="*/ 47 h 116"/>
                    <a:gd name="T72" fmla="*/ 116 w 116"/>
                    <a:gd name="T73" fmla="*/ 59 h 116"/>
                    <a:gd name="T74" fmla="*/ 116 w 116"/>
                    <a:gd name="T75" fmla="*/ 5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6">
                      <a:moveTo>
                        <a:pt x="116" y="59"/>
                      </a:moveTo>
                      <a:lnTo>
                        <a:pt x="116" y="59"/>
                      </a:lnTo>
                      <a:lnTo>
                        <a:pt x="115" y="70"/>
                      </a:lnTo>
                      <a:lnTo>
                        <a:pt x="112" y="80"/>
                      </a:lnTo>
                      <a:lnTo>
                        <a:pt x="107" y="91"/>
                      </a:lnTo>
                      <a:lnTo>
                        <a:pt x="100" y="100"/>
                      </a:lnTo>
                      <a:lnTo>
                        <a:pt x="91" y="106"/>
                      </a:lnTo>
                      <a:lnTo>
                        <a:pt x="82" y="112"/>
                      </a:lnTo>
                      <a:lnTo>
                        <a:pt x="71" y="115"/>
                      </a:lnTo>
                      <a:lnTo>
                        <a:pt x="59" y="116"/>
                      </a:lnTo>
                      <a:lnTo>
                        <a:pt x="59" y="116"/>
                      </a:lnTo>
                      <a:lnTo>
                        <a:pt x="47" y="115"/>
                      </a:lnTo>
                      <a:lnTo>
                        <a:pt x="37" y="112"/>
                      </a:lnTo>
                      <a:lnTo>
                        <a:pt x="26" y="106"/>
                      </a:lnTo>
                      <a:lnTo>
                        <a:pt x="18" y="100"/>
                      </a:lnTo>
                      <a:lnTo>
                        <a:pt x="11" y="91"/>
                      </a:lnTo>
                      <a:lnTo>
                        <a:pt x="5" y="80"/>
                      </a:lnTo>
                      <a:lnTo>
                        <a:pt x="2" y="70"/>
                      </a:lnTo>
                      <a:lnTo>
                        <a:pt x="0" y="59"/>
                      </a:lnTo>
                      <a:lnTo>
                        <a:pt x="0" y="59"/>
                      </a:lnTo>
                      <a:lnTo>
                        <a:pt x="2" y="47"/>
                      </a:lnTo>
                      <a:lnTo>
                        <a:pt x="5" y="36"/>
                      </a:lnTo>
                      <a:lnTo>
                        <a:pt x="11" y="26"/>
                      </a:lnTo>
                      <a:lnTo>
                        <a:pt x="18" y="17"/>
                      </a:lnTo>
                      <a:lnTo>
                        <a:pt x="26" y="11"/>
                      </a:lnTo>
                      <a:lnTo>
                        <a:pt x="37" y="5"/>
                      </a:lnTo>
                      <a:lnTo>
                        <a:pt x="47" y="2"/>
                      </a:lnTo>
                      <a:lnTo>
                        <a:pt x="59" y="0"/>
                      </a:lnTo>
                      <a:lnTo>
                        <a:pt x="59" y="0"/>
                      </a:lnTo>
                      <a:lnTo>
                        <a:pt x="71" y="2"/>
                      </a:lnTo>
                      <a:lnTo>
                        <a:pt x="82" y="5"/>
                      </a:lnTo>
                      <a:lnTo>
                        <a:pt x="91" y="11"/>
                      </a:lnTo>
                      <a:lnTo>
                        <a:pt x="100" y="17"/>
                      </a:lnTo>
                      <a:lnTo>
                        <a:pt x="107" y="26"/>
                      </a:lnTo>
                      <a:lnTo>
                        <a:pt x="112" y="36"/>
                      </a:lnTo>
                      <a:lnTo>
                        <a:pt x="115" y="47"/>
                      </a:lnTo>
                      <a:lnTo>
                        <a:pt x="116" y="59"/>
                      </a:lnTo>
                      <a:lnTo>
                        <a:pt x="116" y="59"/>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79" name="Freeform 395">
                  <a:extLst>
                    <a:ext uri="{FF2B5EF4-FFF2-40B4-BE49-F238E27FC236}">
                      <a16:creationId xmlns:a16="http://schemas.microsoft.com/office/drawing/2014/main" id="{21CADBB7-3A94-DF8C-433D-33E4E8FDE9EF}"/>
                    </a:ext>
                  </a:extLst>
                </p:cNvPr>
                <p:cNvSpPr>
                  <a:spLocks/>
                </p:cNvSpPr>
                <p:nvPr/>
              </p:nvSpPr>
              <p:spPr bwMode="auto">
                <a:xfrm>
                  <a:off x="2974" y="4521"/>
                  <a:ext cx="163" cy="163"/>
                </a:xfrm>
                <a:custGeom>
                  <a:avLst/>
                  <a:gdLst>
                    <a:gd name="T0" fmla="*/ 163 w 163"/>
                    <a:gd name="T1" fmla="*/ 81 h 163"/>
                    <a:gd name="T2" fmla="*/ 163 w 163"/>
                    <a:gd name="T3" fmla="*/ 81 h 163"/>
                    <a:gd name="T4" fmla="*/ 161 w 163"/>
                    <a:gd name="T5" fmla="*/ 98 h 163"/>
                    <a:gd name="T6" fmla="*/ 157 w 163"/>
                    <a:gd name="T7" fmla="*/ 113 h 163"/>
                    <a:gd name="T8" fmla="*/ 149 w 163"/>
                    <a:gd name="T9" fmla="*/ 127 h 163"/>
                    <a:gd name="T10" fmla="*/ 140 w 163"/>
                    <a:gd name="T11" fmla="*/ 139 h 163"/>
                    <a:gd name="T12" fmla="*/ 128 w 163"/>
                    <a:gd name="T13" fmla="*/ 149 h 163"/>
                    <a:gd name="T14" fmla="*/ 113 w 163"/>
                    <a:gd name="T15" fmla="*/ 157 h 163"/>
                    <a:gd name="T16" fmla="*/ 98 w 163"/>
                    <a:gd name="T17" fmla="*/ 161 h 163"/>
                    <a:gd name="T18" fmla="*/ 82 w 163"/>
                    <a:gd name="T19" fmla="*/ 163 h 163"/>
                    <a:gd name="T20" fmla="*/ 82 w 163"/>
                    <a:gd name="T21" fmla="*/ 163 h 163"/>
                    <a:gd name="T22" fmla="*/ 66 w 163"/>
                    <a:gd name="T23" fmla="*/ 161 h 163"/>
                    <a:gd name="T24" fmla="*/ 50 w 163"/>
                    <a:gd name="T25" fmla="*/ 157 h 163"/>
                    <a:gd name="T26" fmla="*/ 36 w 163"/>
                    <a:gd name="T27" fmla="*/ 149 h 163"/>
                    <a:gd name="T28" fmla="*/ 24 w 163"/>
                    <a:gd name="T29" fmla="*/ 139 h 163"/>
                    <a:gd name="T30" fmla="*/ 15 w 163"/>
                    <a:gd name="T31" fmla="*/ 127 h 163"/>
                    <a:gd name="T32" fmla="*/ 8 w 163"/>
                    <a:gd name="T33" fmla="*/ 113 h 163"/>
                    <a:gd name="T34" fmla="*/ 3 w 163"/>
                    <a:gd name="T35" fmla="*/ 98 h 163"/>
                    <a:gd name="T36" fmla="*/ 0 w 163"/>
                    <a:gd name="T37" fmla="*/ 81 h 163"/>
                    <a:gd name="T38" fmla="*/ 0 w 163"/>
                    <a:gd name="T39" fmla="*/ 81 h 163"/>
                    <a:gd name="T40" fmla="*/ 3 w 163"/>
                    <a:gd name="T41" fmla="*/ 65 h 163"/>
                    <a:gd name="T42" fmla="*/ 8 w 163"/>
                    <a:gd name="T43" fmla="*/ 50 h 163"/>
                    <a:gd name="T44" fmla="*/ 15 w 163"/>
                    <a:gd name="T45" fmla="*/ 36 h 163"/>
                    <a:gd name="T46" fmla="*/ 24 w 163"/>
                    <a:gd name="T47" fmla="*/ 24 h 163"/>
                    <a:gd name="T48" fmla="*/ 36 w 163"/>
                    <a:gd name="T49" fmla="*/ 14 h 163"/>
                    <a:gd name="T50" fmla="*/ 50 w 163"/>
                    <a:gd name="T51" fmla="*/ 6 h 163"/>
                    <a:gd name="T52" fmla="*/ 66 w 163"/>
                    <a:gd name="T53" fmla="*/ 1 h 163"/>
                    <a:gd name="T54" fmla="*/ 82 w 163"/>
                    <a:gd name="T55" fmla="*/ 0 h 163"/>
                    <a:gd name="T56" fmla="*/ 82 w 163"/>
                    <a:gd name="T57" fmla="*/ 0 h 163"/>
                    <a:gd name="T58" fmla="*/ 98 w 163"/>
                    <a:gd name="T59" fmla="*/ 1 h 163"/>
                    <a:gd name="T60" fmla="*/ 113 w 163"/>
                    <a:gd name="T61" fmla="*/ 6 h 163"/>
                    <a:gd name="T62" fmla="*/ 128 w 163"/>
                    <a:gd name="T63" fmla="*/ 14 h 163"/>
                    <a:gd name="T64" fmla="*/ 140 w 163"/>
                    <a:gd name="T65" fmla="*/ 24 h 163"/>
                    <a:gd name="T66" fmla="*/ 149 w 163"/>
                    <a:gd name="T67" fmla="*/ 36 h 163"/>
                    <a:gd name="T68" fmla="*/ 157 w 163"/>
                    <a:gd name="T69" fmla="*/ 50 h 163"/>
                    <a:gd name="T70" fmla="*/ 161 w 163"/>
                    <a:gd name="T71" fmla="*/ 65 h 163"/>
                    <a:gd name="T72" fmla="*/ 163 w 163"/>
                    <a:gd name="T73" fmla="*/ 81 h 163"/>
                    <a:gd name="T74" fmla="*/ 163 w 163"/>
                    <a:gd name="T75"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3">
                      <a:moveTo>
                        <a:pt x="163" y="81"/>
                      </a:moveTo>
                      <a:lnTo>
                        <a:pt x="163" y="81"/>
                      </a:lnTo>
                      <a:lnTo>
                        <a:pt x="161" y="98"/>
                      </a:lnTo>
                      <a:lnTo>
                        <a:pt x="157" y="113"/>
                      </a:lnTo>
                      <a:lnTo>
                        <a:pt x="149" y="127"/>
                      </a:lnTo>
                      <a:lnTo>
                        <a:pt x="140" y="139"/>
                      </a:lnTo>
                      <a:lnTo>
                        <a:pt x="128" y="149"/>
                      </a:lnTo>
                      <a:lnTo>
                        <a:pt x="113" y="157"/>
                      </a:lnTo>
                      <a:lnTo>
                        <a:pt x="98" y="161"/>
                      </a:lnTo>
                      <a:lnTo>
                        <a:pt x="82" y="163"/>
                      </a:lnTo>
                      <a:lnTo>
                        <a:pt x="82" y="163"/>
                      </a:lnTo>
                      <a:lnTo>
                        <a:pt x="66" y="161"/>
                      </a:lnTo>
                      <a:lnTo>
                        <a:pt x="50" y="157"/>
                      </a:lnTo>
                      <a:lnTo>
                        <a:pt x="36" y="149"/>
                      </a:lnTo>
                      <a:lnTo>
                        <a:pt x="24" y="139"/>
                      </a:lnTo>
                      <a:lnTo>
                        <a:pt x="15" y="127"/>
                      </a:lnTo>
                      <a:lnTo>
                        <a:pt x="8" y="113"/>
                      </a:lnTo>
                      <a:lnTo>
                        <a:pt x="3" y="98"/>
                      </a:lnTo>
                      <a:lnTo>
                        <a:pt x="0" y="81"/>
                      </a:lnTo>
                      <a:lnTo>
                        <a:pt x="0" y="81"/>
                      </a:lnTo>
                      <a:lnTo>
                        <a:pt x="3" y="65"/>
                      </a:lnTo>
                      <a:lnTo>
                        <a:pt x="8" y="50"/>
                      </a:lnTo>
                      <a:lnTo>
                        <a:pt x="15" y="36"/>
                      </a:lnTo>
                      <a:lnTo>
                        <a:pt x="24" y="24"/>
                      </a:lnTo>
                      <a:lnTo>
                        <a:pt x="36" y="14"/>
                      </a:lnTo>
                      <a:lnTo>
                        <a:pt x="50" y="6"/>
                      </a:lnTo>
                      <a:lnTo>
                        <a:pt x="66" y="1"/>
                      </a:lnTo>
                      <a:lnTo>
                        <a:pt x="82" y="0"/>
                      </a:lnTo>
                      <a:lnTo>
                        <a:pt x="82" y="0"/>
                      </a:lnTo>
                      <a:lnTo>
                        <a:pt x="98" y="1"/>
                      </a:lnTo>
                      <a:lnTo>
                        <a:pt x="113" y="6"/>
                      </a:lnTo>
                      <a:lnTo>
                        <a:pt x="128" y="14"/>
                      </a:lnTo>
                      <a:lnTo>
                        <a:pt x="140" y="24"/>
                      </a:lnTo>
                      <a:lnTo>
                        <a:pt x="149" y="36"/>
                      </a:lnTo>
                      <a:lnTo>
                        <a:pt x="157" y="50"/>
                      </a:lnTo>
                      <a:lnTo>
                        <a:pt x="161" y="65"/>
                      </a:lnTo>
                      <a:lnTo>
                        <a:pt x="163" y="81"/>
                      </a:lnTo>
                      <a:lnTo>
                        <a:pt x="163" y="81"/>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0" name="Freeform 396">
                  <a:extLst>
                    <a:ext uri="{FF2B5EF4-FFF2-40B4-BE49-F238E27FC236}">
                      <a16:creationId xmlns:a16="http://schemas.microsoft.com/office/drawing/2014/main" id="{9A8829FD-D00D-41ED-0972-67357F773BB6}"/>
                    </a:ext>
                  </a:extLst>
                </p:cNvPr>
                <p:cNvSpPr>
                  <a:spLocks/>
                </p:cNvSpPr>
                <p:nvPr/>
              </p:nvSpPr>
              <p:spPr bwMode="auto">
                <a:xfrm>
                  <a:off x="2628" y="4177"/>
                  <a:ext cx="161" cy="163"/>
                </a:xfrm>
                <a:custGeom>
                  <a:avLst/>
                  <a:gdLst>
                    <a:gd name="T0" fmla="*/ 161 w 161"/>
                    <a:gd name="T1" fmla="*/ 82 h 163"/>
                    <a:gd name="T2" fmla="*/ 161 w 161"/>
                    <a:gd name="T3" fmla="*/ 82 h 163"/>
                    <a:gd name="T4" fmla="*/ 159 w 161"/>
                    <a:gd name="T5" fmla="*/ 98 h 163"/>
                    <a:gd name="T6" fmla="*/ 155 w 161"/>
                    <a:gd name="T7" fmla="*/ 113 h 163"/>
                    <a:gd name="T8" fmla="*/ 147 w 161"/>
                    <a:gd name="T9" fmla="*/ 127 h 163"/>
                    <a:gd name="T10" fmla="*/ 138 w 161"/>
                    <a:gd name="T11" fmla="*/ 139 h 163"/>
                    <a:gd name="T12" fmla="*/ 126 w 161"/>
                    <a:gd name="T13" fmla="*/ 148 h 163"/>
                    <a:gd name="T14" fmla="*/ 111 w 161"/>
                    <a:gd name="T15" fmla="*/ 156 h 163"/>
                    <a:gd name="T16" fmla="*/ 96 w 161"/>
                    <a:gd name="T17" fmla="*/ 160 h 163"/>
                    <a:gd name="T18" fmla="*/ 79 w 161"/>
                    <a:gd name="T19" fmla="*/ 163 h 163"/>
                    <a:gd name="T20" fmla="*/ 79 w 161"/>
                    <a:gd name="T21" fmla="*/ 163 h 163"/>
                    <a:gd name="T22" fmla="*/ 64 w 161"/>
                    <a:gd name="T23" fmla="*/ 160 h 163"/>
                    <a:gd name="T24" fmla="*/ 48 w 161"/>
                    <a:gd name="T25" fmla="*/ 156 h 163"/>
                    <a:gd name="T26" fmla="*/ 34 w 161"/>
                    <a:gd name="T27" fmla="*/ 148 h 163"/>
                    <a:gd name="T28" fmla="*/ 22 w 161"/>
                    <a:gd name="T29" fmla="*/ 139 h 163"/>
                    <a:gd name="T30" fmla="*/ 13 w 161"/>
                    <a:gd name="T31" fmla="*/ 127 h 163"/>
                    <a:gd name="T32" fmla="*/ 6 w 161"/>
                    <a:gd name="T33" fmla="*/ 113 h 163"/>
                    <a:gd name="T34" fmla="*/ 1 w 161"/>
                    <a:gd name="T35" fmla="*/ 98 h 163"/>
                    <a:gd name="T36" fmla="*/ 0 w 161"/>
                    <a:gd name="T37" fmla="*/ 82 h 163"/>
                    <a:gd name="T38" fmla="*/ 0 w 161"/>
                    <a:gd name="T39" fmla="*/ 82 h 163"/>
                    <a:gd name="T40" fmla="*/ 1 w 161"/>
                    <a:gd name="T41" fmla="*/ 65 h 163"/>
                    <a:gd name="T42" fmla="*/ 6 w 161"/>
                    <a:gd name="T43" fmla="*/ 50 h 163"/>
                    <a:gd name="T44" fmla="*/ 13 w 161"/>
                    <a:gd name="T45" fmla="*/ 36 h 163"/>
                    <a:gd name="T46" fmla="*/ 22 w 161"/>
                    <a:gd name="T47" fmla="*/ 24 h 163"/>
                    <a:gd name="T48" fmla="*/ 34 w 161"/>
                    <a:gd name="T49" fmla="*/ 14 h 163"/>
                    <a:gd name="T50" fmla="*/ 48 w 161"/>
                    <a:gd name="T51" fmla="*/ 6 h 163"/>
                    <a:gd name="T52" fmla="*/ 64 w 161"/>
                    <a:gd name="T53" fmla="*/ 2 h 163"/>
                    <a:gd name="T54" fmla="*/ 79 w 161"/>
                    <a:gd name="T55" fmla="*/ 0 h 163"/>
                    <a:gd name="T56" fmla="*/ 79 w 161"/>
                    <a:gd name="T57" fmla="*/ 0 h 163"/>
                    <a:gd name="T58" fmla="*/ 96 w 161"/>
                    <a:gd name="T59" fmla="*/ 2 h 163"/>
                    <a:gd name="T60" fmla="*/ 111 w 161"/>
                    <a:gd name="T61" fmla="*/ 6 h 163"/>
                    <a:gd name="T62" fmla="*/ 126 w 161"/>
                    <a:gd name="T63" fmla="*/ 14 h 163"/>
                    <a:gd name="T64" fmla="*/ 138 w 161"/>
                    <a:gd name="T65" fmla="*/ 24 h 163"/>
                    <a:gd name="T66" fmla="*/ 147 w 161"/>
                    <a:gd name="T67" fmla="*/ 36 h 163"/>
                    <a:gd name="T68" fmla="*/ 155 w 161"/>
                    <a:gd name="T69" fmla="*/ 50 h 163"/>
                    <a:gd name="T70" fmla="*/ 159 w 161"/>
                    <a:gd name="T71" fmla="*/ 65 h 163"/>
                    <a:gd name="T72" fmla="*/ 161 w 161"/>
                    <a:gd name="T73" fmla="*/ 82 h 163"/>
                    <a:gd name="T74" fmla="*/ 161 w 161"/>
                    <a:gd name="T75"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163">
                      <a:moveTo>
                        <a:pt x="161" y="82"/>
                      </a:moveTo>
                      <a:lnTo>
                        <a:pt x="161" y="82"/>
                      </a:lnTo>
                      <a:lnTo>
                        <a:pt x="159" y="98"/>
                      </a:lnTo>
                      <a:lnTo>
                        <a:pt x="155" y="113"/>
                      </a:lnTo>
                      <a:lnTo>
                        <a:pt x="147" y="127"/>
                      </a:lnTo>
                      <a:lnTo>
                        <a:pt x="138" y="139"/>
                      </a:lnTo>
                      <a:lnTo>
                        <a:pt x="126" y="148"/>
                      </a:lnTo>
                      <a:lnTo>
                        <a:pt x="111" y="156"/>
                      </a:lnTo>
                      <a:lnTo>
                        <a:pt x="96" y="160"/>
                      </a:lnTo>
                      <a:lnTo>
                        <a:pt x="79" y="163"/>
                      </a:lnTo>
                      <a:lnTo>
                        <a:pt x="79" y="163"/>
                      </a:lnTo>
                      <a:lnTo>
                        <a:pt x="64" y="160"/>
                      </a:lnTo>
                      <a:lnTo>
                        <a:pt x="48" y="156"/>
                      </a:lnTo>
                      <a:lnTo>
                        <a:pt x="34" y="148"/>
                      </a:lnTo>
                      <a:lnTo>
                        <a:pt x="22" y="139"/>
                      </a:lnTo>
                      <a:lnTo>
                        <a:pt x="13" y="127"/>
                      </a:lnTo>
                      <a:lnTo>
                        <a:pt x="6" y="113"/>
                      </a:lnTo>
                      <a:lnTo>
                        <a:pt x="1" y="98"/>
                      </a:lnTo>
                      <a:lnTo>
                        <a:pt x="0" y="82"/>
                      </a:lnTo>
                      <a:lnTo>
                        <a:pt x="0" y="82"/>
                      </a:lnTo>
                      <a:lnTo>
                        <a:pt x="1" y="65"/>
                      </a:lnTo>
                      <a:lnTo>
                        <a:pt x="6" y="50"/>
                      </a:lnTo>
                      <a:lnTo>
                        <a:pt x="13" y="36"/>
                      </a:lnTo>
                      <a:lnTo>
                        <a:pt x="22" y="24"/>
                      </a:lnTo>
                      <a:lnTo>
                        <a:pt x="34" y="14"/>
                      </a:lnTo>
                      <a:lnTo>
                        <a:pt x="48" y="6"/>
                      </a:lnTo>
                      <a:lnTo>
                        <a:pt x="64" y="2"/>
                      </a:lnTo>
                      <a:lnTo>
                        <a:pt x="79" y="0"/>
                      </a:lnTo>
                      <a:lnTo>
                        <a:pt x="79" y="0"/>
                      </a:lnTo>
                      <a:lnTo>
                        <a:pt x="96" y="2"/>
                      </a:lnTo>
                      <a:lnTo>
                        <a:pt x="111" y="6"/>
                      </a:lnTo>
                      <a:lnTo>
                        <a:pt x="126" y="14"/>
                      </a:lnTo>
                      <a:lnTo>
                        <a:pt x="138" y="24"/>
                      </a:lnTo>
                      <a:lnTo>
                        <a:pt x="147" y="36"/>
                      </a:lnTo>
                      <a:lnTo>
                        <a:pt x="155" y="50"/>
                      </a:lnTo>
                      <a:lnTo>
                        <a:pt x="159" y="65"/>
                      </a:lnTo>
                      <a:lnTo>
                        <a:pt x="161" y="82"/>
                      </a:lnTo>
                      <a:lnTo>
                        <a:pt x="161" y="82"/>
                      </a:lnTo>
                      <a:close/>
                    </a:path>
                  </a:pathLst>
                </a:custGeom>
                <a:solidFill>
                  <a:srgbClr val="8E2175"/>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1" name="Freeform 397">
                  <a:extLst>
                    <a:ext uri="{FF2B5EF4-FFF2-40B4-BE49-F238E27FC236}">
                      <a16:creationId xmlns:a16="http://schemas.microsoft.com/office/drawing/2014/main" id="{0845D0FF-8B09-0981-E6CA-D377F90BB7BE}"/>
                    </a:ext>
                  </a:extLst>
                </p:cNvPr>
                <p:cNvSpPr>
                  <a:spLocks/>
                </p:cNvSpPr>
                <p:nvPr/>
              </p:nvSpPr>
              <p:spPr bwMode="auto">
                <a:xfrm>
                  <a:off x="2587" y="5266"/>
                  <a:ext cx="176" cy="176"/>
                </a:xfrm>
                <a:custGeom>
                  <a:avLst/>
                  <a:gdLst>
                    <a:gd name="T0" fmla="*/ 176 w 176"/>
                    <a:gd name="T1" fmla="*/ 88 h 176"/>
                    <a:gd name="T2" fmla="*/ 176 w 176"/>
                    <a:gd name="T3" fmla="*/ 88 h 176"/>
                    <a:gd name="T4" fmla="*/ 176 w 176"/>
                    <a:gd name="T5" fmla="*/ 98 h 176"/>
                    <a:gd name="T6" fmla="*/ 175 w 176"/>
                    <a:gd name="T7" fmla="*/ 105 h 176"/>
                    <a:gd name="T8" fmla="*/ 170 w 176"/>
                    <a:gd name="T9" fmla="*/ 122 h 176"/>
                    <a:gd name="T10" fmla="*/ 161 w 176"/>
                    <a:gd name="T11" fmla="*/ 137 h 176"/>
                    <a:gd name="T12" fmla="*/ 151 w 176"/>
                    <a:gd name="T13" fmla="*/ 150 h 176"/>
                    <a:gd name="T14" fmla="*/ 138 w 176"/>
                    <a:gd name="T15" fmla="*/ 161 h 176"/>
                    <a:gd name="T16" fmla="*/ 123 w 176"/>
                    <a:gd name="T17" fmla="*/ 168 h 176"/>
                    <a:gd name="T18" fmla="*/ 107 w 176"/>
                    <a:gd name="T19" fmla="*/ 174 h 176"/>
                    <a:gd name="T20" fmla="*/ 98 w 176"/>
                    <a:gd name="T21" fmla="*/ 176 h 176"/>
                    <a:gd name="T22" fmla="*/ 89 w 176"/>
                    <a:gd name="T23" fmla="*/ 176 h 176"/>
                    <a:gd name="T24" fmla="*/ 89 w 176"/>
                    <a:gd name="T25" fmla="*/ 176 h 176"/>
                    <a:gd name="T26" fmla="*/ 80 w 176"/>
                    <a:gd name="T27" fmla="*/ 176 h 176"/>
                    <a:gd name="T28" fmla="*/ 71 w 176"/>
                    <a:gd name="T29" fmla="*/ 174 h 176"/>
                    <a:gd name="T30" fmla="*/ 54 w 176"/>
                    <a:gd name="T31" fmla="*/ 168 h 176"/>
                    <a:gd name="T32" fmla="*/ 39 w 176"/>
                    <a:gd name="T33" fmla="*/ 161 h 176"/>
                    <a:gd name="T34" fmla="*/ 27 w 176"/>
                    <a:gd name="T35" fmla="*/ 150 h 176"/>
                    <a:gd name="T36" fmla="*/ 15 w 176"/>
                    <a:gd name="T37" fmla="*/ 137 h 176"/>
                    <a:gd name="T38" fmla="*/ 7 w 176"/>
                    <a:gd name="T39" fmla="*/ 122 h 176"/>
                    <a:gd name="T40" fmla="*/ 3 w 176"/>
                    <a:gd name="T41" fmla="*/ 105 h 176"/>
                    <a:gd name="T42" fmla="*/ 1 w 176"/>
                    <a:gd name="T43" fmla="*/ 98 h 176"/>
                    <a:gd name="T44" fmla="*/ 0 w 176"/>
                    <a:gd name="T45" fmla="*/ 88 h 176"/>
                    <a:gd name="T46" fmla="*/ 0 w 176"/>
                    <a:gd name="T47" fmla="*/ 88 h 176"/>
                    <a:gd name="T48" fmla="*/ 1 w 176"/>
                    <a:gd name="T49" fmla="*/ 79 h 176"/>
                    <a:gd name="T50" fmla="*/ 3 w 176"/>
                    <a:gd name="T51" fmla="*/ 70 h 176"/>
                    <a:gd name="T52" fmla="*/ 7 w 176"/>
                    <a:gd name="T53" fmla="*/ 54 h 176"/>
                    <a:gd name="T54" fmla="*/ 15 w 176"/>
                    <a:gd name="T55" fmla="*/ 39 h 176"/>
                    <a:gd name="T56" fmla="*/ 27 w 176"/>
                    <a:gd name="T57" fmla="*/ 25 h 176"/>
                    <a:gd name="T58" fmla="*/ 39 w 176"/>
                    <a:gd name="T59" fmla="*/ 15 h 176"/>
                    <a:gd name="T60" fmla="*/ 54 w 176"/>
                    <a:gd name="T61" fmla="*/ 7 h 176"/>
                    <a:gd name="T62" fmla="*/ 71 w 176"/>
                    <a:gd name="T63" fmla="*/ 1 h 176"/>
                    <a:gd name="T64" fmla="*/ 80 w 176"/>
                    <a:gd name="T65" fmla="*/ 1 h 176"/>
                    <a:gd name="T66" fmla="*/ 89 w 176"/>
                    <a:gd name="T67" fmla="*/ 0 h 176"/>
                    <a:gd name="T68" fmla="*/ 89 w 176"/>
                    <a:gd name="T69" fmla="*/ 0 h 176"/>
                    <a:gd name="T70" fmla="*/ 98 w 176"/>
                    <a:gd name="T71" fmla="*/ 1 h 176"/>
                    <a:gd name="T72" fmla="*/ 107 w 176"/>
                    <a:gd name="T73" fmla="*/ 1 h 176"/>
                    <a:gd name="T74" fmla="*/ 123 w 176"/>
                    <a:gd name="T75" fmla="*/ 7 h 176"/>
                    <a:gd name="T76" fmla="*/ 138 w 176"/>
                    <a:gd name="T77" fmla="*/ 15 h 176"/>
                    <a:gd name="T78" fmla="*/ 151 w 176"/>
                    <a:gd name="T79" fmla="*/ 25 h 176"/>
                    <a:gd name="T80" fmla="*/ 161 w 176"/>
                    <a:gd name="T81" fmla="*/ 39 h 176"/>
                    <a:gd name="T82" fmla="*/ 170 w 176"/>
                    <a:gd name="T83" fmla="*/ 54 h 176"/>
                    <a:gd name="T84" fmla="*/ 175 w 176"/>
                    <a:gd name="T85" fmla="*/ 70 h 176"/>
                    <a:gd name="T86" fmla="*/ 176 w 176"/>
                    <a:gd name="T87" fmla="*/ 79 h 176"/>
                    <a:gd name="T88" fmla="*/ 176 w 176"/>
                    <a:gd name="T89" fmla="*/ 88 h 176"/>
                    <a:gd name="T90" fmla="*/ 176 w 176"/>
                    <a:gd name="T91"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176">
                      <a:moveTo>
                        <a:pt x="176" y="88"/>
                      </a:moveTo>
                      <a:lnTo>
                        <a:pt x="176" y="88"/>
                      </a:lnTo>
                      <a:lnTo>
                        <a:pt x="176" y="98"/>
                      </a:lnTo>
                      <a:lnTo>
                        <a:pt x="175" y="105"/>
                      </a:lnTo>
                      <a:lnTo>
                        <a:pt x="170" y="122"/>
                      </a:lnTo>
                      <a:lnTo>
                        <a:pt x="161" y="137"/>
                      </a:lnTo>
                      <a:lnTo>
                        <a:pt x="151" y="150"/>
                      </a:lnTo>
                      <a:lnTo>
                        <a:pt x="138" y="161"/>
                      </a:lnTo>
                      <a:lnTo>
                        <a:pt x="123" y="168"/>
                      </a:lnTo>
                      <a:lnTo>
                        <a:pt x="107" y="174"/>
                      </a:lnTo>
                      <a:lnTo>
                        <a:pt x="98" y="176"/>
                      </a:lnTo>
                      <a:lnTo>
                        <a:pt x="89" y="176"/>
                      </a:lnTo>
                      <a:lnTo>
                        <a:pt x="89" y="176"/>
                      </a:lnTo>
                      <a:lnTo>
                        <a:pt x="80" y="176"/>
                      </a:lnTo>
                      <a:lnTo>
                        <a:pt x="71" y="174"/>
                      </a:lnTo>
                      <a:lnTo>
                        <a:pt x="54" y="168"/>
                      </a:lnTo>
                      <a:lnTo>
                        <a:pt x="39" y="161"/>
                      </a:lnTo>
                      <a:lnTo>
                        <a:pt x="27" y="150"/>
                      </a:lnTo>
                      <a:lnTo>
                        <a:pt x="15" y="137"/>
                      </a:lnTo>
                      <a:lnTo>
                        <a:pt x="7" y="122"/>
                      </a:lnTo>
                      <a:lnTo>
                        <a:pt x="3" y="105"/>
                      </a:lnTo>
                      <a:lnTo>
                        <a:pt x="1" y="98"/>
                      </a:lnTo>
                      <a:lnTo>
                        <a:pt x="0" y="88"/>
                      </a:lnTo>
                      <a:lnTo>
                        <a:pt x="0" y="88"/>
                      </a:lnTo>
                      <a:lnTo>
                        <a:pt x="1" y="79"/>
                      </a:lnTo>
                      <a:lnTo>
                        <a:pt x="3" y="70"/>
                      </a:lnTo>
                      <a:lnTo>
                        <a:pt x="7" y="54"/>
                      </a:lnTo>
                      <a:lnTo>
                        <a:pt x="15" y="39"/>
                      </a:lnTo>
                      <a:lnTo>
                        <a:pt x="27" y="25"/>
                      </a:lnTo>
                      <a:lnTo>
                        <a:pt x="39" y="15"/>
                      </a:lnTo>
                      <a:lnTo>
                        <a:pt x="54" y="7"/>
                      </a:lnTo>
                      <a:lnTo>
                        <a:pt x="71" y="1"/>
                      </a:lnTo>
                      <a:lnTo>
                        <a:pt x="80" y="1"/>
                      </a:lnTo>
                      <a:lnTo>
                        <a:pt x="89" y="0"/>
                      </a:lnTo>
                      <a:lnTo>
                        <a:pt x="89" y="0"/>
                      </a:lnTo>
                      <a:lnTo>
                        <a:pt x="98" y="1"/>
                      </a:lnTo>
                      <a:lnTo>
                        <a:pt x="107" y="1"/>
                      </a:lnTo>
                      <a:lnTo>
                        <a:pt x="123" y="7"/>
                      </a:lnTo>
                      <a:lnTo>
                        <a:pt x="138" y="15"/>
                      </a:lnTo>
                      <a:lnTo>
                        <a:pt x="151" y="25"/>
                      </a:lnTo>
                      <a:lnTo>
                        <a:pt x="161" y="39"/>
                      </a:lnTo>
                      <a:lnTo>
                        <a:pt x="170" y="54"/>
                      </a:lnTo>
                      <a:lnTo>
                        <a:pt x="175" y="70"/>
                      </a:lnTo>
                      <a:lnTo>
                        <a:pt x="176" y="79"/>
                      </a:lnTo>
                      <a:lnTo>
                        <a:pt x="176" y="88"/>
                      </a:lnTo>
                      <a:lnTo>
                        <a:pt x="176" y="8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2" name="Freeform 398">
                  <a:extLst>
                    <a:ext uri="{FF2B5EF4-FFF2-40B4-BE49-F238E27FC236}">
                      <a16:creationId xmlns:a16="http://schemas.microsoft.com/office/drawing/2014/main" id="{9CA1F7FB-3C83-63F3-FFF8-9828298A2AC1}"/>
                    </a:ext>
                  </a:extLst>
                </p:cNvPr>
                <p:cNvSpPr>
                  <a:spLocks/>
                </p:cNvSpPr>
                <p:nvPr/>
              </p:nvSpPr>
              <p:spPr bwMode="auto">
                <a:xfrm>
                  <a:off x="2539" y="5350"/>
                  <a:ext cx="105" cy="105"/>
                </a:xfrm>
                <a:custGeom>
                  <a:avLst/>
                  <a:gdLst>
                    <a:gd name="T0" fmla="*/ 105 w 105"/>
                    <a:gd name="T1" fmla="*/ 53 h 105"/>
                    <a:gd name="T2" fmla="*/ 105 w 105"/>
                    <a:gd name="T3" fmla="*/ 53 h 105"/>
                    <a:gd name="T4" fmla="*/ 105 w 105"/>
                    <a:gd name="T5" fmla="*/ 63 h 105"/>
                    <a:gd name="T6" fmla="*/ 101 w 105"/>
                    <a:gd name="T7" fmla="*/ 74 h 105"/>
                    <a:gd name="T8" fmla="*/ 96 w 105"/>
                    <a:gd name="T9" fmla="*/ 83 h 105"/>
                    <a:gd name="T10" fmla="*/ 90 w 105"/>
                    <a:gd name="T11" fmla="*/ 90 h 105"/>
                    <a:gd name="T12" fmla="*/ 82 w 105"/>
                    <a:gd name="T13" fmla="*/ 96 h 105"/>
                    <a:gd name="T14" fmla="*/ 73 w 105"/>
                    <a:gd name="T15" fmla="*/ 101 h 105"/>
                    <a:gd name="T16" fmla="*/ 63 w 105"/>
                    <a:gd name="T17" fmla="*/ 104 h 105"/>
                    <a:gd name="T18" fmla="*/ 52 w 105"/>
                    <a:gd name="T19" fmla="*/ 105 h 105"/>
                    <a:gd name="T20" fmla="*/ 52 w 105"/>
                    <a:gd name="T21" fmla="*/ 105 h 105"/>
                    <a:gd name="T22" fmla="*/ 42 w 105"/>
                    <a:gd name="T23" fmla="*/ 104 h 105"/>
                    <a:gd name="T24" fmla="*/ 33 w 105"/>
                    <a:gd name="T25" fmla="*/ 101 h 105"/>
                    <a:gd name="T26" fmla="*/ 24 w 105"/>
                    <a:gd name="T27" fmla="*/ 96 h 105"/>
                    <a:gd name="T28" fmla="*/ 15 w 105"/>
                    <a:gd name="T29" fmla="*/ 90 h 105"/>
                    <a:gd name="T30" fmla="*/ 9 w 105"/>
                    <a:gd name="T31" fmla="*/ 83 h 105"/>
                    <a:gd name="T32" fmla="*/ 4 w 105"/>
                    <a:gd name="T33" fmla="*/ 74 h 105"/>
                    <a:gd name="T34" fmla="*/ 1 w 105"/>
                    <a:gd name="T35" fmla="*/ 63 h 105"/>
                    <a:gd name="T36" fmla="*/ 0 w 105"/>
                    <a:gd name="T37" fmla="*/ 53 h 105"/>
                    <a:gd name="T38" fmla="*/ 0 w 105"/>
                    <a:gd name="T39" fmla="*/ 53 h 105"/>
                    <a:gd name="T40" fmla="*/ 1 w 105"/>
                    <a:gd name="T41" fmla="*/ 42 h 105"/>
                    <a:gd name="T42" fmla="*/ 4 w 105"/>
                    <a:gd name="T43" fmla="*/ 32 h 105"/>
                    <a:gd name="T44" fmla="*/ 9 w 105"/>
                    <a:gd name="T45" fmla="*/ 23 h 105"/>
                    <a:gd name="T46" fmla="*/ 15 w 105"/>
                    <a:gd name="T47" fmla="*/ 15 h 105"/>
                    <a:gd name="T48" fmla="*/ 24 w 105"/>
                    <a:gd name="T49" fmla="*/ 9 h 105"/>
                    <a:gd name="T50" fmla="*/ 33 w 105"/>
                    <a:gd name="T51" fmla="*/ 4 h 105"/>
                    <a:gd name="T52" fmla="*/ 42 w 105"/>
                    <a:gd name="T53" fmla="*/ 1 h 105"/>
                    <a:gd name="T54" fmla="*/ 52 w 105"/>
                    <a:gd name="T55" fmla="*/ 0 h 105"/>
                    <a:gd name="T56" fmla="*/ 52 w 105"/>
                    <a:gd name="T57" fmla="*/ 0 h 105"/>
                    <a:gd name="T58" fmla="*/ 63 w 105"/>
                    <a:gd name="T59" fmla="*/ 1 h 105"/>
                    <a:gd name="T60" fmla="*/ 73 w 105"/>
                    <a:gd name="T61" fmla="*/ 4 h 105"/>
                    <a:gd name="T62" fmla="*/ 82 w 105"/>
                    <a:gd name="T63" fmla="*/ 9 h 105"/>
                    <a:gd name="T64" fmla="*/ 90 w 105"/>
                    <a:gd name="T65" fmla="*/ 15 h 105"/>
                    <a:gd name="T66" fmla="*/ 96 w 105"/>
                    <a:gd name="T67" fmla="*/ 23 h 105"/>
                    <a:gd name="T68" fmla="*/ 101 w 105"/>
                    <a:gd name="T69" fmla="*/ 32 h 105"/>
                    <a:gd name="T70" fmla="*/ 105 w 105"/>
                    <a:gd name="T71" fmla="*/ 42 h 105"/>
                    <a:gd name="T72" fmla="*/ 105 w 105"/>
                    <a:gd name="T73" fmla="*/ 53 h 105"/>
                    <a:gd name="T74" fmla="*/ 105 w 105"/>
                    <a:gd name="T75"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5">
                      <a:moveTo>
                        <a:pt x="105" y="53"/>
                      </a:moveTo>
                      <a:lnTo>
                        <a:pt x="105" y="53"/>
                      </a:lnTo>
                      <a:lnTo>
                        <a:pt x="105" y="63"/>
                      </a:lnTo>
                      <a:lnTo>
                        <a:pt x="101" y="74"/>
                      </a:lnTo>
                      <a:lnTo>
                        <a:pt x="96" y="83"/>
                      </a:lnTo>
                      <a:lnTo>
                        <a:pt x="90" y="90"/>
                      </a:lnTo>
                      <a:lnTo>
                        <a:pt x="82" y="96"/>
                      </a:lnTo>
                      <a:lnTo>
                        <a:pt x="73" y="101"/>
                      </a:lnTo>
                      <a:lnTo>
                        <a:pt x="63" y="104"/>
                      </a:lnTo>
                      <a:lnTo>
                        <a:pt x="52" y="105"/>
                      </a:lnTo>
                      <a:lnTo>
                        <a:pt x="52" y="105"/>
                      </a:lnTo>
                      <a:lnTo>
                        <a:pt x="42" y="104"/>
                      </a:lnTo>
                      <a:lnTo>
                        <a:pt x="33" y="101"/>
                      </a:lnTo>
                      <a:lnTo>
                        <a:pt x="24" y="96"/>
                      </a:lnTo>
                      <a:lnTo>
                        <a:pt x="15" y="90"/>
                      </a:lnTo>
                      <a:lnTo>
                        <a:pt x="9" y="83"/>
                      </a:lnTo>
                      <a:lnTo>
                        <a:pt x="4" y="74"/>
                      </a:lnTo>
                      <a:lnTo>
                        <a:pt x="1" y="63"/>
                      </a:lnTo>
                      <a:lnTo>
                        <a:pt x="0" y="53"/>
                      </a:lnTo>
                      <a:lnTo>
                        <a:pt x="0" y="53"/>
                      </a:lnTo>
                      <a:lnTo>
                        <a:pt x="1" y="42"/>
                      </a:lnTo>
                      <a:lnTo>
                        <a:pt x="4" y="32"/>
                      </a:lnTo>
                      <a:lnTo>
                        <a:pt x="9" y="23"/>
                      </a:lnTo>
                      <a:lnTo>
                        <a:pt x="15" y="15"/>
                      </a:lnTo>
                      <a:lnTo>
                        <a:pt x="24" y="9"/>
                      </a:lnTo>
                      <a:lnTo>
                        <a:pt x="33" y="4"/>
                      </a:lnTo>
                      <a:lnTo>
                        <a:pt x="42" y="1"/>
                      </a:lnTo>
                      <a:lnTo>
                        <a:pt x="52" y="0"/>
                      </a:lnTo>
                      <a:lnTo>
                        <a:pt x="52" y="0"/>
                      </a:lnTo>
                      <a:lnTo>
                        <a:pt x="63" y="1"/>
                      </a:lnTo>
                      <a:lnTo>
                        <a:pt x="73" y="4"/>
                      </a:lnTo>
                      <a:lnTo>
                        <a:pt x="82" y="9"/>
                      </a:lnTo>
                      <a:lnTo>
                        <a:pt x="90" y="15"/>
                      </a:lnTo>
                      <a:lnTo>
                        <a:pt x="96" y="23"/>
                      </a:lnTo>
                      <a:lnTo>
                        <a:pt x="101" y="32"/>
                      </a:lnTo>
                      <a:lnTo>
                        <a:pt x="105" y="42"/>
                      </a:lnTo>
                      <a:lnTo>
                        <a:pt x="105" y="53"/>
                      </a:lnTo>
                      <a:lnTo>
                        <a:pt x="105" y="5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3" name="Freeform 399">
                  <a:extLst>
                    <a:ext uri="{FF2B5EF4-FFF2-40B4-BE49-F238E27FC236}">
                      <a16:creationId xmlns:a16="http://schemas.microsoft.com/office/drawing/2014/main" id="{2CBC3209-42C8-961E-8EE3-5A4C63F1FC41}"/>
                    </a:ext>
                  </a:extLst>
                </p:cNvPr>
                <p:cNvSpPr>
                  <a:spLocks/>
                </p:cNvSpPr>
                <p:nvPr/>
              </p:nvSpPr>
              <p:spPr bwMode="auto">
                <a:xfrm>
                  <a:off x="2349" y="5326"/>
                  <a:ext cx="87" cy="86"/>
                </a:xfrm>
                <a:custGeom>
                  <a:avLst/>
                  <a:gdLst>
                    <a:gd name="T0" fmla="*/ 87 w 87"/>
                    <a:gd name="T1" fmla="*/ 44 h 86"/>
                    <a:gd name="T2" fmla="*/ 87 w 87"/>
                    <a:gd name="T3" fmla="*/ 44 h 86"/>
                    <a:gd name="T4" fmla="*/ 86 w 87"/>
                    <a:gd name="T5" fmla="*/ 51 h 86"/>
                    <a:gd name="T6" fmla="*/ 84 w 87"/>
                    <a:gd name="T7" fmla="*/ 60 h 86"/>
                    <a:gd name="T8" fmla="*/ 80 w 87"/>
                    <a:gd name="T9" fmla="*/ 68 h 86"/>
                    <a:gd name="T10" fmla="*/ 74 w 87"/>
                    <a:gd name="T11" fmla="*/ 74 h 86"/>
                    <a:gd name="T12" fmla="*/ 68 w 87"/>
                    <a:gd name="T13" fmla="*/ 78 h 86"/>
                    <a:gd name="T14" fmla="*/ 60 w 87"/>
                    <a:gd name="T15" fmla="*/ 83 h 86"/>
                    <a:gd name="T16" fmla="*/ 52 w 87"/>
                    <a:gd name="T17" fmla="*/ 86 h 86"/>
                    <a:gd name="T18" fmla="*/ 43 w 87"/>
                    <a:gd name="T19" fmla="*/ 86 h 86"/>
                    <a:gd name="T20" fmla="*/ 43 w 87"/>
                    <a:gd name="T21" fmla="*/ 86 h 86"/>
                    <a:gd name="T22" fmla="*/ 34 w 87"/>
                    <a:gd name="T23" fmla="*/ 86 h 86"/>
                    <a:gd name="T24" fmla="*/ 27 w 87"/>
                    <a:gd name="T25" fmla="*/ 83 h 86"/>
                    <a:gd name="T26" fmla="*/ 19 w 87"/>
                    <a:gd name="T27" fmla="*/ 78 h 86"/>
                    <a:gd name="T28" fmla="*/ 13 w 87"/>
                    <a:gd name="T29" fmla="*/ 74 h 86"/>
                    <a:gd name="T30" fmla="*/ 7 w 87"/>
                    <a:gd name="T31" fmla="*/ 68 h 86"/>
                    <a:gd name="T32" fmla="*/ 4 w 87"/>
                    <a:gd name="T33" fmla="*/ 60 h 86"/>
                    <a:gd name="T34" fmla="*/ 1 w 87"/>
                    <a:gd name="T35" fmla="*/ 51 h 86"/>
                    <a:gd name="T36" fmla="*/ 0 w 87"/>
                    <a:gd name="T37" fmla="*/ 44 h 86"/>
                    <a:gd name="T38" fmla="*/ 0 w 87"/>
                    <a:gd name="T39" fmla="*/ 44 h 86"/>
                    <a:gd name="T40" fmla="*/ 1 w 87"/>
                    <a:gd name="T41" fmla="*/ 35 h 86"/>
                    <a:gd name="T42" fmla="*/ 4 w 87"/>
                    <a:gd name="T43" fmla="*/ 25 h 86"/>
                    <a:gd name="T44" fmla="*/ 7 w 87"/>
                    <a:gd name="T45" fmla="*/ 18 h 86"/>
                    <a:gd name="T46" fmla="*/ 13 w 87"/>
                    <a:gd name="T47" fmla="*/ 12 h 86"/>
                    <a:gd name="T48" fmla="*/ 19 w 87"/>
                    <a:gd name="T49" fmla="*/ 7 h 86"/>
                    <a:gd name="T50" fmla="*/ 27 w 87"/>
                    <a:gd name="T51" fmla="*/ 3 h 86"/>
                    <a:gd name="T52" fmla="*/ 34 w 87"/>
                    <a:gd name="T53" fmla="*/ 0 h 86"/>
                    <a:gd name="T54" fmla="*/ 43 w 87"/>
                    <a:gd name="T55" fmla="*/ 0 h 86"/>
                    <a:gd name="T56" fmla="*/ 43 w 87"/>
                    <a:gd name="T57" fmla="*/ 0 h 86"/>
                    <a:gd name="T58" fmla="*/ 52 w 87"/>
                    <a:gd name="T59" fmla="*/ 0 h 86"/>
                    <a:gd name="T60" fmla="*/ 60 w 87"/>
                    <a:gd name="T61" fmla="*/ 3 h 86"/>
                    <a:gd name="T62" fmla="*/ 68 w 87"/>
                    <a:gd name="T63" fmla="*/ 7 h 86"/>
                    <a:gd name="T64" fmla="*/ 74 w 87"/>
                    <a:gd name="T65" fmla="*/ 12 h 86"/>
                    <a:gd name="T66" fmla="*/ 80 w 87"/>
                    <a:gd name="T67" fmla="*/ 18 h 86"/>
                    <a:gd name="T68" fmla="*/ 84 w 87"/>
                    <a:gd name="T69" fmla="*/ 25 h 86"/>
                    <a:gd name="T70" fmla="*/ 86 w 87"/>
                    <a:gd name="T71" fmla="*/ 35 h 86"/>
                    <a:gd name="T72" fmla="*/ 87 w 87"/>
                    <a:gd name="T73" fmla="*/ 44 h 86"/>
                    <a:gd name="T74" fmla="*/ 87 w 87"/>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 h="86">
                      <a:moveTo>
                        <a:pt x="87" y="44"/>
                      </a:moveTo>
                      <a:lnTo>
                        <a:pt x="87" y="44"/>
                      </a:lnTo>
                      <a:lnTo>
                        <a:pt x="86" y="51"/>
                      </a:lnTo>
                      <a:lnTo>
                        <a:pt x="84" y="60"/>
                      </a:lnTo>
                      <a:lnTo>
                        <a:pt x="80" y="68"/>
                      </a:lnTo>
                      <a:lnTo>
                        <a:pt x="74" y="74"/>
                      </a:lnTo>
                      <a:lnTo>
                        <a:pt x="68" y="78"/>
                      </a:lnTo>
                      <a:lnTo>
                        <a:pt x="60" y="83"/>
                      </a:lnTo>
                      <a:lnTo>
                        <a:pt x="52" y="86"/>
                      </a:lnTo>
                      <a:lnTo>
                        <a:pt x="43" y="86"/>
                      </a:lnTo>
                      <a:lnTo>
                        <a:pt x="43" y="86"/>
                      </a:lnTo>
                      <a:lnTo>
                        <a:pt x="34" y="86"/>
                      </a:lnTo>
                      <a:lnTo>
                        <a:pt x="27" y="83"/>
                      </a:lnTo>
                      <a:lnTo>
                        <a:pt x="19" y="78"/>
                      </a:lnTo>
                      <a:lnTo>
                        <a:pt x="13" y="74"/>
                      </a:lnTo>
                      <a:lnTo>
                        <a:pt x="7" y="68"/>
                      </a:lnTo>
                      <a:lnTo>
                        <a:pt x="4" y="60"/>
                      </a:lnTo>
                      <a:lnTo>
                        <a:pt x="1" y="51"/>
                      </a:lnTo>
                      <a:lnTo>
                        <a:pt x="0" y="44"/>
                      </a:lnTo>
                      <a:lnTo>
                        <a:pt x="0" y="44"/>
                      </a:lnTo>
                      <a:lnTo>
                        <a:pt x="1" y="35"/>
                      </a:lnTo>
                      <a:lnTo>
                        <a:pt x="4" y="25"/>
                      </a:lnTo>
                      <a:lnTo>
                        <a:pt x="7" y="18"/>
                      </a:lnTo>
                      <a:lnTo>
                        <a:pt x="13" y="12"/>
                      </a:lnTo>
                      <a:lnTo>
                        <a:pt x="19" y="7"/>
                      </a:lnTo>
                      <a:lnTo>
                        <a:pt x="27" y="3"/>
                      </a:lnTo>
                      <a:lnTo>
                        <a:pt x="34" y="0"/>
                      </a:lnTo>
                      <a:lnTo>
                        <a:pt x="43" y="0"/>
                      </a:lnTo>
                      <a:lnTo>
                        <a:pt x="43" y="0"/>
                      </a:lnTo>
                      <a:lnTo>
                        <a:pt x="52" y="0"/>
                      </a:lnTo>
                      <a:lnTo>
                        <a:pt x="60" y="3"/>
                      </a:lnTo>
                      <a:lnTo>
                        <a:pt x="68" y="7"/>
                      </a:lnTo>
                      <a:lnTo>
                        <a:pt x="74" y="12"/>
                      </a:lnTo>
                      <a:lnTo>
                        <a:pt x="80" y="18"/>
                      </a:lnTo>
                      <a:lnTo>
                        <a:pt x="84" y="25"/>
                      </a:lnTo>
                      <a:lnTo>
                        <a:pt x="86" y="35"/>
                      </a:lnTo>
                      <a:lnTo>
                        <a:pt x="87" y="44"/>
                      </a:lnTo>
                      <a:lnTo>
                        <a:pt x="87" y="4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4" name="Freeform 400">
                  <a:extLst>
                    <a:ext uri="{FF2B5EF4-FFF2-40B4-BE49-F238E27FC236}">
                      <a16:creationId xmlns:a16="http://schemas.microsoft.com/office/drawing/2014/main" id="{2ADBE2F9-1B23-2580-1676-4A01201FE45C}"/>
                    </a:ext>
                  </a:extLst>
                </p:cNvPr>
                <p:cNvSpPr>
                  <a:spLocks/>
                </p:cNvSpPr>
                <p:nvPr/>
              </p:nvSpPr>
              <p:spPr bwMode="auto">
                <a:xfrm>
                  <a:off x="2392" y="5326"/>
                  <a:ext cx="157" cy="157"/>
                </a:xfrm>
                <a:custGeom>
                  <a:avLst/>
                  <a:gdLst>
                    <a:gd name="T0" fmla="*/ 157 w 157"/>
                    <a:gd name="T1" fmla="*/ 78 h 157"/>
                    <a:gd name="T2" fmla="*/ 157 w 157"/>
                    <a:gd name="T3" fmla="*/ 78 h 157"/>
                    <a:gd name="T4" fmla="*/ 156 w 157"/>
                    <a:gd name="T5" fmla="*/ 93 h 157"/>
                    <a:gd name="T6" fmla="*/ 151 w 157"/>
                    <a:gd name="T7" fmla="*/ 108 h 157"/>
                    <a:gd name="T8" fmla="*/ 144 w 157"/>
                    <a:gd name="T9" fmla="*/ 122 h 157"/>
                    <a:gd name="T10" fmla="*/ 135 w 157"/>
                    <a:gd name="T11" fmla="*/ 134 h 157"/>
                    <a:gd name="T12" fmla="*/ 122 w 157"/>
                    <a:gd name="T13" fmla="*/ 143 h 157"/>
                    <a:gd name="T14" fmla="*/ 109 w 157"/>
                    <a:gd name="T15" fmla="*/ 151 h 157"/>
                    <a:gd name="T16" fmla="*/ 95 w 157"/>
                    <a:gd name="T17" fmla="*/ 155 h 157"/>
                    <a:gd name="T18" fmla="*/ 79 w 157"/>
                    <a:gd name="T19" fmla="*/ 157 h 157"/>
                    <a:gd name="T20" fmla="*/ 79 w 157"/>
                    <a:gd name="T21" fmla="*/ 157 h 157"/>
                    <a:gd name="T22" fmla="*/ 64 w 157"/>
                    <a:gd name="T23" fmla="*/ 155 h 157"/>
                    <a:gd name="T24" fmla="*/ 49 w 157"/>
                    <a:gd name="T25" fmla="*/ 151 h 157"/>
                    <a:gd name="T26" fmla="*/ 35 w 157"/>
                    <a:gd name="T27" fmla="*/ 143 h 157"/>
                    <a:gd name="T28" fmla="*/ 23 w 157"/>
                    <a:gd name="T29" fmla="*/ 134 h 157"/>
                    <a:gd name="T30" fmla="*/ 14 w 157"/>
                    <a:gd name="T31" fmla="*/ 122 h 157"/>
                    <a:gd name="T32" fmla="*/ 6 w 157"/>
                    <a:gd name="T33" fmla="*/ 108 h 157"/>
                    <a:gd name="T34" fmla="*/ 2 w 157"/>
                    <a:gd name="T35" fmla="*/ 93 h 157"/>
                    <a:gd name="T36" fmla="*/ 0 w 157"/>
                    <a:gd name="T37" fmla="*/ 78 h 157"/>
                    <a:gd name="T38" fmla="*/ 0 w 157"/>
                    <a:gd name="T39" fmla="*/ 78 h 157"/>
                    <a:gd name="T40" fmla="*/ 2 w 157"/>
                    <a:gd name="T41" fmla="*/ 62 h 157"/>
                    <a:gd name="T42" fmla="*/ 6 w 157"/>
                    <a:gd name="T43" fmla="*/ 48 h 157"/>
                    <a:gd name="T44" fmla="*/ 14 w 157"/>
                    <a:gd name="T45" fmla="*/ 35 h 157"/>
                    <a:gd name="T46" fmla="*/ 23 w 157"/>
                    <a:gd name="T47" fmla="*/ 22 h 157"/>
                    <a:gd name="T48" fmla="*/ 35 w 157"/>
                    <a:gd name="T49" fmla="*/ 13 h 157"/>
                    <a:gd name="T50" fmla="*/ 49 w 157"/>
                    <a:gd name="T51" fmla="*/ 6 h 157"/>
                    <a:gd name="T52" fmla="*/ 64 w 157"/>
                    <a:gd name="T53" fmla="*/ 1 h 157"/>
                    <a:gd name="T54" fmla="*/ 79 w 157"/>
                    <a:gd name="T55" fmla="*/ 0 h 157"/>
                    <a:gd name="T56" fmla="*/ 79 w 157"/>
                    <a:gd name="T57" fmla="*/ 0 h 157"/>
                    <a:gd name="T58" fmla="*/ 95 w 157"/>
                    <a:gd name="T59" fmla="*/ 1 h 157"/>
                    <a:gd name="T60" fmla="*/ 109 w 157"/>
                    <a:gd name="T61" fmla="*/ 6 h 157"/>
                    <a:gd name="T62" fmla="*/ 122 w 157"/>
                    <a:gd name="T63" fmla="*/ 13 h 157"/>
                    <a:gd name="T64" fmla="*/ 135 w 157"/>
                    <a:gd name="T65" fmla="*/ 22 h 157"/>
                    <a:gd name="T66" fmla="*/ 144 w 157"/>
                    <a:gd name="T67" fmla="*/ 35 h 157"/>
                    <a:gd name="T68" fmla="*/ 151 w 157"/>
                    <a:gd name="T69" fmla="*/ 48 h 157"/>
                    <a:gd name="T70" fmla="*/ 156 w 157"/>
                    <a:gd name="T71" fmla="*/ 62 h 157"/>
                    <a:gd name="T72" fmla="*/ 157 w 157"/>
                    <a:gd name="T73" fmla="*/ 78 h 157"/>
                    <a:gd name="T74" fmla="*/ 157 w 157"/>
                    <a:gd name="T75" fmla="*/ 7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57">
                      <a:moveTo>
                        <a:pt x="157" y="78"/>
                      </a:moveTo>
                      <a:lnTo>
                        <a:pt x="157" y="78"/>
                      </a:lnTo>
                      <a:lnTo>
                        <a:pt x="156" y="93"/>
                      </a:lnTo>
                      <a:lnTo>
                        <a:pt x="151" y="108"/>
                      </a:lnTo>
                      <a:lnTo>
                        <a:pt x="144" y="122"/>
                      </a:lnTo>
                      <a:lnTo>
                        <a:pt x="135" y="134"/>
                      </a:lnTo>
                      <a:lnTo>
                        <a:pt x="122" y="143"/>
                      </a:lnTo>
                      <a:lnTo>
                        <a:pt x="109" y="151"/>
                      </a:lnTo>
                      <a:lnTo>
                        <a:pt x="95" y="155"/>
                      </a:lnTo>
                      <a:lnTo>
                        <a:pt x="79" y="157"/>
                      </a:lnTo>
                      <a:lnTo>
                        <a:pt x="79" y="157"/>
                      </a:lnTo>
                      <a:lnTo>
                        <a:pt x="64" y="155"/>
                      </a:lnTo>
                      <a:lnTo>
                        <a:pt x="49" y="151"/>
                      </a:lnTo>
                      <a:lnTo>
                        <a:pt x="35" y="143"/>
                      </a:lnTo>
                      <a:lnTo>
                        <a:pt x="23" y="134"/>
                      </a:lnTo>
                      <a:lnTo>
                        <a:pt x="14" y="122"/>
                      </a:lnTo>
                      <a:lnTo>
                        <a:pt x="6" y="108"/>
                      </a:lnTo>
                      <a:lnTo>
                        <a:pt x="2" y="93"/>
                      </a:lnTo>
                      <a:lnTo>
                        <a:pt x="0" y="78"/>
                      </a:lnTo>
                      <a:lnTo>
                        <a:pt x="0" y="78"/>
                      </a:lnTo>
                      <a:lnTo>
                        <a:pt x="2" y="62"/>
                      </a:lnTo>
                      <a:lnTo>
                        <a:pt x="6" y="48"/>
                      </a:lnTo>
                      <a:lnTo>
                        <a:pt x="14" y="35"/>
                      </a:lnTo>
                      <a:lnTo>
                        <a:pt x="23" y="22"/>
                      </a:lnTo>
                      <a:lnTo>
                        <a:pt x="35" y="13"/>
                      </a:lnTo>
                      <a:lnTo>
                        <a:pt x="49" y="6"/>
                      </a:lnTo>
                      <a:lnTo>
                        <a:pt x="64" y="1"/>
                      </a:lnTo>
                      <a:lnTo>
                        <a:pt x="79" y="0"/>
                      </a:lnTo>
                      <a:lnTo>
                        <a:pt x="79" y="0"/>
                      </a:lnTo>
                      <a:lnTo>
                        <a:pt x="95" y="1"/>
                      </a:lnTo>
                      <a:lnTo>
                        <a:pt x="109" y="6"/>
                      </a:lnTo>
                      <a:lnTo>
                        <a:pt x="122" y="13"/>
                      </a:lnTo>
                      <a:lnTo>
                        <a:pt x="135" y="22"/>
                      </a:lnTo>
                      <a:lnTo>
                        <a:pt x="144" y="35"/>
                      </a:lnTo>
                      <a:lnTo>
                        <a:pt x="151" y="48"/>
                      </a:lnTo>
                      <a:lnTo>
                        <a:pt x="156" y="62"/>
                      </a:lnTo>
                      <a:lnTo>
                        <a:pt x="157" y="78"/>
                      </a:lnTo>
                      <a:lnTo>
                        <a:pt x="157" y="7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5" name="Freeform 401">
                  <a:extLst>
                    <a:ext uri="{FF2B5EF4-FFF2-40B4-BE49-F238E27FC236}">
                      <a16:creationId xmlns:a16="http://schemas.microsoft.com/office/drawing/2014/main" id="{34828E42-CB4B-351C-6F90-0AFC831267FB}"/>
                    </a:ext>
                  </a:extLst>
                </p:cNvPr>
                <p:cNvSpPr>
                  <a:spLocks/>
                </p:cNvSpPr>
                <p:nvPr/>
              </p:nvSpPr>
              <p:spPr bwMode="auto">
                <a:xfrm>
                  <a:off x="2409" y="5219"/>
                  <a:ext cx="127" cy="128"/>
                </a:xfrm>
                <a:custGeom>
                  <a:avLst/>
                  <a:gdLst>
                    <a:gd name="T0" fmla="*/ 127 w 127"/>
                    <a:gd name="T1" fmla="*/ 63 h 128"/>
                    <a:gd name="T2" fmla="*/ 127 w 127"/>
                    <a:gd name="T3" fmla="*/ 63 h 128"/>
                    <a:gd name="T4" fmla="*/ 125 w 127"/>
                    <a:gd name="T5" fmla="*/ 77 h 128"/>
                    <a:gd name="T6" fmla="*/ 122 w 127"/>
                    <a:gd name="T7" fmla="*/ 89 h 128"/>
                    <a:gd name="T8" fmla="*/ 116 w 127"/>
                    <a:gd name="T9" fmla="*/ 99 h 128"/>
                    <a:gd name="T10" fmla="*/ 108 w 127"/>
                    <a:gd name="T11" fmla="*/ 108 h 128"/>
                    <a:gd name="T12" fmla="*/ 99 w 127"/>
                    <a:gd name="T13" fmla="*/ 116 h 128"/>
                    <a:gd name="T14" fmla="*/ 89 w 127"/>
                    <a:gd name="T15" fmla="*/ 122 h 128"/>
                    <a:gd name="T16" fmla="*/ 77 w 127"/>
                    <a:gd name="T17" fmla="*/ 126 h 128"/>
                    <a:gd name="T18" fmla="*/ 63 w 127"/>
                    <a:gd name="T19" fmla="*/ 128 h 128"/>
                    <a:gd name="T20" fmla="*/ 63 w 127"/>
                    <a:gd name="T21" fmla="*/ 128 h 128"/>
                    <a:gd name="T22" fmla="*/ 51 w 127"/>
                    <a:gd name="T23" fmla="*/ 126 h 128"/>
                    <a:gd name="T24" fmla="*/ 39 w 127"/>
                    <a:gd name="T25" fmla="*/ 122 h 128"/>
                    <a:gd name="T26" fmla="*/ 29 w 127"/>
                    <a:gd name="T27" fmla="*/ 116 h 128"/>
                    <a:gd name="T28" fmla="*/ 18 w 127"/>
                    <a:gd name="T29" fmla="*/ 108 h 128"/>
                    <a:gd name="T30" fmla="*/ 11 w 127"/>
                    <a:gd name="T31" fmla="*/ 99 h 128"/>
                    <a:gd name="T32" fmla="*/ 4 w 127"/>
                    <a:gd name="T33" fmla="*/ 89 h 128"/>
                    <a:gd name="T34" fmla="*/ 1 w 127"/>
                    <a:gd name="T35" fmla="*/ 77 h 128"/>
                    <a:gd name="T36" fmla="*/ 0 w 127"/>
                    <a:gd name="T37" fmla="*/ 63 h 128"/>
                    <a:gd name="T38" fmla="*/ 0 w 127"/>
                    <a:gd name="T39" fmla="*/ 63 h 128"/>
                    <a:gd name="T40" fmla="*/ 1 w 127"/>
                    <a:gd name="T41" fmla="*/ 51 h 128"/>
                    <a:gd name="T42" fmla="*/ 4 w 127"/>
                    <a:gd name="T43" fmla="*/ 39 h 128"/>
                    <a:gd name="T44" fmla="*/ 11 w 127"/>
                    <a:gd name="T45" fmla="*/ 28 h 128"/>
                    <a:gd name="T46" fmla="*/ 18 w 127"/>
                    <a:gd name="T47" fmla="*/ 19 h 128"/>
                    <a:gd name="T48" fmla="*/ 29 w 127"/>
                    <a:gd name="T49" fmla="*/ 12 h 128"/>
                    <a:gd name="T50" fmla="*/ 39 w 127"/>
                    <a:gd name="T51" fmla="*/ 6 h 128"/>
                    <a:gd name="T52" fmla="*/ 51 w 127"/>
                    <a:gd name="T53" fmla="*/ 1 h 128"/>
                    <a:gd name="T54" fmla="*/ 63 w 127"/>
                    <a:gd name="T55" fmla="*/ 0 h 128"/>
                    <a:gd name="T56" fmla="*/ 63 w 127"/>
                    <a:gd name="T57" fmla="*/ 0 h 128"/>
                    <a:gd name="T58" fmla="*/ 77 w 127"/>
                    <a:gd name="T59" fmla="*/ 1 h 128"/>
                    <a:gd name="T60" fmla="*/ 89 w 127"/>
                    <a:gd name="T61" fmla="*/ 6 h 128"/>
                    <a:gd name="T62" fmla="*/ 99 w 127"/>
                    <a:gd name="T63" fmla="*/ 12 h 128"/>
                    <a:gd name="T64" fmla="*/ 108 w 127"/>
                    <a:gd name="T65" fmla="*/ 19 h 128"/>
                    <a:gd name="T66" fmla="*/ 116 w 127"/>
                    <a:gd name="T67" fmla="*/ 28 h 128"/>
                    <a:gd name="T68" fmla="*/ 122 w 127"/>
                    <a:gd name="T69" fmla="*/ 39 h 128"/>
                    <a:gd name="T70" fmla="*/ 125 w 127"/>
                    <a:gd name="T71" fmla="*/ 51 h 128"/>
                    <a:gd name="T72" fmla="*/ 127 w 127"/>
                    <a:gd name="T73" fmla="*/ 63 h 128"/>
                    <a:gd name="T74" fmla="*/ 127 w 127"/>
                    <a:gd name="T75" fmla="*/ 6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7" h="128">
                      <a:moveTo>
                        <a:pt x="127" y="63"/>
                      </a:moveTo>
                      <a:lnTo>
                        <a:pt x="127" y="63"/>
                      </a:lnTo>
                      <a:lnTo>
                        <a:pt x="125" y="77"/>
                      </a:lnTo>
                      <a:lnTo>
                        <a:pt x="122" y="89"/>
                      </a:lnTo>
                      <a:lnTo>
                        <a:pt x="116" y="99"/>
                      </a:lnTo>
                      <a:lnTo>
                        <a:pt x="108" y="108"/>
                      </a:lnTo>
                      <a:lnTo>
                        <a:pt x="99" y="116"/>
                      </a:lnTo>
                      <a:lnTo>
                        <a:pt x="89" y="122"/>
                      </a:lnTo>
                      <a:lnTo>
                        <a:pt x="77" y="126"/>
                      </a:lnTo>
                      <a:lnTo>
                        <a:pt x="63" y="128"/>
                      </a:lnTo>
                      <a:lnTo>
                        <a:pt x="63" y="128"/>
                      </a:lnTo>
                      <a:lnTo>
                        <a:pt x="51" y="126"/>
                      </a:lnTo>
                      <a:lnTo>
                        <a:pt x="39" y="122"/>
                      </a:lnTo>
                      <a:lnTo>
                        <a:pt x="29" y="116"/>
                      </a:lnTo>
                      <a:lnTo>
                        <a:pt x="18" y="108"/>
                      </a:lnTo>
                      <a:lnTo>
                        <a:pt x="11" y="99"/>
                      </a:lnTo>
                      <a:lnTo>
                        <a:pt x="4" y="89"/>
                      </a:lnTo>
                      <a:lnTo>
                        <a:pt x="1" y="77"/>
                      </a:lnTo>
                      <a:lnTo>
                        <a:pt x="0" y="63"/>
                      </a:lnTo>
                      <a:lnTo>
                        <a:pt x="0" y="63"/>
                      </a:lnTo>
                      <a:lnTo>
                        <a:pt x="1" y="51"/>
                      </a:lnTo>
                      <a:lnTo>
                        <a:pt x="4" y="39"/>
                      </a:lnTo>
                      <a:lnTo>
                        <a:pt x="11" y="28"/>
                      </a:lnTo>
                      <a:lnTo>
                        <a:pt x="18" y="19"/>
                      </a:lnTo>
                      <a:lnTo>
                        <a:pt x="29" y="12"/>
                      </a:lnTo>
                      <a:lnTo>
                        <a:pt x="39" y="6"/>
                      </a:lnTo>
                      <a:lnTo>
                        <a:pt x="51" y="1"/>
                      </a:lnTo>
                      <a:lnTo>
                        <a:pt x="63" y="0"/>
                      </a:lnTo>
                      <a:lnTo>
                        <a:pt x="63" y="0"/>
                      </a:lnTo>
                      <a:lnTo>
                        <a:pt x="77" y="1"/>
                      </a:lnTo>
                      <a:lnTo>
                        <a:pt x="89" y="6"/>
                      </a:lnTo>
                      <a:lnTo>
                        <a:pt x="99" y="12"/>
                      </a:lnTo>
                      <a:lnTo>
                        <a:pt x="108" y="19"/>
                      </a:lnTo>
                      <a:lnTo>
                        <a:pt x="116" y="28"/>
                      </a:lnTo>
                      <a:lnTo>
                        <a:pt x="122" y="39"/>
                      </a:lnTo>
                      <a:lnTo>
                        <a:pt x="125" y="51"/>
                      </a:lnTo>
                      <a:lnTo>
                        <a:pt x="127" y="63"/>
                      </a:lnTo>
                      <a:lnTo>
                        <a:pt x="127" y="6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6" name="Freeform 402">
                  <a:extLst>
                    <a:ext uri="{FF2B5EF4-FFF2-40B4-BE49-F238E27FC236}">
                      <a16:creationId xmlns:a16="http://schemas.microsoft.com/office/drawing/2014/main" id="{DD262F7F-D452-9449-1E77-804586F8A557}"/>
                    </a:ext>
                  </a:extLst>
                </p:cNvPr>
                <p:cNvSpPr>
                  <a:spLocks/>
                </p:cNvSpPr>
                <p:nvPr/>
              </p:nvSpPr>
              <p:spPr bwMode="auto">
                <a:xfrm>
                  <a:off x="2769" y="5276"/>
                  <a:ext cx="122" cy="122"/>
                </a:xfrm>
                <a:custGeom>
                  <a:avLst/>
                  <a:gdLst>
                    <a:gd name="T0" fmla="*/ 122 w 122"/>
                    <a:gd name="T1" fmla="*/ 62 h 122"/>
                    <a:gd name="T2" fmla="*/ 122 w 122"/>
                    <a:gd name="T3" fmla="*/ 62 h 122"/>
                    <a:gd name="T4" fmla="*/ 121 w 122"/>
                    <a:gd name="T5" fmla="*/ 74 h 122"/>
                    <a:gd name="T6" fmla="*/ 118 w 122"/>
                    <a:gd name="T7" fmla="*/ 86 h 122"/>
                    <a:gd name="T8" fmla="*/ 112 w 122"/>
                    <a:gd name="T9" fmla="*/ 95 h 122"/>
                    <a:gd name="T10" fmla="*/ 104 w 122"/>
                    <a:gd name="T11" fmla="*/ 104 h 122"/>
                    <a:gd name="T12" fmla="*/ 95 w 122"/>
                    <a:gd name="T13" fmla="*/ 112 h 122"/>
                    <a:gd name="T14" fmla="*/ 85 w 122"/>
                    <a:gd name="T15" fmla="*/ 118 h 122"/>
                    <a:gd name="T16" fmla="*/ 73 w 122"/>
                    <a:gd name="T17" fmla="*/ 121 h 122"/>
                    <a:gd name="T18" fmla="*/ 60 w 122"/>
                    <a:gd name="T19" fmla="*/ 122 h 122"/>
                    <a:gd name="T20" fmla="*/ 60 w 122"/>
                    <a:gd name="T21" fmla="*/ 122 h 122"/>
                    <a:gd name="T22" fmla="*/ 48 w 122"/>
                    <a:gd name="T23" fmla="*/ 121 h 122"/>
                    <a:gd name="T24" fmla="*/ 38 w 122"/>
                    <a:gd name="T25" fmla="*/ 118 h 122"/>
                    <a:gd name="T26" fmla="*/ 27 w 122"/>
                    <a:gd name="T27" fmla="*/ 112 h 122"/>
                    <a:gd name="T28" fmla="*/ 18 w 122"/>
                    <a:gd name="T29" fmla="*/ 104 h 122"/>
                    <a:gd name="T30" fmla="*/ 11 w 122"/>
                    <a:gd name="T31" fmla="*/ 95 h 122"/>
                    <a:gd name="T32" fmla="*/ 5 w 122"/>
                    <a:gd name="T33" fmla="*/ 86 h 122"/>
                    <a:gd name="T34" fmla="*/ 2 w 122"/>
                    <a:gd name="T35" fmla="*/ 74 h 122"/>
                    <a:gd name="T36" fmla="*/ 0 w 122"/>
                    <a:gd name="T37" fmla="*/ 62 h 122"/>
                    <a:gd name="T38" fmla="*/ 0 w 122"/>
                    <a:gd name="T39" fmla="*/ 62 h 122"/>
                    <a:gd name="T40" fmla="*/ 2 w 122"/>
                    <a:gd name="T41" fmla="*/ 50 h 122"/>
                    <a:gd name="T42" fmla="*/ 5 w 122"/>
                    <a:gd name="T43" fmla="*/ 38 h 122"/>
                    <a:gd name="T44" fmla="*/ 11 w 122"/>
                    <a:gd name="T45" fmla="*/ 27 h 122"/>
                    <a:gd name="T46" fmla="*/ 18 w 122"/>
                    <a:gd name="T47" fmla="*/ 18 h 122"/>
                    <a:gd name="T48" fmla="*/ 27 w 122"/>
                    <a:gd name="T49" fmla="*/ 11 h 122"/>
                    <a:gd name="T50" fmla="*/ 38 w 122"/>
                    <a:gd name="T51" fmla="*/ 6 h 122"/>
                    <a:gd name="T52" fmla="*/ 48 w 122"/>
                    <a:gd name="T53" fmla="*/ 2 h 122"/>
                    <a:gd name="T54" fmla="*/ 60 w 122"/>
                    <a:gd name="T55" fmla="*/ 0 h 122"/>
                    <a:gd name="T56" fmla="*/ 60 w 122"/>
                    <a:gd name="T57" fmla="*/ 0 h 122"/>
                    <a:gd name="T58" fmla="*/ 73 w 122"/>
                    <a:gd name="T59" fmla="*/ 2 h 122"/>
                    <a:gd name="T60" fmla="*/ 85 w 122"/>
                    <a:gd name="T61" fmla="*/ 6 h 122"/>
                    <a:gd name="T62" fmla="*/ 95 w 122"/>
                    <a:gd name="T63" fmla="*/ 11 h 122"/>
                    <a:gd name="T64" fmla="*/ 104 w 122"/>
                    <a:gd name="T65" fmla="*/ 18 h 122"/>
                    <a:gd name="T66" fmla="*/ 112 w 122"/>
                    <a:gd name="T67" fmla="*/ 27 h 122"/>
                    <a:gd name="T68" fmla="*/ 118 w 122"/>
                    <a:gd name="T69" fmla="*/ 38 h 122"/>
                    <a:gd name="T70" fmla="*/ 121 w 122"/>
                    <a:gd name="T71" fmla="*/ 50 h 122"/>
                    <a:gd name="T72" fmla="*/ 122 w 122"/>
                    <a:gd name="T73" fmla="*/ 62 h 122"/>
                    <a:gd name="T74" fmla="*/ 122 w 122"/>
                    <a:gd name="T75" fmla="*/ 6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 h="122">
                      <a:moveTo>
                        <a:pt x="122" y="62"/>
                      </a:moveTo>
                      <a:lnTo>
                        <a:pt x="122" y="62"/>
                      </a:lnTo>
                      <a:lnTo>
                        <a:pt x="121" y="74"/>
                      </a:lnTo>
                      <a:lnTo>
                        <a:pt x="118" y="86"/>
                      </a:lnTo>
                      <a:lnTo>
                        <a:pt x="112" y="95"/>
                      </a:lnTo>
                      <a:lnTo>
                        <a:pt x="104" y="104"/>
                      </a:lnTo>
                      <a:lnTo>
                        <a:pt x="95" y="112"/>
                      </a:lnTo>
                      <a:lnTo>
                        <a:pt x="85" y="118"/>
                      </a:lnTo>
                      <a:lnTo>
                        <a:pt x="73" y="121"/>
                      </a:lnTo>
                      <a:lnTo>
                        <a:pt x="60" y="122"/>
                      </a:lnTo>
                      <a:lnTo>
                        <a:pt x="60" y="122"/>
                      </a:lnTo>
                      <a:lnTo>
                        <a:pt x="48" y="121"/>
                      </a:lnTo>
                      <a:lnTo>
                        <a:pt x="38" y="118"/>
                      </a:lnTo>
                      <a:lnTo>
                        <a:pt x="27" y="112"/>
                      </a:lnTo>
                      <a:lnTo>
                        <a:pt x="18" y="104"/>
                      </a:lnTo>
                      <a:lnTo>
                        <a:pt x="11" y="95"/>
                      </a:lnTo>
                      <a:lnTo>
                        <a:pt x="5" y="86"/>
                      </a:lnTo>
                      <a:lnTo>
                        <a:pt x="2" y="74"/>
                      </a:lnTo>
                      <a:lnTo>
                        <a:pt x="0" y="62"/>
                      </a:lnTo>
                      <a:lnTo>
                        <a:pt x="0" y="62"/>
                      </a:lnTo>
                      <a:lnTo>
                        <a:pt x="2" y="50"/>
                      </a:lnTo>
                      <a:lnTo>
                        <a:pt x="5" y="38"/>
                      </a:lnTo>
                      <a:lnTo>
                        <a:pt x="11" y="27"/>
                      </a:lnTo>
                      <a:lnTo>
                        <a:pt x="18" y="18"/>
                      </a:lnTo>
                      <a:lnTo>
                        <a:pt x="27" y="11"/>
                      </a:lnTo>
                      <a:lnTo>
                        <a:pt x="38" y="6"/>
                      </a:lnTo>
                      <a:lnTo>
                        <a:pt x="48" y="2"/>
                      </a:lnTo>
                      <a:lnTo>
                        <a:pt x="60" y="0"/>
                      </a:lnTo>
                      <a:lnTo>
                        <a:pt x="60" y="0"/>
                      </a:lnTo>
                      <a:lnTo>
                        <a:pt x="73" y="2"/>
                      </a:lnTo>
                      <a:lnTo>
                        <a:pt x="85" y="6"/>
                      </a:lnTo>
                      <a:lnTo>
                        <a:pt x="95" y="11"/>
                      </a:lnTo>
                      <a:lnTo>
                        <a:pt x="104" y="18"/>
                      </a:lnTo>
                      <a:lnTo>
                        <a:pt x="112" y="27"/>
                      </a:lnTo>
                      <a:lnTo>
                        <a:pt x="118" y="38"/>
                      </a:lnTo>
                      <a:lnTo>
                        <a:pt x="121" y="50"/>
                      </a:lnTo>
                      <a:lnTo>
                        <a:pt x="122" y="62"/>
                      </a:lnTo>
                      <a:lnTo>
                        <a:pt x="122" y="6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7" name="Freeform 403">
                  <a:extLst>
                    <a:ext uri="{FF2B5EF4-FFF2-40B4-BE49-F238E27FC236}">
                      <a16:creationId xmlns:a16="http://schemas.microsoft.com/office/drawing/2014/main" id="{416986B1-1500-8297-61C7-D6A32EFC1D07}"/>
                    </a:ext>
                  </a:extLst>
                </p:cNvPr>
                <p:cNvSpPr>
                  <a:spLocks/>
                </p:cNvSpPr>
                <p:nvPr/>
              </p:nvSpPr>
              <p:spPr bwMode="auto">
                <a:xfrm>
                  <a:off x="2721" y="5279"/>
                  <a:ext cx="93" cy="94"/>
                </a:xfrm>
                <a:custGeom>
                  <a:avLst/>
                  <a:gdLst>
                    <a:gd name="T0" fmla="*/ 93 w 93"/>
                    <a:gd name="T1" fmla="*/ 47 h 94"/>
                    <a:gd name="T2" fmla="*/ 93 w 93"/>
                    <a:gd name="T3" fmla="*/ 47 h 94"/>
                    <a:gd name="T4" fmla="*/ 93 w 93"/>
                    <a:gd name="T5" fmla="*/ 56 h 94"/>
                    <a:gd name="T6" fmla="*/ 90 w 93"/>
                    <a:gd name="T7" fmla="*/ 65 h 94"/>
                    <a:gd name="T8" fmla="*/ 86 w 93"/>
                    <a:gd name="T9" fmla="*/ 72 h 94"/>
                    <a:gd name="T10" fmla="*/ 80 w 93"/>
                    <a:gd name="T11" fmla="*/ 80 h 94"/>
                    <a:gd name="T12" fmla="*/ 74 w 93"/>
                    <a:gd name="T13" fmla="*/ 86 h 94"/>
                    <a:gd name="T14" fmla="*/ 65 w 93"/>
                    <a:gd name="T15" fmla="*/ 91 h 94"/>
                    <a:gd name="T16" fmla="*/ 56 w 93"/>
                    <a:gd name="T17" fmla="*/ 92 h 94"/>
                    <a:gd name="T18" fmla="*/ 47 w 93"/>
                    <a:gd name="T19" fmla="*/ 94 h 94"/>
                    <a:gd name="T20" fmla="*/ 47 w 93"/>
                    <a:gd name="T21" fmla="*/ 94 h 94"/>
                    <a:gd name="T22" fmla="*/ 38 w 93"/>
                    <a:gd name="T23" fmla="*/ 92 h 94"/>
                    <a:gd name="T24" fmla="*/ 29 w 93"/>
                    <a:gd name="T25" fmla="*/ 91 h 94"/>
                    <a:gd name="T26" fmla="*/ 21 w 93"/>
                    <a:gd name="T27" fmla="*/ 86 h 94"/>
                    <a:gd name="T28" fmla="*/ 14 w 93"/>
                    <a:gd name="T29" fmla="*/ 80 h 94"/>
                    <a:gd name="T30" fmla="*/ 7 w 93"/>
                    <a:gd name="T31" fmla="*/ 72 h 94"/>
                    <a:gd name="T32" fmla="*/ 3 w 93"/>
                    <a:gd name="T33" fmla="*/ 65 h 94"/>
                    <a:gd name="T34" fmla="*/ 1 w 93"/>
                    <a:gd name="T35" fmla="*/ 56 h 94"/>
                    <a:gd name="T36" fmla="*/ 0 w 93"/>
                    <a:gd name="T37" fmla="*/ 47 h 94"/>
                    <a:gd name="T38" fmla="*/ 0 w 93"/>
                    <a:gd name="T39" fmla="*/ 47 h 94"/>
                    <a:gd name="T40" fmla="*/ 1 w 93"/>
                    <a:gd name="T41" fmla="*/ 38 h 94"/>
                    <a:gd name="T42" fmla="*/ 3 w 93"/>
                    <a:gd name="T43" fmla="*/ 29 h 94"/>
                    <a:gd name="T44" fmla="*/ 7 w 93"/>
                    <a:gd name="T45" fmla="*/ 20 h 94"/>
                    <a:gd name="T46" fmla="*/ 14 w 93"/>
                    <a:gd name="T47" fmla="*/ 14 h 94"/>
                    <a:gd name="T48" fmla="*/ 21 w 93"/>
                    <a:gd name="T49" fmla="*/ 8 h 94"/>
                    <a:gd name="T50" fmla="*/ 29 w 93"/>
                    <a:gd name="T51" fmla="*/ 3 h 94"/>
                    <a:gd name="T52" fmla="*/ 38 w 93"/>
                    <a:gd name="T53" fmla="*/ 0 h 94"/>
                    <a:gd name="T54" fmla="*/ 47 w 93"/>
                    <a:gd name="T55" fmla="*/ 0 h 94"/>
                    <a:gd name="T56" fmla="*/ 47 w 93"/>
                    <a:gd name="T57" fmla="*/ 0 h 94"/>
                    <a:gd name="T58" fmla="*/ 56 w 93"/>
                    <a:gd name="T59" fmla="*/ 0 h 94"/>
                    <a:gd name="T60" fmla="*/ 65 w 93"/>
                    <a:gd name="T61" fmla="*/ 3 h 94"/>
                    <a:gd name="T62" fmla="*/ 74 w 93"/>
                    <a:gd name="T63" fmla="*/ 8 h 94"/>
                    <a:gd name="T64" fmla="*/ 80 w 93"/>
                    <a:gd name="T65" fmla="*/ 14 h 94"/>
                    <a:gd name="T66" fmla="*/ 86 w 93"/>
                    <a:gd name="T67" fmla="*/ 20 h 94"/>
                    <a:gd name="T68" fmla="*/ 90 w 93"/>
                    <a:gd name="T69" fmla="*/ 29 h 94"/>
                    <a:gd name="T70" fmla="*/ 93 w 93"/>
                    <a:gd name="T71" fmla="*/ 38 h 94"/>
                    <a:gd name="T72" fmla="*/ 93 w 93"/>
                    <a:gd name="T73" fmla="*/ 47 h 94"/>
                    <a:gd name="T74" fmla="*/ 93 w 93"/>
                    <a:gd name="T75"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94">
                      <a:moveTo>
                        <a:pt x="93" y="47"/>
                      </a:moveTo>
                      <a:lnTo>
                        <a:pt x="93" y="47"/>
                      </a:lnTo>
                      <a:lnTo>
                        <a:pt x="93" y="56"/>
                      </a:lnTo>
                      <a:lnTo>
                        <a:pt x="90" y="65"/>
                      </a:lnTo>
                      <a:lnTo>
                        <a:pt x="86" y="72"/>
                      </a:lnTo>
                      <a:lnTo>
                        <a:pt x="80" y="80"/>
                      </a:lnTo>
                      <a:lnTo>
                        <a:pt x="74" y="86"/>
                      </a:lnTo>
                      <a:lnTo>
                        <a:pt x="65" y="91"/>
                      </a:lnTo>
                      <a:lnTo>
                        <a:pt x="56" y="92"/>
                      </a:lnTo>
                      <a:lnTo>
                        <a:pt x="47" y="94"/>
                      </a:lnTo>
                      <a:lnTo>
                        <a:pt x="47" y="94"/>
                      </a:lnTo>
                      <a:lnTo>
                        <a:pt x="38" y="92"/>
                      </a:lnTo>
                      <a:lnTo>
                        <a:pt x="29" y="91"/>
                      </a:lnTo>
                      <a:lnTo>
                        <a:pt x="21" y="86"/>
                      </a:lnTo>
                      <a:lnTo>
                        <a:pt x="14" y="80"/>
                      </a:lnTo>
                      <a:lnTo>
                        <a:pt x="7" y="72"/>
                      </a:lnTo>
                      <a:lnTo>
                        <a:pt x="3" y="65"/>
                      </a:lnTo>
                      <a:lnTo>
                        <a:pt x="1" y="56"/>
                      </a:lnTo>
                      <a:lnTo>
                        <a:pt x="0" y="47"/>
                      </a:lnTo>
                      <a:lnTo>
                        <a:pt x="0" y="47"/>
                      </a:lnTo>
                      <a:lnTo>
                        <a:pt x="1" y="38"/>
                      </a:lnTo>
                      <a:lnTo>
                        <a:pt x="3" y="29"/>
                      </a:lnTo>
                      <a:lnTo>
                        <a:pt x="7" y="20"/>
                      </a:lnTo>
                      <a:lnTo>
                        <a:pt x="14" y="14"/>
                      </a:lnTo>
                      <a:lnTo>
                        <a:pt x="21" y="8"/>
                      </a:lnTo>
                      <a:lnTo>
                        <a:pt x="29" y="3"/>
                      </a:lnTo>
                      <a:lnTo>
                        <a:pt x="38" y="0"/>
                      </a:lnTo>
                      <a:lnTo>
                        <a:pt x="47" y="0"/>
                      </a:lnTo>
                      <a:lnTo>
                        <a:pt x="47" y="0"/>
                      </a:lnTo>
                      <a:lnTo>
                        <a:pt x="56" y="0"/>
                      </a:lnTo>
                      <a:lnTo>
                        <a:pt x="65" y="3"/>
                      </a:lnTo>
                      <a:lnTo>
                        <a:pt x="74" y="8"/>
                      </a:lnTo>
                      <a:lnTo>
                        <a:pt x="80" y="14"/>
                      </a:lnTo>
                      <a:lnTo>
                        <a:pt x="86" y="20"/>
                      </a:lnTo>
                      <a:lnTo>
                        <a:pt x="90" y="29"/>
                      </a:lnTo>
                      <a:lnTo>
                        <a:pt x="93" y="38"/>
                      </a:lnTo>
                      <a:lnTo>
                        <a:pt x="93" y="47"/>
                      </a:lnTo>
                      <a:lnTo>
                        <a:pt x="93" y="4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8" name="Freeform 404">
                  <a:extLst>
                    <a:ext uri="{FF2B5EF4-FFF2-40B4-BE49-F238E27FC236}">
                      <a16:creationId xmlns:a16="http://schemas.microsoft.com/office/drawing/2014/main" id="{EB45CE95-A7C3-E3A2-9094-24D87218C73F}"/>
                    </a:ext>
                  </a:extLst>
                </p:cNvPr>
                <p:cNvSpPr>
                  <a:spLocks/>
                </p:cNvSpPr>
                <p:nvPr/>
              </p:nvSpPr>
              <p:spPr bwMode="auto">
                <a:xfrm>
                  <a:off x="2138" y="5003"/>
                  <a:ext cx="146" cy="146"/>
                </a:xfrm>
                <a:custGeom>
                  <a:avLst/>
                  <a:gdLst>
                    <a:gd name="T0" fmla="*/ 146 w 146"/>
                    <a:gd name="T1" fmla="*/ 73 h 146"/>
                    <a:gd name="T2" fmla="*/ 146 w 146"/>
                    <a:gd name="T3" fmla="*/ 73 h 146"/>
                    <a:gd name="T4" fmla="*/ 144 w 146"/>
                    <a:gd name="T5" fmla="*/ 88 h 146"/>
                    <a:gd name="T6" fmla="*/ 140 w 146"/>
                    <a:gd name="T7" fmla="*/ 101 h 146"/>
                    <a:gd name="T8" fmla="*/ 134 w 146"/>
                    <a:gd name="T9" fmla="*/ 115 h 146"/>
                    <a:gd name="T10" fmla="*/ 125 w 146"/>
                    <a:gd name="T11" fmla="*/ 125 h 146"/>
                    <a:gd name="T12" fmla="*/ 114 w 146"/>
                    <a:gd name="T13" fmla="*/ 134 h 146"/>
                    <a:gd name="T14" fmla="*/ 102 w 146"/>
                    <a:gd name="T15" fmla="*/ 140 h 146"/>
                    <a:gd name="T16" fmla="*/ 87 w 146"/>
                    <a:gd name="T17" fmla="*/ 145 h 146"/>
                    <a:gd name="T18" fmla="*/ 74 w 146"/>
                    <a:gd name="T19" fmla="*/ 146 h 146"/>
                    <a:gd name="T20" fmla="*/ 74 w 146"/>
                    <a:gd name="T21" fmla="*/ 146 h 146"/>
                    <a:gd name="T22" fmla="*/ 58 w 146"/>
                    <a:gd name="T23" fmla="*/ 145 h 146"/>
                    <a:gd name="T24" fmla="*/ 45 w 146"/>
                    <a:gd name="T25" fmla="*/ 140 h 146"/>
                    <a:gd name="T26" fmla="*/ 33 w 146"/>
                    <a:gd name="T27" fmla="*/ 134 h 146"/>
                    <a:gd name="T28" fmla="*/ 21 w 146"/>
                    <a:gd name="T29" fmla="*/ 125 h 146"/>
                    <a:gd name="T30" fmla="*/ 12 w 146"/>
                    <a:gd name="T31" fmla="*/ 115 h 146"/>
                    <a:gd name="T32" fmla="*/ 6 w 146"/>
                    <a:gd name="T33" fmla="*/ 101 h 146"/>
                    <a:gd name="T34" fmla="*/ 1 w 146"/>
                    <a:gd name="T35" fmla="*/ 88 h 146"/>
                    <a:gd name="T36" fmla="*/ 0 w 146"/>
                    <a:gd name="T37" fmla="*/ 73 h 146"/>
                    <a:gd name="T38" fmla="*/ 0 w 146"/>
                    <a:gd name="T39" fmla="*/ 73 h 146"/>
                    <a:gd name="T40" fmla="*/ 1 w 146"/>
                    <a:gd name="T41" fmla="*/ 59 h 146"/>
                    <a:gd name="T42" fmla="*/ 6 w 146"/>
                    <a:gd name="T43" fmla="*/ 46 h 146"/>
                    <a:gd name="T44" fmla="*/ 12 w 146"/>
                    <a:gd name="T45" fmla="*/ 32 h 146"/>
                    <a:gd name="T46" fmla="*/ 21 w 146"/>
                    <a:gd name="T47" fmla="*/ 21 h 146"/>
                    <a:gd name="T48" fmla="*/ 33 w 146"/>
                    <a:gd name="T49" fmla="*/ 12 h 146"/>
                    <a:gd name="T50" fmla="*/ 45 w 146"/>
                    <a:gd name="T51" fmla="*/ 6 h 146"/>
                    <a:gd name="T52" fmla="*/ 58 w 146"/>
                    <a:gd name="T53" fmla="*/ 2 h 146"/>
                    <a:gd name="T54" fmla="*/ 74 w 146"/>
                    <a:gd name="T55" fmla="*/ 0 h 146"/>
                    <a:gd name="T56" fmla="*/ 74 w 146"/>
                    <a:gd name="T57" fmla="*/ 0 h 146"/>
                    <a:gd name="T58" fmla="*/ 87 w 146"/>
                    <a:gd name="T59" fmla="*/ 2 h 146"/>
                    <a:gd name="T60" fmla="*/ 102 w 146"/>
                    <a:gd name="T61" fmla="*/ 6 h 146"/>
                    <a:gd name="T62" fmla="*/ 114 w 146"/>
                    <a:gd name="T63" fmla="*/ 12 h 146"/>
                    <a:gd name="T64" fmla="*/ 125 w 146"/>
                    <a:gd name="T65" fmla="*/ 21 h 146"/>
                    <a:gd name="T66" fmla="*/ 134 w 146"/>
                    <a:gd name="T67" fmla="*/ 32 h 146"/>
                    <a:gd name="T68" fmla="*/ 140 w 146"/>
                    <a:gd name="T69" fmla="*/ 46 h 146"/>
                    <a:gd name="T70" fmla="*/ 144 w 146"/>
                    <a:gd name="T71" fmla="*/ 59 h 146"/>
                    <a:gd name="T72" fmla="*/ 146 w 146"/>
                    <a:gd name="T73" fmla="*/ 73 h 146"/>
                    <a:gd name="T74" fmla="*/ 146 w 146"/>
                    <a:gd name="T75"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146">
                      <a:moveTo>
                        <a:pt x="146" y="73"/>
                      </a:moveTo>
                      <a:lnTo>
                        <a:pt x="146" y="73"/>
                      </a:lnTo>
                      <a:lnTo>
                        <a:pt x="144" y="88"/>
                      </a:lnTo>
                      <a:lnTo>
                        <a:pt x="140" y="101"/>
                      </a:lnTo>
                      <a:lnTo>
                        <a:pt x="134" y="115"/>
                      </a:lnTo>
                      <a:lnTo>
                        <a:pt x="125" y="125"/>
                      </a:lnTo>
                      <a:lnTo>
                        <a:pt x="114" y="134"/>
                      </a:lnTo>
                      <a:lnTo>
                        <a:pt x="102" y="140"/>
                      </a:lnTo>
                      <a:lnTo>
                        <a:pt x="87" y="145"/>
                      </a:lnTo>
                      <a:lnTo>
                        <a:pt x="74" y="146"/>
                      </a:lnTo>
                      <a:lnTo>
                        <a:pt x="74" y="146"/>
                      </a:lnTo>
                      <a:lnTo>
                        <a:pt x="58" y="145"/>
                      </a:lnTo>
                      <a:lnTo>
                        <a:pt x="45" y="140"/>
                      </a:lnTo>
                      <a:lnTo>
                        <a:pt x="33" y="134"/>
                      </a:lnTo>
                      <a:lnTo>
                        <a:pt x="21" y="125"/>
                      </a:lnTo>
                      <a:lnTo>
                        <a:pt x="12" y="115"/>
                      </a:lnTo>
                      <a:lnTo>
                        <a:pt x="6" y="101"/>
                      </a:lnTo>
                      <a:lnTo>
                        <a:pt x="1" y="88"/>
                      </a:lnTo>
                      <a:lnTo>
                        <a:pt x="0" y="73"/>
                      </a:lnTo>
                      <a:lnTo>
                        <a:pt x="0" y="73"/>
                      </a:lnTo>
                      <a:lnTo>
                        <a:pt x="1" y="59"/>
                      </a:lnTo>
                      <a:lnTo>
                        <a:pt x="6" y="46"/>
                      </a:lnTo>
                      <a:lnTo>
                        <a:pt x="12" y="32"/>
                      </a:lnTo>
                      <a:lnTo>
                        <a:pt x="21" y="21"/>
                      </a:lnTo>
                      <a:lnTo>
                        <a:pt x="33" y="12"/>
                      </a:lnTo>
                      <a:lnTo>
                        <a:pt x="45" y="6"/>
                      </a:lnTo>
                      <a:lnTo>
                        <a:pt x="58" y="2"/>
                      </a:lnTo>
                      <a:lnTo>
                        <a:pt x="74" y="0"/>
                      </a:lnTo>
                      <a:lnTo>
                        <a:pt x="74" y="0"/>
                      </a:lnTo>
                      <a:lnTo>
                        <a:pt x="87" y="2"/>
                      </a:lnTo>
                      <a:lnTo>
                        <a:pt x="102" y="6"/>
                      </a:lnTo>
                      <a:lnTo>
                        <a:pt x="114" y="12"/>
                      </a:lnTo>
                      <a:lnTo>
                        <a:pt x="125" y="21"/>
                      </a:lnTo>
                      <a:lnTo>
                        <a:pt x="134" y="32"/>
                      </a:lnTo>
                      <a:lnTo>
                        <a:pt x="140" y="46"/>
                      </a:lnTo>
                      <a:lnTo>
                        <a:pt x="144" y="59"/>
                      </a:lnTo>
                      <a:lnTo>
                        <a:pt x="146" y="73"/>
                      </a:lnTo>
                      <a:lnTo>
                        <a:pt x="146" y="7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89" name="Freeform 405">
                  <a:extLst>
                    <a:ext uri="{FF2B5EF4-FFF2-40B4-BE49-F238E27FC236}">
                      <a16:creationId xmlns:a16="http://schemas.microsoft.com/office/drawing/2014/main" id="{51A781CE-9601-D998-FFE0-5CF44AAD109D}"/>
                    </a:ext>
                  </a:extLst>
                </p:cNvPr>
                <p:cNvSpPr>
                  <a:spLocks/>
                </p:cNvSpPr>
                <p:nvPr/>
              </p:nvSpPr>
              <p:spPr bwMode="auto">
                <a:xfrm>
                  <a:off x="2230" y="4938"/>
                  <a:ext cx="162" cy="163"/>
                </a:xfrm>
                <a:custGeom>
                  <a:avLst/>
                  <a:gdLst>
                    <a:gd name="T0" fmla="*/ 162 w 162"/>
                    <a:gd name="T1" fmla="*/ 82 h 163"/>
                    <a:gd name="T2" fmla="*/ 162 w 162"/>
                    <a:gd name="T3" fmla="*/ 82 h 163"/>
                    <a:gd name="T4" fmla="*/ 161 w 162"/>
                    <a:gd name="T5" fmla="*/ 98 h 163"/>
                    <a:gd name="T6" fmla="*/ 156 w 162"/>
                    <a:gd name="T7" fmla="*/ 114 h 163"/>
                    <a:gd name="T8" fmla="*/ 149 w 162"/>
                    <a:gd name="T9" fmla="*/ 127 h 163"/>
                    <a:gd name="T10" fmla="*/ 138 w 162"/>
                    <a:gd name="T11" fmla="*/ 139 h 163"/>
                    <a:gd name="T12" fmla="*/ 126 w 162"/>
                    <a:gd name="T13" fmla="*/ 148 h 163"/>
                    <a:gd name="T14" fmla="*/ 113 w 162"/>
                    <a:gd name="T15" fmla="*/ 156 h 163"/>
                    <a:gd name="T16" fmla="*/ 98 w 162"/>
                    <a:gd name="T17" fmla="*/ 162 h 163"/>
                    <a:gd name="T18" fmla="*/ 81 w 162"/>
                    <a:gd name="T19" fmla="*/ 163 h 163"/>
                    <a:gd name="T20" fmla="*/ 81 w 162"/>
                    <a:gd name="T21" fmla="*/ 163 h 163"/>
                    <a:gd name="T22" fmla="*/ 64 w 162"/>
                    <a:gd name="T23" fmla="*/ 162 h 163"/>
                    <a:gd name="T24" fmla="*/ 49 w 162"/>
                    <a:gd name="T25" fmla="*/ 156 h 163"/>
                    <a:gd name="T26" fmla="*/ 36 w 162"/>
                    <a:gd name="T27" fmla="*/ 148 h 163"/>
                    <a:gd name="T28" fmla="*/ 24 w 162"/>
                    <a:gd name="T29" fmla="*/ 139 h 163"/>
                    <a:gd name="T30" fmla="*/ 13 w 162"/>
                    <a:gd name="T31" fmla="*/ 127 h 163"/>
                    <a:gd name="T32" fmla="*/ 6 w 162"/>
                    <a:gd name="T33" fmla="*/ 114 h 163"/>
                    <a:gd name="T34" fmla="*/ 1 w 162"/>
                    <a:gd name="T35" fmla="*/ 98 h 163"/>
                    <a:gd name="T36" fmla="*/ 0 w 162"/>
                    <a:gd name="T37" fmla="*/ 82 h 163"/>
                    <a:gd name="T38" fmla="*/ 0 w 162"/>
                    <a:gd name="T39" fmla="*/ 82 h 163"/>
                    <a:gd name="T40" fmla="*/ 1 w 162"/>
                    <a:gd name="T41" fmla="*/ 65 h 163"/>
                    <a:gd name="T42" fmla="*/ 6 w 162"/>
                    <a:gd name="T43" fmla="*/ 50 h 163"/>
                    <a:gd name="T44" fmla="*/ 13 w 162"/>
                    <a:gd name="T45" fmla="*/ 37 h 163"/>
                    <a:gd name="T46" fmla="*/ 24 w 162"/>
                    <a:gd name="T47" fmla="*/ 25 h 163"/>
                    <a:gd name="T48" fmla="*/ 36 w 162"/>
                    <a:gd name="T49" fmla="*/ 14 h 163"/>
                    <a:gd name="T50" fmla="*/ 49 w 162"/>
                    <a:gd name="T51" fmla="*/ 6 h 163"/>
                    <a:gd name="T52" fmla="*/ 64 w 162"/>
                    <a:gd name="T53" fmla="*/ 2 h 163"/>
                    <a:gd name="T54" fmla="*/ 81 w 162"/>
                    <a:gd name="T55" fmla="*/ 0 h 163"/>
                    <a:gd name="T56" fmla="*/ 81 w 162"/>
                    <a:gd name="T57" fmla="*/ 0 h 163"/>
                    <a:gd name="T58" fmla="*/ 98 w 162"/>
                    <a:gd name="T59" fmla="*/ 2 h 163"/>
                    <a:gd name="T60" fmla="*/ 113 w 162"/>
                    <a:gd name="T61" fmla="*/ 6 h 163"/>
                    <a:gd name="T62" fmla="*/ 126 w 162"/>
                    <a:gd name="T63" fmla="*/ 14 h 163"/>
                    <a:gd name="T64" fmla="*/ 138 w 162"/>
                    <a:gd name="T65" fmla="*/ 25 h 163"/>
                    <a:gd name="T66" fmla="*/ 149 w 162"/>
                    <a:gd name="T67" fmla="*/ 37 h 163"/>
                    <a:gd name="T68" fmla="*/ 156 w 162"/>
                    <a:gd name="T69" fmla="*/ 50 h 163"/>
                    <a:gd name="T70" fmla="*/ 161 w 162"/>
                    <a:gd name="T71" fmla="*/ 65 h 163"/>
                    <a:gd name="T72" fmla="*/ 162 w 162"/>
                    <a:gd name="T73" fmla="*/ 82 h 163"/>
                    <a:gd name="T74" fmla="*/ 162 w 162"/>
                    <a:gd name="T75"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2" h="163">
                      <a:moveTo>
                        <a:pt x="162" y="82"/>
                      </a:moveTo>
                      <a:lnTo>
                        <a:pt x="162" y="82"/>
                      </a:lnTo>
                      <a:lnTo>
                        <a:pt x="161" y="98"/>
                      </a:lnTo>
                      <a:lnTo>
                        <a:pt x="156" y="114"/>
                      </a:lnTo>
                      <a:lnTo>
                        <a:pt x="149" y="127"/>
                      </a:lnTo>
                      <a:lnTo>
                        <a:pt x="138" y="139"/>
                      </a:lnTo>
                      <a:lnTo>
                        <a:pt x="126" y="148"/>
                      </a:lnTo>
                      <a:lnTo>
                        <a:pt x="113" y="156"/>
                      </a:lnTo>
                      <a:lnTo>
                        <a:pt x="98" y="162"/>
                      </a:lnTo>
                      <a:lnTo>
                        <a:pt x="81" y="163"/>
                      </a:lnTo>
                      <a:lnTo>
                        <a:pt x="81" y="163"/>
                      </a:lnTo>
                      <a:lnTo>
                        <a:pt x="64" y="162"/>
                      </a:lnTo>
                      <a:lnTo>
                        <a:pt x="49" y="156"/>
                      </a:lnTo>
                      <a:lnTo>
                        <a:pt x="36" y="148"/>
                      </a:lnTo>
                      <a:lnTo>
                        <a:pt x="24" y="139"/>
                      </a:lnTo>
                      <a:lnTo>
                        <a:pt x="13" y="127"/>
                      </a:lnTo>
                      <a:lnTo>
                        <a:pt x="6" y="114"/>
                      </a:lnTo>
                      <a:lnTo>
                        <a:pt x="1" y="98"/>
                      </a:lnTo>
                      <a:lnTo>
                        <a:pt x="0" y="82"/>
                      </a:lnTo>
                      <a:lnTo>
                        <a:pt x="0" y="82"/>
                      </a:lnTo>
                      <a:lnTo>
                        <a:pt x="1" y="65"/>
                      </a:lnTo>
                      <a:lnTo>
                        <a:pt x="6" y="50"/>
                      </a:lnTo>
                      <a:lnTo>
                        <a:pt x="13" y="37"/>
                      </a:lnTo>
                      <a:lnTo>
                        <a:pt x="24" y="25"/>
                      </a:lnTo>
                      <a:lnTo>
                        <a:pt x="36" y="14"/>
                      </a:lnTo>
                      <a:lnTo>
                        <a:pt x="49" y="6"/>
                      </a:lnTo>
                      <a:lnTo>
                        <a:pt x="64" y="2"/>
                      </a:lnTo>
                      <a:lnTo>
                        <a:pt x="81" y="0"/>
                      </a:lnTo>
                      <a:lnTo>
                        <a:pt x="81" y="0"/>
                      </a:lnTo>
                      <a:lnTo>
                        <a:pt x="98" y="2"/>
                      </a:lnTo>
                      <a:lnTo>
                        <a:pt x="113" y="6"/>
                      </a:lnTo>
                      <a:lnTo>
                        <a:pt x="126" y="14"/>
                      </a:lnTo>
                      <a:lnTo>
                        <a:pt x="138" y="25"/>
                      </a:lnTo>
                      <a:lnTo>
                        <a:pt x="149" y="37"/>
                      </a:lnTo>
                      <a:lnTo>
                        <a:pt x="156" y="50"/>
                      </a:lnTo>
                      <a:lnTo>
                        <a:pt x="161" y="65"/>
                      </a:lnTo>
                      <a:lnTo>
                        <a:pt x="162" y="82"/>
                      </a:lnTo>
                      <a:lnTo>
                        <a:pt x="162" y="8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90" name="Freeform 406">
                  <a:extLst>
                    <a:ext uri="{FF2B5EF4-FFF2-40B4-BE49-F238E27FC236}">
                      <a16:creationId xmlns:a16="http://schemas.microsoft.com/office/drawing/2014/main" id="{4837A52D-36AD-5131-311E-97355C612F60}"/>
                    </a:ext>
                  </a:extLst>
                </p:cNvPr>
                <p:cNvSpPr>
                  <a:spLocks/>
                </p:cNvSpPr>
                <p:nvPr/>
              </p:nvSpPr>
              <p:spPr bwMode="auto">
                <a:xfrm>
                  <a:off x="2120" y="4916"/>
                  <a:ext cx="159" cy="160"/>
                </a:xfrm>
                <a:custGeom>
                  <a:avLst/>
                  <a:gdLst>
                    <a:gd name="T0" fmla="*/ 159 w 159"/>
                    <a:gd name="T1" fmla="*/ 80 h 160"/>
                    <a:gd name="T2" fmla="*/ 159 w 159"/>
                    <a:gd name="T3" fmla="*/ 80 h 160"/>
                    <a:gd name="T4" fmla="*/ 158 w 159"/>
                    <a:gd name="T5" fmla="*/ 96 h 160"/>
                    <a:gd name="T6" fmla="*/ 152 w 159"/>
                    <a:gd name="T7" fmla="*/ 111 h 160"/>
                    <a:gd name="T8" fmla="*/ 146 w 159"/>
                    <a:gd name="T9" fmla="*/ 125 h 160"/>
                    <a:gd name="T10" fmla="*/ 135 w 159"/>
                    <a:gd name="T11" fmla="*/ 137 h 160"/>
                    <a:gd name="T12" fmla="*/ 123 w 159"/>
                    <a:gd name="T13" fmla="*/ 146 h 160"/>
                    <a:gd name="T14" fmla="*/ 110 w 159"/>
                    <a:gd name="T15" fmla="*/ 154 h 160"/>
                    <a:gd name="T16" fmla="*/ 95 w 159"/>
                    <a:gd name="T17" fmla="*/ 158 h 160"/>
                    <a:gd name="T18" fmla="*/ 79 w 159"/>
                    <a:gd name="T19" fmla="*/ 160 h 160"/>
                    <a:gd name="T20" fmla="*/ 79 w 159"/>
                    <a:gd name="T21" fmla="*/ 160 h 160"/>
                    <a:gd name="T22" fmla="*/ 63 w 159"/>
                    <a:gd name="T23" fmla="*/ 158 h 160"/>
                    <a:gd name="T24" fmla="*/ 48 w 159"/>
                    <a:gd name="T25" fmla="*/ 154 h 160"/>
                    <a:gd name="T26" fmla="*/ 34 w 159"/>
                    <a:gd name="T27" fmla="*/ 146 h 160"/>
                    <a:gd name="T28" fmla="*/ 22 w 159"/>
                    <a:gd name="T29" fmla="*/ 137 h 160"/>
                    <a:gd name="T30" fmla="*/ 13 w 159"/>
                    <a:gd name="T31" fmla="*/ 125 h 160"/>
                    <a:gd name="T32" fmla="*/ 6 w 159"/>
                    <a:gd name="T33" fmla="*/ 111 h 160"/>
                    <a:gd name="T34" fmla="*/ 1 w 159"/>
                    <a:gd name="T35" fmla="*/ 96 h 160"/>
                    <a:gd name="T36" fmla="*/ 0 w 159"/>
                    <a:gd name="T37" fmla="*/ 80 h 160"/>
                    <a:gd name="T38" fmla="*/ 0 w 159"/>
                    <a:gd name="T39" fmla="*/ 80 h 160"/>
                    <a:gd name="T40" fmla="*/ 1 w 159"/>
                    <a:gd name="T41" fmla="*/ 65 h 160"/>
                    <a:gd name="T42" fmla="*/ 6 w 159"/>
                    <a:gd name="T43" fmla="*/ 50 h 160"/>
                    <a:gd name="T44" fmla="*/ 13 w 159"/>
                    <a:gd name="T45" fmla="*/ 36 h 160"/>
                    <a:gd name="T46" fmla="*/ 22 w 159"/>
                    <a:gd name="T47" fmla="*/ 24 h 160"/>
                    <a:gd name="T48" fmla="*/ 34 w 159"/>
                    <a:gd name="T49" fmla="*/ 13 h 160"/>
                    <a:gd name="T50" fmla="*/ 48 w 159"/>
                    <a:gd name="T51" fmla="*/ 7 h 160"/>
                    <a:gd name="T52" fmla="*/ 63 w 159"/>
                    <a:gd name="T53" fmla="*/ 1 h 160"/>
                    <a:gd name="T54" fmla="*/ 79 w 159"/>
                    <a:gd name="T55" fmla="*/ 0 h 160"/>
                    <a:gd name="T56" fmla="*/ 79 w 159"/>
                    <a:gd name="T57" fmla="*/ 0 h 160"/>
                    <a:gd name="T58" fmla="*/ 95 w 159"/>
                    <a:gd name="T59" fmla="*/ 1 h 160"/>
                    <a:gd name="T60" fmla="*/ 110 w 159"/>
                    <a:gd name="T61" fmla="*/ 7 h 160"/>
                    <a:gd name="T62" fmla="*/ 123 w 159"/>
                    <a:gd name="T63" fmla="*/ 13 h 160"/>
                    <a:gd name="T64" fmla="*/ 135 w 159"/>
                    <a:gd name="T65" fmla="*/ 24 h 160"/>
                    <a:gd name="T66" fmla="*/ 146 w 159"/>
                    <a:gd name="T67" fmla="*/ 36 h 160"/>
                    <a:gd name="T68" fmla="*/ 152 w 159"/>
                    <a:gd name="T69" fmla="*/ 50 h 160"/>
                    <a:gd name="T70" fmla="*/ 158 w 159"/>
                    <a:gd name="T71" fmla="*/ 65 h 160"/>
                    <a:gd name="T72" fmla="*/ 159 w 159"/>
                    <a:gd name="T73" fmla="*/ 80 h 160"/>
                    <a:gd name="T74" fmla="*/ 159 w 159"/>
                    <a:gd name="T7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60">
                      <a:moveTo>
                        <a:pt x="159" y="80"/>
                      </a:moveTo>
                      <a:lnTo>
                        <a:pt x="159" y="80"/>
                      </a:lnTo>
                      <a:lnTo>
                        <a:pt x="158" y="96"/>
                      </a:lnTo>
                      <a:lnTo>
                        <a:pt x="152" y="111"/>
                      </a:lnTo>
                      <a:lnTo>
                        <a:pt x="146" y="125"/>
                      </a:lnTo>
                      <a:lnTo>
                        <a:pt x="135" y="137"/>
                      </a:lnTo>
                      <a:lnTo>
                        <a:pt x="123" y="146"/>
                      </a:lnTo>
                      <a:lnTo>
                        <a:pt x="110" y="154"/>
                      </a:lnTo>
                      <a:lnTo>
                        <a:pt x="95" y="158"/>
                      </a:lnTo>
                      <a:lnTo>
                        <a:pt x="79" y="160"/>
                      </a:lnTo>
                      <a:lnTo>
                        <a:pt x="79" y="160"/>
                      </a:lnTo>
                      <a:lnTo>
                        <a:pt x="63" y="158"/>
                      </a:lnTo>
                      <a:lnTo>
                        <a:pt x="48" y="154"/>
                      </a:lnTo>
                      <a:lnTo>
                        <a:pt x="34" y="146"/>
                      </a:lnTo>
                      <a:lnTo>
                        <a:pt x="22" y="137"/>
                      </a:lnTo>
                      <a:lnTo>
                        <a:pt x="13" y="125"/>
                      </a:lnTo>
                      <a:lnTo>
                        <a:pt x="6" y="111"/>
                      </a:lnTo>
                      <a:lnTo>
                        <a:pt x="1" y="96"/>
                      </a:lnTo>
                      <a:lnTo>
                        <a:pt x="0" y="80"/>
                      </a:lnTo>
                      <a:lnTo>
                        <a:pt x="0" y="80"/>
                      </a:lnTo>
                      <a:lnTo>
                        <a:pt x="1" y="65"/>
                      </a:lnTo>
                      <a:lnTo>
                        <a:pt x="6" y="50"/>
                      </a:lnTo>
                      <a:lnTo>
                        <a:pt x="13" y="36"/>
                      </a:lnTo>
                      <a:lnTo>
                        <a:pt x="22" y="24"/>
                      </a:lnTo>
                      <a:lnTo>
                        <a:pt x="34" y="13"/>
                      </a:lnTo>
                      <a:lnTo>
                        <a:pt x="48" y="7"/>
                      </a:lnTo>
                      <a:lnTo>
                        <a:pt x="63" y="1"/>
                      </a:lnTo>
                      <a:lnTo>
                        <a:pt x="79" y="0"/>
                      </a:lnTo>
                      <a:lnTo>
                        <a:pt x="79" y="0"/>
                      </a:lnTo>
                      <a:lnTo>
                        <a:pt x="95" y="1"/>
                      </a:lnTo>
                      <a:lnTo>
                        <a:pt x="110" y="7"/>
                      </a:lnTo>
                      <a:lnTo>
                        <a:pt x="123" y="13"/>
                      </a:lnTo>
                      <a:lnTo>
                        <a:pt x="135" y="24"/>
                      </a:lnTo>
                      <a:lnTo>
                        <a:pt x="146" y="36"/>
                      </a:lnTo>
                      <a:lnTo>
                        <a:pt x="152" y="50"/>
                      </a:lnTo>
                      <a:lnTo>
                        <a:pt x="158" y="65"/>
                      </a:lnTo>
                      <a:lnTo>
                        <a:pt x="159" y="80"/>
                      </a:lnTo>
                      <a:lnTo>
                        <a:pt x="159" y="8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091" name="Freeform 407">
                  <a:extLst>
                    <a:ext uri="{FF2B5EF4-FFF2-40B4-BE49-F238E27FC236}">
                      <a16:creationId xmlns:a16="http://schemas.microsoft.com/office/drawing/2014/main" id="{275D3369-5FF5-9093-FBE1-B6AC3D1F9A6D}"/>
                    </a:ext>
                  </a:extLst>
                </p:cNvPr>
                <p:cNvSpPr>
                  <a:spLocks/>
                </p:cNvSpPr>
                <p:nvPr/>
              </p:nvSpPr>
              <p:spPr bwMode="auto">
                <a:xfrm>
                  <a:off x="2202" y="4816"/>
                  <a:ext cx="159" cy="157"/>
                </a:xfrm>
                <a:custGeom>
                  <a:avLst/>
                  <a:gdLst>
                    <a:gd name="T0" fmla="*/ 159 w 159"/>
                    <a:gd name="T1" fmla="*/ 79 h 157"/>
                    <a:gd name="T2" fmla="*/ 159 w 159"/>
                    <a:gd name="T3" fmla="*/ 79 h 157"/>
                    <a:gd name="T4" fmla="*/ 157 w 159"/>
                    <a:gd name="T5" fmla="*/ 94 h 157"/>
                    <a:gd name="T6" fmla="*/ 153 w 159"/>
                    <a:gd name="T7" fmla="*/ 109 h 157"/>
                    <a:gd name="T8" fmla="*/ 145 w 159"/>
                    <a:gd name="T9" fmla="*/ 122 h 157"/>
                    <a:gd name="T10" fmla="*/ 136 w 159"/>
                    <a:gd name="T11" fmla="*/ 135 h 157"/>
                    <a:gd name="T12" fmla="*/ 124 w 159"/>
                    <a:gd name="T13" fmla="*/ 144 h 157"/>
                    <a:gd name="T14" fmla="*/ 111 w 159"/>
                    <a:gd name="T15" fmla="*/ 151 h 157"/>
                    <a:gd name="T16" fmla="*/ 95 w 159"/>
                    <a:gd name="T17" fmla="*/ 156 h 157"/>
                    <a:gd name="T18" fmla="*/ 80 w 159"/>
                    <a:gd name="T19" fmla="*/ 157 h 157"/>
                    <a:gd name="T20" fmla="*/ 80 w 159"/>
                    <a:gd name="T21" fmla="*/ 157 h 157"/>
                    <a:gd name="T22" fmla="*/ 64 w 159"/>
                    <a:gd name="T23" fmla="*/ 156 h 157"/>
                    <a:gd name="T24" fmla="*/ 49 w 159"/>
                    <a:gd name="T25" fmla="*/ 151 h 157"/>
                    <a:gd name="T26" fmla="*/ 35 w 159"/>
                    <a:gd name="T27" fmla="*/ 144 h 157"/>
                    <a:gd name="T28" fmla="*/ 25 w 159"/>
                    <a:gd name="T29" fmla="*/ 135 h 157"/>
                    <a:gd name="T30" fmla="*/ 14 w 159"/>
                    <a:gd name="T31" fmla="*/ 122 h 157"/>
                    <a:gd name="T32" fmla="*/ 7 w 159"/>
                    <a:gd name="T33" fmla="*/ 109 h 157"/>
                    <a:gd name="T34" fmla="*/ 2 w 159"/>
                    <a:gd name="T35" fmla="*/ 94 h 157"/>
                    <a:gd name="T36" fmla="*/ 0 w 159"/>
                    <a:gd name="T37" fmla="*/ 79 h 157"/>
                    <a:gd name="T38" fmla="*/ 0 w 159"/>
                    <a:gd name="T39" fmla="*/ 79 h 157"/>
                    <a:gd name="T40" fmla="*/ 2 w 159"/>
                    <a:gd name="T41" fmla="*/ 62 h 157"/>
                    <a:gd name="T42" fmla="*/ 7 w 159"/>
                    <a:gd name="T43" fmla="*/ 47 h 157"/>
                    <a:gd name="T44" fmla="*/ 14 w 159"/>
                    <a:gd name="T45" fmla="*/ 35 h 157"/>
                    <a:gd name="T46" fmla="*/ 25 w 159"/>
                    <a:gd name="T47" fmla="*/ 23 h 157"/>
                    <a:gd name="T48" fmla="*/ 35 w 159"/>
                    <a:gd name="T49" fmla="*/ 12 h 157"/>
                    <a:gd name="T50" fmla="*/ 49 w 159"/>
                    <a:gd name="T51" fmla="*/ 6 h 157"/>
                    <a:gd name="T52" fmla="*/ 64 w 159"/>
                    <a:gd name="T53" fmla="*/ 2 h 157"/>
                    <a:gd name="T54" fmla="*/ 80 w 159"/>
                    <a:gd name="T55" fmla="*/ 0 h 157"/>
                    <a:gd name="T56" fmla="*/ 80 w 159"/>
                    <a:gd name="T57" fmla="*/ 0 h 157"/>
                    <a:gd name="T58" fmla="*/ 95 w 159"/>
                    <a:gd name="T59" fmla="*/ 2 h 157"/>
                    <a:gd name="T60" fmla="*/ 111 w 159"/>
                    <a:gd name="T61" fmla="*/ 6 h 157"/>
                    <a:gd name="T62" fmla="*/ 124 w 159"/>
                    <a:gd name="T63" fmla="*/ 12 h 157"/>
                    <a:gd name="T64" fmla="*/ 136 w 159"/>
                    <a:gd name="T65" fmla="*/ 23 h 157"/>
                    <a:gd name="T66" fmla="*/ 145 w 159"/>
                    <a:gd name="T67" fmla="*/ 35 h 157"/>
                    <a:gd name="T68" fmla="*/ 153 w 159"/>
                    <a:gd name="T69" fmla="*/ 47 h 157"/>
                    <a:gd name="T70" fmla="*/ 157 w 159"/>
                    <a:gd name="T71" fmla="*/ 62 h 157"/>
                    <a:gd name="T72" fmla="*/ 159 w 159"/>
                    <a:gd name="T73" fmla="*/ 79 h 157"/>
                    <a:gd name="T74" fmla="*/ 159 w 159"/>
                    <a:gd name="T75"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57">
                      <a:moveTo>
                        <a:pt x="159" y="79"/>
                      </a:moveTo>
                      <a:lnTo>
                        <a:pt x="159" y="79"/>
                      </a:lnTo>
                      <a:lnTo>
                        <a:pt x="157" y="94"/>
                      </a:lnTo>
                      <a:lnTo>
                        <a:pt x="153" y="109"/>
                      </a:lnTo>
                      <a:lnTo>
                        <a:pt x="145" y="122"/>
                      </a:lnTo>
                      <a:lnTo>
                        <a:pt x="136" y="135"/>
                      </a:lnTo>
                      <a:lnTo>
                        <a:pt x="124" y="144"/>
                      </a:lnTo>
                      <a:lnTo>
                        <a:pt x="111" y="151"/>
                      </a:lnTo>
                      <a:lnTo>
                        <a:pt x="95" y="156"/>
                      </a:lnTo>
                      <a:lnTo>
                        <a:pt x="80" y="157"/>
                      </a:lnTo>
                      <a:lnTo>
                        <a:pt x="80" y="157"/>
                      </a:lnTo>
                      <a:lnTo>
                        <a:pt x="64" y="156"/>
                      </a:lnTo>
                      <a:lnTo>
                        <a:pt x="49" y="151"/>
                      </a:lnTo>
                      <a:lnTo>
                        <a:pt x="35" y="144"/>
                      </a:lnTo>
                      <a:lnTo>
                        <a:pt x="25" y="135"/>
                      </a:lnTo>
                      <a:lnTo>
                        <a:pt x="14" y="122"/>
                      </a:lnTo>
                      <a:lnTo>
                        <a:pt x="7" y="109"/>
                      </a:lnTo>
                      <a:lnTo>
                        <a:pt x="2" y="94"/>
                      </a:lnTo>
                      <a:lnTo>
                        <a:pt x="0" y="79"/>
                      </a:lnTo>
                      <a:lnTo>
                        <a:pt x="0" y="79"/>
                      </a:lnTo>
                      <a:lnTo>
                        <a:pt x="2" y="62"/>
                      </a:lnTo>
                      <a:lnTo>
                        <a:pt x="7" y="47"/>
                      </a:lnTo>
                      <a:lnTo>
                        <a:pt x="14" y="35"/>
                      </a:lnTo>
                      <a:lnTo>
                        <a:pt x="25" y="23"/>
                      </a:lnTo>
                      <a:lnTo>
                        <a:pt x="35" y="12"/>
                      </a:lnTo>
                      <a:lnTo>
                        <a:pt x="49" y="6"/>
                      </a:lnTo>
                      <a:lnTo>
                        <a:pt x="64" y="2"/>
                      </a:lnTo>
                      <a:lnTo>
                        <a:pt x="80" y="0"/>
                      </a:lnTo>
                      <a:lnTo>
                        <a:pt x="80" y="0"/>
                      </a:lnTo>
                      <a:lnTo>
                        <a:pt x="95" y="2"/>
                      </a:lnTo>
                      <a:lnTo>
                        <a:pt x="111" y="6"/>
                      </a:lnTo>
                      <a:lnTo>
                        <a:pt x="124" y="12"/>
                      </a:lnTo>
                      <a:lnTo>
                        <a:pt x="136" y="23"/>
                      </a:lnTo>
                      <a:lnTo>
                        <a:pt x="145" y="35"/>
                      </a:lnTo>
                      <a:lnTo>
                        <a:pt x="153" y="47"/>
                      </a:lnTo>
                      <a:lnTo>
                        <a:pt x="157" y="62"/>
                      </a:lnTo>
                      <a:lnTo>
                        <a:pt x="159" y="79"/>
                      </a:lnTo>
                      <a:lnTo>
                        <a:pt x="159" y="7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grpSp>
          <p:sp>
            <p:nvSpPr>
              <p:cNvPr id="785" name="Freeform 409">
                <a:extLst>
                  <a:ext uri="{FF2B5EF4-FFF2-40B4-BE49-F238E27FC236}">
                    <a16:creationId xmlns:a16="http://schemas.microsoft.com/office/drawing/2014/main" id="{B5899490-4EB6-19F2-5B37-2FCA9B63B628}"/>
                  </a:ext>
                </a:extLst>
              </p:cNvPr>
              <p:cNvSpPr>
                <a:spLocks/>
              </p:cNvSpPr>
              <p:nvPr/>
            </p:nvSpPr>
            <p:spPr bwMode="auto">
              <a:xfrm>
                <a:off x="2130" y="4635"/>
                <a:ext cx="157" cy="157"/>
              </a:xfrm>
              <a:custGeom>
                <a:avLst/>
                <a:gdLst>
                  <a:gd name="T0" fmla="*/ 157 w 157"/>
                  <a:gd name="T1" fmla="*/ 79 h 157"/>
                  <a:gd name="T2" fmla="*/ 157 w 157"/>
                  <a:gd name="T3" fmla="*/ 79 h 157"/>
                  <a:gd name="T4" fmla="*/ 155 w 157"/>
                  <a:gd name="T5" fmla="*/ 95 h 157"/>
                  <a:gd name="T6" fmla="*/ 151 w 157"/>
                  <a:gd name="T7" fmla="*/ 111 h 157"/>
                  <a:gd name="T8" fmla="*/ 143 w 157"/>
                  <a:gd name="T9" fmla="*/ 123 h 157"/>
                  <a:gd name="T10" fmla="*/ 134 w 157"/>
                  <a:gd name="T11" fmla="*/ 135 h 157"/>
                  <a:gd name="T12" fmla="*/ 122 w 157"/>
                  <a:gd name="T13" fmla="*/ 144 h 157"/>
                  <a:gd name="T14" fmla="*/ 109 w 157"/>
                  <a:gd name="T15" fmla="*/ 151 h 157"/>
                  <a:gd name="T16" fmla="*/ 94 w 157"/>
                  <a:gd name="T17" fmla="*/ 156 h 157"/>
                  <a:gd name="T18" fmla="*/ 79 w 157"/>
                  <a:gd name="T19" fmla="*/ 157 h 157"/>
                  <a:gd name="T20" fmla="*/ 79 w 157"/>
                  <a:gd name="T21" fmla="*/ 157 h 157"/>
                  <a:gd name="T22" fmla="*/ 62 w 157"/>
                  <a:gd name="T23" fmla="*/ 156 h 157"/>
                  <a:gd name="T24" fmla="*/ 48 w 157"/>
                  <a:gd name="T25" fmla="*/ 151 h 157"/>
                  <a:gd name="T26" fmla="*/ 35 w 157"/>
                  <a:gd name="T27" fmla="*/ 144 h 157"/>
                  <a:gd name="T28" fmla="*/ 23 w 157"/>
                  <a:gd name="T29" fmla="*/ 135 h 157"/>
                  <a:gd name="T30" fmla="*/ 14 w 157"/>
                  <a:gd name="T31" fmla="*/ 123 h 157"/>
                  <a:gd name="T32" fmla="*/ 6 w 157"/>
                  <a:gd name="T33" fmla="*/ 111 h 157"/>
                  <a:gd name="T34" fmla="*/ 2 w 157"/>
                  <a:gd name="T35" fmla="*/ 95 h 157"/>
                  <a:gd name="T36" fmla="*/ 0 w 157"/>
                  <a:gd name="T37" fmla="*/ 79 h 157"/>
                  <a:gd name="T38" fmla="*/ 0 w 157"/>
                  <a:gd name="T39" fmla="*/ 79 h 157"/>
                  <a:gd name="T40" fmla="*/ 2 w 157"/>
                  <a:gd name="T41" fmla="*/ 64 h 157"/>
                  <a:gd name="T42" fmla="*/ 6 w 157"/>
                  <a:gd name="T43" fmla="*/ 49 h 157"/>
                  <a:gd name="T44" fmla="*/ 14 w 157"/>
                  <a:gd name="T45" fmla="*/ 35 h 157"/>
                  <a:gd name="T46" fmla="*/ 23 w 157"/>
                  <a:gd name="T47" fmla="*/ 23 h 157"/>
                  <a:gd name="T48" fmla="*/ 35 w 157"/>
                  <a:gd name="T49" fmla="*/ 14 h 157"/>
                  <a:gd name="T50" fmla="*/ 48 w 157"/>
                  <a:gd name="T51" fmla="*/ 7 h 157"/>
                  <a:gd name="T52" fmla="*/ 62 w 157"/>
                  <a:gd name="T53" fmla="*/ 2 h 157"/>
                  <a:gd name="T54" fmla="*/ 79 w 157"/>
                  <a:gd name="T55" fmla="*/ 0 h 157"/>
                  <a:gd name="T56" fmla="*/ 79 w 157"/>
                  <a:gd name="T57" fmla="*/ 0 h 157"/>
                  <a:gd name="T58" fmla="*/ 94 w 157"/>
                  <a:gd name="T59" fmla="*/ 2 h 157"/>
                  <a:gd name="T60" fmla="*/ 109 w 157"/>
                  <a:gd name="T61" fmla="*/ 7 h 157"/>
                  <a:gd name="T62" fmla="*/ 122 w 157"/>
                  <a:gd name="T63" fmla="*/ 14 h 157"/>
                  <a:gd name="T64" fmla="*/ 134 w 157"/>
                  <a:gd name="T65" fmla="*/ 23 h 157"/>
                  <a:gd name="T66" fmla="*/ 143 w 157"/>
                  <a:gd name="T67" fmla="*/ 35 h 157"/>
                  <a:gd name="T68" fmla="*/ 151 w 157"/>
                  <a:gd name="T69" fmla="*/ 49 h 157"/>
                  <a:gd name="T70" fmla="*/ 155 w 157"/>
                  <a:gd name="T71" fmla="*/ 64 h 157"/>
                  <a:gd name="T72" fmla="*/ 157 w 157"/>
                  <a:gd name="T73" fmla="*/ 79 h 157"/>
                  <a:gd name="T74" fmla="*/ 157 w 157"/>
                  <a:gd name="T75"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57">
                    <a:moveTo>
                      <a:pt x="157" y="79"/>
                    </a:moveTo>
                    <a:lnTo>
                      <a:pt x="157" y="79"/>
                    </a:lnTo>
                    <a:lnTo>
                      <a:pt x="155" y="95"/>
                    </a:lnTo>
                    <a:lnTo>
                      <a:pt x="151" y="111"/>
                    </a:lnTo>
                    <a:lnTo>
                      <a:pt x="143" y="123"/>
                    </a:lnTo>
                    <a:lnTo>
                      <a:pt x="134" y="135"/>
                    </a:lnTo>
                    <a:lnTo>
                      <a:pt x="122" y="144"/>
                    </a:lnTo>
                    <a:lnTo>
                      <a:pt x="109" y="151"/>
                    </a:lnTo>
                    <a:lnTo>
                      <a:pt x="94" y="156"/>
                    </a:lnTo>
                    <a:lnTo>
                      <a:pt x="79" y="157"/>
                    </a:lnTo>
                    <a:lnTo>
                      <a:pt x="79" y="157"/>
                    </a:lnTo>
                    <a:lnTo>
                      <a:pt x="62" y="156"/>
                    </a:lnTo>
                    <a:lnTo>
                      <a:pt x="48" y="151"/>
                    </a:lnTo>
                    <a:lnTo>
                      <a:pt x="35" y="144"/>
                    </a:lnTo>
                    <a:lnTo>
                      <a:pt x="23" y="135"/>
                    </a:lnTo>
                    <a:lnTo>
                      <a:pt x="14" y="123"/>
                    </a:lnTo>
                    <a:lnTo>
                      <a:pt x="6" y="111"/>
                    </a:lnTo>
                    <a:lnTo>
                      <a:pt x="2" y="95"/>
                    </a:lnTo>
                    <a:lnTo>
                      <a:pt x="0" y="79"/>
                    </a:lnTo>
                    <a:lnTo>
                      <a:pt x="0" y="79"/>
                    </a:lnTo>
                    <a:lnTo>
                      <a:pt x="2" y="64"/>
                    </a:lnTo>
                    <a:lnTo>
                      <a:pt x="6" y="49"/>
                    </a:lnTo>
                    <a:lnTo>
                      <a:pt x="14" y="35"/>
                    </a:lnTo>
                    <a:lnTo>
                      <a:pt x="23" y="23"/>
                    </a:lnTo>
                    <a:lnTo>
                      <a:pt x="35" y="14"/>
                    </a:lnTo>
                    <a:lnTo>
                      <a:pt x="48" y="7"/>
                    </a:lnTo>
                    <a:lnTo>
                      <a:pt x="62" y="2"/>
                    </a:lnTo>
                    <a:lnTo>
                      <a:pt x="79" y="0"/>
                    </a:lnTo>
                    <a:lnTo>
                      <a:pt x="79" y="0"/>
                    </a:lnTo>
                    <a:lnTo>
                      <a:pt x="94" y="2"/>
                    </a:lnTo>
                    <a:lnTo>
                      <a:pt x="109" y="7"/>
                    </a:lnTo>
                    <a:lnTo>
                      <a:pt x="122" y="14"/>
                    </a:lnTo>
                    <a:lnTo>
                      <a:pt x="134" y="23"/>
                    </a:lnTo>
                    <a:lnTo>
                      <a:pt x="143" y="35"/>
                    </a:lnTo>
                    <a:lnTo>
                      <a:pt x="151" y="49"/>
                    </a:lnTo>
                    <a:lnTo>
                      <a:pt x="155" y="64"/>
                    </a:lnTo>
                    <a:lnTo>
                      <a:pt x="157" y="79"/>
                    </a:lnTo>
                    <a:lnTo>
                      <a:pt x="157" y="7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86" name="Freeform 410">
                <a:extLst>
                  <a:ext uri="{FF2B5EF4-FFF2-40B4-BE49-F238E27FC236}">
                    <a16:creationId xmlns:a16="http://schemas.microsoft.com/office/drawing/2014/main" id="{821D38C1-1B38-58A0-6155-D9C67FA0DD11}"/>
                  </a:ext>
                </a:extLst>
              </p:cNvPr>
              <p:cNvSpPr>
                <a:spLocks/>
              </p:cNvSpPr>
              <p:nvPr/>
            </p:nvSpPr>
            <p:spPr bwMode="auto">
              <a:xfrm>
                <a:off x="2070" y="4501"/>
                <a:ext cx="200" cy="201"/>
              </a:xfrm>
              <a:custGeom>
                <a:avLst/>
                <a:gdLst>
                  <a:gd name="T0" fmla="*/ 200 w 200"/>
                  <a:gd name="T1" fmla="*/ 101 h 201"/>
                  <a:gd name="T2" fmla="*/ 199 w 200"/>
                  <a:gd name="T3" fmla="*/ 121 h 201"/>
                  <a:gd name="T4" fmla="*/ 193 w 200"/>
                  <a:gd name="T5" fmla="*/ 141 h 201"/>
                  <a:gd name="T6" fmla="*/ 184 w 200"/>
                  <a:gd name="T7" fmla="*/ 157 h 201"/>
                  <a:gd name="T8" fmla="*/ 172 w 200"/>
                  <a:gd name="T9" fmla="*/ 172 h 201"/>
                  <a:gd name="T10" fmla="*/ 157 w 200"/>
                  <a:gd name="T11" fmla="*/ 184 h 201"/>
                  <a:gd name="T12" fmla="*/ 140 w 200"/>
                  <a:gd name="T13" fmla="*/ 193 h 201"/>
                  <a:gd name="T14" fmla="*/ 120 w 200"/>
                  <a:gd name="T15" fmla="*/ 199 h 201"/>
                  <a:gd name="T16" fmla="*/ 101 w 200"/>
                  <a:gd name="T17" fmla="*/ 201 h 201"/>
                  <a:gd name="T18" fmla="*/ 90 w 200"/>
                  <a:gd name="T19" fmla="*/ 201 h 201"/>
                  <a:gd name="T20" fmla="*/ 71 w 200"/>
                  <a:gd name="T21" fmla="*/ 196 h 201"/>
                  <a:gd name="T22" fmla="*/ 53 w 200"/>
                  <a:gd name="T23" fmla="*/ 189 h 201"/>
                  <a:gd name="T24" fmla="*/ 36 w 200"/>
                  <a:gd name="T25" fmla="*/ 178 h 201"/>
                  <a:gd name="T26" fmla="*/ 22 w 200"/>
                  <a:gd name="T27" fmla="*/ 165 h 201"/>
                  <a:gd name="T28" fmla="*/ 12 w 200"/>
                  <a:gd name="T29" fmla="*/ 150 h 201"/>
                  <a:gd name="T30" fmla="*/ 4 w 200"/>
                  <a:gd name="T31" fmla="*/ 131 h 201"/>
                  <a:gd name="T32" fmla="*/ 1 w 200"/>
                  <a:gd name="T33" fmla="*/ 112 h 201"/>
                  <a:gd name="T34" fmla="*/ 0 w 200"/>
                  <a:gd name="T35" fmla="*/ 101 h 201"/>
                  <a:gd name="T36" fmla="*/ 3 w 200"/>
                  <a:gd name="T37" fmla="*/ 82 h 201"/>
                  <a:gd name="T38" fmla="*/ 7 w 200"/>
                  <a:gd name="T39" fmla="*/ 62 h 201"/>
                  <a:gd name="T40" fmla="*/ 18 w 200"/>
                  <a:gd name="T41" fmla="*/ 46 h 201"/>
                  <a:gd name="T42" fmla="*/ 30 w 200"/>
                  <a:gd name="T43" fmla="*/ 30 h 201"/>
                  <a:gd name="T44" fmla="*/ 45 w 200"/>
                  <a:gd name="T45" fmla="*/ 18 h 201"/>
                  <a:gd name="T46" fmla="*/ 62 w 200"/>
                  <a:gd name="T47" fmla="*/ 9 h 201"/>
                  <a:gd name="T48" fmla="*/ 80 w 200"/>
                  <a:gd name="T49" fmla="*/ 3 h 201"/>
                  <a:gd name="T50" fmla="*/ 101 w 200"/>
                  <a:gd name="T51" fmla="*/ 0 h 201"/>
                  <a:gd name="T52" fmla="*/ 110 w 200"/>
                  <a:gd name="T53" fmla="*/ 2 h 201"/>
                  <a:gd name="T54" fmla="*/ 129 w 200"/>
                  <a:gd name="T55" fmla="*/ 5 h 201"/>
                  <a:gd name="T56" fmla="*/ 148 w 200"/>
                  <a:gd name="T57" fmla="*/ 12 h 201"/>
                  <a:gd name="T58" fmla="*/ 164 w 200"/>
                  <a:gd name="T59" fmla="*/ 24 h 201"/>
                  <a:gd name="T60" fmla="*/ 178 w 200"/>
                  <a:gd name="T61" fmla="*/ 38 h 201"/>
                  <a:gd name="T62" fmla="*/ 188 w 200"/>
                  <a:gd name="T63" fmla="*/ 53 h 201"/>
                  <a:gd name="T64" fmla="*/ 196 w 200"/>
                  <a:gd name="T65" fmla="*/ 71 h 201"/>
                  <a:gd name="T66" fmla="*/ 200 w 200"/>
                  <a:gd name="T67" fmla="*/ 91 h 201"/>
                  <a:gd name="T68" fmla="*/ 200 w 200"/>
                  <a:gd name="T69" fmla="*/ 1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201">
                    <a:moveTo>
                      <a:pt x="200" y="101"/>
                    </a:moveTo>
                    <a:lnTo>
                      <a:pt x="200" y="101"/>
                    </a:lnTo>
                    <a:lnTo>
                      <a:pt x="200" y="112"/>
                    </a:lnTo>
                    <a:lnTo>
                      <a:pt x="199" y="121"/>
                    </a:lnTo>
                    <a:lnTo>
                      <a:pt x="196" y="131"/>
                    </a:lnTo>
                    <a:lnTo>
                      <a:pt x="193" y="141"/>
                    </a:lnTo>
                    <a:lnTo>
                      <a:pt x="188" y="150"/>
                    </a:lnTo>
                    <a:lnTo>
                      <a:pt x="184" y="157"/>
                    </a:lnTo>
                    <a:lnTo>
                      <a:pt x="178" y="165"/>
                    </a:lnTo>
                    <a:lnTo>
                      <a:pt x="172" y="172"/>
                    </a:lnTo>
                    <a:lnTo>
                      <a:pt x="164" y="178"/>
                    </a:lnTo>
                    <a:lnTo>
                      <a:pt x="157" y="184"/>
                    </a:lnTo>
                    <a:lnTo>
                      <a:pt x="148" y="189"/>
                    </a:lnTo>
                    <a:lnTo>
                      <a:pt x="140" y="193"/>
                    </a:lnTo>
                    <a:lnTo>
                      <a:pt x="129" y="196"/>
                    </a:lnTo>
                    <a:lnTo>
                      <a:pt x="120" y="199"/>
                    </a:lnTo>
                    <a:lnTo>
                      <a:pt x="110" y="201"/>
                    </a:lnTo>
                    <a:lnTo>
                      <a:pt x="101" y="201"/>
                    </a:lnTo>
                    <a:lnTo>
                      <a:pt x="101" y="201"/>
                    </a:lnTo>
                    <a:lnTo>
                      <a:pt x="90" y="201"/>
                    </a:lnTo>
                    <a:lnTo>
                      <a:pt x="80" y="199"/>
                    </a:lnTo>
                    <a:lnTo>
                      <a:pt x="71" y="196"/>
                    </a:lnTo>
                    <a:lnTo>
                      <a:pt x="62" y="193"/>
                    </a:lnTo>
                    <a:lnTo>
                      <a:pt x="53" y="189"/>
                    </a:lnTo>
                    <a:lnTo>
                      <a:pt x="45" y="184"/>
                    </a:lnTo>
                    <a:lnTo>
                      <a:pt x="36" y="178"/>
                    </a:lnTo>
                    <a:lnTo>
                      <a:pt x="30" y="172"/>
                    </a:lnTo>
                    <a:lnTo>
                      <a:pt x="22" y="165"/>
                    </a:lnTo>
                    <a:lnTo>
                      <a:pt x="18" y="157"/>
                    </a:lnTo>
                    <a:lnTo>
                      <a:pt x="12" y="150"/>
                    </a:lnTo>
                    <a:lnTo>
                      <a:pt x="7" y="141"/>
                    </a:lnTo>
                    <a:lnTo>
                      <a:pt x="4" y="131"/>
                    </a:lnTo>
                    <a:lnTo>
                      <a:pt x="3" y="121"/>
                    </a:lnTo>
                    <a:lnTo>
                      <a:pt x="1" y="112"/>
                    </a:lnTo>
                    <a:lnTo>
                      <a:pt x="0" y="101"/>
                    </a:lnTo>
                    <a:lnTo>
                      <a:pt x="0" y="101"/>
                    </a:lnTo>
                    <a:lnTo>
                      <a:pt x="1" y="91"/>
                    </a:lnTo>
                    <a:lnTo>
                      <a:pt x="3" y="82"/>
                    </a:lnTo>
                    <a:lnTo>
                      <a:pt x="4" y="71"/>
                    </a:lnTo>
                    <a:lnTo>
                      <a:pt x="7" y="62"/>
                    </a:lnTo>
                    <a:lnTo>
                      <a:pt x="12" y="53"/>
                    </a:lnTo>
                    <a:lnTo>
                      <a:pt x="18" y="46"/>
                    </a:lnTo>
                    <a:lnTo>
                      <a:pt x="22" y="38"/>
                    </a:lnTo>
                    <a:lnTo>
                      <a:pt x="30" y="30"/>
                    </a:lnTo>
                    <a:lnTo>
                      <a:pt x="36" y="24"/>
                    </a:lnTo>
                    <a:lnTo>
                      <a:pt x="45" y="18"/>
                    </a:lnTo>
                    <a:lnTo>
                      <a:pt x="53" y="12"/>
                    </a:lnTo>
                    <a:lnTo>
                      <a:pt x="62" y="9"/>
                    </a:lnTo>
                    <a:lnTo>
                      <a:pt x="71" y="5"/>
                    </a:lnTo>
                    <a:lnTo>
                      <a:pt x="80" y="3"/>
                    </a:lnTo>
                    <a:lnTo>
                      <a:pt x="90" y="2"/>
                    </a:lnTo>
                    <a:lnTo>
                      <a:pt x="101" y="0"/>
                    </a:lnTo>
                    <a:lnTo>
                      <a:pt x="101" y="0"/>
                    </a:lnTo>
                    <a:lnTo>
                      <a:pt x="110" y="2"/>
                    </a:lnTo>
                    <a:lnTo>
                      <a:pt x="120" y="3"/>
                    </a:lnTo>
                    <a:lnTo>
                      <a:pt x="129" y="5"/>
                    </a:lnTo>
                    <a:lnTo>
                      <a:pt x="140" y="9"/>
                    </a:lnTo>
                    <a:lnTo>
                      <a:pt x="148" y="12"/>
                    </a:lnTo>
                    <a:lnTo>
                      <a:pt x="157" y="18"/>
                    </a:lnTo>
                    <a:lnTo>
                      <a:pt x="164" y="24"/>
                    </a:lnTo>
                    <a:lnTo>
                      <a:pt x="172" y="30"/>
                    </a:lnTo>
                    <a:lnTo>
                      <a:pt x="178" y="38"/>
                    </a:lnTo>
                    <a:lnTo>
                      <a:pt x="184" y="46"/>
                    </a:lnTo>
                    <a:lnTo>
                      <a:pt x="188" y="53"/>
                    </a:lnTo>
                    <a:lnTo>
                      <a:pt x="193" y="62"/>
                    </a:lnTo>
                    <a:lnTo>
                      <a:pt x="196" y="71"/>
                    </a:lnTo>
                    <a:lnTo>
                      <a:pt x="199" y="82"/>
                    </a:lnTo>
                    <a:lnTo>
                      <a:pt x="200" y="91"/>
                    </a:lnTo>
                    <a:lnTo>
                      <a:pt x="200" y="101"/>
                    </a:lnTo>
                    <a:lnTo>
                      <a:pt x="200" y="10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87" name="Freeform 411">
                <a:extLst>
                  <a:ext uri="{FF2B5EF4-FFF2-40B4-BE49-F238E27FC236}">
                    <a16:creationId xmlns:a16="http://schemas.microsoft.com/office/drawing/2014/main" id="{0ED3C767-702C-3733-CFF9-74D8B97EF481}"/>
                  </a:ext>
                </a:extLst>
              </p:cNvPr>
              <p:cNvSpPr>
                <a:spLocks/>
              </p:cNvSpPr>
              <p:nvPr/>
            </p:nvSpPr>
            <p:spPr bwMode="auto">
              <a:xfrm>
                <a:off x="2175" y="4250"/>
                <a:ext cx="181" cy="180"/>
              </a:xfrm>
              <a:custGeom>
                <a:avLst/>
                <a:gdLst>
                  <a:gd name="T0" fmla="*/ 181 w 181"/>
                  <a:gd name="T1" fmla="*/ 90 h 180"/>
                  <a:gd name="T2" fmla="*/ 181 w 181"/>
                  <a:gd name="T3" fmla="*/ 90 h 180"/>
                  <a:gd name="T4" fmla="*/ 181 w 181"/>
                  <a:gd name="T5" fmla="*/ 99 h 180"/>
                  <a:gd name="T6" fmla="*/ 180 w 181"/>
                  <a:gd name="T7" fmla="*/ 108 h 180"/>
                  <a:gd name="T8" fmla="*/ 174 w 181"/>
                  <a:gd name="T9" fmla="*/ 125 h 180"/>
                  <a:gd name="T10" fmla="*/ 166 w 181"/>
                  <a:gd name="T11" fmla="*/ 141 h 180"/>
                  <a:gd name="T12" fmla="*/ 154 w 181"/>
                  <a:gd name="T13" fmla="*/ 153 h 180"/>
                  <a:gd name="T14" fmla="*/ 142 w 181"/>
                  <a:gd name="T15" fmla="*/ 165 h 180"/>
                  <a:gd name="T16" fmla="*/ 125 w 181"/>
                  <a:gd name="T17" fmla="*/ 173 h 180"/>
                  <a:gd name="T18" fmla="*/ 109 w 181"/>
                  <a:gd name="T19" fmla="*/ 179 h 180"/>
                  <a:gd name="T20" fmla="*/ 100 w 181"/>
                  <a:gd name="T21" fmla="*/ 180 h 180"/>
                  <a:gd name="T22" fmla="*/ 91 w 181"/>
                  <a:gd name="T23" fmla="*/ 180 h 180"/>
                  <a:gd name="T24" fmla="*/ 91 w 181"/>
                  <a:gd name="T25" fmla="*/ 180 h 180"/>
                  <a:gd name="T26" fmla="*/ 82 w 181"/>
                  <a:gd name="T27" fmla="*/ 180 h 180"/>
                  <a:gd name="T28" fmla="*/ 73 w 181"/>
                  <a:gd name="T29" fmla="*/ 179 h 180"/>
                  <a:gd name="T30" fmla="*/ 56 w 181"/>
                  <a:gd name="T31" fmla="*/ 173 h 180"/>
                  <a:gd name="T32" fmla="*/ 41 w 181"/>
                  <a:gd name="T33" fmla="*/ 165 h 180"/>
                  <a:gd name="T34" fmla="*/ 27 w 181"/>
                  <a:gd name="T35" fmla="*/ 153 h 180"/>
                  <a:gd name="T36" fmla="*/ 17 w 181"/>
                  <a:gd name="T37" fmla="*/ 141 h 180"/>
                  <a:gd name="T38" fmla="*/ 8 w 181"/>
                  <a:gd name="T39" fmla="*/ 125 h 180"/>
                  <a:gd name="T40" fmla="*/ 3 w 181"/>
                  <a:gd name="T41" fmla="*/ 108 h 180"/>
                  <a:gd name="T42" fmla="*/ 2 w 181"/>
                  <a:gd name="T43" fmla="*/ 99 h 180"/>
                  <a:gd name="T44" fmla="*/ 0 w 181"/>
                  <a:gd name="T45" fmla="*/ 90 h 180"/>
                  <a:gd name="T46" fmla="*/ 0 w 181"/>
                  <a:gd name="T47" fmla="*/ 90 h 180"/>
                  <a:gd name="T48" fmla="*/ 2 w 181"/>
                  <a:gd name="T49" fmla="*/ 81 h 180"/>
                  <a:gd name="T50" fmla="*/ 3 w 181"/>
                  <a:gd name="T51" fmla="*/ 72 h 180"/>
                  <a:gd name="T52" fmla="*/ 8 w 181"/>
                  <a:gd name="T53" fmla="*/ 55 h 180"/>
                  <a:gd name="T54" fmla="*/ 17 w 181"/>
                  <a:gd name="T55" fmla="*/ 40 h 180"/>
                  <a:gd name="T56" fmla="*/ 27 w 181"/>
                  <a:gd name="T57" fmla="*/ 27 h 180"/>
                  <a:gd name="T58" fmla="*/ 41 w 181"/>
                  <a:gd name="T59" fmla="*/ 15 h 180"/>
                  <a:gd name="T60" fmla="*/ 56 w 181"/>
                  <a:gd name="T61" fmla="*/ 7 h 180"/>
                  <a:gd name="T62" fmla="*/ 73 w 181"/>
                  <a:gd name="T63" fmla="*/ 1 h 180"/>
                  <a:gd name="T64" fmla="*/ 82 w 181"/>
                  <a:gd name="T65" fmla="*/ 1 h 180"/>
                  <a:gd name="T66" fmla="*/ 91 w 181"/>
                  <a:gd name="T67" fmla="*/ 0 h 180"/>
                  <a:gd name="T68" fmla="*/ 91 w 181"/>
                  <a:gd name="T69" fmla="*/ 0 h 180"/>
                  <a:gd name="T70" fmla="*/ 100 w 181"/>
                  <a:gd name="T71" fmla="*/ 1 h 180"/>
                  <a:gd name="T72" fmla="*/ 109 w 181"/>
                  <a:gd name="T73" fmla="*/ 1 h 180"/>
                  <a:gd name="T74" fmla="*/ 125 w 181"/>
                  <a:gd name="T75" fmla="*/ 7 h 180"/>
                  <a:gd name="T76" fmla="*/ 142 w 181"/>
                  <a:gd name="T77" fmla="*/ 15 h 180"/>
                  <a:gd name="T78" fmla="*/ 154 w 181"/>
                  <a:gd name="T79" fmla="*/ 27 h 180"/>
                  <a:gd name="T80" fmla="*/ 166 w 181"/>
                  <a:gd name="T81" fmla="*/ 40 h 180"/>
                  <a:gd name="T82" fmla="*/ 174 w 181"/>
                  <a:gd name="T83" fmla="*/ 55 h 180"/>
                  <a:gd name="T84" fmla="*/ 180 w 181"/>
                  <a:gd name="T85" fmla="*/ 72 h 180"/>
                  <a:gd name="T86" fmla="*/ 181 w 181"/>
                  <a:gd name="T87" fmla="*/ 81 h 180"/>
                  <a:gd name="T88" fmla="*/ 181 w 181"/>
                  <a:gd name="T89" fmla="*/ 90 h 180"/>
                  <a:gd name="T90" fmla="*/ 181 w 181"/>
                  <a:gd name="T91" fmla="*/ 9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0">
                    <a:moveTo>
                      <a:pt x="181" y="90"/>
                    </a:moveTo>
                    <a:lnTo>
                      <a:pt x="181" y="90"/>
                    </a:lnTo>
                    <a:lnTo>
                      <a:pt x="181" y="99"/>
                    </a:lnTo>
                    <a:lnTo>
                      <a:pt x="180" y="108"/>
                    </a:lnTo>
                    <a:lnTo>
                      <a:pt x="174" y="125"/>
                    </a:lnTo>
                    <a:lnTo>
                      <a:pt x="166" y="141"/>
                    </a:lnTo>
                    <a:lnTo>
                      <a:pt x="154" y="153"/>
                    </a:lnTo>
                    <a:lnTo>
                      <a:pt x="142" y="165"/>
                    </a:lnTo>
                    <a:lnTo>
                      <a:pt x="125" y="173"/>
                    </a:lnTo>
                    <a:lnTo>
                      <a:pt x="109" y="179"/>
                    </a:lnTo>
                    <a:lnTo>
                      <a:pt x="100" y="180"/>
                    </a:lnTo>
                    <a:lnTo>
                      <a:pt x="91" y="180"/>
                    </a:lnTo>
                    <a:lnTo>
                      <a:pt x="91" y="180"/>
                    </a:lnTo>
                    <a:lnTo>
                      <a:pt x="82" y="180"/>
                    </a:lnTo>
                    <a:lnTo>
                      <a:pt x="73" y="179"/>
                    </a:lnTo>
                    <a:lnTo>
                      <a:pt x="56" y="173"/>
                    </a:lnTo>
                    <a:lnTo>
                      <a:pt x="41" y="165"/>
                    </a:lnTo>
                    <a:lnTo>
                      <a:pt x="27" y="153"/>
                    </a:lnTo>
                    <a:lnTo>
                      <a:pt x="17" y="141"/>
                    </a:lnTo>
                    <a:lnTo>
                      <a:pt x="8" y="125"/>
                    </a:lnTo>
                    <a:lnTo>
                      <a:pt x="3" y="108"/>
                    </a:lnTo>
                    <a:lnTo>
                      <a:pt x="2" y="99"/>
                    </a:lnTo>
                    <a:lnTo>
                      <a:pt x="0" y="90"/>
                    </a:lnTo>
                    <a:lnTo>
                      <a:pt x="0" y="90"/>
                    </a:lnTo>
                    <a:lnTo>
                      <a:pt x="2" y="81"/>
                    </a:lnTo>
                    <a:lnTo>
                      <a:pt x="3" y="72"/>
                    </a:lnTo>
                    <a:lnTo>
                      <a:pt x="8" y="55"/>
                    </a:lnTo>
                    <a:lnTo>
                      <a:pt x="17" y="40"/>
                    </a:lnTo>
                    <a:lnTo>
                      <a:pt x="27" y="27"/>
                    </a:lnTo>
                    <a:lnTo>
                      <a:pt x="41" y="15"/>
                    </a:lnTo>
                    <a:lnTo>
                      <a:pt x="56" y="7"/>
                    </a:lnTo>
                    <a:lnTo>
                      <a:pt x="73" y="1"/>
                    </a:lnTo>
                    <a:lnTo>
                      <a:pt x="82" y="1"/>
                    </a:lnTo>
                    <a:lnTo>
                      <a:pt x="91" y="0"/>
                    </a:lnTo>
                    <a:lnTo>
                      <a:pt x="91" y="0"/>
                    </a:lnTo>
                    <a:lnTo>
                      <a:pt x="100" y="1"/>
                    </a:lnTo>
                    <a:lnTo>
                      <a:pt x="109" y="1"/>
                    </a:lnTo>
                    <a:lnTo>
                      <a:pt x="125" y="7"/>
                    </a:lnTo>
                    <a:lnTo>
                      <a:pt x="142" y="15"/>
                    </a:lnTo>
                    <a:lnTo>
                      <a:pt x="154" y="27"/>
                    </a:lnTo>
                    <a:lnTo>
                      <a:pt x="166" y="40"/>
                    </a:lnTo>
                    <a:lnTo>
                      <a:pt x="174" y="55"/>
                    </a:lnTo>
                    <a:lnTo>
                      <a:pt x="180" y="72"/>
                    </a:lnTo>
                    <a:lnTo>
                      <a:pt x="181" y="81"/>
                    </a:lnTo>
                    <a:lnTo>
                      <a:pt x="181" y="90"/>
                    </a:lnTo>
                    <a:lnTo>
                      <a:pt x="181" y="9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88" name="Freeform 412">
                <a:extLst>
                  <a:ext uri="{FF2B5EF4-FFF2-40B4-BE49-F238E27FC236}">
                    <a16:creationId xmlns:a16="http://schemas.microsoft.com/office/drawing/2014/main" id="{EEEFEC07-1507-9E9B-2AEA-8ECD24432DBC}"/>
                  </a:ext>
                </a:extLst>
              </p:cNvPr>
              <p:cNvSpPr>
                <a:spLocks/>
              </p:cNvSpPr>
              <p:nvPr/>
            </p:nvSpPr>
            <p:spPr bwMode="auto">
              <a:xfrm>
                <a:off x="2127" y="4334"/>
                <a:ext cx="166" cy="166"/>
              </a:xfrm>
              <a:custGeom>
                <a:avLst/>
                <a:gdLst>
                  <a:gd name="T0" fmla="*/ 166 w 166"/>
                  <a:gd name="T1" fmla="*/ 83 h 166"/>
                  <a:gd name="T2" fmla="*/ 166 w 166"/>
                  <a:gd name="T3" fmla="*/ 83 h 166"/>
                  <a:gd name="T4" fmla="*/ 163 w 166"/>
                  <a:gd name="T5" fmla="*/ 100 h 166"/>
                  <a:gd name="T6" fmla="*/ 158 w 166"/>
                  <a:gd name="T7" fmla="*/ 115 h 166"/>
                  <a:gd name="T8" fmla="*/ 151 w 166"/>
                  <a:gd name="T9" fmla="*/ 128 h 166"/>
                  <a:gd name="T10" fmla="*/ 142 w 166"/>
                  <a:gd name="T11" fmla="*/ 142 h 166"/>
                  <a:gd name="T12" fmla="*/ 128 w 166"/>
                  <a:gd name="T13" fmla="*/ 151 h 166"/>
                  <a:gd name="T14" fmla="*/ 115 w 166"/>
                  <a:gd name="T15" fmla="*/ 158 h 166"/>
                  <a:gd name="T16" fmla="*/ 100 w 166"/>
                  <a:gd name="T17" fmla="*/ 163 h 166"/>
                  <a:gd name="T18" fmla="*/ 83 w 166"/>
                  <a:gd name="T19" fmla="*/ 166 h 166"/>
                  <a:gd name="T20" fmla="*/ 83 w 166"/>
                  <a:gd name="T21" fmla="*/ 166 h 166"/>
                  <a:gd name="T22" fmla="*/ 66 w 166"/>
                  <a:gd name="T23" fmla="*/ 163 h 166"/>
                  <a:gd name="T24" fmla="*/ 50 w 166"/>
                  <a:gd name="T25" fmla="*/ 158 h 166"/>
                  <a:gd name="T26" fmla="*/ 36 w 166"/>
                  <a:gd name="T27" fmla="*/ 151 h 166"/>
                  <a:gd name="T28" fmla="*/ 24 w 166"/>
                  <a:gd name="T29" fmla="*/ 142 h 166"/>
                  <a:gd name="T30" fmla="*/ 14 w 166"/>
                  <a:gd name="T31" fmla="*/ 128 h 166"/>
                  <a:gd name="T32" fmla="*/ 6 w 166"/>
                  <a:gd name="T33" fmla="*/ 115 h 166"/>
                  <a:gd name="T34" fmla="*/ 2 w 166"/>
                  <a:gd name="T35" fmla="*/ 100 h 166"/>
                  <a:gd name="T36" fmla="*/ 0 w 166"/>
                  <a:gd name="T37" fmla="*/ 83 h 166"/>
                  <a:gd name="T38" fmla="*/ 0 w 166"/>
                  <a:gd name="T39" fmla="*/ 83 h 166"/>
                  <a:gd name="T40" fmla="*/ 2 w 166"/>
                  <a:gd name="T41" fmla="*/ 66 h 166"/>
                  <a:gd name="T42" fmla="*/ 6 w 166"/>
                  <a:gd name="T43" fmla="*/ 50 h 166"/>
                  <a:gd name="T44" fmla="*/ 14 w 166"/>
                  <a:gd name="T45" fmla="*/ 36 h 166"/>
                  <a:gd name="T46" fmla="*/ 24 w 166"/>
                  <a:gd name="T47" fmla="*/ 24 h 166"/>
                  <a:gd name="T48" fmla="*/ 36 w 166"/>
                  <a:gd name="T49" fmla="*/ 14 h 166"/>
                  <a:gd name="T50" fmla="*/ 50 w 166"/>
                  <a:gd name="T51" fmla="*/ 6 h 166"/>
                  <a:gd name="T52" fmla="*/ 66 w 166"/>
                  <a:gd name="T53" fmla="*/ 2 h 166"/>
                  <a:gd name="T54" fmla="*/ 83 w 166"/>
                  <a:gd name="T55" fmla="*/ 0 h 166"/>
                  <a:gd name="T56" fmla="*/ 83 w 166"/>
                  <a:gd name="T57" fmla="*/ 0 h 166"/>
                  <a:gd name="T58" fmla="*/ 100 w 166"/>
                  <a:gd name="T59" fmla="*/ 2 h 166"/>
                  <a:gd name="T60" fmla="*/ 115 w 166"/>
                  <a:gd name="T61" fmla="*/ 6 h 166"/>
                  <a:gd name="T62" fmla="*/ 128 w 166"/>
                  <a:gd name="T63" fmla="*/ 14 h 166"/>
                  <a:gd name="T64" fmla="*/ 142 w 166"/>
                  <a:gd name="T65" fmla="*/ 24 h 166"/>
                  <a:gd name="T66" fmla="*/ 151 w 166"/>
                  <a:gd name="T67" fmla="*/ 36 h 166"/>
                  <a:gd name="T68" fmla="*/ 158 w 166"/>
                  <a:gd name="T69" fmla="*/ 50 h 166"/>
                  <a:gd name="T70" fmla="*/ 163 w 166"/>
                  <a:gd name="T71" fmla="*/ 66 h 166"/>
                  <a:gd name="T72" fmla="*/ 166 w 166"/>
                  <a:gd name="T73" fmla="*/ 83 h 166"/>
                  <a:gd name="T74" fmla="*/ 166 w 166"/>
                  <a:gd name="T7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166" y="83"/>
                    </a:moveTo>
                    <a:lnTo>
                      <a:pt x="166" y="83"/>
                    </a:lnTo>
                    <a:lnTo>
                      <a:pt x="163" y="100"/>
                    </a:lnTo>
                    <a:lnTo>
                      <a:pt x="158" y="115"/>
                    </a:lnTo>
                    <a:lnTo>
                      <a:pt x="151" y="128"/>
                    </a:lnTo>
                    <a:lnTo>
                      <a:pt x="142" y="142"/>
                    </a:lnTo>
                    <a:lnTo>
                      <a:pt x="128" y="151"/>
                    </a:lnTo>
                    <a:lnTo>
                      <a:pt x="115" y="158"/>
                    </a:lnTo>
                    <a:lnTo>
                      <a:pt x="100" y="163"/>
                    </a:lnTo>
                    <a:lnTo>
                      <a:pt x="83" y="166"/>
                    </a:lnTo>
                    <a:lnTo>
                      <a:pt x="83" y="166"/>
                    </a:lnTo>
                    <a:lnTo>
                      <a:pt x="66" y="163"/>
                    </a:lnTo>
                    <a:lnTo>
                      <a:pt x="50" y="158"/>
                    </a:lnTo>
                    <a:lnTo>
                      <a:pt x="36" y="151"/>
                    </a:lnTo>
                    <a:lnTo>
                      <a:pt x="24" y="142"/>
                    </a:lnTo>
                    <a:lnTo>
                      <a:pt x="14" y="128"/>
                    </a:lnTo>
                    <a:lnTo>
                      <a:pt x="6" y="115"/>
                    </a:lnTo>
                    <a:lnTo>
                      <a:pt x="2" y="100"/>
                    </a:lnTo>
                    <a:lnTo>
                      <a:pt x="0" y="83"/>
                    </a:lnTo>
                    <a:lnTo>
                      <a:pt x="0" y="83"/>
                    </a:lnTo>
                    <a:lnTo>
                      <a:pt x="2" y="66"/>
                    </a:lnTo>
                    <a:lnTo>
                      <a:pt x="6" y="50"/>
                    </a:lnTo>
                    <a:lnTo>
                      <a:pt x="14" y="36"/>
                    </a:lnTo>
                    <a:lnTo>
                      <a:pt x="24" y="24"/>
                    </a:lnTo>
                    <a:lnTo>
                      <a:pt x="36" y="14"/>
                    </a:lnTo>
                    <a:lnTo>
                      <a:pt x="50" y="6"/>
                    </a:lnTo>
                    <a:lnTo>
                      <a:pt x="66" y="2"/>
                    </a:lnTo>
                    <a:lnTo>
                      <a:pt x="83" y="0"/>
                    </a:lnTo>
                    <a:lnTo>
                      <a:pt x="83" y="0"/>
                    </a:lnTo>
                    <a:lnTo>
                      <a:pt x="100" y="2"/>
                    </a:lnTo>
                    <a:lnTo>
                      <a:pt x="115" y="6"/>
                    </a:lnTo>
                    <a:lnTo>
                      <a:pt x="128" y="14"/>
                    </a:lnTo>
                    <a:lnTo>
                      <a:pt x="142" y="24"/>
                    </a:lnTo>
                    <a:lnTo>
                      <a:pt x="151" y="36"/>
                    </a:lnTo>
                    <a:lnTo>
                      <a:pt x="158" y="50"/>
                    </a:lnTo>
                    <a:lnTo>
                      <a:pt x="163" y="66"/>
                    </a:lnTo>
                    <a:lnTo>
                      <a:pt x="166" y="83"/>
                    </a:lnTo>
                    <a:lnTo>
                      <a:pt x="166" y="8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89" name="Freeform 413">
                <a:extLst>
                  <a:ext uri="{FF2B5EF4-FFF2-40B4-BE49-F238E27FC236}">
                    <a16:creationId xmlns:a16="http://schemas.microsoft.com/office/drawing/2014/main" id="{885F3645-0AB3-D6F2-947F-F1DDAA493C7C}"/>
                  </a:ext>
                </a:extLst>
              </p:cNvPr>
              <p:cNvSpPr>
                <a:spLocks/>
              </p:cNvSpPr>
              <p:nvPr/>
            </p:nvSpPr>
            <p:spPr bwMode="auto">
              <a:xfrm>
                <a:off x="2281" y="4376"/>
                <a:ext cx="158" cy="157"/>
              </a:xfrm>
              <a:custGeom>
                <a:avLst/>
                <a:gdLst>
                  <a:gd name="T0" fmla="*/ 158 w 158"/>
                  <a:gd name="T1" fmla="*/ 79 h 157"/>
                  <a:gd name="T2" fmla="*/ 158 w 158"/>
                  <a:gd name="T3" fmla="*/ 79 h 157"/>
                  <a:gd name="T4" fmla="*/ 157 w 158"/>
                  <a:gd name="T5" fmla="*/ 94 h 157"/>
                  <a:gd name="T6" fmla="*/ 152 w 158"/>
                  <a:gd name="T7" fmla="*/ 109 h 157"/>
                  <a:gd name="T8" fmla="*/ 145 w 158"/>
                  <a:gd name="T9" fmla="*/ 122 h 157"/>
                  <a:gd name="T10" fmla="*/ 134 w 158"/>
                  <a:gd name="T11" fmla="*/ 134 h 157"/>
                  <a:gd name="T12" fmla="*/ 123 w 158"/>
                  <a:gd name="T13" fmla="*/ 143 h 157"/>
                  <a:gd name="T14" fmla="*/ 110 w 158"/>
                  <a:gd name="T15" fmla="*/ 151 h 157"/>
                  <a:gd name="T16" fmla="*/ 95 w 158"/>
                  <a:gd name="T17" fmla="*/ 155 h 157"/>
                  <a:gd name="T18" fmla="*/ 80 w 158"/>
                  <a:gd name="T19" fmla="*/ 157 h 157"/>
                  <a:gd name="T20" fmla="*/ 80 w 158"/>
                  <a:gd name="T21" fmla="*/ 157 h 157"/>
                  <a:gd name="T22" fmla="*/ 63 w 158"/>
                  <a:gd name="T23" fmla="*/ 155 h 157"/>
                  <a:gd name="T24" fmla="*/ 48 w 158"/>
                  <a:gd name="T25" fmla="*/ 151 h 157"/>
                  <a:gd name="T26" fmla="*/ 35 w 158"/>
                  <a:gd name="T27" fmla="*/ 143 h 157"/>
                  <a:gd name="T28" fmla="*/ 24 w 158"/>
                  <a:gd name="T29" fmla="*/ 134 h 157"/>
                  <a:gd name="T30" fmla="*/ 13 w 158"/>
                  <a:gd name="T31" fmla="*/ 122 h 157"/>
                  <a:gd name="T32" fmla="*/ 6 w 158"/>
                  <a:gd name="T33" fmla="*/ 109 h 157"/>
                  <a:gd name="T34" fmla="*/ 1 w 158"/>
                  <a:gd name="T35" fmla="*/ 94 h 157"/>
                  <a:gd name="T36" fmla="*/ 0 w 158"/>
                  <a:gd name="T37" fmla="*/ 79 h 157"/>
                  <a:gd name="T38" fmla="*/ 0 w 158"/>
                  <a:gd name="T39" fmla="*/ 79 h 157"/>
                  <a:gd name="T40" fmla="*/ 1 w 158"/>
                  <a:gd name="T41" fmla="*/ 62 h 157"/>
                  <a:gd name="T42" fmla="*/ 6 w 158"/>
                  <a:gd name="T43" fmla="*/ 47 h 157"/>
                  <a:gd name="T44" fmla="*/ 13 w 158"/>
                  <a:gd name="T45" fmla="*/ 35 h 157"/>
                  <a:gd name="T46" fmla="*/ 24 w 158"/>
                  <a:gd name="T47" fmla="*/ 23 h 157"/>
                  <a:gd name="T48" fmla="*/ 35 w 158"/>
                  <a:gd name="T49" fmla="*/ 14 h 157"/>
                  <a:gd name="T50" fmla="*/ 48 w 158"/>
                  <a:gd name="T51" fmla="*/ 6 h 157"/>
                  <a:gd name="T52" fmla="*/ 63 w 158"/>
                  <a:gd name="T53" fmla="*/ 2 h 157"/>
                  <a:gd name="T54" fmla="*/ 80 w 158"/>
                  <a:gd name="T55" fmla="*/ 0 h 157"/>
                  <a:gd name="T56" fmla="*/ 80 w 158"/>
                  <a:gd name="T57" fmla="*/ 0 h 157"/>
                  <a:gd name="T58" fmla="*/ 95 w 158"/>
                  <a:gd name="T59" fmla="*/ 2 h 157"/>
                  <a:gd name="T60" fmla="*/ 110 w 158"/>
                  <a:gd name="T61" fmla="*/ 6 h 157"/>
                  <a:gd name="T62" fmla="*/ 123 w 158"/>
                  <a:gd name="T63" fmla="*/ 14 h 157"/>
                  <a:gd name="T64" fmla="*/ 134 w 158"/>
                  <a:gd name="T65" fmla="*/ 23 h 157"/>
                  <a:gd name="T66" fmla="*/ 145 w 158"/>
                  <a:gd name="T67" fmla="*/ 35 h 157"/>
                  <a:gd name="T68" fmla="*/ 152 w 158"/>
                  <a:gd name="T69" fmla="*/ 47 h 157"/>
                  <a:gd name="T70" fmla="*/ 157 w 158"/>
                  <a:gd name="T71" fmla="*/ 62 h 157"/>
                  <a:gd name="T72" fmla="*/ 158 w 158"/>
                  <a:gd name="T73" fmla="*/ 79 h 157"/>
                  <a:gd name="T74" fmla="*/ 158 w 158"/>
                  <a:gd name="T75"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57">
                    <a:moveTo>
                      <a:pt x="158" y="79"/>
                    </a:moveTo>
                    <a:lnTo>
                      <a:pt x="158" y="79"/>
                    </a:lnTo>
                    <a:lnTo>
                      <a:pt x="157" y="94"/>
                    </a:lnTo>
                    <a:lnTo>
                      <a:pt x="152" y="109"/>
                    </a:lnTo>
                    <a:lnTo>
                      <a:pt x="145" y="122"/>
                    </a:lnTo>
                    <a:lnTo>
                      <a:pt x="134" y="134"/>
                    </a:lnTo>
                    <a:lnTo>
                      <a:pt x="123" y="143"/>
                    </a:lnTo>
                    <a:lnTo>
                      <a:pt x="110" y="151"/>
                    </a:lnTo>
                    <a:lnTo>
                      <a:pt x="95" y="155"/>
                    </a:lnTo>
                    <a:lnTo>
                      <a:pt x="80" y="157"/>
                    </a:lnTo>
                    <a:lnTo>
                      <a:pt x="80" y="157"/>
                    </a:lnTo>
                    <a:lnTo>
                      <a:pt x="63" y="155"/>
                    </a:lnTo>
                    <a:lnTo>
                      <a:pt x="48" y="151"/>
                    </a:lnTo>
                    <a:lnTo>
                      <a:pt x="35" y="143"/>
                    </a:lnTo>
                    <a:lnTo>
                      <a:pt x="24" y="134"/>
                    </a:lnTo>
                    <a:lnTo>
                      <a:pt x="13" y="122"/>
                    </a:lnTo>
                    <a:lnTo>
                      <a:pt x="6" y="109"/>
                    </a:lnTo>
                    <a:lnTo>
                      <a:pt x="1" y="94"/>
                    </a:lnTo>
                    <a:lnTo>
                      <a:pt x="0" y="79"/>
                    </a:lnTo>
                    <a:lnTo>
                      <a:pt x="0" y="79"/>
                    </a:lnTo>
                    <a:lnTo>
                      <a:pt x="1" y="62"/>
                    </a:lnTo>
                    <a:lnTo>
                      <a:pt x="6" y="47"/>
                    </a:lnTo>
                    <a:lnTo>
                      <a:pt x="13" y="35"/>
                    </a:lnTo>
                    <a:lnTo>
                      <a:pt x="24" y="23"/>
                    </a:lnTo>
                    <a:lnTo>
                      <a:pt x="35" y="14"/>
                    </a:lnTo>
                    <a:lnTo>
                      <a:pt x="48" y="6"/>
                    </a:lnTo>
                    <a:lnTo>
                      <a:pt x="63" y="2"/>
                    </a:lnTo>
                    <a:lnTo>
                      <a:pt x="80" y="0"/>
                    </a:lnTo>
                    <a:lnTo>
                      <a:pt x="80" y="0"/>
                    </a:lnTo>
                    <a:lnTo>
                      <a:pt x="95" y="2"/>
                    </a:lnTo>
                    <a:lnTo>
                      <a:pt x="110" y="6"/>
                    </a:lnTo>
                    <a:lnTo>
                      <a:pt x="123" y="14"/>
                    </a:lnTo>
                    <a:lnTo>
                      <a:pt x="134" y="23"/>
                    </a:lnTo>
                    <a:lnTo>
                      <a:pt x="145" y="35"/>
                    </a:lnTo>
                    <a:lnTo>
                      <a:pt x="152" y="47"/>
                    </a:lnTo>
                    <a:lnTo>
                      <a:pt x="157" y="62"/>
                    </a:lnTo>
                    <a:lnTo>
                      <a:pt x="158" y="79"/>
                    </a:lnTo>
                    <a:lnTo>
                      <a:pt x="158" y="7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0" name="Freeform 414">
                <a:extLst>
                  <a:ext uri="{FF2B5EF4-FFF2-40B4-BE49-F238E27FC236}">
                    <a16:creationId xmlns:a16="http://schemas.microsoft.com/office/drawing/2014/main" id="{AD00FB2B-DC21-CDED-6DC4-BF5454979FED}"/>
                  </a:ext>
                </a:extLst>
              </p:cNvPr>
              <p:cNvSpPr>
                <a:spLocks/>
              </p:cNvSpPr>
              <p:nvPr/>
            </p:nvSpPr>
            <p:spPr bwMode="auto">
              <a:xfrm>
                <a:off x="2457" y="4595"/>
                <a:ext cx="163" cy="280"/>
              </a:xfrm>
              <a:custGeom>
                <a:avLst/>
                <a:gdLst>
                  <a:gd name="T0" fmla="*/ 163 w 163"/>
                  <a:gd name="T1" fmla="*/ 140 h 280"/>
                  <a:gd name="T2" fmla="*/ 163 w 163"/>
                  <a:gd name="T3" fmla="*/ 140 h 280"/>
                  <a:gd name="T4" fmla="*/ 161 w 163"/>
                  <a:gd name="T5" fmla="*/ 169 h 280"/>
                  <a:gd name="T6" fmla="*/ 157 w 163"/>
                  <a:gd name="T7" fmla="*/ 194 h 280"/>
                  <a:gd name="T8" fmla="*/ 149 w 163"/>
                  <a:gd name="T9" fmla="*/ 218 h 280"/>
                  <a:gd name="T10" fmla="*/ 139 w 163"/>
                  <a:gd name="T11" fmla="*/ 239 h 280"/>
                  <a:gd name="T12" fmla="*/ 133 w 163"/>
                  <a:gd name="T13" fmla="*/ 249 h 280"/>
                  <a:gd name="T14" fmla="*/ 127 w 163"/>
                  <a:gd name="T15" fmla="*/ 256 h 280"/>
                  <a:gd name="T16" fmla="*/ 121 w 163"/>
                  <a:gd name="T17" fmla="*/ 264 h 280"/>
                  <a:gd name="T18" fmla="*/ 113 w 163"/>
                  <a:gd name="T19" fmla="*/ 270 h 280"/>
                  <a:gd name="T20" fmla="*/ 106 w 163"/>
                  <a:gd name="T21" fmla="*/ 274 h 280"/>
                  <a:gd name="T22" fmla="*/ 98 w 163"/>
                  <a:gd name="T23" fmla="*/ 279 h 280"/>
                  <a:gd name="T24" fmla="*/ 91 w 163"/>
                  <a:gd name="T25" fmla="*/ 280 h 280"/>
                  <a:gd name="T26" fmla="*/ 82 w 163"/>
                  <a:gd name="T27" fmla="*/ 280 h 280"/>
                  <a:gd name="T28" fmla="*/ 82 w 163"/>
                  <a:gd name="T29" fmla="*/ 280 h 280"/>
                  <a:gd name="T30" fmla="*/ 74 w 163"/>
                  <a:gd name="T31" fmla="*/ 280 h 280"/>
                  <a:gd name="T32" fmla="*/ 65 w 163"/>
                  <a:gd name="T33" fmla="*/ 279 h 280"/>
                  <a:gd name="T34" fmla="*/ 57 w 163"/>
                  <a:gd name="T35" fmla="*/ 274 h 280"/>
                  <a:gd name="T36" fmla="*/ 50 w 163"/>
                  <a:gd name="T37" fmla="*/ 270 h 280"/>
                  <a:gd name="T38" fmla="*/ 42 w 163"/>
                  <a:gd name="T39" fmla="*/ 264 h 280"/>
                  <a:gd name="T40" fmla="*/ 36 w 163"/>
                  <a:gd name="T41" fmla="*/ 256 h 280"/>
                  <a:gd name="T42" fmla="*/ 30 w 163"/>
                  <a:gd name="T43" fmla="*/ 249 h 280"/>
                  <a:gd name="T44" fmla="*/ 24 w 163"/>
                  <a:gd name="T45" fmla="*/ 239 h 280"/>
                  <a:gd name="T46" fmla="*/ 14 w 163"/>
                  <a:gd name="T47" fmla="*/ 218 h 280"/>
                  <a:gd name="T48" fmla="*/ 6 w 163"/>
                  <a:gd name="T49" fmla="*/ 194 h 280"/>
                  <a:gd name="T50" fmla="*/ 2 w 163"/>
                  <a:gd name="T51" fmla="*/ 169 h 280"/>
                  <a:gd name="T52" fmla="*/ 0 w 163"/>
                  <a:gd name="T53" fmla="*/ 140 h 280"/>
                  <a:gd name="T54" fmla="*/ 0 w 163"/>
                  <a:gd name="T55" fmla="*/ 140 h 280"/>
                  <a:gd name="T56" fmla="*/ 2 w 163"/>
                  <a:gd name="T57" fmla="*/ 111 h 280"/>
                  <a:gd name="T58" fmla="*/ 6 w 163"/>
                  <a:gd name="T59" fmla="*/ 86 h 280"/>
                  <a:gd name="T60" fmla="*/ 14 w 163"/>
                  <a:gd name="T61" fmla="*/ 62 h 280"/>
                  <a:gd name="T62" fmla="*/ 24 w 163"/>
                  <a:gd name="T63" fmla="*/ 40 h 280"/>
                  <a:gd name="T64" fmla="*/ 30 w 163"/>
                  <a:gd name="T65" fmla="*/ 31 h 280"/>
                  <a:gd name="T66" fmla="*/ 36 w 163"/>
                  <a:gd name="T67" fmla="*/ 22 h 280"/>
                  <a:gd name="T68" fmla="*/ 42 w 163"/>
                  <a:gd name="T69" fmla="*/ 16 h 280"/>
                  <a:gd name="T70" fmla="*/ 50 w 163"/>
                  <a:gd name="T71" fmla="*/ 10 h 280"/>
                  <a:gd name="T72" fmla="*/ 57 w 163"/>
                  <a:gd name="T73" fmla="*/ 6 h 280"/>
                  <a:gd name="T74" fmla="*/ 65 w 163"/>
                  <a:gd name="T75" fmla="*/ 1 h 280"/>
                  <a:gd name="T76" fmla="*/ 74 w 163"/>
                  <a:gd name="T77" fmla="*/ 0 h 280"/>
                  <a:gd name="T78" fmla="*/ 82 w 163"/>
                  <a:gd name="T79" fmla="*/ 0 h 280"/>
                  <a:gd name="T80" fmla="*/ 82 w 163"/>
                  <a:gd name="T81" fmla="*/ 0 h 280"/>
                  <a:gd name="T82" fmla="*/ 91 w 163"/>
                  <a:gd name="T83" fmla="*/ 0 h 280"/>
                  <a:gd name="T84" fmla="*/ 98 w 163"/>
                  <a:gd name="T85" fmla="*/ 1 h 280"/>
                  <a:gd name="T86" fmla="*/ 106 w 163"/>
                  <a:gd name="T87" fmla="*/ 6 h 280"/>
                  <a:gd name="T88" fmla="*/ 113 w 163"/>
                  <a:gd name="T89" fmla="*/ 10 h 280"/>
                  <a:gd name="T90" fmla="*/ 121 w 163"/>
                  <a:gd name="T91" fmla="*/ 16 h 280"/>
                  <a:gd name="T92" fmla="*/ 127 w 163"/>
                  <a:gd name="T93" fmla="*/ 22 h 280"/>
                  <a:gd name="T94" fmla="*/ 133 w 163"/>
                  <a:gd name="T95" fmla="*/ 31 h 280"/>
                  <a:gd name="T96" fmla="*/ 139 w 163"/>
                  <a:gd name="T97" fmla="*/ 40 h 280"/>
                  <a:gd name="T98" fmla="*/ 149 w 163"/>
                  <a:gd name="T99" fmla="*/ 62 h 280"/>
                  <a:gd name="T100" fmla="*/ 157 w 163"/>
                  <a:gd name="T101" fmla="*/ 86 h 280"/>
                  <a:gd name="T102" fmla="*/ 161 w 163"/>
                  <a:gd name="T103" fmla="*/ 111 h 280"/>
                  <a:gd name="T104" fmla="*/ 163 w 163"/>
                  <a:gd name="T105" fmla="*/ 140 h 280"/>
                  <a:gd name="T106" fmla="*/ 163 w 163"/>
                  <a:gd name="T107" fmla="*/ 14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3" h="280">
                    <a:moveTo>
                      <a:pt x="163" y="140"/>
                    </a:moveTo>
                    <a:lnTo>
                      <a:pt x="163" y="140"/>
                    </a:lnTo>
                    <a:lnTo>
                      <a:pt x="161" y="169"/>
                    </a:lnTo>
                    <a:lnTo>
                      <a:pt x="157" y="194"/>
                    </a:lnTo>
                    <a:lnTo>
                      <a:pt x="149" y="218"/>
                    </a:lnTo>
                    <a:lnTo>
                      <a:pt x="139" y="239"/>
                    </a:lnTo>
                    <a:lnTo>
                      <a:pt x="133" y="249"/>
                    </a:lnTo>
                    <a:lnTo>
                      <a:pt x="127" y="256"/>
                    </a:lnTo>
                    <a:lnTo>
                      <a:pt x="121" y="264"/>
                    </a:lnTo>
                    <a:lnTo>
                      <a:pt x="113" y="270"/>
                    </a:lnTo>
                    <a:lnTo>
                      <a:pt x="106" y="274"/>
                    </a:lnTo>
                    <a:lnTo>
                      <a:pt x="98" y="279"/>
                    </a:lnTo>
                    <a:lnTo>
                      <a:pt x="91" y="280"/>
                    </a:lnTo>
                    <a:lnTo>
                      <a:pt x="82" y="280"/>
                    </a:lnTo>
                    <a:lnTo>
                      <a:pt x="82" y="280"/>
                    </a:lnTo>
                    <a:lnTo>
                      <a:pt x="74" y="280"/>
                    </a:lnTo>
                    <a:lnTo>
                      <a:pt x="65" y="279"/>
                    </a:lnTo>
                    <a:lnTo>
                      <a:pt x="57" y="274"/>
                    </a:lnTo>
                    <a:lnTo>
                      <a:pt x="50" y="270"/>
                    </a:lnTo>
                    <a:lnTo>
                      <a:pt x="42" y="264"/>
                    </a:lnTo>
                    <a:lnTo>
                      <a:pt x="36" y="256"/>
                    </a:lnTo>
                    <a:lnTo>
                      <a:pt x="30" y="249"/>
                    </a:lnTo>
                    <a:lnTo>
                      <a:pt x="24" y="239"/>
                    </a:lnTo>
                    <a:lnTo>
                      <a:pt x="14" y="218"/>
                    </a:lnTo>
                    <a:lnTo>
                      <a:pt x="6" y="194"/>
                    </a:lnTo>
                    <a:lnTo>
                      <a:pt x="2" y="169"/>
                    </a:lnTo>
                    <a:lnTo>
                      <a:pt x="0" y="140"/>
                    </a:lnTo>
                    <a:lnTo>
                      <a:pt x="0" y="140"/>
                    </a:lnTo>
                    <a:lnTo>
                      <a:pt x="2" y="111"/>
                    </a:lnTo>
                    <a:lnTo>
                      <a:pt x="6" y="86"/>
                    </a:lnTo>
                    <a:lnTo>
                      <a:pt x="14" y="62"/>
                    </a:lnTo>
                    <a:lnTo>
                      <a:pt x="24" y="40"/>
                    </a:lnTo>
                    <a:lnTo>
                      <a:pt x="30" y="31"/>
                    </a:lnTo>
                    <a:lnTo>
                      <a:pt x="36" y="22"/>
                    </a:lnTo>
                    <a:lnTo>
                      <a:pt x="42" y="16"/>
                    </a:lnTo>
                    <a:lnTo>
                      <a:pt x="50" y="10"/>
                    </a:lnTo>
                    <a:lnTo>
                      <a:pt x="57" y="6"/>
                    </a:lnTo>
                    <a:lnTo>
                      <a:pt x="65" y="1"/>
                    </a:lnTo>
                    <a:lnTo>
                      <a:pt x="74" y="0"/>
                    </a:lnTo>
                    <a:lnTo>
                      <a:pt x="82" y="0"/>
                    </a:lnTo>
                    <a:lnTo>
                      <a:pt x="82" y="0"/>
                    </a:lnTo>
                    <a:lnTo>
                      <a:pt x="91" y="0"/>
                    </a:lnTo>
                    <a:lnTo>
                      <a:pt x="98" y="1"/>
                    </a:lnTo>
                    <a:lnTo>
                      <a:pt x="106" y="6"/>
                    </a:lnTo>
                    <a:lnTo>
                      <a:pt x="113" y="10"/>
                    </a:lnTo>
                    <a:lnTo>
                      <a:pt x="121" y="16"/>
                    </a:lnTo>
                    <a:lnTo>
                      <a:pt x="127" y="22"/>
                    </a:lnTo>
                    <a:lnTo>
                      <a:pt x="133" y="31"/>
                    </a:lnTo>
                    <a:lnTo>
                      <a:pt x="139" y="40"/>
                    </a:lnTo>
                    <a:lnTo>
                      <a:pt x="149" y="62"/>
                    </a:lnTo>
                    <a:lnTo>
                      <a:pt x="157" y="86"/>
                    </a:lnTo>
                    <a:lnTo>
                      <a:pt x="161" y="111"/>
                    </a:lnTo>
                    <a:lnTo>
                      <a:pt x="163" y="140"/>
                    </a:lnTo>
                    <a:lnTo>
                      <a:pt x="163" y="14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1" name="Freeform 415">
                <a:extLst>
                  <a:ext uri="{FF2B5EF4-FFF2-40B4-BE49-F238E27FC236}">
                    <a16:creationId xmlns:a16="http://schemas.microsoft.com/office/drawing/2014/main" id="{2742FFF3-FB3B-75E0-65FF-65E723523875}"/>
                  </a:ext>
                </a:extLst>
              </p:cNvPr>
              <p:cNvSpPr>
                <a:spLocks/>
              </p:cNvSpPr>
              <p:nvPr/>
            </p:nvSpPr>
            <p:spPr bwMode="auto">
              <a:xfrm>
                <a:off x="2306" y="4512"/>
                <a:ext cx="132" cy="104"/>
              </a:xfrm>
              <a:custGeom>
                <a:avLst/>
                <a:gdLst>
                  <a:gd name="T0" fmla="*/ 132 w 132"/>
                  <a:gd name="T1" fmla="*/ 51 h 104"/>
                  <a:gd name="T2" fmla="*/ 132 w 132"/>
                  <a:gd name="T3" fmla="*/ 51 h 104"/>
                  <a:gd name="T4" fmla="*/ 130 w 132"/>
                  <a:gd name="T5" fmla="*/ 62 h 104"/>
                  <a:gd name="T6" fmla="*/ 127 w 132"/>
                  <a:gd name="T7" fmla="*/ 72 h 104"/>
                  <a:gd name="T8" fmla="*/ 121 w 132"/>
                  <a:gd name="T9" fmla="*/ 81 h 104"/>
                  <a:gd name="T10" fmla="*/ 114 w 132"/>
                  <a:gd name="T11" fmla="*/ 89 h 104"/>
                  <a:gd name="T12" fmla="*/ 103 w 132"/>
                  <a:gd name="T13" fmla="*/ 95 h 104"/>
                  <a:gd name="T14" fmla="*/ 92 w 132"/>
                  <a:gd name="T15" fmla="*/ 99 h 104"/>
                  <a:gd name="T16" fmla="*/ 79 w 132"/>
                  <a:gd name="T17" fmla="*/ 102 h 104"/>
                  <a:gd name="T18" fmla="*/ 67 w 132"/>
                  <a:gd name="T19" fmla="*/ 104 h 104"/>
                  <a:gd name="T20" fmla="*/ 67 w 132"/>
                  <a:gd name="T21" fmla="*/ 104 h 104"/>
                  <a:gd name="T22" fmla="*/ 53 w 132"/>
                  <a:gd name="T23" fmla="*/ 102 h 104"/>
                  <a:gd name="T24" fmla="*/ 41 w 132"/>
                  <a:gd name="T25" fmla="*/ 99 h 104"/>
                  <a:gd name="T26" fmla="*/ 29 w 132"/>
                  <a:gd name="T27" fmla="*/ 95 h 104"/>
                  <a:gd name="T28" fmla="*/ 20 w 132"/>
                  <a:gd name="T29" fmla="*/ 89 h 104"/>
                  <a:gd name="T30" fmla="*/ 11 w 132"/>
                  <a:gd name="T31" fmla="*/ 81 h 104"/>
                  <a:gd name="T32" fmla="*/ 5 w 132"/>
                  <a:gd name="T33" fmla="*/ 72 h 104"/>
                  <a:gd name="T34" fmla="*/ 2 w 132"/>
                  <a:gd name="T35" fmla="*/ 62 h 104"/>
                  <a:gd name="T36" fmla="*/ 0 w 132"/>
                  <a:gd name="T37" fmla="*/ 51 h 104"/>
                  <a:gd name="T38" fmla="*/ 0 w 132"/>
                  <a:gd name="T39" fmla="*/ 51 h 104"/>
                  <a:gd name="T40" fmla="*/ 2 w 132"/>
                  <a:gd name="T41" fmla="*/ 42 h 104"/>
                  <a:gd name="T42" fmla="*/ 5 w 132"/>
                  <a:gd name="T43" fmla="*/ 32 h 104"/>
                  <a:gd name="T44" fmla="*/ 11 w 132"/>
                  <a:gd name="T45" fmla="*/ 23 h 104"/>
                  <a:gd name="T46" fmla="*/ 20 w 132"/>
                  <a:gd name="T47" fmla="*/ 15 h 104"/>
                  <a:gd name="T48" fmla="*/ 29 w 132"/>
                  <a:gd name="T49" fmla="*/ 9 h 104"/>
                  <a:gd name="T50" fmla="*/ 41 w 132"/>
                  <a:gd name="T51" fmla="*/ 4 h 104"/>
                  <a:gd name="T52" fmla="*/ 53 w 132"/>
                  <a:gd name="T53" fmla="*/ 1 h 104"/>
                  <a:gd name="T54" fmla="*/ 67 w 132"/>
                  <a:gd name="T55" fmla="*/ 0 h 104"/>
                  <a:gd name="T56" fmla="*/ 67 w 132"/>
                  <a:gd name="T57" fmla="*/ 0 h 104"/>
                  <a:gd name="T58" fmla="*/ 79 w 132"/>
                  <a:gd name="T59" fmla="*/ 1 h 104"/>
                  <a:gd name="T60" fmla="*/ 92 w 132"/>
                  <a:gd name="T61" fmla="*/ 4 h 104"/>
                  <a:gd name="T62" fmla="*/ 103 w 132"/>
                  <a:gd name="T63" fmla="*/ 9 h 104"/>
                  <a:gd name="T64" fmla="*/ 114 w 132"/>
                  <a:gd name="T65" fmla="*/ 15 h 104"/>
                  <a:gd name="T66" fmla="*/ 121 w 132"/>
                  <a:gd name="T67" fmla="*/ 23 h 104"/>
                  <a:gd name="T68" fmla="*/ 127 w 132"/>
                  <a:gd name="T69" fmla="*/ 32 h 104"/>
                  <a:gd name="T70" fmla="*/ 130 w 132"/>
                  <a:gd name="T71" fmla="*/ 42 h 104"/>
                  <a:gd name="T72" fmla="*/ 132 w 132"/>
                  <a:gd name="T73" fmla="*/ 51 h 104"/>
                  <a:gd name="T74" fmla="*/ 132 w 132"/>
                  <a:gd name="T75" fmla="*/ 5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04">
                    <a:moveTo>
                      <a:pt x="132" y="51"/>
                    </a:moveTo>
                    <a:lnTo>
                      <a:pt x="132" y="51"/>
                    </a:lnTo>
                    <a:lnTo>
                      <a:pt x="130" y="62"/>
                    </a:lnTo>
                    <a:lnTo>
                      <a:pt x="127" y="72"/>
                    </a:lnTo>
                    <a:lnTo>
                      <a:pt x="121" y="81"/>
                    </a:lnTo>
                    <a:lnTo>
                      <a:pt x="114" y="89"/>
                    </a:lnTo>
                    <a:lnTo>
                      <a:pt x="103" y="95"/>
                    </a:lnTo>
                    <a:lnTo>
                      <a:pt x="92" y="99"/>
                    </a:lnTo>
                    <a:lnTo>
                      <a:pt x="79" y="102"/>
                    </a:lnTo>
                    <a:lnTo>
                      <a:pt x="67" y="104"/>
                    </a:lnTo>
                    <a:lnTo>
                      <a:pt x="67" y="104"/>
                    </a:lnTo>
                    <a:lnTo>
                      <a:pt x="53" y="102"/>
                    </a:lnTo>
                    <a:lnTo>
                      <a:pt x="41" y="99"/>
                    </a:lnTo>
                    <a:lnTo>
                      <a:pt x="29" y="95"/>
                    </a:lnTo>
                    <a:lnTo>
                      <a:pt x="20" y="89"/>
                    </a:lnTo>
                    <a:lnTo>
                      <a:pt x="11" y="81"/>
                    </a:lnTo>
                    <a:lnTo>
                      <a:pt x="5" y="72"/>
                    </a:lnTo>
                    <a:lnTo>
                      <a:pt x="2" y="62"/>
                    </a:lnTo>
                    <a:lnTo>
                      <a:pt x="0" y="51"/>
                    </a:lnTo>
                    <a:lnTo>
                      <a:pt x="0" y="51"/>
                    </a:lnTo>
                    <a:lnTo>
                      <a:pt x="2" y="42"/>
                    </a:lnTo>
                    <a:lnTo>
                      <a:pt x="5" y="32"/>
                    </a:lnTo>
                    <a:lnTo>
                      <a:pt x="11" y="23"/>
                    </a:lnTo>
                    <a:lnTo>
                      <a:pt x="20" y="15"/>
                    </a:lnTo>
                    <a:lnTo>
                      <a:pt x="29" y="9"/>
                    </a:lnTo>
                    <a:lnTo>
                      <a:pt x="41" y="4"/>
                    </a:lnTo>
                    <a:lnTo>
                      <a:pt x="53" y="1"/>
                    </a:lnTo>
                    <a:lnTo>
                      <a:pt x="67" y="0"/>
                    </a:lnTo>
                    <a:lnTo>
                      <a:pt x="67" y="0"/>
                    </a:lnTo>
                    <a:lnTo>
                      <a:pt x="79" y="1"/>
                    </a:lnTo>
                    <a:lnTo>
                      <a:pt x="92" y="4"/>
                    </a:lnTo>
                    <a:lnTo>
                      <a:pt x="103" y="9"/>
                    </a:lnTo>
                    <a:lnTo>
                      <a:pt x="114" y="15"/>
                    </a:lnTo>
                    <a:lnTo>
                      <a:pt x="121" y="23"/>
                    </a:lnTo>
                    <a:lnTo>
                      <a:pt x="127" y="32"/>
                    </a:lnTo>
                    <a:lnTo>
                      <a:pt x="130" y="42"/>
                    </a:lnTo>
                    <a:lnTo>
                      <a:pt x="132" y="51"/>
                    </a:lnTo>
                    <a:lnTo>
                      <a:pt x="132" y="5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2" name="Freeform 416">
                <a:extLst>
                  <a:ext uri="{FF2B5EF4-FFF2-40B4-BE49-F238E27FC236}">
                    <a16:creationId xmlns:a16="http://schemas.microsoft.com/office/drawing/2014/main" id="{EB544465-E4E2-935D-8948-EC03C8DE2458}"/>
                  </a:ext>
                </a:extLst>
              </p:cNvPr>
              <p:cNvSpPr>
                <a:spLocks/>
              </p:cNvSpPr>
              <p:nvPr/>
            </p:nvSpPr>
            <p:spPr bwMode="auto">
              <a:xfrm>
                <a:off x="2412" y="4464"/>
                <a:ext cx="133" cy="206"/>
              </a:xfrm>
              <a:custGeom>
                <a:avLst/>
                <a:gdLst>
                  <a:gd name="T0" fmla="*/ 133 w 133"/>
                  <a:gd name="T1" fmla="*/ 104 h 206"/>
                  <a:gd name="T2" fmla="*/ 133 w 133"/>
                  <a:gd name="T3" fmla="*/ 104 h 206"/>
                  <a:gd name="T4" fmla="*/ 131 w 133"/>
                  <a:gd name="T5" fmla="*/ 123 h 206"/>
                  <a:gd name="T6" fmla="*/ 127 w 133"/>
                  <a:gd name="T7" fmla="*/ 143 h 206"/>
                  <a:gd name="T8" fmla="*/ 121 w 133"/>
                  <a:gd name="T9" fmla="*/ 161 h 206"/>
                  <a:gd name="T10" fmla="*/ 113 w 133"/>
                  <a:gd name="T11" fmla="*/ 176 h 206"/>
                  <a:gd name="T12" fmla="*/ 102 w 133"/>
                  <a:gd name="T13" fmla="*/ 188 h 206"/>
                  <a:gd name="T14" fmla="*/ 92 w 133"/>
                  <a:gd name="T15" fmla="*/ 197 h 206"/>
                  <a:gd name="T16" fmla="*/ 86 w 133"/>
                  <a:gd name="T17" fmla="*/ 202 h 206"/>
                  <a:gd name="T18" fmla="*/ 80 w 133"/>
                  <a:gd name="T19" fmla="*/ 203 h 206"/>
                  <a:gd name="T20" fmla="*/ 72 w 133"/>
                  <a:gd name="T21" fmla="*/ 205 h 206"/>
                  <a:gd name="T22" fmla="*/ 66 w 133"/>
                  <a:gd name="T23" fmla="*/ 206 h 206"/>
                  <a:gd name="T24" fmla="*/ 66 w 133"/>
                  <a:gd name="T25" fmla="*/ 206 h 206"/>
                  <a:gd name="T26" fmla="*/ 59 w 133"/>
                  <a:gd name="T27" fmla="*/ 205 h 206"/>
                  <a:gd name="T28" fmla="*/ 53 w 133"/>
                  <a:gd name="T29" fmla="*/ 203 h 206"/>
                  <a:gd name="T30" fmla="*/ 47 w 133"/>
                  <a:gd name="T31" fmla="*/ 202 h 206"/>
                  <a:gd name="T32" fmla="*/ 41 w 133"/>
                  <a:gd name="T33" fmla="*/ 197 h 206"/>
                  <a:gd name="T34" fmla="*/ 29 w 133"/>
                  <a:gd name="T35" fmla="*/ 188 h 206"/>
                  <a:gd name="T36" fmla="*/ 20 w 133"/>
                  <a:gd name="T37" fmla="*/ 176 h 206"/>
                  <a:gd name="T38" fmla="*/ 11 w 133"/>
                  <a:gd name="T39" fmla="*/ 161 h 206"/>
                  <a:gd name="T40" fmla="*/ 5 w 133"/>
                  <a:gd name="T41" fmla="*/ 143 h 206"/>
                  <a:gd name="T42" fmla="*/ 1 w 133"/>
                  <a:gd name="T43" fmla="*/ 123 h 206"/>
                  <a:gd name="T44" fmla="*/ 0 w 133"/>
                  <a:gd name="T45" fmla="*/ 104 h 206"/>
                  <a:gd name="T46" fmla="*/ 0 w 133"/>
                  <a:gd name="T47" fmla="*/ 104 h 206"/>
                  <a:gd name="T48" fmla="*/ 1 w 133"/>
                  <a:gd name="T49" fmla="*/ 83 h 206"/>
                  <a:gd name="T50" fmla="*/ 5 w 133"/>
                  <a:gd name="T51" fmla="*/ 63 h 206"/>
                  <a:gd name="T52" fmla="*/ 11 w 133"/>
                  <a:gd name="T53" fmla="*/ 45 h 206"/>
                  <a:gd name="T54" fmla="*/ 20 w 133"/>
                  <a:gd name="T55" fmla="*/ 30 h 206"/>
                  <a:gd name="T56" fmla="*/ 29 w 133"/>
                  <a:gd name="T57" fmla="*/ 18 h 206"/>
                  <a:gd name="T58" fmla="*/ 41 w 133"/>
                  <a:gd name="T59" fmla="*/ 9 h 206"/>
                  <a:gd name="T60" fmla="*/ 47 w 133"/>
                  <a:gd name="T61" fmla="*/ 4 h 206"/>
                  <a:gd name="T62" fmla="*/ 53 w 133"/>
                  <a:gd name="T63" fmla="*/ 3 h 206"/>
                  <a:gd name="T64" fmla="*/ 59 w 133"/>
                  <a:gd name="T65" fmla="*/ 1 h 206"/>
                  <a:gd name="T66" fmla="*/ 66 w 133"/>
                  <a:gd name="T67" fmla="*/ 0 h 206"/>
                  <a:gd name="T68" fmla="*/ 66 w 133"/>
                  <a:gd name="T69" fmla="*/ 0 h 206"/>
                  <a:gd name="T70" fmla="*/ 72 w 133"/>
                  <a:gd name="T71" fmla="*/ 1 h 206"/>
                  <a:gd name="T72" fmla="*/ 80 w 133"/>
                  <a:gd name="T73" fmla="*/ 3 h 206"/>
                  <a:gd name="T74" fmla="*/ 86 w 133"/>
                  <a:gd name="T75" fmla="*/ 4 h 206"/>
                  <a:gd name="T76" fmla="*/ 92 w 133"/>
                  <a:gd name="T77" fmla="*/ 9 h 206"/>
                  <a:gd name="T78" fmla="*/ 102 w 133"/>
                  <a:gd name="T79" fmla="*/ 18 h 206"/>
                  <a:gd name="T80" fmla="*/ 113 w 133"/>
                  <a:gd name="T81" fmla="*/ 30 h 206"/>
                  <a:gd name="T82" fmla="*/ 121 w 133"/>
                  <a:gd name="T83" fmla="*/ 45 h 206"/>
                  <a:gd name="T84" fmla="*/ 127 w 133"/>
                  <a:gd name="T85" fmla="*/ 63 h 206"/>
                  <a:gd name="T86" fmla="*/ 131 w 133"/>
                  <a:gd name="T87" fmla="*/ 83 h 206"/>
                  <a:gd name="T88" fmla="*/ 133 w 133"/>
                  <a:gd name="T89" fmla="*/ 104 h 206"/>
                  <a:gd name="T90" fmla="*/ 133 w 133"/>
                  <a:gd name="T91" fmla="*/ 10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3" h="206">
                    <a:moveTo>
                      <a:pt x="133" y="104"/>
                    </a:moveTo>
                    <a:lnTo>
                      <a:pt x="133" y="104"/>
                    </a:lnTo>
                    <a:lnTo>
                      <a:pt x="131" y="123"/>
                    </a:lnTo>
                    <a:lnTo>
                      <a:pt x="127" y="143"/>
                    </a:lnTo>
                    <a:lnTo>
                      <a:pt x="121" y="161"/>
                    </a:lnTo>
                    <a:lnTo>
                      <a:pt x="113" y="176"/>
                    </a:lnTo>
                    <a:lnTo>
                      <a:pt x="102" y="188"/>
                    </a:lnTo>
                    <a:lnTo>
                      <a:pt x="92" y="197"/>
                    </a:lnTo>
                    <a:lnTo>
                      <a:pt x="86" y="202"/>
                    </a:lnTo>
                    <a:lnTo>
                      <a:pt x="80" y="203"/>
                    </a:lnTo>
                    <a:lnTo>
                      <a:pt x="72" y="205"/>
                    </a:lnTo>
                    <a:lnTo>
                      <a:pt x="66" y="206"/>
                    </a:lnTo>
                    <a:lnTo>
                      <a:pt x="66" y="206"/>
                    </a:lnTo>
                    <a:lnTo>
                      <a:pt x="59" y="205"/>
                    </a:lnTo>
                    <a:lnTo>
                      <a:pt x="53" y="203"/>
                    </a:lnTo>
                    <a:lnTo>
                      <a:pt x="47" y="202"/>
                    </a:lnTo>
                    <a:lnTo>
                      <a:pt x="41" y="197"/>
                    </a:lnTo>
                    <a:lnTo>
                      <a:pt x="29" y="188"/>
                    </a:lnTo>
                    <a:lnTo>
                      <a:pt x="20" y="176"/>
                    </a:lnTo>
                    <a:lnTo>
                      <a:pt x="11" y="161"/>
                    </a:lnTo>
                    <a:lnTo>
                      <a:pt x="5" y="143"/>
                    </a:lnTo>
                    <a:lnTo>
                      <a:pt x="1" y="123"/>
                    </a:lnTo>
                    <a:lnTo>
                      <a:pt x="0" y="104"/>
                    </a:lnTo>
                    <a:lnTo>
                      <a:pt x="0" y="104"/>
                    </a:lnTo>
                    <a:lnTo>
                      <a:pt x="1" y="83"/>
                    </a:lnTo>
                    <a:lnTo>
                      <a:pt x="5" y="63"/>
                    </a:lnTo>
                    <a:lnTo>
                      <a:pt x="11" y="45"/>
                    </a:lnTo>
                    <a:lnTo>
                      <a:pt x="20" y="30"/>
                    </a:lnTo>
                    <a:lnTo>
                      <a:pt x="29" y="18"/>
                    </a:lnTo>
                    <a:lnTo>
                      <a:pt x="41" y="9"/>
                    </a:lnTo>
                    <a:lnTo>
                      <a:pt x="47" y="4"/>
                    </a:lnTo>
                    <a:lnTo>
                      <a:pt x="53" y="3"/>
                    </a:lnTo>
                    <a:lnTo>
                      <a:pt x="59" y="1"/>
                    </a:lnTo>
                    <a:lnTo>
                      <a:pt x="66" y="0"/>
                    </a:lnTo>
                    <a:lnTo>
                      <a:pt x="66" y="0"/>
                    </a:lnTo>
                    <a:lnTo>
                      <a:pt x="72" y="1"/>
                    </a:lnTo>
                    <a:lnTo>
                      <a:pt x="80" y="3"/>
                    </a:lnTo>
                    <a:lnTo>
                      <a:pt x="86" y="4"/>
                    </a:lnTo>
                    <a:lnTo>
                      <a:pt x="92" y="9"/>
                    </a:lnTo>
                    <a:lnTo>
                      <a:pt x="102" y="18"/>
                    </a:lnTo>
                    <a:lnTo>
                      <a:pt x="113" y="30"/>
                    </a:lnTo>
                    <a:lnTo>
                      <a:pt x="121" y="45"/>
                    </a:lnTo>
                    <a:lnTo>
                      <a:pt x="127" y="63"/>
                    </a:lnTo>
                    <a:lnTo>
                      <a:pt x="131" y="83"/>
                    </a:lnTo>
                    <a:lnTo>
                      <a:pt x="133" y="104"/>
                    </a:lnTo>
                    <a:lnTo>
                      <a:pt x="133" y="10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3" name="Freeform 417">
                <a:extLst>
                  <a:ext uri="{FF2B5EF4-FFF2-40B4-BE49-F238E27FC236}">
                    <a16:creationId xmlns:a16="http://schemas.microsoft.com/office/drawing/2014/main" id="{951DCBCA-B3EB-2191-9E2A-7F0DBA9DB463}"/>
                  </a:ext>
                </a:extLst>
              </p:cNvPr>
              <p:cNvSpPr>
                <a:spLocks/>
              </p:cNvSpPr>
              <p:nvPr/>
            </p:nvSpPr>
            <p:spPr bwMode="auto">
              <a:xfrm>
                <a:off x="2406" y="4657"/>
                <a:ext cx="139" cy="105"/>
              </a:xfrm>
              <a:custGeom>
                <a:avLst/>
                <a:gdLst>
                  <a:gd name="T0" fmla="*/ 139 w 139"/>
                  <a:gd name="T1" fmla="*/ 52 h 105"/>
                  <a:gd name="T2" fmla="*/ 139 w 139"/>
                  <a:gd name="T3" fmla="*/ 52 h 105"/>
                  <a:gd name="T4" fmla="*/ 137 w 139"/>
                  <a:gd name="T5" fmla="*/ 63 h 105"/>
                  <a:gd name="T6" fmla="*/ 133 w 139"/>
                  <a:gd name="T7" fmla="*/ 73 h 105"/>
                  <a:gd name="T8" fmla="*/ 127 w 139"/>
                  <a:gd name="T9" fmla="*/ 81 h 105"/>
                  <a:gd name="T10" fmla="*/ 118 w 139"/>
                  <a:gd name="T11" fmla="*/ 90 h 105"/>
                  <a:gd name="T12" fmla="*/ 108 w 139"/>
                  <a:gd name="T13" fmla="*/ 96 h 105"/>
                  <a:gd name="T14" fmla="*/ 96 w 139"/>
                  <a:gd name="T15" fmla="*/ 101 h 105"/>
                  <a:gd name="T16" fmla="*/ 83 w 139"/>
                  <a:gd name="T17" fmla="*/ 104 h 105"/>
                  <a:gd name="T18" fmla="*/ 69 w 139"/>
                  <a:gd name="T19" fmla="*/ 105 h 105"/>
                  <a:gd name="T20" fmla="*/ 69 w 139"/>
                  <a:gd name="T21" fmla="*/ 105 h 105"/>
                  <a:gd name="T22" fmla="*/ 56 w 139"/>
                  <a:gd name="T23" fmla="*/ 104 h 105"/>
                  <a:gd name="T24" fmla="*/ 42 w 139"/>
                  <a:gd name="T25" fmla="*/ 101 h 105"/>
                  <a:gd name="T26" fmla="*/ 30 w 139"/>
                  <a:gd name="T27" fmla="*/ 96 h 105"/>
                  <a:gd name="T28" fmla="*/ 20 w 139"/>
                  <a:gd name="T29" fmla="*/ 90 h 105"/>
                  <a:gd name="T30" fmla="*/ 12 w 139"/>
                  <a:gd name="T31" fmla="*/ 81 h 105"/>
                  <a:gd name="T32" fmla="*/ 6 w 139"/>
                  <a:gd name="T33" fmla="*/ 73 h 105"/>
                  <a:gd name="T34" fmla="*/ 1 w 139"/>
                  <a:gd name="T35" fmla="*/ 63 h 105"/>
                  <a:gd name="T36" fmla="*/ 0 w 139"/>
                  <a:gd name="T37" fmla="*/ 52 h 105"/>
                  <a:gd name="T38" fmla="*/ 0 w 139"/>
                  <a:gd name="T39" fmla="*/ 52 h 105"/>
                  <a:gd name="T40" fmla="*/ 1 w 139"/>
                  <a:gd name="T41" fmla="*/ 42 h 105"/>
                  <a:gd name="T42" fmla="*/ 6 w 139"/>
                  <a:gd name="T43" fmla="*/ 31 h 105"/>
                  <a:gd name="T44" fmla="*/ 12 w 139"/>
                  <a:gd name="T45" fmla="*/ 22 h 105"/>
                  <a:gd name="T46" fmla="*/ 20 w 139"/>
                  <a:gd name="T47" fmla="*/ 15 h 105"/>
                  <a:gd name="T48" fmla="*/ 30 w 139"/>
                  <a:gd name="T49" fmla="*/ 9 h 105"/>
                  <a:gd name="T50" fmla="*/ 42 w 139"/>
                  <a:gd name="T51" fmla="*/ 4 h 105"/>
                  <a:gd name="T52" fmla="*/ 56 w 139"/>
                  <a:gd name="T53" fmla="*/ 1 h 105"/>
                  <a:gd name="T54" fmla="*/ 69 w 139"/>
                  <a:gd name="T55" fmla="*/ 0 h 105"/>
                  <a:gd name="T56" fmla="*/ 69 w 139"/>
                  <a:gd name="T57" fmla="*/ 0 h 105"/>
                  <a:gd name="T58" fmla="*/ 83 w 139"/>
                  <a:gd name="T59" fmla="*/ 1 h 105"/>
                  <a:gd name="T60" fmla="*/ 96 w 139"/>
                  <a:gd name="T61" fmla="*/ 4 h 105"/>
                  <a:gd name="T62" fmla="*/ 108 w 139"/>
                  <a:gd name="T63" fmla="*/ 9 h 105"/>
                  <a:gd name="T64" fmla="*/ 118 w 139"/>
                  <a:gd name="T65" fmla="*/ 15 h 105"/>
                  <a:gd name="T66" fmla="*/ 127 w 139"/>
                  <a:gd name="T67" fmla="*/ 22 h 105"/>
                  <a:gd name="T68" fmla="*/ 133 w 139"/>
                  <a:gd name="T69" fmla="*/ 31 h 105"/>
                  <a:gd name="T70" fmla="*/ 137 w 139"/>
                  <a:gd name="T71" fmla="*/ 42 h 105"/>
                  <a:gd name="T72" fmla="*/ 139 w 139"/>
                  <a:gd name="T73" fmla="*/ 52 h 105"/>
                  <a:gd name="T74" fmla="*/ 139 w 139"/>
                  <a:gd name="T7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05">
                    <a:moveTo>
                      <a:pt x="139" y="52"/>
                    </a:moveTo>
                    <a:lnTo>
                      <a:pt x="139" y="52"/>
                    </a:lnTo>
                    <a:lnTo>
                      <a:pt x="137" y="63"/>
                    </a:lnTo>
                    <a:lnTo>
                      <a:pt x="133" y="73"/>
                    </a:lnTo>
                    <a:lnTo>
                      <a:pt x="127" y="81"/>
                    </a:lnTo>
                    <a:lnTo>
                      <a:pt x="118" y="90"/>
                    </a:lnTo>
                    <a:lnTo>
                      <a:pt x="108" y="96"/>
                    </a:lnTo>
                    <a:lnTo>
                      <a:pt x="96" y="101"/>
                    </a:lnTo>
                    <a:lnTo>
                      <a:pt x="83" y="104"/>
                    </a:lnTo>
                    <a:lnTo>
                      <a:pt x="69" y="105"/>
                    </a:lnTo>
                    <a:lnTo>
                      <a:pt x="69" y="105"/>
                    </a:lnTo>
                    <a:lnTo>
                      <a:pt x="56" y="104"/>
                    </a:lnTo>
                    <a:lnTo>
                      <a:pt x="42" y="101"/>
                    </a:lnTo>
                    <a:lnTo>
                      <a:pt x="30" y="96"/>
                    </a:lnTo>
                    <a:lnTo>
                      <a:pt x="20" y="90"/>
                    </a:lnTo>
                    <a:lnTo>
                      <a:pt x="12" y="81"/>
                    </a:lnTo>
                    <a:lnTo>
                      <a:pt x="6" y="73"/>
                    </a:lnTo>
                    <a:lnTo>
                      <a:pt x="1" y="63"/>
                    </a:lnTo>
                    <a:lnTo>
                      <a:pt x="0" y="52"/>
                    </a:lnTo>
                    <a:lnTo>
                      <a:pt x="0" y="52"/>
                    </a:lnTo>
                    <a:lnTo>
                      <a:pt x="1" y="42"/>
                    </a:lnTo>
                    <a:lnTo>
                      <a:pt x="6" y="31"/>
                    </a:lnTo>
                    <a:lnTo>
                      <a:pt x="12" y="22"/>
                    </a:lnTo>
                    <a:lnTo>
                      <a:pt x="20" y="15"/>
                    </a:lnTo>
                    <a:lnTo>
                      <a:pt x="30" y="9"/>
                    </a:lnTo>
                    <a:lnTo>
                      <a:pt x="42" y="4"/>
                    </a:lnTo>
                    <a:lnTo>
                      <a:pt x="56" y="1"/>
                    </a:lnTo>
                    <a:lnTo>
                      <a:pt x="69" y="0"/>
                    </a:lnTo>
                    <a:lnTo>
                      <a:pt x="69" y="0"/>
                    </a:lnTo>
                    <a:lnTo>
                      <a:pt x="83" y="1"/>
                    </a:lnTo>
                    <a:lnTo>
                      <a:pt x="96" y="4"/>
                    </a:lnTo>
                    <a:lnTo>
                      <a:pt x="108" y="9"/>
                    </a:lnTo>
                    <a:lnTo>
                      <a:pt x="118" y="15"/>
                    </a:lnTo>
                    <a:lnTo>
                      <a:pt x="127" y="22"/>
                    </a:lnTo>
                    <a:lnTo>
                      <a:pt x="133" y="31"/>
                    </a:lnTo>
                    <a:lnTo>
                      <a:pt x="137" y="42"/>
                    </a:lnTo>
                    <a:lnTo>
                      <a:pt x="139" y="52"/>
                    </a:lnTo>
                    <a:lnTo>
                      <a:pt x="139" y="5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4" name="Freeform 418">
                <a:extLst>
                  <a:ext uri="{FF2B5EF4-FFF2-40B4-BE49-F238E27FC236}">
                    <a16:creationId xmlns:a16="http://schemas.microsoft.com/office/drawing/2014/main" id="{114D66E0-D12C-63EC-3328-04D52A1E9DD3}"/>
                  </a:ext>
                </a:extLst>
              </p:cNvPr>
              <p:cNvSpPr>
                <a:spLocks/>
              </p:cNvSpPr>
              <p:nvPr/>
            </p:nvSpPr>
            <p:spPr bwMode="auto">
              <a:xfrm>
                <a:off x="2427" y="4735"/>
                <a:ext cx="71" cy="71"/>
              </a:xfrm>
              <a:custGeom>
                <a:avLst/>
                <a:gdLst>
                  <a:gd name="T0" fmla="*/ 71 w 71"/>
                  <a:gd name="T1" fmla="*/ 35 h 71"/>
                  <a:gd name="T2" fmla="*/ 71 w 71"/>
                  <a:gd name="T3" fmla="*/ 35 h 71"/>
                  <a:gd name="T4" fmla="*/ 71 w 71"/>
                  <a:gd name="T5" fmla="*/ 42 h 71"/>
                  <a:gd name="T6" fmla="*/ 68 w 71"/>
                  <a:gd name="T7" fmla="*/ 48 h 71"/>
                  <a:gd name="T8" fmla="*/ 65 w 71"/>
                  <a:gd name="T9" fmla="*/ 54 h 71"/>
                  <a:gd name="T10" fmla="*/ 60 w 71"/>
                  <a:gd name="T11" fmla="*/ 60 h 71"/>
                  <a:gd name="T12" fmla="*/ 56 w 71"/>
                  <a:gd name="T13" fmla="*/ 65 h 71"/>
                  <a:gd name="T14" fmla="*/ 50 w 71"/>
                  <a:gd name="T15" fmla="*/ 68 h 71"/>
                  <a:gd name="T16" fmla="*/ 44 w 71"/>
                  <a:gd name="T17" fmla="*/ 69 h 71"/>
                  <a:gd name="T18" fmla="*/ 36 w 71"/>
                  <a:gd name="T19" fmla="*/ 71 h 71"/>
                  <a:gd name="T20" fmla="*/ 36 w 71"/>
                  <a:gd name="T21" fmla="*/ 71 h 71"/>
                  <a:gd name="T22" fmla="*/ 29 w 71"/>
                  <a:gd name="T23" fmla="*/ 69 h 71"/>
                  <a:gd name="T24" fmla="*/ 23 w 71"/>
                  <a:gd name="T25" fmla="*/ 68 h 71"/>
                  <a:gd name="T26" fmla="*/ 17 w 71"/>
                  <a:gd name="T27" fmla="*/ 65 h 71"/>
                  <a:gd name="T28" fmla="*/ 11 w 71"/>
                  <a:gd name="T29" fmla="*/ 60 h 71"/>
                  <a:gd name="T30" fmla="*/ 6 w 71"/>
                  <a:gd name="T31" fmla="*/ 54 h 71"/>
                  <a:gd name="T32" fmla="*/ 3 w 71"/>
                  <a:gd name="T33" fmla="*/ 48 h 71"/>
                  <a:gd name="T34" fmla="*/ 2 w 71"/>
                  <a:gd name="T35" fmla="*/ 42 h 71"/>
                  <a:gd name="T36" fmla="*/ 0 w 71"/>
                  <a:gd name="T37" fmla="*/ 35 h 71"/>
                  <a:gd name="T38" fmla="*/ 0 w 71"/>
                  <a:gd name="T39" fmla="*/ 35 h 71"/>
                  <a:gd name="T40" fmla="*/ 2 w 71"/>
                  <a:gd name="T41" fmla="*/ 29 h 71"/>
                  <a:gd name="T42" fmla="*/ 3 w 71"/>
                  <a:gd name="T43" fmla="*/ 21 h 71"/>
                  <a:gd name="T44" fmla="*/ 6 w 71"/>
                  <a:gd name="T45" fmla="*/ 15 h 71"/>
                  <a:gd name="T46" fmla="*/ 11 w 71"/>
                  <a:gd name="T47" fmla="*/ 11 h 71"/>
                  <a:gd name="T48" fmla="*/ 17 w 71"/>
                  <a:gd name="T49" fmla="*/ 6 h 71"/>
                  <a:gd name="T50" fmla="*/ 23 w 71"/>
                  <a:gd name="T51" fmla="*/ 3 h 71"/>
                  <a:gd name="T52" fmla="*/ 29 w 71"/>
                  <a:gd name="T53" fmla="*/ 0 h 71"/>
                  <a:gd name="T54" fmla="*/ 36 w 71"/>
                  <a:gd name="T55" fmla="*/ 0 h 71"/>
                  <a:gd name="T56" fmla="*/ 36 w 71"/>
                  <a:gd name="T57" fmla="*/ 0 h 71"/>
                  <a:gd name="T58" fmla="*/ 44 w 71"/>
                  <a:gd name="T59" fmla="*/ 0 h 71"/>
                  <a:gd name="T60" fmla="*/ 50 w 71"/>
                  <a:gd name="T61" fmla="*/ 3 h 71"/>
                  <a:gd name="T62" fmla="*/ 56 w 71"/>
                  <a:gd name="T63" fmla="*/ 6 h 71"/>
                  <a:gd name="T64" fmla="*/ 60 w 71"/>
                  <a:gd name="T65" fmla="*/ 11 h 71"/>
                  <a:gd name="T66" fmla="*/ 65 w 71"/>
                  <a:gd name="T67" fmla="*/ 15 h 71"/>
                  <a:gd name="T68" fmla="*/ 68 w 71"/>
                  <a:gd name="T69" fmla="*/ 21 h 71"/>
                  <a:gd name="T70" fmla="*/ 71 w 71"/>
                  <a:gd name="T71" fmla="*/ 29 h 71"/>
                  <a:gd name="T72" fmla="*/ 71 w 71"/>
                  <a:gd name="T73" fmla="*/ 35 h 71"/>
                  <a:gd name="T74" fmla="*/ 71 w 71"/>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1">
                    <a:moveTo>
                      <a:pt x="71" y="35"/>
                    </a:moveTo>
                    <a:lnTo>
                      <a:pt x="71" y="35"/>
                    </a:lnTo>
                    <a:lnTo>
                      <a:pt x="71" y="42"/>
                    </a:lnTo>
                    <a:lnTo>
                      <a:pt x="68" y="48"/>
                    </a:lnTo>
                    <a:lnTo>
                      <a:pt x="65" y="54"/>
                    </a:lnTo>
                    <a:lnTo>
                      <a:pt x="60" y="60"/>
                    </a:lnTo>
                    <a:lnTo>
                      <a:pt x="56" y="65"/>
                    </a:lnTo>
                    <a:lnTo>
                      <a:pt x="50" y="68"/>
                    </a:lnTo>
                    <a:lnTo>
                      <a:pt x="44" y="69"/>
                    </a:lnTo>
                    <a:lnTo>
                      <a:pt x="36" y="71"/>
                    </a:lnTo>
                    <a:lnTo>
                      <a:pt x="36" y="71"/>
                    </a:lnTo>
                    <a:lnTo>
                      <a:pt x="29" y="69"/>
                    </a:lnTo>
                    <a:lnTo>
                      <a:pt x="23" y="68"/>
                    </a:lnTo>
                    <a:lnTo>
                      <a:pt x="17" y="65"/>
                    </a:lnTo>
                    <a:lnTo>
                      <a:pt x="11" y="60"/>
                    </a:lnTo>
                    <a:lnTo>
                      <a:pt x="6" y="54"/>
                    </a:lnTo>
                    <a:lnTo>
                      <a:pt x="3" y="48"/>
                    </a:lnTo>
                    <a:lnTo>
                      <a:pt x="2" y="42"/>
                    </a:lnTo>
                    <a:lnTo>
                      <a:pt x="0" y="35"/>
                    </a:lnTo>
                    <a:lnTo>
                      <a:pt x="0" y="35"/>
                    </a:lnTo>
                    <a:lnTo>
                      <a:pt x="2" y="29"/>
                    </a:lnTo>
                    <a:lnTo>
                      <a:pt x="3" y="21"/>
                    </a:lnTo>
                    <a:lnTo>
                      <a:pt x="6" y="15"/>
                    </a:lnTo>
                    <a:lnTo>
                      <a:pt x="11" y="11"/>
                    </a:lnTo>
                    <a:lnTo>
                      <a:pt x="17" y="6"/>
                    </a:lnTo>
                    <a:lnTo>
                      <a:pt x="23" y="3"/>
                    </a:lnTo>
                    <a:lnTo>
                      <a:pt x="29" y="0"/>
                    </a:lnTo>
                    <a:lnTo>
                      <a:pt x="36" y="0"/>
                    </a:lnTo>
                    <a:lnTo>
                      <a:pt x="36" y="0"/>
                    </a:lnTo>
                    <a:lnTo>
                      <a:pt x="44" y="0"/>
                    </a:lnTo>
                    <a:lnTo>
                      <a:pt x="50" y="3"/>
                    </a:lnTo>
                    <a:lnTo>
                      <a:pt x="56" y="6"/>
                    </a:lnTo>
                    <a:lnTo>
                      <a:pt x="60" y="11"/>
                    </a:lnTo>
                    <a:lnTo>
                      <a:pt x="65" y="15"/>
                    </a:lnTo>
                    <a:lnTo>
                      <a:pt x="68" y="21"/>
                    </a:lnTo>
                    <a:lnTo>
                      <a:pt x="71" y="29"/>
                    </a:lnTo>
                    <a:lnTo>
                      <a:pt x="71" y="35"/>
                    </a:lnTo>
                    <a:lnTo>
                      <a:pt x="71" y="35"/>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5" name="Freeform 419">
                <a:extLst>
                  <a:ext uri="{FF2B5EF4-FFF2-40B4-BE49-F238E27FC236}">
                    <a16:creationId xmlns:a16="http://schemas.microsoft.com/office/drawing/2014/main" id="{08153641-B78E-C47C-605D-AD93B4EEF52F}"/>
                  </a:ext>
                </a:extLst>
              </p:cNvPr>
              <p:cNvSpPr>
                <a:spLocks/>
              </p:cNvSpPr>
              <p:nvPr/>
            </p:nvSpPr>
            <p:spPr bwMode="auto">
              <a:xfrm>
                <a:off x="2511" y="4996"/>
                <a:ext cx="139" cy="137"/>
              </a:xfrm>
              <a:custGeom>
                <a:avLst/>
                <a:gdLst>
                  <a:gd name="T0" fmla="*/ 139 w 139"/>
                  <a:gd name="T1" fmla="*/ 69 h 137"/>
                  <a:gd name="T2" fmla="*/ 139 w 139"/>
                  <a:gd name="T3" fmla="*/ 69 h 137"/>
                  <a:gd name="T4" fmla="*/ 138 w 139"/>
                  <a:gd name="T5" fmla="*/ 83 h 137"/>
                  <a:gd name="T6" fmla="*/ 133 w 139"/>
                  <a:gd name="T7" fmla="*/ 96 h 137"/>
                  <a:gd name="T8" fmla="*/ 127 w 139"/>
                  <a:gd name="T9" fmla="*/ 107 h 137"/>
                  <a:gd name="T10" fmla="*/ 118 w 139"/>
                  <a:gd name="T11" fmla="*/ 117 h 137"/>
                  <a:gd name="T12" fmla="*/ 109 w 139"/>
                  <a:gd name="T13" fmla="*/ 126 h 137"/>
                  <a:gd name="T14" fmla="*/ 97 w 139"/>
                  <a:gd name="T15" fmla="*/ 132 h 137"/>
                  <a:gd name="T16" fmla="*/ 83 w 139"/>
                  <a:gd name="T17" fmla="*/ 137 h 137"/>
                  <a:gd name="T18" fmla="*/ 70 w 139"/>
                  <a:gd name="T19" fmla="*/ 137 h 137"/>
                  <a:gd name="T20" fmla="*/ 70 w 139"/>
                  <a:gd name="T21" fmla="*/ 137 h 137"/>
                  <a:gd name="T22" fmla="*/ 56 w 139"/>
                  <a:gd name="T23" fmla="*/ 137 h 137"/>
                  <a:gd name="T24" fmla="*/ 43 w 139"/>
                  <a:gd name="T25" fmla="*/ 132 h 137"/>
                  <a:gd name="T26" fmla="*/ 32 w 139"/>
                  <a:gd name="T27" fmla="*/ 126 h 137"/>
                  <a:gd name="T28" fmla="*/ 22 w 139"/>
                  <a:gd name="T29" fmla="*/ 117 h 137"/>
                  <a:gd name="T30" fmla="*/ 13 w 139"/>
                  <a:gd name="T31" fmla="*/ 107 h 137"/>
                  <a:gd name="T32" fmla="*/ 6 w 139"/>
                  <a:gd name="T33" fmla="*/ 96 h 137"/>
                  <a:gd name="T34" fmla="*/ 2 w 139"/>
                  <a:gd name="T35" fmla="*/ 83 h 137"/>
                  <a:gd name="T36" fmla="*/ 0 w 139"/>
                  <a:gd name="T37" fmla="*/ 69 h 137"/>
                  <a:gd name="T38" fmla="*/ 0 w 139"/>
                  <a:gd name="T39" fmla="*/ 69 h 137"/>
                  <a:gd name="T40" fmla="*/ 2 w 139"/>
                  <a:gd name="T41" fmla="*/ 56 h 137"/>
                  <a:gd name="T42" fmla="*/ 6 w 139"/>
                  <a:gd name="T43" fmla="*/ 42 h 137"/>
                  <a:gd name="T44" fmla="*/ 13 w 139"/>
                  <a:gd name="T45" fmla="*/ 30 h 137"/>
                  <a:gd name="T46" fmla="*/ 22 w 139"/>
                  <a:gd name="T47" fmla="*/ 19 h 137"/>
                  <a:gd name="T48" fmla="*/ 32 w 139"/>
                  <a:gd name="T49" fmla="*/ 12 h 137"/>
                  <a:gd name="T50" fmla="*/ 43 w 139"/>
                  <a:gd name="T51" fmla="*/ 6 h 137"/>
                  <a:gd name="T52" fmla="*/ 56 w 139"/>
                  <a:gd name="T53" fmla="*/ 1 h 137"/>
                  <a:gd name="T54" fmla="*/ 70 w 139"/>
                  <a:gd name="T55" fmla="*/ 0 h 137"/>
                  <a:gd name="T56" fmla="*/ 70 w 139"/>
                  <a:gd name="T57" fmla="*/ 0 h 137"/>
                  <a:gd name="T58" fmla="*/ 83 w 139"/>
                  <a:gd name="T59" fmla="*/ 1 h 137"/>
                  <a:gd name="T60" fmla="*/ 97 w 139"/>
                  <a:gd name="T61" fmla="*/ 6 h 137"/>
                  <a:gd name="T62" fmla="*/ 109 w 139"/>
                  <a:gd name="T63" fmla="*/ 12 h 137"/>
                  <a:gd name="T64" fmla="*/ 118 w 139"/>
                  <a:gd name="T65" fmla="*/ 19 h 137"/>
                  <a:gd name="T66" fmla="*/ 127 w 139"/>
                  <a:gd name="T67" fmla="*/ 30 h 137"/>
                  <a:gd name="T68" fmla="*/ 133 w 139"/>
                  <a:gd name="T69" fmla="*/ 42 h 137"/>
                  <a:gd name="T70" fmla="*/ 138 w 139"/>
                  <a:gd name="T71" fmla="*/ 56 h 137"/>
                  <a:gd name="T72" fmla="*/ 139 w 139"/>
                  <a:gd name="T73" fmla="*/ 69 h 137"/>
                  <a:gd name="T74" fmla="*/ 139 w 139"/>
                  <a:gd name="T75"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37">
                    <a:moveTo>
                      <a:pt x="139" y="69"/>
                    </a:moveTo>
                    <a:lnTo>
                      <a:pt x="139" y="69"/>
                    </a:lnTo>
                    <a:lnTo>
                      <a:pt x="138" y="83"/>
                    </a:lnTo>
                    <a:lnTo>
                      <a:pt x="133" y="96"/>
                    </a:lnTo>
                    <a:lnTo>
                      <a:pt x="127" y="107"/>
                    </a:lnTo>
                    <a:lnTo>
                      <a:pt x="118" y="117"/>
                    </a:lnTo>
                    <a:lnTo>
                      <a:pt x="109" y="126"/>
                    </a:lnTo>
                    <a:lnTo>
                      <a:pt x="97" y="132"/>
                    </a:lnTo>
                    <a:lnTo>
                      <a:pt x="83" y="137"/>
                    </a:lnTo>
                    <a:lnTo>
                      <a:pt x="70" y="137"/>
                    </a:lnTo>
                    <a:lnTo>
                      <a:pt x="70" y="137"/>
                    </a:lnTo>
                    <a:lnTo>
                      <a:pt x="56" y="137"/>
                    </a:lnTo>
                    <a:lnTo>
                      <a:pt x="43" y="132"/>
                    </a:lnTo>
                    <a:lnTo>
                      <a:pt x="32" y="126"/>
                    </a:lnTo>
                    <a:lnTo>
                      <a:pt x="22" y="117"/>
                    </a:lnTo>
                    <a:lnTo>
                      <a:pt x="13" y="107"/>
                    </a:lnTo>
                    <a:lnTo>
                      <a:pt x="6" y="96"/>
                    </a:lnTo>
                    <a:lnTo>
                      <a:pt x="2" y="83"/>
                    </a:lnTo>
                    <a:lnTo>
                      <a:pt x="0" y="69"/>
                    </a:lnTo>
                    <a:lnTo>
                      <a:pt x="0" y="69"/>
                    </a:lnTo>
                    <a:lnTo>
                      <a:pt x="2" y="56"/>
                    </a:lnTo>
                    <a:lnTo>
                      <a:pt x="6" y="42"/>
                    </a:lnTo>
                    <a:lnTo>
                      <a:pt x="13" y="30"/>
                    </a:lnTo>
                    <a:lnTo>
                      <a:pt x="22" y="19"/>
                    </a:lnTo>
                    <a:lnTo>
                      <a:pt x="32" y="12"/>
                    </a:lnTo>
                    <a:lnTo>
                      <a:pt x="43" y="6"/>
                    </a:lnTo>
                    <a:lnTo>
                      <a:pt x="56" y="1"/>
                    </a:lnTo>
                    <a:lnTo>
                      <a:pt x="70" y="0"/>
                    </a:lnTo>
                    <a:lnTo>
                      <a:pt x="70" y="0"/>
                    </a:lnTo>
                    <a:lnTo>
                      <a:pt x="83" y="1"/>
                    </a:lnTo>
                    <a:lnTo>
                      <a:pt x="97" y="6"/>
                    </a:lnTo>
                    <a:lnTo>
                      <a:pt x="109" y="12"/>
                    </a:lnTo>
                    <a:lnTo>
                      <a:pt x="118" y="19"/>
                    </a:lnTo>
                    <a:lnTo>
                      <a:pt x="127" y="30"/>
                    </a:lnTo>
                    <a:lnTo>
                      <a:pt x="133" y="42"/>
                    </a:lnTo>
                    <a:lnTo>
                      <a:pt x="138" y="56"/>
                    </a:lnTo>
                    <a:lnTo>
                      <a:pt x="139" y="69"/>
                    </a:lnTo>
                    <a:lnTo>
                      <a:pt x="139" y="6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6" name="Freeform 420">
                <a:extLst>
                  <a:ext uri="{FF2B5EF4-FFF2-40B4-BE49-F238E27FC236}">
                    <a16:creationId xmlns:a16="http://schemas.microsoft.com/office/drawing/2014/main" id="{F9C9E393-F55B-2B10-4E4F-7869C93F18A6}"/>
                  </a:ext>
                </a:extLst>
              </p:cNvPr>
              <p:cNvSpPr>
                <a:spLocks/>
              </p:cNvSpPr>
              <p:nvPr/>
            </p:nvSpPr>
            <p:spPr bwMode="auto">
              <a:xfrm>
                <a:off x="2573" y="4908"/>
                <a:ext cx="159" cy="157"/>
              </a:xfrm>
              <a:custGeom>
                <a:avLst/>
                <a:gdLst>
                  <a:gd name="T0" fmla="*/ 159 w 159"/>
                  <a:gd name="T1" fmla="*/ 79 h 157"/>
                  <a:gd name="T2" fmla="*/ 159 w 159"/>
                  <a:gd name="T3" fmla="*/ 79 h 157"/>
                  <a:gd name="T4" fmla="*/ 157 w 159"/>
                  <a:gd name="T5" fmla="*/ 95 h 157"/>
                  <a:gd name="T6" fmla="*/ 152 w 159"/>
                  <a:gd name="T7" fmla="*/ 109 h 157"/>
                  <a:gd name="T8" fmla="*/ 145 w 159"/>
                  <a:gd name="T9" fmla="*/ 122 h 157"/>
                  <a:gd name="T10" fmla="*/ 134 w 159"/>
                  <a:gd name="T11" fmla="*/ 134 h 157"/>
                  <a:gd name="T12" fmla="*/ 124 w 159"/>
                  <a:gd name="T13" fmla="*/ 144 h 157"/>
                  <a:gd name="T14" fmla="*/ 110 w 159"/>
                  <a:gd name="T15" fmla="*/ 151 h 157"/>
                  <a:gd name="T16" fmla="*/ 95 w 159"/>
                  <a:gd name="T17" fmla="*/ 156 h 157"/>
                  <a:gd name="T18" fmla="*/ 80 w 159"/>
                  <a:gd name="T19" fmla="*/ 157 h 157"/>
                  <a:gd name="T20" fmla="*/ 80 w 159"/>
                  <a:gd name="T21" fmla="*/ 157 h 157"/>
                  <a:gd name="T22" fmla="*/ 64 w 159"/>
                  <a:gd name="T23" fmla="*/ 156 h 157"/>
                  <a:gd name="T24" fmla="*/ 48 w 159"/>
                  <a:gd name="T25" fmla="*/ 151 h 157"/>
                  <a:gd name="T26" fmla="*/ 35 w 159"/>
                  <a:gd name="T27" fmla="*/ 144 h 157"/>
                  <a:gd name="T28" fmla="*/ 24 w 159"/>
                  <a:gd name="T29" fmla="*/ 134 h 157"/>
                  <a:gd name="T30" fmla="*/ 14 w 159"/>
                  <a:gd name="T31" fmla="*/ 122 h 157"/>
                  <a:gd name="T32" fmla="*/ 8 w 159"/>
                  <a:gd name="T33" fmla="*/ 109 h 157"/>
                  <a:gd name="T34" fmla="*/ 3 w 159"/>
                  <a:gd name="T35" fmla="*/ 95 h 157"/>
                  <a:gd name="T36" fmla="*/ 0 w 159"/>
                  <a:gd name="T37" fmla="*/ 79 h 157"/>
                  <a:gd name="T38" fmla="*/ 0 w 159"/>
                  <a:gd name="T39" fmla="*/ 79 h 157"/>
                  <a:gd name="T40" fmla="*/ 3 w 159"/>
                  <a:gd name="T41" fmla="*/ 64 h 157"/>
                  <a:gd name="T42" fmla="*/ 8 w 159"/>
                  <a:gd name="T43" fmla="*/ 49 h 157"/>
                  <a:gd name="T44" fmla="*/ 14 w 159"/>
                  <a:gd name="T45" fmla="*/ 35 h 157"/>
                  <a:gd name="T46" fmla="*/ 24 w 159"/>
                  <a:gd name="T47" fmla="*/ 23 h 157"/>
                  <a:gd name="T48" fmla="*/ 35 w 159"/>
                  <a:gd name="T49" fmla="*/ 14 h 157"/>
                  <a:gd name="T50" fmla="*/ 48 w 159"/>
                  <a:gd name="T51" fmla="*/ 6 h 157"/>
                  <a:gd name="T52" fmla="*/ 64 w 159"/>
                  <a:gd name="T53" fmla="*/ 2 h 157"/>
                  <a:gd name="T54" fmla="*/ 80 w 159"/>
                  <a:gd name="T55" fmla="*/ 0 h 157"/>
                  <a:gd name="T56" fmla="*/ 80 w 159"/>
                  <a:gd name="T57" fmla="*/ 0 h 157"/>
                  <a:gd name="T58" fmla="*/ 95 w 159"/>
                  <a:gd name="T59" fmla="*/ 2 h 157"/>
                  <a:gd name="T60" fmla="*/ 110 w 159"/>
                  <a:gd name="T61" fmla="*/ 6 h 157"/>
                  <a:gd name="T62" fmla="*/ 124 w 159"/>
                  <a:gd name="T63" fmla="*/ 14 h 157"/>
                  <a:gd name="T64" fmla="*/ 134 w 159"/>
                  <a:gd name="T65" fmla="*/ 23 h 157"/>
                  <a:gd name="T66" fmla="*/ 145 w 159"/>
                  <a:gd name="T67" fmla="*/ 35 h 157"/>
                  <a:gd name="T68" fmla="*/ 152 w 159"/>
                  <a:gd name="T69" fmla="*/ 49 h 157"/>
                  <a:gd name="T70" fmla="*/ 157 w 159"/>
                  <a:gd name="T71" fmla="*/ 64 h 157"/>
                  <a:gd name="T72" fmla="*/ 159 w 159"/>
                  <a:gd name="T73" fmla="*/ 79 h 157"/>
                  <a:gd name="T74" fmla="*/ 159 w 159"/>
                  <a:gd name="T75"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57">
                    <a:moveTo>
                      <a:pt x="159" y="79"/>
                    </a:moveTo>
                    <a:lnTo>
                      <a:pt x="159" y="79"/>
                    </a:lnTo>
                    <a:lnTo>
                      <a:pt x="157" y="95"/>
                    </a:lnTo>
                    <a:lnTo>
                      <a:pt x="152" y="109"/>
                    </a:lnTo>
                    <a:lnTo>
                      <a:pt x="145" y="122"/>
                    </a:lnTo>
                    <a:lnTo>
                      <a:pt x="134" y="134"/>
                    </a:lnTo>
                    <a:lnTo>
                      <a:pt x="124" y="144"/>
                    </a:lnTo>
                    <a:lnTo>
                      <a:pt x="110" y="151"/>
                    </a:lnTo>
                    <a:lnTo>
                      <a:pt x="95" y="156"/>
                    </a:lnTo>
                    <a:lnTo>
                      <a:pt x="80" y="157"/>
                    </a:lnTo>
                    <a:lnTo>
                      <a:pt x="80" y="157"/>
                    </a:lnTo>
                    <a:lnTo>
                      <a:pt x="64" y="156"/>
                    </a:lnTo>
                    <a:lnTo>
                      <a:pt x="48" y="151"/>
                    </a:lnTo>
                    <a:lnTo>
                      <a:pt x="35" y="144"/>
                    </a:lnTo>
                    <a:lnTo>
                      <a:pt x="24" y="134"/>
                    </a:lnTo>
                    <a:lnTo>
                      <a:pt x="14" y="122"/>
                    </a:lnTo>
                    <a:lnTo>
                      <a:pt x="8" y="109"/>
                    </a:lnTo>
                    <a:lnTo>
                      <a:pt x="3" y="95"/>
                    </a:lnTo>
                    <a:lnTo>
                      <a:pt x="0" y="79"/>
                    </a:lnTo>
                    <a:lnTo>
                      <a:pt x="0" y="79"/>
                    </a:lnTo>
                    <a:lnTo>
                      <a:pt x="3" y="64"/>
                    </a:lnTo>
                    <a:lnTo>
                      <a:pt x="8" y="49"/>
                    </a:lnTo>
                    <a:lnTo>
                      <a:pt x="14" y="35"/>
                    </a:lnTo>
                    <a:lnTo>
                      <a:pt x="24" y="23"/>
                    </a:lnTo>
                    <a:lnTo>
                      <a:pt x="35" y="14"/>
                    </a:lnTo>
                    <a:lnTo>
                      <a:pt x="48" y="6"/>
                    </a:lnTo>
                    <a:lnTo>
                      <a:pt x="64" y="2"/>
                    </a:lnTo>
                    <a:lnTo>
                      <a:pt x="80" y="0"/>
                    </a:lnTo>
                    <a:lnTo>
                      <a:pt x="80" y="0"/>
                    </a:lnTo>
                    <a:lnTo>
                      <a:pt x="95" y="2"/>
                    </a:lnTo>
                    <a:lnTo>
                      <a:pt x="110" y="6"/>
                    </a:lnTo>
                    <a:lnTo>
                      <a:pt x="124" y="14"/>
                    </a:lnTo>
                    <a:lnTo>
                      <a:pt x="134" y="23"/>
                    </a:lnTo>
                    <a:lnTo>
                      <a:pt x="145" y="35"/>
                    </a:lnTo>
                    <a:lnTo>
                      <a:pt x="152" y="49"/>
                    </a:lnTo>
                    <a:lnTo>
                      <a:pt x="157" y="64"/>
                    </a:lnTo>
                    <a:lnTo>
                      <a:pt x="159" y="79"/>
                    </a:lnTo>
                    <a:lnTo>
                      <a:pt x="159" y="7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7" name="Freeform 421">
                <a:extLst>
                  <a:ext uri="{FF2B5EF4-FFF2-40B4-BE49-F238E27FC236}">
                    <a16:creationId xmlns:a16="http://schemas.microsoft.com/office/drawing/2014/main" id="{C5C7527B-4B56-4B4C-2827-E6FC42E0A2FB}"/>
                  </a:ext>
                </a:extLst>
              </p:cNvPr>
              <p:cNvSpPr>
                <a:spLocks/>
              </p:cNvSpPr>
              <p:nvPr/>
            </p:nvSpPr>
            <p:spPr bwMode="auto">
              <a:xfrm>
                <a:off x="2561" y="4789"/>
                <a:ext cx="181" cy="181"/>
              </a:xfrm>
              <a:custGeom>
                <a:avLst/>
                <a:gdLst>
                  <a:gd name="T0" fmla="*/ 181 w 181"/>
                  <a:gd name="T1" fmla="*/ 91 h 181"/>
                  <a:gd name="T2" fmla="*/ 181 w 181"/>
                  <a:gd name="T3" fmla="*/ 91 h 181"/>
                  <a:gd name="T4" fmla="*/ 181 w 181"/>
                  <a:gd name="T5" fmla="*/ 100 h 181"/>
                  <a:gd name="T6" fmla="*/ 180 w 181"/>
                  <a:gd name="T7" fmla="*/ 109 h 181"/>
                  <a:gd name="T8" fmla="*/ 174 w 181"/>
                  <a:gd name="T9" fmla="*/ 127 h 181"/>
                  <a:gd name="T10" fmla="*/ 166 w 181"/>
                  <a:gd name="T11" fmla="*/ 142 h 181"/>
                  <a:gd name="T12" fmla="*/ 154 w 181"/>
                  <a:gd name="T13" fmla="*/ 155 h 181"/>
                  <a:gd name="T14" fmla="*/ 140 w 181"/>
                  <a:gd name="T15" fmla="*/ 166 h 181"/>
                  <a:gd name="T16" fmla="*/ 125 w 181"/>
                  <a:gd name="T17" fmla="*/ 175 h 181"/>
                  <a:gd name="T18" fmla="*/ 109 w 181"/>
                  <a:gd name="T19" fmla="*/ 180 h 181"/>
                  <a:gd name="T20" fmla="*/ 100 w 181"/>
                  <a:gd name="T21" fmla="*/ 181 h 181"/>
                  <a:gd name="T22" fmla="*/ 91 w 181"/>
                  <a:gd name="T23" fmla="*/ 181 h 181"/>
                  <a:gd name="T24" fmla="*/ 91 w 181"/>
                  <a:gd name="T25" fmla="*/ 181 h 181"/>
                  <a:gd name="T26" fmla="*/ 82 w 181"/>
                  <a:gd name="T27" fmla="*/ 181 h 181"/>
                  <a:gd name="T28" fmla="*/ 73 w 181"/>
                  <a:gd name="T29" fmla="*/ 180 h 181"/>
                  <a:gd name="T30" fmla="*/ 54 w 181"/>
                  <a:gd name="T31" fmla="*/ 175 h 181"/>
                  <a:gd name="T32" fmla="*/ 39 w 181"/>
                  <a:gd name="T33" fmla="*/ 166 h 181"/>
                  <a:gd name="T34" fmla="*/ 26 w 181"/>
                  <a:gd name="T35" fmla="*/ 155 h 181"/>
                  <a:gd name="T36" fmla="*/ 15 w 181"/>
                  <a:gd name="T37" fmla="*/ 142 h 181"/>
                  <a:gd name="T38" fmla="*/ 6 w 181"/>
                  <a:gd name="T39" fmla="*/ 127 h 181"/>
                  <a:gd name="T40" fmla="*/ 2 w 181"/>
                  <a:gd name="T41" fmla="*/ 109 h 181"/>
                  <a:gd name="T42" fmla="*/ 0 w 181"/>
                  <a:gd name="T43" fmla="*/ 100 h 181"/>
                  <a:gd name="T44" fmla="*/ 0 w 181"/>
                  <a:gd name="T45" fmla="*/ 91 h 181"/>
                  <a:gd name="T46" fmla="*/ 0 w 181"/>
                  <a:gd name="T47" fmla="*/ 91 h 181"/>
                  <a:gd name="T48" fmla="*/ 0 w 181"/>
                  <a:gd name="T49" fmla="*/ 82 h 181"/>
                  <a:gd name="T50" fmla="*/ 2 w 181"/>
                  <a:gd name="T51" fmla="*/ 73 h 181"/>
                  <a:gd name="T52" fmla="*/ 6 w 181"/>
                  <a:gd name="T53" fmla="*/ 56 h 181"/>
                  <a:gd name="T54" fmla="*/ 15 w 181"/>
                  <a:gd name="T55" fmla="*/ 39 h 181"/>
                  <a:gd name="T56" fmla="*/ 26 w 181"/>
                  <a:gd name="T57" fmla="*/ 27 h 181"/>
                  <a:gd name="T58" fmla="*/ 39 w 181"/>
                  <a:gd name="T59" fmla="*/ 15 h 181"/>
                  <a:gd name="T60" fmla="*/ 54 w 181"/>
                  <a:gd name="T61" fmla="*/ 8 h 181"/>
                  <a:gd name="T62" fmla="*/ 73 w 181"/>
                  <a:gd name="T63" fmla="*/ 2 h 181"/>
                  <a:gd name="T64" fmla="*/ 82 w 181"/>
                  <a:gd name="T65" fmla="*/ 0 h 181"/>
                  <a:gd name="T66" fmla="*/ 91 w 181"/>
                  <a:gd name="T67" fmla="*/ 0 h 181"/>
                  <a:gd name="T68" fmla="*/ 91 w 181"/>
                  <a:gd name="T69" fmla="*/ 0 h 181"/>
                  <a:gd name="T70" fmla="*/ 100 w 181"/>
                  <a:gd name="T71" fmla="*/ 0 h 181"/>
                  <a:gd name="T72" fmla="*/ 109 w 181"/>
                  <a:gd name="T73" fmla="*/ 2 h 181"/>
                  <a:gd name="T74" fmla="*/ 125 w 181"/>
                  <a:gd name="T75" fmla="*/ 8 h 181"/>
                  <a:gd name="T76" fmla="*/ 140 w 181"/>
                  <a:gd name="T77" fmla="*/ 15 h 181"/>
                  <a:gd name="T78" fmla="*/ 154 w 181"/>
                  <a:gd name="T79" fmla="*/ 27 h 181"/>
                  <a:gd name="T80" fmla="*/ 166 w 181"/>
                  <a:gd name="T81" fmla="*/ 39 h 181"/>
                  <a:gd name="T82" fmla="*/ 174 w 181"/>
                  <a:gd name="T83" fmla="*/ 56 h 181"/>
                  <a:gd name="T84" fmla="*/ 180 w 181"/>
                  <a:gd name="T85" fmla="*/ 73 h 181"/>
                  <a:gd name="T86" fmla="*/ 181 w 181"/>
                  <a:gd name="T87" fmla="*/ 82 h 181"/>
                  <a:gd name="T88" fmla="*/ 181 w 181"/>
                  <a:gd name="T89" fmla="*/ 91 h 181"/>
                  <a:gd name="T90" fmla="*/ 181 w 181"/>
                  <a:gd name="T91"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1">
                    <a:moveTo>
                      <a:pt x="181" y="91"/>
                    </a:moveTo>
                    <a:lnTo>
                      <a:pt x="181" y="91"/>
                    </a:lnTo>
                    <a:lnTo>
                      <a:pt x="181" y="100"/>
                    </a:lnTo>
                    <a:lnTo>
                      <a:pt x="180" y="109"/>
                    </a:lnTo>
                    <a:lnTo>
                      <a:pt x="174" y="127"/>
                    </a:lnTo>
                    <a:lnTo>
                      <a:pt x="166" y="142"/>
                    </a:lnTo>
                    <a:lnTo>
                      <a:pt x="154" y="155"/>
                    </a:lnTo>
                    <a:lnTo>
                      <a:pt x="140" y="166"/>
                    </a:lnTo>
                    <a:lnTo>
                      <a:pt x="125" y="175"/>
                    </a:lnTo>
                    <a:lnTo>
                      <a:pt x="109" y="180"/>
                    </a:lnTo>
                    <a:lnTo>
                      <a:pt x="100" y="181"/>
                    </a:lnTo>
                    <a:lnTo>
                      <a:pt x="91" y="181"/>
                    </a:lnTo>
                    <a:lnTo>
                      <a:pt x="91" y="181"/>
                    </a:lnTo>
                    <a:lnTo>
                      <a:pt x="82" y="181"/>
                    </a:lnTo>
                    <a:lnTo>
                      <a:pt x="73" y="180"/>
                    </a:lnTo>
                    <a:lnTo>
                      <a:pt x="54" y="175"/>
                    </a:lnTo>
                    <a:lnTo>
                      <a:pt x="39" y="166"/>
                    </a:lnTo>
                    <a:lnTo>
                      <a:pt x="26" y="155"/>
                    </a:lnTo>
                    <a:lnTo>
                      <a:pt x="15" y="142"/>
                    </a:lnTo>
                    <a:lnTo>
                      <a:pt x="6" y="127"/>
                    </a:lnTo>
                    <a:lnTo>
                      <a:pt x="2" y="109"/>
                    </a:lnTo>
                    <a:lnTo>
                      <a:pt x="0" y="100"/>
                    </a:lnTo>
                    <a:lnTo>
                      <a:pt x="0" y="91"/>
                    </a:lnTo>
                    <a:lnTo>
                      <a:pt x="0" y="91"/>
                    </a:lnTo>
                    <a:lnTo>
                      <a:pt x="0" y="82"/>
                    </a:lnTo>
                    <a:lnTo>
                      <a:pt x="2" y="73"/>
                    </a:lnTo>
                    <a:lnTo>
                      <a:pt x="6" y="56"/>
                    </a:lnTo>
                    <a:lnTo>
                      <a:pt x="15" y="39"/>
                    </a:lnTo>
                    <a:lnTo>
                      <a:pt x="26" y="27"/>
                    </a:lnTo>
                    <a:lnTo>
                      <a:pt x="39" y="15"/>
                    </a:lnTo>
                    <a:lnTo>
                      <a:pt x="54" y="8"/>
                    </a:lnTo>
                    <a:lnTo>
                      <a:pt x="73" y="2"/>
                    </a:lnTo>
                    <a:lnTo>
                      <a:pt x="82" y="0"/>
                    </a:lnTo>
                    <a:lnTo>
                      <a:pt x="91" y="0"/>
                    </a:lnTo>
                    <a:lnTo>
                      <a:pt x="91" y="0"/>
                    </a:lnTo>
                    <a:lnTo>
                      <a:pt x="100" y="0"/>
                    </a:lnTo>
                    <a:lnTo>
                      <a:pt x="109" y="2"/>
                    </a:lnTo>
                    <a:lnTo>
                      <a:pt x="125" y="8"/>
                    </a:lnTo>
                    <a:lnTo>
                      <a:pt x="140" y="15"/>
                    </a:lnTo>
                    <a:lnTo>
                      <a:pt x="154" y="27"/>
                    </a:lnTo>
                    <a:lnTo>
                      <a:pt x="166" y="39"/>
                    </a:lnTo>
                    <a:lnTo>
                      <a:pt x="174" y="56"/>
                    </a:lnTo>
                    <a:lnTo>
                      <a:pt x="180" y="73"/>
                    </a:lnTo>
                    <a:lnTo>
                      <a:pt x="181" y="82"/>
                    </a:lnTo>
                    <a:lnTo>
                      <a:pt x="181" y="91"/>
                    </a:lnTo>
                    <a:lnTo>
                      <a:pt x="181" y="9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8" name="Freeform 422">
                <a:extLst>
                  <a:ext uri="{FF2B5EF4-FFF2-40B4-BE49-F238E27FC236}">
                    <a16:creationId xmlns:a16="http://schemas.microsoft.com/office/drawing/2014/main" id="{4343846C-5F44-768A-EDF5-CB4F280BE964}"/>
                  </a:ext>
                </a:extLst>
              </p:cNvPr>
              <p:cNvSpPr>
                <a:spLocks/>
              </p:cNvSpPr>
              <p:nvPr/>
            </p:nvSpPr>
            <p:spPr bwMode="auto">
              <a:xfrm>
                <a:off x="2615" y="4690"/>
                <a:ext cx="121" cy="120"/>
              </a:xfrm>
              <a:custGeom>
                <a:avLst/>
                <a:gdLst>
                  <a:gd name="T0" fmla="*/ 121 w 121"/>
                  <a:gd name="T1" fmla="*/ 60 h 120"/>
                  <a:gd name="T2" fmla="*/ 121 w 121"/>
                  <a:gd name="T3" fmla="*/ 60 h 120"/>
                  <a:gd name="T4" fmla="*/ 121 w 121"/>
                  <a:gd name="T5" fmla="*/ 72 h 120"/>
                  <a:gd name="T6" fmla="*/ 117 w 121"/>
                  <a:gd name="T7" fmla="*/ 84 h 120"/>
                  <a:gd name="T8" fmla="*/ 110 w 121"/>
                  <a:gd name="T9" fmla="*/ 93 h 120"/>
                  <a:gd name="T10" fmla="*/ 104 w 121"/>
                  <a:gd name="T11" fmla="*/ 102 h 120"/>
                  <a:gd name="T12" fmla="*/ 95 w 121"/>
                  <a:gd name="T13" fmla="*/ 110 h 120"/>
                  <a:gd name="T14" fmla="*/ 85 w 121"/>
                  <a:gd name="T15" fmla="*/ 116 h 120"/>
                  <a:gd name="T16" fmla="*/ 73 w 121"/>
                  <a:gd name="T17" fmla="*/ 119 h 120"/>
                  <a:gd name="T18" fmla="*/ 61 w 121"/>
                  <a:gd name="T19" fmla="*/ 120 h 120"/>
                  <a:gd name="T20" fmla="*/ 61 w 121"/>
                  <a:gd name="T21" fmla="*/ 120 h 120"/>
                  <a:gd name="T22" fmla="*/ 49 w 121"/>
                  <a:gd name="T23" fmla="*/ 119 h 120"/>
                  <a:gd name="T24" fmla="*/ 38 w 121"/>
                  <a:gd name="T25" fmla="*/ 116 h 120"/>
                  <a:gd name="T26" fmla="*/ 28 w 121"/>
                  <a:gd name="T27" fmla="*/ 110 h 120"/>
                  <a:gd name="T28" fmla="*/ 19 w 121"/>
                  <a:gd name="T29" fmla="*/ 102 h 120"/>
                  <a:gd name="T30" fmla="*/ 11 w 121"/>
                  <a:gd name="T31" fmla="*/ 93 h 120"/>
                  <a:gd name="T32" fmla="*/ 5 w 121"/>
                  <a:gd name="T33" fmla="*/ 84 h 120"/>
                  <a:gd name="T34" fmla="*/ 2 w 121"/>
                  <a:gd name="T35" fmla="*/ 72 h 120"/>
                  <a:gd name="T36" fmla="*/ 0 w 121"/>
                  <a:gd name="T37" fmla="*/ 60 h 120"/>
                  <a:gd name="T38" fmla="*/ 0 w 121"/>
                  <a:gd name="T39" fmla="*/ 60 h 120"/>
                  <a:gd name="T40" fmla="*/ 2 w 121"/>
                  <a:gd name="T41" fmla="*/ 48 h 120"/>
                  <a:gd name="T42" fmla="*/ 5 w 121"/>
                  <a:gd name="T43" fmla="*/ 36 h 120"/>
                  <a:gd name="T44" fmla="*/ 11 w 121"/>
                  <a:gd name="T45" fmla="*/ 27 h 120"/>
                  <a:gd name="T46" fmla="*/ 19 w 121"/>
                  <a:gd name="T47" fmla="*/ 18 h 120"/>
                  <a:gd name="T48" fmla="*/ 28 w 121"/>
                  <a:gd name="T49" fmla="*/ 10 h 120"/>
                  <a:gd name="T50" fmla="*/ 38 w 121"/>
                  <a:gd name="T51" fmla="*/ 4 h 120"/>
                  <a:gd name="T52" fmla="*/ 49 w 121"/>
                  <a:gd name="T53" fmla="*/ 1 h 120"/>
                  <a:gd name="T54" fmla="*/ 61 w 121"/>
                  <a:gd name="T55" fmla="*/ 0 h 120"/>
                  <a:gd name="T56" fmla="*/ 61 w 121"/>
                  <a:gd name="T57" fmla="*/ 0 h 120"/>
                  <a:gd name="T58" fmla="*/ 73 w 121"/>
                  <a:gd name="T59" fmla="*/ 1 h 120"/>
                  <a:gd name="T60" fmla="*/ 85 w 121"/>
                  <a:gd name="T61" fmla="*/ 4 h 120"/>
                  <a:gd name="T62" fmla="*/ 95 w 121"/>
                  <a:gd name="T63" fmla="*/ 10 h 120"/>
                  <a:gd name="T64" fmla="*/ 104 w 121"/>
                  <a:gd name="T65" fmla="*/ 18 h 120"/>
                  <a:gd name="T66" fmla="*/ 110 w 121"/>
                  <a:gd name="T67" fmla="*/ 27 h 120"/>
                  <a:gd name="T68" fmla="*/ 117 w 121"/>
                  <a:gd name="T69" fmla="*/ 36 h 120"/>
                  <a:gd name="T70" fmla="*/ 121 w 121"/>
                  <a:gd name="T71" fmla="*/ 48 h 120"/>
                  <a:gd name="T72" fmla="*/ 121 w 121"/>
                  <a:gd name="T73" fmla="*/ 60 h 120"/>
                  <a:gd name="T74" fmla="*/ 121 w 121"/>
                  <a:gd name="T75"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20">
                    <a:moveTo>
                      <a:pt x="121" y="60"/>
                    </a:moveTo>
                    <a:lnTo>
                      <a:pt x="121" y="60"/>
                    </a:lnTo>
                    <a:lnTo>
                      <a:pt x="121" y="72"/>
                    </a:lnTo>
                    <a:lnTo>
                      <a:pt x="117" y="84"/>
                    </a:lnTo>
                    <a:lnTo>
                      <a:pt x="110" y="93"/>
                    </a:lnTo>
                    <a:lnTo>
                      <a:pt x="104" y="102"/>
                    </a:lnTo>
                    <a:lnTo>
                      <a:pt x="95" y="110"/>
                    </a:lnTo>
                    <a:lnTo>
                      <a:pt x="85" y="116"/>
                    </a:lnTo>
                    <a:lnTo>
                      <a:pt x="73" y="119"/>
                    </a:lnTo>
                    <a:lnTo>
                      <a:pt x="61" y="120"/>
                    </a:lnTo>
                    <a:lnTo>
                      <a:pt x="61" y="120"/>
                    </a:lnTo>
                    <a:lnTo>
                      <a:pt x="49" y="119"/>
                    </a:lnTo>
                    <a:lnTo>
                      <a:pt x="38" y="116"/>
                    </a:lnTo>
                    <a:lnTo>
                      <a:pt x="28" y="110"/>
                    </a:lnTo>
                    <a:lnTo>
                      <a:pt x="19" y="102"/>
                    </a:lnTo>
                    <a:lnTo>
                      <a:pt x="11" y="93"/>
                    </a:lnTo>
                    <a:lnTo>
                      <a:pt x="5" y="84"/>
                    </a:lnTo>
                    <a:lnTo>
                      <a:pt x="2" y="72"/>
                    </a:lnTo>
                    <a:lnTo>
                      <a:pt x="0" y="60"/>
                    </a:lnTo>
                    <a:lnTo>
                      <a:pt x="0" y="60"/>
                    </a:lnTo>
                    <a:lnTo>
                      <a:pt x="2" y="48"/>
                    </a:lnTo>
                    <a:lnTo>
                      <a:pt x="5" y="36"/>
                    </a:lnTo>
                    <a:lnTo>
                      <a:pt x="11" y="27"/>
                    </a:lnTo>
                    <a:lnTo>
                      <a:pt x="19" y="18"/>
                    </a:lnTo>
                    <a:lnTo>
                      <a:pt x="28" y="10"/>
                    </a:lnTo>
                    <a:lnTo>
                      <a:pt x="38" y="4"/>
                    </a:lnTo>
                    <a:lnTo>
                      <a:pt x="49" y="1"/>
                    </a:lnTo>
                    <a:lnTo>
                      <a:pt x="61" y="0"/>
                    </a:lnTo>
                    <a:lnTo>
                      <a:pt x="61" y="0"/>
                    </a:lnTo>
                    <a:lnTo>
                      <a:pt x="73" y="1"/>
                    </a:lnTo>
                    <a:lnTo>
                      <a:pt x="85" y="4"/>
                    </a:lnTo>
                    <a:lnTo>
                      <a:pt x="95" y="10"/>
                    </a:lnTo>
                    <a:lnTo>
                      <a:pt x="104" y="18"/>
                    </a:lnTo>
                    <a:lnTo>
                      <a:pt x="110" y="27"/>
                    </a:lnTo>
                    <a:lnTo>
                      <a:pt x="117" y="36"/>
                    </a:lnTo>
                    <a:lnTo>
                      <a:pt x="121" y="48"/>
                    </a:lnTo>
                    <a:lnTo>
                      <a:pt x="121" y="60"/>
                    </a:lnTo>
                    <a:lnTo>
                      <a:pt x="121" y="6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799" name="Freeform 423">
                <a:extLst>
                  <a:ext uri="{FF2B5EF4-FFF2-40B4-BE49-F238E27FC236}">
                    <a16:creationId xmlns:a16="http://schemas.microsoft.com/office/drawing/2014/main" id="{8A8FAF1E-59AE-2319-01C0-FAA59ADCA285}"/>
                  </a:ext>
                </a:extLst>
              </p:cNvPr>
              <p:cNvSpPr>
                <a:spLocks/>
              </p:cNvSpPr>
              <p:nvPr/>
            </p:nvSpPr>
            <p:spPr bwMode="auto">
              <a:xfrm>
                <a:off x="2576" y="4610"/>
                <a:ext cx="159" cy="158"/>
              </a:xfrm>
              <a:custGeom>
                <a:avLst/>
                <a:gdLst>
                  <a:gd name="T0" fmla="*/ 159 w 159"/>
                  <a:gd name="T1" fmla="*/ 80 h 158"/>
                  <a:gd name="T2" fmla="*/ 159 w 159"/>
                  <a:gd name="T3" fmla="*/ 80 h 158"/>
                  <a:gd name="T4" fmla="*/ 157 w 159"/>
                  <a:gd name="T5" fmla="*/ 95 h 158"/>
                  <a:gd name="T6" fmla="*/ 152 w 159"/>
                  <a:gd name="T7" fmla="*/ 110 h 158"/>
                  <a:gd name="T8" fmla="*/ 145 w 159"/>
                  <a:gd name="T9" fmla="*/ 123 h 158"/>
                  <a:gd name="T10" fmla="*/ 134 w 159"/>
                  <a:gd name="T11" fmla="*/ 134 h 158"/>
                  <a:gd name="T12" fmla="*/ 124 w 159"/>
                  <a:gd name="T13" fmla="*/ 145 h 158"/>
                  <a:gd name="T14" fmla="*/ 110 w 159"/>
                  <a:gd name="T15" fmla="*/ 152 h 158"/>
                  <a:gd name="T16" fmla="*/ 95 w 159"/>
                  <a:gd name="T17" fmla="*/ 157 h 158"/>
                  <a:gd name="T18" fmla="*/ 80 w 159"/>
                  <a:gd name="T19" fmla="*/ 158 h 158"/>
                  <a:gd name="T20" fmla="*/ 80 w 159"/>
                  <a:gd name="T21" fmla="*/ 158 h 158"/>
                  <a:gd name="T22" fmla="*/ 64 w 159"/>
                  <a:gd name="T23" fmla="*/ 157 h 158"/>
                  <a:gd name="T24" fmla="*/ 48 w 159"/>
                  <a:gd name="T25" fmla="*/ 152 h 158"/>
                  <a:gd name="T26" fmla="*/ 35 w 159"/>
                  <a:gd name="T27" fmla="*/ 145 h 158"/>
                  <a:gd name="T28" fmla="*/ 24 w 159"/>
                  <a:gd name="T29" fmla="*/ 134 h 158"/>
                  <a:gd name="T30" fmla="*/ 14 w 159"/>
                  <a:gd name="T31" fmla="*/ 123 h 158"/>
                  <a:gd name="T32" fmla="*/ 6 w 159"/>
                  <a:gd name="T33" fmla="*/ 110 h 158"/>
                  <a:gd name="T34" fmla="*/ 2 w 159"/>
                  <a:gd name="T35" fmla="*/ 95 h 158"/>
                  <a:gd name="T36" fmla="*/ 0 w 159"/>
                  <a:gd name="T37" fmla="*/ 80 h 158"/>
                  <a:gd name="T38" fmla="*/ 0 w 159"/>
                  <a:gd name="T39" fmla="*/ 80 h 158"/>
                  <a:gd name="T40" fmla="*/ 2 w 159"/>
                  <a:gd name="T41" fmla="*/ 63 h 158"/>
                  <a:gd name="T42" fmla="*/ 6 w 159"/>
                  <a:gd name="T43" fmla="*/ 48 h 158"/>
                  <a:gd name="T44" fmla="*/ 14 w 159"/>
                  <a:gd name="T45" fmla="*/ 35 h 158"/>
                  <a:gd name="T46" fmla="*/ 24 w 159"/>
                  <a:gd name="T47" fmla="*/ 24 h 158"/>
                  <a:gd name="T48" fmla="*/ 35 w 159"/>
                  <a:gd name="T49" fmla="*/ 13 h 158"/>
                  <a:gd name="T50" fmla="*/ 48 w 159"/>
                  <a:gd name="T51" fmla="*/ 7 h 158"/>
                  <a:gd name="T52" fmla="*/ 64 w 159"/>
                  <a:gd name="T53" fmla="*/ 1 h 158"/>
                  <a:gd name="T54" fmla="*/ 80 w 159"/>
                  <a:gd name="T55" fmla="*/ 0 h 158"/>
                  <a:gd name="T56" fmla="*/ 80 w 159"/>
                  <a:gd name="T57" fmla="*/ 0 h 158"/>
                  <a:gd name="T58" fmla="*/ 95 w 159"/>
                  <a:gd name="T59" fmla="*/ 1 h 158"/>
                  <a:gd name="T60" fmla="*/ 110 w 159"/>
                  <a:gd name="T61" fmla="*/ 7 h 158"/>
                  <a:gd name="T62" fmla="*/ 124 w 159"/>
                  <a:gd name="T63" fmla="*/ 13 h 158"/>
                  <a:gd name="T64" fmla="*/ 134 w 159"/>
                  <a:gd name="T65" fmla="*/ 24 h 158"/>
                  <a:gd name="T66" fmla="*/ 145 w 159"/>
                  <a:gd name="T67" fmla="*/ 35 h 158"/>
                  <a:gd name="T68" fmla="*/ 152 w 159"/>
                  <a:gd name="T69" fmla="*/ 48 h 158"/>
                  <a:gd name="T70" fmla="*/ 157 w 159"/>
                  <a:gd name="T71" fmla="*/ 63 h 158"/>
                  <a:gd name="T72" fmla="*/ 159 w 159"/>
                  <a:gd name="T73" fmla="*/ 80 h 158"/>
                  <a:gd name="T74" fmla="*/ 159 w 159"/>
                  <a:gd name="T75" fmla="*/ 8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58">
                    <a:moveTo>
                      <a:pt x="159" y="80"/>
                    </a:moveTo>
                    <a:lnTo>
                      <a:pt x="159" y="80"/>
                    </a:lnTo>
                    <a:lnTo>
                      <a:pt x="157" y="95"/>
                    </a:lnTo>
                    <a:lnTo>
                      <a:pt x="152" y="110"/>
                    </a:lnTo>
                    <a:lnTo>
                      <a:pt x="145" y="123"/>
                    </a:lnTo>
                    <a:lnTo>
                      <a:pt x="134" y="134"/>
                    </a:lnTo>
                    <a:lnTo>
                      <a:pt x="124" y="145"/>
                    </a:lnTo>
                    <a:lnTo>
                      <a:pt x="110" y="152"/>
                    </a:lnTo>
                    <a:lnTo>
                      <a:pt x="95" y="157"/>
                    </a:lnTo>
                    <a:lnTo>
                      <a:pt x="80" y="158"/>
                    </a:lnTo>
                    <a:lnTo>
                      <a:pt x="80" y="158"/>
                    </a:lnTo>
                    <a:lnTo>
                      <a:pt x="64" y="157"/>
                    </a:lnTo>
                    <a:lnTo>
                      <a:pt x="48" y="152"/>
                    </a:lnTo>
                    <a:lnTo>
                      <a:pt x="35" y="145"/>
                    </a:lnTo>
                    <a:lnTo>
                      <a:pt x="24" y="134"/>
                    </a:lnTo>
                    <a:lnTo>
                      <a:pt x="14" y="123"/>
                    </a:lnTo>
                    <a:lnTo>
                      <a:pt x="6" y="110"/>
                    </a:lnTo>
                    <a:lnTo>
                      <a:pt x="2" y="95"/>
                    </a:lnTo>
                    <a:lnTo>
                      <a:pt x="0" y="80"/>
                    </a:lnTo>
                    <a:lnTo>
                      <a:pt x="0" y="80"/>
                    </a:lnTo>
                    <a:lnTo>
                      <a:pt x="2" y="63"/>
                    </a:lnTo>
                    <a:lnTo>
                      <a:pt x="6" y="48"/>
                    </a:lnTo>
                    <a:lnTo>
                      <a:pt x="14" y="35"/>
                    </a:lnTo>
                    <a:lnTo>
                      <a:pt x="24" y="24"/>
                    </a:lnTo>
                    <a:lnTo>
                      <a:pt x="35" y="13"/>
                    </a:lnTo>
                    <a:lnTo>
                      <a:pt x="48" y="7"/>
                    </a:lnTo>
                    <a:lnTo>
                      <a:pt x="64" y="1"/>
                    </a:lnTo>
                    <a:lnTo>
                      <a:pt x="80" y="0"/>
                    </a:lnTo>
                    <a:lnTo>
                      <a:pt x="80" y="0"/>
                    </a:lnTo>
                    <a:lnTo>
                      <a:pt x="95" y="1"/>
                    </a:lnTo>
                    <a:lnTo>
                      <a:pt x="110" y="7"/>
                    </a:lnTo>
                    <a:lnTo>
                      <a:pt x="124" y="13"/>
                    </a:lnTo>
                    <a:lnTo>
                      <a:pt x="134" y="24"/>
                    </a:lnTo>
                    <a:lnTo>
                      <a:pt x="145" y="35"/>
                    </a:lnTo>
                    <a:lnTo>
                      <a:pt x="152" y="48"/>
                    </a:lnTo>
                    <a:lnTo>
                      <a:pt x="157" y="63"/>
                    </a:lnTo>
                    <a:lnTo>
                      <a:pt x="159" y="80"/>
                    </a:lnTo>
                    <a:lnTo>
                      <a:pt x="159" y="80"/>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0" name="Freeform 424">
                <a:extLst>
                  <a:ext uri="{FF2B5EF4-FFF2-40B4-BE49-F238E27FC236}">
                    <a16:creationId xmlns:a16="http://schemas.microsoft.com/office/drawing/2014/main" id="{5E9E5404-B3F1-0084-0259-134882A2201F}"/>
                  </a:ext>
                </a:extLst>
              </p:cNvPr>
              <p:cNvSpPr>
                <a:spLocks/>
              </p:cNvSpPr>
              <p:nvPr/>
            </p:nvSpPr>
            <p:spPr bwMode="auto">
              <a:xfrm>
                <a:off x="2558" y="4732"/>
                <a:ext cx="109" cy="108"/>
              </a:xfrm>
              <a:custGeom>
                <a:avLst/>
                <a:gdLst>
                  <a:gd name="T0" fmla="*/ 109 w 109"/>
                  <a:gd name="T1" fmla="*/ 54 h 108"/>
                  <a:gd name="T2" fmla="*/ 109 w 109"/>
                  <a:gd name="T3" fmla="*/ 54 h 108"/>
                  <a:gd name="T4" fmla="*/ 107 w 109"/>
                  <a:gd name="T5" fmla="*/ 65 h 108"/>
                  <a:gd name="T6" fmla="*/ 104 w 109"/>
                  <a:gd name="T7" fmla="*/ 75 h 108"/>
                  <a:gd name="T8" fmla="*/ 98 w 109"/>
                  <a:gd name="T9" fmla="*/ 84 h 108"/>
                  <a:gd name="T10" fmla="*/ 92 w 109"/>
                  <a:gd name="T11" fmla="*/ 93 h 108"/>
                  <a:gd name="T12" fmla="*/ 85 w 109"/>
                  <a:gd name="T13" fmla="*/ 99 h 108"/>
                  <a:gd name="T14" fmla="*/ 76 w 109"/>
                  <a:gd name="T15" fmla="*/ 104 h 108"/>
                  <a:gd name="T16" fmla="*/ 65 w 109"/>
                  <a:gd name="T17" fmla="*/ 107 h 108"/>
                  <a:gd name="T18" fmla="*/ 54 w 109"/>
                  <a:gd name="T19" fmla="*/ 108 h 108"/>
                  <a:gd name="T20" fmla="*/ 54 w 109"/>
                  <a:gd name="T21" fmla="*/ 108 h 108"/>
                  <a:gd name="T22" fmla="*/ 42 w 109"/>
                  <a:gd name="T23" fmla="*/ 107 h 108"/>
                  <a:gd name="T24" fmla="*/ 33 w 109"/>
                  <a:gd name="T25" fmla="*/ 104 h 108"/>
                  <a:gd name="T26" fmla="*/ 24 w 109"/>
                  <a:gd name="T27" fmla="*/ 99 h 108"/>
                  <a:gd name="T28" fmla="*/ 15 w 109"/>
                  <a:gd name="T29" fmla="*/ 93 h 108"/>
                  <a:gd name="T30" fmla="*/ 9 w 109"/>
                  <a:gd name="T31" fmla="*/ 84 h 108"/>
                  <a:gd name="T32" fmla="*/ 5 w 109"/>
                  <a:gd name="T33" fmla="*/ 75 h 108"/>
                  <a:gd name="T34" fmla="*/ 0 w 109"/>
                  <a:gd name="T35" fmla="*/ 65 h 108"/>
                  <a:gd name="T36" fmla="*/ 0 w 109"/>
                  <a:gd name="T37" fmla="*/ 54 h 108"/>
                  <a:gd name="T38" fmla="*/ 0 w 109"/>
                  <a:gd name="T39" fmla="*/ 54 h 108"/>
                  <a:gd name="T40" fmla="*/ 0 w 109"/>
                  <a:gd name="T41" fmla="*/ 44 h 108"/>
                  <a:gd name="T42" fmla="*/ 5 w 109"/>
                  <a:gd name="T43" fmla="*/ 33 h 108"/>
                  <a:gd name="T44" fmla="*/ 9 w 109"/>
                  <a:gd name="T45" fmla="*/ 24 h 108"/>
                  <a:gd name="T46" fmla="*/ 15 w 109"/>
                  <a:gd name="T47" fmla="*/ 17 h 108"/>
                  <a:gd name="T48" fmla="*/ 24 w 109"/>
                  <a:gd name="T49" fmla="*/ 9 h 108"/>
                  <a:gd name="T50" fmla="*/ 33 w 109"/>
                  <a:gd name="T51" fmla="*/ 4 h 108"/>
                  <a:gd name="T52" fmla="*/ 42 w 109"/>
                  <a:gd name="T53" fmla="*/ 1 h 108"/>
                  <a:gd name="T54" fmla="*/ 54 w 109"/>
                  <a:gd name="T55" fmla="*/ 0 h 108"/>
                  <a:gd name="T56" fmla="*/ 54 w 109"/>
                  <a:gd name="T57" fmla="*/ 0 h 108"/>
                  <a:gd name="T58" fmla="*/ 65 w 109"/>
                  <a:gd name="T59" fmla="*/ 1 h 108"/>
                  <a:gd name="T60" fmla="*/ 76 w 109"/>
                  <a:gd name="T61" fmla="*/ 4 h 108"/>
                  <a:gd name="T62" fmla="*/ 85 w 109"/>
                  <a:gd name="T63" fmla="*/ 9 h 108"/>
                  <a:gd name="T64" fmla="*/ 92 w 109"/>
                  <a:gd name="T65" fmla="*/ 17 h 108"/>
                  <a:gd name="T66" fmla="*/ 98 w 109"/>
                  <a:gd name="T67" fmla="*/ 24 h 108"/>
                  <a:gd name="T68" fmla="*/ 104 w 109"/>
                  <a:gd name="T69" fmla="*/ 33 h 108"/>
                  <a:gd name="T70" fmla="*/ 107 w 109"/>
                  <a:gd name="T71" fmla="*/ 44 h 108"/>
                  <a:gd name="T72" fmla="*/ 109 w 109"/>
                  <a:gd name="T73" fmla="*/ 54 h 108"/>
                  <a:gd name="T74" fmla="*/ 109 w 109"/>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08">
                    <a:moveTo>
                      <a:pt x="109" y="54"/>
                    </a:moveTo>
                    <a:lnTo>
                      <a:pt x="109" y="54"/>
                    </a:lnTo>
                    <a:lnTo>
                      <a:pt x="107" y="65"/>
                    </a:lnTo>
                    <a:lnTo>
                      <a:pt x="104" y="75"/>
                    </a:lnTo>
                    <a:lnTo>
                      <a:pt x="98" y="84"/>
                    </a:lnTo>
                    <a:lnTo>
                      <a:pt x="92" y="93"/>
                    </a:lnTo>
                    <a:lnTo>
                      <a:pt x="85" y="99"/>
                    </a:lnTo>
                    <a:lnTo>
                      <a:pt x="76" y="104"/>
                    </a:lnTo>
                    <a:lnTo>
                      <a:pt x="65" y="107"/>
                    </a:lnTo>
                    <a:lnTo>
                      <a:pt x="54" y="108"/>
                    </a:lnTo>
                    <a:lnTo>
                      <a:pt x="54" y="108"/>
                    </a:lnTo>
                    <a:lnTo>
                      <a:pt x="42" y="107"/>
                    </a:lnTo>
                    <a:lnTo>
                      <a:pt x="33" y="104"/>
                    </a:lnTo>
                    <a:lnTo>
                      <a:pt x="24" y="99"/>
                    </a:lnTo>
                    <a:lnTo>
                      <a:pt x="15" y="93"/>
                    </a:lnTo>
                    <a:lnTo>
                      <a:pt x="9" y="84"/>
                    </a:lnTo>
                    <a:lnTo>
                      <a:pt x="5" y="75"/>
                    </a:lnTo>
                    <a:lnTo>
                      <a:pt x="0" y="65"/>
                    </a:lnTo>
                    <a:lnTo>
                      <a:pt x="0" y="54"/>
                    </a:lnTo>
                    <a:lnTo>
                      <a:pt x="0" y="54"/>
                    </a:lnTo>
                    <a:lnTo>
                      <a:pt x="0" y="44"/>
                    </a:lnTo>
                    <a:lnTo>
                      <a:pt x="5" y="33"/>
                    </a:lnTo>
                    <a:lnTo>
                      <a:pt x="9" y="24"/>
                    </a:lnTo>
                    <a:lnTo>
                      <a:pt x="15" y="17"/>
                    </a:lnTo>
                    <a:lnTo>
                      <a:pt x="24" y="9"/>
                    </a:lnTo>
                    <a:lnTo>
                      <a:pt x="33" y="4"/>
                    </a:lnTo>
                    <a:lnTo>
                      <a:pt x="42" y="1"/>
                    </a:lnTo>
                    <a:lnTo>
                      <a:pt x="54" y="0"/>
                    </a:lnTo>
                    <a:lnTo>
                      <a:pt x="54" y="0"/>
                    </a:lnTo>
                    <a:lnTo>
                      <a:pt x="65" y="1"/>
                    </a:lnTo>
                    <a:lnTo>
                      <a:pt x="76" y="4"/>
                    </a:lnTo>
                    <a:lnTo>
                      <a:pt x="85" y="9"/>
                    </a:lnTo>
                    <a:lnTo>
                      <a:pt x="92" y="17"/>
                    </a:lnTo>
                    <a:lnTo>
                      <a:pt x="98" y="24"/>
                    </a:lnTo>
                    <a:lnTo>
                      <a:pt x="104" y="33"/>
                    </a:lnTo>
                    <a:lnTo>
                      <a:pt x="107" y="44"/>
                    </a:lnTo>
                    <a:lnTo>
                      <a:pt x="109" y="54"/>
                    </a:lnTo>
                    <a:lnTo>
                      <a:pt x="109" y="5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1" name="Freeform 425">
                <a:extLst>
                  <a:ext uri="{FF2B5EF4-FFF2-40B4-BE49-F238E27FC236}">
                    <a16:creationId xmlns:a16="http://schemas.microsoft.com/office/drawing/2014/main" id="{C1115E0F-8B2F-8016-0D1C-BD93AF550AF6}"/>
                  </a:ext>
                </a:extLst>
              </p:cNvPr>
              <p:cNvSpPr>
                <a:spLocks/>
              </p:cNvSpPr>
              <p:nvPr/>
            </p:nvSpPr>
            <p:spPr bwMode="auto">
              <a:xfrm>
                <a:off x="2536" y="4515"/>
                <a:ext cx="129" cy="130"/>
              </a:xfrm>
              <a:custGeom>
                <a:avLst/>
                <a:gdLst>
                  <a:gd name="T0" fmla="*/ 129 w 129"/>
                  <a:gd name="T1" fmla="*/ 65 h 130"/>
                  <a:gd name="T2" fmla="*/ 129 w 129"/>
                  <a:gd name="T3" fmla="*/ 65 h 130"/>
                  <a:gd name="T4" fmla="*/ 128 w 129"/>
                  <a:gd name="T5" fmla="*/ 78 h 130"/>
                  <a:gd name="T6" fmla="*/ 123 w 129"/>
                  <a:gd name="T7" fmla="*/ 90 h 130"/>
                  <a:gd name="T8" fmla="*/ 117 w 129"/>
                  <a:gd name="T9" fmla="*/ 101 h 130"/>
                  <a:gd name="T10" fmla="*/ 110 w 129"/>
                  <a:gd name="T11" fmla="*/ 111 h 130"/>
                  <a:gd name="T12" fmla="*/ 101 w 129"/>
                  <a:gd name="T13" fmla="*/ 119 h 130"/>
                  <a:gd name="T14" fmla="*/ 88 w 129"/>
                  <a:gd name="T15" fmla="*/ 125 h 130"/>
                  <a:gd name="T16" fmla="*/ 76 w 129"/>
                  <a:gd name="T17" fmla="*/ 128 h 130"/>
                  <a:gd name="T18" fmla="*/ 64 w 129"/>
                  <a:gd name="T19" fmla="*/ 130 h 130"/>
                  <a:gd name="T20" fmla="*/ 64 w 129"/>
                  <a:gd name="T21" fmla="*/ 130 h 130"/>
                  <a:gd name="T22" fmla="*/ 51 w 129"/>
                  <a:gd name="T23" fmla="*/ 128 h 130"/>
                  <a:gd name="T24" fmla="*/ 39 w 129"/>
                  <a:gd name="T25" fmla="*/ 125 h 130"/>
                  <a:gd name="T26" fmla="*/ 28 w 129"/>
                  <a:gd name="T27" fmla="*/ 119 h 130"/>
                  <a:gd name="T28" fmla="*/ 18 w 129"/>
                  <a:gd name="T29" fmla="*/ 111 h 130"/>
                  <a:gd name="T30" fmla="*/ 10 w 129"/>
                  <a:gd name="T31" fmla="*/ 101 h 130"/>
                  <a:gd name="T32" fmla="*/ 4 w 129"/>
                  <a:gd name="T33" fmla="*/ 90 h 130"/>
                  <a:gd name="T34" fmla="*/ 1 w 129"/>
                  <a:gd name="T35" fmla="*/ 78 h 130"/>
                  <a:gd name="T36" fmla="*/ 0 w 129"/>
                  <a:gd name="T37" fmla="*/ 65 h 130"/>
                  <a:gd name="T38" fmla="*/ 0 w 129"/>
                  <a:gd name="T39" fmla="*/ 65 h 130"/>
                  <a:gd name="T40" fmla="*/ 1 w 129"/>
                  <a:gd name="T41" fmla="*/ 53 h 130"/>
                  <a:gd name="T42" fmla="*/ 4 w 129"/>
                  <a:gd name="T43" fmla="*/ 41 h 130"/>
                  <a:gd name="T44" fmla="*/ 10 w 129"/>
                  <a:gd name="T45" fmla="*/ 29 h 130"/>
                  <a:gd name="T46" fmla="*/ 18 w 129"/>
                  <a:gd name="T47" fmla="*/ 20 h 130"/>
                  <a:gd name="T48" fmla="*/ 28 w 129"/>
                  <a:gd name="T49" fmla="*/ 12 h 130"/>
                  <a:gd name="T50" fmla="*/ 39 w 129"/>
                  <a:gd name="T51" fmla="*/ 6 h 130"/>
                  <a:gd name="T52" fmla="*/ 51 w 129"/>
                  <a:gd name="T53" fmla="*/ 1 h 130"/>
                  <a:gd name="T54" fmla="*/ 64 w 129"/>
                  <a:gd name="T55" fmla="*/ 0 h 130"/>
                  <a:gd name="T56" fmla="*/ 64 w 129"/>
                  <a:gd name="T57" fmla="*/ 0 h 130"/>
                  <a:gd name="T58" fmla="*/ 76 w 129"/>
                  <a:gd name="T59" fmla="*/ 1 h 130"/>
                  <a:gd name="T60" fmla="*/ 88 w 129"/>
                  <a:gd name="T61" fmla="*/ 6 h 130"/>
                  <a:gd name="T62" fmla="*/ 101 w 129"/>
                  <a:gd name="T63" fmla="*/ 12 h 130"/>
                  <a:gd name="T64" fmla="*/ 110 w 129"/>
                  <a:gd name="T65" fmla="*/ 20 h 130"/>
                  <a:gd name="T66" fmla="*/ 117 w 129"/>
                  <a:gd name="T67" fmla="*/ 29 h 130"/>
                  <a:gd name="T68" fmla="*/ 123 w 129"/>
                  <a:gd name="T69" fmla="*/ 41 h 130"/>
                  <a:gd name="T70" fmla="*/ 128 w 129"/>
                  <a:gd name="T71" fmla="*/ 53 h 130"/>
                  <a:gd name="T72" fmla="*/ 129 w 129"/>
                  <a:gd name="T73" fmla="*/ 65 h 130"/>
                  <a:gd name="T74" fmla="*/ 129 w 129"/>
                  <a:gd name="T75"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30">
                    <a:moveTo>
                      <a:pt x="129" y="65"/>
                    </a:moveTo>
                    <a:lnTo>
                      <a:pt x="129" y="65"/>
                    </a:lnTo>
                    <a:lnTo>
                      <a:pt x="128" y="78"/>
                    </a:lnTo>
                    <a:lnTo>
                      <a:pt x="123" y="90"/>
                    </a:lnTo>
                    <a:lnTo>
                      <a:pt x="117" y="101"/>
                    </a:lnTo>
                    <a:lnTo>
                      <a:pt x="110" y="111"/>
                    </a:lnTo>
                    <a:lnTo>
                      <a:pt x="101" y="119"/>
                    </a:lnTo>
                    <a:lnTo>
                      <a:pt x="88" y="125"/>
                    </a:lnTo>
                    <a:lnTo>
                      <a:pt x="76" y="128"/>
                    </a:lnTo>
                    <a:lnTo>
                      <a:pt x="64" y="130"/>
                    </a:lnTo>
                    <a:lnTo>
                      <a:pt x="64" y="130"/>
                    </a:lnTo>
                    <a:lnTo>
                      <a:pt x="51" y="128"/>
                    </a:lnTo>
                    <a:lnTo>
                      <a:pt x="39" y="125"/>
                    </a:lnTo>
                    <a:lnTo>
                      <a:pt x="28" y="119"/>
                    </a:lnTo>
                    <a:lnTo>
                      <a:pt x="18" y="111"/>
                    </a:lnTo>
                    <a:lnTo>
                      <a:pt x="10" y="101"/>
                    </a:lnTo>
                    <a:lnTo>
                      <a:pt x="4" y="90"/>
                    </a:lnTo>
                    <a:lnTo>
                      <a:pt x="1" y="78"/>
                    </a:lnTo>
                    <a:lnTo>
                      <a:pt x="0" y="65"/>
                    </a:lnTo>
                    <a:lnTo>
                      <a:pt x="0" y="65"/>
                    </a:lnTo>
                    <a:lnTo>
                      <a:pt x="1" y="53"/>
                    </a:lnTo>
                    <a:lnTo>
                      <a:pt x="4" y="41"/>
                    </a:lnTo>
                    <a:lnTo>
                      <a:pt x="10" y="29"/>
                    </a:lnTo>
                    <a:lnTo>
                      <a:pt x="18" y="20"/>
                    </a:lnTo>
                    <a:lnTo>
                      <a:pt x="28" y="12"/>
                    </a:lnTo>
                    <a:lnTo>
                      <a:pt x="39" y="6"/>
                    </a:lnTo>
                    <a:lnTo>
                      <a:pt x="51" y="1"/>
                    </a:lnTo>
                    <a:lnTo>
                      <a:pt x="64" y="0"/>
                    </a:lnTo>
                    <a:lnTo>
                      <a:pt x="64" y="0"/>
                    </a:lnTo>
                    <a:lnTo>
                      <a:pt x="76" y="1"/>
                    </a:lnTo>
                    <a:lnTo>
                      <a:pt x="88" y="6"/>
                    </a:lnTo>
                    <a:lnTo>
                      <a:pt x="101" y="12"/>
                    </a:lnTo>
                    <a:lnTo>
                      <a:pt x="110" y="20"/>
                    </a:lnTo>
                    <a:lnTo>
                      <a:pt x="117" y="29"/>
                    </a:lnTo>
                    <a:lnTo>
                      <a:pt x="123" y="41"/>
                    </a:lnTo>
                    <a:lnTo>
                      <a:pt x="128" y="53"/>
                    </a:lnTo>
                    <a:lnTo>
                      <a:pt x="129" y="65"/>
                    </a:lnTo>
                    <a:lnTo>
                      <a:pt x="129" y="65"/>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2" name="Freeform 426">
                <a:extLst>
                  <a:ext uri="{FF2B5EF4-FFF2-40B4-BE49-F238E27FC236}">
                    <a16:creationId xmlns:a16="http://schemas.microsoft.com/office/drawing/2014/main" id="{77BED48D-D366-438B-C3FC-D17987FC7187}"/>
                  </a:ext>
                </a:extLst>
              </p:cNvPr>
              <p:cNvSpPr>
                <a:spLocks/>
              </p:cNvSpPr>
              <p:nvPr/>
            </p:nvSpPr>
            <p:spPr bwMode="auto">
              <a:xfrm>
                <a:off x="2444" y="4840"/>
                <a:ext cx="132" cy="133"/>
              </a:xfrm>
              <a:custGeom>
                <a:avLst/>
                <a:gdLst>
                  <a:gd name="T0" fmla="*/ 132 w 132"/>
                  <a:gd name="T1" fmla="*/ 67 h 133"/>
                  <a:gd name="T2" fmla="*/ 132 w 132"/>
                  <a:gd name="T3" fmla="*/ 67 h 133"/>
                  <a:gd name="T4" fmla="*/ 131 w 132"/>
                  <a:gd name="T5" fmla="*/ 80 h 133"/>
                  <a:gd name="T6" fmla="*/ 126 w 132"/>
                  <a:gd name="T7" fmla="*/ 92 h 133"/>
                  <a:gd name="T8" fmla="*/ 120 w 132"/>
                  <a:gd name="T9" fmla="*/ 103 h 133"/>
                  <a:gd name="T10" fmla="*/ 113 w 132"/>
                  <a:gd name="T11" fmla="*/ 114 h 133"/>
                  <a:gd name="T12" fmla="*/ 102 w 132"/>
                  <a:gd name="T13" fmla="*/ 121 h 133"/>
                  <a:gd name="T14" fmla="*/ 92 w 132"/>
                  <a:gd name="T15" fmla="*/ 127 h 133"/>
                  <a:gd name="T16" fmla="*/ 80 w 132"/>
                  <a:gd name="T17" fmla="*/ 132 h 133"/>
                  <a:gd name="T18" fmla="*/ 66 w 132"/>
                  <a:gd name="T19" fmla="*/ 133 h 133"/>
                  <a:gd name="T20" fmla="*/ 66 w 132"/>
                  <a:gd name="T21" fmla="*/ 133 h 133"/>
                  <a:gd name="T22" fmla="*/ 52 w 132"/>
                  <a:gd name="T23" fmla="*/ 132 h 133"/>
                  <a:gd name="T24" fmla="*/ 40 w 132"/>
                  <a:gd name="T25" fmla="*/ 127 h 133"/>
                  <a:gd name="T26" fmla="*/ 30 w 132"/>
                  <a:gd name="T27" fmla="*/ 121 h 133"/>
                  <a:gd name="T28" fmla="*/ 19 w 132"/>
                  <a:gd name="T29" fmla="*/ 114 h 133"/>
                  <a:gd name="T30" fmla="*/ 12 w 132"/>
                  <a:gd name="T31" fmla="*/ 103 h 133"/>
                  <a:gd name="T32" fmla="*/ 6 w 132"/>
                  <a:gd name="T33" fmla="*/ 92 h 133"/>
                  <a:gd name="T34" fmla="*/ 1 w 132"/>
                  <a:gd name="T35" fmla="*/ 80 h 133"/>
                  <a:gd name="T36" fmla="*/ 0 w 132"/>
                  <a:gd name="T37" fmla="*/ 67 h 133"/>
                  <a:gd name="T38" fmla="*/ 0 w 132"/>
                  <a:gd name="T39" fmla="*/ 67 h 133"/>
                  <a:gd name="T40" fmla="*/ 1 w 132"/>
                  <a:gd name="T41" fmla="*/ 53 h 133"/>
                  <a:gd name="T42" fmla="*/ 6 w 132"/>
                  <a:gd name="T43" fmla="*/ 41 h 133"/>
                  <a:gd name="T44" fmla="*/ 12 w 132"/>
                  <a:gd name="T45" fmla="*/ 29 h 133"/>
                  <a:gd name="T46" fmla="*/ 19 w 132"/>
                  <a:gd name="T47" fmla="*/ 20 h 133"/>
                  <a:gd name="T48" fmla="*/ 30 w 132"/>
                  <a:gd name="T49" fmla="*/ 13 h 133"/>
                  <a:gd name="T50" fmla="*/ 40 w 132"/>
                  <a:gd name="T51" fmla="*/ 5 h 133"/>
                  <a:gd name="T52" fmla="*/ 52 w 132"/>
                  <a:gd name="T53" fmla="*/ 2 h 133"/>
                  <a:gd name="T54" fmla="*/ 66 w 132"/>
                  <a:gd name="T55" fmla="*/ 0 h 133"/>
                  <a:gd name="T56" fmla="*/ 66 w 132"/>
                  <a:gd name="T57" fmla="*/ 0 h 133"/>
                  <a:gd name="T58" fmla="*/ 80 w 132"/>
                  <a:gd name="T59" fmla="*/ 2 h 133"/>
                  <a:gd name="T60" fmla="*/ 92 w 132"/>
                  <a:gd name="T61" fmla="*/ 5 h 133"/>
                  <a:gd name="T62" fmla="*/ 102 w 132"/>
                  <a:gd name="T63" fmla="*/ 13 h 133"/>
                  <a:gd name="T64" fmla="*/ 113 w 132"/>
                  <a:gd name="T65" fmla="*/ 20 h 133"/>
                  <a:gd name="T66" fmla="*/ 120 w 132"/>
                  <a:gd name="T67" fmla="*/ 29 h 133"/>
                  <a:gd name="T68" fmla="*/ 126 w 132"/>
                  <a:gd name="T69" fmla="*/ 41 h 133"/>
                  <a:gd name="T70" fmla="*/ 131 w 132"/>
                  <a:gd name="T71" fmla="*/ 53 h 133"/>
                  <a:gd name="T72" fmla="*/ 132 w 132"/>
                  <a:gd name="T73" fmla="*/ 67 h 133"/>
                  <a:gd name="T74" fmla="*/ 132 w 132"/>
                  <a:gd name="T75" fmla="*/ 6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33">
                    <a:moveTo>
                      <a:pt x="132" y="67"/>
                    </a:moveTo>
                    <a:lnTo>
                      <a:pt x="132" y="67"/>
                    </a:lnTo>
                    <a:lnTo>
                      <a:pt x="131" y="80"/>
                    </a:lnTo>
                    <a:lnTo>
                      <a:pt x="126" y="92"/>
                    </a:lnTo>
                    <a:lnTo>
                      <a:pt x="120" y="103"/>
                    </a:lnTo>
                    <a:lnTo>
                      <a:pt x="113" y="114"/>
                    </a:lnTo>
                    <a:lnTo>
                      <a:pt x="102" y="121"/>
                    </a:lnTo>
                    <a:lnTo>
                      <a:pt x="92" y="127"/>
                    </a:lnTo>
                    <a:lnTo>
                      <a:pt x="80" y="132"/>
                    </a:lnTo>
                    <a:lnTo>
                      <a:pt x="66" y="133"/>
                    </a:lnTo>
                    <a:lnTo>
                      <a:pt x="66" y="133"/>
                    </a:lnTo>
                    <a:lnTo>
                      <a:pt x="52" y="132"/>
                    </a:lnTo>
                    <a:lnTo>
                      <a:pt x="40" y="127"/>
                    </a:lnTo>
                    <a:lnTo>
                      <a:pt x="30" y="121"/>
                    </a:lnTo>
                    <a:lnTo>
                      <a:pt x="19" y="114"/>
                    </a:lnTo>
                    <a:lnTo>
                      <a:pt x="12" y="103"/>
                    </a:lnTo>
                    <a:lnTo>
                      <a:pt x="6" y="92"/>
                    </a:lnTo>
                    <a:lnTo>
                      <a:pt x="1" y="80"/>
                    </a:lnTo>
                    <a:lnTo>
                      <a:pt x="0" y="67"/>
                    </a:lnTo>
                    <a:lnTo>
                      <a:pt x="0" y="67"/>
                    </a:lnTo>
                    <a:lnTo>
                      <a:pt x="1" y="53"/>
                    </a:lnTo>
                    <a:lnTo>
                      <a:pt x="6" y="41"/>
                    </a:lnTo>
                    <a:lnTo>
                      <a:pt x="12" y="29"/>
                    </a:lnTo>
                    <a:lnTo>
                      <a:pt x="19" y="20"/>
                    </a:lnTo>
                    <a:lnTo>
                      <a:pt x="30" y="13"/>
                    </a:lnTo>
                    <a:lnTo>
                      <a:pt x="40" y="5"/>
                    </a:lnTo>
                    <a:lnTo>
                      <a:pt x="52" y="2"/>
                    </a:lnTo>
                    <a:lnTo>
                      <a:pt x="66" y="0"/>
                    </a:lnTo>
                    <a:lnTo>
                      <a:pt x="66" y="0"/>
                    </a:lnTo>
                    <a:lnTo>
                      <a:pt x="80" y="2"/>
                    </a:lnTo>
                    <a:lnTo>
                      <a:pt x="92" y="5"/>
                    </a:lnTo>
                    <a:lnTo>
                      <a:pt x="102" y="13"/>
                    </a:lnTo>
                    <a:lnTo>
                      <a:pt x="113" y="20"/>
                    </a:lnTo>
                    <a:lnTo>
                      <a:pt x="120" y="29"/>
                    </a:lnTo>
                    <a:lnTo>
                      <a:pt x="126" y="41"/>
                    </a:lnTo>
                    <a:lnTo>
                      <a:pt x="131" y="53"/>
                    </a:lnTo>
                    <a:lnTo>
                      <a:pt x="132" y="67"/>
                    </a:lnTo>
                    <a:lnTo>
                      <a:pt x="132" y="6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3" name="Freeform 427">
                <a:extLst>
                  <a:ext uri="{FF2B5EF4-FFF2-40B4-BE49-F238E27FC236}">
                    <a16:creationId xmlns:a16="http://schemas.microsoft.com/office/drawing/2014/main" id="{57015D83-15EC-40BE-9542-D27158B9B311}"/>
                  </a:ext>
                </a:extLst>
              </p:cNvPr>
              <p:cNvSpPr>
                <a:spLocks/>
              </p:cNvSpPr>
              <p:nvPr/>
            </p:nvSpPr>
            <p:spPr bwMode="auto">
              <a:xfrm>
                <a:off x="2400" y="4955"/>
                <a:ext cx="148" cy="146"/>
              </a:xfrm>
              <a:custGeom>
                <a:avLst/>
                <a:gdLst>
                  <a:gd name="T0" fmla="*/ 148 w 148"/>
                  <a:gd name="T1" fmla="*/ 72 h 146"/>
                  <a:gd name="T2" fmla="*/ 148 w 148"/>
                  <a:gd name="T3" fmla="*/ 72 h 146"/>
                  <a:gd name="T4" fmla="*/ 146 w 148"/>
                  <a:gd name="T5" fmla="*/ 87 h 146"/>
                  <a:gd name="T6" fmla="*/ 142 w 148"/>
                  <a:gd name="T7" fmla="*/ 101 h 146"/>
                  <a:gd name="T8" fmla="*/ 134 w 148"/>
                  <a:gd name="T9" fmla="*/ 113 h 146"/>
                  <a:gd name="T10" fmla="*/ 125 w 148"/>
                  <a:gd name="T11" fmla="*/ 124 h 146"/>
                  <a:gd name="T12" fmla="*/ 114 w 148"/>
                  <a:gd name="T13" fmla="*/ 133 h 146"/>
                  <a:gd name="T14" fmla="*/ 102 w 148"/>
                  <a:gd name="T15" fmla="*/ 140 h 146"/>
                  <a:gd name="T16" fmla="*/ 89 w 148"/>
                  <a:gd name="T17" fmla="*/ 145 h 146"/>
                  <a:gd name="T18" fmla="*/ 74 w 148"/>
                  <a:gd name="T19" fmla="*/ 146 h 146"/>
                  <a:gd name="T20" fmla="*/ 74 w 148"/>
                  <a:gd name="T21" fmla="*/ 146 h 146"/>
                  <a:gd name="T22" fmla="*/ 59 w 148"/>
                  <a:gd name="T23" fmla="*/ 145 h 146"/>
                  <a:gd name="T24" fmla="*/ 45 w 148"/>
                  <a:gd name="T25" fmla="*/ 140 h 146"/>
                  <a:gd name="T26" fmla="*/ 33 w 148"/>
                  <a:gd name="T27" fmla="*/ 133 h 146"/>
                  <a:gd name="T28" fmla="*/ 23 w 148"/>
                  <a:gd name="T29" fmla="*/ 124 h 146"/>
                  <a:gd name="T30" fmla="*/ 13 w 148"/>
                  <a:gd name="T31" fmla="*/ 113 h 146"/>
                  <a:gd name="T32" fmla="*/ 6 w 148"/>
                  <a:gd name="T33" fmla="*/ 101 h 146"/>
                  <a:gd name="T34" fmla="*/ 1 w 148"/>
                  <a:gd name="T35" fmla="*/ 87 h 146"/>
                  <a:gd name="T36" fmla="*/ 0 w 148"/>
                  <a:gd name="T37" fmla="*/ 72 h 146"/>
                  <a:gd name="T38" fmla="*/ 0 w 148"/>
                  <a:gd name="T39" fmla="*/ 72 h 146"/>
                  <a:gd name="T40" fmla="*/ 1 w 148"/>
                  <a:gd name="T41" fmla="*/ 57 h 146"/>
                  <a:gd name="T42" fmla="*/ 6 w 148"/>
                  <a:gd name="T43" fmla="*/ 44 h 146"/>
                  <a:gd name="T44" fmla="*/ 13 w 148"/>
                  <a:gd name="T45" fmla="*/ 32 h 146"/>
                  <a:gd name="T46" fmla="*/ 23 w 148"/>
                  <a:gd name="T47" fmla="*/ 21 h 146"/>
                  <a:gd name="T48" fmla="*/ 33 w 148"/>
                  <a:gd name="T49" fmla="*/ 12 h 146"/>
                  <a:gd name="T50" fmla="*/ 45 w 148"/>
                  <a:gd name="T51" fmla="*/ 5 h 146"/>
                  <a:gd name="T52" fmla="*/ 59 w 148"/>
                  <a:gd name="T53" fmla="*/ 2 h 146"/>
                  <a:gd name="T54" fmla="*/ 74 w 148"/>
                  <a:gd name="T55" fmla="*/ 0 h 146"/>
                  <a:gd name="T56" fmla="*/ 74 w 148"/>
                  <a:gd name="T57" fmla="*/ 0 h 146"/>
                  <a:gd name="T58" fmla="*/ 89 w 148"/>
                  <a:gd name="T59" fmla="*/ 2 h 146"/>
                  <a:gd name="T60" fmla="*/ 102 w 148"/>
                  <a:gd name="T61" fmla="*/ 5 h 146"/>
                  <a:gd name="T62" fmla="*/ 114 w 148"/>
                  <a:gd name="T63" fmla="*/ 12 h 146"/>
                  <a:gd name="T64" fmla="*/ 125 w 148"/>
                  <a:gd name="T65" fmla="*/ 21 h 146"/>
                  <a:gd name="T66" fmla="*/ 134 w 148"/>
                  <a:gd name="T67" fmla="*/ 32 h 146"/>
                  <a:gd name="T68" fmla="*/ 142 w 148"/>
                  <a:gd name="T69" fmla="*/ 44 h 146"/>
                  <a:gd name="T70" fmla="*/ 146 w 148"/>
                  <a:gd name="T71" fmla="*/ 57 h 146"/>
                  <a:gd name="T72" fmla="*/ 148 w 148"/>
                  <a:gd name="T73" fmla="*/ 72 h 146"/>
                  <a:gd name="T74" fmla="*/ 148 w 148"/>
                  <a:gd name="T75" fmla="*/ 7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8" h="146">
                    <a:moveTo>
                      <a:pt x="148" y="72"/>
                    </a:moveTo>
                    <a:lnTo>
                      <a:pt x="148" y="72"/>
                    </a:lnTo>
                    <a:lnTo>
                      <a:pt x="146" y="87"/>
                    </a:lnTo>
                    <a:lnTo>
                      <a:pt x="142" y="101"/>
                    </a:lnTo>
                    <a:lnTo>
                      <a:pt x="134" y="113"/>
                    </a:lnTo>
                    <a:lnTo>
                      <a:pt x="125" y="124"/>
                    </a:lnTo>
                    <a:lnTo>
                      <a:pt x="114" y="133"/>
                    </a:lnTo>
                    <a:lnTo>
                      <a:pt x="102" y="140"/>
                    </a:lnTo>
                    <a:lnTo>
                      <a:pt x="89" y="145"/>
                    </a:lnTo>
                    <a:lnTo>
                      <a:pt x="74" y="146"/>
                    </a:lnTo>
                    <a:lnTo>
                      <a:pt x="74" y="146"/>
                    </a:lnTo>
                    <a:lnTo>
                      <a:pt x="59" y="145"/>
                    </a:lnTo>
                    <a:lnTo>
                      <a:pt x="45" y="140"/>
                    </a:lnTo>
                    <a:lnTo>
                      <a:pt x="33" y="133"/>
                    </a:lnTo>
                    <a:lnTo>
                      <a:pt x="23" y="124"/>
                    </a:lnTo>
                    <a:lnTo>
                      <a:pt x="13" y="113"/>
                    </a:lnTo>
                    <a:lnTo>
                      <a:pt x="6" y="101"/>
                    </a:lnTo>
                    <a:lnTo>
                      <a:pt x="1" y="87"/>
                    </a:lnTo>
                    <a:lnTo>
                      <a:pt x="0" y="72"/>
                    </a:lnTo>
                    <a:lnTo>
                      <a:pt x="0" y="72"/>
                    </a:lnTo>
                    <a:lnTo>
                      <a:pt x="1" y="57"/>
                    </a:lnTo>
                    <a:lnTo>
                      <a:pt x="6" y="44"/>
                    </a:lnTo>
                    <a:lnTo>
                      <a:pt x="13" y="32"/>
                    </a:lnTo>
                    <a:lnTo>
                      <a:pt x="23" y="21"/>
                    </a:lnTo>
                    <a:lnTo>
                      <a:pt x="33" y="12"/>
                    </a:lnTo>
                    <a:lnTo>
                      <a:pt x="45" y="5"/>
                    </a:lnTo>
                    <a:lnTo>
                      <a:pt x="59" y="2"/>
                    </a:lnTo>
                    <a:lnTo>
                      <a:pt x="74" y="0"/>
                    </a:lnTo>
                    <a:lnTo>
                      <a:pt x="74" y="0"/>
                    </a:lnTo>
                    <a:lnTo>
                      <a:pt x="89" y="2"/>
                    </a:lnTo>
                    <a:lnTo>
                      <a:pt x="102" y="5"/>
                    </a:lnTo>
                    <a:lnTo>
                      <a:pt x="114" y="12"/>
                    </a:lnTo>
                    <a:lnTo>
                      <a:pt x="125" y="21"/>
                    </a:lnTo>
                    <a:lnTo>
                      <a:pt x="134" y="32"/>
                    </a:lnTo>
                    <a:lnTo>
                      <a:pt x="142" y="44"/>
                    </a:lnTo>
                    <a:lnTo>
                      <a:pt x="146" y="57"/>
                    </a:lnTo>
                    <a:lnTo>
                      <a:pt x="148" y="72"/>
                    </a:lnTo>
                    <a:lnTo>
                      <a:pt x="148" y="7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4" name="Freeform 428">
                <a:extLst>
                  <a:ext uri="{FF2B5EF4-FFF2-40B4-BE49-F238E27FC236}">
                    <a16:creationId xmlns:a16="http://schemas.microsoft.com/office/drawing/2014/main" id="{A94AD276-99A1-74AF-DF84-C418270D1C15}"/>
                  </a:ext>
                </a:extLst>
              </p:cNvPr>
              <p:cNvSpPr>
                <a:spLocks/>
              </p:cNvSpPr>
              <p:nvPr/>
            </p:nvSpPr>
            <p:spPr bwMode="auto">
              <a:xfrm>
                <a:off x="2501" y="4928"/>
                <a:ext cx="125" cy="124"/>
              </a:xfrm>
              <a:custGeom>
                <a:avLst/>
                <a:gdLst>
                  <a:gd name="T0" fmla="*/ 125 w 125"/>
                  <a:gd name="T1" fmla="*/ 62 h 124"/>
                  <a:gd name="T2" fmla="*/ 125 w 125"/>
                  <a:gd name="T3" fmla="*/ 62 h 124"/>
                  <a:gd name="T4" fmla="*/ 123 w 125"/>
                  <a:gd name="T5" fmla="*/ 74 h 124"/>
                  <a:gd name="T6" fmla="*/ 119 w 125"/>
                  <a:gd name="T7" fmla="*/ 86 h 124"/>
                  <a:gd name="T8" fmla="*/ 114 w 125"/>
                  <a:gd name="T9" fmla="*/ 96 h 124"/>
                  <a:gd name="T10" fmla="*/ 107 w 125"/>
                  <a:gd name="T11" fmla="*/ 105 h 124"/>
                  <a:gd name="T12" fmla="*/ 96 w 125"/>
                  <a:gd name="T13" fmla="*/ 113 h 124"/>
                  <a:gd name="T14" fmla="*/ 86 w 125"/>
                  <a:gd name="T15" fmla="*/ 119 h 124"/>
                  <a:gd name="T16" fmla="*/ 75 w 125"/>
                  <a:gd name="T17" fmla="*/ 122 h 124"/>
                  <a:gd name="T18" fmla="*/ 62 w 125"/>
                  <a:gd name="T19" fmla="*/ 124 h 124"/>
                  <a:gd name="T20" fmla="*/ 62 w 125"/>
                  <a:gd name="T21" fmla="*/ 124 h 124"/>
                  <a:gd name="T22" fmla="*/ 50 w 125"/>
                  <a:gd name="T23" fmla="*/ 122 h 124"/>
                  <a:gd name="T24" fmla="*/ 38 w 125"/>
                  <a:gd name="T25" fmla="*/ 119 h 124"/>
                  <a:gd name="T26" fmla="*/ 27 w 125"/>
                  <a:gd name="T27" fmla="*/ 113 h 124"/>
                  <a:gd name="T28" fmla="*/ 18 w 125"/>
                  <a:gd name="T29" fmla="*/ 105 h 124"/>
                  <a:gd name="T30" fmla="*/ 10 w 125"/>
                  <a:gd name="T31" fmla="*/ 96 h 124"/>
                  <a:gd name="T32" fmla="*/ 4 w 125"/>
                  <a:gd name="T33" fmla="*/ 86 h 124"/>
                  <a:gd name="T34" fmla="*/ 1 w 125"/>
                  <a:gd name="T35" fmla="*/ 74 h 124"/>
                  <a:gd name="T36" fmla="*/ 0 w 125"/>
                  <a:gd name="T37" fmla="*/ 62 h 124"/>
                  <a:gd name="T38" fmla="*/ 0 w 125"/>
                  <a:gd name="T39" fmla="*/ 62 h 124"/>
                  <a:gd name="T40" fmla="*/ 1 w 125"/>
                  <a:gd name="T41" fmla="*/ 50 h 124"/>
                  <a:gd name="T42" fmla="*/ 4 w 125"/>
                  <a:gd name="T43" fmla="*/ 38 h 124"/>
                  <a:gd name="T44" fmla="*/ 10 w 125"/>
                  <a:gd name="T45" fmla="*/ 27 h 124"/>
                  <a:gd name="T46" fmla="*/ 18 w 125"/>
                  <a:gd name="T47" fmla="*/ 18 h 124"/>
                  <a:gd name="T48" fmla="*/ 27 w 125"/>
                  <a:gd name="T49" fmla="*/ 10 h 124"/>
                  <a:gd name="T50" fmla="*/ 38 w 125"/>
                  <a:gd name="T51" fmla="*/ 4 h 124"/>
                  <a:gd name="T52" fmla="*/ 50 w 125"/>
                  <a:gd name="T53" fmla="*/ 0 h 124"/>
                  <a:gd name="T54" fmla="*/ 62 w 125"/>
                  <a:gd name="T55" fmla="*/ 0 h 124"/>
                  <a:gd name="T56" fmla="*/ 62 w 125"/>
                  <a:gd name="T57" fmla="*/ 0 h 124"/>
                  <a:gd name="T58" fmla="*/ 75 w 125"/>
                  <a:gd name="T59" fmla="*/ 0 h 124"/>
                  <a:gd name="T60" fmla="*/ 86 w 125"/>
                  <a:gd name="T61" fmla="*/ 4 h 124"/>
                  <a:gd name="T62" fmla="*/ 96 w 125"/>
                  <a:gd name="T63" fmla="*/ 10 h 124"/>
                  <a:gd name="T64" fmla="*/ 107 w 125"/>
                  <a:gd name="T65" fmla="*/ 18 h 124"/>
                  <a:gd name="T66" fmla="*/ 114 w 125"/>
                  <a:gd name="T67" fmla="*/ 27 h 124"/>
                  <a:gd name="T68" fmla="*/ 119 w 125"/>
                  <a:gd name="T69" fmla="*/ 38 h 124"/>
                  <a:gd name="T70" fmla="*/ 123 w 125"/>
                  <a:gd name="T71" fmla="*/ 50 h 124"/>
                  <a:gd name="T72" fmla="*/ 125 w 125"/>
                  <a:gd name="T73" fmla="*/ 62 h 124"/>
                  <a:gd name="T74" fmla="*/ 125 w 125"/>
                  <a:gd name="T75"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4">
                    <a:moveTo>
                      <a:pt x="125" y="62"/>
                    </a:moveTo>
                    <a:lnTo>
                      <a:pt x="125" y="62"/>
                    </a:lnTo>
                    <a:lnTo>
                      <a:pt x="123" y="74"/>
                    </a:lnTo>
                    <a:lnTo>
                      <a:pt x="119" y="86"/>
                    </a:lnTo>
                    <a:lnTo>
                      <a:pt x="114" y="96"/>
                    </a:lnTo>
                    <a:lnTo>
                      <a:pt x="107" y="105"/>
                    </a:lnTo>
                    <a:lnTo>
                      <a:pt x="96" y="113"/>
                    </a:lnTo>
                    <a:lnTo>
                      <a:pt x="86" y="119"/>
                    </a:lnTo>
                    <a:lnTo>
                      <a:pt x="75" y="122"/>
                    </a:lnTo>
                    <a:lnTo>
                      <a:pt x="62" y="124"/>
                    </a:lnTo>
                    <a:lnTo>
                      <a:pt x="62" y="124"/>
                    </a:lnTo>
                    <a:lnTo>
                      <a:pt x="50" y="122"/>
                    </a:lnTo>
                    <a:lnTo>
                      <a:pt x="38" y="119"/>
                    </a:lnTo>
                    <a:lnTo>
                      <a:pt x="27" y="113"/>
                    </a:lnTo>
                    <a:lnTo>
                      <a:pt x="18" y="105"/>
                    </a:lnTo>
                    <a:lnTo>
                      <a:pt x="10" y="96"/>
                    </a:lnTo>
                    <a:lnTo>
                      <a:pt x="4" y="86"/>
                    </a:lnTo>
                    <a:lnTo>
                      <a:pt x="1" y="74"/>
                    </a:lnTo>
                    <a:lnTo>
                      <a:pt x="0" y="62"/>
                    </a:lnTo>
                    <a:lnTo>
                      <a:pt x="0" y="62"/>
                    </a:lnTo>
                    <a:lnTo>
                      <a:pt x="1" y="50"/>
                    </a:lnTo>
                    <a:lnTo>
                      <a:pt x="4" y="38"/>
                    </a:lnTo>
                    <a:lnTo>
                      <a:pt x="10" y="27"/>
                    </a:lnTo>
                    <a:lnTo>
                      <a:pt x="18" y="18"/>
                    </a:lnTo>
                    <a:lnTo>
                      <a:pt x="27" y="10"/>
                    </a:lnTo>
                    <a:lnTo>
                      <a:pt x="38" y="4"/>
                    </a:lnTo>
                    <a:lnTo>
                      <a:pt x="50" y="0"/>
                    </a:lnTo>
                    <a:lnTo>
                      <a:pt x="62" y="0"/>
                    </a:lnTo>
                    <a:lnTo>
                      <a:pt x="62" y="0"/>
                    </a:lnTo>
                    <a:lnTo>
                      <a:pt x="75" y="0"/>
                    </a:lnTo>
                    <a:lnTo>
                      <a:pt x="86" y="4"/>
                    </a:lnTo>
                    <a:lnTo>
                      <a:pt x="96" y="10"/>
                    </a:lnTo>
                    <a:lnTo>
                      <a:pt x="107" y="18"/>
                    </a:lnTo>
                    <a:lnTo>
                      <a:pt x="114" y="27"/>
                    </a:lnTo>
                    <a:lnTo>
                      <a:pt x="119" y="38"/>
                    </a:lnTo>
                    <a:lnTo>
                      <a:pt x="123" y="50"/>
                    </a:lnTo>
                    <a:lnTo>
                      <a:pt x="125" y="62"/>
                    </a:lnTo>
                    <a:lnTo>
                      <a:pt x="125" y="6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5" name="Freeform 429">
                <a:extLst>
                  <a:ext uri="{FF2B5EF4-FFF2-40B4-BE49-F238E27FC236}">
                    <a16:creationId xmlns:a16="http://schemas.microsoft.com/office/drawing/2014/main" id="{2419AD9E-B8B3-4FBD-5E82-A9EAE0A6A9C1}"/>
                  </a:ext>
                </a:extLst>
              </p:cNvPr>
              <p:cNvSpPr>
                <a:spLocks/>
              </p:cNvSpPr>
              <p:nvPr/>
            </p:nvSpPr>
            <p:spPr bwMode="auto">
              <a:xfrm>
                <a:off x="2691" y="4459"/>
                <a:ext cx="181" cy="181"/>
              </a:xfrm>
              <a:custGeom>
                <a:avLst/>
                <a:gdLst>
                  <a:gd name="T0" fmla="*/ 181 w 181"/>
                  <a:gd name="T1" fmla="*/ 91 h 181"/>
                  <a:gd name="T2" fmla="*/ 181 w 181"/>
                  <a:gd name="T3" fmla="*/ 91 h 181"/>
                  <a:gd name="T4" fmla="*/ 181 w 181"/>
                  <a:gd name="T5" fmla="*/ 100 h 181"/>
                  <a:gd name="T6" fmla="*/ 179 w 181"/>
                  <a:gd name="T7" fmla="*/ 109 h 181"/>
                  <a:gd name="T8" fmla="*/ 173 w 181"/>
                  <a:gd name="T9" fmla="*/ 125 h 181"/>
                  <a:gd name="T10" fmla="*/ 166 w 181"/>
                  <a:gd name="T11" fmla="*/ 142 h 181"/>
                  <a:gd name="T12" fmla="*/ 155 w 181"/>
                  <a:gd name="T13" fmla="*/ 154 h 181"/>
                  <a:gd name="T14" fmla="*/ 141 w 181"/>
                  <a:gd name="T15" fmla="*/ 166 h 181"/>
                  <a:gd name="T16" fmla="*/ 125 w 181"/>
                  <a:gd name="T17" fmla="*/ 173 h 181"/>
                  <a:gd name="T18" fmla="*/ 108 w 181"/>
                  <a:gd name="T19" fmla="*/ 180 h 181"/>
                  <a:gd name="T20" fmla="*/ 99 w 181"/>
                  <a:gd name="T21" fmla="*/ 181 h 181"/>
                  <a:gd name="T22" fmla="*/ 90 w 181"/>
                  <a:gd name="T23" fmla="*/ 181 h 181"/>
                  <a:gd name="T24" fmla="*/ 90 w 181"/>
                  <a:gd name="T25" fmla="*/ 181 h 181"/>
                  <a:gd name="T26" fmla="*/ 81 w 181"/>
                  <a:gd name="T27" fmla="*/ 181 h 181"/>
                  <a:gd name="T28" fmla="*/ 72 w 181"/>
                  <a:gd name="T29" fmla="*/ 180 h 181"/>
                  <a:gd name="T30" fmla="*/ 56 w 181"/>
                  <a:gd name="T31" fmla="*/ 173 h 181"/>
                  <a:gd name="T32" fmla="*/ 39 w 181"/>
                  <a:gd name="T33" fmla="*/ 166 h 181"/>
                  <a:gd name="T34" fmla="*/ 25 w 181"/>
                  <a:gd name="T35" fmla="*/ 154 h 181"/>
                  <a:gd name="T36" fmla="*/ 15 w 181"/>
                  <a:gd name="T37" fmla="*/ 142 h 181"/>
                  <a:gd name="T38" fmla="*/ 7 w 181"/>
                  <a:gd name="T39" fmla="*/ 125 h 181"/>
                  <a:gd name="T40" fmla="*/ 1 w 181"/>
                  <a:gd name="T41" fmla="*/ 109 h 181"/>
                  <a:gd name="T42" fmla="*/ 0 w 181"/>
                  <a:gd name="T43" fmla="*/ 100 h 181"/>
                  <a:gd name="T44" fmla="*/ 0 w 181"/>
                  <a:gd name="T45" fmla="*/ 91 h 181"/>
                  <a:gd name="T46" fmla="*/ 0 w 181"/>
                  <a:gd name="T47" fmla="*/ 91 h 181"/>
                  <a:gd name="T48" fmla="*/ 0 w 181"/>
                  <a:gd name="T49" fmla="*/ 82 h 181"/>
                  <a:gd name="T50" fmla="*/ 1 w 181"/>
                  <a:gd name="T51" fmla="*/ 72 h 181"/>
                  <a:gd name="T52" fmla="*/ 7 w 181"/>
                  <a:gd name="T53" fmla="*/ 54 h 181"/>
                  <a:gd name="T54" fmla="*/ 15 w 181"/>
                  <a:gd name="T55" fmla="*/ 39 h 181"/>
                  <a:gd name="T56" fmla="*/ 25 w 181"/>
                  <a:gd name="T57" fmla="*/ 26 h 181"/>
                  <a:gd name="T58" fmla="*/ 39 w 181"/>
                  <a:gd name="T59" fmla="*/ 15 h 181"/>
                  <a:gd name="T60" fmla="*/ 56 w 181"/>
                  <a:gd name="T61" fmla="*/ 6 h 181"/>
                  <a:gd name="T62" fmla="*/ 72 w 181"/>
                  <a:gd name="T63" fmla="*/ 2 h 181"/>
                  <a:gd name="T64" fmla="*/ 81 w 181"/>
                  <a:gd name="T65" fmla="*/ 0 h 181"/>
                  <a:gd name="T66" fmla="*/ 90 w 181"/>
                  <a:gd name="T67" fmla="*/ 0 h 181"/>
                  <a:gd name="T68" fmla="*/ 90 w 181"/>
                  <a:gd name="T69" fmla="*/ 0 h 181"/>
                  <a:gd name="T70" fmla="*/ 99 w 181"/>
                  <a:gd name="T71" fmla="*/ 0 h 181"/>
                  <a:gd name="T72" fmla="*/ 108 w 181"/>
                  <a:gd name="T73" fmla="*/ 2 h 181"/>
                  <a:gd name="T74" fmla="*/ 125 w 181"/>
                  <a:gd name="T75" fmla="*/ 6 h 181"/>
                  <a:gd name="T76" fmla="*/ 141 w 181"/>
                  <a:gd name="T77" fmla="*/ 15 h 181"/>
                  <a:gd name="T78" fmla="*/ 155 w 181"/>
                  <a:gd name="T79" fmla="*/ 26 h 181"/>
                  <a:gd name="T80" fmla="*/ 166 w 181"/>
                  <a:gd name="T81" fmla="*/ 39 h 181"/>
                  <a:gd name="T82" fmla="*/ 173 w 181"/>
                  <a:gd name="T83" fmla="*/ 54 h 181"/>
                  <a:gd name="T84" fmla="*/ 179 w 181"/>
                  <a:gd name="T85" fmla="*/ 72 h 181"/>
                  <a:gd name="T86" fmla="*/ 181 w 181"/>
                  <a:gd name="T87" fmla="*/ 82 h 181"/>
                  <a:gd name="T88" fmla="*/ 181 w 181"/>
                  <a:gd name="T89" fmla="*/ 91 h 181"/>
                  <a:gd name="T90" fmla="*/ 181 w 181"/>
                  <a:gd name="T91"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1">
                    <a:moveTo>
                      <a:pt x="181" y="91"/>
                    </a:moveTo>
                    <a:lnTo>
                      <a:pt x="181" y="91"/>
                    </a:lnTo>
                    <a:lnTo>
                      <a:pt x="181" y="100"/>
                    </a:lnTo>
                    <a:lnTo>
                      <a:pt x="179" y="109"/>
                    </a:lnTo>
                    <a:lnTo>
                      <a:pt x="173" y="125"/>
                    </a:lnTo>
                    <a:lnTo>
                      <a:pt x="166" y="142"/>
                    </a:lnTo>
                    <a:lnTo>
                      <a:pt x="155" y="154"/>
                    </a:lnTo>
                    <a:lnTo>
                      <a:pt x="141" y="166"/>
                    </a:lnTo>
                    <a:lnTo>
                      <a:pt x="125" y="173"/>
                    </a:lnTo>
                    <a:lnTo>
                      <a:pt x="108" y="180"/>
                    </a:lnTo>
                    <a:lnTo>
                      <a:pt x="99" y="181"/>
                    </a:lnTo>
                    <a:lnTo>
                      <a:pt x="90" y="181"/>
                    </a:lnTo>
                    <a:lnTo>
                      <a:pt x="90" y="181"/>
                    </a:lnTo>
                    <a:lnTo>
                      <a:pt x="81" y="181"/>
                    </a:lnTo>
                    <a:lnTo>
                      <a:pt x="72" y="180"/>
                    </a:lnTo>
                    <a:lnTo>
                      <a:pt x="56" y="173"/>
                    </a:lnTo>
                    <a:lnTo>
                      <a:pt x="39" y="166"/>
                    </a:lnTo>
                    <a:lnTo>
                      <a:pt x="25" y="154"/>
                    </a:lnTo>
                    <a:lnTo>
                      <a:pt x="15" y="142"/>
                    </a:lnTo>
                    <a:lnTo>
                      <a:pt x="7" y="125"/>
                    </a:lnTo>
                    <a:lnTo>
                      <a:pt x="1" y="109"/>
                    </a:lnTo>
                    <a:lnTo>
                      <a:pt x="0" y="100"/>
                    </a:lnTo>
                    <a:lnTo>
                      <a:pt x="0" y="91"/>
                    </a:lnTo>
                    <a:lnTo>
                      <a:pt x="0" y="91"/>
                    </a:lnTo>
                    <a:lnTo>
                      <a:pt x="0" y="82"/>
                    </a:lnTo>
                    <a:lnTo>
                      <a:pt x="1" y="72"/>
                    </a:lnTo>
                    <a:lnTo>
                      <a:pt x="7" y="54"/>
                    </a:lnTo>
                    <a:lnTo>
                      <a:pt x="15" y="39"/>
                    </a:lnTo>
                    <a:lnTo>
                      <a:pt x="25" y="26"/>
                    </a:lnTo>
                    <a:lnTo>
                      <a:pt x="39" y="15"/>
                    </a:lnTo>
                    <a:lnTo>
                      <a:pt x="56" y="6"/>
                    </a:lnTo>
                    <a:lnTo>
                      <a:pt x="72" y="2"/>
                    </a:lnTo>
                    <a:lnTo>
                      <a:pt x="81" y="0"/>
                    </a:lnTo>
                    <a:lnTo>
                      <a:pt x="90" y="0"/>
                    </a:lnTo>
                    <a:lnTo>
                      <a:pt x="90" y="0"/>
                    </a:lnTo>
                    <a:lnTo>
                      <a:pt x="99" y="0"/>
                    </a:lnTo>
                    <a:lnTo>
                      <a:pt x="108" y="2"/>
                    </a:lnTo>
                    <a:lnTo>
                      <a:pt x="125" y="6"/>
                    </a:lnTo>
                    <a:lnTo>
                      <a:pt x="141" y="15"/>
                    </a:lnTo>
                    <a:lnTo>
                      <a:pt x="155" y="26"/>
                    </a:lnTo>
                    <a:lnTo>
                      <a:pt x="166" y="39"/>
                    </a:lnTo>
                    <a:lnTo>
                      <a:pt x="173" y="54"/>
                    </a:lnTo>
                    <a:lnTo>
                      <a:pt x="179" y="72"/>
                    </a:lnTo>
                    <a:lnTo>
                      <a:pt x="181" y="82"/>
                    </a:lnTo>
                    <a:lnTo>
                      <a:pt x="181" y="91"/>
                    </a:lnTo>
                    <a:lnTo>
                      <a:pt x="181" y="91"/>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6" name="Freeform 430">
                <a:extLst>
                  <a:ext uri="{FF2B5EF4-FFF2-40B4-BE49-F238E27FC236}">
                    <a16:creationId xmlns:a16="http://schemas.microsoft.com/office/drawing/2014/main" id="{2D76A78E-E3FA-E0DB-BFA4-7B8CD940B99A}"/>
                  </a:ext>
                </a:extLst>
              </p:cNvPr>
              <p:cNvSpPr>
                <a:spLocks/>
              </p:cNvSpPr>
              <p:nvPr/>
            </p:nvSpPr>
            <p:spPr bwMode="auto">
              <a:xfrm>
                <a:off x="2637" y="4274"/>
                <a:ext cx="205" cy="206"/>
              </a:xfrm>
              <a:custGeom>
                <a:avLst/>
                <a:gdLst>
                  <a:gd name="T0" fmla="*/ 205 w 205"/>
                  <a:gd name="T1" fmla="*/ 104 h 206"/>
                  <a:gd name="T2" fmla="*/ 203 w 205"/>
                  <a:gd name="T3" fmla="*/ 125 h 206"/>
                  <a:gd name="T4" fmla="*/ 197 w 205"/>
                  <a:gd name="T5" fmla="*/ 143 h 206"/>
                  <a:gd name="T6" fmla="*/ 188 w 205"/>
                  <a:gd name="T7" fmla="*/ 161 h 206"/>
                  <a:gd name="T8" fmla="*/ 174 w 205"/>
                  <a:gd name="T9" fmla="*/ 176 h 206"/>
                  <a:gd name="T10" fmla="*/ 159 w 205"/>
                  <a:gd name="T11" fmla="*/ 188 h 206"/>
                  <a:gd name="T12" fmla="*/ 143 w 205"/>
                  <a:gd name="T13" fmla="*/ 199 h 206"/>
                  <a:gd name="T14" fmla="*/ 123 w 205"/>
                  <a:gd name="T15" fmla="*/ 205 h 206"/>
                  <a:gd name="T16" fmla="*/ 102 w 205"/>
                  <a:gd name="T17" fmla="*/ 206 h 206"/>
                  <a:gd name="T18" fmla="*/ 91 w 205"/>
                  <a:gd name="T19" fmla="*/ 206 h 206"/>
                  <a:gd name="T20" fmla="*/ 72 w 205"/>
                  <a:gd name="T21" fmla="*/ 202 h 206"/>
                  <a:gd name="T22" fmla="*/ 54 w 205"/>
                  <a:gd name="T23" fmla="*/ 194 h 206"/>
                  <a:gd name="T24" fmla="*/ 37 w 205"/>
                  <a:gd name="T25" fmla="*/ 182 h 206"/>
                  <a:gd name="T26" fmla="*/ 22 w 205"/>
                  <a:gd name="T27" fmla="*/ 169 h 206"/>
                  <a:gd name="T28" fmla="*/ 12 w 205"/>
                  <a:gd name="T29" fmla="*/ 152 h 206"/>
                  <a:gd name="T30" fmla="*/ 4 w 205"/>
                  <a:gd name="T31" fmla="*/ 134 h 206"/>
                  <a:gd name="T32" fmla="*/ 0 w 205"/>
                  <a:gd name="T33" fmla="*/ 114 h 206"/>
                  <a:gd name="T34" fmla="*/ 0 w 205"/>
                  <a:gd name="T35" fmla="*/ 104 h 206"/>
                  <a:gd name="T36" fmla="*/ 1 w 205"/>
                  <a:gd name="T37" fmla="*/ 83 h 206"/>
                  <a:gd name="T38" fmla="*/ 7 w 205"/>
                  <a:gd name="T39" fmla="*/ 63 h 206"/>
                  <a:gd name="T40" fmla="*/ 16 w 205"/>
                  <a:gd name="T41" fmla="*/ 46 h 206"/>
                  <a:gd name="T42" fmla="*/ 30 w 205"/>
                  <a:gd name="T43" fmla="*/ 30 h 206"/>
                  <a:gd name="T44" fmla="*/ 45 w 205"/>
                  <a:gd name="T45" fmla="*/ 18 h 206"/>
                  <a:gd name="T46" fmla="*/ 63 w 205"/>
                  <a:gd name="T47" fmla="*/ 9 h 206"/>
                  <a:gd name="T48" fmla="*/ 81 w 205"/>
                  <a:gd name="T49" fmla="*/ 3 h 206"/>
                  <a:gd name="T50" fmla="*/ 102 w 205"/>
                  <a:gd name="T51" fmla="*/ 0 h 206"/>
                  <a:gd name="T52" fmla="*/ 113 w 205"/>
                  <a:gd name="T53" fmla="*/ 1 h 206"/>
                  <a:gd name="T54" fmla="*/ 132 w 205"/>
                  <a:gd name="T55" fmla="*/ 6 h 206"/>
                  <a:gd name="T56" fmla="*/ 152 w 205"/>
                  <a:gd name="T57" fmla="*/ 13 h 206"/>
                  <a:gd name="T58" fmla="*/ 168 w 205"/>
                  <a:gd name="T59" fmla="*/ 24 h 206"/>
                  <a:gd name="T60" fmla="*/ 182 w 205"/>
                  <a:gd name="T61" fmla="*/ 37 h 206"/>
                  <a:gd name="T62" fmla="*/ 192 w 205"/>
                  <a:gd name="T63" fmla="*/ 54 h 206"/>
                  <a:gd name="T64" fmla="*/ 200 w 205"/>
                  <a:gd name="T65" fmla="*/ 72 h 206"/>
                  <a:gd name="T66" fmla="*/ 205 w 205"/>
                  <a:gd name="T67" fmla="*/ 93 h 206"/>
                  <a:gd name="T68" fmla="*/ 205 w 205"/>
                  <a:gd name="T69" fmla="*/ 10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206">
                    <a:moveTo>
                      <a:pt x="205" y="104"/>
                    </a:moveTo>
                    <a:lnTo>
                      <a:pt x="205" y="104"/>
                    </a:lnTo>
                    <a:lnTo>
                      <a:pt x="205" y="114"/>
                    </a:lnTo>
                    <a:lnTo>
                      <a:pt x="203" y="125"/>
                    </a:lnTo>
                    <a:lnTo>
                      <a:pt x="200" y="134"/>
                    </a:lnTo>
                    <a:lnTo>
                      <a:pt x="197" y="143"/>
                    </a:lnTo>
                    <a:lnTo>
                      <a:pt x="192" y="152"/>
                    </a:lnTo>
                    <a:lnTo>
                      <a:pt x="188" y="161"/>
                    </a:lnTo>
                    <a:lnTo>
                      <a:pt x="182" y="169"/>
                    </a:lnTo>
                    <a:lnTo>
                      <a:pt x="174" y="176"/>
                    </a:lnTo>
                    <a:lnTo>
                      <a:pt x="168" y="182"/>
                    </a:lnTo>
                    <a:lnTo>
                      <a:pt x="159" y="188"/>
                    </a:lnTo>
                    <a:lnTo>
                      <a:pt x="152" y="194"/>
                    </a:lnTo>
                    <a:lnTo>
                      <a:pt x="143" y="199"/>
                    </a:lnTo>
                    <a:lnTo>
                      <a:pt x="132" y="202"/>
                    </a:lnTo>
                    <a:lnTo>
                      <a:pt x="123" y="205"/>
                    </a:lnTo>
                    <a:lnTo>
                      <a:pt x="113" y="206"/>
                    </a:lnTo>
                    <a:lnTo>
                      <a:pt x="102" y="206"/>
                    </a:lnTo>
                    <a:lnTo>
                      <a:pt x="102" y="206"/>
                    </a:lnTo>
                    <a:lnTo>
                      <a:pt x="91" y="206"/>
                    </a:lnTo>
                    <a:lnTo>
                      <a:pt x="81" y="205"/>
                    </a:lnTo>
                    <a:lnTo>
                      <a:pt x="72" y="202"/>
                    </a:lnTo>
                    <a:lnTo>
                      <a:pt x="63" y="199"/>
                    </a:lnTo>
                    <a:lnTo>
                      <a:pt x="54" y="194"/>
                    </a:lnTo>
                    <a:lnTo>
                      <a:pt x="45" y="188"/>
                    </a:lnTo>
                    <a:lnTo>
                      <a:pt x="37" y="182"/>
                    </a:lnTo>
                    <a:lnTo>
                      <a:pt x="30" y="176"/>
                    </a:lnTo>
                    <a:lnTo>
                      <a:pt x="22" y="169"/>
                    </a:lnTo>
                    <a:lnTo>
                      <a:pt x="16" y="161"/>
                    </a:lnTo>
                    <a:lnTo>
                      <a:pt x="12" y="152"/>
                    </a:lnTo>
                    <a:lnTo>
                      <a:pt x="7" y="143"/>
                    </a:lnTo>
                    <a:lnTo>
                      <a:pt x="4" y="134"/>
                    </a:lnTo>
                    <a:lnTo>
                      <a:pt x="1" y="125"/>
                    </a:lnTo>
                    <a:lnTo>
                      <a:pt x="0" y="114"/>
                    </a:lnTo>
                    <a:lnTo>
                      <a:pt x="0" y="104"/>
                    </a:lnTo>
                    <a:lnTo>
                      <a:pt x="0" y="104"/>
                    </a:lnTo>
                    <a:lnTo>
                      <a:pt x="0" y="93"/>
                    </a:lnTo>
                    <a:lnTo>
                      <a:pt x="1" y="83"/>
                    </a:lnTo>
                    <a:lnTo>
                      <a:pt x="4" y="72"/>
                    </a:lnTo>
                    <a:lnTo>
                      <a:pt x="7" y="63"/>
                    </a:lnTo>
                    <a:lnTo>
                      <a:pt x="12" y="54"/>
                    </a:lnTo>
                    <a:lnTo>
                      <a:pt x="16" y="46"/>
                    </a:lnTo>
                    <a:lnTo>
                      <a:pt x="22" y="37"/>
                    </a:lnTo>
                    <a:lnTo>
                      <a:pt x="30" y="30"/>
                    </a:lnTo>
                    <a:lnTo>
                      <a:pt x="37" y="24"/>
                    </a:lnTo>
                    <a:lnTo>
                      <a:pt x="45" y="18"/>
                    </a:lnTo>
                    <a:lnTo>
                      <a:pt x="54" y="13"/>
                    </a:lnTo>
                    <a:lnTo>
                      <a:pt x="63" y="9"/>
                    </a:lnTo>
                    <a:lnTo>
                      <a:pt x="72" y="6"/>
                    </a:lnTo>
                    <a:lnTo>
                      <a:pt x="81" y="3"/>
                    </a:lnTo>
                    <a:lnTo>
                      <a:pt x="91" y="1"/>
                    </a:lnTo>
                    <a:lnTo>
                      <a:pt x="102" y="0"/>
                    </a:lnTo>
                    <a:lnTo>
                      <a:pt x="102" y="0"/>
                    </a:lnTo>
                    <a:lnTo>
                      <a:pt x="113" y="1"/>
                    </a:lnTo>
                    <a:lnTo>
                      <a:pt x="123" y="3"/>
                    </a:lnTo>
                    <a:lnTo>
                      <a:pt x="132" y="6"/>
                    </a:lnTo>
                    <a:lnTo>
                      <a:pt x="143" y="9"/>
                    </a:lnTo>
                    <a:lnTo>
                      <a:pt x="152" y="13"/>
                    </a:lnTo>
                    <a:lnTo>
                      <a:pt x="159" y="18"/>
                    </a:lnTo>
                    <a:lnTo>
                      <a:pt x="168" y="24"/>
                    </a:lnTo>
                    <a:lnTo>
                      <a:pt x="174" y="30"/>
                    </a:lnTo>
                    <a:lnTo>
                      <a:pt x="182" y="37"/>
                    </a:lnTo>
                    <a:lnTo>
                      <a:pt x="188" y="46"/>
                    </a:lnTo>
                    <a:lnTo>
                      <a:pt x="192" y="54"/>
                    </a:lnTo>
                    <a:lnTo>
                      <a:pt x="197" y="63"/>
                    </a:lnTo>
                    <a:lnTo>
                      <a:pt x="200" y="72"/>
                    </a:lnTo>
                    <a:lnTo>
                      <a:pt x="203" y="83"/>
                    </a:lnTo>
                    <a:lnTo>
                      <a:pt x="205" y="93"/>
                    </a:lnTo>
                    <a:lnTo>
                      <a:pt x="205" y="104"/>
                    </a:lnTo>
                    <a:lnTo>
                      <a:pt x="205" y="10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7" name="Freeform 431">
                <a:extLst>
                  <a:ext uri="{FF2B5EF4-FFF2-40B4-BE49-F238E27FC236}">
                    <a16:creationId xmlns:a16="http://schemas.microsoft.com/office/drawing/2014/main" id="{EF05B46F-42DB-95C2-E2E3-655A1EB4296C}"/>
                  </a:ext>
                </a:extLst>
              </p:cNvPr>
              <p:cNvSpPr>
                <a:spLocks/>
              </p:cNvSpPr>
              <p:nvPr/>
            </p:nvSpPr>
            <p:spPr bwMode="auto">
              <a:xfrm>
                <a:off x="2790" y="4185"/>
                <a:ext cx="187" cy="187"/>
              </a:xfrm>
              <a:custGeom>
                <a:avLst/>
                <a:gdLst>
                  <a:gd name="T0" fmla="*/ 187 w 187"/>
                  <a:gd name="T1" fmla="*/ 93 h 187"/>
                  <a:gd name="T2" fmla="*/ 187 w 187"/>
                  <a:gd name="T3" fmla="*/ 93 h 187"/>
                  <a:gd name="T4" fmla="*/ 187 w 187"/>
                  <a:gd name="T5" fmla="*/ 102 h 187"/>
                  <a:gd name="T6" fmla="*/ 186 w 187"/>
                  <a:gd name="T7" fmla="*/ 113 h 187"/>
                  <a:gd name="T8" fmla="*/ 183 w 187"/>
                  <a:gd name="T9" fmla="*/ 122 h 187"/>
                  <a:gd name="T10" fmla="*/ 180 w 187"/>
                  <a:gd name="T11" fmla="*/ 129 h 187"/>
                  <a:gd name="T12" fmla="*/ 172 w 187"/>
                  <a:gd name="T13" fmla="*/ 146 h 187"/>
                  <a:gd name="T14" fmla="*/ 160 w 187"/>
                  <a:gd name="T15" fmla="*/ 160 h 187"/>
                  <a:gd name="T16" fmla="*/ 146 w 187"/>
                  <a:gd name="T17" fmla="*/ 172 h 187"/>
                  <a:gd name="T18" fmla="*/ 130 w 187"/>
                  <a:gd name="T19" fmla="*/ 179 h 187"/>
                  <a:gd name="T20" fmla="*/ 122 w 187"/>
                  <a:gd name="T21" fmla="*/ 182 h 187"/>
                  <a:gd name="T22" fmla="*/ 113 w 187"/>
                  <a:gd name="T23" fmla="*/ 185 h 187"/>
                  <a:gd name="T24" fmla="*/ 104 w 187"/>
                  <a:gd name="T25" fmla="*/ 187 h 187"/>
                  <a:gd name="T26" fmla="*/ 94 w 187"/>
                  <a:gd name="T27" fmla="*/ 187 h 187"/>
                  <a:gd name="T28" fmla="*/ 94 w 187"/>
                  <a:gd name="T29" fmla="*/ 187 h 187"/>
                  <a:gd name="T30" fmla="*/ 85 w 187"/>
                  <a:gd name="T31" fmla="*/ 187 h 187"/>
                  <a:gd name="T32" fmla="*/ 76 w 187"/>
                  <a:gd name="T33" fmla="*/ 185 h 187"/>
                  <a:gd name="T34" fmla="*/ 67 w 187"/>
                  <a:gd name="T35" fmla="*/ 182 h 187"/>
                  <a:gd name="T36" fmla="*/ 58 w 187"/>
                  <a:gd name="T37" fmla="*/ 179 h 187"/>
                  <a:gd name="T38" fmla="*/ 42 w 187"/>
                  <a:gd name="T39" fmla="*/ 172 h 187"/>
                  <a:gd name="T40" fmla="*/ 27 w 187"/>
                  <a:gd name="T41" fmla="*/ 160 h 187"/>
                  <a:gd name="T42" fmla="*/ 17 w 187"/>
                  <a:gd name="T43" fmla="*/ 146 h 187"/>
                  <a:gd name="T44" fmla="*/ 8 w 187"/>
                  <a:gd name="T45" fmla="*/ 129 h 187"/>
                  <a:gd name="T46" fmla="*/ 5 w 187"/>
                  <a:gd name="T47" fmla="*/ 122 h 187"/>
                  <a:gd name="T48" fmla="*/ 3 w 187"/>
                  <a:gd name="T49" fmla="*/ 113 h 187"/>
                  <a:gd name="T50" fmla="*/ 2 w 187"/>
                  <a:gd name="T51" fmla="*/ 102 h 187"/>
                  <a:gd name="T52" fmla="*/ 0 w 187"/>
                  <a:gd name="T53" fmla="*/ 93 h 187"/>
                  <a:gd name="T54" fmla="*/ 0 w 187"/>
                  <a:gd name="T55" fmla="*/ 93 h 187"/>
                  <a:gd name="T56" fmla="*/ 2 w 187"/>
                  <a:gd name="T57" fmla="*/ 84 h 187"/>
                  <a:gd name="T58" fmla="*/ 3 w 187"/>
                  <a:gd name="T59" fmla="*/ 75 h 187"/>
                  <a:gd name="T60" fmla="*/ 5 w 187"/>
                  <a:gd name="T61" fmla="*/ 66 h 187"/>
                  <a:gd name="T62" fmla="*/ 8 w 187"/>
                  <a:gd name="T63" fmla="*/ 57 h 187"/>
                  <a:gd name="T64" fmla="*/ 17 w 187"/>
                  <a:gd name="T65" fmla="*/ 40 h 187"/>
                  <a:gd name="T66" fmla="*/ 27 w 187"/>
                  <a:gd name="T67" fmla="*/ 27 h 187"/>
                  <a:gd name="T68" fmla="*/ 42 w 187"/>
                  <a:gd name="T69" fmla="*/ 16 h 187"/>
                  <a:gd name="T70" fmla="*/ 58 w 187"/>
                  <a:gd name="T71" fmla="*/ 7 h 187"/>
                  <a:gd name="T72" fmla="*/ 67 w 187"/>
                  <a:gd name="T73" fmla="*/ 4 h 187"/>
                  <a:gd name="T74" fmla="*/ 76 w 187"/>
                  <a:gd name="T75" fmla="*/ 1 h 187"/>
                  <a:gd name="T76" fmla="*/ 85 w 187"/>
                  <a:gd name="T77" fmla="*/ 0 h 187"/>
                  <a:gd name="T78" fmla="*/ 94 w 187"/>
                  <a:gd name="T79" fmla="*/ 0 h 187"/>
                  <a:gd name="T80" fmla="*/ 94 w 187"/>
                  <a:gd name="T81" fmla="*/ 0 h 187"/>
                  <a:gd name="T82" fmla="*/ 104 w 187"/>
                  <a:gd name="T83" fmla="*/ 0 h 187"/>
                  <a:gd name="T84" fmla="*/ 113 w 187"/>
                  <a:gd name="T85" fmla="*/ 1 h 187"/>
                  <a:gd name="T86" fmla="*/ 122 w 187"/>
                  <a:gd name="T87" fmla="*/ 4 h 187"/>
                  <a:gd name="T88" fmla="*/ 130 w 187"/>
                  <a:gd name="T89" fmla="*/ 7 h 187"/>
                  <a:gd name="T90" fmla="*/ 146 w 187"/>
                  <a:gd name="T91" fmla="*/ 16 h 187"/>
                  <a:gd name="T92" fmla="*/ 160 w 187"/>
                  <a:gd name="T93" fmla="*/ 27 h 187"/>
                  <a:gd name="T94" fmla="*/ 172 w 187"/>
                  <a:gd name="T95" fmla="*/ 40 h 187"/>
                  <a:gd name="T96" fmla="*/ 180 w 187"/>
                  <a:gd name="T97" fmla="*/ 57 h 187"/>
                  <a:gd name="T98" fmla="*/ 183 w 187"/>
                  <a:gd name="T99" fmla="*/ 66 h 187"/>
                  <a:gd name="T100" fmla="*/ 186 w 187"/>
                  <a:gd name="T101" fmla="*/ 75 h 187"/>
                  <a:gd name="T102" fmla="*/ 187 w 187"/>
                  <a:gd name="T103" fmla="*/ 84 h 187"/>
                  <a:gd name="T104" fmla="*/ 187 w 187"/>
                  <a:gd name="T105" fmla="*/ 93 h 187"/>
                  <a:gd name="T106" fmla="*/ 187 w 187"/>
                  <a:gd name="T107" fmla="*/ 9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7">
                    <a:moveTo>
                      <a:pt x="187" y="93"/>
                    </a:moveTo>
                    <a:lnTo>
                      <a:pt x="187" y="93"/>
                    </a:lnTo>
                    <a:lnTo>
                      <a:pt x="187" y="102"/>
                    </a:lnTo>
                    <a:lnTo>
                      <a:pt x="186" y="113"/>
                    </a:lnTo>
                    <a:lnTo>
                      <a:pt x="183" y="122"/>
                    </a:lnTo>
                    <a:lnTo>
                      <a:pt x="180" y="129"/>
                    </a:lnTo>
                    <a:lnTo>
                      <a:pt x="172" y="146"/>
                    </a:lnTo>
                    <a:lnTo>
                      <a:pt x="160" y="160"/>
                    </a:lnTo>
                    <a:lnTo>
                      <a:pt x="146" y="172"/>
                    </a:lnTo>
                    <a:lnTo>
                      <a:pt x="130" y="179"/>
                    </a:lnTo>
                    <a:lnTo>
                      <a:pt x="122" y="182"/>
                    </a:lnTo>
                    <a:lnTo>
                      <a:pt x="113" y="185"/>
                    </a:lnTo>
                    <a:lnTo>
                      <a:pt x="104" y="187"/>
                    </a:lnTo>
                    <a:lnTo>
                      <a:pt x="94" y="187"/>
                    </a:lnTo>
                    <a:lnTo>
                      <a:pt x="94" y="187"/>
                    </a:lnTo>
                    <a:lnTo>
                      <a:pt x="85" y="187"/>
                    </a:lnTo>
                    <a:lnTo>
                      <a:pt x="76" y="185"/>
                    </a:lnTo>
                    <a:lnTo>
                      <a:pt x="67" y="182"/>
                    </a:lnTo>
                    <a:lnTo>
                      <a:pt x="58" y="179"/>
                    </a:lnTo>
                    <a:lnTo>
                      <a:pt x="42" y="172"/>
                    </a:lnTo>
                    <a:lnTo>
                      <a:pt x="27" y="160"/>
                    </a:lnTo>
                    <a:lnTo>
                      <a:pt x="17" y="146"/>
                    </a:lnTo>
                    <a:lnTo>
                      <a:pt x="8" y="129"/>
                    </a:lnTo>
                    <a:lnTo>
                      <a:pt x="5" y="122"/>
                    </a:lnTo>
                    <a:lnTo>
                      <a:pt x="3" y="113"/>
                    </a:lnTo>
                    <a:lnTo>
                      <a:pt x="2" y="102"/>
                    </a:lnTo>
                    <a:lnTo>
                      <a:pt x="0" y="93"/>
                    </a:lnTo>
                    <a:lnTo>
                      <a:pt x="0" y="93"/>
                    </a:lnTo>
                    <a:lnTo>
                      <a:pt x="2" y="84"/>
                    </a:lnTo>
                    <a:lnTo>
                      <a:pt x="3" y="75"/>
                    </a:lnTo>
                    <a:lnTo>
                      <a:pt x="5" y="66"/>
                    </a:lnTo>
                    <a:lnTo>
                      <a:pt x="8" y="57"/>
                    </a:lnTo>
                    <a:lnTo>
                      <a:pt x="17" y="40"/>
                    </a:lnTo>
                    <a:lnTo>
                      <a:pt x="27" y="27"/>
                    </a:lnTo>
                    <a:lnTo>
                      <a:pt x="42" y="16"/>
                    </a:lnTo>
                    <a:lnTo>
                      <a:pt x="58" y="7"/>
                    </a:lnTo>
                    <a:lnTo>
                      <a:pt x="67" y="4"/>
                    </a:lnTo>
                    <a:lnTo>
                      <a:pt x="76" y="1"/>
                    </a:lnTo>
                    <a:lnTo>
                      <a:pt x="85" y="0"/>
                    </a:lnTo>
                    <a:lnTo>
                      <a:pt x="94" y="0"/>
                    </a:lnTo>
                    <a:lnTo>
                      <a:pt x="94" y="0"/>
                    </a:lnTo>
                    <a:lnTo>
                      <a:pt x="104" y="0"/>
                    </a:lnTo>
                    <a:lnTo>
                      <a:pt x="113" y="1"/>
                    </a:lnTo>
                    <a:lnTo>
                      <a:pt x="122" y="4"/>
                    </a:lnTo>
                    <a:lnTo>
                      <a:pt x="130" y="7"/>
                    </a:lnTo>
                    <a:lnTo>
                      <a:pt x="146" y="16"/>
                    </a:lnTo>
                    <a:lnTo>
                      <a:pt x="160" y="27"/>
                    </a:lnTo>
                    <a:lnTo>
                      <a:pt x="172" y="40"/>
                    </a:lnTo>
                    <a:lnTo>
                      <a:pt x="180" y="57"/>
                    </a:lnTo>
                    <a:lnTo>
                      <a:pt x="183" y="66"/>
                    </a:lnTo>
                    <a:lnTo>
                      <a:pt x="186" y="75"/>
                    </a:lnTo>
                    <a:lnTo>
                      <a:pt x="187" y="84"/>
                    </a:lnTo>
                    <a:lnTo>
                      <a:pt x="187" y="93"/>
                    </a:lnTo>
                    <a:lnTo>
                      <a:pt x="187" y="9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8" name="Freeform 432">
                <a:extLst>
                  <a:ext uri="{FF2B5EF4-FFF2-40B4-BE49-F238E27FC236}">
                    <a16:creationId xmlns:a16="http://schemas.microsoft.com/office/drawing/2014/main" id="{01025D94-481C-C5F0-031B-96CB3EC057F2}"/>
                  </a:ext>
                </a:extLst>
              </p:cNvPr>
              <p:cNvSpPr>
                <a:spLocks/>
              </p:cNvSpPr>
              <p:nvPr/>
            </p:nvSpPr>
            <p:spPr bwMode="auto">
              <a:xfrm>
                <a:off x="2817" y="4345"/>
                <a:ext cx="159" cy="156"/>
              </a:xfrm>
              <a:custGeom>
                <a:avLst/>
                <a:gdLst>
                  <a:gd name="T0" fmla="*/ 159 w 159"/>
                  <a:gd name="T1" fmla="*/ 78 h 156"/>
                  <a:gd name="T2" fmla="*/ 159 w 159"/>
                  <a:gd name="T3" fmla="*/ 78 h 156"/>
                  <a:gd name="T4" fmla="*/ 157 w 159"/>
                  <a:gd name="T5" fmla="*/ 95 h 156"/>
                  <a:gd name="T6" fmla="*/ 153 w 159"/>
                  <a:gd name="T7" fmla="*/ 110 h 156"/>
                  <a:gd name="T8" fmla="*/ 145 w 159"/>
                  <a:gd name="T9" fmla="*/ 122 h 156"/>
                  <a:gd name="T10" fmla="*/ 136 w 159"/>
                  <a:gd name="T11" fmla="*/ 134 h 156"/>
                  <a:gd name="T12" fmla="*/ 124 w 159"/>
                  <a:gd name="T13" fmla="*/ 143 h 156"/>
                  <a:gd name="T14" fmla="*/ 110 w 159"/>
                  <a:gd name="T15" fmla="*/ 150 h 156"/>
                  <a:gd name="T16" fmla="*/ 95 w 159"/>
                  <a:gd name="T17" fmla="*/ 155 h 156"/>
                  <a:gd name="T18" fmla="*/ 80 w 159"/>
                  <a:gd name="T19" fmla="*/ 156 h 156"/>
                  <a:gd name="T20" fmla="*/ 80 w 159"/>
                  <a:gd name="T21" fmla="*/ 156 h 156"/>
                  <a:gd name="T22" fmla="*/ 64 w 159"/>
                  <a:gd name="T23" fmla="*/ 155 h 156"/>
                  <a:gd name="T24" fmla="*/ 49 w 159"/>
                  <a:gd name="T25" fmla="*/ 150 h 156"/>
                  <a:gd name="T26" fmla="*/ 35 w 159"/>
                  <a:gd name="T27" fmla="*/ 143 h 156"/>
                  <a:gd name="T28" fmla="*/ 25 w 159"/>
                  <a:gd name="T29" fmla="*/ 134 h 156"/>
                  <a:gd name="T30" fmla="*/ 14 w 159"/>
                  <a:gd name="T31" fmla="*/ 122 h 156"/>
                  <a:gd name="T32" fmla="*/ 8 w 159"/>
                  <a:gd name="T33" fmla="*/ 110 h 156"/>
                  <a:gd name="T34" fmla="*/ 2 w 159"/>
                  <a:gd name="T35" fmla="*/ 95 h 156"/>
                  <a:gd name="T36" fmla="*/ 0 w 159"/>
                  <a:gd name="T37" fmla="*/ 78 h 156"/>
                  <a:gd name="T38" fmla="*/ 0 w 159"/>
                  <a:gd name="T39" fmla="*/ 78 h 156"/>
                  <a:gd name="T40" fmla="*/ 2 w 159"/>
                  <a:gd name="T41" fmla="*/ 63 h 156"/>
                  <a:gd name="T42" fmla="*/ 8 w 159"/>
                  <a:gd name="T43" fmla="*/ 48 h 156"/>
                  <a:gd name="T44" fmla="*/ 14 w 159"/>
                  <a:gd name="T45" fmla="*/ 34 h 156"/>
                  <a:gd name="T46" fmla="*/ 25 w 159"/>
                  <a:gd name="T47" fmla="*/ 22 h 156"/>
                  <a:gd name="T48" fmla="*/ 35 w 159"/>
                  <a:gd name="T49" fmla="*/ 13 h 156"/>
                  <a:gd name="T50" fmla="*/ 49 w 159"/>
                  <a:gd name="T51" fmla="*/ 6 h 156"/>
                  <a:gd name="T52" fmla="*/ 64 w 159"/>
                  <a:gd name="T53" fmla="*/ 1 h 156"/>
                  <a:gd name="T54" fmla="*/ 80 w 159"/>
                  <a:gd name="T55" fmla="*/ 0 h 156"/>
                  <a:gd name="T56" fmla="*/ 80 w 159"/>
                  <a:gd name="T57" fmla="*/ 0 h 156"/>
                  <a:gd name="T58" fmla="*/ 95 w 159"/>
                  <a:gd name="T59" fmla="*/ 1 h 156"/>
                  <a:gd name="T60" fmla="*/ 110 w 159"/>
                  <a:gd name="T61" fmla="*/ 6 h 156"/>
                  <a:gd name="T62" fmla="*/ 124 w 159"/>
                  <a:gd name="T63" fmla="*/ 13 h 156"/>
                  <a:gd name="T64" fmla="*/ 136 w 159"/>
                  <a:gd name="T65" fmla="*/ 22 h 156"/>
                  <a:gd name="T66" fmla="*/ 145 w 159"/>
                  <a:gd name="T67" fmla="*/ 34 h 156"/>
                  <a:gd name="T68" fmla="*/ 153 w 159"/>
                  <a:gd name="T69" fmla="*/ 48 h 156"/>
                  <a:gd name="T70" fmla="*/ 157 w 159"/>
                  <a:gd name="T71" fmla="*/ 63 h 156"/>
                  <a:gd name="T72" fmla="*/ 159 w 159"/>
                  <a:gd name="T73" fmla="*/ 78 h 156"/>
                  <a:gd name="T74" fmla="*/ 159 w 159"/>
                  <a:gd name="T75"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56">
                    <a:moveTo>
                      <a:pt x="159" y="78"/>
                    </a:moveTo>
                    <a:lnTo>
                      <a:pt x="159" y="78"/>
                    </a:lnTo>
                    <a:lnTo>
                      <a:pt x="157" y="95"/>
                    </a:lnTo>
                    <a:lnTo>
                      <a:pt x="153" y="110"/>
                    </a:lnTo>
                    <a:lnTo>
                      <a:pt x="145" y="122"/>
                    </a:lnTo>
                    <a:lnTo>
                      <a:pt x="136" y="134"/>
                    </a:lnTo>
                    <a:lnTo>
                      <a:pt x="124" y="143"/>
                    </a:lnTo>
                    <a:lnTo>
                      <a:pt x="110" y="150"/>
                    </a:lnTo>
                    <a:lnTo>
                      <a:pt x="95" y="155"/>
                    </a:lnTo>
                    <a:lnTo>
                      <a:pt x="80" y="156"/>
                    </a:lnTo>
                    <a:lnTo>
                      <a:pt x="80" y="156"/>
                    </a:lnTo>
                    <a:lnTo>
                      <a:pt x="64" y="155"/>
                    </a:lnTo>
                    <a:lnTo>
                      <a:pt x="49" y="150"/>
                    </a:lnTo>
                    <a:lnTo>
                      <a:pt x="35" y="143"/>
                    </a:lnTo>
                    <a:lnTo>
                      <a:pt x="25" y="134"/>
                    </a:lnTo>
                    <a:lnTo>
                      <a:pt x="14" y="122"/>
                    </a:lnTo>
                    <a:lnTo>
                      <a:pt x="8" y="110"/>
                    </a:lnTo>
                    <a:lnTo>
                      <a:pt x="2" y="95"/>
                    </a:lnTo>
                    <a:lnTo>
                      <a:pt x="0" y="78"/>
                    </a:lnTo>
                    <a:lnTo>
                      <a:pt x="0" y="78"/>
                    </a:lnTo>
                    <a:lnTo>
                      <a:pt x="2" y="63"/>
                    </a:lnTo>
                    <a:lnTo>
                      <a:pt x="8" y="48"/>
                    </a:lnTo>
                    <a:lnTo>
                      <a:pt x="14" y="34"/>
                    </a:lnTo>
                    <a:lnTo>
                      <a:pt x="25" y="22"/>
                    </a:lnTo>
                    <a:lnTo>
                      <a:pt x="35" y="13"/>
                    </a:lnTo>
                    <a:lnTo>
                      <a:pt x="49" y="6"/>
                    </a:lnTo>
                    <a:lnTo>
                      <a:pt x="64" y="1"/>
                    </a:lnTo>
                    <a:lnTo>
                      <a:pt x="80" y="0"/>
                    </a:lnTo>
                    <a:lnTo>
                      <a:pt x="80" y="0"/>
                    </a:lnTo>
                    <a:lnTo>
                      <a:pt x="95" y="1"/>
                    </a:lnTo>
                    <a:lnTo>
                      <a:pt x="110" y="6"/>
                    </a:lnTo>
                    <a:lnTo>
                      <a:pt x="124" y="13"/>
                    </a:lnTo>
                    <a:lnTo>
                      <a:pt x="136" y="22"/>
                    </a:lnTo>
                    <a:lnTo>
                      <a:pt x="145" y="34"/>
                    </a:lnTo>
                    <a:lnTo>
                      <a:pt x="153" y="48"/>
                    </a:lnTo>
                    <a:lnTo>
                      <a:pt x="157" y="63"/>
                    </a:lnTo>
                    <a:lnTo>
                      <a:pt x="159" y="78"/>
                    </a:lnTo>
                    <a:lnTo>
                      <a:pt x="159" y="7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09" name="Freeform 433">
                <a:extLst>
                  <a:ext uri="{FF2B5EF4-FFF2-40B4-BE49-F238E27FC236}">
                    <a16:creationId xmlns:a16="http://schemas.microsoft.com/office/drawing/2014/main" id="{39752B81-D981-9446-9607-254E6250BC58}"/>
                  </a:ext>
                </a:extLst>
              </p:cNvPr>
              <p:cNvSpPr>
                <a:spLocks/>
              </p:cNvSpPr>
              <p:nvPr/>
            </p:nvSpPr>
            <p:spPr bwMode="auto">
              <a:xfrm>
                <a:off x="2772" y="4426"/>
                <a:ext cx="88" cy="87"/>
              </a:xfrm>
              <a:custGeom>
                <a:avLst/>
                <a:gdLst>
                  <a:gd name="T0" fmla="*/ 88 w 88"/>
                  <a:gd name="T1" fmla="*/ 44 h 87"/>
                  <a:gd name="T2" fmla="*/ 88 w 88"/>
                  <a:gd name="T3" fmla="*/ 44 h 87"/>
                  <a:gd name="T4" fmla="*/ 86 w 88"/>
                  <a:gd name="T5" fmla="*/ 53 h 87"/>
                  <a:gd name="T6" fmla="*/ 85 w 88"/>
                  <a:gd name="T7" fmla="*/ 62 h 87"/>
                  <a:gd name="T8" fmla="*/ 80 w 88"/>
                  <a:gd name="T9" fmla="*/ 69 h 87"/>
                  <a:gd name="T10" fmla="*/ 76 w 88"/>
                  <a:gd name="T11" fmla="*/ 75 h 87"/>
                  <a:gd name="T12" fmla="*/ 68 w 88"/>
                  <a:gd name="T13" fmla="*/ 80 h 87"/>
                  <a:gd name="T14" fmla="*/ 60 w 88"/>
                  <a:gd name="T15" fmla="*/ 84 h 87"/>
                  <a:gd name="T16" fmla="*/ 53 w 88"/>
                  <a:gd name="T17" fmla="*/ 87 h 87"/>
                  <a:gd name="T18" fmla="*/ 44 w 88"/>
                  <a:gd name="T19" fmla="*/ 87 h 87"/>
                  <a:gd name="T20" fmla="*/ 44 w 88"/>
                  <a:gd name="T21" fmla="*/ 87 h 87"/>
                  <a:gd name="T22" fmla="*/ 35 w 88"/>
                  <a:gd name="T23" fmla="*/ 87 h 87"/>
                  <a:gd name="T24" fmla="*/ 27 w 88"/>
                  <a:gd name="T25" fmla="*/ 84 h 87"/>
                  <a:gd name="T26" fmla="*/ 20 w 88"/>
                  <a:gd name="T27" fmla="*/ 80 h 87"/>
                  <a:gd name="T28" fmla="*/ 12 w 88"/>
                  <a:gd name="T29" fmla="*/ 75 h 87"/>
                  <a:gd name="T30" fmla="*/ 8 w 88"/>
                  <a:gd name="T31" fmla="*/ 69 h 87"/>
                  <a:gd name="T32" fmla="*/ 3 w 88"/>
                  <a:gd name="T33" fmla="*/ 62 h 87"/>
                  <a:gd name="T34" fmla="*/ 0 w 88"/>
                  <a:gd name="T35" fmla="*/ 53 h 87"/>
                  <a:gd name="T36" fmla="*/ 0 w 88"/>
                  <a:gd name="T37" fmla="*/ 44 h 87"/>
                  <a:gd name="T38" fmla="*/ 0 w 88"/>
                  <a:gd name="T39" fmla="*/ 44 h 87"/>
                  <a:gd name="T40" fmla="*/ 0 w 88"/>
                  <a:gd name="T41" fmla="*/ 35 h 87"/>
                  <a:gd name="T42" fmla="*/ 3 w 88"/>
                  <a:gd name="T43" fmla="*/ 27 h 87"/>
                  <a:gd name="T44" fmla="*/ 8 w 88"/>
                  <a:gd name="T45" fmla="*/ 20 h 87"/>
                  <a:gd name="T46" fmla="*/ 12 w 88"/>
                  <a:gd name="T47" fmla="*/ 14 h 87"/>
                  <a:gd name="T48" fmla="*/ 20 w 88"/>
                  <a:gd name="T49" fmla="*/ 8 h 87"/>
                  <a:gd name="T50" fmla="*/ 27 w 88"/>
                  <a:gd name="T51" fmla="*/ 3 h 87"/>
                  <a:gd name="T52" fmla="*/ 35 w 88"/>
                  <a:gd name="T53" fmla="*/ 1 h 87"/>
                  <a:gd name="T54" fmla="*/ 44 w 88"/>
                  <a:gd name="T55" fmla="*/ 0 h 87"/>
                  <a:gd name="T56" fmla="*/ 44 w 88"/>
                  <a:gd name="T57" fmla="*/ 0 h 87"/>
                  <a:gd name="T58" fmla="*/ 53 w 88"/>
                  <a:gd name="T59" fmla="*/ 1 h 87"/>
                  <a:gd name="T60" fmla="*/ 60 w 88"/>
                  <a:gd name="T61" fmla="*/ 3 h 87"/>
                  <a:gd name="T62" fmla="*/ 68 w 88"/>
                  <a:gd name="T63" fmla="*/ 8 h 87"/>
                  <a:gd name="T64" fmla="*/ 76 w 88"/>
                  <a:gd name="T65" fmla="*/ 14 h 87"/>
                  <a:gd name="T66" fmla="*/ 80 w 88"/>
                  <a:gd name="T67" fmla="*/ 20 h 87"/>
                  <a:gd name="T68" fmla="*/ 85 w 88"/>
                  <a:gd name="T69" fmla="*/ 27 h 87"/>
                  <a:gd name="T70" fmla="*/ 86 w 88"/>
                  <a:gd name="T71" fmla="*/ 35 h 87"/>
                  <a:gd name="T72" fmla="*/ 88 w 88"/>
                  <a:gd name="T73" fmla="*/ 44 h 87"/>
                  <a:gd name="T74" fmla="*/ 88 w 88"/>
                  <a:gd name="T75"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7">
                    <a:moveTo>
                      <a:pt x="88" y="44"/>
                    </a:moveTo>
                    <a:lnTo>
                      <a:pt x="88" y="44"/>
                    </a:lnTo>
                    <a:lnTo>
                      <a:pt x="86" y="53"/>
                    </a:lnTo>
                    <a:lnTo>
                      <a:pt x="85" y="62"/>
                    </a:lnTo>
                    <a:lnTo>
                      <a:pt x="80" y="69"/>
                    </a:lnTo>
                    <a:lnTo>
                      <a:pt x="76" y="75"/>
                    </a:lnTo>
                    <a:lnTo>
                      <a:pt x="68" y="80"/>
                    </a:lnTo>
                    <a:lnTo>
                      <a:pt x="60" y="84"/>
                    </a:lnTo>
                    <a:lnTo>
                      <a:pt x="53" y="87"/>
                    </a:lnTo>
                    <a:lnTo>
                      <a:pt x="44" y="87"/>
                    </a:lnTo>
                    <a:lnTo>
                      <a:pt x="44" y="87"/>
                    </a:lnTo>
                    <a:lnTo>
                      <a:pt x="35" y="87"/>
                    </a:lnTo>
                    <a:lnTo>
                      <a:pt x="27" y="84"/>
                    </a:lnTo>
                    <a:lnTo>
                      <a:pt x="20" y="80"/>
                    </a:lnTo>
                    <a:lnTo>
                      <a:pt x="12" y="75"/>
                    </a:lnTo>
                    <a:lnTo>
                      <a:pt x="8" y="69"/>
                    </a:lnTo>
                    <a:lnTo>
                      <a:pt x="3" y="62"/>
                    </a:lnTo>
                    <a:lnTo>
                      <a:pt x="0" y="53"/>
                    </a:lnTo>
                    <a:lnTo>
                      <a:pt x="0" y="44"/>
                    </a:lnTo>
                    <a:lnTo>
                      <a:pt x="0" y="44"/>
                    </a:lnTo>
                    <a:lnTo>
                      <a:pt x="0" y="35"/>
                    </a:lnTo>
                    <a:lnTo>
                      <a:pt x="3" y="27"/>
                    </a:lnTo>
                    <a:lnTo>
                      <a:pt x="8" y="20"/>
                    </a:lnTo>
                    <a:lnTo>
                      <a:pt x="12" y="14"/>
                    </a:lnTo>
                    <a:lnTo>
                      <a:pt x="20" y="8"/>
                    </a:lnTo>
                    <a:lnTo>
                      <a:pt x="27" y="3"/>
                    </a:lnTo>
                    <a:lnTo>
                      <a:pt x="35" y="1"/>
                    </a:lnTo>
                    <a:lnTo>
                      <a:pt x="44" y="0"/>
                    </a:lnTo>
                    <a:lnTo>
                      <a:pt x="44" y="0"/>
                    </a:lnTo>
                    <a:lnTo>
                      <a:pt x="53" y="1"/>
                    </a:lnTo>
                    <a:lnTo>
                      <a:pt x="60" y="3"/>
                    </a:lnTo>
                    <a:lnTo>
                      <a:pt x="68" y="8"/>
                    </a:lnTo>
                    <a:lnTo>
                      <a:pt x="76" y="14"/>
                    </a:lnTo>
                    <a:lnTo>
                      <a:pt x="80" y="20"/>
                    </a:lnTo>
                    <a:lnTo>
                      <a:pt x="85" y="27"/>
                    </a:lnTo>
                    <a:lnTo>
                      <a:pt x="86" y="35"/>
                    </a:lnTo>
                    <a:lnTo>
                      <a:pt x="88" y="44"/>
                    </a:lnTo>
                    <a:lnTo>
                      <a:pt x="88" y="4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0" name="Freeform 434">
                <a:extLst>
                  <a:ext uri="{FF2B5EF4-FFF2-40B4-BE49-F238E27FC236}">
                    <a16:creationId xmlns:a16="http://schemas.microsoft.com/office/drawing/2014/main" id="{3C2833C1-F4E9-43B9-1E4C-CC3B74ACD556}"/>
                  </a:ext>
                </a:extLst>
              </p:cNvPr>
              <p:cNvSpPr>
                <a:spLocks/>
              </p:cNvSpPr>
              <p:nvPr/>
            </p:nvSpPr>
            <p:spPr bwMode="auto">
              <a:xfrm>
                <a:off x="2766" y="4596"/>
                <a:ext cx="193" cy="193"/>
              </a:xfrm>
              <a:custGeom>
                <a:avLst/>
                <a:gdLst>
                  <a:gd name="T0" fmla="*/ 193 w 193"/>
                  <a:gd name="T1" fmla="*/ 97 h 193"/>
                  <a:gd name="T2" fmla="*/ 193 w 193"/>
                  <a:gd name="T3" fmla="*/ 97 h 193"/>
                  <a:gd name="T4" fmla="*/ 192 w 193"/>
                  <a:gd name="T5" fmla="*/ 107 h 193"/>
                  <a:gd name="T6" fmla="*/ 190 w 193"/>
                  <a:gd name="T7" fmla="*/ 116 h 193"/>
                  <a:gd name="T8" fmla="*/ 189 w 193"/>
                  <a:gd name="T9" fmla="*/ 125 h 193"/>
                  <a:gd name="T10" fmla="*/ 186 w 193"/>
                  <a:gd name="T11" fmla="*/ 134 h 193"/>
                  <a:gd name="T12" fmla="*/ 181 w 193"/>
                  <a:gd name="T13" fmla="*/ 143 h 193"/>
                  <a:gd name="T14" fmla="*/ 177 w 193"/>
                  <a:gd name="T15" fmla="*/ 151 h 193"/>
                  <a:gd name="T16" fmla="*/ 164 w 193"/>
                  <a:gd name="T17" fmla="*/ 165 h 193"/>
                  <a:gd name="T18" fmla="*/ 151 w 193"/>
                  <a:gd name="T19" fmla="*/ 177 h 193"/>
                  <a:gd name="T20" fmla="*/ 142 w 193"/>
                  <a:gd name="T21" fmla="*/ 181 h 193"/>
                  <a:gd name="T22" fmla="*/ 134 w 193"/>
                  <a:gd name="T23" fmla="*/ 186 h 193"/>
                  <a:gd name="T24" fmla="*/ 125 w 193"/>
                  <a:gd name="T25" fmla="*/ 189 h 193"/>
                  <a:gd name="T26" fmla="*/ 116 w 193"/>
                  <a:gd name="T27" fmla="*/ 192 h 193"/>
                  <a:gd name="T28" fmla="*/ 106 w 193"/>
                  <a:gd name="T29" fmla="*/ 193 h 193"/>
                  <a:gd name="T30" fmla="*/ 97 w 193"/>
                  <a:gd name="T31" fmla="*/ 193 h 193"/>
                  <a:gd name="T32" fmla="*/ 97 w 193"/>
                  <a:gd name="T33" fmla="*/ 193 h 193"/>
                  <a:gd name="T34" fmla="*/ 86 w 193"/>
                  <a:gd name="T35" fmla="*/ 193 h 193"/>
                  <a:gd name="T36" fmla="*/ 77 w 193"/>
                  <a:gd name="T37" fmla="*/ 192 h 193"/>
                  <a:gd name="T38" fmla="*/ 68 w 193"/>
                  <a:gd name="T39" fmla="*/ 189 h 193"/>
                  <a:gd name="T40" fmla="*/ 59 w 193"/>
                  <a:gd name="T41" fmla="*/ 186 h 193"/>
                  <a:gd name="T42" fmla="*/ 50 w 193"/>
                  <a:gd name="T43" fmla="*/ 181 h 193"/>
                  <a:gd name="T44" fmla="*/ 42 w 193"/>
                  <a:gd name="T45" fmla="*/ 177 h 193"/>
                  <a:gd name="T46" fmla="*/ 29 w 193"/>
                  <a:gd name="T47" fmla="*/ 165 h 193"/>
                  <a:gd name="T48" fmla="*/ 17 w 193"/>
                  <a:gd name="T49" fmla="*/ 151 h 193"/>
                  <a:gd name="T50" fmla="*/ 12 w 193"/>
                  <a:gd name="T51" fmla="*/ 143 h 193"/>
                  <a:gd name="T52" fmla="*/ 8 w 193"/>
                  <a:gd name="T53" fmla="*/ 134 h 193"/>
                  <a:gd name="T54" fmla="*/ 5 w 193"/>
                  <a:gd name="T55" fmla="*/ 125 h 193"/>
                  <a:gd name="T56" fmla="*/ 2 w 193"/>
                  <a:gd name="T57" fmla="*/ 116 h 193"/>
                  <a:gd name="T58" fmla="*/ 0 w 193"/>
                  <a:gd name="T59" fmla="*/ 107 h 193"/>
                  <a:gd name="T60" fmla="*/ 0 w 193"/>
                  <a:gd name="T61" fmla="*/ 97 h 193"/>
                  <a:gd name="T62" fmla="*/ 0 w 193"/>
                  <a:gd name="T63" fmla="*/ 97 h 193"/>
                  <a:gd name="T64" fmla="*/ 0 w 193"/>
                  <a:gd name="T65" fmla="*/ 88 h 193"/>
                  <a:gd name="T66" fmla="*/ 2 w 193"/>
                  <a:gd name="T67" fmla="*/ 77 h 193"/>
                  <a:gd name="T68" fmla="*/ 5 w 193"/>
                  <a:gd name="T69" fmla="*/ 68 h 193"/>
                  <a:gd name="T70" fmla="*/ 8 w 193"/>
                  <a:gd name="T71" fmla="*/ 59 h 193"/>
                  <a:gd name="T72" fmla="*/ 12 w 193"/>
                  <a:gd name="T73" fmla="*/ 52 h 193"/>
                  <a:gd name="T74" fmla="*/ 17 w 193"/>
                  <a:gd name="T75" fmla="*/ 43 h 193"/>
                  <a:gd name="T76" fmla="*/ 29 w 193"/>
                  <a:gd name="T77" fmla="*/ 29 h 193"/>
                  <a:gd name="T78" fmla="*/ 42 w 193"/>
                  <a:gd name="T79" fmla="*/ 17 h 193"/>
                  <a:gd name="T80" fmla="*/ 50 w 193"/>
                  <a:gd name="T81" fmla="*/ 12 h 193"/>
                  <a:gd name="T82" fmla="*/ 59 w 193"/>
                  <a:gd name="T83" fmla="*/ 8 h 193"/>
                  <a:gd name="T84" fmla="*/ 68 w 193"/>
                  <a:gd name="T85" fmla="*/ 5 h 193"/>
                  <a:gd name="T86" fmla="*/ 77 w 193"/>
                  <a:gd name="T87" fmla="*/ 3 h 193"/>
                  <a:gd name="T88" fmla="*/ 86 w 193"/>
                  <a:gd name="T89" fmla="*/ 2 h 193"/>
                  <a:gd name="T90" fmla="*/ 97 w 193"/>
                  <a:gd name="T91" fmla="*/ 0 h 193"/>
                  <a:gd name="T92" fmla="*/ 97 w 193"/>
                  <a:gd name="T93" fmla="*/ 0 h 193"/>
                  <a:gd name="T94" fmla="*/ 106 w 193"/>
                  <a:gd name="T95" fmla="*/ 2 h 193"/>
                  <a:gd name="T96" fmla="*/ 116 w 193"/>
                  <a:gd name="T97" fmla="*/ 3 h 193"/>
                  <a:gd name="T98" fmla="*/ 125 w 193"/>
                  <a:gd name="T99" fmla="*/ 5 h 193"/>
                  <a:gd name="T100" fmla="*/ 134 w 193"/>
                  <a:gd name="T101" fmla="*/ 8 h 193"/>
                  <a:gd name="T102" fmla="*/ 142 w 193"/>
                  <a:gd name="T103" fmla="*/ 12 h 193"/>
                  <a:gd name="T104" fmla="*/ 151 w 193"/>
                  <a:gd name="T105" fmla="*/ 17 h 193"/>
                  <a:gd name="T106" fmla="*/ 164 w 193"/>
                  <a:gd name="T107" fmla="*/ 29 h 193"/>
                  <a:gd name="T108" fmla="*/ 177 w 193"/>
                  <a:gd name="T109" fmla="*/ 43 h 193"/>
                  <a:gd name="T110" fmla="*/ 181 w 193"/>
                  <a:gd name="T111" fmla="*/ 52 h 193"/>
                  <a:gd name="T112" fmla="*/ 186 w 193"/>
                  <a:gd name="T113" fmla="*/ 59 h 193"/>
                  <a:gd name="T114" fmla="*/ 189 w 193"/>
                  <a:gd name="T115" fmla="*/ 68 h 193"/>
                  <a:gd name="T116" fmla="*/ 190 w 193"/>
                  <a:gd name="T117" fmla="*/ 77 h 193"/>
                  <a:gd name="T118" fmla="*/ 192 w 193"/>
                  <a:gd name="T119" fmla="*/ 88 h 193"/>
                  <a:gd name="T120" fmla="*/ 193 w 193"/>
                  <a:gd name="T121" fmla="*/ 97 h 193"/>
                  <a:gd name="T122" fmla="*/ 193 w 193"/>
                  <a:gd name="T123" fmla="*/ 9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193" y="97"/>
                    </a:moveTo>
                    <a:lnTo>
                      <a:pt x="193" y="97"/>
                    </a:lnTo>
                    <a:lnTo>
                      <a:pt x="192" y="107"/>
                    </a:lnTo>
                    <a:lnTo>
                      <a:pt x="190" y="116"/>
                    </a:lnTo>
                    <a:lnTo>
                      <a:pt x="189" y="125"/>
                    </a:lnTo>
                    <a:lnTo>
                      <a:pt x="186" y="134"/>
                    </a:lnTo>
                    <a:lnTo>
                      <a:pt x="181" y="143"/>
                    </a:lnTo>
                    <a:lnTo>
                      <a:pt x="177" y="151"/>
                    </a:lnTo>
                    <a:lnTo>
                      <a:pt x="164" y="165"/>
                    </a:lnTo>
                    <a:lnTo>
                      <a:pt x="151" y="177"/>
                    </a:lnTo>
                    <a:lnTo>
                      <a:pt x="142" y="181"/>
                    </a:lnTo>
                    <a:lnTo>
                      <a:pt x="134" y="186"/>
                    </a:lnTo>
                    <a:lnTo>
                      <a:pt x="125" y="189"/>
                    </a:lnTo>
                    <a:lnTo>
                      <a:pt x="116" y="192"/>
                    </a:lnTo>
                    <a:lnTo>
                      <a:pt x="106" y="193"/>
                    </a:lnTo>
                    <a:lnTo>
                      <a:pt x="97" y="193"/>
                    </a:lnTo>
                    <a:lnTo>
                      <a:pt x="97" y="193"/>
                    </a:lnTo>
                    <a:lnTo>
                      <a:pt x="86" y="193"/>
                    </a:lnTo>
                    <a:lnTo>
                      <a:pt x="77" y="192"/>
                    </a:lnTo>
                    <a:lnTo>
                      <a:pt x="68" y="189"/>
                    </a:lnTo>
                    <a:lnTo>
                      <a:pt x="59" y="186"/>
                    </a:lnTo>
                    <a:lnTo>
                      <a:pt x="50" y="181"/>
                    </a:lnTo>
                    <a:lnTo>
                      <a:pt x="42" y="177"/>
                    </a:lnTo>
                    <a:lnTo>
                      <a:pt x="29" y="165"/>
                    </a:lnTo>
                    <a:lnTo>
                      <a:pt x="17" y="151"/>
                    </a:lnTo>
                    <a:lnTo>
                      <a:pt x="12" y="143"/>
                    </a:lnTo>
                    <a:lnTo>
                      <a:pt x="8" y="134"/>
                    </a:lnTo>
                    <a:lnTo>
                      <a:pt x="5" y="125"/>
                    </a:lnTo>
                    <a:lnTo>
                      <a:pt x="2" y="116"/>
                    </a:lnTo>
                    <a:lnTo>
                      <a:pt x="0" y="107"/>
                    </a:lnTo>
                    <a:lnTo>
                      <a:pt x="0" y="97"/>
                    </a:lnTo>
                    <a:lnTo>
                      <a:pt x="0" y="97"/>
                    </a:lnTo>
                    <a:lnTo>
                      <a:pt x="0" y="88"/>
                    </a:lnTo>
                    <a:lnTo>
                      <a:pt x="2" y="77"/>
                    </a:lnTo>
                    <a:lnTo>
                      <a:pt x="5" y="68"/>
                    </a:lnTo>
                    <a:lnTo>
                      <a:pt x="8" y="59"/>
                    </a:lnTo>
                    <a:lnTo>
                      <a:pt x="12" y="52"/>
                    </a:lnTo>
                    <a:lnTo>
                      <a:pt x="17" y="43"/>
                    </a:lnTo>
                    <a:lnTo>
                      <a:pt x="29" y="29"/>
                    </a:lnTo>
                    <a:lnTo>
                      <a:pt x="42" y="17"/>
                    </a:lnTo>
                    <a:lnTo>
                      <a:pt x="50" y="12"/>
                    </a:lnTo>
                    <a:lnTo>
                      <a:pt x="59" y="8"/>
                    </a:lnTo>
                    <a:lnTo>
                      <a:pt x="68" y="5"/>
                    </a:lnTo>
                    <a:lnTo>
                      <a:pt x="77" y="3"/>
                    </a:lnTo>
                    <a:lnTo>
                      <a:pt x="86" y="2"/>
                    </a:lnTo>
                    <a:lnTo>
                      <a:pt x="97" y="0"/>
                    </a:lnTo>
                    <a:lnTo>
                      <a:pt x="97" y="0"/>
                    </a:lnTo>
                    <a:lnTo>
                      <a:pt x="106" y="2"/>
                    </a:lnTo>
                    <a:lnTo>
                      <a:pt x="116" y="3"/>
                    </a:lnTo>
                    <a:lnTo>
                      <a:pt x="125" y="5"/>
                    </a:lnTo>
                    <a:lnTo>
                      <a:pt x="134" y="8"/>
                    </a:lnTo>
                    <a:lnTo>
                      <a:pt x="142" y="12"/>
                    </a:lnTo>
                    <a:lnTo>
                      <a:pt x="151" y="17"/>
                    </a:lnTo>
                    <a:lnTo>
                      <a:pt x="164" y="29"/>
                    </a:lnTo>
                    <a:lnTo>
                      <a:pt x="177" y="43"/>
                    </a:lnTo>
                    <a:lnTo>
                      <a:pt x="181" y="52"/>
                    </a:lnTo>
                    <a:lnTo>
                      <a:pt x="186" y="59"/>
                    </a:lnTo>
                    <a:lnTo>
                      <a:pt x="189" y="68"/>
                    </a:lnTo>
                    <a:lnTo>
                      <a:pt x="190" y="77"/>
                    </a:lnTo>
                    <a:lnTo>
                      <a:pt x="192" y="88"/>
                    </a:lnTo>
                    <a:lnTo>
                      <a:pt x="193" y="97"/>
                    </a:lnTo>
                    <a:lnTo>
                      <a:pt x="193" y="9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1" name="Freeform 435">
                <a:extLst>
                  <a:ext uri="{FF2B5EF4-FFF2-40B4-BE49-F238E27FC236}">
                    <a16:creationId xmlns:a16="http://schemas.microsoft.com/office/drawing/2014/main" id="{1FC08668-CBB0-19D4-6273-503773E56BDE}"/>
                  </a:ext>
                </a:extLst>
              </p:cNvPr>
              <p:cNvSpPr>
                <a:spLocks/>
              </p:cNvSpPr>
              <p:nvPr/>
            </p:nvSpPr>
            <p:spPr bwMode="auto">
              <a:xfrm>
                <a:off x="2842" y="4480"/>
                <a:ext cx="152" cy="152"/>
              </a:xfrm>
              <a:custGeom>
                <a:avLst/>
                <a:gdLst>
                  <a:gd name="T0" fmla="*/ 152 w 152"/>
                  <a:gd name="T1" fmla="*/ 76 h 152"/>
                  <a:gd name="T2" fmla="*/ 152 w 152"/>
                  <a:gd name="T3" fmla="*/ 76 h 152"/>
                  <a:gd name="T4" fmla="*/ 150 w 152"/>
                  <a:gd name="T5" fmla="*/ 92 h 152"/>
                  <a:gd name="T6" fmla="*/ 146 w 152"/>
                  <a:gd name="T7" fmla="*/ 106 h 152"/>
                  <a:gd name="T8" fmla="*/ 140 w 152"/>
                  <a:gd name="T9" fmla="*/ 119 h 152"/>
                  <a:gd name="T10" fmla="*/ 131 w 152"/>
                  <a:gd name="T11" fmla="*/ 130 h 152"/>
                  <a:gd name="T12" fmla="*/ 119 w 152"/>
                  <a:gd name="T13" fmla="*/ 139 h 152"/>
                  <a:gd name="T14" fmla="*/ 105 w 152"/>
                  <a:gd name="T15" fmla="*/ 146 h 152"/>
                  <a:gd name="T16" fmla="*/ 91 w 152"/>
                  <a:gd name="T17" fmla="*/ 151 h 152"/>
                  <a:gd name="T18" fmla="*/ 76 w 152"/>
                  <a:gd name="T19" fmla="*/ 152 h 152"/>
                  <a:gd name="T20" fmla="*/ 76 w 152"/>
                  <a:gd name="T21" fmla="*/ 152 h 152"/>
                  <a:gd name="T22" fmla="*/ 61 w 152"/>
                  <a:gd name="T23" fmla="*/ 151 h 152"/>
                  <a:gd name="T24" fmla="*/ 46 w 152"/>
                  <a:gd name="T25" fmla="*/ 146 h 152"/>
                  <a:gd name="T26" fmla="*/ 34 w 152"/>
                  <a:gd name="T27" fmla="*/ 139 h 152"/>
                  <a:gd name="T28" fmla="*/ 22 w 152"/>
                  <a:gd name="T29" fmla="*/ 130 h 152"/>
                  <a:gd name="T30" fmla="*/ 13 w 152"/>
                  <a:gd name="T31" fmla="*/ 119 h 152"/>
                  <a:gd name="T32" fmla="*/ 6 w 152"/>
                  <a:gd name="T33" fmla="*/ 106 h 152"/>
                  <a:gd name="T34" fmla="*/ 1 w 152"/>
                  <a:gd name="T35" fmla="*/ 92 h 152"/>
                  <a:gd name="T36" fmla="*/ 0 w 152"/>
                  <a:gd name="T37" fmla="*/ 76 h 152"/>
                  <a:gd name="T38" fmla="*/ 0 w 152"/>
                  <a:gd name="T39" fmla="*/ 76 h 152"/>
                  <a:gd name="T40" fmla="*/ 1 w 152"/>
                  <a:gd name="T41" fmla="*/ 61 h 152"/>
                  <a:gd name="T42" fmla="*/ 6 w 152"/>
                  <a:gd name="T43" fmla="*/ 47 h 152"/>
                  <a:gd name="T44" fmla="*/ 13 w 152"/>
                  <a:gd name="T45" fmla="*/ 33 h 152"/>
                  <a:gd name="T46" fmla="*/ 22 w 152"/>
                  <a:gd name="T47" fmla="*/ 23 h 152"/>
                  <a:gd name="T48" fmla="*/ 34 w 152"/>
                  <a:gd name="T49" fmla="*/ 14 h 152"/>
                  <a:gd name="T50" fmla="*/ 46 w 152"/>
                  <a:gd name="T51" fmla="*/ 6 h 152"/>
                  <a:gd name="T52" fmla="*/ 61 w 152"/>
                  <a:gd name="T53" fmla="*/ 2 h 152"/>
                  <a:gd name="T54" fmla="*/ 76 w 152"/>
                  <a:gd name="T55" fmla="*/ 0 h 152"/>
                  <a:gd name="T56" fmla="*/ 76 w 152"/>
                  <a:gd name="T57" fmla="*/ 0 h 152"/>
                  <a:gd name="T58" fmla="*/ 91 w 152"/>
                  <a:gd name="T59" fmla="*/ 2 h 152"/>
                  <a:gd name="T60" fmla="*/ 105 w 152"/>
                  <a:gd name="T61" fmla="*/ 6 h 152"/>
                  <a:gd name="T62" fmla="*/ 119 w 152"/>
                  <a:gd name="T63" fmla="*/ 14 h 152"/>
                  <a:gd name="T64" fmla="*/ 131 w 152"/>
                  <a:gd name="T65" fmla="*/ 23 h 152"/>
                  <a:gd name="T66" fmla="*/ 140 w 152"/>
                  <a:gd name="T67" fmla="*/ 33 h 152"/>
                  <a:gd name="T68" fmla="*/ 146 w 152"/>
                  <a:gd name="T69" fmla="*/ 47 h 152"/>
                  <a:gd name="T70" fmla="*/ 150 w 152"/>
                  <a:gd name="T71" fmla="*/ 61 h 152"/>
                  <a:gd name="T72" fmla="*/ 152 w 152"/>
                  <a:gd name="T73" fmla="*/ 76 h 152"/>
                  <a:gd name="T74" fmla="*/ 152 w 152"/>
                  <a:gd name="T75"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52">
                    <a:moveTo>
                      <a:pt x="152" y="76"/>
                    </a:moveTo>
                    <a:lnTo>
                      <a:pt x="152" y="76"/>
                    </a:lnTo>
                    <a:lnTo>
                      <a:pt x="150" y="92"/>
                    </a:lnTo>
                    <a:lnTo>
                      <a:pt x="146" y="106"/>
                    </a:lnTo>
                    <a:lnTo>
                      <a:pt x="140" y="119"/>
                    </a:lnTo>
                    <a:lnTo>
                      <a:pt x="131" y="130"/>
                    </a:lnTo>
                    <a:lnTo>
                      <a:pt x="119" y="139"/>
                    </a:lnTo>
                    <a:lnTo>
                      <a:pt x="105" y="146"/>
                    </a:lnTo>
                    <a:lnTo>
                      <a:pt x="91" y="151"/>
                    </a:lnTo>
                    <a:lnTo>
                      <a:pt x="76" y="152"/>
                    </a:lnTo>
                    <a:lnTo>
                      <a:pt x="76" y="152"/>
                    </a:lnTo>
                    <a:lnTo>
                      <a:pt x="61" y="151"/>
                    </a:lnTo>
                    <a:lnTo>
                      <a:pt x="46" y="146"/>
                    </a:lnTo>
                    <a:lnTo>
                      <a:pt x="34" y="139"/>
                    </a:lnTo>
                    <a:lnTo>
                      <a:pt x="22" y="130"/>
                    </a:lnTo>
                    <a:lnTo>
                      <a:pt x="13" y="119"/>
                    </a:lnTo>
                    <a:lnTo>
                      <a:pt x="6" y="106"/>
                    </a:lnTo>
                    <a:lnTo>
                      <a:pt x="1" y="92"/>
                    </a:lnTo>
                    <a:lnTo>
                      <a:pt x="0" y="76"/>
                    </a:lnTo>
                    <a:lnTo>
                      <a:pt x="0" y="76"/>
                    </a:lnTo>
                    <a:lnTo>
                      <a:pt x="1" y="61"/>
                    </a:lnTo>
                    <a:lnTo>
                      <a:pt x="6" y="47"/>
                    </a:lnTo>
                    <a:lnTo>
                      <a:pt x="13" y="33"/>
                    </a:lnTo>
                    <a:lnTo>
                      <a:pt x="22" y="23"/>
                    </a:lnTo>
                    <a:lnTo>
                      <a:pt x="34" y="14"/>
                    </a:lnTo>
                    <a:lnTo>
                      <a:pt x="46" y="6"/>
                    </a:lnTo>
                    <a:lnTo>
                      <a:pt x="61" y="2"/>
                    </a:lnTo>
                    <a:lnTo>
                      <a:pt x="76" y="0"/>
                    </a:lnTo>
                    <a:lnTo>
                      <a:pt x="76" y="0"/>
                    </a:lnTo>
                    <a:lnTo>
                      <a:pt x="91" y="2"/>
                    </a:lnTo>
                    <a:lnTo>
                      <a:pt x="105" y="6"/>
                    </a:lnTo>
                    <a:lnTo>
                      <a:pt x="119" y="14"/>
                    </a:lnTo>
                    <a:lnTo>
                      <a:pt x="131" y="23"/>
                    </a:lnTo>
                    <a:lnTo>
                      <a:pt x="140" y="33"/>
                    </a:lnTo>
                    <a:lnTo>
                      <a:pt x="146" y="47"/>
                    </a:lnTo>
                    <a:lnTo>
                      <a:pt x="150" y="61"/>
                    </a:lnTo>
                    <a:lnTo>
                      <a:pt x="152" y="76"/>
                    </a:lnTo>
                    <a:lnTo>
                      <a:pt x="152" y="7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2" name="Freeform 436">
                <a:extLst>
                  <a:ext uri="{FF2B5EF4-FFF2-40B4-BE49-F238E27FC236}">
                    <a16:creationId xmlns:a16="http://schemas.microsoft.com/office/drawing/2014/main" id="{E154EEDE-B896-6D95-E312-31F02F54201B}"/>
                  </a:ext>
                </a:extLst>
              </p:cNvPr>
              <p:cNvSpPr>
                <a:spLocks/>
              </p:cNvSpPr>
              <p:nvPr/>
            </p:nvSpPr>
            <p:spPr bwMode="auto">
              <a:xfrm>
                <a:off x="2908" y="4589"/>
                <a:ext cx="104" cy="105"/>
              </a:xfrm>
              <a:custGeom>
                <a:avLst/>
                <a:gdLst>
                  <a:gd name="T0" fmla="*/ 104 w 104"/>
                  <a:gd name="T1" fmla="*/ 53 h 105"/>
                  <a:gd name="T2" fmla="*/ 104 w 104"/>
                  <a:gd name="T3" fmla="*/ 53 h 105"/>
                  <a:gd name="T4" fmla="*/ 104 w 104"/>
                  <a:gd name="T5" fmla="*/ 63 h 105"/>
                  <a:gd name="T6" fmla="*/ 101 w 104"/>
                  <a:gd name="T7" fmla="*/ 72 h 105"/>
                  <a:gd name="T8" fmla="*/ 95 w 104"/>
                  <a:gd name="T9" fmla="*/ 81 h 105"/>
                  <a:gd name="T10" fmla="*/ 89 w 104"/>
                  <a:gd name="T11" fmla="*/ 89 h 105"/>
                  <a:gd name="T12" fmla="*/ 81 w 104"/>
                  <a:gd name="T13" fmla="*/ 96 h 105"/>
                  <a:gd name="T14" fmla="*/ 72 w 104"/>
                  <a:gd name="T15" fmla="*/ 101 h 105"/>
                  <a:gd name="T16" fmla="*/ 62 w 104"/>
                  <a:gd name="T17" fmla="*/ 104 h 105"/>
                  <a:gd name="T18" fmla="*/ 51 w 104"/>
                  <a:gd name="T19" fmla="*/ 105 h 105"/>
                  <a:gd name="T20" fmla="*/ 51 w 104"/>
                  <a:gd name="T21" fmla="*/ 105 h 105"/>
                  <a:gd name="T22" fmla="*/ 41 w 104"/>
                  <a:gd name="T23" fmla="*/ 104 h 105"/>
                  <a:gd name="T24" fmla="*/ 31 w 104"/>
                  <a:gd name="T25" fmla="*/ 101 h 105"/>
                  <a:gd name="T26" fmla="*/ 22 w 104"/>
                  <a:gd name="T27" fmla="*/ 96 h 105"/>
                  <a:gd name="T28" fmla="*/ 15 w 104"/>
                  <a:gd name="T29" fmla="*/ 89 h 105"/>
                  <a:gd name="T30" fmla="*/ 9 w 104"/>
                  <a:gd name="T31" fmla="*/ 81 h 105"/>
                  <a:gd name="T32" fmla="*/ 3 w 104"/>
                  <a:gd name="T33" fmla="*/ 72 h 105"/>
                  <a:gd name="T34" fmla="*/ 0 w 104"/>
                  <a:gd name="T35" fmla="*/ 63 h 105"/>
                  <a:gd name="T36" fmla="*/ 0 w 104"/>
                  <a:gd name="T37" fmla="*/ 53 h 105"/>
                  <a:gd name="T38" fmla="*/ 0 w 104"/>
                  <a:gd name="T39" fmla="*/ 53 h 105"/>
                  <a:gd name="T40" fmla="*/ 0 w 104"/>
                  <a:gd name="T41" fmla="*/ 42 h 105"/>
                  <a:gd name="T42" fmla="*/ 3 w 104"/>
                  <a:gd name="T43" fmla="*/ 31 h 105"/>
                  <a:gd name="T44" fmla="*/ 9 w 104"/>
                  <a:gd name="T45" fmla="*/ 22 h 105"/>
                  <a:gd name="T46" fmla="*/ 15 w 104"/>
                  <a:gd name="T47" fmla="*/ 15 h 105"/>
                  <a:gd name="T48" fmla="*/ 22 w 104"/>
                  <a:gd name="T49" fmla="*/ 9 h 105"/>
                  <a:gd name="T50" fmla="*/ 31 w 104"/>
                  <a:gd name="T51" fmla="*/ 4 h 105"/>
                  <a:gd name="T52" fmla="*/ 41 w 104"/>
                  <a:gd name="T53" fmla="*/ 1 h 105"/>
                  <a:gd name="T54" fmla="*/ 51 w 104"/>
                  <a:gd name="T55" fmla="*/ 0 h 105"/>
                  <a:gd name="T56" fmla="*/ 51 w 104"/>
                  <a:gd name="T57" fmla="*/ 0 h 105"/>
                  <a:gd name="T58" fmla="*/ 62 w 104"/>
                  <a:gd name="T59" fmla="*/ 1 h 105"/>
                  <a:gd name="T60" fmla="*/ 72 w 104"/>
                  <a:gd name="T61" fmla="*/ 4 h 105"/>
                  <a:gd name="T62" fmla="*/ 81 w 104"/>
                  <a:gd name="T63" fmla="*/ 9 h 105"/>
                  <a:gd name="T64" fmla="*/ 89 w 104"/>
                  <a:gd name="T65" fmla="*/ 15 h 105"/>
                  <a:gd name="T66" fmla="*/ 95 w 104"/>
                  <a:gd name="T67" fmla="*/ 22 h 105"/>
                  <a:gd name="T68" fmla="*/ 101 w 104"/>
                  <a:gd name="T69" fmla="*/ 31 h 105"/>
                  <a:gd name="T70" fmla="*/ 104 w 104"/>
                  <a:gd name="T71" fmla="*/ 42 h 105"/>
                  <a:gd name="T72" fmla="*/ 104 w 104"/>
                  <a:gd name="T73" fmla="*/ 53 h 105"/>
                  <a:gd name="T74" fmla="*/ 104 w 104"/>
                  <a:gd name="T75"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5">
                    <a:moveTo>
                      <a:pt x="104" y="53"/>
                    </a:moveTo>
                    <a:lnTo>
                      <a:pt x="104" y="53"/>
                    </a:lnTo>
                    <a:lnTo>
                      <a:pt x="104" y="63"/>
                    </a:lnTo>
                    <a:lnTo>
                      <a:pt x="101" y="72"/>
                    </a:lnTo>
                    <a:lnTo>
                      <a:pt x="95" y="81"/>
                    </a:lnTo>
                    <a:lnTo>
                      <a:pt x="89" y="89"/>
                    </a:lnTo>
                    <a:lnTo>
                      <a:pt x="81" y="96"/>
                    </a:lnTo>
                    <a:lnTo>
                      <a:pt x="72" y="101"/>
                    </a:lnTo>
                    <a:lnTo>
                      <a:pt x="62" y="104"/>
                    </a:lnTo>
                    <a:lnTo>
                      <a:pt x="51" y="105"/>
                    </a:lnTo>
                    <a:lnTo>
                      <a:pt x="51" y="105"/>
                    </a:lnTo>
                    <a:lnTo>
                      <a:pt x="41" y="104"/>
                    </a:lnTo>
                    <a:lnTo>
                      <a:pt x="31" y="101"/>
                    </a:lnTo>
                    <a:lnTo>
                      <a:pt x="22" y="96"/>
                    </a:lnTo>
                    <a:lnTo>
                      <a:pt x="15" y="89"/>
                    </a:lnTo>
                    <a:lnTo>
                      <a:pt x="9" y="81"/>
                    </a:lnTo>
                    <a:lnTo>
                      <a:pt x="3" y="72"/>
                    </a:lnTo>
                    <a:lnTo>
                      <a:pt x="0" y="63"/>
                    </a:lnTo>
                    <a:lnTo>
                      <a:pt x="0" y="53"/>
                    </a:lnTo>
                    <a:lnTo>
                      <a:pt x="0" y="53"/>
                    </a:lnTo>
                    <a:lnTo>
                      <a:pt x="0" y="42"/>
                    </a:lnTo>
                    <a:lnTo>
                      <a:pt x="3" y="31"/>
                    </a:lnTo>
                    <a:lnTo>
                      <a:pt x="9" y="22"/>
                    </a:lnTo>
                    <a:lnTo>
                      <a:pt x="15" y="15"/>
                    </a:lnTo>
                    <a:lnTo>
                      <a:pt x="22" y="9"/>
                    </a:lnTo>
                    <a:lnTo>
                      <a:pt x="31" y="4"/>
                    </a:lnTo>
                    <a:lnTo>
                      <a:pt x="41" y="1"/>
                    </a:lnTo>
                    <a:lnTo>
                      <a:pt x="51" y="0"/>
                    </a:lnTo>
                    <a:lnTo>
                      <a:pt x="51" y="0"/>
                    </a:lnTo>
                    <a:lnTo>
                      <a:pt x="62" y="1"/>
                    </a:lnTo>
                    <a:lnTo>
                      <a:pt x="72" y="4"/>
                    </a:lnTo>
                    <a:lnTo>
                      <a:pt x="81" y="9"/>
                    </a:lnTo>
                    <a:lnTo>
                      <a:pt x="89" y="15"/>
                    </a:lnTo>
                    <a:lnTo>
                      <a:pt x="95" y="22"/>
                    </a:lnTo>
                    <a:lnTo>
                      <a:pt x="101" y="31"/>
                    </a:lnTo>
                    <a:lnTo>
                      <a:pt x="104" y="42"/>
                    </a:lnTo>
                    <a:lnTo>
                      <a:pt x="104" y="53"/>
                    </a:lnTo>
                    <a:lnTo>
                      <a:pt x="104" y="5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3" name="Freeform 437">
                <a:extLst>
                  <a:ext uri="{FF2B5EF4-FFF2-40B4-BE49-F238E27FC236}">
                    <a16:creationId xmlns:a16="http://schemas.microsoft.com/office/drawing/2014/main" id="{8BFC258C-09F6-09D5-A346-A7484AAC9EB2}"/>
                  </a:ext>
                </a:extLst>
              </p:cNvPr>
              <p:cNvSpPr>
                <a:spLocks/>
              </p:cNvSpPr>
              <p:nvPr/>
            </p:nvSpPr>
            <p:spPr bwMode="auto">
              <a:xfrm>
                <a:off x="2958" y="4373"/>
                <a:ext cx="185" cy="186"/>
              </a:xfrm>
              <a:custGeom>
                <a:avLst/>
                <a:gdLst>
                  <a:gd name="T0" fmla="*/ 185 w 185"/>
                  <a:gd name="T1" fmla="*/ 92 h 186"/>
                  <a:gd name="T2" fmla="*/ 185 w 185"/>
                  <a:gd name="T3" fmla="*/ 92 h 186"/>
                  <a:gd name="T4" fmla="*/ 185 w 185"/>
                  <a:gd name="T5" fmla="*/ 103 h 186"/>
                  <a:gd name="T6" fmla="*/ 183 w 185"/>
                  <a:gd name="T7" fmla="*/ 112 h 186"/>
                  <a:gd name="T8" fmla="*/ 180 w 185"/>
                  <a:gd name="T9" fmla="*/ 121 h 186"/>
                  <a:gd name="T10" fmla="*/ 177 w 185"/>
                  <a:gd name="T11" fmla="*/ 128 h 186"/>
                  <a:gd name="T12" fmla="*/ 168 w 185"/>
                  <a:gd name="T13" fmla="*/ 145 h 186"/>
                  <a:gd name="T14" fmla="*/ 158 w 185"/>
                  <a:gd name="T15" fmla="*/ 158 h 186"/>
                  <a:gd name="T16" fmla="*/ 144 w 185"/>
                  <a:gd name="T17" fmla="*/ 169 h 186"/>
                  <a:gd name="T18" fmla="*/ 128 w 185"/>
                  <a:gd name="T19" fmla="*/ 178 h 186"/>
                  <a:gd name="T20" fmla="*/ 120 w 185"/>
                  <a:gd name="T21" fmla="*/ 181 h 186"/>
                  <a:gd name="T22" fmla="*/ 111 w 185"/>
                  <a:gd name="T23" fmla="*/ 184 h 186"/>
                  <a:gd name="T24" fmla="*/ 102 w 185"/>
                  <a:gd name="T25" fmla="*/ 186 h 186"/>
                  <a:gd name="T26" fmla="*/ 92 w 185"/>
                  <a:gd name="T27" fmla="*/ 186 h 186"/>
                  <a:gd name="T28" fmla="*/ 92 w 185"/>
                  <a:gd name="T29" fmla="*/ 186 h 186"/>
                  <a:gd name="T30" fmla="*/ 82 w 185"/>
                  <a:gd name="T31" fmla="*/ 186 h 186"/>
                  <a:gd name="T32" fmla="*/ 73 w 185"/>
                  <a:gd name="T33" fmla="*/ 184 h 186"/>
                  <a:gd name="T34" fmla="*/ 64 w 185"/>
                  <a:gd name="T35" fmla="*/ 181 h 186"/>
                  <a:gd name="T36" fmla="*/ 55 w 185"/>
                  <a:gd name="T37" fmla="*/ 178 h 186"/>
                  <a:gd name="T38" fmla="*/ 40 w 185"/>
                  <a:gd name="T39" fmla="*/ 169 h 186"/>
                  <a:gd name="T40" fmla="*/ 27 w 185"/>
                  <a:gd name="T41" fmla="*/ 158 h 186"/>
                  <a:gd name="T42" fmla="*/ 15 w 185"/>
                  <a:gd name="T43" fmla="*/ 145 h 186"/>
                  <a:gd name="T44" fmla="*/ 7 w 185"/>
                  <a:gd name="T45" fmla="*/ 128 h 186"/>
                  <a:gd name="T46" fmla="*/ 4 w 185"/>
                  <a:gd name="T47" fmla="*/ 121 h 186"/>
                  <a:gd name="T48" fmla="*/ 1 w 185"/>
                  <a:gd name="T49" fmla="*/ 112 h 186"/>
                  <a:gd name="T50" fmla="*/ 0 w 185"/>
                  <a:gd name="T51" fmla="*/ 103 h 186"/>
                  <a:gd name="T52" fmla="*/ 0 w 185"/>
                  <a:gd name="T53" fmla="*/ 92 h 186"/>
                  <a:gd name="T54" fmla="*/ 0 w 185"/>
                  <a:gd name="T55" fmla="*/ 92 h 186"/>
                  <a:gd name="T56" fmla="*/ 0 w 185"/>
                  <a:gd name="T57" fmla="*/ 83 h 186"/>
                  <a:gd name="T58" fmla="*/ 1 w 185"/>
                  <a:gd name="T59" fmla="*/ 74 h 186"/>
                  <a:gd name="T60" fmla="*/ 4 w 185"/>
                  <a:gd name="T61" fmla="*/ 65 h 186"/>
                  <a:gd name="T62" fmla="*/ 7 w 185"/>
                  <a:gd name="T63" fmla="*/ 56 h 186"/>
                  <a:gd name="T64" fmla="*/ 15 w 185"/>
                  <a:gd name="T65" fmla="*/ 41 h 186"/>
                  <a:gd name="T66" fmla="*/ 27 w 185"/>
                  <a:gd name="T67" fmla="*/ 27 h 186"/>
                  <a:gd name="T68" fmla="*/ 40 w 185"/>
                  <a:gd name="T69" fmla="*/ 15 h 186"/>
                  <a:gd name="T70" fmla="*/ 55 w 185"/>
                  <a:gd name="T71" fmla="*/ 8 h 186"/>
                  <a:gd name="T72" fmla="*/ 64 w 185"/>
                  <a:gd name="T73" fmla="*/ 5 h 186"/>
                  <a:gd name="T74" fmla="*/ 73 w 185"/>
                  <a:gd name="T75" fmla="*/ 2 h 186"/>
                  <a:gd name="T76" fmla="*/ 82 w 185"/>
                  <a:gd name="T77" fmla="*/ 0 h 186"/>
                  <a:gd name="T78" fmla="*/ 92 w 185"/>
                  <a:gd name="T79" fmla="*/ 0 h 186"/>
                  <a:gd name="T80" fmla="*/ 92 w 185"/>
                  <a:gd name="T81" fmla="*/ 0 h 186"/>
                  <a:gd name="T82" fmla="*/ 102 w 185"/>
                  <a:gd name="T83" fmla="*/ 0 h 186"/>
                  <a:gd name="T84" fmla="*/ 111 w 185"/>
                  <a:gd name="T85" fmla="*/ 2 h 186"/>
                  <a:gd name="T86" fmla="*/ 120 w 185"/>
                  <a:gd name="T87" fmla="*/ 5 h 186"/>
                  <a:gd name="T88" fmla="*/ 128 w 185"/>
                  <a:gd name="T89" fmla="*/ 8 h 186"/>
                  <a:gd name="T90" fmla="*/ 144 w 185"/>
                  <a:gd name="T91" fmla="*/ 15 h 186"/>
                  <a:gd name="T92" fmla="*/ 158 w 185"/>
                  <a:gd name="T93" fmla="*/ 27 h 186"/>
                  <a:gd name="T94" fmla="*/ 168 w 185"/>
                  <a:gd name="T95" fmla="*/ 41 h 186"/>
                  <a:gd name="T96" fmla="*/ 177 w 185"/>
                  <a:gd name="T97" fmla="*/ 56 h 186"/>
                  <a:gd name="T98" fmla="*/ 180 w 185"/>
                  <a:gd name="T99" fmla="*/ 65 h 186"/>
                  <a:gd name="T100" fmla="*/ 183 w 185"/>
                  <a:gd name="T101" fmla="*/ 74 h 186"/>
                  <a:gd name="T102" fmla="*/ 185 w 185"/>
                  <a:gd name="T103" fmla="*/ 83 h 186"/>
                  <a:gd name="T104" fmla="*/ 185 w 185"/>
                  <a:gd name="T105" fmla="*/ 92 h 186"/>
                  <a:gd name="T106" fmla="*/ 185 w 185"/>
                  <a:gd name="T10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 h="186">
                    <a:moveTo>
                      <a:pt x="185" y="92"/>
                    </a:moveTo>
                    <a:lnTo>
                      <a:pt x="185" y="92"/>
                    </a:lnTo>
                    <a:lnTo>
                      <a:pt x="185" y="103"/>
                    </a:lnTo>
                    <a:lnTo>
                      <a:pt x="183" y="112"/>
                    </a:lnTo>
                    <a:lnTo>
                      <a:pt x="180" y="121"/>
                    </a:lnTo>
                    <a:lnTo>
                      <a:pt x="177" y="128"/>
                    </a:lnTo>
                    <a:lnTo>
                      <a:pt x="168" y="145"/>
                    </a:lnTo>
                    <a:lnTo>
                      <a:pt x="158" y="158"/>
                    </a:lnTo>
                    <a:lnTo>
                      <a:pt x="144" y="169"/>
                    </a:lnTo>
                    <a:lnTo>
                      <a:pt x="128" y="178"/>
                    </a:lnTo>
                    <a:lnTo>
                      <a:pt x="120" y="181"/>
                    </a:lnTo>
                    <a:lnTo>
                      <a:pt x="111" y="184"/>
                    </a:lnTo>
                    <a:lnTo>
                      <a:pt x="102" y="186"/>
                    </a:lnTo>
                    <a:lnTo>
                      <a:pt x="92" y="186"/>
                    </a:lnTo>
                    <a:lnTo>
                      <a:pt x="92" y="186"/>
                    </a:lnTo>
                    <a:lnTo>
                      <a:pt x="82" y="186"/>
                    </a:lnTo>
                    <a:lnTo>
                      <a:pt x="73" y="184"/>
                    </a:lnTo>
                    <a:lnTo>
                      <a:pt x="64" y="181"/>
                    </a:lnTo>
                    <a:lnTo>
                      <a:pt x="55" y="178"/>
                    </a:lnTo>
                    <a:lnTo>
                      <a:pt x="40" y="169"/>
                    </a:lnTo>
                    <a:lnTo>
                      <a:pt x="27" y="158"/>
                    </a:lnTo>
                    <a:lnTo>
                      <a:pt x="15" y="145"/>
                    </a:lnTo>
                    <a:lnTo>
                      <a:pt x="7" y="128"/>
                    </a:lnTo>
                    <a:lnTo>
                      <a:pt x="4" y="121"/>
                    </a:lnTo>
                    <a:lnTo>
                      <a:pt x="1" y="112"/>
                    </a:lnTo>
                    <a:lnTo>
                      <a:pt x="0" y="103"/>
                    </a:lnTo>
                    <a:lnTo>
                      <a:pt x="0" y="92"/>
                    </a:lnTo>
                    <a:lnTo>
                      <a:pt x="0" y="92"/>
                    </a:lnTo>
                    <a:lnTo>
                      <a:pt x="0" y="83"/>
                    </a:lnTo>
                    <a:lnTo>
                      <a:pt x="1" y="74"/>
                    </a:lnTo>
                    <a:lnTo>
                      <a:pt x="4" y="65"/>
                    </a:lnTo>
                    <a:lnTo>
                      <a:pt x="7" y="56"/>
                    </a:lnTo>
                    <a:lnTo>
                      <a:pt x="15" y="41"/>
                    </a:lnTo>
                    <a:lnTo>
                      <a:pt x="27" y="27"/>
                    </a:lnTo>
                    <a:lnTo>
                      <a:pt x="40" y="15"/>
                    </a:lnTo>
                    <a:lnTo>
                      <a:pt x="55" y="8"/>
                    </a:lnTo>
                    <a:lnTo>
                      <a:pt x="64" y="5"/>
                    </a:lnTo>
                    <a:lnTo>
                      <a:pt x="73" y="2"/>
                    </a:lnTo>
                    <a:lnTo>
                      <a:pt x="82" y="0"/>
                    </a:lnTo>
                    <a:lnTo>
                      <a:pt x="92" y="0"/>
                    </a:lnTo>
                    <a:lnTo>
                      <a:pt x="92" y="0"/>
                    </a:lnTo>
                    <a:lnTo>
                      <a:pt x="102" y="0"/>
                    </a:lnTo>
                    <a:lnTo>
                      <a:pt x="111" y="2"/>
                    </a:lnTo>
                    <a:lnTo>
                      <a:pt x="120" y="5"/>
                    </a:lnTo>
                    <a:lnTo>
                      <a:pt x="128" y="8"/>
                    </a:lnTo>
                    <a:lnTo>
                      <a:pt x="144" y="15"/>
                    </a:lnTo>
                    <a:lnTo>
                      <a:pt x="158" y="27"/>
                    </a:lnTo>
                    <a:lnTo>
                      <a:pt x="168" y="41"/>
                    </a:lnTo>
                    <a:lnTo>
                      <a:pt x="177" y="56"/>
                    </a:lnTo>
                    <a:lnTo>
                      <a:pt x="180" y="65"/>
                    </a:lnTo>
                    <a:lnTo>
                      <a:pt x="183" y="74"/>
                    </a:lnTo>
                    <a:lnTo>
                      <a:pt x="185" y="83"/>
                    </a:lnTo>
                    <a:lnTo>
                      <a:pt x="185" y="92"/>
                    </a:lnTo>
                    <a:lnTo>
                      <a:pt x="185" y="9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4" name="Freeform 438">
                <a:extLst>
                  <a:ext uri="{FF2B5EF4-FFF2-40B4-BE49-F238E27FC236}">
                    <a16:creationId xmlns:a16="http://schemas.microsoft.com/office/drawing/2014/main" id="{01FAEC7E-185D-EAEA-DD29-85C77FD44305}"/>
                  </a:ext>
                </a:extLst>
              </p:cNvPr>
              <p:cNvSpPr>
                <a:spLocks/>
              </p:cNvSpPr>
              <p:nvPr/>
            </p:nvSpPr>
            <p:spPr bwMode="auto">
              <a:xfrm>
                <a:off x="3068" y="4269"/>
                <a:ext cx="173" cy="174"/>
              </a:xfrm>
              <a:custGeom>
                <a:avLst/>
                <a:gdLst>
                  <a:gd name="T0" fmla="*/ 173 w 173"/>
                  <a:gd name="T1" fmla="*/ 86 h 174"/>
                  <a:gd name="T2" fmla="*/ 173 w 173"/>
                  <a:gd name="T3" fmla="*/ 86 h 174"/>
                  <a:gd name="T4" fmla="*/ 170 w 173"/>
                  <a:gd name="T5" fmla="*/ 104 h 174"/>
                  <a:gd name="T6" fmla="*/ 165 w 173"/>
                  <a:gd name="T7" fmla="*/ 121 h 174"/>
                  <a:gd name="T8" fmla="*/ 158 w 173"/>
                  <a:gd name="T9" fmla="*/ 136 h 174"/>
                  <a:gd name="T10" fmla="*/ 147 w 173"/>
                  <a:gd name="T11" fmla="*/ 148 h 174"/>
                  <a:gd name="T12" fmla="*/ 134 w 173"/>
                  <a:gd name="T13" fmla="*/ 158 h 174"/>
                  <a:gd name="T14" fmla="*/ 119 w 173"/>
                  <a:gd name="T15" fmla="*/ 166 h 174"/>
                  <a:gd name="T16" fmla="*/ 104 w 173"/>
                  <a:gd name="T17" fmla="*/ 172 h 174"/>
                  <a:gd name="T18" fmla="*/ 86 w 173"/>
                  <a:gd name="T19" fmla="*/ 174 h 174"/>
                  <a:gd name="T20" fmla="*/ 86 w 173"/>
                  <a:gd name="T21" fmla="*/ 174 h 174"/>
                  <a:gd name="T22" fmla="*/ 69 w 173"/>
                  <a:gd name="T23" fmla="*/ 172 h 174"/>
                  <a:gd name="T24" fmla="*/ 52 w 173"/>
                  <a:gd name="T25" fmla="*/ 166 h 174"/>
                  <a:gd name="T26" fmla="*/ 37 w 173"/>
                  <a:gd name="T27" fmla="*/ 158 h 174"/>
                  <a:gd name="T28" fmla="*/ 24 w 173"/>
                  <a:gd name="T29" fmla="*/ 148 h 174"/>
                  <a:gd name="T30" fmla="*/ 13 w 173"/>
                  <a:gd name="T31" fmla="*/ 136 h 174"/>
                  <a:gd name="T32" fmla="*/ 6 w 173"/>
                  <a:gd name="T33" fmla="*/ 121 h 174"/>
                  <a:gd name="T34" fmla="*/ 1 w 173"/>
                  <a:gd name="T35" fmla="*/ 104 h 174"/>
                  <a:gd name="T36" fmla="*/ 0 w 173"/>
                  <a:gd name="T37" fmla="*/ 86 h 174"/>
                  <a:gd name="T38" fmla="*/ 0 w 173"/>
                  <a:gd name="T39" fmla="*/ 86 h 174"/>
                  <a:gd name="T40" fmla="*/ 1 w 173"/>
                  <a:gd name="T41" fmla="*/ 70 h 174"/>
                  <a:gd name="T42" fmla="*/ 6 w 173"/>
                  <a:gd name="T43" fmla="*/ 53 h 174"/>
                  <a:gd name="T44" fmla="*/ 13 w 173"/>
                  <a:gd name="T45" fmla="*/ 38 h 174"/>
                  <a:gd name="T46" fmla="*/ 24 w 173"/>
                  <a:gd name="T47" fmla="*/ 26 h 174"/>
                  <a:gd name="T48" fmla="*/ 37 w 173"/>
                  <a:gd name="T49" fmla="*/ 15 h 174"/>
                  <a:gd name="T50" fmla="*/ 52 w 173"/>
                  <a:gd name="T51" fmla="*/ 6 h 174"/>
                  <a:gd name="T52" fmla="*/ 69 w 173"/>
                  <a:gd name="T53" fmla="*/ 2 h 174"/>
                  <a:gd name="T54" fmla="*/ 86 w 173"/>
                  <a:gd name="T55" fmla="*/ 0 h 174"/>
                  <a:gd name="T56" fmla="*/ 86 w 173"/>
                  <a:gd name="T57" fmla="*/ 0 h 174"/>
                  <a:gd name="T58" fmla="*/ 104 w 173"/>
                  <a:gd name="T59" fmla="*/ 2 h 174"/>
                  <a:gd name="T60" fmla="*/ 119 w 173"/>
                  <a:gd name="T61" fmla="*/ 6 h 174"/>
                  <a:gd name="T62" fmla="*/ 134 w 173"/>
                  <a:gd name="T63" fmla="*/ 15 h 174"/>
                  <a:gd name="T64" fmla="*/ 147 w 173"/>
                  <a:gd name="T65" fmla="*/ 26 h 174"/>
                  <a:gd name="T66" fmla="*/ 158 w 173"/>
                  <a:gd name="T67" fmla="*/ 38 h 174"/>
                  <a:gd name="T68" fmla="*/ 165 w 173"/>
                  <a:gd name="T69" fmla="*/ 53 h 174"/>
                  <a:gd name="T70" fmla="*/ 170 w 173"/>
                  <a:gd name="T71" fmla="*/ 70 h 174"/>
                  <a:gd name="T72" fmla="*/ 173 w 173"/>
                  <a:gd name="T73" fmla="*/ 86 h 174"/>
                  <a:gd name="T74" fmla="*/ 173 w 173"/>
                  <a:gd name="T75" fmla="*/ 8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4">
                    <a:moveTo>
                      <a:pt x="173" y="86"/>
                    </a:moveTo>
                    <a:lnTo>
                      <a:pt x="173" y="86"/>
                    </a:lnTo>
                    <a:lnTo>
                      <a:pt x="170" y="104"/>
                    </a:lnTo>
                    <a:lnTo>
                      <a:pt x="165" y="121"/>
                    </a:lnTo>
                    <a:lnTo>
                      <a:pt x="158" y="136"/>
                    </a:lnTo>
                    <a:lnTo>
                      <a:pt x="147" y="148"/>
                    </a:lnTo>
                    <a:lnTo>
                      <a:pt x="134" y="158"/>
                    </a:lnTo>
                    <a:lnTo>
                      <a:pt x="119" y="166"/>
                    </a:lnTo>
                    <a:lnTo>
                      <a:pt x="104" y="172"/>
                    </a:lnTo>
                    <a:lnTo>
                      <a:pt x="86" y="174"/>
                    </a:lnTo>
                    <a:lnTo>
                      <a:pt x="86" y="174"/>
                    </a:lnTo>
                    <a:lnTo>
                      <a:pt x="69" y="172"/>
                    </a:lnTo>
                    <a:lnTo>
                      <a:pt x="52" y="166"/>
                    </a:lnTo>
                    <a:lnTo>
                      <a:pt x="37" y="158"/>
                    </a:lnTo>
                    <a:lnTo>
                      <a:pt x="24" y="148"/>
                    </a:lnTo>
                    <a:lnTo>
                      <a:pt x="13" y="136"/>
                    </a:lnTo>
                    <a:lnTo>
                      <a:pt x="6" y="121"/>
                    </a:lnTo>
                    <a:lnTo>
                      <a:pt x="1" y="104"/>
                    </a:lnTo>
                    <a:lnTo>
                      <a:pt x="0" y="86"/>
                    </a:lnTo>
                    <a:lnTo>
                      <a:pt x="0" y="86"/>
                    </a:lnTo>
                    <a:lnTo>
                      <a:pt x="1" y="70"/>
                    </a:lnTo>
                    <a:lnTo>
                      <a:pt x="6" y="53"/>
                    </a:lnTo>
                    <a:lnTo>
                      <a:pt x="13" y="38"/>
                    </a:lnTo>
                    <a:lnTo>
                      <a:pt x="24" y="26"/>
                    </a:lnTo>
                    <a:lnTo>
                      <a:pt x="37" y="15"/>
                    </a:lnTo>
                    <a:lnTo>
                      <a:pt x="52" y="6"/>
                    </a:lnTo>
                    <a:lnTo>
                      <a:pt x="69" y="2"/>
                    </a:lnTo>
                    <a:lnTo>
                      <a:pt x="86" y="0"/>
                    </a:lnTo>
                    <a:lnTo>
                      <a:pt x="86" y="0"/>
                    </a:lnTo>
                    <a:lnTo>
                      <a:pt x="104" y="2"/>
                    </a:lnTo>
                    <a:lnTo>
                      <a:pt x="119" y="6"/>
                    </a:lnTo>
                    <a:lnTo>
                      <a:pt x="134" y="15"/>
                    </a:lnTo>
                    <a:lnTo>
                      <a:pt x="147" y="26"/>
                    </a:lnTo>
                    <a:lnTo>
                      <a:pt x="158" y="38"/>
                    </a:lnTo>
                    <a:lnTo>
                      <a:pt x="165" y="53"/>
                    </a:lnTo>
                    <a:lnTo>
                      <a:pt x="170" y="70"/>
                    </a:lnTo>
                    <a:lnTo>
                      <a:pt x="173" y="86"/>
                    </a:lnTo>
                    <a:lnTo>
                      <a:pt x="173" y="8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5" name="Freeform 439">
                <a:extLst>
                  <a:ext uri="{FF2B5EF4-FFF2-40B4-BE49-F238E27FC236}">
                    <a16:creationId xmlns:a16="http://schemas.microsoft.com/office/drawing/2014/main" id="{45F1E4BF-827D-C1BF-B5D5-E520AD248003}"/>
                  </a:ext>
                </a:extLst>
              </p:cNvPr>
              <p:cNvSpPr>
                <a:spLocks/>
              </p:cNvSpPr>
              <p:nvPr/>
            </p:nvSpPr>
            <p:spPr bwMode="auto">
              <a:xfrm>
                <a:off x="3229" y="4342"/>
                <a:ext cx="160" cy="159"/>
              </a:xfrm>
              <a:custGeom>
                <a:avLst/>
                <a:gdLst>
                  <a:gd name="T0" fmla="*/ 160 w 160"/>
                  <a:gd name="T1" fmla="*/ 79 h 159"/>
                  <a:gd name="T2" fmla="*/ 160 w 160"/>
                  <a:gd name="T3" fmla="*/ 79 h 159"/>
                  <a:gd name="T4" fmla="*/ 158 w 160"/>
                  <a:gd name="T5" fmla="*/ 96 h 159"/>
                  <a:gd name="T6" fmla="*/ 154 w 160"/>
                  <a:gd name="T7" fmla="*/ 111 h 159"/>
                  <a:gd name="T8" fmla="*/ 146 w 160"/>
                  <a:gd name="T9" fmla="*/ 125 h 159"/>
                  <a:gd name="T10" fmla="*/ 137 w 160"/>
                  <a:gd name="T11" fmla="*/ 137 h 159"/>
                  <a:gd name="T12" fmla="*/ 125 w 160"/>
                  <a:gd name="T13" fmla="*/ 146 h 159"/>
                  <a:gd name="T14" fmla="*/ 111 w 160"/>
                  <a:gd name="T15" fmla="*/ 153 h 159"/>
                  <a:gd name="T16" fmla="*/ 96 w 160"/>
                  <a:gd name="T17" fmla="*/ 158 h 159"/>
                  <a:gd name="T18" fmla="*/ 80 w 160"/>
                  <a:gd name="T19" fmla="*/ 159 h 159"/>
                  <a:gd name="T20" fmla="*/ 80 w 160"/>
                  <a:gd name="T21" fmla="*/ 159 h 159"/>
                  <a:gd name="T22" fmla="*/ 65 w 160"/>
                  <a:gd name="T23" fmla="*/ 158 h 159"/>
                  <a:gd name="T24" fmla="*/ 50 w 160"/>
                  <a:gd name="T25" fmla="*/ 153 h 159"/>
                  <a:gd name="T26" fmla="*/ 36 w 160"/>
                  <a:gd name="T27" fmla="*/ 146 h 159"/>
                  <a:gd name="T28" fmla="*/ 24 w 160"/>
                  <a:gd name="T29" fmla="*/ 137 h 159"/>
                  <a:gd name="T30" fmla="*/ 13 w 160"/>
                  <a:gd name="T31" fmla="*/ 125 h 159"/>
                  <a:gd name="T32" fmla="*/ 7 w 160"/>
                  <a:gd name="T33" fmla="*/ 111 h 159"/>
                  <a:gd name="T34" fmla="*/ 3 w 160"/>
                  <a:gd name="T35" fmla="*/ 96 h 159"/>
                  <a:gd name="T36" fmla="*/ 0 w 160"/>
                  <a:gd name="T37" fmla="*/ 79 h 159"/>
                  <a:gd name="T38" fmla="*/ 0 w 160"/>
                  <a:gd name="T39" fmla="*/ 79 h 159"/>
                  <a:gd name="T40" fmla="*/ 3 w 160"/>
                  <a:gd name="T41" fmla="*/ 64 h 159"/>
                  <a:gd name="T42" fmla="*/ 7 w 160"/>
                  <a:gd name="T43" fmla="*/ 49 h 159"/>
                  <a:gd name="T44" fmla="*/ 13 w 160"/>
                  <a:gd name="T45" fmla="*/ 36 h 159"/>
                  <a:gd name="T46" fmla="*/ 24 w 160"/>
                  <a:gd name="T47" fmla="*/ 24 h 159"/>
                  <a:gd name="T48" fmla="*/ 36 w 160"/>
                  <a:gd name="T49" fmla="*/ 13 h 159"/>
                  <a:gd name="T50" fmla="*/ 50 w 160"/>
                  <a:gd name="T51" fmla="*/ 7 h 159"/>
                  <a:gd name="T52" fmla="*/ 65 w 160"/>
                  <a:gd name="T53" fmla="*/ 1 h 159"/>
                  <a:gd name="T54" fmla="*/ 80 w 160"/>
                  <a:gd name="T55" fmla="*/ 0 h 159"/>
                  <a:gd name="T56" fmla="*/ 80 w 160"/>
                  <a:gd name="T57" fmla="*/ 0 h 159"/>
                  <a:gd name="T58" fmla="*/ 96 w 160"/>
                  <a:gd name="T59" fmla="*/ 1 h 159"/>
                  <a:gd name="T60" fmla="*/ 111 w 160"/>
                  <a:gd name="T61" fmla="*/ 7 h 159"/>
                  <a:gd name="T62" fmla="*/ 125 w 160"/>
                  <a:gd name="T63" fmla="*/ 13 h 159"/>
                  <a:gd name="T64" fmla="*/ 137 w 160"/>
                  <a:gd name="T65" fmla="*/ 24 h 159"/>
                  <a:gd name="T66" fmla="*/ 146 w 160"/>
                  <a:gd name="T67" fmla="*/ 36 h 159"/>
                  <a:gd name="T68" fmla="*/ 154 w 160"/>
                  <a:gd name="T69" fmla="*/ 49 h 159"/>
                  <a:gd name="T70" fmla="*/ 158 w 160"/>
                  <a:gd name="T71" fmla="*/ 64 h 159"/>
                  <a:gd name="T72" fmla="*/ 160 w 160"/>
                  <a:gd name="T73" fmla="*/ 79 h 159"/>
                  <a:gd name="T74" fmla="*/ 160 w 160"/>
                  <a:gd name="T75" fmla="*/ 7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59">
                    <a:moveTo>
                      <a:pt x="160" y="79"/>
                    </a:moveTo>
                    <a:lnTo>
                      <a:pt x="160" y="79"/>
                    </a:lnTo>
                    <a:lnTo>
                      <a:pt x="158" y="96"/>
                    </a:lnTo>
                    <a:lnTo>
                      <a:pt x="154" y="111"/>
                    </a:lnTo>
                    <a:lnTo>
                      <a:pt x="146" y="125"/>
                    </a:lnTo>
                    <a:lnTo>
                      <a:pt x="137" y="137"/>
                    </a:lnTo>
                    <a:lnTo>
                      <a:pt x="125" y="146"/>
                    </a:lnTo>
                    <a:lnTo>
                      <a:pt x="111" y="153"/>
                    </a:lnTo>
                    <a:lnTo>
                      <a:pt x="96" y="158"/>
                    </a:lnTo>
                    <a:lnTo>
                      <a:pt x="80" y="159"/>
                    </a:lnTo>
                    <a:lnTo>
                      <a:pt x="80" y="159"/>
                    </a:lnTo>
                    <a:lnTo>
                      <a:pt x="65" y="158"/>
                    </a:lnTo>
                    <a:lnTo>
                      <a:pt x="50" y="153"/>
                    </a:lnTo>
                    <a:lnTo>
                      <a:pt x="36" y="146"/>
                    </a:lnTo>
                    <a:lnTo>
                      <a:pt x="24" y="137"/>
                    </a:lnTo>
                    <a:lnTo>
                      <a:pt x="13" y="125"/>
                    </a:lnTo>
                    <a:lnTo>
                      <a:pt x="7" y="111"/>
                    </a:lnTo>
                    <a:lnTo>
                      <a:pt x="3" y="96"/>
                    </a:lnTo>
                    <a:lnTo>
                      <a:pt x="0" y="79"/>
                    </a:lnTo>
                    <a:lnTo>
                      <a:pt x="0" y="79"/>
                    </a:lnTo>
                    <a:lnTo>
                      <a:pt x="3" y="64"/>
                    </a:lnTo>
                    <a:lnTo>
                      <a:pt x="7" y="49"/>
                    </a:lnTo>
                    <a:lnTo>
                      <a:pt x="13" y="36"/>
                    </a:lnTo>
                    <a:lnTo>
                      <a:pt x="24" y="24"/>
                    </a:lnTo>
                    <a:lnTo>
                      <a:pt x="36" y="13"/>
                    </a:lnTo>
                    <a:lnTo>
                      <a:pt x="50" y="7"/>
                    </a:lnTo>
                    <a:lnTo>
                      <a:pt x="65" y="1"/>
                    </a:lnTo>
                    <a:lnTo>
                      <a:pt x="80" y="0"/>
                    </a:lnTo>
                    <a:lnTo>
                      <a:pt x="80" y="0"/>
                    </a:lnTo>
                    <a:lnTo>
                      <a:pt x="96" y="1"/>
                    </a:lnTo>
                    <a:lnTo>
                      <a:pt x="111" y="7"/>
                    </a:lnTo>
                    <a:lnTo>
                      <a:pt x="125" y="13"/>
                    </a:lnTo>
                    <a:lnTo>
                      <a:pt x="137" y="24"/>
                    </a:lnTo>
                    <a:lnTo>
                      <a:pt x="146" y="36"/>
                    </a:lnTo>
                    <a:lnTo>
                      <a:pt x="154" y="49"/>
                    </a:lnTo>
                    <a:lnTo>
                      <a:pt x="158" y="64"/>
                    </a:lnTo>
                    <a:lnTo>
                      <a:pt x="160" y="79"/>
                    </a:lnTo>
                    <a:lnTo>
                      <a:pt x="160" y="79"/>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6" name="Freeform 440">
                <a:extLst>
                  <a:ext uri="{FF2B5EF4-FFF2-40B4-BE49-F238E27FC236}">
                    <a16:creationId xmlns:a16="http://schemas.microsoft.com/office/drawing/2014/main" id="{EDFE2B46-B79A-B9A2-17A0-7BADD9122A63}"/>
                  </a:ext>
                </a:extLst>
              </p:cNvPr>
              <p:cNvSpPr>
                <a:spLocks/>
              </p:cNvSpPr>
              <p:nvPr/>
            </p:nvSpPr>
            <p:spPr bwMode="auto">
              <a:xfrm>
                <a:off x="3137" y="4394"/>
                <a:ext cx="172" cy="172"/>
              </a:xfrm>
              <a:custGeom>
                <a:avLst/>
                <a:gdLst>
                  <a:gd name="T0" fmla="*/ 172 w 172"/>
                  <a:gd name="T1" fmla="*/ 86 h 172"/>
                  <a:gd name="T2" fmla="*/ 172 w 172"/>
                  <a:gd name="T3" fmla="*/ 86 h 172"/>
                  <a:gd name="T4" fmla="*/ 170 w 172"/>
                  <a:gd name="T5" fmla="*/ 103 h 172"/>
                  <a:gd name="T6" fmla="*/ 166 w 172"/>
                  <a:gd name="T7" fmla="*/ 119 h 172"/>
                  <a:gd name="T8" fmla="*/ 158 w 172"/>
                  <a:gd name="T9" fmla="*/ 133 h 172"/>
                  <a:gd name="T10" fmla="*/ 148 w 172"/>
                  <a:gd name="T11" fmla="*/ 147 h 172"/>
                  <a:gd name="T12" fmla="*/ 134 w 172"/>
                  <a:gd name="T13" fmla="*/ 157 h 172"/>
                  <a:gd name="T14" fmla="*/ 121 w 172"/>
                  <a:gd name="T15" fmla="*/ 165 h 172"/>
                  <a:gd name="T16" fmla="*/ 104 w 172"/>
                  <a:gd name="T17" fmla="*/ 169 h 172"/>
                  <a:gd name="T18" fmla="*/ 86 w 172"/>
                  <a:gd name="T19" fmla="*/ 172 h 172"/>
                  <a:gd name="T20" fmla="*/ 86 w 172"/>
                  <a:gd name="T21" fmla="*/ 172 h 172"/>
                  <a:gd name="T22" fmla="*/ 69 w 172"/>
                  <a:gd name="T23" fmla="*/ 169 h 172"/>
                  <a:gd name="T24" fmla="*/ 53 w 172"/>
                  <a:gd name="T25" fmla="*/ 165 h 172"/>
                  <a:gd name="T26" fmla="*/ 38 w 172"/>
                  <a:gd name="T27" fmla="*/ 157 h 172"/>
                  <a:gd name="T28" fmla="*/ 26 w 172"/>
                  <a:gd name="T29" fmla="*/ 147 h 172"/>
                  <a:gd name="T30" fmla="*/ 15 w 172"/>
                  <a:gd name="T31" fmla="*/ 133 h 172"/>
                  <a:gd name="T32" fmla="*/ 7 w 172"/>
                  <a:gd name="T33" fmla="*/ 119 h 172"/>
                  <a:gd name="T34" fmla="*/ 1 w 172"/>
                  <a:gd name="T35" fmla="*/ 103 h 172"/>
                  <a:gd name="T36" fmla="*/ 0 w 172"/>
                  <a:gd name="T37" fmla="*/ 86 h 172"/>
                  <a:gd name="T38" fmla="*/ 0 w 172"/>
                  <a:gd name="T39" fmla="*/ 86 h 172"/>
                  <a:gd name="T40" fmla="*/ 1 w 172"/>
                  <a:gd name="T41" fmla="*/ 68 h 172"/>
                  <a:gd name="T42" fmla="*/ 7 w 172"/>
                  <a:gd name="T43" fmla="*/ 52 h 172"/>
                  <a:gd name="T44" fmla="*/ 15 w 172"/>
                  <a:gd name="T45" fmla="*/ 38 h 172"/>
                  <a:gd name="T46" fmla="*/ 26 w 172"/>
                  <a:gd name="T47" fmla="*/ 24 h 172"/>
                  <a:gd name="T48" fmla="*/ 38 w 172"/>
                  <a:gd name="T49" fmla="*/ 14 h 172"/>
                  <a:gd name="T50" fmla="*/ 53 w 172"/>
                  <a:gd name="T51" fmla="*/ 6 h 172"/>
                  <a:gd name="T52" fmla="*/ 69 w 172"/>
                  <a:gd name="T53" fmla="*/ 2 h 172"/>
                  <a:gd name="T54" fmla="*/ 86 w 172"/>
                  <a:gd name="T55" fmla="*/ 0 h 172"/>
                  <a:gd name="T56" fmla="*/ 86 w 172"/>
                  <a:gd name="T57" fmla="*/ 0 h 172"/>
                  <a:gd name="T58" fmla="*/ 104 w 172"/>
                  <a:gd name="T59" fmla="*/ 2 h 172"/>
                  <a:gd name="T60" fmla="*/ 121 w 172"/>
                  <a:gd name="T61" fmla="*/ 6 h 172"/>
                  <a:gd name="T62" fmla="*/ 134 w 172"/>
                  <a:gd name="T63" fmla="*/ 14 h 172"/>
                  <a:gd name="T64" fmla="*/ 148 w 172"/>
                  <a:gd name="T65" fmla="*/ 24 h 172"/>
                  <a:gd name="T66" fmla="*/ 158 w 172"/>
                  <a:gd name="T67" fmla="*/ 38 h 172"/>
                  <a:gd name="T68" fmla="*/ 166 w 172"/>
                  <a:gd name="T69" fmla="*/ 52 h 172"/>
                  <a:gd name="T70" fmla="*/ 170 w 172"/>
                  <a:gd name="T71" fmla="*/ 68 h 172"/>
                  <a:gd name="T72" fmla="*/ 172 w 172"/>
                  <a:gd name="T73" fmla="*/ 86 h 172"/>
                  <a:gd name="T74" fmla="*/ 172 w 172"/>
                  <a:gd name="T7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172">
                    <a:moveTo>
                      <a:pt x="172" y="86"/>
                    </a:moveTo>
                    <a:lnTo>
                      <a:pt x="172" y="86"/>
                    </a:lnTo>
                    <a:lnTo>
                      <a:pt x="170" y="103"/>
                    </a:lnTo>
                    <a:lnTo>
                      <a:pt x="166" y="119"/>
                    </a:lnTo>
                    <a:lnTo>
                      <a:pt x="158" y="133"/>
                    </a:lnTo>
                    <a:lnTo>
                      <a:pt x="148" y="147"/>
                    </a:lnTo>
                    <a:lnTo>
                      <a:pt x="134" y="157"/>
                    </a:lnTo>
                    <a:lnTo>
                      <a:pt x="121" y="165"/>
                    </a:lnTo>
                    <a:lnTo>
                      <a:pt x="104" y="169"/>
                    </a:lnTo>
                    <a:lnTo>
                      <a:pt x="86" y="172"/>
                    </a:lnTo>
                    <a:lnTo>
                      <a:pt x="86" y="172"/>
                    </a:lnTo>
                    <a:lnTo>
                      <a:pt x="69" y="169"/>
                    </a:lnTo>
                    <a:lnTo>
                      <a:pt x="53" y="165"/>
                    </a:lnTo>
                    <a:lnTo>
                      <a:pt x="38" y="157"/>
                    </a:lnTo>
                    <a:lnTo>
                      <a:pt x="26" y="147"/>
                    </a:lnTo>
                    <a:lnTo>
                      <a:pt x="15" y="133"/>
                    </a:lnTo>
                    <a:lnTo>
                      <a:pt x="7" y="119"/>
                    </a:lnTo>
                    <a:lnTo>
                      <a:pt x="1" y="103"/>
                    </a:lnTo>
                    <a:lnTo>
                      <a:pt x="0" y="86"/>
                    </a:lnTo>
                    <a:lnTo>
                      <a:pt x="0" y="86"/>
                    </a:lnTo>
                    <a:lnTo>
                      <a:pt x="1" y="68"/>
                    </a:lnTo>
                    <a:lnTo>
                      <a:pt x="7" y="52"/>
                    </a:lnTo>
                    <a:lnTo>
                      <a:pt x="15" y="38"/>
                    </a:lnTo>
                    <a:lnTo>
                      <a:pt x="26" y="24"/>
                    </a:lnTo>
                    <a:lnTo>
                      <a:pt x="38" y="14"/>
                    </a:lnTo>
                    <a:lnTo>
                      <a:pt x="53" y="6"/>
                    </a:lnTo>
                    <a:lnTo>
                      <a:pt x="69" y="2"/>
                    </a:lnTo>
                    <a:lnTo>
                      <a:pt x="86" y="0"/>
                    </a:lnTo>
                    <a:lnTo>
                      <a:pt x="86" y="0"/>
                    </a:lnTo>
                    <a:lnTo>
                      <a:pt x="104" y="2"/>
                    </a:lnTo>
                    <a:lnTo>
                      <a:pt x="121" y="6"/>
                    </a:lnTo>
                    <a:lnTo>
                      <a:pt x="134" y="14"/>
                    </a:lnTo>
                    <a:lnTo>
                      <a:pt x="148" y="24"/>
                    </a:lnTo>
                    <a:lnTo>
                      <a:pt x="158" y="38"/>
                    </a:lnTo>
                    <a:lnTo>
                      <a:pt x="166" y="52"/>
                    </a:lnTo>
                    <a:lnTo>
                      <a:pt x="170" y="68"/>
                    </a:lnTo>
                    <a:lnTo>
                      <a:pt x="172" y="86"/>
                    </a:lnTo>
                    <a:lnTo>
                      <a:pt x="172" y="8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7" name="Freeform 441">
                <a:extLst>
                  <a:ext uri="{FF2B5EF4-FFF2-40B4-BE49-F238E27FC236}">
                    <a16:creationId xmlns:a16="http://schemas.microsoft.com/office/drawing/2014/main" id="{B8B47363-05D6-8ED6-241C-D3A61F0313EA}"/>
                  </a:ext>
                </a:extLst>
              </p:cNvPr>
              <p:cNvSpPr>
                <a:spLocks/>
              </p:cNvSpPr>
              <p:nvPr/>
            </p:nvSpPr>
            <p:spPr bwMode="auto">
              <a:xfrm>
                <a:off x="3081" y="4474"/>
                <a:ext cx="106" cy="107"/>
              </a:xfrm>
              <a:custGeom>
                <a:avLst/>
                <a:gdLst>
                  <a:gd name="T0" fmla="*/ 106 w 106"/>
                  <a:gd name="T1" fmla="*/ 53 h 107"/>
                  <a:gd name="T2" fmla="*/ 106 w 106"/>
                  <a:gd name="T3" fmla="*/ 53 h 107"/>
                  <a:gd name="T4" fmla="*/ 104 w 106"/>
                  <a:gd name="T5" fmla="*/ 65 h 107"/>
                  <a:gd name="T6" fmla="*/ 101 w 106"/>
                  <a:gd name="T7" fmla="*/ 74 h 107"/>
                  <a:gd name="T8" fmla="*/ 97 w 106"/>
                  <a:gd name="T9" fmla="*/ 83 h 107"/>
                  <a:gd name="T10" fmla="*/ 89 w 106"/>
                  <a:gd name="T11" fmla="*/ 91 h 107"/>
                  <a:gd name="T12" fmla="*/ 82 w 106"/>
                  <a:gd name="T13" fmla="*/ 98 h 107"/>
                  <a:gd name="T14" fmla="*/ 73 w 106"/>
                  <a:gd name="T15" fmla="*/ 103 h 107"/>
                  <a:gd name="T16" fmla="*/ 63 w 106"/>
                  <a:gd name="T17" fmla="*/ 106 h 107"/>
                  <a:gd name="T18" fmla="*/ 53 w 106"/>
                  <a:gd name="T19" fmla="*/ 107 h 107"/>
                  <a:gd name="T20" fmla="*/ 53 w 106"/>
                  <a:gd name="T21" fmla="*/ 107 h 107"/>
                  <a:gd name="T22" fmla="*/ 42 w 106"/>
                  <a:gd name="T23" fmla="*/ 106 h 107"/>
                  <a:gd name="T24" fmla="*/ 32 w 106"/>
                  <a:gd name="T25" fmla="*/ 103 h 107"/>
                  <a:gd name="T26" fmla="*/ 23 w 106"/>
                  <a:gd name="T27" fmla="*/ 98 h 107"/>
                  <a:gd name="T28" fmla="*/ 15 w 106"/>
                  <a:gd name="T29" fmla="*/ 91 h 107"/>
                  <a:gd name="T30" fmla="*/ 9 w 106"/>
                  <a:gd name="T31" fmla="*/ 83 h 107"/>
                  <a:gd name="T32" fmla="*/ 3 w 106"/>
                  <a:gd name="T33" fmla="*/ 74 h 107"/>
                  <a:gd name="T34" fmla="*/ 0 w 106"/>
                  <a:gd name="T35" fmla="*/ 65 h 107"/>
                  <a:gd name="T36" fmla="*/ 0 w 106"/>
                  <a:gd name="T37" fmla="*/ 53 h 107"/>
                  <a:gd name="T38" fmla="*/ 0 w 106"/>
                  <a:gd name="T39" fmla="*/ 53 h 107"/>
                  <a:gd name="T40" fmla="*/ 0 w 106"/>
                  <a:gd name="T41" fmla="*/ 42 h 107"/>
                  <a:gd name="T42" fmla="*/ 3 w 106"/>
                  <a:gd name="T43" fmla="*/ 33 h 107"/>
                  <a:gd name="T44" fmla="*/ 9 w 106"/>
                  <a:gd name="T45" fmla="*/ 24 h 107"/>
                  <a:gd name="T46" fmla="*/ 15 w 106"/>
                  <a:gd name="T47" fmla="*/ 17 h 107"/>
                  <a:gd name="T48" fmla="*/ 23 w 106"/>
                  <a:gd name="T49" fmla="*/ 9 h 107"/>
                  <a:gd name="T50" fmla="*/ 32 w 106"/>
                  <a:gd name="T51" fmla="*/ 5 h 107"/>
                  <a:gd name="T52" fmla="*/ 42 w 106"/>
                  <a:gd name="T53" fmla="*/ 2 h 107"/>
                  <a:gd name="T54" fmla="*/ 53 w 106"/>
                  <a:gd name="T55" fmla="*/ 0 h 107"/>
                  <a:gd name="T56" fmla="*/ 53 w 106"/>
                  <a:gd name="T57" fmla="*/ 0 h 107"/>
                  <a:gd name="T58" fmla="*/ 63 w 106"/>
                  <a:gd name="T59" fmla="*/ 2 h 107"/>
                  <a:gd name="T60" fmla="*/ 73 w 106"/>
                  <a:gd name="T61" fmla="*/ 5 h 107"/>
                  <a:gd name="T62" fmla="*/ 82 w 106"/>
                  <a:gd name="T63" fmla="*/ 9 h 107"/>
                  <a:gd name="T64" fmla="*/ 89 w 106"/>
                  <a:gd name="T65" fmla="*/ 17 h 107"/>
                  <a:gd name="T66" fmla="*/ 97 w 106"/>
                  <a:gd name="T67" fmla="*/ 24 h 107"/>
                  <a:gd name="T68" fmla="*/ 101 w 106"/>
                  <a:gd name="T69" fmla="*/ 33 h 107"/>
                  <a:gd name="T70" fmla="*/ 104 w 106"/>
                  <a:gd name="T71" fmla="*/ 42 h 107"/>
                  <a:gd name="T72" fmla="*/ 106 w 106"/>
                  <a:gd name="T73" fmla="*/ 53 h 107"/>
                  <a:gd name="T74" fmla="*/ 106 w 106"/>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 h="107">
                    <a:moveTo>
                      <a:pt x="106" y="53"/>
                    </a:moveTo>
                    <a:lnTo>
                      <a:pt x="106" y="53"/>
                    </a:lnTo>
                    <a:lnTo>
                      <a:pt x="104" y="65"/>
                    </a:lnTo>
                    <a:lnTo>
                      <a:pt x="101" y="74"/>
                    </a:lnTo>
                    <a:lnTo>
                      <a:pt x="97" y="83"/>
                    </a:lnTo>
                    <a:lnTo>
                      <a:pt x="89" y="91"/>
                    </a:lnTo>
                    <a:lnTo>
                      <a:pt x="82" y="98"/>
                    </a:lnTo>
                    <a:lnTo>
                      <a:pt x="73" y="103"/>
                    </a:lnTo>
                    <a:lnTo>
                      <a:pt x="63" y="106"/>
                    </a:lnTo>
                    <a:lnTo>
                      <a:pt x="53" y="107"/>
                    </a:lnTo>
                    <a:lnTo>
                      <a:pt x="53" y="107"/>
                    </a:lnTo>
                    <a:lnTo>
                      <a:pt x="42" y="106"/>
                    </a:lnTo>
                    <a:lnTo>
                      <a:pt x="32" y="103"/>
                    </a:lnTo>
                    <a:lnTo>
                      <a:pt x="23" y="98"/>
                    </a:lnTo>
                    <a:lnTo>
                      <a:pt x="15" y="91"/>
                    </a:lnTo>
                    <a:lnTo>
                      <a:pt x="9" y="83"/>
                    </a:lnTo>
                    <a:lnTo>
                      <a:pt x="3" y="74"/>
                    </a:lnTo>
                    <a:lnTo>
                      <a:pt x="0" y="65"/>
                    </a:lnTo>
                    <a:lnTo>
                      <a:pt x="0" y="53"/>
                    </a:lnTo>
                    <a:lnTo>
                      <a:pt x="0" y="53"/>
                    </a:lnTo>
                    <a:lnTo>
                      <a:pt x="0" y="42"/>
                    </a:lnTo>
                    <a:lnTo>
                      <a:pt x="3" y="33"/>
                    </a:lnTo>
                    <a:lnTo>
                      <a:pt x="9" y="24"/>
                    </a:lnTo>
                    <a:lnTo>
                      <a:pt x="15" y="17"/>
                    </a:lnTo>
                    <a:lnTo>
                      <a:pt x="23" y="9"/>
                    </a:lnTo>
                    <a:lnTo>
                      <a:pt x="32" y="5"/>
                    </a:lnTo>
                    <a:lnTo>
                      <a:pt x="42" y="2"/>
                    </a:lnTo>
                    <a:lnTo>
                      <a:pt x="53" y="0"/>
                    </a:lnTo>
                    <a:lnTo>
                      <a:pt x="53" y="0"/>
                    </a:lnTo>
                    <a:lnTo>
                      <a:pt x="63" y="2"/>
                    </a:lnTo>
                    <a:lnTo>
                      <a:pt x="73" y="5"/>
                    </a:lnTo>
                    <a:lnTo>
                      <a:pt x="82" y="9"/>
                    </a:lnTo>
                    <a:lnTo>
                      <a:pt x="89" y="17"/>
                    </a:lnTo>
                    <a:lnTo>
                      <a:pt x="97" y="24"/>
                    </a:lnTo>
                    <a:lnTo>
                      <a:pt x="101" y="33"/>
                    </a:lnTo>
                    <a:lnTo>
                      <a:pt x="104" y="42"/>
                    </a:lnTo>
                    <a:lnTo>
                      <a:pt x="106" y="53"/>
                    </a:lnTo>
                    <a:lnTo>
                      <a:pt x="106" y="5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8" name="Freeform 442">
                <a:extLst>
                  <a:ext uri="{FF2B5EF4-FFF2-40B4-BE49-F238E27FC236}">
                    <a16:creationId xmlns:a16="http://schemas.microsoft.com/office/drawing/2014/main" id="{83D52B33-9575-EFC3-803E-3D5A66C3869E}"/>
                  </a:ext>
                </a:extLst>
              </p:cNvPr>
              <p:cNvSpPr>
                <a:spLocks/>
              </p:cNvSpPr>
              <p:nvPr/>
            </p:nvSpPr>
            <p:spPr bwMode="auto">
              <a:xfrm>
                <a:off x="2284" y="5076"/>
                <a:ext cx="107" cy="107"/>
              </a:xfrm>
              <a:custGeom>
                <a:avLst/>
                <a:gdLst>
                  <a:gd name="T0" fmla="*/ 107 w 107"/>
                  <a:gd name="T1" fmla="*/ 54 h 107"/>
                  <a:gd name="T2" fmla="*/ 107 w 107"/>
                  <a:gd name="T3" fmla="*/ 54 h 107"/>
                  <a:gd name="T4" fmla="*/ 105 w 107"/>
                  <a:gd name="T5" fmla="*/ 64 h 107"/>
                  <a:gd name="T6" fmla="*/ 102 w 107"/>
                  <a:gd name="T7" fmla="*/ 75 h 107"/>
                  <a:gd name="T8" fmla="*/ 98 w 107"/>
                  <a:gd name="T9" fmla="*/ 84 h 107"/>
                  <a:gd name="T10" fmla="*/ 92 w 107"/>
                  <a:gd name="T11" fmla="*/ 92 h 107"/>
                  <a:gd name="T12" fmla="*/ 84 w 107"/>
                  <a:gd name="T13" fmla="*/ 98 h 107"/>
                  <a:gd name="T14" fmla="*/ 74 w 107"/>
                  <a:gd name="T15" fmla="*/ 104 h 107"/>
                  <a:gd name="T16" fmla="*/ 65 w 107"/>
                  <a:gd name="T17" fmla="*/ 107 h 107"/>
                  <a:gd name="T18" fmla="*/ 54 w 107"/>
                  <a:gd name="T19" fmla="*/ 107 h 107"/>
                  <a:gd name="T20" fmla="*/ 54 w 107"/>
                  <a:gd name="T21" fmla="*/ 107 h 107"/>
                  <a:gd name="T22" fmla="*/ 44 w 107"/>
                  <a:gd name="T23" fmla="*/ 107 h 107"/>
                  <a:gd name="T24" fmla="*/ 33 w 107"/>
                  <a:gd name="T25" fmla="*/ 104 h 107"/>
                  <a:gd name="T26" fmla="*/ 24 w 107"/>
                  <a:gd name="T27" fmla="*/ 98 h 107"/>
                  <a:gd name="T28" fmla="*/ 16 w 107"/>
                  <a:gd name="T29" fmla="*/ 92 h 107"/>
                  <a:gd name="T30" fmla="*/ 9 w 107"/>
                  <a:gd name="T31" fmla="*/ 84 h 107"/>
                  <a:gd name="T32" fmla="*/ 4 w 107"/>
                  <a:gd name="T33" fmla="*/ 75 h 107"/>
                  <a:gd name="T34" fmla="*/ 1 w 107"/>
                  <a:gd name="T35" fmla="*/ 64 h 107"/>
                  <a:gd name="T36" fmla="*/ 0 w 107"/>
                  <a:gd name="T37" fmla="*/ 54 h 107"/>
                  <a:gd name="T38" fmla="*/ 0 w 107"/>
                  <a:gd name="T39" fmla="*/ 54 h 107"/>
                  <a:gd name="T40" fmla="*/ 1 w 107"/>
                  <a:gd name="T41" fmla="*/ 43 h 107"/>
                  <a:gd name="T42" fmla="*/ 4 w 107"/>
                  <a:gd name="T43" fmla="*/ 33 h 107"/>
                  <a:gd name="T44" fmla="*/ 9 w 107"/>
                  <a:gd name="T45" fmla="*/ 24 h 107"/>
                  <a:gd name="T46" fmla="*/ 16 w 107"/>
                  <a:gd name="T47" fmla="*/ 16 h 107"/>
                  <a:gd name="T48" fmla="*/ 24 w 107"/>
                  <a:gd name="T49" fmla="*/ 9 h 107"/>
                  <a:gd name="T50" fmla="*/ 33 w 107"/>
                  <a:gd name="T51" fmla="*/ 4 h 107"/>
                  <a:gd name="T52" fmla="*/ 44 w 107"/>
                  <a:gd name="T53" fmla="*/ 1 h 107"/>
                  <a:gd name="T54" fmla="*/ 54 w 107"/>
                  <a:gd name="T55" fmla="*/ 0 h 107"/>
                  <a:gd name="T56" fmla="*/ 54 w 107"/>
                  <a:gd name="T57" fmla="*/ 0 h 107"/>
                  <a:gd name="T58" fmla="*/ 65 w 107"/>
                  <a:gd name="T59" fmla="*/ 1 h 107"/>
                  <a:gd name="T60" fmla="*/ 74 w 107"/>
                  <a:gd name="T61" fmla="*/ 4 h 107"/>
                  <a:gd name="T62" fmla="*/ 84 w 107"/>
                  <a:gd name="T63" fmla="*/ 9 h 107"/>
                  <a:gd name="T64" fmla="*/ 92 w 107"/>
                  <a:gd name="T65" fmla="*/ 16 h 107"/>
                  <a:gd name="T66" fmla="*/ 98 w 107"/>
                  <a:gd name="T67" fmla="*/ 24 h 107"/>
                  <a:gd name="T68" fmla="*/ 102 w 107"/>
                  <a:gd name="T69" fmla="*/ 33 h 107"/>
                  <a:gd name="T70" fmla="*/ 105 w 107"/>
                  <a:gd name="T71" fmla="*/ 43 h 107"/>
                  <a:gd name="T72" fmla="*/ 107 w 107"/>
                  <a:gd name="T73" fmla="*/ 54 h 107"/>
                  <a:gd name="T74" fmla="*/ 107 w 107"/>
                  <a:gd name="T75"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7">
                    <a:moveTo>
                      <a:pt x="107" y="54"/>
                    </a:moveTo>
                    <a:lnTo>
                      <a:pt x="107" y="54"/>
                    </a:lnTo>
                    <a:lnTo>
                      <a:pt x="105" y="64"/>
                    </a:lnTo>
                    <a:lnTo>
                      <a:pt x="102" y="75"/>
                    </a:lnTo>
                    <a:lnTo>
                      <a:pt x="98" y="84"/>
                    </a:lnTo>
                    <a:lnTo>
                      <a:pt x="92" y="92"/>
                    </a:lnTo>
                    <a:lnTo>
                      <a:pt x="84" y="98"/>
                    </a:lnTo>
                    <a:lnTo>
                      <a:pt x="74" y="104"/>
                    </a:lnTo>
                    <a:lnTo>
                      <a:pt x="65" y="107"/>
                    </a:lnTo>
                    <a:lnTo>
                      <a:pt x="54" y="107"/>
                    </a:lnTo>
                    <a:lnTo>
                      <a:pt x="54" y="107"/>
                    </a:lnTo>
                    <a:lnTo>
                      <a:pt x="44" y="107"/>
                    </a:lnTo>
                    <a:lnTo>
                      <a:pt x="33" y="104"/>
                    </a:lnTo>
                    <a:lnTo>
                      <a:pt x="24" y="98"/>
                    </a:lnTo>
                    <a:lnTo>
                      <a:pt x="16" y="92"/>
                    </a:lnTo>
                    <a:lnTo>
                      <a:pt x="9" y="84"/>
                    </a:lnTo>
                    <a:lnTo>
                      <a:pt x="4" y="75"/>
                    </a:lnTo>
                    <a:lnTo>
                      <a:pt x="1" y="64"/>
                    </a:lnTo>
                    <a:lnTo>
                      <a:pt x="0" y="54"/>
                    </a:lnTo>
                    <a:lnTo>
                      <a:pt x="0" y="54"/>
                    </a:lnTo>
                    <a:lnTo>
                      <a:pt x="1" y="43"/>
                    </a:lnTo>
                    <a:lnTo>
                      <a:pt x="4" y="33"/>
                    </a:lnTo>
                    <a:lnTo>
                      <a:pt x="9" y="24"/>
                    </a:lnTo>
                    <a:lnTo>
                      <a:pt x="16" y="16"/>
                    </a:lnTo>
                    <a:lnTo>
                      <a:pt x="24" y="9"/>
                    </a:lnTo>
                    <a:lnTo>
                      <a:pt x="33" y="4"/>
                    </a:lnTo>
                    <a:lnTo>
                      <a:pt x="44" y="1"/>
                    </a:lnTo>
                    <a:lnTo>
                      <a:pt x="54" y="0"/>
                    </a:lnTo>
                    <a:lnTo>
                      <a:pt x="54" y="0"/>
                    </a:lnTo>
                    <a:lnTo>
                      <a:pt x="65" y="1"/>
                    </a:lnTo>
                    <a:lnTo>
                      <a:pt x="74" y="4"/>
                    </a:lnTo>
                    <a:lnTo>
                      <a:pt x="84" y="9"/>
                    </a:lnTo>
                    <a:lnTo>
                      <a:pt x="92" y="16"/>
                    </a:lnTo>
                    <a:lnTo>
                      <a:pt x="98" y="24"/>
                    </a:lnTo>
                    <a:lnTo>
                      <a:pt x="102" y="33"/>
                    </a:lnTo>
                    <a:lnTo>
                      <a:pt x="105" y="43"/>
                    </a:lnTo>
                    <a:lnTo>
                      <a:pt x="107" y="54"/>
                    </a:lnTo>
                    <a:lnTo>
                      <a:pt x="107" y="54"/>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19" name="Freeform 443">
                <a:extLst>
                  <a:ext uri="{FF2B5EF4-FFF2-40B4-BE49-F238E27FC236}">
                    <a16:creationId xmlns:a16="http://schemas.microsoft.com/office/drawing/2014/main" id="{66DFC60C-E41C-9D12-5156-F4125EE7DF69}"/>
                  </a:ext>
                </a:extLst>
              </p:cNvPr>
              <p:cNvSpPr>
                <a:spLocks/>
              </p:cNvSpPr>
              <p:nvPr/>
            </p:nvSpPr>
            <p:spPr bwMode="auto">
              <a:xfrm>
                <a:off x="2347" y="5030"/>
                <a:ext cx="124" cy="126"/>
              </a:xfrm>
              <a:custGeom>
                <a:avLst/>
                <a:gdLst>
                  <a:gd name="T0" fmla="*/ 124 w 124"/>
                  <a:gd name="T1" fmla="*/ 62 h 126"/>
                  <a:gd name="T2" fmla="*/ 124 w 124"/>
                  <a:gd name="T3" fmla="*/ 62 h 126"/>
                  <a:gd name="T4" fmla="*/ 122 w 124"/>
                  <a:gd name="T5" fmla="*/ 76 h 126"/>
                  <a:gd name="T6" fmla="*/ 119 w 124"/>
                  <a:gd name="T7" fmla="*/ 86 h 126"/>
                  <a:gd name="T8" fmla="*/ 113 w 124"/>
                  <a:gd name="T9" fmla="*/ 97 h 126"/>
                  <a:gd name="T10" fmla="*/ 106 w 124"/>
                  <a:gd name="T11" fmla="*/ 106 h 126"/>
                  <a:gd name="T12" fmla="*/ 97 w 124"/>
                  <a:gd name="T13" fmla="*/ 113 h 126"/>
                  <a:gd name="T14" fmla="*/ 86 w 124"/>
                  <a:gd name="T15" fmla="*/ 119 h 126"/>
                  <a:gd name="T16" fmla="*/ 74 w 124"/>
                  <a:gd name="T17" fmla="*/ 124 h 126"/>
                  <a:gd name="T18" fmla="*/ 62 w 124"/>
                  <a:gd name="T19" fmla="*/ 126 h 126"/>
                  <a:gd name="T20" fmla="*/ 62 w 124"/>
                  <a:gd name="T21" fmla="*/ 126 h 126"/>
                  <a:gd name="T22" fmla="*/ 50 w 124"/>
                  <a:gd name="T23" fmla="*/ 124 h 126"/>
                  <a:gd name="T24" fmla="*/ 38 w 124"/>
                  <a:gd name="T25" fmla="*/ 119 h 126"/>
                  <a:gd name="T26" fmla="*/ 27 w 124"/>
                  <a:gd name="T27" fmla="*/ 113 h 126"/>
                  <a:gd name="T28" fmla="*/ 18 w 124"/>
                  <a:gd name="T29" fmla="*/ 106 h 126"/>
                  <a:gd name="T30" fmla="*/ 11 w 124"/>
                  <a:gd name="T31" fmla="*/ 97 h 126"/>
                  <a:gd name="T32" fmla="*/ 5 w 124"/>
                  <a:gd name="T33" fmla="*/ 86 h 126"/>
                  <a:gd name="T34" fmla="*/ 0 w 124"/>
                  <a:gd name="T35" fmla="*/ 76 h 126"/>
                  <a:gd name="T36" fmla="*/ 0 w 124"/>
                  <a:gd name="T37" fmla="*/ 62 h 126"/>
                  <a:gd name="T38" fmla="*/ 0 w 124"/>
                  <a:gd name="T39" fmla="*/ 62 h 126"/>
                  <a:gd name="T40" fmla="*/ 0 w 124"/>
                  <a:gd name="T41" fmla="*/ 50 h 126"/>
                  <a:gd name="T42" fmla="*/ 5 w 124"/>
                  <a:gd name="T43" fmla="*/ 38 h 126"/>
                  <a:gd name="T44" fmla="*/ 11 w 124"/>
                  <a:gd name="T45" fmla="*/ 28 h 126"/>
                  <a:gd name="T46" fmla="*/ 18 w 124"/>
                  <a:gd name="T47" fmla="*/ 19 h 126"/>
                  <a:gd name="T48" fmla="*/ 27 w 124"/>
                  <a:gd name="T49" fmla="*/ 11 h 126"/>
                  <a:gd name="T50" fmla="*/ 38 w 124"/>
                  <a:gd name="T51" fmla="*/ 5 h 126"/>
                  <a:gd name="T52" fmla="*/ 50 w 124"/>
                  <a:gd name="T53" fmla="*/ 2 h 126"/>
                  <a:gd name="T54" fmla="*/ 62 w 124"/>
                  <a:gd name="T55" fmla="*/ 0 h 126"/>
                  <a:gd name="T56" fmla="*/ 62 w 124"/>
                  <a:gd name="T57" fmla="*/ 0 h 126"/>
                  <a:gd name="T58" fmla="*/ 74 w 124"/>
                  <a:gd name="T59" fmla="*/ 2 h 126"/>
                  <a:gd name="T60" fmla="*/ 86 w 124"/>
                  <a:gd name="T61" fmla="*/ 5 h 126"/>
                  <a:gd name="T62" fmla="*/ 97 w 124"/>
                  <a:gd name="T63" fmla="*/ 11 h 126"/>
                  <a:gd name="T64" fmla="*/ 106 w 124"/>
                  <a:gd name="T65" fmla="*/ 19 h 126"/>
                  <a:gd name="T66" fmla="*/ 113 w 124"/>
                  <a:gd name="T67" fmla="*/ 28 h 126"/>
                  <a:gd name="T68" fmla="*/ 119 w 124"/>
                  <a:gd name="T69" fmla="*/ 38 h 126"/>
                  <a:gd name="T70" fmla="*/ 122 w 124"/>
                  <a:gd name="T71" fmla="*/ 50 h 126"/>
                  <a:gd name="T72" fmla="*/ 124 w 124"/>
                  <a:gd name="T73" fmla="*/ 62 h 126"/>
                  <a:gd name="T74" fmla="*/ 124 w 124"/>
                  <a:gd name="T75" fmla="*/ 6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26">
                    <a:moveTo>
                      <a:pt x="124" y="62"/>
                    </a:moveTo>
                    <a:lnTo>
                      <a:pt x="124" y="62"/>
                    </a:lnTo>
                    <a:lnTo>
                      <a:pt x="122" y="76"/>
                    </a:lnTo>
                    <a:lnTo>
                      <a:pt x="119" y="86"/>
                    </a:lnTo>
                    <a:lnTo>
                      <a:pt x="113" y="97"/>
                    </a:lnTo>
                    <a:lnTo>
                      <a:pt x="106" y="106"/>
                    </a:lnTo>
                    <a:lnTo>
                      <a:pt x="97" y="113"/>
                    </a:lnTo>
                    <a:lnTo>
                      <a:pt x="86" y="119"/>
                    </a:lnTo>
                    <a:lnTo>
                      <a:pt x="74" y="124"/>
                    </a:lnTo>
                    <a:lnTo>
                      <a:pt x="62" y="126"/>
                    </a:lnTo>
                    <a:lnTo>
                      <a:pt x="62" y="126"/>
                    </a:lnTo>
                    <a:lnTo>
                      <a:pt x="50" y="124"/>
                    </a:lnTo>
                    <a:lnTo>
                      <a:pt x="38" y="119"/>
                    </a:lnTo>
                    <a:lnTo>
                      <a:pt x="27" y="113"/>
                    </a:lnTo>
                    <a:lnTo>
                      <a:pt x="18" y="106"/>
                    </a:lnTo>
                    <a:lnTo>
                      <a:pt x="11" y="97"/>
                    </a:lnTo>
                    <a:lnTo>
                      <a:pt x="5" y="86"/>
                    </a:lnTo>
                    <a:lnTo>
                      <a:pt x="0" y="76"/>
                    </a:lnTo>
                    <a:lnTo>
                      <a:pt x="0" y="62"/>
                    </a:lnTo>
                    <a:lnTo>
                      <a:pt x="0" y="62"/>
                    </a:lnTo>
                    <a:lnTo>
                      <a:pt x="0" y="50"/>
                    </a:lnTo>
                    <a:lnTo>
                      <a:pt x="5" y="38"/>
                    </a:lnTo>
                    <a:lnTo>
                      <a:pt x="11" y="28"/>
                    </a:lnTo>
                    <a:lnTo>
                      <a:pt x="18" y="19"/>
                    </a:lnTo>
                    <a:lnTo>
                      <a:pt x="27" y="11"/>
                    </a:lnTo>
                    <a:lnTo>
                      <a:pt x="38" y="5"/>
                    </a:lnTo>
                    <a:lnTo>
                      <a:pt x="50" y="2"/>
                    </a:lnTo>
                    <a:lnTo>
                      <a:pt x="62" y="0"/>
                    </a:lnTo>
                    <a:lnTo>
                      <a:pt x="62" y="0"/>
                    </a:lnTo>
                    <a:lnTo>
                      <a:pt x="74" y="2"/>
                    </a:lnTo>
                    <a:lnTo>
                      <a:pt x="86" y="5"/>
                    </a:lnTo>
                    <a:lnTo>
                      <a:pt x="97" y="11"/>
                    </a:lnTo>
                    <a:lnTo>
                      <a:pt x="106" y="19"/>
                    </a:lnTo>
                    <a:lnTo>
                      <a:pt x="113" y="28"/>
                    </a:lnTo>
                    <a:lnTo>
                      <a:pt x="119" y="38"/>
                    </a:lnTo>
                    <a:lnTo>
                      <a:pt x="122" y="50"/>
                    </a:lnTo>
                    <a:lnTo>
                      <a:pt x="124" y="62"/>
                    </a:lnTo>
                    <a:lnTo>
                      <a:pt x="124" y="62"/>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0" name="Freeform 444">
                <a:extLst>
                  <a:ext uri="{FF2B5EF4-FFF2-40B4-BE49-F238E27FC236}">
                    <a16:creationId xmlns:a16="http://schemas.microsoft.com/office/drawing/2014/main" id="{DABEFFE0-6FBC-712A-197E-3470012A1F9C}"/>
                  </a:ext>
                </a:extLst>
              </p:cNvPr>
              <p:cNvSpPr>
                <a:spLocks/>
              </p:cNvSpPr>
              <p:nvPr/>
            </p:nvSpPr>
            <p:spPr bwMode="auto">
              <a:xfrm>
                <a:off x="2450" y="5071"/>
                <a:ext cx="101" cy="101"/>
              </a:xfrm>
              <a:custGeom>
                <a:avLst/>
                <a:gdLst>
                  <a:gd name="T0" fmla="*/ 101 w 101"/>
                  <a:gd name="T1" fmla="*/ 51 h 101"/>
                  <a:gd name="T2" fmla="*/ 101 w 101"/>
                  <a:gd name="T3" fmla="*/ 51 h 101"/>
                  <a:gd name="T4" fmla="*/ 101 w 101"/>
                  <a:gd name="T5" fmla="*/ 60 h 101"/>
                  <a:gd name="T6" fmla="*/ 98 w 101"/>
                  <a:gd name="T7" fmla="*/ 71 h 101"/>
                  <a:gd name="T8" fmla="*/ 93 w 101"/>
                  <a:gd name="T9" fmla="*/ 80 h 101"/>
                  <a:gd name="T10" fmla="*/ 87 w 101"/>
                  <a:gd name="T11" fmla="*/ 88 h 101"/>
                  <a:gd name="T12" fmla="*/ 80 w 101"/>
                  <a:gd name="T13" fmla="*/ 94 h 101"/>
                  <a:gd name="T14" fmla="*/ 71 w 101"/>
                  <a:gd name="T15" fmla="*/ 98 h 101"/>
                  <a:gd name="T16" fmla="*/ 60 w 101"/>
                  <a:gd name="T17" fmla="*/ 101 h 101"/>
                  <a:gd name="T18" fmla="*/ 51 w 101"/>
                  <a:gd name="T19" fmla="*/ 101 h 101"/>
                  <a:gd name="T20" fmla="*/ 51 w 101"/>
                  <a:gd name="T21" fmla="*/ 101 h 101"/>
                  <a:gd name="T22" fmla="*/ 40 w 101"/>
                  <a:gd name="T23" fmla="*/ 101 h 101"/>
                  <a:gd name="T24" fmla="*/ 30 w 101"/>
                  <a:gd name="T25" fmla="*/ 98 h 101"/>
                  <a:gd name="T26" fmla="*/ 22 w 101"/>
                  <a:gd name="T27" fmla="*/ 94 h 101"/>
                  <a:gd name="T28" fmla="*/ 15 w 101"/>
                  <a:gd name="T29" fmla="*/ 88 h 101"/>
                  <a:gd name="T30" fmla="*/ 9 w 101"/>
                  <a:gd name="T31" fmla="*/ 80 h 101"/>
                  <a:gd name="T32" fmla="*/ 3 w 101"/>
                  <a:gd name="T33" fmla="*/ 71 h 101"/>
                  <a:gd name="T34" fmla="*/ 1 w 101"/>
                  <a:gd name="T35" fmla="*/ 60 h 101"/>
                  <a:gd name="T36" fmla="*/ 0 w 101"/>
                  <a:gd name="T37" fmla="*/ 51 h 101"/>
                  <a:gd name="T38" fmla="*/ 0 w 101"/>
                  <a:gd name="T39" fmla="*/ 51 h 101"/>
                  <a:gd name="T40" fmla="*/ 1 w 101"/>
                  <a:gd name="T41" fmla="*/ 41 h 101"/>
                  <a:gd name="T42" fmla="*/ 3 w 101"/>
                  <a:gd name="T43" fmla="*/ 30 h 101"/>
                  <a:gd name="T44" fmla="*/ 9 w 101"/>
                  <a:gd name="T45" fmla="*/ 23 h 101"/>
                  <a:gd name="T46" fmla="*/ 15 w 101"/>
                  <a:gd name="T47" fmla="*/ 15 h 101"/>
                  <a:gd name="T48" fmla="*/ 22 w 101"/>
                  <a:gd name="T49" fmla="*/ 9 h 101"/>
                  <a:gd name="T50" fmla="*/ 30 w 101"/>
                  <a:gd name="T51" fmla="*/ 3 h 101"/>
                  <a:gd name="T52" fmla="*/ 40 w 101"/>
                  <a:gd name="T53" fmla="*/ 2 h 101"/>
                  <a:gd name="T54" fmla="*/ 51 w 101"/>
                  <a:gd name="T55" fmla="*/ 0 h 101"/>
                  <a:gd name="T56" fmla="*/ 51 w 101"/>
                  <a:gd name="T57" fmla="*/ 0 h 101"/>
                  <a:gd name="T58" fmla="*/ 60 w 101"/>
                  <a:gd name="T59" fmla="*/ 2 h 101"/>
                  <a:gd name="T60" fmla="*/ 71 w 101"/>
                  <a:gd name="T61" fmla="*/ 3 h 101"/>
                  <a:gd name="T62" fmla="*/ 80 w 101"/>
                  <a:gd name="T63" fmla="*/ 9 h 101"/>
                  <a:gd name="T64" fmla="*/ 87 w 101"/>
                  <a:gd name="T65" fmla="*/ 15 h 101"/>
                  <a:gd name="T66" fmla="*/ 93 w 101"/>
                  <a:gd name="T67" fmla="*/ 23 h 101"/>
                  <a:gd name="T68" fmla="*/ 98 w 101"/>
                  <a:gd name="T69" fmla="*/ 30 h 101"/>
                  <a:gd name="T70" fmla="*/ 101 w 101"/>
                  <a:gd name="T71" fmla="*/ 41 h 101"/>
                  <a:gd name="T72" fmla="*/ 101 w 101"/>
                  <a:gd name="T73" fmla="*/ 51 h 101"/>
                  <a:gd name="T74" fmla="*/ 101 w 101"/>
                  <a:gd name="T75"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1" h="101">
                    <a:moveTo>
                      <a:pt x="101" y="51"/>
                    </a:moveTo>
                    <a:lnTo>
                      <a:pt x="101" y="51"/>
                    </a:lnTo>
                    <a:lnTo>
                      <a:pt x="101" y="60"/>
                    </a:lnTo>
                    <a:lnTo>
                      <a:pt x="98" y="71"/>
                    </a:lnTo>
                    <a:lnTo>
                      <a:pt x="93" y="80"/>
                    </a:lnTo>
                    <a:lnTo>
                      <a:pt x="87" y="88"/>
                    </a:lnTo>
                    <a:lnTo>
                      <a:pt x="80" y="94"/>
                    </a:lnTo>
                    <a:lnTo>
                      <a:pt x="71" y="98"/>
                    </a:lnTo>
                    <a:lnTo>
                      <a:pt x="60" y="101"/>
                    </a:lnTo>
                    <a:lnTo>
                      <a:pt x="51" y="101"/>
                    </a:lnTo>
                    <a:lnTo>
                      <a:pt x="51" y="101"/>
                    </a:lnTo>
                    <a:lnTo>
                      <a:pt x="40" y="101"/>
                    </a:lnTo>
                    <a:lnTo>
                      <a:pt x="30" y="98"/>
                    </a:lnTo>
                    <a:lnTo>
                      <a:pt x="22" y="94"/>
                    </a:lnTo>
                    <a:lnTo>
                      <a:pt x="15" y="88"/>
                    </a:lnTo>
                    <a:lnTo>
                      <a:pt x="9" y="80"/>
                    </a:lnTo>
                    <a:lnTo>
                      <a:pt x="3" y="71"/>
                    </a:lnTo>
                    <a:lnTo>
                      <a:pt x="1" y="60"/>
                    </a:lnTo>
                    <a:lnTo>
                      <a:pt x="0" y="51"/>
                    </a:lnTo>
                    <a:lnTo>
                      <a:pt x="0" y="51"/>
                    </a:lnTo>
                    <a:lnTo>
                      <a:pt x="1" y="41"/>
                    </a:lnTo>
                    <a:lnTo>
                      <a:pt x="3" y="30"/>
                    </a:lnTo>
                    <a:lnTo>
                      <a:pt x="9" y="23"/>
                    </a:lnTo>
                    <a:lnTo>
                      <a:pt x="15" y="15"/>
                    </a:lnTo>
                    <a:lnTo>
                      <a:pt x="22" y="9"/>
                    </a:lnTo>
                    <a:lnTo>
                      <a:pt x="30" y="3"/>
                    </a:lnTo>
                    <a:lnTo>
                      <a:pt x="40" y="2"/>
                    </a:lnTo>
                    <a:lnTo>
                      <a:pt x="51" y="0"/>
                    </a:lnTo>
                    <a:lnTo>
                      <a:pt x="51" y="0"/>
                    </a:lnTo>
                    <a:lnTo>
                      <a:pt x="60" y="2"/>
                    </a:lnTo>
                    <a:lnTo>
                      <a:pt x="71" y="3"/>
                    </a:lnTo>
                    <a:lnTo>
                      <a:pt x="80" y="9"/>
                    </a:lnTo>
                    <a:lnTo>
                      <a:pt x="87" y="15"/>
                    </a:lnTo>
                    <a:lnTo>
                      <a:pt x="93" y="23"/>
                    </a:lnTo>
                    <a:lnTo>
                      <a:pt x="98" y="30"/>
                    </a:lnTo>
                    <a:lnTo>
                      <a:pt x="101" y="41"/>
                    </a:lnTo>
                    <a:lnTo>
                      <a:pt x="101" y="51"/>
                    </a:lnTo>
                    <a:lnTo>
                      <a:pt x="101" y="51"/>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1" name="Freeform 445">
                <a:extLst>
                  <a:ext uri="{FF2B5EF4-FFF2-40B4-BE49-F238E27FC236}">
                    <a16:creationId xmlns:a16="http://schemas.microsoft.com/office/drawing/2014/main" id="{5FBF9AFF-CB13-1324-C4DD-C7C246CFF8AC}"/>
                  </a:ext>
                </a:extLst>
              </p:cNvPr>
              <p:cNvSpPr>
                <a:spLocks/>
              </p:cNvSpPr>
              <p:nvPr/>
            </p:nvSpPr>
            <p:spPr bwMode="auto">
              <a:xfrm>
                <a:off x="2650" y="3338"/>
                <a:ext cx="127" cy="126"/>
              </a:xfrm>
              <a:custGeom>
                <a:avLst/>
                <a:gdLst>
                  <a:gd name="T0" fmla="*/ 127 w 127"/>
                  <a:gd name="T1" fmla="*/ 63 h 126"/>
                  <a:gd name="T2" fmla="*/ 127 w 127"/>
                  <a:gd name="T3" fmla="*/ 63 h 126"/>
                  <a:gd name="T4" fmla="*/ 125 w 127"/>
                  <a:gd name="T5" fmla="*/ 75 h 126"/>
                  <a:gd name="T6" fmla="*/ 122 w 127"/>
                  <a:gd name="T7" fmla="*/ 87 h 126"/>
                  <a:gd name="T8" fmla="*/ 116 w 127"/>
                  <a:gd name="T9" fmla="*/ 98 h 126"/>
                  <a:gd name="T10" fmla="*/ 109 w 127"/>
                  <a:gd name="T11" fmla="*/ 108 h 126"/>
                  <a:gd name="T12" fmla="*/ 100 w 127"/>
                  <a:gd name="T13" fmla="*/ 116 h 126"/>
                  <a:gd name="T14" fmla="*/ 88 w 127"/>
                  <a:gd name="T15" fmla="*/ 122 h 126"/>
                  <a:gd name="T16" fmla="*/ 77 w 127"/>
                  <a:gd name="T17" fmla="*/ 125 h 126"/>
                  <a:gd name="T18" fmla="*/ 63 w 127"/>
                  <a:gd name="T19" fmla="*/ 126 h 126"/>
                  <a:gd name="T20" fmla="*/ 63 w 127"/>
                  <a:gd name="T21" fmla="*/ 126 h 126"/>
                  <a:gd name="T22" fmla="*/ 51 w 127"/>
                  <a:gd name="T23" fmla="*/ 125 h 126"/>
                  <a:gd name="T24" fmla="*/ 39 w 127"/>
                  <a:gd name="T25" fmla="*/ 122 h 126"/>
                  <a:gd name="T26" fmla="*/ 27 w 127"/>
                  <a:gd name="T27" fmla="*/ 116 h 126"/>
                  <a:gd name="T28" fmla="*/ 18 w 127"/>
                  <a:gd name="T29" fmla="*/ 108 h 126"/>
                  <a:gd name="T30" fmla="*/ 11 w 127"/>
                  <a:gd name="T31" fmla="*/ 98 h 126"/>
                  <a:gd name="T32" fmla="*/ 5 w 127"/>
                  <a:gd name="T33" fmla="*/ 87 h 126"/>
                  <a:gd name="T34" fmla="*/ 2 w 127"/>
                  <a:gd name="T35" fmla="*/ 75 h 126"/>
                  <a:gd name="T36" fmla="*/ 0 w 127"/>
                  <a:gd name="T37" fmla="*/ 63 h 126"/>
                  <a:gd name="T38" fmla="*/ 0 w 127"/>
                  <a:gd name="T39" fmla="*/ 63 h 126"/>
                  <a:gd name="T40" fmla="*/ 2 w 127"/>
                  <a:gd name="T41" fmla="*/ 49 h 126"/>
                  <a:gd name="T42" fmla="*/ 5 w 127"/>
                  <a:gd name="T43" fmla="*/ 37 h 126"/>
                  <a:gd name="T44" fmla="*/ 11 w 127"/>
                  <a:gd name="T45" fmla="*/ 27 h 126"/>
                  <a:gd name="T46" fmla="*/ 18 w 127"/>
                  <a:gd name="T47" fmla="*/ 18 h 126"/>
                  <a:gd name="T48" fmla="*/ 27 w 127"/>
                  <a:gd name="T49" fmla="*/ 10 h 126"/>
                  <a:gd name="T50" fmla="*/ 39 w 127"/>
                  <a:gd name="T51" fmla="*/ 4 h 126"/>
                  <a:gd name="T52" fmla="*/ 51 w 127"/>
                  <a:gd name="T53" fmla="*/ 0 h 126"/>
                  <a:gd name="T54" fmla="*/ 63 w 127"/>
                  <a:gd name="T55" fmla="*/ 0 h 126"/>
                  <a:gd name="T56" fmla="*/ 63 w 127"/>
                  <a:gd name="T57" fmla="*/ 0 h 126"/>
                  <a:gd name="T58" fmla="*/ 77 w 127"/>
                  <a:gd name="T59" fmla="*/ 0 h 126"/>
                  <a:gd name="T60" fmla="*/ 88 w 127"/>
                  <a:gd name="T61" fmla="*/ 4 h 126"/>
                  <a:gd name="T62" fmla="*/ 100 w 127"/>
                  <a:gd name="T63" fmla="*/ 10 h 126"/>
                  <a:gd name="T64" fmla="*/ 109 w 127"/>
                  <a:gd name="T65" fmla="*/ 18 h 126"/>
                  <a:gd name="T66" fmla="*/ 116 w 127"/>
                  <a:gd name="T67" fmla="*/ 27 h 126"/>
                  <a:gd name="T68" fmla="*/ 122 w 127"/>
                  <a:gd name="T69" fmla="*/ 37 h 126"/>
                  <a:gd name="T70" fmla="*/ 125 w 127"/>
                  <a:gd name="T71" fmla="*/ 49 h 126"/>
                  <a:gd name="T72" fmla="*/ 127 w 127"/>
                  <a:gd name="T73" fmla="*/ 63 h 126"/>
                  <a:gd name="T74" fmla="*/ 127 w 127"/>
                  <a:gd name="T7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7" h="126">
                    <a:moveTo>
                      <a:pt x="127" y="63"/>
                    </a:moveTo>
                    <a:lnTo>
                      <a:pt x="127" y="63"/>
                    </a:lnTo>
                    <a:lnTo>
                      <a:pt x="125" y="75"/>
                    </a:lnTo>
                    <a:lnTo>
                      <a:pt x="122" y="87"/>
                    </a:lnTo>
                    <a:lnTo>
                      <a:pt x="116" y="98"/>
                    </a:lnTo>
                    <a:lnTo>
                      <a:pt x="109" y="108"/>
                    </a:lnTo>
                    <a:lnTo>
                      <a:pt x="100" y="116"/>
                    </a:lnTo>
                    <a:lnTo>
                      <a:pt x="88" y="122"/>
                    </a:lnTo>
                    <a:lnTo>
                      <a:pt x="77" y="125"/>
                    </a:lnTo>
                    <a:lnTo>
                      <a:pt x="63" y="126"/>
                    </a:lnTo>
                    <a:lnTo>
                      <a:pt x="63" y="126"/>
                    </a:lnTo>
                    <a:lnTo>
                      <a:pt x="51" y="125"/>
                    </a:lnTo>
                    <a:lnTo>
                      <a:pt x="39" y="122"/>
                    </a:lnTo>
                    <a:lnTo>
                      <a:pt x="27" y="116"/>
                    </a:lnTo>
                    <a:lnTo>
                      <a:pt x="18" y="108"/>
                    </a:lnTo>
                    <a:lnTo>
                      <a:pt x="11" y="98"/>
                    </a:lnTo>
                    <a:lnTo>
                      <a:pt x="5" y="87"/>
                    </a:lnTo>
                    <a:lnTo>
                      <a:pt x="2" y="75"/>
                    </a:lnTo>
                    <a:lnTo>
                      <a:pt x="0" y="63"/>
                    </a:lnTo>
                    <a:lnTo>
                      <a:pt x="0" y="63"/>
                    </a:lnTo>
                    <a:lnTo>
                      <a:pt x="2" y="49"/>
                    </a:lnTo>
                    <a:lnTo>
                      <a:pt x="5" y="37"/>
                    </a:lnTo>
                    <a:lnTo>
                      <a:pt x="11" y="27"/>
                    </a:lnTo>
                    <a:lnTo>
                      <a:pt x="18" y="18"/>
                    </a:lnTo>
                    <a:lnTo>
                      <a:pt x="27" y="10"/>
                    </a:lnTo>
                    <a:lnTo>
                      <a:pt x="39" y="4"/>
                    </a:lnTo>
                    <a:lnTo>
                      <a:pt x="51" y="0"/>
                    </a:lnTo>
                    <a:lnTo>
                      <a:pt x="63" y="0"/>
                    </a:lnTo>
                    <a:lnTo>
                      <a:pt x="63" y="0"/>
                    </a:lnTo>
                    <a:lnTo>
                      <a:pt x="77" y="0"/>
                    </a:lnTo>
                    <a:lnTo>
                      <a:pt x="88" y="4"/>
                    </a:lnTo>
                    <a:lnTo>
                      <a:pt x="100" y="10"/>
                    </a:lnTo>
                    <a:lnTo>
                      <a:pt x="109" y="18"/>
                    </a:lnTo>
                    <a:lnTo>
                      <a:pt x="116" y="27"/>
                    </a:lnTo>
                    <a:lnTo>
                      <a:pt x="122" y="37"/>
                    </a:lnTo>
                    <a:lnTo>
                      <a:pt x="125" y="49"/>
                    </a:lnTo>
                    <a:lnTo>
                      <a:pt x="127" y="63"/>
                    </a:lnTo>
                    <a:lnTo>
                      <a:pt x="127" y="63"/>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2" name="Freeform 446">
                <a:extLst>
                  <a:ext uri="{FF2B5EF4-FFF2-40B4-BE49-F238E27FC236}">
                    <a16:creationId xmlns:a16="http://schemas.microsoft.com/office/drawing/2014/main" id="{CD7B2BB8-A56D-9B86-5899-1809724AD89C}"/>
                  </a:ext>
                </a:extLst>
              </p:cNvPr>
              <p:cNvSpPr>
                <a:spLocks/>
              </p:cNvSpPr>
              <p:nvPr/>
            </p:nvSpPr>
            <p:spPr bwMode="auto">
              <a:xfrm>
                <a:off x="2753" y="3399"/>
                <a:ext cx="70" cy="71"/>
              </a:xfrm>
              <a:custGeom>
                <a:avLst/>
                <a:gdLst>
                  <a:gd name="T0" fmla="*/ 70 w 70"/>
                  <a:gd name="T1" fmla="*/ 35 h 71"/>
                  <a:gd name="T2" fmla="*/ 70 w 70"/>
                  <a:gd name="T3" fmla="*/ 35 h 71"/>
                  <a:gd name="T4" fmla="*/ 69 w 70"/>
                  <a:gd name="T5" fmla="*/ 43 h 71"/>
                  <a:gd name="T6" fmla="*/ 67 w 70"/>
                  <a:gd name="T7" fmla="*/ 49 h 71"/>
                  <a:gd name="T8" fmla="*/ 64 w 70"/>
                  <a:gd name="T9" fmla="*/ 55 h 71"/>
                  <a:gd name="T10" fmla="*/ 60 w 70"/>
                  <a:gd name="T11" fmla="*/ 61 h 71"/>
                  <a:gd name="T12" fmla="*/ 55 w 70"/>
                  <a:gd name="T13" fmla="*/ 65 h 71"/>
                  <a:gd name="T14" fmla="*/ 49 w 70"/>
                  <a:gd name="T15" fmla="*/ 68 h 71"/>
                  <a:gd name="T16" fmla="*/ 42 w 70"/>
                  <a:gd name="T17" fmla="*/ 70 h 71"/>
                  <a:gd name="T18" fmla="*/ 34 w 70"/>
                  <a:gd name="T19" fmla="*/ 71 h 71"/>
                  <a:gd name="T20" fmla="*/ 34 w 70"/>
                  <a:gd name="T21" fmla="*/ 71 h 71"/>
                  <a:gd name="T22" fmla="*/ 28 w 70"/>
                  <a:gd name="T23" fmla="*/ 70 h 71"/>
                  <a:gd name="T24" fmla="*/ 21 w 70"/>
                  <a:gd name="T25" fmla="*/ 68 h 71"/>
                  <a:gd name="T26" fmla="*/ 15 w 70"/>
                  <a:gd name="T27" fmla="*/ 65 h 71"/>
                  <a:gd name="T28" fmla="*/ 10 w 70"/>
                  <a:gd name="T29" fmla="*/ 61 h 71"/>
                  <a:gd name="T30" fmla="*/ 6 w 70"/>
                  <a:gd name="T31" fmla="*/ 55 h 71"/>
                  <a:gd name="T32" fmla="*/ 3 w 70"/>
                  <a:gd name="T33" fmla="*/ 49 h 71"/>
                  <a:gd name="T34" fmla="*/ 1 w 70"/>
                  <a:gd name="T35" fmla="*/ 43 h 71"/>
                  <a:gd name="T36" fmla="*/ 0 w 70"/>
                  <a:gd name="T37" fmla="*/ 35 h 71"/>
                  <a:gd name="T38" fmla="*/ 0 w 70"/>
                  <a:gd name="T39" fmla="*/ 35 h 71"/>
                  <a:gd name="T40" fmla="*/ 1 w 70"/>
                  <a:gd name="T41" fmla="*/ 29 h 71"/>
                  <a:gd name="T42" fmla="*/ 3 w 70"/>
                  <a:gd name="T43" fmla="*/ 22 h 71"/>
                  <a:gd name="T44" fmla="*/ 6 w 70"/>
                  <a:gd name="T45" fmla="*/ 16 h 71"/>
                  <a:gd name="T46" fmla="*/ 10 w 70"/>
                  <a:gd name="T47" fmla="*/ 11 h 71"/>
                  <a:gd name="T48" fmla="*/ 15 w 70"/>
                  <a:gd name="T49" fmla="*/ 7 h 71"/>
                  <a:gd name="T50" fmla="*/ 21 w 70"/>
                  <a:gd name="T51" fmla="*/ 3 h 71"/>
                  <a:gd name="T52" fmla="*/ 28 w 70"/>
                  <a:gd name="T53" fmla="*/ 0 h 71"/>
                  <a:gd name="T54" fmla="*/ 34 w 70"/>
                  <a:gd name="T55" fmla="*/ 0 h 71"/>
                  <a:gd name="T56" fmla="*/ 34 w 70"/>
                  <a:gd name="T57" fmla="*/ 0 h 71"/>
                  <a:gd name="T58" fmla="*/ 42 w 70"/>
                  <a:gd name="T59" fmla="*/ 0 h 71"/>
                  <a:gd name="T60" fmla="*/ 49 w 70"/>
                  <a:gd name="T61" fmla="*/ 3 h 71"/>
                  <a:gd name="T62" fmla="*/ 55 w 70"/>
                  <a:gd name="T63" fmla="*/ 7 h 71"/>
                  <a:gd name="T64" fmla="*/ 60 w 70"/>
                  <a:gd name="T65" fmla="*/ 11 h 71"/>
                  <a:gd name="T66" fmla="*/ 64 w 70"/>
                  <a:gd name="T67" fmla="*/ 16 h 71"/>
                  <a:gd name="T68" fmla="*/ 67 w 70"/>
                  <a:gd name="T69" fmla="*/ 22 h 71"/>
                  <a:gd name="T70" fmla="*/ 69 w 70"/>
                  <a:gd name="T71" fmla="*/ 29 h 71"/>
                  <a:gd name="T72" fmla="*/ 70 w 70"/>
                  <a:gd name="T73" fmla="*/ 35 h 71"/>
                  <a:gd name="T74" fmla="*/ 70 w 70"/>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1">
                    <a:moveTo>
                      <a:pt x="70" y="35"/>
                    </a:moveTo>
                    <a:lnTo>
                      <a:pt x="70" y="35"/>
                    </a:lnTo>
                    <a:lnTo>
                      <a:pt x="69" y="43"/>
                    </a:lnTo>
                    <a:lnTo>
                      <a:pt x="67" y="49"/>
                    </a:lnTo>
                    <a:lnTo>
                      <a:pt x="64" y="55"/>
                    </a:lnTo>
                    <a:lnTo>
                      <a:pt x="60" y="61"/>
                    </a:lnTo>
                    <a:lnTo>
                      <a:pt x="55" y="65"/>
                    </a:lnTo>
                    <a:lnTo>
                      <a:pt x="49" y="68"/>
                    </a:lnTo>
                    <a:lnTo>
                      <a:pt x="42" y="70"/>
                    </a:lnTo>
                    <a:lnTo>
                      <a:pt x="34" y="71"/>
                    </a:lnTo>
                    <a:lnTo>
                      <a:pt x="34" y="71"/>
                    </a:lnTo>
                    <a:lnTo>
                      <a:pt x="28" y="70"/>
                    </a:lnTo>
                    <a:lnTo>
                      <a:pt x="21" y="68"/>
                    </a:lnTo>
                    <a:lnTo>
                      <a:pt x="15" y="65"/>
                    </a:lnTo>
                    <a:lnTo>
                      <a:pt x="10" y="61"/>
                    </a:lnTo>
                    <a:lnTo>
                      <a:pt x="6" y="55"/>
                    </a:lnTo>
                    <a:lnTo>
                      <a:pt x="3" y="49"/>
                    </a:lnTo>
                    <a:lnTo>
                      <a:pt x="1" y="43"/>
                    </a:lnTo>
                    <a:lnTo>
                      <a:pt x="0" y="35"/>
                    </a:lnTo>
                    <a:lnTo>
                      <a:pt x="0" y="35"/>
                    </a:lnTo>
                    <a:lnTo>
                      <a:pt x="1" y="29"/>
                    </a:lnTo>
                    <a:lnTo>
                      <a:pt x="3" y="22"/>
                    </a:lnTo>
                    <a:lnTo>
                      <a:pt x="6" y="16"/>
                    </a:lnTo>
                    <a:lnTo>
                      <a:pt x="10" y="11"/>
                    </a:lnTo>
                    <a:lnTo>
                      <a:pt x="15" y="7"/>
                    </a:lnTo>
                    <a:lnTo>
                      <a:pt x="21" y="3"/>
                    </a:lnTo>
                    <a:lnTo>
                      <a:pt x="28" y="0"/>
                    </a:lnTo>
                    <a:lnTo>
                      <a:pt x="34" y="0"/>
                    </a:lnTo>
                    <a:lnTo>
                      <a:pt x="34" y="0"/>
                    </a:lnTo>
                    <a:lnTo>
                      <a:pt x="42" y="0"/>
                    </a:lnTo>
                    <a:lnTo>
                      <a:pt x="49" y="3"/>
                    </a:lnTo>
                    <a:lnTo>
                      <a:pt x="55" y="7"/>
                    </a:lnTo>
                    <a:lnTo>
                      <a:pt x="60" y="11"/>
                    </a:lnTo>
                    <a:lnTo>
                      <a:pt x="64" y="16"/>
                    </a:lnTo>
                    <a:lnTo>
                      <a:pt x="67" y="22"/>
                    </a:lnTo>
                    <a:lnTo>
                      <a:pt x="69" y="29"/>
                    </a:lnTo>
                    <a:lnTo>
                      <a:pt x="70" y="35"/>
                    </a:lnTo>
                    <a:lnTo>
                      <a:pt x="70" y="35"/>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3" name="Freeform 447">
                <a:extLst>
                  <a:ext uri="{FF2B5EF4-FFF2-40B4-BE49-F238E27FC236}">
                    <a16:creationId xmlns:a16="http://schemas.microsoft.com/office/drawing/2014/main" id="{4D81973C-81C0-0E89-3FEA-169C54E3CAE9}"/>
                  </a:ext>
                </a:extLst>
              </p:cNvPr>
              <p:cNvSpPr>
                <a:spLocks/>
              </p:cNvSpPr>
              <p:nvPr/>
            </p:nvSpPr>
            <p:spPr bwMode="auto">
              <a:xfrm>
                <a:off x="2674" y="3451"/>
                <a:ext cx="143" cy="143"/>
              </a:xfrm>
              <a:custGeom>
                <a:avLst/>
                <a:gdLst>
                  <a:gd name="T0" fmla="*/ 143 w 143"/>
                  <a:gd name="T1" fmla="*/ 72 h 143"/>
                  <a:gd name="T2" fmla="*/ 143 w 143"/>
                  <a:gd name="T3" fmla="*/ 72 h 143"/>
                  <a:gd name="T4" fmla="*/ 142 w 143"/>
                  <a:gd name="T5" fmla="*/ 86 h 143"/>
                  <a:gd name="T6" fmla="*/ 137 w 143"/>
                  <a:gd name="T7" fmla="*/ 99 h 143"/>
                  <a:gd name="T8" fmla="*/ 131 w 143"/>
                  <a:gd name="T9" fmla="*/ 111 h 143"/>
                  <a:gd name="T10" fmla="*/ 122 w 143"/>
                  <a:gd name="T11" fmla="*/ 122 h 143"/>
                  <a:gd name="T12" fmla="*/ 112 w 143"/>
                  <a:gd name="T13" fmla="*/ 131 h 143"/>
                  <a:gd name="T14" fmla="*/ 100 w 143"/>
                  <a:gd name="T15" fmla="*/ 138 h 143"/>
                  <a:gd name="T16" fmla="*/ 86 w 143"/>
                  <a:gd name="T17" fmla="*/ 141 h 143"/>
                  <a:gd name="T18" fmla="*/ 73 w 143"/>
                  <a:gd name="T19" fmla="*/ 143 h 143"/>
                  <a:gd name="T20" fmla="*/ 73 w 143"/>
                  <a:gd name="T21" fmla="*/ 143 h 143"/>
                  <a:gd name="T22" fmla="*/ 58 w 143"/>
                  <a:gd name="T23" fmla="*/ 141 h 143"/>
                  <a:gd name="T24" fmla="*/ 44 w 143"/>
                  <a:gd name="T25" fmla="*/ 138 h 143"/>
                  <a:gd name="T26" fmla="*/ 32 w 143"/>
                  <a:gd name="T27" fmla="*/ 131 h 143"/>
                  <a:gd name="T28" fmla="*/ 21 w 143"/>
                  <a:gd name="T29" fmla="*/ 122 h 143"/>
                  <a:gd name="T30" fmla="*/ 12 w 143"/>
                  <a:gd name="T31" fmla="*/ 111 h 143"/>
                  <a:gd name="T32" fmla="*/ 6 w 143"/>
                  <a:gd name="T33" fmla="*/ 99 h 143"/>
                  <a:gd name="T34" fmla="*/ 2 w 143"/>
                  <a:gd name="T35" fmla="*/ 86 h 143"/>
                  <a:gd name="T36" fmla="*/ 0 w 143"/>
                  <a:gd name="T37" fmla="*/ 72 h 143"/>
                  <a:gd name="T38" fmla="*/ 0 w 143"/>
                  <a:gd name="T39" fmla="*/ 72 h 143"/>
                  <a:gd name="T40" fmla="*/ 2 w 143"/>
                  <a:gd name="T41" fmla="*/ 57 h 143"/>
                  <a:gd name="T42" fmla="*/ 6 w 143"/>
                  <a:gd name="T43" fmla="*/ 43 h 143"/>
                  <a:gd name="T44" fmla="*/ 12 w 143"/>
                  <a:gd name="T45" fmla="*/ 31 h 143"/>
                  <a:gd name="T46" fmla="*/ 21 w 143"/>
                  <a:gd name="T47" fmla="*/ 21 h 143"/>
                  <a:gd name="T48" fmla="*/ 32 w 143"/>
                  <a:gd name="T49" fmla="*/ 12 h 143"/>
                  <a:gd name="T50" fmla="*/ 44 w 143"/>
                  <a:gd name="T51" fmla="*/ 6 h 143"/>
                  <a:gd name="T52" fmla="*/ 58 w 143"/>
                  <a:gd name="T53" fmla="*/ 1 h 143"/>
                  <a:gd name="T54" fmla="*/ 73 w 143"/>
                  <a:gd name="T55" fmla="*/ 0 h 143"/>
                  <a:gd name="T56" fmla="*/ 73 w 143"/>
                  <a:gd name="T57" fmla="*/ 0 h 143"/>
                  <a:gd name="T58" fmla="*/ 86 w 143"/>
                  <a:gd name="T59" fmla="*/ 1 h 143"/>
                  <a:gd name="T60" fmla="*/ 100 w 143"/>
                  <a:gd name="T61" fmla="*/ 6 h 143"/>
                  <a:gd name="T62" fmla="*/ 112 w 143"/>
                  <a:gd name="T63" fmla="*/ 12 h 143"/>
                  <a:gd name="T64" fmla="*/ 122 w 143"/>
                  <a:gd name="T65" fmla="*/ 21 h 143"/>
                  <a:gd name="T66" fmla="*/ 131 w 143"/>
                  <a:gd name="T67" fmla="*/ 31 h 143"/>
                  <a:gd name="T68" fmla="*/ 137 w 143"/>
                  <a:gd name="T69" fmla="*/ 43 h 143"/>
                  <a:gd name="T70" fmla="*/ 142 w 143"/>
                  <a:gd name="T71" fmla="*/ 57 h 143"/>
                  <a:gd name="T72" fmla="*/ 143 w 143"/>
                  <a:gd name="T73" fmla="*/ 72 h 143"/>
                  <a:gd name="T74" fmla="*/ 143 w 143"/>
                  <a:gd name="T75" fmla="*/ 7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43">
                    <a:moveTo>
                      <a:pt x="143" y="72"/>
                    </a:moveTo>
                    <a:lnTo>
                      <a:pt x="143" y="72"/>
                    </a:lnTo>
                    <a:lnTo>
                      <a:pt x="142" y="86"/>
                    </a:lnTo>
                    <a:lnTo>
                      <a:pt x="137" y="99"/>
                    </a:lnTo>
                    <a:lnTo>
                      <a:pt x="131" y="111"/>
                    </a:lnTo>
                    <a:lnTo>
                      <a:pt x="122" y="122"/>
                    </a:lnTo>
                    <a:lnTo>
                      <a:pt x="112" y="131"/>
                    </a:lnTo>
                    <a:lnTo>
                      <a:pt x="100" y="138"/>
                    </a:lnTo>
                    <a:lnTo>
                      <a:pt x="86" y="141"/>
                    </a:lnTo>
                    <a:lnTo>
                      <a:pt x="73" y="143"/>
                    </a:lnTo>
                    <a:lnTo>
                      <a:pt x="73" y="143"/>
                    </a:lnTo>
                    <a:lnTo>
                      <a:pt x="58" y="141"/>
                    </a:lnTo>
                    <a:lnTo>
                      <a:pt x="44" y="138"/>
                    </a:lnTo>
                    <a:lnTo>
                      <a:pt x="32" y="131"/>
                    </a:lnTo>
                    <a:lnTo>
                      <a:pt x="21" y="122"/>
                    </a:lnTo>
                    <a:lnTo>
                      <a:pt x="12" y="111"/>
                    </a:lnTo>
                    <a:lnTo>
                      <a:pt x="6" y="99"/>
                    </a:lnTo>
                    <a:lnTo>
                      <a:pt x="2" y="86"/>
                    </a:lnTo>
                    <a:lnTo>
                      <a:pt x="0" y="72"/>
                    </a:lnTo>
                    <a:lnTo>
                      <a:pt x="0" y="72"/>
                    </a:lnTo>
                    <a:lnTo>
                      <a:pt x="2" y="57"/>
                    </a:lnTo>
                    <a:lnTo>
                      <a:pt x="6" y="43"/>
                    </a:lnTo>
                    <a:lnTo>
                      <a:pt x="12" y="31"/>
                    </a:lnTo>
                    <a:lnTo>
                      <a:pt x="21" y="21"/>
                    </a:lnTo>
                    <a:lnTo>
                      <a:pt x="32" y="12"/>
                    </a:lnTo>
                    <a:lnTo>
                      <a:pt x="44" y="6"/>
                    </a:lnTo>
                    <a:lnTo>
                      <a:pt x="58" y="1"/>
                    </a:lnTo>
                    <a:lnTo>
                      <a:pt x="73" y="0"/>
                    </a:lnTo>
                    <a:lnTo>
                      <a:pt x="73" y="0"/>
                    </a:lnTo>
                    <a:lnTo>
                      <a:pt x="86" y="1"/>
                    </a:lnTo>
                    <a:lnTo>
                      <a:pt x="100" y="6"/>
                    </a:lnTo>
                    <a:lnTo>
                      <a:pt x="112" y="12"/>
                    </a:lnTo>
                    <a:lnTo>
                      <a:pt x="122" y="21"/>
                    </a:lnTo>
                    <a:lnTo>
                      <a:pt x="131" y="31"/>
                    </a:lnTo>
                    <a:lnTo>
                      <a:pt x="137" y="43"/>
                    </a:lnTo>
                    <a:lnTo>
                      <a:pt x="142" y="57"/>
                    </a:lnTo>
                    <a:lnTo>
                      <a:pt x="143" y="72"/>
                    </a:lnTo>
                    <a:lnTo>
                      <a:pt x="143" y="72"/>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4" name="Freeform 448">
                <a:extLst>
                  <a:ext uri="{FF2B5EF4-FFF2-40B4-BE49-F238E27FC236}">
                    <a16:creationId xmlns:a16="http://schemas.microsoft.com/office/drawing/2014/main" id="{DF2CDFBA-A8AA-000C-308F-D0E0D995683A}"/>
                  </a:ext>
                </a:extLst>
              </p:cNvPr>
              <p:cNvSpPr>
                <a:spLocks/>
              </p:cNvSpPr>
              <p:nvPr/>
            </p:nvSpPr>
            <p:spPr bwMode="auto">
              <a:xfrm>
                <a:off x="2599" y="3416"/>
                <a:ext cx="133" cy="133"/>
              </a:xfrm>
              <a:custGeom>
                <a:avLst/>
                <a:gdLst>
                  <a:gd name="T0" fmla="*/ 133 w 133"/>
                  <a:gd name="T1" fmla="*/ 66 h 133"/>
                  <a:gd name="T2" fmla="*/ 133 w 133"/>
                  <a:gd name="T3" fmla="*/ 66 h 133"/>
                  <a:gd name="T4" fmla="*/ 131 w 133"/>
                  <a:gd name="T5" fmla="*/ 80 h 133"/>
                  <a:gd name="T6" fmla="*/ 126 w 133"/>
                  <a:gd name="T7" fmla="*/ 92 h 133"/>
                  <a:gd name="T8" fmla="*/ 120 w 133"/>
                  <a:gd name="T9" fmla="*/ 103 h 133"/>
                  <a:gd name="T10" fmla="*/ 113 w 133"/>
                  <a:gd name="T11" fmla="*/ 113 h 133"/>
                  <a:gd name="T12" fmla="*/ 102 w 133"/>
                  <a:gd name="T13" fmla="*/ 121 h 133"/>
                  <a:gd name="T14" fmla="*/ 92 w 133"/>
                  <a:gd name="T15" fmla="*/ 127 h 133"/>
                  <a:gd name="T16" fmla="*/ 80 w 133"/>
                  <a:gd name="T17" fmla="*/ 131 h 133"/>
                  <a:gd name="T18" fmla="*/ 66 w 133"/>
                  <a:gd name="T19" fmla="*/ 133 h 133"/>
                  <a:gd name="T20" fmla="*/ 66 w 133"/>
                  <a:gd name="T21" fmla="*/ 133 h 133"/>
                  <a:gd name="T22" fmla="*/ 53 w 133"/>
                  <a:gd name="T23" fmla="*/ 131 h 133"/>
                  <a:gd name="T24" fmla="*/ 41 w 133"/>
                  <a:gd name="T25" fmla="*/ 127 h 133"/>
                  <a:gd name="T26" fmla="*/ 29 w 133"/>
                  <a:gd name="T27" fmla="*/ 121 h 133"/>
                  <a:gd name="T28" fmla="*/ 19 w 133"/>
                  <a:gd name="T29" fmla="*/ 113 h 133"/>
                  <a:gd name="T30" fmla="*/ 10 w 133"/>
                  <a:gd name="T31" fmla="*/ 103 h 133"/>
                  <a:gd name="T32" fmla="*/ 4 w 133"/>
                  <a:gd name="T33" fmla="*/ 92 h 133"/>
                  <a:gd name="T34" fmla="*/ 1 w 133"/>
                  <a:gd name="T35" fmla="*/ 80 h 133"/>
                  <a:gd name="T36" fmla="*/ 0 w 133"/>
                  <a:gd name="T37" fmla="*/ 66 h 133"/>
                  <a:gd name="T38" fmla="*/ 0 w 133"/>
                  <a:gd name="T39" fmla="*/ 66 h 133"/>
                  <a:gd name="T40" fmla="*/ 1 w 133"/>
                  <a:gd name="T41" fmla="*/ 53 h 133"/>
                  <a:gd name="T42" fmla="*/ 4 w 133"/>
                  <a:gd name="T43" fmla="*/ 41 h 133"/>
                  <a:gd name="T44" fmla="*/ 10 w 133"/>
                  <a:gd name="T45" fmla="*/ 29 h 133"/>
                  <a:gd name="T46" fmla="*/ 19 w 133"/>
                  <a:gd name="T47" fmla="*/ 20 h 133"/>
                  <a:gd name="T48" fmla="*/ 29 w 133"/>
                  <a:gd name="T49" fmla="*/ 11 h 133"/>
                  <a:gd name="T50" fmla="*/ 41 w 133"/>
                  <a:gd name="T51" fmla="*/ 5 h 133"/>
                  <a:gd name="T52" fmla="*/ 53 w 133"/>
                  <a:gd name="T53" fmla="*/ 2 h 133"/>
                  <a:gd name="T54" fmla="*/ 66 w 133"/>
                  <a:gd name="T55" fmla="*/ 0 h 133"/>
                  <a:gd name="T56" fmla="*/ 66 w 133"/>
                  <a:gd name="T57" fmla="*/ 0 h 133"/>
                  <a:gd name="T58" fmla="*/ 80 w 133"/>
                  <a:gd name="T59" fmla="*/ 2 h 133"/>
                  <a:gd name="T60" fmla="*/ 92 w 133"/>
                  <a:gd name="T61" fmla="*/ 5 h 133"/>
                  <a:gd name="T62" fmla="*/ 102 w 133"/>
                  <a:gd name="T63" fmla="*/ 11 h 133"/>
                  <a:gd name="T64" fmla="*/ 113 w 133"/>
                  <a:gd name="T65" fmla="*/ 20 h 133"/>
                  <a:gd name="T66" fmla="*/ 120 w 133"/>
                  <a:gd name="T67" fmla="*/ 29 h 133"/>
                  <a:gd name="T68" fmla="*/ 126 w 133"/>
                  <a:gd name="T69" fmla="*/ 41 h 133"/>
                  <a:gd name="T70" fmla="*/ 131 w 133"/>
                  <a:gd name="T71" fmla="*/ 53 h 133"/>
                  <a:gd name="T72" fmla="*/ 133 w 133"/>
                  <a:gd name="T73" fmla="*/ 66 h 133"/>
                  <a:gd name="T74" fmla="*/ 133 w 133"/>
                  <a:gd name="T75" fmla="*/ 6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133">
                    <a:moveTo>
                      <a:pt x="133" y="66"/>
                    </a:moveTo>
                    <a:lnTo>
                      <a:pt x="133" y="66"/>
                    </a:lnTo>
                    <a:lnTo>
                      <a:pt x="131" y="80"/>
                    </a:lnTo>
                    <a:lnTo>
                      <a:pt x="126" y="92"/>
                    </a:lnTo>
                    <a:lnTo>
                      <a:pt x="120" y="103"/>
                    </a:lnTo>
                    <a:lnTo>
                      <a:pt x="113" y="113"/>
                    </a:lnTo>
                    <a:lnTo>
                      <a:pt x="102" y="121"/>
                    </a:lnTo>
                    <a:lnTo>
                      <a:pt x="92" y="127"/>
                    </a:lnTo>
                    <a:lnTo>
                      <a:pt x="80" y="131"/>
                    </a:lnTo>
                    <a:lnTo>
                      <a:pt x="66" y="133"/>
                    </a:lnTo>
                    <a:lnTo>
                      <a:pt x="66" y="133"/>
                    </a:lnTo>
                    <a:lnTo>
                      <a:pt x="53" y="131"/>
                    </a:lnTo>
                    <a:lnTo>
                      <a:pt x="41" y="127"/>
                    </a:lnTo>
                    <a:lnTo>
                      <a:pt x="29" y="121"/>
                    </a:lnTo>
                    <a:lnTo>
                      <a:pt x="19" y="113"/>
                    </a:lnTo>
                    <a:lnTo>
                      <a:pt x="10" y="103"/>
                    </a:lnTo>
                    <a:lnTo>
                      <a:pt x="4" y="92"/>
                    </a:lnTo>
                    <a:lnTo>
                      <a:pt x="1" y="80"/>
                    </a:lnTo>
                    <a:lnTo>
                      <a:pt x="0" y="66"/>
                    </a:lnTo>
                    <a:lnTo>
                      <a:pt x="0" y="66"/>
                    </a:lnTo>
                    <a:lnTo>
                      <a:pt x="1" y="53"/>
                    </a:lnTo>
                    <a:lnTo>
                      <a:pt x="4" y="41"/>
                    </a:lnTo>
                    <a:lnTo>
                      <a:pt x="10" y="29"/>
                    </a:lnTo>
                    <a:lnTo>
                      <a:pt x="19" y="20"/>
                    </a:lnTo>
                    <a:lnTo>
                      <a:pt x="29" y="11"/>
                    </a:lnTo>
                    <a:lnTo>
                      <a:pt x="41" y="5"/>
                    </a:lnTo>
                    <a:lnTo>
                      <a:pt x="53" y="2"/>
                    </a:lnTo>
                    <a:lnTo>
                      <a:pt x="66" y="0"/>
                    </a:lnTo>
                    <a:lnTo>
                      <a:pt x="66" y="0"/>
                    </a:lnTo>
                    <a:lnTo>
                      <a:pt x="80" y="2"/>
                    </a:lnTo>
                    <a:lnTo>
                      <a:pt x="92" y="5"/>
                    </a:lnTo>
                    <a:lnTo>
                      <a:pt x="102" y="11"/>
                    </a:lnTo>
                    <a:lnTo>
                      <a:pt x="113" y="20"/>
                    </a:lnTo>
                    <a:lnTo>
                      <a:pt x="120" y="29"/>
                    </a:lnTo>
                    <a:lnTo>
                      <a:pt x="126" y="41"/>
                    </a:lnTo>
                    <a:lnTo>
                      <a:pt x="131" y="53"/>
                    </a:lnTo>
                    <a:lnTo>
                      <a:pt x="133" y="66"/>
                    </a:lnTo>
                    <a:lnTo>
                      <a:pt x="133" y="66"/>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5" name="Freeform 449">
                <a:extLst>
                  <a:ext uri="{FF2B5EF4-FFF2-40B4-BE49-F238E27FC236}">
                    <a16:creationId xmlns:a16="http://schemas.microsoft.com/office/drawing/2014/main" id="{8390D1F7-41D5-4B57-148E-FBD4F29E91C0}"/>
                  </a:ext>
                </a:extLst>
              </p:cNvPr>
              <p:cNvSpPr>
                <a:spLocks/>
              </p:cNvSpPr>
              <p:nvPr/>
            </p:nvSpPr>
            <p:spPr bwMode="auto">
              <a:xfrm>
                <a:off x="3157" y="4049"/>
                <a:ext cx="113" cy="115"/>
              </a:xfrm>
              <a:custGeom>
                <a:avLst/>
                <a:gdLst>
                  <a:gd name="T0" fmla="*/ 113 w 113"/>
                  <a:gd name="T1" fmla="*/ 57 h 115"/>
                  <a:gd name="T2" fmla="*/ 113 w 113"/>
                  <a:gd name="T3" fmla="*/ 57 h 115"/>
                  <a:gd name="T4" fmla="*/ 113 w 113"/>
                  <a:gd name="T5" fmla="*/ 69 h 115"/>
                  <a:gd name="T6" fmla="*/ 108 w 113"/>
                  <a:gd name="T7" fmla="*/ 80 h 115"/>
                  <a:gd name="T8" fmla="*/ 104 w 113"/>
                  <a:gd name="T9" fmla="*/ 89 h 115"/>
                  <a:gd name="T10" fmla="*/ 96 w 113"/>
                  <a:gd name="T11" fmla="*/ 98 h 115"/>
                  <a:gd name="T12" fmla="*/ 88 w 113"/>
                  <a:gd name="T13" fmla="*/ 104 h 115"/>
                  <a:gd name="T14" fmla="*/ 78 w 113"/>
                  <a:gd name="T15" fmla="*/ 110 h 115"/>
                  <a:gd name="T16" fmla="*/ 67 w 113"/>
                  <a:gd name="T17" fmla="*/ 113 h 115"/>
                  <a:gd name="T18" fmla="*/ 57 w 113"/>
                  <a:gd name="T19" fmla="*/ 115 h 115"/>
                  <a:gd name="T20" fmla="*/ 57 w 113"/>
                  <a:gd name="T21" fmla="*/ 115 h 115"/>
                  <a:gd name="T22" fmla="*/ 45 w 113"/>
                  <a:gd name="T23" fmla="*/ 113 h 115"/>
                  <a:gd name="T24" fmla="*/ 34 w 113"/>
                  <a:gd name="T25" fmla="*/ 110 h 115"/>
                  <a:gd name="T26" fmla="*/ 25 w 113"/>
                  <a:gd name="T27" fmla="*/ 104 h 115"/>
                  <a:gd name="T28" fmla="*/ 16 w 113"/>
                  <a:gd name="T29" fmla="*/ 98 h 115"/>
                  <a:gd name="T30" fmla="*/ 9 w 113"/>
                  <a:gd name="T31" fmla="*/ 89 h 115"/>
                  <a:gd name="T32" fmla="*/ 4 w 113"/>
                  <a:gd name="T33" fmla="*/ 80 h 115"/>
                  <a:gd name="T34" fmla="*/ 1 w 113"/>
                  <a:gd name="T35" fmla="*/ 69 h 115"/>
                  <a:gd name="T36" fmla="*/ 0 w 113"/>
                  <a:gd name="T37" fmla="*/ 57 h 115"/>
                  <a:gd name="T38" fmla="*/ 0 w 113"/>
                  <a:gd name="T39" fmla="*/ 57 h 115"/>
                  <a:gd name="T40" fmla="*/ 1 w 113"/>
                  <a:gd name="T41" fmla="*/ 45 h 115"/>
                  <a:gd name="T42" fmla="*/ 4 w 113"/>
                  <a:gd name="T43" fmla="*/ 35 h 115"/>
                  <a:gd name="T44" fmla="*/ 9 w 113"/>
                  <a:gd name="T45" fmla="*/ 26 h 115"/>
                  <a:gd name="T46" fmla="*/ 16 w 113"/>
                  <a:gd name="T47" fmla="*/ 17 h 115"/>
                  <a:gd name="T48" fmla="*/ 25 w 113"/>
                  <a:gd name="T49" fmla="*/ 11 h 115"/>
                  <a:gd name="T50" fmla="*/ 34 w 113"/>
                  <a:gd name="T51" fmla="*/ 5 h 115"/>
                  <a:gd name="T52" fmla="*/ 45 w 113"/>
                  <a:gd name="T53" fmla="*/ 2 h 115"/>
                  <a:gd name="T54" fmla="*/ 57 w 113"/>
                  <a:gd name="T55" fmla="*/ 0 h 115"/>
                  <a:gd name="T56" fmla="*/ 57 w 113"/>
                  <a:gd name="T57" fmla="*/ 0 h 115"/>
                  <a:gd name="T58" fmla="*/ 67 w 113"/>
                  <a:gd name="T59" fmla="*/ 2 h 115"/>
                  <a:gd name="T60" fmla="*/ 78 w 113"/>
                  <a:gd name="T61" fmla="*/ 5 h 115"/>
                  <a:gd name="T62" fmla="*/ 88 w 113"/>
                  <a:gd name="T63" fmla="*/ 11 h 115"/>
                  <a:gd name="T64" fmla="*/ 96 w 113"/>
                  <a:gd name="T65" fmla="*/ 17 h 115"/>
                  <a:gd name="T66" fmla="*/ 104 w 113"/>
                  <a:gd name="T67" fmla="*/ 26 h 115"/>
                  <a:gd name="T68" fmla="*/ 108 w 113"/>
                  <a:gd name="T69" fmla="*/ 35 h 115"/>
                  <a:gd name="T70" fmla="*/ 113 w 113"/>
                  <a:gd name="T71" fmla="*/ 45 h 115"/>
                  <a:gd name="T72" fmla="*/ 113 w 113"/>
                  <a:gd name="T73" fmla="*/ 57 h 115"/>
                  <a:gd name="T74" fmla="*/ 113 w 113"/>
                  <a:gd name="T75"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15">
                    <a:moveTo>
                      <a:pt x="113" y="57"/>
                    </a:moveTo>
                    <a:lnTo>
                      <a:pt x="113" y="57"/>
                    </a:lnTo>
                    <a:lnTo>
                      <a:pt x="113" y="69"/>
                    </a:lnTo>
                    <a:lnTo>
                      <a:pt x="108" y="80"/>
                    </a:lnTo>
                    <a:lnTo>
                      <a:pt x="104" y="89"/>
                    </a:lnTo>
                    <a:lnTo>
                      <a:pt x="96" y="98"/>
                    </a:lnTo>
                    <a:lnTo>
                      <a:pt x="88" y="104"/>
                    </a:lnTo>
                    <a:lnTo>
                      <a:pt x="78" y="110"/>
                    </a:lnTo>
                    <a:lnTo>
                      <a:pt x="67" y="113"/>
                    </a:lnTo>
                    <a:lnTo>
                      <a:pt x="57" y="115"/>
                    </a:lnTo>
                    <a:lnTo>
                      <a:pt x="57" y="115"/>
                    </a:lnTo>
                    <a:lnTo>
                      <a:pt x="45" y="113"/>
                    </a:lnTo>
                    <a:lnTo>
                      <a:pt x="34" y="110"/>
                    </a:lnTo>
                    <a:lnTo>
                      <a:pt x="25" y="104"/>
                    </a:lnTo>
                    <a:lnTo>
                      <a:pt x="16" y="98"/>
                    </a:lnTo>
                    <a:lnTo>
                      <a:pt x="9" y="89"/>
                    </a:lnTo>
                    <a:lnTo>
                      <a:pt x="4" y="80"/>
                    </a:lnTo>
                    <a:lnTo>
                      <a:pt x="1" y="69"/>
                    </a:lnTo>
                    <a:lnTo>
                      <a:pt x="0" y="57"/>
                    </a:lnTo>
                    <a:lnTo>
                      <a:pt x="0" y="57"/>
                    </a:lnTo>
                    <a:lnTo>
                      <a:pt x="1" y="45"/>
                    </a:lnTo>
                    <a:lnTo>
                      <a:pt x="4" y="35"/>
                    </a:lnTo>
                    <a:lnTo>
                      <a:pt x="9" y="26"/>
                    </a:lnTo>
                    <a:lnTo>
                      <a:pt x="16" y="17"/>
                    </a:lnTo>
                    <a:lnTo>
                      <a:pt x="25" y="11"/>
                    </a:lnTo>
                    <a:lnTo>
                      <a:pt x="34" y="5"/>
                    </a:lnTo>
                    <a:lnTo>
                      <a:pt x="45" y="2"/>
                    </a:lnTo>
                    <a:lnTo>
                      <a:pt x="57" y="0"/>
                    </a:lnTo>
                    <a:lnTo>
                      <a:pt x="57" y="0"/>
                    </a:lnTo>
                    <a:lnTo>
                      <a:pt x="67" y="2"/>
                    </a:lnTo>
                    <a:lnTo>
                      <a:pt x="78" y="5"/>
                    </a:lnTo>
                    <a:lnTo>
                      <a:pt x="88" y="11"/>
                    </a:lnTo>
                    <a:lnTo>
                      <a:pt x="96" y="17"/>
                    </a:lnTo>
                    <a:lnTo>
                      <a:pt x="104" y="26"/>
                    </a:lnTo>
                    <a:lnTo>
                      <a:pt x="108" y="35"/>
                    </a:lnTo>
                    <a:lnTo>
                      <a:pt x="113" y="45"/>
                    </a:lnTo>
                    <a:lnTo>
                      <a:pt x="113" y="57"/>
                    </a:lnTo>
                    <a:lnTo>
                      <a:pt x="113" y="57"/>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6" name="Freeform 450">
                <a:extLst>
                  <a:ext uri="{FF2B5EF4-FFF2-40B4-BE49-F238E27FC236}">
                    <a16:creationId xmlns:a16="http://schemas.microsoft.com/office/drawing/2014/main" id="{5B0C0C08-8672-2F4A-5298-EB8AA5AC9EE1}"/>
                  </a:ext>
                </a:extLst>
              </p:cNvPr>
              <p:cNvSpPr>
                <a:spLocks/>
              </p:cNvSpPr>
              <p:nvPr/>
            </p:nvSpPr>
            <p:spPr bwMode="auto">
              <a:xfrm>
                <a:off x="2647" y="4069"/>
                <a:ext cx="95" cy="95"/>
              </a:xfrm>
              <a:custGeom>
                <a:avLst/>
                <a:gdLst>
                  <a:gd name="T0" fmla="*/ 95 w 95"/>
                  <a:gd name="T1" fmla="*/ 46 h 95"/>
                  <a:gd name="T2" fmla="*/ 95 w 95"/>
                  <a:gd name="T3" fmla="*/ 46 h 95"/>
                  <a:gd name="T4" fmla="*/ 94 w 95"/>
                  <a:gd name="T5" fmla="*/ 57 h 95"/>
                  <a:gd name="T6" fmla="*/ 91 w 95"/>
                  <a:gd name="T7" fmla="*/ 66 h 95"/>
                  <a:gd name="T8" fmla="*/ 88 w 95"/>
                  <a:gd name="T9" fmla="*/ 74 h 95"/>
                  <a:gd name="T10" fmla="*/ 81 w 95"/>
                  <a:gd name="T11" fmla="*/ 81 h 95"/>
                  <a:gd name="T12" fmla="*/ 74 w 95"/>
                  <a:gd name="T13" fmla="*/ 86 h 95"/>
                  <a:gd name="T14" fmla="*/ 66 w 95"/>
                  <a:gd name="T15" fmla="*/ 90 h 95"/>
                  <a:gd name="T16" fmla="*/ 57 w 95"/>
                  <a:gd name="T17" fmla="*/ 93 h 95"/>
                  <a:gd name="T18" fmla="*/ 47 w 95"/>
                  <a:gd name="T19" fmla="*/ 95 h 95"/>
                  <a:gd name="T20" fmla="*/ 47 w 95"/>
                  <a:gd name="T21" fmla="*/ 95 h 95"/>
                  <a:gd name="T22" fmla="*/ 38 w 95"/>
                  <a:gd name="T23" fmla="*/ 93 h 95"/>
                  <a:gd name="T24" fmla="*/ 29 w 95"/>
                  <a:gd name="T25" fmla="*/ 90 h 95"/>
                  <a:gd name="T26" fmla="*/ 21 w 95"/>
                  <a:gd name="T27" fmla="*/ 86 h 95"/>
                  <a:gd name="T28" fmla="*/ 14 w 95"/>
                  <a:gd name="T29" fmla="*/ 81 h 95"/>
                  <a:gd name="T30" fmla="*/ 8 w 95"/>
                  <a:gd name="T31" fmla="*/ 74 h 95"/>
                  <a:gd name="T32" fmla="*/ 3 w 95"/>
                  <a:gd name="T33" fmla="*/ 66 h 95"/>
                  <a:gd name="T34" fmla="*/ 2 w 95"/>
                  <a:gd name="T35" fmla="*/ 57 h 95"/>
                  <a:gd name="T36" fmla="*/ 0 w 95"/>
                  <a:gd name="T37" fmla="*/ 46 h 95"/>
                  <a:gd name="T38" fmla="*/ 0 w 95"/>
                  <a:gd name="T39" fmla="*/ 46 h 95"/>
                  <a:gd name="T40" fmla="*/ 2 w 95"/>
                  <a:gd name="T41" fmla="*/ 37 h 95"/>
                  <a:gd name="T42" fmla="*/ 3 w 95"/>
                  <a:gd name="T43" fmla="*/ 28 h 95"/>
                  <a:gd name="T44" fmla="*/ 8 w 95"/>
                  <a:gd name="T45" fmla="*/ 21 h 95"/>
                  <a:gd name="T46" fmla="*/ 14 w 95"/>
                  <a:gd name="T47" fmla="*/ 13 h 95"/>
                  <a:gd name="T48" fmla="*/ 21 w 95"/>
                  <a:gd name="T49" fmla="*/ 7 h 95"/>
                  <a:gd name="T50" fmla="*/ 29 w 95"/>
                  <a:gd name="T51" fmla="*/ 3 h 95"/>
                  <a:gd name="T52" fmla="*/ 38 w 95"/>
                  <a:gd name="T53" fmla="*/ 0 h 95"/>
                  <a:gd name="T54" fmla="*/ 47 w 95"/>
                  <a:gd name="T55" fmla="*/ 0 h 95"/>
                  <a:gd name="T56" fmla="*/ 47 w 95"/>
                  <a:gd name="T57" fmla="*/ 0 h 95"/>
                  <a:gd name="T58" fmla="*/ 57 w 95"/>
                  <a:gd name="T59" fmla="*/ 0 h 95"/>
                  <a:gd name="T60" fmla="*/ 66 w 95"/>
                  <a:gd name="T61" fmla="*/ 3 h 95"/>
                  <a:gd name="T62" fmla="*/ 74 w 95"/>
                  <a:gd name="T63" fmla="*/ 7 h 95"/>
                  <a:gd name="T64" fmla="*/ 81 w 95"/>
                  <a:gd name="T65" fmla="*/ 13 h 95"/>
                  <a:gd name="T66" fmla="*/ 88 w 95"/>
                  <a:gd name="T67" fmla="*/ 21 h 95"/>
                  <a:gd name="T68" fmla="*/ 91 w 95"/>
                  <a:gd name="T69" fmla="*/ 28 h 95"/>
                  <a:gd name="T70" fmla="*/ 94 w 95"/>
                  <a:gd name="T71" fmla="*/ 37 h 95"/>
                  <a:gd name="T72" fmla="*/ 95 w 95"/>
                  <a:gd name="T73" fmla="*/ 46 h 95"/>
                  <a:gd name="T74" fmla="*/ 95 w 95"/>
                  <a:gd name="T75"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5" y="46"/>
                    </a:moveTo>
                    <a:lnTo>
                      <a:pt x="95" y="46"/>
                    </a:lnTo>
                    <a:lnTo>
                      <a:pt x="94" y="57"/>
                    </a:lnTo>
                    <a:lnTo>
                      <a:pt x="91" y="66"/>
                    </a:lnTo>
                    <a:lnTo>
                      <a:pt x="88" y="74"/>
                    </a:lnTo>
                    <a:lnTo>
                      <a:pt x="81" y="81"/>
                    </a:lnTo>
                    <a:lnTo>
                      <a:pt x="74" y="86"/>
                    </a:lnTo>
                    <a:lnTo>
                      <a:pt x="66" y="90"/>
                    </a:lnTo>
                    <a:lnTo>
                      <a:pt x="57" y="93"/>
                    </a:lnTo>
                    <a:lnTo>
                      <a:pt x="47" y="95"/>
                    </a:lnTo>
                    <a:lnTo>
                      <a:pt x="47" y="95"/>
                    </a:lnTo>
                    <a:lnTo>
                      <a:pt x="38" y="93"/>
                    </a:lnTo>
                    <a:lnTo>
                      <a:pt x="29" y="90"/>
                    </a:lnTo>
                    <a:lnTo>
                      <a:pt x="21" y="86"/>
                    </a:lnTo>
                    <a:lnTo>
                      <a:pt x="14" y="81"/>
                    </a:lnTo>
                    <a:lnTo>
                      <a:pt x="8" y="74"/>
                    </a:lnTo>
                    <a:lnTo>
                      <a:pt x="3" y="66"/>
                    </a:lnTo>
                    <a:lnTo>
                      <a:pt x="2" y="57"/>
                    </a:lnTo>
                    <a:lnTo>
                      <a:pt x="0" y="46"/>
                    </a:lnTo>
                    <a:lnTo>
                      <a:pt x="0" y="46"/>
                    </a:lnTo>
                    <a:lnTo>
                      <a:pt x="2" y="37"/>
                    </a:lnTo>
                    <a:lnTo>
                      <a:pt x="3" y="28"/>
                    </a:lnTo>
                    <a:lnTo>
                      <a:pt x="8" y="21"/>
                    </a:lnTo>
                    <a:lnTo>
                      <a:pt x="14" y="13"/>
                    </a:lnTo>
                    <a:lnTo>
                      <a:pt x="21" y="7"/>
                    </a:lnTo>
                    <a:lnTo>
                      <a:pt x="29" y="3"/>
                    </a:lnTo>
                    <a:lnTo>
                      <a:pt x="38" y="0"/>
                    </a:lnTo>
                    <a:lnTo>
                      <a:pt x="47" y="0"/>
                    </a:lnTo>
                    <a:lnTo>
                      <a:pt x="47" y="0"/>
                    </a:lnTo>
                    <a:lnTo>
                      <a:pt x="57" y="0"/>
                    </a:lnTo>
                    <a:lnTo>
                      <a:pt x="66" y="3"/>
                    </a:lnTo>
                    <a:lnTo>
                      <a:pt x="74" y="7"/>
                    </a:lnTo>
                    <a:lnTo>
                      <a:pt x="81" y="13"/>
                    </a:lnTo>
                    <a:lnTo>
                      <a:pt x="88" y="21"/>
                    </a:lnTo>
                    <a:lnTo>
                      <a:pt x="91" y="28"/>
                    </a:lnTo>
                    <a:lnTo>
                      <a:pt x="94" y="37"/>
                    </a:lnTo>
                    <a:lnTo>
                      <a:pt x="95" y="46"/>
                    </a:lnTo>
                    <a:lnTo>
                      <a:pt x="95" y="46"/>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7" name="Freeform 451">
                <a:extLst>
                  <a:ext uri="{FF2B5EF4-FFF2-40B4-BE49-F238E27FC236}">
                    <a16:creationId xmlns:a16="http://schemas.microsoft.com/office/drawing/2014/main" id="{990B6FDC-7110-F367-A97D-28C4858EC2DF}"/>
                  </a:ext>
                </a:extLst>
              </p:cNvPr>
              <p:cNvSpPr>
                <a:spLocks/>
              </p:cNvSpPr>
              <p:nvPr/>
            </p:nvSpPr>
            <p:spPr bwMode="auto">
              <a:xfrm>
                <a:off x="2549" y="4114"/>
                <a:ext cx="149" cy="149"/>
              </a:xfrm>
              <a:custGeom>
                <a:avLst/>
                <a:gdLst>
                  <a:gd name="T0" fmla="*/ 149 w 149"/>
                  <a:gd name="T1" fmla="*/ 75 h 149"/>
                  <a:gd name="T2" fmla="*/ 149 w 149"/>
                  <a:gd name="T3" fmla="*/ 75 h 149"/>
                  <a:gd name="T4" fmla="*/ 148 w 149"/>
                  <a:gd name="T5" fmla="*/ 90 h 149"/>
                  <a:gd name="T6" fmla="*/ 143 w 149"/>
                  <a:gd name="T7" fmla="*/ 104 h 149"/>
                  <a:gd name="T8" fmla="*/ 137 w 149"/>
                  <a:gd name="T9" fmla="*/ 116 h 149"/>
                  <a:gd name="T10" fmla="*/ 128 w 149"/>
                  <a:gd name="T11" fmla="*/ 128 h 149"/>
                  <a:gd name="T12" fmla="*/ 116 w 149"/>
                  <a:gd name="T13" fmla="*/ 137 h 149"/>
                  <a:gd name="T14" fmla="*/ 104 w 149"/>
                  <a:gd name="T15" fmla="*/ 143 h 149"/>
                  <a:gd name="T16" fmla="*/ 91 w 149"/>
                  <a:gd name="T17" fmla="*/ 148 h 149"/>
                  <a:gd name="T18" fmla="*/ 75 w 149"/>
                  <a:gd name="T19" fmla="*/ 149 h 149"/>
                  <a:gd name="T20" fmla="*/ 75 w 149"/>
                  <a:gd name="T21" fmla="*/ 149 h 149"/>
                  <a:gd name="T22" fmla="*/ 60 w 149"/>
                  <a:gd name="T23" fmla="*/ 148 h 149"/>
                  <a:gd name="T24" fmla="*/ 47 w 149"/>
                  <a:gd name="T25" fmla="*/ 143 h 149"/>
                  <a:gd name="T26" fmla="*/ 33 w 149"/>
                  <a:gd name="T27" fmla="*/ 137 h 149"/>
                  <a:gd name="T28" fmla="*/ 23 w 149"/>
                  <a:gd name="T29" fmla="*/ 128 h 149"/>
                  <a:gd name="T30" fmla="*/ 14 w 149"/>
                  <a:gd name="T31" fmla="*/ 116 h 149"/>
                  <a:gd name="T32" fmla="*/ 6 w 149"/>
                  <a:gd name="T33" fmla="*/ 104 h 149"/>
                  <a:gd name="T34" fmla="*/ 2 w 149"/>
                  <a:gd name="T35" fmla="*/ 90 h 149"/>
                  <a:gd name="T36" fmla="*/ 0 w 149"/>
                  <a:gd name="T37" fmla="*/ 75 h 149"/>
                  <a:gd name="T38" fmla="*/ 0 w 149"/>
                  <a:gd name="T39" fmla="*/ 75 h 149"/>
                  <a:gd name="T40" fmla="*/ 2 w 149"/>
                  <a:gd name="T41" fmla="*/ 60 h 149"/>
                  <a:gd name="T42" fmla="*/ 6 w 149"/>
                  <a:gd name="T43" fmla="*/ 47 h 149"/>
                  <a:gd name="T44" fmla="*/ 14 w 149"/>
                  <a:gd name="T45" fmla="*/ 33 h 149"/>
                  <a:gd name="T46" fmla="*/ 23 w 149"/>
                  <a:gd name="T47" fmla="*/ 23 h 149"/>
                  <a:gd name="T48" fmla="*/ 33 w 149"/>
                  <a:gd name="T49" fmla="*/ 14 h 149"/>
                  <a:gd name="T50" fmla="*/ 47 w 149"/>
                  <a:gd name="T51" fmla="*/ 6 h 149"/>
                  <a:gd name="T52" fmla="*/ 60 w 149"/>
                  <a:gd name="T53" fmla="*/ 1 h 149"/>
                  <a:gd name="T54" fmla="*/ 75 w 149"/>
                  <a:gd name="T55" fmla="*/ 0 h 149"/>
                  <a:gd name="T56" fmla="*/ 75 w 149"/>
                  <a:gd name="T57" fmla="*/ 0 h 149"/>
                  <a:gd name="T58" fmla="*/ 91 w 149"/>
                  <a:gd name="T59" fmla="*/ 1 h 149"/>
                  <a:gd name="T60" fmla="*/ 104 w 149"/>
                  <a:gd name="T61" fmla="*/ 6 h 149"/>
                  <a:gd name="T62" fmla="*/ 116 w 149"/>
                  <a:gd name="T63" fmla="*/ 14 h 149"/>
                  <a:gd name="T64" fmla="*/ 128 w 149"/>
                  <a:gd name="T65" fmla="*/ 23 h 149"/>
                  <a:gd name="T66" fmla="*/ 137 w 149"/>
                  <a:gd name="T67" fmla="*/ 33 h 149"/>
                  <a:gd name="T68" fmla="*/ 143 w 149"/>
                  <a:gd name="T69" fmla="*/ 47 h 149"/>
                  <a:gd name="T70" fmla="*/ 148 w 149"/>
                  <a:gd name="T71" fmla="*/ 60 h 149"/>
                  <a:gd name="T72" fmla="*/ 149 w 149"/>
                  <a:gd name="T73" fmla="*/ 75 h 149"/>
                  <a:gd name="T74" fmla="*/ 149 w 149"/>
                  <a:gd name="T7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 h="149">
                    <a:moveTo>
                      <a:pt x="149" y="75"/>
                    </a:moveTo>
                    <a:lnTo>
                      <a:pt x="149" y="75"/>
                    </a:lnTo>
                    <a:lnTo>
                      <a:pt x="148" y="90"/>
                    </a:lnTo>
                    <a:lnTo>
                      <a:pt x="143" y="104"/>
                    </a:lnTo>
                    <a:lnTo>
                      <a:pt x="137" y="116"/>
                    </a:lnTo>
                    <a:lnTo>
                      <a:pt x="128" y="128"/>
                    </a:lnTo>
                    <a:lnTo>
                      <a:pt x="116" y="137"/>
                    </a:lnTo>
                    <a:lnTo>
                      <a:pt x="104" y="143"/>
                    </a:lnTo>
                    <a:lnTo>
                      <a:pt x="91" y="148"/>
                    </a:lnTo>
                    <a:lnTo>
                      <a:pt x="75" y="149"/>
                    </a:lnTo>
                    <a:lnTo>
                      <a:pt x="75" y="149"/>
                    </a:lnTo>
                    <a:lnTo>
                      <a:pt x="60" y="148"/>
                    </a:lnTo>
                    <a:lnTo>
                      <a:pt x="47" y="143"/>
                    </a:lnTo>
                    <a:lnTo>
                      <a:pt x="33" y="137"/>
                    </a:lnTo>
                    <a:lnTo>
                      <a:pt x="23" y="128"/>
                    </a:lnTo>
                    <a:lnTo>
                      <a:pt x="14" y="116"/>
                    </a:lnTo>
                    <a:lnTo>
                      <a:pt x="6" y="104"/>
                    </a:lnTo>
                    <a:lnTo>
                      <a:pt x="2" y="90"/>
                    </a:lnTo>
                    <a:lnTo>
                      <a:pt x="0" y="75"/>
                    </a:lnTo>
                    <a:lnTo>
                      <a:pt x="0" y="75"/>
                    </a:lnTo>
                    <a:lnTo>
                      <a:pt x="2" y="60"/>
                    </a:lnTo>
                    <a:lnTo>
                      <a:pt x="6" y="47"/>
                    </a:lnTo>
                    <a:lnTo>
                      <a:pt x="14" y="33"/>
                    </a:lnTo>
                    <a:lnTo>
                      <a:pt x="23" y="23"/>
                    </a:lnTo>
                    <a:lnTo>
                      <a:pt x="33" y="14"/>
                    </a:lnTo>
                    <a:lnTo>
                      <a:pt x="47" y="6"/>
                    </a:lnTo>
                    <a:lnTo>
                      <a:pt x="60" y="1"/>
                    </a:lnTo>
                    <a:lnTo>
                      <a:pt x="75" y="0"/>
                    </a:lnTo>
                    <a:lnTo>
                      <a:pt x="75" y="0"/>
                    </a:lnTo>
                    <a:lnTo>
                      <a:pt x="91" y="1"/>
                    </a:lnTo>
                    <a:lnTo>
                      <a:pt x="104" y="6"/>
                    </a:lnTo>
                    <a:lnTo>
                      <a:pt x="116" y="14"/>
                    </a:lnTo>
                    <a:lnTo>
                      <a:pt x="128" y="23"/>
                    </a:lnTo>
                    <a:lnTo>
                      <a:pt x="137" y="33"/>
                    </a:lnTo>
                    <a:lnTo>
                      <a:pt x="143" y="47"/>
                    </a:lnTo>
                    <a:lnTo>
                      <a:pt x="148" y="60"/>
                    </a:lnTo>
                    <a:lnTo>
                      <a:pt x="149" y="75"/>
                    </a:lnTo>
                    <a:lnTo>
                      <a:pt x="149" y="75"/>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8" name="Freeform 452">
                <a:extLst>
                  <a:ext uri="{FF2B5EF4-FFF2-40B4-BE49-F238E27FC236}">
                    <a16:creationId xmlns:a16="http://schemas.microsoft.com/office/drawing/2014/main" id="{A3F48774-E776-1DF5-C612-3B003C75AEBB}"/>
                  </a:ext>
                </a:extLst>
              </p:cNvPr>
              <p:cNvSpPr>
                <a:spLocks/>
              </p:cNvSpPr>
              <p:nvPr/>
            </p:nvSpPr>
            <p:spPr bwMode="auto">
              <a:xfrm>
                <a:off x="2707" y="4131"/>
                <a:ext cx="113" cy="114"/>
              </a:xfrm>
              <a:custGeom>
                <a:avLst/>
                <a:gdLst>
                  <a:gd name="T0" fmla="*/ 113 w 113"/>
                  <a:gd name="T1" fmla="*/ 57 h 114"/>
                  <a:gd name="T2" fmla="*/ 113 w 113"/>
                  <a:gd name="T3" fmla="*/ 57 h 114"/>
                  <a:gd name="T4" fmla="*/ 113 w 113"/>
                  <a:gd name="T5" fmla="*/ 69 h 114"/>
                  <a:gd name="T6" fmla="*/ 109 w 113"/>
                  <a:gd name="T7" fmla="*/ 79 h 114"/>
                  <a:gd name="T8" fmla="*/ 104 w 113"/>
                  <a:gd name="T9" fmla="*/ 88 h 114"/>
                  <a:gd name="T10" fmla="*/ 97 w 113"/>
                  <a:gd name="T11" fmla="*/ 98 h 114"/>
                  <a:gd name="T12" fmla="*/ 89 w 113"/>
                  <a:gd name="T13" fmla="*/ 104 h 114"/>
                  <a:gd name="T14" fmla="*/ 79 w 113"/>
                  <a:gd name="T15" fmla="*/ 110 h 114"/>
                  <a:gd name="T16" fmla="*/ 68 w 113"/>
                  <a:gd name="T17" fmla="*/ 113 h 114"/>
                  <a:gd name="T18" fmla="*/ 56 w 113"/>
                  <a:gd name="T19" fmla="*/ 114 h 114"/>
                  <a:gd name="T20" fmla="*/ 56 w 113"/>
                  <a:gd name="T21" fmla="*/ 114 h 114"/>
                  <a:gd name="T22" fmla="*/ 46 w 113"/>
                  <a:gd name="T23" fmla="*/ 113 h 114"/>
                  <a:gd name="T24" fmla="*/ 35 w 113"/>
                  <a:gd name="T25" fmla="*/ 110 h 114"/>
                  <a:gd name="T26" fmla="*/ 25 w 113"/>
                  <a:gd name="T27" fmla="*/ 104 h 114"/>
                  <a:gd name="T28" fmla="*/ 17 w 113"/>
                  <a:gd name="T29" fmla="*/ 98 h 114"/>
                  <a:gd name="T30" fmla="*/ 9 w 113"/>
                  <a:gd name="T31" fmla="*/ 88 h 114"/>
                  <a:gd name="T32" fmla="*/ 5 w 113"/>
                  <a:gd name="T33" fmla="*/ 79 h 114"/>
                  <a:gd name="T34" fmla="*/ 0 w 113"/>
                  <a:gd name="T35" fmla="*/ 69 h 114"/>
                  <a:gd name="T36" fmla="*/ 0 w 113"/>
                  <a:gd name="T37" fmla="*/ 57 h 114"/>
                  <a:gd name="T38" fmla="*/ 0 w 113"/>
                  <a:gd name="T39" fmla="*/ 57 h 114"/>
                  <a:gd name="T40" fmla="*/ 0 w 113"/>
                  <a:gd name="T41" fmla="*/ 45 h 114"/>
                  <a:gd name="T42" fmla="*/ 5 w 113"/>
                  <a:gd name="T43" fmla="*/ 34 h 114"/>
                  <a:gd name="T44" fmla="*/ 9 w 113"/>
                  <a:gd name="T45" fmla="*/ 25 h 114"/>
                  <a:gd name="T46" fmla="*/ 17 w 113"/>
                  <a:gd name="T47" fmla="*/ 16 h 114"/>
                  <a:gd name="T48" fmla="*/ 25 w 113"/>
                  <a:gd name="T49" fmla="*/ 10 h 114"/>
                  <a:gd name="T50" fmla="*/ 35 w 113"/>
                  <a:gd name="T51" fmla="*/ 4 h 114"/>
                  <a:gd name="T52" fmla="*/ 46 w 113"/>
                  <a:gd name="T53" fmla="*/ 1 h 114"/>
                  <a:gd name="T54" fmla="*/ 56 w 113"/>
                  <a:gd name="T55" fmla="*/ 0 h 114"/>
                  <a:gd name="T56" fmla="*/ 56 w 113"/>
                  <a:gd name="T57" fmla="*/ 0 h 114"/>
                  <a:gd name="T58" fmla="*/ 68 w 113"/>
                  <a:gd name="T59" fmla="*/ 1 h 114"/>
                  <a:gd name="T60" fmla="*/ 79 w 113"/>
                  <a:gd name="T61" fmla="*/ 4 h 114"/>
                  <a:gd name="T62" fmla="*/ 89 w 113"/>
                  <a:gd name="T63" fmla="*/ 10 h 114"/>
                  <a:gd name="T64" fmla="*/ 97 w 113"/>
                  <a:gd name="T65" fmla="*/ 16 h 114"/>
                  <a:gd name="T66" fmla="*/ 104 w 113"/>
                  <a:gd name="T67" fmla="*/ 25 h 114"/>
                  <a:gd name="T68" fmla="*/ 109 w 113"/>
                  <a:gd name="T69" fmla="*/ 34 h 114"/>
                  <a:gd name="T70" fmla="*/ 113 w 113"/>
                  <a:gd name="T71" fmla="*/ 45 h 114"/>
                  <a:gd name="T72" fmla="*/ 113 w 113"/>
                  <a:gd name="T73" fmla="*/ 57 h 114"/>
                  <a:gd name="T74" fmla="*/ 113 w 113"/>
                  <a:gd name="T75"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14">
                    <a:moveTo>
                      <a:pt x="113" y="57"/>
                    </a:moveTo>
                    <a:lnTo>
                      <a:pt x="113" y="57"/>
                    </a:lnTo>
                    <a:lnTo>
                      <a:pt x="113" y="69"/>
                    </a:lnTo>
                    <a:lnTo>
                      <a:pt x="109" y="79"/>
                    </a:lnTo>
                    <a:lnTo>
                      <a:pt x="104" y="88"/>
                    </a:lnTo>
                    <a:lnTo>
                      <a:pt x="97" y="98"/>
                    </a:lnTo>
                    <a:lnTo>
                      <a:pt x="89" y="104"/>
                    </a:lnTo>
                    <a:lnTo>
                      <a:pt x="79" y="110"/>
                    </a:lnTo>
                    <a:lnTo>
                      <a:pt x="68" y="113"/>
                    </a:lnTo>
                    <a:lnTo>
                      <a:pt x="56" y="114"/>
                    </a:lnTo>
                    <a:lnTo>
                      <a:pt x="56" y="114"/>
                    </a:lnTo>
                    <a:lnTo>
                      <a:pt x="46" y="113"/>
                    </a:lnTo>
                    <a:lnTo>
                      <a:pt x="35" y="110"/>
                    </a:lnTo>
                    <a:lnTo>
                      <a:pt x="25" y="104"/>
                    </a:lnTo>
                    <a:lnTo>
                      <a:pt x="17" y="98"/>
                    </a:lnTo>
                    <a:lnTo>
                      <a:pt x="9" y="88"/>
                    </a:lnTo>
                    <a:lnTo>
                      <a:pt x="5" y="79"/>
                    </a:lnTo>
                    <a:lnTo>
                      <a:pt x="0" y="69"/>
                    </a:lnTo>
                    <a:lnTo>
                      <a:pt x="0" y="57"/>
                    </a:lnTo>
                    <a:lnTo>
                      <a:pt x="0" y="57"/>
                    </a:lnTo>
                    <a:lnTo>
                      <a:pt x="0" y="45"/>
                    </a:lnTo>
                    <a:lnTo>
                      <a:pt x="5" y="34"/>
                    </a:lnTo>
                    <a:lnTo>
                      <a:pt x="9" y="25"/>
                    </a:lnTo>
                    <a:lnTo>
                      <a:pt x="17" y="16"/>
                    </a:lnTo>
                    <a:lnTo>
                      <a:pt x="25" y="10"/>
                    </a:lnTo>
                    <a:lnTo>
                      <a:pt x="35" y="4"/>
                    </a:lnTo>
                    <a:lnTo>
                      <a:pt x="46" y="1"/>
                    </a:lnTo>
                    <a:lnTo>
                      <a:pt x="56" y="0"/>
                    </a:lnTo>
                    <a:lnTo>
                      <a:pt x="56" y="0"/>
                    </a:lnTo>
                    <a:lnTo>
                      <a:pt x="68" y="1"/>
                    </a:lnTo>
                    <a:lnTo>
                      <a:pt x="79" y="4"/>
                    </a:lnTo>
                    <a:lnTo>
                      <a:pt x="89" y="10"/>
                    </a:lnTo>
                    <a:lnTo>
                      <a:pt x="97" y="16"/>
                    </a:lnTo>
                    <a:lnTo>
                      <a:pt x="104" y="25"/>
                    </a:lnTo>
                    <a:lnTo>
                      <a:pt x="109" y="34"/>
                    </a:lnTo>
                    <a:lnTo>
                      <a:pt x="113" y="45"/>
                    </a:lnTo>
                    <a:lnTo>
                      <a:pt x="113" y="57"/>
                    </a:lnTo>
                    <a:lnTo>
                      <a:pt x="113" y="57"/>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29" name="Freeform 453">
                <a:extLst>
                  <a:ext uri="{FF2B5EF4-FFF2-40B4-BE49-F238E27FC236}">
                    <a16:creationId xmlns:a16="http://schemas.microsoft.com/office/drawing/2014/main" id="{DE26CAA0-995E-02D9-043A-2CD4E3C94E20}"/>
                  </a:ext>
                </a:extLst>
              </p:cNvPr>
              <p:cNvSpPr>
                <a:spLocks/>
              </p:cNvSpPr>
              <p:nvPr/>
            </p:nvSpPr>
            <p:spPr bwMode="auto">
              <a:xfrm>
                <a:off x="2719" y="4222"/>
                <a:ext cx="148" cy="148"/>
              </a:xfrm>
              <a:custGeom>
                <a:avLst/>
                <a:gdLst>
                  <a:gd name="T0" fmla="*/ 148 w 148"/>
                  <a:gd name="T1" fmla="*/ 74 h 148"/>
                  <a:gd name="T2" fmla="*/ 148 w 148"/>
                  <a:gd name="T3" fmla="*/ 74 h 148"/>
                  <a:gd name="T4" fmla="*/ 147 w 148"/>
                  <a:gd name="T5" fmla="*/ 89 h 148"/>
                  <a:gd name="T6" fmla="*/ 142 w 148"/>
                  <a:gd name="T7" fmla="*/ 103 h 148"/>
                  <a:gd name="T8" fmla="*/ 135 w 148"/>
                  <a:gd name="T9" fmla="*/ 117 h 148"/>
                  <a:gd name="T10" fmla="*/ 126 w 148"/>
                  <a:gd name="T11" fmla="*/ 127 h 148"/>
                  <a:gd name="T12" fmla="*/ 115 w 148"/>
                  <a:gd name="T13" fmla="*/ 136 h 148"/>
                  <a:gd name="T14" fmla="*/ 103 w 148"/>
                  <a:gd name="T15" fmla="*/ 144 h 148"/>
                  <a:gd name="T16" fmla="*/ 89 w 148"/>
                  <a:gd name="T17" fmla="*/ 147 h 148"/>
                  <a:gd name="T18" fmla="*/ 74 w 148"/>
                  <a:gd name="T19" fmla="*/ 148 h 148"/>
                  <a:gd name="T20" fmla="*/ 74 w 148"/>
                  <a:gd name="T21" fmla="*/ 148 h 148"/>
                  <a:gd name="T22" fmla="*/ 59 w 148"/>
                  <a:gd name="T23" fmla="*/ 147 h 148"/>
                  <a:gd name="T24" fmla="*/ 46 w 148"/>
                  <a:gd name="T25" fmla="*/ 144 h 148"/>
                  <a:gd name="T26" fmla="*/ 32 w 148"/>
                  <a:gd name="T27" fmla="*/ 136 h 148"/>
                  <a:gd name="T28" fmla="*/ 22 w 148"/>
                  <a:gd name="T29" fmla="*/ 127 h 148"/>
                  <a:gd name="T30" fmla="*/ 13 w 148"/>
                  <a:gd name="T31" fmla="*/ 117 h 148"/>
                  <a:gd name="T32" fmla="*/ 6 w 148"/>
                  <a:gd name="T33" fmla="*/ 103 h 148"/>
                  <a:gd name="T34" fmla="*/ 2 w 148"/>
                  <a:gd name="T35" fmla="*/ 89 h 148"/>
                  <a:gd name="T36" fmla="*/ 0 w 148"/>
                  <a:gd name="T37" fmla="*/ 74 h 148"/>
                  <a:gd name="T38" fmla="*/ 0 w 148"/>
                  <a:gd name="T39" fmla="*/ 74 h 148"/>
                  <a:gd name="T40" fmla="*/ 2 w 148"/>
                  <a:gd name="T41" fmla="*/ 61 h 148"/>
                  <a:gd name="T42" fmla="*/ 6 w 148"/>
                  <a:gd name="T43" fmla="*/ 46 h 148"/>
                  <a:gd name="T44" fmla="*/ 13 w 148"/>
                  <a:gd name="T45" fmla="*/ 34 h 148"/>
                  <a:gd name="T46" fmla="*/ 22 w 148"/>
                  <a:gd name="T47" fmla="*/ 23 h 148"/>
                  <a:gd name="T48" fmla="*/ 32 w 148"/>
                  <a:gd name="T49" fmla="*/ 14 h 148"/>
                  <a:gd name="T50" fmla="*/ 46 w 148"/>
                  <a:gd name="T51" fmla="*/ 7 h 148"/>
                  <a:gd name="T52" fmla="*/ 59 w 148"/>
                  <a:gd name="T53" fmla="*/ 2 h 148"/>
                  <a:gd name="T54" fmla="*/ 74 w 148"/>
                  <a:gd name="T55" fmla="*/ 0 h 148"/>
                  <a:gd name="T56" fmla="*/ 74 w 148"/>
                  <a:gd name="T57" fmla="*/ 0 h 148"/>
                  <a:gd name="T58" fmla="*/ 89 w 148"/>
                  <a:gd name="T59" fmla="*/ 2 h 148"/>
                  <a:gd name="T60" fmla="*/ 103 w 148"/>
                  <a:gd name="T61" fmla="*/ 7 h 148"/>
                  <a:gd name="T62" fmla="*/ 115 w 148"/>
                  <a:gd name="T63" fmla="*/ 14 h 148"/>
                  <a:gd name="T64" fmla="*/ 126 w 148"/>
                  <a:gd name="T65" fmla="*/ 23 h 148"/>
                  <a:gd name="T66" fmla="*/ 135 w 148"/>
                  <a:gd name="T67" fmla="*/ 34 h 148"/>
                  <a:gd name="T68" fmla="*/ 142 w 148"/>
                  <a:gd name="T69" fmla="*/ 46 h 148"/>
                  <a:gd name="T70" fmla="*/ 147 w 148"/>
                  <a:gd name="T71" fmla="*/ 61 h 148"/>
                  <a:gd name="T72" fmla="*/ 148 w 148"/>
                  <a:gd name="T73" fmla="*/ 74 h 148"/>
                  <a:gd name="T74" fmla="*/ 148 w 148"/>
                  <a:gd name="T75"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8" h="148">
                    <a:moveTo>
                      <a:pt x="148" y="74"/>
                    </a:moveTo>
                    <a:lnTo>
                      <a:pt x="148" y="74"/>
                    </a:lnTo>
                    <a:lnTo>
                      <a:pt x="147" y="89"/>
                    </a:lnTo>
                    <a:lnTo>
                      <a:pt x="142" y="103"/>
                    </a:lnTo>
                    <a:lnTo>
                      <a:pt x="135" y="117"/>
                    </a:lnTo>
                    <a:lnTo>
                      <a:pt x="126" y="127"/>
                    </a:lnTo>
                    <a:lnTo>
                      <a:pt x="115" y="136"/>
                    </a:lnTo>
                    <a:lnTo>
                      <a:pt x="103" y="144"/>
                    </a:lnTo>
                    <a:lnTo>
                      <a:pt x="89" y="147"/>
                    </a:lnTo>
                    <a:lnTo>
                      <a:pt x="74" y="148"/>
                    </a:lnTo>
                    <a:lnTo>
                      <a:pt x="74" y="148"/>
                    </a:lnTo>
                    <a:lnTo>
                      <a:pt x="59" y="147"/>
                    </a:lnTo>
                    <a:lnTo>
                      <a:pt x="46" y="144"/>
                    </a:lnTo>
                    <a:lnTo>
                      <a:pt x="32" y="136"/>
                    </a:lnTo>
                    <a:lnTo>
                      <a:pt x="22" y="127"/>
                    </a:lnTo>
                    <a:lnTo>
                      <a:pt x="13" y="117"/>
                    </a:lnTo>
                    <a:lnTo>
                      <a:pt x="6" y="103"/>
                    </a:lnTo>
                    <a:lnTo>
                      <a:pt x="2" y="89"/>
                    </a:lnTo>
                    <a:lnTo>
                      <a:pt x="0" y="74"/>
                    </a:lnTo>
                    <a:lnTo>
                      <a:pt x="0" y="74"/>
                    </a:lnTo>
                    <a:lnTo>
                      <a:pt x="2" y="61"/>
                    </a:lnTo>
                    <a:lnTo>
                      <a:pt x="6" y="46"/>
                    </a:lnTo>
                    <a:lnTo>
                      <a:pt x="13" y="34"/>
                    </a:lnTo>
                    <a:lnTo>
                      <a:pt x="22" y="23"/>
                    </a:lnTo>
                    <a:lnTo>
                      <a:pt x="32" y="14"/>
                    </a:lnTo>
                    <a:lnTo>
                      <a:pt x="46" y="7"/>
                    </a:lnTo>
                    <a:lnTo>
                      <a:pt x="59" y="2"/>
                    </a:lnTo>
                    <a:lnTo>
                      <a:pt x="74" y="0"/>
                    </a:lnTo>
                    <a:lnTo>
                      <a:pt x="74" y="0"/>
                    </a:lnTo>
                    <a:lnTo>
                      <a:pt x="89" y="2"/>
                    </a:lnTo>
                    <a:lnTo>
                      <a:pt x="103" y="7"/>
                    </a:lnTo>
                    <a:lnTo>
                      <a:pt x="115" y="14"/>
                    </a:lnTo>
                    <a:lnTo>
                      <a:pt x="126" y="23"/>
                    </a:lnTo>
                    <a:lnTo>
                      <a:pt x="135" y="34"/>
                    </a:lnTo>
                    <a:lnTo>
                      <a:pt x="142" y="46"/>
                    </a:lnTo>
                    <a:lnTo>
                      <a:pt x="147" y="61"/>
                    </a:lnTo>
                    <a:lnTo>
                      <a:pt x="148" y="74"/>
                    </a:lnTo>
                    <a:lnTo>
                      <a:pt x="148" y="74"/>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0" name="Freeform 454">
                <a:extLst>
                  <a:ext uri="{FF2B5EF4-FFF2-40B4-BE49-F238E27FC236}">
                    <a16:creationId xmlns:a16="http://schemas.microsoft.com/office/drawing/2014/main" id="{890BA8FB-03F9-978E-7308-17031B0CB1D8}"/>
                  </a:ext>
                </a:extLst>
              </p:cNvPr>
              <p:cNvSpPr>
                <a:spLocks/>
              </p:cNvSpPr>
              <p:nvPr/>
            </p:nvSpPr>
            <p:spPr bwMode="auto">
              <a:xfrm>
                <a:off x="2763" y="3828"/>
                <a:ext cx="125" cy="125"/>
              </a:xfrm>
              <a:custGeom>
                <a:avLst/>
                <a:gdLst>
                  <a:gd name="T0" fmla="*/ 125 w 125"/>
                  <a:gd name="T1" fmla="*/ 61 h 125"/>
                  <a:gd name="T2" fmla="*/ 125 w 125"/>
                  <a:gd name="T3" fmla="*/ 61 h 125"/>
                  <a:gd name="T4" fmla="*/ 124 w 125"/>
                  <a:gd name="T5" fmla="*/ 75 h 125"/>
                  <a:gd name="T6" fmla="*/ 121 w 125"/>
                  <a:gd name="T7" fmla="*/ 85 h 125"/>
                  <a:gd name="T8" fmla="*/ 115 w 125"/>
                  <a:gd name="T9" fmla="*/ 96 h 125"/>
                  <a:gd name="T10" fmla="*/ 107 w 125"/>
                  <a:gd name="T11" fmla="*/ 105 h 125"/>
                  <a:gd name="T12" fmla="*/ 98 w 125"/>
                  <a:gd name="T13" fmla="*/ 114 h 125"/>
                  <a:gd name="T14" fmla="*/ 88 w 125"/>
                  <a:gd name="T15" fmla="*/ 119 h 125"/>
                  <a:gd name="T16" fmla="*/ 76 w 125"/>
                  <a:gd name="T17" fmla="*/ 123 h 125"/>
                  <a:gd name="T18" fmla="*/ 63 w 125"/>
                  <a:gd name="T19" fmla="*/ 125 h 125"/>
                  <a:gd name="T20" fmla="*/ 63 w 125"/>
                  <a:gd name="T21" fmla="*/ 125 h 125"/>
                  <a:gd name="T22" fmla="*/ 50 w 125"/>
                  <a:gd name="T23" fmla="*/ 123 h 125"/>
                  <a:gd name="T24" fmla="*/ 39 w 125"/>
                  <a:gd name="T25" fmla="*/ 119 h 125"/>
                  <a:gd name="T26" fmla="*/ 29 w 125"/>
                  <a:gd name="T27" fmla="*/ 114 h 125"/>
                  <a:gd name="T28" fmla="*/ 18 w 125"/>
                  <a:gd name="T29" fmla="*/ 105 h 125"/>
                  <a:gd name="T30" fmla="*/ 11 w 125"/>
                  <a:gd name="T31" fmla="*/ 96 h 125"/>
                  <a:gd name="T32" fmla="*/ 6 w 125"/>
                  <a:gd name="T33" fmla="*/ 85 h 125"/>
                  <a:gd name="T34" fmla="*/ 2 w 125"/>
                  <a:gd name="T35" fmla="*/ 75 h 125"/>
                  <a:gd name="T36" fmla="*/ 0 w 125"/>
                  <a:gd name="T37" fmla="*/ 61 h 125"/>
                  <a:gd name="T38" fmla="*/ 0 w 125"/>
                  <a:gd name="T39" fmla="*/ 61 h 125"/>
                  <a:gd name="T40" fmla="*/ 2 w 125"/>
                  <a:gd name="T41" fmla="*/ 49 h 125"/>
                  <a:gd name="T42" fmla="*/ 6 w 125"/>
                  <a:gd name="T43" fmla="*/ 37 h 125"/>
                  <a:gd name="T44" fmla="*/ 11 w 125"/>
                  <a:gd name="T45" fmla="*/ 27 h 125"/>
                  <a:gd name="T46" fmla="*/ 18 w 125"/>
                  <a:gd name="T47" fmla="*/ 18 h 125"/>
                  <a:gd name="T48" fmla="*/ 29 w 125"/>
                  <a:gd name="T49" fmla="*/ 10 h 125"/>
                  <a:gd name="T50" fmla="*/ 39 w 125"/>
                  <a:gd name="T51" fmla="*/ 4 h 125"/>
                  <a:gd name="T52" fmla="*/ 50 w 125"/>
                  <a:gd name="T53" fmla="*/ 1 h 125"/>
                  <a:gd name="T54" fmla="*/ 63 w 125"/>
                  <a:gd name="T55" fmla="*/ 0 h 125"/>
                  <a:gd name="T56" fmla="*/ 63 w 125"/>
                  <a:gd name="T57" fmla="*/ 0 h 125"/>
                  <a:gd name="T58" fmla="*/ 76 w 125"/>
                  <a:gd name="T59" fmla="*/ 1 h 125"/>
                  <a:gd name="T60" fmla="*/ 88 w 125"/>
                  <a:gd name="T61" fmla="*/ 4 h 125"/>
                  <a:gd name="T62" fmla="*/ 98 w 125"/>
                  <a:gd name="T63" fmla="*/ 10 h 125"/>
                  <a:gd name="T64" fmla="*/ 107 w 125"/>
                  <a:gd name="T65" fmla="*/ 18 h 125"/>
                  <a:gd name="T66" fmla="*/ 115 w 125"/>
                  <a:gd name="T67" fmla="*/ 27 h 125"/>
                  <a:gd name="T68" fmla="*/ 121 w 125"/>
                  <a:gd name="T69" fmla="*/ 37 h 125"/>
                  <a:gd name="T70" fmla="*/ 124 w 125"/>
                  <a:gd name="T71" fmla="*/ 49 h 125"/>
                  <a:gd name="T72" fmla="*/ 125 w 125"/>
                  <a:gd name="T73" fmla="*/ 61 h 125"/>
                  <a:gd name="T74" fmla="*/ 125 w 125"/>
                  <a:gd name="T75" fmla="*/ 6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5">
                    <a:moveTo>
                      <a:pt x="125" y="61"/>
                    </a:moveTo>
                    <a:lnTo>
                      <a:pt x="125" y="61"/>
                    </a:lnTo>
                    <a:lnTo>
                      <a:pt x="124" y="75"/>
                    </a:lnTo>
                    <a:lnTo>
                      <a:pt x="121" y="85"/>
                    </a:lnTo>
                    <a:lnTo>
                      <a:pt x="115" y="96"/>
                    </a:lnTo>
                    <a:lnTo>
                      <a:pt x="107" y="105"/>
                    </a:lnTo>
                    <a:lnTo>
                      <a:pt x="98" y="114"/>
                    </a:lnTo>
                    <a:lnTo>
                      <a:pt x="88" y="119"/>
                    </a:lnTo>
                    <a:lnTo>
                      <a:pt x="76" y="123"/>
                    </a:lnTo>
                    <a:lnTo>
                      <a:pt x="63" y="125"/>
                    </a:lnTo>
                    <a:lnTo>
                      <a:pt x="63" y="125"/>
                    </a:lnTo>
                    <a:lnTo>
                      <a:pt x="50" y="123"/>
                    </a:lnTo>
                    <a:lnTo>
                      <a:pt x="39" y="119"/>
                    </a:lnTo>
                    <a:lnTo>
                      <a:pt x="29" y="114"/>
                    </a:lnTo>
                    <a:lnTo>
                      <a:pt x="18" y="105"/>
                    </a:lnTo>
                    <a:lnTo>
                      <a:pt x="11" y="96"/>
                    </a:lnTo>
                    <a:lnTo>
                      <a:pt x="6" y="85"/>
                    </a:lnTo>
                    <a:lnTo>
                      <a:pt x="2" y="75"/>
                    </a:lnTo>
                    <a:lnTo>
                      <a:pt x="0" y="61"/>
                    </a:lnTo>
                    <a:lnTo>
                      <a:pt x="0" y="61"/>
                    </a:lnTo>
                    <a:lnTo>
                      <a:pt x="2" y="49"/>
                    </a:lnTo>
                    <a:lnTo>
                      <a:pt x="6" y="37"/>
                    </a:lnTo>
                    <a:lnTo>
                      <a:pt x="11" y="27"/>
                    </a:lnTo>
                    <a:lnTo>
                      <a:pt x="18" y="18"/>
                    </a:lnTo>
                    <a:lnTo>
                      <a:pt x="29" y="10"/>
                    </a:lnTo>
                    <a:lnTo>
                      <a:pt x="39" y="4"/>
                    </a:lnTo>
                    <a:lnTo>
                      <a:pt x="50" y="1"/>
                    </a:lnTo>
                    <a:lnTo>
                      <a:pt x="63" y="0"/>
                    </a:lnTo>
                    <a:lnTo>
                      <a:pt x="63" y="0"/>
                    </a:lnTo>
                    <a:lnTo>
                      <a:pt x="76" y="1"/>
                    </a:lnTo>
                    <a:lnTo>
                      <a:pt x="88" y="4"/>
                    </a:lnTo>
                    <a:lnTo>
                      <a:pt x="98" y="10"/>
                    </a:lnTo>
                    <a:lnTo>
                      <a:pt x="107" y="18"/>
                    </a:lnTo>
                    <a:lnTo>
                      <a:pt x="115" y="27"/>
                    </a:lnTo>
                    <a:lnTo>
                      <a:pt x="121" y="37"/>
                    </a:lnTo>
                    <a:lnTo>
                      <a:pt x="124" y="49"/>
                    </a:lnTo>
                    <a:lnTo>
                      <a:pt x="125" y="61"/>
                    </a:lnTo>
                    <a:lnTo>
                      <a:pt x="125" y="61"/>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1" name="Freeform 455">
                <a:extLst>
                  <a:ext uri="{FF2B5EF4-FFF2-40B4-BE49-F238E27FC236}">
                    <a16:creationId xmlns:a16="http://schemas.microsoft.com/office/drawing/2014/main" id="{C1781A35-551D-F6A3-E39C-5F2B102F6459}"/>
                  </a:ext>
                </a:extLst>
              </p:cNvPr>
              <p:cNvSpPr>
                <a:spLocks/>
              </p:cNvSpPr>
              <p:nvPr/>
            </p:nvSpPr>
            <p:spPr bwMode="auto">
              <a:xfrm>
                <a:off x="2967" y="3825"/>
                <a:ext cx="114" cy="114"/>
              </a:xfrm>
              <a:custGeom>
                <a:avLst/>
                <a:gdLst>
                  <a:gd name="T0" fmla="*/ 114 w 114"/>
                  <a:gd name="T1" fmla="*/ 57 h 114"/>
                  <a:gd name="T2" fmla="*/ 114 w 114"/>
                  <a:gd name="T3" fmla="*/ 57 h 114"/>
                  <a:gd name="T4" fmla="*/ 113 w 114"/>
                  <a:gd name="T5" fmla="*/ 67 h 114"/>
                  <a:gd name="T6" fmla="*/ 110 w 114"/>
                  <a:gd name="T7" fmla="*/ 79 h 114"/>
                  <a:gd name="T8" fmla="*/ 104 w 114"/>
                  <a:gd name="T9" fmla="*/ 88 h 114"/>
                  <a:gd name="T10" fmla="*/ 98 w 114"/>
                  <a:gd name="T11" fmla="*/ 98 h 114"/>
                  <a:gd name="T12" fmla="*/ 89 w 114"/>
                  <a:gd name="T13" fmla="*/ 104 h 114"/>
                  <a:gd name="T14" fmla="*/ 80 w 114"/>
                  <a:gd name="T15" fmla="*/ 110 h 114"/>
                  <a:gd name="T16" fmla="*/ 67 w 114"/>
                  <a:gd name="T17" fmla="*/ 113 h 114"/>
                  <a:gd name="T18" fmla="*/ 57 w 114"/>
                  <a:gd name="T19" fmla="*/ 114 h 114"/>
                  <a:gd name="T20" fmla="*/ 57 w 114"/>
                  <a:gd name="T21" fmla="*/ 114 h 114"/>
                  <a:gd name="T22" fmla="*/ 45 w 114"/>
                  <a:gd name="T23" fmla="*/ 113 h 114"/>
                  <a:gd name="T24" fmla="*/ 34 w 114"/>
                  <a:gd name="T25" fmla="*/ 110 h 114"/>
                  <a:gd name="T26" fmla="*/ 25 w 114"/>
                  <a:gd name="T27" fmla="*/ 104 h 114"/>
                  <a:gd name="T28" fmla="*/ 16 w 114"/>
                  <a:gd name="T29" fmla="*/ 98 h 114"/>
                  <a:gd name="T30" fmla="*/ 10 w 114"/>
                  <a:gd name="T31" fmla="*/ 88 h 114"/>
                  <a:gd name="T32" fmla="*/ 4 w 114"/>
                  <a:gd name="T33" fmla="*/ 79 h 114"/>
                  <a:gd name="T34" fmla="*/ 1 w 114"/>
                  <a:gd name="T35" fmla="*/ 67 h 114"/>
                  <a:gd name="T36" fmla="*/ 0 w 114"/>
                  <a:gd name="T37" fmla="*/ 57 h 114"/>
                  <a:gd name="T38" fmla="*/ 0 w 114"/>
                  <a:gd name="T39" fmla="*/ 57 h 114"/>
                  <a:gd name="T40" fmla="*/ 1 w 114"/>
                  <a:gd name="T41" fmla="*/ 45 h 114"/>
                  <a:gd name="T42" fmla="*/ 4 w 114"/>
                  <a:gd name="T43" fmla="*/ 34 h 114"/>
                  <a:gd name="T44" fmla="*/ 10 w 114"/>
                  <a:gd name="T45" fmla="*/ 25 h 114"/>
                  <a:gd name="T46" fmla="*/ 16 w 114"/>
                  <a:gd name="T47" fmla="*/ 16 h 114"/>
                  <a:gd name="T48" fmla="*/ 25 w 114"/>
                  <a:gd name="T49" fmla="*/ 10 h 114"/>
                  <a:gd name="T50" fmla="*/ 34 w 114"/>
                  <a:gd name="T51" fmla="*/ 4 h 114"/>
                  <a:gd name="T52" fmla="*/ 45 w 114"/>
                  <a:gd name="T53" fmla="*/ 1 h 114"/>
                  <a:gd name="T54" fmla="*/ 57 w 114"/>
                  <a:gd name="T55" fmla="*/ 0 h 114"/>
                  <a:gd name="T56" fmla="*/ 57 w 114"/>
                  <a:gd name="T57" fmla="*/ 0 h 114"/>
                  <a:gd name="T58" fmla="*/ 67 w 114"/>
                  <a:gd name="T59" fmla="*/ 1 h 114"/>
                  <a:gd name="T60" fmla="*/ 80 w 114"/>
                  <a:gd name="T61" fmla="*/ 4 h 114"/>
                  <a:gd name="T62" fmla="*/ 89 w 114"/>
                  <a:gd name="T63" fmla="*/ 10 h 114"/>
                  <a:gd name="T64" fmla="*/ 98 w 114"/>
                  <a:gd name="T65" fmla="*/ 16 h 114"/>
                  <a:gd name="T66" fmla="*/ 104 w 114"/>
                  <a:gd name="T67" fmla="*/ 25 h 114"/>
                  <a:gd name="T68" fmla="*/ 110 w 114"/>
                  <a:gd name="T69" fmla="*/ 34 h 114"/>
                  <a:gd name="T70" fmla="*/ 113 w 114"/>
                  <a:gd name="T71" fmla="*/ 45 h 114"/>
                  <a:gd name="T72" fmla="*/ 114 w 114"/>
                  <a:gd name="T73" fmla="*/ 57 h 114"/>
                  <a:gd name="T74" fmla="*/ 114 w 114"/>
                  <a:gd name="T75"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4" h="114">
                    <a:moveTo>
                      <a:pt x="114" y="57"/>
                    </a:moveTo>
                    <a:lnTo>
                      <a:pt x="114" y="57"/>
                    </a:lnTo>
                    <a:lnTo>
                      <a:pt x="113" y="67"/>
                    </a:lnTo>
                    <a:lnTo>
                      <a:pt x="110" y="79"/>
                    </a:lnTo>
                    <a:lnTo>
                      <a:pt x="104" y="88"/>
                    </a:lnTo>
                    <a:lnTo>
                      <a:pt x="98" y="98"/>
                    </a:lnTo>
                    <a:lnTo>
                      <a:pt x="89" y="104"/>
                    </a:lnTo>
                    <a:lnTo>
                      <a:pt x="80" y="110"/>
                    </a:lnTo>
                    <a:lnTo>
                      <a:pt x="67" y="113"/>
                    </a:lnTo>
                    <a:lnTo>
                      <a:pt x="57" y="114"/>
                    </a:lnTo>
                    <a:lnTo>
                      <a:pt x="57" y="114"/>
                    </a:lnTo>
                    <a:lnTo>
                      <a:pt x="45" y="113"/>
                    </a:lnTo>
                    <a:lnTo>
                      <a:pt x="34" y="110"/>
                    </a:lnTo>
                    <a:lnTo>
                      <a:pt x="25" y="104"/>
                    </a:lnTo>
                    <a:lnTo>
                      <a:pt x="16" y="98"/>
                    </a:lnTo>
                    <a:lnTo>
                      <a:pt x="10" y="88"/>
                    </a:lnTo>
                    <a:lnTo>
                      <a:pt x="4" y="79"/>
                    </a:lnTo>
                    <a:lnTo>
                      <a:pt x="1" y="67"/>
                    </a:lnTo>
                    <a:lnTo>
                      <a:pt x="0" y="57"/>
                    </a:lnTo>
                    <a:lnTo>
                      <a:pt x="0" y="57"/>
                    </a:lnTo>
                    <a:lnTo>
                      <a:pt x="1" y="45"/>
                    </a:lnTo>
                    <a:lnTo>
                      <a:pt x="4" y="34"/>
                    </a:lnTo>
                    <a:lnTo>
                      <a:pt x="10" y="25"/>
                    </a:lnTo>
                    <a:lnTo>
                      <a:pt x="16" y="16"/>
                    </a:lnTo>
                    <a:lnTo>
                      <a:pt x="25" y="10"/>
                    </a:lnTo>
                    <a:lnTo>
                      <a:pt x="34" y="4"/>
                    </a:lnTo>
                    <a:lnTo>
                      <a:pt x="45" y="1"/>
                    </a:lnTo>
                    <a:lnTo>
                      <a:pt x="57" y="0"/>
                    </a:lnTo>
                    <a:lnTo>
                      <a:pt x="57" y="0"/>
                    </a:lnTo>
                    <a:lnTo>
                      <a:pt x="67" y="1"/>
                    </a:lnTo>
                    <a:lnTo>
                      <a:pt x="80" y="4"/>
                    </a:lnTo>
                    <a:lnTo>
                      <a:pt x="89" y="10"/>
                    </a:lnTo>
                    <a:lnTo>
                      <a:pt x="98" y="16"/>
                    </a:lnTo>
                    <a:lnTo>
                      <a:pt x="104" y="25"/>
                    </a:lnTo>
                    <a:lnTo>
                      <a:pt x="110" y="34"/>
                    </a:lnTo>
                    <a:lnTo>
                      <a:pt x="113" y="45"/>
                    </a:lnTo>
                    <a:lnTo>
                      <a:pt x="114" y="57"/>
                    </a:lnTo>
                    <a:lnTo>
                      <a:pt x="114" y="57"/>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2" name="Freeform 456">
                <a:extLst>
                  <a:ext uri="{FF2B5EF4-FFF2-40B4-BE49-F238E27FC236}">
                    <a16:creationId xmlns:a16="http://schemas.microsoft.com/office/drawing/2014/main" id="{941F5167-0615-D927-B34B-030310DE1A6F}"/>
                  </a:ext>
                </a:extLst>
              </p:cNvPr>
              <p:cNvSpPr>
                <a:spLocks/>
              </p:cNvSpPr>
              <p:nvPr/>
            </p:nvSpPr>
            <p:spPr bwMode="auto">
              <a:xfrm>
                <a:off x="3000" y="3933"/>
                <a:ext cx="83" cy="84"/>
              </a:xfrm>
              <a:custGeom>
                <a:avLst/>
                <a:gdLst>
                  <a:gd name="T0" fmla="*/ 83 w 83"/>
                  <a:gd name="T1" fmla="*/ 42 h 84"/>
                  <a:gd name="T2" fmla="*/ 83 w 83"/>
                  <a:gd name="T3" fmla="*/ 42 h 84"/>
                  <a:gd name="T4" fmla="*/ 83 w 83"/>
                  <a:gd name="T5" fmla="*/ 50 h 84"/>
                  <a:gd name="T6" fmla="*/ 80 w 83"/>
                  <a:gd name="T7" fmla="*/ 59 h 84"/>
                  <a:gd name="T8" fmla="*/ 77 w 83"/>
                  <a:gd name="T9" fmla="*/ 65 h 84"/>
                  <a:gd name="T10" fmla="*/ 71 w 83"/>
                  <a:gd name="T11" fmla="*/ 71 h 84"/>
                  <a:gd name="T12" fmla="*/ 65 w 83"/>
                  <a:gd name="T13" fmla="*/ 77 h 84"/>
                  <a:gd name="T14" fmla="*/ 57 w 83"/>
                  <a:gd name="T15" fmla="*/ 80 h 84"/>
                  <a:gd name="T16" fmla="*/ 50 w 83"/>
                  <a:gd name="T17" fmla="*/ 83 h 84"/>
                  <a:gd name="T18" fmla="*/ 42 w 83"/>
                  <a:gd name="T19" fmla="*/ 84 h 84"/>
                  <a:gd name="T20" fmla="*/ 42 w 83"/>
                  <a:gd name="T21" fmla="*/ 84 h 84"/>
                  <a:gd name="T22" fmla="*/ 33 w 83"/>
                  <a:gd name="T23" fmla="*/ 83 h 84"/>
                  <a:gd name="T24" fmla="*/ 25 w 83"/>
                  <a:gd name="T25" fmla="*/ 80 h 84"/>
                  <a:gd name="T26" fmla="*/ 18 w 83"/>
                  <a:gd name="T27" fmla="*/ 77 h 84"/>
                  <a:gd name="T28" fmla="*/ 12 w 83"/>
                  <a:gd name="T29" fmla="*/ 71 h 84"/>
                  <a:gd name="T30" fmla="*/ 7 w 83"/>
                  <a:gd name="T31" fmla="*/ 65 h 84"/>
                  <a:gd name="T32" fmla="*/ 3 w 83"/>
                  <a:gd name="T33" fmla="*/ 59 h 84"/>
                  <a:gd name="T34" fmla="*/ 0 w 83"/>
                  <a:gd name="T35" fmla="*/ 50 h 84"/>
                  <a:gd name="T36" fmla="*/ 0 w 83"/>
                  <a:gd name="T37" fmla="*/ 42 h 84"/>
                  <a:gd name="T38" fmla="*/ 0 w 83"/>
                  <a:gd name="T39" fmla="*/ 42 h 84"/>
                  <a:gd name="T40" fmla="*/ 0 w 83"/>
                  <a:gd name="T41" fmla="*/ 33 h 84"/>
                  <a:gd name="T42" fmla="*/ 3 w 83"/>
                  <a:gd name="T43" fmla="*/ 26 h 84"/>
                  <a:gd name="T44" fmla="*/ 7 w 83"/>
                  <a:gd name="T45" fmla="*/ 18 h 84"/>
                  <a:gd name="T46" fmla="*/ 12 w 83"/>
                  <a:gd name="T47" fmla="*/ 12 h 84"/>
                  <a:gd name="T48" fmla="*/ 18 w 83"/>
                  <a:gd name="T49" fmla="*/ 8 h 84"/>
                  <a:gd name="T50" fmla="*/ 25 w 83"/>
                  <a:gd name="T51" fmla="*/ 3 h 84"/>
                  <a:gd name="T52" fmla="*/ 33 w 83"/>
                  <a:gd name="T53" fmla="*/ 2 h 84"/>
                  <a:gd name="T54" fmla="*/ 42 w 83"/>
                  <a:gd name="T55" fmla="*/ 0 h 84"/>
                  <a:gd name="T56" fmla="*/ 42 w 83"/>
                  <a:gd name="T57" fmla="*/ 0 h 84"/>
                  <a:gd name="T58" fmla="*/ 50 w 83"/>
                  <a:gd name="T59" fmla="*/ 2 h 84"/>
                  <a:gd name="T60" fmla="*/ 57 w 83"/>
                  <a:gd name="T61" fmla="*/ 3 h 84"/>
                  <a:gd name="T62" fmla="*/ 65 w 83"/>
                  <a:gd name="T63" fmla="*/ 8 h 84"/>
                  <a:gd name="T64" fmla="*/ 71 w 83"/>
                  <a:gd name="T65" fmla="*/ 12 h 84"/>
                  <a:gd name="T66" fmla="*/ 77 w 83"/>
                  <a:gd name="T67" fmla="*/ 18 h 84"/>
                  <a:gd name="T68" fmla="*/ 80 w 83"/>
                  <a:gd name="T69" fmla="*/ 26 h 84"/>
                  <a:gd name="T70" fmla="*/ 83 w 83"/>
                  <a:gd name="T71" fmla="*/ 33 h 84"/>
                  <a:gd name="T72" fmla="*/ 83 w 83"/>
                  <a:gd name="T73" fmla="*/ 42 h 84"/>
                  <a:gd name="T74" fmla="*/ 83 w 83"/>
                  <a:gd name="T7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84">
                    <a:moveTo>
                      <a:pt x="83" y="42"/>
                    </a:moveTo>
                    <a:lnTo>
                      <a:pt x="83" y="42"/>
                    </a:lnTo>
                    <a:lnTo>
                      <a:pt x="83" y="50"/>
                    </a:lnTo>
                    <a:lnTo>
                      <a:pt x="80" y="59"/>
                    </a:lnTo>
                    <a:lnTo>
                      <a:pt x="77" y="65"/>
                    </a:lnTo>
                    <a:lnTo>
                      <a:pt x="71" y="71"/>
                    </a:lnTo>
                    <a:lnTo>
                      <a:pt x="65" y="77"/>
                    </a:lnTo>
                    <a:lnTo>
                      <a:pt x="57" y="80"/>
                    </a:lnTo>
                    <a:lnTo>
                      <a:pt x="50" y="83"/>
                    </a:lnTo>
                    <a:lnTo>
                      <a:pt x="42" y="84"/>
                    </a:lnTo>
                    <a:lnTo>
                      <a:pt x="42" y="84"/>
                    </a:lnTo>
                    <a:lnTo>
                      <a:pt x="33" y="83"/>
                    </a:lnTo>
                    <a:lnTo>
                      <a:pt x="25" y="80"/>
                    </a:lnTo>
                    <a:lnTo>
                      <a:pt x="18" y="77"/>
                    </a:lnTo>
                    <a:lnTo>
                      <a:pt x="12" y="71"/>
                    </a:lnTo>
                    <a:lnTo>
                      <a:pt x="7" y="65"/>
                    </a:lnTo>
                    <a:lnTo>
                      <a:pt x="3" y="59"/>
                    </a:lnTo>
                    <a:lnTo>
                      <a:pt x="0" y="50"/>
                    </a:lnTo>
                    <a:lnTo>
                      <a:pt x="0" y="42"/>
                    </a:lnTo>
                    <a:lnTo>
                      <a:pt x="0" y="42"/>
                    </a:lnTo>
                    <a:lnTo>
                      <a:pt x="0" y="33"/>
                    </a:lnTo>
                    <a:lnTo>
                      <a:pt x="3" y="26"/>
                    </a:lnTo>
                    <a:lnTo>
                      <a:pt x="7" y="18"/>
                    </a:lnTo>
                    <a:lnTo>
                      <a:pt x="12" y="12"/>
                    </a:lnTo>
                    <a:lnTo>
                      <a:pt x="18" y="8"/>
                    </a:lnTo>
                    <a:lnTo>
                      <a:pt x="25" y="3"/>
                    </a:lnTo>
                    <a:lnTo>
                      <a:pt x="33" y="2"/>
                    </a:lnTo>
                    <a:lnTo>
                      <a:pt x="42" y="0"/>
                    </a:lnTo>
                    <a:lnTo>
                      <a:pt x="42" y="0"/>
                    </a:lnTo>
                    <a:lnTo>
                      <a:pt x="50" y="2"/>
                    </a:lnTo>
                    <a:lnTo>
                      <a:pt x="57" y="3"/>
                    </a:lnTo>
                    <a:lnTo>
                      <a:pt x="65" y="8"/>
                    </a:lnTo>
                    <a:lnTo>
                      <a:pt x="71" y="12"/>
                    </a:lnTo>
                    <a:lnTo>
                      <a:pt x="77" y="18"/>
                    </a:lnTo>
                    <a:lnTo>
                      <a:pt x="80" y="26"/>
                    </a:lnTo>
                    <a:lnTo>
                      <a:pt x="83" y="33"/>
                    </a:lnTo>
                    <a:lnTo>
                      <a:pt x="83" y="42"/>
                    </a:lnTo>
                    <a:lnTo>
                      <a:pt x="83" y="42"/>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3" name="Freeform 457">
                <a:extLst>
                  <a:ext uri="{FF2B5EF4-FFF2-40B4-BE49-F238E27FC236}">
                    <a16:creationId xmlns:a16="http://schemas.microsoft.com/office/drawing/2014/main" id="{C45FAB5C-6CF5-072C-23C8-CDE4E86367BB}"/>
                  </a:ext>
                </a:extLst>
              </p:cNvPr>
              <p:cNvSpPr>
                <a:spLocks/>
              </p:cNvSpPr>
              <p:nvPr/>
            </p:nvSpPr>
            <p:spPr bwMode="auto">
              <a:xfrm>
                <a:off x="2420" y="4233"/>
                <a:ext cx="119" cy="121"/>
              </a:xfrm>
              <a:custGeom>
                <a:avLst/>
                <a:gdLst>
                  <a:gd name="T0" fmla="*/ 119 w 119"/>
                  <a:gd name="T1" fmla="*/ 60 h 121"/>
                  <a:gd name="T2" fmla="*/ 119 w 119"/>
                  <a:gd name="T3" fmla="*/ 60 h 121"/>
                  <a:gd name="T4" fmla="*/ 117 w 119"/>
                  <a:gd name="T5" fmla="*/ 72 h 121"/>
                  <a:gd name="T6" fmla="*/ 114 w 119"/>
                  <a:gd name="T7" fmla="*/ 83 h 121"/>
                  <a:gd name="T8" fmla="*/ 108 w 119"/>
                  <a:gd name="T9" fmla="*/ 93 h 121"/>
                  <a:gd name="T10" fmla="*/ 102 w 119"/>
                  <a:gd name="T11" fmla="*/ 103 h 121"/>
                  <a:gd name="T12" fmla="*/ 93 w 119"/>
                  <a:gd name="T13" fmla="*/ 110 h 121"/>
                  <a:gd name="T14" fmla="*/ 82 w 119"/>
                  <a:gd name="T15" fmla="*/ 115 h 121"/>
                  <a:gd name="T16" fmla="*/ 72 w 119"/>
                  <a:gd name="T17" fmla="*/ 119 h 121"/>
                  <a:gd name="T18" fmla="*/ 60 w 119"/>
                  <a:gd name="T19" fmla="*/ 121 h 121"/>
                  <a:gd name="T20" fmla="*/ 60 w 119"/>
                  <a:gd name="T21" fmla="*/ 121 h 121"/>
                  <a:gd name="T22" fmla="*/ 48 w 119"/>
                  <a:gd name="T23" fmla="*/ 119 h 121"/>
                  <a:gd name="T24" fmla="*/ 36 w 119"/>
                  <a:gd name="T25" fmla="*/ 115 h 121"/>
                  <a:gd name="T26" fmla="*/ 25 w 119"/>
                  <a:gd name="T27" fmla="*/ 110 h 121"/>
                  <a:gd name="T28" fmla="*/ 18 w 119"/>
                  <a:gd name="T29" fmla="*/ 103 h 121"/>
                  <a:gd name="T30" fmla="*/ 10 w 119"/>
                  <a:gd name="T31" fmla="*/ 93 h 121"/>
                  <a:gd name="T32" fmla="*/ 4 w 119"/>
                  <a:gd name="T33" fmla="*/ 83 h 121"/>
                  <a:gd name="T34" fmla="*/ 1 w 119"/>
                  <a:gd name="T35" fmla="*/ 72 h 121"/>
                  <a:gd name="T36" fmla="*/ 0 w 119"/>
                  <a:gd name="T37" fmla="*/ 60 h 121"/>
                  <a:gd name="T38" fmla="*/ 0 w 119"/>
                  <a:gd name="T39" fmla="*/ 60 h 121"/>
                  <a:gd name="T40" fmla="*/ 1 w 119"/>
                  <a:gd name="T41" fmla="*/ 48 h 121"/>
                  <a:gd name="T42" fmla="*/ 4 w 119"/>
                  <a:gd name="T43" fmla="*/ 38 h 121"/>
                  <a:gd name="T44" fmla="*/ 10 w 119"/>
                  <a:gd name="T45" fmla="*/ 27 h 121"/>
                  <a:gd name="T46" fmla="*/ 18 w 119"/>
                  <a:gd name="T47" fmla="*/ 18 h 121"/>
                  <a:gd name="T48" fmla="*/ 25 w 119"/>
                  <a:gd name="T49" fmla="*/ 11 h 121"/>
                  <a:gd name="T50" fmla="*/ 36 w 119"/>
                  <a:gd name="T51" fmla="*/ 6 h 121"/>
                  <a:gd name="T52" fmla="*/ 48 w 119"/>
                  <a:gd name="T53" fmla="*/ 2 h 121"/>
                  <a:gd name="T54" fmla="*/ 60 w 119"/>
                  <a:gd name="T55" fmla="*/ 0 h 121"/>
                  <a:gd name="T56" fmla="*/ 60 w 119"/>
                  <a:gd name="T57" fmla="*/ 0 h 121"/>
                  <a:gd name="T58" fmla="*/ 72 w 119"/>
                  <a:gd name="T59" fmla="*/ 2 h 121"/>
                  <a:gd name="T60" fmla="*/ 82 w 119"/>
                  <a:gd name="T61" fmla="*/ 6 h 121"/>
                  <a:gd name="T62" fmla="*/ 93 w 119"/>
                  <a:gd name="T63" fmla="*/ 11 h 121"/>
                  <a:gd name="T64" fmla="*/ 102 w 119"/>
                  <a:gd name="T65" fmla="*/ 18 h 121"/>
                  <a:gd name="T66" fmla="*/ 108 w 119"/>
                  <a:gd name="T67" fmla="*/ 27 h 121"/>
                  <a:gd name="T68" fmla="*/ 114 w 119"/>
                  <a:gd name="T69" fmla="*/ 38 h 121"/>
                  <a:gd name="T70" fmla="*/ 117 w 119"/>
                  <a:gd name="T71" fmla="*/ 48 h 121"/>
                  <a:gd name="T72" fmla="*/ 119 w 119"/>
                  <a:gd name="T73" fmla="*/ 60 h 121"/>
                  <a:gd name="T74" fmla="*/ 119 w 119"/>
                  <a:gd name="T75" fmla="*/ 6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21">
                    <a:moveTo>
                      <a:pt x="119" y="60"/>
                    </a:moveTo>
                    <a:lnTo>
                      <a:pt x="119" y="60"/>
                    </a:lnTo>
                    <a:lnTo>
                      <a:pt x="117" y="72"/>
                    </a:lnTo>
                    <a:lnTo>
                      <a:pt x="114" y="83"/>
                    </a:lnTo>
                    <a:lnTo>
                      <a:pt x="108" y="93"/>
                    </a:lnTo>
                    <a:lnTo>
                      <a:pt x="102" y="103"/>
                    </a:lnTo>
                    <a:lnTo>
                      <a:pt x="93" y="110"/>
                    </a:lnTo>
                    <a:lnTo>
                      <a:pt x="82" y="115"/>
                    </a:lnTo>
                    <a:lnTo>
                      <a:pt x="72" y="119"/>
                    </a:lnTo>
                    <a:lnTo>
                      <a:pt x="60" y="121"/>
                    </a:lnTo>
                    <a:lnTo>
                      <a:pt x="60" y="121"/>
                    </a:lnTo>
                    <a:lnTo>
                      <a:pt x="48" y="119"/>
                    </a:lnTo>
                    <a:lnTo>
                      <a:pt x="36" y="115"/>
                    </a:lnTo>
                    <a:lnTo>
                      <a:pt x="25" y="110"/>
                    </a:lnTo>
                    <a:lnTo>
                      <a:pt x="18" y="103"/>
                    </a:lnTo>
                    <a:lnTo>
                      <a:pt x="10" y="93"/>
                    </a:lnTo>
                    <a:lnTo>
                      <a:pt x="4" y="83"/>
                    </a:lnTo>
                    <a:lnTo>
                      <a:pt x="1" y="72"/>
                    </a:lnTo>
                    <a:lnTo>
                      <a:pt x="0" y="60"/>
                    </a:lnTo>
                    <a:lnTo>
                      <a:pt x="0" y="60"/>
                    </a:lnTo>
                    <a:lnTo>
                      <a:pt x="1" y="48"/>
                    </a:lnTo>
                    <a:lnTo>
                      <a:pt x="4" y="38"/>
                    </a:lnTo>
                    <a:lnTo>
                      <a:pt x="10" y="27"/>
                    </a:lnTo>
                    <a:lnTo>
                      <a:pt x="18" y="18"/>
                    </a:lnTo>
                    <a:lnTo>
                      <a:pt x="25" y="11"/>
                    </a:lnTo>
                    <a:lnTo>
                      <a:pt x="36" y="6"/>
                    </a:lnTo>
                    <a:lnTo>
                      <a:pt x="48" y="2"/>
                    </a:lnTo>
                    <a:lnTo>
                      <a:pt x="60" y="0"/>
                    </a:lnTo>
                    <a:lnTo>
                      <a:pt x="60" y="0"/>
                    </a:lnTo>
                    <a:lnTo>
                      <a:pt x="72" y="2"/>
                    </a:lnTo>
                    <a:lnTo>
                      <a:pt x="82" y="6"/>
                    </a:lnTo>
                    <a:lnTo>
                      <a:pt x="93" y="11"/>
                    </a:lnTo>
                    <a:lnTo>
                      <a:pt x="102" y="18"/>
                    </a:lnTo>
                    <a:lnTo>
                      <a:pt x="108" y="27"/>
                    </a:lnTo>
                    <a:lnTo>
                      <a:pt x="114" y="38"/>
                    </a:lnTo>
                    <a:lnTo>
                      <a:pt x="117" y="48"/>
                    </a:lnTo>
                    <a:lnTo>
                      <a:pt x="119" y="60"/>
                    </a:lnTo>
                    <a:lnTo>
                      <a:pt x="119" y="60"/>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4" name="Freeform 458">
                <a:extLst>
                  <a:ext uri="{FF2B5EF4-FFF2-40B4-BE49-F238E27FC236}">
                    <a16:creationId xmlns:a16="http://schemas.microsoft.com/office/drawing/2014/main" id="{BE78E63A-D4BB-BDA4-79F9-56E162165689}"/>
                  </a:ext>
                </a:extLst>
              </p:cNvPr>
              <p:cNvSpPr>
                <a:spLocks/>
              </p:cNvSpPr>
              <p:nvPr/>
            </p:nvSpPr>
            <p:spPr bwMode="auto">
              <a:xfrm>
                <a:off x="2463" y="4307"/>
                <a:ext cx="119" cy="119"/>
              </a:xfrm>
              <a:custGeom>
                <a:avLst/>
                <a:gdLst>
                  <a:gd name="T0" fmla="*/ 119 w 119"/>
                  <a:gd name="T1" fmla="*/ 60 h 119"/>
                  <a:gd name="T2" fmla="*/ 119 w 119"/>
                  <a:gd name="T3" fmla="*/ 60 h 119"/>
                  <a:gd name="T4" fmla="*/ 118 w 119"/>
                  <a:gd name="T5" fmla="*/ 72 h 119"/>
                  <a:gd name="T6" fmla="*/ 115 w 119"/>
                  <a:gd name="T7" fmla="*/ 83 h 119"/>
                  <a:gd name="T8" fmla="*/ 109 w 119"/>
                  <a:gd name="T9" fmla="*/ 93 h 119"/>
                  <a:gd name="T10" fmla="*/ 101 w 119"/>
                  <a:gd name="T11" fmla="*/ 102 h 119"/>
                  <a:gd name="T12" fmla="*/ 92 w 119"/>
                  <a:gd name="T13" fmla="*/ 108 h 119"/>
                  <a:gd name="T14" fmla="*/ 83 w 119"/>
                  <a:gd name="T15" fmla="*/ 114 h 119"/>
                  <a:gd name="T16" fmla="*/ 71 w 119"/>
                  <a:gd name="T17" fmla="*/ 117 h 119"/>
                  <a:gd name="T18" fmla="*/ 59 w 119"/>
                  <a:gd name="T19" fmla="*/ 119 h 119"/>
                  <a:gd name="T20" fmla="*/ 59 w 119"/>
                  <a:gd name="T21" fmla="*/ 119 h 119"/>
                  <a:gd name="T22" fmla="*/ 47 w 119"/>
                  <a:gd name="T23" fmla="*/ 117 h 119"/>
                  <a:gd name="T24" fmla="*/ 36 w 119"/>
                  <a:gd name="T25" fmla="*/ 114 h 119"/>
                  <a:gd name="T26" fmla="*/ 26 w 119"/>
                  <a:gd name="T27" fmla="*/ 108 h 119"/>
                  <a:gd name="T28" fmla="*/ 17 w 119"/>
                  <a:gd name="T29" fmla="*/ 102 h 119"/>
                  <a:gd name="T30" fmla="*/ 11 w 119"/>
                  <a:gd name="T31" fmla="*/ 93 h 119"/>
                  <a:gd name="T32" fmla="*/ 5 w 119"/>
                  <a:gd name="T33" fmla="*/ 83 h 119"/>
                  <a:gd name="T34" fmla="*/ 2 w 119"/>
                  <a:gd name="T35" fmla="*/ 72 h 119"/>
                  <a:gd name="T36" fmla="*/ 0 w 119"/>
                  <a:gd name="T37" fmla="*/ 60 h 119"/>
                  <a:gd name="T38" fmla="*/ 0 w 119"/>
                  <a:gd name="T39" fmla="*/ 60 h 119"/>
                  <a:gd name="T40" fmla="*/ 2 w 119"/>
                  <a:gd name="T41" fmla="*/ 48 h 119"/>
                  <a:gd name="T42" fmla="*/ 5 w 119"/>
                  <a:gd name="T43" fmla="*/ 36 h 119"/>
                  <a:gd name="T44" fmla="*/ 11 w 119"/>
                  <a:gd name="T45" fmla="*/ 26 h 119"/>
                  <a:gd name="T46" fmla="*/ 17 w 119"/>
                  <a:gd name="T47" fmla="*/ 18 h 119"/>
                  <a:gd name="T48" fmla="*/ 26 w 119"/>
                  <a:gd name="T49" fmla="*/ 10 h 119"/>
                  <a:gd name="T50" fmla="*/ 36 w 119"/>
                  <a:gd name="T51" fmla="*/ 4 h 119"/>
                  <a:gd name="T52" fmla="*/ 47 w 119"/>
                  <a:gd name="T53" fmla="*/ 1 h 119"/>
                  <a:gd name="T54" fmla="*/ 59 w 119"/>
                  <a:gd name="T55" fmla="*/ 0 h 119"/>
                  <a:gd name="T56" fmla="*/ 59 w 119"/>
                  <a:gd name="T57" fmla="*/ 0 h 119"/>
                  <a:gd name="T58" fmla="*/ 71 w 119"/>
                  <a:gd name="T59" fmla="*/ 1 h 119"/>
                  <a:gd name="T60" fmla="*/ 83 w 119"/>
                  <a:gd name="T61" fmla="*/ 4 h 119"/>
                  <a:gd name="T62" fmla="*/ 92 w 119"/>
                  <a:gd name="T63" fmla="*/ 10 h 119"/>
                  <a:gd name="T64" fmla="*/ 101 w 119"/>
                  <a:gd name="T65" fmla="*/ 18 h 119"/>
                  <a:gd name="T66" fmla="*/ 109 w 119"/>
                  <a:gd name="T67" fmla="*/ 26 h 119"/>
                  <a:gd name="T68" fmla="*/ 115 w 119"/>
                  <a:gd name="T69" fmla="*/ 36 h 119"/>
                  <a:gd name="T70" fmla="*/ 118 w 119"/>
                  <a:gd name="T71" fmla="*/ 48 h 119"/>
                  <a:gd name="T72" fmla="*/ 119 w 119"/>
                  <a:gd name="T73" fmla="*/ 60 h 119"/>
                  <a:gd name="T74" fmla="*/ 119 w 119"/>
                  <a:gd name="T75"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19">
                    <a:moveTo>
                      <a:pt x="119" y="60"/>
                    </a:moveTo>
                    <a:lnTo>
                      <a:pt x="119" y="60"/>
                    </a:lnTo>
                    <a:lnTo>
                      <a:pt x="118" y="72"/>
                    </a:lnTo>
                    <a:lnTo>
                      <a:pt x="115" y="83"/>
                    </a:lnTo>
                    <a:lnTo>
                      <a:pt x="109" y="93"/>
                    </a:lnTo>
                    <a:lnTo>
                      <a:pt x="101" y="102"/>
                    </a:lnTo>
                    <a:lnTo>
                      <a:pt x="92" y="108"/>
                    </a:lnTo>
                    <a:lnTo>
                      <a:pt x="83" y="114"/>
                    </a:lnTo>
                    <a:lnTo>
                      <a:pt x="71" y="117"/>
                    </a:lnTo>
                    <a:lnTo>
                      <a:pt x="59" y="119"/>
                    </a:lnTo>
                    <a:lnTo>
                      <a:pt x="59" y="119"/>
                    </a:lnTo>
                    <a:lnTo>
                      <a:pt x="47" y="117"/>
                    </a:lnTo>
                    <a:lnTo>
                      <a:pt x="36" y="114"/>
                    </a:lnTo>
                    <a:lnTo>
                      <a:pt x="26" y="108"/>
                    </a:lnTo>
                    <a:lnTo>
                      <a:pt x="17" y="102"/>
                    </a:lnTo>
                    <a:lnTo>
                      <a:pt x="11" y="93"/>
                    </a:lnTo>
                    <a:lnTo>
                      <a:pt x="5" y="83"/>
                    </a:lnTo>
                    <a:lnTo>
                      <a:pt x="2" y="72"/>
                    </a:lnTo>
                    <a:lnTo>
                      <a:pt x="0" y="60"/>
                    </a:lnTo>
                    <a:lnTo>
                      <a:pt x="0" y="60"/>
                    </a:lnTo>
                    <a:lnTo>
                      <a:pt x="2" y="48"/>
                    </a:lnTo>
                    <a:lnTo>
                      <a:pt x="5" y="36"/>
                    </a:lnTo>
                    <a:lnTo>
                      <a:pt x="11" y="26"/>
                    </a:lnTo>
                    <a:lnTo>
                      <a:pt x="17" y="18"/>
                    </a:lnTo>
                    <a:lnTo>
                      <a:pt x="26" y="10"/>
                    </a:lnTo>
                    <a:lnTo>
                      <a:pt x="36" y="4"/>
                    </a:lnTo>
                    <a:lnTo>
                      <a:pt x="47" y="1"/>
                    </a:lnTo>
                    <a:lnTo>
                      <a:pt x="59" y="0"/>
                    </a:lnTo>
                    <a:lnTo>
                      <a:pt x="59" y="0"/>
                    </a:lnTo>
                    <a:lnTo>
                      <a:pt x="71" y="1"/>
                    </a:lnTo>
                    <a:lnTo>
                      <a:pt x="83" y="4"/>
                    </a:lnTo>
                    <a:lnTo>
                      <a:pt x="92" y="10"/>
                    </a:lnTo>
                    <a:lnTo>
                      <a:pt x="101" y="18"/>
                    </a:lnTo>
                    <a:lnTo>
                      <a:pt x="109" y="26"/>
                    </a:lnTo>
                    <a:lnTo>
                      <a:pt x="115" y="36"/>
                    </a:lnTo>
                    <a:lnTo>
                      <a:pt x="118" y="48"/>
                    </a:lnTo>
                    <a:lnTo>
                      <a:pt x="119" y="60"/>
                    </a:lnTo>
                    <a:lnTo>
                      <a:pt x="119" y="60"/>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5" name="Freeform 459">
                <a:extLst>
                  <a:ext uri="{FF2B5EF4-FFF2-40B4-BE49-F238E27FC236}">
                    <a16:creationId xmlns:a16="http://schemas.microsoft.com/office/drawing/2014/main" id="{6F924D2D-B10A-ED37-EFBB-469813C2543C}"/>
                  </a:ext>
                </a:extLst>
              </p:cNvPr>
              <p:cNvSpPr>
                <a:spLocks/>
              </p:cNvSpPr>
              <p:nvPr/>
            </p:nvSpPr>
            <p:spPr bwMode="auto">
              <a:xfrm>
                <a:off x="2511" y="4212"/>
                <a:ext cx="147" cy="146"/>
              </a:xfrm>
              <a:custGeom>
                <a:avLst/>
                <a:gdLst>
                  <a:gd name="T0" fmla="*/ 147 w 147"/>
                  <a:gd name="T1" fmla="*/ 72 h 146"/>
                  <a:gd name="T2" fmla="*/ 147 w 147"/>
                  <a:gd name="T3" fmla="*/ 72 h 146"/>
                  <a:gd name="T4" fmla="*/ 145 w 147"/>
                  <a:gd name="T5" fmla="*/ 87 h 146"/>
                  <a:gd name="T6" fmla="*/ 141 w 147"/>
                  <a:gd name="T7" fmla="*/ 101 h 146"/>
                  <a:gd name="T8" fmla="*/ 133 w 147"/>
                  <a:gd name="T9" fmla="*/ 113 h 146"/>
                  <a:gd name="T10" fmla="*/ 124 w 147"/>
                  <a:gd name="T11" fmla="*/ 124 h 146"/>
                  <a:gd name="T12" fmla="*/ 113 w 147"/>
                  <a:gd name="T13" fmla="*/ 133 h 146"/>
                  <a:gd name="T14" fmla="*/ 101 w 147"/>
                  <a:gd name="T15" fmla="*/ 140 h 146"/>
                  <a:gd name="T16" fmla="*/ 88 w 147"/>
                  <a:gd name="T17" fmla="*/ 145 h 146"/>
                  <a:gd name="T18" fmla="*/ 73 w 147"/>
                  <a:gd name="T19" fmla="*/ 146 h 146"/>
                  <a:gd name="T20" fmla="*/ 73 w 147"/>
                  <a:gd name="T21" fmla="*/ 146 h 146"/>
                  <a:gd name="T22" fmla="*/ 59 w 147"/>
                  <a:gd name="T23" fmla="*/ 145 h 146"/>
                  <a:gd name="T24" fmla="*/ 46 w 147"/>
                  <a:gd name="T25" fmla="*/ 140 h 146"/>
                  <a:gd name="T26" fmla="*/ 32 w 147"/>
                  <a:gd name="T27" fmla="*/ 133 h 146"/>
                  <a:gd name="T28" fmla="*/ 22 w 147"/>
                  <a:gd name="T29" fmla="*/ 124 h 146"/>
                  <a:gd name="T30" fmla="*/ 13 w 147"/>
                  <a:gd name="T31" fmla="*/ 113 h 146"/>
                  <a:gd name="T32" fmla="*/ 6 w 147"/>
                  <a:gd name="T33" fmla="*/ 101 h 146"/>
                  <a:gd name="T34" fmla="*/ 2 w 147"/>
                  <a:gd name="T35" fmla="*/ 87 h 146"/>
                  <a:gd name="T36" fmla="*/ 0 w 147"/>
                  <a:gd name="T37" fmla="*/ 72 h 146"/>
                  <a:gd name="T38" fmla="*/ 0 w 147"/>
                  <a:gd name="T39" fmla="*/ 72 h 146"/>
                  <a:gd name="T40" fmla="*/ 2 w 147"/>
                  <a:gd name="T41" fmla="*/ 59 h 146"/>
                  <a:gd name="T42" fmla="*/ 6 w 147"/>
                  <a:gd name="T43" fmla="*/ 45 h 146"/>
                  <a:gd name="T44" fmla="*/ 13 w 147"/>
                  <a:gd name="T45" fmla="*/ 32 h 146"/>
                  <a:gd name="T46" fmla="*/ 22 w 147"/>
                  <a:gd name="T47" fmla="*/ 21 h 146"/>
                  <a:gd name="T48" fmla="*/ 32 w 147"/>
                  <a:gd name="T49" fmla="*/ 12 h 146"/>
                  <a:gd name="T50" fmla="*/ 46 w 147"/>
                  <a:gd name="T51" fmla="*/ 6 h 146"/>
                  <a:gd name="T52" fmla="*/ 59 w 147"/>
                  <a:gd name="T53" fmla="*/ 1 h 146"/>
                  <a:gd name="T54" fmla="*/ 73 w 147"/>
                  <a:gd name="T55" fmla="*/ 0 h 146"/>
                  <a:gd name="T56" fmla="*/ 73 w 147"/>
                  <a:gd name="T57" fmla="*/ 0 h 146"/>
                  <a:gd name="T58" fmla="*/ 88 w 147"/>
                  <a:gd name="T59" fmla="*/ 1 h 146"/>
                  <a:gd name="T60" fmla="*/ 101 w 147"/>
                  <a:gd name="T61" fmla="*/ 6 h 146"/>
                  <a:gd name="T62" fmla="*/ 113 w 147"/>
                  <a:gd name="T63" fmla="*/ 12 h 146"/>
                  <a:gd name="T64" fmla="*/ 124 w 147"/>
                  <a:gd name="T65" fmla="*/ 21 h 146"/>
                  <a:gd name="T66" fmla="*/ 133 w 147"/>
                  <a:gd name="T67" fmla="*/ 32 h 146"/>
                  <a:gd name="T68" fmla="*/ 141 w 147"/>
                  <a:gd name="T69" fmla="*/ 45 h 146"/>
                  <a:gd name="T70" fmla="*/ 145 w 147"/>
                  <a:gd name="T71" fmla="*/ 59 h 146"/>
                  <a:gd name="T72" fmla="*/ 147 w 147"/>
                  <a:gd name="T73" fmla="*/ 72 h 146"/>
                  <a:gd name="T74" fmla="*/ 147 w 147"/>
                  <a:gd name="T75" fmla="*/ 7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7" h="146">
                    <a:moveTo>
                      <a:pt x="147" y="72"/>
                    </a:moveTo>
                    <a:lnTo>
                      <a:pt x="147" y="72"/>
                    </a:lnTo>
                    <a:lnTo>
                      <a:pt x="145" y="87"/>
                    </a:lnTo>
                    <a:lnTo>
                      <a:pt x="141" y="101"/>
                    </a:lnTo>
                    <a:lnTo>
                      <a:pt x="133" y="113"/>
                    </a:lnTo>
                    <a:lnTo>
                      <a:pt x="124" y="124"/>
                    </a:lnTo>
                    <a:lnTo>
                      <a:pt x="113" y="133"/>
                    </a:lnTo>
                    <a:lnTo>
                      <a:pt x="101" y="140"/>
                    </a:lnTo>
                    <a:lnTo>
                      <a:pt x="88" y="145"/>
                    </a:lnTo>
                    <a:lnTo>
                      <a:pt x="73" y="146"/>
                    </a:lnTo>
                    <a:lnTo>
                      <a:pt x="73" y="146"/>
                    </a:lnTo>
                    <a:lnTo>
                      <a:pt x="59" y="145"/>
                    </a:lnTo>
                    <a:lnTo>
                      <a:pt x="46" y="140"/>
                    </a:lnTo>
                    <a:lnTo>
                      <a:pt x="32" y="133"/>
                    </a:lnTo>
                    <a:lnTo>
                      <a:pt x="22" y="124"/>
                    </a:lnTo>
                    <a:lnTo>
                      <a:pt x="13" y="113"/>
                    </a:lnTo>
                    <a:lnTo>
                      <a:pt x="6" y="101"/>
                    </a:lnTo>
                    <a:lnTo>
                      <a:pt x="2" y="87"/>
                    </a:lnTo>
                    <a:lnTo>
                      <a:pt x="0" y="72"/>
                    </a:lnTo>
                    <a:lnTo>
                      <a:pt x="0" y="72"/>
                    </a:lnTo>
                    <a:lnTo>
                      <a:pt x="2" y="59"/>
                    </a:lnTo>
                    <a:lnTo>
                      <a:pt x="6" y="45"/>
                    </a:lnTo>
                    <a:lnTo>
                      <a:pt x="13" y="32"/>
                    </a:lnTo>
                    <a:lnTo>
                      <a:pt x="22" y="21"/>
                    </a:lnTo>
                    <a:lnTo>
                      <a:pt x="32" y="12"/>
                    </a:lnTo>
                    <a:lnTo>
                      <a:pt x="46" y="6"/>
                    </a:lnTo>
                    <a:lnTo>
                      <a:pt x="59" y="1"/>
                    </a:lnTo>
                    <a:lnTo>
                      <a:pt x="73" y="0"/>
                    </a:lnTo>
                    <a:lnTo>
                      <a:pt x="73" y="0"/>
                    </a:lnTo>
                    <a:lnTo>
                      <a:pt x="88" y="1"/>
                    </a:lnTo>
                    <a:lnTo>
                      <a:pt x="101" y="6"/>
                    </a:lnTo>
                    <a:lnTo>
                      <a:pt x="113" y="12"/>
                    </a:lnTo>
                    <a:lnTo>
                      <a:pt x="124" y="21"/>
                    </a:lnTo>
                    <a:lnTo>
                      <a:pt x="133" y="32"/>
                    </a:lnTo>
                    <a:lnTo>
                      <a:pt x="141" y="45"/>
                    </a:lnTo>
                    <a:lnTo>
                      <a:pt x="145" y="59"/>
                    </a:lnTo>
                    <a:lnTo>
                      <a:pt x="147" y="72"/>
                    </a:lnTo>
                    <a:lnTo>
                      <a:pt x="147" y="72"/>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6" name="Freeform 460">
                <a:extLst>
                  <a:ext uri="{FF2B5EF4-FFF2-40B4-BE49-F238E27FC236}">
                    <a16:creationId xmlns:a16="http://schemas.microsoft.com/office/drawing/2014/main" id="{FBACB684-28ED-648B-D6DD-89569994693C}"/>
                  </a:ext>
                </a:extLst>
              </p:cNvPr>
              <p:cNvSpPr>
                <a:spLocks/>
              </p:cNvSpPr>
              <p:nvPr/>
            </p:nvSpPr>
            <p:spPr bwMode="auto">
              <a:xfrm>
                <a:off x="2311" y="4182"/>
                <a:ext cx="149" cy="149"/>
              </a:xfrm>
              <a:custGeom>
                <a:avLst/>
                <a:gdLst>
                  <a:gd name="T0" fmla="*/ 149 w 149"/>
                  <a:gd name="T1" fmla="*/ 75 h 149"/>
                  <a:gd name="T2" fmla="*/ 149 w 149"/>
                  <a:gd name="T3" fmla="*/ 75 h 149"/>
                  <a:gd name="T4" fmla="*/ 148 w 149"/>
                  <a:gd name="T5" fmla="*/ 90 h 149"/>
                  <a:gd name="T6" fmla="*/ 143 w 149"/>
                  <a:gd name="T7" fmla="*/ 104 h 149"/>
                  <a:gd name="T8" fmla="*/ 137 w 149"/>
                  <a:gd name="T9" fmla="*/ 116 h 149"/>
                  <a:gd name="T10" fmla="*/ 128 w 149"/>
                  <a:gd name="T11" fmla="*/ 128 h 149"/>
                  <a:gd name="T12" fmla="*/ 116 w 149"/>
                  <a:gd name="T13" fmla="*/ 137 h 149"/>
                  <a:gd name="T14" fmla="*/ 104 w 149"/>
                  <a:gd name="T15" fmla="*/ 143 h 149"/>
                  <a:gd name="T16" fmla="*/ 90 w 149"/>
                  <a:gd name="T17" fmla="*/ 148 h 149"/>
                  <a:gd name="T18" fmla="*/ 75 w 149"/>
                  <a:gd name="T19" fmla="*/ 149 h 149"/>
                  <a:gd name="T20" fmla="*/ 75 w 149"/>
                  <a:gd name="T21" fmla="*/ 149 h 149"/>
                  <a:gd name="T22" fmla="*/ 60 w 149"/>
                  <a:gd name="T23" fmla="*/ 148 h 149"/>
                  <a:gd name="T24" fmla="*/ 45 w 149"/>
                  <a:gd name="T25" fmla="*/ 143 h 149"/>
                  <a:gd name="T26" fmla="*/ 33 w 149"/>
                  <a:gd name="T27" fmla="*/ 137 h 149"/>
                  <a:gd name="T28" fmla="*/ 23 w 149"/>
                  <a:gd name="T29" fmla="*/ 128 h 149"/>
                  <a:gd name="T30" fmla="*/ 14 w 149"/>
                  <a:gd name="T31" fmla="*/ 116 h 149"/>
                  <a:gd name="T32" fmla="*/ 6 w 149"/>
                  <a:gd name="T33" fmla="*/ 104 h 149"/>
                  <a:gd name="T34" fmla="*/ 2 w 149"/>
                  <a:gd name="T35" fmla="*/ 90 h 149"/>
                  <a:gd name="T36" fmla="*/ 0 w 149"/>
                  <a:gd name="T37" fmla="*/ 75 h 149"/>
                  <a:gd name="T38" fmla="*/ 0 w 149"/>
                  <a:gd name="T39" fmla="*/ 75 h 149"/>
                  <a:gd name="T40" fmla="*/ 2 w 149"/>
                  <a:gd name="T41" fmla="*/ 60 h 149"/>
                  <a:gd name="T42" fmla="*/ 6 w 149"/>
                  <a:gd name="T43" fmla="*/ 47 h 149"/>
                  <a:gd name="T44" fmla="*/ 14 w 149"/>
                  <a:gd name="T45" fmla="*/ 33 h 149"/>
                  <a:gd name="T46" fmla="*/ 23 w 149"/>
                  <a:gd name="T47" fmla="*/ 22 h 149"/>
                  <a:gd name="T48" fmla="*/ 33 w 149"/>
                  <a:gd name="T49" fmla="*/ 13 h 149"/>
                  <a:gd name="T50" fmla="*/ 45 w 149"/>
                  <a:gd name="T51" fmla="*/ 6 h 149"/>
                  <a:gd name="T52" fmla="*/ 60 w 149"/>
                  <a:gd name="T53" fmla="*/ 1 h 149"/>
                  <a:gd name="T54" fmla="*/ 75 w 149"/>
                  <a:gd name="T55" fmla="*/ 0 h 149"/>
                  <a:gd name="T56" fmla="*/ 75 w 149"/>
                  <a:gd name="T57" fmla="*/ 0 h 149"/>
                  <a:gd name="T58" fmla="*/ 90 w 149"/>
                  <a:gd name="T59" fmla="*/ 1 h 149"/>
                  <a:gd name="T60" fmla="*/ 104 w 149"/>
                  <a:gd name="T61" fmla="*/ 6 h 149"/>
                  <a:gd name="T62" fmla="*/ 116 w 149"/>
                  <a:gd name="T63" fmla="*/ 13 h 149"/>
                  <a:gd name="T64" fmla="*/ 128 w 149"/>
                  <a:gd name="T65" fmla="*/ 22 h 149"/>
                  <a:gd name="T66" fmla="*/ 137 w 149"/>
                  <a:gd name="T67" fmla="*/ 33 h 149"/>
                  <a:gd name="T68" fmla="*/ 143 w 149"/>
                  <a:gd name="T69" fmla="*/ 47 h 149"/>
                  <a:gd name="T70" fmla="*/ 148 w 149"/>
                  <a:gd name="T71" fmla="*/ 60 h 149"/>
                  <a:gd name="T72" fmla="*/ 149 w 149"/>
                  <a:gd name="T73" fmla="*/ 75 h 149"/>
                  <a:gd name="T74" fmla="*/ 149 w 149"/>
                  <a:gd name="T7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 h="149">
                    <a:moveTo>
                      <a:pt x="149" y="75"/>
                    </a:moveTo>
                    <a:lnTo>
                      <a:pt x="149" y="75"/>
                    </a:lnTo>
                    <a:lnTo>
                      <a:pt x="148" y="90"/>
                    </a:lnTo>
                    <a:lnTo>
                      <a:pt x="143" y="104"/>
                    </a:lnTo>
                    <a:lnTo>
                      <a:pt x="137" y="116"/>
                    </a:lnTo>
                    <a:lnTo>
                      <a:pt x="128" y="128"/>
                    </a:lnTo>
                    <a:lnTo>
                      <a:pt x="116" y="137"/>
                    </a:lnTo>
                    <a:lnTo>
                      <a:pt x="104" y="143"/>
                    </a:lnTo>
                    <a:lnTo>
                      <a:pt x="90" y="148"/>
                    </a:lnTo>
                    <a:lnTo>
                      <a:pt x="75" y="149"/>
                    </a:lnTo>
                    <a:lnTo>
                      <a:pt x="75" y="149"/>
                    </a:lnTo>
                    <a:lnTo>
                      <a:pt x="60" y="148"/>
                    </a:lnTo>
                    <a:lnTo>
                      <a:pt x="45" y="143"/>
                    </a:lnTo>
                    <a:lnTo>
                      <a:pt x="33" y="137"/>
                    </a:lnTo>
                    <a:lnTo>
                      <a:pt x="23" y="128"/>
                    </a:lnTo>
                    <a:lnTo>
                      <a:pt x="14" y="116"/>
                    </a:lnTo>
                    <a:lnTo>
                      <a:pt x="6" y="104"/>
                    </a:lnTo>
                    <a:lnTo>
                      <a:pt x="2" y="90"/>
                    </a:lnTo>
                    <a:lnTo>
                      <a:pt x="0" y="75"/>
                    </a:lnTo>
                    <a:lnTo>
                      <a:pt x="0" y="75"/>
                    </a:lnTo>
                    <a:lnTo>
                      <a:pt x="2" y="60"/>
                    </a:lnTo>
                    <a:lnTo>
                      <a:pt x="6" y="47"/>
                    </a:lnTo>
                    <a:lnTo>
                      <a:pt x="14" y="33"/>
                    </a:lnTo>
                    <a:lnTo>
                      <a:pt x="23" y="22"/>
                    </a:lnTo>
                    <a:lnTo>
                      <a:pt x="33" y="13"/>
                    </a:lnTo>
                    <a:lnTo>
                      <a:pt x="45" y="6"/>
                    </a:lnTo>
                    <a:lnTo>
                      <a:pt x="60" y="1"/>
                    </a:lnTo>
                    <a:lnTo>
                      <a:pt x="75" y="0"/>
                    </a:lnTo>
                    <a:lnTo>
                      <a:pt x="75" y="0"/>
                    </a:lnTo>
                    <a:lnTo>
                      <a:pt x="90" y="1"/>
                    </a:lnTo>
                    <a:lnTo>
                      <a:pt x="104" y="6"/>
                    </a:lnTo>
                    <a:lnTo>
                      <a:pt x="116" y="13"/>
                    </a:lnTo>
                    <a:lnTo>
                      <a:pt x="128" y="22"/>
                    </a:lnTo>
                    <a:lnTo>
                      <a:pt x="137" y="33"/>
                    </a:lnTo>
                    <a:lnTo>
                      <a:pt x="143" y="47"/>
                    </a:lnTo>
                    <a:lnTo>
                      <a:pt x="148" y="60"/>
                    </a:lnTo>
                    <a:lnTo>
                      <a:pt x="149" y="75"/>
                    </a:lnTo>
                    <a:lnTo>
                      <a:pt x="149" y="75"/>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7" name="Freeform 461">
                <a:extLst>
                  <a:ext uri="{FF2B5EF4-FFF2-40B4-BE49-F238E27FC236}">
                    <a16:creationId xmlns:a16="http://schemas.microsoft.com/office/drawing/2014/main" id="{60938955-54FF-4A71-F71B-C8B0AC03A036}"/>
                  </a:ext>
                </a:extLst>
              </p:cNvPr>
              <p:cNvSpPr>
                <a:spLocks/>
              </p:cNvSpPr>
              <p:nvPr/>
            </p:nvSpPr>
            <p:spPr bwMode="auto">
              <a:xfrm>
                <a:off x="2371" y="4100"/>
                <a:ext cx="124" cy="125"/>
              </a:xfrm>
              <a:custGeom>
                <a:avLst/>
                <a:gdLst>
                  <a:gd name="T0" fmla="*/ 124 w 124"/>
                  <a:gd name="T1" fmla="*/ 64 h 125"/>
                  <a:gd name="T2" fmla="*/ 124 w 124"/>
                  <a:gd name="T3" fmla="*/ 64 h 125"/>
                  <a:gd name="T4" fmla="*/ 124 w 124"/>
                  <a:gd name="T5" fmla="*/ 76 h 125"/>
                  <a:gd name="T6" fmla="*/ 119 w 124"/>
                  <a:gd name="T7" fmla="*/ 88 h 125"/>
                  <a:gd name="T8" fmla="*/ 113 w 124"/>
                  <a:gd name="T9" fmla="*/ 98 h 125"/>
                  <a:gd name="T10" fmla="*/ 106 w 124"/>
                  <a:gd name="T11" fmla="*/ 107 h 125"/>
                  <a:gd name="T12" fmla="*/ 97 w 124"/>
                  <a:gd name="T13" fmla="*/ 115 h 125"/>
                  <a:gd name="T14" fmla="*/ 86 w 124"/>
                  <a:gd name="T15" fmla="*/ 121 h 125"/>
                  <a:gd name="T16" fmla="*/ 74 w 124"/>
                  <a:gd name="T17" fmla="*/ 124 h 125"/>
                  <a:gd name="T18" fmla="*/ 62 w 124"/>
                  <a:gd name="T19" fmla="*/ 125 h 125"/>
                  <a:gd name="T20" fmla="*/ 62 w 124"/>
                  <a:gd name="T21" fmla="*/ 125 h 125"/>
                  <a:gd name="T22" fmla="*/ 50 w 124"/>
                  <a:gd name="T23" fmla="*/ 124 h 125"/>
                  <a:gd name="T24" fmla="*/ 38 w 124"/>
                  <a:gd name="T25" fmla="*/ 121 h 125"/>
                  <a:gd name="T26" fmla="*/ 27 w 124"/>
                  <a:gd name="T27" fmla="*/ 115 h 125"/>
                  <a:gd name="T28" fmla="*/ 18 w 124"/>
                  <a:gd name="T29" fmla="*/ 107 h 125"/>
                  <a:gd name="T30" fmla="*/ 11 w 124"/>
                  <a:gd name="T31" fmla="*/ 98 h 125"/>
                  <a:gd name="T32" fmla="*/ 5 w 124"/>
                  <a:gd name="T33" fmla="*/ 88 h 125"/>
                  <a:gd name="T34" fmla="*/ 2 w 124"/>
                  <a:gd name="T35" fmla="*/ 76 h 125"/>
                  <a:gd name="T36" fmla="*/ 0 w 124"/>
                  <a:gd name="T37" fmla="*/ 64 h 125"/>
                  <a:gd name="T38" fmla="*/ 0 w 124"/>
                  <a:gd name="T39" fmla="*/ 64 h 125"/>
                  <a:gd name="T40" fmla="*/ 2 w 124"/>
                  <a:gd name="T41" fmla="*/ 50 h 125"/>
                  <a:gd name="T42" fmla="*/ 5 w 124"/>
                  <a:gd name="T43" fmla="*/ 40 h 125"/>
                  <a:gd name="T44" fmla="*/ 11 w 124"/>
                  <a:gd name="T45" fmla="*/ 29 h 125"/>
                  <a:gd name="T46" fmla="*/ 18 w 124"/>
                  <a:gd name="T47" fmla="*/ 20 h 125"/>
                  <a:gd name="T48" fmla="*/ 27 w 124"/>
                  <a:gd name="T49" fmla="*/ 11 h 125"/>
                  <a:gd name="T50" fmla="*/ 38 w 124"/>
                  <a:gd name="T51" fmla="*/ 6 h 125"/>
                  <a:gd name="T52" fmla="*/ 50 w 124"/>
                  <a:gd name="T53" fmla="*/ 2 h 125"/>
                  <a:gd name="T54" fmla="*/ 62 w 124"/>
                  <a:gd name="T55" fmla="*/ 0 h 125"/>
                  <a:gd name="T56" fmla="*/ 62 w 124"/>
                  <a:gd name="T57" fmla="*/ 0 h 125"/>
                  <a:gd name="T58" fmla="*/ 74 w 124"/>
                  <a:gd name="T59" fmla="*/ 2 h 125"/>
                  <a:gd name="T60" fmla="*/ 86 w 124"/>
                  <a:gd name="T61" fmla="*/ 6 h 125"/>
                  <a:gd name="T62" fmla="*/ 97 w 124"/>
                  <a:gd name="T63" fmla="*/ 11 h 125"/>
                  <a:gd name="T64" fmla="*/ 106 w 124"/>
                  <a:gd name="T65" fmla="*/ 20 h 125"/>
                  <a:gd name="T66" fmla="*/ 113 w 124"/>
                  <a:gd name="T67" fmla="*/ 29 h 125"/>
                  <a:gd name="T68" fmla="*/ 119 w 124"/>
                  <a:gd name="T69" fmla="*/ 40 h 125"/>
                  <a:gd name="T70" fmla="*/ 124 w 124"/>
                  <a:gd name="T71" fmla="*/ 50 h 125"/>
                  <a:gd name="T72" fmla="*/ 124 w 124"/>
                  <a:gd name="T73" fmla="*/ 64 h 125"/>
                  <a:gd name="T74" fmla="*/ 124 w 124"/>
                  <a:gd name="T75" fmla="*/ 6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25">
                    <a:moveTo>
                      <a:pt x="124" y="64"/>
                    </a:moveTo>
                    <a:lnTo>
                      <a:pt x="124" y="64"/>
                    </a:lnTo>
                    <a:lnTo>
                      <a:pt x="124" y="76"/>
                    </a:lnTo>
                    <a:lnTo>
                      <a:pt x="119" y="88"/>
                    </a:lnTo>
                    <a:lnTo>
                      <a:pt x="113" y="98"/>
                    </a:lnTo>
                    <a:lnTo>
                      <a:pt x="106" y="107"/>
                    </a:lnTo>
                    <a:lnTo>
                      <a:pt x="97" y="115"/>
                    </a:lnTo>
                    <a:lnTo>
                      <a:pt x="86" y="121"/>
                    </a:lnTo>
                    <a:lnTo>
                      <a:pt x="74" y="124"/>
                    </a:lnTo>
                    <a:lnTo>
                      <a:pt x="62" y="125"/>
                    </a:lnTo>
                    <a:lnTo>
                      <a:pt x="62" y="125"/>
                    </a:lnTo>
                    <a:lnTo>
                      <a:pt x="50" y="124"/>
                    </a:lnTo>
                    <a:lnTo>
                      <a:pt x="38" y="121"/>
                    </a:lnTo>
                    <a:lnTo>
                      <a:pt x="27" y="115"/>
                    </a:lnTo>
                    <a:lnTo>
                      <a:pt x="18" y="107"/>
                    </a:lnTo>
                    <a:lnTo>
                      <a:pt x="11" y="98"/>
                    </a:lnTo>
                    <a:lnTo>
                      <a:pt x="5" y="88"/>
                    </a:lnTo>
                    <a:lnTo>
                      <a:pt x="2" y="76"/>
                    </a:lnTo>
                    <a:lnTo>
                      <a:pt x="0" y="64"/>
                    </a:lnTo>
                    <a:lnTo>
                      <a:pt x="0" y="64"/>
                    </a:lnTo>
                    <a:lnTo>
                      <a:pt x="2" y="50"/>
                    </a:lnTo>
                    <a:lnTo>
                      <a:pt x="5" y="40"/>
                    </a:lnTo>
                    <a:lnTo>
                      <a:pt x="11" y="29"/>
                    </a:lnTo>
                    <a:lnTo>
                      <a:pt x="18" y="20"/>
                    </a:lnTo>
                    <a:lnTo>
                      <a:pt x="27" y="11"/>
                    </a:lnTo>
                    <a:lnTo>
                      <a:pt x="38" y="6"/>
                    </a:lnTo>
                    <a:lnTo>
                      <a:pt x="50" y="2"/>
                    </a:lnTo>
                    <a:lnTo>
                      <a:pt x="62" y="0"/>
                    </a:lnTo>
                    <a:lnTo>
                      <a:pt x="62" y="0"/>
                    </a:lnTo>
                    <a:lnTo>
                      <a:pt x="74" y="2"/>
                    </a:lnTo>
                    <a:lnTo>
                      <a:pt x="86" y="6"/>
                    </a:lnTo>
                    <a:lnTo>
                      <a:pt x="97" y="11"/>
                    </a:lnTo>
                    <a:lnTo>
                      <a:pt x="106" y="20"/>
                    </a:lnTo>
                    <a:lnTo>
                      <a:pt x="113" y="29"/>
                    </a:lnTo>
                    <a:lnTo>
                      <a:pt x="119" y="40"/>
                    </a:lnTo>
                    <a:lnTo>
                      <a:pt x="124" y="50"/>
                    </a:lnTo>
                    <a:lnTo>
                      <a:pt x="124" y="64"/>
                    </a:lnTo>
                    <a:lnTo>
                      <a:pt x="124" y="6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8" name="Freeform 462">
                <a:extLst>
                  <a:ext uri="{FF2B5EF4-FFF2-40B4-BE49-F238E27FC236}">
                    <a16:creationId xmlns:a16="http://schemas.microsoft.com/office/drawing/2014/main" id="{0D31E193-CC68-054E-B97B-0273F6A8699C}"/>
                  </a:ext>
                </a:extLst>
              </p:cNvPr>
              <p:cNvSpPr>
                <a:spLocks/>
              </p:cNvSpPr>
              <p:nvPr/>
            </p:nvSpPr>
            <p:spPr bwMode="auto">
              <a:xfrm>
                <a:off x="2477" y="4155"/>
                <a:ext cx="123" cy="125"/>
              </a:xfrm>
              <a:custGeom>
                <a:avLst/>
                <a:gdLst>
                  <a:gd name="T0" fmla="*/ 123 w 123"/>
                  <a:gd name="T1" fmla="*/ 63 h 125"/>
                  <a:gd name="T2" fmla="*/ 123 w 123"/>
                  <a:gd name="T3" fmla="*/ 63 h 125"/>
                  <a:gd name="T4" fmla="*/ 123 w 123"/>
                  <a:gd name="T5" fmla="*/ 75 h 125"/>
                  <a:gd name="T6" fmla="*/ 119 w 123"/>
                  <a:gd name="T7" fmla="*/ 87 h 125"/>
                  <a:gd name="T8" fmla="*/ 113 w 123"/>
                  <a:gd name="T9" fmla="*/ 98 h 125"/>
                  <a:gd name="T10" fmla="*/ 105 w 123"/>
                  <a:gd name="T11" fmla="*/ 107 h 125"/>
                  <a:gd name="T12" fmla="*/ 96 w 123"/>
                  <a:gd name="T13" fmla="*/ 114 h 125"/>
                  <a:gd name="T14" fmla="*/ 86 w 123"/>
                  <a:gd name="T15" fmla="*/ 120 h 125"/>
                  <a:gd name="T16" fmla="*/ 74 w 123"/>
                  <a:gd name="T17" fmla="*/ 123 h 125"/>
                  <a:gd name="T18" fmla="*/ 62 w 123"/>
                  <a:gd name="T19" fmla="*/ 125 h 125"/>
                  <a:gd name="T20" fmla="*/ 62 w 123"/>
                  <a:gd name="T21" fmla="*/ 125 h 125"/>
                  <a:gd name="T22" fmla="*/ 50 w 123"/>
                  <a:gd name="T23" fmla="*/ 123 h 125"/>
                  <a:gd name="T24" fmla="*/ 37 w 123"/>
                  <a:gd name="T25" fmla="*/ 120 h 125"/>
                  <a:gd name="T26" fmla="*/ 27 w 123"/>
                  <a:gd name="T27" fmla="*/ 114 h 125"/>
                  <a:gd name="T28" fmla="*/ 18 w 123"/>
                  <a:gd name="T29" fmla="*/ 107 h 125"/>
                  <a:gd name="T30" fmla="*/ 10 w 123"/>
                  <a:gd name="T31" fmla="*/ 98 h 125"/>
                  <a:gd name="T32" fmla="*/ 4 w 123"/>
                  <a:gd name="T33" fmla="*/ 87 h 125"/>
                  <a:gd name="T34" fmla="*/ 1 w 123"/>
                  <a:gd name="T35" fmla="*/ 75 h 125"/>
                  <a:gd name="T36" fmla="*/ 0 w 123"/>
                  <a:gd name="T37" fmla="*/ 63 h 125"/>
                  <a:gd name="T38" fmla="*/ 0 w 123"/>
                  <a:gd name="T39" fmla="*/ 63 h 125"/>
                  <a:gd name="T40" fmla="*/ 1 w 123"/>
                  <a:gd name="T41" fmla="*/ 49 h 125"/>
                  <a:gd name="T42" fmla="*/ 4 w 123"/>
                  <a:gd name="T43" fmla="*/ 39 h 125"/>
                  <a:gd name="T44" fmla="*/ 10 w 123"/>
                  <a:gd name="T45" fmla="*/ 28 h 125"/>
                  <a:gd name="T46" fmla="*/ 18 w 123"/>
                  <a:gd name="T47" fmla="*/ 18 h 125"/>
                  <a:gd name="T48" fmla="*/ 27 w 123"/>
                  <a:gd name="T49" fmla="*/ 10 h 125"/>
                  <a:gd name="T50" fmla="*/ 37 w 123"/>
                  <a:gd name="T51" fmla="*/ 6 h 125"/>
                  <a:gd name="T52" fmla="*/ 50 w 123"/>
                  <a:gd name="T53" fmla="*/ 1 h 125"/>
                  <a:gd name="T54" fmla="*/ 62 w 123"/>
                  <a:gd name="T55" fmla="*/ 0 h 125"/>
                  <a:gd name="T56" fmla="*/ 62 w 123"/>
                  <a:gd name="T57" fmla="*/ 0 h 125"/>
                  <a:gd name="T58" fmla="*/ 74 w 123"/>
                  <a:gd name="T59" fmla="*/ 1 h 125"/>
                  <a:gd name="T60" fmla="*/ 86 w 123"/>
                  <a:gd name="T61" fmla="*/ 6 h 125"/>
                  <a:gd name="T62" fmla="*/ 96 w 123"/>
                  <a:gd name="T63" fmla="*/ 10 h 125"/>
                  <a:gd name="T64" fmla="*/ 105 w 123"/>
                  <a:gd name="T65" fmla="*/ 18 h 125"/>
                  <a:gd name="T66" fmla="*/ 113 w 123"/>
                  <a:gd name="T67" fmla="*/ 28 h 125"/>
                  <a:gd name="T68" fmla="*/ 119 w 123"/>
                  <a:gd name="T69" fmla="*/ 39 h 125"/>
                  <a:gd name="T70" fmla="*/ 123 w 123"/>
                  <a:gd name="T71" fmla="*/ 49 h 125"/>
                  <a:gd name="T72" fmla="*/ 123 w 123"/>
                  <a:gd name="T73" fmla="*/ 63 h 125"/>
                  <a:gd name="T74" fmla="*/ 123 w 123"/>
                  <a:gd name="T75"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5">
                    <a:moveTo>
                      <a:pt x="123" y="63"/>
                    </a:moveTo>
                    <a:lnTo>
                      <a:pt x="123" y="63"/>
                    </a:lnTo>
                    <a:lnTo>
                      <a:pt x="123" y="75"/>
                    </a:lnTo>
                    <a:lnTo>
                      <a:pt x="119" y="87"/>
                    </a:lnTo>
                    <a:lnTo>
                      <a:pt x="113" y="98"/>
                    </a:lnTo>
                    <a:lnTo>
                      <a:pt x="105" y="107"/>
                    </a:lnTo>
                    <a:lnTo>
                      <a:pt x="96" y="114"/>
                    </a:lnTo>
                    <a:lnTo>
                      <a:pt x="86" y="120"/>
                    </a:lnTo>
                    <a:lnTo>
                      <a:pt x="74" y="123"/>
                    </a:lnTo>
                    <a:lnTo>
                      <a:pt x="62" y="125"/>
                    </a:lnTo>
                    <a:lnTo>
                      <a:pt x="62" y="125"/>
                    </a:lnTo>
                    <a:lnTo>
                      <a:pt x="50" y="123"/>
                    </a:lnTo>
                    <a:lnTo>
                      <a:pt x="37" y="120"/>
                    </a:lnTo>
                    <a:lnTo>
                      <a:pt x="27" y="114"/>
                    </a:lnTo>
                    <a:lnTo>
                      <a:pt x="18" y="107"/>
                    </a:lnTo>
                    <a:lnTo>
                      <a:pt x="10" y="98"/>
                    </a:lnTo>
                    <a:lnTo>
                      <a:pt x="4" y="87"/>
                    </a:lnTo>
                    <a:lnTo>
                      <a:pt x="1" y="75"/>
                    </a:lnTo>
                    <a:lnTo>
                      <a:pt x="0" y="63"/>
                    </a:lnTo>
                    <a:lnTo>
                      <a:pt x="0" y="63"/>
                    </a:lnTo>
                    <a:lnTo>
                      <a:pt x="1" y="49"/>
                    </a:lnTo>
                    <a:lnTo>
                      <a:pt x="4" y="39"/>
                    </a:lnTo>
                    <a:lnTo>
                      <a:pt x="10" y="28"/>
                    </a:lnTo>
                    <a:lnTo>
                      <a:pt x="18" y="18"/>
                    </a:lnTo>
                    <a:lnTo>
                      <a:pt x="27" y="10"/>
                    </a:lnTo>
                    <a:lnTo>
                      <a:pt x="37" y="6"/>
                    </a:lnTo>
                    <a:lnTo>
                      <a:pt x="50" y="1"/>
                    </a:lnTo>
                    <a:lnTo>
                      <a:pt x="62" y="0"/>
                    </a:lnTo>
                    <a:lnTo>
                      <a:pt x="62" y="0"/>
                    </a:lnTo>
                    <a:lnTo>
                      <a:pt x="74" y="1"/>
                    </a:lnTo>
                    <a:lnTo>
                      <a:pt x="86" y="6"/>
                    </a:lnTo>
                    <a:lnTo>
                      <a:pt x="96" y="10"/>
                    </a:lnTo>
                    <a:lnTo>
                      <a:pt x="105" y="18"/>
                    </a:lnTo>
                    <a:lnTo>
                      <a:pt x="113" y="28"/>
                    </a:lnTo>
                    <a:lnTo>
                      <a:pt x="119" y="39"/>
                    </a:lnTo>
                    <a:lnTo>
                      <a:pt x="123" y="49"/>
                    </a:lnTo>
                    <a:lnTo>
                      <a:pt x="123" y="63"/>
                    </a:lnTo>
                    <a:lnTo>
                      <a:pt x="123" y="6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39" name="Freeform 463">
                <a:extLst>
                  <a:ext uri="{FF2B5EF4-FFF2-40B4-BE49-F238E27FC236}">
                    <a16:creationId xmlns:a16="http://schemas.microsoft.com/office/drawing/2014/main" id="{F5766451-14D9-8B1D-CD8F-E175E9ECB47D}"/>
                  </a:ext>
                </a:extLst>
              </p:cNvPr>
              <p:cNvSpPr>
                <a:spLocks/>
              </p:cNvSpPr>
              <p:nvPr/>
            </p:nvSpPr>
            <p:spPr bwMode="auto">
              <a:xfrm>
                <a:off x="2763" y="3538"/>
                <a:ext cx="172" cy="170"/>
              </a:xfrm>
              <a:custGeom>
                <a:avLst/>
                <a:gdLst>
                  <a:gd name="T0" fmla="*/ 172 w 172"/>
                  <a:gd name="T1" fmla="*/ 85 h 170"/>
                  <a:gd name="T2" fmla="*/ 172 w 172"/>
                  <a:gd name="T3" fmla="*/ 85 h 170"/>
                  <a:gd name="T4" fmla="*/ 169 w 172"/>
                  <a:gd name="T5" fmla="*/ 103 h 170"/>
                  <a:gd name="T6" fmla="*/ 164 w 172"/>
                  <a:gd name="T7" fmla="*/ 118 h 170"/>
                  <a:gd name="T8" fmla="*/ 157 w 172"/>
                  <a:gd name="T9" fmla="*/ 133 h 170"/>
                  <a:gd name="T10" fmla="*/ 146 w 172"/>
                  <a:gd name="T11" fmla="*/ 145 h 170"/>
                  <a:gd name="T12" fmla="*/ 134 w 172"/>
                  <a:gd name="T13" fmla="*/ 155 h 170"/>
                  <a:gd name="T14" fmla="*/ 119 w 172"/>
                  <a:gd name="T15" fmla="*/ 163 h 170"/>
                  <a:gd name="T16" fmla="*/ 103 w 172"/>
                  <a:gd name="T17" fmla="*/ 169 h 170"/>
                  <a:gd name="T18" fmla="*/ 86 w 172"/>
                  <a:gd name="T19" fmla="*/ 170 h 170"/>
                  <a:gd name="T20" fmla="*/ 86 w 172"/>
                  <a:gd name="T21" fmla="*/ 170 h 170"/>
                  <a:gd name="T22" fmla="*/ 69 w 172"/>
                  <a:gd name="T23" fmla="*/ 169 h 170"/>
                  <a:gd name="T24" fmla="*/ 53 w 172"/>
                  <a:gd name="T25" fmla="*/ 163 h 170"/>
                  <a:gd name="T26" fmla="*/ 38 w 172"/>
                  <a:gd name="T27" fmla="*/ 155 h 170"/>
                  <a:gd name="T28" fmla="*/ 26 w 172"/>
                  <a:gd name="T29" fmla="*/ 145 h 170"/>
                  <a:gd name="T30" fmla="*/ 15 w 172"/>
                  <a:gd name="T31" fmla="*/ 133 h 170"/>
                  <a:gd name="T32" fmla="*/ 8 w 172"/>
                  <a:gd name="T33" fmla="*/ 118 h 170"/>
                  <a:gd name="T34" fmla="*/ 2 w 172"/>
                  <a:gd name="T35" fmla="*/ 103 h 170"/>
                  <a:gd name="T36" fmla="*/ 0 w 172"/>
                  <a:gd name="T37" fmla="*/ 85 h 170"/>
                  <a:gd name="T38" fmla="*/ 0 w 172"/>
                  <a:gd name="T39" fmla="*/ 85 h 170"/>
                  <a:gd name="T40" fmla="*/ 2 w 172"/>
                  <a:gd name="T41" fmla="*/ 68 h 170"/>
                  <a:gd name="T42" fmla="*/ 8 w 172"/>
                  <a:gd name="T43" fmla="*/ 51 h 170"/>
                  <a:gd name="T44" fmla="*/ 15 w 172"/>
                  <a:gd name="T45" fmla="*/ 38 h 170"/>
                  <a:gd name="T46" fmla="*/ 26 w 172"/>
                  <a:gd name="T47" fmla="*/ 24 h 170"/>
                  <a:gd name="T48" fmla="*/ 38 w 172"/>
                  <a:gd name="T49" fmla="*/ 14 h 170"/>
                  <a:gd name="T50" fmla="*/ 53 w 172"/>
                  <a:gd name="T51" fmla="*/ 6 h 170"/>
                  <a:gd name="T52" fmla="*/ 69 w 172"/>
                  <a:gd name="T53" fmla="*/ 2 h 170"/>
                  <a:gd name="T54" fmla="*/ 86 w 172"/>
                  <a:gd name="T55" fmla="*/ 0 h 170"/>
                  <a:gd name="T56" fmla="*/ 86 w 172"/>
                  <a:gd name="T57" fmla="*/ 0 h 170"/>
                  <a:gd name="T58" fmla="*/ 103 w 172"/>
                  <a:gd name="T59" fmla="*/ 2 h 170"/>
                  <a:gd name="T60" fmla="*/ 119 w 172"/>
                  <a:gd name="T61" fmla="*/ 6 h 170"/>
                  <a:gd name="T62" fmla="*/ 134 w 172"/>
                  <a:gd name="T63" fmla="*/ 14 h 170"/>
                  <a:gd name="T64" fmla="*/ 146 w 172"/>
                  <a:gd name="T65" fmla="*/ 24 h 170"/>
                  <a:gd name="T66" fmla="*/ 157 w 172"/>
                  <a:gd name="T67" fmla="*/ 38 h 170"/>
                  <a:gd name="T68" fmla="*/ 164 w 172"/>
                  <a:gd name="T69" fmla="*/ 51 h 170"/>
                  <a:gd name="T70" fmla="*/ 169 w 172"/>
                  <a:gd name="T71" fmla="*/ 68 h 170"/>
                  <a:gd name="T72" fmla="*/ 172 w 172"/>
                  <a:gd name="T73" fmla="*/ 85 h 170"/>
                  <a:gd name="T74" fmla="*/ 172 w 172"/>
                  <a:gd name="T75" fmla="*/ 8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170">
                    <a:moveTo>
                      <a:pt x="172" y="85"/>
                    </a:moveTo>
                    <a:lnTo>
                      <a:pt x="172" y="85"/>
                    </a:lnTo>
                    <a:lnTo>
                      <a:pt x="169" y="103"/>
                    </a:lnTo>
                    <a:lnTo>
                      <a:pt x="164" y="118"/>
                    </a:lnTo>
                    <a:lnTo>
                      <a:pt x="157" y="133"/>
                    </a:lnTo>
                    <a:lnTo>
                      <a:pt x="146" y="145"/>
                    </a:lnTo>
                    <a:lnTo>
                      <a:pt x="134" y="155"/>
                    </a:lnTo>
                    <a:lnTo>
                      <a:pt x="119" y="163"/>
                    </a:lnTo>
                    <a:lnTo>
                      <a:pt x="103" y="169"/>
                    </a:lnTo>
                    <a:lnTo>
                      <a:pt x="86" y="170"/>
                    </a:lnTo>
                    <a:lnTo>
                      <a:pt x="86" y="170"/>
                    </a:lnTo>
                    <a:lnTo>
                      <a:pt x="69" y="169"/>
                    </a:lnTo>
                    <a:lnTo>
                      <a:pt x="53" y="163"/>
                    </a:lnTo>
                    <a:lnTo>
                      <a:pt x="38" y="155"/>
                    </a:lnTo>
                    <a:lnTo>
                      <a:pt x="26" y="145"/>
                    </a:lnTo>
                    <a:lnTo>
                      <a:pt x="15" y="133"/>
                    </a:lnTo>
                    <a:lnTo>
                      <a:pt x="8" y="118"/>
                    </a:lnTo>
                    <a:lnTo>
                      <a:pt x="2" y="103"/>
                    </a:lnTo>
                    <a:lnTo>
                      <a:pt x="0" y="85"/>
                    </a:lnTo>
                    <a:lnTo>
                      <a:pt x="0" y="85"/>
                    </a:lnTo>
                    <a:lnTo>
                      <a:pt x="2" y="68"/>
                    </a:lnTo>
                    <a:lnTo>
                      <a:pt x="8" y="51"/>
                    </a:lnTo>
                    <a:lnTo>
                      <a:pt x="15" y="38"/>
                    </a:lnTo>
                    <a:lnTo>
                      <a:pt x="26" y="24"/>
                    </a:lnTo>
                    <a:lnTo>
                      <a:pt x="38" y="14"/>
                    </a:lnTo>
                    <a:lnTo>
                      <a:pt x="53" y="6"/>
                    </a:lnTo>
                    <a:lnTo>
                      <a:pt x="69" y="2"/>
                    </a:lnTo>
                    <a:lnTo>
                      <a:pt x="86" y="0"/>
                    </a:lnTo>
                    <a:lnTo>
                      <a:pt x="86" y="0"/>
                    </a:lnTo>
                    <a:lnTo>
                      <a:pt x="103" y="2"/>
                    </a:lnTo>
                    <a:lnTo>
                      <a:pt x="119" y="6"/>
                    </a:lnTo>
                    <a:lnTo>
                      <a:pt x="134" y="14"/>
                    </a:lnTo>
                    <a:lnTo>
                      <a:pt x="146" y="24"/>
                    </a:lnTo>
                    <a:lnTo>
                      <a:pt x="157" y="38"/>
                    </a:lnTo>
                    <a:lnTo>
                      <a:pt x="164" y="51"/>
                    </a:lnTo>
                    <a:lnTo>
                      <a:pt x="169" y="68"/>
                    </a:lnTo>
                    <a:lnTo>
                      <a:pt x="172" y="85"/>
                    </a:lnTo>
                    <a:lnTo>
                      <a:pt x="172" y="85"/>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0" name="Freeform 464">
                <a:extLst>
                  <a:ext uri="{FF2B5EF4-FFF2-40B4-BE49-F238E27FC236}">
                    <a16:creationId xmlns:a16="http://schemas.microsoft.com/office/drawing/2014/main" id="{7E41327B-69E0-3237-69EC-AD5CC66AECC2}"/>
                  </a:ext>
                </a:extLst>
              </p:cNvPr>
              <p:cNvSpPr>
                <a:spLocks/>
              </p:cNvSpPr>
              <p:nvPr/>
            </p:nvSpPr>
            <p:spPr bwMode="auto">
              <a:xfrm>
                <a:off x="2848" y="3494"/>
                <a:ext cx="146" cy="147"/>
              </a:xfrm>
              <a:custGeom>
                <a:avLst/>
                <a:gdLst>
                  <a:gd name="T0" fmla="*/ 146 w 146"/>
                  <a:gd name="T1" fmla="*/ 73 h 147"/>
                  <a:gd name="T2" fmla="*/ 146 w 146"/>
                  <a:gd name="T3" fmla="*/ 73 h 147"/>
                  <a:gd name="T4" fmla="*/ 144 w 146"/>
                  <a:gd name="T5" fmla="*/ 88 h 147"/>
                  <a:gd name="T6" fmla="*/ 140 w 146"/>
                  <a:gd name="T7" fmla="*/ 101 h 147"/>
                  <a:gd name="T8" fmla="*/ 134 w 146"/>
                  <a:gd name="T9" fmla="*/ 113 h 147"/>
                  <a:gd name="T10" fmla="*/ 125 w 146"/>
                  <a:gd name="T11" fmla="*/ 126 h 147"/>
                  <a:gd name="T12" fmla="*/ 114 w 146"/>
                  <a:gd name="T13" fmla="*/ 135 h 147"/>
                  <a:gd name="T14" fmla="*/ 101 w 146"/>
                  <a:gd name="T15" fmla="*/ 141 h 147"/>
                  <a:gd name="T16" fmla="*/ 87 w 146"/>
                  <a:gd name="T17" fmla="*/ 145 h 147"/>
                  <a:gd name="T18" fmla="*/ 73 w 146"/>
                  <a:gd name="T19" fmla="*/ 147 h 147"/>
                  <a:gd name="T20" fmla="*/ 73 w 146"/>
                  <a:gd name="T21" fmla="*/ 147 h 147"/>
                  <a:gd name="T22" fmla="*/ 58 w 146"/>
                  <a:gd name="T23" fmla="*/ 145 h 147"/>
                  <a:gd name="T24" fmla="*/ 45 w 146"/>
                  <a:gd name="T25" fmla="*/ 141 h 147"/>
                  <a:gd name="T26" fmla="*/ 31 w 146"/>
                  <a:gd name="T27" fmla="*/ 135 h 147"/>
                  <a:gd name="T28" fmla="*/ 21 w 146"/>
                  <a:gd name="T29" fmla="*/ 126 h 147"/>
                  <a:gd name="T30" fmla="*/ 12 w 146"/>
                  <a:gd name="T31" fmla="*/ 113 h 147"/>
                  <a:gd name="T32" fmla="*/ 6 w 146"/>
                  <a:gd name="T33" fmla="*/ 101 h 147"/>
                  <a:gd name="T34" fmla="*/ 1 w 146"/>
                  <a:gd name="T35" fmla="*/ 88 h 147"/>
                  <a:gd name="T36" fmla="*/ 0 w 146"/>
                  <a:gd name="T37" fmla="*/ 73 h 147"/>
                  <a:gd name="T38" fmla="*/ 0 w 146"/>
                  <a:gd name="T39" fmla="*/ 73 h 147"/>
                  <a:gd name="T40" fmla="*/ 1 w 146"/>
                  <a:gd name="T41" fmla="*/ 59 h 147"/>
                  <a:gd name="T42" fmla="*/ 6 w 146"/>
                  <a:gd name="T43" fmla="*/ 44 h 147"/>
                  <a:gd name="T44" fmla="*/ 12 w 146"/>
                  <a:gd name="T45" fmla="*/ 32 h 147"/>
                  <a:gd name="T46" fmla="*/ 21 w 146"/>
                  <a:gd name="T47" fmla="*/ 22 h 147"/>
                  <a:gd name="T48" fmla="*/ 31 w 146"/>
                  <a:gd name="T49" fmla="*/ 12 h 147"/>
                  <a:gd name="T50" fmla="*/ 45 w 146"/>
                  <a:gd name="T51" fmla="*/ 6 h 147"/>
                  <a:gd name="T52" fmla="*/ 58 w 146"/>
                  <a:gd name="T53" fmla="*/ 2 h 147"/>
                  <a:gd name="T54" fmla="*/ 73 w 146"/>
                  <a:gd name="T55" fmla="*/ 0 h 147"/>
                  <a:gd name="T56" fmla="*/ 73 w 146"/>
                  <a:gd name="T57" fmla="*/ 0 h 147"/>
                  <a:gd name="T58" fmla="*/ 87 w 146"/>
                  <a:gd name="T59" fmla="*/ 2 h 147"/>
                  <a:gd name="T60" fmla="*/ 101 w 146"/>
                  <a:gd name="T61" fmla="*/ 6 h 147"/>
                  <a:gd name="T62" fmla="*/ 114 w 146"/>
                  <a:gd name="T63" fmla="*/ 12 h 147"/>
                  <a:gd name="T64" fmla="*/ 125 w 146"/>
                  <a:gd name="T65" fmla="*/ 22 h 147"/>
                  <a:gd name="T66" fmla="*/ 134 w 146"/>
                  <a:gd name="T67" fmla="*/ 32 h 147"/>
                  <a:gd name="T68" fmla="*/ 140 w 146"/>
                  <a:gd name="T69" fmla="*/ 44 h 147"/>
                  <a:gd name="T70" fmla="*/ 144 w 146"/>
                  <a:gd name="T71" fmla="*/ 59 h 147"/>
                  <a:gd name="T72" fmla="*/ 146 w 146"/>
                  <a:gd name="T73" fmla="*/ 73 h 147"/>
                  <a:gd name="T74" fmla="*/ 146 w 146"/>
                  <a:gd name="T75" fmla="*/ 7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147">
                    <a:moveTo>
                      <a:pt x="146" y="73"/>
                    </a:moveTo>
                    <a:lnTo>
                      <a:pt x="146" y="73"/>
                    </a:lnTo>
                    <a:lnTo>
                      <a:pt x="144" y="88"/>
                    </a:lnTo>
                    <a:lnTo>
                      <a:pt x="140" y="101"/>
                    </a:lnTo>
                    <a:lnTo>
                      <a:pt x="134" y="113"/>
                    </a:lnTo>
                    <a:lnTo>
                      <a:pt x="125" y="126"/>
                    </a:lnTo>
                    <a:lnTo>
                      <a:pt x="114" y="135"/>
                    </a:lnTo>
                    <a:lnTo>
                      <a:pt x="101" y="141"/>
                    </a:lnTo>
                    <a:lnTo>
                      <a:pt x="87" y="145"/>
                    </a:lnTo>
                    <a:lnTo>
                      <a:pt x="73" y="147"/>
                    </a:lnTo>
                    <a:lnTo>
                      <a:pt x="73" y="147"/>
                    </a:lnTo>
                    <a:lnTo>
                      <a:pt x="58" y="145"/>
                    </a:lnTo>
                    <a:lnTo>
                      <a:pt x="45" y="141"/>
                    </a:lnTo>
                    <a:lnTo>
                      <a:pt x="31" y="135"/>
                    </a:lnTo>
                    <a:lnTo>
                      <a:pt x="21" y="126"/>
                    </a:lnTo>
                    <a:lnTo>
                      <a:pt x="12" y="113"/>
                    </a:lnTo>
                    <a:lnTo>
                      <a:pt x="6" y="101"/>
                    </a:lnTo>
                    <a:lnTo>
                      <a:pt x="1" y="88"/>
                    </a:lnTo>
                    <a:lnTo>
                      <a:pt x="0" y="73"/>
                    </a:lnTo>
                    <a:lnTo>
                      <a:pt x="0" y="73"/>
                    </a:lnTo>
                    <a:lnTo>
                      <a:pt x="1" y="59"/>
                    </a:lnTo>
                    <a:lnTo>
                      <a:pt x="6" y="44"/>
                    </a:lnTo>
                    <a:lnTo>
                      <a:pt x="12" y="32"/>
                    </a:lnTo>
                    <a:lnTo>
                      <a:pt x="21" y="22"/>
                    </a:lnTo>
                    <a:lnTo>
                      <a:pt x="31" y="12"/>
                    </a:lnTo>
                    <a:lnTo>
                      <a:pt x="45" y="6"/>
                    </a:lnTo>
                    <a:lnTo>
                      <a:pt x="58" y="2"/>
                    </a:lnTo>
                    <a:lnTo>
                      <a:pt x="73" y="0"/>
                    </a:lnTo>
                    <a:lnTo>
                      <a:pt x="73" y="0"/>
                    </a:lnTo>
                    <a:lnTo>
                      <a:pt x="87" y="2"/>
                    </a:lnTo>
                    <a:lnTo>
                      <a:pt x="101" y="6"/>
                    </a:lnTo>
                    <a:lnTo>
                      <a:pt x="114" y="12"/>
                    </a:lnTo>
                    <a:lnTo>
                      <a:pt x="125" y="22"/>
                    </a:lnTo>
                    <a:lnTo>
                      <a:pt x="134" y="32"/>
                    </a:lnTo>
                    <a:lnTo>
                      <a:pt x="140" y="44"/>
                    </a:lnTo>
                    <a:lnTo>
                      <a:pt x="144" y="59"/>
                    </a:lnTo>
                    <a:lnTo>
                      <a:pt x="146" y="73"/>
                    </a:lnTo>
                    <a:lnTo>
                      <a:pt x="146" y="7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1" name="Freeform 465">
                <a:extLst>
                  <a:ext uri="{FF2B5EF4-FFF2-40B4-BE49-F238E27FC236}">
                    <a16:creationId xmlns:a16="http://schemas.microsoft.com/office/drawing/2014/main" id="{D91C3323-9D23-52A7-AFF7-9E558848DF91}"/>
                  </a:ext>
                </a:extLst>
              </p:cNvPr>
              <p:cNvSpPr>
                <a:spLocks/>
              </p:cNvSpPr>
              <p:nvPr/>
            </p:nvSpPr>
            <p:spPr bwMode="auto">
              <a:xfrm>
                <a:off x="2980" y="3651"/>
                <a:ext cx="130" cy="130"/>
              </a:xfrm>
              <a:custGeom>
                <a:avLst/>
                <a:gdLst>
                  <a:gd name="T0" fmla="*/ 130 w 130"/>
                  <a:gd name="T1" fmla="*/ 65 h 130"/>
                  <a:gd name="T2" fmla="*/ 130 w 130"/>
                  <a:gd name="T3" fmla="*/ 65 h 130"/>
                  <a:gd name="T4" fmla="*/ 128 w 130"/>
                  <a:gd name="T5" fmla="*/ 79 h 130"/>
                  <a:gd name="T6" fmla="*/ 125 w 130"/>
                  <a:gd name="T7" fmla="*/ 91 h 130"/>
                  <a:gd name="T8" fmla="*/ 119 w 130"/>
                  <a:gd name="T9" fmla="*/ 101 h 130"/>
                  <a:gd name="T10" fmla="*/ 112 w 130"/>
                  <a:gd name="T11" fmla="*/ 112 h 130"/>
                  <a:gd name="T12" fmla="*/ 101 w 130"/>
                  <a:gd name="T13" fmla="*/ 119 h 130"/>
                  <a:gd name="T14" fmla="*/ 91 w 130"/>
                  <a:gd name="T15" fmla="*/ 125 h 130"/>
                  <a:gd name="T16" fmla="*/ 79 w 130"/>
                  <a:gd name="T17" fmla="*/ 128 h 130"/>
                  <a:gd name="T18" fmla="*/ 65 w 130"/>
                  <a:gd name="T19" fmla="*/ 130 h 130"/>
                  <a:gd name="T20" fmla="*/ 65 w 130"/>
                  <a:gd name="T21" fmla="*/ 130 h 130"/>
                  <a:gd name="T22" fmla="*/ 53 w 130"/>
                  <a:gd name="T23" fmla="*/ 128 h 130"/>
                  <a:gd name="T24" fmla="*/ 39 w 130"/>
                  <a:gd name="T25" fmla="*/ 125 h 130"/>
                  <a:gd name="T26" fmla="*/ 29 w 130"/>
                  <a:gd name="T27" fmla="*/ 119 h 130"/>
                  <a:gd name="T28" fmla="*/ 20 w 130"/>
                  <a:gd name="T29" fmla="*/ 112 h 130"/>
                  <a:gd name="T30" fmla="*/ 11 w 130"/>
                  <a:gd name="T31" fmla="*/ 101 h 130"/>
                  <a:gd name="T32" fmla="*/ 5 w 130"/>
                  <a:gd name="T33" fmla="*/ 91 h 130"/>
                  <a:gd name="T34" fmla="*/ 2 w 130"/>
                  <a:gd name="T35" fmla="*/ 79 h 130"/>
                  <a:gd name="T36" fmla="*/ 0 w 130"/>
                  <a:gd name="T37" fmla="*/ 65 h 130"/>
                  <a:gd name="T38" fmla="*/ 0 w 130"/>
                  <a:gd name="T39" fmla="*/ 65 h 130"/>
                  <a:gd name="T40" fmla="*/ 2 w 130"/>
                  <a:gd name="T41" fmla="*/ 53 h 130"/>
                  <a:gd name="T42" fmla="*/ 5 w 130"/>
                  <a:gd name="T43" fmla="*/ 39 h 130"/>
                  <a:gd name="T44" fmla="*/ 11 w 130"/>
                  <a:gd name="T45" fmla="*/ 29 h 130"/>
                  <a:gd name="T46" fmla="*/ 20 w 130"/>
                  <a:gd name="T47" fmla="*/ 20 h 130"/>
                  <a:gd name="T48" fmla="*/ 29 w 130"/>
                  <a:gd name="T49" fmla="*/ 11 h 130"/>
                  <a:gd name="T50" fmla="*/ 39 w 130"/>
                  <a:gd name="T51" fmla="*/ 5 h 130"/>
                  <a:gd name="T52" fmla="*/ 53 w 130"/>
                  <a:gd name="T53" fmla="*/ 2 h 130"/>
                  <a:gd name="T54" fmla="*/ 65 w 130"/>
                  <a:gd name="T55" fmla="*/ 0 h 130"/>
                  <a:gd name="T56" fmla="*/ 65 w 130"/>
                  <a:gd name="T57" fmla="*/ 0 h 130"/>
                  <a:gd name="T58" fmla="*/ 79 w 130"/>
                  <a:gd name="T59" fmla="*/ 2 h 130"/>
                  <a:gd name="T60" fmla="*/ 91 w 130"/>
                  <a:gd name="T61" fmla="*/ 5 h 130"/>
                  <a:gd name="T62" fmla="*/ 101 w 130"/>
                  <a:gd name="T63" fmla="*/ 11 h 130"/>
                  <a:gd name="T64" fmla="*/ 112 w 130"/>
                  <a:gd name="T65" fmla="*/ 20 h 130"/>
                  <a:gd name="T66" fmla="*/ 119 w 130"/>
                  <a:gd name="T67" fmla="*/ 29 h 130"/>
                  <a:gd name="T68" fmla="*/ 125 w 130"/>
                  <a:gd name="T69" fmla="*/ 39 h 130"/>
                  <a:gd name="T70" fmla="*/ 128 w 130"/>
                  <a:gd name="T71" fmla="*/ 53 h 130"/>
                  <a:gd name="T72" fmla="*/ 130 w 130"/>
                  <a:gd name="T73" fmla="*/ 65 h 130"/>
                  <a:gd name="T74" fmla="*/ 130 w 130"/>
                  <a:gd name="T75"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 h="130">
                    <a:moveTo>
                      <a:pt x="130" y="65"/>
                    </a:moveTo>
                    <a:lnTo>
                      <a:pt x="130" y="65"/>
                    </a:lnTo>
                    <a:lnTo>
                      <a:pt x="128" y="79"/>
                    </a:lnTo>
                    <a:lnTo>
                      <a:pt x="125" y="91"/>
                    </a:lnTo>
                    <a:lnTo>
                      <a:pt x="119" y="101"/>
                    </a:lnTo>
                    <a:lnTo>
                      <a:pt x="112" y="112"/>
                    </a:lnTo>
                    <a:lnTo>
                      <a:pt x="101" y="119"/>
                    </a:lnTo>
                    <a:lnTo>
                      <a:pt x="91" y="125"/>
                    </a:lnTo>
                    <a:lnTo>
                      <a:pt x="79" y="128"/>
                    </a:lnTo>
                    <a:lnTo>
                      <a:pt x="65" y="130"/>
                    </a:lnTo>
                    <a:lnTo>
                      <a:pt x="65" y="130"/>
                    </a:lnTo>
                    <a:lnTo>
                      <a:pt x="53" y="128"/>
                    </a:lnTo>
                    <a:lnTo>
                      <a:pt x="39" y="125"/>
                    </a:lnTo>
                    <a:lnTo>
                      <a:pt x="29" y="119"/>
                    </a:lnTo>
                    <a:lnTo>
                      <a:pt x="20" y="112"/>
                    </a:lnTo>
                    <a:lnTo>
                      <a:pt x="11" y="101"/>
                    </a:lnTo>
                    <a:lnTo>
                      <a:pt x="5" y="91"/>
                    </a:lnTo>
                    <a:lnTo>
                      <a:pt x="2" y="79"/>
                    </a:lnTo>
                    <a:lnTo>
                      <a:pt x="0" y="65"/>
                    </a:lnTo>
                    <a:lnTo>
                      <a:pt x="0" y="65"/>
                    </a:lnTo>
                    <a:lnTo>
                      <a:pt x="2" y="53"/>
                    </a:lnTo>
                    <a:lnTo>
                      <a:pt x="5" y="39"/>
                    </a:lnTo>
                    <a:lnTo>
                      <a:pt x="11" y="29"/>
                    </a:lnTo>
                    <a:lnTo>
                      <a:pt x="20" y="20"/>
                    </a:lnTo>
                    <a:lnTo>
                      <a:pt x="29" y="11"/>
                    </a:lnTo>
                    <a:lnTo>
                      <a:pt x="39" y="5"/>
                    </a:lnTo>
                    <a:lnTo>
                      <a:pt x="53" y="2"/>
                    </a:lnTo>
                    <a:lnTo>
                      <a:pt x="65" y="0"/>
                    </a:lnTo>
                    <a:lnTo>
                      <a:pt x="65" y="0"/>
                    </a:lnTo>
                    <a:lnTo>
                      <a:pt x="79" y="2"/>
                    </a:lnTo>
                    <a:lnTo>
                      <a:pt x="91" y="5"/>
                    </a:lnTo>
                    <a:lnTo>
                      <a:pt x="101" y="11"/>
                    </a:lnTo>
                    <a:lnTo>
                      <a:pt x="112" y="20"/>
                    </a:lnTo>
                    <a:lnTo>
                      <a:pt x="119" y="29"/>
                    </a:lnTo>
                    <a:lnTo>
                      <a:pt x="125" y="39"/>
                    </a:lnTo>
                    <a:lnTo>
                      <a:pt x="128" y="53"/>
                    </a:lnTo>
                    <a:lnTo>
                      <a:pt x="130" y="65"/>
                    </a:lnTo>
                    <a:lnTo>
                      <a:pt x="130" y="65"/>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2" name="Freeform 466">
                <a:extLst>
                  <a:ext uri="{FF2B5EF4-FFF2-40B4-BE49-F238E27FC236}">
                    <a16:creationId xmlns:a16="http://schemas.microsoft.com/office/drawing/2014/main" id="{A380331C-54D1-4545-E173-7F051BE35383}"/>
                  </a:ext>
                </a:extLst>
              </p:cNvPr>
              <p:cNvSpPr>
                <a:spLocks/>
              </p:cNvSpPr>
              <p:nvPr/>
            </p:nvSpPr>
            <p:spPr bwMode="auto">
              <a:xfrm>
                <a:off x="2891" y="3607"/>
                <a:ext cx="133" cy="133"/>
              </a:xfrm>
              <a:custGeom>
                <a:avLst/>
                <a:gdLst>
                  <a:gd name="T0" fmla="*/ 133 w 133"/>
                  <a:gd name="T1" fmla="*/ 67 h 133"/>
                  <a:gd name="T2" fmla="*/ 133 w 133"/>
                  <a:gd name="T3" fmla="*/ 67 h 133"/>
                  <a:gd name="T4" fmla="*/ 131 w 133"/>
                  <a:gd name="T5" fmla="*/ 80 h 133"/>
                  <a:gd name="T6" fmla="*/ 127 w 133"/>
                  <a:gd name="T7" fmla="*/ 92 h 133"/>
                  <a:gd name="T8" fmla="*/ 121 w 133"/>
                  <a:gd name="T9" fmla="*/ 104 h 133"/>
                  <a:gd name="T10" fmla="*/ 113 w 133"/>
                  <a:gd name="T11" fmla="*/ 114 h 133"/>
                  <a:gd name="T12" fmla="*/ 103 w 133"/>
                  <a:gd name="T13" fmla="*/ 123 h 133"/>
                  <a:gd name="T14" fmla="*/ 92 w 133"/>
                  <a:gd name="T15" fmla="*/ 129 h 133"/>
                  <a:gd name="T16" fmla="*/ 80 w 133"/>
                  <a:gd name="T17" fmla="*/ 132 h 133"/>
                  <a:gd name="T18" fmla="*/ 67 w 133"/>
                  <a:gd name="T19" fmla="*/ 133 h 133"/>
                  <a:gd name="T20" fmla="*/ 67 w 133"/>
                  <a:gd name="T21" fmla="*/ 133 h 133"/>
                  <a:gd name="T22" fmla="*/ 53 w 133"/>
                  <a:gd name="T23" fmla="*/ 132 h 133"/>
                  <a:gd name="T24" fmla="*/ 41 w 133"/>
                  <a:gd name="T25" fmla="*/ 129 h 133"/>
                  <a:gd name="T26" fmla="*/ 29 w 133"/>
                  <a:gd name="T27" fmla="*/ 123 h 133"/>
                  <a:gd name="T28" fmla="*/ 20 w 133"/>
                  <a:gd name="T29" fmla="*/ 114 h 133"/>
                  <a:gd name="T30" fmla="*/ 11 w 133"/>
                  <a:gd name="T31" fmla="*/ 104 h 133"/>
                  <a:gd name="T32" fmla="*/ 5 w 133"/>
                  <a:gd name="T33" fmla="*/ 92 h 133"/>
                  <a:gd name="T34" fmla="*/ 2 w 133"/>
                  <a:gd name="T35" fmla="*/ 80 h 133"/>
                  <a:gd name="T36" fmla="*/ 0 w 133"/>
                  <a:gd name="T37" fmla="*/ 67 h 133"/>
                  <a:gd name="T38" fmla="*/ 0 w 133"/>
                  <a:gd name="T39" fmla="*/ 67 h 133"/>
                  <a:gd name="T40" fmla="*/ 2 w 133"/>
                  <a:gd name="T41" fmla="*/ 53 h 133"/>
                  <a:gd name="T42" fmla="*/ 5 w 133"/>
                  <a:gd name="T43" fmla="*/ 41 h 133"/>
                  <a:gd name="T44" fmla="*/ 11 w 133"/>
                  <a:gd name="T45" fmla="*/ 31 h 133"/>
                  <a:gd name="T46" fmla="*/ 20 w 133"/>
                  <a:gd name="T47" fmla="*/ 20 h 133"/>
                  <a:gd name="T48" fmla="*/ 29 w 133"/>
                  <a:gd name="T49" fmla="*/ 13 h 133"/>
                  <a:gd name="T50" fmla="*/ 41 w 133"/>
                  <a:gd name="T51" fmla="*/ 7 h 133"/>
                  <a:gd name="T52" fmla="*/ 53 w 133"/>
                  <a:gd name="T53" fmla="*/ 2 h 133"/>
                  <a:gd name="T54" fmla="*/ 67 w 133"/>
                  <a:gd name="T55" fmla="*/ 0 h 133"/>
                  <a:gd name="T56" fmla="*/ 67 w 133"/>
                  <a:gd name="T57" fmla="*/ 0 h 133"/>
                  <a:gd name="T58" fmla="*/ 80 w 133"/>
                  <a:gd name="T59" fmla="*/ 2 h 133"/>
                  <a:gd name="T60" fmla="*/ 92 w 133"/>
                  <a:gd name="T61" fmla="*/ 7 h 133"/>
                  <a:gd name="T62" fmla="*/ 103 w 133"/>
                  <a:gd name="T63" fmla="*/ 13 h 133"/>
                  <a:gd name="T64" fmla="*/ 113 w 133"/>
                  <a:gd name="T65" fmla="*/ 20 h 133"/>
                  <a:gd name="T66" fmla="*/ 121 w 133"/>
                  <a:gd name="T67" fmla="*/ 31 h 133"/>
                  <a:gd name="T68" fmla="*/ 127 w 133"/>
                  <a:gd name="T69" fmla="*/ 41 h 133"/>
                  <a:gd name="T70" fmla="*/ 131 w 133"/>
                  <a:gd name="T71" fmla="*/ 53 h 133"/>
                  <a:gd name="T72" fmla="*/ 133 w 133"/>
                  <a:gd name="T73" fmla="*/ 67 h 133"/>
                  <a:gd name="T74" fmla="*/ 133 w 133"/>
                  <a:gd name="T75" fmla="*/ 6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133">
                    <a:moveTo>
                      <a:pt x="133" y="67"/>
                    </a:moveTo>
                    <a:lnTo>
                      <a:pt x="133" y="67"/>
                    </a:lnTo>
                    <a:lnTo>
                      <a:pt x="131" y="80"/>
                    </a:lnTo>
                    <a:lnTo>
                      <a:pt x="127" y="92"/>
                    </a:lnTo>
                    <a:lnTo>
                      <a:pt x="121" y="104"/>
                    </a:lnTo>
                    <a:lnTo>
                      <a:pt x="113" y="114"/>
                    </a:lnTo>
                    <a:lnTo>
                      <a:pt x="103" y="123"/>
                    </a:lnTo>
                    <a:lnTo>
                      <a:pt x="92" y="129"/>
                    </a:lnTo>
                    <a:lnTo>
                      <a:pt x="80" y="132"/>
                    </a:lnTo>
                    <a:lnTo>
                      <a:pt x="67" y="133"/>
                    </a:lnTo>
                    <a:lnTo>
                      <a:pt x="67" y="133"/>
                    </a:lnTo>
                    <a:lnTo>
                      <a:pt x="53" y="132"/>
                    </a:lnTo>
                    <a:lnTo>
                      <a:pt x="41" y="129"/>
                    </a:lnTo>
                    <a:lnTo>
                      <a:pt x="29" y="123"/>
                    </a:lnTo>
                    <a:lnTo>
                      <a:pt x="20" y="114"/>
                    </a:lnTo>
                    <a:lnTo>
                      <a:pt x="11" y="104"/>
                    </a:lnTo>
                    <a:lnTo>
                      <a:pt x="5" y="92"/>
                    </a:lnTo>
                    <a:lnTo>
                      <a:pt x="2" y="80"/>
                    </a:lnTo>
                    <a:lnTo>
                      <a:pt x="0" y="67"/>
                    </a:lnTo>
                    <a:lnTo>
                      <a:pt x="0" y="67"/>
                    </a:lnTo>
                    <a:lnTo>
                      <a:pt x="2" y="53"/>
                    </a:lnTo>
                    <a:lnTo>
                      <a:pt x="5" y="41"/>
                    </a:lnTo>
                    <a:lnTo>
                      <a:pt x="11" y="31"/>
                    </a:lnTo>
                    <a:lnTo>
                      <a:pt x="20" y="20"/>
                    </a:lnTo>
                    <a:lnTo>
                      <a:pt x="29" y="13"/>
                    </a:lnTo>
                    <a:lnTo>
                      <a:pt x="41" y="7"/>
                    </a:lnTo>
                    <a:lnTo>
                      <a:pt x="53" y="2"/>
                    </a:lnTo>
                    <a:lnTo>
                      <a:pt x="67" y="0"/>
                    </a:lnTo>
                    <a:lnTo>
                      <a:pt x="67" y="0"/>
                    </a:lnTo>
                    <a:lnTo>
                      <a:pt x="80" y="2"/>
                    </a:lnTo>
                    <a:lnTo>
                      <a:pt x="92" y="7"/>
                    </a:lnTo>
                    <a:lnTo>
                      <a:pt x="103" y="13"/>
                    </a:lnTo>
                    <a:lnTo>
                      <a:pt x="113" y="20"/>
                    </a:lnTo>
                    <a:lnTo>
                      <a:pt x="121" y="31"/>
                    </a:lnTo>
                    <a:lnTo>
                      <a:pt x="127" y="41"/>
                    </a:lnTo>
                    <a:lnTo>
                      <a:pt x="131" y="53"/>
                    </a:lnTo>
                    <a:lnTo>
                      <a:pt x="133" y="67"/>
                    </a:lnTo>
                    <a:lnTo>
                      <a:pt x="133" y="6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3" name="Freeform 467">
                <a:extLst>
                  <a:ext uri="{FF2B5EF4-FFF2-40B4-BE49-F238E27FC236}">
                    <a16:creationId xmlns:a16="http://schemas.microsoft.com/office/drawing/2014/main" id="{827C6824-C940-8ED8-F400-3DEE41CF88CB}"/>
                  </a:ext>
                </a:extLst>
              </p:cNvPr>
              <p:cNvSpPr>
                <a:spLocks/>
              </p:cNvSpPr>
              <p:nvPr/>
            </p:nvSpPr>
            <p:spPr bwMode="auto">
              <a:xfrm>
                <a:off x="3042" y="3819"/>
                <a:ext cx="26" cy="25"/>
              </a:xfrm>
              <a:custGeom>
                <a:avLst/>
                <a:gdLst>
                  <a:gd name="T0" fmla="*/ 0 w 26"/>
                  <a:gd name="T1" fmla="*/ 13 h 25"/>
                  <a:gd name="T2" fmla="*/ 0 w 26"/>
                  <a:gd name="T3" fmla="*/ 13 h 25"/>
                  <a:gd name="T4" fmla="*/ 1 w 26"/>
                  <a:gd name="T5" fmla="*/ 18 h 25"/>
                  <a:gd name="T6" fmla="*/ 5 w 26"/>
                  <a:gd name="T7" fmla="*/ 21 h 25"/>
                  <a:gd name="T8" fmla="*/ 8 w 26"/>
                  <a:gd name="T9" fmla="*/ 24 h 25"/>
                  <a:gd name="T10" fmla="*/ 12 w 26"/>
                  <a:gd name="T11" fmla="*/ 25 h 25"/>
                  <a:gd name="T12" fmla="*/ 12 w 26"/>
                  <a:gd name="T13" fmla="*/ 25 h 25"/>
                  <a:gd name="T14" fmla="*/ 18 w 26"/>
                  <a:gd name="T15" fmla="*/ 24 h 25"/>
                  <a:gd name="T16" fmla="*/ 21 w 26"/>
                  <a:gd name="T17" fmla="*/ 21 h 25"/>
                  <a:gd name="T18" fmla="*/ 24 w 26"/>
                  <a:gd name="T19" fmla="*/ 18 h 25"/>
                  <a:gd name="T20" fmla="*/ 26 w 26"/>
                  <a:gd name="T21" fmla="*/ 13 h 25"/>
                  <a:gd name="T22" fmla="*/ 26 w 26"/>
                  <a:gd name="T23" fmla="*/ 13 h 25"/>
                  <a:gd name="T24" fmla="*/ 24 w 26"/>
                  <a:gd name="T25" fmla="*/ 7 h 25"/>
                  <a:gd name="T26" fmla="*/ 21 w 26"/>
                  <a:gd name="T27" fmla="*/ 4 h 25"/>
                  <a:gd name="T28" fmla="*/ 18 w 26"/>
                  <a:gd name="T29" fmla="*/ 1 h 25"/>
                  <a:gd name="T30" fmla="*/ 12 w 26"/>
                  <a:gd name="T31" fmla="*/ 0 h 25"/>
                  <a:gd name="T32" fmla="*/ 12 w 26"/>
                  <a:gd name="T33" fmla="*/ 0 h 25"/>
                  <a:gd name="T34" fmla="*/ 8 w 26"/>
                  <a:gd name="T35" fmla="*/ 1 h 25"/>
                  <a:gd name="T36" fmla="*/ 5 w 26"/>
                  <a:gd name="T37" fmla="*/ 4 h 25"/>
                  <a:gd name="T38" fmla="*/ 1 w 26"/>
                  <a:gd name="T39" fmla="*/ 7 h 25"/>
                  <a:gd name="T40" fmla="*/ 0 w 26"/>
                  <a:gd name="T41" fmla="*/ 13 h 25"/>
                  <a:gd name="T42" fmla="*/ 0 w 26"/>
                  <a:gd name="T4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5">
                    <a:moveTo>
                      <a:pt x="0" y="13"/>
                    </a:moveTo>
                    <a:lnTo>
                      <a:pt x="0" y="13"/>
                    </a:lnTo>
                    <a:lnTo>
                      <a:pt x="1" y="18"/>
                    </a:lnTo>
                    <a:lnTo>
                      <a:pt x="5" y="21"/>
                    </a:lnTo>
                    <a:lnTo>
                      <a:pt x="8" y="24"/>
                    </a:lnTo>
                    <a:lnTo>
                      <a:pt x="12" y="25"/>
                    </a:lnTo>
                    <a:lnTo>
                      <a:pt x="12" y="25"/>
                    </a:lnTo>
                    <a:lnTo>
                      <a:pt x="18" y="24"/>
                    </a:lnTo>
                    <a:lnTo>
                      <a:pt x="21" y="21"/>
                    </a:lnTo>
                    <a:lnTo>
                      <a:pt x="24" y="18"/>
                    </a:lnTo>
                    <a:lnTo>
                      <a:pt x="26" y="13"/>
                    </a:lnTo>
                    <a:lnTo>
                      <a:pt x="26" y="13"/>
                    </a:lnTo>
                    <a:lnTo>
                      <a:pt x="24" y="7"/>
                    </a:lnTo>
                    <a:lnTo>
                      <a:pt x="21" y="4"/>
                    </a:lnTo>
                    <a:lnTo>
                      <a:pt x="18" y="1"/>
                    </a:lnTo>
                    <a:lnTo>
                      <a:pt x="12" y="0"/>
                    </a:lnTo>
                    <a:lnTo>
                      <a:pt x="12" y="0"/>
                    </a:lnTo>
                    <a:lnTo>
                      <a:pt x="8" y="1"/>
                    </a:lnTo>
                    <a:lnTo>
                      <a:pt x="5" y="4"/>
                    </a:lnTo>
                    <a:lnTo>
                      <a:pt x="1" y="7"/>
                    </a:lnTo>
                    <a:lnTo>
                      <a:pt x="0" y="13"/>
                    </a:lnTo>
                    <a:lnTo>
                      <a:pt x="0" y="13"/>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4" name="Freeform 468">
                <a:extLst>
                  <a:ext uri="{FF2B5EF4-FFF2-40B4-BE49-F238E27FC236}">
                    <a16:creationId xmlns:a16="http://schemas.microsoft.com/office/drawing/2014/main" id="{780E1E73-52F2-C3B8-FD64-C8C04DC3719A}"/>
                  </a:ext>
                </a:extLst>
              </p:cNvPr>
              <p:cNvSpPr>
                <a:spLocks/>
              </p:cNvSpPr>
              <p:nvPr/>
            </p:nvSpPr>
            <p:spPr bwMode="auto">
              <a:xfrm>
                <a:off x="3268" y="3856"/>
                <a:ext cx="173" cy="175"/>
              </a:xfrm>
              <a:custGeom>
                <a:avLst/>
                <a:gdLst>
                  <a:gd name="T0" fmla="*/ 173 w 173"/>
                  <a:gd name="T1" fmla="*/ 88 h 175"/>
                  <a:gd name="T2" fmla="*/ 173 w 173"/>
                  <a:gd name="T3" fmla="*/ 88 h 175"/>
                  <a:gd name="T4" fmla="*/ 173 w 173"/>
                  <a:gd name="T5" fmla="*/ 97 h 175"/>
                  <a:gd name="T6" fmla="*/ 172 w 173"/>
                  <a:gd name="T7" fmla="*/ 106 h 175"/>
                  <a:gd name="T8" fmla="*/ 167 w 173"/>
                  <a:gd name="T9" fmla="*/ 121 h 175"/>
                  <a:gd name="T10" fmla="*/ 158 w 173"/>
                  <a:gd name="T11" fmla="*/ 136 h 175"/>
                  <a:gd name="T12" fmla="*/ 148 w 173"/>
                  <a:gd name="T13" fmla="*/ 149 h 175"/>
                  <a:gd name="T14" fmla="*/ 136 w 173"/>
                  <a:gd name="T15" fmla="*/ 160 h 175"/>
                  <a:gd name="T16" fmla="*/ 121 w 173"/>
                  <a:gd name="T17" fmla="*/ 168 h 175"/>
                  <a:gd name="T18" fmla="*/ 104 w 173"/>
                  <a:gd name="T19" fmla="*/ 174 h 175"/>
                  <a:gd name="T20" fmla="*/ 95 w 173"/>
                  <a:gd name="T21" fmla="*/ 174 h 175"/>
                  <a:gd name="T22" fmla="*/ 86 w 173"/>
                  <a:gd name="T23" fmla="*/ 175 h 175"/>
                  <a:gd name="T24" fmla="*/ 86 w 173"/>
                  <a:gd name="T25" fmla="*/ 175 h 175"/>
                  <a:gd name="T26" fmla="*/ 78 w 173"/>
                  <a:gd name="T27" fmla="*/ 174 h 175"/>
                  <a:gd name="T28" fmla="*/ 69 w 173"/>
                  <a:gd name="T29" fmla="*/ 174 h 175"/>
                  <a:gd name="T30" fmla="*/ 53 w 173"/>
                  <a:gd name="T31" fmla="*/ 168 h 175"/>
                  <a:gd name="T32" fmla="*/ 38 w 173"/>
                  <a:gd name="T33" fmla="*/ 160 h 175"/>
                  <a:gd name="T34" fmla="*/ 26 w 173"/>
                  <a:gd name="T35" fmla="*/ 149 h 175"/>
                  <a:gd name="T36" fmla="*/ 14 w 173"/>
                  <a:gd name="T37" fmla="*/ 136 h 175"/>
                  <a:gd name="T38" fmla="*/ 6 w 173"/>
                  <a:gd name="T39" fmla="*/ 121 h 175"/>
                  <a:gd name="T40" fmla="*/ 2 w 173"/>
                  <a:gd name="T41" fmla="*/ 106 h 175"/>
                  <a:gd name="T42" fmla="*/ 0 w 173"/>
                  <a:gd name="T43" fmla="*/ 97 h 175"/>
                  <a:gd name="T44" fmla="*/ 0 w 173"/>
                  <a:gd name="T45" fmla="*/ 88 h 175"/>
                  <a:gd name="T46" fmla="*/ 0 w 173"/>
                  <a:gd name="T47" fmla="*/ 88 h 175"/>
                  <a:gd name="T48" fmla="*/ 0 w 173"/>
                  <a:gd name="T49" fmla="*/ 79 h 175"/>
                  <a:gd name="T50" fmla="*/ 2 w 173"/>
                  <a:gd name="T51" fmla="*/ 70 h 175"/>
                  <a:gd name="T52" fmla="*/ 6 w 173"/>
                  <a:gd name="T53" fmla="*/ 53 h 175"/>
                  <a:gd name="T54" fmla="*/ 14 w 173"/>
                  <a:gd name="T55" fmla="*/ 39 h 175"/>
                  <a:gd name="T56" fmla="*/ 26 w 173"/>
                  <a:gd name="T57" fmla="*/ 26 h 175"/>
                  <a:gd name="T58" fmla="*/ 38 w 173"/>
                  <a:gd name="T59" fmla="*/ 15 h 175"/>
                  <a:gd name="T60" fmla="*/ 53 w 173"/>
                  <a:gd name="T61" fmla="*/ 8 h 175"/>
                  <a:gd name="T62" fmla="*/ 69 w 173"/>
                  <a:gd name="T63" fmla="*/ 2 h 175"/>
                  <a:gd name="T64" fmla="*/ 78 w 173"/>
                  <a:gd name="T65" fmla="*/ 0 h 175"/>
                  <a:gd name="T66" fmla="*/ 86 w 173"/>
                  <a:gd name="T67" fmla="*/ 0 h 175"/>
                  <a:gd name="T68" fmla="*/ 86 w 173"/>
                  <a:gd name="T69" fmla="*/ 0 h 175"/>
                  <a:gd name="T70" fmla="*/ 95 w 173"/>
                  <a:gd name="T71" fmla="*/ 0 h 175"/>
                  <a:gd name="T72" fmla="*/ 104 w 173"/>
                  <a:gd name="T73" fmla="*/ 2 h 175"/>
                  <a:gd name="T74" fmla="*/ 121 w 173"/>
                  <a:gd name="T75" fmla="*/ 8 h 175"/>
                  <a:gd name="T76" fmla="*/ 136 w 173"/>
                  <a:gd name="T77" fmla="*/ 15 h 175"/>
                  <a:gd name="T78" fmla="*/ 148 w 173"/>
                  <a:gd name="T79" fmla="*/ 26 h 175"/>
                  <a:gd name="T80" fmla="*/ 158 w 173"/>
                  <a:gd name="T81" fmla="*/ 39 h 175"/>
                  <a:gd name="T82" fmla="*/ 167 w 173"/>
                  <a:gd name="T83" fmla="*/ 53 h 175"/>
                  <a:gd name="T84" fmla="*/ 172 w 173"/>
                  <a:gd name="T85" fmla="*/ 70 h 175"/>
                  <a:gd name="T86" fmla="*/ 173 w 173"/>
                  <a:gd name="T87" fmla="*/ 79 h 175"/>
                  <a:gd name="T88" fmla="*/ 173 w 173"/>
                  <a:gd name="T89" fmla="*/ 88 h 175"/>
                  <a:gd name="T90" fmla="*/ 173 w 173"/>
                  <a:gd name="T91" fmla="*/ 8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3" h="175">
                    <a:moveTo>
                      <a:pt x="173" y="88"/>
                    </a:moveTo>
                    <a:lnTo>
                      <a:pt x="173" y="88"/>
                    </a:lnTo>
                    <a:lnTo>
                      <a:pt x="173" y="97"/>
                    </a:lnTo>
                    <a:lnTo>
                      <a:pt x="172" y="106"/>
                    </a:lnTo>
                    <a:lnTo>
                      <a:pt x="167" y="121"/>
                    </a:lnTo>
                    <a:lnTo>
                      <a:pt x="158" y="136"/>
                    </a:lnTo>
                    <a:lnTo>
                      <a:pt x="148" y="149"/>
                    </a:lnTo>
                    <a:lnTo>
                      <a:pt x="136" y="160"/>
                    </a:lnTo>
                    <a:lnTo>
                      <a:pt x="121" y="168"/>
                    </a:lnTo>
                    <a:lnTo>
                      <a:pt x="104" y="174"/>
                    </a:lnTo>
                    <a:lnTo>
                      <a:pt x="95" y="174"/>
                    </a:lnTo>
                    <a:lnTo>
                      <a:pt x="86" y="175"/>
                    </a:lnTo>
                    <a:lnTo>
                      <a:pt x="86" y="175"/>
                    </a:lnTo>
                    <a:lnTo>
                      <a:pt x="78" y="174"/>
                    </a:lnTo>
                    <a:lnTo>
                      <a:pt x="69" y="174"/>
                    </a:lnTo>
                    <a:lnTo>
                      <a:pt x="53" y="168"/>
                    </a:lnTo>
                    <a:lnTo>
                      <a:pt x="38" y="160"/>
                    </a:lnTo>
                    <a:lnTo>
                      <a:pt x="26" y="149"/>
                    </a:lnTo>
                    <a:lnTo>
                      <a:pt x="14" y="136"/>
                    </a:lnTo>
                    <a:lnTo>
                      <a:pt x="6" y="121"/>
                    </a:lnTo>
                    <a:lnTo>
                      <a:pt x="2" y="106"/>
                    </a:lnTo>
                    <a:lnTo>
                      <a:pt x="0" y="97"/>
                    </a:lnTo>
                    <a:lnTo>
                      <a:pt x="0" y="88"/>
                    </a:lnTo>
                    <a:lnTo>
                      <a:pt x="0" y="88"/>
                    </a:lnTo>
                    <a:lnTo>
                      <a:pt x="0" y="79"/>
                    </a:lnTo>
                    <a:lnTo>
                      <a:pt x="2" y="70"/>
                    </a:lnTo>
                    <a:lnTo>
                      <a:pt x="6" y="53"/>
                    </a:lnTo>
                    <a:lnTo>
                      <a:pt x="14" y="39"/>
                    </a:lnTo>
                    <a:lnTo>
                      <a:pt x="26" y="26"/>
                    </a:lnTo>
                    <a:lnTo>
                      <a:pt x="38" y="15"/>
                    </a:lnTo>
                    <a:lnTo>
                      <a:pt x="53" y="8"/>
                    </a:lnTo>
                    <a:lnTo>
                      <a:pt x="69" y="2"/>
                    </a:lnTo>
                    <a:lnTo>
                      <a:pt x="78" y="0"/>
                    </a:lnTo>
                    <a:lnTo>
                      <a:pt x="86" y="0"/>
                    </a:lnTo>
                    <a:lnTo>
                      <a:pt x="86" y="0"/>
                    </a:lnTo>
                    <a:lnTo>
                      <a:pt x="95" y="0"/>
                    </a:lnTo>
                    <a:lnTo>
                      <a:pt x="104" y="2"/>
                    </a:lnTo>
                    <a:lnTo>
                      <a:pt x="121" y="8"/>
                    </a:lnTo>
                    <a:lnTo>
                      <a:pt x="136" y="15"/>
                    </a:lnTo>
                    <a:lnTo>
                      <a:pt x="148" y="26"/>
                    </a:lnTo>
                    <a:lnTo>
                      <a:pt x="158" y="39"/>
                    </a:lnTo>
                    <a:lnTo>
                      <a:pt x="167" y="53"/>
                    </a:lnTo>
                    <a:lnTo>
                      <a:pt x="172" y="70"/>
                    </a:lnTo>
                    <a:lnTo>
                      <a:pt x="173" y="79"/>
                    </a:lnTo>
                    <a:lnTo>
                      <a:pt x="173" y="88"/>
                    </a:lnTo>
                    <a:lnTo>
                      <a:pt x="173" y="88"/>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5" name="Freeform 469">
                <a:extLst>
                  <a:ext uri="{FF2B5EF4-FFF2-40B4-BE49-F238E27FC236}">
                    <a16:creationId xmlns:a16="http://schemas.microsoft.com/office/drawing/2014/main" id="{99B5E608-ACB0-A81F-46AE-F03D3E4C53C6}"/>
                  </a:ext>
                </a:extLst>
              </p:cNvPr>
              <p:cNvSpPr>
                <a:spLocks/>
              </p:cNvSpPr>
              <p:nvPr/>
            </p:nvSpPr>
            <p:spPr bwMode="auto">
              <a:xfrm>
                <a:off x="3300" y="4087"/>
                <a:ext cx="173" cy="173"/>
              </a:xfrm>
              <a:custGeom>
                <a:avLst/>
                <a:gdLst>
                  <a:gd name="T0" fmla="*/ 173 w 173"/>
                  <a:gd name="T1" fmla="*/ 87 h 173"/>
                  <a:gd name="T2" fmla="*/ 173 w 173"/>
                  <a:gd name="T3" fmla="*/ 87 h 173"/>
                  <a:gd name="T4" fmla="*/ 172 w 173"/>
                  <a:gd name="T5" fmla="*/ 105 h 173"/>
                  <a:gd name="T6" fmla="*/ 167 w 173"/>
                  <a:gd name="T7" fmla="*/ 120 h 173"/>
                  <a:gd name="T8" fmla="*/ 158 w 173"/>
                  <a:gd name="T9" fmla="*/ 135 h 173"/>
                  <a:gd name="T10" fmla="*/ 147 w 173"/>
                  <a:gd name="T11" fmla="*/ 149 h 173"/>
                  <a:gd name="T12" fmla="*/ 135 w 173"/>
                  <a:gd name="T13" fmla="*/ 160 h 173"/>
                  <a:gd name="T14" fmla="*/ 120 w 173"/>
                  <a:gd name="T15" fmla="*/ 167 h 173"/>
                  <a:gd name="T16" fmla="*/ 104 w 173"/>
                  <a:gd name="T17" fmla="*/ 172 h 173"/>
                  <a:gd name="T18" fmla="*/ 87 w 173"/>
                  <a:gd name="T19" fmla="*/ 173 h 173"/>
                  <a:gd name="T20" fmla="*/ 87 w 173"/>
                  <a:gd name="T21" fmla="*/ 173 h 173"/>
                  <a:gd name="T22" fmla="*/ 69 w 173"/>
                  <a:gd name="T23" fmla="*/ 172 h 173"/>
                  <a:gd name="T24" fmla="*/ 52 w 173"/>
                  <a:gd name="T25" fmla="*/ 167 h 173"/>
                  <a:gd name="T26" fmla="*/ 39 w 173"/>
                  <a:gd name="T27" fmla="*/ 160 h 173"/>
                  <a:gd name="T28" fmla="*/ 25 w 173"/>
                  <a:gd name="T29" fmla="*/ 149 h 173"/>
                  <a:gd name="T30" fmla="*/ 15 w 173"/>
                  <a:gd name="T31" fmla="*/ 135 h 173"/>
                  <a:gd name="T32" fmla="*/ 7 w 173"/>
                  <a:gd name="T33" fmla="*/ 120 h 173"/>
                  <a:gd name="T34" fmla="*/ 1 w 173"/>
                  <a:gd name="T35" fmla="*/ 105 h 173"/>
                  <a:gd name="T36" fmla="*/ 0 w 173"/>
                  <a:gd name="T37" fmla="*/ 87 h 173"/>
                  <a:gd name="T38" fmla="*/ 0 w 173"/>
                  <a:gd name="T39" fmla="*/ 87 h 173"/>
                  <a:gd name="T40" fmla="*/ 1 w 173"/>
                  <a:gd name="T41" fmla="*/ 69 h 173"/>
                  <a:gd name="T42" fmla="*/ 7 w 173"/>
                  <a:gd name="T43" fmla="*/ 54 h 173"/>
                  <a:gd name="T44" fmla="*/ 15 w 173"/>
                  <a:gd name="T45" fmla="*/ 39 h 173"/>
                  <a:gd name="T46" fmla="*/ 25 w 173"/>
                  <a:gd name="T47" fmla="*/ 25 h 173"/>
                  <a:gd name="T48" fmla="*/ 39 w 173"/>
                  <a:gd name="T49" fmla="*/ 15 h 173"/>
                  <a:gd name="T50" fmla="*/ 52 w 173"/>
                  <a:gd name="T51" fmla="*/ 7 h 173"/>
                  <a:gd name="T52" fmla="*/ 69 w 173"/>
                  <a:gd name="T53" fmla="*/ 3 h 173"/>
                  <a:gd name="T54" fmla="*/ 87 w 173"/>
                  <a:gd name="T55" fmla="*/ 0 h 173"/>
                  <a:gd name="T56" fmla="*/ 87 w 173"/>
                  <a:gd name="T57" fmla="*/ 0 h 173"/>
                  <a:gd name="T58" fmla="*/ 104 w 173"/>
                  <a:gd name="T59" fmla="*/ 3 h 173"/>
                  <a:gd name="T60" fmla="*/ 120 w 173"/>
                  <a:gd name="T61" fmla="*/ 7 h 173"/>
                  <a:gd name="T62" fmla="*/ 135 w 173"/>
                  <a:gd name="T63" fmla="*/ 15 h 173"/>
                  <a:gd name="T64" fmla="*/ 147 w 173"/>
                  <a:gd name="T65" fmla="*/ 25 h 173"/>
                  <a:gd name="T66" fmla="*/ 158 w 173"/>
                  <a:gd name="T67" fmla="*/ 39 h 173"/>
                  <a:gd name="T68" fmla="*/ 167 w 173"/>
                  <a:gd name="T69" fmla="*/ 54 h 173"/>
                  <a:gd name="T70" fmla="*/ 172 w 173"/>
                  <a:gd name="T71" fmla="*/ 69 h 173"/>
                  <a:gd name="T72" fmla="*/ 173 w 173"/>
                  <a:gd name="T73" fmla="*/ 87 h 173"/>
                  <a:gd name="T74" fmla="*/ 173 w 173"/>
                  <a:gd name="T75" fmla="*/ 8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3">
                    <a:moveTo>
                      <a:pt x="173" y="87"/>
                    </a:moveTo>
                    <a:lnTo>
                      <a:pt x="173" y="87"/>
                    </a:lnTo>
                    <a:lnTo>
                      <a:pt x="172" y="105"/>
                    </a:lnTo>
                    <a:lnTo>
                      <a:pt x="167" y="120"/>
                    </a:lnTo>
                    <a:lnTo>
                      <a:pt x="158" y="135"/>
                    </a:lnTo>
                    <a:lnTo>
                      <a:pt x="147" y="149"/>
                    </a:lnTo>
                    <a:lnTo>
                      <a:pt x="135" y="160"/>
                    </a:lnTo>
                    <a:lnTo>
                      <a:pt x="120" y="167"/>
                    </a:lnTo>
                    <a:lnTo>
                      <a:pt x="104" y="172"/>
                    </a:lnTo>
                    <a:lnTo>
                      <a:pt x="87" y="173"/>
                    </a:lnTo>
                    <a:lnTo>
                      <a:pt x="87" y="173"/>
                    </a:lnTo>
                    <a:lnTo>
                      <a:pt x="69" y="172"/>
                    </a:lnTo>
                    <a:lnTo>
                      <a:pt x="52" y="167"/>
                    </a:lnTo>
                    <a:lnTo>
                      <a:pt x="39" y="160"/>
                    </a:lnTo>
                    <a:lnTo>
                      <a:pt x="25" y="149"/>
                    </a:lnTo>
                    <a:lnTo>
                      <a:pt x="15" y="135"/>
                    </a:lnTo>
                    <a:lnTo>
                      <a:pt x="7" y="120"/>
                    </a:lnTo>
                    <a:lnTo>
                      <a:pt x="1" y="105"/>
                    </a:lnTo>
                    <a:lnTo>
                      <a:pt x="0" y="87"/>
                    </a:lnTo>
                    <a:lnTo>
                      <a:pt x="0" y="87"/>
                    </a:lnTo>
                    <a:lnTo>
                      <a:pt x="1" y="69"/>
                    </a:lnTo>
                    <a:lnTo>
                      <a:pt x="7" y="54"/>
                    </a:lnTo>
                    <a:lnTo>
                      <a:pt x="15" y="39"/>
                    </a:lnTo>
                    <a:lnTo>
                      <a:pt x="25" y="25"/>
                    </a:lnTo>
                    <a:lnTo>
                      <a:pt x="39" y="15"/>
                    </a:lnTo>
                    <a:lnTo>
                      <a:pt x="52" y="7"/>
                    </a:lnTo>
                    <a:lnTo>
                      <a:pt x="69" y="3"/>
                    </a:lnTo>
                    <a:lnTo>
                      <a:pt x="87" y="0"/>
                    </a:lnTo>
                    <a:lnTo>
                      <a:pt x="87" y="0"/>
                    </a:lnTo>
                    <a:lnTo>
                      <a:pt x="104" y="3"/>
                    </a:lnTo>
                    <a:lnTo>
                      <a:pt x="120" y="7"/>
                    </a:lnTo>
                    <a:lnTo>
                      <a:pt x="135" y="15"/>
                    </a:lnTo>
                    <a:lnTo>
                      <a:pt x="147" y="25"/>
                    </a:lnTo>
                    <a:lnTo>
                      <a:pt x="158" y="39"/>
                    </a:lnTo>
                    <a:lnTo>
                      <a:pt x="167" y="54"/>
                    </a:lnTo>
                    <a:lnTo>
                      <a:pt x="172" y="69"/>
                    </a:lnTo>
                    <a:lnTo>
                      <a:pt x="173" y="87"/>
                    </a:lnTo>
                    <a:lnTo>
                      <a:pt x="173" y="8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6" name="Freeform 470">
                <a:extLst>
                  <a:ext uri="{FF2B5EF4-FFF2-40B4-BE49-F238E27FC236}">
                    <a16:creationId xmlns:a16="http://schemas.microsoft.com/office/drawing/2014/main" id="{4F1436F1-E9AB-62A1-E6F0-B9F67AFD43CC}"/>
                  </a:ext>
                </a:extLst>
              </p:cNvPr>
              <p:cNvSpPr>
                <a:spLocks/>
              </p:cNvSpPr>
              <p:nvPr/>
            </p:nvSpPr>
            <p:spPr bwMode="auto">
              <a:xfrm>
                <a:off x="3069" y="4120"/>
                <a:ext cx="175" cy="173"/>
              </a:xfrm>
              <a:custGeom>
                <a:avLst/>
                <a:gdLst>
                  <a:gd name="T0" fmla="*/ 175 w 175"/>
                  <a:gd name="T1" fmla="*/ 87 h 173"/>
                  <a:gd name="T2" fmla="*/ 175 w 175"/>
                  <a:gd name="T3" fmla="*/ 87 h 173"/>
                  <a:gd name="T4" fmla="*/ 172 w 175"/>
                  <a:gd name="T5" fmla="*/ 105 h 173"/>
                  <a:gd name="T6" fmla="*/ 167 w 175"/>
                  <a:gd name="T7" fmla="*/ 121 h 173"/>
                  <a:gd name="T8" fmla="*/ 160 w 175"/>
                  <a:gd name="T9" fmla="*/ 136 h 173"/>
                  <a:gd name="T10" fmla="*/ 149 w 175"/>
                  <a:gd name="T11" fmla="*/ 149 h 173"/>
                  <a:gd name="T12" fmla="*/ 136 w 175"/>
                  <a:gd name="T13" fmla="*/ 160 h 173"/>
                  <a:gd name="T14" fmla="*/ 121 w 175"/>
                  <a:gd name="T15" fmla="*/ 167 h 173"/>
                  <a:gd name="T16" fmla="*/ 106 w 175"/>
                  <a:gd name="T17" fmla="*/ 172 h 173"/>
                  <a:gd name="T18" fmla="*/ 88 w 175"/>
                  <a:gd name="T19" fmla="*/ 173 h 173"/>
                  <a:gd name="T20" fmla="*/ 88 w 175"/>
                  <a:gd name="T21" fmla="*/ 173 h 173"/>
                  <a:gd name="T22" fmla="*/ 69 w 175"/>
                  <a:gd name="T23" fmla="*/ 172 h 173"/>
                  <a:gd name="T24" fmla="*/ 54 w 175"/>
                  <a:gd name="T25" fmla="*/ 167 h 173"/>
                  <a:gd name="T26" fmla="*/ 39 w 175"/>
                  <a:gd name="T27" fmla="*/ 160 h 173"/>
                  <a:gd name="T28" fmla="*/ 26 w 175"/>
                  <a:gd name="T29" fmla="*/ 149 h 173"/>
                  <a:gd name="T30" fmla="*/ 15 w 175"/>
                  <a:gd name="T31" fmla="*/ 136 h 173"/>
                  <a:gd name="T32" fmla="*/ 8 w 175"/>
                  <a:gd name="T33" fmla="*/ 121 h 173"/>
                  <a:gd name="T34" fmla="*/ 3 w 175"/>
                  <a:gd name="T35" fmla="*/ 105 h 173"/>
                  <a:gd name="T36" fmla="*/ 0 w 175"/>
                  <a:gd name="T37" fmla="*/ 87 h 173"/>
                  <a:gd name="T38" fmla="*/ 0 w 175"/>
                  <a:gd name="T39" fmla="*/ 87 h 173"/>
                  <a:gd name="T40" fmla="*/ 3 w 175"/>
                  <a:gd name="T41" fmla="*/ 69 h 173"/>
                  <a:gd name="T42" fmla="*/ 8 w 175"/>
                  <a:gd name="T43" fmla="*/ 54 h 173"/>
                  <a:gd name="T44" fmla="*/ 15 w 175"/>
                  <a:gd name="T45" fmla="*/ 39 h 173"/>
                  <a:gd name="T46" fmla="*/ 26 w 175"/>
                  <a:gd name="T47" fmla="*/ 26 h 173"/>
                  <a:gd name="T48" fmla="*/ 39 w 175"/>
                  <a:gd name="T49" fmla="*/ 15 h 173"/>
                  <a:gd name="T50" fmla="*/ 54 w 175"/>
                  <a:gd name="T51" fmla="*/ 8 h 173"/>
                  <a:gd name="T52" fmla="*/ 69 w 175"/>
                  <a:gd name="T53" fmla="*/ 3 h 173"/>
                  <a:gd name="T54" fmla="*/ 88 w 175"/>
                  <a:gd name="T55" fmla="*/ 0 h 173"/>
                  <a:gd name="T56" fmla="*/ 88 w 175"/>
                  <a:gd name="T57" fmla="*/ 0 h 173"/>
                  <a:gd name="T58" fmla="*/ 106 w 175"/>
                  <a:gd name="T59" fmla="*/ 3 h 173"/>
                  <a:gd name="T60" fmla="*/ 121 w 175"/>
                  <a:gd name="T61" fmla="*/ 8 h 173"/>
                  <a:gd name="T62" fmla="*/ 136 w 175"/>
                  <a:gd name="T63" fmla="*/ 15 h 173"/>
                  <a:gd name="T64" fmla="*/ 149 w 175"/>
                  <a:gd name="T65" fmla="*/ 26 h 173"/>
                  <a:gd name="T66" fmla="*/ 160 w 175"/>
                  <a:gd name="T67" fmla="*/ 39 h 173"/>
                  <a:gd name="T68" fmla="*/ 167 w 175"/>
                  <a:gd name="T69" fmla="*/ 54 h 173"/>
                  <a:gd name="T70" fmla="*/ 172 w 175"/>
                  <a:gd name="T71" fmla="*/ 69 h 173"/>
                  <a:gd name="T72" fmla="*/ 175 w 175"/>
                  <a:gd name="T73" fmla="*/ 87 h 173"/>
                  <a:gd name="T74" fmla="*/ 175 w 175"/>
                  <a:gd name="T75" fmla="*/ 8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3">
                    <a:moveTo>
                      <a:pt x="175" y="87"/>
                    </a:moveTo>
                    <a:lnTo>
                      <a:pt x="175" y="87"/>
                    </a:lnTo>
                    <a:lnTo>
                      <a:pt x="172" y="105"/>
                    </a:lnTo>
                    <a:lnTo>
                      <a:pt x="167" y="121"/>
                    </a:lnTo>
                    <a:lnTo>
                      <a:pt x="160" y="136"/>
                    </a:lnTo>
                    <a:lnTo>
                      <a:pt x="149" y="149"/>
                    </a:lnTo>
                    <a:lnTo>
                      <a:pt x="136" y="160"/>
                    </a:lnTo>
                    <a:lnTo>
                      <a:pt x="121" y="167"/>
                    </a:lnTo>
                    <a:lnTo>
                      <a:pt x="106" y="172"/>
                    </a:lnTo>
                    <a:lnTo>
                      <a:pt x="88" y="173"/>
                    </a:lnTo>
                    <a:lnTo>
                      <a:pt x="88" y="173"/>
                    </a:lnTo>
                    <a:lnTo>
                      <a:pt x="69" y="172"/>
                    </a:lnTo>
                    <a:lnTo>
                      <a:pt x="54" y="167"/>
                    </a:lnTo>
                    <a:lnTo>
                      <a:pt x="39" y="160"/>
                    </a:lnTo>
                    <a:lnTo>
                      <a:pt x="26" y="149"/>
                    </a:lnTo>
                    <a:lnTo>
                      <a:pt x="15" y="136"/>
                    </a:lnTo>
                    <a:lnTo>
                      <a:pt x="8" y="121"/>
                    </a:lnTo>
                    <a:lnTo>
                      <a:pt x="3" y="105"/>
                    </a:lnTo>
                    <a:lnTo>
                      <a:pt x="0" y="87"/>
                    </a:lnTo>
                    <a:lnTo>
                      <a:pt x="0" y="87"/>
                    </a:lnTo>
                    <a:lnTo>
                      <a:pt x="3" y="69"/>
                    </a:lnTo>
                    <a:lnTo>
                      <a:pt x="8" y="54"/>
                    </a:lnTo>
                    <a:lnTo>
                      <a:pt x="15" y="39"/>
                    </a:lnTo>
                    <a:lnTo>
                      <a:pt x="26" y="26"/>
                    </a:lnTo>
                    <a:lnTo>
                      <a:pt x="39" y="15"/>
                    </a:lnTo>
                    <a:lnTo>
                      <a:pt x="54" y="8"/>
                    </a:lnTo>
                    <a:lnTo>
                      <a:pt x="69" y="3"/>
                    </a:lnTo>
                    <a:lnTo>
                      <a:pt x="88" y="0"/>
                    </a:lnTo>
                    <a:lnTo>
                      <a:pt x="88" y="0"/>
                    </a:lnTo>
                    <a:lnTo>
                      <a:pt x="106" y="3"/>
                    </a:lnTo>
                    <a:lnTo>
                      <a:pt x="121" y="8"/>
                    </a:lnTo>
                    <a:lnTo>
                      <a:pt x="136" y="15"/>
                    </a:lnTo>
                    <a:lnTo>
                      <a:pt x="149" y="26"/>
                    </a:lnTo>
                    <a:lnTo>
                      <a:pt x="160" y="39"/>
                    </a:lnTo>
                    <a:lnTo>
                      <a:pt x="167" y="54"/>
                    </a:lnTo>
                    <a:lnTo>
                      <a:pt x="172" y="69"/>
                    </a:lnTo>
                    <a:lnTo>
                      <a:pt x="175" y="87"/>
                    </a:lnTo>
                    <a:lnTo>
                      <a:pt x="175" y="87"/>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7" name="Freeform 471">
                <a:extLst>
                  <a:ext uri="{FF2B5EF4-FFF2-40B4-BE49-F238E27FC236}">
                    <a16:creationId xmlns:a16="http://schemas.microsoft.com/office/drawing/2014/main" id="{5DE69444-8245-528A-3FA8-00CC4E64E6AC}"/>
                  </a:ext>
                </a:extLst>
              </p:cNvPr>
              <p:cNvSpPr>
                <a:spLocks/>
              </p:cNvSpPr>
              <p:nvPr/>
            </p:nvSpPr>
            <p:spPr bwMode="auto">
              <a:xfrm>
                <a:off x="2973" y="4229"/>
                <a:ext cx="173" cy="173"/>
              </a:xfrm>
              <a:custGeom>
                <a:avLst/>
                <a:gdLst>
                  <a:gd name="T0" fmla="*/ 173 w 173"/>
                  <a:gd name="T1" fmla="*/ 85 h 173"/>
                  <a:gd name="T2" fmla="*/ 173 w 173"/>
                  <a:gd name="T3" fmla="*/ 85 h 173"/>
                  <a:gd name="T4" fmla="*/ 171 w 173"/>
                  <a:gd name="T5" fmla="*/ 104 h 173"/>
                  <a:gd name="T6" fmla="*/ 165 w 173"/>
                  <a:gd name="T7" fmla="*/ 120 h 173"/>
                  <a:gd name="T8" fmla="*/ 158 w 173"/>
                  <a:gd name="T9" fmla="*/ 135 h 173"/>
                  <a:gd name="T10" fmla="*/ 147 w 173"/>
                  <a:gd name="T11" fmla="*/ 147 h 173"/>
                  <a:gd name="T12" fmla="*/ 135 w 173"/>
                  <a:gd name="T13" fmla="*/ 158 h 173"/>
                  <a:gd name="T14" fmla="*/ 120 w 173"/>
                  <a:gd name="T15" fmla="*/ 165 h 173"/>
                  <a:gd name="T16" fmla="*/ 104 w 173"/>
                  <a:gd name="T17" fmla="*/ 171 h 173"/>
                  <a:gd name="T18" fmla="*/ 86 w 173"/>
                  <a:gd name="T19" fmla="*/ 173 h 173"/>
                  <a:gd name="T20" fmla="*/ 86 w 173"/>
                  <a:gd name="T21" fmla="*/ 173 h 173"/>
                  <a:gd name="T22" fmla="*/ 69 w 173"/>
                  <a:gd name="T23" fmla="*/ 171 h 173"/>
                  <a:gd name="T24" fmla="*/ 52 w 173"/>
                  <a:gd name="T25" fmla="*/ 165 h 173"/>
                  <a:gd name="T26" fmla="*/ 37 w 173"/>
                  <a:gd name="T27" fmla="*/ 158 h 173"/>
                  <a:gd name="T28" fmla="*/ 25 w 173"/>
                  <a:gd name="T29" fmla="*/ 147 h 173"/>
                  <a:gd name="T30" fmla="*/ 15 w 173"/>
                  <a:gd name="T31" fmla="*/ 135 h 173"/>
                  <a:gd name="T32" fmla="*/ 6 w 173"/>
                  <a:gd name="T33" fmla="*/ 120 h 173"/>
                  <a:gd name="T34" fmla="*/ 1 w 173"/>
                  <a:gd name="T35" fmla="*/ 104 h 173"/>
                  <a:gd name="T36" fmla="*/ 0 w 173"/>
                  <a:gd name="T37" fmla="*/ 85 h 173"/>
                  <a:gd name="T38" fmla="*/ 0 w 173"/>
                  <a:gd name="T39" fmla="*/ 85 h 173"/>
                  <a:gd name="T40" fmla="*/ 1 w 173"/>
                  <a:gd name="T41" fmla="*/ 69 h 173"/>
                  <a:gd name="T42" fmla="*/ 6 w 173"/>
                  <a:gd name="T43" fmla="*/ 52 h 173"/>
                  <a:gd name="T44" fmla="*/ 15 w 173"/>
                  <a:gd name="T45" fmla="*/ 37 h 173"/>
                  <a:gd name="T46" fmla="*/ 25 w 173"/>
                  <a:gd name="T47" fmla="*/ 25 h 173"/>
                  <a:gd name="T48" fmla="*/ 37 w 173"/>
                  <a:gd name="T49" fmla="*/ 15 h 173"/>
                  <a:gd name="T50" fmla="*/ 52 w 173"/>
                  <a:gd name="T51" fmla="*/ 6 h 173"/>
                  <a:gd name="T52" fmla="*/ 69 w 173"/>
                  <a:gd name="T53" fmla="*/ 1 h 173"/>
                  <a:gd name="T54" fmla="*/ 86 w 173"/>
                  <a:gd name="T55" fmla="*/ 0 h 173"/>
                  <a:gd name="T56" fmla="*/ 86 w 173"/>
                  <a:gd name="T57" fmla="*/ 0 h 173"/>
                  <a:gd name="T58" fmla="*/ 104 w 173"/>
                  <a:gd name="T59" fmla="*/ 1 h 173"/>
                  <a:gd name="T60" fmla="*/ 120 w 173"/>
                  <a:gd name="T61" fmla="*/ 6 h 173"/>
                  <a:gd name="T62" fmla="*/ 135 w 173"/>
                  <a:gd name="T63" fmla="*/ 15 h 173"/>
                  <a:gd name="T64" fmla="*/ 147 w 173"/>
                  <a:gd name="T65" fmla="*/ 25 h 173"/>
                  <a:gd name="T66" fmla="*/ 158 w 173"/>
                  <a:gd name="T67" fmla="*/ 37 h 173"/>
                  <a:gd name="T68" fmla="*/ 165 w 173"/>
                  <a:gd name="T69" fmla="*/ 52 h 173"/>
                  <a:gd name="T70" fmla="*/ 171 w 173"/>
                  <a:gd name="T71" fmla="*/ 69 h 173"/>
                  <a:gd name="T72" fmla="*/ 173 w 173"/>
                  <a:gd name="T73" fmla="*/ 85 h 173"/>
                  <a:gd name="T74" fmla="*/ 173 w 173"/>
                  <a:gd name="T75" fmla="*/ 8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3">
                    <a:moveTo>
                      <a:pt x="173" y="85"/>
                    </a:moveTo>
                    <a:lnTo>
                      <a:pt x="173" y="85"/>
                    </a:lnTo>
                    <a:lnTo>
                      <a:pt x="171" y="104"/>
                    </a:lnTo>
                    <a:lnTo>
                      <a:pt x="165" y="120"/>
                    </a:lnTo>
                    <a:lnTo>
                      <a:pt x="158" y="135"/>
                    </a:lnTo>
                    <a:lnTo>
                      <a:pt x="147" y="147"/>
                    </a:lnTo>
                    <a:lnTo>
                      <a:pt x="135" y="158"/>
                    </a:lnTo>
                    <a:lnTo>
                      <a:pt x="120" y="165"/>
                    </a:lnTo>
                    <a:lnTo>
                      <a:pt x="104" y="171"/>
                    </a:lnTo>
                    <a:lnTo>
                      <a:pt x="86" y="173"/>
                    </a:lnTo>
                    <a:lnTo>
                      <a:pt x="86" y="173"/>
                    </a:lnTo>
                    <a:lnTo>
                      <a:pt x="69" y="171"/>
                    </a:lnTo>
                    <a:lnTo>
                      <a:pt x="52" y="165"/>
                    </a:lnTo>
                    <a:lnTo>
                      <a:pt x="37" y="158"/>
                    </a:lnTo>
                    <a:lnTo>
                      <a:pt x="25" y="147"/>
                    </a:lnTo>
                    <a:lnTo>
                      <a:pt x="15" y="135"/>
                    </a:lnTo>
                    <a:lnTo>
                      <a:pt x="6" y="120"/>
                    </a:lnTo>
                    <a:lnTo>
                      <a:pt x="1" y="104"/>
                    </a:lnTo>
                    <a:lnTo>
                      <a:pt x="0" y="85"/>
                    </a:lnTo>
                    <a:lnTo>
                      <a:pt x="0" y="85"/>
                    </a:lnTo>
                    <a:lnTo>
                      <a:pt x="1" y="69"/>
                    </a:lnTo>
                    <a:lnTo>
                      <a:pt x="6" y="52"/>
                    </a:lnTo>
                    <a:lnTo>
                      <a:pt x="15" y="37"/>
                    </a:lnTo>
                    <a:lnTo>
                      <a:pt x="25" y="25"/>
                    </a:lnTo>
                    <a:lnTo>
                      <a:pt x="37" y="15"/>
                    </a:lnTo>
                    <a:lnTo>
                      <a:pt x="52" y="6"/>
                    </a:lnTo>
                    <a:lnTo>
                      <a:pt x="69" y="1"/>
                    </a:lnTo>
                    <a:lnTo>
                      <a:pt x="86" y="0"/>
                    </a:lnTo>
                    <a:lnTo>
                      <a:pt x="86" y="0"/>
                    </a:lnTo>
                    <a:lnTo>
                      <a:pt x="104" y="1"/>
                    </a:lnTo>
                    <a:lnTo>
                      <a:pt x="120" y="6"/>
                    </a:lnTo>
                    <a:lnTo>
                      <a:pt x="135" y="15"/>
                    </a:lnTo>
                    <a:lnTo>
                      <a:pt x="147" y="25"/>
                    </a:lnTo>
                    <a:lnTo>
                      <a:pt x="158" y="37"/>
                    </a:lnTo>
                    <a:lnTo>
                      <a:pt x="165" y="52"/>
                    </a:lnTo>
                    <a:lnTo>
                      <a:pt x="171" y="69"/>
                    </a:lnTo>
                    <a:lnTo>
                      <a:pt x="173" y="85"/>
                    </a:lnTo>
                    <a:lnTo>
                      <a:pt x="173" y="85"/>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8" name="Freeform 472">
                <a:extLst>
                  <a:ext uri="{FF2B5EF4-FFF2-40B4-BE49-F238E27FC236}">
                    <a16:creationId xmlns:a16="http://schemas.microsoft.com/office/drawing/2014/main" id="{BBB38754-467B-0A88-C55B-3D610408A3CF}"/>
                  </a:ext>
                </a:extLst>
              </p:cNvPr>
              <p:cNvSpPr>
                <a:spLocks/>
              </p:cNvSpPr>
              <p:nvPr/>
            </p:nvSpPr>
            <p:spPr bwMode="auto">
              <a:xfrm>
                <a:off x="2965" y="4069"/>
                <a:ext cx="173" cy="173"/>
              </a:xfrm>
              <a:custGeom>
                <a:avLst/>
                <a:gdLst>
                  <a:gd name="T0" fmla="*/ 173 w 173"/>
                  <a:gd name="T1" fmla="*/ 86 h 173"/>
                  <a:gd name="T2" fmla="*/ 173 w 173"/>
                  <a:gd name="T3" fmla="*/ 86 h 173"/>
                  <a:gd name="T4" fmla="*/ 170 w 173"/>
                  <a:gd name="T5" fmla="*/ 104 h 173"/>
                  <a:gd name="T6" fmla="*/ 166 w 173"/>
                  <a:gd name="T7" fmla="*/ 120 h 173"/>
                  <a:gd name="T8" fmla="*/ 158 w 173"/>
                  <a:gd name="T9" fmla="*/ 134 h 173"/>
                  <a:gd name="T10" fmla="*/ 148 w 173"/>
                  <a:gd name="T11" fmla="*/ 147 h 173"/>
                  <a:gd name="T12" fmla="*/ 134 w 173"/>
                  <a:gd name="T13" fmla="*/ 158 h 173"/>
                  <a:gd name="T14" fmla="*/ 119 w 173"/>
                  <a:gd name="T15" fmla="*/ 166 h 173"/>
                  <a:gd name="T16" fmla="*/ 104 w 173"/>
                  <a:gd name="T17" fmla="*/ 172 h 173"/>
                  <a:gd name="T18" fmla="*/ 86 w 173"/>
                  <a:gd name="T19" fmla="*/ 173 h 173"/>
                  <a:gd name="T20" fmla="*/ 86 w 173"/>
                  <a:gd name="T21" fmla="*/ 173 h 173"/>
                  <a:gd name="T22" fmla="*/ 68 w 173"/>
                  <a:gd name="T23" fmla="*/ 172 h 173"/>
                  <a:gd name="T24" fmla="*/ 53 w 173"/>
                  <a:gd name="T25" fmla="*/ 166 h 173"/>
                  <a:gd name="T26" fmla="*/ 38 w 173"/>
                  <a:gd name="T27" fmla="*/ 158 h 173"/>
                  <a:gd name="T28" fmla="*/ 24 w 173"/>
                  <a:gd name="T29" fmla="*/ 147 h 173"/>
                  <a:gd name="T30" fmla="*/ 14 w 173"/>
                  <a:gd name="T31" fmla="*/ 134 h 173"/>
                  <a:gd name="T32" fmla="*/ 6 w 173"/>
                  <a:gd name="T33" fmla="*/ 120 h 173"/>
                  <a:gd name="T34" fmla="*/ 2 w 173"/>
                  <a:gd name="T35" fmla="*/ 104 h 173"/>
                  <a:gd name="T36" fmla="*/ 0 w 173"/>
                  <a:gd name="T37" fmla="*/ 86 h 173"/>
                  <a:gd name="T38" fmla="*/ 0 w 173"/>
                  <a:gd name="T39" fmla="*/ 86 h 173"/>
                  <a:gd name="T40" fmla="*/ 2 w 173"/>
                  <a:gd name="T41" fmla="*/ 69 h 173"/>
                  <a:gd name="T42" fmla="*/ 6 w 173"/>
                  <a:gd name="T43" fmla="*/ 52 h 173"/>
                  <a:gd name="T44" fmla="*/ 14 w 173"/>
                  <a:gd name="T45" fmla="*/ 37 h 173"/>
                  <a:gd name="T46" fmla="*/ 24 w 173"/>
                  <a:gd name="T47" fmla="*/ 25 h 173"/>
                  <a:gd name="T48" fmla="*/ 38 w 173"/>
                  <a:gd name="T49" fmla="*/ 15 h 173"/>
                  <a:gd name="T50" fmla="*/ 53 w 173"/>
                  <a:gd name="T51" fmla="*/ 6 h 173"/>
                  <a:gd name="T52" fmla="*/ 68 w 173"/>
                  <a:gd name="T53" fmla="*/ 1 h 173"/>
                  <a:gd name="T54" fmla="*/ 86 w 173"/>
                  <a:gd name="T55" fmla="*/ 0 h 173"/>
                  <a:gd name="T56" fmla="*/ 86 w 173"/>
                  <a:gd name="T57" fmla="*/ 0 h 173"/>
                  <a:gd name="T58" fmla="*/ 104 w 173"/>
                  <a:gd name="T59" fmla="*/ 1 h 173"/>
                  <a:gd name="T60" fmla="*/ 119 w 173"/>
                  <a:gd name="T61" fmla="*/ 6 h 173"/>
                  <a:gd name="T62" fmla="*/ 134 w 173"/>
                  <a:gd name="T63" fmla="*/ 15 h 173"/>
                  <a:gd name="T64" fmla="*/ 148 w 173"/>
                  <a:gd name="T65" fmla="*/ 25 h 173"/>
                  <a:gd name="T66" fmla="*/ 158 w 173"/>
                  <a:gd name="T67" fmla="*/ 37 h 173"/>
                  <a:gd name="T68" fmla="*/ 166 w 173"/>
                  <a:gd name="T69" fmla="*/ 52 h 173"/>
                  <a:gd name="T70" fmla="*/ 170 w 173"/>
                  <a:gd name="T71" fmla="*/ 69 h 173"/>
                  <a:gd name="T72" fmla="*/ 173 w 173"/>
                  <a:gd name="T73" fmla="*/ 86 h 173"/>
                  <a:gd name="T74" fmla="*/ 173 w 173"/>
                  <a:gd name="T75" fmla="*/ 8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3">
                    <a:moveTo>
                      <a:pt x="173" y="86"/>
                    </a:moveTo>
                    <a:lnTo>
                      <a:pt x="173" y="86"/>
                    </a:lnTo>
                    <a:lnTo>
                      <a:pt x="170" y="104"/>
                    </a:lnTo>
                    <a:lnTo>
                      <a:pt x="166" y="120"/>
                    </a:lnTo>
                    <a:lnTo>
                      <a:pt x="158" y="134"/>
                    </a:lnTo>
                    <a:lnTo>
                      <a:pt x="148" y="147"/>
                    </a:lnTo>
                    <a:lnTo>
                      <a:pt x="134" y="158"/>
                    </a:lnTo>
                    <a:lnTo>
                      <a:pt x="119" y="166"/>
                    </a:lnTo>
                    <a:lnTo>
                      <a:pt x="104" y="172"/>
                    </a:lnTo>
                    <a:lnTo>
                      <a:pt x="86" y="173"/>
                    </a:lnTo>
                    <a:lnTo>
                      <a:pt x="86" y="173"/>
                    </a:lnTo>
                    <a:lnTo>
                      <a:pt x="68" y="172"/>
                    </a:lnTo>
                    <a:lnTo>
                      <a:pt x="53" y="166"/>
                    </a:lnTo>
                    <a:lnTo>
                      <a:pt x="38" y="158"/>
                    </a:lnTo>
                    <a:lnTo>
                      <a:pt x="24" y="147"/>
                    </a:lnTo>
                    <a:lnTo>
                      <a:pt x="14" y="134"/>
                    </a:lnTo>
                    <a:lnTo>
                      <a:pt x="6" y="120"/>
                    </a:lnTo>
                    <a:lnTo>
                      <a:pt x="2" y="104"/>
                    </a:lnTo>
                    <a:lnTo>
                      <a:pt x="0" y="86"/>
                    </a:lnTo>
                    <a:lnTo>
                      <a:pt x="0" y="86"/>
                    </a:lnTo>
                    <a:lnTo>
                      <a:pt x="2" y="69"/>
                    </a:lnTo>
                    <a:lnTo>
                      <a:pt x="6" y="52"/>
                    </a:lnTo>
                    <a:lnTo>
                      <a:pt x="14" y="37"/>
                    </a:lnTo>
                    <a:lnTo>
                      <a:pt x="24" y="25"/>
                    </a:lnTo>
                    <a:lnTo>
                      <a:pt x="38" y="15"/>
                    </a:lnTo>
                    <a:lnTo>
                      <a:pt x="53" y="6"/>
                    </a:lnTo>
                    <a:lnTo>
                      <a:pt x="68" y="1"/>
                    </a:lnTo>
                    <a:lnTo>
                      <a:pt x="86" y="0"/>
                    </a:lnTo>
                    <a:lnTo>
                      <a:pt x="86" y="0"/>
                    </a:lnTo>
                    <a:lnTo>
                      <a:pt x="104" y="1"/>
                    </a:lnTo>
                    <a:lnTo>
                      <a:pt x="119" y="6"/>
                    </a:lnTo>
                    <a:lnTo>
                      <a:pt x="134" y="15"/>
                    </a:lnTo>
                    <a:lnTo>
                      <a:pt x="148" y="25"/>
                    </a:lnTo>
                    <a:lnTo>
                      <a:pt x="158" y="37"/>
                    </a:lnTo>
                    <a:lnTo>
                      <a:pt x="166" y="52"/>
                    </a:lnTo>
                    <a:lnTo>
                      <a:pt x="170" y="69"/>
                    </a:lnTo>
                    <a:lnTo>
                      <a:pt x="173" y="86"/>
                    </a:lnTo>
                    <a:lnTo>
                      <a:pt x="173" y="86"/>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49" name="Freeform 473">
                <a:extLst>
                  <a:ext uri="{FF2B5EF4-FFF2-40B4-BE49-F238E27FC236}">
                    <a16:creationId xmlns:a16="http://schemas.microsoft.com/office/drawing/2014/main" id="{7227FC3A-8A70-0DD6-2BAE-701E9DCAB16C}"/>
                  </a:ext>
                </a:extLst>
              </p:cNvPr>
              <p:cNvSpPr>
                <a:spLocks/>
              </p:cNvSpPr>
              <p:nvPr/>
            </p:nvSpPr>
            <p:spPr bwMode="auto">
              <a:xfrm>
                <a:off x="2924" y="4066"/>
                <a:ext cx="107" cy="108"/>
              </a:xfrm>
              <a:custGeom>
                <a:avLst/>
                <a:gdLst>
                  <a:gd name="T0" fmla="*/ 107 w 107"/>
                  <a:gd name="T1" fmla="*/ 54 h 108"/>
                  <a:gd name="T2" fmla="*/ 107 w 107"/>
                  <a:gd name="T3" fmla="*/ 54 h 108"/>
                  <a:gd name="T4" fmla="*/ 107 w 107"/>
                  <a:gd name="T5" fmla="*/ 65 h 108"/>
                  <a:gd name="T6" fmla="*/ 104 w 107"/>
                  <a:gd name="T7" fmla="*/ 75 h 108"/>
                  <a:gd name="T8" fmla="*/ 98 w 107"/>
                  <a:gd name="T9" fmla="*/ 84 h 108"/>
                  <a:gd name="T10" fmla="*/ 92 w 107"/>
                  <a:gd name="T11" fmla="*/ 92 h 108"/>
                  <a:gd name="T12" fmla="*/ 85 w 107"/>
                  <a:gd name="T13" fmla="*/ 99 h 108"/>
                  <a:gd name="T14" fmla="*/ 76 w 107"/>
                  <a:gd name="T15" fmla="*/ 104 h 108"/>
                  <a:gd name="T16" fmla="*/ 65 w 107"/>
                  <a:gd name="T17" fmla="*/ 107 h 108"/>
                  <a:gd name="T18" fmla="*/ 55 w 107"/>
                  <a:gd name="T19" fmla="*/ 108 h 108"/>
                  <a:gd name="T20" fmla="*/ 55 w 107"/>
                  <a:gd name="T21" fmla="*/ 108 h 108"/>
                  <a:gd name="T22" fmla="*/ 43 w 107"/>
                  <a:gd name="T23" fmla="*/ 107 h 108"/>
                  <a:gd name="T24" fmla="*/ 34 w 107"/>
                  <a:gd name="T25" fmla="*/ 104 h 108"/>
                  <a:gd name="T26" fmla="*/ 23 w 107"/>
                  <a:gd name="T27" fmla="*/ 99 h 108"/>
                  <a:gd name="T28" fmla="*/ 15 w 107"/>
                  <a:gd name="T29" fmla="*/ 92 h 108"/>
                  <a:gd name="T30" fmla="*/ 9 w 107"/>
                  <a:gd name="T31" fmla="*/ 84 h 108"/>
                  <a:gd name="T32" fmla="*/ 3 w 107"/>
                  <a:gd name="T33" fmla="*/ 75 h 108"/>
                  <a:gd name="T34" fmla="*/ 0 w 107"/>
                  <a:gd name="T35" fmla="*/ 65 h 108"/>
                  <a:gd name="T36" fmla="*/ 0 w 107"/>
                  <a:gd name="T37" fmla="*/ 54 h 108"/>
                  <a:gd name="T38" fmla="*/ 0 w 107"/>
                  <a:gd name="T39" fmla="*/ 54 h 108"/>
                  <a:gd name="T40" fmla="*/ 0 w 107"/>
                  <a:gd name="T41" fmla="*/ 43 h 108"/>
                  <a:gd name="T42" fmla="*/ 3 w 107"/>
                  <a:gd name="T43" fmla="*/ 33 h 108"/>
                  <a:gd name="T44" fmla="*/ 9 w 107"/>
                  <a:gd name="T45" fmla="*/ 24 h 108"/>
                  <a:gd name="T46" fmla="*/ 15 w 107"/>
                  <a:gd name="T47" fmla="*/ 16 h 108"/>
                  <a:gd name="T48" fmla="*/ 23 w 107"/>
                  <a:gd name="T49" fmla="*/ 9 h 108"/>
                  <a:gd name="T50" fmla="*/ 34 w 107"/>
                  <a:gd name="T51" fmla="*/ 4 h 108"/>
                  <a:gd name="T52" fmla="*/ 43 w 107"/>
                  <a:gd name="T53" fmla="*/ 1 h 108"/>
                  <a:gd name="T54" fmla="*/ 55 w 107"/>
                  <a:gd name="T55" fmla="*/ 0 h 108"/>
                  <a:gd name="T56" fmla="*/ 55 w 107"/>
                  <a:gd name="T57" fmla="*/ 0 h 108"/>
                  <a:gd name="T58" fmla="*/ 65 w 107"/>
                  <a:gd name="T59" fmla="*/ 1 h 108"/>
                  <a:gd name="T60" fmla="*/ 76 w 107"/>
                  <a:gd name="T61" fmla="*/ 4 h 108"/>
                  <a:gd name="T62" fmla="*/ 85 w 107"/>
                  <a:gd name="T63" fmla="*/ 9 h 108"/>
                  <a:gd name="T64" fmla="*/ 92 w 107"/>
                  <a:gd name="T65" fmla="*/ 16 h 108"/>
                  <a:gd name="T66" fmla="*/ 98 w 107"/>
                  <a:gd name="T67" fmla="*/ 24 h 108"/>
                  <a:gd name="T68" fmla="*/ 104 w 107"/>
                  <a:gd name="T69" fmla="*/ 33 h 108"/>
                  <a:gd name="T70" fmla="*/ 107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7" y="65"/>
                    </a:lnTo>
                    <a:lnTo>
                      <a:pt x="104" y="75"/>
                    </a:lnTo>
                    <a:lnTo>
                      <a:pt x="98" y="84"/>
                    </a:lnTo>
                    <a:lnTo>
                      <a:pt x="92" y="92"/>
                    </a:lnTo>
                    <a:lnTo>
                      <a:pt x="85" y="99"/>
                    </a:lnTo>
                    <a:lnTo>
                      <a:pt x="76" y="104"/>
                    </a:lnTo>
                    <a:lnTo>
                      <a:pt x="65" y="107"/>
                    </a:lnTo>
                    <a:lnTo>
                      <a:pt x="55" y="108"/>
                    </a:lnTo>
                    <a:lnTo>
                      <a:pt x="55" y="108"/>
                    </a:lnTo>
                    <a:lnTo>
                      <a:pt x="43" y="107"/>
                    </a:lnTo>
                    <a:lnTo>
                      <a:pt x="34" y="104"/>
                    </a:lnTo>
                    <a:lnTo>
                      <a:pt x="23" y="99"/>
                    </a:lnTo>
                    <a:lnTo>
                      <a:pt x="15" y="92"/>
                    </a:lnTo>
                    <a:lnTo>
                      <a:pt x="9" y="84"/>
                    </a:lnTo>
                    <a:lnTo>
                      <a:pt x="3" y="75"/>
                    </a:lnTo>
                    <a:lnTo>
                      <a:pt x="0" y="65"/>
                    </a:lnTo>
                    <a:lnTo>
                      <a:pt x="0" y="54"/>
                    </a:lnTo>
                    <a:lnTo>
                      <a:pt x="0" y="54"/>
                    </a:lnTo>
                    <a:lnTo>
                      <a:pt x="0" y="43"/>
                    </a:lnTo>
                    <a:lnTo>
                      <a:pt x="3" y="33"/>
                    </a:lnTo>
                    <a:lnTo>
                      <a:pt x="9" y="24"/>
                    </a:lnTo>
                    <a:lnTo>
                      <a:pt x="15" y="16"/>
                    </a:lnTo>
                    <a:lnTo>
                      <a:pt x="23" y="9"/>
                    </a:lnTo>
                    <a:lnTo>
                      <a:pt x="34" y="4"/>
                    </a:lnTo>
                    <a:lnTo>
                      <a:pt x="43" y="1"/>
                    </a:lnTo>
                    <a:lnTo>
                      <a:pt x="55" y="0"/>
                    </a:lnTo>
                    <a:lnTo>
                      <a:pt x="55" y="0"/>
                    </a:lnTo>
                    <a:lnTo>
                      <a:pt x="65" y="1"/>
                    </a:lnTo>
                    <a:lnTo>
                      <a:pt x="76" y="4"/>
                    </a:lnTo>
                    <a:lnTo>
                      <a:pt x="85" y="9"/>
                    </a:lnTo>
                    <a:lnTo>
                      <a:pt x="92" y="16"/>
                    </a:lnTo>
                    <a:lnTo>
                      <a:pt x="98" y="24"/>
                    </a:lnTo>
                    <a:lnTo>
                      <a:pt x="104" y="33"/>
                    </a:lnTo>
                    <a:lnTo>
                      <a:pt x="107" y="43"/>
                    </a:lnTo>
                    <a:lnTo>
                      <a:pt x="107" y="54"/>
                    </a:lnTo>
                    <a:lnTo>
                      <a:pt x="107" y="5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0" name="Freeform 474">
                <a:extLst>
                  <a:ext uri="{FF2B5EF4-FFF2-40B4-BE49-F238E27FC236}">
                    <a16:creationId xmlns:a16="http://schemas.microsoft.com/office/drawing/2014/main" id="{C2C1619C-13D0-B850-50E3-B8B8CB973EF3}"/>
                  </a:ext>
                </a:extLst>
              </p:cNvPr>
              <p:cNvSpPr>
                <a:spLocks/>
              </p:cNvSpPr>
              <p:nvPr/>
            </p:nvSpPr>
            <p:spPr bwMode="auto">
              <a:xfrm>
                <a:off x="2921" y="4022"/>
                <a:ext cx="109" cy="109"/>
              </a:xfrm>
              <a:custGeom>
                <a:avLst/>
                <a:gdLst>
                  <a:gd name="T0" fmla="*/ 109 w 109"/>
                  <a:gd name="T1" fmla="*/ 54 h 109"/>
                  <a:gd name="T2" fmla="*/ 109 w 109"/>
                  <a:gd name="T3" fmla="*/ 54 h 109"/>
                  <a:gd name="T4" fmla="*/ 107 w 109"/>
                  <a:gd name="T5" fmla="*/ 65 h 109"/>
                  <a:gd name="T6" fmla="*/ 104 w 109"/>
                  <a:gd name="T7" fmla="*/ 75 h 109"/>
                  <a:gd name="T8" fmla="*/ 100 w 109"/>
                  <a:gd name="T9" fmla="*/ 84 h 109"/>
                  <a:gd name="T10" fmla="*/ 92 w 109"/>
                  <a:gd name="T11" fmla="*/ 93 h 109"/>
                  <a:gd name="T12" fmla="*/ 85 w 109"/>
                  <a:gd name="T13" fmla="*/ 99 h 109"/>
                  <a:gd name="T14" fmla="*/ 76 w 109"/>
                  <a:gd name="T15" fmla="*/ 104 h 109"/>
                  <a:gd name="T16" fmla="*/ 65 w 109"/>
                  <a:gd name="T17" fmla="*/ 107 h 109"/>
                  <a:gd name="T18" fmla="*/ 55 w 109"/>
                  <a:gd name="T19" fmla="*/ 109 h 109"/>
                  <a:gd name="T20" fmla="*/ 55 w 109"/>
                  <a:gd name="T21" fmla="*/ 109 h 109"/>
                  <a:gd name="T22" fmla="*/ 43 w 109"/>
                  <a:gd name="T23" fmla="*/ 107 h 109"/>
                  <a:gd name="T24" fmla="*/ 34 w 109"/>
                  <a:gd name="T25" fmla="*/ 104 h 109"/>
                  <a:gd name="T26" fmla="*/ 25 w 109"/>
                  <a:gd name="T27" fmla="*/ 99 h 109"/>
                  <a:gd name="T28" fmla="*/ 15 w 109"/>
                  <a:gd name="T29" fmla="*/ 93 h 109"/>
                  <a:gd name="T30" fmla="*/ 9 w 109"/>
                  <a:gd name="T31" fmla="*/ 84 h 109"/>
                  <a:gd name="T32" fmla="*/ 5 w 109"/>
                  <a:gd name="T33" fmla="*/ 75 h 109"/>
                  <a:gd name="T34" fmla="*/ 2 w 109"/>
                  <a:gd name="T35" fmla="*/ 65 h 109"/>
                  <a:gd name="T36" fmla="*/ 0 w 109"/>
                  <a:gd name="T37" fmla="*/ 54 h 109"/>
                  <a:gd name="T38" fmla="*/ 0 w 109"/>
                  <a:gd name="T39" fmla="*/ 54 h 109"/>
                  <a:gd name="T40" fmla="*/ 2 w 109"/>
                  <a:gd name="T41" fmla="*/ 44 h 109"/>
                  <a:gd name="T42" fmla="*/ 5 w 109"/>
                  <a:gd name="T43" fmla="*/ 33 h 109"/>
                  <a:gd name="T44" fmla="*/ 9 w 109"/>
                  <a:gd name="T45" fmla="*/ 24 h 109"/>
                  <a:gd name="T46" fmla="*/ 15 w 109"/>
                  <a:gd name="T47" fmla="*/ 17 h 109"/>
                  <a:gd name="T48" fmla="*/ 25 w 109"/>
                  <a:gd name="T49" fmla="*/ 9 h 109"/>
                  <a:gd name="T50" fmla="*/ 34 w 109"/>
                  <a:gd name="T51" fmla="*/ 5 h 109"/>
                  <a:gd name="T52" fmla="*/ 43 w 109"/>
                  <a:gd name="T53" fmla="*/ 2 h 109"/>
                  <a:gd name="T54" fmla="*/ 55 w 109"/>
                  <a:gd name="T55" fmla="*/ 0 h 109"/>
                  <a:gd name="T56" fmla="*/ 55 w 109"/>
                  <a:gd name="T57" fmla="*/ 0 h 109"/>
                  <a:gd name="T58" fmla="*/ 65 w 109"/>
                  <a:gd name="T59" fmla="*/ 2 h 109"/>
                  <a:gd name="T60" fmla="*/ 76 w 109"/>
                  <a:gd name="T61" fmla="*/ 5 h 109"/>
                  <a:gd name="T62" fmla="*/ 85 w 109"/>
                  <a:gd name="T63" fmla="*/ 9 h 109"/>
                  <a:gd name="T64" fmla="*/ 92 w 109"/>
                  <a:gd name="T65" fmla="*/ 17 h 109"/>
                  <a:gd name="T66" fmla="*/ 100 w 109"/>
                  <a:gd name="T67" fmla="*/ 24 h 109"/>
                  <a:gd name="T68" fmla="*/ 104 w 109"/>
                  <a:gd name="T69" fmla="*/ 33 h 109"/>
                  <a:gd name="T70" fmla="*/ 107 w 109"/>
                  <a:gd name="T71" fmla="*/ 44 h 109"/>
                  <a:gd name="T72" fmla="*/ 109 w 109"/>
                  <a:gd name="T73" fmla="*/ 54 h 109"/>
                  <a:gd name="T74" fmla="*/ 109 w 109"/>
                  <a:gd name="T75" fmla="*/ 5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09">
                    <a:moveTo>
                      <a:pt x="109" y="54"/>
                    </a:moveTo>
                    <a:lnTo>
                      <a:pt x="109" y="54"/>
                    </a:lnTo>
                    <a:lnTo>
                      <a:pt x="107" y="65"/>
                    </a:lnTo>
                    <a:lnTo>
                      <a:pt x="104" y="75"/>
                    </a:lnTo>
                    <a:lnTo>
                      <a:pt x="100" y="84"/>
                    </a:lnTo>
                    <a:lnTo>
                      <a:pt x="92" y="93"/>
                    </a:lnTo>
                    <a:lnTo>
                      <a:pt x="85" y="99"/>
                    </a:lnTo>
                    <a:lnTo>
                      <a:pt x="76" y="104"/>
                    </a:lnTo>
                    <a:lnTo>
                      <a:pt x="65" y="107"/>
                    </a:lnTo>
                    <a:lnTo>
                      <a:pt x="55" y="109"/>
                    </a:lnTo>
                    <a:lnTo>
                      <a:pt x="55" y="109"/>
                    </a:lnTo>
                    <a:lnTo>
                      <a:pt x="43" y="107"/>
                    </a:lnTo>
                    <a:lnTo>
                      <a:pt x="34" y="104"/>
                    </a:lnTo>
                    <a:lnTo>
                      <a:pt x="25" y="99"/>
                    </a:lnTo>
                    <a:lnTo>
                      <a:pt x="15" y="93"/>
                    </a:lnTo>
                    <a:lnTo>
                      <a:pt x="9" y="84"/>
                    </a:lnTo>
                    <a:lnTo>
                      <a:pt x="5" y="75"/>
                    </a:lnTo>
                    <a:lnTo>
                      <a:pt x="2" y="65"/>
                    </a:lnTo>
                    <a:lnTo>
                      <a:pt x="0" y="54"/>
                    </a:lnTo>
                    <a:lnTo>
                      <a:pt x="0" y="54"/>
                    </a:lnTo>
                    <a:lnTo>
                      <a:pt x="2" y="44"/>
                    </a:lnTo>
                    <a:lnTo>
                      <a:pt x="5" y="33"/>
                    </a:lnTo>
                    <a:lnTo>
                      <a:pt x="9" y="24"/>
                    </a:lnTo>
                    <a:lnTo>
                      <a:pt x="15" y="17"/>
                    </a:lnTo>
                    <a:lnTo>
                      <a:pt x="25" y="9"/>
                    </a:lnTo>
                    <a:lnTo>
                      <a:pt x="34" y="5"/>
                    </a:lnTo>
                    <a:lnTo>
                      <a:pt x="43" y="2"/>
                    </a:lnTo>
                    <a:lnTo>
                      <a:pt x="55" y="0"/>
                    </a:lnTo>
                    <a:lnTo>
                      <a:pt x="55" y="0"/>
                    </a:lnTo>
                    <a:lnTo>
                      <a:pt x="65" y="2"/>
                    </a:lnTo>
                    <a:lnTo>
                      <a:pt x="76" y="5"/>
                    </a:lnTo>
                    <a:lnTo>
                      <a:pt x="85" y="9"/>
                    </a:lnTo>
                    <a:lnTo>
                      <a:pt x="92" y="17"/>
                    </a:lnTo>
                    <a:lnTo>
                      <a:pt x="100" y="24"/>
                    </a:lnTo>
                    <a:lnTo>
                      <a:pt x="104" y="33"/>
                    </a:lnTo>
                    <a:lnTo>
                      <a:pt x="107" y="44"/>
                    </a:lnTo>
                    <a:lnTo>
                      <a:pt x="109" y="54"/>
                    </a:lnTo>
                    <a:lnTo>
                      <a:pt x="109" y="54"/>
                    </a:lnTo>
                    <a:close/>
                  </a:path>
                </a:pathLst>
              </a:custGeom>
              <a:solidFill>
                <a:srgbClr val="C9269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1" name="Freeform 475">
                <a:extLst>
                  <a:ext uri="{FF2B5EF4-FFF2-40B4-BE49-F238E27FC236}">
                    <a16:creationId xmlns:a16="http://schemas.microsoft.com/office/drawing/2014/main" id="{E56928EE-0F4F-8EB4-FD80-883CA68C468C}"/>
                  </a:ext>
                </a:extLst>
              </p:cNvPr>
              <p:cNvSpPr>
                <a:spLocks/>
              </p:cNvSpPr>
              <p:nvPr/>
            </p:nvSpPr>
            <p:spPr bwMode="auto">
              <a:xfrm>
                <a:off x="3221" y="4144"/>
                <a:ext cx="100" cy="100"/>
              </a:xfrm>
              <a:custGeom>
                <a:avLst/>
                <a:gdLst>
                  <a:gd name="T0" fmla="*/ 100 w 100"/>
                  <a:gd name="T1" fmla="*/ 50 h 100"/>
                  <a:gd name="T2" fmla="*/ 100 w 100"/>
                  <a:gd name="T3" fmla="*/ 50 h 100"/>
                  <a:gd name="T4" fmla="*/ 98 w 100"/>
                  <a:gd name="T5" fmla="*/ 60 h 100"/>
                  <a:gd name="T6" fmla="*/ 95 w 100"/>
                  <a:gd name="T7" fmla="*/ 69 h 100"/>
                  <a:gd name="T8" fmla="*/ 91 w 100"/>
                  <a:gd name="T9" fmla="*/ 78 h 100"/>
                  <a:gd name="T10" fmla="*/ 85 w 100"/>
                  <a:gd name="T11" fmla="*/ 85 h 100"/>
                  <a:gd name="T12" fmla="*/ 77 w 100"/>
                  <a:gd name="T13" fmla="*/ 92 h 100"/>
                  <a:gd name="T14" fmla="*/ 70 w 100"/>
                  <a:gd name="T15" fmla="*/ 97 h 100"/>
                  <a:gd name="T16" fmla="*/ 61 w 100"/>
                  <a:gd name="T17" fmla="*/ 98 h 100"/>
                  <a:gd name="T18" fmla="*/ 50 w 100"/>
                  <a:gd name="T19" fmla="*/ 100 h 100"/>
                  <a:gd name="T20" fmla="*/ 50 w 100"/>
                  <a:gd name="T21" fmla="*/ 100 h 100"/>
                  <a:gd name="T22" fmla="*/ 40 w 100"/>
                  <a:gd name="T23" fmla="*/ 98 h 100"/>
                  <a:gd name="T24" fmla="*/ 30 w 100"/>
                  <a:gd name="T25" fmla="*/ 97 h 100"/>
                  <a:gd name="T26" fmla="*/ 23 w 100"/>
                  <a:gd name="T27" fmla="*/ 92 h 100"/>
                  <a:gd name="T28" fmla="*/ 15 w 100"/>
                  <a:gd name="T29" fmla="*/ 85 h 100"/>
                  <a:gd name="T30" fmla="*/ 9 w 100"/>
                  <a:gd name="T31" fmla="*/ 78 h 100"/>
                  <a:gd name="T32" fmla="*/ 5 w 100"/>
                  <a:gd name="T33" fmla="*/ 69 h 100"/>
                  <a:gd name="T34" fmla="*/ 2 w 100"/>
                  <a:gd name="T35" fmla="*/ 60 h 100"/>
                  <a:gd name="T36" fmla="*/ 0 w 100"/>
                  <a:gd name="T37" fmla="*/ 50 h 100"/>
                  <a:gd name="T38" fmla="*/ 0 w 100"/>
                  <a:gd name="T39" fmla="*/ 50 h 100"/>
                  <a:gd name="T40" fmla="*/ 2 w 100"/>
                  <a:gd name="T41" fmla="*/ 41 h 100"/>
                  <a:gd name="T42" fmla="*/ 5 w 100"/>
                  <a:gd name="T43" fmla="*/ 30 h 100"/>
                  <a:gd name="T44" fmla="*/ 9 w 100"/>
                  <a:gd name="T45" fmla="*/ 23 h 100"/>
                  <a:gd name="T46" fmla="*/ 15 w 100"/>
                  <a:gd name="T47" fmla="*/ 15 h 100"/>
                  <a:gd name="T48" fmla="*/ 23 w 100"/>
                  <a:gd name="T49" fmla="*/ 9 h 100"/>
                  <a:gd name="T50" fmla="*/ 30 w 100"/>
                  <a:gd name="T51" fmla="*/ 5 h 100"/>
                  <a:gd name="T52" fmla="*/ 40 w 100"/>
                  <a:gd name="T53" fmla="*/ 2 h 100"/>
                  <a:gd name="T54" fmla="*/ 50 w 100"/>
                  <a:gd name="T55" fmla="*/ 0 h 100"/>
                  <a:gd name="T56" fmla="*/ 50 w 100"/>
                  <a:gd name="T57" fmla="*/ 0 h 100"/>
                  <a:gd name="T58" fmla="*/ 61 w 100"/>
                  <a:gd name="T59" fmla="*/ 2 h 100"/>
                  <a:gd name="T60" fmla="*/ 70 w 100"/>
                  <a:gd name="T61" fmla="*/ 5 h 100"/>
                  <a:gd name="T62" fmla="*/ 77 w 100"/>
                  <a:gd name="T63" fmla="*/ 9 h 100"/>
                  <a:gd name="T64" fmla="*/ 85 w 100"/>
                  <a:gd name="T65" fmla="*/ 15 h 100"/>
                  <a:gd name="T66" fmla="*/ 91 w 100"/>
                  <a:gd name="T67" fmla="*/ 23 h 100"/>
                  <a:gd name="T68" fmla="*/ 95 w 100"/>
                  <a:gd name="T69" fmla="*/ 30 h 100"/>
                  <a:gd name="T70" fmla="*/ 98 w 100"/>
                  <a:gd name="T71" fmla="*/ 41 h 100"/>
                  <a:gd name="T72" fmla="*/ 100 w 100"/>
                  <a:gd name="T73" fmla="*/ 50 h 100"/>
                  <a:gd name="T74" fmla="*/ 100 w 100"/>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100">
                    <a:moveTo>
                      <a:pt x="100" y="50"/>
                    </a:moveTo>
                    <a:lnTo>
                      <a:pt x="100" y="50"/>
                    </a:lnTo>
                    <a:lnTo>
                      <a:pt x="98" y="60"/>
                    </a:lnTo>
                    <a:lnTo>
                      <a:pt x="95" y="69"/>
                    </a:lnTo>
                    <a:lnTo>
                      <a:pt x="91" y="78"/>
                    </a:lnTo>
                    <a:lnTo>
                      <a:pt x="85" y="85"/>
                    </a:lnTo>
                    <a:lnTo>
                      <a:pt x="77" y="92"/>
                    </a:lnTo>
                    <a:lnTo>
                      <a:pt x="70" y="97"/>
                    </a:lnTo>
                    <a:lnTo>
                      <a:pt x="61" y="98"/>
                    </a:lnTo>
                    <a:lnTo>
                      <a:pt x="50" y="100"/>
                    </a:lnTo>
                    <a:lnTo>
                      <a:pt x="50" y="100"/>
                    </a:lnTo>
                    <a:lnTo>
                      <a:pt x="40" y="98"/>
                    </a:lnTo>
                    <a:lnTo>
                      <a:pt x="30" y="97"/>
                    </a:lnTo>
                    <a:lnTo>
                      <a:pt x="23" y="92"/>
                    </a:lnTo>
                    <a:lnTo>
                      <a:pt x="15" y="85"/>
                    </a:lnTo>
                    <a:lnTo>
                      <a:pt x="9" y="78"/>
                    </a:lnTo>
                    <a:lnTo>
                      <a:pt x="5" y="69"/>
                    </a:lnTo>
                    <a:lnTo>
                      <a:pt x="2" y="60"/>
                    </a:lnTo>
                    <a:lnTo>
                      <a:pt x="0" y="50"/>
                    </a:lnTo>
                    <a:lnTo>
                      <a:pt x="0" y="50"/>
                    </a:lnTo>
                    <a:lnTo>
                      <a:pt x="2" y="41"/>
                    </a:lnTo>
                    <a:lnTo>
                      <a:pt x="5" y="30"/>
                    </a:lnTo>
                    <a:lnTo>
                      <a:pt x="9" y="23"/>
                    </a:lnTo>
                    <a:lnTo>
                      <a:pt x="15" y="15"/>
                    </a:lnTo>
                    <a:lnTo>
                      <a:pt x="23" y="9"/>
                    </a:lnTo>
                    <a:lnTo>
                      <a:pt x="30" y="5"/>
                    </a:lnTo>
                    <a:lnTo>
                      <a:pt x="40" y="2"/>
                    </a:lnTo>
                    <a:lnTo>
                      <a:pt x="50" y="0"/>
                    </a:lnTo>
                    <a:lnTo>
                      <a:pt x="50" y="0"/>
                    </a:lnTo>
                    <a:lnTo>
                      <a:pt x="61" y="2"/>
                    </a:lnTo>
                    <a:lnTo>
                      <a:pt x="70" y="5"/>
                    </a:lnTo>
                    <a:lnTo>
                      <a:pt x="77" y="9"/>
                    </a:lnTo>
                    <a:lnTo>
                      <a:pt x="85" y="15"/>
                    </a:lnTo>
                    <a:lnTo>
                      <a:pt x="91" y="23"/>
                    </a:lnTo>
                    <a:lnTo>
                      <a:pt x="95" y="30"/>
                    </a:lnTo>
                    <a:lnTo>
                      <a:pt x="98" y="41"/>
                    </a:lnTo>
                    <a:lnTo>
                      <a:pt x="100" y="50"/>
                    </a:lnTo>
                    <a:lnTo>
                      <a:pt x="100" y="50"/>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2" name="Freeform 476">
                <a:extLst>
                  <a:ext uri="{FF2B5EF4-FFF2-40B4-BE49-F238E27FC236}">
                    <a16:creationId xmlns:a16="http://schemas.microsoft.com/office/drawing/2014/main" id="{88E439CB-40A4-B9C6-AA67-5F42D023B47E}"/>
                  </a:ext>
                </a:extLst>
              </p:cNvPr>
              <p:cNvSpPr>
                <a:spLocks/>
              </p:cNvSpPr>
              <p:nvPr/>
            </p:nvSpPr>
            <p:spPr bwMode="auto">
              <a:xfrm>
                <a:off x="3245" y="4087"/>
                <a:ext cx="109" cy="108"/>
              </a:xfrm>
              <a:custGeom>
                <a:avLst/>
                <a:gdLst>
                  <a:gd name="T0" fmla="*/ 109 w 109"/>
                  <a:gd name="T1" fmla="*/ 54 h 108"/>
                  <a:gd name="T2" fmla="*/ 109 w 109"/>
                  <a:gd name="T3" fmla="*/ 54 h 108"/>
                  <a:gd name="T4" fmla="*/ 107 w 109"/>
                  <a:gd name="T5" fmla="*/ 66 h 108"/>
                  <a:gd name="T6" fmla="*/ 104 w 109"/>
                  <a:gd name="T7" fmla="*/ 75 h 108"/>
                  <a:gd name="T8" fmla="*/ 100 w 109"/>
                  <a:gd name="T9" fmla="*/ 84 h 108"/>
                  <a:gd name="T10" fmla="*/ 94 w 109"/>
                  <a:gd name="T11" fmla="*/ 93 h 108"/>
                  <a:gd name="T12" fmla="*/ 85 w 109"/>
                  <a:gd name="T13" fmla="*/ 99 h 108"/>
                  <a:gd name="T14" fmla="*/ 76 w 109"/>
                  <a:gd name="T15" fmla="*/ 104 h 108"/>
                  <a:gd name="T16" fmla="*/ 65 w 109"/>
                  <a:gd name="T17" fmla="*/ 108 h 108"/>
                  <a:gd name="T18" fmla="*/ 55 w 109"/>
                  <a:gd name="T19" fmla="*/ 108 h 108"/>
                  <a:gd name="T20" fmla="*/ 55 w 109"/>
                  <a:gd name="T21" fmla="*/ 108 h 108"/>
                  <a:gd name="T22" fmla="*/ 44 w 109"/>
                  <a:gd name="T23" fmla="*/ 108 h 108"/>
                  <a:gd name="T24" fmla="*/ 34 w 109"/>
                  <a:gd name="T25" fmla="*/ 104 h 108"/>
                  <a:gd name="T26" fmla="*/ 25 w 109"/>
                  <a:gd name="T27" fmla="*/ 99 h 108"/>
                  <a:gd name="T28" fmla="*/ 17 w 109"/>
                  <a:gd name="T29" fmla="*/ 93 h 108"/>
                  <a:gd name="T30" fmla="*/ 9 w 109"/>
                  <a:gd name="T31" fmla="*/ 84 h 108"/>
                  <a:gd name="T32" fmla="*/ 5 w 109"/>
                  <a:gd name="T33" fmla="*/ 75 h 108"/>
                  <a:gd name="T34" fmla="*/ 2 w 109"/>
                  <a:gd name="T35" fmla="*/ 66 h 108"/>
                  <a:gd name="T36" fmla="*/ 0 w 109"/>
                  <a:gd name="T37" fmla="*/ 54 h 108"/>
                  <a:gd name="T38" fmla="*/ 0 w 109"/>
                  <a:gd name="T39" fmla="*/ 54 h 108"/>
                  <a:gd name="T40" fmla="*/ 2 w 109"/>
                  <a:gd name="T41" fmla="*/ 44 h 108"/>
                  <a:gd name="T42" fmla="*/ 5 w 109"/>
                  <a:gd name="T43" fmla="*/ 33 h 108"/>
                  <a:gd name="T44" fmla="*/ 9 w 109"/>
                  <a:gd name="T45" fmla="*/ 24 h 108"/>
                  <a:gd name="T46" fmla="*/ 17 w 109"/>
                  <a:gd name="T47" fmla="*/ 16 h 108"/>
                  <a:gd name="T48" fmla="*/ 25 w 109"/>
                  <a:gd name="T49" fmla="*/ 10 h 108"/>
                  <a:gd name="T50" fmla="*/ 34 w 109"/>
                  <a:gd name="T51" fmla="*/ 4 h 108"/>
                  <a:gd name="T52" fmla="*/ 44 w 109"/>
                  <a:gd name="T53" fmla="*/ 1 h 108"/>
                  <a:gd name="T54" fmla="*/ 55 w 109"/>
                  <a:gd name="T55" fmla="*/ 0 h 108"/>
                  <a:gd name="T56" fmla="*/ 55 w 109"/>
                  <a:gd name="T57" fmla="*/ 0 h 108"/>
                  <a:gd name="T58" fmla="*/ 65 w 109"/>
                  <a:gd name="T59" fmla="*/ 1 h 108"/>
                  <a:gd name="T60" fmla="*/ 76 w 109"/>
                  <a:gd name="T61" fmla="*/ 4 h 108"/>
                  <a:gd name="T62" fmla="*/ 85 w 109"/>
                  <a:gd name="T63" fmla="*/ 10 h 108"/>
                  <a:gd name="T64" fmla="*/ 94 w 109"/>
                  <a:gd name="T65" fmla="*/ 16 h 108"/>
                  <a:gd name="T66" fmla="*/ 100 w 109"/>
                  <a:gd name="T67" fmla="*/ 24 h 108"/>
                  <a:gd name="T68" fmla="*/ 104 w 109"/>
                  <a:gd name="T69" fmla="*/ 33 h 108"/>
                  <a:gd name="T70" fmla="*/ 107 w 109"/>
                  <a:gd name="T71" fmla="*/ 44 h 108"/>
                  <a:gd name="T72" fmla="*/ 109 w 109"/>
                  <a:gd name="T73" fmla="*/ 54 h 108"/>
                  <a:gd name="T74" fmla="*/ 109 w 109"/>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08">
                    <a:moveTo>
                      <a:pt x="109" y="54"/>
                    </a:moveTo>
                    <a:lnTo>
                      <a:pt x="109" y="54"/>
                    </a:lnTo>
                    <a:lnTo>
                      <a:pt x="107" y="66"/>
                    </a:lnTo>
                    <a:lnTo>
                      <a:pt x="104" y="75"/>
                    </a:lnTo>
                    <a:lnTo>
                      <a:pt x="100" y="84"/>
                    </a:lnTo>
                    <a:lnTo>
                      <a:pt x="94" y="93"/>
                    </a:lnTo>
                    <a:lnTo>
                      <a:pt x="85" y="99"/>
                    </a:lnTo>
                    <a:lnTo>
                      <a:pt x="76" y="104"/>
                    </a:lnTo>
                    <a:lnTo>
                      <a:pt x="65" y="108"/>
                    </a:lnTo>
                    <a:lnTo>
                      <a:pt x="55" y="108"/>
                    </a:lnTo>
                    <a:lnTo>
                      <a:pt x="55" y="108"/>
                    </a:lnTo>
                    <a:lnTo>
                      <a:pt x="44" y="108"/>
                    </a:lnTo>
                    <a:lnTo>
                      <a:pt x="34" y="104"/>
                    </a:lnTo>
                    <a:lnTo>
                      <a:pt x="25" y="99"/>
                    </a:lnTo>
                    <a:lnTo>
                      <a:pt x="17" y="93"/>
                    </a:lnTo>
                    <a:lnTo>
                      <a:pt x="9" y="84"/>
                    </a:lnTo>
                    <a:lnTo>
                      <a:pt x="5" y="75"/>
                    </a:lnTo>
                    <a:lnTo>
                      <a:pt x="2" y="66"/>
                    </a:lnTo>
                    <a:lnTo>
                      <a:pt x="0" y="54"/>
                    </a:lnTo>
                    <a:lnTo>
                      <a:pt x="0" y="54"/>
                    </a:lnTo>
                    <a:lnTo>
                      <a:pt x="2" y="44"/>
                    </a:lnTo>
                    <a:lnTo>
                      <a:pt x="5" y="33"/>
                    </a:lnTo>
                    <a:lnTo>
                      <a:pt x="9" y="24"/>
                    </a:lnTo>
                    <a:lnTo>
                      <a:pt x="17" y="16"/>
                    </a:lnTo>
                    <a:lnTo>
                      <a:pt x="25" y="10"/>
                    </a:lnTo>
                    <a:lnTo>
                      <a:pt x="34" y="4"/>
                    </a:lnTo>
                    <a:lnTo>
                      <a:pt x="44" y="1"/>
                    </a:lnTo>
                    <a:lnTo>
                      <a:pt x="55" y="0"/>
                    </a:lnTo>
                    <a:lnTo>
                      <a:pt x="55" y="0"/>
                    </a:lnTo>
                    <a:lnTo>
                      <a:pt x="65" y="1"/>
                    </a:lnTo>
                    <a:lnTo>
                      <a:pt x="76" y="4"/>
                    </a:lnTo>
                    <a:lnTo>
                      <a:pt x="85" y="10"/>
                    </a:lnTo>
                    <a:lnTo>
                      <a:pt x="94" y="16"/>
                    </a:lnTo>
                    <a:lnTo>
                      <a:pt x="100" y="24"/>
                    </a:lnTo>
                    <a:lnTo>
                      <a:pt x="104" y="33"/>
                    </a:lnTo>
                    <a:lnTo>
                      <a:pt x="107" y="44"/>
                    </a:lnTo>
                    <a:lnTo>
                      <a:pt x="109" y="54"/>
                    </a:lnTo>
                    <a:lnTo>
                      <a:pt x="109" y="54"/>
                    </a:lnTo>
                    <a:close/>
                  </a:path>
                </a:pathLst>
              </a:custGeom>
              <a:solidFill>
                <a:srgbClr val="EE6DAE"/>
              </a:solidFill>
              <a:ln w="9525">
                <a:solidFill>
                  <a:srgbClr val="601953"/>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3" name="Freeform 477">
                <a:extLst>
                  <a:ext uri="{FF2B5EF4-FFF2-40B4-BE49-F238E27FC236}">
                    <a16:creationId xmlns:a16="http://schemas.microsoft.com/office/drawing/2014/main" id="{0EE69202-F4CB-156C-53CA-0AF90E8D4F04}"/>
                  </a:ext>
                </a:extLst>
              </p:cNvPr>
              <p:cNvSpPr>
                <a:spLocks/>
              </p:cNvSpPr>
              <p:nvPr/>
            </p:nvSpPr>
            <p:spPr bwMode="auto">
              <a:xfrm>
                <a:off x="3181" y="1990"/>
                <a:ext cx="203" cy="204"/>
              </a:xfrm>
              <a:custGeom>
                <a:avLst/>
                <a:gdLst>
                  <a:gd name="T0" fmla="*/ 203 w 203"/>
                  <a:gd name="T1" fmla="*/ 103 h 204"/>
                  <a:gd name="T2" fmla="*/ 200 w 203"/>
                  <a:gd name="T3" fmla="*/ 122 h 204"/>
                  <a:gd name="T4" fmla="*/ 196 w 203"/>
                  <a:gd name="T5" fmla="*/ 142 h 204"/>
                  <a:gd name="T6" fmla="*/ 185 w 203"/>
                  <a:gd name="T7" fmla="*/ 158 h 204"/>
                  <a:gd name="T8" fmla="*/ 173 w 203"/>
                  <a:gd name="T9" fmla="*/ 173 h 204"/>
                  <a:gd name="T10" fmla="*/ 158 w 203"/>
                  <a:gd name="T11" fmla="*/ 187 h 204"/>
                  <a:gd name="T12" fmla="*/ 141 w 203"/>
                  <a:gd name="T13" fmla="*/ 196 h 204"/>
                  <a:gd name="T14" fmla="*/ 122 w 203"/>
                  <a:gd name="T15" fmla="*/ 202 h 204"/>
                  <a:gd name="T16" fmla="*/ 101 w 203"/>
                  <a:gd name="T17" fmla="*/ 204 h 204"/>
                  <a:gd name="T18" fmla="*/ 92 w 203"/>
                  <a:gd name="T19" fmla="*/ 204 h 204"/>
                  <a:gd name="T20" fmla="*/ 70 w 203"/>
                  <a:gd name="T21" fmla="*/ 199 h 204"/>
                  <a:gd name="T22" fmla="*/ 52 w 203"/>
                  <a:gd name="T23" fmla="*/ 192 h 204"/>
                  <a:gd name="T24" fmla="*/ 37 w 203"/>
                  <a:gd name="T25" fmla="*/ 181 h 204"/>
                  <a:gd name="T26" fmla="*/ 22 w 203"/>
                  <a:gd name="T27" fmla="*/ 167 h 204"/>
                  <a:gd name="T28" fmla="*/ 12 w 203"/>
                  <a:gd name="T29" fmla="*/ 151 h 204"/>
                  <a:gd name="T30" fmla="*/ 4 w 203"/>
                  <a:gd name="T31" fmla="*/ 133 h 204"/>
                  <a:gd name="T32" fmla="*/ 0 w 203"/>
                  <a:gd name="T33" fmla="*/ 113 h 204"/>
                  <a:gd name="T34" fmla="*/ 0 w 203"/>
                  <a:gd name="T35" fmla="*/ 103 h 204"/>
                  <a:gd name="T36" fmla="*/ 1 w 203"/>
                  <a:gd name="T37" fmla="*/ 82 h 204"/>
                  <a:gd name="T38" fmla="*/ 7 w 203"/>
                  <a:gd name="T39" fmla="*/ 63 h 204"/>
                  <a:gd name="T40" fmla="*/ 18 w 203"/>
                  <a:gd name="T41" fmla="*/ 45 h 204"/>
                  <a:gd name="T42" fmla="*/ 30 w 203"/>
                  <a:gd name="T43" fmla="*/ 30 h 204"/>
                  <a:gd name="T44" fmla="*/ 45 w 203"/>
                  <a:gd name="T45" fmla="*/ 18 h 204"/>
                  <a:gd name="T46" fmla="*/ 61 w 203"/>
                  <a:gd name="T47" fmla="*/ 9 h 204"/>
                  <a:gd name="T48" fmla="*/ 81 w 203"/>
                  <a:gd name="T49" fmla="*/ 3 h 204"/>
                  <a:gd name="T50" fmla="*/ 101 w 203"/>
                  <a:gd name="T51" fmla="*/ 0 h 204"/>
                  <a:gd name="T52" fmla="*/ 111 w 203"/>
                  <a:gd name="T53" fmla="*/ 2 h 204"/>
                  <a:gd name="T54" fmla="*/ 132 w 203"/>
                  <a:gd name="T55" fmla="*/ 5 h 204"/>
                  <a:gd name="T56" fmla="*/ 150 w 203"/>
                  <a:gd name="T57" fmla="*/ 12 h 204"/>
                  <a:gd name="T58" fmla="*/ 165 w 203"/>
                  <a:gd name="T59" fmla="*/ 24 h 204"/>
                  <a:gd name="T60" fmla="*/ 179 w 203"/>
                  <a:gd name="T61" fmla="*/ 38 h 204"/>
                  <a:gd name="T62" fmla="*/ 191 w 203"/>
                  <a:gd name="T63" fmla="*/ 54 h 204"/>
                  <a:gd name="T64" fmla="*/ 199 w 203"/>
                  <a:gd name="T65" fmla="*/ 72 h 204"/>
                  <a:gd name="T66" fmla="*/ 203 w 203"/>
                  <a:gd name="T67" fmla="*/ 92 h 204"/>
                  <a:gd name="T68" fmla="*/ 203 w 203"/>
                  <a:gd name="T69" fmla="*/ 10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4">
                    <a:moveTo>
                      <a:pt x="203" y="103"/>
                    </a:moveTo>
                    <a:lnTo>
                      <a:pt x="203" y="103"/>
                    </a:lnTo>
                    <a:lnTo>
                      <a:pt x="203" y="113"/>
                    </a:lnTo>
                    <a:lnTo>
                      <a:pt x="200" y="122"/>
                    </a:lnTo>
                    <a:lnTo>
                      <a:pt x="199" y="133"/>
                    </a:lnTo>
                    <a:lnTo>
                      <a:pt x="196" y="142"/>
                    </a:lnTo>
                    <a:lnTo>
                      <a:pt x="191" y="151"/>
                    </a:lnTo>
                    <a:lnTo>
                      <a:pt x="185" y="158"/>
                    </a:lnTo>
                    <a:lnTo>
                      <a:pt x="179" y="167"/>
                    </a:lnTo>
                    <a:lnTo>
                      <a:pt x="173" y="173"/>
                    </a:lnTo>
                    <a:lnTo>
                      <a:pt x="165" y="181"/>
                    </a:lnTo>
                    <a:lnTo>
                      <a:pt x="158" y="187"/>
                    </a:lnTo>
                    <a:lnTo>
                      <a:pt x="150" y="192"/>
                    </a:lnTo>
                    <a:lnTo>
                      <a:pt x="141" y="196"/>
                    </a:lnTo>
                    <a:lnTo>
                      <a:pt x="132" y="199"/>
                    </a:lnTo>
                    <a:lnTo>
                      <a:pt x="122" y="202"/>
                    </a:lnTo>
                    <a:lnTo>
                      <a:pt x="111" y="204"/>
                    </a:lnTo>
                    <a:lnTo>
                      <a:pt x="101" y="204"/>
                    </a:lnTo>
                    <a:lnTo>
                      <a:pt x="101" y="204"/>
                    </a:lnTo>
                    <a:lnTo>
                      <a:pt x="92" y="204"/>
                    </a:lnTo>
                    <a:lnTo>
                      <a:pt x="81" y="202"/>
                    </a:lnTo>
                    <a:lnTo>
                      <a:pt x="70" y="199"/>
                    </a:lnTo>
                    <a:lnTo>
                      <a:pt x="61" y="196"/>
                    </a:lnTo>
                    <a:lnTo>
                      <a:pt x="52" y="192"/>
                    </a:lnTo>
                    <a:lnTo>
                      <a:pt x="45" y="187"/>
                    </a:lnTo>
                    <a:lnTo>
                      <a:pt x="37" y="181"/>
                    </a:lnTo>
                    <a:lnTo>
                      <a:pt x="30" y="173"/>
                    </a:lnTo>
                    <a:lnTo>
                      <a:pt x="22" y="167"/>
                    </a:lnTo>
                    <a:lnTo>
                      <a:pt x="18" y="158"/>
                    </a:lnTo>
                    <a:lnTo>
                      <a:pt x="12" y="151"/>
                    </a:lnTo>
                    <a:lnTo>
                      <a:pt x="7" y="142"/>
                    </a:lnTo>
                    <a:lnTo>
                      <a:pt x="4" y="133"/>
                    </a:lnTo>
                    <a:lnTo>
                      <a:pt x="1" y="122"/>
                    </a:lnTo>
                    <a:lnTo>
                      <a:pt x="0" y="113"/>
                    </a:lnTo>
                    <a:lnTo>
                      <a:pt x="0" y="103"/>
                    </a:lnTo>
                    <a:lnTo>
                      <a:pt x="0" y="103"/>
                    </a:lnTo>
                    <a:lnTo>
                      <a:pt x="0" y="92"/>
                    </a:lnTo>
                    <a:lnTo>
                      <a:pt x="1" y="82"/>
                    </a:lnTo>
                    <a:lnTo>
                      <a:pt x="4" y="72"/>
                    </a:lnTo>
                    <a:lnTo>
                      <a:pt x="7" y="63"/>
                    </a:lnTo>
                    <a:lnTo>
                      <a:pt x="12" y="54"/>
                    </a:lnTo>
                    <a:lnTo>
                      <a:pt x="18" y="45"/>
                    </a:lnTo>
                    <a:lnTo>
                      <a:pt x="22" y="38"/>
                    </a:lnTo>
                    <a:lnTo>
                      <a:pt x="30" y="30"/>
                    </a:lnTo>
                    <a:lnTo>
                      <a:pt x="37" y="24"/>
                    </a:lnTo>
                    <a:lnTo>
                      <a:pt x="45" y="18"/>
                    </a:lnTo>
                    <a:lnTo>
                      <a:pt x="52" y="12"/>
                    </a:lnTo>
                    <a:lnTo>
                      <a:pt x="61" y="9"/>
                    </a:lnTo>
                    <a:lnTo>
                      <a:pt x="70" y="5"/>
                    </a:lnTo>
                    <a:lnTo>
                      <a:pt x="81" y="3"/>
                    </a:lnTo>
                    <a:lnTo>
                      <a:pt x="92" y="2"/>
                    </a:lnTo>
                    <a:lnTo>
                      <a:pt x="101" y="0"/>
                    </a:lnTo>
                    <a:lnTo>
                      <a:pt x="101" y="0"/>
                    </a:lnTo>
                    <a:lnTo>
                      <a:pt x="111" y="2"/>
                    </a:lnTo>
                    <a:lnTo>
                      <a:pt x="122" y="3"/>
                    </a:lnTo>
                    <a:lnTo>
                      <a:pt x="132" y="5"/>
                    </a:lnTo>
                    <a:lnTo>
                      <a:pt x="141" y="9"/>
                    </a:lnTo>
                    <a:lnTo>
                      <a:pt x="150" y="12"/>
                    </a:lnTo>
                    <a:lnTo>
                      <a:pt x="158" y="18"/>
                    </a:lnTo>
                    <a:lnTo>
                      <a:pt x="165" y="24"/>
                    </a:lnTo>
                    <a:lnTo>
                      <a:pt x="173" y="30"/>
                    </a:lnTo>
                    <a:lnTo>
                      <a:pt x="179" y="38"/>
                    </a:lnTo>
                    <a:lnTo>
                      <a:pt x="185" y="45"/>
                    </a:lnTo>
                    <a:lnTo>
                      <a:pt x="191" y="54"/>
                    </a:lnTo>
                    <a:lnTo>
                      <a:pt x="196" y="63"/>
                    </a:lnTo>
                    <a:lnTo>
                      <a:pt x="199" y="72"/>
                    </a:lnTo>
                    <a:lnTo>
                      <a:pt x="200" y="82"/>
                    </a:lnTo>
                    <a:lnTo>
                      <a:pt x="203" y="92"/>
                    </a:lnTo>
                    <a:lnTo>
                      <a:pt x="203" y="103"/>
                    </a:lnTo>
                    <a:lnTo>
                      <a:pt x="203" y="103"/>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4" name="Freeform 478">
                <a:extLst>
                  <a:ext uri="{FF2B5EF4-FFF2-40B4-BE49-F238E27FC236}">
                    <a16:creationId xmlns:a16="http://schemas.microsoft.com/office/drawing/2014/main" id="{5F8C9BDB-48EB-DC5B-1BA9-F741750C910E}"/>
                  </a:ext>
                </a:extLst>
              </p:cNvPr>
              <p:cNvSpPr>
                <a:spLocks/>
              </p:cNvSpPr>
              <p:nvPr/>
            </p:nvSpPr>
            <p:spPr bwMode="auto">
              <a:xfrm>
                <a:off x="2828" y="2001"/>
                <a:ext cx="181" cy="181"/>
              </a:xfrm>
              <a:custGeom>
                <a:avLst/>
                <a:gdLst>
                  <a:gd name="T0" fmla="*/ 181 w 181"/>
                  <a:gd name="T1" fmla="*/ 90 h 181"/>
                  <a:gd name="T2" fmla="*/ 181 w 181"/>
                  <a:gd name="T3" fmla="*/ 90 h 181"/>
                  <a:gd name="T4" fmla="*/ 181 w 181"/>
                  <a:gd name="T5" fmla="*/ 99 h 181"/>
                  <a:gd name="T6" fmla="*/ 179 w 181"/>
                  <a:gd name="T7" fmla="*/ 108 h 181"/>
                  <a:gd name="T8" fmla="*/ 173 w 181"/>
                  <a:gd name="T9" fmla="*/ 125 h 181"/>
                  <a:gd name="T10" fmla="*/ 166 w 181"/>
                  <a:gd name="T11" fmla="*/ 141 h 181"/>
                  <a:gd name="T12" fmla="*/ 154 w 181"/>
                  <a:gd name="T13" fmla="*/ 153 h 181"/>
                  <a:gd name="T14" fmla="*/ 140 w 181"/>
                  <a:gd name="T15" fmla="*/ 165 h 181"/>
                  <a:gd name="T16" fmla="*/ 125 w 181"/>
                  <a:gd name="T17" fmla="*/ 173 h 181"/>
                  <a:gd name="T18" fmla="*/ 108 w 181"/>
                  <a:gd name="T19" fmla="*/ 179 h 181"/>
                  <a:gd name="T20" fmla="*/ 99 w 181"/>
                  <a:gd name="T21" fmla="*/ 181 h 181"/>
                  <a:gd name="T22" fmla="*/ 90 w 181"/>
                  <a:gd name="T23" fmla="*/ 181 h 181"/>
                  <a:gd name="T24" fmla="*/ 90 w 181"/>
                  <a:gd name="T25" fmla="*/ 181 h 181"/>
                  <a:gd name="T26" fmla="*/ 81 w 181"/>
                  <a:gd name="T27" fmla="*/ 181 h 181"/>
                  <a:gd name="T28" fmla="*/ 72 w 181"/>
                  <a:gd name="T29" fmla="*/ 179 h 181"/>
                  <a:gd name="T30" fmla="*/ 54 w 181"/>
                  <a:gd name="T31" fmla="*/ 173 h 181"/>
                  <a:gd name="T32" fmla="*/ 39 w 181"/>
                  <a:gd name="T33" fmla="*/ 165 h 181"/>
                  <a:gd name="T34" fmla="*/ 26 w 181"/>
                  <a:gd name="T35" fmla="*/ 153 h 181"/>
                  <a:gd name="T36" fmla="*/ 15 w 181"/>
                  <a:gd name="T37" fmla="*/ 141 h 181"/>
                  <a:gd name="T38" fmla="*/ 6 w 181"/>
                  <a:gd name="T39" fmla="*/ 125 h 181"/>
                  <a:gd name="T40" fmla="*/ 1 w 181"/>
                  <a:gd name="T41" fmla="*/ 108 h 181"/>
                  <a:gd name="T42" fmla="*/ 0 w 181"/>
                  <a:gd name="T43" fmla="*/ 99 h 181"/>
                  <a:gd name="T44" fmla="*/ 0 w 181"/>
                  <a:gd name="T45" fmla="*/ 90 h 181"/>
                  <a:gd name="T46" fmla="*/ 0 w 181"/>
                  <a:gd name="T47" fmla="*/ 90 h 181"/>
                  <a:gd name="T48" fmla="*/ 0 w 181"/>
                  <a:gd name="T49" fmla="*/ 81 h 181"/>
                  <a:gd name="T50" fmla="*/ 1 w 181"/>
                  <a:gd name="T51" fmla="*/ 72 h 181"/>
                  <a:gd name="T52" fmla="*/ 6 w 181"/>
                  <a:gd name="T53" fmla="*/ 54 h 181"/>
                  <a:gd name="T54" fmla="*/ 15 w 181"/>
                  <a:gd name="T55" fmla="*/ 39 h 181"/>
                  <a:gd name="T56" fmla="*/ 26 w 181"/>
                  <a:gd name="T57" fmla="*/ 25 h 181"/>
                  <a:gd name="T58" fmla="*/ 39 w 181"/>
                  <a:gd name="T59" fmla="*/ 15 h 181"/>
                  <a:gd name="T60" fmla="*/ 54 w 181"/>
                  <a:gd name="T61" fmla="*/ 6 h 181"/>
                  <a:gd name="T62" fmla="*/ 72 w 181"/>
                  <a:gd name="T63" fmla="*/ 1 h 181"/>
                  <a:gd name="T64" fmla="*/ 81 w 181"/>
                  <a:gd name="T65" fmla="*/ 0 h 181"/>
                  <a:gd name="T66" fmla="*/ 90 w 181"/>
                  <a:gd name="T67" fmla="*/ 0 h 181"/>
                  <a:gd name="T68" fmla="*/ 90 w 181"/>
                  <a:gd name="T69" fmla="*/ 0 h 181"/>
                  <a:gd name="T70" fmla="*/ 99 w 181"/>
                  <a:gd name="T71" fmla="*/ 0 h 181"/>
                  <a:gd name="T72" fmla="*/ 108 w 181"/>
                  <a:gd name="T73" fmla="*/ 1 h 181"/>
                  <a:gd name="T74" fmla="*/ 125 w 181"/>
                  <a:gd name="T75" fmla="*/ 6 h 181"/>
                  <a:gd name="T76" fmla="*/ 140 w 181"/>
                  <a:gd name="T77" fmla="*/ 15 h 181"/>
                  <a:gd name="T78" fmla="*/ 154 w 181"/>
                  <a:gd name="T79" fmla="*/ 25 h 181"/>
                  <a:gd name="T80" fmla="*/ 166 w 181"/>
                  <a:gd name="T81" fmla="*/ 39 h 181"/>
                  <a:gd name="T82" fmla="*/ 173 w 181"/>
                  <a:gd name="T83" fmla="*/ 54 h 181"/>
                  <a:gd name="T84" fmla="*/ 179 w 181"/>
                  <a:gd name="T85" fmla="*/ 72 h 181"/>
                  <a:gd name="T86" fmla="*/ 181 w 181"/>
                  <a:gd name="T87" fmla="*/ 81 h 181"/>
                  <a:gd name="T88" fmla="*/ 181 w 181"/>
                  <a:gd name="T89" fmla="*/ 90 h 181"/>
                  <a:gd name="T90" fmla="*/ 181 w 181"/>
                  <a:gd name="T91"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1">
                    <a:moveTo>
                      <a:pt x="181" y="90"/>
                    </a:moveTo>
                    <a:lnTo>
                      <a:pt x="181" y="90"/>
                    </a:lnTo>
                    <a:lnTo>
                      <a:pt x="181" y="99"/>
                    </a:lnTo>
                    <a:lnTo>
                      <a:pt x="179" y="108"/>
                    </a:lnTo>
                    <a:lnTo>
                      <a:pt x="173" y="125"/>
                    </a:lnTo>
                    <a:lnTo>
                      <a:pt x="166" y="141"/>
                    </a:lnTo>
                    <a:lnTo>
                      <a:pt x="154" y="153"/>
                    </a:lnTo>
                    <a:lnTo>
                      <a:pt x="140" y="165"/>
                    </a:lnTo>
                    <a:lnTo>
                      <a:pt x="125" y="173"/>
                    </a:lnTo>
                    <a:lnTo>
                      <a:pt x="108" y="179"/>
                    </a:lnTo>
                    <a:lnTo>
                      <a:pt x="99" y="181"/>
                    </a:lnTo>
                    <a:lnTo>
                      <a:pt x="90" y="181"/>
                    </a:lnTo>
                    <a:lnTo>
                      <a:pt x="90" y="181"/>
                    </a:lnTo>
                    <a:lnTo>
                      <a:pt x="81" y="181"/>
                    </a:lnTo>
                    <a:lnTo>
                      <a:pt x="72" y="179"/>
                    </a:lnTo>
                    <a:lnTo>
                      <a:pt x="54" y="173"/>
                    </a:lnTo>
                    <a:lnTo>
                      <a:pt x="39" y="165"/>
                    </a:lnTo>
                    <a:lnTo>
                      <a:pt x="26" y="153"/>
                    </a:lnTo>
                    <a:lnTo>
                      <a:pt x="15" y="141"/>
                    </a:lnTo>
                    <a:lnTo>
                      <a:pt x="6" y="125"/>
                    </a:lnTo>
                    <a:lnTo>
                      <a:pt x="1" y="108"/>
                    </a:lnTo>
                    <a:lnTo>
                      <a:pt x="0" y="99"/>
                    </a:lnTo>
                    <a:lnTo>
                      <a:pt x="0" y="90"/>
                    </a:lnTo>
                    <a:lnTo>
                      <a:pt x="0" y="90"/>
                    </a:lnTo>
                    <a:lnTo>
                      <a:pt x="0" y="81"/>
                    </a:lnTo>
                    <a:lnTo>
                      <a:pt x="1" y="72"/>
                    </a:lnTo>
                    <a:lnTo>
                      <a:pt x="6" y="54"/>
                    </a:lnTo>
                    <a:lnTo>
                      <a:pt x="15" y="39"/>
                    </a:lnTo>
                    <a:lnTo>
                      <a:pt x="26" y="25"/>
                    </a:lnTo>
                    <a:lnTo>
                      <a:pt x="39" y="15"/>
                    </a:lnTo>
                    <a:lnTo>
                      <a:pt x="54" y="6"/>
                    </a:lnTo>
                    <a:lnTo>
                      <a:pt x="72" y="1"/>
                    </a:lnTo>
                    <a:lnTo>
                      <a:pt x="81" y="0"/>
                    </a:lnTo>
                    <a:lnTo>
                      <a:pt x="90" y="0"/>
                    </a:lnTo>
                    <a:lnTo>
                      <a:pt x="90" y="0"/>
                    </a:lnTo>
                    <a:lnTo>
                      <a:pt x="99" y="0"/>
                    </a:lnTo>
                    <a:lnTo>
                      <a:pt x="108" y="1"/>
                    </a:lnTo>
                    <a:lnTo>
                      <a:pt x="125" y="6"/>
                    </a:lnTo>
                    <a:lnTo>
                      <a:pt x="140" y="15"/>
                    </a:lnTo>
                    <a:lnTo>
                      <a:pt x="154" y="25"/>
                    </a:lnTo>
                    <a:lnTo>
                      <a:pt x="166" y="39"/>
                    </a:lnTo>
                    <a:lnTo>
                      <a:pt x="173" y="54"/>
                    </a:lnTo>
                    <a:lnTo>
                      <a:pt x="179" y="72"/>
                    </a:lnTo>
                    <a:lnTo>
                      <a:pt x="181" y="81"/>
                    </a:lnTo>
                    <a:lnTo>
                      <a:pt x="181" y="90"/>
                    </a:lnTo>
                    <a:lnTo>
                      <a:pt x="181" y="90"/>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5" name="Freeform 479">
                <a:extLst>
                  <a:ext uri="{FF2B5EF4-FFF2-40B4-BE49-F238E27FC236}">
                    <a16:creationId xmlns:a16="http://schemas.microsoft.com/office/drawing/2014/main" id="{21E77D8A-94F0-D7E0-F36B-C72C80294C4A}"/>
                  </a:ext>
                </a:extLst>
              </p:cNvPr>
              <p:cNvSpPr>
                <a:spLocks/>
              </p:cNvSpPr>
              <p:nvPr/>
            </p:nvSpPr>
            <p:spPr bwMode="auto">
              <a:xfrm>
                <a:off x="2949" y="1933"/>
                <a:ext cx="182" cy="181"/>
              </a:xfrm>
              <a:custGeom>
                <a:avLst/>
                <a:gdLst>
                  <a:gd name="T0" fmla="*/ 182 w 182"/>
                  <a:gd name="T1" fmla="*/ 90 h 181"/>
                  <a:gd name="T2" fmla="*/ 182 w 182"/>
                  <a:gd name="T3" fmla="*/ 90 h 181"/>
                  <a:gd name="T4" fmla="*/ 182 w 182"/>
                  <a:gd name="T5" fmla="*/ 99 h 181"/>
                  <a:gd name="T6" fmla="*/ 180 w 182"/>
                  <a:gd name="T7" fmla="*/ 108 h 181"/>
                  <a:gd name="T8" fmla="*/ 174 w 182"/>
                  <a:gd name="T9" fmla="*/ 125 h 181"/>
                  <a:gd name="T10" fmla="*/ 167 w 182"/>
                  <a:gd name="T11" fmla="*/ 142 h 181"/>
                  <a:gd name="T12" fmla="*/ 155 w 182"/>
                  <a:gd name="T13" fmla="*/ 154 h 181"/>
                  <a:gd name="T14" fmla="*/ 141 w 182"/>
                  <a:gd name="T15" fmla="*/ 166 h 181"/>
                  <a:gd name="T16" fmla="*/ 126 w 182"/>
                  <a:gd name="T17" fmla="*/ 173 h 181"/>
                  <a:gd name="T18" fmla="*/ 110 w 182"/>
                  <a:gd name="T19" fmla="*/ 179 h 181"/>
                  <a:gd name="T20" fmla="*/ 101 w 182"/>
                  <a:gd name="T21" fmla="*/ 181 h 181"/>
                  <a:gd name="T22" fmla="*/ 91 w 182"/>
                  <a:gd name="T23" fmla="*/ 181 h 181"/>
                  <a:gd name="T24" fmla="*/ 91 w 182"/>
                  <a:gd name="T25" fmla="*/ 181 h 181"/>
                  <a:gd name="T26" fmla="*/ 81 w 182"/>
                  <a:gd name="T27" fmla="*/ 181 h 181"/>
                  <a:gd name="T28" fmla="*/ 72 w 182"/>
                  <a:gd name="T29" fmla="*/ 179 h 181"/>
                  <a:gd name="T30" fmla="*/ 55 w 182"/>
                  <a:gd name="T31" fmla="*/ 173 h 181"/>
                  <a:gd name="T32" fmla="*/ 40 w 182"/>
                  <a:gd name="T33" fmla="*/ 166 h 181"/>
                  <a:gd name="T34" fmla="*/ 27 w 182"/>
                  <a:gd name="T35" fmla="*/ 154 h 181"/>
                  <a:gd name="T36" fmla="*/ 16 w 182"/>
                  <a:gd name="T37" fmla="*/ 142 h 181"/>
                  <a:gd name="T38" fmla="*/ 7 w 182"/>
                  <a:gd name="T39" fmla="*/ 125 h 181"/>
                  <a:gd name="T40" fmla="*/ 3 w 182"/>
                  <a:gd name="T41" fmla="*/ 108 h 181"/>
                  <a:gd name="T42" fmla="*/ 1 w 182"/>
                  <a:gd name="T43" fmla="*/ 99 h 181"/>
                  <a:gd name="T44" fmla="*/ 0 w 182"/>
                  <a:gd name="T45" fmla="*/ 90 h 181"/>
                  <a:gd name="T46" fmla="*/ 0 w 182"/>
                  <a:gd name="T47" fmla="*/ 90 h 181"/>
                  <a:gd name="T48" fmla="*/ 1 w 182"/>
                  <a:gd name="T49" fmla="*/ 81 h 181"/>
                  <a:gd name="T50" fmla="*/ 3 w 182"/>
                  <a:gd name="T51" fmla="*/ 72 h 181"/>
                  <a:gd name="T52" fmla="*/ 7 w 182"/>
                  <a:gd name="T53" fmla="*/ 54 h 181"/>
                  <a:gd name="T54" fmla="*/ 16 w 182"/>
                  <a:gd name="T55" fmla="*/ 39 h 181"/>
                  <a:gd name="T56" fmla="*/ 27 w 182"/>
                  <a:gd name="T57" fmla="*/ 25 h 181"/>
                  <a:gd name="T58" fmla="*/ 40 w 182"/>
                  <a:gd name="T59" fmla="*/ 15 h 181"/>
                  <a:gd name="T60" fmla="*/ 55 w 182"/>
                  <a:gd name="T61" fmla="*/ 6 h 181"/>
                  <a:gd name="T62" fmla="*/ 72 w 182"/>
                  <a:gd name="T63" fmla="*/ 1 h 181"/>
                  <a:gd name="T64" fmla="*/ 81 w 182"/>
                  <a:gd name="T65" fmla="*/ 0 h 181"/>
                  <a:gd name="T66" fmla="*/ 91 w 182"/>
                  <a:gd name="T67" fmla="*/ 0 h 181"/>
                  <a:gd name="T68" fmla="*/ 91 w 182"/>
                  <a:gd name="T69" fmla="*/ 0 h 181"/>
                  <a:gd name="T70" fmla="*/ 101 w 182"/>
                  <a:gd name="T71" fmla="*/ 0 h 181"/>
                  <a:gd name="T72" fmla="*/ 110 w 182"/>
                  <a:gd name="T73" fmla="*/ 1 h 181"/>
                  <a:gd name="T74" fmla="*/ 126 w 182"/>
                  <a:gd name="T75" fmla="*/ 6 h 181"/>
                  <a:gd name="T76" fmla="*/ 141 w 182"/>
                  <a:gd name="T77" fmla="*/ 15 h 181"/>
                  <a:gd name="T78" fmla="*/ 155 w 182"/>
                  <a:gd name="T79" fmla="*/ 25 h 181"/>
                  <a:gd name="T80" fmla="*/ 167 w 182"/>
                  <a:gd name="T81" fmla="*/ 39 h 181"/>
                  <a:gd name="T82" fmla="*/ 174 w 182"/>
                  <a:gd name="T83" fmla="*/ 54 h 181"/>
                  <a:gd name="T84" fmla="*/ 180 w 182"/>
                  <a:gd name="T85" fmla="*/ 72 h 181"/>
                  <a:gd name="T86" fmla="*/ 182 w 182"/>
                  <a:gd name="T87" fmla="*/ 81 h 181"/>
                  <a:gd name="T88" fmla="*/ 182 w 182"/>
                  <a:gd name="T89" fmla="*/ 90 h 181"/>
                  <a:gd name="T90" fmla="*/ 182 w 182"/>
                  <a:gd name="T91"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81">
                    <a:moveTo>
                      <a:pt x="182" y="90"/>
                    </a:moveTo>
                    <a:lnTo>
                      <a:pt x="182" y="90"/>
                    </a:lnTo>
                    <a:lnTo>
                      <a:pt x="182" y="99"/>
                    </a:lnTo>
                    <a:lnTo>
                      <a:pt x="180" y="108"/>
                    </a:lnTo>
                    <a:lnTo>
                      <a:pt x="174" y="125"/>
                    </a:lnTo>
                    <a:lnTo>
                      <a:pt x="167" y="142"/>
                    </a:lnTo>
                    <a:lnTo>
                      <a:pt x="155" y="154"/>
                    </a:lnTo>
                    <a:lnTo>
                      <a:pt x="141" y="166"/>
                    </a:lnTo>
                    <a:lnTo>
                      <a:pt x="126" y="173"/>
                    </a:lnTo>
                    <a:lnTo>
                      <a:pt x="110" y="179"/>
                    </a:lnTo>
                    <a:lnTo>
                      <a:pt x="101" y="181"/>
                    </a:lnTo>
                    <a:lnTo>
                      <a:pt x="91" y="181"/>
                    </a:lnTo>
                    <a:lnTo>
                      <a:pt x="91" y="181"/>
                    </a:lnTo>
                    <a:lnTo>
                      <a:pt x="81" y="181"/>
                    </a:lnTo>
                    <a:lnTo>
                      <a:pt x="72" y="179"/>
                    </a:lnTo>
                    <a:lnTo>
                      <a:pt x="55" y="173"/>
                    </a:lnTo>
                    <a:lnTo>
                      <a:pt x="40" y="166"/>
                    </a:lnTo>
                    <a:lnTo>
                      <a:pt x="27" y="154"/>
                    </a:lnTo>
                    <a:lnTo>
                      <a:pt x="16" y="142"/>
                    </a:lnTo>
                    <a:lnTo>
                      <a:pt x="7" y="125"/>
                    </a:lnTo>
                    <a:lnTo>
                      <a:pt x="3" y="108"/>
                    </a:lnTo>
                    <a:lnTo>
                      <a:pt x="1" y="99"/>
                    </a:lnTo>
                    <a:lnTo>
                      <a:pt x="0" y="90"/>
                    </a:lnTo>
                    <a:lnTo>
                      <a:pt x="0" y="90"/>
                    </a:lnTo>
                    <a:lnTo>
                      <a:pt x="1" y="81"/>
                    </a:lnTo>
                    <a:lnTo>
                      <a:pt x="3" y="72"/>
                    </a:lnTo>
                    <a:lnTo>
                      <a:pt x="7" y="54"/>
                    </a:lnTo>
                    <a:lnTo>
                      <a:pt x="16" y="39"/>
                    </a:lnTo>
                    <a:lnTo>
                      <a:pt x="27" y="25"/>
                    </a:lnTo>
                    <a:lnTo>
                      <a:pt x="40" y="15"/>
                    </a:lnTo>
                    <a:lnTo>
                      <a:pt x="55" y="6"/>
                    </a:lnTo>
                    <a:lnTo>
                      <a:pt x="72" y="1"/>
                    </a:lnTo>
                    <a:lnTo>
                      <a:pt x="81" y="0"/>
                    </a:lnTo>
                    <a:lnTo>
                      <a:pt x="91" y="0"/>
                    </a:lnTo>
                    <a:lnTo>
                      <a:pt x="91" y="0"/>
                    </a:lnTo>
                    <a:lnTo>
                      <a:pt x="101" y="0"/>
                    </a:lnTo>
                    <a:lnTo>
                      <a:pt x="110" y="1"/>
                    </a:lnTo>
                    <a:lnTo>
                      <a:pt x="126" y="6"/>
                    </a:lnTo>
                    <a:lnTo>
                      <a:pt x="141" y="15"/>
                    </a:lnTo>
                    <a:lnTo>
                      <a:pt x="155" y="25"/>
                    </a:lnTo>
                    <a:lnTo>
                      <a:pt x="167" y="39"/>
                    </a:lnTo>
                    <a:lnTo>
                      <a:pt x="174" y="54"/>
                    </a:lnTo>
                    <a:lnTo>
                      <a:pt x="180" y="72"/>
                    </a:lnTo>
                    <a:lnTo>
                      <a:pt x="182" y="81"/>
                    </a:lnTo>
                    <a:lnTo>
                      <a:pt x="182" y="90"/>
                    </a:lnTo>
                    <a:lnTo>
                      <a:pt x="182" y="90"/>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6" name="Freeform 480">
                <a:extLst>
                  <a:ext uri="{FF2B5EF4-FFF2-40B4-BE49-F238E27FC236}">
                    <a16:creationId xmlns:a16="http://schemas.microsoft.com/office/drawing/2014/main" id="{91195C0D-0D20-1D71-6311-CC1457411D71}"/>
                  </a:ext>
                </a:extLst>
              </p:cNvPr>
              <p:cNvSpPr>
                <a:spLocks/>
              </p:cNvSpPr>
              <p:nvPr/>
            </p:nvSpPr>
            <p:spPr bwMode="auto">
              <a:xfrm>
                <a:off x="2715" y="2224"/>
                <a:ext cx="200" cy="200"/>
              </a:xfrm>
              <a:custGeom>
                <a:avLst/>
                <a:gdLst>
                  <a:gd name="T0" fmla="*/ 200 w 200"/>
                  <a:gd name="T1" fmla="*/ 99 h 200"/>
                  <a:gd name="T2" fmla="*/ 199 w 200"/>
                  <a:gd name="T3" fmla="*/ 120 h 200"/>
                  <a:gd name="T4" fmla="*/ 193 w 200"/>
                  <a:gd name="T5" fmla="*/ 138 h 200"/>
                  <a:gd name="T6" fmla="*/ 184 w 200"/>
                  <a:gd name="T7" fmla="*/ 157 h 200"/>
                  <a:gd name="T8" fmla="*/ 170 w 200"/>
                  <a:gd name="T9" fmla="*/ 170 h 200"/>
                  <a:gd name="T10" fmla="*/ 157 w 200"/>
                  <a:gd name="T11" fmla="*/ 184 h 200"/>
                  <a:gd name="T12" fmla="*/ 139 w 200"/>
                  <a:gd name="T13" fmla="*/ 193 h 200"/>
                  <a:gd name="T14" fmla="*/ 120 w 200"/>
                  <a:gd name="T15" fmla="*/ 199 h 200"/>
                  <a:gd name="T16" fmla="*/ 99 w 200"/>
                  <a:gd name="T17" fmla="*/ 200 h 200"/>
                  <a:gd name="T18" fmla="*/ 90 w 200"/>
                  <a:gd name="T19" fmla="*/ 200 h 200"/>
                  <a:gd name="T20" fmla="*/ 71 w 200"/>
                  <a:gd name="T21" fmla="*/ 196 h 200"/>
                  <a:gd name="T22" fmla="*/ 53 w 200"/>
                  <a:gd name="T23" fmla="*/ 188 h 200"/>
                  <a:gd name="T24" fmla="*/ 36 w 200"/>
                  <a:gd name="T25" fmla="*/ 178 h 200"/>
                  <a:gd name="T26" fmla="*/ 23 w 200"/>
                  <a:gd name="T27" fmla="*/ 164 h 200"/>
                  <a:gd name="T28" fmla="*/ 12 w 200"/>
                  <a:gd name="T29" fmla="*/ 147 h 200"/>
                  <a:gd name="T30" fmla="*/ 4 w 200"/>
                  <a:gd name="T31" fmla="*/ 129 h 200"/>
                  <a:gd name="T32" fmla="*/ 0 w 200"/>
                  <a:gd name="T33" fmla="*/ 110 h 200"/>
                  <a:gd name="T34" fmla="*/ 0 w 200"/>
                  <a:gd name="T35" fmla="*/ 99 h 200"/>
                  <a:gd name="T36" fmla="*/ 1 w 200"/>
                  <a:gd name="T37" fmla="*/ 80 h 200"/>
                  <a:gd name="T38" fmla="*/ 7 w 200"/>
                  <a:gd name="T39" fmla="*/ 62 h 200"/>
                  <a:gd name="T40" fmla="*/ 17 w 200"/>
                  <a:gd name="T41" fmla="*/ 43 h 200"/>
                  <a:gd name="T42" fmla="*/ 29 w 200"/>
                  <a:gd name="T43" fmla="*/ 28 h 200"/>
                  <a:gd name="T44" fmla="*/ 44 w 200"/>
                  <a:gd name="T45" fmla="*/ 16 h 200"/>
                  <a:gd name="T46" fmla="*/ 62 w 200"/>
                  <a:gd name="T47" fmla="*/ 7 h 200"/>
                  <a:gd name="T48" fmla="*/ 80 w 200"/>
                  <a:gd name="T49" fmla="*/ 1 h 200"/>
                  <a:gd name="T50" fmla="*/ 99 w 200"/>
                  <a:gd name="T51" fmla="*/ 0 h 200"/>
                  <a:gd name="T52" fmla="*/ 110 w 200"/>
                  <a:gd name="T53" fmla="*/ 0 h 200"/>
                  <a:gd name="T54" fmla="*/ 130 w 200"/>
                  <a:gd name="T55" fmla="*/ 4 h 200"/>
                  <a:gd name="T56" fmla="*/ 148 w 200"/>
                  <a:gd name="T57" fmla="*/ 12 h 200"/>
                  <a:gd name="T58" fmla="*/ 164 w 200"/>
                  <a:gd name="T59" fmla="*/ 22 h 200"/>
                  <a:gd name="T60" fmla="*/ 178 w 200"/>
                  <a:gd name="T61" fmla="*/ 36 h 200"/>
                  <a:gd name="T62" fmla="*/ 188 w 200"/>
                  <a:gd name="T63" fmla="*/ 53 h 200"/>
                  <a:gd name="T64" fmla="*/ 196 w 200"/>
                  <a:gd name="T65" fmla="*/ 71 h 200"/>
                  <a:gd name="T66" fmla="*/ 200 w 200"/>
                  <a:gd name="T67" fmla="*/ 90 h 200"/>
                  <a:gd name="T68" fmla="*/ 200 w 200"/>
                  <a:gd name="T69" fmla="*/ 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200">
                    <a:moveTo>
                      <a:pt x="200" y="99"/>
                    </a:moveTo>
                    <a:lnTo>
                      <a:pt x="200" y="99"/>
                    </a:lnTo>
                    <a:lnTo>
                      <a:pt x="200" y="110"/>
                    </a:lnTo>
                    <a:lnTo>
                      <a:pt x="199" y="120"/>
                    </a:lnTo>
                    <a:lnTo>
                      <a:pt x="196" y="129"/>
                    </a:lnTo>
                    <a:lnTo>
                      <a:pt x="193" y="138"/>
                    </a:lnTo>
                    <a:lnTo>
                      <a:pt x="188" y="147"/>
                    </a:lnTo>
                    <a:lnTo>
                      <a:pt x="184" y="157"/>
                    </a:lnTo>
                    <a:lnTo>
                      <a:pt x="178" y="164"/>
                    </a:lnTo>
                    <a:lnTo>
                      <a:pt x="170" y="170"/>
                    </a:lnTo>
                    <a:lnTo>
                      <a:pt x="164" y="178"/>
                    </a:lnTo>
                    <a:lnTo>
                      <a:pt x="157" y="184"/>
                    </a:lnTo>
                    <a:lnTo>
                      <a:pt x="148" y="188"/>
                    </a:lnTo>
                    <a:lnTo>
                      <a:pt x="139" y="193"/>
                    </a:lnTo>
                    <a:lnTo>
                      <a:pt x="130" y="196"/>
                    </a:lnTo>
                    <a:lnTo>
                      <a:pt x="120" y="199"/>
                    </a:lnTo>
                    <a:lnTo>
                      <a:pt x="110" y="200"/>
                    </a:lnTo>
                    <a:lnTo>
                      <a:pt x="99" y="200"/>
                    </a:lnTo>
                    <a:lnTo>
                      <a:pt x="99" y="200"/>
                    </a:lnTo>
                    <a:lnTo>
                      <a:pt x="90" y="200"/>
                    </a:lnTo>
                    <a:lnTo>
                      <a:pt x="80" y="199"/>
                    </a:lnTo>
                    <a:lnTo>
                      <a:pt x="71" y="196"/>
                    </a:lnTo>
                    <a:lnTo>
                      <a:pt x="62" y="193"/>
                    </a:lnTo>
                    <a:lnTo>
                      <a:pt x="53" y="188"/>
                    </a:lnTo>
                    <a:lnTo>
                      <a:pt x="44" y="184"/>
                    </a:lnTo>
                    <a:lnTo>
                      <a:pt x="36" y="178"/>
                    </a:lnTo>
                    <a:lnTo>
                      <a:pt x="29" y="170"/>
                    </a:lnTo>
                    <a:lnTo>
                      <a:pt x="23" y="164"/>
                    </a:lnTo>
                    <a:lnTo>
                      <a:pt x="17" y="157"/>
                    </a:lnTo>
                    <a:lnTo>
                      <a:pt x="12" y="147"/>
                    </a:lnTo>
                    <a:lnTo>
                      <a:pt x="7" y="138"/>
                    </a:lnTo>
                    <a:lnTo>
                      <a:pt x="4" y="129"/>
                    </a:lnTo>
                    <a:lnTo>
                      <a:pt x="1" y="120"/>
                    </a:lnTo>
                    <a:lnTo>
                      <a:pt x="0" y="110"/>
                    </a:lnTo>
                    <a:lnTo>
                      <a:pt x="0" y="99"/>
                    </a:lnTo>
                    <a:lnTo>
                      <a:pt x="0" y="99"/>
                    </a:lnTo>
                    <a:lnTo>
                      <a:pt x="0" y="90"/>
                    </a:lnTo>
                    <a:lnTo>
                      <a:pt x="1" y="80"/>
                    </a:lnTo>
                    <a:lnTo>
                      <a:pt x="4" y="71"/>
                    </a:lnTo>
                    <a:lnTo>
                      <a:pt x="7" y="62"/>
                    </a:lnTo>
                    <a:lnTo>
                      <a:pt x="12" y="53"/>
                    </a:lnTo>
                    <a:lnTo>
                      <a:pt x="17" y="43"/>
                    </a:lnTo>
                    <a:lnTo>
                      <a:pt x="23" y="36"/>
                    </a:lnTo>
                    <a:lnTo>
                      <a:pt x="29" y="28"/>
                    </a:lnTo>
                    <a:lnTo>
                      <a:pt x="36" y="22"/>
                    </a:lnTo>
                    <a:lnTo>
                      <a:pt x="44" y="16"/>
                    </a:lnTo>
                    <a:lnTo>
                      <a:pt x="53" y="12"/>
                    </a:lnTo>
                    <a:lnTo>
                      <a:pt x="62" y="7"/>
                    </a:lnTo>
                    <a:lnTo>
                      <a:pt x="71" y="4"/>
                    </a:lnTo>
                    <a:lnTo>
                      <a:pt x="80" y="1"/>
                    </a:lnTo>
                    <a:lnTo>
                      <a:pt x="90" y="0"/>
                    </a:lnTo>
                    <a:lnTo>
                      <a:pt x="99" y="0"/>
                    </a:lnTo>
                    <a:lnTo>
                      <a:pt x="99" y="0"/>
                    </a:lnTo>
                    <a:lnTo>
                      <a:pt x="110" y="0"/>
                    </a:lnTo>
                    <a:lnTo>
                      <a:pt x="120" y="1"/>
                    </a:lnTo>
                    <a:lnTo>
                      <a:pt x="130" y="4"/>
                    </a:lnTo>
                    <a:lnTo>
                      <a:pt x="139" y="7"/>
                    </a:lnTo>
                    <a:lnTo>
                      <a:pt x="148" y="12"/>
                    </a:lnTo>
                    <a:lnTo>
                      <a:pt x="157" y="16"/>
                    </a:lnTo>
                    <a:lnTo>
                      <a:pt x="164" y="22"/>
                    </a:lnTo>
                    <a:lnTo>
                      <a:pt x="170" y="28"/>
                    </a:lnTo>
                    <a:lnTo>
                      <a:pt x="178" y="36"/>
                    </a:lnTo>
                    <a:lnTo>
                      <a:pt x="184" y="43"/>
                    </a:lnTo>
                    <a:lnTo>
                      <a:pt x="188" y="53"/>
                    </a:lnTo>
                    <a:lnTo>
                      <a:pt x="193" y="62"/>
                    </a:lnTo>
                    <a:lnTo>
                      <a:pt x="196" y="71"/>
                    </a:lnTo>
                    <a:lnTo>
                      <a:pt x="199" y="80"/>
                    </a:lnTo>
                    <a:lnTo>
                      <a:pt x="200" y="90"/>
                    </a:lnTo>
                    <a:lnTo>
                      <a:pt x="200" y="99"/>
                    </a:lnTo>
                    <a:lnTo>
                      <a:pt x="200" y="99"/>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7" name="Freeform 481">
                <a:extLst>
                  <a:ext uri="{FF2B5EF4-FFF2-40B4-BE49-F238E27FC236}">
                    <a16:creationId xmlns:a16="http://schemas.microsoft.com/office/drawing/2014/main" id="{AC47360D-E0B1-DAF0-D13A-C6E21531C683}"/>
                  </a:ext>
                </a:extLst>
              </p:cNvPr>
              <p:cNvSpPr>
                <a:spLocks/>
              </p:cNvSpPr>
              <p:nvPr/>
            </p:nvSpPr>
            <p:spPr bwMode="auto">
              <a:xfrm>
                <a:off x="2704" y="2441"/>
                <a:ext cx="210" cy="208"/>
              </a:xfrm>
              <a:custGeom>
                <a:avLst/>
                <a:gdLst>
                  <a:gd name="T0" fmla="*/ 210 w 210"/>
                  <a:gd name="T1" fmla="*/ 104 h 208"/>
                  <a:gd name="T2" fmla="*/ 207 w 210"/>
                  <a:gd name="T3" fmla="*/ 125 h 208"/>
                  <a:gd name="T4" fmla="*/ 201 w 210"/>
                  <a:gd name="T5" fmla="*/ 145 h 208"/>
                  <a:gd name="T6" fmla="*/ 192 w 210"/>
                  <a:gd name="T7" fmla="*/ 163 h 208"/>
                  <a:gd name="T8" fmla="*/ 180 w 210"/>
                  <a:gd name="T9" fmla="*/ 178 h 208"/>
                  <a:gd name="T10" fmla="*/ 163 w 210"/>
                  <a:gd name="T11" fmla="*/ 190 h 208"/>
                  <a:gd name="T12" fmla="*/ 147 w 210"/>
                  <a:gd name="T13" fmla="*/ 200 h 208"/>
                  <a:gd name="T14" fmla="*/ 127 w 210"/>
                  <a:gd name="T15" fmla="*/ 206 h 208"/>
                  <a:gd name="T16" fmla="*/ 106 w 210"/>
                  <a:gd name="T17" fmla="*/ 208 h 208"/>
                  <a:gd name="T18" fmla="*/ 95 w 210"/>
                  <a:gd name="T19" fmla="*/ 208 h 208"/>
                  <a:gd name="T20" fmla="*/ 74 w 210"/>
                  <a:gd name="T21" fmla="*/ 203 h 208"/>
                  <a:gd name="T22" fmla="*/ 56 w 210"/>
                  <a:gd name="T23" fmla="*/ 196 h 208"/>
                  <a:gd name="T24" fmla="*/ 40 w 210"/>
                  <a:gd name="T25" fmla="*/ 184 h 208"/>
                  <a:gd name="T26" fmla="*/ 24 w 210"/>
                  <a:gd name="T27" fmla="*/ 170 h 208"/>
                  <a:gd name="T28" fmla="*/ 14 w 210"/>
                  <a:gd name="T29" fmla="*/ 154 h 208"/>
                  <a:gd name="T30" fmla="*/ 6 w 210"/>
                  <a:gd name="T31" fmla="*/ 135 h 208"/>
                  <a:gd name="T32" fmla="*/ 2 w 210"/>
                  <a:gd name="T33" fmla="*/ 114 h 208"/>
                  <a:gd name="T34" fmla="*/ 0 w 210"/>
                  <a:gd name="T35" fmla="*/ 104 h 208"/>
                  <a:gd name="T36" fmla="*/ 3 w 210"/>
                  <a:gd name="T37" fmla="*/ 83 h 208"/>
                  <a:gd name="T38" fmla="*/ 9 w 210"/>
                  <a:gd name="T39" fmla="*/ 63 h 208"/>
                  <a:gd name="T40" fmla="*/ 18 w 210"/>
                  <a:gd name="T41" fmla="*/ 45 h 208"/>
                  <a:gd name="T42" fmla="*/ 32 w 210"/>
                  <a:gd name="T43" fmla="*/ 30 h 208"/>
                  <a:gd name="T44" fmla="*/ 47 w 210"/>
                  <a:gd name="T45" fmla="*/ 18 h 208"/>
                  <a:gd name="T46" fmla="*/ 65 w 210"/>
                  <a:gd name="T47" fmla="*/ 7 h 208"/>
                  <a:gd name="T48" fmla="*/ 85 w 210"/>
                  <a:gd name="T49" fmla="*/ 1 h 208"/>
                  <a:gd name="T50" fmla="*/ 106 w 210"/>
                  <a:gd name="T51" fmla="*/ 0 h 208"/>
                  <a:gd name="T52" fmla="*/ 116 w 210"/>
                  <a:gd name="T53" fmla="*/ 0 h 208"/>
                  <a:gd name="T54" fmla="*/ 136 w 210"/>
                  <a:gd name="T55" fmla="*/ 4 h 208"/>
                  <a:gd name="T56" fmla="*/ 156 w 210"/>
                  <a:gd name="T57" fmla="*/ 12 h 208"/>
                  <a:gd name="T58" fmla="*/ 172 w 210"/>
                  <a:gd name="T59" fmla="*/ 24 h 208"/>
                  <a:gd name="T60" fmla="*/ 186 w 210"/>
                  <a:gd name="T61" fmla="*/ 37 h 208"/>
                  <a:gd name="T62" fmla="*/ 196 w 210"/>
                  <a:gd name="T63" fmla="*/ 54 h 208"/>
                  <a:gd name="T64" fmla="*/ 205 w 210"/>
                  <a:gd name="T65" fmla="*/ 72 h 208"/>
                  <a:gd name="T66" fmla="*/ 208 w 210"/>
                  <a:gd name="T67" fmla="*/ 93 h 208"/>
                  <a:gd name="T68" fmla="*/ 210 w 210"/>
                  <a:gd name="T69"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 h="208">
                    <a:moveTo>
                      <a:pt x="210" y="104"/>
                    </a:moveTo>
                    <a:lnTo>
                      <a:pt x="210" y="104"/>
                    </a:lnTo>
                    <a:lnTo>
                      <a:pt x="208" y="114"/>
                    </a:lnTo>
                    <a:lnTo>
                      <a:pt x="207" y="125"/>
                    </a:lnTo>
                    <a:lnTo>
                      <a:pt x="205" y="135"/>
                    </a:lnTo>
                    <a:lnTo>
                      <a:pt x="201" y="145"/>
                    </a:lnTo>
                    <a:lnTo>
                      <a:pt x="196" y="154"/>
                    </a:lnTo>
                    <a:lnTo>
                      <a:pt x="192" y="163"/>
                    </a:lnTo>
                    <a:lnTo>
                      <a:pt x="186" y="170"/>
                    </a:lnTo>
                    <a:lnTo>
                      <a:pt x="180" y="178"/>
                    </a:lnTo>
                    <a:lnTo>
                      <a:pt x="172" y="184"/>
                    </a:lnTo>
                    <a:lnTo>
                      <a:pt x="163" y="190"/>
                    </a:lnTo>
                    <a:lnTo>
                      <a:pt x="156" y="196"/>
                    </a:lnTo>
                    <a:lnTo>
                      <a:pt x="147" y="200"/>
                    </a:lnTo>
                    <a:lnTo>
                      <a:pt x="136" y="203"/>
                    </a:lnTo>
                    <a:lnTo>
                      <a:pt x="127" y="206"/>
                    </a:lnTo>
                    <a:lnTo>
                      <a:pt x="116" y="208"/>
                    </a:lnTo>
                    <a:lnTo>
                      <a:pt x="106" y="208"/>
                    </a:lnTo>
                    <a:lnTo>
                      <a:pt x="106" y="208"/>
                    </a:lnTo>
                    <a:lnTo>
                      <a:pt x="95" y="208"/>
                    </a:lnTo>
                    <a:lnTo>
                      <a:pt x="85" y="206"/>
                    </a:lnTo>
                    <a:lnTo>
                      <a:pt x="74" y="203"/>
                    </a:lnTo>
                    <a:lnTo>
                      <a:pt x="65" y="200"/>
                    </a:lnTo>
                    <a:lnTo>
                      <a:pt x="56" y="196"/>
                    </a:lnTo>
                    <a:lnTo>
                      <a:pt x="47" y="190"/>
                    </a:lnTo>
                    <a:lnTo>
                      <a:pt x="40" y="184"/>
                    </a:lnTo>
                    <a:lnTo>
                      <a:pt x="32" y="178"/>
                    </a:lnTo>
                    <a:lnTo>
                      <a:pt x="24" y="170"/>
                    </a:lnTo>
                    <a:lnTo>
                      <a:pt x="18" y="163"/>
                    </a:lnTo>
                    <a:lnTo>
                      <a:pt x="14" y="154"/>
                    </a:lnTo>
                    <a:lnTo>
                      <a:pt x="9" y="145"/>
                    </a:lnTo>
                    <a:lnTo>
                      <a:pt x="6" y="135"/>
                    </a:lnTo>
                    <a:lnTo>
                      <a:pt x="3" y="125"/>
                    </a:lnTo>
                    <a:lnTo>
                      <a:pt x="2" y="114"/>
                    </a:lnTo>
                    <a:lnTo>
                      <a:pt x="0" y="104"/>
                    </a:lnTo>
                    <a:lnTo>
                      <a:pt x="0" y="104"/>
                    </a:lnTo>
                    <a:lnTo>
                      <a:pt x="2" y="93"/>
                    </a:lnTo>
                    <a:lnTo>
                      <a:pt x="3" y="83"/>
                    </a:lnTo>
                    <a:lnTo>
                      <a:pt x="6" y="72"/>
                    </a:lnTo>
                    <a:lnTo>
                      <a:pt x="9" y="63"/>
                    </a:lnTo>
                    <a:lnTo>
                      <a:pt x="14" y="54"/>
                    </a:lnTo>
                    <a:lnTo>
                      <a:pt x="18" y="45"/>
                    </a:lnTo>
                    <a:lnTo>
                      <a:pt x="24" y="37"/>
                    </a:lnTo>
                    <a:lnTo>
                      <a:pt x="32" y="30"/>
                    </a:lnTo>
                    <a:lnTo>
                      <a:pt x="40" y="24"/>
                    </a:lnTo>
                    <a:lnTo>
                      <a:pt x="47" y="18"/>
                    </a:lnTo>
                    <a:lnTo>
                      <a:pt x="56" y="12"/>
                    </a:lnTo>
                    <a:lnTo>
                      <a:pt x="65" y="7"/>
                    </a:lnTo>
                    <a:lnTo>
                      <a:pt x="74" y="4"/>
                    </a:lnTo>
                    <a:lnTo>
                      <a:pt x="85" y="1"/>
                    </a:lnTo>
                    <a:lnTo>
                      <a:pt x="95" y="0"/>
                    </a:lnTo>
                    <a:lnTo>
                      <a:pt x="106" y="0"/>
                    </a:lnTo>
                    <a:lnTo>
                      <a:pt x="106" y="0"/>
                    </a:lnTo>
                    <a:lnTo>
                      <a:pt x="116" y="0"/>
                    </a:lnTo>
                    <a:lnTo>
                      <a:pt x="127" y="1"/>
                    </a:lnTo>
                    <a:lnTo>
                      <a:pt x="136" y="4"/>
                    </a:lnTo>
                    <a:lnTo>
                      <a:pt x="147" y="7"/>
                    </a:lnTo>
                    <a:lnTo>
                      <a:pt x="156" y="12"/>
                    </a:lnTo>
                    <a:lnTo>
                      <a:pt x="163" y="18"/>
                    </a:lnTo>
                    <a:lnTo>
                      <a:pt x="172" y="24"/>
                    </a:lnTo>
                    <a:lnTo>
                      <a:pt x="180" y="30"/>
                    </a:lnTo>
                    <a:lnTo>
                      <a:pt x="186" y="37"/>
                    </a:lnTo>
                    <a:lnTo>
                      <a:pt x="192" y="45"/>
                    </a:lnTo>
                    <a:lnTo>
                      <a:pt x="196" y="54"/>
                    </a:lnTo>
                    <a:lnTo>
                      <a:pt x="201" y="63"/>
                    </a:lnTo>
                    <a:lnTo>
                      <a:pt x="205" y="72"/>
                    </a:lnTo>
                    <a:lnTo>
                      <a:pt x="207" y="83"/>
                    </a:lnTo>
                    <a:lnTo>
                      <a:pt x="208" y="93"/>
                    </a:lnTo>
                    <a:lnTo>
                      <a:pt x="210" y="104"/>
                    </a:lnTo>
                    <a:lnTo>
                      <a:pt x="210" y="104"/>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8" name="Freeform 482">
                <a:extLst>
                  <a:ext uri="{FF2B5EF4-FFF2-40B4-BE49-F238E27FC236}">
                    <a16:creationId xmlns:a16="http://schemas.microsoft.com/office/drawing/2014/main" id="{113BB7D6-37F5-D94D-7C46-80F3B6FFE37C}"/>
                  </a:ext>
                </a:extLst>
              </p:cNvPr>
              <p:cNvSpPr>
                <a:spLocks/>
              </p:cNvSpPr>
              <p:nvPr/>
            </p:nvSpPr>
            <p:spPr bwMode="auto">
              <a:xfrm>
                <a:off x="3086" y="2376"/>
                <a:ext cx="187" cy="187"/>
              </a:xfrm>
              <a:custGeom>
                <a:avLst/>
                <a:gdLst>
                  <a:gd name="T0" fmla="*/ 187 w 187"/>
                  <a:gd name="T1" fmla="*/ 93 h 187"/>
                  <a:gd name="T2" fmla="*/ 187 w 187"/>
                  <a:gd name="T3" fmla="*/ 93 h 187"/>
                  <a:gd name="T4" fmla="*/ 187 w 187"/>
                  <a:gd name="T5" fmla="*/ 102 h 187"/>
                  <a:gd name="T6" fmla="*/ 185 w 187"/>
                  <a:gd name="T7" fmla="*/ 112 h 187"/>
                  <a:gd name="T8" fmla="*/ 184 w 187"/>
                  <a:gd name="T9" fmla="*/ 121 h 187"/>
                  <a:gd name="T10" fmla="*/ 181 w 187"/>
                  <a:gd name="T11" fmla="*/ 130 h 187"/>
                  <a:gd name="T12" fmla="*/ 172 w 187"/>
                  <a:gd name="T13" fmla="*/ 145 h 187"/>
                  <a:gd name="T14" fmla="*/ 159 w 187"/>
                  <a:gd name="T15" fmla="*/ 160 h 187"/>
                  <a:gd name="T16" fmla="*/ 146 w 187"/>
                  <a:gd name="T17" fmla="*/ 170 h 187"/>
                  <a:gd name="T18" fmla="*/ 129 w 187"/>
                  <a:gd name="T19" fmla="*/ 179 h 187"/>
                  <a:gd name="T20" fmla="*/ 122 w 187"/>
                  <a:gd name="T21" fmla="*/ 182 h 187"/>
                  <a:gd name="T22" fmla="*/ 113 w 187"/>
                  <a:gd name="T23" fmla="*/ 185 h 187"/>
                  <a:gd name="T24" fmla="*/ 104 w 187"/>
                  <a:gd name="T25" fmla="*/ 185 h 187"/>
                  <a:gd name="T26" fmla="*/ 93 w 187"/>
                  <a:gd name="T27" fmla="*/ 187 h 187"/>
                  <a:gd name="T28" fmla="*/ 93 w 187"/>
                  <a:gd name="T29" fmla="*/ 187 h 187"/>
                  <a:gd name="T30" fmla="*/ 84 w 187"/>
                  <a:gd name="T31" fmla="*/ 185 h 187"/>
                  <a:gd name="T32" fmla="*/ 75 w 187"/>
                  <a:gd name="T33" fmla="*/ 185 h 187"/>
                  <a:gd name="T34" fmla="*/ 66 w 187"/>
                  <a:gd name="T35" fmla="*/ 182 h 187"/>
                  <a:gd name="T36" fmla="*/ 57 w 187"/>
                  <a:gd name="T37" fmla="*/ 179 h 187"/>
                  <a:gd name="T38" fmla="*/ 42 w 187"/>
                  <a:gd name="T39" fmla="*/ 170 h 187"/>
                  <a:gd name="T40" fmla="*/ 27 w 187"/>
                  <a:gd name="T41" fmla="*/ 160 h 187"/>
                  <a:gd name="T42" fmla="*/ 16 w 187"/>
                  <a:gd name="T43" fmla="*/ 145 h 187"/>
                  <a:gd name="T44" fmla="*/ 7 w 187"/>
                  <a:gd name="T45" fmla="*/ 130 h 187"/>
                  <a:gd name="T46" fmla="*/ 4 w 187"/>
                  <a:gd name="T47" fmla="*/ 121 h 187"/>
                  <a:gd name="T48" fmla="*/ 1 w 187"/>
                  <a:gd name="T49" fmla="*/ 112 h 187"/>
                  <a:gd name="T50" fmla="*/ 0 w 187"/>
                  <a:gd name="T51" fmla="*/ 102 h 187"/>
                  <a:gd name="T52" fmla="*/ 0 w 187"/>
                  <a:gd name="T53" fmla="*/ 93 h 187"/>
                  <a:gd name="T54" fmla="*/ 0 w 187"/>
                  <a:gd name="T55" fmla="*/ 93 h 187"/>
                  <a:gd name="T56" fmla="*/ 0 w 187"/>
                  <a:gd name="T57" fmla="*/ 83 h 187"/>
                  <a:gd name="T58" fmla="*/ 1 w 187"/>
                  <a:gd name="T59" fmla="*/ 74 h 187"/>
                  <a:gd name="T60" fmla="*/ 4 w 187"/>
                  <a:gd name="T61" fmla="*/ 65 h 187"/>
                  <a:gd name="T62" fmla="*/ 7 w 187"/>
                  <a:gd name="T63" fmla="*/ 56 h 187"/>
                  <a:gd name="T64" fmla="*/ 16 w 187"/>
                  <a:gd name="T65" fmla="*/ 41 h 187"/>
                  <a:gd name="T66" fmla="*/ 27 w 187"/>
                  <a:gd name="T67" fmla="*/ 27 h 187"/>
                  <a:gd name="T68" fmla="*/ 42 w 187"/>
                  <a:gd name="T69" fmla="*/ 15 h 187"/>
                  <a:gd name="T70" fmla="*/ 57 w 187"/>
                  <a:gd name="T71" fmla="*/ 6 h 187"/>
                  <a:gd name="T72" fmla="*/ 66 w 187"/>
                  <a:gd name="T73" fmla="*/ 3 h 187"/>
                  <a:gd name="T74" fmla="*/ 75 w 187"/>
                  <a:gd name="T75" fmla="*/ 1 h 187"/>
                  <a:gd name="T76" fmla="*/ 84 w 187"/>
                  <a:gd name="T77" fmla="*/ 0 h 187"/>
                  <a:gd name="T78" fmla="*/ 93 w 187"/>
                  <a:gd name="T79" fmla="*/ 0 h 187"/>
                  <a:gd name="T80" fmla="*/ 93 w 187"/>
                  <a:gd name="T81" fmla="*/ 0 h 187"/>
                  <a:gd name="T82" fmla="*/ 104 w 187"/>
                  <a:gd name="T83" fmla="*/ 0 h 187"/>
                  <a:gd name="T84" fmla="*/ 113 w 187"/>
                  <a:gd name="T85" fmla="*/ 1 h 187"/>
                  <a:gd name="T86" fmla="*/ 122 w 187"/>
                  <a:gd name="T87" fmla="*/ 3 h 187"/>
                  <a:gd name="T88" fmla="*/ 129 w 187"/>
                  <a:gd name="T89" fmla="*/ 6 h 187"/>
                  <a:gd name="T90" fmla="*/ 146 w 187"/>
                  <a:gd name="T91" fmla="*/ 15 h 187"/>
                  <a:gd name="T92" fmla="*/ 159 w 187"/>
                  <a:gd name="T93" fmla="*/ 27 h 187"/>
                  <a:gd name="T94" fmla="*/ 172 w 187"/>
                  <a:gd name="T95" fmla="*/ 41 h 187"/>
                  <a:gd name="T96" fmla="*/ 181 w 187"/>
                  <a:gd name="T97" fmla="*/ 56 h 187"/>
                  <a:gd name="T98" fmla="*/ 184 w 187"/>
                  <a:gd name="T99" fmla="*/ 65 h 187"/>
                  <a:gd name="T100" fmla="*/ 185 w 187"/>
                  <a:gd name="T101" fmla="*/ 74 h 187"/>
                  <a:gd name="T102" fmla="*/ 187 w 187"/>
                  <a:gd name="T103" fmla="*/ 83 h 187"/>
                  <a:gd name="T104" fmla="*/ 187 w 187"/>
                  <a:gd name="T105" fmla="*/ 93 h 187"/>
                  <a:gd name="T106" fmla="*/ 187 w 187"/>
                  <a:gd name="T107" fmla="*/ 9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87">
                    <a:moveTo>
                      <a:pt x="187" y="93"/>
                    </a:moveTo>
                    <a:lnTo>
                      <a:pt x="187" y="93"/>
                    </a:lnTo>
                    <a:lnTo>
                      <a:pt x="187" y="102"/>
                    </a:lnTo>
                    <a:lnTo>
                      <a:pt x="185" y="112"/>
                    </a:lnTo>
                    <a:lnTo>
                      <a:pt x="184" y="121"/>
                    </a:lnTo>
                    <a:lnTo>
                      <a:pt x="181" y="130"/>
                    </a:lnTo>
                    <a:lnTo>
                      <a:pt x="172" y="145"/>
                    </a:lnTo>
                    <a:lnTo>
                      <a:pt x="159" y="160"/>
                    </a:lnTo>
                    <a:lnTo>
                      <a:pt x="146" y="170"/>
                    </a:lnTo>
                    <a:lnTo>
                      <a:pt x="129" y="179"/>
                    </a:lnTo>
                    <a:lnTo>
                      <a:pt x="122" y="182"/>
                    </a:lnTo>
                    <a:lnTo>
                      <a:pt x="113" y="185"/>
                    </a:lnTo>
                    <a:lnTo>
                      <a:pt x="104" y="185"/>
                    </a:lnTo>
                    <a:lnTo>
                      <a:pt x="93" y="187"/>
                    </a:lnTo>
                    <a:lnTo>
                      <a:pt x="93" y="187"/>
                    </a:lnTo>
                    <a:lnTo>
                      <a:pt x="84" y="185"/>
                    </a:lnTo>
                    <a:lnTo>
                      <a:pt x="75" y="185"/>
                    </a:lnTo>
                    <a:lnTo>
                      <a:pt x="66" y="182"/>
                    </a:lnTo>
                    <a:lnTo>
                      <a:pt x="57" y="179"/>
                    </a:lnTo>
                    <a:lnTo>
                      <a:pt x="42" y="170"/>
                    </a:lnTo>
                    <a:lnTo>
                      <a:pt x="27" y="160"/>
                    </a:lnTo>
                    <a:lnTo>
                      <a:pt x="16" y="145"/>
                    </a:lnTo>
                    <a:lnTo>
                      <a:pt x="7" y="130"/>
                    </a:lnTo>
                    <a:lnTo>
                      <a:pt x="4" y="121"/>
                    </a:lnTo>
                    <a:lnTo>
                      <a:pt x="1" y="112"/>
                    </a:lnTo>
                    <a:lnTo>
                      <a:pt x="0" y="102"/>
                    </a:lnTo>
                    <a:lnTo>
                      <a:pt x="0" y="93"/>
                    </a:lnTo>
                    <a:lnTo>
                      <a:pt x="0" y="93"/>
                    </a:lnTo>
                    <a:lnTo>
                      <a:pt x="0" y="83"/>
                    </a:lnTo>
                    <a:lnTo>
                      <a:pt x="1" y="74"/>
                    </a:lnTo>
                    <a:lnTo>
                      <a:pt x="4" y="65"/>
                    </a:lnTo>
                    <a:lnTo>
                      <a:pt x="7" y="56"/>
                    </a:lnTo>
                    <a:lnTo>
                      <a:pt x="16" y="41"/>
                    </a:lnTo>
                    <a:lnTo>
                      <a:pt x="27" y="27"/>
                    </a:lnTo>
                    <a:lnTo>
                      <a:pt x="42" y="15"/>
                    </a:lnTo>
                    <a:lnTo>
                      <a:pt x="57" y="6"/>
                    </a:lnTo>
                    <a:lnTo>
                      <a:pt x="66" y="3"/>
                    </a:lnTo>
                    <a:lnTo>
                      <a:pt x="75" y="1"/>
                    </a:lnTo>
                    <a:lnTo>
                      <a:pt x="84" y="0"/>
                    </a:lnTo>
                    <a:lnTo>
                      <a:pt x="93" y="0"/>
                    </a:lnTo>
                    <a:lnTo>
                      <a:pt x="93" y="0"/>
                    </a:lnTo>
                    <a:lnTo>
                      <a:pt x="104" y="0"/>
                    </a:lnTo>
                    <a:lnTo>
                      <a:pt x="113" y="1"/>
                    </a:lnTo>
                    <a:lnTo>
                      <a:pt x="122" y="3"/>
                    </a:lnTo>
                    <a:lnTo>
                      <a:pt x="129" y="6"/>
                    </a:lnTo>
                    <a:lnTo>
                      <a:pt x="146" y="15"/>
                    </a:lnTo>
                    <a:lnTo>
                      <a:pt x="159" y="27"/>
                    </a:lnTo>
                    <a:lnTo>
                      <a:pt x="172" y="41"/>
                    </a:lnTo>
                    <a:lnTo>
                      <a:pt x="181" y="56"/>
                    </a:lnTo>
                    <a:lnTo>
                      <a:pt x="184" y="65"/>
                    </a:lnTo>
                    <a:lnTo>
                      <a:pt x="185" y="74"/>
                    </a:lnTo>
                    <a:lnTo>
                      <a:pt x="187" y="83"/>
                    </a:lnTo>
                    <a:lnTo>
                      <a:pt x="187" y="93"/>
                    </a:lnTo>
                    <a:lnTo>
                      <a:pt x="187" y="93"/>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59" name="Freeform 483">
                <a:extLst>
                  <a:ext uri="{FF2B5EF4-FFF2-40B4-BE49-F238E27FC236}">
                    <a16:creationId xmlns:a16="http://schemas.microsoft.com/office/drawing/2014/main" id="{78FFA9E9-6651-A617-71BE-2E00F0C0C3A3}"/>
                  </a:ext>
                </a:extLst>
              </p:cNvPr>
              <p:cNvSpPr>
                <a:spLocks/>
              </p:cNvSpPr>
              <p:nvPr/>
            </p:nvSpPr>
            <p:spPr bwMode="auto">
              <a:xfrm>
                <a:off x="2946" y="2367"/>
                <a:ext cx="208" cy="209"/>
              </a:xfrm>
              <a:custGeom>
                <a:avLst/>
                <a:gdLst>
                  <a:gd name="T0" fmla="*/ 208 w 208"/>
                  <a:gd name="T1" fmla="*/ 104 h 209"/>
                  <a:gd name="T2" fmla="*/ 206 w 208"/>
                  <a:gd name="T3" fmla="*/ 125 h 209"/>
                  <a:gd name="T4" fmla="*/ 200 w 208"/>
                  <a:gd name="T5" fmla="*/ 145 h 209"/>
                  <a:gd name="T6" fmla="*/ 189 w 208"/>
                  <a:gd name="T7" fmla="*/ 163 h 209"/>
                  <a:gd name="T8" fmla="*/ 177 w 208"/>
                  <a:gd name="T9" fmla="*/ 178 h 209"/>
                  <a:gd name="T10" fmla="*/ 162 w 208"/>
                  <a:gd name="T11" fmla="*/ 191 h 209"/>
                  <a:gd name="T12" fmla="*/ 144 w 208"/>
                  <a:gd name="T13" fmla="*/ 200 h 209"/>
                  <a:gd name="T14" fmla="*/ 125 w 208"/>
                  <a:gd name="T15" fmla="*/ 206 h 209"/>
                  <a:gd name="T16" fmla="*/ 104 w 208"/>
                  <a:gd name="T17" fmla="*/ 209 h 209"/>
                  <a:gd name="T18" fmla="*/ 93 w 208"/>
                  <a:gd name="T19" fmla="*/ 208 h 209"/>
                  <a:gd name="T20" fmla="*/ 72 w 208"/>
                  <a:gd name="T21" fmla="*/ 203 h 209"/>
                  <a:gd name="T22" fmla="*/ 54 w 208"/>
                  <a:gd name="T23" fmla="*/ 196 h 209"/>
                  <a:gd name="T24" fmla="*/ 37 w 208"/>
                  <a:gd name="T25" fmla="*/ 185 h 209"/>
                  <a:gd name="T26" fmla="*/ 24 w 208"/>
                  <a:gd name="T27" fmla="*/ 170 h 209"/>
                  <a:gd name="T28" fmla="*/ 12 w 208"/>
                  <a:gd name="T29" fmla="*/ 154 h 209"/>
                  <a:gd name="T30" fmla="*/ 4 w 208"/>
                  <a:gd name="T31" fmla="*/ 136 h 209"/>
                  <a:gd name="T32" fmla="*/ 0 w 208"/>
                  <a:gd name="T33" fmla="*/ 115 h 209"/>
                  <a:gd name="T34" fmla="*/ 0 w 208"/>
                  <a:gd name="T35" fmla="*/ 104 h 209"/>
                  <a:gd name="T36" fmla="*/ 1 w 208"/>
                  <a:gd name="T37" fmla="*/ 83 h 209"/>
                  <a:gd name="T38" fmla="*/ 7 w 208"/>
                  <a:gd name="T39" fmla="*/ 63 h 209"/>
                  <a:gd name="T40" fmla="*/ 18 w 208"/>
                  <a:gd name="T41" fmla="*/ 47 h 209"/>
                  <a:gd name="T42" fmla="*/ 30 w 208"/>
                  <a:gd name="T43" fmla="*/ 30 h 209"/>
                  <a:gd name="T44" fmla="*/ 45 w 208"/>
                  <a:gd name="T45" fmla="*/ 18 h 209"/>
                  <a:gd name="T46" fmla="*/ 63 w 208"/>
                  <a:gd name="T47" fmla="*/ 9 h 209"/>
                  <a:gd name="T48" fmla="*/ 82 w 208"/>
                  <a:gd name="T49" fmla="*/ 3 h 209"/>
                  <a:gd name="T50" fmla="*/ 104 w 208"/>
                  <a:gd name="T51" fmla="*/ 0 h 209"/>
                  <a:gd name="T52" fmla="*/ 114 w 208"/>
                  <a:gd name="T53" fmla="*/ 1 h 209"/>
                  <a:gd name="T54" fmla="*/ 134 w 208"/>
                  <a:gd name="T55" fmla="*/ 4 h 209"/>
                  <a:gd name="T56" fmla="*/ 153 w 208"/>
                  <a:gd name="T57" fmla="*/ 14 h 209"/>
                  <a:gd name="T58" fmla="*/ 170 w 208"/>
                  <a:gd name="T59" fmla="*/ 24 h 209"/>
                  <a:gd name="T60" fmla="*/ 183 w 208"/>
                  <a:gd name="T61" fmla="*/ 38 h 209"/>
                  <a:gd name="T62" fmla="*/ 195 w 208"/>
                  <a:gd name="T63" fmla="*/ 54 h 209"/>
                  <a:gd name="T64" fmla="*/ 203 w 208"/>
                  <a:gd name="T65" fmla="*/ 74 h 209"/>
                  <a:gd name="T66" fmla="*/ 208 w 208"/>
                  <a:gd name="T67" fmla="*/ 93 h 209"/>
                  <a:gd name="T68" fmla="*/ 208 w 208"/>
                  <a:gd name="T69" fmla="*/ 1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9">
                    <a:moveTo>
                      <a:pt x="208" y="104"/>
                    </a:moveTo>
                    <a:lnTo>
                      <a:pt x="208" y="104"/>
                    </a:lnTo>
                    <a:lnTo>
                      <a:pt x="208" y="115"/>
                    </a:lnTo>
                    <a:lnTo>
                      <a:pt x="206" y="125"/>
                    </a:lnTo>
                    <a:lnTo>
                      <a:pt x="203" y="136"/>
                    </a:lnTo>
                    <a:lnTo>
                      <a:pt x="200" y="145"/>
                    </a:lnTo>
                    <a:lnTo>
                      <a:pt x="195" y="154"/>
                    </a:lnTo>
                    <a:lnTo>
                      <a:pt x="189" y="163"/>
                    </a:lnTo>
                    <a:lnTo>
                      <a:pt x="183" y="170"/>
                    </a:lnTo>
                    <a:lnTo>
                      <a:pt x="177" y="178"/>
                    </a:lnTo>
                    <a:lnTo>
                      <a:pt x="170" y="185"/>
                    </a:lnTo>
                    <a:lnTo>
                      <a:pt x="162" y="191"/>
                    </a:lnTo>
                    <a:lnTo>
                      <a:pt x="153" y="196"/>
                    </a:lnTo>
                    <a:lnTo>
                      <a:pt x="144" y="200"/>
                    </a:lnTo>
                    <a:lnTo>
                      <a:pt x="134" y="203"/>
                    </a:lnTo>
                    <a:lnTo>
                      <a:pt x="125" y="206"/>
                    </a:lnTo>
                    <a:lnTo>
                      <a:pt x="114" y="208"/>
                    </a:lnTo>
                    <a:lnTo>
                      <a:pt x="104" y="209"/>
                    </a:lnTo>
                    <a:lnTo>
                      <a:pt x="104" y="209"/>
                    </a:lnTo>
                    <a:lnTo>
                      <a:pt x="93" y="208"/>
                    </a:lnTo>
                    <a:lnTo>
                      <a:pt x="82" y="206"/>
                    </a:lnTo>
                    <a:lnTo>
                      <a:pt x="72" y="203"/>
                    </a:lnTo>
                    <a:lnTo>
                      <a:pt x="63" y="200"/>
                    </a:lnTo>
                    <a:lnTo>
                      <a:pt x="54" y="196"/>
                    </a:lnTo>
                    <a:lnTo>
                      <a:pt x="45" y="191"/>
                    </a:lnTo>
                    <a:lnTo>
                      <a:pt x="37" y="185"/>
                    </a:lnTo>
                    <a:lnTo>
                      <a:pt x="30" y="178"/>
                    </a:lnTo>
                    <a:lnTo>
                      <a:pt x="24" y="170"/>
                    </a:lnTo>
                    <a:lnTo>
                      <a:pt x="18" y="163"/>
                    </a:lnTo>
                    <a:lnTo>
                      <a:pt x="12" y="154"/>
                    </a:lnTo>
                    <a:lnTo>
                      <a:pt x="7" y="145"/>
                    </a:lnTo>
                    <a:lnTo>
                      <a:pt x="4" y="136"/>
                    </a:lnTo>
                    <a:lnTo>
                      <a:pt x="1" y="125"/>
                    </a:lnTo>
                    <a:lnTo>
                      <a:pt x="0" y="115"/>
                    </a:lnTo>
                    <a:lnTo>
                      <a:pt x="0" y="104"/>
                    </a:lnTo>
                    <a:lnTo>
                      <a:pt x="0" y="104"/>
                    </a:lnTo>
                    <a:lnTo>
                      <a:pt x="0" y="93"/>
                    </a:lnTo>
                    <a:lnTo>
                      <a:pt x="1" y="83"/>
                    </a:lnTo>
                    <a:lnTo>
                      <a:pt x="4" y="74"/>
                    </a:lnTo>
                    <a:lnTo>
                      <a:pt x="7" y="63"/>
                    </a:lnTo>
                    <a:lnTo>
                      <a:pt x="12" y="54"/>
                    </a:lnTo>
                    <a:lnTo>
                      <a:pt x="18" y="47"/>
                    </a:lnTo>
                    <a:lnTo>
                      <a:pt x="24" y="38"/>
                    </a:lnTo>
                    <a:lnTo>
                      <a:pt x="30" y="30"/>
                    </a:lnTo>
                    <a:lnTo>
                      <a:pt x="37" y="24"/>
                    </a:lnTo>
                    <a:lnTo>
                      <a:pt x="45" y="18"/>
                    </a:lnTo>
                    <a:lnTo>
                      <a:pt x="54" y="14"/>
                    </a:lnTo>
                    <a:lnTo>
                      <a:pt x="63" y="9"/>
                    </a:lnTo>
                    <a:lnTo>
                      <a:pt x="72" y="4"/>
                    </a:lnTo>
                    <a:lnTo>
                      <a:pt x="82" y="3"/>
                    </a:lnTo>
                    <a:lnTo>
                      <a:pt x="93" y="1"/>
                    </a:lnTo>
                    <a:lnTo>
                      <a:pt x="104" y="0"/>
                    </a:lnTo>
                    <a:lnTo>
                      <a:pt x="104" y="0"/>
                    </a:lnTo>
                    <a:lnTo>
                      <a:pt x="114" y="1"/>
                    </a:lnTo>
                    <a:lnTo>
                      <a:pt x="125" y="3"/>
                    </a:lnTo>
                    <a:lnTo>
                      <a:pt x="134" y="4"/>
                    </a:lnTo>
                    <a:lnTo>
                      <a:pt x="144" y="9"/>
                    </a:lnTo>
                    <a:lnTo>
                      <a:pt x="153" y="14"/>
                    </a:lnTo>
                    <a:lnTo>
                      <a:pt x="162" y="18"/>
                    </a:lnTo>
                    <a:lnTo>
                      <a:pt x="170" y="24"/>
                    </a:lnTo>
                    <a:lnTo>
                      <a:pt x="177" y="30"/>
                    </a:lnTo>
                    <a:lnTo>
                      <a:pt x="183" y="38"/>
                    </a:lnTo>
                    <a:lnTo>
                      <a:pt x="189" y="47"/>
                    </a:lnTo>
                    <a:lnTo>
                      <a:pt x="195" y="54"/>
                    </a:lnTo>
                    <a:lnTo>
                      <a:pt x="200" y="63"/>
                    </a:lnTo>
                    <a:lnTo>
                      <a:pt x="203" y="74"/>
                    </a:lnTo>
                    <a:lnTo>
                      <a:pt x="206" y="83"/>
                    </a:lnTo>
                    <a:lnTo>
                      <a:pt x="208" y="93"/>
                    </a:lnTo>
                    <a:lnTo>
                      <a:pt x="208" y="104"/>
                    </a:lnTo>
                    <a:lnTo>
                      <a:pt x="208" y="104"/>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0" name="Freeform 484">
                <a:extLst>
                  <a:ext uri="{FF2B5EF4-FFF2-40B4-BE49-F238E27FC236}">
                    <a16:creationId xmlns:a16="http://schemas.microsoft.com/office/drawing/2014/main" id="{AD451BF6-F5A5-B764-A615-F9F30024CA1C}"/>
                  </a:ext>
                </a:extLst>
              </p:cNvPr>
              <p:cNvSpPr>
                <a:spLocks/>
              </p:cNvSpPr>
              <p:nvPr/>
            </p:nvSpPr>
            <p:spPr bwMode="auto">
              <a:xfrm>
                <a:off x="2793" y="2391"/>
                <a:ext cx="208" cy="210"/>
              </a:xfrm>
              <a:custGeom>
                <a:avLst/>
                <a:gdLst>
                  <a:gd name="T0" fmla="*/ 208 w 208"/>
                  <a:gd name="T1" fmla="*/ 106 h 210"/>
                  <a:gd name="T2" fmla="*/ 207 w 208"/>
                  <a:gd name="T3" fmla="*/ 125 h 210"/>
                  <a:gd name="T4" fmla="*/ 201 w 208"/>
                  <a:gd name="T5" fmla="*/ 145 h 210"/>
                  <a:gd name="T6" fmla="*/ 192 w 208"/>
                  <a:gd name="T7" fmla="*/ 163 h 210"/>
                  <a:gd name="T8" fmla="*/ 178 w 208"/>
                  <a:gd name="T9" fmla="*/ 178 h 210"/>
                  <a:gd name="T10" fmla="*/ 163 w 208"/>
                  <a:gd name="T11" fmla="*/ 191 h 210"/>
                  <a:gd name="T12" fmla="*/ 145 w 208"/>
                  <a:gd name="T13" fmla="*/ 201 h 210"/>
                  <a:gd name="T14" fmla="*/ 125 w 208"/>
                  <a:gd name="T15" fmla="*/ 207 h 210"/>
                  <a:gd name="T16" fmla="*/ 104 w 208"/>
                  <a:gd name="T17" fmla="*/ 210 h 210"/>
                  <a:gd name="T18" fmla="*/ 94 w 208"/>
                  <a:gd name="T19" fmla="*/ 208 h 210"/>
                  <a:gd name="T20" fmla="*/ 74 w 208"/>
                  <a:gd name="T21" fmla="*/ 205 h 210"/>
                  <a:gd name="T22" fmla="*/ 55 w 208"/>
                  <a:gd name="T23" fmla="*/ 196 h 210"/>
                  <a:gd name="T24" fmla="*/ 38 w 208"/>
                  <a:gd name="T25" fmla="*/ 185 h 210"/>
                  <a:gd name="T26" fmla="*/ 24 w 208"/>
                  <a:gd name="T27" fmla="*/ 172 h 210"/>
                  <a:gd name="T28" fmla="*/ 12 w 208"/>
                  <a:gd name="T29" fmla="*/ 155 h 210"/>
                  <a:gd name="T30" fmla="*/ 5 w 208"/>
                  <a:gd name="T31" fmla="*/ 136 h 210"/>
                  <a:gd name="T32" fmla="*/ 0 w 208"/>
                  <a:gd name="T33" fmla="*/ 116 h 210"/>
                  <a:gd name="T34" fmla="*/ 0 w 208"/>
                  <a:gd name="T35" fmla="*/ 106 h 210"/>
                  <a:gd name="T36" fmla="*/ 2 w 208"/>
                  <a:gd name="T37" fmla="*/ 84 h 210"/>
                  <a:gd name="T38" fmla="*/ 9 w 208"/>
                  <a:gd name="T39" fmla="*/ 65 h 210"/>
                  <a:gd name="T40" fmla="*/ 18 w 208"/>
                  <a:gd name="T41" fmla="*/ 47 h 210"/>
                  <a:gd name="T42" fmla="*/ 30 w 208"/>
                  <a:gd name="T43" fmla="*/ 32 h 210"/>
                  <a:gd name="T44" fmla="*/ 47 w 208"/>
                  <a:gd name="T45" fmla="*/ 18 h 210"/>
                  <a:gd name="T46" fmla="*/ 64 w 208"/>
                  <a:gd name="T47" fmla="*/ 9 h 210"/>
                  <a:gd name="T48" fmla="*/ 83 w 208"/>
                  <a:gd name="T49" fmla="*/ 3 h 210"/>
                  <a:gd name="T50" fmla="*/ 104 w 208"/>
                  <a:gd name="T51" fmla="*/ 0 h 210"/>
                  <a:gd name="T52" fmla="*/ 115 w 208"/>
                  <a:gd name="T53" fmla="*/ 2 h 210"/>
                  <a:gd name="T54" fmla="*/ 136 w 208"/>
                  <a:gd name="T55" fmla="*/ 5 h 210"/>
                  <a:gd name="T56" fmla="*/ 154 w 208"/>
                  <a:gd name="T57" fmla="*/ 14 h 210"/>
                  <a:gd name="T58" fmla="*/ 171 w 208"/>
                  <a:gd name="T59" fmla="*/ 24 h 210"/>
                  <a:gd name="T60" fmla="*/ 186 w 208"/>
                  <a:gd name="T61" fmla="*/ 39 h 210"/>
                  <a:gd name="T62" fmla="*/ 196 w 208"/>
                  <a:gd name="T63" fmla="*/ 56 h 210"/>
                  <a:gd name="T64" fmla="*/ 204 w 208"/>
                  <a:gd name="T65" fmla="*/ 74 h 210"/>
                  <a:gd name="T66" fmla="*/ 208 w 208"/>
                  <a:gd name="T67" fmla="*/ 94 h 210"/>
                  <a:gd name="T68" fmla="*/ 208 w 208"/>
                  <a:gd name="T69" fmla="*/ 10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10">
                    <a:moveTo>
                      <a:pt x="208" y="106"/>
                    </a:moveTo>
                    <a:lnTo>
                      <a:pt x="208" y="106"/>
                    </a:lnTo>
                    <a:lnTo>
                      <a:pt x="208" y="116"/>
                    </a:lnTo>
                    <a:lnTo>
                      <a:pt x="207" y="125"/>
                    </a:lnTo>
                    <a:lnTo>
                      <a:pt x="204" y="136"/>
                    </a:lnTo>
                    <a:lnTo>
                      <a:pt x="201" y="145"/>
                    </a:lnTo>
                    <a:lnTo>
                      <a:pt x="196" y="155"/>
                    </a:lnTo>
                    <a:lnTo>
                      <a:pt x="192" y="163"/>
                    </a:lnTo>
                    <a:lnTo>
                      <a:pt x="186" y="172"/>
                    </a:lnTo>
                    <a:lnTo>
                      <a:pt x="178" y="178"/>
                    </a:lnTo>
                    <a:lnTo>
                      <a:pt x="171" y="185"/>
                    </a:lnTo>
                    <a:lnTo>
                      <a:pt x="163" y="191"/>
                    </a:lnTo>
                    <a:lnTo>
                      <a:pt x="154" y="196"/>
                    </a:lnTo>
                    <a:lnTo>
                      <a:pt x="145" y="201"/>
                    </a:lnTo>
                    <a:lnTo>
                      <a:pt x="136" y="205"/>
                    </a:lnTo>
                    <a:lnTo>
                      <a:pt x="125" y="207"/>
                    </a:lnTo>
                    <a:lnTo>
                      <a:pt x="115" y="208"/>
                    </a:lnTo>
                    <a:lnTo>
                      <a:pt x="104" y="210"/>
                    </a:lnTo>
                    <a:lnTo>
                      <a:pt x="104" y="210"/>
                    </a:lnTo>
                    <a:lnTo>
                      <a:pt x="94" y="208"/>
                    </a:lnTo>
                    <a:lnTo>
                      <a:pt x="83" y="207"/>
                    </a:lnTo>
                    <a:lnTo>
                      <a:pt x="74" y="205"/>
                    </a:lnTo>
                    <a:lnTo>
                      <a:pt x="64" y="201"/>
                    </a:lnTo>
                    <a:lnTo>
                      <a:pt x="55" y="196"/>
                    </a:lnTo>
                    <a:lnTo>
                      <a:pt x="47" y="191"/>
                    </a:lnTo>
                    <a:lnTo>
                      <a:pt x="38" y="185"/>
                    </a:lnTo>
                    <a:lnTo>
                      <a:pt x="30" y="178"/>
                    </a:lnTo>
                    <a:lnTo>
                      <a:pt x="24" y="172"/>
                    </a:lnTo>
                    <a:lnTo>
                      <a:pt x="18" y="163"/>
                    </a:lnTo>
                    <a:lnTo>
                      <a:pt x="12" y="155"/>
                    </a:lnTo>
                    <a:lnTo>
                      <a:pt x="9" y="145"/>
                    </a:lnTo>
                    <a:lnTo>
                      <a:pt x="5" y="136"/>
                    </a:lnTo>
                    <a:lnTo>
                      <a:pt x="2" y="125"/>
                    </a:lnTo>
                    <a:lnTo>
                      <a:pt x="0" y="116"/>
                    </a:lnTo>
                    <a:lnTo>
                      <a:pt x="0" y="106"/>
                    </a:lnTo>
                    <a:lnTo>
                      <a:pt x="0" y="106"/>
                    </a:lnTo>
                    <a:lnTo>
                      <a:pt x="0" y="94"/>
                    </a:lnTo>
                    <a:lnTo>
                      <a:pt x="2" y="84"/>
                    </a:lnTo>
                    <a:lnTo>
                      <a:pt x="5" y="74"/>
                    </a:lnTo>
                    <a:lnTo>
                      <a:pt x="9" y="65"/>
                    </a:lnTo>
                    <a:lnTo>
                      <a:pt x="12" y="56"/>
                    </a:lnTo>
                    <a:lnTo>
                      <a:pt x="18" y="47"/>
                    </a:lnTo>
                    <a:lnTo>
                      <a:pt x="24" y="39"/>
                    </a:lnTo>
                    <a:lnTo>
                      <a:pt x="30" y="32"/>
                    </a:lnTo>
                    <a:lnTo>
                      <a:pt x="38" y="24"/>
                    </a:lnTo>
                    <a:lnTo>
                      <a:pt x="47" y="18"/>
                    </a:lnTo>
                    <a:lnTo>
                      <a:pt x="55" y="14"/>
                    </a:lnTo>
                    <a:lnTo>
                      <a:pt x="64" y="9"/>
                    </a:lnTo>
                    <a:lnTo>
                      <a:pt x="74" y="5"/>
                    </a:lnTo>
                    <a:lnTo>
                      <a:pt x="83" y="3"/>
                    </a:lnTo>
                    <a:lnTo>
                      <a:pt x="94" y="2"/>
                    </a:lnTo>
                    <a:lnTo>
                      <a:pt x="104" y="0"/>
                    </a:lnTo>
                    <a:lnTo>
                      <a:pt x="104" y="0"/>
                    </a:lnTo>
                    <a:lnTo>
                      <a:pt x="115" y="2"/>
                    </a:lnTo>
                    <a:lnTo>
                      <a:pt x="125" y="3"/>
                    </a:lnTo>
                    <a:lnTo>
                      <a:pt x="136" y="5"/>
                    </a:lnTo>
                    <a:lnTo>
                      <a:pt x="145" y="9"/>
                    </a:lnTo>
                    <a:lnTo>
                      <a:pt x="154" y="14"/>
                    </a:lnTo>
                    <a:lnTo>
                      <a:pt x="163" y="18"/>
                    </a:lnTo>
                    <a:lnTo>
                      <a:pt x="171" y="24"/>
                    </a:lnTo>
                    <a:lnTo>
                      <a:pt x="178" y="32"/>
                    </a:lnTo>
                    <a:lnTo>
                      <a:pt x="186" y="39"/>
                    </a:lnTo>
                    <a:lnTo>
                      <a:pt x="192" y="47"/>
                    </a:lnTo>
                    <a:lnTo>
                      <a:pt x="196" y="56"/>
                    </a:lnTo>
                    <a:lnTo>
                      <a:pt x="201" y="65"/>
                    </a:lnTo>
                    <a:lnTo>
                      <a:pt x="204" y="74"/>
                    </a:lnTo>
                    <a:lnTo>
                      <a:pt x="207" y="84"/>
                    </a:lnTo>
                    <a:lnTo>
                      <a:pt x="208" y="94"/>
                    </a:lnTo>
                    <a:lnTo>
                      <a:pt x="208" y="106"/>
                    </a:lnTo>
                    <a:lnTo>
                      <a:pt x="208" y="106"/>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1" name="Freeform 485">
                <a:extLst>
                  <a:ext uri="{FF2B5EF4-FFF2-40B4-BE49-F238E27FC236}">
                    <a16:creationId xmlns:a16="http://schemas.microsoft.com/office/drawing/2014/main" id="{FDDB725C-74C9-B0B6-CD4B-DC3D9D868B91}"/>
                  </a:ext>
                </a:extLst>
              </p:cNvPr>
              <p:cNvSpPr>
                <a:spLocks/>
              </p:cNvSpPr>
              <p:nvPr/>
            </p:nvSpPr>
            <p:spPr bwMode="auto">
              <a:xfrm>
                <a:off x="2650" y="2349"/>
                <a:ext cx="208" cy="208"/>
              </a:xfrm>
              <a:custGeom>
                <a:avLst/>
                <a:gdLst>
                  <a:gd name="T0" fmla="*/ 208 w 208"/>
                  <a:gd name="T1" fmla="*/ 104 h 208"/>
                  <a:gd name="T2" fmla="*/ 207 w 208"/>
                  <a:gd name="T3" fmla="*/ 125 h 208"/>
                  <a:gd name="T4" fmla="*/ 201 w 208"/>
                  <a:gd name="T5" fmla="*/ 145 h 208"/>
                  <a:gd name="T6" fmla="*/ 190 w 208"/>
                  <a:gd name="T7" fmla="*/ 163 h 208"/>
                  <a:gd name="T8" fmla="*/ 178 w 208"/>
                  <a:gd name="T9" fmla="*/ 178 h 208"/>
                  <a:gd name="T10" fmla="*/ 163 w 208"/>
                  <a:gd name="T11" fmla="*/ 190 h 208"/>
                  <a:gd name="T12" fmla="*/ 145 w 208"/>
                  <a:gd name="T13" fmla="*/ 200 h 208"/>
                  <a:gd name="T14" fmla="*/ 125 w 208"/>
                  <a:gd name="T15" fmla="*/ 206 h 208"/>
                  <a:gd name="T16" fmla="*/ 104 w 208"/>
                  <a:gd name="T17" fmla="*/ 208 h 208"/>
                  <a:gd name="T18" fmla="*/ 94 w 208"/>
                  <a:gd name="T19" fmla="*/ 208 h 208"/>
                  <a:gd name="T20" fmla="*/ 74 w 208"/>
                  <a:gd name="T21" fmla="*/ 203 h 208"/>
                  <a:gd name="T22" fmla="*/ 54 w 208"/>
                  <a:gd name="T23" fmla="*/ 196 h 208"/>
                  <a:gd name="T24" fmla="*/ 38 w 208"/>
                  <a:gd name="T25" fmla="*/ 184 h 208"/>
                  <a:gd name="T26" fmla="*/ 24 w 208"/>
                  <a:gd name="T27" fmla="*/ 170 h 208"/>
                  <a:gd name="T28" fmla="*/ 12 w 208"/>
                  <a:gd name="T29" fmla="*/ 154 h 208"/>
                  <a:gd name="T30" fmla="*/ 5 w 208"/>
                  <a:gd name="T31" fmla="*/ 136 h 208"/>
                  <a:gd name="T32" fmla="*/ 0 w 208"/>
                  <a:gd name="T33" fmla="*/ 114 h 208"/>
                  <a:gd name="T34" fmla="*/ 0 w 208"/>
                  <a:gd name="T35" fmla="*/ 104 h 208"/>
                  <a:gd name="T36" fmla="*/ 2 w 208"/>
                  <a:gd name="T37" fmla="*/ 83 h 208"/>
                  <a:gd name="T38" fmla="*/ 8 w 208"/>
                  <a:gd name="T39" fmla="*/ 63 h 208"/>
                  <a:gd name="T40" fmla="*/ 18 w 208"/>
                  <a:gd name="T41" fmla="*/ 45 h 208"/>
                  <a:gd name="T42" fmla="*/ 30 w 208"/>
                  <a:gd name="T43" fmla="*/ 30 h 208"/>
                  <a:gd name="T44" fmla="*/ 45 w 208"/>
                  <a:gd name="T45" fmla="*/ 18 h 208"/>
                  <a:gd name="T46" fmla="*/ 63 w 208"/>
                  <a:gd name="T47" fmla="*/ 7 h 208"/>
                  <a:gd name="T48" fmla="*/ 83 w 208"/>
                  <a:gd name="T49" fmla="*/ 1 h 208"/>
                  <a:gd name="T50" fmla="*/ 104 w 208"/>
                  <a:gd name="T51" fmla="*/ 0 h 208"/>
                  <a:gd name="T52" fmla="*/ 115 w 208"/>
                  <a:gd name="T53" fmla="*/ 0 h 208"/>
                  <a:gd name="T54" fmla="*/ 136 w 208"/>
                  <a:gd name="T55" fmla="*/ 4 h 208"/>
                  <a:gd name="T56" fmla="*/ 154 w 208"/>
                  <a:gd name="T57" fmla="*/ 12 h 208"/>
                  <a:gd name="T58" fmla="*/ 170 w 208"/>
                  <a:gd name="T59" fmla="*/ 24 h 208"/>
                  <a:gd name="T60" fmla="*/ 184 w 208"/>
                  <a:gd name="T61" fmla="*/ 38 h 208"/>
                  <a:gd name="T62" fmla="*/ 196 w 208"/>
                  <a:gd name="T63" fmla="*/ 54 h 208"/>
                  <a:gd name="T64" fmla="*/ 204 w 208"/>
                  <a:gd name="T65" fmla="*/ 72 h 208"/>
                  <a:gd name="T66" fmla="*/ 208 w 208"/>
                  <a:gd name="T67" fmla="*/ 93 h 208"/>
                  <a:gd name="T68" fmla="*/ 208 w 208"/>
                  <a:gd name="T69" fmla="*/ 1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8">
                    <a:moveTo>
                      <a:pt x="208" y="104"/>
                    </a:moveTo>
                    <a:lnTo>
                      <a:pt x="208" y="104"/>
                    </a:lnTo>
                    <a:lnTo>
                      <a:pt x="208" y="114"/>
                    </a:lnTo>
                    <a:lnTo>
                      <a:pt x="207" y="125"/>
                    </a:lnTo>
                    <a:lnTo>
                      <a:pt x="204" y="136"/>
                    </a:lnTo>
                    <a:lnTo>
                      <a:pt x="201" y="145"/>
                    </a:lnTo>
                    <a:lnTo>
                      <a:pt x="196" y="154"/>
                    </a:lnTo>
                    <a:lnTo>
                      <a:pt x="190" y="163"/>
                    </a:lnTo>
                    <a:lnTo>
                      <a:pt x="184" y="170"/>
                    </a:lnTo>
                    <a:lnTo>
                      <a:pt x="178" y="178"/>
                    </a:lnTo>
                    <a:lnTo>
                      <a:pt x="170" y="184"/>
                    </a:lnTo>
                    <a:lnTo>
                      <a:pt x="163" y="190"/>
                    </a:lnTo>
                    <a:lnTo>
                      <a:pt x="154" y="196"/>
                    </a:lnTo>
                    <a:lnTo>
                      <a:pt x="145" y="200"/>
                    </a:lnTo>
                    <a:lnTo>
                      <a:pt x="136" y="203"/>
                    </a:lnTo>
                    <a:lnTo>
                      <a:pt x="125" y="206"/>
                    </a:lnTo>
                    <a:lnTo>
                      <a:pt x="115" y="208"/>
                    </a:lnTo>
                    <a:lnTo>
                      <a:pt x="104" y="208"/>
                    </a:lnTo>
                    <a:lnTo>
                      <a:pt x="104" y="208"/>
                    </a:lnTo>
                    <a:lnTo>
                      <a:pt x="94" y="208"/>
                    </a:lnTo>
                    <a:lnTo>
                      <a:pt x="83" y="206"/>
                    </a:lnTo>
                    <a:lnTo>
                      <a:pt x="74" y="203"/>
                    </a:lnTo>
                    <a:lnTo>
                      <a:pt x="63" y="200"/>
                    </a:lnTo>
                    <a:lnTo>
                      <a:pt x="54" y="196"/>
                    </a:lnTo>
                    <a:lnTo>
                      <a:pt x="45" y="190"/>
                    </a:lnTo>
                    <a:lnTo>
                      <a:pt x="38" y="184"/>
                    </a:lnTo>
                    <a:lnTo>
                      <a:pt x="30" y="178"/>
                    </a:lnTo>
                    <a:lnTo>
                      <a:pt x="24" y="170"/>
                    </a:lnTo>
                    <a:lnTo>
                      <a:pt x="18" y="163"/>
                    </a:lnTo>
                    <a:lnTo>
                      <a:pt x="12" y="154"/>
                    </a:lnTo>
                    <a:lnTo>
                      <a:pt x="8" y="145"/>
                    </a:lnTo>
                    <a:lnTo>
                      <a:pt x="5" y="136"/>
                    </a:lnTo>
                    <a:lnTo>
                      <a:pt x="2" y="125"/>
                    </a:lnTo>
                    <a:lnTo>
                      <a:pt x="0" y="114"/>
                    </a:lnTo>
                    <a:lnTo>
                      <a:pt x="0" y="104"/>
                    </a:lnTo>
                    <a:lnTo>
                      <a:pt x="0" y="104"/>
                    </a:lnTo>
                    <a:lnTo>
                      <a:pt x="0" y="93"/>
                    </a:lnTo>
                    <a:lnTo>
                      <a:pt x="2" y="83"/>
                    </a:lnTo>
                    <a:lnTo>
                      <a:pt x="5" y="72"/>
                    </a:lnTo>
                    <a:lnTo>
                      <a:pt x="8" y="63"/>
                    </a:lnTo>
                    <a:lnTo>
                      <a:pt x="12" y="54"/>
                    </a:lnTo>
                    <a:lnTo>
                      <a:pt x="18" y="45"/>
                    </a:lnTo>
                    <a:lnTo>
                      <a:pt x="24" y="38"/>
                    </a:lnTo>
                    <a:lnTo>
                      <a:pt x="30" y="30"/>
                    </a:lnTo>
                    <a:lnTo>
                      <a:pt x="38" y="24"/>
                    </a:lnTo>
                    <a:lnTo>
                      <a:pt x="45" y="18"/>
                    </a:lnTo>
                    <a:lnTo>
                      <a:pt x="54" y="12"/>
                    </a:lnTo>
                    <a:lnTo>
                      <a:pt x="63" y="7"/>
                    </a:lnTo>
                    <a:lnTo>
                      <a:pt x="74" y="4"/>
                    </a:lnTo>
                    <a:lnTo>
                      <a:pt x="83" y="1"/>
                    </a:lnTo>
                    <a:lnTo>
                      <a:pt x="94" y="0"/>
                    </a:lnTo>
                    <a:lnTo>
                      <a:pt x="104" y="0"/>
                    </a:lnTo>
                    <a:lnTo>
                      <a:pt x="104" y="0"/>
                    </a:lnTo>
                    <a:lnTo>
                      <a:pt x="115" y="0"/>
                    </a:lnTo>
                    <a:lnTo>
                      <a:pt x="125" y="1"/>
                    </a:lnTo>
                    <a:lnTo>
                      <a:pt x="136" y="4"/>
                    </a:lnTo>
                    <a:lnTo>
                      <a:pt x="145" y="7"/>
                    </a:lnTo>
                    <a:lnTo>
                      <a:pt x="154" y="12"/>
                    </a:lnTo>
                    <a:lnTo>
                      <a:pt x="163" y="18"/>
                    </a:lnTo>
                    <a:lnTo>
                      <a:pt x="170" y="24"/>
                    </a:lnTo>
                    <a:lnTo>
                      <a:pt x="178" y="30"/>
                    </a:lnTo>
                    <a:lnTo>
                      <a:pt x="184" y="38"/>
                    </a:lnTo>
                    <a:lnTo>
                      <a:pt x="190" y="45"/>
                    </a:lnTo>
                    <a:lnTo>
                      <a:pt x="196" y="54"/>
                    </a:lnTo>
                    <a:lnTo>
                      <a:pt x="201" y="63"/>
                    </a:lnTo>
                    <a:lnTo>
                      <a:pt x="204" y="72"/>
                    </a:lnTo>
                    <a:lnTo>
                      <a:pt x="207" y="83"/>
                    </a:lnTo>
                    <a:lnTo>
                      <a:pt x="208" y="93"/>
                    </a:lnTo>
                    <a:lnTo>
                      <a:pt x="208" y="104"/>
                    </a:lnTo>
                    <a:lnTo>
                      <a:pt x="208" y="104"/>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2" name="Freeform 486">
                <a:extLst>
                  <a:ext uri="{FF2B5EF4-FFF2-40B4-BE49-F238E27FC236}">
                    <a16:creationId xmlns:a16="http://schemas.microsoft.com/office/drawing/2014/main" id="{CFB01CFE-2DA0-8135-B4DB-C4ABE73BB962}"/>
                  </a:ext>
                </a:extLst>
              </p:cNvPr>
              <p:cNvSpPr>
                <a:spLocks/>
              </p:cNvSpPr>
              <p:nvPr/>
            </p:nvSpPr>
            <p:spPr bwMode="auto">
              <a:xfrm>
                <a:off x="2759" y="2102"/>
                <a:ext cx="208" cy="209"/>
              </a:xfrm>
              <a:custGeom>
                <a:avLst/>
                <a:gdLst>
                  <a:gd name="T0" fmla="*/ 208 w 208"/>
                  <a:gd name="T1" fmla="*/ 104 h 209"/>
                  <a:gd name="T2" fmla="*/ 206 w 208"/>
                  <a:gd name="T3" fmla="*/ 125 h 209"/>
                  <a:gd name="T4" fmla="*/ 200 w 208"/>
                  <a:gd name="T5" fmla="*/ 144 h 209"/>
                  <a:gd name="T6" fmla="*/ 190 w 208"/>
                  <a:gd name="T7" fmla="*/ 162 h 209"/>
                  <a:gd name="T8" fmla="*/ 177 w 208"/>
                  <a:gd name="T9" fmla="*/ 178 h 209"/>
                  <a:gd name="T10" fmla="*/ 162 w 208"/>
                  <a:gd name="T11" fmla="*/ 191 h 209"/>
                  <a:gd name="T12" fmla="*/ 144 w 208"/>
                  <a:gd name="T13" fmla="*/ 200 h 209"/>
                  <a:gd name="T14" fmla="*/ 125 w 208"/>
                  <a:gd name="T15" fmla="*/ 206 h 209"/>
                  <a:gd name="T16" fmla="*/ 104 w 208"/>
                  <a:gd name="T17" fmla="*/ 209 h 209"/>
                  <a:gd name="T18" fmla="*/ 93 w 208"/>
                  <a:gd name="T19" fmla="*/ 208 h 209"/>
                  <a:gd name="T20" fmla="*/ 72 w 208"/>
                  <a:gd name="T21" fmla="*/ 205 h 209"/>
                  <a:gd name="T22" fmla="*/ 54 w 208"/>
                  <a:gd name="T23" fmla="*/ 196 h 209"/>
                  <a:gd name="T24" fmla="*/ 37 w 208"/>
                  <a:gd name="T25" fmla="*/ 185 h 209"/>
                  <a:gd name="T26" fmla="*/ 24 w 208"/>
                  <a:gd name="T27" fmla="*/ 170 h 209"/>
                  <a:gd name="T28" fmla="*/ 12 w 208"/>
                  <a:gd name="T29" fmla="*/ 153 h 209"/>
                  <a:gd name="T30" fmla="*/ 4 w 208"/>
                  <a:gd name="T31" fmla="*/ 135 h 209"/>
                  <a:gd name="T32" fmla="*/ 0 w 208"/>
                  <a:gd name="T33" fmla="*/ 116 h 209"/>
                  <a:gd name="T34" fmla="*/ 0 w 208"/>
                  <a:gd name="T35" fmla="*/ 104 h 209"/>
                  <a:gd name="T36" fmla="*/ 1 w 208"/>
                  <a:gd name="T37" fmla="*/ 84 h 209"/>
                  <a:gd name="T38" fmla="*/ 7 w 208"/>
                  <a:gd name="T39" fmla="*/ 64 h 209"/>
                  <a:gd name="T40" fmla="*/ 18 w 208"/>
                  <a:gd name="T41" fmla="*/ 46 h 209"/>
                  <a:gd name="T42" fmla="*/ 30 w 208"/>
                  <a:gd name="T43" fmla="*/ 31 h 209"/>
                  <a:gd name="T44" fmla="*/ 45 w 208"/>
                  <a:gd name="T45" fmla="*/ 18 h 209"/>
                  <a:gd name="T46" fmla="*/ 63 w 208"/>
                  <a:gd name="T47" fmla="*/ 9 h 209"/>
                  <a:gd name="T48" fmla="*/ 83 w 208"/>
                  <a:gd name="T49" fmla="*/ 3 h 209"/>
                  <a:gd name="T50" fmla="*/ 104 w 208"/>
                  <a:gd name="T51" fmla="*/ 0 h 209"/>
                  <a:gd name="T52" fmla="*/ 114 w 208"/>
                  <a:gd name="T53" fmla="*/ 1 h 209"/>
                  <a:gd name="T54" fmla="*/ 135 w 208"/>
                  <a:gd name="T55" fmla="*/ 4 h 209"/>
                  <a:gd name="T56" fmla="*/ 153 w 208"/>
                  <a:gd name="T57" fmla="*/ 13 h 209"/>
                  <a:gd name="T58" fmla="*/ 170 w 208"/>
                  <a:gd name="T59" fmla="*/ 24 h 209"/>
                  <a:gd name="T60" fmla="*/ 184 w 208"/>
                  <a:gd name="T61" fmla="*/ 37 h 209"/>
                  <a:gd name="T62" fmla="*/ 196 w 208"/>
                  <a:gd name="T63" fmla="*/ 54 h 209"/>
                  <a:gd name="T64" fmla="*/ 203 w 208"/>
                  <a:gd name="T65" fmla="*/ 74 h 209"/>
                  <a:gd name="T66" fmla="*/ 208 w 208"/>
                  <a:gd name="T67" fmla="*/ 93 h 209"/>
                  <a:gd name="T68" fmla="*/ 208 w 208"/>
                  <a:gd name="T69" fmla="*/ 1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09">
                    <a:moveTo>
                      <a:pt x="208" y="104"/>
                    </a:moveTo>
                    <a:lnTo>
                      <a:pt x="208" y="104"/>
                    </a:lnTo>
                    <a:lnTo>
                      <a:pt x="208" y="116"/>
                    </a:lnTo>
                    <a:lnTo>
                      <a:pt x="206" y="125"/>
                    </a:lnTo>
                    <a:lnTo>
                      <a:pt x="203" y="135"/>
                    </a:lnTo>
                    <a:lnTo>
                      <a:pt x="200" y="144"/>
                    </a:lnTo>
                    <a:lnTo>
                      <a:pt x="196" y="153"/>
                    </a:lnTo>
                    <a:lnTo>
                      <a:pt x="190" y="162"/>
                    </a:lnTo>
                    <a:lnTo>
                      <a:pt x="184" y="170"/>
                    </a:lnTo>
                    <a:lnTo>
                      <a:pt x="177" y="178"/>
                    </a:lnTo>
                    <a:lnTo>
                      <a:pt x="170" y="185"/>
                    </a:lnTo>
                    <a:lnTo>
                      <a:pt x="162" y="191"/>
                    </a:lnTo>
                    <a:lnTo>
                      <a:pt x="153" y="196"/>
                    </a:lnTo>
                    <a:lnTo>
                      <a:pt x="144" y="200"/>
                    </a:lnTo>
                    <a:lnTo>
                      <a:pt x="135" y="205"/>
                    </a:lnTo>
                    <a:lnTo>
                      <a:pt x="125" y="206"/>
                    </a:lnTo>
                    <a:lnTo>
                      <a:pt x="114" y="208"/>
                    </a:lnTo>
                    <a:lnTo>
                      <a:pt x="104" y="209"/>
                    </a:lnTo>
                    <a:lnTo>
                      <a:pt x="104" y="209"/>
                    </a:lnTo>
                    <a:lnTo>
                      <a:pt x="93" y="208"/>
                    </a:lnTo>
                    <a:lnTo>
                      <a:pt x="83" y="206"/>
                    </a:lnTo>
                    <a:lnTo>
                      <a:pt x="72" y="205"/>
                    </a:lnTo>
                    <a:lnTo>
                      <a:pt x="63" y="200"/>
                    </a:lnTo>
                    <a:lnTo>
                      <a:pt x="54" y="196"/>
                    </a:lnTo>
                    <a:lnTo>
                      <a:pt x="45" y="191"/>
                    </a:lnTo>
                    <a:lnTo>
                      <a:pt x="37" y="185"/>
                    </a:lnTo>
                    <a:lnTo>
                      <a:pt x="30" y="178"/>
                    </a:lnTo>
                    <a:lnTo>
                      <a:pt x="24" y="170"/>
                    </a:lnTo>
                    <a:lnTo>
                      <a:pt x="18" y="162"/>
                    </a:lnTo>
                    <a:lnTo>
                      <a:pt x="12" y="153"/>
                    </a:lnTo>
                    <a:lnTo>
                      <a:pt x="7" y="144"/>
                    </a:lnTo>
                    <a:lnTo>
                      <a:pt x="4" y="135"/>
                    </a:lnTo>
                    <a:lnTo>
                      <a:pt x="1" y="125"/>
                    </a:lnTo>
                    <a:lnTo>
                      <a:pt x="0" y="116"/>
                    </a:lnTo>
                    <a:lnTo>
                      <a:pt x="0" y="104"/>
                    </a:lnTo>
                    <a:lnTo>
                      <a:pt x="0" y="104"/>
                    </a:lnTo>
                    <a:lnTo>
                      <a:pt x="0" y="93"/>
                    </a:lnTo>
                    <a:lnTo>
                      <a:pt x="1" y="84"/>
                    </a:lnTo>
                    <a:lnTo>
                      <a:pt x="4" y="74"/>
                    </a:lnTo>
                    <a:lnTo>
                      <a:pt x="7" y="64"/>
                    </a:lnTo>
                    <a:lnTo>
                      <a:pt x="12" y="54"/>
                    </a:lnTo>
                    <a:lnTo>
                      <a:pt x="18" y="46"/>
                    </a:lnTo>
                    <a:lnTo>
                      <a:pt x="24" y="37"/>
                    </a:lnTo>
                    <a:lnTo>
                      <a:pt x="30" y="31"/>
                    </a:lnTo>
                    <a:lnTo>
                      <a:pt x="37" y="24"/>
                    </a:lnTo>
                    <a:lnTo>
                      <a:pt x="45" y="18"/>
                    </a:lnTo>
                    <a:lnTo>
                      <a:pt x="54" y="13"/>
                    </a:lnTo>
                    <a:lnTo>
                      <a:pt x="63" y="9"/>
                    </a:lnTo>
                    <a:lnTo>
                      <a:pt x="72" y="4"/>
                    </a:lnTo>
                    <a:lnTo>
                      <a:pt x="83" y="3"/>
                    </a:lnTo>
                    <a:lnTo>
                      <a:pt x="93" y="1"/>
                    </a:lnTo>
                    <a:lnTo>
                      <a:pt x="104" y="0"/>
                    </a:lnTo>
                    <a:lnTo>
                      <a:pt x="104" y="0"/>
                    </a:lnTo>
                    <a:lnTo>
                      <a:pt x="114" y="1"/>
                    </a:lnTo>
                    <a:lnTo>
                      <a:pt x="125" y="3"/>
                    </a:lnTo>
                    <a:lnTo>
                      <a:pt x="135" y="4"/>
                    </a:lnTo>
                    <a:lnTo>
                      <a:pt x="144" y="9"/>
                    </a:lnTo>
                    <a:lnTo>
                      <a:pt x="153" y="13"/>
                    </a:lnTo>
                    <a:lnTo>
                      <a:pt x="162" y="18"/>
                    </a:lnTo>
                    <a:lnTo>
                      <a:pt x="170" y="24"/>
                    </a:lnTo>
                    <a:lnTo>
                      <a:pt x="177" y="31"/>
                    </a:lnTo>
                    <a:lnTo>
                      <a:pt x="184" y="37"/>
                    </a:lnTo>
                    <a:lnTo>
                      <a:pt x="190" y="46"/>
                    </a:lnTo>
                    <a:lnTo>
                      <a:pt x="196" y="54"/>
                    </a:lnTo>
                    <a:lnTo>
                      <a:pt x="200" y="64"/>
                    </a:lnTo>
                    <a:lnTo>
                      <a:pt x="203" y="74"/>
                    </a:lnTo>
                    <a:lnTo>
                      <a:pt x="206" y="84"/>
                    </a:lnTo>
                    <a:lnTo>
                      <a:pt x="208" y="93"/>
                    </a:lnTo>
                    <a:lnTo>
                      <a:pt x="208" y="104"/>
                    </a:lnTo>
                    <a:lnTo>
                      <a:pt x="208" y="104"/>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3" name="Freeform 487">
                <a:extLst>
                  <a:ext uri="{FF2B5EF4-FFF2-40B4-BE49-F238E27FC236}">
                    <a16:creationId xmlns:a16="http://schemas.microsoft.com/office/drawing/2014/main" id="{A0D79F13-32E1-1950-EC46-516FA3B287BE}"/>
                  </a:ext>
                </a:extLst>
              </p:cNvPr>
              <p:cNvSpPr>
                <a:spLocks/>
              </p:cNvSpPr>
              <p:nvPr/>
            </p:nvSpPr>
            <p:spPr bwMode="auto">
              <a:xfrm>
                <a:off x="2997" y="2177"/>
                <a:ext cx="212" cy="214"/>
              </a:xfrm>
              <a:custGeom>
                <a:avLst/>
                <a:gdLst>
                  <a:gd name="T0" fmla="*/ 212 w 212"/>
                  <a:gd name="T1" fmla="*/ 107 h 214"/>
                  <a:gd name="T2" fmla="*/ 211 w 212"/>
                  <a:gd name="T3" fmla="*/ 128 h 214"/>
                  <a:gd name="T4" fmla="*/ 205 w 212"/>
                  <a:gd name="T5" fmla="*/ 149 h 214"/>
                  <a:gd name="T6" fmla="*/ 194 w 212"/>
                  <a:gd name="T7" fmla="*/ 167 h 214"/>
                  <a:gd name="T8" fmla="*/ 182 w 212"/>
                  <a:gd name="T9" fmla="*/ 182 h 214"/>
                  <a:gd name="T10" fmla="*/ 166 w 212"/>
                  <a:gd name="T11" fmla="*/ 196 h 214"/>
                  <a:gd name="T12" fmla="*/ 147 w 212"/>
                  <a:gd name="T13" fmla="*/ 205 h 214"/>
                  <a:gd name="T14" fmla="*/ 128 w 212"/>
                  <a:gd name="T15" fmla="*/ 211 h 214"/>
                  <a:gd name="T16" fmla="*/ 107 w 212"/>
                  <a:gd name="T17" fmla="*/ 214 h 214"/>
                  <a:gd name="T18" fmla="*/ 95 w 212"/>
                  <a:gd name="T19" fmla="*/ 214 h 214"/>
                  <a:gd name="T20" fmla="*/ 75 w 212"/>
                  <a:gd name="T21" fmla="*/ 210 h 214"/>
                  <a:gd name="T22" fmla="*/ 56 w 212"/>
                  <a:gd name="T23" fmla="*/ 200 h 214"/>
                  <a:gd name="T24" fmla="*/ 39 w 212"/>
                  <a:gd name="T25" fmla="*/ 190 h 214"/>
                  <a:gd name="T26" fmla="*/ 24 w 212"/>
                  <a:gd name="T27" fmla="*/ 175 h 214"/>
                  <a:gd name="T28" fmla="*/ 12 w 212"/>
                  <a:gd name="T29" fmla="*/ 158 h 214"/>
                  <a:gd name="T30" fmla="*/ 4 w 212"/>
                  <a:gd name="T31" fmla="*/ 139 h 214"/>
                  <a:gd name="T32" fmla="*/ 0 w 212"/>
                  <a:gd name="T33" fmla="*/ 118 h 214"/>
                  <a:gd name="T34" fmla="*/ 0 w 212"/>
                  <a:gd name="T35" fmla="*/ 107 h 214"/>
                  <a:gd name="T36" fmla="*/ 1 w 212"/>
                  <a:gd name="T37" fmla="*/ 86 h 214"/>
                  <a:gd name="T38" fmla="*/ 7 w 212"/>
                  <a:gd name="T39" fmla="*/ 66 h 214"/>
                  <a:gd name="T40" fmla="*/ 18 w 212"/>
                  <a:gd name="T41" fmla="*/ 48 h 214"/>
                  <a:gd name="T42" fmla="*/ 31 w 212"/>
                  <a:gd name="T43" fmla="*/ 32 h 214"/>
                  <a:gd name="T44" fmla="*/ 46 w 212"/>
                  <a:gd name="T45" fmla="*/ 18 h 214"/>
                  <a:gd name="T46" fmla="*/ 65 w 212"/>
                  <a:gd name="T47" fmla="*/ 9 h 214"/>
                  <a:gd name="T48" fmla="*/ 84 w 212"/>
                  <a:gd name="T49" fmla="*/ 3 h 214"/>
                  <a:gd name="T50" fmla="*/ 107 w 212"/>
                  <a:gd name="T51" fmla="*/ 0 h 214"/>
                  <a:gd name="T52" fmla="*/ 117 w 212"/>
                  <a:gd name="T53" fmla="*/ 2 h 214"/>
                  <a:gd name="T54" fmla="*/ 138 w 212"/>
                  <a:gd name="T55" fmla="*/ 6 h 214"/>
                  <a:gd name="T56" fmla="*/ 157 w 212"/>
                  <a:gd name="T57" fmla="*/ 14 h 214"/>
                  <a:gd name="T58" fmla="*/ 175 w 212"/>
                  <a:gd name="T59" fmla="*/ 26 h 214"/>
                  <a:gd name="T60" fmla="*/ 188 w 212"/>
                  <a:gd name="T61" fmla="*/ 39 h 214"/>
                  <a:gd name="T62" fmla="*/ 200 w 212"/>
                  <a:gd name="T63" fmla="*/ 56 h 214"/>
                  <a:gd name="T64" fmla="*/ 208 w 212"/>
                  <a:gd name="T65" fmla="*/ 75 h 214"/>
                  <a:gd name="T66" fmla="*/ 212 w 212"/>
                  <a:gd name="T67" fmla="*/ 96 h 214"/>
                  <a:gd name="T68" fmla="*/ 212 w 212"/>
                  <a:gd name="T69" fmla="*/ 10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 h="214">
                    <a:moveTo>
                      <a:pt x="212" y="107"/>
                    </a:moveTo>
                    <a:lnTo>
                      <a:pt x="212" y="107"/>
                    </a:lnTo>
                    <a:lnTo>
                      <a:pt x="212" y="118"/>
                    </a:lnTo>
                    <a:lnTo>
                      <a:pt x="211" y="128"/>
                    </a:lnTo>
                    <a:lnTo>
                      <a:pt x="208" y="139"/>
                    </a:lnTo>
                    <a:lnTo>
                      <a:pt x="205" y="149"/>
                    </a:lnTo>
                    <a:lnTo>
                      <a:pt x="200" y="158"/>
                    </a:lnTo>
                    <a:lnTo>
                      <a:pt x="194" y="167"/>
                    </a:lnTo>
                    <a:lnTo>
                      <a:pt x="188" y="175"/>
                    </a:lnTo>
                    <a:lnTo>
                      <a:pt x="182" y="182"/>
                    </a:lnTo>
                    <a:lnTo>
                      <a:pt x="175" y="190"/>
                    </a:lnTo>
                    <a:lnTo>
                      <a:pt x="166" y="196"/>
                    </a:lnTo>
                    <a:lnTo>
                      <a:pt x="157" y="200"/>
                    </a:lnTo>
                    <a:lnTo>
                      <a:pt x="147" y="205"/>
                    </a:lnTo>
                    <a:lnTo>
                      <a:pt x="138" y="210"/>
                    </a:lnTo>
                    <a:lnTo>
                      <a:pt x="128" y="211"/>
                    </a:lnTo>
                    <a:lnTo>
                      <a:pt x="117" y="214"/>
                    </a:lnTo>
                    <a:lnTo>
                      <a:pt x="107" y="214"/>
                    </a:lnTo>
                    <a:lnTo>
                      <a:pt x="107" y="214"/>
                    </a:lnTo>
                    <a:lnTo>
                      <a:pt x="95" y="214"/>
                    </a:lnTo>
                    <a:lnTo>
                      <a:pt x="84" y="211"/>
                    </a:lnTo>
                    <a:lnTo>
                      <a:pt x="75" y="210"/>
                    </a:lnTo>
                    <a:lnTo>
                      <a:pt x="65" y="205"/>
                    </a:lnTo>
                    <a:lnTo>
                      <a:pt x="56" y="200"/>
                    </a:lnTo>
                    <a:lnTo>
                      <a:pt x="46" y="196"/>
                    </a:lnTo>
                    <a:lnTo>
                      <a:pt x="39" y="190"/>
                    </a:lnTo>
                    <a:lnTo>
                      <a:pt x="31" y="182"/>
                    </a:lnTo>
                    <a:lnTo>
                      <a:pt x="24" y="175"/>
                    </a:lnTo>
                    <a:lnTo>
                      <a:pt x="18" y="167"/>
                    </a:lnTo>
                    <a:lnTo>
                      <a:pt x="12" y="158"/>
                    </a:lnTo>
                    <a:lnTo>
                      <a:pt x="7" y="149"/>
                    </a:lnTo>
                    <a:lnTo>
                      <a:pt x="4" y="139"/>
                    </a:lnTo>
                    <a:lnTo>
                      <a:pt x="1" y="128"/>
                    </a:lnTo>
                    <a:lnTo>
                      <a:pt x="0" y="118"/>
                    </a:lnTo>
                    <a:lnTo>
                      <a:pt x="0" y="107"/>
                    </a:lnTo>
                    <a:lnTo>
                      <a:pt x="0" y="107"/>
                    </a:lnTo>
                    <a:lnTo>
                      <a:pt x="0" y="96"/>
                    </a:lnTo>
                    <a:lnTo>
                      <a:pt x="1" y="86"/>
                    </a:lnTo>
                    <a:lnTo>
                      <a:pt x="4" y="75"/>
                    </a:lnTo>
                    <a:lnTo>
                      <a:pt x="7" y="66"/>
                    </a:lnTo>
                    <a:lnTo>
                      <a:pt x="12" y="56"/>
                    </a:lnTo>
                    <a:lnTo>
                      <a:pt x="18" y="48"/>
                    </a:lnTo>
                    <a:lnTo>
                      <a:pt x="24" y="39"/>
                    </a:lnTo>
                    <a:lnTo>
                      <a:pt x="31" y="32"/>
                    </a:lnTo>
                    <a:lnTo>
                      <a:pt x="39" y="26"/>
                    </a:lnTo>
                    <a:lnTo>
                      <a:pt x="46" y="18"/>
                    </a:lnTo>
                    <a:lnTo>
                      <a:pt x="56" y="14"/>
                    </a:lnTo>
                    <a:lnTo>
                      <a:pt x="65" y="9"/>
                    </a:lnTo>
                    <a:lnTo>
                      <a:pt x="75" y="6"/>
                    </a:lnTo>
                    <a:lnTo>
                      <a:pt x="84" y="3"/>
                    </a:lnTo>
                    <a:lnTo>
                      <a:pt x="95" y="2"/>
                    </a:lnTo>
                    <a:lnTo>
                      <a:pt x="107" y="0"/>
                    </a:lnTo>
                    <a:lnTo>
                      <a:pt x="107" y="0"/>
                    </a:lnTo>
                    <a:lnTo>
                      <a:pt x="117" y="2"/>
                    </a:lnTo>
                    <a:lnTo>
                      <a:pt x="128" y="3"/>
                    </a:lnTo>
                    <a:lnTo>
                      <a:pt x="138" y="6"/>
                    </a:lnTo>
                    <a:lnTo>
                      <a:pt x="147" y="9"/>
                    </a:lnTo>
                    <a:lnTo>
                      <a:pt x="157" y="14"/>
                    </a:lnTo>
                    <a:lnTo>
                      <a:pt x="166" y="18"/>
                    </a:lnTo>
                    <a:lnTo>
                      <a:pt x="175" y="26"/>
                    </a:lnTo>
                    <a:lnTo>
                      <a:pt x="182" y="32"/>
                    </a:lnTo>
                    <a:lnTo>
                      <a:pt x="188" y="39"/>
                    </a:lnTo>
                    <a:lnTo>
                      <a:pt x="194" y="48"/>
                    </a:lnTo>
                    <a:lnTo>
                      <a:pt x="200" y="56"/>
                    </a:lnTo>
                    <a:lnTo>
                      <a:pt x="205" y="66"/>
                    </a:lnTo>
                    <a:lnTo>
                      <a:pt x="208" y="75"/>
                    </a:lnTo>
                    <a:lnTo>
                      <a:pt x="211" y="86"/>
                    </a:lnTo>
                    <a:lnTo>
                      <a:pt x="212" y="96"/>
                    </a:lnTo>
                    <a:lnTo>
                      <a:pt x="212" y="107"/>
                    </a:lnTo>
                    <a:lnTo>
                      <a:pt x="212" y="107"/>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4" name="Freeform 488">
                <a:extLst>
                  <a:ext uri="{FF2B5EF4-FFF2-40B4-BE49-F238E27FC236}">
                    <a16:creationId xmlns:a16="http://schemas.microsoft.com/office/drawing/2014/main" id="{4FFA70A1-8DA3-D1A2-779B-15B41CB11C8F}"/>
                  </a:ext>
                </a:extLst>
              </p:cNvPr>
              <p:cNvSpPr>
                <a:spLocks/>
              </p:cNvSpPr>
              <p:nvPr/>
            </p:nvSpPr>
            <p:spPr bwMode="auto">
              <a:xfrm>
                <a:off x="3196" y="2388"/>
                <a:ext cx="155" cy="154"/>
              </a:xfrm>
              <a:custGeom>
                <a:avLst/>
                <a:gdLst>
                  <a:gd name="T0" fmla="*/ 155 w 155"/>
                  <a:gd name="T1" fmla="*/ 77 h 154"/>
                  <a:gd name="T2" fmla="*/ 155 w 155"/>
                  <a:gd name="T3" fmla="*/ 77 h 154"/>
                  <a:gd name="T4" fmla="*/ 153 w 155"/>
                  <a:gd name="T5" fmla="*/ 92 h 154"/>
                  <a:gd name="T6" fmla="*/ 149 w 155"/>
                  <a:gd name="T7" fmla="*/ 107 h 154"/>
                  <a:gd name="T8" fmla="*/ 141 w 155"/>
                  <a:gd name="T9" fmla="*/ 121 h 154"/>
                  <a:gd name="T10" fmla="*/ 132 w 155"/>
                  <a:gd name="T11" fmla="*/ 131 h 154"/>
                  <a:gd name="T12" fmla="*/ 120 w 155"/>
                  <a:gd name="T13" fmla="*/ 142 h 154"/>
                  <a:gd name="T14" fmla="*/ 108 w 155"/>
                  <a:gd name="T15" fmla="*/ 148 h 154"/>
                  <a:gd name="T16" fmla="*/ 93 w 155"/>
                  <a:gd name="T17" fmla="*/ 152 h 154"/>
                  <a:gd name="T18" fmla="*/ 78 w 155"/>
                  <a:gd name="T19" fmla="*/ 154 h 154"/>
                  <a:gd name="T20" fmla="*/ 78 w 155"/>
                  <a:gd name="T21" fmla="*/ 154 h 154"/>
                  <a:gd name="T22" fmla="*/ 62 w 155"/>
                  <a:gd name="T23" fmla="*/ 152 h 154"/>
                  <a:gd name="T24" fmla="*/ 48 w 155"/>
                  <a:gd name="T25" fmla="*/ 148 h 154"/>
                  <a:gd name="T26" fmla="*/ 34 w 155"/>
                  <a:gd name="T27" fmla="*/ 142 h 154"/>
                  <a:gd name="T28" fmla="*/ 22 w 155"/>
                  <a:gd name="T29" fmla="*/ 131 h 154"/>
                  <a:gd name="T30" fmla="*/ 13 w 155"/>
                  <a:gd name="T31" fmla="*/ 121 h 154"/>
                  <a:gd name="T32" fmla="*/ 6 w 155"/>
                  <a:gd name="T33" fmla="*/ 107 h 154"/>
                  <a:gd name="T34" fmla="*/ 1 w 155"/>
                  <a:gd name="T35" fmla="*/ 92 h 154"/>
                  <a:gd name="T36" fmla="*/ 0 w 155"/>
                  <a:gd name="T37" fmla="*/ 77 h 154"/>
                  <a:gd name="T38" fmla="*/ 0 w 155"/>
                  <a:gd name="T39" fmla="*/ 77 h 154"/>
                  <a:gd name="T40" fmla="*/ 1 w 155"/>
                  <a:gd name="T41" fmla="*/ 62 h 154"/>
                  <a:gd name="T42" fmla="*/ 6 w 155"/>
                  <a:gd name="T43" fmla="*/ 47 h 154"/>
                  <a:gd name="T44" fmla="*/ 13 w 155"/>
                  <a:gd name="T45" fmla="*/ 33 h 154"/>
                  <a:gd name="T46" fmla="*/ 22 w 155"/>
                  <a:gd name="T47" fmla="*/ 23 h 154"/>
                  <a:gd name="T48" fmla="*/ 34 w 155"/>
                  <a:gd name="T49" fmla="*/ 12 h 154"/>
                  <a:gd name="T50" fmla="*/ 48 w 155"/>
                  <a:gd name="T51" fmla="*/ 6 h 154"/>
                  <a:gd name="T52" fmla="*/ 62 w 155"/>
                  <a:gd name="T53" fmla="*/ 2 h 154"/>
                  <a:gd name="T54" fmla="*/ 78 w 155"/>
                  <a:gd name="T55" fmla="*/ 0 h 154"/>
                  <a:gd name="T56" fmla="*/ 78 w 155"/>
                  <a:gd name="T57" fmla="*/ 0 h 154"/>
                  <a:gd name="T58" fmla="*/ 93 w 155"/>
                  <a:gd name="T59" fmla="*/ 2 h 154"/>
                  <a:gd name="T60" fmla="*/ 108 w 155"/>
                  <a:gd name="T61" fmla="*/ 6 h 154"/>
                  <a:gd name="T62" fmla="*/ 120 w 155"/>
                  <a:gd name="T63" fmla="*/ 12 h 154"/>
                  <a:gd name="T64" fmla="*/ 132 w 155"/>
                  <a:gd name="T65" fmla="*/ 23 h 154"/>
                  <a:gd name="T66" fmla="*/ 141 w 155"/>
                  <a:gd name="T67" fmla="*/ 33 h 154"/>
                  <a:gd name="T68" fmla="*/ 149 w 155"/>
                  <a:gd name="T69" fmla="*/ 47 h 154"/>
                  <a:gd name="T70" fmla="*/ 153 w 155"/>
                  <a:gd name="T71" fmla="*/ 62 h 154"/>
                  <a:gd name="T72" fmla="*/ 155 w 155"/>
                  <a:gd name="T73" fmla="*/ 77 h 154"/>
                  <a:gd name="T74" fmla="*/ 155 w 155"/>
                  <a:gd name="T75"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54">
                    <a:moveTo>
                      <a:pt x="155" y="77"/>
                    </a:moveTo>
                    <a:lnTo>
                      <a:pt x="155" y="77"/>
                    </a:lnTo>
                    <a:lnTo>
                      <a:pt x="153" y="92"/>
                    </a:lnTo>
                    <a:lnTo>
                      <a:pt x="149" y="107"/>
                    </a:lnTo>
                    <a:lnTo>
                      <a:pt x="141" y="121"/>
                    </a:lnTo>
                    <a:lnTo>
                      <a:pt x="132" y="131"/>
                    </a:lnTo>
                    <a:lnTo>
                      <a:pt x="120" y="142"/>
                    </a:lnTo>
                    <a:lnTo>
                      <a:pt x="108" y="148"/>
                    </a:lnTo>
                    <a:lnTo>
                      <a:pt x="93" y="152"/>
                    </a:lnTo>
                    <a:lnTo>
                      <a:pt x="78" y="154"/>
                    </a:lnTo>
                    <a:lnTo>
                      <a:pt x="78" y="154"/>
                    </a:lnTo>
                    <a:lnTo>
                      <a:pt x="62" y="152"/>
                    </a:lnTo>
                    <a:lnTo>
                      <a:pt x="48" y="148"/>
                    </a:lnTo>
                    <a:lnTo>
                      <a:pt x="34" y="142"/>
                    </a:lnTo>
                    <a:lnTo>
                      <a:pt x="22" y="131"/>
                    </a:lnTo>
                    <a:lnTo>
                      <a:pt x="13" y="121"/>
                    </a:lnTo>
                    <a:lnTo>
                      <a:pt x="6" y="107"/>
                    </a:lnTo>
                    <a:lnTo>
                      <a:pt x="1" y="92"/>
                    </a:lnTo>
                    <a:lnTo>
                      <a:pt x="0" y="77"/>
                    </a:lnTo>
                    <a:lnTo>
                      <a:pt x="0" y="77"/>
                    </a:lnTo>
                    <a:lnTo>
                      <a:pt x="1" y="62"/>
                    </a:lnTo>
                    <a:lnTo>
                      <a:pt x="6" y="47"/>
                    </a:lnTo>
                    <a:lnTo>
                      <a:pt x="13" y="33"/>
                    </a:lnTo>
                    <a:lnTo>
                      <a:pt x="22" y="23"/>
                    </a:lnTo>
                    <a:lnTo>
                      <a:pt x="34" y="12"/>
                    </a:lnTo>
                    <a:lnTo>
                      <a:pt x="48" y="6"/>
                    </a:lnTo>
                    <a:lnTo>
                      <a:pt x="62" y="2"/>
                    </a:lnTo>
                    <a:lnTo>
                      <a:pt x="78" y="0"/>
                    </a:lnTo>
                    <a:lnTo>
                      <a:pt x="78" y="0"/>
                    </a:lnTo>
                    <a:lnTo>
                      <a:pt x="93" y="2"/>
                    </a:lnTo>
                    <a:lnTo>
                      <a:pt x="108" y="6"/>
                    </a:lnTo>
                    <a:lnTo>
                      <a:pt x="120" y="12"/>
                    </a:lnTo>
                    <a:lnTo>
                      <a:pt x="132" y="23"/>
                    </a:lnTo>
                    <a:lnTo>
                      <a:pt x="141" y="33"/>
                    </a:lnTo>
                    <a:lnTo>
                      <a:pt x="149" y="47"/>
                    </a:lnTo>
                    <a:lnTo>
                      <a:pt x="153" y="62"/>
                    </a:lnTo>
                    <a:lnTo>
                      <a:pt x="155" y="77"/>
                    </a:lnTo>
                    <a:lnTo>
                      <a:pt x="155" y="77"/>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5" name="Freeform 489">
                <a:extLst>
                  <a:ext uri="{FF2B5EF4-FFF2-40B4-BE49-F238E27FC236}">
                    <a16:creationId xmlns:a16="http://schemas.microsoft.com/office/drawing/2014/main" id="{C838FA05-1C2E-9586-E4DA-33BE2A57F7C9}"/>
                  </a:ext>
                </a:extLst>
              </p:cNvPr>
              <p:cNvSpPr>
                <a:spLocks/>
              </p:cNvSpPr>
              <p:nvPr/>
            </p:nvSpPr>
            <p:spPr bwMode="auto">
              <a:xfrm>
                <a:off x="2624" y="2608"/>
                <a:ext cx="261" cy="261"/>
              </a:xfrm>
              <a:custGeom>
                <a:avLst/>
                <a:gdLst>
                  <a:gd name="T0" fmla="*/ 261 w 261"/>
                  <a:gd name="T1" fmla="*/ 130 h 261"/>
                  <a:gd name="T2" fmla="*/ 258 w 261"/>
                  <a:gd name="T3" fmla="*/ 157 h 261"/>
                  <a:gd name="T4" fmla="*/ 251 w 261"/>
                  <a:gd name="T5" fmla="*/ 181 h 261"/>
                  <a:gd name="T6" fmla="*/ 239 w 261"/>
                  <a:gd name="T7" fmla="*/ 204 h 261"/>
                  <a:gd name="T8" fmla="*/ 224 w 261"/>
                  <a:gd name="T9" fmla="*/ 223 h 261"/>
                  <a:gd name="T10" fmla="*/ 204 w 261"/>
                  <a:gd name="T11" fmla="*/ 238 h 261"/>
                  <a:gd name="T12" fmla="*/ 181 w 261"/>
                  <a:gd name="T13" fmla="*/ 250 h 261"/>
                  <a:gd name="T14" fmla="*/ 157 w 261"/>
                  <a:gd name="T15" fmla="*/ 258 h 261"/>
                  <a:gd name="T16" fmla="*/ 130 w 261"/>
                  <a:gd name="T17" fmla="*/ 261 h 261"/>
                  <a:gd name="T18" fmla="*/ 117 w 261"/>
                  <a:gd name="T19" fmla="*/ 261 h 261"/>
                  <a:gd name="T20" fmla="*/ 92 w 261"/>
                  <a:gd name="T21" fmla="*/ 255 h 261"/>
                  <a:gd name="T22" fmla="*/ 68 w 261"/>
                  <a:gd name="T23" fmla="*/ 246 h 261"/>
                  <a:gd name="T24" fmla="*/ 47 w 261"/>
                  <a:gd name="T25" fmla="*/ 231 h 261"/>
                  <a:gd name="T26" fmla="*/ 29 w 261"/>
                  <a:gd name="T27" fmla="*/ 214 h 261"/>
                  <a:gd name="T28" fmla="*/ 16 w 261"/>
                  <a:gd name="T29" fmla="*/ 193 h 261"/>
                  <a:gd name="T30" fmla="*/ 5 w 261"/>
                  <a:gd name="T31" fmla="*/ 169 h 261"/>
                  <a:gd name="T32" fmla="*/ 0 w 261"/>
                  <a:gd name="T33" fmla="*/ 143 h 261"/>
                  <a:gd name="T34" fmla="*/ 0 w 261"/>
                  <a:gd name="T35" fmla="*/ 130 h 261"/>
                  <a:gd name="T36" fmla="*/ 2 w 261"/>
                  <a:gd name="T37" fmla="*/ 104 h 261"/>
                  <a:gd name="T38" fmla="*/ 10 w 261"/>
                  <a:gd name="T39" fmla="*/ 80 h 261"/>
                  <a:gd name="T40" fmla="*/ 22 w 261"/>
                  <a:gd name="T41" fmla="*/ 57 h 261"/>
                  <a:gd name="T42" fmla="*/ 38 w 261"/>
                  <a:gd name="T43" fmla="*/ 38 h 261"/>
                  <a:gd name="T44" fmla="*/ 58 w 261"/>
                  <a:gd name="T45" fmla="*/ 21 h 261"/>
                  <a:gd name="T46" fmla="*/ 80 w 261"/>
                  <a:gd name="T47" fmla="*/ 9 h 261"/>
                  <a:gd name="T48" fmla="*/ 104 w 261"/>
                  <a:gd name="T49" fmla="*/ 2 h 261"/>
                  <a:gd name="T50" fmla="*/ 130 w 261"/>
                  <a:gd name="T51" fmla="*/ 0 h 261"/>
                  <a:gd name="T52" fmla="*/ 144 w 261"/>
                  <a:gd name="T53" fmla="*/ 0 h 261"/>
                  <a:gd name="T54" fmla="*/ 169 w 261"/>
                  <a:gd name="T55" fmla="*/ 5 h 261"/>
                  <a:gd name="T56" fmla="*/ 193 w 261"/>
                  <a:gd name="T57" fmla="*/ 15 h 261"/>
                  <a:gd name="T58" fmla="*/ 215 w 261"/>
                  <a:gd name="T59" fmla="*/ 29 h 261"/>
                  <a:gd name="T60" fmla="*/ 231 w 261"/>
                  <a:gd name="T61" fmla="*/ 47 h 261"/>
                  <a:gd name="T62" fmla="*/ 246 w 261"/>
                  <a:gd name="T63" fmla="*/ 68 h 261"/>
                  <a:gd name="T64" fmla="*/ 255 w 261"/>
                  <a:gd name="T65" fmla="*/ 92 h 261"/>
                  <a:gd name="T66" fmla="*/ 261 w 261"/>
                  <a:gd name="T67" fmla="*/ 118 h 261"/>
                  <a:gd name="T68" fmla="*/ 261 w 261"/>
                  <a:gd name="T69" fmla="*/ 13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1" h="261">
                    <a:moveTo>
                      <a:pt x="261" y="130"/>
                    </a:moveTo>
                    <a:lnTo>
                      <a:pt x="261" y="130"/>
                    </a:lnTo>
                    <a:lnTo>
                      <a:pt x="261" y="143"/>
                    </a:lnTo>
                    <a:lnTo>
                      <a:pt x="258" y="157"/>
                    </a:lnTo>
                    <a:lnTo>
                      <a:pt x="255" y="169"/>
                    </a:lnTo>
                    <a:lnTo>
                      <a:pt x="251" y="181"/>
                    </a:lnTo>
                    <a:lnTo>
                      <a:pt x="246" y="193"/>
                    </a:lnTo>
                    <a:lnTo>
                      <a:pt x="239" y="204"/>
                    </a:lnTo>
                    <a:lnTo>
                      <a:pt x="231" y="214"/>
                    </a:lnTo>
                    <a:lnTo>
                      <a:pt x="224" y="223"/>
                    </a:lnTo>
                    <a:lnTo>
                      <a:pt x="215" y="231"/>
                    </a:lnTo>
                    <a:lnTo>
                      <a:pt x="204" y="238"/>
                    </a:lnTo>
                    <a:lnTo>
                      <a:pt x="193" y="246"/>
                    </a:lnTo>
                    <a:lnTo>
                      <a:pt x="181" y="250"/>
                    </a:lnTo>
                    <a:lnTo>
                      <a:pt x="169" y="255"/>
                    </a:lnTo>
                    <a:lnTo>
                      <a:pt x="157" y="258"/>
                    </a:lnTo>
                    <a:lnTo>
                      <a:pt x="144" y="261"/>
                    </a:lnTo>
                    <a:lnTo>
                      <a:pt x="130" y="261"/>
                    </a:lnTo>
                    <a:lnTo>
                      <a:pt x="130" y="261"/>
                    </a:lnTo>
                    <a:lnTo>
                      <a:pt x="117" y="261"/>
                    </a:lnTo>
                    <a:lnTo>
                      <a:pt x="104" y="258"/>
                    </a:lnTo>
                    <a:lnTo>
                      <a:pt x="92" y="255"/>
                    </a:lnTo>
                    <a:lnTo>
                      <a:pt x="80" y="250"/>
                    </a:lnTo>
                    <a:lnTo>
                      <a:pt x="68" y="246"/>
                    </a:lnTo>
                    <a:lnTo>
                      <a:pt x="58" y="238"/>
                    </a:lnTo>
                    <a:lnTo>
                      <a:pt x="47" y="231"/>
                    </a:lnTo>
                    <a:lnTo>
                      <a:pt x="38" y="223"/>
                    </a:lnTo>
                    <a:lnTo>
                      <a:pt x="29" y="214"/>
                    </a:lnTo>
                    <a:lnTo>
                      <a:pt x="22" y="204"/>
                    </a:lnTo>
                    <a:lnTo>
                      <a:pt x="16" y="193"/>
                    </a:lnTo>
                    <a:lnTo>
                      <a:pt x="10" y="181"/>
                    </a:lnTo>
                    <a:lnTo>
                      <a:pt x="5" y="169"/>
                    </a:lnTo>
                    <a:lnTo>
                      <a:pt x="2" y="157"/>
                    </a:lnTo>
                    <a:lnTo>
                      <a:pt x="0" y="143"/>
                    </a:lnTo>
                    <a:lnTo>
                      <a:pt x="0" y="130"/>
                    </a:lnTo>
                    <a:lnTo>
                      <a:pt x="0" y="130"/>
                    </a:lnTo>
                    <a:lnTo>
                      <a:pt x="0" y="118"/>
                    </a:lnTo>
                    <a:lnTo>
                      <a:pt x="2" y="104"/>
                    </a:lnTo>
                    <a:lnTo>
                      <a:pt x="5" y="92"/>
                    </a:lnTo>
                    <a:lnTo>
                      <a:pt x="10" y="80"/>
                    </a:lnTo>
                    <a:lnTo>
                      <a:pt x="16" y="68"/>
                    </a:lnTo>
                    <a:lnTo>
                      <a:pt x="22" y="57"/>
                    </a:lnTo>
                    <a:lnTo>
                      <a:pt x="29" y="47"/>
                    </a:lnTo>
                    <a:lnTo>
                      <a:pt x="38" y="38"/>
                    </a:lnTo>
                    <a:lnTo>
                      <a:pt x="47" y="29"/>
                    </a:lnTo>
                    <a:lnTo>
                      <a:pt x="58" y="21"/>
                    </a:lnTo>
                    <a:lnTo>
                      <a:pt x="68" y="15"/>
                    </a:lnTo>
                    <a:lnTo>
                      <a:pt x="80" y="9"/>
                    </a:lnTo>
                    <a:lnTo>
                      <a:pt x="92" y="5"/>
                    </a:lnTo>
                    <a:lnTo>
                      <a:pt x="104" y="2"/>
                    </a:lnTo>
                    <a:lnTo>
                      <a:pt x="117" y="0"/>
                    </a:lnTo>
                    <a:lnTo>
                      <a:pt x="130" y="0"/>
                    </a:lnTo>
                    <a:lnTo>
                      <a:pt x="130" y="0"/>
                    </a:lnTo>
                    <a:lnTo>
                      <a:pt x="144" y="0"/>
                    </a:lnTo>
                    <a:lnTo>
                      <a:pt x="157" y="2"/>
                    </a:lnTo>
                    <a:lnTo>
                      <a:pt x="169" y="5"/>
                    </a:lnTo>
                    <a:lnTo>
                      <a:pt x="181" y="9"/>
                    </a:lnTo>
                    <a:lnTo>
                      <a:pt x="193" y="15"/>
                    </a:lnTo>
                    <a:lnTo>
                      <a:pt x="204" y="21"/>
                    </a:lnTo>
                    <a:lnTo>
                      <a:pt x="215" y="29"/>
                    </a:lnTo>
                    <a:lnTo>
                      <a:pt x="224" y="38"/>
                    </a:lnTo>
                    <a:lnTo>
                      <a:pt x="231" y="47"/>
                    </a:lnTo>
                    <a:lnTo>
                      <a:pt x="239" y="57"/>
                    </a:lnTo>
                    <a:lnTo>
                      <a:pt x="246" y="68"/>
                    </a:lnTo>
                    <a:lnTo>
                      <a:pt x="251" y="80"/>
                    </a:lnTo>
                    <a:lnTo>
                      <a:pt x="255" y="92"/>
                    </a:lnTo>
                    <a:lnTo>
                      <a:pt x="258" y="104"/>
                    </a:lnTo>
                    <a:lnTo>
                      <a:pt x="261" y="118"/>
                    </a:lnTo>
                    <a:lnTo>
                      <a:pt x="261" y="130"/>
                    </a:lnTo>
                    <a:lnTo>
                      <a:pt x="261" y="130"/>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6" name="Freeform 490">
                <a:extLst>
                  <a:ext uri="{FF2B5EF4-FFF2-40B4-BE49-F238E27FC236}">
                    <a16:creationId xmlns:a16="http://schemas.microsoft.com/office/drawing/2014/main" id="{9EA765F6-F093-5AA1-3840-2291FFD0742E}"/>
                  </a:ext>
                </a:extLst>
              </p:cNvPr>
              <p:cNvSpPr>
                <a:spLocks/>
              </p:cNvSpPr>
              <p:nvPr/>
            </p:nvSpPr>
            <p:spPr bwMode="auto">
              <a:xfrm>
                <a:off x="2582" y="2500"/>
                <a:ext cx="181" cy="182"/>
              </a:xfrm>
              <a:custGeom>
                <a:avLst/>
                <a:gdLst>
                  <a:gd name="T0" fmla="*/ 181 w 181"/>
                  <a:gd name="T1" fmla="*/ 90 h 182"/>
                  <a:gd name="T2" fmla="*/ 181 w 181"/>
                  <a:gd name="T3" fmla="*/ 90 h 182"/>
                  <a:gd name="T4" fmla="*/ 181 w 181"/>
                  <a:gd name="T5" fmla="*/ 101 h 182"/>
                  <a:gd name="T6" fmla="*/ 180 w 181"/>
                  <a:gd name="T7" fmla="*/ 110 h 182"/>
                  <a:gd name="T8" fmla="*/ 175 w 181"/>
                  <a:gd name="T9" fmla="*/ 126 h 182"/>
                  <a:gd name="T10" fmla="*/ 166 w 181"/>
                  <a:gd name="T11" fmla="*/ 141 h 182"/>
                  <a:gd name="T12" fmla="*/ 156 w 181"/>
                  <a:gd name="T13" fmla="*/ 155 h 182"/>
                  <a:gd name="T14" fmla="*/ 142 w 181"/>
                  <a:gd name="T15" fmla="*/ 165 h 182"/>
                  <a:gd name="T16" fmla="*/ 127 w 181"/>
                  <a:gd name="T17" fmla="*/ 174 h 182"/>
                  <a:gd name="T18" fmla="*/ 109 w 181"/>
                  <a:gd name="T19" fmla="*/ 179 h 182"/>
                  <a:gd name="T20" fmla="*/ 100 w 181"/>
                  <a:gd name="T21" fmla="*/ 180 h 182"/>
                  <a:gd name="T22" fmla="*/ 91 w 181"/>
                  <a:gd name="T23" fmla="*/ 182 h 182"/>
                  <a:gd name="T24" fmla="*/ 91 w 181"/>
                  <a:gd name="T25" fmla="*/ 182 h 182"/>
                  <a:gd name="T26" fmla="*/ 82 w 181"/>
                  <a:gd name="T27" fmla="*/ 180 h 182"/>
                  <a:gd name="T28" fmla="*/ 73 w 181"/>
                  <a:gd name="T29" fmla="*/ 179 h 182"/>
                  <a:gd name="T30" fmla="*/ 56 w 181"/>
                  <a:gd name="T31" fmla="*/ 174 h 182"/>
                  <a:gd name="T32" fmla="*/ 39 w 181"/>
                  <a:gd name="T33" fmla="*/ 165 h 182"/>
                  <a:gd name="T34" fmla="*/ 27 w 181"/>
                  <a:gd name="T35" fmla="*/ 155 h 182"/>
                  <a:gd name="T36" fmla="*/ 15 w 181"/>
                  <a:gd name="T37" fmla="*/ 141 h 182"/>
                  <a:gd name="T38" fmla="*/ 8 w 181"/>
                  <a:gd name="T39" fmla="*/ 126 h 182"/>
                  <a:gd name="T40" fmla="*/ 2 w 181"/>
                  <a:gd name="T41" fmla="*/ 110 h 182"/>
                  <a:gd name="T42" fmla="*/ 0 w 181"/>
                  <a:gd name="T43" fmla="*/ 101 h 182"/>
                  <a:gd name="T44" fmla="*/ 0 w 181"/>
                  <a:gd name="T45" fmla="*/ 90 h 182"/>
                  <a:gd name="T46" fmla="*/ 0 w 181"/>
                  <a:gd name="T47" fmla="*/ 90 h 182"/>
                  <a:gd name="T48" fmla="*/ 0 w 181"/>
                  <a:gd name="T49" fmla="*/ 81 h 182"/>
                  <a:gd name="T50" fmla="*/ 2 w 181"/>
                  <a:gd name="T51" fmla="*/ 72 h 182"/>
                  <a:gd name="T52" fmla="*/ 8 w 181"/>
                  <a:gd name="T53" fmla="*/ 55 h 182"/>
                  <a:gd name="T54" fmla="*/ 15 w 181"/>
                  <a:gd name="T55" fmla="*/ 40 h 182"/>
                  <a:gd name="T56" fmla="*/ 27 w 181"/>
                  <a:gd name="T57" fmla="*/ 27 h 182"/>
                  <a:gd name="T58" fmla="*/ 39 w 181"/>
                  <a:gd name="T59" fmla="*/ 16 h 182"/>
                  <a:gd name="T60" fmla="*/ 56 w 181"/>
                  <a:gd name="T61" fmla="*/ 7 h 182"/>
                  <a:gd name="T62" fmla="*/ 73 w 181"/>
                  <a:gd name="T63" fmla="*/ 1 h 182"/>
                  <a:gd name="T64" fmla="*/ 82 w 181"/>
                  <a:gd name="T65" fmla="*/ 1 h 182"/>
                  <a:gd name="T66" fmla="*/ 91 w 181"/>
                  <a:gd name="T67" fmla="*/ 0 h 182"/>
                  <a:gd name="T68" fmla="*/ 91 w 181"/>
                  <a:gd name="T69" fmla="*/ 0 h 182"/>
                  <a:gd name="T70" fmla="*/ 100 w 181"/>
                  <a:gd name="T71" fmla="*/ 1 h 182"/>
                  <a:gd name="T72" fmla="*/ 109 w 181"/>
                  <a:gd name="T73" fmla="*/ 1 h 182"/>
                  <a:gd name="T74" fmla="*/ 127 w 181"/>
                  <a:gd name="T75" fmla="*/ 7 h 182"/>
                  <a:gd name="T76" fmla="*/ 142 w 181"/>
                  <a:gd name="T77" fmla="*/ 16 h 182"/>
                  <a:gd name="T78" fmla="*/ 156 w 181"/>
                  <a:gd name="T79" fmla="*/ 27 h 182"/>
                  <a:gd name="T80" fmla="*/ 166 w 181"/>
                  <a:gd name="T81" fmla="*/ 40 h 182"/>
                  <a:gd name="T82" fmla="*/ 175 w 181"/>
                  <a:gd name="T83" fmla="*/ 55 h 182"/>
                  <a:gd name="T84" fmla="*/ 180 w 181"/>
                  <a:gd name="T85" fmla="*/ 72 h 182"/>
                  <a:gd name="T86" fmla="*/ 181 w 181"/>
                  <a:gd name="T87" fmla="*/ 81 h 182"/>
                  <a:gd name="T88" fmla="*/ 181 w 181"/>
                  <a:gd name="T89" fmla="*/ 90 h 182"/>
                  <a:gd name="T90" fmla="*/ 181 w 181"/>
                  <a:gd name="T91" fmla="*/ 9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82">
                    <a:moveTo>
                      <a:pt x="181" y="90"/>
                    </a:moveTo>
                    <a:lnTo>
                      <a:pt x="181" y="90"/>
                    </a:lnTo>
                    <a:lnTo>
                      <a:pt x="181" y="101"/>
                    </a:lnTo>
                    <a:lnTo>
                      <a:pt x="180" y="110"/>
                    </a:lnTo>
                    <a:lnTo>
                      <a:pt x="175" y="126"/>
                    </a:lnTo>
                    <a:lnTo>
                      <a:pt x="166" y="141"/>
                    </a:lnTo>
                    <a:lnTo>
                      <a:pt x="156" y="155"/>
                    </a:lnTo>
                    <a:lnTo>
                      <a:pt x="142" y="165"/>
                    </a:lnTo>
                    <a:lnTo>
                      <a:pt x="127" y="174"/>
                    </a:lnTo>
                    <a:lnTo>
                      <a:pt x="109" y="179"/>
                    </a:lnTo>
                    <a:lnTo>
                      <a:pt x="100" y="180"/>
                    </a:lnTo>
                    <a:lnTo>
                      <a:pt x="91" y="182"/>
                    </a:lnTo>
                    <a:lnTo>
                      <a:pt x="91" y="182"/>
                    </a:lnTo>
                    <a:lnTo>
                      <a:pt x="82" y="180"/>
                    </a:lnTo>
                    <a:lnTo>
                      <a:pt x="73" y="179"/>
                    </a:lnTo>
                    <a:lnTo>
                      <a:pt x="56" y="174"/>
                    </a:lnTo>
                    <a:lnTo>
                      <a:pt x="39" y="165"/>
                    </a:lnTo>
                    <a:lnTo>
                      <a:pt x="27" y="155"/>
                    </a:lnTo>
                    <a:lnTo>
                      <a:pt x="15" y="141"/>
                    </a:lnTo>
                    <a:lnTo>
                      <a:pt x="8" y="126"/>
                    </a:lnTo>
                    <a:lnTo>
                      <a:pt x="2" y="110"/>
                    </a:lnTo>
                    <a:lnTo>
                      <a:pt x="0" y="101"/>
                    </a:lnTo>
                    <a:lnTo>
                      <a:pt x="0" y="90"/>
                    </a:lnTo>
                    <a:lnTo>
                      <a:pt x="0" y="90"/>
                    </a:lnTo>
                    <a:lnTo>
                      <a:pt x="0" y="81"/>
                    </a:lnTo>
                    <a:lnTo>
                      <a:pt x="2" y="72"/>
                    </a:lnTo>
                    <a:lnTo>
                      <a:pt x="8" y="55"/>
                    </a:lnTo>
                    <a:lnTo>
                      <a:pt x="15" y="40"/>
                    </a:lnTo>
                    <a:lnTo>
                      <a:pt x="27" y="27"/>
                    </a:lnTo>
                    <a:lnTo>
                      <a:pt x="39" y="16"/>
                    </a:lnTo>
                    <a:lnTo>
                      <a:pt x="56" y="7"/>
                    </a:lnTo>
                    <a:lnTo>
                      <a:pt x="73" y="1"/>
                    </a:lnTo>
                    <a:lnTo>
                      <a:pt x="82" y="1"/>
                    </a:lnTo>
                    <a:lnTo>
                      <a:pt x="91" y="0"/>
                    </a:lnTo>
                    <a:lnTo>
                      <a:pt x="91" y="0"/>
                    </a:lnTo>
                    <a:lnTo>
                      <a:pt x="100" y="1"/>
                    </a:lnTo>
                    <a:lnTo>
                      <a:pt x="109" y="1"/>
                    </a:lnTo>
                    <a:lnTo>
                      <a:pt x="127" y="7"/>
                    </a:lnTo>
                    <a:lnTo>
                      <a:pt x="142" y="16"/>
                    </a:lnTo>
                    <a:lnTo>
                      <a:pt x="156" y="27"/>
                    </a:lnTo>
                    <a:lnTo>
                      <a:pt x="166" y="40"/>
                    </a:lnTo>
                    <a:lnTo>
                      <a:pt x="175" y="55"/>
                    </a:lnTo>
                    <a:lnTo>
                      <a:pt x="180" y="72"/>
                    </a:lnTo>
                    <a:lnTo>
                      <a:pt x="181" y="81"/>
                    </a:lnTo>
                    <a:lnTo>
                      <a:pt x="181" y="90"/>
                    </a:lnTo>
                    <a:lnTo>
                      <a:pt x="181" y="90"/>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7" name="Freeform 491">
                <a:extLst>
                  <a:ext uri="{FF2B5EF4-FFF2-40B4-BE49-F238E27FC236}">
                    <a16:creationId xmlns:a16="http://schemas.microsoft.com/office/drawing/2014/main" id="{CAA4FD0D-AE42-B2CF-6BE6-4ABDF0F54B52}"/>
                  </a:ext>
                </a:extLst>
              </p:cNvPr>
              <p:cNvSpPr>
                <a:spLocks/>
              </p:cNvSpPr>
              <p:nvPr/>
            </p:nvSpPr>
            <p:spPr bwMode="auto">
              <a:xfrm>
                <a:off x="2867" y="2047"/>
                <a:ext cx="229" cy="231"/>
              </a:xfrm>
              <a:custGeom>
                <a:avLst/>
                <a:gdLst>
                  <a:gd name="T0" fmla="*/ 229 w 229"/>
                  <a:gd name="T1" fmla="*/ 115 h 231"/>
                  <a:gd name="T2" fmla="*/ 228 w 229"/>
                  <a:gd name="T3" fmla="*/ 139 h 231"/>
                  <a:gd name="T4" fmla="*/ 220 w 229"/>
                  <a:gd name="T5" fmla="*/ 160 h 231"/>
                  <a:gd name="T6" fmla="*/ 210 w 229"/>
                  <a:gd name="T7" fmla="*/ 180 h 231"/>
                  <a:gd name="T8" fmla="*/ 196 w 229"/>
                  <a:gd name="T9" fmla="*/ 196 h 231"/>
                  <a:gd name="T10" fmla="*/ 180 w 229"/>
                  <a:gd name="T11" fmla="*/ 211 h 231"/>
                  <a:gd name="T12" fmla="*/ 160 w 229"/>
                  <a:gd name="T13" fmla="*/ 222 h 231"/>
                  <a:gd name="T14" fmla="*/ 137 w 229"/>
                  <a:gd name="T15" fmla="*/ 228 h 231"/>
                  <a:gd name="T16" fmla="*/ 115 w 229"/>
                  <a:gd name="T17" fmla="*/ 231 h 231"/>
                  <a:gd name="T18" fmla="*/ 103 w 229"/>
                  <a:gd name="T19" fmla="*/ 230 h 231"/>
                  <a:gd name="T20" fmla="*/ 80 w 229"/>
                  <a:gd name="T21" fmla="*/ 225 h 231"/>
                  <a:gd name="T22" fmla="*/ 60 w 229"/>
                  <a:gd name="T23" fmla="*/ 217 h 231"/>
                  <a:gd name="T24" fmla="*/ 41 w 229"/>
                  <a:gd name="T25" fmla="*/ 204 h 231"/>
                  <a:gd name="T26" fmla="*/ 26 w 229"/>
                  <a:gd name="T27" fmla="*/ 189 h 231"/>
                  <a:gd name="T28" fmla="*/ 14 w 229"/>
                  <a:gd name="T29" fmla="*/ 171 h 231"/>
                  <a:gd name="T30" fmla="*/ 5 w 229"/>
                  <a:gd name="T31" fmla="*/ 150 h 231"/>
                  <a:gd name="T32" fmla="*/ 0 w 229"/>
                  <a:gd name="T33" fmla="*/ 127 h 231"/>
                  <a:gd name="T34" fmla="*/ 0 w 229"/>
                  <a:gd name="T35" fmla="*/ 115 h 231"/>
                  <a:gd name="T36" fmla="*/ 2 w 229"/>
                  <a:gd name="T37" fmla="*/ 92 h 231"/>
                  <a:gd name="T38" fmla="*/ 9 w 229"/>
                  <a:gd name="T39" fmla="*/ 71 h 231"/>
                  <a:gd name="T40" fmla="*/ 20 w 229"/>
                  <a:gd name="T41" fmla="*/ 52 h 231"/>
                  <a:gd name="T42" fmla="*/ 33 w 229"/>
                  <a:gd name="T43" fmla="*/ 34 h 231"/>
                  <a:gd name="T44" fmla="*/ 50 w 229"/>
                  <a:gd name="T45" fmla="*/ 20 h 231"/>
                  <a:gd name="T46" fmla="*/ 69 w 229"/>
                  <a:gd name="T47" fmla="*/ 9 h 231"/>
                  <a:gd name="T48" fmla="*/ 92 w 229"/>
                  <a:gd name="T49" fmla="*/ 3 h 231"/>
                  <a:gd name="T50" fmla="*/ 115 w 229"/>
                  <a:gd name="T51" fmla="*/ 0 h 231"/>
                  <a:gd name="T52" fmla="*/ 127 w 229"/>
                  <a:gd name="T53" fmla="*/ 0 h 231"/>
                  <a:gd name="T54" fmla="*/ 149 w 229"/>
                  <a:gd name="T55" fmla="*/ 6 h 231"/>
                  <a:gd name="T56" fmla="*/ 169 w 229"/>
                  <a:gd name="T57" fmla="*/ 14 h 231"/>
                  <a:gd name="T58" fmla="*/ 189 w 229"/>
                  <a:gd name="T59" fmla="*/ 28 h 231"/>
                  <a:gd name="T60" fmla="*/ 204 w 229"/>
                  <a:gd name="T61" fmla="*/ 43 h 231"/>
                  <a:gd name="T62" fmla="*/ 216 w 229"/>
                  <a:gd name="T63" fmla="*/ 61 h 231"/>
                  <a:gd name="T64" fmla="*/ 225 w 229"/>
                  <a:gd name="T65" fmla="*/ 82 h 231"/>
                  <a:gd name="T66" fmla="*/ 229 w 229"/>
                  <a:gd name="T67" fmla="*/ 104 h 231"/>
                  <a:gd name="T68" fmla="*/ 229 w 229"/>
                  <a:gd name="T69" fmla="*/ 11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231">
                    <a:moveTo>
                      <a:pt x="229" y="115"/>
                    </a:moveTo>
                    <a:lnTo>
                      <a:pt x="229" y="115"/>
                    </a:lnTo>
                    <a:lnTo>
                      <a:pt x="229" y="127"/>
                    </a:lnTo>
                    <a:lnTo>
                      <a:pt x="228" y="139"/>
                    </a:lnTo>
                    <a:lnTo>
                      <a:pt x="225" y="150"/>
                    </a:lnTo>
                    <a:lnTo>
                      <a:pt x="220" y="160"/>
                    </a:lnTo>
                    <a:lnTo>
                      <a:pt x="216" y="171"/>
                    </a:lnTo>
                    <a:lnTo>
                      <a:pt x="210" y="180"/>
                    </a:lnTo>
                    <a:lnTo>
                      <a:pt x="204" y="189"/>
                    </a:lnTo>
                    <a:lnTo>
                      <a:pt x="196" y="196"/>
                    </a:lnTo>
                    <a:lnTo>
                      <a:pt x="189" y="204"/>
                    </a:lnTo>
                    <a:lnTo>
                      <a:pt x="180" y="211"/>
                    </a:lnTo>
                    <a:lnTo>
                      <a:pt x="169" y="217"/>
                    </a:lnTo>
                    <a:lnTo>
                      <a:pt x="160" y="222"/>
                    </a:lnTo>
                    <a:lnTo>
                      <a:pt x="149" y="225"/>
                    </a:lnTo>
                    <a:lnTo>
                      <a:pt x="137" y="228"/>
                    </a:lnTo>
                    <a:lnTo>
                      <a:pt x="127" y="230"/>
                    </a:lnTo>
                    <a:lnTo>
                      <a:pt x="115" y="231"/>
                    </a:lnTo>
                    <a:lnTo>
                      <a:pt x="115" y="231"/>
                    </a:lnTo>
                    <a:lnTo>
                      <a:pt x="103" y="230"/>
                    </a:lnTo>
                    <a:lnTo>
                      <a:pt x="92" y="228"/>
                    </a:lnTo>
                    <a:lnTo>
                      <a:pt x="80" y="225"/>
                    </a:lnTo>
                    <a:lnTo>
                      <a:pt x="69" y="222"/>
                    </a:lnTo>
                    <a:lnTo>
                      <a:pt x="60" y="217"/>
                    </a:lnTo>
                    <a:lnTo>
                      <a:pt x="50" y="211"/>
                    </a:lnTo>
                    <a:lnTo>
                      <a:pt x="41" y="204"/>
                    </a:lnTo>
                    <a:lnTo>
                      <a:pt x="33" y="196"/>
                    </a:lnTo>
                    <a:lnTo>
                      <a:pt x="26" y="189"/>
                    </a:lnTo>
                    <a:lnTo>
                      <a:pt x="20" y="180"/>
                    </a:lnTo>
                    <a:lnTo>
                      <a:pt x="14" y="171"/>
                    </a:lnTo>
                    <a:lnTo>
                      <a:pt x="9" y="160"/>
                    </a:lnTo>
                    <a:lnTo>
                      <a:pt x="5" y="150"/>
                    </a:lnTo>
                    <a:lnTo>
                      <a:pt x="2" y="139"/>
                    </a:lnTo>
                    <a:lnTo>
                      <a:pt x="0" y="127"/>
                    </a:lnTo>
                    <a:lnTo>
                      <a:pt x="0" y="115"/>
                    </a:lnTo>
                    <a:lnTo>
                      <a:pt x="0" y="115"/>
                    </a:lnTo>
                    <a:lnTo>
                      <a:pt x="0" y="104"/>
                    </a:lnTo>
                    <a:lnTo>
                      <a:pt x="2" y="92"/>
                    </a:lnTo>
                    <a:lnTo>
                      <a:pt x="5" y="82"/>
                    </a:lnTo>
                    <a:lnTo>
                      <a:pt x="9" y="71"/>
                    </a:lnTo>
                    <a:lnTo>
                      <a:pt x="14" y="61"/>
                    </a:lnTo>
                    <a:lnTo>
                      <a:pt x="20" y="52"/>
                    </a:lnTo>
                    <a:lnTo>
                      <a:pt x="26" y="43"/>
                    </a:lnTo>
                    <a:lnTo>
                      <a:pt x="33" y="34"/>
                    </a:lnTo>
                    <a:lnTo>
                      <a:pt x="41" y="28"/>
                    </a:lnTo>
                    <a:lnTo>
                      <a:pt x="50" y="20"/>
                    </a:lnTo>
                    <a:lnTo>
                      <a:pt x="60" y="14"/>
                    </a:lnTo>
                    <a:lnTo>
                      <a:pt x="69" y="9"/>
                    </a:lnTo>
                    <a:lnTo>
                      <a:pt x="80" y="6"/>
                    </a:lnTo>
                    <a:lnTo>
                      <a:pt x="92" y="3"/>
                    </a:lnTo>
                    <a:lnTo>
                      <a:pt x="103" y="0"/>
                    </a:lnTo>
                    <a:lnTo>
                      <a:pt x="115" y="0"/>
                    </a:lnTo>
                    <a:lnTo>
                      <a:pt x="115" y="0"/>
                    </a:lnTo>
                    <a:lnTo>
                      <a:pt x="127" y="0"/>
                    </a:lnTo>
                    <a:lnTo>
                      <a:pt x="137" y="3"/>
                    </a:lnTo>
                    <a:lnTo>
                      <a:pt x="149" y="6"/>
                    </a:lnTo>
                    <a:lnTo>
                      <a:pt x="160" y="9"/>
                    </a:lnTo>
                    <a:lnTo>
                      <a:pt x="169" y="14"/>
                    </a:lnTo>
                    <a:lnTo>
                      <a:pt x="180" y="20"/>
                    </a:lnTo>
                    <a:lnTo>
                      <a:pt x="189" y="28"/>
                    </a:lnTo>
                    <a:lnTo>
                      <a:pt x="196" y="34"/>
                    </a:lnTo>
                    <a:lnTo>
                      <a:pt x="204" y="43"/>
                    </a:lnTo>
                    <a:lnTo>
                      <a:pt x="210" y="52"/>
                    </a:lnTo>
                    <a:lnTo>
                      <a:pt x="216" y="61"/>
                    </a:lnTo>
                    <a:lnTo>
                      <a:pt x="220" y="71"/>
                    </a:lnTo>
                    <a:lnTo>
                      <a:pt x="225" y="82"/>
                    </a:lnTo>
                    <a:lnTo>
                      <a:pt x="228" y="92"/>
                    </a:lnTo>
                    <a:lnTo>
                      <a:pt x="229" y="104"/>
                    </a:lnTo>
                    <a:lnTo>
                      <a:pt x="229" y="115"/>
                    </a:lnTo>
                    <a:lnTo>
                      <a:pt x="229" y="115"/>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8" name="Freeform 492">
                <a:extLst>
                  <a:ext uri="{FF2B5EF4-FFF2-40B4-BE49-F238E27FC236}">
                    <a16:creationId xmlns:a16="http://schemas.microsoft.com/office/drawing/2014/main" id="{EC16E289-90F3-6A25-F37F-6751FA9FC167}"/>
                  </a:ext>
                </a:extLst>
              </p:cNvPr>
              <p:cNvSpPr>
                <a:spLocks/>
              </p:cNvSpPr>
              <p:nvPr/>
            </p:nvSpPr>
            <p:spPr bwMode="auto">
              <a:xfrm>
                <a:off x="2763" y="2210"/>
                <a:ext cx="163" cy="163"/>
              </a:xfrm>
              <a:custGeom>
                <a:avLst/>
                <a:gdLst>
                  <a:gd name="T0" fmla="*/ 163 w 163"/>
                  <a:gd name="T1" fmla="*/ 82 h 163"/>
                  <a:gd name="T2" fmla="*/ 163 w 163"/>
                  <a:gd name="T3" fmla="*/ 82 h 163"/>
                  <a:gd name="T4" fmla="*/ 161 w 163"/>
                  <a:gd name="T5" fmla="*/ 98 h 163"/>
                  <a:gd name="T6" fmla="*/ 157 w 163"/>
                  <a:gd name="T7" fmla="*/ 113 h 163"/>
                  <a:gd name="T8" fmla="*/ 149 w 163"/>
                  <a:gd name="T9" fmla="*/ 127 h 163"/>
                  <a:gd name="T10" fmla="*/ 139 w 163"/>
                  <a:gd name="T11" fmla="*/ 139 h 163"/>
                  <a:gd name="T12" fmla="*/ 127 w 163"/>
                  <a:gd name="T13" fmla="*/ 149 h 163"/>
                  <a:gd name="T14" fmla="*/ 113 w 163"/>
                  <a:gd name="T15" fmla="*/ 157 h 163"/>
                  <a:gd name="T16" fmla="*/ 98 w 163"/>
                  <a:gd name="T17" fmla="*/ 161 h 163"/>
                  <a:gd name="T18" fmla="*/ 82 w 163"/>
                  <a:gd name="T19" fmla="*/ 163 h 163"/>
                  <a:gd name="T20" fmla="*/ 82 w 163"/>
                  <a:gd name="T21" fmla="*/ 163 h 163"/>
                  <a:gd name="T22" fmla="*/ 65 w 163"/>
                  <a:gd name="T23" fmla="*/ 161 h 163"/>
                  <a:gd name="T24" fmla="*/ 50 w 163"/>
                  <a:gd name="T25" fmla="*/ 157 h 163"/>
                  <a:gd name="T26" fmla="*/ 36 w 163"/>
                  <a:gd name="T27" fmla="*/ 149 h 163"/>
                  <a:gd name="T28" fmla="*/ 24 w 163"/>
                  <a:gd name="T29" fmla="*/ 139 h 163"/>
                  <a:gd name="T30" fmla="*/ 15 w 163"/>
                  <a:gd name="T31" fmla="*/ 127 h 163"/>
                  <a:gd name="T32" fmla="*/ 8 w 163"/>
                  <a:gd name="T33" fmla="*/ 113 h 163"/>
                  <a:gd name="T34" fmla="*/ 2 w 163"/>
                  <a:gd name="T35" fmla="*/ 98 h 163"/>
                  <a:gd name="T36" fmla="*/ 0 w 163"/>
                  <a:gd name="T37" fmla="*/ 82 h 163"/>
                  <a:gd name="T38" fmla="*/ 0 w 163"/>
                  <a:gd name="T39" fmla="*/ 82 h 163"/>
                  <a:gd name="T40" fmla="*/ 2 w 163"/>
                  <a:gd name="T41" fmla="*/ 65 h 163"/>
                  <a:gd name="T42" fmla="*/ 8 w 163"/>
                  <a:gd name="T43" fmla="*/ 50 h 163"/>
                  <a:gd name="T44" fmla="*/ 15 w 163"/>
                  <a:gd name="T45" fmla="*/ 36 h 163"/>
                  <a:gd name="T46" fmla="*/ 24 w 163"/>
                  <a:gd name="T47" fmla="*/ 24 h 163"/>
                  <a:gd name="T48" fmla="*/ 36 w 163"/>
                  <a:gd name="T49" fmla="*/ 14 h 163"/>
                  <a:gd name="T50" fmla="*/ 50 w 163"/>
                  <a:gd name="T51" fmla="*/ 6 h 163"/>
                  <a:gd name="T52" fmla="*/ 65 w 163"/>
                  <a:gd name="T53" fmla="*/ 2 h 163"/>
                  <a:gd name="T54" fmla="*/ 82 w 163"/>
                  <a:gd name="T55" fmla="*/ 0 h 163"/>
                  <a:gd name="T56" fmla="*/ 82 w 163"/>
                  <a:gd name="T57" fmla="*/ 0 h 163"/>
                  <a:gd name="T58" fmla="*/ 98 w 163"/>
                  <a:gd name="T59" fmla="*/ 2 h 163"/>
                  <a:gd name="T60" fmla="*/ 113 w 163"/>
                  <a:gd name="T61" fmla="*/ 6 h 163"/>
                  <a:gd name="T62" fmla="*/ 127 w 163"/>
                  <a:gd name="T63" fmla="*/ 14 h 163"/>
                  <a:gd name="T64" fmla="*/ 139 w 163"/>
                  <a:gd name="T65" fmla="*/ 24 h 163"/>
                  <a:gd name="T66" fmla="*/ 149 w 163"/>
                  <a:gd name="T67" fmla="*/ 36 h 163"/>
                  <a:gd name="T68" fmla="*/ 157 w 163"/>
                  <a:gd name="T69" fmla="*/ 50 h 163"/>
                  <a:gd name="T70" fmla="*/ 161 w 163"/>
                  <a:gd name="T71" fmla="*/ 65 h 163"/>
                  <a:gd name="T72" fmla="*/ 163 w 163"/>
                  <a:gd name="T73" fmla="*/ 82 h 163"/>
                  <a:gd name="T74" fmla="*/ 163 w 163"/>
                  <a:gd name="T75"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 h="163">
                    <a:moveTo>
                      <a:pt x="163" y="82"/>
                    </a:moveTo>
                    <a:lnTo>
                      <a:pt x="163" y="82"/>
                    </a:lnTo>
                    <a:lnTo>
                      <a:pt x="161" y="98"/>
                    </a:lnTo>
                    <a:lnTo>
                      <a:pt x="157" y="113"/>
                    </a:lnTo>
                    <a:lnTo>
                      <a:pt x="149" y="127"/>
                    </a:lnTo>
                    <a:lnTo>
                      <a:pt x="139" y="139"/>
                    </a:lnTo>
                    <a:lnTo>
                      <a:pt x="127" y="149"/>
                    </a:lnTo>
                    <a:lnTo>
                      <a:pt x="113" y="157"/>
                    </a:lnTo>
                    <a:lnTo>
                      <a:pt x="98" y="161"/>
                    </a:lnTo>
                    <a:lnTo>
                      <a:pt x="82" y="163"/>
                    </a:lnTo>
                    <a:lnTo>
                      <a:pt x="82" y="163"/>
                    </a:lnTo>
                    <a:lnTo>
                      <a:pt x="65" y="161"/>
                    </a:lnTo>
                    <a:lnTo>
                      <a:pt x="50" y="157"/>
                    </a:lnTo>
                    <a:lnTo>
                      <a:pt x="36" y="149"/>
                    </a:lnTo>
                    <a:lnTo>
                      <a:pt x="24" y="139"/>
                    </a:lnTo>
                    <a:lnTo>
                      <a:pt x="15" y="127"/>
                    </a:lnTo>
                    <a:lnTo>
                      <a:pt x="8" y="113"/>
                    </a:lnTo>
                    <a:lnTo>
                      <a:pt x="2" y="98"/>
                    </a:lnTo>
                    <a:lnTo>
                      <a:pt x="0" y="82"/>
                    </a:lnTo>
                    <a:lnTo>
                      <a:pt x="0" y="82"/>
                    </a:lnTo>
                    <a:lnTo>
                      <a:pt x="2" y="65"/>
                    </a:lnTo>
                    <a:lnTo>
                      <a:pt x="8" y="50"/>
                    </a:lnTo>
                    <a:lnTo>
                      <a:pt x="15" y="36"/>
                    </a:lnTo>
                    <a:lnTo>
                      <a:pt x="24" y="24"/>
                    </a:lnTo>
                    <a:lnTo>
                      <a:pt x="36" y="14"/>
                    </a:lnTo>
                    <a:lnTo>
                      <a:pt x="50" y="6"/>
                    </a:lnTo>
                    <a:lnTo>
                      <a:pt x="65" y="2"/>
                    </a:lnTo>
                    <a:lnTo>
                      <a:pt x="82" y="0"/>
                    </a:lnTo>
                    <a:lnTo>
                      <a:pt x="82" y="0"/>
                    </a:lnTo>
                    <a:lnTo>
                      <a:pt x="98" y="2"/>
                    </a:lnTo>
                    <a:lnTo>
                      <a:pt x="113" y="6"/>
                    </a:lnTo>
                    <a:lnTo>
                      <a:pt x="127" y="14"/>
                    </a:lnTo>
                    <a:lnTo>
                      <a:pt x="139" y="24"/>
                    </a:lnTo>
                    <a:lnTo>
                      <a:pt x="149" y="36"/>
                    </a:lnTo>
                    <a:lnTo>
                      <a:pt x="157" y="50"/>
                    </a:lnTo>
                    <a:lnTo>
                      <a:pt x="161" y="65"/>
                    </a:lnTo>
                    <a:lnTo>
                      <a:pt x="163" y="82"/>
                    </a:lnTo>
                    <a:lnTo>
                      <a:pt x="163" y="82"/>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69" name="Freeform 493">
                <a:extLst>
                  <a:ext uri="{FF2B5EF4-FFF2-40B4-BE49-F238E27FC236}">
                    <a16:creationId xmlns:a16="http://schemas.microsoft.com/office/drawing/2014/main" id="{3803F87A-3D1B-F777-92C7-0F7DA77612D4}"/>
                  </a:ext>
                </a:extLst>
              </p:cNvPr>
              <p:cNvSpPr>
                <a:spLocks/>
              </p:cNvSpPr>
              <p:nvPr/>
            </p:nvSpPr>
            <p:spPr bwMode="auto">
              <a:xfrm>
                <a:off x="2631" y="2497"/>
                <a:ext cx="135" cy="135"/>
              </a:xfrm>
              <a:custGeom>
                <a:avLst/>
                <a:gdLst>
                  <a:gd name="T0" fmla="*/ 135 w 135"/>
                  <a:gd name="T1" fmla="*/ 67 h 135"/>
                  <a:gd name="T2" fmla="*/ 135 w 135"/>
                  <a:gd name="T3" fmla="*/ 67 h 135"/>
                  <a:gd name="T4" fmla="*/ 134 w 135"/>
                  <a:gd name="T5" fmla="*/ 81 h 135"/>
                  <a:gd name="T6" fmla="*/ 131 w 135"/>
                  <a:gd name="T7" fmla="*/ 95 h 135"/>
                  <a:gd name="T8" fmla="*/ 123 w 135"/>
                  <a:gd name="T9" fmla="*/ 105 h 135"/>
                  <a:gd name="T10" fmla="*/ 116 w 135"/>
                  <a:gd name="T11" fmla="*/ 116 h 135"/>
                  <a:gd name="T12" fmla="*/ 105 w 135"/>
                  <a:gd name="T13" fmla="*/ 125 h 135"/>
                  <a:gd name="T14" fmla="*/ 94 w 135"/>
                  <a:gd name="T15" fmla="*/ 131 h 135"/>
                  <a:gd name="T16" fmla="*/ 81 w 135"/>
                  <a:gd name="T17" fmla="*/ 134 h 135"/>
                  <a:gd name="T18" fmla="*/ 67 w 135"/>
                  <a:gd name="T19" fmla="*/ 135 h 135"/>
                  <a:gd name="T20" fmla="*/ 67 w 135"/>
                  <a:gd name="T21" fmla="*/ 135 h 135"/>
                  <a:gd name="T22" fmla="*/ 54 w 135"/>
                  <a:gd name="T23" fmla="*/ 134 h 135"/>
                  <a:gd name="T24" fmla="*/ 42 w 135"/>
                  <a:gd name="T25" fmla="*/ 131 h 135"/>
                  <a:gd name="T26" fmla="*/ 30 w 135"/>
                  <a:gd name="T27" fmla="*/ 125 h 135"/>
                  <a:gd name="T28" fmla="*/ 19 w 135"/>
                  <a:gd name="T29" fmla="*/ 116 h 135"/>
                  <a:gd name="T30" fmla="*/ 12 w 135"/>
                  <a:gd name="T31" fmla="*/ 105 h 135"/>
                  <a:gd name="T32" fmla="*/ 6 w 135"/>
                  <a:gd name="T33" fmla="*/ 95 h 135"/>
                  <a:gd name="T34" fmla="*/ 1 w 135"/>
                  <a:gd name="T35" fmla="*/ 81 h 135"/>
                  <a:gd name="T36" fmla="*/ 0 w 135"/>
                  <a:gd name="T37" fmla="*/ 67 h 135"/>
                  <a:gd name="T38" fmla="*/ 0 w 135"/>
                  <a:gd name="T39" fmla="*/ 67 h 135"/>
                  <a:gd name="T40" fmla="*/ 1 w 135"/>
                  <a:gd name="T41" fmla="*/ 54 h 135"/>
                  <a:gd name="T42" fmla="*/ 6 w 135"/>
                  <a:gd name="T43" fmla="*/ 42 h 135"/>
                  <a:gd name="T44" fmla="*/ 12 w 135"/>
                  <a:gd name="T45" fmla="*/ 30 h 135"/>
                  <a:gd name="T46" fmla="*/ 19 w 135"/>
                  <a:gd name="T47" fmla="*/ 21 h 135"/>
                  <a:gd name="T48" fmla="*/ 30 w 135"/>
                  <a:gd name="T49" fmla="*/ 12 h 135"/>
                  <a:gd name="T50" fmla="*/ 42 w 135"/>
                  <a:gd name="T51" fmla="*/ 6 h 135"/>
                  <a:gd name="T52" fmla="*/ 54 w 135"/>
                  <a:gd name="T53" fmla="*/ 1 h 135"/>
                  <a:gd name="T54" fmla="*/ 67 w 135"/>
                  <a:gd name="T55" fmla="*/ 0 h 135"/>
                  <a:gd name="T56" fmla="*/ 67 w 135"/>
                  <a:gd name="T57" fmla="*/ 0 h 135"/>
                  <a:gd name="T58" fmla="*/ 81 w 135"/>
                  <a:gd name="T59" fmla="*/ 1 h 135"/>
                  <a:gd name="T60" fmla="*/ 94 w 135"/>
                  <a:gd name="T61" fmla="*/ 6 h 135"/>
                  <a:gd name="T62" fmla="*/ 105 w 135"/>
                  <a:gd name="T63" fmla="*/ 12 h 135"/>
                  <a:gd name="T64" fmla="*/ 116 w 135"/>
                  <a:gd name="T65" fmla="*/ 21 h 135"/>
                  <a:gd name="T66" fmla="*/ 123 w 135"/>
                  <a:gd name="T67" fmla="*/ 30 h 135"/>
                  <a:gd name="T68" fmla="*/ 131 w 135"/>
                  <a:gd name="T69" fmla="*/ 42 h 135"/>
                  <a:gd name="T70" fmla="*/ 134 w 135"/>
                  <a:gd name="T71" fmla="*/ 54 h 135"/>
                  <a:gd name="T72" fmla="*/ 135 w 135"/>
                  <a:gd name="T73" fmla="*/ 67 h 135"/>
                  <a:gd name="T74" fmla="*/ 135 w 135"/>
                  <a:gd name="T75" fmla="*/ 6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5">
                    <a:moveTo>
                      <a:pt x="135" y="67"/>
                    </a:moveTo>
                    <a:lnTo>
                      <a:pt x="135" y="67"/>
                    </a:lnTo>
                    <a:lnTo>
                      <a:pt x="134" y="81"/>
                    </a:lnTo>
                    <a:lnTo>
                      <a:pt x="131" y="95"/>
                    </a:lnTo>
                    <a:lnTo>
                      <a:pt x="123" y="105"/>
                    </a:lnTo>
                    <a:lnTo>
                      <a:pt x="116" y="116"/>
                    </a:lnTo>
                    <a:lnTo>
                      <a:pt x="105" y="125"/>
                    </a:lnTo>
                    <a:lnTo>
                      <a:pt x="94" y="131"/>
                    </a:lnTo>
                    <a:lnTo>
                      <a:pt x="81" y="134"/>
                    </a:lnTo>
                    <a:lnTo>
                      <a:pt x="67" y="135"/>
                    </a:lnTo>
                    <a:lnTo>
                      <a:pt x="67" y="135"/>
                    </a:lnTo>
                    <a:lnTo>
                      <a:pt x="54" y="134"/>
                    </a:lnTo>
                    <a:lnTo>
                      <a:pt x="42" y="131"/>
                    </a:lnTo>
                    <a:lnTo>
                      <a:pt x="30" y="125"/>
                    </a:lnTo>
                    <a:lnTo>
                      <a:pt x="19" y="116"/>
                    </a:lnTo>
                    <a:lnTo>
                      <a:pt x="12" y="105"/>
                    </a:lnTo>
                    <a:lnTo>
                      <a:pt x="6" y="95"/>
                    </a:lnTo>
                    <a:lnTo>
                      <a:pt x="1" y="81"/>
                    </a:lnTo>
                    <a:lnTo>
                      <a:pt x="0" y="67"/>
                    </a:lnTo>
                    <a:lnTo>
                      <a:pt x="0" y="67"/>
                    </a:lnTo>
                    <a:lnTo>
                      <a:pt x="1" y="54"/>
                    </a:lnTo>
                    <a:lnTo>
                      <a:pt x="6" y="42"/>
                    </a:lnTo>
                    <a:lnTo>
                      <a:pt x="12" y="30"/>
                    </a:lnTo>
                    <a:lnTo>
                      <a:pt x="19" y="21"/>
                    </a:lnTo>
                    <a:lnTo>
                      <a:pt x="30" y="12"/>
                    </a:lnTo>
                    <a:lnTo>
                      <a:pt x="42" y="6"/>
                    </a:lnTo>
                    <a:lnTo>
                      <a:pt x="54" y="1"/>
                    </a:lnTo>
                    <a:lnTo>
                      <a:pt x="67" y="0"/>
                    </a:lnTo>
                    <a:lnTo>
                      <a:pt x="67" y="0"/>
                    </a:lnTo>
                    <a:lnTo>
                      <a:pt x="81" y="1"/>
                    </a:lnTo>
                    <a:lnTo>
                      <a:pt x="94" y="6"/>
                    </a:lnTo>
                    <a:lnTo>
                      <a:pt x="105" y="12"/>
                    </a:lnTo>
                    <a:lnTo>
                      <a:pt x="116" y="21"/>
                    </a:lnTo>
                    <a:lnTo>
                      <a:pt x="123" y="30"/>
                    </a:lnTo>
                    <a:lnTo>
                      <a:pt x="131" y="42"/>
                    </a:lnTo>
                    <a:lnTo>
                      <a:pt x="134" y="54"/>
                    </a:lnTo>
                    <a:lnTo>
                      <a:pt x="135" y="67"/>
                    </a:lnTo>
                    <a:lnTo>
                      <a:pt x="135" y="67"/>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0" name="Freeform 494">
                <a:extLst>
                  <a:ext uri="{FF2B5EF4-FFF2-40B4-BE49-F238E27FC236}">
                    <a16:creationId xmlns:a16="http://schemas.microsoft.com/office/drawing/2014/main" id="{02487E5A-AF0F-3EFE-0A41-00B41E7E7CF1}"/>
                  </a:ext>
                </a:extLst>
              </p:cNvPr>
              <p:cNvSpPr>
                <a:spLocks/>
              </p:cNvSpPr>
              <p:nvPr/>
            </p:nvSpPr>
            <p:spPr bwMode="auto">
              <a:xfrm>
                <a:off x="2771" y="2325"/>
                <a:ext cx="147" cy="147"/>
              </a:xfrm>
              <a:custGeom>
                <a:avLst/>
                <a:gdLst>
                  <a:gd name="T0" fmla="*/ 147 w 147"/>
                  <a:gd name="T1" fmla="*/ 74 h 147"/>
                  <a:gd name="T2" fmla="*/ 147 w 147"/>
                  <a:gd name="T3" fmla="*/ 74 h 147"/>
                  <a:gd name="T4" fmla="*/ 146 w 147"/>
                  <a:gd name="T5" fmla="*/ 89 h 147"/>
                  <a:gd name="T6" fmla="*/ 141 w 147"/>
                  <a:gd name="T7" fmla="*/ 102 h 147"/>
                  <a:gd name="T8" fmla="*/ 134 w 147"/>
                  <a:gd name="T9" fmla="*/ 114 h 147"/>
                  <a:gd name="T10" fmla="*/ 125 w 147"/>
                  <a:gd name="T11" fmla="*/ 126 h 147"/>
                  <a:gd name="T12" fmla="*/ 114 w 147"/>
                  <a:gd name="T13" fmla="*/ 135 h 147"/>
                  <a:gd name="T14" fmla="*/ 102 w 147"/>
                  <a:gd name="T15" fmla="*/ 141 h 147"/>
                  <a:gd name="T16" fmla="*/ 89 w 147"/>
                  <a:gd name="T17" fmla="*/ 146 h 147"/>
                  <a:gd name="T18" fmla="*/ 74 w 147"/>
                  <a:gd name="T19" fmla="*/ 147 h 147"/>
                  <a:gd name="T20" fmla="*/ 74 w 147"/>
                  <a:gd name="T21" fmla="*/ 147 h 147"/>
                  <a:gd name="T22" fmla="*/ 58 w 147"/>
                  <a:gd name="T23" fmla="*/ 146 h 147"/>
                  <a:gd name="T24" fmla="*/ 45 w 147"/>
                  <a:gd name="T25" fmla="*/ 141 h 147"/>
                  <a:gd name="T26" fmla="*/ 33 w 147"/>
                  <a:gd name="T27" fmla="*/ 135 h 147"/>
                  <a:gd name="T28" fmla="*/ 22 w 147"/>
                  <a:gd name="T29" fmla="*/ 126 h 147"/>
                  <a:gd name="T30" fmla="*/ 13 w 147"/>
                  <a:gd name="T31" fmla="*/ 114 h 147"/>
                  <a:gd name="T32" fmla="*/ 6 w 147"/>
                  <a:gd name="T33" fmla="*/ 102 h 147"/>
                  <a:gd name="T34" fmla="*/ 1 w 147"/>
                  <a:gd name="T35" fmla="*/ 89 h 147"/>
                  <a:gd name="T36" fmla="*/ 0 w 147"/>
                  <a:gd name="T37" fmla="*/ 74 h 147"/>
                  <a:gd name="T38" fmla="*/ 0 w 147"/>
                  <a:gd name="T39" fmla="*/ 74 h 147"/>
                  <a:gd name="T40" fmla="*/ 1 w 147"/>
                  <a:gd name="T41" fmla="*/ 59 h 147"/>
                  <a:gd name="T42" fmla="*/ 6 w 147"/>
                  <a:gd name="T43" fmla="*/ 45 h 147"/>
                  <a:gd name="T44" fmla="*/ 13 w 147"/>
                  <a:gd name="T45" fmla="*/ 33 h 147"/>
                  <a:gd name="T46" fmla="*/ 22 w 147"/>
                  <a:gd name="T47" fmla="*/ 22 h 147"/>
                  <a:gd name="T48" fmla="*/ 33 w 147"/>
                  <a:gd name="T49" fmla="*/ 13 h 147"/>
                  <a:gd name="T50" fmla="*/ 45 w 147"/>
                  <a:gd name="T51" fmla="*/ 6 h 147"/>
                  <a:gd name="T52" fmla="*/ 58 w 147"/>
                  <a:gd name="T53" fmla="*/ 1 h 147"/>
                  <a:gd name="T54" fmla="*/ 74 w 147"/>
                  <a:gd name="T55" fmla="*/ 0 h 147"/>
                  <a:gd name="T56" fmla="*/ 74 w 147"/>
                  <a:gd name="T57" fmla="*/ 0 h 147"/>
                  <a:gd name="T58" fmla="*/ 89 w 147"/>
                  <a:gd name="T59" fmla="*/ 1 h 147"/>
                  <a:gd name="T60" fmla="*/ 102 w 147"/>
                  <a:gd name="T61" fmla="*/ 6 h 147"/>
                  <a:gd name="T62" fmla="*/ 114 w 147"/>
                  <a:gd name="T63" fmla="*/ 13 h 147"/>
                  <a:gd name="T64" fmla="*/ 125 w 147"/>
                  <a:gd name="T65" fmla="*/ 22 h 147"/>
                  <a:gd name="T66" fmla="*/ 134 w 147"/>
                  <a:gd name="T67" fmla="*/ 33 h 147"/>
                  <a:gd name="T68" fmla="*/ 141 w 147"/>
                  <a:gd name="T69" fmla="*/ 45 h 147"/>
                  <a:gd name="T70" fmla="*/ 146 w 147"/>
                  <a:gd name="T71" fmla="*/ 59 h 147"/>
                  <a:gd name="T72" fmla="*/ 147 w 147"/>
                  <a:gd name="T73" fmla="*/ 74 h 147"/>
                  <a:gd name="T74" fmla="*/ 147 w 147"/>
                  <a:gd name="T75" fmla="*/ 7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7" h="147">
                    <a:moveTo>
                      <a:pt x="147" y="74"/>
                    </a:moveTo>
                    <a:lnTo>
                      <a:pt x="147" y="74"/>
                    </a:lnTo>
                    <a:lnTo>
                      <a:pt x="146" y="89"/>
                    </a:lnTo>
                    <a:lnTo>
                      <a:pt x="141" y="102"/>
                    </a:lnTo>
                    <a:lnTo>
                      <a:pt x="134" y="114"/>
                    </a:lnTo>
                    <a:lnTo>
                      <a:pt x="125" y="126"/>
                    </a:lnTo>
                    <a:lnTo>
                      <a:pt x="114" y="135"/>
                    </a:lnTo>
                    <a:lnTo>
                      <a:pt x="102" y="141"/>
                    </a:lnTo>
                    <a:lnTo>
                      <a:pt x="89" y="146"/>
                    </a:lnTo>
                    <a:lnTo>
                      <a:pt x="74" y="147"/>
                    </a:lnTo>
                    <a:lnTo>
                      <a:pt x="74" y="147"/>
                    </a:lnTo>
                    <a:lnTo>
                      <a:pt x="58" y="146"/>
                    </a:lnTo>
                    <a:lnTo>
                      <a:pt x="45" y="141"/>
                    </a:lnTo>
                    <a:lnTo>
                      <a:pt x="33" y="135"/>
                    </a:lnTo>
                    <a:lnTo>
                      <a:pt x="22" y="126"/>
                    </a:lnTo>
                    <a:lnTo>
                      <a:pt x="13" y="114"/>
                    </a:lnTo>
                    <a:lnTo>
                      <a:pt x="6" y="102"/>
                    </a:lnTo>
                    <a:lnTo>
                      <a:pt x="1" y="89"/>
                    </a:lnTo>
                    <a:lnTo>
                      <a:pt x="0" y="74"/>
                    </a:lnTo>
                    <a:lnTo>
                      <a:pt x="0" y="74"/>
                    </a:lnTo>
                    <a:lnTo>
                      <a:pt x="1" y="59"/>
                    </a:lnTo>
                    <a:lnTo>
                      <a:pt x="6" y="45"/>
                    </a:lnTo>
                    <a:lnTo>
                      <a:pt x="13" y="33"/>
                    </a:lnTo>
                    <a:lnTo>
                      <a:pt x="22" y="22"/>
                    </a:lnTo>
                    <a:lnTo>
                      <a:pt x="33" y="13"/>
                    </a:lnTo>
                    <a:lnTo>
                      <a:pt x="45" y="6"/>
                    </a:lnTo>
                    <a:lnTo>
                      <a:pt x="58" y="1"/>
                    </a:lnTo>
                    <a:lnTo>
                      <a:pt x="74" y="0"/>
                    </a:lnTo>
                    <a:lnTo>
                      <a:pt x="74" y="0"/>
                    </a:lnTo>
                    <a:lnTo>
                      <a:pt x="89" y="1"/>
                    </a:lnTo>
                    <a:lnTo>
                      <a:pt x="102" y="6"/>
                    </a:lnTo>
                    <a:lnTo>
                      <a:pt x="114" y="13"/>
                    </a:lnTo>
                    <a:lnTo>
                      <a:pt x="125" y="22"/>
                    </a:lnTo>
                    <a:lnTo>
                      <a:pt x="134" y="33"/>
                    </a:lnTo>
                    <a:lnTo>
                      <a:pt x="141" y="45"/>
                    </a:lnTo>
                    <a:lnTo>
                      <a:pt x="146" y="59"/>
                    </a:lnTo>
                    <a:lnTo>
                      <a:pt x="147" y="74"/>
                    </a:lnTo>
                    <a:lnTo>
                      <a:pt x="147" y="74"/>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1" name="Freeform 495">
                <a:extLst>
                  <a:ext uri="{FF2B5EF4-FFF2-40B4-BE49-F238E27FC236}">
                    <a16:creationId xmlns:a16="http://schemas.microsoft.com/office/drawing/2014/main" id="{E653F475-29DF-2DDF-E9E4-197C44D2C006}"/>
                  </a:ext>
                </a:extLst>
              </p:cNvPr>
              <p:cNvSpPr>
                <a:spLocks/>
              </p:cNvSpPr>
              <p:nvPr/>
            </p:nvSpPr>
            <p:spPr bwMode="auto">
              <a:xfrm>
                <a:off x="2888" y="2264"/>
                <a:ext cx="177" cy="177"/>
              </a:xfrm>
              <a:custGeom>
                <a:avLst/>
                <a:gdLst>
                  <a:gd name="T0" fmla="*/ 177 w 177"/>
                  <a:gd name="T1" fmla="*/ 88 h 177"/>
                  <a:gd name="T2" fmla="*/ 177 w 177"/>
                  <a:gd name="T3" fmla="*/ 88 h 177"/>
                  <a:gd name="T4" fmla="*/ 175 w 177"/>
                  <a:gd name="T5" fmla="*/ 97 h 177"/>
                  <a:gd name="T6" fmla="*/ 175 w 177"/>
                  <a:gd name="T7" fmla="*/ 106 h 177"/>
                  <a:gd name="T8" fmla="*/ 169 w 177"/>
                  <a:gd name="T9" fmla="*/ 123 h 177"/>
                  <a:gd name="T10" fmla="*/ 162 w 177"/>
                  <a:gd name="T11" fmla="*/ 138 h 177"/>
                  <a:gd name="T12" fmla="*/ 151 w 177"/>
                  <a:gd name="T13" fmla="*/ 151 h 177"/>
                  <a:gd name="T14" fmla="*/ 137 w 177"/>
                  <a:gd name="T15" fmla="*/ 162 h 177"/>
                  <a:gd name="T16" fmla="*/ 122 w 177"/>
                  <a:gd name="T17" fmla="*/ 169 h 177"/>
                  <a:gd name="T18" fmla="*/ 106 w 177"/>
                  <a:gd name="T19" fmla="*/ 175 h 177"/>
                  <a:gd name="T20" fmla="*/ 97 w 177"/>
                  <a:gd name="T21" fmla="*/ 175 h 177"/>
                  <a:gd name="T22" fmla="*/ 88 w 177"/>
                  <a:gd name="T23" fmla="*/ 177 h 177"/>
                  <a:gd name="T24" fmla="*/ 88 w 177"/>
                  <a:gd name="T25" fmla="*/ 177 h 177"/>
                  <a:gd name="T26" fmla="*/ 79 w 177"/>
                  <a:gd name="T27" fmla="*/ 175 h 177"/>
                  <a:gd name="T28" fmla="*/ 71 w 177"/>
                  <a:gd name="T29" fmla="*/ 175 h 177"/>
                  <a:gd name="T30" fmla="*/ 55 w 177"/>
                  <a:gd name="T31" fmla="*/ 169 h 177"/>
                  <a:gd name="T32" fmla="*/ 39 w 177"/>
                  <a:gd name="T33" fmla="*/ 162 h 177"/>
                  <a:gd name="T34" fmla="*/ 26 w 177"/>
                  <a:gd name="T35" fmla="*/ 151 h 177"/>
                  <a:gd name="T36" fmla="*/ 15 w 177"/>
                  <a:gd name="T37" fmla="*/ 138 h 177"/>
                  <a:gd name="T38" fmla="*/ 8 w 177"/>
                  <a:gd name="T39" fmla="*/ 123 h 177"/>
                  <a:gd name="T40" fmla="*/ 2 w 177"/>
                  <a:gd name="T41" fmla="*/ 106 h 177"/>
                  <a:gd name="T42" fmla="*/ 0 w 177"/>
                  <a:gd name="T43" fmla="*/ 97 h 177"/>
                  <a:gd name="T44" fmla="*/ 0 w 177"/>
                  <a:gd name="T45" fmla="*/ 88 h 177"/>
                  <a:gd name="T46" fmla="*/ 0 w 177"/>
                  <a:gd name="T47" fmla="*/ 88 h 177"/>
                  <a:gd name="T48" fmla="*/ 0 w 177"/>
                  <a:gd name="T49" fmla="*/ 79 h 177"/>
                  <a:gd name="T50" fmla="*/ 2 w 177"/>
                  <a:gd name="T51" fmla="*/ 71 h 177"/>
                  <a:gd name="T52" fmla="*/ 8 w 177"/>
                  <a:gd name="T53" fmla="*/ 55 h 177"/>
                  <a:gd name="T54" fmla="*/ 15 w 177"/>
                  <a:gd name="T55" fmla="*/ 40 h 177"/>
                  <a:gd name="T56" fmla="*/ 26 w 177"/>
                  <a:gd name="T57" fmla="*/ 26 h 177"/>
                  <a:gd name="T58" fmla="*/ 39 w 177"/>
                  <a:gd name="T59" fmla="*/ 16 h 177"/>
                  <a:gd name="T60" fmla="*/ 55 w 177"/>
                  <a:gd name="T61" fmla="*/ 6 h 177"/>
                  <a:gd name="T62" fmla="*/ 71 w 177"/>
                  <a:gd name="T63" fmla="*/ 2 h 177"/>
                  <a:gd name="T64" fmla="*/ 79 w 177"/>
                  <a:gd name="T65" fmla="*/ 0 h 177"/>
                  <a:gd name="T66" fmla="*/ 88 w 177"/>
                  <a:gd name="T67" fmla="*/ 0 h 177"/>
                  <a:gd name="T68" fmla="*/ 88 w 177"/>
                  <a:gd name="T69" fmla="*/ 0 h 177"/>
                  <a:gd name="T70" fmla="*/ 97 w 177"/>
                  <a:gd name="T71" fmla="*/ 0 h 177"/>
                  <a:gd name="T72" fmla="*/ 106 w 177"/>
                  <a:gd name="T73" fmla="*/ 2 h 177"/>
                  <a:gd name="T74" fmla="*/ 122 w 177"/>
                  <a:gd name="T75" fmla="*/ 6 h 177"/>
                  <a:gd name="T76" fmla="*/ 137 w 177"/>
                  <a:gd name="T77" fmla="*/ 16 h 177"/>
                  <a:gd name="T78" fmla="*/ 151 w 177"/>
                  <a:gd name="T79" fmla="*/ 26 h 177"/>
                  <a:gd name="T80" fmla="*/ 162 w 177"/>
                  <a:gd name="T81" fmla="*/ 40 h 177"/>
                  <a:gd name="T82" fmla="*/ 169 w 177"/>
                  <a:gd name="T83" fmla="*/ 55 h 177"/>
                  <a:gd name="T84" fmla="*/ 175 w 177"/>
                  <a:gd name="T85" fmla="*/ 71 h 177"/>
                  <a:gd name="T86" fmla="*/ 175 w 177"/>
                  <a:gd name="T87" fmla="*/ 79 h 177"/>
                  <a:gd name="T88" fmla="*/ 177 w 177"/>
                  <a:gd name="T89" fmla="*/ 88 h 177"/>
                  <a:gd name="T90" fmla="*/ 177 w 177"/>
                  <a:gd name="T91" fmla="*/ 8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7" h="177">
                    <a:moveTo>
                      <a:pt x="177" y="88"/>
                    </a:moveTo>
                    <a:lnTo>
                      <a:pt x="177" y="88"/>
                    </a:lnTo>
                    <a:lnTo>
                      <a:pt x="175" y="97"/>
                    </a:lnTo>
                    <a:lnTo>
                      <a:pt x="175" y="106"/>
                    </a:lnTo>
                    <a:lnTo>
                      <a:pt x="169" y="123"/>
                    </a:lnTo>
                    <a:lnTo>
                      <a:pt x="162" y="138"/>
                    </a:lnTo>
                    <a:lnTo>
                      <a:pt x="151" y="151"/>
                    </a:lnTo>
                    <a:lnTo>
                      <a:pt x="137" y="162"/>
                    </a:lnTo>
                    <a:lnTo>
                      <a:pt x="122" y="169"/>
                    </a:lnTo>
                    <a:lnTo>
                      <a:pt x="106" y="175"/>
                    </a:lnTo>
                    <a:lnTo>
                      <a:pt x="97" y="175"/>
                    </a:lnTo>
                    <a:lnTo>
                      <a:pt x="88" y="177"/>
                    </a:lnTo>
                    <a:lnTo>
                      <a:pt x="88" y="177"/>
                    </a:lnTo>
                    <a:lnTo>
                      <a:pt x="79" y="175"/>
                    </a:lnTo>
                    <a:lnTo>
                      <a:pt x="71" y="175"/>
                    </a:lnTo>
                    <a:lnTo>
                      <a:pt x="55" y="169"/>
                    </a:lnTo>
                    <a:lnTo>
                      <a:pt x="39" y="162"/>
                    </a:lnTo>
                    <a:lnTo>
                      <a:pt x="26" y="151"/>
                    </a:lnTo>
                    <a:lnTo>
                      <a:pt x="15" y="138"/>
                    </a:lnTo>
                    <a:lnTo>
                      <a:pt x="8" y="123"/>
                    </a:lnTo>
                    <a:lnTo>
                      <a:pt x="2" y="106"/>
                    </a:lnTo>
                    <a:lnTo>
                      <a:pt x="0" y="97"/>
                    </a:lnTo>
                    <a:lnTo>
                      <a:pt x="0" y="88"/>
                    </a:lnTo>
                    <a:lnTo>
                      <a:pt x="0" y="88"/>
                    </a:lnTo>
                    <a:lnTo>
                      <a:pt x="0" y="79"/>
                    </a:lnTo>
                    <a:lnTo>
                      <a:pt x="2" y="71"/>
                    </a:lnTo>
                    <a:lnTo>
                      <a:pt x="8" y="55"/>
                    </a:lnTo>
                    <a:lnTo>
                      <a:pt x="15" y="40"/>
                    </a:lnTo>
                    <a:lnTo>
                      <a:pt x="26" y="26"/>
                    </a:lnTo>
                    <a:lnTo>
                      <a:pt x="39" y="16"/>
                    </a:lnTo>
                    <a:lnTo>
                      <a:pt x="55" y="6"/>
                    </a:lnTo>
                    <a:lnTo>
                      <a:pt x="71" y="2"/>
                    </a:lnTo>
                    <a:lnTo>
                      <a:pt x="79" y="0"/>
                    </a:lnTo>
                    <a:lnTo>
                      <a:pt x="88" y="0"/>
                    </a:lnTo>
                    <a:lnTo>
                      <a:pt x="88" y="0"/>
                    </a:lnTo>
                    <a:lnTo>
                      <a:pt x="97" y="0"/>
                    </a:lnTo>
                    <a:lnTo>
                      <a:pt x="106" y="2"/>
                    </a:lnTo>
                    <a:lnTo>
                      <a:pt x="122" y="6"/>
                    </a:lnTo>
                    <a:lnTo>
                      <a:pt x="137" y="16"/>
                    </a:lnTo>
                    <a:lnTo>
                      <a:pt x="151" y="26"/>
                    </a:lnTo>
                    <a:lnTo>
                      <a:pt x="162" y="40"/>
                    </a:lnTo>
                    <a:lnTo>
                      <a:pt x="169" y="55"/>
                    </a:lnTo>
                    <a:lnTo>
                      <a:pt x="175" y="71"/>
                    </a:lnTo>
                    <a:lnTo>
                      <a:pt x="175" y="79"/>
                    </a:lnTo>
                    <a:lnTo>
                      <a:pt x="177" y="88"/>
                    </a:lnTo>
                    <a:lnTo>
                      <a:pt x="177" y="88"/>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2" name="Freeform 496">
                <a:extLst>
                  <a:ext uri="{FF2B5EF4-FFF2-40B4-BE49-F238E27FC236}">
                    <a16:creationId xmlns:a16="http://schemas.microsoft.com/office/drawing/2014/main" id="{7DBC6CBB-FC91-7662-23F3-3F05F7608CE5}"/>
                  </a:ext>
                </a:extLst>
              </p:cNvPr>
              <p:cNvSpPr>
                <a:spLocks/>
              </p:cNvSpPr>
              <p:nvPr/>
            </p:nvSpPr>
            <p:spPr bwMode="auto">
              <a:xfrm>
                <a:off x="2855" y="2901"/>
                <a:ext cx="182" cy="182"/>
              </a:xfrm>
              <a:custGeom>
                <a:avLst/>
                <a:gdLst>
                  <a:gd name="T0" fmla="*/ 182 w 182"/>
                  <a:gd name="T1" fmla="*/ 90 h 182"/>
                  <a:gd name="T2" fmla="*/ 182 w 182"/>
                  <a:gd name="T3" fmla="*/ 90 h 182"/>
                  <a:gd name="T4" fmla="*/ 182 w 182"/>
                  <a:gd name="T5" fmla="*/ 101 h 182"/>
                  <a:gd name="T6" fmla="*/ 181 w 182"/>
                  <a:gd name="T7" fmla="*/ 110 h 182"/>
                  <a:gd name="T8" fmla="*/ 175 w 182"/>
                  <a:gd name="T9" fmla="*/ 126 h 182"/>
                  <a:gd name="T10" fmla="*/ 167 w 182"/>
                  <a:gd name="T11" fmla="*/ 141 h 182"/>
                  <a:gd name="T12" fmla="*/ 155 w 182"/>
                  <a:gd name="T13" fmla="*/ 155 h 182"/>
                  <a:gd name="T14" fmla="*/ 142 w 182"/>
                  <a:gd name="T15" fmla="*/ 165 h 182"/>
                  <a:gd name="T16" fmla="*/ 127 w 182"/>
                  <a:gd name="T17" fmla="*/ 174 h 182"/>
                  <a:gd name="T18" fmla="*/ 110 w 182"/>
                  <a:gd name="T19" fmla="*/ 179 h 182"/>
                  <a:gd name="T20" fmla="*/ 101 w 182"/>
                  <a:gd name="T21" fmla="*/ 180 h 182"/>
                  <a:gd name="T22" fmla="*/ 92 w 182"/>
                  <a:gd name="T23" fmla="*/ 182 h 182"/>
                  <a:gd name="T24" fmla="*/ 92 w 182"/>
                  <a:gd name="T25" fmla="*/ 182 h 182"/>
                  <a:gd name="T26" fmla="*/ 81 w 182"/>
                  <a:gd name="T27" fmla="*/ 180 h 182"/>
                  <a:gd name="T28" fmla="*/ 72 w 182"/>
                  <a:gd name="T29" fmla="*/ 179 h 182"/>
                  <a:gd name="T30" fmla="*/ 56 w 182"/>
                  <a:gd name="T31" fmla="*/ 174 h 182"/>
                  <a:gd name="T32" fmla="*/ 41 w 182"/>
                  <a:gd name="T33" fmla="*/ 165 h 182"/>
                  <a:gd name="T34" fmla="*/ 27 w 182"/>
                  <a:gd name="T35" fmla="*/ 155 h 182"/>
                  <a:gd name="T36" fmla="*/ 17 w 182"/>
                  <a:gd name="T37" fmla="*/ 141 h 182"/>
                  <a:gd name="T38" fmla="*/ 8 w 182"/>
                  <a:gd name="T39" fmla="*/ 126 h 182"/>
                  <a:gd name="T40" fmla="*/ 3 w 182"/>
                  <a:gd name="T41" fmla="*/ 110 h 182"/>
                  <a:gd name="T42" fmla="*/ 2 w 182"/>
                  <a:gd name="T43" fmla="*/ 101 h 182"/>
                  <a:gd name="T44" fmla="*/ 0 w 182"/>
                  <a:gd name="T45" fmla="*/ 90 h 182"/>
                  <a:gd name="T46" fmla="*/ 0 w 182"/>
                  <a:gd name="T47" fmla="*/ 90 h 182"/>
                  <a:gd name="T48" fmla="*/ 2 w 182"/>
                  <a:gd name="T49" fmla="*/ 81 h 182"/>
                  <a:gd name="T50" fmla="*/ 3 w 182"/>
                  <a:gd name="T51" fmla="*/ 72 h 182"/>
                  <a:gd name="T52" fmla="*/ 8 w 182"/>
                  <a:gd name="T53" fmla="*/ 55 h 182"/>
                  <a:gd name="T54" fmla="*/ 17 w 182"/>
                  <a:gd name="T55" fmla="*/ 40 h 182"/>
                  <a:gd name="T56" fmla="*/ 27 w 182"/>
                  <a:gd name="T57" fmla="*/ 27 h 182"/>
                  <a:gd name="T58" fmla="*/ 41 w 182"/>
                  <a:gd name="T59" fmla="*/ 16 h 182"/>
                  <a:gd name="T60" fmla="*/ 56 w 182"/>
                  <a:gd name="T61" fmla="*/ 7 h 182"/>
                  <a:gd name="T62" fmla="*/ 72 w 182"/>
                  <a:gd name="T63" fmla="*/ 1 h 182"/>
                  <a:gd name="T64" fmla="*/ 81 w 182"/>
                  <a:gd name="T65" fmla="*/ 1 h 182"/>
                  <a:gd name="T66" fmla="*/ 92 w 182"/>
                  <a:gd name="T67" fmla="*/ 0 h 182"/>
                  <a:gd name="T68" fmla="*/ 92 w 182"/>
                  <a:gd name="T69" fmla="*/ 0 h 182"/>
                  <a:gd name="T70" fmla="*/ 101 w 182"/>
                  <a:gd name="T71" fmla="*/ 1 h 182"/>
                  <a:gd name="T72" fmla="*/ 110 w 182"/>
                  <a:gd name="T73" fmla="*/ 1 h 182"/>
                  <a:gd name="T74" fmla="*/ 127 w 182"/>
                  <a:gd name="T75" fmla="*/ 7 h 182"/>
                  <a:gd name="T76" fmla="*/ 142 w 182"/>
                  <a:gd name="T77" fmla="*/ 16 h 182"/>
                  <a:gd name="T78" fmla="*/ 155 w 182"/>
                  <a:gd name="T79" fmla="*/ 27 h 182"/>
                  <a:gd name="T80" fmla="*/ 167 w 182"/>
                  <a:gd name="T81" fmla="*/ 40 h 182"/>
                  <a:gd name="T82" fmla="*/ 175 w 182"/>
                  <a:gd name="T83" fmla="*/ 55 h 182"/>
                  <a:gd name="T84" fmla="*/ 181 w 182"/>
                  <a:gd name="T85" fmla="*/ 72 h 182"/>
                  <a:gd name="T86" fmla="*/ 182 w 182"/>
                  <a:gd name="T87" fmla="*/ 81 h 182"/>
                  <a:gd name="T88" fmla="*/ 182 w 182"/>
                  <a:gd name="T89" fmla="*/ 90 h 182"/>
                  <a:gd name="T90" fmla="*/ 182 w 182"/>
                  <a:gd name="T91" fmla="*/ 9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82">
                    <a:moveTo>
                      <a:pt x="182" y="90"/>
                    </a:moveTo>
                    <a:lnTo>
                      <a:pt x="182" y="90"/>
                    </a:lnTo>
                    <a:lnTo>
                      <a:pt x="182" y="101"/>
                    </a:lnTo>
                    <a:lnTo>
                      <a:pt x="181" y="110"/>
                    </a:lnTo>
                    <a:lnTo>
                      <a:pt x="175" y="126"/>
                    </a:lnTo>
                    <a:lnTo>
                      <a:pt x="167" y="141"/>
                    </a:lnTo>
                    <a:lnTo>
                      <a:pt x="155" y="155"/>
                    </a:lnTo>
                    <a:lnTo>
                      <a:pt x="142" y="165"/>
                    </a:lnTo>
                    <a:lnTo>
                      <a:pt x="127" y="174"/>
                    </a:lnTo>
                    <a:lnTo>
                      <a:pt x="110" y="179"/>
                    </a:lnTo>
                    <a:lnTo>
                      <a:pt x="101" y="180"/>
                    </a:lnTo>
                    <a:lnTo>
                      <a:pt x="92" y="182"/>
                    </a:lnTo>
                    <a:lnTo>
                      <a:pt x="92" y="182"/>
                    </a:lnTo>
                    <a:lnTo>
                      <a:pt x="81" y="180"/>
                    </a:lnTo>
                    <a:lnTo>
                      <a:pt x="72" y="179"/>
                    </a:lnTo>
                    <a:lnTo>
                      <a:pt x="56" y="174"/>
                    </a:lnTo>
                    <a:lnTo>
                      <a:pt x="41" y="165"/>
                    </a:lnTo>
                    <a:lnTo>
                      <a:pt x="27" y="155"/>
                    </a:lnTo>
                    <a:lnTo>
                      <a:pt x="17" y="141"/>
                    </a:lnTo>
                    <a:lnTo>
                      <a:pt x="8" y="126"/>
                    </a:lnTo>
                    <a:lnTo>
                      <a:pt x="3" y="110"/>
                    </a:lnTo>
                    <a:lnTo>
                      <a:pt x="2" y="101"/>
                    </a:lnTo>
                    <a:lnTo>
                      <a:pt x="0" y="90"/>
                    </a:lnTo>
                    <a:lnTo>
                      <a:pt x="0" y="90"/>
                    </a:lnTo>
                    <a:lnTo>
                      <a:pt x="2" y="81"/>
                    </a:lnTo>
                    <a:lnTo>
                      <a:pt x="3" y="72"/>
                    </a:lnTo>
                    <a:lnTo>
                      <a:pt x="8" y="55"/>
                    </a:lnTo>
                    <a:lnTo>
                      <a:pt x="17" y="40"/>
                    </a:lnTo>
                    <a:lnTo>
                      <a:pt x="27" y="27"/>
                    </a:lnTo>
                    <a:lnTo>
                      <a:pt x="41" y="16"/>
                    </a:lnTo>
                    <a:lnTo>
                      <a:pt x="56" y="7"/>
                    </a:lnTo>
                    <a:lnTo>
                      <a:pt x="72" y="1"/>
                    </a:lnTo>
                    <a:lnTo>
                      <a:pt x="81" y="1"/>
                    </a:lnTo>
                    <a:lnTo>
                      <a:pt x="92" y="0"/>
                    </a:lnTo>
                    <a:lnTo>
                      <a:pt x="92" y="0"/>
                    </a:lnTo>
                    <a:lnTo>
                      <a:pt x="101" y="1"/>
                    </a:lnTo>
                    <a:lnTo>
                      <a:pt x="110" y="1"/>
                    </a:lnTo>
                    <a:lnTo>
                      <a:pt x="127" y="7"/>
                    </a:lnTo>
                    <a:lnTo>
                      <a:pt x="142" y="16"/>
                    </a:lnTo>
                    <a:lnTo>
                      <a:pt x="155" y="27"/>
                    </a:lnTo>
                    <a:lnTo>
                      <a:pt x="167" y="40"/>
                    </a:lnTo>
                    <a:lnTo>
                      <a:pt x="175" y="55"/>
                    </a:lnTo>
                    <a:lnTo>
                      <a:pt x="181" y="72"/>
                    </a:lnTo>
                    <a:lnTo>
                      <a:pt x="182" y="81"/>
                    </a:lnTo>
                    <a:lnTo>
                      <a:pt x="182" y="90"/>
                    </a:lnTo>
                    <a:lnTo>
                      <a:pt x="182" y="90"/>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3" name="Freeform 497">
                <a:extLst>
                  <a:ext uri="{FF2B5EF4-FFF2-40B4-BE49-F238E27FC236}">
                    <a16:creationId xmlns:a16="http://schemas.microsoft.com/office/drawing/2014/main" id="{2A10864C-9AAC-FDAC-0F23-B1ACC2A7064C}"/>
                  </a:ext>
                </a:extLst>
              </p:cNvPr>
              <p:cNvSpPr>
                <a:spLocks/>
              </p:cNvSpPr>
              <p:nvPr/>
            </p:nvSpPr>
            <p:spPr bwMode="auto">
              <a:xfrm>
                <a:off x="3146" y="2242"/>
                <a:ext cx="200" cy="200"/>
              </a:xfrm>
              <a:custGeom>
                <a:avLst/>
                <a:gdLst>
                  <a:gd name="T0" fmla="*/ 200 w 200"/>
                  <a:gd name="T1" fmla="*/ 101 h 200"/>
                  <a:gd name="T2" fmla="*/ 197 w 200"/>
                  <a:gd name="T3" fmla="*/ 120 h 200"/>
                  <a:gd name="T4" fmla="*/ 191 w 200"/>
                  <a:gd name="T5" fmla="*/ 140 h 200"/>
                  <a:gd name="T6" fmla="*/ 182 w 200"/>
                  <a:gd name="T7" fmla="*/ 157 h 200"/>
                  <a:gd name="T8" fmla="*/ 170 w 200"/>
                  <a:gd name="T9" fmla="*/ 172 h 200"/>
                  <a:gd name="T10" fmla="*/ 155 w 200"/>
                  <a:gd name="T11" fmla="*/ 184 h 200"/>
                  <a:gd name="T12" fmla="*/ 139 w 200"/>
                  <a:gd name="T13" fmla="*/ 193 h 200"/>
                  <a:gd name="T14" fmla="*/ 121 w 200"/>
                  <a:gd name="T15" fmla="*/ 199 h 200"/>
                  <a:gd name="T16" fmla="*/ 99 w 200"/>
                  <a:gd name="T17" fmla="*/ 200 h 200"/>
                  <a:gd name="T18" fmla="*/ 89 w 200"/>
                  <a:gd name="T19" fmla="*/ 200 h 200"/>
                  <a:gd name="T20" fmla="*/ 69 w 200"/>
                  <a:gd name="T21" fmla="*/ 197 h 200"/>
                  <a:gd name="T22" fmla="*/ 53 w 200"/>
                  <a:gd name="T23" fmla="*/ 188 h 200"/>
                  <a:gd name="T24" fmla="*/ 36 w 200"/>
                  <a:gd name="T25" fmla="*/ 178 h 200"/>
                  <a:gd name="T26" fmla="*/ 23 w 200"/>
                  <a:gd name="T27" fmla="*/ 164 h 200"/>
                  <a:gd name="T28" fmla="*/ 12 w 200"/>
                  <a:gd name="T29" fmla="*/ 149 h 200"/>
                  <a:gd name="T30" fmla="*/ 4 w 200"/>
                  <a:gd name="T31" fmla="*/ 131 h 200"/>
                  <a:gd name="T32" fmla="*/ 0 w 200"/>
                  <a:gd name="T33" fmla="*/ 111 h 200"/>
                  <a:gd name="T34" fmla="*/ 0 w 200"/>
                  <a:gd name="T35" fmla="*/ 101 h 200"/>
                  <a:gd name="T36" fmla="*/ 1 w 200"/>
                  <a:gd name="T37" fmla="*/ 81 h 200"/>
                  <a:gd name="T38" fmla="*/ 8 w 200"/>
                  <a:gd name="T39" fmla="*/ 62 h 200"/>
                  <a:gd name="T40" fmla="*/ 17 w 200"/>
                  <a:gd name="T41" fmla="*/ 45 h 200"/>
                  <a:gd name="T42" fmla="*/ 29 w 200"/>
                  <a:gd name="T43" fmla="*/ 30 h 200"/>
                  <a:gd name="T44" fmla="*/ 44 w 200"/>
                  <a:gd name="T45" fmla="*/ 18 h 200"/>
                  <a:gd name="T46" fmla="*/ 60 w 200"/>
                  <a:gd name="T47" fmla="*/ 9 h 200"/>
                  <a:gd name="T48" fmla="*/ 80 w 200"/>
                  <a:gd name="T49" fmla="*/ 3 h 200"/>
                  <a:gd name="T50" fmla="*/ 99 w 200"/>
                  <a:gd name="T51" fmla="*/ 0 h 200"/>
                  <a:gd name="T52" fmla="*/ 110 w 200"/>
                  <a:gd name="T53" fmla="*/ 1 h 200"/>
                  <a:gd name="T54" fmla="*/ 130 w 200"/>
                  <a:gd name="T55" fmla="*/ 4 h 200"/>
                  <a:gd name="T56" fmla="*/ 148 w 200"/>
                  <a:gd name="T57" fmla="*/ 13 h 200"/>
                  <a:gd name="T58" fmla="*/ 164 w 200"/>
                  <a:gd name="T59" fmla="*/ 24 h 200"/>
                  <a:gd name="T60" fmla="*/ 178 w 200"/>
                  <a:gd name="T61" fmla="*/ 38 h 200"/>
                  <a:gd name="T62" fmla="*/ 188 w 200"/>
                  <a:gd name="T63" fmla="*/ 53 h 200"/>
                  <a:gd name="T64" fmla="*/ 196 w 200"/>
                  <a:gd name="T65" fmla="*/ 71 h 200"/>
                  <a:gd name="T66" fmla="*/ 199 w 200"/>
                  <a:gd name="T67" fmla="*/ 90 h 200"/>
                  <a:gd name="T68" fmla="*/ 200 w 200"/>
                  <a:gd name="T69" fmla="*/ 10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200">
                    <a:moveTo>
                      <a:pt x="200" y="101"/>
                    </a:moveTo>
                    <a:lnTo>
                      <a:pt x="200" y="101"/>
                    </a:lnTo>
                    <a:lnTo>
                      <a:pt x="199" y="111"/>
                    </a:lnTo>
                    <a:lnTo>
                      <a:pt x="197" y="120"/>
                    </a:lnTo>
                    <a:lnTo>
                      <a:pt x="196" y="131"/>
                    </a:lnTo>
                    <a:lnTo>
                      <a:pt x="191" y="140"/>
                    </a:lnTo>
                    <a:lnTo>
                      <a:pt x="188" y="149"/>
                    </a:lnTo>
                    <a:lnTo>
                      <a:pt x="182" y="157"/>
                    </a:lnTo>
                    <a:lnTo>
                      <a:pt x="178" y="164"/>
                    </a:lnTo>
                    <a:lnTo>
                      <a:pt x="170" y="172"/>
                    </a:lnTo>
                    <a:lnTo>
                      <a:pt x="164" y="178"/>
                    </a:lnTo>
                    <a:lnTo>
                      <a:pt x="155" y="184"/>
                    </a:lnTo>
                    <a:lnTo>
                      <a:pt x="148" y="188"/>
                    </a:lnTo>
                    <a:lnTo>
                      <a:pt x="139" y="193"/>
                    </a:lnTo>
                    <a:lnTo>
                      <a:pt x="130" y="197"/>
                    </a:lnTo>
                    <a:lnTo>
                      <a:pt x="121" y="199"/>
                    </a:lnTo>
                    <a:lnTo>
                      <a:pt x="110" y="200"/>
                    </a:lnTo>
                    <a:lnTo>
                      <a:pt x="99" y="200"/>
                    </a:lnTo>
                    <a:lnTo>
                      <a:pt x="99" y="200"/>
                    </a:lnTo>
                    <a:lnTo>
                      <a:pt x="89" y="200"/>
                    </a:lnTo>
                    <a:lnTo>
                      <a:pt x="80" y="199"/>
                    </a:lnTo>
                    <a:lnTo>
                      <a:pt x="69" y="197"/>
                    </a:lnTo>
                    <a:lnTo>
                      <a:pt x="60" y="193"/>
                    </a:lnTo>
                    <a:lnTo>
                      <a:pt x="53" y="188"/>
                    </a:lnTo>
                    <a:lnTo>
                      <a:pt x="44" y="184"/>
                    </a:lnTo>
                    <a:lnTo>
                      <a:pt x="36" y="178"/>
                    </a:lnTo>
                    <a:lnTo>
                      <a:pt x="29" y="172"/>
                    </a:lnTo>
                    <a:lnTo>
                      <a:pt x="23" y="164"/>
                    </a:lnTo>
                    <a:lnTo>
                      <a:pt x="17" y="157"/>
                    </a:lnTo>
                    <a:lnTo>
                      <a:pt x="12" y="149"/>
                    </a:lnTo>
                    <a:lnTo>
                      <a:pt x="8" y="140"/>
                    </a:lnTo>
                    <a:lnTo>
                      <a:pt x="4" y="131"/>
                    </a:lnTo>
                    <a:lnTo>
                      <a:pt x="1" y="120"/>
                    </a:lnTo>
                    <a:lnTo>
                      <a:pt x="0" y="111"/>
                    </a:lnTo>
                    <a:lnTo>
                      <a:pt x="0" y="101"/>
                    </a:lnTo>
                    <a:lnTo>
                      <a:pt x="0" y="101"/>
                    </a:lnTo>
                    <a:lnTo>
                      <a:pt x="0" y="90"/>
                    </a:lnTo>
                    <a:lnTo>
                      <a:pt x="1" y="81"/>
                    </a:lnTo>
                    <a:lnTo>
                      <a:pt x="4" y="71"/>
                    </a:lnTo>
                    <a:lnTo>
                      <a:pt x="8" y="62"/>
                    </a:lnTo>
                    <a:lnTo>
                      <a:pt x="12" y="53"/>
                    </a:lnTo>
                    <a:lnTo>
                      <a:pt x="17" y="45"/>
                    </a:lnTo>
                    <a:lnTo>
                      <a:pt x="23" y="38"/>
                    </a:lnTo>
                    <a:lnTo>
                      <a:pt x="29" y="30"/>
                    </a:lnTo>
                    <a:lnTo>
                      <a:pt x="36" y="24"/>
                    </a:lnTo>
                    <a:lnTo>
                      <a:pt x="44" y="18"/>
                    </a:lnTo>
                    <a:lnTo>
                      <a:pt x="53" y="13"/>
                    </a:lnTo>
                    <a:lnTo>
                      <a:pt x="60" y="9"/>
                    </a:lnTo>
                    <a:lnTo>
                      <a:pt x="69" y="4"/>
                    </a:lnTo>
                    <a:lnTo>
                      <a:pt x="80" y="3"/>
                    </a:lnTo>
                    <a:lnTo>
                      <a:pt x="89" y="1"/>
                    </a:lnTo>
                    <a:lnTo>
                      <a:pt x="99" y="0"/>
                    </a:lnTo>
                    <a:lnTo>
                      <a:pt x="99" y="0"/>
                    </a:lnTo>
                    <a:lnTo>
                      <a:pt x="110" y="1"/>
                    </a:lnTo>
                    <a:lnTo>
                      <a:pt x="121" y="3"/>
                    </a:lnTo>
                    <a:lnTo>
                      <a:pt x="130" y="4"/>
                    </a:lnTo>
                    <a:lnTo>
                      <a:pt x="139" y="9"/>
                    </a:lnTo>
                    <a:lnTo>
                      <a:pt x="148" y="13"/>
                    </a:lnTo>
                    <a:lnTo>
                      <a:pt x="155" y="18"/>
                    </a:lnTo>
                    <a:lnTo>
                      <a:pt x="164" y="24"/>
                    </a:lnTo>
                    <a:lnTo>
                      <a:pt x="170" y="30"/>
                    </a:lnTo>
                    <a:lnTo>
                      <a:pt x="178" y="38"/>
                    </a:lnTo>
                    <a:lnTo>
                      <a:pt x="182" y="45"/>
                    </a:lnTo>
                    <a:lnTo>
                      <a:pt x="188" y="53"/>
                    </a:lnTo>
                    <a:lnTo>
                      <a:pt x="191" y="62"/>
                    </a:lnTo>
                    <a:lnTo>
                      <a:pt x="196" y="71"/>
                    </a:lnTo>
                    <a:lnTo>
                      <a:pt x="197" y="81"/>
                    </a:lnTo>
                    <a:lnTo>
                      <a:pt x="199" y="90"/>
                    </a:lnTo>
                    <a:lnTo>
                      <a:pt x="200" y="101"/>
                    </a:lnTo>
                    <a:lnTo>
                      <a:pt x="200" y="101"/>
                    </a:lnTo>
                    <a:close/>
                  </a:path>
                </a:pathLst>
              </a:custGeom>
              <a:solidFill>
                <a:srgbClr val="70A532"/>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4" name="Freeform 498">
                <a:extLst>
                  <a:ext uri="{FF2B5EF4-FFF2-40B4-BE49-F238E27FC236}">
                    <a16:creationId xmlns:a16="http://schemas.microsoft.com/office/drawing/2014/main" id="{A586553D-008B-514F-2792-BF6797DC22DD}"/>
                  </a:ext>
                </a:extLst>
              </p:cNvPr>
              <p:cNvSpPr>
                <a:spLocks/>
              </p:cNvSpPr>
              <p:nvPr/>
            </p:nvSpPr>
            <p:spPr bwMode="auto">
              <a:xfrm>
                <a:off x="2780" y="2724"/>
                <a:ext cx="209" cy="210"/>
              </a:xfrm>
              <a:custGeom>
                <a:avLst/>
                <a:gdLst>
                  <a:gd name="T0" fmla="*/ 209 w 209"/>
                  <a:gd name="T1" fmla="*/ 106 h 210"/>
                  <a:gd name="T2" fmla="*/ 208 w 209"/>
                  <a:gd name="T3" fmla="*/ 127 h 210"/>
                  <a:gd name="T4" fmla="*/ 202 w 209"/>
                  <a:gd name="T5" fmla="*/ 146 h 210"/>
                  <a:gd name="T6" fmla="*/ 191 w 209"/>
                  <a:gd name="T7" fmla="*/ 164 h 210"/>
                  <a:gd name="T8" fmla="*/ 179 w 209"/>
                  <a:gd name="T9" fmla="*/ 180 h 210"/>
                  <a:gd name="T10" fmla="*/ 163 w 209"/>
                  <a:gd name="T11" fmla="*/ 192 h 210"/>
                  <a:gd name="T12" fmla="*/ 146 w 209"/>
                  <a:gd name="T13" fmla="*/ 202 h 210"/>
                  <a:gd name="T14" fmla="*/ 126 w 209"/>
                  <a:gd name="T15" fmla="*/ 208 h 210"/>
                  <a:gd name="T16" fmla="*/ 105 w 209"/>
                  <a:gd name="T17" fmla="*/ 210 h 210"/>
                  <a:gd name="T18" fmla="*/ 93 w 209"/>
                  <a:gd name="T19" fmla="*/ 210 h 210"/>
                  <a:gd name="T20" fmla="*/ 74 w 209"/>
                  <a:gd name="T21" fmla="*/ 205 h 210"/>
                  <a:gd name="T22" fmla="*/ 54 w 209"/>
                  <a:gd name="T23" fmla="*/ 198 h 210"/>
                  <a:gd name="T24" fmla="*/ 37 w 209"/>
                  <a:gd name="T25" fmla="*/ 186 h 210"/>
                  <a:gd name="T26" fmla="*/ 24 w 209"/>
                  <a:gd name="T27" fmla="*/ 172 h 210"/>
                  <a:gd name="T28" fmla="*/ 12 w 209"/>
                  <a:gd name="T29" fmla="*/ 155 h 210"/>
                  <a:gd name="T30" fmla="*/ 4 w 209"/>
                  <a:gd name="T31" fmla="*/ 137 h 210"/>
                  <a:gd name="T32" fmla="*/ 0 w 209"/>
                  <a:gd name="T33" fmla="*/ 116 h 210"/>
                  <a:gd name="T34" fmla="*/ 0 w 209"/>
                  <a:gd name="T35" fmla="*/ 106 h 210"/>
                  <a:gd name="T36" fmla="*/ 1 w 209"/>
                  <a:gd name="T37" fmla="*/ 85 h 210"/>
                  <a:gd name="T38" fmla="*/ 9 w 209"/>
                  <a:gd name="T39" fmla="*/ 65 h 210"/>
                  <a:gd name="T40" fmla="*/ 18 w 209"/>
                  <a:gd name="T41" fmla="*/ 47 h 210"/>
                  <a:gd name="T42" fmla="*/ 30 w 209"/>
                  <a:gd name="T43" fmla="*/ 32 h 210"/>
                  <a:gd name="T44" fmla="*/ 46 w 209"/>
                  <a:gd name="T45" fmla="*/ 18 h 210"/>
                  <a:gd name="T46" fmla="*/ 65 w 209"/>
                  <a:gd name="T47" fmla="*/ 9 h 210"/>
                  <a:gd name="T48" fmla="*/ 84 w 209"/>
                  <a:gd name="T49" fmla="*/ 3 h 210"/>
                  <a:gd name="T50" fmla="*/ 105 w 209"/>
                  <a:gd name="T51" fmla="*/ 0 h 210"/>
                  <a:gd name="T52" fmla="*/ 116 w 209"/>
                  <a:gd name="T53" fmla="*/ 2 h 210"/>
                  <a:gd name="T54" fmla="*/ 135 w 209"/>
                  <a:gd name="T55" fmla="*/ 6 h 210"/>
                  <a:gd name="T56" fmla="*/ 155 w 209"/>
                  <a:gd name="T57" fmla="*/ 14 h 210"/>
                  <a:gd name="T58" fmla="*/ 172 w 209"/>
                  <a:gd name="T59" fmla="*/ 24 h 210"/>
                  <a:gd name="T60" fmla="*/ 185 w 209"/>
                  <a:gd name="T61" fmla="*/ 39 h 210"/>
                  <a:gd name="T62" fmla="*/ 197 w 209"/>
                  <a:gd name="T63" fmla="*/ 56 h 210"/>
                  <a:gd name="T64" fmla="*/ 205 w 209"/>
                  <a:gd name="T65" fmla="*/ 74 h 210"/>
                  <a:gd name="T66" fmla="*/ 209 w 209"/>
                  <a:gd name="T67" fmla="*/ 95 h 210"/>
                  <a:gd name="T68" fmla="*/ 209 w 209"/>
                  <a:gd name="T69" fmla="*/ 10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9" h="210">
                    <a:moveTo>
                      <a:pt x="209" y="106"/>
                    </a:moveTo>
                    <a:lnTo>
                      <a:pt x="209" y="106"/>
                    </a:lnTo>
                    <a:lnTo>
                      <a:pt x="209" y="116"/>
                    </a:lnTo>
                    <a:lnTo>
                      <a:pt x="208" y="127"/>
                    </a:lnTo>
                    <a:lnTo>
                      <a:pt x="205" y="137"/>
                    </a:lnTo>
                    <a:lnTo>
                      <a:pt x="202" y="146"/>
                    </a:lnTo>
                    <a:lnTo>
                      <a:pt x="197" y="155"/>
                    </a:lnTo>
                    <a:lnTo>
                      <a:pt x="191" y="164"/>
                    </a:lnTo>
                    <a:lnTo>
                      <a:pt x="185" y="172"/>
                    </a:lnTo>
                    <a:lnTo>
                      <a:pt x="179" y="180"/>
                    </a:lnTo>
                    <a:lnTo>
                      <a:pt x="172" y="186"/>
                    </a:lnTo>
                    <a:lnTo>
                      <a:pt x="163" y="192"/>
                    </a:lnTo>
                    <a:lnTo>
                      <a:pt x="155" y="198"/>
                    </a:lnTo>
                    <a:lnTo>
                      <a:pt x="146" y="202"/>
                    </a:lnTo>
                    <a:lnTo>
                      <a:pt x="135" y="205"/>
                    </a:lnTo>
                    <a:lnTo>
                      <a:pt x="126" y="208"/>
                    </a:lnTo>
                    <a:lnTo>
                      <a:pt x="116" y="210"/>
                    </a:lnTo>
                    <a:lnTo>
                      <a:pt x="105" y="210"/>
                    </a:lnTo>
                    <a:lnTo>
                      <a:pt x="105" y="210"/>
                    </a:lnTo>
                    <a:lnTo>
                      <a:pt x="93" y="210"/>
                    </a:lnTo>
                    <a:lnTo>
                      <a:pt x="84" y="208"/>
                    </a:lnTo>
                    <a:lnTo>
                      <a:pt x="74" y="205"/>
                    </a:lnTo>
                    <a:lnTo>
                      <a:pt x="65" y="202"/>
                    </a:lnTo>
                    <a:lnTo>
                      <a:pt x="54" y="198"/>
                    </a:lnTo>
                    <a:lnTo>
                      <a:pt x="46" y="192"/>
                    </a:lnTo>
                    <a:lnTo>
                      <a:pt x="37" y="186"/>
                    </a:lnTo>
                    <a:lnTo>
                      <a:pt x="30" y="180"/>
                    </a:lnTo>
                    <a:lnTo>
                      <a:pt x="24" y="172"/>
                    </a:lnTo>
                    <a:lnTo>
                      <a:pt x="18" y="164"/>
                    </a:lnTo>
                    <a:lnTo>
                      <a:pt x="12" y="155"/>
                    </a:lnTo>
                    <a:lnTo>
                      <a:pt x="9" y="146"/>
                    </a:lnTo>
                    <a:lnTo>
                      <a:pt x="4" y="137"/>
                    </a:lnTo>
                    <a:lnTo>
                      <a:pt x="1" y="127"/>
                    </a:lnTo>
                    <a:lnTo>
                      <a:pt x="0" y="116"/>
                    </a:lnTo>
                    <a:lnTo>
                      <a:pt x="0" y="106"/>
                    </a:lnTo>
                    <a:lnTo>
                      <a:pt x="0" y="106"/>
                    </a:lnTo>
                    <a:lnTo>
                      <a:pt x="0" y="95"/>
                    </a:lnTo>
                    <a:lnTo>
                      <a:pt x="1" y="85"/>
                    </a:lnTo>
                    <a:lnTo>
                      <a:pt x="4" y="74"/>
                    </a:lnTo>
                    <a:lnTo>
                      <a:pt x="9" y="65"/>
                    </a:lnTo>
                    <a:lnTo>
                      <a:pt x="12" y="56"/>
                    </a:lnTo>
                    <a:lnTo>
                      <a:pt x="18" y="47"/>
                    </a:lnTo>
                    <a:lnTo>
                      <a:pt x="24" y="39"/>
                    </a:lnTo>
                    <a:lnTo>
                      <a:pt x="30" y="32"/>
                    </a:lnTo>
                    <a:lnTo>
                      <a:pt x="37" y="24"/>
                    </a:lnTo>
                    <a:lnTo>
                      <a:pt x="46" y="18"/>
                    </a:lnTo>
                    <a:lnTo>
                      <a:pt x="54" y="14"/>
                    </a:lnTo>
                    <a:lnTo>
                      <a:pt x="65" y="9"/>
                    </a:lnTo>
                    <a:lnTo>
                      <a:pt x="74" y="6"/>
                    </a:lnTo>
                    <a:lnTo>
                      <a:pt x="84" y="3"/>
                    </a:lnTo>
                    <a:lnTo>
                      <a:pt x="93" y="2"/>
                    </a:lnTo>
                    <a:lnTo>
                      <a:pt x="105" y="0"/>
                    </a:lnTo>
                    <a:lnTo>
                      <a:pt x="105" y="0"/>
                    </a:lnTo>
                    <a:lnTo>
                      <a:pt x="116" y="2"/>
                    </a:lnTo>
                    <a:lnTo>
                      <a:pt x="126" y="3"/>
                    </a:lnTo>
                    <a:lnTo>
                      <a:pt x="135" y="6"/>
                    </a:lnTo>
                    <a:lnTo>
                      <a:pt x="146" y="9"/>
                    </a:lnTo>
                    <a:lnTo>
                      <a:pt x="155" y="14"/>
                    </a:lnTo>
                    <a:lnTo>
                      <a:pt x="163" y="18"/>
                    </a:lnTo>
                    <a:lnTo>
                      <a:pt x="172" y="24"/>
                    </a:lnTo>
                    <a:lnTo>
                      <a:pt x="179" y="32"/>
                    </a:lnTo>
                    <a:lnTo>
                      <a:pt x="185" y="39"/>
                    </a:lnTo>
                    <a:lnTo>
                      <a:pt x="191" y="47"/>
                    </a:lnTo>
                    <a:lnTo>
                      <a:pt x="197" y="56"/>
                    </a:lnTo>
                    <a:lnTo>
                      <a:pt x="202" y="65"/>
                    </a:lnTo>
                    <a:lnTo>
                      <a:pt x="205" y="74"/>
                    </a:lnTo>
                    <a:lnTo>
                      <a:pt x="208" y="85"/>
                    </a:lnTo>
                    <a:lnTo>
                      <a:pt x="209" y="95"/>
                    </a:lnTo>
                    <a:lnTo>
                      <a:pt x="209" y="106"/>
                    </a:lnTo>
                    <a:lnTo>
                      <a:pt x="209" y="106"/>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5" name="Freeform 499">
                <a:extLst>
                  <a:ext uri="{FF2B5EF4-FFF2-40B4-BE49-F238E27FC236}">
                    <a16:creationId xmlns:a16="http://schemas.microsoft.com/office/drawing/2014/main" id="{D4510E05-A2D8-2743-80C8-22B9932B76C3}"/>
                  </a:ext>
                </a:extLst>
              </p:cNvPr>
              <p:cNvSpPr>
                <a:spLocks/>
              </p:cNvSpPr>
              <p:nvPr/>
            </p:nvSpPr>
            <p:spPr bwMode="auto">
              <a:xfrm>
                <a:off x="2947" y="2991"/>
                <a:ext cx="176" cy="178"/>
              </a:xfrm>
              <a:custGeom>
                <a:avLst/>
                <a:gdLst>
                  <a:gd name="T0" fmla="*/ 176 w 176"/>
                  <a:gd name="T1" fmla="*/ 89 h 178"/>
                  <a:gd name="T2" fmla="*/ 176 w 176"/>
                  <a:gd name="T3" fmla="*/ 89 h 178"/>
                  <a:gd name="T4" fmla="*/ 176 w 176"/>
                  <a:gd name="T5" fmla="*/ 98 h 178"/>
                  <a:gd name="T6" fmla="*/ 175 w 176"/>
                  <a:gd name="T7" fmla="*/ 107 h 178"/>
                  <a:gd name="T8" fmla="*/ 170 w 176"/>
                  <a:gd name="T9" fmla="*/ 124 h 178"/>
                  <a:gd name="T10" fmla="*/ 161 w 176"/>
                  <a:gd name="T11" fmla="*/ 139 h 178"/>
                  <a:gd name="T12" fmla="*/ 151 w 176"/>
                  <a:gd name="T13" fmla="*/ 152 h 178"/>
                  <a:gd name="T14" fmla="*/ 137 w 176"/>
                  <a:gd name="T15" fmla="*/ 163 h 178"/>
                  <a:gd name="T16" fmla="*/ 122 w 176"/>
                  <a:gd name="T17" fmla="*/ 172 h 178"/>
                  <a:gd name="T18" fmla="*/ 106 w 176"/>
                  <a:gd name="T19" fmla="*/ 176 h 178"/>
                  <a:gd name="T20" fmla="*/ 96 w 176"/>
                  <a:gd name="T21" fmla="*/ 178 h 178"/>
                  <a:gd name="T22" fmla="*/ 87 w 176"/>
                  <a:gd name="T23" fmla="*/ 178 h 178"/>
                  <a:gd name="T24" fmla="*/ 87 w 176"/>
                  <a:gd name="T25" fmla="*/ 178 h 178"/>
                  <a:gd name="T26" fmla="*/ 78 w 176"/>
                  <a:gd name="T27" fmla="*/ 178 h 178"/>
                  <a:gd name="T28" fmla="*/ 71 w 176"/>
                  <a:gd name="T29" fmla="*/ 176 h 178"/>
                  <a:gd name="T30" fmla="*/ 54 w 176"/>
                  <a:gd name="T31" fmla="*/ 172 h 178"/>
                  <a:gd name="T32" fmla="*/ 39 w 176"/>
                  <a:gd name="T33" fmla="*/ 163 h 178"/>
                  <a:gd name="T34" fmla="*/ 26 w 176"/>
                  <a:gd name="T35" fmla="*/ 152 h 178"/>
                  <a:gd name="T36" fmla="*/ 15 w 176"/>
                  <a:gd name="T37" fmla="*/ 139 h 178"/>
                  <a:gd name="T38" fmla="*/ 6 w 176"/>
                  <a:gd name="T39" fmla="*/ 124 h 178"/>
                  <a:gd name="T40" fmla="*/ 2 w 176"/>
                  <a:gd name="T41" fmla="*/ 107 h 178"/>
                  <a:gd name="T42" fmla="*/ 0 w 176"/>
                  <a:gd name="T43" fmla="*/ 98 h 178"/>
                  <a:gd name="T44" fmla="*/ 0 w 176"/>
                  <a:gd name="T45" fmla="*/ 89 h 178"/>
                  <a:gd name="T46" fmla="*/ 0 w 176"/>
                  <a:gd name="T47" fmla="*/ 89 h 178"/>
                  <a:gd name="T48" fmla="*/ 0 w 176"/>
                  <a:gd name="T49" fmla="*/ 80 h 178"/>
                  <a:gd name="T50" fmla="*/ 2 w 176"/>
                  <a:gd name="T51" fmla="*/ 71 h 178"/>
                  <a:gd name="T52" fmla="*/ 6 w 176"/>
                  <a:gd name="T53" fmla="*/ 54 h 178"/>
                  <a:gd name="T54" fmla="*/ 15 w 176"/>
                  <a:gd name="T55" fmla="*/ 39 h 178"/>
                  <a:gd name="T56" fmla="*/ 26 w 176"/>
                  <a:gd name="T57" fmla="*/ 27 h 178"/>
                  <a:gd name="T58" fmla="*/ 39 w 176"/>
                  <a:gd name="T59" fmla="*/ 15 h 178"/>
                  <a:gd name="T60" fmla="*/ 54 w 176"/>
                  <a:gd name="T61" fmla="*/ 8 h 178"/>
                  <a:gd name="T62" fmla="*/ 71 w 176"/>
                  <a:gd name="T63" fmla="*/ 3 h 178"/>
                  <a:gd name="T64" fmla="*/ 78 w 176"/>
                  <a:gd name="T65" fmla="*/ 1 h 178"/>
                  <a:gd name="T66" fmla="*/ 87 w 176"/>
                  <a:gd name="T67" fmla="*/ 0 h 178"/>
                  <a:gd name="T68" fmla="*/ 87 w 176"/>
                  <a:gd name="T69" fmla="*/ 0 h 178"/>
                  <a:gd name="T70" fmla="*/ 96 w 176"/>
                  <a:gd name="T71" fmla="*/ 1 h 178"/>
                  <a:gd name="T72" fmla="*/ 106 w 176"/>
                  <a:gd name="T73" fmla="*/ 3 h 178"/>
                  <a:gd name="T74" fmla="*/ 122 w 176"/>
                  <a:gd name="T75" fmla="*/ 8 h 178"/>
                  <a:gd name="T76" fmla="*/ 137 w 176"/>
                  <a:gd name="T77" fmla="*/ 15 h 178"/>
                  <a:gd name="T78" fmla="*/ 151 w 176"/>
                  <a:gd name="T79" fmla="*/ 27 h 178"/>
                  <a:gd name="T80" fmla="*/ 161 w 176"/>
                  <a:gd name="T81" fmla="*/ 39 h 178"/>
                  <a:gd name="T82" fmla="*/ 170 w 176"/>
                  <a:gd name="T83" fmla="*/ 54 h 178"/>
                  <a:gd name="T84" fmla="*/ 175 w 176"/>
                  <a:gd name="T85" fmla="*/ 71 h 178"/>
                  <a:gd name="T86" fmla="*/ 176 w 176"/>
                  <a:gd name="T87" fmla="*/ 80 h 178"/>
                  <a:gd name="T88" fmla="*/ 176 w 176"/>
                  <a:gd name="T89" fmla="*/ 89 h 178"/>
                  <a:gd name="T90" fmla="*/ 176 w 176"/>
                  <a:gd name="T91"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178">
                    <a:moveTo>
                      <a:pt x="176" y="89"/>
                    </a:moveTo>
                    <a:lnTo>
                      <a:pt x="176" y="89"/>
                    </a:lnTo>
                    <a:lnTo>
                      <a:pt x="176" y="98"/>
                    </a:lnTo>
                    <a:lnTo>
                      <a:pt x="175" y="107"/>
                    </a:lnTo>
                    <a:lnTo>
                      <a:pt x="170" y="124"/>
                    </a:lnTo>
                    <a:lnTo>
                      <a:pt x="161" y="139"/>
                    </a:lnTo>
                    <a:lnTo>
                      <a:pt x="151" y="152"/>
                    </a:lnTo>
                    <a:lnTo>
                      <a:pt x="137" y="163"/>
                    </a:lnTo>
                    <a:lnTo>
                      <a:pt x="122" y="172"/>
                    </a:lnTo>
                    <a:lnTo>
                      <a:pt x="106" y="176"/>
                    </a:lnTo>
                    <a:lnTo>
                      <a:pt x="96" y="178"/>
                    </a:lnTo>
                    <a:lnTo>
                      <a:pt x="87" y="178"/>
                    </a:lnTo>
                    <a:lnTo>
                      <a:pt x="87" y="178"/>
                    </a:lnTo>
                    <a:lnTo>
                      <a:pt x="78" y="178"/>
                    </a:lnTo>
                    <a:lnTo>
                      <a:pt x="71" y="176"/>
                    </a:lnTo>
                    <a:lnTo>
                      <a:pt x="54" y="172"/>
                    </a:lnTo>
                    <a:lnTo>
                      <a:pt x="39" y="163"/>
                    </a:lnTo>
                    <a:lnTo>
                      <a:pt x="26" y="152"/>
                    </a:lnTo>
                    <a:lnTo>
                      <a:pt x="15" y="139"/>
                    </a:lnTo>
                    <a:lnTo>
                      <a:pt x="6" y="124"/>
                    </a:lnTo>
                    <a:lnTo>
                      <a:pt x="2" y="107"/>
                    </a:lnTo>
                    <a:lnTo>
                      <a:pt x="0" y="98"/>
                    </a:lnTo>
                    <a:lnTo>
                      <a:pt x="0" y="89"/>
                    </a:lnTo>
                    <a:lnTo>
                      <a:pt x="0" y="89"/>
                    </a:lnTo>
                    <a:lnTo>
                      <a:pt x="0" y="80"/>
                    </a:lnTo>
                    <a:lnTo>
                      <a:pt x="2" y="71"/>
                    </a:lnTo>
                    <a:lnTo>
                      <a:pt x="6" y="54"/>
                    </a:lnTo>
                    <a:lnTo>
                      <a:pt x="15" y="39"/>
                    </a:lnTo>
                    <a:lnTo>
                      <a:pt x="26" y="27"/>
                    </a:lnTo>
                    <a:lnTo>
                      <a:pt x="39" y="15"/>
                    </a:lnTo>
                    <a:lnTo>
                      <a:pt x="54" y="8"/>
                    </a:lnTo>
                    <a:lnTo>
                      <a:pt x="71" y="3"/>
                    </a:lnTo>
                    <a:lnTo>
                      <a:pt x="78" y="1"/>
                    </a:lnTo>
                    <a:lnTo>
                      <a:pt x="87" y="0"/>
                    </a:lnTo>
                    <a:lnTo>
                      <a:pt x="87" y="0"/>
                    </a:lnTo>
                    <a:lnTo>
                      <a:pt x="96" y="1"/>
                    </a:lnTo>
                    <a:lnTo>
                      <a:pt x="106" y="3"/>
                    </a:lnTo>
                    <a:lnTo>
                      <a:pt x="122" y="8"/>
                    </a:lnTo>
                    <a:lnTo>
                      <a:pt x="137" y="15"/>
                    </a:lnTo>
                    <a:lnTo>
                      <a:pt x="151" y="27"/>
                    </a:lnTo>
                    <a:lnTo>
                      <a:pt x="161" y="39"/>
                    </a:lnTo>
                    <a:lnTo>
                      <a:pt x="170" y="54"/>
                    </a:lnTo>
                    <a:lnTo>
                      <a:pt x="175" y="71"/>
                    </a:lnTo>
                    <a:lnTo>
                      <a:pt x="176" y="80"/>
                    </a:lnTo>
                    <a:lnTo>
                      <a:pt x="176" y="89"/>
                    </a:lnTo>
                    <a:lnTo>
                      <a:pt x="176" y="89"/>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6" name="Freeform 500">
                <a:extLst>
                  <a:ext uri="{FF2B5EF4-FFF2-40B4-BE49-F238E27FC236}">
                    <a16:creationId xmlns:a16="http://schemas.microsoft.com/office/drawing/2014/main" id="{3DC0EFCB-5F79-E5CD-3244-F78005991B41}"/>
                  </a:ext>
                </a:extLst>
              </p:cNvPr>
              <p:cNvSpPr>
                <a:spLocks/>
              </p:cNvSpPr>
              <p:nvPr/>
            </p:nvSpPr>
            <p:spPr bwMode="auto">
              <a:xfrm>
                <a:off x="2994" y="2839"/>
                <a:ext cx="182" cy="182"/>
              </a:xfrm>
              <a:custGeom>
                <a:avLst/>
                <a:gdLst>
                  <a:gd name="T0" fmla="*/ 182 w 182"/>
                  <a:gd name="T1" fmla="*/ 90 h 182"/>
                  <a:gd name="T2" fmla="*/ 182 w 182"/>
                  <a:gd name="T3" fmla="*/ 90 h 182"/>
                  <a:gd name="T4" fmla="*/ 182 w 182"/>
                  <a:gd name="T5" fmla="*/ 101 h 182"/>
                  <a:gd name="T6" fmla="*/ 181 w 182"/>
                  <a:gd name="T7" fmla="*/ 110 h 182"/>
                  <a:gd name="T8" fmla="*/ 175 w 182"/>
                  <a:gd name="T9" fmla="*/ 126 h 182"/>
                  <a:gd name="T10" fmla="*/ 167 w 182"/>
                  <a:gd name="T11" fmla="*/ 141 h 182"/>
                  <a:gd name="T12" fmla="*/ 155 w 182"/>
                  <a:gd name="T13" fmla="*/ 155 h 182"/>
                  <a:gd name="T14" fmla="*/ 141 w 182"/>
                  <a:gd name="T15" fmla="*/ 167 h 182"/>
                  <a:gd name="T16" fmla="*/ 126 w 182"/>
                  <a:gd name="T17" fmla="*/ 175 h 182"/>
                  <a:gd name="T18" fmla="*/ 110 w 182"/>
                  <a:gd name="T19" fmla="*/ 181 h 182"/>
                  <a:gd name="T20" fmla="*/ 101 w 182"/>
                  <a:gd name="T21" fmla="*/ 182 h 182"/>
                  <a:gd name="T22" fmla="*/ 92 w 182"/>
                  <a:gd name="T23" fmla="*/ 182 h 182"/>
                  <a:gd name="T24" fmla="*/ 92 w 182"/>
                  <a:gd name="T25" fmla="*/ 182 h 182"/>
                  <a:gd name="T26" fmla="*/ 81 w 182"/>
                  <a:gd name="T27" fmla="*/ 182 h 182"/>
                  <a:gd name="T28" fmla="*/ 72 w 182"/>
                  <a:gd name="T29" fmla="*/ 181 h 182"/>
                  <a:gd name="T30" fmla="*/ 56 w 182"/>
                  <a:gd name="T31" fmla="*/ 175 h 182"/>
                  <a:gd name="T32" fmla="*/ 40 w 182"/>
                  <a:gd name="T33" fmla="*/ 167 h 182"/>
                  <a:gd name="T34" fmla="*/ 27 w 182"/>
                  <a:gd name="T35" fmla="*/ 155 h 182"/>
                  <a:gd name="T36" fmla="*/ 15 w 182"/>
                  <a:gd name="T37" fmla="*/ 141 h 182"/>
                  <a:gd name="T38" fmla="*/ 7 w 182"/>
                  <a:gd name="T39" fmla="*/ 126 h 182"/>
                  <a:gd name="T40" fmla="*/ 1 w 182"/>
                  <a:gd name="T41" fmla="*/ 110 h 182"/>
                  <a:gd name="T42" fmla="*/ 0 w 182"/>
                  <a:gd name="T43" fmla="*/ 101 h 182"/>
                  <a:gd name="T44" fmla="*/ 0 w 182"/>
                  <a:gd name="T45" fmla="*/ 90 h 182"/>
                  <a:gd name="T46" fmla="*/ 0 w 182"/>
                  <a:gd name="T47" fmla="*/ 90 h 182"/>
                  <a:gd name="T48" fmla="*/ 0 w 182"/>
                  <a:gd name="T49" fmla="*/ 81 h 182"/>
                  <a:gd name="T50" fmla="*/ 1 w 182"/>
                  <a:gd name="T51" fmla="*/ 72 h 182"/>
                  <a:gd name="T52" fmla="*/ 7 w 182"/>
                  <a:gd name="T53" fmla="*/ 56 h 182"/>
                  <a:gd name="T54" fmla="*/ 15 w 182"/>
                  <a:gd name="T55" fmla="*/ 40 h 182"/>
                  <a:gd name="T56" fmla="*/ 27 w 182"/>
                  <a:gd name="T57" fmla="*/ 27 h 182"/>
                  <a:gd name="T58" fmla="*/ 40 w 182"/>
                  <a:gd name="T59" fmla="*/ 15 h 182"/>
                  <a:gd name="T60" fmla="*/ 56 w 182"/>
                  <a:gd name="T61" fmla="*/ 7 h 182"/>
                  <a:gd name="T62" fmla="*/ 72 w 182"/>
                  <a:gd name="T63" fmla="*/ 1 h 182"/>
                  <a:gd name="T64" fmla="*/ 81 w 182"/>
                  <a:gd name="T65" fmla="*/ 0 h 182"/>
                  <a:gd name="T66" fmla="*/ 92 w 182"/>
                  <a:gd name="T67" fmla="*/ 0 h 182"/>
                  <a:gd name="T68" fmla="*/ 92 w 182"/>
                  <a:gd name="T69" fmla="*/ 0 h 182"/>
                  <a:gd name="T70" fmla="*/ 101 w 182"/>
                  <a:gd name="T71" fmla="*/ 0 h 182"/>
                  <a:gd name="T72" fmla="*/ 110 w 182"/>
                  <a:gd name="T73" fmla="*/ 1 h 182"/>
                  <a:gd name="T74" fmla="*/ 126 w 182"/>
                  <a:gd name="T75" fmla="*/ 7 h 182"/>
                  <a:gd name="T76" fmla="*/ 141 w 182"/>
                  <a:gd name="T77" fmla="*/ 15 h 182"/>
                  <a:gd name="T78" fmla="*/ 155 w 182"/>
                  <a:gd name="T79" fmla="*/ 27 h 182"/>
                  <a:gd name="T80" fmla="*/ 167 w 182"/>
                  <a:gd name="T81" fmla="*/ 40 h 182"/>
                  <a:gd name="T82" fmla="*/ 175 w 182"/>
                  <a:gd name="T83" fmla="*/ 56 h 182"/>
                  <a:gd name="T84" fmla="*/ 181 w 182"/>
                  <a:gd name="T85" fmla="*/ 72 h 182"/>
                  <a:gd name="T86" fmla="*/ 182 w 182"/>
                  <a:gd name="T87" fmla="*/ 81 h 182"/>
                  <a:gd name="T88" fmla="*/ 182 w 182"/>
                  <a:gd name="T89" fmla="*/ 90 h 182"/>
                  <a:gd name="T90" fmla="*/ 182 w 182"/>
                  <a:gd name="T91" fmla="*/ 9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82">
                    <a:moveTo>
                      <a:pt x="182" y="90"/>
                    </a:moveTo>
                    <a:lnTo>
                      <a:pt x="182" y="90"/>
                    </a:lnTo>
                    <a:lnTo>
                      <a:pt x="182" y="101"/>
                    </a:lnTo>
                    <a:lnTo>
                      <a:pt x="181" y="110"/>
                    </a:lnTo>
                    <a:lnTo>
                      <a:pt x="175" y="126"/>
                    </a:lnTo>
                    <a:lnTo>
                      <a:pt x="167" y="141"/>
                    </a:lnTo>
                    <a:lnTo>
                      <a:pt x="155" y="155"/>
                    </a:lnTo>
                    <a:lnTo>
                      <a:pt x="141" y="167"/>
                    </a:lnTo>
                    <a:lnTo>
                      <a:pt x="126" y="175"/>
                    </a:lnTo>
                    <a:lnTo>
                      <a:pt x="110" y="181"/>
                    </a:lnTo>
                    <a:lnTo>
                      <a:pt x="101" y="182"/>
                    </a:lnTo>
                    <a:lnTo>
                      <a:pt x="92" y="182"/>
                    </a:lnTo>
                    <a:lnTo>
                      <a:pt x="92" y="182"/>
                    </a:lnTo>
                    <a:lnTo>
                      <a:pt x="81" y="182"/>
                    </a:lnTo>
                    <a:lnTo>
                      <a:pt x="72" y="181"/>
                    </a:lnTo>
                    <a:lnTo>
                      <a:pt x="56" y="175"/>
                    </a:lnTo>
                    <a:lnTo>
                      <a:pt x="40" y="167"/>
                    </a:lnTo>
                    <a:lnTo>
                      <a:pt x="27" y="155"/>
                    </a:lnTo>
                    <a:lnTo>
                      <a:pt x="15" y="141"/>
                    </a:lnTo>
                    <a:lnTo>
                      <a:pt x="7" y="126"/>
                    </a:lnTo>
                    <a:lnTo>
                      <a:pt x="1" y="110"/>
                    </a:lnTo>
                    <a:lnTo>
                      <a:pt x="0" y="101"/>
                    </a:lnTo>
                    <a:lnTo>
                      <a:pt x="0" y="90"/>
                    </a:lnTo>
                    <a:lnTo>
                      <a:pt x="0" y="90"/>
                    </a:lnTo>
                    <a:lnTo>
                      <a:pt x="0" y="81"/>
                    </a:lnTo>
                    <a:lnTo>
                      <a:pt x="1" y="72"/>
                    </a:lnTo>
                    <a:lnTo>
                      <a:pt x="7" y="56"/>
                    </a:lnTo>
                    <a:lnTo>
                      <a:pt x="15" y="40"/>
                    </a:lnTo>
                    <a:lnTo>
                      <a:pt x="27" y="27"/>
                    </a:lnTo>
                    <a:lnTo>
                      <a:pt x="40" y="15"/>
                    </a:lnTo>
                    <a:lnTo>
                      <a:pt x="56" y="7"/>
                    </a:lnTo>
                    <a:lnTo>
                      <a:pt x="72" y="1"/>
                    </a:lnTo>
                    <a:lnTo>
                      <a:pt x="81" y="0"/>
                    </a:lnTo>
                    <a:lnTo>
                      <a:pt x="92" y="0"/>
                    </a:lnTo>
                    <a:lnTo>
                      <a:pt x="92" y="0"/>
                    </a:lnTo>
                    <a:lnTo>
                      <a:pt x="101" y="0"/>
                    </a:lnTo>
                    <a:lnTo>
                      <a:pt x="110" y="1"/>
                    </a:lnTo>
                    <a:lnTo>
                      <a:pt x="126" y="7"/>
                    </a:lnTo>
                    <a:lnTo>
                      <a:pt x="141" y="15"/>
                    </a:lnTo>
                    <a:lnTo>
                      <a:pt x="155" y="27"/>
                    </a:lnTo>
                    <a:lnTo>
                      <a:pt x="167" y="40"/>
                    </a:lnTo>
                    <a:lnTo>
                      <a:pt x="175" y="56"/>
                    </a:lnTo>
                    <a:lnTo>
                      <a:pt x="181" y="72"/>
                    </a:lnTo>
                    <a:lnTo>
                      <a:pt x="182" y="81"/>
                    </a:lnTo>
                    <a:lnTo>
                      <a:pt x="182" y="90"/>
                    </a:lnTo>
                    <a:lnTo>
                      <a:pt x="182" y="90"/>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7" name="Freeform 501">
                <a:extLst>
                  <a:ext uri="{FF2B5EF4-FFF2-40B4-BE49-F238E27FC236}">
                    <a16:creationId xmlns:a16="http://schemas.microsoft.com/office/drawing/2014/main" id="{F7967150-010C-94EA-02DB-F5976B7483B9}"/>
                  </a:ext>
                </a:extLst>
              </p:cNvPr>
              <p:cNvSpPr>
                <a:spLocks/>
              </p:cNvSpPr>
              <p:nvPr/>
            </p:nvSpPr>
            <p:spPr bwMode="auto">
              <a:xfrm>
                <a:off x="3007" y="2925"/>
                <a:ext cx="154" cy="153"/>
              </a:xfrm>
              <a:custGeom>
                <a:avLst/>
                <a:gdLst>
                  <a:gd name="T0" fmla="*/ 154 w 154"/>
                  <a:gd name="T1" fmla="*/ 77 h 153"/>
                  <a:gd name="T2" fmla="*/ 154 w 154"/>
                  <a:gd name="T3" fmla="*/ 77 h 153"/>
                  <a:gd name="T4" fmla="*/ 153 w 154"/>
                  <a:gd name="T5" fmla="*/ 92 h 153"/>
                  <a:gd name="T6" fmla="*/ 148 w 154"/>
                  <a:gd name="T7" fmla="*/ 107 h 153"/>
                  <a:gd name="T8" fmla="*/ 142 w 154"/>
                  <a:gd name="T9" fmla="*/ 120 h 153"/>
                  <a:gd name="T10" fmla="*/ 131 w 154"/>
                  <a:gd name="T11" fmla="*/ 131 h 153"/>
                  <a:gd name="T12" fmla="*/ 121 w 154"/>
                  <a:gd name="T13" fmla="*/ 141 h 153"/>
                  <a:gd name="T14" fmla="*/ 107 w 154"/>
                  <a:gd name="T15" fmla="*/ 147 h 153"/>
                  <a:gd name="T16" fmla="*/ 94 w 154"/>
                  <a:gd name="T17" fmla="*/ 152 h 153"/>
                  <a:gd name="T18" fmla="*/ 77 w 154"/>
                  <a:gd name="T19" fmla="*/ 153 h 153"/>
                  <a:gd name="T20" fmla="*/ 77 w 154"/>
                  <a:gd name="T21" fmla="*/ 153 h 153"/>
                  <a:gd name="T22" fmla="*/ 62 w 154"/>
                  <a:gd name="T23" fmla="*/ 152 h 153"/>
                  <a:gd name="T24" fmla="*/ 47 w 154"/>
                  <a:gd name="T25" fmla="*/ 147 h 153"/>
                  <a:gd name="T26" fmla="*/ 33 w 154"/>
                  <a:gd name="T27" fmla="*/ 141 h 153"/>
                  <a:gd name="T28" fmla="*/ 23 w 154"/>
                  <a:gd name="T29" fmla="*/ 131 h 153"/>
                  <a:gd name="T30" fmla="*/ 14 w 154"/>
                  <a:gd name="T31" fmla="*/ 120 h 153"/>
                  <a:gd name="T32" fmla="*/ 6 w 154"/>
                  <a:gd name="T33" fmla="*/ 107 h 153"/>
                  <a:gd name="T34" fmla="*/ 2 w 154"/>
                  <a:gd name="T35" fmla="*/ 92 h 153"/>
                  <a:gd name="T36" fmla="*/ 0 w 154"/>
                  <a:gd name="T37" fmla="*/ 77 h 153"/>
                  <a:gd name="T38" fmla="*/ 0 w 154"/>
                  <a:gd name="T39" fmla="*/ 77 h 153"/>
                  <a:gd name="T40" fmla="*/ 2 w 154"/>
                  <a:gd name="T41" fmla="*/ 61 h 153"/>
                  <a:gd name="T42" fmla="*/ 6 w 154"/>
                  <a:gd name="T43" fmla="*/ 46 h 153"/>
                  <a:gd name="T44" fmla="*/ 14 w 154"/>
                  <a:gd name="T45" fmla="*/ 33 h 153"/>
                  <a:gd name="T46" fmla="*/ 23 w 154"/>
                  <a:gd name="T47" fmla="*/ 22 h 153"/>
                  <a:gd name="T48" fmla="*/ 33 w 154"/>
                  <a:gd name="T49" fmla="*/ 12 h 153"/>
                  <a:gd name="T50" fmla="*/ 47 w 154"/>
                  <a:gd name="T51" fmla="*/ 6 h 153"/>
                  <a:gd name="T52" fmla="*/ 62 w 154"/>
                  <a:gd name="T53" fmla="*/ 1 h 153"/>
                  <a:gd name="T54" fmla="*/ 77 w 154"/>
                  <a:gd name="T55" fmla="*/ 0 h 153"/>
                  <a:gd name="T56" fmla="*/ 77 w 154"/>
                  <a:gd name="T57" fmla="*/ 0 h 153"/>
                  <a:gd name="T58" fmla="*/ 94 w 154"/>
                  <a:gd name="T59" fmla="*/ 1 h 153"/>
                  <a:gd name="T60" fmla="*/ 107 w 154"/>
                  <a:gd name="T61" fmla="*/ 6 h 153"/>
                  <a:gd name="T62" fmla="*/ 121 w 154"/>
                  <a:gd name="T63" fmla="*/ 12 h 153"/>
                  <a:gd name="T64" fmla="*/ 131 w 154"/>
                  <a:gd name="T65" fmla="*/ 22 h 153"/>
                  <a:gd name="T66" fmla="*/ 142 w 154"/>
                  <a:gd name="T67" fmla="*/ 33 h 153"/>
                  <a:gd name="T68" fmla="*/ 148 w 154"/>
                  <a:gd name="T69" fmla="*/ 46 h 153"/>
                  <a:gd name="T70" fmla="*/ 153 w 154"/>
                  <a:gd name="T71" fmla="*/ 61 h 153"/>
                  <a:gd name="T72" fmla="*/ 154 w 154"/>
                  <a:gd name="T73" fmla="*/ 77 h 153"/>
                  <a:gd name="T74" fmla="*/ 154 w 154"/>
                  <a:gd name="T75"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3">
                    <a:moveTo>
                      <a:pt x="154" y="77"/>
                    </a:moveTo>
                    <a:lnTo>
                      <a:pt x="154" y="77"/>
                    </a:lnTo>
                    <a:lnTo>
                      <a:pt x="153" y="92"/>
                    </a:lnTo>
                    <a:lnTo>
                      <a:pt x="148" y="107"/>
                    </a:lnTo>
                    <a:lnTo>
                      <a:pt x="142" y="120"/>
                    </a:lnTo>
                    <a:lnTo>
                      <a:pt x="131" y="131"/>
                    </a:lnTo>
                    <a:lnTo>
                      <a:pt x="121" y="141"/>
                    </a:lnTo>
                    <a:lnTo>
                      <a:pt x="107" y="147"/>
                    </a:lnTo>
                    <a:lnTo>
                      <a:pt x="94" y="152"/>
                    </a:lnTo>
                    <a:lnTo>
                      <a:pt x="77" y="153"/>
                    </a:lnTo>
                    <a:lnTo>
                      <a:pt x="77" y="153"/>
                    </a:lnTo>
                    <a:lnTo>
                      <a:pt x="62" y="152"/>
                    </a:lnTo>
                    <a:lnTo>
                      <a:pt x="47" y="147"/>
                    </a:lnTo>
                    <a:lnTo>
                      <a:pt x="33" y="141"/>
                    </a:lnTo>
                    <a:lnTo>
                      <a:pt x="23" y="131"/>
                    </a:lnTo>
                    <a:lnTo>
                      <a:pt x="14" y="120"/>
                    </a:lnTo>
                    <a:lnTo>
                      <a:pt x="6" y="107"/>
                    </a:lnTo>
                    <a:lnTo>
                      <a:pt x="2" y="92"/>
                    </a:lnTo>
                    <a:lnTo>
                      <a:pt x="0" y="77"/>
                    </a:lnTo>
                    <a:lnTo>
                      <a:pt x="0" y="77"/>
                    </a:lnTo>
                    <a:lnTo>
                      <a:pt x="2" y="61"/>
                    </a:lnTo>
                    <a:lnTo>
                      <a:pt x="6" y="46"/>
                    </a:lnTo>
                    <a:lnTo>
                      <a:pt x="14" y="33"/>
                    </a:lnTo>
                    <a:lnTo>
                      <a:pt x="23" y="22"/>
                    </a:lnTo>
                    <a:lnTo>
                      <a:pt x="33" y="12"/>
                    </a:lnTo>
                    <a:lnTo>
                      <a:pt x="47" y="6"/>
                    </a:lnTo>
                    <a:lnTo>
                      <a:pt x="62" y="1"/>
                    </a:lnTo>
                    <a:lnTo>
                      <a:pt x="77" y="0"/>
                    </a:lnTo>
                    <a:lnTo>
                      <a:pt x="77" y="0"/>
                    </a:lnTo>
                    <a:lnTo>
                      <a:pt x="94" y="1"/>
                    </a:lnTo>
                    <a:lnTo>
                      <a:pt x="107" y="6"/>
                    </a:lnTo>
                    <a:lnTo>
                      <a:pt x="121" y="12"/>
                    </a:lnTo>
                    <a:lnTo>
                      <a:pt x="131" y="22"/>
                    </a:lnTo>
                    <a:lnTo>
                      <a:pt x="142" y="33"/>
                    </a:lnTo>
                    <a:lnTo>
                      <a:pt x="148" y="46"/>
                    </a:lnTo>
                    <a:lnTo>
                      <a:pt x="153" y="61"/>
                    </a:lnTo>
                    <a:lnTo>
                      <a:pt x="154" y="77"/>
                    </a:lnTo>
                    <a:lnTo>
                      <a:pt x="154" y="77"/>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8" name="Freeform 502">
                <a:extLst>
                  <a:ext uri="{FF2B5EF4-FFF2-40B4-BE49-F238E27FC236}">
                    <a16:creationId xmlns:a16="http://schemas.microsoft.com/office/drawing/2014/main" id="{932E0DFB-4E66-3035-7219-57038ADC7490}"/>
                  </a:ext>
                </a:extLst>
              </p:cNvPr>
              <p:cNvSpPr>
                <a:spLocks/>
              </p:cNvSpPr>
              <p:nvPr/>
            </p:nvSpPr>
            <p:spPr bwMode="auto">
              <a:xfrm>
                <a:off x="3114" y="2579"/>
                <a:ext cx="156" cy="156"/>
              </a:xfrm>
              <a:custGeom>
                <a:avLst/>
                <a:gdLst>
                  <a:gd name="T0" fmla="*/ 156 w 156"/>
                  <a:gd name="T1" fmla="*/ 79 h 156"/>
                  <a:gd name="T2" fmla="*/ 156 w 156"/>
                  <a:gd name="T3" fmla="*/ 79 h 156"/>
                  <a:gd name="T4" fmla="*/ 154 w 156"/>
                  <a:gd name="T5" fmla="*/ 94 h 156"/>
                  <a:gd name="T6" fmla="*/ 150 w 156"/>
                  <a:gd name="T7" fmla="*/ 109 h 156"/>
                  <a:gd name="T8" fmla="*/ 142 w 156"/>
                  <a:gd name="T9" fmla="*/ 121 h 156"/>
                  <a:gd name="T10" fmla="*/ 133 w 156"/>
                  <a:gd name="T11" fmla="*/ 133 h 156"/>
                  <a:gd name="T12" fmla="*/ 121 w 156"/>
                  <a:gd name="T13" fmla="*/ 142 h 156"/>
                  <a:gd name="T14" fmla="*/ 109 w 156"/>
                  <a:gd name="T15" fmla="*/ 150 h 156"/>
                  <a:gd name="T16" fmla="*/ 94 w 156"/>
                  <a:gd name="T17" fmla="*/ 154 h 156"/>
                  <a:gd name="T18" fmla="*/ 79 w 156"/>
                  <a:gd name="T19" fmla="*/ 156 h 156"/>
                  <a:gd name="T20" fmla="*/ 79 w 156"/>
                  <a:gd name="T21" fmla="*/ 156 h 156"/>
                  <a:gd name="T22" fmla="*/ 62 w 156"/>
                  <a:gd name="T23" fmla="*/ 154 h 156"/>
                  <a:gd name="T24" fmla="*/ 49 w 156"/>
                  <a:gd name="T25" fmla="*/ 150 h 156"/>
                  <a:gd name="T26" fmla="*/ 35 w 156"/>
                  <a:gd name="T27" fmla="*/ 142 h 156"/>
                  <a:gd name="T28" fmla="*/ 23 w 156"/>
                  <a:gd name="T29" fmla="*/ 133 h 156"/>
                  <a:gd name="T30" fmla="*/ 14 w 156"/>
                  <a:gd name="T31" fmla="*/ 121 h 156"/>
                  <a:gd name="T32" fmla="*/ 6 w 156"/>
                  <a:gd name="T33" fmla="*/ 109 h 156"/>
                  <a:gd name="T34" fmla="*/ 2 w 156"/>
                  <a:gd name="T35" fmla="*/ 94 h 156"/>
                  <a:gd name="T36" fmla="*/ 0 w 156"/>
                  <a:gd name="T37" fmla="*/ 79 h 156"/>
                  <a:gd name="T38" fmla="*/ 0 w 156"/>
                  <a:gd name="T39" fmla="*/ 79 h 156"/>
                  <a:gd name="T40" fmla="*/ 2 w 156"/>
                  <a:gd name="T41" fmla="*/ 62 h 156"/>
                  <a:gd name="T42" fmla="*/ 6 w 156"/>
                  <a:gd name="T43" fmla="*/ 49 h 156"/>
                  <a:gd name="T44" fmla="*/ 14 w 156"/>
                  <a:gd name="T45" fmla="*/ 35 h 156"/>
                  <a:gd name="T46" fmla="*/ 23 w 156"/>
                  <a:gd name="T47" fmla="*/ 23 h 156"/>
                  <a:gd name="T48" fmla="*/ 35 w 156"/>
                  <a:gd name="T49" fmla="*/ 14 h 156"/>
                  <a:gd name="T50" fmla="*/ 49 w 156"/>
                  <a:gd name="T51" fmla="*/ 7 h 156"/>
                  <a:gd name="T52" fmla="*/ 62 w 156"/>
                  <a:gd name="T53" fmla="*/ 2 h 156"/>
                  <a:gd name="T54" fmla="*/ 79 w 156"/>
                  <a:gd name="T55" fmla="*/ 0 h 156"/>
                  <a:gd name="T56" fmla="*/ 79 w 156"/>
                  <a:gd name="T57" fmla="*/ 0 h 156"/>
                  <a:gd name="T58" fmla="*/ 94 w 156"/>
                  <a:gd name="T59" fmla="*/ 2 h 156"/>
                  <a:gd name="T60" fmla="*/ 109 w 156"/>
                  <a:gd name="T61" fmla="*/ 7 h 156"/>
                  <a:gd name="T62" fmla="*/ 121 w 156"/>
                  <a:gd name="T63" fmla="*/ 14 h 156"/>
                  <a:gd name="T64" fmla="*/ 133 w 156"/>
                  <a:gd name="T65" fmla="*/ 23 h 156"/>
                  <a:gd name="T66" fmla="*/ 142 w 156"/>
                  <a:gd name="T67" fmla="*/ 35 h 156"/>
                  <a:gd name="T68" fmla="*/ 150 w 156"/>
                  <a:gd name="T69" fmla="*/ 49 h 156"/>
                  <a:gd name="T70" fmla="*/ 154 w 156"/>
                  <a:gd name="T71" fmla="*/ 62 h 156"/>
                  <a:gd name="T72" fmla="*/ 156 w 156"/>
                  <a:gd name="T73" fmla="*/ 79 h 156"/>
                  <a:gd name="T74" fmla="*/ 156 w 156"/>
                  <a:gd name="T75"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56">
                    <a:moveTo>
                      <a:pt x="156" y="79"/>
                    </a:moveTo>
                    <a:lnTo>
                      <a:pt x="156" y="79"/>
                    </a:lnTo>
                    <a:lnTo>
                      <a:pt x="154" y="94"/>
                    </a:lnTo>
                    <a:lnTo>
                      <a:pt x="150" y="109"/>
                    </a:lnTo>
                    <a:lnTo>
                      <a:pt x="142" y="121"/>
                    </a:lnTo>
                    <a:lnTo>
                      <a:pt x="133" y="133"/>
                    </a:lnTo>
                    <a:lnTo>
                      <a:pt x="121" y="142"/>
                    </a:lnTo>
                    <a:lnTo>
                      <a:pt x="109" y="150"/>
                    </a:lnTo>
                    <a:lnTo>
                      <a:pt x="94" y="154"/>
                    </a:lnTo>
                    <a:lnTo>
                      <a:pt x="79" y="156"/>
                    </a:lnTo>
                    <a:lnTo>
                      <a:pt x="79" y="156"/>
                    </a:lnTo>
                    <a:lnTo>
                      <a:pt x="62" y="154"/>
                    </a:lnTo>
                    <a:lnTo>
                      <a:pt x="49" y="150"/>
                    </a:lnTo>
                    <a:lnTo>
                      <a:pt x="35" y="142"/>
                    </a:lnTo>
                    <a:lnTo>
                      <a:pt x="23" y="133"/>
                    </a:lnTo>
                    <a:lnTo>
                      <a:pt x="14" y="121"/>
                    </a:lnTo>
                    <a:lnTo>
                      <a:pt x="6" y="109"/>
                    </a:lnTo>
                    <a:lnTo>
                      <a:pt x="2" y="94"/>
                    </a:lnTo>
                    <a:lnTo>
                      <a:pt x="0" y="79"/>
                    </a:lnTo>
                    <a:lnTo>
                      <a:pt x="0" y="79"/>
                    </a:lnTo>
                    <a:lnTo>
                      <a:pt x="2" y="62"/>
                    </a:lnTo>
                    <a:lnTo>
                      <a:pt x="6" y="49"/>
                    </a:lnTo>
                    <a:lnTo>
                      <a:pt x="14" y="35"/>
                    </a:lnTo>
                    <a:lnTo>
                      <a:pt x="23" y="23"/>
                    </a:lnTo>
                    <a:lnTo>
                      <a:pt x="35" y="14"/>
                    </a:lnTo>
                    <a:lnTo>
                      <a:pt x="49" y="7"/>
                    </a:lnTo>
                    <a:lnTo>
                      <a:pt x="62" y="2"/>
                    </a:lnTo>
                    <a:lnTo>
                      <a:pt x="79" y="0"/>
                    </a:lnTo>
                    <a:lnTo>
                      <a:pt x="79" y="0"/>
                    </a:lnTo>
                    <a:lnTo>
                      <a:pt x="94" y="2"/>
                    </a:lnTo>
                    <a:lnTo>
                      <a:pt x="109" y="7"/>
                    </a:lnTo>
                    <a:lnTo>
                      <a:pt x="121" y="14"/>
                    </a:lnTo>
                    <a:lnTo>
                      <a:pt x="133" y="23"/>
                    </a:lnTo>
                    <a:lnTo>
                      <a:pt x="142" y="35"/>
                    </a:lnTo>
                    <a:lnTo>
                      <a:pt x="150" y="49"/>
                    </a:lnTo>
                    <a:lnTo>
                      <a:pt x="154" y="62"/>
                    </a:lnTo>
                    <a:lnTo>
                      <a:pt x="156" y="79"/>
                    </a:lnTo>
                    <a:lnTo>
                      <a:pt x="156" y="79"/>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79" name="Freeform 503">
                <a:extLst>
                  <a:ext uri="{FF2B5EF4-FFF2-40B4-BE49-F238E27FC236}">
                    <a16:creationId xmlns:a16="http://schemas.microsoft.com/office/drawing/2014/main" id="{23238F9E-6319-EFEF-8142-C48DC3217879}"/>
                  </a:ext>
                </a:extLst>
              </p:cNvPr>
              <p:cNvSpPr>
                <a:spLocks/>
              </p:cNvSpPr>
              <p:nvPr/>
            </p:nvSpPr>
            <p:spPr bwMode="auto">
              <a:xfrm>
                <a:off x="3312" y="2317"/>
                <a:ext cx="153" cy="154"/>
              </a:xfrm>
              <a:custGeom>
                <a:avLst/>
                <a:gdLst>
                  <a:gd name="T0" fmla="*/ 153 w 153"/>
                  <a:gd name="T1" fmla="*/ 77 h 154"/>
                  <a:gd name="T2" fmla="*/ 153 w 153"/>
                  <a:gd name="T3" fmla="*/ 77 h 154"/>
                  <a:gd name="T4" fmla="*/ 152 w 153"/>
                  <a:gd name="T5" fmla="*/ 92 h 154"/>
                  <a:gd name="T6" fmla="*/ 147 w 153"/>
                  <a:gd name="T7" fmla="*/ 107 h 154"/>
                  <a:gd name="T8" fmla="*/ 141 w 153"/>
                  <a:gd name="T9" fmla="*/ 121 h 154"/>
                  <a:gd name="T10" fmla="*/ 131 w 153"/>
                  <a:gd name="T11" fmla="*/ 131 h 154"/>
                  <a:gd name="T12" fmla="*/ 120 w 153"/>
                  <a:gd name="T13" fmla="*/ 142 h 154"/>
                  <a:gd name="T14" fmla="*/ 107 w 153"/>
                  <a:gd name="T15" fmla="*/ 148 h 154"/>
                  <a:gd name="T16" fmla="*/ 92 w 153"/>
                  <a:gd name="T17" fmla="*/ 152 h 154"/>
                  <a:gd name="T18" fmla="*/ 77 w 153"/>
                  <a:gd name="T19" fmla="*/ 154 h 154"/>
                  <a:gd name="T20" fmla="*/ 77 w 153"/>
                  <a:gd name="T21" fmla="*/ 154 h 154"/>
                  <a:gd name="T22" fmla="*/ 62 w 153"/>
                  <a:gd name="T23" fmla="*/ 152 h 154"/>
                  <a:gd name="T24" fmla="*/ 46 w 153"/>
                  <a:gd name="T25" fmla="*/ 148 h 154"/>
                  <a:gd name="T26" fmla="*/ 33 w 153"/>
                  <a:gd name="T27" fmla="*/ 142 h 154"/>
                  <a:gd name="T28" fmla="*/ 22 w 153"/>
                  <a:gd name="T29" fmla="*/ 131 h 154"/>
                  <a:gd name="T30" fmla="*/ 12 w 153"/>
                  <a:gd name="T31" fmla="*/ 121 h 154"/>
                  <a:gd name="T32" fmla="*/ 6 w 153"/>
                  <a:gd name="T33" fmla="*/ 107 h 154"/>
                  <a:gd name="T34" fmla="*/ 1 w 153"/>
                  <a:gd name="T35" fmla="*/ 92 h 154"/>
                  <a:gd name="T36" fmla="*/ 0 w 153"/>
                  <a:gd name="T37" fmla="*/ 77 h 154"/>
                  <a:gd name="T38" fmla="*/ 0 w 153"/>
                  <a:gd name="T39" fmla="*/ 77 h 154"/>
                  <a:gd name="T40" fmla="*/ 1 w 153"/>
                  <a:gd name="T41" fmla="*/ 62 h 154"/>
                  <a:gd name="T42" fmla="*/ 6 w 153"/>
                  <a:gd name="T43" fmla="*/ 47 h 154"/>
                  <a:gd name="T44" fmla="*/ 12 w 153"/>
                  <a:gd name="T45" fmla="*/ 33 h 154"/>
                  <a:gd name="T46" fmla="*/ 22 w 153"/>
                  <a:gd name="T47" fmla="*/ 23 h 154"/>
                  <a:gd name="T48" fmla="*/ 33 w 153"/>
                  <a:gd name="T49" fmla="*/ 12 h 154"/>
                  <a:gd name="T50" fmla="*/ 46 w 153"/>
                  <a:gd name="T51" fmla="*/ 6 h 154"/>
                  <a:gd name="T52" fmla="*/ 62 w 153"/>
                  <a:gd name="T53" fmla="*/ 2 h 154"/>
                  <a:gd name="T54" fmla="*/ 77 w 153"/>
                  <a:gd name="T55" fmla="*/ 0 h 154"/>
                  <a:gd name="T56" fmla="*/ 77 w 153"/>
                  <a:gd name="T57" fmla="*/ 0 h 154"/>
                  <a:gd name="T58" fmla="*/ 92 w 153"/>
                  <a:gd name="T59" fmla="*/ 2 h 154"/>
                  <a:gd name="T60" fmla="*/ 107 w 153"/>
                  <a:gd name="T61" fmla="*/ 6 h 154"/>
                  <a:gd name="T62" fmla="*/ 120 w 153"/>
                  <a:gd name="T63" fmla="*/ 12 h 154"/>
                  <a:gd name="T64" fmla="*/ 131 w 153"/>
                  <a:gd name="T65" fmla="*/ 23 h 154"/>
                  <a:gd name="T66" fmla="*/ 141 w 153"/>
                  <a:gd name="T67" fmla="*/ 33 h 154"/>
                  <a:gd name="T68" fmla="*/ 147 w 153"/>
                  <a:gd name="T69" fmla="*/ 47 h 154"/>
                  <a:gd name="T70" fmla="*/ 152 w 153"/>
                  <a:gd name="T71" fmla="*/ 62 h 154"/>
                  <a:gd name="T72" fmla="*/ 153 w 153"/>
                  <a:gd name="T73" fmla="*/ 77 h 154"/>
                  <a:gd name="T74" fmla="*/ 153 w 153"/>
                  <a:gd name="T75"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154">
                    <a:moveTo>
                      <a:pt x="153" y="77"/>
                    </a:moveTo>
                    <a:lnTo>
                      <a:pt x="153" y="77"/>
                    </a:lnTo>
                    <a:lnTo>
                      <a:pt x="152" y="92"/>
                    </a:lnTo>
                    <a:lnTo>
                      <a:pt x="147" y="107"/>
                    </a:lnTo>
                    <a:lnTo>
                      <a:pt x="141" y="121"/>
                    </a:lnTo>
                    <a:lnTo>
                      <a:pt x="131" y="131"/>
                    </a:lnTo>
                    <a:lnTo>
                      <a:pt x="120" y="142"/>
                    </a:lnTo>
                    <a:lnTo>
                      <a:pt x="107" y="148"/>
                    </a:lnTo>
                    <a:lnTo>
                      <a:pt x="92" y="152"/>
                    </a:lnTo>
                    <a:lnTo>
                      <a:pt x="77" y="154"/>
                    </a:lnTo>
                    <a:lnTo>
                      <a:pt x="77" y="154"/>
                    </a:lnTo>
                    <a:lnTo>
                      <a:pt x="62" y="152"/>
                    </a:lnTo>
                    <a:lnTo>
                      <a:pt x="46" y="148"/>
                    </a:lnTo>
                    <a:lnTo>
                      <a:pt x="33" y="142"/>
                    </a:lnTo>
                    <a:lnTo>
                      <a:pt x="22" y="131"/>
                    </a:lnTo>
                    <a:lnTo>
                      <a:pt x="12" y="121"/>
                    </a:lnTo>
                    <a:lnTo>
                      <a:pt x="6" y="107"/>
                    </a:lnTo>
                    <a:lnTo>
                      <a:pt x="1" y="92"/>
                    </a:lnTo>
                    <a:lnTo>
                      <a:pt x="0" y="77"/>
                    </a:lnTo>
                    <a:lnTo>
                      <a:pt x="0" y="77"/>
                    </a:lnTo>
                    <a:lnTo>
                      <a:pt x="1" y="62"/>
                    </a:lnTo>
                    <a:lnTo>
                      <a:pt x="6" y="47"/>
                    </a:lnTo>
                    <a:lnTo>
                      <a:pt x="12" y="33"/>
                    </a:lnTo>
                    <a:lnTo>
                      <a:pt x="22" y="23"/>
                    </a:lnTo>
                    <a:lnTo>
                      <a:pt x="33" y="12"/>
                    </a:lnTo>
                    <a:lnTo>
                      <a:pt x="46" y="6"/>
                    </a:lnTo>
                    <a:lnTo>
                      <a:pt x="62" y="2"/>
                    </a:lnTo>
                    <a:lnTo>
                      <a:pt x="77" y="0"/>
                    </a:lnTo>
                    <a:lnTo>
                      <a:pt x="77" y="0"/>
                    </a:lnTo>
                    <a:lnTo>
                      <a:pt x="92" y="2"/>
                    </a:lnTo>
                    <a:lnTo>
                      <a:pt x="107" y="6"/>
                    </a:lnTo>
                    <a:lnTo>
                      <a:pt x="120" y="12"/>
                    </a:lnTo>
                    <a:lnTo>
                      <a:pt x="131" y="23"/>
                    </a:lnTo>
                    <a:lnTo>
                      <a:pt x="141" y="33"/>
                    </a:lnTo>
                    <a:lnTo>
                      <a:pt x="147" y="47"/>
                    </a:lnTo>
                    <a:lnTo>
                      <a:pt x="152" y="62"/>
                    </a:lnTo>
                    <a:lnTo>
                      <a:pt x="153" y="77"/>
                    </a:lnTo>
                    <a:lnTo>
                      <a:pt x="153" y="77"/>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0" name="Freeform 504">
                <a:extLst>
                  <a:ext uri="{FF2B5EF4-FFF2-40B4-BE49-F238E27FC236}">
                    <a16:creationId xmlns:a16="http://schemas.microsoft.com/office/drawing/2014/main" id="{63F01787-F616-566E-4B1D-B46701A85B2F}"/>
                  </a:ext>
                </a:extLst>
              </p:cNvPr>
              <p:cNvSpPr>
                <a:spLocks/>
              </p:cNvSpPr>
              <p:nvPr/>
            </p:nvSpPr>
            <p:spPr bwMode="auto">
              <a:xfrm>
                <a:off x="2947" y="2745"/>
                <a:ext cx="193" cy="193"/>
              </a:xfrm>
              <a:custGeom>
                <a:avLst/>
                <a:gdLst>
                  <a:gd name="T0" fmla="*/ 193 w 193"/>
                  <a:gd name="T1" fmla="*/ 97 h 193"/>
                  <a:gd name="T2" fmla="*/ 193 w 193"/>
                  <a:gd name="T3" fmla="*/ 97 h 193"/>
                  <a:gd name="T4" fmla="*/ 193 w 193"/>
                  <a:gd name="T5" fmla="*/ 107 h 193"/>
                  <a:gd name="T6" fmla="*/ 191 w 193"/>
                  <a:gd name="T7" fmla="*/ 116 h 193"/>
                  <a:gd name="T8" fmla="*/ 188 w 193"/>
                  <a:gd name="T9" fmla="*/ 125 h 193"/>
                  <a:gd name="T10" fmla="*/ 185 w 193"/>
                  <a:gd name="T11" fmla="*/ 134 h 193"/>
                  <a:gd name="T12" fmla="*/ 181 w 193"/>
                  <a:gd name="T13" fmla="*/ 143 h 193"/>
                  <a:gd name="T14" fmla="*/ 176 w 193"/>
                  <a:gd name="T15" fmla="*/ 151 h 193"/>
                  <a:gd name="T16" fmla="*/ 164 w 193"/>
                  <a:gd name="T17" fmla="*/ 165 h 193"/>
                  <a:gd name="T18" fmla="*/ 151 w 193"/>
                  <a:gd name="T19" fmla="*/ 177 h 193"/>
                  <a:gd name="T20" fmla="*/ 142 w 193"/>
                  <a:gd name="T21" fmla="*/ 181 h 193"/>
                  <a:gd name="T22" fmla="*/ 134 w 193"/>
                  <a:gd name="T23" fmla="*/ 186 h 193"/>
                  <a:gd name="T24" fmla="*/ 125 w 193"/>
                  <a:gd name="T25" fmla="*/ 189 h 193"/>
                  <a:gd name="T26" fmla="*/ 116 w 193"/>
                  <a:gd name="T27" fmla="*/ 192 h 193"/>
                  <a:gd name="T28" fmla="*/ 106 w 193"/>
                  <a:gd name="T29" fmla="*/ 193 h 193"/>
                  <a:gd name="T30" fmla="*/ 96 w 193"/>
                  <a:gd name="T31" fmla="*/ 193 h 193"/>
                  <a:gd name="T32" fmla="*/ 96 w 193"/>
                  <a:gd name="T33" fmla="*/ 193 h 193"/>
                  <a:gd name="T34" fmla="*/ 86 w 193"/>
                  <a:gd name="T35" fmla="*/ 193 h 193"/>
                  <a:gd name="T36" fmla="*/ 77 w 193"/>
                  <a:gd name="T37" fmla="*/ 192 h 193"/>
                  <a:gd name="T38" fmla="*/ 68 w 193"/>
                  <a:gd name="T39" fmla="*/ 189 h 193"/>
                  <a:gd name="T40" fmla="*/ 59 w 193"/>
                  <a:gd name="T41" fmla="*/ 186 h 193"/>
                  <a:gd name="T42" fmla="*/ 50 w 193"/>
                  <a:gd name="T43" fmla="*/ 181 h 193"/>
                  <a:gd name="T44" fmla="*/ 42 w 193"/>
                  <a:gd name="T45" fmla="*/ 177 h 193"/>
                  <a:gd name="T46" fmla="*/ 29 w 193"/>
                  <a:gd name="T47" fmla="*/ 165 h 193"/>
                  <a:gd name="T48" fmla="*/ 17 w 193"/>
                  <a:gd name="T49" fmla="*/ 151 h 193"/>
                  <a:gd name="T50" fmla="*/ 12 w 193"/>
                  <a:gd name="T51" fmla="*/ 143 h 193"/>
                  <a:gd name="T52" fmla="*/ 8 w 193"/>
                  <a:gd name="T53" fmla="*/ 134 h 193"/>
                  <a:gd name="T54" fmla="*/ 5 w 193"/>
                  <a:gd name="T55" fmla="*/ 125 h 193"/>
                  <a:gd name="T56" fmla="*/ 2 w 193"/>
                  <a:gd name="T57" fmla="*/ 116 h 193"/>
                  <a:gd name="T58" fmla="*/ 0 w 193"/>
                  <a:gd name="T59" fmla="*/ 107 h 193"/>
                  <a:gd name="T60" fmla="*/ 0 w 193"/>
                  <a:gd name="T61" fmla="*/ 97 h 193"/>
                  <a:gd name="T62" fmla="*/ 0 w 193"/>
                  <a:gd name="T63" fmla="*/ 97 h 193"/>
                  <a:gd name="T64" fmla="*/ 0 w 193"/>
                  <a:gd name="T65" fmla="*/ 86 h 193"/>
                  <a:gd name="T66" fmla="*/ 2 w 193"/>
                  <a:gd name="T67" fmla="*/ 77 h 193"/>
                  <a:gd name="T68" fmla="*/ 5 w 193"/>
                  <a:gd name="T69" fmla="*/ 68 h 193"/>
                  <a:gd name="T70" fmla="*/ 8 w 193"/>
                  <a:gd name="T71" fmla="*/ 59 h 193"/>
                  <a:gd name="T72" fmla="*/ 12 w 193"/>
                  <a:gd name="T73" fmla="*/ 50 h 193"/>
                  <a:gd name="T74" fmla="*/ 17 w 193"/>
                  <a:gd name="T75" fmla="*/ 42 h 193"/>
                  <a:gd name="T76" fmla="*/ 29 w 193"/>
                  <a:gd name="T77" fmla="*/ 29 h 193"/>
                  <a:gd name="T78" fmla="*/ 42 w 193"/>
                  <a:gd name="T79" fmla="*/ 17 h 193"/>
                  <a:gd name="T80" fmla="*/ 50 w 193"/>
                  <a:gd name="T81" fmla="*/ 12 h 193"/>
                  <a:gd name="T82" fmla="*/ 59 w 193"/>
                  <a:gd name="T83" fmla="*/ 8 h 193"/>
                  <a:gd name="T84" fmla="*/ 68 w 193"/>
                  <a:gd name="T85" fmla="*/ 5 h 193"/>
                  <a:gd name="T86" fmla="*/ 77 w 193"/>
                  <a:gd name="T87" fmla="*/ 2 h 193"/>
                  <a:gd name="T88" fmla="*/ 86 w 193"/>
                  <a:gd name="T89" fmla="*/ 0 h 193"/>
                  <a:gd name="T90" fmla="*/ 96 w 193"/>
                  <a:gd name="T91" fmla="*/ 0 h 193"/>
                  <a:gd name="T92" fmla="*/ 96 w 193"/>
                  <a:gd name="T93" fmla="*/ 0 h 193"/>
                  <a:gd name="T94" fmla="*/ 106 w 193"/>
                  <a:gd name="T95" fmla="*/ 0 h 193"/>
                  <a:gd name="T96" fmla="*/ 116 w 193"/>
                  <a:gd name="T97" fmla="*/ 2 h 193"/>
                  <a:gd name="T98" fmla="*/ 125 w 193"/>
                  <a:gd name="T99" fmla="*/ 5 h 193"/>
                  <a:gd name="T100" fmla="*/ 134 w 193"/>
                  <a:gd name="T101" fmla="*/ 8 h 193"/>
                  <a:gd name="T102" fmla="*/ 142 w 193"/>
                  <a:gd name="T103" fmla="*/ 12 h 193"/>
                  <a:gd name="T104" fmla="*/ 151 w 193"/>
                  <a:gd name="T105" fmla="*/ 17 h 193"/>
                  <a:gd name="T106" fmla="*/ 164 w 193"/>
                  <a:gd name="T107" fmla="*/ 29 h 193"/>
                  <a:gd name="T108" fmla="*/ 176 w 193"/>
                  <a:gd name="T109" fmla="*/ 42 h 193"/>
                  <a:gd name="T110" fmla="*/ 181 w 193"/>
                  <a:gd name="T111" fmla="*/ 50 h 193"/>
                  <a:gd name="T112" fmla="*/ 185 w 193"/>
                  <a:gd name="T113" fmla="*/ 59 h 193"/>
                  <a:gd name="T114" fmla="*/ 188 w 193"/>
                  <a:gd name="T115" fmla="*/ 68 h 193"/>
                  <a:gd name="T116" fmla="*/ 191 w 193"/>
                  <a:gd name="T117" fmla="*/ 77 h 193"/>
                  <a:gd name="T118" fmla="*/ 193 w 193"/>
                  <a:gd name="T119" fmla="*/ 86 h 193"/>
                  <a:gd name="T120" fmla="*/ 193 w 193"/>
                  <a:gd name="T121" fmla="*/ 97 h 193"/>
                  <a:gd name="T122" fmla="*/ 193 w 193"/>
                  <a:gd name="T123" fmla="*/ 9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193" y="97"/>
                    </a:moveTo>
                    <a:lnTo>
                      <a:pt x="193" y="97"/>
                    </a:lnTo>
                    <a:lnTo>
                      <a:pt x="193" y="107"/>
                    </a:lnTo>
                    <a:lnTo>
                      <a:pt x="191" y="116"/>
                    </a:lnTo>
                    <a:lnTo>
                      <a:pt x="188" y="125"/>
                    </a:lnTo>
                    <a:lnTo>
                      <a:pt x="185" y="134"/>
                    </a:lnTo>
                    <a:lnTo>
                      <a:pt x="181" y="143"/>
                    </a:lnTo>
                    <a:lnTo>
                      <a:pt x="176" y="151"/>
                    </a:lnTo>
                    <a:lnTo>
                      <a:pt x="164" y="165"/>
                    </a:lnTo>
                    <a:lnTo>
                      <a:pt x="151" y="177"/>
                    </a:lnTo>
                    <a:lnTo>
                      <a:pt x="142" y="181"/>
                    </a:lnTo>
                    <a:lnTo>
                      <a:pt x="134" y="186"/>
                    </a:lnTo>
                    <a:lnTo>
                      <a:pt x="125" y="189"/>
                    </a:lnTo>
                    <a:lnTo>
                      <a:pt x="116" y="192"/>
                    </a:lnTo>
                    <a:lnTo>
                      <a:pt x="106" y="193"/>
                    </a:lnTo>
                    <a:lnTo>
                      <a:pt x="96" y="193"/>
                    </a:lnTo>
                    <a:lnTo>
                      <a:pt x="96" y="193"/>
                    </a:lnTo>
                    <a:lnTo>
                      <a:pt x="86" y="193"/>
                    </a:lnTo>
                    <a:lnTo>
                      <a:pt x="77" y="192"/>
                    </a:lnTo>
                    <a:lnTo>
                      <a:pt x="68" y="189"/>
                    </a:lnTo>
                    <a:lnTo>
                      <a:pt x="59" y="186"/>
                    </a:lnTo>
                    <a:lnTo>
                      <a:pt x="50" y="181"/>
                    </a:lnTo>
                    <a:lnTo>
                      <a:pt x="42" y="177"/>
                    </a:lnTo>
                    <a:lnTo>
                      <a:pt x="29" y="165"/>
                    </a:lnTo>
                    <a:lnTo>
                      <a:pt x="17" y="151"/>
                    </a:lnTo>
                    <a:lnTo>
                      <a:pt x="12" y="143"/>
                    </a:lnTo>
                    <a:lnTo>
                      <a:pt x="8" y="134"/>
                    </a:lnTo>
                    <a:lnTo>
                      <a:pt x="5" y="125"/>
                    </a:lnTo>
                    <a:lnTo>
                      <a:pt x="2" y="116"/>
                    </a:lnTo>
                    <a:lnTo>
                      <a:pt x="0" y="107"/>
                    </a:lnTo>
                    <a:lnTo>
                      <a:pt x="0" y="97"/>
                    </a:lnTo>
                    <a:lnTo>
                      <a:pt x="0" y="97"/>
                    </a:lnTo>
                    <a:lnTo>
                      <a:pt x="0" y="86"/>
                    </a:lnTo>
                    <a:lnTo>
                      <a:pt x="2" y="77"/>
                    </a:lnTo>
                    <a:lnTo>
                      <a:pt x="5" y="68"/>
                    </a:lnTo>
                    <a:lnTo>
                      <a:pt x="8" y="59"/>
                    </a:lnTo>
                    <a:lnTo>
                      <a:pt x="12" y="50"/>
                    </a:lnTo>
                    <a:lnTo>
                      <a:pt x="17" y="42"/>
                    </a:lnTo>
                    <a:lnTo>
                      <a:pt x="29" y="29"/>
                    </a:lnTo>
                    <a:lnTo>
                      <a:pt x="42" y="17"/>
                    </a:lnTo>
                    <a:lnTo>
                      <a:pt x="50" y="12"/>
                    </a:lnTo>
                    <a:lnTo>
                      <a:pt x="59" y="8"/>
                    </a:lnTo>
                    <a:lnTo>
                      <a:pt x="68" y="5"/>
                    </a:lnTo>
                    <a:lnTo>
                      <a:pt x="77" y="2"/>
                    </a:lnTo>
                    <a:lnTo>
                      <a:pt x="86" y="0"/>
                    </a:lnTo>
                    <a:lnTo>
                      <a:pt x="96" y="0"/>
                    </a:lnTo>
                    <a:lnTo>
                      <a:pt x="96" y="0"/>
                    </a:lnTo>
                    <a:lnTo>
                      <a:pt x="106" y="0"/>
                    </a:lnTo>
                    <a:lnTo>
                      <a:pt x="116" y="2"/>
                    </a:lnTo>
                    <a:lnTo>
                      <a:pt x="125" y="5"/>
                    </a:lnTo>
                    <a:lnTo>
                      <a:pt x="134" y="8"/>
                    </a:lnTo>
                    <a:lnTo>
                      <a:pt x="142" y="12"/>
                    </a:lnTo>
                    <a:lnTo>
                      <a:pt x="151" y="17"/>
                    </a:lnTo>
                    <a:lnTo>
                      <a:pt x="164" y="29"/>
                    </a:lnTo>
                    <a:lnTo>
                      <a:pt x="176" y="42"/>
                    </a:lnTo>
                    <a:lnTo>
                      <a:pt x="181" y="50"/>
                    </a:lnTo>
                    <a:lnTo>
                      <a:pt x="185" y="59"/>
                    </a:lnTo>
                    <a:lnTo>
                      <a:pt x="188" y="68"/>
                    </a:lnTo>
                    <a:lnTo>
                      <a:pt x="191" y="77"/>
                    </a:lnTo>
                    <a:lnTo>
                      <a:pt x="193" y="86"/>
                    </a:lnTo>
                    <a:lnTo>
                      <a:pt x="193" y="97"/>
                    </a:lnTo>
                    <a:lnTo>
                      <a:pt x="193" y="97"/>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1" name="Freeform 505">
                <a:extLst>
                  <a:ext uri="{FF2B5EF4-FFF2-40B4-BE49-F238E27FC236}">
                    <a16:creationId xmlns:a16="http://schemas.microsoft.com/office/drawing/2014/main" id="{3BD1B754-D301-886D-A2E2-A7F14A3B9AB6}"/>
                  </a:ext>
                </a:extLst>
              </p:cNvPr>
              <p:cNvSpPr>
                <a:spLocks/>
              </p:cNvSpPr>
              <p:nvPr/>
            </p:nvSpPr>
            <p:spPr bwMode="auto">
              <a:xfrm>
                <a:off x="2983" y="2638"/>
                <a:ext cx="235" cy="235"/>
              </a:xfrm>
              <a:custGeom>
                <a:avLst/>
                <a:gdLst>
                  <a:gd name="T0" fmla="*/ 235 w 235"/>
                  <a:gd name="T1" fmla="*/ 118 h 235"/>
                  <a:gd name="T2" fmla="*/ 234 w 235"/>
                  <a:gd name="T3" fmla="*/ 142 h 235"/>
                  <a:gd name="T4" fmla="*/ 226 w 235"/>
                  <a:gd name="T5" fmla="*/ 165 h 235"/>
                  <a:gd name="T6" fmla="*/ 216 w 235"/>
                  <a:gd name="T7" fmla="*/ 184 h 235"/>
                  <a:gd name="T8" fmla="*/ 201 w 235"/>
                  <a:gd name="T9" fmla="*/ 201 h 235"/>
                  <a:gd name="T10" fmla="*/ 184 w 235"/>
                  <a:gd name="T11" fmla="*/ 216 h 235"/>
                  <a:gd name="T12" fmla="*/ 163 w 235"/>
                  <a:gd name="T13" fmla="*/ 226 h 235"/>
                  <a:gd name="T14" fmla="*/ 142 w 235"/>
                  <a:gd name="T15" fmla="*/ 234 h 235"/>
                  <a:gd name="T16" fmla="*/ 118 w 235"/>
                  <a:gd name="T17" fmla="*/ 235 h 235"/>
                  <a:gd name="T18" fmla="*/ 106 w 235"/>
                  <a:gd name="T19" fmla="*/ 235 h 235"/>
                  <a:gd name="T20" fmla="*/ 83 w 235"/>
                  <a:gd name="T21" fmla="*/ 231 h 235"/>
                  <a:gd name="T22" fmla="*/ 62 w 235"/>
                  <a:gd name="T23" fmla="*/ 222 h 235"/>
                  <a:gd name="T24" fmla="*/ 42 w 235"/>
                  <a:gd name="T25" fmla="*/ 208 h 235"/>
                  <a:gd name="T26" fmla="*/ 27 w 235"/>
                  <a:gd name="T27" fmla="*/ 193 h 235"/>
                  <a:gd name="T28" fmla="*/ 14 w 235"/>
                  <a:gd name="T29" fmla="*/ 174 h 235"/>
                  <a:gd name="T30" fmla="*/ 5 w 235"/>
                  <a:gd name="T31" fmla="*/ 153 h 235"/>
                  <a:gd name="T32" fmla="*/ 0 w 235"/>
                  <a:gd name="T33" fmla="*/ 130 h 235"/>
                  <a:gd name="T34" fmla="*/ 0 w 235"/>
                  <a:gd name="T35" fmla="*/ 118 h 235"/>
                  <a:gd name="T36" fmla="*/ 2 w 235"/>
                  <a:gd name="T37" fmla="*/ 94 h 235"/>
                  <a:gd name="T38" fmla="*/ 9 w 235"/>
                  <a:gd name="T39" fmla="*/ 73 h 235"/>
                  <a:gd name="T40" fmla="*/ 20 w 235"/>
                  <a:gd name="T41" fmla="*/ 52 h 235"/>
                  <a:gd name="T42" fmla="*/ 35 w 235"/>
                  <a:gd name="T43" fmla="*/ 35 h 235"/>
                  <a:gd name="T44" fmla="*/ 51 w 235"/>
                  <a:gd name="T45" fmla="*/ 20 h 235"/>
                  <a:gd name="T46" fmla="*/ 73 w 235"/>
                  <a:gd name="T47" fmla="*/ 9 h 235"/>
                  <a:gd name="T48" fmla="*/ 94 w 235"/>
                  <a:gd name="T49" fmla="*/ 2 h 235"/>
                  <a:gd name="T50" fmla="*/ 118 w 235"/>
                  <a:gd name="T51" fmla="*/ 0 h 235"/>
                  <a:gd name="T52" fmla="*/ 130 w 235"/>
                  <a:gd name="T53" fmla="*/ 0 h 235"/>
                  <a:gd name="T54" fmla="*/ 152 w 235"/>
                  <a:gd name="T55" fmla="*/ 5 h 235"/>
                  <a:gd name="T56" fmla="*/ 174 w 235"/>
                  <a:gd name="T57" fmla="*/ 14 h 235"/>
                  <a:gd name="T58" fmla="*/ 193 w 235"/>
                  <a:gd name="T59" fmla="*/ 27 h 235"/>
                  <a:gd name="T60" fmla="*/ 208 w 235"/>
                  <a:gd name="T61" fmla="*/ 42 h 235"/>
                  <a:gd name="T62" fmla="*/ 222 w 235"/>
                  <a:gd name="T63" fmla="*/ 62 h 235"/>
                  <a:gd name="T64" fmla="*/ 231 w 235"/>
                  <a:gd name="T65" fmla="*/ 83 h 235"/>
                  <a:gd name="T66" fmla="*/ 235 w 235"/>
                  <a:gd name="T67" fmla="*/ 106 h 235"/>
                  <a:gd name="T68" fmla="*/ 235 w 235"/>
                  <a:gd name="T69"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35">
                    <a:moveTo>
                      <a:pt x="235" y="118"/>
                    </a:moveTo>
                    <a:lnTo>
                      <a:pt x="235" y="118"/>
                    </a:lnTo>
                    <a:lnTo>
                      <a:pt x="235" y="130"/>
                    </a:lnTo>
                    <a:lnTo>
                      <a:pt x="234" y="142"/>
                    </a:lnTo>
                    <a:lnTo>
                      <a:pt x="231" y="153"/>
                    </a:lnTo>
                    <a:lnTo>
                      <a:pt x="226" y="165"/>
                    </a:lnTo>
                    <a:lnTo>
                      <a:pt x="222" y="174"/>
                    </a:lnTo>
                    <a:lnTo>
                      <a:pt x="216" y="184"/>
                    </a:lnTo>
                    <a:lnTo>
                      <a:pt x="208" y="193"/>
                    </a:lnTo>
                    <a:lnTo>
                      <a:pt x="201" y="201"/>
                    </a:lnTo>
                    <a:lnTo>
                      <a:pt x="193" y="208"/>
                    </a:lnTo>
                    <a:lnTo>
                      <a:pt x="184" y="216"/>
                    </a:lnTo>
                    <a:lnTo>
                      <a:pt x="174" y="222"/>
                    </a:lnTo>
                    <a:lnTo>
                      <a:pt x="163" y="226"/>
                    </a:lnTo>
                    <a:lnTo>
                      <a:pt x="152" y="231"/>
                    </a:lnTo>
                    <a:lnTo>
                      <a:pt x="142" y="234"/>
                    </a:lnTo>
                    <a:lnTo>
                      <a:pt x="130" y="235"/>
                    </a:lnTo>
                    <a:lnTo>
                      <a:pt x="118" y="235"/>
                    </a:lnTo>
                    <a:lnTo>
                      <a:pt x="118" y="235"/>
                    </a:lnTo>
                    <a:lnTo>
                      <a:pt x="106" y="235"/>
                    </a:lnTo>
                    <a:lnTo>
                      <a:pt x="94" y="234"/>
                    </a:lnTo>
                    <a:lnTo>
                      <a:pt x="83" y="231"/>
                    </a:lnTo>
                    <a:lnTo>
                      <a:pt x="73" y="226"/>
                    </a:lnTo>
                    <a:lnTo>
                      <a:pt x="62" y="222"/>
                    </a:lnTo>
                    <a:lnTo>
                      <a:pt x="51" y="216"/>
                    </a:lnTo>
                    <a:lnTo>
                      <a:pt x="42" y="208"/>
                    </a:lnTo>
                    <a:lnTo>
                      <a:pt x="35" y="201"/>
                    </a:lnTo>
                    <a:lnTo>
                      <a:pt x="27" y="193"/>
                    </a:lnTo>
                    <a:lnTo>
                      <a:pt x="20" y="184"/>
                    </a:lnTo>
                    <a:lnTo>
                      <a:pt x="14" y="174"/>
                    </a:lnTo>
                    <a:lnTo>
                      <a:pt x="9" y="165"/>
                    </a:lnTo>
                    <a:lnTo>
                      <a:pt x="5" y="153"/>
                    </a:lnTo>
                    <a:lnTo>
                      <a:pt x="2" y="142"/>
                    </a:lnTo>
                    <a:lnTo>
                      <a:pt x="0" y="130"/>
                    </a:lnTo>
                    <a:lnTo>
                      <a:pt x="0" y="118"/>
                    </a:lnTo>
                    <a:lnTo>
                      <a:pt x="0" y="118"/>
                    </a:lnTo>
                    <a:lnTo>
                      <a:pt x="0" y="106"/>
                    </a:lnTo>
                    <a:lnTo>
                      <a:pt x="2" y="94"/>
                    </a:lnTo>
                    <a:lnTo>
                      <a:pt x="5" y="83"/>
                    </a:lnTo>
                    <a:lnTo>
                      <a:pt x="9" y="73"/>
                    </a:lnTo>
                    <a:lnTo>
                      <a:pt x="14" y="62"/>
                    </a:lnTo>
                    <a:lnTo>
                      <a:pt x="20" y="52"/>
                    </a:lnTo>
                    <a:lnTo>
                      <a:pt x="27" y="42"/>
                    </a:lnTo>
                    <a:lnTo>
                      <a:pt x="35" y="35"/>
                    </a:lnTo>
                    <a:lnTo>
                      <a:pt x="42" y="27"/>
                    </a:lnTo>
                    <a:lnTo>
                      <a:pt x="51" y="20"/>
                    </a:lnTo>
                    <a:lnTo>
                      <a:pt x="62" y="14"/>
                    </a:lnTo>
                    <a:lnTo>
                      <a:pt x="73" y="9"/>
                    </a:lnTo>
                    <a:lnTo>
                      <a:pt x="83" y="5"/>
                    </a:lnTo>
                    <a:lnTo>
                      <a:pt x="94" y="2"/>
                    </a:lnTo>
                    <a:lnTo>
                      <a:pt x="106" y="0"/>
                    </a:lnTo>
                    <a:lnTo>
                      <a:pt x="118" y="0"/>
                    </a:lnTo>
                    <a:lnTo>
                      <a:pt x="118" y="0"/>
                    </a:lnTo>
                    <a:lnTo>
                      <a:pt x="130" y="0"/>
                    </a:lnTo>
                    <a:lnTo>
                      <a:pt x="142" y="2"/>
                    </a:lnTo>
                    <a:lnTo>
                      <a:pt x="152" y="5"/>
                    </a:lnTo>
                    <a:lnTo>
                      <a:pt x="163" y="9"/>
                    </a:lnTo>
                    <a:lnTo>
                      <a:pt x="174" y="14"/>
                    </a:lnTo>
                    <a:lnTo>
                      <a:pt x="184" y="20"/>
                    </a:lnTo>
                    <a:lnTo>
                      <a:pt x="193" y="27"/>
                    </a:lnTo>
                    <a:lnTo>
                      <a:pt x="201" y="35"/>
                    </a:lnTo>
                    <a:lnTo>
                      <a:pt x="208" y="42"/>
                    </a:lnTo>
                    <a:lnTo>
                      <a:pt x="216" y="52"/>
                    </a:lnTo>
                    <a:lnTo>
                      <a:pt x="222" y="62"/>
                    </a:lnTo>
                    <a:lnTo>
                      <a:pt x="226" y="73"/>
                    </a:lnTo>
                    <a:lnTo>
                      <a:pt x="231" y="83"/>
                    </a:lnTo>
                    <a:lnTo>
                      <a:pt x="234" y="94"/>
                    </a:lnTo>
                    <a:lnTo>
                      <a:pt x="235" y="106"/>
                    </a:lnTo>
                    <a:lnTo>
                      <a:pt x="235" y="118"/>
                    </a:lnTo>
                    <a:lnTo>
                      <a:pt x="235" y="118"/>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2" name="Freeform 506">
                <a:extLst>
                  <a:ext uri="{FF2B5EF4-FFF2-40B4-BE49-F238E27FC236}">
                    <a16:creationId xmlns:a16="http://schemas.microsoft.com/office/drawing/2014/main" id="{319548BD-79B7-A9A1-086F-020909FEA697}"/>
                  </a:ext>
                </a:extLst>
              </p:cNvPr>
              <p:cNvSpPr>
                <a:spLocks/>
              </p:cNvSpPr>
              <p:nvPr/>
            </p:nvSpPr>
            <p:spPr bwMode="auto">
              <a:xfrm>
                <a:off x="3276" y="2166"/>
                <a:ext cx="235" cy="237"/>
              </a:xfrm>
              <a:custGeom>
                <a:avLst/>
                <a:gdLst>
                  <a:gd name="T0" fmla="*/ 235 w 235"/>
                  <a:gd name="T1" fmla="*/ 118 h 237"/>
                  <a:gd name="T2" fmla="*/ 233 w 235"/>
                  <a:gd name="T3" fmla="*/ 142 h 237"/>
                  <a:gd name="T4" fmla="*/ 226 w 235"/>
                  <a:gd name="T5" fmla="*/ 165 h 237"/>
                  <a:gd name="T6" fmla="*/ 215 w 235"/>
                  <a:gd name="T7" fmla="*/ 184 h 237"/>
                  <a:gd name="T8" fmla="*/ 200 w 235"/>
                  <a:gd name="T9" fmla="*/ 202 h 237"/>
                  <a:gd name="T10" fmla="*/ 183 w 235"/>
                  <a:gd name="T11" fmla="*/ 216 h 237"/>
                  <a:gd name="T12" fmla="*/ 164 w 235"/>
                  <a:gd name="T13" fmla="*/ 227 h 237"/>
                  <a:gd name="T14" fmla="*/ 141 w 235"/>
                  <a:gd name="T15" fmla="*/ 234 h 237"/>
                  <a:gd name="T16" fmla="*/ 117 w 235"/>
                  <a:gd name="T17" fmla="*/ 237 h 237"/>
                  <a:gd name="T18" fmla="*/ 105 w 235"/>
                  <a:gd name="T19" fmla="*/ 236 h 237"/>
                  <a:gd name="T20" fmla="*/ 82 w 235"/>
                  <a:gd name="T21" fmla="*/ 231 h 237"/>
                  <a:gd name="T22" fmla="*/ 61 w 235"/>
                  <a:gd name="T23" fmla="*/ 222 h 237"/>
                  <a:gd name="T24" fmla="*/ 42 w 235"/>
                  <a:gd name="T25" fmla="*/ 210 h 237"/>
                  <a:gd name="T26" fmla="*/ 27 w 235"/>
                  <a:gd name="T27" fmla="*/ 193 h 237"/>
                  <a:gd name="T28" fmla="*/ 13 w 235"/>
                  <a:gd name="T29" fmla="*/ 175 h 237"/>
                  <a:gd name="T30" fmla="*/ 4 w 235"/>
                  <a:gd name="T31" fmla="*/ 154 h 237"/>
                  <a:gd name="T32" fmla="*/ 0 w 235"/>
                  <a:gd name="T33" fmla="*/ 130 h 237"/>
                  <a:gd name="T34" fmla="*/ 0 w 235"/>
                  <a:gd name="T35" fmla="*/ 118 h 237"/>
                  <a:gd name="T36" fmla="*/ 3 w 235"/>
                  <a:gd name="T37" fmla="*/ 95 h 237"/>
                  <a:gd name="T38" fmla="*/ 9 w 235"/>
                  <a:gd name="T39" fmla="*/ 73 h 237"/>
                  <a:gd name="T40" fmla="*/ 19 w 235"/>
                  <a:gd name="T41" fmla="*/ 53 h 237"/>
                  <a:gd name="T42" fmla="*/ 34 w 235"/>
                  <a:gd name="T43" fmla="*/ 35 h 237"/>
                  <a:gd name="T44" fmla="*/ 51 w 235"/>
                  <a:gd name="T45" fmla="*/ 22 h 237"/>
                  <a:gd name="T46" fmla="*/ 72 w 235"/>
                  <a:gd name="T47" fmla="*/ 10 h 237"/>
                  <a:gd name="T48" fmla="*/ 93 w 235"/>
                  <a:gd name="T49" fmla="*/ 3 h 237"/>
                  <a:gd name="T50" fmla="*/ 117 w 235"/>
                  <a:gd name="T51" fmla="*/ 0 h 237"/>
                  <a:gd name="T52" fmla="*/ 129 w 235"/>
                  <a:gd name="T53" fmla="*/ 2 h 237"/>
                  <a:gd name="T54" fmla="*/ 152 w 235"/>
                  <a:gd name="T55" fmla="*/ 6 h 237"/>
                  <a:gd name="T56" fmla="*/ 173 w 235"/>
                  <a:gd name="T57" fmla="*/ 16 h 237"/>
                  <a:gd name="T58" fmla="*/ 193 w 235"/>
                  <a:gd name="T59" fmla="*/ 28 h 237"/>
                  <a:gd name="T60" fmla="*/ 208 w 235"/>
                  <a:gd name="T61" fmla="*/ 44 h 237"/>
                  <a:gd name="T62" fmla="*/ 221 w 235"/>
                  <a:gd name="T63" fmla="*/ 62 h 237"/>
                  <a:gd name="T64" fmla="*/ 230 w 235"/>
                  <a:gd name="T65" fmla="*/ 83 h 237"/>
                  <a:gd name="T66" fmla="*/ 235 w 235"/>
                  <a:gd name="T67" fmla="*/ 106 h 237"/>
                  <a:gd name="T68" fmla="*/ 235 w 235"/>
                  <a:gd name="T69" fmla="*/ 11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37">
                    <a:moveTo>
                      <a:pt x="235" y="118"/>
                    </a:moveTo>
                    <a:lnTo>
                      <a:pt x="235" y="118"/>
                    </a:lnTo>
                    <a:lnTo>
                      <a:pt x="235" y="130"/>
                    </a:lnTo>
                    <a:lnTo>
                      <a:pt x="233" y="142"/>
                    </a:lnTo>
                    <a:lnTo>
                      <a:pt x="230" y="154"/>
                    </a:lnTo>
                    <a:lnTo>
                      <a:pt x="226" y="165"/>
                    </a:lnTo>
                    <a:lnTo>
                      <a:pt x="221" y="175"/>
                    </a:lnTo>
                    <a:lnTo>
                      <a:pt x="215" y="184"/>
                    </a:lnTo>
                    <a:lnTo>
                      <a:pt x="208" y="193"/>
                    </a:lnTo>
                    <a:lnTo>
                      <a:pt x="200" y="202"/>
                    </a:lnTo>
                    <a:lnTo>
                      <a:pt x="193" y="210"/>
                    </a:lnTo>
                    <a:lnTo>
                      <a:pt x="183" y="216"/>
                    </a:lnTo>
                    <a:lnTo>
                      <a:pt x="173" y="222"/>
                    </a:lnTo>
                    <a:lnTo>
                      <a:pt x="164" y="227"/>
                    </a:lnTo>
                    <a:lnTo>
                      <a:pt x="152" y="231"/>
                    </a:lnTo>
                    <a:lnTo>
                      <a:pt x="141" y="234"/>
                    </a:lnTo>
                    <a:lnTo>
                      <a:pt x="129" y="236"/>
                    </a:lnTo>
                    <a:lnTo>
                      <a:pt x="117" y="237"/>
                    </a:lnTo>
                    <a:lnTo>
                      <a:pt x="117" y="237"/>
                    </a:lnTo>
                    <a:lnTo>
                      <a:pt x="105" y="236"/>
                    </a:lnTo>
                    <a:lnTo>
                      <a:pt x="93" y="234"/>
                    </a:lnTo>
                    <a:lnTo>
                      <a:pt x="82" y="231"/>
                    </a:lnTo>
                    <a:lnTo>
                      <a:pt x="72" y="227"/>
                    </a:lnTo>
                    <a:lnTo>
                      <a:pt x="61" y="222"/>
                    </a:lnTo>
                    <a:lnTo>
                      <a:pt x="51" y="216"/>
                    </a:lnTo>
                    <a:lnTo>
                      <a:pt x="42" y="210"/>
                    </a:lnTo>
                    <a:lnTo>
                      <a:pt x="34" y="202"/>
                    </a:lnTo>
                    <a:lnTo>
                      <a:pt x="27" y="193"/>
                    </a:lnTo>
                    <a:lnTo>
                      <a:pt x="19" y="184"/>
                    </a:lnTo>
                    <a:lnTo>
                      <a:pt x="13" y="175"/>
                    </a:lnTo>
                    <a:lnTo>
                      <a:pt x="9" y="165"/>
                    </a:lnTo>
                    <a:lnTo>
                      <a:pt x="4" y="154"/>
                    </a:lnTo>
                    <a:lnTo>
                      <a:pt x="3" y="142"/>
                    </a:lnTo>
                    <a:lnTo>
                      <a:pt x="0" y="130"/>
                    </a:lnTo>
                    <a:lnTo>
                      <a:pt x="0" y="118"/>
                    </a:lnTo>
                    <a:lnTo>
                      <a:pt x="0" y="118"/>
                    </a:lnTo>
                    <a:lnTo>
                      <a:pt x="0" y="106"/>
                    </a:lnTo>
                    <a:lnTo>
                      <a:pt x="3" y="95"/>
                    </a:lnTo>
                    <a:lnTo>
                      <a:pt x="4" y="83"/>
                    </a:lnTo>
                    <a:lnTo>
                      <a:pt x="9" y="73"/>
                    </a:lnTo>
                    <a:lnTo>
                      <a:pt x="13" y="62"/>
                    </a:lnTo>
                    <a:lnTo>
                      <a:pt x="19" y="53"/>
                    </a:lnTo>
                    <a:lnTo>
                      <a:pt x="27" y="44"/>
                    </a:lnTo>
                    <a:lnTo>
                      <a:pt x="34" y="35"/>
                    </a:lnTo>
                    <a:lnTo>
                      <a:pt x="42" y="28"/>
                    </a:lnTo>
                    <a:lnTo>
                      <a:pt x="51" y="22"/>
                    </a:lnTo>
                    <a:lnTo>
                      <a:pt x="61" y="16"/>
                    </a:lnTo>
                    <a:lnTo>
                      <a:pt x="72" y="10"/>
                    </a:lnTo>
                    <a:lnTo>
                      <a:pt x="82" y="6"/>
                    </a:lnTo>
                    <a:lnTo>
                      <a:pt x="93" y="3"/>
                    </a:lnTo>
                    <a:lnTo>
                      <a:pt x="105" y="2"/>
                    </a:lnTo>
                    <a:lnTo>
                      <a:pt x="117" y="0"/>
                    </a:lnTo>
                    <a:lnTo>
                      <a:pt x="117" y="0"/>
                    </a:lnTo>
                    <a:lnTo>
                      <a:pt x="129" y="2"/>
                    </a:lnTo>
                    <a:lnTo>
                      <a:pt x="141" y="3"/>
                    </a:lnTo>
                    <a:lnTo>
                      <a:pt x="152" y="6"/>
                    </a:lnTo>
                    <a:lnTo>
                      <a:pt x="164" y="10"/>
                    </a:lnTo>
                    <a:lnTo>
                      <a:pt x="173" y="16"/>
                    </a:lnTo>
                    <a:lnTo>
                      <a:pt x="183" y="22"/>
                    </a:lnTo>
                    <a:lnTo>
                      <a:pt x="193" y="28"/>
                    </a:lnTo>
                    <a:lnTo>
                      <a:pt x="200" y="35"/>
                    </a:lnTo>
                    <a:lnTo>
                      <a:pt x="208" y="44"/>
                    </a:lnTo>
                    <a:lnTo>
                      <a:pt x="215" y="53"/>
                    </a:lnTo>
                    <a:lnTo>
                      <a:pt x="221" y="62"/>
                    </a:lnTo>
                    <a:lnTo>
                      <a:pt x="226" y="73"/>
                    </a:lnTo>
                    <a:lnTo>
                      <a:pt x="230" y="83"/>
                    </a:lnTo>
                    <a:lnTo>
                      <a:pt x="233" y="95"/>
                    </a:lnTo>
                    <a:lnTo>
                      <a:pt x="235" y="106"/>
                    </a:lnTo>
                    <a:lnTo>
                      <a:pt x="235" y="118"/>
                    </a:lnTo>
                    <a:lnTo>
                      <a:pt x="235" y="118"/>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3" name="Freeform 507">
                <a:extLst>
                  <a:ext uri="{FF2B5EF4-FFF2-40B4-BE49-F238E27FC236}">
                    <a16:creationId xmlns:a16="http://schemas.microsoft.com/office/drawing/2014/main" id="{EA21EEB9-2876-F758-7DEE-7A0793F7A679}"/>
                  </a:ext>
                </a:extLst>
              </p:cNvPr>
              <p:cNvSpPr>
                <a:spLocks/>
              </p:cNvSpPr>
              <p:nvPr/>
            </p:nvSpPr>
            <p:spPr bwMode="auto">
              <a:xfrm>
                <a:off x="3140" y="2142"/>
                <a:ext cx="197" cy="198"/>
              </a:xfrm>
              <a:custGeom>
                <a:avLst/>
                <a:gdLst>
                  <a:gd name="T0" fmla="*/ 197 w 197"/>
                  <a:gd name="T1" fmla="*/ 100 h 198"/>
                  <a:gd name="T2" fmla="*/ 196 w 197"/>
                  <a:gd name="T3" fmla="*/ 119 h 198"/>
                  <a:gd name="T4" fmla="*/ 190 w 197"/>
                  <a:gd name="T5" fmla="*/ 138 h 198"/>
                  <a:gd name="T6" fmla="*/ 181 w 197"/>
                  <a:gd name="T7" fmla="*/ 154 h 198"/>
                  <a:gd name="T8" fmla="*/ 169 w 197"/>
                  <a:gd name="T9" fmla="*/ 169 h 198"/>
                  <a:gd name="T10" fmla="*/ 154 w 197"/>
                  <a:gd name="T11" fmla="*/ 181 h 198"/>
                  <a:gd name="T12" fmla="*/ 137 w 197"/>
                  <a:gd name="T13" fmla="*/ 190 h 198"/>
                  <a:gd name="T14" fmla="*/ 119 w 197"/>
                  <a:gd name="T15" fmla="*/ 196 h 198"/>
                  <a:gd name="T16" fmla="*/ 99 w 197"/>
                  <a:gd name="T17" fmla="*/ 198 h 198"/>
                  <a:gd name="T18" fmla="*/ 89 w 197"/>
                  <a:gd name="T19" fmla="*/ 198 h 198"/>
                  <a:gd name="T20" fmla="*/ 69 w 197"/>
                  <a:gd name="T21" fmla="*/ 193 h 198"/>
                  <a:gd name="T22" fmla="*/ 51 w 197"/>
                  <a:gd name="T23" fmla="*/ 186 h 198"/>
                  <a:gd name="T24" fmla="*/ 36 w 197"/>
                  <a:gd name="T25" fmla="*/ 175 h 198"/>
                  <a:gd name="T26" fmla="*/ 23 w 197"/>
                  <a:gd name="T27" fmla="*/ 162 h 198"/>
                  <a:gd name="T28" fmla="*/ 12 w 197"/>
                  <a:gd name="T29" fmla="*/ 147 h 198"/>
                  <a:gd name="T30" fmla="*/ 4 w 197"/>
                  <a:gd name="T31" fmla="*/ 128 h 198"/>
                  <a:gd name="T32" fmla="*/ 0 w 197"/>
                  <a:gd name="T33" fmla="*/ 109 h 198"/>
                  <a:gd name="T34" fmla="*/ 0 w 197"/>
                  <a:gd name="T35" fmla="*/ 100 h 198"/>
                  <a:gd name="T36" fmla="*/ 1 w 197"/>
                  <a:gd name="T37" fmla="*/ 79 h 198"/>
                  <a:gd name="T38" fmla="*/ 7 w 197"/>
                  <a:gd name="T39" fmla="*/ 61 h 198"/>
                  <a:gd name="T40" fmla="*/ 17 w 197"/>
                  <a:gd name="T41" fmla="*/ 44 h 198"/>
                  <a:gd name="T42" fmla="*/ 29 w 197"/>
                  <a:gd name="T43" fmla="*/ 29 h 198"/>
                  <a:gd name="T44" fmla="*/ 44 w 197"/>
                  <a:gd name="T45" fmla="*/ 17 h 198"/>
                  <a:gd name="T46" fmla="*/ 60 w 197"/>
                  <a:gd name="T47" fmla="*/ 8 h 198"/>
                  <a:gd name="T48" fmla="*/ 78 w 197"/>
                  <a:gd name="T49" fmla="*/ 2 h 198"/>
                  <a:gd name="T50" fmla="*/ 99 w 197"/>
                  <a:gd name="T51" fmla="*/ 0 h 198"/>
                  <a:gd name="T52" fmla="*/ 108 w 197"/>
                  <a:gd name="T53" fmla="*/ 0 h 198"/>
                  <a:gd name="T54" fmla="*/ 128 w 197"/>
                  <a:gd name="T55" fmla="*/ 5 h 198"/>
                  <a:gd name="T56" fmla="*/ 146 w 197"/>
                  <a:gd name="T57" fmla="*/ 12 h 198"/>
                  <a:gd name="T58" fmla="*/ 161 w 197"/>
                  <a:gd name="T59" fmla="*/ 23 h 198"/>
                  <a:gd name="T60" fmla="*/ 175 w 197"/>
                  <a:gd name="T61" fmla="*/ 37 h 198"/>
                  <a:gd name="T62" fmla="*/ 185 w 197"/>
                  <a:gd name="T63" fmla="*/ 52 h 198"/>
                  <a:gd name="T64" fmla="*/ 193 w 197"/>
                  <a:gd name="T65" fmla="*/ 70 h 198"/>
                  <a:gd name="T66" fmla="*/ 197 w 197"/>
                  <a:gd name="T67" fmla="*/ 89 h 198"/>
                  <a:gd name="T68" fmla="*/ 197 w 197"/>
                  <a:gd name="T69" fmla="*/ 10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 h="198">
                    <a:moveTo>
                      <a:pt x="197" y="100"/>
                    </a:moveTo>
                    <a:lnTo>
                      <a:pt x="197" y="100"/>
                    </a:lnTo>
                    <a:lnTo>
                      <a:pt x="197" y="109"/>
                    </a:lnTo>
                    <a:lnTo>
                      <a:pt x="196" y="119"/>
                    </a:lnTo>
                    <a:lnTo>
                      <a:pt x="193" y="128"/>
                    </a:lnTo>
                    <a:lnTo>
                      <a:pt x="190" y="138"/>
                    </a:lnTo>
                    <a:lnTo>
                      <a:pt x="185" y="147"/>
                    </a:lnTo>
                    <a:lnTo>
                      <a:pt x="181" y="154"/>
                    </a:lnTo>
                    <a:lnTo>
                      <a:pt x="175" y="162"/>
                    </a:lnTo>
                    <a:lnTo>
                      <a:pt x="169" y="169"/>
                    </a:lnTo>
                    <a:lnTo>
                      <a:pt x="161" y="175"/>
                    </a:lnTo>
                    <a:lnTo>
                      <a:pt x="154" y="181"/>
                    </a:lnTo>
                    <a:lnTo>
                      <a:pt x="146" y="186"/>
                    </a:lnTo>
                    <a:lnTo>
                      <a:pt x="137" y="190"/>
                    </a:lnTo>
                    <a:lnTo>
                      <a:pt x="128" y="193"/>
                    </a:lnTo>
                    <a:lnTo>
                      <a:pt x="119" y="196"/>
                    </a:lnTo>
                    <a:lnTo>
                      <a:pt x="108" y="198"/>
                    </a:lnTo>
                    <a:lnTo>
                      <a:pt x="99" y="198"/>
                    </a:lnTo>
                    <a:lnTo>
                      <a:pt x="99" y="198"/>
                    </a:lnTo>
                    <a:lnTo>
                      <a:pt x="89" y="198"/>
                    </a:lnTo>
                    <a:lnTo>
                      <a:pt x="78" y="196"/>
                    </a:lnTo>
                    <a:lnTo>
                      <a:pt x="69" y="193"/>
                    </a:lnTo>
                    <a:lnTo>
                      <a:pt x="60" y="190"/>
                    </a:lnTo>
                    <a:lnTo>
                      <a:pt x="51" y="186"/>
                    </a:lnTo>
                    <a:lnTo>
                      <a:pt x="44" y="181"/>
                    </a:lnTo>
                    <a:lnTo>
                      <a:pt x="36" y="175"/>
                    </a:lnTo>
                    <a:lnTo>
                      <a:pt x="29" y="169"/>
                    </a:lnTo>
                    <a:lnTo>
                      <a:pt x="23" y="162"/>
                    </a:lnTo>
                    <a:lnTo>
                      <a:pt x="17" y="154"/>
                    </a:lnTo>
                    <a:lnTo>
                      <a:pt x="12" y="147"/>
                    </a:lnTo>
                    <a:lnTo>
                      <a:pt x="7" y="138"/>
                    </a:lnTo>
                    <a:lnTo>
                      <a:pt x="4" y="128"/>
                    </a:lnTo>
                    <a:lnTo>
                      <a:pt x="1" y="119"/>
                    </a:lnTo>
                    <a:lnTo>
                      <a:pt x="0" y="109"/>
                    </a:lnTo>
                    <a:lnTo>
                      <a:pt x="0" y="100"/>
                    </a:lnTo>
                    <a:lnTo>
                      <a:pt x="0" y="100"/>
                    </a:lnTo>
                    <a:lnTo>
                      <a:pt x="0" y="89"/>
                    </a:lnTo>
                    <a:lnTo>
                      <a:pt x="1" y="79"/>
                    </a:lnTo>
                    <a:lnTo>
                      <a:pt x="4" y="70"/>
                    </a:lnTo>
                    <a:lnTo>
                      <a:pt x="7" y="61"/>
                    </a:lnTo>
                    <a:lnTo>
                      <a:pt x="12" y="52"/>
                    </a:lnTo>
                    <a:lnTo>
                      <a:pt x="17" y="44"/>
                    </a:lnTo>
                    <a:lnTo>
                      <a:pt x="23" y="37"/>
                    </a:lnTo>
                    <a:lnTo>
                      <a:pt x="29" y="29"/>
                    </a:lnTo>
                    <a:lnTo>
                      <a:pt x="36" y="23"/>
                    </a:lnTo>
                    <a:lnTo>
                      <a:pt x="44" y="17"/>
                    </a:lnTo>
                    <a:lnTo>
                      <a:pt x="51" y="12"/>
                    </a:lnTo>
                    <a:lnTo>
                      <a:pt x="60" y="8"/>
                    </a:lnTo>
                    <a:lnTo>
                      <a:pt x="69" y="5"/>
                    </a:lnTo>
                    <a:lnTo>
                      <a:pt x="78" y="2"/>
                    </a:lnTo>
                    <a:lnTo>
                      <a:pt x="89" y="0"/>
                    </a:lnTo>
                    <a:lnTo>
                      <a:pt x="99" y="0"/>
                    </a:lnTo>
                    <a:lnTo>
                      <a:pt x="99" y="0"/>
                    </a:lnTo>
                    <a:lnTo>
                      <a:pt x="108" y="0"/>
                    </a:lnTo>
                    <a:lnTo>
                      <a:pt x="119" y="2"/>
                    </a:lnTo>
                    <a:lnTo>
                      <a:pt x="128" y="5"/>
                    </a:lnTo>
                    <a:lnTo>
                      <a:pt x="137" y="8"/>
                    </a:lnTo>
                    <a:lnTo>
                      <a:pt x="146" y="12"/>
                    </a:lnTo>
                    <a:lnTo>
                      <a:pt x="154" y="17"/>
                    </a:lnTo>
                    <a:lnTo>
                      <a:pt x="161" y="23"/>
                    </a:lnTo>
                    <a:lnTo>
                      <a:pt x="169" y="29"/>
                    </a:lnTo>
                    <a:lnTo>
                      <a:pt x="175" y="37"/>
                    </a:lnTo>
                    <a:lnTo>
                      <a:pt x="181" y="44"/>
                    </a:lnTo>
                    <a:lnTo>
                      <a:pt x="185" y="52"/>
                    </a:lnTo>
                    <a:lnTo>
                      <a:pt x="190" y="61"/>
                    </a:lnTo>
                    <a:lnTo>
                      <a:pt x="193" y="70"/>
                    </a:lnTo>
                    <a:lnTo>
                      <a:pt x="196" y="79"/>
                    </a:lnTo>
                    <a:lnTo>
                      <a:pt x="197" y="89"/>
                    </a:lnTo>
                    <a:lnTo>
                      <a:pt x="197" y="100"/>
                    </a:lnTo>
                    <a:lnTo>
                      <a:pt x="197" y="100"/>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4" name="Freeform 508">
                <a:extLst>
                  <a:ext uri="{FF2B5EF4-FFF2-40B4-BE49-F238E27FC236}">
                    <a16:creationId xmlns:a16="http://schemas.microsoft.com/office/drawing/2014/main" id="{94D29741-92C5-A8D9-13DC-850FEB2844F5}"/>
                  </a:ext>
                </a:extLst>
              </p:cNvPr>
              <p:cNvSpPr>
                <a:spLocks/>
              </p:cNvSpPr>
              <p:nvPr/>
            </p:nvSpPr>
            <p:spPr bwMode="auto">
              <a:xfrm>
                <a:off x="3045" y="2013"/>
                <a:ext cx="203" cy="203"/>
              </a:xfrm>
              <a:custGeom>
                <a:avLst/>
                <a:gdLst>
                  <a:gd name="T0" fmla="*/ 203 w 203"/>
                  <a:gd name="T1" fmla="*/ 101 h 203"/>
                  <a:gd name="T2" fmla="*/ 202 w 203"/>
                  <a:gd name="T3" fmla="*/ 122 h 203"/>
                  <a:gd name="T4" fmla="*/ 196 w 203"/>
                  <a:gd name="T5" fmla="*/ 140 h 203"/>
                  <a:gd name="T6" fmla="*/ 185 w 203"/>
                  <a:gd name="T7" fmla="*/ 158 h 203"/>
                  <a:gd name="T8" fmla="*/ 173 w 203"/>
                  <a:gd name="T9" fmla="*/ 173 h 203"/>
                  <a:gd name="T10" fmla="*/ 158 w 203"/>
                  <a:gd name="T11" fmla="*/ 185 h 203"/>
                  <a:gd name="T12" fmla="*/ 142 w 203"/>
                  <a:gd name="T13" fmla="*/ 194 h 203"/>
                  <a:gd name="T14" fmla="*/ 122 w 203"/>
                  <a:gd name="T15" fmla="*/ 200 h 203"/>
                  <a:gd name="T16" fmla="*/ 102 w 203"/>
                  <a:gd name="T17" fmla="*/ 203 h 203"/>
                  <a:gd name="T18" fmla="*/ 92 w 203"/>
                  <a:gd name="T19" fmla="*/ 202 h 203"/>
                  <a:gd name="T20" fmla="*/ 72 w 203"/>
                  <a:gd name="T21" fmla="*/ 197 h 203"/>
                  <a:gd name="T22" fmla="*/ 53 w 203"/>
                  <a:gd name="T23" fmla="*/ 190 h 203"/>
                  <a:gd name="T24" fmla="*/ 38 w 203"/>
                  <a:gd name="T25" fmla="*/ 179 h 203"/>
                  <a:gd name="T26" fmla="*/ 24 w 203"/>
                  <a:gd name="T27" fmla="*/ 166 h 203"/>
                  <a:gd name="T28" fmla="*/ 12 w 203"/>
                  <a:gd name="T29" fmla="*/ 149 h 203"/>
                  <a:gd name="T30" fmla="*/ 5 w 203"/>
                  <a:gd name="T31" fmla="*/ 131 h 203"/>
                  <a:gd name="T32" fmla="*/ 2 w 203"/>
                  <a:gd name="T33" fmla="*/ 111 h 203"/>
                  <a:gd name="T34" fmla="*/ 0 w 203"/>
                  <a:gd name="T35" fmla="*/ 101 h 203"/>
                  <a:gd name="T36" fmla="*/ 3 w 203"/>
                  <a:gd name="T37" fmla="*/ 81 h 203"/>
                  <a:gd name="T38" fmla="*/ 9 w 203"/>
                  <a:gd name="T39" fmla="*/ 62 h 203"/>
                  <a:gd name="T40" fmla="*/ 18 w 203"/>
                  <a:gd name="T41" fmla="*/ 43 h 203"/>
                  <a:gd name="T42" fmla="*/ 30 w 203"/>
                  <a:gd name="T43" fmla="*/ 28 h 203"/>
                  <a:gd name="T44" fmla="*/ 45 w 203"/>
                  <a:gd name="T45" fmla="*/ 16 h 203"/>
                  <a:gd name="T46" fmla="*/ 62 w 203"/>
                  <a:gd name="T47" fmla="*/ 7 h 203"/>
                  <a:gd name="T48" fmla="*/ 81 w 203"/>
                  <a:gd name="T49" fmla="*/ 1 h 203"/>
                  <a:gd name="T50" fmla="*/ 102 w 203"/>
                  <a:gd name="T51" fmla="*/ 0 h 203"/>
                  <a:gd name="T52" fmla="*/ 112 w 203"/>
                  <a:gd name="T53" fmla="*/ 0 h 203"/>
                  <a:gd name="T54" fmla="*/ 133 w 203"/>
                  <a:gd name="T55" fmla="*/ 4 h 203"/>
                  <a:gd name="T56" fmla="*/ 151 w 203"/>
                  <a:gd name="T57" fmla="*/ 12 h 203"/>
                  <a:gd name="T58" fmla="*/ 166 w 203"/>
                  <a:gd name="T59" fmla="*/ 22 h 203"/>
                  <a:gd name="T60" fmla="*/ 181 w 203"/>
                  <a:gd name="T61" fmla="*/ 36 h 203"/>
                  <a:gd name="T62" fmla="*/ 191 w 203"/>
                  <a:gd name="T63" fmla="*/ 52 h 203"/>
                  <a:gd name="T64" fmla="*/ 199 w 203"/>
                  <a:gd name="T65" fmla="*/ 71 h 203"/>
                  <a:gd name="T66" fmla="*/ 203 w 203"/>
                  <a:gd name="T67" fmla="*/ 90 h 203"/>
                  <a:gd name="T68" fmla="*/ 203 w 203"/>
                  <a:gd name="T6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3">
                    <a:moveTo>
                      <a:pt x="203" y="101"/>
                    </a:moveTo>
                    <a:lnTo>
                      <a:pt x="203" y="101"/>
                    </a:lnTo>
                    <a:lnTo>
                      <a:pt x="203" y="111"/>
                    </a:lnTo>
                    <a:lnTo>
                      <a:pt x="202" y="122"/>
                    </a:lnTo>
                    <a:lnTo>
                      <a:pt x="199" y="131"/>
                    </a:lnTo>
                    <a:lnTo>
                      <a:pt x="196" y="140"/>
                    </a:lnTo>
                    <a:lnTo>
                      <a:pt x="191" y="149"/>
                    </a:lnTo>
                    <a:lnTo>
                      <a:pt x="185" y="158"/>
                    </a:lnTo>
                    <a:lnTo>
                      <a:pt x="181" y="166"/>
                    </a:lnTo>
                    <a:lnTo>
                      <a:pt x="173" y="173"/>
                    </a:lnTo>
                    <a:lnTo>
                      <a:pt x="166" y="179"/>
                    </a:lnTo>
                    <a:lnTo>
                      <a:pt x="158" y="185"/>
                    </a:lnTo>
                    <a:lnTo>
                      <a:pt x="151" y="190"/>
                    </a:lnTo>
                    <a:lnTo>
                      <a:pt x="142" y="194"/>
                    </a:lnTo>
                    <a:lnTo>
                      <a:pt x="133" y="197"/>
                    </a:lnTo>
                    <a:lnTo>
                      <a:pt x="122" y="200"/>
                    </a:lnTo>
                    <a:lnTo>
                      <a:pt x="112" y="202"/>
                    </a:lnTo>
                    <a:lnTo>
                      <a:pt x="102" y="203"/>
                    </a:lnTo>
                    <a:lnTo>
                      <a:pt x="102" y="203"/>
                    </a:lnTo>
                    <a:lnTo>
                      <a:pt x="92" y="202"/>
                    </a:lnTo>
                    <a:lnTo>
                      <a:pt x="81" y="200"/>
                    </a:lnTo>
                    <a:lnTo>
                      <a:pt x="72" y="197"/>
                    </a:lnTo>
                    <a:lnTo>
                      <a:pt x="62" y="194"/>
                    </a:lnTo>
                    <a:lnTo>
                      <a:pt x="53" y="190"/>
                    </a:lnTo>
                    <a:lnTo>
                      <a:pt x="45" y="185"/>
                    </a:lnTo>
                    <a:lnTo>
                      <a:pt x="38" y="179"/>
                    </a:lnTo>
                    <a:lnTo>
                      <a:pt x="30" y="173"/>
                    </a:lnTo>
                    <a:lnTo>
                      <a:pt x="24" y="166"/>
                    </a:lnTo>
                    <a:lnTo>
                      <a:pt x="18" y="158"/>
                    </a:lnTo>
                    <a:lnTo>
                      <a:pt x="12" y="149"/>
                    </a:lnTo>
                    <a:lnTo>
                      <a:pt x="9" y="140"/>
                    </a:lnTo>
                    <a:lnTo>
                      <a:pt x="5" y="131"/>
                    </a:lnTo>
                    <a:lnTo>
                      <a:pt x="3" y="122"/>
                    </a:lnTo>
                    <a:lnTo>
                      <a:pt x="2" y="111"/>
                    </a:lnTo>
                    <a:lnTo>
                      <a:pt x="0" y="101"/>
                    </a:lnTo>
                    <a:lnTo>
                      <a:pt x="0" y="101"/>
                    </a:lnTo>
                    <a:lnTo>
                      <a:pt x="2" y="90"/>
                    </a:lnTo>
                    <a:lnTo>
                      <a:pt x="3" y="81"/>
                    </a:lnTo>
                    <a:lnTo>
                      <a:pt x="5" y="71"/>
                    </a:lnTo>
                    <a:lnTo>
                      <a:pt x="9" y="62"/>
                    </a:lnTo>
                    <a:lnTo>
                      <a:pt x="12" y="52"/>
                    </a:lnTo>
                    <a:lnTo>
                      <a:pt x="18" y="43"/>
                    </a:lnTo>
                    <a:lnTo>
                      <a:pt x="24" y="36"/>
                    </a:lnTo>
                    <a:lnTo>
                      <a:pt x="30" y="28"/>
                    </a:lnTo>
                    <a:lnTo>
                      <a:pt x="38" y="22"/>
                    </a:lnTo>
                    <a:lnTo>
                      <a:pt x="45" y="16"/>
                    </a:lnTo>
                    <a:lnTo>
                      <a:pt x="53" y="12"/>
                    </a:lnTo>
                    <a:lnTo>
                      <a:pt x="62" y="7"/>
                    </a:lnTo>
                    <a:lnTo>
                      <a:pt x="72" y="4"/>
                    </a:lnTo>
                    <a:lnTo>
                      <a:pt x="81" y="1"/>
                    </a:lnTo>
                    <a:lnTo>
                      <a:pt x="92" y="0"/>
                    </a:lnTo>
                    <a:lnTo>
                      <a:pt x="102" y="0"/>
                    </a:lnTo>
                    <a:lnTo>
                      <a:pt x="102" y="0"/>
                    </a:lnTo>
                    <a:lnTo>
                      <a:pt x="112" y="0"/>
                    </a:lnTo>
                    <a:lnTo>
                      <a:pt x="122" y="1"/>
                    </a:lnTo>
                    <a:lnTo>
                      <a:pt x="133" y="4"/>
                    </a:lnTo>
                    <a:lnTo>
                      <a:pt x="142" y="7"/>
                    </a:lnTo>
                    <a:lnTo>
                      <a:pt x="151" y="12"/>
                    </a:lnTo>
                    <a:lnTo>
                      <a:pt x="158" y="16"/>
                    </a:lnTo>
                    <a:lnTo>
                      <a:pt x="166" y="22"/>
                    </a:lnTo>
                    <a:lnTo>
                      <a:pt x="173" y="28"/>
                    </a:lnTo>
                    <a:lnTo>
                      <a:pt x="181" y="36"/>
                    </a:lnTo>
                    <a:lnTo>
                      <a:pt x="185" y="43"/>
                    </a:lnTo>
                    <a:lnTo>
                      <a:pt x="191" y="52"/>
                    </a:lnTo>
                    <a:lnTo>
                      <a:pt x="196" y="62"/>
                    </a:lnTo>
                    <a:lnTo>
                      <a:pt x="199" y="71"/>
                    </a:lnTo>
                    <a:lnTo>
                      <a:pt x="202" y="81"/>
                    </a:lnTo>
                    <a:lnTo>
                      <a:pt x="203" y="90"/>
                    </a:lnTo>
                    <a:lnTo>
                      <a:pt x="203" y="101"/>
                    </a:lnTo>
                    <a:lnTo>
                      <a:pt x="203" y="101"/>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5" name="Freeform 509">
                <a:extLst>
                  <a:ext uri="{FF2B5EF4-FFF2-40B4-BE49-F238E27FC236}">
                    <a16:creationId xmlns:a16="http://schemas.microsoft.com/office/drawing/2014/main" id="{D0453CE7-2EDF-7982-D712-F3032039AFCB}"/>
                  </a:ext>
                </a:extLst>
              </p:cNvPr>
              <p:cNvSpPr>
                <a:spLocks/>
              </p:cNvSpPr>
              <p:nvPr/>
            </p:nvSpPr>
            <p:spPr bwMode="auto">
              <a:xfrm>
                <a:off x="3324" y="2061"/>
                <a:ext cx="184" cy="184"/>
              </a:xfrm>
              <a:custGeom>
                <a:avLst/>
                <a:gdLst>
                  <a:gd name="T0" fmla="*/ 184 w 184"/>
                  <a:gd name="T1" fmla="*/ 92 h 184"/>
                  <a:gd name="T2" fmla="*/ 184 w 184"/>
                  <a:gd name="T3" fmla="*/ 92 h 184"/>
                  <a:gd name="T4" fmla="*/ 184 w 184"/>
                  <a:gd name="T5" fmla="*/ 101 h 184"/>
                  <a:gd name="T6" fmla="*/ 182 w 184"/>
                  <a:gd name="T7" fmla="*/ 110 h 184"/>
                  <a:gd name="T8" fmla="*/ 179 w 184"/>
                  <a:gd name="T9" fmla="*/ 119 h 184"/>
                  <a:gd name="T10" fmla="*/ 176 w 184"/>
                  <a:gd name="T11" fmla="*/ 128 h 184"/>
                  <a:gd name="T12" fmla="*/ 169 w 184"/>
                  <a:gd name="T13" fmla="*/ 143 h 184"/>
                  <a:gd name="T14" fmla="*/ 157 w 184"/>
                  <a:gd name="T15" fmla="*/ 157 h 184"/>
                  <a:gd name="T16" fmla="*/ 143 w 184"/>
                  <a:gd name="T17" fmla="*/ 167 h 184"/>
                  <a:gd name="T18" fmla="*/ 128 w 184"/>
                  <a:gd name="T19" fmla="*/ 176 h 184"/>
                  <a:gd name="T20" fmla="*/ 119 w 184"/>
                  <a:gd name="T21" fmla="*/ 179 h 184"/>
                  <a:gd name="T22" fmla="*/ 110 w 184"/>
                  <a:gd name="T23" fmla="*/ 182 h 184"/>
                  <a:gd name="T24" fmla="*/ 101 w 184"/>
                  <a:gd name="T25" fmla="*/ 182 h 184"/>
                  <a:gd name="T26" fmla="*/ 92 w 184"/>
                  <a:gd name="T27" fmla="*/ 184 h 184"/>
                  <a:gd name="T28" fmla="*/ 92 w 184"/>
                  <a:gd name="T29" fmla="*/ 184 h 184"/>
                  <a:gd name="T30" fmla="*/ 83 w 184"/>
                  <a:gd name="T31" fmla="*/ 182 h 184"/>
                  <a:gd name="T32" fmla="*/ 74 w 184"/>
                  <a:gd name="T33" fmla="*/ 182 h 184"/>
                  <a:gd name="T34" fmla="*/ 65 w 184"/>
                  <a:gd name="T35" fmla="*/ 179 h 184"/>
                  <a:gd name="T36" fmla="*/ 56 w 184"/>
                  <a:gd name="T37" fmla="*/ 176 h 184"/>
                  <a:gd name="T38" fmla="*/ 41 w 184"/>
                  <a:gd name="T39" fmla="*/ 167 h 184"/>
                  <a:gd name="T40" fmla="*/ 27 w 184"/>
                  <a:gd name="T41" fmla="*/ 157 h 184"/>
                  <a:gd name="T42" fmla="*/ 16 w 184"/>
                  <a:gd name="T43" fmla="*/ 143 h 184"/>
                  <a:gd name="T44" fmla="*/ 7 w 184"/>
                  <a:gd name="T45" fmla="*/ 128 h 184"/>
                  <a:gd name="T46" fmla="*/ 4 w 184"/>
                  <a:gd name="T47" fmla="*/ 119 h 184"/>
                  <a:gd name="T48" fmla="*/ 3 w 184"/>
                  <a:gd name="T49" fmla="*/ 110 h 184"/>
                  <a:gd name="T50" fmla="*/ 1 w 184"/>
                  <a:gd name="T51" fmla="*/ 101 h 184"/>
                  <a:gd name="T52" fmla="*/ 0 w 184"/>
                  <a:gd name="T53" fmla="*/ 92 h 184"/>
                  <a:gd name="T54" fmla="*/ 0 w 184"/>
                  <a:gd name="T55" fmla="*/ 92 h 184"/>
                  <a:gd name="T56" fmla="*/ 1 w 184"/>
                  <a:gd name="T57" fmla="*/ 83 h 184"/>
                  <a:gd name="T58" fmla="*/ 3 w 184"/>
                  <a:gd name="T59" fmla="*/ 74 h 184"/>
                  <a:gd name="T60" fmla="*/ 4 w 184"/>
                  <a:gd name="T61" fmla="*/ 65 h 184"/>
                  <a:gd name="T62" fmla="*/ 7 w 184"/>
                  <a:gd name="T63" fmla="*/ 56 h 184"/>
                  <a:gd name="T64" fmla="*/ 16 w 184"/>
                  <a:gd name="T65" fmla="*/ 41 h 184"/>
                  <a:gd name="T66" fmla="*/ 27 w 184"/>
                  <a:gd name="T67" fmla="*/ 27 h 184"/>
                  <a:gd name="T68" fmla="*/ 41 w 184"/>
                  <a:gd name="T69" fmla="*/ 15 h 184"/>
                  <a:gd name="T70" fmla="*/ 56 w 184"/>
                  <a:gd name="T71" fmla="*/ 7 h 184"/>
                  <a:gd name="T72" fmla="*/ 65 w 184"/>
                  <a:gd name="T73" fmla="*/ 4 h 184"/>
                  <a:gd name="T74" fmla="*/ 74 w 184"/>
                  <a:gd name="T75" fmla="*/ 1 h 184"/>
                  <a:gd name="T76" fmla="*/ 83 w 184"/>
                  <a:gd name="T77" fmla="*/ 0 h 184"/>
                  <a:gd name="T78" fmla="*/ 92 w 184"/>
                  <a:gd name="T79" fmla="*/ 0 h 184"/>
                  <a:gd name="T80" fmla="*/ 92 w 184"/>
                  <a:gd name="T81" fmla="*/ 0 h 184"/>
                  <a:gd name="T82" fmla="*/ 101 w 184"/>
                  <a:gd name="T83" fmla="*/ 0 h 184"/>
                  <a:gd name="T84" fmla="*/ 110 w 184"/>
                  <a:gd name="T85" fmla="*/ 1 h 184"/>
                  <a:gd name="T86" fmla="*/ 119 w 184"/>
                  <a:gd name="T87" fmla="*/ 4 h 184"/>
                  <a:gd name="T88" fmla="*/ 128 w 184"/>
                  <a:gd name="T89" fmla="*/ 7 h 184"/>
                  <a:gd name="T90" fmla="*/ 143 w 184"/>
                  <a:gd name="T91" fmla="*/ 15 h 184"/>
                  <a:gd name="T92" fmla="*/ 157 w 184"/>
                  <a:gd name="T93" fmla="*/ 27 h 184"/>
                  <a:gd name="T94" fmla="*/ 169 w 184"/>
                  <a:gd name="T95" fmla="*/ 41 h 184"/>
                  <a:gd name="T96" fmla="*/ 176 w 184"/>
                  <a:gd name="T97" fmla="*/ 56 h 184"/>
                  <a:gd name="T98" fmla="*/ 179 w 184"/>
                  <a:gd name="T99" fmla="*/ 65 h 184"/>
                  <a:gd name="T100" fmla="*/ 182 w 184"/>
                  <a:gd name="T101" fmla="*/ 74 h 184"/>
                  <a:gd name="T102" fmla="*/ 184 w 184"/>
                  <a:gd name="T103" fmla="*/ 83 h 184"/>
                  <a:gd name="T104" fmla="*/ 184 w 184"/>
                  <a:gd name="T105" fmla="*/ 92 h 184"/>
                  <a:gd name="T106" fmla="*/ 184 w 184"/>
                  <a:gd name="T107"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4" h="184">
                    <a:moveTo>
                      <a:pt x="184" y="92"/>
                    </a:moveTo>
                    <a:lnTo>
                      <a:pt x="184" y="92"/>
                    </a:lnTo>
                    <a:lnTo>
                      <a:pt x="184" y="101"/>
                    </a:lnTo>
                    <a:lnTo>
                      <a:pt x="182" y="110"/>
                    </a:lnTo>
                    <a:lnTo>
                      <a:pt x="179" y="119"/>
                    </a:lnTo>
                    <a:lnTo>
                      <a:pt x="176" y="128"/>
                    </a:lnTo>
                    <a:lnTo>
                      <a:pt x="169" y="143"/>
                    </a:lnTo>
                    <a:lnTo>
                      <a:pt x="157" y="157"/>
                    </a:lnTo>
                    <a:lnTo>
                      <a:pt x="143" y="167"/>
                    </a:lnTo>
                    <a:lnTo>
                      <a:pt x="128" y="176"/>
                    </a:lnTo>
                    <a:lnTo>
                      <a:pt x="119" y="179"/>
                    </a:lnTo>
                    <a:lnTo>
                      <a:pt x="110" y="182"/>
                    </a:lnTo>
                    <a:lnTo>
                      <a:pt x="101" y="182"/>
                    </a:lnTo>
                    <a:lnTo>
                      <a:pt x="92" y="184"/>
                    </a:lnTo>
                    <a:lnTo>
                      <a:pt x="92" y="184"/>
                    </a:lnTo>
                    <a:lnTo>
                      <a:pt x="83" y="182"/>
                    </a:lnTo>
                    <a:lnTo>
                      <a:pt x="74" y="182"/>
                    </a:lnTo>
                    <a:lnTo>
                      <a:pt x="65" y="179"/>
                    </a:lnTo>
                    <a:lnTo>
                      <a:pt x="56" y="176"/>
                    </a:lnTo>
                    <a:lnTo>
                      <a:pt x="41" y="167"/>
                    </a:lnTo>
                    <a:lnTo>
                      <a:pt x="27" y="157"/>
                    </a:lnTo>
                    <a:lnTo>
                      <a:pt x="16" y="143"/>
                    </a:lnTo>
                    <a:lnTo>
                      <a:pt x="7" y="128"/>
                    </a:lnTo>
                    <a:lnTo>
                      <a:pt x="4" y="119"/>
                    </a:lnTo>
                    <a:lnTo>
                      <a:pt x="3" y="110"/>
                    </a:lnTo>
                    <a:lnTo>
                      <a:pt x="1" y="101"/>
                    </a:lnTo>
                    <a:lnTo>
                      <a:pt x="0" y="92"/>
                    </a:lnTo>
                    <a:lnTo>
                      <a:pt x="0" y="92"/>
                    </a:lnTo>
                    <a:lnTo>
                      <a:pt x="1" y="83"/>
                    </a:lnTo>
                    <a:lnTo>
                      <a:pt x="3" y="74"/>
                    </a:lnTo>
                    <a:lnTo>
                      <a:pt x="4" y="65"/>
                    </a:lnTo>
                    <a:lnTo>
                      <a:pt x="7" y="56"/>
                    </a:lnTo>
                    <a:lnTo>
                      <a:pt x="16" y="41"/>
                    </a:lnTo>
                    <a:lnTo>
                      <a:pt x="27" y="27"/>
                    </a:lnTo>
                    <a:lnTo>
                      <a:pt x="41" y="15"/>
                    </a:lnTo>
                    <a:lnTo>
                      <a:pt x="56" y="7"/>
                    </a:lnTo>
                    <a:lnTo>
                      <a:pt x="65" y="4"/>
                    </a:lnTo>
                    <a:lnTo>
                      <a:pt x="74" y="1"/>
                    </a:lnTo>
                    <a:lnTo>
                      <a:pt x="83" y="0"/>
                    </a:lnTo>
                    <a:lnTo>
                      <a:pt x="92" y="0"/>
                    </a:lnTo>
                    <a:lnTo>
                      <a:pt x="92" y="0"/>
                    </a:lnTo>
                    <a:lnTo>
                      <a:pt x="101" y="0"/>
                    </a:lnTo>
                    <a:lnTo>
                      <a:pt x="110" y="1"/>
                    </a:lnTo>
                    <a:lnTo>
                      <a:pt x="119" y="4"/>
                    </a:lnTo>
                    <a:lnTo>
                      <a:pt x="128" y="7"/>
                    </a:lnTo>
                    <a:lnTo>
                      <a:pt x="143" y="15"/>
                    </a:lnTo>
                    <a:lnTo>
                      <a:pt x="157" y="27"/>
                    </a:lnTo>
                    <a:lnTo>
                      <a:pt x="169" y="41"/>
                    </a:lnTo>
                    <a:lnTo>
                      <a:pt x="176" y="56"/>
                    </a:lnTo>
                    <a:lnTo>
                      <a:pt x="179" y="65"/>
                    </a:lnTo>
                    <a:lnTo>
                      <a:pt x="182" y="74"/>
                    </a:lnTo>
                    <a:lnTo>
                      <a:pt x="184" y="83"/>
                    </a:lnTo>
                    <a:lnTo>
                      <a:pt x="184" y="92"/>
                    </a:lnTo>
                    <a:lnTo>
                      <a:pt x="184" y="92"/>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6" name="Freeform 510">
                <a:extLst>
                  <a:ext uri="{FF2B5EF4-FFF2-40B4-BE49-F238E27FC236}">
                    <a16:creationId xmlns:a16="http://schemas.microsoft.com/office/drawing/2014/main" id="{4D016CB2-A361-DA25-0ACA-92B2421B3EB9}"/>
                  </a:ext>
                </a:extLst>
              </p:cNvPr>
              <p:cNvSpPr>
                <a:spLocks/>
              </p:cNvSpPr>
              <p:nvPr/>
            </p:nvSpPr>
            <p:spPr bwMode="auto">
              <a:xfrm>
                <a:off x="2817" y="2551"/>
                <a:ext cx="231" cy="230"/>
              </a:xfrm>
              <a:custGeom>
                <a:avLst/>
                <a:gdLst>
                  <a:gd name="T0" fmla="*/ 231 w 231"/>
                  <a:gd name="T1" fmla="*/ 116 h 230"/>
                  <a:gd name="T2" fmla="*/ 228 w 231"/>
                  <a:gd name="T3" fmla="*/ 139 h 230"/>
                  <a:gd name="T4" fmla="*/ 222 w 231"/>
                  <a:gd name="T5" fmla="*/ 160 h 230"/>
                  <a:gd name="T6" fmla="*/ 211 w 231"/>
                  <a:gd name="T7" fmla="*/ 179 h 230"/>
                  <a:gd name="T8" fmla="*/ 198 w 231"/>
                  <a:gd name="T9" fmla="*/ 197 h 230"/>
                  <a:gd name="T10" fmla="*/ 180 w 231"/>
                  <a:gd name="T11" fmla="*/ 211 h 230"/>
                  <a:gd name="T12" fmla="*/ 160 w 231"/>
                  <a:gd name="T13" fmla="*/ 221 h 230"/>
                  <a:gd name="T14" fmla="*/ 139 w 231"/>
                  <a:gd name="T15" fmla="*/ 229 h 230"/>
                  <a:gd name="T16" fmla="*/ 116 w 231"/>
                  <a:gd name="T17" fmla="*/ 230 h 230"/>
                  <a:gd name="T18" fmla="*/ 104 w 231"/>
                  <a:gd name="T19" fmla="*/ 230 h 230"/>
                  <a:gd name="T20" fmla="*/ 82 w 231"/>
                  <a:gd name="T21" fmla="*/ 226 h 230"/>
                  <a:gd name="T22" fmla="*/ 61 w 231"/>
                  <a:gd name="T23" fmla="*/ 217 h 230"/>
                  <a:gd name="T24" fmla="*/ 43 w 231"/>
                  <a:gd name="T25" fmla="*/ 205 h 230"/>
                  <a:gd name="T26" fmla="*/ 28 w 231"/>
                  <a:gd name="T27" fmla="*/ 188 h 230"/>
                  <a:gd name="T28" fmla="*/ 14 w 231"/>
                  <a:gd name="T29" fmla="*/ 170 h 230"/>
                  <a:gd name="T30" fmla="*/ 6 w 231"/>
                  <a:gd name="T31" fmla="*/ 149 h 230"/>
                  <a:gd name="T32" fmla="*/ 2 w 231"/>
                  <a:gd name="T33" fmla="*/ 128 h 230"/>
                  <a:gd name="T34" fmla="*/ 0 w 231"/>
                  <a:gd name="T35" fmla="*/ 116 h 230"/>
                  <a:gd name="T36" fmla="*/ 3 w 231"/>
                  <a:gd name="T37" fmla="*/ 92 h 230"/>
                  <a:gd name="T38" fmla="*/ 9 w 231"/>
                  <a:gd name="T39" fmla="*/ 71 h 230"/>
                  <a:gd name="T40" fmla="*/ 20 w 231"/>
                  <a:gd name="T41" fmla="*/ 51 h 230"/>
                  <a:gd name="T42" fmla="*/ 35 w 231"/>
                  <a:gd name="T43" fmla="*/ 35 h 230"/>
                  <a:gd name="T44" fmla="*/ 52 w 231"/>
                  <a:gd name="T45" fmla="*/ 19 h 230"/>
                  <a:gd name="T46" fmla="*/ 71 w 231"/>
                  <a:gd name="T47" fmla="*/ 9 h 230"/>
                  <a:gd name="T48" fmla="*/ 92 w 231"/>
                  <a:gd name="T49" fmla="*/ 3 h 230"/>
                  <a:gd name="T50" fmla="*/ 116 w 231"/>
                  <a:gd name="T51" fmla="*/ 0 h 230"/>
                  <a:gd name="T52" fmla="*/ 127 w 231"/>
                  <a:gd name="T53" fmla="*/ 1 h 230"/>
                  <a:gd name="T54" fmla="*/ 150 w 231"/>
                  <a:gd name="T55" fmla="*/ 6 h 230"/>
                  <a:gd name="T56" fmla="*/ 171 w 231"/>
                  <a:gd name="T57" fmla="*/ 15 h 230"/>
                  <a:gd name="T58" fmla="*/ 189 w 231"/>
                  <a:gd name="T59" fmla="*/ 27 h 230"/>
                  <a:gd name="T60" fmla="*/ 205 w 231"/>
                  <a:gd name="T61" fmla="*/ 42 h 230"/>
                  <a:gd name="T62" fmla="*/ 217 w 231"/>
                  <a:gd name="T63" fmla="*/ 60 h 230"/>
                  <a:gd name="T64" fmla="*/ 226 w 231"/>
                  <a:gd name="T65" fmla="*/ 81 h 230"/>
                  <a:gd name="T66" fmla="*/ 231 w 231"/>
                  <a:gd name="T67" fmla="*/ 104 h 230"/>
                  <a:gd name="T68" fmla="*/ 231 w 231"/>
                  <a:gd name="T69" fmla="*/ 11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1" h="230">
                    <a:moveTo>
                      <a:pt x="231" y="116"/>
                    </a:moveTo>
                    <a:lnTo>
                      <a:pt x="231" y="116"/>
                    </a:lnTo>
                    <a:lnTo>
                      <a:pt x="231" y="128"/>
                    </a:lnTo>
                    <a:lnTo>
                      <a:pt x="228" y="139"/>
                    </a:lnTo>
                    <a:lnTo>
                      <a:pt x="226" y="149"/>
                    </a:lnTo>
                    <a:lnTo>
                      <a:pt x="222" y="160"/>
                    </a:lnTo>
                    <a:lnTo>
                      <a:pt x="217" y="170"/>
                    </a:lnTo>
                    <a:lnTo>
                      <a:pt x="211" y="179"/>
                    </a:lnTo>
                    <a:lnTo>
                      <a:pt x="205" y="188"/>
                    </a:lnTo>
                    <a:lnTo>
                      <a:pt x="198" y="197"/>
                    </a:lnTo>
                    <a:lnTo>
                      <a:pt x="189" y="205"/>
                    </a:lnTo>
                    <a:lnTo>
                      <a:pt x="180" y="211"/>
                    </a:lnTo>
                    <a:lnTo>
                      <a:pt x="171" y="217"/>
                    </a:lnTo>
                    <a:lnTo>
                      <a:pt x="160" y="221"/>
                    </a:lnTo>
                    <a:lnTo>
                      <a:pt x="150" y="226"/>
                    </a:lnTo>
                    <a:lnTo>
                      <a:pt x="139" y="229"/>
                    </a:lnTo>
                    <a:lnTo>
                      <a:pt x="127" y="230"/>
                    </a:lnTo>
                    <a:lnTo>
                      <a:pt x="116" y="230"/>
                    </a:lnTo>
                    <a:lnTo>
                      <a:pt x="116" y="230"/>
                    </a:lnTo>
                    <a:lnTo>
                      <a:pt x="104" y="230"/>
                    </a:lnTo>
                    <a:lnTo>
                      <a:pt x="92" y="229"/>
                    </a:lnTo>
                    <a:lnTo>
                      <a:pt x="82" y="226"/>
                    </a:lnTo>
                    <a:lnTo>
                      <a:pt x="71" y="221"/>
                    </a:lnTo>
                    <a:lnTo>
                      <a:pt x="61" y="217"/>
                    </a:lnTo>
                    <a:lnTo>
                      <a:pt x="52" y="211"/>
                    </a:lnTo>
                    <a:lnTo>
                      <a:pt x="43" y="205"/>
                    </a:lnTo>
                    <a:lnTo>
                      <a:pt x="35" y="197"/>
                    </a:lnTo>
                    <a:lnTo>
                      <a:pt x="28" y="188"/>
                    </a:lnTo>
                    <a:lnTo>
                      <a:pt x="20" y="179"/>
                    </a:lnTo>
                    <a:lnTo>
                      <a:pt x="14" y="170"/>
                    </a:lnTo>
                    <a:lnTo>
                      <a:pt x="9" y="160"/>
                    </a:lnTo>
                    <a:lnTo>
                      <a:pt x="6" y="149"/>
                    </a:lnTo>
                    <a:lnTo>
                      <a:pt x="3" y="139"/>
                    </a:lnTo>
                    <a:lnTo>
                      <a:pt x="2" y="128"/>
                    </a:lnTo>
                    <a:lnTo>
                      <a:pt x="0" y="116"/>
                    </a:lnTo>
                    <a:lnTo>
                      <a:pt x="0" y="116"/>
                    </a:lnTo>
                    <a:lnTo>
                      <a:pt x="2" y="104"/>
                    </a:lnTo>
                    <a:lnTo>
                      <a:pt x="3" y="92"/>
                    </a:lnTo>
                    <a:lnTo>
                      <a:pt x="6" y="81"/>
                    </a:lnTo>
                    <a:lnTo>
                      <a:pt x="9" y="71"/>
                    </a:lnTo>
                    <a:lnTo>
                      <a:pt x="14" y="60"/>
                    </a:lnTo>
                    <a:lnTo>
                      <a:pt x="20" y="51"/>
                    </a:lnTo>
                    <a:lnTo>
                      <a:pt x="28" y="42"/>
                    </a:lnTo>
                    <a:lnTo>
                      <a:pt x="35" y="35"/>
                    </a:lnTo>
                    <a:lnTo>
                      <a:pt x="43" y="27"/>
                    </a:lnTo>
                    <a:lnTo>
                      <a:pt x="52" y="19"/>
                    </a:lnTo>
                    <a:lnTo>
                      <a:pt x="61" y="15"/>
                    </a:lnTo>
                    <a:lnTo>
                      <a:pt x="71" y="9"/>
                    </a:lnTo>
                    <a:lnTo>
                      <a:pt x="82" y="6"/>
                    </a:lnTo>
                    <a:lnTo>
                      <a:pt x="92" y="3"/>
                    </a:lnTo>
                    <a:lnTo>
                      <a:pt x="104" y="1"/>
                    </a:lnTo>
                    <a:lnTo>
                      <a:pt x="116" y="0"/>
                    </a:lnTo>
                    <a:lnTo>
                      <a:pt x="116" y="0"/>
                    </a:lnTo>
                    <a:lnTo>
                      <a:pt x="127" y="1"/>
                    </a:lnTo>
                    <a:lnTo>
                      <a:pt x="139" y="3"/>
                    </a:lnTo>
                    <a:lnTo>
                      <a:pt x="150" y="6"/>
                    </a:lnTo>
                    <a:lnTo>
                      <a:pt x="160" y="9"/>
                    </a:lnTo>
                    <a:lnTo>
                      <a:pt x="171" y="15"/>
                    </a:lnTo>
                    <a:lnTo>
                      <a:pt x="180" y="19"/>
                    </a:lnTo>
                    <a:lnTo>
                      <a:pt x="189" y="27"/>
                    </a:lnTo>
                    <a:lnTo>
                      <a:pt x="198" y="35"/>
                    </a:lnTo>
                    <a:lnTo>
                      <a:pt x="205" y="42"/>
                    </a:lnTo>
                    <a:lnTo>
                      <a:pt x="211" y="51"/>
                    </a:lnTo>
                    <a:lnTo>
                      <a:pt x="217" y="60"/>
                    </a:lnTo>
                    <a:lnTo>
                      <a:pt x="222" y="71"/>
                    </a:lnTo>
                    <a:lnTo>
                      <a:pt x="226" y="81"/>
                    </a:lnTo>
                    <a:lnTo>
                      <a:pt x="228" y="92"/>
                    </a:lnTo>
                    <a:lnTo>
                      <a:pt x="231" y="104"/>
                    </a:lnTo>
                    <a:lnTo>
                      <a:pt x="231" y="116"/>
                    </a:lnTo>
                    <a:lnTo>
                      <a:pt x="231" y="116"/>
                    </a:lnTo>
                    <a:close/>
                  </a:path>
                </a:pathLst>
              </a:custGeom>
              <a:solidFill>
                <a:srgbClr val="92D050"/>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7" name="Freeform 511">
                <a:extLst>
                  <a:ext uri="{FF2B5EF4-FFF2-40B4-BE49-F238E27FC236}">
                    <a16:creationId xmlns:a16="http://schemas.microsoft.com/office/drawing/2014/main" id="{F500C039-07E2-CEA7-5C28-E1C090279061}"/>
                  </a:ext>
                </a:extLst>
              </p:cNvPr>
              <p:cNvSpPr>
                <a:spLocks/>
              </p:cNvSpPr>
              <p:nvPr/>
            </p:nvSpPr>
            <p:spPr bwMode="auto">
              <a:xfrm>
                <a:off x="2698" y="2564"/>
                <a:ext cx="156" cy="156"/>
              </a:xfrm>
              <a:custGeom>
                <a:avLst/>
                <a:gdLst>
                  <a:gd name="T0" fmla="*/ 156 w 156"/>
                  <a:gd name="T1" fmla="*/ 79 h 156"/>
                  <a:gd name="T2" fmla="*/ 156 w 156"/>
                  <a:gd name="T3" fmla="*/ 79 h 156"/>
                  <a:gd name="T4" fmla="*/ 154 w 156"/>
                  <a:gd name="T5" fmla="*/ 94 h 156"/>
                  <a:gd name="T6" fmla="*/ 150 w 156"/>
                  <a:gd name="T7" fmla="*/ 109 h 156"/>
                  <a:gd name="T8" fmla="*/ 142 w 156"/>
                  <a:gd name="T9" fmla="*/ 121 h 156"/>
                  <a:gd name="T10" fmla="*/ 133 w 156"/>
                  <a:gd name="T11" fmla="*/ 133 h 156"/>
                  <a:gd name="T12" fmla="*/ 121 w 156"/>
                  <a:gd name="T13" fmla="*/ 142 h 156"/>
                  <a:gd name="T14" fmla="*/ 107 w 156"/>
                  <a:gd name="T15" fmla="*/ 150 h 156"/>
                  <a:gd name="T16" fmla="*/ 94 w 156"/>
                  <a:gd name="T17" fmla="*/ 154 h 156"/>
                  <a:gd name="T18" fmla="*/ 77 w 156"/>
                  <a:gd name="T19" fmla="*/ 156 h 156"/>
                  <a:gd name="T20" fmla="*/ 77 w 156"/>
                  <a:gd name="T21" fmla="*/ 156 h 156"/>
                  <a:gd name="T22" fmla="*/ 62 w 156"/>
                  <a:gd name="T23" fmla="*/ 154 h 156"/>
                  <a:gd name="T24" fmla="*/ 47 w 156"/>
                  <a:gd name="T25" fmla="*/ 150 h 156"/>
                  <a:gd name="T26" fmla="*/ 35 w 156"/>
                  <a:gd name="T27" fmla="*/ 142 h 156"/>
                  <a:gd name="T28" fmla="*/ 23 w 156"/>
                  <a:gd name="T29" fmla="*/ 133 h 156"/>
                  <a:gd name="T30" fmla="*/ 14 w 156"/>
                  <a:gd name="T31" fmla="*/ 121 h 156"/>
                  <a:gd name="T32" fmla="*/ 6 w 156"/>
                  <a:gd name="T33" fmla="*/ 109 h 156"/>
                  <a:gd name="T34" fmla="*/ 2 w 156"/>
                  <a:gd name="T35" fmla="*/ 94 h 156"/>
                  <a:gd name="T36" fmla="*/ 0 w 156"/>
                  <a:gd name="T37" fmla="*/ 79 h 156"/>
                  <a:gd name="T38" fmla="*/ 0 w 156"/>
                  <a:gd name="T39" fmla="*/ 79 h 156"/>
                  <a:gd name="T40" fmla="*/ 2 w 156"/>
                  <a:gd name="T41" fmla="*/ 62 h 156"/>
                  <a:gd name="T42" fmla="*/ 6 w 156"/>
                  <a:gd name="T43" fmla="*/ 49 h 156"/>
                  <a:gd name="T44" fmla="*/ 14 w 156"/>
                  <a:gd name="T45" fmla="*/ 35 h 156"/>
                  <a:gd name="T46" fmla="*/ 23 w 156"/>
                  <a:gd name="T47" fmla="*/ 23 h 156"/>
                  <a:gd name="T48" fmla="*/ 35 w 156"/>
                  <a:gd name="T49" fmla="*/ 14 h 156"/>
                  <a:gd name="T50" fmla="*/ 47 w 156"/>
                  <a:gd name="T51" fmla="*/ 6 h 156"/>
                  <a:gd name="T52" fmla="*/ 62 w 156"/>
                  <a:gd name="T53" fmla="*/ 2 h 156"/>
                  <a:gd name="T54" fmla="*/ 77 w 156"/>
                  <a:gd name="T55" fmla="*/ 0 h 156"/>
                  <a:gd name="T56" fmla="*/ 77 w 156"/>
                  <a:gd name="T57" fmla="*/ 0 h 156"/>
                  <a:gd name="T58" fmla="*/ 94 w 156"/>
                  <a:gd name="T59" fmla="*/ 2 h 156"/>
                  <a:gd name="T60" fmla="*/ 107 w 156"/>
                  <a:gd name="T61" fmla="*/ 6 h 156"/>
                  <a:gd name="T62" fmla="*/ 121 w 156"/>
                  <a:gd name="T63" fmla="*/ 14 h 156"/>
                  <a:gd name="T64" fmla="*/ 133 w 156"/>
                  <a:gd name="T65" fmla="*/ 23 h 156"/>
                  <a:gd name="T66" fmla="*/ 142 w 156"/>
                  <a:gd name="T67" fmla="*/ 35 h 156"/>
                  <a:gd name="T68" fmla="*/ 150 w 156"/>
                  <a:gd name="T69" fmla="*/ 49 h 156"/>
                  <a:gd name="T70" fmla="*/ 154 w 156"/>
                  <a:gd name="T71" fmla="*/ 62 h 156"/>
                  <a:gd name="T72" fmla="*/ 156 w 156"/>
                  <a:gd name="T73" fmla="*/ 79 h 156"/>
                  <a:gd name="T74" fmla="*/ 156 w 156"/>
                  <a:gd name="T75"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56">
                    <a:moveTo>
                      <a:pt x="156" y="79"/>
                    </a:moveTo>
                    <a:lnTo>
                      <a:pt x="156" y="79"/>
                    </a:lnTo>
                    <a:lnTo>
                      <a:pt x="154" y="94"/>
                    </a:lnTo>
                    <a:lnTo>
                      <a:pt x="150" y="109"/>
                    </a:lnTo>
                    <a:lnTo>
                      <a:pt x="142" y="121"/>
                    </a:lnTo>
                    <a:lnTo>
                      <a:pt x="133" y="133"/>
                    </a:lnTo>
                    <a:lnTo>
                      <a:pt x="121" y="142"/>
                    </a:lnTo>
                    <a:lnTo>
                      <a:pt x="107" y="150"/>
                    </a:lnTo>
                    <a:lnTo>
                      <a:pt x="94" y="154"/>
                    </a:lnTo>
                    <a:lnTo>
                      <a:pt x="77" y="156"/>
                    </a:lnTo>
                    <a:lnTo>
                      <a:pt x="77" y="156"/>
                    </a:lnTo>
                    <a:lnTo>
                      <a:pt x="62" y="154"/>
                    </a:lnTo>
                    <a:lnTo>
                      <a:pt x="47" y="150"/>
                    </a:lnTo>
                    <a:lnTo>
                      <a:pt x="35" y="142"/>
                    </a:lnTo>
                    <a:lnTo>
                      <a:pt x="23" y="133"/>
                    </a:lnTo>
                    <a:lnTo>
                      <a:pt x="14" y="121"/>
                    </a:lnTo>
                    <a:lnTo>
                      <a:pt x="6" y="109"/>
                    </a:lnTo>
                    <a:lnTo>
                      <a:pt x="2" y="94"/>
                    </a:lnTo>
                    <a:lnTo>
                      <a:pt x="0" y="79"/>
                    </a:lnTo>
                    <a:lnTo>
                      <a:pt x="0" y="79"/>
                    </a:lnTo>
                    <a:lnTo>
                      <a:pt x="2" y="62"/>
                    </a:lnTo>
                    <a:lnTo>
                      <a:pt x="6" y="49"/>
                    </a:lnTo>
                    <a:lnTo>
                      <a:pt x="14" y="35"/>
                    </a:lnTo>
                    <a:lnTo>
                      <a:pt x="23" y="23"/>
                    </a:lnTo>
                    <a:lnTo>
                      <a:pt x="35" y="14"/>
                    </a:lnTo>
                    <a:lnTo>
                      <a:pt x="47" y="6"/>
                    </a:lnTo>
                    <a:lnTo>
                      <a:pt x="62" y="2"/>
                    </a:lnTo>
                    <a:lnTo>
                      <a:pt x="77" y="0"/>
                    </a:lnTo>
                    <a:lnTo>
                      <a:pt x="77" y="0"/>
                    </a:lnTo>
                    <a:lnTo>
                      <a:pt x="94" y="2"/>
                    </a:lnTo>
                    <a:lnTo>
                      <a:pt x="107" y="6"/>
                    </a:lnTo>
                    <a:lnTo>
                      <a:pt x="121" y="14"/>
                    </a:lnTo>
                    <a:lnTo>
                      <a:pt x="133" y="23"/>
                    </a:lnTo>
                    <a:lnTo>
                      <a:pt x="142" y="35"/>
                    </a:lnTo>
                    <a:lnTo>
                      <a:pt x="150" y="49"/>
                    </a:lnTo>
                    <a:lnTo>
                      <a:pt x="154" y="62"/>
                    </a:lnTo>
                    <a:lnTo>
                      <a:pt x="156" y="79"/>
                    </a:lnTo>
                    <a:lnTo>
                      <a:pt x="156" y="79"/>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8" name="Freeform 512">
                <a:extLst>
                  <a:ext uri="{FF2B5EF4-FFF2-40B4-BE49-F238E27FC236}">
                    <a16:creationId xmlns:a16="http://schemas.microsoft.com/office/drawing/2014/main" id="{CA67975E-6539-C515-D9FC-46B712ACB553}"/>
                  </a:ext>
                </a:extLst>
              </p:cNvPr>
              <p:cNvSpPr>
                <a:spLocks/>
              </p:cNvSpPr>
              <p:nvPr/>
            </p:nvSpPr>
            <p:spPr bwMode="auto">
              <a:xfrm>
                <a:off x="2748" y="2668"/>
                <a:ext cx="154" cy="154"/>
              </a:xfrm>
              <a:custGeom>
                <a:avLst/>
                <a:gdLst>
                  <a:gd name="T0" fmla="*/ 154 w 154"/>
                  <a:gd name="T1" fmla="*/ 77 h 154"/>
                  <a:gd name="T2" fmla="*/ 154 w 154"/>
                  <a:gd name="T3" fmla="*/ 77 h 154"/>
                  <a:gd name="T4" fmla="*/ 152 w 154"/>
                  <a:gd name="T5" fmla="*/ 92 h 154"/>
                  <a:gd name="T6" fmla="*/ 148 w 154"/>
                  <a:gd name="T7" fmla="*/ 107 h 154"/>
                  <a:gd name="T8" fmla="*/ 140 w 154"/>
                  <a:gd name="T9" fmla="*/ 121 h 154"/>
                  <a:gd name="T10" fmla="*/ 131 w 154"/>
                  <a:gd name="T11" fmla="*/ 132 h 154"/>
                  <a:gd name="T12" fmla="*/ 119 w 154"/>
                  <a:gd name="T13" fmla="*/ 141 h 154"/>
                  <a:gd name="T14" fmla="*/ 107 w 154"/>
                  <a:gd name="T15" fmla="*/ 148 h 154"/>
                  <a:gd name="T16" fmla="*/ 92 w 154"/>
                  <a:gd name="T17" fmla="*/ 153 h 154"/>
                  <a:gd name="T18" fmla="*/ 77 w 154"/>
                  <a:gd name="T19" fmla="*/ 154 h 154"/>
                  <a:gd name="T20" fmla="*/ 77 w 154"/>
                  <a:gd name="T21" fmla="*/ 154 h 154"/>
                  <a:gd name="T22" fmla="*/ 60 w 154"/>
                  <a:gd name="T23" fmla="*/ 153 h 154"/>
                  <a:gd name="T24" fmla="*/ 47 w 154"/>
                  <a:gd name="T25" fmla="*/ 148 h 154"/>
                  <a:gd name="T26" fmla="*/ 33 w 154"/>
                  <a:gd name="T27" fmla="*/ 141 h 154"/>
                  <a:gd name="T28" fmla="*/ 23 w 154"/>
                  <a:gd name="T29" fmla="*/ 132 h 154"/>
                  <a:gd name="T30" fmla="*/ 12 w 154"/>
                  <a:gd name="T31" fmla="*/ 121 h 154"/>
                  <a:gd name="T32" fmla="*/ 6 w 154"/>
                  <a:gd name="T33" fmla="*/ 107 h 154"/>
                  <a:gd name="T34" fmla="*/ 2 w 154"/>
                  <a:gd name="T35" fmla="*/ 92 h 154"/>
                  <a:gd name="T36" fmla="*/ 0 w 154"/>
                  <a:gd name="T37" fmla="*/ 77 h 154"/>
                  <a:gd name="T38" fmla="*/ 0 w 154"/>
                  <a:gd name="T39" fmla="*/ 77 h 154"/>
                  <a:gd name="T40" fmla="*/ 2 w 154"/>
                  <a:gd name="T41" fmla="*/ 62 h 154"/>
                  <a:gd name="T42" fmla="*/ 6 w 154"/>
                  <a:gd name="T43" fmla="*/ 47 h 154"/>
                  <a:gd name="T44" fmla="*/ 12 w 154"/>
                  <a:gd name="T45" fmla="*/ 34 h 154"/>
                  <a:gd name="T46" fmla="*/ 23 w 154"/>
                  <a:gd name="T47" fmla="*/ 23 h 154"/>
                  <a:gd name="T48" fmla="*/ 33 w 154"/>
                  <a:gd name="T49" fmla="*/ 12 h 154"/>
                  <a:gd name="T50" fmla="*/ 47 w 154"/>
                  <a:gd name="T51" fmla="*/ 6 h 154"/>
                  <a:gd name="T52" fmla="*/ 60 w 154"/>
                  <a:gd name="T53" fmla="*/ 2 h 154"/>
                  <a:gd name="T54" fmla="*/ 77 w 154"/>
                  <a:gd name="T55" fmla="*/ 0 h 154"/>
                  <a:gd name="T56" fmla="*/ 77 w 154"/>
                  <a:gd name="T57" fmla="*/ 0 h 154"/>
                  <a:gd name="T58" fmla="*/ 92 w 154"/>
                  <a:gd name="T59" fmla="*/ 2 h 154"/>
                  <a:gd name="T60" fmla="*/ 107 w 154"/>
                  <a:gd name="T61" fmla="*/ 6 h 154"/>
                  <a:gd name="T62" fmla="*/ 119 w 154"/>
                  <a:gd name="T63" fmla="*/ 12 h 154"/>
                  <a:gd name="T64" fmla="*/ 131 w 154"/>
                  <a:gd name="T65" fmla="*/ 23 h 154"/>
                  <a:gd name="T66" fmla="*/ 140 w 154"/>
                  <a:gd name="T67" fmla="*/ 34 h 154"/>
                  <a:gd name="T68" fmla="*/ 148 w 154"/>
                  <a:gd name="T69" fmla="*/ 47 h 154"/>
                  <a:gd name="T70" fmla="*/ 152 w 154"/>
                  <a:gd name="T71" fmla="*/ 62 h 154"/>
                  <a:gd name="T72" fmla="*/ 154 w 154"/>
                  <a:gd name="T73" fmla="*/ 77 h 154"/>
                  <a:gd name="T74" fmla="*/ 154 w 154"/>
                  <a:gd name="T75"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4">
                    <a:moveTo>
                      <a:pt x="154" y="77"/>
                    </a:moveTo>
                    <a:lnTo>
                      <a:pt x="154" y="77"/>
                    </a:lnTo>
                    <a:lnTo>
                      <a:pt x="152" y="92"/>
                    </a:lnTo>
                    <a:lnTo>
                      <a:pt x="148" y="107"/>
                    </a:lnTo>
                    <a:lnTo>
                      <a:pt x="140" y="121"/>
                    </a:lnTo>
                    <a:lnTo>
                      <a:pt x="131" y="132"/>
                    </a:lnTo>
                    <a:lnTo>
                      <a:pt x="119" y="141"/>
                    </a:lnTo>
                    <a:lnTo>
                      <a:pt x="107" y="148"/>
                    </a:lnTo>
                    <a:lnTo>
                      <a:pt x="92" y="153"/>
                    </a:lnTo>
                    <a:lnTo>
                      <a:pt x="77" y="154"/>
                    </a:lnTo>
                    <a:lnTo>
                      <a:pt x="77" y="154"/>
                    </a:lnTo>
                    <a:lnTo>
                      <a:pt x="60" y="153"/>
                    </a:lnTo>
                    <a:lnTo>
                      <a:pt x="47" y="148"/>
                    </a:lnTo>
                    <a:lnTo>
                      <a:pt x="33" y="141"/>
                    </a:lnTo>
                    <a:lnTo>
                      <a:pt x="23" y="132"/>
                    </a:lnTo>
                    <a:lnTo>
                      <a:pt x="12" y="121"/>
                    </a:lnTo>
                    <a:lnTo>
                      <a:pt x="6" y="107"/>
                    </a:lnTo>
                    <a:lnTo>
                      <a:pt x="2" y="92"/>
                    </a:lnTo>
                    <a:lnTo>
                      <a:pt x="0" y="77"/>
                    </a:lnTo>
                    <a:lnTo>
                      <a:pt x="0" y="77"/>
                    </a:lnTo>
                    <a:lnTo>
                      <a:pt x="2" y="62"/>
                    </a:lnTo>
                    <a:lnTo>
                      <a:pt x="6" y="47"/>
                    </a:lnTo>
                    <a:lnTo>
                      <a:pt x="12" y="34"/>
                    </a:lnTo>
                    <a:lnTo>
                      <a:pt x="23" y="23"/>
                    </a:lnTo>
                    <a:lnTo>
                      <a:pt x="33" y="12"/>
                    </a:lnTo>
                    <a:lnTo>
                      <a:pt x="47" y="6"/>
                    </a:lnTo>
                    <a:lnTo>
                      <a:pt x="60" y="2"/>
                    </a:lnTo>
                    <a:lnTo>
                      <a:pt x="77" y="0"/>
                    </a:lnTo>
                    <a:lnTo>
                      <a:pt x="77" y="0"/>
                    </a:lnTo>
                    <a:lnTo>
                      <a:pt x="92" y="2"/>
                    </a:lnTo>
                    <a:lnTo>
                      <a:pt x="107" y="6"/>
                    </a:lnTo>
                    <a:lnTo>
                      <a:pt x="119" y="12"/>
                    </a:lnTo>
                    <a:lnTo>
                      <a:pt x="131" y="23"/>
                    </a:lnTo>
                    <a:lnTo>
                      <a:pt x="140" y="34"/>
                    </a:lnTo>
                    <a:lnTo>
                      <a:pt x="148" y="47"/>
                    </a:lnTo>
                    <a:lnTo>
                      <a:pt x="152" y="62"/>
                    </a:lnTo>
                    <a:lnTo>
                      <a:pt x="154" y="77"/>
                    </a:lnTo>
                    <a:lnTo>
                      <a:pt x="154" y="77"/>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89" name="Freeform 513">
                <a:extLst>
                  <a:ext uri="{FF2B5EF4-FFF2-40B4-BE49-F238E27FC236}">
                    <a16:creationId xmlns:a16="http://schemas.microsoft.com/office/drawing/2014/main" id="{6CC81117-5AB7-F2FB-3D78-7E77E3A3BF6E}"/>
                  </a:ext>
                </a:extLst>
              </p:cNvPr>
              <p:cNvSpPr>
                <a:spLocks/>
              </p:cNvSpPr>
              <p:nvPr/>
            </p:nvSpPr>
            <p:spPr bwMode="auto">
              <a:xfrm>
                <a:off x="2986" y="2540"/>
                <a:ext cx="195" cy="196"/>
              </a:xfrm>
              <a:custGeom>
                <a:avLst/>
                <a:gdLst>
                  <a:gd name="T0" fmla="*/ 195 w 195"/>
                  <a:gd name="T1" fmla="*/ 98 h 196"/>
                  <a:gd name="T2" fmla="*/ 195 w 195"/>
                  <a:gd name="T3" fmla="*/ 98 h 196"/>
                  <a:gd name="T4" fmla="*/ 195 w 195"/>
                  <a:gd name="T5" fmla="*/ 107 h 196"/>
                  <a:gd name="T6" fmla="*/ 193 w 195"/>
                  <a:gd name="T7" fmla="*/ 118 h 196"/>
                  <a:gd name="T8" fmla="*/ 190 w 195"/>
                  <a:gd name="T9" fmla="*/ 127 h 196"/>
                  <a:gd name="T10" fmla="*/ 187 w 195"/>
                  <a:gd name="T11" fmla="*/ 136 h 196"/>
                  <a:gd name="T12" fmla="*/ 183 w 195"/>
                  <a:gd name="T13" fmla="*/ 145 h 196"/>
                  <a:gd name="T14" fmla="*/ 178 w 195"/>
                  <a:gd name="T15" fmla="*/ 153 h 196"/>
                  <a:gd name="T16" fmla="*/ 166 w 195"/>
                  <a:gd name="T17" fmla="*/ 168 h 196"/>
                  <a:gd name="T18" fmla="*/ 152 w 195"/>
                  <a:gd name="T19" fmla="*/ 180 h 196"/>
                  <a:gd name="T20" fmla="*/ 143 w 195"/>
                  <a:gd name="T21" fmla="*/ 184 h 196"/>
                  <a:gd name="T22" fmla="*/ 136 w 195"/>
                  <a:gd name="T23" fmla="*/ 187 h 196"/>
                  <a:gd name="T24" fmla="*/ 127 w 195"/>
                  <a:gd name="T25" fmla="*/ 192 h 196"/>
                  <a:gd name="T26" fmla="*/ 116 w 195"/>
                  <a:gd name="T27" fmla="*/ 193 h 196"/>
                  <a:gd name="T28" fmla="*/ 107 w 195"/>
                  <a:gd name="T29" fmla="*/ 195 h 196"/>
                  <a:gd name="T30" fmla="*/ 97 w 195"/>
                  <a:gd name="T31" fmla="*/ 196 h 196"/>
                  <a:gd name="T32" fmla="*/ 97 w 195"/>
                  <a:gd name="T33" fmla="*/ 196 h 196"/>
                  <a:gd name="T34" fmla="*/ 88 w 195"/>
                  <a:gd name="T35" fmla="*/ 195 h 196"/>
                  <a:gd name="T36" fmla="*/ 77 w 195"/>
                  <a:gd name="T37" fmla="*/ 193 h 196"/>
                  <a:gd name="T38" fmla="*/ 68 w 195"/>
                  <a:gd name="T39" fmla="*/ 192 h 196"/>
                  <a:gd name="T40" fmla="*/ 59 w 195"/>
                  <a:gd name="T41" fmla="*/ 187 h 196"/>
                  <a:gd name="T42" fmla="*/ 51 w 195"/>
                  <a:gd name="T43" fmla="*/ 184 h 196"/>
                  <a:gd name="T44" fmla="*/ 42 w 195"/>
                  <a:gd name="T45" fmla="*/ 180 h 196"/>
                  <a:gd name="T46" fmla="*/ 29 w 195"/>
                  <a:gd name="T47" fmla="*/ 168 h 196"/>
                  <a:gd name="T48" fmla="*/ 17 w 195"/>
                  <a:gd name="T49" fmla="*/ 153 h 196"/>
                  <a:gd name="T50" fmla="*/ 11 w 195"/>
                  <a:gd name="T51" fmla="*/ 145 h 196"/>
                  <a:gd name="T52" fmla="*/ 8 w 195"/>
                  <a:gd name="T53" fmla="*/ 136 h 196"/>
                  <a:gd name="T54" fmla="*/ 5 w 195"/>
                  <a:gd name="T55" fmla="*/ 127 h 196"/>
                  <a:gd name="T56" fmla="*/ 2 w 195"/>
                  <a:gd name="T57" fmla="*/ 118 h 196"/>
                  <a:gd name="T58" fmla="*/ 0 w 195"/>
                  <a:gd name="T59" fmla="*/ 107 h 196"/>
                  <a:gd name="T60" fmla="*/ 0 w 195"/>
                  <a:gd name="T61" fmla="*/ 98 h 196"/>
                  <a:gd name="T62" fmla="*/ 0 w 195"/>
                  <a:gd name="T63" fmla="*/ 98 h 196"/>
                  <a:gd name="T64" fmla="*/ 0 w 195"/>
                  <a:gd name="T65" fmla="*/ 88 h 196"/>
                  <a:gd name="T66" fmla="*/ 2 w 195"/>
                  <a:gd name="T67" fmla="*/ 79 h 196"/>
                  <a:gd name="T68" fmla="*/ 5 w 195"/>
                  <a:gd name="T69" fmla="*/ 70 h 196"/>
                  <a:gd name="T70" fmla="*/ 8 w 195"/>
                  <a:gd name="T71" fmla="*/ 61 h 196"/>
                  <a:gd name="T72" fmla="*/ 11 w 195"/>
                  <a:gd name="T73" fmla="*/ 52 h 196"/>
                  <a:gd name="T74" fmla="*/ 17 w 195"/>
                  <a:gd name="T75" fmla="*/ 44 h 196"/>
                  <a:gd name="T76" fmla="*/ 29 w 195"/>
                  <a:gd name="T77" fmla="*/ 29 h 196"/>
                  <a:gd name="T78" fmla="*/ 42 w 195"/>
                  <a:gd name="T79" fmla="*/ 17 h 196"/>
                  <a:gd name="T80" fmla="*/ 51 w 195"/>
                  <a:gd name="T81" fmla="*/ 12 h 196"/>
                  <a:gd name="T82" fmla="*/ 59 w 195"/>
                  <a:gd name="T83" fmla="*/ 8 h 196"/>
                  <a:gd name="T84" fmla="*/ 68 w 195"/>
                  <a:gd name="T85" fmla="*/ 5 h 196"/>
                  <a:gd name="T86" fmla="*/ 77 w 195"/>
                  <a:gd name="T87" fmla="*/ 2 h 196"/>
                  <a:gd name="T88" fmla="*/ 88 w 195"/>
                  <a:gd name="T89" fmla="*/ 2 h 196"/>
                  <a:gd name="T90" fmla="*/ 97 w 195"/>
                  <a:gd name="T91" fmla="*/ 0 h 196"/>
                  <a:gd name="T92" fmla="*/ 97 w 195"/>
                  <a:gd name="T93" fmla="*/ 0 h 196"/>
                  <a:gd name="T94" fmla="*/ 107 w 195"/>
                  <a:gd name="T95" fmla="*/ 2 h 196"/>
                  <a:gd name="T96" fmla="*/ 116 w 195"/>
                  <a:gd name="T97" fmla="*/ 2 h 196"/>
                  <a:gd name="T98" fmla="*/ 127 w 195"/>
                  <a:gd name="T99" fmla="*/ 5 h 196"/>
                  <a:gd name="T100" fmla="*/ 136 w 195"/>
                  <a:gd name="T101" fmla="*/ 8 h 196"/>
                  <a:gd name="T102" fmla="*/ 143 w 195"/>
                  <a:gd name="T103" fmla="*/ 12 h 196"/>
                  <a:gd name="T104" fmla="*/ 152 w 195"/>
                  <a:gd name="T105" fmla="*/ 17 h 196"/>
                  <a:gd name="T106" fmla="*/ 166 w 195"/>
                  <a:gd name="T107" fmla="*/ 29 h 196"/>
                  <a:gd name="T108" fmla="*/ 178 w 195"/>
                  <a:gd name="T109" fmla="*/ 44 h 196"/>
                  <a:gd name="T110" fmla="*/ 183 w 195"/>
                  <a:gd name="T111" fmla="*/ 52 h 196"/>
                  <a:gd name="T112" fmla="*/ 187 w 195"/>
                  <a:gd name="T113" fmla="*/ 61 h 196"/>
                  <a:gd name="T114" fmla="*/ 190 w 195"/>
                  <a:gd name="T115" fmla="*/ 70 h 196"/>
                  <a:gd name="T116" fmla="*/ 193 w 195"/>
                  <a:gd name="T117" fmla="*/ 79 h 196"/>
                  <a:gd name="T118" fmla="*/ 195 w 195"/>
                  <a:gd name="T119" fmla="*/ 88 h 196"/>
                  <a:gd name="T120" fmla="*/ 195 w 195"/>
                  <a:gd name="T121" fmla="*/ 98 h 196"/>
                  <a:gd name="T122" fmla="*/ 195 w 195"/>
                  <a:gd name="T123" fmla="*/ 9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96">
                    <a:moveTo>
                      <a:pt x="195" y="98"/>
                    </a:moveTo>
                    <a:lnTo>
                      <a:pt x="195" y="98"/>
                    </a:lnTo>
                    <a:lnTo>
                      <a:pt x="195" y="107"/>
                    </a:lnTo>
                    <a:lnTo>
                      <a:pt x="193" y="118"/>
                    </a:lnTo>
                    <a:lnTo>
                      <a:pt x="190" y="127"/>
                    </a:lnTo>
                    <a:lnTo>
                      <a:pt x="187" y="136"/>
                    </a:lnTo>
                    <a:lnTo>
                      <a:pt x="183" y="145"/>
                    </a:lnTo>
                    <a:lnTo>
                      <a:pt x="178" y="153"/>
                    </a:lnTo>
                    <a:lnTo>
                      <a:pt x="166" y="168"/>
                    </a:lnTo>
                    <a:lnTo>
                      <a:pt x="152" y="180"/>
                    </a:lnTo>
                    <a:lnTo>
                      <a:pt x="143" y="184"/>
                    </a:lnTo>
                    <a:lnTo>
                      <a:pt x="136" y="187"/>
                    </a:lnTo>
                    <a:lnTo>
                      <a:pt x="127" y="192"/>
                    </a:lnTo>
                    <a:lnTo>
                      <a:pt x="116" y="193"/>
                    </a:lnTo>
                    <a:lnTo>
                      <a:pt x="107" y="195"/>
                    </a:lnTo>
                    <a:lnTo>
                      <a:pt x="97" y="196"/>
                    </a:lnTo>
                    <a:lnTo>
                      <a:pt x="97" y="196"/>
                    </a:lnTo>
                    <a:lnTo>
                      <a:pt x="88" y="195"/>
                    </a:lnTo>
                    <a:lnTo>
                      <a:pt x="77" y="193"/>
                    </a:lnTo>
                    <a:lnTo>
                      <a:pt x="68" y="192"/>
                    </a:lnTo>
                    <a:lnTo>
                      <a:pt x="59" y="187"/>
                    </a:lnTo>
                    <a:lnTo>
                      <a:pt x="51" y="184"/>
                    </a:lnTo>
                    <a:lnTo>
                      <a:pt x="42" y="180"/>
                    </a:lnTo>
                    <a:lnTo>
                      <a:pt x="29" y="168"/>
                    </a:lnTo>
                    <a:lnTo>
                      <a:pt x="17" y="153"/>
                    </a:lnTo>
                    <a:lnTo>
                      <a:pt x="11" y="145"/>
                    </a:lnTo>
                    <a:lnTo>
                      <a:pt x="8" y="136"/>
                    </a:lnTo>
                    <a:lnTo>
                      <a:pt x="5" y="127"/>
                    </a:lnTo>
                    <a:lnTo>
                      <a:pt x="2" y="118"/>
                    </a:lnTo>
                    <a:lnTo>
                      <a:pt x="0" y="107"/>
                    </a:lnTo>
                    <a:lnTo>
                      <a:pt x="0" y="98"/>
                    </a:lnTo>
                    <a:lnTo>
                      <a:pt x="0" y="98"/>
                    </a:lnTo>
                    <a:lnTo>
                      <a:pt x="0" y="88"/>
                    </a:lnTo>
                    <a:lnTo>
                      <a:pt x="2" y="79"/>
                    </a:lnTo>
                    <a:lnTo>
                      <a:pt x="5" y="70"/>
                    </a:lnTo>
                    <a:lnTo>
                      <a:pt x="8" y="61"/>
                    </a:lnTo>
                    <a:lnTo>
                      <a:pt x="11" y="52"/>
                    </a:lnTo>
                    <a:lnTo>
                      <a:pt x="17" y="44"/>
                    </a:lnTo>
                    <a:lnTo>
                      <a:pt x="29" y="29"/>
                    </a:lnTo>
                    <a:lnTo>
                      <a:pt x="42" y="17"/>
                    </a:lnTo>
                    <a:lnTo>
                      <a:pt x="51" y="12"/>
                    </a:lnTo>
                    <a:lnTo>
                      <a:pt x="59" y="8"/>
                    </a:lnTo>
                    <a:lnTo>
                      <a:pt x="68" y="5"/>
                    </a:lnTo>
                    <a:lnTo>
                      <a:pt x="77" y="2"/>
                    </a:lnTo>
                    <a:lnTo>
                      <a:pt x="88" y="2"/>
                    </a:lnTo>
                    <a:lnTo>
                      <a:pt x="97" y="0"/>
                    </a:lnTo>
                    <a:lnTo>
                      <a:pt x="97" y="0"/>
                    </a:lnTo>
                    <a:lnTo>
                      <a:pt x="107" y="2"/>
                    </a:lnTo>
                    <a:lnTo>
                      <a:pt x="116" y="2"/>
                    </a:lnTo>
                    <a:lnTo>
                      <a:pt x="127" y="5"/>
                    </a:lnTo>
                    <a:lnTo>
                      <a:pt x="136" y="8"/>
                    </a:lnTo>
                    <a:lnTo>
                      <a:pt x="143" y="12"/>
                    </a:lnTo>
                    <a:lnTo>
                      <a:pt x="152" y="17"/>
                    </a:lnTo>
                    <a:lnTo>
                      <a:pt x="166" y="29"/>
                    </a:lnTo>
                    <a:lnTo>
                      <a:pt x="178" y="44"/>
                    </a:lnTo>
                    <a:lnTo>
                      <a:pt x="183" y="52"/>
                    </a:lnTo>
                    <a:lnTo>
                      <a:pt x="187" y="61"/>
                    </a:lnTo>
                    <a:lnTo>
                      <a:pt x="190" y="70"/>
                    </a:lnTo>
                    <a:lnTo>
                      <a:pt x="193" y="79"/>
                    </a:lnTo>
                    <a:lnTo>
                      <a:pt x="195" y="88"/>
                    </a:lnTo>
                    <a:lnTo>
                      <a:pt x="195" y="98"/>
                    </a:lnTo>
                    <a:lnTo>
                      <a:pt x="195" y="98"/>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90" name="Freeform 514">
                <a:extLst>
                  <a:ext uri="{FF2B5EF4-FFF2-40B4-BE49-F238E27FC236}">
                    <a16:creationId xmlns:a16="http://schemas.microsoft.com/office/drawing/2014/main" id="{8DC7EE92-2BFE-8C10-0D15-F4E911B14D4A}"/>
                  </a:ext>
                </a:extLst>
              </p:cNvPr>
              <p:cNvSpPr>
                <a:spLocks/>
              </p:cNvSpPr>
              <p:nvPr/>
            </p:nvSpPr>
            <p:spPr bwMode="auto">
              <a:xfrm>
                <a:off x="3099" y="2472"/>
                <a:ext cx="193" cy="193"/>
              </a:xfrm>
              <a:custGeom>
                <a:avLst/>
                <a:gdLst>
                  <a:gd name="T0" fmla="*/ 193 w 193"/>
                  <a:gd name="T1" fmla="*/ 97 h 193"/>
                  <a:gd name="T2" fmla="*/ 193 w 193"/>
                  <a:gd name="T3" fmla="*/ 97 h 193"/>
                  <a:gd name="T4" fmla="*/ 192 w 193"/>
                  <a:gd name="T5" fmla="*/ 107 h 193"/>
                  <a:gd name="T6" fmla="*/ 190 w 193"/>
                  <a:gd name="T7" fmla="*/ 117 h 193"/>
                  <a:gd name="T8" fmla="*/ 189 w 193"/>
                  <a:gd name="T9" fmla="*/ 126 h 193"/>
                  <a:gd name="T10" fmla="*/ 186 w 193"/>
                  <a:gd name="T11" fmla="*/ 135 h 193"/>
                  <a:gd name="T12" fmla="*/ 181 w 193"/>
                  <a:gd name="T13" fmla="*/ 142 h 193"/>
                  <a:gd name="T14" fmla="*/ 177 w 193"/>
                  <a:gd name="T15" fmla="*/ 151 h 193"/>
                  <a:gd name="T16" fmla="*/ 165 w 193"/>
                  <a:gd name="T17" fmla="*/ 165 h 193"/>
                  <a:gd name="T18" fmla="*/ 151 w 193"/>
                  <a:gd name="T19" fmla="*/ 177 h 193"/>
                  <a:gd name="T20" fmla="*/ 142 w 193"/>
                  <a:gd name="T21" fmla="*/ 181 h 193"/>
                  <a:gd name="T22" fmla="*/ 134 w 193"/>
                  <a:gd name="T23" fmla="*/ 186 h 193"/>
                  <a:gd name="T24" fmla="*/ 125 w 193"/>
                  <a:gd name="T25" fmla="*/ 189 h 193"/>
                  <a:gd name="T26" fmla="*/ 116 w 193"/>
                  <a:gd name="T27" fmla="*/ 192 h 193"/>
                  <a:gd name="T28" fmla="*/ 106 w 193"/>
                  <a:gd name="T29" fmla="*/ 193 h 193"/>
                  <a:gd name="T30" fmla="*/ 97 w 193"/>
                  <a:gd name="T31" fmla="*/ 193 h 193"/>
                  <a:gd name="T32" fmla="*/ 97 w 193"/>
                  <a:gd name="T33" fmla="*/ 193 h 193"/>
                  <a:gd name="T34" fmla="*/ 86 w 193"/>
                  <a:gd name="T35" fmla="*/ 193 h 193"/>
                  <a:gd name="T36" fmla="*/ 77 w 193"/>
                  <a:gd name="T37" fmla="*/ 192 h 193"/>
                  <a:gd name="T38" fmla="*/ 68 w 193"/>
                  <a:gd name="T39" fmla="*/ 189 h 193"/>
                  <a:gd name="T40" fmla="*/ 59 w 193"/>
                  <a:gd name="T41" fmla="*/ 186 h 193"/>
                  <a:gd name="T42" fmla="*/ 51 w 193"/>
                  <a:gd name="T43" fmla="*/ 181 h 193"/>
                  <a:gd name="T44" fmla="*/ 42 w 193"/>
                  <a:gd name="T45" fmla="*/ 177 h 193"/>
                  <a:gd name="T46" fmla="*/ 29 w 193"/>
                  <a:gd name="T47" fmla="*/ 165 h 193"/>
                  <a:gd name="T48" fmla="*/ 17 w 193"/>
                  <a:gd name="T49" fmla="*/ 151 h 193"/>
                  <a:gd name="T50" fmla="*/ 12 w 193"/>
                  <a:gd name="T51" fmla="*/ 142 h 193"/>
                  <a:gd name="T52" fmla="*/ 8 w 193"/>
                  <a:gd name="T53" fmla="*/ 135 h 193"/>
                  <a:gd name="T54" fmla="*/ 5 w 193"/>
                  <a:gd name="T55" fmla="*/ 126 h 193"/>
                  <a:gd name="T56" fmla="*/ 2 w 193"/>
                  <a:gd name="T57" fmla="*/ 117 h 193"/>
                  <a:gd name="T58" fmla="*/ 0 w 193"/>
                  <a:gd name="T59" fmla="*/ 107 h 193"/>
                  <a:gd name="T60" fmla="*/ 0 w 193"/>
                  <a:gd name="T61" fmla="*/ 97 h 193"/>
                  <a:gd name="T62" fmla="*/ 0 w 193"/>
                  <a:gd name="T63" fmla="*/ 97 h 193"/>
                  <a:gd name="T64" fmla="*/ 0 w 193"/>
                  <a:gd name="T65" fmla="*/ 88 h 193"/>
                  <a:gd name="T66" fmla="*/ 2 w 193"/>
                  <a:gd name="T67" fmla="*/ 77 h 193"/>
                  <a:gd name="T68" fmla="*/ 5 w 193"/>
                  <a:gd name="T69" fmla="*/ 68 h 193"/>
                  <a:gd name="T70" fmla="*/ 8 w 193"/>
                  <a:gd name="T71" fmla="*/ 59 h 193"/>
                  <a:gd name="T72" fmla="*/ 12 w 193"/>
                  <a:gd name="T73" fmla="*/ 52 h 193"/>
                  <a:gd name="T74" fmla="*/ 17 w 193"/>
                  <a:gd name="T75" fmla="*/ 43 h 193"/>
                  <a:gd name="T76" fmla="*/ 29 w 193"/>
                  <a:gd name="T77" fmla="*/ 29 h 193"/>
                  <a:gd name="T78" fmla="*/ 42 w 193"/>
                  <a:gd name="T79" fmla="*/ 17 h 193"/>
                  <a:gd name="T80" fmla="*/ 51 w 193"/>
                  <a:gd name="T81" fmla="*/ 13 h 193"/>
                  <a:gd name="T82" fmla="*/ 59 w 193"/>
                  <a:gd name="T83" fmla="*/ 8 h 193"/>
                  <a:gd name="T84" fmla="*/ 68 w 193"/>
                  <a:gd name="T85" fmla="*/ 5 h 193"/>
                  <a:gd name="T86" fmla="*/ 77 w 193"/>
                  <a:gd name="T87" fmla="*/ 3 h 193"/>
                  <a:gd name="T88" fmla="*/ 86 w 193"/>
                  <a:gd name="T89" fmla="*/ 2 h 193"/>
                  <a:gd name="T90" fmla="*/ 97 w 193"/>
                  <a:gd name="T91" fmla="*/ 0 h 193"/>
                  <a:gd name="T92" fmla="*/ 97 w 193"/>
                  <a:gd name="T93" fmla="*/ 0 h 193"/>
                  <a:gd name="T94" fmla="*/ 106 w 193"/>
                  <a:gd name="T95" fmla="*/ 2 h 193"/>
                  <a:gd name="T96" fmla="*/ 116 w 193"/>
                  <a:gd name="T97" fmla="*/ 3 h 193"/>
                  <a:gd name="T98" fmla="*/ 125 w 193"/>
                  <a:gd name="T99" fmla="*/ 5 h 193"/>
                  <a:gd name="T100" fmla="*/ 134 w 193"/>
                  <a:gd name="T101" fmla="*/ 8 h 193"/>
                  <a:gd name="T102" fmla="*/ 142 w 193"/>
                  <a:gd name="T103" fmla="*/ 13 h 193"/>
                  <a:gd name="T104" fmla="*/ 151 w 193"/>
                  <a:gd name="T105" fmla="*/ 17 h 193"/>
                  <a:gd name="T106" fmla="*/ 165 w 193"/>
                  <a:gd name="T107" fmla="*/ 29 h 193"/>
                  <a:gd name="T108" fmla="*/ 177 w 193"/>
                  <a:gd name="T109" fmla="*/ 43 h 193"/>
                  <a:gd name="T110" fmla="*/ 181 w 193"/>
                  <a:gd name="T111" fmla="*/ 52 h 193"/>
                  <a:gd name="T112" fmla="*/ 186 w 193"/>
                  <a:gd name="T113" fmla="*/ 59 h 193"/>
                  <a:gd name="T114" fmla="*/ 189 w 193"/>
                  <a:gd name="T115" fmla="*/ 68 h 193"/>
                  <a:gd name="T116" fmla="*/ 190 w 193"/>
                  <a:gd name="T117" fmla="*/ 77 h 193"/>
                  <a:gd name="T118" fmla="*/ 192 w 193"/>
                  <a:gd name="T119" fmla="*/ 88 h 193"/>
                  <a:gd name="T120" fmla="*/ 193 w 193"/>
                  <a:gd name="T121" fmla="*/ 97 h 193"/>
                  <a:gd name="T122" fmla="*/ 193 w 193"/>
                  <a:gd name="T123" fmla="*/ 9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193" y="97"/>
                    </a:moveTo>
                    <a:lnTo>
                      <a:pt x="193" y="97"/>
                    </a:lnTo>
                    <a:lnTo>
                      <a:pt x="192" y="107"/>
                    </a:lnTo>
                    <a:lnTo>
                      <a:pt x="190" y="117"/>
                    </a:lnTo>
                    <a:lnTo>
                      <a:pt x="189" y="126"/>
                    </a:lnTo>
                    <a:lnTo>
                      <a:pt x="186" y="135"/>
                    </a:lnTo>
                    <a:lnTo>
                      <a:pt x="181" y="142"/>
                    </a:lnTo>
                    <a:lnTo>
                      <a:pt x="177" y="151"/>
                    </a:lnTo>
                    <a:lnTo>
                      <a:pt x="165" y="165"/>
                    </a:lnTo>
                    <a:lnTo>
                      <a:pt x="151" y="177"/>
                    </a:lnTo>
                    <a:lnTo>
                      <a:pt x="142" y="181"/>
                    </a:lnTo>
                    <a:lnTo>
                      <a:pt x="134" y="186"/>
                    </a:lnTo>
                    <a:lnTo>
                      <a:pt x="125" y="189"/>
                    </a:lnTo>
                    <a:lnTo>
                      <a:pt x="116" y="192"/>
                    </a:lnTo>
                    <a:lnTo>
                      <a:pt x="106" y="193"/>
                    </a:lnTo>
                    <a:lnTo>
                      <a:pt x="97" y="193"/>
                    </a:lnTo>
                    <a:lnTo>
                      <a:pt x="97" y="193"/>
                    </a:lnTo>
                    <a:lnTo>
                      <a:pt x="86" y="193"/>
                    </a:lnTo>
                    <a:lnTo>
                      <a:pt x="77" y="192"/>
                    </a:lnTo>
                    <a:lnTo>
                      <a:pt x="68" y="189"/>
                    </a:lnTo>
                    <a:lnTo>
                      <a:pt x="59" y="186"/>
                    </a:lnTo>
                    <a:lnTo>
                      <a:pt x="51" y="181"/>
                    </a:lnTo>
                    <a:lnTo>
                      <a:pt x="42" y="177"/>
                    </a:lnTo>
                    <a:lnTo>
                      <a:pt x="29" y="165"/>
                    </a:lnTo>
                    <a:lnTo>
                      <a:pt x="17" y="151"/>
                    </a:lnTo>
                    <a:lnTo>
                      <a:pt x="12" y="142"/>
                    </a:lnTo>
                    <a:lnTo>
                      <a:pt x="8" y="135"/>
                    </a:lnTo>
                    <a:lnTo>
                      <a:pt x="5" y="126"/>
                    </a:lnTo>
                    <a:lnTo>
                      <a:pt x="2" y="117"/>
                    </a:lnTo>
                    <a:lnTo>
                      <a:pt x="0" y="107"/>
                    </a:lnTo>
                    <a:lnTo>
                      <a:pt x="0" y="97"/>
                    </a:lnTo>
                    <a:lnTo>
                      <a:pt x="0" y="97"/>
                    </a:lnTo>
                    <a:lnTo>
                      <a:pt x="0" y="88"/>
                    </a:lnTo>
                    <a:lnTo>
                      <a:pt x="2" y="77"/>
                    </a:lnTo>
                    <a:lnTo>
                      <a:pt x="5" y="68"/>
                    </a:lnTo>
                    <a:lnTo>
                      <a:pt x="8" y="59"/>
                    </a:lnTo>
                    <a:lnTo>
                      <a:pt x="12" y="52"/>
                    </a:lnTo>
                    <a:lnTo>
                      <a:pt x="17" y="43"/>
                    </a:lnTo>
                    <a:lnTo>
                      <a:pt x="29" y="29"/>
                    </a:lnTo>
                    <a:lnTo>
                      <a:pt x="42" y="17"/>
                    </a:lnTo>
                    <a:lnTo>
                      <a:pt x="51" y="13"/>
                    </a:lnTo>
                    <a:lnTo>
                      <a:pt x="59" y="8"/>
                    </a:lnTo>
                    <a:lnTo>
                      <a:pt x="68" y="5"/>
                    </a:lnTo>
                    <a:lnTo>
                      <a:pt x="77" y="3"/>
                    </a:lnTo>
                    <a:lnTo>
                      <a:pt x="86" y="2"/>
                    </a:lnTo>
                    <a:lnTo>
                      <a:pt x="97" y="0"/>
                    </a:lnTo>
                    <a:lnTo>
                      <a:pt x="97" y="0"/>
                    </a:lnTo>
                    <a:lnTo>
                      <a:pt x="106" y="2"/>
                    </a:lnTo>
                    <a:lnTo>
                      <a:pt x="116" y="3"/>
                    </a:lnTo>
                    <a:lnTo>
                      <a:pt x="125" y="5"/>
                    </a:lnTo>
                    <a:lnTo>
                      <a:pt x="134" y="8"/>
                    </a:lnTo>
                    <a:lnTo>
                      <a:pt x="142" y="13"/>
                    </a:lnTo>
                    <a:lnTo>
                      <a:pt x="151" y="17"/>
                    </a:lnTo>
                    <a:lnTo>
                      <a:pt x="165" y="29"/>
                    </a:lnTo>
                    <a:lnTo>
                      <a:pt x="177" y="43"/>
                    </a:lnTo>
                    <a:lnTo>
                      <a:pt x="181" y="52"/>
                    </a:lnTo>
                    <a:lnTo>
                      <a:pt x="186" y="59"/>
                    </a:lnTo>
                    <a:lnTo>
                      <a:pt x="189" y="68"/>
                    </a:lnTo>
                    <a:lnTo>
                      <a:pt x="190" y="77"/>
                    </a:lnTo>
                    <a:lnTo>
                      <a:pt x="192" y="88"/>
                    </a:lnTo>
                    <a:lnTo>
                      <a:pt x="193" y="97"/>
                    </a:lnTo>
                    <a:lnTo>
                      <a:pt x="193" y="97"/>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891" name="Freeform 515">
                <a:extLst>
                  <a:ext uri="{FF2B5EF4-FFF2-40B4-BE49-F238E27FC236}">
                    <a16:creationId xmlns:a16="http://schemas.microsoft.com/office/drawing/2014/main" id="{796BB355-FEEF-6F97-EBF8-8128623E320B}"/>
                  </a:ext>
                </a:extLst>
              </p:cNvPr>
              <p:cNvSpPr>
                <a:spLocks/>
              </p:cNvSpPr>
              <p:nvPr/>
            </p:nvSpPr>
            <p:spPr bwMode="auto">
              <a:xfrm>
                <a:off x="2964" y="2123"/>
                <a:ext cx="193" cy="193"/>
              </a:xfrm>
              <a:custGeom>
                <a:avLst/>
                <a:gdLst>
                  <a:gd name="T0" fmla="*/ 193 w 193"/>
                  <a:gd name="T1" fmla="*/ 96 h 193"/>
                  <a:gd name="T2" fmla="*/ 193 w 193"/>
                  <a:gd name="T3" fmla="*/ 96 h 193"/>
                  <a:gd name="T4" fmla="*/ 193 w 193"/>
                  <a:gd name="T5" fmla="*/ 107 h 193"/>
                  <a:gd name="T6" fmla="*/ 191 w 193"/>
                  <a:gd name="T7" fmla="*/ 116 h 193"/>
                  <a:gd name="T8" fmla="*/ 188 w 193"/>
                  <a:gd name="T9" fmla="*/ 125 h 193"/>
                  <a:gd name="T10" fmla="*/ 185 w 193"/>
                  <a:gd name="T11" fmla="*/ 134 h 193"/>
                  <a:gd name="T12" fmla="*/ 180 w 193"/>
                  <a:gd name="T13" fmla="*/ 143 h 193"/>
                  <a:gd name="T14" fmla="*/ 176 w 193"/>
                  <a:gd name="T15" fmla="*/ 150 h 193"/>
                  <a:gd name="T16" fmla="*/ 164 w 193"/>
                  <a:gd name="T17" fmla="*/ 164 h 193"/>
                  <a:gd name="T18" fmla="*/ 150 w 193"/>
                  <a:gd name="T19" fmla="*/ 176 h 193"/>
                  <a:gd name="T20" fmla="*/ 143 w 193"/>
                  <a:gd name="T21" fmla="*/ 181 h 193"/>
                  <a:gd name="T22" fmla="*/ 134 w 193"/>
                  <a:gd name="T23" fmla="*/ 185 h 193"/>
                  <a:gd name="T24" fmla="*/ 125 w 193"/>
                  <a:gd name="T25" fmla="*/ 188 h 193"/>
                  <a:gd name="T26" fmla="*/ 116 w 193"/>
                  <a:gd name="T27" fmla="*/ 191 h 193"/>
                  <a:gd name="T28" fmla="*/ 107 w 193"/>
                  <a:gd name="T29" fmla="*/ 193 h 193"/>
                  <a:gd name="T30" fmla="*/ 96 w 193"/>
                  <a:gd name="T31" fmla="*/ 193 h 193"/>
                  <a:gd name="T32" fmla="*/ 96 w 193"/>
                  <a:gd name="T33" fmla="*/ 193 h 193"/>
                  <a:gd name="T34" fmla="*/ 87 w 193"/>
                  <a:gd name="T35" fmla="*/ 193 h 193"/>
                  <a:gd name="T36" fmla="*/ 76 w 193"/>
                  <a:gd name="T37" fmla="*/ 191 h 193"/>
                  <a:gd name="T38" fmla="*/ 67 w 193"/>
                  <a:gd name="T39" fmla="*/ 188 h 193"/>
                  <a:gd name="T40" fmla="*/ 58 w 193"/>
                  <a:gd name="T41" fmla="*/ 185 h 193"/>
                  <a:gd name="T42" fmla="*/ 51 w 193"/>
                  <a:gd name="T43" fmla="*/ 181 h 193"/>
                  <a:gd name="T44" fmla="*/ 42 w 193"/>
                  <a:gd name="T45" fmla="*/ 176 h 193"/>
                  <a:gd name="T46" fmla="*/ 28 w 193"/>
                  <a:gd name="T47" fmla="*/ 164 h 193"/>
                  <a:gd name="T48" fmla="*/ 16 w 193"/>
                  <a:gd name="T49" fmla="*/ 150 h 193"/>
                  <a:gd name="T50" fmla="*/ 12 w 193"/>
                  <a:gd name="T51" fmla="*/ 143 h 193"/>
                  <a:gd name="T52" fmla="*/ 7 w 193"/>
                  <a:gd name="T53" fmla="*/ 134 h 193"/>
                  <a:gd name="T54" fmla="*/ 4 w 193"/>
                  <a:gd name="T55" fmla="*/ 125 h 193"/>
                  <a:gd name="T56" fmla="*/ 3 w 193"/>
                  <a:gd name="T57" fmla="*/ 116 h 193"/>
                  <a:gd name="T58" fmla="*/ 1 w 193"/>
                  <a:gd name="T59" fmla="*/ 107 h 193"/>
                  <a:gd name="T60" fmla="*/ 0 w 193"/>
                  <a:gd name="T61" fmla="*/ 96 h 193"/>
                  <a:gd name="T62" fmla="*/ 0 w 193"/>
                  <a:gd name="T63" fmla="*/ 96 h 193"/>
                  <a:gd name="T64" fmla="*/ 1 w 193"/>
                  <a:gd name="T65" fmla="*/ 87 h 193"/>
                  <a:gd name="T66" fmla="*/ 3 w 193"/>
                  <a:gd name="T67" fmla="*/ 77 h 193"/>
                  <a:gd name="T68" fmla="*/ 4 w 193"/>
                  <a:gd name="T69" fmla="*/ 68 h 193"/>
                  <a:gd name="T70" fmla="*/ 7 w 193"/>
                  <a:gd name="T71" fmla="*/ 59 h 193"/>
                  <a:gd name="T72" fmla="*/ 12 w 193"/>
                  <a:gd name="T73" fmla="*/ 51 h 193"/>
                  <a:gd name="T74" fmla="*/ 16 w 193"/>
                  <a:gd name="T75" fmla="*/ 43 h 193"/>
                  <a:gd name="T76" fmla="*/ 28 w 193"/>
                  <a:gd name="T77" fmla="*/ 28 h 193"/>
                  <a:gd name="T78" fmla="*/ 42 w 193"/>
                  <a:gd name="T79" fmla="*/ 16 h 193"/>
                  <a:gd name="T80" fmla="*/ 51 w 193"/>
                  <a:gd name="T81" fmla="*/ 12 h 193"/>
                  <a:gd name="T82" fmla="*/ 58 w 193"/>
                  <a:gd name="T83" fmla="*/ 7 h 193"/>
                  <a:gd name="T84" fmla="*/ 67 w 193"/>
                  <a:gd name="T85" fmla="*/ 4 h 193"/>
                  <a:gd name="T86" fmla="*/ 76 w 193"/>
                  <a:gd name="T87" fmla="*/ 3 h 193"/>
                  <a:gd name="T88" fmla="*/ 87 w 193"/>
                  <a:gd name="T89" fmla="*/ 1 h 193"/>
                  <a:gd name="T90" fmla="*/ 96 w 193"/>
                  <a:gd name="T91" fmla="*/ 0 h 193"/>
                  <a:gd name="T92" fmla="*/ 96 w 193"/>
                  <a:gd name="T93" fmla="*/ 0 h 193"/>
                  <a:gd name="T94" fmla="*/ 107 w 193"/>
                  <a:gd name="T95" fmla="*/ 1 h 193"/>
                  <a:gd name="T96" fmla="*/ 116 w 193"/>
                  <a:gd name="T97" fmla="*/ 3 h 193"/>
                  <a:gd name="T98" fmla="*/ 125 w 193"/>
                  <a:gd name="T99" fmla="*/ 4 h 193"/>
                  <a:gd name="T100" fmla="*/ 134 w 193"/>
                  <a:gd name="T101" fmla="*/ 7 h 193"/>
                  <a:gd name="T102" fmla="*/ 143 w 193"/>
                  <a:gd name="T103" fmla="*/ 12 h 193"/>
                  <a:gd name="T104" fmla="*/ 150 w 193"/>
                  <a:gd name="T105" fmla="*/ 16 h 193"/>
                  <a:gd name="T106" fmla="*/ 164 w 193"/>
                  <a:gd name="T107" fmla="*/ 28 h 193"/>
                  <a:gd name="T108" fmla="*/ 176 w 193"/>
                  <a:gd name="T109" fmla="*/ 43 h 193"/>
                  <a:gd name="T110" fmla="*/ 180 w 193"/>
                  <a:gd name="T111" fmla="*/ 51 h 193"/>
                  <a:gd name="T112" fmla="*/ 185 w 193"/>
                  <a:gd name="T113" fmla="*/ 59 h 193"/>
                  <a:gd name="T114" fmla="*/ 188 w 193"/>
                  <a:gd name="T115" fmla="*/ 68 h 193"/>
                  <a:gd name="T116" fmla="*/ 191 w 193"/>
                  <a:gd name="T117" fmla="*/ 77 h 193"/>
                  <a:gd name="T118" fmla="*/ 193 w 193"/>
                  <a:gd name="T119" fmla="*/ 87 h 193"/>
                  <a:gd name="T120" fmla="*/ 193 w 193"/>
                  <a:gd name="T121" fmla="*/ 96 h 193"/>
                  <a:gd name="T122" fmla="*/ 193 w 193"/>
                  <a:gd name="T123"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193" y="96"/>
                    </a:moveTo>
                    <a:lnTo>
                      <a:pt x="193" y="96"/>
                    </a:lnTo>
                    <a:lnTo>
                      <a:pt x="193" y="107"/>
                    </a:lnTo>
                    <a:lnTo>
                      <a:pt x="191" y="116"/>
                    </a:lnTo>
                    <a:lnTo>
                      <a:pt x="188" y="125"/>
                    </a:lnTo>
                    <a:lnTo>
                      <a:pt x="185" y="134"/>
                    </a:lnTo>
                    <a:lnTo>
                      <a:pt x="180" y="143"/>
                    </a:lnTo>
                    <a:lnTo>
                      <a:pt x="176" y="150"/>
                    </a:lnTo>
                    <a:lnTo>
                      <a:pt x="164" y="164"/>
                    </a:lnTo>
                    <a:lnTo>
                      <a:pt x="150" y="176"/>
                    </a:lnTo>
                    <a:lnTo>
                      <a:pt x="143" y="181"/>
                    </a:lnTo>
                    <a:lnTo>
                      <a:pt x="134" y="185"/>
                    </a:lnTo>
                    <a:lnTo>
                      <a:pt x="125" y="188"/>
                    </a:lnTo>
                    <a:lnTo>
                      <a:pt x="116" y="191"/>
                    </a:lnTo>
                    <a:lnTo>
                      <a:pt x="107" y="193"/>
                    </a:lnTo>
                    <a:lnTo>
                      <a:pt x="96" y="193"/>
                    </a:lnTo>
                    <a:lnTo>
                      <a:pt x="96" y="193"/>
                    </a:lnTo>
                    <a:lnTo>
                      <a:pt x="87" y="193"/>
                    </a:lnTo>
                    <a:lnTo>
                      <a:pt x="76" y="191"/>
                    </a:lnTo>
                    <a:lnTo>
                      <a:pt x="67" y="188"/>
                    </a:lnTo>
                    <a:lnTo>
                      <a:pt x="58" y="185"/>
                    </a:lnTo>
                    <a:lnTo>
                      <a:pt x="51" y="181"/>
                    </a:lnTo>
                    <a:lnTo>
                      <a:pt x="42" y="176"/>
                    </a:lnTo>
                    <a:lnTo>
                      <a:pt x="28" y="164"/>
                    </a:lnTo>
                    <a:lnTo>
                      <a:pt x="16" y="150"/>
                    </a:lnTo>
                    <a:lnTo>
                      <a:pt x="12" y="143"/>
                    </a:lnTo>
                    <a:lnTo>
                      <a:pt x="7" y="134"/>
                    </a:lnTo>
                    <a:lnTo>
                      <a:pt x="4" y="125"/>
                    </a:lnTo>
                    <a:lnTo>
                      <a:pt x="3" y="116"/>
                    </a:lnTo>
                    <a:lnTo>
                      <a:pt x="1" y="107"/>
                    </a:lnTo>
                    <a:lnTo>
                      <a:pt x="0" y="96"/>
                    </a:lnTo>
                    <a:lnTo>
                      <a:pt x="0" y="96"/>
                    </a:lnTo>
                    <a:lnTo>
                      <a:pt x="1" y="87"/>
                    </a:lnTo>
                    <a:lnTo>
                      <a:pt x="3" y="77"/>
                    </a:lnTo>
                    <a:lnTo>
                      <a:pt x="4" y="68"/>
                    </a:lnTo>
                    <a:lnTo>
                      <a:pt x="7" y="59"/>
                    </a:lnTo>
                    <a:lnTo>
                      <a:pt x="12" y="51"/>
                    </a:lnTo>
                    <a:lnTo>
                      <a:pt x="16" y="43"/>
                    </a:lnTo>
                    <a:lnTo>
                      <a:pt x="28" y="28"/>
                    </a:lnTo>
                    <a:lnTo>
                      <a:pt x="42" y="16"/>
                    </a:lnTo>
                    <a:lnTo>
                      <a:pt x="51" y="12"/>
                    </a:lnTo>
                    <a:lnTo>
                      <a:pt x="58" y="7"/>
                    </a:lnTo>
                    <a:lnTo>
                      <a:pt x="67" y="4"/>
                    </a:lnTo>
                    <a:lnTo>
                      <a:pt x="76" y="3"/>
                    </a:lnTo>
                    <a:lnTo>
                      <a:pt x="87" y="1"/>
                    </a:lnTo>
                    <a:lnTo>
                      <a:pt x="96" y="0"/>
                    </a:lnTo>
                    <a:lnTo>
                      <a:pt x="96" y="0"/>
                    </a:lnTo>
                    <a:lnTo>
                      <a:pt x="107" y="1"/>
                    </a:lnTo>
                    <a:lnTo>
                      <a:pt x="116" y="3"/>
                    </a:lnTo>
                    <a:lnTo>
                      <a:pt x="125" y="4"/>
                    </a:lnTo>
                    <a:lnTo>
                      <a:pt x="134" y="7"/>
                    </a:lnTo>
                    <a:lnTo>
                      <a:pt x="143" y="12"/>
                    </a:lnTo>
                    <a:lnTo>
                      <a:pt x="150" y="16"/>
                    </a:lnTo>
                    <a:lnTo>
                      <a:pt x="164" y="28"/>
                    </a:lnTo>
                    <a:lnTo>
                      <a:pt x="176" y="43"/>
                    </a:lnTo>
                    <a:lnTo>
                      <a:pt x="180" y="51"/>
                    </a:lnTo>
                    <a:lnTo>
                      <a:pt x="185" y="59"/>
                    </a:lnTo>
                    <a:lnTo>
                      <a:pt x="188" y="68"/>
                    </a:lnTo>
                    <a:lnTo>
                      <a:pt x="191" y="77"/>
                    </a:lnTo>
                    <a:lnTo>
                      <a:pt x="193" y="87"/>
                    </a:lnTo>
                    <a:lnTo>
                      <a:pt x="193" y="96"/>
                    </a:lnTo>
                    <a:lnTo>
                      <a:pt x="193" y="96"/>
                    </a:lnTo>
                    <a:close/>
                  </a:path>
                </a:pathLst>
              </a:custGeom>
              <a:solidFill>
                <a:srgbClr val="CCFF99"/>
              </a:solidFill>
              <a:ln w="9525">
                <a:solidFill>
                  <a:srgbClr val="00B050"/>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grpSp>
        <p:sp>
          <p:nvSpPr>
            <p:cNvPr id="779" name="7-Point Star 34">
              <a:extLst>
                <a:ext uri="{FF2B5EF4-FFF2-40B4-BE49-F238E27FC236}">
                  <a16:creationId xmlns:a16="http://schemas.microsoft.com/office/drawing/2014/main" id="{9BED6B90-1614-C02C-1B01-7749D3B9370C}"/>
                </a:ext>
              </a:extLst>
            </p:cNvPr>
            <p:cNvSpPr/>
            <p:nvPr/>
          </p:nvSpPr>
          <p:spPr>
            <a:xfrm>
              <a:off x="2566969" y="7306560"/>
              <a:ext cx="200679" cy="200679"/>
            </a:xfrm>
            <a:prstGeom prst="star7">
              <a:avLst/>
            </a:prstGeom>
            <a:solidFill>
              <a:srgbClr val="FF0000"/>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80" name="7-Point Star 40">
              <a:extLst>
                <a:ext uri="{FF2B5EF4-FFF2-40B4-BE49-F238E27FC236}">
                  <a16:creationId xmlns:a16="http://schemas.microsoft.com/office/drawing/2014/main" id="{D2FD8431-BD64-3A7D-98DF-3E4E2C5BEF3C}"/>
                </a:ext>
              </a:extLst>
            </p:cNvPr>
            <p:cNvSpPr/>
            <p:nvPr/>
          </p:nvSpPr>
          <p:spPr>
            <a:xfrm flipH="1">
              <a:off x="5212880" y="7199287"/>
              <a:ext cx="200679" cy="200679"/>
            </a:xfrm>
            <a:prstGeom prst="star7">
              <a:avLst/>
            </a:prstGeom>
            <a:solidFill>
              <a:srgbClr val="FF0000"/>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81" name="7-Point Star 31">
              <a:extLst>
                <a:ext uri="{FF2B5EF4-FFF2-40B4-BE49-F238E27FC236}">
                  <a16:creationId xmlns:a16="http://schemas.microsoft.com/office/drawing/2014/main" id="{665A961B-5D8D-91A8-B73A-3CFC3DEE7751}"/>
                </a:ext>
              </a:extLst>
            </p:cNvPr>
            <p:cNvSpPr/>
            <p:nvPr/>
          </p:nvSpPr>
          <p:spPr>
            <a:xfrm>
              <a:off x="3398095" y="5857194"/>
              <a:ext cx="200679" cy="200679"/>
            </a:xfrm>
            <a:prstGeom prst="star7">
              <a:avLst/>
            </a:prstGeom>
            <a:solidFill>
              <a:srgbClr val="FF0000"/>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82" name="7-Point Star 37">
              <a:extLst>
                <a:ext uri="{FF2B5EF4-FFF2-40B4-BE49-F238E27FC236}">
                  <a16:creationId xmlns:a16="http://schemas.microsoft.com/office/drawing/2014/main" id="{28822AC2-CD73-3E0B-F986-26E381234D00}"/>
                </a:ext>
              </a:extLst>
            </p:cNvPr>
            <p:cNvSpPr/>
            <p:nvPr/>
          </p:nvSpPr>
          <p:spPr>
            <a:xfrm flipH="1">
              <a:off x="5284490" y="5635445"/>
              <a:ext cx="200679" cy="200679"/>
            </a:xfrm>
            <a:prstGeom prst="star7">
              <a:avLst/>
            </a:prstGeom>
            <a:solidFill>
              <a:srgbClr val="FF0000"/>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1292" name="TextBox 1291">
            <a:extLst>
              <a:ext uri="{FF2B5EF4-FFF2-40B4-BE49-F238E27FC236}">
                <a16:creationId xmlns:a16="http://schemas.microsoft.com/office/drawing/2014/main" id="{64F63130-D2D5-D9D1-1E0F-7125A9D5F001}"/>
              </a:ext>
            </a:extLst>
          </p:cNvPr>
          <p:cNvSpPr txBox="1"/>
          <p:nvPr/>
        </p:nvSpPr>
        <p:spPr>
          <a:xfrm>
            <a:off x="6211649" y="2471793"/>
            <a:ext cx="2043908" cy="369332"/>
          </a:xfrm>
          <a:prstGeom prst="rect">
            <a:avLst/>
          </a:prstGeom>
          <a:noFill/>
        </p:spPr>
        <p:txBody>
          <a:bodyPr wrap="square" rtlCol="0">
            <a:spAutoFit/>
          </a:bodyPr>
          <a:lstStyle/>
          <a:p>
            <a:pPr marL="0" marR="0" lvl="0" indent="0" algn="l" defTabSz="457223"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chemeClr val="tx2"/>
                </a:solidFill>
                <a:uLnTx/>
                <a:uFillTx/>
                <a:latin typeface="Arial" panose="020B0604020202020204" pitchFamily="34" charset="0"/>
                <a:ea typeface="+mn-ea"/>
                <a:cs typeface="Arial" panose="020B0604020202020204" pitchFamily="34" charset="0"/>
              </a:rPr>
              <a:t>Target antigen</a:t>
            </a:r>
            <a:endParaRPr kumimoji="0" lang="en-US" sz="1800" b="1" i="0" u="none" strike="noStrike" kern="1200" cap="none" spc="0" normalizeH="0" baseline="0" noProof="0">
              <a:ln>
                <a:noFill/>
              </a:ln>
              <a:solidFill>
                <a:schemeClr val="tx2"/>
              </a:solidFill>
              <a:uLnTx/>
              <a:uFillTx/>
              <a:latin typeface="Arial" panose="020B0604020202020204" pitchFamily="34" charset="0"/>
              <a:ea typeface="+mn-ea"/>
              <a:cs typeface="Arial" panose="020B0604020202020204" pitchFamily="34" charset="0"/>
            </a:endParaRPr>
          </a:p>
        </p:txBody>
      </p:sp>
      <p:sp>
        <p:nvSpPr>
          <p:cNvPr id="1293" name="TextBox 1292">
            <a:extLst>
              <a:ext uri="{FF2B5EF4-FFF2-40B4-BE49-F238E27FC236}">
                <a16:creationId xmlns:a16="http://schemas.microsoft.com/office/drawing/2014/main" id="{326736CB-1DA7-1216-2AC7-99B2E69365C3}"/>
              </a:ext>
            </a:extLst>
          </p:cNvPr>
          <p:cNvSpPr txBox="1"/>
          <p:nvPr/>
        </p:nvSpPr>
        <p:spPr>
          <a:xfrm>
            <a:off x="6211649" y="3139139"/>
            <a:ext cx="2043908" cy="369332"/>
          </a:xfrm>
          <a:prstGeom prst="rect">
            <a:avLst/>
          </a:prstGeom>
          <a:noFill/>
        </p:spPr>
        <p:txBody>
          <a:bodyPr wrap="square" rtlCol="0">
            <a:spAutoFit/>
          </a:bodyPr>
          <a:lstStyle/>
          <a:p>
            <a:pPr marL="0" marR="0" lvl="0" indent="0" algn="l" defTabSz="457223"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chemeClr val="accent5"/>
                </a:solidFill>
                <a:uLnTx/>
                <a:uFillTx/>
                <a:latin typeface="Arial" panose="020B0604020202020204" pitchFamily="34" charset="0"/>
                <a:ea typeface="+mn-ea"/>
                <a:cs typeface="Arial" panose="020B0604020202020204" pitchFamily="34" charset="0"/>
              </a:rPr>
              <a:t>Antibody</a:t>
            </a:r>
            <a:endParaRPr kumimoji="0" lang="en-US" sz="1800" b="1" i="0" u="none" strike="noStrike" kern="1200" cap="none" spc="0" normalizeH="0" baseline="0" noProof="0">
              <a:ln>
                <a:noFill/>
              </a:ln>
              <a:solidFill>
                <a:schemeClr val="accent5"/>
              </a:solidFill>
              <a:uLnTx/>
              <a:uFillTx/>
              <a:latin typeface="Arial" panose="020B0604020202020204" pitchFamily="34" charset="0"/>
              <a:ea typeface="+mn-ea"/>
              <a:cs typeface="Arial" panose="020B0604020202020204" pitchFamily="34" charset="0"/>
            </a:endParaRPr>
          </a:p>
        </p:txBody>
      </p:sp>
      <p:sp>
        <p:nvSpPr>
          <p:cNvPr id="1294" name="TextBox 1293">
            <a:extLst>
              <a:ext uri="{FF2B5EF4-FFF2-40B4-BE49-F238E27FC236}">
                <a16:creationId xmlns:a16="http://schemas.microsoft.com/office/drawing/2014/main" id="{AE57A857-C33F-F2DA-AECD-351DA0A206B7}"/>
              </a:ext>
            </a:extLst>
          </p:cNvPr>
          <p:cNvSpPr txBox="1"/>
          <p:nvPr/>
        </p:nvSpPr>
        <p:spPr>
          <a:xfrm>
            <a:off x="6211649" y="3806484"/>
            <a:ext cx="2043908" cy="369332"/>
          </a:xfrm>
          <a:prstGeom prst="rect">
            <a:avLst/>
          </a:prstGeom>
          <a:noFill/>
        </p:spPr>
        <p:txBody>
          <a:bodyPr wrap="square" rtlCol="0">
            <a:spAutoFit/>
          </a:bodyPr>
          <a:lstStyle/>
          <a:p>
            <a:pPr marL="0" marR="0" lvl="0" indent="0" algn="l" defTabSz="457223"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chemeClr val="accent6"/>
                </a:solidFill>
                <a:uLnTx/>
                <a:uFillTx/>
                <a:latin typeface="Arial" panose="020B0604020202020204" pitchFamily="34" charset="0"/>
                <a:ea typeface="+mn-ea"/>
                <a:cs typeface="Arial" panose="020B0604020202020204" pitchFamily="34" charset="0"/>
              </a:rPr>
              <a:t>Linker</a:t>
            </a:r>
            <a:endParaRPr kumimoji="0" lang="en-US" sz="1800" b="1" i="0" u="none" strike="noStrike" kern="1200" cap="none" spc="0" normalizeH="0" baseline="0" noProof="0">
              <a:ln>
                <a:noFill/>
              </a:ln>
              <a:solidFill>
                <a:schemeClr val="accent6"/>
              </a:solidFill>
              <a:uLnTx/>
              <a:uFillTx/>
              <a:latin typeface="Arial" panose="020B0604020202020204" pitchFamily="34" charset="0"/>
              <a:ea typeface="+mn-ea"/>
              <a:cs typeface="Arial" panose="020B0604020202020204" pitchFamily="34" charset="0"/>
            </a:endParaRPr>
          </a:p>
        </p:txBody>
      </p:sp>
      <p:sp>
        <p:nvSpPr>
          <p:cNvPr id="1295" name="TextBox 1294">
            <a:extLst>
              <a:ext uri="{FF2B5EF4-FFF2-40B4-BE49-F238E27FC236}">
                <a16:creationId xmlns:a16="http://schemas.microsoft.com/office/drawing/2014/main" id="{44118806-C95C-9B65-C693-635B9AC2B6A2}"/>
              </a:ext>
            </a:extLst>
          </p:cNvPr>
          <p:cNvSpPr txBox="1"/>
          <p:nvPr/>
        </p:nvSpPr>
        <p:spPr>
          <a:xfrm>
            <a:off x="6211648" y="5536464"/>
            <a:ext cx="2182629" cy="369332"/>
          </a:xfrm>
          <a:prstGeom prst="rect">
            <a:avLst/>
          </a:prstGeom>
          <a:noFill/>
        </p:spPr>
        <p:txBody>
          <a:bodyPr wrap="square" rtlCol="0">
            <a:spAutoFit/>
          </a:bodyPr>
          <a:lstStyle/>
          <a:p>
            <a:pPr marL="0" marR="0" lvl="0" indent="0" algn="l" defTabSz="457223"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chemeClr val="accent3"/>
                </a:solidFill>
                <a:uLnTx/>
                <a:uFillTx/>
                <a:latin typeface="Arial" panose="020B0604020202020204" pitchFamily="34" charset="0"/>
                <a:ea typeface="+mn-ea"/>
                <a:cs typeface="Arial" panose="020B0604020202020204" pitchFamily="34" charset="0"/>
              </a:rPr>
              <a:t>Cytotoxic payload</a:t>
            </a:r>
            <a:endParaRPr kumimoji="0" lang="en-US" sz="1800" b="1" i="0" u="none" strike="noStrike" kern="1200" cap="none" spc="0" normalizeH="0" baseline="0" noProof="0">
              <a:ln>
                <a:noFill/>
              </a:ln>
              <a:solidFill>
                <a:schemeClr val="accent3"/>
              </a:solidFill>
              <a:uLnTx/>
              <a:uFillTx/>
              <a:latin typeface="Arial" panose="020B0604020202020204" pitchFamily="34" charset="0"/>
              <a:ea typeface="+mn-ea"/>
              <a:cs typeface="Arial" panose="020B0604020202020204" pitchFamily="34" charset="0"/>
            </a:endParaRPr>
          </a:p>
        </p:txBody>
      </p:sp>
      <p:sp>
        <p:nvSpPr>
          <p:cNvPr id="1296" name="Oval 1295">
            <a:extLst>
              <a:ext uri="{FF2B5EF4-FFF2-40B4-BE49-F238E27FC236}">
                <a16:creationId xmlns:a16="http://schemas.microsoft.com/office/drawing/2014/main" id="{BAD6488D-0B8E-A975-8476-E90B05FEE562}"/>
              </a:ext>
            </a:extLst>
          </p:cNvPr>
          <p:cNvSpPr/>
          <p:nvPr/>
        </p:nvSpPr>
        <p:spPr>
          <a:xfrm>
            <a:off x="4449045" y="4352678"/>
            <a:ext cx="2110481" cy="1297751"/>
          </a:xfrm>
          <a:prstGeom prst="ellipse">
            <a:avLst/>
          </a:prstGeom>
          <a:solidFill>
            <a:schemeClr val="tx2"/>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endParaRPr>
          </a:p>
        </p:txBody>
      </p:sp>
      <p:cxnSp>
        <p:nvCxnSpPr>
          <p:cNvPr id="1297" name="Straight Connector 1296">
            <a:extLst>
              <a:ext uri="{FF2B5EF4-FFF2-40B4-BE49-F238E27FC236}">
                <a16:creationId xmlns:a16="http://schemas.microsoft.com/office/drawing/2014/main" id="{F586D17C-C490-9D45-E398-B38622F9FA29}"/>
              </a:ext>
            </a:extLst>
          </p:cNvPr>
          <p:cNvCxnSpPr>
            <a:cxnSpLocks/>
            <a:stCxn id="1306" idx="0"/>
          </p:cNvCxnSpPr>
          <p:nvPr/>
        </p:nvCxnSpPr>
        <p:spPr>
          <a:xfrm flipV="1">
            <a:off x="3551645" y="4389121"/>
            <a:ext cx="1614259" cy="35310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98" name="Straight Connector 1297">
            <a:extLst>
              <a:ext uri="{FF2B5EF4-FFF2-40B4-BE49-F238E27FC236}">
                <a16:creationId xmlns:a16="http://schemas.microsoft.com/office/drawing/2014/main" id="{46C4212E-3B88-C647-5B38-B7769D14B02A}"/>
              </a:ext>
            </a:extLst>
          </p:cNvPr>
          <p:cNvCxnSpPr>
            <a:cxnSpLocks/>
            <a:stCxn id="1306" idx="4"/>
            <a:endCxn id="1296" idx="3"/>
          </p:cNvCxnSpPr>
          <p:nvPr/>
        </p:nvCxnSpPr>
        <p:spPr>
          <a:xfrm>
            <a:off x="3551645" y="4985571"/>
            <a:ext cx="1206473" cy="474807"/>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99" name="Straight Arrow Connector 1298">
            <a:extLst>
              <a:ext uri="{FF2B5EF4-FFF2-40B4-BE49-F238E27FC236}">
                <a16:creationId xmlns:a16="http://schemas.microsoft.com/office/drawing/2014/main" id="{34D41DBB-B7CA-FC63-A0DC-8307F1036AED}"/>
              </a:ext>
            </a:extLst>
          </p:cNvPr>
          <p:cNvCxnSpPr>
            <a:cxnSpLocks/>
          </p:cNvCxnSpPr>
          <p:nvPr/>
        </p:nvCxnSpPr>
        <p:spPr>
          <a:xfrm flipH="1">
            <a:off x="4590140" y="3542919"/>
            <a:ext cx="591251" cy="0"/>
          </a:xfrm>
          <a:prstGeom prst="straightConnector1">
            <a:avLst/>
          </a:prstGeom>
          <a:ln w="38100">
            <a:solidFill>
              <a:schemeClr val="tx1">
                <a:lumMod val="20000"/>
                <a:lumOff val="8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300" name="Straight Arrow Connector 1299">
            <a:extLst>
              <a:ext uri="{FF2B5EF4-FFF2-40B4-BE49-F238E27FC236}">
                <a16:creationId xmlns:a16="http://schemas.microsoft.com/office/drawing/2014/main" id="{83083F5E-77EA-92FA-26D0-B1651DBD8090}"/>
              </a:ext>
            </a:extLst>
          </p:cNvPr>
          <p:cNvCxnSpPr>
            <a:cxnSpLocks/>
          </p:cNvCxnSpPr>
          <p:nvPr/>
        </p:nvCxnSpPr>
        <p:spPr>
          <a:xfrm flipH="1">
            <a:off x="5181391" y="3332099"/>
            <a:ext cx="1068719" cy="0"/>
          </a:xfrm>
          <a:prstGeom prst="straightConnector1">
            <a:avLst/>
          </a:prstGeom>
          <a:ln w="38100">
            <a:solidFill>
              <a:schemeClr val="tx1">
                <a:lumMod val="20000"/>
                <a:lumOff val="80000"/>
              </a:schemeClr>
            </a:solidFill>
            <a:tailEnd type="none" w="sm" len="sm"/>
          </a:ln>
        </p:spPr>
        <p:style>
          <a:lnRef idx="1">
            <a:schemeClr val="accent1"/>
          </a:lnRef>
          <a:fillRef idx="0">
            <a:schemeClr val="accent1"/>
          </a:fillRef>
          <a:effectRef idx="0">
            <a:schemeClr val="accent1"/>
          </a:effectRef>
          <a:fontRef idx="minor">
            <a:schemeClr val="tx1"/>
          </a:fontRef>
        </p:style>
      </p:cxnSp>
      <p:cxnSp>
        <p:nvCxnSpPr>
          <p:cNvPr id="1301" name="Straight Arrow Connector 1300">
            <a:extLst>
              <a:ext uri="{FF2B5EF4-FFF2-40B4-BE49-F238E27FC236}">
                <a16:creationId xmlns:a16="http://schemas.microsoft.com/office/drawing/2014/main" id="{268BF032-5501-55DC-C68A-D35EA6EB3102}"/>
              </a:ext>
            </a:extLst>
          </p:cNvPr>
          <p:cNvCxnSpPr>
            <a:cxnSpLocks/>
          </p:cNvCxnSpPr>
          <p:nvPr/>
        </p:nvCxnSpPr>
        <p:spPr>
          <a:xfrm flipV="1">
            <a:off x="5181391" y="3332099"/>
            <a:ext cx="0" cy="210820"/>
          </a:xfrm>
          <a:prstGeom prst="straightConnector1">
            <a:avLst/>
          </a:prstGeom>
          <a:ln w="38100">
            <a:solidFill>
              <a:schemeClr val="bg1">
                <a:lumMod val="85000"/>
              </a:schemeClr>
            </a:solidFill>
            <a:tailEnd type="none" w="sm" len="sm"/>
          </a:ln>
        </p:spPr>
        <p:style>
          <a:lnRef idx="1">
            <a:schemeClr val="accent1"/>
          </a:lnRef>
          <a:fillRef idx="0">
            <a:schemeClr val="accent1"/>
          </a:fillRef>
          <a:effectRef idx="0">
            <a:schemeClr val="accent1"/>
          </a:effectRef>
          <a:fontRef idx="minor">
            <a:schemeClr val="tx1"/>
          </a:fontRef>
        </p:style>
      </p:cxnSp>
      <p:cxnSp>
        <p:nvCxnSpPr>
          <p:cNvPr id="1302" name="Straight Arrow Connector 1301">
            <a:extLst>
              <a:ext uri="{FF2B5EF4-FFF2-40B4-BE49-F238E27FC236}">
                <a16:creationId xmlns:a16="http://schemas.microsoft.com/office/drawing/2014/main" id="{F35FB108-6532-23A4-5FC7-C3C37A23A58C}"/>
              </a:ext>
            </a:extLst>
          </p:cNvPr>
          <p:cNvCxnSpPr>
            <a:cxnSpLocks/>
          </p:cNvCxnSpPr>
          <p:nvPr/>
        </p:nvCxnSpPr>
        <p:spPr>
          <a:xfrm flipH="1">
            <a:off x="5191541" y="3985550"/>
            <a:ext cx="1068719" cy="0"/>
          </a:xfrm>
          <a:prstGeom prst="straightConnector1">
            <a:avLst/>
          </a:prstGeom>
          <a:ln w="38100">
            <a:solidFill>
              <a:schemeClr val="tx1">
                <a:lumMod val="20000"/>
                <a:lumOff val="80000"/>
              </a:schemeClr>
            </a:solidFill>
            <a:headEnd type="none"/>
            <a:tailEnd type="none" w="sm" len="sm"/>
          </a:ln>
        </p:spPr>
        <p:style>
          <a:lnRef idx="1">
            <a:schemeClr val="accent1"/>
          </a:lnRef>
          <a:fillRef idx="0">
            <a:schemeClr val="accent1"/>
          </a:fillRef>
          <a:effectRef idx="0">
            <a:schemeClr val="accent1"/>
          </a:effectRef>
          <a:fontRef idx="minor">
            <a:schemeClr val="tx1"/>
          </a:fontRef>
        </p:style>
      </p:cxnSp>
      <p:cxnSp>
        <p:nvCxnSpPr>
          <p:cNvPr id="1303" name="Straight Arrow Connector 1302">
            <a:extLst>
              <a:ext uri="{FF2B5EF4-FFF2-40B4-BE49-F238E27FC236}">
                <a16:creationId xmlns:a16="http://schemas.microsoft.com/office/drawing/2014/main" id="{2A4EF311-CAF3-9673-C9C3-A6AF823DE7A2}"/>
              </a:ext>
            </a:extLst>
          </p:cNvPr>
          <p:cNvCxnSpPr>
            <a:cxnSpLocks/>
          </p:cNvCxnSpPr>
          <p:nvPr/>
        </p:nvCxnSpPr>
        <p:spPr>
          <a:xfrm flipV="1">
            <a:off x="5197312" y="3985535"/>
            <a:ext cx="0" cy="756664"/>
          </a:xfrm>
          <a:prstGeom prst="straightConnector1">
            <a:avLst/>
          </a:prstGeom>
          <a:ln w="38100">
            <a:solidFill>
              <a:schemeClr val="tx1">
                <a:lumMod val="20000"/>
                <a:lumOff val="80000"/>
              </a:schemeClr>
            </a:solidFill>
            <a:headEnd type="oval"/>
            <a:tailEnd type="none" w="sm" len="sm"/>
          </a:ln>
          <a:effectLst/>
        </p:spPr>
        <p:style>
          <a:lnRef idx="1">
            <a:schemeClr val="accent1"/>
          </a:lnRef>
          <a:fillRef idx="0">
            <a:schemeClr val="accent1"/>
          </a:fillRef>
          <a:effectRef idx="0">
            <a:schemeClr val="accent1"/>
          </a:effectRef>
          <a:fontRef idx="minor">
            <a:schemeClr val="tx1"/>
          </a:fontRef>
        </p:style>
      </p:cxnSp>
      <p:cxnSp>
        <p:nvCxnSpPr>
          <p:cNvPr id="1304" name="Straight Arrow Connector 1303">
            <a:extLst>
              <a:ext uri="{FF2B5EF4-FFF2-40B4-BE49-F238E27FC236}">
                <a16:creationId xmlns:a16="http://schemas.microsoft.com/office/drawing/2014/main" id="{F9228563-428F-B9D0-EDD1-8DF48C1BD67C}"/>
              </a:ext>
            </a:extLst>
          </p:cNvPr>
          <p:cNvCxnSpPr>
            <a:cxnSpLocks/>
          </p:cNvCxnSpPr>
          <p:nvPr/>
        </p:nvCxnSpPr>
        <p:spPr>
          <a:xfrm flipH="1" flipV="1">
            <a:off x="5918200" y="5769257"/>
            <a:ext cx="322009" cy="0"/>
          </a:xfrm>
          <a:prstGeom prst="straightConnector1">
            <a:avLst/>
          </a:prstGeom>
          <a:ln w="38100">
            <a:solidFill>
              <a:schemeClr val="tx1">
                <a:lumMod val="20000"/>
                <a:lumOff val="80000"/>
              </a:schemeClr>
            </a:solidFill>
            <a:headEnd type="none"/>
            <a:tailEnd type="none" w="sm" len="sm"/>
          </a:ln>
        </p:spPr>
        <p:style>
          <a:lnRef idx="1">
            <a:schemeClr val="accent1"/>
          </a:lnRef>
          <a:fillRef idx="0">
            <a:schemeClr val="accent1"/>
          </a:fillRef>
          <a:effectRef idx="0">
            <a:schemeClr val="accent1"/>
          </a:effectRef>
          <a:fontRef idx="minor">
            <a:schemeClr val="tx1"/>
          </a:fontRef>
        </p:style>
      </p:cxnSp>
      <p:cxnSp>
        <p:nvCxnSpPr>
          <p:cNvPr id="1305" name="Straight Arrow Connector 1304">
            <a:extLst>
              <a:ext uri="{FF2B5EF4-FFF2-40B4-BE49-F238E27FC236}">
                <a16:creationId xmlns:a16="http://schemas.microsoft.com/office/drawing/2014/main" id="{CE8D9C78-2F9D-9F3D-42DC-9B5B7746EF73}"/>
              </a:ext>
            </a:extLst>
          </p:cNvPr>
          <p:cNvCxnSpPr>
            <a:cxnSpLocks/>
          </p:cNvCxnSpPr>
          <p:nvPr/>
        </p:nvCxnSpPr>
        <p:spPr>
          <a:xfrm flipH="1">
            <a:off x="5918200" y="5405120"/>
            <a:ext cx="4798" cy="364137"/>
          </a:xfrm>
          <a:prstGeom prst="straightConnector1">
            <a:avLst/>
          </a:prstGeom>
          <a:ln w="38100">
            <a:solidFill>
              <a:schemeClr val="tx1">
                <a:lumMod val="20000"/>
                <a:lumOff val="80000"/>
              </a:schemeClr>
            </a:solidFill>
            <a:headEnd type="oval"/>
            <a:tailEnd type="none" w="sm" len="sm"/>
          </a:ln>
          <a:effectLst/>
        </p:spPr>
        <p:style>
          <a:lnRef idx="1">
            <a:schemeClr val="accent1"/>
          </a:lnRef>
          <a:fillRef idx="0">
            <a:schemeClr val="accent1"/>
          </a:fillRef>
          <a:effectRef idx="0">
            <a:schemeClr val="accent1"/>
          </a:effectRef>
          <a:fontRef idx="minor">
            <a:schemeClr val="tx1"/>
          </a:fontRef>
        </p:style>
      </p:cxnSp>
      <p:sp>
        <p:nvSpPr>
          <p:cNvPr id="1306" name="Oval 1305">
            <a:extLst>
              <a:ext uri="{FF2B5EF4-FFF2-40B4-BE49-F238E27FC236}">
                <a16:creationId xmlns:a16="http://schemas.microsoft.com/office/drawing/2014/main" id="{F1005D3E-AEB6-2C2F-6DA6-09550A1500EC}"/>
              </a:ext>
            </a:extLst>
          </p:cNvPr>
          <p:cNvSpPr/>
          <p:nvPr/>
        </p:nvSpPr>
        <p:spPr>
          <a:xfrm>
            <a:off x="3353770" y="4742222"/>
            <a:ext cx="395749" cy="24334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endParaRPr>
          </a:p>
        </p:txBody>
      </p:sp>
      <p:cxnSp>
        <p:nvCxnSpPr>
          <p:cNvPr id="1307" name="Straight Arrow Connector 1306">
            <a:extLst>
              <a:ext uri="{FF2B5EF4-FFF2-40B4-BE49-F238E27FC236}">
                <a16:creationId xmlns:a16="http://schemas.microsoft.com/office/drawing/2014/main" id="{B1AB11F9-0241-C492-C0E8-E4F72F1893E0}"/>
              </a:ext>
            </a:extLst>
          </p:cNvPr>
          <p:cNvCxnSpPr>
            <a:cxnSpLocks/>
          </p:cNvCxnSpPr>
          <p:nvPr/>
        </p:nvCxnSpPr>
        <p:spPr>
          <a:xfrm flipH="1">
            <a:off x="5165904" y="2656459"/>
            <a:ext cx="1084205" cy="0"/>
          </a:xfrm>
          <a:prstGeom prst="straightConnector1">
            <a:avLst/>
          </a:prstGeom>
          <a:ln w="38100">
            <a:solidFill>
              <a:schemeClr val="tx1">
                <a:lumMod val="20000"/>
                <a:lumOff val="80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1308" name="Group 519">
            <a:extLst>
              <a:ext uri="{FF2B5EF4-FFF2-40B4-BE49-F238E27FC236}">
                <a16:creationId xmlns:a16="http://schemas.microsoft.com/office/drawing/2014/main" id="{F442434F-FA7B-9EF3-AEFA-4E7024BE78B8}"/>
              </a:ext>
            </a:extLst>
          </p:cNvPr>
          <p:cNvGrpSpPr>
            <a:grpSpLocks noChangeAspect="1"/>
          </p:cNvGrpSpPr>
          <p:nvPr/>
        </p:nvGrpSpPr>
        <p:grpSpPr bwMode="auto">
          <a:xfrm>
            <a:off x="4520242" y="4530932"/>
            <a:ext cx="1892060" cy="807935"/>
            <a:chOff x="4122" y="4129"/>
            <a:chExt cx="2384" cy="1018"/>
          </a:xfrm>
        </p:grpSpPr>
        <p:sp>
          <p:nvSpPr>
            <p:cNvPr id="1309" name="Freeform 520">
              <a:extLst>
                <a:ext uri="{FF2B5EF4-FFF2-40B4-BE49-F238E27FC236}">
                  <a16:creationId xmlns:a16="http://schemas.microsoft.com/office/drawing/2014/main" id="{9F17E0D9-DF63-8584-8AA0-81D339869771}"/>
                </a:ext>
              </a:extLst>
            </p:cNvPr>
            <p:cNvSpPr>
              <a:spLocks/>
            </p:cNvSpPr>
            <p:nvPr/>
          </p:nvSpPr>
          <p:spPr bwMode="auto">
            <a:xfrm>
              <a:off x="6108" y="4223"/>
              <a:ext cx="208" cy="292"/>
            </a:xfrm>
            <a:custGeom>
              <a:avLst/>
              <a:gdLst>
                <a:gd name="T0" fmla="*/ 70 w 208"/>
                <a:gd name="T1" fmla="*/ 0 h 292"/>
                <a:gd name="T2" fmla="*/ 0 w 208"/>
                <a:gd name="T3" fmla="*/ 54 h 292"/>
                <a:gd name="T4" fmla="*/ 18 w 208"/>
                <a:gd name="T5" fmla="*/ 140 h 292"/>
                <a:gd name="T6" fmla="*/ 116 w 208"/>
                <a:gd name="T7" fmla="*/ 170 h 292"/>
                <a:gd name="T8" fmla="*/ 120 w 208"/>
                <a:gd name="T9" fmla="*/ 256 h 292"/>
                <a:gd name="T10" fmla="*/ 208 w 208"/>
                <a:gd name="T11" fmla="*/ 292 h 292"/>
              </a:gdLst>
              <a:ahLst/>
              <a:cxnLst>
                <a:cxn ang="0">
                  <a:pos x="T0" y="T1"/>
                </a:cxn>
                <a:cxn ang="0">
                  <a:pos x="T2" y="T3"/>
                </a:cxn>
                <a:cxn ang="0">
                  <a:pos x="T4" y="T5"/>
                </a:cxn>
                <a:cxn ang="0">
                  <a:pos x="T6" y="T7"/>
                </a:cxn>
                <a:cxn ang="0">
                  <a:pos x="T8" y="T9"/>
                </a:cxn>
                <a:cxn ang="0">
                  <a:pos x="T10" y="T11"/>
                </a:cxn>
              </a:cxnLst>
              <a:rect l="0" t="0" r="r" b="b"/>
              <a:pathLst>
                <a:path w="208" h="292">
                  <a:moveTo>
                    <a:pt x="70" y="0"/>
                  </a:moveTo>
                  <a:lnTo>
                    <a:pt x="0" y="54"/>
                  </a:lnTo>
                  <a:lnTo>
                    <a:pt x="18" y="140"/>
                  </a:lnTo>
                  <a:lnTo>
                    <a:pt x="116" y="170"/>
                  </a:lnTo>
                  <a:lnTo>
                    <a:pt x="120" y="256"/>
                  </a:lnTo>
                  <a:lnTo>
                    <a:pt x="208" y="292"/>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0" name="Freeform 521">
              <a:extLst>
                <a:ext uri="{FF2B5EF4-FFF2-40B4-BE49-F238E27FC236}">
                  <a16:creationId xmlns:a16="http://schemas.microsoft.com/office/drawing/2014/main" id="{94616866-CDA9-DA78-171B-575F946A68DE}"/>
                </a:ext>
              </a:extLst>
            </p:cNvPr>
            <p:cNvSpPr>
              <a:spLocks/>
            </p:cNvSpPr>
            <p:nvPr/>
          </p:nvSpPr>
          <p:spPr bwMode="auto">
            <a:xfrm>
              <a:off x="6298" y="4525"/>
              <a:ext cx="100" cy="498"/>
            </a:xfrm>
            <a:custGeom>
              <a:avLst/>
              <a:gdLst>
                <a:gd name="T0" fmla="*/ 18 w 100"/>
                <a:gd name="T1" fmla="*/ 0 h 498"/>
                <a:gd name="T2" fmla="*/ 10 w 100"/>
                <a:gd name="T3" fmla="*/ 100 h 498"/>
                <a:gd name="T4" fmla="*/ 58 w 100"/>
                <a:gd name="T5" fmla="*/ 154 h 498"/>
                <a:gd name="T6" fmla="*/ 54 w 100"/>
                <a:gd name="T7" fmla="*/ 242 h 498"/>
                <a:gd name="T8" fmla="*/ 58 w 100"/>
                <a:gd name="T9" fmla="*/ 264 h 498"/>
                <a:gd name="T10" fmla="*/ 90 w 100"/>
                <a:gd name="T11" fmla="*/ 306 h 498"/>
                <a:gd name="T12" fmla="*/ 86 w 100"/>
                <a:gd name="T13" fmla="*/ 386 h 498"/>
                <a:gd name="T14" fmla="*/ 0 w 100"/>
                <a:gd name="T15" fmla="*/ 430 h 498"/>
                <a:gd name="T16" fmla="*/ 36 w 100"/>
                <a:gd name="T17" fmla="*/ 496 h 498"/>
                <a:gd name="T18" fmla="*/ 100 w 100"/>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498">
                  <a:moveTo>
                    <a:pt x="18" y="0"/>
                  </a:moveTo>
                  <a:lnTo>
                    <a:pt x="10" y="100"/>
                  </a:lnTo>
                  <a:lnTo>
                    <a:pt x="58" y="154"/>
                  </a:lnTo>
                  <a:lnTo>
                    <a:pt x="54" y="242"/>
                  </a:lnTo>
                  <a:lnTo>
                    <a:pt x="58" y="264"/>
                  </a:lnTo>
                  <a:lnTo>
                    <a:pt x="90" y="306"/>
                  </a:lnTo>
                  <a:lnTo>
                    <a:pt x="86" y="386"/>
                  </a:lnTo>
                  <a:lnTo>
                    <a:pt x="0" y="430"/>
                  </a:lnTo>
                  <a:lnTo>
                    <a:pt x="36" y="496"/>
                  </a:lnTo>
                  <a:lnTo>
                    <a:pt x="100" y="498"/>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1" name="Line 522">
              <a:extLst>
                <a:ext uri="{FF2B5EF4-FFF2-40B4-BE49-F238E27FC236}">
                  <a16:creationId xmlns:a16="http://schemas.microsoft.com/office/drawing/2014/main" id="{ED5F00EB-D180-761A-F720-93A83358327A}"/>
                </a:ext>
              </a:extLst>
            </p:cNvPr>
            <p:cNvSpPr>
              <a:spLocks noChangeShapeType="1"/>
            </p:cNvSpPr>
            <p:nvPr/>
          </p:nvSpPr>
          <p:spPr bwMode="auto">
            <a:xfrm>
              <a:off x="6362" y="4755"/>
              <a:ext cx="36" cy="56"/>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2" name="Line 523">
              <a:extLst>
                <a:ext uri="{FF2B5EF4-FFF2-40B4-BE49-F238E27FC236}">
                  <a16:creationId xmlns:a16="http://schemas.microsoft.com/office/drawing/2014/main" id="{4E0D9258-B954-1397-7988-62E4C4C153DB}"/>
                </a:ext>
              </a:extLst>
            </p:cNvPr>
            <p:cNvSpPr>
              <a:spLocks noChangeShapeType="1"/>
            </p:cNvSpPr>
            <p:nvPr/>
          </p:nvSpPr>
          <p:spPr bwMode="auto">
            <a:xfrm>
              <a:off x="6326" y="4607"/>
              <a:ext cx="38" cy="48"/>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3" name="Freeform 524">
              <a:extLst>
                <a:ext uri="{FF2B5EF4-FFF2-40B4-BE49-F238E27FC236}">
                  <a16:creationId xmlns:a16="http://schemas.microsoft.com/office/drawing/2014/main" id="{898DAC93-7B71-F65C-4932-67BC466AC10B}"/>
                </a:ext>
              </a:extLst>
            </p:cNvPr>
            <p:cNvSpPr>
              <a:spLocks/>
            </p:cNvSpPr>
            <p:nvPr/>
          </p:nvSpPr>
          <p:spPr bwMode="auto">
            <a:xfrm>
              <a:off x="5966" y="4363"/>
              <a:ext cx="138" cy="54"/>
            </a:xfrm>
            <a:custGeom>
              <a:avLst/>
              <a:gdLst>
                <a:gd name="T0" fmla="*/ 138 w 138"/>
                <a:gd name="T1" fmla="*/ 0 h 54"/>
                <a:gd name="T2" fmla="*/ 80 w 138"/>
                <a:gd name="T3" fmla="*/ 54 h 54"/>
                <a:gd name="T4" fmla="*/ 0 w 138"/>
                <a:gd name="T5" fmla="*/ 28 h 54"/>
              </a:gdLst>
              <a:ahLst/>
              <a:cxnLst>
                <a:cxn ang="0">
                  <a:pos x="T0" y="T1"/>
                </a:cxn>
                <a:cxn ang="0">
                  <a:pos x="T2" y="T3"/>
                </a:cxn>
                <a:cxn ang="0">
                  <a:pos x="T4" y="T5"/>
                </a:cxn>
              </a:cxnLst>
              <a:rect l="0" t="0" r="r" b="b"/>
              <a:pathLst>
                <a:path w="138" h="54">
                  <a:moveTo>
                    <a:pt x="138" y="0"/>
                  </a:moveTo>
                  <a:lnTo>
                    <a:pt x="80" y="54"/>
                  </a:lnTo>
                  <a:lnTo>
                    <a:pt x="0" y="28"/>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4" name="Freeform 525">
              <a:extLst>
                <a:ext uri="{FF2B5EF4-FFF2-40B4-BE49-F238E27FC236}">
                  <a16:creationId xmlns:a16="http://schemas.microsoft.com/office/drawing/2014/main" id="{10421E48-D96A-7C89-612A-2FB393206B2F}"/>
                </a:ext>
              </a:extLst>
            </p:cNvPr>
            <p:cNvSpPr>
              <a:spLocks/>
            </p:cNvSpPr>
            <p:nvPr/>
          </p:nvSpPr>
          <p:spPr bwMode="auto">
            <a:xfrm>
              <a:off x="6064" y="4381"/>
              <a:ext cx="146" cy="152"/>
            </a:xfrm>
            <a:custGeom>
              <a:avLst/>
              <a:gdLst>
                <a:gd name="T0" fmla="*/ 60 w 146"/>
                <a:gd name="T1" fmla="*/ 0 h 152"/>
                <a:gd name="T2" fmla="*/ 0 w 146"/>
                <a:gd name="T3" fmla="*/ 58 h 152"/>
                <a:gd name="T4" fmla="*/ 4 w 146"/>
                <a:gd name="T5" fmla="*/ 122 h 152"/>
                <a:gd name="T6" fmla="*/ 98 w 146"/>
                <a:gd name="T7" fmla="*/ 152 h 152"/>
                <a:gd name="T8" fmla="*/ 146 w 146"/>
                <a:gd name="T9" fmla="*/ 106 h 152"/>
                <a:gd name="T10" fmla="*/ 136 w 146"/>
                <a:gd name="T11" fmla="*/ 26 h 152"/>
              </a:gdLst>
              <a:ahLst/>
              <a:cxnLst>
                <a:cxn ang="0">
                  <a:pos x="T0" y="T1"/>
                </a:cxn>
                <a:cxn ang="0">
                  <a:pos x="T2" y="T3"/>
                </a:cxn>
                <a:cxn ang="0">
                  <a:pos x="T4" y="T5"/>
                </a:cxn>
                <a:cxn ang="0">
                  <a:pos x="T6" y="T7"/>
                </a:cxn>
                <a:cxn ang="0">
                  <a:pos x="T8" y="T9"/>
                </a:cxn>
                <a:cxn ang="0">
                  <a:pos x="T10" y="T11"/>
                </a:cxn>
              </a:cxnLst>
              <a:rect l="0" t="0" r="r" b="b"/>
              <a:pathLst>
                <a:path w="146" h="152">
                  <a:moveTo>
                    <a:pt x="60" y="0"/>
                  </a:moveTo>
                  <a:lnTo>
                    <a:pt x="0" y="58"/>
                  </a:lnTo>
                  <a:lnTo>
                    <a:pt x="4" y="122"/>
                  </a:lnTo>
                  <a:lnTo>
                    <a:pt x="98" y="152"/>
                  </a:lnTo>
                  <a:lnTo>
                    <a:pt x="146" y="106"/>
                  </a:lnTo>
                  <a:lnTo>
                    <a:pt x="136" y="26"/>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5" name="Freeform 526">
              <a:extLst>
                <a:ext uri="{FF2B5EF4-FFF2-40B4-BE49-F238E27FC236}">
                  <a16:creationId xmlns:a16="http://schemas.microsoft.com/office/drawing/2014/main" id="{D6C43A22-00BF-44B8-A77F-21E1295CA660}"/>
                </a:ext>
              </a:extLst>
            </p:cNvPr>
            <p:cNvSpPr>
              <a:spLocks/>
            </p:cNvSpPr>
            <p:nvPr/>
          </p:nvSpPr>
          <p:spPr bwMode="auto">
            <a:xfrm>
              <a:off x="5924" y="4519"/>
              <a:ext cx="224" cy="60"/>
            </a:xfrm>
            <a:custGeom>
              <a:avLst/>
              <a:gdLst>
                <a:gd name="T0" fmla="*/ 224 w 224"/>
                <a:gd name="T1" fmla="*/ 36 h 60"/>
                <a:gd name="T2" fmla="*/ 144 w 224"/>
                <a:gd name="T3" fmla="*/ 0 h 60"/>
                <a:gd name="T4" fmla="*/ 78 w 224"/>
                <a:gd name="T5" fmla="*/ 60 h 60"/>
                <a:gd name="T6" fmla="*/ 0 w 224"/>
                <a:gd name="T7" fmla="*/ 36 h 60"/>
              </a:gdLst>
              <a:ahLst/>
              <a:cxnLst>
                <a:cxn ang="0">
                  <a:pos x="T0" y="T1"/>
                </a:cxn>
                <a:cxn ang="0">
                  <a:pos x="T2" y="T3"/>
                </a:cxn>
                <a:cxn ang="0">
                  <a:pos x="T4" y="T5"/>
                </a:cxn>
                <a:cxn ang="0">
                  <a:pos x="T6" y="T7"/>
                </a:cxn>
              </a:cxnLst>
              <a:rect l="0" t="0" r="r" b="b"/>
              <a:pathLst>
                <a:path w="224" h="60">
                  <a:moveTo>
                    <a:pt x="224" y="36"/>
                  </a:moveTo>
                  <a:lnTo>
                    <a:pt x="144" y="0"/>
                  </a:lnTo>
                  <a:lnTo>
                    <a:pt x="78" y="60"/>
                  </a:lnTo>
                  <a:lnTo>
                    <a:pt x="0" y="36"/>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6" name="Freeform 527">
              <a:extLst>
                <a:ext uri="{FF2B5EF4-FFF2-40B4-BE49-F238E27FC236}">
                  <a16:creationId xmlns:a16="http://schemas.microsoft.com/office/drawing/2014/main" id="{C2DD5948-2EED-6F4A-C447-3ED508DCF328}"/>
                </a:ext>
              </a:extLst>
            </p:cNvPr>
            <p:cNvSpPr>
              <a:spLocks/>
            </p:cNvSpPr>
            <p:nvPr/>
          </p:nvSpPr>
          <p:spPr bwMode="auto">
            <a:xfrm>
              <a:off x="6014" y="4587"/>
              <a:ext cx="92" cy="72"/>
            </a:xfrm>
            <a:custGeom>
              <a:avLst/>
              <a:gdLst>
                <a:gd name="T0" fmla="*/ 0 w 92"/>
                <a:gd name="T1" fmla="*/ 0 h 72"/>
                <a:gd name="T2" fmla="*/ 22 w 92"/>
                <a:gd name="T3" fmla="*/ 68 h 72"/>
                <a:gd name="T4" fmla="*/ 92 w 92"/>
                <a:gd name="T5" fmla="*/ 72 h 72"/>
              </a:gdLst>
              <a:ahLst/>
              <a:cxnLst>
                <a:cxn ang="0">
                  <a:pos x="T0" y="T1"/>
                </a:cxn>
                <a:cxn ang="0">
                  <a:pos x="T2" y="T3"/>
                </a:cxn>
                <a:cxn ang="0">
                  <a:pos x="T4" y="T5"/>
                </a:cxn>
              </a:cxnLst>
              <a:rect l="0" t="0" r="r" b="b"/>
              <a:pathLst>
                <a:path w="92" h="72">
                  <a:moveTo>
                    <a:pt x="0" y="0"/>
                  </a:moveTo>
                  <a:lnTo>
                    <a:pt x="22" y="68"/>
                  </a:lnTo>
                  <a:lnTo>
                    <a:pt x="92" y="72"/>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7" name="Freeform 528">
              <a:extLst>
                <a:ext uri="{FF2B5EF4-FFF2-40B4-BE49-F238E27FC236}">
                  <a16:creationId xmlns:a16="http://schemas.microsoft.com/office/drawing/2014/main" id="{71681566-7B54-DB5A-2C45-0B39299F6719}"/>
                </a:ext>
              </a:extLst>
            </p:cNvPr>
            <p:cNvSpPr>
              <a:spLocks/>
            </p:cNvSpPr>
            <p:nvPr/>
          </p:nvSpPr>
          <p:spPr bwMode="auto">
            <a:xfrm>
              <a:off x="5976" y="4669"/>
              <a:ext cx="346" cy="402"/>
            </a:xfrm>
            <a:custGeom>
              <a:avLst/>
              <a:gdLst>
                <a:gd name="T0" fmla="*/ 126 w 346"/>
                <a:gd name="T1" fmla="*/ 12 h 402"/>
                <a:gd name="T2" fmla="*/ 48 w 346"/>
                <a:gd name="T3" fmla="*/ 0 h 402"/>
                <a:gd name="T4" fmla="*/ 0 w 346"/>
                <a:gd name="T5" fmla="*/ 68 h 402"/>
                <a:gd name="T6" fmla="*/ 48 w 346"/>
                <a:gd name="T7" fmla="*/ 146 h 402"/>
                <a:gd name="T8" fmla="*/ 0 w 346"/>
                <a:gd name="T9" fmla="*/ 226 h 402"/>
                <a:gd name="T10" fmla="*/ 68 w 346"/>
                <a:gd name="T11" fmla="*/ 298 h 402"/>
                <a:gd name="T12" fmla="*/ 36 w 346"/>
                <a:gd name="T13" fmla="*/ 386 h 402"/>
                <a:gd name="T14" fmla="*/ 112 w 346"/>
                <a:gd name="T15" fmla="*/ 350 h 402"/>
                <a:gd name="T16" fmla="*/ 196 w 346"/>
                <a:gd name="T17" fmla="*/ 382 h 402"/>
                <a:gd name="T18" fmla="*/ 216 w 346"/>
                <a:gd name="T19" fmla="*/ 402 h 402"/>
                <a:gd name="T20" fmla="*/ 298 w 346"/>
                <a:gd name="T21" fmla="*/ 400 h 402"/>
                <a:gd name="T22" fmla="*/ 346 w 346"/>
                <a:gd name="T23" fmla="*/ 35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02">
                  <a:moveTo>
                    <a:pt x="126" y="12"/>
                  </a:moveTo>
                  <a:lnTo>
                    <a:pt x="48" y="0"/>
                  </a:lnTo>
                  <a:lnTo>
                    <a:pt x="0" y="68"/>
                  </a:lnTo>
                  <a:lnTo>
                    <a:pt x="48" y="146"/>
                  </a:lnTo>
                  <a:lnTo>
                    <a:pt x="0" y="226"/>
                  </a:lnTo>
                  <a:lnTo>
                    <a:pt x="68" y="298"/>
                  </a:lnTo>
                  <a:lnTo>
                    <a:pt x="36" y="386"/>
                  </a:lnTo>
                  <a:lnTo>
                    <a:pt x="112" y="350"/>
                  </a:lnTo>
                  <a:lnTo>
                    <a:pt x="196" y="382"/>
                  </a:lnTo>
                  <a:lnTo>
                    <a:pt x="216" y="402"/>
                  </a:lnTo>
                  <a:lnTo>
                    <a:pt x="298" y="400"/>
                  </a:lnTo>
                  <a:lnTo>
                    <a:pt x="346" y="354"/>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8" name="Freeform 529">
              <a:extLst>
                <a:ext uri="{FF2B5EF4-FFF2-40B4-BE49-F238E27FC236}">
                  <a16:creationId xmlns:a16="http://schemas.microsoft.com/office/drawing/2014/main" id="{B4B5EAF3-FA3E-CA02-0EED-5060CE7E285B}"/>
                </a:ext>
              </a:extLst>
            </p:cNvPr>
            <p:cNvSpPr>
              <a:spLocks/>
            </p:cNvSpPr>
            <p:nvPr/>
          </p:nvSpPr>
          <p:spPr bwMode="auto">
            <a:xfrm>
              <a:off x="6182" y="4997"/>
              <a:ext cx="128" cy="42"/>
            </a:xfrm>
            <a:custGeom>
              <a:avLst/>
              <a:gdLst>
                <a:gd name="T0" fmla="*/ 0 w 128"/>
                <a:gd name="T1" fmla="*/ 42 h 42"/>
                <a:gd name="T2" fmla="*/ 54 w 128"/>
                <a:gd name="T3" fmla="*/ 0 h 42"/>
                <a:gd name="T4" fmla="*/ 128 w 128"/>
                <a:gd name="T5" fmla="*/ 38 h 42"/>
              </a:gdLst>
              <a:ahLst/>
              <a:cxnLst>
                <a:cxn ang="0">
                  <a:pos x="T0" y="T1"/>
                </a:cxn>
                <a:cxn ang="0">
                  <a:pos x="T2" y="T3"/>
                </a:cxn>
                <a:cxn ang="0">
                  <a:pos x="T4" y="T5"/>
                </a:cxn>
              </a:cxnLst>
              <a:rect l="0" t="0" r="r" b="b"/>
              <a:pathLst>
                <a:path w="128" h="42">
                  <a:moveTo>
                    <a:pt x="0" y="42"/>
                  </a:moveTo>
                  <a:lnTo>
                    <a:pt x="54" y="0"/>
                  </a:lnTo>
                  <a:lnTo>
                    <a:pt x="128" y="38"/>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19" name="Freeform 530">
              <a:extLst>
                <a:ext uri="{FF2B5EF4-FFF2-40B4-BE49-F238E27FC236}">
                  <a16:creationId xmlns:a16="http://schemas.microsoft.com/office/drawing/2014/main" id="{CC21B852-88EC-9046-75D5-CF4ACD15D1D6}"/>
                </a:ext>
              </a:extLst>
            </p:cNvPr>
            <p:cNvSpPr>
              <a:spLocks/>
            </p:cNvSpPr>
            <p:nvPr/>
          </p:nvSpPr>
          <p:spPr bwMode="auto">
            <a:xfrm>
              <a:off x="5750" y="4893"/>
              <a:ext cx="210" cy="166"/>
            </a:xfrm>
            <a:custGeom>
              <a:avLst/>
              <a:gdLst>
                <a:gd name="T0" fmla="*/ 210 w 210"/>
                <a:gd name="T1" fmla="*/ 6 h 166"/>
                <a:gd name="T2" fmla="*/ 158 w 210"/>
                <a:gd name="T3" fmla="*/ 36 h 166"/>
                <a:gd name="T4" fmla="*/ 78 w 210"/>
                <a:gd name="T5" fmla="*/ 0 h 166"/>
                <a:gd name="T6" fmla="*/ 12 w 210"/>
                <a:gd name="T7" fmla="*/ 30 h 166"/>
                <a:gd name="T8" fmla="*/ 0 w 210"/>
                <a:gd name="T9" fmla="*/ 130 h 166"/>
                <a:gd name="T10" fmla="*/ 62 w 210"/>
                <a:gd name="T11" fmla="*/ 166 h 166"/>
              </a:gdLst>
              <a:ahLst/>
              <a:cxnLst>
                <a:cxn ang="0">
                  <a:pos x="T0" y="T1"/>
                </a:cxn>
                <a:cxn ang="0">
                  <a:pos x="T2" y="T3"/>
                </a:cxn>
                <a:cxn ang="0">
                  <a:pos x="T4" y="T5"/>
                </a:cxn>
                <a:cxn ang="0">
                  <a:pos x="T6" y="T7"/>
                </a:cxn>
                <a:cxn ang="0">
                  <a:pos x="T8" y="T9"/>
                </a:cxn>
                <a:cxn ang="0">
                  <a:pos x="T10" y="T11"/>
                </a:cxn>
              </a:cxnLst>
              <a:rect l="0" t="0" r="r" b="b"/>
              <a:pathLst>
                <a:path w="210" h="166">
                  <a:moveTo>
                    <a:pt x="210" y="6"/>
                  </a:moveTo>
                  <a:lnTo>
                    <a:pt x="158" y="36"/>
                  </a:lnTo>
                  <a:lnTo>
                    <a:pt x="78" y="0"/>
                  </a:lnTo>
                  <a:lnTo>
                    <a:pt x="12" y="30"/>
                  </a:lnTo>
                  <a:lnTo>
                    <a:pt x="0" y="130"/>
                  </a:lnTo>
                  <a:lnTo>
                    <a:pt x="62" y="166"/>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0" name="Freeform 531">
              <a:extLst>
                <a:ext uri="{FF2B5EF4-FFF2-40B4-BE49-F238E27FC236}">
                  <a16:creationId xmlns:a16="http://schemas.microsoft.com/office/drawing/2014/main" id="{4FADE781-D547-702B-520F-7A0FCFB686A3}"/>
                </a:ext>
              </a:extLst>
            </p:cNvPr>
            <p:cNvSpPr>
              <a:spLocks/>
            </p:cNvSpPr>
            <p:nvPr/>
          </p:nvSpPr>
          <p:spPr bwMode="auto">
            <a:xfrm>
              <a:off x="5622" y="4875"/>
              <a:ext cx="130" cy="92"/>
            </a:xfrm>
            <a:custGeom>
              <a:avLst/>
              <a:gdLst>
                <a:gd name="T0" fmla="*/ 130 w 130"/>
                <a:gd name="T1" fmla="*/ 38 h 92"/>
                <a:gd name="T2" fmla="*/ 66 w 130"/>
                <a:gd name="T3" fmla="*/ 0 h 92"/>
                <a:gd name="T4" fmla="*/ 10 w 130"/>
                <a:gd name="T5" fmla="*/ 24 h 92"/>
                <a:gd name="T6" fmla="*/ 0 w 130"/>
                <a:gd name="T7" fmla="*/ 92 h 92"/>
              </a:gdLst>
              <a:ahLst/>
              <a:cxnLst>
                <a:cxn ang="0">
                  <a:pos x="T0" y="T1"/>
                </a:cxn>
                <a:cxn ang="0">
                  <a:pos x="T2" y="T3"/>
                </a:cxn>
                <a:cxn ang="0">
                  <a:pos x="T4" y="T5"/>
                </a:cxn>
                <a:cxn ang="0">
                  <a:pos x="T6" y="T7"/>
                </a:cxn>
              </a:cxnLst>
              <a:rect l="0" t="0" r="r" b="b"/>
              <a:pathLst>
                <a:path w="130" h="92">
                  <a:moveTo>
                    <a:pt x="130" y="38"/>
                  </a:moveTo>
                  <a:lnTo>
                    <a:pt x="66" y="0"/>
                  </a:lnTo>
                  <a:lnTo>
                    <a:pt x="10" y="24"/>
                  </a:lnTo>
                  <a:lnTo>
                    <a:pt x="0" y="92"/>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1" name="Freeform 532">
              <a:extLst>
                <a:ext uri="{FF2B5EF4-FFF2-40B4-BE49-F238E27FC236}">
                  <a16:creationId xmlns:a16="http://schemas.microsoft.com/office/drawing/2014/main" id="{0B3915DB-6136-23F6-590A-BD6CA60F40E2}"/>
                </a:ext>
              </a:extLst>
            </p:cNvPr>
            <p:cNvSpPr>
              <a:spLocks/>
            </p:cNvSpPr>
            <p:nvPr/>
          </p:nvSpPr>
          <p:spPr bwMode="auto">
            <a:xfrm>
              <a:off x="5556" y="4779"/>
              <a:ext cx="68" cy="104"/>
            </a:xfrm>
            <a:custGeom>
              <a:avLst/>
              <a:gdLst>
                <a:gd name="T0" fmla="*/ 68 w 68"/>
                <a:gd name="T1" fmla="*/ 104 h 104"/>
                <a:gd name="T2" fmla="*/ 16 w 68"/>
                <a:gd name="T3" fmla="*/ 64 h 104"/>
                <a:gd name="T4" fmla="*/ 0 w 68"/>
                <a:gd name="T5" fmla="*/ 0 h 104"/>
              </a:gdLst>
              <a:ahLst/>
              <a:cxnLst>
                <a:cxn ang="0">
                  <a:pos x="T0" y="T1"/>
                </a:cxn>
                <a:cxn ang="0">
                  <a:pos x="T2" y="T3"/>
                </a:cxn>
                <a:cxn ang="0">
                  <a:pos x="T4" y="T5"/>
                </a:cxn>
              </a:cxnLst>
              <a:rect l="0" t="0" r="r" b="b"/>
              <a:pathLst>
                <a:path w="68" h="104">
                  <a:moveTo>
                    <a:pt x="68" y="104"/>
                  </a:moveTo>
                  <a:lnTo>
                    <a:pt x="16" y="64"/>
                  </a:lnTo>
                  <a:lnTo>
                    <a:pt x="0" y="0"/>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2" name="Freeform 533">
              <a:extLst>
                <a:ext uri="{FF2B5EF4-FFF2-40B4-BE49-F238E27FC236}">
                  <a16:creationId xmlns:a16="http://schemas.microsoft.com/office/drawing/2014/main" id="{8625BD53-1DB0-65E6-1DF0-778AC8C56020}"/>
                </a:ext>
              </a:extLst>
            </p:cNvPr>
            <p:cNvSpPr>
              <a:spLocks/>
            </p:cNvSpPr>
            <p:nvPr/>
          </p:nvSpPr>
          <p:spPr bwMode="auto">
            <a:xfrm>
              <a:off x="5510" y="4843"/>
              <a:ext cx="54" cy="76"/>
            </a:xfrm>
            <a:custGeom>
              <a:avLst/>
              <a:gdLst>
                <a:gd name="T0" fmla="*/ 54 w 54"/>
                <a:gd name="T1" fmla="*/ 4 h 76"/>
                <a:gd name="T2" fmla="*/ 2 w 54"/>
                <a:gd name="T3" fmla="*/ 0 h 76"/>
                <a:gd name="T4" fmla="*/ 0 w 54"/>
                <a:gd name="T5" fmla="*/ 76 h 76"/>
              </a:gdLst>
              <a:ahLst/>
              <a:cxnLst>
                <a:cxn ang="0">
                  <a:pos x="T0" y="T1"/>
                </a:cxn>
                <a:cxn ang="0">
                  <a:pos x="T2" y="T3"/>
                </a:cxn>
                <a:cxn ang="0">
                  <a:pos x="T4" y="T5"/>
                </a:cxn>
              </a:cxnLst>
              <a:rect l="0" t="0" r="r" b="b"/>
              <a:pathLst>
                <a:path w="54" h="76">
                  <a:moveTo>
                    <a:pt x="54" y="4"/>
                  </a:moveTo>
                  <a:lnTo>
                    <a:pt x="2" y="0"/>
                  </a:lnTo>
                  <a:lnTo>
                    <a:pt x="0" y="76"/>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3" name="Freeform 534">
              <a:extLst>
                <a:ext uri="{FF2B5EF4-FFF2-40B4-BE49-F238E27FC236}">
                  <a16:creationId xmlns:a16="http://schemas.microsoft.com/office/drawing/2014/main" id="{C345E3CA-D391-4368-9624-D41875D9D11E}"/>
                </a:ext>
              </a:extLst>
            </p:cNvPr>
            <p:cNvSpPr>
              <a:spLocks/>
            </p:cNvSpPr>
            <p:nvPr/>
          </p:nvSpPr>
          <p:spPr bwMode="auto">
            <a:xfrm>
              <a:off x="5328" y="4809"/>
              <a:ext cx="164" cy="98"/>
            </a:xfrm>
            <a:custGeom>
              <a:avLst/>
              <a:gdLst>
                <a:gd name="T0" fmla="*/ 164 w 164"/>
                <a:gd name="T1" fmla="*/ 34 h 98"/>
                <a:gd name="T2" fmla="*/ 126 w 164"/>
                <a:gd name="T3" fmla="*/ 14 h 98"/>
                <a:gd name="T4" fmla="*/ 88 w 164"/>
                <a:gd name="T5" fmla="*/ 24 h 98"/>
                <a:gd name="T6" fmla="*/ 48 w 164"/>
                <a:gd name="T7" fmla="*/ 0 h 98"/>
                <a:gd name="T8" fmla="*/ 0 w 164"/>
                <a:gd name="T9" fmla="*/ 54 h 98"/>
                <a:gd name="T10" fmla="*/ 26 w 164"/>
                <a:gd name="T11" fmla="*/ 98 h 98"/>
              </a:gdLst>
              <a:ahLst/>
              <a:cxnLst>
                <a:cxn ang="0">
                  <a:pos x="T0" y="T1"/>
                </a:cxn>
                <a:cxn ang="0">
                  <a:pos x="T2" y="T3"/>
                </a:cxn>
                <a:cxn ang="0">
                  <a:pos x="T4" y="T5"/>
                </a:cxn>
                <a:cxn ang="0">
                  <a:pos x="T6" y="T7"/>
                </a:cxn>
                <a:cxn ang="0">
                  <a:pos x="T8" y="T9"/>
                </a:cxn>
                <a:cxn ang="0">
                  <a:pos x="T10" y="T11"/>
                </a:cxn>
              </a:cxnLst>
              <a:rect l="0" t="0" r="r" b="b"/>
              <a:pathLst>
                <a:path w="164" h="98">
                  <a:moveTo>
                    <a:pt x="164" y="34"/>
                  </a:moveTo>
                  <a:lnTo>
                    <a:pt x="126" y="14"/>
                  </a:lnTo>
                  <a:lnTo>
                    <a:pt x="88" y="24"/>
                  </a:lnTo>
                  <a:lnTo>
                    <a:pt x="48" y="0"/>
                  </a:lnTo>
                  <a:lnTo>
                    <a:pt x="0" y="54"/>
                  </a:lnTo>
                  <a:lnTo>
                    <a:pt x="26" y="98"/>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4" name="Freeform 535">
              <a:extLst>
                <a:ext uri="{FF2B5EF4-FFF2-40B4-BE49-F238E27FC236}">
                  <a16:creationId xmlns:a16="http://schemas.microsoft.com/office/drawing/2014/main" id="{F2E03193-45EA-611A-5139-FAB4D68B15C0}"/>
                </a:ext>
              </a:extLst>
            </p:cNvPr>
            <p:cNvSpPr>
              <a:spLocks/>
            </p:cNvSpPr>
            <p:nvPr/>
          </p:nvSpPr>
          <p:spPr bwMode="auto">
            <a:xfrm>
              <a:off x="4572" y="4623"/>
              <a:ext cx="576" cy="94"/>
            </a:xfrm>
            <a:custGeom>
              <a:avLst/>
              <a:gdLst>
                <a:gd name="T0" fmla="*/ 576 w 576"/>
                <a:gd name="T1" fmla="*/ 94 h 94"/>
                <a:gd name="T2" fmla="*/ 500 w 576"/>
                <a:gd name="T3" fmla="*/ 88 h 94"/>
                <a:gd name="T4" fmla="*/ 456 w 576"/>
                <a:gd name="T5" fmla="*/ 56 h 94"/>
                <a:gd name="T6" fmla="*/ 382 w 576"/>
                <a:gd name="T7" fmla="*/ 64 h 94"/>
                <a:gd name="T8" fmla="*/ 326 w 576"/>
                <a:gd name="T9" fmla="*/ 40 h 94"/>
                <a:gd name="T10" fmla="*/ 256 w 576"/>
                <a:gd name="T11" fmla="*/ 48 h 94"/>
                <a:gd name="T12" fmla="*/ 240 w 576"/>
                <a:gd name="T13" fmla="*/ 16 h 94"/>
                <a:gd name="T14" fmla="*/ 122 w 576"/>
                <a:gd name="T15" fmla="*/ 18 h 94"/>
                <a:gd name="T16" fmla="*/ 92 w 576"/>
                <a:gd name="T17" fmla="*/ 12 h 94"/>
                <a:gd name="T18" fmla="*/ 74 w 576"/>
                <a:gd name="T19" fmla="*/ 0 h 94"/>
                <a:gd name="T20" fmla="*/ 6 w 576"/>
                <a:gd name="T21" fmla="*/ 28 h 94"/>
                <a:gd name="T22" fmla="*/ 0 w 576"/>
                <a:gd name="T2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6" h="94">
                  <a:moveTo>
                    <a:pt x="576" y="94"/>
                  </a:moveTo>
                  <a:lnTo>
                    <a:pt x="500" y="88"/>
                  </a:lnTo>
                  <a:lnTo>
                    <a:pt x="456" y="56"/>
                  </a:lnTo>
                  <a:lnTo>
                    <a:pt x="382" y="64"/>
                  </a:lnTo>
                  <a:lnTo>
                    <a:pt x="326" y="40"/>
                  </a:lnTo>
                  <a:lnTo>
                    <a:pt x="256" y="48"/>
                  </a:lnTo>
                  <a:lnTo>
                    <a:pt x="240" y="16"/>
                  </a:lnTo>
                  <a:lnTo>
                    <a:pt x="122" y="18"/>
                  </a:lnTo>
                  <a:lnTo>
                    <a:pt x="92" y="12"/>
                  </a:lnTo>
                  <a:lnTo>
                    <a:pt x="74" y="0"/>
                  </a:lnTo>
                  <a:lnTo>
                    <a:pt x="6" y="28"/>
                  </a:lnTo>
                  <a:lnTo>
                    <a:pt x="0" y="88"/>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5" name="Line 536">
              <a:extLst>
                <a:ext uri="{FF2B5EF4-FFF2-40B4-BE49-F238E27FC236}">
                  <a16:creationId xmlns:a16="http://schemas.microsoft.com/office/drawing/2014/main" id="{5341A48E-C5BB-4B86-BADE-9C0B5D06FE95}"/>
                </a:ext>
              </a:extLst>
            </p:cNvPr>
            <p:cNvSpPr>
              <a:spLocks noChangeShapeType="1"/>
            </p:cNvSpPr>
            <p:nvPr/>
          </p:nvSpPr>
          <p:spPr bwMode="auto">
            <a:xfrm flipH="1">
              <a:off x="4812" y="4687"/>
              <a:ext cx="6" cy="36"/>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6" name="Line 537">
              <a:extLst>
                <a:ext uri="{FF2B5EF4-FFF2-40B4-BE49-F238E27FC236}">
                  <a16:creationId xmlns:a16="http://schemas.microsoft.com/office/drawing/2014/main" id="{EEB96EA7-89A4-028A-DA18-085CC0421128}"/>
                </a:ext>
              </a:extLst>
            </p:cNvPr>
            <p:cNvSpPr>
              <a:spLocks noChangeShapeType="1"/>
            </p:cNvSpPr>
            <p:nvPr/>
          </p:nvSpPr>
          <p:spPr bwMode="auto">
            <a:xfrm flipH="1">
              <a:off x="4816" y="4583"/>
              <a:ext cx="8" cy="34"/>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7" name="Line 538">
              <a:extLst>
                <a:ext uri="{FF2B5EF4-FFF2-40B4-BE49-F238E27FC236}">
                  <a16:creationId xmlns:a16="http://schemas.microsoft.com/office/drawing/2014/main" id="{A470896D-1CDC-A2CE-411B-6CF59E04E553}"/>
                </a:ext>
              </a:extLst>
            </p:cNvPr>
            <p:cNvSpPr>
              <a:spLocks noChangeShapeType="1"/>
            </p:cNvSpPr>
            <p:nvPr/>
          </p:nvSpPr>
          <p:spPr bwMode="auto">
            <a:xfrm flipH="1">
              <a:off x="5028" y="4635"/>
              <a:ext cx="16" cy="38"/>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8" name="Line 539">
              <a:extLst>
                <a:ext uri="{FF2B5EF4-FFF2-40B4-BE49-F238E27FC236}">
                  <a16:creationId xmlns:a16="http://schemas.microsoft.com/office/drawing/2014/main" id="{D341E068-CA1E-EF7A-B7D2-475049CE3CC0}"/>
                </a:ext>
              </a:extLst>
            </p:cNvPr>
            <p:cNvSpPr>
              <a:spLocks noChangeShapeType="1"/>
            </p:cNvSpPr>
            <p:nvPr/>
          </p:nvSpPr>
          <p:spPr bwMode="auto">
            <a:xfrm flipH="1">
              <a:off x="5880" y="4553"/>
              <a:ext cx="26" cy="56"/>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29" name="Line 540">
              <a:extLst>
                <a:ext uri="{FF2B5EF4-FFF2-40B4-BE49-F238E27FC236}">
                  <a16:creationId xmlns:a16="http://schemas.microsoft.com/office/drawing/2014/main" id="{D0663238-65E8-6F4D-05F9-BA507AE094BF}"/>
                </a:ext>
              </a:extLst>
            </p:cNvPr>
            <p:cNvSpPr>
              <a:spLocks noChangeShapeType="1"/>
            </p:cNvSpPr>
            <p:nvPr/>
          </p:nvSpPr>
          <p:spPr bwMode="auto">
            <a:xfrm>
              <a:off x="6162" y="4559"/>
              <a:ext cx="10" cy="48"/>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0" name="Line 541">
              <a:extLst>
                <a:ext uri="{FF2B5EF4-FFF2-40B4-BE49-F238E27FC236}">
                  <a16:creationId xmlns:a16="http://schemas.microsoft.com/office/drawing/2014/main" id="{BA15476E-EE19-0215-B776-A11726D2BF56}"/>
                </a:ext>
              </a:extLst>
            </p:cNvPr>
            <p:cNvSpPr>
              <a:spLocks noChangeShapeType="1"/>
            </p:cNvSpPr>
            <p:nvPr/>
          </p:nvSpPr>
          <p:spPr bwMode="auto">
            <a:xfrm flipV="1">
              <a:off x="6220" y="4349"/>
              <a:ext cx="44" cy="30"/>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1" name="Line 542">
              <a:extLst>
                <a:ext uri="{FF2B5EF4-FFF2-40B4-BE49-F238E27FC236}">
                  <a16:creationId xmlns:a16="http://schemas.microsoft.com/office/drawing/2014/main" id="{39356945-F955-A9FF-0DB9-4567D493EDEA}"/>
                </a:ext>
              </a:extLst>
            </p:cNvPr>
            <p:cNvSpPr>
              <a:spLocks noChangeShapeType="1"/>
            </p:cNvSpPr>
            <p:nvPr/>
          </p:nvSpPr>
          <p:spPr bwMode="auto">
            <a:xfrm>
              <a:off x="6160" y="4161"/>
              <a:ext cx="20" cy="42"/>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2" name="Freeform 543">
              <a:extLst>
                <a:ext uri="{FF2B5EF4-FFF2-40B4-BE49-F238E27FC236}">
                  <a16:creationId xmlns:a16="http://schemas.microsoft.com/office/drawing/2014/main" id="{0DF42534-0280-8B23-B91B-A5574CF6BFC9}"/>
                </a:ext>
              </a:extLst>
            </p:cNvPr>
            <p:cNvSpPr>
              <a:spLocks/>
            </p:cNvSpPr>
            <p:nvPr/>
          </p:nvSpPr>
          <p:spPr bwMode="auto">
            <a:xfrm>
              <a:off x="4436" y="4623"/>
              <a:ext cx="74" cy="94"/>
            </a:xfrm>
            <a:custGeom>
              <a:avLst/>
              <a:gdLst>
                <a:gd name="T0" fmla="*/ 74 w 74"/>
                <a:gd name="T1" fmla="*/ 0 h 94"/>
                <a:gd name="T2" fmla="*/ 0 w 74"/>
                <a:gd name="T3" fmla="*/ 36 h 94"/>
                <a:gd name="T4" fmla="*/ 4 w 74"/>
                <a:gd name="T5" fmla="*/ 94 h 94"/>
              </a:gdLst>
              <a:ahLst/>
              <a:cxnLst>
                <a:cxn ang="0">
                  <a:pos x="T0" y="T1"/>
                </a:cxn>
                <a:cxn ang="0">
                  <a:pos x="T2" y="T3"/>
                </a:cxn>
                <a:cxn ang="0">
                  <a:pos x="T4" y="T5"/>
                </a:cxn>
              </a:cxnLst>
              <a:rect l="0" t="0" r="r" b="b"/>
              <a:pathLst>
                <a:path w="74" h="94">
                  <a:moveTo>
                    <a:pt x="74" y="0"/>
                  </a:moveTo>
                  <a:lnTo>
                    <a:pt x="0" y="36"/>
                  </a:lnTo>
                  <a:lnTo>
                    <a:pt x="4" y="94"/>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3" name="Freeform 544">
              <a:extLst>
                <a:ext uri="{FF2B5EF4-FFF2-40B4-BE49-F238E27FC236}">
                  <a16:creationId xmlns:a16="http://schemas.microsoft.com/office/drawing/2014/main" id="{5B0A4D57-7971-D7A8-57E6-1FF00FAB8A0C}"/>
                </a:ext>
              </a:extLst>
            </p:cNvPr>
            <p:cNvSpPr>
              <a:spLocks/>
            </p:cNvSpPr>
            <p:nvPr/>
          </p:nvSpPr>
          <p:spPr bwMode="auto">
            <a:xfrm>
              <a:off x="4376" y="4563"/>
              <a:ext cx="48" cy="88"/>
            </a:xfrm>
            <a:custGeom>
              <a:avLst/>
              <a:gdLst>
                <a:gd name="T0" fmla="*/ 48 w 48"/>
                <a:gd name="T1" fmla="*/ 88 h 88"/>
                <a:gd name="T2" fmla="*/ 2 w 48"/>
                <a:gd name="T3" fmla="*/ 58 h 88"/>
                <a:gd name="T4" fmla="*/ 0 w 48"/>
                <a:gd name="T5" fmla="*/ 0 h 88"/>
              </a:gdLst>
              <a:ahLst/>
              <a:cxnLst>
                <a:cxn ang="0">
                  <a:pos x="T0" y="T1"/>
                </a:cxn>
                <a:cxn ang="0">
                  <a:pos x="T2" y="T3"/>
                </a:cxn>
                <a:cxn ang="0">
                  <a:pos x="T4" y="T5"/>
                </a:cxn>
              </a:cxnLst>
              <a:rect l="0" t="0" r="r" b="b"/>
              <a:pathLst>
                <a:path w="48" h="88">
                  <a:moveTo>
                    <a:pt x="48" y="88"/>
                  </a:moveTo>
                  <a:lnTo>
                    <a:pt x="2" y="58"/>
                  </a:lnTo>
                  <a:lnTo>
                    <a:pt x="0" y="0"/>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4" name="Freeform 545">
              <a:extLst>
                <a:ext uri="{FF2B5EF4-FFF2-40B4-BE49-F238E27FC236}">
                  <a16:creationId xmlns:a16="http://schemas.microsoft.com/office/drawing/2014/main" id="{499B0FCB-4E7B-3AC6-D123-FE77732E358F}"/>
                </a:ext>
              </a:extLst>
            </p:cNvPr>
            <p:cNvSpPr>
              <a:spLocks/>
            </p:cNvSpPr>
            <p:nvPr/>
          </p:nvSpPr>
          <p:spPr bwMode="auto">
            <a:xfrm>
              <a:off x="4200" y="4623"/>
              <a:ext cx="166" cy="170"/>
            </a:xfrm>
            <a:custGeom>
              <a:avLst/>
              <a:gdLst>
                <a:gd name="T0" fmla="*/ 166 w 166"/>
                <a:gd name="T1" fmla="*/ 0 h 170"/>
                <a:gd name="T2" fmla="*/ 108 w 166"/>
                <a:gd name="T3" fmla="*/ 28 h 170"/>
                <a:gd name="T4" fmla="*/ 82 w 166"/>
                <a:gd name="T5" fmla="*/ 100 h 170"/>
                <a:gd name="T6" fmla="*/ 0 w 166"/>
                <a:gd name="T7" fmla="*/ 112 h 170"/>
                <a:gd name="T8" fmla="*/ 0 w 166"/>
                <a:gd name="T9" fmla="*/ 170 h 170"/>
              </a:gdLst>
              <a:ahLst/>
              <a:cxnLst>
                <a:cxn ang="0">
                  <a:pos x="T0" y="T1"/>
                </a:cxn>
                <a:cxn ang="0">
                  <a:pos x="T2" y="T3"/>
                </a:cxn>
                <a:cxn ang="0">
                  <a:pos x="T4" y="T5"/>
                </a:cxn>
                <a:cxn ang="0">
                  <a:pos x="T6" y="T7"/>
                </a:cxn>
                <a:cxn ang="0">
                  <a:pos x="T8" y="T9"/>
                </a:cxn>
              </a:cxnLst>
              <a:rect l="0" t="0" r="r" b="b"/>
              <a:pathLst>
                <a:path w="166" h="170">
                  <a:moveTo>
                    <a:pt x="166" y="0"/>
                  </a:moveTo>
                  <a:lnTo>
                    <a:pt x="108" y="28"/>
                  </a:lnTo>
                  <a:lnTo>
                    <a:pt x="82" y="100"/>
                  </a:lnTo>
                  <a:lnTo>
                    <a:pt x="0" y="112"/>
                  </a:lnTo>
                  <a:lnTo>
                    <a:pt x="0" y="170"/>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5" name="Freeform 546">
              <a:extLst>
                <a:ext uri="{FF2B5EF4-FFF2-40B4-BE49-F238E27FC236}">
                  <a16:creationId xmlns:a16="http://schemas.microsoft.com/office/drawing/2014/main" id="{13D53E1B-53DE-6032-3E2E-8081B243EB11}"/>
                </a:ext>
              </a:extLst>
            </p:cNvPr>
            <p:cNvSpPr>
              <a:spLocks/>
            </p:cNvSpPr>
            <p:nvPr/>
          </p:nvSpPr>
          <p:spPr bwMode="auto">
            <a:xfrm>
              <a:off x="4188" y="4577"/>
              <a:ext cx="84" cy="146"/>
            </a:xfrm>
            <a:custGeom>
              <a:avLst/>
              <a:gdLst>
                <a:gd name="T0" fmla="*/ 0 w 84"/>
                <a:gd name="T1" fmla="*/ 146 h 146"/>
                <a:gd name="T2" fmla="*/ 2 w 84"/>
                <a:gd name="T3" fmla="*/ 100 h 146"/>
                <a:gd name="T4" fmla="*/ 68 w 84"/>
                <a:gd name="T5" fmla="*/ 50 h 146"/>
                <a:gd name="T6" fmla="*/ 84 w 84"/>
                <a:gd name="T7" fmla="*/ 0 h 146"/>
              </a:gdLst>
              <a:ahLst/>
              <a:cxnLst>
                <a:cxn ang="0">
                  <a:pos x="T0" y="T1"/>
                </a:cxn>
                <a:cxn ang="0">
                  <a:pos x="T2" y="T3"/>
                </a:cxn>
                <a:cxn ang="0">
                  <a:pos x="T4" y="T5"/>
                </a:cxn>
                <a:cxn ang="0">
                  <a:pos x="T6" y="T7"/>
                </a:cxn>
              </a:cxnLst>
              <a:rect l="0" t="0" r="r" b="b"/>
              <a:pathLst>
                <a:path w="84" h="146">
                  <a:moveTo>
                    <a:pt x="0" y="146"/>
                  </a:moveTo>
                  <a:lnTo>
                    <a:pt x="2" y="100"/>
                  </a:lnTo>
                  <a:lnTo>
                    <a:pt x="68" y="50"/>
                  </a:lnTo>
                  <a:lnTo>
                    <a:pt x="84" y="0"/>
                  </a:lnTo>
                </a:path>
              </a:pathLst>
            </a:custGeom>
            <a:noFill/>
            <a:ln w="2540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6" name="Line 547">
              <a:extLst>
                <a:ext uri="{FF2B5EF4-FFF2-40B4-BE49-F238E27FC236}">
                  <a16:creationId xmlns:a16="http://schemas.microsoft.com/office/drawing/2014/main" id="{D14BC817-E180-9F32-4195-733A17FEC234}"/>
                </a:ext>
              </a:extLst>
            </p:cNvPr>
            <p:cNvSpPr>
              <a:spLocks noChangeShapeType="1"/>
            </p:cNvSpPr>
            <p:nvPr/>
          </p:nvSpPr>
          <p:spPr bwMode="auto">
            <a:xfrm flipH="1" flipV="1">
              <a:off x="4144" y="4645"/>
              <a:ext cx="36" cy="26"/>
            </a:xfrm>
            <a:prstGeom prst="line">
              <a:avLst/>
            </a:prstGeom>
            <a:noFill/>
            <a:ln w="25400">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7" name="Freeform 548">
              <a:extLst>
                <a:ext uri="{FF2B5EF4-FFF2-40B4-BE49-F238E27FC236}">
                  <a16:creationId xmlns:a16="http://schemas.microsoft.com/office/drawing/2014/main" id="{AA123A18-CA66-5E3F-7955-84087C564A7E}"/>
                </a:ext>
              </a:extLst>
            </p:cNvPr>
            <p:cNvSpPr>
              <a:spLocks/>
            </p:cNvSpPr>
            <p:nvPr/>
          </p:nvSpPr>
          <p:spPr bwMode="auto">
            <a:xfrm>
              <a:off x="6258" y="5021"/>
              <a:ext cx="48" cy="50"/>
            </a:xfrm>
            <a:custGeom>
              <a:avLst/>
              <a:gdLst>
                <a:gd name="T0" fmla="*/ 48 w 48"/>
                <a:gd name="T1" fmla="*/ 26 h 50"/>
                <a:gd name="T2" fmla="*/ 48 w 48"/>
                <a:gd name="T3" fmla="*/ 26 h 50"/>
                <a:gd name="T4" fmla="*/ 46 w 48"/>
                <a:gd name="T5" fmla="*/ 34 h 50"/>
                <a:gd name="T6" fmla="*/ 42 w 48"/>
                <a:gd name="T7" fmla="*/ 42 h 50"/>
                <a:gd name="T8" fmla="*/ 34 w 48"/>
                <a:gd name="T9" fmla="*/ 48 h 50"/>
                <a:gd name="T10" fmla="*/ 24 w 48"/>
                <a:gd name="T11" fmla="*/ 50 h 50"/>
                <a:gd name="T12" fmla="*/ 24 w 48"/>
                <a:gd name="T13" fmla="*/ 50 h 50"/>
                <a:gd name="T14" fmla="*/ 14 w 48"/>
                <a:gd name="T15" fmla="*/ 48 h 50"/>
                <a:gd name="T16" fmla="*/ 6 w 48"/>
                <a:gd name="T17" fmla="*/ 42 h 50"/>
                <a:gd name="T18" fmla="*/ 2 w 48"/>
                <a:gd name="T19" fmla="*/ 34 h 50"/>
                <a:gd name="T20" fmla="*/ 0 w 48"/>
                <a:gd name="T21" fmla="*/ 26 h 50"/>
                <a:gd name="T22" fmla="*/ 0 w 48"/>
                <a:gd name="T23" fmla="*/ 26 h 50"/>
                <a:gd name="T24" fmla="*/ 2 w 48"/>
                <a:gd name="T25" fmla="*/ 16 h 50"/>
                <a:gd name="T26" fmla="*/ 6 w 48"/>
                <a:gd name="T27" fmla="*/ 8 h 50"/>
                <a:gd name="T28" fmla="*/ 14 w 48"/>
                <a:gd name="T29" fmla="*/ 2 h 50"/>
                <a:gd name="T30" fmla="*/ 24 w 48"/>
                <a:gd name="T31" fmla="*/ 0 h 50"/>
                <a:gd name="T32" fmla="*/ 24 w 48"/>
                <a:gd name="T33" fmla="*/ 0 h 50"/>
                <a:gd name="T34" fmla="*/ 34 w 48"/>
                <a:gd name="T35" fmla="*/ 2 h 50"/>
                <a:gd name="T36" fmla="*/ 42 w 48"/>
                <a:gd name="T37" fmla="*/ 8 h 50"/>
                <a:gd name="T38" fmla="*/ 46 w 48"/>
                <a:gd name="T39" fmla="*/ 16 h 50"/>
                <a:gd name="T40" fmla="*/ 48 w 48"/>
                <a:gd name="T41" fmla="*/ 26 h 50"/>
                <a:gd name="T42" fmla="*/ 48 w 48"/>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0">
                  <a:moveTo>
                    <a:pt x="48" y="26"/>
                  </a:moveTo>
                  <a:lnTo>
                    <a:pt x="48" y="26"/>
                  </a:lnTo>
                  <a:lnTo>
                    <a:pt x="46" y="34"/>
                  </a:lnTo>
                  <a:lnTo>
                    <a:pt x="42" y="42"/>
                  </a:lnTo>
                  <a:lnTo>
                    <a:pt x="34" y="48"/>
                  </a:lnTo>
                  <a:lnTo>
                    <a:pt x="24" y="50"/>
                  </a:lnTo>
                  <a:lnTo>
                    <a:pt x="24" y="50"/>
                  </a:lnTo>
                  <a:lnTo>
                    <a:pt x="14" y="48"/>
                  </a:lnTo>
                  <a:lnTo>
                    <a:pt x="6" y="42"/>
                  </a:lnTo>
                  <a:lnTo>
                    <a:pt x="2" y="34"/>
                  </a:lnTo>
                  <a:lnTo>
                    <a:pt x="0" y="26"/>
                  </a:lnTo>
                  <a:lnTo>
                    <a:pt x="0" y="26"/>
                  </a:lnTo>
                  <a:lnTo>
                    <a:pt x="2" y="16"/>
                  </a:lnTo>
                  <a:lnTo>
                    <a:pt x="6" y="8"/>
                  </a:lnTo>
                  <a:lnTo>
                    <a:pt x="14" y="2"/>
                  </a:lnTo>
                  <a:lnTo>
                    <a:pt x="24" y="0"/>
                  </a:lnTo>
                  <a:lnTo>
                    <a:pt x="24" y="0"/>
                  </a:lnTo>
                  <a:lnTo>
                    <a:pt x="34" y="2"/>
                  </a:lnTo>
                  <a:lnTo>
                    <a:pt x="42" y="8"/>
                  </a:lnTo>
                  <a:lnTo>
                    <a:pt x="46" y="16"/>
                  </a:lnTo>
                  <a:lnTo>
                    <a:pt x="48" y="26"/>
                  </a:lnTo>
                  <a:lnTo>
                    <a:pt x="48"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8" name="Freeform 549">
              <a:extLst>
                <a:ext uri="{FF2B5EF4-FFF2-40B4-BE49-F238E27FC236}">
                  <a16:creationId xmlns:a16="http://schemas.microsoft.com/office/drawing/2014/main" id="{4A6C09ED-9E88-8A8C-9FA8-15378720642A}"/>
                </a:ext>
              </a:extLst>
            </p:cNvPr>
            <p:cNvSpPr>
              <a:spLocks/>
            </p:cNvSpPr>
            <p:nvPr/>
          </p:nvSpPr>
          <p:spPr bwMode="auto">
            <a:xfrm>
              <a:off x="6022" y="4991"/>
              <a:ext cx="50" cy="48"/>
            </a:xfrm>
            <a:custGeom>
              <a:avLst/>
              <a:gdLst>
                <a:gd name="T0" fmla="*/ 50 w 50"/>
                <a:gd name="T1" fmla="*/ 24 h 48"/>
                <a:gd name="T2" fmla="*/ 50 w 50"/>
                <a:gd name="T3" fmla="*/ 24 h 48"/>
                <a:gd name="T4" fmla="*/ 48 w 50"/>
                <a:gd name="T5" fmla="*/ 34 h 48"/>
                <a:gd name="T6" fmla="*/ 42 w 50"/>
                <a:gd name="T7" fmla="*/ 42 h 48"/>
                <a:gd name="T8" fmla="*/ 34 w 50"/>
                <a:gd name="T9" fmla="*/ 48 h 48"/>
                <a:gd name="T10" fmla="*/ 26 w 50"/>
                <a:gd name="T11" fmla="*/ 48 h 48"/>
                <a:gd name="T12" fmla="*/ 26 w 50"/>
                <a:gd name="T13" fmla="*/ 48 h 48"/>
                <a:gd name="T14" fmla="*/ 16 w 50"/>
                <a:gd name="T15" fmla="*/ 48 h 48"/>
                <a:gd name="T16" fmla="*/ 8 w 50"/>
                <a:gd name="T17" fmla="*/ 42 h 48"/>
                <a:gd name="T18" fmla="*/ 2 w 50"/>
                <a:gd name="T19" fmla="*/ 34 h 48"/>
                <a:gd name="T20" fmla="*/ 0 w 50"/>
                <a:gd name="T21" fmla="*/ 24 h 48"/>
                <a:gd name="T22" fmla="*/ 0 w 50"/>
                <a:gd name="T23" fmla="*/ 24 h 48"/>
                <a:gd name="T24" fmla="*/ 2 w 50"/>
                <a:gd name="T25" fmla="*/ 16 h 48"/>
                <a:gd name="T26" fmla="*/ 8 w 50"/>
                <a:gd name="T27" fmla="*/ 8 h 48"/>
                <a:gd name="T28" fmla="*/ 16 w 50"/>
                <a:gd name="T29" fmla="*/ 2 h 48"/>
                <a:gd name="T30" fmla="*/ 26 w 50"/>
                <a:gd name="T31" fmla="*/ 0 h 48"/>
                <a:gd name="T32" fmla="*/ 26 w 50"/>
                <a:gd name="T33" fmla="*/ 0 h 48"/>
                <a:gd name="T34" fmla="*/ 34 w 50"/>
                <a:gd name="T35" fmla="*/ 2 h 48"/>
                <a:gd name="T36" fmla="*/ 42 w 50"/>
                <a:gd name="T37" fmla="*/ 8 h 48"/>
                <a:gd name="T38" fmla="*/ 48 w 50"/>
                <a:gd name="T39" fmla="*/ 16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8"/>
                  </a:lnTo>
                  <a:lnTo>
                    <a:pt x="26" y="48"/>
                  </a:lnTo>
                  <a:lnTo>
                    <a:pt x="26" y="48"/>
                  </a:lnTo>
                  <a:lnTo>
                    <a:pt x="16" y="48"/>
                  </a:lnTo>
                  <a:lnTo>
                    <a:pt x="8" y="42"/>
                  </a:lnTo>
                  <a:lnTo>
                    <a:pt x="2" y="34"/>
                  </a:lnTo>
                  <a:lnTo>
                    <a:pt x="0" y="24"/>
                  </a:lnTo>
                  <a:lnTo>
                    <a:pt x="0" y="24"/>
                  </a:lnTo>
                  <a:lnTo>
                    <a:pt x="2" y="16"/>
                  </a:lnTo>
                  <a:lnTo>
                    <a:pt x="8" y="8"/>
                  </a:lnTo>
                  <a:lnTo>
                    <a:pt x="16" y="2"/>
                  </a:lnTo>
                  <a:lnTo>
                    <a:pt x="26" y="0"/>
                  </a:lnTo>
                  <a:lnTo>
                    <a:pt x="26" y="0"/>
                  </a:lnTo>
                  <a:lnTo>
                    <a:pt x="34" y="2"/>
                  </a:lnTo>
                  <a:lnTo>
                    <a:pt x="42" y="8"/>
                  </a:lnTo>
                  <a:lnTo>
                    <a:pt x="48" y="16"/>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39" name="Freeform 550">
              <a:extLst>
                <a:ext uri="{FF2B5EF4-FFF2-40B4-BE49-F238E27FC236}">
                  <a16:creationId xmlns:a16="http://schemas.microsoft.com/office/drawing/2014/main" id="{F7D13649-047F-CDE5-C12A-BA2553943365}"/>
                </a:ext>
              </a:extLst>
            </p:cNvPr>
            <p:cNvSpPr>
              <a:spLocks/>
            </p:cNvSpPr>
            <p:nvPr/>
          </p:nvSpPr>
          <p:spPr bwMode="auto">
            <a:xfrm>
              <a:off x="5678" y="5021"/>
              <a:ext cx="50" cy="48"/>
            </a:xfrm>
            <a:custGeom>
              <a:avLst/>
              <a:gdLst>
                <a:gd name="T0" fmla="*/ 50 w 50"/>
                <a:gd name="T1" fmla="*/ 24 h 48"/>
                <a:gd name="T2" fmla="*/ 50 w 50"/>
                <a:gd name="T3" fmla="*/ 24 h 48"/>
                <a:gd name="T4" fmla="*/ 48 w 50"/>
                <a:gd name="T5" fmla="*/ 34 h 48"/>
                <a:gd name="T6" fmla="*/ 42 w 50"/>
                <a:gd name="T7" fmla="*/ 42 h 48"/>
                <a:gd name="T8" fmla="*/ 34 w 50"/>
                <a:gd name="T9" fmla="*/ 48 h 48"/>
                <a:gd name="T10" fmla="*/ 26 w 50"/>
                <a:gd name="T11" fmla="*/ 48 h 48"/>
                <a:gd name="T12" fmla="*/ 26 w 50"/>
                <a:gd name="T13" fmla="*/ 48 h 48"/>
                <a:gd name="T14" fmla="*/ 16 w 50"/>
                <a:gd name="T15" fmla="*/ 48 h 48"/>
                <a:gd name="T16" fmla="*/ 8 w 50"/>
                <a:gd name="T17" fmla="*/ 42 h 48"/>
                <a:gd name="T18" fmla="*/ 2 w 50"/>
                <a:gd name="T19" fmla="*/ 34 h 48"/>
                <a:gd name="T20" fmla="*/ 0 w 50"/>
                <a:gd name="T21" fmla="*/ 24 h 48"/>
                <a:gd name="T22" fmla="*/ 0 w 50"/>
                <a:gd name="T23" fmla="*/ 24 h 48"/>
                <a:gd name="T24" fmla="*/ 2 w 50"/>
                <a:gd name="T25" fmla="*/ 16 h 48"/>
                <a:gd name="T26" fmla="*/ 8 w 50"/>
                <a:gd name="T27" fmla="*/ 8 h 48"/>
                <a:gd name="T28" fmla="*/ 16 w 50"/>
                <a:gd name="T29" fmla="*/ 2 h 48"/>
                <a:gd name="T30" fmla="*/ 26 w 50"/>
                <a:gd name="T31" fmla="*/ 0 h 48"/>
                <a:gd name="T32" fmla="*/ 26 w 50"/>
                <a:gd name="T33" fmla="*/ 0 h 48"/>
                <a:gd name="T34" fmla="*/ 34 w 50"/>
                <a:gd name="T35" fmla="*/ 2 h 48"/>
                <a:gd name="T36" fmla="*/ 42 w 50"/>
                <a:gd name="T37" fmla="*/ 8 h 48"/>
                <a:gd name="T38" fmla="*/ 48 w 50"/>
                <a:gd name="T39" fmla="*/ 16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8"/>
                  </a:lnTo>
                  <a:lnTo>
                    <a:pt x="26" y="48"/>
                  </a:lnTo>
                  <a:lnTo>
                    <a:pt x="26" y="48"/>
                  </a:lnTo>
                  <a:lnTo>
                    <a:pt x="16" y="48"/>
                  </a:lnTo>
                  <a:lnTo>
                    <a:pt x="8" y="42"/>
                  </a:lnTo>
                  <a:lnTo>
                    <a:pt x="2" y="34"/>
                  </a:lnTo>
                  <a:lnTo>
                    <a:pt x="0" y="24"/>
                  </a:lnTo>
                  <a:lnTo>
                    <a:pt x="0" y="24"/>
                  </a:lnTo>
                  <a:lnTo>
                    <a:pt x="2" y="16"/>
                  </a:lnTo>
                  <a:lnTo>
                    <a:pt x="8" y="8"/>
                  </a:lnTo>
                  <a:lnTo>
                    <a:pt x="16" y="2"/>
                  </a:lnTo>
                  <a:lnTo>
                    <a:pt x="26" y="0"/>
                  </a:lnTo>
                  <a:lnTo>
                    <a:pt x="26" y="0"/>
                  </a:lnTo>
                  <a:lnTo>
                    <a:pt x="34" y="2"/>
                  </a:lnTo>
                  <a:lnTo>
                    <a:pt x="42" y="8"/>
                  </a:lnTo>
                  <a:lnTo>
                    <a:pt x="48" y="16"/>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0" name="Freeform 551">
              <a:extLst>
                <a:ext uri="{FF2B5EF4-FFF2-40B4-BE49-F238E27FC236}">
                  <a16:creationId xmlns:a16="http://schemas.microsoft.com/office/drawing/2014/main" id="{23AEFF25-BF9D-8089-0F61-06FE7FA66774}"/>
                </a:ext>
              </a:extLst>
            </p:cNvPr>
            <p:cNvSpPr>
              <a:spLocks/>
            </p:cNvSpPr>
            <p:nvPr/>
          </p:nvSpPr>
          <p:spPr bwMode="auto">
            <a:xfrm>
              <a:off x="5774" y="4883"/>
              <a:ext cx="50" cy="48"/>
            </a:xfrm>
            <a:custGeom>
              <a:avLst/>
              <a:gdLst>
                <a:gd name="T0" fmla="*/ 50 w 50"/>
                <a:gd name="T1" fmla="*/ 24 h 48"/>
                <a:gd name="T2" fmla="*/ 50 w 50"/>
                <a:gd name="T3" fmla="*/ 24 h 48"/>
                <a:gd name="T4" fmla="*/ 48 w 50"/>
                <a:gd name="T5" fmla="*/ 34 h 48"/>
                <a:gd name="T6" fmla="*/ 42 w 50"/>
                <a:gd name="T7" fmla="*/ 42 h 48"/>
                <a:gd name="T8" fmla="*/ 34 w 50"/>
                <a:gd name="T9" fmla="*/ 46 h 48"/>
                <a:gd name="T10" fmla="*/ 26 w 50"/>
                <a:gd name="T11" fmla="*/ 48 h 48"/>
                <a:gd name="T12" fmla="*/ 26 w 50"/>
                <a:gd name="T13" fmla="*/ 48 h 48"/>
                <a:gd name="T14" fmla="*/ 16 w 50"/>
                <a:gd name="T15" fmla="*/ 46 h 48"/>
                <a:gd name="T16" fmla="*/ 8 w 50"/>
                <a:gd name="T17" fmla="*/ 42 h 48"/>
                <a:gd name="T18" fmla="*/ 2 w 50"/>
                <a:gd name="T19" fmla="*/ 34 h 48"/>
                <a:gd name="T20" fmla="*/ 0 w 50"/>
                <a:gd name="T21" fmla="*/ 24 h 48"/>
                <a:gd name="T22" fmla="*/ 0 w 50"/>
                <a:gd name="T23" fmla="*/ 24 h 48"/>
                <a:gd name="T24" fmla="*/ 2 w 50"/>
                <a:gd name="T25" fmla="*/ 14 h 48"/>
                <a:gd name="T26" fmla="*/ 8 w 50"/>
                <a:gd name="T27" fmla="*/ 6 h 48"/>
                <a:gd name="T28" fmla="*/ 16 w 50"/>
                <a:gd name="T29" fmla="*/ 2 h 48"/>
                <a:gd name="T30" fmla="*/ 26 w 50"/>
                <a:gd name="T31" fmla="*/ 0 h 48"/>
                <a:gd name="T32" fmla="*/ 26 w 50"/>
                <a:gd name="T33" fmla="*/ 0 h 48"/>
                <a:gd name="T34" fmla="*/ 34 w 50"/>
                <a:gd name="T35" fmla="*/ 2 h 48"/>
                <a:gd name="T36" fmla="*/ 42 w 50"/>
                <a:gd name="T37" fmla="*/ 6 h 48"/>
                <a:gd name="T38" fmla="*/ 48 w 50"/>
                <a:gd name="T39" fmla="*/ 14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6"/>
                  </a:lnTo>
                  <a:lnTo>
                    <a:pt x="26" y="48"/>
                  </a:lnTo>
                  <a:lnTo>
                    <a:pt x="26" y="48"/>
                  </a:lnTo>
                  <a:lnTo>
                    <a:pt x="16" y="46"/>
                  </a:lnTo>
                  <a:lnTo>
                    <a:pt x="8" y="42"/>
                  </a:lnTo>
                  <a:lnTo>
                    <a:pt x="2" y="34"/>
                  </a:lnTo>
                  <a:lnTo>
                    <a:pt x="0" y="24"/>
                  </a:lnTo>
                  <a:lnTo>
                    <a:pt x="0" y="24"/>
                  </a:lnTo>
                  <a:lnTo>
                    <a:pt x="2" y="14"/>
                  </a:lnTo>
                  <a:lnTo>
                    <a:pt x="8" y="6"/>
                  </a:lnTo>
                  <a:lnTo>
                    <a:pt x="16" y="2"/>
                  </a:lnTo>
                  <a:lnTo>
                    <a:pt x="26" y="0"/>
                  </a:lnTo>
                  <a:lnTo>
                    <a:pt x="26" y="0"/>
                  </a:lnTo>
                  <a:lnTo>
                    <a:pt x="34" y="2"/>
                  </a:lnTo>
                  <a:lnTo>
                    <a:pt x="42" y="6"/>
                  </a:lnTo>
                  <a:lnTo>
                    <a:pt x="48" y="14"/>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1" name="Freeform 552">
              <a:extLst>
                <a:ext uri="{FF2B5EF4-FFF2-40B4-BE49-F238E27FC236}">
                  <a16:creationId xmlns:a16="http://schemas.microsoft.com/office/drawing/2014/main" id="{F4D8842E-74F7-1BD0-F4FA-00FB54480AB4}"/>
                </a:ext>
              </a:extLst>
            </p:cNvPr>
            <p:cNvSpPr>
              <a:spLocks/>
            </p:cNvSpPr>
            <p:nvPr/>
          </p:nvSpPr>
          <p:spPr bwMode="auto">
            <a:xfrm>
              <a:off x="5790" y="5033"/>
              <a:ext cx="50" cy="48"/>
            </a:xfrm>
            <a:custGeom>
              <a:avLst/>
              <a:gdLst>
                <a:gd name="T0" fmla="*/ 50 w 50"/>
                <a:gd name="T1" fmla="*/ 24 h 48"/>
                <a:gd name="T2" fmla="*/ 50 w 50"/>
                <a:gd name="T3" fmla="*/ 24 h 48"/>
                <a:gd name="T4" fmla="*/ 48 w 50"/>
                <a:gd name="T5" fmla="*/ 34 h 48"/>
                <a:gd name="T6" fmla="*/ 42 w 50"/>
                <a:gd name="T7" fmla="*/ 42 h 48"/>
                <a:gd name="T8" fmla="*/ 34 w 50"/>
                <a:gd name="T9" fmla="*/ 46 h 48"/>
                <a:gd name="T10" fmla="*/ 26 w 50"/>
                <a:gd name="T11" fmla="*/ 48 h 48"/>
                <a:gd name="T12" fmla="*/ 26 w 50"/>
                <a:gd name="T13" fmla="*/ 48 h 48"/>
                <a:gd name="T14" fmla="*/ 16 w 50"/>
                <a:gd name="T15" fmla="*/ 46 h 48"/>
                <a:gd name="T16" fmla="*/ 8 w 50"/>
                <a:gd name="T17" fmla="*/ 42 h 48"/>
                <a:gd name="T18" fmla="*/ 2 w 50"/>
                <a:gd name="T19" fmla="*/ 34 h 48"/>
                <a:gd name="T20" fmla="*/ 0 w 50"/>
                <a:gd name="T21" fmla="*/ 24 h 48"/>
                <a:gd name="T22" fmla="*/ 0 w 50"/>
                <a:gd name="T23" fmla="*/ 24 h 48"/>
                <a:gd name="T24" fmla="*/ 2 w 50"/>
                <a:gd name="T25" fmla="*/ 14 h 48"/>
                <a:gd name="T26" fmla="*/ 8 w 50"/>
                <a:gd name="T27" fmla="*/ 6 h 48"/>
                <a:gd name="T28" fmla="*/ 16 w 50"/>
                <a:gd name="T29" fmla="*/ 2 h 48"/>
                <a:gd name="T30" fmla="*/ 26 w 50"/>
                <a:gd name="T31" fmla="*/ 0 h 48"/>
                <a:gd name="T32" fmla="*/ 26 w 50"/>
                <a:gd name="T33" fmla="*/ 0 h 48"/>
                <a:gd name="T34" fmla="*/ 34 w 50"/>
                <a:gd name="T35" fmla="*/ 2 h 48"/>
                <a:gd name="T36" fmla="*/ 42 w 50"/>
                <a:gd name="T37" fmla="*/ 6 h 48"/>
                <a:gd name="T38" fmla="*/ 48 w 50"/>
                <a:gd name="T39" fmla="*/ 14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6"/>
                  </a:lnTo>
                  <a:lnTo>
                    <a:pt x="26" y="48"/>
                  </a:lnTo>
                  <a:lnTo>
                    <a:pt x="26" y="48"/>
                  </a:lnTo>
                  <a:lnTo>
                    <a:pt x="16" y="46"/>
                  </a:lnTo>
                  <a:lnTo>
                    <a:pt x="8" y="42"/>
                  </a:lnTo>
                  <a:lnTo>
                    <a:pt x="2" y="34"/>
                  </a:lnTo>
                  <a:lnTo>
                    <a:pt x="0" y="24"/>
                  </a:lnTo>
                  <a:lnTo>
                    <a:pt x="0" y="24"/>
                  </a:lnTo>
                  <a:lnTo>
                    <a:pt x="2" y="14"/>
                  </a:lnTo>
                  <a:lnTo>
                    <a:pt x="8" y="6"/>
                  </a:lnTo>
                  <a:lnTo>
                    <a:pt x="16" y="2"/>
                  </a:lnTo>
                  <a:lnTo>
                    <a:pt x="26" y="0"/>
                  </a:lnTo>
                  <a:lnTo>
                    <a:pt x="26" y="0"/>
                  </a:lnTo>
                  <a:lnTo>
                    <a:pt x="34" y="2"/>
                  </a:lnTo>
                  <a:lnTo>
                    <a:pt x="42" y="6"/>
                  </a:lnTo>
                  <a:lnTo>
                    <a:pt x="48" y="14"/>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2" name="Freeform 553">
              <a:extLst>
                <a:ext uri="{FF2B5EF4-FFF2-40B4-BE49-F238E27FC236}">
                  <a16:creationId xmlns:a16="http://schemas.microsoft.com/office/drawing/2014/main" id="{2F1AFC40-5C51-C235-FA04-35457AB4BCC3}"/>
                </a:ext>
              </a:extLst>
            </p:cNvPr>
            <p:cNvSpPr>
              <a:spLocks/>
            </p:cNvSpPr>
            <p:nvPr/>
          </p:nvSpPr>
          <p:spPr bwMode="auto">
            <a:xfrm>
              <a:off x="5962" y="4967"/>
              <a:ext cx="50" cy="50"/>
            </a:xfrm>
            <a:custGeom>
              <a:avLst/>
              <a:gdLst>
                <a:gd name="T0" fmla="*/ 50 w 50"/>
                <a:gd name="T1" fmla="*/ 24 h 50"/>
                <a:gd name="T2" fmla="*/ 50 w 50"/>
                <a:gd name="T3" fmla="*/ 24 h 50"/>
                <a:gd name="T4" fmla="*/ 48 w 50"/>
                <a:gd name="T5" fmla="*/ 34 h 50"/>
                <a:gd name="T6" fmla="*/ 42 w 50"/>
                <a:gd name="T7" fmla="*/ 42 h 50"/>
                <a:gd name="T8" fmla="*/ 34 w 50"/>
                <a:gd name="T9" fmla="*/ 48 h 50"/>
                <a:gd name="T10" fmla="*/ 26 w 50"/>
                <a:gd name="T11" fmla="*/ 50 h 50"/>
                <a:gd name="T12" fmla="*/ 26 w 50"/>
                <a:gd name="T13" fmla="*/ 50 h 50"/>
                <a:gd name="T14" fmla="*/ 16 w 50"/>
                <a:gd name="T15" fmla="*/ 48 h 50"/>
                <a:gd name="T16" fmla="*/ 8 w 50"/>
                <a:gd name="T17" fmla="*/ 42 h 50"/>
                <a:gd name="T18" fmla="*/ 2 w 50"/>
                <a:gd name="T19" fmla="*/ 34 h 50"/>
                <a:gd name="T20" fmla="*/ 0 w 50"/>
                <a:gd name="T21" fmla="*/ 24 h 50"/>
                <a:gd name="T22" fmla="*/ 0 w 50"/>
                <a:gd name="T23" fmla="*/ 24 h 50"/>
                <a:gd name="T24" fmla="*/ 2 w 50"/>
                <a:gd name="T25" fmla="*/ 16 h 50"/>
                <a:gd name="T26" fmla="*/ 8 w 50"/>
                <a:gd name="T27" fmla="*/ 8 h 50"/>
                <a:gd name="T28" fmla="*/ 16 w 50"/>
                <a:gd name="T29" fmla="*/ 2 h 50"/>
                <a:gd name="T30" fmla="*/ 26 w 50"/>
                <a:gd name="T31" fmla="*/ 0 h 50"/>
                <a:gd name="T32" fmla="*/ 26 w 50"/>
                <a:gd name="T33" fmla="*/ 0 h 50"/>
                <a:gd name="T34" fmla="*/ 34 w 50"/>
                <a:gd name="T35" fmla="*/ 2 h 50"/>
                <a:gd name="T36" fmla="*/ 42 w 50"/>
                <a:gd name="T37" fmla="*/ 8 h 50"/>
                <a:gd name="T38" fmla="*/ 48 w 50"/>
                <a:gd name="T39" fmla="*/ 16 h 50"/>
                <a:gd name="T40" fmla="*/ 50 w 50"/>
                <a:gd name="T41" fmla="*/ 24 h 50"/>
                <a:gd name="T42" fmla="*/ 50 w 50"/>
                <a:gd name="T4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50" y="24"/>
                  </a:moveTo>
                  <a:lnTo>
                    <a:pt x="50" y="24"/>
                  </a:lnTo>
                  <a:lnTo>
                    <a:pt x="48" y="34"/>
                  </a:lnTo>
                  <a:lnTo>
                    <a:pt x="42" y="42"/>
                  </a:lnTo>
                  <a:lnTo>
                    <a:pt x="34" y="48"/>
                  </a:lnTo>
                  <a:lnTo>
                    <a:pt x="26" y="50"/>
                  </a:lnTo>
                  <a:lnTo>
                    <a:pt x="26" y="50"/>
                  </a:lnTo>
                  <a:lnTo>
                    <a:pt x="16" y="48"/>
                  </a:lnTo>
                  <a:lnTo>
                    <a:pt x="8" y="42"/>
                  </a:lnTo>
                  <a:lnTo>
                    <a:pt x="2" y="34"/>
                  </a:lnTo>
                  <a:lnTo>
                    <a:pt x="0" y="24"/>
                  </a:lnTo>
                  <a:lnTo>
                    <a:pt x="0" y="24"/>
                  </a:lnTo>
                  <a:lnTo>
                    <a:pt x="2" y="16"/>
                  </a:lnTo>
                  <a:lnTo>
                    <a:pt x="8" y="8"/>
                  </a:lnTo>
                  <a:lnTo>
                    <a:pt x="16" y="2"/>
                  </a:lnTo>
                  <a:lnTo>
                    <a:pt x="26" y="0"/>
                  </a:lnTo>
                  <a:lnTo>
                    <a:pt x="26" y="0"/>
                  </a:lnTo>
                  <a:lnTo>
                    <a:pt x="34" y="2"/>
                  </a:lnTo>
                  <a:lnTo>
                    <a:pt x="42" y="8"/>
                  </a:lnTo>
                  <a:lnTo>
                    <a:pt x="48" y="16"/>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3" name="Freeform 554">
              <a:extLst>
                <a:ext uri="{FF2B5EF4-FFF2-40B4-BE49-F238E27FC236}">
                  <a16:creationId xmlns:a16="http://schemas.microsoft.com/office/drawing/2014/main" id="{B21B845A-46B7-9255-DE4E-A5F4ED088E63}"/>
                </a:ext>
              </a:extLst>
            </p:cNvPr>
            <p:cNvSpPr>
              <a:spLocks/>
            </p:cNvSpPr>
            <p:nvPr/>
          </p:nvSpPr>
          <p:spPr bwMode="auto">
            <a:xfrm>
              <a:off x="5636" y="4839"/>
              <a:ext cx="48" cy="50"/>
            </a:xfrm>
            <a:custGeom>
              <a:avLst/>
              <a:gdLst>
                <a:gd name="T0" fmla="*/ 48 w 48"/>
                <a:gd name="T1" fmla="*/ 26 h 50"/>
                <a:gd name="T2" fmla="*/ 48 w 48"/>
                <a:gd name="T3" fmla="*/ 26 h 50"/>
                <a:gd name="T4" fmla="*/ 46 w 48"/>
                <a:gd name="T5" fmla="*/ 34 h 50"/>
                <a:gd name="T6" fmla="*/ 42 w 48"/>
                <a:gd name="T7" fmla="*/ 42 h 50"/>
                <a:gd name="T8" fmla="*/ 34 w 48"/>
                <a:gd name="T9" fmla="*/ 48 h 50"/>
                <a:gd name="T10" fmla="*/ 24 w 48"/>
                <a:gd name="T11" fmla="*/ 50 h 50"/>
                <a:gd name="T12" fmla="*/ 24 w 48"/>
                <a:gd name="T13" fmla="*/ 50 h 50"/>
                <a:gd name="T14" fmla="*/ 14 w 48"/>
                <a:gd name="T15" fmla="*/ 48 h 50"/>
                <a:gd name="T16" fmla="*/ 6 w 48"/>
                <a:gd name="T17" fmla="*/ 42 h 50"/>
                <a:gd name="T18" fmla="*/ 2 w 48"/>
                <a:gd name="T19" fmla="*/ 34 h 50"/>
                <a:gd name="T20" fmla="*/ 0 w 48"/>
                <a:gd name="T21" fmla="*/ 26 h 50"/>
                <a:gd name="T22" fmla="*/ 0 w 48"/>
                <a:gd name="T23" fmla="*/ 26 h 50"/>
                <a:gd name="T24" fmla="*/ 2 w 48"/>
                <a:gd name="T25" fmla="*/ 16 h 50"/>
                <a:gd name="T26" fmla="*/ 6 w 48"/>
                <a:gd name="T27" fmla="*/ 8 h 50"/>
                <a:gd name="T28" fmla="*/ 14 w 48"/>
                <a:gd name="T29" fmla="*/ 2 h 50"/>
                <a:gd name="T30" fmla="*/ 24 w 48"/>
                <a:gd name="T31" fmla="*/ 0 h 50"/>
                <a:gd name="T32" fmla="*/ 24 w 48"/>
                <a:gd name="T33" fmla="*/ 0 h 50"/>
                <a:gd name="T34" fmla="*/ 34 w 48"/>
                <a:gd name="T35" fmla="*/ 2 h 50"/>
                <a:gd name="T36" fmla="*/ 42 w 48"/>
                <a:gd name="T37" fmla="*/ 8 h 50"/>
                <a:gd name="T38" fmla="*/ 46 w 48"/>
                <a:gd name="T39" fmla="*/ 16 h 50"/>
                <a:gd name="T40" fmla="*/ 48 w 48"/>
                <a:gd name="T41" fmla="*/ 26 h 50"/>
                <a:gd name="T42" fmla="*/ 48 w 48"/>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0">
                  <a:moveTo>
                    <a:pt x="48" y="26"/>
                  </a:moveTo>
                  <a:lnTo>
                    <a:pt x="48" y="26"/>
                  </a:lnTo>
                  <a:lnTo>
                    <a:pt x="46" y="34"/>
                  </a:lnTo>
                  <a:lnTo>
                    <a:pt x="42" y="42"/>
                  </a:lnTo>
                  <a:lnTo>
                    <a:pt x="34" y="48"/>
                  </a:lnTo>
                  <a:lnTo>
                    <a:pt x="24" y="50"/>
                  </a:lnTo>
                  <a:lnTo>
                    <a:pt x="24" y="50"/>
                  </a:lnTo>
                  <a:lnTo>
                    <a:pt x="14" y="48"/>
                  </a:lnTo>
                  <a:lnTo>
                    <a:pt x="6" y="42"/>
                  </a:lnTo>
                  <a:lnTo>
                    <a:pt x="2" y="34"/>
                  </a:lnTo>
                  <a:lnTo>
                    <a:pt x="0" y="26"/>
                  </a:lnTo>
                  <a:lnTo>
                    <a:pt x="0" y="26"/>
                  </a:lnTo>
                  <a:lnTo>
                    <a:pt x="2" y="16"/>
                  </a:lnTo>
                  <a:lnTo>
                    <a:pt x="6" y="8"/>
                  </a:lnTo>
                  <a:lnTo>
                    <a:pt x="14" y="2"/>
                  </a:lnTo>
                  <a:lnTo>
                    <a:pt x="24" y="0"/>
                  </a:lnTo>
                  <a:lnTo>
                    <a:pt x="24" y="0"/>
                  </a:lnTo>
                  <a:lnTo>
                    <a:pt x="34" y="2"/>
                  </a:lnTo>
                  <a:lnTo>
                    <a:pt x="42" y="8"/>
                  </a:lnTo>
                  <a:lnTo>
                    <a:pt x="46" y="16"/>
                  </a:lnTo>
                  <a:lnTo>
                    <a:pt x="48" y="26"/>
                  </a:lnTo>
                  <a:lnTo>
                    <a:pt x="48"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4" name="Freeform 555">
              <a:extLst>
                <a:ext uri="{FF2B5EF4-FFF2-40B4-BE49-F238E27FC236}">
                  <a16:creationId xmlns:a16="http://schemas.microsoft.com/office/drawing/2014/main" id="{D00A9B61-0EAC-4919-AFA9-6435870A8DCF}"/>
                </a:ext>
              </a:extLst>
            </p:cNvPr>
            <p:cNvSpPr>
              <a:spLocks/>
            </p:cNvSpPr>
            <p:nvPr/>
          </p:nvSpPr>
          <p:spPr bwMode="auto">
            <a:xfrm>
              <a:off x="5662" y="4883"/>
              <a:ext cx="50" cy="48"/>
            </a:xfrm>
            <a:custGeom>
              <a:avLst/>
              <a:gdLst>
                <a:gd name="T0" fmla="*/ 50 w 50"/>
                <a:gd name="T1" fmla="*/ 24 h 48"/>
                <a:gd name="T2" fmla="*/ 50 w 50"/>
                <a:gd name="T3" fmla="*/ 24 h 48"/>
                <a:gd name="T4" fmla="*/ 48 w 50"/>
                <a:gd name="T5" fmla="*/ 34 h 48"/>
                <a:gd name="T6" fmla="*/ 42 w 50"/>
                <a:gd name="T7" fmla="*/ 42 h 48"/>
                <a:gd name="T8" fmla="*/ 34 w 50"/>
                <a:gd name="T9" fmla="*/ 46 h 48"/>
                <a:gd name="T10" fmla="*/ 26 w 50"/>
                <a:gd name="T11" fmla="*/ 48 h 48"/>
                <a:gd name="T12" fmla="*/ 26 w 50"/>
                <a:gd name="T13" fmla="*/ 48 h 48"/>
                <a:gd name="T14" fmla="*/ 16 w 50"/>
                <a:gd name="T15" fmla="*/ 46 h 48"/>
                <a:gd name="T16" fmla="*/ 8 w 50"/>
                <a:gd name="T17" fmla="*/ 42 h 48"/>
                <a:gd name="T18" fmla="*/ 2 w 50"/>
                <a:gd name="T19" fmla="*/ 34 h 48"/>
                <a:gd name="T20" fmla="*/ 0 w 50"/>
                <a:gd name="T21" fmla="*/ 24 h 48"/>
                <a:gd name="T22" fmla="*/ 0 w 50"/>
                <a:gd name="T23" fmla="*/ 24 h 48"/>
                <a:gd name="T24" fmla="*/ 2 w 50"/>
                <a:gd name="T25" fmla="*/ 14 h 48"/>
                <a:gd name="T26" fmla="*/ 8 w 50"/>
                <a:gd name="T27" fmla="*/ 6 h 48"/>
                <a:gd name="T28" fmla="*/ 16 w 50"/>
                <a:gd name="T29" fmla="*/ 2 h 48"/>
                <a:gd name="T30" fmla="*/ 26 w 50"/>
                <a:gd name="T31" fmla="*/ 0 h 48"/>
                <a:gd name="T32" fmla="*/ 26 w 50"/>
                <a:gd name="T33" fmla="*/ 0 h 48"/>
                <a:gd name="T34" fmla="*/ 34 w 50"/>
                <a:gd name="T35" fmla="*/ 2 h 48"/>
                <a:gd name="T36" fmla="*/ 42 w 50"/>
                <a:gd name="T37" fmla="*/ 6 h 48"/>
                <a:gd name="T38" fmla="*/ 48 w 50"/>
                <a:gd name="T39" fmla="*/ 14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6"/>
                  </a:lnTo>
                  <a:lnTo>
                    <a:pt x="26" y="48"/>
                  </a:lnTo>
                  <a:lnTo>
                    <a:pt x="26" y="48"/>
                  </a:lnTo>
                  <a:lnTo>
                    <a:pt x="16" y="46"/>
                  </a:lnTo>
                  <a:lnTo>
                    <a:pt x="8" y="42"/>
                  </a:lnTo>
                  <a:lnTo>
                    <a:pt x="2" y="34"/>
                  </a:lnTo>
                  <a:lnTo>
                    <a:pt x="0" y="24"/>
                  </a:lnTo>
                  <a:lnTo>
                    <a:pt x="0" y="24"/>
                  </a:lnTo>
                  <a:lnTo>
                    <a:pt x="2" y="14"/>
                  </a:lnTo>
                  <a:lnTo>
                    <a:pt x="8" y="6"/>
                  </a:lnTo>
                  <a:lnTo>
                    <a:pt x="16" y="2"/>
                  </a:lnTo>
                  <a:lnTo>
                    <a:pt x="26" y="0"/>
                  </a:lnTo>
                  <a:lnTo>
                    <a:pt x="26" y="0"/>
                  </a:lnTo>
                  <a:lnTo>
                    <a:pt x="34" y="2"/>
                  </a:lnTo>
                  <a:lnTo>
                    <a:pt x="42" y="6"/>
                  </a:lnTo>
                  <a:lnTo>
                    <a:pt x="48" y="14"/>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5" name="Freeform 556">
              <a:extLst>
                <a:ext uri="{FF2B5EF4-FFF2-40B4-BE49-F238E27FC236}">
                  <a16:creationId xmlns:a16="http://schemas.microsoft.com/office/drawing/2014/main" id="{DFC4A128-0A02-16B4-AFD4-0EAC86ED5D6C}"/>
                </a:ext>
              </a:extLst>
            </p:cNvPr>
            <p:cNvSpPr>
              <a:spLocks/>
            </p:cNvSpPr>
            <p:nvPr/>
          </p:nvSpPr>
          <p:spPr bwMode="auto">
            <a:xfrm>
              <a:off x="5706" y="5003"/>
              <a:ext cx="50" cy="50"/>
            </a:xfrm>
            <a:custGeom>
              <a:avLst/>
              <a:gdLst>
                <a:gd name="T0" fmla="*/ 50 w 50"/>
                <a:gd name="T1" fmla="*/ 26 h 50"/>
                <a:gd name="T2" fmla="*/ 50 w 50"/>
                <a:gd name="T3" fmla="*/ 26 h 50"/>
                <a:gd name="T4" fmla="*/ 48 w 50"/>
                <a:gd name="T5" fmla="*/ 34 h 50"/>
                <a:gd name="T6" fmla="*/ 42 w 50"/>
                <a:gd name="T7" fmla="*/ 42 h 50"/>
                <a:gd name="T8" fmla="*/ 34 w 50"/>
                <a:gd name="T9" fmla="*/ 48 h 50"/>
                <a:gd name="T10" fmla="*/ 26 w 50"/>
                <a:gd name="T11" fmla="*/ 50 h 50"/>
                <a:gd name="T12" fmla="*/ 26 w 50"/>
                <a:gd name="T13" fmla="*/ 50 h 50"/>
                <a:gd name="T14" fmla="*/ 16 w 50"/>
                <a:gd name="T15" fmla="*/ 48 h 50"/>
                <a:gd name="T16" fmla="*/ 8 w 50"/>
                <a:gd name="T17" fmla="*/ 42 h 50"/>
                <a:gd name="T18" fmla="*/ 2 w 50"/>
                <a:gd name="T19" fmla="*/ 34 h 50"/>
                <a:gd name="T20" fmla="*/ 0 w 50"/>
                <a:gd name="T21" fmla="*/ 26 h 50"/>
                <a:gd name="T22" fmla="*/ 0 w 50"/>
                <a:gd name="T23" fmla="*/ 26 h 50"/>
                <a:gd name="T24" fmla="*/ 2 w 50"/>
                <a:gd name="T25" fmla="*/ 16 h 50"/>
                <a:gd name="T26" fmla="*/ 8 w 50"/>
                <a:gd name="T27" fmla="*/ 8 h 50"/>
                <a:gd name="T28" fmla="*/ 16 w 50"/>
                <a:gd name="T29" fmla="*/ 2 h 50"/>
                <a:gd name="T30" fmla="*/ 26 w 50"/>
                <a:gd name="T31" fmla="*/ 0 h 50"/>
                <a:gd name="T32" fmla="*/ 26 w 50"/>
                <a:gd name="T33" fmla="*/ 0 h 50"/>
                <a:gd name="T34" fmla="*/ 34 w 50"/>
                <a:gd name="T35" fmla="*/ 2 h 50"/>
                <a:gd name="T36" fmla="*/ 42 w 50"/>
                <a:gd name="T37" fmla="*/ 8 h 50"/>
                <a:gd name="T38" fmla="*/ 48 w 50"/>
                <a:gd name="T39" fmla="*/ 16 h 50"/>
                <a:gd name="T40" fmla="*/ 50 w 50"/>
                <a:gd name="T41" fmla="*/ 26 h 50"/>
                <a:gd name="T42" fmla="*/ 50 w 50"/>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50" y="26"/>
                  </a:moveTo>
                  <a:lnTo>
                    <a:pt x="50" y="26"/>
                  </a:lnTo>
                  <a:lnTo>
                    <a:pt x="48" y="34"/>
                  </a:lnTo>
                  <a:lnTo>
                    <a:pt x="42" y="42"/>
                  </a:lnTo>
                  <a:lnTo>
                    <a:pt x="34" y="48"/>
                  </a:lnTo>
                  <a:lnTo>
                    <a:pt x="26" y="50"/>
                  </a:lnTo>
                  <a:lnTo>
                    <a:pt x="26" y="50"/>
                  </a:lnTo>
                  <a:lnTo>
                    <a:pt x="16" y="48"/>
                  </a:lnTo>
                  <a:lnTo>
                    <a:pt x="8" y="42"/>
                  </a:lnTo>
                  <a:lnTo>
                    <a:pt x="2" y="34"/>
                  </a:lnTo>
                  <a:lnTo>
                    <a:pt x="0" y="26"/>
                  </a:lnTo>
                  <a:lnTo>
                    <a:pt x="0" y="26"/>
                  </a:lnTo>
                  <a:lnTo>
                    <a:pt x="2" y="16"/>
                  </a:lnTo>
                  <a:lnTo>
                    <a:pt x="8" y="8"/>
                  </a:lnTo>
                  <a:lnTo>
                    <a:pt x="16" y="2"/>
                  </a:lnTo>
                  <a:lnTo>
                    <a:pt x="26" y="0"/>
                  </a:lnTo>
                  <a:lnTo>
                    <a:pt x="26" y="0"/>
                  </a:lnTo>
                  <a:lnTo>
                    <a:pt x="34" y="2"/>
                  </a:lnTo>
                  <a:lnTo>
                    <a:pt x="42" y="8"/>
                  </a:lnTo>
                  <a:lnTo>
                    <a:pt x="48" y="16"/>
                  </a:lnTo>
                  <a:lnTo>
                    <a:pt x="50" y="26"/>
                  </a:lnTo>
                  <a:lnTo>
                    <a:pt x="50"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6" name="Freeform 557">
              <a:extLst>
                <a:ext uri="{FF2B5EF4-FFF2-40B4-BE49-F238E27FC236}">
                  <a16:creationId xmlns:a16="http://schemas.microsoft.com/office/drawing/2014/main" id="{A043ADCE-8DE2-4A6C-3158-8EB8AB0200AA}"/>
                </a:ext>
              </a:extLst>
            </p:cNvPr>
            <p:cNvSpPr>
              <a:spLocks/>
            </p:cNvSpPr>
            <p:nvPr/>
          </p:nvSpPr>
          <p:spPr bwMode="auto">
            <a:xfrm>
              <a:off x="4918" y="4693"/>
              <a:ext cx="40" cy="38"/>
            </a:xfrm>
            <a:custGeom>
              <a:avLst/>
              <a:gdLst>
                <a:gd name="T0" fmla="*/ 40 w 40"/>
                <a:gd name="T1" fmla="*/ 18 h 38"/>
                <a:gd name="T2" fmla="*/ 40 w 40"/>
                <a:gd name="T3" fmla="*/ 18 h 38"/>
                <a:gd name="T4" fmla="*/ 38 w 40"/>
                <a:gd name="T5" fmla="*/ 26 h 38"/>
                <a:gd name="T6" fmla="*/ 34 w 40"/>
                <a:gd name="T7" fmla="*/ 32 h 38"/>
                <a:gd name="T8" fmla="*/ 28 w 40"/>
                <a:gd name="T9" fmla="*/ 36 h 38"/>
                <a:gd name="T10" fmla="*/ 20 w 40"/>
                <a:gd name="T11" fmla="*/ 38 h 38"/>
                <a:gd name="T12" fmla="*/ 20 w 40"/>
                <a:gd name="T13" fmla="*/ 38 h 38"/>
                <a:gd name="T14" fmla="*/ 12 w 40"/>
                <a:gd name="T15" fmla="*/ 36 h 38"/>
                <a:gd name="T16" fmla="*/ 6 w 40"/>
                <a:gd name="T17" fmla="*/ 32 h 38"/>
                <a:gd name="T18" fmla="*/ 2 w 40"/>
                <a:gd name="T19" fmla="*/ 26 h 38"/>
                <a:gd name="T20" fmla="*/ 0 w 40"/>
                <a:gd name="T21" fmla="*/ 18 h 38"/>
                <a:gd name="T22" fmla="*/ 0 w 40"/>
                <a:gd name="T23" fmla="*/ 18 h 38"/>
                <a:gd name="T24" fmla="*/ 2 w 40"/>
                <a:gd name="T25" fmla="*/ 12 h 38"/>
                <a:gd name="T26" fmla="*/ 6 w 40"/>
                <a:gd name="T27" fmla="*/ 6 h 38"/>
                <a:gd name="T28" fmla="*/ 12 w 40"/>
                <a:gd name="T29" fmla="*/ 2 h 38"/>
                <a:gd name="T30" fmla="*/ 20 w 40"/>
                <a:gd name="T31" fmla="*/ 0 h 38"/>
                <a:gd name="T32" fmla="*/ 20 w 40"/>
                <a:gd name="T33" fmla="*/ 0 h 38"/>
                <a:gd name="T34" fmla="*/ 28 w 40"/>
                <a:gd name="T35" fmla="*/ 2 h 38"/>
                <a:gd name="T36" fmla="*/ 34 w 40"/>
                <a:gd name="T37" fmla="*/ 6 h 38"/>
                <a:gd name="T38" fmla="*/ 38 w 40"/>
                <a:gd name="T39" fmla="*/ 12 h 38"/>
                <a:gd name="T40" fmla="*/ 40 w 40"/>
                <a:gd name="T41" fmla="*/ 18 h 38"/>
                <a:gd name="T42" fmla="*/ 40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40" y="18"/>
                  </a:moveTo>
                  <a:lnTo>
                    <a:pt x="40" y="18"/>
                  </a:lnTo>
                  <a:lnTo>
                    <a:pt x="38" y="26"/>
                  </a:lnTo>
                  <a:lnTo>
                    <a:pt x="34" y="32"/>
                  </a:lnTo>
                  <a:lnTo>
                    <a:pt x="28" y="36"/>
                  </a:lnTo>
                  <a:lnTo>
                    <a:pt x="20" y="38"/>
                  </a:lnTo>
                  <a:lnTo>
                    <a:pt x="20" y="38"/>
                  </a:lnTo>
                  <a:lnTo>
                    <a:pt x="12" y="36"/>
                  </a:lnTo>
                  <a:lnTo>
                    <a:pt x="6" y="32"/>
                  </a:lnTo>
                  <a:lnTo>
                    <a:pt x="2" y="26"/>
                  </a:lnTo>
                  <a:lnTo>
                    <a:pt x="0" y="18"/>
                  </a:lnTo>
                  <a:lnTo>
                    <a:pt x="0" y="18"/>
                  </a:lnTo>
                  <a:lnTo>
                    <a:pt x="2" y="12"/>
                  </a:lnTo>
                  <a:lnTo>
                    <a:pt x="6" y="6"/>
                  </a:lnTo>
                  <a:lnTo>
                    <a:pt x="12" y="2"/>
                  </a:lnTo>
                  <a:lnTo>
                    <a:pt x="20" y="0"/>
                  </a:lnTo>
                  <a:lnTo>
                    <a:pt x="20" y="0"/>
                  </a:lnTo>
                  <a:lnTo>
                    <a:pt x="28" y="2"/>
                  </a:lnTo>
                  <a:lnTo>
                    <a:pt x="34" y="6"/>
                  </a:lnTo>
                  <a:lnTo>
                    <a:pt x="38" y="12"/>
                  </a:lnTo>
                  <a:lnTo>
                    <a:pt x="40" y="18"/>
                  </a:lnTo>
                  <a:lnTo>
                    <a:pt x="40"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7" name="Freeform 558">
              <a:extLst>
                <a:ext uri="{FF2B5EF4-FFF2-40B4-BE49-F238E27FC236}">
                  <a16:creationId xmlns:a16="http://schemas.microsoft.com/office/drawing/2014/main" id="{F5194D90-6E25-4DD6-8A67-7AEFC1AD9DB9}"/>
                </a:ext>
              </a:extLst>
            </p:cNvPr>
            <p:cNvSpPr>
              <a:spLocks/>
            </p:cNvSpPr>
            <p:nvPr/>
          </p:nvSpPr>
          <p:spPr bwMode="auto">
            <a:xfrm>
              <a:off x="5026" y="4607"/>
              <a:ext cx="38" cy="38"/>
            </a:xfrm>
            <a:custGeom>
              <a:avLst/>
              <a:gdLst>
                <a:gd name="T0" fmla="*/ 38 w 38"/>
                <a:gd name="T1" fmla="*/ 18 h 38"/>
                <a:gd name="T2" fmla="*/ 38 w 38"/>
                <a:gd name="T3" fmla="*/ 18 h 38"/>
                <a:gd name="T4" fmla="*/ 36 w 38"/>
                <a:gd name="T5" fmla="*/ 26 h 38"/>
                <a:gd name="T6" fmla="*/ 32 w 38"/>
                <a:gd name="T7" fmla="*/ 32 h 38"/>
                <a:gd name="T8" fmla="*/ 26 w 38"/>
                <a:gd name="T9" fmla="*/ 36 h 38"/>
                <a:gd name="T10" fmla="*/ 18 w 38"/>
                <a:gd name="T11" fmla="*/ 38 h 38"/>
                <a:gd name="T12" fmla="*/ 18 w 38"/>
                <a:gd name="T13" fmla="*/ 38 h 38"/>
                <a:gd name="T14" fmla="*/ 12 w 38"/>
                <a:gd name="T15" fmla="*/ 36 h 38"/>
                <a:gd name="T16" fmla="*/ 6 w 38"/>
                <a:gd name="T17" fmla="*/ 32 h 38"/>
                <a:gd name="T18" fmla="*/ 2 w 38"/>
                <a:gd name="T19" fmla="*/ 26 h 38"/>
                <a:gd name="T20" fmla="*/ 0 w 38"/>
                <a:gd name="T21" fmla="*/ 18 h 38"/>
                <a:gd name="T22" fmla="*/ 0 w 38"/>
                <a:gd name="T23" fmla="*/ 18 h 38"/>
                <a:gd name="T24" fmla="*/ 2 w 38"/>
                <a:gd name="T25" fmla="*/ 12 h 38"/>
                <a:gd name="T26" fmla="*/ 6 w 38"/>
                <a:gd name="T27" fmla="*/ 6 h 38"/>
                <a:gd name="T28" fmla="*/ 12 w 38"/>
                <a:gd name="T29" fmla="*/ 2 h 38"/>
                <a:gd name="T30" fmla="*/ 18 w 38"/>
                <a:gd name="T31" fmla="*/ 0 h 38"/>
                <a:gd name="T32" fmla="*/ 18 w 38"/>
                <a:gd name="T33" fmla="*/ 0 h 38"/>
                <a:gd name="T34" fmla="*/ 26 w 38"/>
                <a:gd name="T35" fmla="*/ 2 h 38"/>
                <a:gd name="T36" fmla="*/ 32 w 38"/>
                <a:gd name="T37" fmla="*/ 6 h 38"/>
                <a:gd name="T38" fmla="*/ 36 w 38"/>
                <a:gd name="T39" fmla="*/ 12 h 38"/>
                <a:gd name="T40" fmla="*/ 38 w 38"/>
                <a:gd name="T41" fmla="*/ 18 h 38"/>
                <a:gd name="T42" fmla="*/ 38 w 38"/>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8" y="18"/>
                  </a:moveTo>
                  <a:lnTo>
                    <a:pt x="38" y="18"/>
                  </a:lnTo>
                  <a:lnTo>
                    <a:pt x="36" y="26"/>
                  </a:lnTo>
                  <a:lnTo>
                    <a:pt x="32" y="32"/>
                  </a:lnTo>
                  <a:lnTo>
                    <a:pt x="26" y="36"/>
                  </a:lnTo>
                  <a:lnTo>
                    <a:pt x="18" y="38"/>
                  </a:lnTo>
                  <a:lnTo>
                    <a:pt x="18" y="38"/>
                  </a:lnTo>
                  <a:lnTo>
                    <a:pt x="12" y="36"/>
                  </a:lnTo>
                  <a:lnTo>
                    <a:pt x="6" y="32"/>
                  </a:lnTo>
                  <a:lnTo>
                    <a:pt x="2" y="26"/>
                  </a:lnTo>
                  <a:lnTo>
                    <a:pt x="0" y="18"/>
                  </a:lnTo>
                  <a:lnTo>
                    <a:pt x="0" y="18"/>
                  </a:lnTo>
                  <a:lnTo>
                    <a:pt x="2" y="12"/>
                  </a:lnTo>
                  <a:lnTo>
                    <a:pt x="6" y="6"/>
                  </a:lnTo>
                  <a:lnTo>
                    <a:pt x="12" y="2"/>
                  </a:lnTo>
                  <a:lnTo>
                    <a:pt x="18" y="0"/>
                  </a:lnTo>
                  <a:lnTo>
                    <a:pt x="18" y="0"/>
                  </a:lnTo>
                  <a:lnTo>
                    <a:pt x="26" y="2"/>
                  </a:lnTo>
                  <a:lnTo>
                    <a:pt x="32" y="6"/>
                  </a:lnTo>
                  <a:lnTo>
                    <a:pt x="36" y="12"/>
                  </a:lnTo>
                  <a:lnTo>
                    <a:pt x="38" y="18"/>
                  </a:lnTo>
                  <a:lnTo>
                    <a:pt x="38"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8" name="Freeform 559">
              <a:extLst>
                <a:ext uri="{FF2B5EF4-FFF2-40B4-BE49-F238E27FC236}">
                  <a16:creationId xmlns:a16="http://schemas.microsoft.com/office/drawing/2014/main" id="{F5CD8693-DFB9-2356-C344-969338E3E134}"/>
                </a:ext>
              </a:extLst>
            </p:cNvPr>
            <p:cNvSpPr>
              <a:spLocks/>
            </p:cNvSpPr>
            <p:nvPr/>
          </p:nvSpPr>
          <p:spPr bwMode="auto">
            <a:xfrm>
              <a:off x="5016" y="4693"/>
              <a:ext cx="38" cy="40"/>
            </a:xfrm>
            <a:custGeom>
              <a:avLst/>
              <a:gdLst>
                <a:gd name="T0" fmla="*/ 38 w 38"/>
                <a:gd name="T1" fmla="*/ 20 h 40"/>
                <a:gd name="T2" fmla="*/ 38 w 38"/>
                <a:gd name="T3" fmla="*/ 20 h 40"/>
                <a:gd name="T4" fmla="*/ 36 w 38"/>
                <a:gd name="T5" fmla="*/ 28 h 40"/>
                <a:gd name="T6" fmla="*/ 32 w 38"/>
                <a:gd name="T7" fmla="*/ 34 h 40"/>
                <a:gd name="T8" fmla="*/ 26 w 38"/>
                <a:gd name="T9" fmla="*/ 38 h 40"/>
                <a:gd name="T10" fmla="*/ 20 w 38"/>
                <a:gd name="T11" fmla="*/ 40 h 40"/>
                <a:gd name="T12" fmla="*/ 20 w 38"/>
                <a:gd name="T13" fmla="*/ 40 h 40"/>
                <a:gd name="T14" fmla="*/ 12 w 38"/>
                <a:gd name="T15" fmla="*/ 38 h 40"/>
                <a:gd name="T16" fmla="*/ 6 w 38"/>
                <a:gd name="T17" fmla="*/ 34 h 40"/>
                <a:gd name="T18" fmla="*/ 2 w 38"/>
                <a:gd name="T19" fmla="*/ 28 h 40"/>
                <a:gd name="T20" fmla="*/ 0 w 38"/>
                <a:gd name="T21" fmla="*/ 20 h 40"/>
                <a:gd name="T22" fmla="*/ 0 w 38"/>
                <a:gd name="T23" fmla="*/ 20 h 40"/>
                <a:gd name="T24" fmla="*/ 2 w 38"/>
                <a:gd name="T25" fmla="*/ 12 h 40"/>
                <a:gd name="T26" fmla="*/ 6 w 38"/>
                <a:gd name="T27" fmla="*/ 6 h 40"/>
                <a:gd name="T28" fmla="*/ 12 w 38"/>
                <a:gd name="T29" fmla="*/ 2 h 40"/>
                <a:gd name="T30" fmla="*/ 20 w 38"/>
                <a:gd name="T31" fmla="*/ 0 h 40"/>
                <a:gd name="T32" fmla="*/ 20 w 38"/>
                <a:gd name="T33" fmla="*/ 0 h 40"/>
                <a:gd name="T34" fmla="*/ 26 w 38"/>
                <a:gd name="T35" fmla="*/ 2 h 40"/>
                <a:gd name="T36" fmla="*/ 32 w 38"/>
                <a:gd name="T37" fmla="*/ 6 h 40"/>
                <a:gd name="T38" fmla="*/ 36 w 38"/>
                <a:gd name="T39" fmla="*/ 12 h 40"/>
                <a:gd name="T40" fmla="*/ 38 w 38"/>
                <a:gd name="T41" fmla="*/ 20 h 40"/>
                <a:gd name="T42" fmla="*/ 38 w 38"/>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40">
                  <a:moveTo>
                    <a:pt x="38" y="20"/>
                  </a:moveTo>
                  <a:lnTo>
                    <a:pt x="38" y="20"/>
                  </a:lnTo>
                  <a:lnTo>
                    <a:pt x="36" y="28"/>
                  </a:lnTo>
                  <a:lnTo>
                    <a:pt x="32" y="34"/>
                  </a:lnTo>
                  <a:lnTo>
                    <a:pt x="26" y="38"/>
                  </a:lnTo>
                  <a:lnTo>
                    <a:pt x="20" y="40"/>
                  </a:lnTo>
                  <a:lnTo>
                    <a:pt x="20" y="40"/>
                  </a:lnTo>
                  <a:lnTo>
                    <a:pt x="12" y="38"/>
                  </a:lnTo>
                  <a:lnTo>
                    <a:pt x="6" y="34"/>
                  </a:lnTo>
                  <a:lnTo>
                    <a:pt x="2" y="28"/>
                  </a:lnTo>
                  <a:lnTo>
                    <a:pt x="0" y="20"/>
                  </a:lnTo>
                  <a:lnTo>
                    <a:pt x="0" y="20"/>
                  </a:lnTo>
                  <a:lnTo>
                    <a:pt x="2" y="12"/>
                  </a:lnTo>
                  <a:lnTo>
                    <a:pt x="6" y="6"/>
                  </a:lnTo>
                  <a:lnTo>
                    <a:pt x="12" y="2"/>
                  </a:lnTo>
                  <a:lnTo>
                    <a:pt x="20" y="0"/>
                  </a:lnTo>
                  <a:lnTo>
                    <a:pt x="20" y="0"/>
                  </a:lnTo>
                  <a:lnTo>
                    <a:pt x="26" y="2"/>
                  </a:lnTo>
                  <a:lnTo>
                    <a:pt x="32" y="6"/>
                  </a:lnTo>
                  <a:lnTo>
                    <a:pt x="36" y="12"/>
                  </a:lnTo>
                  <a:lnTo>
                    <a:pt x="38" y="20"/>
                  </a:lnTo>
                  <a:lnTo>
                    <a:pt x="38" y="20"/>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49" name="Freeform 560">
              <a:extLst>
                <a:ext uri="{FF2B5EF4-FFF2-40B4-BE49-F238E27FC236}">
                  <a16:creationId xmlns:a16="http://schemas.microsoft.com/office/drawing/2014/main" id="{8E13BC8E-BCEE-7B32-AD22-97F742F36EA1}"/>
                </a:ext>
              </a:extLst>
            </p:cNvPr>
            <p:cNvSpPr>
              <a:spLocks/>
            </p:cNvSpPr>
            <p:nvPr/>
          </p:nvSpPr>
          <p:spPr bwMode="auto">
            <a:xfrm>
              <a:off x="6030" y="4955"/>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10 w 60"/>
                <a:gd name="T23" fmla="*/ 52 h 60"/>
                <a:gd name="T24" fmla="*/ 2 w 60"/>
                <a:gd name="T25" fmla="*/ 42 h 60"/>
                <a:gd name="T26" fmla="*/ 2 w 60"/>
                <a:gd name="T27" fmla="*/ 36 h 60"/>
                <a:gd name="T28" fmla="*/ 0 w 60"/>
                <a:gd name="T29" fmla="*/ 30 h 60"/>
                <a:gd name="T30" fmla="*/ 0 w 60"/>
                <a:gd name="T31" fmla="*/ 30 h 60"/>
                <a:gd name="T32" fmla="*/ 2 w 60"/>
                <a:gd name="T33" fmla="*/ 24 h 60"/>
                <a:gd name="T34" fmla="*/ 2 w 60"/>
                <a:gd name="T35" fmla="*/ 18 h 60"/>
                <a:gd name="T36" fmla="*/ 10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10" y="52"/>
                  </a:lnTo>
                  <a:lnTo>
                    <a:pt x="2" y="42"/>
                  </a:lnTo>
                  <a:lnTo>
                    <a:pt x="2" y="36"/>
                  </a:lnTo>
                  <a:lnTo>
                    <a:pt x="0" y="30"/>
                  </a:lnTo>
                  <a:lnTo>
                    <a:pt x="0" y="30"/>
                  </a:lnTo>
                  <a:lnTo>
                    <a:pt x="2" y="24"/>
                  </a:lnTo>
                  <a:lnTo>
                    <a:pt x="2" y="18"/>
                  </a:lnTo>
                  <a:lnTo>
                    <a:pt x="10"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0" name="Freeform 561">
              <a:extLst>
                <a:ext uri="{FF2B5EF4-FFF2-40B4-BE49-F238E27FC236}">
                  <a16:creationId xmlns:a16="http://schemas.microsoft.com/office/drawing/2014/main" id="{DF687843-F061-C216-DB4B-240FC2E6C1EC}"/>
                </a:ext>
              </a:extLst>
            </p:cNvPr>
            <p:cNvSpPr>
              <a:spLocks/>
            </p:cNvSpPr>
            <p:nvPr/>
          </p:nvSpPr>
          <p:spPr bwMode="auto">
            <a:xfrm>
              <a:off x="5528" y="4757"/>
              <a:ext cx="52" cy="52"/>
            </a:xfrm>
            <a:custGeom>
              <a:avLst/>
              <a:gdLst>
                <a:gd name="T0" fmla="*/ 52 w 52"/>
                <a:gd name="T1" fmla="*/ 26 h 52"/>
                <a:gd name="T2" fmla="*/ 52 w 52"/>
                <a:gd name="T3" fmla="*/ 26 h 52"/>
                <a:gd name="T4" fmla="*/ 50 w 52"/>
                <a:gd name="T5" fmla="*/ 36 h 52"/>
                <a:gd name="T6" fmla="*/ 44 w 52"/>
                <a:gd name="T7" fmla="*/ 46 h 52"/>
                <a:gd name="T8" fmla="*/ 36 w 52"/>
                <a:gd name="T9" fmla="*/ 50 h 52"/>
                <a:gd name="T10" fmla="*/ 26 w 52"/>
                <a:gd name="T11" fmla="*/ 52 h 52"/>
                <a:gd name="T12" fmla="*/ 26 w 52"/>
                <a:gd name="T13" fmla="*/ 52 h 52"/>
                <a:gd name="T14" fmla="*/ 16 w 52"/>
                <a:gd name="T15" fmla="*/ 50 h 52"/>
                <a:gd name="T16" fmla="*/ 8 w 52"/>
                <a:gd name="T17" fmla="*/ 46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6"/>
                  </a:lnTo>
                  <a:lnTo>
                    <a:pt x="36" y="50"/>
                  </a:lnTo>
                  <a:lnTo>
                    <a:pt x="26" y="52"/>
                  </a:lnTo>
                  <a:lnTo>
                    <a:pt x="26" y="52"/>
                  </a:lnTo>
                  <a:lnTo>
                    <a:pt x="16" y="50"/>
                  </a:lnTo>
                  <a:lnTo>
                    <a:pt x="8" y="46"/>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1" name="Freeform 562">
              <a:extLst>
                <a:ext uri="{FF2B5EF4-FFF2-40B4-BE49-F238E27FC236}">
                  <a16:creationId xmlns:a16="http://schemas.microsoft.com/office/drawing/2014/main" id="{ACAC51AE-AC46-84C5-0E49-027EC71C270C}"/>
                </a:ext>
              </a:extLst>
            </p:cNvPr>
            <p:cNvSpPr>
              <a:spLocks/>
            </p:cNvSpPr>
            <p:nvPr/>
          </p:nvSpPr>
          <p:spPr bwMode="auto">
            <a:xfrm>
              <a:off x="6262" y="5085"/>
              <a:ext cx="60" cy="62"/>
            </a:xfrm>
            <a:custGeom>
              <a:avLst/>
              <a:gdLst>
                <a:gd name="T0" fmla="*/ 60 w 60"/>
                <a:gd name="T1" fmla="*/ 32 h 62"/>
                <a:gd name="T2" fmla="*/ 60 w 60"/>
                <a:gd name="T3" fmla="*/ 32 h 62"/>
                <a:gd name="T4" fmla="*/ 60 w 60"/>
                <a:gd name="T5" fmla="*/ 38 h 62"/>
                <a:gd name="T6" fmla="*/ 58 w 60"/>
                <a:gd name="T7" fmla="*/ 44 h 62"/>
                <a:gd name="T8" fmla="*/ 52 w 60"/>
                <a:gd name="T9" fmla="*/ 52 h 62"/>
                <a:gd name="T10" fmla="*/ 42 w 60"/>
                <a:gd name="T11" fmla="*/ 60 h 62"/>
                <a:gd name="T12" fmla="*/ 36 w 60"/>
                <a:gd name="T13" fmla="*/ 62 h 62"/>
                <a:gd name="T14" fmla="*/ 30 w 60"/>
                <a:gd name="T15" fmla="*/ 62 h 62"/>
                <a:gd name="T16" fmla="*/ 30 w 60"/>
                <a:gd name="T17" fmla="*/ 62 h 62"/>
                <a:gd name="T18" fmla="*/ 24 w 60"/>
                <a:gd name="T19" fmla="*/ 62 h 62"/>
                <a:gd name="T20" fmla="*/ 18 w 60"/>
                <a:gd name="T21" fmla="*/ 60 h 62"/>
                <a:gd name="T22" fmla="*/ 8 w 60"/>
                <a:gd name="T23" fmla="*/ 52 h 62"/>
                <a:gd name="T24" fmla="*/ 2 w 60"/>
                <a:gd name="T25" fmla="*/ 44 h 62"/>
                <a:gd name="T26" fmla="*/ 0 w 60"/>
                <a:gd name="T27" fmla="*/ 38 h 62"/>
                <a:gd name="T28" fmla="*/ 0 w 60"/>
                <a:gd name="T29" fmla="*/ 32 h 62"/>
                <a:gd name="T30" fmla="*/ 0 w 60"/>
                <a:gd name="T31" fmla="*/ 32 h 62"/>
                <a:gd name="T32" fmla="*/ 0 w 60"/>
                <a:gd name="T33" fmla="*/ 26 h 62"/>
                <a:gd name="T34" fmla="*/ 2 w 60"/>
                <a:gd name="T35" fmla="*/ 20 h 62"/>
                <a:gd name="T36" fmla="*/ 8 w 60"/>
                <a:gd name="T37" fmla="*/ 10 h 62"/>
                <a:gd name="T38" fmla="*/ 18 w 60"/>
                <a:gd name="T39" fmla="*/ 4 h 62"/>
                <a:gd name="T40" fmla="*/ 24 w 60"/>
                <a:gd name="T41" fmla="*/ 2 h 62"/>
                <a:gd name="T42" fmla="*/ 30 w 60"/>
                <a:gd name="T43" fmla="*/ 0 h 62"/>
                <a:gd name="T44" fmla="*/ 30 w 60"/>
                <a:gd name="T45" fmla="*/ 0 h 62"/>
                <a:gd name="T46" fmla="*/ 36 w 60"/>
                <a:gd name="T47" fmla="*/ 2 h 62"/>
                <a:gd name="T48" fmla="*/ 42 w 60"/>
                <a:gd name="T49" fmla="*/ 4 h 62"/>
                <a:gd name="T50" fmla="*/ 52 w 60"/>
                <a:gd name="T51" fmla="*/ 10 h 62"/>
                <a:gd name="T52" fmla="*/ 58 w 60"/>
                <a:gd name="T53" fmla="*/ 20 h 62"/>
                <a:gd name="T54" fmla="*/ 60 w 60"/>
                <a:gd name="T55" fmla="*/ 26 h 62"/>
                <a:gd name="T56" fmla="*/ 60 w 60"/>
                <a:gd name="T57" fmla="*/ 32 h 62"/>
                <a:gd name="T58" fmla="*/ 60 w 60"/>
                <a:gd name="T59"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2">
                  <a:moveTo>
                    <a:pt x="60" y="32"/>
                  </a:moveTo>
                  <a:lnTo>
                    <a:pt x="60" y="32"/>
                  </a:lnTo>
                  <a:lnTo>
                    <a:pt x="60" y="38"/>
                  </a:lnTo>
                  <a:lnTo>
                    <a:pt x="58" y="44"/>
                  </a:lnTo>
                  <a:lnTo>
                    <a:pt x="52" y="52"/>
                  </a:lnTo>
                  <a:lnTo>
                    <a:pt x="42" y="60"/>
                  </a:lnTo>
                  <a:lnTo>
                    <a:pt x="36" y="62"/>
                  </a:lnTo>
                  <a:lnTo>
                    <a:pt x="30" y="62"/>
                  </a:lnTo>
                  <a:lnTo>
                    <a:pt x="30" y="62"/>
                  </a:lnTo>
                  <a:lnTo>
                    <a:pt x="24" y="62"/>
                  </a:lnTo>
                  <a:lnTo>
                    <a:pt x="18" y="60"/>
                  </a:lnTo>
                  <a:lnTo>
                    <a:pt x="8" y="52"/>
                  </a:lnTo>
                  <a:lnTo>
                    <a:pt x="2" y="44"/>
                  </a:lnTo>
                  <a:lnTo>
                    <a:pt x="0" y="38"/>
                  </a:lnTo>
                  <a:lnTo>
                    <a:pt x="0" y="32"/>
                  </a:lnTo>
                  <a:lnTo>
                    <a:pt x="0" y="32"/>
                  </a:lnTo>
                  <a:lnTo>
                    <a:pt x="0" y="26"/>
                  </a:lnTo>
                  <a:lnTo>
                    <a:pt x="2" y="20"/>
                  </a:lnTo>
                  <a:lnTo>
                    <a:pt x="8" y="10"/>
                  </a:lnTo>
                  <a:lnTo>
                    <a:pt x="18" y="4"/>
                  </a:lnTo>
                  <a:lnTo>
                    <a:pt x="24" y="2"/>
                  </a:lnTo>
                  <a:lnTo>
                    <a:pt x="30" y="0"/>
                  </a:lnTo>
                  <a:lnTo>
                    <a:pt x="30" y="0"/>
                  </a:lnTo>
                  <a:lnTo>
                    <a:pt x="36" y="2"/>
                  </a:lnTo>
                  <a:lnTo>
                    <a:pt x="42" y="4"/>
                  </a:lnTo>
                  <a:lnTo>
                    <a:pt x="52" y="10"/>
                  </a:lnTo>
                  <a:lnTo>
                    <a:pt x="58" y="20"/>
                  </a:lnTo>
                  <a:lnTo>
                    <a:pt x="60" y="26"/>
                  </a:lnTo>
                  <a:lnTo>
                    <a:pt x="60" y="32"/>
                  </a:lnTo>
                  <a:lnTo>
                    <a:pt x="60"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2" name="Freeform 563">
              <a:extLst>
                <a:ext uri="{FF2B5EF4-FFF2-40B4-BE49-F238E27FC236}">
                  <a16:creationId xmlns:a16="http://schemas.microsoft.com/office/drawing/2014/main" id="{F54FF4E4-8D2E-D4AB-4C6E-C092F84F5FE2}"/>
                </a:ext>
              </a:extLst>
            </p:cNvPr>
            <p:cNvSpPr>
              <a:spLocks/>
            </p:cNvSpPr>
            <p:nvPr/>
          </p:nvSpPr>
          <p:spPr bwMode="auto">
            <a:xfrm>
              <a:off x="6330" y="4879"/>
              <a:ext cx="62" cy="62"/>
            </a:xfrm>
            <a:custGeom>
              <a:avLst/>
              <a:gdLst>
                <a:gd name="T0" fmla="*/ 62 w 62"/>
                <a:gd name="T1" fmla="*/ 30 h 62"/>
                <a:gd name="T2" fmla="*/ 62 w 62"/>
                <a:gd name="T3" fmla="*/ 30 h 62"/>
                <a:gd name="T4" fmla="*/ 60 w 62"/>
                <a:gd name="T5" fmla="*/ 36 h 62"/>
                <a:gd name="T6" fmla="*/ 60 w 62"/>
                <a:gd name="T7" fmla="*/ 42 h 62"/>
                <a:gd name="T8" fmla="*/ 52 w 62"/>
                <a:gd name="T9" fmla="*/ 52 h 62"/>
                <a:gd name="T10" fmla="*/ 42 w 62"/>
                <a:gd name="T11" fmla="*/ 58 h 62"/>
                <a:gd name="T12" fmla="*/ 38 w 62"/>
                <a:gd name="T13" fmla="*/ 60 h 62"/>
                <a:gd name="T14" fmla="*/ 32 w 62"/>
                <a:gd name="T15" fmla="*/ 62 h 62"/>
                <a:gd name="T16" fmla="*/ 32 w 62"/>
                <a:gd name="T17" fmla="*/ 62 h 62"/>
                <a:gd name="T18" fmla="*/ 24 w 62"/>
                <a:gd name="T19" fmla="*/ 60 h 62"/>
                <a:gd name="T20" fmla="*/ 20 w 62"/>
                <a:gd name="T21" fmla="*/ 58 h 62"/>
                <a:gd name="T22" fmla="*/ 10 w 62"/>
                <a:gd name="T23" fmla="*/ 52 h 62"/>
                <a:gd name="T24" fmla="*/ 4 w 62"/>
                <a:gd name="T25" fmla="*/ 42 h 62"/>
                <a:gd name="T26" fmla="*/ 2 w 62"/>
                <a:gd name="T27" fmla="*/ 36 h 62"/>
                <a:gd name="T28" fmla="*/ 0 w 62"/>
                <a:gd name="T29" fmla="*/ 30 h 62"/>
                <a:gd name="T30" fmla="*/ 0 w 62"/>
                <a:gd name="T31" fmla="*/ 30 h 62"/>
                <a:gd name="T32" fmla="*/ 2 w 62"/>
                <a:gd name="T33" fmla="*/ 24 h 62"/>
                <a:gd name="T34" fmla="*/ 4 w 62"/>
                <a:gd name="T35" fmla="*/ 18 h 62"/>
                <a:gd name="T36" fmla="*/ 10 w 62"/>
                <a:gd name="T37" fmla="*/ 10 h 62"/>
                <a:gd name="T38" fmla="*/ 20 w 62"/>
                <a:gd name="T39" fmla="*/ 2 h 62"/>
                <a:gd name="T40" fmla="*/ 24 w 62"/>
                <a:gd name="T41" fmla="*/ 0 h 62"/>
                <a:gd name="T42" fmla="*/ 32 w 62"/>
                <a:gd name="T43" fmla="*/ 0 h 62"/>
                <a:gd name="T44" fmla="*/ 32 w 62"/>
                <a:gd name="T45" fmla="*/ 0 h 62"/>
                <a:gd name="T46" fmla="*/ 38 w 62"/>
                <a:gd name="T47" fmla="*/ 0 h 62"/>
                <a:gd name="T48" fmla="*/ 42 w 62"/>
                <a:gd name="T49" fmla="*/ 2 h 62"/>
                <a:gd name="T50" fmla="*/ 52 w 62"/>
                <a:gd name="T51" fmla="*/ 10 h 62"/>
                <a:gd name="T52" fmla="*/ 60 w 62"/>
                <a:gd name="T53" fmla="*/ 18 h 62"/>
                <a:gd name="T54" fmla="*/ 60 w 62"/>
                <a:gd name="T55" fmla="*/ 24 h 62"/>
                <a:gd name="T56" fmla="*/ 62 w 62"/>
                <a:gd name="T57" fmla="*/ 30 h 62"/>
                <a:gd name="T58" fmla="*/ 62 w 62"/>
                <a:gd name="T59"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2" h="62">
                  <a:moveTo>
                    <a:pt x="62" y="30"/>
                  </a:moveTo>
                  <a:lnTo>
                    <a:pt x="62" y="30"/>
                  </a:lnTo>
                  <a:lnTo>
                    <a:pt x="60" y="36"/>
                  </a:lnTo>
                  <a:lnTo>
                    <a:pt x="60" y="42"/>
                  </a:lnTo>
                  <a:lnTo>
                    <a:pt x="52" y="52"/>
                  </a:lnTo>
                  <a:lnTo>
                    <a:pt x="42" y="58"/>
                  </a:lnTo>
                  <a:lnTo>
                    <a:pt x="38" y="60"/>
                  </a:lnTo>
                  <a:lnTo>
                    <a:pt x="32" y="62"/>
                  </a:lnTo>
                  <a:lnTo>
                    <a:pt x="32" y="62"/>
                  </a:lnTo>
                  <a:lnTo>
                    <a:pt x="24" y="60"/>
                  </a:lnTo>
                  <a:lnTo>
                    <a:pt x="20" y="58"/>
                  </a:lnTo>
                  <a:lnTo>
                    <a:pt x="10" y="52"/>
                  </a:lnTo>
                  <a:lnTo>
                    <a:pt x="4" y="42"/>
                  </a:lnTo>
                  <a:lnTo>
                    <a:pt x="2" y="36"/>
                  </a:lnTo>
                  <a:lnTo>
                    <a:pt x="0" y="30"/>
                  </a:lnTo>
                  <a:lnTo>
                    <a:pt x="0" y="30"/>
                  </a:lnTo>
                  <a:lnTo>
                    <a:pt x="2" y="24"/>
                  </a:lnTo>
                  <a:lnTo>
                    <a:pt x="4" y="18"/>
                  </a:lnTo>
                  <a:lnTo>
                    <a:pt x="10" y="10"/>
                  </a:lnTo>
                  <a:lnTo>
                    <a:pt x="20" y="2"/>
                  </a:lnTo>
                  <a:lnTo>
                    <a:pt x="24" y="0"/>
                  </a:lnTo>
                  <a:lnTo>
                    <a:pt x="32" y="0"/>
                  </a:lnTo>
                  <a:lnTo>
                    <a:pt x="32" y="0"/>
                  </a:lnTo>
                  <a:lnTo>
                    <a:pt x="38" y="0"/>
                  </a:lnTo>
                  <a:lnTo>
                    <a:pt x="42" y="2"/>
                  </a:lnTo>
                  <a:lnTo>
                    <a:pt x="52" y="10"/>
                  </a:lnTo>
                  <a:lnTo>
                    <a:pt x="60" y="18"/>
                  </a:lnTo>
                  <a:lnTo>
                    <a:pt x="60" y="24"/>
                  </a:lnTo>
                  <a:lnTo>
                    <a:pt x="62" y="30"/>
                  </a:lnTo>
                  <a:lnTo>
                    <a:pt x="62" y="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3" name="Freeform 564">
              <a:extLst>
                <a:ext uri="{FF2B5EF4-FFF2-40B4-BE49-F238E27FC236}">
                  <a16:creationId xmlns:a16="http://schemas.microsoft.com/office/drawing/2014/main" id="{C879B674-8226-B683-6C48-675E445F741C}"/>
                </a:ext>
              </a:extLst>
            </p:cNvPr>
            <p:cNvSpPr>
              <a:spLocks/>
            </p:cNvSpPr>
            <p:nvPr/>
          </p:nvSpPr>
          <p:spPr bwMode="auto">
            <a:xfrm>
              <a:off x="5656" y="4845"/>
              <a:ext cx="58" cy="60"/>
            </a:xfrm>
            <a:custGeom>
              <a:avLst/>
              <a:gdLst>
                <a:gd name="T0" fmla="*/ 58 w 58"/>
                <a:gd name="T1" fmla="*/ 30 h 60"/>
                <a:gd name="T2" fmla="*/ 58 w 58"/>
                <a:gd name="T3" fmla="*/ 30 h 60"/>
                <a:gd name="T4" fmla="*/ 56 w 58"/>
                <a:gd name="T5" fmla="*/ 42 h 60"/>
                <a:gd name="T6" fmla="*/ 50 w 58"/>
                <a:gd name="T7" fmla="*/ 50 h 60"/>
                <a:gd name="T8" fmla="*/ 40 w 58"/>
                <a:gd name="T9" fmla="*/ 56 h 60"/>
                <a:gd name="T10" fmla="*/ 30 w 58"/>
                <a:gd name="T11" fmla="*/ 60 h 60"/>
                <a:gd name="T12" fmla="*/ 30 w 58"/>
                <a:gd name="T13" fmla="*/ 60 h 60"/>
                <a:gd name="T14" fmla="*/ 18 w 58"/>
                <a:gd name="T15" fmla="*/ 56 h 60"/>
                <a:gd name="T16" fmla="*/ 8 w 58"/>
                <a:gd name="T17" fmla="*/ 50 h 60"/>
                <a:gd name="T18" fmla="*/ 2 w 58"/>
                <a:gd name="T19" fmla="*/ 42 h 60"/>
                <a:gd name="T20" fmla="*/ 0 w 58"/>
                <a:gd name="T21" fmla="*/ 30 h 60"/>
                <a:gd name="T22" fmla="*/ 0 w 58"/>
                <a:gd name="T23" fmla="*/ 30 h 60"/>
                <a:gd name="T24" fmla="*/ 2 w 58"/>
                <a:gd name="T25" fmla="*/ 18 h 60"/>
                <a:gd name="T26" fmla="*/ 8 w 58"/>
                <a:gd name="T27" fmla="*/ 10 h 60"/>
                <a:gd name="T28" fmla="*/ 18 w 58"/>
                <a:gd name="T29" fmla="*/ 4 h 60"/>
                <a:gd name="T30" fmla="*/ 30 w 58"/>
                <a:gd name="T31" fmla="*/ 0 h 60"/>
                <a:gd name="T32" fmla="*/ 30 w 58"/>
                <a:gd name="T33" fmla="*/ 0 h 60"/>
                <a:gd name="T34" fmla="*/ 40 w 58"/>
                <a:gd name="T35" fmla="*/ 4 h 60"/>
                <a:gd name="T36" fmla="*/ 50 w 58"/>
                <a:gd name="T37" fmla="*/ 10 h 60"/>
                <a:gd name="T38" fmla="*/ 56 w 58"/>
                <a:gd name="T39" fmla="*/ 18 h 60"/>
                <a:gd name="T40" fmla="*/ 58 w 58"/>
                <a:gd name="T41" fmla="*/ 30 h 60"/>
                <a:gd name="T42" fmla="*/ 58 w 58"/>
                <a:gd name="T4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60">
                  <a:moveTo>
                    <a:pt x="58" y="30"/>
                  </a:moveTo>
                  <a:lnTo>
                    <a:pt x="58" y="30"/>
                  </a:lnTo>
                  <a:lnTo>
                    <a:pt x="56" y="42"/>
                  </a:lnTo>
                  <a:lnTo>
                    <a:pt x="50" y="50"/>
                  </a:lnTo>
                  <a:lnTo>
                    <a:pt x="40" y="56"/>
                  </a:lnTo>
                  <a:lnTo>
                    <a:pt x="30" y="60"/>
                  </a:lnTo>
                  <a:lnTo>
                    <a:pt x="30" y="60"/>
                  </a:lnTo>
                  <a:lnTo>
                    <a:pt x="18" y="56"/>
                  </a:lnTo>
                  <a:lnTo>
                    <a:pt x="8" y="50"/>
                  </a:lnTo>
                  <a:lnTo>
                    <a:pt x="2" y="42"/>
                  </a:lnTo>
                  <a:lnTo>
                    <a:pt x="0" y="30"/>
                  </a:lnTo>
                  <a:lnTo>
                    <a:pt x="0" y="30"/>
                  </a:lnTo>
                  <a:lnTo>
                    <a:pt x="2" y="18"/>
                  </a:lnTo>
                  <a:lnTo>
                    <a:pt x="8" y="10"/>
                  </a:lnTo>
                  <a:lnTo>
                    <a:pt x="18" y="4"/>
                  </a:lnTo>
                  <a:lnTo>
                    <a:pt x="30" y="0"/>
                  </a:lnTo>
                  <a:lnTo>
                    <a:pt x="30" y="0"/>
                  </a:lnTo>
                  <a:lnTo>
                    <a:pt x="40" y="4"/>
                  </a:lnTo>
                  <a:lnTo>
                    <a:pt x="50" y="10"/>
                  </a:lnTo>
                  <a:lnTo>
                    <a:pt x="56" y="18"/>
                  </a:lnTo>
                  <a:lnTo>
                    <a:pt x="58" y="30"/>
                  </a:lnTo>
                  <a:lnTo>
                    <a:pt x="58" y="30"/>
                  </a:lnTo>
                  <a:close/>
                </a:path>
              </a:pathLst>
            </a:custGeom>
            <a:solidFill>
              <a:srgbClr val="00A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4" name="Freeform 565">
              <a:extLst>
                <a:ext uri="{FF2B5EF4-FFF2-40B4-BE49-F238E27FC236}">
                  <a16:creationId xmlns:a16="http://schemas.microsoft.com/office/drawing/2014/main" id="{94416331-9F3B-C9D9-7528-F4B1ACD49C83}"/>
                </a:ext>
              </a:extLst>
            </p:cNvPr>
            <p:cNvSpPr>
              <a:spLocks/>
            </p:cNvSpPr>
            <p:nvPr/>
          </p:nvSpPr>
          <p:spPr bwMode="auto">
            <a:xfrm>
              <a:off x="4922" y="4663"/>
              <a:ext cx="50" cy="52"/>
            </a:xfrm>
            <a:custGeom>
              <a:avLst/>
              <a:gdLst>
                <a:gd name="T0" fmla="*/ 50 w 50"/>
                <a:gd name="T1" fmla="*/ 26 h 52"/>
                <a:gd name="T2" fmla="*/ 50 w 50"/>
                <a:gd name="T3" fmla="*/ 26 h 52"/>
                <a:gd name="T4" fmla="*/ 48 w 50"/>
                <a:gd name="T5" fmla="*/ 36 h 52"/>
                <a:gd name="T6" fmla="*/ 42 w 50"/>
                <a:gd name="T7" fmla="*/ 44 h 52"/>
                <a:gd name="T8" fmla="*/ 34 w 50"/>
                <a:gd name="T9" fmla="*/ 50 h 52"/>
                <a:gd name="T10" fmla="*/ 24 w 50"/>
                <a:gd name="T11" fmla="*/ 52 h 52"/>
                <a:gd name="T12" fmla="*/ 24 w 50"/>
                <a:gd name="T13" fmla="*/ 52 h 52"/>
                <a:gd name="T14" fmla="*/ 14 w 50"/>
                <a:gd name="T15" fmla="*/ 50 h 52"/>
                <a:gd name="T16" fmla="*/ 6 w 50"/>
                <a:gd name="T17" fmla="*/ 44 h 52"/>
                <a:gd name="T18" fmla="*/ 2 w 50"/>
                <a:gd name="T19" fmla="*/ 36 h 52"/>
                <a:gd name="T20" fmla="*/ 0 w 50"/>
                <a:gd name="T21" fmla="*/ 26 h 52"/>
                <a:gd name="T22" fmla="*/ 0 w 50"/>
                <a:gd name="T23" fmla="*/ 26 h 52"/>
                <a:gd name="T24" fmla="*/ 2 w 50"/>
                <a:gd name="T25" fmla="*/ 16 h 52"/>
                <a:gd name="T26" fmla="*/ 6 w 50"/>
                <a:gd name="T27" fmla="*/ 8 h 52"/>
                <a:gd name="T28" fmla="*/ 14 w 50"/>
                <a:gd name="T29" fmla="*/ 2 h 52"/>
                <a:gd name="T30" fmla="*/ 24 w 50"/>
                <a:gd name="T31" fmla="*/ 0 h 52"/>
                <a:gd name="T32" fmla="*/ 24 w 50"/>
                <a:gd name="T33" fmla="*/ 0 h 52"/>
                <a:gd name="T34" fmla="*/ 34 w 50"/>
                <a:gd name="T35" fmla="*/ 2 h 52"/>
                <a:gd name="T36" fmla="*/ 42 w 50"/>
                <a:gd name="T37" fmla="*/ 8 h 52"/>
                <a:gd name="T38" fmla="*/ 48 w 50"/>
                <a:gd name="T39" fmla="*/ 16 h 52"/>
                <a:gd name="T40" fmla="*/ 50 w 50"/>
                <a:gd name="T41" fmla="*/ 26 h 52"/>
                <a:gd name="T42" fmla="*/ 50 w 50"/>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2">
                  <a:moveTo>
                    <a:pt x="50" y="26"/>
                  </a:moveTo>
                  <a:lnTo>
                    <a:pt x="50" y="26"/>
                  </a:lnTo>
                  <a:lnTo>
                    <a:pt x="48" y="36"/>
                  </a:lnTo>
                  <a:lnTo>
                    <a:pt x="42" y="44"/>
                  </a:lnTo>
                  <a:lnTo>
                    <a:pt x="34" y="50"/>
                  </a:lnTo>
                  <a:lnTo>
                    <a:pt x="24" y="52"/>
                  </a:lnTo>
                  <a:lnTo>
                    <a:pt x="24" y="52"/>
                  </a:lnTo>
                  <a:lnTo>
                    <a:pt x="14" y="50"/>
                  </a:lnTo>
                  <a:lnTo>
                    <a:pt x="6" y="44"/>
                  </a:lnTo>
                  <a:lnTo>
                    <a:pt x="2" y="36"/>
                  </a:lnTo>
                  <a:lnTo>
                    <a:pt x="0" y="26"/>
                  </a:lnTo>
                  <a:lnTo>
                    <a:pt x="0" y="26"/>
                  </a:lnTo>
                  <a:lnTo>
                    <a:pt x="2" y="16"/>
                  </a:lnTo>
                  <a:lnTo>
                    <a:pt x="6" y="8"/>
                  </a:lnTo>
                  <a:lnTo>
                    <a:pt x="14" y="2"/>
                  </a:lnTo>
                  <a:lnTo>
                    <a:pt x="24" y="0"/>
                  </a:lnTo>
                  <a:lnTo>
                    <a:pt x="24" y="0"/>
                  </a:lnTo>
                  <a:lnTo>
                    <a:pt x="34" y="2"/>
                  </a:lnTo>
                  <a:lnTo>
                    <a:pt x="42" y="8"/>
                  </a:lnTo>
                  <a:lnTo>
                    <a:pt x="48" y="16"/>
                  </a:lnTo>
                  <a:lnTo>
                    <a:pt x="50" y="26"/>
                  </a:lnTo>
                  <a:lnTo>
                    <a:pt x="50" y="26"/>
                  </a:lnTo>
                  <a:close/>
                </a:path>
              </a:pathLst>
            </a:custGeom>
            <a:solidFill>
              <a:srgbClr val="00A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5" name="Freeform 566">
              <a:extLst>
                <a:ext uri="{FF2B5EF4-FFF2-40B4-BE49-F238E27FC236}">
                  <a16:creationId xmlns:a16="http://schemas.microsoft.com/office/drawing/2014/main" id="{075C4C05-B046-0DC2-4A4A-4D8416BD9D63}"/>
                </a:ext>
              </a:extLst>
            </p:cNvPr>
            <p:cNvSpPr>
              <a:spLocks/>
            </p:cNvSpPr>
            <p:nvPr/>
          </p:nvSpPr>
          <p:spPr bwMode="auto">
            <a:xfrm>
              <a:off x="5122" y="4695"/>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4 w 46"/>
                <a:gd name="T11" fmla="*/ 46 h 46"/>
                <a:gd name="T12" fmla="*/ 24 w 46"/>
                <a:gd name="T13" fmla="*/ 46 h 46"/>
                <a:gd name="T14" fmla="*/ 14 w 46"/>
                <a:gd name="T15" fmla="*/ 44 h 46"/>
                <a:gd name="T16" fmla="*/ 8 w 46"/>
                <a:gd name="T17" fmla="*/ 40 h 46"/>
                <a:gd name="T18" fmla="*/ 2 w 46"/>
                <a:gd name="T19" fmla="*/ 32 h 46"/>
                <a:gd name="T20" fmla="*/ 0 w 46"/>
                <a:gd name="T21" fmla="*/ 24 h 46"/>
                <a:gd name="T22" fmla="*/ 0 w 46"/>
                <a:gd name="T23" fmla="*/ 24 h 46"/>
                <a:gd name="T24" fmla="*/ 2 w 46"/>
                <a:gd name="T25" fmla="*/ 14 h 46"/>
                <a:gd name="T26" fmla="*/ 8 w 46"/>
                <a:gd name="T27" fmla="*/ 6 h 46"/>
                <a:gd name="T28" fmla="*/ 14 w 46"/>
                <a:gd name="T29" fmla="*/ 2 h 46"/>
                <a:gd name="T30" fmla="*/ 24 w 46"/>
                <a:gd name="T31" fmla="*/ 0 h 46"/>
                <a:gd name="T32" fmla="*/ 24 w 46"/>
                <a:gd name="T33" fmla="*/ 0 h 46"/>
                <a:gd name="T34" fmla="*/ 32 w 46"/>
                <a:gd name="T35" fmla="*/ 2 h 46"/>
                <a:gd name="T36" fmla="*/ 40 w 46"/>
                <a:gd name="T37" fmla="*/ 6 h 46"/>
                <a:gd name="T38" fmla="*/ 44 w 46"/>
                <a:gd name="T39" fmla="*/ 14 h 46"/>
                <a:gd name="T40" fmla="*/ 46 w 46"/>
                <a:gd name="T41" fmla="*/ 24 h 46"/>
                <a:gd name="T42" fmla="*/ 46 w 46"/>
                <a:gd name="T43"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46" y="24"/>
                  </a:moveTo>
                  <a:lnTo>
                    <a:pt x="46" y="24"/>
                  </a:lnTo>
                  <a:lnTo>
                    <a:pt x="44" y="32"/>
                  </a:lnTo>
                  <a:lnTo>
                    <a:pt x="40" y="40"/>
                  </a:lnTo>
                  <a:lnTo>
                    <a:pt x="32" y="44"/>
                  </a:lnTo>
                  <a:lnTo>
                    <a:pt x="24" y="46"/>
                  </a:lnTo>
                  <a:lnTo>
                    <a:pt x="24" y="46"/>
                  </a:lnTo>
                  <a:lnTo>
                    <a:pt x="14" y="44"/>
                  </a:lnTo>
                  <a:lnTo>
                    <a:pt x="8" y="40"/>
                  </a:lnTo>
                  <a:lnTo>
                    <a:pt x="2" y="32"/>
                  </a:lnTo>
                  <a:lnTo>
                    <a:pt x="0" y="24"/>
                  </a:lnTo>
                  <a:lnTo>
                    <a:pt x="0" y="24"/>
                  </a:lnTo>
                  <a:lnTo>
                    <a:pt x="2" y="14"/>
                  </a:lnTo>
                  <a:lnTo>
                    <a:pt x="8" y="6"/>
                  </a:lnTo>
                  <a:lnTo>
                    <a:pt x="14" y="2"/>
                  </a:lnTo>
                  <a:lnTo>
                    <a:pt x="24" y="0"/>
                  </a:lnTo>
                  <a:lnTo>
                    <a:pt x="24" y="0"/>
                  </a:lnTo>
                  <a:lnTo>
                    <a:pt x="32" y="2"/>
                  </a:lnTo>
                  <a:lnTo>
                    <a:pt x="40" y="6"/>
                  </a:lnTo>
                  <a:lnTo>
                    <a:pt x="44" y="14"/>
                  </a:lnTo>
                  <a:lnTo>
                    <a:pt x="46" y="24"/>
                  </a:lnTo>
                  <a:lnTo>
                    <a:pt x="46" y="24"/>
                  </a:lnTo>
                  <a:close/>
                </a:path>
              </a:pathLst>
            </a:custGeom>
            <a:solidFill>
              <a:srgbClr val="00A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6" name="Freeform 567">
              <a:extLst>
                <a:ext uri="{FF2B5EF4-FFF2-40B4-BE49-F238E27FC236}">
                  <a16:creationId xmlns:a16="http://schemas.microsoft.com/office/drawing/2014/main" id="{8338D5C0-9D52-801B-622E-9896E285E75D}"/>
                </a:ext>
              </a:extLst>
            </p:cNvPr>
            <p:cNvSpPr>
              <a:spLocks/>
            </p:cNvSpPr>
            <p:nvPr/>
          </p:nvSpPr>
          <p:spPr bwMode="auto">
            <a:xfrm>
              <a:off x="4354" y="4597"/>
              <a:ext cx="52" cy="52"/>
            </a:xfrm>
            <a:custGeom>
              <a:avLst/>
              <a:gdLst>
                <a:gd name="T0" fmla="*/ 52 w 52"/>
                <a:gd name="T1" fmla="*/ 26 h 52"/>
                <a:gd name="T2" fmla="*/ 52 w 52"/>
                <a:gd name="T3" fmla="*/ 26 h 52"/>
                <a:gd name="T4" fmla="*/ 50 w 52"/>
                <a:gd name="T5" fmla="*/ 36 h 52"/>
                <a:gd name="T6" fmla="*/ 46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6 h 52"/>
                <a:gd name="T28" fmla="*/ 16 w 52"/>
                <a:gd name="T29" fmla="*/ 2 h 52"/>
                <a:gd name="T30" fmla="*/ 26 w 52"/>
                <a:gd name="T31" fmla="*/ 0 h 52"/>
                <a:gd name="T32" fmla="*/ 26 w 52"/>
                <a:gd name="T33" fmla="*/ 0 h 52"/>
                <a:gd name="T34" fmla="*/ 36 w 52"/>
                <a:gd name="T35" fmla="*/ 2 h 52"/>
                <a:gd name="T36" fmla="*/ 46 w 52"/>
                <a:gd name="T37" fmla="*/ 6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6" y="44"/>
                  </a:lnTo>
                  <a:lnTo>
                    <a:pt x="36" y="50"/>
                  </a:lnTo>
                  <a:lnTo>
                    <a:pt x="26" y="52"/>
                  </a:lnTo>
                  <a:lnTo>
                    <a:pt x="26" y="52"/>
                  </a:lnTo>
                  <a:lnTo>
                    <a:pt x="16" y="50"/>
                  </a:lnTo>
                  <a:lnTo>
                    <a:pt x="8" y="44"/>
                  </a:lnTo>
                  <a:lnTo>
                    <a:pt x="2" y="36"/>
                  </a:lnTo>
                  <a:lnTo>
                    <a:pt x="0" y="26"/>
                  </a:lnTo>
                  <a:lnTo>
                    <a:pt x="0" y="26"/>
                  </a:lnTo>
                  <a:lnTo>
                    <a:pt x="2" y="16"/>
                  </a:lnTo>
                  <a:lnTo>
                    <a:pt x="8" y="6"/>
                  </a:lnTo>
                  <a:lnTo>
                    <a:pt x="16" y="2"/>
                  </a:lnTo>
                  <a:lnTo>
                    <a:pt x="26" y="0"/>
                  </a:lnTo>
                  <a:lnTo>
                    <a:pt x="26" y="0"/>
                  </a:lnTo>
                  <a:lnTo>
                    <a:pt x="36" y="2"/>
                  </a:lnTo>
                  <a:lnTo>
                    <a:pt x="46" y="6"/>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7" name="Freeform 568">
              <a:extLst>
                <a:ext uri="{FF2B5EF4-FFF2-40B4-BE49-F238E27FC236}">
                  <a16:creationId xmlns:a16="http://schemas.microsoft.com/office/drawing/2014/main" id="{1F67125D-CD4E-62C2-8B3E-DD82F950054E}"/>
                </a:ext>
              </a:extLst>
            </p:cNvPr>
            <p:cNvSpPr>
              <a:spLocks/>
            </p:cNvSpPr>
            <p:nvPr/>
          </p:nvSpPr>
          <p:spPr bwMode="auto">
            <a:xfrm>
              <a:off x="4488" y="4595"/>
              <a:ext cx="52" cy="5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8" name="Freeform 569">
              <a:extLst>
                <a:ext uri="{FF2B5EF4-FFF2-40B4-BE49-F238E27FC236}">
                  <a16:creationId xmlns:a16="http://schemas.microsoft.com/office/drawing/2014/main" id="{FDBAC384-3920-DFEC-D11C-03FEFDD2CA73}"/>
                </a:ext>
              </a:extLst>
            </p:cNvPr>
            <p:cNvSpPr>
              <a:spLocks/>
            </p:cNvSpPr>
            <p:nvPr/>
          </p:nvSpPr>
          <p:spPr bwMode="auto">
            <a:xfrm>
              <a:off x="4620" y="4601"/>
              <a:ext cx="52" cy="5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6 h 52"/>
                <a:gd name="T28" fmla="*/ 16 w 52"/>
                <a:gd name="T29" fmla="*/ 2 h 52"/>
                <a:gd name="T30" fmla="*/ 26 w 52"/>
                <a:gd name="T31" fmla="*/ 0 h 52"/>
                <a:gd name="T32" fmla="*/ 26 w 52"/>
                <a:gd name="T33" fmla="*/ 0 h 52"/>
                <a:gd name="T34" fmla="*/ 36 w 52"/>
                <a:gd name="T35" fmla="*/ 2 h 52"/>
                <a:gd name="T36" fmla="*/ 44 w 52"/>
                <a:gd name="T37" fmla="*/ 6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6"/>
                  </a:lnTo>
                  <a:lnTo>
                    <a:pt x="16" y="2"/>
                  </a:lnTo>
                  <a:lnTo>
                    <a:pt x="26" y="0"/>
                  </a:lnTo>
                  <a:lnTo>
                    <a:pt x="26" y="0"/>
                  </a:lnTo>
                  <a:lnTo>
                    <a:pt x="36" y="2"/>
                  </a:lnTo>
                  <a:lnTo>
                    <a:pt x="44" y="6"/>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59" name="Freeform 570">
              <a:extLst>
                <a:ext uri="{FF2B5EF4-FFF2-40B4-BE49-F238E27FC236}">
                  <a16:creationId xmlns:a16="http://schemas.microsoft.com/office/drawing/2014/main" id="{A58DEB65-2CBE-4484-06A6-03ABA47C5DBA}"/>
                </a:ext>
              </a:extLst>
            </p:cNvPr>
            <p:cNvSpPr>
              <a:spLocks/>
            </p:cNvSpPr>
            <p:nvPr/>
          </p:nvSpPr>
          <p:spPr bwMode="auto">
            <a:xfrm>
              <a:off x="5298" y="4833"/>
              <a:ext cx="52" cy="52"/>
            </a:xfrm>
            <a:custGeom>
              <a:avLst/>
              <a:gdLst>
                <a:gd name="T0" fmla="*/ 52 w 52"/>
                <a:gd name="T1" fmla="*/ 26 h 52"/>
                <a:gd name="T2" fmla="*/ 52 w 52"/>
                <a:gd name="T3" fmla="*/ 26 h 52"/>
                <a:gd name="T4" fmla="*/ 50 w 52"/>
                <a:gd name="T5" fmla="*/ 36 h 52"/>
                <a:gd name="T6" fmla="*/ 46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6 h 52"/>
                <a:gd name="T28" fmla="*/ 16 w 52"/>
                <a:gd name="T29" fmla="*/ 2 h 52"/>
                <a:gd name="T30" fmla="*/ 26 w 52"/>
                <a:gd name="T31" fmla="*/ 0 h 52"/>
                <a:gd name="T32" fmla="*/ 26 w 52"/>
                <a:gd name="T33" fmla="*/ 0 h 52"/>
                <a:gd name="T34" fmla="*/ 36 w 52"/>
                <a:gd name="T35" fmla="*/ 2 h 52"/>
                <a:gd name="T36" fmla="*/ 46 w 52"/>
                <a:gd name="T37" fmla="*/ 6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6" y="44"/>
                  </a:lnTo>
                  <a:lnTo>
                    <a:pt x="36" y="50"/>
                  </a:lnTo>
                  <a:lnTo>
                    <a:pt x="26" y="52"/>
                  </a:lnTo>
                  <a:lnTo>
                    <a:pt x="26" y="52"/>
                  </a:lnTo>
                  <a:lnTo>
                    <a:pt x="16" y="50"/>
                  </a:lnTo>
                  <a:lnTo>
                    <a:pt x="8" y="44"/>
                  </a:lnTo>
                  <a:lnTo>
                    <a:pt x="2" y="36"/>
                  </a:lnTo>
                  <a:lnTo>
                    <a:pt x="0" y="26"/>
                  </a:lnTo>
                  <a:lnTo>
                    <a:pt x="0" y="26"/>
                  </a:lnTo>
                  <a:lnTo>
                    <a:pt x="2" y="16"/>
                  </a:lnTo>
                  <a:lnTo>
                    <a:pt x="8" y="6"/>
                  </a:lnTo>
                  <a:lnTo>
                    <a:pt x="16" y="2"/>
                  </a:lnTo>
                  <a:lnTo>
                    <a:pt x="26" y="0"/>
                  </a:lnTo>
                  <a:lnTo>
                    <a:pt x="26" y="0"/>
                  </a:lnTo>
                  <a:lnTo>
                    <a:pt x="36" y="2"/>
                  </a:lnTo>
                  <a:lnTo>
                    <a:pt x="46" y="6"/>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0" name="Freeform 571">
              <a:extLst>
                <a:ext uri="{FF2B5EF4-FFF2-40B4-BE49-F238E27FC236}">
                  <a16:creationId xmlns:a16="http://schemas.microsoft.com/office/drawing/2014/main" id="{5793D5AD-1205-0C3D-A8D4-18F3CE2A748B}"/>
                </a:ext>
              </a:extLst>
            </p:cNvPr>
            <p:cNvSpPr>
              <a:spLocks/>
            </p:cNvSpPr>
            <p:nvPr/>
          </p:nvSpPr>
          <p:spPr bwMode="auto">
            <a:xfrm>
              <a:off x="5278" y="4801"/>
              <a:ext cx="52" cy="52"/>
            </a:xfrm>
            <a:custGeom>
              <a:avLst/>
              <a:gdLst>
                <a:gd name="T0" fmla="*/ 52 w 52"/>
                <a:gd name="T1" fmla="*/ 26 h 52"/>
                <a:gd name="T2" fmla="*/ 52 w 52"/>
                <a:gd name="T3" fmla="*/ 26 h 52"/>
                <a:gd name="T4" fmla="*/ 50 w 52"/>
                <a:gd name="T5" fmla="*/ 36 h 52"/>
                <a:gd name="T6" fmla="*/ 46 w 52"/>
                <a:gd name="T7" fmla="*/ 46 h 52"/>
                <a:gd name="T8" fmla="*/ 36 w 52"/>
                <a:gd name="T9" fmla="*/ 50 h 52"/>
                <a:gd name="T10" fmla="*/ 26 w 52"/>
                <a:gd name="T11" fmla="*/ 52 h 52"/>
                <a:gd name="T12" fmla="*/ 26 w 52"/>
                <a:gd name="T13" fmla="*/ 52 h 52"/>
                <a:gd name="T14" fmla="*/ 16 w 52"/>
                <a:gd name="T15" fmla="*/ 50 h 52"/>
                <a:gd name="T16" fmla="*/ 8 w 52"/>
                <a:gd name="T17" fmla="*/ 46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6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6" y="46"/>
                  </a:lnTo>
                  <a:lnTo>
                    <a:pt x="36" y="50"/>
                  </a:lnTo>
                  <a:lnTo>
                    <a:pt x="26" y="52"/>
                  </a:lnTo>
                  <a:lnTo>
                    <a:pt x="26" y="52"/>
                  </a:lnTo>
                  <a:lnTo>
                    <a:pt x="16" y="50"/>
                  </a:lnTo>
                  <a:lnTo>
                    <a:pt x="8" y="46"/>
                  </a:lnTo>
                  <a:lnTo>
                    <a:pt x="2" y="36"/>
                  </a:lnTo>
                  <a:lnTo>
                    <a:pt x="0" y="26"/>
                  </a:lnTo>
                  <a:lnTo>
                    <a:pt x="0" y="26"/>
                  </a:lnTo>
                  <a:lnTo>
                    <a:pt x="2" y="16"/>
                  </a:lnTo>
                  <a:lnTo>
                    <a:pt x="8" y="8"/>
                  </a:lnTo>
                  <a:lnTo>
                    <a:pt x="16" y="2"/>
                  </a:lnTo>
                  <a:lnTo>
                    <a:pt x="26" y="0"/>
                  </a:lnTo>
                  <a:lnTo>
                    <a:pt x="26" y="0"/>
                  </a:lnTo>
                  <a:lnTo>
                    <a:pt x="36" y="2"/>
                  </a:lnTo>
                  <a:lnTo>
                    <a:pt x="46"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1" name="Freeform 572">
              <a:extLst>
                <a:ext uri="{FF2B5EF4-FFF2-40B4-BE49-F238E27FC236}">
                  <a16:creationId xmlns:a16="http://schemas.microsoft.com/office/drawing/2014/main" id="{DF8940EA-34C8-0781-BA76-1611345D9093}"/>
                </a:ext>
              </a:extLst>
            </p:cNvPr>
            <p:cNvSpPr>
              <a:spLocks/>
            </p:cNvSpPr>
            <p:nvPr/>
          </p:nvSpPr>
          <p:spPr bwMode="auto">
            <a:xfrm>
              <a:off x="5718" y="4993"/>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10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10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60"/>
                  </a:lnTo>
                  <a:lnTo>
                    <a:pt x="30" y="60"/>
                  </a:lnTo>
                  <a:lnTo>
                    <a:pt x="30" y="60"/>
                  </a:lnTo>
                  <a:lnTo>
                    <a:pt x="24" y="60"/>
                  </a:lnTo>
                  <a:lnTo>
                    <a:pt x="18" y="58"/>
                  </a:lnTo>
                  <a:lnTo>
                    <a:pt x="10" y="50"/>
                  </a:lnTo>
                  <a:lnTo>
                    <a:pt x="2" y="42"/>
                  </a:lnTo>
                  <a:lnTo>
                    <a:pt x="0" y="36"/>
                  </a:lnTo>
                  <a:lnTo>
                    <a:pt x="0" y="30"/>
                  </a:lnTo>
                  <a:lnTo>
                    <a:pt x="0" y="30"/>
                  </a:lnTo>
                  <a:lnTo>
                    <a:pt x="0" y="24"/>
                  </a:lnTo>
                  <a:lnTo>
                    <a:pt x="2" y="18"/>
                  </a:lnTo>
                  <a:lnTo>
                    <a:pt x="10"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2" name="Freeform 573">
              <a:extLst>
                <a:ext uri="{FF2B5EF4-FFF2-40B4-BE49-F238E27FC236}">
                  <a16:creationId xmlns:a16="http://schemas.microsoft.com/office/drawing/2014/main" id="{7C4F376E-B55F-E9DA-983D-6BCA57D65A80}"/>
                </a:ext>
              </a:extLst>
            </p:cNvPr>
            <p:cNvSpPr>
              <a:spLocks/>
            </p:cNvSpPr>
            <p:nvPr/>
          </p:nvSpPr>
          <p:spPr bwMode="auto">
            <a:xfrm>
              <a:off x="5806" y="4865"/>
              <a:ext cx="60" cy="60"/>
            </a:xfrm>
            <a:custGeom>
              <a:avLst/>
              <a:gdLst>
                <a:gd name="T0" fmla="*/ 60 w 60"/>
                <a:gd name="T1" fmla="*/ 30 h 60"/>
                <a:gd name="T2" fmla="*/ 60 w 60"/>
                <a:gd name="T3" fmla="*/ 30 h 60"/>
                <a:gd name="T4" fmla="*/ 58 w 60"/>
                <a:gd name="T5" fmla="*/ 36 h 60"/>
                <a:gd name="T6" fmla="*/ 58 w 60"/>
                <a:gd name="T7" fmla="*/ 42 h 60"/>
                <a:gd name="T8" fmla="*/ 50 w 60"/>
                <a:gd name="T9" fmla="*/ 50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0 w 60"/>
                <a:gd name="T51" fmla="*/ 8 h 60"/>
                <a:gd name="T52" fmla="*/ 58 w 60"/>
                <a:gd name="T53" fmla="*/ 18 h 60"/>
                <a:gd name="T54" fmla="*/ 58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58" y="36"/>
                  </a:lnTo>
                  <a:lnTo>
                    <a:pt x="58" y="42"/>
                  </a:lnTo>
                  <a:lnTo>
                    <a:pt x="50" y="50"/>
                  </a:lnTo>
                  <a:lnTo>
                    <a:pt x="42" y="58"/>
                  </a:lnTo>
                  <a:lnTo>
                    <a:pt x="36" y="60"/>
                  </a:lnTo>
                  <a:lnTo>
                    <a:pt x="30" y="60"/>
                  </a:lnTo>
                  <a:lnTo>
                    <a:pt x="30" y="60"/>
                  </a:lnTo>
                  <a:lnTo>
                    <a:pt x="24" y="60"/>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0" y="8"/>
                  </a:lnTo>
                  <a:lnTo>
                    <a:pt x="58" y="18"/>
                  </a:lnTo>
                  <a:lnTo>
                    <a:pt x="58"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3" name="Freeform 574">
              <a:extLst>
                <a:ext uri="{FF2B5EF4-FFF2-40B4-BE49-F238E27FC236}">
                  <a16:creationId xmlns:a16="http://schemas.microsoft.com/office/drawing/2014/main" id="{76B78753-7DC7-8D46-DAAD-E0B516E0BBDD}"/>
                </a:ext>
              </a:extLst>
            </p:cNvPr>
            <p:cNvSpPr>
              <a:spLocks/>
            </p:cNvSpPr>
            <p:nvPr/>
          </p:nvSpPr>
          <p:spPr bwMode="auto">
            <a:xfrm>
              <a:off x="5944" y="4865"/>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60"/>
                  </a:lnTo>
                  <a:lnTo>
                    <a:pt x="30" y="60"/>
                  </a:lnTo>
                  <a:lnTo>
                    <a:pt x="30" y="60"/>
                  </a:lnTo>
                  <a:lnTo>
                    <a:pt x="24" y="60"/>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4" name="Freeform 575">
              <a:extLst>
                <a:ext uri="{FF2B5EF4-FFF2-40B4-BE49-F238E27FC236}">
                  <a16:creationId xmlns:a16="http://schemas.microsoft.com/office/drawing/2014/main" id="{D83FE2DC-8E87-EB3E-7844-161BE625EC88}"/>
                </a:ext>
              </a:extLst>
            </p:cNvPr>
            <p:cNvSpPr>
              <a:spLocks/>
            </p:cNvSpPr>
            <p:nvPr/>
          </p:nvSpPr>
          <p:spPr bwMode="auto">
            <a:xfrm>
              <a:off x="5992" y="4785"/>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10 h 60"/>
                <a:gd name="T38" fmla="*/ 18 w 60"/>
                <a:gd name="T39" fmla="*/ 2 h 60"/>
                <a:gd name="T40" fmla="*/ 24 w 60"/>
                <a:gd name="T41" fmla="*/ 2 h 60"/>
                <a:gd name="T42" fmla="*/ 30 w 60"/>
                <a:gd name="T43" fmla="*/ 0 h 60"/>
                <a:gd name="T44" fmla="*/ 30 w 60"/>
                <a:gd name="T45" fmla="*/ 0 h 60"/>
                <a:gd name="T46" fmla="*/ 36 w 60"/>
                <a:gd name="T47" fmla="*/ 2 h 60"/>
                <a:gd name="T48" fmla="*/ 42 w 60"/>
                <a:gd name="T49" fmla="*/ 2 h 60"/>
                <a:gd name="T50" fmla="*/ 52 w 60"/>
                <a:gd name="T51" fmla="*/ 10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10"/>
                  </a:lnTo>
                  <a:lnTo>
                    <a:pt x="18" y="2"/>
                  </a:lnTo>
                  <a:lnTo>
                    <a:pt x="24" y="2"/>
                  </a:lnTo>
                  <a:lnTo>
                    <a:pt x="30" y="0"/>
                  </a:lnTo>
                  <a:lnTo>
                    <a:pt x="30" y="0"/>
                  </a:lnTo>
                  <a:lnTo>
                    <a:pt x="36" y="2"/>
                  </a:lnTo>
                  <a:lnTo>
                    <a:pt x="42" y="2"/>
                  </a:lnTo>
                  <a:lnTo>
                    <a:pt x="52" y="10"/>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5" name="Freeform 576">
              <a:extLst>
                <a:ext uri="{FF2B5EF4-FFF2-40B4-BE49-F238E27FC236}">
                  <a16:creationId xmlns:a16="http://schemas.microsoft.com/office/drawing/2014/main" id="{6832BA87-6EC8-7AB6-89DF-1FAB899A74C2}"/>
                </a:ext>
              </a:extLst>
            </p:cNvPr>
            <p:cNvSpPr>
              <a:spLocks/>
            </p:cNvSpPr>
            <p:nvPr/>
          </p:nvSpPr>
          <p:spPr bwMode="auto">
            <a:xfrm>
              <a:off x="6014" y="4933"/>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58 h 60"/>
                <a:gd name="T14" fmla="*/ 30 w 60"/>
                <a:gd name="T15" fmla="*/ 60 h 60"/>
                <a:gd name="T16" fmla="*/ 30 w 60"/>
                <a:gd name="T17" fmla="*/ 60 h 60"/>
                <a:gd name="T18" fmla="*/ 24 w 60"/>
                <a:gd name="T19" fmla="*/ 58 h 60"/>
                <a:gd name="T20" fmla="*/ 18 w 60"/>
                <a:gd name="T21" fmla="*/ 58 h 60"/>
                <a:gd name="T22" fmla="*/ 10 w 60"/>
                <a:gd name="T23" fmla="*/ 50 h 60"/>
                <a:gd name="T24" fmla="*/ 2 w 60"/>
                <a:gd name="T25" fmla="*/ 42 h 60"/>
                <a:gd name="T26" fmla="*/ 2 w 60"/>
                <a:gd name="T27" fmla="*/ 36 h 60"/>
                <a:gd name="T28" fmla="*/ 0 w 60"/>
                <a:gd name="T29" fmla="*/ 30 h 60"/>
                <a:gd name="T30" fmla="*/ 0 w 60"/>
                <a:gd name="T31" fmla="*/ 30 h 60"/>
                <a:gd name="T32" fmla="*/ 2 w 60"/>
                <a:gd name="T33" fmla="*/ 24 h 60"/>
                <a:gd name="T34" fmla="*/ 2 w 60"/>
                <a:gd name="T35" fmla="*/ 18 h 60"/>
                <a:gd name="T36" fmla="*/ 10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58"/>
                  </a:lnTo>
                  <a:lnTo>
                    <a:pt x="30" y="60"/>
                  </a:lnTo>
                  <a:lnTo>
                    <a:pt x="30" y="60"/>
                  </a:lnTo>
                  <a:lnTo>
                    <a:pt x="24" y="58"/>
                  </a:lnTo>
                  <a:lnTo>
                    <a:pt x="18" y="58"/>
                  </a:lnTo>
                  <a:lnTo>
                    <a:pt x="10" y="50"/>
                  </a:lnTo>
                  <a:lnTo>
                    <a:pt x="2" y="42"/>
                  </a:lnTo>
                  <a:lnTo>
                    <a:pt x="2" y="36"/>
                  </a:lnTo>
                  <a:lnTo>
                    <a:pt x="0" y="30"/>
                  </a:lnTo>
                  <a:lnTo>
                    <a:pt x="0" y="30"/>
                  </a:lnTo>
                  <a:lnTo>
                    <a:pt x="2" y="24"/>
                  </a:lnTo>
                  <a:lnTo>
                    <a:pt x="2" y="18"/>
                  </a:lnTo>
                  <a:lnTo>
                    <a:pt x="10"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6" name="Freeform 577">
              <a:extLst>
                <a:ext uri="{FF2B5EF4-FFF2-40B4-BE49-F238E27FC236}">
                  <a16:creationId xmlns:a16="http://schemas.microsoft.com/office/drawing/2014/main" id="{07AD8A76-1DB9-6517-3E83-67FABD3F929D}"/>
                </a:ext>
              </a:extLst>
            </p:cNvPr>
            <p:cNvSpPr>
              <a:spLocks/>
            </p:cNvSpPr>
            <p:nvPr/>
          </p:nvSpPr>
          <p:spPr bwMode="auto">
            <a:xfrm>
              <a:off x="6058" y="4981"/>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58 h 60"/>
                <a:gd name="T14" fmla="*/ 30 w 60"/>
                <a:gd name="T15" fmla="*/ 60 h 60"/>
                <a:gd name="T16" fmla="*/ 30 w 60"/>
                <a:gd name="T17" fmla="*/ 60 h 60"/>
                <a:gd name="T18" fmla="*/ 24 w 60"/>
                <a:gd name="T19" fmla="*/ 58 h 60"/>
                <a:gd name="T20" fmla="*/ 18 w 60"/>
                <a:gd name="T21" fmla="*/ 58 h 60"/>
                <a:gd name="T22" fmla="*/ 10 w 60"/>
                <a:gd name="T23" fmla="*/ 50 h 60"/>
                <a:gd name="T24" fmla="*/ 2 w 60"/>
                <a:gd name="T25" fmla="*/ 42 h 60"/>
                <a:gd name="T26" fmla="*/ 2 w 60"/>
                <a:gd name="T27" fmla="*/ 36 h 60"/>
                <a:gd name="T28" fmla="*/ 0 w 60"/>
                <a:gd name="T29" fmla="*/ 30 h 60"/>
                <a:gd name="T30" fmla="*/ 0 w 60"/>
                <a:gd name="T31" fmla="*/ 30 h 60"/>
                <a:gd name="T32" fmla="*/ 2 w 60"/>
                <a:gd name="T33" fmla="*/ 24 h 60"/>
                <a:gd name="T34" fmla="*/ 2 w 60"/>
                <a:gd name="T35" fmla="*/ 18 h 60"/>
                <a:gd name="T36" fmla="*/ 10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58"/>
                  </a:lnTo>
                  <a:lnTo>
                    <a:pt x="30" y="60"/>
                  </a:lnTo>
                  <a:lnTo>
                    <a:pt x="30" y="60"/>
                  </a:lnTo>
                  <a:lnTo>
                    <a:pt x="24" y="58"/>
                  </a:lnTo>
                  <a:lnTo>
                    <a:pt x="18" y="58"/>
                  </a:lnTo>
                  <a:lnTo>
                    <a:pt x="10" y="50"/>
                  </a:lnTo>
                  <a:lnTo>
                    <a:pt x="2" y="42"/>
                  </a:lnTo>
                  <a:lnTo>
                    <a:pt x="2" y="36"/>
                  </a:lnTo>
                  <a:lnTo>
                    <a:pt x="0" y="30"/>
                  </a:lnTo>
                  <a:lnTo>
                    <a:pt x="0" y="30"/>
                  </a:lnTo>
                  <a:lnTo>
                    <a:pt x="2" y="24"/>
                  </a:lnTo>
                  <a:lnTo>
                    <a:pt x="2" y="18"/>
                  </a:lnTo>
                  <a:lnTo>
                    <a:pt x="10"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7" name="Freeform 578">
              <a:extLst>
                <a:ext uri="{FF2B5EF4-FFF2-40B4-BE49-F238E27FC236}">
                  <a16:creationId xmlns:a16="http://schemas.microsoft.com/office/drawing/2014/main" id="{30405EC0-F1E2-1C9E-4B76-27B886009B9D}"/>
                </a:ext>
              </a:extLst>
            </p:cNvPr>
            <p:cNvSpPr>
              <a:spLocks/>
            </p:cNvSpPr>
            <p:nvPr/>
          </p:nvSpPr>
          <p:spPr bwMode="auto">
            <a:xfrm>
              <a:off x="6146" y="5027"/>
              <a:ext cx="60" cy="62"/>
            </a:xfrm>
            <a:custGeom>
              <a:avLst/>
              <a:gdLst>
                <a:gd name="T0" fmla="*/ 60 w 60"/>
                <a:gd name="T1" fmla="*/ 30 h 62"/>
                <a:gd name="T2" fmla="*/ 60 w 60"/>
                <a:gd name="T3" fmla="*/ 30 h 62"/>
                <a:gd name="T4" fmla="*/ 60 w 60"/>
                <a:gd name="T5" fmla="*/ 36 h 62"/>
                <a:gd name="T6" fmla="*/ 58 w 60"/>
                <a:gd name="T7" fmla="*/ 42 h 62"/>
                <a:gd name="T8" fmla="*/ 52 w 60"/>
                <a:gd name="T9" fmla="*/ 52 h 62"/>
                <a:gd name="T10" fmla="*/ 42 w 60"/>
                <a:gd name="T11" fmla="*/ 58 h 62"/>
                <a:gd name="T12" fmla="*/ 36 w 60"/>
                <a:gd name="T13" fmla="*/ 60 h 62"/>
                <a:gd name="T14" fmla="*/ 30 w 60"/>
                <a:gd name="T15" fmla="*/ 62 h 62"/>
                <a:gd name="T16" fmla="*/ 30 w 60"/>
                <a:gd name="T17" fmla="*/ 62 h 62"/>
                <a:gd name="T18" fmla="*/ 24 w 60"/>
                <a:gd name="T19" fmla="*/ 60 h 62"/>
                <a:gd name="T20" fmla="*/ 18 w 60"/>
                <a:gd name="T21" fmla="*/ 58 h 62"/>
                <a:gd name="T22" fmla="*/ 8 w 60"/>
                <a:gd name="T23" fmla="*/ 52 h 62"/>
                <a:gd name="T24" fmla="*/ 2 w 60"/>
                <a:gd name="T25" fmla="*/ 42 h 62"/>
                <a:gd name="T26" fmla="*/ 0 w 60"/>
                <a:gd name="T27" fmla="*/ 36 h 62"/>
                <a:gd name="T28" fmla="*/ 0 w 60"/>
                <a:gd name="T29" fmla="*/ 30 h 62"/>
                <a:gd name="T30" fmla="*/ 0 w 60"/>
                <a:gd name="T31" fmla="*/ 30 h 62"/>
                <a:gd name="T32" fmla="*/ 0 w 60"/>
                <a:gd name="T33" fmla="*/ 24 h 62"/>
                <a:gd name="T34" fmla="*/ 2 w 60"/>
                <a:gd name="T35" fmla="*/ 18 h 62"/>
                <a:gd name="T36" fmla="*/ 8 w 60"/>
                <a:gd name="T37" fmla="*/ 10 h 62"/>
                <a:gd name="T38" fmla="*/ 18 w 60"/>
                <a:gd name="T39" fmla="*/ 2 h 62"/>
                <a:gd name="T40" fmla="*/ 24 w 60"/>
                <a:gd name="T41" fmla="*/ 2 h 62"/>
                <a:gd name="T42" fmla="*/ 30 w 60"/>
                <a:gd name="T43" fmla="*/ 0 h 62"/>
                <a:gd name="T44" fmla="*/ 30 w 60"/>
                <a:gd name="T45" fmla="*/ 0 h 62"/>
                <a:gd name="T46" fmla="*/ 36 w 60"/>
                <a:gd name="T47" fmla="*/ 2 h 62"/>
                <a:gd name="T48" fmla="*/ 42 w 60"/>
                <a:gd name="T49" fmla="*/ 2 h 62"/>
                <a:gd name="T50" fmla="*/ 52 w 60"/>
                <a:gd name="T51" fmla="*/ 10 h 62"/>
                <a:gd name="T52" fmla="*/ 58 w 60"/>
                <a:gd name="T53" fmla="*/ 18 h 62"/>
                <a:gd name="T54" fmla="*/ 60 w 60"/>
                <a:gd name="T55" fmla="*/ 24 h 62"/>
                <a:gd name="T56" fmla="*/ 60 w 60"/>
                <a:gd name="T57" fmla="*/ 30 h 62"/>
                <a:gd name="T58" fmla="*/ 60 w 60"/>
                <a:gd name="T59"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2">
                  <a:moveTo>
                    <a:pt x="60" y="30"/>
                  </a:moveTo>
                  <a:lnTo>
                    <a:pt x="60" y="30"/>
                  </a:lnTo>
                  <a:lnTo>
                    <a:pt x="60" y="36"/>
                  </a:lnTo>
                  <a:lnTo>
                    <a:pt x="58" y="42"/>
                  </a:lnTo>
                  <a:lnTo>
                    <a:pt x="52" y="52"/>
                  </a:lnTo>
                  <a:lnTo>
                    <a:pt x="42" y="58"/>
                  </a:lnTo>
                  <a:lnTo>
                    <a:pt x="36" y="60"/>
                  </a:lnTo>
                  <a:lnTo>
                    <a:pt x="30" y="62"/>
                  </a:lnTo>
                  <a:lnTo>
                    <a:pt x="30" y="62"/>
                  </a:lnTo>
                  <a:lnTo>
                    <a:pt x="24" y="60"/>
                  </a:lnTo>
                  <a:lnTo>
                    <a:pt x="18" y="58"/>
                  </a:lnTo>
                  <a:lnTo>
                    <a:pt x="8" y="52"/>
                  </a:lnTo>
                  <a:lnTo>
                    <a:pt x="2" y="42"/>
                  </a:lnTo>
                  <a:lnTo>
                    <a:pt x="0" y="36"/>
                  </a:lnTo>
                  <a:lnTo>
                    <a:pt x="0" y="30"/>
                  </a:lnTo>
                  <a:lnTo>
                    <a:pt x="0" y="30"/>
                  </a:lnTo>
                  <a:lnTo>
                    <a:pt x="0" y="24"/>
                  </a:lnTo>
                  <a:lnTo>
                    <a:pt x="2" y="18"/>
                  </a:lnTo>
                  <a:lnTo>
                    <a:pt x="8" y="10"/>
                  </a:lnTo>
                  <a:lnTo>
                    <a:pt x="18" y="2"/>
                  </a:lnTo>
                  <a:lnTo>
                    <a:pt x="24" y="2"/>
                  </a:lnTo>
                  <a:lnTo>
                    <a:pt x="30" y="0"/>
                  </a:lnTo>
                  <a:lnTo>
                    <a:pt x="30" y="0"/>
                  </a:lnTo>
                  <a:lnTo>
                    <a:pt x="36" y="2"/>
                  </a:lnTo>
                  <a:lnTo>
                    <a:pt x="42" y="2"/>
                  </a:lnTo>
                  <a:lnTo>
                    <a:pt x="52" y="10"/>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8" name="Freeform 579">
              <a:extLst>
                <a:ext uri="{FF2B5EF4-FFF2-40B4-BE49-F238E27FC236}">
                  <a16:creationId xmlns:a16="http://schemas.microsoft.com/office/drawing/2014/main" id="{251C51C1-740F-7965-E61F-259210899868}"/>
                </a:ext>
              </a:extLst>
            </p:cNvPr>
            <p:cNvSpPr>
              <a:spLocks/>
            </p:cNvSpPr>
            <p:nvPr/>
          </p:nvSpPr>
          <p:spPr bwMode="auto">
            <a:xfrm>
              <a:off x="6210" y="4971"/>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60"/>
                  </a:lnTo>
                  <a:lnTo>
                    <a:pt x="30" y="60"/>
                  </a:lnTo>
                  <a:lnTo>
                    <a:pt x="30" y="60"/>
                  </a:lnTo>
                  <a:lnTo>
                    <a:pt x="24" y="60"/>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69" name="Freeform 580">
              <a:extLst>
                <a:ext uri="{FF2B5EF4-FFF2-40B4-BE49-F238E27FC236}">
                  <a16:creationId xmlns:a16="http://schemas.microsoft.com/office/drawing/2014/main" id="{2222A846-ED7A-8EC8-4BA1-0F4BF0456F29}"/>
                </a:ext>
              </a:extLst>
            </p:cNvPr>
            <p:cNvSpPr>
              <a:spLocks/>
            </p:cNvSpPr>
            <p:nvPr/>
          </p:nvSpPr>
          <p:spPr bwMode="auto">
            <a:xfrm>
              <a:off x="6246" y="5043"/>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60"/>
                  </a:lnTo>
                  <a:lnTo>
                    <a:pt x="30" y="60"/>
                  </a:lnTo>
                  <a:lnTo>
                    <a:pt x="30" y="60"/>
                  </a:lnTo>
                  <a:lnTo>
                    <a:pt x="24" y="60"/>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0" name="Freeform 581">
              <a:extLst>
                <a:ext uri="{FF2B5EF4-FFF2-40B4-BE49-F238E27FC236}">
                  <a16:creationId xmlns:a16="http://schemas.microsoft.com/office/drawing/2014/main" id="{6646CF80-3E1A-D381-B0D0-944038B093FF}"/>
                </a:ext>
              </a:extLst>
            </p:cNvPr>
            <p:cNvSpPr>
              <a:spLocks/>
            </p:cNvSpPr>
            <p:nvPr/>
          </p:nvSpPr>
          <p:spPr bwMode="auto">
            <a:xfrm>
              <a:off x="6268" y="4925"/>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58 h 60"/>
                <a:gd name="T14" fmla="*/ 30 w 60"/>
                <a:gd name="T15" fmla="*/ 60 h 60"/>
                <a:gd name="T16" fmla="*/ 30 w 60"/>
                <a:gd name="T17" fmla="*/ 60 h 60"/>
                <a:gd name="T18" fmla="*/ 24 w 60"/>
                <a:gd name="T19" fmla="*/ 58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58"/>
                  </a:lnTo>
                  <a:lnTo>
                    <a:pt x="30" y="60"/>
                  </a:lnTo>
                  <a:lnTo>
                    <a:pt x="30" y="60"/>
                  </a:lnTo>
                  <a:lnTo>
                    <a:pt x="24" y="58"/>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1" name="Freeform 582">
              <a:extLst>
                <a:ext uri="{FF2B5EF4-FFF2-40B4-BE49-F238E27FC236}">
                  <a16:creationId xmlns:a16="http://schemas.microsoft.com/office/drawing/2014/main" id="{A68E2E64-AB23-5401-B75F-0FFAAB7A8498}"/>
                </a:ext>
              </a:extLst>
            </p:cNvPr>
            <p:cNvSpPr>
              <a:spLocks/>
            </p:cNvSpPr>
            <p:nvPr/>
          </p:nvSpPr>
          <p:spPr bwMode="auto">
            <a:xfrm>
              <a:off x="6342" y="4887"/>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10 w 60"/>
                <a:gd name="T23" fmla="*/ 52 h 60"/>
                <a:gd name="T24" fmla="*/ 2 w 60"/>
                <a:gd name="T25" fmla="*/ 42 h 60"/>
                <a:gd name="T26" fmla="*/ 2 w 60"/>
                <a:gd name="T27" fmla="*/ 36 h 60"/>
                <a:gd name="T28" fmla="*/ 0 w 60"/>
                <a:gd name="T29" fmla="*/ 30 h 60"/>
                <a:gd name="T30" fmla="*/ 0 w 60"/>
                <a:gd name="T31" fmla="*/ 30 h 60"/>
                <a:gd name="T32" fmla="*/ 2 w 60"/>
                <a:gd name="T33" fmla="*/ 24 h 60"/>
                <a:gd name="T34" fmla="*/ 2 w 60"/>
                <a:gd name="T35" fmla="*/ 18 h 60"/>
                <a:gd name="T36" fmla="*/ 10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10" y="52"/>
                  </a:lnTo>
                  <a:lnTo>
                    <a:pt x="2" y="42"/>
                  </a:lnTo>
                  <a:lnTo>
                    <a:pt x="2" y="36"/>
                  </a:lnTo>
                  <a:lnTo>
                    <a:pt x="0" y="30"/>
                  </a:lnTo>
                  <a:lnTo>
                    <a:pt x="0" y="30"/>
                  </a:lnTo>
                  <a:lnTo>
                    <a:pt x="2" y="24"/>
                  </a:lnTo>
                  <a:lnTo>
                    <a:pt x="2" y="18"/>
                  </a:lnTo>
                  <a:lnTo>
                    <a:pt x="10"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2" name="Freeform 583">
              <a:extLst>
                <a:ext uri="{FF2B5EF4-FFF2-40B4-BE49-F238E27FC236}">
                  <a16:creationId xmlns:a16="http://schemas.microsoft.com/office/drawing/2014/main" id="{441F6116-B497-5D5F-D9BD-6359C1F56F60}"/>
                </a:ext>
              </a:extLst>
            </p:cNvPr>
            <p:cNvSpPr>
              <a:spLocks/>
            </p:cNvSpPr>
            <p:nvPr/>
          </p:nvSpPr>
          <p:spPr bwMode="auto">
            <a:xfrm>
              <a:off x="6398" y="4883"/>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10 w 60"/>
                <a:gd name="T23" fmla="*/ 52 h 60"/>
                <a:gd name="T24" fmla="*/ 2 w 60"/>
                <a:gd name="T25" fmla="*/ 42 h 60"/>
                <a:gd name="T26" fmla="*/ 2 w 60"/>
                <a:gd name="T27" fmla="*/ 36 h 60"/>
                <a:gd name="T28" fmla="*/ 0 w 60"/>
                <a:gd name="T29" fmla="*/ 30 h 60"/>
                <a:gd name="T30" fmla="*/ 0 w 60"/>
                <a:gd name="T31" fmla="*/ 30 h 60"/>
                <a:gd name="T32" fmla="*/ 2 w 60"/>
                <a:gd name="T33" fmla="*/ 24 h 60"/>
                <a:gd name="T34" fmla="*/ 2 w 60"/>
                <a:gd name="T35" fmla="*/ 18 h 60"/>
                <a:gd name="T36" fmla="*/ 10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10" y="52"/>
                  </a:lnTo>
                  <a:lnTo>
                    <a:pt x="2" y="42"/>
                  </a:lnTo>
                  <a:lnTo>
                    <a:pt x="2" y="36"/>
                  </a:lnTo>
                  <a:lnTo>
                    <a:pt x="0" y="30"/>
                  </a:lnTo>
                  <a:lnTo>
                    <a:pt x="0" y="30"/>
                  </a:lnTo>
                  <a:lnTo>
                    <a:pt x="2" y="24"/>
                  </a:lnTo>
                  <a:lnTo>
                    <a:pt x="2" y="18"/>
                  </a:lnTo>
                  <a:lnTo>
                    <a:pt x="10"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3" name="Freeform 584">
              <a:extLst>
                <a:ext uri="{FF2B5EF4-FFF2-40B4-BE49-F238E27FC236}">
                  <a16:creationId xmlns:a16="http://schemas.microsoft.com/office/drawing/2014/main" id="{592B5196-EF40-9615-0EA7-6ACC79B23844}"/>
                </a:ext>
              </a:extLst>
            </p:cNvPr>
            <p:cNvSpPr>
              <a:spLocks/>
            </p:cNvSpPr>
            <p:nvPr/>
          </p:nvSpPr>
          <p:spPr bwMode="auto">
            <a:xfrm>
              <a:off x="6362" y="4795"/>
              <a:ext cx="60" cy="60"/>
            </a:xfrm>
            <a:custGeom>
              <a:avLst/>
              <a:gdLst>
                <a:gd name="T0" fmla="*/ 60 w 60"/>
                <a:gd name="T1" fmla="*/ 30 h 60"/>
                <a:gd name="T2" fmla="*/ 60 w 60"/>
                <a:gd name="T3" fmla="*/ 30 h 60"/>
                <a:gd name="T4" fmla="*/ 60 w 60"/>
                <a:gd name="T5" fmla="*/ 36 h 60"/>
                <a:gd name="T6" fmla="*/ 58 w 60"/>
                <a:gd name="T7" fmla="*/ 42 h 60"/>
                <a:gd name="T8" fmla="*/ 50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0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0"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0"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4" name="Freeform 585">
              <a:extLst>
                <a:ext uri="{FF2B5EF4-FFF2-40B4-BE49-F238E27FC236}">
                  <a16:creationId xmlns:a16="http://schemas.microsoft.com/office/drawing/2014/main" id="{9D984F94-081B-D1AB-3854-80AC31291D18}"/>
                </a:ext>
              </a:extLst>
            </p:cNvPr>
            <p:cNvSpPr>
              <a:spLocks/>
            </p:cNvSpPr>
            <p:nvPr/>
          </p:nvSpPr>
          <p:spPr bwMode="auto">
            <a:xfrm>
              <a:off x="6316" y="4731"/>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5" name="Freeform 586">
              <a:extLst>
                <a:ext uri="{FF2B5EF4-FFF2-40B4-BE49-F238E27FC236}">
                  <a16:creationId xmlns:a16="http://schemas.microsoft.com/office/drawing/2014/main" id="{0599B210-770E-EEFB-69B6-9B65D3B508FA}"/>
                </a:ext>
              </a:extLst>
            </p:cNvPr>
            <p:cNvSpPr>
              <a:spLocks/>
            </p:cNvSpPr>
            <p:nvPr/>
          </p:nvSpPr>
          <p:spPr bwMode="auto">
            <a:xfrm>
              <a:off x="6330" y="4641"/>
              <a:ext cx="60" cy="60"/>
            </a:xfrm>
            <a:custGeom>
              <a:avLst/>
              <a:gdLst>
                <a:gd name="T0" fmla="*/ 60 w 60"/>
                <a:gd name="T1" fmla="*/ 30 h 60"/>
                <a:gd name="T2" fmla="*/ 60 w 60"/>
                <a:gd name="T3" fmla="*/ 30 h 60"/>
                <a:gd name="T4" fmla="*/ 60 w 60"/>
                <a:gd name="T5" fmla="*/ 36 h 60"/>
                <a:gd name="T6" fmla="*/ 58 w 60"/>
                <a:gd name="T7" fmla="*/ 42 h 60"/>
                <a:gd name="T8" fmla="*/ 50 w 60"/>
                <a:gd name="T9" fmla="*/ 50 h 60"/>
                <a:gd name="T10" fmla="*/ 42 w 60"/>
                <a:gd name="T11" fmla="*/ 58 h 60"/>
                <a:gd name="T12" fmla="*/ 36 w 60"/>
                <a:gd name="T13" fmla="*/ 58 h 60"/>
                <a:gd name="T14" fmla="*/ 30 w 60"/>
                <a:gd name="T15" fmla="*/ 60 h 60"/>
                <a:gd name="T16" fmla="*/ 30 w 60"/>
                <a:gd name="T17" fmla="*/ 60 h 60"/>
                <a:gd name="T18" fmla="*/ 24 w 60"/>
                <a:gd name="T19" fmla="*/ 58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0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0" y="50"/>
                  </a:lnTo>
                  <a:lnTo>
                    <a:pt x="42" y="58"/>
                  </a:lnTo>
                  <a:lnTo>
                    <a:pt x="36" y="58"/>
                  </a:lnTo>
                  <a:lnTo>
                    <a:pt x="30" y="60"/>
                  </a:lnTo>
                  <a:lnTo>
                    <a:pt x="30" y="60"/>
                  </a:lnTo>
                  <a:lnTo>
                    <a:pt x="24" y="58"/>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0"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6" name="Freeform 587">
              <a:extLst>
                <a:ext uri="{FF2B5EF4-FFF2-40B4-BE49-F238E27FC236}">
                  <a16:creationId xmlns:a16="http://schemas.microsoft.com/office/drawing/2014/main" id="{A429E423-D7FE-AB1B-B397-EFD68846B230}"/>
                </a:ext>
              </a:extLst>
            </p:cNvPr>
            <p:cNvSpPr>
              <a:spLocks/>
            </p:cNvSpPr>
            <p:nvPr/>
          </p:nvSpPr>
          <p:spPr bwMode="auto">
            <a:xfrm>
              <a:off x="6282" y="4577"/>
              <a:ext cx="60" cy="60"/>
            </a:xfrm>
            <a:custGeom>
              <a:avLst/>
              <a:gdLst>
                <a:gd name="T0" fmla="*/ 60 w 60"/>
                <a:gd name="T1" fmla="*/ 30 h 60"/>
                <a:gd name="T2" fmla="*/ 60 w 60"/>
                <a:gd name="T3" fmla="*/ 30 h 60"/>
                <a:gd name="T4" fmla="*/ 58 w 60"/>
                <a:gd name="T5" fmla="*/ 36 h 60"/>
                <a:gd name="T6" fmla="*/ 58 w 60"/>
                <a:gd name="T7" fmla="*/ 42 h 60"/>
                <a:gd name="T8" fmla="*/ 50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10 h 60"/>
                <a:gd name="T38" fmla="*/ 18 w 60"/>
                <a:gd name="T39" fmla="*/ 2 h 60"/>
                <a:gd name="T40" fmla="*/ 24 w 60"/>
                <a:gd name="T41" fmla="*/ 2 h 60"/>
                <a:gd name="T42" fmla="*/ 30 w 60"/>
                <a:gd name="T43" fmla="*/ 0 h 60"/>
                <a:gd name="T44" fmla="*/ 30 w 60"/>
                <a:gd name="T45" fmla="*/ 0 h 60"/>
                <a:gd name="T46" fmla="*/ 36 w 60"/>
                <a:gd name="T47" fmla="*/ 2 h 60"/>
                <a:gd name="T48" fmla="*/ 42 w 60"/>
                <a:gd name="T49" fmla="*/ 2 h 60"/>
                <a:gd name="T50" fmla="*/ 50 w 60"/>
                <a:gd name="T51" fmla="*/ 10 h 60"/>
                <a:gd name="T52" fmla="*/ 58 w 60"/>
                <a:gd name="T53" fmla="*/ 18 h 60"/>
                <a:gd name="T54" fmla="*/ 58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58" y="36"/>
                  </a:lnTo>
                  <a:lnTo>
                    <a:pt x="58" y="42"/>
                  </a:lnTo>
                  <a:lnTo>
                    <a:pt x="50"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10"/>
                  </a:lnTo>
                  <a:lnTo>
                    <a:pt x="18" y="2"/>
                  </a:lnTo>
                  <a:lnTo>
                    <a:pt x="24" y="2"/>
                  </a:lnTo>
                  <a:lnTo>
                    <a:pt x="30" y="0"/>
                  </a:lnTo>
                  <a:lnTo>
                    <a:pt x="30" y="0"/>
                  </a:lnTo>
                  <a:lnTo>
                    <a:pt x="36" y="2"/>
                  </a:lnTo>
                  <a:lnTo>
                    <a:pt x="42" y="2"/>
                  </a:lnTo>
                  <a:lnTo>
                    <a:pt x="50" y="10"/>
                  </a:lnTo>
                  <a:lnTo>
                    <a:pt x="58" y="18"/>
                  </a:lnTo>
                  <a:lnTo>
                    <a:pt x="58"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7" name="Freeform 588">
              <a:extLst>
                <a:ext uri="{FF2B5EF4-FFF2-40B4-BE49-F238E27FC236}">
                  <a16:creationId xmlns:a16="http://schemas.microsoft.com/office/drawing/2014/main" id="{BDD040F0-D3A6-DDC6-483B-0D91C424E47B}"/>
                </a:ext>
              </a:extLst>
            </p:cNvPr>
            <p:cNvSpPr>
              <a:spLocks/>
            </p:cNvSpPr>
            <p:nvPr/>
          </p:nvSpPr>
          <p:spPr bwMode="auto">
            <a:xfrm>
              <a:off x="6286" y="4485"/>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10 w 60"/>
                <a:gd name="T23" fmla="*/ 52 h 60"/>
                <a:gd name="T24" fmla="*/ 2 w 60"/>
                <a:gd name="T25" fmla="*/ 42 h 60"/>
                <a:gd name="T26" fmla="*/ 2 w 60"/>
                <a:gd name="T27" fmla="*/ 36 h 60"/>
                <a:gd name="T28" fmla="*/ 0 w 60"/>
                <a:gd name="T29" fmla="*/ 30 h 60"/>
                <a:gd name="T30" fmla="*/ 0 w 60"/>
                <a:gd name="T31" fmla="*/ 30 h 60"/>
                <a:gd name="T32" fmla="*/ 2 w 60"/>
                <a:gd name="T33" fmla="*/ 24 h 60"/>
                <a:gd name="T34" fmla="*/ 2 w 60"/>
                <a:gd name="T35" fmla="*/ 18 h 60"/>
                <a:gd name="T36" fmla="*/ 10 w 60"/>
                <a:gd name="T37" fmla="*/ 10 h 60"/>
                <a:gd name="T38" fmla="*/ 18 w 60"/>
                <a:gd name="T39" fmla="*/ 2 h 60"/>
                <a:gd name="T40" fmla="*/ 24 w 60"/>
                <a:gd name="T41" fmla="*/ 2 h 60"/>
                <a:gd name="T42" fmla="*/ 30 w 60"/>
                <a:gd name="T43" fmla="*/ 0 h 60"/>
                <a:gd name="T44" fmla="*/ 30 w 60"/>
                <a:gd name="T45" fmla="*/ 0 h 60"/>
                <a:gd name="T46" fmla="*/ 36 w 60"/>
                <a:gd name="T47" fmla="*/ 2 h 60"/>
                <a:gd name="T48" fmla="*/ 42 w 60"/>
                <a:gd name="T49" fmla="*/ 2 h 60"/>
                <a:gd name="T50" fmla="*/ 52 w 60"/>
                <a:gd name="T51" fmla="*/ 10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10" y="52"/>
                  </a:lnTo>
                  <a:lnTo>
                    <a:pt x="2" y="42"/>
                  </a:lnTo>
                  <a:lnTo>
                    <a:pt x="2" y="36"/>
                  </a:lnTo>
                  <a:lnTo>
                    <a:pt x="0" y="30"/>
                  </a:lnTo>
                  <a:lnTo>
                    <a:pt x="0" y="30"/>
                  </a:lnTo>
                  <a:lnTo>
                    <a:pt x="2" y="24"/>
                  </a:lnTo>
                  <a:lnTo>
                    <a:pt x="2" y="18"/>
                  </a:lnTo>
                  <a:lnTo>
                    <a:pt x="10" y="10"/>
                  </a:lnTo>
                  <a:lnTo>
                    <a:pt x="18" y="2"/>
                  </a:lnTo>
                  <a:lnTo>
                    <a:pt x="24" y="2"/>
                  </a:lnTo>
                  <a:lnTo>
                    <a:pt x="30" y="0"/>
                  </a:lnTo>
                  <a:lnTo>
                    <a:pt x="30" y="0"/>
                  </a:lnTo>
                  <a:lnTo>
                    <a:pt x="36" y="2"/>
                  </a:lnTo>
                  <a:lnTo>
                    <a:pt x="42" y="2"/>
                  </a:lnTo>
                  <a:lnTo>
                    <a:pt x="52" y="10"/>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8" name="Freeform 589">
              <a:extLst>
                <a:ext uri="{FF2B5EF4-FFF2-40B4-BE49-F238E27FC236}">
                  <a16:creationId xmlns:a16="http://schemas.microsoft.com/office/drawing/2014/main" id="{1598F1B9-DB5A-BF58-2BE4-95D7B97D3503}"/>
                </a:ext>
              </a:extLst>
            </p:cNvPr>
            <p:cNvSpPr>
              <a:spLocks/>
            </p:cNvSpPr>
            <p:nvPr/>
          </p:nvSpPr>
          <p:spPr bwMode="auto">
            <a:xfrm>
              <a:off x="6180" y="4363"/>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79" name="Freeform 590">
              <a:extLst>
                <a:ext uri="{FF2B5EF4-FFF2-40B4-BE49-F238E27FC236}">
                  <a16:creationId xmlns:a16="http://schemas.microsoft.com/office/drawing/2014/main" id="{6FF0B06F-19E4-C214-403D-87077073B219}"/>
                </a:ext>
              </a:extLst>
            </p:cNvPr>
            <p:cNvSpPr>
              <a:spLocks/>
            </p:cNvSpPr>
            <p:nvPr/>
          </p:nvSpPr>
          <p:spPr bwMode="auto">
            <a:xfrm>
              <a:off x="6096" y="4333"/>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60"/>
                  </a:lnTo>
                  <a:lnTo>
                    <a:pt x="30" y="60"/>
                  </a:lnTo>
                  <a:lnTo>
                    <a:pt x="30" y="60"/>
                  </a:lnTo>
                  <a:lnTo>
                    <a:pt x="24" y="60"/>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0" name="Freeform 591">
              <a:extLst>
                <a:ext uri="{FF2B5EF4-FFF2-40B4-BE49-F238E27FC236}">
                  <a16:creationId xmlns:a16="http://schemas.microsoft.com/office/drawing/2014/main" id="{995E502B-5D79-57A5-4FB4-2B02D27269F2}"/>
                </a:ext>
              </a:extLst>
            </p:cNvPr>
            <p:cNvSpPr>
              <a:spLocks/>
            </p:cNvSpPr>
            <p:nvPr/>
          </p:nvSpPr>
          <p:spPr bwMode="auto">
            <a:xfrm>
              <a:off x="6154" y="4189"/>
              <a:ext cx="60" cy="60"/>
            </a:xfrm>
            <a:custGeom>
              <a:avLst/>
              <a:gdLst>
                <a:gd name="T0" fmla="*/ 60 w 60"/>
                <a:gd name="T1" fmla="*/ 30 h 60"/>
                <a:gd name="T2" fmla="*/ 60 w 60"/>
                <a:gd name="T3" fmla="*/ 30 h 60"/>
                <a:gd name="T4" fmla="*/ 60 w 60"/>
                <a:gd name="T5" fmla="*/ 36 h 60"/>
                <a:gd name="T6" fmla="*/ 58 w 60"/>
                <a:gd name="T7" fmla="*/ 42 h 60"/>
                <a:gd name="T8" fmla="*/ 50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10 h 60"/>
                <a:gd name="T38" fmla="*/ 18 w 60"/>
                <a:gd name="T39" fmla="*/ 2 h 60"/>
                <a:gd name="T40" fmla="*/ 24 w 60"/>
                <a:gd name="T41" fmla="*/ 2 h 60"/>
                <a:gd name="T42" fmla="*/ 30 w 60"/>
                <a:gd name="T43" fmla="*/ 0 h 60"/>
                <a:gd name="T44" fmla="*/ 30 w 60"/>
                <a:gd name="T45" fmla="*/ 0 h 60"/>
                <a:gd name="T46" fmla="*/ 36 w 60"/>
                <a:gd name="T47" fmla="*/ 2 h 60"/>
                <a:gd name="T48" fmla="*/ 42 w 60"/>
                <a:gd name="T49" fmla="*/ 2 h 60"/>
                <a:gd name="T50" fmla="*/ 50 w 60"/>
                <a:gd name="T51" fmla="*/ 10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0"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10"/>
                  </a:lnTo>
                  <a:lnTo>
                    <a:pt x="18" y="2"/>
                  </a:lnTo>
                  <a:lnTo>
                    <a:pt x="24" y="2"/>
                  </a:lnTo>
                  <a:lnTo>
                    <a:pt x="30" y="0"/>
                  </a:lnTo>
                  <a:lnTo>
                    <a:pt x="30" y="0"/>
                  </a:lnTo>
                  <a:lnTo>
                    <a:pt x="36" y="2"/>
                  </a:lnTo>
                  <a:lnTo>
                    <a:pt x="42" y="2"/>
                  </a:lnTo>
                  <a:lnTo>
                    <a:pt x="50" y="10"/>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1" name="Freeform 592">
              <a:extLst>
                <a:ext uri="{FF2B5EF4-FFF2-40B4-BE49-F238E27FC236}">
                  <a16:creationId xmlns:a16="http://schemas.microsoft.com/office/drawing/2014/main" id="{A3037CE3-E365-CC08-4EE5-359A725BBB56}"/>
                </a:ext>
              </a:extLst>
            </p:cNvPr>
            <p:cNvSpPr>
              <a:spLocks/>
            </p:cNvSpPr>
            <p:nvPr/>
          </p:nvSpPr>
          <p:spPr bwMode="auto">
            <a:xfrm>
              <a:off x="5942" y="4699"/>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10 w 60"/>
                <a:gd name="T23" fmla="*/ 52 h 60"/>
                <a:gd name="T24" fmla="*/ 2 w 60"/>
                <a:gd name="T25" fmla="*/ 42 h 60"/>
                <a:gd name="T26" fmla="*/ 2 w 60"/>
                <a:gd name="T27" fmla="*/ 36 h 60"/>
                <a:gd name="T28" fmla="*/ 0 w 60"/>
                <a:gd name="T29" fmla="*/ 30 h 60"/>
                <a:gd name="T30" fmla="*/ 0 w 60"/>
                <a:gd name="T31" fmla="*/ 30 h 60"/>
                <a:gd name="T32" fmla="*/ 2 w 60"/>
                <a:gd name="T33" fmla="*/ 24 h 60"/>
                <a:gd name="T34" fmla="*/ 2 w 60"/>
                <a:gd name="T35" fmla="*/ 18 h 60"/>
                <a:gd name="T36" fmla="*/ 10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10" y="52"/>
                  </a:lnTo>
                  <a:lnTo>
                    <a:pt x="2" y="42"/>
                  </a:lnTo>
                  <a:lnTo>
                    <a:pt x="2" y="36"/>
                  </a:lnTo>
                  <a:lnTo>
                    <a:pt x="0" y="30"/>
                  </a:lnTo>
                  <a:lnTo>
                    <a:pt x="0" y="30"/>
                  </a:lnTo>
                  <a:lnTo>
                    <a:pt x="2" y="24"/>
                  </a:lnTo>
                  <a:lnTo>
                    <a:pt x="2" y="18"/>
                  </a:lnTo>
                  <a:lnTo>
                    <a:pt x="10"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2" name="Freeform 593">
              <a:extLst>
                <a:ext uri="{FF2B5EF4-FFF2-40B4-BE49-F238E27FC236}">
                  <a16:creationId xmlns:a16="http://schemas.microsoft.com/office/drawing/2014/main" id="{DF0086C6-776D-ADF0-BA79-C8D525C4E833}"/>
                </a:ext>
              </a:extLst>
            </p:cNvPr>
            <p:cNvSpPr>
              <a:spLocks/>
            </p:cNvSpPr>
            <p:nvPr/>
          </p:nvSpPr>
          <p:spPr bwMode="auto">
            <a:xfrm>
              <a:off x="5996" y="4629"/>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10 h 60"/>
                <a:gd name="T38" fmla="*/ 18 w 60"/>
                <a:gd name="T39" fmla="*/ 2 h 60"/>
                <a:gd name="T40" fmla="*/ 24 w 60"/>
                <a:gd name="T41" fmla="*/ 2 h 60"/>
                <a:gd name="T42" fmla="*/ 30 w 60"/>
                <a:gd name="T43" fmla="*/ 0 h 60"/>
                <a:gd name="T44" fmla="*/ 30 w 60"/>
                <a:gd name="T45" fmla="*/ 0 h 60"/>
                <a:gd name="T46" fmla="*/ 36 w 60"/>
                <a:gd name="T47" fmla="*/ 2 h 60"/>
                <a:gd name="T48" fmla="*/ 42 w 60"/>
                <a:gd name="T49" fmla="*/ 2 h 60"/>
                <a:gd name="T50" fmla="*/ 52 w 60"/>
                <a:gd name="T51" fmla="*/ 10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10"/>
                  </a:lnTo>
                  <a:lnTo>
                    <a:pt x="18" y="2"/>
                  </a:lnTo>
                  <a:lnTo>
                    <a:pt x="24" y="2"/>
                  </a:lnTo>
                  <a:lnTo>
                    <a:pt x="30" y="0"/>
                  </a:lnTo>
                  <a:lnTo>
                    <a:pt x="30" y="0"/>
                  </a:lnTo>
                  <a:lnTo>
                    <a:pt x="36" y="2"/>
                  </a:lnTo>
                  <a:lnTo>
                    <a:pt x="42" y="2"/>
                  </a:lnTo>
                  <a:lnTo>
                    <a:pt x="52" y="10"/>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3" name="Freeform 594">
              <a:extLst>
                <a:ext uri="{FF2B5EF4-FFF2-40B4-BE49-F238E27FC236}">
                  <a16:creationId xmlns:a16="http://schemas.microsoft.com/office/drawing/2014/main" id="{ECD85EF3-02DD-A814-0572-8C70F8C6E511}"/>
                </a:ext>
              </a:extLst>
            </p:cNvPr>
            <p:cNvSpPr>
              <a:spLocks/>
            </p:cNvSpPr>
            <p:nvPr/>
          </p:nvSpPr>
          <p:spPr bwMode="auto">
            <a:xfrm>
              <a:off x="5882" y="4521"/>
              <a:ext cx="60" cy="60"/>
            </a:xfrm>
            <a:custGeom>
              <a:avLst/>
              <a:gdLst>
                <a:gd name="T0" fmla="*/ 60 w 60"/>
                <a:gd name="T1" fmla="*/ 30 h 60"/>
                <a:gd name="T2" fmla="*/ 60 w 60"/>
                <a:gd name="T3" fmla="*/ 30 h 60"/>
                <a:gd name="T4" fmla="*/ 58 w 60"/>
                <a:gd name="T5" fmla="*/ 36 h 60"/>
                <a:gd name="T6" fmla="*/ 58 w 60"/>
                <a:gd name="T7" fmla="*/ 42 h 60"/>
                <a:gd name="T8" fmla="*/ 50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10 h 60"/>
                <a:gd name="T38" fmla="*/ 18 w 60"/>
                <a:gd name="T39" fmla="*/ 2 h 60"/>
                <a:gd name="T40" fmla="*/ 24 w 60"/>
                <a:gd name="T41" fmla="*/ 2 h 60"/>
                <a:gd name="T42" fmla="*/ 30 w 60"/>
                <a:gd name="T43" fmla="*/ 0 h 60"/>
                <a:gd name="T44" fmla="*/ 30 w 60"/>
                <a:gd name="T45" fmla="*/ 0 h 60"/>
                <a:gd name="T46" fmla="*/ 36 w 60"/>
                <a:gd name="T47" fmla="*/ 2 h 60"/>
                <a:gd name="T48" fmla="*/ 42 w 60"/>
                <a:gd name="T49" fmla="*/ 2 h 60"/>
                <a:gd name="T50" fmla="*/ 50 w 60"/>
                <a:gd name="T51" fmla="*/ 10 h 60"/>
                <a:gd name="T52" fmla="*/ 58 w 60"/>
                <a:gd name="T53" fmla="*/ 18 h 60"/>
                <a:gd name="T54" fmla="*/ 58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58" y="36"/>
                  </a:lnTo>
                  <a:lnTo>
                    <a:pt x="58" y="42"/>
                  </a:lnTo>
                  <a:lnTo>
                    <a:pt x="50"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10"/>
                  </a:lnTo>
                  <a:lnTo>
                    <a:pt x="18" y="2"/>
                  </a:lnTo>
                  <a:lnTo>
                    <a:pt x="24" y="2"/>
                  </a:lnTo>
                  <a:lnTo>
                    <a:pt x="30" y="0"/>
                  </a:lnTo>
                  <a:lnTo>
                    <a:pt x="30" y="0"/>
                  </a:lnTo>
                  <a:lnTo>
                    <a:pt x="36" y="2"/>
                  </a:lnTo>
                  <a:lnTo>
                    <a:pt x="42" y="2"/>
                  </a:lnTo>
                  <a:lnTo>
                    <a:pt x="50" y="10"/>
                  </a:lnTo>
                  <a:lnTo>
                    <a:pt x="58" y="18"/>
                  </a:lnTo>
                  <a:lnTo>
                    <a:pt x="58"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4" name="Freeform 595">
              <a:extLst>
                <a:ext uri="{FF2B5EF4-FFF2-40B4-BE49-F238E27FC236}">
                  <a16:creationId xmlns:a16="http://schemas.microsoft.com/office/drawing/2014/main" id="{A6132F38-F40F-A023-8FB4-24F06DD268EE}"/>
                </a:ext>
              </a:extLst>
            </p:cNvPr>
            <p:cNvSpPr>
              <a:spLocks/>
            </p:cNvSpPr>
            <p:nvPr/>
          </p:nvSpPr>
          <p:spPr bwMode="auto">
            <a:xfrm>
              <a:off x="6046" y="4481"/>
              <a:ext cx="60" cy="60"/>
            </a:xfrm>
            <a:custGeom>
              <a:avLst/>
              <a:gdLst>
                <a:gd name="T0" fmla="*/ 60 w 60"/>
                <a:gd name="T1" fmla="*/ 30 h 60"/>
                <a:gd name="T2" fmla="*/ 60 w 60"/>
                <a:gd name="T3" fmla="*/ 30 h 60"/>
                <a:gd name="T4" fmla="*/ 60 w 60"/>
                <a:gd name="T5" fmla="*/ 36 h 60"/>
                <a:gd name="T6" fmla="*/ 58 w 60"/>
                <a:gd name="T7" fmla="*/ 42 h 60"/>
                <a:gd name="T8" fmla="*/ 50 w 60"/>
                <a:gd name="T9" fmla="*/ 50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0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0" y="50"/>
                  </a:lnTo>
                  <a:lnTo>
                    <a:pt x="42" y="58"/>
                  </a:lnTo>
                  <a:lnTo>
                    <a:pt x="36" y="60"/>
                  </a:lnTo>
                  <a:lnTo>
                    <a:pt x="30" y="60"/>
                  </a:lnTo>
                  <a:lnTo>
                    <a:pt x="30" y="60"/>
                  </a:lnTo>
                  <a:lnTo>
                    <a:pt x="24" y="60"/>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0"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5" name="Freeform 596">
              <a:extLst>
                <a:ext uri="{FF2B5EF4-FFF2-40B4-BE49-F238E27FC236}">
                  <a16:creationId xmlns:a16="http://schemas.microsoft.com/office/drawing/2014/main" id="{4E9321E6-5446-85DC-5A7C-46163F99CBDF}"/>
                </a:ext>
              </a:extLst>
            </p:cNvPr>
            <p:cNvSpPr>
              <a:spLocks/>
            </p:cNvSpPr>
            <p:nvPr/>
          </p:nvSpPr>
          <p:spPr bwMode="auto">
            <a:xfrm>
              <a:off x="6130" y="4513"/>
              <a:ext cx="60" cy="60"/>
            </a:xfrm>
            <a:custGeom>
              <a:avLst/>
              <a:gdLst>
                <a:gd name="T0" fmla="*/ 60 w 60"/>
                <a:gd name="T1" fmla="*/ 30 h 60"/>
                <a:gd name="T2" fmla="*/ 60 w 60"/>
                <a:gd name="T3" fmla="*/ 30 h 60"/>
                <a:gd name="T4" fmla="*/ 58 w 60"/>
                <a:gd name="T5" fmla="*/ 36 h 60"/>
                <a:gd name="T6" fmla="*/ 58 w 60"/>
                <a:gd name="T7" fmla="*/ 42 h 60"/>
                <a:gd name="T8" fmla="*/ 50 w 60"/>
                <a:gd name="T9" fmla="*/ 50 h 60"/>
                <a:gd name="T10" fmla="*/ 42 w 60"/>
                <a:gd name="T11" fmla="*/ 58 h 60"/>
                <a:gd name="T12" fmla="*/ 36 w 60"/>
                <a:gd name="T13" fmla="*/ 58 h 60"/>
                <a:gd name="T14" fmla="*/ 30 w 60"/>
                <a:gd name="T15" fmla="*/ 60 h 60"/>
                <a:gd name="T16" fmla="*/ 30 w 60"/>
                <a:gd name="T17" fmla="*/ 60 h 60"/>
                <a:gd name="T18" fmla="*/ 24 w 60"/>
                <a:gd name="T19" fmla="*/ 58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0 w 60"/>
                <a:gd name="T51" fmla="*/ 8 h 60"/>
                <a:gd name="T52" fmla="*/ 58 w 60"/>
                <a:gd name="T53" fmla="*/ 18 h 60"/>
                <a:gd name="T54" fmla="*/ 58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58" y="36"/>
                  </a:lnTo>
                  <a:lnTo>
                    <a:pt x="58" y="42"/>
                  </a:lnTo>
                  <a:lnTo>
                    <a:pt x="50" y="50"/>
                  </a:lnTo>
                  <a:lnTo>
                    <a:pt x="42" y="58"/>
                  </a:lnTo>
                  <a:lnTo>
                    <a:pt x="36" y="58"/>
                  </a:lnTo>
                  <a:lnTo>
                    <a:pt x="30" y="60"/>
                  </a:lnTo>
                  <a:lnTo>
                    <a:pt x="30" y="60"/>
                  </a:lnTo>
                  <a:lnTo>
                    <a:pt x="24" y="58"/>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0" y="8"/>
                  </a:lnTo>
                  <a:lnTo>
                    <a:pt x="58" y="18"/>
                  </a:lnTo>
                  <a:lnTo>
                    <a:pt x="58"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6" name="Freeform 597">
              <a:extLst>
                <a:ext uri="{FF2B5EF4-FFF2-40B4-BE49-F238E27FC236}">
                  <a16:creationId xmlns:a16="http://schemas.microsoft.com/office/drawing/2014/main" id="{D67FCDAA-A8D8-5117-6EE4-C6DB9C827D62}"/>
                </a:ext>
              </a:extLst>
            </p:cNvPr>
            <p:cNvSpPr>
              <a:spLocks/>
            </p:cNvSpPr>
            <p:nvPr/>
          </p:nvSpPr>
          <p:spPr bwMode="auto">
            <a:xfrm>
              <a:off x="6198" y="4449"/>
              <a:ext cx="60" cy="60"/>
            </a:xfrm>
            <a:custGeom>
              <a:avLst/>
              <a:gdLst>
                <a:gd name="T0" fmla="*/ 60 w 60"/>
                <a:gd name="T1" fmla="*/ 30 h 60"/>
                <a:gd name="T2" fmla="*/ 60 w 60"/>
                <a:gd name="T3" fmla="*/ 30 h 60"/>
                <a:gd name="T4" fmla="*/ 60 w 60"/>
                <a:gd name="T5" fmla="*/ 36 h 60"/>
                <a:gd name="T6" fmla="*/ 58 w 60"/>
                <a:gd name="T7" fmla="*/ 42 h 60"/>
                <a:gd name="T8" fmla="*/ 50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10 h 60"/>
                <a:gd name="T38" fmla="*/ 18 w 60"/>
                <a:gd name="T39" fmla="*/ 2 h 60"/>
                <a:gd name="T40" fmla="*/ 24 w 60"/>
                <a:gd name="T41" fmla="*/ 2 h 60"/>
                <a:gd name="T42" fmla="*/ 30 w 60"/>
                <a:gd name="T43" fmla="*/ 0 h 60"/>
                <a:gd name="T44" fmla="*/ 30 w 60"/>
                <a:gd name="T45" fmla="*/ 0 h 60"/>
                <a:gd name="T46" fmla="*/ 36 w 60"/>
                <a:gd name="T47" fmla="*/ 2 h 60"/>
                <a:gd name="T48" fmla="*/ 42 w 60"/>
                <a:gd name="T49" fmla="*/ 2 h 60"/>
                <a:gd name="T50" fmla="*/ 50 w 60"/>
                <a:gd name="T51" fmla="*/ 10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0"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10"/>
                  </a:lnTo>
                  <a:lnTo>
                    <a:pt x="18" y="2"/>
                  </a:lnTo>
                  <a:lnTo>
                    <a:pt x="24" y="2"/>
                  </a:lnTo>
                  <a:lnTo>
                    <a:pt x="30" y="0"/>
                  </a:lnTo>
                  <a:lnTo>
                    <a:pt x="30" y="0"/>
                  </a:lnTo>
                  <a:lnTo>
                    <a:pt x="36" y="2"/>
                  </a:lnTo>
                  <a:lnTo>
                    <a:pt x="42" y="2"/>
                  </a:lnTo>
                  <a:lnTo>
                    <a:pt x="50" y="10"/>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7" name="Freeform 598">
              <a:extLst>
                <a:ext uri="{FF2B5EF4-FFF2-40B4-BE49-F238E27FC236}">
                  <a16:creationId xmlns:a16="http://schemas.microsoft.com/office/drawing/2014/main" id="{453357D8-9847-8C1E-0578-20E19D4ED9CE}"/>
                </a:ext>
              </a:extLst>
            </p:cNvPr>
            <p:cNvSpPr>
              <a:spLocks/>
            </p:cNvSpPr>
            <p:nvPr/>
          </p:nvSpPr>
          <p:spPr bwMode="auto">
            <a:xfrm>
              <a:off x="6022" y="4393"/>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10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10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60"/>
                  </a:lnTo>
                  <a:lnTo>
                    <a:pt x="30" y="60"/>
                  </a:lnTo>
                  <a:lnTo>
                    <a:pt x="30" y="60"/>
                  </a:lnTo>
                  <a:lnTo>
                    <a:pt x="24" y="60"/>
                  </a:lnTo>
                  <a:lnTo>
                    <a:pt x="18" y="58"/>
                  </a:lnTo>
                  <a:lnTo>
                    <a:pt x="10" y="50"/>
                  </a:lnTo>
                  <a:lnTo>
                    <a:pt x="2" y="42"/>
                  </a:lnTo>
                  <a:lnTo>
                    <a:pt x="0" y="36"/>
                  </a:lnTo>
                  <a:lnTo>
                    <a:pt x="0" y="30"/>
                  </a:lnTo>
                  <a:lnTo>
                    <a:pt x="0" y="30"/>
                  </a:lnTo>
                  <a:lnTo>
                    <a:pt x="0" y="24"/>
                  </a:lnTo>
                  <a:lnTo>
                    <a:pt x="2" y="18"/>
                  </a:lnTo>
                  <a:lnTo>
                    <a:pt x="10"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8" name="Freeform 599">
              <a:extLst>
                <a:ext uri="{FF2B5EF4-FFF2-40B4-BE49-F238E27FC236}">
                  <a16:creationId xmlns:a16="http://schemas.microsoft.com/office/drawing/2014/main" id="{B07B6103-D704-E3AF-EC62-243BDD3EB5FA}"/>
                </a:ext>
              </a:extLst>
            </p:cNvPr>
            <p:cNvSpPr>
              <a:spLocks/>
            </p:cNvSpPr>
            <p:nvPr/>
          </p:nvSpPr>
          <p:spPr bwMode="auto">
            <a:xfrm>
              <a:off x="4248" y="4555"/>
              <a:ext cx="52" cy="52"/>
            </a:xfrm>
            <a:custGeom>
              <a:avLst/>
              <a:gdLst>
                <a:gd name="T0" fmla="*/ 52 w 52"/>
                <a:gd name="T1" fmla="*/ 26 h 52"/>
                <a:gd name="T2" fmla="*/ 52 w 52"/>
                <a:gd name="T3" fmla="*/ 26 h 52"/>
                <a:gd name="T4" fmla="*/ 50 w 52"/>
                <a:gd name="T5" fmla="*/ 36 h 52"/>
                <a:gd name="T6" fmla="*/ 46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6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6"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6" y="8"/>
                  </a:lnTo>
                  <a:lnTo>
                    <a:pt x="50" y="16"/>
                  </a:lnTo>
                  <a:lnTo>
                    <a:pt x="52" y="26"/>
                  </a:lnTo>
                  <a:lnTo>
                    <a:pt x="52" y="2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89" name="Freeform 600">
              <a:extLst>
                <a:ext uri="{FF2B5EF4-FFF2-40B4-BE49-F238E27FC236}">
                  <a16:creationId xmlns:a16="http://schemas.microsoft.com/office/drawing/2014/main" id="{71F68415-A333-4ACB-FCEA-707E6FBF1DCB}"/>
                </a:ext>
              </a:extLst>
            </p:cNvPr>
            <p:cNvSpPr>
              <a:spLocks/>
            </p:cNvSpPr>
            <p:nvPr/>
          </p:nvSpPr>
          <p:spPr bwMode="auto">
            <a:xfrm>
              <a:off x="4358" y="4545"/>
              <a:ext cx="38" cy="38"/>
            </a:xfrm>
            <a:custGeom>
              <a:avLst/>
              <a:gdLst>
                <a:gd name="T0" fmla="*/ 38 w 38"/>
                <a:gd name="T1" fmla="*/ 18 h 38"/>
                <a:gd name="T2" fmla="*/ 38 w 38"/>
                <a:gd name="T3" fmla="*/ 18 h 38"/>
                <a:gd name="T4" fmla="*/ 36 w 38"/>
                <a:gd name="T5" fmla="*/ 26 h 38"/>
                <a:gd name="T6" fmla="*/ 32 w 38"/>
                <a:gd name="T7" fmla="*/ 32 h 38"/>
                <a:gd name="T8" fmla="*/ 26 w 38"/>
                <a:gd name="T9" fmla="*/ 36 h 38"/>
                <a:gd name="T10" fmla="*/ 18 w 38"/>
                <a:gd name="T11" fmla="*/ 38 h 38"/>
                <a:gd name="T12" fmla="*/ 18 w 38"/>
                <a:gd name="T13" fmla="*/ 38 h 38"/>
                <a:gd name="T14" fmla="*/ 12 w 38"/>
                <a:gd name="T15" fmla="*/ 36 h 38"/>
                <a:gd name="T16" fmla="*/ 6 w 38"/>
                <a:gd name="T17" fmla="*/ 32 h 38"/>
                <a:gd name="T18" fmla="*/ 2 w 38"/>
                <a:gd name="T19" fmla="*/ 26 h 38"/>
                <a:gd name="T20" fmla="*/ 0 w 38"/>
                <a:gd name="T21" fmla="*/ 18 h 38"/>
                <a:gd name="T22" fmla="*/ 0 w 38"/>
                <a:gd name="T23" fmla="*/ 18 h 38"/>
                <a:gd name="T24" fmla="*/ 2 w 38"/>
                <a:gd name="T25" fmla="*/ 10 h 38"/>
                <a:gd name="T26" fmla="*/ 6 w 38"/>
                <a:gd name="T27" fmla="*/ 4 h 38"/>
                <a:gd name="T28" fmla="*/ 12 w 38"/>
                <a:gd name="T29" fmla="*/ 0 h 38"/>
                <a:gd name="T30" fmla="*/ 18 w 38"/>
                <a:gd name="T31" fmla="*/ 0 h 38"/>
                <a:gd name="T32" fmla="*/ 18 w 38"/>
                <a:gd name="T33" fmla="*/ 0 h 38"/>
                <a:gd name="T34" fmla="*/ 26 w 38"/>
                <a:gd name="T35" fmla="*/ 0 h 38"/>
                <a:gd name="T36" fmla="*/ 32 w 38"/>
                <a:gd name="T37" fmla="*/ 4 h 38"/>
                <a:gd name="T38" fmla="*/ 36 w 38"/>
                <a:gd name="T39" fmla="*/ 10 h 38"/>
                <a:gd name="T40" fmla="*/ 38 w 38"/>
                <a:gd name="T41" fmla="*/ 18 h 38"/>
                <a:gd name="T42" fmla="*/ 38 w 38"/>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8" y="18"/>
                  </a:moveTo>
                  <a:lnTo>
                    <a:pt x="38" y="18"/>
                  </a:lnTo>
                  <a:lnTo>
                    <a:pt x="36" y="26"/>
                  </a:lnTo>
                  <a:lnTo>
                    <a:pt x="32" y="32"/>
                  </a:lnTo>
                  <a:lnTo>
                    <a:pt x="26" y="36"/>
                  </a:lnTo>
                  <a:lnTo>
                    <a:pt x="18" y="38"/>
                  </a:lnTo>
                  <a:lnTo>
                    <a:pt x="18" y="38"/>
                  </a:lnTo>
                  <a:lnTo>
                    <a:pt x="12" y="36"/>
                  </a:lnTo>
                  <a:lnTo>
                    <a:pt x="6" y="32"/>
                  </a:lnTo>
                  <a:lnTo>
                    <a:pt x="2" y="26"/>
                  </a:lnTo>
                  <a:lnTo>
                    <a:pt x="0" y="18"/>
                  </a:lnTo>
                  <a:lnTo>
                    <a:pt x="0" y="18"/>
                  </a:lnTo>
                  <a:lnTo>
                    <a:pt x="2" y="10"/>
                  </a:lnTo>
                  <a:lnTo>
                    <a:pt x="6" y="4"/>
                  </a:lnTo>
                  <a:lnTo>
                    <a:pt x="12" y="0"/>
                  </a:lnTo>
                  <a:lnTo>
                    <a:pt x="18" y="0"/>
                  </a:lnTo>
                  <a:lnTo>
                    <a:pt x="18" y="0"/>
                  </a:lnTo>
                  <a:lnTo>
                    <a:pt x="26" y="0"/>
                  </a:lnTo>
                  <a:lnTo>
                    <a:pt x="32" y="4"/>
                  </a:lnTo>
                  <a:lnTo>
                    <a:pt x="36" y="10"/>
                  </a:lnTo>
                  <a:lnTo>
                    <a:pt x="38" y="18"/>
                  </a:lnTo>
                  <a:lnTo>
                    <a:pt x="38"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0" name="Freeform 601">
              <a:extLst>
                <a:ext uri="{FF2B5EF4-FFF2-40B4-BE49-F238E27FC236}">
                  <a16:creationId xmlns:a16="http://schemas.microsoft.com/office/drawing/2014/main" id="{3E2A6ADE-591E-8CC8-EB8D-F1472F73522C}"/>
                </a:ext>
              </a:extLst>
            </p:cNvPr>
            <p:cNvSpPr>
              <a:spLocks/>
            </p:cNvSpPr>
            <p:nvPr/>
          </p:nvSpPr>
          <p:spPr bwMode="auto">
            <a:xfrm>
              <a:off x="4122" y="4623"/>
              <a:ext cx="40" cy="38"/>
            </a:xfrm>
            <a:custGeom>
              <a:avLst/>
              <a:gdLst>
                <a:gd name="T0" fmla="*/ 40 w 40"/>
                <a:gd name="T1" fmla="*/ 18 h 38"/>
                <a:gd name="T2" fmla="*/ 40 w 40"/>
                <a:gd name="T3" fmla="*/ 18 h 38"/>
                <a:gd name="T4" fmla="*/ 38 w 40"/>
                <a:gd name="T5" fmla="*/ 26 h 38"/>
                <a:gd name="T6" fmla="*/ 34 w 40"/>
                <a:gd name="T7" fmla="*/ 32 h 38"/>
                <a:gd name="T8" fmla="*/ 28 w 40"/>
                <a:gd name="T9" fmla="*/ 36 h 38"/>
                <a:gd name="T10" fmla="*/ 20 w 40"/>
                <a:gd name="T11" fmla="*/ 38 h 38"/>
                <a:gd name="T12" fmla="*/ 20 w 40"/>
                <a:gd name="T13" fmla="*/ 38 h 38"/>
                <a:gd name="T14" fmla="*/ 12 w 40"/>
                <a:gd name="T15" fmla="*/ 36 h 38"/>
                <a:gd name="T16" fmla="*/ 6 w 40"/>
                <a:gd name="T17" fmla="*/ 32 h 38"/>
                <a:gd name="T18" fmla="*/ 2 w 40"/>
                <a:gd name="T19" fmla="*/ 26 h 38"/>
                <a:gd name="T20" fmla="*/ 0 w 40"/>
                <a:gd name="T21" fmla="*/ 18 h 38"/>
                <a:gd name="T22" fmla="*/ 0 w 40"/>
                <a:gd name="T23" fmla="*/ 18 h 38"/>
                <a:gd name="T24" fmla="*/ 2 w 40"/>
                <a:gd name="T25" fmla="*/ 12 h 38"/>
                <a:gd name="T26" fmla="*/ 6 w 40"/>
                <a:gd name="T27" fmla="*/ 6 h 38"/>
                <a:gd name="T28" fmla="*/ 12 w 40"/>
                <a:gd name="T29" fmla="*/ 2 h 38"/>
                <a:gd name="T30" fmla="*/ 20 w 40"/>
                <a:gd name="T31" fmla="*/ 0 h 38"/>
                <a:gd name="T32" fmla="*/ 20 w 40"/>
                <a:gd name="T33" fmla="*/ 0 h 38"/>
                <a:gd name="T34" fmla="*/ 28 w 40"/>
                <a:gd name="T35" fmla="*/ 2 h 38"/>
                <a:gd name="T36" fmla="*/ 34 w 40"/>
                <a:gd name="T37" fmla="*/ 6 h 38"/>
                <a:gd name="T38" fmla="*/ 38 w 40"/>
                <a:gd name="T39" fmla="*/ 12 h 38"/>
                <a:gd name="T40" fmla="*/ 40 w 40"/>
                <a:gd name="T41" fmla="*/ 18 h 38"/>
                <a:gd name="T42" fmla="*/ 40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40" y="18"/>
                  </a:moveTo>
                  <a:lnTo>
                    <a:pt x="40" y="18"/>
                  </a:lnTo>
                  <a:lnTo>
                    <a:pt x="38" y="26"/>
                  </a:lnTo>
                  <a:lnTo>
                    <a:pt x="34" y="32"/>
                  </a:lnTo>
                  <a:lnTo>
                    <a:pt x="28" y="36"/>
                  </a:lnTo>
                  <a:lnTo>
                    <a:pt x="20" y="38"/>
                  </a:lnTo>
                  <a:lnTo>
                    <a:pt x="20" y="38"/>
                  </a:lnTo>
                  <a:lnTo>
                    <a:pt x="12" y="36"/>
                  </a:lnTo>
                  <a:lnTo>
                    <a:pt x="6" y="32"/>
                  </a:lnTo>
                  <a:lnTo>
                    <a:pt x="2" y="26"/>
                  </a:lnTo>
                  <a:lnTo>
                    <a:pt x="0" y="18"/>
                  </a:lnTo>
                  <a:lnTo>
                    <a:pt x="0" y="18"/>
                  </a:lnTo>
                  <a:lnTo>
                    <a:pt x="2" y="12"/>
                  </a:lnTo>
                  <a:lnTo>
                    <a:pt x="6" y="6"/>
                  </a:lnTo>
                  <a:lnTo>
                    <a:pt x="12" y="2"/>
                  </a:lnTo>
                  <a:lnTo>
                    <a:pt x="20" y="0"/>
                  </a:lnTo>
                  <a:lnTo>
                    <a:pt x="20" y="0"/>
                  </a:lnTo>
                  <a:lnTo>
                    <a:pt x="28" y="2"/>
                  </a:lnTo>
                  <a:lnTo>
                    <a:pt x="34" y="6"/>
                  </a:lnTo>
                  <a:lnTo>
                    <a:pt x="38" y="12"/>
                  </a:lnTo>
                  <a:lnTo>
                    <a:pt x="40" y="18"/>
                  </a:lnTo>
                  <a:lnTo>
                    <a:pt x="40"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1" name="Freeform 602">
              <a:extLst>
                <a:ext uri="{FF2B5EF4-FFF2-40B4-BE49-F238E27FC236}">
                  <a16:creationId xmlns:a16="http://schemas.microsoft.com/office/drawing/2014/main" id="{C361C8C4-5F09-77FA-9FD3-797B831A5B82}"/>
                </a:ext>
              </a:extLst>
            </p:cNvPr>
            <p:cNvSpPr>
              <a:spLocks/>
            </p:cNvSpPr>
            <p:nvPr/>
          </p:nvSpPr>
          <p:spPr bwMode="auto">
            <a:xfrm>
              <a:off x="4158" y="4711"/>
              <a:ext cx="40" cy="38"/>
            </a:xfrm>
            <a:custGeom>
              <a:avLst/>
              <a:gdLst>
                <a:gd name="T0" fmla="*/ 40 w 40"/>
                <a:gd name="T1" fmla="*/ 18 h 38"/>
                <a:gd name="T2" fmla="*/ 40 w 40"/>
                <a:gd name="T3" fmla="*/ 18 h 38"/>
                <a:gd name="T4" fmla="*/ 38 w 40"/>
                <a:gd name="T5" fmla="*/ 26 h 38"/>
                <a:gd name="T6" fmla="*/ 34 w 40"/>
                <a:gd name="T7" fmla="*/ 32 h 38"/>
                <a:gd name="T8" fmla="*/ 28 w 40"/>
                <a:gd name="T9" fmla="*/ 36 h 38"/>
                <a:gd name="T10" fmla="*/ 20 w 40"/>
                <a:gd name="T11" fmla="*/ 38 h 38"/>
                <a:gd name="T12" fmla="*/ 20 w 40"/>
                <a:gd name="T13" fmla="*/ 38 h 38"/>
                <a:gd name="T14" fmla="*/ 12 w 40"/>
                <a:gd name="T15" fmla="*/ 36 h 38"/>
                <a:gd name="T16" fmla="*/ 6 w 40"/>
                <a:gd name="T17" fmla="*/ 32 h 38"/>
                <a:gd name="T18" fmla="*/ 2 w 40"/>
                <a:gd name="T19" fmla="*/ 26 h 38"/>
                <a:gd name="T20" fmla="*/ 0 w 40"/>
                <a:gd name="T21" fmla="*/ 18 h 38"/>
                <a:gd name="T22" fmla="*/ 0 w 40"/>
                <a:gd name="T23" fmla="*/ 18 h 38"/>
                <a:gd name="T24" fmla="*/ 2 w 40"/>
                <a:gd name="T25" fmla="*/ 12 h 38"/>
                <a:gd name="T26" fmla="*/ 6 w 40"/>
                <a:gd name="T27" fmla="*/ 6 h 38"/>
                <a:gd name="T28" fmla="*/ 12 w 40"/>
                <a:gd name="T29" fmla="*/ 2 h 38"/>
                <a:gd name="T30" fmla="*/ 20 w 40"/>
                <a:gd name="T31" fmla="*/ 0 h 38"/>
                <a:gd name="T32" fmla="*/ 20 w 40"/>
                <a:gd name="T33" fmla="*/ 0 h 38"/>
                <a:gd name="T34" fmla="*/ 28 w 40"/>
                <a:gd name="T35" fmla="*/ 2 h 38"/>
                <a:gd name="T36" fmla="*/ 34 w 40"/>
                <a:gd name="T37" fmla="*/ 6 h 38"/>
                <a:gd name="T38" fmla="*/ 38 w 40"/>
                <a:gd name="T39" fmla="*/ 12 h 38"/>
                <a:gd name="T40" fmla="*/ 40 w 40"/>
                <a:gd name="T41" fmla="*/ 18 h 38"/>
                <a:gd name="T42" fmla="*/ 40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40" y="18"/>
                  </a:moveTo>
                  <a:lnTo>
                    <a:pt x="40" y="18"/>
                  </a:lnTo>
                  <a:lnTo>
                    <a:pt x="38" y="26"/>
                  </a:lnTo>
                  <a:lnTo>
                    <a:pt x="34" y="32"/>
                  </a:lnTo>
                  <a:lnTo>
                    <a:pt x="28" y="36"/>
                  </a:lnTo>
                  <a:lnTo>
                    <a:pt x="20" y="38"/>
                  </a:lnTo>
                  <a:lnTo>
                    <a:pt x="20" y="38"/>
                  </a:lnTo>
                  <a:lnTo>
                    <a:pt x="12" y="36"/>
                  </a:lnTo>
                  <a:lnTo>
                    <a:pt x="6" y="32"/>
                  </a:lnTo>
                  <a:lnTo>
                    <a:pt x="2" y="26"/>
                  </a:lnTo>
                  <a:lnTo>
                    <a:pt x="0" y="18"/>
                  </a:lnTo>
                  <a:lnTo>
                    <a:pt x="0" y="18"/>
                  </a:lnTo>
                  <a:lnTo>
                    <a:pt x="2" y="12"/>
                  </a:lnTo>
                  <a:lnTo>
                    <a:pt x="6" y="6"/>
                  </a:lnTo>
                  <a:lnTo>
                    <a:pt x="12" y="2"/>
                  </a:lnTo>
                  <a:lnTo>
                    <a:pt x="20" y="0"/>
                  </a:lnTo>
                  <a:lnTo>
                    <a:pt x="20" y="0"/>
                  </a:lnTo>
                  <a:lnTo>
                    <a:pt x="28" y="2"/>
                  </a:lnTo>
                  <a:lnTo>
                    <a:pt x="34" y="6"/>
                  </a:lnTo>
                  <a:lnTo>
                    <a:pt x="38" y="12"/>
                  </a:lnTo>
                  <a:lnTo>
                    <a:pt x="40" y="18"/>
                  </a:lnTo>
                  <a:lnTo>
                    <a:pt x="40"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2" name="Freeform 603">
              <a:extLst>
                <a:ext uri="{FF2B5EF4-FFF2-40B4-BE49-F238E27FC236}">
                  <a16:creationId xmlns:a16="http://schemas.microsoft.com/office/drawing/2014/main" id="{86795EB8-9DD5-6D27-BCE1-C488398E5269}"/>
                </a:ext>
              </a:extLst>
            </p:cNvPr>
            <p:cNvSpPr>
              <a:spLocks/>
            </p:cNvSpPr>
            <p:nvPr/>
          </p:nvSpPr>
          <p:spPr bwMode="auto">
            <a:xfrm>
              <a:off x="4236" y="4605"/>
              <a:ext cx="52" cy="5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6 h 52"/>
                <a:gd name="T28" fmla="*/ 16 w 52"/>
                <a:gd name="T29" fmla="*/ 2 h 52"/>
                <a:gd name="T30" fmla="*/ 26 w 52"/>
                <a:gd name="T31" fmla="*/ 0 h 52"/>
                <a:gd name="T32" fmla="*/ 26 w 52"/>
                <a:gd name="T33" fmla="*/ 0 h 52"/>
                <a:gd name="T34" fmla="*/ 36 w 52"/>
                <a:gd name="T35" fmla="*/ 2 h 52"/>
                <a:gd name="T36" fmla="*/ 44 w 52"/>
                <a:gd name="T37" fmla="*/ 6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6"/>
                  </a:lnTo>
                  <a:lnTo>
                    <a:pt x="16" y="2"/>
                  </a:lnTo>
                  <a:lnTo>
                    <a:pt x="26" y="0"/>
                  </a:lnTo>
                  <a:lnTo>
                    <a:pt x="26" y="0"/>
                  </a:lnTo>
                  <a:lnTo>
                    <a:pt x="36" y="2"/>
                  </a:lnTo>
                  <a:lnTo>
                    <a:pt x="44" y="6"/>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3" name="Freeform 604">
              <a:extLst>
                <a:ext uri="{FF2B5EF4-FFF2-40B4-BE49-F238E27FC236}">
                  <a16:creationId xmlns:a16="http://schemas.microsoft.com/office/drawing/2014/main" id="{FB6D7F37-EDCB-130C-54F4-724DA5B21490}"/>
                </a:ext>
              </a:extLst>
            </p:cNvPr>
            <p:cNvSpPr>
              <a:spLocks/>
            </p:cNvSpPr>
            <p:nvPr/>
          </p:nvSpPr>
          <p:spPr bwMode="auto">
            <a:xfrm>
              <a:off x="4412" y="4633"/>
              <a:ext cx="52" cy="5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6 h 52"/>
                <a:gd name="T28" fmla="*/ 16 w 52"/>
                <a:gd name="T29" fmla="*/ 2 h 52"/>
                <a:gd name="T30" fmla="*/ 26 w 52"/>
                <a:gd name="T31" fmla="*/ 0 h 52"/>
                <a:gd name="T32" fmla="*/ 26 w 52"/>
                <a:gd name="T33" fmla="*/ 0 h 52"/>
                <a:gd name="T34" fmla="*/ 36 w 52"/>
                <a:gd name="T35" fmla="*/ 2 h 52"/>
                <a:gd name="T36" fmla="*/ 44 w 52"/>
                <a:gd name="T37" fmla="*/ 6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6"/>
                  </a:lnTo>
                  <a:lnTo>
                    <a:pt x="16" y="2"/>
                  </a:lnTo>
                  <a:lnTo>
                    <a:pt x="26" y="0"/>
                  </a:lnTo>
                  <a:lnTo>
                    <a:pt x="26" y="0"/>
                  </a:lnTo>
                  <a:lnTo>
                    <a:pt x="36" y="2"/>
                  </a:lnTo>
                  <a:lnTo>
                    <a:pt x="44" y="6"/>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4" name="Freeform 605">
              <a:extLst>
                <a:ext uri="{FF2B5EF4-FFF2-40B4-BE49-F238E27FC236}">
                  <a16:creationId xmlns:a16="http://schemas.microsoft.com/office/drawing/2014/main" id="{BB8231AA-E049-6482-72EB-D3CE3F57978A}"/>
                </a:ext>
              </a:extLst>
            </p:cNvPr>
            <p:cNvSpPr>
              <a:spLocks/>
            </p:cNvSpPr>
            <p:nvPr/>
          </p:nvSpPr>
          <p:spPr bwMode="auto">
            <a:xfrm>
              <a:off x="4544" y="4637"/>
              <a:ext cx="52" cy="5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6 h 52"/>
                <a:gd name="T28" fmla="*/ 16 w 52"/>
                <a:gd name="T29" fmla="*/ 2 h 52"/>
                <a:gd name="T30" fmla="*/ 26 w 52"/>
                <a:gd name="T31" fmla="*/ 0 h 52"/>
                <a:gd name="T32" fmla="*/ 26 w 52"/>
                <a:gd name="T33" fmla="*/ 0 h 52"/>
                <a:gd name="T34" fmla="*/ 36 w 52"/>
                <a:gd name="T35" fmla="*/ 2 h 52"/>
                <a:gd name="T36" fmla="*/ 44 w 52"/>
                <a:gd name="T37" fmla="*/ 6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6"/>
                  </a:lnTo>
                  <a:lnTo>
                    <a:pt x="16" y="2"/>
                  </a:lnTo>
                  <a:lnTo>
                    <a:pt x="26" y="0"/>
                  </a:lnTo>
                  <a:lnTo>
                    <a:pt x="26" y="0"/>
                  </a:lnTo>
                  <a:lnTo>
                    <a:pt x="36" y="2"/>
                  </a:lnTo>
                  <a:lnTo>
                    <a:pt x="44" y="6"/>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5" name="Freeform 606">
              <a:extLst>
                <a:ext uri="{FF2B5EF4-FFF2-40B4-BE49-F238E27FC236}">
                  <a16:creationId xmlns:a16="http://schemas.microsoft.com/office/drawing/2014/main" id="{955CA3FD-F84F-CDEB-4DF2-B1B5D7BD7FC5}"/>
                </a:ext>
              </a:extLst>
            </p:cNvPr>
            <p:cNvSpPr>
              <a:spLocks/>
            </p:cNvSpPr>
            <p:nvPr/>
          </p:nvSpPr>
          <p:spPr bwMode="auto">
            <a:xfrm>
              <a:off x="4676" y="4631"/>
              <a:ext cx="52" cy="5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6" name="Freeform 607">
              <a:extLst>
                <a:ext uri="{FF2B5EF4-FFF2-40B4-BE49-F238E27FC236}">
                  <a16:creationId xmlns:a16="http://schemas.microsoft.com/office/drawing/2014/main" id="{32E451F1-06FA-9CFF-F266-C1105FB78B13}"/>
                </a:ext>
              </a:extLst>
            </p:cNvPr>
            <p:cNvSpPr>
              <a:spLocks/>
            </p:cNvSpPr>
            <p:nvPr/>
          </p:nvSpPr>
          <p:spPr bwMode="auto">
            <a:xfrm>
              <a:off x="4874" y="4641"/>
              <a:ext cx="52" cy="52"/>
            </a:xfrm>
            <a:custGeom>
              <a:avLst/>
              <a:gdLst>
                <a:gd name="T0" fmla="*/ 52 w 52"/>
                <a:gd name="T1" fmla="*/ 26 h 52"/>
                <a:gd name="T2" fmla="*/ 52 w 52"/>
                <a:gd name="T3" fmla="*/ 26 h 52"/>
                <a:gd name="T4" fmla="*/ 50 w 52"/>
                <a:gd name="T5" fmla="*/ 36 h 52"/>
                <a:gd name="T6" fmla="*/ 44 w 52"/>
                <a:gd name="T7" fmla="*/ 46 h 52"/>
                <a:gd name="T8" fmla="*/ 36 w 52"/>
                <a:gd name="T9" fmla="*/ 50 h 52"/>
                <a:gd name="T10" fmla="*/ 26 w 52"/>
                <a:gd name="T11" fmla="*/ 52 h 52"/>
                <a:gd name="T12" fmla="*/ 26 w 52"/>
                <a:gd name="T13" fmla="*/ 52 h 52"/>
                <a:gd name="T14" fmla="*/ 16 w 52"/>
                <a:gd name="T15" fmla="*/ 50 h 52"/>
                <a:gd name="T16" fmla="*/ 6 w 52"/>
                <a:gd name="T17" fmla="*/ 46 h 52"/>
                <a:gd name="T18" fmla="*/ 2 w 52"/>
                <a:gd name="T19" fmla="*/ 36 h 52"/>
                <a:gd name="T20" fmla="*/ 0 w 52"/>
                <a:gd name="T21" fmla="*/ 26 h 52"/>
                <a:gd name="T22" fmla="*/ 0 w 52"/>
                <a:gd name="T23" fmla="*/ 26 h 52"/>
                <a:gd name="T24" fmla="*/ 2 w 52"/>
                <a:gd name="T25" fmla="*/ 16 h 52"/>
                <a:gd name="T26" fmla="*/ 6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6"/>
                  </a:lnTo>
                  <a:lnTo>
                    <a:pt x="36" y="50"/>
                  </a:lnTo>
                  <a:lnTo>
                    <a:pt x="26" y="52"/>
                  </a:lnTo>
                  <a:lnTo>
                    <a:pt x="26" y="52"/>
                  </a:lnTo>
                  <a:lnTo>
                    <a:pt x="16" y="50"/>
                  </a:lnTo>
                  <a:lnTo>
                    <a:pt x="6" y="46"/>
                  </a:lnTo>
                  <a:lnTo>
                    <a:pt x="2" y="36"/>
                  </a:lnTo>
                  <a:lnTo>
                    <a:pt x="0" y="26"/>
                  </a:lnTo>
                  <a:lnTo>
                    <a:pt x="0" y="26"/>
                  </a:lnTo>
                  <a:lnTo>
                    <a:pt x="2" y="16"/>
                  </a:lnTo>
                  <a:lnTo>
                    <a:pt x="6" y="8"/>
                  </a:lnTo>
                  <a:lnTo>
                    <a:pt x="16" y="2"/>
                  </a:lnTo>
                  <a:lnTo>
                    <a:pt x="26" y="0"/>
                  </a:lnTo>
                  <a:lnTo>
                    <a:pt x="26" y="0"/>
                  </a:lnTo>
                  <a:lnTo>
                    <a:pt x="36" y="2"/>
                  </a:lnTo>
                  <a:lnTo>
                    <a:pt x="44"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7" name="Freeform 608">
              <a:extLst>
                <a:ext uri="{FF2B5EF4-FFF2-40B4-BE49-F238E27FC236}">
                  <a16:creationId xmlns:a16="http://schemas.microsoft.com/office/drawing/2014/main" id="{E7810E21-C1B9-78A1-027A-327CCB3A2CAE}"/>
                </a:ext>
              </a:extLst>
            </p:cNvPr>
            <p:cNvSpPr>
              <a:spLocks/>
            </p:cNvSpPr>
            <p:nvPr/>
          </p:nvSpPr>
          <p:spPr bwMode="auto">
            <a:xfrm>
              <a:off x="5002" y="4657"/>
              <a:ext cx="52" cy="52"/>
            </a:xfrm>
            <a:custGeom>
              <a:avLst/>
              <a:gdLst>
                <a:gd name="T0" fmla="*/ 52 w 52"/>
                <a:gd name="T1" fmla="*/ 26 h 52"/>
                <a:gd name="T2" fmla="*/ 52 w 52"/>
                <a:gd name="T3" fmla="*/ 26 h 52"/>
                <a:gd name="T4" fmla="*/ 50 w 52"/>
                <a:gd name="T5" fmla="*/ 36 h 52"/>
                <a:gd name="T6" fmla="*/ 44 w 52"/>
                <a:gd name="T7" fmla="*/ 46 h 52"/>
                <a:gd name="T8" fmla="*/ 36 w 52"/>
                <a:gd name="T9" fmla="*/ 50 h 52"/>
                <a:gd name="T10" fmla="*/ 26 w 52"/>
                <a:gd name="T11" fmla="*/ 52 h 52"/>
                <a:gd name="T12" fmla="*/ 26 w 52"/>
                <a:gd name="T13" fmla="*/ 52 h 52"/>
                <a:gd name="T14" fmla="*/ 16 w 52"/>
                <a:gd name="T15" fmla="*/ 50 h 52"/>
                <a:gd name="T16" fmla="*/ 6 w 52"/>
                <a:gd name="T17" fmla="*/ 46 h 52"/>
                <a:gd name="T18" fmla="*/ 2 w 52"/>
                <a:gd name="T19" fmla="*/ 36 h 52"/>
                <a:gd name="T20" fmla="*/ 0 w 52"/>
                <a:gd name="T21" fmla="*/ 26 h 52"/>
                <a:gd name="T22" fmla="*/ 0 w 52"/>
                <a:gd name="T23" fmla="*/ 26 h 52"/>
                <a:gd name="T24" fmla="*/ 2 w 52"/>
                <a:gd name="T25" fmla="*/ 16 h 52"/>
                <a:gd name="T26" fmla="*/ 6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6"/>
                  </a:lnTo>
                  <a:lnTo>
                    <a:pt x="36" y="50"/>
                  </a:lnTo>
                  <a:lnTo>
                    <a:pt x="26" y="52"/>
                  </a:lnTo>
                  <a:lnTo>
                    <a:pt x="26" y="52"/>
                  </a:lnTo>
                  <a:lnTo>
                    <a:pt x="16" y="50"/>
                  </a:lnTo>
                  <a:lnTo>
                    <a:pt x="6" y="46"/>
                  </a:lnTo>
                  <a:lnTo>
                    <a:pt x="2" y="36"/>
                  </a:lnTo>
                  <a:lnTo>
                    <a:pt x="0" y="26"/>
                  </a:lnTo>
                  <a:lnTo>
                    <a:pt x="0" y="26"/>
                  </a:lnTo>
                  <a:lnTo>
                    <a:pt x="2" y="16"/>
                  </a:lnTo>
                  <a:lnTo>
                    <a:pt x="6" y="8"/>
                  </a:lnTo>
                  <a:lnTo>
                    <a:pt x="16" y="2"/>
                  </a:lnTo>
                  <a:lnTo>
                    <a:pt x="26" y="0"/>
                  </a:lnTo>
                  <a:lnTo>
                    <a:pt x="26" y="0"/>
                  </a:lnTo>
                  <a:lnTo>
                    <a:pt x="36" y="2"/>
                  </a:lnTo>
                  <a:lnTo>
                    <a:pt x="44"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8" name="Freeform 609">
              <a:extLst>
                <a:ext uri="{FF2B5EF4-FFF2-40B4-BE49-F238E27FC236}">
                  <a16:creationId xmlns:a16="http://schemas.microsoft.com/office/drawing/2014/main" id="{F5A1AFFE-6E41-1387-15EA-D368B9B9EB75}"/>
                </a:ext>
              </a:extLst>
            </p:cNvPr>
            <p:cNvSpPr>
              <a:spLocks/>
            </p:cNvSpPr>
            <p:nvPr/>
          </p:nvSpPr>
          <p:spPr bwMode="auto">
            <a:xfrm>
              <a:off x="5054" y="4693"/>
              <a:ext cx="52" cy="52"/>
            </a:xfrm>
            <a:custGeom>
              <a:avLst/>
              <a:gdLst>
                <a:gd name="T0" fmla="*/ 52 w 52"/>
                <a:gd name="T1" fmla="*/ 26 h 52"/>
                <a:gd name="T2" fmla="*/ 52 w 52"/>
                <a:gd name="T3" fmla="*/ 26 h 52"/>
                <a:gd name="T4" fmla="*/ 50 w 52"/>
                <a:gd name="T5" fmla="*/ 36 h 52"/>
                <a:gd name="T6" fmla="*/ 46 w 52"/>
                <a:gd name="T7" fmla="*/ 46 h 52"/>
                <a:gd name="T8" fmla="*/ 36 w 52"/>
                <a:gd name="T9" fmla="*/ 50 h 52"/>
                <a:gd name="T10" fmla="*/ 26 w 52"/>
                <a:gd name="T11" fmla="*/ 52 h 52"/>
                <a:gd name="T12" fmla="*/ 26 w 52"/>
                <a:gd name="T13" fmla="*/ 52 h 52"/>
                <a:gd name="T14" fmla="*/ 16 w 52"/>
                <a:gd name="T15" fmla="*/ 50 h 52"/>
                <a:gd name="T16" fmla="*/ 8 w 52"/>
                <a:gd name="T17" fmla="*/ 46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6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6" y="46"/>
                  </a:lnTo>
                  <a:lnTo>
                    <a:pt x="36" y="50"/>
                  </a:lnTo>
                  <a:lnTo>
                    <a:pt x="26" y="52"/>
                  </a:lnTo>
                  <a:lnTo>
                    <a:pt x="26" y="52"/>
                  </a:lnTo>
                  <a:lnTo>
                    <a:pt x="16" y="50"/>
                  </a:lnTo>
                  <a:lnTo>
                    <a:pt x="8" y="46"/>
                  </a:lnTo>
                  <a:lnTo>
                    <a:pt x="2" y="36"/>
                  </a:lnTo>
                  <a:lnTo>
                    <a:pt x="0" y="26"/>
                  </a:lnTo>
                  <a:lnTo>
                    <a:pt x="0" y="26"/>
                  </a:lnTo>
                  <a:lnTo>
                    <a:pt x="2" y="16"/>
                  </a:lnTo>
                  <a:lnTo>
                    <a:pt x="8" y="8"/>
                  </a:lnTo>
                  <a:lnTo>
                    <a:pt x="16" y="2"/>
                  </a:lnTo>
                  <a:lnTo>
                    <a:pt x="26" y="0"/>
                  </a:lnTo>
                  <a:lnTo>
                    <a:pt x="26" y="0"/>
                  </a:lnTo>
                  <a:lnTo>
                    <a:pt x="36" y="2"/>
                  </a:lnTo>
                  <a:lnTo>
                    <a:pt x="46"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399" name="Freeform 610">
              <a:extLst>
                <a:ext uri="{FF2B5EF4-FFF2-40B4-BE49-F238E27FC236}">
                  <a16:creationId xmlns:a16="http://schemas.microsoft.com/office/drawing/2014/main" id="{428C8037-FF25-53D1-C903-844AC7403DFE}"/>
                </a:ext>
              </a:extLst>
            </p:cNvPr>
            <p:cNvSpPr>
              <a:spLocks/>
            </p:cNvSpPr>
            <p:nvPr/>
          </p:nvSpPr>
          <p:spPr bwMode="auto">
            <a:xfrm>
              <a:off x="5150" y="4729"/>
              <a:ext cx="52" cy="52"/>
            </a:xfrm>
            <a:custGeom>
              <a:avLst/>
              <a:gdLst>
                <a:gd name="T0" fmla="*/ 52 w 52"/>
                <a:gd name="T1" fmla="*/ 26 h 52"/>
                <a:gd name="T2" fmla="*/ 52 w 52"/>
                <a:gd name="T3" fmla="*/ 26 h 52"/>
                <a:gd name="T4" fmla="*/ 50 w 52"/>
                <a:gd name="T5" fmla="*/ 36 h 52"/>
                <a:gd name="T6" fmla="*/ 44 w 52"/>
                <a:gd name="T7" fmla="*/ 46 h 52"/>
                <a:gd name="T8" fmla="*/ 36 w 52"/>
                <a:gd name="T9" fmla="*/ 50 h 52"/>
                <a:gd name="T10" fmla="*/ 26 w 52"/>
                <a:gd name="T11" fmla="*/ 52 h 52"/>
                <a:gd name="T12" fmla="*/ 26 w 52"/>
                <a:gd name="T13" fmla="*/ 52 h 52"/>
                <a:gd name="T14" fmla="*/ 16 w 52"/>
                <a:gd name="T15" fmla="*/ 50 h 52"/>
                <a:gd name="T16" fmla="*/ 6 w 52"/>
                <a:gd name="T17" fmla="*/ 46 h 52"/>
                <a:gd name="T18" fmla="*/ 2 w 52"/>
                <a:gd name="T19" fmla="*/ 36 h 52"/>
                <a:gd name="T20" fmla="*/ 0 w 52"/>
                <a:gd name="T21" fmla="*/ 26 h 52"/>
                <a:gd name="T22" fmla="*/ 0 w 52"/>
                <a:gd name="T23" fmla="*/ 26 h 52"/>
                <a:gd name="T24" fmla="*/ 2 w 52"/>
                <a:gd name="T25" fmla="*/ 16 h 52"/>
                <a:gd name="T26" fmla="*/ 6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6"/>
                  </a:lnTo>
                  <a:lnTo>
                    <a:pt x="36" y="50"/>
                  </a:lnTo>
                  <a:lnTo>
                    <a:pt x="26" y="52"/>
                  </a:lnTo>
                  <a:lnTo>
                    <a:pt x="26" y="52"/>
                  </a:lnTo>
                  <a:lnTo>
                    <a:pt x="16" y="50"/>
                  </a:lnTo>
                  <a:lnTo>
                    <a:pt x="6" y="46"/>
                  </a:lnTo>
                  <a:lnTo>
                    <a:pt x="2" y="36"/>
                  </a:lnTo>
                  <a:lnTo>
                    <a:pt x="0" y="26"/>
                  </a:lnTo>
                  <a:lnTo>
                    <a:pt x="0" y="26"/>
                  </a:lnTo>
                  <a:lnTo>
                    <a:pt x="2" y="16"/>
                  </a:lnTo>
                  <a:lnTo>
                    <a:pt x="6" y="8"/>
                  </a:lnTo>
                  <a:lnTo>
                    <a:pt x="16" y="2"/>
                  </a:lnTo>
                  <a:lnTo>
                    <a:pt x="26" y="0"/>
                  </a:lnTo>
                  <a:lnTo>
                    <a:pt x="26" y="0"/>
                  </a:lnTo>
                  <a:lnTo>
                    <a:pt x="36" y="2"/>
                  </a:lnTo>
                  <a:lnTo>
                    <a:pt x="44"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0" name="Freeform 611">
              <a:extLst>
                <a:ext uri="{FF2B5EF4-FFF2-40B4-BE49-F238E27FC236}">
                  <a16:creationId xmlns:a16="http://schemas.microsoft.com/office/drawing/2014/main" id="{126B3713-D841-D4D5-FCBF-CE48E6548907}"/>
                </a:ext>
              </a:extLst>
            </p:cNvPr>
            <p:cNvSpPr>
              <a:spLocks/>
            </p:cNvSpPr>
            <p:nvPr/>
          </p:nvSpPr>
          <p:spPr bwMode="auto">
            <a:xfrm>
              <a:off x="5170" y="4725"/>
              <a:ext cx="52" cy="52"/>
            </a:xfrm>
            <a:custGeom>
              <a:avLst/>
              <a:gdLst>
                <a:gd name="T0" fmla="*/ 52 w 52"/>
                <a:gd name="T1" fmla="*/ 26 h 52"/>
                <a:gd name="T2" fmla="*/ 52 w 52"/>
                <a:gd name="T3" fmla="*/ 26 h 52"/>
                <a:gd name="T4" fmla="*/ 50 w 52"/>
                <a:gd name="T5" fmla="*/ 36 h 52"/>
                <a:gd name="T6" fmla="*/ 44 w 52"/>
                <a:gd name="T7" fmla="*/ 46 h 52"/>
                <a:gd name="T8" fmla="*/ 36 w 52"/>
                <a:gd name="T9" fmla="*/ 50 h 52"/>
                <a:gd name="T10" fmla="*/ 26 w 52"/>
                <a:gd name="T11" fmla="*/ 52 h 52"/>
                <a:gd name="T12" fmla="*/ 26 w 52"/>
                <a:gd name="T13" fmla="*/ 52 h 52"/>
                <a:gd name="T14" fmla="*/ 16 w 52"/>
                <a:gd name="T15" fmla="*/ 50 h 52"/>
                <a:gd name="T16" fmla="*/ 6 w 52"/>
                <a:gd name="T17" fmla="*/ 46 h 52"/>
                <a:gd name="T18" fmla="*/ 2 w 52"/>
                <a:gd name="T19" fmla="*/ 36 h 52"/>
                <a:gd name="T20" fmla="*/ 0 w 52"/>
                <a:gd name="T21" fmla="*/ 26 h 52"/>
                <a:gd name="T22" fmla="*/ 0 w 52"/>
                <a:gd name="T23" fmla="*/ 26 h 52"/>
                <a:gd name="T24" fmla="*/ 2 w 52"/>
                <a:gd name="T25" fmla="*/ 16 h 52"/>
                <a:gd name="T26" fmla="*/ 6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6"/>
                  </a:lnTo>
                  <a:lnTo>
                    <a:pt x="36" y="50"/>
                  </a:lnTo>
                  <a:lnTo>
                    <a:pt x="26" y="52"/>
                  </a:lnTo>
                  <a:lnTo>
                    <a:pt x="26" y="52"/>
                  </a:lnTo>
                  <a:lnTo>
                    <a:pt x="16" y="50"/>
                  </a:lnTo>
                  <a:lnTo>
                    <a:pt x="6" y="46"/>
                  </a:lnTo>
                  <a:lnTo>
                    <a:pt x="2" y="36"/>
                  </a:lnTo>
                  <a:lnTo>
                    <a:pt x="0" y="26"/>
                  </a:lnTo>
                  <a:lnTo>
                    <a:pt x="0" y="26"/>
                  </a:lnTo>
                  <a:lnTo>
                    <a:pt x="2" y="16"/>
                  </a:lnTo>
                  <a:lnTo>
                    <a:pt x="6" y="8"/>
                  </a:lnTo>
                  <a:lnTo>
                    <a:pt x="16" y="2"/>
                  </a:lnTo>
                  <a:lnTo>
                    <a:pt x="26" y="0"/>
                  </a:lnTo>
                  <a:lnTo>
                    <a:pt x="26" y="0"/>
                  </a:lnTo>
                  <a:lnTo>
                    <a:pt x="36" y="2"/>
                  </a:lnTo>
                  <a:lnTo>
                    <a:pt x="44"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1" name="Freeform 612">
              <a:extLst>
                <a:ext uri="{FF2B5EF4-FFF2-40B4-BE49-F238E27FC236}">
                  <a16:creationId xmlns:a16="http://schemas.microsoft.com/office/drawing/2014/main" id="{6497E545-F8D9-7680-7798-D426773B5B33}"/>
                </a:ext>
              </a:extLst>
            </p:cNvPr>
            <p:cNvSpPr>
              <a:spLocks/>
            </p:cNvSpPr>
            <p:nvPr/>
          </p:nvSpPr>
          <p:spPr bwMode="auto">
            <a:xfrm>
              <a:off x="5480" y="4819"/>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2" name="Freeform 613">
              <a:extLst>
                <a:ext uri="{FF2B5EF4-FFF2-40B4-BE49-F238E27FC236}">
                  <a16:creationId xmlns:a16="http://schemas.microsoft.com/office/drawing/2014/main" id="{251E848B-97A6-9CB9-6840-54626BD4ADDF}"/>
                </a:ext>
              </a:extLst>
            </p:cNvPr>
            <p:cNvSpPr>
              <a:spLocks/>
            </p:cNvSpPr>
            <p:nvPr/>
          </p:nvSpPr>
          <p:spPr bwMode="auto">
            <a:xfrm>
              <a:off x="5542" y="4813"/>
              <a:ext cx="60" cy="60"/>
            </a:xfrm>
            <a:custGeom>
              <a:avLst/>
              <a:gdLst>
                <a:gd name="T0" fmla="*/ 60 w 60"/>
                <a:gd name="T1" fmla="*/ 30 h 60"/>
                <a:gd name="T2" fmla="*/ 60 w 60"/>
                <a:gd name="T3" fmla="*/ 30 h 60"/>
                <a:gd name="T4" fmla="*/ 58 w 60"/>
                <a:gd name="T5" fmla="*/ 36 h 60"/>
                <a:gd name="T6" fmla="*/ 58 w 60"/>
                <a:gd name="T7" fmla="*/ 42 h 60"/>
                <a:gd name="T8" fmla="*/ 50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10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0 w 60"/>
                <a:gd name="T51" fmla="*/ 10 h 60"/>
                <a:gd name="T52" fmla="*/ 58 w 60"/>
                <a:gd name="T53" fmla="*/ 18 h 60"/>
                <a:gd name="T54" fmla="*/ 58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58" y="36"/>
                  </a:lnTo>
                  <a:lnTo>
                    <a:pt x="58" y="42"/>
                  </a:lnTo>
                  <a:lnTo>
                    <a:pt x="50"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10"/>
                  </a:lnTo>
                  <a:lnTo>
                    <a:pt x="18" y="2"/>
                  </a:lnTo>
                  <a:lnTo>
                    <a:pt x="24" y="0"/>
                  </a:lnTo>
                  <a:lnTo>
                    <a:pt x="30" y="0"/>
                  </a:lnTo>
                  <a:lnTo>
                    <a:pt x="30" y="0"/>
                  </a:lnTo>
                  <a:lnTo>
                    <a:pt x="36" y="0"/>
                  </a:lnTo>
                  <a:lnTo>
                    <a:pt x="42" y="2"/>
                  </a:lnTo>
                  <a:lnTo>
                    <a:pt x="50" y="10"/>
                  </a:lnTo>
                  <a:lnTo>
                    <a:pt x="58" y="18"/>
                  </a:lnTo>
                  <a:lnTo>
                    <a:pt x="58"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3" name="Freeform 614">
              <a:extLst>
                <a:ext uri="{FF2B5EF4-FFF2-40B4-BE49-F238E27FC236}">
                  <a16:creationId xmlns:a16="http://schemas.microsoft.com/office/drawing/2014/main" id="{E1B43FF2-6DF0-AF18-D704-D28068DA2DE0}"/>
                </a:ext>
              </a:extLst>
            </p:cNvPr>
            <p:cNvSpPr>
              <a:spLocks/>
            </p:cNvSpPr>
            <p:nvPr/>
          </p:nvSpPr>
          <p:spPr bwMode="auto">
            <a:xfrm>
              <a:off x="5598" y="4861"/>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58 h 60"/>
                <a:gd name="T14" fmla="*/ 30 w 60"/>
                <a:gd name="T15" fmla="*/ 60 h 60"/>
                <a:gd name="T16" fmla="*/ 30 w 60"/>
                <a:gd name="T17" fmla="*/ 60 h 60"/>
                <a:gd name="T18" fmla="*/ 24 w 60"/>
                <a:gd name="T19" fmla="*/ 58 h 60"/>
                <a:gd name="T20" fmla="*/ 18 w 60"/>
                <a:gd name="T21" fmla="*/ 58 h 60"/>
                <a:gd name="T22" fmla="*/ 10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10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58"/>
                  </a:lnTo>
                  <a:lnTo>
                    <a:pt x="30" y="60"/>
                  </a:lnTo>
                  <a:lnTo>
                    <a:pt x="30" y="60"/>
                  </a:lnTo>
                  <a:lnTo>
                    <a:pt x="24" y="58"/>
                  </a:lnTo>
                  <a:lnTo>
                    <a:pt x="18" y="58"/>
                  </a:lnTo>
                  <a:lnTo>
                    <a:pt x="10" y="50"/>
                  </a:lnTo>
                  <a:lnTo>
                    <a:pt x="2" y="42"/>
                  </a:lnTo>
                  <a:lnTo>
                    <a:pt x="0" y="36"/>
                  </a:lnTo>
                  <a:lnTo>
                    <a:pt x="0" y="30"/>
                  </a:lnTo>
                  <a:lnTo>
                    <a:pt x="0" y="30"/>
                  </a:lnTo>
                  <a:lnTo>
                    <a:pt x="0" y="24"/>
                  </a:lnTo>
                  <a:lnTo>
                    <a:pt x="2" y="18"/>
                  </a:lnTo>
                  <a:lnTo>
                    <a:pt x="10"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4" name="Freeform 615">
              <a:extLst>
                <a:ext uri="{FF2B5EF4-FFF2-40B4-BE49-F238E27FC236}">
                  <a16:creationId xmlns:a16="http://schemas.microsoft.com/office/drawing/2014/main" id="{632DDFFA-0C08-DE6E-F4E5-9FA35167715E}"/>
                </a:ext>
              </a:extLst>
            </p:cNvPr>
            <p:cNvSpPr>
              <a:spLocks/>
            </p:cNvSpPr>
            <p:nvPr/>
          </p:nvSpPr>
          <p:spPr bwMode="auto">
            <a:xfrm>
              <a:off x="5612" y="4877"/>
              <a:ext cx="60" cy="60"/>
            </a:xfrm>
            <a:custGeom>
              <a:avLst/>
              <a:gdLst>
                <a:gd name="T0" fmla="*/ 60 w 60"/>
                <a:gd name="T1" fmla="*/ 30 h 60"/>
                <a:gd name="T2" fmla="*/ 60 w 60"/>
                <a:gd name="T3" fmla="*/ 30 h 60"/>
                <a:gd name="T4" fmla="*/ 60 w 60"/>
                <a:gd name="T5" fmla="*/ 36 h 60"/>
                <a:gd name="T6" fmla="*/ 58 w 60"/>
                <a:gd name="T7" fmla="*/ 42 h 60"/>
                <a:gd name="T8" fmla="*/ 52 w 60"/>
                <a:gd name="T9" fmla="*/ 50 h 60"/>
                <a:gd name="T10" fmla="*/ 42 w 60"/>
                <a:gd name="T11" fmla="*/ 58 h 60"/>
                <a:gd name="T12" fmla="*/ 36 w 60"/>
                <a:gd name="T13" fmla="*/ 58 h 60"/>
                <a:gd name="T14" fmla="*/ 30 w 60"/>
                <a:gd name="T15" fmla="*/ 60 h 60"/>
                <a:gd name="T16" fmla="*/ 30 w 60"/>
                <a:gd name="T17" fmla="*/ 60 h 60"/>
                <a:gd name="T18" fmla="*/ 24 w 60"/>
                <a:gd name="T19" fmla="*/ 58 h 60"/>
                <a:gd name="T20" fmla="*/ 18 w 60"/>
                <a:gd name="T21" fmla="*/ 58 h 60"/>
                <a:gd name="T22" fmla="*/ 8 w 60"/>
                <a:gd name="T23" fmla="*/ 50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8 h 60"/>
                <a:gd name="T38" fmla="*/ 18 w 60"/>
                <a:gd name="T39" fmla="*/ 2 h 60"/>
                <a:gd name="T40" fmla="*/ 24 w 60"/>
                <a:gd name="T41" fmla="*/ 0 h 60"/>
                <a:gd name="T42" fmla="*/ 30 w 60"/>
                <a:gd name="T43" fmla="*/ 0 h 60"/>
                <a:gd name="T44" fmla="*/ 30 w 60"/>
                <a:gd name="T45" fmla="*/ 0 h 60"/>
                <a:gd name="T46" fmla="*/ 36 w 60"/>
                <a:gd name="T47" fmla="*/ 0 h 60"/>
                <a:gd name="T48" fmla="*/ 42 w 60"/>
                <a:gd name="T49" fmla="*/ 2 h 60"/>
                <a:gd name="T50" fmla="*/ 52 w 60"/>
                <a:gd name="T51" fmla="*/ 8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0"/>
                  </a:lnTo>
                  <a:lnTo>
                    <a:pt x="42" y="58"/>
                  </a:lnTo>
                  <a:lnTo>
                    <a:pt x="36" y="58"/>
                  </a:lnTo>
                  <a:lnTo>
                    <a:pt x="30" y="60"/>
                  </a:lnTo>
                  <a:lnTo>
                    <a:pt x="30" y="60"/>
                  </a:lnTo>
                  <a:lnTo>
                    <a:pt x="24" y="58"/>
                  </a:lnTo>
                  <a:lnTo>
                    <a:pt x="18" y="58"/>
                  </a:lnTo>
                  <a:lnTo>
                    <a:pt x="8" y="50"/>
                  </a:lnTo>
                  <a:lnTo>
                    <a:pt x="2" y="42"/>
                  </a:lnTo>
                  <a:lnTo>
                    <a:pt x="0" y="36"/>
                  </a:lnTo>
                  <a:lnTo>
                    <a:pt x="0" y="30"/>
                  </a:lnTo>
                  <a:lnTo>
                    <a:pt x="0" y="30"/>
                  </a:lnTo>
                  <a:lnTo>
                    <a:pt x="0" y="24"/>
                  </a:lnTo>
                  <a:lnTo>
                    <a:pt x="2" y="18"/>
                  </a:lnTo>
                  <a:lnTo>
                    <a:pt x="8" y="8"/>
                  </a:lnTo>
                  <a:lnTo>
                    <a:pt x="18" y="2"/>
                  </a:lnTo>
                  <a:lnTo>
                    <a:pt x="24" y="0"/>
                  </a:lnTo>
                  <a:lnTo>
                    <a:pt x="30" y="0"/>
                  </a:lnTo>
                  <a:lnTo>
                    <a:pt x="30" y="0"/>
                  </a:lnTo>
                  <a:lnTo>
                    <a:pt x="36" y="0"/>
                  </a:lnTo>
                  <a:lnTo>
                    <a:pt x="42" y="2"/>
                  </a:lnTo>
                  <a:lnTo>
                    <a:pt x="52" y="8"/>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5" name="Freeform 616">
              <a:extLst>
                <a:ext uri="{FF2B5EF4-FFF2-40B4-BE49-F238E27FC236}">
                  <a16:creationId xmlns:a16="http://schemas.microsoft.com/office/drawing/2014/main" id="{23CF4043-B81B-F00F-CA9A-5D4C2DDAE929}"/>
                </a:ext>
              </a:extLst>
            </p:cNvPr>
            <p:cNvSpPr>
              <a:spLocks/>
            </p:cNvSpPr>
            <p:nvPr/>
          </p:nvSpPr>
          <p:spPr bwMode="auto">
            <a:xfrm>
              <a:off x="5740" y="4893"/>
              <a:ext cx="60" cy="60"/>
            </a:xfrm>
            <a:custGeom>
              <a:avLst/>
              <a:gdLst>
                <a:gd name="T0" fmla="*/ 60 w 60"/>
                <a:gd name="T1" fmla="*/ 30 h 60"/>
                <a:gd name="T2" fmla="*/ 60 w 60"/>
                <a:gd name="T3" fmla="*/ 30 h 60"/>
                <a:gd name="T4" fmla="*/ 60 w 60"/>
                <a:gd name="T5" fmla="*/ 36 h 60"/>
                <a:gd name="T6" fmla="*/ 58 w 60"/>
                <a:gd name="T7" fmla="*/ 42 h 60"/>
                <a:gd name="T8" fmla="*/ 52 w 60"/>
                <a:gd name="T9" fmla="*/ 52 h 60"/>
                <a:gd name="T10" fmla="*/ 42 w 60"/>
                <a:gd name="T11" fmla="*/ 58 h 60"/>
                <a:gd name="T12" fmla="*/ 36 w 60"/>
                <a:gd name="T13" fmla="*/ 60 h 60"/>
                <a:gd name="T14" fmla="*/ 30 w 60"/>
                <a:gd name="T15" fmla="*/ 60 h 60"/>
                <a:gd name="T16" fmla="*/ 30 w 60"/>
                <a:gd name="T17" fmla="*/ 60 h 60"/>
                <a:gd name="T18" fmla="*/ 24 w 60"/>
                <a:gd name="T19" fmla="*/ 60 h 60"/>
                <a:gd name="T20" fmla="*/ 18 w 60"/>
                <a:gd name="T21" fmla="*/ 58 h 60"/>
                <a:gd name="T22" fmla="*/ 8 w 60"/>
                <a:gd name="T23" fmla="*/ 52 h 60"/>
                <a:gd name="T24" fmla="*/ 2 w 60"/>
                <a:gd name="T25" fmla="*/ 42 h 60"/>
                <a:gd name="T26" fmla="*/ 0 w 60"/>
                <a:gd name="T27" fmla="*/ 36 h 60"/>
                <a:gd name="T28" fmla="*/ 0 w 60"/>
                <a:gd name="T29" fmla="*/ 30 h 60"/>
                <a:gd name="T30" fmla="*/ 0 w 60"/>
                <a:gd name="T31" fmla="*/ 30 h 60"/>
                <a:gd name="T32" fmla="*/ 0 w 60"/>
                <a:gd name="T33" fmla="*/ 24 h 60"/>
                <a:gd name="T34" fmla="*/ 2 w 60"/>
                <a:gd name="T35" fmla="*/ 18 h 60"/>
                <a:gd name="T36" fmla="*/ 8 w 60"/>
                <a:gd name="T37" fmla="*/ 10 h 60"/>
                <a:gd name="T38" fmla="*/ 18 w 60"/>
                <a:gd name="T39" fmla="*/ 2 h 60"/>
                <a:gd name="T40" fmla="*/ 24 w 60"/>
                <a:gd name="T41" fmla="*/ 2 h 60"/>
                <a:gd name="T42" fmla="*/ 30 w 60"/>
                <a:gd name="T43" fmla="*/ 0 h 60"/>
                <a:gd name="T44" fmla="*/ 30 w 60"/>
                <a:gd name="T45" fmla="*/ 0 h 60"/>
                <a:gd name="T46" fmla="*/ 36 w 60"/>
                <a:gd name="T47" fmla="*/ 2 h 60"/>
                <a:gd name="T48" fmla="*/ 42 w 60"/>
                <a:gd name="T49" fmla="*/ 2 h 60"/>
                <a:gd name="T50" fmla="*/ 52 w 60"/>
                <a:gd name="T51" fmla="*/ 10 h 60"/>
                <a:gd name="T52" fmla="*/ 58 w 60"/>
                <a:gd name="T53" fmla="*/ 18 h 60"/>
                <a:gd name="T54" fmla="*/ 60 w 60"/>
                <a:gd name="T55" fmla="*/ 24 h 60"/>
                <a:gd name="T56" fmla="*/ 60 w 60"/>
                <a:gd name="T57" fmla="*/ 30 h 60"/>
                <a:gd name="T58" fmla="*/ 60 w 60"/>
                <a:gd name="T5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0">
                  <a:moveTo>
                    <a:pt x="60" y="30"/>
                  </a:moveTo>
                  <a:lnTo>
                    <a:pt x="60" y="30"/>
                  </a:lnTo>
                  <a:lnTo>
                    <a:pt x="60" y="36"/>
                  </a:lnTo>
                  <a:lnTo>
                    <a:pt x="58" y="42"/>
                  </a:lnTo>
                  <a:lnTo>
                    <a:pt x="52" y="52"/>
                  </a:lnTo>
                  <a:lnTo>
                    <a:pt x="42" y="58"/>
                  </a:lnTo>
                  <a:lnTo>
                    <a:pt x="36" y="60"/>
                  </a:lnTo>
                  <a:lnTo>
                    <a:pt x="30" y="60"/>
                  </a:lnTo>
                  <a:lnTo>
                    <a:pt x="30" y="60"/>
                  </a:lnTo>
                  <a:lnTo>
                    <a:pt x="24" y="60"/>
                  </a:lnTo>
                  <a:lnTo>
                    <a:pt x="18" y="58"/>
                  </a:lnTo>
                  <a:lnTo>
                    <a:pt x="8" y="52"/>
                  </a:lnTo>
                  <a:lnTo>
                    <a:pt x="2" y="42"/>
                  </a:lnTo>
                  <a:lnTo>
                    <a:pt x="0" y="36"/>
                  </a:lnTo>
                  <a:lnTo>
                    <a:pt x="0" y="30"/>
                  </a:lnTo>
                  <a:lnTo>
                    <a:pt x="0" y="30"/>
                  </a:lnTo>
                  <a:lnTo>
                    <a:pt x="0" y="24"/>
                  </a:lnTo>
                  <a:lnTo>
                    <a:pt x="2" y="18"/>
                  </a:lnTo>
                  <a:lnTo>
                    <a:pt x="8" y="10"/>
                  </a:lnTo>
                  <a:lnTo>
                    <a:pt x="18" y="2"/>
                  </a:lnTo>
                  <a:lnTo>
                    <a:pt x="24" y="2"/>
                  </a:lnTo>
                  <a:lnTo>
                    <a:pt x="30" y="0"/>
                  </a:lnTo>
                  <a:lnTo>
                    <a:pt x="30" y="0"/>
                  </a:lnTo>
                  <a:lnTo>
                    <a:pt x="36" y="2"/>
                  </a:lnTo>
                  <a:lnTo>
                    <a:pt x="42" y="2"/>
                  </a:lnTo>
                  <a:lnTo>
                    <a:pt x="52" y="10"/>
                  </a:lnTo>
                  <a:lnTo>
                    <a:pt x="58" y="18"/>
                  </a:lnTo>
                  <a:lnTo>
                    <a:pt x="60" y="24"/>
                  </a:lnTo>
                  <a:lnTo>
                    <a:pt x="60" y="30"/>
                  </a:lnTo>
                  <a:lnTo>
                    <a:pt x="6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6" name="Freeform 617">
              <a:extLst>
                <a:ext uri="{FF2B5EF4-FFF2-40B4-BE49-F238E27FC236}">
                  <a16:creationId xmlns:a16="http://schemas.microsoft.com/office/drawing/2014/main" id="{A6F3B402-735C-9169-67D7-2684869B7F28}"/>
                </a:ext>
              </a:extLst>
            </p:cNvPr>
            <p:cNvSpPr>
              <a:spLocks/>
            </p:cNvSpPr>
            <p:nvPr/>
          </p:nvSpPr>
          <p:spPr bwMode="auto">
            <a:xfrm>
              <a:off x="5192" y="4757"/>
              <a:ext cx="52" cy="52"/>
            </a:xfrm>
            <a:custGeom>
              <a:avLst/>
              <a:gdLst>
                <a:gd name="T0" fmla="*/ 52 w 52"/>
                <a:gd name="T1" fmla="*/ 26 h 52"/>
                <a:gd name="T2" fmla="*/ 52 w 52"/>
                <a:gd name="T3" fmla="*/ 26 h 52"/>
                <a:gd name="T4" fmla="*/ 50 w 52"/>
                <a:gd name="T5" fmla="*/ 36 h 52"/>
                <a:gd name="T6" fmla="*/ 44 w 52"/>
                <a:gd name="T7" fmla="*/ 46 h 52"/>
                <a:gd name="T8" fmla="*/ 36 w 52"/>
                <a:gd name="T9" fmla="*/ 50 h 52"/>
                <a:gd name="T10" fmla="*/ 26 w 52"/>
                <a:gd name="T11" fmla="*/ 52 h 52"/>
                <a:gd name="T12" fmla="*/ 26 w 52"/>
                <a:gd name="T13" fmla="*/ 52 h 52"/>
                <a:gd name="T14" fmla="*/ 16 w 52"/>
                <a:gd name="T15" fmla="*/ 50 h 52"/>
                <a:gd name="T16" fmla="*/ 8 w 52"/>
                <a:gd name="T17" fmla="*/ 46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6"/>
                  </a:lnTo>
                  <a:lnTo>
                    <a:pt x="36" y="50"/>
                  </a:lnTo>
                  <a:lnTo>
                    <a:pt x="26" y="52"/>
                  </a:lnTo>
                  <a:lnTo>
                    <a:pt x="26" y="52"/>
                  </a:lnTo>
                  <a:lnTo>
                    <a:pt x="16" y="50"/>
                  </a:lnTo>
                  <a:lnTo>
                    <a:pt x="8" y="46"/>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7" name="Freeform 618">
              <a:extLst>
                <a:ext uri="{FF2B5EF4-FFF2-40B4-BE49-F238E27FC236}">
                  <a16:creationId xmlns:a16="http://schemas.microsoft.com/office/drawing/2014/main" id="{9E84B213-B0A9-6A48-C0C7-E55E1DA5201C}"/>
                </a:ext>
              </a:extLst>
            </p:cNvPr>
            <p:cNvSpPr>
              <a:spLocks/>
            </p:cNvSpPr>
            <p:nvPr/>
          </p:nvSpPr>
          <p:spPr bwMode="auto">
            <a:xfrm>
              <a:off x="5232" y="4757"/>
              <a:ext cx="52" cy="5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6 h 52"/>
                <a:gd name="T28" fmla="*/ 16 w 52"/>
                <a:gd name="T29" fmla="*/ 2 h 52"/>
                <a:gd name="T30" fmla="*/ 26 w 52"/>
                <a:gd name="T31" fmla="*/ 0 h 52"/>
                <a:gd name="T32" fmla="*/ 26 w 52"/>
                <a:gd name="T33" fmla="*/ 0 h 52"/>
                <a:gd name="T34" fmla="*/ 36 w 52"/>
                <a:gd name="T35" fmla="*/ 2 h 52"/>
                <a:gd name="T36" fmla="*/ 44 w 52"/>
                <a:gd name="T37" fmla="*/ 6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6"/>
                  </a:lnTo>
                  <a:lnTo>
                    <a:pt x="16" y="2"/>
                  </a:lnTo>
                  <a:lnTo>
                    <a:pt x="26" y="0"/>
                  </a:lnTo>
                  <a:lnTo>
                    <a:pt x="26" y="0"/>
                  </a:lnTo>
                  <a:lnTo>
                    <a:pt x="36" y="2"/>
                  </a:lnTo>
                  <a:lnTo>
                    <a:pt x="44" y="6"/>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8" name="Freeform 619">
              <a:extLst>
                <a:ext uri="{FF2B5EF4-FFF2-40B4-BE49-F238E27FC236}">
                  <a16:creationId xmlns:a16="http://schemas.microsoft.com/office/drawing/2014/main" id="{850F7211-BF6F-832B-A3EA-B8736D65017E}"/>
                </a:ext>
              </a:extLst>
            </p:cNvPr>
            <p:cNvSpPr>
              <a:spLocks/>
            </p:cNvSpPr>
            <p:nvPr/>
          </p:nvSpPr>
          <p:spPr bwMode="auto">
            <a:xfrm>
              <a:off x="5256" y="4797"/>
              <a:ext cx="52" cy="52"/>
            </a:xfrm>
            <a:custGeom>
              <a:avLst/>
              <a:gdLst>
                <a:gd name="T0" fmla="*/ 52 w 52"/>
                <a:gd name="T1" fmla="*/ 26 h 52"/>
                <a:gd name="T2" fmla="*/ 52 w 52"/>
                <a:gd name="T3" fmla="*/ 26 h 52"/>
                <a:gd name="T4" fmla="*/ 50 w 52"/>
                <a:gd name="T5" fmla="*/ 36 h 52"/>
                <a:gd name="T6" fmla="*/ 44 w 52"/>
                <a:gd name="T7" fmla="*/ 46 h 52"/>
                <a:gd name="T8" fmla="*/ 36 w 52"/>
                <a:gd name="T9" fmla="*/ 50 h 52"/>
                <a:gd name="T10" fmla="*/ 26 w 52"/>
                <a:gd name="T11" fmla="*/ 52 h 52"/>
                <a:gd name="T12" fmla="*/ 26 w 52"/>
                <a:gd name="T13" fmla="*/ 52 h 52"/>
                <a:gd name="T14" fmla="*/ 16 w 52"/>
                <a:gd name="T15" fmla="*/ 50 h 52"/>
                <a:gd name="T16" fmla="*/ 8 w 52"/>
                <a:gd name="T17" fmla="*/ 46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6"/>
                  </a:lnTo>
                  <a:lnTo>
                    <a:pt x="36" y="50"/>
                  </a:lnTo>
                  <a:lnTo>
                    <a:pt x="26" y="52"/>
                  </a:lnTo>
                  <a:lnTo>
                    <a:pt x="26" y="52"/>
                  </a:lnTo>
                  <a:lnTo>
                    <a:pt x="16" y="50"/>
                  </a:lnTo>
                  <a:lnTo>
                    <a:pt x="8" y="46"/>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09" name="Freeform 620">
              <a:extLst>
                <a:ext uri="{FF2B5EF4-FFF2-40B4-BE49-F238E27FC236}">
                  <a16:creationId xmlns:a16="http://schemas.microsoft.com/office/drawing/2014/main" id="{D87ABDE5-B686-F158-87A5-2F0E071CDA3A}"/>
                </a:ext>
              </a:extLst>
            </p:cNvPr>
            <p:cNvSpPr>
              <a:spLocks/>
            </p:cNvSpPr>
            <p:nvPr/>
          </p:nvSpPr>
          <p:spPr bwMode="auto">
            <a:xfrm>
              <a:off x="4794" y="4609"/>
              <a:ext cx="52" cy="52"/>
            </a:xfrm>
            <a:custGeom>
              <a:avLst/>
              <a:gdLst>
                <a:gd name="T0" fmla="*/ 52 w 52"/>
                <a:gd name="T1" fmla="*/ 26 h 52"/>
                <a:gd name="T2" fmla="*/ 52 w 52"/>
                <a:gd name="T3" fmla="*/ 26 h 52"/>
                <a:gd name="T4" fmla="*/ 50 w 52"/>
                <a:gd name="T5" fmla="*/ 36 h 52"/>
                <a:gd name="T6" fmla="*/ 44 w 52"/>
                <a:gd name="T7" fmla="*/ 46 h 52"/>
                <a:gd name="T8" fmla="*/ 36 w 52"/>
                <a:gd name="T9" fmla="*/ 50 h 52"/>
                <a:gd name="T10" fmla="*/ 26 w 52"/>
                <a:gd name="T11" fmla="*/ 52 h 52"/>
                <a:gd name="T12" fmla="*/ 26 w 52"/>
                <a:gd name="T13" fmla="*/ 52 h 52"/>
                <a:gd name="T14" fmla="*/ 16 w 52"/>
                <a:gd name="T15" fmla="*/ 50 h 52"/>
                <a:gd name="T16" fmla="*/ 6 w 52"/>
                <a:gd name="T17" fmla="*/ 46 h 52"/>
                <a:gd name="T18" fmla="*/ 2 w 52"/>
                <a:gd name="T19" fmla="*/ 36 h 52"/>
                <a:gd name="T20" fmla="*/ 0 w 52"/>
                <a:gd name="T21" fmla="*/ 26 h 52"/>
                <a:gd name="T22" fmla="*/ 0 w 52"/>
                <a:gd name="T23" fmla="*/ 26 h 52"/>
                <a:gd name="T24" fmla="*/ 2 w 52"/>
                <a:gd name="T25" fmla="*/ 16 h 52"/>
                <a:gd name="T26" fmla="*/ 6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6"/>
                  </a:lnTo>
                  <a:lnTo>
                    <a:pt x="36" y="50"/>
                  </a:lnTo>
                  <a:lnTo>
                    <a:pt x="26" y="52"/>
                  </a:lnTo>
                  <a:lnTo>
                    <a:pt x="26" y="52"/>
                  </a:lnTo>
                  <a:lnTo>
                    <a:pt x="16" y="50"/>
                  </a:lnTo>
                  <a:lnTo>
                    <a:pt x="6" y="46"/>
                  </a:lnTo>
                  <a:lnTo>
                    <a:pt x="2" y="36"/>
                  </a:lnTo>
                  <a:lnTo>
                    <a:pt x="0" y="26"/>
                  </a:lnTo>
                  <a:lnTo>
                    <a:pt x="0" y="26"/>
                  </a:lnTo>
                  <a:lnTo>
                    <a:pt x="2" y="16"/>
                  </a:lnTo>
                  <a:lnTo>
                    <a:pt x="6" y="8"/>
                  </a:lnTo>
                  <a:lnTo>
                    <a:pt x="16" y="2"/>
                  </a:lnTo>
                  <a:lnTo>
                    <a:pt x="26" y="0"/>
                  </a:lnTo>
                  <a:lnTo>
                    <a:pt x="26" y="0"/>
                  </a:lnTo>
                  <a:lnTo>
                    <a:pt x="36" y="2"/>
                  </a:lnTo>
                  <a:lnTo>
                    <a:pt x="44"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0" name="Freeform 621">
              <a:extLst>
                <a:ext uri="{FF2B5EF4-FFF2-40B4-BE49-F238E27FC236}">
                  <a16:creationId xmlns:a16="http://schemas.microsoft.com/office/drawing/2014/main" id="{A0025EB0-1493-0BB1-A25C-B6A8E09D26D4}"/>
                </a:ext>
              </a:extLst>
            </p:cNvPr>
            <p:cNvSpPr>
              <a:spLocks/>
            </p:cNvSpPr>
            <p:nvPr/>
          </p:nvSpPr>
          <p:spPr bwMode="auto">
            <a:xfrm>
              <a:off x="4798" y="4647"/>
              <a:ext cx="52" cy="52"/>
            </a:xfrm>
            <a:custGeom>
              <a:avLst/>
              <a:gdLst>
                <a:gd name="T0" fmla="*/ 52 w 52"/>
                <a:gd name="T1" fmla="*/ 26 h 52"/>
                <a:gd name="T2" fmla="*/ 52 w 52"/>
                <a:gd name="T3" fmla="*/ 26 h 52"/>
                <a:gd name="T4" fmla="*/ 50 w 52"/>
                <a:gd name="T5" fmla="*/ 36 h 52"/>
                <a:gd name="T6" fmla="*/ 46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6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6"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6"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1" name="Freeform 622">
              <a:extLst>
                <a:ext uri="{FF2B5EF4-FFF2-40B4-BE49-F238E27FC236}">
                  <a16:creationId xmlns:a16="http://schemas.microsoft.com/office/drawing/2014/main" id="{FEC3092C-3460-2A3A-E6C0-B15523D59694}"/>
                </a:ext>
              </a:extLst>
            </p:cNvPr>
            <p:cNvSpPr>
              <a:spLocks/>
            </p:cNvSpPr>
            <p:nvPr/>
          </p:nvSpPr>
          <p:spPr bwMode="auto">
            <a:xfrm>
              <a:off x="4166" y="4649"/>
              <a:ext cx="52" cy="52"/>
            </a:xfrm>
            <a:custGeom>
              <a:avLst/>
              <a:gdLst>
                <a:gd name="T0" fmla="*/ 52 w 52"/>
                <a:gd name="T1" fmla="*/ 26 h 52"/>
                <a:gd name="T2" fmla="*/ 52 w 52"/>
                <a:gd name="T3" fmla="*/ 26 h 52"/>
                <a:gd name="T4" fmla="*/ 50 w 52"/>
                <a:gd name="T5" fmla="*/ 36 h 52"/>
                <a:gd name="T6" fmla="*/ 46 w 52"/>
                <a:gd name="T7" fmla="*/ 46 h 52"/>
                <a:gd name="T8" fmla="*/ 36 w 52"/>
                <a:gd name="T9" fmla="*/ 50 h 52"/>
                <a:gd name="T10" fmla="*/ 26 w 52"/>
                <a:gd name="T11" fmla="*/ 52 h 52"/>
                <a:gd name="T12" fmla="*/ 26 w 52"/>
                <a:gd name="T13" fmla="*/ 52 h 52"/>
                <a:gd name="T14" fmla="*/ 16 w 52"/>
                <a:gd name="T15" fmla="*/ 50 h 52"/>
                <a:gd name="T16" fmla="*/ 8 w 52"/>
                <a:gd name="T17" fmla="*/ 46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6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6" y="46"/>
                  </a:lnTo>
                  <a:lnTo>
                    <a:pt x="36" y="50"/>
                  </a:lnTo>
                  <a:lnTo>
                    <a:pt x="26" y="52"/>
                  </a:lnTo>
                  <a:lnTo>
                    <a:pt x="26" y="52"/>
                  </a:lnTo>
                  <a:lnTo>
                    <a:pt x="16" y="50"/>
                  </a:lnTo>
                  <a:lnTo>
                    <a:pt x="8" y="46"/>
                  </a:lnTo>
                  <a:lnTo>
                    <a:pt x="2" y="36"/>
                  </a:lnTo>
                  <a:lnTo>
                    <a:pt x="0" y="26"/>
                  </a:lnTo>
                  <a:lnTo>
                    <a:pt x="0" y="26"/>
                  </a:lnTo>
                  <a:lnTo>
                    <a:pt x="2" y="16"/>
                  </a:lnTo>
                  <a:lnTo>
                    <a:pt x="8" y="8"/>
                  </a:lnTo>
                  <a:lnTo>
                    <a:pt x="16" y="2"/>
                  </a:lnTo>
                  <a:lnTo>
                    <a:pt x="26" y="0"/>
                  </a:lnTo>
                  <a:lnTo>
                    <a:pt x="26" y="0"/>
                  </a:lnTo>
                  <a:lnTo>
                    <a:pt x="36" y="2"/>
                  </a:lnTo>
                  <a:lnTo>
                    <a:pt x="46" y="8"/>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2" name="Freeform 623">
              <a:extLst>
                <a:ext uri="{FF2B5EF4-FFF2-40B4-BE49-F238E27FC236}">
                  <a16:creationId xmlns:a16="http://schemas.microsoft.com/office/drawing/2014/main" id="{D46EC2C2-8C5D-6536-2F74-EB37DB574D09}"/>
                </a:ext>
              </a:extLst>
            </p:cNvPr>
            <p:cNvSpPr>
              <a:spLocks/>
            </p:cNvSpPr>
            <p:nvPr/>
          </p:nvSpPr>
          <p:spPr bwMode="auto">
            <a:xfrm>
              <a:off x="4182" y="4713"/>
              <a:ext cx="52" cy="52"/>
            </a:xfrm>
            <a:custGeom>
              <a:avLst/>
              <a:gdLst>
                <a:gd name="T0" fmla="*/ 52 w 52"/>
                <a:gd name="T1" fmla="*/ 26 h 52"/>
                <a:gd name="T2" fmla="*/ 52 w 52"/>
                <a:gd name="T3" fmla="*/ 26 h 52"/>
                <a:gd name="T4" fmla="*/ 50 w 52"/>
                <a:gd name="T5" fmla="*/ 36 h 52"/>
                <a:gd name="T6" fmla="*/ 46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6 h 52"/>
                <a:gd name="T28" fmla="*/ 16 w 52"/>
                <a:gd name="T29" fmla="*/ 2 h 52"/>
                <a:gd name="T30" fmla="*/ 26 w 52"/>
                <a:gd name="T31" fmla="*/ 0 h 52"/>
                <a:gd name="T32" fmla="*/ 26 w 52"/>
                <a:gd name="T33" fmla="*/ 0 h 52"/>
                <a:gd name="T34" fmla="*/ 36 w 52"/>
                <a:gd name="T35" fmla="*/ 2 h 52"/>
                <a:gd name="T36" fmla="*/ 46 w 52"/>
                <a:gd name="T37" fmla="*/ 6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6" y="44"/>
                  </a:lnTo>
                  <a:lnTo>
                    <a:pt x="36" y="50"/>
                  </a:lnTo>
                  <a:lnTo>
                    <a:pt x="26" y="52"/>
                  </a:lnTo>
                  <a:lnTo>
                    <a:pt x="26" y="52"/>
                  </a:lnTo>
                  <a:lnTo>
                    <a:pt x="16" y="50"/>
                  </a:lnTo>
                  <a:lnTo>
                    <a:pt x="8" y="44"/>
                  </a:lnTo>
                  <a:lnTo>
                    <a:pt x="2" y="36"/>
                  </a:lnTo>
                  <a:lnTo>
                    <a:pt x="0" y="26"/>
                  </a:lnTo>
                  <a:lnTo>
                    <a:pt x="0" y="26"/>
                  </a:lnTo>
                  <a:lnTo>
                    <a:pt x="2" y="16"/>
                  </a:lnTo>
                  <a:lnTo>
                    <a:pt x="8" y="6"/>
                  </a:lnTo>
                  <a:lnTo>
                    <a:pt x="16" y="2"/>
                  </a:lnTo>
                  <a:lnTo>
                    <a:pt x="26" y="0"/>
                  </a:lnTo>
                  <a:lnTo>
                    <a:pt x="26" y="0"/>
                  </a:lnTo>
                  <a:lnTo>
                    <a:pt x="36" y="2"/>
                  </a:lnTo>
                  <a:lnTo>
                    <a:pt x="46" y="6"/>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3" name="Freeform 624">
              <a:extLst>
                <a:ext uri="{FF2B5EF4-FFF2-40B4-BE49-F238E27FC236}">
                  <a16:creationId xmlns:a16="http://schemas.microsoft.com/office/drawing/2014/main" id="{00372B9E-4B2D-7522-5C14-5162F1E27A7D}"/>
                </a:ext>
              </a:extLst>
            </p:cNvPr>
            <p:cNvSpPr>
              <a:spLocks/>
            </p:cNvSpPr>
            <p:nvPr/>
          </p:nvSpPr>
          <p:spPr bwMode="auto">
            <a:xfrm>
              <a:off x="4256" y="4693"/>
              <a:ext cx="52" cy="5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6 h 52"/>
                <a:gd name="T28" fmla="*/ 16 w 52"/>
                <a:gd name="T29" fmla="*/ 2 h 52"/>
                <a:gd name="T30" fmla="*/ 26 w 52"/>
                <a:gd name="T31" fmla="*/ 0 h 52"/>
                <a:gd name="T32" fmla="*/ 26 w 52"/>
                <a:gd name="T33" fmla="*/ 0 h 52"/>
                <a:gd name="T34" fmla="*/ 36 w 52"/>
                <a:gd name="T35" fmla="*/ 2 h 52"/>
                <a:gd name="T36" fmla="*/ 44 w 52"/>
                <a:gd name="T37" fmla="*/ 6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6"/>
                  </a:lnTo>
                  <a:lnTo>
                    <a:pt x="16" y="2"/>
                  </a:lnTo>
                  <a:lnTo>
                    <a:pt x="26" y="0"/>
                  </a:lnTo>
                  <a:lnTo>
                    <a:pt x="26" y="0"/>
                  </a:lnTo>
                  <a:lnTo>
                    <a:pt x="36" y="2"/>
                  </a:lnTo>
                  <a:lnTo>
                    <a:pt x="44" y="6"/>
                  </a:lnTo>
                  <a:lnTo>
                    <a:pt x="50" y="16"/>
                  </a:lnTo>
                  <a:lnTo>
                    <a:pt x="52" y="26"/>
                  </a:lnTo>
                  <a:lnTo>
                    <a:pt x="52"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4" name="Freeform 625">
              <a:extLst>
                <a:ext uri="{FF2B5EF4-FFF2-40B4-BE49-F238E27FC236}">
                  <a16:creationId xmlns:a16="http://schemas.microsoft.com/office/drawing/2014/main" id="{832240B1-20F7-4B74-D99B-4EE272C4AE11}"/>
                </a:ext>
              </a:extLst>
            </p:cNvPr>
            <p:cNvSpPr>
              <a:spLocks/>
            </p:cNvSpPr>
            <p:nvPr/>
          </p:nvSpPr>
          <p:spPr bwMode="auto">
            <a:xfrm>
              <a:off x="4288" y="4725"/>
              <a:ext cx="52" cy="52"/>
            </a:xfrm>
            <a:custGeom>
              <a:avLst/>
              <a:gdLst>
                <a:gd name="T0" fmla="*/ 52 w 52"/>
                <a:gd name="T1" fmla="*/ 26 h 52"/>
                <a:gd name="T2" fmla="*/ 52 w 52"/>
                <a:gd name="T3" fmla="*/ 26 h 52"/>
                <a:gd name="T4" fmla="*/ 50 w 52"/>
                <a:gd name="T5" fmla="*/ 36 h 52"/>
                <a:gd name="T6" fmla="*/ 44 w 52"/>
                <a:gd name="T7" fmla="*/ 46 h 52"/>
                <a:gd name="T8" fmla="*/ 36 w 52"/>
                <a:gd name="T9" fmla="*/ 50 h 52"/>
                <a:gd name="T10" fmla="*/ 26 w 52"/>
                <a:gd name="T11" fmla="*/ 52 h 52"/>
                <a:gd name="T12" fmla="*/ 26 w 52"/>
                <a:gd name="T13" fmla="*/ 52 h 52"/>
                <a:gd name="T14" fmla="*/ 16 w 52"/>
                <a:gd name="T15" fmla="*/ 50 h 52"/>
                <a:gd name="T16" fmla="*/ 6 w 52"/>
                <a:gd name="T17" fmla="*/ 46 h 52"/>
                <a:gd name="T18" fmla="*/ 2 w 52"/>
                <a:gd name="T19" fmla="*/ 36 h 52"/>
                <a:gd name="T20" fmla="*/ 0 w 52"/>
                <a:gd name="T21" fmla="*/ 26 h 52"/>
                <a:gd name="T22" fmla="*/ 0 w 52"/>
                <a:gd name="T23" fmla="*/ 26 h 52"/>
                <a:gd name="T24" fmla="*/ 2 w 52"/>
                <a:gd name="T25" fmla="*/ 16 h 52"/>
                <a:gd name="T26" fmla="*/ 6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6"/>
                  </a:lnTo>
                  <a:lnTo>
                    <a:pt x="36" y="50"/>
                  </a:lnTo>
                  <a:lnTo>
                    <a:pt x="26" y="52"/>
                  </a:lnTo>
                  <a:lnTo>
                    <a:pt x="26" y="52"/>
                  </a:lnTo>
                  <a:lnTo>
                    <a:pt x="16" y="50"/>
                  </a:lnTo>
                  <a:lnTo>
                    <a:pt x="6" y="46"/>
                  </a:lnTo>
                  <a:lnTo>
                    <a:pt x="2" y="36"/>
                  </a:lnTo>
                  <a:lnTo>
                    <a:pt x="0" y="26"/>
                  </a:lnTo>
                  <a:lnTo>
                    <a:pt x="0" y="26"/>
                  </a:lnTo>
                  <a:lnTo>
                    <a:pt x="2" y="16"/>
                  </a:lnTo>
                  <a:lnTo>
                    <a:pt x="6" y="8"/>
                  </a:lnTo>
                  <a:lnTo>
                    <a:pt x="16" y="2"/>
                  </a:lnTo>
                  <a:lnTo>
                    <a:pt x="26" y="0"/>
                  </a:lnTo>
                  <a:lnTo>
                    <a:pt x="26" y="0"/>
                  </a:lnTo>
                  <a:lnTo>
                    <a:pt x="36" y="2"/>
                  </a:lnTo>
                  <a:lnTo>
                    <a:pt x="44" y="8"/>
                  </a:lnTo>
                  <a:lnTo>
                    <a:pt x="50" y="16"/>
                  </a:lnTo>
                  <a:lnTo>
                    <a:pt x="52" y="26"/>
                  </a:lnTo>
                  <a:lnTo>
                    <a:pt x="52" y="2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5" name="Freeform 626">
              <a:extLst>
                <a:ext uri="{FF2B5EF4-FFF2-40B4-BE49-F238E27FC236}">
                  <a16:creationId xmlns:a16="http://schemas.microsoft.com/office/drawing/2014/main" id="{A4B1AB35-8416-FE51-BE29-0E3F36CB76BE}"/>
                </a:ext>
              </a:extLst>
            </p:cNvPr>
            <p:cNvSpPr>
              <a:spLocks/>
            </p:cNvSpPr>
            <p:nvPr/>
          </p:nvSpPr>
          <p:spPr bwMode="auto">
            <a:xfrm>
              <a:off x="4660" y="4685"/>
              <a:ext cx="48" cy="48"/>
            </a:xfrm>
            <a:custGeom>
              <a:avLst/>
              <a:gdLst>
                <a:gd name="T0" fmla="*/ 48 w 48"/>
                <a:gd name="T1" fmla="*/ 24 h 48"/>
                <a:gd name="T2" fmla="*/ 48 w 48"/>
                <a:gd name="T3" fmla="*/ 24 h 48"/>
                <a:gd name="T4" fmla="*/ 46 w 48"/>
                <a:gd name="T5" fmla="*/ 32 h 48"/>
                <a:gd name="T6" fmla="*/ 40 w 48"/>
                <a:gd name="T7" fmla="*/ 40 h 48"/>
                <a:gd name="T8" fmla="*/ 34 w 48"/>
                <a:gd name="T9" fmla="*/ 46 h 48"/>
                <a:gd name="T10" fmla="*/ 24 w 48"/>
                <a:gd name="T11" fmla="*/ 48 h 48"/>
                <a:gd name="T12" fmla="*/ 24 w 48"/>
                <a:gd name="T13" fmla="*/ 48 h 48"/>
                <a:gd name="T14" fmla="*/ 14 w 48"/>
                <a:gd name="T15" fmla="*/ 46 h 48"/>
                <a:gd name="T16" fmla="*/ 6 w 48"/>
                <a:gd name="T17" fmla="*/ 40 h 48"/>
                <a:gd name="T18" fmla="*/ 2 w 48"/>
                <a:gd name="T19" fmla="*/ 32 h 48"/>
                <a:gd name="T20" fmla="*/ 0 w 48"/>
                <a:gd name="T21" fmla="*/ 24 h 48"/>
                <a:gd name="T22" fmla="*/ 0 w 48"/>
                <a:gd name="T23" fmla="*/ 24 h 48"/>
                <a:gd name="T24" fmla="*/ 2 w 48"/>
                <a:gd name="T25" fmla="*/ 14 h 48"/>
                <a:gd name="T26" fmla="*/ 6 w 48"/>
                <a:gd name="T27" fmla="*/ 6 h 48"/>
                <a:gd name="T28" fmla="*/ 14 w 48"/>
                <a:gd name="T29" fmla="*/ 2 h 48"/>
                <a:gd name="T30" fmla="*/ 24 w 48"/>
                <a:gd name="T31" fmla="*/ 0 h 48"/>
                <a:gd name="T32" fmla="*/ 24 w 48"/>
                <a:gd name="T33" fmla="*/ 0 h 48"/>
                <a:gd name="T34" fmla="*/ 34 w 48"/>
                <a:gd name="T35" fmla="*/ 2 h 48"/>
                <a:gd name="T36" fmla="*/ 40 w 48"/>
                <a:gd name="T37" fmla="*/ 6 h 48"/>
                <a:gd name="T38" fmla="*/ 46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2"/>
                  </a:lnTo>
                  <a:lnTo>
                    <a:pt x="40" y="40"/>
                  </a:lnTo>
                  <a:lnTo>
                    <a:pt x="34" y="46"/>
                  </a:lnTo>
                  <a:lnTo>
                    <a:pt x="24" y="48"/>
                  </a:lnTo>
                  <a:lnTo>
                    <a:pt x="24" y="48"/>
                  </a:lnTo>
                  <a:lnTo>
                    <a:pt x="14" y="46"/>
                  </a:lnTo>
                  <a:lnTo>
                    <a:pt x="6" y="40"/>
                  </a:lnTo>
                  <a:lnTo>
                    <a:pt x="2" y="32"/>
                  </a:lnTo>
                  <a:lnTo>
                    <a:pt x="0" y="24"/>
                  </a:lnTo>
                  <a:lnTo>
                    <a:pt x="0" y="24"/>
                  </a:lnTo>
                  <a:lnTo>
                    <a:pt x="2" y="14"/>
                  </a:lnTo>
                  <a:lnTo>
                    <a:pt x="6" y="6"/>
                  </a:lnTo>
                  <a:lnTo>
                    <a:pt x="14" y="2"/>
                  </a:lnTo>
                  <a:lnTo>
                    <a:pt x="24" y="0"/>
                  </a:lnTo>
                  <a:lnTo>
                    <a:pt x="24" y="0"/>
                  </a:lnTo>
                  <a:lnTo>
                    <a:pt x="34" y="2"/>
                  </a:lnTo>
                  <a:lnTo>
                    <a:pt x="40" y="6"/>
                  </a:lnTo>
                  <a:lnTo>
                    <a:pt x="46" y="14"/>
                  </a:lnTo>
                  <a:lnTo>
                    <a:pt x="48" y="24"/>
                  </a:lnTo>
                  <a:lnTo>
                    <a:pt x="48"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6" name="Freeform 627">
              <a:extLst>
                <a:ext uri="{FF2B5EF4-FFF2-40B4-BE49-F238E27FC236}">
                  <a16:creationId xmlns:a16="http://schemas.microsoft.com/office/drawing/2014/main" id="{14B348A4-E39D-C87E-E09D-5E7696843F3B}"/>
                </a:ext>
              </a:extLst>
            </p:cNvPr>
            <p:cNvSpPr>
              <a:spLocks/>
            </p:cNvSpPr>
            <p:nvPr/>
          </p:nvSpPr>
          <p:spPr bwMode="auto">
            <a:xfrm>
              <a:off x="4888" y="4609"/>
              <a:ext cx="48" cy="48"/>
            </a:xfrm>
            <a:custGeom>
              <a:avLst/>
              <a:gdLst>
                <a:gd name="T0" fmla="*/ 48 w 48"/>
                <a:gd name="T1" fmla="*/ 24 h 48"/>
                <a:gd name="T2" fmla="*/ 48 w 48"/>
                <a:gd name="T3" fmla="*/ 24 h 48"/>
                <a:gd name="T4" fmla="*/ 46 w 48"/>
                <a:gd name="T5" fmla="*/ 34 h 48"/>
                <a:gd name="T6" fmla="*/ 40 w 48"/>
                <a:gd name="T7" fmla="*/ 42 h 48"/>
                <a:gd name="T8" fmla="*/ 34 w 48"/>
                <a:gd name="T9" fmla="*/ 46 h 48"/>
                <a:gd name="T10" fmla="*/ 24 w 48"/>
                <a:gd name="T11" fmla="*/ 48 h 48"/>
                <a:gd name="T12" fmla="*/ 24 w 48"/>
                <a:gd name="T13" fmla="*/ 48 h 48"/>
                <a:gd name="T14" fmla="*/ 14 w 48"/>
                <a:gd name="T15" fmla="*/ 46 h 48"/>
                <a:gd name="T16" fmla="*/ 6 w 48"/>
                <a:gd name="T17" fmla="*/ 42 h 48"/>
                <a:gd name="T18" fmla="*/ 2 w 48"/>
                <a:gd name="T19" fmla="*/ 34 h 48"/>
                <a:gd name="T20" fmla="*/ 0 w 48"/>
                <a:gd name="T21" fmla="*/ 24 h 48"/>
                <a:gd name="T22" fmla="*/ 0 w 48"/>
                <a:gd name="T23" fmla="*/ 24 h 48"/>
                <a:gd name="T24" fmla="*/ 2 w 48"/>
                <a:gd name="T25" fmla="*/ 16 h 48"/>
                <a:gd name="T26" fmla="*/ 6 w 48"/>
                <a:gd name="T27" fmla="*/ 8 h 48"/>
                <a:gd name="T28" fmla="*/ 14 w 48"/>
                <a:gd name="T29" fmla="*/ 2 h 48"/>
                <a:gd name="T30" fmla="*/ 24 w 48"/>
                <a:gd name="T31" fmla="*/ 0 h 48"/>
                <a:gd name="T32" fmla="*/ 24 w 48"/>
                <a:gd name="T33" fmla="*/ 0 h 48"/>
                <a:gd name="T34" fmla="*/ 34 w 48"/>
                <a:gd name="T35" fmla="*/ 2 h 48"/>
                <a:gd name="T36" fmla="*/ 40 w 48"/>
                <a:gd name="T37" fmla="*/ 8 h 48"/>
                <a:gd name="T38" fmla="*/ 46 w 48"/>
                <a:gd name="T39" fmla="*/ 16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4"/>
                  </a:lnTo>
                  <a:lnTo>
                    <a:pt x="40" y="42"/>
                  </a:lnTo>
                  <a:lnTo>
                    <a:pt x="34" y="46"/>
                  </a:lnTo>
                  <a:lnTo>
                    <a:pt x="24" y="48"/>
                  </a:lnTo>
                  <a:lnTo>
                    <a:pt x="24" y="48"/>
                  </a:lnTo>
                  <a:lnTo>
                    <a:pt x="14" y="46"/>
                  </a:lnTo>
                  <a:lnTo>
                    <a:pt x="6" y="42"/>
                  </a:lnTo>
                  <a:lnTo>
                    <a:pt x="2" y="34"/>
                  </a:lnTo>
                  <a:lnTo>
                    <a:pt x="0" y="24"/>
                  </a:lnTo>
                  <a:lnTo>
                    <a:pt x="0" y="24"/>
                  </a:lnTo>
                  <a:lnTo>
                    <a:pt x="2" y="16"/>
                  </a:lnTo>
                  <a:lnTo>
                    <a:pt x="6" y="8"/>
                  </a:lnTo>
                  <a:lnTo>
                    <a:pt x="14" y="2"/>
                  </a:lnTo>
                  <a:lnTo>
                    <a:pt x="24" y="0"/>
                  </a:lnTo>
                  <a:lnTo>
                    <a:pt x="24" y="0"/>
                  </a:lnTo>
                  <a:lnTo>
                    <a:pt x="34" y="2"/>
                  </a:lnTo>
                  <a:lnTo>
                    <a:pt x="40" y="8"/>
                  </a:lnTo>
                  <a:lnTo>
                    <a:pt x="46" y="16"/>
                  </a:lnTo>
                  <a:lnTo>
                    <a:pt x="48" y="24"/>
                  </a:lnTo>
                  <a:lnTo>
                    <a:pt x="48"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7" name="Freeform 628">
              <a:extLst>
                <a:ext uri="{FF2B5EF4-FFF2-40B4-BE49-F238E27FC236}">
                  <a16:creationId xmlns:a16="http://schemas.microsoft.com/office/drawing/2014/main" id="{315905E2-D31C-0281-9E93-C697B7649D0A}"/>
                </a:ext>
              </a:extLst>
            </p:cNvPr>
            <p:cNvSpPr>
              <a:spLocks/>
            </p:cNvSpPr>
            <p:nvPr/>
          </p:nvSpPr>
          <p:spPr bwMode="auto">
            <a:xfrm>
              <a:off x="5032" y="4725"/>
              <a:ext cx="48" cy="48"/>
            </a:xfrm>
            <a:custGeom>
              <a:avLst/>
              <a:gdLst>
                <a:gd name="T0" fmla="*/ 48 w 48"/>
                <a:gd name="T1" fmla="*/ 24 h 48"/>
                <a:gd name="T2" fmla="*/ 48 w 48"/>
                <a:gd name="T3" fmla="*/ 24 h 48"/>
                <a:gd name="T4" fmla="*/ 46 w 48"/>
                <a:gd name="T5" fmla="*/ 34 h 48"/>
                <a:gd name="T6" fmla="*/ 40 w 48"/>
                <a:gd name="T7" fmla="*/ 42 h 48"/>
                <a:gd name="T8" fmla="*/ 34 w 48"/>
                <a:gd name="T9" fmla="*/ 46 h 48"/>
                <a:gd name="T10" fmla="*/ 24 w 48"/>
                <a:gd name="T11" fmla="*/ 48 h 48"/>
                <a:gd name="T12" fmla="*/ 24 w 48"/>
                <a:gd name="T13" fmla="*/ 48 h 48"/>
                <a:gd name="T14" fmla="*/ 14 w 48"/>
                <a:gd name="T15" fmla="*/ 46 h 48"/>
                <a:gd name="T16" fmla="*/ 6 w 48"/>
                <a:gd name="T17" fmla="*/ 42 h 48"/>
                <a:gd name="T18" fmla="*/ 2 w 48"/>
                <a:gd name="T19" fmla="*/ 34 h 48"/>
                <a:gd name="T20" fmla="*/ 0 w 48"/>
                <a:gd name="T21" fmla="*/ 24 h 48"/>
                <a:gd name="T22" fmla="*/ 0 w 48"/>
                <a:gd name="T23" fmla="*/ 24 h 48"/>
                <a:gd name="T24" fmla="*/ 2 w 48"/>
                <a:gd name="T25" fmla="*/ 16 h 48"/>
                <a:gd name="T26" fmla="*/ 6 w 48"/>
                <a:gd name="T27" fmla="*/ 8 h 48"/>
                <a:gd name="T28" fmla="*/ 14 w 48"/>
                <a:gd name="T29" fmla="*/ 2 h 48"/>
                <a:gd name="T30" fmla="*/ 24 w 48"/>
                <a:gd name="T31" fmla="*/ 0 h 48"/>
                <a:gd name="T32" fmla="*/ 24 w 48"/>
                <a:gd name="T33" fmla="*/ 0 h 48"/>
                <a:gd name="T34" fmla="*/ 34 w 48"/>
                <a:gd name="T35" fmla="*/ 2 h 48"/>
                <a:gd name="T36" fmla="*/ 40 w 48"/>
                <a:gd name="T37" fmla="*/ 8 h 48"/>
                <a:gd name="T38" fmla="*/ 46 w 48"/>
                <a:gd name="T39" fmla="*/ 16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4"/>
                  </a:lnTo>
                  <a:lnTo>
                    <a:pt x="40" y="42"/>
                  </a:lnTo>
                  <a:lnTo>
                    <a:pt x="34" y="46"/>
                  </a:lnTo>
                  <a:lnTo>
                    <a:pt x="24" y="48"/>
                  </a:lnTo>
                  <a:lnTo>
                    <a:pt x="24" y="48"/>
                  </a:lnTo>
                  <a:lnTo>
                    <a:pt x="14" y="46"/>
                  </a:lnTo>
                  <a:lnTo>
                    <a:pt x="6" y="42"/>
                  </a:lnTo>
                  <a:lnTo>
                    <a:pt x="2" y="34"/>
                  </a:lnTo>
                  <a:lnTo>
                    <a:pt x="0" y="24"/>
                  </a:lnTo>
                  <a:lnTo>
                    <a:pt x="0" y="24"/>
                  </a:lnTo>
                  <a:lnTo>
                    <a:pt x="2" y="16"/>
                  </a:lnTo>
                  <a:lnTo>
                    <a:pt x="6" y="8"/>
                  </a:lnTo>
                  <a:lnTo>
                    <a:pt x="14" y="2"/>
                  </a:lnTo>
                  <a:lnTo>
                    <a:pt x="24" y="0"/>
                  </a:lnTo>
                  <a:lnTo>
                    <a:pt x="24" y="0"/>
                  </a:lnTo>
                  <a:lnTo>
                    <a:pt x="34" y="2"/>
                  </a:lnTo>
                  <a:lnTo>
                    <a:pt x="40" y="8"/>
                  </a:lnTo>
                  <a:lnTo>
                    <a:pt x="46" y="16"/>
                  </a:lnTo>
                  <a:lnTo>
                    <a:pt x="48" y="24"/>
                  </a:lnTo>
                  <a:lnTo>
                    <a:pt x="48"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8" name="Freeform 629">
              <a:extLst>
                <a:ext uri="{FF2B5EF4-FFF2-40B4-BE49-F238E27FC236}">
                  <a16:creationId xmlns:a16="http://schemas.microsoft.com/office/drawing/2014/main" id="{A2813C09-2E3A-EDF2-6AE8-31F72B822D3B}"/>
                </a:ext>
              </a:extLst>
            </p:cNvPr>
            <p:cNvSpPr>
              <a:spLocks/>
            </p:cNvSpPr>
            <p:nvPr/>
          </p:nvSpPr>
          <p:spPr bwMode="auto">
            <a:xfrm>
              <a:off x="5358" y="4785"/>
              <a:ext cx="46" cy="48"/>
            </a:xfrm>
            <a:custGeom>
              <a:avLst/>
              <a:gdLst>
                <a:gd name="T0" fmla="*/ 46 w 46"/>
                <a:gd name="T1" fmla="*/ 24 h 48"/>
                <a:gd name="T2" fmla="*/ 46 w 46"/>
                <a:gd name="T3" fmla="*/ 24 h 48"/>
                <a:gd name="T4" fmla="*/ 46 w 46"/>
                <a:gd name="T5" fmla="*/ 32 h 48"/>
                <a:gd name="T6" fmla="*/ 40 w 46"/>
                <a:gd name="T7" fmla="*/ 40 h 48"/>
                <a:gd name="T8" fmla="*/ 32 w 46"/>
                <a:gd name="T9" fmla="*/ 46 h 48"/>
                <a:gd name="T10" fmla="*/ 24 w 46"/>
                <a:gd name="T11" fmla="*/ 48 h 48"/>
                <a:gd name="T12" fmla="*/ 24 w 46"/>
                <a:gd name="T13" fmla="*/ 48 h 48"/>
                <a:gd name="T14" fmla="*/ 14 w 46"/>
                <a:gd name="T15" fmla="*/ 46 h 48"/>
                <a:gd name="T16" fmla="*/ 6 w 46"/>
                <a:gd name="T17" fmla="*/ 40 h 48"/>
                <a:gd name="T18" fmla="*/ 2 w 46"/>
                <a:gd name="T19" fmla="*/ 32 h 48"/>
                <a:gd name="T20" fmla="*/ 0 w 46"/>
                <a:gd name="T21" fmla="*/ 24 h 48"/>
                <a:gd name="T22" fmla="*/ 0 w 46"/>
                <a:gd name="T23" fmla="*/ 24 h 48"/>
                <a:gd name="T24" fmla="*/ 2 w 46"/>
                <a:gd name="T25" fmla="*/ 14 h 48"/>
                <a:gd name="T26" fmla="*/ 6 w 46"/>
                <a:gd name="T27" fmla="*/ 6 h 48"/>
                <a:gd name="T28" fmla="*/ 14 w 46"/>
                <a:gd name="T29" fmla="*/ 2 h 48"/>
                <a:gd name="T30" fmla="*/ 24 w 46"/>
                <a:gd name="T31" fmla="*/ 0 h 48"/>
                <a:gd name="T32" fmla="*/ 24 w 46"/>
                <a:gd name="T33" fmla="*/ 0 h 48"/>
                <a:gd name="T34" fmla="*/ 32 w 46"/>
                <a:gd name="T35" fmla="*/ 2 h 48"/>
                <a:gd name="T36" fmla="*/ 40 w 46"/>
                <a:gd name="T37" fmla="*/ 6 h 48"/>
                <a:gd name="T38" fmla="*/ 46 w 46"/>
                <a:gd name="T39" fmla="*/ 14 h 48"/>
                <a:gd name="T40" fmla="*/ 46 w 46"/>
                <a:gd name="T41" fmla="*/ 24 h 48"/>
                <a:gd name="T42" fmla="*/ 46 w 46"/>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8">
                  <a:moveTo>
                    <a:pt x="46" y="24"/>
                  </a:moveTo>
                  <a:lnTo>
                    <a:pt x="46" y="24"/>
                  </a:lnTo>
                  <a:lnTo>
                    <a:pt x="46" y="32"/>
                  </a:lnTo>
                  <a:lnTo>
                    <a:pt x="40" y="40"/>
                  </a:lnTo>
                  <a:lnTo>
                    <a:pt x="32" y="46"/>
                  </a:lnTo>
                  <a:lnTo>
                    <a:pt x="24" y="48"/>
                  </a:lnTo>
                  <a:lnTo>
                    <a:pt x="24" y="48"/>
                  </a:lnTo>
                  <a:lnTo>
                    <a:pt x="14" y="46"/>
                  </a:lnTo>
                  <a:lnTo>
                    <a:pt x="6" y="40"/>
                  </a:lnTo>
                  <a:lnTo>
                    <a:pt x="2" y="32"/>
                  </a:lnTo>
                  <a:lnTo>
                    <a:pt x="0" y="24"/>
                  </a:lnTo>
                  <a:lnTo>
                    <a:pt x="0" y="24"/>
                  </a:lnTo>
                  <a:lnTo>
                    <a:pt x="2" y="14"/>
                  </a:lnTo>
                  <a:lnTo>
                    <a:pt x="6" y="6"/>
                  </a:lnTo>
                  <a:lnTo>
                    <a:pt x="14" y="2"/>
                  </a:lnTo>
                  <a:lnTo>
                    <a:pt x="24" y="0"/>
                  </a:lnTo>
                  <a:lnTo>
                    <a:pt x="24" y="0"/>
                  </a:lnTo>
                  <a:lnTo>
                    <a:pt x="32" y="2"/>
                  </a:lnTo>
                  <a:lnTo>
                    <a:pt x="40" y="6"/>
                  </a:lnTo>
                  <a:lnTo>
                    <a:pt x="46" y="14"/>
                  </a:lnTo>
                  <a:lnTo>
                    <a:pt x="46" y="24"/>
                  </a:lnTo>
                  <a:lnTo>
                    <a:pt x="46"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19" name="Freeform 630">
              <a:extLst>
                <a:ext uri="{FF2B5EF4-FFF2-40B4-BE49-F238E27FC236}">
                  <a16:creationId xmlns:a16="http://schemas.microsoft.com/office/drawing/2014/main" id="{357649EB-11E7-8D51-942C-35B2F481E2E4}"/>
                </a:ext>
              </a:extLst>
            </p:cNvPr>
            <p:cNvSpPr>
              <a:spLocks/>
            </p:cNvSpPr>
            <p:nvPr/>
          </p:nvSpPr>
          <p:spPr bwMode="auto">
            <a:xfrm>
              <a:off x="5786" y="4813"/>
              <a:ext cx="58" cy="58"/>
            </a:xfrm>
            <a:custGeom>
              <a:avLst/>
              <a:gdLst>
                <a:gd name="T0" fmla="*/ 58 w 58"/>
                <a:gd name="T1" fmla="*/ 28 h 58"/>
                <a:gd name="T2" fmla="*/ 58 w 58"/>
                <a:gd name="T3" fmla="*/ 28 h 58"/>
                <a:gd name="T4" fmla="*/ 56 w 58"/>
                <a:gd name="T5" fmla="*/ 40 h 58"/>
                <a:gd name="T6" fmla="*/ 50 w 58"/>
                <a:gd name="T7" fmla="*/ 50 h 58"/>
                <a:gd name="T8" fmla="*/ 42 w 58"/>
                <a:gd name="T9" fmla="*/ 56 h 58"/>
                <a:gd name="T10" fmla="*/ 30 w 58"/>
                <a:gd name="T11" fmla="*/ 58 h 58"/>
                <a:gd name="T12" fmla="*/ 30 w 58"/>
                <a:gd name="T13" fmla="*/ 58 h 58"/>
                <a:gd name="T14" fmla="*/ 18 w 58"/>
                <a:gd name="T15" fmla="*/ 56 h 58"/>
                <a:gd name="T16" fmla="*/ 10 w 58"/>
                <a:gd name="T17" fmla="*/ 50 h 58"/>
                <a:gd name="T18" fmla="*/ 2 w 58"/>
                <a:gd name="T19" fmla="*/ 40 h 58"/>
                <a:gd name="T20" fmla="*/ 0 w 58"/>
                <a:gd name="T21" fmla="*/ 28 h 58"/>
                <a:gd name="T22" fmla="*/ 0 w 58"/>
                <a:gd name="T23" fmla="*/ 28 h 58"/>
                <a:gd name="T24" fmla="*/ 2 w 58"/>
                <a:gd name="T25" fmla="*/ 18 h 58"/>
                <a:gd name="T26" fmla="*/ 10 w 58"/>
                <a:gd name="T27" fmla="*/ 8 h 58"/>
                <a:gd name="T28" fmla="*/ 18 w 58"/>
                <a:gd name="T29" fmla="*/ 2 h 58"/>
                <a:gd name="T30" fmla="*/ 30 w 58"/>
                <a:gd name="T31" fmla="*/ 0 h 58"/>
                <a:gd name="T32" fmla="*/ 30 w 58"/>
                <a:gd name="T33" fmla="*/ 0 h 58"/>
                <a:gd name="T34" fmla="*/ 42 w 58"/>
                <a:gd name="T35" fmla="*/ 2 h 58"/>
                <a:gd name="T36" fmla="*/ 50 w 58"/>
                <a:gd name="T37" fmla="*/ 8 h 58"/>
                <a:gd name="T38" fmla="*/ 56 w 58"/>
                <a:gd name="T39" fmla="*/ 18 h 58"/>
                <a:gd name="T40" fmla="*/ 58 w 58"/>
                <a:gd name="T41" fmla="*/ 28 h 58"/>
                <a:gd name="T42" fmla="*/ 58 w 58"/>
                <a:gd name="T43"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58">
                  <a:moveTo>
                    <a:pt x="58" y="28"/>
                  </a:moveTo>
                  <a:lnTo>
                    <a:pt x="58" y="28"/>
                  </a:lnTo>
                  <a:lnTo>
                    <a:pt x="56" y="40"/>
                  </a:lnTo>
                  <a:lnTo>
                    <a:pt x="50" y="50"/>
                  </a:lnTo>
                  <a:lnTo>
                    <a:pt x="42" y="56"/>
                  </a:lnTo>
                  <a:lnTo>
                    <a:pt x="30" y="58"/>
                  </a:lnTo>
                  <a:lnTo>
                    <a:pt x="30" y="58"/>
                  </a:lnTo>
                  <a:lnTo>
                    <a:pt x="18" y="56"/>
                  </a:lnTo>
                  <a:lnTo>
                    <a:pt x="10" y="50"/>
                  </a:lnTo>
                  <a:lnTo>
                    <a:pt x="2" y="40"/>
                  </a:lnTo>
                  <a:lnTo>
                    <a:pt x="0" y="28"/>
                  </a:lnTo>
                  <a:lnTo>
                    <a:pt x="0" y="28"/>
                  </a:lnTo>
                  <a:lnTo>
                    <a:pt x="2" y="18"/>
                  </a:lnTo>
                  <a:lnTo>
                    <a:pt x="10" y="8"/>
                  </a:lnTo>
                  <a:lnTo>
                    <a:pt x="18" y="2"/>
                  </a:lnTo>
                  <a:lnTo>
                    <a:pt x="30" y="0"/>
                  </a:lnTo>
                  <a:lnTo>
                    <a:pt x="30" y="0"/>
                  </a:lnTo>
                  <a:lnTo>
                    <a:pt x="42" y="2"/>
                  </a:lnTo>
                  <a:lnTo>
                    <a:pt x="50" y="8"/>
                  </a:lnTo>
                  <a:lnTo>
                    <a:pt x="56" y="18"/>
                  </a:lnTo>
                  <a:lnTo>
                    <a:pt x="58" y="28"/>
                  </a:lnTo>
                  <a:lnTo>
                    <a:pt x="58" y="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0" name="Freeform 631">
              <a:extLst>
                <a:ext uri="{FF2B5EF4-FFF2-40B4-BE49-F238E27FC236}">
                  <a16:creationId xmlns:a16="http://schemas.microsoft.com/office/drawing/2014/main" id="{F5BAE0BB-B172-0A15-4BA7-A316BD350493}"/>
                </a:ext>
              </a:extLst>
            </p:cNvPr>
            <p:cNvSpPr>
              <a:spLocks/>
            </p:cNvSpPr>
            <p:nvPr/>
          </p:nvSpPr>
          <p:spPr bwMode="auto">
            <a:xfrm>
              <a:off x="5884" y="4901"/>
              <a:ext cx="58" cy="58"/>
            </a:xfrm>
            <a:custGeom>
              <a:avLst/>
              <a:gdLst>
                <a:gd name="T0" fmla="*/ 58 w 58"/>
                <a:gd name="T1" fmla="*/ 28 h 58"/>
                <a:gd name="T2" fmla="*/ 58 w 58"/>
                <a:gd name="T3" fmla="*/ 28 h 58"/>
                <a:gd name="T4" fmla="*/ 56 w 58"/>
                <a:gd name="T5" fmla="*/ 40 h 58"/>
                <a:gd name="T6" fmla="*/ 50 w 58"/>
                <a:gd name="T7" fmla="*/ 50 h 58"/>
                <a:gd name="T8" fmla="*/ 40 w 58"/>
                <a:gd name="T9" fmla="*/ 56 h 58"/>
                <a:gd name="T10" fmla="*/ 30 w 58"/>
                <a:gd name="T11" fmla="*/ 58 h 58"/>
                <a:gd name="T12" fmla="*/ 30 w 58"/>
                <a:gd name="T13" fmla="*/ 58 h 58"/>
                <a:gd name="T14" fmla="*/ 18 w 58"/>
                <a:gd name="T15" fmla="*/ 56 h 58"/>
                <a:gd name="T16" fmla="*/ 8 w 58"/>
                <a:gd name="T17" fmla="*/ 50 h 58"/>
                <a:gd name="T18" fmla="*/ 2 w 58"/>
                <a:gd name="T19" fmla="*/ 40 h 58"/>
                <a:gd name="T20" fmla="*/ 0 w 58"/>
                <a:gd name="T21" fmla="*/ 28 h 58"/>
                <a:gd name="T22" fmla="*/ 0 w 58"/>
                <a:gd name="T23" fmla="*/ 28 h 58"/>
                <a:gd name="T24" fmla="*/ 2 w 58"/>
                <a:gd name="T25" fmla="*/ 18 h 58"/>
                <a:gd name="T26" fmla="*/ 8 w 58"/>
                <a:gd name="T27" fmla="*/ 8 h 58"/>
                <a:gd name="T28" fmla="*/ 18 w 58"/>
                <a:gd name="T29" fmla="*/ 2 h 58"/>
                <a:gd name="T30" fmla="*/ 30 w 58"/>
                <a:gd name="T31" fmla="*/ 0 h 58"/>
                <a:gd name="T32" fmla="*/ 30 w 58"/>
                <a:gd name="T33" fmla="*/ 0 h 58"/>
                <a:gd name="T34" fmla="*/ 40 w 58"/>
                <a:gd name="T35" fmla="*/ 2 h 58"/>
                <a:gd name="T36" fmla="*/ 50 w 58"/>
                <a:gd name="T37" fmla="*/ 8 h 58"/>
                <a:gd name="T38" fmla="*/ 56 w 58"/>
                <a:gd name="T39" fmla="*/ 18 h 58"/>
                <a:gd name="T40" fmla="*/ 58 w 58"/>
                <a:gd name="T41" fmla="*/ 28 h 58"/>
                <a:gd name="T42" fmla="*/ 58 w 58"/>
                <a:gd name="T43"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58">
                  <a:moveTo>
                    <a:pt x="58" y="28"/>
                  </a:moveTo>
                  <a:lnTo>
                    <a:pt x="58" y="28"/>
                  </a:lnTo>
                  <a:lnTo>
                    <a:pt x="56" y="40"/>
                  </a:lnTo>
                  <a:lnTo>
                    <a:pt x="50" y="50"/>
                  </a:lnTo>
                  <a:lnTo>
                    <a:pt x="40" y="56"/>
                  </a:lnTo>
                  <a:lnTo>
                    <a:pt x="30" y="58"/>
                  </a:lnTo>
                  <a:lnTo>
                    <a:pt x="30" y="58"/>
                  </a:lnTo>
                  <a:lnTo>
                    <a:pt x="18" y="56"/>
                  </a:lnTo>
                  <a:lnTo>
                    <a:pt x="8" y="50"/>
                  </a:lnTo>
                  <a:lnTo>
                    <a:pt x="2" y="40"/>
                  </a:lnTo>
                  <a:lnTo>
                    <a:pt x="0" y="28"/>
                  </a:lnTo>
                  <a:lnTo>
                    <a:pt x="0" y="28"/>
                  </a:lnTo>
                  <a:lnTo>
                    <a:pt x="2" y="18"/>
                  </a:lnTo>
                  <a:lnTo>
                    <a:pt x="8" y="8"/>
                  </a:lnTo>
                  <a:lnTo>
                    <a:pt x="18" y="2"/>
                  </a:lnTo>
                  <a:lnTo>
                    <a:pt x="30" y="0"/>
                  </a:lnTo>
                  <a:lnTo>
                    <a:pt x="30" y="0"/>
                  </a:lnTo>
                  <a:lnTo>
                    <a:pt x="40" y="2"/>
                  </a:lnTo>
                  <a:lnTo>
                    <a:pt x="50" y="8"/>
                  </a:lnTo>
                  <a:lnTo>
                    <a:pt x="56" y="18"/>
                  </a:lnTo>
                  <a:lnTo>
                    <a:pt x="58" y="28"/>
                  </a:lnTo>
                  <a:lnTo>
                    <a:pt x="58" y="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1" name="Freeform 632">
              <a:extLst>
                <a:ext uri="{FF2B5EF4-FFF2-40B4-BE49-F238E27FC236}">
                  <a16:creationId xmlns:a16="http://schemas.microsoft.com/office/drawing/2014/main" id="{60027F30-5F03-41FD-6AEF-03C0A6EA7E33}"/>
                </a:ext>
              </a:extLst>
            </p:cNvPr>
            <p:cNvSpPr>
              <a:spLocks/>
            </p:cNvSpPr>
            <p:nvPr/>
          </p:nvSpPr>
          <p:spPr bwMode="auto">
            <a:xfrm>
              <a:off x="5986" y="5025"/>
              <a:ext cx="58" cy="58"/>
            </a:xfrm>
            <a:custGeom>
              <a:avLst/>
              <a:gdLst>
                <a:gd name="T0" fmla="*/ 58 w 58"/>
                <a:gd name="T1" fmla="*/ 28 h 58"/>
                <a:gd name="T2" fmla="*/ 58 w 58"/>
                <a:gd name="T3" fmla="*/ 28 h 58"/>
                <a:gd name="T4" fmla="*/ 56 w 58"/>
                <a:gd name="T5" fmla="*/ 40 h 58"/>
                <a:gd name="T6" fmla="*/ 50 w 58"/>
                <a:gd name="T7" fmla="*/ 50 h 58"/>
                <a:gd name="T8" fmla="*/ 40 w 58"/>
                <a:gd name="T9" fmla="*/ 56 h 58"/>
                <a:gd name="T10" fmla="*/ 28 w 58"/>
                <a:gd name="T11" fmla="*/ 58 h 58"/>
                <a:gd name="T12" fmla="*/ 28 w 58"/>
                <a:gd name="T13" fmla="*/ 58 h 58"/>
                <a:gd name="T14" fmla="*/ 18 w 58"/>
                <a:gd name="T15" fmla="*/ 56 h 58"/>
                <a:gd name="T16" fmla="*/ 8 w 58"/>
                <a:gd name="T17" fmla="*/ 50 h 58"/>
                <a:gd name="T18" fmla="*/ 2 w 58"/>
                <a:gd name="T19" fmla="*/ 40 h 58"/>
                <a:gd name="T20" fmla="*/ 0 w 58"/>
                <a:gd name="T21" fmla="*/ 28 h 58"/>
                <a:gd name="T22" fmla="*/ 0 w 58"/>
                <a:gd name="T23" fmla="*/ 28 h 58"/>
                <a:gd name="T24" fmla="*/ 2 w 58"/>
                <a:gd name="T25" fmla="*/ 18 h 58"/>
                <a:gd name="T26" fmla="*/ 8 w 58"/>
                <a:gd name="T27" fmla="*/ 8 h 58"/>
                <a:gd name="T28" fmla="*/ 18 w 58"/>
                <a:gd name="T29" fmla="*/ 2 h 58"/>
                <a:gd name="T30" fmla="*/ 28 w 58"/>
                <a:gd name="T31" fmla="*/ 0 h 58"/>
                <a:gd name="T32" fmla="*/ 28 w 58"/>
                <a:gd name="T33" fmla="*/ 0 h 58"/>
                <a:gd name="T34" fmla="*/ 40 w 58"/>
                <a:gd name="T35" fmla="*/ 2 h 58"/>
                <a:gd name="T36" fmla="*/ 50 w 58"/>
                <a:gd name="T37" fmla="*/ 8 h 58"/>
                <a:gd name="T38" fmla="*/ 56 w 58"/>
                <a:gd name="T39" fmla="*/ 18 h 58"/>
                <a:gd name="T40" fmla="*/ 58 w 58"/>
                <a:gd name="T41" fmla="*/ 28 h 58"/>
                <a:gd name="T42" fmla="*/ 58 w 58"/>
                <a:gd name="T43"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58">
                  <a:moveTo>
                    <a:pt x="58" y="28"/>
                  </a:moveTo>
                  <a:lnTo>
                    <a:pt x="58" y="28"/>
                  </a:lnTo>
                  <a:lnTo>
                    <a:pt x="56" y="40"/>
                  </a:lnTo>
                  <a:lnTo>
                    <a:pt x="50" y="50"/>
                  </a:lnTo>
                  <a:lnTo>
                    <a:pt x="40" y="56"/>
                  </a:lnTo>
                  <a:lnTo>
                    <a:pt x="28" y="58"/>
                  </a:lnTo>
                  <a:lnTo>
                    <a:pt x="28" y="58"/>
                  </a:lnTo>
                  <a:lnTo>
                    <a:pt x="18" y="56"/>
                  </a:lnTo>
                  <a:lnTo>
                    <a:pt x="8" y="50"/>
                  </a:lnTo>
                  <a:lnTo>
                    <a:pt x="2" y="40"/>
                  </a:lnTo>
                  <a:lnTo>
                    <a:pt x="0" y="28"/>
                  </a:lnTo>
                  <a:lnTo>
                    <a:pt x="0" y="28"/>
                  </a:lnTo>
                  <a:lnTo>
                    <a:pt x="2" y="18"/>
                  </a:lnTo>
                  <a:lnTo>
                    <a:pt x="8" y="8"/>
                  </a:lnTo>
                  <a:lnTo>
                    <a:pt x="18" y="2"/>
                  </a:lnTo>
                  <a:lnTo>
                    <a:pt x="28" y="0"/>
                  </a:lnTo>
                  <a:lnTo>
                    <a:pt x="28" y="0"/>
                  </a:lnTo>
                  <a:lnTo>
                    <a:pt x="40" y="2"/>
                  </a:lnTo>
                  <a:lnTo>
                    <a:pt x="50" y="8"/>
                  </a:lnTo>
                  <a:lnTo>
                    <a:pt x="56" y="18"/>
                  </a:lnTo>
                  <a:lnTo>
                    <a:pt x="58" y="28"/>
                  </a:lnTo>
                  <a:lnTo>
                    <a:pt x="58" y="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2" name="Freeform 633">
              <a:extLst>
                <a:ext uri="{FF2B5EF4-FFF2-40B4-BE49-F238E27FC236}">
                  <a16:creationId xmlns:a16="http://schemas.microsoft.com/office/drawing/2014/main" id="{4520BA4C-146E-BC25-96EA-B62474E0CBEA}"/>
                </a:ext>
              </a:extLst>
            </p:cNvPr>
            <p:cNvSpPr>
              <a:spLocks/>
            </p:cNvSpPr>
            <p:nvPr/>
          </p:nvSpPr>
          <p:spPr bwMode="auto">
            <a:xfrm>
              <a:off x="6082" y="4641"/>
              <a:ext cx="58" cy="58"/>
            </a:xfrm>
            <a:custGeom>
              <a:avLst/>
              <a:gdLst>
                <a:gd name="T0" fmla="*/ 58 w 58"/>
                <a:gd name="T1" fmla="*/ 28 h 58"/>
                <a:gd name="T2" fmla="*/ 58 w 58"/>
                <a:gd name="T3" fmla="*/ 28 h 58"/>
                <a:gd name="T4" fmla="*/ 56 w 58"/>
                <a:gd name="T5" fmla="*/ 40 h 58"/>
                <a:gd name="T6" fmla="*/ 50 w 58"/>
                <a:gd name="T7" fmla="*/ 50 h 58"/>
                <a:gd name="T8" fmla="*/ 40 w 58"/>
                <a:gd name="T9" fmla="*/ 56 h 58"/>
                <a:gd name="T10" fmla="*/ 28 w 58"/>
                <a:gd name="T11" fmla="*/ 58 h 58"/>
                <a:gd name="T12" fmla="*/ 28 w 58"/>
                <a:gd name="T13" fmla="*/ 58 h 58"/>
                <a:gd name="T14" fmla="*/ 18 w 58"/>
                <a:gd name="T15" fmla="*/ 56 h 58"/>
                <a:gd name="T16" fmla="*/ 8 w 58"/>
                <a:gd name="T17" fmla="*/ 50 h 58"/>
                <a:gd name="T18" fmla="*/ 2 w 58"/>
                <a:gd name="T19" fmla="*/ 40 h 58"/>
                <a:gd name="T20" fmla="*/ 0 w 58"/>
                <a:gd name="T21" fmla="*/ 28 h 58"/>
                <a:gd name="T22" fmla="*/ 0 w 58"/>
                <a:gd name="T23" fmla="*/ 28 h 58"/>
                <a:gd name="T24" fmla="*/ 2 w 58"/>
                <a:gd name="T25" fmla="*/ 18 h 58"/>
                <a:gd name="T26" fmla="*/ 8 w 58"/>
                <a:gd name="T27" fmla="*/ 8 h 58"/>
                <a:gd name="T28" fmla="*/ 18 w 58"/>
                <a:gd name="T29" fmla="*/ 2 h 58"/>
                <a:gd name="T30" fmla="*/ 28 w 58"/>
                <a:gd name="T31" fmla="*/ 0 h 58"/>
                <a:gd name="T32" fmla="*/ 28 w 58"/>
                <a:gd name="T33" fmla="*/ 0 h 58"/>
                <a:gd name="T34" fmla="*/ 40 w 58"/>
                <a:gd name="T35" fmla="*/ 2 h 58"/>
                <a:gd name="T36" fmla="*/ 50 w 58"/>
                <a:gd name="T37" fmla="*/ 8 h 58"/>
                <a:gd name="T38" fmla="*/ 56 w 58"/>
                <a:gd name="T39" fmla="*/ 18 h 58"/>
                <a:gd name="T40" fmla="*/ 58 w 58"/>
                <a:gd name="T41" fmla="*/ 28 h 58"/>
                <a:gd name="T42" fmla="*/ 58 w 58"/>
                <a:gd name="T43"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58">
                  <a:moveTo>
                    <a:pt x="58" y="28"/>
                  </a:moveTo>
                  <a:lnTo>
                    <a:pt x="58" y="28"/>
                  </a:lnTo>
                  <a:lnTo>
                    <a:pt x="56" y="40"/>
                  </a:lnTo>
                  <a:lnTo>
                    <a:pt x="50" y="50"/>
                  </a:lnTo>
                  <a:lnTo>
                    <a:pt x="40" y="56"/>
                  </a:lnTo>
                  <a:lnTo>
                    <a:pt x="28" y="58"/>
                  </a:lnTo>
                  <a:lnTo>
                    <a:pt x="28" y="58"/>
                  </a:lnTo>
                  <a:lnTo>
                    <a:pt x="18" y="56"/>
                  </a:lnTo>
                  <a:lnTo>
                    <a:pt x="8" y="50"/>
                  </a:lnTo>
                  <a:lnTo>
                    <a:pt x="2" y="40"/>
                  </a:lnTo>
                  <a:lnTo>
                    <a:pt x="0" y="28"/>
                  </a:lnTo>
                  <a:lnTo>
                    <a:pt x="0" y="28"/>
                  </a:lnTo>
                  <a:lnTo>
                    <a:pt x="2" y="18"/>
                  </a:lnTo>
                  <a:lnTo>
                    <a:pt x="8" y="8"/>
                  </a:lnTo>
                  <a:lnTo>
                    <a:pt x="18" y="2"/>
                  </a:lnTo>
                  <a:lnTo>
                    <a:pt x="28" y="0"/>
                  </a:lnTo>
                  <a:lnTo>
                    <a:pt x="28" y="0"/>
                  </a:lnTo>
                  <a:lnTo>
                    <a:pt x="40" y="2"/>
                  </a:lnTo>
                  <a:lnTo>
                    <a:pt x="50" y="8"/>
                  </a:lnTo>
                  <a:lnTo>
                    <a:pt x="56" y="18"/>
                  </a:lnTo>
                  <a:lnTo>
                    <a:pt x="58" y="28"/>
                  </a:lnTo>
                  <a:lnTo>
                    <a:pt x="58" y="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3" name="Freeform 634">
              <a:extLst>
                <a:ext uri="{FF2B5EF4-FFF2-40B4-BE49-F238E27FC236}">
                  <a16:creationId xmlns:a16="http://schemas.microsoft.com/office/drawing/2014/main" id="{24B4DC3A-7F68-3C29-A45A-0BEE107DA429}"/>
                </a:ext>
              </a:extLst>
            </p:cNvPr>
            <p:cNvSpPr>
              <a:spLocks/>
            </p:cNvSpPr>
            <p:nvPr/>
          </p:nvSpPr>
          <p:spPr bwMode="auto">
            <a:xfrm>
              <a:off x="5980" y="4545"/>
              <a:ext cx="58" cy="60"/>
            </a:xfrm>
            <a:custGeom>
              <a:avLst/>
              <a:gdLst>
                <a:gd name="T0" fmla="*/ 58 w 58"/>
                <a:gd name="T1" fmla="*/ 30 h 60"/>
                <a:gd name="T2" fmla="*/ 58 w 58"/>
                <a:gd name="T3" fmla="*/ 30 h 60"/>
                <a:gd name="T4" fmla="*/ 56 w 58"/>
                <a:gd name="T5" fmla="*/ 42 h 60"/>
                <a:gd name="T6" fmla="*/ 50 w 58"/>
                <a:gd name="T7" fmla="*/ 50 h 60"/>
                <a:gd name="T8" fmla="*/ 40 w 58"/>
                <a:gd name="T9" fmla="*/ 56 h 60"/>
                <a:gd name="T10" fmla="*/ 30 w 58"/>
                <a:gd name="T11" fmla="*/ 60 h 60"/>
                <a:gd name="T12" fmla="*/ 30 w 58"/>
                <a:gd name="T13" fmla="*/ 60 h 60"/>
                <a:gd name="T14" fmla="*/ 18 w 58"/>
                <a:gd name="T15" fmla="*/ 56 h 60"/>
                <a:gd name="T16" fmla="*/ 8 w 58"/>
                <a:gd name="T17" fmla="*/ 50 h 60"/>
                <a:gd name="T18" fmla="*/ 2 w 58"/>
                <a:gd name="T19" fmla="*/ 42 h 60"/>
                <a:gd name="T20" fmla="*/ 0 w 58"/>
                <a:gd name="T21" fmla="*/ 30 h 60"/>
                <a:gd name="T22" fmla="*/ 0 w 58"/>
                <a:gd name="T23" fmla="*/ 30 h 60"/>
                <a:gd name="T24" fmla="*/ 2 w 58"/>
                <a:gd name="T25" fmla="*/ 18 h 60"/>
                <a:gd name="T26" fmla="*/ 8 w 58"/>
                <a:gd name="T27" fmla="*/ 10 h 60"/>
                <a:gd name="T28" fmla="*/ 18 w 58"/>
                <a:gd name="T29" fmla="*/ 4 h 60"/>
                <a:gd name="T30" fmla="*/ 30 w 58"/>
                <a:gd name="T31" fmla="*/ 0 h 60"/>
                <a:gd name="T32" fmla="*/ 30 w 58"/>
                <a:gd name="T33" fmla="*/ 0 h 60"/>
                <a:gd name="T34" fmla="*/ 40 w 58"/>
                <a:gd name="T35" fmla="*/ 4 h 60"/>
                <a:gd name="T36" fmla="*/ 50 w 58"/>
                <a:gd name="T37" fmla="*/ 10 h 60"/>
                <a:gd name="T38" fmla="*/ 56 w 58"/>
                <a:gd name="T39" fmla="*/ 18 h 60"/>
                <a:gd name="T40" fmla="*/ 58 w 58"/>
                <a:gd name="T41" fmla="*/ 30 h 60"/>
                <a:gd name="T42" fmla="*/ 58 w 58"/>
                <a:gd name="T4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60">
                  <a:moveTo>
                    <a:pt x="58" y="30"/>
                  </a:moveTo>
                  <a:lnTo>
                    <a:pt x="58" y="30"/>
                  </a:lnTo>
                  <a:lnTo>
                    <a:pt x="56" y="42"/>
                  </a:lnTo>
                  <a:lnTo>
                    <a:pt x="50" y="50"/>
                  </a:lnTo>
                  <a:lnTo>
                    <a:pt x="40" y="56"/>
                  </a:lnTo>
                  <a:lnTo>
                    <a:pt x="30" y="60"/>
                  </a:lnTo>
                  <a:lnTo>
                    <a:pt x="30" y="60"/>
                  </a:lnTo>
                  <a:lnTo>
                    <a:pt x="18" y="56"/>
                  </a:lnTo>
                  <a:lnTo>
                    <a:pt x="8" y="50"/>
                  </a:lnTo>
                  <a:lnTo>
                    <a:pt x="2" y="42"/>
                  </a:lnTo>
                  <a:lnTo>
                    <a:pt x="0" y="30"/>
                  </a:lnTo>
                  <a:lnTo>
                    <a:pt x="0" y="30"/>
                  </a:lnTo>
                  <a:lnTo>
                    <a:pt x="2" y="18"/>
                  </a:lnTo>
                  <a:lnTo>
                    <a:pt x="8" y="10"/>
                  </a:lnTo>
                  <a:lnTo>
                    <a:pt x="18" y="4"/>
                  </a:lnTo>
                  <a:lnTo>
                    <a:pt x="30" y="0"/>
                  </a:lnTo>
                  <a:lnTo>
                    <a:pt x="30" y="0"/>
                  </a:lnTo>
                  <a:lnTo>
                    <a:pt x="40" y="4"/>
                  </a:lnTo>
                  <a:lnTo>
                    <a:pt x="50" y="10"/>
                  </a:lnTo>
                  <a:lnTo>
                    <a:pt x="56" y="18"/>
                  </a:lnTo>
                  <a:lnTo>
                    <a:pt x="58" y="30"/>
                  </a:lnTo>
                  <a:lnTo>
                    <a:pt x="58" y="30"/>
                  </a:lnTo>
                  <a:close/>
                </a:path>
              </a:pathLst>
            </a:custGeom>
            <a:solidFill>
              <a:srgbClr val="00A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4" name="Freeform 635">
              <a:extLst>
                <a:ext uri="{FF2B5EF4-FFF2-40B4-BE49-F238E27FC236}">
                  <a16:creationId xmlns:a16="http://schemas.microsoft.com/office/drawing/2014/main" id="{0CB17F23-C6BA-2DD3-F98A-8D45CDBBB172}"/>
                </a:ext>
              </a:extLst>
            </p:cNvPr>
            <p:cNvSpPr>
              <a:spLocks/>
            </p:cNvSpPr>
            <p:nvPr/>
          </p:nvSpPr>
          <p:spPr bwMode="auto">
            <a:xfrm>
              <a:off x="6306" y="4991"/>
              <a:ext cx="58" cy="58"/>
            </a:xfrm>
            <a:custGeom>
              <a:avLst/>
              <a:gdLst>
                <a:gd name="T0" fmla="*/ 58 w 58"/>
                <a:gd name="T1" fmla="*/ 30 h 58"/>
                <a:gd name="T2" fmla="*/ 58 w 58"/>
                <a:gd name="T3" fmla="*/ 30 h 58"/>
                <a:gd name="T4" fmla="*/ 56 w 58"/>
                <a:gd name="T5" fmla="*/ 40 h 58"/>
                <a:gd name="T6" fmla="*/ 50 w 58"/>
                <a:gd name="T7" fmla="*/ 50 h 58"/>
                <a:gd name="T8" fmla="*/ 40 w 58"/>
                <a:gd name="T9" fmla="*/ 56 h 58"/>
                <a:gd name="T10" fmla="*/ 28 w 58"/>
                <a:gd name="T11" fmla="*/ 58 h 58"/>
                <a:gd name="T12" fmla="*/ 28 w 58"/>
                <a:gd name="T13" fmla="*/ 58 h 58"/>
                <a:gd name="T14" fmla="*/ 18 w 58"/>
                <a:gd name="T15" fmla="*/ 56 h 58"/>
                <a:gd name="T16" fmla="*/ 8 w 58"/>
                <a:gd name="T17" fmla="*/ 50 h 58"/>
                <a:gd name="T18" fmla="*/ 2 w 58"/>
                <a:gd name="T19" fmla="*/ 40 h 58"/>
                <a:gd name="T20" fmla="*/ 0 w 58"/>
                <a:gd name="T21" fmla="*/ 30 h 58"/>
                <a:gd name="T22" fmla="*/ 0 w 58"/>
                <a:gd name="T23" fmla="*/ 30 h 58"/>
                <a:gd name="T24" fmla="*/ 2 w 58"/>
                <a:gd name="T25" fmla="*/ 18 h 58"/>
                <a:gd name="T26" fmla="*/ 8 w 58"/>
                <a:gd name="T27" fmla="*/ 8 h 58"/>
                <a:gd name="T28" fmla="*/ 18 w 58"/>
                <a:gd name="T29" fmla="*/ 2 h 58"/>
                <a:gd name="T30" fmla="*/ 28 w 58"/>
                <a:gd name="T31" fmla="*/ 0 h 58"/>
                <a:gd name="T32" fmla="*/ 28 w 58"/>
                <a:gd name="T33" fmla="*/ 0 h 58"/>
                <a:gd name="T34" fmla="*/ 40 w 58"/>
                <a:gd name="T35" fmla="*/ 2 h 58"/>
                <a:gd name="T36" fmla="*/ 50 w 58"/>
                <a:gd name="T37" fmla="*/ 8 h 58"/>
                <a:gd name="T38" fmla="*/ 56 w 58"/>
                <a:gd name="T39" fmla="*/ 18 h 58"/>
                <a:gd name="T40" fmla="*/ 58 w 58"/>
                <a:gd name="T41" fmla="*/ 30 h 58"/>
                <a:gd name="T42" fmla="*/ 58 w 58"/>
                <a:gd name="T4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58">
                  <a:moveTo>
                    <a:pt x="58" y="30"/>
                  </a:moveTo>
                  <a:lnTo>
                    <a:pt x="58" y="30"/>
                  </a:lnTo>
                  <a:lnTo>
                    <a:pt x="56" y="40"/>
                  </a:lnTo>
                  <a:lnTo>
                    <a:pt x="50" y="50"/>
                  </a:lnTo>
                  <a:lnTo>
                    <a:pt x="40" y="56"/>
                  </a:lnTo>
                  <a:lnTo>
                    <a:pt x="28" y="58"/>
                  </a:lnTo>
                  <a:lnTo>
                    <a:pt x="28" y="58"/>
                  </a:lnTo>
                  <a:lnTo>
                    <a:pt x="18" y="56"/>
                  </a:lnTo>
                  <a:lnTo>
                    <a:pt x="8" y="50"/>
                  </a:lnTo>
                  <a:lnTo>
                    <a:pt x="2" y="40"/>
                  </a:lnTo>
                  <a:lnTo>
                    <a:pt x="0" y="30"/>
                  </a:lnTo>
                  <a:lnTo>
                    <a:pt x="0" y="30"/>
                  </a:lnTo>
                  <a:lnTo>
                    <a:pt x="2" y="18"/>
                  </a:lnTo>
                  <a:lnTo>
                    <a:pt x="8" y="8"/>
                  </a:lnTo>
                  <a:lnTo>
                    <a:pt x="18" y="2"/>
                  </a:lnTo>
                  <a:lnTo>
                    <a:pt x="28" y="0"/>
                  </a:lnTo>
                  <a:lnTo>
                    <a:pt x="28" y="0"/>
                  </a:lnTo>
                  <a:lnTo>
                    <a:pt x="40" y="2"/>
                  </a:lnTo>
                  <a:lnTo>
                    <a:pt x="50" y="8"/>
                  </a:lnTo>
                  <a:lnTo>
                    <a:pt x="56" y="18"/>
                  </a:lnTo>
                  <a:lnTo>
                    <a:pt x="58" y="30"/>
                  </a:lnTo>
                  <a:lnTo>
                    <a:pt x="58" y="30"/>
                  </a:lnTo>
                  <a:close/>
                </a:path>
              </a:pathLst>
            </a:custGeom>
            <a:solidFill>
              <a:srgbClr val="00A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5" name="Freeform 636">
              <a:extLst>
                <a:ext uri="{FF2B5EF4-FFF2-40B4-BE49-F238E27FC236}">
                  <a16:creationId xmlns:a16="http://schemas.microsoft.com/office/drawing/2014/main" id="{0934E0DC-8304-7A11-F30F-A660996CD75D}"/>
                </a:ext>
              </a:extLst>
            </p:cNvPr>
            <p:cNvSpPr>
              <a:spLocks/>
            </p:cNvSpPr>
            <p:nvPr/>
          </p:nvSpPr>
          <p:spPr bwMode="auto">
            <a:xfrm>
              <a:off x="5908" y="4347"/>
              <a:ext cx="80" cy="82"/>
            </a:xfrm>
            <a:custGeom>
              <a:avLst/>
              <a:gdLst>
                <a:gd name="T0" fmla="*/ 80 w 80"/>
                <a:gd name="T1" fmla="*/ 40 h 82"/>
                <a:gd name="T2" fmla="*/ 80 w 80"/>
                <a:gd name="T3" fmla="*/ 40 h 82"/>
                <a:gd name="T4" fmla="*/ 80 w 80"/>
                <a:gd name="T5" fmla="*/ 48 h 82"/>
                <a:gd name="T6" fmla="*/ 78 w 80"/>
                <a:gd name="T7" fmla="*/ 56 h 82"/>
                <a:gd name="T8" fmla="*/ 74 w 80"/>
                <a:gd name="T9" fmla="*/ 64 h 82"/>
                <a:gd name="T10" fmla="*/ 70 w 80"/>
                <a:gd name="T11" fmla="*/ 70 h 82"/>
                <a:gd name="T12" fmla="*/ 64 w 80"/>
                <a:gd name="T13" fmla="*/ 74 h 82"/>
                <a:gd name="T14" fmla="*/ 56 w 80"/>
                <a:gd name="T15" fmla="*/ 78 h 82"/>
                <a:gd name="T16" fmla="*/ 48 w 80"/>
                <a:gd name="T17" fmla="*/ 80 h 82"/>
                <a:gd name="T18" fmla="*/ 40 w 80"/>
                <a:gd name="T19" fmla="*/ 82 h 82"/>
                <a:gd name="T20" fmla="*/ 40 w 80"/>
                <a:gd name="T21" fmla="*/ 82 h 82"/>
                <a:gd name="T22" fmla="*/ 32 w 80"/>
                <a:gd name="T23" fmla="*/ 80 h 82"/>
                <a:gd name="T24" fmla="*/ 24 w 80"/>
                <a:gd name="T25" fmla="*/ 78 h 82"/>
                <a:gd name="T26" fmla="*/ 18 w 80"/>
                <a:gd name="T27" fmla="*/ 74 h 82"/>
                <a:gd name="T28" fmla="*/ 12 w 80"/>
                <a:gd name="T29" fmla="*/ 70 h 82"/>
                <a:gd name="T30" fmla="*/ 6 w 80"/>
                <a:gd name="T31" fmla="*/ 64 h 82"/>
                <a:gd name="T32" fmla="*/ 4 w 80"/>
                <a:gd name="T33" fmla="*/ 56 h 82"/>
                <a:gd name="T34" fmla="*/ 0 w 80"/>
                <a:gd name="T35" fmla="*/ 48 h 82"/>
                <a:gd name="T36" fmla="*/ 0 w 80"/>
                <a:gd name="T37" fmla="*/ 40 h 82"/>
                <a:gd name="T38" fmla="*/ 0 w 80"/>
                <a:gd name="T39" fmla="*/ 40 h 82"/>
                <a:gd name="T40" fmla="*/ 0 w 80"/>
                <a:gd name="T41" fmla="*/ 32 h 82"/>
                <a:gd name="T42" fmla="*/ 4 w 80"/>
                <a:gd name="T43" fmla="*/ 24 h 82"/>
                <a:gd name="T44" fmla="*/ 6 w 80"/>
                <a:gd name="T45" fmla="*/ 18 h 82"/>
                <a:gd name="T46" fmla="*/ 12 w 80"/>
                <a:gd name="T47" fmla="*/ 12 h 82"/>
                <a:gd name="T48" fmla="*/ 18 w 80"/>
                <a:gd name="T49" fmla="*/ 8 h 82"/>
                <a:gd name="T50" fmla="*/ 24 w 80"/>
                <a:gd name="T51" fmla="*/ 4 h 82"/>
                <a:gd name="T52" fmla="*/ 32 w 80"/>
                <a:gd name="T53" fmla="*/ 2 h 82"/>
                <a:gd name="T54" fmla="*/ 40 w 80"/>
                <a:gd name="T55" fmla="*/ 0 h 82"/>
                <a:gd name="T56" fmla="*/ 40 w 80"/>
                <a:gd name="T57" fmla="*/ 0 h 82"/>
                <a:gd name="T58" fmla="*/ 48 w 80"/>
                <a:gd name="T59" fmla="*/ 2 h 82"/>
                <a:gd name="T60" fmla="*/ 56 w 80"/>
                <a:gd name="T61" fmla="*/ 4 h 82"/>
                <a:gd name="T62" fmla="*/ 64 w 80"/>
                <a:gd name="T63" fmla="*/ 8 h 82"/>
                <a:gd name="T64" fmla="*/ 70 w 80"/>
                <a:gd name="T65" fmla="*/ 12 h 82"/>
                <a:gd name="T66" fmla="*/ 74 w 80"/>
                <a:gd name="T67" fmla="*/ 18 h 82"/>
                <a:gd name="T68" fmla="*/ 78 w 80"/>
                <a:gd name="T69" fmla="*/ 24 h 82"/>
                <a:gd name="T70" fmla="*/ 80 w 80"/>
                <a:gd name="T71" fmla="*/ 32 h 82"/>
                <a:gd name="T72" fmla="*/ 80 w 80"/>
                <a:gd name="T73" fmla="*/ 40 h 82"/>
                <a:gd name="T74" fmla="*/ 80 w 80"/>
                <a:gd name="T75"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2">
                  <a:moveTo>
                    <a:pt x="80" y="40"/>
                  </a:moveTo>
                  <a:lnTo>
                    <a:pt x="80" y="40"/>
                  </a:lnTo>
                  <a:lnTo>
                    <a:pt x="80" y="48"/>
                  </a:lnTo>
                  <a:lnTo>
                    <a:pt x="78" y="56"/>
                  </a:lnTo>
                  <a:lnTo>
                    <a:pt x="74" y="64"/>
                  </a:lnTo>
                  <a:lnTo>
                    <a:pt x="70" y="70"/>
                  </a:lnTo>
                  <a:lnTo>
                    <a:pt x="64" y="74"/>
                  </a:lnTo>
                  <a:lnTo>
                    <a:pt x="56" y="78"/>
                  </a:lnTo>
                  <a:lnTo>
                    <a:pt x="48" y="80"/>
                  </a:lnTo>
                  <a:lnTo>
                    <a:pt x="40" y="82"/>
                  </a:lnTo>
                  <a:lnTo>
                    <a:pt x="40" y="82"/>
                  </a:lnTo>
                  <a:lnTo>
                    <a:pt x="32" y="80"/>
                  </a:lnTo>
                  <a:lnTo>
                    <a:pt x="24" y="78"/>
                  </a:lnTo>
                  <a:lnTo>
                    <a:pt x="18" y="74"/>
                  </a:lnTo>
                  <a:lnTo>
                    <a:pt x="12" y="70"/>
                  </a:lnTo>
                  <a:lnTo>
                    <a:pt x="6" y="64"/>
                  </a:lnTo>
                  <a:lnTo>
                    <a:pt x="4" y="56"/>
                  </a:lnTo>
                  <a:lnTo>
                    <a:pt x="0" y="48"/>
                  </a:lnTo>
                  <a:lnTo>
                    <a:pt x="0" y="40"/>
                  </a:lnTo>
                  <a:lnTo>
                    <a:pt x="0" y="40"/>
                  </a:lnTo>
                  <a:lnTo>
                    <a:pt x="0" y="32"/>
                  </a:lnTo>
                  <a:lnTo>
                    <a:pt x="4" y="24"/>
                  </a:lnTo>
                  <a:lnTo>
                    <a:pt x="6" y="18"/>
                  </a:lnTo>
                  <a:lnTo>
                    <a:pt x="12" y="12"/>
                  </a:lnTo>
                  <a:lnTo>
                    <a:pt x="18" y="8"/>
                  </a:lnTo>
                  <a:lnTo>
                    <a:pt x="24" y="4"/>
                  </a:lnTo>
                  <a:lnTo>
                    <a:pt x="32" y="2"/>
                  </a:lnTo>
                  <a:lnTo>
                    <a:pt x="40" y="0"/>
                  </a:lnTo>
                  <a:lnTo>
                    <a:pt x="40" y="0"/>
                  </a:lnTo>
                  <a:lnTo>
                    <a:pt x="48" y="2"/>
                  </a:lnTo>
                  <a:lnTo>
                    <a:pt x="56" y="4"/>
                  </a:lnTo>
                  <a:lnTo>
                    <a:pt x="64" y="8"/>
                  </a:lnTo>
                  <a:lnTo>
                    <a:pt x="70" y="12"/>
                  </a:lnTo>
                  <a:lnTo>
                    <a:pt x="74" y="18"/>
                  </a:lnTo>
                  <a:lnTo>
                    <a:pt x="78" y="24"/>
                  </a:lnTo>
                  <a:lnTo>
                    <a:pt x="80" y="32"/>
                  </a:lnTo>
                  <a:lnTo>
                    <a:pt x="80" y="40"/>
                  </a:lnTo>
                  <a:lnTo>
                    <a:pt x="80" y="40"/>
                  </a:lnTo>
                  <a:close/>
                </a:path>
              </a:pathLst>
            </a:cu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6" name="Freeform 637">
              <a:extLst>
                <a:ext uri="{FF2B5EF4-FFF2-40B4-BE49-F238E27FC236}">
                  <a16:creationId xmlns:a16="http://schemas.microsoft.com/office/drawing/2014/main" id="{2E4744C4-9645-B5EC-486F-0A4A208DF95A}"/>
                </a:ext>
              </a:extLst>
            </p:cNvPr>
            <p:cNvSpPr>
              <a:spLocks/>
            </p:cNvSpPr>
            <p:nvPr/>
          </p:nvSpPr>
          <p:spPr bwMode="auto">
            <a:xfrm>
              <a:off x="6078" y="4247"/>
              <a:ext cx="58" cy="58"/>
            </a:xfrm>
            <a:custGeom>
              <a:avLst/>
              <a:gdLst>
                <a:gd name="T0" fmla="*/ 58 w 58"/>
                <a:gd name="T1" fmla="*/ 30 h 58"/>
                <a:gd name="T2" fmla="*/ 58 w 58"/>
                <a:gd name="T3" fmla="*/ 30 h 58"/>
                <a:gd name="T4" fmla="*/ 56 w 58"/>
                <a:gd name="T5" fmla="*/ 40 h 58"/>
                <a:gd name="T6" fmla="*/ 50 w 58"/>
                <a:gd name="T7" fmla="*/ 50 h 58"/>
                <a:gd name="T8" fmla="*/ 42 w 58"/>
                <a:gd name="T9" fmla="*/ 56 h 58"/>
                <a:gd name="T10" fmla="*/ 30 w 58"/>
                <a:gd name="T11" fmla="*/ 58 h 58"/>
                <a:gd name="T12" fmla="*/ 30 w 58"/>
                <a:gd name="T13" fmla="*/ 58 h 58"/>
                <a:gd name="T14" fmla="*/ 18 w 58"/>
                <a:gd name="T15" fmla="*/ 56 h 58"/>
                <a:gd name="T16" fmla="*/ 10 w 58"/>
                <a:gd name="T17" fmla="*/ 50 h 58"/>
                <a:gd name="T18" fmla="*/ 2 w 58"/>
                <a:gd name="T19" fmla="*/ 40 h 58"/>
                <a:gd name="T20" fmla="*/ 0 w 58"/>
                <a:gd name="T21" fmla="*/ 30 h 58"/>
                <a:gd name="T22" fmla="*/ 0 w 58"/>
                <a:gd name="T23" fmla="*/ 30 h 58"/>
                <a:gd name="T24" fmla="*/ 2 w 58"/>
                <a:gd name="T25" fmla="*/ 18 h 58"/>
                <a:gd name="T26" fmla="*/ 10 w 58"/>
                <a:gd name="T27" fmla="*/ 8 h 58"/>
                <a:gd name="T28" fmla="*/ 18 w 58"/>
                <a:gd name="T29" fmla="*/ 2 h 58"/>
                <a:gd name="T30" fmla="*/ 30 w 58"/>
                <a:gd name="T31" fmla="*/ 0 h 58"/>
                <a:gd name="T32" fmla="*/ 30 w 58"/>
                <a:gd name="T33" fmla="*/ 0 h 58"/>
                <a:gd name="T34" fmla="*/ 42 w 58"/>
                <a:gd name="T35" fmla="*/ 2 h 58"/>
                <a:gd name="T36" fmla="*/ 50 w 58"/>
                <a:gd name="T37" fmla="*/ 8 h 58"/>
                <a:gd name="T38" fmla="*/ 56 w 58"/>
                <a:gd name="T39" fmla="*/ 18 h 58"/>
                <a:gd name="T40" fmla="*/ 58 w 58"/>
                <a:gd name="T41" fmla="*/ 30 h 58"/>
                <a:gd name="T42" fmla="*/ 58 w 58"/>
                <a:gd name="T4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58">
                  <a:moveTo>
                    <a:pt x="58" y="30"/>
                  </a:moveTo>
                  <a:lnTo>
                    <a:pt x="58" y="30"/>
                  </a:lnTo>
                  <a:lnTo>
                    <a:pt x="56" y="40"/>
                  </a:lnTo>
                  <a:lnTo>
                    <a:pt x="50" y="50"/>
                  </a:lnTo>
                  <a:lnTo>
                    <a:pt x="42" y="56"/>
                  </a:lnTo>
                  <a:lnTo>
                    <a:pt x="30" y="58"/>
                  </a:lnTo>
                  <a:lnTo>
                    <a:pt x="30" y="58"/>
                  </a:lnTo>
                  <a:lnTo>
                    <a:pt x="18" y="56"/>
                  </a:lnTo>
                  <a:lnTo>
                    <a:pt x="10" y="50"/>
                  </a:lnTo>
                  <a:lnTo>
                    <a:pt x="2" y="40"/>
                  </a:lnTo>
                  <a:lnTo>
                    <a:pt x="0" y="30"/>
                  </a:lnTo>
                  <a:lnTo>
                    <a:pt x="0" y="30"/>
                  </a:lnTo>
                  <a:lnTo>
                    <a:pt x="2" y="18"/>
                  </a:lnTo>
                  <a:lnTo>
                    <a:pt x="10" y="8"/>
                  </a:lnTo>
                  <a:lnTo>
                    <a:pt x="18" y="2"/>
                  </a:lnTo>
                  <a:lnTo>
                    <a:pt x="30" y="0"/>
                  </a:lnTo>
                  <a:lnTo>
                    <a:pt x="30" y="0"/>
                  </a:lnTo>
                  <a:lnTo>
                    <a:pt x="42" y="2"/>
                  </a:lnTo>
                  <a:lnTo>
                    <a:pt x="50" y="8"/>
                  </a:lnTo>
                  <a:lnTo>
                    <a:pt x="56" y="18"/>
                  </a:lnTo>
                  <a:lnTo>
                    <a:pt x="58" y="30"/>
                  </a:lnTo>
                  <a:lnTo>
                    <a:pt x="58" y="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7" name="Freeform 638">
              <a:extLst>
                <a:ext uri="{FF2B5EF4-FFF2-40B4-BE49-F238E27FC236}">
                  <a16:creationId xmlns:a16="http://schemas.microsoft.com/office/drawing/2014/main" id="{92F3A846-25D5-3358-6986-C1E1E0F5FE88}"/>
                </a:ext>
              </a:extLst>
            </p:cNvPr>
            <p:cNvSpPr>
              <a:spLocks/>
            </p:cNvSpPr>
            <p:nvPr/>
          </p:nvSpPr>
          <p:spPr bwMode="auto">
            <a:xfrm>
              <a:off x="6166" y="5043"/>
              <a:ext cx="60" cy="62"/>
            </a:xfrm>
            <a:custGeom>
              <a:avLst/>
              <a:gdLst>
                <a:gd name="T0" fmla="*/ 60 w 60"/>
                <a:gd name="T1" fmla="*/ 30 h 62"/>
                <a:gd name="T2" fmla="*/ 60 w 60"/>
                <a:gd name="T3" fmla="*/ 30 h 62"/>
                <a:gd name="T4" fmla="*/ 60 w 60"/>
                <a:gd name="T5" fmla="*/ 36 h 62"/>
                <a:gd name="T6" fmla="*/ 58 w 60"/>
                <a:gd name="T7" fmla="*/ 42 h 62"/>
                <a:gd name="T8" fmla="*/ 52 w 60"/>
                <a:gd name="T9" fmla="*/ 52 h 62"/>
                <a:gd name="T10" fmla="*/ 42 w 60"/>
                <a:gd name="T11" fmla="*/ 58 h 62"/>
                <a:gd name="T12" fmla="*/ 36 w 60"/>
                <a:gd name="T13" fmla="*/ 60 h 62"/>
                <a:gd name="T14" fmla="*/ 30 w 60"/>
                <a:gd name="T15" fmla="*/ 62 h 62"/>
                <a:gd name="T16" fmla="*/ 30 w 60"/>
                <a:gd name="T17" fmla="*/ 62 h 62"/>
                <a:gd name="T18" fmla="*/ 24 w 60"/>
                <a:gd name="T19" fmla="*/ 60 h 62"/>
                <a:gd name="T20" fmla="*/ 18 w 60"/>
                <a:gd name="T21" fmla="*/ 58 h 62"/>
                <a:gd name="T22" fmla="*/ 8 w 60"/>
                <a:gd name="T23" fmla="*/ 52 h 62"/>
                <a:gd name="T24" fmla="*/ 2 w 60"/>
                <a:gd name="T25" fmla="*/ 42 h 62"/>
                <a:gd name="T26" fmla="*/ 0 w 60"/>
                <a:gd name="T27" fmla="*/ 36 h 62"/>
                <a:gd name="T28" fmla="*/ 0 w 60"/>
                <a:gd name="T29" fmla="*/ 30 h 62"/>
                <a:gd name="T30" fmla="*/ 0 w 60"/>
                <a:gd name="T31" fmla="*/ 30 h 62"/>
                <a:gd name="T32" fmla="*/ 0 w 60"/>
                <a:gd name="T33" fmla="*/ 24 h 62"/>
                <a:gd name="T34" fmla="*/ 2 w 60"/>
                <a:gd name="T35" fmla="*/ 18 h 62"/>
                <a:gd name="T36" fmla="*/ 8 w 60"/>
                <a:gd name="T37" fmla="*/ 10 h 62"/>
                <a:gd name="T38" fmla="*/ 18 w 60"/>
                <a:gd name="T39" fmla="*/ 2 h 62"/>
                <a:gd name="T40" fmla="*/ 24 w 60"/>
                <a:gd name="T41" fmla="*/ 0 h 62"/>
                <a:gd name="T42" fmla="*/ 30 w 60"/>
                <a:gd name="T43" fmla="*/ 0 h 62"/>
                <a:gd name="T44" fmla="*/ 30 w 60"/>
                <a:gd name="T45" fmla="*/ 0 h 62"/>
                <a:gd name="T46" fmla="*/ 36 w 60"/>
                <a:gd name="T47" fmla="*/ 0 h 62"/>
                <a:gd name="T48" fmla="*/ 42 w 60"/>
                <a:gd name="T49" fmla="*/ 2 h 62"/>
                <a:gd name="T50" fmla="*/ 52 w 60"/>
                <a:gd name="T51" fmla="*/ 10 h 62"/>
                <a:gd name="T52" fmla="*/ 58 w 60"/>
                <a:gd name="T53" fmla="*/ 18 h 62"/>
                <a:gd name="T54" fmla="*/ 60 w 60"/>
                <a:gd name="T55" fmla="*/ 24 h 62"/>
                <a:gd name="T56" fmla="*/ 60 w 60"/>
                <a:gd name="T57" fmla="*/ 30 h 62"/>
                <a:gd name="T58" fmla="*/ 60 w 60"/>
                <a:gd name="T59"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2">
                  <a:moveTo>
                    <a:pt x="60" y="30"/>
                  </a:moveTo>
                  <a:lnTo>
                    <a:pt x="60" y="30"/>
                  </a:lnTo>
                  <a:lnTo>
                    <a:pt x="60" y="36"/>
                  </a:lnTo>
                  <a:lnTo>
                    <a:pt x="58" y="42"/>
                  </a:lnTo>
                  <a:lnTo>
                    <a:pt x="52" y="52"/>
                  </a:lnTo>
                  <a:lnTo>
                    <a:pt x="42" y="58"/>
                  </a:lnTo>
                  <a:lnTo>
                    <a:pt x="36" y="60"/>
                  </a:lnTo>
                  <a:lnTo>
                    <a:pt x="30" y="62"/>
                  </a:lnTo>
                  <a:lnTo>
                    <a:pt x="30" y="62"/>
                  </a:lnTo>
                  <a:lnTo>
                    <a:pt x="24" y="60"/>
                  </a:lnTo>
                  <a:lnTo>
                    <a:pt x="18" y="58"/>
                  </a:lnTo>
                  <a:lnTo>
                    <a:pt x="8" y="52"/>
                  </a:lnTo>
                  <a:lnTo>
                    <a:pt x="2" y="42"/>
                  </a:lnTo>
                  <a:lnTo>
                    <a:pt x="0" y="36"/>
                  </a:lnTo>
                  <a:lnTo>
                    <a:pt x="0" y="30"/>
                  </a:lnTo>
                  <a:lnTo>
                    <a:pt x="0" y="30"/>
                  </a:lnTo>
                  <a:lnTo>
                    <a:pt x="0" y="24"/>
                  </a:lnTo>
                  <a:lnTo>
                    <a:pt x="2" y="18"/>
                  </a:lnTo>
                  <a:lnTo>
                    <a:pt x="8" y="10"/>
                  </a:lnTo>
                  <a:lnTo>
                    <a:pt x="18" y="2"/>
                  </a:lnTo>
                  <a:lnTo>
                    <a:pt x="24" y="0"/>
                  </a:lnTo>
                  <a:lnTo>
                    <a:pt x="30" y="0"/>
                  </a:lnTo>
                  <a:lnTo>
                    <a:pt x="30" y="0"/>
                  </a:lnTo>
                  <a:lnTo>
                    <a:pt x="36" y="0"/>
                  </a:lnTo>
                  <a:lnTo>
                    <a:pt x="42" y="2"/>
                  </a:lnTo>
                  <a:lnTo>
                    <a:pt x="52" y="10"/>
                  </a:lnTo>
                  <a:lnTo>
                    <a:pt x="58" y="18"/>
                  </a:lnTo>
                  <a:lnTo>
                    <a:pt x="60" y="24"/>
                  </a:lnTo>
                  <a:lnTo>
                    <a:pt x="60" y="30"/>
                  </a:lnTo>
                  <a:lnTo>
                    <a:pt x="60" y="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8" name="Freeform 639">
              <a:extLst>
                <a:ext uri="{FF2B5EF4-FFF2-40B4-BE49-F238E27FC236}">
                  <a16:creationId xmlns:a16="http://schemas.microsoft.com/office/drawing/2014/main" id="{8EC55F6A-1D4E-9110-6C40-604DF9CEB434}"/>
                </a:ext>
              </a:extLst>
            </p:cNvPr>
            <p:cNvSpPr>
              <a:spLocks/>
            </p:cNvSpPr>
            <p:nvPr/>
          </p:nvSpPr>
          <p:spPr bwMode="auto">
            <a:xfrm>
              <a:off x="4744" y="4611"/>
              <a:ext cx="52" cy="5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00A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29" name="Freeform 640">
              <a:extLst>
                <a:ext uri="{FF2B5EF4-FFF2-40B4-BE49-F238E27FC236}">
                  <a16:creationId xmlns:a16="http://schemas.microsoft.com/office/drawing/2014/main" id="{5D245A08-1B56-816F-582A-69FA9B108359}"/>
                </a:ext>
              </a:extLst>
            </p:cNvPr>
            <p:cNvSpPr>
              <a:spLocks/>
            </p:cNvSpPr>
            <p:nvPr/>
          </p:nvSpPr>
          <p:spPr bwMode="auto">
            <a:xfrm>
              <a:off x="4284" y="4631"/>
              <a:ext cx="50" cy="52"/>
            </a:xfrm>
            <a:custGeom>
              <a:avLst/>
              <a:gdLst>
                <a:gd name="T0" fmla="*/ 50 w 50"/>
                <a:gd name="T1" fmla="*/ 26 h 52"/>
                <a:gd name="T2" fmla="*/ 50 w 50"/>
                <a:gd name="T3" fmla="*/ 26 h 52"/>
                <a:gd name="T4" fmla="*/ 48 w 50"/>
                <a:gd name="T5" fmla="*/ 36 h 52"/>
                <a:gd name="T6" fmla="*/ 42 w 50"/>
                <a:gd name="T7" fmla="*/ 44 h 52"/>
                <a:gd name="T8" fmla="*/ 34 w 50"/>
                <a:gd name="T9" fmla="*/ 50 h 52"/>
                <a:gd name="T10" fmla="*/ 24 w 50"/>
                <a:gd name="T11" fmla="*/ 52 h 52"/>
                <a:gd name="T12" fmla="*/ 24 w 50"/>
                <a:gd name="T13" fmla="*/ 52 h 52"/>
                <a:gd name="T14" fmla="*/ 14 w 50"/>
                <a:gd name="T15" fmla="*/ 50 h 52"/>
                <a:gd name="T16" fmla="*/ 6 w 50"/>
                <a:gd name="T17" fmla="*/ 44 h 52"/>
                <a:gd name="T18" fmla="*/ 2 w 50"/>
                <a:gd name="T19" fmla="*/ 36 h 52"/>
                <a:gd name="T20" fmla="*/ 0 w 50"/>
                <a:gd name="T21" fmla="*/ 26 h 52"/>
                <a:gd name="T22" fmla="*/ 0 w 50"/>
                <a:gd name="T23" fmla="*/ 26 h 52"/>
                <a:gd name="T24" fmla="*/ 2 w 50"/>
                <a:gd name="T25" fmla="*/ 16 h 52"/>
                <a:gd name="T26" fmla="*/ 6 w 50"/>
                <a:gd name="T27" fmla="*/ 8 h 52"/>
                <a:gd name="T28" fmla="*/ 14 w 50"/>
                <a:gd name="T29" fmla="*/ 2 h 52"/>
                <a:gd name="T30" fmla="*/ 24 w 50"/>
                <a:gd name="T31" fmla="*/ 0 h 52"/>
                <a:gd name="T32" fmla="*/ 24 w 50"/>
                <a:gd name="T33" fmla="*/ 0 h 52"/>
                <a:gd name="T34" fmla="*/ 34 w 50"/>
                <a:gd name="T35" fmla="*/ 2 h 52"/>
                <a:gd name="T36" fmla="*/ 42 w 50"/>
                <a:gd name="T37" fmla="*/ 8 h 52"/>
                <a:gd name="T38" fmla="*/ 48 w 50"/>
                <a:gd name="T39" fmla="*/ 16 h 52"/>
                <a:gd name="T40" fmla="*/ 50 w 50"/>
                <a:gd name="T41" fmla="*/ 26 h 52"/>
                <a:gd name="T42" fmla="*/ 50 w 50"/>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2">
                  <a:moveTo>
                    <a:pt x="50" y="26"/>
                  </a:moveTo>
                  <a:lnTo>
                    <a:pt x="50" y="26"/>
                  </a:lnTo>
                  <a:lnTo>
                    <a:pt x="48" y="36"/>
                  </a:lnTo>
                  <a:lnTo>
                    <a:pt x="42" y="44"/>
                  </a:lnTo>
                  <a:lnTo>
                    <a:pt x="34" y="50"/>
                  </a:lnTo>
                  <a:lnTo>
                    <a:pt x="24" y="52"/>
                  </a:lnTo>
                  <a:lnTo>
                    <a:pt x="24" y="52"/>
                  </a:lnTo>
                  <a:lnTo>
                    <a:pt x="14" y="50"/>
                  </a:lnTo>
                  <a:lnTo>
                    <a:pt x="6" y="44"/>
                  </a:lnTo>
                  <a:lnTo>
                    <a:pt x="2" y="36"/>
                  </a:lnTo>
                  <a:lnTo>
                    <a:pt x="0" y="26"/>
                  </a:lnTo>
                  <a:lnTo>
                    <a:pt x="0" y="26"/>
                  </a:lnTo>
                  <a:lnTo>
                    <a:pt x="2" y="16"/>
                  </a:lnTo>
                  <a:lnTo>
                    <a:pt x="6" y="8"/>
                  </a:lnTo>
                  <a:lnTo>
                    <a:pt x="14" y="2"/>
                  </a:lnTo>
                  <a:lnTo>
                    <a:pt x="24" y="0"/>
                  </a:lnTo>
                  <a:lnTo>
                    <a:pt x="24" y="0"/>
                  </a:lnTo>
                  <a:lnTo>
                    <a:pt x="34" y="2"/>
                  </a:lnTo>
                  <a:lnTo>
                    <a:pt x="42" y="8"/>
                  </a:lnTo>
                  <a:lnTo>
                    <a:pt x="48" y="16"/>
                  </a:lnTo>
                  <a:lnTo>
                    <a:pt x="50" y="26"/>
                  </a:lnTo>
                  <a:lnTo>
                    <a:pt x="50" y="26"/>
                  </a:lnTo>
                  <a:close/>
                </a:path>
              </a:pathLst>
            </a:custGeom>
            <a:solidFill>
              <a:srgbClr val="00A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0" name="Freeform 641">
              <a:extLst>
                <a:ext uri="{FF2B5EF4-FFF2-40B4-BE49-F238E27FC236}">
                  <a16:creationId xmlns:a16="http://schemas.microsoft.com/office/drawing/2014/main" id="{A255375B-CD41-B880-24FF-145E14527263}"/>
                </a:ext>
              </a:extLst>
            </p:cNvPr>
            <p:cNvSpPr>
              <a:spLocks/>
            </p:cNvSpPr>
            <p:nvPr/>
          </p:nvSpPr>
          <p:spPr bwMode="auto">
            <a:xfrm>
              <a:off x="4134" y="4721"/>
              <a:ext cx="38" cy="38"/>
            </a:xfrm>
            <a:custGeom>
              <a:avLst/>
              <a:gdLst>
                <a:gd name="T0" fmla="*/ 38 w 38"/>
                <a:gd name="T1" fmla="*/ 18 h 38"/>
                <a:gd name="T2" fmla="*/ 38 w 38"/>
                <a:gd name="T3" fmla="*/ 18 h 38"/>
                <a:gd name="T4" fmla="*/ 36 w 38"/>
                <a:gd name="T5" fmla="*/ 26 h 38"/>
                <a:gd name="T6" fmla="*/ 32 w 38"/>
                <a:gd name="T7" fmla="*/ 32 h 38"/>
                <a:gd name="T8" fmla="*/ 26 w 38"/>
                <a:gd name="T9" fmla="*/ 36 h 38"/>
                <a:gd name="T10" fmla="*/ 18 w 38"/>
                <a:gd name="T11" fmla="*/ 38 h 38"/>
                <a:gd name="T12" fmla="*/ 18 w 38"/>
                <a:gd name="T13" fmla="*/ 38 h 38"/>
                <a:gd name="T14" fmla="*/ 12 w 38"/>
                <a:gd name="T15" fmla="*/ 36 h 38"/>
                <a:gd name="T16" fmla="*/ 6 w 38"/>
                <a:gd name="T17" fmla="*/ 32 h 38"/>
                <a:gd name="T18" fmla="*/ 2 w 38"/>
                <a:gd name="T19" fmla="*/ 26 h 38"/>
                <a:gd name="T20" fmla="*/ 0 w 38"/>
                <a:gd name="T21" fmla="*/ 18 h 38"/>
                <a:gd name="T22" fmla="*/ 0 w 38"/>
                <a:gd name="T23" fmla="*/ 18 h 38"/>
                <a:gd name="T24" fmla="*/ 2 w 38"/>
                <a:gd name="T25" fmla="*/ 10 h 38"/>
                <a:gd name="T26" fmla="*/ 6 w 38"/>
                <a:gd name="T27" fmla="*/ 4 h 38"/>
                <a:gd name="T28" fmla="*/ 12 w 38"/>
                <a:gd name="T29" fmla="*/ 0 h 38"/>
                <a:gd name="T30" fmla="*/ 18 w 38"/>
                <a:gd name="T31" fmla="*/ 0 h 38"/>
                <a:gd name="T32" fmla="*/ 18 w 38"/>
                <a:gd name="T33" fmla="*/ 0 h 38"/>
                <a:gd name="T34" fmla="*/ 26 w 38"/>
                <a:gd name="T35" fmla="*/ 0 h 38"/>
                <a:gd name="T36" fmla="*/ 32 w 38"/>
                <a:gd name="T37" fmla="*/ 4 h 38"/>
                <a:gd name="T38" fmla="*/ 36 w 38"/>
                <a:gd name="T39" fmla="*/ 10 h 38"/>
                <a:gd name="T40" fmla="*/ 38 w 38"/>
                <a:gd name="T41" fmla="*/ 18 h 38"/>
                <a:gd name="T42" fmla="*/ 38 w 38"/>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8" y="18"/>
                  </a:moveTo>
                  <a:lnTo>
                    <a:pt x="38" y="18"/>
                  </a:lnTo>
                  <a:lnTo>
                    <a:pt x="36" y="26"/>
                  </a:lnTo>
                  <a:lnTo>
                    <a:pt x="32" y="32"/>
                  </a:lnTo>
                  <a:lnTo>
                    <a:pt x="26" y="36"/>
                  </a:lnTo>
                  <a:lnTo>
                    <a:pt x="18" y="38"/>
                  </a:lnTo>
                  <a:lnTo>
                    <a:pt x="18" y="38"/>
                  </a:lnTo>
                  <a:lnTo>
                    <a:pt x="12" y="36"/>
                  </a:lnTo>
                  <a:lnTo>
                    <a:pt x="6" y="32"/>
                  </a:lnTo>
                  <a:lnTo>
                    <a:pt x="2" y="26"/>
                  </a:lnTo>
                  <a:lnTo>
                    <a:pt x="0" y="18"/>
                  </a:lnTo>
                  <a:lnTo>
                    <a:pt x="0" y="18"/>
                  </a:lnTo>
                  <a:lnTo>
                    <a:pt x="2" y="10"/>
                  </a:lnTo>
                  <a:lnTo>
                    <a:pt x="6" y="4"/>
                  </a:lnTo>
                  <a:lnTo>
                    <a:pt x="12" y="0"/>
                  </a:lnTo>
                  <a:lnTo>
                    <a:pt x="18" y="0"/>
                  </a:lnTo>
                  <a:lnTo>
                    <a:pt x="18" y="0"/>
                  </a:lnTo>
                  <a:lnTo>
                    <a:pt x="26" y="0"/>
                  </a:lnTo>
                  <a:lnTo>
                    <a:pt x="32" y="4"/>
                  </a:lnTo>
                  <a:lnTo>
                    <a:pt x="36" y="10"/>
                  </a:lnTo>
                  <a:lnTo>
                    <a:pt x="38" y="18"/>
                  </a:lnTo>
                  <a:lnTo>
                    <a:pt x="38"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1" name="Freeform 642">
              <a:extLst>
                <a:ext uri="{FF2B5EF4-FFF2-40B4-BE49-F238E27FC236}">
                  <a16:creationId xmlns:a16="http://schemas.microsoft.com/office/drawing/2014/main" id="{60B1659A-9417-5629-66D5-6C682EF35AB8}"/>
                </a:ext>
              </a:extLst>
            </p:cNvPr>
            <p:cNvSpPr>
              <a:spLocks/>
            </p:cNvSpPr>
            <p:nvPr/>
          </p:nvSpPr>
          <p:spPr bwMode="auto">
            <a:xfrm>
              <a:off x="4186" y="4777"/>
              <a:ext cx="40" cy="38"/>
            </a:xfrm>
            <a:custGeom>
              <a:avLst/>
              <a:gdLst>
                <a:gd name="T0" fmla="*/ 40 w 40"/>
                <a:gd name="T1" fmla="*/ 18 h 38"/>
                <a:gd name="T2" fmla="*/ 40 w 40"/>
                <a:gd name="T3" fmla="*/ 18 h 38"/>
                <a:gd name="T4" fmla="*/ 38 w 40"/>
                <a:gd name="T5" fmla="*/ 26 h 38"/>
                <a:gd name="T6" fmla="*/ 34 w 40"/>
                <a:gd name="T7" fmla="*/ 32 h 38"/>
                <a:gd name="T8" fmla="*/ 28 w 40"/>
                <a:gd name="T9" fmla="*/ 36 h 38"/>
                <a:gd name="T10" fmla="*/ 20 w 40"/>
                <a:gd name="T11" fmla="*/ 38 h 38"/>
                <a:gd name="T12" fmla="*/ 20 w 40"/>
                <a:gd name="T13" fmla="*/ 38 h 38"/>
                <a:gd name="T14" fmla="*/ 12 w 40"/>
                <a:gd name="T15" fmla="*/ 36 h 38"/>
                <a:gd name="T16" fmla="*/ 6 w 40"/>
                <a:gd name="T17" fmla="*/ 32 h 38"/>
                <a:gd name="T18" fmla="*/ 2 w 40"/>
                <a:gd name="T19" fmla="*/ 26 h 38"/>
                <a:gd name="T20" fmla="*/ 0 w 40"/>
                <a:gd name="T21" fmla="*/ 18 h 38"/>
                <a:gd name="T22" fmla="*/ 0 w 40"/>
                <a:gd name="T23" fmla="*/ 18 h 38"/>
                <a:gd name="T24" fmla="*/ 2 w 40"/>
                <a:gd name="T25" fmla="*/ 12 h 38"/>
                <a:gd name="T26" fmla="*/ 6 w 40"/>
                <a:gd name="T27" fmla="*/ 6 h 38"/>
                <a:gd name="T28" fmla="*/ 12 w 40"/>
                <a:gd name="T29" fmla="*/ 2 h 38"/>
                <a:gd name="T30" fmla="*/ 20 w 40"/>
                <a:gd name="T31" fmla="*/ 0 h 38"/>
                <a:gd name="T32" fmla="*/ 20 w 40"/>
                <a:gd name="T33" fmla="*/ 0 h 38"/>
                <a:gd name="T34" fmla="*/ 28 w 40"/>
                <a:gd name="T35" fmla="*/ 2 h 38"/>
                <a:gd name="T36" fmla="*/ 34 w 40"/>
                <a:gd name="T37" fmla="*/ 6 h 38"/>
                <a:gd name="T38" fmla="*/ 38 w 40"/>
                <a:gd name="T39" fmla="*/ 12 h 38"/>
                <a:gd name="T40" fmla="*/ 40 w 40"/>
                <a:gd name="T41" fmla="*/ 18 h 38"/>
                <a:gd name="T42" fmla="*/ 40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40" y="18"/>
                  </a:moveTo>
                  <a:lnTo>
                    <a:pt x="40" y="18"/>
                  </a:lnTo>
                  <a:lnTo>
                    <a:pt x="38" y="26"/>
                  </a:lnTo>
                  <a:lnTo>
                    <a:pt x="34" y="32"/>
                  </a:lnTo>
                  <a:lnTo>
                    <a:pt x="28" y="36"/>
                  </a:lnTo>
                  <a:lnTo>
                    <a:pt x="20" y="38"/>
                  </a:lnTo>
                  <a:lnTo>
                    <a:pt x="20" y="38"/>
                  </a:lnTo>
                  <a:lnTo>
                    <a:pt x="12" y="36"/>
                  </a:lnTo>
                  <a:lnTo>
                    <a:pt x="6" y="32"/>
                  </a:lnTo>
                  <a:lnTo>
                    <a:pt x="2" y="26"/>
                  </a:lnTo>
                  <a:lnTo>
                    <a:pt x="0" y="18"/>
                  </a:lnTo>
                  <a:lnTo>
                    <a:pt x="0" y="18"/>
                  </a:lnTo>
                  <a:lnTo>
                    <a:pt x="2" y="12"/>
                  </a:lnTo>
                  <a:lnTo>
                    <a:pt x="6" y="6"/>
                  </a:lnTo>
                  <a:lnTo>
                    <a:pt x="12" y="2"/>
                  </a:lnTo>
                  <a:lnTo>
                    <a:pt x="20" y="0"/>
                  </a:lnTo>
                  <a:lnTo>
                    <a:pt x="20" y="0"/>
                  </a:lnTo>
                  <a:lnTo>
                    <a:pt x="28" y="2"/>
                  </a:lnTo>
                  <a:lnTo>
                    <a:pt x="34" y="6"/>
                  </a:lnTo>
                  <a:lnTo>
                    <a:pt x="38" y="12"/>
                  </a:lnTo>
                  <a:lnTo>
                    <a:pt x="40" y="18"/>
                  </a:lnTo>
                  <a:lnTo>
                    <a:pt x="40"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2" name="Freeform 643">
              <a:extLst>
                <a:ext uri="{FF2B5EF4-FFF2-40B4-BE49-F238E27FC236}">
                  <a16:creationId xmlns:a16="http://schemas.microsoft.com/office/drawing/2014/main" id="{CFFA40A8-F85C-9393-4A48-449DD77ED951}"/>
                </a:ext>
              </a:extLst>
            </p:cNvPr>
            <p:cNvSpPr>
              <a:spLocks/>
            </p:cNvSpPr>
            <p:nvPr/>
          </p:nvSpPr>
          <p:spPr bwMode="auto">
            <a:xfrm>
              <a:off x="4422" y="4701"/>
              <a:ext cx="40" cy="40"/>
            </a:xfrm>
            <a:custGeom>
              <a:avLst/>
              <a:gdLst>
                <a:gd name="T0" fmla="*/ 40 w 40"/>
                <a:gd name="T1" fmla="*/ 20 h 40"/>
                <a:gd name="T2" fmla="*/ 40 w 40"/>
                <a:gd name="T3" fmla="*/ 20 h 40"/>
                <a:gd name="T4" fmla="*/ 38 w 40"/>
                <a:gd name="T5" fmla="*/ 28 h 40"/>
                <a:gd name="T6" fmla="*/ 34 w 40"/>
                <a:gd name="T7" fmla="*/ 34 h 40"/>
                <a:gd name="T8" fmla="*/ 28 w 40"/>
                <a:gd name="T9" fmla="*/ 38 h 40"/>
                <a:gd name="T10" fmla="*/ 20 w 40"/>
                <a:gd name="T11" fmla="*/ 40 h 40"/>
                <a:gd name="T12" fmla="*/ 20 w 40"/>
                <a:gd name="T13" fmla="*/ 40 h 40"/>
                <a:gd name="T14" fmla="*/ 12 w 40"/>
                <a:gd name="T15" fmla="*/ 38 h 40"/>
                <a:gd name="T16" fmla="*/ 6 w 40"/>
                <a:gd name="T17" fmla="*/ 34 h 40"/>
                <a:gd name="T18" fmla="*/ 2 w 40"/>
                <a:gd name="T19" fmla="*/ 28 h 40"/>
                <a:gd name="T20" fmla="*/ 0 w 40"/>
                <a:gd name="T21" fmla="*/ 20 h 40"/>
                <a:gd name="T22" fmla="*/ 0 w 40"/>
                <a:gd name="T23" fmla="*/ 20 h 40"/>
                <a:gd name="T24" fmla="*/ 2 w 40"/>
                <a:gd name="T25" fmla="*/ 12 h 40"/>
                <a:gd name="T26" fmla="*/ 6 w 40"/>
                <a:gd name="T27" fmla="*/ 6 h 40"/>
                <a:gd name="T28" fmla="*/ 12 w 40"/>
                <a:gd name="T29" fmla="*/ 2 h 40"/>
                <a:gd name="T30" fmla="*/ 20 w 40"/>
                <a:gd name="T31" fmla="*/ 0 h 40"/>
                <a:gd name="T32" fmla="*/ 20 w 40"/>
                <a:gd name="T33" fmla="*/ 0 h 40"/>
                <a:gd name="T34" fmla="*/ 28 w 40"/>
                <a:gd name="T35" fmla="*/ 2 h 40"/>
                <a:gd name="T36" fmla="*/ 34 w 40"/>
                <a:gd name="T37" fmla="*/ 6 h 40"/>
                <a:gd name="T38" fmla="*/ 38 w 40"/>
                <a:gd name="T39" fmla="*/ 12 h 40"/>
                <a:gd name="T40" fmla="*/ 40 w 40"/>
                <a:gd name="T41" fmla="*/ 20 h 40"/>
                <a:gd name="T42" fmla="*/ 40 w 40"/>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0">
                  <a:moveTo>
                    <a:pt x="40" y="20"/>
                  </a:moveTo>
                  <a:lnTo>
                    <a:pt x="40" y="20"/>
                  </a:lnTo>
                  <a:lnTo>
                    <a:pt x="38" y="28"/>
                  </a:lnTo>
                  <a:lnTo>
                    <a:pt x="34" y="34"/>
                  </a:lnTo>
                  <a:lnTo>
                    <a:pt x="28" y="38"/>
                  </a:lnTo>
                  <a:lnTo>
                    <a:pt x="20" y="40"/>
                  </a:lnTo>
                  <a:lnTo>
                    <a:pt x="20" y="40"/>
                  </a:lnTo>
                  <a:lnTo>
                    <a:pt x="12" y="38"/>
                  </a:lnTo>
                  <a:lnTo>
                    <a:pt x="6" y="34"/>
                  </a:lnTo>
                  <a:lnTo>
                    <a:pt x="2" y="28"/>
                  </a:lnTo>
                  <a:lnTo>
                    <a:pt x="0" y="20"/>
                  </a:lnTo>
                  <a:lnTo>
                    <a:pt x="0" y="20"/>
                  </a:lnTo>
                  <a:lnTo>
                    <a:pt x="2" y="12"/>
                  </a:lnTo>
                  <a:lnTo>
                    <a:pt x="6" y="6"/>
                  </a:lnTo>
                  <a:lnTo>
                    <a:pt x="12" y="2"/>
                  </a:lnTo>
                  <a:lnTo>
                    <a:pt x="20" y="0"/>
                  </a:lnTo>
                  <a:lnTo>
                    <a:pt x="20" y="0"/>
                  </a:lnTo>
                  <a:lnTo>
                    <a:pt x="28" y="2"/>
                  </a:lnTo>
                  <a:lnTo>
                    <a:pt x="34" y="6"/>
                  </a:lnTo>
                  <a:lnTo>
                    <a:pt x="38" y="12"/>
                  </a:lnTo>
                  <a:lnTo>
                    <a:pt x="40" y="20"/>
                  </a:lnTo>
                  <a:lnTo>
                    <a:pt x="40" y="20"/>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3" name="Freeform 644">
              <a:extLst>
                <a:ext uri="{FF2B5EF4-FFF2-40B4-BE49-F238E27FC236}">
                  <a16:creationId xmlns:a16="http://schemas.microsoft.com/office/drawing/2014/main" id="{5F1AA79D-049D-EBA5-ADDC-9C8E616156BB}"/>
                </a:ext>
              </a:extLst>
            </p:cNvPr>
            <p:cNvSpPr>
              <a:spLocks/>
            </p:cNvSpPr>
            <p:nvPr/>
          </p:nvSpPr>
          <p:spPr bwMode="auto">
            <a:xfrm>
              <a:off x="4490" y="4545"/>
              <a:ext cx="40" cy="38"/>
            </a:xfrm>
            <a:custGeom>
              <a:avLst/>
              <a:gdLst>
                <a:gd name="T0" fmla="*/ 40 w 40"/>
                <a:gd name="T1" fmla="*/ 18 h 38"/>
                <a:gd name="T2" fmla="*/ 40 w 40"/>
                <a:gd name="T3" fmla="*/ 18 h 38"/>
                <a:gd name="T4" fmla="*/ 38 w 40"/>
                <a:gd name="T5" fmla="*/ 26 h 38"/>
                <a:gd name="T6" fmla="*/ 34 w 40"/>
                <a:gd name="T7" fmla="*/ 32 h 38"/>
                <a:gd name="T8" fmla="*/ 28 w 40"/>
                <a:gd name="T9" fmla="*/ 36 h 38"/>
                <a:gd name="T10" fmla="*/ 20 w 40"/>
                <a:gd name="T11" fmla="*/ 38 h 38"/>
                <a:gd name="T12" fmla="*/ 20 w 40"/>
                <a:gd name="T13" fmla="*/ 38 h 38"/>
                <a:gd name="T14" fmla="*/ 12 w 40"/>
                <a:gd name="T15" fmla="*/ 36 h 38"/>
                <a:gd name="T16" fmla="*/ 6 w 40"/>
                <a:gd name="T17" fmla="*/ 32 h 38"/>
                <a:gd name="T18" fmla="*/ 2 w 40"/>
                <a:gd name="T19" fmla="*/ 26 h 38"/>
                <a:gd name="T20" fmla="*/ 0 w 40"/>
                <a:gd name="T21" fmla="*/ 18 h 38"/>
                <a:gd name="T22" fmla="*/ 0 w 40"/>
                <a:gd name="T23" fmla="*/ 18 h 38"/>
                <a:gd name="T24" fmla="*/ 2 w 40"/>
                <a:gd name="T25" fmla="*/ 12 h 38"/>
                <a:gd name="T26" fmla="*/ 6 w 40"/>
                <a:gd name="T27" fmla="*/ 6 h 38"/>
                <a:gd name="T28" fmla="*/ 12 w 40"/>
                <a:gd name="T29" fmla="*/ 2 h 38"/>
                <a:gd name="T30" fmla="*/ 20 w 40"/>
                <a:gd name="T31" fmla="*/ 0 h 38"/>
                <a:gd name="T32" fmla="*/ 20 w 40"/>
                <a:gd name="T33" fmla="*/ 0 h 38"/>
                <a:gd name="T34" fmla="*/ 28 w 40"/>
                <a:gd name="T35" fmla="*/ 2 h 38"/>
                <a:gd name="T36" fmla="*/ 34 w 40"/>
                <a:gd name="T37" fmla="*/ 6 h 38"/>
                <a:gd name="T38" fmla="*/ 38 w 40"/>
                <a:gd name="T39" fmla="*/ 12 h 38"/>
                <a:gd name="T40" fmla="*/ 40 w 40"/>
                <a:gd name="T41" fmla="*/ 18 h 38"/>
                <a:gd name="T42" fmla="*/ 40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40" y="18"/>
                  </a:moveTo>
                  <a:lnTo>
                    <a:pt x="40" y="18"/>
                  </a:lnTo>
                  <a:lnTo>
                    <a:pt x="38" y="26"/>
                  </a:lnTo>
                  <a:lnTo>
                    <a:pt x="34" y="32"/>
                  </a:lnTo>
                  <a:lnTo>
                    <a:pt x="28" y="36"/>
                  </a:lnTo>
                  <a:lnTo>
                    <a:pt x="20" y="38"/>
                  </a:lnTo>
                  <a:lnTo>
                    <a:pt x="20" y="38"/>
                  </a:lnTo>
                  <a:lnTo>
                    <a:pt x="12" y="36"/>
                  </a:lnTo>
                  <a:lnTo>
                    <a:pt x="6" y="32"/>
                  </a:lnTo>
                  <a:lnTo>
                    <a:pt x="2" y="26"/>
                  </a:lnTo>
                  <a:lnTo>
                    <a:pt x="0" y="18"/>
                  </a:lnTo>
                  <a:lnTo>
                    <a:pt x="0" y="18"/>
                  </a:lnTo>
                  <a:lnTo>
                    <a:pt x="2" y="12"/>
                  </a:lnTo>
                  <a:lnTo>
                    <a:pt x="6" y="6"/>
                  </a:lnTo>
                  <a:lnTo>
                    <a:pt x="12" y="2"/>
                  </a:lnTo>
                  <a:lnTo>
                    <a:pt x="20" y="0"/>
                  </a:lnTo>
                  <a:lnTo>
                    <a:pt x="20" y="0"/>
                  </a:lnTo>
                  <a:lnTo>
                    <a:pt x="28" y="2"/>
                  </a:lnTo>
                  <a:lnTo>
                    <a:pt x="34" y="6"/>
                  </a:lnTo>
                  <a:lnTo>
                    <a:pt x="38" y="12"/>
                  </a:lnTo>
                  <a:lnTo>
                    <a:pt x="40" y="18"/>
                  </a:lnTo>
                  <a:lnTo>
                    <a:pt x="40"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4" name="Freeform 645">
              <a:extLst>
                <a:ext uri="{FF2B5EF4-FFF2-40B4-BE49-F238E27FC236}">
                  <a16:creationId xmlns:a16="http://schemas.microsoft.com/office/drawing/2014/main" id="{45D03568-828C-A89C-EA5C-CE791B2B7102}"/>
                </a:ext>
              </a:extLst>
            </p:cNvPr>
            <p:cNvSpPr>
              <a:spLocks/>
            </p:cNvSpPr>
            <p:nvPr/>
          </p:nvSpPr>
          <p:spPr bwMode="auto">
            <a:xfrm>
              <a:off x="4556" y="4701"/>
              <a:ext cx="38" cy="38"/>
            </a:xfrm>
            <a:custGeom>
              <a:avLst/>
              <a:gdLst>
                <a:gd name="T0" fmla="*/ 38 w 38"/>
                <a:gd name="T1" fmla="*/ 18 h 38"/>
                <a:gd name="T2" fmla="*/ 38 w 38"/>
                <a:gd name="T3" fmla="*/ 18 h 38"/>
                <a:gd name="T4" fmla="*/ 36 w 38"/>
                <a:gd name="T5" fmla="*/ 26 h 38"/>
                <a:gd name="T6" fmla="*/ 32 w 38"/>
                <a:gd name="T7" fmla="*/ 32 h 38"/>
                <a:gd name="T8" fmla="*/ 26 w 38"/>
                <a:gd name="T9" fmla="*/ 36 h 38"/>
                <a:gd name="T10" fmla="*/ 20 w 38"/>
                <a:gd name="T11" fmla="*/ 38 h 38"/>
                <a:gd name="T12" fmla="*/ 20 w 38"/>
                <a:gd name="T13" fmla="*/ 38 h 38"/>
                <a:gd name="T14" fmla="*/ 12 w 38"/>
                <a:gd name="T15" fmla="*/ 36 h 38"/>
                <a:gd name="T16" fmla="*/ 6 w 38"/>
                <a:gd name="T17" fmla="*/ 32 h 38"/>
                <a:gd name="T18" fmla="*/ 2 w 38"/>
                <a:gd name="T19" fmla="*/ 26 h 38"/>
                <a:gd name="T20" fmla="*/ 0 w 38"/>
                <a:gd name="T21" fmla="*/ 18 h 38"/>
                <a:gd name="T22" fmla="*/ 0 w 38"/>
                <a:gd name="T23" fmla="*/ 18 h 38"/>
                <a:gd name="T24" fmla="*/ 2 w 38"/>
                <a:gd name="T25" fmla="*/ 12 h 38"/>
                <a:gd name="T26" fmla="*/ 6 w 38"/>
                <a:gd name="T27" fmla="*/ 6 h 38"/>
                <a:gd name="T28" fmla="*/ 12 w 38"/>
                <a:gd name="T29" fmla="*/ 2 h 38"/>
                <a:gd name="T30" fmla="*/ 20 w 38"/>
                <a:gd name="T31" fmla="*/ 0 h 38"/>
                <a:gd name="T32" fmla="*/ 20 w 38"/>
                <a:gd name="T33" fmla="*/ 0 h 38"/>
                <a:gd name="T34" fmla="*/ 26 w 38"/>
                <a:gd name="T35" fmla="*/ 2 h 38"/>
                <a:gd name="T36" fmla="*/ 32 w 38"/>
                <a:gd name="T37" fmla="*/ 6 h 38"/>
                <a:gd name="T38" fmla="*/ 36 w 38"/>
                <a:gd name="T39" fmla="*/ 12 h 38"/>
                <a:gd name="T40" fmla="*/ 38 w 38"/>
                <a:gd name="T41" fmla="*/ 18 h 38"/>
                <a:gd name="T42" fmla="*/ 38 w 38"/>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8" y="18"/>
                  </a:moveTo>
                  <a:lnTo>
                    <a:pt x="38" y="18"/>
                  </a:lnTo>
                  <a:lnTo>
                    <a:pt x="36" y="26"/>
                  </a:lnTo>
                  <a:lnTo>
                    <a:pt x="32" y="32"/>
                  </a:lnTo>
                  <a:lnTo>
                    <a:pt x="26" y="36"/>
                  </a:lnTo>
                  <a:lnTo>
                    <a:pt x="20" y="38"/>
                  </a:lnTo>
                  <a:lnTo>
                    <a:pt x="20" y="38"/>
                  </a:lnTo>
                  <a:lnTo>
                    <a:pt x="12" y="36"/>
                  </a:lnTo>
                  <a:lnTo>
                    <a:pt x="6" y="32"/>
                  </a:lnTo>
                  <a:lnTo>
                    <a:pt x="2" y="26"/>
                  </a:lnTo>
                  <a:lnTo>
                    <a:pt x="0" y="18"/>
                  </a:lnTo>
                  <a:lnTo>
                    <a:pt x="0" y="18"/>
                  </a:lnTo>
                  <a:lnTo>
                    <a:pt x="2" y="12"/>
                  </a:lnTo>
                  <a:lnTo>
                    <a:pt x="6" y="6"/>
                  </a:lnTo>
                  <a:lnTo>
                    <a:pt x="12" y="2"/>
                  </a:lnTo>
                  <a:lnTo>
                    <a:pt x="20" y="0"/>
                  </a:lnTo>
                  <a:lnTo>
                    <a:pt x="20" y="0"/>
                  </a:lnTo>
                  <a:lnTo>
                    <a:pt x="26" y="2"/>
                  </a:lnTo>
                  <a:lnTo>
                    <a:pt x="32" y="6"/>
                  </a:lnTo>
                  <a:lnTo>
                    <a:pt x="36" y="12"/>
                  </a:lnTo>
                  <a:lnTo>
                    <a:pt x="38" y="18"/>
                  </a:lnTo>
                  <a:lnTo>
                    <a:pt x="38"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5" name="Freeform 646">
              <a:extLst>
                <a:ext uri="{FF2B5EF4-FFF2-40B4-BE49-F238E27FC236}">
                  <a16:creationId xmlns:a16="http://schemas.microsoft.com/office/drawing/2014/main" id="{CF2EC31A-93F7-33CA-8392-81AB7CEAA58D}"/>
                </a:ext>
              </a:extLst>
            </p:cNvPr>
            <p:cNvSpPr>
              <a:spLocks/>
            </p:cNvSpPr>
            <p:nvPr/>
          </p:nvSpPr>
          <p:spPr bwMode="auto">
            <a:xfrm>
              <a:off x="4626" y="4543"/>
              <a:ext cx="38" cy="38"/>
            </a:xfrm>
            <a:custGeom>
              <a:avLst/>
              <a:gdLst>
                <a:gd name="T0" fmla="*/ 38 w 38"/>
                <a:gd name="T1" fmla="*/ 20 h 38"/>
                <a:gd name="T2" fmla="*/ 38 w 38"/>
                <a:gd name="T3" fmla="*/ 20 h 38"/>
                <a:gd name="T4" fmla="*/ 36 w 38"/>
                <a:gd name="T5" fmla="*/ 26 h 38"/>
                <a:gd name="T6" fmla="*/ 32 w 38"/>
                <a:gd name="T7" fmla="*/ 32 h 38"/>
                <a:gd name="T8" fmla="*/ 26 w 38"/>
                <a:gd name="T9" fmla="*/ 36 h 38"/>
                <a:gd name="T10" fmla="*/ 18 w 38"/>
                <a:gd name="T11" fmla="*/ 38 h 38"/>
                <a:gd name="T12" fmla="*/ 18 w 38"/>
                <a:gd name="T13" fmla="*/ 38 h 38"/>
                <a:gd name="T14" fmla="*/ 12 w 38"/>
                <a:gd name="T15" fmla="*/ 36 h 38"/>
                <a:gd name="T16" fmla="*/ 6 w 38"/>
                <a:gd name="T17" fmla="*/ 32 h 38"/>
                <a:gd name="T18" fmla="*/ 2 w 38"/>
                <a:gd name="T19" fmla="*/ 26 h 38"/>
                <a:gd name="T20" fmla="*/ 0 w 38"/>
                <a:gd name="T21" fmla="*/ 20 h 38"/>
                <a:gd name="T22" fmla="*/ 0 w 38"/>
                <a:gd name="T23" fmla="*/ 20 h 38"/>
                <a:gd name="T24" fmla="*/ 2 w 38"/>
                <a:gd name="T25" fmla="*/ 12 h 38"/>
                <a:gd name="T26" fmla="*/ 6 w 38"/>
                <a:gd name="T27" fmla="*/ 6 h 38"/>
                <a:gd name="T28" fmla="*/ 12 w 38"/>
                <a:gd name="T29" fmla="*/ 2 h 38"/>
                <a:gd name="T30" fmla="*/ 18 w 38"/>
                <a:gd name="T31" fmla="*/ 0 h 38"/>
                <a:gd name="T32" fmla="*/ 18 w 38"/>
                <a:gd name="T33" fmla="*/ 0 h 38"/>
                <a:gd name="T34" fmla="*/ 26 w 38"/>
                <a:gd name="T35" fmla="*/ 2 h 38"/>
                <a:gd name="T36" fmla="*/ 32 w 38"/>
                <a:gd name="T37" fmla="*/ 6 h 38"/>
                <a:gd name="T38" fmla="*/ 36 w 38"/>
                <a:gd name="T39" fmla="*/ 12 h 38"/>
                <a:gd name="T40" fmla="*/ 38 w 38"/>
                <a:gd name="T41" fmla="*/ 20 h 38"/>
                <a:gd name="T42" fmla="*/ 38 w 38"/>
                <a:gd name="T4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8" y="20"/>
                  </a:moveTo>
                  <a:lnTo>
                    <a:pt x="38" y="20"/>
                  </a:lnTo>
                  <a:lnTo>
                    <a:pt x="36" y="26"/>
                  </a:lnTo>
                  <a:lnTo>
                    <a:pt x="32" y="32"/>
                  </a:lnTo>
                  <a:lnTo>
                    <a:pt x="26" y="36"/>
                  </a:lnTo>
                  <a:lnTo>
                    <a:pt x="18" y="38"/>
                  </a:lnTo>
                  <a:lnTo>
                    <a:pt x="18" y="38"/>
                  </a:lnTo>
                  <a:lnTo>
                    <a:pt x="12" y="36"/>
                  </a:lnTo>
                  <a:lnTo>
                    <a:pt x="6" y="32"/>
                  </a:lnTo>
                  <a:lnTo>
                    <a:pt x="2" y="26"/>
                  </a:lnTo>
                  <a:lnTo>
                    <a:pt x="0" y="20"/>
                  </a:lnTo>
                  <a:lnTo>
                    <a:pt x="0" y="20"/>
                  </a:lnTo>
                  <a:lnTo>
                    <a:pt x="2" y="12"/>
                  </a:lnTo>
                  <a:lnTo>
                    <a:pt x="6" y="6"/>
                  </a:lnTo>
                  <a:lnTo>
                    <a:pt x="12" y="2"/>
                  </a:lnTo>
                  <a:lnTo>
                    <a:pt x="18" y="0"/>
                  </a:lnTo>
                  <a:lnTo>
                    <a:pt x="18" y="0"/>
                  </a:lnTo>
                  <a:lnTo>
                    <a:pt x="26" y="2"/>
                  </a:lnTo>
                  <a:lnTo>
                    <a:pt x="32" y="6"/>
                  </a:lnTo>
                  <a:lnTo>
                    <a:pt x="36" y="12"/>
                  </a:lnTo>
                  <a:lnTo>
                    <a:pt x="38" y="20"/>
                  </a:lnTo>
                  <a:lnTo>
                    <a:pt x="38" y="20"/>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6" name="Freeform 647">
              <a:extLst>
                <a:ext uri="{FF2B5EF4-FFF2-40B4-BE49-F238E27FC236}">
                  <a16:creationId xmlns:a16="http://schemas.microsoft.com/office/drawing/2014/main" id="{8130DA13-5E2F-3891-16AE-5E5559B35701}"/>
                </a:ext>
              </a:extLst>
            </p:cNvPr>
            <p:cNvSpPr>
              <a:spLocks/>
            </p:cNvSpPr>
            <p:nvPr/>
          </p:nvSpPr>
          <p:spPr bwMode="auto">
            <a:xfrm>
              <a:off x="4770" y="4579"/>
              <a:ext cx="38" cy="38"/>
            </a:xfrm>
            <a:custGeom>
              <a:avLst/>
              <a:gdLst>
                <a:gd name="T0" fmla="*/ 38 w 38"/>
                <a:gd name="T1" fmla="*/ 20 h 38"/>
                <a:gd name="T2" fmla="*/ 38 w 38"/>
                <a:gd name="T3" fmla="*/ 20 h 38"/>
                <a:gd name="T4" fmla="*/ 36 w 38"/>
                <a:gd name="T5" fmla="*/ 26 h 38"/>
                <a:gd name="T6" fmla="*/ 32 w 38"/>
                <a:gd name="T7" fmla="*/ 32 h 38"/>
                <a:gd name="T8" fmla="*/ 26 w 38"/>
                <a:gd name="T9" fmla="*/ 36 h 38"/>
                <a:gd name="T10" fmla="*/ 18 w 38"/>
                <a:gd name="T11" fmla="*/ 38 h 38"/>
                <a:gd name="T12" fmla="*/ 18 w 38"/>
                <a:gd name="T13" fmla="*/ 38 h 38"/>
                <a:gd name="T14" fmla="*/ 12 w 38"/>
                <a:gd name="T15" fmla="*/ 36 h 38"/>
                <a:gd name="T16" fmla="*/ 6 w 38"/>
                <a:gd name="T17" fmla="*/ 32 h 38"/>
                <a:gd name="T18" fmla="*/ 2 w 38"/>
                <a:gd name="T19" fmla="*/ 26 h 38"/>
                <a:gd name="T20" fmla="*/ 0 w 38"/>
                <a:gd name="T21" fmla="*/ 20 h 38"/>
                <a:gd name="T22" fmla="*/ 0 w 38"/>
                <a:gd name="T23" fmla="*/ 20 h 38"/>
                <a:gd name="T24" fmla="*/ 2 w 38"/>
                <a:gd name="T25" fmla="*/ 12 h 38"/>
                <a:gd name="T26" fmla="*/ 6 w 38"/>
                <a:gd name="T27" fmla="*/ 6 h 38"/>
                <a:gd name="T28" fmla="*/ 12 w 38"/>
                <a:gd name="T29" fmla="*/ 2 h 38"/>
                <a:gd name="T30" fmla="*/ 18 w 38"/>
                <a:gd name="T31" fmla="*/ 0 h 38"/>
                <a:gd name="T32" fmla="*/ 18 w 38"/>
                <a:gd name="T33" fmla="*/ 0 h 38"/>
                <a:gd name="T34" fmla="*/ 26 w 38"/>
                <a:gd name="T35" fmla="*/ 2 h 38"/>
                <a:gd name="T36" fmla="*/ 32 w 38"/>
                <a:gd name="T37" fmla="*/ 6 h 38"/>
                <a:gd name="T38" fmla="*/ 36 w 38"/>
                <a:gd name="T39" fmla="*/ 12 h 38"/>
                <a:gd name="T40" fmla="*/ 38 w 38"/>
                <a:gd name="T41" fmla="*/ 20 h 38"/>
                <a:gd name="T42" fmla="*/ 38 w 38"/>
                <a:gd name="T4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8" y="20"/>
                  </a:moveTo>
                  <a:lnTo>
                    <a:pt x="38" y="20"/>
                  </a:lnTo>
                  <a:lnTo>
                    <a:pt x="36" y="26"/>
                  </a:lnTo>
                  <a:lnTo>
                    <a:pt x="32" y="32"/>
                  </a:lnTo>
                  <a:lnTo>
                    <a:pt x="26" y="36"/>
                  </a:lnTo>
                  <a:lnTo>
                    <a:pt x="18" y="38"/>
                  </a:lnTo>
                  <a:lnTo>
                    <a:pt x="18" y="38"/>
                  </a:lnTo>
                  <a:lnTo>
                    <a:pt x="12" y="36"/>
                  </a:lnTo>
                  <a:lnTo>
                    <a:pt x="6" y="32"/>
                  </a:lnTo>
                  <a:lnTo>
                    <a:pt x="2" y="26"/>
                  </a:lnTo>
                  <a:lnTo>
                    <a:pt x="0" y="20"/>
                  </a:lnTo>
                  <a:lnTo>
                    <a:pt x="0" y="20"/>
                  </a:lnTo>
                  <a:lnTo>
                    <a:pt x="2" y="12"/>
                  </a:lnTo>
                  <a:lnTo>
                    <a:pt x="6" y="6"/>
                  </a:lnTo>
                  <a:lnTo>
                    <a:pt x="12" y="2"/>
                  </a:lnTo>
                  <a:lnTo>
                    <a:pt x="18" y="0"/>
                  </a:lnTo>
                  <a:lnTo>
                    <a:pt x="18" y="0"/>
                  </a:lnTo>
                  <a:lnTo>
                    <a:pt x="26" y="2"/>
                  </a:lnTo>
                  <a:lnTo>
                    <a:pt x="32" y="6"/>
                  </a:lnTo>
                  <a:lnTo>
                    <a:pt x="36" y="12"/>
                  </a:lnTo>
                  <a:lnTo>
                    <a:pt x="38" y="20"/>
                  </a:lnTo>
                  <a:lnTo>
                    <a:pt x="38" y="20"/>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7" name="Freeform 648">
              <a:extLst>
                <a:ext uri="{FF2B5EF4-FFF2-40B4-BE49-F238E27FC236}">
                  <a16:creationId xmlns:a16="http://schemas.microsoft.com/office/drawing/2014/main" id="{5E87FFF8-7C5F-D4A7-9538-743A38B896A3}"/>
                </a:ext>
              </a:extLst>
            </p:cNvPr>
            <p:cNvSpPr>
              <a:spLocks/>
            </p:cNvSpPr>
            <p:nvPr/>
          </p:nvSpPr>
          <p:spPr bwMode="auto">
            <a:xfrm>
              <a:off x="4814" y="4557"/>
              <a:ext cx="38" cy="38"/>
            </a:xfrm>
            <a:custGeom>
              <a:avLst/>
              <a:gdLst>
                <a:gd name="T0" fmla="*/ 38 w 38"/>
                <a:gd name="T1" fmla="*/ 18 h 38"/>
                <a:gd name="T2" fmla="*/ 38 w 38"/>
                <a:gd name="T3" fmla="*/ 18 h 38"/>
                <a:gd name="T4" fmla="*/ 36 w 38"/>
                <a:gd name="T5" fmla="*/ 26 h 38"/>
                <a:gd name="T6" fmla="*/ 32 w 38"/>
                <a:gd name="T7" fmla="*/ 32 h 38"/>
                <a:gd name="T8" fmla="*/ 26 w 38"/>
                <a:gd name="T9" fmla="*/ 36 h 38"/>
                <a:gd name="T10" fmla="*/ 18 w 38"/>
                <a:gd name="T11" fmla="*/ 38 h 38"/>
                <a:gd name="T12" fmla="*/ 18 w 38"/>
                <a:gd name="T13" fmla="*/ 38 h 38"/>
                <a:gd name="T14" fmla="*/ 12 w 38"/>
                <a:gd name="T15" fmla="*/ 36 h 38"/>
                <a:gd name="T16" fmla="*/ 6 w 38"/>
                <a:gd name="T17" fmla="*/ 32 h 38"/>
                <a:gd name="T18" fmla="*/ 2 w 38"/>
                <a:gd name="T19" fmla="*/ 26 h 38"/>
                <a:gd name="T20" fmla="*/ 0 w 38"/>
                <a:gd name="T21" fmla="*/ 18 h 38"/>
                <a:gd name="T22" fmla="*/ 0 w 38"/>
                <a:gd name="T23" fmla="*/ 18 h 38"/>
                <a:gd name="T24" fmla="*/ 2 w 38"/>
                <a:gd name="T25" fmla="*/ 12 h 38"/>
                <a:gd name="T26" fmla="*/ 6 w 38"/>
                <a:gd name="T27" fmla="*/ 6 h 38"/>
                <a:gd name="T28" fmla="*/ 12 w 38"/>
                <a:gd name="T29" fmla="*/ 2 h 38"/>
                <a:gd name="T30" fmla="*/ 18 w 38"/>
                <a:gd name="T31" fmla="*/ 0 h 38"/>
                <a:gd name="T32" fmla="*/ 18 w 38"/>
                <a:gd name="T33" fmla="*/ 0 h 38"/>
                <a:gd name="T34" fmla="*/ 26 w 38"/>
                <a:gd name="T35" fmla="*/ 2 h 38"/>
                <a:gd name="T36" fmla="*/ 32 w 38"/>
                <a:gd name="T37" fmla="*/ 6 h 38"/>
                <a:gd name="T38" fmla="*/ 36 w 38"/>
                <a:gd name="T39" fmla="*/ 12 h 38"/>
                <a:gd name="T40" fmla="*/ 38 w 38"/>
                <a:gd name="T41" fmla="*/ 18 h 38"/>
                <a:gd name="T42" fmla="*/ 38 w 38"/>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8" y="18"/>
                  </a:moveTo>
                  <a:lnTo>
                    <a:pt x="38" y="18"/>
                  </a:lnTo>
                  <a:lnTo>
                    <a:pt x="36" y="26"/>
                  </a:lnTo>
                  <a:lnTo>
                    <a:pt x="32" y="32"/>
                  </a:lnTo>
                  <a:lnTo>
                    <a:pt x="26" y="36"/>
                  </a:lnTo>
                  <a:lnTo>
                    <a:pt x="18" y="38"/>
                  </a:lnTo>
                  <a:lnTo>
                    <a:pt x="18" y="38"/>
                  </a:lnTo>
                  <a:lnTo>
                    <a:pt x="12" y="36"/>
                  </a:lnTo>
                  <a:lnTo>
                    <a:pt x="6" y="32"/>
                  </a:lnTo>
                  <a:lnTo>
                    <a:pt x="2" y="26"/>
                  </a:lnTo>
                  <a:lnTo>
                    <a:pt x="0" y="18"/>
                  </a:lnTo>
                  <a:lnTo>
                    <a:pt x="0" y="18"/>
                  </a:lnTo>
                  <a:lnTo>
                    <a:pt x="2" y="12"/>
                  </a:lnTo>
                  <a:lnTo>
                    <a:pt x="6" y="6"/>
                  </a:lnTo>
                  <a:lnTo>
                    <a:pt x="12" y="2"/>
                  </a:lnTo>
                  <a:lnTo>
                    <a:pt x="18" y="0"/>
                  </a:lnTo>
                  <a:lnTo>
                    <a:pt x="18" y="0"/>
                  </a:lnTo>
                  <a:lnTo>
                    <a:pt x="26" y="2"/>
                  </a:lnTo>
                  <a:lnTo>
                    <a:pt x="32" y="6"/>
                  </a:lnTo>
                  <a:lnTo>
                    <a:pt x="36" y="12"/>
                  </a:lnTo>
                  <a:lnTo>
                    <a:pt x="38" y="18"/>
                  </a:lnTo>
                  <a:lnTo>
                    <a:pt x="38"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8" name="Freeform 649">
              <a:extLst>
                <a:ext uri="{FF2B5EF4-FFF2-40B4-BE49-F238E27FC236}">
                  <a16:creationId xmlns:a16="http://schemas.microsoft.com/office/drawing/2014/main" id="{5FC1A235-5897-D906-35D6-C7416C8F0D19}"/>
                </a:ext>
              </a:extLst>
            </p:cNvPr>
            <p:cNvSpPr>
              <a:spLocks/>
            </p:cNvSpPr>
            <p:nvPr/>
          </p:nvSpPr>
          <p:spPr bwMode="auto">
            <a:xfrm>
              <a:off x="5154" y="4669"/>
              <a:ext cx="40" cy="40"/>
            </a:xfrm>
            <a:custGeom>
              <a:avLst/>
              <a:gdLst>
                <a:gd name="T0" fmla="*/ 40 w 40"/>
                <a:gd name="T1" fmla="*/ 20 h 40"/>
                <a:gd name="T2" fmla="*/ 40 w 40"/>
                <a:gd name="T3" fmla="*/ 20 h 40"/>
                <a:gd name="T4" fmla="*/ 38 w 40"/>
                <a:gd name="T5" fmla="*/ 28 h 40"/>
                <a:gd name="T6" fmla="*/ 34 w 40"/>
                <a:gd name="T7" fmla="*/ 34 h 40"/>
                <a:gd name="T8" fmla="*/ 28 w 40"/>
                <a:gd name="T9" fmla="*/ 38 h 40"/>
                <a:gd name="T10" fmla="*/ 20 w 40"/>
                <a:gd name="T11" fmla="*/ 40 h 40"/>
                <a:gd name="T12" fmla="*/ 20 w 40"/>
                <a:gd name="T13" fmla="*/ 40 h 40"/>
                <a:gd name="T14" fmla="*/ 12 w 40"/>
                <a:gd name="T15" fmla="*/ 38 h 40"/>
                <a:gd name="T16" fmla="*/ 6 w 40"/>
                <a:gd name="T17" fmla="*/ 34 h 40"/>
                <a:gd name="T18" fmla="*/ 2 w 40"/>
                <a:gd name="T19" fmla="*/ 28 h 40"/>
                <a:gd name="T20" fmla="*/ 0 w 40"/>
                <a:gd name="T21" fmla="*/ 20 h 40"/>
                <a:gd name="T22" fmla="*/ 0 w 40"/>
                <a:gd name="T23" fmla="*/ 20 h 40"/>
                <a:gd name="T24" fmla="*/ 2 w 40"/>
                <a:gd name="T25" fmla="*/ 12 h 40"/>
                <a:gd name="T26" fmla="*/ 6 w 40"/>
                <a:gd name="T27" fmla="*/ 6 h 40"/>
                <a:gd name="T28" fmla="*/ 12 w 40"/>
                <a:gd name="T29" fmla="*/ 2 h 40"/>
                <a:gd name="T30" fmla="*/ 20 w 40"/>
                <a:gd name="T31" fmla="*/ 0 h 40"/>
                <a:gd name="T32" fmla="*/ 20 w 40"/>
                <a:gd name="T33" fmla="*/ 0 h 40"/>
                <a:gd name="T34" fmla="*/ 28 w 40"/>
                <a:gd name="T35" fmla="*/ 2 h 40"/>
                <a:gd name="T36" fmla="*/ 34 w 40"/>
                <a:gd name="T37" fmla="*/ 6 h 40"/>
                <a:gd name="T38" fmla="*/ 38 w 40"/>
                <a:gd name="T39" fmla="*/ 12 h 40"/>
                <a:gd name="T40" fmla="*/ 40 w 40"/>
                <a:gd name="T41" fmla="*/ 20 h 40"/>
                <a:gd name="T42" fmla="*/ 40 w 40"/>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0">
                  <a:moveTo>
                    <a:pt x="40" y="20"/>
                  </a:moveTo>
                  <a:lnTo>
                    <a:pt x="40" y="20"/>
                  </a:lnTo>
                  <a:lnTo>
                    <a:pt x="38" y="28"/>
                  </a:lnTo>
                  <a:lnTo>
                    <a:pt x="34" y="34"/>
                  </a:lnTo>
                  <a:lnTo>
                    <a:pt x="28" y="38"/>
                  </a:lnTo>
                  <a:lnTo>
                    <a:pt x="20" y="40"/>
                  </a:lnTo>
                  <a:lnTo>
                    <a:pt x="20" y="40"/>
                  </a:lnTo>
                  <a:lnTo>
                    <a:pt x="12" y="38"/>
                  </a:lnTo>
                  <a:lnTo>
                    <a:pt x="6" y="34"/>
                  </a:lnTo>
                  <a:lnTo>
                    <a:pt x="2" y="28"/>
                  </a:lnTo>
                  <a:lnTo>
                    <a:pt x="0" y="20"/>
                  </a:lnTo>
                  <a:lnTo>
                    <a:pt x="0" y="20"/>
                  </a:lnTo>
                  <a:lnTo>
                    <a:pt x="2" y="12"/>
                  </a:lnTo>
                  <a:lnTo>
                    <a:pt x="6" y="6"/>
                  </a:lnTo>
                  <a:lnTo>
                    <a:pt x="12" y="2"/>
                  </a:lnTo>
                  <a:lnTo>
                    <a:pt x="20" y="0"/>
                  </a:lnTo>
                  <a:lnTo>
                    <a:pt x="20" y="0"/>
                  </a:lnTo>
                  <a:lnTo>
                    <a:pt x="28" y="2"/>
                  </a:lnTo>
                  <a:lnTo>
                    <a:pt x="34" y="6"/>
                  </a:lnTo>
                  <a:lnTo>
                    <a:pt x="38" y="12"/>
                  </a:lnTo>
                  <a:lnTo>
                    <a:pt x="40" y="20"/>
                  </a:lnTo>
                  <a:lnTo>
                    <a:pt x="40" y="20"/>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39" name="Freeform 650">
              <a:extLst>
                <a:ext uri="{FF2B5EF4-FFF2-40B4-BE49-F238E27FC236}">
                  <a16:creationId xmlns:a16="http://schemas.microsoft.com/office/drawing/2014/main" id="{4AD41321-D02D-2ADC-3AE5-B9F79323C7A2}"/>
                </a:ext>
              </a:extLst>
            </p:cNvPr>
            <p:cNvSpPr>
              <a:spLocks/>
            </p:cNvSpPr>
            <p:nvPr/>
          </p:nvSpPr>
          <p:spPr bwMode="auto">
            <a:xfrm>
              <a:off x="4790" y="4713"/>
              <a:ext cx="40" cy="38"/>
            </a:xfrm>
            <a:custGeom>
              <a:avLst/>
              <a:gdLst>
                <a:gd name="T0" fmla="*/ 40 w 40"/>
                <a:gd name="T1" fmla="*/ 18 h 38"/>
                <a:gd name="T2" fmla="*/ 40 w 40"/>
                <a:gd name="T3" fmla="*/ 18 h 38"/>
                <a:gd name="T4" fmla="*/ 38 w 40"/>
                <a:gd name="T5" fmla="*/ 26 h 38"/>
                <a:gd name="T6" fmla="*/ 34 w 40"/>
                <a:gd name="T7" fmla="*/ 32 h 38"/>
                <a:gd name="T8" fmla="*/ 28 w 40"/>
                <a:gd name="T9" fmla="*/ 36 h 38"/>
                <a:gd name="T10" fmla="*/ 20 w 40"/>
                <a:gd name="T11" fmla="*/ 38 h 38"/>
                <a:gd name="T12" fmla="*/ 20 w 40"/>
                <a:gd name="T13" fmla="*/ 38 h 38"/>
                <a:gd name="T14" fmla="*/ 12 w 40"/>
                <a:gd name="T15" fmla="*/ 36 h 38"/>
                <a:gd name="T16" fmla="*/ 6 w 40"/>
                <a:gd name="T17" fmla="*/ 32 h 38"/>
                <a:gd name="T18" fmla="*/ 2 w 40"/>
                <a:gd name="T19" fmla="*/ 26 h 38"/>
                <a:gd name="T20" fmla="*/ 0 w 40"/>
                <a:gd name="T21" fmla="*/ 18 h 38"/>
                <a:gd name="T22" fmla="*/ 0 w 40"/>
                <a:gd name="T23" fmla="*/ 18 h 38"/>
                <a:gd name="T24" fmla="*/ 2 w 40"/>
                <a:gd name="T25" fmla="*/ 12 h 38"/>
                <a:gd name="T26" fmla="*/ 6 w 40"/>
                <a:gd name="T27" fmla="*/ 6 h 38"/>
                <a:gd name="T28" fmla="*/ 12 w 40"/>
                <a:gd name="T29" fmla="*/ 2 h 38"/>
                <a:gd name="T30" fmla="*/ 20 w 40"/>
                <a:gd name="T31" fmla="*/ 0 h 38"/>
                <a:gd name="T32" fmla="*/ 20 w 40"/>
                <a:gd name="T33" fmla="*/ 0 h 38"/>
                <a:gd name="T34" fmla="*/ 28 w 40"/>
                <a:gd name="T35" fmla="*/ 2 h 38"/>
                <a:gd name="T36" fmla="*/ 34 w 40"/>
                <a:gd name="T37" fmla="*/ 6 h 38"/>
                <a:gd name="T38" fmla="*/ 38 w 40"/>
                <a:gd name="T39" fmla="*/ 12 h 38"/>
                <a:gd name="T40" fmla="*/ 40 w 40"/>
                <a:gd name="T41" fmla="*/ 18 h 38"/>
                <a:gd name="T42" fmla="*/ 40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40" y="18"/>
                  </a:moveTo>
                  <a:lnTo>
                    <a:pt x="40" y="18"/>
                  </a:lnTo>
                  <a:lnTo>
                    <a:pt x="38" y="26"/>
                  </a:lnTo>
                  <a:lnTo>
                    <a:pt x="34" y="32"/>
                  </a:lnTo>
                  <a:lnTo>
                    <a:pt x="28" y="36"/>
                  </a:lnTo>
                  <a:lnTo>
                    <a:pt x="20" y="38"/>
                  </a:lnTo>
                  <a:lnTo>
                    <a:pt x="20" y="38"/>
                  </a:lnTo>
                  <a:lnTo>
                    <a:pt x="12" y="36"/>
                  </a:lnTo>
                  <a:lnTo>
                    <a:pt x="6" y="32"/>
                  </a:lnTo>
                  <a:lnTo>
                    <a:pt x="2" y="26"/>
                  </a:lnTo>
                  <a:lnTo>
                    <a:pt x="0" y="18"/>
                  </a:lnTo>
                  <a:lnTo>
                    <a:pt x="0" y="18"/>
                  </a:lnTo>
                  <a:lnTo>
                    <a:pt x="2" y="12"/>
                  </a:lnTo>
                  <a:lnTo>
                    <a:pt x="6" y="6"/>
                  </a:lnTo>
                  <a:lnTo>
                    <a:pt x="12" y="2"/>
                  </a:lnTo>
                  <a:lnTo>
                    <a:pt x="20" y="0"/>
                  </a:lnTo>
                  <a:lnTo>
                    <a:pt x="20" y="0"/>
                  </a:lnTo>
                  <a:lnTo>
                    <a:pt x="28" y="2"/>
                  </a:lnTo>
                  <a:lnTo>
                    <a:pt x="34" y="6"/>
                  </a:lnTo>
                  <a:lnTo>
                    <a:pt x="38" y="12"/>
                  </a:lnTo>
                  <a:lnTo>
                    <a:pt x="40" y="18"/>
                  </a:lnTo>
                  <a:lnTo>
                    <a:pt x="40" y="18"/>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0" name="Freeform 651">
              <a:extLst>
                <a:ext uri="{FF2B5EF4-FFF2-40B4-BE49-F238E27FC236}">
                  <a16:creationId xmlns:a16="http://schemas.microsoft.com/office/drawing/2014/main" id="{1F46C54E-E134-4404-53B8-4871E94E1AF8}"/>
                </a:ext>
              </a:extLst>
            </p:cNvPr>
            <p:cNvSpPr>
              <a:spLocks/>
            </p:cNvSpPr>
            <p:nvPr/>
          </p:nvSpPr>
          <p:spPr bwMode="auto">
            <a:xfrm>
              <a:off x="5242" y="4767"/>
              <a:ext cx="44" cy="44"/>
            </a:xfrm>
            <a:custGeom>
              <a:avLst/>
              <a:gdLst>
                <a:gd name="T0" fmla="*/ 44 w 44"/>
                <a:gd name="T1" fmla="*/ 22 h 44"/>
                <a:gd name="T2" fmla="*/ 44 w 44"/>
                <a:gd name="T3" fmla="*/ 22 h 44"/>
                <a:gd name="T4" fmla="*/ 42 w 44"/>
                <a:gd name="T5" fmla="*/ 32 h 44"/>
                <a:gd name="T6" fmla="*/ 38 w 44"/>
                <a:gd name="T7" fmla="*/ 38 h 44"/>
                <a:gd name="T8" fmla="*/ 30 w 44"/>
                <a:gd name="T9" fmla="*/ 44 h 44"/>
                <a:gd name="T10" fmla="*/ 22 w 44"/>
                <a:gd name="T11" fmla="*/ 44 h 44"/>
                <a:gd name="T12" fmla="*/ 22 w 44"/>
                <a:gd name="T13" fmla="*/ 44 h 44"/>
                <a:gd name="T14" fmla="*/ 14 w 44"/>
                <a:gd name="T15" fmla="*/ 44 h 44"/>
                <a:gd name="T16" fmla="*/ 6 w 44"/>
                <a:gd name="T17" fmla="*/ 38 h 44"/>
                <a:gd name="T18" fmla="*/ 2 w 44"/>
                <a:gd name="T19" fmla="*/ 32 h 44"/>
                <a:gd name="T20" fmla="*/ 0 w 44"/>
                <a:gd name="T21" fmla="*/ 22 h 44"/>
                <a:gd name="T22" fmla="*/ 0 w 44"/>
                <a:gd name="T23" fmla="*/ 22 h 44"/>
                <a:gd name="T24" fmla="*/ 2 w 44"/>
                <a:gd name="T25" fmla="*/ 14 h 44"/>
                <a:gd name="T26" fmla="*/ 6 w 44"/>
                <a:gd name="T27" fmla="*/ 6 h 44"/>
                <a:gd name="T28" fmla="*/ 14 w 44"/>
                <a:gd name="T29" fmla="*/ 2 h 44"/>
                <a:gd name="T30" fmla="*/ 22 w 44"/>
                <a:gd name="T31" fmla="*/ 0 h 44"/>
                <a:gd name="T32" fmla="*/ 22 w 44"/>
                <a:gd name="T33" fmla="*/ 0 h 44"/>
                <a:gd name="T34" fmla="*/ 30 w 44"/>
                <a:gd name="T35" fmla="*/ 2 h 44"/>
                <a:gd name="T36" fmla="*/ 38 w 44"/>
                <a:gd name="T37" fmla="*/ 6 h 44"/>
                <a:gd name="T38" fmla="*/ 42 w 44"/>
                <a:gd name="T39" fmla="*/ 14 h 44"/>
                <a:gd name="T40" fmla="*/ 44 w 44"/>
                <a:gd name="T41" fmla="*/ 22 h 44"/>
                <a:gd name="T42" fmla="*/ 44 w 44"/>
                <a:gd name="T4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4">
                  <a:moveTo>
                    <a:pt x="44" y="22"/>
                  </a:moveTo>
                  <a:lnTo>
                    <a:pt x="44" y="22"/>
                  </a:lnTo>
                  <a:lnTo>
                    <a:pt x="42" y="32"/>
                  </a:lnTo>
                  <a:lnTo>
                    <a:pt x="38" y="38"/>
                  </a:lnTo>
                  <a:lnTo>
                    <a:pt x="30" y="44"/>
                  </a:lnTo>
                  <a:lnTo>
                    <a:pt x="22" y="44"/>
                  </a:lnTo>
                  <a:lnTo>
                    <a:pt x="22" y="44"/>
                  </a:lnTo>
                  <a:lnTo>
                    <a:pt x="14" y="44"/>
                  </a:lnTo>
                  <a:lnTo>
                    <a:pt x="6" y="38"/>
                  </a:lnTo>
                  <a:lnTo>
                    <a:pt x="2" y="32"/>
                  </a:lnTo>
                  <a:lnTo>
                    <a:pt x="0" y="22"/>
                  </a:lnTo>
                  <a:lnTo>
                    <a:pt x="0" y="22"/>
                  </a:lnTo>
                  <a:lnTo>
                    <a:pt x="2" y="14"/>
                  </a:lnTo>
                  <a:lnTo>
                    <a:pt x="6" y="6"/>
                  </a:lnTo>
                  <a:lnTo>
                    <a:pt x="14" y="2"/>
                  </a:lnTo>
                  <a:lnTo>
                    <a:pt x="22" y="0"/>
                  </a:lnTo>
                  <a:lnTo>
                    <a:pt x="22" y="0"/>
                  </a:lnTo>
                  <a:lnTo>
                    <a:pt x="30" y="2"/>
                  </a:lnTo>
                  <a:lnTo>
                    <a:pt x="38" y="6"/>
                  </a:lnTo>
                  <a:lnTo>
                    <a:pt x="42" y="14"/>
                  </a:lnTo>
                  <a:lnTo>
                    <a:pt x="44" y="22"/>
                  </a:lnTo>
                  <a:lnTo>
                    <a:pt x="44" y="22"/>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1" name="Freeform 652">
              <a:extLst>
                <a:ext uri="{FF2B5EF4-FFF2-40B4-BE49-F238E27FC236}">
                  <a16:creationId xmlns:a16="http://schemas.microsoft.com/office/drawing/2014/main" id="{FC779185-FB31-77FB-F174-0D66767E2342}"/>
                </a:ext>
              </a:extLst>
            </p:cNvPr>
            <p:cNvSpPr>
              <a:spLocks/>
            </p:cNvSpPr>
            <p:nvPr/>
          </p:nvSpPr>
          <p:spPr bwMode="auto">
            <a:xfrm>
              <a:off x="5330" y="4829"/>
              <a:ext cx="40" cy="40"/>
            </a:xfrm>
            <a:custGeom>
              <a:avLst/>
              <a:gdLst>
                <a:gd name="T0" fmla="*/ 40 w 40"/>
                <a:gd name="T1" fmla="*/ 20 h 40"/>
                <a:gd name="T2" fmla="*/ 40 w 40"/>
                <a:gd name="T3" fmla="*/ 20 h 40"/>
                <a:gd name="T4" fmla="*/ 38 w 40"/>
                <a:gd name="T5" fmla="*/ 28 h 40"/>
                <a:gd name="T6" fmla="*/ 34 w 40"/>
                <a:gd name="T7" fmla="*/ 34 h 40"/>
                <a:gd name="T8" fmla="*/ 28 w 40"/>
                <a:gd name="T9" fmla="*/ 38 h 40"/>
                <a:gd name="T10" fmla="*/ 20 w 40"/>
                <a:gd name="T11" fmla="*/ 40 h 40"/>
                <a:gd name="T12" fmla="*/ 20 w 40"/>
                <a:gd name="T13" fmla="*/ 40 h 40"/>
                <a:gd name="T14" fmla="*/ 12 w 40"/>
                <a:gd name="T15" fmla="*/ 38 h 40"/>
                <a:gd name="T16" fmla="*/ 6 w 40"/>
                <a:gd name="T17" fmla="*/ 34 h 40"/>
                <a:gd name="T18" fmla="*/ 2 w 40"/>
                <a:gd name="T19" fmla="*/ 28 h 40"/>
                <a:gd name="T20" fmla="*/ 0 w 40"/>
                <a:gd name="T21" fmla="*/ 20 h 40"/>
                <a:gd name="T22" fmla="*/ 0 w 40"/>
                <a:gd name="T23" fmla="*/ 20 h 40"/>
                <a:gd name="T24" fmla="*/ 2 w 40"/>
                <a:gd name="T25" fmla="*/ 12 h 40"/>
                <a:gd name="T26" fmla="*/ 6 w 40"/>
                <a:gd name="T27" fmla="*/ 6 h 40"/>
                <a:gd name="T28" fmla="*/ 12 w 40"/>
                <a:gd name="T29" fmla="*/ 2 h 40"/>
                <a:gd name="T30" fmla="*/ 20 w 40"/>
                <a:gd name="T31" fmla="*/ 0 h 40"/>
                <a:gd name="T32" fmla="*/ 20 w 40"/>
                <a:gd name="T33" fmla="*/ 0 h 40"/>
                <a:gd name="T34" fmla="*/ 28 w 40"/>
                <a:gd name="T35" fmla="*/ 2 h 40"/>
                <a:gd name="T36" fmla="*/ 34 w 40"/>
                <a:gd name="T37" fmla="*/ 6 h 40"/>
                <a:gd name="T38" fmla="*/ 38 w 40"/>
                <a:gd name="T39" fmla="*/ 12 h 40"/>
                <a:gd name="T40" fmla="*/ 40 w 40"/>
                <a:gd name="T41" fmla="*/ 20 h 40"/>
                <a:gd name="T42" fmla="*/ 40 w 40"/>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0">
                  <a:moveTo>
                    <a:pt x="40" y="20"/>
                  </a:moveTo>
                  <a:lnTo>
                    <a:pt x="40" y="20"/>
                  </a:lnTo>
                  <a:lnTo>
                    <a:pt x="38" y="28"/>
                  </a:lnTo>
                  <a:lnTo>
                    <a:pt x="34" y="34"/>
                  </a:lnTo>
                  <a:lnTo>
                    <a:pt x="28" y="38"/>
                  </a:lnTo>
                  <a:lnTo>
                    <a:pt x="20" y="40"/>
                  </a:lnTo>
                  <a:lnTo>
                    <a:pt x="20" y="40"/>
                  </a:lnTo>
                  <a:lnTo>
                    <a:pt x="12" y="38"/>
                  </a:lnTo>
                  <a:lnTo>
                    <a:pt x="6" y="34"/>
                  </a:lnTo>
                  <a:lnTo>
                    <a:pt x="2" y="28"/>
                  </a:lnTo>
                  <a:lnTo>
                    <a:pt x="0" y="20"/>
                  </a:lnTo>
                  <a:lnTo>
                    <a:pt x="0" y="20"/>
                  </a:lnTo>
                  <a:lnTo>
                    <a:pt x="2" y="12"/>
                  </a:lnTo>
                  <a:lnTo>
                    <a:pt x="6" y="6"/>
                  </a:lnTo>
                  <a:lnTo>
                    <a:pt x="12" y="2"/>
                  </a:lnTo>
                  <a:lnTo>
                    <a:pt x="20" y="0"/>
                  </a:lnTo>
                  <a:lnTo>
                    <a:pt x="20" y="0"/>
                  </a:lnTo>
                  <a:lnTo>
                    <a:pt x="28" y="2"/>
                  </a:lnTo>
                  <a:lnTo>
                    <a:pt x="34" y="6"/>
                  </a:lnTo>
                  <a:lnTo>
                    <a:pt x="38" y="12"/>
                  </a:lnTo>
                  <a:lnTo>
                    <a:pt x="40" y="20"/>
                  </a:lnTo>
                  <a:lnTo>
                    <a:pt x="40" y="20"/>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2" name="Freeform 653">
              <a:extLst>
                <a:ext uri="{FF2B5EF4-FFF2-40B4-BE49-F238E27FC236}">
                  <a16:creationId xmlns:a16="http://schemas.microsoft.com/office/drawing/2014/main" id="{2023C1C9-B3DE-772D-E06C-9226E6EE4FE4}"/>
                </a:ext>
              </a:extLst>
            </p:cNvPr>
            <p:cNvSpPr>
              <a:spLocks/>
            </p:cNvSpPr>
            <p:nvPr/>
          </p:nvSpPr>
          <p:spPr bwMode="auto">
            <a:xfrm>
              <a:off x="5274" y="4859"/>
              <a:ext cx="40" cy="38"/>
            </a:xfrm>
            <a:custGeom>
              <a:avLst/>
              <a:gdLst>
                <a:gd name="T0" fmla="*/ 40 w 40"/>
                <a:gd name="T1" fmla="*/ 20 h 38"/>
                <a:gd name="T2" fmla="*/ 40 w 40"/>
                <a:gd name="T3" fmla="*/ 20 h 38"/>
                <a:gd name="T4" fmla="*/ 38 w 40"/>
                <a:gd name="T5" fmla="*/ 26 h 38"/>
                <a:gd name="T6" fmla="*/ 34 w 40"/>
                <a:gd name="T7" fmla="*/ 32 h 38"/>
                <a:gd name="T8" fmla="*/ 28 w 40"/>
                <a:gd name="T9" fmla="*/ 36 h 38"/>
                <a:gd name="T10" fmla="*/ 20 w 40"/>
                <a:gd name="T11" fmla="*/ 38 h 38"/>
                <a:gd name="T12" fmla="*/ 20 w 40"/>
                <a:gd name="T13" fmla="*/ 38 h 38"/>
                <a:gd name="T14" fmla="*/ 12 w 40"/>
                <a:gd name="T15" fmla="*/ 36 h 38"/>
                <a:gd name="T16" fmla="*/ 6 w 40"/>
                <a:gd name="T17" fmla="*/ 32 h 38"/>
                <a:gd name="T18" fmla="*/ 2 w 40"/>
                <a:gd name="T19" fmla="*/ 26 h 38"/>
                <a:gd name="T20" fmla="*/ 0 w 40"/>
                <a:gd name="T21" fmla="*/ 20 h 38"/>
                <a:gd name="T22" fmla="*/ 0 w 40"/>
                <a:gd name="T23" fmla="*/ 20 h 38"/>
                <a:gd name="T24" fmla="*/ 2 w 40"/>
                <a:gd name="T25" fmla="*/ 12 h 38"/>
                <a:gd name="T26" fmla="*/ 6 w 40"/>
                <a:gd name="T27" fmla="*/ 6 h 38"/>
                <a:gd name="T28" fmla="*/ 12 w 40"/>
                <a:gd name="T29" fmla="*/ 2 h 38"/>
                <a:gd name="T30" fmla="*/ 20 w 40"/>
                <a:gd name="T31" fmla="*/ 0 h 38"/>
                <a:gd name="T32" fmla="*/ 20 w 40"/>
                <a:gd name="T33" fmla="*/ 0 h 38"/>
                <a:gd name="T34" fmla="*/ 28 w 40"/>
                <a:gd name="T35" fmla="*/ 2 h 38"/>
                <a:gd name="T36" fmla="*/ 34 w 40"/>
                <a:gd name="T37" fmla="*/ 6 h 38"/>
                <a:gd name="T38" fmla="*/ 38 w 40"/>
                <a:gd name="T39" fmla="*/ 12 h 38"/>
                <a:gd name="T40" fmla="*/ 40 w 40"/>
                <a:gd name="T41" fmla="*/ 20 h 38"/>
                <a:gd name="T42" fmla="*/ 40 w 40"/>
                <a:gd name="T4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40" y="20"/>
                  </a:moveTo>
                  <a:lnTo>
                    <a:pt x="40" y="20"/>
                  </a:lnTo>
                  <a:lnTo>
                    <a:pt x="38" y="26"/>
                  </a:lnTo>
                  <a:lnTo>
                    <a:pt x="34" y="32"/>
                  </a:lnTo>
                  <a:lnTo>
                    <a:pt x="28" y="36"/>
                  </a:lnTo>
                  <a:lnTo>
                    <a:pt x="20" y="38"/>
                  </a:lnTo>
                  <a:lnTo>
                    <a:pt x="20" y="38"/>
                  </a:lnTo>
                  <a:lnTo>
                    <a:pt x="12" y="36"/>
                  </a:lnTo>
                  <a:lnTo>
                    <a:pt x="6" y="32"/>
                  </a:lnTo>
                  <a:lnTo>
                    <a:pt x="2" y="26"/>
                  </a:lnTo>
                  <a:lnTo>
                    <a:pt x="0" y="20"/>
                  </a:lnTo>
                  <a:lnTo>
                    <a:pt x="0" y="20"/>
                  </a:lnTo>
                  <a:lnTo>
                    <a:pt x="2" y="12"/>
                  </a:lnTo>
                  <a:lnTo>
                    <a:pt x="6" y="6"/>
                  </a:lnTo>
                  <a:lnTo>
                    <a:pt x="12" y="2"/>
                  </a:lnTo>
                  <a:lnTo>
                    <a:pt x="20" y="0"/>
                  </a:lnTo>
                  <a:lnTo>
                    <a:pt x="20" y="0"/>
                  </a:lnTo>
                  <a:lnTo>
                    <a:pt x="28" y="2"/>
                  </a:lnTo>
                  <a:lnTo>
                    <a:pt x="34" y="6"/>
                  </a:lnTo>
                  <a:lnTo>
                    <a:pt x="38" y="12"/>
                  </a:lnTo>
                  <a:lnTo>
                    <a:pt x="40" y="20"/>
                  </a:lnTo>
                  <a:lnTo>
                    <a:pt x="40" y="20"/>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3" name="Freeform 654">
              <a:extLst>
                <a:ext uri="{FF2B5EF4-FFF2-40B4-BE49-F238E27FC236}">
                  <a16:creationId xmlns:a16="http://schemas.microsoft.com/office/drawing/2014/main" id="{F1072F39-EA48-6AF4-2086-8FBB7B95E850}"/>
                </a:ext>
              </a:extLst>
            </p:cNvPr>
            <p:cNvSpPr>
              <a:spLocks/>
            </p:cNvSpPr>
            <p:nvPr/>
          </p:nvSpPr>
          <p:spPr bwMode="auto">
            <a:xfrm>
              <a:off x="5334" y="4883"/>
              <a:ext cx="38" cy="38"/>
            </a:xfrm>
            <a:custGeom>
              <a:avLst/>
              <a:gdLst>
                <a:gd name="T0" fmla="*/ 38 w 38"/>
                <a:gd name="T1" fmla="*/ 20 h 38"/>
                <a:gd name="T2" fmla="*/ 38 w 38"/>
                <a:gd name="T3" fmla="*/ 20 h 38"/>
                <a:gd name="T4" fmla="*/ 36 w 38"/>
                <a:gd name="T5" fmla="*/ 26 h 38"/>
                <a:gd name="T6" fmla="*/ 32 w 38"/>
                <a:gd name="T7" fmla="*/ 32 h 38"/>
                <a:gd name="T8" fmla="*/ 26 w 38"/>
                <a:gd name="T9" fmla="*/ 36 h 38"/>
                <a:gd name="T10" fmla="*/ 18 w 38"/>
                <a:gd name="T11" fmla="*/ 38 h 38"/>
                <a:gd name="T12" fmla="*/ 18 w 38"/>
                <a:gd name="T13" fmla="*/ 38 h 38"/>
                <a:gd name="T14" fmla="*/ 12 w 38"/>
                <a:gd name="T15" fmla="*/ 36 h 38"/>
                <a:gd name="T16" fmla="*/ 6 w 38"/>
                <a:gd name="T17" fmla="*/ 32 h 38"/>
                <a:gd name="T18" fmla="*/ 2 w 38"/>
                <a:gd name="T19" fmla="*/ 26 h 38"/>
                <a:gd name="T20" fmla="*/ 0 w 38"/>
                <a:gd name="T21" fmla="*/ 20 h 38"/>
                <a:gd name="T22" fmla="*/ 0 w 38"/>
                <a:gd name="T23" fmla="*/ 20 h 38"/>
                <a:gd name="T24" fmla="*/ 2 w 38"/>
                <a:gd name="T25" fmla="*/ 12 h 38"/>
                <a:gd name="T26" fmla="*/ 6 w 38"/>
                <a:gd name="T27" fmla="*/ 6 h 38"/>
                <a:gd name="T28" fmla="*/ 12 w 38"/>
                <a:gd name="T29" fmla="*/ 2 h 38"/>
                <a:gd name="T30" fmla="*/ 18 w 38"/>
                <a:gd name="T31" fmla="*/ 0 h 38"/>
                <a:gd name="T32" fmla="*/ 18 w 38"/>
                <a:gd name="T33" fmla="*/ 0 h 38"/>
                <a:gd name="T34" fmla="*/ 26 w 38"/>
                <a:gd name="T35" fmla="*/ 2 h 38"/>
                <a:gd name="T36" fmla="*/ 32 w 38"/>
                <a:gd name="T37" fmla="*/ 6 h 38"/>
                <a:gd name="T38" fmla="*/ 36 w 38"/>
                <a:gd name="T39" fmla="*/ 12 h 38"/>
                <a:gd name="T40" fmla="*/ 38 w 38"/>
                <a:gd name="T41" fmla="*/ 20 h 38"/>
                <a:gd name="T42" fmla="*/ 38 w 38"/>
                <a:gd name="T4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8" y="20"/>
                  </a:moveTo>
                  <a:lnTo>
                    <a:pt x="38" y="20"/>
                  </a:lnTo>
                  <a:lnTo>
                    <a:pt x="36" y="26"/>
                  </a:lnTo>
                  <a:lnTo>
                    <a:pt x="32" y="32"/>
                  </a:lnTo>
                  <a:lnTo>
                    <a:pt x="26" y="36"/>
                  </a:lnTo>
                  <a:lnTo>
                    <a:pt x="18" y="38"/>
                  </a:lnTo>
                  <a:lnTo>
                    <a:pt x="18" y="38"/>
                  </a:lnTo>
                  <a:lnTo>
                    <a:pt x="12" y="36"/>
                  </a:lnTo>
                  <a:lnTo>
                    <a:pt x="6" y="32"/>
                  </a:lnTo>
                  <a:lnTo>
                    <a:pt x="2" y="26"/>
                  </a:lnTo>
                  <a:lnTo>
                    <a:pt x="0" y="20"/>
                  </a:lnTo>
                  <a:lnTo>
                    <a:pt x="0" y="20"/>
                  </a:lnTo>
                  <a:lnTo>
                    <a:pt x="2" y="12"/>
                  </a:lnTo>
                  <a:lnTo>
                    <a:pt x="6" y="6"/>
                  </a:lnTo>
                  <a:lnTo>
                    <a:pt x="12" y="2"/>
                  </a:lnTo>
                  <a:lnTo>
                    <a:pt x="18" y="0"/>
                  </a:lnTo>
                  <a:lnTo>
                    <a:pt x="18" y="0"/>
                  </a:lnTo>
                  <a:lnTo>
                    <a:pt x="26" y="2"/>
                  </a:lnTo>
                  <a:lnTo>
                    <a:pt x="32" y="6"/>
                  </a:lnTo>
                  <a:lnTo>
                    <a:pt x="36" y="12"/>
                  </a:lnTo>
                  <a:lnTo>
                    <a:pt x="38" y="20"/>
                  </a:lnTo>
                  <a:lnTo>
                    <a:pt x="38" y="20"/>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4" name="Freeform 655">
              <a:extLst>
                <a:ext uri="{FF2B5EF4-FFF2-40B4-BE49-F238E27FC236}">
                  <a16:creationId xmlns:a16="http://schemas.microsoft.com/office/drawing/2014/main" id="{84251BC4-65B2-2A15-5908-E94308BC2977}"/>
                </a:ext>
              </a:extLst>
            </p:cNvPr>
            <p:cNvSpPr>
              <a:spLocks/>
            </p:cNvSpPr>
            <p:nvPr/>
          </p:nvSpPr>
          <p:spPr bwMode="auto">
            <a:xfrm>
              <a:off x="5382" y="4809"/>
              <a:ext cx="44" cy="44"/>
            </a:xfrm>
            <a:custGeom>
              <a:avLst/>
              <a:gdLst>
                <a:gd name="T0" fmla="*/ 44 w 44"/>
                <a:gd name="T1" fmla="*/ 22 h 44"/>
                <a:gd name="T2" fmla="*/ 44 w 44"/>
                <a:gd name="T3" fmla="*/ 22 h 44"/>
                <a:gd name="T4" fmla="*/ 42 w 44"/>
                <a:gd name="T5" fmla="*/ 32 h 44"/>
                <a:gd name="T6" fmla="*/ 36 w 44"/>
                <a:gd name="T7" fmla="*/ 38 h 44"/>
                <a:gd name="T8" fmla="*/ 30 w 44"/>
                <a:gd name="T9" fmla="*/ 44 h 44"/>
                <a:gd name="T10" fmla="*/ 22 w 44"/>
                <a:gd name="T11" fmla="*/ 44 h 44"/>
                <a:gd name="T12" fmla="*/ 22 w 44"/>
                <a:gd name="T13" fmla="*/ 44 h 44"/>
                <a:gd name="T14" fmla="*/ 12 w 44"/>
                <a:gd name="T15" fmla="*/ 44 h 44"/>
                <a:gd name="T16" fmla="*/ 6 w 44"/>
                <a:gd name="T17" fmla="*/ 38 h 44"/>
                <a:gd name="T18" fmla="*/ 2 w 44"/>
                <a:gd name="T19" fmla="*/ 32 h 44"/>
                <a:gd name="T20" fmla="*/ 0 w 44"/>
                <a:gd name="T21" fmla="*/ 22 h 44"/>
                <a:gd name="T22" fmla="*/ 0 w 44"/>
                <a:gd name="T23" fmla="*/ 22 h 44"/>
                <a:gd name="T24" fmla="*/ 2 w 44"/>
                <a:gd name="T25" fmla="*/ 14 h 44"/>
                <a:gd name="T26" fmla="*/ 6 w 44"/>
                <a:gd name="T27" fmla="*/ 8 h 44"/>
                <a:gd name="T28" fmla="*/ 12 w 44"/>
                <a:gd name="T29" fmla="*/ 2 h 44"/>
                <a:gd name="T30" fmla="*/ 22 w 44"/>
                <a:gd name="T31" fmla="*/ 0 h 44"/>
                <a:gd name="T32" fmla="*/ 22 w 44"/>
                <a:gd name="T33" fmla="*/ 0 h 44"/>
                <a:gd name="T34" fmla="*/ 30 w 44"/>
                <a:gd name="T35" fmla="*/ 2 h 44"/>
                <a:gd name="T36" fmla="*/ 36 w 44"/>
                <a:gd name="T37" fmla="*/ 8 h 44"/>
                <a:gd name="T38" fmla="*/ 42 w 44"/>
                <a:gd name="T39" fmla="*/ 14 h 44"/>
                <a:gd name="T40" fmla="*/ 44 w 44"/>
                <a:gd name="T41" fmla="*/ 22 h 44"/>
                <a:gd name="T42" fmla="*/ 44 w 44"/>
                <a:gd name="T4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4">
                  <a:moveTo>
                    <a:pt x="44" y="22"/>
                  </a:moveTo>
                  <a:lnTo>
                    <a:pt x="44" y="22"/>
                  </a:lnTo>
                  <a:lnTo>
                    <a:pt x="42" y="32"/>
                  </a:lnTo>
                  <a:lnTo>
                    <a:pt x="36" y="38"/>
                  </a:lnTo>
                  <a:lnTo>
                    <a:pt x="30" y="44"/>
                  </a:lnTo>
                  <a:lnTo>
                    <a:pt x="22" y="44"/>
                  </a:lnTo>
                  <a:lnTo>
                    <a:pt x="22" y="44"/>
                  </a:lnTo>
                  <a:lnTo>
                    <a:pt x="12" y="44"/>
                  </a:lnTo>
                  <a:lnTo>
                    <a:pt x="6" y="38"/>
                  </a:lnTo>
                  <a:lnTo>
                    <a:pt x="2" y="32"/>
                  </a:lnTo>
                  <a:lnTo>
                    <a:pt x="0" y="22"/>
                  </a:lnTo>
                  <a:lnTo>
                    <a:pt x="0" y="22"/>
                  </a:lnTo>
                  <a:lnTo>
                    <a:pt x="2" y="14"/>
                  </a:lnTo>
                  <a:lnTo>
                    <a:pt x="6" y="8"/>
                  </a:lnTo>
                  <a:lnTo>
                    <a:pt x="12" y="2"/>
                  </a:lnTo>
                  <a:lnTo>
                    <a:pt x="22" y="0"/>
                  </a:lnTo>
                  <a:lnTo>
                    <a:pt x="22" y="0"/>
                  </a:lnTo>
                  <a:lnTo>
                    <a:pt x="30" y="2"/>
                  </a:lnTo>
                  <a:lnTo>
                    <a:pt x="36" y="8"/>
                  </a:lnTo>
                  <a:lnTo>
                    <a:pt x="42" y="14"/>
                  </a:lnTo>
                  <a:lnTo>
                    <a:pt x="44" y="22"/>
                  </a:lnTo>
                  <a:lnTo>
                    <a:pt x="44" y="22"/>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5" name="Freeform 656">
              <a:extLst>
                <a:ext uri="{FF2B5EF4-FFF2-40B4-BE49-F238E27FC236}">
                  <a16:creationId xmlns:a16="http://schemas.microsoft.com/office/drawing/2014/main" id="{8DCAA2A9-E756-C5A9-8D0F-3A039B231D39}"/>
                </a:ext>
              </a:extLst>
            </p:cNvPr>
            <p:cNvSpPr>
              <a:spLocks/>
            </p:cNvSpPr>
            <p:nvPr/>
          </p:nvSpPr>
          <p:spPr bwMode="auto">
            <a:xfrm>
              <a:off x="5424" y="4805"/>
              <a:ext cx="48" cy="48"/>
            </a:xfrm>
            <a:custGeom>
              <a:avLst/>
              <a:gdLst>
                <a:gd name="T0" fmla="*/ 48 w 48"/>
                <a:gd name="T1" fmla="*/ 24 h 48"/>
                <a:gd name="T2" fmla="*/ 48 w 48"/>
                <a:gd name="T3" fmla="*/ 24 h 48"/>
                <a:gd name="T4" fmla="*/ 46 w 48"/>
                <a:gd name="T5" fmla="*/ 34 h 48"/>
                <a:gd name="T6" fmla="*/ 40 w 48"/>
                <a:gd name="T7" fmla="*/ 42 h 48"/>
                <a:gd name="T8" fmla="*/ 32 w 48"/>
                <a:gd name="T9" fmla="*/ 46 h 48"/>
                <a:gd name="T10" fmla="*/ 24 w 48"/>
                <a:gd name="T11" fmla="*/ 48 h 48"/>
                <a:gd name="T12" fmla="*/ 24 w 48"/>
                <a:gd name="T13" fmla="*/ 48 h 48"/>
                <a:gd name="T14" fmla="*/ 14 w 48"/>
                <a:gd name="T15" fmla="*/ 46 h 48"/>
                <a:gd name="T16" fmla="*/ 8 w 48"/>
                <a:gd name="T17" fmla="*/ 42 h 48"/>
                <a:gd name="T18" fmla="*/ 2 w 48"/>
                <a:gd name="T19" fmla="*/ 34 h 48"/>
                <a:gd name="T20" fmla="*/ 0 w 48"/>
                <a:gd name="T21" fmla="*/ 24 h 48"/>
                <a:gd name="T22" fmla="*/ 0 w 48"/>
                <a:gd name="T23" fmla="*/ 24 h 48"/>
                <a:gd name="T24" fmla="*/ 2 w 48"/>
                <a:gd name="T25" fmla="*/ 16 h 48"/>
                <a:gd name="T26" fmla="*/ 8 w 48"/>
                <a:gd name="T27" fmla="*/ 8 h 48"/>
                <a:gd name="T28" fmla="*/ 14 w 48"/>
                <a:gd name="T29" fmla="*/ 2 h 48"/>
                <a:gd name="T30" fmla="*/ 24 w 48"/>
                <a:gd name="T31" fmla="*/ 0 h 48"/>
                <a:gd name="T32" fmla="*/ 24 w 48"/>
                <a:gd name="T33" fmla="*/ 0 h 48"/>
                <a:gd name="T34" fmla="*/ 32 w 48"/>
                <a:gd name="T35" fmla="*/ 2 h 48"/>
                <a:gd name="T36" fmla="*/ 40 w 48"/>
                <a:gd name="T37" fmla="*/ 8 h 48"/>
                <a:gd name="T38" fmla="*/ 46 w 48"/>
                <a:gd name="T39" fmla="*/ 16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4"/>
                  </a:lnTo>
                  <a:lnTo>
                    <a:pt x="40" y="42"/>
                  </a:lnTo>
                  <a:lnTo>
                    <a:pt x="32" y="46"/>
                  </a:lnTo>
                  <a:lnTo>
                    <a:pt x="24" y="48"/>
                  </a:lnTo>
                  <a:lnTo>
                    <a:pt x="24" y="48"/>
                  </a:lnTo>
                  <a:lnTo>
                    <a:pt x="14" y="46"/>
                  </a:lnTo>
                  <a:lnTo>
                    <a:pt x="8" y="42"/>
                  </a:lnTo>
                  <a:lnTo>
                    <a:pt x="2" y="34"/>
                  </a:lnTo>
                  <a:lnTo>
                    <a:pt x="0" y="24"/>
                  </a:lnTo>
                  <a:lnTo>
                    <a:pt x="0" y="24"/>
                  </a:lnTo>
                  <a:lnTo>
                    <a:pt x="2" y="16"/>
                  </a:lnTo>
                  <a:lnTo>
                    <a:pt x="8" y="8"/>
                  </a:lnTo>
                  <a:lnTo>
                    <a:pt x="14" y="2"/>
                  </a:lnTo>
                  <a:lnTo>
                    <a:pt x="24" y="0"/>
                  </a:lnTo>
                  <a:lnTo>
                    <a:pt x="24" y="0"/>
                  </a:lnTo>
                  <a:lnTo>
                    <a:pt x="32" y="2"/>
                  </a:lnTo>
                  <a:lnTo>
                    <a:pt x="40" y="8"/>
                  </a:lnTo>
                  <a:lnTo>
                    <a:pt x="46" y="16"/>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6" name="Freeform 657">
              <a:extLst>
                <a:ext uri="{FF2B5EF4-FFF2-40B4-BE49-F238E27FC236}">
                  <a16:creationId xmlns:a16="http://schemas.microsoft.com/office/drawing/2014/main" id="{01D73B14-228A-53EA-0F49-1A2C547CDE8C}"/>
                </a:ext>
              </a:extLst>
            </p:cNvPr>
            <p:cNvSpPr>
              <a:spLocks/>
            </p:cNvSpPr>
            <p:nvPr/>
          </p:nvSpPr>
          <p:spPr bwMode="auto">
            <a:xfrm>
              <a:off x="5486" y="4897"/>
              <a:ext cx="50" cy="50"/>
            </a:xfrm>
            <a:custGeom>
              <a:avLst/>
              <a:gdLst>
                <a:gd name="T0" fmla="*/ 50 w 50"/>
                <a:gd name="T1" fmla="*/ 26 h 50"/>
                <a:gd name="T2" fmla="*/ 50 w 50"/>
                <a:gd name="T3" fmla="*/ 26 h 50"/>
                <a:gd name="T4" fmla="*/ 48 w 50"/>
                <a:gd name="T5" fmla="*/ 34 h 50"/>
                <a:gd name="T6" fmla="*/ 42 w 50"/>
                <a:gd name="T7" fmla="*/ 42 h 50"/>
                <a:gd name="T8" fmla="*/ 34 w 50"/>
                <a:gd name="T9" fmla="*/ 48 h 50"/>
                <a:gd name="T10" fmla="*/ 26 w 50"/>
                <a:gd name="T11" fmla="*/ 50 h 50"/>
                <a:gd name="T12" fmla="*/ 26 w 50"/>
                <a:gd name="T13" fmla="*/ 50 h 50"/>
                <a:gd name="T14" fmla="*/ 16 w 50"/>
                <a:gd name="T15" fmla="*/ 48 h 50"/>
                <a:gd name="T16" fmla="*/ 8 w 50"/>
                <a:gd name="T17" fmla="*/ 42 h 50"/>
                <a:gd name="T18" fmla="*/ 2 w 50"/>
                <a:gd name="T19" fmla="*/ 34 h 50"/>
                <a:gd name="T20" fmla="*/ 0 w 50"/>
                <a:gd name="T21" fmla="*/ 26 h 50"/>
                <a:gd name="T22" fmla="*/ 0 w 50"/>
                <a:gd name="T23" fmla="*/ 26 h 50"/>
                <a:gd name="T24" fmla="*/ 2 w 50"/>
                <a:gd name="T25" fmla="*/ 16 h 50"/>
                <a:gd name="T26" fmla="*/ 8 w 50"/>
                <a:gd name="T27" fmla="*/ 8 h 50"/>
                <a:gd name="T28" fmla="*/ 16 w 50"/>
                <a:gd name="T29" fmla="*/ 2 h 50"/>
                <a:gd name="T30" fmla="*/ 26 w 50"/>
                <a:gd name="T31" fmla="*/ 0 h 50"/>
                <a:gd name="T32" fmla="*/ 26 w 50"/>
                <a:gd name="T33" fmla="*/ 0 h 50"/>
                <a:gd name="T34" fmla="*/ 34 w 50"/>
                <a:gd name="T35" fmla="*/ 2 h 50"/>
                <a:gd name="T36" fmla="*/ 42 w 50"/>
                <a:gd name="T37" fmla="*/ 8 h 50"/>
                <a:gd name="T38" fmla="*/ 48 w 50"/>
                <a:gd name="T39" fmla="*/ 16 h 50"/>
                <a:gd name="T40" fmla="*/ 50 w 50"/>
                <a:gd name="T41" fmla="*/ 26 h 50"/>
                <a:gd name="T42" fmla="*/ 50 w 50"/>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50" y="26"/>
                  </a:moveTo>
                  <a:lnTo>
                    <a:pt x="50" y="26"/>
                  </a:lnTo>
                  <a:lnTo>
                    <a:pt x="48" y="34"/>
                  </a:lnTo>
                  <a:lnTo>
                    <a:pt x="42" y="42"/>
                  </a:lnTo>
                  <a:lnTo>
                    <a:pt x="34" y="48"/>
                  </a:lnTo>
                  <a:lnTo>
                    <a:pt x="26" y="50"/>
                  </a:lnTo>
                  <a:lnTo>
                    <a:pt x="26" y="50"/>
                  </a:lnTo>
                  <a:lnTo>
                    <a:pt x="16" y="48"/>
                  </a:lnTo>
                  <a:lnTo>
                    <a:pt x="8" y="42"/>
                  </a:lnTo>
                  <a:lnTo>
                    <a:pt x="2" y="34"/>
                  </a:lnTo>
                  <a:lnTo>
                    <a:pt x="0" y="26"/>
                  </a:lnTo>
                  <a:lnTo>
                    <a:pt x="0" y="26"/>
                  </a:lnTo>
                  <a:lnTo>
                    <a:pt x="2" y="16"/>
                  </a:lnTo>
                  <a:lnTo>
                    <a:pt x="8" y="8"/>
                  </a:lnTo>
                  <a:lnTo>
                    <a:pt x="16" y="2"/>
                  </a:lnTo>
                  <a:lnTo>
                    <a:pt x="26" y="0"/>
                  </a:lnTo>
                  <a:lnTo>
                    <a:pt x="26" y="0"/>
                  </a:lnTo>
                  <a:lnTo>
                    <a:pt x="34" y="2"/>
                  </a:lnTo>
                  <a:lnTo>
                    <a:pt x="42" y="8"/>
                  </a:lnTo>
                  <a:lnTo>
                    <a:pt x="48" y="16"/>
                  </a:lnTo>
                  <a:lnTo>
                    <a:pt x="50" y="26"/>
                  </a:lnTo>
                  <a:lnTo>
                    <a:pt x="50"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7" name="Freeform 658">
              <a:extLst>
                <a:ext uri="{FF2B5EF4-FFF2-40B4-BE49-F238E27FC236}">
                  <a16:creationId xmlns:a16="http://schemas.microsoft.com/office/drawing/2014/main" id="{0709CAA1-A256-EA1B-2A5E-353F7F97EC81}"/>
                </a:ext>
              </a:extLst>
            </p:cNvPr>
            <p:cNvSpPr>
              <a:spLocks/>
            </p:cNvSpPr>
            <p:nvPr/>
          </p:nvSpPr>
          <p:spPr bwMode="auto">
            <a:xfrm>
              <a:off x="5598" y="4945"/>
              <a:ext cx="48" cy="48"/>
            </a:xfrm>
            <a:custGeom>
              <a:avLst/>
              <a:gdLst>
                <a:gd name="T0" fmla="*/ 48 w 48"/>
                <a:gd name="T1" fmla="*/ 24 h 48"/>
                <a:gd name="T2" fmla="*/ 48 w 48"/>
                <a:gd name="T3" fmla="*/ 24 h 48"/>
                <a:gd name="T4" fmla="*/ 46 w 48"/>
                <a:gd name="T5" fmla="*/ 34 h 48"/>
                <a:gd name="T6" fmla="*/ 42 w 48"/>
                <a:gd name="T7" fmla="*/ 42 h 48"/>
                <a:gd name="T8" fmla="*/ 34 w 48"/>
                <a:gd name="T9" fmla="*/ 46 h 48"/>
                <a:gd name="T10" fmla="*/ 24 w 48"/>
                <a:gd name="T11" fmla="*/ 48 h 48"/>
                <a:gd name="T12" fmla="*/ 24 w 48"/>
                <a:gd name="T13" fmla="*/ 48 h 48"/>
                <a:gd name="T14" fmla="*/ 14 w 48"/>
                <a:gd name="T15" fmla="*/ 46 h 48"/>
                <a:gd name="T16" fmla="*/ 6 w 48"/>
                <a:gd name="T17" fmla="*/ 42 h 48"/>
                <a:gd name="T18" fmla="*/ 2 w 48"/>
                <a:gd name="T19" fmla="*/ 34 h 48"/>
                <a:gd name="T20" fmla="*/ 0 w 48"/>
                <a:gd name="T21" fmla="*/ 24 h 48"/>
                <a:gd name="T22" fmla="*/ 0 w 48"/>
                <a:gd name="T23" fmla="*/ 24 h 48"/>
                <a:gd name="T24" fmla="*/ 2 w 48"/>
                <a:gd name="T25" fmla="*/ 14 h 48"/>
                <a:gd name="T26" fmla="*/ 6 w 48"/>
                <a:gd name="T27" fmla="*/ 6 h 48"/>
                <a:gd name="T28" fmla="*/ 14 w 48"/>
                <a:gd name="T29" fmla="*/ 2 h 48"/>
                <a:gd name="T30" fmla="*/ 24 w 48"/>
                <a:gd name="T31" fmla="*/ 0 h 48"/>
                <a:gd name="T32" fmla="*/ 24 w 48"/>
                <a:gd name="T33" fmla="*/ 0 h 48"/>
                <a:gd name="T34" fmla="*/ 34 w 48"/>
                <a:gd name="T35" fmla="*/ 2 h 48"/>
                <a:gd name="T36" fmla="*/ 42 w 48"/>
                <a:gd name="T37" fmla="*/ 6 h 48"/>
                <a:gd name="T38" fmla="*/ 46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4"/>
                  </a:lnTo>
                  <a:lnTo>
                    <a:pt x="42" y="42"/>
                  </a:lnTo>
                  <a:lnTo>
                    <a:pt x="34" y="46"/>
                  </a:lnTo>
                  <a:lnTo>
                    <a:pt x="24" y="48"/>
                  </a:lnTo>
                  <a:lnTo>
                    <a:pt x="24" y="48"/>
                  </a:lnTo>
                  <a:lnTo>
                    <a:pt x="14" y="46"/>
                  </a:lnTo>
                  <a:lnTo>
                    <a:pt x="6" y="42"/>
                  </a:lnTo>
                  <a:lnTo>
                    <a:pt x="2" y="34"/>
                  </a:lnTo>
                  <a:lnTo>
                    <a:pt x="0" y="24"/>
                  </a:lnTo>
                  <a:lnTo>
                    <a:pt x="0" y="24"/>
                  </a:lnTo>
                  <a:lnTo>
                    <a:pt x="2" y="14"/>
                  </a:lnTo>
                  <a:lnTo>
                    <a:pt x="6" y="6"/>
                  </a:lnTo>
                  <a:lnTo>
                    <a:pt x="14" y="2"/>
                  </a:lnTo>
                  <a:lnTo>
                    <a:pt x="24" y="0"/>
                  </a:lnTo>
                  <a:lnTo>
                    <a:pt x="24" y="0"/>
                  </a:lnTo>
                  <a:lnTo>
                    <a:pt x="34" y="2"/>
                  </a:lnTo>
                  <a:lnTo>
                    <a:pt x="42" y="6"/>
                  </a:lnTo>
                  <a:lnTo>
                    <a:pt x="46" y="14"/>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8" name="Freeform 659">
              <a:extLst>
                <a:ext uri="{FF2B5EF4-FFF2-40B4-BE49-F238E27FC236}">
                  <a16:creationId xmlns:a16="http://schemas.microsoft.com/office/drawing/2014/main" id="{809C0AA3-49D4-F899-DBB1-D2963AB1E7A0}"/>
                </a:ext>
              </a:extLst>
            </p:cNvPr>
            <p:cNvSpPr>
              <a:spLocks/>
            </p:cNvSpPr>
            <p:nvPr/>
          </p:nvSpPr>
          <p:spPr bwMode="auto">
            <a:xfrm>
              <a:off x="5918" y="4845"/>
              <a:ext cx="50" cy="48"/>
            </a:xfrm>
            <a:custGeom>
              <a:avLst/>
              <a:gdLst>
                <a:gd name="T0" fmla="*/ 50 w 50"/>
                <a:gd name="T1" fmla="*/ 24 h 48"/>
                <a:gd name="T2" fmla="*/ 50 w 50"/>
                <a:gd name="T3" fmla="*/ 24 h 48"/>
                <a:gd name="T4" fmla="*/ 48 w 50"/>
                <a:gd name="T5" fmla="*/ 34 h 48"/>
                <a:gd name="T6" fmla="*/ 42 w 50"/>
                <a:gd name="T7" fmla="*/ 42 h 48"/>
                <a:gd name="T8" fmla="*/ 34 w 50"/>
                <a:gd name="T9" fmla="*/ 46 h 48"/>
                <a:gd name="T10" fmla="*/ 26 w 50"/>
                <a:gd name="T11" fmla="*/ 48 h 48"/>
                <a:gd name="T12" fmla="*/ 26 w 50"/>
                <a:gd name="T13" fmla="*/ 48 h 48"/>
                <a:gd name="T14" fmla="*/ 16 w 50"/>
                <a:gd name="T15" fmla="*/ 46 h 48"/>
                <a:gd name="T16" fmla="*/ 8 w 50"/>
                <a:gd name="T17" fmla="*/ 42 h 48"/>
                <a:gd name="T18" fmla="*/ 2 w 50"/>
                <a:gd name="T19" fmla="*/ 34 h 48"/>
                <a:gd name="T20" fmla="*/ 0 w 50"/>
                <a:gd name="T21" fmla="*/ 24 h 48"/>
                <a:gd name="T22" fmla="*/ 0 w 50"/>
                <a:gd name="T23" fmla="*/ 24 h 48"/>
                <a:gd name="T24" fmla="*/ 2 w 50"/>
                <a:gd name="T25" fmla="*/ 14 h 48"/>
                <a:gd name="T26" fmla="*/ 8 w 50"/>
                <a:gd name="T27" fmla="*/ 6 h 48"/>
                <a:gd name="T28" fmla="*/ 16 w 50"/>
                <a:gd name="T29" fmla="*/ 2 h 48"/>
                <a:gd name="T30" fmla="*/ 26 w 50"/>
                <a:gd name="T31" fmla="*/ 0 h 48"/>
                <a:gd name="T32" fmla="*/ 26 w 50"/>
                <a:gd name="T33" fmla="*/ 0 h 48"/>
                <a:gd name="T34" fmla="*/ 34 w 50"/>
                <a:gd name="T35" fmla="*/ 2 h 48"/>
                <a:gd name="T36" fmla="*/ 42 w 50"/>
                <a:gd name="T37" fmla="*/ 6 h 48"/>
                <a:gd name="T38" fmla="*/ 48 w 50"/>
                <a:gd name="T39" fmla="*/ 14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6"/>
                  </a:lnTo>
                  <a:lnTo>
                    <a:pt x="26" y="48"/>
                  </a:lnTo>
                  <a:lnTo>
                    <a:pt x="26" y="48"/>
                  </a:lnTo>
                  <a:lnTo>
                    <a:pt x="16" y="46"/>
                  </a:lnTo>
                  <a:lnTo>
                    <a:pt x="8" y="42"/>
                  </a:lnTo>
                  <a:lnTo>
                    <a:pt x="2" y="34"/>
                  </a:lnTo>
                  <a:lnTo>
                    <a:pt x="0" y="24"/>
                  </a:lnTo>
                  <a:lnTo>
                    <a:pt x="0" y="24"/>
                  </a:lnTo>
                  <a:lnTo>
                    <a:pt x="2" y="14"/>
                  </a:lnTo>
                  <a:lnTo>
                    <a:pt x="8" y="6"/>
                  </a:lnTo>
                  <a:lnTo>
                    <a:pt x="16" y="2"/>
                  </a:lnTo>
                  <a:lnTo>
                    <a:pt x="26" y="0"/>
                  </a:lnTo>
                  <a:lnTo>
                    <a:pt x="26" y="0"/>
                  </a:lnTo>
                  <a:lnTo>
                    <a:pt x="34" y="2"/>
                  </a:lnTo>
                  <a:lnTo>
                    <a:pt x="42" y="6"/>
                  </a:lnTo>
                  <a:lnTo>
                    <a:pt x="48" y="14"/>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49" name="Freeform 660">
              <a:extLst>
                <a:ext uri="{FF2B5EF4-FFF2-40B4-BE49-F238E27FC236}">
                  <a16:creationId xmlns:a16="http://schemas.microsoft.com/office/drawing/2014/main" id="{108528CD-EC8B-EA1D-1C32-16F0A0CE2E58}"/>
                </a:ext>
              </a:extLst>
            </p:cNvPr>
            <p:cNvSpPr>
              <a:spLocks/>
            </p:cNvSpPr>
            <p:nvPr/>
          </p:nvSpPr>
          <p:spPr bwMode="auto">
            <a:xfrm>
              <a:off x="6066" y="4785"/>
              <a:ext cx="48" cy="50"/>
            </a:xfrm>
            <a:custGeom>
              <a:avLst/>
              <a:gdLst>
                <a:gd name="T0" fmla="*/ 48 w 48"/>
                <a:gd name="T1" fmla="*/ 26 h 50"/>
                <a:gd name="T2" fmla="*/ 48 w 48"/>
                <a:gd name="T3" fmla="*/ 26 h 50"/>
                <a:gd name="T4" fmla="*/ 46 w 48"/>
                <a:gd name="T5" fmla="*/ 34 h 50"/>
                <a:gd name="T6" fmla="*/ 42 w 48"/>
                <a:gd name="T7" fmla="*/ 42 h 50"/>
                <a:gd name="T8" fmla="*/ 34 w 48"/>
                <a:gd name="T9" fmla="*/ 48 h 50"/>
                <a:gd name="T10" fmla="*/ 24 w 48"/>
                <a:gd name="T11" fmla="*/ 50 h 50"/>
                <a:gd name="T12" fmla="*/ 24 w 48"/>
                <a:gd name="T13" fmla="*/ 50 h 50"/>
                <a:gd name="T14" fmla="*/ 14 w 48"/>
                <a:gd name="T15" fmla="*/ 48 h 50"/>
                <a:gd name="T16" fmla="*/ 6 w 48"/>
                <a:gd name="T17" fmla="*/ 42 h 50"/>
                <a:gd name="T18" fmla="*/ 2 w 48"/>
                <a:gd name="T19" fmla="*/ 34 h 50"/>
                <a:gd name="T20" fmla="*/ 0 w 48"/>
                <a:gd name="T21" fmla="*/ 26 h 50"/>
                <a:gd name="T22" fmla="*/ 0 w 48"/>
                <a:gd name="T23" fmla="*/ 26 h 50"/>
                <a:gd name="T24" fmla="*/ 2 w 48"/>
                <a:gd name="T25" fmla="*/ 16 h 50"/>
                <a:gd name="T26" fmla="*/ 6 w 48"/>
                <a:gd name="T27" fmla="*/ 8 h 50"/>
                <a:gd name="T28" fmla="*/ 14 w 48"/>
                <a:gd name="T29" fmla="*/ 2 h 50"/>
                <a:gd name="T30" fmla="*/ 24 w 48"/>
                <a:gd name="T31" fmla="*/ 0 h 50"/>
                <a:gd name="T32" fmla="*/ 24 w 48"/>
                <a:gd name="T33" fmla="*/ 0 h 50"/>
                <a:gd name="T34" fmla="*/ 34 w 48"/>
                <a:gd name="T35" fmla="*/ 2 h 50"/>
                <a:gd name="T36" fmla="*/ 42 w 48"/>
                <a:gd name="T37" fmla="*/ 8 h 50"/>
                <a:gd name="T38" fmla="*/ 46 w 48"/>
                <a:gd name="T39" fmla="*/ 16 h 50"/>
                <a:gd name="T40" fmla="*/ 48 w 48"/>
                <a:gd name="T41" fmla="*/ 26 h 50"/>
                <a:gd name="T42" fmla="*/ 48 w 48"/>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0">
                  <a:moveTo>
                    <a:pt x="48" y="26"/>
                  </a:moveTo>
                  <a:lnTo>
                    <a:pt x="48" y="26"/>
                  </a:lnTo>
                  <a:lnTo>
                    <a:pt x="46" y="34"/>
                  </a:lnTo>
                  <a:lnTo>
                    <a:pt x="42" y="42"/>
                  </a:lnTo>
                  <a:lnTo>
                    <a:pt x="34" y="48"/>
                  </a:lnTo>
                  <a:lnTo>
                    <a:pt x="24" y="50"/>
                  </a:lnTo>
                  <a:lnTo>
                    <a:pt x="24" y="50"/>
                  </a:lnTo>
                  <a:lnTo>
                    <a:pt x="14" y="48"/>
                  </a:lnTo>
                  <a:lnTo>
                    <a:pt x="6" y="42"/>
                  </a:lnTo>
                  <a:lnTo>
                    <a:pt x="2" y="34"/>
                  </a:lnTo>
                  <a:lnTo>
                    <a:pt x="0" y="26"/>
                  </a:lnTo>
                  <a:lnTo>
                    <a:pt x="0" y="26"/>
                  </a:lnTo>
                  <a:lnTo>
                    <a:pt x="2" y="16"/>
                  </a:lnTo>
                  <a:lnTo>
                    <a:pt x="6" y="8"/>
                  </a:lnTo>
                  <a:lnTo>
                    <a:pt x="14" y="2"/>
                  </a:lnTo>
                  <a:lnTo>
                    <a:pt x="24" y="0"/>
                  </a:lnTo>
                  <a:lnTo>
                    <a:pt x="24" y="0"/>
                  </a:lnTo>
                  <a:lnTo>
                    <a:pt x="34" y="2"/>
                  </a:lnTo>
                  <a:lnTo>
                    <a:pt x="42" y="8"/>
                  </a:lnTo>
                  <a:lnTo>
                    <a:pt x="46" y="16"/>
                  </a:lnTo>
                  <a:lnTo>
                    <a:pt x="48" y="26"/>
                  </a:lnTo>
                  <a:lnTo>
                    <a:pt x="48"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0" name="Freeform 661">
              <a:extLst>
                <a:ext uri="{FF2B5EF4-FFF2-40B4-BE49-F238E27FC236}">
                  <a16:creationId xmlns:a16="http://schemas.microsoft.com/office/drawing/2014/main" id="{BB155557-9A00-FF65-ED39-E77EA4628BED}"/>
                </a:ext>
              </a:extLst>
            </p:cNvPr>
            <p:cNvSpPr>
              <a:spLocks/>
            </p:cNvSpPr>
            <p:nvPr/>
          </p:nvSpPr>
          <p:spPr bwMode="auto">
            <a:xfrm>
              <a:off x="5894" y="4693"/>
              <a:ext cx="48" cy="48"/>
            </a:xfrm>
            <a:custGeom>
              <a:avLst/>
              <a:gdLst>
                <a:gd name="T0" fmla="*/ 48 w 48"/>
                <a:gd name="T1" fmla="*/ 24 h 48"/>
                <a:gd name="T2" fmla="*/ 48 w 48"/>
                <a:gd name="T3" fmla="*/ 24 h 48"/>
                <a:gd name="T4" fmla="*/ 46 w 48"/>
                <a:gd name="T5" fmla="*/ 34 h 48"/>
                <a:gd name="T6" fmla="*/ 42 w 48"/>
                <a:gd name="T7" fmla="*/ 42 h 48"/>
                <a:gd name="T8" fmla="*/ 34 w 48"/>
                <a:gd name="T9" fmla="*/ 46 h 48"/>
                <a:gd name="T10" fmla="*/ 24 w 48"/>
                <a:gd name="T11" fmla="*/ 48 h 48"/>
                <a:gd name="T12" fmla="*/ 24 w 48"/>
                <a:gd name="T13" fmla="*/ 48 h 48"/>
                <a:gd name="T14" fmla="*/ 14 w 48"/>
                <a:gd name="T15" fmla="*/ 46 h 48"/>
                <a:gd name="T16" fmla="*/ 6 w 48"/>
                <a:gd name="T17" fmla="*/ 42 h 48"/>
                <a:gd name="T18" fmla="*/ 2 w 48"/>
                <a:gd name="T19" fmla="*/ 34 h 48"/>
                <a:gd name="T20" fmla="*/ 0 w 48"/>
                <a:gd name="T21" fmla="*/ 24 h 48"/>
                <a:gd name="T22" fmla="*/ 0 w 48"/>
                <a:gd name="T23" fmla="*/ 24 h 48"/>
                <a:gd name="T24" fmla="*/ 2 w 48"/>
                <a:gd name="T25" fmla="*/ 14 h 48"/>
                <a:gd name="T26" fmla="*/ 6 w 48"/>
                <a:gd name="T27" fmla="*/ 6 h 48"/>
                <a:gd name="T28" fmla="*/ 14 w 48"/>
                <a:gd name="T29" fmla="*/ 2 h 48"/>
                <a:gd name="T30" fmla="*/ 24 w 48"/>
                <a:gd name="T31" fmla="*/ 0 h 48"/>
                <a:gd name="T32" fmla="*/ 24 w 48"/>
                <a:gd name="T33" fmla="*/ 0 h 48"/>
                <a:gd name="T34" fmla="*/ 34 w 48"/>
                <a:gd name="T35" fmla="*/ 2 h 48"/>
                <a:gd name="T36" fmla="*/ 42 w 48"/>
                <a:gd name="T37" fmla="*/ 6 h 48"/>
                <a:gd name="T38" fmla="*/ 46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4"/>
                  </a:lnTo>
                  <a:lnTo>
                    <a:pt x="42" y="42"/>
                  </a:lnTo>
                  <a:lnTo>
                    <a:pt x="34" y="46"/>
                  </a:lnTo>
                  <a:lnTo>
                    <a:pt x="24" y="48"/>
                  </a:lnTo>
                  <a:lnTo>
                    <a:pt x="24" y="48"/>
                  </a:lnTo>
                  <a:lnTo>
                    <a:pt x="14" y="46"/>
                  </a:lnTo>
                  <a:lnTo>
                    <a:pt x="6" y="42"/>
                  </a:lnTo>
                  <a:lnTo>
                    <a:pt x="2" y="34"/>
                  </a:lnTo>
                  <a:lnTo>
                    <a:pt x="0" y="24"/>
                  </a:lnTo>
                  <a:lnTo>
                    <a:pt x="0" y="24"/>
                  </a:lnTo>
                  <a:lnTo>
                    <a:pt x="2" y="14"/>
                  </a:lnTo>
                  <a:lnTo>
                    <a:pt x="6" y="6"/>
                  </a:lnTo>
                  <a:lnTo>
                    <a:pt x="14" y="2"/>
                  </a:lnTo>
                  <a:lnTo>
                    <a:pt x="24" y="0"/>
                  </a:lnTo>
                  <a:lnTo>
                    <a:pt x="24" y="0"/>
                  </a:lnTo>
                  <a:lnTo>
                    <a:pt x="34" y="2"/>
                  </a:lnTo>
                  <a:lnTo>
                    <a:pt x="42" y="6"/>
                  </a:lnTo>
                  <a:lnTo>
                    <a:pt x="46" y="14"/>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1" name="Freeform 662">
              <a:extLst>
                <a:ext uri="{FF2B5EF4-FFF2-40B4-BE49-F238E27FC236}">
                  <a16:creationId xmlns:a16="http://schemas.microsoft.com/office/drawing/2014/main" id="{2EDFBF18-044D-8C34-87B0-949BB4EE8265}"/>
                </a:ext>
              </a:extLst>
            </p:cNvPr>
            <p:cNvSpPr>
              <a:spLocks/>
            </p:cNvSpPr>
            <p:nvPr/>
          </p:nvSpPr>
          <p:spPr bwMode="auto">
            <a:xfrm>
              <a:off x="5908" y="4723"/>
              <a:ext cx="48" cy="48"/>
            </a:xfrm>
            <a:custGeom>
              <a:avLst/>
              <a:gdLst>
                <a:gd name="T0" fmla="*/ 48 w 48"/>
                <a:gd name="T1" fmla="*/ 24 h 48"/>
                <a:gd name="T2" fmla="*/ 48 w 48"/>
                <a:gd name="T3" fmla="*/ 24 h 48"/>
                <a:gd name="T4" fmla="*/ 48 w 48"/>
                <a:gd name="T5" fmla="*/ 34 h 48"/>
                <a:gd name="T6" fmla="*/ 42 w 48"/>
                <a:gd name="T7" fmla="*/ 42 h 48"/>
                <a:gd name="T8" fmla="*/ 34 w 48"/>
                <a:gd name="T9" fmla="*/ 48 h 48"/>
                <a:gd name="T10" fmla="*/ 24 w 48"/>
                <a:gd name="T11" fmla="*/ 48 h 48"/>
                <a:gd name="T12" fmla="*/ 24 w 48"/>
                <a:gd name="T13" fmla="*/ 48 h 48"/>
                <a:gd name="T14" fmla="*/ 16 w 48"/>
                <a:gd name="T15" fmla="*/ 48 h 48"/>
                <a:gd name="T16" fmla="*/ 8 w 48"/>
                <a:gd name="T17" fmla="*/ 42 h 48"/>
                <a:gd name="T18" fmla="*/ 2 w 48"/>
                <a:gd name="T19" fmla="*/ 34 h 48"/>
                <a:gd name="T20" fmla="*/ 0 w 48"/>
                <a:gd name="T21" fmla="*/ 24 h 48"/>
                <a:gd name="T22" fmla="*/ 0 w 48"/>
                <a:gd name="T23" fmla="*/ 24 h 48"/>
                <a:gd name="T24" fmla="*/ 2 w 48"/>
                <a:gd name="T25" fmla="*/ 16 h 48"/>
                <a:gd name="T26" fmla="*/ 8 w 48"/>
                <a:gd name="T27" fmla="*/ 8 h 48"/>
                <a:gd name="T28" fmla="*/ 16 w 48"/>
                <a:gd name="T29" fmla="*/ 2 h 48"/>
                <a:gd name="T30" fmla="*/ 24 w 48"/>
                <a:gd name="T31" fmla="*/ 0 h 48"/>
                <a:gd name="T32" fmla="*/ 24 w 48"/>
                <a:gd name="T33" fmla="*/ 0 h 48"/>
                <a:gd name="T34" fmla="*/ 34 w 48"/>
                <a:gd name="T35" fmla="*/ 2 h 48"/>
                <a:gd name="T36" fmla="*/ 42 w 48"/>
                <a:gd name="T37" fmla="*/ 8 h 48"/>
                <a:gd name="T38" fmla="*/ 48 w 48"/>
                <a:gd name="T39" fmla="*/ 16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8" y="34"/>
                  </a:lnTo>
                  <a:lnTo>
                    <a:pt x="42" y="42"/>
                  </a:lnTo>
                  <a:lnTo>
                    <a:pt x="34" y="48"/>
                  </a:lnTo>
                  <a:lnTo>
                    <a:pt x="24" y="48"/>
                  </a:lnTo>
                  <a:lnTo>
                    <a:pt x="24" y="48"/>
                  </a:lnTo>
                  <a:lnTo>
                    <a:pt x="16" y="48"/>
                  </a:lnTo>
                  <a:lnTo>
                    <a:pt x="8" y="42"/>
                  </a:lnTo>
                  <a:lnTo>
                    <a:pt x="2" y="34"/>
                  </a:lnTo>
                  <a:lnTo>
                    <a:pt x="0" y="24"/>
                  </a:lnTo>
                  <a:lnTo>
                    <a:pt x="0" y="24"/>
                  </a:lnTo>
                  <a:lnTo>
                    <a:pt x="2" y="16"/>
                  </a:lnTo>
                  <a:lnTo>
                    <a:pt x="8" y="8"/>
                  </a:lnTo>
                  <a:lnTo>
                    <a:pt x="16" y="2"/>
                  </a:lnTo>
                  <a:lnTo>
                    <a:pt x="24" y="0"/>
                  </a:lnTo>
                  <a:lnTo>
                    <a:pt x="24" y="0"/>
                  </a:lnTo>
                  <a:lnTo>
                    <a:pt x="34" y="2"/>
                  </a:lnTo>
                  <a:lnTo>
                    <a:pt x="42" y="8"/>
                  </a:lnTo>
                  <a:lnTo>
                    <a:pt x="48" y="16"/>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2" name="Freeform 663">
              <a:extLst>
                <a:ext uri="{FF2B5EF4-FFF2-40B4-BE49-F238E27FC236}">
                  <a16:creationId xmlns:a16="http://schemas.microsoft.com/office/drawing/2014/main" id="{AF0DFCDE-C3B3-A184-F0E0-A88905FD2DB1}"/>
                </a:ext>
              </a:extLst>
            </p:cNvPr>
            <p:cNvSpPr>
              <a:spLocks/>
            </p:cNvSpPr>
            <p:nvPr/>
          </p:nvSpPr>
          <p:spPr bwMode="auto">
            <a:xfrm>
              <a:off x="5848" y="4585"/>
              <a:ext cx="48" cy="48"/>
            </a:xfrm>
            <a:custGeom>
              <a:avLst/>
              <a:gdLst>
                <a:gd name="T0" fmla="*/ 48 w 48"/>
                <a:gd name="T1" fmla="*/ 24 h 48"/>
                <a:gd name="T2" fmla="*/ 48 w 48"/>
                <a:gd name="T3" fmla="*/ 24 h 48"/>
                <a:gd name="T4" fmla="*/ 48 w 48"/>
                <a:gd name="T5" fmla="*/ 34 h 48"/>
                <a:gd name="T6" fmla="*/ 42 w 48"/>
                <a:gd name="T7" fmla="*/ 42 h 48"/>
                <a:gd name="T8" fmla="*/ 34 w 48"/>
                <a:gd name="T9" fmla="*/ 46 h 48"/>
                <a:gd name="T10" fmla="*/ 24 w 48"/>
                <a:gd name="T11" fmla="*/ 48 h 48"/>
                <a:gd name="T12" fmla="*/ 24 w 48"/>
                <a:gd name="T13" fmla="*/ 48 h 48"/>
                <a:gd name="T14" fmla="*/ 16 w 48"/>
                <a:gd name="T15" fmla="*/ 46 h 48"/>
                <a:gd name="T16" fmla="*/ 8 w 48"/>
                <a:gd name="T17" fmla="*/ 42 h 48"/>
                <a:gd name="T18" fmla="*/ 2 w 48"/>
                <a:gd name="T19" fmla="*/ 34 h 48"/>
                <a:gd name="T20" fmla="*/ 0 w 48"/>
                <a:gd name="T21" fmla="*/ 24 h 48"/>
                <a:gd name="T22" fmla="*/ 0 w 48"/>
                <a:gd name="T23" fmla="*/ 24 h 48"/>
                <a:gd name="T24" fmla="*/ 2 w 48"/>
                <a:gd name="T25" fmla="*/ 14 h 48"/>
                <a:gd name="T26" fmla="*/ 8 w 48"/>
                <a:gd name="T27" fmla="*/ 6 h 48"/>
                <a:gd name="T28" fmla="*/ 16 w 48"/>
                <a:gd name="T29" fmla="*/ 2 h 48"/>
                <a:gd name="T30" fmla="*/ 24 w 48"/>
                <a:gd name="T31" fmla="*/ 0 h 48"/>
                <a:gd name="T32" fmla="*/ 24 w 48"/>
                <a:gd name="T33" fmla="*/ 0 h 48"/>
                <a:gd name="T34" fmla="*/ 34 w 48"/>
                <a:gd name="T35" fmla="*/ 2 h 48"/>
                <a:gd name="T36" fmla="*/ 42 w 48"/>
                <a:gd name="T37" fmla="*/ 6 h 48"/>
                <a:gd name="T38" fmla="*/ 48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8" y="34"/>
                  </a:lnTo>
                  <a:lnTo>
                    <a:pt x="42" y="42"/>
                  </a:lnTo>
                  <a:lnTo>
                    <a:pt x="34" y="46"/>
                  </a:lnTo>
                  <a:lnTo>
                    <a:pt x="24" y="48"/>
                  </a:lnTo>
                  <a:lnTo>
                    <a:pt x="24" y="48"/>
                  </a:lnTo>
                  <a:lnTo>
                    <a:pt x="16" y="46"/>
                  </a:lnTo>
                  <a:lnTo>
                    <a:pt x="8" y="42"/>
                  </a:lnTo>
                  <a:lnTo>
                    <a:pt x="2" y="34"/>
                  </a:lnTo>
                  <a:lnTo>
                    <a:pt x="0" y="24"/>
                  </a:lnTo>
                  <a:lnTo>
                    <a:pt x="0" y="24"/>
                  </a:lnTo>
                  <a:lnTo>
                    <a:pt x="2" y="14"/>
                  </a:lnTo>
                  <a:lnTo>
                    <a:pt x="8" y="6"/>
                  </a:lnTo>
                  <a:lnTo>
                    <a:pt x="16" y="2"/>
                  </a:lnTo>
                  <a:lnTo>
                    <a:pt x="24" y="0"/>
                  </a:lnTo>
                  <a:lnTo>
                    <a:pt x="24" y="0"/>
                  </a:lnTo>
                  <a:lnTo>
                    <a:pt x="34" y="2"/>
                  </a:lnTo>
                  <a:lnTo>
                    <a:pt x="42" y="6"/>
                  </a:lnTo>
                  <a:lnTo>
                    <a:pt x="48" y="14"/>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3" name="Freeform 664">
              <a:extLst>
                <a:ext uri="{FF2B5EF4-FFF2-40B4-BE49-F238E27FC236}">
                  <a16:creationId xmlns:a16="http://schemas.microsoft.com/office/drawing/2014/main" id="{5242E8E4-F246-32ED-CB89-53C793DB5106}"/>
                </a:ext>
              </a:extLst>
            </p:cNvPr>
            <p:cNvSpPr>
              <a:spLocks/>
            </p:cNvSpPr>
            <p:nvPr/>
          </p:nvSpPr>
          <p:spPr bwMode="auto">
            <a:xfrm>
              <a:off x="5860" y="4489"/>
              <a:ext cx="48" cy="48"/>
            </a:xfrm>
            <a:custGeom>
              <a:avLst/>
              <a:gdLst>
                <a:gd name="T0" fmla="*/ 48 w 48"/>
                <a:gd name="T1" fmla="*/ 24 h 48"/>
                <a:gd name="T2" fmla="*/ 48 w 48"/>
                <a:gd name="T3" fmla="*/ 24 h 48"/>
                <a:gd name="T4" fmla="*/ 48 w 48"/>
                <a:gd name="T5" fmla="*/ 34 h 48"/>
                <a:gd name="T6" fmla="*/ 42 w 48"/>
                <a:gd name="T7" fmla="*/ 42 h 48"/>
                <a:gd name="T8" fmla="*/ 34 w 48"/>
                <a:gd name="T9" fmla="*/ 46 h 48"/>
                <a:gd name="T10" fmla="*/ 24 w 48"/>
                <a:gd name="T11" fmla="*/ 48 h 48"/>
                <a:gd name="T12" fmla="*/ 24 w 48"/>
                <a:gd name="T13" fmla="*/ 48 h 48"/>
                <a:gd name="T14" fmla="*/ 16 w 48"/>
                <a:gd name="T15" fmla="*/ 46 h 48"/>
                <a:gd name="T16" fmla="*/ 8 w 48"/>
                <a:gd name="T17" fmla="*/ 42 h 48"/>
                <a:gd name="T18" fmla="*/ 2 w 48"/>
                <a:gd name="T19" fmla="*/ 34 h 48"/>
                <a:gd name="T20" fmla="*/ 0 w 48"/>
                <a:gd name="T21" fmla="*/ 24 h 48"/>
                <a:gd name="T22" fmla="*/ 0 w 48"/>
                <a:gd name="T23" fmla="*/ 24 h 48"/>
                <a:gd name="T24" fmla="*/ 2 w 48"/>
                <a:gd name="T25" fmla="*/ 14 h 48"/>
                <a:gd name="T26" fmla="*/ 8 w 48"/>
                <a:gd name="T27" fmla="*/ 6 h 48"/>
                <a:gd name="T28" fmla="*/ 16 w 48"/>
                <a:gd name="T29" fmla="*/ 2 h 48"/>
                <a:gd name="T30" fmla="*/ 24 w 48"/>
                <a:gd name="T31" fmla="*/ 0 h 48"/>
                <a:gd name="T32" fmla="*/ 24 w 48"/>
                <a:gd name="T33" fmla="*/ 0 h 48"/>
                <a:gd name="T34" fmla="*/ 34 w 48"/>
                <a:gd name="T35" fmla="*/ 2 h 48"/>
                <a:gd name="T36" fmla="*/ 42 w 48"/>
                <a:gd name="T37" fmla="*/ 6 h 48"/>
                <a:gd name="T38" fmla="*/ 48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8" y="34"/>
                  </a:lnTo>
                  <a:lnTo>
                    <a:pt x="42" y="42"/>
                  </a:lnTo>
                  <a:lnTo>
                    <a:pt x="34" y="46"/>
                  </a:lnTo>
                  <a:lnTo>
                    <a:pt x="24" y="48"/>
                  </a:lnTo>
                  <a:lnTo>
                    <a:pt x="24" y="48"/>
                  </a:lnTo>
                  <a:lnTo>
                    <a:pt x="16" y="46"/>
                  </a:lnTo>
                  <a:lnTo>
                    <a:pt x="8" y="42"/>
                  </a:lnTo>
                  <a:lnTo>
                    <a:pt x="2" y="34"/>
                  </a:lnTo>
                  <a:lnTo>
                    <a:pt x="0" y="24"/>
                  </a:lnTo>
                  <a:lnTo>
                    <a:pt x="0" y="24"/>
                  </a:lnTo>
                  <a:lnTo>
                    <a:pt x="2" y="14"/>
                  </a:lnTo>
                  <a:lnTo>
                    <a:pt x="8" y="6"/>
                  </a:lnTo>
                  <a:lnTo>
                    <a:pt x="16" y="2"/>
                  </a:lnTo>
                  <a:lnTo>
                    <a:pt x="24" y="0"/>
                  </a:lnTo>
                  <a:lnTo>
                    <a:pt x="24" y="0"/>
                  </a:lnTo>
                  <a:lnTo>
                    <a:pt x="34" y="2"/>
                  </a:lnTo>
                  <a:lnTo>
                    <a:pt x="42" y="6"/>
                  </a:lnTo>
                  <a:lnTo>
                    <a:pt x="48" y="14"/>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4" name="Freeform 665">
              <a:extLst>
                <a:ext uri="{FF2B5EF4-FFF2-40B4-BE49-F238E27FC236}">
                  <a16:creationId xmlns:a16="http://schemas.microsoft.com/office/drawing/2014/main" id="{37DDC47C-82E1-3F1E-A62A-EA41E5535389}"/>
                </a:ext>
              </a:extLst>
            </p:cNvPr>
            <p:cNvSpPr>
              <a:spLocks/>
            </p:cNvSpPr>
            <p:nvPr/>
          </p:nvSpPr>
          <p:spPr bwMode="auto">
            <a:xfrm>
              <a:off x="5884" y="4483"/>
              <a:ext cx="48" cy="48"/>
            </a:xfrm>
            <a:custGeom>
              <a:avLst/>
              <a:gdLst>
                <a:gd name="T0" fmla="*/ 48 w 48"/>
                <a:gd name="T1" fmla="*/ 24 h 48"/>
                <a:gd name="T2" fmla="*/ 48 w 48"/>
                <a:gd name="T3" fmla="*/ 24 h 48"/>
                <a:gd name="T4" fmla="*/ 48 w 48"/>
                <a:gd name="T5" fmla="*/ 34 h 48"/>
                <a:gd name="T6" fmla="*/ 42 w 48"/>
                <a:gd name="T7" fmla="*/ 42 h 48"/>
                <a:gd name="T8" fmla="*/ 34 w 48"/>
                <a:gd name="T9" fmla="*/ 48 h 48"/>
                <a:gd name="T10" fmla="*/ 24 w 48"/>
                <a:gd name="T11" fmla="*/ 48 h 48"/>
                <a:gd name="T12" fmla="*/ 24 w 48"/>
                <a:gd name="T13" fmla="*/ 48 h 48"/>
                <a:gd name="T14" fmla="*/ 16 w 48"/>
                <a:gd name="T15" fmla="*/ 48 h 48"/>
                <a:gd name="T16" fmla="*/ 8 w 48"/>
                <a:gd name="T17" fmla="*/ 42 h 48"/>
                <a:gd name="T18" fmla="*/ 2 w 48"/>
                <a:gd name="T19" fmla="*/ 34 h 48"/>
                <a:gd name="T20" fmla="*/ 0 w 48"/>
                <a:gd name="T21" fmla="*/ 24 h 48"/>
                <a:gd name="T22" fmla="*/ 0 w 48"/>
                <a:gd name="T23" fmla="*/ 24 h 48"/>
                <a:gd name="T24" fmla="*/ 2 w 48"/>
                <a:gd name="T25" fmla="*/ 16 h 48"/>
                <a:gd name="T26" fmla="*/ 8 w 48"/>
                <a:gd name="T27" fmla="*/ 8 h 48"/>
                <a:gd name="T28" fmla="*/ 16 w 48"/>
                <a:gd name="T29" fmla="*/ 2 h 48"/>
                <a:gd name="T30" fmla="*/ 24 w 48"/>
                <a:gd name="T31" fmla="*/ 0 h 48"/>
                <a:gd name="T32" fmla="*/ 24 w 48"/>
                <a:gd name="T33" fmla="*/ 0 h 48"/>
                <a:gd name="T34" fmla="*/ 34 w 48"/>
                <a:gd name="T35" fmla="*/ 2 h 48"/>
                <a:gd name="T36" fmla="*/ 42 w 48"/>
                <a:gd name="T37" fmla="*/ 8 h 48"/>
                <a:gd name="T38" fmla="*/ 48 w 48"/>
                <a:gd name="T39" fmla="*/ 16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8" y="34"/>
                  </a:lnTo>
                  <a:lnTo>
                    <a:pt x="42" y="42"/>
                  </a:lnTo>
                  <a:lnTo>
                    <a:pt x="34" y="48"/>
                  </a:lnTo>
                  <a:lnTo>
                    <a:pt x="24" y="48"/>
                  </a:lnTo>
                  <a:lnTo>
                    <a:pt x="24" y="48"/>
                  </a:lnTo>
                  <a:lnTo>
                    <a:pt x="16" y="48"/>
                  </a:lnTo>
                  <a:lnTo>
                    <a:pt x="8" y="42"/>
                  </a:lnTo>
                  <a:lnTo>
                    <a:pt x="2" y="34"/>
                  </a:lnTo>
                  <a:lnTo>
                    <a:pt x="0" y="24"/>
                  </a:lnTo>
                  <a:lnTo>
                    <a:pt x="0" y="24"/>
                  </a:lnTo>
                  <a:lnTo>
                    <a:pt x="2" y="16"/>
                  </a:lnTo>
                  <a:lnTo>
                    <a:pt x="8" y="8"/>
                  </a:lnTo>
                  <a:lnTo>
                    <a:pt x="16" y="2"/>
                  </a:lnTo>
                  <a:lnTo>
                    <a:pt x="24" y="0"/>
                  </a:lnTo>
                  <a:lnTo>
                    <a:pt x="24" y="0"/>
                  </a:lnTo>
                  <a:lnTo>
                    <a:pt x="34" y="2"/>
                  </a:lnTo>
                  <a:lnTo>
                    <a:pt x="42" y="8"/>
                  </a:lnTo>
                  <a:lnTo>
                    <a:pt x="48" y="16"/>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5" name="Freeform 666">
              <a:extLst>
                <a:ext uri="{FF2B5EF4-FFF2-40B4-BE49-F238E27FC236}">
                  <a16:creationId xmlns:a16="http://schemas.microsoft.com/office/drawing/2014/main" id="{51B5AB5F-1134-0A07-73A7-AE6E8D72025E}"/>
                </a:ext>
              </a:extLst>
            </p:cNvPr>
            <p:cNvSpPr>
              <a:spLocks/>
            </p:cNvSpPr>
            <p:nvPr/>
          </p:nvSpPr>
          <p:spPr bwMode="auto">
            <a:xfrm>
              <a:off x="6148" y="4585"/>
              <a:ext cx="48" cy="50"/>
            </a:xfrm>
            <a:custGeom>
              <a:avLst/>
              <a:gdLst>
                <a:gd name="T0" fmla="*/ 48 w 48"/>
                <a:gd name="T1" fmla="*/ 26 h 50"/>
                <a:gd name="T2" fmla="*/ 48 w 48"/>
                <a:gd name="T3" fmla="*/ 26 h 50"/>
                <a:gd name="T4" fmla="*/ 48 w 48"/>
                <a:gd name="T5" fmla="*/ 34 h 50"/>
                <a:gd name="T6" fmla="*/ 42 w 48"/>
                <a:gd name="T7" fmla="*/ 42 h 50"/>
                <a:gd name="T8" fmla="*/ 34 w 48"/>
                <a:gd name="T9" fmla="*/ 48 h 50"/>
                <a:gd name="T10" fmla="*/ 24 w 48"/>
                <a:gd name="T11" fmla="*/ 50 h 50"/>
                <a:gd name="T12" fmla="*/ 24 w 48"/>
                <a:gd name="T13" fmla="*/ 50 h 50"/>
                <a:gd name="T14" fmla="*/ 16 w 48"/>
                <a:gd name="T15" fmla="*/ 48 h 50"/>
                <a:gd name="T16" fmla="*/ 8 w 48"/>
                <a:gd name="T17" fmla="*/ 42 h 50"/>
                <a:gd name="T18" fmla="*/ 2 w 48"/>
                <a:gd name="T19" fmla="*/ 34 h 50"/>
                <a:gd name="T20" fmla="*/ 0 w 48"/>
                <a:gd name="T21" fmla="*/ 26 h 50"/>
                <a:gd name="T22" fmla="*/ 0 w 48"/>
                <a:gd name="T23" fmla="*/ 26 h 50"/>
                <a:gd name="T24" fmla="*/ 2 w 48"/>
                <a:gd name="T25" fmla="*/ 16 h 50"/>
                <a:gd name="T26" fmla="*/ 8 w 48"/>
                <a:gd name="T27" fmla="*/ 8 h 50"/>
                <a:gd name="T28" fmla="*/ 16 w 48"/>
                <a:gd name="T29" fmla="*/ 2 h 50"/>
                <a:gd name="T30" fmla="*/ 24 w 48"/>
                <a:gd name="T31" fmla="*/ 0 h 50"/>
                <a:gd name="T32" fmla="*/ 24 w 48"/>
                <a:gd name="T33" fmla="*/ 0 h 50"/>
                <a:gd name="T34" fmla="*/ 34 w 48"/>
                <a:gd name="T35" fmla="*/ 2 h 50"/>
                <a:gd name="T36" fmla="*/ 42 w 48"/>
                <a:gd name="T37" fmla="*/ 8 h 50"/>
                <a:gd name="T38" fmla="*/ 48 w 48"/>
                <a:gd name="T39" fmla="*/ 16 h 50"/>
                <a:gd name="T40" fmla="*/ 48 w 48"/>
                <a:gd name="T41" fmla="*/ 26 h 50"/>
                <a:gd name="T42" fmla="*/ 48 w 48"/>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0">
                  <a:moveTo>
                    <a:pt x="48" y="26"/>
                  </a:moveTo>
                  <a:lnTo>
                    <a:pt x="48" y="26"/>
                  </a:lnTo>
                  <a:lnTo>
                    <a:pt x="48" y="34"/>
                  </a:lnTo>
                  <a:lnTo>
                    <a:pt x="42" y="42"/>
                  </a:lnTo>
                  <a:lnTo>
                    <a:pt x="34" y="48"/>
                  </a:lnTo>
                  <a:lnTo>
                    <a:pt x="24" y="50"/>
                  </a:lnTo>
                  <a:lnTo>
                    <a:pt x="24" y="50"/>
                  </a:lnTo>
                  <a:lnTo>
                    <a:pt x="16" y="48"/>
                  </a:lnTo>
                  <a:lnTo>
                    <a:pt x="8" y="42"/>
                  </a:lnTo>
                  <a:lnTo>
                    <a:pt x="2" y="34"/>
                  </a:lnTo>
                  <a:lnTo>
                    <a:pt x="0" y="26"/>
                  </a:lnTo>
                  <a:lnTo>
                    <a:pt x="0" y="26"/>
                  </a:lnTo>
                  <a:lnTo>
                    <a:pt x="2" y="16"/>
                  </a:lnTo>
                  <a:lnTo>
                    <a:pt x="8" y="8"/>
                  </a:lnTo>
                  <a:lnTo>
                    <a:pt x="16" y="2"/>
                  </a:lnTo>
                  <a:lnTo>
                    <a:pt x="24" y="0"/>
                  </a:lnTo>
                  <a:lnTo>
                    <a:pt x="24" y="0"/>
                  </a:lnTo>
                  <a:lnTo>
                    <a:pt x="34" y="2"/>
                  </a:lnTo>
                  <a:lnTo>
                    <a:pt x="42" y="8"/>
                  </a:lnTo>
                  <a:lnTo>
                    <a:pt x="48" y="16"/>
                  </a:lnTo>
                  <a:lnTo>
                    <a:pt x="48" y="26"/>
                  </a:lnTo>
                  <a:lnTo>
                    <a:pt x="48"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6" name="Freeform 667">
              <a:extLst>
                <a:ext uri="{FF2B5EF4-FFF2-40B4-BE49-F238E27FC236}">
                  <a16:creationId xmlns:a16="http://schemas.microsoft.com/office/drawing/2014/main" id="{C3E9CA19-A109-95F7-4789-C0B6BFAEC1E3}"/>
                </a:ext>
              </a:extLst>
            </p:cNvPr>
            <p:cNvSpPr>
              <a:spLocks/>
            </p:cNvSpPr>
            <p:nvPr/>
          </p:nvSpPr>
          <p:spPr bwMode="auto">
            <a:xfrm>
              <a:off x="6242" y="4325"/>
              <a:ext cx="50" cy="50"/>
            </a:xfrm>
            <a:custGeom>
              <a:avLst/>
              <a:gdLst>
                <a:gd name="T0" fmla="*/ 50 w 50"/>
                <a:gd name="T1" fmla="*/ 26 h 50"/>
                <a:gd name="T2" fmla="*/ 50 w 50"/>
                <a:gd name="T3" fmla="*/ 26 h 50"/>
                <a:gd name="T4" fmla="*/ 48 w 50"/>
                <a:gd name="T5" fmla="*/ 34 h 50"/>
                <a:gd name="T6" fmla="*/ 42 w 50"/>
                <a:gd name="T7" fmla="*/ 42 h 50"/>
                <a:gd name="T8" fmla="*/ 34 w 50"/>
                <a:gd name="T9" fmla="*/ 48 h 50"/>
                <a:gd name="T10" fmla="*/ 26 w 50"/>
                <a:gd name="T11" fmla="*/ 50 h 50"/>
                <a:gd name="T12" fmla="*/ 26 w 50"/>
                <a:gd name="T13" fmla="*/ 50 h 50"/>
                <a:gd name="T14" fmla="*/ 16 w 50"/>
                <a:gd name="T15" fmla="*/ 48 h 50"/>
                <a:gd name="T16" fmla="*/ 8 w 50"/>
                <a:gd name="T17" fmla="*/ 42 h 50"/>
                <a:gd name="T18" fmla="*/ 2 w 50"/>
                <a:gd name="T19" fmla="*/ 34 h 50"/>
                <a:gd name="T20" fmla="*/ 0 w 50"/>
                <a:gd name="T21" fmla="*/ 26 h 50"/>
                <a:gd name="T22" fmla="*/ 0 w 50"/>
                <a:gd name="T23" fmla="*/ 26 h 50"/>
                <a:gd name="T24" fmla="*/ 2 w 50"/>
                <a:gd name="T25" fmla="*/ 16 h 50"/>
                <a:gd name="T26" fmla="*/ 8 w 50"/>
                <a:gd name="T27" fmla="*/ 8 h 50"/>
                <a:gd name="T28" fmla="*/ 16 w 50"/>
                <a:gd name="T29" fmla="*/ 2 h 50"/>
                <a:gd name="T30" fmla="*/ 26 w 50"/>
                <a:gd name="T31" fmla="*/ 0 h 50"/>
                <a:gd name="T32" fmla="*/ 26 w 50"/>
                <a:gd name="T33" fmla="*/ 0 h 50"/>
                <a:gd name="T34" fmla="*/ 34 w 50"/>
                <a:gd name="T35" fmla="*/ 2 h 50"/>
                <a:gd name="T36" fmla="*/ 42 w 50"/>
                <a:gd name="T37" fmla="*/ 8 h 50"/>
                <a:gd name="T38" fmla="*/ 48 w 50"/>
                <a:gd name="T39" fmla="*/ 16 h 50"/>
                <a:gd name="T40" fmla="*/ 50 w 50"/>
                <a:gd name="T41" fmla="*/ 26 h 50"/>
                <a:gd name="T42" fmla="*/ 50 w 50"/>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50" y="26"/>
                  </a:moveTo>
                  <a:lnTo>
                    <a:pt x="50" y="26"/>
                  </a:lnTo>
                  <a:lnTo>
                    <a:pt x="48" y="34"/>
                  </a:lnTo>
                  <a:lnTo>
                    <a:pt x="42" y="42"/>
                  </a:lnTo>
                  <a:lnTo>
                    <a:pt x="34" y="48"/>
                  </a:lnTo>
                  <a:lnTo>
                    <a:pt x="26" y="50"/>
                  </a:lnTo>
                  <a:lnTo>
                    <a:pt x="26" y="50"/>
                  </a:lnTo>
                  <a:lnTo>
                    <a:pt x="16" y="48"/>
                  </a:lnTo>
                  <a:lnTo>
                    <a:pt x="8" y="42"/>
                  </a:lnTo>
                  <a:lnTo>
                    <a:pt x="2" y="34"/>
                  </a:lnTo>
                  <a:lnTo>
                    <a:pt x="0" y="26"/>
                  </a:lnTo>
                  <a:lnTo>
                    <a:pt x="0" y="26"/>
                  </a:lnTo>
                  <a:lnTo>
                    <a:pt x="2" y="16"/>
                  </a:lnTo>
                  <a:lnTo>
                    <a:pt x="8" y="8"/>
                  </a:lnTo>
                  <a:lnTo>
                    <a:pt x="16" y="2"/>
                  </a:lnTo>
                  <a:lnTo>
                    <a:pt x="26" y="0"/>
                  </a:lnTo>
                  <a:lnTo>
                    <a:pt x="26" y="0"/>
                  </a:lnTo>
                  <a:lnTo>
                    <a:pt x="34" y="2"/>
                  </a:lnTo>
                  <a:lnTo>
                    <a:pt x="42" y="8"/>
                  </a:lnTo>
                  <a:lnTo>
                    <a:pt x="48" y="16"/>
                  </a:lnTo>
                  <a:lnTo>
                    <a:pt x="50" y="26"/>
                  </a:lnTo>
                  <a:lnTo>
                    <a:pt x="50"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7" name="Freeform 668">
              <a:extLst>
                <a:ext uri="{FF2B5EF4-FFF2-40B4-BE49-F238E27FC236}">
                  <a16:creationId xmlns:a16="http://schemas.microsoft.com/office/drawing/2014/main" id="{DBEE386A-C58C-D148-BBBE-F192A9948B52}"/>
                </a:ext>
              </a:extLst>
            </p:cNvPr>
            <p:cNvSpPr>
              <a:spLocks/>
            </p:cNvSpPr>
            <p:nvPr/>
          </p:nvSpPr>
          <p:spPr bwMode="auto">
            <a:xfrm>
              <a:off x="6200" y="4209"/>
              <a:ext cx="48" cy="48"/>
            </a:xfrm>
            <a:custGeom>
              <a:avLst/>
              <a:gdLst>
                <a:gd name="T0" fmla="*/ 48 w 48"/>
                <a:gd name="T1" fmla="*/ 24 h 48"/>
                <a:gd name="T2" fmla="*/ 48 w 48"/>
                <a:gd name="T3" fmla="*/ 24 h 48"/>
                <a:gd name="T4" fmla="*/ 48 w 48"/>
                <a:gd name="T5" fmla="*/ 34 h 48"/>
                <a:gd name="T6" fmla="*/ 42 w 48"/>
                <a:gd name="T7" fmla="*/ 42 h 48"/>
                <a:gd name="T8" fmla="*/ 34 w 48"/>
                <a:gd name="T9" fmla="*/ 46 h 48"/>
                <a:gd name="T10" fmla="*/ 24 w 48"/>
                <a:gd name="T11" fmla="*/ 48 h 48"/>
                <a:gd name="T12" fmla="*/ 24 w 48"/>
                <a:gd name="T13" fmla="*/ 48 h 48"/>
                <a:gd name="T14" fmla="*/ 16 w 48"/>
                <a:gd name="T15" fmla="*/ 46 h 48"/>
                <a:gd name="T16" fmla="*/ 8 w 48"/>
                <a:gd name="T17" fmla="*/ 42 h 48"/>
                <a:gd name="T18" fmla="*/ 2 w 48"/>
                <a:gd name="T19" fmla="*/ 34 h 48"/>
                <a:gd name="T20" fmla="*/ 0 w 48"/>
                <a:gd name="T21" fmla="*/ 24 h 48"/>
                <a:gd name="T22" fmla="*/ 0 w 48"/>
                <a:gd name="T23" fmla="*/ 24 h 48"/>
                <a:gd name="T24" fmla="*/ 2 w 48"/>
                <a:gd name="T25" fmla="*/ 14 h 48"/>
                <a:gd name="T26" fmla="*/ 8 w 48"/>
                <a:gd name="T27" fmla="*/ 6 h 48"/>
                <a:gd name="T28" fmla="*/ 16 w 48"/>
                <a:gd name="T29" fmla="*/ 2 h 48"/>
                <a:gd name="T30" fmla="*/ 24 w 48"/>
                <a:gd name="T31" fmla="*/ 0 h 48"/>
                <a:gd name="T32" fmla="*/ 24 w 48"/>
                <a:gd name="T33" fmla="*/ 0 h 48"/>
                <a:gd name="T34" fmla="*/ 34 w 48"/>
                <a:gd name="T35" fmla="*/ 2 h 48"/>
                <a:gd name="T36" fmla="*/ 42 w 48"/>
                <a:gd name="T37" fmla="*/ 6 h 48"/>
                <a:gd name="T38" fmla="*/ 48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8" y="34"/>
                  </a:lnTo>
                  <a:lnTo>
                    <a:pt x="42" y="42"/>
                  </a:lnTo>
                  <a:lnTo>
                    <a:pt x="34" y="46"/>
                  </a:lnTo>
                  <a:lnTo>
                    <a:pt x="24" y="48"/>
                  </a:lnTo>
                  <a:lnTo>
                    <a:pt x="24" y="48"/>
                  </a:lnTo>
                  <a:lnTo>
                    <a:pt x="16" y="46"/>
                  </a:lnTo>
                  <a:lnTo>
                    <a:pt x="8" y="42"/>
                  </a:lnTo>
                  <a:lnTo>
                    <a:pt x="2" y="34"/>
                  </a:lnTo>
                  <a:lnTo>
                    <a:pt x="0" y="24"/>
                  </a:lnTo>
                  <a:lnTo>
                    <a:pt x="0" y="24"/>
                  </a:lnTo>
                  <a:lnTo>
                    <a:pt x="2" y="14"/>
                  </a:lnTo>
                  <a:lnTo>
                    <a:pt x="8" y="6"/>
                  </a:lnTo>
                  <a:lnTo>
                    <a:pt x="16" y="2"/>
                  </a:lnTo>
                  <a:lnTo>
                    <a:pt x="24" y="0"/>
                  </a:lnTo>
                  <a:lnTo>
                    <a:pt x="24" y="0"/>
                  </a:lnTo>
                  <a:lnTo>
                    <a:pt x="34" y="2"/>
                  </a:lnTo>
                  <a:lnTo>
                    <a:pt x="42" y="6"/>
                  </a:lnTo>
                  <a:lnTo>
                    <a:pt x="48" y="14"/>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8" name="Freeform 669">
              <a:extLst>
                <a:ext uri="{FF2B5EF4-FFF2-40B4-BE49-F238E27FC236}">
                  <a16:creationId xmlns:a16="http://schemas.microsoft.com/office/drawing/2014/main" id="{04D16824-EE25-38DC-58B1-E117A23BAD0B}"/>
                </a:ext>
              </a:extLst>
            </p:cNvPr>
            <p:cNvSpPr>
              <a:spLocks/>
            </p:cNvSpPr>
            <p:nvPr/>
          </p:nvSpPr>
          <p:spPr bwMode="auto">
            <a:xfrm>
              <a:off x="6134" y="4129"/>
              <a:ext cx="48" cy="48"/>
            </a:xfrm>
            <a:custGeom>
              <a:avLst/>
              <a:gdLst>
                <a:gd name="T0" fmla="*/ 48 w 48"/>
                <a:gd name="T1" fmla="*/ 24 h 48"/>
                <a:gd name="T2" fmla="*/ 48 w 48"/>
                <a:gd name="T3" fmla="*/ 24 h 48"/>
                <a:gd name="T4" fmla="*/ 46 w 48"/>
                <a:gd name="T5" fmla="*/ 34 h 48"/>
                <a:gd name="T6" fmla="*/ 42 w 48"/>
                <a:gd name="T7" fmla="*/ 42 h 48"/>
                <a:gd name="T8" fmla="*/ 34 w 48"/>
                <a:gd name="T9" fmla="*/ 46 h 48"/>
                <a:gd name="T10" fmla="*/ 24 w 48"/>
                <a:gd name="T11" fmla="*/ 48 h 48"/>
                <a:gd name="T12" fmla="*/ 24 w 48"/>
                <a:gd name="T13" fmla="*/ 48 h 48"/>
                <a:gd name="T14" fmla="*/ 14 w 48"/>
                <a:gd name="T15" fmla="*/ 46 h 48"/>
                <a:gd name="T16" fmla="*/ 6 w 48"/>
                <a:gd name="T17" fmla="*/ 42 h 48"/>
                <a:gd name="T18" fmla="*/ 2 w 48"/>
                <a:gd name="T19" fmla="*/ 34 h 48"/>
                <a:gd name="T20" fmla="*/ 0 w 48"/>
                <a:gd name="T21" fmla="*/ 24 h 48"/>
                <a:gd name="T22" fmla="*/ 0 w 48"/>
                <a:gd name="T23" fmla="*/ 24 h 48"/>
                <a:gd name="T24" fmla="*/ 2 w 48"/>
                <a:gd name="T25" fmla="*/ 14 h 48"/>
                <a:gd name="T26" fmla="*/ 6 w 48"/>
                <a:gd name="T27" fmla="*/ 6 h 48"/>
                <a:gd name="T28" fmla="*/ 14 w 48"/>
                <a:gd name="T29" fmla="*/ 2 h 48"/>
                <a:gd name="T30" fmla="*/ 24 w 48"/>
                <a:gd name="T31" fmla="*/ 0 h 48"/>
                <a:gd name="T32" fmla="*/ 24 w 48"/>
                <a:gd name="T33" fmla="*/ 0 h 48"/>
                <a:gd name="T34" fmla="*/ 34 w 48"/>
                <a:gd name="T35" fmla="*/ 2 h 48"/>
                <a:gd name="T36" fmla="*/ 42 w 48"/>
                <a:gd name="T37" fmla="*/ 6 h 48"/>
                <a:gd name="T38" fmla="*/ 46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4"/>
                  </a:lnTo>
                  <a:lnTo>
                    <a:pt x="42" y="42"/>
                  </a:lnTo>
                  <a:lnTo>
                    <a:pt x="34" y="46"/>
                  </a:lnTo>
                  <a:lnTo>
                    <a:pt x="24" y="48"/>
                  </a:lnTo>
                  <a:lnTo>
                    <a:pt x="24" y="48"/>
                  </a:lnTo>
                  <a:lnTo>
                    <a:pt x="14" y="46"/>
                  </a:lnTo>
                  <a:lnTo>
                    <a:pt x="6" y="42"/>
                  </a:lnTo>
                  <a:lnTo>
                    <a:pt x="2" y="34"/>
                  </a:lnTo>
                  <a:lnTo>
                    <a:pt x="0" y="24"/>
                  </a:lnTo>
                  <a:lnTo>
                    <a:pt x="0" y="24"/>
                  </a:lnTo>
                  <a:lnTo>
                    <a:pt x="2" y="14"/>
                  </a:lnTo>
                  <a:lnTo>
                    <a:pt x="6" y="6"/>
                  </a:lnTo>
                  <a:lnTo>
                    <a:pt x="14" y="2"/>
                  </a:lnTo>
                  <a:lnTo>
                    <a:pt x="24" y="0"/>
                  </a:lnTo>
                  <a:lnTo>
                    <a:pt x="24" y="0"/>
                  </a:lnTo>
                  <a:lnTo>
                    <a:pt x="34" y="2"/>
                  </a:lnTo>
                  <a:lnTo>
                    <a:pt x="42" y="6"/>
                  </a:lnTo>
                  <a:lnTo>
                    <a:pt x="46" y="14"/>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59" name="Freeform 670">
              <a:extLst>
                <a:ext uri="{FF2B5EF4-FFF2-40B4-BE49-F238E27FC236}">
                  <a16:creationId xmlns:a16="http://schemas.microsoft.com/office/drawing/2014/main" id="{6D8896B9-3141-CDDF-574F-330FCA940ED0}"/>
                </a:ext>
              </a:extLst>
            </p:cNvPr>
            <p:cNvSpPr>
              <a:spLocks/>
            </p:cNvSpPr>
            <p:nvPr/>
          </p:nvSpPr>
          <p:spPr bwMode="auto">
            <a:xfrm>
              <a:off x="6324" y="4453"/>
              <a:ext cx="50" cy="48"/>
            </a:xfrm>
            <a:custGeom>
              <a:avLst/>
              <a:gdLst>
                <a:gd name="T0" fmla="*/ 50 w 50"/>
                <a:gd name="T1" fmla="*/ 24 h 48"/>
                <a:gd name="T2" fmla="*/ 50 w 50"/>
                <a:gd name="T3" fmla="*/ 24 h 48"/>
                <a:gd name="T4" fmla="*/ 48 w 50"/>
                <a:gd name="T5" fmla="*/ 34 h 48"/>
                <a:gd name="T6" fmla="*/ 42 w 50"/>
                <a:gd name="T7" fmla="*/ 42 h 48"/>
                <a:gd name="T8" fmla="*/ 34 w 50"/>
                <a:gd name="T9" fmla="*/ 46 h 48"/>
                <a:gd name="T10" fmla="*/ 24 w 50"/>
                <a:gd name="T11" fmla="*/ 48 h 48"/>
                <a:gd name="T12" fmla="*/ 24 w 50"/>
                <a:gd name="T13" fmla="*/ 48 h 48"/>
                <a:gd name="T14" fmla="*/ 16 w 50"/>
                <a:gd name="T15" fmla="*/ 46 h 48"/>
                <a:gd name="T16" fmla="*/ 8 w 50"/>
                <a:gd name="T17" fmla="*/ 42 h 48"/>
                <a:gd name="T18" fmla="*/ 2 w 50"/>
                <a:gd name="T19" fmla="*/ 34 h 48"/>
                <a:gd name="T20" fmla="*/ 0 w 50"/>
                <a:gd name="T21" fmla="*/ 24 h 48"/>
                <a:gd name="T22" fmla="*/ 0 w 50"/>
                <a:gd name="T23" fmla="*/ 24 h 48"/>
                <a:gd name="T24" fmla="*/ 2 w 50"/>
                <a:gd name="T25" fmla="*/ 14 h 48"/>
                <a:gd name="T26" fmla="*/ 8 w 50"/>
                <a:gd name="T27" fmla="*/ 6 h 48"/>
                <a:gd name="T28" fmla="*/ 16 w 50"/>
                <a:gd name="T29" fmla="*/ 2 h 48"/>
                <a:gd name="T30" fmla="*/ 24 w 50"/>
                <a:gd name="T31" fmla="*/ 0 h 48"/>
                <a:gd name="T32" fmla="*/ 24 w 50"/>
                <a:gd name="T33" fmla="*/ 0 h 48"/>
                <a:gd name="T34" fmla="*/ 34 w 50"/>
                <a:gd name="T35" fmla="*/ 2 h 48"/>
                <a:gd name="T36" fmla="*/ 42 w 50"/>
                <a:gd name="T37" fmla="*/ 6 h 48"/>
                <a:gd name="T38" fmla="*/ 48 w 50"/>
                <a:gd name="T39" fmla="*/ 14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6"/>
                  </a:lnTo>
                  <a:lnTo>
                    <a:pt x="24" y="48"/>
                  </a:lnTo>
                  <a:lnTo>
                    <a:pt x="24" y="48"/>
                  </a:lnTo>
                  <a:lnTo>
                    <a:pt x="16" y="46"/>
                  </a:lnTo>
                  <a:lnTo>
                    <a:pt x="8" y="42"/>
                  </a:lnTo>
                  <a:lnTo>
                    <a:pt x="2" y="34"/>
                  </a:lnTo>
                  <a:lnTo>
                    <a:pt x="0" y="24"/>
                  </a:lnTo>
                  <a:lnTo>
                    <a:pt x="0" y="24"/>
                  </a:lnTo>
                  <a:lnTo>
                    <a:pt x="2" y="14"/>
                  </a:lnTo>
                  <a:lnTo>
                    <a:pt x="8" y="6"/>
                  </a:lnTo>
                  <a:lnTo>
                    <a:pt x="16" y="2"/>
                  </a:lnTo>
                  <a:lnTo>
                    <a:pt x="24" y="0"/>
                  </a:lnTo>
                  <a:lnTo>
                    <a:pt x="24" y="0"/>
                  </a:lnTo>
                  <a:lnTo>
                    <a:pt x="34" y="2"/>
                  </a:lnTo>
                  <a:lnTo>
                    <a:pt x="42" y="6"/>
                  </a:lnTo>
                  <a:lnTo>
                    <a:pt x="48" y="14"/>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0" name="Freeform 671">
              <a:extLst>
                <a:ext uri="{FF2B5EF4-FFF2-40B4-BE49-F238E27FC236}">
                  <a16:creationId xmlns:a16="http://schemas.microsoft.com/office/drawing/2014/main" id="{17DD3E12-3966-0C0B-FB8E-A6A580706A27}"/>
                </a:ext>
              </a:extLst>
            </p:cNvPr>
            <p:cNvSpPr>
              <a:spLocks/>
            </p:cNvSpPr>
            <p:nvPr/>
          </p:nvSpPr>
          <p:spPr bwMode="auto">
            <a:xfrm>
              <a:off x="6326" y="4485"/>
              <a:ext cx="48" cy="50"/>
            </a:xfrm>
            <a:custGeom>
              <a:avLst/>
              <a:gdLst>
                <a:gd name="T0" fmla="*/ 48 w 48"/>
                <a:gd name="T1" fmla="*/ 26 h 50"/>
                <a:gd name="T2" fmla="*/ 48 w 48"/>
                <a:gd name="T3" fmla="*/ 26 h 50"/>
                <a:gd name="T4" fmla="*/ 46 w 48"/>
                <a:gd name="T5" fmla="*/ 34 h 50"/>
                <a:gd name="T6" fmla="*/ 42 w 48"/>
                <a:gd name="T7" fmla="*/ 42 h 50"/>
                <a:gd name="T8" fmla="*/ 34 w 48"/>
                <a:gd name="T9" fmla="*/ 48 h 50"/>
                <a:gd name="T10" fmla="*/ 24 w 48"/>
                <a:gd name="T11" fmla="*/ 50 h 50"/>
                <a:gd name="T12" fmla="*/ 24 w 48"/>
                <a:gd name="T13" fmla="*/ 50 h 50"/>
                <a:gd name="T14" fmla="*/ 14 w 48"/>
                <a:gd name="T15" fmla="*/ 48 h 50"/>
                <a:gd name="T16" fmla="*/ 6 w 48"/>
                <a:gd name="T17" fmla="*/ 42 h 50"/>
                <a:gd name="T18" fmla="*/ 2 w 48"/>
                <a:gd name="T19" fmla="*/ 34 h 50"/>
                <a:gd name="T20" fmla="*/ 0 w 48"/>
                <a:gd name="T21" fmla="*/ 26 h 50"/>
                <a:gd name="T22" fmla="*/ 0 w 48"/>
                <a:gd name="T23" fmla="*/ 26 h 50"/>
                <a:gd name="T24" fmla="*/ 2 w 48"/>
                <a:gd name="T25" fmla="*/ 16 h 50"/>
                <a:gd name="T26" fmla="*/ 6 w 48"/>
                <a:gd name="T27" fmla="*/ 8 h 50"/>
                <a:gd name="T28" fmla="*/ 14 w 48"/>
                <a:gd name="T29" fmla="*/ 2 h 50"/>
                <a:gd name="T30" fmla="*/ 24 w 48"/>
                <a:gd name="T31" fmla="*/ 0 h 50"/>
                <a:gd name="T32" fmla="*/ 24 w 48"/>
                <a:gd name="T33" fmla="*/ 0 h 50"/>
                <a:gd name="T34" fmla="*/ 34 w 48"/>
                <a:gd name="T35" fmla="*/ 2 h 50"/>
                <a:gd name="T36" fmla="*/ 42 w 48"/>
                <a:gd name="T37" fmla="*/ 8 h 50"/>
                <a:gd name="T38" fmla="*/ 46 w 48"/>
                <a:gd name="T39" fmla="*/ 16 h 50"/>
                <a:gd name="T40" fmla="*/ 48 w 48"/>
                <a:gd name="T41" fmla="*/ 26 h 50"/>
                <a:gd name="T42" fmla="*/ 48 w 48"/>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0">
                  <a:moveTo>
                    <a:pt x="48" y="26"/>
                  </a:moveTo>
                  <a:lnTo>
                    <a:pt x="48" y="26"/>
                  </a:lnTo>
                  <a:lnTo>
                    <a:pt x="46" y="34"/>
                  </a:lnTo>
                  <a:lnTo>
                    <a:pt x="42" y="42"/>
                  </a:lnTo>
                  <a:lnTo>
                    <a:pt x="34" y="48"/>
                  </a:lnTo>
                  <a:lnTo>
                    <a:pt x="24" y="50"/>
                  </a:lnTo>
                  <a:lnTo>
                    <a:pt x="24" y="50"/>
                  </a:lnTo>
                  <a:lnTo>
                    <a:pt x="14" y="48"/>
                  </a:lnTo>
                  <a:lnTo>
                    <a:pt x="6" y="42"/>
                  </a:lnTo>
                  <a:lnTo>
                    <a:pt x="2" y="34"/>
                  </a:lnTo>
                  <a:lnTo>
                    <a:pt x="0" y="26"/>
                  </a:lnTo>
                  <a:lnTo>
                    <a:pt x="0" y="26"/>
                  </a:lnTo>
                  <a:lnTo>
                    <a:pt x="2" y="16"/>
                  </a:lnTo>
                  <a:lnTo>
                    <a:pt x="6" y="8"/>
                  </a:lnTo>
                  <a:lnTo>
                    <a:pt x="14" y="2"/>
                  </a:lnTo>
                  <a:lnTo>
                    <a:pt x="24" y="0"/>
                  </a:lnTo>
                  <a:lnTo>
                    <a:pt x="24" y="0"/>
                  </a:lnTo>
                  <a:lnTo>
                    <a:pt x="34" y="2"/>
                  </a:lnTo>
                  <a:lnTo>
                    <a:pt x="42" y="8"/>
                  </a:lnTo>
                  <a:lnTo>
                    <a:pt x="46" y="16"/>
                  </a:lnTo>
                  <a:lnTo>
                    <a:pt x="48" y="26"/>
                  </a:lnTo>
                  <a:lnTo>
                    <a:pt x="48"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1" name="Freeform 672">
              <a:extLst>
                <a:ext uri="{FF2B5EF4-FFF2-40B4-BE49-F238E27FC236}">
                  <a16:creationId xmlns:a16="http://schemas.microsoft.com/office/drawing/2014/main" id="{C7E76C96-3C5A-DC1D-EABB-8129B972CD32}"/>
                </a:ext>
              </a:extLst>
            </p:cNvPr>
            <p:cNvSpPr>
              <a:spLocks/>
            </p:cNvSpPr>
            <p:nvPr/>
          </p:nvSpPr>
          <p:spPr bwMode="auto">
            <a:xfrm>
              <a:off x="6234" y="4599"/>
              <a:ext cx="48" cy="48"/>
            </a:xfrm>
            <a:custGeom>
              <a:avLst/>
              <a:gdLst>
                <a:gd name="T0" fmla="*/ 48 w 48"/>
                <a:gd name="T1" fmla="*/ 24 h 48"/>
                <a:gd name="T2" fmla="*/ 48 w 48"/>
                <a:gd name="T3" fmla="*/ 24 h 48"/>
                <a:gd name="T4" fmla="*/ 46 w 48"/>
                <a:gd name="T5" fmla="*/ 34 h 48"/>
                <a:gd name="T6" fmla="*/ 42 w 48"/>
                <a:gd name="T7" fmla="*/ 42 h 48"/>
                <a:gd name="T8" fmla="*/ 34 w 48"/>
                <a:gd name="T9" fmla="*/ 48 h 48"/>
                <a:gd name="T10" fmla="*/ 24 w 48"/>
                <a:gd name="T11" fmla="*/ 48 h 48"/>
                <a:gd name="T12" fmla="*/ 24 w 48"/>
                <a:gd name="T13" fmla="*/ 48 h 48"/>
                <a:gd name="T14" fmla="*/ 14 w 48"/>
                <a:gd name="T15" fmla="*/ 48 h 48"/>
                <a:gd name="T16" fmla="*/ 6 w 48"/>
                <a:gd name="T17" fmla="*/ 42 h 48"/>
                <a:gd name="T18" fmla="*/ 2 w 48"/>
                <a:gd name="T19" fmla="*/ 34 h 48"/>
                <a:gd name="T20" fmla="*/ 0 w 48"/>
                <a:gd name="T21" fmla="*/ 24 h 48"/>
                <a:gd name="T22" fmla="*/ 0 w 48"/>
                <a:gd name="T23" fmla="*/ 24 h 48"/>
                <a:gd name="T24" fmla="*/ 2 w 48"/>
                <a:gd name="T25" fmla="*/ 16 h 48"/>
                <a:gd name="T26" fmla="*/ 6 w 48"/>
                <a:gd name="T27" fmla="*/ 8 h 48"/>
                <a:gd name="T28" fmla="*/ 14 w 48"/>
                <a:gd name="T29" fmla="*/ 2 h 48"/>
                <a:gd name="T30" fmla="*/ 24 w 48"/>
                <a:gd name="T31" fmla="*/ 0 h 48"/>
                <a:gd name="T32" fmla="*/ 24 w 48"/>
                <a:gd name="T33" fmla="*/ 0 h 48"/>
                <a:gd name="T34" fmla="*/ 34 w 48"/>
                <a:gd name="T35" fmla="*/ 2 h 48"/>
                <a:gd name="T36" fmla="*/ 42 w 48"/>
                <a:gd name="T37" fmla="*/ 8 h 48"/>
                <a:gd name="T38" fmla="*/ 46 w 48"/>
                <a:gd name="T39" fmla="*/ 16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4"/>
                  </a:lnTo>
                  <a:lnTo>
                    <a:pt x="42" y="42"/>
                  </a:lnTo>
                  <a:lnTo>
                    <a:pt x="34" y="48"/>
                  </a:lnTo>
                  <a:lnTo>
                    <a:pt x="24" y="48"/>
                  </a:lnTo>
                  <a:lnTo>
                    <a:pt x="24" y="48"/>
                  </a:lnTo>
                  <a:lnTo>
                    <a:pt x="14" y="48"/>
                  </a:lnTo>
                  <a:lnTo>
                    <a:pt x="6" y="42"/>
                  </a:lnTo>
                  <a:lnTo>
                    <a:pt x="2" y="34"/>
                  </a:lnTo>
                  <a:lnTo>
                    <a:pt x="0" y="24"/>
                  </a:lnTo>
                  <a:lnTo>
                    <a:pt x="0" y="24"/>
                  </a:lnTo>
                  <a:lnTo>
                    <a:pt x="2" y="16"/>
                  </a:lnTo>
                  <a:lnTo>
                    <a:pt x="6" y="8"/>
                  </a:lnTo>
                  <a:lnTo>
                    <a:pt x="14" y="2"/>
                  </a:lnTo>
                  <a:lnTo>
                    <a:pt x="24" y="0"/>
                  </a:lnTo>
                  <a:lnTo>
                    <a:pt x="24" y="0"/>
                  </a:lnTo>
                  <a:lnTo>
                    <a:pt x="34" y="2"/>
                  </a:lnTo>
                  <a:lnTo>
                    <a:pt x="42" y="8"/>
                  </a:lnTo>
                  <a:lnTo>
                    <a:pt x="46" y="16"/>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2" name="Freeform 673">
              <a:extLst>
                <a:ext uri="{FF2B5EF4-FFF2-40B4-BE49-F238E27FC236}">
                  <a16:creationId xmlns:a16="http://schemas.microsoft.com/office/drawing/2014/main" id="{C0EBF44E-E83A-A71C-1DD5-7C878ABDA261}"/>
                </a:ext>
              </a:extLst>
            </p:cNvPr>
            <p:cNvSpPr>
              <a:spLocks/>
            </p:cNvSpPr>
            <p:nvPr/>
          </p:nvSpPr>
          <p:spPr bwMode="auto">
            <a:xfrm>
              <a:off x="6390" y="4633"/>
              <a:ext cx="50" cy="48"/>
            </a:xfrm>
            <a:custGeom>
              <a:avLst/>
              <a:gdLst>
                <a:gd name="T0" fmla="*/ 50 w 50"/>
                <a:gd name="T1" fmla="*/ 24 h 48"/>
                <a:gd name="T2" fmla="*/ 50 w 50"/>
                <a:gd name="T3" fmla="*/ 24 h 48"/>
                <a:gd name="T4" fmla="*/ 48 w 50"/>
                <a:gd name="T5" fmla="*/ 34 h 48"/>
                <a:gd name="T6" fmla="*/ 42 w 50"/>
                <a:gd name="T7" fmla="*/ 42 h 48"/>
                <a:gd name="T8" fmla="*/ 34 w 50"/>
                <a:gd name="T9" fmla="*/ 46 h 48"/>
                <a:gd name="T10" fmla="*/ 26 w 50"/>
                <a:gd name="T11" fmla="*/ 48 h 48"/>
                <a:gd name="T12" fmla="*/ 26 w 50"/>
                <a:gd name="T13" fmla="*/ 48 h 48"/>
                <a:gd name="T14" fmla="*/ 16 w 50"/>
                <a:gd name="T15" fmla="*/ 46 h 48"/>
                <a:gd name="T16" fmla="*/ 8 w 50"/>
                <a:gd name="T17" fmla="*/ 42 h 48"/>
                <a:gd name="T18" fmla="*/ 2 w 50"/>
                <a:gd name="T19" fmla="*/ 34 h 48"/>
                <a:gd name="T20" fmla="*/ 0 w 50"/>
                <a:gd name="T21" fmla="*/ 24 h 48"/>
                <a:gd name="T22" fmla="*/ 0 w 50"/>
                <a:gd name="T23" fmla="*/ 24 h 48"/>
                <a:gd name="T24" fmla="*/ 2 w 50"/>
                <a:gd name="T25" fmla="*/ 14 h 48"/>
                <a:gd name="T26" fmla="*/ 8 w 50"/>
                <a:gd name="T27" fmla="*/ 6 h 48"/>
                <a:gd name="T28" fmla="*/ 16 w 50"/>
                <a:gd name="T29" fmla="*/ 2 h 48"/>
                <a:gd name="T30" fmla="*/ 26 w 50"/>
                <a:gd name="T31" fmla="*/ 0 h 48"/>
                <a:gd name="T32" fmla="*/ 26 w 50"/>
                <a:gd name="T33" fmla="*/ 0 h 48"/>
                <a:gd name="T34" fmla="*/ 34 w 50"/>
                <a:gd name="T35" fmla="*/ 2 h 48"/>
                <a:gd name="T36" fmla="*/ 42 w 50"/>
                <a:gd name="T37" fmla="*/ 6 h 48"/>
                <a:gd name="T38" fmla="*/ 48 w 50"/>
                <a:gd name="T39" fmla="*/ 14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6"/>
                  </a:lnTo>
                  <a:lnTo>
                    <a:pt x="26" y="48"/>
                  </a:lnTo>
                  <a:lnTo>
                    <a:pt x="26" y="48"/>
                  </a:lnTo>
                  <a:lnTo>
                    <a:pt x="16" y="46"/>
                  </a:lnTo>
                  <a:lnTo>
                    <a:pt x="8" y="42"/>
                  </a:lnTo>
                  <a:lnTo>
                    <a:pt x="2" y="34"/>
                  </a:lnTo>
                  <a:lnTo>
                    <a:pt x="0" y="24"/>
                  </a:lnTo>
                  <a:lnTo>
                    <a:pt x="0" y="24"/>
                  </a:lnTo>
                  <a:lnTo>
                    <a:pt x="2" y="14"/>
                  </a:lnTo>
                  <a:lnTo>
                    <a:pt x="8" y="6"/>
                  </a:lnTo>
                  <a:lnTo>
                    <a:pt x="16" y="2"/>
                  </a:lnTo>
                  <a:lnTo>
                    <a:pt x="26" y="0"/>
                  </a:lnTo>
                  <a:lnTo>
                    <a:pt x="26" y="0"/>
                  </a:lnTo>
                  <a:lnTo>
                    <a:pt x="34" y="2"/>
                  </a:lnTo>
                  <a:lnTo>
                    <a:pt x="42" y="6"/>
                  </a:lnTo>
                  <a:lnTo>
                    <a:pt x="48" y="14"/>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3" name="Freeform 674">
              <a:extLst>
                <a:ext uri="{FF2B5EF4-FFF2-40B4-BE49-F238E27FC236}">
                  <a16:creationId xmlns:a16="http://schemas.microsoft.com/office/drawing/2014/main" id="{4C80710D-47D8-34A7-6DDC-7F13199651AB}"/>
                </a:ext>
              </a:extLst>
            </p:cNvPr>
            <p:cNvSpPr>
              <a:spLocks/>
            </p:cNvSpPr>
            <p:nvPr/>
          </p:nvSpPr>
          <p:spPr bwMode="auto">
            <a:xfrm>
              <a:off x="6276" y="4749"/>
              <a:ext cx="48" cy="48"/>
            </a:xfrm>
            <a:custGeom>
              <a:avLst/>
              <a:gdLst>
                <a:gd name="T0" fmla="*/ 48 w 48"/>
                <a:gd name="T1" fmla="*/ 24 h 48"/>
                <a:gd name="T2" fmla="*/ 48 w 48"/>
                <a:gd name="T3" fmla="*/ 24 h 48"/>
                <a:gd name="T4" fmla="*/ 48 w 48"/>
                <a:gd name="T5" fmla="*/ 34 h 48"/>
                <a:gd name="T6" fmla="*/ 42 w 48"/>
                <a:gd name="T7" fmla="*/ 42 h 48"/>
                <a:gd name="T8" fmla="*/ 34 w 48"/>
                <a:gd name="T9" fmla="*/ 46 h 48"/>
                <a:gd name="T10" fmla="*/ 24 w 48"/>
                <a:gd name="T11" fmla="*/ 48 h 48"/>
                <a:gd name="T12" fmla="*/ 24 w 48"/>
                <a:gd name="T13" fmla="*/ 48 h 48"/>
                <a:gd name="T14" fmla="*/ 16 w 48"/>
                <a:gd name="T15" fmla="*/ 46 h 48"/>
                <a:gd name="T16" fmla="*/ 8 w 48"/>
                <a:gd name="T17" fmla="*/ 42 h 48"/>
                <a:gd name="T18" fmla="*/ 2 w 48"/>
                <a:gd name="T19" fmla="*/ 34 h 48"/>
                <a:gd name="T20" fmla="*/ 0 w 48"/>
                <a:gd name="T21" fmla="*/ 24 h 48"/>
                <a:gd name="T22" fmla="*/ 0 w 48"/>
                <a:gd name="T23" fmla="*/ 24 h 48"/>
                <a:gd name="T24" fmla="*/ 2 w 48"/>
                <a:gd name="T25" fmla="*/ 14 h 48"/>
                <a:gd name="T26" fmla="*/ 8 w 48"/>
                <a:gd name="T27" fmla="*/ 6 h 48"/>
                <a:gd name="T28" fmla="*/ 16 w 48"/>
                <a:gd name="T29" fmla="*/ 2 h 48"/>
                <a:gd name="T30" fmla="*/ 24 w 48"/>
                <a:gd name="T31" fmla="*/ 0 h 48"/>
                <a:gd name="T32" fmla="*/ 24 w 48"/>
                <a:gd name="T33" fmla="*/ 0 h 48"/>
                <a:gd name="T34" fmla="*/ 34 w 48"/>
                <a:gd name="T35" fmla="*/ 2 h 48"/>
                <a:gd name="T36" fmla="*/ 42 w 48"/>
                <a:gd name="T37" fmla="*/ 6 h 48"/>
                <a:gd name="T38" fmla="*/ 48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8" y="34"/>
                  </a:lnTo>
                  <a:lnTo>
                    <a:pt x="42" y="42"/>
                  </a:lnTo>
                  <a:lnTo>
                    <a:pt x="34" y="46"/>
                  </a:lnTo>
                  <a:lnTo>
                    <a:pt x="24" y="48"/>
                  </a:lnTo>
                  <a:lnTo>
                    <a:pt x="24" y="48"/>
                  </a:lnTo>
                  <a:lnTo>
                    <a:pt x="16" y="46"/>
                  </a:lnTo>
                  <a:lnTo>
                    <a:pt x="8" y="42"/>
                  </a:lnTo>
                  <a:lnTo>
                    <a:pt x="2" y="34"/>
                  </a:lnTo>
                  <a:lnTo>
                    <a:pt x="0" y="24"/>
                  </a:lnTo>
                  <a:lnTo>
                    <a:pt x="0" y="24"/>
                  </a:lnTo>
                  <a:lnTo>
                    <a:pt x="2" y="14"/>
                  </a:lnTo>
                  <a:lnTo>
                    <a:pt x="8" y="6"/>
                  </a:lnTo>
                  <a:lnTo>
                    <a:pt x="16" y="2"/>
                  </a:lnTo>
                  <a:lnTo>
                    <a:pt x="24" y="0"/>
                  </a:lnTo>
                  <a:lnTo>
                    <a:pt x="24" y="0"/>
                  </a:lnTo>
                  <a:lnTo>
                    <a:pt x="34" y="2"/>
                  </a:lnTo>
                  <a:lnTo>
                    <a:pt x="42" y="6"/>
                  </a:lnTo>
                  <a:lnTo>
                    <a:pt x="48" y="14"/>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4" name="Freeform 675">
              <a:extLst>
                <a:ext uri="{FF2B5EF4-FFF2-40B4-BE49-F238E27FC236}">
                  <a16:creationId xmlns:a16="http://schemas.microsoft.com/office/drawing/2014/main" id="{E2668D60-0A62-1597-A92E-786F76EBE0ED}"/>
                </a:ext>
              </a:extLst>
            </p:cNvPr>
            <p:cNvSpPr>
              <a:spLocks/>
            </p:cNvSpPr>
            <p:nvPr/>
          </p:nvSpPr>
          <p:spPr bwMode="auto">
            <a:xfrm>
              <a:off x="6422" y="4785"/>
              <a:ext cx="50" cy="50"/>
            </a:xfrm>
            <a:custGeom>
              <a:avLst/>
              <a:gdLst>
                <a:gd name="T0" fmla="*/ 50 w 50"/>
                <a:gd name="T1" fmla="*/ 26 h 50"/>
                <a:gd name="T2" fmla="*/ 50 w 50"/>
                <a:gd name="T3" fmla="*/ 26 h 50"/>
                <a:gd name="T4" fmla="*/ 48 w 50"/>
                <a:gd name="T5" fmla="*/ 34 h 50"/>
                <a:gd name="T6" fmla="*/ 42 w 50"/>
                <a:gd name="T7" fmla="*/ 42 h 50"/>
                <a:gd name="T8" fmla="*/ 34 w 50"/>
                <a:gd name="T9" fmla="*/ 48 h 50"/>
                <a:gd name="T10" fmla="*/ 26 w 50"/>
                <a:gd name="T11" fmla="*/ 50 h 50"/>
                <a:gd name="T12" fmla="*/ 26 w 50"/>
                <a:gd name="T13" fmla="*/ 50 h 50"/>
                <a:gd name="T14" fmla="*/ 16 w 50"/>
                <a:gd name="T15" fmla="*/ 48 h 50"/>
                <a:gd name="T16" fmla="*/ 8 w 50"/>
                <a:gd name="T17" fmla="*/ 42 h 50"/>
                <a:gd name="T18" fmla="*/ 2 w 50"/>
                <a:gd name="T19" fmla="*/ 34 h 50"/>
                <a:gd name="T20" fmla="*/ 0 w 50"/>
                <a:gd name="T21" fmla="*/ 26 h 50"/>
                <a:gd name="T22" fmla="*/ 0 w 50"/>
                <a:gd name="T23" fmla="*/ 26 h 50"/>
                <a:gd name="T24" fmla="*/ 2 w 50"/>
                <a:gd name="T25" fmla="*/ 16 h 50"/>
                <a:gd name="T26" fmla="*/ 8 w 50"/>
                <a:gd name="T27" fmla="*/ 8 h 50"/>
                <a:gd name="T28" fmla="*/ 16 w 50"/>
                <a:gd name="T29" fmla="*/ 2 h 50"/>
                <a:gd name="T30" fmla="*/ 26 w 50"/>
                <a:gd name="T31" fmla="*/ 0 h 50"/>
                <a:gd name="T32" fmla="*/ 26 w 50"/>
                <a:gd name="T33" fmla="*/ 0 h 50"/>
                <a:gd name="T34" fmla="*/ 34 w 50"/>
                <a:gd name="T35" fmla="*/ 2 h 50"/>
                <a:gd name="T36" fmla="*/ 42 w 50"/>
                <a:gd name="T37" fmla="*/ 8 h 50"/>
                <a:gd name="T38" fmla="*/ 48 w 50"/>
                <a:gd name="T39" fmla="*/ 16 h 50"/>
                <a:gd name="T40" fmla="*/ 50 w 50"/>
                <a:gd name="T41" fmla="*/ 26 h 50"/>
                <a:gd name="T42" fmla="*/ 50 w 50"/>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50" y="26"/>
                  </a:moveTo>
                  <a:lnTo>
                    <a:pt x="50" y="26"/>
                  </a:lnTo>
                  <a:lnTo>
                    <a:pt x="48" y="34"/>
                  </a:lnTo>
                  <a:lnTo>
                    <a:pt x="42" y="42"/>
                  </a:lnTo>
                  <a:lnTo>
                    <a:pt x="34" y="48"/>
                  </a:lnTo>
                  <a:lnTo>
                    <a:pt x="26" y="50"/>
                  </a:lnTo>
                  <a:lnTo>
                    <a:pt x="26" y="50"/>
                  </a:lnTo>
                  <a:lnTo>
                    <a:pt x="16" y="48"/>
                  </a:lnTo>
                  <a:lnTo>
                    <a:pt x="8" y="42"/>
                  </a:lnTo>
                  <a:lnTo>
                    <a:pt x="2" y="34"/>
                  </a:lnTo>
                  <a:lnTo>
                    <a:pt x="0" y="26"/>
                  </a:lnTo>
                  <a:lnTo>
                    <a:pt x="0" y="26"/>
                  </a:lnTo>
                  <a:lnTo>
                    <a:pt x="2" y="16"/>
                  </a:lnTo>
                  <a:lnTo>
                    <a:pt x="8" y="8"/>
                  </a:lnTo>
                  <a:lnTo>
                    <a:pt x="16" y="2"/>
                  </a:lnTo>
                  <a:lnTo>
                    <a:pt x="26" y="0"/>
                  </a:lnTo>
                  <a:lnTo>
                    <a:pt x="26" y="0"/>
                  </a:lnTo>
                  <a:lnTo>
                    <a:pt x="34" y="2"/>
                  </a:lnTo>
                  <a:lnTo>
                    <a:pt x="42" y="8"/>
                  </a:lnTo>
                  <a:lnTo>
                    <a:pt x="48" y="16"/>
                  </a:lnTo>
                  <a:lnTo>
                    <a:pt x="50" y="26"/>
                  </a:lnTo>
                  <a:lnTo>
                    <a:pt x="50"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5" name="Freeform 676">
              <a:extLst>
                <a:ext uri="{FF2B5EF4-FFF2-40B4-BE49-F238E27FC236}">
                  <a16:creationId xmlns:a16="http://schemas.microsoft.com/office/drawing/2014/main" id="{AA06A8CC-02FD-4575-B686-023FCC402AAC}"/>
                </a:ext>
              </a:extLst>
            </p:cNvPr>
            <p:cNvSpPr>
              <a:spLocks/>
            </p:cNvSpPr>
            <p:nvPr/>
          </p:nvSpPr>
          <p:spPr bwMode="auto">
            <a:xfrm>
              <a:off x="6458" y="4841"/>
              <a:ext cx="48" cy="48"/>
            </a:xfrm>
            <a:custGeom>
              <a:avLst/>
              <a:gdLst>
                <a:gd name="T0" fmla="*/ 48 w 48"/>
                <a:gd name="T1" fmla="*/ 24 h 48"/>
                <a:gd name="T2" fmla="*/ 48 w 48"/>
                <a:gd name="T3" fmla="*/ 24 h 48"/>
                <a:gd name="T4" fmla="*/ 46 w 48"/>
                <a:gd name="T5" fmla="*/ 34 h 48"/>
                <a:gd name="T6" fmla="*/ 42 w 48"/>
                <a:gd name="T7" fmla="*/ 42 h 48"/>
                <a:gd name="T8" fmla="*/ 34 w 48"/>
                <a:gd name="T9" fmla="*/ 46 h 48"/>
                <a:gd name="T10" fmla="*/ 24 w 48"/>
                <a:gd name="T11" fmla="*/ 48 h 48"/>
                <a:gd name="T12" fmla="*/ 24 w 48"/>
                <a:gd name="T13" fmla="*/ 48 h 48"/>
                <a:gd name="T14" fmla="*/ 14 w 48"/>
                <a:gd name="T15" fmla="*/ 46 h 48"/>
                <a:gd name="T16" fmla="*/ 6 w 48"/>
                <a:gd name="T17" fmla="*/ 42 h 48"/>
                <a:gd name="T18" fmla="*/ 2 w 48"/>
                <a:gd name="T19" fmla="*/ 34 h 48"/>
                <a:gd name="T20" fmla="*/ 0 w 48"/>
                <a:gd name="T21" fmla="*/ 24 h 48"/>
                <a:gd name="T22" fmla="*/ 0 w 48"/>
                <a:gd name="T23" fmla="*/ 24 h 48"/>
                <a:gd name="T24" fmla="*/ 2 w 48"/>
                <a:gd name="T25" fmla="*/ 14 h 48"/>
                <a:gd name="T26" fmla="*/ 6 w 48"/>
                <a:gd name="T27" fmla="*/ 6 h 48"/>
                <a:gd name="T28" fmla="*/ 14 w 48"/>
                <a:gd name="T29" fmla="*/ 2 h 48"/>
                <a:gd name="T30" fmla="*/ 24 w 48"/>
                <a:gd name="T31" fmla="*/ 0 h 48"/>
                <a:gd name="T32" fmla="*/ 24 w 48"/>
                <a:gd name="T33" fmla="*/ 0 h 48"/>
                <a:gd name="T34" fmla="*/ 34 w 48"/>
                <a:gd name="T35" fmla="*/ 2 h 48"/>
                <a:gd name="T36" fmla="*/ 42 w 48"/>
                <a:gd name="T37" fmla="*/ 6 h 48"/>
                <a:gd name="T38" fmla="*/ 46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4"/>
                  </a:lnTo>
                  <a:lnTo>
                    <a:pt x="42" y="42"/>
                  </a:lnTo>
                  <a:lnTo>
                    <a:pt x="34" y="46"/>
                  </a:lnTo>
                  <a:lnTo>
                    <a:pt x="24" y="48"/>
                  </a:lnTo>
                  <a:lnTo>
                    <a:pt x="24" y="48"/>
                  </a:lnTo>
                  <a:lnTo>
                    <a:pt x="14" y="46"/>
                  </a:lnTo>
                  <a:lnTo>
                    <a:pt x="6" y="42"/>
                  </a:lnTo>
                  <a:lnTo>
                    <a:pt x="2" y="34"/>
                  </a:lnTo>
                  <a:lnTo>
                    <a:pt x="0" y="24"/>
                  </a:lnTo>
                  <a:lnTo>
                    <a:pt x="0" y="24"/>
                  </a:lnTo>
                  <a:lnTo>
                    <a:pt x="2" y="14"/>
                  </a:lnTo>
                  <a:lnTo>
                    <a:pt x="6" y="6"/>
                  </a:lnTo>
                  <a:lnTo>
                    <a:pt x="14" y="2"/>
                  </a:lnTo>
                  <a:lnTo>
                    <a:pt x="24" y="0"/>
                  </a:lnTo>
                  <a:lnTo>
                    <a:pt x="24" y="0"/>
                  </a:lnTo>
                  <a:lnTo>
                    <a:pt x="34" y="2"/>
                  </a:lnTo>
                  <a:lnTo>
                    <a:pt x="42" y="6"/>
                  </a:lnTo>
                  <a:lnTo>
                    <a:pt x="46" y="14"/>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6" name="Freeform 677">
              <a:extLst>
                <a:ext uri="{FF2B5EF4-FFF2-40B4-BE49-F238E27FC236}">
                  <a16:creationId xmlns:a16="http://schemas.microsoft.com/office/drawing/2014/main" id="{C98A48B6-17C9-9970-CE27-4FE70FBE2040}"/>
                </a:ext>
              </a:extLst>
            </p:cNvPr>
            <p:cNvSpPr>
              <a:spLocks/>
            </p:cNvSpPr>
            <p:nvPr/>
          </p:nvSpPr>
          <p:spPr bwMode="auto">
            <a:xfrm>
              <a:off x="6402" y="4925"/>
              <a:ext cx="48" cy="50"/>
            </a:xfrm>
            <a:custGeom>
              <a:avLst/>
              <a:gdLst>
                <a:gd name="T0" fmla="*/ 48 w 48"/>
                <a:gd name="T1" fmla="*/ 26 h 50"/>
                <a:gd name="T2" fmla="*/ 48 w 48"/>
                <a:gd name="T3" fmla="*/ 26 h 50"/>
                <a:gd name="T4" fmla="*/ 46 w 48"/>
                <a:gd name="T5" fmla="*/ 34 h 50"/>
                <a:gd name="T6" fmla="*/ 42 w 48"/>
                <a:gd name="T7" fmla="*/ 42 h 50"/>
                <a:gd name="T8" fmla="*/ 34 w 48"/>
                <a:gd name="T9" fmla="*/ 48 h 50"/>
                <a:gd name="T10" fmla="*/ 24 w 48"/>
                <a:gd name="T11" fmla="*/ 50 h 50"/>
                <a:gd name="T12" fmla="*/ 24 w 48"/>
                <a:gd name="T13" fmla="*/ 50 h 50"/>
                <a:gd name="T14" fmla="*/ 14 w 48"/>
                <a:gd name="T15" fmla="*/ 48 h 50"/>
                <a:gd name="T16" fmla="*/ 6 w 48"/>
                <a:gd name="T17" fmla="*/ 42 h 50"/>
                <a:gd name="T18" fmla="*/ 2 w 48"/>
                <a:gd name="T19" fmla="*/ 34 h 50"/>
                <a:gd name="T20" fmla="*/ 0 w 48"/>
                <a:gd name="T21" fmla="*/ 26 h 50"/>
                <a:gd name="T22" fmla="*/ 0 w 48"/>
                <a:gd name="T23" fmla="*/ 26 h 50"/>
                <a:gd name="T24" fmla="*/ 2 w 48"/>
                <a:gd name="T25" fmla="*/ 16 h 50"/>
                <a:gd name="T26" fmla="*/ 6 w 48"/>
                <a:gd name="T27" fmla="*/ 8 h 50"/>
                <a:gd name="T28" fmla="*/ 14 w 48"/>
                <a:gd name="T29" fmla="*/ 2 h 50"/>
                <a:gd name="T30" fmla="*/ 24 w 48"/>
                <a:gd name="T31" fmla="*/ 0 h 50"/>
                <a:gd name="T32" fmla="*/ 24 w 48"/>
                <a:gd name="T33" fmla="*/ 0 h 50"/>
                <a:gd name="T34" fmla="*/ 34 w 48"/>
                <a:gd name="T35" fmla="*/ 2 h 50"/>
                <a:gd name="T36" fmla="*/ 42 w 48"/>
                <a:gd name="T37" fmla="*/ 8 h 50"/>
                <a:gd name="T38" fmla="*/ 46 w 48"/>
                <a:gd name="T39" fmla="*/ 16 h 50"/>
                <a:gd name="T40" fmla="*/ 48 w 48"/>
                <a:gd name="T41" fmla="*/ 26 h 50"/>
                <a:gd name="T42" fmla="*/ 48 w 48"/>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0">
                  <a:moveTo>
                    <a:pt x="48" y="26"/>
                  </a:moveTo>
                  <a:lnTo>
                    <a:pt x="48" y="26"/>
                  </a:lnTo>
                  <a:lnTo>
                    <a:pt x="46" y="34"/>
                  </a:lnTo>
                  <a:lnTo>
                    <a:pt x="42" y="42"/>
                  </a:lnTo>
                  <a:lnTo>
                    <a:pt x="34" y="48"/>
                  </a:lnTo>
                  <a:lnTo>
                    <a:pt x="24" y="50"/>
                  </a:lnTo>
                  <a:lnTo>
                    <a:pt x="24" y="50"/>
                  </a:lnTo>
                  <a:lnTo>
                    <a:pt x="14" y="48"/>
                  </a:lnTo>
                  <a:lnTo>
                    <a:pt x="6" y="42"/>
                  </a:lnTo>
                  <a:lnTo>
                    <a:pt x="2" y="34"/>
                  </a:lnTo>
                  <a:lnTo>
                    <a:pt x="0" y="26"/>
                  </a:lnTo>
                  <a:lnTo>
                    <a:pt x="0" y="26"/>
                  </a:lnTo>
                  <a:lnTo>
                    <a:pt x="2" y="16"/>
                  </a:lnTo>
                  <a:lnTo>
                    <a:pt x="6" y="8"/>
                  </a:lnTo>
                  <a:lnTo>
                    <a:pt x="14" y="2"/>
                  </a:lnTo>
                  <a:lnTo>
                    <a:pt x="24" y="0"/>
                  </a:lnTo>
                  <a:lnTo>
                    <a:pt x="24" y="0"/>
                  </a:lnTo>
                  <a:lnTo>
                    <a:pt x="34" y="2"/>
                  </a:lnTo>
                  <a:lnTo>
                    <a:pt x="42" y="8"/>
                  </a:lnTo>
                  <a:lnTo>
                    <a:pt x="46" y="16"/>
                  </a:lnTo>
                  <a:lnTo>
                    <a:pt x="48" y="26"/>
                  </a:lnTo>
                  <a:lnTo>
                    <a:pt x="48"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7" name="Freeform 678">
              <a:extLst>
                <a:ext uri="{FF2B5EF4-FFF2-40B4-BE49-F238E27FC236}">
                  <a16:creationId xmlns:a16="http://schemas.microsoft.com/office/drawing/2014/main" id="{EC04A15B-84D6-EE1F-3273-8E987696F598}"/>
                </a:ext>
              </a:extLst>
            </p:cNvPr>
            <p:cNvSpPr>
              <a:spLocks/>
            </p:cNvSpPr>
            <p:nvPr/>
          </p:nvSpPr>
          <p:spPr bwMode="auto">
            <a:xfrm>
              <a:off x="6434" y="4951"/>
              <a:ext cx="50" cy="50"/>
            </a:xfrm>
            <a:custGeom>
              <a:avLst/>
              <a:gdLst>
                <a:gd name="T0" fmla="*/ 50 w 50"/>
                <a:gd name="T1" fmla="*/ 24 h 50"/>
                <a:gd name="T2" fmla="*/ 50 w 50"/>
                <a:gd name="T3" fmla="*/ 24 h 50"/>
                <a:gd name="T4" fmla="*/ 48 w 50"/>
                <a:gd name="T5" fmla="*/ 34 h 50"/>
                <a:gd name="T6" fmla="*/ 42 w 50"/>
                <a:gd name="T7" fmla="*/ 42 h 50"/>
                <a:gd name="T8" fmla="*/ 34 w 50"/>
                <a:gd name="T9" fmla="*/ 48 h 50"/>
                <a:gd name="T10" fmla="*/ 26 w 50"/>
                <a:gd name="T11" fmla="*/ 50 h 50"/>
                <a:gd name="T12" fmla="*/ 26 w 50"/>
                <a:gd name="T13" fmla="*/ 50 h 50"/>
                <a:gd name="T14" fmla="*/ 16 w 50"/>
                <a:gd name="T15" fmla="*/ 48 h 50"/>
                <a:gd name="T16" fmla="*/ 8 w 50"/>
                <a:gd name="T17" fmla="*/ 42 h 50"/>
                <a:gd name="T18" fmla="*/ 2 w 50"/>
                <a:gd name="T19" fmla="*/ 34 h 50"/>
                <a:gd name="T20" fmla="*/ 0 w 50"/>
                <a:gd name="T21" fmla="*/ 24 h 50"/>
                <a:gd name="T22" fmla="*/ 0 w 50"/>
                <a:gd name="T23" fmla="*/ 24 h 50"/>
                <a:gd name="T24" fmla="*/ 2 w 50"/>
                <a:gd name="T25" fmla="*/ 16 h 50"/>
                <a:gd name="T26" fmla="*/ 8 w 50"/>
                <a:gd name="T27" fmla="*/ 8 h 50"/>
                <a:gd name="T28" fmla="*/ 16 w 50"/>
                <a:gd name="T29" fmla="*/ 2 h 50"/>
                <a:gd name="T30" fmla="*/ 26 w 50"/>
                <a:gd name="T31" fmla="*/ 0 h 50"/>
                <a:gd name="T32" fmla="*/ 26 w 50"/>
                <a:gd name="T33" fmla="*/ 0 h 50"/>
                <a:gd name="T34" fmla="*/ 34 w 50"/>
                <a:gd name="T35" fmla="*/ 2 h 50"/>
                <a:gd name="T36" fmla="*/ 42 w 50"/>
                <a:gd name="T37" fmla="*/ 8 h 50"/>
                <a:gd name="T38" fmla="*/ 48 w 50"/>
                <a:gd name="T39" fmla="*/ 16 h 50"/>
                <a:gd name="T40" fmla="*/ 50 w 50"/>
                <a:gd name="T41" fmla="*/ 24 h 50"/>
                <a:gd name="T42" fmla="*/ 50 w 50"/>
                <a:gd name="T4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50" y="24"/>
                  </a:moveTo>
                  <a:lnTo>
                    <a:pt x="50" y="24"/>
                  </a:lnTo>
                  <a:lnTo>
                    <a:pt x="48" y="34"/>
                  </a:lnTo>
                  <a:lnTo>
                    <a:pt x="42" y="42"/>
                  </a:lnTo>
                  <a:lnTo>
                    <a:pt x="34" y="48"/>
                  </a:lnTo>
                  <a:lnTo>
                    <a:pt x="26" y="50"/>
                  </a:lnTo>
                  <a:lnTo>
                    <a:pt x="26" y="50"/>
                  </a:lnTo>
                  <a:lnTo>
                    <a:pt x="16" y="48"/>
                  </a:lnTo>
                  <a:lnTo>
                    <a:pt x="8" y="42"/>
                  </a:lnTo>
                  <a:lnTo>
                    <a:pt x="2" y="34"/>
                  </a:lnTo>
                  <a:lnTo>
                    <a:pt x="0" y="24"/>
                  </a:lnTo>
                  <a:lnTo>
                    <a:pt x="0" y="24"/>
                  </a:lnTo>
                  <a:lnTo>
                    <a:pt x="2" y="16"/>
                  </a:lnTo>
                  <a:lnTo>
                    <a:pt x="8" y="8"/>
                  </a:lnTo>
                  <a:lnTo>
                    <a:pt x="16" y="2"/>
                  </a:lnTo>
                  <a:lnTo>
                    <a:pt x="26" y="0"/>
                  </a:lnTo>
                  <a:lnTo>
                    <a:pt x="26" y="0"/>
                  </a:lnTo>
                  <a:lnTo>
                    <a:pt x="34" y="2"/>
                  </a:lnTo>
                  <a:lnTo>
                    <a:pt x="42" y="8"/>
                  </a:lnTo>
                  <a:lnTo>
                    <a:pt x="48" y="16"/>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8" name="Freeform 679">
              <a:extLst>
                <a:ext uri="{FF2B5EF4-FFF2-40B4-BE49-F238E27FC236}">
                  <a16:creationId xmlns:a16="http://schemas.microsoft.com/office/drawing/2014/main" id="{A73DC49D-7311-7049-927E-D032EB7B2F36}"/>
                </a:ext>
              </a:extLst>
            </p:cNvPr>
            <p:cNvSpPr>
              <a:spLocks/>
            </p:cNvSpPr>
            <p:nvPr/>
          </p:nvSpPr>
          <p:spPr bwMode="auto">
            <a:xfrm>
              <a:off x="6374" y="4999"/>
              <a:ext cx="48" cy="50"/>
            </a:xfrm>
            <a:custGeom>
              <a:avLst/>
              <a:gdLst>
                <a:gd name="T0" fmla="*/ 48 w 48"/>
                <a:gd name="T1" fmla="*/ 24 h 50"/>
                <a:gd name="T2" fmla="*/ 48 w 48"/>
                <a:gd name="T3" fmla="*/ 24 h 50"/>
                <a:gd name="T4" fmla="*/ 46 w 48"/>
                <a:gd name="T5" fmla="*/ 34 h 50"/>
                <a:gd name="T6" fmla="*/ 42 w 48"/>
                <a:gd name="T7" fmla="*/ 42 h 50"/>
                <a:gd name="T8" fmla="*/ 34 w 48"/>
                <a:gd name="T9" fmla="*/ 48 h 50"/>
                <a:gd name="T10" fmla="*/ 24 w 48"/>
                <a:gd name="T11" fmla="*/ 50 h 50"/>
                <a:gd name="T12" fmla="*/ 24 w 48"/>
                <a:gd name="T13" fmla="*/ 50 h 50"/>
                <a:gd name="T14" fmla="*/ 14 w 48"/>
                <a:gd name="T15" fmla="*/ 48 h 50"/>
                <a:gd name="T16" fmla="*/ 6 w 48"/>
                <a:gd name="T17" fmla="*/ 42 h 50"/>
                <a:gd name="T18" fmla="*/ 2 w 48"/>
                <a:gd name="T19" fmla="*/ 34 h 50"/>
                <a:gd name="T20" fmla="*/ 0 w 48"/>
                <a:gd name="T21" fmla="*/ 24 h 50"/>
                <a:gd name="T22" fmla="*/ 0 w 48"/>
                <a:gd name="T23" fmla="*/ 24 h 50"/>
                <a:gd name="T24" fmla="*/ 2 w 48"/>
                <a:gd name="T25" fmla="*/ 16 h 50"/>
                <a:gd name="T26" fmla="*/ 6 w 48"/>
                <a:gd name="T27" fmla="*/ 8 h 50"/>
                <a:gd name="T28" fmla="*/ 14 w 48"/>
                <a:gd name="T29" fmla="*/ 2 h 50"/>
                <a:gd name="T30" fmla="*/ 24 w 48"/>
                <a:gd name="T31" fmla="*/ 0 h 50"/>
                <a:gd name="T32" fmla="*/ 24 w 48"/>
                <a:gd name="T33" fmla="*/ 0 h 50"/>
                <a:gd name="T34" fmla="*/ 34 w 48"/>
                <a:gd name="T35" fmla="*/ 2 h 50"/>
                <a:gd name="T36" fmla="*/ 42 w 48"/>
                <a:gd name="T37" fmla="*/ 8 h 50"/>
                <a:gd name="T38" fmla="*/ 46 w 48"/>
                <a:gd name="T39" fmla="*/ 16 h 50"/>
                <a:gd name="T40" fmla="*/ 48 w 48"/>
                <a:gd name="T41" fmla="*/ 24 h 50"/>
                <a:gd name="T42" fmla="*/ 48 w 48"/>
                <a:gd name="T4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0">
                  <a:moveTo>
                    <a:pt x="48" y="24"/>
                  </a:moveTo>
                  <a:lnTo>
                    <a:pt x="48" y="24"/>
                  </a:lnTo>
                  <a:lnTo>
                    <a:pt x="46" y="34"/>
                  </a:lnTo>
                  <a:lnTo>
                    <a:pt x="42" y="42"/>
                  </a:lnTo>
                  <a:lnTo>
                    <a:pt x="34" y="48"/>
                  </a:lnTo>
                  <a:lnTo>
                    <a:pt x="24" y="50"/>
                  </a:lnTo>
                  <a:lnTo>
                    <a:pt x="24" y="50"/>
                  </a:lnTo>
                  <a:lnTo>
                    <a:pt x="14" y="48"/>
                  </a:lnTo>
                  <a:lnTo>
                    <a:pt x="6" y="42"/>
                  </a:lnTo>
                  <a:lnTo>
                    <a:pt x="2" y="34"/>
                  </a:lnTo>
                  <a:lnTo>
                    <a:pt x="0" y="24"/>
                  </a:lnTo>
                  <a:lnTo>
                    <a:pt x="0" y="24"/>
                  </a:lnTo>
                  <a:lnTo>
                    <a:pt x="2" y="16"/>
                  </a:lnTo>
                  <a:lnTo>
                    <a:pt x="6" y="8"/>
                  </a:lnTo>
                  <a:lnTo>
                    <a:pt x="14" y="2"/>
                  </a:lnTo>
                  <a:lnTo>
                    <a:pt x="24" y="0"/>
                  </a:lnTo>
                  <a:lnTo>
                    <a:pt x="24" y="0"/>
                  </a:lnTo>
                  <a:lnTo>
                    <a:pt x="34" y="2"/>
                  </a:lnTo>
                  <a:lnTo>
                    <a:pt x="42" y="8"/>
                  </a:lnTo>
                  <a:lnTo>
                    <a:pt x="46" y="16"/>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69" name="Freeform 680">
              <a:extLst>
                <a:ext uri="{FF2B5EF4-FFF2-40B4-BE49-F238E27FC236}">
                  <a16:creationId xmlns:a16="http://schemas.microsoft.com/office/drawing/2014/main" id="{918EF13E-C25E-056B-13EF-19EA4C07975A}"/>
                </a:ext>
              </a:extLst>
            </p:cNvPr>
            <p:cNvSpPr>
              <a:spLocks/>
            </p:cNvSpPr>
            <p:nvPr/>
          </p:nvSpPr>
          <p:spPr bwMode="auto">
            <a:xfrm>
              <a:off x="6182" y="4931"/>
              <a:ext cx="48" cy="50"/>
            </a:xfrm>
            <a:custGeom>
              <a:avLst/>
              <a:gdLst>
                <a:gd name="T0" fmla="*/ 48 w 48"/>
                <a:gd name="T1" fmla="*/ 24 h 50"/>
                <a:gd name="T2" fmla="*/ 48 w 48"/>
                <a:gd name="T3" fmla="*/ 24 h 50"/>
                <a:gd name="T4" fmla="*/ 46 w 48"/>
                <a:gd name="T5" fmla="*/ 34 h 50"/>
                <a:gd name="T6" fmla="*/ 42 w 48"/>
                <a:gd name="T7" fmla="*/ 42 h 50"/>
                <a:gd name="T8" fmla="*/ 34 w 48"/>
                <a:gd name="T9" fmla="*/ 48 h 50"/>
                <a:gd name="T10" fmla="*/ 24 w 48"/>
                <a:gd name="T11" fmla="*/ 50 h 50"/>
                <a:gd name="T12" fmla="*/ 24 w 48"/>
                <a:gd name="T13" fmla="*/ 50 h 50"/>
                <a:gd name="T14" fmla="*/ 14 w 48"/>
                <a:gd name="T15" fmla="*/ 48 h 50"/>
                <a:gd name="T16" fmla="*/ 6 w 48"/>
                <a:gd name="T17" fmla="*/ 42 h 50"/>
                <a:gd name="T18" fmla="*/ 2 w 48"/>
                <a:gd name="T19" fmla="*/ 34 h 50"/>
                <a:gd name="T20" fmla="*/ 0 w 48"/>
                <a:gd name="T21" fmla="*/ 24 h 50"/>
                <a:gd name="T22" fmla="*/ 0 w 48"/>
                <a:gd name="T23" fmla="*/ 24 h 50"/>
                <a:gd name="T24" fmla="*/ 2 w 48"/>
                <a:gd name="T25" fmla="*/ 16 h 50"/>
                <a:gd name="T26" fmla="*/ 6 w 48"/>
                <a:gd name="T27" fmla="*/ 8 h 50"/>
                <a:gd name="T28" fmla="*/ 14 w 48"/>
                <a:gd name="T29" fmla="*/ 2 h 50"/>
                <a:gd name="T30" fmla="*/ 24 w 48"/>
                <a:gd name="T31" fmla="*/ 0 h 50"/>
                <a:gd name="T32" fmla="*/ 24 w 48"/>
                <a:gd name="T33" fmla="*/ 0 h 50"/>
                <a:gd name="T34" fmla="*/ 34 w 48"/>
                <a:gd name="T35" fmla="*/ 2 h 50"/>
                <a:gd name="T36" fmla="*/ 42 w 48"/>
                <a:gd name="T37" fmla="*/ 8 h 50"/>
                <a:gd name="T38" fmla="*/ 46 w 48"/>
                <a:gd name="T39" fmla="*/ 16 h 50"/>
                <a:gd name="T40" fmla="*/ 48 w 48"/>
                <a:gd name="T41" fmla="*/ 24 h 50"/>
                <a:gd name="T42" fmla="*/ 48 w 48"/>
                <a:gd name="T4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0">
                  <a:moveTo>
                    <a:pt x="48" y="24"/>
                  </a:moveTo>
                  <a:lnTo>
                    <a:pt x="48" y="24"/>
                  </a:lnTo>
                  <a:lnTo>
                    <a:pt x="46" y="34"/>
                  </a:lnTo>
                  <a:lnTo>
                    <a:pt x="42" y="42"/>
                  </a:lnTo>
                  <a:lnTo>
                    <a:pt x="34" y="48"/>
                  </a:lnTo>
                  <a:lnTo>
                    <a:pt x="24" y="50"/>
                  </a:lnTo>
                  <a:lnTo>
                    <a:pt x="24" y="50"/>
                  </a:lnTo>
                  <a:lnTo>
                    <a:pt x="14" y="48"/>
                  </a:lnTo>
                  <a:lnTo>
                    <a:pt x="6" y="42"/>
                  </a:lnTo>
                  <a:lnTo>
                    <a:pt x="2" y="34"/>
                  </a:lnTo>
                  <a:lnTo>
                    <a:pt x="0" y="24"/>
                  </a:lnTo>
                  <a:lnTo>
                    <a:pt x="0" y="24"/>
                  </a:lnTo>
                  <a:lnTo>
                    <a:pt x="2" y="16"/>
                  </a:lnTo>
                  <a:lnTo>
                    <a:pt x="6" y="8"/>
                  </a:lnTo>
                  <a:lnTo>
                    <a:pt x="14" y="2"/>
                  </a:lnTo>
                  <a:lnTo>
                    <a:pt x="24" y="0"/>
                  </a:lnTo>
                  <a:lnTo>
                    <a:pt x="24" y="0"/>
                  </a:lnTo>
                  <a:lnTo>
                    <a:pt x="34" y="2"/>
                  </a:lnTo>
                  <a:lnTo>
                    <a:pt x="42" y="8"/>
                  </a:lnTo>
                  <a:lnTo>
                    <a:pt x="46" y="16"/>
                  </a:lnTo>
                  <a:lnTo>
                    <a:pt x="48" y="24"/>
                  </a:lnTo>
                  <a:lnTo>
                    <a:pt x="48"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70" name="Freeform 681">
              <a:extLst>
                <a:ext uri="{FF2B5EF4-FFF2-40B4-BE49-F238E27FC236}">
                  <a16:creationId xmlns:a16="http://schemas.microsoft.com/office/drawing/2014/main" id="{2046F787-44A7-4504-A19B-0E6EC1D5EDD9}"/>
                </a:ext>
              </a:extLst>
            </p:cNvPr>
            <p:cNvSpPr>
              <a:spLocks/>
            </p:cNvSpPr>
            <p:nvPr/>
          </p:nvSpPr>
          <p:spPr bwMode="auto">
            <a:xfrm>
              <a:off x="6238" y="4877"/>
              <a:ext cx="50" cy="48"/>
            </a:xfrm>
            <a:custGeom>
              <a:avLst/>
              <a:gdLst>
                <a:gd name="T0" fmla="*/ 50 w 50"/>
                <a:gd name="T1" fmla="*/ 24 h 48"/>
                <a:gd name="T2" fmla="*/ 50 w 50"/>
                <a:gd name="T3" fmla="*/ 24 h 48"/>
                <a:gd name="T4" fmla="*/ 48 w 50"/>
                <a:gd name="T5" fmla="*/ 34 h 48"/>
                <a:gd name="T6" fmla="*/ 42 w 50"/>
                <a:gd name="T7" fmla="*/ 42 h 48"/>
                <a:gd name="T8" fmla="*/ 34 w 50"/>
                <a:gd name="T9" fmla="*/ 46 h 48"/>
                <a:gd name="T10" fmla="*/ 26 w 50"/>
                <a:gd name="T11" fmla="*/ 48 h 48"/>
                <a:gd name="T12" fmla="*/ 26 w 50"/>
                <a:gd name="T13" fmla="*/ 48 h 48"/>
                <a:gd name="T14" fmla="*/ 16 w 50"/>
                <a:gd name="T15" fmla="*/ 46 h 48"/>
                <a:gd name="T16" fmla="*/ 8 w 50"/>
                <a:gd name="T17" fmla="*/ 42 h 48"/>
                <a:gd name="T18" fmla="*/ 2 w 50"/>
                <a:gd name="T19" fmla="*/ 34 h 48"/>
                <a:gd name="T20" fmla="*/ 0 w 50"/>
                <a:gd name="T21" fmla="*/ 24 h 48"/>
                <a:gd name="T22" fmla="*/ 0 w 50"/>
                <a:gd name="T23" fmla="*/ 24 h 48"/>
                <a:gd name="T24" fmla="*/ 2 w 50"/>
                <a:gd name="T25" fmla="*/ 14 h 48"/>
                <a:gd name="T26" fmla="*/ 8 w 50"/>
                <a:gd name="T27" fmla="*/ 6 h 48"/>
                <a:gd name="T28" fmla="*/ 16 w 50"/>
                <a:gd name="T29" fmla="*/ 2 h 48"/>
                <a:gd name="T30" fmla="*/ 26 w 50"/>
                <a:gd name="T31" fmla="*/ 0 h 48"/>
                <a:gd name="T32" fmla="*/ 26 w 50"/>
                <a:gd name="T33" fmla="*/ 0 h 48"/>
                <a:gd name="T34" fmla="*/ 34 w 50"/>
                <a:gd name="T35" fmla="*/ 2 h 48"/>
                <a:gd name="T36" fmla="*/ 42 w 50"/>
                <a:gd name="T37" fmla="*/ 6 h 48"/>
                <a:gd name="T38" fmla="*/ 48 w 50"/>
                <a:gd name="T39" fmla="*/ 14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6"/>
                  </a:lnTo>
                  <a:lnTo>
                    <a:pt x="26" y="48"/>
                  </a:lnTo>
                  <a:lnTo>
                    <a:pt x="26" y="48"/>
                  </a:lnTo>
                  <a:lnTo>
                    <a:pt x="16" y="46"/>
                  </a:lnTo>
                  <a:lnTo>
                    <a:pt x="8" y="42"/>
                  </a:lnTo>
                  <a:lnTo>
                    <a:pt x="2" y="34"/>
                  </a:lnTo>
                  <a:lnTo>
                    <a:pt x="0" y="24"/>
                  </a:lnTo>
                  <a:lnTo>
                    <a:pt x="0" y="24"/>
                  </a:lnTo>
                  <a:lnTo>
                    <a:pt x="2" y="14"/>
                  </a:lnTo>
                  <a:lnTo>
                    <a:pt x="8" y="6"/>
                  </a:lnTo>
                  <a:lnTo>
                    <a:pt x="16" y="2"/>
                  </a:lnTo>
                  <a:lnTo>
                    <a:pt x="26" y="0"/>
                  </a:lnTo>
                  <a:lnTo>
                    <a:pt x="26" y="0"/>
                  </a:lnTo>
                  <a:lnTo>
                    <a:pt x="34" y="2"/>
                  </a:lnTo>
                  <a:lnTo>
                    <a:pt x="42" y="6"/>
                  </a:lnTo>
                  <a:lnTo>
                    <a:pt x="48" y="14"/>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71" name="Freeform 682">
              <a:extLst>
                <a:ext uri="{FF2B5EF4-FFF2-40B4-BE49-F238E27FC236}">
                  <a16:creationId xmlns:a16="http://schemas.microsoft.com/office/drawing/2014/main" id="{818AB7FA-6C67-863A-19BA-BAD4856DC6BB}"/>
                </a:ext>
              </a:extLst>
            </p:cNvPr>
            <p:cNvSpPr>
              <a:spLocks/>
            </p:cNvSpPr>
            <p:nvPr/>
          </p:nvSpPr>
          <p:spPr bwMode="auto">
            <a:xfrm>
              <a:off x="6146" y="5093"/>
              <a:ext cx="50" cy="50"/>
            </a:xfrm>
            <a:custGeom>
              <a:avLst/>
              <a:gdLst>
                <a:gd name="T0" fmla="*/ 50 w 50"/>
                <a:gd name="T1" fmla="*/ 26 h 50"/>
                <a:gd name="T2" fmla="*/ 50 w 50"/>
                <a:gd name="T3" fmla="*/ 26 h 50"/>
                <a:gd name="T4" fmla="*/ 48 w 50"/>
                <a:gd name="T5" fmla="*/ 34 h 50"/>
                <a:gd name="T6" fmla="*/ 42 w 50"/>
                <a:gd name="T7" fmla="*/ 42 h 50"/>
                <a:gd name="T8" fmla="*/ 34 w 50"/>
                <a:gd name="T9" fmla="*/ 48 h 50"/>
                <a:gd name="T10" fmla="*/ 26 w 50"/>
                <a:gd name="T11" fmla="*/ 50 h 50"/>
                <a:gd name="T12" fmla="*/ 26 w 50"/>
                <a:gd name="T13" fmla="*/ 50 h 50"/>
                <a:gd name="T14" fmla="*/ 16 w 50"/>
                <a:gd name="T15" fmla="*/ 48 h 50"/>
                <a:gd name="T16" fmla="*/ 8 w 50"/>
                <a:gd name="T17" fmla="*/ 42 h 50"/>
                <a:gd name="T18" fmla="*/ 2 w 50"/>
                <a:gd name="T19" fmla="*/ 34 h 50"/>
                <a:gd name="T20" fmla="*/ 0 w 50"/>
                <a:gd name="T21" fmla="*/ 26 h 50"/>
                <a:gd name="T22" fmla="*/ 0 w 50"/>
                <a:gd name="T23" fmla="*/ 26 h 50"/>
                <a:gd name="T24" fmla="*/ 2 w 50"/>
                <a:gd name="T25" fmla="*/ 16 h 50"/>
                <a:gd name="T26" fmla="*/ 8 w 50"/>
                <a:gd name="T27" fmla="*/ 8 h 50"/>
                <a:gd name="T28" fmla="*/ 16 w 50"/>
                <a:gd name="T29" fmla="*/ 2 h 50"/>
                <a:gd name="T30" fmla="*/ 26 w 50"/>
                <a:gd name="T31" fmla="*/ 0 h 50"/>
                <a:gd name="T32" fmla="*/ 26 w 50"/>
                <a:gd name="T33" fmla="*/ 0 h 50"/>
                <a:gd name="T34" fmla="*/ 34 w 50"/>
                <a:gd name="T35" fmla="*/ 2 h 50"/>
                <a:gd name="T36" fmla="*/ 42 w 50"/>
                <a:gd name="T37" fmla="*/ 8 h 50"/>
                <a:gd name="T38" fmla="*/ 48 w 50"/>
                <a:gd name="T39" fmla="*/ 16 h 50"/>
                <a:gd name="T40" fmla="*/ 50 w 50"/>
                <a:gd name="T41" fmla="*/ 26 h 50"/>
                <a:gd name="T42" fmla="*/ 50 w 50"/>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50" y="26"/>
                  </a:moveTo>
                  <a:lnTo>
                    <a:pt x="50" y="26"/>
                  </a:lnTo>
                  <a:lnTo>
                    <a:pt x="48" y="34"/>
                  </a:lnTo>
                  <a:lnTo>
                    <a:pt x="42" y="42"/>
                  </a:lnTo>
                  <a:lnTo>
                    <a:pt x="34" y="48"/>
                  </a:lnTo>
                  <a:lnTo>
                    <a:pt x="26" y="50"/>
                  </a:lnTo>
                  <a:lnTo>
                    <a:pt x="26" y="50"/>
                  </a:lnTo>
                  <a:lnTo>
                    <a:pt x="16" y="48"/>
                  </a:lnTo>
                  <a:lnTo>
                    <a:pt x="8" y="42"/>
                  </a:lnTo>
                  <a:lnTo>
                    <a:pt x="2" y="34"/>
                  </a:lnTo>
                  <a:lnTo>
                    <a:pt x="0" y="26"/>
                  </a:lnTo>
                  <a:lnTo>
                    <a:pt x="0" y="26"/>
                  </a:lnTo>
                  <a:lnTo>
                    <a:pt x="2" y="16"/>
                  </a:lnTo>
                  <a:lnTo>
                    <a:pt x="8" y="8"/>
                  </a:lnTo>
                  <a:lnTo>
                    <a:pt x="16" y="2"/>
                  </a:lnTo>
                  <a:lnTo>
                    <a:pt x="26" y="0"/>
                  </a:lnTo>
                  <a:lnTo>
                    <a:pt x="26" y="0"/>
                  </a:lnTo>
                  <a:lnTo>
                    <a:pt x="34" y="2"/>
                  </a:lnTo>
                  <a:lnTo>
                    <a:pt x="42" y="8"/>
                  </a:lnTo>
                  <a:lnTo>
                    <a:pt x="48" y="16"/>
                  </a:lnTo>
                  <a:lnTo>
                    <a:pt x="50" y="26"/>
                  </a:lnTo>
                  <a:lnTo>
                    <a:pt x="50"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72" name="Freeform 683">
              <a:extLst>
                <a:ext uri="{FF2B5EF4-FFF2-40B4-BE49-F238E27FC236}">
                  <a16:creationId xmlns:a16="http://schemas.microsoft.com/office/drawing/2014/main" id="{0CF0D0ED-D260-61A5-9732-7C70208E3749}"/>
                </a:ext>
              </a:extLst>
            </p:cNvPr>
            <p:cNvSpPr>
              <a:spLocks/>
            </p:cNvSpPr>
            <p:nvPr/>
          </p:nvSpPr>
          <p:spPr bwMode="auto">
            <a:xfrm>
              <a:off x="6054" y="4933"/>
              <a:ext cx="50" cy="50"/>
            </a:xfrm>
            <a:custGeom>
              <a:avLst/>
              <a:gdLst>
                <a:gd name="T0" fmla="*/ 50 w 50"/>
                <a:gd name="T1" fmla="*/ 26 h 50"/>
                <a:gd name="T2" fmla="*/ 50 w 50"/>
                <a:gd name="T3" fmla="*/ 26 h 50"/>
                <a:gd name="T4" fmla="*/ 48 w 50"/>
                <a:gd name="T5" fmla="*/ 34 h 50"/>
                <a:gd name="T6" fmla="*/ 42 w 50"/>
                <a:gd name="T7" fmla="*/ 42 h 50"/>
                <a:gd name="T8" fmla="*/ 34 w 50"/>
                <a:gd name="T9" fmla="*/ 48 h 50"/>
                <a:gd name="T10" fmla="*/ 26 w 50"/>
                <a:gd name="T11" fmla="*/ 50 h 50"/>
                <a:gd name="T12" fmla="*/ 26 w 50"/>
                <a:gd name="T13" fmla="*/ 50 h 50"/>
                <a:gd name="T14" fmla="*/ 16 w 50"/>
                <a:gd name="T15" fmla="*/ 48 h 50"/>
                <a:gd name="T16" fmla="*/ 8 w 50"/>
                <a:gd name="T17" fmla="*/ 42 h 50"/>
                <a:gd name="T18" fmla="*/ 2 w 50"/>
                <a:gd name="T19" fmla="*/ 34 h 50"/>
                <a:gd name="T20" fmla="*/ 0 w 50"/>
                <a:gd name="T21" fmla="*/ 26 h 50"/>
                <a:gd name="T22" fmla="*/ 0 w 50"/>
                <a:gd name="T23" fmla="*/ 26 h 50"/>
                <a:gd name="T24" fmla="*/ 2 w 50"/>
                <a:gd name="T25" fmla="*/ 16 h 50"/>
                <a:gd name="T26" fmla="*/ 8 w 50"/>
                <a:gd name="T27" fmla="*/ 8 h 50"/>
                <a:gd name="T28" fmla="*/ 16 w 50"/>
                <a:gd name="T29" fmla="*/ 2 h 50"/>
                <a:gd name="T30" fmla="*/ 26 w 50"/>
                <a:gd name="T31" fmla="*/ 0 h 50"/>
                <a:gd name="T32" fmla="*/ 26 w 50"/>
                <a:gd name="T33" fmla="*/ 0 h 50"/>
                <a:gd name="T34" fmla="*/ 34 w 50"/>
                <a:gd name="T35" fmla="*/ 2 h 50"/>
                <a:gd name="T36" fmla="*/ 42 w 50"/>
                <a:gd name="T37" fmla="*/ 8 h 50"/>
                <a:gd name="T38" fmla="*/ 48 w 50"/>
                <a:gd name="T39" fmla="*/ 16 h 50"/>
                <a:gd name="T40" fmla="*/ 50 w 50"/>
                <a:gd name="T41" fmla="*/ 26 h 50"/>
                <a:gd name="T42" fmla="*/ 50 w 50"/>
                <a:gd name="T4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50" y="26"/>
                  </a:moveTo>
                  <a:lnTo>
                    <a:pt x="50" y="26"/>
                  </a:lnTo>
                  <a:lnTo>
                    <a:pt x="48" y="34"/>
                  </a:lnTo>
                  <a:lnTo>
                    <a:pt x="42" y="42"/>
                  </a:lnTo>
                  <a:lnTo>
                    <a:pt x="34" y="48"/>
                  </a:lnTo>
                  <a:lnTo>
                    <a:pt x="26" y="50"/>
                  </a:lnTo>
                  <a:lnTo>
                    <a:pt x="26" y="50"/>
                  </a:lnTo>
                  <a:lnTo>
                    <a:pt x="16" y="48"/>
                  </a:lnTo>
                  <a:lnTo>
                    <a:pt x="8" y="42"/>
                  </a:lnTo>
                  <a:lnTo>
                    <a:pt x="2" y="34"/>
                  </a:lnTo>
                  <a:lnTo>
                    <a:pt x="0" y="26"/>
                  </a:lnTo>
                  <a:lnTo>
                    <a:pt x="0" y="26"/>
                  </a:lnTo>
                  <a:lnTo>
                    <a:pt x="2" y="16"/>
                  </a:lnTo>
                  <a:lnTo>
                    <a:pt x="8" y="8"/>
                  </a:lnTo>
                  <a:lnTo>
                    <a:pt x="16" y="2"/>
                  </a:lnTo>
                  <a:lnTo>
                    <a:pt x="26" y="0"/>
                  </a:lnTo>
                  <a:lnTo>
                    <a:pt x="26" y="0"/>
                  </a:lnTo>
                  <a:lnTo>
                    <a:pt x="34" y="2"/>
                  </a:lnTo>
                  <a:lnTo>
                    <a:pt x="42" y="8"/>
                  </a:lnTo>
                  <a:lnTo>
                    <a:pt x="48" y="16"/>
                  </a:lnTo>
                  <a:lnTo>
                    <a:pt x="50" y="26"/>
                  </a:lnTo>
                  <a:lnTo>
                    <a:pt x="50" y="26"/>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sp>
          <p:nvSpPr>
            <p:cNvPr id="1473" name="Freeform 684">
              <a:extLst>
                <a:ext uri="{FF2B5EF4-FFF2-40B4-BE49-F238E27FC236}">
                  <a16:creationId xmlns:a16="http://schemas.microsoft.com/office/drawing/2014/main" id="{2C8736EB-09BC-D4A1-7F98-A75682FF6A2A}"/>
                </a:ext>
              </a:extLst>
            </p:cNvPr>
            <p:cNvSpPr>
              <a:spLocks/>
            </p:cNvSpPr>
            <p:nvPr/>
          </p:nvSpPr>
          <p:spPr bwMode="auto">
            <a:xfrm>
              <a:off x="6062" y="4895"/>
              <a:ext cx="50" cy="48"/>
            </a:xfrm>
            <a:custGeom>
              <a:avLst/>
              <a:gdLst>
                <a:gd name="T0" fmla="*/ 50 w 50"/>
                <a:gd name="T1" fmla="*/ 24 h 48"/>
                <a:gd name="T2" fmla="*/ 50 w 50"/>
                <a:gd name="T3" fmla="*/ 24 h 48"/>
                <a:gd name="T4" fmla="*/ 48 w 50"/>
                <a:gd name="T5" fmla="*/ 34 h 48"/>
                <a:gd name="T6" fmla="*/ 42 w 50"/>
                <a:gd name="T7" fmla="*/ 42 h 48"/>
                <a:gd name="T8" fmla="*/ 34 w 50"/>
                <a:gd name="T9" fmla="*/ 48 h 48"/>
                <a:gd name="T10" fmla="*/ 26 w 50"/>
                <a:gd name="T11" fmla="*/ 48 h 48"/>
                <a:gd name="T12" fmla="*/ 26 w 50"/>
                <a:gd name="T13" fmla="*/ 48 h 48"/>
                <a:gd name="T14" fmla="*/ 16 w 50"/>
                <a:gd name="T15" fmla="*/ 48 h 48"/>
                <a:gd name="T16" fmla="*/ 8 w 50"/>
                <a:gd name="T17" fmla="*/ 42 h 48"/>
                <a:gd name="T18" fmla="*/ 2 w 50"/>
                <a:gd name="T19" fmla="*/ 34 h 48"/>
                <a:gd name="T20" fmla="*/ 0 w 50"/>
                <a:gd name="T21" fmla="*/ 24 h 48"/>
                <a:gd name="T22" fmla="*/ 0 w 50"/>
                <a:gd name="T23" fmla="*/ 24 h 48"/>
                <a:gd name="T24" fmla="*/ 2 w 50"/>
                <a:gd name="T25" fmla="*/ 16 h 48"/>
                <a:gd name="T26" fmla="*/ 8 w 50"/>
                <a:gd name="T27" fmla="*/ 8 h 48"/>
                <a:gd name="T28" fmla="*/ 16 w 50"/>
                <a:gd name="T29" fmla="*/ 2 h 48"/>
                <a:gd name="T30" fmla="*/ 26 w 50"/>
                <a:gd name="T31" fmla="*/ 0 h 48"/>
                <a:gd name="T32" fmla="*/ 26 w 50"/>
                <a:gd name="T33" fmla="*/ 0 h 48"/>
                <a:gd name="T34" fmla="*/ 34 w 50"/>
                <a:gd name="T35" fmla="*/ 2 h 48"/>
                <a:gd name="T36" fmla="*/ 42 w 50"/>
                <a:gd name="T37" fmla="*/ 8 h 48"/>
                <a:gd name="T38" fmla="*/ 48 w 50"/>
                <a:gd name="T39" fmla="*/ 16 h 48"/>
                <a:gd name="T40" fmla="*/ 50 w 50"/>
                <a:gd name="T41" fmla="*/ 24 h 48"/>
                <a:gd name="T42" fmla="*/ 50 w 50"/>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8">
                  <a:moveTo>
                    <a:pt x="50" y="24"/>
                  </a:moveTo>
                  <a:lnTo>
                    <a:pt x="50" y="24"/>
                  </a:lnTo>
                  <a:lnTo>
                    <a:pt x="48" y="34"/>
                  </a:lnTo>
                  <a:lnTo>
                    <a:pt x="42" y="42"/>
                  </a:lnTo>
                  <a:lnTo>
                    <a:pt x="34" y="48"/>
                  </a:lnTo>
                  <a:lnTo>
                    <a:pt x="26" y="48"/>
                  </a:lnTo>
                  <a:lnTo>
                    <a:pt x="26" y="48"/>
                  </a:lnTo>
                  <a:lnTo>
                    <a:pt x="16" y="48"/>
                  </a:lnTo>
                  <a:lnTo>
                    <a:pt x="8" y="42"/>
                  </a:lnTo>
                  <a:lnTo>
                    <a:pt x="2" y="34"/>
                  </a:lnTo>
                  <a:lnTo>
                    <a:pt x="0" y="24"/>
                  </a:lnTo>
                  <a:lnTo>
                    <a:pt x="0" y="24"/>
                  </a:lnTo>
                  <a:lnTo>
                    <a:pt x="2" y="16"/>
                  </a:lnTo>
                  <a:lnTo>
                    <a:pt x="8" y="8"/>
                  </a:lnTo>
                  <a:lnTo>
                    <a:pt x="16" y="2"/>
                  </a:lnTo>
                  <a:lnTo>
                    <a:pt x="26" y="0"/>
                  </a:lnTo>
                  <a:lnTo>
                    <a:pt x="26" y="0"/>
                  </a:lnTo>
                  <a:lnTo>
                    <a:pt x="34" y="2"/>
                  </a:lnTo>
                  <a:lnTo>
                    <a:pt x="42" y="8"/>
                  </a:lnTo>
                  <a:lnTo>
                    <a:pt x="48" y="16"/>
                  </a:lnTo>
                  <a:lnTo>
                    <a:pt x="50" y="24"/>
                  </a:lnTo>
                  <a:lnTo>
                    <a:pt x="50" y="24"/>
                  </a:lnTo>
                  <a:close/>
                </a:path>
              </a:pathLst>
            </a:custGeom>
            <a:solidFill>
              <a:srgbClr val="FFFFFF"/>
            </a:solidFill>
            <a:ln w="12700">
              <a:solidFill>
                <a:srgbClr val="A6A6A6"/>
              </a:solidFill>
              <a:prstDash val="solid"/>
              <a:round/>
              <a:headEnd/>
              <a:tailEnd/>
            </a:ln>
          </p:spPr>
          <p:txBody>
            <a:bodyPr vert="horz" wrap="square" lIns="60960" tIns="30480" rIns="60960" bIns="304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C2E37"/>
                </a:solidFill>
                <a:effectLst/>
                <a:uLnTx/>
                <a:uFillTx/>
                <a:latin typeface="Calibri"/>
                <a:ea typeface="+mn-ea"/>
                <a:cs typeface="+mn-cs"/>
              </a:endParaRPr>
            </a:p>
          </p:txBody>
        </p:sp>
      </p:grpSp>
      <p:sp>
        <p:nvSpPr>
          <p:cNvPr id="1474" name="Rounded Rectangle 22">
            <a:extLst>
              <a:ext uri="{FF2B5EF4-FFF2-40B4-BE49-F238E27FC236}">
                <a16:creationId xmlns:a16="http://schemas.microsoft.com/office/drawing/2014/main" id="{9C898468-EE2B-E369-935E-3ABECF85377F}"/>
              </a:ext>
            </a:extLst>
          </p:cNvPr>
          <p:cNvSpPr/>
          <p:nvPr/>
        </p:nvSpPr>
        <p:spPr>
          <a:xfrm>
            <a:off x="8620761" y="1788161"/>
            <a:ext cx="2993813" cy="46126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6000" tIns="144000" rIns="96000" bIns="0" rtlCol="0" anchor="ctr"/>
          <a:lstStyle/>
          <a:p>
            <a:pPr marL="304815" marR="0" lvl="0" indent="-304815" algn="l" defTabSz="457223" rtl="0" eaLnBrk="1" fontAlgn="auto" latinLnBrk="0" hangingPunct="1">
              <a:lnSpc>
                <a:spcPts val="1900"/>
              </a:lnSpc>
              <a:spcBef>
                <a:spcPts val="0"/>
              </a:spcBef>
              <a:spcAft>
                <a:spcPts val="0"/>
              </a:spcAft>
              <a:buClrTx/>
              <a:buSzTx/>
              <a:buFont typeface="Arial" panose="020B0604020202020204" pitchFamily="34" charset="0"/>
              <a:buChar char="•"/>
              <a:tabLst/>
              <a:defRPr/>
            </a:pPr>
            <a:r>
              <a:rPr kumimoji="0" lang="en-GB" sz="1800" b="1" i="0" u="none" strike="noStrike" kern="1200" cap="none" spc="0" normalizeH="0" baseline="0" noProof="0">
                <a:ln>
                  <a:noFill/>
                </a:ln>
                <a:solidFill>
                  <a:schemeClr val="tx2"/>
                </a:solidFill>
                <a:uLnTx/>
                <a:uFillTx/>
                <a:latin typeface="Arial" panose="020B0604020202020204" pitchFamily="34" charset="0"/>
                <a:ea typeface="+mn-ea"/>
                <a:cs typeface="Arial" panose="020B0604020202020204" pitchFamily="34" charset="0"/>
              </a:rPr>
              <a:t>Recognition of target cancer cells</a:t>
            </a:r>
          </a:p>
          <a:p>
            <a:pPr marL="0" marR="0" lvl="0" indent="0" algn="l" defTabSz="457223" rtl="0" eaLnBrk="1" fontAlgn="auto" latinLnBrk="0" hangingPunct="1">
              <a:lnSpc>
                <a:spcPts val="1900"/>
              </a:lnSpc>
              <a:spcBef>
                <a:spcPts val="0"/>
              </a:spcBef>
              <a:spcAft>
                <a:spcPts val="0"/>
              </a:spcAft>
              <a:buClrTx/>
              <a:buSzTx/>
              <a:buFontTx/>
              <a:buNone/>
              <a:tabLst/>
              <a:defRPr/>
            </a:pPr>
            <a:r>
              <a:rPr kumimoji="0" lang="en-GB" sz="800" b="1" i="0" u="none" strike="noStrike" kern="1200" cap="none" spc="0" normalizeH="0" baseline="0" noProof="0">
                <a:ln>
                  <a:noFill/>
                </a:ln>
                <a:solidFill>
                  <a:srgbClr val="6E1F23"/>
                </a:solidFill>
                <a:uLnTx/>
                <a:uFillTx/>
                <a:latin typeface="Arial" panose="020B0604020202020204" pitchFamily="34" charset="0"/>
                <a:ea typeface="+mn-ea"/>
                <a:cs typeface="Arial" panose="020B0604020202020204" pitchFamily="34" charset="0"/>
              </a:rPr>
              <a:t> </a:t>
            </a:r>
            <a:endParaRPr kumimoji="0" lang="en-US" sz="800" b="1" i="0" u="none" strike="noStrike" kern="1200" cap="none" spc="0" normalizeH="0" baseline="0" noProof="0">
              <a:ln>
                <a:noFill/>
              </a:ln>
              <a:solidFill>
                <a:srgbClr val="6E1F23"/>
              </a:solidFill>
              <a:uLnTx/>
              <a:uFillTx/>
              <a:latin typeface="Arial" panose="020B0604020202020204" pitchFamily="34" charset="0"/>
              <a:ea typeface="+mn-ea"/>
              <a:cs typeface="Arial" panose="020B0604020202020204" pitchFamily="34" charset="0"/>
            </a:endParaRPr>
          </a:p>
          <a:p>
            <a:pPr marL="304815" marR="0" lvl="0" indent="-304815" algn="l" defTabSz="457223" rtl="0" eaLnBrk="1" fontAlgn="auto" latinLnBrk="0" hangingPunct="1">
              <a:lnSpc>
                <a:spcPts val="1900"/>
              </a:lnSpc>
              <a:spcBef>
                <a:spcPts val="0"/>
              </a:spcBef>
              <a:spcAft>
                <a:spcPts val="0"/>
              </a:spcAft>
              <a:buClrTx/>
              <a:buSzTx/>
              <a:buFont typeface="Arial" panose="020B0604020202020204" pitchFamily="34" charset="0"/>
              <a:buChar char="•"/>
              <a:tabLst/>
              <a:defRPr/>
            </a:pPr>
            <a:r>
              <a:rPr kumimoji="0" lang="en-GB" sz="1800" b="1" i="0" u="none" strike="noStrike" kern="1200" cap="none" spc="0" normalizeH="0" baseline="0" noProof="0">
                <a:ln>
                  <a:noFill/>
                </a:ln>
                <a:solidFill>
                  <a:schemeClr val="accent5"/>
                </a:solidFill>
                <a:uLnTx/>
                <a:uFillTx/>
                <a:latin typeface="Arial" panose="020B0604020202020204" pitchFamily="34" charset="0"/>
                <a:ea typeface="+mn-ea"/>
                <a:cs typeface="Arial" panose="020B0604020202020204" pitchFamily="34" charset="0"/>
              </a:rPr>
              <a:t>Guidance system for cytotoxic drugs</a:t>
            </a:r>
            <a:br>
              <a:rPr kumimoji="0" lang="en-GB" sz="1800" b="1" i="0" u="none" strike="noStrike" kern="1200" cap="none" spc="0" normalizeH="0" baseline="0" noProof="0">
                <a:ln>
                  <a:noFill/>
                </a:ln>
                <a:solidFill>
                  <a:srgbClr val="FD8831"/>
                </a:solidFill>
                <a:uLnTx/>
                <a:uFillTx/>
                <a:latin typeface="Arial" panose="020B0604020202020204" pitchFamily="34" charset="0"/>
                <a:ea typeface="+mn-ea"/>
                <a:cs typeface="Arial" panose="020B0604020202020204" pitchFamily="34" charset="0"/>
              </a:rPr>
            </a:br>
            <a:endParaRPr kumimoji="0" lang="en-GB" sz="1800" b="1" i="0" u="none" strike="noStrike" kern="1200" cap="none" spc="0" normalizeH="0" baseline="0" noProof="0">
              <a:ln>
                <a:noFill/>
              </a:ln>
              <a:solidFill>
                <a:schemeClr val="tx1"/>
              </a:solidFill>
              <a:uLnTx/>
              <a:uFillTx/>
              <a:latin typeface="Arial" panose="020B0604020202020204" pitchFamily="34" charset="0"/>
              <a:ea typeface="+mn-ea"/>
              <a:cs typeface="Arial" panose="020B0604020202020204" pitchFamily="34" charset="0"/>
            </a:endParaRPr>
          </a:p>
          <a:p>
            <a:pPr marL="304815" marR="0" lvl="0" indent="-304815" algn="l" defTabSz="457223" rtl="0" eaLnBrk="1" fontAlgn="auto" latinLnBrk="0" hangingPunct="1">
              <a:lnSpc>
                <a:spcPts val="1900"/>
              </a:lnSpc>
              <a:spcBef>
                <a:spcPts val="0"/>
              </a:spcBef>
              <a:spcAft>
                <a:spcPts val="0"/>
              </a:spcAft>
              <a:buClrTx/>
              <a:buSzTx/>
              <a:buFont typeface="Arial" panose="020B0604020202020204" pitchFamily="34" charset="0"/>
              <a:buChar char="•"/>
              <a:tabLst/>
              <a:defRPr/>
            </a:pPr>
            <a:r>
              <a:rPr kumimoji="0" lang="en-GB" sz="1800" b="1" i="0" u="none" strike="noStrike" kern="1200" cap="none" spc="0" normalizeH="0" baseline="0" noProof="0">
                <a:ln>
                  <a:noFill/>
                </a:ln>
                <a:solidFill>
                  <a:schemeClr val="accent6"/>
                </a:solidFill>
                <a:uLnTx/>
                <a:uFillTx/>
                <a:latin typeface="Arial" panose="020B0604020202020204" pitchFamily="34" charset="0"/>
                <a:ea typeface="+mn-ea"/>
                <a:cs typeface="Arial" panose="020B0604020202020204" pitchFamily="34" charset="0"/>
              </a:rPr>
              <a:t>Bridge between antibody and drugs </a:t>
            </a:r>
            <a:br>
              <a:rPr kumimoji="0" lang="en-GB" sz="1800" b="1" i="0" u="none" strike="noStrike" kern="1200" cap="none" spc="0" normalizeH="0" baseline="0" noProof="0">
                <a:ln>
                  <a:noFill/>
                </a:ln>
                <a:solidFill>
                  <a:schemeClr val="accent6"/>
                </a:solidFill>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a:ln>
                  <a:noFill/>
                </a:ln>
                <a:solidFill>
                  <a:schemeClr val="accent6"/>
                </a:solidFill>
                <a:uLnTx/>
                <a:uFillTx/>
                <a:latin typeface="Arial" panose="020B0604020202020204" pitchFamily="34" charset="0"/>
                <a:ea typeface="+mn-ea"/>
                <a:cs typeface="Arial" panose="020B0604020202020204" pitchFamily="34" charset="0"/>
              </a:rPr>
              <a:t>to control release </a:t>
            </a:r>
            <a:br>
              <a:rPr kumimoji="0" lang="en-GB" sz="1800" b="1" i="0" u="none" strike="noStrike" kern="1200" cap="none" spc="0" normalizeH="0" baseline="0" noProof="0">
                <a:ln>
                  <a:noFill/>
                </a:ln>
                <a:solidFill>
                  <a:schemeClr val="accent6"/>
                </a:solidFill>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a:ln>
                  <a:noFill/>
                </a:ln>
                <a:solidFill>
                  <a:schemeClr val="accent6"/>
                </a:solidFill>
                <a:uLnTx/>
                <a:uFillTx/>
                <a:latin typeface="Arial" panose="020B0604020202020204" pitchFamily="34" charset="0"/>
                <a:ea typeface="+mn-ea"/>
                <a:cs typeface="Arial" panose="020B0604020202020204" pitchFamily="34" charset="0"/>
              </a:rPr>
              <a:t>of drugs inside </a:t>
            </a:r>
            <a:br>
              <a:rPr kumimoji="0" lang="en-GB" sz="1800" b="1" i="0" u="none" strike="noStrike" kern="1200" cap="none" spc="0" normalizeH="0" baseline="0" noProof="0">
                <a:ln>
                  <a:noFill/>
                </a:ln>
                <a:solidFill>
                  <a:schemeClr val="accent6"/>
                </a:solidFill>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a:ln>
                  <a:noFill/>
                </a:ln>
                <a:solidFill>
                  <a:schemeClr val="accent6"/>
                </a:solidFill>
                <a:uLnTx/>
                <a:uFillTx/>
                <a:latin typeface="Arial" panose="020B0604020202020204" pitchFamily="34" charset="0"/>
                <a:ea typeface="+mn-ea"/>
                <a:cs typeface="Arial" panose="020B0604020202020204" pitchFamily="34" charset="0"/>
              </a:rPr>
              <a:t>cancer cells</a:t>
            </a:r>
          </a:p>
          <a:p>
            <a:pPr marL="0" marR="0" lvl="0" indent="0" algn="l" defTabSz="457223" rtl="0" eaLnBrk="1" fontAlgn="auto" latinLnBrk="0" hangingPunct="1">
              <a:lnSpc>
                <a:spcPts val="1900"/>
              </a:lnSpc>
              <a:spcBef>
                <a:spcPts val="0"/>
              </a:spcBef>
              <a:spcAft>
                <a:spcPts val="0"/>
              </a:spcAft>
              <a:buClrTx/>
              <a:buSzTx/>
              <a:buFontTx/>
              <a:buNone/>
              <a:tabLst/>
              <a:defRPr/>
            </a:pPr>
            <a:r>
              <a:rPr kumimoji="0" lang="en-GB" sz="800" b="1" i="0" u="none" strike="noStrike" kern="1200" cap="none" spc="0" normalizeH="0" baseline="0" noProof="0">
                <a:ln>
                  <a:noFill/>
                </a:ln>
                <a:solidFill>
                  <a:srgbClr val="0F3853"/>
                </a:solidFill>
                <a:uLnTx/>
                <a:uFillTx/>
                <a:latin typeface="Arial" panose="020B0604020202020204" pitchFamily="34" charset="0"/>
                <a:ea typeface="+mn-ea"/>
                <a:cs typeface="Arial" panose="020B0604020202020204" pitchFamily="34" charset="0"/>
              </a:rPr>
              <a:t> </a:t>
            </a:r>
            <a:endParaRPr kumimoji="0" lang="en-US" sz="800" b="1" i="0" u="none" strike="noStrike" kern="1200" cap="none" spc="0" normalizeH="0" baseline="0" noProof="0">
              <a:ln>
                <a:noFill/>
              </a:ln>
              <a:solidFill>
                <a:srgbClr val="0F3853"/>
              </a:solidFill>
              <a:uLnTx/>
              <a:uFillTx/>
              <a:latin typeface="Arial" panose="020B0604020202020204" pitchFamily="34" charset="0"/>
              <a:ea typeface="+mn-ea"/>
              <a:cs typeface="Arial" panose="020B0604020202020204" pitchFamily="34" charset="0"/>
            </a:endParaRPr>
          </a:p>
          <a:p>
            <a:pPr marL="304815" marR="0" lvl="0" indent="-304815" algn="l" defTabSz="457223" rtl="0" eaLnBrk="1" fontAlgn="auto" latinLnBrk="0" hangingPunct="1">
              <a:lnSpc>
                <a:spcPts val="1900"/>
              </a:lnSpc>
              <a:spcBef>
                <a:spcPts val="0"/>
              </a:spcBef>
              <a:spcAft>
                <a:spcPts val="0"/>
              </a:spcAft>
              <a:buClrTx/>
              <a:buSzTx/>
              <a:buFont typeface="Arial" panose="020B0604020202020204" pitchFamily="34" charset="0"/>
              <a:buChar char="•"/>
              <a:tabLst/>
              <a:defRPr/>
            </a:pPr>
            <a:r>
              <a:rPr kumimoji="0" lang="en-GB" sz="1800" b="1" i="0" u="none" strike="noStrike" kern="1200" cap="none" spc="0" normalizeH="0" baseline="0" noProof="0">
                <a:ln>
                  <a:noFill/>
                </a:ln>
                <a:solidFill>
                  <a:schemeClr val="accent3"/>
                </a:solidFill>
                <a:uLnTx/>
                <a:uFillTx/>
                <a:latin typeface="Arial" panose="020B0604020202020204" pitchFamily="34" charset="0"/>
                <a:ea typeface="+mn-ea"/>
                <a:cs typeface="Arial" panose="020B0604020202020204" pitchFamily="34" charset="0"/>
              </a:rPr>
              <a:t>Warhead for killing cancer cells</a:t>
            </a:r>
            <a:endParaRPr kumimoji="0" lang="en-US" sz="800" b="1" i="0" u="none" strike="noStrike" kern="1200" cap="none" spc="0" normalizeH="0" baseline="0" noProof="0">
              <a:ln>
                <a:noFill/>
              </a:ln>
              <a:solidFill>
                <a:schemeClr val="accent3"/>
              </a:solidFill>
              <a:uLnTx/>
              <a:uFillTx/>
              <a:latin typeface="Arial" panose="020B0604020202020204" pitchFamily="34" charset="0"/>
              <a:ea typeface="+mn-ea"/>
              <a:cs typeface="Arial" panose="020B0604020202020204" pitchFamily="34" charset="0"/>
            </a:endParaRPr>
          </a:p>
          <a:p>
            <a:pPr marL="0" marR="0" lvl="0" indent="0" algn="ctr" defTabSz="457223" rtl="0" eaLnBrk="1" fontAlgn="auto" latinLnBrk="0" hangingPunct="1">
              <a:lnSpc>
                <a:spcPts val="19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uLnTx/>
              <a:uFillTx/>
              <a:latin typeface="Arial" panose="020B0604020202020204" pitchFamily="34" charset="0"/>
              <a:ea typeface="+mn-ea"/>
              <a:cs typeface="Arial" panose="020B0604020202020204" pitchFamily="34" charset="0"/>
            </a:endParaRPr>
          </a:p>
        </p:txBody>
      </p:sp>
      <p:sp>
        <p:nvSpPr>
          <p:cNvPr id="1475" name="Rectangle 1474">
            <a:extLst>
              <a:ext uri="{FF2B5EF4-FFF2-40B4-BE49-F238E27FC236}">
                <a16:creationId xmlns:a16="http://schemas.microsoft.com/office/drawing/2014/main" id="{2BED158E-E53C-C287-4D49-34136CFCD05E}"/>
              </a:ext>
            </a:extLst>
          </p:cNvPr>
          <p:cNvSpPr/>
          <p:nvPr/>
        </p:nvSpPr>
        <p:spPr>
          <a:xfrm>
            <a:off x="8229601" y="1325307"/>
            <a:ext cx="3384973" cy="673100"/>
          </a:xfrm>
          <a:prstGeom prst="rect">
            <a:avLst/>
          </a:prstGeom>
          <a:ln/>
        </p:spPr>
        <p:style>
          <a:lnRef idx="1">
            <a:schemeClr val="accent1"/>
          </a:lnRef>
          <a:fillRef idx="3">
            <a:schemeClr val="accent1"/>
          </a:fillRef>
          <a:effectRef idx="2">
            <a:schemeClr val="accent1"/>
          </a:effectRef>
          <a:fontRef idx="minor">
            <a:schemeClr val="lt1"/>
          </a:fontRef>
        </p:style>
        <p:txBody>
          <a:bodyPr wrap="none" lIns="264000" tIns="0" rIns="0" bIns="0"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uLnTx/>
                <a:uFillTx/>
                <a:latin typeface="Arial" panose="020B0604020202020204" pitchFamily="34" charset="0"/>
                <a:ea typeface="+mn-ea"/>
                <a:cs typeface="Arial" panose="020B0604020202020204" pitchFamily="34" charset="0"/>
              </a:rPr>
              <a:t>Key </a:t>
            </a:r>
            <a:r>
              <a:rPr kumimoji="0" lang="en-GB" sz="2200" b="1" i="0" u="none" strike="noStrike" kern="1200" cap="none" spc="0" normalizeH="0" baseline="0" noProof="0">
                <a:ln>
                  <a:noFill/>
                </a:ln>
                <a:solidFill>
                  <a:prstClr val="white"/>
                </a:solidFill>
                <a:uLnTx/>
                <a:uFillTx/>
                <a:latin typeface="Arial" panose="020B0604020202020204" pitchFamily="34" charset="0"/>
                <a:ea typeface="+mn-ea"/>
                <a:cs typeface="Arial" panose="020B0604020202020204" pitchFamily="34" charset="0"/>
              </a:rPr>
              <a:t>functions</a:t>
            </a:r>
            <a:endParaRPr kumimoji="0" lang="en-US" sz="2000" b="1" i="0" u="none" strike="noStrike" kern="1200" cap="none" spc="0" normalizeH="0" baseline="0" noProof="0">
              <a:ln>
                <a:noFill/>
              </a:ln>
              <a:solidFill>
                <a:prstClr val="white"/>
              </a:solidFill>
              <a:uLnTx/>
              <a:uFillTx/>
              <a:latin typeface="Arial" panose="020B0604020202020204" pitchFamily="34" charset="0"/>
              <a:ea typeface="+mn-ea"/>
              <a:cs typeface="Arial" panose="020B0604020202020204" pitchFamily="34" charset="0"/>
            </a:endParaRPr>
          </a:p>
        </p:txBody>
      </p:sp>
      <p:sp>
        <p:nvSpPr>
          <p:cNvPr id="1476" name="Oval 1475">
            <a:extLst>
              <a:ext uri="{FF2B5EF4-FFF2-40B4-BE49-F238E27FC236}">
                <a16:creationId xmlns:a16="http://schemas.microsoft.com/office/drawing/2014/main" id="{7253A13F-C78D-F60D-208B-3402879761E0}"/>
              </a:ext>
            </a:extLst>
          </p:cNvPr>
          <p:cNvSpPr/>
          <p:nvPr/>
        </p:nvSpPr>
        <p:spPr>
          <a:xfrm>
            <a:off x="7844471" y="1146237"/>
            <a:ext cx="1031240" cy="1031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Oval 4">
            <a:extLst>
              <a:ext uri="{FF2B5EF4-FFF2-40B4-BE49-F238E27FC236}">
                <a16:creationId xmlns:a16="http://schemas.microsoft.com/office/drawing/2014/main" id="{4058F9AA-12CB-41D7-EE5E-36E5C3450627}"/>
              </a:ext>
            </a:extLst>
          </p:cNvPr>
          <p:cNvSpPr/>
          <p:nvPr/>
        </p:nvSpPr>
        <p:spPr>
          <a:xfrm>
            <a:off x="7889413" y="1189411"/>
            <a:ext cx="940446" cy="940446"/>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 name="Graphic 2" descr="Key with solid fill">
            <a:extLst>
              <a:ext uri="{FF2B5EF4-FFF2-40B4-BE49-F238E27FC236}">
                <a16:creationId xmlns:a16="http://schemas.microsoft.com/office/drawing/2014/main" id="{0C77D42B-6D96-6FAA-D31E-0F3C38E49E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742627">
            <a:off x="8013174" y="1293795"/>
            <a:ext cx="732182" cy="732182"/>
          </a:xfrm>
          <a:prstGeom prst="rect">
            <a:avLst/>
          </a:prstGeom>
        </p:spPr>
      </p:pic>
      <p:sp>
        <p:nvSpPr>
          <p:cNvPr id="8" name="Footer Placeholder 7">
            <a:extLst>
              <a:ext uri="{FF2B5EF4-FFF2-40B4-BE49-F238E27FC236}">
                <a16:creationId xmlns:a16="http://schemas.microsoft.com/office/drawing/2014/main" id="{B678DEC1-CEB8-425F-5492-1B9BACB36BF6}"/>
              </a:ext>
            </a:extLst>
          </p:cNvPr>
          <p:cNvSpPr>
            <a:spLocks noGrp="1"/>
          </p:cNvSpPr>
          <p:nvPr>
            <p:ph type="ftr" sz="quarter" idx="10"/>
          </p:nvPr>
        </p:nvSpPr>
        <p:spPr/>
        <p:txBody>
          <a:bodyPr/>
          <a:lstStyle/>
          <a:p>
            <a:pPr>
              <a:spcBef>
                <a:spcPts val="0"/>
              </a:spcBef>
            </a:pPr>
            <a:r>
              <a:rPr lang="en-US">
                <a:solidFill>
                  <a:schemeClr val="tx1"/>
                </a:solidFill>
              </a:rPr>
              <a:t>ADC, antibody-drug conjugate.</a:t>
            </a:r>
          </a:p>
          <a:p>
            <a:pPr>
              <a:spcBef>
                <a:spcPts val="0"/>
              </a:spcBef>
            </a:pPr>
            <a:r>
              <a:rPr lang="en-US">
                <a:solidFill>
                  <a:schemeClr val="tx1"/>
                </a:solidFill>
              </a:rPr>
              <a:t>Adapted from Fu Z, et al. </a:t>
            </a:r>
            <a:r>
              <a:rPr lang="en-US" i="1">
                <a:solidFill>
                  <a:schemeClr val="tx1"/>
                </a:solidFill>
              </a:rPr>
              <a:t>Signal </a:t>
            </a:r>
            <a:r>
              <a:rPr lang="en-US" i="1" err="1">
                <a:solidFill>
                  <a:schemeClr val="tx1"/>
                </a:solidFill>
              </a:rPr>
              <a:t>Transduct</a:t>
            </a:r>
            <a:r>
              <a:rPr lang="en-US" i="1">
                <a:solidFill>
                  <a:schemeClr val="tx1"/>
                </a:solidFill>
              </a:rPr>
              <a:t> Target Ther</a:t>
            </a:r>
            <a:r>
              <a:rPr lang="en-US">
                <a:solidFill>
                  <a:schemeClr val="tx1"/>
                </a:solidFill>
              </a:rPr>
              <a:t>. 2022;7:93.</a:t>
            </a:r>
          </a:p>
        </p:txBody>
      </p:sp>
    </p:spTree>
    <p:custDataLst>
      <p:tags r:id="rId1"/>
    </p:custDataLst>
    <p:extLst>
      <p:ext uri="{BB962C8B-B14F-4D97-AF65-F5344CB8AC3E}">
        <p14:creationId xmlns:p14="http://schemas.microsoft.com/office/powerpoint/2010/main" val="26882340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1320800" y="744828"/>
            <a:ext cx="9550400" cy="1676400"/>
          </a:xfrm>
        </p:spPr>
        <p:txBody>
          <a:bodyPr>
            <a:normAutofit/>
          </a:bodyPr>
          <a:lstStyle/>
          <a:p>
            <a:pPr>
              <a:defRPr/>
            </a:pPr>
            <a:r>
              <a:rPr lang="en-US" sz="4000" dirty="0"/>
              <a:t>DISCLAIMER</a:t>
            </a:r>
          </a:p>
        </p:txBody>
      </p:sp>
      <p:sp>
        <p:nvSpPr>
          <p:cNvPr id="195586" name="Subtitle 2"/>
          <p:cNvSpPr>
            <a:spLocks noGrp="1"/>
          </p:cNvSpPr>
          <p:nvPr>
            <p:ph type="subTitle" idx="1"/>
          </p:nvPr>
        </p:nvSpPr>
        <p:spPr>
          <a:xfrm>
            <a:off x="1320800" y="2421229"/>
            <a:ext cx="9550400" cy="3400022"/>
          </a:xfrm>
        </p:spPr>
        <p:txBody>
          <a:bodyPr>
            <a:normAutofit/>
          </a:bodyPr>
          <a:lstStyle/>
          <a:p>
            <a:pPr>
              <a:defRPr/>
            </a:pPr>
            <a:r>
              <a:rPr lang="en-US" sz="1799" dirty="0">
                <a:solidFill>
                  <a:schemeClr val="tx1"/>
                </a:solidFill>
                <a:latin typeface="Arial" charset="0"/>
                <a:ea typeface="ＭＳ Ｐゴシック" charset="0"/>
              </a:rPr>
              <a:t>This slide deck in its original and unaltered format is for educational purposes and is current as of </a:t>
            </a:r>
            <a:r>
              <a:rPr lang="en-US" sz="1799" dirty="0">
                <a:latin typeface="Arial" charset="0"/>
                <a:ea typeface="ＭＳ Ｐゴシック" charset="0"/>
              </a:rPr>
              <a:t>June</a:t>
            </a:r>
            <a:r>
              <a:rPr lang="en-US" sz="1799" dirty="0">
                <a:solidFill>
                  <a:schemeClr val="tx1"/>
                </a:solidFill>
                <a:latin typeface="Arial" charset="0"/>
                <a:ea typeface="ＭＳ Ｐゴシック" charset="0"/>
              </a:rPr>
              <a:t> 2025. All materials contained herein reflect the views of the faculty, and not those of AXIS Medical Education, the CME provider, or the commercial supporter. Participants have an implied responsibility to use the newly acquired information to enhance patient outcomes and their own professional development. The information presented in this activity is not meant to serve as a guideline for patient management. Any procedures, medications, or other courses of diagnosis or treatment discussed or suggested in this activity should not be used by clinicians without evaluation of their patients</a:t>
            </a:r>
            <a:r>
              <a:rPr lang="ja-JP" altLang="en-US" sz="1799" dirty="0">
                <a:solidFill>
                  <a:schemeClr val="tx1"/>
                </a:solidFill>
                <a:latin typeface="Arial" charset="0"/>
                <a:ea typeface="ＭＳ Ｐゴシック" charset="0"/>
              </a:rPr>
              <a:t>’</a:t>
            </a:r>
            <a:r>
              <a:rPr lang="en-US" altLang="ja-JP" sz="1799" dirty="0">
                <a:solidFill>
                  <a:schemeClr val="tx1"/>
                </a:solidFill>
                <a:latin typeface="Arial" charset="0"/>
                <a:ea typeface="ＭＳ Ｐゴシック" charset="0"/>
              </a:rPr>
              <a:t>conditions and possible contraindications </a:t>
            </a:r>
            <a:r>
              <a:rPr lang="en-US" altLang="ja-JP" sz="1799" dirty="0">
                <a:latin typeface="Arial" charset="0"/>
                <a:ea typeface="ＭＳ Ｐゴシック" charset="0"/>
              </a:rPr>
              <a:t>and/or</a:t>
            </a:r>
            <a:r>
              <a:rPr lang="en-US" altLang="ja-JP" sz="1799" dirty="0">
                <a:solidFill>
                  <a:schemeClr val="tx1"/>
                </a:solidFill>
                <a:latin typeface="Arial" charset="0"/>
                <a:ea typeface="ＭＳ Ｐゴシック" charset="0"/>
              </a:rPr>
              <a:t> dangers in use, review of any applicable manufacturer</a:t>
            </a:r>
            <a:r>
              <a:rPr lang="ja-JP" altLang="en-US" sz="1799" dirty="0">
                <a:solidFill>
                  <a:schemeClr val="tx1"/>
                </a:solidFill>
                <a:latin typeface="Arial" charset="0"/>
                <a:ea typeface="ＭＳ Ｐゴシック" charset="0"/>
              </a:rPr>
              <a:t>’</a:t>
            </a:r>
            <a:r>
              <a:rPr lang="en-US" altLang="ja-JP" sz="1799" dirty="0">
                <a:solidFill>
                  <a:schemeClr val="tx1"/>
                </a:solidFill>
                <a:latin typeface="Arial" charset="0"/>
                <a:ea typeface="ＭＳ Ｐゴシック" charset="0"/>
              </a:rPr>
              <a:t>s product information, and comparison with recommendations of other authorities.</a:t>
            </a:r>
            <a:endParaRPr lang="en-US" sz="1799" dirty="0">
              <a:solidFill>
                <a:schemeClr val="tx1"/>
              </a:solidFill>
              <a:latin typeface="Arial" charset="0"/>
              <a:ea typeface="ＭＳ Ｐゴシック" charset="0"/>
            </a:endParaRPr>
          </a:p>
        </p:txBody>
      </p:sp>
    </p:spTree>
    <p:extLst>
      <p:ext uri="{BB962C8B-B14F-4D97-AF65-F5344CB8AC3E}">
        <p14:creationId xmlns:p14="http://schemas.microsoft.com/office/powerpoint/2010/main" val="136094855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F36071-FF03-66EF-BC37-4F610661D1FA}"/>
            </a:ext>
          </a:extLst>
        </p:cNvPr>
        <p:cNvGrpSpPr/>
        <p:nvPr/>
      </p:nvGrpSpPr>
      <p:grpSpPr>
        <a:xfrm>
          <a:off x="0" y="0"/>
          <a:ext cx="0" cy="0"/>
          <a:chOff x="0" y="0"/>
          <a:chExt cx="0" cy="0"/>
        </a:xfrm>
      </p:grpSpPr>
      <p:sp>
        <p:nvSpPr>
          <p:cNvPr id="15" name="Title 14">
            <a:extLst>
              <a:ext uri="{FF2B5EF4-FFF2-40B4-BE49-F238E27FC236}">
                <a16:creationId xmlns:a16="http://schemas.microsoft.com/office/drawing/2014/main" id="{9CB77C4A-0830-0E7D-C2DB-97DE8E8EAB8E}"/>
              </a:ext>
            </a:extLst>
          </p:cNvPr>
          <p:cNvSpPr>
            <a:spLocks noGrp="1"/>
          </p:cNvSpPr>
          <p:nvPr>
            <p:ph type="title"/>
          </p:nvPr>
        </p:nvSpPr>
        <p:spPr>
          <a:xfrm>
            <a:off x="838200" y="365125"/>
            <a:ext cx="10515600" cy="762635"/>
          </a:xfrm>
        </p:spPr>
        <p:txBody>
          <a:bodyPr>
            <a:normAutofit/>
          </a:bodyPr>
          <a:lstStyle/>
          <a:p>
            <a:r>
              <a:rPr lang="en-US" sz="3400"/>
              <a:t>Pharmacodynamic Biomarkers for ADC Development</a:t>
            </a:r>
          </a:p>
        </p:txBody>
      </p:sp>
      <p:sp>
        <p:nvSpPr>
          <p:cNvPr id="5" name="TextBox 2">
            <a:extLst>
              <a:ext uri="{FF2B5EF4-FFF2-40B4-BE49-F238E27FC236}">
                <a16:creationId xmlns:a16="http://schemas.microsoft.com/office/drawing/2014/main" id="{96883946-FABA-72FE-3999-12179D585634}"/>
              </a:ext>
            </a:extLst>
          </p:cNvPr>
          <p:cNvSpPr txBox="1"/>
          <p:nvPr/>
        </p:nvSpPr>
        <p:spPr>
          <a:xfrm>
            <a:off x="838200" y="1127760"/>
            <a:ext cx="10396244" cy="830997"/>
          </a:xfrm>
          <a:prstGeom prst="rect">
            <a:avLst/>
          </a:prstGeom>
          <a:noFill/>
        </p:spPr>
        <p:txBody>
          <a:bodyPr wrap="none" lIns="91440" tIns="45720" rIns="91440" bIns="45720" rtlCol="0" anchor="t">
            <a:spAutoFit/>
          </a:bodyPr>
          <a:lstStyle/>
          <a:p>
            <a:pPr marL="0" marR="0" lvl="0" indent="0" defTabSz="609616" rtl="0" eaLnBrk="1" fontAlgn="auto" latinLnBrk="0" hangingPunct="1">
              <a:lnSpc>
                <a:spcPct val="100000"/>
              </a:lnSpc>
              <a:spcBef>
                <a:spcPts val="0"/>
              </a:spcBef>
              <a:spcAft>
                <a:spcPts val="0"/>
              </a:spcAft>
              <a:buClrTx/>
              <a:buSzTx/>
              <a:buFontTx/>
              <a:buNone/>
              <a:tabLst/>
              <a:defRPr/>
            </a:pPr>
            <a:r>
              <a:rPr kumimoji="0" lang="en-US" sz="2400" b="1" i="0" strike="noStrike" kern="1200" cap="none" spc="0" normalizeH="0" baseline="0" noProof="0">
                <a:ln>
                  <a:noFill/>
                </a:ln>
                <a:solidFill>
                  <a:schemeClr val="accent1"/>
                </a:solidFill>
                <a:effectLst/>
                <a:uLnTx/>
                <a:uFillTx/>
                <a:latin typeface="Arial"/>
                <a:cs typeface="Arial"/>
              </a:rPr>
              <a:t>Solid tumors: </a:t>
            </a:r>
            <a:r>
              <a:rPr kumimoji="0" lang="en-US" sz="2400" b="1" i="0" strike="noStrike" kern="1200" cap="none" spc="0" normalizeH="0" baseline="0" noProof="0">
                <a:ln>
                  <a:noFill/>
                </a:ln>
                <a:solidFill>
                  <a:schemeClr val="accent3"/>
                </a:solidFill>
                <a:effectLst/>
                <a:uLnTx/>
                <a:uFillTx/>
                <a:latin typeface="Arial"/>
                <a:cs typeface="Arial"/>
              </a:rPr>
              <a:t>7 ADCs </a:t>
            </a:r>
            <a:r>
              <a:rPr kumimoji="0" lang="en-US" sz="2400" b="0" i="0" strike="noStrike" kern="1200" cap="none" spc="0" normalizeH="0" baseline="0" noProof="0">
                <a:ln>
                  <a:noFill/>
                </a:ln>
                <a:effectLst/>
                <a:uLnTx/>
                <a:uFillTx/>
                <a:latin typeface="Arial"/>
                <a:cs typeface="Arial"/>
              </a:rPr>
              <a:t>today are approved for </a:t>
            </a:r>
            <a:r>
              <a:rPr lang="en-US" sz="2400" b="1">
                <a:solidFill>
                  <a:schemeClr val="accent3"/>
                </a:solidFill>
                <a:latin typeface="Arial"/>
                <a:cs typeface="Arial"/>
              </a:rPr>
              <a:t>11</a:t>
            </a:r>
            <a:r>
              <a:rPr kumimoji="0" lang="en-US" sz="2400" b="1" i="0" strike="noStrike" kern="1200" cap="none" spc="0" normalizeH="0" baseline="0" noProof="0">
                <a:ln>
                  <a:noFill/>
                </a:ln>
                <a:solidFill>
                  <a:schemeClr val="accent3"/>
                </a:solidFill>
                <a:effectLst/>
                <a:uLnTx/>
                <a:uFillTx/>
                <a:latin typeface="Arial"/>
                <a:cs typeface="Arial"/>
              </a:rPr>
              <a:t> solid tumor indications</a:t>
            </a:r>
          </a:p>
          <a:p>
            <a:pPr marL="0" marR="0" lvl="0" indent="0" defTabSz="609616" rtl="0" eaLnBrk="1" fontAlgn="auto" latinLnBrk="0" hangingPunct="1">
              <a:lnSpc>
                <a:spcPct val="100000"/>
              </a:lnSpc>
              <a:spcBef>
                <a:spcPts val="0"/>
              </a:spcBef>
              <a:spcAft>
                <a:spcPts val="0"/>
              </a:spcAft>
              <a:buClrTx/>
              <a:buSzTx/>
              <a:buFontTx/>
              <a:buNone/>
              <a:tabLst/>
              <a:defRPr/>
            </a:pPr>
            <a:r>
              <a:rPr kumimoji="0" lang="en-US" sz="2400" b="1" i="0" strike="noStrike" kern="1200" cap="none" spc="0" normalizeH="0" baseline="0" noProof="0">
                <a:ln>
                  <a:noFill/>
                </a:ln>
                <a:solidFill>
                  <a:schemeClr val="accent1"/>
                </a:solidFill>
                <a:effectLst/>
                <a:uLnTx/>
                <a:uFillTx/>
                <a:latin typeface="Arial"/>
                <a:cs typeface="Arial"/>
              </a:rPr>
              <a:t>Targets: </a:t>
            </a:r>
            <a:r>
              <a:rPr kumimoji="0" lang="en-US" sz="2400" b="0" i="0" strike="noStrike" kern="1200" cap="none" spc="0" normalizeH="0" baseline="0" noProof="0">
                <a:ln>
                  <a:noFill/>
                </a:ln>
                <a:effectLst/>
                <a:uLnTx/>
                <a:uFillTx/>
                <a:latin typeface="Arial"/>
                <a:cs typeface="Arial"/>
              </a:rPr>
              <a:t>HER2, TROP-2, nectin-4, tissue factor</a:t>
            </a:r>
            <a:endParaRPr lang="en-US" sz="2400" b="0" i="0" strike="noStrike" kern="1200" cap="none" spc="0" normalizeH="0" baseline="0" noProof="0">
              <a:ln>
                <a:noFill/>
              </a:ln>
              <a:effectLst/>
              <a:uLnTx/>
              <a:uFillTx/>
              <a:latin typeface="Arial"/>
              <a:cs typeface="Arial"/>
            </a:endParaRPr>
          </a:p>
        </p:txBody>
      </p:sp>
      <p:cxnSp>
        <p:nvCxnSpPr>
          <p:cNvPr id="26" name="Straight Connector 25">
            <a:extLst>
              <a:ext uri="{FF2B5EF4-FFF2-40B4-BE49-F238E27FC236}">
                <a16:creationId xmlns:a16="http://schemas.microsoft.com/office/drawing/2014/main" id="{5CF5C4F0-EF97-42C4-CE6F-34D9AAB461CD}"/>
              </a:ext>
            </a:extLst>
          </p:cNvPr>
          <p:cNvCxnSpPr/>
          <p:nvPr/>
        </p:nvCxnSpPr>
        <p:spPr>
          <a:xfrm>
            <a:off x="1256027" y="2448147"/>
            <a:ext cx="0" cy="861317"/>
          </a:xfrm>
          <a:prstGeom prst="line">
            <a:avLst/>
          </a:prstGeom>
          <a:ln w="381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39BF8048-06FF-F325-5297-CF633A1ABF64}"/>
              </a:ext>
            </a:extLst>
          </p:cNvPr>
          <p:cNvCxnSpPr>
            <a:cxnSpLocks/>
            <a:stCxn id="17" idx="2"/>
            <a:endCxn id="36" idx="0"/>
          </p:cNvCxnSpPr>
          <p:nvPr/>
        </p:nvCxnSpPr>
        <p:spPr>
          <a:xfrm flipH="1">
            <a:off x="2724254" y="2627329"/>
            <a:ext cx="13466" cy="615968"/>
          </a:xfrm>
          <a:prstGeom prst="line">
            <a:avLst/>
          </a:prstGeom>
          <a:ln w="381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1F77E54A-EC06-E300-9ACB-02FE39D0A20A}"/>
              </a:ext>
            </a:extLst>
          </p:cNvPr>
          <p:cNvCxnSpPr/>
          <p:nvPr/>
        </p:nvCxnSpPr>
        <p:spPr>
          <a:xfrm>
            <a:off x="4409312" y="2448147"/>
            <a:ext cx="0" cy="861317"/>
          </a:xfrm>
          <a:prstGeom prst="line">
            <a:avLst/>
          </a:prstGeom>
          <a:ln w="381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A6B9B69-4188-81C3-0E0C-B1BDD7888433}"/>
              </a:ext>
            </a:extLst>
          </p:cNvPr>
          <p:cNvCxnSpPr/>
          <p:nvPr/>
        </p:nvCxnSpPr>
        <p:spPr>
          <a:xfrm>
            <a:off x="5826766" y="2448147"/>
            <a:ext cx="0" cy="861317"/>
          </a:xfrm>
          <a:prstGeom prst="line">
            <a:avLst/>
          </a:prstGeom>
          <a:ln w="381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470CF6C-A0F6-765C-EA35-046BDF9AB101}"/>
              </a:ext>
            </a:extLst>
          </p:cNvPr>
          <p:cNvCxnSpPr/>
          <p:nvPr/>
        </p:nvCxnSpPr>
        <p:spPr>
          <a:xfrm>
            <a:off x="7026143" y="2448147"/>
            <a:ext cx="0" cy="861317"/>
          </a:xfrm>
          <a:prstGeom prst="line">
            <a:avLst/>
          </a:prstGeom>
          <a:ln w="381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A0FCFFD-5869-E691-2E23-5ACD6851E2B4}"/>
              </a:ext>
            </a:extLst>
          </p:cNvPr>
          <p:cNvCxnSpPr/>
          <p:nvPr/>
        </p:nvCxnSpPr>
        <p:spPr>
          <a:xfrm>
            <a:off x="8546289" y="2468659"/>
            <a:ext cx="0" cy="861317"/>
          </a:xfrm>
          <a:prstGeom prst="line">
            <a:avLst/>
          </a:prstGeom>
          <a:ln w="3810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921EDDC3-EBB6-AA2E-C187-F9CFE4CE474E}"/>
              </a:ext>
            </a:extLst>
          </p:cNvPr>
          <p:cNvCxnSpPr/>
          <p:nvPr/>
        </p:nvCxnSpPr>
        <p:spPr>
          <a:xfrm>
            <a:off x="9982416" y="2448147"/>
            <a:ext cx="0" cy="861317"/>
          </a:xfrm>
          <a:prstGeom prst="line">
            <a:avLst/>
          </a:prstGeom>
          <a:ln w="38100">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3" name="Footer Placeholder 2">
            <a:extLst>
              <a:ext uri="{FF2B5EF4-FFF2-40B4-BE49-F238E27FC236}">
                <a16:creationId xmlns:a16="http://schemas.microsoft.com/office/drawing/2014/main" id="{78D3808F-AA81-4217-A7C4-724CC72AFF76}"/>
              </a:ext>
            </a:extLst>
          </p:cNvPr>
          <p:cNvSpPr>
            <a:spLocks noGrp="1"/>
          </p:cNvSpPr>
          <p:nvPr>
            <p:ph type="ftr" sz="quarter" idx="10"/>
          </p:nvPr>
        </p:nvSpPr>
        <p:spPr>
          <a:xfrm>
            <a:off x="1416735" y="6054437"/>
            <a:ext cx="10405516" cy="803564"/>
          </a:xfrm>
        </p:spPr>
        <p:txBody>
          <a:bodyPr/>
          <a:lstStyle/>
          <a:p>
            <a:r>
              <a:rPr lang="en-US" sz="900">
                <a:latin typeface="Arial"/>
                <a:cs typeface="Arial"/>
              </a:rPr>
              <a:t>ABC, advanced breast cancer; </a:t>
            </a:r>
            <a:r>
              <a:rPr lang="en-US">
                <a:latin typeface="Arial"/>
                <a:cs typeface="Arial"/>
              </a:rPr>
              <a:t>ADC, antibody-drug conjugate; </a:t>
            </a:r>
            <a:r>
              <a:rPr lang="en-US" sz="900">
                <a:latin typeface="Arial"/>
                <a:cs typeface="Arial"/>
              </a:rPr>
              <a:t>AML, acute myeloid leukemia; EBC, early breast cancer; HER2, human epidermal growth factor receptor 2; HR, hormone receptor; </a:t>
            </a:r>
            <a:r>
              <a:rPr lang="en-US" sz="900" err="1">
                <a:latin typeface="Arial"/>
                <a:cs typeface="Arial"/>
              </a:rPr>
              <a:t>mGC</a:t>
            </a:r>
            <a:r>
              <a:rPr lang="en-US" sz="900">
                <a:latin typeface="Arial"/>
                <a:cs typeface="Arial"/>
              </a:rPr>
              <a:t>, metastatic gastric cancer; </a:t>
            </a:r>
            <a:r>
              <a:rPr lang="en-US" sz="900" err="1">
                <a:latin typeface="Arial"/>
                <a:cs typeface="Arial"/>
              </a:rPr>
              <a:t>mNSCLC</a:t>
            </a:r>
            <a:r>
              <a:rPr lang="en-US" sz="900">
                <a:latin typeface="Arial"/>
                <a:cs typeface="Arial"/>
              </a:rPr>
              <a:t>, metastatic non–small-cell lung cancer; </a:t>
            </a:r>
            <a:r>
              <a:rPr lang="en-US" sz="900" err="1">
                <a:latin typeface="Arial"/>
                <a:cs typeface="Arial"/>
              </a:rPr>
              <a:t>mTNBC</a:t>
            </a:r>
            <a:r>
              <a:rPr lang="en-US" sz="900">
                <a:latin typeface="Arial"/>
                <a:cs typeface="Arial"/>
              </a:rPr>
              <a:t>, metastatic triple-negative breast cancer; </a:t>
            </a:r>
            <a:r>
              <a:rPr lang="en-US" sz="900" err="1">
                <a:latin typeface="Arial"/>
                <a:cs typeface="Arial"/>
              </a:rPr>
              <a:t>mUC</a:t>
            </a:r>
            <a:r>
              <a:rPr lang="en-US" sz="900">
                <a:latin typeface="Arial"/>
                <a:cs typeface="Arial"/>
              </a:rPr>
              <a:t>, metastatic urothelial cancer; R/R, relapsed and/or refractory; </a:t>
            </a:r>
            <a:r>
              <a:rPr lang="fr-FR" sz="900">
                <a:latin typeface="Arial"/>
                <a:cs typeface="Arial"/>
              </a:rPr>
              <a:t>TROP-2, </a:t>
            </a:r>
            <a:r>
              <a:rPr lang="fr-FR" sz="900" err="1">
                <a:latin typeface="Arial"/>
                <a:cs typeface="Arial"/>
              </a:rPr>
              <a:t>trophoblast</a:t>
            </a:r>
            <a:r>
              <a:rPr lang="fr-FR" sz="900">
                <a:latin typeface="Arial"/>
                <a:cs typeface="Arial"/>
              </a:rPr>
              <a:t> </a:t>
            </a:r>
            <a:r>
              <a:rPr lang="fr-FR" sz="900" err="1">
                <a:latin typeface="Arial"/>
                <a:cs typeface="Arial"/>
              </a:rPr>
              <a:t>cell</a:t>
            </a:r>
            <a:r>
              <a:rPr lang="fr-FR" sz="900">
                <a:latin typeface="Arial"/>
                <a:cs typeface="Arial"/>
              </a:rPr>
              <a:t> surface </a:t>
            </a:r>
            <a:r>
              <a:rPr lang="fr-FR" sz="900" err="1">
                <a:latin typeface="Arial"/>
                <a:cs typeface="Arial"/>
              </a:rPr>
              <a:t>antigen</a:t>
            </a:r>
            <a:r>
              <a:rPr lang="fr-FR" sz="900">
                <a:latin typeface="Arial"/>
                <a:cs typeface="Arial"/>
              </a:rPr>
              <a:t> 2</a:t>
            </a:r>
            <a:r>
              <a:rPr lang="en-US" sz="900">
                <a:latin typeface="Arial"/>
                <a:cs typeface="Arial"/>
              </a:rPr>
              <a:t>. </a:t>
            </a:r>
            <a:endParaRPr lang="en-US">
              <a:latin typeface="Arial"/>
              <a:cs typeface="Arial"/>
            </a:endParaRPr>
          </a:p>
          <a:p>
            <a:pPr>
              <a:spcBef>
                <a:spcPts val="0"/>
              </a:spcBef>
            </a:pPr>
            <a:r>
              <a:rPr lang="en-US" sz="900">
                <a:latin typeface="Arial"/>
                <a:cs typeface="Arial"/>
              </a:rPr>
              <a:t>Adapted from Tarantino P, et al. </a:t>
            </a:r>
            <a:r>
              <a:rPr lang="en-US" sz="900" i="1">
                <a:latin typeface="Arial"/>
                <a:cs typeface="Arial"/>
              </a:rPr>
              <a:t>CA Cancer J Clin</a:t>
            </a:r>
            <a:r>
              <a:rPr lang="en-US" sz="900">
                <a:latin typeface="Arial"/>
                <a:cs typeface="Arial"/>
              </a:rPr>
              <a:t>. 2022;72:165-182. Gogia P, et al. </a:t>
            </a:r>
            <a:r>
              <a:rPr lang="en-US" sz="900" i="1">
                <a:latin typeface="Arial"/>
                <a:cs typeface="Arial"/>
              </a:rPr>
              <a:t>Cancers (Basel)</a:t>
            </a:r>
            <a:r>
              <a:rPr lang="en-US" sz="900">
                <a:latin typeface="Arial"/>
                <a:cs typeface="Arial"/>
              </a:rPr>
              <a:t>. 2023;15:3886.</a:t>
            </a:r>
          </a:p>
        </p:txBody>
      </p:sp>
      <p:sp>
        <p:nvSpPr>
          <p:cNvPr id="9" name="CasellaDiTesto 3">
            <a:extLst>
              <a:ext uri="{FF2B5EF4-FFF2-40B4-BE49-F238E27FC236}">
                <a16:creationId xmlns:a16="http://schemas.microsoft.com/office/drawing/2014/main" id="{83308176-38FF-C625-423C-1F8B1F08894A}"/>
              </a:ext>
            </a:extLst>
          </p:cNvPr>
          <p:cNvSpPr txBox="1"/>
          <p:nvPr/>
        </p:nvSpPr>
        <p:spPr>
          <a:xfrm>
            <a:off x="238055" y="2268420"/>
            <a:ext cx="11715890" cy="369332"/>
          </a:xfrm>
          <a:prstGeom prst="rect">
            <a:avLst/>
          </a:prstGeom>
          <a:solidFill>
            <a:schemeClr val="bg1">
              <a:lumMod val="85000"/>
            </a:schemeClr>
          </a:solidFill>
        </p:spPr>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endParaRPr kumimoji="0" lang="it-IT" sz="1200" b="1" i="0" u="none" strike="noStrike" kern="1200" cap="none" spc="0" normalizeH="0" baseline="0" noProof="0">
              <a:ln>
                <a:noFill/>
              </a:ln>
              <a:effectLst/>
              <a:uLnTx/>
              <a:uFillTx/>
              <a:latin typeface="Arial" panose="020B0604020202020204" pitchFamily="34" charset="0"/>
              <a:cs typeface="Arial" panose="020B0604020202020204" pitchFamily="34" charset="0"/>
            </a:endParaRPr>
          </a:p>
        </p:txBody>
      </p:sp>
      <p:sp>
        <p:nvSpPr>
          <p:cNvPr id="11" name="CasellaDiTesto 3">
            <a:extLst>
              <a:ext uri="{FF2B5EF4-FFF2-40B4-BE49-F238E27FC236}">
                <a16:creationId xmlns:a16="http://schemas.microsoft.com/office/drawing/2014/main" id="{72F18CAB-0E7F-46BA-983F-F30157397208}"/>
              </a:ext>
            </a:extLst>
          </p:cNvPr>
          <p:cNvSpPr txBox="1"/>
          <p:nvPr/>
        </p:nvSpPr>
        <p:spPr>
          <a:xfrm>
            <a:off x="8273462" y="2288932"/>
            <a:ext cx="545655" cy="369332"/>
          </a:xfrm>
          <a:prstGeom prst="rect">
            <a:avLst/>
          </a:prstGeom>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2022</a:t>
            </a:r>
          </a:p>
        </p:txBody>
      </p:sp>
      <p:sp>
        <p:nvSpPr>
          <p:cNvPr id="12" name="CasellaDiTesto 3">
            <a:extLst>
              <a:ext uri="{FF2B5EF4-FFF2-40B4-BE49-F238E27FC236}">
                <a16:creationId xmlns:a16="http://schemas.microsoft.com/office/drawing/2014/main" id="{583B49B4-E348-A52E-3973-A7F775454A40}"/>
              </a:ext>
            </a:extLst>
          </p:cNvPr>
          <p:cNvSpPr txBox="1"/>
          <p:nvPr/>
        </p:nvSpPr>
        <p:spPr>
          <a:xfrm>
            <a:off x="6753316" y="2268420"/>
            <a:ext cx="545655" cy="369332"/>
          </a:xfrm>
          <a:prstGeom prst="rect">
            <a:avLst/>
          </a:prstGeom>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2021</a:t>
            </a:r>
          </a:p>
        </p:txBody>
      </p:sp>
      <p:sp>
        <p:nvSpPr>
          <p:cNvPr id="13" name="CasellaDiTesto 3">
            <a:extLst>
              <a:ext uri="{FF2B5EF4-FFF2-40B4-BE49-F238E27FC236}">
                <a16:creationId xmlns:a16="http://schemas.microsoft.com/office/drawing/2014/main" id="{C7CAC9A4-4DC2-76D1-E192-063C9F99CA1C}"/>
              </a:ext>
            </a:extLst>
          </p:cNvPr>
          <p:cNvSpPr txBox="1"/>
          <p:nvPr/>
        </p:nvSpPr>
        <p:spPr>
          <a:xfrm>
            <a:off x="5541252" y="2268420"/>
            <a:ext cx="569721" cy="369332"/>
          </a:xfrm>
          <a:prstGeom prst="rect">
            <a:avLst/>
          </a:prstGeom>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2020</a:t>
            </a:r>
          </a:p>
        </p:txBody>
      </p:sp>
      <p:sp>
        <p:nvSpPr>
          <p:cNvPr id="14" name="CasellaDiTesto 3">
            <a:extLst>
              <a:ext uri="{FF2B5EF4-FFF2-40B4-BE49-F238E27FC236}">
                <a16:creationId xmlns:a16="http://schemas.microsoft.com/office/drawing/2014/main" id="{A77D6F3A-F3B7-6292-0EEC-5DD3B574BD03}"/>
              </a:ext>
            </a:extLst>
          </p:cNvPr>
          <p:cNvSpPr txBox="1"/>
          <p:nvPr/>
        </p:nvSpPr>
        <p:spPr>
          <a:xfrm>
            <a:off x="4139001" y="2268420"/>
            <a:ext cx="547238" cy="369332"/>
          </a:xfrm>
          <a:prstGeom prst="rect">
            <a:avLst/>
          </a:prstGeom>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2019</a:t>
            </a:r>
          </a:p>
        </p:txBody>
      </p:sp>
      <p:sp>
        <p:nvSpPr>
          <p:cNvPr id="16" name="CasellaDiTesto 3">
            <a:extLst>
              <a:ext uri="{FF2B5EF4-FFF2-40B4-BE49-F238E27FC236}">
                <a16:creationId xmlns:a16="http://schemas.microsoft.com/office/drawing/2014/main" id="{C4B5ED22-9F73-A79B-8968-B7984B8F561D}"/>
              </a:ext>
            </a:extLst>
          </p:cNvPr>
          <p:cNvSpPr txBox="1"/>
          <p:nvPr/>
        </p:nvSpPr>
        <p:spPr>
          <a:xfrm>
            <a:off x="3285053" y="2283994"/>
            <a:ext cx="610319" cy="369332"/>
          </a:xfrm>
          <a:prstGeom prst="rect">
            <a:avLst/>
          </a:prstGeom>
          <a:solidFill>
            <a:schemeClr val="tx2"/>
          </a:solidFill>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2018</a:t>
            </a:r>
          </a:p>
        </p:txBody>
      </p:sp>
      <p:sp>
        <p:nvSpPr>
          <p:cNvPr id="17" name="CasellaDiTesto 3">
            <a:extLst>
              <a:ext uri="{FF2B5EF4-FFF2-40B4-BE49-F238E27FC236}">
                <a16:creationId xmlns:a16="http://schemas.microsoft.com/office/drawing/2014/main" id="{8E3EF61B-E591-FF94-46B7-596624EC9759}"/>
              </a:ext>
            </a:extLst>
          </p:cNvPr>
          <p:cNvSpPr txBox="1"/>
          <p:nvPr/>
        </p:nvSpPr>
        <p:spPr>
          <a:xfrm>
            <a:off x="2464101" y="2257997"/>
            <a:ext cx="547238" cy="369332"/>
          </a:xfrm>
          <a:prstGeom prst="rect">
            <a:avLst/>
          </a:prstGeom>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2013</a:t>
            </a:r>
          </a:p>
        </p:txBody>
      </p:sp>
      <p:sp>
        <p:nvSpPr>
          <p:cNvPr id="18" name="CasellaDiTesto 3">
            <a:extLst>
              <a:ext uri="{FF2B5EF4-FFF2-40B4-BE49-F238E27FC236}">
                <a16:creationId xmlns:a16="http://schemas.microsoft.com/office/drawing/2014/main" id="{C0B52D2A-A412-FE51-5B45-6EFC88327B55}"/>
              </a:ext>
            </a:extLst>
          </p:cNvPr>
          <p:cNvSpPr txBox="1"/>
          <p:nvPr/>
        </p:nvSpPr>
        <p:spPr>
          <a:xfrm>
            <a:off x="982407" y="2268420"/>
            <a:ext cx="547240" cy="369332"/>
          </a:xfrm>
          <a:prstGeom prst="rect">
            <a:avLst/>
          </a:prstGeom>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2000</a:t>
            </a:r>
          </a:p>
        </p:txBody>
      </p:sp>
      <p:sp>
        <p:nvSpPr>
          <p:cNvPr id="19" name="CasellaDiTesto 3">
            <a:extLst>
              <a:ext uri="{FF2B5EF4-FFF2-40B4-BE49-F238E27FC236}">
                <a16:creationId xmlns:a16="http://schemas.microsoft.com/office/drawing/2014/main" id="{3F889CA3-D217-F5DE-0020-B77473D1F52F}"/>
              </a:ext>
            </a:extLst>
          </p:cNvPr>
          <p:cNvSpPr txBox="1"/>
          <p:nvPr/>
        </p:nvSpPr>
        <p:spPr>
          <a:xfrm>
            <a:off x="243121" y="2268420"/>
            <a:ext cx="547241" cy="369332"/>
          </a:xfrm>
          <a:prstGeom prst="rect">
            <a:avLst/>
          </a:prstGeom>
          <a:solidFill>
            <a:schemeClr val="tx2"/>
          </a:solidFill>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1990</a:t>
            </a:r>
          </a:p>
        </p:txBody>
      </p:sp>
      <p:sp>
        <p:nvSpPr>
          <p:cNvPr id="35" name="Right Arrow 76">
            <a:extLst>
              <a:ext uri="{FF2B5EF4-FFF2-40B4-BE49-F238E27FC236}">
                <a16:creationId xmlns:a16="http://schemas.microsoft.com/office/drawing/2014/main" id="{8239EC39-A500-6E04-78C5-531D3AADA091}"/>
              </a:ext>
            </a:extLst>
          </p:cNvPr>
          <p:cNvSpPr/>
          <p:nvPr/>
        </p:nvSpPr>
        <p:spPr>
          <a:xfrm>
            <a:off x="7296535" y="2301684"/>
            <a:ext cx="743605" cy="292925"/>
          </a:xfrm>
          <a:prstGeom prst="rightArrow">
            <a:avLst>
              <a:gd name="adj1" fmla="val 50000"/>
              <a:gd name="adj2" fmla="val 77027"/>
            </a:avLst>
          </a:prstGeom>
          <a:solidFill>
            <a:schemeClr val="tx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sp>
        <p:nvSpPr>
          <p:cNvPr id="43" name="CasellaDiTesto 3">
            <a:extLst>
              <a:ext uri="{FF2B5EF4-FFF2-40B4-BE49-F238E27FC236}">
                <a16:creationId xmlns:a16="http://schemas.microsoft.com/office/drawing/2014/main" id="{8AEBBD14-7BA0-0E00-42D0-7BA35068EA5F}"/>
              </a:ext>
            </a:extLst>
          </p:cNvPr>
          <p:cNvSpPr txBox="1"/>
          <p:nvPr/>
        </p:nvSpPr>
        <p:spPr>
          <a:xfrm>
            <a:off x="9690418" y="2268420"/>
            <a:ext cx="521907" cy="369332"/>
          </a:xfrm>
          <a:prstGeom prst="rect">
            <a:avLst/>
          </a:prstGeom>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2023</a:t>
            </a:r>
          </a:p>
        </p:txBody>
      </p:sp>
      <p:sp>
        <p:nvSpPr>
          <p:cNvPr id="10" name="TextBox 1">
            <a:extLst>
              <a:ext uri="{FF2B5EF4-FFF2-40B4-BE49-F238E27FC236}">
                <a16:creationId xmlns:a16="http://schemas.microsoft.com/office/drawing/2014/main" id="{8D7D8AB4-19C6-6B64-C2C0-4B088F9A5E49}"/>
              </a:ext>
            </a:extLst>
          </p:cNvPr>
          <p:cNvSpPr txBox="1"/>
          <p:nvPr/>
        </p:nvSpPr>
        <p:spPr>
          <a:xfrm>
            <a:off x="7786495" y="3231982"/>
            <a:ext cx="1429130" cy="1954381"/>
          </a:xfrm>
          <a:prstGeom prst="rect">
            <a:avLst/>
          </a:prstGeom>
          <a:solidFill>
            <a:schemeClr val="bg1">
              <a:lumMod val="95000"/>
            </a:schemeClr>
          </a:solidFill>
          <a:ln w="12700">
            <a:solidFill>
              <a:schemeClr val="accent1"/>
            </a:solidFill>
          </a:ln>
        </p:spPr>
        <p:style>
          <a:lnRef idx="1">
            <a:schemeClr val="dk1"/>
          </a:lnRef>
          <a:fillRef idx="2">
            <a:schemeClr val="dk1"/>
          </a:fillRef>
          <a:effectRef idx="1">
            <a:schemeClr val="dk1"/>
          </a:effectRef>
          <a:fontRef idx="minor">
            <a:schemeClr val="dk1"/>
          </a:fontRef>
        </p:style>
        <p:txBody>
          <a:bodyPr wrap="square" lIns="91440" tIns="45720" rIns="91440" bIns="4572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Mirvetuximab</a:t>
            </a:r>
            <a:r>
              <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a:t>
            </a: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soravtansine-gynx</a:t>
            </a: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a:t>
            </a:r>
            <a:b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b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is approved for ovarian cancer</a:t>
            </a:r>
          </a:p>
          <a:p>
            <a:pPr marL="0" marR="0" lvl="0" indent="0" algn="ctr" defTabSz="609616"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Trastuzumab </a:t>
            </a:r>
            <a:r>
              <a:rPr kumimoji="0" lang="en-US" sz="1100" b="1" i="0" u="none" strike="noStrike" kern="1200" cap="none" spc="0" normalizeH="0" baseline="0" noProof="0" err="1">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deruxtecan</a:t>
            </a: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 is approved for HER2-low ABC</a:t>
            </a: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and for </a:t>
            </a:r>
            <a:r>
              <a:rPr kumimoji="0" lang="en-US" sz="1100" b="0"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mNSCLC</a:t>
            </a: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with HER2 mutation</a:t>
            </a:r>
          </a:p>
        </p:txBody>
      </p:sp>
      <p:sp>
        <p:nvSpPr>
          <p:cNvPr id="36" name="TextBox 1">
            <a:extLst>
              <a:ext uri="{FF2B5EF4-FFF2-40B4-BE49-F238E27FC236}">
                <a16:creationId xmlns:a16="http://schemas.microsoft.com/office/drawing/2014/main" id="{F8DDECBF-28EF-7E21-435D-761A43BD7655}"/>
              </a:ext>
            </a:extLst>
          </p:cNvPr>
          <p:cNvSpPr txBox="1"/>
          <p:nvPr/>
        </p:nvSpPr>
        <p:spPr>
          <a:xfrm>
            <a:off x="2074291" y="3243297"/>
            <a:ext cx="1299925" cy="1615827"/>
          </a:xfrm>
          <a:prstGeom prst="rect">
            <a:avLst/>
          </a:prstGeom>
          <a:solidFill>
            <a:schemeClr val="bg1">
              <a:lumMod val="95000"/>
            </a:schemeClr>
          </a:solidFill>
          <a:ln w="12700">
            <a:solidFill>
              <a:schemeClr val="accent1"/>
            </a:solidFill>
          </a:ln>
        </p:spPr>
        <p:style>
          <a:lnRef idx="1">
            <a:schemeClr val="dk1"/>
          </a:lnRef>
          <a:fillRef idx="2">
            <a:schemeClr val="dk1"/>
          </a:fillRef>
          <a:effectRef idx="1">
            <a:schemeClr val="dk1"/>
          </a:effectRef>
          <a:fontRef idx="minor">
            <a:schemeClr val="dk1"/>
          </a:fontRef>
        </p:style>
        <p:txBody>
          <a:bodyPr wrap="square" lIns="91440" tIns="45720" rIns="91440" bIns="4572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1"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First ADC approved for the treatment of a solid tumor</a:t>
            </a:r>
          </a:p>
          <a:p>
            <a:pPr marL="0" marR="0" lvl="0" indent="0" algn="ctr" defTabSz="609616"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Trastuzumab emtansine is approved for HER2+ ABC</a:t>
            </a:r>
          </a:p>
        </p:txBody>
      </p:sp>
      <p:sp>
        <p:nvSpPr>
          <p:cNvPr id="37" name="TextBox 1">
            <a:extLst>
              <a:ext uri="{FF2B5EF4-FFF2-40B4-BE49-F238E27FC236}">
                <a16:creationId xmlns:a16="http://schemas.microsoft.com/office/drawing/2014/main" id="{6B722640-4369-6213-CF60-787A9421FA88}"/>
              </a:ext>
            </a:extLst>
          </p:cNvPr>
          <p:cNvSpPr txBox="1"/>
          <p:nvPr/>
        </p:nvSpPr>
        <p:spPr>
          <a:xfrm>
            <a:off x="6378724" y="3241361"/>
            <a:ext cx="1298129" cy="2462213"/>
          </a:xfrm>
          <a:prstGeom prst="rect">
            <a:avLst/>
          </a:prstGeom>
          <a:solidFill>
            <a:schemeClr val="bg1">
              <a:lumMod val="95000"/>
            </a:schemeClr>
          </a:solidFill>
          <a:ln w="12700">
            <a:solidFill>
              <a:schemeClr val="accent1"/>
            </a:solidFill>
          </a:ln>
        </p:spPr>
        <p:style>
          <a:lnRef idx="1">
            <a:schemeClr val="dk1"/>
          </a:lnRef>
          <a:fillRef idx="2">
            <a:schemeClr val="dk1"/>
          </a:fillRef>
          <a:effectRef idx="1">
            <a:schemeClr val="dk1"/>
          </a:effectRef>
          <a:fontRef idx="minor">
            <a:schemeClr val="dk1"/>
          </a:fontRef>
        </p:style>
        <p:txBody>
          <a:bodyPr wrap="square" lIns="91440" tIns="45720" rIns="91440" bIns="4572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Trastuzumab</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deruxtecan</a:t>
            </a:r>
            <a:r>
              <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is approved </a:t>
            </a:r>
            <a:b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b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for </a:t>
            </a:r>
            <a:r>
              <a:rPr kumimoji="0" lang="en-US" sz="1100" b="0"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mGC</a:t>
            </a:r>
            <a:endParaRPr lang="en-US" sz="1100">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Sacituzumab</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govitecan</a:t>
            </a:r>
            <a:endPar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is approved </a:t>
            </a:r>
            <a:b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b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for </a:t>
            </a:r>
            <a:r>
              <a:rPr kumimoji="0" lang="en-US" sz="1100" b="0"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mUC</a:t>
            </a:r>
            <a:endParaRPr lang="en-US" sz="1100">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Tisotumab</a:t>
            </a:r>
            <a:r>
              <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a:t>
            </a: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vedotin</a:t>
            </a:r>
            <a:endPar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is approved for cervical cancer</a:t>
            </a:r>
          </a:p>
        </p:txBody>
      </p:sp>
      <p:sp>
        <p:nvSpPr>
          <p:cNvPr id="38" name="TextBox 1">
            <a:extLst>
              <a:ext uri="{FF2B5EF4-FFF2-40B4-BE49-F238E27FC236}">
                <a16:creationId xmlns:a16="http://schemas.microsoft.com/office/drawing/2014/main" id="{A79AE542-2CB3-6539-23B0-38A114F0ED40}"/>
              </a:ext>
            </a:extLst>
          </p:cNvPr>
          <p:cNvSpPr txBox="1"/>
          <p:nvPr/>
        </p:nvSpPr>
        <p:spPr>
          <a:xfrm>
            <a:off x="3526083" y="3241361"/>
            <a:ext cx="1520415" cy="2292935"/>
          </a:xfrm>
          <a:prstGeom prst="rect">
            <a:avLst/>
          </a:prstGeom>
          <a:solidFill>
            <a:schemeClr val="bg1">
              <a:lumMod val="95000"/>
            </a:schemeClr>
          </a:solidFill>
          <a:ln w="12700">
            <a:solidFill>
              <a:schemeClr val="accent1"/>
            </a:solidFill>
          </a:ln>
        </p:spPr>
        <p:style>
          <a:lnRef idx="1">
            <a:schemeClr val="dk1"/>
          </a:lnRef>
          <a:fillRef idx="2">
            <a:schemeClr val="dk1"/>
          </a:fillRef>
          <a:effectRef idx="1">
            <a:schemeClr val="dk1"/>
          </a:effectRef>
          <a:fontRef idx="minor">
            <a:schemeClr val="dk1"/>
          </a:fontRef>
        </p:style>
        <p:txBody>
          <a:bodyPr wrap="square" lIns="91440" tIns="45720" rIns="91440" bIns="4572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Trastuzumab </a:t>
            </a:r>
            <a:r>
              <a:rPr kumimoji="0" lang="en-US" sz="1100" b="1" i="0" u="none" strike="noStrike" kern="1200" cap="none" spc="0" normalizeH="0" baseline="0" noProof="0" err="1">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deruxtecan</a:t>
            </a: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 is</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approved for</a:t>
            </a:r>
            <a:b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b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HER2+ ABC</a:t>
            </a:r>
          </a:p>
          <a:p>
            <a:pPr marL="0" marR="0" lvl="0" indent="0" algn="ctr" defTabSz="609616"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Enfortumab</a:t>
            </a:r>
            <a:r>
              <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a:t>
            </a: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vedotin</a:t>
            </a:r>
            <a:endPar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is approved for </a:t>
            </a:r>
            <a:r>
              <a:rPr kumimoji="0" lang="en-US" sz="1100" b="0"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mUC</a:t>
            </a:r>
            <a:endPar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Trastuzumab emtansine</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approval is expanded to HER2+ EBC</a:t>
            </a:r>
          </a:p>
        </p:txBody>
      </p:sp>
      <p:sp>
        <p:nvSpPr>
          <p:cNvPr id="39" name="TextBox 1">
            <a:extLst>
              <a:ext uri="{FF2B5EF4-FFF2-40B4-BE49-F238E27FC236}">
                <a16:creationId xmlns:a16="http://schemas.microsoft.com/office/drawing/2014/main" id="{61649CBA-FABB-C772-BC9D-7FA0D2622E88}"/>
              </a:ext>
            </a:extLst>
          </p:cNvPr>
          <p:cNvSpPr txBox="1"/>
          <p:nvPr/>
        </p:nvSpPr>
        <p:spPr>
          <a:xfrm>
            <a:off x="5176104" y="3241361"/>
            <a:ext cx="1117098" cy="1107996"/>
          </a:xfrm>
          <a:prstGeom prst="rect">
            <a:avLst/>
          </a:prstGeom>
          <a:solidFill>
            <a:schemeClr val="bg1">
              <a:lumMod val="95000"/>
            </a:schemeClr>
          </a:solidFill>
          <a:ln w="12700">
            <a:solidFill>
              <a:schemeClr val="accent1"/>
            </a:solidFill>
          </a:ln>
        </p:spPr>
        <p:style>
          <a:lnRef idx="1">
            <a:schemeClr val="dk1"/>
          </a:lnRef>
          <a:fillRef idx="2">
            <a:schemeClr val="dk1"/>
          </a:fillRef>
          <a:effectRef idx="1">
            <a:schemeClr val="dk1"/>
          </a:effectRef>
          <a:fontRef idx="minor">
            <a:schemeClr val="dk1"/>
          </a:fontRef>
        </p:style>
        <p:txBody>
          <a:bodyPr wrap="square" lIns="91440" tIns="45720" rIns="91440" bIns="4572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Sacituzumab </a:t>
            </a:r>
            <a:r>
              <a:rPr kumimoji="0" lang="en-US" sz="1100" b="1" i="0" u="none" strike="noStrike" kern="1200" cap="none" spc="0" normalizeH="0" baseline="0" noProof="0" err="1">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govitecan</a:t>
            </a:r>
            <a:endPar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is approved for</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pretreated </a:t>
            </a:r>
            <a:r>
              <a:rPr kumimoji="0" lang="en-US" sz="1100" b="1" i="0" u="none" strike="noStrike" kern="1200" cap="none" spc="0" normalizeH="0" baseline="0" noProof="0" err="1">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mTNBC</a:t>
            </a:r>
            <a:endPar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endParaRPr>
          </a:p>
        </p:txBody>
      </p:sp>
      <p:sp>
        <p:nvSpPr>
          <p:cNvPr id="42" name="TextBox 1">
            <a:extLst>
              <a:ext uri="{FF2B5EF4-FFF2-40B4-BE49-F238E27FC236}">
                <a16:creationId xmlns:a16="http://schemas.microsoft.com/office/drawing/2014/main" id="{B2FE853D-8FFA-E791-EB23-C6F7CF048F94}"/>
              </a:ext>
            </a:extLst>
          </p:cNvPr>
          <p:cNvSpPr txBox="1"/>
          <p:nvPr/>
        </p:nvSpPr>
        <p:spPr>
          <a:xfrm>
            <a:off x="9306181" y="3230202"/>
            <a:ext cx="1278604" cy="2123658"/>
          </a:xfrm>
          <a:prstGeom prst="rect">
            <a:avLst/>
          </a:prstGeom>
          <a:solidFill>
            <a:schemeClr val="bg1">
              <a:lumMod val="95000"/>
            </a:schemeClr>
          </a:solidFill>
          <a:ln w="12700">
            <a:solidFill>
              <a:schemeClr val="accent1"/>
            </a:solidFill>
          </a:ln>
        </p:spPr>
        <p:style>
          <a:lnRef idx="1">
            <a:schemeClr val="dk1"/>
          </a:lnRef>
          <a:fillRef idx="2">
            <a:schemeClr val="dk1"/>
          </a:fillRef>
          <a:effectRef idx="1">
            <a:schemeClr val="dk1"/>
          </a:effectRef>
          <a:fontRef idx="minor">
            <a:schemeClr val="dk1"/>
          </a:fontRef>
        </p:style>
        <p:txBody>
          <a:bodyPr wrap="square" lIns="91440" tIns="45720" rIns="91440" bIns="4572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Enfortumab</a:t>
            </a:r>
            <a:r>
              <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a:t>
            </a:r>
            <a:r>
              <a:rPr kumimoji="0" lang="en-US" sz="1100" b="1"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vedotin</a:t>
            </a:r>
            <a:r>
              <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 pembrolizumab </a:t>
            </a: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is</a:t>
            </a:r>
            <a:r>
              <a:rPr kumimoji="0" lang="en-US" sz="1100" b="1"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a:t>
            </a: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approved for </a:t>
            </a:r>
            <a:r>
              <a:rPr kumimoji="0" lang="en-US" sz="1100" b="0"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mUC</a:t>
            </a: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not eligible for cisplatin</a:t>
            </a:r>
          </a:p>
          <a:p>
            <a:pPr marL="0" marR="0" lvl="0" indent="0" algn="ctr" defTabSz="609616"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Sacituzumab </a:t>
            </a:r>
            <a:r>
              <a:rPr kumimoji="0" lang="en-US" sz="1100" b="1" i="0" u="none" strike="noStrike" kern="1200" cap="none" spc="0" normalizeH="0" baseline="0" noProof="0" err="1">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govitecan</a:t>
            </a: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 </a:t>
            </a:r>
            <a:b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br>
            <a:r>
              <a:rPr kumimoji="0" lang="en-US" sz="1100" b="1" i="0" u="none" strike="noStrike" kern="1200" cap="none" spc="0" normalizeH="0" baseline="0" noProof="0">
                <a:ln>
                  <a:noFill/>
                </a:ln>
                <a:solidFill>
                  <a:schemeClr val="accent3"/>
                </a:solidFill>
                <a:effectLst/>
                <a:uLnTx/>
                <a:uFillTx/>
                <a:latin typeface="Arial" panose="020B0604020202020204" pitchFamily="34" charset="0"/>
                <a:ea typeface="Roboto" panose="02000000000000000000" pitchFamily="2" charset="0"/>
                <a:cs typeface="Arial" panose="020B0604020202020204" pitchFamily="34" charset="0"/>
              </a:rPr>
              <a:t>approval is expanded to HR+/HER2- ABC</a:t>
            </a:r>
          </a:p>
        </p:txBody>
      </p:sp>
      <p:sp>
        <p:nvSpPr>
          <p:cNvPr id="1492" name="TextBox 1">
            <a:extLst>
              <a:ext uri="{FF2B5EF4-FFF2-40B4-BE49-F238E27FC236}">
                <a16:creationId xmlns:a16="http://schemas.microsoft.com/office/drawing/2014/main" id="{3CCE73DC-5A5F-062B-A125-65F457237779}"/>
              </a:ext>
            </a:extLst>
          </p:cNvPr>
          <p:cNvSpPr txBox="1"/>
          <p:nvPr/>
        </p:nvSpPr>
        <p:spPr>
          <a:xfrm>
            <a:off x="540076" y="3254930"/>
            <a:ext cx="1416734" cy="1446550"/>
          </a:xfrm>
          <a:prstGeom prst="rect">
            <a:avLst/>
          </a:prstGeom>
          <a:solidFill>
            <a:schemeClr val="bg1">
              <a:lumMod val="95000"/>
            </a:schemeClr>
          </a:solidFill>
          <a:ln w="12700">
            <a:solidFill>
              <a:schemeClr val="accent1"/>
            </a:solidFill>
          </a:ln>
        </p:spPr>
        <p:style>
          <a:lnRef idx="1">
            <a:schemeClr val="dk1"/>
          </a:lnRef>
          <a:fillRef idx="2">
            <a:schemeClr val="dk1"/>
          </a:fillRef>
          <a:effectRef idx="1">
            <a:schemeClr val="dk1"/>
          </a:effectRef>
          <a:fontRef idx="minor">
            <a:schemeClr val="dk1"/>
          </a:fontRef>
        </p:style>
        <p:txBody>
          <a:bodyPr wrap="square" lIns="91440" tIns="45720" rIns="91440" bIns="4572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First ADC approved for a hematologic malignancy</a:t>
            </a:r>
            <a:endParaRPr lang="en-US" sz="1100" i="1" noProof="0">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endParaRPr kumimoji="0" lang="en-US" sz="1100" b="0" i="1" u="none" strike="noStrike" kern="1200" cap="none" spc="0" normalizeH="0" baseline="0">
              <a:ln>
                <a:noFill/>
              </a:ln>
              <a:effectLst/>
              <a:uLnTx/>
              <a:uFillTx/>
              <a:latin typeface="Arial" panose="020B0604020202020204" pitchFamily="34" charset="0"/>
              <a:ea typeface="Roboto" panose="02000000000000000000" pitchFamily="2" charset="0"/>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Gemtuzumab</a:t>
            </a: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a:t>
            </a:r>
            <a:r>
              <a:rPr kumimoji="0" lang="en-US" sz="1100" b="0" i="0" u="none" strike="noStrike" kern="1200" cap="none" spc="0" normalizeH="0" baseline="0" noProof="0" err="1">
                <a:ln>
                  <a:noFill/>
                </a:ln>
                <a:effectLst/>
                <a:uLnTx/>
                <a:uFillTx/>
                <a:latin typeface="Arial" panose="020B0604020202020204" pitchFamily="34" charset="0"/>
                <a:ea typeface="Roboto" panose="02000000000000000000" pitchFamily="2" charset="0"/>
                <a:cs typeface="Arial" panose="020B0604020202020204" pitchFamily="34" charset="0"/>
              </a:rPr>
              <a:t>ozogamicin</a:t>
            </a:r>
            <a:r>
              <a:rPr kumimoji="0" lang="en-US" sz="1100" b="0" i="0" u="none" strike="noStrike" kern="1200" cap="none" spc="0" normalizeH="0" baseline="0" noProof="0">
                <a:ln>
                  <a:noFill/>
                </a:ln>
                <a:effectLst/>
                <a:uLnTx/>
                <a:uFillTx/>
                <a:latin typeface="Arial" panose="020B0604020202020204" pitchFamily="34" charset="0"/>
                <a:ea typeface="Roboto" panose="02000000000000000000" pitchFamily="2" charset="0"/>
                <a:cs typeface="Arial" panose="020B0604020202020204" pitchFamily="34" charset="0"/>
              </a:rPr>
              <a:t> is approved for R/R AML</a:t>
            </a:r>
          </a:p>
        </p:txBody>
      </p:sp>
      <p:cxnSp>
        <p:nvCxnSpPr>
          <p:cNvPr id="50" name="Straight Connector 49">
            <a:extLst>
              <a:ext uri="{FF2B5EF4-FFF2-40B4-BE49-F238E27FC236}">
                <a16:creationId xmlns:a16="http://schemas.microsoft.com/office/drawing/2014/main" id="{A8775FFA-C718-5CAA-133D-2C5615D345BA}"/>
              </a:ext>
            </a:extLst>
          </p:cNvPr>
          <p:cNvCxnSpPr/>
          <p:nvPr/>
        </p:nvCxnSpPr>
        <p:spPr>
          <a:xfrm>
            <a:off x="11314643" y="2453086"/>
            <a:ext cx="0" cy="861317"/>
          </a:xfrm>
          <a:prstGeom prst="line">
            <a:avLst/>
          </a:prstGeom>
          <a:ln w="38100">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51" name="CasellaDiTesto 3">
            <a:extLst>
              <a:ext uri="{FF2B5EF4-FFF2-40B4-BE49-F238E27FC236}">
                <a16:creationId xmlns:a16="http://schemas.microsoft.com/office/drawing/2014/main" id="{AEA539D8-A988-7412-0C81-15BC25725AD8}"/>
              </a:ext>
            </a:extLst>
          </p:cNvPr>
          <p:cNvSpPr txBox="1"/>
          <p:nvPr/>
        </p:nvSpPr>
        <p:spPr>
          <a:xfrm>
            <a:off x="11053689" y="2265561"/>
            <a:ext cx="521907" cy="369332"/>
          </a:xfrm>
          <a:prstGeom prst="rect">
            <a:avLst/>
          </a:prstGeom>
        </p:spPr>
        <p:style>
          <a:lnRef idx="1">
            <a:schemeClr val="accent1"/>
          </a:lnRef>
          <a:fillRef idx="3">
            <a:schemeClr val="accent1"/>
          </a:fillRef>
          <a:effectRef idx="2">
            <a:schemeClr val="accent1"/>
          </a:effectRef>
          <a:fontRef idx="minor">
            <a:schemeClr val="lt1"/>
          </a:fontRef>
        </p:style>
        <p:txBody>
          <a:bodyPr wrap="square" lIns="91440" tIns="91440" rIns="91440" bIns="91440"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2025</a:t>
            </a:r>
          </a:p>
        </p:txBody>
      </p:sp>
      <p:sp>
        <p:nvSpPr>
          <p:cNvPr id="52" name="TextBox 1">
            <a:extLst>
              <a:ext uri="{FF2B5EF4-FFF2-40B4-BE49-F238E27FC236}">
                <a16:creationId xmlns:a16="http://schemas.microsoft.com/office/drawing/2014/main" id="{581238D4-78B3-35DD-AD5C-D3DF657E1361}"/>
              </a:ext>
            </a:extLst>
          </p:cNvPr>
          <p:cNvSpPr txBox="1"/>
          <p:nvPr/>
        </p:nvSpPr>
        <p:spPr>
          <a:xfrm>
            <a:off x="10675341" y="3225155"/>
            <a:ext cx="1278604" cy="2123658"/>
          </a:xfrm>
          <a:prstGeom prst="rect">
            <a:avLst/>
          </a:prstGeom>
          <a:solidFill>
            <a:schemeClr val="bg1">
              <a:lumMod val="95000"/>
            </a:schemeClr>
          </a:solidFill>
          <a:ln w="12700">
            <a:solidFill>
              <a:schemeClr val="accent1"/>
            </a:solidFill>
          </a:ln>
        </p:spPr>
        <p:style>
          <a:lnRef idx="1">
            <a:schemeClr val="dk1"/>
          </a:lnRef>
          <a:fillRef idx="2">
            <a:schemeClr val="dk1"/>
          </a:fillRef>
          <a:effectRef idx="1">
            <a:schemeClr val="dk1"/>
          </a:effectRef>
          <a:fontRef idx="minor">
            <a:schemeClr val="dk1"/>
          </a:fontRef>
        </p:style>
        <p:txBody>
          <a:bodyPr wrap="square" lIns="91440" tIns="45720" rIns="91440" bIns="45720" rtlCol="0">
            <a:spAutoFit/>
          </a:bodyPr>
          <a:lstStyle/>
          <a:p>
            <a:pPr algn="ctr"/>
            <a:r>
              <a:rPr lang="en-US" sz="1100" b="1">
                <a:solidFill>
                  <a:schemeClr val="accent3"/>
                </a:solidFill>
                <a:latin typeface="Arial" panose="020B0604020202020204" pitchFamily="34" charset="0"/>
                <a:cs typeface="Arial" panose="020B0604020202020204" pitchFamily="34" charset="0"/>
              </a:rPr>
              <a:t>Trastuzumab </a:t>
            </a:r>
            <a:r>
              <a:rPr lang="en-US" sz="1100" b="1" err="1">
                <a:solidFill>
                  <a:schemeClr val="accent3"/>
                </a:solidFill>
                <a:latin typeface="Arial" panose="020B0604020202020204" pitchFamily="34" charset="0"/>
                <a:cs typeface="Arial" panose="020B0604020202020204" pitchFamily="34" charset="0"/>
              </a:rPr>
              <a:t>deruxtecan</a:t>
            </a:r>
            <a:r>
              <a:rPr lang="en-US" sz="1100" b="1">
                <a:solidFill>
                  <a:schemeClr val="accent3"/>
                </a:solidFill>
                <a:latin typeface="Arial" panose="020B0604020202020204" pitchFamily="34" charset="0"/>
                <a:cs typeface="Arial" panose="020B0604020202020204" pitchFamily="34" charset="0"/>
              </a:rPr>
              <a:t> is approved for HER2-low or HER2-ultralow ABC</a:t>
            </a:r>
          </a:p>
          <a:p>
            <a:pPr algn="ctr"/>
            <a:r>
              <a:rPr lang="en-US" sz="1100" b="1">
                <a:solidFill>
                  <a:schemeClr val="accent3"/>
                </a:solidFill>
                <a:latin typeface="Arial" panose="020B0604020202020204" pitchFamily="34" charset="0"/>
                <a:cs typeface="Arial" panose="020B0604020202020204" pitchFamily="34" charset="0"/>
              </a:rPr>
              <a:t> </a:t>
            </a:r>
          </a:p>
          <a:p>
            <a:pPr algn="ctr"/>
            <a:r>
              <a:rPr lang="en-US" sz="1100" b="1" err="1">
                <a:solidFill>
                  <a:schemeClr val="accent3"/>
                </a:solidFill>
                <a:latin typeface="Arial" panose="020B0604020202020204" pitchFamily="34" charset="0"/>
                <a:cs typeface="Arial" panose="020B0604020202020204" pitchFamily="34" charset="0"/>
              </a:rPr>
              <a:t>Datopotamab</a:t>
            </a:r>
            <a:r>
              <a:rPr lang="en-US" sz="1100" b="1">
                <a:solidFill>
                  <a:schemeClr val="accent3"/>
                </a:solidFill>
                <a:latin typeface="Arial" panose="020B0604020202020204" pitchFamily="34" charset="0"/>
                <a:cs typeface="Arial" panose="020B0604020202020204" pitchFamily="34" charset="0"/>
              </a:rPr>
              <a:t> </a:t>
            </a:r>
            <a:r>
              <a:rPr lang="en-US" sz="1100" b="1" err="1">
                <a:solidFill>
                  <a:schemeClr val="accent3"/>
                </a:solidFill>
                <a:latin typeface="Arial" panose="020B0604020202020204" pitchFamily="34" charset="0"/>
                <a:cs typeface="Arial" panose="020B0604020202020204" pitchFamily="34" charset="0"/>
              </a:rPr>
              <a:t>deruxtecan</a:t>
            </a:r>
            <a:r>
              <a:rPr lang="en-US" sz="1100" b="1">
                <a:solidFill>
                  <a:schemeClr val="accent3"/>
                </a:solidFill>
                <a:latin typeface="Arial" panose="020B0604020202020204" pitchFamily="34" charset="0"/>
                <a:cs typeface="Arial" panose="020B0604020202020204" pitchFamily="34" charset="0"/>
              </a:rPr>
              <a:t> is approved for HR+/HER2-negative ABC</a:t>
            </a:r>
          </a:p>
        </p:txBody>
      </p:sp>
    </p:spTree>
    <p:custDataLst>
      <p:tags r:id="rId1"/>
    </p:custDataLst>
    <p:extLst>
      <p:ext uri="{BB962C8B-B14F-4D97-AF65-F5344CB8AC3E}">
        <p14:creationId xmlns:p14="http://schemas.microsoft.com/office/powerpoint/2010/main" val="32535575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CA37E7D-90FD-72C6-8C0B-C650E86C8ED4}"/>
              </a:ext>
            </a:extLst>
          </p:cNvPr>
          <p:cNvSpPr>
            <a:spLocks noGrp="1"/>
          </p:cNvSpPr>
          <p:nvPr>
            <p:ph type="ctrTitle"/>
          </p:nvPr>
        </p:nvSpPr>
        <p:spPr>
          <a:xfrm>
            <a:off x="1524000" y="1122363"/>
            <a:ext cx="9144000" cy="2387600"/>
          </a:xfrm>
        </p:spPr>
        <p:txBody>
          <a:bodyPr/>
          <a:lstStyle/>
          <a:p>
            <a:r>
              <a:rPr lang="en-US"/>
              <a:t>ADC Treatment of </a:t>
            </a:r>
            <a:br>
              <a:rPr lang="en-US"/>
            </a:br>
            <a:r>
              <a:rPr lang="en-US"/>
              <a:t>HER2+ Disease</a:t>
            </a:r>
          </a:p>
        </p:txBody>
      </p:sp>
      <p:sp>
        <p:nvSpPr>
          <p:cNvPr id="2" name="Subtitle 1">
            <a:extLst>
              <a:ext uri="{FF2B5EF4-FFF2-40B4-BE49-F238E27FC236}">
                <a16:creationId xmlns:a16="http://schemas.microsoft.com/office/drawing/2014/main" id="{010E924B-F591-807B-1472-A943A4DC570F}"/>
              </a:ext>
            </a:extLst>
          </p:cNvPr>
          <p:cNvSpPr>
            <a:spLocks noGrp="1"/>
          </p:cNvSpPr>
          <p:nvPr>
            <p:ph type="subTitle" idx="1"/>
          </p:nvPr>
        </p:nvSpPr>
        <p:spPr>
          <a:xfrm>
            <a:off x="1524000" y="3602038"/>
            <a:ext cx="9144000" cy="1655762"/>
          </a:xfrm>
        </p:spPr>
        <p:txBody>
          <a:bodyPr/>
          <a:lstStyle/>
          <a:p>
            <a:r>
              <a:rPr lang="en-US"/>
              <a:t>Trastuzumab emtansine (T-DM1): EMILIA </a:t>
            </a:r>
          </a:p>
          <a:p>
            <a:r>
              <a:rPr lang="en-US"/>
              <a:t>Trastuzumab </a:t>
            </a:r>
            <a:r>
              <a:rPr lang="en-US" err="1"/>
              <a:t>deruxtecan</a:t>
            </a:r>
            <a:r>
              <a:rPr lang="en-US"/>
              <a:t> (T-</a:t>
            </a:r>
            <a:r>
              <a:rPr lang="en-US" err="1"/>
              <a:t>DXd</a:t>
            </a:r>
            <a:r>
              <a:rPr lang="en-US"/>
              <a:t>): DESTINY-Breast03</a:t>
            </a:r>
          </a:p>
          <a:p>
            <a:endParaRPr lang="en-US"/>
          </a:p>
        </p:txBody>
      </p:sp>
    </p:spTree>
    <p:extLst>
      <p:ext uri="{BB962C8B-B14F-4D97-AF65-F5344CB8AC3E}">
        <p14:creationId xmlns:p14="http://schemas.microsoft.com/office/powerpoint/2010/main" val="221680366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D82700-2E4B-A8E5-6091-6573A289DCA4}"/>
              </a:ext>
            </a:extLst>
          </p:cNvPr>
          <p:cNvSpPr>
            <a:spLocks noGrp="1"/>
          </p:cNvSpPr>
          <p:nvPr>
            <p:ph type="title"/>
          </p:nvPr>
        </p:nvSpPr>
        <p:spPr>
          <a:xfrm>
            <a:off x="838200" y="265626"/>
            <a:ext cx="10515600" cy="1325563"/>
          </a:xfrm>
        </p:spPr>
        <p:txBody>
          <a:bodyPr/>
          <a:lstStyle/>
          <a:p>
            <a:r>
              <a:rPr lang="en-US"/>
              <a:t>OS in Patients With Advanced HER2-Positive Metastatic Breast Cancer</a:t>
            </a:r>
          </a:p>
        </p:txBody>
      </p:sp>
      <p:sp>
        <p:nvSpPr>
          <p:cNvPr id="3" name="Footer Placeholder 2">
            <a:extLst>
              <a:ext uri="{FF2B5EF4-FFF2-40B4-BE49-F238E27FC236}">
                <a16:creationId xmlns:a16="http://schemas.microsoft.com/office/drawing/2014/main" id="{AC0C117A-EC9E-1136-6A5D-6DA5D3E84533}"/>
              </a:ext>
            </a:extLst>
          </p:cNvPr>
          <p:cNvSpPr>
            <a:spLocks noGrp="1"/>
          </p:cNvSpPr>
          <p:nvPr>
            <p:ph type="ftr" sz="quarter" idx="10"/>
          </p:nvPr>
        </p:nvSpPr>
        <p:spPr/>
        <p:txBody>
          <a:bodyPr/>
          <a:lstStyle/>
          <a:p>
            <a:pPr>
              <a:defRPr/>
            </a:pPr>
            <a:r>
              <a:rPr kumimoji="0" lang="en-CA" sz="1000" b="0" i="0" u="none" strike="noStrike" kern="0" cap="none" spc="0" normalizeH="0" baseline="0" noProof="0">
                <a:ln>
                  <a:noFill/>
                </a:ln>
                <a:solidFill>
                  <a:srgbClr val="3A3A3A"/>
                </a:solidFill>
                <a:effectLst/>
                <a:uLnTx/>
                <a:uFillTx/>
                <a:latin typeface="Arial"/>
                <a:ea typeface="+mn-ea"/>
                <a:cs typeface="Arial"/>
                <a:sym typeface="Arial"/>
              </a:rPr>
              <a:t>HER2, human epidermal growth factor receptor 2</a:t>
            </a:r>
            <a:r>
              <a:rPr kumimoji="0" lang="en-US" sz="1000" b="0" i="0" u="none" strike="noStrike" kern="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mBC</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metastatic breast cancer; OS, overall survival; TP, trastuzumab and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pertuzumab</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Swain SM, et al. </a:t>
            </a:r>
            <a:r>
              <a:rPr kumimoji="0" lang="en-US"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Lancet Oncol</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2020;21(4):519-530.</a:t>
            </a:r>
          </a:p>
        </p:txBody>
      </p:sp>
      <p:sp>
        <p:nvSpPr>
          <p:cNvPr id="5" name="TextBox 4">
            <a:extLst>
              <a:ext uri="{FF2B5EF4-FFF2-40B4-BE49-F238E27FC236}">
                <a16:creationId xmlns:a16="http://schemas.microsoft.com/office/drawing/2014/main" id="{56BF24F4-BC11-77C4-EC0F-00A6896EC887}"/>
              </a:ext>
            </a:extLst>
          </p:cNvPr>
          <p:cNvSpPr txBox="1"/>
          <p:nvPr/>
        </p:nvSpPr>
        <p:spPr>
          <a:xfrm>
            <a:off x="2868709" y="1806444"/>
            <a:ext cx="4195828" cy="666977"/>
          </a:xfrm>
          <a:prstGeom prst="rect">
            <a:avLst/>
          </a:prstGeom>
          <a:noFill/>
        </p:spPr>
        <p:txBody>
          <a:bodyPr wrap="none" rtlCol="0" anchor="ctr">
            <a:spAutoFit/>
          </a:bodyPr>
          <a:lstStyle/>
          <a:p>
            <a:pPr marL="0" marR="0" lvl="0" indent="0" algn="ctr" defTabSz="1218870" rtl="0" eaLnBrk="1" fontAlgn="auto" latinLnBrk="0" hangingPunct="1">
              <a:lnSpc>
                <a:spcPct val="100000"/>
              </a:lnSpc>
              <a:spcBef>
                <a:spcPts val="0"/>
              </a:spcBef>
              <a:spcAft>
                <a:spcPts val="0"/>
              </a:spcAft>
              <a:buClrTx/>
              <a:buSzTx/>
              <a:buFontTx/>
              <a:buNone/>
              <a:tabLst/>
              <a:defRPr/>
            </a:pPr>
            <a:r>
              <a:rPr kumimoji="0" lang="en-CA" sz="1867" b="1" i="0" u="none" strike="noStrike" kern="1200" cap="none" spc="0" normalizeH="0" baseline="0" noProof="0">
                <a:ln>
                  <a:noFill/>
                </a:ln>
                <a:solidFill>
                  <a:srgbClr val="007DC3"/>
                </a:solidFill>
                <a:effectLst/>
                <a:uLnTx/>
                <a:uFillTx/>
                <a:latin typeface="Arial"/>
                <a:ea typeface="+mn-ea"/>
                <a:cs typeface="+mn-cs"/>
              </a:rPr>
              <a:t>CLEOPATRA End-of-Study Results </a:t>
            </a:r>
            <a:br>
              <a:rPr kumimoji="0" lang="en-CA" sz="1867" b="1" i="0" u="none" strike="noStrike" kern="1200" cap="none" spc="0" normalizeH="0" baseline="0" noProof="0">
                <a:ln>
                  <a:noFill/>
                </a:ln>
                <a:solidFill>
                  <a:srgbClr val="007DC3"/>
                </a:solidFill>
                <a:effectLst/>
                <a:uLnTx/>
                <a:uFillTx/>
                <a:latin typeface="Arial"/>
                <a:ea typeface="+mn-ea"/>
                <a:cs typeface="+mn-cs"/>
              </a:rPr>
            </a:br>
            <a:r>
              <a:rPr kumimoji="0" lang="en-CA" sz="1867" b="1" i="0" u="none" strike="noStrike" kern="1200" cap="none" spc="0" normalizeH="0" baseline="0" noProof="0">
                <a:ln>
                  <a:noFill/>
                </a:ln>
                <a:solidFill>
                  <a:srgbClr val="007DC3"/>
                </a:solidFill>
                <a:effectLst/>
                <a:uLnTx/>
                <a:uFillTx/>
                <a:latin typeface="Arial"/>
                <a:ea typeface="+mn-ea"/>
                <a:cs typeface="+mn-cs"/>
              </a:rPr>
              <a:t>(median follow-up ~100 months)</a:t>
            </a:r>
          </a:p>
        </p:txBody>
      </p:sp>
      <p:sp>
        <p:nvSpPr>
          <p:cNvPr id="6" name="Rectangle 5">
            <a:extLst>
              <a:ext uri="{FF2B5EF4-FFF2-40B4-BE49-F238E27FC236}">
                <a16:creationId xmlns:a16="http://schemas.microsoft.com/office/drawing/2014/main" id="{FA5D6E8D-D693-5CD9-5BC2-EEE4B99FD4E9}"/>
              </a:ext>
            </a:extLst>
          </p:cNvPr>
          <p:cNvSpPr/>
          <p:nvPr/>
        </p:nvSpPr>
        <p:spPr>
          <a:xfrm>
            <a:off x="9253325" y="2325295"/>
            <a:ext cx="2408127" cy="2370075"/>
          </a:xfrm>
          <a:prstGeom prst="rect">
            <a:avLst/>
          </a:prstGeom>
          <a:ln/>
        </p:spPr>
        <p:style>
          <a:lnRef idx="1">
            <a:schemeClr val="accent1"/>
          </a:lnRef>
          <a:fillRef idx="3">
            <a:schemeClr val="accent1"/>
          </a:fillRef>
          <a:effectRef idx="2">
            <a:schemeClr val="accent1"/>
          </a:effectRef>
          <a:fontRef idx="minor">
            <a:schemeClr val="lt1"/>
          </a:fontRef>
        </p:style>
        <p:txBody>
          <a:bodyPr lIns="121893" tIns="60947" rIns="121893" bIns="60947" rtlCol="0" anchor="ctr"/>
          <a:lstStyle/>
          <a:p>
            <a:pPr marL="0" marR="0" lvl="0" indent="0" algn="ctr" defTabSz="12188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mn-ea"/>
                <a:cs typeface="+mn-cs"/>
              </a:rPr>
              <a:t>Median OS</a:t>
            </a:r>
          </a:p>
          <a:p>
            <a:pPr marL="0" marR="0" lvl="0" indent="0" algn="ctr" defTabSz="12188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mn-ea"/>
                <a:cs typeface="+mn-cs"/>
              </a:rPr>
              <a:t>with TP-based initial therapy:</a:t>
            </a:r>
          </a:p>
          <a:p>
            <a:pPr marL="0" marR="0" lvl="0" indent="0" algn="ctr" defTabSz="121887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mn-ea"/>
                <a:cs typeface="+mn-cs"/>
              </a:rPr>
              <a:t>57.1 months vs 40.8 months </a:t>
            </a:r>
          </a:p>
          <a:p>
            <a:pPr marL="0" marR="0" lvl="0" indent="0" algn="ctr" defTabSz="12188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mn-ea"/>
                <a:cs typeface="+mn-cs"/>
              </a:rPr>
              <a:t>in the control arm</a:t>
            </a:r>
          </a:p>
        </p:txBody>
      </p:sp>
      <p:graphicFrame>
        <p:nvGraphicFramePr>
          <p:cNvPr id="8" name="Chart">
            <a:extLst>
              <a:ext uri="{FF2B5EF4-FFF2-40B4-BE49-F238E27FC236}">
                <a16:creationId xmlns:a16="http://schemas.microsoft.com/office/drawing/2014/main" id="{AC5550D9-79E3-E48B-375D-EA5AEE854DE3}"/>
              </a:ext>
            </a:extLst>
          </p:cNvPr>
          <p:cNvGraphicFramePr/>
          <p:nvPr/>
        </p:nvGraphicFramePr>
        <p:xfrm>
          <a:off x="984739" y="2440865"/>
          <a:ext cx="7443644" cy="2597257"/>
        </p:xfrm>
        <a:graphic>
          <a:graphicData uri="http://schemas.openxmlformats.org/drawingml/2006/chart">
            <c:chart xmlns:c="http://schemas.openxmlformats.org/drawingml/2006/chart" xmlns:r="http://schemas.openxmlformats.org/officeDocument/2006/relationships" r:id="rId3"/>
          </a:graphicData>
        </a:graphic>
      </p:graphicFrame>
      <p:sp>
        <p:nvSpPr>
          <p:cNvPr id="9" name="overall">
            <a:extLst>
              <a:ext uri="{FF2B5EF4-FFF2-40B4-BE49-F238E27FC236}">
                <a16:creationId xmlns:a16="http://schemas.microsoft.com/office/drawing/2014/main" id="{62C6A38E-CAEA-0D4C-4664-4BE374F455D1}"/>
              </a:ext>
            </a:extLst>
          </p:cNvPr>
          <p:cNvSpPr txBox="1"/>
          <p:nvPr/>
        </p:nvSpPr>
        <p:spPr>
          <a:xfrm>
            <a:off x="1254930" y="2839061"/>
            <a:ext cx="184666" cy="1701133"/>
          </a:xfrm>
          <a:prstGeom prst="rect">
            <a:avLst/>
          </a:prstGeom>
          <a:noFill/>
        </p:spPr>
        <p:txBody>
          <a:bodyPr vert="vert270"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OS, %</a:t>
            </a:r>
          </a:p>
        </p:txBody>
      </p:sp>
      <p:sp>
        <p:nvSpPr>
          <p:cNvPr id="10" name="time">
            <a:extLst>
              <a:ext uri="{FF2B5EF4-FFF2-40B4-BE49-F238E27FC236}">
                <a16:creationId xmlns:a16="http://schemas.microsoft.com/office/drawing/2014/main" id="{BA0FD117-85A9-2416-5B5B-89265BF8E315}"/>
              </a:ext>
            </a:extLst>
          </p:cNvPr>
          <p:cNvSpPr txBox="1"/>
          <p:nvPr/>
        </p:nvSpPr>
        <p:spPr>
          <a:xfrm>
            <a:off x="2477249" y="4910260"/>
            <a:ext cx="5064369" cy="184666"/>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Time Since Randomization, mo</a:t>
            </a:r>
          </a:p>
        </p:txBody>
      </p:sp>
      <p:sp>
        <p:nvSpPr>
          <p:cNvPr id="11" name="landmark">
            <a:extLst>
              <a:ext uri="{FF2B5EF4-FFF2-40B4-BE49-F238E27FC236}">
                <a16:creationId xmlns:a16="http://schemas.microsoft.com/office/drawing/2014/main" id="{FA3B7C4A-5412-B93D-6C04-62D8C060240D}"/>
              </a:ext>
            </a:extLst>
          </p:cNvPr>
          <p:cNvSpPr txBox="1"/>
          <p:nvPr/>
        </p:nvSpPr>
        <p:spPr>
          <a:xfrm>
            <a:off x="5497607" y="3510333"/>
            <a:ext cx="3139956" cy="164212"/>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a:ea typeface="+mn-ea"/>
                <a:cs typeface="+mn-cs"/>
              </a:rPr>
              <a:t>Landmark OS at 8 years 37%, 235 events (58%)</a:t>
            </a:r>
          </a:p>
        </p:txBody>
      </p:sp>
      <p:sp>
        <p:nvSpPr>
          <p:cNvPr id="12" name="landmark">
            <a:extLst>
              <a:ext uri="{FF2B5EF4-FFF2-40B4-BE49-F238E27FC236}">
                <a16:creationId xmlns:a16="http://schemas.microsoft.com/office/drawing/2014/main" id="{B4C01086-A803-509D-59BD-19719058B80B}"/>
              </a:ext>
            </a:extLst>
          </p:cNvPr>
          <p:cNvSpPr txBox="1"/>
          <p:nvPr/>
        </p:nvSpPr>
        <p:spPr>
          <a:xfrm>
            <a:off x="5428828" y="4426894"/>
            <a:ext cx="3021165" cy="164212"/>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a:ea typeface="+mn-ea"/>
                <a:cs typeface="+mn-cs"/>
              </a:rPr>
              <a:t>Landmark OS at 8 years 23%, 280 events (69%)</a:t>
            </a:r>
          </a:p>
        </p:txBody>
      </p:sp>
      <p:sp>
        <p:nvSpPr>
          <p:cNvPr id="13" name="P &lt; .0001">
            <a:extLst>
              <a:ext uri="{FF2B5EF4-FFF2-40B4-BE49-F238E27FC236}">
                <a16:creationId xmlns:a16="http://schemas.microsoft.com/office/drawing/2014/main" id="{90F5793A-3FCE-0C2A-E0B3-B395D9AF7D83}"/>
              </a:ext>
            </a:extLst>
          </p:cNvPr>
          <p:cNvSpPr txBox="1"/>
          <p:nvPr/>
        </p:nvSpPr>
        <p:spPr>
          <a:xfrm>
            <a:off x="7246552" y="2844986"/>
            <a:ext cx="1242448" cy="27699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Arial"/>
                <a:ea typeface="+mn-ea"/>
                <a:cs typeface="+mn-cs"/>
              </a:rPr>
              <a:t>P</a:t>
            </a:r>
            <a:r>
              <a:rPr kumimoji="0" lang="en-US" sz="1200" b="1" i="0" u="none" strike="noStrike" kern="1200" cap="none" spc="0" normalizeH="0" baseline="0" noProof="0">
                <a:ln>
                  <a:noFill/>
                </a:ln>
                <a:solidFill>
                  <a:srgbClr val="000000"/>
                </a:solidFill>
                <a:effectLst/>
                <a:uLnTx/>
                <a:uFillTx/>
                <a:latin typeface="Arial"/>
                <a:ea typeface="+mn-ea"/>
                <a:cs typeface="+mn-cs"/>
              </a:rPr>
              <a:t> &lt; 0.0001</a:t>
            </a:r>
          </a:p>
        </p:txBody>
      </p:sp>
      <p:graphicFrame>
        <p:nvGraphicFramePr>
          <p:cNvPr id="14" name="Table">
            <a:extLst>
              <a:ext uri="{FF2B5EF4-FFF2-40B4-BE49-F238E27FC236}">
                <a16:creationId xmlns:a16="http://schemas.microsoft.com/office/drawing/2014/main" id="{5AF5D02D-7810-93A4-9EC2-902F89B7C918}"/>
              </a:ext>
            </a:extLst>
          </p:cNvPr>
          <p:cNvGraphicFramePr>
            <a:graphicFrameLocks noGrp="1"/>
          </p:cNvGraphicFramePr>
          <p:nvPr/>
        </p:nvGraphicFramePr>
        <p:xfrm>
          <a:off x="820062" y="5081393"/>
          <a:ext cx="7817504" cy="602856"/>
        </p:xfrm>
        <a:graphic>
          <a:graphicData uri="http://schemas.openxmlformats.org/drawingml/2006/table">
            <a:tbl>
              <a:tblPr firstRow="1" bandRow="1">
                <a:tableStyleId>{6E25E649-3F16-4E02-A733-19D2CDBF48F0}</a:tableStyleId>
              </a:tblPr>
              <a:tblGrid>
                <a:gridCol w="673285">
                  <a:extLst>
                    <a:ext uri="{9D8B030D-6E8A-4147-A177-3AD203B41FA5}">
                      <a16:colId xmlns:a16="http://schemas.microsoft.com/office/drawing/2014/main" val="20000"/>
                    </a:ext>
                  </a:extLst>
                </a:gridCol>
                <a:gridCol w="476599">
                  <a:extLst>
                    <a:ext uri="{9D8B030D-6E8A-4147-A177-3AD203B41FA5}">
                      <a16:colId xmlns:a16="http://schemas.microsoft.com/office/drawing/2014/main" val="20001"/>
                    </a:ext>
                  </a:extLst>
                </a:gridCol>
                <a:gridCol w="555635">
                  <a:extLst>
                    <a:ext uri="{9D8B030D-6E8A-4147-A177-3AD203B41FA5}">
                      <a16:colId xmlns:a16="http://schemas.microsoft.com/office/drawing/2014/main" val="20002"/>
                    </a:ext>
                  </a:extLst>
                </a:gridCol>
                <a:gridCol w="555635">
                  <a:extLst>
                    <a:ext uri="{9D8B030D-6E8A-4147-A177-3AD203B41FA5}">
                      <a16:colId xmlns:a16="http://schemas.microsoft.com/office/drawing/2014/main" val="20003"/>
                    </a:ext>
                  </a:extLst>
                </a:gridCol>
                <a:gridCol w="555635">
                  <a:extLst>
                    <a:ext uri="{9D8B030D-6E8A-4147-A177-3AD203B41FA5}">
                      <a16:colId xmlns:a16="http://schemas.microsoft.com/office/drawing/2014/main" val="20004"/>
                    </a:ext>
                  </a:extLst>
                </a:gridCol>
                <a:gridCol w="555635">
                  <a:extLst>
                    <a:ext uri="{9D8B030D-6E8A-4147-A177-3AD203B41FA5}">
                      <a16:colId xmlns:a16="http://schemas.microsoft.com/office/drawing/2014/main" val="20005"/>
                    </a:ext>
                  </a:extLst>
                </a:gridCol>
                <a:gridCol w="555635">
                  <a:extLst>
                    <a:ext uri="{9D8B030D-6E8A-4147-A177-3AD203B41FA5}">
                      <a16:colId xmlns:a16="http://schemas.microsoft.com/office/drawing/2014/main" val="20006"/>
                    </a:ext>
                  </a:extLst>
                </a:gridCol>
                <a:gridCol w="555635">
                  <a:extLst>
                    <a:ext uri="{9D8B030D-6E8A-4147-A177-3AD203B41FA5}">
                      <a16:colId xmlns:a16="http://schemas.microsoft.com/office/drawing/2014/main" val="20007"/>
                    </a:ext>
                  </a:extLst>
                </a:gridCol>
                <a:gridCol w="555635">
                  <a:extLst>
                    <a:ext uri="{9D8B030D-6E8A-4147-A177-3AD203B41FA5}">
                      <a16:colId xmlns:a16="http://schemas.microsoft.com/office/drawing/2014/main" val="20008"/>
                    </a:ext>
                  </a:extLst>
                </a:gridCol>
                <a:gridCol w="555635">
                  <a:extLst>
                    <a:ext uri="{9D8B030D-6E8A-4147-A177-3AD203B41FA5}">
                      <a16:colId xmlns:a16="http://schemas.microsoft.com/office/drawing/2014/main" val="20009"/>
                    </a:ext>
                  </a:extLst>
                </a:gridCol>
                <a:gridCol w="555635">
                  <a:extLst>
                    <a:ext uri="{9D8B030D-6E8A-4147-A177-3AD203B41FA5}">
                      <a16:colId xmlns:a16="http://schemas.microsoft.com/office/drawing/2014/main" val="20010"/>
                    </a:ext>
                  </a:extLst>
                </a:gridCol>
                <a:gridCol w="555635">
                  <a:extLst>
                    <a:ext uri="{9D8B030D-6E8A-4147-A177-3AD203B41FA5}">
                      <a16:colId xmlns:a16="http://schemas.microsoft.com/office/drawing/2014/main" val="20011"/>
                    </a:ext>
                  </a:extLst>
                </a:gridCol>
                <a:gridCol w="555635">
                  <a:extLst>
                    <a:ext uri="{9D8B030D-6E8A-4147-A177-3AD203B41FA5}">
                      <a16:colId xmlns:a16="http://schemas.microsoft.com/office/drawing/2014/main" val="20012"/>
                    </a:ext>
                  </a:extLst>
                </a:gridCol>
                <a:gridCol w="555635">
                  <a:extLst>
                    <a:ext uri="{9D8B030D-6E8A-4147-A177-3AD203B41FA5}">
                      <a16:colId xmlns:a16="http://schemas.microsoft.com/office/drawing/2014/main" val="20013"/>
                    </a:ext>
                  </a:extLst>
                </a:gridCol>
              </a:tblGrid>
              <a:tr h="292536">
                <a:tc gridSpan="14">
                  <a:txBody>
                    <a:bodyPr/>
                    <a:lstStyle/>
                    <a:p>
                      <a:r>
                        <a:rPr lang="en-US" sz="900">
                          <a:solidFill>
                            <a:schemeClr val="tx1"/>
                          </a:solidFill>
                          <a:latin typeface="Arial" panose="020B0604020202020204" pitchFamily="34" charset="0"/>
                          <a:cs typeface="Arial" panose="020B0604020202020204" pitchFamily="34" charset="0"/>
                        </a:rPr>
                        <a:t>No. at</a:t>
                      </a:r>
                      <a:r>
                        <a:rPr lang="en-US" sz="900" baseline="0">
                          <a:solidFill>
                            <a:schemeClr val="tx1"/>
                          </a:solidFill>
                          <a:latin typeface="Arial" panose="020B0604020202020204" pitchFamily="34" charset="0"/>
                          <a:cs typeface="Arial" panose="020B0604020202020204" pitchFamily="34" charset="0"/>
                        </a:rPr>
                        <a:t> Risk (number censored)</a:t>
                      </a:r>
                      <a:endParaRPr lang="en-US" sz="900">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54012">
                <a:tc>
                  <a:txBody>
                    <a:bodyPr/>
                    <a:lstStyle/>
                    <a:p>
                      <a:r>
                        <a:rPr lang="en-US" sz="900">
                          <a:solidFill>
                            <a:schemeClr val="tx1"/>
                          </a:solidFill>
                          <a:latin typeface="Arial" panose="020B0604020202020204" pitchFamily="34" charset="0"/>
                          <a:cs typeface="Arial" panose="020B0604020202020204" pitchFamily="34" charset="0"/>
                        </a:rPr>
                        <a:t>Pertuzumab</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402 (0)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371 (14)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318 (23)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269 (32)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228 (41)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188 (48)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165 (50)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150 (54)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137 (56)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120 (59)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71 (102)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20 (147)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0 (167)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6308">
                <a:tc>
                  <a:txBody>
                    <a:bodyPr/>
                    <a:lstStyle/>
                    <a:p>
                      <a:r>
                        <a:rPr lang="en-US" sz="900">
                          <a:solidFill>
                            <a:schemeClr val="tx1"/>
                          </a:solidFill>
                          <a:latin typeface="Arial" panose="020B0604020202020204" pitchFamily="34" charset="0"/>
                          <a:cs typeface="Arial" panose="020B0604020202020204" pitchFamily="34" charset="0"/>
                        </a:rPr>
                        <a:t>Placebo</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406 (0)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350 (19)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289 (30)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230 (36)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181 (41)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149 (48)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115 (52)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96</a:t>
                      </a:r>
                      <a:r>
                        <a:rPr lang="en-US" sz="900" baseline="0">
                          <a:solidFill>
                            <a:schemeClr val="tx1"/>
                          </a:solidFill>
                          <a:latin typeface="Arial" panose="020B0604020202020204" pitchFamily="34" charset="0"/>
                          <a:cs typeface="Arial" panose="020B0604020202020204" pitchFamily="34" charset="0"/>
                        </a:rPr>
                        <a:t> (53)</a:t>
                      </a:r>
                      <a:endParaRPr lang="en-US" sz="900">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88 (53)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75 (57)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44 (84)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11</a:t>
                      </a:r>
                      <a:r>
                        <a:rPr lang="en-US" sz="900" baseline="0">
                          <a:solidFill>
                            <a:schemeClr val="tx1"/>
                          </a:solidFill>
                          <a:latin typeface="Arial" panose="020B0604020202020204" pitchFamily="34" charset="0"/>
                          <a:cs typeface="Arial" panose="020B0604020202020204" pitchFamily="34" charset="0"/>
                        </a:rPr>
                        <a:t> (115)</a:t>
                      </a:r>
                      <a:endParaRPr lang="en-US" sz="900">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solidFill>
                            <a:schemeClr val="tx1"/>
                          </a:solidFill>
                          <a:latin typeface="Arial" panose="020B0604020202020204" pitchFamily="34" charset="0"/>
                          <a:cs typeface="Arial" panose="020B0604020202020204" pitchFamily="34" charset="0"/>
                        </a:rPr>
                        <a:t>1 (125)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grpSp>
        <p:nvGrpSpPr>
          <p:cNvPr id="15" name="Lines">
            <a:extLst>
              <a:ext uri="{FF2B5EF4-FFF2-40B4-BE49-F238E27FC236}">
                <a16:creationId xmlns:a16="http://schemas.microsoft.com/office/drawing/2014/main" id="{3DB78A47-D53A-46FF-917E-FFF962F533B9}"/>
              </a:ext>
            </a:extLst>
          </p:cNvPr>
          <p:cNvGrpSpPr/>
          <p:nvPr/>
        </p:nvGrpSpPr>
        <p:grpSpPr>
          <a:xfrm>
            <a:off x="1799162" y="2629629"/>
            <a:ext cx="6466421" cy="1643717"/>
            <a:chOff x="1349371" y="1956306"/>
            <a:chExt cx="4849816" cy="1232788"/>
          </a:xfrm>
        </p:grpSpPr>
        <p:sp>
          <p:nvSpPr>
            <p:cNvPr id="16" name="Freeform 17">
              <a:extLst>
                <a:ext uri="{FF2B5EF4-FFF2-40B4-BE49-F238E27FC236}">
                  <a16:creationId xmlns:a16="http://schemas.microsoft.com/office/drawing/2014/main" id="{CD9D6A7E-A2CE-EBE7-DA2D-34366F123A0A}"/>
                </a:ext>
              </a:extLst>
            </p:cNvPr>
            <p:cNvSpPr/>
            <p:nvPr/>
          </p:nvSpPr>
          <p:spPr>
            <a:xfrm>
              <a:off x="6162674"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 name="Freeform 18">
              <a:extLst>
                <a:ext uri="{FF2B5EF4-FFF2-40B4-BE49-F238E27FC236}">
                  <a16:creationId xmlns:a16="http://schemas.microsoft.com/office/drawing/2014/main" id="{4D235964-AEC0-B547-8A93-EC2F0D9F2E16}"/>
                </a:ext>
              </a:extLst>
            </p:cNvPr>
            <p:cNvSpPr/>
            <p:nvPr/>
          </p:nvSpPr>
          <p:spPr>
            <a:xfrm>
              <a:off x="6096194"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 name="Freeform 19">
              <a:extLst>
                <a:ext uri="{FF2B5EF4-FFF2-40B4-BE49-F238E27FC236}">
                  <a16:creationId xmlns:a16="http://schemas.microsoft.com/office/drawing/2014/main" id="{96170730-7299-C47B-BBC3-6BC00F812CE7}"/>
                </a:ext>
              </a:extLst>
            </p:cNvPr>
            <p:cNvSpPr/>
            <p:nvPr/>
          </p:nvSpPr>
          <p:spPr>
            <a:xfrm>
              <a:off x="6078925"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 name="Freeform 20">
              <a:extLst>
                <a:ext uri="{FF2B5EF4-FFF2-40B4-BE49-F238E27FC236}">
                  <a16:creationId xmlns:a16="http://schemas.microsoft.com/office/drawing/2014/main" id="{0064B373-D41F-0339-D798-1043F5272E65}"/>
                </a:ext>
              </a:extLst>
            </p:cNvPr>
            <p:cNvSpPr/>
            <p:nvPr/>
          </p:nvSpPr>
          <p:spPr>
            <a:xfrm>
              <a:off x="6021776"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0" name="Freeform 21">
              <a:extLst>
                <a:ext uri="{FF2B5EF4-FFF2-40B4-BE49-F238E27FC236}">
                  <a16:creationId xmlns:a16="http://schemas.microsoft.com/office/drawing/2014/main" id="{7951A9E0-AAA2-0CCC-CFF6-FA987DAB38AD}"/>
                </a:ext>
              </a:extLst>
            </p:cNvPr>
            <p:cNvSpPr/>
            <p:nvPr/>
          </p:nvSpPr>
          <p:spPr>
            <a:xfrm>
              <a:off x="5947164"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1" name="Freeform 22">
              <a:extLst>
                <a:ext uri="{FF2B5EF4-FFF2-40B4-BE49-F238E27FC236}">
                  <a16:creationId xmlns:a16="http://schemas.microsoft.com/office/drawing/2014/main" id="{FF605A6F-DC3D-7339-BC1F-FAB2A510AE65}"/>
                </a:ext>
              </a:extLst>
            </p:cNvPr>
            <p:cNvSpPr/>
            <p:nvPr/>
          </p:nvSpPr>
          <p:spPr>
            <a:xfrm>
              <a:off x="5879622"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2" name="Freeform 23">
              <a:extLst>
                <a:ext uri="{FF2B5EF4-FFF2-40B4-BE49-F238E27FC236}">
                  <a16:creationId xmlns:a16="http://schemas.microsoft.com/office/drawing/2014/main" id="{430E66DB-F8C6-AD74-6B8F-50848615304F}"/>
                </a:ext>
              </a:extLst>
            </p:cNvPr>
            <p:cNvSpPr/>
            <p:nvPr/>
          </p:nvSpPr>
          <p:spPr>
            <a:xfrm>
              <a:off x="5827234"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3" name="Freeform 24">
              <a:extLst>
                <a:ext uri="{FF2B5EF4-FFF2-40B4-BE49-F238E27FC236}">
                  <a16:creationId xmlns:a16="http://schemas.microsoft.com/office/drawing/2014/main" id="{52D26449-20CD-9AEA-3701-677B450F0FB0}"/>
                </a:ext>
              </a:extLst>
            </p:cNvPr>
            <p:cNvSpPr/>
            <p:nvPr/>
          </p:nvSpPr>
          <p:spPr>
            <a:xfrm>
              <a:off x="5805613"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4" name="Freeform 25">
              <a:extLst>
                <a:ext uri="{FF2B5EF4-FFF2-40B4-BE49-F238E27FC236}">
                  <a16:creationId xmlns:a16="http://schemas.microsoft.com/office/drawing/2014/main" id="{D2DD9457-3E3E-611E-CF59-1CAAD0771BF2}"/>
                </a:ext>
              </a:extLst>
            </p:cNvPr>
            <p:cNvSpPr/>
            <p:nvPr/>
          </p:nvSpPr>
          <p:spPr>
            <a:xfrm>
              <a:off x="5784570"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5" name="Freeform 26">
              <a:extLst>
                <a:ext uri="{FF2B5EF4-FFF2-40B4-BE49-F238E27FC236}">
                  <a16:creationId xmlns:a16="http://schemas.microsoft.com/office/drawing/2014/main" id="{8B53EF25-392B-192D-FBA0-443DB0A5C9EE}"/>
                </a:ext>
              </a:extLst>
            </p:cNvPr>
            <p:cNvSpPr/>
            <p:nvPr/>
          </p:nvSpPr>
          <p:spPr>
            <a:xfrm>
              <a:off x="5748057"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6" name="Freeform 27">
              <a:extLst>
                <a:ext uri="{FF2B5EF4-FFF2-40B4-BE49-F238E27FC236}">
                  <a16:creationId xmlns:a16="http://schemas.microsoft.com/office/drawing/2014/main" id="{3483B3A2-36B0-F70A-F904-FE812DA53982}"/>
                </a:ext>
              </a:extLst>
            </p:cNvPr>
            <p:cNvSpPr/>
            <p:nvPr/>
          </p:nvSpPr>
          <p:spPr>
            <a:xfrm>
              <a:off x="5740510"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7" name="Freeform 28">
              <a:extLst>
                <a:ext uri="{FF2B5EF4-FFF2-40B4-BE49-F238E27FC236}">
                  <a16:creationId xmlns:a16="http://schemas.microsoft.com/office/drawing/2014/main" id="{42DC3CF7-941E-C3FF-E064-F693F7F36D43}"/>
                </a:ext>
              </a:extLst>
            </p:cNvPr>
            <p:cNvSpPr/>
            <p:nvPr/>
          </p:nvSpPr>
          <p:spPr>
            <a:xfrm>
              <a:off x="5710469"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8" name="Freeform 29">
              <a:extLst>
                <a:ext uri="{FF2B5EF4-FFF2-40B4-BE49-F238E27FC236}">
                  <a16:creationId xmlns:a16="http://schemas.microsoft.com/office/drawing/2014/main" id="{6B3618D8-0D71-BAEF-D41F-A30061851F6A}"/>
                </a:ext>
              </a:extLst>
            </p:cNvPr>
            <p:cNvSpPr/>
            <p:nvPr/>
          </p:nvSpPr>
          <p:spPr>
            <a:xfrm>
              <a:off x="5702922"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9" name="Freeform 30">
              <a:extLst>
                <a:ext uri="{FF2B5EF4-FFF2-40B4-BE49-F238E27FC236}">
                  <a16:creationId xmlns:a16="http://schemas.microsoft.com/office/drawing/2014/main" id="{77A7F49E-8C0E-3F42-87F6-B0BD9C62E9E4}"/>
                </a:ext>
              </a:extLst>
            </p:cNvPr>
            <p:cNvSpPr/>
            <p:nvPr/>
          </p:nvSpPr>
          <p:spPr>
            <a:xfrm>
              <a:off x="5651731"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0" name="Freeform 31">
              <a:extLst>
                <a:ext uri="{FF2B5EF4-FFF2-40B4-BE49-F238E27FC236}">
                  <a16:creationId xmlns:a16="http://schemas.microsoft.com/office/drawing/2014/main" id="{600774FD-C335-D1CC-D6C4-D1BCCB860266}"/>
                </a:ext>
              </a:extLst>
            </p:cNvPr>
            <p:cNvSpPr/>
            <p:nvPr/>
          </p:nvSpPr>
          <p:spPr>
            <a:xfrm>
              <a:off x="5637832"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1" name="Freeform 32">
              <a:extLst>
                <a:ext uri="{FF2B5EF4-FFF2-40B4-BE49-F238E27FC236}">
                  <a16:creationId xmlns:a16="http://schemas.microsoft.com/office/drawing/2014/main" id="{1B1E5D3D-1E2C-EFCA-F655-6B87C52BA390}"/>
                </a:ext>
              </a:extLst>
            </p:cNvPr>
            <p:cNvSpPr/>
            <p:nvPr/>
          </p:nvSpPr>
          <p:spPr>
            <a:xfrm>
              <a:off x="5598143"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2" name="Freeform 33">
              <a:extLst>
                <a:ext uri="{FF2B5EF4-FFF2-40B4-BE49-F238E27FC236}">
                  <a16:creationId xmlns:a16="http://schemas.microsoft.com/office/drawing/2014/main" id="{B9521E97-9D49-2F54-5A4C-AE6CE61FAFC4}"/>
                </a:ext>
              </a:extLst>
            </p:cNvPr>
            <p:cNvSpPr/>
            <p:nvPr/>
          </p:nvSpPr>
          <p:spPr>
            <a:xfrm>
              <a:off x="5581068"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3" name="Freeform 34">
              <a:extLst>
                <a:ext uri="{FF2B5EF4-FFF2-40B4-BE49-F238E27FC236}">
                  <a16:creationId xmlns:a16="http://schemas.microsoft.com/office/drawing/2014/main" id="{7E5FAEA0-BAA9-53B9-E747-131F95F0E74B}"/>
                </a:ext>
              </a:extLst>
            </p:cNvPr>
            <p:cNvSpPr/>
            <p:nvPr/>
          </p:nvSpPr>
          <p:spPr>
            <a:xfrm>
              <a:off x="5559582"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4" name="Freeform 35">
              <a:extLst>
                <a:ext uri="{FF2B5EF4-FFF2-40B4-BE49-F238E27FC236}">
                  <a16:creationId xmlns:a16="http://schemas.microsoft.com/office/drawing/2014/main" id="{1D833122-8F6B-511C-D070-07A583EDA670}"/>
                </a:ext>
              </a:extLst>
            </p:cNvPr>
            <p:cNvSpPr/>
            <p:nvPr/>
          </p:nvSpPr>
          <p:spPr>
            <a:xfrm>
              <a:off x="5542507"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5" name="Freeform 36">
              <a:extLst>
                <a:ext uri="{FF2B5EF4-FFF2-40B4-BE49-F238E27FC236}">
                  <a16:creationId xmlns:a16="http://schemas.microsoft.com/office/drawing/2014/main" id="{9786E3A9-027F-C511-AAC2-3769E63F2424}"/>
                </a:ext>
              </a:extLst>
            </p:cNvPr>
            <p:cNvSpPr/>
            <p:nvPr/>
          </p:nvSpPr>
          <p:spPr>
            <a:xfrm>
              <a:off x="5521074"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6" name="Freeform 37">
              <a:extLst>
                <a:ext uri="{FF2B5EF4-FFF2-40B4-BE49-F238E27FC236}">
                  <a16:creationId xmlns:a16="http://schemas.microsoft.com/office/drawing/2014/main" id="{566C83D4-ED53-37B9-6C7A-C12181DCAED5}"/>
                </a:ext>
              </a:extLst>
            </p:cNvPr>
            <p:cNvSpPr/>
            <p:nvPr/>
          </p:nvSpPr>
          <p:spPr>
            <a:xfrm>
              <a:off x="5503999" y="312559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7" name="Freeform 38">
              <a:extLst>
                <a:ext uri="{FF2B5EF4-FFF2-40B4-BE49-F238E27FC236}">
                  <a16:creationId xmlns:a16="http://schemas.microsoft.com/office/drawing/2014/main" id="{B8F2A7AD-9AFC-E3CB-5C6E-3AD9A30E0B48}"/>
                </a:ext>
              </a:extLst>
            </p:cNvPr>
            <p:cNvSpPr/>
            <p:nvPr/>
          </p:nvSpPr>
          <p:spPr>
            <a:xfrm>
              <a:off x="5422649" y="3114481"/>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8" name="Freeform 39">
              <a:extLst>
                <a:ext uri="{FF2B5EF4-FFF2-40B4-BE49-F238E27FC236}">
                  <a16:creationId xmlns:a16="http://schemas.microsoft.com/office/drawing/2014/main" id="{B01401E3-B3E1-4188-41FF-366A865CA3DD}"/>
                </a:ext>
              </a:extLst>
            </p:cNvPr>
            <p:cNvSpPr/>
            <p:nvPr/>
          </p:nvSpPr>
          <p:spPr>
            <a:xfrm>
              <a:off x="5405574" y="3114481"/>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9" name="Freeform 40">
              <a:extLst>
                <a:ext uri="{FF2B5EF4-FFF2-40B4-BE49-F238E27FC236}">
                  <a16:creationId xmlns:a16="http://schemas.microsoft.com/office/drawing/2014/main" id="{98D0AF63-192F-0A02-BA83-1380FD33C370}"/>
                </a:ext>
              </a:extLst>
            </p:cNvPr>
            <p:cNvSpPr/>
            <p:nvPr/>
          </p:nvSpPr>
          <p:spPr>
            <a:xfrm>
              <a:off x="5454398" y="312102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0" name="Freeform 41">
              <a:extLst>
                <a:ext uri="{FF2B5EF4-FFF2-40B4-BE49-F238E27FC236}">
                  <a16:creationId xmlns:a16="http://schemas.microsoft.com/office/drawing/2014/main" id="{74A87F48-994B-641A-CB52-38C2B7C7D1CD}"/>
                </a:ext>
              </a:extLst>
            </p:cNvPr>
            <p:cNvSpPr/>
            <p:nvPr/>
          </p:nvSpPr>
          <p:spPr>
            <a:xfrm>
              <a:off x="5442706" y="3114481"/>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1" name="Freeform 42">
              <a:extLst>
                <a:ext uri="{FF2B5EF4-FFF2-40B4-BE49-F238E27FC236}">
                  <a16:creationId xmlns:a16="http://schemas.microsoft.com/office/drawing/2014/main" id="{966F1C93-A898-677F-C735-00186DBC5091}"/>
                </a:ext>
              </a:extLst>
            </p:cNvPr>
            <p:cNvSpPr/>
            <p:nvPr/>
          </p:nvSpPr>
          <p:spPr>
            <a:xfrm>
              <a:off x="5369679" y="3103012"/>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2" name="Freeform 43">
              <a:extLst>
                <a:ext uri="{FF2B5EF4-FFF2-40B4-BE49-F238E27FC236}">
                  <a16:creationId xmlns:a16="http://schemas.microsoft.com/office/drawing/2014/main" id="{764102E8-5997-B5A6-042B-7E5242A90077}"/>
                </a:ext>
              </a:extLst>
            </p:cNvPr>
            <p:cNvSpPr/>
            <p:nvPr/>
          </p:nvSpPr>
          <p:spPr>
            <a:xfrm>
              <a:off x="5336302" y="3104600"/>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3" name="Freeform 44">
              <a:extLst>
                <a:ext uri="{FF2B5EF4-FFF2-40B4-BE49-F238E27FC236}">
                  <a16:creationId xmlns:a16="http://schemas.microsoft.com/office/drawing/2014/main" id="{A2AAEC50-0EEA-6798-64CB-28A655D4AAF6}"/>
                </a:ext>
              </a:extLst>
            </p:cNvPr>
            <p:cNvSpPr/>
            <p:nvPr/>
          </p:nvSpPr>
          <p:spPr>
            <a:xfrm>
              <a:off x="5295135" y="3104600"/>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4" name="Freeform 45">
              <a:extLst>
                <a:ext uri="{FF2B5EF4-FFF2-40B4-BE49-F238E27FC236}">
                  <a16:creationId xmlns:a16="http://schemas.microsoft.com/office/drawing/2014/main" id="{79A8383C-D0B7-2E90-FEBD-C8B9CBD4CC30}"/>
                </a:ext>
              </a:extLst>
            </p:cNvPr>
            <p:cNvSpPr/>
            <p:nvPr/>
          </p:nvSpPr>
          <p:spPr>
            <a:xfrm>
              <a:off x="5237984" y="3102462"/>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5" name="Freeform 46">
              <a:extLst>
                <a:ext uri="{FF2B5EF4-FFF2-40B4-BE49-F238E27FC236}">
                  <a16:creationId xmlns:a16="http://schemas.microsoft.com/office/drawing/2014/main" id="{14CFABB5-4026-AACB-5615-44EF9BE5DEBF}"/>
                </a:ext>
              </a:extLst>
            </p:cNvPr>
            <p:cNvSpPr/>
            <p:nvPr/>
          </p:nvSpPr>
          <p:spPr>
            <a:xfrm>
              <a:off x="5219727" y="3100388"/>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6" name="Freeform 47">
              <a:extLst>
                <a:ext uri="{FF2B5EF4-FFF2-40B4-BE49-F238E27FC236}">
                  <a16:creationId xmlns:a16="http://schemas.microsoft.com/office/drawing/2014/main" id="{1456EED7-1395-7F48-770A-C37F56889ECC}"/>
                </a:ext>
              </a:extLst>
            </p:cNvPr>
            <p:cNvSpPr/>
            <p:nvPr/>
          </p:nvSpPr>
          <p:spPr>
            <a:xfrm>
              <a:off x="5201470" y="3097213"/>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7" name="Freeform 48">
              <a:extLst>
                <a:ext uri="{FF2B5EF4-FFF2-40B4-BE49-F238E27FC236}">
                  <a16:creationId xmlns:a16="http://schemas.microsoft.com/office/drawing/2014/main" id="{30384CC9-9934-C362-B2F8-0BD02784F148}"/>
                </a:ext>
              </a:extLst>
            </p:cNvPr>
            <p:cNvSpPr/>
            <p:nvPr/>
          </p:nvSpPr>
          <p:spPr>
            <a:xfrm>
              <a:off x="5176837" y="309384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8" name="Freeform 49">
              <a:extLst>
                <a:ext uri="{FF2B5EF4-FFF2-40B4-BE49-F238E27FC236}">
                  <a16:creationId xmlns:a16="http://schemas.microsoft.com/office/drawing/2014/main" id="{0BE852E0-2D6C-824A-8291-75D09CF7A8EC}"/>
                </a:ext>
              </a:extLst>
            </p:cNvPr>
            <p:cNvSpPr/>
            <p:nvPr/>
          </p:nvSpPr>
          <p:spPr>
            <a:xfrm>
              <a:off x="5153819" y="3090668"/>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49" name="Freeform 50">
              <a:extLst>
                <a:ext uri="{FF2B5EF4-FFF2-40B4-BE49-F238E27FC236}">
                  <a16:creationId xmlns:a16="http://schemas.microsoft.com/office/drawing/2014/main" id="{C42A1761-15B3-596B-A851-0E13923661BA}"/>
                </a:ext>
              </a:extLst>
            </p:cNvPr>
            <p:cNvSpPr/>
            <p:nvPr/>
          </p:nvSpPr>
          <p:spPr>
            <a:xfrm>
              <a:off x="5132387" y="3093842"/>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0" name="Freeform 51">
              <a:extLst>
                <a:ext uri="{FF2B5EF4-FFF2-40B4-BE49-F238E27FC236}">
                  <a16:creationId xmlns:a16="http://schemas.microsoft.com/office/drawing/2014/main" id="{56B2A150-B73F-C3A9-40F6-CB06BACE9E3D}"/>
                </a:ext>
              </a:extLst>
            </p:cNvPr>
            <p:cNvSpPr/>
            <p:nvPr/>
          </p:nvSpPr>
          <p:spPr>
            <a:xfrm>
              <a:off x="5112949" y="308927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1" name="Freeform 52">
              <a:extLst>
                <a:ext uri="{FF2B5EF4-FFF2-40B4-BE49-F238E27FC236}">
                  <a16:creationId xmlns:a16="http://schemas.microsoft.com/office/drawing/2014/main" id="{08D62A6A-1149-C750-088E-0BAB18EA91CB}"/>
                </a:ext>
              </a:extLst>
            </p:cNvPr>
            <p:cNvSpPr/>
            <p:nvPr/>
          </p:nvSpPr>
          <p:spPr>
            <a:xfrm>
              <a:off x="5095874" y="308927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2" name="Freeform 53">
              <a:extLst>
                <a:ext uri="{FF2B5EF4-FFF2-40B4-BE49-F238E27FC236}">
                  <a16:creationId xmlns:a16="http://schemas.microsoft.com/office/drawing/2014/main" id="{32DE9D00-3A6F-6605-EA74-B547D8D272C5}"/>
                </a:ext>
              </a:extLst>
            </p:cNvPr>
            <p:cNvSpPr/>
            <p:nvPr/>
          </p:nvSpPr>
          <p:spPr>
            <a:xfrm>
              <a:off x="5056397" y="308927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3" name="Freeform 54">
              <a:extLst>
                <a:ext uri="{FF2B5EF4-FFF2-40B4-BE49-F238E27FC236}">
                  <a16:creationId xmlns:a16="http://schemas.microsoft.com/office/drawing/2014/main" id="{D1543A83-6EF0-C116-961B-C2D07454A9B9}"/>
                </a:ext>
              </a:extLst>
            </p:cNvPr>
            <p:cNvSpPr/>
            <p:nvPr/>
          </p:nvSpPr>
          <p:spPr>
            <a:xfrm>
              <a:off x="5034558" y="308927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4" name="Freeform 55">
              <a:extLst>
                <a:ext uri="{FF2B5EF4-FFF2-40B4-BE49-F238E27FC236}">
                  <a16:creationId xmlns:a16="http://schemas.microsoft.com/office/drawing/2014/main" id="{F6294A56-B739-04CD-F013-0EBB7B5495F9}"/>
                </a:ext>
              </a:extLst>
            </p:cNvPr>
            <p:cNvSpPr/>
            <p:nvPr/>
          </p:nvSpPr>
          <p:spPr>
            <a:xfrm>
              <a:off x="5010356" y="3084319"/>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5" name="Freeform 56">
              <a:extLst>
                <a:ext uri="{FF2B5EF4-FFF2-40B4-BE49-F238E27FC236}">
                  <a16:creationId xmlns:a16="http://schemas.microsoft.com/office/drawing/2014/main" id="{7A7590B1-D137-1A8E-4456-C3141C3CF5C0}"/>
                </a:ext>
              </a:extLst>
            </p:cNvPr>
            <p:cNvSpPr/>
            <p:nvPr/>
          </p:nvSpPr>
          <p:spPr>
            <a:xfrm>
              <a:off x="4993281" y="3084319"/>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6" name="Freeform 57">
              <a:extLst>
                <a:ext uri="{FF2B5EF4-FFF2-40B4-BE49-F238E27FC236}">
                  <a16:creationId xmlns:a16="http://schemas.microsoft.com/office/drawing/2014/main" id="{625B2DA3-C2EB-7F8C-455D-715EE9B5DFF8}"/>
                </a:ext>
              </a:extLst>
            </p:cNvPr>
            <p:cNvSpPr/>
            <p:nvPr/>
          </p:nvSpPr>
          <p:spPr>
            <a:xfrm>
              <a:off x="4933547" y="3084319"/>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7" name="Freeform 58">
              <a:extLst>
                <a:ext uri="{FF2B5EF4-FFF2-40B4-BE49-F238E27FC236}">
                  <a16:creationId xmlns:a16="http://schemas.microsoft.com/office/drawing/2014/main" id="{79988EAC-0803-C181-716E-D24A086D88D3}"/>
                </a:ext>
              </a:extLst>
            </p:cNvPr>
            <p:cNvSpPr/>
            <p:nvPr/>
          </p:nvSpPr>
          <p:spPr>
            <a:xfrm>
              <a:off x="4798610" y="3074795"/>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8" name="Freeform 59">
              <a:extLst>
                <a:ext uri="{FF2B5EF4-FFF2-40B4-BE49-F238E27FC236}">
                  <a16:creationId xmlns:a16="http://schemas.microsoft.com/office/drawing/2014/main" id="{8AE9CC82-8126-3FD7-283D-9BFD11263126}"/>
                </a:ext>
              </a:extLst>
            </p:cNvPr>
            <p:cNvSpPr/>
            <p:nvPr/>
          </p:nvSpPr>
          <p:spPr>
            <a:xfrm>
              <a:off x="4775187" y="3060312"/>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59" name="Freeform 60">
              <a:extLst>
                <a:ext uri="{FF2B5EF4-FFF2-40B4-BE49-F238E27FC236}">
                  <a16:creationId xmlns:a16="http://schemas.microsoft.com/office/drawing/2014/main" id="{6AFF20DC-1E12-7F32-738D-9FC9FB4A74A1}"/>
                </a:ext>
              </a:extLst>
            </p:cNvPr>
            <p:cNvSpPr/>
            <p:nvPr/>
          </p:nvSpPr>
          <p:spPr>
            <a:xfrm>
              <a:off x="4614838" y="3051825"/>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0" name="Freeform 61">
              <a:extLst>
                <a:ext uri="{FF2B5EF4-FFF2-40B4-BE49-F238E27FC236}">
                  <a16:creationId xmlns:a16="http://schemas.microsoft.com/office/drawing/2014/main" id="{B262938C-BF20-BDB6-2A41-A0621E118D0A}"/>
                </a:ext>
              </a:extLst>
            </p:cNvPr>
            <p:cNvSpPr/>
            <p:nvPr/>
          </p:nvSpPr>
          <p:spPr>
            <a:xfrm>
              <a:off x="3938562" y="294084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1" name="Freeform 62">
              <a:extLst>
                <a:ext uri="{FF2B5EF4-FFF2-40B4-BE49-F238E27FC236}">
                  <a16:creationId xmlns:a16="http://schemas.microsoft.com/office/drawing/2014/main" id="{84C4361B-10C6-8C93-9A03-182C9EE2E20B}"/>
                </a:ext>
              </a:extLst>
            </p:cNvPr>
            <p:cNvSpPr/>
            <p:nvPr/>
          </p:nvSpPr>
          <p:spPr>
            <a:xfrm>
              <a:off x="3650128" y="2908900"/>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2" name="Freeform 63">
              <a:extLst>
                <a:ext uri="{FF2B5EF4-FFF2-40B4-BE49-F238E27FC236}">
                  <a16:creationId xmlns:a16="http://schemas.microsoft.com/office/drawing/2014/main" id="{93E32482-82FC-D76C-601A-F2044D0BAEA3}"/>
                </a:ext>
              </a:extLst>
            </p:cNvPr>
            <p:cNvSpPr/>
            <p:nvPr/>
          </p:nvSpPr>
          <p:spPr>
            <a:xfrm>
              <a:off x="3560648" y="2892581"/>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3" name="Freeform 64">
              <a:extLst>
                <a:ext uri="{FF2B5EF4-FFF2-40B4-BE49-F238E27FC236}">
                  <a16:creationId xmlns:a16="http://schemas.microsoft.com/office/drawing/2014/main" id="{16A0A9D8-CF26-E41F-6AB6-87E2B39F589B}"/>
                </a:ext>
              </a:extLst>
            </p:cNvPr>
            <p:cNvSpPr/>
            <p:nvPr/>
          </p:nvSpPr>
          <p:spPr>
            <a:xfrm>
              <a:off x="3542391" y="2892581"/>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4" name="Freeform 65">
              <a:extLst>
                <a:ext uri="{FF2B5EF4-FFF2-40B4-BE49-F238E27FC236}">
                  <a16:creationId xmlns:a16="http://schemas.microsoft.com/office/drawing/2014/main" id="{66941680-D03C-346C-E418-F9CE331D39AD}"/>
                </a:ext>
              </a:extLst>
            </p:cNvPr>
            <p:cNvSpPr/>
            <p:nvPr/>
          </p:nvSpPr>
          <p:spPr>
            <a:xfrm>
              <a:off x="3445554" y="2833845"/>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5" name="Freeform 66">
              <a:extLst>
                <a:ext uri="{FF2B5EF4-FFF2-40B4-BE49-F238E27FC236}">
                  <a16:creationId xmlns:a16="http://schemas.microsoft.com/office/drawing/2014/main" id="{723D3027-C5DE-8F34-6720-DD162091C235}"/>
                </a:ext>
              </a:extLst>
            </p:cNvPr>
            <p:cNvSpPr/>
            <p:nvPr/>
          </p:nvSpPr>
          <p:spPr>
            <a:xfrm>
              <a:off x="3304266" y="2789236"/>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6" name="Freeform 67">
              <a:extLst>
                <a:ext uri="{FF2B5EF4-FFF2-40B4-BE49-F238E27FC236}">
                  <a16:creationId xmlns:a16="http://schemas.microsoft.com/office/drawing/2014/main" id="{693DA93E-C94B-5751-D848-416238241E99}"/>
                </a:ext>
              </a:extLst>
            </p:cNvPr>
            <p:cNvSpPr/>
            <p:nvPr/>
          </p:nvSpPr>
          <p:spPr>
            <a:xfrm>
              <a:off x="3261285" y="2762250"/>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7" name="Freeform 68">
              <a:extLst>
                <a:ext uri="{FF2B5EF4-FFF2-40B4-BE49-F238E27FC236}">
                  <a16:creationId xmlns:a16="http://schemas.microsoft.com/office/drawing/2014/main" id="{48E0AB05-199F-DEC6-010F-C58EAA97C2F9}"/>
                </a:ext>
              </a:extLst>
            </p:cNvPr>
            <p:cNvSpPr/>
            <p:nvPr/>
          </p:nvSpPr>
          <p:spPr>
            <a:xfrm>
              <a:off x="3196198" y="2742682"/>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8" name="Freeform 69">
              <a:extLst>
                <a:ext uri="{FF2B5EF4-FFF2-40B4-BE49-F238E27FC236}">
                  <a16:creationId xmlns:a16="http://schemas.microsoft.com/office/drawing/2014/main" id="{78C4AC4A-E643-CE82-1834-490D1927105F}"/>
                </a:ext>
              </a:extLst>
            </p:cNvPr>
            <p:cNvSpPr/>
            <p:nvPr/>
          </p:nvSpPr>
          <p:spPr>
            <a:xfrm>
              <a:off x="3174534" y="2736330"/>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69" name="Freeform 70">
              <a:extLst>
                <a:ext uri="{FF2B5EF4-FFF2-40B4-BE49-F238E27FC236}">
                  <a16:creationId xmlns:a16="http://schemas.microsoft.com/office/drawing/2014/main" id="{4A7D47FD-29C2-2026-5BDE-7E21BAF8E57B}"/>
                </a:ext>
              </a:extLst>
            </p:cNvPr>
            <p:cNvSpPr/>
            <p:nvPr/>
          </p:nvSpPr>
          <p:spPr>
            <a:xfrm>
              <a:off x="3035624" y="2714709"/>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0" name="Freeform 71">
              <a:extLst>
                <a:ext uri="{FF2B5EF4-FFF2-40B4-BE49-F238E27FC236}">
                  <a16:creationId xmlns:a16="http://schemas.microsoft.com/office/drawing/2014/main" id="{7B9B71EC-02A1-633B-ED43-CD1DC69508D5}"/>
                </a:ext>
              </a:extLst>
            </p:cNvPr>
            <p:cNvSpPr/>
            <p:nvPr/>
          </p:nvSpPr>
          <p:spPr>
            <a:xfrm>
              <a:off x="2986412" y="2704086"/>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1" name="Freeform 72">
              <a:extLst>
                <a:ext uri="{FF2B5EF4-FFF2-40B4-BE49-F238E27FC236}">
                  <a16:creationId xmlns:a16="http://schemas.microsoft.com/office/drawing/2014/main" id="{AF360C24-51C4-1D37-D458-1D1C3676007C}"/>
                </a:ext>
              </a:extLst>
            </p:cNvPr>
            <p:cNvSpPr/>
            <p:nvPr/>
          </p:nvSpPr>
          <p:spPr>
            <a:xfrm>
              <a:off x="2902275" y="2672336"/>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2" name="Freeform 73">
              <a:extLst>
                <a:ext uri="{FF2B5EF4-FFF2-40B4-BE49-F238E27FC236}">
                  <a16:creationId xmlns:a16="http://schemas.microsoft.com/office/drawing/2014/main" id="{A5E5BF04-9BD7-AA8B-E8B6-3267D13CE1D3}"/>
                </a:ext>
              </a:extLst>
            </p:cNvPr>
            <p:cNvSpPr/>
            <p:nvPr/>
          </p:nvSpPr>
          <p:spPr>
            <a:xfrm>
              <a:off x="2887194" y="2657561"/>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3" name="Freeform 74">
              <a:extLst>
                <a:ext uri="{FF2B5EF4-FFF2-40B4-BE49-F238E27FC236}">
                  <a16:creationId xmlns:a16="http://schemas.microsoft.com/office/drawing/2014/main" id="{C4898267-C290-DDD7-0F44-060763B5E5FA}"/>
                </a:ext>
              </a:extLst>
            </p:cNvPr>
            <p:cNvSpPr/>
            <p:nvPr/>
          </p:nvSpPr>
          <p:spPr>
            <a:xfrm>
              <a:off x="2806700" y="2637568"/>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4" name="Freeform 75">
              <a:extLst>
                <a:ext uri="{FF2B5EF4-FFF2-40B4-BE49-F238E27FC236}">
                  <a16:creationId xmlns:a16="http://schemas.microsoft.com/office/drawing/2014/main" id="{DA1FCC43-2AE3-D2F7-52E5-60C59B575465}"/>
                </a:ext>
              </a:extLst>
            </p:cNvPr>
            <p:cNvSpPr/>
            <p:nvPr/>
          </p:nvSpPr>
          <p:spPr>
            <a:xfrm>
              <a:off x="2738438" y="2605818"/>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5" name="Freeform 76">
              <a:extLst>
                <a:ext uri="{FF2B5EF4-FFF2-40B4-BE49-F238E27FC236}">
                  <a16:creationId xmlns:a16="http://schemas.microsoft.com/office/drawing/2014/main" id="{C3071113-3CB8-D9BC-ACDC-0160D58B62B5}"/>
                </a:ext>
              </a:extLst>
            </p:cNvPr>
            <p:cNvSpPr/>
            <p:nvPr/>
          </p:nvSpPr>
          <p:spPr>
            <a:xfrm>
              <a:off x="2535238" y="2499603"/>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6" name="Freeform 77">
              <a:extLst>
                <a:ext uri="{FF2B5EF4-FFF2-40B4-BE49-F238E27FC236}">
                  <a16:creationId xmlns:a16="http://schemas.microsoft.com/office/drawing/2014/main" id="{67B53514-5144-B185-D29F-014A329B8FFB}"/>
                </a:ext>
              </a:extLst>
            </p:cNvPr>
            <p:cNvSpPr/>
            <p:nvPr/>
          </p:nvSpPr>
          <p:spPr>
            <a:xfrm>
              <a:off x="2376488" y="242340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7" name="Freeform 78">
              <a:extLst>
                <a:ext uri="{FF2B5EF4-FFF2-40B4-BE49-F238E27FC236}">
                  <a16:creationId xmlns:a16="http://schemas.microsoft.com/office/drawing/2014/main" id="{C9926A42-BED6-E6E8-5B61-76F4D718622A}"/>
                </a:ext>
              </a:extLst>
            </p:cNvPr>
            <p:cNvSpPr/>
            <p:nvPr/>
          </p:nvSpPr>
          <p:spPr>
            <a:xfrm>
              <a:off x="2292351" y="2403969"/>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8" name="Freeform 79">
              <a:extLst>
                <a:ext uri="{FF2B5EF4-FFF2-40B4-BE49-F238E27FC236}">
                  <a16:creationId xmlns:a16="http://schemas.microsoft.com/office/drawing/2014/main" id="{ECBE7C40-2C3A-EE6B-04A6-592689442DF1}"/>
                </a:ext>
              </a:extLst>
            </p:cNvPr>
            <p:cNvSpPr/>
            <p:nvPr/>
          </p:nvSpPr>
          <p:spPr>
            <a:xfrm>
              <a:off x="2274094" y="239165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79" name="Freeform 80">
              <a:extLst>
                <a:ext uri="{FF2B5EF4-FFF2-40B4-BE49-F238E27FC236}">
                  <a16:creationId xmlns:a16="http://schemas.microsoft.com/office/drawing/2014/main" id="{0962FC9B-186F-01B3-D666-4CC2BA1C47F4}"/>
                </a:ext>
              </a:extLst>
            </p:cNvPr>
            <p:cNvSpPr/>
            <p:nvPr/>
          </p:nvSpPr>
          <p:spPr>
            <a:xfrm>
              <a:off x="2231231" y="2363958"/>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0" name="Freeform 81">
              <a:extLst>
                <a:ext uri="{FF2B5EF4-FFF2-40B4-BE49-F238E27FC236}">
                  <a16:creationId xmlns:a16="http://schemas.microsoft.com/office/drawing/2014/main" id="{942084F3-CB11-25E7-1DA2-A22CACA5809B}"/>
                </a:ext>
              </a:extLst>
            </p:cNvPr>
            <p:cNvSpPr/>
            <p:nvPr/>
          </p:nvSpPr>
          <p:spPr>
            <a:xfrm>
              <a:off x="2212974" y="2356019"/>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1" name="Freeform 82">
              <a:extLst>
                <a:ext uri="{FF2B5EF4-FFF2-40B4-BE49-F238E27FC236}">
                  <a16:creationId xmlns:a16="http://schemas.microsoft.com/office/drawing/2014/main" id="{27F46E4D-4DA3-5BB6-673A-B7BD182CC5E2}"/>
                </a:ext>
              </a:extLst>
            </p:cNvPr>
            <p:cNvSpPr/>
            <p:nvPr/>
          </p:nvSpPr>
          <p:spPr>
            <a:xfrm>
              <a:off x="2149475" y="228863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2" name="Freeform 83">
              <a:extLst>
                <a:ext uri="{FF2B5EF4-FFF2-40B4-BE49-F238E27FC236}">
                  <a16:creationId xmlns:a16="http://schemas.microsoft.com/office/drawing/2014/main" id="{4B4E96CB-E6F8-1DF3-13BB-E04642F3B0EB}"/>
                </a:ext>
              </a:extLst>
            </p:cNvPr>
            <p:cNvSpPr/>
            <p:nvPr/>
          </p:nvSpPr>
          <p:spPr>
            <a:xfrm>
              <a:off x="2134394" y="227593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3" name="Freeform 84">
              <a:extLst>
                <a:ext uri="{FF2B5EF4-FFF2-40B4-BE49-F238E27FC236}">
                  <a16:creationId xmlns:a16="http://schemas.microsoft.com/office/drawing/2014/main" id="{91DDD5DA-958D-6EF8-B945-12A3AC3AE730}"/>
                </a:ext>
              </a:extLst>
            </p:cNvPr>
            <p:cNvSpPr/>
            <p:nvPr/>
          </p:nvSpPr>
          <p:spPr>
            <a:xfrm>
              <a:off x="2107405" y="2262526"/>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4" name="Freeform 85">
              <a:extLst>
                <a:ext uri="{FF2B5EF4-FFF2-40B4-BE49-F238E27FC236}">
                  <a16:creationId xmlns:a16="http://schemas.microsoft.com/office/drawing/2014/main" id="{D25E4533-13E7-AA59-C6C2-1FF96EEEBA14}"/>
                </a:ext>
              </a:extLst>
            </p:cNvPr>
            <p:cNvSpPr/>
            <p:nvPr/>
          </p:nvSpPr>
          <p:spPr>
            <a:xfrm>
              <a:off x="2076449" y="2250831"/>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5" name="Freeform 86">
              <a:extLst>
                <a:ext uri="{FF2B5EF4-FFF2-40B4-BE49-F238E27FC236}">
                  <a16:creationId xmlns:a16="http://schemas.microsoft.com/office/drawing/2014/main" id="{B9FD1196-6A4E-A2A3-7AE0-5F41A243F6AC}"/>
                </a:ext>
              </a:extLst>
            </p:cNvPr>
            <p:cNvSpPr/>
            <p:nvPr/>
          </p:nvSpPr>
          <p:spPr>
            <a:xfrm>
              <a:off x="2022474" y="221243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6" name="Freeform 87">
              <a:extLst>
                <a:ext uri="{FF2B5EF4-FFF2-40B4-BE49-F238E27FC236}">
                  <a16:creationId xmlns:a16="http://schemas.microsoft.com/office/drawing/2014/main" id="{4228BEC3-8807-C910-7BD0-42F8DA8AFE57}"/>
                </a:ext>
              </a:extLst>
            </p:cNvPr>
            <p:cNvSpPr/>
            <p:nvPr/>
          </p:nvSpPr>
          <p:spPr>
            <a:xfrm>
              <a:off x="1922463" y="2163763"/>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7" name="Freeform 88">
              <a:extLst>
                <a:ext uri="{FF2B5EF4-FFF2-40B4-BE49-F238E27FC236}">
                  <a16:creationId xmlns:a16="http://schemas.microsoft.com/office/drawing/2014/main" id="{328695E6-9C7C-F819-9135-5E405FFB20FF}"/>
                </a:ext>
              </a:extLst>
            </p:cNvPr>
            <p:cNvSpPr/>
            <p:nvPr/>
          </p:nvSpPr>
          <p:spPr>
            <a:xfrm>
              <a:off x="1857377" y="2133601"/>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8" name="Freeform 89">
              <a:extLst>
                <a:ext uri="{FF2B5EF4-FFF2-40B4-BE49-F238E27FC236}">
                  <a16:creationId xmlns:a16="http://schemas.microsoft.com/office/drawing/2014/main" id="{2231CD5A-7B67-3BAA-69D7-F35BBB7F4219}"/>
                </a:ext>
              </a:extLst>
            </p:cNvPr>
            <p:cNvSpPr/>
            <p:nvPr/>
          </p:nvSpPr>
          <p:spPr>
            <a:xfrm>
              <a:off x="1847848" y="2132013"/>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89" name="Freeform 90">
              <a:extLst>
                <a:ext uri="{FF2B5EF4-FFF2-40B4-BE49-F238E27FC236}">
                  <a16:creationId xmlns:a16="http://schemas.microsoft.com/office/drawing/2014/main" id="{712231F0-D507-96CC-2508-56A2D7771804}"/>
                </a:ext>
              </a:extLst>
            </p:cNvPr>
            <p:cNvSpPr/>
            <p:nvPr/>
          </p:nvSpPr>
          <p:spPr>
            <a:xfrm>
              <a:off x="1770063" y="2099722"/>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0" name="Freeform 91">
              <a:extLst>
                <a:ext uri="{FF2B5EF4-FFF2-40B4-BE49-F238E27FC236}">
                  <a16:creationId xmlns:a16="http://schemas.microsoft.com/office/drawing/2014/main" id="{9E3850C1-7928-5443-B8D7-A64C445A9364}"/>
                </a:ext>
              </a:extLst>
            </p:cNvPr>
            <p:cNvSpPr/>
            <p:nvPr/>
          </p:nvSpPr>
          <p:spPr>
            <a:xfrm>
              <a:off x="1730374" y="2064154"/>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1" name="Freeform 92">
              <a:extLst>
                <a:ext uri="{FF2B5EF4-FFF2-40B4-BE49-F238E27FC236}">
                  <a16:creationId xmlns:a16="http://schemas.microsoft.com/office/drawing/2014/main" id="{B2FE6151-A578-8FC7-1098-3CA20C90CD92}"/>
                </a:ext>
              </a:extLst>
            </p:cNvPr>
            <p:cNvSpPr/>
            <p:nvPr/>
          </p:nvSpPr>
          <p:spPr>
            <a:xfrm>
              <a:off x="1712117" y="2049715"/>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2" name="Freeform 93">
              <a:extLst>
                <a:ext uri="{FF2B5EF4-FFF2-40B4-BE49-F238E27FC236}">
                  <a16:creationId xmlns:a16="http://schemas.microsoft.com/office/drawing/2014/main" id="{A30E73B7-9EFD-3ED0-41DA-D37F5D169B8A}"/>
                </a:ext>
              </a:extLst>
            </p:cNvPr>
            <p:cNvSpPr/>
            <p:nvPr/>
          </p:nvSpPr>
          <p:spPr>
            <a:xfrm>
              <a:off x="1693861" y="2038856"/>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3" name="Freeform 94">
              <a:extLst>
                <a:ext uri="{FF2B5EF4-FFF2-40B4-BE49-F238E27FC236}">
                  <a16:creationId xmlns:a16="http://schemas.microsoft.com/office/drawing/2014/main" id="{32F9BD61-6691-5923-A947-43A3B6F3E686}"/>
                </a:ext>
              </a:extLst>
            </p:cNvPr>
            <p:cNvSpPr/>
            <p:nvPr/>
          </p:nvSpPr>
          <p:spPr>
            <a:xfrm>
              <a:off x="1673220" y="2032000"/>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4" name="Freeform 95">
              <a:extLst>
                <a:ext uri="{FF2B5EF4-FFF2-40B4-BE49-F238E27FC236}">
                  <a16:creationId xmlns:a16="http://schemas.microsoft.com/office/drawing/2014/main" id="{83747804-90E7-93FB-F7BD-AF055F0C6085}"/>
                </a:ext>
              </a:extLst>
            </p:cNvPr>
            <p:cNvSpPr/>
            <p:nvPr/>
          </p:nvSpPr>
          <p:spPr>
            <a:xfrm>
              <a:off x="1643063" y="2017965"/>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5" name="Freeform 96">
              <a:extLst>
                <a:ext uri="{FF2B5EF4-FFF2-40B4-BE49-F238E27FC236}">
                  <a16:creationId xmlns:a16="http://schemas.microsoft.com/office/drawing/2014/main" id="{18B7DE42-F46F-6E65-8C57-2D9635658C17}"/>
                </a:ext>
              </a:extLst>
            </p:cNvPr>
            <p:cNvSpPr/>
            <p:nvPr/>
          </p:nvSpPr>
          <p:spPr>
            <a:xfrm>
              <a:off x="1621631" y="2013203"/>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6" name="Freeform 97">
              <a:extLst>
                <a:ext uri="{FF2B5EF4-FFF2-40B4-BE49-F238E27FC236}">
                  <a16:creationId xmlns:a16="http://schemas.microsoft.com/office/drawing/2014/main" id="{9B2DB60C-B844-B867-91E3-CB18D794B758}"/>
                </a:ext>
              </a:extLst>
            </p:cNvPr>
            <p:cNvSpPr/>
            <p:nvPr/>
          </p:nvSpPr>
          <p:spPr>
            <a:xfrm>
              <a:off x="1603374" y="2010569"/>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7" name="Freeform 98">
              <a:extLst>
                <a:ext uri="{FF2B5EF4-FFF2-40B4-BE49-F238E27FC236}">
                  <a16:creationId xmlns:a16="http://schemas.microsoft.com/office/drawing/2014/main" id="{04119041-9274-AAEF-1BE2-B3B32203F534}"/>
                </a:ext>
              </a:extLst>
            </p:cNvPr>
            <p:cNvSpPr/>
            <p:nvPr/>
          </p:nvSpPr>
          <p:spPr>
            <a:xfrm>
              <a:off x="1583986" y="2005519"/>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8" name="Freeform 99">
              <a:extLst>
                <a:ext uri="{FF2B5EF4-FFF2-40B4-BE49-F238E27FC236}">
                  <a16:creationId xmlns:a16="http://schemas.microsoft.com/office/drawing/2014/main" id="{5F747C88-6B98-A379-96FB-24D00406D8BF}"/>
                </a:ext>
              </a:extLst>
            </p:cNvPr>
            <p:cNvSpPr/>
            <p:nvPr/>
          </p:nvSpPr>
          <p:spPr>
            <a:xfrm>
              <a:off x="1564596" y="2002241"/>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99" name="Freeform 100">
              <a:extLst>
                <a:ext uri="{FF2B5EF4-FFF2-40B4-BE49-F238E27FC236}">
                  <a16:creationId xmlns:a16="http://schemas.microsoft.com/office/drawing/2014/main" id="{2A150B7B-2867-1270-1BB9-1FFBB401ED88}"/>
                </a:ext>
              </a:extLst>
            </p:cNvPr>
            <p:cNvSpPr/>
            <p:nvPr/>
          </p:nvSpPr>
          <p:spPr>
            <a:xfrm>
              <a:off x="1547473" y="2003425"/>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00" name="Freeform 101">
              <a:extLst>
                <a:ext uri="{FF2B5EF4-FFF2-40B4-BE49-F238E27FC236}">
                  <a16:creationId xmlns:a16="http://schemas.microsoft.com/office/drawing/2014/main" id="{41D278BA-278B-0B46-6CCE-65D896F2A109}"/>
                </a:ext>
              </a:extLst>
            </p:cNvPr>
            <p:cNvSpPr/>
            <p:nvPr/>
          </p:nvSpPr>
          <p:spPr>
            <a:xfrm>
              <a:off x="1536283" y="2000250"/>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01" name="Freeform 102">
              <a:extLst>
                <a:ext uri="{FF2B5EF4-FFF2-40B4-BE49-F238E27FC236}">
                  <a16:creationId xmlns:a16="http://schemas.microsoft.com/office/drawing/2014/main" id="{63FE7E29-AFD8-D5A6-6087-8C9B4CF44738}"/>
                </a:ext>
              </a:extLst>
            </p:cNvPr>
            <p:cNvSpPr/>
            <p:nvPr/>
          </p:nvSpPr>
          <p:spPr>
            <a:xfrm>
              <a:off x="1447383" y="1981453"/>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02" name="Freeform 103">
              <a:extLst>
                <a:ext uri="{FF2B5EF4-FFF2-40B4-BE49-F238E27FC236}">
                  <a16:creationId xmlns:a16="http://schemas.microsoft.com/office/drawing/2014/main" id="{E37AB5CC-3300-3696-4130-336BAC777F87}"/>
                </a:ext>
              </a:extLst>
            </p:cNvPr>
            <p:cNvSpPr/>
            <p:nvPr/>
          </p:nvSpPr>
          <p:spPr>
            <a:xfrm>
              <a:off x="1425950" y="1983583"/>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03" name="Freeform 104">
              <a:extLst>
                <a:ext uri="{FF2B5EF4-FFF2-40B4-BE49-F238E27FC236}">
                  <a16:creationId xmlns:a16="http://schemas.microsoft.com/office/drawing/2014/main" id="{2436B304-E967-695C-B6C7-2F6F05079999}"/>
                </a:ext>
              </a:extLst>
            </p:cNvPr>
            <p:cNvSpPr/>
            <p:nvPr/>
          </p:nvSpPr>
          <p:spPr>
            <a:xfrm>
              <a:off x="1406524" y="1981453"/>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04" name="Freeform 105">
              <a:extLst>
                <a:ext uri="{FF2B5EF4-FFF2-40B4-BE49-F238E27FC236}">
                  <a16:creationId xmlns:a16="http://schemas.microsoft.com/office/drawing/2014/main" id="{B3269AAA-C58F-ADD1-5FBA-00F7FC3AE7F9}"/>
                </a:ext>
              </a:extLst>
            </p:cNvPr>
            <p:cNvSpPr/>
            <p:nvPr/>
          </p:nvSpPr>
          <p:spPr>
            <a:xfrm>
              <a:off x="1385884" y="1975356"/>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05" name="Freeform 106">
              <a:extLst>
                <a:ext uri="{FF2B5EF4-FFF2-40B4-BE49-F238E27FC236}">
                  <a16:creationId xmlns:a16="http://schemas.microsoft.com/office/drawing/2014/main" id="{87279C7C-0109-659B-C285-363D9FFFC093}"/>
                </a:ext>
              </a:extLst>
            </p:cNvPr>
            <p:cNvSpPr/>
            <p:nvPr/>
          </p:nvSpPr>
          <p:spPr>
            <a:xfrm>
              <a:off x="1349371" y="1956306"/>
              <a:ext cx="36513" cy="63500"/>
            </a:xfrm>
            <a:custGeom>
              <a:avLst/>
              <a:gdLst>
                <a:gd name="connsiteX0" fmla="*/ 0 w 36513"/>
                <a:gd name="connsiteY0" fmla="*/ 63500 h 63500"/>
                <a:gd name="connsiteX1" fmla="*/ 36513 w 36513"/>
                <a:gd name="connsiteY1" fmla="*/ 0 h 63500"/>
              </a:gdLst>
              <a:ahLst/>
              <a:cxnLst>
                <a:cxn ang="0">
                  <a:pos x="connsiteX0" y="connsiteY0"/>
                </a:cxn>
                <a:cxn ang="0">
                  <a:pos x="connsiteX1" y="connsiteY1"/>
                </a:cxn>
              </a:cxnLst>
              <a:rect l="l" t="t" r="r" b="b"/>
              <a:pathLst>
                <a:path w="36513" h="63500">
                  <a:moveTo>
                    <a:pt x="0" y="63500"/>
                  </a:moveTo>
                  <a:lnTo>
                    <a:pt x="36513" y="0"/>
                  </a:ln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06" name="Freeform">
            <a:extLst>
              <a:ext uri="{FF2B5EF4-FFF2-40B4-BE49-F238E27FC236}">
                <a16:creationId xmlns:a16="http://schemas.microsoft.com/office/drawing/2014/main" id="{47570F4F-8F90-3572-ADBE-63CF1F379824}"/>
              </a:ext>
            </a:extLst>
          </p:cNvPr>
          <p:cNvGrpSpPr/>
          <p:nvPr/>
        </p:nvGrpSpPr>
        <p:grpSpPr>
          <a:xfrm>
            <a:off x="1769534" y="2711506"/>
            <a:ext cx="6457951" cy="1562100"/>
            <a:chOff x="1327150" y="2017713"/>
            <a:chExt cx="4843463" cy="1171575"/>
          </a:xfrm>
        </p:grpSpPr>
        <p:sp>
          <p:nvSpPr>
            <p:cNvPr id="107" name="Freeform 108">
              <a:extLst>
                <a:ext uri="{FF2B5EF4-FFF2-40B4-BE49-F238E27FC236}">
                  <a16:creationId xmlns:a16="http://schemas.microsoft.com/office/drawing/2014/main" id="{E3C7595A-0F39-5E23-3063-B580B16DEBD1}"/>
                </a:ext>
              </a:extLst>
            </p:cNvPr>
            <p:cNvSpPr/>
            <p:nvPr/>
          </p:nvSpPr>
          <p:spPr>
            <a:xfrm>
              <a:off x="4219575" y="3071813"/>
              <a:ext cx="1951038" cy="117475"/>
            </a:xfrm>
            <a:custGeom>
              <a:avLst/>
              <a:gdLst>
                <a:gd name="connsiteX0" fmla="*/ 1951038 w 1951038"/>
                <a:gd name="connsiteY0" fmla="*/ 117475 h 117475"/>
                <a:gd name="connsiteX1" fmla="*/ 1236663 w 1951038"/>
                <a:gd name="connsiteY1" fmla="*/ 117475 h 117475"/>
                <a:gd name="connsiteX2" fmla="*/ 1236663 w 1951038"/>
                <a:gd name="connsiteY2" fmla="*/ 106363 h 117475"/>
                <a:gd name="connsiteX3" fmla="*/ 1171575 w 1951038"/>
                <a:gd name="connsiteY3" fmla="*/ 106363 h 117475"/>
                <a:gd name="connsiteX4" fmla="*/ 1160462 w 1951038"/>
                <a:gd name="connsiteY4" fmla="*/ 95250 h 117475"/>
                <a:gd name="connsiteX5" fmla="*/ 1031875 w 1951038"/>
                <a:gd name="connsiteY5" fmla="*/ 95250 h 117475"/>
                <a:gd name="connsiteX6" fmla="*/ 1025525 w 1951038"/>
                <a:gd name="connsiteY6" fmla="*/ 88900 h 117475"/>
                <a:gd name="connsiteX7" fmla="*/ 985838 w 1951038"/>
                <a:gd name="connsiteY7" fmla="*/ 88900 h 117475"/>
                <a:gd name="connsiteX8" fmla="*/ 985838 w 1951038"/>
                <a:gd name="connsiteY8" fmla="*/ 82550 h 117475"/>
                <a:gd name="connsiteX9" fmla="*/ 862013 w 1951038"/>
                <a:gd name="connsiteY9" fmla="*/ 82550 h 117475"/>
                <a:gd name="connsiteX10" fmla="*/ 855663 w 1951038"/>
                <a:gd name="connsiteY10" fmla="*/ 76200 h 117475"/>
                <a:gd name="connsiteX11" fmla="*/ 695325 w 1951038"/>
                <a:gd name="connsiteY11" fmla="*/ 76200 h 117475"/>
                <a:gd name="connsiteX12" fmla="*/ 681038 w 1951038"/>
                <a:gd name="connsiteY12" fmla="*/ 61913 h 117475"/>
                <a:gd name="connsiteX13" fmla="*/ 558800 w 1951038"/>
                <a:gd name="connsiteY13" fmla="*/ 61913 h 117475"/>
                <a:gd name="connsiteX14" fmla="*/ 547688 w 1951038"/>
                <a:gd name="connsiteY14" fmla="*/ 50801 h 117475"/>
                <a:gd name="connsiteX15" fmla="*/ 519113 w 1951038"/>
                <a:gd name="connsiteY15" fmla="*/ 50801 h 117475"/>
                <a:gd name="connsiteX16" fmla="*/ 506413 w 1951038"/>
                <a:gd name="connsiteY16" fmla="*/ 38101 h 117475"/>
                <a:gd name="connsiteX17" fmla="*/ 476250 w 1951038"/>
                <a:gd name="connsiteY17" fmla="*/ 38101 h 117475"/>
                <a:gd name="connsiteX18" fmla="*/ 471487 w 1951038"/>
                <a:gd name="connsiteY18" fmla="*/ 33338 h 117475"/>
                <a:gd name="connsiteX19" fmla="*/ 360363 w 1951038"/>
                <a:gd name="connsiteY19" fmla="*/ 33338 h 117475"/>
                <a:gd name="connsiteX20" fmla="*/ 349250 w 1951038"/>
                <a:gd name="connsiteY20" fmla="*/ 26988 h 117475"/>
                <a:gd name="connsiteX21" fmla="*/ 293688 w 1951038"/>
                <a:gd name="connsiteY21" fmla="*/ 26988 h 117475"/>
                <a:gd name="connsiteX22" fmla="*/ 287338 w 1951038"/>
                <a:gd name="connsiteY22" fmla="*/ 20638 h 117475"/>
                <a:gd name="connsiteX23" fmla="*/ 244475 w 1951038"/>
                <a:gd name="connsiteY23" fmla="*/ 20638 h 117475"/>
                <a:gd name="connsiteX24" fmla="*/ 239713 w 1951038"/>
                <a:gd name="connsiteY24" fmla="*/ 15876 h 117475"/>
                <a:gd name="connsiteX25" fmla="*/ 168275 w 1951038"/>
                <a:gd name="connsiteY25" fmla="*/ 15876 h 117475"/>
                <a:gd name="connsiteX26" fmla="*/ 158749 w 1951038"/>
                <a:gd name="connsiteY26" fmla="*/ 6350 h 117475"/>
                <a:gd name="connsiteX27" fmla="*/ 77788 w 1951038"/>
                <a:gd name="connsiteY27" fmla="*/ 6350 h 117475"/>
                <a:gd name="connsiteX28" fmla="*/ 71438 w 1951038"/>
                <a:gd name="connsiteY28" fmla="*/ 0 h 117475"/>
                <a:gd name="connsiteX29" fmla="*/ 0 w 1951038"/>
                <a:gd name="connsiteY29" fmla="*/ 0 h 11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51038" h="117475">
                  <a:moveTo>
                    <a:pt x="1951038" y="117475"/>
                  </a:moveTo>
                  <a:lnTo>
                    <a:pt x="1236663" y="117475"/>
                  </a:lnTo>
                  <a:lnTo>
                    <a:pt x="1236663" y="106363"/>
                  </a:lnTo>
                  <a:lnTo>
                    <a:pt x="1171575" y="106363"/>
                  </a:lnTo>
                  <a:lnTo>
                    <a:pt x="1160462" y="95250"/>
                  </a:lnTo>
                  <a:lnTo>
                    <a:pt x="1031875" y="95250"/>
                  </a:lnTo>
                  <a:lnTo>
                    <a:pt x="1025525" y="88900"/>
                  </a:lnTo>
                  <a:lnTo>
                    <a:pt x="985838" y="88900"/>
                  </a:lnTo>
                  <a:lnTo>
                    <a:pt x="985838" y="82550"/>
                  </a:lnTo>
                  <a:lnTo>
                    <a:pt x="862013" y="82550"/>
                  </a:lnTo>
                  <a:lnTo>
                    <a:pt x="855663" y="76200"/>
                  </a:lnTo>
                  <a:lnTo>
                    <a:pt x="695325" y="76200"/>
                  </a:lnTo>
                  <a:lnTo>
                    <a:pt x="681038" y="61913"/>
                  </a:lnTo>
                  <a:lnTo>
                    <a:pt x="558800" y="61913"/>
                  </a:lnTo>
                  <a:lnTo>
                    <a:pt x="547688" y="50801"/>
                  </a:lnTo>
                  <a:lnTo>
                    <a:pt x="519113" y="50801"/>
                  </a:lnTo>
                  <a:lnTo>
                    <a:pt x="506413" y="38101"/>
                  </a:lnTo>
                  <a:lnTo>
                    <a:pt x="476250" y="38101"/>
                  </a:lnTo>
                  <a:lnTo>
                    <a:pt x="471487" y="33338"/>
                  </a:lnTo>
                  <a:lnTo>
                    <a:pt x="360363" y="33338"/>
                  </a:lnTo>
                  <a:lnTo>
                    <a:pt x="349250" y="26988"/>
                  </a:lnTo>
                  <a:lnTo>
                    <a:pt x="293688" y="26988"/>
                  </a:lnTo>
                  <a:lnTo>
                    <a:pt x="287338" y="20638"/>
                  </a:lnTo>
                  <a:lnTo>
                    <a:pt x="244475" y="20638"/>
                  </a:lnTo>
                  <a:lnTo>
                    <a:pt x="239713" y="15876"/>
                  </a:lnTo>
                  <a:lnTo>
                    <a:pt x="168275" y="15876"/>
                  </a:lnTo>
                  <a:lnTo>
                    <a:pt x="158749" y="6350"/>
                  </a:lnTo>
                  <a:lnTo>
                    <a:pt x="77788" y="6350"/>
                  </a:lnTo>
                  <a:lnTo>
                    <a:pt x="71438" y="0"/>
                  </a:lnTo>
                  <a:lnTo>
                    <a:pt x="0" y="0"/>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08" name="Freeform 109">
              <a:extLst>
                <a:ext uri="{FF2B5EF4-FFF2-40B4-BE49-F238E27FC236}">
                  <a16:creationId xmlns:a16="http://schemas.microsoft.com/office/drawing/2014/main" id="{A0B54DD0-7430-AC53-143C-577DA9C40CEF}"/>
                </a:ext>
              </a:extLst>
            </p:cNvPr>
            <p:cNvSpPr/>
            <p:nvPr/>
          </p:nvSpPr>
          <p:spPr>
            <a:xfrm>
              <a:off x="1516063" y="2063750"/>
              <a:ext cx="2654300" cy="1001713"/>
            </a:xfrm>
            <a:custGeom>
              <a:avLst/>
              <a:gdLst>
                <a:gd name="connsiteX0" fmla="*/ 0 w 2654300"/>
                <a:gd name="connsiteY0" fmla="*/ 4763 h 1001713"/>
                <a:gd name="connsiteX1" fmla="*/ 58737 w 2654300"/>
                <a:gd name="connsiteY1" fmla="*/ 0 h 1001713"/>
                <a:gd name="connsiteX2" fmla="*/ 73025 w 2654300"/>
                <a:gd name="connsiteY2" fmla="*/ 7938 h 1001713"/>
                <a:gd name="connsiteX3" fmla="*/ 103187 w 2654300"/>
                <a:gd name="connsiteY3" fmla="*/ 7938 h 1001713"/>
                <a:gd name="connsiteX4" fmla="*/ 125412 w 2654300"/>
                <a:gd name="connsiteY4" fmla="*/ 15875 h 1001713"/>
                <a:gd name="connsiteX5" fmla="*/ 138112 w 2654300"/>
                <a:gd name="connsiteY5" fmla="*/ 20638 h 1001713"/>
                <a:gd name="connsiteX6" fmla="*/ 147637 w 2654300"/>
                <a:gd name="connsiteY6" fmla="*/ 25400 h 1001713"/>
                <a:gd name="connsiteX7" fmla="*/ 165100 w 2654300"/>
                <a:gd name="connsiteY7" fmla="*/ 25400 h 1001713"/>
                <a:gd name="connsiteX8" fmla="*/ 179388 w 2654300"/>
                <a:gd name="connsiteY8" fmla="*/ 39688 h 1001713"/>
                <a:gd name="connsiteX9" fmla="*/ 193675 w 2654300"/>
                <a:gd name="connsiteY9" fmla="*/ 39688 h 1001713"/>
                <a:gd name="connsiteX10" fmla="*/ 193675 w 2654300"/>
                <a:gd name="connsiteY10" fmla="*/ 53975 h 1001713"/>
                <a:gd name="connsiteX11" fmla="*/ 207962 w 2654300"/>
                <a:gd name="connsiteY11" fmla="*/ 53975 h 1001713"/>
                <a:gd name="connsiteX12" fmla="*/ 227012 w 2654300"/>
                <a:gd name="connsiteY12" fmla="*/ 66675 h 1001713"/>
                <a:gd name="connsiteX13" fmla="*/ 227012 w 2654300"/>
                <a:gd name="connsiteY13" fmla="*/ 90488 h 1001713"/>
                <a:gd name="connsiteX14" fmla="*/ 257175 w 2654300"/>
                <a:gd name="connsiteY14" fmla="*/ 90488 h 1001713"/>
                <a:gd name="connsiteX15" fmla="*/ 257175 w 2654300"/>
                <a:gd name="connsiteY15" fmla="*/ 101600 h 1001713"/>
                <a:gd name="connsiteX16" fmla="*/ 288925 w 2654300"/>
                <a:gd name="connsiteY16" fmla="*/ 101600 h 1001713"/>
                <a:gd name="connsiteX17" fmla="*/ 296863 w 2654300"/>
                <a:gd name="connsiteY17" fmla="*/ 109538 h 1001713"/>
                <a:gd name="connsiteX18" fmla="*/ 311150 w 2654300"/>
                <a:gd name="connsiteY18" fmla="*/ 109538 h 1001713"/>
                <a:gd name="connsiteX19" fmla="*/ 319087 w 2654300"/>
                <a:gd name="connsiteY19" fmla="*/ 117475 h 1001713"/>
                <a:gd name="connsiteX20" fmla="*/ 334962 w 2654300"/>
                <a:gd name="connsiteY20" fmla="*/ 117475 h 1001713"/>
                <a:gd name="connsiteX21" fmla="*/ 334962 w 2654300"/>
                <a:gd name="connsiteY21" fmla="*/ 127000 h 1001713"/>
                <a:gd name="connsiteX22" fmla="*/ 371475 w 2654300"/>
                <a:gd name="connsiteY22" fmla="*/ 149225 h 1001713"/>
                <a:gd name="connsiteX23" fmla="*/ 379412 w 2654300"/>
                <a:gd name="connsiteY23" fmla="*/ 149225 h 1001713"/>
                <a:gd name="connsiteX24" fmla="*/ 392112 w 2654300"/>
                <a:gd name="connsiteY24" fmla="*/ 161925 h 1001713"/>
                <a:gd name="connsiteX25" fmla="*/ 417512 w 2654300"/>
                <a:gd name="connsiteY25" fmla="*/ 161925 h 1001713"/>
                <a:gd name="connsiteX26" fmla="*/ 431800 w 2654300"/>
                <a:gd name="connsiteY26" fmla="*/ 180975 h 1001713"/>
                <a:gd name="connsiteX27" fmla="*/ 446087 w 2654300"/>
                <a:gd name="connsiteY27" fmla="*/ 179388 h 1001713"/>
                <a:gd name="connsiteX28" fmla="*/ 452437 w 2654300"/>
                <a:gd name="connsiteY28" fmla="*/ 195263 h 1001713"/>
                <a:gd name="connsiteX29" fmla="*/ 474662 w 2654300"/>
                <a:gd name="connsiteY29" fmla="*/ 193675 h 1001713"/>
                <a:gd name="connsiteX30" fmla="*/ 487362 w 2654300"/>
                <a:gd name="connsiteY30" fmla="*/ 201613 h 1001713"/>
                <a:gd name="connsiteX31" fmla="*/ 511175 w 2654300"/>
                <a:gd name="connsiteY31" fmla="*/ 201613 h 1001713"/>
                <a:gd name="connsiteX32" fmla="*/ 519112 w 2654300"/>
                <a:gd name="connsiteY32" fmla="*/ 222250 h 1001713"/>
                <a:gd name="connsiteX33" fmla="*/ 528637 w 2654300"/>
                <a:gd name="connsiteY33" fmla="*/ 222250 h 1001713"/>
                <a:gd name="connsiteX34" fmla="*/ 534987 w 2654300"/>
                <a:gd name="connsiteY34" fmla="*/ 230188 h 1001713"/>
                <a:gd name="connsiteX35" fmla="*/ 544512 w 2654300"/>
                <a:gd name="connsiteY35" fmla="*/ 230188 h 1001713"/>
                <a:gd name="connsiteX36" fmla="*/ 558800 w 2654300"/>
                <a:gd name="connsiteY36" fmla="*/ 242888 h 1001713"/>
                <a:gd name="connsiteX37" fmla="*/ 592137 w 2654300"/>
                <a:gd name="connsiteY37" fmla="*/ 247650 h 1001713"/>
                <a:gd name="connsiteX38" fmla="*/ 596900 w 2654300"/>
                <a:gd name="connsiteY38" fmla="*/ 261938 h 1001713"/>
                <a:gd name="connsiteX39" fmla="*/ 612775 w 2654300"/>
                <a:gd name="connsiteY39" fmla="*/ 261938 h 1001713"/>
                <a:gd name="connsiteX40" fmla="*/ 614362 w 2654300"/>
                <a:gd name="connsiteY40" fmla="*/ 273050 h 1001713"/>
                <a:gd name="connsiteX41" fmla="*/ 630237 w 2654300"/>
                <a:gd name="connsiteY41" fmla="*/ 276225 h 1001713"/>
                <a:gd name="connsiteX42" fmla="*/ 638175 w 2654300"/>
                <a:gd name="connsiteY42" fmla="*/ 276225 h 1001713"/>
                <a:gd name="connsiteX43" fmla="*/ 646112 w 2654300"/>
                <a:gd name="connsiteY43" fmla="*/ 295275 h 1001713"/>
                <a:gd name="connsiteX44" fmla="*/ 668337 w 2654300"/>
                <a:gd name="connsiteY44" fmla="*/ 296863 h 1001713"/>
                <a:gd name="connsiteX45" fmla="*/ 682625 w 2654300"/>
                <a:gd name="connsiteY45" fmla="*/ 319088 h 1001713"/>
                <a:gd name="connsiteX46" fmla="*/ 690562 w 2654300"/>
                <a:gd name="connsiteY46" fmla="*/ 330200 h 1001713"/>
                <a:gd name="connsiteX47" fmla="*/ 693737 w 2654300"/>
                <a:gd name="connsiteY47" fmla="*/ 339725 h 1001713"/>
                <a:gd name="connsiteX48" fmla="*/ 695325 w 2654300"/>
                <a:gd name="connsiteY48" fmla="*/ 344488 h 1001713"/>
                <a:gd name="connsiteX49" fmla="*/ 696912 w 2654300"/>
                <a:gd name="connsiteY49" fmla="*/ 350838 h 1001713"/>
                <a:gd name="connsiteX50" fmla="*/ 706437 w 2654300"/>
                <a:gd name="connsiteY50" fmla="*/ 355600 h 1001713"/>
                <a:gd name="connsiteX51" fmla="*/ 715962 w 2654300"/>
                <a:gd name="connsiteY51" fmla="*/ 365125 h 1001713"/>
                <a:gd name="connsiteX52" fmla="*/ 719137 w 2654300"/>
                <a:gd name="connsiteY52" fmla="*/ 369888 h 1001713"/>
                <a:gd name="connsiteX53" fmla="*/ 723900 w 2654300"/>
                <a:gd name="connsiteY53" fmla="*/ 371475 h 1001713"/>
                <a:gd name="connsiteX54" fmla="*/ 735012 w 2654300"/>
                <a:gd name="connsiteY54" fmla="*/ 381000 h 1001713"/>
                <a:gd name="connsiteX55" fmla="*/ 773112 w 2654300"/>
                <a:gd name="connsiteY55" fmla="*/ 388938 h 1001713"/>
                <a:gd name="connsiteX56" fmla="*/ 782637 w 2654300"/>
                <a:gd name="connsiteY56" fmla="*/ 392113 h 1001713"/>
                <a:gd name="connsiteX57" fmla="*/ 787400 w 2654300"/>
                <a:gd name="connsiteY57" fmla="*/ 393700 h 1001713"/>
                <a:gd name="connsiteX58" fmla="*/ 793750 w 2654300"/>
                <a:gd name="connsiteY58" fmla="*/ 395288 h 1001713"/>
                <a:gd name="connsiteX59" fmla="*/ 803275 w 2654300"/>
                <a:gd name="connsiteY59" fmla="*/ 398463 h 1001713"/>
                <a:gd name="connsiteX60" fmla="*/ 808037 w 2654300"/>
                <a:gd name="connsiteY60" fmla="*/ 401638 h 1001713"/>
                <a:gd name="connsiteX61" fmla="*/ 812800 w 2654300"/>
                <a:gd name="connsiteY61" fmla="*/ 403225 h 1001713"/>
                <a:gd name="connsiteX62" fmla="*/ 828675 w 2654300"/>
                <a:gd name="connsiteY62" fmla="*/ 406400 h 1001713"/>
                <a:gd name="connsiteX63" fmla="*/ 839787 w 2654300"/>
                <a:gd name="connsiteY63" fmla="*/ 409575 h 1001713"/>
                <a:gd name="connsiteX64" fmla="*/ 852487 w 2654300"/>
                <a:gd name="connsiteY64" fmla="*/ 422275 h 1001713"/>
                <a:gd name="connsiteX65" fmla="*/ 874712 w 2654300"/>
                <a:gd name="connsiteY65" fmla="*/ 422275 h 1001713"/>
                <a:gd name="connsiteX66" fmla="*/ 917575 w 2654300"/>
                <a:gd name="connsiteY66" fmla="*/ 454025 h 1001713"/>
                <a:gd name="connsiteX67" fmla="*/ 930275 w 2654300"/>
                <a:gd name="connsiteY67" fmla="*/ 454025 h 1001713"/>
                <a:gd name="connsiteX68" fmla="*/ 1009650 w 2654300"/>
                <a:gd name="connsiteY68" fmla="*/ 495300 h 1001713"/>
                <a:gd name="connsiteX69" fmla="*/ 1022350 w 2654300"/>
                <a:gd name="connsiteY69" fmla="*/ 496888 h 1001713"/>
                <a:gd name="connsiteX70" fmla="*/ 1042987 w 2654300"/>
                <a:gd name="connsiteY70" fmla="*/ 496888 h 1001713"/>
                <a:gd name="connsiteX71" fmla="*/ 1047750 w 2654300"/>
                <a:gd name="connsiteY71" fmla="*/ 514350 h 1001713"/>
                <a:gd name="connsiteX72" fmla="*/ 1062037 w 2654300"/>
                <a:gd name="connsiteY72" fmla="*/ 512763 h 1001713"/>
                <a:gd name="connsiteX73" fmla="*/ 1093787 w 2654300"/>
                <a:gd name="connsiteY73" fmla="*/ 534988 h 1001713"/>
                <a:gd name="connsiteX74" fmla="*/ 1109662 w 2654300"/>
                <a:gd name="connsiteY74" fmla="*/ 531813 h 1001713"/>
                <a:gd name="connsiteX75" fmla="*/ 1114425 w 2654300"/>
                <a:gd name="connsiteY75" fmla="*/ 542925 h 1001713"/>
                <a:gd name="connsiteX76" fmla="*/ 1141412 w 2654300"/>
                <a:gd name="connsiteY76" fmla="*/ 544513 h 1001713"/>
                <a:gd name="connsiteX77" fmla="*/ 1149350 w 2654300"/>
                <a:gd name="connsiteY77" fmla="*/ 558800 h 1001713"/>
                <a:gd name="connsiteX78" fmla="*/ 1162050 w 2654300"/>
                <a:gd name="connsiteY78" fmla="*/ 555625 h 1001713"/>
                <a:gd name="connsiteX79" fmla="*/ 1181100 w 2654300"/>
                <a:gd name="connsiteY79" fmla="*/ 576263 h 1001713"/>
                <a:gd name="connsiteX80" fmla="*/ 1198562 w 2654300"/>
                <a:gd name="connsiteY80" fmla="*/ 573088 h 1001713"/>
                <a:gd name="connsiteX81" fmla="*/ 1225550 w 2654300"/>
                <a:gd name="connsiteY81" fmla="*/ 596900 h 1001713"/>
                <a:gd name="connsiteX82" fmla="*/ 1227137 w 2654300"/>
                <a:gd name="connsiteY82" fmla="*/ 608013 h 1001713"/>
                <a:gd name="connsiteX83" fmla="*/ 1252537 w 2654300"/>
                <a:gd name="connsiteY83" fmla="*/ 606425 h 1001713"/>
                <a:gd name="connsiteX84" fmla="*/ 1254125 w 2654300"/>
                <a:gd name="connsiteY84" fmla="*/ 617538 h 1001713"/>
                <a:gd name="connsiteX85" fmla="*/ 1268412 w 2654300"/>
                <a:gd name="connsiteY85" fmla="*/ 617538 h 1001713"/>
                <a:gd name="connsiteX86" fmla="*/ 1276350 w 2654300"/>
                <a:gd name="connsiteY86" fmla="*/ 635000 h 1001713"/>
                <a:gd name="connsiteX87" fmla="*/ 1293812 w 2654300"/>
                <a:gd name="connsiteY87" fmla="*/ 635000 h 1001713"/>
                <a:gd name="connsiteX88" fmla="*/ 1303337 w 2654300"/>
                <a:gd name="connsiteY88" fmla="*/ 644525 h 1001713"/>
                <a:gd name="connsiteX89" fmla="*/ 1333500 w 2654300"/>
                <a:gd name="connsiteY89" fmla="*/ 644525 h 1001713"/>
                <a:gd name="connsiteX90" fmla="*/ 1346200 w 2654300"/>
                <a:gd name="connsiteY90" fmla="*/ 658813 h 1001713"/>
                <a:gd name="connsiteX91" fmla="*/ 1381125 w 2654300"/>
                <a:gd name="connsiteY91" fmla="*/ 661988 h 1001713"/>
                <a:gd name="connsiteX92" fmla="*/ 1385887 w 2654300"/>
                <a:gd name="connsiteY92" fmla="*/ 669925 h 1001713"/>
                <a:gd name="connsiteX93" fmla="*/ 1401762 w 2654300"/>
                <a:gd name="connsiteY93" fmla="*/ 666750 h 1001713"/>
                <a:gd name="connsiteX94" fmla="*/ 1430337 w 2654300"/>
                <a:gd name="connsiteY94" fmla="*/ 682625 h 1001713"/>
                <a:gd name="connsiteX95" fmla="*/ 1441450 w 2654300"/>
                <a:gd name="connsiteY95" fmla="*/ 682625 h 1001713"/>
                <a:gd name="connsiteX96" fmla="*/ 1443037 w 2654300"/>
                <a:gd name="connsiteY96" fmla="*/ 690563 h 1001713"/>
                <a:gd name="connsiteX97" fmla="*/ 1476375 w 2654300"/>
                <a:gd name="connsiteY97" fmla="*/ 692150 h 1001713"/>
                <a:gd name="connsiteX98" fmla="*/ 1476375 w 2654300"/>
                <a:gd name="connsiteY98" fmla="*/ 700088 h 1001713"/>
                <a:gd name="connsiteX99" fmla="*/ 1522412 w 2654300"/>
                <a:gd name="connsiteY99" fmla="*/ 701675 h 1001713"/>
                <a:gd name="connsiteX100" fmla="*/ 1522412 w 2654300"/>
                <a:gd name="connsiteY100" fmla="*/ 709613 h 1001713"/>
                <a:gd name="connsiteX101" fmla="*/ 1560512 w 2654300"/>
                <a:gd name="connsiteY101" fmla="*/ 711200 h 1001713"/>
                <a:gd name="connsiteX102" fmla="*/ 1570037 w 2654300"/>
                <a:gd name="connsiteY102" fmla="*/ 720725 h 1001713"/>
                <a:gd name="connsiteX103" fmla="*/ 1604962 w 2654300"/>
                <a:gd name="connsiteY103" fmla="*/ 720725 h 1001713"/>
                <a:gd name="connsiteX104" fmla="*/ 1611312 w 2654300"/>
                <a:gd name="connsiteY104" fmla="*/ 728663 h 1001713"/>
                <a:gd name="connsiteX105" fmla="*/ 1643062 w 2654300"/>
                <a:gd name="connsiteY105" fmla="*/ 727075 h 1001713"/>
                <a:gd name="connsiteX106" fmla="*/ 1649412 w 2654300"/>
                <a:gd name="connsiteY106" fmla="*/ 736600 h 1001713"/>
                <a:gd name="connsiteX107" fmla="*/ 1685925 w 2654300"/>
                <a:gd name="connsiteY107" fmla="*/ 738188 h 1001713"/>
                <a:gd name="connsiteX108" fmla="*/ 1720850 w 2654300"/>
                <a:gd name="connsiteY108" fmla="*/ 755650 h 1001713"/>
                <a:gd name="connsiteX109" fmla="*/ 1754187 w 2654300"/>
                <a:gd name="connsiteY109" fmla="*/ 754063 h 1001713"/>
                <a:gd name="connsiteX110" fmla="*/ 1768475 w 2654300"/>
                <a:gd name="connsiteY110" fmla="*/ 763588 h 1001713"/>
                <a:gd name="connsiteX111" fmla="*/ 1778000 w 2654300"/>
                <a:gd name="connsiteY111" fmla="*/ 768350 h 1001713"/>
                <a:gd name="connsiteX112" fmla="*/ 1779587 w 2654300"/>
                <a:gd name="connsiteY112" fmla="*/ 781050 h 1001713"/>
                <a:gd name="connsiteX113" fmla="*/ 1806575 w 2654300"/>
                <a:gd name="connsiteY113" fmla="*/ 788988 h 1001713"/>
                <a:gd name="connsiteX114" fmla="*/ 1863725 w 2654300"/>
                <a:gd name="connsiteY114" fmla="*/ 788988 h 1001713"/>
                <a:gd name="connsiteX115" fmla="*/ 1878012 w 2654300"/>
                <a:gd name="connsiteY115" fmla="*/ 804863 h 1001713"/>
                <a:gd name="connsiteX116" fmla="*/ 1893887 w 2654300"/>
                <a:gd name="connsiteY116" fmla="*/ 819150 h 1001713"/>
                <a:gd name="connsiteX117" fmla="*/ 1901825 w 2654300"/>
                <a:gd name="connsiteY117" fmla="*/ 820738 h 1001713"/>
                <a:gd name="connsiteX118" fmla="*/ 1906587 w 2654300"/>
                <a:gd name="connsiteY118" fmla="*/ 822325 h 1001713"/>
                <a:gd name="connsiteX119" fmla="*/ 1911350 w 2654300"/>
                <a:gd name="connsiteY119" fmla="*/ 825500 h 1001713"/>
                <a:gd name="connsiteX120" fmla="*/ 1916112 w 2654300"/>
                <a:gd name="connsiteY120" fmla="*/ 830263 h 1001713"/>
                <a:gd name="connsiteX121" fmla="*/ 1920875 w 2654300"/>
                <a:gd name="connsiteY121" fmla="*/ 830263 h 1001713"/>
                <a:gd name="connsiteX122" fmla="*/ 1939925 w 2654300"/>
                <a:gd name="connsiteY122" fmla="*/ 831850 h 1001713"/>
                <a:gd name="connsiteX123" fmla="*/ 1957387 w 2654300"/>
                <a:gd name="connsiteY123" fmla="*/ 847725 h 1001713"/>
                <a:gd name="connsiteX124" fmla="*/ 1968500 w 2654300"/>
                <a:gd name="connsiteY124" fmla="*/ 857250 h 1001713"/>
                <a:gd name="connsiteX125" fmla="*/ 1978025 w 2654300"/>
                <a:gd name="connsiteY125" fmla="*/ 863600 h 1001713"/>
                <a:gd name="connsiteX126" fmla="*/ 1990725 w 2654300"/>
                <a:gd name="connsiteY126" fmla="*/ 866775 h 1001713"/>
                <a:gd name="connsiteX127" fmla="*/ 2001837 w 2654300"/>
                <a:gd name="connsiteY127" fmla="*/ 874713 h 1001713"/>
                <a:gd name="connsiteX128" fmla="*/ 2011362 w 2654300"/>
                <a:gd name="connsiteY128" fmla="*/ 877888 h 1001713"/>
                <a:gd name="connsiteX129" fmla="*/ 2019300 w 2654300"/>
                <a:gd name="connsiteY129" fmla="*/ 882650 h 1001713"/>
                <a:gd name="connsiteX130" fmla="*/ 2081212 w 2654300"/>
                <a:gd name="connsiteY130" fmla="*/ 885825 h 1001713"/>
                <a:gd name="connsiteX131" fmla="*/ 2092325 w 2654300"/>
                <a:gd name="connsiteY131" fmla="*/ 896938 h 1001713"/>
                <a:gd name="connsiteX132" fmla="*/ 2106612 w 2654300"/>
                <a:gd name="connsiteY132" fmla="*/ 896938 h 1001713"/>
                <a:gd name="connsiteX133" fmla="*/ 2122487 w 2654300"/>
                <a:gd name="connsiteY133" fmla="*/ 903288 h 1001713"/>
                <a:gd name="connsiteX134" fmla="*/ 2159000 w 2654300"/>
                <a:gd name="connsiteY134" fmla="*/ 900113 h 1001713"/>
                <a:gd name="connsiteX135" fmla="*/ 2187575 w 2654300"/>
                <a:gd name="connsiteY135" fmla="*/ 915988 h 1001713"/>
                <a:gd name="connsiteX136" fmla="*/ 2228850 w 2654300"/>
                <a:gd name="connsiteY136" fmla="*/ 917575 h 1001713"/>
                <a:gd name="connsiteX137" fmla="*/ 2239962 w 2654300"/>
                <a:gd name="connsiteY137" fmla="*/ 920750 h 1001713"/>
                <a:gd name="connsiteX138" fmla="*/ 2298700 w 2654300"/>
                <a:gd name="connsiteY138" fmla="*/ 920750 h 1001713"/>
                <a:gd name="connsiteX139" fmla="*/ 2303462 w 2654300"/>
                <a:gd name="connsiteY139" fmla="*/ 928688 h 1001713"/>
                <a:gd name="connsiteX140" fmla="*/ 2359025 w 2654300"/>
                <a:gd name="connsiteY140" fmla="*/ 931863 h 1001713"/>
                <a:gd name="connsiteX141" fmla="*/ 2365375 w 2654300"/>
                <a:gd name="connsiteY141" fmla="*/ 936625 h 1001713"/>
                <a:gd name="connsiteX142" fmla="*/ 2443162 w 2654300"/>
                <a:gd name="connsiteY142" fmla="*/ 938213 h 1001713"/>
                <a:gd name="connsiteX143" fmla="*/ 2468562 w 2654300"/>
                <a:gd name="connsiteY143" fmla="*/ 939800 h 1001713"/>
                <a:gd name="connsiteX144" fmla="*/ 2481262 w 2654300"/>
                <a:gd name="connsiteY144" fmla="*/ 946150 h 1001713"/>
                <a:gd name="connsiteX145" fmla="*/ 2486025 w 2654300"/>
                <a:gd name="connsiteY145" fmla="*/ 949325 h 1001713"/>
                <a:gd name="connsiteX146" fmla="*/ 2498725 w 2654300"/>
                <a:gd name="connsiteY146" fmla="*/ 952500 h 1001713"/>
                <a:gd name="connsiteX147" fmla="*/ 2509837 w 2654300"/>
                <a:gd name="connsiteY147" fmla="*/ 957263 h 1001713"/>
                <a:gd name="connsiteX148" fmla="*/ 2516187 w 2654300"/>
                <a:gd name="connsiteY148" fmla="*/ 958850 h 1001713"/>
                <a:gd name="connsiteX149" fmla="*/ 2520950 w 2654300"/>
                <a:gd name="connsiteY149" fmla="*/ 960438 h 1001713"/>
                <a:gd name="connsiteX150" fmla="*/ 2535237 w 2654300"/>
                <a:gd name="connsiteY150" fmla="*/ 973138 h 1001713"/>
                <a:gd name="connsiteX151" fmla="*/ 2541587 w 2654300"/>
                <a:gd name="connsiteY151" fmla="*/ 977900 h 1001713"/>
                <a:gd name="connsiteX152" fmla="*/ 2549525 w 2654300"/>
                <a:gd name="connsiteY152" fmla="*/ 981075 h 1001713"/>
                <a:gd name="connsiteX153" fmla="*/ 2555875 w 2654300"/>
                <a:gd name="connsiteY153" fmla="*/ 989013 h 1001713"/>
                <a:gd name="connsiteX154" fmla="*/ 2562225 w 2654300"/>
                <a:gd name="connsiteY154" fmla="*/ 990600 h 1001713"/>
                <a:gd name="connsiteX155" fmla="*/ 2636837 w 2654300"/>
                <a:gd name="connsiteY155" fmla="*/ 990600 h 1001713"/>
                <a:gd name="connsiteX156" fmla="*/ 2654300 w 2654300"/>
                <a:gd name="connsiteY156" fmla="*/ 1001713 h 100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654300" h="1001713">
                  <a:moveTo>
                    <a:pt x="0" y="4763"/>
                  </a:moveTo>
                  <a:lnTo>
                    <a:pt x="58737" y="0"/>
                  </a:lnTo>
                  <a:lnTo>
                    <a:pt x="73025" y="7938"/>
                  </a:lnTo>
                  <a:lnTo>
                    <a:pt x="103187" y="7938"/>
                  </a:lnTo>
                  <a:lnTo>
                    <a:pt x="125412" y="15875"/>
                  </a:lnTo>
                  <a:cubicBezTo>
                    <a:pt x="129645" y="17463"/>
                    <a:pt x="133823" y="19208"/>
                    <a:pt x="138112" y="20638"/>
                  </a:cubicBezTo>
                  <a:cubicBezTo>
                    <a:pt x="146890" y="23564"/>
                    <a:pt x="142250" y="20013"/>
                    <a:pt x="147637" y="25400"/>
                  </a:cubicBezTo>
                  <a:lnTo>
                    <a:pt x="165100" y="25400"/>
                  </a:lnTo>
                  <a:lnTo>
                    <a:pt x="179388" y="39688"/>
                  </a:lnTo>
                  <a:lnTo>
                    <a:pt x="193675" y="39688"/>
                  </a:lnTo>
                  <a:lnTo>
                    <a:pt x="193675" y="53975"/>
                  </a:lnTo>
                  <a:lnTo>
                    <a:pt x="207962" y="53975"/>
                  </a:lnTo>
                  <a:lnTo>
                    <a:pt x="227012" y="66675"/>
                  </a:lnTo>
                  <a:lnTo>
                    <a:pt x="227012" y="90488"/>
                  </a:lnTo>
                  <a:lnTo>
                    <a:pt x="257175" y="90488"/>
                  </a:lnTo>
                  <a:lnTo>
                    <a:pt x="257175" y="101600"/>
                  </a:lnTo>
                  <a:lnTo>
                    <a:pt x="288925" y="101600"/>
                  </a:lnTo>
                  <a:lnTo>
                    <a:pt x="296863" y="109538"/>
                  </a:lnTo>
                  <a:lnTo>
                    <a:pt x="311150" y="109538"/>
                  </a:lnTo>
                  <a:lnTo>
                    <a:pt x="319087" y="117475"/>
                  </a:lnTo>
                  <a:lnTo>
                    <a:pt x="334962" y="117475"/>
                  </a:lnTo>
                  <a:lnTo>
                    <a:pt x="334962" y="127000"/>
                  </a:lnTo>
                  <a:lnTo>
                    <a:pt x="371475" y="149225"/>
                  </a:lnTo>
                  <a:lnTo>
                    <a:pt x="379412" y="149225"/>
                  </a:lnTo>
                  <a:lnTo>
                    <a:pt x="392112" y="161925"/>
                  </a:lnTo>
                  <a:lnTo>
                    <a:pt x="417512" y="161925"/>
                  </a:lnTo>
                  <a:lnTo>
                    <a:pt x="431800" y="180975"/>
                  </a:lnTo>
                  <a:lnTo>
                    <a:pt x="446087" y="179388"/>
                  </a:lnTo>
                  <a:lnTo>
                    <a:pt x="452437" y="195263"/>
                  </a:lnTo>
                  <a:lnTo>
                    <a:pt x="474662" y="193675"/>
                  </a:lnTo>
                  <a:lnTo>
                    <a:pt x="487362" y="201613"/>
                  </a:lnTo>
                  <a:lnTo>
                    <a:pt x="511175" y="201613"/>
                  </a:lnTo>
                  <a:lnTo>
                    <a:pt x="519112" y="222250"/>
                  </a:lnTo>
                  <a:lnTo>
                    <a:pt x="528637" y="222250"/>
                  </a:lnTo>
                  <a:lnTo>
                    <a:pt x="534987" y="230188"/>
                  </a:lnTo>
                  <a:lnTo>
                    <a:pt x="544512" y="230188"/>
                  </a:lnTo>
                  <a:lnTo>
                    <a:pt x="558800" y="242888"/>
                  </a:lnTo>
                  <a:lnTo>
                    <a:pt x="592137" y="247650"/>
                  </a:lnTo>
                  <a:lnTo>
                    <a:pt x="596900" y="261938"/>
                  </a:lnTo>
                  <a:lnTo>
                    <a:pt x="612775" y="261938"/>
                  </a:lnTo>
                  <a:lnTo>
                    <a:pt x="614362" y="273050"/>
                  </a:lnTo>
                  <a:lnTo>
                    <a:pt x="630237" y="276225"/>
                  </a:lnTo>
                  <a:lnTo>
                    <a:pt x="638175" y="276225"/>
                  </a:lnTo>
                  <a:lnTo>
                    <a:pt x="646112" y="295275"/>
                  </a:lnTo>
                  <a:lnTo>
                    <a:pt x="668337" y="296863"/>
                  </a:lnTo>
                  <a:lnTo>
                    <a:pt x="682625" y="319088"/>
                  </a:lnTo>
                  <a:cubicBezTo>
                    <a:pt x="685271" y="322792"/>
                    <a:pt x="688404" y="326192"/>
                    <a:pt x="690562" y="330200"/>
                  </a:cubicBezTo>
                  <a:cubicBezTo>
                    <a:pt x="692149" y="333147"/>
                    <a:pt x="692679" y="336550"/>
                    <a:pt x="693737" y="339725"/>
                  </a:cubicBezTo>
                  <a:cubicBezTo>
                    <a:pt x="694266" y="341313"/>
                    <a:pt x="694919" y="342864"/>
                    <a:pt x="695325" y="344488"/>
                  </a:cubicBezTo>
                  <a:cubicBezTo>
                    <a:pt x="695854" y="346605"/>
                    <a:pt x="695702" y="349023"/>
                    <a:pt x="696912" y="350838"/>
                  </a:cubicBezTo>
                  <a:cubicBezTo>
                    <a:pt x="698671" y="353476"/>
                    <a:pt x="703720" y="354695"/>
                    <a:pt x="706437" y="355600"/>
                  </a:cubicBezTo>
                  <a:cubicBezTo>
                    <a:pt x="709612" y="358775"/>
                    <a:pt x="713472" y="361389"/>
                    <a:pt x="715962" y="365125"/>
                  </a:cubicBezTo>
                  <a:cubicBezTo>
                    <a:pt x="717020" y="366713"/>
                    <a:pt x="717647" y="368696"/>
                    <a:pt x="719137" y="369888"/>
                  </a:cubicBezTo>
                  <a:cubicBezTo>
                    <a:pt x="720444" y="370933"/>
                    <a:pt x="722312" y="370946"/>
                    <a:pt x="723900" y="371475"/>
                  </a:cubicBezTo>
                  <a:cubicBezTo>
                    <a:pt x="734836" y="378766"/>
                    <a:pt x="721534" y="369448"/>
                    <a:pt x="735012" y="381000"/>
                  </a:cubicBezTo>
                  <a:cubicBezTo>
                    <a:pt x="745265" y="389788"/>
                    <a:pt x="761081" y="388136"/>
                    <a:pt x="773112" y="388938"/>
                  </a:cubicBezTo>
                  <a:lnTo>
                    <a:pt x="782637" y="392113"/>
                  </a:lnTo>
                  <a:cubicBezTo>
                    <a:pt x="784225" y="392642"/>
                    <a:pt x="785777" y="393294"/>
                    <a:pt x="787400" y="393700"/>
                  </a:cubicBezTo>
                  <a:cubicBezTo>
                    <a:pt x="789517" y="394229"/>
                    <a:pt x="791660" y="394661"/>
                    <a:pt x="793750" y="395288"/>
                  </a:cubicBezTo>
                  <a:cubicBezTo>
                    <a:pt x="796956" y="396250"/>
                    <a:pt x="800490" y="396606"/>
                    <a:pt x="803275" y="398463"/>
                  </a:cubicBezTo>
                  <a:cubicBezTo>
                    <a:pt x="804862" y="399521"/>
                    <a:pt x="806331" y="400785"/>
                    <a:pt x="808037" y="401638"/>
                  </a:cubicBezTo>
                  <a:cubicBezTo>
                    <a:pt x="809534" y="402386"/>
                    <a:pt x="811191" y="402765"/>
                    <a:pt x="812800" y="403225"/>
                  </a:cubicBezTo>
                  <a:cubicBezTo>
                    <a:pt x="819439" y="405122"/>
                    <a:pt x="821178" y="405151"/>
                    <a:pt x="828675" y="406400"/>
                  </a:cubicBezTo>
                  <a:cubicBezTo>
                    <a:pt x="838702" y="409742"/>
                    <a:pt x="834853" y="409575"/>
                    <a:pt x="839787" y="409575"/>
                  </a:cubicBezTo>
                  <a:lnTo>
                    <a:pt x="852487" y="422275"/>
                  </a:lnTo>
                  <a:lnTo>
                    <a:pt x="874712" y="422275"/>
                  </a:lnTo>
                  <a:lnTo>
                    <a:pt x="917575" y="454025"/>
                  </a:lnTo>
                  <a:lnTo>
                    <a:pt x="930275" y="454025"/>
                  </a:lnTo>
                  <a:lnTo>
                    <a:pt x="1009650" y="495300"/>
                  </a:lnTo>
                  <a:lnTo>
                    <a:pt x="1022350" y="496888"/>
                  </a:lnTo>
                  <a:lnTo>
                    <a:pt x="1042987" y="496888"/>
                  </a:lnTo>
                  <a:lnTo>
                    <a:pt x="1047750" y="514350"/>
                  </a:lnTo>
                  <a:lnTo>
                    <a:pt x="1062037" y="512763"/>
                  </a:lnTo>
                  <a:lnTo>
                    <a:pt x="1093787" y="534988"/>
                  </a:lnTo>
                  <a:lnTo>
                    <a:pt x="1109662" y="531813"/>
                  </a:lnTo>
                  <a:lnTo>
                    <a:pt x="1114425" y="542925"/>
                  </a:lnTo>
                  <a:lnTo>
                    <a:pt x="1141412" y="544513"/>
                  </a:lnTo>
                  <a:lnTo>
                    <a:pt x="1149350" y="558800"/>
                  </a:lnTo>
                  <a:lnTo>
                    <a:pt x="1162050" y="555625"/>
                  </a:lnTo>
                  <a:lnTo>
                    <a:pt x="1181100" y="576263"/>
                  </a:lnTo>
                  <a:lnTo>
                    <a:pt x="1198562" y="573088"/>
                  </a:lnTo>
                  <a:lnTo>
                    <a:pt x="1225550" y="596900"/>
                  </a:lnTo>
                  <a:lnTo>
                    <a:pt x="1227137" y="608013"/>
                  </a:lnTo>
                  <a:lnTo>
                    <a:pt x="1252537" y="606425"/>
                  </a:lnTo>
                  <a:lnTo>
                    <a:pt x="1254125" y="617538"/>
                  </a:lnTo>
                  <a:lnTo>
                    <a:pt x="1268412" y="617538"/>
                  </a:lnTo>
                  <a:lnTo>
                    <a:pt x="1276350" y="635000"/>
                  </a:lnTo>
                  <a:lnTo>
                    <a:pt x="1293812" y="635000"/>
                  </a:lnTo>
                  <a:lnTo>
                    <a:pt x="1303337" y="644525"/>
                  </a:lnTo>
                  <a:lnTo>
                    <a:pt x="1333500" y="644525"/>
                  </a:lnTo>
                  <a:lnTo>
                    <a:pt x="1346200" y="658813"/>
                  </a:lnTo>
                  <a:lnTo>
                    <a:pt x="1381125" y="661988"/>
                  </a:lnTo>
                  <a:lnTo>
                    <a:pt x="1385887" y="669925"/>
                  </a:lnTo>
                  <a:lnTo>
                    <a:pt x="1401762" y="666750"/>
                  </a:lnTo>
                  <a:lnTo>
                    <a:pt x="1430337" y="682625"/>
                  </a:lnTo>
                  <a:lnTo>
                    <a:pt x="1441450" y="682625"/>
                  </a:lnTo>
                  <a:lnTo>
                    <a:pt x="1443037" y="690563"/>
                  </a:lnTo>
                  <a:lnTo>
                    <a:pt x="1476375" y="692150"/>
                  </a:lnTo>
                  <a:lnTo>
                    <a:pt x="1476375" y="700088"/>
                  </a:lnTo>
                  <a:lnTo>
                    <a:pt x="1522412" y="701675"/>
                  </a:lnTo>
                  <a:lnTo>
                    <a:pt x="1522412" y="709613"/>
                  </a:lnTo>
                  <a:lnTo>
                    <a:pt x="1560512" y="711200"/>
                  </a:lnTo>
                  <a:lnTo>
                    <a:pt x="1570037" y="720725"/>
                  </a:lnTo>
                  <a:lnTo>
                    <a:pt x="1604962" y="720725"/>
                  </a:lnTo>
                  <a:lnTo>
                    <a:pt x="1611312" y="728663"/>
                  </a:lnTo>
                  <a:lnTo>
                    <a:pt x="1643062" y="727075"/>
                  </a:lnTo>
                  <a:lnTo>
                    <a:pt x="1649412" y="736600"/>
                  </a:lnTo>
                  <a:lnTo>
                    <a:pt x="1685925" y="738188"/>
                  </a:lnTo>
                  <a:lnTo>
                    <a:pt x="1720850" y="755650"/>
                  </a:lnTo>
                  <a:lnTo>
                    <a:pt x="1754187" y="754063"/>
                  </a:lnTo>
                  <a:lnTo>
                    <a:pt x="1768475" y="763588"/>
                  </a:lnTo>
                  <a:lnTo>
                    <a:pt x="1778000" y="768350"/>
                  </a:lnTo>
                  <a:lnTo>
                    <a:pt x="1779587" y="781050"/>
                  </a:lnTo>
                  <a:lnTo>
                    <a:pt x="1806575" y="788988"/>
                  </a:lnTo>
                  <a:lnTo>
                    <a:pt x="1863725" y="788988"/>
                  </a:lnTo>
                  <a:lnTo>
                    <a:pt x="1878012" y="804863"/>
                  </a:lnTo>
                  <a:cubicBezTo>
                    <a:pt x="1878784" y="805634"/>
                    <a:pt x="1889024" y="817326"/>
                    <a:pt x="1893887" y="819150"/>
                  </a:cubicBezTo>
                  <a:cubicBezTo>
                    <a:pt x="1896414" y="820098"/>
                    <a:pt x="1899207" y="820084"/>
                    <a:pt x="1901825" y="820738"/>
                  </a:cubicBezTo>
                  <a:cubicBezTo>
                    <a:pt x="1903448" y="821144"/>
                    <a:pt x="1905000" y="821796"/>
                    <a:pt x="1906587" y="822325"/>
                  </a:cubicBezTo>
                  <a:cubicBezTo>
                    <a:pt x="1908175" y="823383"/>
                    <a:pt x="1909884" y="824278"/>
                    <a:pt x="1911350" y="825500"/>
                  </a:cubicBezTo>
                  <a:cubicBezTo>
                    <a:pt x="1913075" y="826937"/>
                    <a:pt x="1914104" y="829259"/>
                    <a:pt x="1916112" y="830263"/>
                  </a:cubicBezTo>
                  <a:cubicBezTo>
                    <a:pt x="1917532" y="830973"/>
                    <a:pt x="1919287" y="830263"/>
                    <a:pt x="1920875" y="830263"/>
                  </a:cubicBezTo>
                  <a:lnTo>
                    <a:pt x="1939925" y="831850"/>
                  </a:lnTo>
                  <a:lnTo>
                    <a:pt x="1957387" y="847725"/>
                  </a:lnTo>
                  <a:cubicBezTo>
                    <a:pt x="1961091" y="850900"/>
                    <a:pt x="1964874" y="853986"/>
                    <a:pt x="1968500" y="857250"/>
                  </a:cubicBezTo>
                  <a:cubicBezTo>
                    <a:pt x="1974503" y="862653"/>
                    <a:pt x="1971089" y="861709"/>
                    <a:pt x="1978025" y="863600"/>
                  </a:cubicBezTo>
                  <a:cubicBezTo>
                    <a:pt x="1982235" y="864748"/>
                    <a:pt x="1990725" y="866775"/>
                    <a:pt x="1990725" y="866775"/>
                  </a:cubicBezTo>
                  <a:cubicBezTo>
                    <a:pt x="1995839" y="871890"/>
                    <a:pt x="1994871" y="871927"/>
                    <a:pt x="2001837" y="874713"/>
                  </a:cubicBezTo>
                  <a:cubicBezTo>
                    <a:pt x="2004944" y="875956"/>
                    <a:pt x="2008577" y="876032"/>
                    <a:pt x="2011362" y="877888"/>
                  </a:cubicBezTo>
                  <a:cubicBezTo>
                    <a:pt x="2017109" y="881719"/>
                    <a:pt x="2014418" y="880210"/>
                    <a:pt x="2019300" y="882650"/>
                  </a:cubicBezTo>
                  <a:lnTo>
                    <a:pt x="2081212" y="885825"/>
                  </a:lnTo>
                  <a:lnTo>
                    <a:pt x="2092325" y="896938"/>
                  </a:lnTo>
                  <a:lnTo>
                    <a:pt x="2106612" y="896938"/>
                  </a:lnTo>
                  <a:lnTo>
                    <a:pt x="2122487" y="903288"/>
                  </a:lnTo>
                  <a:lnTo>
                    <a:pt x="2159000" y="900113"/>
                  </a:lnTo>
                  <a:lnTo>
                    <a:pt x="2187575" y="915988"/>
                  </a:lnTo>
                  <a:lnTo>
                    <a:pt x="2228850" y="917575"/>
                  </a:lnTo>
                  <a:lnTo>
                    <a:pt x="2239962" y="920750"/>
                  </a:lnTo>
                  <a:lnTo>
                    <a:pt x="2298700" y="920750"/>
                  </a:lnTo>
                  <a:lnTo>
                    <a:pt x="2303462" y="928688"/>
                  </a:lnTo>
                  <a:lnTo>
                    <a:pt x="2359025" y="931863"/>
                  </a:lnTo>
                  <a:lnTo>
                    <a:pt x="2365375" y="936625"/>
                  </a:lnTo>
                  <a:lnTo>
                    <a:pt x="2443162" y="938213"/>
                  </a:lnTo>
                  <a:lnTo>
                    <a:pt x="2468562" y="939800"/>
                  </a:lnTo>
                  <a:cubicBezTo>
                    <a:pt x="2472795" y="941917"/>
                    <a:pt x="2477107" y="943884"/>
                    <a:pt x="2481262" y="946150"/>
                  </a:cubicBezTo>
                  <a:cubicBezTo>
                    <a:pt x="2482937" y="947064"/>
                    <a:pt x="2484232" y="948673"/>
                    <a:pt x="2486025" y="949325"/>
                  </a:cubicBezTo>
                  <a:cubicBezTo>
                    <a:pt x="2490126" y="950816"/>
                    <a:pt x="2494714" y="950781"/>
                    <a:pt x="2498725" y="952500"/>
                  </a:cubicBezTo>
                  <a:cubicBezTo>
                    <a:pt x="2502429" y="954088"/>
                    <a:pt x="2506050" y="955886"/>
                    <a:pt x="2509837" y="957263"/>
                  </a:cubicBezTo>
                  <a:cubicBezTo>
                    <a:pt x="2511887" y="958009"/>
                    <a:pt x="2514089" y="958251"/>
                    <a:pt x="2516187" y="958850"/>
                  </a:cubicBezTo>
                  <a:cubicBezTo>
                    <a:pt x="2517796" y="959310"/>
                    <a:pt x="2519362" y="959909"/>
                    <a:pt x="2520950" y="960438"/>
                  </a:cubicBezTo>
                  <a:cubicBezTo>
                    <a:pt x="2535151" y="974639"/>
                    <a:pt x="2525325" y="966058"/>
                    <a:pt x="2535237" y="973138"/>
                  </a:cubicBezTo>
                  <a:cubicBezTo>
                    <a:pt x="2537390" y="974676"/>
                    <a:pt x="2539274" y="976615"/>
                    <a:pt x="2541587" y="977900"/>
                  </a:cubicBezTo>
                  <a:cubicBezTo>
                    <a:pt x="2544078" y="979284"/>
                    <a:pt x="2546879" y="980017"/>
                    <a:pt x="2549525" y="981075"/>
                  </a:cubicBezTo>
                  <a:cubicBezTo>
                    <a:pt x="2551642" y="983721"/>
                    <a:pt x="2553164" y="986980"/>
                    <a:pt x="2555875" y="989013"/>
                  </a:cubicBezTo>
                  <a:cubicBezTo>
                    <a:pt x="2557620" y="990322"/>
                    <a:pt x="2596092" y="990071"/>
                    <a:pt x="2562225" y="990600"/>
                  </a:cubicBezTo>
                  <a:lnTo>
                    <a:pt x="2636837" y="990600"/>
                  </a:lnTo>
                  <a:lnTo>
                    <a:pt x="2654300" y="1001713"/>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09" name="Freeform 110">
              <a:extLst>
                <a:ext uri="{FF2B5EF4-FFF2-40B4-BE49-F238E27FC236}">
                  <a16:creationId xmlns:a16="http://schemas.microsoft.com/office/drawing/2014/main" id="{E83D553F-7B11-634D-EB40-BBB07CEF49C8}"/>
                </a:ext>
              </a:extLst>
            </p:cNvPr>
            <p:cNvSpPr/>
            <p:nvPr/>
          </p:nvSpPr>
          <p:spPr>
            <a:xfrm>
              <a:off x="1327150" y="2017713"/>
              <a:ext cx="195263" cy="49212"/>
            </a:xfrm>
            <a:custGeom>
              <a:avLst/>
              <a:gdLst>
                <a:gd name="connsiteX0" fmla="*/ 0 w 195263"/>
                <a:gd name="connsiteY0" fmla="*/ 0 h 49212"/>
                <a:gd name="connsiteX1" fmla="*/ 0 w 195263"/>
                <a:gd name="connsiteY1" fmla="*/ 0 h 49212"/>
                <a:gd name="connsiteX2" fmla="*/ 25400 w 195263"/>
                <a:gd name="connsiteY2" fmla="*/ 4762 h 49212"/>
                <a:gd name="connsiteX3" fmla="*/ 34925 w 195263"/>
                <a:gd name="connsiteY3" fmla="*/ 6350 h 49212"/>
                <a:gd name="connsiteX4" fmla="*/ 39688 w 195263"/>
                <a:gd name="connsiteY4" fmla="*/ 7937 h 49212"/>
                <a:gd name="connsiteX5" fmla="*/ 50800 w 195263"/>
                <a:gd name="connsiteY5" fmla="*/ 12700 h 49212"/>
                <a:gd name="connsiteX6" fmla="*/ 60325 w 195263"/>
                <a:gd name="connsiteY6" fmla="*/ 19050 h 49212"/>
                <a:gd name="connsiteX7" fmla="*/ 82550 w 195263"/>
                <a:gd name="connsiteY7" fmla="*/ 22225 h 49212"/>
                <a:gd name="connsiteX8" fmla="*/ 95250 w 195263"/>
                <a:gd name="connsiteY8" fmla="*/ 23812 h 49212"/>
                <a:gd name="connsiteX9" fmla="*/ 123825 w 195263"/>
                <a:gd name="connsiteY9" fmla="*/ 26987 h 49212"/>
                <a:gd name="connsiteX10" fmla="*/ 136525 w 195263"/>
                <a:gd name="connsiteY10" fmla="*/ 30162 h 49212"/>
                <a:gd name="connsiteX11" fmla="*/ 141288 w 195263"/>
                <a:gd name="connsiteY11" fmla="*/ 33337 h 49212"/>
                <a:gd name="connsiteX12" fmla="*/ 174625 w 195263"/>
                <a:gd name="connsiteY12" fmla="*/ 39687 h 49212"/>
                <a:gd name="connsiteX13" fmla="*/ 179388 w 195263"/>
                <a:gd name="connsiteY13" fmla="*/ 42862 h 49212"/>
                <a:gd name="connsiteX14" fmla="*/ 184150 w 195263"/>
                <a:gd name="connsiteY14" fmla="*/ 47625 h 49212"/>
                <a:gd name="connsiteX15" fmla="*/ 195263 w 195263"/>
                <a:gd name="connsiteY15" fmla="*/ 49212 h 4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63" h="49212">
                  <a:moveTo>
                    <a:pt x="0" y="0"/>
                  </a:moveTo>
                  <a:lnTo>
                    <a:pt x="0" y="0"/>
                  </a:lnTo>
                  <a:cubicBezTo>
                    <a:pt x="39481" y="3588"/>
                    <a:pt x="2686" y="-1434"/>
                    <a:pt x="25400" y="4762"/>
                  </a:cubicBezTo>
                  <a:cubicBezTo>
                    <a:pt x="28505" y="5609"/>
                    <a:pt x="31783" y="5652"/>
                    <a:pt x="34925" y="6350"/>
                  </a:cubicBezTo>
                  <a:cubicBezTo>
                    <a:pt x="36559" y="6713"/>
                    <a:pt x="38100" y="7408"/>
                    <a:pt x="39688" y="7937"/>
                  </a:cubicBezTo>
                  <a:cubicBezTo>
                    <a:pt x="57017" y="19491"/>
                    <a:pt x="30303" y="2451"/>
                    <a:pt x="50800" y="12700"/>
                  </a:cubicBezTo>
                  <a:cubicBezTo>
                    <a:pt x="54213" y="14407"/>
                    <a:pt x="56705" y="17844"/>
                    <a:pt x="60325" y="19050"/>
                  </a:cubicBezTo>
                  <a:cubicBezTo>
                    <a:pt x="70977" y="22599"/>
                    <a:pt x="62219" y="20085"/>
                    <a:pt x="82550" y="22225"/>
                  </a:cubicBezTo>
                  <a:cubicBezTo>
                    <a:pt x="86793" y="22672"/>
                    <a:pt x="91017" y="23283"/>
                    <a:pt x="95250" y="23812"/>
                  </a:cubicBezTo>
                  <a:cubicBezTo>
                    <a:pt x="110481" y="27621"/>
                    <a:pt x="93719" y="23818"/>
                    <a:pt x="123825" y="26987"/>
                  </a:cubicBezTo>
                  <a:cubicBezTo>
                    <a:pt x="129421" y="27576"/>
                    <a:pt x="131672" y="28545"/>
                    <a:pt x="136525" y="30162"/>
                  </a:cubicBezTo>
                  <a:cubicBezTo>
                    <a:pt x="138113" y="31220"/>
                    <a:pt x="139544" y="32562"/>
                    <a:pt x="141288" y="33337"/>
                  </a:cubicBezTo>
                  <a:cubicBezTo>
                    <a:pt x="152295" y="38229"/>
                    <a:pt x="162125" y="38020"/>
                    <a:pt x="174625" y="39687"/>
                  </a:cubicBezTo>
                  <a:cubicBezTo>
                    <a:pt x="176213" y="40745"/>
                    <a:pt x="177922" y="41640"/>
                    <a:pt x="179388" y="42862"/>
                  </a:cubicBezTo>
                  <a:cubicBezTo>
                    <a:pt x="181113" y="44299"/>
                    <a:pt x="182098" y="46713"/>
                    <a:pt x="184150" y="47625"/>
                  </a:cubicBezTo>
                  <a:cubicBezTo>
                    <a:pt x="187916" y="49299"/>
                    <a:pt x="191489" y="49212"/>
                    <a:pt x="195263" y="49212"/>
                  </a:cubicBez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10" name="Freeform 111">
              <a:extLst>
                <a:ext uri="{FF2B5EF4-FFF2-40B4-BE49-F238E27FC236}">
                  <a16:creationId xmlns:a16="http://schemas.microsoft.com/office/drawing/2014/main" id="{67037147-1CE2-60ED-141A-5B4D64DAE7BE}"/>
                </a:ext>
              </a:extLst>
            </p:cNvPr>
            <p:cNvSpPr/>
            <p:nvPr/>
          </p:nvSpPr>
          <p:spPr>
            <a:xfrm>
              <a:off x="4156075" y="3055939"/>
              <a:ext cx="69850" cy="17462"/>
            </a:xfrm>
            <a:custGeom>
              <a:avLst/>
              <a:gdLst>
                <a:gd name="connsiteX0" fmla="*/ 0 w 69850"/>
                <a:gd name="connsiteY0" fmla="*/ 0 h 17462"/>
                <a:gd name="connsiteX1" fmla="*/ 0 w 69850"/>
                <a:gd name="connsiteY1" fmla="*/ 0 h 17462"/>
                <a:gd name="connsiteX2" fmla="*/ 11113 w 69850"/>
                <a:gd name="connsiteY2" fmla="*/ 7937 h 17462"/>
                <a:gd name="connsiteX3" fmla="*/ 15875 w 69850"/>
                <a:gd name="connsiteY3" fmla="*/ 9525 h 17462"/>
                <a:gd name="connsiteX4" fmla="*/ 20638 w 69850"/>
                <a:gd name="connsiteY4" fmla="*/ 14287 h 17462"/>
                <a:gd name="connsiteX5" fmla="*/ 61913 w 69850"/>
                <a:gd name="connsiteY5" fmla="*/ 15875 h 17462"/>
                <a:gd name="connsiteX6" fmla="*/ 69850 w 69850"/>
                <a:gd name="connsiteY6" fmla="*/ 17462 h 1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50" h="17462">
                  <a:moveTo>
                    <a:pt x="0" y="0"/>
                  </a:moveTo>
                  <a:lnTo>
                    <a:pt x="0" y="0"/>
                  </a:lnTo>
                  <a:cubicBezTo>
                    <a:pt x="3704" y="2646"/>
                    <a:pt x="7210" y="5595"/>
                    <a:pt x="11113" y="7937"/>
                  </a:cubicBezTo>
                  <a:cubicBezTo>
                    <a:pt x="12548" y="8798"/>
                    <a:pt x="14483" y="8597"/>
                    <a:pt x="15875" y="9525"/>
                  </a:cubicBezTo>
                  <a:cubicBezTo>
                    <a:pt x="17743" y="10770"/>
                    <a:pt x="18414" y="13980"/>
                    <a:pt x="20638" y="14287"/>
                  </a:cubicBezTo>
                  <a:cubicBezTo>
                    <a:pt x="34277" y="16168"/>
                    <a:pt x="48155" y="15346"/>
                    <a:pt x="61913" y="15875"/>
                  </a:cubicBezTo>
                  <a:lnTo>
                    <a:pt x="69850" y="17462"/>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11" name="Lines">
            <a:extLst>
              <a:ext uri="{FF2B5EF4-FFF2-40B4-BE49-F238E27FC236}">
                <a16:creationId xmlns:a16="http://schemas.microsoft.com/office/drawing/2014/main" id="{81CF8E09-8E35-E09B-9C31-6E0976B412C0}"/>
              </a:ext>
            </a:extLst>
          </p:cNvPr>
          <p:cNvGrpSpPr/>
          <p:nvPr/>
        </p:nvGrpSpPr>
        <p:grpSpPr>
          <a:xfrm>
            <a:off x="1957965" y="2663163"/>
            <a:ext cx="6275871" cy="1429015"/>
            <a:chOff x="1468473" y="1981456"/>
            <a:chExt cx="4706903" cy="1071761"/>
          </a:xfrm>
        </p:grpSpPr>
        <p:sp>
          <p:nvSpPr>
            <p:cNvPr id="112" name="Freeform 113">
              <a:extLst>
                <a:ext uri="{FF2B5EF4-FFF2-40B4-BE49-F238E27FC236}">
                  <a16:creationId xmlns:a16="http://schemas.microsoft.com/office/drawing/2014/main" id="{C4933606-E713-D5C1-E738-5A17A3A59F26}"/>
                </a:ext>
              </a:extLst>
            </p:cNvPr>
            <p:cNvSpPr/>
            <p:nvPr/>
          </p:nvSpPr>
          <p:spPr>
            <a:xfrm>
              <a:off x="6135689" y="298926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13" name="Freeform 114">
              <a:extLst>
                <a:ext uri="{FF2B5EF4-FFF2-40B4-BE49-F238E27FC236}">
                  <a16:creationId xmlns:a16="http://schemas.microsoft.com/office/drawing/2014/main" id="{924E0E7C-CCC3-AE11-E5D8-E82DB841D99C}"/>
                </a:ext>
              </a:extLst>
            </p:cNvPr>
            <p:cNvSpPr/>
            <p:nvPr/>
          </p:nvSpPr>
          <p:spPr>
            <a:xfrm>
              <a:off x="6035268" y="298767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14" name="Freeform 115">
              <a:extLst>
                <a:ext uri="{FF2B5EF4-FFF2-40B4-BE49-F238E27FC236}">
                  <a16:creationId xmlns:a16="http://schemas.microsoft.com/office/drawing/2014/main" id="{EDF7011E-10C3-ABC6-7676-1521A0C587E1}"/>
                </a:ext>
              </a:extLst>
            </p:cNvPr>
            <p:cNvSpPr/>
            <p:nvPr/>
          </p:nvSpPr>
          <p:spPr>
            <a:xfrm>
              <a:off x="5998438" y="298991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15" name="Freeform 116">
              <a:extLst>
                <a:ext uri="{FF2B5EF4-FFF2-40B4-BE49-F238E27FC236}">
                  <a16:creationId xmlns:a16="http://schemas.microsoft.com/office/drawing/2014/main" id="{8CB020D6-A671-1167-30D9-B22554A99F0F}"/>
                </a:ext>
              </a:extLst>
            </p:cNvPr>
            <p:cNvSpPr/>
            <p:nvPr/>
          </p:nvSpPr>
          <p:spPr>
            <a:xfrm>
              <a:off x="5986057" y="298748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16" name="Freeform 117">
              <a:extLst>
                <a:ext uri="{FF2B5EF4-FFF2-40B4-BE49-F238E27FC236}">
                  <a16:creationId xmlns:a16="http://schemas.microsoft.com/office/drawing/2014/main" id="{77A0F909-E73C-5E3E-4D83-C839AC5CAB44}"/>
                </a:ext>
              </a:extLst>
            </p:cNvPr>
            <p:cNvSpPr/>
            <p:nvPr/>
          </p:nvSpPr>
          <p:spPr>
            <a:xfrm>
              <a:off x="5969389" y="298748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17" name="Freeform 118">
              <a:extLst>
                <a:ext uri="{FF2B5EF4-FFF2-40B4-BE49-F238E27FC236}">
                  <a16:creationId xmlns:a16="http://schemas.microsoft.com/office/drawing/2014/main" id="{E25D10DE-28A0-CFFB-5447-46B7AED6465F}"/>
                </a:ext>
              </a:extLst>
            </p:cNvPr>
            <p:cNvSpPr/>
            <p:nvPr/>
          </p:nvSpPr>
          <p:spPr>
            <a:xfrm>
              <a:off x="5949545" y="298748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18" name="Freeform 119">
              <a:extLst>
                <a:ext uri="{FF2B5EF4-FFF2-40B4-BE49-F238E27FC236}">
                  <a16:creationId xmlns:a16="http://schemas.microsoft.com/office/drawing/2014/main" id="{963C6738-2E52-E810-8522-F85D5883BC2C}"/>
                </a:ext>
              </a:extLst>
            </p:cNvPr>
            <p:cNvSpPr/>
            <p:nvPr/>
          </p:nvSpPr>
          <p:spPr>
            <a:xfrm>
              <a:off x="5902836" y="298693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19" name="Freeform 120">
              <a:extLst>
                <a:ext uri="{FF2B5EF4-FFF2-40B4-BE49-F238E27FC236}">
                  <a16:creationId xmlns:a16="http://schemas.microsoft.com/office/drawing/2014/main" id="{950B9362-47E6-69D1-3A03-16E3FE210F53}"/>
                </a:ext>
              </a:extLst>
            </p:cNvPr>
            <p:cNvSpPr/>
            <p:nvPr/>
          </p:nvSpPr>
          <p:spPr>
            <a:xfrm>
              <a:off x="5873272" y="298693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0" name="Freeform 121">
              <a:extLst>
                <a:ext uri="{FF2B5EF4-FFF2-40B4-BE49-F238E27FC236}">
                  <a16:creationId xmlns:a16="http://schemas.microsoft.com/office/drawing/2014/main" id="{7DD7E113-81DC-0F12-BDBA-91003B0D5E07}"/>
                </a:ext>
              </a:extLst>
            </p:cNvPr>
            <p:cNvSpPr/>
            <p:nvPr/>
          </p:nvSpPr>
          <p:spPr>
            <a:xfrm>
              <a:off x="5850252" y="299130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1" name="Freeform 122">
              <a:extLst>
                <a:ext uri="{FF2B5EF4-FFF2-40B4-BE49-F238E27FC236}">
                  <a16:creationId xmlns:a16="http://schemas.microsoft.com/office/drawing/2014/main" id="{F98FB6AE-6E8F-1522-1A65-33BDB9483B5C}"/>
                </a:ext>
              </a:extLst>
            </p:cNvPr>
            <p:cNvSpPr/>
            <p:nvPr/>
          </p:nvSpPr>
          <p:spPr>
            <a:xfrm>
              <a:off x="5839935" y="298693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2" name="Freeform 123">
              <a:extLst>
                <a:ext uri="{FF2B5EF4-FFF2-40B4-BE49-F238E27FC236}">
                  <a16:creationId xmlns:a16="http://schemas.microsoft.com/office/drawing/2014/main" id="{EC045ACF-CF33-5D02-4DF1-0B8097A0295B}"/>
                </a:ext>
              </a:extLst>
            </p:cNvPr>
            <p:cNvSpPr/>
            <p:nvPr/>
          </p:nvSpPr>
          <p:spPr>
            <a:xfrm>
              <a:off x="5818097" y="2986592"/>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3" name="Freeform 124">
              <a:extLst>
                <a:ext uri="{FF2B5EF4-FFF2-40B4-BE49-F238E27FC236}">
                  <a16:creationId xmlns:a16="http://schemas.microsoft.com/office/drawing/2014/main" id="{92FEC9F2-464F-4421-4F87-A1EBAE3F8382}"/>
                </a:ext>
              </a:extLst>
            </p:cNvPr>
            <p:cNvSpPr/>
            <p:nvPr/>
          </p:nvSpPr>
          <p:spPr>
            <a:xfrm>
              <a:off x="5794671" y="298803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4" name="Freeform 125">
              <a:extLst>
                <a:ext uri="{FF2B5EF4-FFF2-40B4-BE49-F238E27FC236}">
                  <a16:creationId xmlns:a16="http://schemas.microsoft.com/office/drawing/2014/main" id="{A626C7EE-919D-AD1B-803D-703E58507E91}"/>
                </a:ext>
              </a:extLst>
            </p:cNvPr>
            <p:cNvSpPr/>
            <p:nvPr/>
          </p:nvSpPr>
          <p:spPr>
            <a:xfrm>
              <a:off x="5760136" y="2986398"/>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5" name="Freeform 126">
              <a:extLst>
                <a:ext uri="{FF2B5EF4-FFF2-40B4-BE49-F238E27FC236}">
                  <a16:creationId xmlns:a16="http://schemas.microsoft.com/office/drawing/2014/main" id="{E1F13E56-C0A6-987F-CD57-0EBB092EC6EC}"/>
                </a:ext>
              </a:extLst>
            </p:cNvPr>
            <p:cNvSpPr/>
            <p:nvPr/>
          </p:nvSpPr>
          <p:spPr>
            <a:xfrm>
              <a:off x="5770967" y="298803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6" name="Freeform 127">
              <a:extLst>
                <a:ext uri="{FF2B5EF4-FFF2-40B4-BE49-F238E27FC236}">
                  <a16:creationId xmlns:a16="http://schemas.microsoft.com/office/drawing/2014/main" id="{FD186605-9FB8-B619-D299-E82B9B13BFA3}"/>
                </a:ext>
              </a:extLst>
            </p:cNvPr>
            <p:cNvSpPr/>
            <p:nvPr/>
          </p:nvSpPr>
          <p:spPr>
            <a:xfrm>
              <a:off x="5719079" y="2986398"/>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7" name="Freeform 128">
              <a:extLst>
                <a:ext uri="{FF2B5EF4-FFF2-40B4-BE49-F238E27FC236}">
                  <a16:creationId xmlns:a16="http://schemas.microsoft.com/office/drawing/2014/main" id="{4A2888F1-314C-A560-7EC0-543E2DE08050}"/>
                </a:ext>
              </a:extLst>
            </p:cNvPr>
            <p:cNvSpPr/>
            <p:nvPr/>
          </p:nvSpPr>
          <p:spPr>
            <a:xfrm>
              <a:off x="5700259" y="297240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8" name="Freeform 129">
              <a:extLst>
                <a:ext uri="{FF2B5EF4-FFF2-40B4-BE49-F238E27FC236}">
                  <a16:creationId xmlns:a16="http://schemas.microsoft.com/office/drawing/2014/main" id="{658A1A42-891E-ACF4-35E7-CD5C4B8F668E}"/>
                </a:ext>
              </a:extLst>
            </p:cNvPr>
            <p:cNvSpPr/>
            <p:nvPr/>
          </p:nvSpPr>
          <p:spPr>
            <a:xfrm>
              <a:off x="5681491" y="296525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29" name="Freeform 130">
              <a:extLst>
                <a:ext uri="{FF2B5EF4-FFF2-40B4-BE49-F238E27FC236}">
                  <a16:creationId xmlns:a16="http://schemas.microsoft.com/office/drawing/2014/main" id="{C04B121F-0340-86BB-D907-92024CB317F0}"/>
                </a:ext>
              </a:extLst>
            </p:cNvPr>
            <p:cNvSpPr/>
            <p:nvPr/>
          </p:nvSpPr>
          <p:spPr>
            <a:xfrm>
              <a:off x="5663144" y="296525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0" name="Freeform 131">
              <a:extLst>
                <a:ext uri="{FF2B5EF4-FFF2-40B4-BE49-F238E27FC236}">
                  <a16:creationId xmlns:a16="http://schemas.microsoft.com/office/drawing/2014/main" id="{4282B3EB-7F00-B7F9-B56F-DC397E01ABF8}"/>
                </a:ext>
              </a:extLst>
            </p:cNvPr>
            <p:cNvSpPr/>
            <p:nvPr/>
          </p:nvSpPr>
          <p:spPr>
            <a:xfrm>
              <a:off x="5633213" y="295876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1" name="Freeform 132">
              <a:extLst>
                <a:ext uri="{FF2B5EF4-FFF2-40B4-BE49-F238E27FC236}">
                  <a16:creationId xmlns:a16="http://schemas.microsoft.com/office/drawing/2014/main" id="{F8AF7C80-291B-69CA-9427-C65859E5C169}"/>
                </a:ext>
              </a:extLst>
            </p:cNvPr>
            <p:cNvSpPr/>
            <p:nvPr/>
          </p:nvSpPr>
          <p:spPr>
            <a:xfrm>
              <a:off x="5615993" y="294878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2" name="Freeform 133">
              <a:extLst>
                <a:ext uri="{FF2B5EF4-FFF2-40B4-BE49-F238E27FC236}">
                  <a16:creationId xmlns:a16="http://schemas.microsoft.com/office/drawing/2014/main" id="{103F9585-0EF1-97F0-2826-7015E50BBC22}"/>
                </a:ext>
              </a:extLst>
            </p:cNvPr>
            <p:cNvSpPr/>
            <p:nvPr/>
          </p:nvSpPr>
          <p:spPr>
            <a:xfrm>
              <a:off x="5581068" y="2955249"/>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3" name="Freeform 134">
              <a:extLst>
                <a:ext uri="{FF2B5EF4-FFF2-40B4-BE49-F238E27FC236}">
                  <a16:creationId xmlns:a16="http://schemas.microsoft.com/office/drawing/2014/main" id="{F7ABDCAB-1C9A-CA18-E870-0A0371FCD64A}"/>
                </a:ext>
              </a:extLst>
            </p:cNvPr>
            <p:cNvSpPr/>
            <p:nvPr/>
          </p:nvSpPr>
          <p:spPr>
            <a:xfrm>
              <a:off x="5564611" y="294982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4" name="Freeform 135">
              <a:extLst>
                <a:ext uri="{FF2B5EF4-FFF2-40B4-BE49-F238E27FC236}">
                  <a16:creationId xmlns:a16="http://schemas.microsoft.com/office/drawing/2014/main" id="{6EC31944-B300-FC9E-E541-EA326B76B0E7}"/>
                </a:ext>
              </a:extLst>
            </p:cNvPr>
            <p:cNvSpPr/>
            <p:nvPr/>
          </p:nvSpPr>
          <p:spPr>
            <a:xfrm>
              <a:off x="5542507" y="294878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5" name="Freeform 136">
              <a:extLst>
                <a:ext uri="{FF2B5EF4-FFF2-40B4-BE49-F238E27FC236}">
                  <a16:creationId xmlns:a16="http://schemas.microsoft.com/office/drawing/2014/main" id="{7B0D8CB8-8E6C-0A75-0058-286B11707FB2}"/>
                </a:ext>
              </a:extLst>
            </p:cNvPr>
            <p:cNvSpPr/>
            <p:nvPr/>
          </p:nvSpPr>
          <p:spPr>
            <a:xfrm>
              <a:off x="5511376" y="2951407"/>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6" name="Freeform 137">
              <a:extLst>
                <a:ext uri="{FF2B5EF4-FFF2-40B4-BE49-F238E27FC236}">
                  <a16:creationId xmlns:a16="http://schemas.microsoft.com/office/drawing/2014/main" id="{A5E4F59E-CFA9-A4D9-3CC9-0CA2E19D0D39}"/>
                </a:ext>
              </a:extLst>
            </p:cNvPr>
            <p:cNvSpPr/>
            <p:nvPr/>
          </p:nvSpPr>
          <p:spPr>
            <a:xfrm>
              <a:off x="5495906" y="294839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7" name="Freeform 138">
              <a:extLst>
                <a:ext uri="{FF2B5EF4-FFF2-40B4-BE49-F238E27FC236}">
                  <a16:creationId xmlns:a16="http://schemas.microsoft.com/office/drawing/2014/main" id="{93054BFB-812D-0277-169D-C6F1B9D9E030}"/>
                </a:ext>
              </a:extLst>
            </p:cNvPr>
            <p:cNvSpPr/>
            <p:nvPr/>
          </p:nvSpPr>
          <p:spPr>
            <a:xfrm>
              <a:off x="5459375" y="294402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8" name="Freeform 139">
              <a:extLst>
                <a:ext uri="{FF2B5EF4-FFF2-40B4-BE49-F238E27FC236}">
                  <a16:creationId xmlns:a16="http://schemas.microsoft.com/office/drawing/2014/main" id="{E1CECE19-4842-D438-2AA3-B255D7BC5281}"/>
                </a:ext>
              </a:extLst>
            </p:cNvPr>
            <p:cNvSpPr/>
            <p:nvPr/>
          </p:nvSpPr>
          <p:spPr>
            <a:xfrm>
              <a:off x="5423830" y="2925019"/>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39" name="Freeform 140">
              <a:extLst>
                <a:ext uri="{FF2B5EF4-FFF2-40B4-BE49-F238E27FC236}">
                  <a16:creationId xmlns:a16="http://schemas.microsoft.com/office/drawing/2014/main" id="{B2B3FD23-6D0C-42B5-A64D-889B6AB0516E}"/>
                </a:ext>
              </a:extLst>
            </p:cNvPr>
            <p:cNvSpPr/>
            <p:nvPr/>
          </p:nvSpPr>
          <p:spPr>
            <a:xfrm>
              <a:off x="5414711" y="292184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0" name="Freeform 141">
              <a:extLst>
                <a:ext uri="{FF2B5EF4-FFF2-40B4-BE49-F238E27FC236}">
                  <a16:creationId xmlns:a16="http://schemas.microsoft.com/office/drawing/2014/main" id="{6F084A67-08A5-B74F-0941-8491FD931725}"/>
                </a:ext>
              </a:extLst>
            </p:cNvPr>
            <p:cNvSpPr/>
            <p:nvPr/>
          </p:nvSpPr>
          <p:spPr>
            <a:xfrm>
              <a:off x="5394867" y="291705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1" name="Freeform 142">
              <a:extLst>
                <a:ext uri="{FF2B5EF4-FFF2-40B4-BE49-F238E27FC236}">
                  <a16:creationId xmlns:a16="http://schemas.microsoft.com/office/drawing/2014/main" id="{2FB3861A-48A8-E9AB-9657-6E546AE66A63}"/>
                </a:ext>
              </a:extLst>
            </p:cNvPr>
            <p:cNvSpPr/>
            <p:nvPr/>
          </p:nvSpPr>
          <p:spPr>
            <a:xfrm>
              <a:off x="5383507" y="291306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2" name="Freeform 143">
              <a:extLst>
                <a:ext uri="{FF2B5EF4-FFF2-40B4-BE49-F238E27FC236}">
                  <a16:creationId xmlns:a16="http://schemas.microsoft.com/office/drawing/2014/main" id="{BD621AC1-568D-94EA-7048-40B73B8EC1A1}"/>
                </a:ext>
              </a:extLst>
            </p:cNvPr>
            <p:cNvSpPr/>
            <p:nvPr/>
          </p:nvSpPr>
          <p:spPr>
            <a:xfrm>
              <a:off x="5374523" y="291306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3" name="Freeform 144">
              <a:extLst>
                <a:ext uri="{FF2B5EF4-FFF2-40B4-BE49-F238E27FC236}">
                  <a16:creationId xmlns:a16="http://schemas.microsoft.com/office/drawing/2014/main" id="{E4AE62C2-F807-4A5E-40B0-6FCF544B62C7}"/>
                </a:ext>
              </a:extLst>
            </p:cNvPr>
            <p:cNvSpPr/>
            <p:nvPr/>
          </p:nvSpPr>
          <p:spPr>
            <a:xfrm>
              <a:off x="5336921" y="291705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4" name="Freeform 145">
              <a:extLst>
                <a:ext uri="{FF2B5EF4-FFF2-40B4-BE49-F238E27FC236}">
                  <a16:creationId xmlns:a16="http://schemas.microsoft.com/office/drawing/2014/main" id="{F3F6CE86-FE4C-A034-81B3-FB8431CA6767}"/>
                </a:ext>
              </a:extLst>
            </p:cNvPr>
            <p:cNvSpPr/>
            <p:nvPr/>
          </p:nvSpPr>
          <p:spPr>
            <a:xfrm>
              <a:off x="5311804" y="2912268"/>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5" name="Freeform 146">
              <a:extLst>
                <a:ext uri="{FF2B5EF4-FFF2-40B4-BE49-F238E27FC236}">
                  <a16:creationId xmlns:a16="http://schemas.microsoft.com/office/drawing/2014/main" id="{0EAB29D7-57A1-C459-4AE5-899DD793ED66}"/>
                </a:ext>
              </a:extLst>
            </p:cNvPr>
            <p:cNvSpPr/>
            <p:nvPr/>
          </p:nvSpPr>
          <p:spPr>
            <a:xfrm>
              <a:off x="5321588" y="291368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6" name="Freeform 147">
              <a:extLst>
                <a:ext uri="{FF2B5EF4-FFF2-40B4-BE49-F238E27FC236}">
                  <a16:creationId xmlns:a16="http://schemas.microsoft.com/office/drawing/2014/main" id="{C545841A-9EA7-B968-9258-88C2644916FE}"/>
                </a:ext>
              </a:extLst>
            </p:cNvPr>
            <p:cNvSpPr/>
            <p:nvPr/>
          </p:nvSpPr>
          <p:spPr>
            <a:xfrm>
              <a:off x="5273704" y="2910682"/>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7" name="Freeform 148">
              <a:extLst>
                <a:ext uri="{FF2B5EF4-FFF2-40B4-BE49-F238E27FC236}">
                  <a16:creationId xmlns:a16="http://schemas.microsoft.com/office/drawing/2014/main" id="{BE0A651F-83CB-D354-6EC2-40C54C87A05D}"/>
                </a:ext>
              </a:extLst>
            </p:cNvPr>
            <p:cNvSpPr/>
            <p:nvPr/>
          </p:nvSpPr>
          <p:spPr>
            <a:xfrm>
              <a:off x="5247508" y="289734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8" name="Freeform 149">
              <a:extLst>
                <a:ext uri="{FF2B5EF4-FFF2-40B4-BE49-F238E27FC236}">
                  <a16:creationId xmlns:a16="http://schemas.microsoft.com/office/drawing/2014/main" id="{845A2C2C-405A-461A-9D24-B74D8B37FAB7}"/>
                </a:ext>
              </a:extLst>
            </p:cNvPr>
            <p:cNvSpPr/>
            <p:nvPr/>
          </p:nvSpPr>
          <p:spPr>
            <a:xfrm>
              <a:off x="5232177" y="289258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49" name="Freeform 150">
              <a:extLst>
                <a:ext uri="{FF2B5EF4-FFF2-40B4-BE49-F238E27FC236}">
                  <a16:creationId xmlns:a16="http://schemas.microsoft.com/office/drawing/2014/main" id="{7F7D1B0F-DA50-3117-70F0-E64337DF9922}"/>
                </a:ext>
              </a:extLst>
            </p:cNvPr>
            <p:cNvSpPr/>
            <p:nvPr/>
          </p:nvSpPr>
          <p:spPr>
            <a:xfrm>
              <a:off x="5206988" y="289258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0" name="Freeform 151">
              <a:extLst>
                <a:ext uri="{FF2B5EF4-FFF2-40B4-BE49-F238E27FC236}">
                  <a16:creationId xmlns:a16="http://schemas.microsoft.com/office/drawing/2014/main" id="{46A9122F-E99F-DE5B-6C17-D94727E67298}"/>
                </a:ext>
              </a:extLst>
            </p:cNvPr>
            <p:cNvSpPr/>
            <p:nvPr/>
          </p:nvSpPr>
          <p:spPr>
            <a:xfrm>
              <a:off x="5195388" y="288949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1" name="Freeform 152">
              <a:extLst>
                <a:ext uri="{FF2B5EF4-FFF2-40B4-BE49-F238E27FC236}">
                  <a16:creationId xmlns:a16="http://schemas.microsoft.com/office/drawing/2014/main" id="{05BCBFC3-F3C3-D22C-41BF-0AF3BBE7242B}"/>
                </a:ext>
              </a:extLst>
            </p:cNvPr>
            <p:cNvSpPr/>
            <p:nvPr/>
          </p:nvSpPr>
          <p:spPr>
            <a:xfrm>
              <a:off x="5187144" y="288949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2" name="Freeform 153">
              <a:extLst>
                <a:ext uri="{FF2B5EF4-FFF2-40B4-BE49-F238E27FC236}">
                  <a16:creationId xmlns:a16="http://schemas.microsoft.com/office/drawing/2014/main" id="{5C3FA194-FC67-E523-3C32-18533BDD759F}"/>
                </a:ext>
              </a:extLst>
            </p:cNvPr>
            <p:cNvSpPr/>
            <p:nvPr/>
          </p:nvSpPr>
          <p:spPr>
            <a:xfrm>
              <a:off x="5137985" y="289734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3" name="Freeform 154">
              <a:extLst>
                <a:ext uri="{FF2B5EF4-FFF2-40B4-BE49-F238E27FC236}">
                  <a16:creationId xmlns:a16="http://schemas.microsoft.com/office/drawing/2014/main" id="{179B11E7-C989-8909-A277-8D341EBC0EDF}"/>
                </a:ext>
              </a:extLst>
            </p:cNvPr>
            <p:cNvSpPr/>
            <p:nvPr/>
          </p:nvSpPr>
          <p:spPr>
            <a:xfrm>
              <a:off x="5114161" y="289512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4" name="Freeform 155">
              <a:extLst>
                <a:ext uri="{FF2B5EF4-FFF2-40B4-BE49-F238E27FC236}">
                  <a16:creationId xmlns:a16="http://schemas.microsoft.com/office/drawing/2014/main" id="{48A0ADC4-9FD0-5781-1E10-387F8C5B0EB5}"/>
                </a:ext>
              </a:extLst>
            </p:cNvPr>
            <p:cNvSpPr/>
            <p:nvPr/>
          </p:nvSpPr>
          <p:spPr>
            <a:xfrm>
              <a:off x="5091518" y="289512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5" name="Freeform 156">
              <a:extLst>
                <a:ext uri="{FF2B5EF4-FFF2-40B4-BE49-F238E27FC236}">
                  <a16:creationId xmlns:a16="http://schemas.microsoft.com/office/drawing/2014/main" id="{46200AD1-32F4-25BA-D7AC-C154B0E35D3E}"/>
                </a:ext>
              </a:extLst>
            </p:cNvPr>
            <p:cNvSpPr/>
            <p:nvPr/>
          </p:nvSpPr>
          <p:spPr>
            <a:xfrm>
              <a:off x="5069509" y="2890888"/>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6" name="Freeform 157">
              <a:extLst>
                <a:ext uri="{FF2B5EF4-FFF2-40B4-BE49-F238E27FC236}">
                  <a16:creationId xmlns:a16="http://schemas.microsoft.com/office/drawing/2014/main" id="{7AF6905E-B871-9846-CC43-25BB45D4B1EF}"/>
                </a:ext>
              </a:extLst>
            </p:cNvPr>
            <p:cNvSpPr/>
            <p:nvPr/>
          </p:nvSpPr>
          <p:spPr>
            <a:xfrm>
              <a:off x="5049665" y="288949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7" name="Freeform 158">
              <a:extLst>
                <a:ext uri="{FF2B5EF4-FFF2-40B4-BE49-F238E27FC236}">
                  <a16:creationId xmlns:a16="http://schemas.microsoft.com/office/drawing/2014/main" id="{6A583DE7-8300-FD23-A241-EEA7025F3434}"/>
                </a:ext>
              </a:extLst>
            </p:cNvPr>
            <p:cNvSpPr/>
            <p:nvPr/>
          </p:nvSpPr>
          <p:spPr>
            <a:xfrm>
              <a:off x="5032165" y="288632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8" name="Freeform 159">
              <a:extLst>
                <a:ext uri="{FF2B5EF4-FFF2-40B4-BE49-F238E27FC236}">
                  <a16:creationId xmlns:a16="http://schemas.microsoft.com/office/drawing/2014/main" id="{05214D2A-1021-BD8A-21EA-218A8CCCE8FF}"/>
                </a:ext>
              </a:extLst>
            </p:cNvPr>
            <p:cNvSpPr/>
            <p:nvPr/>
          </p:nvSpPr>
          <p:spPr>
            <a:xfrm>
              <a:off x="5011525" y="2887909"/>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59" name="Freeform 160">
              <a:extLst>
                <a:ext uri="{FF2B5EF4-FFF2-40B4-BE49-F238E27FC236}">
                  <a16:creationId xmlns:a16="http://schemas.microsoft.com/office/drawing/2014/main" id="{BA00F4DE-9688-2090-06DD-F2A84C19B49D}"/>
                </a:ext>
              </a:extLst>
            </p:cNvPr>
            <p:cNvSpPr/>
            <p:nvPr/>
          </p:nvSpPr>
          <p:spPr>
            <a:xfrm>
              <a:off x="4969847" y="288385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0" name="Freeform 161">
              <a:extLst>
                <a:ext uri="{FF2B5EF4-FFF2-40B4-BE49-F238E27FC236}">
                  <a16:creationId xmlns:a16="http://schemas.microsoft.com/office/drawing/2014/main" id="{9BD6FCAF-4405-AAA4-AC5A-92723AB6283C}"/>
                </a:ext>
              </a:extLst>
            </p:cNvPr>
            <p:cNvSpPr/>
            <p:nvPr/>
          </p:nvSpPr>
          <p:spPr>
            <a:xfrm>
              <a:off x="4958730" y="287794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1" name="Freeform 162">
              <a:extLst>
                <a:ext uri="{FF2B5EF4-FFF2-40B4-BE49-F238E27FC236}">
                  <a16:creationId xmlns:a16="http://schemas.microsoft.com/office/drawing/2014/main" id="{79463C73-5BB6-6301-36CE-7FC1C6C470E4}"/>
                </a:ext>
              </a:extLst>
            </p:cNvPr>
            <p:cNvSpPr/>
            <p:nvPr/>
          </p:nvSpPr>
          <p:spPr>
            <a:xfrm>
              <a:off x="4945411" y="2874768"/>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2" name="Freeform 163">
              <a:extLst>
                <a:ext uri="{FF2B5EF4-FFF2-40B4-BE49-F238E27FC236}">
                  <a16:creationId xmlns:a16="http://schemas.microsoft.com/office/drawing/2014/main" id="{2C6574E3-AD10-0495-ABE3-202C44F9F54B}"/>
                </a:ext>
              </a:extLst>
            </p:cNvPr>
            <p:cNvSpPr/>
            <p:nvPr/>
          </p:nvSpPr>
          <p:spPr>
            <a:xfrm>
              <a:off x="4925798" y="286828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3" name="Freeform 164">
              <a:extLst>
                <a:ext uri="{FF2B5EF4-FFF2-40B4-BE49-F238E27FC236}">
                  <a16:creationId xmlns:a16="http://schemas.microsoft.com/office/drawing/2014/main" id="{3DE4FFFB-D606-CF90-836C-19CDE26FDB42}"/>
                </a:ext>
              </a:extLst>
            </p:cNvPr>
            <p:cNvSpPr/>
            <p:nvPr/>
          </p:nvSpPr>
          <p:spPr>
            <a:xfrm>
              <a:off x="4610076" y="283162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4" name="Freeform 165">
              <a:extLst>
                <a:ext uri="{FF2B5EF4-FFF2-40B4-BE49-F238E27FC236}">
                  <a16:creationId xmlns:a16="http://schemas.microsoft.com/office/drawing/2014/main" id="{E8735ACB-A5FF-9E71-1133-3664E2A82292}"/>
                </a:ext>
              </a:extLst>
            </p:cNvPr>
            <p:cNvSpPr/>
            <p:nvPr/>
          </p:nvSpPr>
          <p:spPr>
            <a:xfrm>
              <a:off x="4440213" y="281285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5" name="Freeform 166">
              <a:extLst>
                <a:ext uri="{FF2B5EF4-FFF2-40B4-BE49-F238E27FC236}">
                  <a16:creationId xmlns:a16="http://schemas.microsoft.com/office/drawing/2014/main" id="{7D3F89DF-6B45-BCAA-8CE8-BF5EE6B50DA0}"/>
                </a:ext>
              </a:extLst>
            </p:cNvPr>
            <p:cNvSpPr/>
            <p:nvPr/>
          </p:nvSpPr>
          <p:spPr>
            <a:xfrm>
              <a:off x="4218785" y="277872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6" name="Freeform 167">
              <a:extLst>
                <a:ext uri="{FF2B5EF4-FFF2-40B4-BE49-F238E27FC236}">
                  <a16:creationId xmlns:a16="http://schemas.microsoft.com/office/drawing/2014/main" id="{F1A451B0-1F01-9BC4-7676-9B2C6C6B383D}"/>
                </a:ext>
              </a:extLst>
            </p:cNvPr>
            <p:cNvSpPr/>
            <p:nvPr/>
          </p:nvSpPr>
          <p:spPr>
            <a:xfrm>
              <a:off x="4047013" y="275828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7" name="Freeform 168">
              <a:extLst>
                <a:ext uri="{FF2B5EF4-FFF2-40B4-BE49-F238E27FC236}">
                  <a16:creationId xmlns:a16="http://schemas.microsoft.com/office/drawing/2014/main" id="{D1A75A21-A59C-256A-1E6F-0B789E3AD8A7}"/>
                </a:ext>
              </a:extLst>
            </p:cNvPr>
            <p:cNvSpPr/>
            <p:nvPr/>
          </p:nvSpPr>
          <p:spPr>
            <a:xfrm>
              <a:off x="3970311" y="275810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8" name="Freeform 169">
              <a:extLst>
                <a:ext uri="{FF2B5EF4-FFF2-40B4-BE49-F238E27FC236}">
                  <a16:creationId xmlns:a16="http://schemas.microsoft.com/office/drawing/2014/main" id="{8C126A62-AA41-02FE-55D8-D065626E6193}"/>
                </a:ext>
              </a:extLst>
            </p:cNvPr>
            <p:cNvSpPr/>
            <p:nvPr/>
          </p:nvSpPr>
          <p:spPr>
            <a:xfrm>
              <a:off x="3802036" y="273583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69" name="Freeform 170">
              <a:extLst>
                <a:ext uri="{FF2B5EF4-FFF2-40B4-BE49-F238E27FC236}">
                  <a16:creationId xmlns:a16="http://schemas.microsoft.com/office/drawing/2014/main" id="{14F74683-A624-700F-2487-E68E67A1106B}"/>
                </a:ext>
              </a:extLst>
            </p:cNvPr>
            <p:cNvSpPr/>
            <p:nvPr/>
          </p:nvSpPr>
          <p:spPr>
            <a:xfrm>
              <a:off x="3790132" y="272732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0" name="Freeform 171">
              <a:extLst>
                <a:ext uri="{FF2B5EF4-FFF2-40B4-BE49-F238E27FC236}">
                  <a16:creationId xmlns:a16="http://schemas.microsoft.com/office/drawing/2014/main" id="{6535578D-3445-2C1D-E156-F3D356E71F4C}"/>
                </a:ext>
              </a:extLst>
            </p:cNvPr>
            <p:cNvSpPr/>
            <p:nvPr/>
          </p:nvSpPr>
          <p:spPr>
            <a:xfrm>
              <a:off x="3742478" y="272732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1" name="Freeform 172">
              <a:extLst>
                <a:ext uri="{FF2B5EF4-FFF2-40B4-BE49-F238E27FC236}">
                  <a16:creationId xmlns:a16="http://schemas.microsoft.com/office/drawing/2014/main" id="{CB6B956A-2600-6A10-866E-D2942EBD88EB}"/>
                </a:ext>
              </a:extLst>
            </p:cNvPr>
            <p:cNvSpPr/>
            <p:nvPr/>
          </p:nvSpPr>
          <p:spPr>
            <a:xfrm>
              <a:off x="3463810" y="265756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2" name="Freeform 173">
              <a:extLst>
                <a:ext uri="{FF2B5EF4-FFF2-40B4-BE49-F238E27FC236}">
                  <a16:creationId xmlns:a16="http://schemas.microsoft.com/office/drawing/2014/main" id="{1787AAAF-2743-DE5A-4740-739A0F48C772}"/>
                </a:ext>
              </a:extLst>
            </p:cNvPr>
            <p:cNvSpPr/>
            <p:nvPr/>
          </p:nvSpPr>
          <p:spPr>
            <a:xfrm>
              <a:off x="3287598" y="259247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3" name="Freeform 174">
              <a:extLst>
                <a:ext uri="{FF2B5EF4-FFF2-40B4-BE49-F238E27FC236}">
                  <a16:creationId xmlns:a16="http://schemas.microsoft.com/office/drawing/2014/main" id="{E546662B-2127-DFC0-631D-508C40989706}"/>
                </a:ext>
              </a:extLst>
            </p:cNvPr>
            <p:cNvSpPr/>
            <p:nvPr/>
          </p:nvSpPr>
          <p:spPr>
            <a:xfrm>
              <a:off x="3205376" y="2583057"/>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4" name="Freeform 175">
              <a:extLst>
                <a:ext uri="{FF2B5EF4-FFF2-40B4-BE49-F238E27FC236}">
                  <a16:creationId xmlns:a16="http://schemas.microsoft.com/office/drawing/2014/main" id="{C5454273-00A6-3981-27A7-B0EBBF796267}"/>
                </a:ext>
              </a:extLst>
            </p:cNvPr>
            <p:cNvSpPr/>
            <p:nvPr/>
          </p:nvSpPr>
          <p:spPr>
            <a:xfrm>
              <a:off x="3195966" y="256460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5" name="Freeform 176">
              <a:extLst>
                <a:ext uri="{FF2B5EF4-FFF2-40B4-BE49-F238E27FC236}">
                  <a16:creationId xmlns:a16="http://schemas.microsoft.com/office/drawing/2014/main" id="{9CC7446B-0993-095F-DD4A-24E205632A0B}"/>
                </a:ext>
              </a:extLst>
            </p:cNvPr>
            <p:cNvSpPr/>
            <p:nvPr/>
          </p:nvSpPr>
          <p:spPr>
            <a:xfrm>
              <a:off x="3177245" y="256143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6" name="Freeform 177">
              <a:extLst>
                <a:ext uri="{FF2B5EF4-FFF2-40B4-BE49-F238E27FC236}">
                  <a16:creationId xmlns:a16="http://schemas.microsoft.com/office/drawing/2014/main" id="{963B9948-52AF-9481-CB5D-85133D4D928D}"/>
                </a:ext>
              </a:extLst>
            </p:cNvPr>
            <p:cNvSpPr/>
            <p:nvPr/>
          </p:nvSpPr>
          <p:spPr>
            <a:xfrm>
              <a:off x="3148339" y="255210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7" name="Freeform 178">
              <a:extLst>
                <a:ext uri="{FF2B5EF4-FFF2-40B4-BE49-F238E27FC236}">
                  <a16:creationId xmlns:a16="http://schemas.microsoft.com/office/drawing/2014/main" id="{6C11EF13-9B3E-D65B-BBE9-66C6117CCC56}"/>
                </a:ext>
              </a:extLst>
            </p:cNvPr>
            <p:cNvSpPr/>
            <p:nvPr/>
          </p:nvSpPr>
          <p:spPr>
            <a:xfrm>
              <a:off x="3079280" y="253154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8" name="Freeform 179">
              <a:extLst>
                <a:ext uri="{FF2B5EF4-FFF2-40B4-BE49-F238E27FC236}">
                  <a16:creationId xmlns:a16="http://schemas.microsoft.com/office/drawing/2014/main" id="{43FAFE86-8400-52B9-A43A-4D23B334FBB5}"/>
                </a:ext>
              </a:extLst>
            </p:cNvPr>
            <p:cNvSpPr/>
            <p:nvPr/>
          </p:nvSpPr>
          <p:spPr>
            <a:xfrm>
              <a:off x="2957041" y="249336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79" name="Freeform 180">
              <a:extLst>
                <a:ext uri="{FF2B5EF4-FFF2-40B4-BE49-F238E27FC236}">
                  <a16:creationId xmlns:a16="http://schemas.microsoft.com/office/drawing/2014/main" id="{A01B7909-12DC-6A5F-AC19-FA258E610301}"/>
                </a:ext>
              </a:extLst>
            </p:cNvPr>
            <p:cNvSpPr/>
            <p:nvPr/>
          </p:nvSpPr>
          <p:spPr>
            <a:xfrm>
              <a:off x="2890370" y="2469631"/>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0" name="Freeform 181">
              <a:extLst>
                <a:ext uri="{FF2B5EF4-FFF2-40B4-BE49-F238E27FC236}">
                  <a16:creationId xmlns:a16="http://schemas.microsoft.com/office/drawing/2014/main" id="{0617C9D3-1443-785E-07B2-BA07A572BF4D}"/>
                </a:ext>
              </a:extLst>
            </p:cNvPr>
            <p:cNvSpPr/>
            <p:nvPr/>
          </p:nvSpPr>
          <p:spPr>
            <a:xfrm>
              <a:off x="2851007" y="2467469"/>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1" name="Freeform 182">
              <a:extLst>
                <a:ext uri="{FF2B5EF4-FFF2-40B4-BE49-F238E27FC236}">
                  <a16:creationId xmlns:a16="http://schemas.microsoft.com/office/drawing/2014/main" id="{04F4A5BB-0E26-0379-B9C4-6350146FDC55}"/>
                </a:ext>
              </a:extLst>
            </p:cNvPr>
            <p:cNvSpPr/>
            <p:nvPr/>
          </p:nvSpPr>
          <p:spPr>
            <a:xfrm>
              <a:off x="2808611" y="2443957"/>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2" name="Freeform 183">
              <a:extLst>
                <a:ext uri="{FF2B5EF4-FFF2-40B4-BE49-F238E27FC236}">
                  <a16:creationId xmlns:a16="http://schemas.microsoft.com/office/drawing/2014/main" id="{DD21F670-7139-D0E3-A773-F49C85E6051C}"/>
                </a:ext>
              </a:extLst>
            </p:cNvPr>
            <p:cNvSpPr/>
            <p:nvPr/>
          </p:nvSpPr>
          <p:spPr>
            <a:xfrm>
              <a:off x="2798291" y="2435719"/>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3" name="Freeform 184">
              <a:extLst>
                <a:ext uri="{FF2B5EF4-FFF2-40B4-BE49-F238E27FC236}">
                  <a16:creationId xmlns:a16="http://schemas.microsoft.com/office/drawing/2014/main" id="{16964C47-8213-476F-7B02-F71221118147}"/>
                </a:ext>
              </a:extLst>
            </p:cNvPr>
            <p:cNvSpPr/>
            <p:nvPr/>
          </p:nvSpPr>
          <p:spPr>
            <a:xfrm>
              <a:off x="2784003" y="242986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4" name="Freeform 185">
              <a:extLst>
                <a:ext uri="{FF2B5EF4-FFF2-40B4-BE49-F238E27FC236}">
                  <a16:creationId xmlns:a16="http://schemas.microsoft.com/office/drawing/2014/main" id="{9B0B5BDA-2D13-425A-FA92-7F130D08E99F}"/>
                </a:ext>
              </a:extLst>
            </p:cNvPr>
            <p:cNvSpPr/>
            <p:nvPr/>
          </p:nvSpPr>
          <p:spPr>
            <a:xfrm>
              <a:off x="2677640" y="236795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5" name="Freeform 186">
              <a:extLst>
                <a:ext uri="{FF2B5EF4-FFF2-40B4-BE49-F238E27FC236}">
                  <a16:creationId xmlns:a16="http://schemas.microsoft.com/office/drawing/2014/main" id="{E987DBEF-4D6D-CBFA-A39A-7AF6D7E920A7}"/>
                </a:ext>
              </a:extLst>
            </p:cNvPr>
            <p:cNvSpPr/>
            <p:nvPr/>
          </p:nvSpPr>
          <p:spPr>
            <a:xfrm>
              <a:off x="2649856" y="2364752"/>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6" name="Freeform 187">
              <a:extLst>
                <a:ext uri="{FF2B5EF4-FFF2-40B4-BE49-F238E27FC236}">
                  <a16:creationId xmlns:a16="http://schemas.microsoft.com/office/drawing/2014/main" id="{147C0E53-2D38-7022-0A08-1D4070F27D23}"/>
                </a:ext>
              </a:extLst>
            </p:cNvPr>
            <p:cNvSpPr/>
            <p:nvPr/>
          </p:nvSpPr>
          <p:spPr>
            <a:xfrm>
              <a:off x="2583243" y="235230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7" name="Freeform 188">
              <a:extLst>
                <a:ext uri="{FF2B5EF4-FFF2-40B4-BE49-F238E27FC236}">
                  <a16:creationId xmlns:a16="http://schemas.microsoft.com/office/drawing/2014/main" id="{335CC3EB-CA49-C128-E74A-C291F466A9EC}"/>
                </a:ext>
              </a:extLst>
            </p:cNvPr>
            <p:cNvSpPr/>
            <p:nvPr/>
          </p:nvSpPr>
          <p:spPr>
            <a:xfrm>
              <a:off x="2482056" y="232835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8" name="Freeform 189">
              <a:extLst>
                <a:ext uri="{FF2B5EF4-FFF2-40B4-BE49-F238E27FC236}">
                  <a16:creationId xmlns:a16="http://schemas.microsoft.com/office/drawing/2014/main" id="{67CF76DB-F115-2D4F-4F05-351E76A860AA}"/>
                </a:ext>
              </a:extLst>
            </p:cNvPr>
            <p:cNvSpPr/>
            <p:nvPr/>
          </p:nvSpPr>
          <p:spPr>
            <a:xfrm>
              <a:off x="2428078" y="231512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89" name="Freeform 190">
              <a:extLst>
                <a:ext uri="{FF2B5EF4-FFF2-40B4-BE49-F238E27FC236}">
                  <a16:creationId xmlns:a16="http://schemas.microsoft.com/office/drawing/2014/main" id="{81C890E8-BADB-F3B3-63EE-0859F8A26B9E}"/>
                </a:ext>
              </a:extLst>
            </p:cNvPr>
            <p:cNvSpPr/>
            <p:nvPr/>
          </p:nvSpPr>
          <p:spPr>
            <a:xfrm>
              <a:off x="2355052" y="2267427"/>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0" name="Freeform 191">
              <a:extLst>
                <a:ext uri="{FF2B5EF4-FFF2-40B4-BE49-F238E27FC236}">
                  <a16:creationId xmlns:a16="http://schemas.microsoft.com/office/drawing/2014/main" id="{E19B5750-68DB-AF3C-0B2A-F9154FBAF640}"/>
                </a:ext>
              </a:extLst>
            </p:cNvPr>
            <p:cNvSpPr/>
            <p:nvPr/>
          </p:nvSpPr>
          <p:spPr>
            <a:xfrm>
              <a:off x="2315364" y="224736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1" name="Freeform 192">
              <a:extLst>
                <a:ext uri="{FF2B5EF4-FFF2-40B4-BE49-F238E27FC236}">
                  <a16:creationId xmlns:a16="http://schemas.microsoft.com/office/drawing/2014/main" id="{97A295D5-F35B-21EA-562E-38F85D160FA5}"/>
                </a:ext>
              </a:extLst>
            </p:cNvPr>
            <p:cNvSpPr/>
            <p:nvPr/>
          </p:nvSpPr>
          <p:spPr>
            <a:xfrm>
              <a:off x="2282820" y="224418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2" name="Freeform 193">
              <a:extLst>
                <a:ext uri="{FF2B5EF4-FFF2-40B4-BE49-F238E27FC236}">
                  <a16:creationId xmlns:a16="http://schemas.microsoft.com/office/drawing/2014/main" id="{B8F20EE7-767E-0F92-6B07-A8360B27C271}"/>
                </a:ext>
              </a:extLst>
            </p:cNvPr>
            <p:cNvSpPr/>
            <p:nvPr/>
          </p:nvSpPr>
          <p:spPr>
            <a:xfrm>
              <a:off x="2232815" y="2222755"/>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3" name="Freeform 194">
              <a:extLst>
                <a:ext uri="{FF2B5EF4-FFF2-40B4-BE49-F238E27FC236}">
                  <a16:creationId xmlns:a16="http://schemas.microsoft.com/office/drawing/2014/main" id="{D7376C27-EE42-A047-044B-FBB69BC75B41}"/>
                </a:ext>
              </a:extLst>
            </p:cNvPr>
            <p:cNvSpPr/>
            <p:nvPr/>
          </p:nvSpPr>
          <p:spPr>
            <a:xfrm>
              <a:off x="2160584" y="219497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4" name="Freeform 195">
              <a:extLst>
                <a:ext uri="{FF2B5EF4-FFF2-40B4-BE49-F238E27FC236}">
                  <a16:creationId xmlns:a16="http://schemas.microsoft.com/office/drawing/2014/main" id="{79AFF204-4AD9-F50E-9B0A-60667AD26743}"/>
                </a:ext>
              </a:extLst>
            </p:cNvPr>
            <p:cNvSpPr/>
            <p:nvPr/>
          </p:nvSpPr>
          <p:spPr>
            <a:xfrm>
              <a:off x="2040730" y="215344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5" name="Freeform 196">
              <a:extLst>
                <a:ext uri="{FF2B5EF4-FFF2-40B4-BE49-F238E27FC236}">
                  <a16:creationId xmlns:a16="http://schemas.microsoft.com/office/drawing/2014/main" id="{BFDA48DB-FAF3-DD49-67B3-BB30D95C62BD}"/>
                </a:ext>
              </a:extLst>
            </p:cNvPr>
            <p:cNvSpPr/>
            <p:nvPr/>
          </p:nvSpPr>
          <p:spPr>
            <a:xfrm>
              <a:off x="2015273" y="2145344"/>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6" name="Freeform 197">
              <a:extLst>
                <a:ext uri="{FF2B5EF4-FFF2-40B4-BE49-F238E27FC236}">
                  <a16:creationId xmlns:a16="http://schemas.microsoft.com/office/drawing/2014/main" id="{943425D5-A465-AE7A-2A67-D8B9F3780EA7}"/>
                </a:ext>
              </a:extLst>
            </p:cNvPr>
            <p:cNvSpPr/>
            <p:nvPr/>
          </p:nvSpPr>
          <p:spPr>
            <a:xfrm>
              <a:off x="1993902" y="2135189"/>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7" name="Freeform 198">
              <a:extLst>
                <a:ext uri="{FF2B5EF4-FFF2-40B4-BE49-F238E27FC236}">
                  <a16:creationId xmlns:a16="http://schemas.microsoft.com/office/drawing/2014/main" id="{106756FF-B21A-77D7-B9A9-0A3126FB91FA}"/>
                </a:ext>
              </a:extLst>
            </p:cNvPr>
            <p:cNvSpPr/>
            <p:nvPr/>
          </p:nvSpPr>
          <p:spPr>
            <a:xfrm>
              <a:off x="1970032" y="2121947"/>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8" name="Freeform 199">
              <a:extLst>
                <a:ext uri="{FF2B5EF4-FFF2-40B4-BE49-F238E27FC236}">
                  <a16:creationId xmlns:a16="http://schemas.microsoft.com/office/drawing/2014/main" id="{06DF00FD-21EE-C195-8DE5-909550B5442E}"/>
                </a:ext>
              </a:extLst>
            </p:cNvPr>
            <p:cNvSpPr/>
            <p:nvPr/>
          </p:nvSpPr>
          <p:spPr>
            <a:xfrm>
              <a:off x="1949451" y="2101310"/>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199" name="Freeform 200">
              <a:extLst>
                <a:ext uri="{FF2B5EF4-FFF2-40B4-BE49-F238E27FC236}">
                  <a16:creationId xmlns:a16="http://schemas.microsoft.com/office/drawing/2014/main" id="{4592E73D-E65D-9028-1166-D5565B0F8FF8}"/>
                </a:ext>
              </a:extLst>
            </p:cNvPr>
            <p:cNvSpPr/>
            <p:nvPr/>
          </p:nvSpPr>
          <p:spPr>
            <a:xfrm>
              <a:off x="1934368" y="2097343"/>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00" name="Freeform 201">
              <a:extLst>
                <a:ext uri="{FF2B5EF4-FFF2-40B4-BE49-F238E27FC236}">
                  <a16:creationId xmlns:a16="http://schemas.microsoft.com/office/drawing/2014/main" id="{9B953B6C-CCC4-3458-5C9A-BEC141C21E0E}"/>
                </a:ext>
              </a:extLst>
            </p:cNvPr>
            <p:cNvSpPr/>
            <p:nvPr/>
          </p:nvSpPr>
          <p:spPr>
            <a:xfrm>
              <a:off x="1918493" y="2083432"/>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01" name="Freeform 202">
              <a:extLst>
                <a:ext uri="{FF2B5EF4-FFF2-40B4-BE49-F238E27FC236}">
                  <a16:creationId xmlns:a16="http://schemas.microsoft.com/office/drawing/2014/main" id="{B2CF8783-CD0C-BB26-4924-6BE63F8FEA10}"/>
                </a:ext>
              </a:extLst>
            </p:cNvPr>
            <p:cNvSpPr/>
            <p:nvPr/>
          </p:nvSpPr>
          <p:spPr>
            <a:xfrm>
              <a:off x="1670046" y="2013427"/>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02" name="Freeform 203">
              <a:extLst>
                <a:ext uri="{FF2B5EF4-FFF2-40B4-BE49-F238E27FC236}">
                  <a16:creationId xmlns:a16="http://schemas.microsoft.com/office/drawing/2014/main" id="{69AF92E6-57B4-73B1-D019-919477EEEF3C}"/>
                </a:ext>
              </a:extLst>
            </p:cNvPr>
            <p:cNvSpPr/>
            <p:nvPr/>
          </p:nvSpPr>
          <p:spPr>
            <a:xfrm>
              <a:off x="1527629" y="1981456"/>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03" name="Freeform 204">
              <a:extLst>
                <a:ext uri="{FF2B5EF4-FFF2-40B4-BE49-F238E27FC236}">
                  <a16:creationId xmlns:a16="http://schemas.microsoft.com/office/drawing/2014/main" id="{54B41D41-9F34-8F8C-713E-ECF7108E8130}"/>
                </a:ext>
              </a:extLst>
            </p:cNvPr>
            <p:cNvSpPr/>
            <p:nvPr/>
          </p:nvSpPr>
          <p:spPr>
            <a:xfrm>
              <a:off x="1468473" y="1984378"/>
              <a:ext cx="39687" cy="61912"/>
            </a:xfrm>
            <a:custGeom>
              <a:avLst/>
              <a:gdLst>
                <a:gd name="connsiteX0" fmla="*/ 0 w 39687"/>
                <a:gd name="connsiteY0" fmla="*/ 61912 h 61912"/>
                <a:gd name="connsiteX1" fmla="*/ 39687 w 39687"/>
                <a:gd name="connsiteY1" fmla="*/ 0 h 61912"/>
              </a:gdLst>
              <a:ahLst/>
              <a:cxnLst>
                <a:cxn ang="0">
                  <a:pos x="connsiteX0" y="connsiteY0"/>
                </a:cxn>
                <a:cxn ang="0">
                  <a:pos x="connsiteX1" y="connsiteY1"/>
                </a:cxn>
              </a:cxnLst>
              <a:rect l="l" t="t" r="r" b="b"/>
              <a:pathLst>
                <a:path w="39687" h="61912">
                  <a:moveTo>
                    <a:pt x="0" y="61912"/>
                  </a:moveTo>
                  <a:lnTo>
                    <a:pt x="39687" y="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204" name="Freeform">
            <a:extLst>
              <a:ext uri="{FF2B5EF4-FFF2-40B4-BE49-F238E27FC236}">
                <a16:creationId xmlns:a16="http://schemas.microsoft.com/office/drawing/2014/main" id="{8B670B0C-14AE-C1AE-3BFD-41AD04D18E22}"/>
              </a:ext>
            </a:extLst>
          </p:cNvPr>
          <p:cNvGrpSpPr/>
          <p:nvPr/>
        </p:nvGrpSpPr>
        <p:grpSpPr>
          <a:xfrm>
            <a:off x="1769534" y="2709388"/>
            <a:ext cx="6413500" cy="1384300"/>
            <a:chOff x="1327150" y="2016125"/>
            <a:chExt cx="4810125" cy="1038225"/>
          </a:xfrm>
        </p:grpSpPr>
        <p:sp>
          <p:nvSpPr>
            <p:cNvPr id="205" name="Freeform 206">
              <a:extLst>
                <a:ext uri="{FF2B5EF4-FFF2-40B4-BE49-F238E27FC236}">
                  <a16:creationId xmlns:a16="http://schemas.microsoft.com/office/drawing/2014/main" id="{BDA46157-A966-1982-CAE8-69DF6C9BA7D6}"/>
                </a:ext>
              </a:extLst>
            </p:cNvPr>
            <p:cNvSpPr/>
            <p:nvPr/>
          </p:nvSpPr>
          <p:spPr>
            <a:xfrm>
              <a:off x="4170363" y="2827338"/>
              <a:ext cx="1966912" cy="227012"/>
            </a:xfrm>
            <a:custGeom>
              <a:avLst/>
              <a:gdLst>
                <a:gd name="connsiteX0" fmla="*/ 1966912 w 1966912"/>
                <a:gd name="connsiteY0" fmla="*/ 227012 h 227012"/>
                <a:gd name="connsiteX1" fmla="*/ 1543050 w 1966912"/>
                <a:gd name="connsiteY1" fmla="*/ 222250 h 227012"/>
                <a:gd name="connsiteX2" fmla="*/ 1538287 w 1966912"/>
                <a:gd name="connsiteY2" fmla="*/ 200025 h 227012"/>
                <a:gd name="connsiteX3" fmla="*/ 1466850 w 1966912"/>
                <a:gd name="connsiteY3" fmla="*/ 201612 h 227012"/>
                <a:gd name="connsiteX4" fmla="*/ 1454150 w 1966912"/>
                <a:gd name="connsiteY4" fmla="*/ 180975 h 227012"/>
                <a:gd name="connsiteX5" fmla="*/ 1317625 w 1966912"/>
                <a:gd name="connsiteY5" fmla="*/ 180975 h 227012"/>
                <a:gd name="connsiteX6" fmla="*/ 1312862 w 1966912"/>
                <a:gd name="connsiteY6" fmla="*/ 174625 h 227012"/>
                <a:gd name="connsiteX7" fmla="*/ 1301750 w 1966912"/>
                <a:gd name="connsiteY7" fmla="*/ 174625 h 227012"/>
                <a:gd name="connsiteX8" fmla="*/ 1293812 w 1966912"/>
                <a:gd name="connsiteY8" fmla="*/ 168275 h 227012"/>
                <a:gd name="connsiteX9" fmla="*/ 1258887 w 1966912"/>
                <a:gd name="connsiteY9" fmla="*/ 168275 h 227012"/>
                <a:gd name="connsiteX10" fmla="*/ 1250950 w 1966912"/>
                <a:gd name="connsiteY10" fmla="*/ 152400 h 227012"/>
                <a:gd name="connsiteX11" fmla="*/ 1209675 w 1966912"/>
                <a:gd name="connsiteY11" fmla="*/ 152400 h 227012"/>
                <a:gd name="connsiteX12" fmla="*/ 1209675 w 1966912"/>
                <a:gd name="connsiteY12" fmla="*/ 144462 h 227012"/>
                <a:gd name="connsiteX13" fmla="*/ 1106487 w 1966912"/>
                <a:gd name="connsiteY13" fmla="*/ 144462 h 227012"/>
                <a:gd name="connsiteX14" fmla="*/ 1095375 w 1966912"/>
                <a:gd name="connsiteY14" fmla="*/ 130175 h 227012"/>
                <a:gd name="connsiteX15" fmla="*/ 1036637 w 1966912"/>
                <a:gd name="connsiteY15" fmla="*/ 130175 h 227012"/>
                <a:gd name="connsiteX16" fmla="*/ 1036637 w 1966912"/>
                <a:gd name="connsiteY16" fmla="*/ 123825 h 227012"/>
                <a:gd name="connsiteX17" fmla="*/ 917575 w 1966912"/>
                <a:gd name="connsiteY17" fmla="*/ 123825 h 227012"/>
                <a:gd name="connsiteX18" fmla="*/ 912812 w 1966912"/>
                <a:gd name="connsiteY18" fmla="*/ 119062 h 227012"/>
                <a:gd name="connsiteX19" fmla="*/ 795337 w 1966912"/>
                <a:gd name="connsiteY19" fmla="*/ 119062 h 227012"/>
                <a:gd name="connsiteX20" fmla="*/ 790575 w 1966912"/>
                <a:gd name="connsiteY20" fmla="*/ 114300 h 227012"/>
                <a:gd name="connsiteX21" fmla="*/ 758825 w 1966912"/>
                <a:gd name="connsiteY21" fmla="*/ 114300 h 227012"/>
                <a:gd name="connsiteX22" fmla="*/ 758825 w 1966912"/>
                <a:gd name="connsiteY22" fmla="*/ 98425 h 227012"/>
                <a:gd name="connsiteX23" fmla="*/ 725487 w 1966912"/>
                <a:gd name="connsiteY23" fmla="*/ 98425 h 227012"/>
                <a:gd name="connsiteX24" fmla="*/ 725487 w 1966912"/>
                <a:gd name="connsiteY24" fmla="*/ 84137 h 227012"/>
                <a:gd name="connsiteX25" fmla="*/ 668337 w 1966912"/>
                <a:gd name="connsiteY25" fmla="*/ 84137 h 227012"/>
                <a:gd name="connsiteX26" fmla="*/ 661987 w 1966912"/>
                <a:gd name="connsiteY26" fmla="*/ 77787 h 227012"/>
                <a:gd name="connsiteX27" fmla="*/ 542925 w 1966912"/>
                <a:gd name="connsiteY27" fmla="*/ 77787 h 227012"/>
                <a:gd name="connsiteX28" fmla="*/ 530225 w 1966912"/>
                <a:gd name="connsiteY28" fmla="*/ 65087 h 227012"/>
                <a:gd name="connsiteX29" fmla="*/ 508000 w 1966912"/>
                <a:gd name="connsiteY29" fmla="*/ 65087 h 227012"/>
                <a:gd name="connsiteX30" fmla="*/ 501650 w 1966912"/>
                <a:gd name="connsiteY30" fmla="*/ 58737 h 227012"/>
                <a:gd name="connsiteX31" fmla="*/ 431800 w 1966912"/>
                <a:gd name="connsiteY31" fmla="*/ 58737 h 227012"/>
                <a:gd name="connsiteX32" fmla="*/ 422275 w 1966912"/>
                <a:gd name="connsiteY32" fmla="*/ 49212 h 227012"/>
                <a:gd name="connsiteX33" fmla="*/ 323850 w 1966912"/>
                <a:gd name="connsiteY33" fmla="*/ 49212 h 227012"/>
                <a:gd name="connsiteX34" fmla="*/ 317500 w 1966912"/>
                <a:gd name="connsiteY34" fmla="*/ 42862 h 227012"/>
                <a:gd name="connsiteX35" fmla="*/ 241300 w 1966912"/>
                <a:gd name="connsiteY35" fmla="*/ 42862 h 227012"/>
                <a:gd name="connsiteX36" fmla="*/ 241300 w 1966912"/>
                <a:gd name="connsiteY36" fmla="*/ 30162 h 227012"/>
                <a:gd name="connsiteX37" fmla="*/ 146050 w 1966912"/>
                <a:gd name="connsiteY37" fmla="*/ 30162 h 227012"/>
                <a:gd name="connsiteX38" fmla="*/ 136525 w 1966912"/>
                <a:gd name="connsiteY38" fmla="*/ 20637 h 227012"/>
                <a:gd name="connsiteX39" fmla="*/ 98425 w 1966912"/>
                <a:gd name="connsiteY39" fmla="*/ 20637 h 227012"/>
                <a:gd name="connsiteX40" fmla="*/ 88900 w 1966912"/>
                <a:gd name="connsiteY40" fmla="*/ 11112 h 227012"/>
                <a:gd name="connsiteX41" fmla="*/ 39687 w 1966912"/>
                <a:gd name="connsiteY41" fmla="*/ 11112 h 227012"/>
                <a:gd name="connsiteX42" fmla="*/ 28575 w 1966912"/>
                <a:gd name="connsiteY42" fmla="*/ 0 h 227012"/>
                <a:gd name="connsiteX43" fmla="*/ 0 w 1966912"/>
                <a:gd name="connsiteY43" fmla="*/ 0 h 2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966912" h="227012">
                  <a:moveTo>
                    <a:pt x="1966912" y="227012"/>
                  </a:moveTo>
                  <a:lnTo>
                    <a:pt x="1543050" y="222250"/>
                  </a:lnTo>
                  <a:lnTo>
                    <a:pt x="1538287" y="200025"/>
                  </a:lnTo>
                  <a:lnTo>
                    <a:pt x="1466850" y="201612"/>
                  </a:lnTo>
                  <a:lnTo>
                    <a:pt x="1454150" y="180975"/>
                  </a:lnTo>
                  <a:lnTo>
                    <a:pt x="1317625" y="180975"/>
                  </a:lnTo>
                  <a:lnTo>
                    <a:pt x="1312862" y="174625"/>
                  </a:lnTo>
                  <a:lnTo>
                    <a:pt x="1301750" y="174625"/>
                  </a:lnTo>
                  <a:lnTo>
                    <a:pt x="1293812" y="168275"/>
                  </a:lnTo>
                  <a:lnTo>
                    <a:pt x="1258887" y="168275"/>
                  </a:lnTo>
                  <a:lnTo>
                    <a:pt x="1250950" y="152400"/>
                  </a:lnTo>
                  <a:lnTo>
                    <a:pt x="1209675" y="152400"/>
                  </a:lnTo>
                  <a:lnTo>
                    <a:pt x="1209675" y="144462"/>
                  </a:lnTo>
                  <a:lnTo>
                    <a:pt x="1106487" y="144462"/>
                  </a:lnTo>
                  <a:lnTo>
                    <a:pt x="1095375" y="130175"/>
                  </a:lnTo>
                  <a:lnTo>
                    <a:pt x="1036637" y="130175"/>
                  </a:lnTo>
                  <a:lnTo>
                    <a:pt x="1036637" y="123825"/>
                  </a:lnTo>
                  <a:lnTo>
                    <a:pt x="917575" y="123825"/>
                  </a:lnTo>
                  <a:lnTo>
                    <a:pt x="912812" y="119062"/>
                  </a:lnTo>
                  <a:lnTo>
                    <a:pt x="795337" y="119062"/>
                  </a:lnTo>
                  <a:lnTo>
                    <a:pt x="790575" y="114300"/>
                  </a:lnTo>
                  <a:lnTo>
                    <a:pt x="758825" y="114300"/>
                  </a:lnTo>
                  <a:lnTo>
                    <a:pt x="758825" y="98425"/>
                  </a:lnTo>
                  <a:lnTo>
                    <a:pt x="725487" y="98425"/>
                  </a:lnTo>
                  <a:lnTo>
                    <a:pt x="725487" y="84137"/>
                  </a:lnTo>
                  <a:lnTo>
                    <a:pt x="668337" y="84137"/>
                  </a:lnTo>
                  <a:lnTo>
                    <a:pt x="661987" y="77787"/>
                  </a:lnTo>
                  <a:lnTo>
                    <a:pt x="542925" y="77787"/>
                  </a:lnTo>
                  <a:lnTo>
                    <a:pt x="530225" y="65087"/>
                  </a:lnTo>
                  <a:lnTo>
                    <a:pt x="508000" y="65087"/>
                  </a:lnTo>
                  <a:lnTo>
                    <a:pt x="501650" y="58737"/>
                  </a:lnTo>
                  <a:lnTo>
                    <a:pt x="431800" y="58737"/>
                  </a:lnTo>
                  <a:lnTo>
                    <a:pt x="422275" y="49212"/>
                  </a:lnTo>
                  <a:lnTo>
                    <a:pt x="323850" y="49212"/>
                  </a:lnTo>
                  <a:lnTo>
                    <a:pt x="317500" y="42862"/>
                  </a:lnTo>
                  <a:lnTo>
                    <a:pt x="241300" y="42862"/>
                  </a:lnTo>
                  <a:lnTo>
                    <a:pt x="241300" y="30162"/>
                  </a:lnTo>
                  <a:lnTo>
                    <a:pt x="146050" y="30162"/>
                  </a:lnTo>
                  <a:lnTo>
                    <a:pt x="136525" y="20637"/>
                  </a:lnTo>
                  <a:lnTo>
                    <a:pt x="98425" y="20637"/>
                  </a:lnTo>
                  <a:lnTo>
                    <a:pt x="88900" y="11112"/>
                  </a:lnTo>
                  <a:lnTo>
                    <a:pt x="39687" y="11112"/>
                  </a:lnTo>
                  <a:lnTo>
                    <a:pt x="28575" y="0"/>
                  </a:lnTo>
                  <a:lnTo>
                    <a:pt x="0" y="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06" name="Freeform 207">
              <a:extLst>
                <a:ext uri="{FF2B5EF4-FFF2-40B4-BE49-F238E27FC236}">
                  <a16:creationId xmlns:a16="http://schemas.microsoft.com/office/drawing/2014/main" id="{8B1690DF-9204-EB3F-55ED-84E5830FF889}"/>
                </a:ext>
              </a:extLst>
            </p:cNvPr>
            <p:cNvSpPr/>
            <p:nvPr/>
          </p:nvSpPr>
          <p:spPr>
            <a:xfrm>
              <a:off x="1993900" y="2184400"/>
              <a:ext cx="2181225" cy="642938"/>
            </a:xfrm>
            <a:custGeom>
              <a:avLst/>
              <a:gdLst>
                <a:gd name="connsiteX0" fmla="*/ 2181225 w 2181225"/>
                <a:gd name="connsiteY0" fmla="*/ 642938 h 642938"/>
                <a:gd name="connsiteX1" fmla="*/ 2119313 w 2181225"/>
                <a:gd name="connsiteY1" fmla="*/ 642938 h 642938"/>
                <a:gd name="connsiteX2" fmla="*/ 2111375 w 2181225"/>
                <a:gd name="connsiteY2" fmla="*/ 635000 h 642938"/>
                <a:gd name="connsiteX3" fmla="*/ 2030413 w 2181225"/>
                <a:gd name="connsiteY3" fmla="*/ 635000 h 642938"/>
                <a:gd name="connsiteX4" fmla="*/ 2020888 w 2181225"/>
                <a:gd name="connsiteY4" fmla="*/ 625475 h 642938"/>
                <a:gd name="connsiteX5" fmla="*/ 1868488 w 2181225"/>
                <a:gd name="connsiteY5" fmla="*/ 625475 h 642938"/>
                <a:gd name="connsiteX6" fmla="*/ 1862138 w 2181225"/>
                <a:gd name="connsiteY6" fmla="*/ 619125 h 642938"/>
                <a:gd name="connsiteX7" fmla="*/ 1816100 w 2181225"/>
                <a:gd name="connsiteY7" fmla="*/ 619125 h 642938"/>
                <a:gd name="connsiteX8" fmla="*/ 1816100 w 2181225"/>
                <a:gd name="connsiteY8" fmla="*/ 598488 h 642938"/>
                <a:gd name="connsiteX9" fmla="*/ 1747838 w 2181225"/>
                <a:gd name="connsiteY9" fmla="*/ 598488 h 642938"/>
                <a:gd name="connsiteX10" fmla="*/ 1733550 w 2181225"/>
                <a:gd name="connsiteY10" fmla="*/ 584200 h 642938"/>
                <a:gd name="connsiteX11" fmla="*/ 1676400 w 2181225"/>
                <a:gd name="connsiteY11" fmla="*/ 584200 h 642938"/>
                <a:gd name="connsiteX12" fmla="*/ 1666875 w 2181225"/>
                <a:gd name="connsiteY12" fmla="*/ 574675 h 642938"/>
                <a:gd name="connsiteX13" fmla="*/ 1604963 w 2181225"/>
                <a:gd name="connsiteY13" fmla="*/ 574675 h 642938"/>
                <a:gd name="connsiteX14" fmla="*/ 1595438 w 2181225"/>
                <a:gd name="connsiteY14" fmla="*/ 557213 h 642938"/>
                <a:gd name="connsiteX15" fmla="*/ 1570038 w 2181225"/>
                <a:gd name="connsiteY15" fmla="*/ 558800 h 642938"/>
                <a:gd name="connsiteX16" fmla="*/ 1562100 w 2181225"/>
                <a:gd name="connsiteY16" fmla="*/ 544513 h 642938"/>
                <a:gd name="connsiteX17" fmla="*/ 1533525 w 2181225"/>
                <a:gd name="connsiteY17" fmla="*/ 546100 h 642938"/>
                <a:gd name="connsiteX18" fmla="*/ 1524000 w 2181225"/>
                <a:gd name="connsiteY18" fmla="*/ 531813 h 642938"/>
                <a:gd name="connsiteX19" fmla="*/ 1465263 w 2181225"/>
                <a:gd name="connsiteY19" fmla="*/ 530225 h 642938"/>
                <a:gd name="connsiteX20" fmla="*/ 1454150 w 2181225"/>
                <a:gd name="connsiteY20" fmla="*/ 520700 h 642938"/>
                <a:gd name="connsiteX21" fmla="*/ 1406525 w 2181225"/>
                <a:gd name="connsiteY21" fmla="*/ 520700 h 642938"/>
                <a:gd name="connsiteX22" fmla="*/ 1401763 w 2181225"/>
                <a:gd name="connsiteY22" fmla="*/ 508000 h 642938"/>
                <a:gd name="connsiteX23" fmla="*/ 1384300 w 2181225"/>
                <a:gd name="connsiteY23" fmla="*/ 508000 h 642938"/>
                <a:gd name="connsiteX24" fmla="*/ 1379538 w 2181225"/>
                <a:gd name="connsiteY24" fmla="*/ 485775 h 642938"/>
                <a:gd name="connsiteX25" fmla="*/ 1339850 w 2181225"/>
                <a:gd name="connsiteY25" fmla="*/ 487363 h 642938"/>
                <a:gd name="connsiteX26" fmla="*/ 1335088 w 2181225"/>
                <a:gd name="connsiteY26" fmla="*/ 479425 h 642938"/>
                <a:gd name="connsiteX27" fmla="*/ 1314450 w 2181225"/>
                <a:gd name="connsiteY27" fmla="*/ 479425 h 642938"/>
                <a:gd name="connsiteX28" fmla="*/ 1304925 w 2181225"/>
                <a:gd name="connsiteY28" fmla="*/ 461963 h 642938"/>
                <a:gd name="connsiteX29" fmla="*/ 1292225 w 2181225"/>
                <a:gd name="connsiteY29" fmla="*/ 460375 h 642938"/>
                <a:gd name="connsiteX30" fmla="*/ 1287463 w 2181225"/>
                <a:gd name="connsiteY30" fmla="*/ 452438 h 642938"/>
                <a:gd name="connsiteX31" fmla="*/ 1201738 w 2181225"/>
                <a:gd name="connsiteY31" fmla="*/ 452438 h 642938"/>
                <a:gd name="connsiteX32" fmla="*/ 1200150 w 2181225"/>
                <a:gd name="connsiteY32" fmla="*/ 434975 h 642938"/>
                <a:gd name="connsiteX33" fmla="*/ 1154113 w 2181225"/>
                <a:gd name="connsiteY33" fmla="*/ 436563 h 642938"/>
                <a:gd name="connsiteX34" fmla="*/ 1149350 w 2181225"/>
                <a:gd name="connsiteY34" fmla="*/ 423863 h 642938"/>
                <a:gd name="connsiteX35" fmla="*/ 1119188 w 2181225"/>
                <a:gd name="connsiteY35" fmla="*/ 422275 h 642938"/>
                <a:gd name="connsiteX36" fmla="*/ 1112838 w 2181225"/>
                <a:gd name="connsiteY36" fmla="*/ 404813 h 642938"/>
                <a:gd name="connsiteX37" fmla="*/ 1073150 w 2181225"/>
                <a:gd name="connsiteY37" fmla="*/ 404813 h 642938"/>
                <a:gd name="connsiteX38" fmla="*/ 1066800 w 2181225"/>
                <a:gd name="connsiteY38" fmla="*/ 400050 h 642938"/>
                <a:gd name="connsiteX39" fmla="*/ 1047750 w 2181225"/>
                <a:gd name="connsiteY39" fmla="*/ 400050 h 642938"/>
                <a:gd name="connsiteX40" fmla="*/ 1039813 w 2181225"/>
                <a:gd name="connsiteY40" fmla="*/ 385763 h 642938"/>
                <a:gd name="connsiteX41" fmla="*/ 1004888 w 2181225"/>
                <a:gd name="connsiteY41" fmla="*/ 387350 h 642938"/>
                <a:gd name="connsiteX42" fmla="*/ 1000125 w 2181225"/>
                <a:gd name="connsiteY42" fmla="*/ 371475 h 642938"/>
                <a:gd name="connsiteX43" fmla="*/ 957263 w 2181225"/>
                <a:gd name="connsiteY43" fmla="*/ 374650 h 642938"/>
                <a:gd name="connsiteX44" fmla="*/ 949325 w 2181225"/>
                <a:gd name="connsiteY44" fmla="*/ 354013 h 642938"/>
                <a:gd name="connsiteX45" fmla="*/ 931863 w 2181225"/>
                <a:gd name="connsiteY45" fmla="*/ 355600 h 642938"/>
                <a:gd name="connsiteX46" fmla="*/ 923925 w 2181225"/>
                <a:gd name="connsiteY46" fmla="*/ 347663 h 642938"/>
                <a:gd name="connsiteX47" fmla="*/ 860425 w 2181225"/>
                <a:gd name="connsiteY47" fmla="*/ 347663 h 642938"/>
                <a:gd name="connsiteX48" fmla="*/ 855663 w 2181225"/>
                <a:gd name="connsiteY48" fmla="*/ 333375 h 642938"/>
                <a:gd name="connsiteX49" fmla="*/ 820738 w 2181225"/>
                <a:gd name="connsiteY49" fmla="*/ 336550 h 642938"/>
                <a:gd name="connsiteX50" fmla="*/ 820738 w 2181225"/>
                <a:gd name="connsiteY50" fmla="*/ 312738 h 642938"/>
                <a:gd name="connsiteX51" fmla="*/ 801688 w 2181225"/>
                <a:gd name="connsiteY51" fmla="*/ 311150 h 642938"/>
                <a:gd name="connsiteX52" fmla="*/ 796925 w 2181225"/>
                <a:gd name="connsiteY52" fmla="*/ 300038 h 642938"/>
                <a:gd name="connsiteX53" fmla="*/ 771525 w 2181225"/>
                <a:gd name="connsiteY53" fmla="*/ 300038 h 642938"/>
                <a:gd name="connsiteX54" fmla="*/ 771525 w 2181225"/>
                <a:gd name="connsiteY54" fmla="*/ 279400 h 642938"/>
                <a:gd name="connsiteX55" fmla="*/ 752475 w 2181225"/>
                <a:gd name="connsiteY55" fmla="*/ 279400 h 642938"/>
                <a:gd name="connsiteX56" fmla="*/ 752475 w 2181225"/>
                <a:gd name="connsiteY56" fmla="*/ 252413 h 642938"/>
                <a:gd name="connsiteX57" fmla="*/ 701675 w 2181225"/>
                <a:gd name="connsiteY57" fmla="*/ 252413 h 642938"/>
                <a:gd name="connsiteX58" fmla="*/ 693738 w 2181225"/>
                <a:gd name="connsiteY58" fmla="*/ 244476 h 642938"/>
                <a:gd name="connsiteX59" fmla="*/ 619125 w 2181225"/>
                <a:gd name="connsiteY59" fmla="*/ 244476 h 642938"/>
                <a:gd name="connsiteX60" fmla="*/ 606425 w 2181225"/>
                <a:gd name="connsiteY60" fmla="*/ 231776 h 642938"/>
                <a:gd name="connsiteX61" fmla="*/ 544513 w 2181225"/>
                <a:gd name="connsiteY61" fmla="*/ 231776 h 642938"/>
                <a:gd name="connsiteX62" fmla="*/ 533400 w 2181225"/>
                <a:gd name="connsiteY62" fmla="*/ 220663 h 642938"/>
                <a:gd name="connsiteX63" fmla="*/ 490538 w 2181225"/>
                <a:gd name="connsiteY63" fmla="*/ 220663 h 642938"/>
                <a:gd name="connsiteX64" fmla="*/ 490538 w 2181225"/>
                <a:gd name="connsiteY64" fmla="*/ 200025 h 642938"/>
                <a:gd name="connsiteX65" fmla="*/ 454025 w 2181225"/>
                <a:gd name="connsiteY65" fmla="*/ 200025 h 642938"/>
                <a:gd name="connsiteX66" fmla="*/ 444500 w 2181225"/>
                <a:gd name="connsiteY66" fmla="*/ 190500 h 642938"/>
                <a:gd name="connsiteX67" fmla="*/ 414338 w 2181225"/>
                <a:gd name="connsiteY67" fmla="*/ 190500 h 642938"/>
                <a:gd name="connsiteX68" fmla="*/ 414338 w 2181225"/>
                <a:gd name="connsiteY68" fmla="*/ 169863 h 642938"/>
                <a:gd name="connsiteX69" fmla="*/ 384175 w 2181225"/>
                <a:gd name="connsiteY69" fmla="*/ 169863 h 642938"/>
                <a:gd name="connsiteX70" fmla="*/ 384175 w 2181225"/>
                <a:gd name="connsiteY70" fmla="*/ 141288 h 642938"/>
                <a:gd name="connsiteX71" fmla="*/ 371475 w 2181225"/>
                <a:gd name="connsiteY71" fmla="*/ 141288 h 642938"/>
                <a:gd name="connsiteX72" fmla="*/ 357188 w 2181225"/>
                <a:gd name="connsiteY72" fmla="*/ 138113 h 642938"/>
                <a:gd name="connsiteX73" fmla="*/ 346075 w 2181225"/>
                <a:gd name="connsiteY73" fmla="*/ 136525 h 642938"/>
                <a:gd name="connsiteX74" fmla="*/ 341313 w 2181225"/>
                <a:gd name="connsiteY74" fmla="*/ 133350 h 642938"/>
                <a:gd name="connsiteX75" fmla="*/ 333375 w 2181225"/>
                <a:gd name="connsiteY75" fmla="*/ 131763 h 642938"/>
                <a:gd name="connsiteX76" fmla="*/ 328613 w 2181225"/>
                <a:gd name="connsiteY76" fmla="*/ 130175 h 642938"/>
                <a:gd name="connsiteX77" fmla="*/ 325438 w 2181225"/>
                <a:gd name="connsiteY77" fmla="*/ 120650 h 642938"/>
                <a:gd name="connsiteX78" fmla="*/ 274638 w 2181225"/>
                <a:gd name="connsiteY78" fmla="*/ 120650 h 642938"/>
                <a:gd name="connsiteX79" fmla="*/ 274638 w 2181225"/>
                <a:gd name="connsiteY79" fmla="*/ 101600 h 642938"/>
                <a:gd name="connsiteX80" fmla="*/ 223838 w 2181225"/>
                <a:gd name="connsiteY80" fmla="*/ 101600 h 642938"/>
                <a:gd name="connsiteX81" fmla="*/ 223838 w 2181225"/>
                <a:gd name="connsiteY81" fmla="*/ 87313 h 642938"/>
                <a:gd name="connsiteX82" fmla="*/ 196850 w 2181225"/>
                <a:gd name="connsiteY82" fmla="*/ 87313 h 642938"/>
                <a:gd name="connsiteX83" fmla="*/ 196850 w 2181225"/>
                <a:gd name="connsiteY83" fmla="*/ 74613 h 642938"/>
                <a:gd name="connsiteX84" fmla="*/ 179388 w 2181225"/>
                <a:gd name="connsiteY84" fmla="*/ 74613 h 642938"/>
                <a:gd name="connsiteX85" fmla="*/ 168275 w 2181225"/>
                <a:gd name="connsiteY85" fmla="*/ 63500 h 642938"/>
                <a:gd name="connsiteX86" fmla="*/ 103188 w 2181225"/>
                <a:gd name="connsiteY86" fmla="*/ 63500 h 642938"/>
                <a:gd name="connsiteX87" fmla="*/ 103188 w 2181225"/>
                <a:gd name="connsiteY87" fmla="*/ 41275 h 642938"/>
                <a:gd name="connsiteX88" fmla="*/ 68263 w 2181225"/>
                <a:gd name="connsiteY88" fmla="*/ 41275 h 642938"/>
                <a:gd name="connsiteX89" fmla="*/ 68263 w 2181225"/>
                <a:gd name="connsiteY89" fmla="*/ 23813 h 642938"/>
                <a:gd name="connsiteX90" fmla="*/ 41275 w 2181225"/>
                <a:gd name="connsiteY90" fmla="*/ 23813 h 642938"/>
                <a:gd name="connsiteX91" fmla="*/ 31750 w 2181225"/>
                <a:gd name="connsiteY91" fmla="*/ 14288 h 642938"/>
                <a:gd name="connsiteX92" fmla="*/ 0 w 2181225"/>
                <a:gd name="connsiteY92" fmla="*/ 14288 h 642938"/>
                <a:gd name="connsiteX93" fmla="*/ 0 w 2181225"/>
                <a:gd name="connsiteY93" fmla="*/ 0 h 64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181225" h="642938">
                  <a:moveTo>
                    <a:pt x="2181225" y="642938"/>
                  </a:moveTo>
                  <a:lnTo>
                    <a:pt x="2119313" y="642938"/>
                  </a:lnTo>
                  <a:lnTo>
                    <a:pt x="2111375" y="635000"/>
                  </a:lnTo>
                  <a:lnTo>
                    <a:pt x="2030413" y="635000"/>
                  </a:lnTo>
                  <a:lnTo>
                    <a:pt x="2020888" y="625475"/>
                  </a:lnTo>
                  <a:lnTo>
                    <a:pt x="1868488" y="625475"/>
                  </a:lnTo>
                  <a:lnTo>
                    <a:pt x="1862138" y="619125"/>
                  </a:lnTo>
                  <a:lnTo>
                    <a:pt x="1816100" y="619125"/>
                  </a:lnTo>
                  <a:lnTo>
                    <a:pt x="1816100" y="598488"/>
                  </a:lnTo>
                  <a:lnTo>
                    <a:pt x="1747838" y="598488"/>
                  </a:lnTo>
                  <a:lnTo>
                    <a:pt x="1733550" y="584200"/>
                  </a:lnTo>
                  <a:lnTo>
                    <a:pt x="1676400" y="584200"/>
                  </a:lnTo>
                  <a:lnTo>
                    <a:pt x="1666875" y="574675"/>
                  </a:lnTo>
                  <a:lnTo>
                    <a:pt x="1604963" y="574675"/>
                  </a:lnTo>
                  <a:lnTo>
                    <a:pt x="1595438" y="557213"/>
                  </a:lnTo>
                  <a:lnTo>
                    <a:pt x="1570038" y="558800"/>
                  </a:lnTo>
                  <a:lnTo>
                    <a:pt x="1562100" y="544513"/>
                  </a:lnTo>
                  <a:lnTo>
                    <a:pt x="1533525" y="546100"/>
                  </a:lnTo>
                  <a:lnTo>
                    <a:pt x="1524000" y="531813"/>
                  </a:lnTo>
                  <a:lnTo>
                    <a:pt x="1465263" y="530225"/>
                  </a:lnTo>
                  <a:lnTo>
                    <a:pt x="1454150" y="520700"/>
                  </a:lnTo>
                  <a:lnTo>
                    <a:pt x="1406525" y="520700"/>
                  </a:lnTo>
                  <a:lnTo>
                    <a:pt x="1401763" y="508000"/>
                  </a:lnTo>
                  <a:lnTo>
                    <a:pt x="1384300" y="508000"/>
                  </a:lnTo>
                  <a:lnTo>
                    <a:pt x="1379538" y="485775"/>
                  </a:lnTo>
                  <a:lnTo>
                    <a:pt x="1339850" y="487363"/>
                  </a:lnTo>
                  <a:lnTo>
                    <a:pt x="1335088" y="479425"/>
                  </a:lnTo>
                  <a:lnTo>
                    <a:pt x="1314450" y="479425"/>
                  </a:lnTo>
                  <a:lnTo>
                    <a:pt x="1304925" y="461963"/>
                  </a:lnTo>
                  <a:lnTo>
                    <a:pt x="1292225" y="460375"/>
                  </a:lnTo>
                  <a:lnTo>
                    <a:pt x="1287463" y="452438"/>
                  </a:lnTo>
                  <a:lnTo>
                    <a:pt x="1201738" y="452438"/>
                  </a:lnTo>
                  <a:lnTo>
                    <a:pt x="1200150" y="434975"/>
                  </a:lnTo>
                  <a:lnTo>
                    <a:pt x="1154113" y="436563"/>
                  </a:lnTo>
                  <a:lnTo>
                    <a:pt x="1149350" y="423863"/>
                  </a:lnTo>
                  <a:lnTo>
                    <a:pt x="1119188" y="422275"/>
                  </a:lnTo>
                  <a:lnTo>
                    <a:pt x="1112838" y="404813"/>
                  </a:lnTo>
                  <a:lnTo>
                    <a:pt x="1073150" y="404813"/>
                  </a:lnTo>
                  <a:lnTo>
                    <a:pt x="1066800" y="400050"/>
                  </a:lnTo>
                  <a:lnTo>
                    <a:pt x="1047750" y="400050"/>
                  </a:lnTo>
                  <a:lnTo>
                    <a:pt x="1039813" y="385763"/>
                  </a:lnTo>
                  <a:lnTo>
                    <a:pt x="1004888" y="387350"/>
                  </a:lnTo>
                  <a:lnTo>
                    <a:pt x="1000125" y="371475"/>
                  </a:lnTo>
                  <a:lnTo>
                    <a:pt x="957263" y="374650"/>
                  </a:lnTo>
                  <a:lnTo>
                    <a:pt x="949325" y="354013"/>
                  </a:lnTo>
                  <a:lnTo>
                    <a:pt x="931863" y="355600"/>
                  </a:lnTo>
                  <a:lnTo>
                    <a:pt x="923925" y="347663"/>
                  </a:lnTo>
                  <a:lnTo>
                    <a:pt x="860425" y="347663"/>
                  </a:lnTo>
                  <a:lnTo>
                    <a:pt x="855663" y="333375"/>
                  </a:lnTo>
                  <a:lnTo>
                    <a:pt x="820738" y="336550"/>
                  </a:lnTo>
                  <a:lnTo>
                    <a:pt x="820738" y="312738"/>
                  </a:lnTo>
                  <a:lnTo>
                    <a:pt x="801688" y="311150"/>
                  </a:lnTo>
                  <a:lnTo>
                    <a:pt x="796925" y="300038"/>
                  </a:lnTo>
                  <a:lnTo>
                    <a:pt x="771525" y="300038"/>
                  </a:lnTo>
                  <a:lnTo>
                    <a:pt x="771525" y="279400"/>
                  </a:lnTo>
                  <a:lnTo>
                    <a:pt x="752475" y="279400"/>
                  </a:lnTo>
                  <a:lnTo>
                    <a:pt x="752475" y="252413"/>
                  </a:lnTo>
                  <a:lnTo>
                    <a:pt x="701675" y="252413"/>
                  </a:lnTo>
                  <a:lnTo>
                    <a:pt x="693738" y="244476"/>
                  </a:lnTo>
                  <a:lnTo>
                    <a:pt x="619125" y="244476"/>
                  </a:lnTo>
                  <a:lnTo>
                    <a:pt x="606425" y="231776"/>
                  </a:lnTo>
                  <a:lnTo>
                    <a:pt x="544513" y="231776"/>
                  </a:lnTo>
                  <a:lnTo>
                    <a:pt x="533400" y="220663"/>
                  </a:lnTo>
                  <a:lnTo>
                    <a:pt x="490538" y="220663"/>
                  </a:lnTo>
                  <a:lnTo>
                    <a:pt x="490538" y="200025"/>
                  </a:lnTo>
                  <a:lnTo>
                    <a:pt x="454025" y="200025"/>
                  </a:lnTo>
                  <a:lnTo>
                    <a:pt x="444500" y="190500"/>
                  </a:lnTo>
                  <a:lnTo>
                    <a:pt x="414338" y="190500"/>
                  </a:lnTo>
                  <a:lnTo>
                    <a:pt x="414338" y="169863"/>
                  </a:lnTo>
                  <a:lnTo>
                    <a:pt x="384175" y="169863"/>
                  </a:lnTo>
                  <a:lnTo>
                    <a:pt x="384175" y="141288"/>
                  </a:lnTo>
                  <a:lnTo>
                    <a:pt x="371475" y="141288"/>
                  </a:lnTo>
                  <a:cubicBezTo>
                    <a:pt x="366713" y="140230"/>
                    <a:pt x="361983" y="139012"/>
                    <a:pt x="357188" y="138113"/>
                  </a:cubicBezTo>
                  <a:cubicBezTo>
                    <a:pt x="353510" y="137423"/>
                    <a:pt x="349659" y="137600"/>
                    <a:pt x="346075" y="136525"/>
                  </a:cubicBezTo>
                  <a:cubicBezTo>
                    <a:pt x="344248" y="135977"/>
                    <a:pt x="343099" y="134020"/>
                    <a:pt x="341313" y="133350"/>
                  </a:cubicBezTo>
                  <a:cubicBezTo>
                    <a:pt x="338786" y="132403"/>
                    <a:pt x="335993" y="132417"/>
                    <a:pt x="333375" y="131763"/>
                  </a:cubicBezTo>
                  <a:cubicBezTo>
                    <a:pt x="331752" y="131357"/>
                    <a:pt x="330200" y="130704"/>
                    <a:pt x="328613" y="130175"/>
                  </a:cubicBezTo>
                  <a:lnTo>
                    <a:pt x="325438" y="120650"/>
                  </a:lnTo>
                  <a:lnTo>
                    <a:pt x="274638" y="120650"/>
                  </a:lnTo>
                  <a:lnTo>
                    <a:pt x="274638" y="101600"/>
                  </a:lnTo>
                  <a:lnTo>
                    <a:pt x="223838" y="101600"/>
                  </a:lnTo>
                  <a:lnTo>
                    <a:pt x="223838" y="87313"/>
                  </a:lnTo>
                  <a:lnTo>
                    <a:pt x="196850" y="87313"/>
                  </a:lnTo>
                  <a:lnTo>
                    <a:pt x="196850" y="74613"/>
                  </a:lnTo>
                  <a:lnTo>
                    <a:pt x="179388" y="74613"/>
                  </a:lnTo>
                  <a:lnTo>
                    <a:pt x="168275" y="63500"/>
                  </a:lnTo>
                  <a:lnTo>
                    <a:pt x="103188" y="63500"/>
                  </a:lnTo>
                  <a:lnTo>
                    <a:pt x="103188" y="41275"/>
                  </a:lnTo>
                  <a:lnTo>
                    <a:pt x="68263" y="41275"/>
                  </a:lnTo>
                  <a:lnTo>
                    <a:pt x="68263" y="23813"/>
                  </a:lnTo>
                  <a:lnTo>
                    <a:pt x="41275" y="23813"/>
                  </a:lnTo>
                  <a:lnTo>
                    <a:pt x="31750" y="14288"/>
                  </a:lnTo>
                  <a:lnTo>
                    <a:pt x="0" y="14288"/>
                  </a:lnTo>
                  <a:lnTo>
                    <a:pt x="0" y="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07" name="Freeform 208">
              <a:extLst>
                <a:ext uri="{FF2B5EF4-FFF2-40B4-BE49-F238E27FC236}">
                  <a16:creationId xmlns:a16="http://schemas.microsoft.com/office/drawing/2014/main" id="{5E8C31C6-7F5D-5E97-CD5E-169AB32989B1}"/>
                </a:ext>
              </a:extLst>
            </p:cNvPr>
            <p:cNvSpPr/>
            <p:nvPr/>
          </p:nvSpPr>
          <p:spPr>
            <a:xfrm>
              <a:off x="1327150" y="2016125"/>
              <a:ext cx="661988" cy="179388"/>
            </a:xfrm>
            <a:custGeom>
              <a:avLst/>
              <a:gdLst>
                <a:gd name="connsiteX0" fmla="*/ 0 w 661988"/>
                <a:gd name="connsiteY0" fmla="*/ 0 h 179388"/>
                <a:gd name="connsiteX1" fmla="*/ 0 w 661988"/>
                <a:gd name="connsiteY1" fmla="*/ 0 h 179388"/>
                <a:gd name="connsiteX2" fmla="*/ 44450 w 661988"/>
                <a:gd name="connsiteY2" fmla="*/ 6350 h 179388"/>
                <a:gd name="connsiteX3" fmla="*/ 49213 w 661988"/>
                <a:gd name="connsiteY3" fmla="*/ 9525 h 179388"/>
                <a:gd name="connsiteX4" fmla="*/ 55563 w 661988"/>
                <a:gd name="connsiteY4" fmla="*/ 11113 h 179388"/>
                <a:gd name="connsiteX5" fmla="*/ 101600 w 661988"/>
                <a:gd name="connsiteY5" fmla="*/ 14288 h 179388"/>
                <a:gd name="connsiteX6" fmla="*/ 142875 w 661988"/>
                <a:gd name="connsiteY6" fmla="*/ 14288 h 179388"/>
                <a:gd name="connsiteX7" fmla="*/ 150813 w 661988"/>
                <a:gd name="connsiteY7" fmla="*/ 22226 h 179388"/>
                <a:gd name="connsiteX8" fmla="*/ 268288 w 661988"/>
                <a:gd name="connsiteY8" fmla="*/ 22226 h 179388"/>
                <a:gd name="connsiteX9" fmla="*/ 268288 w 661988"/>
                <a:gd name="connsiteY9" fmla="*/ 44450 h 179388"/>
                <a:gd name="connsiteX10" fmla="*/ 315913 w 661988"/>
                <a:gd name="connsiteY10" fmla="*/ 46038 h 179388"/>
                <a:gd name="connsiteX11" fmla="*/ 338138 w 661988"/>
                <a:gd name="connsiteY11" fmla="*/ 42863 h 179388"/>
                <a:gd name="connsiteX12" fmla="*/ 344488 w 661988"/>
                <a:gd name="connsiteY12" fmla="*/ 53975 h 179388"/>
                <a:gd name="connsiteX13" fmla="*/ 396875 w 661988"/>
                <a:gd name="connsiteY13" fmla="*/ 53975 h 179388"/>
                <a:gd name="connsiteX14" fmla="*/ 420688 w 661988"/>
                <a:gd name="connsiteY14" fmla="*/ 52388 h 179388"/>
                <a:gd name="connsiteX15" fmla="*/ 428625 w 661988"/>
                <a:gd name="connsiteY15" fmla="*/ 53975 h 179388"/>
                <a:gd name="connsiteX16" fmla="*/ 428625 w 661988"/>
                <a:gd name="connsiteY16" fmla="*/ 53975 h 179388"/>
                <a:gd name="connsiteX17" fmla="*/ 438150 w 661988"/>
                <a:gd name="connsiteY17" fmla="*/ 68263 h 179388"/>
                <a:gd name="connsiteX18" fmla="*/ 474663 w 661988"/>
                <a:gd name="connsiteY18" fmla="*/ 66675 h 179388"/>
                <a:gd name="connsiteX19" fmla="*/ 488950 w 661988"/>
                <a:gd name="connsiteY19" fmla="*/ 77788 h 179388"/>
                <a:gd name="connsiteX20" fmla="*/ 488950 w 661988"/>
                <a:gd name="connsiteY20" fmla="*/ 77788 h 179388"/>
                <a:gd name="connsiteX21" fmla="*/ 515938 w 661988"/>
                <a:gd name="connsiteY21" fmla="*/ 79375 h 179388"/>
                <a:gd name="connsiteX22" fmla="*/ 525463 w 661988"/>
                <a:gd name="connsiteY22" fmla="*/ 100013 h 179388"/>
                <a:gd name="connsiteX23" fmla="*/ 544513 w 661988"/>
                <a:gd name="connsiteY23" fmla="*/ 104775 h 179388"/>
                <a:gd name="connsiteX24" fmla="*/ 557213 w 661988"/>
                <a:gd name="connsiteY24" fmla="*/ 107950 h 179388"/>
                <a:gd name="connsiteX25" fmla="*/ 569913 w 661988"/>
                <a:gd name="connsiteY25" fmla="*/ 107950 h 179388"/>
                <a:gd name="connsiteX26" fmla="*/ 576263 w 661988"/>
                <a:gd name="connsiteY26" fmla="*/ 120650 h 179388"/>
                <a:gd name="connsiteX27" fmla="*/ 582613 w 661988"/>
                <a:gd name="connsiteY27" fmla="*/ 128588 h 179388"/>
                <a:gd name="connsiteX28" fmla="*/ 592138 w 661988"/>
                <a:gd name="connsiteY28" fmla="*/ 130175 h 179388"/>
                <a:gd name="connsiteX29" fmla="*/ 596900 w 661988"/>
                <a:gd name="connsiteY29" fmla="*/ 131763 h 179388"/>
                <a:gd name="connsiteX30" fmla="*/ 598488 w 661988"/>
                <a:gd name="connsiteY30" fmla="*/ 144463 h 179388"/>
                <a:gd name="connsiteX31" fmla="*/ 620713 w 661988"/>
                <a:gd name="connsiteY31" fmla="*/ 146050 h 179388"/>
                <a:gd name="connsiteX32" fmla="*/ 633413 w 661988"/>
                <a:gd name="connsiteY32" fmla="*/ 160338 h 179388"/>
                <a:gd name="connsiteX33" fmla="*/ 642938 w 661988"/>
                <a:gd name="connsiteY33" fmla="*/ 160338 h 179388"/>
                <a:gd name="connsiteX34" fmla="*/ 644525 w 661988"/>
                <a:gd name="connsiteY34" fmla="*/ 169863 h 179388"/>
                <a:gd name="connsiteX35" fmla="*/ 658813 w 661988"/>
                <a:gd name="connsiteY35" fmla="*/ 171450 h 179388"/>
                <a:gd name="connsiteX36" fmla="*/ 661988 w 661988"/>
                <a:gd name="connsiteY36" fmla="*/ 179388 h 17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1988" h="179388">
                  <a:moveTo>
                    <a:pt x="0" y="0"/>
                  </a:moveTo>
                  <a:lnTo>
                    <a:pt x="0" y="0"/>
                  </a:lnTo>
                  <a:cubicBezTo>
                    <a:pt x="41349" y="4962"/>
                    <a:pt x="27047" y="550"/>
                    <a:pt x="44450" y="6350"/>
                  </a:cubicBezTo>
                  <a:cubicBezTo>
                    <a:pt x="46038" y="7408"/>
                    <a:pt x="47459" y="8773"/>
                    <a:pt x="49213" y="9525"/>
                  </a:cubicBezTo>
                  <a:cubicBezTo>
                    <a:pt x="51218" y="10385"/>
                    <a:pt x="53424" y="10685"/>
                    <a:pt x="55563" y="11113"/>
                  </a:cubicBezTo>
                  <a:cubicBezTo>
                    <a:pt x="71751" y="14351"/>
                    <a:pt x="82134" y="13891"/>
                    <a:pt x="101600" y="14288"/>
                  </a:cubicBezTo>
                  <a:cubicBezTo>
                    <a:pt x="115355" y="14569"/>
                    <a:pt x="129117" y="14288"/>
                    <a:pt x="142875" y="14288"/>
                  </a:cubicBezTo>
                  <a:lnTo>
                    <a:pt x="150813" y="22226"/>
                  </a:lnTo>
                  <a:lnTo>
                    <a:pt x="268288" y="22226"/>
                  </a:lnTo>
                  <a:lnTo>
                    <a:pt x="268288" y="44450"/>
                  </a:lnTo>
                  <a:lnTo>
                    <a:pt x="315913" y="46038"/>
                  </a:lnTo>
                  <a:lnTo>
                    <a:pt x="338138" y="42863"/>
                  </a:lnTo>
                  <a:lnTo>
                    <a:pt x="344488" y="53975"/>
                  </a:lnTo>
                  <a:lnTo>
                    <a:pt x="396875" y="53975"/>
                  </a:lnTo>
                  <a:lnTo>
                    <a:pt x="420688" y="52388"/>
                  </a:lnTo>
                  <a:lnTo>
                    <a:pt x="428625" y="53975"/>
                  </a:lnTo>
                  <a:lnTo>
                    <a:pt x="428625" y="53975"/>
                  </a:lnTo>
                  <a:lnTo>
                    <a:pt x="438150" y="68263"/>
                  </a:lnTo>
                  <a:lnTo>
                    <a:pt x="474663" y="66675"/>
                  </a:lnTo>
                  <a:lnTo>
                    <a:pt x="488950" y="77788"/>
                  </a:lnTo>
                  <a:lnTo>
                    <a:pt x="488950" y="77788"/>
                  </a:lnTo>
                  <a:lnTo>
                    <a:pt x="515938" y="79375"/>
                  </a:lnTo>
                  <a:lnTo>
                    <a:pt x="525463" y="100013"/>
                  </a:lnTo>
                  <a:lnTo>
                    <a:pt x="544513" y="104775"/>
                  </a:lnTo>
                  <a:lnTo>
                    <a:pt x="557213" y="107950"/>
                  </a:lnTo>
                  <a:lnTo>
                    <a:pt x="569913" y="107950"/>
                  </a:lnTo>
                  <a:lnTo>
                    <a:pt x="576263" y="120650"/>
                  </a:lnTo>
                  <a:lnTo>
                    <a:pt x="582613" y="128588"/>
                  </a:lnTo>
                  <a:lnTo>
                    <a:pt x="592138" y="130175"/>
                  </a:lnTo>
                  <a:lnTo>
                    <a:pt x="596900" y="131763"/>
                  </a:lnTo>
                  <a:lnTo>
                    <a:pt x="598488" y="144463"/>
                  </a:lnTo>
                  <a:lnTo>
                    <a:pt x="620713" y="146050"/>
                  </a:lnTo>
                  <a:lnTo>
                    <a:pt x="633413" y="160338"/>
                  </a:lnTo>
                  <a:lnTo>
                    <a:pt x="642938" y="160338"/>
                  </a:lnTo>
                  <a:lnTo>
                    <a:pt x="644525" y="169863"/>
                  </a:lnTo>
                  <a:lnTo>
                    <a:pt x="658813" y="171450"/>
                  </a:lnTo>
                  <a:lnTo>
                    <a:pt x="661988" y="179388"/>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208" name="Leyend">
            <a:extLst>
              <a:ext uri="{FF2B5EF4-FFF2-40B4-BE49-F238E27FC236}">
                <a16:creationId xmlns:a16="http://schemas.microsoft.com/office/drawing/2014/main" id="{5C37D825-048C-808E-2525-6FE748E7864E}"/>
              </a:ext>
            </a:extLst>
          </p:cNvPr>
          <p:cNvGrpSpPr/>
          <p:nvPr/>
        </p:nvGrpSpPr>
        <p:grpSpPr>
          <a:xfrm>
            <a:off x="1873025" y="4282165"/>
            <a:ext cx="3031911" cy="328423"/>
            <a:chOff x="1404768" y="3195706"/>
            <a:chExt cx="2273933" cy="246317"/>
          </a:xfrm>
        </p:grpSpPr>
        <p:sp>
          <p:nvSpPr>
            <p:cNvPr id="209" name="TextBox 208">
              <a:extLst>
                <a:ext uri="{FF2B5EF4-FFF2-40B4-BE49-F238E27FC236}">
                  <a16:creationId xmlns:a16="http://schemas.microsoft.com/office/drawing/2014/main" id="{34237EDE-D753-0E3E-111C-17C813DF93D7}"/>
                </a:ext>
              </a:extLst>
            </p:cNvPr>
            <p:cNvSpPr txBox="1"/>
            <p:nvPr/>
          </p:nvSpPr>
          <p:spPr>
            <a:xfrm>
              <a:off x="1583986" y="3195706"/>
              <a:ext cx="2094715" cy="246317"/>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a:ea typeface="+mn-ea"/>
                  <a:cs typeface="+mn-cs"/>
                </a:rPr>
                <a:t>Pertuzumab + trastuzumab + docetaxel</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a:ea typeface="+mn-ea"/>
                  <a:cs typeface="+mn-cs"/>
                </a:rPr>
                <a:t>Placebo + trastuzumab + docetaxel</a:t>
              </a:r>
            </a:p>
          </p:txBody>
        </p:sp>
        <p:sp>
          <p:nvSpPr>
            <p:cNvPr id="210" name="Freeform 211">
              <a:extLst>
                <a:ext uri="{FF2B5EF4-FFF2-40B4-BE49-F238E27FC236}">
                  <a16:creationId xmlns:a16="http://schemas.microsoft.com/office/drawing/2014/main" id="{17B033EC-B1D3-9405-E120-C2337A376F1E}"/>
                </a:ext>
              </a:extLst>
            </p:cNvPr>
            <p:cNvSpPr/>
            <p:nvPr/>
          </p:nvSpPr>
          <p:spPr>
            <a:xfrm>
              <a:off x="1404768" y="3262532"/>
              <a:ext cx="144463" cy="0"/>
            </a:xfrm>
            <a:custGeom>
              <a:avLst/>
              <a:gdLst>
                <a:gd name="connsiteX0" fmla="*/ 0 w 144463"/>
                <a:gd name="connsiteY0" fmla="*/ 0 h 0"/>
                <a:gd name="connsiteX1" fmla="*/ 144463 w 144463"/>
                <a:gd name="connsiteY1" fmla="*/ 0 h 0"/>
              </a:gdLst>
              <a:ahLst/>
              <a:cxnLst>
                <a:cxn ang="0">
                  <a:pos x="connsiteX0" y="connsiteY0"/>
                </a:cxn>
                <a:cxn ang="0">
                  <a:pos x="connsiteX1" y="connsiteY1"/>
                </a:cxn>
              </a:cxnLst>
              <a:rect l="l" t="t" r="r" b="b"/>
              <a:pathLst>
                <a:path w="144463">
                  <a:moveTo>
                    <a:pt x="0" y="0"/>
                  </a:moveTo>
                  <a:lnTo>
                    <a:pt x="144463" y="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211" name="Freeform 212">
              <a:extLst>
                <a:ext uri="{FF2B5EF4-FFF2-40B4-BE49-F238E27FC236}">
                  <a16:creationId xmlns:a16="http://schemas.microsoft.com/office/drawing/2014/main" id="{867B7EC3-8D32-EF78-D1E4-EA2F295ED896}"/>
                </a:ext>
              </a:extLst>
            </p:cNvPr>
            <p:cNvSpPr/>
            <p:nvPr/>
          </p:nvSpPr>
          <p:spPr>
            <a:xfrm>
              <a:off x="1404768" y="3382962"/>
              <a:ext cx="144463" cy="0"/>
            </a:xfrm>
            <a:custGeom>
              <a:avLst/>
              <a:gdLst>
                <a:gd name="connsiteX0" fmla="*/ 0 w 144463"/>
                <a:gd name="connsiteY0" fmla="*/ 0 h 0"/>
                <a:gd name="connsiteX1" fmla="*/ 144463 w 144463"/>
                <a:gd name="connsiteY1" fmla="*/ 0 h 0"/>
              </a:gdLst>
              <a:ahLst/>
              <a:cxnLst>
                <a:cxn ang="0">
                  <a:pos x="connsiteX0" y="connsiteY0"/>
                </a:cxn>
                <a:cxn ang="0">
                  <a:pos x="connsiteX1" y="connsiteY1"/>
                </a:cxn>
              </a:cxnLst>
              <a:rect l="l" t="t" r="r" b="b"/>
              <a:pathLst>
                <a:path w="144463">
                  <a:moveTo>
                    <a:pt x="0" y="0"/>
                  </a:moveTo>
                  <a:lnTo>
                    <a:pt x="144463" y="0"/>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25182862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08DCE2-D405-4DC8-AA80-B08C4E98A13A}"/>
              </a:ext>
            </a:extLst>
          </p:cNvPr>
          <p:cNvSpPr>
            <a:spLocks noGrp="1"/>
          </p:cNvSpPr>
          <p:nvPr>
            <p:ph type="title"/>
          </p:nvPr>
        </p:nvSpPr>
        <p:spPr>
          <a:xfrm>
            <a:off x="838200" y="365125"/>
            <a:ext cx="11125200" cy="1325563"/>
          </a:xfrm>
        </p:spPr>
        <p:txBody>
          <a:bodyPr>
            <a:noAutofit/>
          </a:bodyPr>
          <a:lstStyle/>
          <a:p>
            <a:r>
              <a:rPr lang="en-US" sz="3200"/>
              <a:t>EMILIA: T-DM1 Superior to Capecitabine + Lapatinib in Patients With HER2-Positive Advanced Breast Cancer</a:t>
            </a:r>
          </a:p>
        </p:txBody>
      </p:sp>
      <p:sp>
        <p:nvSpPr>
          <p:cNvPr id="3" name="Footer Placeholder 2">
            <a:extLst>
              <a:ext uri="{FF2B5EF4-FFF2-40B4-BE49-F238E27FC236}">
                <a16:creationId xmlns:a16="http://schemas.microsoft.com/office/drawing/2014/main" id="{8B0E7E31-2D4C-CD42-1B19-3442144000E6}"/>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HER2, human epidermal growth factor receptor 2</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 </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T-DM1, trastuzumab emtansine.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Verma S, et al. </a:t>
            </a:r>
            <a:r>
              <a:rPr kumimoji="0" lang="en-US"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Engl J Med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2012;367(19):1783-1791.</a:t>
            </a:r>
          </a:p>
        </p:txBody>
      </p:sp>
      <p:pic>
        <p:nvPicPr>
          <p:cNvPr id="5" name="Picture 4">
            <a:extLst>
              <a:ext uri="{FF2B5EF4-FFF2-40B4-BE49-F238E27FC236}">
                <a16:creationId xmlns:a16="http://schemas.microsoft.com/office/drawing/2014/main" id="{67BEC22D-CB7A-AF5F-646D-DA907594DC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4117" y="1690688"/>
            <a:ext cx="4939249" cy="4042351"/>
          </a:xfrm>
          <a:prstGeom prst="rect">
            <a:avLst/>
          </a:prstGeom>
        </p:spPr>
      </p:pic>
      <p:pic>
        <p:nvPicPr>
          <p:cNvPr id="6" name="Picture 2">
            <a:extLst>
              <a:ext uri="{FF2B5EF4-FFF2-40B4-BE49-F238E27FC236}">
                <a16:creationId xmlns:a16="http://schemas.microsoft.com/office/drawing/2014/main" id="{A0DC885E-C4CD-18E3-ABF0-CA04B39C3710}"/>
              </a:ext>
            </a:extLst>
          </p:cNvPr>
          <p:cNvPicPr>
            <a:picLocks noChangeAspect="1" noChangeArrowheads="1"/>
          </p:cNvPicPr>
          <p:nvPr/>
        </p:nvPicPr>
        <p:blipFill rotWithShape="1">
          <a:blip r:embed="rId4" cstate="print"/>
          <a:srcRect t="2487"/>
          <a:stretch/>
        </p:blipFill>
        <p:spPr bwMode="auto">
          <a:xfrm>
            <a:off x="5558466" y="1816099"/>
            <a:ext cx="6169000" cy="4042351"/>
          </a:xfrm>
          <a:prstGeom prst="rect">
            <a:avLst/>
          </a:prstGeom>
          <a:noFill/>
          <a:ln w="9525">
            <a:noFill/>
            <a:miter lim="800000"/>
            <a:headEnd/>
            <a:tailEnd/>
          </a:ln>
        </p:spPr>
      </p:pic>
    </p:spTree>
    <p:extLst>
      <p:ext uri="{BB962C8B-B14F-4D97-AF65-F5344CB8AC3E}">
        <p14:creationId xmlns:p14="http://schemas.microsoft.com/office/powerpoint/2010/main" val="173172102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D95482-D6F6-7C60-D3FC-4A08408B8AF0}"/>
              </a:ext>
            </a:extLst>
          </p:cNvPr>
          <p:cNvSpPr>
            <a:spLocks noGrp="1"/>
          </p:cNvSpPr>
          <p:nvPr>
            <p:ph type="title"/>
          </p:nvPr>
        </p:nvSpPr>
        <p:spPr/>
        <p:txBody>
          <a:bodyPr>
            <a:normAutofit/>
          </a:bodyPr>
          <a:lstStyle/>
          <a:p>
            <a:r>
              <a:rPr lang="en-US" sz="3400"/>
              <a:t>Characteristic Differences Between T-</a:t>
            </a:r>
            <a:r>
              <a:rPr lang="en-US" sz="3400" err="1"/>
              <a:t>DXd</a:t>
            </a:r>
            <a:r>
              <a:rPr lang="en-US" sz="3400"/>
              <a:t> and T-DM1</a:t>
            </a:r>
          </a:p>
        </p:txBody>
      </p:sp>
      <p:sp>
        <p:nvSpPr>
          <p:cNvPr id="85" name="Footer Placeholder 84">
            <a:extLst>
              <a:ext uri="{FF2B5EF4-FFF2-40B4-BE49-F238E27FC236}">
                <a16:creationId xmlns:a16="http://schemas.microsoft.com/office/drawing/2014/main" id="{53C9AB0F-7126-7196-B9EB-62515D9374BD}"/>
              </a:ext>
            </a:extLst>
          </p:cNvPr>
          <p:cNvSpPr>
            <a:spLocks noGrp="1"/>
          </p:cNvSpPr>
          <p:nvPr>
            <p:ph type="ftr" sz="quarter" idx="10"/>
          </p:nvPr>
        </p:nvSpPr>
        <p:spPr>
          <a:xfrm>
            <a:off x="1416734" y="6054437"/>
            <a:ext cx="10588911" cy="803564"/>
          </a:xfrm>
        </p:spPr>
        <p:txBody>
          <a:bodyPr/>
          <a:lstStyle/>
          <a:p>
            <a:pPr>
              <a:defRPr/>
            </a:pPr>
            <a:r>
              <a:rPr kumimoji="0" lang="en-US" sz="900" b="0" i="0" u="none" strike="noStrike" kern="0" cap="none" spc="0" normalizeH="0" baseline="30000" noProof="0" err="1">
                <a:ln>
                  <a:noFill/>
                </a:ln>
                <a:solidFill>
                  <a:srgbClr val="3A3A3A"/>
                </a:solidFill>
                <a:effectLst/>
                <a:uLnTx/>
                <a:uFillTx/>
                <a:latin typeface="Arial"/>
                <a:ea typeface="+mn-ea"/>
                <a:cs typeface="Arial"/>
                <a:sym typeface="Arial"/>
              </a:rPr>
              <a:t>a</a:t>
            </a:r>
            <a:r>
              <a:rPr kumimoji="0" lang="en-US" sz="900" b="0" i="0" u="none" strike="noStrike" kern="0" cap="none" spc="0" normalizeH="0" baseline="0" noProof="0" err="1">
                <a:ln>
                  <a:noFill/>
                </a:ln>
                <a:solidFill>
                  <a:srgbClr val="3A3A3A"/>
                </a:solidFill>
                <a:effectLst/>
                <a:uLnTx/>
                <a:uFillTx/>
                <a:latin typeface="Arial"/>
                <a:ea typeface="+mn-ea"/>
                <a:cs typeface="Arial"/>
                <a:sym typeface="Arial"/>
              </a:rPr>
              <a:t>The</a:t>
            </a:r>
            <a:r>
              <a:rPr kumimoji="0" lang="en-US" sz="900" b="0" i="0" u="none" strike="noStrike" kern="0" cap="none" spc="0" normalizeH="0" baseline="0" noProof="0">
                <a:ln>
                  <a:noFill/>
                </a:ln>
                <a:solidFill>
                  <a:srgbClr val="3A3A3A"/>
                </a:solidFill>
                <a:effectLst/>
                <a:uLnTx/>
                <a:uFillTx/>
                <a:latin typeface="Arial"/>
                <a:ea typeface="+mn-ea"/>
                <a:cs typeface="Arial"/>
                <a:sym typeface="Arial"/>
              </a:rPr>
              <a:t> clinical relevance of these features is under investigation.</a:t>
            </a:r>
            <a:br>
              <a:rPr kumimoji="0" lang="en-US" sz="900" b="0" i="0" u="none" strike="noStrike" kern="0" cap="none" spc="0" normalizeH="0" baseline="0" noProof="0">
                <a:ln>
                  <a:noFill/>
                </a:ln>
                <a:solidFill>
                  <a:srgbClr val="3A3A3A"/>
                </a:solidFill>
                <a:effectLst/>
                <a:uLnTx/>
                <a:uFillTx/>
                <a:latin typeface="Arial"/>
                <a:ea typeface="+mn-ea"/>
                <a:cs typeface="Arial"/>
                <a:sym typeface="Arial"/>
              </a:rPr>
            </a:b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ADC, antibody-drug conjugate; </a:t>
            </a:r>
            <a:r>
              <a:rPr kumimoji="0" lang="en-CA"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HER2, human epidermal growth factor receptor 2; </a:t>
            </a:r>
            <a:r>
              <a:rPr kumimoji="0" lang="en-US" sz="9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sym typeface="Arial"/>
              </a:rPr>
              <a:t>mAB</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 monoclonal antibody; </a:t>
            </a:r>
            <a:r>
              <a:rPr kumimoji="0" lang="en-US" sz="9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sym typeface="Arial"/>
              </a:rPr>
              <a:t>MoA</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 mechanism of action; </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T-DM1, trastuzumab emtansine; T-</a:t>
            </a:r>
            <a:r>
              <a:rPr kumimoji="0" lang="en-US" sz="9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9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a:t>
            </a:r>
            <a:b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sz="900" b="0" i="0" u="none" strike="noStrike" kern="1200" cap="none" spc="0" normalizeH="0" baseline="0" noProof="0">
                <a:ln>
                  <a:noFill/>
                </a:ln>
                <a:solidFill>
                  <a:srgbClr val="3A3A3A"/>
                </a:solidFill>
                <a:effectLst/>
                <a:uLnTx/>
                <a:uFillTx/>
                <a:latin typeface="Arial"/>
                <a:ea typeface="+mn-ea"/>
                <a:cs typeface="Arial" panose="020B0604020202020204" pitchFamily="34" charset="0"/>
              </a:rPr>
              <a:t>Cortés J, et al. ESMO 2021. Abstract LBA1. </a:t>
            </a:r>
            <a:br>
              <a:rPr kumimoji="0" lang="en-US" sz="900" b="0" i="0" u="none" strike="noStrike" kern="1200" cap="none" spc="0" normalizeH="0" baseline="0" noProof="0">
                <a:ln>
                  <a:noFill/>
                </a:ln>
                <a:solidFill>
                  <a:srgbClr val="3A3A3A"/>
                </a:solidFill>
                <a:effectLst/>
                <a:uLnTx/>
                <a:uFillTx/>
                <a:latin typeface="Arial"/>
                <a:ea typeface="+mn-ea"/>
                <a:cs typeface="Arial" panose="020B0604020202020204" pitchFamily="34" charset="0"/>
              </a:rPr>
            </a:b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1. Nakada T, et al. </a:t>
            </a:r>
            <a:r>
              <a:rPr kumimoji="0" lang="en-US" sz="9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Chem Pharm Bull (Tokyo). </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2019;67(3):173-185. 2. </a:t>
            </a:r>
            <a:r>
              <a:rPr kumimoji="0" lang="en-US" sz="9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sym typeface="Arial"/>
              </a:rPr>
              <a:t>Ogitani</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 Y, et al. </a:t>
            </a:r>
            <a:r>
              <a:rPr kumimoji="0" lang="en-US" sz="9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Clin Cancer Res. </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2016;22(20):5097-5108. 3. Trail PA, et al. </a:t>
            </a:r>
            <a:r>
              <a:rPr kumimoji="0" lang="en-US" sz="900" b="0" i="1"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sym typeface="Arial"/>
              </a:rPr>
              <a:t>Pharmacol</a:t>
            </a:r>
            <a:r>
              <a:rPr kumimoji="0" lang="en-US" sz="9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 Ther. </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2018;181:126-142. 4. </a:t>
            </a:r>
            <a:r>
              <a:rPr kumimoji="0" lang="en-US" sz="9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sym typeface="Arial"/>
              </a:rPr>
              <a:t>Ogitani</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 Y, et al. </a:t>
            </a:r>
            <a:r>
              <a:rPr kumimoji="0" lang="en-US" sz="9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Cancer Sci. </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2016;107(7):1039-1046. 5. LoRusso PM, et al. </a:t>
            </a:r>
            <a:r>
              <a:rPr kumimoji="0" lang="en-US" sz="9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Clin Cancer Res. </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2011;17(20):6437-6447.</a:t>
            </a:r>
          </a:p>
        </p:txBody>
      </p:sp>
      <p:graphicFrame>
        <p:nvGraphicFramePr>
          <p:cNvPr id="5" name="Table 4">
            <a:extLst>
              <a:ext uri="{FF2B5EF4-FFF2-40B4-BE49-F238E27FC236}">
                <a16:creationId xmlns:a16="http://schemas.microsoft.com/office/drawing/2014/main" id="{A8025FE8-E5A4-41E1-9B05-5DE94F8FB59F}"/>
              </a:ext>
            </a:extLst>
          </p:cNvPr>
          <p:cNvGraphicFramePr>
            <a:graphicFrameLocks noGrp="1"/>
          </p:cNvGraphicFramePr>
          <p:nvPr>
            <p:extLst>
              <p:ext uri="{D42A27DB-BD31-4B8C-83A1-F6EECF244321}">
                <p14:modId xmlns:p14="http://schemas.microsoft.com/office/powerpoint/2010/main" val="483771369"/>
              </p:ext>
            </p:extLst>
          </p:nvPr>
        </p:nvGraphicFramePr>
        <p:xfrm>
          <a:off x="2845524" y="2352183"/>
          <a:ext cx="6206349" cy="2845169"/>
        </p:xfrm>
        <a:graphic>
          <a:graphicData uri="http://schemas.openxmlformats.org/drawingml/2006/table">
            <a:tbl>
              <a:tblPr firstRow="1" bandRow="1">
                <a:tableStyleId>{5C22544A-7EE6-4342-B048-85BDC9FD1C3A}</a:tableStyleId>
              </a:tblPr>
              <a:tblGrid>
                <a:gridCol w="1867288">
                  <a:extLst>
                    <a:ext uri="{9D8B030D-6E8A-4147-A177-3AD203B41FA5}">
                      <a16:colId xmlns:a16="http://schemas.microsoft.com/office/drawing/2014/main" val="2725230042"/>
                    </a:ext>
                  </a:extLst>
                </a:gridCol>
                <a:gridCol w="2473685">
                  <a:extLst>
                    <a:ext uri="{9D8B030D-6E8A-4147-A177-3AD203B41FA5}">
                      <a16:colId xmlns:a16="http://schemas.microsoft.com/office/drawing/2014/main" val="2930972256"/>
                    </a:ext>
                  </a:extLst>
                </a:gridCol>
                <a:gridCol w="1865376">
                  <a:extLst>
                    <a:ext uri="{9D8B030D-6E8A-4147-A177-3AD203B41FA5}">
                      <a16:colId xmlns:a16="http://schemas.microsoft.com/office/drawing/2014/main" val="3215328596"/>
                    </a:ext>
                  </a:extLst>
                </a:gridCol>
              </a:tblGrid>
              <a:tr h="538849">
                <a:tc>
                  <a:txBody>
                    <a:bodyPr/>
                    <a:lstStyle/>
                    <a:p>
                      <a:pPr algn="ctr"/>
                      <a:r>
                        <a:rPr lang="en-US" sz="1500">
                          <a:latin typeface="Arial" panose="020B0604020202020204" pitchFamily="34" charset="0"/>
                          <a:cs typeface="Arial" panose="020B0604020202020204" pitchFamily="34" charset="0"/>
                        </a:rPr>
                        <a:t>T-DXd</a:t>
                      </a:r>
                      <a:r>
                        <a:rPr lang="en-US" sz="1500" baseline="30000">
                          <a:latin typeface="Arial" panose="020B0604020202020204" pitchFamily="34" charset="0"/>
                          <a:cs typeface="Arial" panose="020B0604020202020204" pitchFamily="34" charset="0"/>
                        </a:rPr>
                        <a:t>1-4,a</a:t>
                      </a:r>
                      <a:endParaRPr lang="en-US" sz="1500">
                        <a:latin typeface="Arial" panose="020B0604020202020204" pitchFamily="34" charset="0"/>
                        <a:cs typeface="Arial" panose="020B0604020202020204" pitchFamily="34" charset="0"/>
                      </a:endParaRPr>
                    </a:p>
                  </a:txBody>
                  <a:tcPr marL="121920" marR="121920" marT="60960" marB="60960" anchor="ctr">
                    <a:solidFill>
                      <a:srgbClr val="002985"/>
                    </a:solidFill>
                  </a:tcPr>
                </a:tc>
                <a:tc>
                  <a:txBody>
                    <a:bodyPr/>
                    <a:lstStyle/>
                    <a:p>
                      <a:pPr algn="ctr"/>
                      <a:r>
                        <a:rPr lang="en-US" sz="1600">
                          <a:latin typeface="Arial" panose="020B0604020202020204" pitchFamily="34" charset="0"/>
                          <a:cs typeface="Arial" panose="020B0604020202020204" pitchFamily="34" charset="0"/>
                        </a:rPr>
                        <a:t>ADC Attributes</a:t>
                      </a:r>
                    </a:p>
                  </a:txBody>
                  <a:tcPr marL="121920" marR="121920" marT="60960" marB="60960" anchor="ctr"/>
                </a:tc>
                <a:tc>
                  <a:txBody>
                    <a:bodyPr/>
                    <a:lstStyle/>
                    <a:p>
                      <a:pPr algn="ctr"/>
                      <a:r>
                        <a:rPr lang="en-US" sz="1500">
                          <a:latin typeface="Arial" panose="020B0604020202020204" pitchFamily="34" charset="0"/>
                          <a:cs typeface="Arial" panose="020B0604020202020204" pitchFamily="34" charset="0"/>
                        </a:rPr>
                        <a:t>T-DM1</a:t>
                      </a:r>
                      <a:r>
                        <a:rPr lang="en-US" sz="1500" baseline="30000">
                          <a:latin typeface="Arial" panose="020B0604020202020204" pitchFamily="34" charset="0"/>
                          <a:cs typeface="Arial" panose="020B0604020202020204" pitchFamily="34" charset="0"/>
                        </a:rPr>
                        <a:t>3-5</a:t>
                      </a:r>
                      <a:endParaRPr lang="en-US" sz="1500">
                        <a:latin typeface="Arial" panose="020B0604020202020204" pitchFamily="34" charset="0"/>
                        <a:cs typeface="Arial" panose="020B0604020202020204" pitchFamily="34" charset="0"/>
                      </a:endParaRPr>
                    </a:p>
                  </a:txBody>
                  <a:tcPr marL="121920" marR="121920" marT="60960" marB="60960" anchor="ctr">
                    <a:solidFill>
                      <a:srgbClr val="777777"/>
                    </a:solidFill>
                  </a:tcPr>
                </a:tc>
                <a:extLst>
                  <a:ext uri="{0D108BD9-81ED-4DB2-BD59-A6C34878D82A}">
                    <a16:rowId xmlns:a16="http://schemas.microsoft.com/office/drawing/2014/main" val="3812902784"/>
                  </a:ext>
                </a:extLst>
              </a:tr>
              <a:tr h="568960">
                <a:tc>
                  <a:txBody>
                    <a:bodyPr/>
                    <a:lstStyle/>
                    <a:p>
                      <a:pPr algn="ctr"/>
                      <a:r>
                        <a:rPr lang="en-US" sz="1500">
                          <a:latin typeface="Arial" panose="020B0604020202020204" pitchFamily="34" charset="0"/>
                          <a:cs typeface="Arial" panose="020B0604020202020204" pitchFamily="34" charset="0"/>
                        </a:rPr>
                        <a:t>Topoisomerase I inhibitor</a:t>
                      </a:r>
                    </a:p>
                  </a:txBody>
                  <a:tcPr marL="121920" marR="121920" marT="60960" marB="60960" anchor="ctr">
                    <a:lnB w="9525" cap="flat" cmpd="sng" algn="ctr">
                      <a:solidFill>
                        <a:schemeClr val="tx1">
                          <a:lumMod val="50000"/>
                          <a:lumOff val="50000"/>
                        </a:schemeClr>
                      </a:solidFill>
                      <a:prstDash val="solid"/>
                      <a:round/>
                      <a:headEnd type="none" w="med" len="med"/>
                      <a:tailEnd type="none" w="med" len="med"/>
                    </a:lnB>
                    <a:solidFill>
                      <a:srgbClr val="EDF1FB"/>
                    </a:solidFill>
                  </a:tcPr>
                </a:tc>
                <a:tc>
                  <a:txBody>
                    <a:bodyPr/>
                    <a:lstStyle/>
                    <a:p>
                      <a:pPr algn="ctr"/>
                      <a:r>
                        <a:rPr lang="en-US" sz="1500" b="1">
                          <a:latin typeface="Arial" panose="020B0604020202020204" pitchFamily="34" charset="0"/>
                          <a:cs typeface="Arial" panose="020B0604020202020204" pitchFamily="34" charset="0"/>
                        </a:rPr>
                        <a:t>Payload </a:t>
                      </a:r>
                      <a:r>
                        <a:rPr lang="en-US" sz="1500" b="1" err="1">
                          <a:latin typeface="Arial" panose="020B0604020202020204" pitchFamily="34" charset="0"/>
                          <a:cs typeface="Arial" panose="020B0604020202020204" pitchFamily="34" charset="0"/>
                        </a:rPr>
                        <a:t>MoA</a:t>
                      </a:r>
                      <a:endParaRPr lang="en-US" sz="1500" b="1">
                        <a:latin typeface="Arial" panose="020B0604020202020204" pitchFamily="34" charset="0"/>
                        <a:cs typeface="Arial" panose="020B0604020202020204" pitchFamily="34" charset="0"/>
                      </a:endParaRPr>
                    </a:p>
                  </a:txBody>
                  <a:tcPr marL="121920" marR="121920" marT="60960" marB="60960" anchor="ctr">
                    <a:lnB w="952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a:r>
                        <a:rPr lang="en-US" sz="1500">
                          <a:latin typeface="Arial" panose="020B0604020202020204" pitchFamily="34" charset="0"/>
                          <a:cs typeface="Arial" panose="020B0604020202020204" pitchFamily="34" charset="0"/>
                        </a:rPr>
                        <a:t>Anti-microtubule</a:t>
                      </a:r>
                    </a:p>
                  </a:txBody>
                  <a:tcPr marL="121920" marR="121920" marT="60960" marB="60960" anchor="ctr">
                    <a:lnB w="952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91448476"/>
                  </a:ext>
                </a:extLst>
              </a:tr>
              <a:tr h="568960">
                <a:tc>
                  <a:txBody>
                    <a:bodyPr/>
                    <a:lstStyle/>
                    <a:p>
                      <a:pPr algn="ctr"/>
                      <a:r>
                        <a:rPr lang="en-US" sz="1500">
                          <a:latin typeface="Arial" panose="020B0604020202020204" pitchFamily="34" charset="0"/>
                          <a:cs typeface="Arial" panose="020B0604020202020204" pitchFamily="34" charset="0"/>
                        </a:rPr>
                        <a:t>~8:1</a:t>
                      </a:r>
                    </a:p>
                  </a:txBody>
                  <a:tcPr marL="121920" marR="121920" marT="60960" marB="60960"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EDF1FB"/>
                    </a:solidFill>
                  </a:tcPr>
                </a:tc>
                <a:tc>
                  <a:txBody>
                    <a:bodyPr/>
                    <a:lstStyle/>
                    <a:p>
                      <a:pPr algn="ctr"/>
                      <a:r>
                        <a:rPr lang="en-US" sz="1500" b="1">
                          <a:latin typeface="Arial" panose="020B0604020202020204" pitchFamily="34" charset="0"/>
                          <a:cs typeface="Arial" panose="020B0604020202020204" pitchFamily="34" charset="0"/>
                        </a:rPr>
                        <a:t>Drug-to-antibody ratio</a:t>
                      </a:r>
                    </a:p>
                  </a:txBody>
                  <a:tcPr marL="121920" marR="121920" marT="60960" marB="60960"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a:r>
                        <a:rPr lang="en-US" sz="1500">
                          <a:solidFill>
                            <a:schemeClr val="tx1"/>
                          </a:solidFill>
                          <a:latin typeface="Arial" panose="020B0604020202020204" pitchFamily="34" charset="0"/>
                          <a:cs typeface="Arial" panose="020B0604020202020204" pitchFamily="34" charset="0"/>
                        </a:rPr>
                        <a:t>~</a:t>
                      </a:r>
                      <a:r>
                        <a:rPr lang="en-US" sz="1500">
                          <a:latin typeface="Arial" panose="020B0604020202020204" pitchFamily="34" charset="0"/>
                          <a:cs typeface="Arial" panose="020B0604020202020204" pitchFamily="34" charset="0"/>
                        </a:rPr>
                        <a:t>3.5:1</a:t>
                      </a:r>
                    </a:p>
                  </a:txBody>
                  <a:tcPr marL="121920" marR="121920" marT="60960" marB="60960"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34401505"/>
                  </a:ext>
                </a:extLst>
              </a:tr>
              <a:tr h="568960">
                <a:tc>
                  <a:txBody>
                    <a:bodyPr/>
                    <a:lstStyle/>
                    <a:p>
                      <a:pPr algn="ctr"/>
                      <a:r>
                        <a:rPr lang="en-US" sz="1500">
                          <a:latin typeface="Arial" panose="020B0604020202020204" pitchFamily="34" charset="0"/>
                          <a:cs typeface="Arial" panose="020B0604020202020204" pitchFamily="34" charset="0"/>
                        </a:rPr>
                        <a:t>Yes</a:t>
                      </a:r>
                    </a:p>
                  </a:txBody>
                  <a:tcPr marL="121920" marR="121920" marT="60960" marB="60960"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EDF1FB"/>
                    </a:solidFill>
                  </a:tcPr>
                </a:tc>
                <a:tc>
                  <a:txBody>
                    <a:bodyPr/>
                    <a:lstStyle/>
                    <a:p>
                      <a:pPr algn="ctr"/>
                      <a:r>
                        <a:rPr lang="en-US" sz="1500" b="1">
                          <a:latin typeface="Arial" panose="020B0604020202020204" pitchFamily="34" charset="0"/>
                          <a:cs typeface="Arial" panose="020B0604020202020204" pitchFamily="34" charset="0"/>
                        </a:rPr>
                        <a:t>Tumor-selective cleavable linker?</a:t>
                      </a:r>
                    </a:p>
                  </a:txBody>
                  <a:tcPr marL="121920" marR="121920" marT="60960" marB="60960"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a:r>
                        <a:rPr lang="en-US" sz="1500">
                          <a:latin typeface="Arial" panose="020B0604020202020204" pitchFamily="34" charset="0"/>
                          <a:cs typeface="Arial" panose="020B0604020202020204" pitchFamily="34" charset="0"/>
                        </a:rPr>
                        <a:t>No</a:t>
                      </a:r>
                    </a:p>
                  </a:txBody>
                  <a:tcPr marL="121920" marR="121920" marT="60960" marB="60960"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0577899"/>
                  </a:ext>
                </a:extLst>
              </a:tr>
              <a:tr h="568960">
                <a:tc>
                  <a:txBody>
                    <a:bodyPr/>
                    <a:lstStyle/>
                    <a:p>
                      <a:pPr algn="ctr"/>
                      <a:r>
                        <a:rPr lang="en-US" sz="1500">
                          <a:latin typeface="Arial" panose="020B0604020202020204" pitchFamily="34" charset="0"/>
                          <a:cs typeface="Arial" panose="020B0604020202020204" pitchFamily="34" charset="0"/>
                        </a:rPr>
                        <a:t>Yes</a:t>
                      </a:r>
                    </a:p>
                  </a:txBody>
                  <a:tcPr marL="121920" marR="121920" marT="60960" marB="60960" anchor="ctr">
                    <a:lnT w="9525"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rgbClr val="EDF1FB"/>
                    </a:solidFill>
                  </a:tcPr>
                </a:tc>
                <a:tc>
                  <a:txBody>
                    <a:bodyPr/>
                    <a:lstStyle/>
                    <a:p>
                      <a:pPr algn="ctr"/>
                      <a:r>
                        <a:rPr lang="en-US" sz="1500" b="1">
                          <a:latin typeface="Arial" panose="020B0604020202020204" pitchFamily="34" charset="0"/>
                          <a:cs typeface="Arial" panose="020B0604020202020204" pitchFamily="34" charset="0"/>
                        </a:rPr>
                        <a:t>Evidence of bystander </a:t>
                      </a:r>
                      <a:br>
                        <a:rPr lang="en-US" sz="1500" b="1">
                          <a:latin typeface="Arial" panose="020B0604020202020204" pitchFamily="34" charset="0"/>
                          <a:cs typeface="Arial" panose="020B0604020202020204" pitchFamily="34" charset="0"/>
                        </a:rPr>
                      </a:br>
                      <a:r>
                        <a:rPr lang="en-US" sz="1500" b="1">
                          <a:latin typeface="Arial" panose="020B0604020202020204" pitchFamily="34" charset="0"/>
                          <a:cs typeface="Arial" panose="020B0604020202020204" pitchFamily="34" charset="0"/>
                        </a:rPr>
                        <a:t>anti-tumor effect?</a:t>
                      </a:r>
                    </a:p>
                  </a:txBody>
                  <a:tcPr marL="121920" marR="121920" marT="60960" marB="60960" anchor="ctr">
                    <a:lnT w="9525"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a:r>
                        <a:rPr lang="en-US" sz="1500">
                          <a:latin typeface="Arial" panose="020B0604020202020204" pitchFamily="34" charset="0"/>
                          <a:cs typeface="Arial" panose="020B0604020202020204" pitchFamily="34" charset="0"/>
                        </a:rPr>
                        <a:t>No</a:t>
                      </a:r>
                    </a:p>
                  </a:txBody>
                  <a:tcPr marL="121920" marR="121920" marT="60960" marB="60960" anchor="ctr">
                    <a:lnT w="9525"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68400502"/>
                  </a:ext>
                </a:extLst>
              </a:tr>
            </a:tbl>
          </a:graphicData>
        </a:graphic>
      </p:graphicFrame>
      <p:grpSp>
        <p:nvGrpSpPr>
          <p:cNvPr id="6" name="Group 5">
            <a:extLst>
              <a:ext uri="{FF2B5EF4-FFF2-40B4-BE49-F238E27FC236}">
                <a16:creationId xmlns:a16="http://schemas.microsoft.com/office/drawing/2014/main" id="{EC7343A0-05E5-E661-AF73-2B09FD10A5CE}"/>
              </a:ext>
            </a:extLst>
          </p:cNvPr>
          <p:cNvGrpSpPr/>
          <p:nvPr/>
        </p:nvGrpSpPr>
        <p:grpSpPr>
          <a:xfrm>
            <a:off x="108154" y="2297369"/>
            <a:ext cx="2560321" cy="2824841"/>
            <a:chOff x="81114" y="1465357"/>
            <a:chExt cx="1920241" cy="2118631"/>
          </a:xfrm>
        </p:grpSpPr>
        <p:grpSp>
          <p:nvGrpSpPr>
            <p:cNvPr id="7" name="Group 6">
              <a:extLst>
                <a:ext uri="{FF2B5EF4-FFF2-40B4-BE49-F238E27FC236}">
                  <a16:creationId xmlns:a16="http://schemas.microsoft.com/office/drawing/2014/main" id="{3D48A5EB-ABB7-193B-7867-67870399674B}"/>
                </a:ext>
              </a:extLst>
            </p:cNvPr>
            <p:cNvGrpSpPr>
              <a:grpSpLocks noChangeAspect="1"/>
            </p:cNvGrpSpPr>
            <p:nvPr/>
          </p:nvGrpSpPr>
          <p:grpSpPr>
            <a:xfrm>
              <a:off x="81114" y="2274330"/>
              <a:ext cx="1920241" cy="1309658"/>
              <a:chOff x="1519828" y="1905517"/>
              <a:chExt cx="2020306" cy="1377908"/>
            </a:xfrm>
          </p:grpSpPr>
          <p:grpSp>
            <p:nvGrpSpPr>
              <p:cNvPr id="9" name="Group 8">
                <a:extLst>
                  <a:ext uri="{FF2B5EF4-FFF2-40B4-BE49-F238E27FC236}">
                    <a16:creationId xmlns:a16="http://schemas.microsoft.com/office/drawing/2014/main" id="{AD23EF78-5FBB-5677-715F-E2289C8F084E}"/>
                  </a:ext>
                </a:extLst>
              </p:cNvPr>
              <p:cNvGrpSpPr/>
              <p:nvPr/>
            </p:nvGrpSpPr>
            <p:grpSpPr>
              <a:xfrm>
                <a:off x="1519828" y="1905517"/>
                <a:ext cx="914400" cy="1232908"/>
                <a:chOff x="1519828" y="1905517"/>
                <a:chExt cx="914400" cy="1232908"/>
              </a:xfrm>
            </p:grpSpPr>
            <p:sp>
              <p:nvSpPr>
                <p:cNvPr id="42" name="Rounded Rectangle 5">
                  <a:extLst>
                    <a:ext uri="{FF2B5EF4-FFF2-40B4-BE49-F238E27FC236}">
                      <a16:creationId xmlns:a16="http://schemas.microsoft.com/office/drawing/2014/main" id="{D4157338-AA93-032D-05F5-829E4170AC20}"/>
                    </a:ext>
                  </a:extLst>
                </p:cNvPr>
                <p:cNvSpPr/>
                <p:nvPr/>
              </p:nvSpPr>
              <p:spPr>
                <a:xfrm rot="19449454">
                  <a:off x="1751307" y="200669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3" name="Rounded Rectangle 6">
                  <a:extLst>
                    <a:ext uri="{FF2B5EF4-FFF2-40B4-BE49-F238E27FC236}">
                      <a16:creationId xmlns:a16="http://schemas.microsoft.com/office/drawing/2014/main" id="{FCB85ECD-F1A6-E394-ED48-AA42332F09D1}"/>
                    </a:ext>
                  </a:extLst>
                </p:cNvPr>
                <p:cNvSpPr/>
                <p:nvPr/>
              </p:nvSpPr>
              <p:spPr>
                <a:xfrm rot="19449454">
                  <a:off x="2002364" y="2285201"/>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44" name="Straight Connector 43">
                  <a:extLst>
                    <a:ext uri="{FF2B5EF4-FFF2-40B4-BE49-F238E27FC236}">
                      <a16:creationId xmlns:a16="http://schemas.microsoft.com/office/drawing/2014/main" id="{F185022B-4A3D-870B-3490-3B1057DEA9D0}"/>
                    </a:ext>
                  </a:extLst>
                </p:cNvPr>
                <p:cNvCxnSpPr/>
                <p:nvPr/>
              </p:nvCxnSpPr>
              <p:spPr>
                <a:xfrm>
                  <a:off x="1927266" y="2270000"/>
                  <a:ext cx="49762" cy="57106"/>
                </a:xfrm>
                <a:prstGeom prst="line">
                  <a:avLst/>
                </a:prstGeom>
                <a:ln w="19050">
                  <a:solidFill>
                    <a:srgbClr val="002985"/>
                  </a:solidFill>
                </a:ln>
              </p:spPr>
              <p:style>
                <a:lnRef idx="1">
                  <a:schemeClr val="accent1"/>
                </a:lnRef>
                <a:fillRef idx="0">
                  <a:schemeClr val="accent1"/>
                </a:fillRef>
                <a:effectRef idx="0">
                  <a:schemeClr val="accent1"/>
                </a:effectRef>
                <a:fontRef idx="minor">
                  <a:schemeClr val="tx1"/>
                </a:fontRef>
              </p:style>
            </p:cxnSp>
            <p:sp>
              <p:nvSpPr>
                <p:cNvPr id="45" name="Rounded Rectangle 9">
                  <a:extLst>
                    <a:ext uri="{FF2B5EF4-FFF2-40B4-BE49-F238E27FC236}">
                      <a16:creationId xmlns:a16="http://schemas.microsoft.com/office/drawing/2014/main" id="{277BC1F4-3894-21BE-6D49-D3006CE069B6}"/>
                    </a:ext>
                  </a:extLst>
                </p:cNvPr>
                <p:cNvSpPr/>
                <p:nvPr/>
              </p:nvSpPr>
              <p:spPr>
                <a:xfrm rot="19449454">
                  <a:off x="1929527" y="1905517"/>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6" name="Rounded Rectangle 10">
                  <a:extLst>
                    <a:ext uri="{FF2B5EF4-FFF2-40B4-BE49-F238E27FC236}">
                      <a16:creationId xmlns:a16="http://schemas.microsoft.com/office/drawing/2014/main" id="{E7F8052C-F06C-B32B-3B5E-42A191F7B95C}"/>
                    </a:ext>
                  </a:extLst>
                </p:cNvPr>
                <p:cNvSpPr/>
                <p:nvPr/>
              </p:nvSpPr>
              <p:spPr>
                <a:xfrm rot="19449454">
                  <a:off x="2180584" y="2184025"/>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47" name="Straight Connector 46">
                  <a:extLst>
                    <a:ext uri="{FF2B5EF4-FFF2-40B4-BE49-F238E27FC236}">
                      <a16:creationId xmlns:a16="http://schemas.microsoft.com/office/drawing/2014/main" id="{E4C7FBC6-A95D-C414-8F74-6DD518F2C1CC}"/>
                    </a:ext>
                  </a:extLst>
                </p:cNvPr>
                <p:cNvCxnSpPr/>
                <p:nvPr/>
              </p:nvCxnSpPr>
              <p:spPr>
                <a:xfrm>
                  <a:off x="2105486" y="2168824"/>
                  <a:ext cx="49762" cy="57106"/>
                </a:xfrm>
                <a:prstGeom prst="line">
                  <a:avLst/>
                </a:prstGeom>
                <a:ln w="19050">
                  <a:solidFill>
                    <a:srgbClr val="002985"/>
                  </a:solidFill>
                </a:ln>
              </p:spPr>
              <p:style>
                <a:lnRef idx="1">
                  <a:schemeClr val="accent1"/>
                </a:lnRef>
                <a:fillRef idx="0">
                  <a:schemeClr val="accent1"/>
                </a:fillRef>
                <a:effectRef idx="0">
                  <a:schemeClr val="accent1"/>
                </a:effectRef>
                <a:fontRef idx="minor">
                  <a:schemeClr val="tx1"/>
                </a:fontRef>
              </p:style>
            </p:cxnSp>
            <p:sp>
              <p:nvSpPr>
                <p:cNvPr id="48" name="Arc 47">
                  <a:extLst>
                    <a:ext uri="{FF2B5EF4-FFF2-40B4-BE49-F238E27FC236}">
                      <a16:creationId xmlns:a16="http://schemas.microsoft.com/office/drawing/2014/main" id="{6F4C4E3E-36A7-E0E4-932B-9779CFE69D90}"/>
                    </a:ext>
                  </a:extLst>
                </p:cNvPr>
                <p:cNvSpPr/>
                <p:nvPr/>
              </p:nvSpPr>
              <p:spPr>
                <a:xfrm rot="3527066">
                  <a:off x="1519828" y="2224025"/>
                  <a:ext cx="914400" cy="914400"/>
                </a:xfrm>
                <a:prstGeom prst="arc">
                  <a:avLst>
                    <a:gd name="adj1" fmla="val 16200000"/>
                    <a:gd name="adj2" fmla="val 17848294"/>
                  </a:avLst>
                </a:prstGeom>
                <a:ln>
                  <a:solidFill>
                    <a:srgbClr val="002985"/>
                  </a:solidFill>
                </a:ln>
              </p:spPr>
              <p:style>
                <a:lnRef idx="1">
                  <a:schemeClr val="accent1"/>
                </a:lnRef>
                <a:fillRef idx="0">
                  <a:schemeClr val="accent1"/>
                </a:fillRef>
                <a:effectRef idx="0">
                  <a:schemeClr val="accent1"/>
                </a:effectRef>
                <a:fontRef idx="minor">
                  <a:schemeClr val="tx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grpSp>
          <p:grpSp>
            <p:nvGrpSpPr>
              <p:cNvPr id="10" name="Group 9">
                <a:extLst>
                  <a:ext uri="{FF2B5EF4-FFF2-40B4-BE49-F238E27FC236}">
                    <a16:creationId xmlns:a16="http://schemas.microsoft.com/office/drawing/2014/main" id="{14C09B0A-6985-D209-3466-1350ADC0F2FA}"/>
                  </a:ext>
                </a:extLst>
              </p:cNvPr>
              <p:cNvGrpSpPr/>
              <p:nvPr/>
            </p:nvGrpSpPr>
            <p:grpSpPr>
              <a:xfrm flipH="1">
                <a:off x="2625734" y="1912541"/>
                <a:ext cx="914400" cy="1232908"/>
                <a:chOff x="1519828" y="1905517"/>
                <a:chExt cx="914400" cy="1232908"/>
              </a:xfrm>
            </p:grpSpPr>
            <p:sp>
              <p:nvSpPr>
                <p:cNvPr id="35" name="Rounded Rectangle 15">
                  <a:extLst>
                    <a:ext uri="{FF2B5EF4-FFF2-40B4-BE49-F238E27FC236}">
                      <a16:creationId xmlns:a16="http://schemas.microsoft.com/office/drawing/2014/main" id="{22D23A15-E05B-BC64-3123-D90F20ADCE6E}"/>
                    </a:ext>
                  </a:extLst>
                </p:cNvPr>
                <p:cNvSpPr/>
                <p:nvPr/>
              </p:nvSpPr>
              <p:spPr>
                <a:xfrm rot="19449454">
                  <a:off x="1751307" y="200669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36" name="Rounded Rectangle 16">
                  <a:extLst>
                    <a:ext uri="{FF2B5EF4-FFF2-40B4-BE49-F238E27FC236}">
                      <a16:creationId xmlns:a16="http://schemas.microsoft.com/office/drawing/2014/main" id="{1FE2D9C6-0179-0A4A-E296-691CF652188A}"/>
                    </a:ext>
                  </a:extLst>
                </p:cNvPr>
                <p:cNvSpPr/>
                <p:nvPr/>
              </p:nvSpPr>
              <p:spPr>
                <a:xfrm rot="19449454">
                  <a:off x="2002364" y="2285201"/>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37" name="Straight Connector 36">
                  <a:extLst>
                    <a:ext uri="{FF2B5EF4-FFF2-40B4-BE49-F238E27FC236}">
                      <a16:creationId xmlns:a16="http://schemas.microsoft.com/office/drawing/2014/main" id="{51375F36-F8EF-731B-3CF2-A06F74D511F3}"/>
                    </a:ext>
                  </a:extLst>
                </p:cNvPr>
                <p:cNvCxnSpPr/>
                <p:nvPr/>
              </p:nvCxnSpPr>
              <p:spPr>
                <a:xfrm>
                  <a:off x="1927266" y="2270000"/>
                  <a:ext cx="49762" cy="57106"/>
                </a:xfrm>
                <a:prstGeom prst="line">
                  <a:avLst/>
                </a:prstGeom>
                <a:ln w="19050">
                  <a:solidFill>
                    <a:srgbClr val="002985"/>
                  </a:solidFill>
                </a:ln>
              </p:spPr>
              <p:style>
                <a:lnRef idx="1">
                  <a:schemeClr val="accent1"/>
                </a:lnRef>
                <a:fillRef idx="0">
                  <a:schemeClr val="accent1"/>
                </a:fillRef>
                <a:effectRef idx="0">
                  <a:schemeClr val="accent1"/>
                </a:effectRef>
                <a:fontRef idx="minor">
                  <a:schemeClr val="tx1"/>
                </a:fontRef>
              </p:style>
            </p:cxnSp>
            <p:sp>
              <p:nvSpPr>
                <p:cNvPr id="38" name="Rounded Rectangle 18">
                  <a:extLst>
                    <a:ext uri="{FF2B5EF4-FFF2-40B4-BE49-F238E27FC236}">
                      <a16:creationId xmlns:a16="http://schemas.microsoft.com/office/drawing/2014/main" id="{865D16CB-4292-8FE2-D402-2552D33394FE}"/>
                    </a:ext>
                  </a:extLst>
                </p:cNvPr>
                <p:cNvSpPr/>
                <p:nvPr/>
              </p:nvSpPr>
              <p:spPr>
                <a:xfrm rot="19449454">
                  <a:off x="1929527" y="1905517"/>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39" name="Rounded Rectangle 19">
                  <a:extLst>
                    <a:ext uri="{FF2B5EF4-FFF2-40B4-BE49-F238E27FC236}">
                      <a16:creationId xmlns:a16="http://schemas.microsoft.com/office/drawing/2014/main" id="{60ACA12E-2126-8B39-C07A-0ACCB7EDB4EC}"/>
                    </a:ext>
                  </a:extLst>
                </p:cNvPr>
                <p:cNvSpPr/>
                <p:nvPr/>
              </p:nvSpPr>
              <p:spPr>
                <a:xfrm rot="19449454">
                  <a:off x="2180584" y="2184025"/>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40" name="Straight Connector 39">
                  <a:extLst>
                    <a:ext uri="{FF2B5EF4-FFF2-40B4-BE49-F238E27FC236}">
                      <a16:creationId xmlns:a16="http://schemas.microsoft.com/office/drawing/2014/main" id="{70C93A24-4731-E298-21AD-CF010FE3188C}"/>
                    </a:ext>
                  </a:extLst>
                </p:cNvPr>
                <p:cNvCxnSpPr/>
                <p:nvPr/>
              </p:nvCxnSpPr>
              <p:spPr>
                <a:xfrm>
                  <a:off x="2105486" y="2168824"/>
                  <a:ext cx="49762" cy="57106"/>
                </a:xfrm>
                <a:prstGeom prst="line">
                  <a:avLst/>
                </a:prstGeom>
                <a:ln w="19050">
                  <a:solidFill>
                    <a:srgbClr val="002985"/>
                  </a:solidFill>
                </a:ln>
              </p:spPr>
              <p:style>
                <a:lnRef idx="1">
                  <a:schemeClr val="accent1"/>
                </a:lnRef>
                <a:fillRef idx="0">
                  <a:schemeClr val="accent1"/>
                </a:fillRef>
                <a:effectRef idx="0">
                  <a:schemeClr val="accent1"/>
                </a:effectRef>
                <a:fontRef idx="minor">
                  <a:schemeClr val="tx1"/>
                </a:fontRef>
              </p:style>
            </p:cxnSp>
            <p:sp>
              <p:nvSpPr>
                <p:cNvPr id="41" name="Arc 40">
                  <a:extLst>
                    <a:ext uri="{FF2B5EF4-FFF2-40B4-BE49-F238E27FC236}">
                      <a16:creationId xmlns:a16="http://schemas.microsoft.com/office/drawing/2014/main" id="{38A06D44-483B-91FD-7589-7B094222B3E3}"/>
                    </a:ext>
                  </a:extLst>
                </p:cNvPr>
                <p:cNvSpPr/>
                <p:nvPr/>
              </p:nvSpPr>
              <p:spPr>
                <a:xfrm rot="3527066">
                  <a:off x="1519828" y="2224025"/>
                  <a:ext cx="914400" cy="914400"/>
                </a:xfrm>
                <a:prstGeom prst="arc">
                  <a:avLst>
                    <a:gd name="adj1" fmla="val 16200000"/>
                    <a:gd name="adj2" fmla="val 17848294"/>
                  </a:avLst>
                </a:prstGeom>
                <a:ln>
                  <a:solidFill>
                    <a:srgbClr val="002985"/>
                  </a:solidFill>
                </a:ln>
              </p:spPr>
              <p:style>
                <a:lnRef idx="1">
                  <a:schemeClr val="accent1"/>
                </a:lnRef>
                <a:fillRef idx="0">
                  <a:schemeClr val="accent1"/>
                </a:fillRef>
                <a:effectRef idx="0">
                  <a:schemeClr val="accent1"/>
                </a:effectRef>
                <a:fontRef idx="minor">
                  <a:schemeClr val="tx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grpSp>
          <p:sp>
            <p:nvSpPr>
              <p:cNvPr id="11" name="Rounded Rectangle 22">
                <a:extLst>
                  <a:ext uri="{FF2B5EF4-FFF2-40B4-BE49-F238E27FC236}">
                    <a16:creationId xmlns:a16="http://schemas.microsoft.com/office/drawing/2014/main" id="{FC10580A-D42E-F5B0-7E0C-D77CD06C4287}"/>
                  </a:ext>
                </a:extLst>
              </p:cNvPr>
              <p:cNvSpPr/>
              <p:nvPr/>
            </p:nvSpPr>
            <p:spPr>
              <a:xfrm>
                <a:off x="2355330" y="263906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2" name="Rounded Rectangle 23">
                <a:extLst>
                  <a:ext uri="{FF2B5EF4-FFF2-40B4-BE49-F238E27FC236}">
                    <a16:creationId xmlns:a16="http://schemas.microsoft.com/office/drawing/2014/main" id="{AC4484D2-3958-703C-9D14-0675FA77DE7C}"/>
                  </a:ext>
                </a:extLst>
              </p:cNvPr>
              <p:cNvSpPr/>
              <p:nvPr/>
            </p:nvSpPr>
            <p:spPr>
              <a:xfrm>
                <a:off x="2355330" y="297821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13" name="Straight Connector 12">
                <a:extLst>
                  <a:ext uri="{FF2B5EF4-FFF2-40B4-BE49-F238E27FC236}">
                    <a16:creationId xmlns:a16="http://schemas.microsoft.com/office/drawing/2014/main" id="{E4AA6650-B493-327A-9AAB-2461B3E40263}"/>
                  </a:ext>
                </a:extLst>
              </p:cNvPr>
              <p:cNvCxnSpPr/>
              <p:nvPr/>
            </p:nvCxnSpPr>
            <p:spPr>
              <a:xfrm flipV="1">
                <a:off x="2430641" y="2937924"/>
                <a:ext cx="0" cy="45720"/>
              </a:xfrm>
              <a:prstGeom prst="line">
                <a:avLst/>
              </a:prstGeom>
              <a:ln w="28575">
                <a:solidFill>
                  <a:srgbClr val="002985"/>
                </a:solidFill>
              </a:ln>
            </p:spPr>
            <p:style>
              <a:lnRef idx="1">
                <a:schemeClr val="accent1"/>
              </a:lnRef>
              <a:fillRef idx="0">
                <a:schemeClr val="accent1"/>
              </a:fillRef>
              <a:effectRef idx="0">
                <a:schemeClr val="accent1"/>
              </a:effectRef>
              <a:fontRef idx="minor">
                <a:schemeClr val="tx1"/>
              </a:fontRef>
            </p:style>
          </p:cxnSp>
          <p:sp>
            <p:nvSpPr>
              <p:cNvPr id="14" name="Rounded Rectangle 26">
                <a:extLst>
                  <a:ext uri="{FF2B5EF4-FFF2-40B4-BE49-F238E27FC236}">
                    <a16:creationId xmlns:a16="http://schemas.microsoft.com/office/drawing/2014/main" id="{80B00A07-8E5E-9589-C376-4BCD57D395E3}"/>
                  </a:ext>
                </a:extLst>
              </p:cNvPr>
              <p:cNvSpPr/>
              <p:nvPr/>
            </p:nvSpPr>
            <p:spPr>
              <a:xfrm>
                <a:off x="2567807" y="263906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5" name="Rounded Rectangle 27">
                <a:extLst>
                  <a:ext uri="{FF2B5EF4-FFF2-40B4-BE49-F238E27FC236}">
                    <a16:creationId xmlns:a16="http://schemas.microsoft.com/office/drawing/2014/main" id="{BF8C56A5-9C10-AB81-C31C-E38D296A0302}"/>
                  </a:ext>
                </a:extLst>
              </p:cNvPr>
              <p:cNvSpPr/>
              <p:nvPr/>
            </p:nvSpPr>
            <p:spPr>
              <a:xfrm>
                <a:off x="2567807" y="297821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66ADC2D9-5C5E-7AEC-2E9C-64C07E156442}"/>
                  </a:ext>
                </a:extLst>
              </p:cNvPr>
              <p:cNvCxnSpPr/>
              <p:nvPr/>
            </p:nvCxnSpPr>
            <p:spPr>
              <a:xfrm flipV="1">
                <a:off x="2643118" y="2937924"/>
                <a:ext cx="0" cy="45720"/>
              </a:xfrm>
              <a:prstGeom prst="line">
                <a:avLst/>
              </a:prstGeom>
              <a:ln w="28575">
                <a:solidFill>
                  <a:srgbClr val="002985"/>
                </a:solidFill>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26F9EE3E-92D4-0D60-BC21-8EFF3FB3ED90}"/>
                  </a:ext>
                </a:extLst>
              </p:cNvPr>
              <p:cNvGrpSpPr/>
              <p:nvPr/>
            </p:nvGrpSpPr>
            <p:grpSpPr>
              <a:xfrm>
                <a:off x="1885094" y="2221270"/>
                <a:ext cx="642720" cy="440557"/>
                <a:chOff x="1885094" y="2221270"/>
                <a:chExt cx="642720" cy="440557"/>
              </a:xfrm>
            </p:grpSpPr>
            <p:cxnSp>
              <p:nvCxnSpPr>
                <p:cNvPr id="27" name="Straight Connector 26">
                  <a:extLst>
                    <a:ext uri="{FF2B5EF4-FFF2-40B4-BE49-F238E27FC236}">
                      <a16:creationId xmlns:a16="http://schemas.microsoft.com/office/drawing/2014/main" id="{C93D5C35-269E-56BD-4C33-62C16E0D94AB}"/>
                    </a:ext>
                  </a:extLst>
                </p:cNvPr>
                <p:cNvCxnSpPr/>
                <p:nvPr/>
              </p:nvCxnSpPr>
              <p:spPr>
                <a:xfrm flipH="1">
                  <a:off x="1985110" y="2530549"/>
                  <a:ext cx="67672" cy="25363"/>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28" name="Oval 27">
                  <a:extLst>
                    <a:ext uri="{FF2B5EF4-FFF2-40B4-BE49-F238E27FC236}">
                      <a16:creationId xmlns:a16="http://schemas.microsoft.com/office/drawing/2014/main" id="{416045F6-FAF4-4AE6-44A3-87296B7DFC38}"/>
                    </a:ext>
                  </a:extLst>
                </p:cNvPr>
                <p:cNvSpPr>
                  <a:spLocks noChangeAspect="1"/>
                </p:cNvSpPr>
                <p:nvPr/>
              </p:nvSpPr>
              <p:spPr>
                <a:xfrm>
                  <a:off x="1885094" y="2511047"/>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29" name="Straight Connector 28">
                  <a:extLst>
                    <a:ext uri="{FF2B5EF4-FFF2-40B4-BE49-F238E27FC236}">
                      <a16:creationId xmlns:a16="http://schemas.microsoft.com/office/drawing/2014/main" id="{518E7985-3789-B9A8-230B-81BB9590BE1F}"/>
                    </a:ext>
                  </a:extLst>
                </p:cNvPr>
                <p:cNvCxnSpPr>
                  <a:cxnSpLocks/>
                </p:cNvCxnSpPr>
                <p:nvPr/>
              </p:nvCxnSpPr>
              <p:spPr>
                <a:xfrm flipH="1">
                  <a:off x="2328261" y="2595494"/>
                  <a:ext cx="94862" cy="2325"/>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5BD3B097-35D7-2849-4305-73C231C5DDCE}"/>
                    </a:ext>
                  </a:extLst>
                </p:cNvPr>
                <p:cNvSpPr>
                  <a:spLocks noChangeAspect="1"/>
                </p:cNvSpPr>
                <p:nvPr/>
              </p:nvSpPr>
              <p:spPr>
                <a:xfrm>
                  <a:off x="2212945" y="2533811"/>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31" name="Straight Connector 30">
                  <a:extLst>
                    <a:ext uri="{FF2B5EF4-FFF2-40B4-BE49-F238E27FC236}">
                      <a16:creationId xmlns:a16="http://schemas.microsoft.com/office/drawing/2014/main" id="{844ADF31-E9BE-C197-5C6F-F23820212A61}"/>
                    </a:ext>
                  </a:extLst>
                </p:cNvPr>
                <p:cNvCxnSpPr>
                  <a:cxnSpLocks/>
                </p:cNvCxnSpPr>
                <p:nvPr/>
              </p:nvCxnSpPr>
              <p:spPr>
                <a:xfrm flipH="1">
                  <a:off x="2421059" y="2448796"/>
                  <a:ext cx="64288" cy="108791"/>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7ADEE375-6AAE-100A-D0E6-F6BA542BC592}"/>
                    </a:ext>
                  </a:extLst>
                </p:cNvPr>
                <p:cNvSpPr>
                  <a:spLocks noChangeAspect="1"/>
                </p:cNvSpPr>
                <p:nvPr/>
              </p:nvSpPr>
              <p:spPr>
                <a:xfrm>
                  <a:off x="2399798" y="2364595"/>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33" name="Straight Connector 32">
                  <a:extLst>
                    <a:ext uri="{FF2B5EF4-FFF2-40B4-BE49-F238E27FC236}">
                      <a16:creationId xmlns:a16="http://schemas.microsoft.com/office/drawing/2014/main" id="{7F1EDA45-679C-B6E3-8E60-161598039503}"/>
                    </a:ext>
                  </a:extLst>
                </p:cNvPr>
                <p:cNvCxnSpPr>
                  <a:cxnSpLocks/>
                </p:cNvCxnSpPr>
                <p:nvPr/>
              </p:nvCxnSpPr>
              <p:spPr>
                <a:xfrm flipH="1">
                  <a:off x="2354053" y="2273539"/>
                  <a:ext cx="102201" cy="79647"/>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34" name="Oval 33">
                  <a:extLst>
                    <a:ext uri="{FF2B5EF4-FFF2-40B4-BE49-F238E27FC236}">
                      <a16:creationId xmlns:a16="http://schemas.microsoft.com/office/drawing/2014/main" id="{9DA9E75A-1CFE-262A-86EB-5525780D40D1}"/>
                    </a:ext>
                  </a:extLst>
                </p:cNvPr>
                <p:cNvSpPr>
                  <a:spLocks noChangeAspect="1"/>
                </p:cNvSpPr>
                <p:nvPr/>
              </p:nvSpPr>
              <p:spPr>
                <a:xfrm>
                  <a:off x="2399772" y="2221270"/>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grpSp>
          <p:grpSp>
            <p:nvGrpSpPr>
              <p:cNvPr id="18" name="Group 17">
                <a:extLst>
                  <a:ext uri="{FF2B5EF4-FFF2-40B4-BE49-F238E27FC236}">
                    <a16:creationId xmlns:a16="http://schemas.microsoft.com/office/drawing/2014/main" id="{C8CFFC7F-F029-DC1E-E33B-F0114412D56D}"/>
                  </a:ext>
                </a:extLst>
              </p:cNvPr>
              <p:cNvGrpSpPr/>
              <p:nvPr/>
            </p:nvGrpSpPr>
            <p:grpSpPr>
              <a:xfrm flipH="1">
                <a:off x="2549433" y="2208677"/>
                <a:ext cx="642720" cy="456432"/>
                <a:chOff x="1885094" y="2205395"/>
                <a:chExt cx="642720" cy="456432"/>
              </a:xfrm>
            </p:grpSpPr>
            <p:cxnSp>
              <p:nvCxnSpPr>
                <p:cNvPr id="19" name="Straight Connector 18">
                  <a:extLst>
                    <a:ext uri="{FF2B5EF4-FFF2-40B4-BE49-F238E27FC236}">
                      <a16:creationId xmlns:a16="http://schemas.microsoft.com/office/drawing/2014/main" id="{4AB8AA65-AEBB-C030-C35A-4736BB2C7227}"/>
                    </a:ext>
                  </a:extLst>
                </p:cNvPr>
                <p:cNvCxnSpPr>
                  <a:cxnSpLocks/>
                </p:cNvCxnSpPr>
                <p:nvPr/>
              </p:nvCxnSpPr>
              <p:spPr>
                <a:xfrm flipH="1">
                  <a:off x="1981077" y="2500366"/>
                  <a:ext cx="63695" cy="52264"/>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20" name="Oval 19">
                  <a:extLst>
                    <a:ext uri="{FF2B5EF4-FFF2-40B4-BE49-F238E27FC236}">
                      <a16:creationId xmlns:a16="http://schemas.microsoft.com/office/drawing/2014/main" id="{15CC5C22-4BCC-763C-2759-EB14E089554D}"/>
                    </a:ext>
                  </a:extLst>
                </p:cNvPr>
                <p:cNvSpPr>
                  <a:spLocks noChangeAspect="1"/>
                </p:cNvSpPr>
                <p:nvPr/>
              </p:nvSpPr>
              <p:spPr>
                <a:xfrm>
                  <a:off x="1885094" y="2511047"/>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21" name="Straight Connector 20">
                  <a:extLst>
                    <a:ext uri="{FF2B5EF4-FFF2-40B4-BE49-F238E27FC236}">
                      <a16:creationId xmlns:a16="http://schemas.microsoft.com/office/drawing/2014/main" id="{3A9820BD-66C1-8793-28ED-05D54D91BB5C}"/>
                    </a:ext>
                  </a:extLst>
                </p:cNvPr>
                <p:cNvCxnSpPr>
                  <a:cxnSpLocks/>
                </p:cNvCxnSpPr>
                <p:nvPr/>
              </p:nvCxnSpPr>
              <p:spPr>
                <a:xfrm flipH="1">
                  <a:off x="2344136" y="2595494"/>
                  <a:ext cx="94862" cy="2325"/>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7876B0F2-84D3-43FB-4048-48CAE745AEA0}"/>
                    </a:ext>
                  </a:extLst>
                </p:cNvPr>
                <p:cNvSpPr>
                  <a:spLocks noChangeAspect="1"/>
                </p:cNvSpPr>
                <p:nvPr/>
              </p:nvSpPr>
              <p:spPr>
                <a:xfrm>
                  <a:off x="2216120" y="2533811"/>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23" name="Straight Connector 22">
                  <a:extLst>
                    <a:ext uri="{FF2B5EF4-FFF2-40B4-BE49-F238E27FC236}">
                      <a16:creationId xmlns:a16="http://schemas.microsoft.com/office/drawing/2014/main" id="{B7AB67E9-BAAB-2A89-24DD-0192ABD36ED6}"/>
                    </a:ext>
                  </a:extLst>
                </p:cNvPr>
                <p:cNvCxnSpPr>
                  <a:cxnSpLocks/>
                </p:cNvCxnSpPr>
                <p:nvPr/>
              </p:nvCxnSpPr>
              <p:spPr>
                <a:xfrm flipH="1">
                  <a:off x="2427446" y="2422449"/>
                  <a:ext cx="64288" cy="108791"/>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21317442-6208-BC87-61B6-AA06F4E42811}"/>
                    </a:ext>
                  </a:extLst>
                </p:cNvPr>
                <p:cNvSpPr>
                  <a:spLocks noChangeAspect="1"/>
                </p:cNvSpPr>
                <p:nvPr/>
              </p:nvSpPr>
              <p:spPr>
                <a:xfrm>
                  <a:off x="2399798" y="2364595"/>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25" name="Straight Connector 24">
                  <a:extLst>
                    <a:ext uri="{FF2B5EF4-FFF2-40B4-BE49-F238E27FC236}">
                      <a16:creationId xmlns:a16="http://schemas.microsoft.com/office/drawing/2014/main" id="{51F94824-5163-BC3B-7893-B1A5E111ED56}"/>
                    </a:ext>
                  </a:extLst>
                </p:cNvPr>
                <p:cNvCxnSpPr>
                  <a:cxnSpLocks/>
                </p:cNvCxnSpPr>
                <p:nvPr/>
              </p:nvCxnSpPr>
              <p:spPr>
                <a:xfrm flipH="1">
                  <a:off x="2363578" y="2260839"/>
                  <a:ext cx="102201" cy="79647"/>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84C77E5-E611-944C-90AA-36093E586CF0}"/>
                    </a:ext>
                  </a:extLst>
                </p:cNvPr>
                <p:cNvSpPr>
                  <a:spLocks noChangeAspect="1"/>
                </p:cNvSpPr>
                <p:nvPr/>
              </p:nvSpPr>
              <p:spPr>
                <a:xfrm>
                  <a:off x="2390247" y="2205395"/>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grpSp>
        </p:grpSp>
        <p:sp>
          <p:nvSpPr>
            <p:cNvPr id="8" name="TextBox 7">
              <a:extLst>
                <a:ext uri="{FF2B5EF4-FFF2-40B4-BE49-F238E27FC236}">
                  <a16:creationId xmlns:a16="http://schemas.microsoft.com/office/drawing/2014/main" id="{FBF35F35-A56E-E554-834F-E5A94E114E42}"/>
                </a:ext>
              </a:extLst>
            </p:cNvPr>
            <p:cNvSpPr txBox="1"/>
            <p:nvPr/>
          </p:nvSpPr>
          <p:spPr>
            <a:xfrm>
              <a:off x="295983" y="1465357"/>
              <a:ext cx="1436597" cy="763815"/>
            </a:xfrm>
            <a:prstGeom prst="rect">
              <a:avLst/>
            </a:prstGeom>
            <a:noFill/>
          </p:spPr>
          <p:txBody>
            <a:bodyPr wrap="square" rtlCol="0">
              <a:spAutoFit/>
            </a:bodyPr>
            <a:lstStyle/>
            <a:p>
              <a:pPr marL="0" marR="0" lvl="0" indent="0" algn="ctr" defTabSz="1219140" rtl="0" eaLnBrk="1" fontAlgn="auto" latinLnBrk="0" hangingPunct="1">
                <a:lnSpc>
                  <a:spcPct val="100000"/>
                </a:lnSpc>
                <a:spcBef>
                  <a:spcPts val="0"/>
                </a:spcBef>
                <a:spcAft>
                  <a:spcPts val="533"/>
                </a:spcAft>
                <a:buClr>
                  <a:srgbClr val="000000"/>
                </a:buClr>
                <a:buSzTx/>
                <a:buFontTx/>
                <a:buNone/>
                <a:tabLst/>
                <a:defRPr/>
              </a:pPr>
              <a:r>
                <a:rPr kumimoji="0" lang="en-US" sz="1867" b="1" i="0" u="none" strike="noStrike" kern="0" cap="none" spc="0" normalizeH="0" baseline="0" noProof="0">
                  <a:ln>
                    <a:noFill/>
                  </a:ln>
                  <a:solidFill>
                    <a:srgbClr val="002985"/>
                  </a:solidFill>
                  <a:effectLst/>
                  <a:uLnTx/>
                  <a:uFillTx/>
                  <a:latin typeface="Arial"/>
                  <a:ea typeface="+mn-ea"/>
                  <a:cs typeface="Arial"/>
                  <a:sym typeface="Arial"/>
                </a:rPr>
                <a:t>Trastuzumab deruxtecan </a:t>
              </a:r>
            </a:p>
            <a:p>
              <a:pPr marL="0" marR="0" lvl="0" indent="0" algn="ctr" defTabSz="1219140" rtl="0" eaLnBrk="1" fontAlgn="auto" latinLnBrk="0" hangingPunct="1">
                <a:lnSpc>
                  <a:spcPct val="100000"/>
                </a:lnSpc>
                <a:spcBef>
                  <a:spcPts val="0"/>
                </a:spcBef>
                <a:spcAft>
                  <a:spcPts val="533"/>
                </a:spcAft>
                <a:buClr>
                  <a:srgbClr val="000000"/>
                </a:buClr>
                <a:buSzTx/>
                <a:buFontTx/>
                <a:buNone/>
                <a:tabLst/>
                <a:defRPr/>
              </a:pPr>
              <a:r>
                <a:rPr kumimoji="0" lang="en-US" sz="1867" b="1" i="0" u="none" strike="noStrike" kern="0" cap="none" spc="0" normalizeH="0" baseline="0" noProof="0">
                  <a:ln>
                    <a:noFill/>
                  </a:ln>
                  <a:solidFill>
                    <a:srgbClr val="002985"/>
                  </a:solidFill>
                  <a:effectLst/>
                  <a:uLnTx/>
                  <a:uFillTx/>
                  <a:latin typeface="Arial"/>
                  <a:ea typeface="+mn-ea"/>
                  <a:cs typeface="Arial"/>
                  <a:sym typeface="Arial"/>
                </a:rPr>
                <a:t>(T-DXd)</a:t>
              </a:r>
              <a:r>
                <a:rPr kumimoji="0" lang="en-US" sz="1867" b="1" i="0" u="none" strike="noStrike" kern="0" cap="none" spc="0" normalizeH="0" baseline="30000" noProof="0">
                  <a:ln>
                    <a:noFill/>
                  </a:ln>
                  <a:solidFill>
                    <a:srgbClr val="002985"/>
                  </a:solidFill>
                  <a:effectLst/>
                  <a:uLnTx/>
                  <a:uFillTx/>
                  <a:latin typeface="Arial"/>
                  <a:ea typeface="+mn-ea"/>
                  <a:cs typeface="Arial"/>
                  <a:sym typeface="Arial"/>
                </a:rPr>
                <a:t>1</a:t>
              </a:r>
              <a:endParaRPr kumimoji="0" lang="en-US" sz="1867" b="1" i="0" u="none" strike="noStrike" kern="0" cap="none" spc="0" normalizeH="0" baseline="0" noProof="0">
                <a:ln>
                  <a:noFill/>
                </a:ln>
                <a:solidFill>
                  <a:srgbClr val="002985"/>
                </a:solidFill>
                <a:effectLst/>
                <a:uLnTx/>
                <a:uFillTx/>
                <a:latin typeface="Arial"/>
                <a:ea typeface="+mn-ea"/>
                <a:cs typeface="Arial"/>
                <a:sym typeface="Arial"/>
              </a:endParaRPr>
            </a:p>
          </p:txBody>
        </p:sp>
      </p:grpSp>
      <p:grpSp>
        <p:nvGrpSpPr>
          <p:cNvPr id="49" name="Group 48">
            <a:extLst>
              <a:ext uri="{FF2B5EF4-FFF2-40B4-BE49-F238E27FC236}">
                <a16:creationId xmlns:a16="http://schemas.microsoft.com/office/drawing/2014/main" id="{4B0445E6-57E2-A82C-F349-7663DA19B4AE}"/>
              </a:ext>
            </a:extLst>
          </p:cNvPr>
          <p:cNvGrpSpPr/>
          <p:nvPr/>
        </p:nvGrpSpPr>
        <p:grpSpPr>
          <a:xfrm>
            <a:off x="9228926" y="2293370"/>
            <a:ext cx="2560321" cy="2823776"/>
            <a:chOff x="6921693" y="1508539"/>
            <a:chExt cx="1920241" cy="2117832"/>
          </a:xfrm>
        </p:grpSpPr>
        <p:grpSp>
          <p:nvGrpSpPr>
            <p:cNvPr id="50" name="Group 49">
              <a:extLst>
                <a:ext uri="{FF2B5EF4-FFF2-40B4-BE49-F238E27FC236}">
                  <a16:creationId xmlns:a16="http://schemas.microsoft.com/office/drawing/2014/main" id="{81D3D448-862D-F68F-5106-7CA4982743D5}"/>
                </a:ext>
              </a:extLst>
            </p:cNvPr>
            <p:cNvGrpSpPr/>
            <p:nvPr/>
          </p:nvGrpSpPr>
          <p:grpSpPr>
            <a:xfrm>
              <a:off x="6921693" y="2316713"/>
              <a:ext cx="1920241" cy="1309658"/>
              <a:chOff x="6938091" y="2298590"/>
              <a:chExt cx="1920241" cy="1309658"/>
            </a:xfrm>
          </p:grpSpPr>
          <p:grpSp>
            <p:nvGrpSpPr>
              <p:cNvPr id="54" name="Group 53">
                <a:extLst>
                  <a:ext uri="{FF2B5EF4-FFF2-40B4-BE49-F238E27FC236}">
                    <a16:creationId xmlns:a16="http://schemas.microsoft.com/office/drawing/2014/main" id="{47B0DD52-4BF4-2B36-52DA-AC485959BD4A}"/>
                  </a:ext>
                </a:extLst>
              </p:cNvPr>
              <p:cNvGrpSpPr>
                <a:grpSpLocks noChangeAspect="1"/>
              </p:cNvGrpSpPr>
              <p:nvPr/>
            </p:nvGrpSpPr>
            <p:grpSpPr>
              <a:xfrm>
                <a:off x="6938091" y="2298590"/>
                <a:ext cx="1920241" cy="1309658"/>
                <a:chOff x="1519828" y="1905517"/>
                <a:chExt cx="2020306" cy="1377908"/>
              </a:xfrm>
            </p:grpSpPr>
            <p:grpSp>
              <p:nvGrpSpPr>
                <p:cNvPr id="58" name="Group 57">
                  <a:extLst>
                    <a:ext uri="{FF2B5EF4-FFF2-40B4-BE49-F238E27FC236}">
                      <a16:creationId xmlns:a16="http://schemas.microsoft.com/office/drawing/2014/main" id="{5D81316E-F959-BA11-A79B-E270A96FC420}"/>
                    </a:ext>
                  </a:extLst>
                </p:cNvPr>
                <p:cNvGrpSpPr/>
                <p:nvPr/>
              </p:nvGrpSpPr>
              <p:grpSpPr>
                <a:xfrm>
                  <a:off x="1519828" y="1905517"/>
                  <a:ext cx="914400" cy="1232908"/>
                  <a:chOff x="1519828" y="1905517"/>
                  <a:chExt cx="914400" cy="1232908"/>
                </a:xfrm>
              </p:grpSpPr>
              <p:sp>
                <p:nvSpPr>
                  <p:cNvPr id="77" name="Rounded Rectangle 263">
                    <a:extLst>
                      <a:ext uri="{FF2B5EF4-FFF2-40B4-BE49-F238E27FC236}">
                        <a16:creationId xmlns:a16="http://schemas.microsoft.com/office/drawing/2014/main" id="{EDF265A7-3A2D-0C0B-2F6E-EEDBF5452BCF}"/>
                      </a:ext>
                    </a:extLst>
                  </p:cNvPr>
                  <p:cNvSpPr/>
                  <p:nvPr/>
                </p:nvSpPr>
                <p:spPr>
                  <a:xfrm rot="19449454">
                    <a:off x="1751307" y="200669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8" name="Rounded Rectangle 264">
                    <a:extLst>
                      <a:ext uri="{FF2B5EF4-FFF2-40B4-BE49-F238E27FC236}">
                        <a16:creationId xmlns:a16="http://schemas.microsoft.com/office/drawing/2014/main" id="{C4E352BF-1A83-1D97-81F9-797E7D1486E2}"/>
                      </a:ext>
                    </a:extLst>
                  </p:cNvPr>
                  <p:cNvSpPr/>
                  <p:nvPr/>
                </p:nvSpPr>
                <p:spPr>
                  <a:xfrm rot="19449454">
                    <a:off x="2002364" y="2285201"/>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79" name="Straight Connector 78">
                    <a:extLst>
                      <a:ext uri="{FF2B5EF4-FFF2-40B4-BE49-F238E27FC236}">
                        <a16:creationId xmlns:a16="http://schemas.microsoft.com/office/drawing/2014/main" id="{A07BE904-2D79-1601-F511-4FC9CE282AB6}"/>
                      </a:ext>
                    </a:extLst>
                  </p:cNvPr>
                  <p:cNvCxnSpPr/>
                  <p:nvPr/>
                </p:nvCxnSpPr>
                <p:spPr>
                  <a:xfrm>
                    <a:off x="1927266" y="2270000"/>
                    <a:ext cx="49762" cy="57106"/>
                  </a:xfrm>
                  <a:prstGeom prst="line">
                    <a:avLst/>
                  </a:prstGeom>
                  <a:ln w="19050">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80" name="Rounded Rectangle 266">
                    <a:extLst>
                      <a:ext uri="{FF2B5EF4-FFF2-40B4-BE49-F238E27FC236}">
                        <a16:creationId xmlns:a16="http://schemas.microsoft.com/office/drawing/2014/main" id="{84C8DEA8-1692-1622-F005-925CEBFAC62B}"/>
                      </a:ext>
                    </a:extLst>
                  </p:cNvPr>
                  <p:cNvSpPr/>
                  <p:nvPr/>
                </p:nvSpPr>
                <p:spPr>
                  <a:xfrm rot="19449454">
                    <a:off x="1929527" y="1905517"/>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1" name="Rounded Rectangle 267">
                    <a:extLst>
                      <a:ext uri="{FF2B5EF4-FFF2-40B4-BE49-F238E27FC236}">
                        <a16:creationId xmlns:a16="http://schemas.microsoft.com/office/drawing/2014/main" id="{3B973DC9-9F99-67BB-2BAE-B2BAD46F55C4}"/>
                      </a:ext>
                    </a:extLst>
                  </p:cNvPr>
                  <p:cNvSpPr/>
                  <p:nvPr/>
                </p:nvSpPr>
                <p:spPr>
                  <a:xfrm rot="19449454">
                    <a:off x="2180584" y="2184025"/>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82" name="Straight Connector 81">
                    <a:extLst>
                      <a:ext uri="{FF2B5EF4-FFF2-40B4-BE49-F238E27FC236}">
                        <a16:creationId xmlns:a16="http://schemas.microsoft.com/office/drawing/2014/main" id="{578D05B1-08DC-B506-FF24-30B94D86FB26}"/>
                      </a:ext>
                    </a:extLst>
                  </p:cNvPr>
                  <p:cNvCxnSpPr/>
                  <p:nvPr/>
                </p:nvCxnSpPr>
                <p:spPr>
                  <a:xfrm>
                    <a:off x="2105486" y="2168824"/>
                    <a:ext cx="49762" cy="57106"/>
                  </a:xfrm>
                  <a:prstGeom prst="line">
                    <a:avLst/>
                  </a:prstGeom>
                  <a:ln w="19050">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83" name="Arc 82">
                    <a:extLst>
                      <a:ext uri="{FF2B5EF4-FFF2-40B4-BE49-F238E27FC236}">
                        <a16:creationId xmlns:a16="http://schemas.microsoft.com/office/drawing/2014/main" id="{BC5CB177-F7C5-CF83-D884-4AB031E9F0E2}"/>
                      </a:ext>
                    </a:extLst>
                  </p:cNvPr>
                  <p:cNvSpPr/>
                  <p:nvPr/>
                </p:nvSpPr>
                <p:spPr>
                  <a:xfrm rot="3527066">
                    <a:off x="1519828" y="2224025"/>
                    <a:ext cx="914400" cy="914400"/>
                  </a:xfrm>
                  <a:prstGeom prst="arc">
                    <a:avLst>
                      <a:gd name="adj1" fmla="val 16200000"/>
                      <a:gd name="adj2" fmla="val 17848294"/>
                    </a:avLst>
                  </a:prstGeom>
                  <a:ln>
                    <a:solidFill>
                      <a:srgbClr val="526EAC"/>
                    </a:solidFill>
                  </a:ln>
                </p:spPr>
                <p:style>
                  <a:lnRef idx="1">
                    <a:schemeClr val="accent1"/>
                  </a:lnRef>
                  <a:fillRef idx="0">
                    <a:schemeClr val="accent1"/>
                  </a:fillRef>
                  <a:effectRef idx="0">
                    <a:schemeClr val="accent1"/>
                  </a:effectRef>
                  <a:fontRef idx="minor">
                    <a:schemeClr val="tx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grpSp>
            <p:grpSp>
              <p:nvGrpSpPr>
                <p:cNvPr id="59" name="Group 58">
                  <a:extLst>
                    <a:ext uri="{FF2B5EF4-FFF2-40B4-BE49-F238E27FC236}">
                      <a16:creationId xmlns:a16="http://schemas.microsoft.com/office/drawing/2014/main" id="{6CA42528-C0FF-4B76-A3E6-9EF5976C5665}"/>
                    </a:ext>
                  </a:extLst>
                </p:cNvPr>
                <p:cNvGrpSpPr/>
                <p:nvPr/>
              </p:nvGrpSpPr>
              <p:grpSpPr>
                <a:xfrm flipH="1">
                  <a:off x="2625734" y="1912541"/>
                  <a:ext cx="914400" cy="1232908"/>
                  <a:chOff x="1519828" y="1905517"/>
                  <a:chExt cx="914400" cy="1232908"/>
                </a:xfrm>
              </p:grpSpPr>
              <p:sp>
                <p:nvSpPr>
                  <p:cNvPr id="70" name="Rounded Rectangle 256">
                    <a:extLst>
                      <a:ext uri="{FF2B5EF4-FFF2-40B4-BE49-F238E27FC236}">
                        <a16:creationId xmlns:a16="http://schemas.microsoft.com/office/drawing/2014/main" id="{0FCB1847-7614-59C3-2FD3-B6FD999A2412}"/>
                      </a:ext>
                    </a:extLst>
                  </p:cNvPr>
                  <p:cNvSpPr/>
                  <p:nvPr/>
                </p:nvSpPr>
                <p:spPr>
                  <a:xfrm rot="19449454">
                    <a:off x="1751307" y="200669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1" name="Rounded Rectangle 257">
                    <a:extLst>
                      <a:ext uri="{FF2B5EF4-FFF2-40B4-BE49-F238E27FC236}">
                        <a16:creationId xmlns:a16="http://schemas.microsoft.com/office/drawing/2014/main" id="{8A32E90F-A9D4-C859-E21B-EBE76DB49C82}"/>
                      </a:ext>
                    </a:extLst>
                  </p:cNvPr>
                  <p:cNvSpPr/>
                  <p:nvPr/>
                </p:nvSpPr>
                <p:spPr>
                  <a:xfrm rot="19449454">
                    <a:off x="2002364" y="2285201"/>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72" name="Straight Connector 71">
                    <a:extLst>
                      <a:ext uri="{FF2B5EF4-FFF2-40B4-BE49-F238E27FC236}">
                        <a16:creationId xmlns:a16="http://schemas.microsoft.com/office/drawing/2014/main" id="{92828DC6-F08C-9349-818B-419882EF8EC8}"/>
                      </a:ext>
                    </a:extLst>
                  </p:cNvPr>
                  <p:cNvCxnSpPr/>
                  <p:nvPr/>
                </p:nvCxnSpPr>
                <p:spPr>
                  <a:xfrm>
                    <a:off x="1927266" y="2270000"/>
                    <a:ext cx="49762" cy="57106"/>
                  </a:xfrm>
                  <a:prstGeom prst="line">
                    <a:avLst/>
                  </a:prstGeom>
                  <a:ln w="19050">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73" name="Rounded Rectangle 259">
                    <a:extLst>
                      <a:ext uri="{FF2B5EF4-FFF2-40B4-BE49-F238E27FC236}">
                        <a16:creationId xmlns:a16="http://schemas.microsoft.com/office/drawing/2014/main" id="{4CFB1C10-16F3-B35F-1CB1-AF39169C1CB3}"/>
                      </a:ext>
                    </a:extLst>
                  </p:cNvPr>
                  <p:cNvSpPr/>
                  <p:nvPr/>
                </p:nvSpPr>
                <p:spPr>
                  <a:xfrm rot="19449454">
                    <a:off x="1929527" y="1905517"/>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4" name="Rounded Rectangle 260">
                    <a:extLst>
                      <a:ext uri="{FF2B5EF4-FFF2-40B4-BE49-F238E27FC236}">
                        <a16:creationId xmlns:a16="http://schemas.microsoft.com/office/drawing/2014/main" id="{998DBD9F-ECF2-670B-D19E-F5588248ED37}"/>
                      </a:ext>
                    </a:extLst>
                  </p:cNvPr>
                  <p:cNvSpPr/>
                  <p:nvPr/>
                </p:nvSpPr>
                <p:spPr>
                  <a:xfrm rot="19449454">
                    <a:off x="2180584" y="2184025"/>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75" name="Straight Connector 74">
                    <a:extLst>
                      <a:ext uri="{FF2B5EF4-FFF2-40B4-BE49-F238E27FC236}">
                        <a16:creationId xmlns:a16="http://schemas.microsoft.com/office/drawing/2014/main" id="{4C02FEBE-7B8C-361B-A062-C37680B91ED0}"/>
                      </a:ext>
                    </a:extLst>
                  </p:cNvPr>
                  <p:cNvCxnSpPr/>
                  <p:nvPr/>
                </p:nvCxnSpPr>
                <p:spPr>
                  <a:xfrm>
                    <a:off x="2105486" y="2168824"/>
                    <a:ext cx="49762" cy="57106"/>
                  </a:xfrm>
                  <a:prstGeom prst="line">
                    <a:avLst/>
                  </a:prstGeom>
                  <a:ln w="19050">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76" name="Arc 75">
                    <a:extLst>
                      <a:ext uri="{FF2B5EF4-FFF2-40B4-BE49-F238E27FC236}">
                        <a16:creationId xmlns:a16="http://schemas.microsoft.com/office/drawing/2014/main" id="{6A7FD511-29D8-91E2-AEA0-B695C5FD290B}"/>
                      </a:ext>
                    </a:extLst>
                  </p:cNvPr>
                  <p:cNvSpPr/>
                  <p:nvPr/>
                </p:nvSpPr>
                <p:spPr>
                  <a:xfrm rot="3527066">
                    <a:off x="1519828" y="2224025"/>
                    <a:ext cx="914400" cy="914400"/>
                  </a:xfrm>
                  <a:prstGeom prst="arc">
                    <a:avLst>
                      <a:gd name="adj1" fmla="val 16200000"/>
                      <a:gd name="adj2" fmla="val 17848294"/>
                    </a:avLst>
                  </a:prstGeom>
                  <a:ln>
                    <a:solidFill>
                      <a:srgbClr val="526EAC"/>
                    </a:solidFill>
                  </a:ln>
                </p:spPr>
                <p:style>
                  <a:lnRef idx="1">
                    <a:schemeClr val="accent1"/>
                  </a:lnRef>
                  <a:fillRef idx="0">
                    <a:schemeClr val="accent1"/>
                  </a:fillRef>
                  <a:effectRef idx="0">
                    <a:schemeClr val="accent1"/>
                  </a:effectRef>
                  <a:fontRef idx="minor">
                    <a:schemeClr val="tx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grpSp>
            <p:sp>
              <p:nvSpPr>
                <p:cNvPr id="60" name="Rounded Rectangle 229">
                  <a:extLst>
                    <a:ext uri="{FF2B5EF4-FFF2-40B4-BE49-F238E27FC236}">
                      <a16:creationId xmlns:a16="http://schemas.microsoft.com/office/drawing/2014/main" id="{22E7DCD4-6AF6-09AB-F68C-0CE9846B41AA}"/>
                    </a:ext>
                  </a:extLst>
                </p:cNvPr>
                <p:cNvSpPr/>
                <p:nvPr/>
              </p:nvSpPr>
              <p:spPr>
                <a:xfrm>
                  <a:off x="2355330" y="263906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1" name="Rounded Rectangle 230">
                  <a:extLst>
                    <a:ext uri="{FF2B5EF4-FFF2-40B4-BE49-F238E27FC236}">
                      <a16:creationId xmlns:a16="http://schemas.microsoft.com/office/drawing/2014/main" id="{C8CB7846-D8C5-35A9-A3F8-9471F706789E}"/>
                    </a:ext>
                  </a:extLst>
                </p:cNvPr>
                <p:cNvSpPr/>
                <p:nvPr/>
              </p:nvSpPr>
              <p:spPr>
                <a:xfrm>
                  <a:off x="2355330" y="297821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62" name="Straight Connector 61">
                  <a:extLst>
                    <a:ext uri="{FF2B5EF4-FFF2-40B4-BE49-F238E27FC236}">
                      <a16:creationId xmlns:a16="http://schemas.microsoft.com/office/drawing/2014/main" id="{DC9EF6F5-E3A0-A993-54E4-005BB26A2576}"/>
                    </a:ext>
                  </a:extLst>
                </p:cNvPr>
                <p:cNvCxnSpPr/>
                <p:nvPr/>
              </p:nvCxnSpPr>
              <p:spPr>
                <a:xfrm flipV="1">
                  <a:off x="2430641" y="2937924"/>
                  <a:ext cx="0" cy="45720"/>
                </a:xfrm>
                <a:prstGeom prst="line">
                  <a:avLst/>
                </a:prstGeom>
                <a:ln w="28575">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63" name="Rounded Rectangle 232">
                  <a:extLst>
                    <a:ext uri="{FF2B5EF4-FFF2-40B4-BE49-F238E27FC236}">
                      <a16:creationId xmlns:a16="http://schemas.microsoft.com/office/drawing/2014/main" id="{64F2F875-7F1A-F689-13C1-0F3F996084A7}"/>
                    </a:ext>
                  </a:extLst>
                </p:cNvPr>
                <p:cNvSpPr/>
                <p:nvPr/>
              </p:nvSpPr>
              <p:spPr>
                <a:xfrm>
                  <a:off x="2567807" y="263906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4" name="Rounded Rectangle 233">
                  <a:extLst>
                    <a:ext uri="{FF2B5EF4-FFF2-40B4-BE49-F238E27FC236}">
                      <a16:creationId xmlns:a16="http://schemas.microsoft.com/office/drawing/2014/main" id="{BD2F8569-930B-F4F3-A0C4-45CC0E7E63C4}"/>
                    </a:ext>
                  </a:extLst>
                </p:cNvPr>
                <p:cNvSpPr/>
                <p:nvPr/>
              </p:nvSpPr>
              <p:spPr>
                <a:xfrm>
                  <a:off x="2567807" y="297821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cxnSp>
              <p:nvCxnSpPr>
                <p:cNvPr id="65" name="Straight Connector 64">
                  <a:extLst>
                    <a:ext uri="{FF2B5EF4-FFF2-40B4-BE49-F238E27FC236}">
                      <a16:creationId xmlns:a16="http://schemas.microsoft.com/office/drawing/2014/main" id="{668C6241-78A4-6C60-C4D9-570726A0C226}"/>
                    </a:ext>
                  </a:extLst>
                </p:cNvPr>
                <p:cNvCxnSpPr/>
                <p:nvPr/>
              </p:nvCxnSpPr>
              <p:spPr>
                <a:xfrm flipV="1">
                  <a:off x="2643118" y="2937924"/>
                  <a:ext cx="0" cy="45720"/>
                </a:xfrm>
                <a:prstGeom prst="line">
                  <a:avLst/>
                </a:prstGeom>
                <a:ln w="28575">
                  <a:solidFill>
                    <a:srgbClr val="526EAC">
                      <a:alpha val="80000"/>
                    </a:srgb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9223DCF0-B433-6E8E-05DE-411E0FA97FD9}"/>
                    </a:ext>
                  </a:extLst>
                </p:cNvPr>
                <p:cNvCxnSpPr>
                  <a:cxnSpLocks/>
                </p:cNvCxnSpPr>
                <p:nvPr/>
              </p:nvCxnSpPr>
              <p:spPr>
                <a:xfrm flipH="1">
                  <a:off x="2265191" y="2847871"/>
                  <a:ext cx="94863" cy="2325"/>
                </a:xfrm>
                <a:prstGeom prst="line">
                  <a:avLst/>
                </a:prstGeom>
                <a:ln w="12700">
                  <a:solidFill>
                    <a:srgbClr val="6E6E6E"/>
                  </a:solidFill>
                </a:ln>
              </p:spPr>
              <p:style>
                <a:lnRef idx="1">
                  <a:schemeClr val="accent1"/>
                </a:lnRef>
                <a:fillRef idx="0">
                  <a:schemeClr val="accent1"/>
                </a:fillRef>
                <a:effectRef idx="0">
                  <a:schemeClr val="accent1"/>
                </a:effectRef>
                <a:fontRef idx="minor">
                  <a:schemeClr val="tx1"/>
                </a:fontRef>
              </p:style>
            </p:cxnSp>
            <p:grpSp>
              <p:nvGrpSpPr>
                <p:cNvPr id="67" name="Group 66">
                  <a:extLst>
                    <a:ext uri="{FF2B5EF4-FFF2-40B4-BE49-F238E27FC236}">
                      <a16:creationId xmlns:a16="http://schemas.microsoft.com/office/drawing/2014/main" id="{75EAF783-7E76-A49E-ECD3-495F209D681D}"/>
                    </a:ext>
                  </a:extLst>
                </p:cNvPr>
                <p:cNvGrpSpPr/>
                <p:nvPr/>
              </p:nvGrpSpPr>
              <p:grpSpPr>
                <a:xfrm flipH="1">
                  <a:off x="2713797" y="2847872"/>
                  <a:ext cx="95552" cy="308939"/>
                  <a:chOff x="2267898" y="2844590"/>
                  <a:chExt cx="95552" cy="308939"/>
                </a:xfrm>
              </p:grpSpPr>
              <p:cxnSp>
                <p:nvCxnSpPr>
                  <p:cNvPr id="68" name="Straight Connector 67">
                    <a:extLst>
                      <a:ext uri="{FF2B5EF4-FFF2-40B4-BE49-F238E27FC236}">
                        <a16:creationId xmlns:a16="http://schemas.microsoft.com/office/drawing/2014/main" id="{07B1C63B-4D98-79DD-D799-42893EBFE206}"/>
                      </a:ext>
                    </a:extLst>
                  </p:cNvPr>
                  <p:cNvCxnSpPr>
                    <a:cxnSpLocks/>
                  </p:cNvCxnSpPr>
                  <p:nvPr/>
                </p:nvCxnSpPr>
                <p:spPr>
                  <a:xfrm flipH="1">
                    <a:off x="2267898" y="2844590"/>
                    <a:ext cx="94862" cy="2325"/>
                  </a:xfrm>
                  <a:prstGeom prst="line">
                    <a:avLst/>
                  </a:prstGeom>
                  <a:ln w="12700">
                    <a:solidFill>
                      <a:srgbClr val="6E6E6E"/>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CDCF1E4-ECBB-3F77-2B48-B7C9B6539AC4}"/>
                      </a:ext>
                    </a:extLst>
                  </p:cNvPr>
                  <p:cNvCxnSpPr>
                    <a:cxnSpLocks/>
                  </p:cNvCxnSpPr>
                  <p:nvPr/>
                </p:nvCxnSpPr>
                <p:spPr>
                  <a:xfrm flipH="1">
                    <a:off x="2299755" y="3101265"/>
                    <a:ext cx="63695" cy="52264"/>
                  </a:xfrm>
                  <a:prstGeom prst="line">
                    <a:avLst/>
                  </a:prstGeom>
                  <a:ln w="12700">
                    <a:solidFill>
                      <a:srgbClr val="6E6E6E"/>
                    </a:solidFill>
                  </a:ln>
                </p:spPr>
                <p:style>
                  <a:lnRef idx="1">
                    <a:schemeClr val="accent1"/>
                  </a:lnRef>
                  <a:fillRef idx="0">
                    <a:schemeClr val="accent1"/>
                  </a:fillRef>
                  <a:effectRef idx="0">
                    <a:schemeClr val="accent1"/>
                  </a:effectRef>
                  <a:fontRef idx="minor">
                    <a:schemeClr val="tx1"/>
                  </a:fontRef>
                </p:style>
              </p:cxnSp>
            </p:grpSp>
          </p:grpSp>
          <p:sp>
            <p:nvSpPr>
              <p:cNvPr id="55" name="Octagon 54">
                <a:extLst>
                  <a:ext uri="{FF2B5EF4-FFF2-40B4-BE49-F238E27FC236}">
                    <a16:creationId xmlns:a16="http://schemas.microsoft.com/office/drawing/2014/main" id="{E66BC686-5D2B-0332-9114-72BE9C3376DA}"/>
                  </a:ext>
                </a:extLst>
              </p:cNvPr>
              <p:cNvSpPr/>
              <p:nvPr/>
            </p:nvSpPr>
            <p:spPr>
              <a:xfrm>
                <a:off x="8158635" y="3137344"/>
                <a:ext cx="118872" cy="118872"/>
              </a:xfrm>
              <a:prstGeom prst="octagon">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6" name="Octagon 55">
                <a:extLst>
                  <a:ext uri="{FF2B5EF4-FFF2-40B4-BE49-F238E27FC236}">
                    <a16:creationId xmlns:a16="http://schemas.microsoft.com/office/drawing/2014/main" id="{3215EF5E-2899-55A8-C151-7C6B3661AADD}"/>
                  </a:ext>
                </a:extLst>
              </p:cNvPr>
              <p:cNvSpPr/>
              <p:nvPr/>
            </p:nvSpPr>
            <p:spPr>
              <a:xfrm>
                <a:off x="8116528" y="3465116"/>
                <a:ext cx="118872" cy="118872"/>
              </a:xfrm>
              <a:prstGeom prst="octagon">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7" name="Octagon 56">
                <a:extLst>
                  <a:ext uri="{FF2B5EF4-FFF2-40B4-BE49-F238E27FC236}">
                    <a16:creationId xmlns:a16="http://schemas.microsoft.com/office/drawing/2014/main" id="{E79B20D1-7B8B-5934-1B9D-788ABBE7B59F}"/>
                  </a:ext>
                </a:extLst>
              </p:cNvPr>
              <p:cNvSpPr/>
              <p:nvPr/>
            </p:nvSpPr>
            <p:spPr>
              <a:xfrm>
                <a:off x="7541554" y="3135029"/>
                <a:ext cx="118872" cy="118872"/>
              </a:xfrm>
              <a:prstGeom prst="octagon">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grpSp>
        <p:sp>
          <p:nvSpPr>
            <p:cNvPr id="51" name="TextBox 50">
              <a:extLst>
                <a:ext uri="{FF2B5EF4-FFF2-40B4-BE49-F238E27FC236}">
                  <a16:creationId xmlns:a16="http://schemas.microsoft.com/office/drawing/2014/main" id="{B0735A6E-5677-F312-F5B8-BA561E9DB39A}"/>
                </a:ext>
              </a:extLst>
            </p:cNvPr>
            <p:cNvSpPr txBox="1"/>
            <p:nvPr/>
          </p:nvSpPr>
          <p:spPr>
            <a:xfrm>
              <a:off x="7163516" y="1508539"/>
              <a:ext cx="1436597" cy="763815"/>
            </a:xfrm>
            <a:prstGeom prst="rect">
              <a:avLst/>
            </a:prstGeom>
            <a:noFill/>
          </p:spPr>
          <p:txBody>
            <a:bodyPr wrap="square" rtlCol="0">
              <a:spAutoFit/>
            </a:bodyPr>
            <a:lstStyle/>
            <a:p>
              <a:pPr marL="0" marR="0" lvl="0" indent="0" algn="ctr" defTabSz="1219140" rtl="0" eaLnBrk="1" fontAlgn="auto" latinLnBrk="0" hangingPunct="1">
                <a:lnSpc>
                  <a:spcPct val="100000"/>
                </a:lnSpc>
                <a:spcBef>
                  <a:spcPts val="0"/>
                </a:spcBef>
                <a:spcAft>
                  <a:spcPts val="533"/>
                </a:spcAft>
                <a:buClr>
                  <a:srgbClr val="000000"/>
                </a:buClr>
                <a:buSzTx/>
                <a:buFontTx/>
                <a:buNone/>
                <a:tabLst/>
                <a:defRPr/>
              </a:pPr>
              <a:r>
                <a:rPr kumimoji="0" lang="en-US" sz="1867" b="1" i="0" u="none" strike="noStrike" kern="0" cap="none" spc="0" normalizeH="0" baseline="0" noProof="0">
                  <a:ln>
                    <a:noFill/>
                  </a:ln>
                  <a:solidFill>
                    <a:srgbClr val="7F7F7F"/>
                  </a:solidFill>
                  <a:effectLst/>
                  <a:uLnTx/>
                  <a:uFillTx/>
                  <a:latin typeface="Arial"/>
                  <a:ea typeface="+mn-ea"/>
                  <a:cs typeface="Arial"/>
                  <a:sym typeface="Arial"/>
                </a:rPr>
                <a:t>Trastuzumab emtansine </a:t>
              </a:r>
            </a:p>
            <a:p>
              <a:pPr marL="0" marR="0" lvl="0" indent="0" algn="ctr" defTabSz="1219140" rtl="0" eaLnBrk="1" fontAlgn="auto" latinLnBrk="0" hangingPunct="1">
                <a:lnSpc>
                  <a:spcPct val="100000"/>
                </a:lnSpc>
                <a:spcBef>
                  <a:spcPts val="0"/>
                </a:spcBef>
                <a:spcAft>
                  <a:spcPts val="533"/>
                </a:spcAft>
                <a:buClr>
                  <a:srgbClr val="000000"/>
                </a:buClr>
                <a:buSzTx/>
                <a:buFontTx/>
                <a:buNone/>
                <a:tabLst/>
                <a:defRPr/>
              </a:pPr>
              <a:r>
                <a:rPr kumimoji="0" lang="en-US" sz="1867" b="1" i="0" u="none" strike="noStrike" kern="0" cap="none" spc="0" normalizeH="0" baseline="0" noProof="0">
                  <a:ln>
                    <a:noFill/>
                  </a:ln>
                  <a:solidFill>
                    <a:srgbClr val="7F7F7F"/>
                  </a:solidFill>
                  <a:effectLst/>
                  <a:uLnTx/>
                  <a:uFillTx/>
                  <a:latin typeface="Arial"/>
                  <a:ea typeface="+mn-ea"/>
                  <a:cs typeface="Arial"/>
                  <a:sym typeface="Arial"/>
                </a:rPr>
                <a:t>(T-DM1)</a:t>
              </a:r>
              <a:r>
                <a:rPr kumimoji="0" lang="en-US" sz="1867" b="1" i="0" u="none" strike="noStrike" kern="0" cap="none" spc="0" normalizeH="0" baseline="30000" noProof="0">
                  <a:ln>
                    <a:noFill/>
                  </a:ln>
                  <a:solidFill>
                    <a:srgbClr val="7F7F7F"/>
                  </a:solidFill>
                  <a:effectLst/>
                  <a:uLnTx/>
                  <a:uFillTx/>
                  <a:latin typeface="Arial"/>
                  <a:ea typeface="+mn-ea"/>
                  <a:cs typeface="Arial"/>
                  <a:sym typeface="Arial"/>
                </a:rPr>
                <a:t>5</a:t>
              </a:r>
              <a:endParaRPr kumimoji="0" lang="en-US" sz="1867" b="1" i="0" u="none" strike="noStrike" kern="0" cap="none" spc="0" normalizeH="0" baseline="0" noProof="0">
                <a:ln>
                  <a:noFill/>
                </a:ln>
                <a:solidFill>
                  <a:srgbClr val="7F7F7F"/>
                </a:solidFill>
                <a:effectLst/>
                <a:uLnTx/>
                <a:uFillTx/>
                <a:latin typeface="Arial"/>
                <a:ea typeface="+mn-ea"/>
                <a:cs typeface="Arial"/>
                <a:sym typeface="Arial"/>
              </a:endParaRPr>
            </a:p>
          </p:txBody>
        </p:sp>
        <p:cxnSp>
          <p:nvCxnSpPr>
            <p:cNvPr id="52" name="Straight Connector 51">
              <a:extLst>
                <a:ext uri="{FF2B5EF4-FFF2-40B4-BE49-F238E27FC236}">
                  <a16:creationId xmlns:a16="http://schemas.microsoft.com/office/drawing/2014/main" id="{A2AFB32C-AE0D-1714-0BF4-C825806C3AE8}"/>
                </a:ext>
              </a:extLst>
            </p:cNvPr>
            <p:cNvCxnSpPr>
              <a:cxnSpLocks/>
            </p:cNvCxnSpPr>
            <p:nvPr/>
          </p:nvCxnSpPr>
          <p:spPr>
            <a:xfrm flipH="1">
              <a:off x="7656148" y="3460060"/>
              <a:ext cx="60540" cy="49675"/>
            </a:xfrm>
            <a:prstGeom prst="line">
              <a:avLst/>
            </a:prstGeom>
            <a:ln w="12700">
              <a:solidFill>
                <a:srgbClr val="6E6E6E"/>
              </a:solidFill>
            </a:ln>
          </p:spPr>
          <p:style>
            <a:lnRef idx="1">
              <a:schemeClr val="accent1"/>
            </a:lnRef>
            <a:fillRef idx="0">
              <a:schemeClr val="accent1"/>
            </a:fillRef>
            <a:effectRef idx="0">
              <a:schemeClr val="accent1"/>
            </a:effectRef>
            <a:fontRef idx="minor">
              <a:schemeClr val="tx1"/>
            </a:fontRef>
          </p:style>
        </p:cxnSp>
        <p:sp>
          <p:nvSpPr>
            <p:cNvPr id="53" name="Octagon 52">
              <a:extLst>
                <a:ext uri="{FF2B5EF4-FFF2-40B4-BE49-F238E27FC236}">
                  <a16:creationId xmlns:a16="http://schemas.microsoft.com/office/drawing/2014/main" id="{ED3E27AE-E5EA-E113-4DE9-DD734F6CD569}"/>
                </a:ext>
              </a:extLst>
            </p:cNvPr>
            <p:cNvSpPr/>
            <p:nvPr/>
          </p:nvSpPr>
          <p:spPr>
            <a:xfrm flipH="1">
              <a:off x="7560492" y="3494778"/>
              <a:ext cx="118872" cy="118872"/>
            </a:xfrm>
            <a:prstGeom prst="octagon">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grpSp>
      <p:sp>
        <p:nvSpPr>
          <p:cNvPr id="84" name="TextBox 83">
            <a:extLst>
              <a:ext uri="{FF2B5EF4-FFF2-40B4-BE49-F238E27FC236}">
                <a16:creationId xmlns:a16="http://schemas.microsoft.com/office/drawing/2014/main" id="{1296F36B-C25E-F787-ACF5-5A4700EFCF2C}"/>
              </a:ext>
            </a:extLst>
          </p:cNvPr>
          <p:cNvSpPr txBox="1"/>
          <p:nvPr/>
        </p:nvSpPr>
        <p:spPr>
          <a:xfrm>
            <a:off x="3252946" y="1816287"/>
            <a:ext cx="5748177" cy="369332"/>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7DC3"/>
                </a:solidFill>
                <a:effectLst/>
                <a:uLnTx/>
                <a:uFillTx/>
                <a:latin typeface="Arial"/>
                <a:ea typeface="+mn-ea"/>
                <a:cs typeface="+mn-cs"/>
              </a:rPr>
              <a:t>HER2 Targeting ADCs With Similar </a:t>
            </a:r>
            <a:r>
              <a:rPr kumimoji="0" lang="en-US" sz="1800" b="1" i="0" u="none" strike="noStrike" kern="1200" cap="none" spc="0" normalizeH="0" baseline="0" noProof="0" err="1">
                <a:ln>
                  <a:noFill/>
                </a:ln>
                <a:solidFill>
                  <a:srgbClr val="007DC3"/>
                </a:solidFill>
                <a:effectLst/>
                <a:uLnTx/>
                <a:uFillTx/>
                <a:latin typeface="Arial"/>
                <a:ea typeface="+mn-ea"/>
                <a:cs typeface="+mn-cs"/>
              </a:rPr>
              <a:t>mAB</a:t>
            </a:r>
            <a:r>
              <a:rPr kumimoji="0" lang="en-US" sz="1800" b="1" i="0" u="none" strike="noStrike" kern="1200" cap="none" spc="0" normalizeH="0" baseline="0" noProof="0">
                <a:ln>
                  <a:noFill/>
                </a:ln>
                <a:solidFill>
                  <a:srgbClr val="007DC3"/>
                </a:solidFill>
                <a:effectLst/>
                <a:uLnTx/>
                <a:uFillTx/>
                <a:latin typeface="Arial"/>
                <a:ea typeface="+mn-ea"/>
                <a:cs typeface="+mn-cs"/>
              </a:rPr>
              <a:t> Backbone</a:t>
            </a:r>
          </a:p>
        </p:txBody>
      </p:sp>
    </p:spTree>
    <p:extLst>
      <p:ext uri="{BB962C8B-B14F-4D97-AF65-F5344CB8AC3E}">
        <p14:creationId xmlns:p14="http://schemas.microsoft.com/office/powerpoint/2010/main" val="103040960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11AF1-346D-A12A-7AEE-E7FEF165074E}"/>
              </a:ext>
            </a:extLst>
          </p:cNvPr>
          <p:cNvSpPr>
            <a:spLocks noGrp="1"/>
          </p:cNvSpPr>
          <p:nvPr>
            <p:ph type="title"/>
          </p:nvPr>
        </p:nvSpPr>
        <p:spPr>
          <a:xfrm>
            <a:off x="838199" y="365125"/>
            <a:ext cx="11070771" cy="1325563"/>
          </a:xfrm>
        </p:spPr>
        <p:txBody>
          <a:bodyPr>
            <a:normAutofit/>
          </a:bodyPr>
          <a:lstStyle/>
          <a:p>
            <a:r>
              <a:rPr lang="en-US"/>
              <a:t>DESTINY-Breast03: Study Design</a:t>
            </a:r>
          </a:p>
        </p:txBody>
      </p:sp>
      <p:sp>
        <p:nvSpPr>
          <p:cNvPr id="5" name="Footer Placeholder 4">
            <a:extLst>
              <a:ext uri="{FF2B5EF4-FFF2-40B4-BE49-F238E27FC236}">
                <a16:creationId xmlns:a16="http://schemas.microsoft.com/office/drawing/2014/main" id="{62E01825-2448-3FE3-64DF-DEF770F17BDD}"/>
              </a:ext>
            </a:extLst>
          </p:cNvPr>
          <p:cNvSpPr>
            <a:spLocks noGrp="1"/>
          </p:cNvSpPr>
          <p:nvPr>
            <p:ph type="ftr" sz="quarter" idx="10"/>
          </p:nvPr>
        </p:nvSpPr>
        <p:spPr>
          <a:xfrm>
            <a:off x="1416735" y="6054437"/>
            <a:ext cx="9898966" cy="803564"/>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BICR, blinded independent central review;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DoR</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duration of response; HER2, human epidermal growth factor receptor 2; ORR, objective response rate; OS, overall survival; PFS, progression-free survival; Q3W, every 3 weeks; R, randomization; T-DM1, trastuzumab emtansine; T-</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Cortés J, et al. </a:t>
            </a:r>
            <a:r>
              <a:rPr kumimoji="0" lang="en-US"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Nat Med. </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2024;30(8):2208-2215. </a:t>
            </a:r>
            <a:endParaRPr kumimoji="0" lang="en-US" sz="1000" b="0" i="0" u="none" strike="noStrike" kern="1200" cap="none" spc="0" normalizeH="0" baseline="0" noProof="0">
              <a:ln>
                <a:noFill/>
              </a:ln>
              <a:solidFill>
                <a:srgbClr val="3A3A3A"/>
              </a:solidFill>
              <a:effectLst/>
              <a:uLnTx/>
              <a:uFillTx/>
              <a:latin typeface="Arial"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1964E581-5209-17E5-D604-3894EA57A1CD}"/>
              </a:ext>
            </a:extLst>
          </p:cNvPr>
          <p:cNvSpPr/>
          <p:nvPr/>
        </p:nvSpPr>
        <p:spPr>
          <a:xfrm>
            <a:off x="540440" y="2634503"/>
            <a:ext cx="3965825" cy="126607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Patients (N = 524)</a:t>
            </a:r>
            <a:endParaRPr kumimoji="0" lang="en-US" sz="1200" b="1"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Unresectable or metastatic HER2-positive breast cancer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Previously treated with trastuzumab and a </a:t>
            </a:r>
            <a:r>
              <a:rPr kumimoji="0" lang="en-US" sz="1200" b="0"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rPr>
              <a:t>taxane</a:t>
            </a: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in metastatic or (neo)adjuvant setting with recurrence within 6 months of therapy</a:t>
            </a:r>
            <a:endParaRPr kumimoji="0" lang="en-US" sz="1200" b="0"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Oval 7">
            <a:extLst>
              <a:ext uri="{FF2B5EF4-FFF2-40B4-BE49-F238E27FC236}">
                <a16:creationId xmlns:a16="http://schemas.microsoft.com/office/drawing/2014/main" id="{8D6DE5E8-EAA9-8535-4804-353E13C097A7}"/>
              </a:ext>
            </a:extLst>
          </p:cNvPr>
          <p:cNvSpPr/>
          <p:nvPr/>
        </p:nvSpPr>
        <p:spPr>
          <a:xfrm>
            <a:off x="4753701" y="2810343"/>
            <a:ext cx="914400" cy="914400"/>
          </a:xfrm>
          <a:prstGeom prst="ellipse">
            <a:avLst/>
          </a:prstGeom>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1:1</a:t>
            </a:r>
          </a:p>
        </p:txBody>
      </p:sp>
      <p:cxnSp>
        <p:nvCxnSpPr>
          <p:cNvPr id="9" name="Straight Connector 8">
            <a:extLst>
              <a:ext uri="{FF2B5EF4-FFF2-40B4-BE49-F238E27FC236}">
                <a16:creationId xmlns:a16="http://schemas.microsoft.com/office/drawing/2014/main" id="{00C7E3F7-8A5D-2901-2F5E-64747F099917}"/>
              </a:ext>
            </a:extLst>
          </p:cNvPr>
          <p:cNvCxnSpPr>
            <a:cxnSpLocks/>
            <a:stCxn id="4" idx="3"/>
          </p:cNvCxnSpPr>
          <p:nvPr/>
        </p:nvCxnSpPr>
        <p:spPr>
          <a:xfrm>
            <a:off x="4506265" y="3267543"/>
            <a:ext cx="247436" cy="0"/>
          </a:xfrm>
          <a:prstGeom prst="line">
            <a:avLst/>
          </a:prstGeom>
          <a:ln w="12700">
            <a:solidFill>
              <a:schemeClr val="tx1"/>
            </a:solidFill>
          </a:ln>
        </p:spPr>
        <p:style>
          <a:lnRef idx="1">
            <a:schemeClr val="dk1"/>
          </a:lnRef>
          <a:fillRef idx="0">
            <a:schemeClr val="dk1"/>
          </a:fillRef>
          <a:effectRef idx="0">
            <a:schemeClr val="dk1"/>
          </a:effectRef>
          <a:fontRef idx="minor">
            <a:schemeClr val="tx1"/>
          </a:fontRef>
        </p:style>
      </p:cxnSp>
      <p:sp>
        <p:nvSpPr>
          <p:cNvPr id="10" name="Rectangle 9">
            <a:extLst>
              <a:ext uri="{FF2B5EF4-FFF2-40B4-BE49-F238E27FC236}">
                <a16:creationId xmlns:a16="http://schemas.microsoft.com/office/drawing/2014/main" id="{945EBFA9-6799-F2CF-0479-77C2143F76C5}"/>
              </a:ext>
            </a:extLst>
          </p:cNvPr>
          <p:cNvSpPr/>
          <p:nvPr/>
        </p:nvSpPr>
        <p:spPr>
          <a:xfrm>
            <a:off x="6775384" y="2139998"/>
            <a:ext cx="2108333" cy="914400"/>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T-</a:t>
            </a:r>
            <a:r>
              <a:rPr kumimoji="0" lang="en-US" sz="12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rPr>
              <a:t>DXd</a:t>
            </a:r>
            <a:endPar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5.4 mg/kg Q3W</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 = 261)</a:t>
            </a:r>
            <a:endPar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516CA687-0B2B-85F2-37BF-5D6DD64B41E6}"/>
              </a:ext>
            </a:extLst>
          </p:cNvPr>
          <p:cNvSpPr/>
          <p:nvPr/>
        </p:nvSpPr>
        <p:spPr>
          <a:xfrm>
            <a:off x="6775383" y="3451915"/>
            <a:ext cx="2108333" cy="895259"/>
          </a:xfrm>
          <a:prstGeom prst="rect">
            <a:avLst/>
          </a:prstGeom>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T-DM1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3.6 mg/kg Q3W</a:t>
            </a:r>
            <a:b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 = 263)</a:t>
            </a:r>
          </a:p>
        </p:txBody>
      </p:sp>
      <p:sp>
        <p:nvSpPr>
          <p:cNvPr id="12" name="Rectangle 11">
            <a:extLst>
              <a:ext uri="{FF2B5EF4-FFF2-40B4-BE49-F238E27FC236}">
                <a16:creationId xmlns:a16="http://schemas.microsoft.com/office/drawing/2014/main" id="{305DBB6F-46AF-3870-F286-6479143E93C9}"/>
              </a:ext>
            </a:extLst>
          </p:cNvPr>
          <p:cNvSpPr/>
          <p:nvPr/>
        </p:nvSpPr>
        <p:spPr>
          <a:xfrm>
            <a:off x="9029138" y="2105362"/>
            <a:ext cx="2108334" cy="2241812"/>
          </a:xfrm>
          <a:prstGeom prst="rect">
            <a:avLst/>
          </a:prstGeom>
        </p:spPr>
        <p:style>
          <a:lnRef idx="1">
            <a:schemeClr val="accent3"/>
          </a:lnRef>
          <a:fillRef idx="3">
            <a:schemeClr val="accent3"/>
          </a:fillRef>
          <a:effectRef idx="2">
            <a:schemeClr val="accent3"/>
          </a:effectRef>
          <a:fontRef idx="minor">
            <a:schemeClr val="lt1"/>
          </a:fontRef>
        </p:style>
        <p:txBody>
          <a:bodyPr tIns="18288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Primary endpoint</a:t>
            </a:r>
            <a:endParaRPr kumimoji="0" lang="en-US" sz="1200" b="1"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PFS (BICR)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Key secondary endpoint</a:t>
            </a:r>
            <a:endParaRPr kumimoji="0" lang="en-US" sz="1200" b="1"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OS</a:t>
            </a:r>
            <a:endParaRPr kumimoji="0" lang="en-US" sz="1200" b="0"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Secondary endpoints</a:t>
            </a:r>
            <a:endParaRPr kumimoji="0" lang="en-US" sz="1200" b="1"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ORR (BICR and investigator)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rPr>
              <a:t>DoR</a:t>
            </a: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(BICR)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Safety</a:t>
            </a:r>
          </a:p>
        </p:txBody>
      </p:sp>
      <p:cxnSp>
        <p:nvCxnSpPr>
          <p:cNvPr id="13" name="Elbow Connector 12">
            <a:extLst>
              <a:ext uri="{FF2B5EF4-FFF2-40B4-BE49-F238E27FC236}">
                <a16:creationId xmlns:a16="http://schemas.microsoft.com/office/drawing/2014/main" id="{494B67DB-E487-1F03-DD25-A60F374659AF}"/>
              </a:ext>
            </a:extLst>
          </p:cNvPr>
          <p:cNvCxnSpPr>
            <a:cxnSpLocks/>
            <a:stCxn id="8" idx="0"/>
            <a:endCxn id="10" idx="1"/>
          </p:cNvCxnSpPr>
          <p:nvPr/>
        </p:nvCxnSpPr>
        <p:spPr>
          <a:xfrm rot="5400000" flipH="1" flipV="1">
            <a:off x="5886570" y="1921530"/>
            <a:ext cx="213145" cy="1564483"/>
          </a:xfrm>
          <a:prstGeom prst="bentConnector2">
            <a:avLst/>
          </a:prstGeom>
          <a:ln w="12700">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14" name="Elbow Connector 13">
            <a:extLst>
              <a:ext uri="{FF2B5EF4-FFF2-40B4-BE49-F238E27FC236}">
                <a16:creationId xmlns:a16="http://schemas.microsoft.com/office/drawing/2014/main" id="{6302FA19-C479-1B03-BD5C-69B7D2DAC116}"/>
              </a:ext>
            </a:extLst>
          </p:cNvPr>
          <p:cNvCxnSpPr>
            <a:cxnSpLocks/>
            <a:stCxn id="8" idx="4"/>
            <a:endCxn id="11" idx="1"/>
          </p:cNvCxnSpPr>
          <p:nvPr/>
        </p:nvCxnSpPr>
        <p:spPr>
          <a:xfrm rot="16200000" flipH="1">
            <a:off x="5905741" y="3029903"/>
            <a:ext cx="174802" cy="1564482"/>
          </a:xfrm>
          <a:prstGeom prst="bentConnector2">
            <a:avLst/>
          </a:prstGeom>
          <a:ln w="12700">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16" name="Rectangle 15">
            <a:extLst>
              <a:ext uri="{FF2B5EF4-FFF2-40B4-BE49-F238E27FC236}">
                <a16:creationId xmlns:a16="http://schemas.microsoft.com/office/drawing/2014/main" id="{B4ADC705-EED3-D107-7893-B15CDEF27541}"/>
              </a:ext>
            </a:extLst>
          </p:cNvPr>
          <p:cNvSpPr/>
          <p:nvPr/>
        </p:nvSpPr>
        <p:spPr>
          <a:xfrm>
            <a:off x="540439" y="4116361"/>
            <a:ext cx="3965825" cy="91935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Stratification factors</a:t>
            </a:r>
            <a:endParaRPr kumimoji="0" lang="en-US" sz="1200" b="1"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Hormone receptor status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Prior treatment with </a:t>
            </a:r>
            <a:r>
              <a:rPr kumimoji="0" lang="en-US" sz="1200" b="0"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rPr>
              <a:t>pertuzumab</a:t>
            </a:r>
            <a:endPar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History of visceral disease</a:t>
            </a:r>
          </a:p>
        </p:txBody>
      </p:sp>
      <p:sp>
        <p:nvSpPr>
          <p:cNvPr id="3" name="Content Placeholder 2">
            <a:extLst>
              <a:ext uri="{FF2B5EF4-FFF2-40B4-BE49-F238E27FC236}">
                <a16:creationId xmlns:a16="http://schemas.microsoft.com/office/drawing/2014/main" id="{8A2003FA-0E37-BD81-03E4-D5AB93B37FEE}"/>
              </a:ext>
            </a:extLst>
          </p:cNvPr>
          <p:cNvSpPr txBox="1">
            <a:spLocks/>
          </p:cNvSpPr>
          <p:nvPr/>
        </p:nvSpPr>
        <p:spPr>
          <a:xfrm>
            <a:off x="838200" y="1468653"/>
            <a:ext cx="10515600" cy="556457"/>
          </a:xfrm>
          <a:prstGeom prst="rect">
            <a:avLst/>
          </a:prstGeom>
        </p:spPr>
        <p:txBody>
          <a:bodyPr>
            <a:normAutofit fontScale="85000" lnSpcReduction="10000"/>
          </a:bodyPr>
          <a:lstStyle>
            <a:lvl1pPr marL="228600" indent="-228600" algn="l" defTabSz="914400" rtl="0" eaLnBrk="1" latinLnBrk="0" hangingPunct="1">
              <a:lnSpc>
                <a:spcPct val="90000"/>
              </a:lnSpc>
              <a:spcBef>
                <a:spcPts val="1000"/>
              </a:spcBef>
              <a:buClr>
                <a:schemeClr val="accent3"/>
              </a:buClr>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accent3"/>
              </a:buClr>
              <a:buFont typeface="System Font Regular"/>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accent3"/>
              </a:buClr>
              <a:buFont typeface="System Font Regular"/>
              <a:buChar char="&gt;"/>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accent3"/>
              </a:buClr>
              <a:buFont typeface="Wingdings"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accent3"/>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CA" sz="2400" b="1">
                <a:solidFill>
                  <a:schemeClr val="accent1"/>
                </a:solidFill>
              </a:rPr>
              <a:t>Updated OS Analysis of Randomized, Open-Label, Multicenter Study</a:t>
            </a:r>
            <a:r>
              <a:rPr lang="en-US" sz="2400" b="1">
                <a:solidFill>
                  <a:schemeClr val="accent1"/>
                </a:solidFill>
              </a:rPr>
              <a:t> (NCT03529110)</a:t>
            </a:r>
            <a:endParaRPr lang="en-CA" sz="2400" b="1">
              <a:solidFill>
                <a:schemeClr val="accent1"/>
              </a:solidFill>
            </a:endParaRPr>
          </a:p>
        </p:txBody>
      </p:sp>
    </p:spTree>
    <p:extLst>
      <p:ext uri="{BB962C8B-B14F-4D97-AF65-F5344CB8AC3E}">
        <p14:creationId xmlns:p14="http://schemas.microsoft.com/office/powerpoint/2010/main" val="298472560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E313A4-A683-3BDA-CF84-2178C4FEE33E}"/>
              </a:ext>
            </a:extLst>
          </p:cNvPr>
          <p:cNvSpPr>
            <a:spLocks noGrp="1"/>
          </p:cNvSpPr>
          <p:nvPr>
            <p:ph type="title"/>
          </p:nvPr>
        </p:nvSpPr>
        <p:spPr>
          <a:xfrm>
            <a:off x="838200" y="246253"/>
            <a:ext cx="10515600" cy="1325563"/>
          </a:xfrm>
        </p:spPr>
        <p:txBody>
          <a:bodyPr>
            <a:normAutofit/>
          </a:bodyPr>
          <a:lstStyle/>
          <a:p>
            <a:r>
              <a:rPr lang="en-US" sz="3400"/>
              <a:t>DESTINY-Breast03</a:t>
            </a:r>
            <a:br>
              <a:rPr lang="en-US" sz="3400"/>
            </a:br>
            <a:r>
              <a:rPr lang="en-US" sz="3400"/>
              <a:t>Updated Primary Endpoint: PFS by BICR </a:t>
            </a:r>
          </a:p>
        </p:txBody>
      </p:sp>
      <p:sp>
        <p:nvSpPr>
          <p:cNvPr id="3" name="Footer Placeholder 2">
            <a:extLst>
              <a:ext uri="{FF2B5EF4-FFF2-40B4-BE49-F238E27FC236}">
                <a16:creationId xmlns:a16="http://schemas.microsoft.com/office/drawing/2014/main" id="{3CF14341-F639-C0C3-1732-7B04D6FA3A95}"/>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BICR, blinded independent central review; HR, hazard ratio; PFS, progression-free survival; T-DM1, trastuzumab emtansine; T-</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Cortés J, et al. </a:t>
            </a:r>
            <a:r>
              <a:rPr kumimoji="0" lang="en-US"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Nat Med. </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2024;30(8):2208-2215.</a:t>
            </a:r>
            <a:endParaRPr kumimoji="0" lang="en-US" sz="1000" b="0" i="0" u="none" strike="noStrike" kern="1200" cap="none" spc="0" normalizeH="0" baseline="0" noProof="0">
              <a:ln>
                <a:noFill/>
              </a:ln>
              <a:solidFill>
                <a:srgbClr val="3A3A3A"/>
              </a:solidFill>
              <a:effectLst/>
              <a:uLnTx/>
              <a:uFillTx/>
              <a:latin typeface="Arial" charset="0"/>
              <a:ea typeface="ＭＳ Ｐゴシック" charset="0"/>
              <a:cs typeface="Arial" panose="020B0604020202020204" pitchFamily="34" charset="0"/>
            </a:endParaRPr>
          </a:p>
        </p:txBody>
      </p:sp>
      <p:grpSp>
        <p:nvGrpSpPr>
          <p:cNvPr id="4" name="Group 3">
            <a:extLst>
              <a:ext uri="{FF2B5EF4-FFF2-40B4-BE49-F238E27FC236}">
                <a16:creationId xmlns:a16="http://schemas.microsoft.com/office/drawing/2014/main" id="{D10A7A85-C415-8F90-4161-D0CC025B0303}"/>
              </a:ext>
            </a:extLst>
          </p:cNvPr>
          <p:cNvGrpSpPr/>
          <p:nvPr/>
        </p:nvGrpSpPr>
        <p:grpSpPr>
          <a:xfrm>
            <a:off x="2303964" y="1563544"/>
            <a:ext cx="7242372" cy="4499165"/>
            <a:chOff x="2102796" y="1727360"/>
            <a:chExt cx="7242372" cy="4499165"/>
          </a:xfrm>
        </p:grpSpPr>
        <p:pic>
          <p:nvPicPr>
            <p:cNvPr id="5" name="Picture 4">
              <a:extLst>
                <a:ext uri="{FF2B5EF4-FFF2-40B4-BE49-F238E27FC236}">
                  <a16:creationId xmlns:a16="http://schemas.microsoft.com/office/drawing/2014/main" id="{F2B00E95-E2F9-DF36-181D-9F052E97DC17}"/>
                </a:ext>
              </a:extLst>
            </p:cNvPr>
            <p:cNvPicPr>
              <a:picLocks noChangeAspect="1"/>
            </p:cNvPicPr>
            <p:nvPr/>
          </p:nvPicPr>
          <p:blipFill rotWithShape="1">
            <a:blip r:embed="rId3"/>
            <a:srcRect b="67000"/>
            <a:stretch/>
          </p:blipFill>
          <p:spPr>
            <a:xfrm>
              <a:off x="2102796" y="1727360"/>
              <a:ext cx="7242372" cy="4499165"/>
            </a:xfrm>
            <a:prstGeom prst="rect">
              <a:avLst/>
            </a:prstGeom>
          </p:spPr>
        </p:pic>
        <p:sp>
          <p:nvSpPr>
            <p:cNvPr id="6" name="Rectangle 5">
              <a:extLst>
                <a:ext uri="{FF2B5EF4-FFF2-40B4-BE49-F238E27FC236}">
                  <a16:creationId xmlns:a16="http://schemas.microsoft.com/office/drawing/2014/main" id="{0B77F149-8603-6BFA-AADF-C20A724EB2D3}"/>
                </a:ext>
              </a:extLst>
            </p:cNvPr>
            <p:cNvSpPr/>
            <p:nvPr/>
          </p:nvSpPr>
          <p:spPr>
            <a:xfrm>
              <a:off x="2102796" y="1727360"/>
              <a:ext cx="171775" cy="17208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8988435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E313A4-A683-3BDA-CF84-2178C4FEE33E}"/>
              </a:ext>
            </a:extLst>
          </p:cNvPr>
          <p:cNvSpPr>
            <a:spLocks noGrp="1"/>
          </p:cNvSpPr>
          <p:nvPr>
            <p:ph type="title"/>
          </p:nvPr>
        </p:nvSpPr>
        <p:spPr>
          <a:xfrm>
            <a:off x="838200" y="246253"/>
            <a:ext cx="10515600" cy="1325563"/>
          </a:xfrm>
        </p:spPr>
        <p:txBody>
          <a:bodyPr>
            <a:normAutofit/>
          </a:bodyPr>
          <a:lstStyle/>
          <a:p>
            <a:r>
              <a:rPr lang="en-US" sz="3400"/>
              <a:t>DESTINY-Breast03</a:t>
            </a:r>
            <a:br>
              <a:rPr lang="en-US" sz="3400"/>
            </a:br>
            <a:r>
              <a:rPr lang="en-US" sz="3400"/>
              <a:t>Key Secondary Endpoint: OS</a:t>
            </a:r>
          </a:p>
        </p:txBody>
      </p:sp>
      <p:sp>
        <p:nvSpPr>
          <p:cNvPr id="6" name="Footer Placeholder 5">
            <a:extLst>
              <a:ext uri="{FF2B5EF4-FFF2-40B4-BE49-F238E27FC236}">
                <a16:creationId xmlns:a16="http://schemas.microsoft.com/office/drawing/2014/main" id="{8A91518C-A3DF-6EF6-428F-077E79066452}"/>
              </a:ext>
            </a:extLst>
          </p:cNvPr>
          <p:cNvSpPr>
            <a:spLocks noGrp="1"/>
          </p:cNvSpPr>
          <p:nvPr>
            <p:ph type="ftr" sz="quarter" idx="10"/>
          </p:nvPr>
        </p:nvSpPr>
        <p:spPr/>
        <p:txBody>
          <a:bodyPr/>
          <a:lstStyle/>
          <a:p>
            <a:pPr>
              <a:defRPr/>
            </a:pPr>
            <a:r>
              <a:rPr kumimoji="0" lang="en-US" sz="1000" b="0" i="0" u="none" strike="noStrike" kern="1200" cap="none" spc="0" normalizeH="0" baseline="0" noProof="0">
                <a:ln>
                  <a:noFill/>
                </a:ln>
                <a:solidFill>
                  <a:srgbClr val="3A3A3A"/>
                </a:solidFill>
                <a:effectLst/>
                <a:uLnTx/>
                <a:uFillTx/>
                <a:latin typeface="Arial"/>
                <a:cs typeface="Arial"/>
              </a:rPr>
              <a:t>HR, hazard ratio; NE, not evaluable; </a:t>
            </a:r>
            <a:r>
              <a:rPr lang="en-US">
                <a:solidFill>
                  <a:srgbClr val="3A3A3A"/>
                </a:solidFill>
                <a:latin typeface="Arial"/>
                <a:cs typeface="Arial"/>
              </a:rPr>
              <a:t>OS, overall survival; T-DM1</a:t>
            </a:r>
            <a:r>
              <a:rPr kumimoji="0" lang="en-US" sz="1000" b="0" i="0" u="none" strike="noStrike" kern="1200" cap="none" spc="0" normalizeH="0" baseline="0" noProof="0">
                <a:ln>
                  <a:noFill/>
                </a:ln>
                <a:solidFill>
                  <a:srgbClr val="3A3A3A"/>
                </a:solidFill>
                <a:effectLst/>
                <a:uLnTx/>
                <a:uFillTx/>
                <a:latin typeface="Arial"/>
                <a:cs typeface="Arial"/>
              </a:rPr>
              <a:t>, trastuzumab emtansine; T-</a:t>
            </a:r>
            <a:r>
              <a:rPr kumimoji="0" lang="en-US" sz="1000" b="0" i="0" u="none" strike="noStrike" kern="1200" cap="none" spc="0" normalizeH="0" baseline="0" noProof="0" err="1">
                <a:ln>
                  <a:noFill/>
                </a:ln>
                <a:solidFill>
                  <a:srgbClr val="3A3A3A"/>
                </a:solidFill>
                <a:effectLst/>
                <a:uLnTx/>
                <a:uFillTx/>
                <a:latin typeface="Arial"/>
                <a:cs typeface="Arial"/>
              </a:rPr>
              <a:t>DXd</a:t>
            </a:r>
            <a:r>
              <a:rPr kumimoji="0" lang="en-US" sz="1000" b="0" i="0" u="none" strike="noStrike" kern="1200" cap="none" spc="0" normalizeH="0" baseline="0" noProof="0">
                <a:ln>
                  <a:noFill/>
                </a:ln>
                <a:solidFill>
                  <a:srgbClr val="3A3A3A"/>
                </a:solidFill>
                <a:effectLst/>
                <a:uLnTx/>
                <a:uFillTx/>
                <a:latin typeface="Arial"/>
                <a:cs typeface="Arial"/>
              </a:rPr>
              <a:t>, trastuzumab </a:t>
            </a:r>
            <a:r>
              <a:rPr kumimoji="0" lang="en-US" sz="1000" b="0" i="0" u="none" strike="noStrike" kern="1200" cap="none" spc="0" normalizeH="0" baseline="0" noProof="0" err="1">
                <a:ln>
                  <a:noFill/>
                </a:ln>
                <a:solidFill>
                  <a:srgbClr val="3A3A3A"/>
                </a:solidFill>
                <a:effectLst/>
                <a:uLnTx/>
                <a:uFillTx/>
                <a:latin typeface="Arial"/>
                <a:cs typeface="Arial"/>
              </a:rPr>
              <a:t>deruxtecan</a:t>
            </a:r>
            <a:r>
              <a:rPr kumimoji="0" lang="en-US" sz="1000" b="0" i="0" u="none" strike="noStrike" kern="1200" cap="none" spc="0" normalizeH="0" baseline="0" noProof="0">
                <a:ln>
                  <a:noFill/>
                </a:ln>
                <a:solidFill>
                  <a:srgbClr val="3A3A3A"/>
                </a:solidFill>
                <a:effectLst/>
                <a:uLnTx/>
                <a:uFillTx/>
                <a:latin typeface="Arial"/>
                <a:cs typeface="Aria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a:cs typeface="Arial"/>
                <a:sym typeface="Arial"/>
              </a:rPr>
              <a:t>Cortés J, et al. </a:t>
            </a:r>
            <a:r>
              <a:rPr kumimoji="0" lang="en-US" sz="1000" b="0" i="1" u="none" strike="noStrike" kern="1200" cap="none" spc="0" normalizeH="0" baseline="0" noProof="0">
                <a:ln>
                  <a:noFill/>
                </a:ln>
                <a:solidFill>
                  <a:srgbClr val="3A3A3A"/>
                </a:solidFill>
                <a:effectLst/>
                <a:uLnTx/>
                <a:uFillTx/>
                <a:latin typeface="Arial"/>
                <a:cs typeface="Arial"/>
                <a:sym typeface="Arial"/>
              </a:rPr>
              <a:t>Nat Med. </a:t>
            </a:r>
            <a:r>
              <a:rPr kumimoji="0" lang="en-US" sz="1000" b="0" i="0" u="none" strike="noStrike" kern="1200" cap="none" spc="0" normalizeH="0" baseline="0" noProof="0">
                <a:ln>
                  <a:noFill/>
                </a:ln>
                <a:solidFill>
                  <a:srgbClr val="3A3A3A"/>
                </a:solidFill>
                <a:effectLst/>
                <a:uLnTx/>
                <a:uFillTx/>
                <a:latin typeface="Arial"/>
                <a:cs typeface="Arial"/>
                <a:sym typeface="Arial"/>
              </a:rPr>
              <a:t>2024;30(8):2208-2215.</a:t>
            </a:r>
            <a:endParaRPr kumimoji="0" lang="en-US" sz="1000" b="0" i="0" u="none" strike="noStrike" kern="1200" cap="none" spc="0" normalizeH="0" baseline="0" noProof="0">
              <a:ln>
                <a:noFill/>
              </a:ln>
              <a:solidFill>
                <a:srgbClr val="3A3A3A"/>
              </a:solidFill>
              <a:effectLst/>
              <a:uLnTx/>
              <a:uFillTx/>
              <a:latin typeface="Arial"/>
              <a:ea typeface="ＭＳ Ｐゴシック" charset="0"/>
              <a:cs typeface="Arial"/>
            </a:endParaRPr>
          </a:p>
        </p:txBody>
      </p:sp>
      <p:grpSp>
        <p:nvGrpSpPr>
          <p:cNvPr id="5" name="Group 4">
            <a:extLst>
              <a:ext uri="{FF2B5EF4-FFF2-40B4-BE49-F238E27FC236}">
                <a16:creationId xmlns:a16="http://schemas.microsoft.com/office/drawing/2014/main" id="{15C912FF-79CB-3181-8160-2EEFEA459472}"/>
              </a:ext>
            </a:extLst>
          </p:cNvPr>
          <p:cNvGrpSpPr/>
          <p:nvPr/>
        </p:nvGrpSpPr>
        <p:grpSpPr>
          <a:xfrm>
            <a:off x="1913877" y="1571816"/>
            <a:ext cx="7684058" cy="4587106"/>
            <a:chOff x="1868157" y="1655450"/>
            <a:chExt cx="7684058" cy="4587106"/>
          </a:xfrm>
        </p:grpSpPr>
        <p:pic>
          <p:nvPicPr>
            <p:cNvPr id="3" name="Picture 2">
              <a:extLst>
                <a:ext uri="{FF2B5EF4-FFF2-40B4-BE49-F238E27FC236}">
                  <a16:creationId xmlns:a16="http://schemas.microsoft.com/office/drawing/2014/main" id="{FFA890D6-CA18-7713-FA8E-0A360C89148D}"/>
                </a:ext>
              </a:extLst>
            </p:cNvPr>
            <p:cNvPicPr>
              <a:picLocks noChangeAspect="1"/>
            </p:cNvPicPr>
            <p:nvPr/>
          </p:nvPicPr>
          <p:blipFill rotWithShape="1">
            <a:blip r:embed="rId3"/>
            <a:srcRect t="68333" b="-1"/>
            <a:stretch/>
          </p:blipFill>
          <p:spPr>
            <a:xfrm>
              <a:off x="1868157" y="1661676"/>
              <a:ext cx="7684058" cy="4580880"/>
            </a:xfrm>
            <a:prstGeom prst="rect">
              <a:avLst/>
            </a:prstGeom>
          </p:spPr>
        </p:pic>
        <p:sp>
          <p:nvSpPr>
            <p:cNvPr id="4" name="Rectangle 3">
              <a:extLst>
                <a:ext uri="{FF2B5EF4-FFF2-40B4-BE49-F238E27FC236}">
                  <a16:creationId xmlns:a16="http://schemas.microsoft.com/office/drawing/2014/main" id="{696D5131-0115-D5C4-0DB5-E73505836E9B}"/>
                </a:ext>
              </a:extLst>
            </p:cNvPr>
            <p:cNvSpPr/>
            <p:nvPr/>
          </p:nvSpPr>
          <p:spPr>
            <a:xfrm>
              <a:off x="1868157" y="1655450"/>
              <a:ext cx="171775" cy="17208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9475694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609384-9205-F036-209C-2AAEAFE43FFF}"/>
              </a:ext>
            </a:extLst>
          </p:cNvPr>
          <p:cNvSpPr>
            <a:spLocks noGrp="1"/>
          </p:cNvSpPr>
          <p:nvPr>
            <p:ph type="title"/>
          </p:nvPr>
        </p:nvSpPr>
        <p:spPr>
          <a:xfrm>
            <a:off x="838200" y="140782"/>
            <a:ext cx="10515600" cy="1325563"/>
          </a:xfrm>
        </p:spPr>
        <p:txBody>
          <a:bodyPr>
            <a:normAutofit/>
          </a:bodyPr>
          <a:lstStyle/>
          <a:p>
            <a:r>
              <a:rPr lang="en-US"/>
              <a:t>DESTINY-Breast03: Adjudicated Drug-Related Interstitial Lung Disease/Pneumonitis  </a:t>
            </a:r>
          </a:p>
        </p:txBody>
      </p:sp>
      <p:sp>
        <p:nvSpPr>
          <p:cNvPr id="7" name="Content Placeholder 6">
            <a:extLst>
              <a:ext uri="{FF2B5EF4-FFF2-40B4-BE49-F238E27FC236}">
                <a16:creationId xmlns:a16="http://schemas.microsoft.com/office/drawing/2014/main" id="{80FA39BB-F89C-00E8-8486-4DA476176E36}"/>
              </a:ext>
            </a:extLst>
          </p:cNvPr>
          <p:cNvSpPr>
            <a:spLocks noGrp="1"/>
          </p:cNvSpPr>
          <p:nvPr>
            <p:ph idx="1"/>
          </p:nvPr>
        </p:nvSpPr>
        <p:spPr>
          <a:xfrm>
            <a:off x="838199" y="1694945"/>
            <a:ext cx="10719817" cy="4359491"/>
          </a:xfrm>
        </p:spPr>
        <p:txBody>
          <a:bodyPr>
            <a:normAutofit/>
          </a:bodyPr>
          <a:lstStyle/>
          <a:p>
            <a:pPr>
              <a:lnSpc>
                <a:spcPct val="110000"/>
              </a:lnSpc>
            </a:pPr>
            <a:r>
              <a:rPr lang="en-US" sz="2400"/>
              <a:t>Adjudicated drug-related</a:t>
            </a:r>
            <a:br>
              <a:rPr lang="en-US" sz="2400"/>
            </a:br>
            <a:r>
              <a:rPr lang="en-US" sz="2400"/>
              <a:t>ILD/pneumonitis rates were similar</a:t>
            </a:r>
            <a:br>
              <a:rPr lang="en-US" sz="2400"/>
            </a:br>
            <a:r>
              <a:rPr lang="en-US" sz="2400"/>
              <a:t>to other </a:t>
            </a:r>
            <a:r>
              <a:rPr lang="en-US" sz="2400" err="1"/>
              <a:t>mBC</a:t>
            </a:r>
            <a:r>
              <a:rPr lang="en-US" sz="2400"/>
              <a:t> trials with T-</a:t>
            </a:r>
            <a:r>
              <a:rPr lang="en-US" sz="2400" err="1"/>
              <a:t>DXd</a:t>
            </a:r>
            <a:endParaRPr lang="en-US" sz="2400" baseline="30000"/>
          </a:p>
          <a:p>
            <a:pPr>
              <a:lnSpc>
                <a:spcPct val="110000"/>
              </a:lnSpc>
            </a:pPr>
            <a:r>
              <a:rPr lang="en-US" sz="2400"/>
              <a:t>With longer treatment exposure</a:t>
            </a:r>
            <a:br>
              <a:rPr lang="en-US" sz="2400"/>
            </a:br>
            <a:r>
              <a:rPr lang="en-US" sz="2400"/>
              <a:t>and follow-up, the ILD/pneumonitis rate increased from 10.5% in the</a:t>
            </a:r>
            <a:br>
              <a:rPr lang="en-US" sz="2400"/>
            </a:br>
            <a:r>
              <a:rPr lang="en-US" sz="2400"/>
              <a:t>PFS interim analysis to 16.7%</a:t>
            </a:r>
          </a:p>
          <a:p>
            <a:pPr>
              <a:lnSpc>
                <a:spcPct val="110000"/>
              </a:lnSpc>
            </a:pPr>
            <a:r>
              <a:rPr lang="en-US" sz="2400"/>
              <a:t>The overall incidence of grade 3 events (0.8%) was the same as in the</a:t>
            </a:r>
            <a:br>
              <a:rPr lang="en-US" sz="2400"/>
            </a:br>
            <a:r>
              <a:rPr lang="en-US" sz="2400"/>
              <a:t>PFS interim analysis</a:t>
            </a:r>
            <a:endParaRPr lang="en-US" sz="2400" baseline="30000"/>
          </a:p>
          <a:p>
            <a:pPr>
              <a:lnSpc>
                <a:spcPct val="110000"/>
              </a:lnSpc>
            </a:pPr>
            <a:r>
              <a:rPr lang="en-US" sz="2400"/>
              <a:t>There were no adjudicated drug-related grade 4 or 5 events</a:t>
            </a:r>
          </a:p>
        </p:txBody>
      </p:sp>
      <p:sp>
        <p:nvSpPr>
          <p:cNvPr id="6" name="Footer Placeholder 5">
            <a:extLst>
              <a:ext uri="{FF2B5EF4-FFF2-40B4-BE49-F238E27FC236}">
                <a16:creationId xmlns:a16="http://schemas.microsoft.com/office/drawing/2014/main" id="{A5AA3884-4F2C-0378-FA23-AD3437C8C696}"/>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ILD, interstitial lung disease; </a:t>
            </a:r>
            <a:r>
              <a:rPr kumimoji="0" lang="en-US"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mBC</a:t>
            </a: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metastatic breast cancer; PFS, progression-free survival; T-DM1, trastuzumab emtansine; T-</a:t>
            </a:r>
            <a:r>
              <a:rPr kumimoji="0" lang="en-US"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Cortés J, et al. </a:t>
            </a:r>
            <a:r>
              <a:rPr kumimoji="0" lang="en-US"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Nat Med. </a:t>
            </a: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2024;30(8):2208-2215.</a:t>
            </a:r>
            <a:endParaRPr kumimoji="0" lang="en-US" b="0" i="0" u="none" strike="noStrike" kern="1200" cap="none" spc="0" normalizeH="0" baseline="0" noProof="0">
              <a:ln>
                <a:noFill/>
              </a:ln>
              <a:solidFill>
                <a:srgbClr val="3A3A3A"/>
              </a:solidFill>
              <a:effectLst/>
              <a:uLnTx/>
              <a:uFillTx/>
              <a:latin typeface="Arial" charset="0"/>
              <a:ea typeface="ＭＳ Ｐゴシック" charset="0"/>
              <a:cs typeface="Arial" panose="020B0604020202020204" pitchFamily="34" charset="0"/>
            </a:endParaRPr>
          </a:p>
        </p:txBody>
      </p:sp>
      <p:graphicFrame>
        <p:nvGraphicFramePr>
          <p:cNvPr id="4" name="Table 3">
            <a:extLst>
              <a:ext uri="{FF2B5EF4-FFF2-40B4-BE49-F238E27FC236}">
                <a16:creationId xmlns:a16="http://schemas.microsoft.com/office/drawing/2014/main" id="{6960F02E-D32E-F79B-7333-06686E5A5339}"/>
              </a:ext>
            </a:extLst>
          </p:cNvPr>
          <p:cNvGraphicFramePr>
            <a:graphicFrameLocks noGrp="1"/>
          </p:cNvGraphicFramePr>
          <p:nvPr>
            <p:extLst>
              <p:ext uri="{D42A27DB-BD31-4B8C-83A1-F6EECF244321}">
                <p14:modId xmlns:p14="http://schemas.microsoft.com/office/powerpoint/2010/main" val="2315928210"/>
              </p:ext>
            </p:extLst>
          </p:nvPr>
        </p:nvGraphicFramePr>
        <p:xfrm>
          <a:off x="6096000" y="1713489"/>
          <a:ext cx="5614416" cy="1554480"/>
        </p:xfrm>
        <a:graphic>
          <a:graphicData uri="http://schemas.openxmlformats.org/drawingml/2006/table">
            <a:tbl>
              <a:tblPr firstRow="1" firstCol="1" bandRow="1">
                <a:tableStyleId>{5C22544A-7EE6-4342-B048-85BDC9FD1C3A}</a:tableStyleId>
              </a:tblPr>
              <a:tblGrid>
                <a:gridCol w="951359">
                  <a:extLst>
                    <a:ext uri="{9D8B030D-6E8A-4147-A177-3AD203B41FA5}">
                      <a16:colId xmlns:a16="http://schemas.microsoft.com/office/drawing/2014/main" val="747257521"/>
                    </a:ext>
                  </a:extLst>
                </a:gridCol>
                <a:gridCol w="793270">
                  <a:extLst>
                    <a:ext uri="{9D8B030D-6E8A-4147-A177-3AD203B41FA5}">
                      <a16:colId xmlns:a16="http://schemas.microsoft.com/office/drawing/2014/main" val="4219808844"/>
                    </a:ext>
                  </a:extLst>
                </a:gridCol>
                <a:gridCol w="744934">
                  <a:extLst>
                    <a:ext uri="{9D8B030D-6E8A-4147-A177-3AD203B41FA5}">
                      <a16:colId xmlns:a16="http://schemas.microsoft.com/office/drawing/2014/main" val="3534416682"/>
                    </a:ext>
                  </a:extLst>
                </a:gridCol>
                <a:gridCol w="783632">
                  <a:extLst>
                    <a:ext uri="{9D8B030D-6E8A-4147-A177-3AD203B41FA5}">
                      <a16:colId xmlns:a16="http://schemas.microsoft.com/office/drawing/2014/main" val="2028824032"/>
                    </a:ext>
                  </a:extLst>
                </a:gridCol>
                <a:gridCol w="773957">
                  <a:extLst>
                    <a:ext uri="{9D8B030D-6E8A-4147-A177-3AD203B41FA5}">
                      <a16:colId xmlns:a16="http://schemas.microsoft.com/office/drawing/2014/main" val="1053428948"/>
                    </a:ext>
                  </a:extLst>
                </a:gridCol>
                <a:gridCol w="802981">
                  <a:extLst>
                    <a:ext uri="{9D8B030D-6E8A-4147-A177-3AD203B41FA5}">
                      <a16:colId xmlns:a16="http://schemas.microsoft.com/office/drawing/2014/main" val="3957715832"/>
                    </a:ext>
                  </a:extLst>
                </a:gridCol>
                <a:gridCol w="764283">
                  <a:extLst>
                    <a:ext uri="{9D8B030D-6E8A-4147-A177-3AD203B41FA5}">
                      <a16:colId xmlns:a16="http://schemas.microsoft.com/office/drawing/2014/main" val="1388097341"/>
                    </a:ext>
                  </a:extLst>
                </a:gridCol>
              </a:tblGrid>
              <a:tr h="370840">
                <a:tc>
                  <a:txBody>
                    <a:bodyPr/>
                    <a:lstStyle/>
                    <a:p>
                      <a:endParaRPr lang="en-US" sz="1400" b="1">
                        <a:solidFill>
                          <a:schemeClr val="bg1"/>
                        </a:solidFill>
                        <a:latin typeface="Arial" panose="020B0604020202020204" pitchFamily="34" charset="0"/>
                        <a:cs typeface="Arial" panose="020B0604020202020204" pitchFamily="34" charset="0"/>
                      </a:endParaRPr>
                    </a:p>
                  </a:txBody>
                  <a:tcPr anchor="ctr">
                    <a:solidFill>
                      <a:schemeClr val="accent1"/>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Grade 1</a:t>
                      </a:r>
                    </a:p>
                  </a:txBody>
                  <a:tcPr anchor="ctr">
                    <a:solidFill>
                      <a:schemeClr val="accent1"/>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Grade 2</a:t>
                      </a:r>
                    </a:p>
                  </a:txBody>
                  <a:tcPr anchor="ctr">
                    <a:solidFill>
                      <a:schemeClr val="accent1"/>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Grade 3</a:t>
                      </a:r>
                    </a:p>
                  </a:txBody>
                  <a:tcPr anchor="ctr">
                    <a:solidFill>
                      <a:schemeClr val="accent1"/>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Grade 4</a:t>
                      </a:r>
                    </a:p>
                  </a:txBody>
                  <a:tcPr anchor="ctr">
                    <a:solidFill>
                      <a:schemeClr val="accent1"/>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Grade 5</a:t>
                      </a:r>
                    </a:p>
                  </a:txBody>
                  <a:tcPr anchor="ctr">
                    <a:solidFill>
                      <a:schemeClr val="accent1"/>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Any Grade</a:t>
                      </a:r>
                    </a:p>
                  </a:txBody>
                  <a:tcPr anchor="ctr">
                    <a:solidFill>
                      <a:schemeClr val="accent1"/>
                    </a:solidFill>
                  </a:tcPr>
                </a:tc>
                <a:extLst>
                  <a:ext uri="{0D108BD9-81ED-4DB2-BD59-A6C34878D82A}">
                    <a16:rowId xmlns:a16="http://schemas.microsoft.com/office/drawing/2014/main" val="1571407067"/>
                  </a:ext>
                </a:extLst>
              </a:tr>
              <a:tr h="370840">
                <a:tc>
                  <a:txBody>
                    <a:bodyPr/>
                    <a:lstStyle/>
                    <a:p>
                      <a:r>
                        <a:rPr lang="en-US" sz="1400">
                          <a:latin typeface="Arial" panose="020B0604020202020204" pitchFamily="34" charset="0"/>
                          <a:cs typeface="Arial" panose="020B0604020202020204" pitchFamily="34" charset="0"/>
                        </a:rPr>
                        <a:t>T-</a:t>
                      </a:r>
                      <a:r>
                        <a:rPr lang="en-US" sz="1400" err="1">
                          <a:latin typeface="Arial" panose="020B0604020202020204" pitchFamily="34" charset="0"/>
                          <a:cs typeface="Arial" panose="020B0604020202020204" pitchFamily="34" charset="0"/>
                        </a:rPr>
                        <a:t>DXd</a:t>
                      </a:r>
                      <a:br>
                        <a:rPr lang="en-US" sz="1400">
                          <a:latin typeface="Arial" panose="020B0604020202020204" pitchFamily="34" charset="0"/>
                          <a:cs typeface="Arial" panose="020B0604020202020204" pitchFamily="34" charset="0"/>
                        </a:rPr>
                      </a:br>
                      <a:r>
                        <a:rPr lang="en-US" sz="1400">
                          <a:latin typeface="Arial" panose="020B0604020202020204" pitchFamily="34" charset="0"/>
                          <a:cs typeface="Arial" panose="020B0604020202020204" pitchFamily="34" charset="0"/>
                        </a:rPr>
                        <a:t>(n = 257)</a:t>
                      </a:r>
                    </a:p>
                  </a:txBody>
                  <a:tcPr anchor="ctr"/>
                </a:tc>
                <a:tc>
                  <a:txBody>
                    <a:bodyPr/>
                    <a:lstStyle/>
                    <a:p>
                      <a:pPr algn="ctr"/>
                      <a:r>
                        <a:rPr lang="en-US" sz="1400">
                          <a:latin typeface="Arial" panose="020B0604020202020204" pitchFamily="34" charset="0"/>
                          <a:cs typeface="Arial" panose="020B0604020202020204" pitchFamily="34" charset="0"/>
                        </a:rPr>
                        <a:t>11 (4.3)</a:t>
                      </a:r>
                    </a:p>
                  </a:txBody>
                  <a:tcPr anchor="ctr"/>
                </a:tc>
                <a:tc>
                  <a:txBody>
                    <a:bodyPr/>
                    <a:lstStyle/>
                    <a:p>
                      <a:pPr algn="ctr"/>
                      <a:r>
                        <a:rPr lang="en-US" sz="1400">
                          <a:latin typeface="Arial" panose="020B0604020202020204" pitchFamily="34" charset="0"/>
                          <a:cs typeface="Arial" panose="020B0604020202020204" pitchFamily="34" charset="0"/>
                        </a:rPr>
                        <a:t>30 (11.7)</a:t>
                      </a:r>
                    </a:p>
                  </a:txBody>
                  <a:tcPr anchor="ctr"/>
                </a:tc>
                <a:tc>
                  <a:txBody>
                    <a:bodyPr/>
                    <a:lstStyle/>
                    <a:p>
                      <a:pPr algn="ctr"/>
                      <a:r>
                        <a:rPr lang="en-US" sz="1400">
                          <a:latin typeface="Arial" panose="020B0604020202020204" pitchFamily="34" charset="0"/>
                          <a:cs typeface="Arial" panose="020B0604020202020204" pitchFamily="34" charset="0"/>
                        </a:rPr>
                        <a:t>2 (0.8)</a:t>
                      </a:r>
                    </a:p>
                  </a:txBody>
                  <a:tcPr anchor="ctr"/>
                </a:tc>
                <a:tc>
                  <a:txBody>
                    <a:bodyPr/>
                    <a:lstStyle/>
                    <a:p>
                      <a:pPr algn="ctr"/>
                      <a:r>
                        <a:rPr lang="en-US" sz="1400">
                          <a:latin typeface="Arial" panose="020B0604020202020204" pitchFamily="34" charset="0"/>
                          <a:cs typeface="Arial" panose="020B0604020202020204" pitchFamily="34" charset="0"/>
                        </a:rPr>
                        <a:t>0</a:t>
                      </a:r>
                    </a:p>
                  </a:txBody>
                  <a:tcPr anchor="ctr"/>
                </a:tc>
                <a:tc>
                  <a:txBody>
                    <a:bodyPr/>
                    <a:lstStyle/>
                    <a:p>
                      <a:pPr algn="ctr"/>
                      <a:r>
                        <a:rPr lang="en-US" sz="1400">
                          <a:latin typeface="Arial" panose="020B0604020202020204" pitchFamily="34" charset="0"/>
                          <a:cs typeface="Arial" panose="020B0604020202020204" pitchFamily="34" charset="0"/>
                        </a:rPr>
                        <a:t>0</a:t>
                      </a:r>
                    </a:p>
                  </a:txBody>
                  <a:tcPr anchor="ctr"/>
                </a:tc>
                <a:tc>
                  <a:txBody>
                    <a:bodyPr/>
                    <a:lstStyle/>
                    <a:p>
                      <a:pPr algn="ctr"/>
                      <a:r>
                        <a:rPr lang="en-US" sz="1400">
                          <a:latin typeface="Arial" panose="020B0604020202020204" pitchFamily="34" charset="0"/>
                          <a:cs typeface="Arial" panose="020B0604020202020204" pitchFamily="34" charset="0"/>
                        </a:rPr>
                        <a:t>43 (16.7)</a:t>
                      </a:r>
                    </a:p>
                  </a:txBody>
                  <a:tcPr anchor="ctr"/>
                </a:tc>
                <a:extLst>
                  <a:ext uri="{0D108BD9-81ED-4DB2-BD59-A6C34878D82A}">
                    <a16:rowId xmlns:a16="http://schemas.microsoft.com/office/drawing/2014/main" val="2899133196"/>
                  </a:ext>
                </a:extLst>
              </a:tr>
              <a:tr h="370840">
                <a:tc>
                  <a:txBody>
                    <a:bodyPr/>
                    <a:lstStyle/>
                    <a:p>
                      <a:r>
                        <a:rPr lang="en-US" sz="1400">
                          <a:latin typeface="Arial" panose="020B0604020202020204" pitchFamily="34" charset="0"/>
                          <a:cs typeface="Arial" panose="020B0604020202020204" pitchFamily="34" charset="0"/>
                        </a:rPr>
                        <a:t>T-DM1</a:t>
                      </a:r>
                      <a:br>
                        <a:rPr lang="en-US" sz="1400">
                          <a:latin typeface="Arial" panose="020B0604020202020204" pitchFamily="34" charset="0"/>
                          <a:cs typeface="Arial" panose="020B0604020202020204" pitchFamily="34" charset="0"/>
                        </a:rPr>
                      </a:br>
                      <a:r>
                        <a:rPr lang="en-US" sz="1400">
                          <a:latin typeface="Arial" panose="020B0604020202020204" pitchFamily="34" charset="0"/>
                          <a:cs typeface="Arial" panose="020B0604020202020204" pitchFamily="34" charset="0"/>
                        </a:rPr>
                        <a:t>(n = 261)</a:t>
                      </a:r>
                    </a:p>
                  </a:txBody>
                  <a:tcPr anchor="ctr"/>
                </a:tc>
                <a:tc>
                  <a:txBody>
                    <a:bodyPr/>
                    <a:lstStyle/>
                    <a:p>
                      <a:pPr algn="ctr"/>
                      <a:r>
                        <a:rPr lang="en-US" sz="1400">
                          <a:latin typeface="Arial" panose="020B0604020202020204" pitchFamily="34" charset="0"/>
                          <a:cs typeface="Arial" panose="020B0604020202020204" pitchFamily="34" charset="0"/>
                        </a:rPr>
                        <a:t>5 (1.9)</a:t>
                      </a:r>
                    </a:p>
                  </a:txBody>
                  <a:tcPr anchor="ctr"/>
                </a:tc>
                <a:tc>
                  <a:txBody>
                    <a:bodyPr/>
                    <a:lstStyle/>
                    <a:p>
                      <a:pPr algn="ctr"/>
                      <a:r>
                        <a:rPr lang="en-US" sz="1400">
                          <a:latin typeface="Arial" panose="020B0604020202020204" pitchFamily="34" charset="0"/>
                          <a:cs typeface="Arial" panose="020B0604020202020204" pitchFamily="34" charset="0"/>
                        </a:rPr>
                        <a:t>3 (1.1)</a:t>
                      </a:r>
                    </a:p>
                  </a:txBody>
                  <a:tcPr anchor="ctr"/>
                </a:tc>
                <a:tc>
                  <a:txBody>
                    <a:bodyPr/>
                    <a:lstStyle/>
                    <a:p>
                      <a:pPr algn="ctr"/>
                      <a:r>
                        <a:rPr lang="en-US" sz="1400">
                          <a:latin typeface="Arial" panose="020B0604020202020204" pitchFamily="34" charset="0"/>
                          <a:cs typeface="Arial" panose="020B0604020202020204" pitchFamily="34" charset="0"/>
                        </a:rPr>
                        <a:t>1 (0.4)</a:t>
                      </a:r>
                    </a:p>
                  </a:txBody>
                  <a:tcPr anchor="ctr"/>
                </a:tc>
                <a:tc>
                  <a:txBody>
                    <a:bodyPr/>
                    <a:lstStyle/>
                    <a:p>
                      <a:pPr algn="ctr"/>
                      <a:r>
                        <a:rPr lang="en-US" sz="1400">
                          <a:latin typeface="Arial" panose="020B0604020202020204" pitchFamily="34" charset="0"/>
                          <a:cs typeface="Arial" panose="020B0604020202020204" pitchFamily="34" charset="0"/>
                        </a:rPr>
                        <a:t>0</a:t>
                      </a:r>
                    </a:p>
                  </a:txBody>
                  <a:tcPr anchor="ctr"/>
                </a:tc>
                <a:tc>
                  <a:txBody>
                    <a:bodyPr/>
                    <a:lstStyle/>
                    <a:p>
                      <a:pPr algn="ctr"/>
                      <a:r>
                        <a:rPr lang="en-US" sz="1400">
                          <a:latin typeface="Arial" panose="020B0604020202020204" pitchFamily="34" charset="0"/>
                          <a:cs typeface="Arial" panose="020B0604020202020204" pitchFamily="34" charset="0"/>
                        </a:rPr>
                        <a:t>0</a:t>
                      </a:r>
                    </a:p>
                  </a:txBody>
                  <a:tcPr anchor="ctr"/>
                </a:tc>
                <a:tc>
                  <a:txBody>
                    <a:bodyPr/>
                    <a:lstStyle/>
                    <a:p>
                      <a:pPr algn="ctr"/>
                      <a:r>
                        <a:rPr lang="en-US" sz="1400">
                          <a:latin typeface="Arial" panose="020B0604020202020204" pitchFamily="34" charset="0"/>
                          <a:cs typeface="Arial" panose="020B0604020202020204" pitchFamily="34" charset="0"/>
                        </a:rPr>
                        <a:t>9 (3.4)</a:t>
                      </a:r>
                    </a:p>
                  </a:txBody>
                  <a:tcPr anchor="ctr"/>
                </a:tc>
                <a:extLst>
                  <a:ext uri="{0D108BD9-81ED-4DB2-BD59-A6C34878D82A}">
                    <a16:rowId xmlns:a16="http://schemas.microsoft.com/office/drawing/2014/main" val="155726970"/>
                  </a:ext>
                </a:extLst>
              </a:tr>
            </a:tbl>
          </a:graphicData>
        </a:graphic>
      </p:graphicFrame>
    </p:spTree>
    <p:extLst>
      <p:ext uri="{BB962C8B-B14F-4D97-AF65-F5344CB8AC3E}">
        <p14:creationId xmlns:p14="http://schemas.microsoft.com/office/powerpoint/2010/main" val="25359515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B0877F-6395-0172-591A-60B11AB3285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3AF956C-377D-FD57-4501-56C712502706}"/>
              </a:ext>
            </a:extLst>
          </p:cNvPr>
          <p:cNvSpPr>
            <a:spLocks noGrp="1"/>
          </p:cNvSpPr>
          <p:nvPr>
            <p:ph type="ctrTitle"/>
          </p:nvPr>
        </p:nvSpPr>
        <p:spPr/>
        <p:txBody>
          <a:bodyPr/>
          <a:lstStyle/>
          <a:p>
            <a:r>
              <a:rPr lang="en-US"/>
              <a:t>ADCs Advance Into Lower Levels of HER2 Expression</a:t>
            </a:r>
          </a:p>
        </p:txBody>
      </p:sp>
      <p:sp>
        <p:nvSpPr>
          <p:cNvPr id="2" name="Subtitle 1">
            <a:extLst>
              <a:ext uri="{FF2B5EF4-FFF2-40B4-BE49-F238E27FC236}">
                <a16:creationId xmlns:a16="http://schemas.microsoft.com/office/drawing/2014/main" id="{3E332CB3-F026-7401-E67D-7140A7630E7C}"/>
              </a:ext>
            </a:extLst>
          </p:cNvPr>
          <p:cNvSpPr>
            <a:spLocks noGrp="1"/>
          </p:cNvSpPr>
          <p:nvPr>
            <p:ph type="subTitle" idx="1"/>
          </p:nvPr>
        </p:nvSpPr>
        <p:spPr/>
        <p:txBody>
          <a:bodyPr/>
          <a:lstStyle/>
          <a:p>
            <a:r>
              <a:rPr lang="en-US" sz="2400"/>
              <a:t>Trastuzumab </a:t>
            </a:r>
            <a:r>
              <a:rPr lang="en-US" sz="2400" err="1"/>
              <a:t>deruxtecan</a:t>
            </a:r>
            <a:r>
              <a:rPr lang="en-US" sz="2400"/>
              <a:t> (T-</a:t>
            </a:r>
            <a:r>
              <a:rPr lang="en-US" sz="2400" err="1"/>
              <a:t>DXd</a:t>
            </a:r>
            <a:r>
              <a:rPr lang="en-US" sz="2400"/>
              <a:t>): </a:t>
            </a:r>
            <a:r>
              <a:rPr lang="en-US"/>
              <a:t>DESTINY-Breast04</a:t>
            </a:r>
          </a:p>
          <a:p>
            <a:r>
              <a:rPr lang="en-US" sz="2400"/>
              <a:t>Sacituzumab </a:t>
            </a:r>
            <a:r>
              <a:rPr lang="en-US" sz="2400" err="1"/>
              <a:t>govitecan</a:t>
            </a:r>
            <a:r>
              <a:rPr lang="en-US" sz="2400"/>
              <a:t> (SG): </a:t>
            </a:r>
            <a:r>
              <a:rPr lang="en-US"/>
              <a:t>TROPiCS-02</a:t>
            </a:r>
          </a:p>
          <a:p>
            <a:r>
              <a:rPr lang="en-US" err="1"/>
              <a:t>Datopotamab</a:t>
            </a:r>
            <a:r>
              <a:rPr lang="en-US"/>
              <a:t> </a:t>
            </a:r>
            <a:r>
              <a:rPr lang="en-US" err="1"/>
              <a:t>deruxtecan</a:t>
            </a:r>
            <a:r>
              <a:rPr lang="en-US"/>
              <a:t> (Dato-</a:t>
            </a:r>
            <a:r>
              <a:rPr lang="en-US" err="1"/>
              <a:t>DXd</a:t>
            </a:r>
            <a:r>
              <a:rPr lang="en-US"/>
              <a:t>): TROPION-Breast01</a:t>
            </a:r>
          </a:p>
        </p:txBody>
      </p:sp>
    </p:spTree>
    <p:extLst>
      <p:ext uri="{BB962C8B-B14F-4D97-AF65-F5344CB8AC3E}">
        <p14:creationId xmlns:p14="http://schemas.microsoft.com/office/powerpoint/2010/main" val="12488126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6"/>
          <p:cNvSpPr txBox="1">
            <a:spLocks/>
          </p:cNvSpPr>
          <p:nvPr/>
        </p:nvSpPr>
        <p:spPr bwMode="auto">
          <a:xfrm>
            <a:off x="1983341" y="531745"/>
            <a:ext cx="8225316" cy="761603"/>
          </a:xfrm>
          <a:prstGeom prst="rect">
            <a:avLst/>
          </a:prstGeom>
          <a:noFill/>
          <a:ln w="9525">
            <a:noFill/>
            <a:miter lim="800000"/>
            <a:headEnd/>
            <a:tailEnd/>
          </a:ln>
          <a:effectLst/>
        </p:spPr>
        <p:txBody>
          <a:bodyPr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defTabSz="4572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defTabSz="4572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defTabSz="4572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defTabSz="4572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defRPr/>
            </a:pPr>
            <a:r>
              <a:rPr lang="en-US" sz="3600" dirty="0">
                <a:solidFill>
                  <a:schemeClr val="accent2"/>
                </a:solidFill>
                <a:ea typeface="+mj-ea"/>
                <a:cs typeface="Arial" panose="020B0604020202020204" pitchFamily="34" charset="0"/>
              </a:rPr>
              <a:t>DISCLOSURE OF UNLABELED USE</a:t>
            </a:r>
          </a:p>
        </p:txBody>
      </p:sp>
      <p:sp>
        <p:nvSpPr>
          <p:cNvPr id="10242" name="Subtitle 2"/>
          <p:cNvSpPr txBox="1">
            <a:spLocks/>
          </p:cNvSpPr>
          <p:nvPr/>
        </p:nvSpPr>
        <p:spPr bwMode="auto">
          <a:xfrm>
            <a:off x="1320800" y="1472361"/>
            <a:ext cx="9550400" cy="2055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799" dirty="0"/>
              <a:t>This activity may contain discussion of published and/or investigational uses of agents that are not indicated by the FDA. The planners of this activity do not recommend the use of any agent outside of the labeled indications. </a:t>
            </a:r>
          </a:p>
          <a:p>
            <a:pPr algn="ctr" eaLnBrk="1" hangingPunct="1"/>
            <a:endParaRPr lang="en-US" sz="1799" dirty="0"/>
          </a:p>
          <a:p>
            <a:pPr algn="ctr" eaLnBrk="1" hangingPunct="1"/>
            <a:r>
              <a:rPr lang="en-US" sz="1799" dirty="0"/>
              <a:t>The opinions expressed in the activity are those of the faculty and do not necessarily represent the views of the planners. Please refer to the official prescribing information for each product for discussion of approved indications, contraindications, and warnings.</a:t>
            </a:r>
          </a:p>
        </p:txBody>
      </p:sp>
      <p:sp>
        <p:nvSpPr>
          <p:cNvPr id="8" name="Title 6"/>
          <p:cNvSpPr txBox="1">
            <a:spLocks/>
          </p:cNvSpPr>
          <p:nvPr/>
        </p:nvSpPr>
        <p:spPr bwMode="auto">
          <a:xfrm>
            <a:off x="1983342" y="3667594"/>
            <a:ext cx="8225316" cy="761603"/>
          </a:xfrm>
          <a:prstGeom prst="rect">
            <a:avLst/>
          </a:prstGeom>
          <a:noFill/>
          <a:ln w="9525">
            <a:noFill/>
            <a:miter lim="800000"/>
            <a:headEnd/>
            <a:tailEnd/>
          </a:ln>
          <a:effectLst/>
        </p:spPr>
        <p:txBody>
          <a:bodyPr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defTabSz="4572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defTabSz="4572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defTabSz="4572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defTabSz="4572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defRPr/>
            </a:pPr>
            <a:r>
              <a:rPr lang="en-US" sz="3600" dirty="0">
                <a:solidFill>
                  <a:schemeClr val="accent2"/>
                </a:solidFill>
                <a:ea typeface="+mj-ea"/>
                <a:cs typeface="Arial" panose="020B0604020202020204" pitchFamily="34" charset="0"/>
              </a:rPr>
              <a:t>USAGE RIGHTS</a:t>
            </a:r>
          </a:p>
        </p:txBody>
      </p:sp>
      <p:sp>
        <p:nvSpPr>
          <p:cNvPr id="10244" name="Subtitle 2"/>
          <p:cNvSpPr txBox="1">
            <a:spLocks/>
          </p:cNvSpPr>
          <p:nvPr/>
        </p:nvSpPr>
        <p:spPr bwMode="auto">
          <a:xfrm>
            <a:off x="1320800" y="4366685"/>
            <a:ext cx="9550399" cy="1777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799" dirty="0">
                <a:cs typeface="Arial" charset="0"/>
              </a:rPr>
              <a:t>This slide deck is provided for educational purposes and individual slides may be</a:t>
            </a:r>
          </a:p>
          <a:p>
            <a:pPr algn="ctr" eaLnBrk="1" hangingPunct="1"/>
            <a:r>
              <a:rPr lang="en-US" sz="1799" dirty="0">
                <a:cs typeface="Arial" charset="0"/>
              </a:rPr>
              <a:t>used for personal, non-commercial presentations only if the content and references</a:t>
            </a:r>
          </a:p>
          <a:p>
            <a:pPr algn="ctr" eaLnBrk="1" hangingPunct="1"/>
            <a:r>
              <a:rPr lang="en-US" sz="1799" dirty="0">
                <a:cs typeface="Arial" charset="0"/>
              </a:rPr>
              <a:t>remain unchanged. No part of this slide deck may be published in print or</a:t>
            </a:r>
          </a:p>
          <a:p>
            <a:pPr algn="ctr" eaLnBrk="1" hangingPunct="1"/>
            <a:r>
              <a:rPr lang="en-US" sz="1799" dirty="0">
                <a:cs typeface="Arial" charset="0"/>
              </a:rPr>
              <a:t>electronically as a promotional or certified educational activity without prior written</a:t>
            </a:r>
          </a:p>
          <a:p>
            <a:pPr algn="ctr" eaLnBrk="1" hangingPunct="1"/>
            <a:r>
              <a:rPr lang="en-US" sz="1799" dirty="0">
                <a:cs typeface="Arial" charset="0"/>
              </a:rPr>
              <a:t>permission from AXIS. Additional terms may apply. See Terms of Service on</a:t>
            </a:r>
          </a:p>
          <a:p>
            <a:pPr algn="ctr" eaLnBrk="1" hangingPunct="1"/>
            <a:r>
              <a:rPr lang="en-US" sz="1799" dirty="0">
                <a:cs typeface="Arial" charset="0"/>
              </a:rPr>
              <a:t>www.axismeded.com for details.</a:t>
            </a:r>
          </a:p>
        </p:txBody>
      </p:sp>
    </p:spTree>
    <p:extLst>
      <p:ext uri="{BB962C8B-B14F-4D97-AF65-F5344CB8AC3E}">
        <p14:creationId xmlns:p14="http://schemas.microsoft.com/office/powerpoint/2010/main" val="9795060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E84A8B07-07B0-5A1E-61AD-E1683886E2D0}"/>
              </a:ext>
            </a:extLst>
          </p:cNvPr>
          <p:cNvSpPr>
            <a:spLocks noGrp="1"/>
          </p:cNvSpPr>
          <p:nvPr>
            <p:ph type="title"/>
          </p:nvPr>
        </p:nvSpPr>
        <p:spPr>
          <a:xfrm>
            <a:off x="838200" y="365125"/>
            <a:ext cx="10515600" cy="907579"/>
          </a:xfrm>
        </p:spPr>
        <p:txBody>
          <a:bodyPr>
            <a:noAutofit/>
          </a:bodyPr>
          <a:lstStyle/>
          <a:p>
            <a:r>
              <a:rPr lang="en-US"/>
              <a:t>DESTINY-Breast04: Study Design</a:t>
            </a:r>
          </a:p>
        </p:txBody>
      </p:sp>
      <p:sp>
        <p:nvSpPr>
          <p:cNvPr id="3" name="Content Placeholder 2">
            <a:extLst>
              <a:ext uri="{FF2B5EF4-FFF2-40B4-BE49-F238E27FC236}">
                <a16:creationId xmlns:a16="http://schemas.microsoft.com/office/drawing/2014/main" id="{09C1803D-F7DB-38A2-DF7A-804E45F60AEB}"/>
              </a:ext>
            </a:extLst>
          </p:cNvPr>
          <p:cNvSpPr>
            <a:spLocks noGrp="1"/>
          </p:cNvSpPr>
          <p:nvPr>
            <p:ph idx="1"/>
          </p:nvPr>
        </p:nvSpPr>
        <p:spPr>
          <a:xfrm>
            <a:off x="838200" y="1272705"/>
            <a:ext cx="10515600" cy="556457"/>
          </a:xfrm>
        </p:spPr>
        <p:txBody>
          <a:bodyPr>
            <a:normAutofit/>
          </a:bodyPr>
          <a:lstStyle/>
          <a:p>
            <a:pPr marL="0" indent="0">
              <a:buNone/>
            </a:pPr>
            <a:r>
              <a:rPr lang="en-US" sz="2400" b="1" noProof="0">
                <a:solidFill>
                  <a:schemeClr val="accent1"/>
                </a:solidFill>
              </a:rPr>
              <a:t>An Open-Label, Multicenter, Phase 3 Study (NCT03734029)</a:t>
            </a:r>
            <a:endParaRPr lang="en-CA" sz="2400" b="1" noProof="0">
              <a:solidFill>
                <a:schemeClr val="accent1"/>
              </a:solidFill>
            </a:endParaRPr>
          </a:p>
          <a:p>
            <a:endParaRPr lang="en-US" sz="2400" b="1"/>
          </a:p>
        </p:txBody>
      </p:sp>
      <p:sp>
        <p:nvSpPr>
          <p:cNvPr id="9" name="Footer Placeholder 8">
            <a:extLst>
              <a:ext uri="{FF2B5EF4-FFF2-40B4-BE49-F238E27FC236}">
                <a16:creationId xmlns:a16="http://schemas.microsoft.com/office/drawing/2014/main" id="{10B61227-17C2-0F5A-836A-CAB73CF43255}"/>
              </a:ext>
            </a:extLst>
          </p:cNvPr>
          <p:cNvSpPr>
            <a:spLocks noGrp="1"/>
          </p:cNvSpPr>
          <p:nvPr>
            <p:ph type="ftr" sz="quarter" idx="10"/>
          </p:nvPr>
        </p:nvSpPr>
        <p:spPr>
          <a:xfrm>
            <a:off x="1416735" y="5883961"/>
            <a:ext cx="10651322" cy="94546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30000" noProof="0" err="1">
                <a:ln>
                  <a:noFill/>
                </a:ln>
                <a:solidFill>
                  <a:srgbClr val="464646"/>
                </a:solidFill>
                <a:effectLst/>
                <a:uLnTx/>
                <a:uFillTx/>
                <a:latin typeface="Arial" panose="020B0604020202020204" pitchFamily="34" charset="0"/>
                <a:ea typeface="+mn-ea"/>
                <a:cs typeface="Arial" panose="020B0604020202020204" pitchFamily="34" charset="0"/>
              </a:rPr>
              <a:t>a</a:t>
            </a:r>
            <a:r>
              <a:rPr kumimoji="0" lang="en-US" sz="9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If</a:t>
            </a:r>
            <a:r>
              <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patients had HR+ </a:t>
            </a:r>
            <a:r>
              <a:rPr kumimoji="0" lang="en-US" sz="9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mBC</a:t>
            </a:r>
            <a:r>
              <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prior endocrine therapy was required. </a:t>
            </a:r>
            <a:r>
              <a:rPr kumimoji="0" lang="en-US" sz="900" b="0" i="0" u="none" strike="noStrike" kern="1200" cap="none" spc="0" normalizeH="0" baseline="30000" noProof="0" err="1">
                <a:ln>
                  <a:noFill/>
                </a:ln>
                <a:solidFill>
                  <a:srgbClr val="464646"/>
                </a:solidFill>
                <a:effectLst/>
                <a:uLnTx/>
                <a:uFillTx/>
                <a:latin typeface="Arial" panose="020B0604020202020204" pitchFamily="34" charset="0"/>
                <a:ea typeface="+mn-ea"/>
                <a:cs typeface="Arial" panose="020B0604020202020204" pitchFamily="34" charset="0"/>
              </a:rPr>
              <a:t>b</a:t>
            </a:r>
            <a:r>
              <a:rPr kumimoji="0" lang="en-US" sz="9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Performed</a:t>
            </a:r>
            <a:r>
              <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on adequate archived or recent tumor biopsy per ASCO/CAP guidelines using the VENTANA HER2/neu (4B5) investigational use only [IUO] Assay system. </a:t>
            </a:r>
            <a:r>
              <a:rPr kumimoji="0" lang="en-US" sz="900" b="0" i="0" u="none" strike="noStrike" kern="1200" cap="none" spc="0" normalizeH="0" baseline="30000" noProof="0" err="1">
                <a:ln>
                  <a:noFill/>
                </a:ln>
                <a:solidFill>
                  <a:srgbClr val="464646"/>
                </a:solidFill>
                <a:effectLst/>
                <a:uLnTx/>
                <a:uFillTx/>
                <a:latin typeface="Arial" panose="020B0604020202020204" pitchFamily="34" charset="0"/>
                <a:ea typeface="+mn-ea"/>
                <a:cs typeface="Arial" panose="020B0604020202020204" pitchFamily="34" charset="0"/>
              </a:rPr>
              <a:t>c</a:t>
            </a:r>
            <a:r>
              <a:rPr kumimoji="0" lang="en-US" sz="9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TPC</a:t>
            </a:r>
            <a:r>
              <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was administered according to the label. </a:t>
            </a:r>
            <a:r>
              <a:rPr kumimoji="0" lang="en-US" sz="900" b="0" i="0" u="none" strike="noStrike" kern="1200" cap="none" spc="0" normalizeH="0" baseline="30000" noProof="0" err="1">
                <a:ln>
                  <a:noFill/>
                </a:ln>
                <a:solidFill>
                  <a:srgbClr val="464646"/>
                </a:solidFill>
                <a:effectLst/>
                <a:uLnTx/>
                <a:uFillTx/>
                <a:latin typeface="Arial" panose="020B0604020202020204" pitchFamily="34" charset="0"/>
                <a:ea typeface="+mn-ea"/>
                <a:cs typeface="Arial" panose="020B0604020202020204" pitchFamily="34" charset="0"/>
              </a:rPr>
              <a:t>d</a:t>
            </a:r>
            <a:r>
              <a:rPr kumimoji="0" lang="en-US" sz="9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Other</a:t>
            </a:r>
            <a:r>
              <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secondary endpoints included ORR (BICR and investigator), DOR (BICR), PFS (investigator), and safety; efficacy in the HR− cohort was an exploratory endpoint.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ASCO/CAP, American Society of Clinical Oncology/College of American Pathologists; BICR, blinded independent central review; CDK, cyclin-dependent kinase; DOR, duration of response; HER2, human epidermal growth factor receptor 2; HR, hormone receptor; IHC, immunohistochemistry; ISH, in situ hybridization; </a:t>
            </a:r>
            <a:r>
              <a:rPr kumimoji="0" lang="en-US" sz="9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mBC</a:t>
            </a:r>
            <a:r>
              <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metastatic breast cancer; ORR, objective response rate; OS, overall survival; PFS, progression-free survival; Q3W, every 3 weeks; R, randomization; T-</a:t>
            </a:r>
            <a:r>
              <a:rPr kumimoji="0" lang="en-US" sz="9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DXd</a:t>
            </a:r>
            <a:r>
              <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trastuzumab </a:t>
            </a:r>
            <a:r>
              <a:rPr kumimoji="0" lang="en-US" sz="9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deruxtecan</a:t>
            </a:r>
            <a:r>
              <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TPC, treatment of physician’s choice.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Modi S, et al. </a:t>
            </a:r>
            <a:r>
              <a:rPr kumimoji="0" lang="en-US" sz="9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Engl J Med</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2022;387(1):9-20.</a:t>
            </a:r>
            <a:endParaRPr kumimoji="0" lang="en-US" sz="9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endParaRPr>
          </a:p>
        </p:txBody>
      </p:sp>
      <p:sp>
        <p:nvSpPr>
          <p:cNvPr id="6" name="Subtitle 2">
            <a:extLst>
              <a:ext uri="{FF2B5EF4-FFF2-40B4-BE49-F238E27FC236}">
                <a16:creationId xmlns:a16="http://schemas.microsoft.com/office/drawing/2014/main" id="{E2D20475-B612-7884-A95B-6A4CD593ECD7}"/>
              </a:ext>
            </a:extLst>
          </p:cNvPr>
          <p:cNvSpPr txBox="1">
            <a:spLocks/>
          </p:cNvSpPr>
          <p:nvPr/>
        </p:nvSpPr>
        <p:spPr>
          <a:xfrm>
            <a:off x="631223" y="4473144"/>
            <a:ext cx="5540669" cy="1237779"/>
          </a:xfrm>
          <a:prstGeom prst="rect">
            <a:avLst/>
          </a:prstGeom>
          <a:noFill/>
          <a:ln w="76200">
            <a:noFill/>
          </a:ln>
        </p:spPr>
        <p:txBody>
          <a:bodyPr anchor="t">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marR="0" lvl="0" indent="0" algn="l" defTabSz="1625255" rtl="0" eaLnBrk="1" fontAlgn="auto" latinLnBrk="0" hangingPunct="1">
              <a:lnSpc>
                <a:spcPct val="100000"/>
              </a:lnSpc>
              <a:spcBef>
                <a:spcPts val="0"/>
              </a:spcBef>
              <a:spcAft>
                <a:spcPts val="0"/>
              </a:spcAft>
              <a:buClr>
                <a:srgbClr val="113468"/>
              </a:buClr>
              <a:buSzTx/>
              <a:buFontTx/>
              <a:buNone/>
              <a:tabLst/>
              <a:defRPr/>
            </a:pPr>
            <a:r>
              <a:rPr kumimoji="0" lang="en-US" sz="1800" b="1" i="0" u="none" strike="noStrike" kern="0" cap="none" spc="0" normalizeH="0" baseline="0" noProof="0">
                <a:ln>
                  <a:noFill/>
                </a:ln>
                <a:solidFill>
                  <a:srgbClr val="3A3A3A"/>
                </a:solidFill>
                <a:effectLst/>
                <a:uLnTx/>
                <a:uFillTx/>
                <a:latin typeface="Arial Narrow" panose="020B0606020202030204" pitchFamily="34" charset="0"/>
                <a:ea typeface="Calibri"/>
                <a:cs typeface="Arial" panose="020B0604020202020204" pitchFamily="34" charset="0"/>
                <a:sym typeface="Calibri"/>
              </a:rPr>
              <a:t>Stratification factors</a:t>
            </a:r>
          </a:p>
          <a:p>
            <a:pPr marL="234907" marR="0" lvl="0" indent="-234907" algn="l" defTabSz="1625255" rtl="0" eaLnBrk="1" fontAlgn="auto" latinLnBrk="0" hangingPunct="1">
              <a:lnSpc>
                <a:spcPct val="100000"/>
              </a:lnSpc>
              <a:spcBef>
                <a:spcPts val="0"/>
              </a:spcBef>
              <a:spcAft>
                <a:spcPts val="0"/>
              </a:spcAft>
              <a:buClr>
                <a:srgbClr val="113468"/>
              </a:buClr>
              <a:buSzTx/>
              <a:buFont typeface="Arial" panose="020B0604020202020204" pitchFamily="34" charset="0"/>
              <a:buChar char="•"/>
              <a:tabLst/>
              <a:defRPr/>
            </a:pPr>
            <a:r>
              <a:rPr kumimoji="0" lang="en-US" sz="1400" b="0" i="0" u="none" strike="noStrike" kern="1200" cap="none" spc="0" normalizeH="0" baseline="0" noProof="0">
                <a:ln>
                  <a:noFill/>
                </a:ln>
                <a:solidFill>
                  <a:srgbClr val="3A3A3A"/>
                </a:solidFill>
                <a:effectLst/>
                <a:uLnTx/>
                <a:uFillTx/>
                <a:latin typeface="Arial Narrow" panose="020B0606020202030204" pitchFamily="34" charset="0"/>
                <a:ea typeface="Calibri"/>
                <a:cs typeface="Arial" panose="020B0604020202020204" pitchFamily="34" charset="0"/>
                <a:sym typeface="Calibri"/>
              </a:rPr>
              <a:t>Centrally assessed HER2 </a:t>
            </a:r>
            <a:r>
              <a:rPr kumimoji="0" lang="en-US" sz="1400" b="0" i="0" u="none" strike="noStrike" kern="1200" cap="none" spc="0" normalizeH="0" baseline="0" noProof="0" err="1">
                <a:ln>
                  <a:noFill/>
                </a:ln>
                <a:solidFill>
                  <a:srgbClr val="3A3A3A"/>
                </a:solidFill>
                <a:effectLst/>
                <a:uLnTx/>
                <a:uFillTx/>
                <a:latin typeface="Arial Narrow" panose="020B0606020202030204" pitchFamily="34" charset="0"/>
                <a:ea typeface="Calibri"/>
                <a:cs typeface="Arial" panose="020B0604020202020204" pitchFamily="34" charset="0"/>
                <a:sym typeface="Calibri"/>
              </a:rPr>
              <a:t>status</a:t>
            </a:r>
            <a:r>
              <a:rPr kumimoji="0" lang="en-US" sz="1400" b="0" i="0" u="none" strike="noStrike" kern="1200" cap="none" spc="0" normalizeH="0" baseline="30000" noProof="0" err="1">
                <a:ln>
                  <a:noFill/>
                </a:ln>
                <a:solidFill>
                  <a:srgbClr val="3A3A3A"/>
                </a:solidFill>
                <a:effectLst/>
                <a:uLnTx/>
                <a:uFillTx/>
                <a:latin typeface="Arial Narrow" panose="020B0606020202030204" pitchFamily="34" charset="0"/>
                <a:ea typeface="Calibri"/>
                <a:cs typeface="Arial" panose="020B0604020202020204" pitchFamily="34" charset="0"/>
                <a:sym typeface="Calibri"/>
              </a:rPr>
              <a:t>b</a:t>
            </a:r>
            <a:r>
              <a:rPr kumimoji="0" lang="en-US" sz="1400" b="0" i="0" u="none" strike="noStrike" kern="1200" cap="none" spc="0" normalizeH="0" baseline="0" noProof="0">
                <a:ln>
                  <a:noFill/>
                </a:ln>
                <a:solidFill>
                  <a:srgbClr val="3A3A3A"/>
                </a:solidFill>
                <a:effectLst/>
                <a:uLnTx/>
                <a:uFillTx/>
                <a:latin typeface="Arial Narrow" panose="020B0606020202030204" pitchFamily="34" charset="0"/>
                <a:ea typeface="Calibri"/>
                <a:cs typeface="Arial" panose="020B0604020202020204" pitchFamily="34" charset="0"/>
                <a:sym typeface="Calibri"/>
              </a:rPr>
              <a:t> (IHC 1+ vs IHC 2+/ISH−)</a:t>
            </a:r>
          </a:p>
          <a:p>
            <a:pPr marL="234907" marR="0" lvl="0" indent="-234907" algn="l" defTabSz="1625255" rtl="0" eaLnBrk="1" fontAlgn="auto" latinLnBrk="0" hangingPunct="1">
              <a:lnSpc>
                <a:spcPct val="100000"/>
              </a:lnSpc>
              <a:spcBef>
                <a:spcPts val="0"/>
              </a:spcBef>
              <a:spcAft>
                <a:spcPts val="0"/>
              </a:spcAft>
              <a:buClr>
                <a:srgbClr val="113468"/>
              </a:buClr>
              <a:buSzTx/>
              <a:buFont typeface="Arial" panose="020B0604020202020204" pitchFamily="34" charset="0"/>
              <a:buChar char="•"/>
              <a:tabLst/>
              <a:defRPr/>
            </a:pPr>
            <a:r>
              <a:rPr kumimoji="0" lang="en-US" sz="1400" b="0" i="0" u="none" strike="noStrike" kern="1200" cap="none" spc="0" normalizeH="0" baseline="0" noProof="0">
                <a:ln>
                  <a:noFill/>
                </a:ln>
                <a:solidFill>
                  <a:srgbClr val="3A3A3A"/>
                </a:solidFill>
                <a:effectLst/>
                <a:uLnTx/>
                <a:uFillTx/>
                <a:latin typeface="Arial Narrow" panose="020B0606020202030204" pitchFamily="34" charset="0"/>
                <a:ea typeface="Calibri"/>
                <a:cs typeface="Arial" panose="020B0604020202020204" pitchFamily="34" charset="0"/>
                <a:sym typeface="Calibri"/>
              </a:rPr>
              <a:t>1 vs 2 prior lines of chemotherapy </a:t>
            </a:r>
          </a:p>
          <a:p>
            <a:pPr marL="234907" marR="0" lvl="0" indent="-234907" algn="l" defTabSz="1625255" rtl="0" eaLnBrk="1" fontAlgn="auto" latinLnBrk="0" hangingPunct="1">
              <a:lnSpc>
                <a:spcPct val="100000"/>
              </a:lnSpc>
              <a:spcBef>
                <a:spcPts val="0"/>
              </a:spcBef>
              <a:spcAft>
                <a:spcPts val="0"/>
              </a:spcAft>
              <a:buClr>
                <a:srgbClr val="113468"/>
              </a:buClr>
              <a:buSzTx/>
              <a:buFont typeface="Arial" panose="020B0604020202020204" pitchFamily="34" charset="0"/>
              <a:buChar char="•"/>
              <a:tabLst/>
              <a:defRPr/>
            </a:pPr>
            <a:r>
              <a:rPr kumimoji="0" lang="en-US" sz="1400" b="0" i="0" u="none" strike="noStrike" kern="1200" cap="none" spc="0" normalizeH="0" baseline="0" noProof="0">
                <a:ln>
                  <a:noFill/>
                </a:ln>
                <a:solidFill>
                  <a:srgbClr val="3A3A3A"/>
                </a:solidFill>
                <a:effectLst/>
                <a:uLnTx/>
                <a:uFillTx/>
                <a:latin typeface="Arial Narrow" panose="020B0606020202030204" pitchFamily="34" charset="0"/>
                <a:ea typeface="Calibri"/>
                <a:cs typeface="Arial" panose="020B0604020202020204" pitchFamily="34" charset="0"/>
                <a:sym typeface="Calibri"/>
              </a:rPr>
              <a:t>HR+ (with vs without prior treatment with CDK4/6 inhibitor) vs HR−</a:t>
            </a:r>
          </a:p>
        </p:txBody>
      </p:sp>
      <p:sp>
        <p:nvSpPr>
          <p:cNvPr id="8" name="Subtitle 2">
            <a:extLst>
              <a:ext uri="{FF2B5EF4-FFF2-40B4-BE49-F238E27FC236}">
                <a16:creationId xmlns:a16="http://schemas.microsoft.com/office/drawing/2014/main" id="{D0CC1F61-1039-32CC-9727-15FB82790920}"/>
              </a:ext>
            </a:extLst>
          </p:cNvPr>
          <p:cNvSpPr txBox="1">
            <a:spLocks/>
          </p:cNvSpPr>
          <p:nvPr/>
        </p:nvSpPr>
        <p:spPr>
          <a:xfrm>
            <a:off x="8474483" y="2203904"/>
            <a:ext cx="3009507" cy="2011092"/>
          </a:xfrm>
          <a:prstGeom prst="rect">
            <a:avLst/>
          </a:prstGeom>
          <a:ln/>
        </p:spPr>
        <p:style>
          <a:lnRef idx="1">
            <a:schemeClr val="accent3"/>
          </a:lnRef>
          <a:fillRef idx="3">
            <a:schemeClr val="accent3"/>
          </a:fillRef>
          <a:effectRef idx="2">
            <a:schemeClr val="accent3"/>
          </a:effectRef>
          <a:fontRef idx="minor">
            <a:schemeClr val="lt1"/>
          </a:fontRef>
        </p:style>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177800" marR="0" lvl="0" indent="0" algn="l" defTabSz="1625255" rtl="0" eaLnBrk="1" fontAlgn="auto" latinLnBrk="0" hangingPunct="1">
              <a:lnSpc>
                <a:spcPct val="100000"/>
              </a:lnSpc>
              <a:spcBef>
                <a:spcPts val="300"/>
              </a:spcBef>
              <a:spcAft>
                <a:spcPts val="0"/>
              </a:spcAft>
              <a:buClrTx/>
              <a:buSzTx/>
              <a:buFontTx/>
              <a:buNone/>
              <a:tabLst/>
              <a:defRPr/>
            </a:pPr>
            <a:r>
              <a:rPr kumimoji="0" lang="en-US" sz="1800" b="1" i="0" u="none" strike="noStrike" kern="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rPr>
              <a:t>Primary endpoint</a:t>
            </a:r>
          </a:p>
          <a:p>
            <a:pPr marL="446088" marR="0" lvl="0" indent="-227013" algn="l" defTabSz="1625255" rtl="0" eaLnBrk="1" fontAlgn="auto" latinLnBrk="0" hangingPunct="1">
              <a:lnSpc>
                <a:spcPct val="100000"/>
              </a:lnSpc>
              <a:spcBef>
                <a:spcPts val="300"/>
              </a:spcBef>
              <a:spcAft>
                <a:spcPts val="0"/>
              </a:spcAft>
              <a:buClr>
                <a:prstClr val="white"/>
              </a:buClr>
              <a:buSzTx/>
              <a:buFont typeface="Arial" panose="020B0604020202020204" pitchFamily="34" charset="0"/>
              <a:buChar char="•"/>
              <a:tabLst/>
              <a:defRPr/>
            </a:pPr>
            <a:r>
              <a:rPr kumimoji="0" lang="en-US" sz="1600" b="0" i="0" u="none" strike="noStrike" kern="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rPr>
              <a:t>PFS by BICR (HR+) </a:t>
            </a:r>
          </a:p>
          <a:p>
            <a:pPr marL="0" marR="0" lvl="0" indent="0" algn="l" defTabSz="1625255" rtl="0" eaLnBrk="1" fontAlgn="auto" latinLnBrk="0" hangingPunct="1">
              <a:lnSpc>
                <a:spcPct val="100000"/>
              </a:lnSpc>
              <a:spcBef>
                <a:spcPts val="300"/>
              </a:spcBef>
              <a:spcAft>
                <a:spcPts val="0"/>
              </a:spcAft>
              <a:buClr>
                <a:srgbClr val="113468"/>
              </a:buClr>
              <a:buSzTx/>
              <a:buFontTx/>
              <a:buNone/>
              <a:tabLst/>
              <a:defRPr/>
            </a:pPr>
            <a:endParaRPr kumimoji="0" lang="en-US" sz="200" b="0" i="0" u="none" strike="noStrike" kern="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endParaRPr>
          </a:p>
          <a:p>
            <a:pPr marL="177800" marR="0" lvl="0" indent="0" algn="l" defTabSz="1625255" rtl="0" eaLnBrk="1" fontAlgn="auto" latinLnBrk="0" hangingPunct="1">
              <a:lnSpc>
                <a:spcPct val="100000"/>
              </a:lnSpc>
              <a:spcBef>
                <a:spcPts val="300"/>
              </a:spcBef>
              <a:spcAft>
                <a:spcPts val="0"/>
              </a:spcAft>
              <a:buClrTx/>
              <a:buSzTx/>
              <a:buFontTx/>
              <a:buNone/>
              <a:tabLst/>
              <a:defRPr/>
            </a:pPr>
            <a:r>
              <a:rPr kumimoji="0" lang="en-US" sz="1800" b="1" i="0" u="none" strike="noStrike" kern="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rPr>
              <a:t>Key secondary </a:t>
            </a:r>
            <a:r>
              <a:rPr kumimoji="0" lang="en-US" sz="1800" b="1" i="0" u="none" strike="noStrike" kern="0" cap="none" spc="0" normalizeH="0" baseline="0" noProof="0" err="1">
                <a:ln>
                  <a:noFill/>
                </a:ln>
                <a:solidFill>
                  <a:srgbClr val="FFFFFF"/>
                </a:solidFill>
                <a:effectLst/>
                <a:uLnTx/>
                <a:uFillTx/>
                <a:latin typeface="Arial Narrow" panose="020B0606020202030204" pitchFamily="34" charset="0"/>
                <a:ea typeface="Calibri"/>
                <a:cs typeface="Arial" panose="020B0604020202020204" pitchFamily="34" charset="0"/>
                <a:sym typeface="Calibri"/>
              </a:rPr>
              <a:t>endpoints</a:t>
            </a:r>
            <a:r>
              <a:rPr kumimoji="0" lang="en-US" sz="1800" b="1" i="0" u="none" strike="noStrike" kern="0" cap="none" spc="0" normalizeH="0" baseline="30000" noProof="0" err="1">
                <a:ln>
                  <a:noFill/>
                </a:ln>
                <a:solidFill>
                  <a:srgbClr val="FFFFFF"/>
                </a:solidFill>
                <a:effectLst/>
                <a:uLnTx/>
                <a:uFillTx/>
                <a:latin typeface="Arial Narrow" panose="020B0606020202030204" pitchFamily="34" charset="0"/>
                <a:ea typeface="Calibri"/>
                <a:cs typeface="Arial" panose="020B0604020202020204" pitchFamily="34" charset="0"/>
                <a:sym typeface="Calibri"/>
              </a:rPr>
              <a:t>d</a:t>
            </a:r>
            <a:endParaRPr kumimoji="0" lang="en-US" sz="1800" b="1" i="0" u="none" strike="noStrike" kern="0" cap="none" spc="0" normalizeH="0" baseline="3000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endParaRPr>
          </a:p>
          <a:p>
            <a:pPr marL="446088" marR="0" lvl="0" indent="-227013" algn="l" defTabSz="1625255" rtl="0" eaLnBrk="1" fontAlgn="auto" latinLnBrk="0" hangingPunct="1">
              <a:lnSpc>
                <a:spcPct val="100000"/>
              </a:lnSpc>
              <a:spcBef>
                <a:spcPts val="300"/>
              </a:spcBef>
              <a:spcAft>
                <a:spcPts val="0"/>
              </a:spcAft>
              <a:buClr>
                <a:prstClr val="white"/>
              </a:buClr>
              <a:buSzTx/>
              <a:buFont typeface="Arial" panose="020B0604020202020204" pitchFamily="34" charset="0"/>
              <a:buChar char="•"/>
              <a:tabLst/>
              <a:defRPr/>
            </a:pPr>
            <a:r>
              <a:rPr kumimoji="0" lang="en-US" sz="1600" b="0" i="0" u="none" strike="noStrike" kern="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rPr>
              <a:t>PFS by BICR (all patients) </a:t>
            </a:r>
          </a:p>
          <a:p>
            <a:pPr marL="446088" marR="0" lvl="0" indent="-227013" algn="l" defTabSz="1625255" rtl="0" eaLnBrk="1" fontAlgn="auto" latinLnBrk="0" hangingPunct="1">
              <a:lnSpc>
                <a:spcPct val="100000"/>
              </a:lnSpc>
              <a:spcBef>
                <a:spcPts val="300"/>
              </a:spcBef>
              <a:spcAft>
                <a:spcPts val="0"/>
              </a:spcAft>
              <a:buClr>
                <a:prstClr val="white"/>
              </a:buClr>
              <a:buSzTx/>
              <a:buFont typeface="Arial" panose="020B0604020202020204" pitchFamily="34" charset="0"/>
              <a:buChar char="•"/>
              <a:tabLst/>
              <a:defRPr/>
            </a:pPr>
            <a:r>
              <a:rPr kumimoji="0" lang="en-US" sz="1600" b="0" i="0" u="none" strike="noStrike" kern="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rPr>
              <a:t>OS (HR+ and all patients)</a:t>
            </a:r>
          </a:p>
          <a:p>
            <a:pPr marL="446088" marR="0" lvl="0" indent="-227013" algn="l" defTabSz="1625255" rtl="0" eaLnBrk="1" fontAlgn="auto" latinLnBrk="0" hangingPunct="1">
              <a:lnSpc>
                <a:spcPct val="100000"/>
              </a:lnSpc>
              <a:spcBef>
                <a:spcPts val="300"/>
              </a:spcBef>
              <a:spcAft>
                <a:spcPts val="0"/>
              </a:spcAft>
              <a:buClr>
                <a:srgbClr val="113468"/>
              </a:buClr>
              <a:buSzTx/>
              <a:buFont typeface="Arial" panose="020B0604020202020204" pitchFamily="34" charset="0"/>
              <a:buChar char="•"/>
              <a:tabLst/>
              <a:defRPr/>
            </a:pPr>
            <a:endParaRPr kumimoji="0" lang="en-US" sz="400" b="0" i="0" u="none" strike="noStrike" kern="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endParaRPr>
          </a:p>
        </p:txBody>
      </p:sp>
      <p:cxnSp>
        <p:nvCxnSpPr>
          <p:cNvPr id="13" name="Straight Arrow Connector 12">
            <a:extLst>
              <a:ext uri="{FF2B5EF4-FFF2-40B4-BE49-F238E27FC236}">
                <a16:creationId xmlns:a16="http://schemas.microsoft.com/office/drawing/2014/main" id="{730C73C9-A46A-0031-5ADE-ABD33CDB2366}"/>
              </a:ext>
            </a:extLst>
          </p:cNvPr>
          <p:cNvCxnSpPr>
            <a:cxnSpLocks/>
          </p:cNvCxnSpPr>
          <p:nvPr/>
        </p:nvCxnSpPr>
        <p:spPr>
          <a:xfrm>
            <a:off x="4093553" y="3233738"/>
            <a:ext cx="756054" cy="0"/>
          </a:xfrm>
          <a:prstGeom prst="straightConnector1">
            <a:avLst/>
          </a:prstGeom>
          <a:noFill/>
          <a:ln w="38100" cap="flat" cmpd="sng" algn="ctr">
            <a:solidFill>
              <a:srgbClr val="000000"/>
            </a:solidFill>
            <a:prstDash val="solid"/>
            <a:tailEnd type="triangle"/>
          </a:ln>
          <a:effectLst/>
        </p:spPr>
      </p:cxnSp>
      <p:cxnSp>
        <p:nvCxnSpPr>
          <p:cNvPr id="14" name="Straight Connector 13">
            <a:extLst>
              <a:ext uri="{FF2B5EF4-FFF2-40B4-BE49-F238E27FC236}">
                <a16:creationId xmlns:a16="http://schemas.microsoft.com/office/drawing/2014/main" id="{BA59247D-6AB8-1586-18CB-C294E7192923}"/>
              </a:ext>
            </a:extLst>
          </p:cNvPr>
          <p:cNvCxnSpPr>
            <a:cxnSpLocks/>
          </p:cNvCxnSpPr>
          <p:nvPr/>
        </p:nvCxnSpPr>
        <p:spPr>
          <a:xfrm>
            <a:off x="5222815" y="2328210"/>
            <a:ext cx="0" cy="1886786"/>
          </a:xfrm>
          <a:prstGeom prst="line">
            <a:avLst/>
          </a:prstGeom>
          <a:noFill/>
          <a:ln w="38100" cap="flat" cmpd="sng" algn="ctr">
            <a:solidFill>
              <a:srgbClr val="000000"/>
            </a:solidFill>
            <a:prstDash val="solid"/>
          </a:ln>
          <a:effectLst/>
        </p:spPr>
      </p:cxnSp>
      <p:cxnSp>
        <p:nvCxnSpPr>
          <p:cNvPr id="15" name="Straight Arrow Connector 14">
            <a:extLst>
              <a:ext uri="{FF2B5EF4-FFF2-40B4-BE49-F238E27FC236}">
                <a16:creationId xmlns:a16="http://schemas.microsoft.com/office/drawing/2014/main" id="{81D31273-EE45-18D7-3022-BBDC481EEE4F}"/>
              </a:ext>
            </a:extLst>
          </p:cNvPr>
          <p:cNvCxnSpPr>
            <a:cxnSpLocks/>
          </p:cNvCxnSpPr>
          <p:nvPr/>
        </p:nvCxnSpPr>
        <p:spPr>
          <a:xfrm>
            <a:off x="5206879" y="4207928"/>
            <a:ext cx="839331" cy="0"/>
          </a:xfrm>
          <a:prstGeom prst="straightConnector1">
            <a:avLst/>
          </a:prstGeom>
          <a:noFill/>
          <a:ln w="38100" cap="flat" cmpd="sng" algn="ctr">
            <a:solidFill>
              <a:srgbClr val="000000"/>
            </a:solidFill>
            <a:prstDash val="solid"/>
            <a:tailEnd type="triangle"/>
          </a:ln>
          <a:effectLst/>
        </p:spPr>
      </p:cxnSp>
      <p:cxnSp>
        <p:nvCxnSpPr>
          <p:cNvPr id="16" name="Straight Arrow Connector 15">
            <a:extLst>
              <a:ext uri="{FF2B5EF4-FFF2-40B4-BE49-F238E27FC236}">
                <a16:creationId xmlns:a16="http://schemas.microsoft.com/office/drawing/2014/main" id="{13EAC186-B845-97E8-F79D-3193A2FFA11F}"/>
              </a:ext>
            </a:extLst>
          </p:cNvPr>
          <p:cNvCxnSpPr>
            <a:cxnSpLocks/>
          </p:cNvCxnSpPr>
          <p:nvPr/>
        </p:nvCxnSpPr>
        <p:spPr>
          <a:xfrm>
            <a:off x="5206879" y="2340435"/>
            <a:ext cx="839331" cy="0"/>
          </a:xfrm>
          <a:prstGeom prst="straightConnector1">
            <a:avLst/>
          </a:prstGeom>
          <a:noFill/>
          <a:ln w="38100" cap="flat" cmpd="sng" algn="ctr">
            <a:solidFill>
              <a:srgbClr val="000000"/>
            </a:solidFill>
            <a:prstDash val="solid"/>
            <a:tailEnd type="triangle"/>
          </a:ln>
          <a:effectLst/>
        </p:spPr>
      </p:cxnSp>
      <p:sp>
        <p:nvSpPr>
          <p:cNvPr id="17" name="Oval 16">
            <a:extLst>
              <a:ext uri="{FF2B5EF4-FFF2-40B4-BE49-F238E27FC236}">
                <a16:creationId xmlns:a16="http://schemas.microsoft.com/office/drawing/2014/main" id="{74235765-290D-9806-9F62-928A18803BC0}"/>
              </a:ext>
            </a:extLst>
          </p:cNvPr>
          <p:cNvSpPr/>
          <p:nvPr/>
        </p:nvSpPr>
        <p:spPr>
          <a:xfrm>
            <a:off x="4849607" y="2806006"/>
            <a:ext cx="746416" cy="770587"/>
          </a:xfrm>
          <a:prstGeom prst="ellipse">
            <a:avLst/>
          </a:prstGeom>
          <a:ln/>
        </p:spPr>
        <p:style>
          <a:lnRef idx="1">
            <a:schemeClr val="dk1"/>
          </a:lnRef>
          <a:fillRef idx="3">
            <a:schemeClr val="dk1"/>
          </a:fillRef>
          <a:effectRef idx="2">
            <a:schemeClr val="dk1"/>
          </a:effectRef>
          <a:fontRef idx="minor">
            <a:schemeClr val="lt1"/>
          </a:fontRef>
        </p:style>
        <p:txBody>
          <a:bodyPr lIns="47994" tIns="47994" rIns="47994" bIns="47994" rtlCol="0" anchor="ctr"/>
          <a:lstStyle/>
          <a:p>
            <a:pPr marL="0" marR="0" lvl="0" indent="0" algn="ctr" defTabSz="914206"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Narrow" panose="020B0606020202030204" pitchFamily="34" charset="0"/>
                <a:ea typeface="+mn-ea"/>
                <a:cs typeface="+mn-cs"/>
              </a:rPr>
              <a:t>R</a:t>
            </a:r>
          </a:p>
          <a:p>
            <a:pPr marL="0" marR="0" lvl="0" indent="0" algn="ctr" defTabSz="914206"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Narrow" panose="020B0606020202030204" pitchFamily="34" charset="0"/>
                <a:ea typeface="+mn-ea"/>
                <a:cs typeface="+mn-cs"/>
              </a:rPr>
              <a:t>2:1</a:t>
            </a:r>
          </a:p>
        </p:txBody>
      </p:sp>
      <p:sp>
        <p:nvSpPr>
          <p:cNvPr id="18" name="Subtitle 2">
            <a:extLst>
              <a:ext uri="{FF2B5EF4-FFF2-40B4-BE49-F238E27FC236}">
                <a16:creationId xmlns:a16="http://schemas.microsoft.com/office/drawing/2014/main" id="{137B416A-778F-5137-9AF5-FCCEFFF20554}"/>
              </a:ext>
            </a:extLst>
          </p:cNvPr>
          <p:cNvSpPr txBox="1">
            <a:spLocks/>
          </p:cNvSpPr>
          <p:nvPr/>
        </p:nvSpPr>
        <p:spPr>
          <a:xfrm>
            <a:off x="631223" y="2104744"/>
            <a:ext cx="3462329" cy="2231552"/>
          </a:xfrm>
          <a:prstGeom prst="rect">
            <a:avLst/>
          </a:prstGeom>
          <a:ln/>
        </p:spPr>
        <p:style>
          <a:lnRef idx="1">
            <a:schemeClr val="accent1"/>
          </a:lnRef>
          <a:fillRef idx="3">
            <a:schemeClr val="accent1"/>
          </a:fillRef>
          <a:effectRef idx="2">
            <a:schemeClr val="accent1"/>
          </a:effectRef>
          <a:fontRef idx="minor">
            <a:schemeClr val="lt1"/>
          </a:fontRef>
        </p:style>
        <p:txBody>
          <a:bodyPr anchor="t">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marR="0" lvl="0" indent="0" algn="l" defTabSz="1625255" rtl="0" eaLnBrk="1" fontAlgn="auto" latinLnBrk="0" hangingPunct="1">
              <a:lnSpc>
                <a:spcPct val="100000"/>
              </a:lnSpc>
              <a:spcBef>
                <a:spcPts val="800"/>
              </a:spcBef>
              <a:spcAft>
                <a:spcPts val="0"/>
              </a:spcAft>
              <a:buClrTx/>
              <a:buSzTx/>
              <a:buFontTx/>
              <a:buNone/>
              <a:tabLst/>
              <a:defRPr/>
            </a:pPr>
            <a:endParaRPr kumimoji="0" lang="en-US" sz="700" b="1" i="0" u="none" strike="noStrike" kern="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endParaRPr>
          </a:p>
          <a:p>
            <a:pPr marL="0" marR="0" lvl="0" indent="0" algn="l" defTabSz="1625255" rtl="0" eaLnBrk="1" fontAlgn="auto" latinLnBrk="0" hangingPunct="1">
              <a:lnSpc>
                <a:spcPct val="100000"/>
              </a:lnSpc>
              <a:spcBef>
                <a:spcPts val="800"/>
              </a:spcBef>
              <a:spcAft>
                <a:spcPts val="0"/>
              </a:spcAft>
              <a:buClrTx/>
              <a:buSzTx/>
              <a:buFontTx/>
              <a:buNone/>
              <a:tabLst/>
              <a:defRPr/>
            </a:pPr>
            <a:r>
              <a:rPr kumimoji="0" lang="en-US" sz="1800" b="1" i="0" u="none" strike="noStrike" kern="0" cap="none" spc="0" normalizeH="0" baseline="0" noProof="0" err="1">
                <a:ln>
                  <a:noFill/>
                </a:ln>
                <a:solidFill>
                  <a:srgbClr val="FFFFFF"/>
                </a:solidFill>
                <a:effectLst/>
                <a:uLnTx/>
                <a:uFillTx/>
                <a:latin typeface="Arial Narrow" panose="020B0606020202030204" pitchFamily="34" charset="0"/>
                <a:ea typeface="Calibri"/>
                <a:cs typeface="Arial" panose="020B0604020202020204" pitchFamily="34" charset="0"/>
                <a:sym typeface="Calibri"/>
              </a:rPr>
              <a:t>Patients</a:t>
            </a:r>
            <a:r>
              <a:rPr kumimoji="0" lang="en-US" sz="1800" b="1" i="0" u="none" strike="noStrike" kern="0" cap="none" spc="0" normalizeH="0" baseline="30000" noProof="0" err="1">
                <a:ln>
                  <a:noFill/>
                </a:ln>
                <a:solidFill>
                  <a:srgbClr val="FFFFFF"/>
                </a:solidFill>
                <a:effectLst/>
                <a:uLnTx/>
                <a:uFillTx/>
                <a:latin typeface="Arial Narrow" panose="020B0606020202030204" pitchFamily="34" charset="0"/>
                <a:ea typeface="Calibri"/>
                <a:cs typeface="Arial" panose="020B0604020202020204" pitchFamily="34" charset="0"/>
                <a:sym typeface="Calibri"/>
              </a:rPr>
              <a:t>a</a:t>
            </a:r>
            <a:endParaRPr kumimoji="0" lang="en-US" sz="1800" b="1" i="0" u="none" strike="noStrike" kern="0" cap="none" spc="0" normalizeH="0" baseline="3000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endParaRPr>
          </a:p>
          <a:p>
            <a:pPr marL="346075" marR="0" lvl="0" indent="-227013" algn="l" defTabSz="1625255"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rPr>
              <a:t>HER2-low (IHC 1+ vs IHC 2+/ISH−), unresectable, and/or </a:t>
            </a:r>
            <a:r>
              <a:rPr kumimoji="0" lang="en-US" sz="1600" b="0" i="0" u="none" strike="noStrike" kern="1200" cap="none" spc="0" normalizeH="0" baseline="0" noProof="0" err="1">
                <a:ln>
                  <a:noFill/>
                </a:ln>
                <a:solidFill>
                  <a:srgbClr val="FFFFFF"/>
                </a:solidFill>
                <a:effectLst/>
                <a:uLnTx/>
                <a:uFillTx/>
                <a:latin typeface="Arial Narrow" panose="020B0606020202030204" pitchFamily="34" charset="0"/>
                <a:ea typeface="Calibri"/>
                <a:cs typeface="Arial" panose="020B0604020202020204" pitchFamily="34" charset="0"/>
                <a:sym typeface="Calibri"/>
              </a:rPr>
              <a:t>mBC</a:t>
            </a:r>
            <a:r>
              <a:rPr kumimoji="0" lang="en-US" sz="1600" b="0" i="0" u="none" strike="noStrike" kern="120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rPr>
              <a:t> treated with 1-2 prior lines of chemotherapy in the metastatic setting</a:t>
            </a:r>
          </a:p>
          <a:p>
            <a:pPr marL="346075" marR="0" lvl="0" indent="-227013" algn="l" defTabSz="1625255"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600" b="0" i="0" u="none" strike="noStrike" kern="1200" cap="none" spc="0" normalizeH="0" baseline="0" noProof="0">
                <a:ln>
                  <a:noFill/>
                </a:ln>
                <a:solidFill>
                  <a:srgbClr val="FFFFFF"/>
                </a:solidFill>
                <a:effectLst/>
                <a:uLnTx/>
                <a:uFillTx/>
                <a:latin typeface="Arial Narrow" panose="020B0606020202030204" pitchFamily="34" charset="0"/>
                <a:ea typeface="Calibri"/>
                <a:cs typeface="Arial" panose="020B0604020202020204" pitchFamily="34" charset="0"/>
                <a:sym typeface="Calibri"/>
              </a:rPr>
              <a:t>HR+ disease considered endocrine refractory</a:t>
            </a:r>
          </a:p>
        </p:txBody>
      </p:sp>
      <p:sp>
        <p:nvSpPr>
          <p:cNvPr id="10" name="Rectangle 9">
            <a:extLst>
              <a:ext uri="{FF2B5EF4-FFF2-40B4-BE49-F238E27FC236}">
                <a16:creationId xmlns:a16="http://schemas.microsoft.com/office/drawing/2014/main" id="{468505A3-9BEA-325F-171F-C32B58BC9D03}"/>
              </a:ext>
            </a:extLst>
          </p:cNvPr>
          <p:cNvSpPr/>
          <p:nvPr/>
        </p:nvSpPr>
        <p:spPr>
          <a:xfrm>
            <a:off x="6036400" y="1874865"/>
            <a:ext cx="2072721" cy="979762"/>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081" rtl="0" eaLnBrk="1" fontAlgn="base" latinLnBrk="0" hangingPunct="1">
              <a:lnSpc>
                <a:spcPct val="100000"/>
              </a:lnSpc>
              <a:spcBef>
                <a:spcPct val="0"/>
              </a:spcBef>
              <a:spcAft>
                <a:spcPct val="0"/>
              </a:spcAft>
              <a:buClrTx/>
              <a:buSzTx/>
              <a:buFontTx/>
              <a:buNone/>
              <a:tabLst/>
              <a:defRPr/>
            </a:pPr>
            <a:r>
              <a:rPr kumimoji="0" lang="en-US" altLang="ja-JP" sz="1800" b="1" i="0" u="none" strike="noStrike" kern="1200" cap="none" spc="0" normalizeH="0" baseline="0" noProof="0">
                <a:ln>
                  <a:noFill/>
                </a:ln>
                <a:solidFill>
                  <a:prstClr val="white"/>
                </a:solidFill>
                <a:effectLst/>
                <a:uLnTx/>
                <a:uFillTx/>
                <a:latin typeface="Arial Narrow" panose="020B0606020202030204" pitchFamily="34" charset="0"/>
                <a:ea typeface="Meiryo UI" pitchFamily="50" charset="-128"/>
                <a:cs typeface="Arial" panose="020B0604020202020204" pitchFamily="34" charset="0"/>
              </a:rPr>
              <a:t>T-</a:t>
            </a:r>
            <a:r>
              <a:rPr kumimoji="0" lang="en-US" altLang="ja-JP" sz="1800" b="1" i="0" u="none" strike="noStrike" kern="1200" cap="none" spc="0" normalizeH="0" baseline="0" noProof="0" err="1">
                <a:ln>
                  <a:noFill/>
                </a:ln>
                <a:solidFill>
                  <a:prstClr val="white"/>
                </a:solidFill>
                <a:effectLst/>
                <a:uLnTx/>
                <a:uFillTx/>
                <a:latin typeface="Arial Narrow" panose="020B0606020202030204" pitchFamily="34" charset="0"/>
                <a:ea typeface="Meiryo UI" pitchFamily="50" charset="-128"/>
                <a:cs typeface="Arial" panose="020B0604020202020204" pitchFamily="34" charset="0"/>
              </a:rPr>
              <a:t>DXd</a:t>
            </a:r>
            <a:r>
              <a:rPr kumimoji="0" lang="en-US" altLang="ja-JP" sz="1800" b="1" i="0" u="none" strike="noStrike" kern="1200" cap="none" spc="0" normalizeH="0" baseline="0" noProof="0">
                <a:ln>
                  <a:noFill/>
                </a:ln>
                <a:solidFill>
                  <a:prstClr val="white"/>
                </a:solidFill>
                <a:effectLst/>
                <a:uLnTx/>
                <a:uFillTx/>
                <a:latin typeface="Arial Narrow" panose="020B0606020202030204" pitchFamily="34" charset="0"/>
                <a:ea typeface="Meiryo UI" pitchFamily="50" charset="-128"/>
                <a:cs typeface="Arial" panose="020B0604020202020204" pitchFamily="34" charset="0"/>
              </a:rPr>
              <a:t> </a:t>
            </a:r>
          </a:p>
          <a:p>
            <a:pPr marL="0" marR="0" lvl="0" indent="0" algn="ctr" defTabSz="914081" rtl="0" eaLnBrk="1" fontAlgn="base" latinLnBrk="0" hangingPunct="1">
              <a:lnSpc>
                <a:spcPct val="100000"/>
              </a:lnSpc>
              <a:spcBef>
                <a:spcPct val="0"/>
              </a:spcBef>
              <a:spcAft>
                <a:spcPct val="0"/>
              </a:spcAft>
              <a:buClrTx/>
              <a:buSzTx/>
              <a:buFontTx/>
              <a:buNone/>
              <a:tabLst/>
              <a:defRPr/>
            </a:pPr>
            <a:r>
              <a:rPr kumimoji="0" lang="en-US" altLang="ja-JP" sz="1600" b="0" i="0" u="none" strike="noStrike" kern="1200" cap="none" spc="0" normalizeH="0" baseline="0" noProof="0">
                <a:ln>
                  <a:noFill/>
                </a:ln>
                <a:solidFill>
                  <a:prstClr val="white"/>
                </a:solidFill>
                <a:effectLst/>
                <a:uLnTx/>
                <a:uFillTx/>
                <a:latin typeface="Arial Narrow" panose="020B0606020202030204" pitchFamily="34" charset="0"/>
                <a:ea typeface="Meiryo UI" pitchFamily="50" charset="-128"/>
                <a:cs typeface="Arial" panose="020B0604020202020204" pitchFamily="34" charset="0"/>
              </a:rPr>
              <a:t>5.4 mg/kg Q3W</a:t>
            </a:r>
          </a:p>
          <a:p>
            <a:pPr marL="0" marR="0" lvl="0" indent="0" algn="ctr" defTabSz="914081" rtl="0" eaLnBrk="1" fontAlgn="base" latinLnBrk="0" hangingPunct="1">
              <a:lnSpc>
                <a:spcPct val="100000"/>
              </a:lnSpc>
              <a:spcBef>
                <a:spcPct val="0"/>
              </a:spcBef>
              <a:spcAft>
                <a:spcPct val="0"/>
              </a:spcAft>
              <a:buClrTx/>
              <a:buSzTx/>
              <a:buFontTx/>
              <a:buNone/>
              <a:tabLst/>
              <a:defRPr/>
            </a:pPr>
            <a:r>
              <a:rPr kumimoji="0" lang="en-US" altLang="ja-JP" sz="1600" b="0" i="0" u="none" strike="noStrike" kern="1200" cap="none" spc="0" normalizeH="0" baseline="0" noProof="0">
                <a:ln>
                  <a:noFill/>
                </a:ln>
                <a:solidFill>
                  <a:prstClr val="white"/>
                </a:solidFill>
                <a:effectLst/>
                <a:uLnTx/>
                <a:uFillTx/>
                <a:latin typeface="Arial Narrow" panose="020B0606020202030204" pitchFamily="34" charset="0"/>
                <a:ea typeface="Meiryo UI" pitchFamily="50" charset="-128"/>
                <a:cs typeface="Arial" panose="020B0604020202020204" pitchFamily="34" charset="0"/>
              </a:rPr>
              <a:t>(n = 373)</a:t>
            </a:r>
          </a:p>
        </p:txBody>
      </p:sp>
      <p:sp>
        <p:nvSpPr>
          <p:cNvPr id="11" name="Rectangle 10">
            <a:extLst>
              <a:ext uri="{FF2B5EF4-FFF2-40B4-BE49-F238E27FC236}">
                <a16:creationId xmlns:a16="http://schemas.microsoft.com/office/drawing/2014/main" id="{38B35FC9-7273-2CF8-201C-68631514AA30}"/>
              </a:ext>
            </a:extLst>
          </p:cNvPr>
          <p:cNvSpPr/>
          <p:nvPr/>
        </p:nvSpPr>
        <p:spPr>
          <a:xfrm>
            <a:off x="6073724" y="3464826"/>
            <a:ext cx="2072711" cy="1481079"/>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081" rtl="0" eaLnBrk="1" fontAlgn="base" latinLnBrk="0" hangingPunct="1">
              <a:lnSpc>
                <a:spcPct val="100000"/>
              </a:lnSpc>
              <a:spcBef>
                <a:spcPct val="0"/>
              </a:spcBef>
              <a:spcAft>
                <a:spcPct val="0"/>
              </a:spcAft>
              <a:buClrTx/>
              <a:buSzTx/>
              <a:buFontTx/>
              <a:buNone/>
              <a:tabLst/>
              <a:defRPr/>
            </a:pPr>
            <a:endParaRPr kumimoji="0" lang="en-US" altLang="ja-JP" sz="1800" b="1" i="0" u="none" strike="noStrike" kern="1200" cap="none" spc="0" normalizeH="0" baseline="0" noProof="0">
              <a:ln>
                <a:noFill/>
              </a:ln>
              <a:solidFill>
                <a:srgbClr val="FFFFFF"/>
              </a:solidFill>
              <a:effectLst/>
              <a:uLnTx/>
              <a:uFillTx/>
              <a:latin typeface="Arial Narrow" panose="020B0606020202030204" pitchFamily="34" charset="0"/>
              <a:ea typeface="Meiryo UI" pitchFamily="50" charset="-128"/>
              <a:cs typeface="Arial" panose="020B0604020202020204" pitchFamily="34" charset="0"/>
            </a:endParaRPr>
          </a:p>
          <a:p>
            <a:pPr marL="0" marR="0" lvl="0" indent="0" algn="ctr" defTabSz="914081" rtl="0" eaLnBrk="1" fontAlgn="base" latinLnBrk="0" hangingPunct="1">
              <a:lnSpc>
                <a:spcPct val="100000"/>
              </a:lnSpc>
              <a:spcBef>
                <a:spcPct val="0"/>
              </a:spcBef>
              <a:spcAft>
                <a:spcPct val="0"/>
              </a:spcAft>
              <a:buClrTx/>
              <a:buSzTx/>
              <a:buFontTx/>
              <a:buNone/>
              <a:tabLst/>
              <a:defRPr/>
            </a:pPr>
            <a:r>
              <a:rPr kumimoji="0" lang="en-US" altLang="ja-JP" sz="1800" b="1" i="0" u="none" strike="noStrike" kern="1200" cap="none" spc="0" normalizeH="0" baseline="0" noProof="0">
                <a:ln>
                  <a:noFill/>
                </a:ln>
                <a:solidFill>
                  <a:srgbClr val="FFFFFF"/>
                </a:solidFill>
                <a:effectLst/>
                <a:uLnTx/>
                <a:uFillTx/>
                <a:latin typeface="Arial Narrow" panose="020B0606020202030204" pitchFamily="34" charset="0"/>
                <a:ea typeface="Meiryo UI" pitchFamily="50" charset="-128"/>
                <a:cs typeface="Arial" panose="020B0604020202020204" pitchFamily="34" charset="0"/>
              </a:rPr>
              <a:t>TPC </a:t>
            </a:r>
          </a:p>
          <a:p>
            <a:pPr marL="0" marR="0" lvl="0" indent="0" algn="ctr" defTabSz="914081"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a:ln>
                  <a:noFill/>
                </a:ln>
                <a:solidFill>
                  <a:srgbClr val="FFFFFF"/>
                </a:solidFill>
                <a:effectLst/>
                <a:uLnTx/>
                <a:uFillTx/>
                <a:latin typeface="Arial Narrow" panose="020B0606020202030204" pitchFamily="34" charset="0"/>
                <a:ea typeface="Meiryo UI" pitchFamily="50" charset="-128"/>
                <a:cs typeface="Arial" panose="020B0604020202020204" pitchFamily="34" charset="0"/>
              </a:rPr>
              <a:t>Capecitabine, </a:t>
            </a:r>
            <a:r>
              <a:rPr kumimoji="0" lang="en-US" altLang="ja-JP" sz="1400" b="0" i="0" u="none" strike="noStrike" kern="1200" cap="none" spc="0" normalizeH="0" baseline="0" noProof="0" err="1">
                <a:ln>
                  <a:noFill/>
                </a:ln>
                <a:solidFill>
                  <a:srgbClr val="FFFFFF"/>
                </a:solidFill>
                <a:effectLst/>
                <a:uLnTx/>
                <a:uFillTx/>
                <a:latin typeface="Arial Narrow" panose="020B0606020202030204" pitchFamily="34" charset="0"/>
                <a:ea typeface="Meiryo UI" pitchFamily="50" charset="-128"/>
                <a:cs typeface="Arial" panose="020B0604020202020204" pitchFamily="34" charset="0"/>
              </a:rPr>
              <a:t>eribulin</a:t>
            </a:r>
            <a:r>
              <a:rPr kumimoji="0" lang="en-US" altLang="ja-JP" sz="1400" b="0" i="0" u="none" strike="noStrike" kern="1200" cap="none" spc="0" normalizeH="0" baseline="0" noProof="0">
                <a:ln>
                  <a:noFill/>
                </a:ln>
                <a:solidFill>
                  <a:srgbClr val="FFFFFF"/>
                </a:solidFill>
                <a:effectLst/>
                <a:uLnTx/>
                <a:uFillTx/>
                <a:latin typeface="Arial Narrow" panose="020B0606020202030204" pitchFamily="34" charset="0"/>
                <a:ea typeface="Meiryo UI" pitchFamily="50" charset="-128"/>
                <a:cs typeface="Arial" panose="020B0604020202020204" pitchFamily="34" charset="0"/>
              </a:rPr>
              <a:t>, gemcitabine, paclitaxel,</a:t>
            </a:r>
            <a:br>
              <a:rPr kumimoji="0" lang="en-US" altLang="ja-JP" sz="1400" b="0" i="0" u="none" strike="noStrike" kern="1200" cap="none" spc="0" normalizeH="0" baseline="0" noProof="0">
                <a:ln>
                  <a:noFill/>
                </a:ln>
                <a:solidFill>
                  <a:srgbClr val="FFFFFF"/>
                </a:solidFill>
                <a:effectLst/>
                <a:uLnTx/>
                <a:uFillTx/>
                <a:latin typeface="Arial Narrow" panose="020B0606020202030204" pitchFamily="34" charset="0"/>
                <a:ea typeface="Meiryo UI" pitchFamily="50" charset="-128"/>
                <a:cs typeface="Arial" panose="020B0604020202020204" pitchFamily="34" charset="0"/>
              </a:rPr>
            </a:br>
            <a:r>
              <a:rPr kumimoji="0" lang="en-US" altLang="ja-JP" sz="1400" b="0" i="0" u="none" strike="noStrike" kern="1200" cap="none" spc="0" normalizeH="0" baseline="0" noProof="0">
                <a:ln>
                  <a:noFill/>
                </a:ln>
                <a:solidFill>
                  <a:srgbClr val="FFFFFF"/>
                </a:solidFill>
                <a:effectLst/>
                <a:uLnTx/>
                <a:uFillTx/>
                <a:latin typeface="Arial Narrow" panose="020B0606020202030204" pitchFamily="34" charset="0"/>
                <a:ea typeface="Meiryo UI" pitchFamily="50" charset="-128"/>
                <a:cs typeface="Arial" panose="020B0604020202020204" pitchFamily="34" charset="0"/>
              </a:rPr>
              <a:t>nab-</a:t>
            </a:r>
            <a:r>
              <a:rPr kumimoji="0" lang="en-US" altLang="ja-JP" sz="1400" b="0" i="0" u="none" strike="noStrike" kern="1200" cap="none" spc="0" normalizeH="0" baseline="0" noProof="0" err="1">
                <a:ln>
                  <a:noFill/>
                </a:ln>
                <a:solidFill>
                  <a:srgbClr val="FFFFFF"/>
                </a:solidFill>
                <a:effectLst/>
                <a:uLnTx/>
                <a:uFillTx/>
                <a:latin typeface="Arial Narrow" panose="020B0606020202030204" pitchFamily="34" charset="0"/>
                <a:ea typeface="Meiryo UI" pitchFamily="50" charset="-128"/>
                <a:cs typeface="Arial" panose="020B0604020202020204" pitchFamily="34" charset="0"/>
              </a:rPr>
              <a:t>paclitaxel</a:t>
            </a:r>
            <a:r>
              <a:rPr kumimoji="0" lang="en-US" altLang="ja-JP" sz="1400" b="0" i="0" u="none" strike="noStrike" kern="1200" cap="none" spc="0" normalizeH="0" baseline="30000" noProof="0" err="1">
                <a:ln>
                  <a:noFill/>
                </a:ln>
                <a:solidFill>
                  <a:srgbClr val="FFFFFF"/>
                </a:solidFill>
                <a:effectLst/>
                <a:uLnTx/>
                <a:uFillTx/>
                <a:latin typeface="Arial Narrow" panose="020B0606020202030204" pitchFamily="34" charset="0"/>
                <a:ea typeface="Meiryo UI" pitchFamily="50" charset="-128"/>
                <a:cs typeface="Arial" panose="020B0604020202020204" pitchFamily="34" charset="0"/>
              </a:rPr>
              <a:t>c</a:t>
            </a:r>
            <a:endParaRPr kumimoji="0" lang="en-US" altLang="ja-JP" sz="1400" b="0" i="0" u="none" strike="noStrike" kern="1200" cap="none" spc="0" normalizeH="0" baseline="30000" noProof="0">
              <a:ln>
                <a:noFill/>
              </a:ln>
              <a:solidFill>
                <a:srgbClr val="FFFFFF"/>
              </a:solidFill>
              <a:effectLst/>
              <a:uLnTx/>
              <a:uFillTx/>
              <a:latin typeface="Arial Narrow" panose="020B0606020202030204" pitchFamily="34" charset="0"/>
              <a:ea typeface="Meiryo UI" pitchFamily="50" charset="-128"/>
              <a:cs typeface="Arial" panose="020B0604020202020204" pitchFamily="34" charset="0"/>
            </a:endParaRPr>
          </a:p>
          <a:p>
            <a:pPr marL="0" marR="0" lvl="0" indent="0" algn="ctr" defTabSz="914081" rtl="0" eaLnBrk="1" fontAlgn="base" latinLnBrk="0" hangingPunct="1">
              <a:lnSpc>
                <a:spcPct val="100000"/>
              </a:lnSpc>
              <a:spcBef>
                <a:spcPct val="0"/>
              </a:spcBef>
              <a:spcAft>
                <a:spcPct val="0"/>
              </a:spcAft>
              <a:buClrTx/>
              <a:buSzTx/>
              <a:buFontTx/>
              <a:buNone/>
              <a:tabLst/>
              <a:defRPr/>
            </a:pPr>
            <a:r>
              <a:rPr kumimoji="0" lang="en-US" altLang="ja-JP" sz="1600" b="0" i="0" u="none" strike="noStrike" kern="1200" cap="none" spc="0" normalizeH="0" baseline="0" noProof="0">
                <a:ln>
                  <a:noFill/>
                </a:ln>
                <a:solidFill>
                  <a:srgbClr val="FFFFFF"/>
                </a:solidFill>
                <a:effectLst/>
                <a:uLnTx/>
                <a:uFillTx/>
                <a:latin typeface="Arial Narrow" panose="020B0606020202030204" pitchFamily="34" charset="0"/>
                <a:ea typeface="Meiryo UI" pitchFamily="50" charset="-128"/>
                <a:cs typeface="Arial" panose="020B0604020202020204" pitchFamily="34" charset="0"/>
              </a:rPr>
              <a:t>(n = 184)</a:t>
            </a:r>
          </a:p>
          <a:p>
            <a:pPr marL="0" marR="0" lvl="0" indent="0" algn="ctr" defTabSz="914081" rtl="0" eaLnBrk="1" fontAlgn="base" latinLnBrk="0" hangingPunct="1">
              <a:lnSpc>
                <a:spcPct val="100000"/>
              </a:lnSpc>
              <a:spcBef>
                <a:spcPct val="0"/>
              </a:spcBef>
              <a:spcAft>
                <a:spcPct val="0"/>
              </a:spcAft>
              <a:buClrTx/>
              <a:buSzTx/>
              <a:buFontTx/>
              <a:buNone/>
              <a:tabLst/>
              <a:defRPr/>
            </a:pPr>
            <a:endParaRPr kumimoji="0" lang="en-US" altLang="ja-JP" sz="1600" b="0" i="0" u="none" strike="noStrike" kern="1200" cap="none" spc="0" normalizeH="0" baseline="0" noProof="0">
              <a:ln>
                <a:noFill/>
              </a:ln>
              <a:solidFill>
                <a:srgbClr val="FFFFFF"/>
              </a:solidFill>
              <a:effectLst/>
              <a:uLnTx/>
              <a:uFillTx/>
              <a:latin typeface="Arial Narrow" panose="020B0606020202030204" pitchFamily="34" charset="0"/>
              <a:ea typeface="Meiryo UI" pitchFamily="50" charset="-128"/>
              <a:cs typeface="Arial" panose="020B0604020202020204" pitchFamily="34" charset="0"/>
            </a:endParaRPr>
          </a:p>
        </p:txBody>
      </p:sp>
      <p:sp>
        <p:nvSpPr>
          <p:cNvPr id="12" name="TextBox 11">
            <a:extLst>
              <a:ext uri="{FF2B5EF4-FFF2-40B4-BE49-F238E27FC236}">
                <a16:creationId xmlns:a16="http://schemas.microsoft.com/office/drawing/2014/main" id="{51DFADC5-DEBC-284A-7856-9D725A6DC163}"/>
              </a:ext>
            </a:extLst>
          </p:cNvPr>
          <p:cNvSpPr txBox="1"/>
          <p:nvPr/>
        </p:nvSpPr>
        <p:spPr>
          <a:xfrm>
            <a:off x="6036400" y="2853370"/>
            <a:ext cx="2064871" cy="584775"/>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HR+ ≈ 480</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HR− ≈ 60</a:t>
            </a:r>
            <a:endParaRPr kumimoji="0" lang="en-US" sz="14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Tree>
    <p:extLst>
      <p:ext uri="{BB962C8B-B14F-4D97-AF65-F5344CB8AC3E}">
        <p14:creationId xmlns:p14="http://schemas.microsoft.com/office/powerpoint/2010/main" val="393466390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0A3EF7-A871-D92C-2F27-1393EBCAD0B0}"/>
              </a:ext>
            </a:extLst>
          </p:cNvPr>
          <p:cNvSpPr>
            <a:spLocks noGrp="1"/>
          </p:cNvSpPr>
          <p:nvPr>
            <p:ph type="title"/>
          </p:nvPr>
        </p:nvSpPr>
        <p:spPr>
          <a:xfrm>
            <a:off x="838200" y="130629"/>
            <a:ext cx="10515600" cy="854473"/>
          </a:xfrm>
        </p:spPr>
        <p:txBody>
          <a:bodyPr>
            <a:noAutofit/>
          </a:bodyPr>
          <a:lstStyle/>
          <a:p>
            <a:r>
              <a:rPr lang="en-US" sz="3200"/>
              <a:t>DESTINY-Breast04: Prior Therapies</a:t>
            </a:r>
          </a:p>
        </p:txBody>
      </p:sp>
      <p:sp>
        <p:nvSpPr>
          <p:cNvPr id="7" name="Footer Placeholder 6">
            <a:extLst>
              <a:ext uri="{FF2B5EF4-FFF2-40B4-BE49-F238E27FC236}">
                <a16:creationId xmlns:a16="http://schemas.microsoft.com/office/drawing/2014/main" id="{BE5C1B8F-10CE-37B4-E15C-19564931D604}"/>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S Mincho" panose="02020609040205080304" pitchFamily="49" charset="-128"/>
                <a:cs typeface="Arial" panose="020B0604020202020204" pitchFamily="34" charset="0"/>
              </a:rPr>
              <a:t>Based on derived data, which includes protocol deviations. </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S Mincho" panose="02020609040205080304" pitchFamily="49" charset="-128"/>
                <a:cs typeface="Arial" panose="020B0604020202020204" pitchFamily="34" charset="0"/>
              </a:rPr>
            </a:b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CDK, cyclin-dependent kinase; </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HR, hormone receptor; </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T-</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TPC, treatment of physician’s choice.</a:t>
            </a:r>
            <a:endParaRPr kumimoji="0" lang="en-US" sz="1000" b="0" i="0" u="none" strike="noStrike" kern="1200" cap="none" spc="0" normalizeH="0" baseline="0" noProof="0">
              <a:ln>
                <a:noFill/>
              </a:ln>
              <a:solidFill>
                <a:srgbClr val="3A3A3A"/>
              </a:solidFill>
              <a:effectLst/>
              <a:uLnTx/>
              <a:uFillTx/>
              <a:latin typeface="Arial" panose="020B0604020202020204" pitchFamily="34" charset="0"/>
              <a:ea typeface="MS Mincho" panose="02020609040205080304" pitchFamily="49"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Modi S, et al. </a:t>
            </a:r>
            <a:r>
              <a:rPr kumimoji="0" lang="en-US"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Engl J Med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2022;387(1):9-20.</a:t>
            </a:r>
          </a:p>
        </p:txBody>
      </p:sp>
      <p:graphicFrame>
        <p:nvGraphicFramePr>
          <p:cNvPr id="4" name="Table 3">
            <a:extLst>
              <a:ext uri="{FF2B5EF4-FFF2-40B4-BE49-F238E27FC236}">
                <a16:creationId xmlns:a16="http://schemas.microsoft.com/office/drawing/2014/main" id="{F6D61787-5397-97C2-34BC-0B952FCECE94}"/>
              </a:ext>
            </a:extLst>
          </p:cNvPr>
          <p:cNvGraphicFramePr>
            <a:graphicFrameLocks noGrp="1"/>
          </p:cNvGraphicFramePr>
          <p:nvPr>
            <p:extLst>
              <p:ext uri="{D42A27DB-BD31-4B8C-83A1-F6EECF244321}">
                <p14:modId xmlns:p14="http://schemas.microsoft.com/office/powerpoint/2010/main" val="2263976817"/>
              </p:ext>
            </p:extLst>
          </p:nvPr>
        </p:nvGraphicFramePr>
        <p:xfrm>
          <a:off x="1250901" y="985102"/>
          <a:ext cx="9928728" cy="4852617"/>
        </p:xfrm>
        <a:graphic>
          <a:graphicData uri="http://schemas.openxmlformats.org/drawingml/2006/table">
            <a:tbl>
              <a:tblPr firstRow="1" bandRow="1"/>
              <a:tblGrid>
                <a:gridCol w="3056732">
                  <a:extLst>
                    <a:ext uri="{9D8B030D-6E8A-4147-A177-3AD203B41FA5}">
                      <a16:colId xmlns:a16="http://schemas.microsoft.com/office/drawing/2014/main" val="3624223050"/>
                    </a:ext>
                  </a:extLst>
                </a:gridCol>
                <a:gridCol w="1717999">
                  <a:extLst>
                    <a:ext uri="{9D8B030D-6E8A-4147-A177-3AD203B41FA5}">
                      <a16:colId xmlns:a16="http://schemas.microsoft.com/office/drawing/2014/main" val="3691362276"/>
                    </a:ext>
                  </a:extLst>
                </a:gridCol>
                <a:gridCol w="1717999">
                  <a:extLst>
                    <a:ext uri="{9D8B030D-6E8A-4147-A177-3AD203B41FA5}">
                      <a16:colId xmlns:a16="http://schemas.microsoft.com/office/drawing/2014/main" val="3838552631"/>
                    </a:ext>
                  </a:extLst>
                </a:gridCol>
                <a:gridCol w="1717999">
                  <a:extLst>
                    <a:ext uri="{9D8B030D-6E8A-4147-A177-3AD203B41FA5}">
                      <a16:colId xmlns:a16="http://schemas.microsoft.com/office/drawing/2014/main" val="2753886849"/>
                    </a:ext>
                  </a:extLst>
                </a:gridCol>
                <a:gridCol w="1717999">
                  <a:extLst>
                    <a:ext uri="{9D8B030D-6E8A-4147-A177-3AD203B41FA5}">
                      <a16:colId xmlns:a16="http://schemas.microsoft.com/office/drawing/2014/main" val="3825376851"/>
                    </a:ext>
                  </a:extLst>
                </a:gridCol>
              </a:tblGrid>
              <a:tr h="289794">
                <a:tc>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a:lnSpc>
                          <a:spcPct val="100000"/>
                        </a:lnSpc>
                        <a:spcBef>
                          <a:spcPts val="0"/>
                        </a:spcBef>
                        <a:spcAft>
                          <a:spcPts val="0"/>
                        </a:spcAft>
                      </a:pPr>
                      <a:endParaRPr lang="en-US" sz="1100" b="0" i="0">
                        <a:solidFill>
                          <a:schemeClr val="tx1"/>
                        </a:solidFill>
                        <a:effectLst/>
                        <a:latin typeface="Arial Narrow" panose="020B0606020202030204" pitchFamily="34" charset="0"/>
                        <a:ea typeface="MS Mincho" panose="02020609040205080304" pitchFamily="49" charset="-128"/>
                        <a:cs typeface="Arial" panose="020B0604020202020204" pitchFamily="34" charset="0"/>
                      </a:endParaRPr>
                    </a:p>
                  </a:txBody>
                  <a:tcPr marL="0" marR="0" marT="0" marB="0" anchor="b">
                    <a:lnL w="6350" cap="flat" cmpd="sng" algn="ctr">
                      <a:no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3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HR-positive</a:t>
                      </a:r>
                      <a:endParaRPr lang="en-US" sz="13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endParaRPr>
                    </a:p>
                  </a:txBody>
                  <a:tcPr marL="611814" marR="611814"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2100" b="1" i="0">
                          <a:solidFill>
                            <a:srgbClr val="002985"/>
                          </a:solidFill>
                          <a:effectLst/>
                          <a:latin typeface="Arial" panose="020B0604020202020204" pitchFamily="34" charset="0"/>
                          <a:ea typeface="MS Mincho" panose="02020609040205080304" pitchFamily="49" charset="-128"/>
                          <a:cs typeface="Arial" panose="020B0604020202020204" pitchFamily="34" charset="0"/>
                        </a:rPr>
                        <a:t>Full analysis set</a:t>
                      </a:r>
                      <a:endParaRPr lang="en-US" sz="2100" b="1" i="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650240" marR="650240" marT="0" marB="0" anchor="ctr">
                    <a:lnL>
                      <a:noFill/>
                    </a:lnL>
                    <a:lnR w="12700" cap="flat" cmpd="sng" algn="ctr">
                      <a:solidFill>
                        <a:schemeClr val="tx1"/>
                      </a:solidFill>
                      <a:prstDash val="solid"/>
                      <a:round/>
                      <a:headEnd type="none" w="med" len="med"/>
                      <a:tailEnd type="none" w="med" len="med"/>
                    </a:lnR>
                    <a:lnT>
                      <a:noFill/>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3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All patients</a:t>
                      </a:r>
                      <a:endParaRPr lang="en-US" sz="13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endParaRPr>
                    </a:p>
                  </a:txBody>
                  <a:tcPr marL="229430" marR="22943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marL="0" marR="0" algn="ctr">
                        <a:lnSpc>
                          <a:spcPct val="100000"/>
                        </a:lnSpc>
                        <a:spcBef>
                          <a:spcPts val="0"/>
                        </a:spcBef>
                        <a:spcAft>
                          <a:spcPts val="0"/>
                        </a:spcAft>
                      </a:pPr>
                      <a:endParaRPr lang="en-US" sz="900" b="1" i="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243840" marR="243840" marT="0" marB="0" anchor="ctr">
                    <a:lnL>
                      <a:noFill/>
                    </a:lnL>
                    <a:lnR>
                      <a:noFill/>
                    </a:lnR>
                    <a:lnT>
                      <a:noFill/>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0282185"/>
                  </a:ext>
                </a:extLst>
              </a:tr>
              <a:tr h="253822">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nSpc>
                          <a:spcPct val="100000"/>
                        </a:lnSpc>
                        <a:spcBef>
                          <a:spcPts val="0"/>
                        </a:spcBef>
                        <a:spcAft>
                          <a:spcPts val="0"/>
                        </a:spcAft>
                      </a:pPr>
                      <a:endParaRPr lang="en-US" sz="1100" b="0" i="0">
                        <a:solidFill>
                          <a:schemeClr val="tx1"/>
                        </a:solidFill>
                        <a:effectLst/>
                        <a:latin typeface="Arial Narrow" panose="020B0606020202030204" pitchFamily="34" charset="0"/>
                        <a:ea typeface="MS Mincho" panose="02020609040205080304" pitchFamily="49" charset="-128"/>
                        <a:cs typeface="Arial" panose="020B0604020202020204" pitchFamily="34" charset="0"/>
                      </a:endParaRPr>
                    </a:p>
                  </a:txBody>
                  <a:tcPr marL="0" marR="0" marT="0" marB="0" anchor="b">
                    <a:lnL w="6350" cap="flat" cmpd="sng" algn="ctr">
                      <a:no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T-</a:t>
                      </a:r>
                      <a:r>
                        <a:rPr lang="en-US" sz="1100" b="1" i="0" err="1">
                          <a:solidFill>
                            <a:schemeClr val="bg1"/>
                          </a:solidFill>
                          <a:effectLst/>
                          <a:latin typeface="Arial Narrow" panose="020B0606020202030204" pitchFamily="34" charset="0"/>
                          <a:ea typeface="MS Mincho" panose="02020609040205080304" pitchFamily="49" charset="-128"/>
                          <a:cs typeface="Arial" panose="020B0604020202020204" pitchFamily="34" charset="0"/>
                        </a:rPr>
                        <a:t>DXd</a:t>
                      </a:r>
                      <a:r>
                        <a:rPr lang="en-NZ" sz="11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 </a:t>
                      </a:r>
                      <a:r>
                        <a:rPr lang="en-NZ" sz="1100" b="0"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(n = 331)</a:t>
                      </a:r>
                      <a:endParaRPr lang="en-US" sz="1100" b="0" i="0">
                        <a:solidFill>
                          <a:schemeClr val="bg1"/>
                        </a:solidFill>
                        <a:effectLst/>
                        <a:latin typeface="Arial Narrow" panose="020B0606020202030204" pitchFamily="34" charset="0"/>
                        <a:ea typeface="MS Mincho" panose="02020609040205080304" pitchFamily="49" charset="-128"/>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1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TPC </a:t>
                      </a:r>
                      <a:r>
                        <a:rPr lang="en-NZ" sz="1100" b="0"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(n = 163)</a:t>
                      </a:r>
                      <a:endParaRPr lang="en-US" sz="1100" b="0" i="0">
                        <a:solidFill>
                          <a:schemeClr val="bg1"/>
                        </a:solidFill>
                        <a:effectLst/>
                        <a:latin typeface="Arial Narrow" panose="020B0606020202030204" pitchFamily="34" charset="0"/>
                        <a:ea typeface="MS Mincho" panose="02020609040205080304" pitchFamily="49" charset="-128"/>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US" sz="11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T-</a:t>
                      </a:r>
                      <a:r>
                        <a:rPr lang="en-US" sz="1100" b="1" i="0" err="1">
                          <a:solidFill>
                            <a:schemeClr val="bg1"/>
                          </a:solidFill>
                          <a:effectLst/>
                          <a:latin typeface="Arial Narrow" panose="020B0606020202030204" pitchFamily="34" charset="0"/>
                          <a:ea typeface="MS Mincho" panose="02020609040205080304" pitchFamily="49" charset="-128"/>
                          <a:cs typeface="Arial" panose="020B0604020202020204" pitchFamily="34" charset="0"/>
                        </a:rPr>
                        <a:t>DXd</a:t>
                      </a:r>
                      <a:r>
                        <a:rPr lang="en-NZ" sz="11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 </a:t>
                      </a:r>
                      <a:r>
                        <a:rPr lang="en-NZ" sz="1100" b="0"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(n = 373)</a:t>
                      </a:r>
                      <a:endParaRPr lang="en-US" sz="1100" b="0" i="0">
                        <a:solidFill>
                          <a:schemeClr val="bg1"/>
                        </a:solidFill>
                        <a:effectLst/>
                        <a:latin typeface="Arial Narrow" panose="020B0606020202030204" pitchFamily="34" charset="0"/>
                        <a:ea typeface="MS Mincho" panose="02020609040205080304" pitchFamily="49" charset="-128"/>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100" b="1"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TPC </a:t>
                      </a:r>
                      <a:r>
                        <a:rPr lang="en-NZ" sz="1100" b="0" i="0">
                          <a:solidFill>
                            <a:schemeClr val="bg1"/>
                          </a:solidFill>
                          <a:effectLst/>
                          <a:latin typeface="Arial Narrow" panose="020B0606020202030204" pitchFamily="34" charset="0"/>
                          <a:ea typeface="MS Mincho" panose="02020609040205080304" pitchFamily="49" charset="-128"/>
                          <a:cs typeface="Arial" panose="020B0604020202020204" pitchFamily="34" charset="0"/>
                        </a:rPr>
                        <a:t>(n = 184)</a:t>
                      </a:r>
                      <a:endParaRPr lang="en-US" sz="1100" b="0" i="0">
                        <a:solidFill>
                          <a:schemeClr val="bg1"/>
                        </a:solidFill>
                        <a:effectLst/>
                        <a:latin typeface="Arial Narrow" panose="020B0606020202030204" pitchFamily="34" charset="0"/>
                        <a:ea typeface="MS Mincho" panose="02020609040205080304" pitchFamily="49" charset="-128"/>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304189290"/>
                  </a:ext>
                </a:extLst>
              </a:tr>
              <a:tr h="187577">
                <a:tc gridSpan="5">
                  <a:txBody>
                    <a:bodyPr/>
                    <a:lstStyle/>
                    <a:p>
                      <a:pPr marL="0" marR="0">
                        <a:lnSpc>
                          <a:spcPct val="100000"/>
                        </a:lnSpc>
                        <a:spcBef>
                          <a:spcPts val="0"/>
                        </a:spcBef>
                        <a:spcAft>
                          <a:spcPts val="0"/>
                        </a:spcAft>
                      </a:pPr>
                      <a:r>
                        <a:rPr lang="en-US" sz="1000" b="1" i="0">
                          <a:solidFill>
                            <a:srgbClr val="000000"/>
                          </a:solidFill>
                          <a:effectLst/>
                          <a:latin typeface="Arial Narrow" panose="020B0606020202030204" pitchFamily="34" charset="0"/>
                          <a:cs typeface="Arial" panose="020B0604020202020204" pitchFamily="34" charset="0"/>
                        </a:rPr>
                        <a:t>Lines of systemic therapy (metastatic setting)</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marR="0" algn="ctr">
                        <a:lnSpc>
                          <a:spcPct val="100000"/>
                        </a:lnSpc>
                        <a:spcBef>
                          <a:spcPts val="0"/>
                        </a:spcBef>
                        <a:spcAft>
                          <a:spcPts val="0"/>
                        </a:spcAft>
                      </a:pPr>
                      <a:endParaRPr lang="en-US" sz="1200" b="0" i="0">
                        <a:solidFill>
                          <a:srgbClr val="000000"/>
                        </a:solidFill>
                        <a:effectLst/>
                        <a:latin typeface="+mn-lt"/>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marR="0" algn="ctr">
                        <a:lnSpc>
                          <a:spcPct val="100000"/>
                        </a:lnSpc>
                        <a:spcBef>
                          <a:spcPts val="0"/>
                        </a:spcBef>
                        <a:spcAft>
                          <a:spcPts val="0"/>
                        </a:spcAft>
                      </a:pPr>
                      <a:endParaRPr lang="en-US" sz="1200" b="0" i="0">
                        <a:solidFill>
                          <a:srgbClr val="000000"/>
                        </a:solidFill>
                        <a:effectLst/>
                        <a:latin typeface="+mn-lt"/>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marR="0" algn="ctr">
                        <a:lnSpc>
                          <a:spcPct val="100000"/>
                        </a:lnSpc>
                        <a:spcBef>
                          <a:spcPts val="0"/>
                        </a:spcBef>
                        <a:spcAft>
                          <a:spcPts val="0"/>
                        </a:spcAft>
                      </a:pPr>
                      <a:endParaRPr lang="en-US" sz="1200" b="0" i="0">
                        <a:solidFill>
                          <a:srgbClr val="000000"/>
                        </a:solidFill>
                        <a:effectLst/>
                        <a:latin typeface="+mn-lt"/>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marR="0" algn="ctr">
                        <a:lnSpc>
                          <a:spcPct val="100000"/>
                        </a:lnSpc>
                        <a:spcBef>
                          <a:spcPts val="0"/>
                        </a:spcBef>
                        <a:spcAft>
                          <a:spcPts val="0"/>
                        </a:spcAft>
                      </a:pPr>
                      <a:endParaRPr lang="en-US" sz="1200" b="0" i="0">
                        <a:solidFill>
                          <a:srgbClr val="000000"/>
                        </a:solidFill>
                        <a:effectLst/>
                        <a:latin typeface="+mn-lt"/>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33784321"/>
                  </a:ext>
                </a:extLst>
              </a:tr>
              <a:tr h="187577">
                <a:tc>
                  <a:txBody>
                    <a:bodyPr/>
                    <a:lstStyle/>
                    <a:p>
                      <a:pPr marL="233363" marR="0" indent="0">
                        <a:lnSpc>
                          <a:spcPct val="100000"/>
                        </a:lnSpc>
                        <a:spcBef>
                          <a:spcPts val="0"/>
                        </a:spcBef>
                        <a:spcAft>
                          <a:spcPts val="0"/>
                        </a:spcAft>
                      </a:pPr>
                      <a:r>
                        <a:rPr lang="en-US" sz="1000" b="0" i="0">
                          <a:solidFill>
                            <a:srgbClr val="000000"/>
                          </a:solidFill>
                          <a:effectLst/>
                          <a:latin typeface="Arial Narrow" panose="020B0606020202030204" pitchFamily="34" charset="0"/>
                          <a:cs typeface="Arial" panose="020B0604020202020204" pitchFamily="34" charset="0"/>
                        </a:rPr>
                        <a:t>Number of lines, median (range)</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3 (1-9)</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3 (1-8)</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3 (1-9)</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3 (1-8)</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2037865"/>
                  </a:ext>
                </a:extLst>
              </a:tr>
              <a:tr h="187577">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233363" marR="0" indent="0">
                        <a:lnSpc>
                          <a:spcPct val="100000"/>
                        </a:lnSpc>
                        <a:spcBef>
                          <a:spcPts val="0"/>
                        </a:spcBef>
                        <a:spcAft>
                          <a:spcPts val="0"/>
                        </a:spcAft>
                      </a:pPr>
                      <a:r>
                        <a:rPr lang="en-NZ" sz="1000" b="0" i="0">
                          <a:solidFill>
                            <a:srgbClr val="000000"/>
                          </a:solidFill>
                          <a:effectLst/>
                          <a:latin typeface="Arial Narrow" panose="020B0606020202030204" pitchFamily="34" charset="0"/>
                          <a:cs typeface="Arial" panose="020B0604020202020204" pitchFamily="34" charset="0"/>
                        </a:rPr>
                        <a:t>Number of lines</a:t>
                      </a:r>
                      <a:r>
                        <a:rPr lang="en-NZ" sz="1000" b="0" i="0" baseline="0">
                          <a:solidFill>
                            <a:srgbClr val="000000"/>
                          </a:solidFill>
                          <a:effectLst/>
                          <a:latin typeface="Arial Narrow" panose="020B0606020202030204" pitchFamily="34" charset="0"/>
                          <a:cs typeface="Arial" panose="020B0604020202020204" pitchFamily="34" charset="0"/>
                        </a:rPr>
                        <a:t>, n (</a:t>
                      </a:r>
                      <a:r>
                        <a:rPr lang="en-NZ" sz="1000" b="0" i="0">
                          <a:solidFill>
                            <a:srgbClr val="000000"/>
                          </a:solidFill>
                          <a:effectLst/>
                          <a:latin typeface="Arial Narrow" panose="020B0606020202030204" pitchFamily="34" charset="0"/>
                          <a:cs typeface="Arial" panose="020B0604020202020204" pitchFamily="34" charset="0"/>
                        </a:rPr>
                        <a:t>%)</a:t>
                      </a:r>
                      <a:endParaRPr lang="en-US" sz="10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endParaRPr lang="en-US" sz="11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endParaRPr lang="en-US" sz="11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endParaRPr lang="en-US" sz="11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endParaRPr lang="en-US" sz="11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60770773"/>
                  </a:ext>
                </a:extLst>
              </a:tr>
              <a:tr h="187577">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1000" b="0" i="0">
                          <a:solidFill>
                            <a:srgbClr val="000000"/>
                          </a:solidFill>
                          <a:effectLst/>
                          <a:latin typeface="Arial Narrow" panose="020B0606020202030204" pitchFamily="34" charset="0"/>
                          <a:cs typeface="Arial" panose="020B0604020202020204" pitchFamily="34" charset="0"/>
                        </a:rPr>
                        <a:t>1</a:t>
                      </a:r>
                      <a:endParaRPr lang="en-US" sz="10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23 (7)</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14 (9)</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39 (10)</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19 (10)</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66960799"/>
                  </a:ext>
                </a:extLst>
              </a:tr>
              <a:tr h="172073">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1000" b="0" i="0">
                          <a:solidFill>
                            <a:srgbClr val="000000"/>
                          </a:solidFill>
                          <a:effectLst/>
                          <a:latin typeface="Arial Narrow" panose="020B0606020202030204" pitchFamily="34" charset="0"/>
                          <a:cs typeface="Arial" panose="020B0604020202020204" pitchFamily="34" charset="0"/>
                        </a:rPr>
                        <a:t>2</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85 (26)</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41 (25)</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100 (27)</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53 (29)</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19087728"/>
                  </a:ext>
                </a:extLst>
              </a:tr>
              <a:tr h="187577">
                <a:tc>
                  <a:txBody>
                    <a:bodyPr/>
                    <a:lstStyle/>
                    <a:p>
                      <a:pPr marL="407988" marR="0" indent="0">
                        <a:lnSpc>
                          <a:spcPct val="100000"/>
                        </a:lnSpc>
                        <a:spcBef>
                          <a:spcPts val="0"/>
                        </a:spcBef>
                        <a:spcAft>
                          <a:spcPts val="0"/>
                        </a:spcAft>
                        <a:tabLst/>
                      </a:pPr>
                      <a:r>
                        <a:rPr lang="en-NZ" sz="1000" b="0" i="0">
                          <a:solidFill>
                            <a:srgbClr val="000000"/>
                          </a:solidFill>
                          <a:effectLst/>
                          <a:latin typeface="Arial Narrow" panose="020B0606020202030204" pitchFamily="34" charset="0"/>
                          <a:cs typeface="Arial" panose="020B0604020202020204" pitchFamily="34" charset="0"/>
                        </a:rPr>
                        <a:t>≥ 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223 (67)</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108 (66)</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234 (63)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112 (61)</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5930075"/>
                  </a:ext>
                </a:extLst>
              </a:tr>
              <a:tr h="187577">
                <a:tc gridSpan="5">
                  <a:txBody>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lang="en-US" sz="1000" b="1" i="0">
                          <a:solidFill>
                            <a:srgbClr val="000000"/>
                          </a:solidFill>
                          <a:effectLst/>
                          <a:latin typeface="Arial Narrow" panose="020B0606020202030204" pitchFamily="34" charset="0"/>
                          <a:cs typeface="Arial" panose="020B0604020202020204" pitchFamily="34" charset="0"/>
                        </a:rPr>
                        <a:t>Lines of chemotherapy (metastatic setting)</a:t>
                      </a:r>
                      <a:endParaRPr lang="en-NZ" sz="10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rgbClr val="E2E9F6"/>
                    </a:solid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rgbClr val="E2E9F6"/>
                    </a:solidFill>
                  </a:tcPr>
                </a:tc>
                <a:extLst>
                  <a:ext uri="{0D108BD9-81ED-4DB2-BD59-A6C34878D82A}">
                    <a16:rowId xmlns:a16="http://schemas.microsoft.com/office/drawing/2014/main" val="2730115189"/>
                  </a:ext>
                </a:extLst>
              </a:tr>
              <a:tr h="187577">
                <a:tc>
                  <a:txBody>
                    <a:bodyPr/>
                    <a:lstStyle/>
                    <a:p>
                      <a:pPr marL="233363" marR="0" indent="0">
                        <a:lnSpc>
                          <a:spcPct val="100000"/>
                        </a:lnSpc>
                        <a:spcBef>
                          <a:spcPts val="0"/>
                        </a:spcBef>
                        <a:spcAft>
                          <a:spcPts val="0"/>
                        </a:spcAft>
                      </a:pPr>
                      <a:r>
                        <a:rPr lang="en-US" sz="1000" b="0" i="0">
                          <a:solidFill>
                            <a:srgbClr val="000000"/>
                          </a:solidFill>
                          <a:effectLst/>
                          <a:latin typeface="Arial Narrow" panose="020B0606020202030204" pitchFamily="34" charset="0"/>
                          <a:cs typeface="Arial" panose="020B0604020202020204" pitchFamily="34" charset="0"/>
                        </a:rPr>
                        <a:t>Number of lines, median (range)</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b="1">
                          <a:solidFill>
                            <a:schemeClr val="accent3"/>
                          </a:solidFill>
                          <a:effectLst/>
                          <a:latin typeface="Arial Narrow" panose="020B0606020202030204" pitchFamily="34" charset="0"/>
                          <a:ea typeface="MS Mincho" panose="02020609040205080304" pitchFamily="49" charset="-128"/>
                        </a:rPr>
                        <a:t>1 (0-3)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0000"/>
                        </a:lnSpc>
                        <a:spcBef>
                          <a:spcPts val="0"/>
                        </a:spcBef>
                        <a:spcAft>
                          <a:spcPts val="0"/>
                        </a:spcAft>
                      </a:pPr>
                      <a:r>
                        <a:rPr lang="en-US" sz="1100" b="1">
                          <a:solidFill>
                            <a:schemeClr val="accent3"/>
                          </a:solidFill>
                          <a:effectLst/>
                          <a:latin typeface="Arial Narrow" panose="020B0606020202030204" pitchFamily="34" charset="0"/>
                          <a:ea typeface="MS Mincho" panose="02020609040205080304" pitchFamily="49" charset="-128"/>
                        </a:rPr>
                        <a:t>1 (0-2)</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 (0-3)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 (0-2)</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38603941"/>
                  </a:ext>
                </a:extLst>
              </a:tr>
              <a:tr h="187577">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233363" marR="0" indent="0">
                        <a:lnSpc>
                          <a:spcPct val="100000"/>
                        </a:lnSpc>
                        <a:spcBef>
                          <a:spcPts val="0"/>
                        </a:spcBef>
                        <a:spcAft>
                          <a:spcPts val="0"/>
                        </a:spcAft>
                      </a:pPr>
                      <a:r>
                        <a:rPr lang="en-NZ" sz="1000" b="0" i="0">
                          <a:solidFill>
                            <a:srgbClr val="000000"/>
                          </a:solidFill>
                          <a:effectLst/>
                          <a:latin typeface="Arial Narrow" panose="020B0606020202030204" pitchFamily="34" charset="0"/>
                          <a:cs typeface="Arial" panose="020B0604020202020204" pitchFamily="34" charset="0"/>
                        </a:rPr>
                        <a:t>Number of lines</a:t>
                      </a:r>
                      <a:r>
                        <a:rPr lang="en-NZ" sz="1000" b="0" i="0" baseline="0">
                          <a:solidFill>
                            <a:srgbClr val="000000"/>
                          </a:solidFill>
                          <a:effectLst/>
                          <a:latin typeface="Arial Narrow" panose="020B0606020202030204" pitchFamily="34" charset="0"/>
                          <a:cs typeface="Arial" panose="020B0604020202020204" pitchFamily="34" charset="0"/>
                        </a:rPr>
                        <a:t>, n (</a:t>
                      </a:r>
                      <a:r>
                        <a:rPr lang="en-NZ" sz="1000" b="0" i="0">
                          <a:solidFill>
                            <a:srgbClr val="000000"/>
                          </a:solidFill>
                          <a:effectLst/>
                          <a:latin typeface="Arial Narrow" panose="020B0606020202030204" pitchFamily="34" charset="0"/>
                          <a:cs typeface="Arial" panose="020B0604020202020204" pitchFamily="34" charset="0"/>
                        </a:rPr>
                        <a:t>%)</a:t>
                      </a:r>
                      <a:endParaRPr lang="en-US" sz="10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endParaRPr lang="en-US" sz="1100">
                        <a:solidFill>
                          <a:srgbClr val="000000"/>
                        </a:solidFill>
                        <a:effectLst/>
                        <a:latin typeface="Arial Narrow" panose="020B0606020202030204" pitchFamily="34" charset="0"/>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endParaRPr lang="en-US" sz="1100">
                        <a:solidFill>
                          <a:srgbClr val="000000"/>
                        </a:solidFill>
                        <a:effectLst/>
                        <a:latin typeface="Arial Narrow" panose="020B0606020202030204" pitchFamily="34" charset="0"/>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endParaRPr lang="en-US" sz="1100">
                        <a:solidFill>
                          <a:srgbClr val="000000"/>
                        </a:solidFill>
                        <a:effectLst/>
                        <a:latin typeface="Arial Narrow" panose="020B0606020202030204" pitchFamily="34" charset="0"/>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endParaRPr lang="en-US" sz="1100">
                        <a:solidFill>
                          <a:srgbClr val="000000"/>
                        </a:solidFill>
                        <a:effectLst/>
                        <a:latin typeface="Arial Narrow" panose="020B0606020202030204" pitchFamily="34" charset="0"/>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20359590"/>
                  </a:ext>
                </a:extLst>
              </a:tr>
              <a:tr h="191876">
                <a:tc>
                  <a:txBody>
                    <a:bodyPr/>
                    <a:lstStyle/>
                    <a:p>
                      <a:pPr marL="407988" marR="0" indent="0">
                        <a:lnSpc>
                          <a:spcPct val="100000"/>
                        </a:lnSpc>
                        <a:spcBef>
                          <a:spcPts val="0"/>
                        </a:spcBef>
                        <a:spcAft>
                          <a:spcPts val="0"/>
                        </a:spcAft>
                        <a:tabLst/>
                      </a:pPr>
                      <a:r>
                        <a:rPr lang="en-US" sz="1000" b="0" i="0">
                          <a:solidFill>
                            <a:srgbClr val="000000"/>
                          </a:solidFill>
                          <a:effectLst/>
                          <a:latin typeface="Arial Narrow" panose="020B0606020202030204" pitchFamily="34" charset="0"/>
                          <a:cs typeface="Arial" panose="020B0604020202020204" pitchFamily="34" charset="0"/>
                        </a:rPr>
                        <a:t>0</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1 (0.3)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1 (0.6)</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1 (0.3)</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1 (0.5)</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8502164"/>
                  </a:ext>
                </a:extLst>
              </a:tr>
              <a:tr h="191876">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1000" b="0" i="0">
                          <a:solidFill>
                            <a:srgbClr val="000000"/>
                          </a:solidFill>
                          <a:effectLst/>
                          <a:latin typeface="Arial Narrow" panose="020B0606020202030204" pitchFamily="34" charset="0"/>
                          <a:cs typeface="Arial" panose="020B0604020202020204" pitchFamily="34" charset="0"/>
                        </a:rPr>
                        <a:t>1</a:t>
                      </a:r>
                      <a:endParaRPr lang="en-US" sz="10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100" b="1" kern="1200">
                          <a:solidFill>
                            <a:schemeClr val="accent3"/>
                          </a:solidFill>
                          <a:effectLst/>
                          <a:latin typeface="Arial Narrow" panose="020B0606020202030204" pitchFamily="34" charset="0"/>
                          <a:ea typeface="MS Mincho" panose="02020609040205080304" pitchFamily="49" charset="-128"/>
                          <a:cs typeface="+mn-cs"/>
                        </a:rPr>
                        <a:t>203 (61.3)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1100" b="1" kern="1200">
                          <a:solidFill>
                            <a:schemeClr val="accent3"/>
                          </a:solidFill>
                          <a:effectLst/>
                          <a:latin typeface="Arial Narrow" panose="020B0606020202030204" pitchFamily="34" charset="0"/>
                          <a:ea typeface="MS Mincho" panose="02020609040205080304" pitchFamily="49" charset="-128"/>
                          <a:cs typeface="+mn-cs"/>
                        </a:rPr>
                        <a:t> 93 (57.1)</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221 (59.2)</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100 (54.3)</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3856627"/>
                  </a:ext>
                </a:extLst>
              </a:tr>
              <a:tr h="191876">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1000" b="0" i="0">
                          <a:solidFill>
                            <a:srgbClr val="000000"/>
                          </a:solidFill>
                          <a:effectLst/>
                          <a:latin typeface="Arial Narrow" panose="020B0606020202030204" pitchFamily="34" charset="0"/>
                          <a:cs typeface="Arial" panose="020B0604020202020204" pitchFamily="34" charset="0"/>
                        </a:rPr>
                        <a:t>2</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100" b="1" kern="1200">
                          <a:solidFill>
                            <a:schemeClr val="accent3"/>
                          </a:solidFill>
                          <a:effectLst/>
                          <a:latin typeface="Arial Narrow" panose="020B0606020202030204" pitchFamily="34" charset="0"/>
                          <a:ea typeface="MS Mincho" panose="02020609040205080304" pitchFamily="49" charset="-128"/>
                          <a:cs typeface="+mn-cs"/>
                        </a:rPr>
                        <a:t>124 (37.5)</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1100" b="1" kern="1200">
                          <a:solidFill>
                            <a:schemeClr val="accent3"/>
                          </a:solidFill>
                          <a:effectLst/>
                          <a:latin typeface="Arial Narrow" panose="020B0606020202030204" pitchFamily="34" charset="0"/>
                          <a:ea typeface="MS Mincho" panose="02020609040205080304" pitchFamily="49" charset="-128"/>
                          <a:cs typeface="+mn-cs"/>
                        </a:rPr>
                        <a:t> 69 (42.3)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145 (38.9)</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 83 (45.1)</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4166625"/>
                  </a:ext>
                </a:extLst>
              </a:tr>
              <a:tr h="191876">
                <a:tc>
                  <a:txBody>
                    <a:bodyPr/>
                    <a:lstStyle/>
                    <a:p>
                      <a:pPr marL="407988" marR="0" indent="0">
                        <a:lnSpc>
                          <a:spcPct val="100000"/>
                        </a:lnSpc>
                        <a:spcBef>
                          <a:spcPts val="0"/>
                        </a:spcBef>
                        <a:spcAft>
                          <a:spcPts val="0"/>
                        </a:spcAft>
                        <a:tabLst/>
                      </a:pPr>
                      <a:r>
                        <a:rPr lang="en-NZ" sz="1000" b="0" i="0">
                          <a:solidFill>
                            <a:srgbClr val="000000"/>
                          </a:solidFill>
                          <a:effectLst/>
                          <a:latin typeface="Arial Narrow" panose="020B0606020202030204" pitchFamily="34" charset="0"/>
                          <a:cs typeface="Arial" panose="020B0604020202020204" pitchFamily="34" charset="0"/>
                        </a:rPr>
                        <a:t>≥ 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  3 (0.9)</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  0</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  6 (1.6)</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100" kern="1200">
                          <a:solidFill>
                            <a:srgbClr val="000000"/>
                          </a:solidFill>
                          <a:effectLst/>
                          <a:latin typeface="Arial Narrow" panose="020B0606020202030204" pitchFamily="34" charset="0"/>
                          <a:ea typeface="MS Mincho" panose="02020609040205080304" pitchFamily="49" charset="-128"/>
                          <a:cs typeface="+mn-cs"/>
                        </a:rPr>
                        <a:t>  0</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5993353"/>
                  </a:ext>
                </a:extLst>
              </a:tr>
              <a:tr h="187577">
                <a:tc gridSpan="5">
                  <a:txBody>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lang="en-US" sz="1000" b="1" i="0">
                          <a:solidFill>
                            <a:srgbClr val="000000"/>
                          </a:solidFill>
                          <a:effectLst/>
                          <a:latin typeface="Arial Narrow" panose="020B0606020202030204" pitchFamily="34" charset="0"/>
                          <a:cs typeface="Arial" panose="020B0604020202020204" pitchFamily="34" charset="0"/>
                        </a:rPr>
                        <a:t>Lines of endocrine therapy (metastatic setting)</a:t>
                      </a:r>
                      <a:endParaRPr lang="en-NZ" sz="10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rgbClr val="E2E9F6"/>
                    </a:solid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rgbClr val="E2E9F6"/>
                    </a:solidFill>
                  </a:tcPr>
                </a:tc>
                <a:extLst>
                  <a:ext uri="{0D108BD9-81ED-4DB2-BD59-A6C34878D82A}">
                    <a16:rowId xmlns:a16="http://schemas.microsoft.com/office/drawing/2014/main" val="2547634486"/>
                  </a:ext>
                </a:extLst>
              </a:tr>
              <a:tr h="187577">
                <a:tc>
                  <a:txBody>
                    <a:bodyPr/>
                    <a:lstStyle/>
                    <a:p>
                      <a:pPr marL="233363" marR="0" indent="0">
                        <a:lnSpc>
                          <a:spcPct val="100000"/>
                        </a:lnSpc>
                        <a:spcBef>
                          <a:spcPts val="0"/>
                        </a:spcBef>
                        <a:spcAft>
                          <a:spcPts val="0"/>
                        </a:spcAft>
                      </a:pPr>
                      <a:r>
                        <a:rPr lang="en-US" sz="1000" b="0" i="0">
                          <a:solidFill>
                            <a:srgbClr val="000000"/>
                          </a:solidFill>
                          <a:effectLst/>
                          <a:latin typeface="Arial Narrow" panose="020B0606020202030204" pitchFamily="34" charset="0"/>
                          <a:cs typeface="Arial" panose="020B0604020202020204" pitchFamily="34" charset="0"/>
                        </a:rPr>
                        <a:t>Number of lines, median (range)</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 (0-7)</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 (0-6)</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 (0-7)</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 (0-6)</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8678936"/>
                  </a:ext>
                </a:extLst>
              </a:tr>
              <a:tr h="187577">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233363" marR="0" indent="0">
                        <a:lnSpc>
                          <a:spcPct val="100000"/>
                        </a:lnSpc>
                        <a:spcBef>
                          <a:spcPts val="0"/>
                        </a:spcBef>
                        <a:spcAft>
                          <a:spcPts val="0"/>
                        </a:spcAft>
                      </a:pPr>
                      <a:r>
                        <a:rPr lang="en-NZ" sz="1000" b="0" i="0">
                          <a:solidFill>
                            <a:srgbClr val="000000"/>
                          </a:solidFill>
                          <a:effectLst/>
                          <a:latin typeface="Arial Narrow" panose="020B0606020202030204" pitchFamily="34" charset="0"/>
                          <a:cs typeface="Arial" panose="020B0604020202020204" pitchFamily="34" charset="0"/>
                        </a:rPr>
                        <a:t>Number of lines</a:t>
                      </a:r>
                      <a:r>
                        <a:rPr lang="en-NZ" sz="1000" b="0" i="0" baseline="0">
                          <a:solidFill>
                            <a:srgbClr val="000000"/>
                          </a:solidFill>
                          <a:effectLst/>
                          <a:latin typeface="Arial Narrow" panose="020B0606020202030204" pitchFamily="34" charset="0"/>
                          <a:cs typeface="Arial" panose="020B0604020202020204" pitchFamily="34" charset="0"/>
                        </a:rPr>
                        <a:t>, n (</a:t>
                      </a:r>
                      <a:r>
                        <a:rPr lang="en-NZ" sz="1000" b="0" i="0">
                          <a:solidFill>
                            <a:srgbClr val="000000"/>
                          </a:solidFill>
                          <a:effectLst/>
                          <a:latin typeface="Arial Narrow" panose="020B0606020202030204" pitchFamily="34" charset="0"/>
                          <a:cs typeface="Arial" panose="020B0604020202020204" pitchFamily="34" charset="0"/>
                        </a:rPr>
                        <a:t>%)</a:t>
                      </a:r>
                      <a:endParaRPr lang="en-US" sz="10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endParaRPr lang="en-US" sz="1100">
                        <a:solidFill>
                          <a:srgbClr val="000000"/>
                        </a:solidFill>
                        <a:effectLst/>
                        <a:latin typeface="Arial Narrow" panose="020B0606020202030204" pitchFamily="34" charset="0"/>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endParaRPr lang="en-US" sz="1100">
                        <a:solidFill>
                          <a:srgbClr val="000000"/>
                        </a:solidFill>
                        <a:effectLst/>
                        <a:latin typeface="Arial Narrow" panose="020B0606020202030204" pitchFamily="34" charset="0"/>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endParaRPr lang="en-US" sz="1100">
                        <a:solidFill>
                          <a:srgbClr val="000000"/>
                        </a:solidFill>
                        <a:effectLst/>
                        <a:latin typeface="Arial Narrow" panose="020B0606020202030204" pitchFamily="34" charset="0"/>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endParaRPr lang="en-US" sz="1100">
                        <a:solidFill>
                          <a:srgbClr val="000000"/>
                        </a:solidFill>
                        <a:effectLst/>
                        <a:latin typeface="Arial Narrow" panose="020B0606020202030204" pitchFamily="34" charset="0"/>
                        <a:ea typeface="MS Mincho" panose="02020609040205080304" pitchFamily="49" charset="-128"/>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4929408"/>
                  </a:ext>
                </a:extLst>
              </a:tr>
              <a:tr h="187577">
                <a:tc>
                  <a:txBody>
                    <a:bodyPr/>
                    <a:lstStyle/>
                    <a:p>
                      <a:pPr marL="407988" marR="0" indent="0">
                        <a:lnSpc>
                          <a:spcPct val="100000"/>
                        </a:lnSpc>
                        <a:spcBef>
                          <a:spcPts val="0"/>
                        </a:spcBef>
                        <a:spcAft>
                          <a:spcPts val="0"/>
                        </a:spcAft>
                        <a:tabLst/>
                      </a:pPr>
                      <a:r>
                        <a:rPr lang="en-US" sz="1000" b="0" i="0">
                          <a:solidFill>
                            <a:srgbClr val="000000"/>
                          </a:solidFill>
                          <a:effectLst/>
                          <a:latin typeface="Arial Narrow" panose="020B0606020202030204" pitchFamily="34" charset="0"/>
                          <a:cs typeface="Arial" panose="020B0604020202020204" pitchFamily="34" charset="0"/>
                        </a:rPr>
                        <a:t>0</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28 (8)</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17 (10)</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60 (16)</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34 (18)</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75553709"/>
                  </a:ext>
                </a:extLst>
              </a:tr>
              <a:tr h="187577">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1000" b="0" i="0">
                          <a:solidFill>
                            <a:srgbClr val="000000"/>
                          </a:solidFill>
                          <a:effectLst/>
                          <a:latin typeface="Arial Narrow" panose="020B0606020202030204" pitchFamily="34" charset="0"/>
                          <a:cs typeface="Arial" panose="020B0604020202020204" pitchFamily="34" charset="0"/>
                        </a:rPr>
                        <a:t>1</a:t>
                      </a:r>
                      <a:endParaRPr lang="en-US" sz="1000" b="0" i="0">
                        <a:solidFill>
                          <a:srgbClr val="000000"/>
                        </a:solidFill>
                        <a:effectLst/>
                        <a:latin typeface="Arial Narrow" panose="020B0606020202030204" pitchFamily="34" charset="0"/>
                        <a:cs typeface="Arial" panose="020B0604020202020204" pitchFamily="34" charset="0"/>
                      </a:endParaRP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b="1">
                          <a:solidFill>
                            <a:schemeClr val="accent3"/>
                          </a:solidFill>
                          <a:effectLst/>
                          <a:latin typeface="Arial Narrow" panose="020B0606020202030204" pitchFamily="34" charset="0"/>
                          <a:ea typeface="MS Mincho" panose="02020609040205080304" pitchFamily="49" charset="-128"/>
                        </a:rPr>
                        <a:t>105 (32)</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0000"/>
                        </a:lnSpc>
                        <a:spcBef>
                          <a:spcPts val="0"/>
                        </a:spcBef>
                        <a:spcAft>
                          <a:spcPts val="0"/>
                        </a:spcAft>
                      </a:pPr>
                      <a:r>
                        <a:rPr lang="en-US" sz="1100" b="1">
                          <a:solidFill>
                            <a:schemeClr val="accent3"/>
                          </a:solidFill>
                          <a:effectLst/>
                          <a:latin typeface="Arial Narrow" panose="020B0606020202030204" pitchFamily="34" charset="0"/>
                          <a:ea typeface="MS Mincho" panose="02020609040205080304" pitchFamily="49" charset="-128"/>
                        </a:rPr>
                        <a:t>49 (30)</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108 (29)</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51 (28)</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3830946"/>
                  </a:ext>
                </a:extLst>
              </a:tr>
              <a:tr h="187577">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1000" b="0" i="0">
                          <a:solidFill>
                            <a:srgbClr val="000000"/>
                          </a:solidFill>
                          <a:effectLst/>
                          <a:latin typeface="Arial Narrow" panose="020B0606020202030204" pitchFamily="34" charset="0"/>
                          <a:cs typeface="Arial" panose="020B0604020202020204" pitchFamily="34" charset="0"/>
                        </a:rPr>
                        <a:t>2</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b="1">
                          <a:solidFill>
                            <a:schemeClr val="accent3"/>
                          </a:solidFill>
                          <a:effectLst/>
                          <a:latin typeface="Arial Narrow" panose="020B0606020202030204" pitchFamily="34" charset="0"/>
                          <a:ea typeface="MS Mincho" panose="02020609040205080304" pitchFamily="49" charset="-128"/>
                        </a:rPr>
                        <a:t>110 (33)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0000"/>
                        </a:lnSpc>
                        <a:spcBef>
                          <a:spcPts val="0"/>
                        </a:spcBef>
                        <a:spcAft>
                          <a:spcPts val="0"/>
                        </a:spcAft>
                      </a:pPr>
                      <a:r>
                        <a:rPr lang="en-US" sz="1100" b="1">
                          <a:solidFill>
                            <a:schemeClr val="accent3"/>
                          </a:solidFill>
                          <a:effectLst/>
                          <a:latin typeface="Arial Narrow" panose="020B0606020202030204" pitchFamily="34" charset="0"/>
                          <a:ea typeface="MS Mincho" panose="02020609040205080304" pitchFamily="49" charset="-128"/>
                        </a:rPr>
                        <a:t>53 (33)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115 (31)</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54 (29)</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9383234"/>
                  </a:ext>
                </a:extLst>
              </a:tr>
              <a:tr h="187577">
                <a:tc>
                  <a:txBody>
                    <a:bodyPr/>
                    <a:lstStyle/>
                    <a:p>
                      <a:pPr marL="407988" marR="0" indent="0">
                        <a:lnSpc>
                          <a:spcPct val="100000"/>
                        </a:lnSpc>
                        <a:spcBef>
                          <a:spcPts val="0"/>
                        </a:spcBef>
                        <a:spcAft>
                          <a:spcPts val="0"/>
                        </a:spcAft>
                        <a:tabLst/>
                      </a:pPr>
                      <a:r>
                        <a:rPr lang="en-NZ" sz="1000" b="0" i="0">
                          <a:solidFill>
                            <a:srgbClr val="000000"/>
                          </a:solidFill>
                          <a:effectLst/>
                          <a:latin typeface="Arial Narrow" panose="020B0606020202030204" pitchFamily="34" charset="0"/>
                          <a:cs typeface="Arial" panose="020B0604020202020204" pitchFamily="34" charset="0"/>
                        </a:rPr>
                        <a:t>≥ 3</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b="1">
                          <a:solidFill>
                            <a:schemeClr val="accent3"/>
                          </a:solidFill>
                          <a:effectLst/>
                          <a:latin typeface="Arial Narrow" panose="020B0606020202030204" pitchFamily="34" charset="0"/>
                          <a:ea typeface="MS Mincho" panose="02020609040205080304" pitchFamily="49" charset="-128"/>
                        </a:rPr>
                        <a:t>88 (27)</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0000"/>
                        </a:lnSpc>
                        <a:spcBef>
                          <a:spcPts val="0"/>
                        </a:spcBef>
                        <a:spcAft>
                          <a:spcPts val="0"/>
                        </a:spcAft>
                      </a:pPr>
                      <a:r>
                        <a:rPr lang="en-US" sz="1100" b="1">
                          <a:solidFill>
                            <a:schemeClr val="accent3"/>
                          </a:solidFill>
                          <a:effectLst/>
                          <a:latin typeface="Arial Narrow" panose="020B0606020202030204" pitchFamily="34" charset="0"/>
                          <a:ea typeface="MS Mincho" panose="02020609040205080304" pitchFamily="49" charset="-128"/>
                        </a:rPr>
                        <a:t>44 (27)</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90 (24)</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45 (24)</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30117351"/>
                  </a:ext>
                </a:extLst>
              </a:tr>
              <a:tr h="196119">
                <a:tc gridSpan="5">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lvl="0" indent="0" algn="l" defTabSz="1828800" rtl="0" eaLnBrk="1" fontAlgn="auto" latinLnBrk="0" hangingPunct="1">
                        <a:lnSpc>
                          <a:spcPct val="100000"/>
                        </a:lnSpc>
                        <a:spcBef>
                          <a:spcPts val="0"/>
                        </a:spcBef>
                        <a:spcAft>
                          <a:spcPts val="0"/>
                        </a:spcAft>
                        <a:buClrTx/>
                        <a:buSzTx/>
                        <a:buFontTx/>
                        <a:buNone/>
                        <a:tabLst/>
                        <a:defRPr/>
                      </a:pPr>
                      <a:r>
                        <a:rPr lang="en-US" sz="1000" b="1">
                          <a:solidFill>
                            <a:srgbClr val="000000"/>
                          </a:solidFill>
                          <a:effectLst/>
                          <a:latin typeface="Arial Narrow" panose="020B0606020202030204" pitchFamily="34" charset="0"/>
                          <a:ea typeface="MS Mincho" panose="02020609040205080304" pitchFamily="49" charset="-128"/>
                          <a:cs typeface="Times New Roman" panose="02020603050405020304" pitchFamily="18" charset="0"/>
                        </a:rPr>
                        <a:t>Prior targeted cancer therapy, n (%)</a:t>
                      </a:r>
                      <a:endParaRPr lang="en-US" sz="1000">
                        <a:solidFill>
                          <a:srgbClr val="000000"/>
                        </a:solidFill>
                        <a:effectLst/>
                        <a:latin typeface="Arial Narrow" panose="020B0606020202030204" pitchFamily="34" charset="0"/>
                        <a:ea typeface="MS Mincho" panose="02020609040205080304" pitchFamily="49" charset="-128"/>
                        <a:cs typeface="Times New Roman" panose="02020603050405020304" pitchFamily="18" charset="0"/>
                      </a:endParaRP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marR="0" indent="0" algn="ctr" defTabSz="457200" rtl="0" eaLnBrk="1" latinLnBrk="0" hangingPunct="1">
                        <a:lnSpc>
                          <a:spcPct val="100000"/>
                        </a:lnSpc>
                        <a:spcBef>
                          <a:spcPts val="0"/>
                        </a:spcBef>
                        <a:spcAft>
                          <a:spcPts val="0"/>
                        </a:spcAft>
                      </a:pPr>
                      <a:endParaRPr kumimoji="1" lang="en-NZ" sz="1200" b="0" kern="1200" baseline="0">
                        <a:solidFill>
                          <a:srgbClr val="000000"/>
                        </a:solidFill>
                        <a:effectLst/>
                        <a:latin typeface="+mn-lt"/>
                        <a:ea typeface="+mn-ea"/>
                        <a:cs typeface="+mn-cs"/>
                      </a:endParaRP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lvl="0" indent="0" algn="ctr" defTabSz="457200" rtl="0" eaLnBrk="1" fontAlgn="auto" latinLnBrk="0" hangingPunct="1">
                        <a:lnSpc>
                          <a:spcPct val="100000"/>
                        </a:lnSpc>
                        <a:spcBef>
                          <a:spcPts val="0"/>
                        </a:spcBef>
                        <a:spcAft>
                          <a:spcPts val="0"/>
                        </a:spcAft>
                        <a:buClr>
                          <a:srgbClr val="000000"/>
                        </a:buClr>
                        <a:buSzTx/>
                        <a:buFont typeface="Arial"/>
                        <a:buNone/>
                        <a:tabLst/>
                        <a:defRPr/>
                      </a:pPr>
                      <a:endParaRPr kumimoji="1" lang="en-NZ" sz="1200" b="0" kern="1200">
                        <a:solidFill>
                          <a:srgbClr val="000000"/>
                        </a:solidFill>
                        <a:effectLst/>
                        <a:latin typeface="+mn-lt"/>
                        <a:ea typeface="+mn-ea"/>
                        <a:cs typeface="+mn-cs"/>
                      </a:endParaRP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rgbClr val="E2E9F6"/>
                    </a:solid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algn="ctr">
                        <a:lnSpc>
                          <a:spcPct val="100000"/>
                        </a:lnSpc>
                        <a:spcBef>
                          <a:spcPts val="0"/>
                        </a:spcBef>
                        <a:spcAft>
                          <a:spcPts val="0"/>
                        </a:spcAft>
                      </a:pPr>
                      <a:endParaRPr lang="en-US" sz="1200">
                        <a:solidFill>
                          <a:srgbClr val="000000"/>
                        </a:solidFill>
                        <a:effectLst/>
                        <a:latin typeface="+mn-lt"/>
                        <a:ea typeface="MS Mincho" panose="02020609040205080304" pitchFamily="49" charset="-128"/>
                      </a:endParaRP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rgbClr val="E2E9F6"/>
                    </a:solidFill>
                  </a:tcPr>
                </a:tc>
                <a:extLst>
                  <a:ext uri="{0D108BD9-81ED-4DB2-BD59-A6C34878D82A}">
                    <a16:rowId xmlns:a16="http://schemas.microsoft.com/office/drawing/2014/main" val="499254675"/>
                  </a:ext>
                </a:extLst>
              </a:tr>
              <a:tr h="172073">
                <a:tc>
                  <a:txBody>
                    <a:bodyPr/>
                    <a:lstStyle/>
                    <a:p>
                      <a:pPr marL="469900" marR="0" lvl="0" indent="0" algn="l" defTabSz="1828800" rtl="0" eaLnBrk="1" fontAlgn="auto" latinLnBrk="0" hangingPunct="1">
                        <a:lnSpc>
                          <a:spcPct val="100000"/>
                        </a:lnSpc>
                        <a:spcBef>
                          <a:spcPts val="0"/>
                        </a:spcBef>
                        <a:spcAft>
                          <a:spcPts val="0"/>
                        </a:spcAft>
                        <a:buClrTx/>
                        <a:buSzTx/>
                        <a:buFontTx/>
                        <a:buNone/>
                        <a:tabLst/>
                        <a:defRPr/>
                      </a:pPr>
                      <a:r>
                        <a:rPr lang="en-US" sz="1000">
                          <a:solidFill>
                            <a:srgbClr val="000000"/>
                          </a:solidFill>
                          <a:effectLst/>
                          <a:latin typeface="Arial Narrow" panose="020B0606020202030204" pitchFamily="34" charset="0"/>
                          <a:ea typeface="MS Mincho" panose="02020609040205080304" pitchFamily="49" charset="-128"/>
                          <a:cs typeface="Times New Roman" panose="02020603050405020304" pitchFamily="18" charset="0"/>
                        </a:rPr>
                        <a:t>Targeted therapy</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457200" rtl="0" eaLnBrk="1" latinLnBrk="0" hangingPunct="1">
                        <a:lnSpc>
                          <a:spcPct val="100000"/>
                        </a:lnSpc>
                        <a:spcBef>
                          <a:spcPts val="0"/>
                        </a:spcBef>
                        <a:spcAft>
                          <a:spcPts val="0"/>
                        </a:spcAft>
                      </a:pPr>
                      <a:r>
                        <a:rPr kumimoji="1" lang="en-NZ" sz="1100" b="0" kern="1200" baseline="0">
                          <a:solidFill>
                            <a:srgbClr val="000000"/>
                          </a:solidFill>
                          <a:effectLst/>
                          <a:latin typeface="Arial Narrow" panose="020B0606020202030204" pitchFamily="34" charset="0"/>
                          <a:ea typeface="+mn-ea"/>
                          <a:cs typeface="+mn-cs"/>
                        </a:rPr>
                        <a:t>259 (78)</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lvl="0" indent="0" algn="ctr" defTabSz="457200" rtl="0" eaLnBrk="1" fontAlgn="auto" latinLnBrk="0" hangingPunct="1">
                        <a:lnSpc>
                          <a:spcPct val="100000"/>
                        </a:lnSpc>
                        <a:spcBef>
                          <a:spcPts val="0"/>
                        </a:spcBef>
                        <a:spcAft>
                          <a:spcPts val="0"/>
                        </a:spcAft>
                        <a:buClr>
                          <a:srgbClr val="000000"/>
                        </a:buClr>
                        <a:buSzTx/>
                        <a:buFont typeface="Arial"/>
                        <a:buNone/>
                        <a:tabLst/>
                        <a:defRPr/>
                      </a:pPr>
                      <a:r>
                        <a:rPr kumimoji="1" lang="en-NZ" sz="1100" b="0" kern="1200">
                          <a:solidFill>
                            <a:srgbClr val="000000"/>
                          </a:solidFill>
                          <a:effectLst/>
                          <a:latin typeface="Arial Narrow" panose="020B0606020202030204" pitchFamily="34" charset="0"/>
                          <a:ea typeface="+mn-ea"/>
                          <a:cs typeface="+mn-cs"/>
                        </a:rPr>
                        <a:t>132 (81)</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279 (75)</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140 (76)</a:t>
                      </a:r>
                    </a:p>
                  </a:txBody>
                  <a:tcPr marL="0" marR="0" marT="0" marB="0">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17066365"/>
                  </a:ext>
                </a:extLst>
              </a:tr>
              <a:tr h="187577">
                <a:tc>
                  <a:txBody>
                    <a:bodyPr/>
                    <a:lstStyle/>
                    <a:p>
                      <a:pPr marL="469900" marR="0" lvl="0" indent="0" algn="l" defTabSz="1828800" rtl="0" eaLnBrk="1" fontAlgn="auto" latinLnBrk="0" hangingPunct="1">
                        <a:lnSpc>
                          <a:spcPct val="100000"/>
                        </a:lnSpc>
                        <a:spcBef>
                          <a:spcPts val="0"/>
                        </a:spcBef>
                        <a:spcAft>
                          <a:spcPts val="0"/>
                        </a:spcAft>
                        <a:buClrTx/>
                        <a:buSzTx/>
                        <a:buFontTx/>
                        <a:buNone/>
                        <a:tabLst/>
                        <a:defRPr/>
                      </a:pPr>
                      <a:r>
                        <a:rPr lang="en-US" sz="1000" kern="1200">
                          <a:solidFill>
                            <a:srgbClr val="000000"/>
                          </a:solidFill>
                          <a:effectLst/>
                          <a:latin typeface="Arial Narrow" panose="020B0606020202030204" pitchFamily="34" charset="0"/>
                          <a:ea typeface="MS Mincho" panose="02020609040205080304" pitchFamily="49" charset="-128"/>
                          <a:cs typeface="Times New Roman" panose="02020603050405020304" pitchFamily="18" charset="0"/>
                        </a:rPr>
                        <a:t>CDK4/6 inhibitor</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1" lang="en-NZ" sz="1100" b="1" kern="1200" baseline="0">
                          <a:solidFill>
                            <a:schemeClr val="accent3"/>
                          </a:solidFill>
                          <a:effectLst/>
                          <a:latin typeface="Arial Narrow" panose="020B0606020202030204" pitchFamily="34" charset="0"/>
                          <a:ea typeface="+mn-ea"/>
                          <a:cs typeface="+mn-cs"/>
                        </a:rPr>
                        <a:t>233 (70)</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1" lang="en-NZ" sz="1100" b="1" kern="1200">
                          <a:solidFill>
                            <a:schemeClr val="accent3"/>
                          </a:solidFill>
                          <a:effectLst/>
                          <a:latin typeface="Arial Narrow" panose="020B0606020202030204" pitchFamily="34" charset="0"/>
                          <a:ea typeface="+mn-ea"/>
                          <a:cs typeface="+mn-cs"/>
                        </a:rPr>
                        <a:t>115 (71)</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239 (64)</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100">
                          <a:solidFill>
                            <a:srgbClr val="000000"/>
                          </a:solidFill>
                          <a:effectLst/>
                          <a:latin typeface="Arial Narrow" panose="020B0606020202030204" pitchFamily="34" charset="0"/>
                          <a:ea typeface="MS Mincho" panose="02020609040205080304" pitchFamily="49" charset="-128"/>
                        </a:rPr>
                        <a:t>119 (65)</a:t>
                      </a:r>
                    </a:p>
                  </a:txBody>
                  <a:tcPr marL="0" marR="0" marT="0" marB="0" anchor="ctr">
                    <a:lnL w="6350" cap="flat" cmpd="sng" algn="ctr">
                      <a:solidFill>
                        <a:srgbClr val="243C5C"/>
                      </a:solidFill>
                      <a:prstDash val="solid"/>
                      <a:round/>
                      <a:headEnd type="none" w="med" len="med"/>
                      <a:tailEnd type="none" w="med" len="med"/>
                    </a:lnL>
                    <a:lnR w="6350" cap="flat" cmpd="sng" algn="ctr">
                      <a:solidFill>
                        <a:srgbClr val="243C5C"/>
                      </a:solidFill>
                      <a:prstDash val="solid"/>
                      <a:round/>
                      <a:headEnd type="none" w="med" len="med"/>
                      <a:tailEnd type="none" w="med" len="med"/>
                    </a:lnR>
                    <a:lnT w="6350" cap="flat" cmpd="sng" algn="ctr">
                      <a:solidFill>
                        <a:srgbClr val="243C5C"/>
                      </a:solidFill>
                      <a:prstDash val="solid"/>
                      <a:round/>
                      <a:headEnd type="none" w="med" len="med"/>
                      <a:tailEnd type="none" w="med" len="med"/>
                    </a:lnT>
                    <a:lnB w="6350" cap="flat" cmpd="sng" algn="ctr">
                      <a:solidFill>
                        <a:srgbClr val="243C5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9721346"/>
                  </a:ext>
                </a:extLst>
              </a:tr>
            </a:tbl>
          </a:graphicData>
        </a:graphic>
      </p:graphicFrame>
      <p:sp>
        <p:nvSpPr>
          <p:cNvPr id="6" name="Footer Placeholder 3">
            <a:extLst>
              <a:ext uri="{FF2B5EF4-FFF2-40B4-BE49-F238E27FC236}">
                <a16:creationId xmlns:a16="http://schemas.microsoft.com/office/drawing/2014/main" id="{503BA0ED-D35B-92DA-827B-C33613162504}"/>
              </a:ext>
            </a:extLst>
          </p:cNvPr>
          <p:cNvSpPr txBox="1">
            <a:spLocks/>
          </p:cNvSpPr>
          <p:nvPr/>
        </p:nvSpPr>
        <p:spPr>
          <a:xfrm>
            <a:off x="771497" y="6127697"/>
            <a:ext cx="10552325" cy="365077"/>
          </a:xfrm>
          <a:prstGeom prst="rect">
            <a:avLst/>
          </a:prstGeom>
        </p:spPr>
        <p:txBody>
          <a:bodyPr vert="horz" lIns="0" tIns="22857" rIns="0" bIns="18286" rtlCol="0" anchor="b"/>
          <a:lstStyle>
            <a:defPPr>
              <a:defRPr lang="en-US"/>
            </a:defPPr>
            <a:lvl1pPr marL="0" algn="l" defTabSz="457200" rtl="0" eaLnBrk="1" latinLnBrk="0" hangingPunct="1">
              <a:defRPr sz="700" kern="1200">
                <a:solidFill>
                  <a:schemeClr val="bg1">
                    <a:lumMod val="6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228554"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Arial Narrow" panose="020B0606020202030204" pitchFamily="34" charset="0"/>
              <a:ea typeface="MS Mincho" panose="02020609040205080304" pitchFamily="49" charset="-128"/>
              <a:cs typeface="Arial" panose="020B0604020202020204" pitchFamily="34" charset="0"/>
            </a:endParaRPr>
          </a:p>
        </p:txBody>
      </p:sp>
    </p:spTree>
    <p:extLst>
      <p:ext uri="{BB962C8B-B14F-4D97-AF65-F5344CB8AC3E}">
        <p14:creationId xmlns:p14="http://schemas.microsoft.com/office/powerpoint/2010/main" val="186927985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0FCD25-D025-5649-6EC0-96F11273B66D}"/>
              </a:ext>
            </a:extLst>
          </p:cNvPr>
          <p:cNvSpPr>
            <a:spLocks noGrp="1"/>
          </p:cNvSpPr>
          <p:nvPr>
            <p:ph type="title"/>
          </p:nvPr>
        </p:nvSpPr>
        <p:spPr>
          <a:xfrm>
            <a:off x="838200" y="365126"/>
            <a:ext cx="10515600" cy="788814"/>
          </a:xfrm>
        </p:spPr>
        <p:txBody>
          <a:bodyPr>
            <a:noAutofit/>
          </a:bodyPr>
          <a:lstStyle/>
          <a:p>
            <a:r>
              <a:rPr lang="en-US"/>
              <a:t>DESTINY-Breast04: PFS in HR-Positive and       All Patients</a:t>
            </a:r>
          </a:p>
        </p:txBody>
      </p:sp>
      <p:sp>
        <p:nvSpPr>
          <p:cNvPr id="3" name="Footer Placeholder 2">
            <a:extLst>
              <a:ext uri="{FF2B5EF4-FFF2-40B4-BE49-F238E27FC236}">
                <a16:creationId xmlns:a16="http://schemas.microsoft.com/office/drawing/2014/main" id="{FC006037-9262-7A33-F266-A39F6A89C983}"/>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PFS by blinded independent central review.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HR, hormone receptor; </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mPFS</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median progression-free survival; PFS, progression-free survival; T-</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TPC, treatment of physician’s choice.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Modi S, et al. </a:t>
            </a:r>
            <a:r>
              <a:rPr kumimoji="0" lang="en-US"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Engl J Med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2022;387(1):9-20.</a:t>
            </a:r>
          </a:p>
        </p:txBody>
      </p:sp>
      <p:grpSp>
        <p:nvGrpSpPr>
          <p:cNvPr id="6" name="Group 5">
            <a:extLst>
              <a:ext uri="{FF2B5EF4-FFF2-40B4-BE49-F238E27FC236}">
                <a16:creationId xmlns:a16="http://schemas.microsoft.com/office/drawing/2014/main" id="{862AA7EB-E3FE-6B21-E1A9-3FA898121330}"/>
              </a:ext>
            </a:extLst>
          </p:cNvPr>
          <p:cNvGrpSpPr/>
          <p:nvPr/>
        </p:nvGrpSpPr>
        <p:grpSpPr>
          <a:xfrm>
            <a:off x="6341752" y="1962632"/>
            <a:ext cx="5703440" cy="3503342"/>
            <a:chOff x="544915" y="3203544"/>
            <a:chExt cx="11408365" cy="7007597"/>
          </a:xfrm>
        </p:grpSpPr>
        <p:grpSp>
          <p:nvGrpSpPr>
            <p:cNvPr id="7" name="Graphic 4">
              <a:extLst>
                <a:ext uri="{FF2B5EF4-FFF2-40B4-BE49-F238E27FC236}">
                  <a16:creationId xmlns:a16="http://schemas.microsoft.com/office/drawing/2014/main" id="{DE5579D3-F5C7-8720-A0A4-3423AF817DF0}"/>
                </a:ext>
              </a:extLst>
            </p:cNvPr>
            <p:cNvGrpSpPr/>
            <p:nvPr/>
          </p:nvGrpSpPr>
          <p:grpSpPr>
            <a:xfrm>
              <a:off x="1836951" y="3298835"/>
              <a:ext cx="9485342" cy="5858004"/>
              <a:chOff x="2955009" y="1019266"/>
              <a:chExt cx="6812275" cy="3681117"/>
            </a:xfrm>
            <a:noFill/>
          </p:grpSpPr>
          <p:sp>
            <p:nvSpPr>
              <p:cNvPr id="2210" name="Freeform 61">
                <a:extLst>
                  <a:ext uri="{FF2B5EF4-FFF2-40B4-BE49-F238E27FC236}">
                    <a16:creationId xmlns:a16="http://schemas.microsoft.com/office/drawing/2014/main" id="{A10488BC-EACD-9356-C711-6DF16BD8627A}"/>
                  </a:ext>
                </a:extLst>
              </p:cNvPr>
              <p:cNvSpPr/>
              <p:nvPr/>
            </p:nvSpPr>
            <p:spPr>
              <a:xfrm>
                <a:off x="2977671" y="1049501"/>
                <a:ext cx="6789613" cy="3650882"/>
              </a:xfrm>
              <a:custGeom>
                <a:avLst/>
                <a:gdLst>
                  <a:gd name="connsiteX0" fmla="*/ 0 w 6789613"/>
                  <a:gd name="connsiteY0" fmla="*/ 0 h 3650882"/>
                  <a:gd name="connsiteX1" fmla="*/ 63454 w 6789613"/>
                  <a:gd name="connsiteY1" fmla="*/ 0 h 3650882"/>
                  <a:gd name="connsiteX2" fmla="*/ 63454 w 6789613"/>
                  <a:gd name="connsiteY2" fmla="*/ 10582 h 3650882"/>
                  <a:gd name="connsiteX3" fmla="*/ 95182 w 6789613"/>
                  <a:gd name="connsiteY3" fmla="*/ 10582 h 3650882"/>
                  <a:gd name="connsiteX4" fmla="*/ 95182 w 6789613"/>
                  <a:gd name="connsiteY4" fmla="*/ 19653 h 3650882"/>
                  <a:gd name="connsiteX5" fmla="*/ 102736 w 6789613"/>
                  <a:gd name="connsiteY5" fmla="*/ 19653 h 3650882"/>
                  <a:gd name="connsiteX6" fmla="*/ 102736 w 6789613"/>
                  <a:gd name="connsiteY6" fmla="*/ 30235 h 3650882"/>
                  <a:gd name="connsiteX7" fmla="*/ 134463 w 6789613"/>
                  <a:gd name="connsiteY7" fmla="*/ 30235 h 3650882"/>
                  <a:gd name="connsiteX8" fmla="*/ 134463 w 6789613"/>
                  <a:gd name="connsiteY8" fmla="*/ 39306 h 3650882"/>
                  <a:gd name="connsiteX9" fmla="*/ 149571 w 6789613"/>
                  <a:gd name="connsiteY9" fmla="*/ 39306 h 3650882"/>
                  <a:gd name="connsiteX10" fmla="*/ 149571 w 6789613"/>
                  <a:gd name="connsiteY10" fmla="*/ 49888 h 3650882"/>
                  <a:gd name="connsiteX11" fmla="*/ 259861 w 6789613"/>
                  <a:gd name="connsiteY11" fmla="*/ 49888 h 3650882"/>
                  <a:gd name="connsiteX12" fmla="*/ 259861 w 6789613"/>
                  <a:gd name="connsiteY12" fmla="*/ 58958 h 3650882"/>
                  <a:gd name="connsiteX13" fmla="*/ 284034 w 6789613"/>
                  <a:gd name="connsiteY13" fmla="*/ 58958 h 3650882"/>
                  <a:gd name="connsiteX14" fmla="*/ 284034 w 6789613"/>
                  <a:gd name="connsiteY14" fmla="*/ 89193 h 3650882"/>
                  <a:gd name="connsiteX15" fmla="*/ 291588 w 6789613"/>
                  <a:gd name="connsiteY15" fmla="*/ 89193 h 3650882"/>
                  <a:gd name="connsiteX16" fmla="*/ 291588 w 6789613"/>
                  <a:gd name="connsiteY16" fmla="*/ 99776 h 3650882"/>
                  <a:gd name="connsiteX17" fmla="*/ 299142 w 6789613"/>
                  <a:gd name="connsiteY17" fmla="*/ 99776 h 3650882"/>
                  <a:gd name="connsiteX18" fmla="*/ 299142 w 6789613"/>
                  <a:gd name="connsiteY18" fmla="*/ 108846 h 3650882"/>
                  <a:gd name="connsiteX19" fmla="*/ 315761 w 6789613"/>
                  <a:gd name="connsiteY19" fmla="*/ 108846 h 3650882"/>
                  <a:gd name="connsiteX20" fmla="*/ 315761 w 6789613"/>
                  <a:gd name="connsiteY20" fmla="*/ 119428 h 3650882"/>
                  <a:gd name="connsiteX21" fmla="*/ 323315 w 6789613"/>
                  <a:gd name="connsiteY21" fmla="*/ 119428 h 3650882"/>
                  <a:gd name="connsiteX22" fmla="*/ 323315 w 6789613"/>
                  <a:gd name="connsiteY22" fmla="*/ 148152 h 3650882"/>
                  <a:gd name="connsiteX23" fmla="*/ 330869 w 6789613"/>
                  <a:gd name="connsiteY23" fmla="*/ 148152 h 3650882"/>
                  <a:gd name="connsiteX24" fmla="*/ 330869 w 6789613"/>
                  <a:gd name="connsiteY24" fmla="*/ 169316 h 3650882"/>
                  <a:gd name="connsiteX25" fmla="*/ 338423 w 6789613"/>
                  <a:gd name="connsiteY25" fmla="*/ 169316 h 3650882"/>
                  <a:gd name="connsiteX26" fmla="*/ 338423 w 6789613"/>
                  <a:gd name="connsiteY26" fmla="*/ 238857 h 3650882"/>
                  <a:gd name="connsiteX27" fmla="*/ 345977 w 6789613"/>
                  <a:gd name="connsiteY27" fmla="*/ 238857 h 3650882"/>
                  <a:gd name="connsiteX28" fmla="*/ 345977 w 6789613"/>
                  <a:gd name="connsiteY28" fmla="*/ 269092 h 3650882"/>
                  <a:gd name="connsiteX29" fmla="*/ 355042 w 6789613"/>
                  <a:gd name="connsiteY29" fmla="*/ 269092 h 3650882"/>
                  <a:gd name="connsiteX30" fmla="*/ 355042 w 6789613"/>
                  <a:gd name="connsiteY30" fmla="*/ 279674 h 3650882"/>
                  <a:gd name="connsiteX31" fmla="*/ 370150 w 6789613"/>
                  <a:gd name="connsiteY31" fmla="*/ 279674 h 3650882"/>
                  <a:gd name="connsiteX32" fmla="*/ 370150 w 6789613"/>
                  <a:gd name="connsiteY32" fmla="*/ 299327 h 3650882"/>
                  <a:gd name="connsiteX33" fmla="*/ 377704 w 6789613"/>
                  <a:gd name="connsiteY33" fmla="*/ 299327 h 3650882"/>
                  <a:gd name="connsiteX34" fmla="*/ 377704 w 6789613"/>
                  <a:gd name="connsiteY34" fmla="*/ 329562 h 3650882"/>
                  <a:gd name="connsiteX35" fmla="*/ 385258 w 6789613"/>
                  <a:gd name="connsiteY35" fmla="*/ 329562 h 3650882"/>
                  <a:gd name="connsiteX36" fmla="*/ 385258 w 6789613"/>
                  <a:gd name="connsiteY36" fmla="*/ 338633 h 3650882"/>
                  <a:gd name="connsiteX37" fmla="*/ 409432 w 6789613"/>
                  <a:gd name="connsiteY37" fmla="*/ 338633 h 3650882"/>
                  <a:gd name="connsiteX38" fmla="*/ 409432 w 6789613"/>
                  <a:gd name="connsiteY38" fmla="*/ 349215 h 3650882"/>
                  <a:gd name="connsiteX39" fmla="*/ 433605 w 6789613"/>
                  <a:gd name="connsiteY39" fmla="*/ 349215 h 3650882"/>
                  <a:gd name="connsiteX40" fmla="*/ 433605 w 6789613"/>
                  <a:gd name="connsiteY40" fmla="*/ 359797 h 3650882"/>
                  <a:gd name="connsiteX41" fmla="*/ 441159 w 6789613"/>
                  <a:gd name="connsiteY41" fmla="*/ 359797 h 3650882"/>
                  <a:gd name="connsiteX42" fmla="*/ 441159 w 6789613"/>
                  <a:gd name="connsiteY42" fmla="*/ 368868 h 3650882"/>
                  <a:gd name="connsiteX43" fmla="*/ 465332 w 6789613"/>
                  <a:gd name="connsiteY43" fmla="*/ 368868 h 3650882"/>
                  <a:gd name="connsiteX44" fmla="*/ 465332 w 6789613"/>
                  <a:gd name="connsiteY44" fmla="*/ 379450 h 3650882"/>
                  <a:gd name="connsiteX45" fmla="*/ 527275 w 6789613"/>
                  <a:gd name="connsiteY45" fmla="*/ 379450 h 3650882"/>
                  <a:gd name="connsiteX46" fmla="*/ 527275 w 6789613"/>
                  <a:gd name="connsiteY46" fmla="*/ 390032 h 3650882"/>
                  <a:gd name="connsiteX47" fmla="*/ 543894 w 6789613"/>
                  <a:gd name="connsiteY47" fmla="*/ 390032 h 3650882"/>
                  <a:gd name="connsiteX48" fmla="*/ 543894 w 6789613"/>
                  <a:gd name="connsiteY48" fmla="*/ 399103 h 3650882"/>
                  <a:gd name="connsiteX49" fmla="*/ 551448 w 6789613"/>
                  <a:gd name="connsiteY49" fmla="*/ 399103 h 3650882"/>
                  <a:gd name="connsiteX50" fmla="*/ 551448 w 6789613"/>
                  <a:gd name="connsiteY50" fmla="*/ 409685 h 3650882"/>
                  <a:gd name="connsiteX51" fmla="*/ 566557 w 6789613"/>
                  <a:gd name="connsiteY51" fmla="*/ 409685 h 3650882"/>
                  <a:gd name="connsiteX52" fmla="*/ 566557 w 6789613"/>
                  <a:gd name="connsiteY52" fmla="*/ 420267 h 3650882"/>
                  <a:gd name="connsiteX53" fmla="*/ 622457 w 6789613"/>
                  <a:gd name="connsiteY53" fmla="*/ 420267 h 3650882"/>
                  <a:gd name="connsiteX54" fmla="*/ 622457 w 6789613"/>
                  <a:gd name="connsiteY54" fmla="*/ 429338 h 3650882"/>
                  <a:gd name="connsiteX55" fmla="*/ 630011 w 6789613"/>
                  <a:gd name="connsiteY55" fmla="*/ 429338 h 3650882"/>
                  <a:gd name="connsiteX56" fmla="*/ 630011 w 6789613"/>
                  <a:gd name="connsiteY56" fmla="*/ 439920 h 3650882"/>
                  <a:gd name="connsiteX57" fmla="*/ 637565 w 6789613"/>
                  <a:gd name="connsiteY57" fmla="*/ 439920 h 3650882"/>
                  <a:gd name="connsiteX58" fmla="*/ 637565 w 6789613"/>
                  <a:gd name="connsiteY58" fmla="*/ 459573 h 3650882"/>
                  <a:gd name="connsiteX59" fmla="*/ 645119 w 6789613"/>
                  <a:gd name="connsiteY59" fmla="*/ 459573 h 3650882"/>
                  <a:gd name="connsiteX60" fmla="*/ 645119 w 6789613"/>
                  <a:gd name="connsiteY60" fmla="*/ 470155 h 3650882"/>
                  <a:gd name="connsiteX61" fmla="*/ 654184 w 6789613"/>
                  <a:gd name="connsiteY61" fmla="*/ 470155 h 3650882"/>
                  <a:gd name="connsiteX62" fmla="*/ 654184 w 6789613"/>
                  <a:gd name="connsiteY62" fmla="*/ 489808 h 3650882"/>
                  <a:gd name="connsiteX63" fmla="*/ 661738 w 6789613"/>
                  <a:gd name="connsiteY63" fmla="*/ 489808 h 3650882"/>
                  <a:gd name="connsiteX64" fmla="*/ 661738 w 6789613"/>
                  <a:gd name="connsiteY64" fmla="*/ 510972 h 3650882"/>
                  <a:gd name="connsiteX65" fmla="*/ 669292 w 6789613"/>
                  <a:gd name="connsiteY65" fmla="*/ 510972 h 3650882"/>
                  <a:gd name="connsiteX66" fmla="*/ 669292 w 6789613"/>
                  <a:gd name="connsiteY66" fmla="*/ 571442 h 3650882"/>
                  <a:gd name="connsiteX67" fmla="*/ 676846 w 6789613"/>
                  <a:gd name="connsiteY67" fmla="*/ 571442 h 3650882"/>
                  <a:gd name="connsiteX68" fmla="*/ 676846 w 6789613"/>
                  <a:gd name="connsiteY68" fmla="*/ 610748 h 3650882"/>
                  <a:gd name="connsiteX69" fmla="*/ 685911 w 6789613"/>
                  <a:gd name="connsiteY69" fmla="*/ 610748 h 3650882"/>
                  <a:gd name="connsiteX70" fmla="*/ 685911 w 6789613"/>
                  <a:gd name="connsiteY70" fmla="*/ 621330 h 3650882"/>
                  <a:gd name="connsiteX71" fmla="*/ 693465 w 6789613"/>
                  <a:gd name="connsiteY71" fmla="*/ 621330 h 3650882"/>
                  <a:gd name="connsiteX72" fmla="*/ 693465 w 6789613"/>
                  <a:gd name="connsiteY72" fmla="*/ 651565 h 3650882"/>
                  <a:gd name="connsiteX73" fmla="*/ 716128 w 6789613"/>
                  <a:gd name="connsiteY73" fmla="*/ 651565 h 3650882"/>
                  <a:gd name="connsiteX74" fmla="*/ 716128 w 6789613"/>
                  <a:gd name="connsiteY74" fmla="*/ 662148 h 3650882"/>
                  <a:gd name="connsiteX75" fmla="*/ 725192 w 6789613"/>
                  <a:gd name="connsiteY75" fmla="*/ 662148 h 3650882"/>
                  <a:gd name="connsiteX76" fmla="*/ 725192 w 6789613"/>
                  <a:gd name="connsiteY76" fmla="*/ 672730 h 3650882"/>
                  <a:gd name="connsiteX77" fmla="*/ 740301 w 6789613"/>
                  <a:gd name="connsiteY77" fmla="*/ 672730 h 3650882"/>
                  <a:gd name="connsiteX78" fmla="*/ 740301 w 6789613"/>
                  <a:gd name="connsiteY78" fmla="*/ 681800 h 3650882"/>
                  <a:gd name="connsiteX79" fmla="*/ 755409 w 6789613"/>
                  <a:gd name="connsiteY79" fmla="*/ 681800 h 3650882"/>
                  <a:gd name="connsiteX80" fmla="*/ 755409 w 6789613"/>
                  <a:gd name="connsiteY80" fmla="*/ 692383 h 3650882"/>
                  <a:gd name="connsiteX81" fmla="*/ 968434 w 6789613"/>
                  <a:gd name="connsiteY81" fmla="*/ 692383 h 3650882"/>
                  <a:gd name="connsiteX82" fmla="*/ 968434 w 6789613"/>
                  <a:gd name="connsiteY82" fmla="*/ 702965 h 3650882"/>
                  <a:gd name="connsiteX83" fmla="*/ 975988 w 6789613"/>
                  <a:gd name="connsiteY83" fmla="*/ 702965 h 3650882"/>
                  <a:gd name="connsiteX84" fmla="*/ 975988 w 6789613"/>
                  <a:gd name="connsiteY84" fmla="*/ 712035 h 3650882"/>
                  <a:gd name="connsiteX85" fmla="*/ 992607 w 6789613"/>
                  <a:gd name="connsiteY85" fmla="*/ 712035 h 3650882"/>
                  <a:gd name="connsiteX86" fmla="*/ 992607 w 6789613"/>
                  <a:gd name="connsiteY86" fmla="*/ 722618 h 3650882"/>
                  <a:gd name="connsiteX87" fmla="*/ 1000161 w 6789613"/>
                  <a:gd name="connsiteY87" fmla="*/ 722618 h 3650882"/>
                  <a:gd name="connsiteX88" fmla="*/ 1000161 w 6789613"/>
                  <a:gd name="connsiteY88" fmla="*/ 752853 h 3650882"/>
                  <a:gd name="connsiteX89" fmla="*/ 1007715 w 6789613"/>
                  <a:gd name="connsiteY89" fmla="*/ 752853 h 3650882"/>
                  <a:gd name="connsiteX90" fmla="*/ 1007715 w 6789613"/>
                  <a:gd name="connsiteY90" fmla="*/ 814835 h 3650882"/>
                  <a:gd name="connsiteX91" fmla="*/ 1024334 w 6789613"/>
                  <a:gd name="connsiteY91" fmla="*/ 814835 h 3650882"/>
                  <a:gd name="connsiteX92" fmla="*/ 1024334 w 6789613"/>
                  <a:gd name="connsiteY92" fmla="*/ 825417 h 3650882"/>
                  <a:gd name="connsiteX93" fmla="*/ 1039442 w 6789613"/>
                  <a:gd name="connsiteY93" fmla="*/ 825417 h 3650882"/>
                  <a:gd name="connsiteX94" fmla="*/ 1039442 w 6789613"/>
                  <a:gd name="connsiteY94" fmla="*/ 835999 h 3650882"/>
                  <a:gd name="connsiteX95" fmla="*/ 1078724 w 6789613"/>
                  <a:gd name="connsiteY95" fmla="*/ 835999 h 3650882"/>
                  <a:gd name="connsiteX96" fmla="*/ 1078724 w 6789613"/>
                  <a:gd name="connsiteY96" fmla="*/ 845070 h 3650882"/>
                  <a:gd name="connsiteX97" fmla="*/ 1110451 w 6789613"/>
                  <a:gd name="connsiteY97" fmla="*/ 845070 h 3650882"/>
                  <a:gd name="connsiteX98" fmla="*/ 1110451 w 6789613"/>
                  <a:gd name="connsiteY98" fmla="*/ 855652 h 3650882"/>
                  <a:gd name="connsiteX99" fmla="*/ 1228295 w 6789613"/>
                  <a:gd name="connsiteY99" fmla="*/ 855652 h 3650882"/>
                  <a:gd name="connsiteX100" fmla="*/ 1228295 w 6789613"/>
                  <a:gd name="connsiteY100" fmla="*/ 866234 h 3650882"/>
                  <a:gd name="connsiteX101" fmla="*/ 1267576 w 6789613"/>
                  <a:gd name="connsiteY101" fmla="*/ 866234 h 3650882"/>
                  <a:gd name="connsiteX102" fmla="*/ 1267576 w 6789613"/>
                  <a:gd name="connsiteY102" fmla="*/ 887399 h 3650882"/>
                  <a:gd name="connsiteX103" fmla="*/ 1284195 w 6789613"/>
                  <a:gd name="connsiteY103" fmla="*/ 887399 h 3650882"/>
                  <a:gd name="connsiteX104" fmla="*/ 1284195 w 6789613"/>
                  <a:gd name="connsiteY104" fmla="*/ 907051 h 3650882"/>
                  <a:gd name="connsiteX105" fmla="*/ 1291749 w 6789613"/>
                  <a:gd name="connsiteY105" fmla="*/ 907051 h 3650882"/>
                  <a:gd name="connsiteX106" fmla="*/ 1291749 w 6789613"/>
                  <a:gd name="connsiteY106" fmla="*/ 949381 h 3650882"/>
                  <a:gd name="connsiteX107" fmla="*/ 1315922 w 6789613"/>
                  <a:gd name="connsiteY107" fmla="*/ 949381 h 3650882"/>
                  <a:gd name="connsiteX108" fmla="*/ 1315922 w 6789613"/>
                  <a:gd name="connsiteY108" fmla="*/ 959963 h 3650882"/>
                  <a:gd name="connsiteX109" fmla="*/ 1323476 w 6789613"/>
                  <a:gd name="connsiteY109" fmla="*/ 959963 h 3650882"/>
                  <a:gd name="connsiteX110" fmla="*/ 1323476 w 6789613"/>
                  <a:gd name="connsiteY110" fmla="*/ 969033 h 3650882"/>
                  <a:gd name="connsiteX111" fmla="*/ 1331030 w 6789613"/>
                  <a:gd name="connsiteY111" fmla="*/ 969033 h 3650882"/>
                  <a:gd name="connsiteX112" fmla="*/ 1331030 w 6789613"/>
                  <a:gd name="connsiteY112" fmla="*/ 1021945 h 3650882"/>
                  <a:gd name="connsiteX113" fmla="*/ 1338584 w 6789613"/>
                  <a:gd name="connsiteY113" fmla="*/ 1021945 h 3650882"/>
                  <a:gd name="connsiteX114" fmla="*/ 1338584 w 6789613"/>
                  <a:gd name="connsiteY114" fmla="*/ 1062762 h 3650882"/>
                  <a:gd name="connsiteX115" fmla="*/ 1346138 w 6789613"/>
                  <a:gd name="connsiteY115" fmla="*/ 1062762 h 3650882"/>
                  <a:gd name="connsiteX116" fmla="*/ 1346138 w 6789613"/>
                  <a:gd name="connsiteY116" fmla="*/ 1083927 h 3650882"/>
                  <a:gd name="connsiteX117" fmla="*/ 1355203 w 6789613"/>
                  <a:gd name="connsiteY117" fmla="*/ 1083927 h 3650882"/>
                  <a:gd name="connsiteX118" fmla="*/ 1355203 w 6789613"/>
                  <a:gd name="connsiteY118" fmla="*/ 1094509 h 3650882"/>
                  <a:gd name="connsiteX119" fmla="*/ 1362757 w 6789613"/>
                  <a:gd name="connsiteY119" fmla="*/ 1094509 h 3650882"/>
                  <a:gd name="connsiteX120" fmla="*/ 1362757 w 6789613"/>
                  <a:gd name="connsiteY120" fmla="*/ 1114162 h 3650882"/>
                  <a:gd name="connsiteX121" fmla="*/ 1370312 w 6789613"/>
                  <a:gd name="connsiteY121" fmla="*/ 1114162 h 3650882"/>
                  <a:gd name="connsiteX122" fmla="*/ 1370312 w 6789613"/>
                  <a:gd name="connsiteY122" fmla="*/ 1135326 h 3650882"/>
                  <a:gd name="connsiteX123" fmla="*/ 1377866 w 6789613"/>
                  <a:gd name="connsiteY123" fmla="*/ 1135326 h 3650882"/>
                  <a:gd name="connsiteX124" fmla="*/ 1377866 w 6789613"/>
                  <a:gd name="connsiteY124" fmla="*/ 1145908 h 3650882"/>
                  <a:gd name="connsiteX125" fmla="*/ 1386930 w 6789613"/>
                  <a:gd name="connsiteY125" fmla="*/ 1145908 h 3650882"/>
                  <a:gd name="connsiteX126" fmla="*/ 1386930 w 6789613"/>
                  <a:gd name="connsiteY126" fmla="*/ 1156491 h 3650882"/>
                  <a:gd name="connsiteX127" fmla="*/ 1433766 w 6789613"/>
                  <a:gd name="connsiteY127" fmla="*/ 1156491 h 3650882"/>
                  <a:gd name="connsiteX128" fmla="*/ 1433766 w 6789613"/>
                  <a:gd name="connsiteY128" fmla="*/ 1167073 h 3650882"/>
                  <a:gd name="connsiteX129" fmla="*/ 1441320 w 6789613"/>
                  <a:gd name="connsiteY129" fmla="*/ 1167073 h 3650882"/>
                  <a:gd name="connsiteX130" fmla="*/ 1441320 w 6789613"/>
                  <a:gd name="connsiteY130" fmla="*/ 1177655 h 3650882"/>
                  <a:gd name="connsiteX131" fmla="*/ 1465493 w 6789613"/>
                  <a:gd name="connsiteY131" fmla="*/ 1177655 h 3650882"/>
                  <a:gd name="connsiteX132" fmla="*/ 1465493 w 6789613"/>
                  <a:gd name="connsiteY132" fmla="*/ 1186726 h 3650882"/>
                  <a:gd name="connsiteX133" fmla="*/ 1512328 w 6789613"/>
                  <a:gd name="connsiteY133" fmla="*/ 1186726 h 3650882"/>
                  <a:gd name="connsiteX134" fmla="*/ 1512328 w 6789613"/>
                  <a:gd name="connsiteY134" fmla="*/ 1197308 h 3650882"/>
                  <a:gd name="connsiteX135" fmla="*/ 1544056 w 6789613"/>
                  <a:gd name="connsiteY135" fmla="*/ 1197308 h 3650882"/>
                  <a:gd name="connsiteX136" fmla="*/ 1544056 w 6789613"/>
                  <a:gd name="connsiteY136" fmla="*/ 1207890 h 3650882"/>
                  <a:gd name="connsiteX137" fmla="*/ 1575783 w 6789613"/>
                  <a:gd name="connsiteY137" fmla="*/ 1207890 h 3650882"/>
                  <a:gd name="connsiteX138" fmla="*/ 1575783 w 6789613"/>
                  <a:gd name="connsiteY138" fmla="*/ 1218472 h 3650882"/>
                  <a:gd name="connsiteX139" fmla="*/ 1583337 w 6789613"/>
                  <a:gd name="connsiteY139" fmla="*/ 1218472 h 3650882"/>
                  <a:gd name="connsiteX140" fmla="*/ 1583337 w 6789613"/>
                  <a:gd name="connsiteY140" fmla="*/ 1229055 h 3650882"/>
                  <a:gd name="connsiteX141" fmla="*/ 1590891 w 6789613"/>
                  <a:gd name="connsiteY141" fmla="*/ 1229055 h 3650882"/>
                  <a:gd name="connsiteX142" fmla="*/ 1590891 w 6789613"/>
                  <a:gd name="connsiteY142" fmla="*/ 1239637 h 3650882"/>
                  <a:gd name="connsiteX143" fmla="*/ 1615064 w 6789613"/>
                  <a:gd name="connsiteY143" fmla="*/ 1239637 h 3650882"/>
                  <a:gd name="connsiteX144" fmla="*/ 1615064 w 6789613"/>
                  <a:gd name="connsiteY144" fmla="*/ 1250219 h 3650882"/>
                  <a:gd name="connsiteX145" fmla="*/ 1630172 w 6789613"/>
                  <a:gd name="connsiteY145" fmla="*/ 1250219 h 3650882"/>
                  <a:gd name="connsiteX146" fmla="*/ 1630172 w 6789613"/>
                  <a:gd name="connsiteY146" fmla="*/ 1260802 h 3650882"/>
                  <a:gd name="connsiteX147" fmla="*/ 1637726 w 6789613"/>
                  <a:gd name="connsiteY147" fmla="*/ 1260802 h 3650882"/>
                  <a:gd name="connsiteX148" fmla="*/ 1637726 w 6789613"/>
                  <a:gd name="connsiteY148" fmla="*/ 1271384 h 3650882"/>
                  <a:gd name="connsiteX149" fmla="*/ 1646791 w 6789613"/>
                  <a:gd name="connsiteY149" fmla="*/ 1271384 h 3650882"/>
                  <a:gd name="connsiteX150" fmla="*/ 1646791 w 6789613"/>
                  <a:gd name="connsiteY150" fmla="*/ 1281966 h 3650882"/>
                  <a:gd name="connsiteX151" fmla="*/ 1654345 w 6789613"/>
                  <a:gd name="connsiteY151" fmla="*/ 1281966 h 3650882"/>
                  <a:gd name="connsiteX152" fmla="*/ 1654345 w 6789613"/>
                  <a:gd name="connsiteY152" fmla="*/ 1292548 h 3650882"/>
                  <a:gd name="connsiteX153" fmla="*/ 1661899 w 6789613"/>
                  <a:gd name="connsiteY153" fmla="*/ 1292548 h 3650882"/>
                  <a:gd name="connsiteX154" fmla="*/ 1661899 w 6789613"/>
                  <a:gd name="connsiteY154" fmla="*/ 1313713 h 3650882"/>
                  <a:gd name="connsiteX155" fmla="*/ 1669453 w 6789613"/>
                  <a:gd name="connsiteY155" fmla="*/ 1313713 h 3650882"/>
                  <a:gd name="connsiteX156" fmla="*/ 1669453 w 6789613"/>
                  <a:gd name="connsiteY156" fmla="*/ 1345460 h 3650882"/>
                  <a:gd name="connsiteX157" fmla="*/ 1686072 w 6789613"/>
                  <a:gd name="connsiteY157" fmla="*/ 1345460 h 3650882"/>
                  <a:gd name="connsiteX158" fmla="*/ 1686072 w 6789613"/>
                  <a:gd name="connsiteY158" fmla="*/ 1366624 h 3650882"/>
                  <a:gd name="connsiteX159" fmla="*/ 1701180 w 6789613"/>
                  <a:gd name="connsiteY159" fmla="*/ 1366624 h 3650882"/>
                  <a:gd name="connsiteX160" fmla="*/ 1701180 w 6789613"/>
                  <a:gd name="connsiteY160" fmla="*/ 1377206 h 3650882"/>
                  <a:gd name="connsiteX161" fmla="*/ 1708735 w 6789613"/>
                  <a:gd name="connsiteY161" fmla="*/ 1377206 h 3650882"/>
                  <a:gd name="connsiteX162" fmla="*/ 1708735 w 6789613"/>
                  <a:gd name="connsiteY162" fmla="*/ 1398371 h 3650882"/>
                  <a:gd name="connsiteX163" fmla="*/ 1717800 w 6789613"/>
                  <a:gd name="connsiteY163" fmla="*/ 1398371 h 3650882"/>
                  <a:gd name="connsiteX164" fmla="*/ 1717800 w 6789613"/>
                  <a:gd name="connsiteY164" fmla="*/ 1408953 h 3650882"/>
                  <a:gd name="connsiteX165" fmla="*/ 1725354 w 6789613"/>
                  <a:gd name="connsiteY165" fmla="*/ 1408953 h 3650882"/>
                  <a:gd name="connsiteX166" fmla="*/ 1725354 w 6789613"/>
                  <a:gd name="connsiteY166" fmla="*/ 1419536 h 3650882"/>
                  <a:gd name="connsiteX167" fmla="*/ 1757081 w 6789613"/>
                  <a:gd name="connsiteY167" fmla="*/ 1419536 h 3650882"/>
                  <a:gd name="connsiteX168" fmla="*/ 1757081 w 6789613"/>
                  <a:gd name="connsiteY168" fmla="*/ 1430118 h 3650882"/>
                  <a:gd name="connsiteX169" fmla="*/ 1787297 w 6789613"/>
                  <a:gd name="connsiteY169" fmla="*/ 1430118 h 3650882"/>
                  <a:gd name="connsiteX170" fmla="*/ 1787297 w 6789613"/>
                  <a:gd name="connsiteY170" fmla="*/ 1442212 h 3650882"/>
                  <a:gd name="connsiteX171" fmla="*/ 1803916 w 6789613"/>
                  <a:gd name="connsiteY171" fmla="*/ 1442212 h 3650882"/>
                  <a:gd name="connsiteX172" fmla="*/ 1803916 w 6789613"/>
                  <a:gd name="connsiteY172" fmla="*/ 1463376 h 3650882"/>
                  <a:gd name="connsiteX173" fmla="*/ 1835643 w 6789613"/>
                  <a:gd name="connsiteY173" fmla="*/ 1463376 h 3650882"/>
                  <a:gd name="connsiteX174" fmla="*/ 1835643 w 6789613"/>
                  <a:gd name="connsiteY174" fmla="*/ 1473959 h 3650882"/>
                  <a:gd name="connsiteX175" fmla="*/ 1914206 w 6789613"/>
                  <a:gd name="connsiteY175" fmla="*/ 1473959 h 3650882"/>
                  <a:gd name="connsiteX176" fmla="*/ 1914206 w 6789613"/>
                  <a:gd name="connsiteY176" fmla="*/ 1484541 h 3650882"/>
                  <a:gd name="connsiteX177" fmla="*/ 1929314 w 6789613"/>
                  <a:gd name="connsiteY177" fmla="*/ 1484541 h 3650882"/>
                  <a:gd name="connsiteX178" fmla="*/ 1929314 w 6789613"/>
                  <a:gd name="connsiteY178" fmla="*/ 1495123 h 3650882"/>
                  <a:gd name="connsiteX179" fmla="*/ 1945933 w 6789613"/>
                  <a:gd name="connsiteY179" fmla="*/ 1495123 h 3650882"/>
                  <a:gd name="connsiteX180" fmla="*/ 1945933 w 6789613"/>
                  <a:gd name="connsiteY180" fmla="*/ 1505705 h 3650882"/>
                  <a:gd name="connsiteX181" fmla="*/ 1953487 w 6789613"/>
                  <a:gd name="connsiteY181" fmla="*/ 1505705 h 3650882"/>
                  <a:gd name="connsiteX182" fmla="*/ 1953487 w 6789613"/>
                  <a:gd name="connsiteY182" fmla="*/ 1516288 h 3650882"/>
                  <a:gd name="connsiteX183" fmla="*/ 1961041 w 6789613"/>
                  <a:gd name="connsiteY183" fmla="*/ 1516288 h 3650882"/>
                  <a:gd name="connsiteX184" fmla="*/ 1961041 w 6789613"/>
                  <a:gd name="connsiteY184" fmla="*/ 1528382 h 3650882"/>
                  <a:gd name="connsiteX185" fmla="*/ 1992768 w 6789613"/>
                  <a:gd name="connsiteY185" fmla="*/ 1528382 h 3650882"/>
                  <a:gd name="connsiteX186" fmla="*/ 1992768 w 6789613"/>
                  <a:gd name="connsiteY186" fmla="*/ 1549546 h 3650882"/>
                  <a:gd name="connsiteX187" fmla="*/ 2007876 w 6789613"/>
                  <a:gd name="connsiteY187" fmla="*/ 1549546 h 3650882"/>
                  <a:gd name="connsiteX188" fmla="*/ 2007876 w 6789613"/>
                  <a:gd name="connsiteY188" fmla="*/ 1560129 h 3650882"/>
                  <a:gd name="connsiteX189" fmla="*/ 2024496 w 6789613"/>
                  <a:gd name="connsiteY189" fmla="*/ 1560129 h 3650882"/>
                  <a:gd name="connsiteX190" fmla="*/ 2024496 w 6789613"/>
                  <a:gd name="connsiteY190" fmla="*/ 1582805 h 3650882"/>
                  <a:gd name="connsiteX191" fmla="*/ 2032050 w 6789613"/>
                  <a:gd name="connsiteY191" fmla="*/ 1582805 h 3650882"/>
                  <a:gd name="connsiteX192" fmla="*/ 2032050 w 6789613"/>
                  <a:gd name="connsiteY192" fmla="*/ 1603969 h 3650882"/>
                  <a:gd name="connsiteX193" fmla="*/ 2039604 w 6789613"/>
                  <a:gd name="connsiteY193" fmla="*/ 1603969 h 3650882"/>
                  <a:gd name="connsiteX194" fmla="*/ 2039604 w 6789613"/>
                  <a:gd name="connsiteY194" fmla="*/ 1616063 h 3650882"/>
                  <a:gd name="connsiteX195" fmla="*/ 2071331 w 6789613"/>
                  <a:gd name="connsiteY195" fmla="*/ 1616063 h 3650882"/>
                  <a:gd name="connsiteX196" fmla="*/ 2071331 w 6789613"/>
                  <a:gd name="connsiteY196" fmla="*/ 1626646 h 3650882"/>
                  <a:gd name="connsiteX197" fmla="*/ 2157447 w 6789613"/>
                  <a:gd name="connsiteY197" fmla="*/ 1626646 h 3650882"/>
                  <a:gd name="connsiteX198" fmla="*/ 2157447 w 6789613"/>
                  <a:gd name="connsiteY198" fmla="*/ 1637228 h 3650882"/>
                  <a:gd name="connsiteX199" fmla="*/ 2267737 w 6789613"/>
                  <a:gd name="connsiteY199" fmla="*/ 1637228 h 3650882"/>
                  <a:gd name="connsiteX200" fmla="*/ 2267737 w 6789613"/>
                  <a:gd name="connsiteY200" fmla="*/ 1659904 h 3650882"/>
                  <a:gd name="connsiteX201" fmla="*/ 2276802 w 6789613"/>
                  <a:gd name="connsiteY201" fmla="*/ 1659904 h 3650882"/>
                  <a:gd name="connsiteX202" fmla="*/ 2276802 w 6789613"/>
                  <a:gd name="connsiteY202" fmla="*/ 1671998 h 3650882"/>
                  <a:gd name="connsiteX203" fmla="*/ 2284356 w 6789613"/>
                  <a:gd name="connsiteY203" fmla="*/ 1671998 h 3650882"/>
                  <a:gd name="connsiteX204" fmla="*/ 2284356 w 6789613"/>
                  <a:gd name="connsiteY204" fmla="*/ 1693163 h 3650882"/>
                  <a:gd name="connsiteX205" fmla="*/ 2291910 w 6789613"/>
                  <a:gd name="connsiteY205" fmla="*/ 1693163 h 3650882"/>
                  <a:gd name="connsiteX206" fmla="*/ 2291910 w 6789613"/>
                  <a:gd name="connsiteY206" fmla="*/ 1717351 h 3650882"/>
                  <a:gd name="connsiteX207" fmla="*/ 2316083 w 6789613"/>
                  <a:gd name="connsiteY207" fmla="*/ 1717351 h 3650882"/>
                  <a:gd name="connsiteX208" fmla="*/ 2316083 w 6789613"/>
                  <a:gd name="connsiteY208" fmla="*/ 1738515 h 3650882"/>
                  <a:gd name="connsiteX209" fmla="*/ 2323637 w 6789613"/>
                  <a:gd name="connsiteY209" fmla="*/ 1738515 h 3650882"/>
                  <a:gd name="connsiteX210" fmla="*/ 2323637 w 6789613"/>
                  <a:gd name="connsiteY210" fmla="*/ 1750609 h 3650882"/>
                  <a:gd name="connsiteX211" fmla="*/ 2331191 w 6789613"/>
                  <a:gd name="connsiteY211" fmla="*/ 1750609 h 3650882"/>
                  <a:gd name="connsiteX212" fmla="*/ 2331191 w 6789613"/>
                  <a:gd name="connsiteY212" fmla="*/ 1761192 h 3650882"/>
                  <a:gd name="connsiteX213" fmla="*/ 2338745 w 6789613"/>
                  <a:gd name="connsiteY213" fmla="*/ 1761192 h 3650882"/>
                  <a:gd name="connsiteX214" fmla="*/ 2338745 w 6789613"/>
                  <a:gd name="connsiteY214" fmla="*/ 1773286 h 3650882"/>
                  <a:gd name="connsiteX215" fmla="*/ 2347810 w 6789613"/>
                  <a:gd name="connsiteY215" fmla="*/ 1773286 h 3650882"/>
                  <a:gd name="connsiteX216" fmla="*/ 2347810 w 6789613"/>
                  <a:gd name="connsiteY216" fmla="*/ 1795962 h 3650882"/>
                  <a:gd name="connsiteX217" fmla="*/ 2355365 w 6789613"/>
                  <a:gd name="connsiteY217" fmla="*/ 1795962 h 3650882"/>
                  <a:gd name="connsiteX218" fmla="*/ 2355365 w 6789613"/>
                  <a:gd name="connsiteY218" fmla="*/ 1808056 h 3650882"/>
                  <a:gd name="connsiteX219" fmla="*/ 2370473 w 6789613"/>
                  <a:gd name="connsiteY219" fmla="*/ 1808056 h 3650882"/>
                  <a:gd name="connsiteX220" fmla="*/ 2370473 w 6789613"/>
                  <a:gd name="connsiteY220" fmla="*/ 1818638 h 3650882"/>
                  <a:gd name="connsiteX221" fmla="*/ 2378027 w 6789613"/>
                  <a:gd name="connsiteY221" fmla="*/ 1818638 h 3650882"/>
                  <a:gd name="connsiteX222" fmla="*/ 2378027 w 6789613"/>
                  <a:gd name="connsiteY222" fmla="*/ 1830732 h 3650882"/>
                  <a:gd name="connsiteX223" fmla="*/ 2387092 w 6789613"/>
                  <a:gd name="connsiteY223" fmla="*/ 1830732 h 3650882"/>
                  <a:gd name="connsiteX224" fmla="*/ 2387092 w 6789613"/>
                  <a:gd name="connsiteY224" fmla="*/ 1842826 h 3650882"/>
                  <a:gd name="connsiteX225" fmla="*/ 2394646 w 6789613"/>
                  <a:gd name="connsiteY225" fmla="*/ 1842826 h 3650882"/>
                  <a:gd name="connsiteX226" fmla="*/ 2394646 w 6789613"/>
                  <a:gd name="connsiteY226" fmla="*/ 1853408 h 3650882"/>
                  <a:gd name="connsiteX227" fmla="*/ 2402200 w 6789613"/>
                  <a:gd name="connsiteY227" fmla="*/ 1853408 h 3650882"/>
                  <a:gd name="connsiteX228" fmla="*/ 2402200 w 6789613"/>
                  <a:gd name="connsiteY228" fmla="*/ 1865502 h 3650882"/>
                  <a:gd name="connsiteX229" fmla="*/ 2409754 w 6789613"/>
                  <a:gd name="connsiteY229" fmla="*/ 1865502 h 3650882"/>
                  <a:gd name="connsiteX230" fmla="*/ 2409754 w 6789613"/>
                  <a:gd name="connsiteY230" fmla="*/ 1876085 h 3650882"/>
                  <a:gd name="connsiteX231" fmla="*/ 2465654 w 6789613"/>
                  <a:gd name="connsiteY231" fmla="*/ 1876085 h 3650882"/>
                  <a:gd name="connsiteX232" fmla="*/ 2465654 w 6789613"/>
                  <a:gd name="connsiteY232" fmla="*/ 1888179 h 3650882"/>
                  <a:gd name="connsiteX233" fmla="*/ 2473208 w 6789613"/>
                  <a:gd name="connsiteY233" fmla="*/ 1888179 h 3650882"/>
                  <a:gd name="connsiteX234" fmla="*/ 2473208 w 6789613"/>
                  <a:gd name="connsiteY234" fmla="*/ 1900273 h 3650882"/>
                  <a:gd name="connsiteX235" fmla="*/ 2529109 w 6789613"/>
                  <a:gd name="connsiteY235" fmla="*/ 1900273 h 3650882"/>
                  <a:gd name="connsiteX236" fmla="*/ 2529109 w 6789613"/>
                  <a:gd name="connsiteY236" fmla="*/ 1910855 h 3650882"/>
                  <a:gd name="connsiteX237" fmla="*/ 2598606 w 6789613"/>
                  <a:gd name="connsiteY237" fmla="*/ 1910855 h 3650882"/>
                  <a:gd name="connsiteX238" fmla="*/ 2598606 w 6789613"/>
                  <a:gd name="connsiteY238" fmla="*/ 1922949 h 3650882"/>
                  <a:gd name="connsiteX239" fmla="*/ 2607671 w 6789613"/>
                  <a:gd name="connsiteY239" fmla="*/ 1922949 h 3650882"/>
                  <a:gd name="connsiteX240" fmla="*/ 2607671 w 6789613"/>
                  <a:gd name="connsiteY240" fmla="*/ 1947137 h 3650882"/>
                  <a:gd name="connsiteX241" fmla="*/ 2615225 w 6789613"/>
                  <a:gd name="connsiteY241" fmla="*/ 1947137 h 3650882"/>
                  <a:gd name="connsiteX242" fmla="*/ 2615225 w 6789613"/>
                  <a:gd name="connsiteY242" fmla="*/ 1957719 h 3650882"/>
                  <a:gd name="connsiteX243" fmla="*/ 2622779 w 6789613"/>
                  <a:gd name="connsiteY243" fmla="*/ 1957719 h 3650882"/>
                  <a:gd name="connsiteX244" fmla="*/ 2622779 w 6789613"/>
                  <a:gd name="connsiteY244" fmla="*/ 1969813 h 3650882"/>
                  <a:gd name="connsiteX245" fmla="*/ 2630333 w 6789613"/>
                  <a:gd name="connsiteY245" fmla="*/ 1969813 h 3650882"/>
                  <a:gd name="connsiteX246" fmla="*/ 2630333 w 6789613"/>
                  <a:gd name="connsiteY246" fmla="*/ 1981907 h 3650882"/>
                  <a:gd name="connsiteX247" fmla="*/ 2654506 w 6789613"/>
                  <a:gd name="connsiteY247" fmla="*/ 1981907 h 3650882"/>
                  <a:gd name="connsiteX248" fmla="*/ 2654506 w 6789613"/>
                  <a:gd name="connsiteY248" fmla="*/ 1994001 h 3650882"/>
                  <a:gd name="connsiteX249" fmla="*/ 2701342 w 6789613"/>
                  <a:gd name="connsiteY249" fmla="*/ 1994001 h 3650882"/>
                  <a:gd name="connsiteX250" fmla="*/ 2701342 w 6789613"/>
                  <a:gd name="connsiteY250" fmla="*/ 2006096 h 3650882"/>
                  <a:gd name="connsiteX251" fmla="*/ 2708896 w 6789613"/>
                  <a:gd name="connsiteY251" fmla="*/ 2006096 h 3650882"/>
                  <a:gd name="connsiteX252" fmla="*/ 2708896 w 6789613"/>
                  <a:gd name="connsiteY252" fmla="*/ 2018190 h 3650882"/>
                  <a:gd name="connsiteX253" fmla="*/ 2717961 w 6789613"/>
                  <a:gd name="connsiteY253" fmla="*/ 2018190 h 3650882"/>
                  <a:gd name="connsiteX254" fmla="*/ 2717961 w 6789613"/>
                  <a:gd name="connsiteY254" fmla="*/ 2030283 h 3650882"/>
                  <a:gd name="connsiteX255" fmla="*/ 2733069 w 6789613"/>
                  <a:gd name="connsiteY255" fmla="*/ 2030283 h 3650882"/>
                  <a:gd name="connsiteX256" fmla="*/ 2733069 w 6789613"/>
                  <a:gd name="connsiteY256" fmla="*/ 2043889 h 3650882"/>
                  <a:gd name="connsiteX257" fmla="*/ 2757242 w 6789613"/>
                  <a:gd name="connsiteY257" fmla="*/ 2043889 h 3650882"/>
                  <a:gd name="connsiteX258" fmla="*/ 2757242 w 6789613"/>
                  <a:gd name="connsiteY258" fmla="*/ 2055983 h 3650882"/>
                  <a:gd name="connsiteX259" fmla="*/ 2764796 w 6789613"/>
                  <a:gd name="connsiteY259" fmla="*/ 2055983 h 3650882"/>
                  <a:gd name="connsiteX260" fmla="*/ 2764796 w 6789613"/>
                  <a:gd name="connsiteY260" fmla="*/ 2068077 h 3650882"/>
                  <a:gd name="connsiteX261" fmla="*/ 2811631 w 6789613"/>
                  <a:gd name="connsiteY261" fmla="*/ 2068077 h 3650882"/>
                  <a:gd name="connsiteX262" fmla="*/ 2811631 w 6789613"/>
                  <a:gd name="connsiteY262" fmla="*/ 2093777 h 3650882"/>
                  <a:gd name="connsiteX263" fmla="*/ 2875086 w 6789613"/>
                  <a:gd name="connsiteY263" fmla="*/ 2093777 h 3650882"/>
                  <a:gd name="connsiteX264" fmla="*/ 2875086 w 6789613"/>
                  <a:gd name="connsiteY264" fmla="*/ 2119477 h 3650882"/>
                  <a:gd name="connsiteX265" fmla="*/ 2929475 w 6789613"/>
                  <a:gd name="connsiteY265" fmla="*/ 2119477 h 3650882"/>
                  <a:gd name="connsiteX266" fmla="*/ 2929475 w 6789613"/>
                  <a:gd name="connsiteY266" fmla="*/ 2146689 h 3650882"/>
                  <a:gd name="connsiteX267" fmla="*/ 2946094 w 6789613"/>
                  <a:gd name="connsiteY267" fmla="*/ 2146689 h 3650882"/>
                  <a:gd name="connsiteX268" fmla="*/ 2946094 w 6789613"/>
                  <a:gd name="connsiteY268" fmla="*/ 2172388 h 3650882"/>
                  <a:gd name="connsiteX269" fmla="*/ 2953648 w 6789613"/>
                  <a:gd name="connsiteY269" fmla="*/ 2172388 h 3650882"/>
                  <a:gd name="connsiteX270" fmla="*/ 2953648 w 6789613"/>
                  <a:gd name="connsiteY270" fmla="*/ 2185994 h 3650882"/>
                  <a:gd name="connsiteX271" fmla="*/ 2985376 w 6789613"/>
                  <a:gd name="connsiteY271" fmla="*/ 2185994 h 3650882"/>
                  <a:gd name="connsiteX272" fmla="*/ 2985376 w 6789613"/>
                  <a:gd name="connsiteY272" fmla="*/ 2211694 h 3650882"/>
                  <a:gd name="connsiteX273" fmla="*/ 3017102 w 6789613"/>
                  <a:gd name="connsiteY273" fmla="*/ 2211694 h 3650882"/>
                  <a:gd name="connsiteX274" fmla="*/ 3017102 w 6789613"/>
                  <a:gd name="connsiteY274" fmla="*/ 2225300 h 3650882"/>
                  <a:gd name="connsiteX275" fmla="*/ 3110773 w 6789613"/>
                  <a:gd name="connsiteY275" fmla="*/ 2225300 h 3650882"/>
                  <a:gd name="connsiteX276" fmla="*/ 3110773 w 6789613"/>
                  <a:gd name="connsiteY276" fmla="*/ 2238905 h 3650882"/>
                  <a:gd name="connsiteX277" fmla="*/ 3189336 w 6789613"/>
                  <a:gd name="connsiteY277" fmla="*/ 2238905 h 3650882"/>
                  <a:gd name="connsiteX278" fmla="*/ 3189336 w 6789613"/>
                  <a:gd name="connsiteY278" fmla="*/ 2254023 h 3650882"/>
                  <a:gd name="connsiteX279" fmla="*/ 3260344 w 6789613"/>
                  <a:gd name="connsiteY279" fmla="*/ 2254023 h 3650882"/>
                  <a:gd name="connsiteX280" fmla="*/ 3260344 w 6789613"/>
                  <a:gd name="connsiteY280" fmla="*/ 2267629 h 3650882"/>
                  <a:gd name="connsiteX281" fmla="*/ 3299625 w 6789613"/>
                  <a:gd name="connsiteY281" fmla="*/ 2267629 h 3650882"/>
                  <a:gd name="connsiteX282" fmla="*/ 3299625 w 6789613"/>
                  <a:gd name="connsiteY282" fmla="*/ 2296352 h 3650882"/>
                  <a:gd name="connsiteX283" fmla="*/ 3394807 w 6789613"/>
                  <a:gd name="connsiteY283" fmla="*/ 2296352 h 3650882"/>
                  <a:gd name="connsiteX284" fmla="*/ 3394807 w 6789613"/>
                  <a:gd name="connsiteY284" fmla="*/ 2312981 h 3650882"/>
                  <a:gd name="connsiteX285" fmla="*/ 3512651 w 6789613"/>
                  <a:gd name="connsiteY285" fmla="*/ 2312981 h 3650882"/>
                  <a:gd name="connsiteX286" fmla="*/ 3512651 w 6789613"/>
                  <a:gd name="connsiteY286" fmla="*/ 2328099 h 3650882"/>
                  <a:gd name="connsiteX287" fmla="*/ 3622940 w 6789613"/>
                  <a:gd name="connsiteY287" fmla="*/ 2328099 h 3650882"/>
                  <a:gd name="connsiteX288" fmla="*/ 3622940 w 6789613"/>
                  <a:gd name="connsiteY288" fmla="*/ 2361357 h 3650882"/>
                  <a:gd name="connsiteX289" fmla="*/ 3630494 w 6789613"/>
                  <a:gd name="connsiteY289" fmla="*/ 2361357 h 3650882"/>
                  <a:gd name="connsiteX290" fmla="*/ 3630494 w 6789613"/>
                  <a:gd name="connsiteY290" fmla="*/ 2394616 h 3650882"/>
                  <a:gd name="connsiteX291" fmla="*/ 3654668 w 6789613"/>
                  <a:gd name="connsiteY291" fmla="*/ 2394616 h 3650882"/>
                  <a:gd name="connsiteX292" fmla="*/ 3654668 w 6789613"/>
                  <a:gd name="connsiteY292" fmla="*/ 2409733 h 3650882"/>
                  <a:gd name="connsiteX293" fmla="*/ 3875247 w 6789613"/>
                  <a:gd name="connsiteY293" fmla="*/ 2409733 h 3650882"/>
                  <a:gd name="connsiteX294" fmla="*/ 3875247 w 6789613"/>
                  <a:gd name="connsiteY294" fmla="*/ 2427874 h 3650882"/>
                  <a:gd name="connsiteX295" fmla="*/ 3931147 w 6789613"/>
                  <a:gd name="connsiteY295" fmla="*/ 2427874 h 3650882"/>
                  <a:gd name="connsiteX296" fmla="*/ 3931147 w 6789613"/>
                  <a:gd name="connsiteY296" fmla="*/ 2446015 h 3650882"/>
                  <a:gd name="connsiteX297" fmla="*/ 3938701 w 6789613"/>
                  <a:gd name="connsiteY297" fmla="*/ 2446015 h 3650882"/>
                  <a:gd name="connsiteX298" fmla="*/ 3938701 w 6789613"/>
                  <a:gd name="connsiteY298" fmla="*/ 2483809 h 3650882"/>
                  <a:gd name="connsiteX299" fmla="*/ 3977982 w 6789613"/>
                  <a:gd name="connsiteY299" fmla="*/ 2483809 h 3650882"/>
                  <a:gd name="connsiteX300" fmla="*/ 3977982 w 6789613"/>
                  <a:gd name="connsiteY300" fmla="*/ 2501950 h 3650882"/>
                  <a:gd name="connsiteX301" fmla="*/ 3993091 w 6789613"/>
                  <a:gd name="connsiteY301" fmla="*/ 2501950 h 3650882"/>
                  <a:gd name="connsiteX302" fmla="*/ 3993091 w 6789613"/>
                  <a:gd name="connsiteY302" fmla="*/ 2520091 h 3650882"/>
                  <a:gd name="connsiteX303" fmla="*/ 4252951 w 6789613"/>
                  <a:gd name="connsiteY303" fmla="*/ 2520091 h 3650882"/>
                  <a:gd name="connsiteX304" fmla="*/ 4252951 w 6789613"/>
                  <a:gd name="connsiteY304" fmla="*/ 2542768 h 3650882"/>
                  <a:gd name="connsiteX305" fmla="*/ 4284679 w 6789613"/>
                  <a:gd name="connsiteY305" fmla="*/ 2542768 h 3650882"/>
                  <a:gd name="connsiteX306" fmla="*/ 4284679 w 6789613"/>
                  <a:gd name="connsiteY306" fmla="*/ 2566956 h 3650882"/>
                  <a:gd name="connsiteX307" fmla="*/ 4363241 w 6789613"/>
                  <a:gd name="connsiteY307" fmla="*/ 2566956 h 3650882"/>
                  <a:gd name="connsiteX308" fmla="*/ 4363241 w 6789613"/>
                  <a:gd name="connsiteY308" fmla="*/ 2594167 h 3650882"/>
                  <a:gd name="connsiteX309" fmla="*/ 4419141 w 6789613"/>
                  <a:gd name="connsiteY309" fmla="*/ 2594167 h 3650882"/>
                  <a:gd name="connsiteX310" fmla="*/ 4419141 w 6789613"/>
                  <a:gd name="connsiteY310" fmla="*/ 2621379 h 3650882"/>
                  <a:gd name="connsiteX311" fmla="*/ 4512812 w 6789613"/>
                  <a:gd name="connsiteY311" fmla="*/ 2621379 h 3650882"/>
                  <a:gd name="connsiteX312" fmla="*/ 4512812 w 6789613"/>
                  <a:gd name="connsiteY312" fmla="*/ 2650102 h 3650882"/>
                  <a:gd name="connsiteX313" fmla="*/ 4591374 w 6789613"/>
                  <a:gd name="connsiteY313" fmla="*/ 2650102 h 3650882"/>
                  <a:gd name="connsiteX314" fmla="*/ 4591374 w 6789613"/>
                  <a:gd name="connsiteY314" fmla="*/ 2678825 h 3650882"/>
                  <a:gd name="connsiteX315" fmla="*/ 4710729 w 6789613"/>
                  <a:gd name="connsiteY315" fmla="*/ 2678825 h 3650882"/>
                  <a:gd name="connsiteX316" fmla="*/ 4710729 w 6789613"/>
                  <a:gd name="connsiteY316" fmla="*/ 2707549 h 3650882"/>
                  <a:gd name="connsiteX317" fmla="*/ 4811954 w 6789613"/>
                  <a:gd name="connsiteY317" fmla="*/ 2707549 h 3650882"/>
                  <a:gd name="connsiteX318" fmla="*/ 4811954 w 6789613"/>
                  <a:gd name="connsiteY318" fmla="*/ 2737784 h 3650882"/>
                  <a:gd name="connsiteX319" fmla="*/ 5009871 w 6789613"/>
                  <a:gd name="connsiteY319" fmla="*/ 2737784 h 3650882"/>
                  <a:gd name="connsiteX320" fmla="*/ 5009871 w 6789613"/>
                  <a:gd name="connsiteY320" fmla="*/ 2772554 h 3650882"/>
                  <a:gd name="connsiteX321" fmla="*/ 5017425 w 6789613"/>
                  <a:gd name="connsiteY321" fmla="*/ 2772554 h 3650882"/>
                  <a:gd name="connsiteX322" fmla="*/ 5017425 w 6789613"/>
                  <a:gd name="connsiteY322" fmla="*/ 2807324 h 3650882"/>
                  <a:gd name="connsiteX323" fmla="*/ 5591536 w 6789613"/>
                  <a:gd name="connsiteY323" fmla="*/ 2807324 h 3650882"/>
                  <a:gd name="connsiteX324" fmla="*/ 5591536 w 6789613"/>
                  <a:gd name="connsiteY324" fmla="*/ 2864771 h 3650882"/>
                  <a:gd name="connsiteX325" fmla="*/ 5632328 w 6789613"/>
                  <a:gd name="connsiteY325" fmla="*/ 2864771 h 3650882"/>
                  <a:gd name="connsiteX326" fmla="*/ 5632328 w 6789613"/>
                  <a:gd name="connsiteY326" fmla="*/ 2925241 h 3650882"/>
                  <a:gd name="connsiteX327" fmla="*/ 5671609 w 6789613"/>
                  <a:gd name="connsiteY327" fmla="*/ 2925241 h 3650882"/>
                  <a:gd name="connsiteX328" fmla="*/ 5671609 w 6789613"/>
                  <a:gd name="connsiteY328" fmla="*/ 2990246 h 3650882"/>
                  <a:gd name="connsiteX329" fmla="*/ 5875569 w 6789613"/>
                  <a:gd name="connsiteY329" fmla="*/ 2990246 h 3650882"/>
                  <a:gd name="connsiteX330" fmla="*/ 5875569 w 6789613"/>
                  <a:gd name="connsiteY330" fmla="*/ 3085487 h 3650882"/>
                  <a:gd name="connsiteX331" fmla="*/ 6324282 w 6789613"/>
                  <a:gd name="connsiteY331" fmla="*/ 3085487 h 3650882"/>
                  <a:gd name="connsiteX332" fmla="*/ 6324282 w 6789613"/>
                  <a:gd name="connsiteY332" fmla="*/ 3368184 h 3650882"/>
                  <a:gd name="connsiteX333" fmla="*/ 6789614 w 6789613"/>
                  <a:gd name="connsiteY333" fmla="*/ 3368184 h 3650882"/>
                  <a:gd name="connsiteX334" fmla="*/ 6789614 w 6789613"/>
                  <a:gd name="connsiteY334" fmla="*/ 3650882 h 36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6789613" h="3650882">
                    <a:moveTo>
                      <a:pt x="0" y="0"/>
                    </a:moveTo>
                    <a:lnTo>
                      <a:pt x="63454" y="0"/>
                    </a:lnTo>
                    <a:lnTo>
                      <a:pt x="63454" y="10582"/>
                    </a:lnTo>
                    <a:lnTo>
                      <a:pt x="95182" y="10582"/>
                    </a:lnTo>
                    <a:lnTo>
                      <a:pt x="95182" y="19653"/>
                    </a:lnTo>
                    <a:lnTo>
                      <a:pt x="102736" y="19653"/>
                    </a:lnTo>
                    <a:lnTo>
                      <a:pt x="102736" y="30235"/>
                    </a:lnTo>
                    <a:lnTo>
                      <a:pt x="134463" y="30235"/>
                    </a:lnTo>
                    <a:lnTo>
                      <a:pt x="134463" y="39306"/>
                    </a:lnTo>
                    <a:lnTo>
                      <a:pt x="149571" y="39306"/>
                    </a:lnTo>
                    <a:lnTo>
                      <a:pt x="149571" y="49888"/>
                    </a:lnTo>
                    <a:lnTo>
                      <a:pt x="259861" y="49888"/>
                    </a:lnTo>
                    <a:lnTo>
                      <a:pt x="259861" y="58958"/>
                    </a:lnTo>
                    <a:lnTo>
                      <a:pt x="284034" y="58958"/>
                    </a:lnTo>
                    <a:lnTo>
                      <a:pt x="284034" y="89193"/>
                    </a:lnTo>
                    <a:lnTo>
                      <a:pt x="291588" y="89193"/>
                    </a:lnTo>
                    <a:lnTo>
                      <a:pt x="291588" y="99776"/>
                    </a:lnTo>
                    <a:lnTo>
                      <a:pt x="299142" y="99776"/>
                    </a:lnTo>
                    <a:lnTo>
                      <a:pt x="299142" y="108846"/>
                    </a:lnTo>
                    <a:lnTo>
                      <a:pt x="315761" y="108846"/>
                    </a:lnTo>
                    <a:lnTo>
                      <a:pt x="315761" y="119428"/>
                    </a:lnTo>
                    <a:lnTo>
                      <a:pt x="323315" y="119428"/>
                    </a:lnTo>
                    <a:lnTo>
                      <a:pt x="323315" y="148152"/>
                    </a:lnTo>
                    <a:lnTo>
                      <a:pt x="330869" y="148152"/>
                    </a:lnTo>
                    <a:lnTo>
                      <a:pt x="330869" y="169316"/>
                    </a:lnTo>
                    <a:lnTo>
                      <a:pt x="338423" y="169316"/>
                    </a:lnTo>
                    <a:lnTo>
                      <a:pt x="338423" y="238857"/>
                    </a:lnTo>
                    <a:lnTo>
                      <a:pt x="345977" y="238857"/>
                    </a:lnTo>
                    <a:lnTo>
                      <a:pt x="345977" y="269092"/>
                    </a:lnTo>
                    <a:lnTo>
                      <a:pt x="355042" y="269092"/>
                    </a:lnTo>
                    <a:lnTo>
                      <a:pt x="355042" y="279674"/>
                    </a:lnTo>
                    <a:lnTo>
                      <a:pt x="370150" y="279674"/>
                    </a:lnTo>
                    <a:lnTo>
                      <a:pt x="370150" y="299327"/>
                    </a:lnTo>
                    <a:lnTo>
                      <a:pt x="377704" y="299327"/>
                    </a:lnTo>
                    <a:lnTo>
                      <a:pt x="377704" y="329562"/>
                    </a:lnTo>
                    <a:lnTo>
                      <a:pt x="385258" y="329562"/>
                    </a:lnTo>
                    <a:lnTo>
                      <a:pt x="385258" y="338633"/>
                    </a:lnTo>
                    <a:lnTo>
                      <a:pt x="409432" y="338633"/>
                    </a:lnTo>
                    <a:lnTo>
                      <a:pt x="409432" y="349215"/>
                    </a:lnTo>
                    <a:lnTo>
                      <a:pt x="433605" y="349215"/>
                    </a:lnTo>
                    <a:lnTo>
                      <a:pt x="433605" y="359797"/>
                    </a:lnTo>
                    <a:lnTo>
                      <a:pt x="441159" y="359797"/>
                    </a:lnTo>
                    <a:lnTo>
                      <a:pt x="441159" y="368868"/>
                    </a:lnTo>
                    <a:lnTo>
                      <a:pt x="465332" y="368868"/>
                    </a:lnTo>
                    <a:lnTo>
                      <a:pt x="465332" y="379450"/>
                    </a:lnTo>
                    <a:lnTo>
                      <a:pt x="527275" y="379450"/>
                    </a:lnTo>
                    <a:lnTo>
                      <a:pt x="527275" y="390032"/>
                    </a:lnTo>
                    <a:lnTo>
                      <a:pt x="543894" y="390032"/>
                    </a:lnTo>
                    <a:lnTo>
                      <a:pt x="543894" y="399103"/>
                    </a:lnTo>
                    <a:lnTo>
                      <a:pt x="551448" y="399103"/>
                    </a:lnTo>
                    <a:lnTo>
                      <a:pt x="551448" y="409685"/>
                    </a:lnTo>
                    <a:lnTo>
                      <a:pt x="566557" y="409685"/>
                    </a:lnTo>
                    <a:lnTo>
                      <a:pt x="566557" y="420267"/>
                    </a:lnTo>
                    <a:lnTo>
                      <a:pt x="622457" y="420267"/>
                    </a:lnTo>
                    <a:lnTo>
                      <a:pt x="622457" y="429338"/>
                    </a:lnTo>
                    <a:lnTo>
                      <a:pt x="630011" y="429338"/>
                    </a:lnTo>
                    <a:lnTo>
                      <a:pt x="630011" y="439920"/>
                    </a:lnTo>
                    <a:lnTo>
                      <a:pt x="637565" y="439920"/>
                    </a:lnTo>
                    <a:lnTo>
                      <a:pt x="637565" y="459573"/>
                    </a:lnTo>
                    <a:lnTo>
                      <a:pt x="645119" y="459573"/>
                    </a:lnTo>
                    <a:lnTo>
                      <a:pt x="645119" y="470155"/>
                    </a:lnTo>
                    <a:lnTo>
                      <a:pt x="654184" y="470155"/>
                    </a:lnTo>
                    <a:lnTo>
                      <a:pt x="654184" y="489808"/>
                    </a:lnTo>
                    <a:lnTo>
                      <a:pt x="661738" y="489808"/>
                    </a:lnTo>
                    <a:lnTo>
                      <a:pt x="661738" y="510972"/>
                    </a:lnTo>
                    <a:lnTo>
                      <a:pt x="669292" y="510972"/>
                    </a:lnTo>
                    <a:lnTo>
                      <a:pt x="669292" y="571442"/>
                    </a:lnTo>
                    <a:lnTo>
                      <a:pt x="676846" y="571442"/>
                    </a:lnTo>
                    <a:lnTo>
                      <a:pt x="676846" y="610748"/>
                    </a:lnTo>
                    <a:lnTo>
                      <a:pt x="685911" y="610748"/>
                    </a:lnTo>
                    <a:lnTo>
                      <a:pt x="685911" y="621330"/>
                    </a:lnTo>
                    <a:lnTo>
                      <a:pt x="693465" y="621330"/>
                    </a:lnTo>
                    <a:lnTo>
                      <a:pt x="693465" y="651565"/>
                    </a:lnTo>
                    <a:lnTo>
                      <a:pt x="716128" y="651565"/>
                    </a:lnTo>
                    <a:lnTo>
                      <a:pt x="716128" y="662148"/>
                    </a:lnTo>
                    <a:lnTo>
                      <a:pt x="725192" y="662148"/>
                    </a:lnTo>
                    <a:lnTo>
                      <a:pt x="725192" y="672730"/>
                    </a:lnTo>
                    <a:lnTo>
                      <a:pt x="740301" y="672730"/>
                    </a:lnTo>
                    <a:lnTo>
                      <a:pt x="740301" y="681800"/>
                    </a:lnTo>
                    <a:lnTo>
                      <a:pt x="755409" y="681800"/>
                    </a:lnTo>
                    <a:lnTo>
                      <a:pt x="755409" y="692383"/>
                    </a:lnTo>
                    <a:lnTo>
                      <a:pt x="968434" y="692383"/>
                    </a:lnTo>
                    <a:lnTo>
                      <a:pt x="968434" y="702965"/>
                    </a:lnTo>
                    <a:lnTo>
                      <a:pt x="975988" y="702965"/>
                    </a:lnTo>
                    <a:lnTo>
                      <a:pt x="975988" y="712035"/>
                    </a:lnTo>
                    <a:lnTo>
                      <a:pt x="992607" y="712035"/>
                    </a:lnTo>
                    <a:lnTo>
                      <a:pt x="992607" y="722618"/>
                    </a:lnTo>
                    <a:lnTo>
                      <a:pt x="1000161" y="722618"/>
                    </a:lnTo>
                    <a:lnTo>
                      <a:pt x="1000161" y="752853"/>
                    </a:lnTo>
                    <a:lnTo>
                      <a:pt x="1007715" y="752853"/>
                    </a:lnTo>
                    <a:lnTo>
                      <a:pt x="1007715" y="814835"/>
                    </a:lnTo>
                    <a:lnTo>
                      <a:pt x="1024334" y="814835"/>
                    </a:lnTo>
                    <a:lnTo>
                      <a:pt x="1024334" y="825417"/>
                    </a:lnTo>
                    <a:lnTo>
                      <a:pt x="1039442" y="825417"/>
                    </a:lnTo>
                    <a:lnTo>
                      <a:pt x="1039442" y="835999"/>
                    </a:lnTo>
                    <a:lnTo>
                      <a:pt x="1078724" y="835999"/>
                    </a:lnTo>
                    <a:lnTo>
                      <a:pt x="1078724" y="845070"/>
                    </a:lnTo>
                    <a:lnTo>
                      <a:pt x="1110451" y="845070"/>
                    </a:lnTo>
                    <a:lnTo>
                      <a:pt x="1110451" y="855652"/>
                    </a:lnTo>
                    <a:lnTo>
                      <a:pt x="1228295" y="855652"/>
                    </a:lnTo>
                    <a:lnTo>
                      <a:pt x="1228295" y="866234"/>
                    </a:lnTo>
                    <a:lnTo>
                      <a:pt x="1267576" y="866234"/>
                    </a:lnTo>
                    <a:lnTo>
                      <a:pt x="1267576" y="887399"/>
                    </a:lnTo>
                    <a:lnTo>
                      <a:pt x="1284195" y="887399"/>
                    </a:lnTo>
                    <a:lnTo>
                      <a:pt x="1284195" y="907051"/>
                    </a:lnTo>
                    <a:lnTo>
                      <a:pt x="1291749" y="907051"/>
                    </a:lnTo>
                    <a:lnTo>
                      <a:pt x="1291749" y="949381"/>
                    </a:lnTo>
                    <a:lnTo>
                      <a:pt x="1315922" y="949381"/>
                    </a:lnTo>
                    <a:lnTo>
                      <a:pt x="1315922" y="959963"/>
                    </a:lnTo>
                    <a:lnTo>
                      <a:pt x="1323476" y="959963"/>
                    </a:lnTo>
                    <a:lnTo>
                      <a:pt x="1323476" y="969033"/>
                    </a:lnTo>
                    <a:lnTo>
                      <a:pt x="1331030" y="969033"/>
                    </a:lnTo>
                    <a:lnTo>
                      <a:pt x="1331030" y="1021945"/>
                    </a:lnTo>
                    <a:lnTo>
                      <a:pt x="1338584" y="1021945"/>
                    </a:lnTo>
                    <a:lnTo>
                      <a:pt x="1338584" y="1062762"/>
                    </a:lnTo>
                    <a:lnTo>
                      <a:pt x="1346138" y="1062762"/>
                    </a:lnTo>
                    <a:lnTo>
                      <a:pt x="1346138" y="1083927"/>
                    </a:lnTo>
                    <a:lnTo>
                      <a:pt x="1355203" y="1083927"/>
                    </a:lnTo>
                    <a:lnTo>
                      <a:pt x="1355203" y="1094509"/>
                    </a:lnTo>
                    <a:lnTo>
                      <a:pt x="1362757" y="1094509"/>
                    </a:lnTo>
                    <a:lnTo>
                      <a:pt x="1362757" y="1114162"/>
                    </a:lnTo>
                    <a:lnTo>
                      <a:pt x="1370312" y="1114162"/>
                    </a:lnTo>
                    <a:lnTo>
                      <a:pt x="1370312" y="1135326"/>
                    </a:lnTo>
                    <a:lnTo>
                      <a:pt x="1377866" y="1135326"/>
                    </a:lnTo>
                    <a:lnTo>
                      <a:pt x="1377866" y="1145908"/>
                    </a:lnTo>
                    <a:lnTo>
                      <a:pt x="1386930" y="1145908"/>
                    </a:lnTo>
                    <a:lnTo>
                      <a:pt x="1386930" y="1156491"/>
                    </a:lnTo>
                    <a:lnTo>
                      <a:pt x="1433766" y="1156491"/>
                    </a:lnTo>
                    <a:lnTo>
                      <a:pt x="1433766" y="1167073"/>
                    </a:lnTo>
                    <a:lnTo>
                      <a:pt x="1441320" y="1167073"/>
                    </a:lnTo>
                    <a:lnTo>
                      <a:pt x="1441320" y="1177655"/>
                    </a:lnTo>
                    <a:lnTo>
                      <a:pt x="1465493" y="1177655"/>
                    </a:lnTo>
                    <a:lnTo>
                      <a:pt x="1465493" y="1186726"/>
                    </a:lnTo>
                    <a:lnTo>
                      <a:pt x="1512328" y="1186726"/>
                    </a:lnTo>
                    <a:lnTo>
                      <a:pt x="1512328" y="1197308"/>
                    </a:lnTo>
                    <a:lnTo>
                      <a:pt x="1544056" y="1197308"/>
                    </a:lnTo>
                    <a:lnTo>
                      <a:pt x="1544056" y="1207890"/>
                    </a:lnTo>
                    <a:lnTo>
                      <a:pt x="1575783" y="1207890"/>
                    </a:lnTo>
                    <a:lnTo>
                      <a:pt x="1575783" y="1218472"/>
                    </a:lnTo>
                    <a:lnTo>
                      <a:pt x="1583337" y="1218472"/>
                    </a:lnTo>
                    <a:lnTo>
                      <a:pt x="1583337" y="1229055"/>
                    </a:lnTo>
                    <a:lnTo>
                      <a:pt x="1590891" y="1229055"/>
                    </a:lnTo>
                    <a:lnTo>
                      <a:pt x="1590891" y="1239637"/>
                    </a:lnTo>
                    <a:lnTo>
                      <a:pt x="1615064" y="1239637"/>
                    </a:lnTo>
                    <a:lnTo>
                      <a:pt x="1615064" y="1250219"/>
                    </a:lnTo>
                    <a:lnTo>
                      <a:pt x="1630172" y="1250219"/>
                    </a:lnTo>
                    <a:lnTo>
                      <a:pt x="1630172" y="1260802"/>
                    </a:lnTo>
                    <a:lnTo>
                      <a:pt x="1637726" y="1260802"/>
                    </a:lnTo>
                    <a:lnTo>
                      <a:pt x="1637726" y="1271384"/>
                    </a:lnTo>
                    <a:lnTo>
                      <a:pt x="1646791" y="1271384"/>
                    </a:lnTo>
                    <a:lnTo>
                      <a:pt x="1646791" y="1281966"/>
                    </a:lnTo>
                    <a:lnTo>
                      <a:pt x="1654345" y="1281966"/>
                    </a:lnTo>
                    <a:lnTo>
                      <a:pt x="1654345" y="1292548"/>
                    </a:lnTo>
                    <a:lnTo>
                      <a:pt x="1661899" y="1292548"/>
                    </a:lnTo>
                    <a:lnTo>
                      <a:pt x="1661899" y="1313713"/>
                    </a:lnTo>
                    <a:lnTo>
                      <a:pt x="1669453" y="1313713"/>
                    </a:lnTo>
                    <a:lnTo>
                      <a:pt x="1669453" y="1345460"/>
                    </a:lnTo>
                    <a:lnTo>
                      <a:pt x="1686072" y="1345460"/>
                    </a:lnTo>
                    <a:lnTo>
                      <a:pt x="1686072" y="1366624"/>
                    </a:lnTo>
                    <a:lnTo>
                      <a:pt x="1701180" y="1366624"/>
                    </a:lnTo>
                    <a:lnTo>
                      <a:pt x="1701180" y="1377206"/>
                    </a:lnTo>
                    <a:lnTo>
                      <a:pt x="1708735" y="1377206"/>
                    </a:lnTo>
                    <a:lnTo>
                      <a:pt x="1708735" y="1398371"/>
                    </a:lnTo>
                    <a:lnTo>
                      <a:pt x="1717800" y="1398371"/>
                    </a:lnTo>
                    <a:lnTo>
                      <a:pt x="1717800" y="1408953"/>
                    </a:lnTo>
                    <a:lnTo>
                      <a:pt x="1725354" y="1408953"/>
                    </a:lnTo>
                    <a:lnTo>
                      <a:pt x="1725354" y="1419536"/>
                    </a:lnTo>
                    <a:lnTo>
                      <a:pt x="1757081" y="1419536"/>
                    </a:lnTo>
                    <a:lnTo>
                      <a:pt x="1757081" y="1430118"/>
                    </a:lnTo>
                    <a:lnTo>
                      <a:pt x="1787297" y="1430118"/>
                    </a:lnTo>
                    <a:lnTo>
                      <a:pt x="1787297" y="1442212"/>
                    </a:lnTo>
                    <a:lnTo>
                      <a:pt x="1803916" y="1442212"/>
                    </a:lnTo>
                    <a:lnTo>
                      <a:pt x="1803916" y="1463376"/>
                    </a:lnTo>
                    <a:lnTo>
                      <a:pt x="1835643" y="1463376"/>
                    </a:lnTo>
                    <a:lnTo>
                      <a:pt x="1835643" y="1473959"/>
                    </a:lnTo>
                    <a:lnTo>
                      <a:pt x="1914206" y="1473959"/>
                    </a:lnTo>
                    <a:lnTo>
                      <a:pt x="1914206" y="1484541"/>
                    </a:lnTo>
                    <a:lnTo>
                      <a:pt x="1929314" y="1484541"/>
                    </a:lnTo>
                    <a:lnTo>
                      <a:pt x="1929314" y="1495123"/>
                    </a:lnTo>
                    <a:lnTo>
                      <a:pt x="1945933" y="1495123"/>
                    </a:lnTo>
                    <a:lnTo>
                      <a:pt x="1945933" y="1505705"/>
                    </a:lnTo>
                    <a:lnTo>
                      <a:pt x="1953487" y="1505705"/>
                    </a:lnTo>
                    <a:lnTo>
                      <a:pt x="1953487" y="1516288"/>
                    </a:lnTo>
                    <a:lnTo>
                      <a:pt x="1961041" y="1516288"/>
                    </a:lnTo>
                    <a:lnTo>
                      <a:pt x="1961041" y="1528382"/>
                    </a:lnTo>
                    <a:lnTo>
                      <a:pt x="1992768" y="1528382"/>
                    </a:lnTo>
                    <a:lnTo>
                      <a:pt x="1992768" y="1549546"/>
                    </a:lnTo>
                    <a:lnTo>
                      <a:pt x="2007876" y="1549546"/>
                    </a:lnTo>
                    <a:lnTo>
                      <a:pt x="2007876" y="1560129"/>
                    </a:lnTo>
                    <a:lnTo>
                      <a:pt x="2024496" y="1560129"/>
                    </a:lnTo>
                    <a:lnTo>
                      <a:pt x="2024496" y="1582805"/>
                    </a:lnTo>
                    <a:lnTo>
                      <a:pt x="2032050" y="1582805"/>
                    </a:lnTo>
                    <a:lnTo>
                      <a:pt x="2032050" y="1603969"/>
                    </a:lnTo>
                    <a:lnTo>
                      <a:pt x="2039604" y="1603969"/>
                    </a:lnTo>
                    <a:lnTo>
                      <a:pt x="2039604" y="1616063"/>
                    </a:lnTo>
                    <a:lnTo>
                      <a:pt x="2071331" y="1616063"/>
                    </a:lnTo>
                    <a:lnTo>
                      <a:pt x="2071331" y="1626646"/>
                    </a:lnTo>
                    <a:lnTo>
                      <a:pt x="2157447" y="1626646"/>
                    </a:lnTo>
                    <a:lnTo>
                      <a:pt x="2157447" y="1637228"/>
                    </a:lnTo>
                    <a:lnTo>
                      <a:pt x="2267737" y="1637228"/>
                    </a:lnTo>
                    <a:lnTo>
                      <a:pt x="2267737" y="1659904"/>
                    </a:lnTo>
                    <a:lnTo>
                      <a:pt x="2276802" y="1659904"/>
                    </a:lnTo>
                    <a:lnTo>
                      <a:pt x="2276802" y="1671998"/>
                    </a:lnTo>
                    <a:lnTo>
                      <a:pt x="2284356" y="1671998"/>
                    </a:lnTo>
                    <a:lnTo>
                      <a:pt x="2284356" y="1693163"/>
                    </a:lnTo>
                    <a:lnTo>
                      <a:pt x="2291910" y="1693163"/>
                    </a:lnTo>
                    <a:lnTo>
                      <a:pt x="2291910" y="1717351"/>
                    </a:lnTo>
                    <a:lnTo>
                      <a:pt x="2316083" y="1717351"/>
                    </a:lnTo>
                    <a:lnTo>
                      <a:pt x="2316083" y="1738515"/>
                    </a:lnTo>
                    <a:lnTo>
                      <a:pt x="2323637" y="1738515"/>
                    </a:lnTo>
                    <a:lnTo>
                      <a:pt x="2323637" y="1750609"/>
                    </a:lnTo>
                    <a:lnTo>
                      <a:pt x="2331191" y="1750609"/>
                    </a:lnTo>
                    <a:lnTo>
                      <a:pt x="2331191" y="1761192"/>
                    </a:lnTo>
                    <a:lnTo>
                      <a:pt x="2338745" y="1761192"/>
                    </a:lnTo>
                    <a:lnTo>
                      <a:pt x="2338745" y="1773286"/>
                    </a:lnTo>
                    <a:lnTo>
                      <a:pt x="2347810" y="1773286"/>
                    </a:lnTo>
                    <a:lnTo>
                      <a:pt x="2347810" y="1795962"/>
                    </a:lnTo>
                    <a:lnTo>
                      <a:pt x="2355365" y="1795962"/>
                    </a:lnTo>
                    <a:lnTo>
                      <a:pt x="2355365" y="1808056"/>
                    </a:lnTo>
                    <a:lnTo>
                      <a:pt x="2370473" y="1808056"/>
                    </a:lnTo>
                    <a:lnTo>
                      <a:pt x="2370473" y="1818638"/>
                    </a:lnTo>
                    <a:lnTo>
                      <a:pt x="2378027" y="1818638"/>
                    </a:lnTo>
                    <a:lnTo>
                      <a:pt x="2378027" y="1830732"/>
                    </a:lnTo>
                    <a:lnTo>
                      <a:pt x="2387092" y="1830732"/>
                    </a:lnTo>
                    <a:lnTo>
                      <a:pt x="2387092" y="1842826"/>
                    </a:lnTo>
                    <a:lnTo>
                      <a:pt x="2394646" y="1842826"/>
                    </a:lnTo>
                    <a:lnTo>
                      <a:pt x="2394646" y="1853408"/>
                    </a:lnTo>
                    <a:lnTo>
                      <a:pt x="2402200" y="1853408"/>
                    </a:lnTo>
                    <a:lnTo>
                      <a:pt x="2402200" y="1865502"/>
                    </a:lnTo>
                    <a:lnTo>
                      <a:pt x="2409754" y="1865502"/>
                    </a:lnTo>
                    <a:lnTo>
                      <a:pt x="2409754" y="1876085"/>
                    </a:lnTo>
                    <a:lnTo>
                      <a:pt x="2465654" y="1876085"/>
                    </a:lnTo>
                    <a:lnTo>
                      <a:pt x="2465654" y="1888179"/>
                    </a:lnTo>
                    <a:lnTo>
                      <a:pt x="2473208" y="1888179"/>
                    </a:lnTo>
                    <a:lnTo>
                      <a:pt x="2473208" y="1900273"/>
                    </a:lnTo>
                    <a:lnTo>
                      <a:pt x="2529109" y="1900273"/>
                    </a:lnTo>
                    <a:lnTo>
                      <a:pt x="2529109" y="1910855"/>
                    </a:lnTo>
                    <a:lnTo>
                      <a:pt x="2598606" y="1910855"/>
                    </a:lnTo>
                    <a:lnTo>
                      <a:pt x="2598606" y="1922949"/>
                    </a:lnTo>
                    <a:lnTo>
                      <a:pt x="2607671" y="1922949"/>
                    </a:lnTo>
                    <a:lnTo>
                      <a:pt x="2607671" y="1947137"/>
                    </a:lnTo>
                    <a:lnTo>
                      <a:pt x="2615225" y="1947137"/>
                    </a:lnTo>
                    <a:lnTo>
                      <a:pt x="2615225" y="1957719"/>
                    </a:lnTo>
                    <a:lnTo>
                      <a:pt x="2622779" y="1957719"/>
                    </a:lnTo>
                    <a:lnTo>
                      <a:pt x="2622779" y="1969813"/>
                    </a:lnTo>
                    <a:lnTo>
                      <a:pt x="2630333" y="1969813"/>
                    </a:lnTo>
                    <a:lnTo>
                      <a:pt x="2630333" y="1981907"/>
                    </a:lnTo>
                    <a:lnTo>
                      <a:pt x="2654506" y="1981907"/>
                    </a:lnTo>
                    <a:lnTo>
                      <a:pt x="2654506" y="1994001"/>
                    </a:lnTo>
                    <a:lnTo>
                      <a:pt x="2701342" y="1994001"/>
                    </a:lnTo>
                    <a:lnTo>
                      <a:pt x="2701342" y="2006096"/>
                    </a:lnTo>
                    <a:lnTo>
                      <a:pt x="2708896" y="2006096"/>
                    </a:lnTo>
                    <a:lnTo>
                      <a:pt x="2708896" y="2018190"/>
                    </a:lnTo>
                    <a:lnTo>
                      <a:pt x="2717961" y="2018190"/>
                    </a:lnTo>
                    <a:lnTo>
                      <a:pt x="2717961" y="2030283"/>
                    </a:lnTo>
                    <a:lnTo>
                      <a:pt x="2733069" y="2030283"/>
                    </a:lnTo>
                    <a:lnTo>
                      <a:pt x="2733069" y="2043889"/>
                    </a:lnTo>
                    <a:lnTo>
                      <a:pt x="2757242" y="2043889"/>
                    </a:lnTo>
                    <a:lnTo>
                      <a:pt x="2757242" y="2055983"/>
                    </a:lnTo>
                    <a:lnTo>
                      <a:pt x="2764796" y="2055983"/>
                    </a:lnTo>
                    <a:lnTo>
                      <a:pt x="2764796" y="2068077"/>
                    </a:lnTo>
                    <a:lnTo>
                      <a:pt x="2811631" y="2068077"/>
                    </a:lnTo>
                    <a:lnTo>
                      <a:pt x="2811631" y="2093777"/>
                    </a:lnTo>
                    <a:lnTo>
                      <a:pt x="2875086" y="2093777"/>
                    </a:lnTo>
                    <a:lnTo>
                      <a:pt x="2875086" y="2119477"/>
                    </a:lnTo>
                    <a:lnTo>
                      <a:pt x="2929475" y="2119477"/>
                    </a:lnTo>
                    <a:lnTo>
                      <a:pt x="2929475" y="2146689"/>
                    </a:lnTo>
                    <a:lnTo>
                      <a:pt x="2946094" y="2146689"/>
                    </a:lnTo>
                    <a:lnTo>
                      <a:pt x="2946094" y="2172388"/>
                    </a:lnTo>
                    <a:lnTo>
                      <a:pt x="2953648" y="2172388"/>
                    </a:lnTo>
                    <a:lnTo>
                      <a:pt x="2953648" y="2185994"/>
                    </a:lnTo>
                    <a:lnTo>
                      <a:pt x="2985376" y="2185994"/>
                    </a:lnTo>
                    <a:lnTo>
                      <a:pt x="2985376" y="2211694"/>
                    </a:lnTo>
                    <a:lnTo>
                      <a:pt x="3017102" y="2211694"/>
                    </a:lnTo>
                    <a:lnTo>
                      <a:pt x="3017102" y="2225300"/>
                    </a:lnTo>
                    <a:lnTo>
                      <a:pt x="3110773" y="2225300"/>
                    </a:lnTo>
                    <a:lnTo>
                      <a:pt x="3110773" y="2238905"/>
                    </a:lnTo>
                    <a:lnTo>
                      <a:pt x="3189336" y="2238905"/>
                    </a:lnTo>
                    <a:lnTo>
                      <a:pt x="3189336" y="2254023"/>
                    </a:lnTo>
                    <a:lnTo>
                      <a:pt x="3260344" y="2254023"/>
                    </a:lnTo>
                    <a:lnTo>
                      <a:pt x="3260344" y="2267629"/>
                    </a:lnTo>
                    <a:lnTo>
                      <a:pt x="3299625" y="2267629"/>
                    </a:lnTo>
                    <a:lnTo>
                      <a:pt x="3299625" y="2296352"/>
                    </a:lnTo>
                    <a:lnTo>
                      <a:pt x="3394807" y="2296352"/>
                    </a:lnTo>
                    <a:lnTo>
                      <a:pt x="3394807" y="2312981"/>
                    </a:lnTo>
                    <a:lnTo>
                      <a:pt x="3512651" y="2312981"/>
                    </a:lnTo>
                    <a:lnTo>
                      <a:pt x="3512651" y="2328099"/>
                    </a:lnTo>
                    <a:lnTo>
                      <a:pt x="3622940" y="2328099"/>
                    </a:lnTo>
                    <a:lnTo>
                      <a:pt x="3622940" y="2361357"/>
                    </a:lnTo>
                    <a:lnTo>
                      <a:pt x="3630494" y="2361357"/>
                    </a:lnTo>
                    <a:lnTo>
                      <a:pt x="3630494" y="2394616"/>
                    </a:lnTo>
                    <a:lnTo>
                      <a:pt x="3654668" y="2394616"/>
                    </a:lnTo>
                    <a:lnTo>
                      <a:pt x="3654668" y="2409733"/>
                    </a:lnTo>
                    <a:lnTo>
                      <a:pt x="3875247" y="2409733"/>
                    </a:lnTo>
                    <a:lnTo>
                      <a:pt x="3875247" y="2427874"/>
                    </a:lnTo>
                    <a:lnTo>
                      <a:pt x="3931147" y="2427874"/>
                    </a:lnTo>
                    <a:lnTo>
                      <a:pt x="3931147" y="2446015"/>
                    </a:lnTo>
                    <a:lnTo>
                      <a:pt x="3938701" y="2446015"/>
                    </a:lnTo>
                    <a:lnTo>
                      <a:pt x="3938701" y="2483809"/>
                    </a:lnTo>
                    <a:lnTo>
                      <a:pt x="3977982" y="2483809"/>
                    </a:lnTo>
                    <a:lnTo>
                      <a:pt x="3977982" y="2501950"/>
                    </a:lnTo>
                    <a:lnTo>
                      <a:pt x="3993091" y="2501950"/>
                    </a:lnTo>
                    <a:lnTo>
                      <a:pt x="3993091" y="2520091"/>
                    </a:lnTo>
                    <a:lnTo>
                      <a:pt x="4252951" y="2520091"/>
                    </a:lnTo>
                    <a:lnTo>
                      <a:pt x="4252951" y="2542768"/>
                    </a:lnTo>
                    <a:lnTo>
                      <a:pt x="4284679" y="2542768"/>
                    </a:lnTo>
                    <a:lnTo>
                      <a:pt x="4284679" y="2566956"/>
                    </a:lnTo>
                    <a:lnTo>
                      <a:pt x="4363241" y="2566956"/>
                    </a:lnTo>
                    <a:lnTo>
                      <a:pt x="4363241" y="2594167"/>
                    </a:lnTo>
                    <a:lnTo>
                      <a:pt x="4419141" y="2594167"/>
                    </a:lnTo>
                    <a:lnTo>
                      <a:pt x="4419141" y="2621379"/>
                    </a:lnTo>
                    <a:lnTo>
                      <a:pt x="4512812" y="2621379"/>
                    </a:lnTo>
                    <a:lnTo>
                      <a:pt x="4512812" y="2650102"/>
                    </a:lnTo>
                    <a:lnTo>
                      <a:pt x="4591374" y="2650102"/>
                    </a:lnTo>
                    <a:lnTo>
                      <a:pt x="4591374" y="2678825"/>
                    </a:lnTo>
                    <a:lnTo>
                      <a:pt x="4710729" y="2678825"/>
                    </a:lnTo>
                    <a:lnTo>
                      <a:pt x="4710729" y="2707549"/>
                    </a:lnTo>
                    <a:lnTo>
                      <a:pt x="4811954" y="2707549"/>
                    </a:lnTo>
                    <a:lnTo>
                      <a:pt x="4811954" y="2737784"/>
                    </a:lnTo>
                    <a:lnTo>
                      <a:pt x="5009871" y="2737784"/>
                    </a:lnTo>
                    <a:lnTo>
                      <a:pt x="5009871" y="2772554"/>
                    </a:lnTo>
                    <a:lnTo>
                      <a:pt x="5017425" y="2772554"/>
                    </a:lnTo>
                    <a:lnTo>
                      <a:pt x="5017425" y="2807324"/>
                    </a:lnTo>
                    <a:lnTo>
                      <a:pt x="5591536" y="2807324"/>
                    </a:lnTo>
                    <a:lnTo>
                      <a:pt x="5591536" y="2864771"/>
                    </a:lnTo>
                    <a:lnTo>
                      <a:pt x="5632328" y="2864771"/>
                    </a:lnTo>
                    <a:lnTo>
                      <a:pt x="5632328" y="2925241"/>
                    </a:lnTo>
                    <a:lnTo>
                      <a:pt x="5671609" y="2925241"/>
                    </a:lnTo>
                    <a:lnTo>
                      <a:pt x="5671609" y="2990246"/>
                    </a:lnTo>
                    <a:lnTo>
                      <a:pt x="5875569" y="2990246"/>
                    </a:lnTo>
                    <a:lnTo>
                      <a:pt x="5875569" y="3085487"/>
                    </a:lnTo>
                    <a:lnTo>
                      <a:pt x="6324282" y="3085487"/>
                    </a:lnTo>
                    <a:lnTo>
                      <a:pt x="6324282" y="3368184"/>
                    </a:lnTo>
                    <a:lnTo>
                      <a:pt x="6789614" y="3368184"/>
                    </a:lnTo>
                    <a:lnTo>
                      <a:pt x="6789614" y="3650882"/>
                    </a:lnTo>
                  </a:path>
                </a:pathLst>
              </a:custGeom>
              <a:noFill/>
              <a:ln w="28575" cap="flat">
                <a:solidFill>
                  <a:srgbClr val="A5A5A5"/>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11" name="Freeform 62">
                <a:extLst>
                  <a:ext uri="{FF2B5EF4-FFF2-40B4-BE49-F238E27FC236}">
                    <a16:creationId xmlns:a16="http://schemas.microsoft.com/office/drawing/2014/main" id="{B91DA9C4-11E2-DDB1-811B-64B958A19806}"/>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12" name="Freeform 63">
                <a:extLst>
                  <a:ext uri="{FF2B5EF4-FFF2-40B4-BE49-F238E27FC236}">
                    <a16:creationId xmlns:a16="http://schemas.microsoft.com/office/drawing/2014/main" id="{F6148442-6CF0-0B22-4F8B-1BD6345FA833}"/>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13" name="Freeform 64">
                <a:extLst>
                  <a:ext uri="{FF2B5EF4-FFF2-40B4-BE49-F238E27FC236}">
                    <a16:creationId xmlns:a16="http://schemas.microsoft.com/office/drawing/2014/main" id="{DC71090E-2B34-0869-4AF5-B4CF6D5127B0}"/>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14" name="Freeform 65">
                <a:extLst>
                  <a:ext uri="{FF2B5EF4-FFF2-40B4-BE49-F238E27FC236}">
                    <a16:creationId xmlns:a16="http://schemas.microsoft.com/office/drawing/2014/main" id="{D096DE04-A10E-8E29-1383-A32FBDF37012}"/>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15" name="Freeform 66">
                <a:extLst>
                  <a:ext uri="{FF2B5EF4-FFF2-40B4-BE49-F238E27FC236}">
                    <a16:creationId xmlns:a16="http://schemas.microsoft.com/office/drawing/2014/main" id="{378F9CB0-0896-DFB2-73C2-030A8573AAC6}"/>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16" name="Freeform 67">
                <a:extLst>
                  <a:ext uri="{FF2B5EF4-FFF2-40B4-BE49-F238E27FC236}">
                    <a16:creationId xmlns:a16="http://schemas.microsoft.com/office/drawing/2014/main" id="{C5E0E316-362E-38D3-8018-7A61CC2A2CE9}"/>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17" name="Freeform 68">
                <a:extLst>
                  <a:ext uri="{FF2B5EF4-FFF2-40B4-BE49-F238E27FC236}">
                    <a16:creationId xmlns:a16="http://schemas.microsoft.com/office/drawing/2014/main" id="{D0B35944-BB79-7994-6406-BC820B5D3E95}"/>
                  </a:ext>
                </a:extLst>
              </p:cNvPr>
              <p:cNvSpPr/>
              <p:nvPr/>
            </p:nvSpPr>
            <p:spPr>
              <a:xfrm>
                <a:off x="3239043" y="11492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18" name="Freeform 69">
                <a:extLst>
                  <a:ext uri="{FF2B5EF4-FFF2-40B4-BE49-F238E27FC236}">
                    <a16:creationId xmlns:a16="http://schemas.microsoft.com/office/drawing/2014/main" id="{72C26D23-152B-58B4-A04F-9186AF40262A}"/>
                  </a:ext>
                </a:extLst>
              </p:cNvPr>
              <p:cNvSpPr/>
              <p:nvPr/>
            </p:nvSpPr>
            <p:spPr>
              <a:xfrm>
                <a:off x="3269259" y="11190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19" name="Freeform 70">
                <a:extLst>
                  <a:ext uri="{FF2B5EF4-FFF2-40B4-BE49-F238E27FC236}">
                    <a16:creationId xmlns:a16="http://schemas.microsoft.com/office/drawing/2014/main" id="{79E3137A-C5D5-C224-0C64-794E0EDEBC50}"/>
                  </a:ext>
                </a:extLst>
              </p:cNvPr>
              <p:cNvSpPr/>
              <p:nvPr/>
            </p:nvSpPr>
            <p:spPr>
              <a:xfrm>
                <a:off x="3246597" y="11583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0" name="Freeform 71">
                <a:extLst>
                  <a:ext uri="{FF2B5EF4-FFF2-40B4-BE49-F238E27FC236}">
                    <a16:creationId xmlns:a16="http://schemas.microsoft.com/office/drawing/2014/main" id="{F08608B6-D18B-23C9-99BD-B22411E74120}"/>
                  </a:ext>
                </a:extLst>
              </p:cNvPr>
              <p:cNvSpPr/>
              <p:nvPr/>
            </p:nvSpPr>
            <p:spPr>
              <a:xfrm>
                <a:off x="3276813" y="11281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1" name="Freeform 72">
                <a:extLst>
                  <a:ext uri="{FF2B5EF4-FFF2-40B4-BE49-F238E27FC236}">
                    <a16:creationId xmlns:a16="http://schemas.microsoft.com/office/drawing/2014/main" id="{E277EA87-158D-37ED-418E-CD7570214509}"/>
                  </a:ext>
                </a:extLst>
              </p:cNvPr>
              <p:cNvSpPr/>
              <p:nvPr/>
            </p:nvSpPr>
            <p:spPr>
              <a:xfrm>
                <a:off x="3254151" y="11583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2" name="Freeform 73">
                <a:extLst>
                  <a:ext uri="{FF2B5EF4-FFF2-40B4-BE49-F238E27FC236}">
                    <a16:creationId xmlns:a16="http://schemas.microsoft.com/office/drawing/2014/main" id="{9F07B0D2-A0B3-977B-92DC-71B3E90B9B52}"/>
                  </a:ext>
                </a:extLst>
              </p:cNvPr>
              <p:cNvSpPr/>
              <p:nvPr/>
            </p:nvSpPr>
            <p:spPr>
              <a:xfrm>
                <a:off x="3284367" y="11281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3" name="Freeform 74">
                <a:extLst>
                  <a:ext uri="{FF2B5EF4-FFF2-40B4-BE49-F238E27FC236}">
                    <a16:creationId xmlns:a16="http://schemas.microsoft.com/office/drawing/2014/main" id="{D8B6EE74-9318-F807-AF24-8FADF47350CF}"/>
                  </a:ext>
                </a:extLst>
              </p:cNvPr>
              <p:cNvSpPr/>
              <p:nvPr/>
            </p:nvSpPr>
            <p:spPr>
              <a:xfrm>
                <a:off x="3263216" y="11689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4" name="Freeform 75">
                <a:extLst>
                  <a:ext uri="{FF2B5EF4-FFF2-40B4-BE49-F238E27FC236}">
                    <a16:creationId xmlns:a16="http://schemas.microsoft.com/office/drawing/2014/main" id="{D945E892-760E-8C4B-0733-6BF059E8AC22}"/>
                  </a:ext>
                </a:extLst>
              </p:cNvPr>
              <p:cNvSpPr/>
              <p:nvPr/>
            </p:nvSpPr>
            <p:spPr>
              <a:xfrm>
                <a:off x="3293432" y="11386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5" name="Freeform 76">
                <a:extLst>
                  <a:ext uri="{FF2B5EF4-FFF2-40B4-BE49-F238E27FC236}">
                    <a16:creationId xmlns:a16="http://schemas.microsoft.com/office/drawing/2014/main" id="{F9D2791F-3AD1-C77C-99B6-5F949378D209}"/>
                  </a:ext>
                </a:extLst>
              </p:cNvPr>
              <p:cNvSpPr/>
              <p:nvPr/>
            </p:nvSpPr>
            <p:spPr>
              <a:xfrm>
                <a:off x="3270770" y="11976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6" name="Freeform 77">
                <a:extLst>
                  <a:ext uri="{FF2B5EF4-FFF2-40B4-BE49-F238E27FC236}">
                    <a16:creationId xmlns:a16="http://schemas.microsoft.com/office/drawing/2014/main" id="{7053CDA9-8E6B-E3BE-7B15-CD66F0E6AB2B}"/>
                  </a:ext>
                </a:extLst>
              </p:cNvPr>
              <p:cNvSpPr/>
              <p:nvPr/>
            </p:nvSpPr>
            <p:spPr>
              <a:xfrm>
                <a:off x="3300986" y="11674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7" name="Freeform 78">
                <a:extLst>
                  <a:ext uri="{FF2B5EF4-FFF2-40B4-BE49-F238E27FC236}">
                    <a16:creationId xmlns:a16="http://schemas.microsoft.com/office/drawing/2014/main" id="{71031001-6F50-FAC1-740C-4B42EFD3BB7C}"/>
                  </a:ext>
                </a:extLst>
              </p:cNvPr>
              <p:cNvSpPr/>
              <p:nvPr/>
            </p:nvSpPr>
            <p:spPr>
              <a:xfrm>
                <a:off x="3293432" y="131859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8" name="Freeform 79">
                <a:extLst>
                  <a:ext uri="{FF2B5EF4-FFF2-40B4-BE49-F238E27FC236}">
                    <a16:creationId xmlns:a16="http://schemas.microsoft.com/office/drawing/2014/main" id="{9EDFF732-6D06-B2C3-619C-8942CB97936E}"/>
                  </a:ext>
                </a:extLst>
              </p:cNvPr>
              <p:cNvSpPr/>
              <p:nvPr/>
            </p:nvSpPr>
            <p:spPr>
              <a:xfrm>
                <a:off x="3323648" y="12883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29" name="Freeform 80">
                <a:extLst>
                  <a:ext uri="{FF2B5EF4-FFF2-40B4-BE49-F238E27FC236}">
                    <a16:creationId xmlns:a16="http://schemas.microsoft.com/office/drawing/2014/main" id="{79A93C7A-8294-A54A-8798-CAE03B92E345}"/>
                  </a:ext>
                </a:extLst>
              </p:cNvPr>
              <p:cNvSpPr/>
              <p:nvPr/>
            </p:nvSpPr>
            <p:spPr>
              <a:xfrm>
                <a:off x="3317605" y="134882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0" name="Freeform 81">
                <a:extLst>
                  <a:ext uri="{FF2B5EF4-FFF2-40B4-BE49-F238E27FC236}">
                    <a16:creationId xmlns:a16="http://schemas.microsoft.com/office/drawing/2014/main" id="{97C90FBA-CBEB-A936-21E4-CB5DAE05C116}"/>
                  </a:ext>
                </a:extLst>
              </p:cNvPr>
              <p:cNvSpPr/>
              <p:nvPr/>
            </p:nvSpPr>
            <p:spPr>
              <a:xfrm>
                <a:off x="3347822" y="131859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1" name="Freeform 82">
                <a:extLst>
                  <a:ext uri="{FF2B5EF4-FFF2-40B4-BE49-F238E27FC236}">
                    <a16:creationId xmlns:a16="http://schemas.microsoft.com/office/drawing/2014/main" id="{FD38AA73-339C-BB13-1519-52808715E618}"/>
                  </a:ext>
                </a:extLst>
              </p:cNvPr>
              <p:cNvSpPr/>
              <p:nvPr/>
            </p:nvSpPr>
            <p:spPr>
              <a:xfrm>
                <a:off x="3616747" y="16209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2" name="Freeform 83">
                <a:extLst>
                  <a:ext uri="{FF2B5EF4-FFF2-40B4-BE49-F238E27FC236}">
                    <a16:creationId xmlns:a16="http://schemas.microsoft.com/office/drawing/2014/main" id="{69B6CF75-4224-52A9-DE0D-A096A555E42A}"/>
                  </a:ext>
                </a:extLst>
              </p:cNvPr>
              <p:cNvSpPr/>
              <p:nvPr/>
            </p:nvSpPr>
            <p:spPr>
              <a:xfrm>
                <a:off x="3646963" y="15907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3" name="Freeform 84">
                <a:extLst>
                  <a:ext uri="{FF2B5EF4-FFF2-40B4-BE49-F238E27FC236}">
                    <a16:creationId xmlns:a16="http://schemas.microsoft.com/office/drawing/2014/main" id="{56643689-F9CA-E6CD-095C-FE4E75F48C40}"/>
                  </a:ext>
                </a:extLst>
              </p:cNvPr>
              <p:cNvSpPr/>
              <p:nvPr/>
            </p:nvSpPr>
            <p:spPr>
              <a:xfrm>
                <a:off x="3648474" y="170106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4" name="Freeform 85">
                <a:extLst>
                  <a:ext uri="{FF2B5EF4-FFF2-40B4-BE49-F238E27FC236}">
                    <a16:creationId xmlns:a16="http://schemas.microsoft.com/office/drawing/2014/main" id="{2DB04DCE-351A-D4AA-4B26-23A008EAF72E}"/>
                  </a:ext>
                </a:extLst>
              </p:cNvPr>
              <p:cNvSpPr/>
              <p:nvPr/>
            </p:nvSpPr>
            <p:spPr>
              <a:xfrm>
                <a:off x="3678691" y="16708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5" name="Freeform 86">
                <a:extLst>
                  <a:ext uri="{FF2B5EF4-FFF2-40B4-BE49-F238E27FC236}">
                    <a16:creationId xmlns:a16="http://schemas.microsoft.com/office/drawing/2014/main" id="{38C15E2A-EC43-0707-750D-F2C3F7D33B72}"/>
                  </a:ext>
                </a:extLst>
              </p:cNvPr>
              <p:cNvSpPr/>
              <p:nvPr/>
            </p:nvSpPr>
            <p:spPr>
              <a:xfrm>
                <a:off x="3695310" y="173130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6" name="Freeform 87">
                <a:extLst>
                  <a:ext uri="{FF2B5EF4-FFF2-40B4-BE49-F238E27FC236}">
                    <a16:creationId xmlns:a16="http://schemas.microsoft.com/office/drawing/2014/main" id="{E032E809-39B2-FCF1-D889-5066E680C7E3}"/>
                  </a:ext>
                </a:extLst>
              </p:cNvPr>
              <p:cNvSpPr/>
              <p:nvPr/>
            </p:nvSpPr>
            <p:spPr>
              <a:xfrm>
                <a:off x="3725526" y="170106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7" name="Freeform 88">
                <a:extLst>
                  <a:ext uri="{FF2B5EF4-FFF2-40B4-BE49-F238E27FC236}">
                    <a16:creationId xmlns:a16="http://schemas.microsoft.com/office/drawing/2014/main" id="{0FC5B071-9315-EB29-AFFC-C678C8A77C94}"/>
                  </a:ext>
                </a:extLst>
              </p:cNvPr>
              <p:cNvSpPr/>
              <p:nvPr/>
            </p:nvSpPr>
            <p:spPr>
              <a:xfrm>
                <a:off x="3900781" y="174188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8" name="Freeform 89">
                <a:extLst>
                  <a:ext uri="{FF2B5EF4-FFF2-40B4-BE49-F238E27FC236}">
                    <a16:creationId xmlns:a16="http://schemas.microsoft.com/office/drawing/2014/main" id="{2CF94250-6DA2-9E5D-95F2-B38CACE6238B}"/>
                  </a:ext>
                </a:extLst>
              </p:cNvPr>
              <p:cNvSpPr/>
              <p:nvPr/>
            </p:nvSpPr>
            <p:spPr>
              <a:xfrm>
                <a:off x="3930997" y="171164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39" name="Freeform 90">
                <a:extLst>
                  <a:ext uri="{FF2B5EF4-FFF2-40B4-BE49-F238E27FC236}">
                    <a16:creationId xmlns:a16="http://schemas.microsoft.com/office/drawing/2014/main" id="{F0AEE807-321E-EE87-E57F-E9BB539AB1FE}"/>
                  </a:ext>
                </a:extLst>
              </p:cNvPr>
              <p:cNvSpPr/>
              <p:nvPr/>
            </p:nvSpPr>
            <p:spPr>
              <a:xfrm>
                <a:off x="3915889" y="17524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0" name="Freeform 91">
                <a:extLst>
                  <a:ext uri="{FF2B5EF4-FFF2-40B4-BE49-F238E27FC236}">
                    <a16:creationId xmlns:a16="http://schemas.microsoft.com/office/drawing/2014/main" id="{DA8867CB-7799-03F4-8768-A6BCEF569DEF}"/>
                  </a:ext>
                </a:extLst>
              </p:cNvPr>
              <p:cNvSpPr/>
              <p:nvPr/>
            </p:nvSpPr>
            <p:spPr>
              <a:xfrm>
                <a:off x="3946105" y="17222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1" name="Freeform 92">
                <a:extLst>
                  <a:ext uri="{FF2B5EF4-FFF2-40B4-BE49-F238E27FC236}">
                    <a16:creationId xmlns:a16="http://schemas.microsoft.com/office/drawing/2014/main" id="{7CE621C4-8D20-F6A8-B788-A237D1B9E026}"/>
                  </a:ext>
                </a:extLst>
              </p:cNvPr>
              <p:cNvSpPr/>
              <p:nvPr/>
            </p:nvSpPr>
            <p:spPr>
              <a:xfrm>
                <a:off x="4011070" y="18855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2" name="Freeform 93">
                <a:extLst>
                  <a:ext uri="{FF2B5EF4-FFF2-40B4-BE49-F238E27FC236}">
                    <a16:creationId xmlns:a16="http://schemas.microsoft.com/office/drawing/2014/main" id="{27279460-8CD4-77CD-4B49-2181BFFEF59A}"/>
                  </a:ext>
                </a:extLst>
              </p:cNvPr>
              <p:cNvSpPr/>
              <p:nvPr/>
            </p:nvSpPr>
            <p:spPr>
              <a:xfrm>
                <a:off x="4041287" y="18552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3" name="Freeform 94">
                <a:extLst>
                  <a:ext uri="{FF2B5EF4-FFF2-40B4-BE49-F238E27FC236}">
                    <a16:creationId xmlns:a16="http://schemas.microsoft.com/office/drawing/2014/main" id="{6F6C8088-8DFD-4380-3FB8-7815463EE7DE}"/>
                  </a:ext>
                </a:extLst>
              </p:cNvPr>
              <p:cNvSpPr/>
              <p:nvPr/>
            </p:nvSpPr>
            <p:spPr>
              <a:xfrm>
                <a:off x="4192369" y="19157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4" name="Freeform 95">
                <a:extLst>
                  <a:ext uri="{FF2B5EF4-FFF2-40B4-BE49-F238E27FC236}">
                    <a16:creationId xmlns:a16="http://schemas.microsoft.com/office/drawing/2014/main" id="{2E033737-D4A9-DDB9-5750-F144D8F030D0}"/>
                  </a:ext>
                </a:extLst>
              </p:cNvPr>
              <p:cNvSpPr/>
              <p:nvPr/>
            </p:nvSpPr>
            <p:spPr>
              <a:xfrm>
                <a:off x="4222585" y="18855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5" name="Freeform 96">
                <a:extLst>
                  <a:ext uri="{FF2B5EF4-FFF2-40B4-BE49-F238E27FC236}">
                    <a16:creationId xmlns:a16="http://schemas.microsoft.com/office/drawing/2014/main" id="{4EB0E4C1-84DC-9766-33D6-B39A317184BD}"/>
                  </a:ext>
                </a:extLst>
              </p:cNvPr>
              <p:cNvSpPr/>
              <p:nvPr/>
            </p:nvSpPr>
            <p:spPr>
              <a:xfrm>
                <a:off x="4254312" y="19988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6" name="Freeform 97">
                <a:extLst>
                  <a:ext uri="{FF2B5EF4-FFF2-40B4-BE49-F238E27FC236}">
                    <a16:creationId xmlns:a16="http://schemas.microsoft.com/office/drawing/2014/main" id="{D44A924E-D5BA-01B5-2D22-2AA89DF3D381}"/>
                  </a:ext>
                </a:extLst>
              </p:cNvPr>
              <p:cNvSpPr/>
              <p:nvPr/>
            </p:nvSpPr>
            <p:spPr>
              <a:xfrm>
                <a:off x="4284528" y="19686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7" name="Freeform 98">
                <a:extLst>
                  <a:ext uri="{FF2B5EF4-FFF2-40B4-BE49-F238E27FC236}">
                    <a16:creationId xmlns:a16="http://schemas.microsoft.com/office/drawing/2014/main" id="{51101725-6092-64E7-97AE-FC9220B1E62E}"/>
                  </a:ext>
                </a:extLst>
              </p:cNvPr>
              <p:cNvSpPr/>
              <p:nvPr/>
            </p:nvSpPr>
            <p:spPr>
              <a:xfrm>
                <a:off x="4310212" y="21636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8" name="Freeform 99">
                <a:extLst>
                  <a:ext uri="{FF2B5EF4-FFF2-40B4-BE49-F238E27FC236}">
                    <a16:creationId xmlns:a16="http://schemas.microsoft.com/office/drawing/2014/main" id="{68BF495F-8294-FFF7-ADA0-B8DFABC9BF33}"/>
                  </a:ext>
                </a:extLst>
              </p:cNvPr>
              <p:cNvSpPr/>
              <p:nvPr/>
            </p:nvSpPr>
            <p:spPr>
              <a:xfrm>
                <a:off x="4340429" y="21334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49" name="Freeform 100">
                <a:extLst>
                  <a:ext uri="{FF2B5EF4-FFF2-40B4-BE49-F238E27FC236}">
                    <a16:creationId xmlns:a16="http://schemas.microsoft.com/office/drawing/2014/main" id="{AC0B183B-9EEF-41D3-F7D3-FC978101C1B1}"/>
                  </a:ext>
                </a:extLst>
              </p:cNvPr>
              <p:cNvSpPr/>
              <p:nvPr/>
            </p:nvSpPr>
            <p:spPr>
              <a:xfrm>
                <a:off x="4334385" y="22059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0" name="Freeform 101">
                <a:extLst>
                  <a:ext uri="{FF2B5EF4-FFF2-40B4-BE49-F238E27FC236}">
                    <a16:creationId xmlns:a16="http://schemas.microsoft.com/office/drawing/2014/main" id="{809603D7-DC61-965E-D3D6-67F97DAAD6BE}"/>
                  </a:ext>
                </a:extLst>
              </p:cNvPr>
              <p:cNvSpPr/>
              <p:nvPr/>
            </p:nvSpPr>
            <p:spPr>
              <a:xfrm>
                <a:off x="4364602" y="21757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1" name="Freeform 102">
                <a:extLst>
                  <a:ext uri="{FF2B5EF4-FFF2-40B4-BE49-F238E27FC236}">
                    <a16:creationId xmlns:a16="http://schemas.microsoft.com/office/drawing/2014/main" id="{ECD62EEC-BE7E-12A1-622E-43BCAFDBB6B5}"/>
                  </a:ext>
                </a:extLst>
              </p:cNvPr>
              <p:cNvSpPr/>
              <p:nvPr/>
            </p:nvSpPr>
            <p:spPr>
              <a:xfrm>
                <a:off x="4499064" y="225739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2" name="Freeform 103">
                <a:extLst>
                  <a:ext uri="{FF2B5EF4-FFF2-40B4-BE49-F238E27FC236}">
                    <a16:creationId xmlns:a16="http://schemas.microsoft.com/office/drawing/2014/main" id="{3E9049D7-F540-84B9-B276-E03D77AE595C}"/>
                  </a:ext>
                </a:extLst>
              </p:cNvPr>
              <p:cNvSpPr/>
              <p:nvPr/>
            </p:nvSpPr>
            <p:spPr>
              <a:xfrm>
                <a:off x="4529281" y="222715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3" name="Freeform 104">
                <a:extLst>
                  <a:ext uri="{FF2B5EF4-FFF2-40B4-BE49-F238E27FC236}">
                    <a16:creationId xmlns:a16="http://schemas.microsoft.com/office/drawing/2014/main" id="{362E5FA9-9876-A050-1C6C-D1AA5A52C959}"/>
                  </a:ext>
                </a:extLst>
              </p:cNvPr>
              <p:cNvSpPr/>
              <p:nvPr/>
            </p:nvSpPr>
            <p:spPr>
              <a:xfrm>
                <a:off x="4570073" y="229972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4" name="Freeform 105">
                <a:extLst>
                  <a:ext uri="{FF2B5EF4-FFF2-40B4-BE49-F238E27FC236}">
                    <a16:creationId xmlns:a16="http://schemas.microsoft.com/office/drawing/2014/main" id="{4A7C701B-87E1-B83B-25B6-2DC8F9D8500E}"/>
                  </a:ext>
                </a:extLst>
              </p:cNvPr>
              <p:cNvSpPr/>
              <p:nvPr/>
            </p:nvSpPr>
            <p:spPr>
              <a:xfrm>
                <a:off x="4600289" y="226948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5" name="Freeform 106">
                <a:extLst>
                  <a:ext uri="{FF2B5EF4-FFF2-40B4-BE49-F238E27FC236}">
                    <a16:creationId xmlns:a16="http://schemas.microsoft.com/office/drawing/2014/main" id="{714E6A4A-DAF0-AF20-4DE7-1597858D409E}"/>
                  </a:ext>
                </a:extLst>
              </p:cNvPr>
              <p:cNvSpPr/>
              <p:nvPr/>
            </p:nvSpPr>
            <p:spPr>
              <a:xfrm>
                <a:off x="4609354" y="2363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6" name="Freeform 107">
                <a:extLst>
                  <a:ext uri="{FF2B5EF4-FFF2-40B4-BE49-F238E27FC236}">
                    <a16:creationId xmlns:a16="http://schemas.microsoft.com/office/drawing/2014/main" id="{39C13405-ED47-934E-5C3C-D0C1C241FF29}"/>
                  </a:ext>
                </a:extLst>
              </p:cNvPr>
              <p:cNvSpPr/>
              <p:nvPr/>
            </p:nvSpPr>
            <p:spPr>
              <a:xfrm>
                <a:off x="4639570" y="2332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7" name="Freeform 108">
                <a:extLst>
                  <a:ext uri="{FF2B5EF4-FFF2-40B4-BE49-F238E27FC236}">
                    <a16:creationId xmlns:a16="http://schemas.microsoft.com/office/drawing/2014/main" id="{A232DCEC-2DE3-2902-5B2C-615A0406C1D0}"/>
                  </a:ext>
                </a:extLst>
              </p:cNvPr>
              <p:cNvSpPr/>
              <p:nvPr/>
            </p:nvSpPr>
            <p:spPr>
              <a:xfrm>
                <a:off x="4616908" y="23949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8" name="Freeform 109">
                <a:extLst>
                  <a:ext uri="{FF2B5EF4-FFF2-40B4-BE49-F238E27FC236}">
                    <a16:creationId xmlns:a16="http://schemas.microsoft.com/office/drawing/2014/main" id="{86A4F34E-9163-6AB2-5694-51B2BB4124C2}"/>
                  </a:ext>
                </a:extLst>
              </p:cNvPr>
              <p:cNvSpPr/>
              <p:nvPr/>
            </p:nvSpPr>
            <p:spPr>
              <a:xfrm>
                <a:off x="4647125" y="23647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59" name="Freeform 110">
                <a:extLst>
                  <a:ext uri="{FF2B5EF4-FFF2-40B4-BE49-F238E27FC236}">
                    <a16:creationId xmlns:a16="http://schemas.microsoft.com/office/drawing/2014/main" id="{57753E25-74BD-2A67-E609-697E72CB8B26}"/>
                  </a:ext>
                </a:extLst>
              </p:cNvPr>
              <p:cNvSpPr/>
              <p:nvPr/>
            </p:nvSpPr>
            <p:spPr>
              <a:xfrm>
                <a:off x="4648635" y="242670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0" name="Freeform 111">
                <a:extLst>
                  <a:ext uri="{FF2B5EF4-FFF2-40B4-BE49-F238E27FC236}">
                    <a16:creationId xmlns:a16="http://schemas.microsoft.com/office/drawing/2014/main" id="{819EC7C6-7857-4BF9-824F-319377E7C6AD}"/>
                  </a:ext>
                </a:extLst>
              </p:cNvPr>
              <p:cNvSpPr/>
              <p:nvPr/>
            </p:nvSpPr>
            <p:spPr>
              <a:xfrm>
                <a:off x="4678852" y="239647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1" name="Freeform 112">
                <a:extLst>
                  <a:ext uri="{FF2B5EF4-FFF2-40B4-BE49-F238E27FC236}">
                    <a16:creationId xmlns:a16="http://schemas.microsoft.com/office/drawing/2014/main" id="{866B6638-BEB4-7F24-3A77-A69241AACB26}"/>
                  </a:ext>
                </a:extLst>
              </p:cNvPr>
              <p:cNvSpPr/>
              <p:nvPr/>
            </p:nvSpPr>
            <p:spPr>
              <a:xfrm>
                <a:off x="4656189" y="244787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2" name="Freeform 113">
                <a:extLst>
                  <a:ext uri="{FF2B5EF4-FFF2-40B4-BE49-F238E27FC236}">
                    <a16:creationId xmlns:a16="http://schemas.microsoft.com/office/drawing/2014/main" id="{B5031621-37B7-8BA5-62AC-CC141CAFC383}"/>
                  </a:ext>
                </a:extLst>
              </p:cNvPr>
              <p:cNvSpPr/>
              <p:nvPr/>
            </p:nvSpPr>
            <p:spPr>
              <a:xfrm>
                <a:off x="4686406" y="241763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3" name="Freeform 114">
                <a:extLst>
                  <a:ext uri="{FF2B5EF4-FFF2-40B4-BE49-F238E27FC236}">
                    <a16:creationId xmlns:a16="http://schemas.microsoft.com/office/drawing/2014/main" id="{C11A915B-98AB-7A3D-BD2F-1D322FB0AAE3}"/>
                  </a:ext>
                </a:extLst>
              </p:cNvPr>
              <p:cNvSpPr/>
              <p:nvPr/>
            </p:nvSpPr>
            <p:spPr>
              <a:xfrm>
                <a:off x="4687917" y="246903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4" name="Freeform 115">
                <a:extLst>
                  <a:ext uri="{FF2B5EF4-FFF2-40B4-BE49-F238E27FC236}">
                    <a16:creationId xmlns:a16="http://schemas.microsoft.com/office/drawing/2014/main" id="{40C8BC54-EE21-0F9A-A5DA-3CB1DC8ACC0A}"/>
                  </a:ext>
                </a:extLst>
              </p:cNvPr>
              <p:cNvSpPr/>
              <p:nvPr/>
            </p:nvSpPr>
            <p:spPr>
              <a:xfrm>
                <a:off x="4718133" y="243880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5" name="Freeform 116">
                <a:extLst>
                  <a:ext uri="{FF2B5EF4-FFF2-40B4-BE49-F238E27FC236}">
                    <a16:creationId xmlns:a16="http://schemas.microsoft.com/office/drawing/2014/main" id="{89E07F5E-E628-303B-022F-E95EDCF57572}"/>
                  </a:ext>
                </a:extLst>
              </p:cNvPr>
              <p:cNvSpPr/>
              <p:nvPr/>
            </p:nvSpPr>
            <p:spPr>
              <a:xfrm>
                <a:off x="4893388" y="255520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6" name="Freeform 117">
                <a:extLst>
                  <a:ext uri="{FF2B5EF4-FFF2-40B4-BE49-F238E27FC236}">
                    <a16:creationId xmlns:a16="http://schemas.microsoft.com/office/drawing/2014/main" id="{5843FD90-D158-5C5E-B8F7-37BCA053B075}"/>
                  </a:ext>
                </a:extLst>
              </p:cNvPr>
              <p:cNvSpPr/>
              <p:nvPr/>
            </p:nvSpPr>
            <p:spPr>
              <a:xfrm>
                <a:off x="4923604" y="252497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7" name="Freeform 118">
                <a:extLst>
                  <a:ext uri="{FF2B5EF4-FFF2-40B4-BE49-F238E27FC236}">
                    <a16:creationId xmlns:a16="http://schemas.microsoft.com/office/drawing/2014/main" id="{A3B2C908-0F68-4428-B983-EDB7015B5CB0}"/>
                  </a:ext>
                </a:extLst>
              </p:cNvPr>
              <p:cNvSpPr/>
              <p:nvPr/>
            </p:nvSpPr>
            <p:spPr>
              <a:xfrm>
                <a:off x="4947777" y="25990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8" name="Freeform 119">
                <a:extLst>
                  <a:ext uri="{FF2B5EF4-FFF2-40B4-BE49-F238E27FC236}">
                    <a16:creationId xmlns:a16="http://schemas.microsoft.com/office/drawing/2014/main" id="{80D594D1-8102-0B73-F002-B9C7EB87EA46}"/>
                  </a:ext>
                </a:extLst>
              </p:cNvPr>
              <p:cNvSpPr/>
              <p:nvPr/>
            </p:nvSpPr>
            <p:spPr>
              <a:xfrm>
                <a:off x="4977994" y="25688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69" name="Freeform 120">
                <a:extLst>
                  <a:ext uri="{FF2B5EF4-FFF2-40B4-BE49-F238E27FC236}">
                    <a16:creationId xmlns:a16="http://schemas.microsoft.com/office/drawing/2014/main" id="{9269E64F-46C8-D247-36EC-EAB3D40E595B}"/>
                  </a:ext>
                </a:extLst>
              </p:cNvPr>
              <p:cNvSpPr/>
              <p:nvPr/>
            </p:nvSpPr>
            <p:spPr>
              <a:xfrm>
                <a:off x="4964396" y="26096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0" name="Freeform 121">
                <a:extLst>
                  <a:ext uri="{FF2B5EF4-FFF2-40B4-BE49-F238E27FC236}">
                    <a16:creationId xmlns:a16="http://schemas.microsoft.com/office/drawing/2014/main" id="{ADE38CA7-D16A-6157-8348-818A759964A3}"/>
                  </a:ext>
                </a:extLst>
              </p:cNvPr>
              <p:cNvSpPr/>
              <p:nvPr/>
            </p:nvSpPr>
            <p:spPr>
              <a:xfrm>
                <a:off x="4994613" y="25793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1" name="Freeform 122">
                <a:extLst>
                  <a:ext uri="{FF2B5EF4-FFF2-40B4-BE49-F238E27FC236}">
                    <a16:creationId xmlns:a16="http://schemas.microsoft.com/office/drawing/2014/main" id="{FFA724EB-281C-3C19-4C88-AEFD29F21F14}"/>
                  </a:ext>
                </a:extLst>
              </p:cNvPr>
              <p:cNvSpPr/>
              <p:nvPr/>
            </p:nvSpPr>
            <p:spPr>
              <a:xfrm>
                <a:off x="4964396" y="26096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2" name="Freeform 123">
                <a:extLst>
                  <a:ext uri="{FF2B5EF4-FFF2-40B4-BE49-F238E27FC236}">
                    <a16:creationId xmlns:a16="http://schemas.microsoft.com/office/drawing/2014/main" id="{400E7B3E-4111-8768-140E-9DEF203E0888}"/>
                  </a:ext>
                </a:extLst>
              </p:cNvPr>
              <p:cNvSpPr/>
              <p:nvPr/>
            </p:nvSpPr>
            <p:spPr>
              <a:xfrm>
                <a:off x="4994613" y="25793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3" name="Freeform 124">
                <a:extLst>
                  <a:ext uri="{FF2B5EF4-FFF2-40B4-BE49-F238E27FC236}">
                    <a16:creationId xmlns:a16="http://schemas.microsoft.com/office/drawing/2014/main" id="{97474FC3-5341-5179-59A3-398101A58CAF}"/>
                  </a:ext>
                </a:extLst>
              </p:cNvPr>
              <p:cNvSpPr/>
              <p:nvPr/>
            </p:nvSpPr>
            <p:spPr>
              <a:xfrm>
                <a:off x="4979504" y="26534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4" name="Freeform 125">
                <a:extLst>
                  <a:ext uri="{FF2B5EF4-FFF2-40B4-BE49-F238E27FC236}">
                    <a16:creationId xmlns:a16="http://schemas.microsoft.com/office/drawing/2014/main" id="{C56D6975-C3E9-D71C-71AA-1825ED0A4AB9}"/>
                  </a:ext>
                </a:extLst>
              </p:cNvPr>
              <p:cNvSpPr/>
              <p:nvPr/>
            </p:nvSpPr>
            <p:spPr>
              <a:xfrm>
                <a:off x="5009721" y="26232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5" name="Freeform 126">
                <a:extLst>
                  <a:ext uri="{FF2B5EF4-FFF2-40B4-BE49-F238E27FC236}">
                    <a16:creationId xmlns:a16="http://schemas.microsoft.com/office/drawing/2014/main" id="{AD04FD33-B753-5C37-F205-EA83B151F7C2}"/>
                  </a:ext>
                </a:extLst>
              </p:cNvPr>
              <p:cNvSpPr/>
              <p:nvPr/>
            </p:nvSpPr>
            <p:spPr>
              <a:xfrm>
                <a:off x="5136629" y="26867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6" name="Freeform 127">
                <a:extLst>
                  <a:ext uri="{FF2B5EF4-FFF2-40B4-BE49-F238E27FC236}">
                    <a16:creationId xmlns:a16="http://schemas.microsoft.com/office/drawing/2014/main" id="{C0C2EB92-0568-A397-C2E9-7AAC43CCED9C}"/>
                  </a:ext>
                </a:extLst>
              </p:cNvPr>
              <p:cNvSpPr/>
              <p:nvPr/>
            </p:nvSpPr>
            <p:spPr>
              <a:xfrm>
                <a:off x="5166846" y="26564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7" name="Freeform 128">
                <a:extLst>
                  <a:ext uri="{FF2B5EF4-FFF2-40B4-BE49-F238E27FC236}">
                    <a16:creationId xmlns:a16="http://schemas.microsoft.com/office/drawing/2014/main" id="{6D115741-7ED9-A85A-36F7-FE3E89917A82}"/>
                  </a:ext>
                </a:extLst>
              </p:cNvPr>
              <p:cNvSpPr/>
              <p:nvPr/>
            </p:nvSpPr>
            <p:spPr>
              <a:xfrm>
                <a:off x="5145694" y="26867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8" name="Freeform 129">
                <a:extLst>
                  <a:ext uri="{FF2B5EF4-FFF2-40B4-BE49-F238E27FC236}">
                    <a16:creationId xmlns:a16="http://schemas.microsoft.com/office/drawing/2014/main" id="{AF912ADD-341A-CF49-1650-DF2D271D3B72}"/>
                  </a:ext>
                </a:extLst>
              </p:cNvPr>
              <p:cNvSpPr/>
              <p:nvPr/>
            </p:nvSpPr>
            <p:spPr>
              <a:xfrm>
                <a:off x="5175911" y="26564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79" name="Freeform 130">
                <a:extLst>
                  <a:ext uri="{FF2B5EF4-FFF2-40B4-BE49-F238E27FC236}">
                    <a16:creationId xmlns:a16="http://schemas.microsoft.com/office/drawing/2014/main" id="{12F24E03-ADA5-AE10-FB21-62D2210795BD}"/>
                  </a:ext>
                </a:extLst>
              </p:cNvPr>
              <p:cNvSpPr/>
              <p:nvPr/>
            </p:nvSpPr>
            <p:spPr>
              <a:xfrm>
                <a:off x="5168357" y="26867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0" name="Freeform 131">
                <a:extLst>
                  <a:ext uri="{FF2B5EF4-FFF2-40B4-BE49-F238E27FC236}">
                    <a16:creationId xmlns:a16="http://schemas.microsoft.com/office/drawing/2014/main" id="{35AE9A16-F635-945E-1932-64A0FD040B1E}"/>
                  </a:ext>
                </a:extLst>
              </p:cNvPr>
              <p:cNvSpPr/>
              <p:nvPr/>
            </p:nvSpPr>
            <p:spPr>
              <a:xfrm>
                <a:off x="5198573" y="26564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1" name="Freeform 132">
                <a:extLst>
                  <a:ext uri="{FF2B5EF4-FFF2-40B4-BE49-F238E27FC236}">
                    <a16:creationId xmlns:a16="http://schemas.microsoft.com/office/drawing/2014/main" id="{291E83B2-A17E-E53D-1731-3D9CEF8A6A0D}"/>
                  </a:ext>
                </a:extLst>
              </p:cNvPr>
              <p:cNvSpPr/>
              <p:nvPr/>
            </p:nvSpPr>
            <p:spPr>
              <a:xfrm>
                <a:off x="5224257" y="272149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2" name="Freeform 133">
                <a:extLst>
                  <a:ext uri="{FF2B5EF4-FFF2-40B4-BE49-F238E27FC236}">
                    <a16:creationId xmlns:a16="http://schemas.microsoft.com/office/drawing/2014/main" id="{D0BB9AA5-2851-EFB4-B520-D58779737B1B}"/>
                  </a:ext>
                </a:extLst>
              </p:cNvPr>
              <p:cNvSpPr/>
              <p:nvPr/>
            </p:nvSpPr>
            <p:spPr>
              <a:xfrm>
                <a:off x="5254473" y="269126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3" name="Freeform 134">
                <a:extLst>
                  <a:ext uri="{FF2B5EF4-FFF2-40B4-BE49-F238E27FC236}">
                    <a16:creationId xmlns:a16="http://schemas.microsoft.com/office/drawing/2014/main" id="{2798E69D-F0B6-C4BA-AA93-A6A3579C4690}"/>
                  </a:ext>
                </a:extLst>
              </p:cNvPr>
              <p:cNvSpPr/>
              <p:nvPr/>
            </p:nvSpPr>
            <p:spPr>
              <a:xfrm>
                <a:off x="5271092" y="280011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4" name="Freeform 135">
                <a:extLst>
                  <a:ext uri="{FF2B5EF4-FFF2-40B4-BE49-F238E27FC236}">
                    <a16:creationId xmlns:a16="http://schemas.microsoft.com/office/drawing/2014/main" id="{BC8FC4AA-7FD9-5CF6-DB6E-A5847AE143DF}"/>
                  </a:ext>
                </a:extLst>
              </p:cNvPr>
              <p:cNvSpPr/>
              <p:nvPr/>
            </p:nvSpPr>
            <p:spPr>
              <a:xfrm>
                <a:off x="5301309" y="276987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5" name="Freeform 136">
                <a:extLst>
                  <a:ext uri="{FF2B5EF4-FFF2-40B4-BE49-F238E27FC236}">
                    <a16:creationId xmlns:a16="http://schemas.microsoft.com/office/drawing/2014/main" id="{0A5B6AA1-B7FC-4C31-6A38-05B0FB14EFE1}"/>
                  </a:ext>
                </a:extLst>
              </p:cNvPr>
              <p:cNvSpPr/>
              <p:nvPr/>
            </p:nvSpPr>
            <p:spPr>
              <a:xfrm>
                <a:off x="5271092" y="280011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6" name="Freeform 137">
                <a:extLst>
                  <a:ext uri="{FF2B5EF4-FFF2-40B4-BE49-F238E27FC236}">
                    <a16:creationId xmlns:a16="http://schemas.microsoft.com/office/drawing/2014/main" id="{6849ED78-1128-9572-3D15-21EC70BD10E8}"/>
                  </a:ext>
                </a:extLst>
              </p:cNvPr>
              <p:cNvSpPr/>
              <p:nvPr/>
            </p:nvSpPr>
            <p:spPr>
              <a:xfrm>
                <a:off x="5301309" y="276987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7" name="Freeform 138">
                <a:extLst>
                  <a:ext uri="{FF2B5EF4-FFF2-40B4-BE49-F238E27FC236}">
                    <a16:creationId xmlns:a16="http://schemas.microsoft.com/office/drawing/2014/main" id="{C6B9D5ED-6BC3-15A5-A24F-E9F3211AD4B3}"/>
                  </a:ext>
                </a:extLst>
              </p:cNvPr>
              <p:cNvSpPr/>
              <p:nvPr/>
            </p:nvSpPr>
            <p:spPr>
              <a:xfrm>
                <a:off x="5310373" y="28575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8" name="Freeform 139">
                <a:extLst>
                  <a:ext uri="{FF2B5EF4-FFF2-40B4-BE49-F238E27FC236}">
                    <a16:creationId xmlns:a16="http://schemas.microsoft.com/office/drawing/2014/main" id="{CE51B749-6807-34A3-EAA5-0A432468F36B}"/>
                  </a:ext>
                </a:extLst>
              </p:cNvPr>
              <p:cNvSpPr/>
              <p:nvPr/>
            </p:nvSpPr>
            <p:spPr>
              <a:xfrm>
                <a:off x="5340590" y="28273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89" name="Freeform 140">
                <a:extLst>
                  <a:ext uri="{FF2B5EF4-FFF2-40B4-BE49-F238E27FC236}">
                    <a16:creationId xmlns:a16="http://schemas.microsoft.com/office/drawing/2014/main" id="{579433FD-6C5B-AFB1-2AA9-4FAE1E2172CE}"/>
                  </a:ext>
                </a:extLst>
              </p:cNvPr>
              <p:cNvSpPr/>
              <p:nvPr/>
            </p:nvSpPr>
            <p:spPr>
              <a:xfrm>
                <a:off x="5428217" y="294977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0" name="Freeform 141">
                <a:extLst>
                  <a:ext uri="{FF2B5EF4-FFF2-40B4-BE49-F238E27FC236}">
                    <a16:creationId xmlns:a16="http://schemas.microsoft.com/office/drawing/2014/main" id="{C13E0B5A-E3DC-A4BD-D125-58B1A84B7487}"/>
                  </a:ext>
                </a:extLst>
              </p:cNvPr>
              <p:cNvSpPr/>
              <p:nvPr/>
            </p:nvSpPr>
            <p:spPr>
              <a:xfrm>
                <a:off x="5458434" y="291953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1" name="Freeform 142">
                <a:extLst>
                  <a:ext uri="{FF2B5EF4-FFF2-40B4-BE49-F238E27FC236}">
                    <a16:creationId xmlns:a16="http://schemas.microsoft.com/office/drawing/2014/main" id="{A88AFBD5-2BCF-4E17-15E3-A09F49D3BEF8}"/>
                  </a:ext>
                </a:extLst>
              </p:cNvPr>
              <p:cNvSpPr/>
              <p:nvPr/>
            </p:nvSpPr>
            <p:spPr>
              <a:xfrm>
                <a:off x="5476563" y="29603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2" name="Freeform 143">
                <a:extLst>
                  <a:ext uri="{FF2B5EF4-FFF2-40B4-BE49-F238E27FC236}">
                    <a16:creationId xmlns:a16="http://schemas.microsoft.com/office/drawing/2014/main" id="{11E6385D-D944-3814-C179-7D2C892556FB}"/>
                  </a:ext>
                </a:extLst>
              </p:cNvPr>
              <p:cNvSpPr/>
              <p:nvPr/>
            </p:nvSpPr>
            <p:spPr>
              <a:xfrm>
                <a:off x="5506780" y="29301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3" name="Freeform 144">
                <a:extLst>
                  <a:ext uri="{FF2B5EF4-FFF2-40B4-BE49-F238E27FC236}">
                    <a16:creationId xmlns:a16="http://schemas.microsoft.com/office/drawing/2014/main" id="{E09922BF-F1E0-BDC0-89D0-5BB01B5DB6E1}"/>
                  </a:ext>
                </a:extLst>
              </p:cNvPr>
              <p:cNvSpPr/>
              <p:nvPr/>
            </p:nvSpPr>
            <p:spPr>
              <a:xfrm>
                <a:off x="5555126" y="299663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4" name="Freeform 145">
                <a:extLst>
                  <a:ext uri="{FF2B5EF4-FFF2-40B4-BE49-F238E27FC236}">
                    <a16:creationId xmlns:a16="http://schemas.microsoft.com/office/drawing/2014/main" id="{0F5477DF-167B-76CA-FEBC-0D16847D4965}"/>
                  </a:ext>
                </a:extLst>
              </p:cNvPr>
              <p:cNvSpPr/>
              <p:nvPr/>
            </p:nvSpPr>
            <p:spPr>
              <a:xfrm>
                <a:off x="5585342" y="296640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5" name="Freeform 146">
                <a:extLst>
                  <a:ext uri="{FF2B5EF4-FFF2-40B4-BE49-F238E27FC236}">
                    <a16:creationId xmlns:a16="http://schemas.microsoft.com/office/drawing/2014/main" id="{12AA28D5-5A16-EC8B-C0CB-75404DD5D515}"/>
                  </a:ext>
                </a:extLst>
              </p:cNvPr>
              <p:cNvSpPr/>
              <p:nvPr/>
            </p:nvSpPr>
            <p:spPr>
              <a:xfrm>
                <a:off x="5585342" y="3031409"/>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6" name="Freeform 147">
                <a:extLst>
                  <a:ext uri="{FF2B5EF4-FFF2-40B4-BE49-F238E27FC236}">
                    <a16:creationId xmlns:a16="http://schemas.microsoft.com/office/drawing/2014/main" id="{743C74D8-B452-A8A4-7F82-6EF16D396EEA}"/>
                  </a:ext>
                </a:extLst>
              </p:cNvPr>
              <p:cNvSpPr/>
              <p:nvPr/>
            </p:nvSpPr>
            <p:spPr>
              <a:xfrm>
                <a:off x="5617069" y="300117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7" name="Freeform 148">
                <a:extLst>
                  <a:ext uri="{FF2B5EF4-FFF2-40B4-BE49-F238E27FC236}">
                    <a16:creationId xmlns:a16="http://schemas.microsoft.com/office/drawing/2014/main" id="{9E70822D-95A8-5952-0D10-A02335765309}"/>
                  </a:ext>
                </a:extLst>
              </p:cNvPr>
              <p:cNvSpPr/>
              <p:nvPr/>
            </p:nvSpPr>
            <p:spPr>
              <a:xfrm>
                <a:off x="5585342" y="3031409"/>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8" name="Freeform 149">
                <a:extLst>
                  <a:ext uri="{FF2B5EF4-FFF2-40B4-BE49-F238E27FC236}">
                    <a16:creationId xmlns:a16="http://schemas.microsoft.com/office/drawing/2014/main" id="{9C32239A-7A35-704E-D908-4646525A2A8E}"/>
                  </a:ext>
                </a:extLst>
              </p:cNvPr>
              <p:cNvSpPr/>
              <p:nvPr/>
            </p:nvSpPr>
            <p:spPr>
              <a:xfrm>
                <a:off x="5617069" y="300117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99" name="Freeform 150">
                <a:extLst>
                  <a:ext uri="{FF2B5EF4-FFF2-40B4-BE49-F238E27FC236}">
                    <a16:creationId xmlns:a16="http://schemas.microsoft.com/office/drawing/2014/main" id="{C7791106-E2E7-DF14-BC7C-71BE7CACB4BD}"/>
                  </a:ext>
                </a:extLst>
              </p:cNvPr>
              <p:cNvSpPr/>
              <p:nvPr/>
            </p:nvSpPr>
            <p:spPr>
              <a:xfrm>
                <a:off x="5601961"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0" name="Freeform 151">
                <a:extLst>
                  <a:ext uri="{FF2B5EF4-FFF2-40B4-BE49-F238E27FC236}">
                    <a16:creationId xmlns:a16="http://schemas.microsoft.com/office/drawing/2014/main" id="{6A10D53A-5CAC-3959-EDD0-44F0695F4D15}"/>
                  </a:ext>
                </a:extLst>
              </p:cNvPr>
              <p:cNvSpPr/>
              <p:nvPr/>
            </p:nvSpPr>
            <p:spPr>
              <a:xfrm>
                <a:off x="5632178"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1" name="Freeform 152">
                <a:extLst>
                  <a:ext uri="{FF2B5EF4-FFF2-40B4-BE49-F238E27FC236}">
                    <a16:creationId xmlns:a16="http://schemas.microsoft.com/office/drawing/2014/main" id="{070C5F06-56D9-0610-CBF4-AA7EE749A225}"/>
                  </a:ext>
                </a:extLst>
              </p:cNvPr>
              <p:cNvSpPr/>
              <p:nvPr/>
            </p:nvSpPr>
            <p:spPr>
              <a:xfrm>
                <a:off x="5601961"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2" name="Freeform 153">
                <a:extLst>
                  <a:ext uri="{FF2B5EF4-FFF2-40B4-BE49-F238E27FC236}">
                    <a16:creationId xmlns:a16="http://schemas.microsoft.com/office/drawing/2014/main" id="{0D3F0567-C43C-AABE-81C1-8278AC323ED8}"/>
                  </a:ext>
                </a:extLst>
              </p:cNvPr>
              <p:cNvSpPr/>
              <p:nvPr/>
            </p:nvSpPr>
            <p:spPr>
              <a:xfrm>
                <a:off x="5632178"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3" name="Freeform 154">
                <a:extLst>
                  <a:ext uri="{FF2B5EF4-FFF2-40B4-BE49-F238E27FC236}">
                    <a16:creationId xmlns:a16="http://schemas.microsoft.com/office/drawing/2014/main" id="{C4A96426-BB20-C8C3-B031-666D1DA6E192}"/>
                  </a:ext>
                </a:extLst>
              </p:cNvPr>
              <p:cNvSpPr/>
              <p:nvPr/>
            </p:nvSpPr>
            <p:spPr>
              <a:xfrm>
                <a:off x="5626134"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4" name="Freeform 155">
                <a:extLst>
                  <a:ext uri="{FF2B5EF4-FFF2-40B4-BE49-F238E27FC236}">
                    <a16:creationId xmlns:a16="http://schemas.microsoft.com/office/drawing/2014/main" id="{E0C5EC8B-5392-09B8-14D6-CAC9B651C7EE}"/>
                  </a:ext>
                </a:extLst>
              </p:cNvPr>
              <p:cNvSpPr/>
              <p:nvPr/>
            </p:nvSpPr>
            <p:spPr>
              <a:xfrm>
                <a:off x="5656351"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5" name="Freeform 156">
                <a:extLst>
                  <a:ext uri="{FF2B5EF4-FFF2-40B4-BE49-F238E27FC236}">
                    <a16:creationId xmlns:a16="http://schemas.microsoft.com/office/drawing/2014/main" id="{62ABF8FC-C24D-4A9D-C607-D0A8B9588584}"/>
                  </a:ext>
                </a:extLst>
              </p:cNvPr>
              <p:cNvSpPr/>
              <p:nvPr/>
            </p:nvSpPr>
            <p:spPr>
              <a:xfrm>
                <a:off x="5626134"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6" name="Freeform 157">
                <a:extLst>
                  <a:ext uri="{FF2B5EF4-FFF2-40B4-BE49-F238E27FC236}">
                    <a16:creationId xmlns:a16="http://schemas.microsoft.com/office/drawing/2014/main" id="{20910B4A-BE54-8F40-A8EF-BAC6D902EFC1}"/>
                  </a:ext>
                </a:extLst>
              </p:cNvPr>
              <p:cNvSpPr/>
              <p:nvPr/>
            </p:nvSpPr>
            <p:spPr>
              <a:xfrm>
                <a:off x="5656351"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7" name="Freeform 158">
                <a:extLst>
                  <a:ext uri="{FF2B5EF4-FFF2-40B4-BE49-F238E27FC236}">
                    <a16:creationId xmlns:a16="http://schemas.microsoft.com/office/drawing/2014/main" id="{015A3705-B5CB-5021-7952-91ACC238F340}"/>
                  </a:ext>
                </a:extLst>
              </p:cNvPr>
              <p:cNvSpPr/>
              <p:nvPr/>
            </p:nvSpPr>
            <p:spPr>
              <a:xfrm>
                <a:off x="5633688"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8" name="Freeform 159">
                <a:extLst>
                  <a:ext uri="{FF2B5EF4-FFF2-40B4-BE49-F238E27FC236}">
                    <a16:creationId xmlns:a16="http://schemas.microsoft.com/office/drawing/2014/main" id="{9E874270-31E8-6077-4CF5-3E0F8C007DF0}"/>
                  </a:ext>
                </a:extLst>
              </p:cNvPr>
              <p:cNvSpPr/>
              <p:nvPr/>
            </p:nvSpPr>
            <p:spPr>
              <a:xfrm>
                <a:off x="5663905"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09" name="Freeform 160">
                <a:extLst>
                  <a:ext uri="{FF2B5EF4-FFF2-40B4-BE49-F238E27FC236}">
                    <a16:creationId xmlns:a16="http://schemas.microsoft.com/office/drawing/2014/main" id="{821DA08C-D008-2598-4091-23C88546742E}"/>
                  </a:ext>
                </a:extLst>
              </p:cNvPr>
              <p:cNvSpPr/>
              <p:nvPr/>
            </p:nvSpPr>
            <p:spPr>
              <a:xfrm>
                <a:off x="5648797" y="305559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0" name="Freeform 161">
                <a:extLst>
                  <a:ext uri="{FF2B5EF4-FFF2-40B4-BE49-F238E27FC236}">
                    <a16:creationId xmlns:a16="http://schemas.microsoft.com/office/drawing/2014/main" id="{E206A7EA-6870-4BB1-204F-21AE08C0F65F}"/>
                  </a:ext>
                </a:extLst>
              </p:cNvPr>
              <p:cNvSpPr/>
              <p:nvPr/>
            </p:nvSpPr>
            <p:spPr>
              <a:xfrm>
                <a:off x="5679013" y="302536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1" name="Freeform 162">
                <a:extLst>
                  <a:ext uri="{FF2B5EF4-FFF2-40B4-BE49-F238E27FC236}">
                    <a16:creationId xmlns:a16="http://schemas.microsoft.com/office/drawing/2014/main" id="{31C842A9-A26A-BAE1-C6B5-8C7689DBE1D7}"/>
                  </a:ext>
                </a:extLst>
              </p:cNvPr>
              <p:cNvSpPr/>
              <p:nvPr/>
            </p:nvSpPr>
            <p:spPr>
              <a:xfrm>
                <a:off x="5688078" y="309339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2" name="Freeform 163">
                <a:extLst>
                  <a:ext uri="{FF2B5EF4-FFF2-40B4-BE49-F238E27FC236}">
                    <a16:creationId xmlns:a16="http://schemas.microsoft.com/office/drawing/2014/main" id="{9BD4A71B-3C81-4346-3601-04805BBB02F4}"/>
                  </a:ext>
                </a:extLst>
              </p:cNvPr>
              <p:cNvSpPr/>
              <p:nvPr/>
            </p:nvSpPr>
            <p:spPr>
              <a:xfrm>
                <a:off x="5718294" y="306315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3" name="Freeform 164">
                <a:extLst>
                  <a:ext uri="{FF2B5EF4-FFF2-40B4-BE49-F238E27FC236}">
                    <a16:creationId xmlns:a16="http://schemas.microsoft.com/office/drawing/2014/main" id="{808E0BF0-DA18-72AC-0661-7235316868B2}"/>
                  </a:ext>
                </a:extLst>
              </p:cNvPr>
              <p:cNvSpPr/>
              <p:nvPr/>
            </p:nvSpPr>
            <p:spPr>
              <a:xfrm>
                <a:off x="5712251" y="31175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4" name="Freeform 165">
                <a:extLst>
                  <a:ext uri="{FF2B5EF4-FFF2-40B4-BE49-F238E27FC236}">
                    <a16:creationId xmlns:a16="http://schemas.microsoft.com/office/drawing/2014/main" id="{EEA37FA7-0330-6DE7-5236-27688C96C62B}"/>
                  </a:ext>
                </a:extLst>
              </p:cNvPr>
              <p:cNvSpPr/>
              <p:nvPr/>
            </p:nvSpPr>
            <p:spPr>
              <a:xfrm>
                <a:off x="5742467" y="30873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5" name="Freeform 166">
                <a:extLst>
                  <a:ext uri="{FF2B5EF4-FFF2-40B4-BE49-F238E27FC236}">
                    <a16:creationId xmlns:a16="http://schemas.microsoft.com/office/drawing/2014/main" id="{9FEBD1C0-C5BA-E5E7-E3B0-13A1D5DDAF74}"/>
                  </a:ext>
                </a:extLst>
              </p:cNvPr>
              <p:cNvSpPr/>
              <p:nvPr/>
            </p:nvSpPr>
            <p:spPr>
              <a:xfrm>
                <a:off x="5719805" y="31175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6" name="Freeform 167">
                <a:extLst>
                  <a:ext uri="{FF2B5EF4-FFF2-40B4-BE49-F238E27FC236}">
                    <a16:creationId xmlns:a16="http://schemas.microsoft.com/office/drawing/2014/main" id="{DE786699-F5EB-2E7B-46C5-4D25D9460008}"/>
                  </a:ext>
                </a:extLst>
              </p:cNvPr>
              <p:cNvSpPr/>
              <p:nvPr/>
            </p:nvSpPr>
            <p:spPr>
              <a:xfrm>
                <a:off x="5750021" y="30873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7" name="Freeform 168">
                <a:extLst>
                  <a:ext uri="{FF2B5EF4-FFF2-40B4-BE49-F238E27FC236}">
                    <a16:creationId xmlns:a16="http://schemas.microsoft.com/office/drawing/2014/main" id="{C76C9509-2759-413E-3889-6DC446EBBAA0}"/>
                  </a:ext>
                </a:extLst>
              </p:cNvPr>
              <p:cNvSpPr/>
              <p:nvPr/>
            </p:nvSpPr>
            <p:spPr>
              <a:xfrm>
                <a:off x="5736424" y="31175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8" name="Freeform 169">
                <a:extLst>
                  <a:ext uri="{FF2B5EF4-FFF2-40B4-BE49-F238E27FC236}">
                    <a16:creationId xmlns:a16="http://schemas.microsoft.com/office/drawing/2014/main" id="{67924B7F-1B6F-5057-9CB2-2AAAD5EAC99F}"/>
                  </a:ext>
                </a:extLst>
              </p:cNvPr>
              <p:cNvSpPr/>
              <p:nvPr/>
            </p:nvSpPr>
            <p:spPr>
              <a:xfrm>
                <a:off x="5766640" y="30873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19" name="Freeform 170">
                <a:extLst>
                  <a:ext uri="{FF2B5EF4-FFF2-40B4-BE49-F238E27FC236}">
                    <a16:creationId xmlns:a16="http://schemas.microsoft.com/office/drawing/2014/main" id="{A2E3249D-0D72-DB7D-576C-4A7E4644EE8F}"/>
                  </a:ext>
                </a:extLst>
              </p:cNvPr>
              <p:cNvSpPr/>
              <p:nvPr/>
            </p:nvSpPr>
            <p:spPr>
              <a:xfrm>
                <a:off x="5805922" y="31432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0" name="Freeform 171">
                <a:extLst>
                  <a:ext uri="{FF2B5EF4-FFF2-40B4-BE49-F238E27FC236}">
                    <a16:creationId xmlns:a16="http://schemas.microsoft.com/office/drawing/2014/main" id="{0DBE7BBD-43AA-55A1-ADD9-21D9FC022036}"/>
                  </a:ext>
                </a:extLst>
              </p:cNvPr>
              <p:cNvSpPr/>
              <p:nvPr/>
            </p:nvSpPr>
            <p:spPr>
              <a:xfrm>
                <a:off x="5836138" y="31130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1" name="Freeform 172">
                <a:extLst>
                  <a:ext uri="{FF2B5EF4-FFF2-40B4-BE49-F238E27FC236}">
                    <a16:creationId xmlns:a16="http://schemas.microsoft.com/office/drawing/2014/main" id="{29421DD6-122B-985C-0907-B9F8944DA88F}"/>
                  </a:ext>
                </a:extLst>
              </p:cNvPr>
              <p:cNvSpPr/>
              <p:nvPr/>
            </p:nvSpPr>
            <p:spPr>
              <a:xfrm>
                <a:off x="5885995" y="319619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2" name="Freeform 173">
                <a:extLst>
                  <a:ext uri="{FF2B5EF4-FFF2-40B4-BE49-F238E27FC236}">
                    <a16:creationId xmlns:a16="http://schemas.microsoft.com/office/drawing/2014/main" id="{9D82B3A0-7BC9-703D-07BD-E2A30FDD7F9A}"/>
                  </a:ext>
                </a:extLst>
              </p:cNvPr>
              <p:cNvSpPr/>
              <p:nvPr/>
            </p:nvSpPr>
            <p:spPr>
              <a:xfrm>
                <a:off x="5916211" y="316595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3" name="Freeform 174">
                <a:extLst>
                  <a:ext uri="{FF2B5EF4-FFF2-40B4-BE49-F238E27FC236}">
                    <a16:creationId xmlns:a16="http://schemas.microsoft.com/office/drawing/2014/main" id="{75C94E53-FEE7-4D75-A2C8-E01C735A43F6}"/>
                  </a:ext>
                </a:extLst>
              </p:cNvPr>
              <p:cNvSpPr/>
              <p:nvPr/>
            </p:nvSpPr>
            <p:spPr>
              <a:xfrm>
                <a:off x="5908657" y="323549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4" name="Freeform 175">
                <a:extLst>
                  <a:ext uri="{FF2B5EF4-FFF2-40B4-BE49-F238E27FC236}">
                    <a16:creationId xmlns:a16="http://schemas.microsoft.com/office/drawing/2014/main" id="{134142FD-9F40-C394-2E57-F6107D66A8FC}"/>
                  </a:ext>
                </a:extLst>
              </p:cNvPr>
              <p:cNvSpPr/>
              <p:nvPr/>
            </p:nvSpPr>
            <p:spPr>
              <a:xfrm>
                <a:off x="5938873" y="320526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5" name="Freeform 176">
                <a:extLst>
                  <a:ext uri="{FF2B5EF4-FFF2-40B4-BE49-F238E27FC236}">
                    <a16:creationId xmlns:a16="http://schemas.microsoft.com/office/drawing/2014/main" id="{823A4832-A379-DF6E-0B6F-825154390476}"/>
                  </a:ext>
                </a:extLst>
              </p:cNvPr>
              <p:cNvSpPr/>
              <p:nvPr/>
            </p:nvSpPr>
            <p:spPr>
              <a:xfrm>
                <a:off x="5932830" y="326119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6" name="Freeform 177">
                <a:extLst>
                  <a:ext uri="{FF2B5EF4-FFF2-40B4-BE49-F238E27FC236}">
                    <a16:creationId xmlns:a16="http://schemas.microsoft.com/office/drawing/2014/main" id="{A78C310F-36F7-9E6C-EDCD-8EE22BC0E990}"/>
                  </a:ext>
                </a:extLst>
              </p:cNvPr>
              <p:cNvSpPr/>
              <p:nvPr/>
            </p:nvSpPr>
            <p:spPr>
              <a:xfrm>
                <a:off x="5963047" y="323096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7" name="Freeform 178">
                <a:extLst>
                  <a:ext uri="{FF2B5EF4-FFF2-40B4-BE49-F238E27FC236}">
                    <a16:creationId xmlns:a16="http://schemas.microsoft.com/office/drawing/2014/main" id="{A5915840-F894-DEC7-7CD3-C9F4B859CC9E}"/>
                  </a:ext>
                </a:extLst>
              </p:cNvPr>
              <p:cNvSpPr/>
              <p:nvPr/>
            </p:nvSpPr>
            <p:spPr>
              <a:xfrm>
                <a:off x="5964557"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8" name="Freeform 179">
                <a:extLst>
                  <a:ext uri="{FF2B5EF4-FFF2-40B4-BE49-F238E27FC236}">
                    <a16:creationId xmlns:a16="http://schemas.microsoft.com/office/drawing/2014/main" id="{33FAD47E-F18E-5583-2E52-6141EB3A145A}"/>
                  </a:ext>
                </a:extLst>
              </p:cNvPr>
              <p:cNvSpPr/>
              <p:nvPr/>
            </p:nvSpPr>
            <p:spPr>
              <a:xfrm>
                <a:off x="5994774"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29" name="Freeform 180">
                <a:extLst>
                  <a:ext uri="{FF2B5EF4-FFF2-40B4-BE49-F238E27FC236}">
                    <a16:creationId xmlns:a16="http://schemas.microsoft.com/office/drawing/2014/main" id="{FA252C36-BD6D-23D0-3230-1D0C7688A264}"/>
                  </a:ext>
                </a:extLst>
              </p:cNvPr>
              <p:cNvSpPr/>
              <p:nvPr/>
            </p:nvSpPr>
            <p:spPr>
              <a:xfrm>
                <a:off x="5972111"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0" name="Freeform 181">
                <a:extLst>
                  <a:ext uri="{FF2B5EF4-FFF2-40B4-BE49-F238E27FC236}">
                    <a16:creationId xmlns:a16="http://schemas.microsoft.com/office/drawing/2014/main" id="{54C505C6-E707-3FF8-3235-28060B3A6EDC}"/>
                  </a:ext>
                </a:extLst>
              </p:cNvPr>
              <p:cNvSpPr/>
              <p:nvPr/>
            </p:nvSpPr>
            <p:spPr>
              <a:xfrm>
                <a:off x="6002328"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1" name="Freeform 182">
                <a:extLst>
                  <a:ext uri="{FF2B5EF4-FFF2-40B4-BE49-F238E27FC236}">
                    <a16:creationId xmlns:a16="http://schemas.microsoft.com/office/drawing/2014/main" id="{4CC0B954-3DD1-8C14-3834-B500AB45AF3A}"/>
                  </a:ext>
                </a:extLst>
              </p:cNvPr>
              <p:cNvSpPr/>
              <p:nvPr/>
            </p:nvSpPr>
            <p:spPr>
              <a:xfrm>
                <a:off x="5979666"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2" name="Freeform 183">
                <a:extLst>
                  <a:ext uri="{FF2B5EF4-FFF2-40B4-BE49-F238E27FC236}">
                    <a16:creationId xmlns:a16="http://schemas.microsoft.com/office/drawing/2014/main" id="{6E9BB1B3-E288-231F-C442-D10F9C035F37}"/>
                  </a:ext>
                </a:extLst>
              </p:cNvPr>
              <p:cNvSpPr/>
              <p:nvPr/>
            </p:nvSpPr>
            <p:spPr>
              <a:xfrm>
                <a:off x="6009882"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3" name="Freeform 184">
                <a:extLst>
                  <a:ext uri="{FF2B5EF4-FFF2-40B4-BE49-F238E27FC236}">
                    <a16:creationId xmlns:a16="http://schemas.microsoft.com/office/drawing/2014/main" id="{57A172B3-E72E-A7C5-C545-7F89310D8202}"/>
                  </a:ext>
                </a:extLst>
              </p:cNvPr>
              <p:cNvSpPr/>
              <p:nvPr/>
            </p:nvSpPr>
            <p:spPr>
              <a:xfrm>
                <a:off x="6011393"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4" name="Freeform 185">
                <a:extLst>
                  <a:ext uri="{FF2B5EF4-FFF2-40B4-BE49-F238E27FC236}">
                    <a16:creationId xmlns:a16="http://schemas.microsoft.com/office/drawing/2014/main" id="{3C242D46-7C02-1F2A-2420-72239256F819}"/>
                  </a:ext>
                </a:extLst>
              </p:cNvPr>
              <p:cNvSpPr/>
              <p:nvPr/>
            </p:nvSpPr>
            <p:spPr>
              <a:xfrm>
                <a:off x="6041609"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5" name="Freeform 186">
                <a:extLst>
                  <a:ext uri="{FF2B5EF4-FFF2-40B4-BE49-F238E27FC236}">
                    <a16:creationId xmlns:a16="http://schemas.microsoft.com/office/drawing/2014/main" id="{E059FF25-BCB8-4090-6D0A-FFC229F3A3A4}"/>
                  </a:ext>
                </a:extLst>
              </p:cNvPr>
              <p:cNvSpPr/>
              <p:nvPr/>
            </p:nvSpPr>
            <p:spPr>
              <a:xfrm>
                <a:off x="6043120"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6" name="Freeform 187">
                <a:extLst>
                  <a:ext uri="{FF2B5EF4-FFF2-40B4-BE49-F238E27FC236}">
                    <a16:creationId xmlns:a16="http://schemas.microsoft.com/office/drawing/2014/main" id="{E07401A1-422D-48B3-5FC4-903AD587C232}"/>
                  </a:ext>
                </a:extLst>
              </p:cNvPr>
              <p:cNvSpPr/>
              <p:nvPr/>
            </p:nvSpPr>
            <p:spPr>
              <a:xfrm>
                <a:off x="6073336"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7" name="Freeform 188">
                <a:extLst>
                  <a:ext uri="{FF2B5EF4-FFF2-40B4-BE49-F238E27FC236}">
                    <a16:creationId xmlns:a16="http://schemas.microsoft.com/office/drawing/2014/main" id="{4225FD3C-DC52-7493-89F5-E86C6BAB515C}"/>
                  </a:ext>
                </a:extLst>
              </p:cNvPr>
              <p:cNvSpPr/>
              <p:nvPr/>
            </p:nvSpPr>
            <p:spPr>
              <a:xfrm>
                <a:off x="6058228" y="328840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8" name="Freeform 189">
                <a:extLst>
                  <a:ext uri="{FF2B5EF4-FFF2-40B4-BE49-F238E27FC236}">
                    <a16:creationId xmlns:a16="http://schemas.microsoft.com/office/drawing/2014/main" id="{3C31A8A3-AE63-6433-5275-E6083D9F15EA}"/>
                  </a:ext>
                </a:extLst>
              </p:cNvPr>
              <p:cNvSpPr/>
              <p:nvPr/>
            </p:nvSpPr>
            <p:spPr>
              <a:xfrm>
                <a:off x="6088444" y="325817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39" name="Freeform 190">
                <a:extLst>
                  <a:ext uri="{FF2B5EF4-FFF2-40B4-BE49-F238E27FC236}">
                    <a16:creationId xmlns:a16="http://schemas.microsoft.com/office/drawing/2014/main" id="{ADE32385-25D4-C14F-9D60-9B60230616D6}"/>
                  </a:ext>
                </a:extLst>
              </p:cNvPr>
              <p:cNvSpPr/>
              <p:nvPr/>
            </p:nvSpPr>
            <p:spPr>
              <a:xfrm>
                <a:off x="6097509" y="328840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0" name="Freeform 191">
                <a:extLst>
                  <a:ext uri="{FF2B5EF4-FFF2-40B4-BE49-F238E27FC236}">
                    <a16:creationId xmlns:a16="http://schemas.microsoft.com/office/drawing/2014/main" id="{65DD020A-8FA5-35A5-E320-3DB821FE0682}"/>
                  </a:ext>
                </a:extLst>
              </p:cNvPr>
              <p:cNvSpPr/>
              <p:nvPr/>
            </p:nvSpPr>
            <p:spPr>
              <a:xfrm>
                <a:off x="6127726" y="325817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1" name="Freeform 192">
                <a:extLst>
                  <a:ext uri="{FF2B5EF4-FFF2-40B4-BE49-F238E27FC236}">
                    <a16:creationId xmlns:a16="http://schemas.microsoft.com/office/drawing/2014/main" id="{05BF2158-F8DE-4302-A1A5-25FD0B906109}"/>
                  </a:ext>
                </a:extLst>
              </p:cNvPr>
              <p:cNvSpPr/>
              <p:nvPr/>
            </p:nvSpPr>
            <p:spPr>
              <a:xfrm>
                <a:off x="6207799" y="3317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2" name="Freeform 193">
                <a:extLst>
                  <a:ext uri="{FF2B5EF4-FFF2-40B4-BE49-F238E27FC236}">
                    <a16:creationId xmlns:a16="http://schemas.microsoft.com/office/drawing/2014/main" id="{0CD1B9C5-D5B7-0C01-7820-8A0585A34978}"/>
                  </a:ext>
                </a:extLst>
              </p:cNvPr>
              <p:cNvSpPr/>
              <p:nvPr/>
            </p:nvSpPr>
            <p:spPr>
              <a:xfrm>
                <a:off x="6238015" y="3286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3" name="Freeform 194">
                <a:extLst>
                  <a:ext uri="{FF2B5EF4-FFF2-40B4-BE49-F238E27FC236}">
                    <a16:creationId xmlns:a16="http://schemas.microsoft.com/office/drawing/2014/main" id="{CB4AC3EB-9E61-391C-BCCA-89D4415F4479}"/>
                  </a:ext>
                </a:extLst>
              </p:cNvPr>
              <p:cNvSpPr/>
              <p:nvPr/>
            </p:nvSpPr>
            <p:spPr>
              <a:xfrm>
                <a:off x="6231972" y="3317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4" name="Freeform 195">
                <a:extLst>
                  <a:ext uri="{FF2B5EF4-FFF2-40B4-BE49-F238E27FC236}">
                    <a16:creationId xmlns:a16="http://schemas.microsoft.com/office/drawing/2014/main" id="{1333F21A-D12A-81E0-D596-6E21F5775430}"/>
                  </a:ext>
                </a:extLst>
              </p:cNvPr>
              <p:cNvSpPr/>
              <p:nvPr/>
            </p:nvSpPr>
            <p:spPr>
              <a:xfrm>
                <a:off x="6262188" y="3286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5" name="Freeform 196">
                <a:extLst>
                  <a:ext uri="{FF2B5EF4-FFF2-40B4-BE49-F238E27FC236}">
                    <a16:creationId xmlns:a16="http://schemas.microsoft.com/office/drawing/2014/main" id="{B5F40628-B159-29FC-2A29-D5ABF4FD4F9E}"/>
                  </a:ext>
                </a:extLst>
              </p:cNvPr>
              <p:cNvSpPr/>
              <p:nvPr/>
            </p:nvSpPr>
            <p:spPr>
              <a:xfrm>
                <a:off x="6247080"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6" name="Freeform 197">
                <a:extLst>
                  <a:ext uri="{FF2B5EF4-FFF2-40B4-BE49-F238E27FC236}">
                    <a16:creationId xmlns:a16="http://schemas.microsoft.com/office/drawing/2014/main" id="{C2B78313-3AEA-D95F-4C2F-2579C483200A}"/>
                  </a:ext>
                </a:extLst>
              </p:cNvPr>
              <p:cNvSpPr/>
              <p:nvPr/>
            </p:nvSpPr>
            <p:spPr>
              <a:xfrm>
                <a:off x="6277297"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7" name="Freeform 198">
                <a:extLst>
                  <a:ext uri="{FF2B5EF4-FFF2-40B4-BE49-F238E27FC236}">
                    <a16:creationId xmlns:a16="http://schemas.microsoft.com/office/drawing/2014/main" id="{15F4A1EE-0319-826B-465A-9B37931FCDF4}"/>
                  </a:ext>
                </a:extLst>
              </p:cNvPr>
              <p:cNvSpPr/>
              <p:nvPr/>
            </p:nvSpPr>
            <p:spPr>
              <a:xfrm>
                <a:off x="6263699"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8" name="Freeform 199">
                <a:extLst>
                  <a:ext uri="{FF2B5EF4-FFF2-40B4-BE49-F238E27FC236}">
                    <a16:creationId xmlns:a16="http://schemas.microsoft.com/office/drawing/2014/main" id="{34818DFD-9611-97C2-F5DE-DD5E80450CEB}"/>
                  </a:ext>
                </a:extLst>
              </p:cNvPr>
              <p:cNvSpPr/>
              <p:nvPr/>
            </p:nvSpPr>
            <p:spPr>
              <a:xfrm>
                <a:off x="6293916"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49" name="Freeform 200">
                <a:extLst>
                  <a:ext uri="{FF2B5EF4-FFF2-40B4-BE49-F238E27FC236}">
                    <a16:creationId xmlns:a16="http://schemas.microsoft.com/office/drawing/2014/main" id="{E30A1835-B648-9D4E-26D1-538C460E06BE}"/>
                  </a:ext>
                </a:extLst>
              </p:cNvPr>
              <p:cNvSpPr/>
              <p:nvPr/>
            </p:nvSpPr>
            <p:spPr>
              <a:xfrm>
                <a:off x="6263699"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0" name="Freeform 201">
                <a:extLst>
                  <a:ext uri="{FF2B5EF4-FFF2-40B4-BE49-F238E27FC236}">
                    <a16:creationId xmlns:a16="http://schemas.microsoft.com/office/drawing/2014/main" id="{E0622AED-9B29-7A56-E2A2-6936F38BCAD1}"/>
                  </a:ext>
                </a:extLst>
              </p:cNvPr>
              <p:cNvSpPr/>
              <p:nvPr/>
            </p:nvSpPr>
            <p:spPr>
              <a:xfrm>
                <a:off x="6293916"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1" name="Freeform 202">
                <a:extLst>
                  <a:ext uri="{FF2B5EF4-FFF2-40B4-BE49-F238E27FC236}">
                    <a16:creationId xmlns:a16="http://schemas.microsoft.com/office/drawing/2014/main" id="{736178BE-8453-6870-4CD0-8B39ADD7AC4D}"/>
                  </a:ext>
                </a:extLst>
              </p:cNvPr>
              <p:cNvSpPr/>
              <p:nvPr/>
            </p:nvSpPr>
            <p:spPr>
              <a:xfrm>
                <a:off x="6271253"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2" name="Freeform 203">
                <a:extLst>
                  <a:ext uri="{FF2B5EF4-FFF2-40B4-BE49-F238E27FC236}">
                    <a16:creationId xmlns:a16="http://schemas.microsoft.com/office/drawing/2014/main" id="{A64F9A05-B2B8-0887-F3D3-A66C83469101}"/>
                  </a:ext>
                </a:extLst>
              </p:cNvPr>
              <p:cNvSpPr/>
              <p:nvPr/>
            </p:nvSpPr>
            <p:spPr>
              <a:xfrm>
                <a:off x="6301470"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3" name="Freeform 204">
                <a:extLst>
                  <a:ext uri="{FF2B5EF4-FFF2-40B4-BE49-F238E27FC236}">
                    <a16:creationId xmlns:a16="http://schemas.microsoft.com/office/drawing/2014/main" id="{9AF2C347-C24E-6329-BE70-5C840B875223}"/>
                  </a:ext>
                </a:extLst>
              </p:cNvPr>
              <p:cNvSpPr/>
              <p:nvPr/>
            </p:nvSpPr>
            <p:spPr>
              <a:xfrm>
                <a:off x="6295426"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4" name="Freeform 205">
                <a:extLst>
                  <a:ext uri="{FF2B5EF4-FFF2-40B4-BE49-F238E27FC236}">
                    <a16:creationId xmlns:a16="http://schemas.microsoft.com/office/drawing/2014/main" id="{C08C5E54-0A9E-615C-446E-433460B392E0}"/>
                  </a:ext>
                </a:extLst>
              </p:cNvPr>
              <p:cNvSpPr/>
              <p:nvPr/>
            </p:nvSpPr>
            <p:spPr>
              <a:xfrm>
                <a:off x="6325643"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5" name="Freeform 206">
                <a:extLst>
                  <a:ext uri="{FF2B5EF4-FFF2-40B4-BE49-F238E27FC236}">
                    <a16:creationId xmlns:a16="http://schemas.microsoft.com/office/drawing/2014/main" id="{9F29222D-072C-6E51-BD69-8A8E684479D7}"/>
                  </a:ext>
                </a:extLst>
              </p:cNvPr>
              <p:cNvSpPr/>
              <p:nvPr/>
            </p:nvSpPr>
            <p:spPr>
              <a:xfrm>
                <a:off x="6373989" y="33624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6" name="Freeform 207">
                <a:extLst>
                  <a:ext uri="{FF2B5EF4-FFF2-40B4-BE49-F238E27FC236}">
                    <a16:creationId xmlns:a16="http://schemas.microsoft.com/office/drawing/2014/main" id="{1BECC893-D488-7F87-C2B1-D9DA50F60585}"/>
                  </a:ext>
                </a:extLst>
              </p:cNvPr>
              <p:cNvSpPr/>
              <p:nvPr/>
            </p:nvSpPr>
            <p:spPr>
              <a:xfrm>
                <a:off x="6404205"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7" name="Freeform 208">
                <a:extLst>
                  <a:ext uri="{FF2B5EF4-FFF2-40B4-BE49-F238E27FC236}">
                    <a16:creationId xmlns:a16="http://schemas.microsoft.com/office/drawing/2014/main" id="{2B82ADC5-BEB9-E163-1145-A60755CCFF9C}"/>
                  </a:ext>
                </a:extLst>
              </p:cNvPr>
              <p:cNvSpPr/>
              <p:nvPr/>
            </p:nvSpPr>
            <p:spPr>
              <a:xfrm>
                <a:off x="6381543" y="33624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8" name="Freeform 209">
                <a:extLst>
                  <a:ext uri="{FF2B5EF4-FFF2-40B4-BE49-F238E27FC236}">
                    <a16:creationId xmlns:a16="http://schemas.microsoft.com/office/drawing/2014/main" id="{9237DE85-EC34-2EAE-0B9D-C68D0BB596AB}"/>
                  </a:ext>
                </a:extLst>
              </p:cNvPr>
              <p:cNvSpPr/>
              <p:nvPr/>
            </p:nvSpPr>
            <p:spPr>
              <a:xfrm>
                <a:off x="6411759"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59" name="Freeform 210">
                <a:extLst>
                  <a:ext uri="{FF2B5EF4-FFF2-40B4-BE49-F238E27FC236}">
                    <a16:creationId xmlns:a16="http://schemas.microsoft.com/office/drawing/2014/main" id="{77E2F14C-7B44-532B-0152-3760B7B4A0AD}"/>
                  </a:ext>
                </a:extLst>
              </p:cNvPr>
              <p:cNvSpPr/>
              <p:nvPr/>
            </p:nvSpPr>
            <p:spPr>
              <a:xfrm>
                <a:off x="6389097" y="33624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0" name="Freeform 211">
                <a:extLst>
                  <a:ext uri="{FF2B5EF4-FFF2-40B4-BE49-F238E27FC236}">
                    <a16:creationId xmlns:a16="http://schemas.microsoft.com/office/drawing/2014/main" id="{C0CC522B-F9AA-C358-A047-711F1B48C740}"/>
                  </a:ext>
                </a:extLst>
              </p:cNvPr>
              <p:cNvSpPr/>
              <p:nvPr/>
            </p:nvSpPr>
            <p:spPr>
              <a:xfrm>
                <a:off x="6419313"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1" name="Freeform 212">
                <a:extLst>
                  <a:ext uri="{FF2B5EF4-FFF2-40B4-BE49-F238E27FC236}">
                    <a16:creationId xmlns:a16="http://schemas.microsoft.com/office/drawing/2014/main" id="{D4362AC1-908F-A1FA-C36B-9954B93A899A}"/>
                  </a:ext>
                </a:extLst>
              </p:cNvPr>
              <p:cNvSpPr/>
              <p:nvPr/>
            </p:nvSpPr>
            <p:spPr>
              <a:xfrm>
                <a:off x="6396651" y="3362482"/>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2" name="Freeform 213">
                <a:extLst>
                  <a:ext uri="{FF2B5EF4-FFF2-40B4-BE49-F238E27FC236}">
                    <a16:creationId xmlns:a16="http://schemas.microsoft.com/office/drawing/2014/main" id="{C7B27821-0A72-2916-2188-A92CF89BB91A}"/>
                  </a:ext>
                </a:extLst>
              </p:cNvPr>
              <p:cNvSpPr/>
              <p:nvPr/>
            </p:nvSpPr>
            <p:spPr>
              <a:xfrm>
                <a:off x="6428378"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3" name="Freeform 214">
                <a:extLst>
                  <a:ext uri="{FF2B5EF4-FFF2-40B4-BE49-F238E27FC236}">
                    <a16:creationId xmlns:a16="http://schemas.microsoft.com/office/drawing/2014/main" id="{57AC784E-0F34-DFD4-563E-8F463C71A8CC}"/>
                  </a:ext>
                </a:extLst>
              </p:cNvPr>
              <p:cNvSpPr/>
              <p:nvPr/>
            </p:nvSpPr>
            <p:spPr>
              <a:xfrm>
                <a:off x="6437443" y="33624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4" name="Freeform 215">
                <a:extLst>
                  <a:ext uri="{FF2B5EF4-FFF2-40B4-BE49-F238E27FC236}">
                    <a16:creationId xmlns:a16="http://schemas.microsoft.com/office/drawing/2014/main" id="{8B324B1E-EB8F-A0C3-1F68-629F4EC410CD}"/>
                  </a:ext>
                </a:extLst>
              </p:cNvPr>
              <p:cNvSpPr/>
              <p:nvPr/>
            </p:nvSpPr>
            <p:spPr>
              <a:xfrm>
                <a:off x="6467660"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5" name="Freeform 216">
                <a:extLst>
                  <a:ext uri="{FF2B5EF4-FFF2-40B4-BE49-F238E27FC236}">
                    <a16:creationId xmlns:a16="http://schemas.microsoft.com/office/drawing/2014/main" id="{B3C8010F-DAD2-E376-F7DE-EDEDBCF8DB03}"/>
                  </a:ext>
                </a:extLst>
              </p:cNvPr>
              <p:cNvSpPr/>
              <p:nvPr/>
            </p:nvSpPr>
            <p:spPr>
              <a:xfrm>
                <a:off x="6602122"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6" name="Freeform 217">
                <a:extLst>
                  <a:ext uri="{FF2B5EF4-FFF2-40B4-BE49-F238E27FC236}">
                    <a16:creationId xmlns:a16="http://schemas.microsoft.com/office/drawing/2014/main" id="{6C61BC55-9174-7A1C-4AEC-C58A4C4082A4}"/>
                  </a:ext>
                </a:extLst>
              </p:cNvPr>
              <p:cNvSpPr/>
              <p:nvPr/>
            </p:nvSpPr>
            <p:spPr>
              <a:xfrm>
                <a:off x="6632339"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7" name="Freeform 218">
                <a:extLst>
                  <a:ext uri="{FF2B5EF4-FFF2-40B4-BE49-F238E27FC236}">
                    <a16:creationId xmlns:a16="http://schemas.microsoft.com/office/drawing/2014/main" id="{C4AB4570-CCD5-7746-F539-E884FB47F35C}"/>
                  </a:ext>
                </a:extLst>
              </p:cNvPr>
              <p:cNvSpPr/>
              <p:nvPr/>
            </p:nvSpPr>
            <p:spPr>
              <a:xfrm>
                <a:off x="6617231"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8" name="Freeform 219">
                <a:extLst>
                  <a:ext uri="{FF2B5EF4-FFF2-40B4-BE49-F238E27FC236}">
                    <a16:creationId xmlns:a16="http://schemas.microsoft.com/office/drawing/2014/main" id="{5C79389B-C2F5-6E61-C7A0-6F367C4C9E2A}"/>
                  </a:ext>
                </a:extLst>
              </p:cNvPr>
              <p:cNvSpPr/>
              <p:nvPr/>
            </p:nvSpPr>
            <p:spPr>
              <a:xfrm>
                <a:off x="6647447"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69" name="Freeform 220">
                <a:extLst>
                  <a:ext uri="{FF2B5EF4-FFF2-40B4-BE49-F238E27FC236}">
                    <a16:creationId xmlns:a16="http://schemas.microsoft.com/office/drawing/2014/main" id="{BF719C43-9817-7638-2948-49E893BDFC22}"/>
                  </a:ext>
                </a:extLst>
              </p:cNvPr>
              <p:cNvSpPr/>
              <p:nvPr/>
            </p:nvSpPr>
            <p:spPr>
              <a:xfrm>
                <a:off x="6617231"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0" name="Freeform 221">
                <a:extLst>
                  <a:ext uri="{FF2B5EF4-FFF2-40B4-BE49-F238E27FC236}">
                    <a16:creationId xmlns:a16="http://schemas.microsoft.com/office/drawing/2014/main" id="{70E9C32A-1CF6-3EFA-76C6-1954BAD10029}"/>
                  </a:ext>
                </a:extLst>
              </p:cNvPr>
              <p:cNvSpPr/>
              <p:nvPr/>
            </p:nvSpPr>
            <p:spPr>
              <a:xfrm>
                <a:off x="6647447"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1" name="Freeform 222">
                <a:extLst>
                  <a:ext uri="{FF2B5EF4-FFF2-40B4-BE49-F238E27FC236}">
                    <a16:creationId xmlns:a16="http://schemas.microsoft.com/office/drawing/2014/main" id="{993E5A63-FFDF-28B0-7701-FEC9FC31E17A}"/>
                  </a:ext>
                </a:extLst>
              </p:cNvPr>
              <p:cNvSpPr/>
              <p:nvPr/>
            </p:nvSpPr>
            <p:spPr>
              <a:xfrm>
                <a:off x="6626295"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2" name="Freeform 223">
                <a:extLst>
                  <a:ext uri="{FF2B5EF4-FFF2-40B4-BE49-F238E27FC236}">
                    <a16:creationId xmlns:a16="http://schemas.microsoft.com/office/drawing/2014/main" id="{45D84869-A619-3713-BBCD-3D6D7A2D87DB}"/>
                  </a:ext>
                </a:extLst>
              </p:cNvPr>
              <p:cNvSpPr/>
              <p:nvPr/>
            </p:nvSpPr>
            <p:spPr>
              <a:xfrm>
                <a:off x="6656512"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3" name="Freeform 224">
                <a:extLst>
                  <a:ext uri="{FF2B5EF4-FFF2-40B4-BE49-F238E27FC236}">
                    <a16:creationId xmlns:a16="http://schemas.microsoft.com/office/drawing/2014/main" id="{394776B1-342E-FC4B-EDEB-F32BE72D9E51}"/>
                  </a:ext>
                </a:extLst>
              </p:cNvPr>
              <p:cNvSpPr/>
              <p:nvPr/>
            </p:nvSpPr>
            <p:spPr>
              <a:xfrm>
                <a:off x="6648958"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4" name="Freeform 225">
                <a:extLst>
                  <a:ext uri="{FF2B5EF4-FFF2-40B4-BE49-F238E27FC236}">
                    <a16:creationId xmlns:a16="http://schemas.microsoft.com/office/drawing/2014/main" id="{5805C236-E81A-8C17-DA5F-A929B6E199AF}"/>
                  </a:ext>
                </a:extLst>
              </p:cNvPr>
              <p:cNvSpPr/>
              <p:nvPr/>
            </p:nvSpPr>
            <p:spPr>
              <a:xfrm>
                <a:off x="6679174"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5" name="Freeform 226">
                <a:extLst>
                  <a:ext uri="{FF2B5EF4-FFF2-40B4-BE49-F238E27FC236}">
                    <a16:creationId xmlns:a16="http://schemas.microsoft.com/office/drawing/2014/main" id="{C65EAA5C-971D-70C5-089B-D619644322BA}"/>
                  </a:ext>
                </a:extLst>
              </p:cNvPr>
              <p:cNvSpPr/>
              <p:nvPr/>
            </p:nvSpPr>
            <p:spPr>
              <a:xfrm>
                <a:off x="6798529"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6" name="Freeform 227">
                <a:extLst>
                  <a:ext uri="{FF2B5EF4-FFF2-40B4-BE49-F238E27FC236}">
                    <a16:creationId xmlns:a16="http://schemas.microsoft.com/office/drawing/2014/main" id="{F74BD4A5-CA75-E0AA-0472-1ADEF59B35DB}"/>
                  </a:ext>
                </a:extLst>
              </p:cNvPr>
              <p:cNvSpPr/>
              <p:nvPr/>
            </p:nvSpPr>
            <p:spPr>
              <a:xfrm>
                <a:off x="6828745"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7" name="Freeform 228">
                <a:extLst>
                  <a:ext uri="{FF2B5EF4-FFF2-40B4-BE49-F238E27FC236}">
                    <a16:creationId xmlns:a16="http://schemas.microsoft.com/office/drawing/2014/main" id="{D3FA69EB-C5CF-1F4A-8C7C-A881D45790A8}"/>
                  </a:ext>
                </a:extLst>
              </p:cNvPr>
              <p:cNvSpPr/>
              <p:nvPr/>
            </p:nvSpPr>
            <p:spPr>
              <a:xfrm>
                <a:off x="6798529"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8" name="Freeform 229">
                <a:extLst>
                  <a:ext uri="{FF2B5EF4-FFF2-40B4-BE49-F238E27FC236}">
                    <a16:creationId xmlns:a16="http://schemas.microsoft.com/office/drawing/2014/main" id="{3960DA8C-4A62-EBB4-D232-0BC5115B8D0D}"/>
                  </a:ext>
                </a:extLst>
              </p:cNvPr>
              <p:cNvSpPr/>
              <p:nvPr/>
            </p:nvSpPr>
            <p:spPr>
              <a:xfrm>
                <a:off x="6828745"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79" name="Freeform 230">
                <a:extLst>
                  <a:ext uri="{FF2B5EF4-FFF2-40B4-BE49-F238E27FC236}">
                    <a16:creationId xmlns:a16="http://schemas.microsoft.com/office/drawing/2014/main" id="{E7D21679-3513-5D33-0769-DB4B0784B90F}"/>
                  </a:ext>
                </a:extLst>
              </p:cNvPr>
              <p:cNvSpPr/>
              <p:nvPr/>
            </p:nvSpPr>
            <p:spPr>
              <a:xfrm>
                <a:off x="6807594"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0" name="Freeform 231">
                <a:extLst>
                  <a:ext uri="{FF2B5EF4-FFF2-40B4-BE49-F238E27FC236}">
                    <a16:creationId xmlns:a16="http://schemas.microsoft.com/office/drawing/2014/main" id="{F469E8F5-9B55-164E-7844-9FADD38420FF}"/>
                  </a:ext>
                </a:extLst>
              </p:cNvPr>
              <p:cNvSpPr/>
              <p:nvPr/>
            </p:nvSpPr>
            <p:spPr>
              <a:xfrm>
                <a:off x="6837810"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1" name="Freeform 232">
                <a:extLst>
                  <a:ext uri="{FF2B5EF4-FFF2-40B4-BE49-F238E27FC236}">
                    <a16:creationId xmlns:a16="http://schemas.microsoft.com/office/drawing/2014/main" id="{F546FFFC-52EC-1236-F550-409595C6EEF5}"/>
                  </a:ext>
                </a:extLst>
              </p:cNvPr>
              <p:cNvSpPr/>
              <p:nvPr/>
            </p:nvSpPr>
            <p:spPr>
              <a:xfrm>
                <a:off x="6925437" y="35514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2" name="Freeform 233">
                <a:extLst>
                  <a:ext uri="{FF2B5EF4-FFF2-40B4-BE49-F238E27FC236}">
                    <a16:creationId xmlns:a16="http://schemas.microsoft.com/office/drawing/2014/main" id="{05814EF2-D6C6-0952-C185-14CC3CA664A4}"/>
                  </a:ext>
                </a:extLst>
              </p:cNvPr>
              <p:cNvSpPr/>
              <p:nvPr/>
            </p:nvSpPr>
            <p:spPr>
              <a:xfrm>
                <a:off x="6955654" y="35212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3" name="Freeform 234">
                <a:extLst>
                  <a:ext uri="{FF2B5EF4-FFF2-40B4-BE49-F238E27FC236}">
                    <a16:creationId xmlns:a16="http://schemas.microsoft.com/office/drawing/2014/main" id="{DB9FDBA9-6353-8563-66B2-8FD53CED0C32}"/>
                  </a:ext>
                </a:extLst>
              </p:cNvPr>
              <p:cNvSpPr/>
              <p:nvPr/>
            </p:nvSpPr>
            <p:spPr>
              <a:xfrm>
                <a:off x="6932991" y="35514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4" name="Freeform 235">
                <a:extLst>
                  <a:ext uri="{FF2B5EF4-FFF2-40B4-BE49-F238E27FC236}">
                    <a16:creationId xmlns:a16="http://schemas.microsoft.com/office/drawing/2014/main" id="{171D24C7-6274-9513-B6FC-CF58AF5E3E73}"/>
                  </a:ext>
                </a:extLst>
              </p:cNvPr>
              <p:cNvSpPr/>
              <p:nvPr/>
            </p:nvSpPr>
            <p:spPr>
              <a:xfrm>
                <a:off x="6963208" y="35212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5" name="Freeform 236">
                <a:extLst>
                  <a:ext uri="{FF2B5EF4-FFF2-40B4-BE49-F238E27FC236}">
                    <a16:creationId xmlns:a16="http://schemas.microsoft.com/office/drawing/2014/main" id="{09A7CCF1-5B6B-BF17-2D19-13FA3050F910}"/>
                  </a:ext>
                </a:extLst>
              </p:cNvPr>
              <p:cNvSpPr/>
              <p:nvPr/>
            </p:nvSpPr>
            <p:spPr>
              <a:xfrm>
                <a:off x="6932991" y="35514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6" name="Freeform 237">
                <a:extLst>
                  <a:ext uri="{FF2B5EF4-FFF2-40B4-BE49-F238E27FC236}">
                    <a16:creationId xmlns:a16="http://schemas.microsoft.com/office/drawing/2014/main" id="{6CFF838E-7F38-DF6D-2EDB-5540DF6A1D78}"/>
                  </a:ext>
                </a:extLst>
              </p:cNvPr>
              <p:cNvSpPr/>
              <p:nvPr/>
            </p:nvSpPr>
            <p:spPr>
              <a:xfrm>
                <a:off x="6963208" y="35212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7" name="Freeform 238">
                <a:extLst>
                  <a:ext uri="{FF2B5EF4-FFF2-40B4-BE49-F238E27FC236}">
                    <a16:creationId xmlns:a16="http://schemas.microsoft.com/office/drawing/2014/main" id="{468453C1-D2CE-35AA-A479-0D1EF98AFB74}"/>
                  </a:ext>
                </a:extLst>
              </p:cNvPr>
              <p:cNvSpPr/>
              <p:nvPr/>
            </p:nvSpPr>
            <p:spPr>
              <a:xfrm>
                <a:off x="6957164"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8" name="Freeform 239">
                <a:extLst>
                  <a:ext uri="{FF2B5EF4-FFF2-40B4-BE49-F238E27FC236}">
                    <a16:creationId xmlns:a16="http://schemas.microsoft.com/office/drawing/2014/main" id="{D090B417-6C8F-8384-6EFF-211843B047E8}"/>
                  </a:ext>
                </a:extLst>
              </p:cNvPr>
              <p:cNvSpPr/>
              <p:nvPr/>
            </p:nvSpPr>
            <p:spPr>
              <a:xfrm>
                <a:off x="6987381"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89" name="Freeform 240">
                <a:extLst>
                  <a:ext uri="{FF2B5EF4-FFF2-40B4-BE49-F238E27FC236}">
                    <a16:creationId xmlns:a16="http://schemas.microsoft.com/office/drawing/2014/main" id="{F81CF5E0-3CEA-71A7-2917-7602FDA838ED}"/>
                  </a:ext>
                </a:extLst>
              </p:cNvPr>
              <p:cNvSpPr/>
              <p:nvPr/>
            </p:nvSpPr>
            <p:spPr>
              <a:xfrm>
                <a:off x="6964719"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0" name="Freeform 241">
                <a:extLst>
                  <a:ext uri="{FF2B5EF4-FFF2-40B4-BE49-F238E27FC236}">
                    <a16:creationId xmlns:a16="http://schemas.microsoft.com/office/drawing/2014/main" id="{192CB3C5-3A36-EE1A-78DA-6B78CA193332}"/>
                  </a:ext>
                </a:extLst>
              </p:cNvPr>
              <p:cNvSpPr/>
              <p:nvPr/>
            </p:nvSpPr>
            <p:spPr>
              <a:xfrm>
                <a:off x="6994935"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1" name="Freeform 242">
                <a:extLst>
                  <a:ext uri="{FF2B5EF4-FFF2-40B4-BE49-F238E27FC236}">
                    <a16:creationId xmlns:a16="http://schemas.microsoft.com/office/drawing/2014/main" id="{9F4DEF79-6412-9F62-E751-44774EF83856}"/>
                  </a:ext>
                </a:extLst>
              </p:cNvPr>
              <p:cNvSpPr/>
              <p:nvPr/>
            </p:nvSpPr>
            <p:spPr>
              <a:xfrm>
                <a:off x="6972273"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2" name="Freeform 243">
                <a:extLst>
                  <a:ext uri="{FF2B5EF4-FFF2-40B4-BE49-F238E27FC236}">
                    <a16:creationId xmlns:a16="http://schemas.microsoft.com/office/drawing/2014/main" id="{4F1D8339-5B63-ED6D-5D78-1317123E20B4}"/>
                  </a:ext>
                </a:extLst>
              </p:cNvPr>
              <p:cNvSpPr/>
              <p:nvPr/>
            </p:nvSpPr>
            <p:spPr>
              <a:xfrm>
                <a:off x="7002489"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3" name="Freeform 244">
                <a:extLst>
                  <a:ext uri="{FF2B5EF4-FFF2-40B4-BE49-F238E27FC236}">
                    <a16:creationId xmlns:a16="http://schemas.microsoft.com/office/drawing/2014/main" id="{B03AA020-B08A-66AF-1662-E7448B04564E}"/>
                  </a:ext>
                </a:extLst>
              </p:cNvPr>
              <p:cNvSpPr/>
              <p:nvPr/>
            </p:nvSpPr>
            <p:spPr>
              <a:xfrm>
                <a:off x="6972273"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4" name="Freeform 245">
                <a:extLst>
                  <a:ext uri="{FF2B5EF4-FFF2-40B4-BE49-F238E27FC236}">
                    <a16:creationId xmlns:a16="http://schemas.microsoft.com/office/drawing/2014/main" id="{49A82257-6143-89F9-DBD6-05DED2A717A8}"/>
                  </a:ext>
                </a:extLst>
              </p:cNvPr>
              <p:cNvSpPr/>
              <p:nvPr/>
            </p:nvSpPr>
            <p:spPr>
              <a:xfrm>
                <a:off x="7002489"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5" name="Freeform 246">
                <a:extLst>
                  <a:ext uri="{FF2B5EF4-FFF2-40B4-BE49-F238E27FC236}">
                    <a16:creationId xmlns:a16="http://schemas.microsoft.com/office/drawing/2014/main" id="{575D4F78-634D-15A0-3A82-AEE9532DA4A6}"/>
                  </a:ext>
                </a:extLst>
              </p:cNvPr>
              <p:cNvSpPr/>
              <p:nvPr/>
            </p:nvSpPr>
            <p:spPr>
              <a:xfrm>
                <a:off x="6979827"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6" name="Freeform 247">
                <a:extLst>
                  <a:ext uri="{FF2B5EF4-FFF2-40B4-BE49-F238E27FC236}">
                    <a16:creationId xmlns:a16="http://schemas.microsoft.com/office/drawing/2014/main" id="{770B325E-793F-8C2F-896E-E2FFCB50D93E}"/>
                  </a:ext>
                </a:extLst>
              </p:cNvPr>
              <p:cNvSpPr/>
              <p:nvPr/>
            </p:nvSpPr>
            <p:spPr>
              <a:xfrm>
                <a:off x="7010043"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7" name="Freeform 248">
                <a:extLst>
                  <a:ext uri="{FF2B5EF4-FFF2-40B4-BE49-F238E27FC236}">
                    <a16:creationId xmlns:a16="http://schemas.microsoft.com/office/drawing/2014/main" id="{DFCAB2FB-9F7D-500D-27BD-D80FEB3B2607}"/>
                  </a:ext>
                </a:extLst>
              </p:cNvPr>
              <p:cNvSpPr/>
              <p:nvPr/>
            </p:nvSpPr>
            <p:spPr>
              <a:xfrm>
                <a:off x="6979827"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8" name="Freeform 249">
                <a:extLst>
                  <a:ext uri="{FF2B5EF4-FFF2-40B4-BE49-F238E27FC236}">
                    <a16:creationId xmlns:a16="http://schemas.microsoft.com/office/drawing/2014/main" id="{DF3B5892-CAD8-D0E5-38D1-208C86D3A6D7}"/>
                  </a:ext>
                </a:extLst>
              </p:cNvPr>
              <p:cNvSpPr/>
              <p:nvPr/>
            </p:nvSpPr>
            <p:spPr>
              <a:xfrm>
                <a:off x="7010043"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99" name="Freeform 250">
                <a:extLst>
                  <a:ext uri="{FF2B5EF4-FFF2-40B4-BE49-F238E27FC236}">
                    <a16:creationId xmlns:a16="http://schemas.microsoft.com/office/drawing/2014/main" id="{20742F38-3DEB-1A71-ACC6-B8534533A81D}"/>
                  </a:ext>
                </a:extLst>
              </p:cNvPr>
              <p:cNvSpPr/>
              <p:nvPr/>
            </p:nvSpPr>
            <p:spPr>
              <a:xfrm>
                <a:off x="7090116"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0" name="Freeform 251">
                <a:extLst>
                  <a:ext uri="{FF2B5EF4-FFF2-40B4-BE49-F238E27FC236}">
                    <a16:creationId xmlns:a16="http://schemas.microsoft.com/office/drawing/2014/main" id="{3280A465-E4D1-71D2-A976-04C40924220B}"/>
                  </a:ext>
                </a:extLst>
              </p:cNvPr>
              <p:cNvSpPr/>
              <p:nvPr/>
            </p:nvSpPr>
            <p:spPr>
              <a:xfrm>
                <a:off x="7120333"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1" name="Freeform 252">
                <a:extLst>
                  <a:ext uri="{FF2B5EF4-FFF2-40B4-BE49-F238E27FC236}">
                    <a16:creationId xmlns:a16="http://schemas.microsoft.com/office/drawing/2014/main" id="{975E5515-66E8-7B8A-36FA-5CA046FB776A}"/>
                  </a:ext>
                </a:extLst>
              </p:cNvPr>
              <p:cNvSpPr/>
              <p:nvPr/>
            </p:nvSpPr>
            <p:spPr>
              <a:xfrm>
                <a:off x="7153571"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2" name="Freeform 253">
                <a:extLst>
                  <a:ext uri="{FF2B5EF4-FFF2-40B4-BE49-F238E27FC236}">
                    <a16:creationId xmlns:a16="http://schemas.microsoft.com/office/drawing/2014/main" id="{D7F02822-1FD6-CDF3-62B1-ED1763111BE2}"/>
                  </a:ext>
                </a:extLst>
              </p:cNvPr>
              <p:cNvSpPr/>
              <p:nvPr/>
            </p:nvSpPr>
            <p:spPr>
              <a:xfrm>
                <a:off x="7183787"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3" name="Freeform 254">
                <a:extLst>
                  <a:ext uri="{FF2B5EF4-FFF2-40B4-BE49-F238E27FC236}">
                    <a16:creationId xmlns:a16="http://schemas.microsoft.com/office/drawing/2014/main" id="{F131F005-20D6-AF8D-03CE-A9D39957FDDE}"/>
                  </a:ext>
                </a:extLst>
              </p:cNvPr>
              <p:cNvSpPr/>
              <p:nvPr/>
            </p:nvSpPr>
            <p:spPr>
              <a:xfrm>
                <a:off x="7200406" y="359226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4" name="Freeform 255">
                <a:extLst>
                  <a:ext uri="{FF2B5EF4-FFF2-40B4-BE49-F238E27FC236}">
                    <a16:creationId xmlns:a16="http://schemas.microsoft.com/office/drawing/2014/main" id="{F80F693B-6017-3E67-AE2C-BB23D36B7764}"/>
                  </a:ext>
                </a:extLst>
              </p:cNvPr>
              <p:cNvSpPr/>
              <p:nvPr/>
            </p:nvSpPr>
            <p:spPr>
              <a:xfrm>
                <a:off x="7230622" y="356203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5" name="Freeform 256">
                <a:extLst>
                  <a:ext uri="{FF2B5EF4-FFF2-40B4-BE49-F238E27FC236}">
                    <a16:creationId xmlns:a16="http://schemas.microsoft.com/office/drawing/2014/main" id="{94E8980B-D52D-69C8-C958-CE5958C04581}"/>
                  </a:ext>
                </a:extLst>
              </p:cNvPr>
              <p:cNvSpPr/>
              <p:nvPr/>
            </p:nvSpPr>
            <p:spPr>
              <a:xfrm>
                <a:off x="7207960" y="359226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6" name="Freeform 257">
                <a:extLst>
                  <a:ext uri="{FF2B5EF4-FFF2-40B4-BE49-F238E27FC236}">
                    <a16:creationId xmlns:a16="http://schemas.microsoft.com/office/drawing/2014/main" id="{DD4C5696-B8BB-C4C4-FE73-AF50E23ABC5C}"/>
                  </a:ext>
                </a:extLst>
              </p:cNvPr>
              <p:cNvSpPr/>
              <p:nvPr/>
            </p:nvSpPr>
            <p:spPr>
              <a:xfrm>
                <a:off x="7238176" y="356203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7" name="Freeform 258">
                <a:extLst>
                  <a:ext uri="{FF2B5EF4-FFF2-40B4-BE49-F238E27FC236}">
                    <a16:creationId xmlns:a16="http://schemas.microsoft.com/office/drawing/2014/main" id="{8E4D5490-B7E6-7175-D5CD-ADAFE1680C06}"/>
                  </a:ext>
                </a:extLst>
              </p:cNvPr>
              <p:cNvSpPr/>
              <p:nvPr/>
            </p:nvSpPr>
            <p:spPr>
              <a:xfrm>
                <a:off x="7217025" y="359226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8" name="Freeform 259">
                <a:extLst>
                  <a:ext uri="{FF2B5EF4-FFF2-40B4-BE49-F238E27FC236}">
                    <a16:creationId xmlns:a16="http://schemas.microsoft.com/office/drawing/2014/main" id="{AD1F75DB-034C-6DB5-BBBE-639F66C8614B}"/>
                  </a:ext>
                </a:extLst>
              </p:cNvPr>
              <p:cNvSpPr/>
              <p:nvPr/>
            </p:nvSpPr>
            <p:spPr>
              <a:xfrm>
                <a:off x="7247241" y="356203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09" name="Freeform 260">
                <a:extLst>
                  <a:ext uri="{FF2B5EF4-FFF2-40B4-BE49-F238E27FC236}">
                    <a16:creationId xmlns:a16="http://schemas.microsoft.com/office/drawing/2014/main" id="{6598CA76-6E4F-6AB2-720C-93B6B8576C88}"/>
                  </a:ext>
                </a:extLst>
              </p:cNvPr>
              <p:cNvSpPr/>
              <p:nvPr/>
            </p:nvSpPr>
            <p:spPr>
              <a:xfrm>
                <a:off x="7239687"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0" name="Freeform 261">
                <a:extLst>
                  <a:ext uri="{FF2B5EF4-FFF2-40B4-BE49-F238E27FC236}">
                    <a16:creationId xmlns:a16="http://schemas.microsoft.com/office/drawing/2014/main" id="{050E5EA0-DA00-4827-3523-6AC869E4EB5C}"/>
                  </a:ext>
                </a:extLst>
              </p:cNvPr>
              <p:cNvSpPr/>
              <p:nvPr/>
            </p:nvSpPr>
            <p:spPr>
              <a:xfrm>
                <a:off x="7269904"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1" name="Freeform 262">
                <a:extLst>
                  <a:ext uri="{FF2B5EF4-FFF2-40B4-BE49-F238E27FC236}">
                    <a16:creationId xmlns:a16="http://schemas.microsoft.com/office/drawing/2014/main" id="{E6647A93-EB2A-3753-5B8B-80FF0E563827}"/>
                  </a:ext>
                </a:extLst>
              </p:cNvPr>
              <p:cNvSpPr/>
              <p:nvPr/>
            </p:nvSpPr>
            <p:spPr>
              <a:xfrm>
                <a:off x="7248752"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2" name="Freeform 263">
                <a:extLst>
                  <a:ext uri="{FF2B5EF4-FFF2-40B4-BE49-F238E27FC236}">
                    <a16:creationId xmlns:a16="http://schemas.microsoft.com/office/drawing/2014/main" id="{04212DB0-948B-159E-391A-2ABED2B95769}"/>
                  </a:ext>
                </a:extLst>
              </p:cNvPr>
              <p:cNvSpPr/>
              <p:nvPr/>
            </p:nvSpPr>
            <p:spPr>
              <a:xfrm>
                <a:off x="7278969"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3" name="Freeform 264">
                <a:extLst>
                  <a:ext uri="{FF2B5EF4-FFF2-40B4-BE49-F238E27FC236}">
                    <a16:creationId xmlns:a16="http://schemas.microsoft.com/office/drawing/2014/main" id="{3A73BD15-5947-E862-D38A-ABF77EC94AE1}"/>
                  </a:ext>
                </a:extLst>
              </p:cNvPr>
              <p:cNvSpPr/>
              <p:nvPr/>
            </p:nvSpPr>
            <p:spPr>
              <a:xfrm>
                <a:off x="7248752"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4" name="Freeform 265">
                <a:extLst>
                  <a:ext uri="{FF2B5EF4-FFF2-40B4-BE49-F238E27FC236}">
                    <a16:creationId xmlns:a16="http://schemas.microsoft.com/office/drawing/2014/main" id="{413C79FC-2751-5DC9-F05E-55457E3C4A41}"/>
                  </a:ext>
                </a:extLst>
              </p:cNvPr>
              <p:cNvSpPr/>
              <p:nvPr/>
            </p:nvSpPr>
            <p:spPr>
              <a:xfrm>
                <a:off x="7278969"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5" name="Freeform 266">
                <a:extLst>
                  <a:ext uri="{FF2B5EF4-FFF2-40B4-BE49-F238E27FC236}">
                    <a16:creationId xmlns:a16="http://schemas.microsoft.com/office/drawing/2014/main" id="{ABDC8FA6-24E4-7F9E-B2B4-300CBB457B51}"/>
                  </a:ext>
                </a:extLst>
              </p:cNvPr>
              <p:cNvSpPr/>
              <p:nvPr/>
            </p:nvSpPr>
            <p:spPr>
              <a:xfrm>
                <a:off x="7256306"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6" name="Freeform 267">
                <a:extLst>
                  <a:ext uri="{FF2B5EF4-FFF2-40B4-BE49-F238E27FC236}">
                    <a16:creationId xmlns:a16="http://schemas.microsoft.com/office/drawing/2014/main" id="{F93D0692-C528-59AC-068F-668F47887CC4}"/>
                  </a:ext>
                </a:extLst>
              </p:cNvPr>
              <p:cNvSpPr/>
              <p:nvPr/>
            </p:nvSpPr>
            <p:spPr>
              <a:xfrm>
                <a:off x="7286523"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7" name="Freeform 268">
                <a:extLst>
                  <a:ext uri="{FF2B5EF4-FFF2-40B4-BE49-F238E27FC236}">
                    <a16:creationId xmlns:a16="http://schemas.microsoft.com/office/drawing/2014/main" id="{8090F3E2-BF0B-91E6-16F0-8BF6DEE48D92}"/>
                  </a:ext>
                </a:extLst>
              </p:cNvPr>
              <p:cNvSpPr/>
              <p:nvPr/>
            </p:nvSpPr>
            <p:spPr>
              <a:xfrm>
                <a:off x="7263860"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8" name="Freeform 269">
                <a:extLst>
                  <a:ext uri="{FF2B5EF4-FFF2-40B4-BE49-F238E27FC236}">
                    <a16:creationId xmlns:a16="http://schemas.microsoft.com/office/drawing/2014/main" id="{2A9BD455-B6E8-D4CC-E3C9-8FEB2B3C64B2}"/>
                  </a:ext>
                </a:extLst>
              </p:cNvPr>
              <p:cNvSpPr/>
              <p:nvPr/>
            </p:nvSpPr>
            <p:spPr>
              <a:xfrm>
                <a:off x="7294077"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19" name="Freeform 270">
                <a:extLst>
                  <a:ext uri="{FF2B5EF4-FFF2-40B4-BE49-F238E27FC236}">
                    <a16:creationId xmlns:a16="http://schemas.microsoft.com/office/drawing/2014/main" id="{5F727BF8-B2D6-E03B-15C1-6B629D10321E}"/>
                  </a:ext>
                </a:extLst>
              </p:cNvPr>
              <p:cNvSpPr/>
              <p:nvPr/>
            </p:nvSpPr>
            <p:spPr>
              <a:xfrm>
                <a:off x="7278969"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0" name="Freeform 271">
                <a:extLst>
                  <a:ext uri="{FF2B5EF4-FFF2-40B4-BE49-F238E27FC236}">
                    <a16:creationId xmlns:a16="http://schemas.microsoft.com/office/drawing/2014/main" id="{E69D5A13-5881-639B-0858-005C555EB827}"/>
                  </a:ext>
                </a:extLst>
              </p:cNvPr>
              <p:cNvSpPr/>
              <p:nvPr/>
            </p:nvSpPr>
            <p:spPr>
              <a:xfrm>
                <a:off x="7309185"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1" name="Freeform 272">
                <a:extLst>
                  <a:ext uri="{FF2B5EF4-FFF2-40B4-BE49-F238E27FC236}">
                    <a16:creationId xmlns:a16="http://schemas.microsoft.com/office/drawing/2014/main" id="{91513E65-A5BE-BE1D-478D-3401DF60C5D3}"/>
                  </a:ext>
                </a:extLst>
              </p:cNvPr>
              <p:cNvSpPr/>
              <p:nvPr/>
            </p:nvSpPr>
            <p:spPr>
              <a:xfrm>
                <a:off x="7349977" y="364366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2" name="Freeform 273">
                <a:extLst>
                  <a:ext uri="{FF2B5EF4-FFF2-40B4-BE49-F238E27FC236}">
                    <a16:creationId xmlns:a16="http://schemas.microsoft.com/office/drawing/2014/main" id="{F6E94BFB-EA71-F2E1-98E1-6FB5D472F38B}"/>
                  </a:ext>
                </a:extLst>
              </p:cNvPr>
              <p:cNvSpPr/>
              <p:nvPr/>
            </p:nvSpPr>
            <p:spPr>
              <a:xfrm>
                <a:off x="7380193" y="361343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3" name="Freeform 274">
                <a:extLst>
                  <a:ext uri="{FF2B5EF4-FFF2-40B4-BE49-F238E27FC236}">
                    <a16:creationId xmlns:a16="http://schemas.microsoft.com/office/drawing/2014/main" id="{5084B792-2E00-EBCB-C237-740F924D171A}"/>
                  </a:ext>
                </a:extLst>
              </p:cNvPr>
              <p:cNvSpPr/>
              <p:nvPr/>
            </p:nvSpPr>
            <p:spPr>
              <a:xfrm>
                <a:off x="7437604" y="36708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4" name="Freeform 275">
                <a:extLst>
                  <a:ext uri="{FF2B5EF4-FFF2-40B4-BE49-F238E27FC236}">
                    <a16:creationId xmlns:a16="http://schemas.microsoft.com/office/drawing/2014/main" id="{BC7BD5B7-4830-2B54-BC34-BD633DFBDC7B}"/>
                  </a:ext>
                </a:extLst>
              </p:cNvPr>
              <p:cNvSpPr/>
              <p:nvPr/>
            </p:nvSpPr>
            <p:spPr>
              <a:xfrm>
                <a:off x="7467821" y="36406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5" name="Freeform 276">
                <a:extLst>
                  <a:ext uri="{FF2B5EF4-FFF2-40B4-BE49-F238E27FC236}">
                    <a16:creationId xmlns:a16="http://schemas.microsoft.com/office/drawing/2014/main" id="{DB64EEBD-33AC-50BE-6A5D-DC322DABA5AA}"/>
                  </a:ext>
                </a:extLst>
              </p:cNvPr>
              <p:cNvSpPr/>
              <p:nvPr/>
            </p:nvSpPr>
            <p:spPr>
              <a:xfrm>
                <a:off x="7594729" y="37283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6" name="Freeform 277">
                <a:extLst>
                  <a:ext uri="{FF2B5EF4-FFF2-40B4-BE49-F238E27FC236}">
                    <a16:creationId xmlns:a16="http://schemas.microsoft.com/office/drawing/2014/main" id="{E95B7904-7315-B1BF-995B-E1C55C7F65B6}"/>
                  </a:ext>
                </a:extLst>
              </p:cNvPr>
              <p:cNvSpPr/>
              <p:nvPr/>
            </p:nvSpPr>
            <p:spPr>
              <a:xfrm>
                <a:off x="7624946" y="36980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7" name="Freeform 278">
                <a:extLst>
                  <a:ext uri="{FF2B5EF4-FFF2-40B4-BE49-F238E27FC236}">
                    <a16:creationId xmlns:a16="http://schemas.microsoft.com/office/drawing/2014/main" id="{FB214CDA-390E-9FFE-6DB7-B81D27B44A5A}"/>
                  </a:ext>
                </a:extLst>
              </p:cNvPr>
              <p:cNvSpPr/>
              <p:nvPr/>
            </p:nvSpPr>
            <p:spPr>
              <a:xfrm>
                <a:off x="7759409"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8" name="Freeform 279">
                <a:extLst>
                  <a:ext uri="{FF2B5EF4-FFF2-40B4-BE49-F238E27FC236}">
                    <a16:creationId xmlns:a16="http://schemas.microsoft.com/office/drawing/2014/main" id="{BD33BC85-4153-9499-701A-5F1B24A132FC}"/>
                  </a:ext>
                </a:extLst>
              </p:cNvPr>
              <p:cNvSpPr/>
              <p:nvPr/>
            </p:nvSpPr>
            <p:spPr>
              <a:xfrm>
                <a:off x="7789625"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29" name="Freeform 280">
                <a:extLst>
                  <a:ext uri="{FF2B5EF4-FFF2-40B4-BE49-F238E27FC236}">
                    <a16:creationId xmlns:a16="http://schemas.microsoft.com/office/drawing/2014/main" id="{41E0A3ED-7343-C7DF-5CF9-C17591008E43}"/>
                  </a:ext>
                </a:extLst>
              </p:cNvPr>
              <p:cNvSpPr/>
              <p:nvPr/>
            </p:nvSpPr>
            <p:spPr>
              <a:xfrm>
                <a:off x="7869698"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0" name="Freeform 281">
                <a:extLst>
                  <a:ext uri="{FF2B5EF4-FFF2-40B4-BE49-F238E27FC236}">
                    <a16:creationId xmlns:a16="http://schemas.microsoft.com/office/drawing/2014/main" id="{2019845F-80EA-6295-12DC-B06542AD3D6B}"/>
                  </a:ext>
                </a:extLst>
              </p:cNvPr>
              <p:cNvSpPr/>
              <p:nvPr/>
            </p:nvSpPr>
            <p:spPr>
              <a:xfrm>
                <a:off x="7899915"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1" name="Freeform 282">
                <a:extLst>
                  <a:ext uri="{FF2B5EF4-FFF2-40B4-BE49-F238E27FC236}">
                    <a16:creationId xmlns:a16="http://schemas.microsoft.com/office/drawing/2014/main" id="{E93C6596-3ED6-AE4B-AC89-6981F5648252}"/>
                  </a:ext>
                </a:extLst>
              </p:cNvPr>
              <p:cNvSpPr/>
              <p:nvPr/>
            </p:nvSpPr>
            <p:spPr>
              <a:xfrm>
                <a:off x="7918044"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2" name="Freeform 283">
                <a:extLst>
                  <a:ext uri="{FF2B5EF4-FFF2-40B4-BE49-F238E27FC236}">
                    <a16:creationId xmlns:a16="http://schemas.microsoft.com/office/drawing/2014/main" id="{627E4219-57AC-362F-2714-C94C375482C2}"/>
                  </a:ext>
                </a:extLst>
              </p:cNvPr>
              <p:cNvSpPr/>
              <p:nvPr/>
            </p:nvSpPr>
            <p:spPr>
              <a:xfrm>
                <a:off x="7948261"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3" name="Freeform 284">
                <a:extLst>
                  <a:ext uri="{FF2B5EF4-FFF2-40B4-BE49-F238E27FC236}">
                    <a16:creationId xmlns:a16="http://schemas.microsoft.com/office/drawing/2014/main" id="{FF759C48-0B57-B332-0FFF-78277E169CC5}"/>
                  </a:ext>
                </a:extLst>
              </p:cNvPr>
              <p:cNvSpPr/>
              <p:nvPr/>
            </p:nvSpPr>
            <p:spPr>
              <a:xfrm>
                <a:off x="7925598"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4" name="Freeform 285">
                <a:extLst>
                  <a:ext uri="{FF2B5EF4-FFF2-40B4-BE49-F238E27FC236}">
                    <a16:creationId xmlns:a16="http://schemas.microsoft.com/office/drawing/2014/main" id="{8D259895-A0A4-53BD-BA42-AA00C76B0546}"/>
                  </a:ext>
                </a:extLst>
              </p:cNvPr>
              <p:cNvSpPr/>
              <p:nvPr/>
            </p:nvSpPr>
            <p:spPr>
              <a:xfrm>
                <a:off x="7955815"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5" name="Freeform 286">
                <a:extLst>
                  <a:ext uri="{FF2B5EF4-FFF2-40B4-BE49-F238E27FC236}">
                    <a16:creationId xmlns:a16="http://schemas.microsoft.com/office/drawing/2014/main" id="{7DD4E596-10F7-3CFF-C6FF-46D4262184E9}"/>
                  </a:ext>
                </a:extLst>
              </p:cNvPr>
              <p:cNvSpPr/>
              <p:nvPr/>
            </p:nvSpPr>
            <p:spPr>
              <a:xfrm>
                <a:off x="7925598"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6" name="Freeform 287">
                <a:extLst>
                  <a:ext uri="{FF2B5EF4-FFF2-40B4-BE49-F238E27FC236}">
                    <a16:creationId xmlns:a16="http://schemas.microsoft.com/office/drawing/2014/main" id="{34A06065-CA9B-BDDE-E20A-E7B255A68185}"/>
                  </a:ext>
                </a:extLst>
              </p:cNvPr>
              <p:cNvSpPr/>
              <p:nvPr/>
            </p:nvSpPr>
            <p:spPr>
              <a:xfrm>
                <a:off x="7955815"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7" name="Freeform 288">
                <a:extLst>
                  <a:ext uri="{FF2B5EF4-FFF2-40B4-BE49-F238E27FC236}">
                    <a16:creationId xmlns:a16="http://schemas.microsoft.com/office/drawing/2014/main" id="{4996FC1E-B2D4-C247-3867-AA60D97C875F}"/>
                  </a:ext>
                </a:extLst>
              </p:cNvPr>
              <p:cNvSpPr/>
              <p:nvPr/>
            </p:nvSpPr>
            <p:spPr>
              <a:xfrm>
                <a:off x="7964880"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8" name="Freeform 289">
                <a:extLst>
                  <a:ext uri="{FF2B5EF4-FFF2-40B4-BE49-F238E27FC236}">
                    <a16:creationId xmlns:a16="http://schemas.microsoft.com/office/drawing/2014/main" id="{039FF818-5A0C-97A9-5F56-94BEA2E76674}"/>
                  </a:ext>
                </a:extLst>
              </p:cNvPr>
              <p:cNvSpPr/>
              <p:nvPr/>
            </p:nvSpPr>
            <p:spPr>
              <a:xfrm>
                <a:off x="7995096"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39" name="Freeform 290">
                <a:extLst>
                  <a:ext uri="{FF2B5EF4-FFF2-40B4-BE49-F238E27FC236}">
                    <a16:creationId xmlns:a16="http://schemas.microsoft.com/office/drawing/2014/main" id="{BD756839-6051-69A7-8FE5-5D9536E157DB}"/>
                  </a:ext>
                </a:extLst>
              </p:cNvPr>
              <p:cNvSpPr/>
              <p:nvPr/>
            </p:nvSpPr>
            <p:spPr>
              <a:xfrm>
                <a:off x="7964880"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0" name="Freeform 291">
                <a:extLst>
                  <a:ext uri="{FF2B5EF4-FFF2-40B4-BE49-F238E27FC236}">
                    <a16:creationId xmlns:a16="http://schemas.microsoft.com/office/drawing/2014/main" id="{62A07B49-C295-5E7B-9D43-C5FE310A480E}"/>
                  </a:ext>
                </a:extLst>
              </p:cNvPr>
              <p:cNvSpPr/>
              <p:nvPr/>
            </p:nvSpPr>
            <p:spPr>
              <a:xfrm>
                <a:off x="7995096"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1" name="Freeform 292">
                <a:extLst>
                  <a:ext uri="{FF2B5EF4-FFF2-40B4-BE49-F238E27FC236}">
                    <a16:creationId xmlns:a16="http://schemas.microsoft.com/office/drawing/2014/main" id="{0A5FA447-BD71-1E6F-B110-754026584AA0}"/>
                  </a:ext>
                </a:extLst>
              </p:cNvPr>
              <p:cNvSpPr/>
              <p:nvPr/>
            </p:nvSpPr>
            <p:spPr>
              <a:xfrm>
                <a:off x="7972434"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2" name="Freeform 293">
                <a:extLst>
                  <a:ext uri="{FF2B5EF4-FFF2-40B4-BE49-F238E27FC236}">
                    <a16:creationId xmlns:a16="http://schemas.microsoft.com/office/drawing/2014/main" id="{B8F2069A-0E2F-70CA-1BD7-006F575856B6}"/>
                  </a:ext>
                </a:extLst>
              </p:cNvPr>
              <p:cNvSpPr/>
              <p:nvPr/>
            </p:nvSpPr>
            <p:spPr>
              <a:xfrm>
                <a:off x="8002650"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3" name="Freeform 294">
                <a:extLst>
                  <a:ext uri="{FF2B5EF4-FFF2-40B4-BE49-F238E27FC236}">
                    <a16:creationId xmlns:a16="http://schemas.microsoft.com/office/drawing/2014/main" id="{0CB8984E-5E45-CC87-D2B5-7D81052C4663}"/>
                  </a:ext>
                </a:extLst>
              </p:cNvPr>
              <p:cNvSpPr/>
              <p:nvPr/>
            </p:nvSpPr>
            <p:spPr>
              <a:xfrm>
                <a:off x="8011715"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4" name="Freeform 295">
                <a:extLst>
                  <a:ext uri="{FF2B5EF4-FFF2-40B4-BE49-F238E27FC236}">
                    <a16:creationId xmlns:a16="http://schemas.microsoft.com/office/drawing/2014/main" id="{E46B26EA-21CE-312A-040A-F9A2852E80DA}"/>
                  </a:ext>
                </a:extLst>
              </p:cNvPr>
              <p:cNvSpPr/>
              <p:nvPr/>
            </p:nvSpPr>
            <p:spPr>
              <a:xfrm>
                <a:off x="8041931"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5" name="Freeform 296">
                <a:extLst>
                  <a:ext uri="{FF2B5EF4-FFF2-40B4-BE49-F238E27FC236}">
                    <a16:creationId xmlns:a16="http://schemas.microsoft.com/office/drawing/2014/main" id="{59D03D38-EBD8-E527-3DBA-B5DE9A8D4843}"/>
                  </a:ext>
                </a:extLst>
              </p:cNvPr>
              <p:cNvSpPr/>
              <p:nvPr/>
            </p:nvSpPr>
            <p:spPr>
              <a:xfrm>
                <a:off x="8099342"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6" name="Freeform 297">
                <a:extLst>
                  <a:ext uri="{FF2B5EF4-FFF2-40B4-BE49-F238E27FC236}">
                    <a16:creationId xmlns:a16="http://schemas.microsoft.com/office/drawing/2014/main" id="{E44275B0-3BB0-953C-99A4-465F537C6E3B}"/>
                  </a:ext>
                </a:extLst>
              </p:cNvPr>
              <p:cNvSpPr/>
              <p:nvPr/>
            </p:nvSpPr>
            <p:spPr>
              <a:xfrm>
                <a:off x="8129559"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7" name="Freeform 298">
                <a:extLst>
                  <a:ext uri="{FF2B5EF4-FFF2-40B4-BE49-F238E27FC236}">
                    <a16:creationId xmlns:a16="http://schemas.microsoft.com/office/drawing/2014/main" id="{D189E3A3-6DB3-E4A3-6513-4F58C69A2643}"/>
                  </a:ext>
                </a:extLst>
              </p:cNvPr>
              <p:cNvSpPr/>
              <p:nvPr/>
            </p:nvSpPr>
            <p:spPr>
              <a:xfrm>
                <a:off x="8106897"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8" name="Freeform 299">
                <a:extLst>
                  <a:ext uri="{FF2B5EF4-FFF2-40B4-BE49-F238E27FC236}">
                    <a16:creationId xmlns:a16="http://schemas.microsoft.com/office/drawing/2014/main" id="{14A09968-EEA8-930D-FD3A-82024787C91A}"/>
                  </a:ext>
                </a:extLst>
              </p:cNvPr>
              <p:cNvSpPr/>
              <p:nvPr/>
            </p:nvSpPr>
            <p:spPr>
              <a:xfrm>
                <a:off x="8137113"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49" name="Freeform 300">
                <a:extLst>
                  <a:ext uri="{FF2B5EF4-FFF2-40B4-BE49-F238E27FC236}">
                    <a16:creationId xmlns:a16="http://schemas.microsoft.com/office/drawing/2014/main" id="{CEB3F397-8B61-C161-DE5B-D296A6CF88D7}"/>
                  </a:ext>
                </a:extLst>
              </p:cNvPr>
              <p:cNvSpPr/>
              <p:nvPr/>
            </p:nvSpPr>
            <p:spPr>
              <a:xfrm>
                <a:off x="8264022"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0" name="Freeform 301">
                <a:extLst>
                  <a:ext uri="{FF2B5EF4-FFF2-40B4-BE49-F238E27FC236}">
                    <a16:creationId xmlns:a16="http://schemas.microsoft.com/office/drawing/2014/main" id="{B426A2C6-5A16-633F-3151-10DCFDB29D7F}"/>
                  </a:ext>
                </a:extLst>
              </p:cNvPr>
              <p:cNvSpPr/>
              <p:nvPr/>
            </p:nvSpPr>
            <p:spPr>
              <a:xfrm>
                <a:off x="8294238"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1" name="Freeform 302">
                <a:extLst>
                  <a:ext uri="{FF2B5EF4-FFF2-40B4-BE49-F238E27FC236}">
                    <a16:creationId xmlns:a16="http://schemas.microsoft.com/office/drawing/2014/main" id="{16875506-CF75-9817-7A67-D72BBC67D06F}"/>
                  </a:ext>
                </a:extLst>
              </p:cNvPr>
              <p:cNvSpPr/>
              <p:nvPr/>
            </p:nvSpPr>
            <p:spPr>
              <a:xfrm>
                <a:off x="8374311"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2" name="Freeform 303">
                <a:extLst>
                  <a:ext uri="{FF2B5EF4-FFF2-40B4-BE49-F238E27FC236}">
                    <a16:creationId xmlns:a16="http://schemas.microsoft.com/office/drawing/2014/main" id="{06AE2B2C-A6CA-CEAF-1FA0-47E642B12E95}"/>
                  </a:ext>
                </a:extLst>
              </p:cNvPr>
              <p:cNvSpPr/>
              <p:nvPr/>
            </p:nvSpPr>
            <p:spPr>
              <a:xfrm>
                <a:off x="8404528"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3" name="Freeform 304">
                <a:extLst>
                  <a:ext uri="{FF2B5EF4-FFF2-40B4-BE49-F238E27FC236}">
                    <a16:creationId xmlns:a16="http://schemas.microsoft.com/office/drawing/2014/main" id="{C6019E3D-F2FF-D230-84BB-82805EBD1B6C}"/>
                  </a:ext>
                </a:extLst>
              </p:cNvPr>
              <p:cNvSpPr/>
              <p:nvPr/>
            </p:nvSpPr>
            <p:spPr>
              <a:xfrm>
                <a:off x="8406038"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4" name="Freeform 305">
                <a:extLst>
                  <a:ext uri="{FF2B5EF4-FFF2-40B4-BE49-F238E27FC236}">
                    <a16:creationId xmlns:a16="http://schemas.microsoft.com/office/drawing/2014/main" id="{FBCB43FC-D353-2432-326C-06210B610FCB}"/>
                  </a:ext>
                </a:extLst>
              </p:cNvPr>
              <p:cNvSpPr/>
              <p:nvPr/>
            </p:nvSpPr>
            <p:spPr>
              <a:xfrm>
                <a:off x="8436255"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5" name="Freeform 306">
                <a:extLst>
                  <a:ext uri="{FF2B5EF4-FFF2-40B4-BE49-F238E27FC236}">
                    <a16:creationId xmlns:a16="http://schemas.microsoft.com/office/drawing/2014/main" id="{C3E02CA7-7A92-3590-4FA9-0FFC854EC907}"/>
                  </a:ext>
                </a:extLst>
              </p:cNvPr>
              <p:cNvSpPr/>
              <p:nvPr/>
            </p:nvSpPr>
            <p:spPr>
              <a:xfrm>
                <a:off x="8538990" y="391427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6" name="Freeform 307">
                <a:extLst>
                  <a:ext uri="{FF2B5EF4-FFF2-40B4-BE49-F238E27FC236}">
                    <a16:creationId xmlns:a16="http://schemas.microsoft.com/office/drawing/2014/main" id="{C6B68ACC-E8DD-C63B-CA2A-75C832BEDA48}"/>
                  </a:ext>
                </a:extLst>
              </p:cNvPr>
              <p:cNvSpPr/>
              <p:nvPr/>
            </p:nvSpPr>
            <p:spPr>
              <a:xfrm>
                <a:off x="8569207" y="388403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7" name="Freeform 308">
                <a:extLst>
                  <a:ext uri="{FF2B5EF4-FFF2-40B4-BE49-F238E27FC236}">
                    <a16:creationId xmlns:a16="http://schemas.microsoft.com/office/drawing/2014/main" id="{BE1F3020-B152-A3EC-4E27-7DD5ABABA32A}"/>
                  </a:ext>
                </a:extLst>
              </p:cNvPr>
              <p:cNvSpPr/>
              <p:nvPr/>
            </p:nvSpPr>
            <p:spPr>
              <a:xfrm>
                <a:off x="8579782" y="39747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8" name="Freeform 309">
                <a:extLst>
                  <a:ext uri="{FF2B5EF4-FFF2-40B4-BE49-F238E27FC236}">
                    <a16:creationId xmlns:a16="http://schemas.microsoft.com/office/drawing/2014/main" id="{C8744FAD-10A0-D6DC-9E0C-B4591529397A}"/>
                  </a:ext>
                </a:extLst>
              </p:cNvPr>
              <p:cNvSpPr/>
              <p:nvPr/>
            </p:nvSpPr>
            <p:spPr>
              <a:xfrm>
                <a:off x="8609999" y="39445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59" name="Freeform 310">
                <a:extLst>
                  <a:ext uri="{FF2B5EF4-FFF2-40B4-BE49-F238E27FC236}">
                    <a16:creationId xmlns:a16="http://schemas.microsoft.com/office/drawing/2014/main" id="{B74BF7E1-7CE6-E5A2-96B4-EF8E0C305A04}"/>
                  </a:ext>
                </a:extLst>
              </p:cNvPr>
              <p:cNvSpPr/>
              <p:nvPr/>
            </p:nvSpPr>
            <p:spPr>
              <a:xfrm>
                <a:off x="8634172" y="40397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0" name="Freeform 311">
                <a:extLst>
                  <a:ext uri="{FF2B5EF4-FFF2-40B4-BE49-F238E27FC236}">
                    <a16:creationId xmlns:a16="http://schemas.microsoft.com/office/drawing/2014/main" id="{A48750AB-F7A7-EFB9-1F5A-454AB498EA03}"/>
                  </a:ext>
                </a:extLst>
              </p:cNvPr>
              <p:cNvSpPr/>
              <p:nvPr/>
            </p:nvSpPr>
            <p:spPr>
              <a:xfrm>
                <a:off x="8664388" y="40095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1" name="Freeform 312">
                <a:extLst>
                  <a:ext uri="{FF2B5EF4-FFF2-40B4-BE49-F238E27FC236}">
                    <a16:creationId xmlns:a16="http://schemas.microsoft.com/office/drawing/2014/main" id="{E1C188A2-AC96-7E4F-268E-CD02AC0E5741}"/>
                  </a:ext>
                </a:extLst>
              </p:cNvPr>
              <p:cNvSpPr/>
              <p:nvPr/>
            </p:nvSpPr>
            <p:spPr>
              <a:xfrm>
                <a:off x="8641726" y="40397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2" name="Freeform 313">
                <a:extLst>
                  <a:ext uri="{FF2B5EF4-FFF2-40B4-BE49-F238E27FC236}">
                    <a16:creationId xmlns:a16="http://schemas.microsoft.com/office/drawing/2014/main" id="{54F584EC-7478-0EA2-83F8-CF8922167C64}"/>
                  </a:ext>
                </a:extLst>
              </p:cNvPr>
              <p:cNvSpPr/>
              <p:nvPr/>
            </p:nvSpPr>
            <p:spPr>
              <a:xfrm>
                <a:off x="8671942" y="40095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3" name="Freeform 314">
                <a:extLst>
                  <a:ext uri="{FF2B5EF4-FFF2-40B4-BE49-F238E27FC236}">
                    <a16:creationId xmlns:a16="http://schemas.microsoft.com/office/drawing/2014/main" id="{2CA188E3-1E29-EB49-8F9D-AA7DB583D457}"/>
                  </a:ext>
                </a:extLst>
              </p:cNvPr>
              <p:cNvSpPr/>
              <p:nvPr/>
            </p:nvSpPr>
            <p:spPr>
              <a:xfrm>
                <a:off x="8768635" y="40397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4" name="Freeform 315">
                <a:extLst>
                  <a:ext uri="{FF2B5EF4-FFF2-40B4-BE49-F238E27FC236}">
                    <a16:creationId xmlns:a16="http://schemas.microsoft.com/office/drawing/2014/main" id="{0963AD67-ED5E-2CEC-DD80-2C0F663896CA}"/>
                  </a:ext>
                </a:extLst>
              </p:cNvPr>
              <p:cNvSpPr/>
              <p:nvPr/>
            </p:nvSpPr>
            <p:spPr>
              <a:xfrm>
                <a:off x="8798851" y="40095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5" name="Freeform 316">
                <a:extLst>
                  <a:ext uri="{FF2B5EF4-FFF2-40B4-BE49-F238E27FC236}">
                    <a16:creationId xmlns:a16="http://schemas.microsoft.com/office/drawing/2014/main" id="{9FD5E884-10EE-092F-3C38-AB6CDD5E4660}"/>
                  </a:ext>
                </a:extLst>
              </p:cNvPr>
              <p:cNvSpPr/>
              <p:nvPr/>
            </p:nvSpPr>
            <p:spPr>
              <a:xfrm>
                <a:off x="8886478" y="413498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6" name="Freeform 317">
                <a:extLst>
                  <a:ext uri="{FF2B5EF4-FFF2-40B4-BE49-F238E27FC236}">
                    <a16:creationId xmlns:a16="http://schemas.microsoft.com/office/drawing/2014/main" id="{F56A33E7-4359-3BAB-6FC5-F0EE43B67E1D}"/>
                  </a:ext>
                </a:extLst>
              </p:cNvPr>
              <p:cNvSpPr/>
              <p:nvPr/>
            </p:nvSpPr>
            <p:spPr>
              <a:xfrm>
                <a:off x="8916695" y="410475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7" name="Freeform 318">
                <a:extLst>
                  <a:ext uri="{FF2B5EF4-FFF2-40B4-BE49-F238E27FC236}">
                    <a16:creationId xmlns:a16="http://schemas.microsoft.com/office/drawing/2014/main" id="{A9279485-31DC-9759-BBBC-BFE20098D05F}"/>
                  </a:ext>
                </a:extLst>
              </p:cNvPr>
              <p:cNvSpPr/>
              <p:nvPr/>
            </p:nvSpPr>
            <p:spPr>
              <a:xfrm>
                <a:off x="8894032" y="413498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8" name="Freeform 319">
                <a:extLst>
                  <a:ext uri="{FF2B5EF4-FFF2-40B4-BE49-F238E27FC236}">
                    <a16:creationId xmlns:a16="http://schemas.microsoft.com/office/drawing/2014/main" id="{3ACC032E-92BF-8C38-BBEF-A4D0091034DE}"/>
                  </a:ext>
                </a:extLst>
              </p:cNvPr>
              <p:cNvSpPr/>
              <p:nvPr/>
            </p:nvSpPr>
            <p:spPr>
              <a:xfrm>
                <a:off x="8924249" y="410475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69" name="Freeform 320">
                <a:extLst>
                  <a:ext uri="{FF2B5EF4-FFF2-40B4-BE49-F238E27FC236}">
                    <a16:creationId xmlns:a16="http://schemas.microsoft.com/office/drawing/2014/main" id="{B40B0FBA-6A09-8FDF-4A21-129F3770B6CD}"/>
                  </a:ext>
                </a:extLst>
              </p:cNvPr>
              <p:cNvSpPr/>
              <p:nvPr/>
            </p:nvSpPr>
            <p:spPr>
              <a:xfrm>
                <a:off x="9350299" y="441768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470" name="Freeform 321">
                <a:extLst>
                  <a:ext uri="{FF2B5EF4-FFF2-40B4-BE49-F238E27FC236}">
                    <a16:creationId xmlns:a16="http://schemas.microsoft.com/office/drawing/2014/main" id="{20DF9BE7-DF06-07BA-7E2A-8ECF7645CC0B}"/>
                  </a:ext>
                </a:extLst>
              </p:cNvPr>
              <p:cNvSpPr/>
              <p:nvPr/>
            </p:nvSpPr>
            <p:spPr>
              <a:xfrm>
                <a:off x="9380516" y="438745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grpSp>
        <p:grpSp>
          <p:nvGrpSpPr>
            <p:cNvPr id="8" name="Graphic 4">
              <a:extLst>
                <a:ext uri="{FF2B5EF4-FFF2-40B4-BE49-F238E27FC236}">
                  <a16:creationId xmlns:a16="http://schemas.microsoft.com/office/drawing/2014/main" id="{4AC98BB1-8157-F62E-FAD3-82AD6D004237}"/>
                </a:ext>
              </a:extLst>
            </p:cNvPr>
            <p:cNvGrpSpPr/>
            <p:nvPr/>
          </p:nvGrpSpPr>
          <p:grpSpPr>
            <a:xfrm>
              <a:off x="1836951" y="3298835"/>
              <a:ext cx="8496628" cy="5429781"/>
              <a:chOff x="2955009" y="1019266"/>
              <a:chExt cx="6102191" cy="3412025"/>
            </a:xfrm>
            <a:noFill/>
          </p:grpSpPr>
          <p:sp>
            <p:nvSpPr>
              <p:cNvPr id="1029" name="Freeform 323">
                <a:extLst>
                  <a:ext uri="{FF2B5EF4-FFF2-40B4-BE49-F238E27FC236}">
                    <a16:creationId xmlns:a16="http://schemas.microsoft.com/office/drawing/2014/main" id="{86E6302B-7355-69AA-4CC0-EDFD6C2929E5}"/>
                  </a:ext>
                </a:extLst>
              </p:cNvPr>
              <p:cNvSpPr/>
              <p:nvPr/>
            </p:nvSpPr>
            <p:spPr>
              <a:xfrm>
                <a:off x="2977671" y="1049501"/>
                <a:ext cx="6049313" cy="3351555"/>
              </a:xfrm>
              <a:custGeom>
                <a:avLst/>
                <a:gdLst>
                  <a:gd name="connsiteX0" fmla="*/ 0 w 6049313"/>
                  <a:gd name="connsiteY0" fmla="*/ 0 h 3351555"/>
                  <a:gd name="connsiteX1" fmla="*/ 86117 w 6049313"/>
                  <a:gd name="connsiteY1" fmla="*/ 0 h 3351555"/>
                  <a:gd name="connsiteX2" fmla="*/ 86117 w 6049313"/>
                  <a:gd name="connsiteY2" fmla="*/ 22676 h 3351555"/>
                  <a:gd name="connsiteX3" fmla="*/ 125398 w 6049313"/>
                  <a:gd name="connsiteY3" fmla="*/ 22676 h 3351555"/>
                  <a:gd name="connsiteX4" fmla="*/ 125398 w 6049313"/>
                  <a:gd name="connsiteY4" fmla="*/ 43841 h 3351555"/>
                  <a:gd name="connsiteX5" fmla="*/ 142017 w 6049313"/>
                  <a:gd name="connsiteY5" fmla="*/ 43841 h 3351555"/>
                  <a:gd name="connsiteX6" fmla="*/ 142017 w 6049313"/>
                  <a:gd name="connsiteY6" fmla="*/ 65005 h 3351555"/>
                  <a:gd name="connsiteX7" fmla="*/ 244753 w 6049313"/>
                  <a:gd name="connsiteY7" fmla="*/ 65005 h 3351555"/>
                  <a:gd name="connsiteX8" fmla="*/ 244753 w 6049313"/>
                  <a:gd name="connsiteY8" fmla="*/ 86170 h 3351555"/>
                  <a:gd name="connsiteX9" fmla="*/ 274969 w 6049313"/>
                  <a:gd name="connsiteY9" fmla="*/ 86170 h 3351555"/>
                  <a:gd name="connsiteX10" fmla="*/ 274969 w 6049313"/>
                  <a:gd name="connsiteY10" fmla="*/ 108846 h 3351555"/>
                  <a:gd name="connsiteX11" fmla="*/ 291588 w 6049313"/>
                  <a:gd name="connsiteY11" fmla="*/ 108846 h 3351555"/>
                  <a:gd name="connsiteX12" fmla="*/ 291588 w 6049313"/>
                  <a:gd name="connsiteY12" fmla="*/ 130011 h 3351555"/>
                  <a:gd name="connsiteX13" fmla="*/ 299142 w 6049313"/>
                  <a:gd name="connsiteY13" fmla="*/ 130011 h 3351555"/>
                  <a:gd name="connsiteX14" fmla="*/ 299142 w 6049313"/>
                  <a:gd name="connsiteY14" fmla="*/ 238857 h 3351555"/>
                  <a:gd name="connsiteX15" fmla="*/ 306696 w 6049313"/>
                  <a:gd name="connsiteY15" fmla="*/ 238857 h 3351555"/>
                  <a:gd name="connsiteX16" fmla="*/ 306696 w 6049313"/>
                  <a:gd name="connsiteY16" fmla="*/ 282698 h 3351555"/>
                  <a:gd name="connsiteX17" fmla="*/ 315761 w 6049313"/>
                  <a:gd name="connsiteY17" fmla="*/ 282698 h 3351555"/>
                  <a:gd name="connsiteX18" fmla="*/ 315761 w 6049313"/>
                  <a:gd name="connsiteY18" fmla="*/ 370379 h 3351555"/>
                  <a:gd name="connsiteX19" fmla="*/ 323315 w 6049313"/>
                  <a:gd name="connsiteY19" fmla="*/ 370379 h 3351555"/>
                  <a:gd name="connsiteX20" fmla="*/ 323315 w 6049313"/>
                  <a:gd name="connsiteY20" fmla="*/ 391544 h 3351555"/>
                  <a:gd name="connsiteX21" fmla="*/ 330869 w 6049313"/>
                  <a:gd name="connsiteY21" fmla="*/ 391544 h 3351555"/>
                  <a:gd name="connsiteX22" fmla="*/ 330869 w 6049313"/>
                  <a:gd name="connsiteY22" fmla="*/ 479226 h 3351555"/>
                  <a:gd name="connsiteX23" fmla="*/ 338423 w 6049313"/>
                  <a:gd name="connsiteY23" fmla="*/ 479226 h 3351555"/>
                  <a:gd name="connsiteX24" fmla="*/ 338423 w 6049313"/>
                  <a:gd name="connsiteY24" fmla="*/ 591095 h 3351555"/>
                  <a:gd name="connsiteX25" fmla="*/ 345977 w 6049313"/>
                  <a:gd name="connsiteY25" fmla="*/ 591095 h 3351555"/>
                  <a:gd name="connsiteX26" fmla="*/ 345977 w 6049313"/>
                  <a:gd name="connsiteY26" fmla="*/ 702965 h 3351555"/>
                  <a:gd name="connsiteX27" fmla="*/ 355042 w 6049313"/>
                  <a:gd name="connsiteY27" fmla="*/ 702965 h 3351555"/>
                  <a:gd name="connsiteX28" fmla="*/ 355042 w 6049313"/>
                  <a:gd name="connsiteY28" fmla="*/ 746806 h 3351555"/>
                  <a:gd name="connsiteX29" fmla="*/ 377704 w 6049313"/>
                  <a:gd name="connsiteY29" fmla="*/ 746806 h 3351555"/>
                  <a:gd name="connsiteX30" fmla="*/ 377704 w 6049313"/>
                  <a:gd name="connsiteY30" fmla="*/ 792158 h 3351555"/>
                  <a:gd name="connsiteX31" fmla="*/ 385258 w 6049313"/>
                  <a:gd name="connsiteY31" fmla="*/ 792158 h 3351555"/>
                  <a:gd name="connsiteX32" fmla="*/ 385258 w 6049313"/>
                  <a:gd name="connsiteY32" fmla="*/ 835999 h 3351555"/>
                  <a:gd name="connsiteX33" fmla="*/ 394323 w 6049313"/>
                  <a:gd name="connsiteY33" fmla="*/ 835999 h 3351555"/>
                  <a:gd name="connsiteX34" fmla="*/ 394323 w 6049313"/>
                  <a:gd name="connsiteY34" fmla="*/ 881352 h 3351555"/>
                  <a:gd name="connsiteX35" fmla="*/ 472886 w 6049313"/>
                  <a:gd name="connsiteY35" fmla="*/ 881352 h 3351555"/>
                  <a:gd name="connsiteX36" fmla="*/ 472886 w 6049313"/>
                  <a:gd name="connsiteY36" fmla="*/ 904028 h 3351555"/>
                  <a:gd name="connsiteX37" fmla="*/ 543894 w 6049313"/>
                  <a:gd name="connsiteY37" fmla="*/ 904028 h 3351555"/>
                  <a:gd name="connsiteX38" fmla="*/ 543894 w 6049313"/>
                  <a:gd name="connsiteY38" fmla="*/ 926704 h 3351555"/>
                  <a:gd name="connsiteX39" fmla="*/ 559002 w 6049313"/>
                  <a:gd name="connsiteY39" fmla="*/ 926704 h 3351555"/>
                  <a:gd name="connsiteX40" fmla="*/ 559002 w 6049313"/>
                  <a:gd name="connsiteY40" fmla="*/ 950892 h 3351555"/>
                  <a:gd name="connsiteX41" fmla="*/ 566557 w 6049313"/>
                  <a:gd name="connsiteY41" fmla="*/ 950892 h 3351555"/>
                  <a:gd name="connsiteX42" fmla="*/ 566557 w 6049313"/>
                  <a:gd name="connsiteY42" fmla="*/ 973569 h 3351555"/>
                  <a:gd name="connsiteX43" fmla="*/ 605838 w 6049313"/>
                  <a:gd name="connsiteY43" fmla="*/ 973569 h 3351555"/>
                  <a:gd name="connsiteX44" fmla="*/ 605838 w 6049313"/>
                  <a:gd name="connsiteY44" fmla="*/ 996245 h 3351555"/>
                  <a:gd name="connsiteX45" fmla="*/ 614903 w 6049313"/>
                  <a:gd name="connsiteY45" fmla="*/ 996245 h 3351555"/>
                  <a:gd name="connsiteX46" fmla="*/ 614903 w 6049313"/>
                  <a:gd name="connsiteY46" fmla="*/ 1020433 h 3351555"/>
                  <a:gd name="connsiteX47" fmla="*/ 622457 w 6049313"/>
                  <a:gd name="connsiteY47" fmla="*/ 1020433 h 3351555"/>
                  <a:gd name="connsiteX48" fmla="*/ 622457 w 6049313"/>
                  <a:gd name="connsiteY48" fmla="*/ 1043109 h 3351555"/>
                  <a:gd name="connsiteX49" fmla="*/ 630011 w 6049313"/>
                  <a:gd name="connsiteY49" fmla="*/ 1043109 h 3351555"/>
                  <a:gd name="connsiteX50" fmla="*/ 630011 w 6049313"/>
                  <a:gd name="connsiteY50" fmla="*/ 1065785 h 3351555"/>
                  <a:gd name="connsiteX51" fmla="*/ 637565 w 6049313"/>
                  <a:gd name="connsiteY51" fmla="*/ 1065785 h 3351555"/>
                  <a:gd name="connsiteX52" fmla="*/ 637565 w 6049313"/>
                  <a:gd name="connsiteY52" fmla="*/ 1089973 h 3351555"/>
                  <a:gd name="connsiteX53" fmla="*/ 654184 w 6049313"/>
                  <a:gd name="connsiteY53" fmla="*/ 1089973 h 3351555"/>
                  <a:gd name="connsiteX54" fmla="*/ 654184 w 6049313"/>
                  <a:gd name="connsiteY54" fmla="*/ 1112650 h 3351555"/>
                  <a:gd name="connsiteX55" fmla="*/ 661738 w 6049313"/>
                  <a:gd name="connsiteY55" fmla="*/ 1112650 h 3351555"/>
                  <a:gd name="connsiteX56" fmla="*/ 661738 w 6049313"/>
                  <a:gd name="connsiteY56" fmla="*/ 1159514 h 3351555"/>
                  <a:gd name="connsiteX57" fmla="*/ 669292 w 6049313"/>
                  <a:gd name="connsiteY57" fmla="*/ 1159514 h 3351555"/>
                  <a:gd name="connsiteX58" fmla="*/ 669292 w 6049313"/>
                  <a:gd name="connsiteY58" fmla="*/ 1206378 h 3351555"/>
                  <a:gd name="connsiteX59" fmla="*/ 676846 w 6049313"/>
                  <a:gd name="connsiteY59" fmla="*/ 1206378 h 3351555"/>
                  <a:gd name="connsiteX60" fmla="*/ 676846 w 6049313"/>
                  <a:gd name="connsiteY60" fmla="*/ 1277431 h 3351555"/>
                  <a:gd name="connsiteX61" fmla="*/ 693465 w 6049313"/>
                  <a:gd name="connsiteY61" fmla="*/ 1277431 h 3351555"/>
                  <a:gd name="connsiteX62" fmla="*/ 693465 w 6049313"/>
                  <a:gd name="connsiteY62" fmla="*/ 1301619 h 3351555"/>
                  <a:gd name="connsiteX63" fmla="*/ 701019 w 6049313"/>
                  <a:gd name="connsiteY63" fmla="*/ 1301619 h 3351555"/>
                  <a:gd name="connsiteX64" fmla="*/ 701019 w 6049313"/>
                  <a:gd name="connsiteY64" fmla="*/ 1349995 h 3351555"/>
                  <a:gd name="connsiteX65" fmla="*/ 708573 w 6049313"/>
                  <a:gd name="connsiteY65" fmla="*/ 1349995 h 3351555"/>
                  <a:gd name="connsiteX66" fmla="*/ 708573 w 6049313"/>
                  <a:gd name="connsiteY66" fmla="*/ 1396859 h 3351555"/>
                  <a:gd name="connsiteX67" fmla="*/ 725192 w 6049313"/>
                  <a:gd name="connsiteY67" fmla="*/ 1396859 h 3351555"/>
                  <a:gd name="connsiteX68" fmla="*/ 725192 w 6049313"/>
                  <a:gd name="connsiteY68" fmla="*/ 1421047 h 3351555"/>
                  <a:gd name="connsiteX69" fmla="*/ 747855 w 6049313"/>
                  <a:gd name="connsiteY69" fmla="*/ 1421047 h 3351555"/>
                  <a:gd name="connsiteX70" fmla="*/ 747855 w 6049313"/>
                  <a:gd name="connsiteY70" fmla="*/ 1445235 h 3351555"/>
                  <a:gd name="connsiteX71" fmla="*/ 960880 w 6049313"/>
                  <a:gd name="connsiteY71" fmla="*/ 1445235 h 3351555"/>
                  <a:gd name="connsiteX72" fmla="*/ 960880 w 6049313"/>
                  <a:gd name="connsiteY72" fmla="*/ 1470935 h 3351555"/>
                  <a:gd name="connsiteX73" fmla="*/ 968434 w 6049313"/>
                  <a:gd name="connsiteY73" fmla="*/ 1470935 h 3351555"/>
                  <a:gd name="connsiteX74" fmla="*/ 968434 w 6049313"/>
                  <a:gd name="connsiteY74" fmla="*/ 1495123 h 3351555"/>
                  <a:gd name="connsiteX75" fmla="*/ 992607 w 6049313"/>
                  <a:gd name="connsiteY75" fmla="*/ 1495123 h 3351555"/>
                  <a:gd name="connsiteX76" fmla="*/ 992607 w 6049313"/>
                  <a:gd name="connsiteY76" fmla="*/ 1519311 h 3351555"/>
                  <a:gd name="connsiteX77" fmla="*/ 1000161 w 6049313"/>
                  <a:gd name="connsiteY77" fmla="*/ 1519311 h 3351555"/>
                  <a:gd name="connsiteX78" fmla="*/ 1000161 w 6049313"/>
                  <a:gd name="connsiteY78" fmla="*/ 1569199 h 3351555"/>
                  <a:gd name="connsiteX79" fmla="*/ 1007715 w 6049313"/>
                  <a:gd name="connsiteY79" fmla="*/ 1569199 h 3351555"/>
                  <a:gd name="connsiteX80" fmla="*/ 1007715 w 6049313"/>
                  <a:gd name="connsiteY80" fmla="*/ 1594899 h 3351555"/>
                  <a:gd name="connsiteX81" fmla="*/ 1031888 w 6049313"/>
                  <a:gd name="connsiteY81" fmla="*/ 1594899 h 3351555"/>
                  <a:gd name="connsiteX82" fmla="*/ 1031888 w 6049313"/>
                  <a:gd name="connsiteY82" fmla="*/ 1619087 h 3351555"/>
                  <a:gd name="connsiteX83" fmla="*/ 1039442 w 6049313"/>
                  <a:gd name="connsiteY83" fmla="*/ 1619087 h 3351555"/>
                  <a:gd name="connsiteX84" fmla="*/ 1039442 w 6049313"/>
                  <a:gd name="connsiteY84" fmla="*/ 1644787 h 3351555"/>
                  <a:gd name="connsiteX85" fmla="*/ 1046996 w 6049313"/>
                  <a:gd name="connsiteY85" fmla="*/ 1644787 h 3351555"/>
                  <a:gd name="connsiteX86" fmla="*/ 1046996 w 6049313"/>
                  <a:gd name="connsiteY86" fmla="*/ 1668975 h 3351555"/>
                  <a:gd name="connsiteX87" fmla="*/ 1056061 w 6049313"/>
                  <a:gd name="connsiteY87" fmla="*/ 1668975 h 3351555"/>
                  <a:gd name="connsiteX88" fmla="*/ 1056061 w 6049313"/>
                  <a:gd name="connsiteY88" fmla="*/ 1694674 h 3351555"/>
                  <a:gd name="connsiteX89" fmla="*/ 1071170 w 6049313"/>
                  <a:gd name="connsiteY89" fmla="*/ 1694674 h 3351555"/>
                  <a:gd name="connsiteX90" fmla="*/ 1071170 w 6049313"/>
                  <a:gd name="connsiteY90" fmla="*/ 1720374 h 3351555"/>
                  <a:gd name="connsiteX91" fmla="*/ 1095343 w 6049313"/>
                  <a:gd name="connsiteY91" fmla="*/ 1720374 h 3351555"/>
                  <a:gd name="connsiteX92" fmla="*/ 1095343 w 6049313"/>
                  <a:gd name="connsiteY92" fmla="*/ 1770262 h 3351555"/>
                  <a:gd name="connsiteX93" fmla="*/ 1142178 w 6049313"/>
                  <a:gd name="connsiteY93" fmla="*/ 1770262 h 3351555"/>
                  <a:gd name="connsiteX94" fmla="*/ 1142178 w 6049313"/>
                  <a:gd name="connsiteY94" fmla="*/ 1794450 h 3351555"/>
                  <a:gd name="connsiteX95" fmla="*/ 1157286 w 6049313"/>
                  <a:gd name="connsiteY95" fmla="*/ 1794450 h 3351555"/>
                  <a:gd name="connsiteX96" fmla="*/ 1157286 w 6049313"/>
                  <a:gd name="connsiteY96" fmla="*/ 1820150 h 3351555"/>
                  <a:gd name="connsiteX97" fmla="*/ 1220740 w 6049313"/>
                  <a:gd name="connsiteY97" fmla="*/ 1820150 h 3351555"/>
                  <a:gd name="connsiteX98" fmla="*/ 1220740 w 6049313"/>
                  <a:gd name="connsiteY98" fmla="*/ 1845850 h 3351555"/>
                  <a:gd name="connsiteX99" fmla="*/ 1267576 w 6049313"/>
                  <a:gd name="connsiteY99" fmla="*/ 1845850 h 3351555"/>
                  <a:gd name="connsiteX100" fmla="*/ 1267576 w 6049313"/>
                  <a:gd name="connsiteY100" fmla="*/ 1870038 h 3351555"/>
                  <a:gd name="connsiteX101" fmla="*/ 1276641 w 6049313"/>
                  <a:gd name="connsiteY101" fmla="*/ 1870038 h 3351555"/>
                  <a:gd name="connsiteX102" fmla="*/ 1276641 w 6049313"/>
                  <a:gd name="connsiteY102" fmla="*/ 1895738 h 3351555"/>
                  <a:gd name="connsiteX103" fmla="*/ 1284195 w 6049313"/>
                  <a:gd name="connsiteY103" fmla="*/ 1895738 h 3351555"/>
                  <a:gd name="connsiteX104" fmla="*/ 1284195 w 6049313"/>
                  <a:gd name="connsiteY104" fmla="*/ 1945625 h 3351555"/>
                  <a:gd name="connsiteX105" fmla="*/ 1299303 w 6049313"/>
                  <a:gd name="connsiteY105" fmla="*/ 1945625 h 3351555"/>
                  <a:gd name="connsiteX106" fmla="*/ 1299303 w 6049313"/>
                  <a:gd name="connsiteY106" fmla="*/ 1971325 h 3351555"/>
                  <a:gd name="connsiteX107" fmla="*/ 1331030 w 6049313"/>
                  <a:gd name="connsiteY107" fmla="*/ 1971325 h 3351555"/>
                  <a:gd name="connsiteX108" fmla="*/ 1331030 w 6049313"/>
                  <a:gd name="connsiteY108" fmla="*/ 1995513 h 3351555"/>
                  <a:gd name="connsiteX109" fmla="*/ 1394484 w 6049313"/>
                  <a:gd name="connsiteY109" fmla="*/ 1995513 h 3351555"/>
                  <a:gd name="connsiteX110" fmla="*/ 1394484 w 6049313"/>
                  <a:gd name="connsiteY110" fmla="*/ 2022725 h 3351555"/>
                  <a:gd name="connsiteX111" fmla="*/ 1409593 w 6049313"/>
                  <a:gd name="connsiteY111" fmla="*/ 2022725 h 3351555"/>
                  <a:gd name="connsiteX112" fmla="*/ 1409593 w 6049313"/>
                  <a:gd name="connsiteY112" fmla="*/ 2048425 h 3351555"/>
                  <a:gd name="connsiteX113" fmla="*/ 1488155 w 6049313"/>
                  <a:gd name="connsiteY113" fmla="*/ 2048425 h 3351555"/>
                  <a:gd name="connsiteX114" fmla="*/ 1488155 w 6049313"/>
                  <a:gd name="connsiteY114" fmla="*/ 2074124 h 3351555"/>
                  <a:gd name="connsiteX115" fmla="*/ 1527436 w 6049313"/>
                  <a:gd name="connsiteY115" fmla="*/ 2074124 h 3351555"/>
                  <a:gd name="connsiteX116" fmla="*/ 1527436 w 6049313"/>
                  <a:gd name="connsiteY116" fmla="*/ 2101336 h 3351555"/>
                  <a:gd name="connsiteX117" fmla="*/ 1637726 w 6049313"/>
                  <a:gd name="connsiteY117" fmla="*/ 2101336 h 3351555"/>
                  <a:gd name="connsiteX118" fmla="*/ 1637726 w 6049313"/>
                  <a:gd name="connsiteY118" fmla="*/ 2128547 h 3351555"/>
                  <a:gd name="connsiteX119" fmla="*/ 1654345 w 6049313"/>
                  <a:gd name="connsiteY119" fmla="*/ 2128547 h 3351555"/>
                  <a:gd name="connsiteX120" fmla="*/ 1654345 w 6049313"/>
                  <a:gd name="connsiteY120" fmla="*/ 2155759 h 3351555"/>
                  <a:gd name="connsiteX121" fmla="*/ 1661899 w 6049313"/>
                  <a:gd name="connsiteY121" fmla="*/ 2155759 h 3351555"/>
                  <a:gd name="connsiteX122" fmla="*/ 1661899 w 6049313"/>
                  <a:gd name="connsiteY122" fmla="*/ 2182971 h 3351555"/>
                  <a:gd name="connsiteX123" fmla="*/ 1677008 w 6049313"/>
                  <a:gd name="connsiteY123" fmla="*/ 2182971 h 3351555"/>
                  <a:gd name="connsiteX124" fmla="*/ 1677008 w 6049313"/>
                  <a:gd name="connsiteY124" fmla="*/ 2210182 h 3351555"/>
                  <a:gd name="connsiteX125" fmla="*/ 1701180 w 6049313"/>
                  <a:gd name="connsiteY125" fmla="*/ 2210182 h 3351555"/>
                  <a:gd name="connsiteX126" fmla="*/ 1701180 w 6049313"/>
                  <a:gd name="connsiteY126" fmla="*/ 2238905 h 3351555"/>
                  <a:gd name="connsiteX127" fmla="*/ 1708735 w 6049313"/>
                  <a:gd name="connsiteY127" fmla="*/ 2238905 h 3351555"/>
                  <a:gd name="connsiteX128" fmla="*/ 1708735 w 6049313"/>
                  <a:gd name="connsiteY128" fmla="*/ 2266117 h 3351555"/>
                  <a:gd name="connsiteX129" fmla="*/ 1725354 w 6049313"/>
                  <a:gd name="connsiteY129" fmla="*/ 2266117 h 3351555"/>
                  <a:gd name="connsiteX130" fmla="*/ 1725354 w 6049313"/>
                  <a:gd name="connsiteY130" fmla="*/ 2294840 h 3351555"/>
                  <a:gd name="connsiteX131" fmla="*/ 1748016 w 6049313"/>
                  <a:gd name="connsiteY131" fmla="*/ 2294840 h 3351555"/>
                  <a:gd name="connsiteX132" fmla="*/ 1748016 w 6049313"/>
                  <a:gd name="connsiteY132" fmla="*/ 2323564 h 3351555"/>
                  <a:gd name="connsiteX133" fmla="*/ 1867370 w 6049313"/>
                  <a:gd name="connsiteY133" fmla="*/ 2323564 h 3351555"/>
                  <a:gd name="connsiteX134" fmla="*/ 1867370 w 6049313"/>
                  <a:gd name="connsiteY134" fmla="*/ 2350775 h 3351555"/>
                  <a:gd name="connsiteX135" fmla="*/ 1882479 w 6049313"/>
                  <a:gd name="connsiteY135" fmla="*/ 2350775 h 3351555"/>
                  <a:gd name="connsiteX136" fmla="*/ 1882479 w 6049313"/>
                  <a:gd name="connsiteY136" fmla="*/ 2379498 h 3351555"/>
                  <a:gd name="connsiteX137" fmla="*/ 1953487 w 6049313"/>
                  <a:gd name="connsiteY137" fmla="*/ 2379498 h 3351555"/>
                  <a:gd name="connsiteX138" fmla="*/ 1953487 w 6049313"/>
                  <a:gd name="connsiteY138" fmla="*/ 2408222 h 3351555"/>
                  <a:gd name="connsiteX139" fmla="*/ 1961041 w 6049313"/>
                  <a:gd name="connsiteY139" fmla="*/ 2408222 h 3351555"/>
                  <a:gd name="connsiteX140" fmla="*/ 1961041 w 6049313"/>
                  <a:gd name="connsiteY140" fmla="*/ 2435433 h 3351555"/>
                  <a:gd name="connsiteX141" fmla="*/ 1977660 w 6049313"/>
                  <a:gd name="connsiteY141" fmla="*/ 2435433 h 3351555"/>
                  <a:gd name="connsiteX142" fmla="*/ 1977660 w 6049313"/>
                  <a:gd name="connsiteY142" fmla="*/ 2465668 h 3351555"/>
                  <a:gd name="connsiteX143" fmla="*/ 1992768 w 6049313"/>
                  <a:gd name="connsiteY143" fmla="*/ 2465668 h 3351555"/>
                  <a:gd name="connsiteX144" fmla="*/ 1992768 w 6049313"/>
                  <a:gd name="connsiteY144" fmla="*/ 2523115 h 3351555"/>
                  <a:gd name="connsiteX145" fmla="*/ 2000322 w 6049313"/>
                  <a:gd name="connsiteY145" fmla="*/ 2523115 h 3351555"/>
                  <a:gd name="connsiteX146" fmla="*/ 2000322 w 6049313"/>
                  <a:gd name="connsiteY146" fmla="*/ 2551838 h 3351555"/>
                  <a:gd name="connsiteX147" fmla="*/ 2024496 w 6049313"/>
                  <a:gd name="connsiteY147" fmla="*/ 2551838 h 3351555"/>
                  <a:gd name="connsiteX148" fmla="*/ 2024496 w 6049313"/>
                  <a:gd name="connsiteY148" fmla="*/ 2580561 h 3351555"/>
                  <a:gd name="connsiteX149" fmla="*/ 2047158 w 6049313"/>
                  <a:gd name="connsiteY149" fmla="*/ 2580561 h 3351555"/>
                  <a:gd name="connsiteX150" fmla="*/ 2047158 w 6049313"/>
                  <a:gd name="connsiteY150" fmla="*/ 2609285 h 3351555"/>
                  <a:gd name="connsiteX151" fmla="*/ 2087950 w 6049313"/>
                  <a:gd name="connsiteY151" fmla="*/ 2609285 h 3351555"/>
                  <a:gd name="connsiteX152" fmla="*/ 2087950 w 6049313"/>
                  <a:gd name="connsiteY152" fmla="*/ 2639520 h 3351555"/>
                  <a:gd name="connsiteX153" fmla="*/ 2394646 w 6049313"/>
                  <a:gd name="connsiteY153" fmla="*/ 2639520 h 3351555"/>
                  <a:gd name="connsiteX154" fmla="*/ 2394646 w 6049313"/>
                  <a:gd name="connsiteY154" fmla="*/ 2669755 h 3351555"/>
                  <a:gd name="connsiteX155" fmla="*/ 2568390 w 6049313"/>
                  <a:gd name="connsiteY155" fmla="*/ 2669755 h 3351555"/>
                  <a:gd name="connsiteX156" fmla="*/ 2568390 w 6049313"/>
                  <a:gd name="connsiteY156" fmla="*/ 2699990 h 3351555"/>
                  <a:gd name="connsiteX157" fmla="*/ 2575944 w 6049313"/>
                  <a:gd name="connsiteY157" fmla="*/ 2699990 h 3351555"/>
                  <a:gd name="connsiteX158" fmla="*/ 2575944 w 6049313"/>
                  <a:gd name="connsiteY158" fmla="*/ 2731737 h 3351555"/>
                  <a:gd name="connsiteX159" fmla="*/ 2591052 w 6049313"/>
                  <a:gd name="connsiteY159" fmla="*/ 2731737 h 3351555"/>
                  <a:gd name="connsiteX160" fmla="*/ 2591052 w 6049313"/>
                  <a:gd name="connsiteY160" fmla="*/ 2761972 h 3351555"/>
                  <a:gd name="connsiteX161" fmla="*/ 2639398 w 6049313"/>
                  <a:gd name="connsiteY161" fmla="*/ 2761972 h 3351555"/>
                  <a:gd name="connsiteX162" fmla="*/ 2639398 w 6049313"/>
                  <a:gd name="connsiteY162" fmla="*/ 2823953 h 3351555"/>
                  <a:gd name="connsiteX163" fmla="*/ 2662061 w 6049313"/>
                  <a:gd name="connsiteY163" fmla="*/ 2823953 h 3351555"/>
                  <a:gd name="connsiteX164" fmla="*/ 2662061 w 6049313"/>
                  <a:gd name="connsiteY164" fmla="*/ 2854189 h 3351555"/>
                  <a:gd name="connsiteX165" fmla="*/ 2968757 w 6049313"/>
                  <a:gd name="connsiteY165" fmla="*/ 2854189 h 3351555"/>
                  <a:gd name="connsiteX166" fmla="*/ 2968757 w 6049313"/>
                  <a:gd name="connsiteY166" fmla="*/ 2884424 h 3351555"/>
                  <a:gd name="connsiteX167" fmla="*/ 3032211 w 6049313"/>
                  <a:gd name="connsiteY167" fmla="*/ 2884424 h 3351555"/>
                  <a:gd name="connsiteX168" fmla="*/ 3032211 w 6049313"/>
                  <a:gd name="connsiteY168" fmla="*/ 2914659 h 3351555"/>
                  <a:gd name="connsiteX169" fmla="*/ 3063938 w 6049313"/>
                  <a:gd name="connsiteY169" fmla="*/ 2914659 h 3351555"/>
                  <a:gd name="connsiteX170" fmla="*/ 3063938 w 6049313"/>
                  <a:gd name="connsiteY170" fmla="*/ 2976641 h 3351555"/>
                  <a:gd name="connsiteX171" fmla="*/ 3252790 w 6049313"/>
                  <a:gd name="connsiteY171" fmla="*/ 2976641 h 3351555"/>
                  <a:gd name="connsiteX172" fmla="*/ 3252790 w 6049313"/>
                  <a:gd name="connsiteY172" fmla="*/ 3011411 h 3351555"/>
                  <a:gd name="connsiteX173" fmla="*/ 3331353 w 6049313"/>
                  <a:gd name="connsiteY173" fmla="*/ 3011411 h 3351555"/>
                  <a:gd name="connsiteX174" fmla="*/ 3331353 w 6049313"/>
                  <a:gd name="connsiteY174" fmla="*/ 3052228 h 3351555"/>
                  <a:gd name="connsiteX175" fmla="*/ 3402361 w 6049313"/>
                  <a:gd name="connsiteY175" fmla="*/ 3052228 h 3351555"/>
                  <a:gd name="connsiteX176" fmla="*/ 3402361 w 6049313"/>
                  <a:gd name="connsiteY176" fmla="*/ 3091534 h 3351555"/>
                  <a:gd name="connsiteX177" fmla="*/ 3630494 w 6049313"/>
                  <a:gd name="connsiteY177" fmla="*/ 3091534 h 3351555"/>
                  <a:gd name="connsiteX178" fmla="*/ 3630494 w 6049313"/>
                  <a:gd name="connsiteY178" fmla="*/ 3138398 h 3351555"/>
                  <a:gd name="connsiteX179" fmla="*/ 3890355 w 6049313"/>
                  <a:gd name="connsiteY179" fmla="*/ 3138398 h 3351555"/>
                  <a:gd name="connsiteX180" fmla="*/ 3890355 w 6049313"/>
                  <a:gd name="connsiteY180" fmla="*/ 3195845 h 3351555"/>
                  <a:gd name="connsiteX181" fmla="*/ 3953809 w 6049313"/>
                  <a:gd name="connsiteY181" fmla="*/ 3195845 h 3351555"/>
                  <a:gd name="connsiteX182" fmla="*/ 3953809 w 6049313"/>
                  <a:gd name="connsiteY182" fmla="*/ 3253291 h 3351555"/>
                  <a:gd name="connsiteX183" fmla="*/ 4331514 w 6049313"/>
                  <a:gd name="connsiteY183" fmla="*/ 3253291 h 3351555"/>
                  <a:gd name="connsiteX184" fmla="*/ 4331514 w 6049313"/>
                  <a:gd name="connsiteY184" fmla="*/ 3351555 h 3351555"/>
                  <a:gd name="connsiteX185" fmla="*/ 6049313 w 6049313"/>
                  <a:gd name="connsiteY185" fmla="*/ 3351555 h 335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6049313" h="3351555">
                    <a:moveTo>
                      <a:pt x="0" y="0"/>
                    </a:moveTo>
                    <a:lnTo>
                      <a:pt x="86117" y="0"/>
                    </a:lnTo>
                    <a:lnTo>
                      <a:pt x="86117" y="22676"/>
                    </a:lnTo>
                    <a:lnTo>
                      <a:pt x="125398" y="22676"/>
                    </a:lnTo>
                    <a:lnTo>
                      <a:pt x="125398" y="43841"/>
                    </a:lnTo>
                    <a:lnTo>
                      <a:pt x="142017" y="43841"/>
                    </a:lnTo>
                    <a:lnTo>
                      <a:pt x="142017" y="65005"/>
                    </a:lnTo>
                    <a:lnTo>
                      <a:pt x="244753" y="65005"/>
                    </a:lnTo>
                    <a:lnTo>
                      <a:pt x="244753" y="86170"/>
                    </a:lnTo>
                    <a:lnTo>
                      <a:pt x="274969" y="86170"/>
                    </a:lnTo>
                    <a:lnTo>
                      <a:pt x="274969" y="108846"/>
                    </a:lnTo>
                    <a:lnTo>
                      <a:pt x="291588" y="108846"/>
                    </a:lnTo>
                    <a:lnTo>
                      <a:pt x="291588" y="130011"/>
                    </a:lnTo>
                    <a:lnTo>
                      <a:pt x="299142" y="130011"/>
                    </a:lnTo>
                    <a:lnTo>
                      <a:pt x="299142" y="238857"/>
                    </a:lnTo>
                    <a:lnTo>
                      <a:pt x="306696" y="238857"/>
                    </a:lnTo>
                    <a:lnTo>
                      <a:pt x="306696" y="282698"/>
                    </a:lnTo>
                    <a:lnTo>
                      <a:pt x="315761" y="282698"/>
                    </a:lnTo>
                    <a:lnTo>
                      <a:pt x="315761" y="370379"/>
                    </a:lnTo>
                    <a:lnTo>
                      <a:pt x="323315" y="370379"/>
                    </a:lnTo>
                    <a:lnTo>
                      <a:pt x="323315" y="391544"/>
                    </a:lnTo>
                    <a:lnTo>
                      <a:pt x="330869" y="391544"/>
                    </a:lnTo>
                    <a:lnTo>
                      <a:pt x="330869" y="479226"/>
                    </a:lnTo>
                    <a:lnTo>
                      <a:pt x="338423" y="479226"/>
                    </a:lnTo>
                    <a:lnTo>
                      <a:pt x="338423" y="591095"/>
                    </a:lnTo>
                    <a:lnTo>
                      <a:pt x="345977" y="591095"/>
                    </a:lnTo>
                    <a:lnTo>
                      <a:pt x="345977" y="702965"/>
                    </a:lnTo>
                    <a:lnTo>
                      <a:pt x="355042" y="702965"/>
                    </a:lnTo>
                    <a:lnTo>
                      <a:pt x="355042" y="746806"/>
                    </a:lnTo>
                    <a:lnTo>
                      <a:pt x="377704" y="746806"/>
                    </a:lnTo>
                    <a:lnTo>
                      <a:pt x="377704" y="792158"/>
                    </a:lnTo>
                    <a:lnTo>
                      <a:pt x="385258" y="792158"/>
                    </a:lnTo>
                    <a:lnTo>
                      <a:pt x="385258" y="835999"/>
                    </a:lnTo>
                    <a:lnTo>
                      <a:pt x="394323" y="835999"/>
                    </a:lnTo>
                    <a:lnTo>
                      <a:pt x="394323" y="881352"/>
                    </a:lnTo>
                    <a:lnTo>
                      <a:pt x="472886" y="881352"/>
                    </a:lnTo>
                    <a:lnTo>
                      <a:pt x="472886" y="904028"/>
                    </a:lnTo>
                    <a:lnTo>
                      <a:pt x="543894" y="904028"/>
                    </a:lnTo>
                    <a:lnTo>
                      <a:pt x="543894" y="926704"/>
                    </a:lnTo>
                    <a:lnTo>
                      <a:pt x="559002" y="926704"/>
                    </a:lnTo>
                    <a:lnTo>
                      <a:pt x="559002" y="950892"/>
                    </a:lnTo>
                    <a:lnTo>
                      <a:pt x="566557" y="950892"/>
                    </a:lnTo>
                    <a:lnTo>
                      <a:pt x="566557" y="973569"/>
                    </a:lnTo>
                    <a:lnTo>
                      <a:pt x="605838" y="973569"/>
                    </a:lnTo>
                    <a:lnTo>
                      <a:pt x="605838" y="996245"/>
                    </a:lnTo>
                    <a:lnTo>
                      <a:pt x="614903" y="996245"/>
                    </a:lnTo>
                    <a:lnTo>
                      <a:pt x="614903" y="1020433"/>
                    </a:lnTo>
                    <a:lnTo>
                      <a:pt x="622457" y="1020433"/>
                    </a:lnTo>
                    <a:lnTo>
                      <a:pt x="622457" y="1043109"/>
                    </a:lnTo>
                    <a:lnTo>
                      <a:pt x="630011" y="1043109"/>
                    </a:lnTo>
                    <a:lnTo>
                      <a:pt x="630011" y="1065785"/>
                    </a:lnTo>
                    <a:lnTo>
                      <a:pt x="637565" y="1065785"/>
                    </a:lnTo>
                    <a:lnTo>
                      <a:pt x="637565" y="1089973"/>
                    </a:lnTo>
                    <a:lnTo>
                      <a:pt x="654184" y="1089973"/>
                    </a:lnTo>
                    <a:lnTo>
                      <a:pt x="654184" y="1112650"/>
                    </a:lnTo>
                    <a:lnTo>
                      <a:pt x="661738" y="1112650"/>
                    </a:lnTo>
                    <a:lnTo>
                      <a:pt x="661738" y="1159514"/>
                    </a:lnTo>
                    <a:lnTo>
                      <a:pt x="669292" y="1159514"/>
                    </a:lnTo>
                    <a:lnTo>
                      <a:pt x="669292" y="1206378"/>
                    </a:lnTo>
                    <a:lnTo>
                      <a:pt x="676846" y="1206378"/>
                    </a:lnTo>
                    <a:lnTo>
                      <a:pt x="676846" y="1277431"/>
                    </a:lnTo>
                    <a:lnTo>
                      <a:pt x="693465" y="1277431"/>
                    </a:lnTo>
                    <a:lnTo>
                      <a:pt x="693465" y="1301619"/>
                    </a:lnTo>
                    <a:lnTo>
                      <a:pt x="701019" y="1301619"/>
                    </a:lnTo>
                    <a:lnTo>
                      <a:pt x="701019" y="1349995"/>
                    </a:lnTo>
                    <a:lnTo>
                      <a:pt x="708573" y="1349995"/>
                    </a:lnTo>
                    <a:lnTo>
                      <a:pt x="708573" y="1396859"/>
                    </a:lnTo>
                    <a:lnTo>
                      <a:pt x="725192" y="1396859"/>
                    </a:lnTo>
                    <a:lnTo>
                      <a:pt x="725192" y="1421047"/>
                    </a:lnTo>
                    <a:lnTo>
                      <a:pt x="747855" y="1421047"/>
                    </a:lnTo>
                    <a:lnTo>
                      <a:pt x="747855" y="1445235"/>
                    </a:lnTo>
                    <a:lnTo>
                      <a:pt x="960880" y="1445235"/>
                    </a:lnTo>
                    <a:lnTo>
                      <a:pt x="960880" y="1470935"/>
                    </a:lnTo>
                    <a:lnTo>
                      <a:pt x="968434" y="1470935"/>
                    </a:lnTo>
                    <a:lnTo>
                      <a:pt x="968434" y="1495123"/>
                    </a:lnTo>
                    <a:lnTo>
                      <a:pt x="992607" y="1495123"/>
                    </a:lnTo>
                    <a:lnTo>
                      <a:pt x="992607" y="1519311"/>
                    </a:lnTo>
                    <a:lnTo>
                      <a:pt x="1000161" y="1519311"/>
                    </a:lnTo>
                    <a:lnTo>
                      <a:pt x="1000161" y="1569199"/>
                    </a:lnTo>
                    <a:lnTo>
                      <a:pt x="1007715" y="1569199"/>
                    </a:lnTo>
                    <a:lnTo>
                      <a:pt x="1007715" y="1594899"/>
                    </a:lnTo>
                    <a:lnTo>
                      <a:pt x="1031888" y="1594899"/>
                    </a:lnTo>
                    <a:lnTo>
                      <a:pt x="1031888" y="1619087"/>
                    </a:lnTo>
                    <a:lnTo>
                      <a:pt x="1039442" y="1619087"/>
                    </a:lnTo>
                    <a:lnTo>
                      <a:pt x="1039442" y="1644787"/>
                    </a:lnTo>
                    <a:lnTo>
                      <a:pt x="1046996" y="1644787"/>
                    </a:lnTo>
                    <a:lnTo>
                      <a:pt x="1046996" y="1668975"/>
                    </a:lnTo>
                    <a:lnTo>
                      <a:pt x="1056061" y="1668975"/>
                    </a:lnTo>
                    <a:lnTo>
                      <a:pt x="1056061" y="1694674"/>
                    </a:lnTo>
                    <a:lnTo>
                      <a:pt x="1071170" y="1694674"/>
                    </a:lnTo>
                    <a:lnTo>
                      <a:pt x="1071170" y="1720374"/>
                    </a:lnTo>
                    <a:lnTo>
                      <a:pt x="1095343" y="1720374"/>
                    </a:lnTo>
                    <a:lnTo>
                      <a:pt x="1095343" y="1770262"/>
                    </a:lnTo>
                    <a:lnTo>
                      <a:pt x="1142178" y="1770262"/>
                    </a:lnTo>
                    <a:lnTo>
                      <a:pt x="1142178" y="1794450"/>
                    </a:lnTo>
                    <a:lnTo>
                      <a:pt x="1157286" y="1794450"/>
                    </a:lnTo>
                    <a:lnTo>
                      <a:pt x="1157286" y="1820150"/>
                    </a:lnTo>
                    <a:lnTo>
                      <a:pt x="1220740" y="1820150"/>
                    </a:lnTo>
                    <a:lnTo>
                      <a:pt x="1220740" y="1845850"/>
                    </a:lnTo>
                    <a:lnTo>
                      <a:pt x="1267576" y="1845850"/>
                    </a:lnTo>
                    <a:lnTo>
                      <a:pt x="1267576" y="1870038"/>
                    </a:lnTo>
                    <a:lnTo>
                      <a:pt x="1276641" y="1870038"/>
                    </a:lnTo>
                    <a:lnTo>
                      <a:pt x="1276641" y="1895738"/>
                    </a:lnTo>
                    <a:lnTo>
                      <a:pt x="1284195" y="1895738"/>
                    </a:lnTo>
                    <a:lnTo>
                      <a:pt x="1284195" y="1945625"/>
                    </a:lnTo>
                    <a:lnTo>
                      <a:pt x="1299303" y="1945625"/>
                    </a:lnTo>
                    <a:lnTo>
                      <a:pt x="1299303" y="1971325"/>
                    </a:lnTo>
                    <a:lnTo>
                      <a:pt x="1331030" y="1971325"/>
                    </a:lnTo>
                    <a:lnTo>
                      <a:pt x="1331030" y="1995513"/>
                    </a:lnTo>
                    <a:lnTo>
                      <a:pt x="1394484" y="1995513"/>
                    </a:lnTo>
                    <a:lnTo>
                      <a:pt x="1394484" y="2022725"/>
                    </a:lnTo>
                    <a:lnTo>
                      <a:pt x="1409593" y="2022725"/>
                    </a:lnTo>
                    <a:lnTo>
                      <a:pt x="1409593" y="2048425"/>
                    </a:lnTo>
                    <a:lnTo>
                      <a:pt x="1488155" y="2048425"/>
                    </a:lnTo>
                    <a:lnTo>
                      <a:pt x="1488155" y="2074124"/>
                    </a:lnTo>
                    <a:lnTo>
                      <a:pt x="1527436" y="2074124"/>
                    </a:lnTo>
                    <a:lnTo>
                      <a:pt x="1527436" y="2101336"/>
                    </a:lnTo>
                    <a:lnTo>
                      <a:pt x="1637726" y="2101336"/>
                    </a:lnTo>
                    <a:lnTo>
                      <a:pt x="1637726" y="2128547"/>
                    </a:lnTo>
                    <a:lnTo>
                      <a:pt x="1654345" y="2128547"/>
                    </a:lnTo>
                    <a:lnTo>
                      <a:pt x="1654345" y="2155759"/>
                    </a:lnTo>
                    <a:lnTo>
                      <a:pt x="1661899" y="2155759"/>
                    </a:lnTo>
                    <a:lnTo>
                      <a:pt x="1661899" y="2182971"/>
                    </a:lnTo>
                    <a:lnTo>
                      <a:pt x="1677008" y="2182971"/>
                    </a:lnTo>
                    <a:lnTo>
                      <a:pt x="1677008" y="2210182"/>
                    </a:lnTo>
                    <a:lnTo>
                      <a:pt x="1701180" y="2210182"/>
                    </a:lnTo>
                    <a:lnTo>
                      <a:pt x="1701180" y="2238905"/>
                    </a:lnTo>
                    <a:lnTo>
                      <a:pt x="1708735" y="2238905"/>
                    </a:lnTo>
                    <a:lnTo>
                      <a:pt x="1708735" y="2266117"/>
                    </a:lnTo>
                    <a:lnTo>
                      <a:pt x="1725354" y="2266117"/>
                    </a:lnTo>
                    <a:lnTo>
                      <a:pt x="1725354" y="2294840"/>
                    </a:lnTo>
                    <a:lnTo>
                      <a:pt x="1748016" y="2294840"/>
                    </a:lnTo>
                    <a:lnTo>
                      <a:pt x="1748016" y="2323564"/>
                    </a:lnTo>
                    <a:lnTo>
                      <a:pt x="1867370" y="2323564"/>
                    </a:lnTo>
                    <a:lnTo>
                      <a:pt x="1867370" y="2350775"/>
                    </a:lnTo>
                    <a:lnTo>
                      <a:pt x="1882479" y="2350775"/>
                    </a:lnTo>
                    <a:lnTo>
                      <a:pt x="1882479" y="2379498"/>
                    </a:lnTo>
                    <a:lnTo>
                      <a:pt x="1953487" y="2379498"/>
                    </a:lnTo>
                    <a:lnTo>
                      <a:pt x="1953487" y="2408222"/>
                    </a:lnTo>
                    <a:lnTo>
                      <a:pt x="1961041" y="2408222"/>
                    </a:lnTo>
                    <a:lnTo>
                      <a:pt x="1961041" y="2435433"/>
                    </a:lnTo>
                    <a:lnTo>
                      <a:pt x="1977660" y="2435433"/>
                    </a:lnTo>
                    <a:lnTo>
                      <a:pt x="1977660" y="2465668"/>
                    </a:lnTo>
                    <a:lnTo>
                      <a:pt x="1992768" y="2465668"/>
                    </a:lnTo>
                    <a:lnTo>
                      <a:pt x="1992768" y="2523115"/>
                    </a:lnTo>
                    <a:lnTo>
                      <a:pt x="2000322" y="2523115"/>
                    </a:lnTo>
                    <a:lnTo>
                      <a:pt x="2000322" y="2551838"/>
                    </a:lnTo>
                    <a:lnTo>
                      <a:pt x="2024496" y="2551838"/>
                    </a:lnTo>
                    <a:lnTo>
                      <a:pt x="2024496" y="2580561"/>
                    </a:lnTo>
                    <a:lnTo>
                      <a:pt x="2047158" y="2580561"/>
                    </a:lnTo>
                    <a:lnTo>
                      <a:pt x="2047158" y="2609285"/>
                    </a:lnTo>
                    <a:lnTo>
                      <a:pt x="2087950" y="2609285"/>
                    </a:lnTo>
                    <a:lnTo>
                      <a:pt x="2087950" y="2639520"/>
                    </a:lnTo>
                    <a:lnTo>
                      <a:pt x="2394646" y="2639520"/>
                    </a:lnTo>
                    <a:lnTo>
                      <a:pt x="2394646" y="2669755"/>
                    </a:lnTo>
                    <a:lnTo>
                      <a:pt x="2568390" y="2669755"/>
                    </a:lnTo>
                    <a:lnTo>
                      <a:pt x="2568390" y="2699990"/>
                    </a:lnTo>
                    <a:lnTo>
                      <a:pt x="2575944" y="2699990"/>
                    </a:lnTo>
                    <a:lnTo>
                      <a:pt x="2575944" y="2731737"/>
                    </a:lnTo>
                    <a:lnTo>
                      <a:pt x="2591052" y="2731737"/>
                    </a:lnTo>
                    <a:lnTo>
                      <a:pt x="2591052" y="2761972"/>
                    </a:lnTo>
                    <a:lnTo>
                      <a:pt x="2639398" y="2761972"/>
                    </a:lnTo>
                    <a:lnTo>
                      <a:pt x="2639398" y="2823953"/>
                    </a:lnTo>
                    <a:lnTo>
                      <a:pt x="2662061" y="2823953"/>
                    </a:lnTo>
                    <a:lnTo>
                      <a:pt x="2662061" y="2854189"/>
                    </a:lnTo>
                    <a:lnTo>
                      <a:pt x="2968757" y="2854189"/>
                    </a:lnTo>
                    <a:lnTo>
                      <a:pt x="2968757" y="2884424"/>
                    </a:lnTo>
                    <a:lnTo>
                      <a:pt x="3032211" y="2884424"/>
                    </a:lnTo>
                    <a:lnTo>
                      <a:pt x="3032211" y="2914659"/>
                    </a:lnTo>
                    <a:lnTo>
                      <a:pt x="3063938" y="2914659"/>
                    </a:lnTo>
                    <a:lnTo>
                      <a:pt x="3063938" y="2976641"/>
                    </a:lnTo>
                    <a:lnTo>
                      <a:pt x="3252790" y="2976641"/>
                    </a:lnTo>
                    <a:lnTo>
                      <a:pt x="3252790" y="3011411"/>
                    </a:lnTo>
                    <a:lnTo>
                      <a:pt x="3331353" y="3011411"/>
                    </a:lnTo>
                    <a:lnTo>
                      <a:pt x="3331353" y="3052228"/>
                    </a:lnTo>
                    <a:lnTo>
                      <a:pt x="3402361" y="3052228"/>
                    </a:lnTo>
                    <a:lnTo>
                      <a:pt x="3402361" y="3091534"/>
                    </a:lnTo>
                    <a:lnTo>
                      <a:pt x="3630494" y="3091534"/>
                    </a:lnTo>
                    <a:lnTo>
                      <a:pt x="3630494" y="3138398"/>
                    </a:lnTo>
                    <a:lnTo>
                      <a:pt x="3890355" y="3138398"/>
                    </a:lnTo>
                    <a:lnTo>
                      <a:pt x="3890355" y="3195845"/>
                    </a:lnTo>
                    <a:lnTo>
                      <a:pt x="3953809" y="3195845"/>
                    </a:lnTo>
                    <a:lnTo>
                      <a:pt x="3953809" y="3253291"/>
                    </a:lnTo>
                    <a:lnTo>
                      <a:pt x="4331514" y="3253291"/>
                    </a:lnTo>
                    <a:lnTo>
                      <a:pt x="4331514" y="3351555"/>
                    </a:lnTo>
                    <a:lnTo>
                      <a:pt x="6049313" y="3351555"/>
                    </a:lnTo>
                  </a:path>
                </a:pathLst>
              </a:custGeom>
              <a:noFill/>
              <a:ln w="28575" cap="flat">
                <a:solidFill>
                  <a:srgbClr val="FFC000"/>
                </a:solidFill>
                <a:custDash>
                  <a:ds d="600127" sp="200040"/>
                </a:custDash>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0" name="Freeform 324">
                <a:extLst>
                  <a:ext uri="{FF2B5EF4-FFF2-40B4-BE49-F238E27FC236}">
                    <a16:creationId xmlns:a16="http://schemas.microsoft.com/office/drawing/2014/main" id="{FA2E9742-204E-60C8-58E3-CF04C2B7687B}"/>
                  </a:ext>
                </a:extLst>
              </p:cNvPr>
              <p:cNvSpPr/>
              <p:nvPr/>
            </p:nvSpPr>
            <p:spPr>
              <a:xfrm>
                <a:off x="9023963" y="4396521"/>
                <a:ext cx="3021" cy="4535"/>
              </a:xfrm>
              <a:custGeom>
                <a:avLst/>
                <a:gdLst>
                  <a:gd name="connsiteX0" fmla="*/ 0 w 3021"/>
                  <a:gd name="connsiteY0" fmla="*/ 0 h 4535"/>
                  <a:gd name="connsiteX1" fmla="*/ 3022 w 3021"/>
                  <a:gd name="connsiteY1" fmla="*/ 4535 h 4535"/>
                </a:gdLst>
                <a:ahLst/>
                <a:cxnLst>
                  <a:cxn ang="0">
                    <a:pos x="connsiteX0" y="connsiteY0"/>
                  </a:cxn>
                  <a:cxn ang="0">
                    <a:pos x="connsiteX1" y="connsiteY1"/>
                  </a:cxn>
                </a:cxnLst>
                <a:rect l="l" t="t" r="r" b="b"/>
                <a:pathLst>
                  <a:path w="3021" h="4535">
                    <a:moveTo>
                      <a:pt x="0" y="0"/>
                    </a:moveTo>
                    <a:lnTo>
                      <a:pt x="3022" y="4535"/>
                    </a:lnTo>
                  </a:path>
                </a:pathLst>
              </a:custGeom>
              <a:ln w="15875" cap="flat">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1" name="Freeform 325">
                <a:extLst>
                  <a:ext uri="{FF2B5EF4-FFF2-40B4-BE49-F238E27FC236}">
                    <a16:creationId xmlns:a16="http://schemas.microsoft.com/office/drawing/2014/main" id="{B2C811E0-24CD-931D-BB1D-DA106CCC591B}"/>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2" name="Freeform 326">
                <a:extLst>
                  <a:ext uri="{FF2B5EF4-FFF2-40B4-BE49-F238E27FC236}">
                    <a16:creationId xmlns:a16="http://schemas.microsoft.com/office/drawing/2014/main" id="{73EC7710-919A-5C2F-D23D-596A7FEEC371}"/>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3" name="Freeform 327">
                <a:extLst>
                  <a:ext uri="{FF2B5EF4-FFF2-40B4-BE49-F238E27FC236}">
                    <a16:creationId xmlns:a16="http://schemas.microsoft.com/office/drawing/2014/main" id="{EFEB3E9F-66E4-81A9-5BE7-E3B41C967021}"/>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4" name="Freeform 328">
                <a:extLst>
                  <a:ext uri="{FF2B5EF4-FFF2-40B4-BE49-F238E27FC236}">
                    <a16:creationId xmlns:a16="http://schemas.microsoft.com/office/drawing/2014/main" id="{412B46A6-E1E3-0D5B-0184-7C4E96F2C062}"/>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5" name="Freeform 329">
                <a:extLst>
                  <a:ext uri="{FF2B5EF4-FFF2-40B4-BE49-F238E27FC236}">
                    <a16:creationId xmlns:a16="http://schemas.microsoft.com/office/drawing/2014/main" id="{843629C3-6E91-A4E3-7556-CC4952ADEF02}"/>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6" name="Freeform 330">
                <a:extLst>
                  <a:ext uri="{FF2B5EF4-FFF2-40B4-BE49-F238E27FC236}">
                    <a16:creationId xmlns:a16="http://schemas.microsoft.com/office/drawing/2014/main" id="{D618605A-9407-D34D-7EC2-29A0C5F03234}"/>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7" name="Freeform 331">
                <a:extLst>
                  <a:ext uri="{FF2B5EF4-FFF2-40B4-BE49-F238E27FC236}">
                    <a16:creationId xmlns:a16="http://schemas.microsoft.com/office/drawing/2014/main" id="{42D2C495-3F2F-5EAE-A0E3-64566F0EA724}"/>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8" name="Freeform 332">
                <a:extLst>
                  <a:ext uri="{FF2B5EF4-FFF2-40B4-BE49-F238E27FC236}">
                    <a16:creationId xmlns:a16="http://schemas.microsoft.com/office/drawing/2014/main" id="{A55D18A8-9AEC-4E10-050D-C4C86E745D19}"/>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39" name="Freeform 333">
                <a:extLst>
                  <a:ext uri="{FF2B5EF4-FFF2-40B4-BE49-F238E27FC236}">
                    <a16:creationId xmlns:a16="http://schemas.microsoft.com/office/drawing/2014/main" id="{AC2AF8A4-AFD2-B3D6-2B8F-203E44ACDB4B}"/>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40" name="Freeform 334">
                <a:extLst>
                  <a:ext uri="{FF2B5EF4-FFF2-40B4-BE49-F238E27FC236}">
                    <a16:creationId xmlns:a16="http://schemas.microsoft.com/office/drawing/2014/main" id="{6141776D-0388-0882-DB74-FC2B8B8E11D6}"/>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41" name="Freeform 335">
                <a:extLst>
                  <a:ext uri="{FF2B5EF4-FFF2-40B4-BE49-F238E27FC236}">
                    <a16:creationId xmlns:a16="http://schemas.microsoft.com/office/drawing/2014/main" id="{4F4E92D4-4D48-EB39-926F-4C3D38C93F0C}"/>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42" name="Freeform 336">
                <a:extLst>
                  <a:ext uri="{FF2B5EF4-FFF2-40B4-BE49-F238E27FC236}">
                    <a16:creationId xmlns:a16="http://schemas.microsoft.com/office/drawing/2014/main" id="{FD32E1D3-FED5-0047-2E05-D12068086A71}"/>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43" name="Freeform 337">
                <a:extLst>
                  <a:ext uri="{FF2B5EF4-FFF2-40B4-BE49-F238E27FC236}">
                    <a16:creationId xmlns:a16="http://schemas.microsoft.com/office/drawing/2014/main" id="{202249C5-FA9B-7347-F912-492C92F3ED95}"/>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44" name="Freeform 338">
                <a:extLst>
                  <a:ext uri="{FF2B5EF4-FFF2-40B4-BE49-F238E27FC236}">
                    <a16:creationId xmlns:a16="http://schemas.microsoft.com/office/drawing/2014/main" id="{47AED1B7-A6A5-0A17-D247-589DEE216C0B}"/>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45" name="Freeform 339">
                <a:extLst>
                  <a:ext uri="{FF2B5EF4-FFF2-40B4-BE49-F238E27FC236}">
                    <a16:creationId xmlns:a16="http://schemas.microsoft.com/office/drawing/2014/main" id="{30E7B745-D95E-F584-F5C3-F295BC79C7FA}"/>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46" name="Freeform 340">
                <a:extLst>
                  <a:ext uri="{FF2B5EF4-FFF2-40B4-BE49-F238E27FC236}">
                    <a16:creationId xmlns:a16="http://schemas.microsoft.com/office/drawing/2014/main" id="{35FC7B23-C7F3-F586-4141-C9AB0EF722C6}"/>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2" name="Freeform 341">
                <a:extLst>
                  <a:ext uri="{FF2B5EF4-FFF2-40B4-BE49-F238E27FC236}">
                    <a16:creationId xmlns:a16="http://schemas.microsoft.com/office/drawing/2014/main" id="{95C64798-7885-A935-338B-FA436E4A6201}"/>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3" name="Freeform 342">
                <a:extLst>
                  <a:ext uri="{FF2B5EF4-FFF2-40B4-BE49-F238E27FC236}">
                    <a16:creationId xmlns:a16="http://schemas.microsoft.com/office/drawing/2014/main" id="{87E65948-C1E8-82D7-0A95-D1E62E46F481}"/>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4" name="Freeform 343">
                <a:extLst>
                  <a:ext uri="{FF2B5EF4-FFF2-40B4-BE49-F238E27FC236}">
                    <a16:creationId xmlns:a16="http://schemas.microsoft.com/office/drawing/2014/main" id="{3ACA10E6-A091-F3D2-5053-DCF9C8CB5EA7}"/>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5" name="Freeform 344">
                <a:extLst>
                  <a:ext uri="{FF2B5EF4-FFF2-40B4-BE49-F238E27FC236}">
                    <a16:creationId xmlns:a16="http://schemas.microsoft.com/office/drawing/2014/main" id="{5A083F72-A3A9-BE25-B608-89B5F3BD5EF3}"/>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6" name="Freeform 345">
                <a:extLst>
                  <a:ext uri="{FF2B5EF4-FFF2-40B4-BE49-F238E27FC236}">
                    <a16:creationId xmlns:a16="http://schemas.microsoft.com/office/drawing/2014/main" id="{556CD154-BD9A-C100-E624-F21C143A74F2}"/>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7" name="Freeform 346">
                <a:extLst>
                  <a:ext uri="{FF2B5EF4-FFF2-40B4-BE49-F238E27FC236}">
                    <a16:creationId xmlns:a16="http://schemas.microsoft.com/office/drawing/2014/main" id="{ADADD253-4BD2-A649-497D-C882A423671F}"/>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8" name="Freeform 347">
                <a:extLst>
                  <a:ext uri="{FF2B5EF4-FFF2-40B4-BE49-F238E27FC236}">
                    <a16:creationId xmlns:a16="http://schemas.microsoft.com/office/drawing/2014/main" id="{9EB725A6-E172-A524-FEA1-F85FACA01DC2}"/>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9" name="Freeform 348">
                <a:extLst>
                  <a:ext uri="{FF2B5EF4-FFF2-40B4-BE49-F238E27FC236}">
                    <a16:creationId xmlns:a16="http://schemas.microsoft.com/office/drawing/2014/main" id="{CB8D46A0-809E-8C31-C654-B2F6E30488F8}"/>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0" name="Freeform 349">
                <a:extLst>
                  <a:ext uri="{FF2B5EF4-FFF2-40B4-BE49-F238E27FC236}">
                    <a16:creationId xmlns:a16="http://schemas.microsoft.com/office/drawing/2014/main" id="{41ADD43E-84A2-F917-D8C3-D60F628E0E46}"/>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1" name="Freeform 350">
                <a:extLst>
                  <a:ext uri="{FF2B5EF4-FFF2-40B4-BE49-F238E27FC236}">
                    <a16:creationId xmlns:a16="http://schemas.microsoft.com/office/drawing/2014/main" id="{04EE7453-B746-0879-139D-069D1DEA09F8}"/>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2" name="Freeform 351">
                <a:extLst>
                  <a:ext uri="{FF2B5EF4-FFF2-40B4-BE49-F238E27FC236}">
                    <a16:creationId xmlns:a16="http://schemas.microsoft.com/office/drawing/2014/main" id="{4193D3ED-F702-4CE4-22E6-FC8DFB6A04E2}"/>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3" name="Freeform 352">
                <a:extLst>
                  <a:ext uri="{FF2B5EF4-FFF2-40B4-BE49-F238E27FC236}">
                    <a16:creationId xmlns:a16="http://schemas.microsoft.com/office/drawing/2014/main" id="{B2FA80FC-0CF9-31EE-BF13-2120BE1EFE65}"/>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4" name="Freeform 353">
                <a:extLst>
                  <a:ext uri="{FF2B5EF4-FFF2-40B4-BE49-F238E27FC236}">
                    <a16:creationId xmlns:a16="http://schemas.microsoft.com/office/drawing/2014/main" id="{A00DF227-4F29-D0B7-8AC1-3143AF9CEEE3}"/>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5" name="Freeform 354">
                <a:extLst>
                  <a:ext uri="{FF2B5EF4-FFF2-40B4-BE49-F238E27FC236}">
                    <a16:creationId xmlns:a16="http://schemas.microsoft.com/office/drawing/2014/main" id="{5BB01310-A7CC-B8A2-8786-8CBEC0AFC323}"/>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6" name="Freeform 355">
                <a:extLst>
                  <a:ext uri="{FF2B5EF4-FFF2-40B4-BE49-F238E27FC236}">
                    <a16:creationId xmlns:a16="http://schemas.microsoft.com/office/drawing/2014/main" id="{F538DC05-329B-368C-A5D2-E4675BFAC056}"/>
                  </a:ext>
                </a:extLst>
              </p:cNvPr>
              <p:cNvSpPr/>
              <p:nvPr/>
            </p:nvSpPr>
            <p:spPr>
              <a:xfrm>
                <a:off x="3239043" y="11795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7" name="Freeform 356">
                <a:extLst>
                  <a:ext uri="{FF2B5EF4-FFF2-40B4-BE49-F238E27FC236}">
                    <a16:creationId xmlns:a16="http://schemas.microsoft.com/office/drawing/2014/main" id="{0F1B9830-7391-522A-C365-371DF9A488B5}"/>
                  </a:ext>
                </a:extLst>
              </p:cNvPr>
              <p:cNvSpPr/>
              <p:nvPr/>
            </p:nvSpPr>
            <p:spPr>
              <a:xfrm>
                <a:off x="3269259" y="11492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8" name="Freeform 357">
                <a:extLst>
                  <a:ext uri="{FF2B5EF4-FFF2-40B4-BE49-F238E27FC236}">
                    <a16:creationId xmlns:a16="http://schemas.microsoft.com/office/drawing/2014/main" id="{F6CCC358-FF64-6003-4E19-9752D2CFC779}"/>
                  </a:ext>
                </a:extLst>
              </p:cNvPr>
              <p:cNvSpPr/>
              <p:nvPr/>
            </p:nvSpPr>
            <p:spPr>
              <a:xfrm>
                <a:off x="3254151" y="133219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29" name="Freeform 358">
                <a:extLst>
                  <a:ext uri="{FF2B5EF4-FFF2-40B4-BE49-F238E27FC236}">
                    <a16:creationId xmlns:a16="http://schemas.microsoft.com/office/drawing/2014/main" id="{3431756A-506E-5530-9E5C-7178BF64D889}"/>
                  </a:ext>
                </a:extLst>
              </p:cNvPr>
              <p:cNvSpPr/>
              <p:nvPr/>
            </p:nvSpPr>
            <p:spPr>
              <a:xfrm>
                <a:off x="3284367" y="130196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0" name="Freeform 359">
                <a:extLst>
                  <a:ext uri="{FF2B5EF4-FFF2-40B4-BE49-F238E27FC236}">
                    <a16:creationId xmlns:a16="http://schemas.microsoft.com/office/drawing/2014/main" id="{908A0F45-A559-FB1B-8756-A6EF495D61D3}"/>
                  </a:ext>
                </a:extLst>
              </p:cNvPr>
              <p:cNvSpPr/>
              <p:nvPr/>
            </p:nvSpPr>
            <p:spPr>
              <a:xfrm>
                <a:off x="3270770" y="1441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1" name="Freeform 360">
                <a:extLst>
                  <a:ext uri="{FF2B5EF4-FFF2-40B4-BE49-F238E27FC236}">
                    <a16:creationId xmlns:a16="http://schemas.microsoft.com/office/drawing/2014/main" id="{879639B4-A68D-5E55-649E-4A61B8C6A678}"/>
                  </a:ext>
                </a:extLst>
              </p:cNvPr>
              <p:cNvSpPr/>
              <p:nvPr/>
            </p:nvSpPr>
            <p:spPr>
              <a:xfrm>
                <a:off x="3300986" y="1410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2" name="Freeform 361">
                <a:extLst>
                  <a:ext uri="{FF2B5EF4-FFF2-40B4-BE49-F238E27FC236}">
                    <a16:creationId xmlns:a16="http://schemas.microsoft.com/office/drawing/2014/main" id="{2F3F21FE-48A0-B661-CDA6-D1F68BF4E3F6}"/>
                  </a:ext>
                </a:extLst>
              </p:cNvPr>
              <p:cNvSpPr/>
              <p:nvPr/>
            </p:nvSpPr>
            <p:spPr>
              <a:xfrm>
                <a:off x="3278324" y="152872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3" name="Freeform 362">
                <a:extLst>
                  <a:ext uri="{FF2B5EF4-FFF2-40B4-BE49-F238E27FC236}">
                    <a16:creationId xmlns:a16="http://schemas.microsoft.com/office/drawing/2014/main" id="{E8CB58E5-DAEE-4BE9-7426-02F2E899D9D2}"/>
                  </a:ext>
                </a:extLst>
              </p:cNvPr>
              <p:cNvSpPr/>
              <p:nvPr/>
            </p:nvSpPr>
            <p:spPr>
              <a:xfrm>
                <a:off x="3308540" y="149849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4" name="Freeform 363">
                <a:extLst>
                  <a:ext uri="{FF2B5EF4-FFF2-40B4-BE49-F238E27FC236}">
                    <a16:creationId xmlns:a16="http://schemas.microsoft.com/office/drawing/2014/main" id="{AF7F115B-3018-9884-313F-0FE1131B4C9C}"/>
                  </a:ext>
                </a:extLst>
              </p:cNvPr>
              <p:cNvSpPr/>
              <p:nvPr/>
            </p:nvSpPr>
            <p:spPr>
              <a:xfrm>
                <a:off x="3285878" y="16405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5" name="Freeform 364">
                <a:extLst>
                  <a:ext uri="{FF2B5EF4-FFF2-40B4-BE49-F238E27FC236}">
                    <a16:creationId xmlns:a16="http://schemas.microsoft.com/office/drawing/2014/main" id="{36C13A1C-6346-F4B7-7346-277FC2CF767A}"/>
                  </a:ext>
                </a:extLst>
              </p:cNvPr>
              <p:cNvSpPr/>
              <p:nvPr/>
            </p:nvSpPr>
            <p:spPr>
              <a:xfrm>
                <a:off x="3316094" y="16103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6" name="Freeform 365">
                <a:extLst>
                  <a:ext uri="{FF2B5EF4-FFF2-40B4-BE49-F238E27FC236}">
                    <a16:creationId xmlns:a16="http://schemas.microsoft.com/office/drawing/2014/main" id="{53F8AAA6-2A69-FFE5-D688-5284BC5963A2}"/>
                  </a:ext>
                </a:extLst>
              </p:cNvPr>
              <p:cNvSpPr/>
              <p:nvPr/>
            </p:nvSpPr>
            <p:spPr>
              <a:xfrm>
                <a:off x="3371995"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7" name="Freeform 366">
                <a:extLst>
                  <a:ext uri="{FF2B5EF4-FFF2-40B4-BE49-F238E27FC236}">
                    <a16:creationId xmlns:a16="http://schemas.microsoft.com/office/drawing/2014/main" id="{29837FDE-74AA-1C30-0088-D8AD090B421E}"/>
                  </a:ext>
                </a:extLst>
              </p:cNvPr>
              <p:cNvSpPr/>
              <p:nvPr/>
            </p:nvSpPr>
            <p:spPr>
              <a:xfrm>
                <a:off x="3402211"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8" name="Freeform 367">
                <a:extLst>
                  <a:ext uri="{FF2B5EF4-FFF2-40B4-BE49-F238E27FC236}">
                    <a16:creationId xmlns:a16="http://schemas.microsoft.com/office/drawing/2014/main" id="{801F2DFA-747A-360B-1F1F-69764E74CB3E}"/>
                  </a:ext>
                </a:extLst>
              </p:cNvPr>
              <p:cNvSpPr/>
              <p:nvPr/>
            </p:nvSpPr>
            <p:spPr>
              <a:xfrm>
                <a:off x="3381060"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39" name="Freeform 368">
                <a:extLst>
                  <a:ext uri="{FF2B5EF4-FFF2-40B4-BE49-F238E27FC236}">
                    <a16:creationId xmlns:a16="http://schemas.microsoft.com/office/drawing/2014/main" id="{47F732AE-BD3C-953D-313B-8B0FB3254DC6}"/>
                  </a:ext>
                </a:extLst>
              </p:cNvPr>
              <p:cNvSpPr/>
              <p:nvPr/>
            </p:nvSpPr>
            <p:spPr>
              <a:xfrm>
                <a:off x="3411276"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0" name="Freeform 369">
                <a:extLst>
                  <a:ext uri="{FF2B5EF4-FFF2-40B4-BE49-F238E27FC236}">
                    <a16:creationId xmlns:a16="http://schemas.microsoft.com/office/drawing/2014/main" id="{D02991FD-D0B6-D113-3194-CDC0FB9F2B92}"/>
                  </a:ext>
                </a:extLst>
              </p:cNvPr>
              <p:cNvSpPr/>
              <p:nvPr/>
            </p:nvSpPr>
            <p:spPr>
              <a:xfrm>
                <a:off x="3388614"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1" name="Freeform 370">
                <a:extLst>
                  <a:ext uri="{FF2B5EF4-FFF2-40B4-BE49-F238E27FC236}">
                    <a16:creationId xmlns:a16="http://schemas.microsoft.com/office/drawing/2014/main" id="{0BAE4F6C-4CDE-F2B7-ADE9-3A140B99AE3F}"/>
                  </a:ext>
                </a:extLst>
              </p:cNvPr>
              <p:cNvSpPr/>
              <p:nvPr/>
            </p:nvSpPr>
            <p:spPr>
              <a:xfrm>
                <a:off x="3418830"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2" name="Freeform 371">
                <a:extLst>
                  <a:ext uri="{FF2B5EF4-FFF2-40B4-BE49-F238E27FC236}">
                    <a16:creationId xmlns:a16="http://schemas.microsoft.com/office/drawing/2014/main" id="{BA1943EE-2E24-EC90-57CC-5C1DB7F8A4E0}"/>
                  </a:ext>
                </a:extLst>
              </p:cNvPr>
              <p:cNvSpPr/>
              <p:nvPr/>
            </p:nvSpPr>
            <p:spPr>
              <a:xfrm>
                <a:off x="3412787"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3" name="Freeform 372">
                <a:extLst>
                  <a:ext uri="{FF2B5EF4-FFF2-40B4-BE49-F238E27FC236}">
                    <a16:creationId xmlns:a16="http://schemas.microsoft.com/office/drawing/2014/main" id="{942702B7-CA05-EA6D-B9FF-FE62A68A3941}"/>
                  </a:ext>
                </a:extLst>
              </p:cNvPr>
              <p:cNvSpPr/>
              <p:nvPr/>
            </p:nvSpPr>
            <p:spPr>
              <a:xfrm>
                <a:off x="3443003"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4" name="Freeform 373">
                <a:extLst>
                  <a:ext uri="{FF2B5EF4-FFF2-40B4-BE49-F238E27FC236}">
                    <a16:creationId xmlns:a16="http://schemas.microsoft.com/office/drawing/2014/main" id="{24597FD3-5B18-550D-F9B4-C1D58CBD17B6}"/>
                  </a:ext>
                </a:extLst>
              </p:cNvPr>
              <p:cNvSpPr/>
              <p:nvPr/>
            </p:nvSpPr>
            <p:spPr>
              <a:xfrm>
                <a:off x="3514011" y="20230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5" name="Freeform 374">
                <a:extLst>
                  <a:ext uri="{FF2B5EF4-FFF2-40B4-BE49-F238E27FC236}">
                    <a16:creationId xmlns:a16="http://schemas.microsoft.com/office/drawing/2014/main" id="{60CC8343-A0BD-8496-5C76-6F3167B85EC9}"/>
                  </a:ext>
                </a:extLst>
              </p:cNvPr>
              <p:cNvSpPr/>
              <p:nvPr/>
            </p:nvSpPr>
            <p:spPr>
              <a:xfrm>
                <a:off x="3544228" y="19928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6" name="Freeform 375">
                <a:extLst>
                  <a:ext uri="{FF2B5EF4-FFF2-40B4-BE49-F238E27FC236}">
                    <a16:creationId xmlns:a16="http://schemas.microsoft.com/office/drawing/2014/main" id="{8CB6EFFC-4F32-DA40-39AA-F876F80CE144}"/>
                  </a:ext>
                </a:extLst>
              </p:cNvPr>
              <p:cNvSpPr/>
              <p:nvPr/>
            </p:nvSpPr>
            <p:spPr>
              <a:xfrm>
                <a:off x="3609193" y="220901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7" name="Freeform 376">
                <a:extLst>
                  <a:ext uri="{FF2B5EF4-FFF2-40B4-BE49-F238E27FC236}">
                    <a16:creationId xmlns:a16="http://schemas.microsoft.com/office/drawing/2014/main" id="{EFCD8320-6057-F718-5D83-B3DC4EB170BD}"/>
                  </a:ext>
                </a:extLst>
              </p:cNvPr>
              <p:cNvSpPr/>
              <p:nvPr/>
            </p:nvSpPr>
            <p:spPr>
              <a:xfrm>
                <a:off x="3639409" y="217878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8" name="Freeform 377">
                <a:extLst>
                  <a:ext uri="{FF2B5EF4-FFF2-40B4-BE49-F238E27FC236}">
                    <a16:creationId xmlns:a16="http://schemas.microsoft.com/office/drawing/2014/main" id="{04E00A18-4581-5218-2488-DB2D98FEA063}"/>
                  </a:ext>
                </a:extLst>
              </p:cNvPr>
              <p:cNvSpPr/>
              <p:nvPr/>
            </p:nvSpPr>
            <p:spPr>
              <a:xfrm>
                <a:off x="3616747" y="22558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49" name="Freeform 378">
                <a:extLst>
                  <a:ext uri="{FF2B5EF4-FFF2-40B4-BE49-F238E27FC236}">
                    <a16:creationId xmlns:a16="http://schemas.microsoft.com/office/drawing/2014/main" id="{36518F80-F5A1-620B-E0DB-591BFD30E2FE}"/>
                  </a:ext>
                </a:extLst>
              </p:cNvPr>
              <p:cNvSpPr/>
              <p:nvPr/>
            </p:nvSpPr>
            <p:spPr>
              <a:xfrm>
                <a:off x="3646963" y="22256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0" name="Freeform 379">
                <a:extLst>
                  <a:ext uri="{FF2B5EF4-FFF2-40B4-BE49-F238E27FC236}">
                    <a16:creationId xmlns:a16="http://schemas.microsoft.com/office/drawing/2014/main" id="{76BA0953-14FC-B406-0987-7FD27DECBCC5}"/>
                  </a:ext>
                </a:extLst>
              </p:cNvPr>
              <p:cNvSpPr/>
              <p:nvPr/>
            </p:nvSpPr>
            <p:spPr>
              <a:xfrm>
                <a:off x="3640920" y="235112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1" name="Freeform 380">
                <a:extLst>
                  <a:ext uri="{FF2B5EF4-FFF2-40B4-BE49-F238E27FC236}">
                    <a16:creationId xmlns:a16="http://schemas.microsoft.com/office/drawing/2014/main" id="{DE1794B4-973B-CB5A-3EC5-BEC2B88C2E72}"/>
                  </a:ext>
                </a:extLst>
              </p:cNvPr>
              <p:cNvSpPr/>
              <p:nvPr/>
            </p:nvSpPr>
            <p:spPr>
              <a:xfrm>
                <a:off x="3671137" y="232088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2" name="Freeform 381">
                <a:extLst>
                  <a:ext uri="{FF2B5EF4-FFF2-40B4-BE49-F238E27FC236}">
                    <a16:creationId xmlns:a16="http://schemas.microsoft.com/office/drawing/2014/main" id="{9906967E-1148-2184-F13A-0B171B05D4FF}"/>
                  </a:ext>
                </a:extLst>
              </p:cNvPr>
              <p:cNvSpPr/>
              <p:nvPr/>
            </p:nvSpPr>
            <p:spPr>
              <a:xfrm>
                <a:off x="3663582"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3" name="Freeform 382">
                <a:extLst>
                  <a:ext uri="{FF2B5EF4-FFF2-40B4-BE49-F238E27FC236}">
                    <a16:creationId xmlns:a16="http://schemas.microsoft.com/office/drawing/2014/main" id="{3A849AEB-0C8E-0B7C-139B-EF4F5AEA2E3B}"/>
                  </a:ext>
                </a:extLst>
              </p:cNvPr>
              <p:cNvSpPr/>
              <p:nvPr/>
            </p:nvSpPr>
            <p:spPr>
              <a:xfrm>
                <a:off x="3693799"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4" name="Freeform 383">
                <a:extLst>
                  <a:ext uri="{FF2B5EF4-FFF2-40B4-BE49-F238E27FC236}">
                    <a16:creationId xmlns:a16="http://schemas.microsoft.com/office/drawing/2014/main" id="{4866A933-64AF-23F7-FC62-DE7FB94D20CA}"/>
                  </a:ext>
                </a:extLst>
              </p:cNvPr>
              <p:cNvSpPr/>
              <p:nvPr/>
            </p:nvSpPr>
            <p:spPr>
              <a:xfrm>
                <a:off x="3773872" y="249473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5" name="Freeform 384">
                <a:extLst>
                  <a:ext uri="{FF2B5EF4-FFF2-40B4-BE49-F238E27FC236}">
                    <a16:creationId xmlns:a16="http://schemas.microsoft.com/office/drawing/2014/main" id="{80BE7306-C4A6-DE7C-D785-00351C6CE4D9}"/>
                  </a:ext>
                </a:extLst>
              </p:cNvPr>
              <p:cNvSpPr/>
              <p:nvPr/>
            </p:nvSpPr>
            <p:spPr>
              <a:xfrm>
                <a:off x="3804088" y="24645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6" name="Freeform 385">
                <a:extLst>
                  <a:ext uri="{FF2B5EF4-FFF2-40B4-BE49-F238E27FC236}">
                    <a16:creationId xmlns:a16="http://schemas.microsoft.com/office/drawing/2014/main" id="{674C23EE-9F39-1B97-FDCB-720A1ED60A17}"/>
                  </a:ext>
                </a:extLst>
              </p:cNvPr>
              <p:cNvSpPr/>
              <p:nvPr/>
            </p:nvSpPr>
            <p:spPr>
              <a:xfrm>
                <a:off x="3915889" y="254462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7" name="Freeform 386">
                <a:extLst>
                  <a:ext uri="{FF2B5EF4-FFF2-40B4-BE49-F238E27FC236}">
                    <a16:creationId xmlns:a16="http://schemas.microsoft.com/office/drawing/2014/main" id="{5D0DAFB4-63FB-4E26-3594-466721AC46BC}"/>
                  </a:ext>
                </a:extLst>
              </p:cNvPr>
              <p:cNvSpPr/>
              <p:nvPr/>
            </p:nvSpPr>
            <p:spPr>
              <a:xfrm>
                <a:off x="3946105" y="251438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8" name="Freeform 387">
                <a:extLst>
                  <a:ext uri="{FF2B5EF4-FFF2-40B4-BE49-F238E27FC236}">
                    <a16:creationId xmlns:a16="http://schemas.microsoft.com/office/drawing/2014/main" id="{A105C7ED-4235-F5E9-14ED-8DC1FBA22EA8}"/>
                  </a:ext>
                </a:extLst>
              </p:cNvPr>
              <p:cNvSpPr/>
              <p:nvPr/>
            </p:nvSpPr>
            <p:spPr>
              <a:xfrm>
                <a:off x="3947616" y="26187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59" name="Freeform 388">
                <a:extLst>
                  <a:ext uri="{FF2B5EF4-FFF2-40B4-BE49-F238E27FC236}">
                    <a16:creationId xmlns:a16="http://schemas.microsoft.com/office/drawing/2014/main" id="{4D89A475-CC09-F0D8-2E64-B8064F38EB76}"/>
                  </a:ext>
                </a:extLst>
              </p:cNvPr>
              <p:cNvSpPr/>
              <p:nvPr/>
            </p:nvSpPr>
            <p:spPr>
              <a:xfrm>
                <a:off x="3977832" y="25884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0" name="Freeform 389">
                <a:extLst>
                  <a:ext uri="{FF2B5EF4-FFF2-40B4-BE49-F238E27FC236}">
                    <a16:creationId xmlns:a16="http://schemas.microsoft.com/office/drawing/2014/main" id="{69DFD808-694F-D6E3-E18E-7ADB617DDB69}"/>
                  </a:ext>
                </a:extLst>
              </p:cNvPr>
              <p:cNvSpPr/>
              <p:nvPr/>
            </p:nvSpPr>
            <p:spPr>
              <a:xfrm>
                <a:off x="4246758" y="30208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1" name="Freeform 390">
                <a:extLst>
                  <a:ext uri="{FF2B5EF4-FFF2-40B4-BE49-F238E27FC236}">
                    <a16:creationId xmlns:a16="http://schemas.microsoft.com/office/drawing/2014/main" id="{33C5D193-A852-9076-8C91-42D587340312}"/>
                  </a:ext>
                </a:extLst>
              </p:cNvPr>
              <p:cNvSpPr/>
              <p:nvPr/>
            </p:nvSpPr>
            <p:spPr>
              <a:xfrm>
                <a:off x="4276974" y="29905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2" name="Freeform 391">
                <a:extLst>
                  <a:ext uri="{FF2B5EF4-FFF2-40B4-BE49-F238E27FC236}">
                    <a16:creationId xmlns:a16="http://schemas.microsoft.com/office/drawing/2014/main" id="{8AA29B39-4CB1-979E-F426-8D0A99A0424C}"/>
                  </a:ext>
                </a:extLst>
              </p:cNvPr>
              <p:cNvSpPr/>
              <p:nvPr/>
            </p:nvSpPr>
            <p:spPr>
              <a:xfrm>
                <a:off x="4317766" y="30450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3" name="Freeform 392">
                <a:extLst>
                  <a:ext uri="{FF2B5EF4-FFF2-40B4-BE49-F238E27FC236}">
                    <a16:creationId xmlns:a16="http://schemas.microsoft.com/office/drawing/2014/main" id="{B136E805-AB79-91E9-90EB-51AE9FEF94FD}"/>
                  </a:ext>
                </a:extLst>
              </p:cNvPr>
              <p:cNvSpPr/>
              <p:nvPr/>
            </p:nvSpPr>
            <p:spPr>
              <a:xfrm>
                <a:off x="4347983" y="30147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4" name="Freeform 393">
                <a:extLst>
                  <a:ext uri="{FF2B5EF4-FFF2-40B4-BE49-F238E27FC236}">
                    <a16:creationId xmlns:a16="http://schemas.microsoft.com/office/drawing/2014/main" id="{EE0BBE54-CED4-B6FA-F466-A678788D1667}"/>
                  </a:ext>
                </a:extLst>
              </p:cNvPr>
              <p:cNvSpPr/>
              <p:nvPr/>
            </p:nvSpPr>
            <p:spPr>
              <a:xfrm>
                <a:off x="4381221" y="30979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5" name="Freeform 394">
                <a:extLst>
                  <a:ext uri="{FF2B5EF4-FFF2-40B4-BE49-F238E27FC236}">
                    <a16:creationId xmlns:a16="http://schemas.microsoft.com/office/drawing/2014/main" id="{04CE65D3-D1A8-B4E7-2997-A1AC1EBBFF70}"/>
                  </a:ext>
                </a:extLst>
              </p:cNvPr>
              <p:cNvSpPr/>
              <p:nvPr/>
            </p:nvSpPr>
            <p:spPr>
              <a:xfrm>
                <a:off x="4411437" y="30676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6" name="Freeform 395">
                <a:extLst>
                  <a:ext uri="{FF2B5EF4-FFF2-40B4-BE49-F238E27FC236}">
                    <a16:creationId xmlns:a16="http://schemas.microsoft.com/office/drawing/2014/main" id="{88D51175-2199-3E5F-D52C-6F93D5BA290E}"/>
                  </a:ext>
                </a:extLst>
              </p:cNvPr>
              <p:cNvSpPr/>
              <p:nvPr/>
            </p:nvSpPr>
            <p:spPr>
              <a:xfrm>
                <a:off x="4381221" y="30979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7" name="Freeform 396">
                <a:extLst>
                  <a:ext uri="{FF2B5EF4-FFF2-40B4-BE49-F238E27FC236}">
                    <a16:creationId xmlns:a16="http://schemas.microsoft.com/office/drawing/2014/main" id="{F882620A-7876-BE12-E1E7-E2F6668F949D}"/>
                  </a:ext>
                </a:extLst>
              </p:cNvPr>
              <p:cNvSpPr/>
              <p:nvPr/>
            </p:nvSpPr>
            <p:spPr>
              <a:xfrm>
                <a:off x="4411437" y="30676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8" name="Freeform 397">
                <a:extLst>
                  <a:ext uri="{FF2B5EF4-FFF2-40B4-BE49-F238E27FC236}">
                    <a16:creationId xmlns:a16="http://schemas.microsoft.com/office/drawing/2014/main" id="{0D83D288-99C1-E4FD-D1E3-80C96378139E}"/>
                  </a:ext>
                </a:extLst>
              </p:cNvPr>
              <p:cNvSpPr/>
              <p:nvPr/>
            </p:nvSpPr>
            <p:spPr>
              <a:xfrm>
                <a:off x="4538346" y="315083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69" name="Freeform 398">
                <a:extLst>
                  <a:ext uri="{FF2B5EF4-FFF2-40B4-BE49-F238E27FC236}">
                    <a16:creationId xmlns:a16="http://schemas.microsoft.com/office/drawing/2014/main" id="{C6AA91C3-DEED-1711-FAEC-1F9A19D25B4F}"/>
                  </a:ext>
                </a:extLst>
              </p:cNvPr>
              <p:cNvSpPr/>
              <p:nvPr/>
            </p:nvSpPr>
            <p:spPr>
              <a:xfrm>
                <a:off x="4568562" y="312060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0" name="Freeform 399">
                <a:extLst>
                  <a:ext uri="{FF2B5EF4-FFF2-40B4-BE49-F238E27FC236}">
                    <a16:creationId xmlns:a16="http://schemas.microsoft.com/office/drawing/2014/main" id="{354D7C62-F60F-B9F6-7FE0-A61F54280326}"/>
                  </a:ext>
                </a:extLst>
              </p:cNvPr>
              <p:cNvSpPr/>
              <p:nvPr/>
            </p:nvSpPr>
            <p:spPr>
              <a:xfrm>
                <a:off x="4624462" y="325968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1" name="Freeform 400">
                <a:extLst>
                  <a:ext uri="{FF2B5EF4-FFF2-40B4-BE49-F238E27FC236}">
                    <a16:creationId xmlns:a16="http://schemas.microsoft.com/office/drawing/2014/main" id="{899E6253-66F0-B1CA-DE01-526C17D2BD94}"/>
                  </a:ext>
                </a:extLst>
              </p:cNvPr>
              <p:cNvSpPr/>
              <p:nvPr/>
            </p:nvSpPr>
            <p:spPr>
              <a:xfrm>
                <a:off x="4654679" y="322944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2" name="Freeform 401">
                <a:extLst>
                  <a:ext uri="{FF2B5EF4-FFF2-40B4-BE49-F238E27FC236}">
                    <a16:creationId xmlns:a16="http://schemas.microsoft.com/office/drawing/2014/main" id="{366C4B9F-30D8-7062-737C-6C4C9F7618D2}"/>
                  </a:ext>
                </a:extLst>
              </p:cNvPr>
              <p:cNvSpPr/>
              <p:nvPr/>
            </p:nvSpPr>
            <p:spPr>
              <a:xfrm>
                <a:off x="4624462" y="325968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3" name="Freeform 402">
                <a:extLst>
                  <a:ext uri="{FF2B5EF4-FFF2-40B4-BE49-F238E27FC236}">
                    <a16:creationId xmlns:a16="http://schemas.microsoft.com/office/drawing/2014/main" id="{E26B04F2-F119-05E0-71AA-4558B1F9A3A5}"/>
                  </a:ext>
                </a:extLst>
              </p:cNvPr>
              <p:cNvSpPr/>
              <p:nvPr/>
            </p:nvSpPr>
            <p:spPr>
              <a:xfrm>
                <a:off x="4654679" y="322944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4" name="Freeform 403">
                <a:extLst>
                  <a:ext uri="{FF2B5EF4-FFF2-40B4-BE49-F238E27FC236}">
                    <a16:creationId xmlns:a16="http://schemas.microsoft.com/office/drawing/2014/main" id="{A0005E41-18C6-9343-21F6-2B610F13BEA1}"/>
                  </a:ext>
                </a:extLst>
              </p:cNvPr>
              <p:cNvSpPr/>
              <p:nvPr/>
            </p:nvSpPr>
            <p:spPr>
              <a:xfrm>
                <a:off x="4908496" y="348493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5" name="Freeform 404">
                <a:extLst>
                  <a:ext uri="{FF2B5EF4-FFF2-40B4-BE49-F238E27FC236}">
                    <a16:creationId xmlns:a16="http://schemas.microsoft.com/office/drawing/2014/main" id="{39F8C2C2-4841-5847-6EE9-BEE4EAE484C3}"/>
                  </a:ext>
                </a:extLst>
              </p:cNvPr>
              <p:cNvSpPr/>
              <p:nvPr/>
            </p:nvSpPr>
            <p:spPr>
              <a:xfrm>
                <a:off x="4938712" y="345469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6" name="Freeform 405">
                <a:extLst>
                  <a:ext uri="{FF2B5EF4-FFF2-40B4-BE49-F238E27FC236}">
                    <a16:creationId xmlns:a16="http://schemas.microsoft.com/office/drawing/2014/main" id="{A7C71E32-4364-EE2F-2257-C7C6C628F6B5}"/>
                  </a:ext>
                </a:extLst>
              </p:cNvPr>
              <p:cNvSpPr/>
              <p:nvPr/>
            </p:nvSpPr>
            <p:spPr>
              <a:xfrm>
                <a:off x="5003677" y="365878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7" name="Freeform 406">
                <a:extLst>
                  <a:ext uri="{FF2B5EF4-FFF2-40B4-BE49-F238E27FC236}">
                    <a16:creationId xmlns:a16="http://schemas.microsoft.com/office/drawing/2014/main" id="{FDBA9D9A-59F3-57FE-3FFC-8EEFC794F890}"/>
                  </a:ext>
                </a:extLst>
              </p:cNvPr>
              <p:cNvSpPr/>
              <p:nvPr/>
            </p:nvSpPr>
            <p:spPr>
              <a:xfrm>
                <a:off x="5033894" y="362855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8" name="Freeform 407">
                <a:extLst>
                  <a:ext uri="{FF2B5EF4-FFF2-40B4-BE49-F238E27FC236}">
                    <a16:creationId xmlns:a16="http://schemas.microsoft.com/office/drawing/2014/main" id="{AD6545C6-21AD-B1B9-C4E7-4706B6BA6074}"/>
                  </a:ext>
                </a:extLst>
              </p:cNvPr>
              <p:cNvSpPr/>
              <p:nvPr/>
            </p:nvSpPr>
            <p:spPr>
              <a:xfrm>
                <a:off x="5286200" y="368902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79" name="Freeform 408">
                <a:extLst>
                  <a:ext uri="{FF2B5EF4-FFF2-40B4-BE49-F238E27FC236}">
                    <a16:creationId xmlns:a16="http://schemas.microsoft.com/office/drawing/2014/main" id="{9C20AE1C-24F5-E3FA-DEFC-3F8E05166363}"/>
                  </a:ext>
                </a:extLst>
              </p:cNvPr>
              <p:cNvSpPr/>
              <p:nvPr/>
            </p:nvSpPr>
            <p:spPr>
              <a:xfrm>
                <a:off x="5316417" y="36587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0" name="Freeform 409">
                <a:extLst>
                  <a:ext uri="{FF2B5EF4-FFF2-40B4-BE49-F238E27FC236}">
                    <a16:creationId xmlns:a16="http://schemas.microsoft.com/office/drawing/2014/main" id="{88EF6BBA-FE4C-C267-CFDE-036A118A9816}"/>
                  </a:ext>
                </a:extLst>
              </p:cNvPr>
              <p:cNvSpPr/>
              <p:nvPr/>
            </p:nvSpPr>
            <p:spPr>
              <a:xfrm>
                <a:off x="6106574" y="40261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1" name="Freeform 410">
                <a:extLst>
                  <a:ext uri="{FF2B5EF4-FFF2-40B4-BE49-F238E27FC236}">
                    <a16:creationId xmlns:a16="http://schemas.microsoft.com/office/drawing/2014/main" id="{BC5222D1-BC35-8A66-469E-68C4951A9280}"/>
                  </a:ext>
                </a:extLst>
              </p:cNvPr>
              <p:cNvSpPr/>
              <p:nvPr/>
            </p:nvSpPr>
            <p:spPr>
              <a:xfrm>
                <a:off x="6136791" y="39959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2" name="Freeform 411">
                <a:extLst>
                  <a:ext uri="{FF2B5EF4-FFF2-40B4-BE49-F238E27FC236}">
                    <a16:creationId xmlns:a16="http://schemas.microsoft.com/office/drawing/2014/main" id="{D0472EC4-8907-FEAB-ED76-B7E672BF0D73}"/>
                  </a:ext>
                </a:extLst>
              </p:cNvPr>
              <p:cNvSpPr/>
              <p:nvPr/>
            </p:nvSpPr>
            <p:spPr>
              <a:xfrm>
                <a:off x="6106574" y="40261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3" name="Freeform 412">
                <a:extLst>
                  <a:ext uri="{FF2B5EF4-FFF2-40B4-BE49-F238E27FC236}">
                    <a16:creationId xmlns:a16="http://schemas.microsoft.com/office/drawing/2014/main" id="{5AD3B3B4-938F-2414-76ED-DC3227388F6F}"/>
                  </a:ext>
                </a:extLst>
              </p:cNvPr>
              <p:cNvSpPr/>
              <p:nvPr/>
            </p:nvSpPr>
            <p:spPr>
              <a:xfrm>
                <a:off x="6136791" y="39959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4" name="Freeform 413">
                <a:extLst>
                  <a:ext uri="{FF2B5EF4-FFF2-40B4-BE49-F238E27FC236}">
                    <a16:creationId xmlns:a16="http://schemas.microsoft.com/office/drawing/2014/main" id="{59A125A1-54BE-B89E-1074-23309FCEFD46}"/>
                  </a:ext>
                </a:extLst>
              </p:cNvPr>
              <p:cNvSpPr/>
              <p:nvPr/>
            </p:nvSpPr>
            <p:spPr>
              <a:xfrm>
                <a:off x="6106574" y="40261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5" name="Freeform 414">
                <a:extLst>
                  <a:ext uri="{FF2B5EF4-FFF2-40B4-BE49-F238E27FC236}">
                    <a16:creationId xmlns:a16="http://schemas.microsoft.com/office/drawing/2014/main" id="{DBA4CA33-41E8-D35A-4B8D-A73FFB4DDF0E}"/>
                  </a:ext>
                </a:extLst>
              </p:cNvPr>
              <p:cNvSpPr/>
              <p:nvPr/>
            </p:nvSpPr>
            <p:spPr>
              <a:xfrm>
                <a:off x="6136791" y="39959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6" name="Freeform 415">
                <a:extLst>
                  <a:ext uri="{FF2B5EF4-FFF2-40B4-BE49-F238E27FC236}">
                    <a16:creationId xmlns:a16="http://schemas.microsoft.com/office/drawing/2014/main" id="{68218C64-9195-C565-95AD-05EAA7AB35BF}"/>
                  </a:ext>
                </a:extLst>
              </p:cNvPr>
              <p:cNvSpPr/>
              <p:nvPr/>
            </p:nvSpPr>
            <p:spPr>
              <a:xfrm>
                <a:off x="6216864" y="40609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7" name="Freeform 416">
                <a:extLst>
                  <a:ext uri="{FF2B5EF4-FFF2-40B4-BE49-F238E27FC236}">
                    <a16:creationId xmlns:a16="http://schemas.microsoft.com/office/drawing/2014/main" id="{82502641-DE91-AF2A-6C05-B1DE3AB73A41}"/>
                  </a:ext>
                </a:extLst>
              </p:cNvPr>
              <p:cNvSpPr/>
              <p:nvPr/>
            </p:nvSpPr>
            <p:spPr>
              <a:xfrm>
                <a:off x="6247080" y="40306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8" name="Freeform 417">
                <a:extLst>
                  <a:ext uri="{FF2B5EF4-FFF2-40B4-BE49-F238E27FC236}">
                    <a16:creationId xmlns:a16="http://schemas.microsoft.com/office/drawing/2014/main" id="{CED9D989-8C44-4464-F218-C23FB6E2FBC3}"/>
                  </a:ext>
                </a:extLst>
              </p:cNvPr>
              <p:cNvSpPr/>
              <p:nvPr/>
            </p:nvSpPr>
            <p:spPr>
              <a:xfrm>
                <a:off x="6216864" y="40609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89" name="Freeform 418">
                <a:extLst>
                  <a:ext uri="{FF2B5EF4-FFF2-40B4-BE49-F238E27FC236}">
                    <a16:creationId xmlns:a16="http://schemas.microsoft.com/office/drawing/2014/main" id="{859AC55C-B4D8-A116-8CE3-5B90A2A55F15}"/>
                  </a:ext>
                </a:extLst>
              </p:cNvPr>
              <p:cNvSpPr/>
              <p:nvPr/>
            </p:nvSpPr>
            <p:spPr>
              <a:xfrm>
                <a:off x="6247080" y="40306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0" name="Freeform 419">
                <a:extLst>
                  <a:ext uri="{FF2B5EF4-FFF2-40B4-BE49-F238E27FC236}">
                    <a16:creationId xmlns:a16="http://schemas.microsoft.com/office/drawing/2014/main" id="{A08EDA24-339B-5CE2-CBDB-70260AC665B6}"/>
                  </a:ext>
                </a:extLst>
              </p:cNvPr>
              <p:cNvSpPr/>
              <p:nvPr/>
            </p:nvSpPr>
            <p:spPr>
              <a:xfrm>
                <a:off x="6389097" y="41410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1" name="Freeform 420">
                <a:extLst>
                  <a:ext uri="{FF2B5EF4-FFF2-40B4-BE49-F238E27FC236}">
                    <a16:creationId xmlns:a16="http://schemas.microsoft.com/office/drawing/2014/main" id="{229A390B-52AA-AD13-7A04-79AC308CAB56}"/>
                  </a:ext>
                </a:extLst>
              </p:cNvPr>
              <p:cNvSpPr/>
              <p:nvPr/>
            </p:nvSpPr>
            <p:spPr>
              <a:xfrm>
                <a:off x="6419313" y="41108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2" name="Freeform 421">
                <a:extLst>
                  <a:ext uri="{FF2B5EF4-FFF2-40B4-BE49-F238E27FC236}">
                    <a16:creationId xmlns:a16="http://schemas.microsoft.com/office/drawing/2014/main" id="{FC34B8B5-EBDF-3039-B22D-B468110EEFFE}"/>
                  </a:ext>
                </a:extLst>
              </p:cNvPr>
              <p:cNvSpPr/>
              <p:nvPr/>
            </p:nvSpPr>
            <p:spPr>
              <a:xfrm>
                <a:off x="6562841" y="41410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3" name="Freeform 422">
                <a:extLst>
                  <a:ext uri="{FF2B5EF4-FFF2-40B4-BE49-F238E27FC236}">
                    <a16:creationId xmlns:a16="http://schemas.microsoft.com/office/drawing/2014/main" id="{6726A16A-BABB-BC58-99C5-E3C2502D1DE2}"/>
                  </a:ext>
                </a:extLst>
              </p:cNvPr>
              <p:cNvSpPr/>
              <p:nvPr/>
            </p:nvSpPr>
            <p:spPr>
              <a:xfrm>
                <a:off x="6593057" y="41108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4" name="Freeform 423">
                <a:extLst>
                  <a:ext uri="{FF2B5EF4-FFF2-40B4-BE49-F238E27FC236}">
                    <a16:creationId xmlns:a16="http://schemas.microsoft.com/office/drawing/2014/main" id="{FA094A17-D2CD-09C0-9234-69FFCA2818B9}"/>
                  </a:ext>
                </a:extLst>
              </p:cNvPr>
              <p:cNvSpPr/>
              <p:nvPr/>
            </p:nvSpPr>
            <p:spPr>
              <a:xfrm>
                <a:off x="6633850" y="418789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5" name="Freeform 424">
                <a:extLst>
                  <a:ext uri="{FF2B5EF4-FFF2-40B4-BE49-F238E27FC236}">
                    <a16:creationId xmlns:a16="http://schemas.microsoft.com/office/drawing/2014/main" id="{C3786B33-86DA-C852-DB4B-C01D88715360}"/>
                  </a:ext>
                </a:extLst>
              </p:cNvPr>
              <p:cNvSpPr/>
              <p:nvPr/>
            </p:nvSpPr>
            <p:spPr>
              <a:xfrm>
                <a:off x="6664066" y="415766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6" name="Freeform 425">
                <a:extLst>
                  <a:ext uri="{FF2B5EF4-FFF2-40B4-BE49-F238E27FC236}">
                    <a16:creationId xmlns:a16="http://schemas.microsoft.com/office/drawing/2014/main" id="{20143A5E-26A3-9031-4CC3-23C1958F60C1}"/>
                  </a:ext>
                </a:extLst>
              </p:cNvPr>
              <p:cNvSpPr/>
              <p:nvPr/>
            </p:nvSpPr>
            <p:spPr>
              <a:xfrm>
                <a:off x="6641404" y="418789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7" name="Freeform 426">
                <a:extLst>
                  <a:ext uri="{FF2B5EF4-FFF2-40B4-BE49-F238E27FC236}">
                    <a16:creationId xmlns:a16="http://schemas.microsoft.com/office/drawing/2014/main" id="{4582CC82-596E-F7E7-69B2-6A3B94A35BDC}"/>
                  </a:ext>
                </a:extLst>
              </p:cNvPr>
              <p:cNvSpPr/>
              <p:nvPr/>
            </p:nvSpPr>
            <p:spPr>
              <a:xfrm>
                <a:off x="6671620" y="415766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8" name="Freeform 427">
                <a:extLst>
                  <a:ext uri="{FF2B5EF4-FFF2-40B4-BE49-F238E27FC236}">
                    <a16:creationId xmlns:a16="http://schemas.microsoft.com/office/drawing/2014/main" id="{748D16D5-8357-CC8D-FD3C-3A6634BE7F67}"/>
                  </a:ext>
                </a:extLst>
              </p:cNvPr>
              <p:cNvSpPr/>
              <p:nvPr/>
            </p:nvSpPr>
            <p:spPr>
              <a:xfrm>
                <a:off x="6917883" y="43027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99" name="Freeform 428">
                <a:extLst>
                  <a:ext uri="{FF2B5EF4-FFF2-40B4-BE49-F238E27FC236}">
                    <a16:creationId xmlns:a16="http://schemas.microsoft.com/office/drawing/2014/main" id="{2D0CD13E-3FF2-25FB-467D-A8CD19999AEF}"/>
                  </a:ext>
                </a:extLst>
              </p:cNvPr>
              <p:cNvSpPr/>
              <p:nvPr/>
            </p:nvSpPr>
            <p:spPr>
              <a:xfrm>
                <a:off x="6948100" y="42725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0" name="Freeform 429">
                <a:extLst>
                  <a:ext uri="{FF2B5EF4-FFF2-40B4-BE49-F238E27FC236}">
                    <a16:creationId xmlns:a16="http://schemas.microsoft.com/office/drawing/2014/main" id="{B06C2F8D-3647-A4C7-7416-9462A8F1E80E}"/>
                  </a:ext>
                </a:extLst>
              </p:cNvPr>
              <p:cNvSpPr/>
              <p:nvPr/>
            </p:nvSpPr>
            <p:spPr>
              <a:xfrm>
                <a:off x="6979827" y="43027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1" name="Freeform 430">
                <a:extLst>
                  <a:ext uri="{FF2B5EF4-FFF2-40B4-BE49-F238E27FC236}">
                    <a16:creationId xmlns:a16="http://schemas.microsoft.com/office/drawing/2014/main" id="{1CC78BF8-4F5D-BBC7-B6CC-7ED6BE485B21}"/>
                  </a:ext>
                </a:extLst>
              </p:cNvPr>
              <p:cNvSpPr/>
              <p:nvPr/>
            </p:nvSpPr>
            <p:spPr>
              <a:xfrm>
                <a:off x="7010043" y="42725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2" name="Freeform 431">
                <a:extLst>
                  <a:ext uri="{FF2B5EF4-FFF2-40B4-BE49-F238E27FC236}">
                    <a16:creationId xmlns:a16="http://schemas.microsoft.com/office/drawing/2014/main" id="{7755DDC8-C428-068E-84FA-D8EA821738FC}"/>
                  </a:ext>
                </a:extLst>
              </p:cNvPr>
              <p:cNvSpPr/>
              <p:nvPr/>
            </p:nvSpPr>
            <p:spPr>
              <a:xfrm>
                <a:off x="7082562" y="43027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3" name="Freeform 432">
                <a:extLst>
                  <a:ext uri="{FF2B5EF4-FFF2-40B4-BE49-F238E27FC236}">
                    <a16:creationId xmlns:a16="http://schemas.microsoft.com/office/drawing/2014/main" id="{39C4A54F-8F3A-350E-CBF3-B6C4B6D618DD}"/>
                  </a:ext>
                </a:extLst>
              </p:cNvPr>
              <p:cNvSpPr/>
              <p:nvPr/>
            </p:nvSpPr>
            <p:spPr>
              <a:xfrm>
                <a:off x="7112779" y="42725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4" name="Freeform 433">
                <a:extLst>
                  <a:ext uri="{FF2B5EF4-FFF2-40B4-BE49-F238E27FC236}">
                    <a16:creationId xmlns:a16="http://schemas.microsoft.com/office/drawing/2014/main" id="{AB6B752A-4A72-E2DE-1F7F-43A16F3C2752}"/>
                  </a:ext>
                </a:extLst>
              </p:cNvPr>
              <p:cNvSpPr/>
              <p:nvPr/>
            </p:nvSpPr>
            <p:spPr>
              <a:xfrm>
                <a:off x="7531275" y="44010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5" name="Freeform 434">
                <a:extLst>
                  <a:ext uri="{FF2B5EF4-FFF2-40B4-BE49-F238E27FC236}">
                    <a16:creationId xmlns:a16="http://schemas.microsoft.com/office/drawing/2014/main" id="{6F8AC7C9-CDC5-790A-D164-27F43B99419C}"/>
                  </a:ext>
                </a:extLst>
              </p:cNvPr>
              <p:cNvSpPr/>
              <p:nvPr/>
            </p:nvSpPr>
            <p:spPr>
              <a:xfrm>
                <a:off x="7561491" y="43708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6" name="Freeform 435">
                <a:extLst>
                  <a:ext uri="{FF2B5EF4-FFF2-40B4-BE49-F238E27FC236}">
                    <a16:creationId xmlns:a16="http://schemas.microsoft.com/office/drawing/2014/main" id="{D8F33D28-9B17-C83A-EE76-EF9CFF0E2AC8}"/>
                  </a:ext>
                </a:extLst>
              </p:cNvPr>
              <p:cNvSpPr/>
              <p:nvPr/>
            </p:nvSpPr>
            <p:spPr>
              <a:xfrm>
                <a:off x="7587175" y="44010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7" name="Freeform 436">
                <a:extLst>
                  <a:ext uri="{FF2B5EF4-FFF2-40B4-BE49-F238E27FC236}">
                    <a16:creationId xmlns:a16="http://schemas.microsoft.com/office/drawing/2014/main" id="{A3937324-E0C6-9E97-FCEB-81D0CC91770B}"/>
                  </a:ext>
                </a:extLst>
              </p:cNvPr>
              <p:cNvSpPr/>
              <p:nvPr/>
            </p:nvSpPr>
            <p:spPr>
              <a:xfrm>
                <a:off x="7617392" y="43708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8" name="Freeform 437">
                <a:extLst>
                  <a:ext uri="{FF2B5EF4-FFF2-40B4-BE49-F238E27FC236}">
                    <a16:creationId xmlns:a16="http://schemas.microsoft.com/office/drawing/2014/main" id="{45CF0EB5-A688-3DD4-370A-6F70B52E87DB}"/>
                  </a:ext>
                </a:extLst>
              </p:cNvPr>
              <p:cNvSpPr/>
              <p:nvPr/>
            </p:nvSpPr>
            <p:spPr>
              <a:xfrm>
                <a:off x="8996768" y="44010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209" name="Freeform 438">
                <a:extLst>
                  <a:ext uri="{FF2B5EF4-FFF2-40B4-BE49-F238E27FC236}">
                    <a16:creationId xmlns:a16="http://schemas.microsoft.com/office/drawing/2014/main" id="{549CCA61-772B-6D75-3E75-27A257824733}"/>
                  </a:ext>
                </a:extLst>
              </p:cNvPr>
              <p:cNvSpPr/>
              <p:nvPr/>
            </p:nvSpPr>
            <p:spPr>
              <a:xfrm>
                <a:off x="9026984" y="43708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grpSp>
        <p:grpSp>
          <p:nvGrpSpPr>
            <p:cNvPr id="9" name="Graphic 4">
              <a:extLst>
                <a:ext uri="{FF2B5EF4-FFF2-40B4-BE49-F238E27FC236}">
                  <a16:creationId xmlns:a16="http://schemas.microsoft.com/office/drawing/2014/main" id="{44DFDA20-C75C-778B-ACCE-C69236D8717A}"/>
                </a:ext>
              </a:extLst>
            </p:cNvPr>
            <p:cNvGrpSpPr/>
            <p:nvPr/>
          </p:nvGrpSpPr>
          <p:grpSpPr>
            <a:xfrm>
              <a:off x="1540338" y="3219445"/>
              <a:ext cx="10246862" cy="6168346"/>
              <a:chOff x="2741984" y="969378"/>
              <a:chExt cx="7359191" cy="3876133"/>
            </a:xfrm>
          </p:grpSpPr>
          <p:sp>
            <p:nvSpPr>
              <p:cNvPr id="48" name="Freeform 5">
                <a:extLst>
                  <a:ext uri="{FF2B5EF4-FFF2-40B4-BE49-F238E27FC236}">
                    <a16:creationId xmlns:a16="http://schemas.microsoft.com/office/drawing/2014/main" id="{FB951918-59C8-DECD-9787-D1932E5F1072}"/>
                  </a:ext>
                </a:extLst>
              </p:cNvPr>
              <p:cNvSpPr/>
              <p:nvPr/>
            </p:nvSpPr>
            <p:spPr>
              <a:xfrm>
                <a:off x="2806949" y="4782018"/>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49" name="Freeform 6">
                <a:extLst>
                  <a:ext uri="{FF2B5EF4-FFF2-40B4-BE49-F238E27FC236}">
                    <a16:creationId xmlns:a16="http://schemas.microsoft.com/office/drawing/2014/main" id="{8390B6D8-8DD2-43CB-2A69-E50F1A66100E}"/>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0" name="Freeform 7">
                <a:extLst>
                  <a:ext uri="{FF2B5EF4-FFF2-40B4-BE49-F238E27FC236}">
                    <a16:creationId xmlns:a16="http://schemas.microsoft.com/office/drawing/2014/main" id="{415946AA-D731-298D-B7E6-5BB26CD83AD6}"/>
                  </a:ext>
                </a:extLst>
              </p:cNvPr>
              <p:cNvSpPr/>
              <p:nvPr/>
            </p:nvSpPr>
            <p:spPr>
              <a:xfrm>
                <a:off x="2806949" y="4782018"/>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1" name="Freeform 8">
                <a:extLst>
                  <a:ext uri="{FF2B5EF4-FFF2-40B4-BE49-F238E27FC236}">
                    <a16:creationId xmlns:a16="http://schemas.microsoft.com/office/drawing/2014/main" id="{D082D33B-D84E-700D-B7DA-267767B5D9D4}"/>
                  </a:ext>
                </a:extLst>
              </p:cNvPr>
              <p:cNvSpPr/>
              <p:nvPr/>
            </p:nvSpPr>
            <p:spPr>
              <a:xfrm>
                <a:off x="2977671"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2" name="Freeform 9">
                <a:extLst>
                  <a:ext uri="{FF2B5EF4-FFF2-40B4-BE49-F238E27FC236}">
                    <a16:creationId xmlns:a16="http://schemas.microsoft.com/office/drawing/2014/main" id="{B668EE3D-C228-8818-D989-306CA673AB22}"/>
                  </a:ext>
                </a:extLst>
              </p:cNvPr>
              <p:cNvSpPr/>
              <p:nvPr/>
            </p:nvSpPr>
            <p:spPr>
              <a:xfrm>
                <a:off x="3217891"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3" name="Freeform 10">
                <a:extLst>
                  <a:ext uri="{FF2B5EF4-FFF2-40B4-BE49-F238E27FC236}">
                    <a16:creationId xmlns:a16="http://schemas.microsoft.com/office/drawing/2014/main" id="{DB6A32DA-279B-2FF2-3678-FD52FF7B0013}"/>
                  </a:ext>
                </a:extLst>
              </p:cNvPr>
              <p:cNvSpPr/>
              <p:nvPr/>
            </p:nvSpPr>
            <p:spPr>
              <a:xfrm>
                <a:off x="345660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4" name="Freeform 11">
                <a:extLst>
                  <a:ext uri="{FF2B5EF4-FFF2-40B4-BE49-F238E27FC236}">
                    <a16:creationId xmlns:a16="http://schemas.microsoft.com/office/drawing/2014/main" id="{CC1F9447-BA50-8571-81E4-E97F3C9123C5}"/>
                  </a:ext>
                </a:extLst>
              </p:cNvPr>
              <p:cNvSpPr/>
              <p:nvPr/>
            </p:nvSpPr>
            <p:spPr>
              <a:xfrm>
                <a:off x="369682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5" name="Freeform 12">
                <a:extLst>
                  <a:ext uri="{FF2B5EF4-FFF2-40B4-BE49-F238E27FC236}">
                    <a16:creationId xmlns:a16="http://schemas.microsoft.com/office/drawing/2014/main" id="{9D4FAD00-844B-4F47-89A2-11681D96AB5F}"/>
                  </a:ext>
                </a:extLst>
              </p:cNvPr>
              <p:cNvSpPr/>
              <p:nvPr/>
            </p:nvSpPr>
            <p:spPr>
              <a:xfrm>
                <a:off x="393704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6" name="Freeform 13">
                <a:extLst>
                  <a:ext uri="{FF2B5EF4-FFF2-40B4-BE49-F238E27FC236}">
                    <a16:creationId xmlns:a16="http://schemas.microsoft.com/office/drawing/2014/main" id="{A89F8AF1-CFE6-9C1F-30C1-4C88007A937D}"/>
                  </a:ext>
                </a:extLst>
              </p:cNvPr>
              <p:cNvSpPr/>
              <p:nvPr/>
            </p:nvSpPr>
            <p:spPr>
              <a:xfrm>
                <a:off x="417575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7" name="Freeform 14">
                <a:extLst>
                  <a:ext uri="{FF2B5EF4-FFF2-40B4-BE49-F238E27FC236}">
                    <a16:creationId xmlns:a16="http://schemas.microsoft.com/office/drawing/2014/main" id="{1BDA4CEF-3B2C-106D-B15D-B1A75D8ACDA6}"/>
                  </a:ext>
                </a:extLst>
              </p:cNvPr>
              <p:cNvSpPr/>
              <p:nvPr/>
            </p:nvSpPr>
            <p:spPr>
              <a:xfrm>
                <a:off x="441597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8" name="Freeform 15">
                <a:extLst>
                  <a:ext uri="{FF2B5EF4-FFF2-40B4-BE49-F238E27FC236}">
                    <a16:creationId xmlns:a16="http://schemas.microsoft.com/office/drawing/2014/main" id="{4C832F81-FAF1-2A9B-747D-AD2BF3371E60}"/>
                  </a:ext>
                </a:extLst>
              </p:cNvPr>
              <p:cNvSpPr/>
              <p:nvPr/>
            </p:nvSpPr>
            <p:spPr>
              <a:xfrm>
                <a:off x="465618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9" name="Freeform 16">
                <a:extLst>
                  <a:ext uri="{FF2B5EF4-FFF2-40B4-BE49-F238E27FC236}">
                    <a16:creationId xmlns:a16="http://schemas.microsoft.com/office/drawing/2014/main" id="{55B8A404-0660-6B14-3EDC-8AF128F060BF}"/>
                  </a:ext>
                </a:extLst>
              </p:cNvPr>
              <p:cNvSpPr/>
              <p:nvPr/>
            </p:nvSpPr>
            <p:spPr>
              <a:xfrm>
                <a:off x="489489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60" name="Freeform 17">
                <a:extLst>
                  <a:ext uri="{FF2B5EF4-FFF2-40B4-BE49-F238E27FC236}">
                    <a16:creationId xmlns:a16="http://schemas.microsoft.com/office/drawing/2014/main" id="{4A061E95-1F5F-CDC9-252D-B90FEFDA6E46}"/>
                  </a:ext>
                </a:extLst>
              </p:cNvPr>
              <p:cNvSpPr/>
              <p:nvPr/>
            </p:nvSpPr>
            <p:spPr>
              <a:xfrm>
                <a:off x="513511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61" name="Freeform 18">
                <a:extLst>
                  <a:ext uri="{FF2B5EF4-FFF2-40B4-BE49-F238E27FC236}">
                    <a16:creationId xmlns:a16="http://schemas.microsoft.com/office/drawing/2014/main" id="{734098FC-91C8-F84E-A7FD-11A7C9EED01F}"/>
                  </a:ext>
                </a:extLst>
              </p:cNvPr>
              <p:cNvSpPr/>
              <p:nvPr/>
            </p:nvSpPr>
            <p:spPr>
              <a:xfrm>
                <a:off x="537533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62" name="Freeform 19">
                <a:extLst>
                  <a:ext uri="{FF2B5EF4-FFF2-40B4-BE49-F238E27FC236}">
                    <a16:creationId xmlns:a16="http://schemas.microsoft.com/office/drawing/2014/main" id="{D3820C3B-CD7D-8B17-1427-A4EB1E4A8B39}"/>
                  </a:ext>
                </a:extLst>
              </p:cNvPr>
              <p:cNvSpPr/>
              <p:nvPr/>
            </p:nvSpPr>
            <p:spPr>
              <a:xfrm>
                <a:off x="561404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63" name="Freeform 20">
                <a:extLst>
                  <a:ext uri="{FF2B5EF4-FFF2-40B4-BE49-F238E27FC236}">
                    <a16:creationId xmlns:a16="http://schemas.microsoft.com/office/drawing/2014/main" id="{73535E91-5CEC-6184-9842-2D20E6C9BAF5}"/>
                  </a:ext>
                </a:extLst>
              </p:cNvPr>
              <p:cNvSpPr/>
              <p:nvPr/>
            </p:nvSpPr>
            <p:spPr>
              <a:xfrm>
                <a:off x="585426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88" name="Freeform 21">
                <a:extLst>
                  <a:ext uri="{FF2B5EF4-FFF2-40B4-BE49-F238E27FC236}">
                    <a16:creationId xmlns:a16="http://schemas.microsoft.com/office/drawing/2014/main" id="{7CA28399-8C1D-E746-809E-C267112A76F8}"/>
                  </a:ext>
                </a:extLst>
              </p:cNvPr>
              <p:cNvSpPr/>
              <p:nvPr/>
            </p:nvSpPr>
            <p:spPr>
              <a:xfrm>
                <a:off x="609448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89" name="Freeform 22">
                <a:extLst>
                  <a:ext uri="{FF2B5EF4-FFF2-40B4-BE49-F238E27FC236}">
                    <a16:creationId xmlns:a16="http://schemas.microsoft.com/office/drawing/2014/main" id="{E2425BF4-1151-1103-F53A-FCA78018A3D1}"/>
                  </a:ext>
                </a:extLst>
              </p:cNvPr>
              <p:cNvSpPr/>
              <p:nvPr/>
            </p:nvSpPr>
            <p:spPr>
              <a:xfrm>
                <a:off x="633319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0" name="Freeform 23">
                <a:extLst>
                  <a:ext uri="{FF2B5EF4-FFF2-40B4-BE49-F238E27FC236}">
                    <a16:creationId xmlns:a16="http://schemas.microsoft.com/office/drawing/2014/main" id="{AD58E81C-38D7-D361-0CC0-F57A72B23FC0}"/>
                  </a:ext>
                </a:extLst>
              </p:cNvPr>
              <p:cNvSpPr/>
              <p:nvPr/>
            </p:nvSpPr>
            <p:spPr>
              <a:xfrm>
                <a:off x="657341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1" name="Freeform 24">
                <a:extLst>
                  <a:ext uri="{FF2B5EF4-FFF2-40B4-BE49-F238E27FC236}">
                    <a16:creationId xmlns:a16="http://schemas.microsoft.com/office/drawing/2014/main" id="{C468BFB6-77B6-2E41-5D63-4776E338A7F0}"/>
                  </a:ext>
                </a:extLst>
              </p:cNvPr>
              <p:cNvSpPr/>
              <p:nvPr/>
            </p:nvSpPr>
            <p:spPr>
              <a:xfrm>
                <a:off x="681363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2" name="Freeform 25">
                <a:extLst>
                  <a:ext uri="{FF2B5EF4-FFF2-40B4-BE49-F238E27FC236}">
                    <a16:creationId xmlns:a16="http://schemas.microsoft.com/office/drawing/2014/main" id="{93012BB3-9D06-5E00-EA08-9AE88DC20817}"/>
                  </a:ext>
                </a:extLst>
              </p:cNvPr>
              <p:cNvSpPr/>
              <p:nvPr/>
            </p:nvSpPr>
            <p:spPr>
              <a:xfrm>
                <a:off x="705385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3" name="Freeform 26">
                <a:extLst>
                  <a:ext uri="{FF2B5EF4-FFF2-40B4-BE49-F238E27FC236}">
                    <a16:creationId xmlns:a16="http://schemas.microsoft.com/office/drawing/2014/main" id="{FB85ECF7-7BAB-53DB-8CE4-80343D5E0101}"/>
                  </a:ext>
                </a:extLst>
              </p:cNvPr>
              <p:cNvSpPr/>
              <p:nvPr/>
            </p:nvSpPr>
            <p:spPr>
              <a:xfrm>
                <a:off x="729256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4" name="Freeform 27">
                <a:extLst>
                  <a:ext uri="{FF2B5EF4-FFF2-40B4-BE49-F238E27FC236}">
                    <a16:creationId xmlns:a16="http://schemas.microsoft.com/office/drawing/2014/main" id="{36D3DF06-F4D7-E179-0082-229F82043183}"/>
                  </a:ext>
                </a:extLst>
              </p:cNvPr>
              <p:cNvSpPr/>
              <p:nvPr/>
            </p:nvSpPr>
            <p:spPr>
              <a:xfrm>
                <a:off x="753278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5" name="Freeform 28">
                <a:extLst>
                  <a:ext uri="{FF2B5EF4-FFF2-40B4-BE49-F238E27FC236}">
                    <a16:creationId xmlns:a16="http://schemas.microsoft.com/office/drawing/2014/main" id="{47CDED7D-1ACA-B6E6-A97D-1C06671FC77E}"/>
                  </a:ext>
                </a:extLst>
              </p:cNvPr>
              <p:cNvSpPr/>
              <p:nvPr/>
            </p:nvSpPr>
            <p:spPr>
              <a:xfrm>
                <a:off x="777300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6" name="Freeform 29">
                <a:extLst>
                  <a:ext uri="{FF2B5EF4-FFF2-40B4-BE49-F238E27FC236}">
                    <a16:creationId xmlns:a16="http://schemas.microsoft.com/office/drawing/2014/main" id="{698A785A-445C-79B0-2862-103A9944B9AE}"/>
                  </a:ext>
                </a:extLst>
              </p:cNvPr>
              <p:cNvSpPr/>
              <p:nvPr/>
            </p:nvSpPr>
            <p:spPr>
              <a:xfrm>
                <a:off x="801171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7" name="Freeform 30">
                <a:extLst>
                  <a:ext uri="{FF2B5EF4-FFF2-40B4-BE49-F238E27FC236}">
                    <a16:creationId xmlns:a16="http://schemas.microsoft.com/office/drawing/2014/main" id="{F4D6C82E-E67E-9CC6-9182-2BEE6C02902B}"/>
                  </a:ext>
                </a:extLst>
              </p:cNvPr>
              <p:cNvSpPr/>
              <p:nvPr/>
            </p:nvSpPr>
            <p:spPr>
              <a:xfrm>
                <a:off x="825193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8" name="Freeform 31">
                <a:extLst>
                  <a:ext uri="{FF2B5EF4-FFF2-40B4-BE49-F238E27FC236}">
                    <a16:creationId xmlns:a16="http://schemas.microsoft.com/office/drawing/2014/main" id="{DC101C94-BE8B-3065-B872-41A8DB345F5D}"/>
                  </a:ext>
                </a:extLst>
              </p:cNvPr>
              <p:cNvSpPr/>
              <p:nvPr/>
            </p:nvSpPr>
            <p:spPr>
              <a:xfrm>
                <a:off x="849215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099" name="Freeform 32">
                <a:extLst>
                  <a:ext uri="{FF2B5EF4-FFF2-40B4-BE49-F238E27FC236}">
                    <a16:creationId xmlns:a16="http://schemas.microsoft.com/office/drawing/2014/main" id="{8505C86A-5CEE-BC9D-5419-D440538E4FA6}"/>
                  </a:ext>
                </a:extLst>
              </p:cNvPr>
              <p:cNvSpPr/>
              <p:nvPr/>
            </p:nvSpPr>
            <p:spPr>
              <a:xfrm>
                <a:off x="873086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0" name="Freeform 33">
                <a:extLst>
                  <a:ext uri="{FF2B5EF4-FFF2-40B4-BE49-F238E27FC236}">
                    <a16:creationId xmlns:a16="http://schemas.microsoft.com/office/drawing/2014/main" id="{B03B977B-F037-12DA-D64F-5E36764C195D}"/>
                  </a:ext>
                </a:extLst>
              </p:cNvPr>
              <p:cNvSpPr/>
              <p:nvPr/>
            </p:nvSpPr>
            <p:spPr>
              <a:xfrm>
                <a:off x="897108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1" name="Freeform 34">
                <a:extLst>
                  <a:ext uri="{FF2B5EF4-FFF2-40B4-BE49-F238E27FC236}">
                    <a16:creationId xmlns:a16="http://schemas.microsoft.com/office/drawing/2014/main" id="{7494B9D5-2044-180B-3230-459A25DECD17}"/>
                  </a:ext>
                </a:extLst>
              </p:cNvPr>
              <p:cNvSpPr/>
              <p:nvPr/>
            </p:nvSpPr>
            <p:spPr>
              <a:xfrm>
                <a:off x="921130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2" name="Freeform 35">
                <a:extLst>
                  <a:ext uri="{FF2B5EF4-FFF2-40B4-BE49-F238E27FC236}">
                    <a16:creationId xmlns:a16="http://schemas.microsoft.com/office/drawing/2014/main" id="{E195900D-7ABC-99A6-8F97-06D42ED9D94C}"/>
                  </a:ext>
                </a:extLst>
              </p:cNvPr>
              <p:cNvSpPr/>
              <p:nvPr/>
            </p:nvSpPr>
            <p:spPr>
              <a:xfrm>
                <a:off x="945001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3" name="Freeform 36">
                <a:extLst>
                  <a:ext uri="{FF2B5EF4-FFF2-40B4-BE49-F238E27FC236}">
                    <a16:creationId xmlns:a16="http://schemas.microsoft.com/office/drawing/2014/main" id="{AA7EBC5F-52C1-3040-316F-6E3B129388D8}"/>
                  </a:ext>
                </a:extLst>
              </p:cNvPr>
              <p:cNvSpPr/>
              <p:nvPr/>
            </p:nvSpPr>
            <p:spPr>
              <a:xfrm>
                <a:off x="969023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4" name="Freeform 37">
                <a:extLst>
                  <a:ext uri="{FF2B5EF4-FFF2-40B4-BE49-F238E27FC236}">
                    <a16:creationId xmlns:a16="http://schemas.microsoft.com/office/drawing/2014/main" id="{183F8DF3-E169-756B-22FF-205485D0F7F8}"/>
                  </a:ext>
                </a:extLst>
              </p:cNvPr>
              <p:cNvSpPr/>
              <p:nvPr/>
            </p:nvSpPr>
            <p:spPr>
              <a:xfrm>
                <a:off x="993045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5" name="Freeform 38">
                <a:extLst>
                  <a:ext uri="{FF2B5EF4-FFF2-40B4-BE49-F238E27FC236}">
                    <a16:creationId xmlns:a16="http://schemas.microsoft.com/office/drawing/2014/main" id="{8AC771D5-7256-DB7C-7A4F-C4660CC96E84}"/>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6" name="Freeform 39">
                <a:extLst>
                  <a:ext uri="{FF2B5EF4-FFF2-40B4-BE49-F238E27FC236}">
                    <a16:creationId xmlns:a16="http://schemas.microsoft.com/office/drawing/2014/main" id="{A681BA23-23B1-FE82-C9F0-486FE1927EA7}"/>
                  </a:ext>
                </a:extLst>
              </p:cNvPr>
              <p:cNvSpPr/>
              <p:nvPr/>
            </p:nvSpPr>
            <p:spPr>
              <a:xfrm>
                <a:off x="2773711" y="4336051"/>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7" name="Freeform 40">
                <a:extLst>
                  <a:ext uri="{FF2B5EF4-FFF2-40B4-BE49-F238E27FC236}">
                    <a16:creationId xmlns:a16="http://schemas.microsoft.com/office/drawing/2014/main" id="{2C101743-0867-C258-1E73-6471596BCAE1}"/>
                  </a:ext>
                </a:extLst>
              </p:cNvPr>
              <p:cNvSpPr/>
              <p:nvPr/>
            </p:nvSpPr>
            <p:spPr>
              <a:xfrm>
                <a:off x="2773711" y="360587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8" name="Freeform 41">
                <a:extLst>
                  <a:ext uri="{FF2B5EF4-FFF2-40B4-BE49-F238E27FC236}">
                    <a16:creationId xmlns:a16="http://schemas.microsoft.com/office/drawing/2014/main" id="{8C9D0D43-C943-DF29-0828-A7A9E743EB98}"/>
                  </a:ext>
                </a:extLst>
              </p:cNvPr>
              <p:cNvSpPr/>
              <p:nvPr/>
            </p:nvSpPr>
            <p:spPr>
              <a:xfrm>
                <a:off x="2773711" y="2875698"/>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09" name="Freeform 42">
                <a:extLst>
                  <a:ext uri="{FF2B5EF4-FFF2-40B4-BE49-F238E27FC236}">
                    <a16:creationId xmlns:a16="http://schemas.microsoft.com/office/drawing/2014/main" id="{2540AA19-2995-D7C6-B458-D7610202FABC}"/>
                  </a:ext>
                </a:extLst>
              </p:cNvPr>
              <p:cNvSpPr/>
              <p:nvPr/>
            </p:nvSpPr>
            <p:spPr>
              <a:xfrm>
                <a:off x="2773711" y="2145522"/>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0" name="Freeform 43">
                <a:extLst>
                  <a:ext uri="{FF2B5EF4-FFF2-40B4-BE49-F238E27FC236}">
                    <a16:creationId xmlns:a16="http://schemas.microsoft.com/office/drawing/2014/main" id="{6D6722F1-D824-1094-D4B3-EFF082EA71E4}"/>
                  </a:ext>
                </a:extLst>
              </p:cNvPr>
              <p:cNvSpPr/>
              <p:nvPr/>
            </p:nvSpPr>
            <p:spPr>
              <a:xfrm>
                <a:off x="2773711" y="141534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11" name="Freeform 44">
                <a:extLst>
                  <a:ext uri="{FF2B5EF4-FFF2-40B4-BE49-F238E27FC236}">
                    <a16:creationId xmlns:a16="http://schemas.microsoft.com/office/drawing/2014/main" id="{2A8F8D79-4FEA-8CA6-4166-7CB3E87AB09E}"/>
                  </a:ext>
                </a:extLst>
              </p:cNvPr>
              <p:cNvSpPr/>
              <p:nvPr/>
            </p:nvSpPr>
            <p:spPr>
              <a:xfrm>
                <a:off x="2741984" y="4701895"/>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24" name="Freeform 45">
                <a:extLst>
                  <a:ext uri="{FF2B5EF4-FFF2-40B4-BE49-F238E27FC236}">
                    <a16:creationId xmlns:a16="http://schemas.microsoft.com/office/drawing/2014/main" id="{8CED60FC-1F71-FE6E-C019-FB64B15CD813}"/>
                  </a:ext>
                </a:extLst>
              </p:cNvPr>
              <p:cNvSpPr/>
              <p:nvPr/>
            </p:nvSpPr>
            <p:spPr>
              <a:xfrm>
                <a:off x="2741984" y="397171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25" name="Freeform 46">
                <a:extLst>
                  <a:ext uri="{FF2B5EF4-FFF2-40B4-BE49-F238E27FC236}">
                    <a16:creationId xmlns:a16="http://schemas.microsoft.com/office/drawing/2014/main" id="{66A31618-7A98-1704-6899-9144E94A029D}"/>
                  </a:ext>
                </a:extLst>
              </p:cNvPr>
              <p:cNvSpPr/>
              <p:nvPr/>
            </p:nvSpPr>
            <p:spPr>
              <a:xfrm>
                <a:off x="2741984" y="3241542"/>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26" name="Freeform 47">
                <a:extLst>
                  <a:ext uri="{FF2B5EF4-FFF2-40B4-BE49-F238E27FC236}">
                    <a16:creationId xmlns:a16="http://schemas.microsoft.com/office/drawing/2014/main" id="{7E0899EF-8BF1-C097-BD35-E9E861DF7008}"/>
                  </a:ext>
                </a:extLst>
              </p:cNvPr>
              <p:cNvSpPr/>
              <p:nvPr/>
            </p:nvSpPr>
            <p:spPr>
              <a:xfrm>
                <a:off x="2741984" y="2511366"/>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27" name="Freeform 48">
                <a:extLst>
                  <a:ext uri="{FF2B5EF4-FFF2-40B4-BE49-F238E27FC236}">
                    <a16:creationId xmlns:a16="http://schemas.microsoft.com/office/drawing/2014/main" id="{319BAACA-CFA2-DCA0-918C-FF4732D06AB4}"/>
                  </a:ext>
                </a:extLst>
              </p:cNvPr>
              <p:cNvSpPr/>
              <p:nvPr/>
            </p:nvSpPr>
            <p:spPr>
              <a:xfrm>
                <a:off x="2741984" y="178118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28" name="Freeform 49">
                <a:extLst>
                  <a:ext uri="{FF2B5EF4-FFF2-40B4-BE49-F238E27FC236}">
                    <a16:creationId xmlns:a16="http://schemas.microsoft.com/office/drawing/2014/main" id="{7F8C1A2D-2147-6E6B-BEBA-5B9A18D2A299}"/>
                  </a:ext>
                </a:extLst>
              </p:cNvPr>
              <p:cNvSpPr/>
              <p:nvPr/>
            </p:nvSpPr>
            <p:spPr>
              <a:xfrm>
                <a:off x="2741984" y="1051013"/>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grpSp>
        <p:sp>
          <p:nvSpPr>
            <p:cNvPr id="10" name="TextBox 9">
              <a:extLst>
                <a:ext uri="{FF2B5EF4-FFF2-40B4-BE49-F238E27FC236}">
                  <a16:creationId xmlns:a16="http://schemas.microsoft.com/office/drawing/2014/main" id="{0F075866-C120-95C1-93EE-7DA8E88BC517}"/>
                </a:ext>
              </a:extLst>
            </p:cNvPr>
            <p:cNvSpPr txBox="1"/>
            <p:nvPr/>
          </p:nvSpPr>
          <p:spPr>
            <a:xfrm>
              <a:off x="1754187"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0</a:t>
              </a:r>
            </a:p>
          </p:txBody>
        </p:sp>
        <p:sp>
          <p:nvSpPr>
            <p:cNvPr id="11" name="TextBox 10">
              <a:extLst>
                <a:ext uri="{FF2B5EF4-FFF2-40B4-BE49-F238E27FC236}">
                  <a16:creationId xmlns:a16="http://schemas.microsoft.com/office/drawing/2014/main" id="{51D4FE57-7DF5-5530-42F9-5B2124C5921A}"/>
                </a:ext>
              </a:extLst>
            </p:cNvPr>
            <p:cNvSpPr txBox="1"/>
            <p:nvPr/>
          </p:nvSpPr>
          <p:spPr>
            <a:xfrm>
              <a:off x="2088017"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12" name="TextBox 11">
              <a:extLst>
                <a:ext uri="{FF2B5EF4-FFF2-40B4-BE49-F238E27FC236}">
                  <a16:creationId xmlns:a16="http://schemas.microsoft.com/office/drawing/2014/main" id="{1C9CA9A2-26A8-8090-7C1D-69324107BEBF}"/>
                </a:ext>
              </a:extLst>
            </p:cNvPr>
            <p:cNvSpPr txBox="1"/>
            <p:nvPr/>
          </p:nvSpPr>
          <p:spPr>
            <a:xfrm>
              <a:off x="2421774"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a:t>
              </a:r>
            </a:p>
          </p:txBody>
        </p:sp>
        <p:sp>
          <p:nvSpPr>
            <p:cNvPr id="13" name="TextBox 12">
              <a:extLst>
                <a:ext uri="{FF2B5EF4-FFF2-40B4-BE49-F238E27FC236}">
                  <a16:creationId xmlns:a16="http://schemas.microsoft.com/office/drawing/2014/main" id="{7142E873-A45B-9ADE-AB9E-E3B7BE972200}"/>
                </a:ext>
              </a:extLst>
            </p:cNvPr>
            <p:cNvSpPr txBox="1"/>
            <p:nvPr/>
          </p:nvSpPr>
          <p:spPr>
            <a:xfrm>
              <a:off x="2755626"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a:t>
              </a:r>
            </a:p>
          </p:txBody>
        </p:sp>
        <p:sp>
          <p:nvSpPr>
            <p:cNvPr id="14" name="TextBox 13">
              <a:extLst>
                <a:ext uri="{FF2B5EF4-FFF2-40B4-BE49-F238E27FC236}">
                  <a16:creationId xmlns:a16="http://schemas.microsoft.com/office/drawing/2014/main" id="{B3B93A04-492E-5538-602A-DFFF2F8CB273}"/>
                </a:ext>
              </a:extLst>
            </p:cNvPr>
            <p:cNvSpPr txBox="1"/>
            <p:nvPr/>
          </p:nvSpPr>
          <p:spPr>
            <a:xfrm>
              <a:off x="3089495"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a:t>
              </a:r>
            </a:p>
          </p:txBody>
        </p:sp>
        <p:sp>
          <p:nvSpPr>
            <p:cNvPr id="15" name="TextBox 14">
              <a:extLst>
                <a:ext uri="{FF2B5EF4-FFF2-40B4-BE49-F238E27FC236}">
                  <a16:creationId xmlns:a16="http://schemas.microsoft.com/office/drawing/2014/main" id="{5CFE7425-CF7D-0F6C-A862-376F4230E587}"/>
                </a:ext>
              </a:extLst>
            </p:cNvPr>
            <p:cNvSpPr txBox="1"/>
            <p:nvPr/>
          </p:nvSpPr>
          <p:spPr>
            <a:xfrm>
              <a:off x="3423367"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5</a:t>
              </a:r>
            </a:p>
          </p:txBody>
        </p:sp>
        <p:sp>
          <p:nvSpPr>
            <p:cNvPr id="16" name="TextBox 15">
              <a:extLst>
                <a:ext uri="{FF2B5EF4-FFF2-40B4-BE49-F238E27FC236}">
                  <a16:creationId xmlns:a16="http://schemas.microsoft.com/office/drawing/2014/main" id="{79BF9EA0-A7B9-25D0-F7D2-6A2DEFFB9C5C}"/>
                </a:ext>
              </a:extLst>
            </p:cNvPr>
            <p:cNvSpPr txBox="1"/>
            <p:nvPr/>
          </p:nvSpPr>
          <p:spPr>
            <a:xfrm>
              <a:off x="3757194"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6</a:t>
              </a:r>
            </a:p>
          </p:txBody>
        </p:sp>
        <p:sp>
          <p:nvSpPr>
            <p:cNvPr id="17" name="TextBox 16">
              <a:extLst>
                <a:ext uri="{FF2B5EF4-FFF2-40B4-BE49-F238E27FC236}">
                  <a16:creationId xmlns:a16="http://schemas.microsoft.com/office/drawing/2014/main" id="{82942F24-DDBF-0B2F-3B8E-B419C60AF851}"/>
                </a:ext>
              </a:extLst>
            </p:cNvPr>
            <p:cNvSpPr txBox="1"/>
            <p:nvPr/>
          </p:nvSpPr>
          <p:spPr>
            <a:xfrm>
              <a:off x="4091086"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7</a:t>
              </a:r>
            </a:p>
          </p:txBody>
        </p:sp>
        <p:sp>
          <p:nvSpPr>
            <p:cNvPr id="18" name="TextBox 17">
              <a:extLst>
                <a:ext uri="{FF2B5EF4-FFF2-40B4-BE49-F238E27FC236}">
                  <a16:creationId xmlns:a16="http://schemas.microsoft.com/office/drawing/2014/main" id="{F331E90B-4E80-CB8F-E582-C47C53FF39B3}"/>
                </a:ext>
              </a:extLst>
            </p:cNvPr>
            <p:cNvSpPr txBox="1"/>
            <p:nvPr/>
          </p:nvSpPr>
          <p:spPr>
            <a:xfrm>
              <a:off x="4424743"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a:t>
              </a:r>
            </a:p>
          </p:txBody>
        </p:sp>
        <p:sp>
          <p:nvSpPr>
            <p:cNvPr id="19" name="TextBox 18">
              <a:extLst>
                <a:ext uri="{FF2B5EF4-FFF2-40B4-BE49-F238E27FC236}">
                  <a16:creationId xmlns:a16="http://schemas.microsoft.com/office/drawing/2014/main" id="{EA5EA64A-E912-14F0-CF9F-AD33EBEA4550}"/>
                </a:ext>
              </a:extLst>
            </p:cNvPr>
            <p:cNvSpPr txBox="1"/>
            <p:nvPr/>
          </p:nvSpPr>
          <p:spPr>
            <a:xfrm>
              <a:off x="4758593" y="9436548"/>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9</a:t>
              </a:r>
            </a:p>
          </p:txBody>
        </p:sp>
        <p:sp>
          <p:nvSpPr>
            <p:cNvPr id="20" name="TextBox 19">
              <a:extLst>
                <a:ext uri="{FF2B5EF4-FFF2-40B4-BE49-F238E27FC236}">
                  <a16:creationId xmlns:a16="http://schemas.microsoft.com/office/drawing/2014/main" id="{384DE60A-2F32-12AE-1A65-0F0F83377B6D}"/>
                </a:ext>
              </a:extLst>
            </p:cNvPr>
            <p:cNvSpPr txBox="1"/>
            <p:nvPr/>
          </p:nvSpPr>
          <p:spPr>
            <a:xfrm>
              <a:off x="5044730"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10</a:t>
              </a:r>
            </a:p>
          </p:txBody>
        </p:sp>
        <p:sp>
          <p:nvSpPr>
            <p:cNvPr id="21" name="TextBox 20">
              <a:extLst>
                <a:ext uri="{FF2B5EF4-FFF2-40B4-BE49-F238E27FC236}">
                  <a16:creationId xmlns:a16="http://schemas.microsoft.com/office/drawing/2014/main" id="{5C9D1D8F-89E3-0F5C-FA70-28C47A621CC0}"/>
                </a:ext>
              </a:extLst>
            </p:cNvPr>
            <p:cNvSpPr txBox="1"/>
            <p:nvPr/>
          </p:nvSpPr>
          <p:spPr>
            <a:xfrm>
              <a:off x="5378559"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11</a:t>
              </a:r>
            </a:p>
          </p:txBody>
        </p:sp>
        <p:sp>
          <p:nvSpPr>
            <p:cNvPr id="22" name="TextBox 21">
              <a:extLst>
                <a:ext uri="{FF2B5EF4-FFF2-40B4-BE49-F238E27FC236}">
                  <a16:creationId xmlns:a16="http://schemas.microsoft.com/office/drawing/2014/main" id="{DD7301B7-F63C-7157-BB53-9BA59B8D7797}"/>
                </a:ext>
              </a:extLst>
            </p:cNvPr>
            <p:cNvSpPr txBox="1"/>
            <p:nvPr/>
          </p:nvSpPr>
          <p:spPr>
            <a:xfrm>
              <a:off x="5712323"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12</a:t>
              </a:r>
            </a:p>
          </p:txBody>
        </p:sp>
        <p:sp>
          <p:nvSpPr>
            <p:cNvPr id="23" name="TextBox 22">
              <a:extLst>
                <a:ext uri="{FF2B5EF4-FFF2-40B4-BE49-F238E27FC236}">
                  <a16:creationId xmlns:a16="http://schemas.microsoft.com/office/drawing/2014/main" id="{4773082E-0950-C638-171A-D0BDEA0B5E2E}"/>
                </a:ext>
              </a:extLst>
            </p:cNvPr>
            <p:cNvSpPr txBox="1"/>
            <p:nvPr/>
          </p:nvSpPr>
          <p:spPr>
            <a:xfrm>
              <a:off x="6046172"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13</a:t>
              </a:r>
            </a:p>
          </p:txBody>
        </p:sp>
        <p:sp>
          <p:nvSpPr>
            <p:cNvPr id="24" name="TextBox 23">
              <a:extLst>
                <a:ext uri="{FF2B5EF4-FFF2-40B4-BE49-F238E27FC236}">
                  <a16:creationId xmlns:a16="http://schemas.microsoft.com/office/drawing/2014/main" id="{4A20F9F9-93F6-7C9C-0972-3BAA24B8F689}"/>
                </a:ext>
              </a:extLst>
            </p:cNvPr>
            <p:cNvSpPr txBox="1"/>
            <p:nvPr/>
          </p:nvSpPr>
          <p:spPr>
            <a:xfrm>
              <a:off x="6380042"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14</a:t>
              </a:r>
            </a:p>
          </p:txBody>
        </p:sp>
        <p:sp>
          <p:nvSpPr>
            <p:cNvPr id="25" name="TextBox 24">
              <a:extLst>
                <a:ext uri="{FF2B5EF4-FFF2-40B4-BE49-F238E27FC236}">
                  <a16:creationId xmlns:a16="http://schemas.microsoft.com/office/drawing/2014/main" id="{2299644C-2F76-23B0-4D7A-72F247A29364}"/>
                </a:ext>
              </a:extLst>
            </p:cNvPr>
            <p:cNvSpPr txBox="1"/>
            <p:nvPr/>
          </p:nvSpPr>
          <p:spPr>
            <a:xfrm>
              <a:off x="6713891"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15</a:t>
              </a:r>
            </a:p>
          </p:txBody>
        </p:sp>
        <p:sp>
          <p:nvSpPr>
            <p:cNvPr id="26" name="TextBox 25">
              <a:extLst>
                <a:ext uri="{FF2B5EF4-FFF2-40B4-BE49-F238E27FC236}">
                  <a16:creationId xmlns:a16="http://schemas.microsoft.com/office/drawing/2014/main" id="{9C353C23-3329-366E-E096-57D4C5AE72E4}"/>
                </a:ext>
              </a:extLst>
            </p:cNvPr>
            <p:cNvSpPr txBox="1"/>
            <p:nvPr/>
          </p:nvSpPr>
          <p:spPr>
            <a:xfrm>
              <a:off x="7047739"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16</a:t>
              </a:r>
            </a:p>
          </p:txBody>
        </p:sp>
        <p:sp>
          <p:nvSpPr>
            <p:cNvPr id="27" name="TextBox 26">
              <a:extLst>
                <a:ext uri="{FF2B5EF4-FFF2-40B4-BE49-F238E27FC236}">
                  <a16:creationId xmlns:a16="http://schemas.microsoft.com/office/drawing/2014/main" id="{365B7FF5-B748-B586-D85A-AD3C71B77678}"/>
                </a:ext>
              </a:extLst>
            </p:cNvPr>
            <p:cNvSpPr txBox="1"/>
            <p:nvPr/>
          </p:nvSpPr>
          <p:spPr>
            <a:xfrm>
              <a:off x="7381608"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17</a:t>
              </a:r>
            </a:p>
          </p:txBody>
        </p:sp>
        <p:sp>
          <p:nvSpPr>
            <p:cNvPr id="28" name="TextBox 27">
              <a:extLst>
                <a:ext uri="{FF2B5EF4-FFF2-40B4-BE49-F238E27FC236}">
                  <a16:creationId xmlns:a16="http://schemas.microsoft.com/office/drawing/2014/main" id="{1207436B-7CF5-D449-2FB0-A2FC1CDA9A36}"/>
                </a:ext>
              </a:extLst>
            </p:cNvPr>
            <p:cNvSpPr txBox="1"/>
            <p:nvPr/>
          </p:nvSpPr>
          <p:spPr>
            <a:xfrm>
              <a:off x="7715270"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18</a:t>
              </a:r>
            </a:p>
          </p:txBody>
        </p:sp>
        <p:sp>
          <p:nvSpPr>
            <p:cNvPr id="29" name="TextBox 28">
              <a:extLst>
                <a:ext uri="{FF2B5EF4-FFF2-40B4-BE49-F238E27FC236}">
                  <a16:creationId xmlns:a16="http://schemas.microsoft.com/office/drawing/2014/main" id="{4A8DD7AB-75D3-FBB2-D65E-61334C8C7866}"/>
                </a:ext>
              </a:extLst>
            </p:cNvPr>
            <p:cNvSpPr txBox="1"/>
            <p:nvPr/>
          </p:nvSpPr>
          <p:spPr>
            <a:xfrm>
              <a:off x="8049139"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19</a:t>
              </a:r>
            </a:p>
          </p:txBody>
        </p:sp>
        <p:sp>
          <p:nvSpPr>
            <p:cNvPr id="30" name="TextBox 29">
              <a:extLst>
                <a:ext uri="{FF2B5EF4-FFF2-40B4-BE49-F238E27FC236}">
                  <a16:creationId xmlns:a16="http://schemas.microsoft.com/office/drawing/2014/main" id="{D77575BE-2130-D45A-20A7-FFB0FD870439}"/>
                </a:ext>
              </a:extLst>
            </p:cNvPr>
            <p:cNvSpPr txBox="1"/>
            <p:nvPr/>
          </p:nvSpPr>
          <p:spPr>
            <a:xfrm>
              <a:off x="8380694"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20</a:t>
              </a:r>
            </a:p>
          </p:txBody>
        </p:sp>
        <p:sp>
          <p:nvSpPr>
            <p:cNvPr id="31" name="TextBox 30">
              <a:extLst>
                <a:ext uri="{FF2B5EF4-FFF2-40B4-BE49-F238E27FC236}">
                  <a16:creationId xmlns:a16="http://schemas.microsoft.com/office/drawing/2014/main" id="{60E7CFB1-E215-E126-E15C-2662684CD483}"/>
                </a:ext>
              </a:extLst>
            </p:cNvPr>
            <p:cNvSpPr txBox="1"/>
            <p:nvPr/>
          </p:nvSpPr>
          <p:spPr>
            <a:xfrm>
              <a:off x="8714542"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21</a:t>
              </a:r>
            </a:p>
          </p:txBody>
        </p:sp>
        <p:sp>
          <p:nvSpPr>
            <p:cNvPr id="32" name="TextBox 31">
              <a:extLst>
                <a:ext uri="{FF2B5EF4-FFF2-40B4-BE49-F238E27FC236}">
                  <a16:creationId xmlns:a16="http://schemas.microsoft.com/office/drawing/2014/main" id="{134B8AC1-8D84-7C3F-93C6-8FB21168AEDD}"/>
                </a:ext>
              </a:extLst>
            </p:cNvPr>
            <p:cNvSpPr txBox="1"/>
            <p:nvPr/>
          </p:nvSpPr>
          <p:spPr>
            <a:xfrm>
              <a:off x="9048287"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22</a:t>
              </a:r>
            </a:p>
          </p:txBody>
        </p:sp>
        <p:sp>
          <p:nvSpPr>
            <p:cNvPr id="33" name="TextBox 32">
              <a:extLst>
                <a:ext uri="{FF2B5EF4-FFF2-40B4-BE49-F238E27FC236}">
                  <a16:creationId xmlns:a16="http://schemas.microsoft.com/office/drawing/2014/main" id="{7D9EE347-058F-CB20-9E77-598353EEDF6E}"/>
                </a:ext>
              </a:extLst>
            </p:cNvPr>
            <p:cNvSpPr txBox="1"/>
            <p:nvPr/>
          </p:nvSpPr>
          <p:spPr>
            <a:xfrm>
              <a:off x="9382155"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23</a:t>
              </a:r>
            </a:p>
          </p:txBody>
        </p:sp>
        <p:sp>
          <p:nvSpPr>
            <p:cNvPr id="34" name="TextBox 33">
              <a:extLst>
                <a:ext uri="{FF2B5EF4-FFF2-40B4-BE49-F238E27FC236}">
                  <a16:creationId xmlns:a16="http://schemas.microsoft.com/office/drawing/2014/main" id="{B1D99501-6A5F-820D-B26E-34A87BB0099E}"/>
                </a:ext>
              </a:extLst>
            </p:cNvPr>
            <p:cNvSpPr txBox="1"/>
            <p:nvPr/>
          </p:nvSpPr>
          <p:spPr>
            <a:xfrm>
              <a:off x="9716004"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24</a:t>
              </a:r>
            </a:p>
          </p:txBody>
        </p:sp>
        <p:sp>
          <p:nvSpPr>
            <p:cNvPr id="35" name="TextBox 34">
              <a:extLst>
                <a:ext uri="{FF2B5EF4-FFF2-40B4-BE49-F238E27FC236}">
                  <a16:creationId xmlns:a16="http://schemas.microsoft.com/office/drawing/2014/main" id="{73A321F0-6E41-E2E2-A7D4-7CF9CCF079EA}"/>
                </a:ext>
              </a:extLst>
            </p:cNvPr>
            <p:cNvSpPr txBox="1"/>
            <p:nvPr/>
          </p:nvSpPr>
          <p:spPr>
            <a:xfrm>
              <a:off x="10049874"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25</a:t>
              </a:r>
            </a:p>
          </p:txBody>
        </p:sp>
        <p:sp>
          <p:nvSpPr>
            <p:cNvPr id="36" name="TextBox 35">
              <a:extLst>
                <a:ext uri="{FF2B5EF4-FFF2-40B4-BE49-F238E27FC236}">
                  <a16:creationId xmlns:a16="http://schemas.microsoft.com/office/drawing/2014/main" id="{5D488DDF-93CB-BC44-26C1-B5EB8E8561F5}"/>
                </a:ext>
              </a:extLst>
            </p:cNvPr>
            <p:cNvSpPr txBox="1"/>
            <p:nvPr/>
          </p:nvSpPr>
          <p:spPr>
            <a:xfrm>
              <a:off x="10383723"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26</a:t>
              </a:r>
            </a:p>
          </p:txBody>
        </p:sp>
        <p:sp>
          <p:nvSpPr>
            <p:cNvPr id="37" name="TextBox 36">
              <a:extLst>
                <a:ext uri="{FF2B5EF4-FFF2-40B4-BE49-F238E27FC236}">
                  <a16:creationId xmlns:a16="http://schemas.microsoft.com/office/drawing/2014/main" id="{69BCF702-6EC5-9355-21F6-1279917EFE0C}"/>
                </a:ext>
              </a:extLst>
            </p:cNvPr>
            <p:cNvSpPr txBox="1"/>
            <p:nvPr/>
          </p:nvSpPr>
          <p:spPr>
            <a:xfrm>
              <a:off x="10717595"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27</a:t>
              </a:r>
            </a:p>
          </p:txBody>
        </p:sp>
        <p:sp>
          <p:nvSpPr>
            <p:cNvPr id="38" name="TextBox 37">
              <a:extLst>
                <a:ext uri="{FF2B5EF4-FFF2-40B4-BE49-F238E27FC236}">
                  <a16:creationId xmlns:a16="http://schemas.microsoft.com/office/drawing/2014/main" id="{B5AC6C86-4F1B-63A7-2BAB-8848A74ACCD9}"/>
                </a:ext>
              </a:extLst>
            </p:cNvPr>
            <p:cNvSpPr txBox="1"/>
            <p:nvPr/>
          </p:nvSpPr>
          <p:spPr>
            <a:xfrm>
              <a:off x="11051252"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28</a:t>
              </a:r>
            </a:p>
          </p:txBody>
        </p:sp>
        <p:sp>
          <p:nvSpPr>
            <p:cNvPr id="39" name="TextBox 38">
              <a:extLst>
                <a:ext uri="{FF2B5EF4-FFF2-40B4-BE49-F238E27FC236}">
                  <a16:creationId xmlns:a16="http://schemas.microsoft.com/office/drawing/2014/main" id="{398C0260-BF28-2C16-0850-959041FC6267}"/>
                </a:ext>
              </a:extLst>
            </p:cNvPr>
            <p:cNvSpPr txBox="1"/>
            <p:nvPr/>
          </p:nvSpPr>
          <p:spPr>
            <a:xfrm>
              <a:off x="11385102" y="9436548"/>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29</a:t>
              </a:r>
            </a:p>
          </p:txBody>
        </p:sp>
        <p:sp>
          <p:nvSpPr>
            <p:cNvPr id="40" name="TextBox 39">
              <a:extLst>
                <a:ext uri="{FF2B5EF4-FFF2-40B4-BE49-F238E27FC236}">
                  <a16:creationId xmlns:a16="http://schemas.microsoft.com/office/drawing/2014/main" id="{A5692EC5-EC8C-A6B5-1B10-EE2B60476546}"/>
                </a:ext>
              </a:extLst>
            </p:cNvPr>
            <p:cNvSpPr txBox="1"/>
            <p:nvPr/>
          </p:nvSpPr>
          <p:spPr>
            <a:xfrm>
              <a:off x="1251558" y="9013377"/>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0</a:t>
              </a:r>
            </a:p>
          </p:txBody>
        </p:sp>
        <p:sp>
          <p:nvSpPr>
            <p:cNvPr id="41" name="TextBox 40">
              <a:extLst>
                <a:ext uri="{FF2B5EF4-FFF2-40B4-BE49-F238E27FC236}">
                  <a16:creationId xmlns:a16="http://schemas.microsoft.com/office/drawing/2014/main" id="{6E67583F-70B5-DB88-2B8D-A104FCB66287}"/>
                </a:ext>
              </a:extLst>
            </p:cNvPr>
            <p:cNvSpPr txBox="1"/>
            <p:nvPr/>
          </p:nvSpPr>
          <p:spPr>
            <a:xfrm>
              <a:off x="1157962" y="7851496"/>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20</a:t>
              </a:r>
            </a:p>
          </p:txBody>
        </p:sp>
        <p:sp>
          <p:nvSpPr>
            <p:cNvPr id="42" name="TextBox 41">
              <a:extLst>
                <a:ext uri="{FF2B5EF4-FFF2-40B4-BE49-F238E27FC236}">
                  <a16:creationId xmlns:a16="http://schemas.microsoft.com/office/drawing/2014/main" id="{B8407652-6BD4-20CF-F6FC-AE5FACCA04F1}"/>
                </a:ext>
              </a:extLst>
            </p:cNvPr>
            <p:cNvSpPr txBox="1"/>
            <p:nvPr/>
          </p:nvSpPr>
          <p:spPr>
            <a:xfrm>
              <a:off x="1157962" y="6689422"/>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40</a:t>
              </a:r>
            </a:p>
          </p:txBody>
        </p:sp>
        <p:sp>
          <p:nvSpPr>
            <p:cNvPr id="43" name="TextBox 42">
              <a:extLst>
                <a:ext uri="{FF2B5EF4-FFF2-40B4-BE49-F238E27FC236}">
                  <a16:creationId xmlns:a16="http://schemas.microsoft.com/office/drawing/2014/main" id="{3E1CE5D4-C6E7-7756-8DD6-CFA72021C299}"/>
                </a:ext>
              </a:extLst>
            </p:cNvPr>
            <p:cNvSpPr txBox="1"/>
            <p:nvPr/>
          </p:nvSpPr>
          <p:spPr>
            <a:xfrm>
              <a:off x="1157962" y="5527541"/>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60</a:t>
              </a:r>
            </a:p>
          </p:txBody>
        </p:sp>
        <p:sp>
          <p:nvSpPr>
            <p:cNvPr id="44" name="TextBox 43">
              <a:extLst>
                <a:ext uri="{FF2B5EF4-FFF2-40B4-BE49-F238E27FC236}">
                  <a16:creationId xmlns:a16="http://schemas.microsoft.com/office/drawing/2014/main" id="{39322C93-0841-618F-28A3-F20BED3A1E6A}"/>
                </a:ext>
              </a:extLst>
            </p:cNvPr>
            <p:cNvSpPr txBox="1"/>
            <p:nvPr/>
          </p:nvSpPr>
          <p:spPr>
            <a:xfrm>
              <a:off x="1157962" y="436544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80</a:t>
              </a:r>
            </a:p>
          </p:txBody>
        </p:sp>
        <p:sp>
          <p:nvSpPr>
            <p:cNvPr id="45" name="TextBox 44">
              <a:extLst>
                <a:ext uri="{FF2B5EF4-FFF2-40B4-BE49-F238E27FC236}">
                  <a16:creationId xmlns:a16="http://schemas.microsoft.com/office/drawing/2014/main" id="{93468B95-6F87-6A48-9AC7-0FC0A8B7D15B}"/>
                </a:ext>
              </a:extLst>
            </p:cNvPr>
            <p:cNvSpPr txBox="1"/>
            <p:nvPr/>
          </p:nvSpPr>
          <p:spPr>
            <a:xfrm>
              <a:off x="1064368" y="3203544"/>
              <a:ext cx="667579"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100</a:t>
              </a:r>
            </a:p>
          </p:txBody>
        </p:sp>
        <p:sp>
          <p:nvSpPr>
            <p:cNvPr id="46" name="TextBox 45">
              <a:extLst>
                <a:ext uri="{FF2B5EF4-FFF2-40B4-BE49-F238E27FC236}">
                  <a16:creationId xmlns:a16="http://schemas.microsoft.com/office/drawing/2014/main" id="{3E95C03D-BC95-C1B0-DB30-6FBAB2D6262F}"/>
                </a:ext>
              </a:extLst>
            </p:cNvPr>
            <p:cNvSpPr txBox="1"/>
            <p:nvPr/>
          </p:nvSpPr>
          <p:spPr>
            <a:xfrm rot="16200000">
              <a:off x="-473446" y="6037079"/>
              <a:ext cx="2498446" cy="46172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000000"/>
                  </a:solidFill>
                  <a:effectLst/>
                  <a:uLnTx/>
                  <a:uFillTx/>
                  <a:latin typeface="Helvetica-Bold"/>
                  <a:ea typeface="+mn-ea"/>
                  <a:cs typeface="+mn-cs"/>
                  <a:sym typeface="Helvetica-Bold"/>
                  <a:rtl val="0"/>
                </a:rPr>
                <a:t>PFS Probability (%)</a:t>
              </a:r>
            </a:p>
          </p:txBody>
        </p:sp>
        <p:sp>
          <p:nvSpPr>
            <p:cNvPr id="47" name="TextBox 46">
              <a:extLst>
                <a:ext uri="{FF2B5EF4-FFF2-40B4-BE49-F238E27FC236}">
                  <a16:creationId xmlns:a16="http://schemas.microsoft.com/office/drawing/2014/main" id="{6D419591-6E78-A311-6CBD-BA515F3155FA}"/>
                </a:ext>
              </a:extLst>
            </p:cNvPr>
            <p:cNvSpPr txBox="1"/>
            <p:nvPr/>
          </p:nvSpPr>
          <p:spPr>
            <a:xfrm>
              <a:off x="5737104" y="9749417"/>
              <a:ext cx="1190225" cy="46172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000000"/>
                  </a:solidFill>
                  <a:effectLst/>
                  <a:uLnTx/>
                  <a:uFillTx/>
                  <a:latin typeface="Helvetica-Bold"/>
                  <a:ea typeface="+mn-ea"/>
                  <a:cs typeface="+mn-cs"/>
                  <a:sym typeface="Helvetica-Bold"/>
                  <a:rtl val="0"/>
                </a:rPr>
                <a:t>Months</a:t>
              </a:r>
            </a:p>
          </p:txBody>
        </p:sp>
      </p:grpSp>
      <p:grpSp>
        <p:nvGrpSpPr>
          <p:cNvPr id="2471" name="Group 2470">
            <a:extLst>
              <a:ext uri="{FF2B5EF4-FFF2-40B4-BE49-F238E27FC236}">
                <a16:creationId xmlns:a16="http://schemas.microsoft.com/office/drawing/2014/main" id="{235EEB61-8576-5AFA-0E80-3533CD6E1464}"/>
              </a:ext>
            </a:extLst>
          </p:cNvPr>
          <p:cNvGrpSpPr/>
          <p:nvPr/>
        </p:nvGrpSpPr>
        <p:grpSpPr>
          <a:xfrm>
            <a:off x="6050003" y="5295053"/>
            <a:ext cx="5995223" cy="514038"/>
            <a:chOff x="1152883" y="9650833"/>
            <a:chExt cx="10805553" cy="952981"/>
          </a:xfrm>
        </p:grpSpPr>
        <p:sp>
          <p:nvSpPr>
            <p:cNvPr id="2472" name="TextBox 2471">
              <a:extLst>
                <a:ext uri="{FF2B5EF4-FFF2-40B4-BE49-F238E27FC236}">
                  <a16:creationId xmlns:a16="http://schemas.microsoft.com/office/drawing/2014/main" id="{46E6D3B8-B712-792E-B7C4-75A6F986DBE2}"/>
                </a:ext>
              </a:extLst>
            </p:cNvPr>
            <p:cNvSpPr txBox="1"/>
            <p:nvPr/>
          </p:nvSpPr>
          <p:spPr>
            <a:xfrm>
              <a:off x="1640793" y="9650833"/>
              <a:ext cx="1292046" cy="39941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solidFill>
                    <a:srgbClr val="000000"/>
                  </a:solidFill>
                  <a:effectLst/>
                  <a:uLnTx/>
                  <a:uFillTx/>
                  <a:latin typeface="Helvetica-Bold"/>
                  <a:ea typeface="+mn-ea"/>
                  <a:cs typeface="+mn-cs"/>
                  <a:sym typeface="Helvetica-Bold"/>
                  <a:rtl val="0"/>
                </a:rPr>
                <a:t>No. at Risk</a:t>
              </a:r>
            </a:p>
          </p:txBody>
        </p:sp>
        <p:sp>
          <p:nvSpPr>
            <p:cNvPr id="2473" name="TextBox 2472">
              <a:extLst>
                <a:ext uri="{FF2B5EF4-FFF2-40B4-BE49-F238E27FC236}">
                  <a16:creationId xmlns:a16="http://schemas.microsoft.com/office/drawing/2014/main" id="{E9DA0F95-EA63-6240-F272-1E8F1E412CB3}"/>
                </a:ext>
              </a:extLst>
            </p:cNvPr>
            <p:cNvSpPr txBox="1"/>
            <p:nvPr/>
          </p:nvSpPr>
          <p:spPr>
            <a:xfrm>
              <a:off x="2661571"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373</a:t>
              </a:r>
            </a:p>
          </p:txBody>
        </p:sp>
        <p:sp>
          <p:nvSpPr>
            <p:cNvPr id="2474" name="TextBox 2473">
              <a:extLst>
                <a:ext uri="{FF2B5EF4-FFF2-40B4-BE49-F238E27FC236}">
                  <a16:creationId xmlns:a16="http://schemas.microsoft.com/office/drawing/2014/main" id="{EFF66B90-8DF3-7F7D-8725-94DD35A6D754}"/>
                </a:ext>
              </a:extLst>
            </p:cNvPr>
            <p:cNvSpPr txBox="1"/>
            <p:nvPr/>
          </p:nvSpPr>
          <p:spPr>
            <a:xfrm>
              <a:off x="2964944"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365</a:t>
              </a:r>
            </a:p>
          </p:txBody>
        </p:sp>
        <p:sp>
          <p:nvSpPr>
            <p:cNvPr id="2475" name="TextBox 2474">
              <a:extLst>
                <a:ext uri="{FF2B5EF4-FFF2-40B4-BE49-F238E27FC236}">
                  <a16:creationId xmlns:a16="http://schemas.microsoft.com/office/drawing/2014/main" id="{B80445E4-AE39-BCF9-E38E-C978411A5481}"/>
                </a:ext>
              </a:extLst>
            </p:cNvPr>
            <p:cNvSpPr txBox="1"/>
            <p:nvPr/>
          </p:nvSpPr>
          <p:spPr>
            <a:xfrm>
              <a:off x="3268252"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325</a:t>
              </a:r>
            </a:p>
          </p:txBody>
        </p:sp>
        <p:sp>
          <p:nvSpPr>
            <p:cNvPr id="2476" name="TextBox 2475">
              <a:extLst>
                <a:ext uri="{FF2B5EF4-FFF2-40B4-BE49-F238E27FC236}">
                  <a16:creationId xmlns:a16="http://schemas.microsoft.com/office/drawing/2014/main" id="{EFC46077-22E4-4A0B-C9C0-9E9468D09597}"/>
                </a:ext>
              </a:extLst>
            </p:cNvPr>
            <p:cNvSpPr txBox="1"/>
            <p:nvPr/>
          </p:nvSpPr>
          <p:spPr>
            <a:xfrm>
              <a:off x="3571651"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295</a:t>
              </a:r>
            </a:p>
          </p:txBody>
        </p:sp>
        <p:sp>
          <p:nvSpPr>
            <p:cNvPr id="2477" name="TextBox 2476">
              <a:extLst>
                <a:ext uri="{FF2B5EF4-FFF2-40B4-BE49-F238E27FC236}">
                  <a16:creationId xmlns:a16="http://schemas.microsoft.com/office/drawing/2014/main" id="{620BD5D4-C9AE-6633-379D-4EFC189F29D2}"/>
                </a:ext>
              </a:extLst>
            </p:cNvPr>
            <p:cNvSpPr txBox="1"/>
            <p:nvPr/>
          </p:nvSpPr>
          <p:spPr>
            <a:xfrm>
              <a:off x="3875058"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290</a:t>
              </a:r>
            </a:p>
          </p:txBody>
        </p:sp>
        <p:sp>
          <p:nvSpPr>
            <p:cNvPr id="2478" name="TextBox 2477">
              <a:extLst>
                <a:ext uri="{FF2B5EF4-FFF2-40B4-BE49-F238E27FC236}">
                  <a16:creationId xmlns:a16="http://schemas.microsoft.com/office/drawing/2014/main" id="{5772B5AB-75F6-40F6-72D8-B8288A8B02F2}"/>
                </a:ext>
              </a:extLst>
            </p:cNvPr>
            <p:cNvSpPr txBox="1"/>
            <p:nvPr/>
          </p:nvSpPr>
          <p:spPr>
            <a:xfrm>
              <a:off x="4178450"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272</a:t>
              </a:r>
            </a:p>
          </p:txBody>
        </p:sp>
        <p:sp>
          <p:nvSpPr>
            <p:cNvPr id="2479" name="TextBox 2478">
              <a:extLst>
                <a:ext uri="{FF2B5EF4-FFF2-40B4-BE49-F238E27FC236}">
                  <a16:creationId xmlns:a16="http://schemas.microsoft.com/office/drawing/2014/main" id="{E5DFB767-33C9-BE47-00F8-E69C36BD017A}"/>
                </a:ext>
              </a:extLst>
            </p:cNvPr>
            <p:cNvSpPr txBox="1"/>
            <p:nvPr/>
          </p:nvSpPr>
          <p:spPr>
            <a:xfrm>
              <a:off x="4481839"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238</a:t>
              </a:r>
            </a:p>
          </p:txBody>
        </p:sp>
        <p:sp>
          <p:nvSpPr>
            <p:cNvPr id="2480" name="TextBox 2479">
              <a:extLst>
                <a:ext uri="{FF2B5EF4-FFF2-40B4-BE49-F238E27FC236}">
                  <a16:creationId xmlns:a16="http://schemas.microsoft.com/office/drawing/2014/main" id="{53C2931C-3138-3303-F28E-4E6961282888}"/>
                </a:ext>
              </a:extLst>
            </p:cNvPr>
            <p:cNvSpPr txBox="1"/>
            <p:nvPr/>
          </p:nvSpPr>
          <p:spPr>
            <a:xfrm>
              <a:off x="4785247"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217</a:t>
              </a:r>
            </a:p>
          </p:txBody>
        </p:sp>
        <p:sp>
          <p:nvSpPr>
            <p:cNvPr id="2481" name="TextBox 2480">
              <a:extLst>
                <a:ext uri="{FF2B5EF4-FFF2-40B4-BE49-F238E27FC236}">
                  <a16:creationId xmlns:a16="http://schemas.microsoft.com/office/drawing/2014/main" id="{7AF03F31-54DE-853E-2477-DA62739A6174}"/>
                </a:ext>
              </a:extLst>
            </p:cNvPr>
            <p:cNvSpPr txBox="1"/>
            <p:nvPr/>
          </p:nvSpPr>
          <p:spPr>
            <a:xfrm>
              <a:off x="5088464"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201</a:t>
              </a:r>
            </a:p>
          </p:txBody>
        </p:sp>
        <p:sp>
          <p:nvSpPr>
            <p:cNvPr id="2482" name="TextBox 2481">
              <a:extLst>
                <a:ext uri="{FF2B5EF4-FFF2-40B4-BE49-F238E27FC236}">
                  <a16:creationId xmlns:a16="http://schemas.microsoft.com/office/drawing/2014/main" id="{E8D7F98E-5811-4E2E-25E8-59651E11D7AC}"/>
                </a:ext>
              </a:extLst>
            </p:cNvPr>
            <p:cNvSpPr txBox="1"/>
            <p:nvPr/>
          </p:nvSpPr>
          <p:spPr>
            <a:xfrm>
              <a:off x="5391855"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183</a:t>
              </a:r>
            </a:p>
          </p:txBody>
        </p:sp>
        <p:sp>
          <p:nvSpPr>
            <p:cNvPr id="2483" name="TextBox 2482">
              <a:extLst>
                <a:ext uri="{FF2B5EF4-FFF2-40B4-BE49-F238E27FC236}">
                  <a16:creationId xmlns:a16="http://schemas.microsoft.com/office/drawing/2014/main" id="{A63F2298-3723-3DB1-6F46-1C11757F1B04}"/>
                </a:ext>
              </a:extLst>
            </p:cNvPr>
            <p:cNvSpPr txBox="1"/>
            <p:nvPr/>
          </p:nvSpPr>
          <p:spPr>
            <a:xfrm>
              <a:off x="5694421"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156</a:t>
              </a:r>
            </a:p>
          </p:txBody>
        </p:sp>
        <p:sp>
          <p:nvSpPr>
            <p:cNvPr id="2484" name="TextBox 2483">
              <a:extLst>
                <a:ext uri="{FF2B5EF4-FFF2-40B4-BE49-F238E27FC236}">
                  <a16:creationId xmlns:a16="http://schemas.microsoft.com/office/drawing/2014/main" id="{3C587C31-4C3C-CF7D-5ADF-C9DC2508D3D0}"/>
                </a:ext>
              </a:extLst>
            </p:cNvPr>
            <p:cNvSpPr txBox="1"/>
            <p:nvPr/>
          </p:nvSpPr>
          <p:spPr>
            <a:xfrm>
              <a:off x="5997792"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142</a:t>
              </a:r>
            </a:p>
          </p:txBody>
        </p:sp>
        <p:sp>
          <p:nvSpPr>
            <p:cNvPr id="2485" name="TextBox 2484">
              <a:extLst>
                <a:ext uri="{FF2B5EF4-FFF2-40B4-BE49-F238E27FC236}">
                  <a16:creationId xmlns:a16="http://schemas.microsoft.com/office/drawing/2014/main" id="{C519A1E9-0992-394E-17E9-C53F67634331}"/>
                </a:ext>
              </a:extLst>
            </p:cNvPr>
            <p:cNvSpPr txBox="1"/>
            <p:nvPr/>
          </p:nvSpPr>
          <p:spPr>
            <a:xfrm>
              <a:off x="6301104"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118</a:t>
              </a:r>
            </a:p>
          </p:txBody>
        </p:sp>
        <p:sp>
          <p:nvSpPr>
            <p:cNvPr id="2486" name="TextBox 2485">
              <a:extLst>
                <a:ext uri="{FF2B5EF4-FFF2-40B4-BE49-F238E27FC236}">
                  <a16:creationId xmlns:a16="http://schemas.microsoft.com/office/drawing/2014/main" id="{3C31DA7F-5A65-649B-3D7A-1F116F5BE199}"/>
                </a:ext>
              </a:extLst>
            </p:cNvPr>
            <p:cNvSpPr txBox="1"/>
            <p:nvPr/>
          </p:nvSpPr>
          <p:spPr>
            <a:xfrm>
              <a:off x="6604496" y="9992794"/>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100</a:t>
              </a:r>
            </a:p>
          </p:txBody>
        </p:sp>
        <p:sp>
          <p:nvSpPr>
            <p:cNvPr id="2487" name="TextBox 2486">
              <a:extLst>
                <a:ext uri="{FF2B5EF4-FFF2-40B4-BE49-F238E27FC236}">
                  <a16:creationId xmlns:a16="http://schemas.microsoft.com/office/drawing/2014/main" id="{461968A8-FF94-AC75-8EB2-7B59DD64207B}"/>
                </a:ext>
              </a:extLst>
            </p:cNvPr>
            <p:cNvSpPr txBox="1"/>
            <p:nvPr/>
          </p:nvSpPr>
          <p:spPr>
            <a:xfrm>
              <a:off x="6947762"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88</a:t>
              </a:r>
            </a:p>
          </p:txBody>
        </p:sp>
        <p:sp>
          <p:nvSpPr>
            <p:cNvPr id="2488" name="TextBox 2487">
              <a:extLst>
                <a:ext uri="{FF2B5EF4-FFF2-40B4-BE49-F238E27FC236}">
                  <a16:creationId xmlns:a16="http://schemas.microsoft.com/office/drawing/2014/main" id="{CE5CAFE7-8667-5029-3A18-B6167A1ACF33}"/>
                </a:ext>
              </a:extLst>
            </p:cNvPr>
            <p:cNvSpPr txBox="1"/>
            <p:nvPr/>
          </p:nvSpPr>
          <p:spPr>
            <a:xfrm>
              <a:off x="7251172"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81</a:t>
              </a:r>
            </a:p>
          </p:txBody>
        </p:sp>
        <p:sp>
          <p:nvSpPr>
            <p:cNvPr id="2489" name="TextBox 2488">
              <a:extLst>
                <a:ext uri="{FF2B5EF4-FFF2-40B4-BE49-F238E27FC236}">
                  <a16:creationId xmlns:a16="http://schemas.microsoft.com/office/drawing/2014/main" id="{EF82D677-1C55-12C3-7C43-BDE7CE93B827}"/>
                </a:ext>
              </a:extLst>
            </p:cNvPr>
            <p:cNvSpPr txBox="1"/>
            <p:nvPr/>
          </p:nvSpPr>
          <p:spPr>
            <a:xfrm>
              <a:off x="7554540"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71</a:t>
              </a:r>
            </a:p>
          </p:txBody>
        </p:sp>
        <p:sp>
          <p:nvSpPr>
            <p:cNvPr id="2490" name="TextBox 2489">
              <a:extLst>
                <a:ext uri="{FF2B5EF4-FFF2-40B4-BE49-F238E27FC236}">
                  <a16:creationId xmlns:a16="http://schemas.microsoft.com/office/drawing/2014/main" id="{56153732-9B87-A890-713C-7D9823B1FF79}"/>
                </a:ext>
              </a:extLst>
            </p:cNvPr>
            <p:cNvSpPr txBox="1"/>
            <p:nvPr/>
          </p:nvSpPr>
          <p:spPr>
            <a:xfrm>
              <a:off x="7857949"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53</a:t>
              </a:r>
            </a:p>
          </p:txBody>
        </p:sp>
        <p:sp>
          <p:nvSpPr>
            <p:cNvPr id="2491" name="TextBox 2490">
              <a:extLst>
                <a:ext uri="{FF2B5EF4-FFF2-40B4-BE49-F238E27FC236}">
                  <a16:creationId xmlns:a16="http://schemas.microsoft.com/office/drawing/2014/main" id="{365EBDAE-7BB5-9B36-715B-4BFD9196691E}"/>
                </a:ext>
              </a:extLst>
            </p:cNvPr>
            <p:cNvSpPr txBox="1"/>
            <p:nvPr/>
          </p:nvSpPr>
          <p:spPr>
            <a:xfrm>
              <a:off x="8161186"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42</a:t>
              </a:r>
            </a:p>
          </p:txBody>
        </p:sp>
        <p:sp>
          <p:nvSpPr>
            <p:cNvPr id="2492" name="TextBox 2491">
              <a:extLst>
                <a:ext uri="{FF2B5EF4-FFF2-40B4-BE49-F238E27FC236}">
                  <a16:creationId xmlns:a16="http://schemas.microsoft.com/office/drawing/2014/main" id="{688BCFDC-CB67-5850-CFB8-20163D7E4593}"/>
                </a:ext>
              </a:extLst>
            </p:cNvPr>
            <p:cNvSpPr txBox="1"/>
            <p:nvPr/>
          </p:nvSpPr>
          <p:spPr>
            <a:xfrm>
              <a:off x="8464577"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35</a:t>
              </a:r>
            </a:p>
          </p:txBody>
        </p:sp>
        <p:sp>
          <p:nvSpPr>
            <p:cNvPr id="2493" name="TextBox 2492">
              <a:extLst>
                <a:ext uri="{FF2B5EF4-FFF2-40B4-BE49-F238E27FC236}">
                  <a16:creationId xmlns:a16="http://schemas.microsoft.com/office/drawing/2014/main" id="{A4FA9C76-2853-C6D4-076C-3F8A3A0F07CA}"/>
                </a:ext>
              </a:extLst>
            </p:cNvPr>
            <p:cNvSpPr txBox="1"/>
            <p:nvPr/>
          </p:nvSpPr>
          <p:spPr>
            <a:xfrm>
              <a:off x="8765883"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32</a:t>
              </a:r>
            </a:p>
          </p:txBody>
        </p:sp>
        <p:sp>
          <p:nvSpPr>
            <p:cNvPr id="2494" name="TextBox 2493">
              <a:extLst>
                <a:ext uri="{FF2B5EF4-FFF2-40B4-BE49-F238E27FC236}">
                  <a16:creationId xmlns:a16="http://schemas.microsoft.com/office/drawing/2014/main" id="{6720AB37-1659-66BF-B7F3-58102C6CFE64}"/>
                </a:ext>
              </a:extLst>
            </p:cNvPr>
            <p:cNvSpPr txBox="1"/>
            <p:nvPr/>
          </p:nvSpPr>
          <p:spPr>
            <a:xfrm>
              <a:off x="9069271"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21</a:t>
              </a:r>
            </a:p>
          </p:txBody>
        </p:sp>
        <p:sp>
          <p:nvSpPr>
            <p:cNvPr id="2495" name="TextBox 2494">
              <a:extLst>
                <a:ext uri="{FF2B5EF4-FFF2-40B4-BE49-F238E27FC236}">
                  <a16:creationId xmlns:a16="http://schemas.microsoft.com/office/drawing/2014/main" id="{D9AB7D0F-57B0-9973-2868-A7F944838E81}"/>
                </a:ext>
              </a:extLst>
            </p:cNvPr>
            <p:cNvSpPr txBox="1"/>
            <p:nvPr/>
          </p:nvSpPr>
          <p:spPr>
            <a:xfrm>
              <a:off x="9372565"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18</a:t>
              </a:r>
            </a:p>
          </p:txBody>
        </p:sp>
        <p:sp>
          <p:nvSpPr>
            <p:cNvPr id="2496" name="TextBox 2495">
              <a:extLst>
                <a:ext uri="{FF2B5EF4-FFF2-40B4-BE49-F238E27FC236}">
                  <a16:creationId xmlns:a16="http://schemas.microsoft.com/office/drawing/2014/main" id="{ADAF074D-8C54-5C09-82D3-14F43A745224}"/>
                </a:ext>
              </a:extLst>
            </p:cNvPr>
            <p:cNvSpPr txBox="1"/>
            <p:nvPr/>
          </p:nvSpPr>
          <p:spPr>
            <a:xfrm>
              <a:off x="9675974" y="9992794"/>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15</a:t>
              </a:r>
            </a:p>
          </p:txBody>
        </p:sp>
        <p:sp>
          <p:nvSpPr>
            <p:cNvPr id="2497" name="TextBox 2496">
              <a:extLst>
                <a:ext uri="{FF2B5EF4-FFF2-40B4-BE49-F238E27FC236}">
                  <a16:creationId xmlns:a16="http://schemas.microsoft.com/office/drawing/2014/main" id="{972CAFDF-5602-D5C3-B60A-080F40B83CFA}"/>
                </a:ext>
              </a:extLst>
            </p:cNvPr>
            <p:cNvSpPr txBox="1"/>
            <p:nvPr/>
          </p:nvSpPr>
          <p:spPr>
            <a:xfrm>
              <a:off x="10019223" y="9992794"/>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a:t>
              </a:r>
            </a:p>
          </p:txBody>
        </p:sp>
        <p:sp>
          <p:nvSpPr>
            <p:cNvPr id="2498" name="TextBox 2497">
              <a:extLst>
                <a:ext uri="{FF2B5EF4-FFF2-40B4-BE49-F238E27FC236}">
                  <a16:creationId xmlns:a16="http://schemas.microsoft.com/office/drawing/2014/main" id="{666BCD88-DC76-E6DA-713D-0B4E1050E0C1}"/>
                </a:ext>
              </a:extLst>
            </p:cNvPr>
            <p:cNvSpPr txBox="1"/>
            <p:nvPr/>
          </p:nvSpPr>
          <p:spPr>
            <a:xfrm>
              <a:off x="10322630" y="9992794"/>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a:t>
              </a:r>
            </a:p>
          </p:txBody>
        </p:sp>
        <p:sp>
          <p:nvSpPr>
            <p:cNvPr id="2499" name="TextBox 2498">
              <a:extLst>
                <a:ext uri="{FF2B5EF4-FFF2-40B4-BE49-F238E27FC236}">
                  <a16:creationId xmlns:a16="http://schemas.microsoft.com/office/drawing/2014/main" id="{C002B475-39B1-F9E6-8197-DD2B6E0D9E9D}"/>
                </a:ext>
              </a:extLst>
            </p:cNvPr>
            <p:cNvSpPr txBox="1"/>
            <p:nvPr/>
          </p:nvSpPr>
          <p:spPr>
            <a:xfrm>
              <a:off x="10626000" y="9992794"/>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a:t>
              </a:r>
            </a:p>
          </p:txBody>
        </p:sp>
        <p:sp>
          <p:nvSpPr>
            <p:cNvPr id="2500" name="TextBox 2499">
              <a:extLst>
                <a:ext uri="{FF2B5EF4-FFF2-40B4-BE49-F238E27FC236}">
                  <a16:creationId xmlns:a16="http://schemas.microsoft.com/office/drawing/2014/main" id="{1A1D2F68-56BD-1E6B-9BBF-CF4B720E8EA2}"/>
                </a:ext>
              </a:extLst>
            </p:cNvPr>
            <p:cNvSpPr txBox="1"/>
            <p:nvPr/>
          </p:nvSpPr>
          <p:spPr>
            <a:xfrm>
              <a:off x="10929410" y="9992794"/>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01" name="TextBox 2500">
              <a:extLst>
                <a:ext uri="{FF2B5EF4-FFF2-40B4-BE49-F238E27FC236}">
                  <a16:creationId xmlns:a16="http://schemas.microsoft.com/office/drawing/2014/main" id="{D2E4E600-BFDA-93C7-E67E-818CCA7B3412}"/>
                </a:ext>
              </a:extLst>
            </p:cNvPr>
            <p:cNvSpPr txBox="1"/>
            <p:nvPr/>
          </p:nvSpPr>
          <p:spPr>
            <a:xfrm>
              <a:off x="11232646" y="9992794"/>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02" name="TextBox 2501">
              <a:extLst>
                <a:ext uri="{FF2B5EF4-FFF2-40B4-BE49-F238E27FC236}">
                  <a16:creationId xmlns:a16="http://schemas.microsoft.com/office/drawing/2014/main" id="{826D5B4C-FAB3-9B80-BC30-DC52EB82A5CC}"/>
                </a:ext>
              </a:extLst>
            </p:cNvPr>
            <p:cNvSpPr txBox="1"/>
            <p:nvPr/>
          </p:nvSpPr>
          <p:spPr>
            <a:xfrm>
              <a:off x="11536035" y="9992794"/>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0</a:t>
              </a:r>
            </a:p>
          </p:txBody>
        </p:sp>
        <p:sp>
          <p:nvSpPr>
            <p:cNvPr id="2503" name="TextBox 2502">
              <a:extLst>
                <a:ext uri="{FF2B5EF4-FFF2-40B4-BE49-F238E27FC236}">
                  <a16:creationId xmlns:a16="http://schemas.microsoft.com/office/drawing/2014/main" id="{670692B0-E73E-6F16-4F63-3E5EE9845FC5}"/>
                </a:ext>
              </a:extLst>
            </p:cNvPr>
            <p:cNvSpPr txBox="1"/>
            <p:nvPr/>
          </p:nvSpPr>
          <p:spPr>
            <a:xfrm>
              <a:off x="2661570" y="10232930"/>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184</a:t>
              </a:r>
            </a:p>
          </p:txBody>
        </p:sp>
        <p:sp>
          <p:nvSpPr>
            <p:cNvPr id="2504" name="TextBox 2503">
              <a:extLst>
                <a:ext uri="{FF2B5EF4-FFF2-40B4-BE49-F238E27FC236}">
                  <a16:creationId xmlns:a16="http://schemas.microsoft.com/office/drawing/2014/main" id="{73722164-DD18-3DF4-C867-58D270414C6C}"/>
                </a:ext>
              </a:extLst>
            </p:cNvPr>
            <p:cNvSpPr txBox="1"/>
            <p:nvPr/>
          </p:nvSpPr>
          <p:spPr>
            <a:xfrm>
              <a:off x="2964944" y="10232930"/>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166</a:t>
              </a:r>
            </a:p>
          </p:txBody>
        </p:sp>
        <p:sp>
          <p:nvSpPr>
            <p:cNvPr id="2505" name="TextBox 2504">
              <a:extLst>
                <a:ext uri="{FF2B5EF4-FFF2-40B4-BE49-F238E27FC236}">
                  <a16:creationId xmlns:a16="http://schemas.microsoft.com/office/drawing/2014/main" id="{150E500B-5460-36B7-DF67-099F6392446D}"/>
                </a:ext>
              </a:extLst>
            </p:cNvPr>
            <p:cNvSpPr txBox="1"/>
            <p:nvPr/>
          </p:nvSpPr>
          <p:spPr>
            <a:xfrm>
              <a:off x="3268252" y="10232930"/>
              <a:ext cx="60153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119</a:t>
              </a:r>
            </a:p>
          </p:txBody>
        </p:sp>
        <p:sp>
          <p:nvSpPr>
            <p:cNvPr id="2506" name="TextBox 2505">
              <a:extLst>
                <a:ext uri="{FF2B5EF4-FFF2-40B4-BE49-F238E27FC236}">
                  <a16:creationId xmlns:a16="http://schemas.microsoft.com/office/drawing/2014/main" id="{EE3F2CFA-4A84-20D4-D4A5-F707E317DD6E}"/>
                </a:ext>
              </a:extLst>
            </p:cNvPr>
            <p:cNvSpPr txBox="1"/>
            <p:nvPr/>
          </p:nvSpPr>
          <p:spPr>
            <a:xfrm>
              <a:off x="3611510"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93</a:t>
              </a:r>
            </a:p>
          </p:txBody>
        </p:sp>
        <p:sp>
          <p:nvSpPr>
            <p:cNvPr id="2507" name="TextBox 2506">
              <a:extLst>
                <a:ext uri="{FF2B5EF4-FFF2-40B4-BE49-F238E27FC236}">
                  <a16:creationId xmlns:a16="http://schemas.microsoft.com/office/drawing/2014/main" id="{CF395AAE-5B53-B979-2D9E-0229B4CD8AA0}"/>
                </a:ext>
              </a:extLst>
            </p:cNvPr>
            <p:cNvSpPr txBox="1"/>
            <p:nvPr/>
          </p:nvSpPr>
          <p:spPr>
            <a:xfrm>
              <a:off x="3914919"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90</a:t>
              </a:r>
            </a:p>
          </p:txBody>
        </p:sp>
        <p:sp>
          <p:nvSpPr>
            <p:cNvPr id="2508" name="TextBox 2507">
              <a:extLst>
                <a:ext uri="{FF2B5EF4-FFF2-40B4-BE49-F238E27FC236}">
                  <a16:creationId xmlns:a16="http://schemas.microsoft.com/office/drawing/2014/main" id="{10048EEA-FD1E-0F2B-AE70-D836940FEB8A}"/>
                </a:ext>
              </a:extLst>
            </p:cNvPr>
            <p:cNvSpPr txBox="1"/>
            <p:nvPr/>
          </p:nvSpPr>
          <p:spPr>
            <a:xfrm>
              <a:off x="4218309"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73</a:t>
              </a:r>
            </a:p>
          </p:txBody>
        </p:sp>
        <p:sp>
          <p:nvSpPr>
            <p:cNvPr id="2509" name="TextBox 2508">
              <a:extLst>
                <a:ext uri="{FF2B5EF4-FFF2-40B4-BE49-F238E27FC236}">
                  <a16:creationId xmlns:a16="http://schemas.microsoft.com/office/drawing/2014/main" id="{F6E2DD41-C3D5-AB28-1675-31396CBB7BE3}"/>
                </a:ext>
              </a:extLst>
            </p:cNvPr>
            <p:cNvSpPr txBox="1"/>
            <p:nvPr/>
          </p:nvSpPr>
          <p:spPr>
            <a:xfrm>
              <a:off x="4521698"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60</a:t>
              </a:r>
            </a:p>
          </p:txBody>
        </p:sp>
        <p:sp>
          <p:nvSpPr>
            <p:cNvPr id="2510" name="TextBox 2509">
              <a:extLst>
                <a:ext uri="{FF2B5EF4-FFF2-40B4-BE49-F238E27FC236}">
                  <a16:creationId xmlns:a16="http://schemas.microsoft.com/office/drawing/2014/main" id="{91BF85FF-0DF0-F01A-84ED-0FE175BA0235}"/>
                </a:ext>
              </a:extLst>
            </p:cNvPr>
            <p:cNvSpPr txBox="1"/>
            <p:nvPr/>
          </p:nvSpPr>
          <p:spPr>
            <a:xfrm>
              <a:off x="4825106"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51</a:t>
              </a:r>
            </a:p>
          </p:txBody>
        </p:sp>
        <p:sp>
          <p:nvSpPr>
            <p:cNvPr id="2511" name="TextBox 2510">
              <a:extLst>
                <a:ext uri="{FF2B5EF4-FFF2-40B4-BE49-F238E27FC236}">
                  <a16:creationId xmlns:a16="http://schemas.microsoft.com/office/drawing/2014/main" id="{64F36821-8F93-D097-E63D-BE7245A6ACFD}"/>
                </a:ext>
              </a:extLst>
            </p:cNvPr>
            <p:cNvSpPr txBox="1"/>
            <p:nvPr/>
          </p:nvSpPr>
          <p:spPr>
            <a:xfrm>
              <a:off x="5128324"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45</a:t>
              </a:r>
            </a:p>
          </p:txBody>
        </p:sp>
        <p:sp>
          <p:nvSpPr>
            <p:cNvPr id="2512" name="TextBox 2511">
              <a:extLst>
                <a:ext uri="{FF2B5EF4-FFF2-40B4-BE49-F238E27FC236}">
                  <a16:creationId xmlns:a16="http://schemas.microsoft.com/office/drawing/2014/main" id="{70CBE8D3-4133-31C8-FE2E-6AA115847DC1}"/>
                </a:ext>
              </a:extLst>
            </p:cNvPr>
            <p:cNvSpPr txBox="1"/>
            <p:nvPr/>
          </p:nvSpPr>
          <p:spPr>
            <a:xfrm>
              <a:off x="5431714"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34</a:t>
              </a:r>
            </a:p>
          </p:txBody>
        </p:sp>
        <p:sp>
          <p:nvSpPr>
            <p:cNvPr id="2513" name="TextBox 2512">
              <a:extLst>
                <a:ext uri="{FF2B5EF4-FFF2-40B4-BE49-F238E27FC236}">
                  <a16:creationId xmlns:a16="http://schemas.microsoft.com/office/drawing/2014/main" id="{49C7AA61-6385-902F-DE66-C826106748F0}"/>
                </a:ext>
              </a:extLst>
            </p:cNvPr>
            <p:cNvSpPr txBox="1"/>
            <p:nvPr/>
          </p:nvSpPr>
          <p:spPr>
            <a:xfrm>
              <a:off x="5734281"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32</a:t>
              </a:r>
            </a:p>
          </p:txBody>
        </p:sp>
        <p:sp>
          <p:nvSpPr>
            <p:cNvPr id="2514" name="TextBox 2513">
              <a:extLst>
                <a:ext uri="{FF2B5EF4-FFF2-40B4-BE49-F238E27FC236}">
                  <a16:creationId xmlns:a16="http://schemas.microsoft.com/office/drawing/2014/main" id="{5DC0D24D-BC14-4C27-51A2-E5F1AF811509}"/>
                </a:ext>
              </a:extLst>
            </p:cNvPr>
            <p:cNvSpPr txBox="1"/>
            <p:nvPr/>
          </p:nvSpPr>
          <p:spPr>
            <a:xfrm>
              <a:off x="6037651"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29</a:t>
              </a:r>
            </a:p>
          </p:txBody>
        </p:sp>
        <p:sp>
          <p:nvSpPr>
            <p:cNvPr id="2515" name="TextBox 2514">
              <a:extLst>
                <a:ext uri="{FF2B5EF4-FFF2-40B4-BE49-F238E27FC236}">
                  <a16:creationId xmlns:a16="http://schemas.microsoft.com/office/drawing/2014/main" id="{78362B21-C690-C933-76A8-D39618B7695E}"/>
                </a:ext>
              </a:extLst>
            </p:cNvPr>
            <p:cNvSpPr txBox="1"/>
            <p:nvPr/>
          </p:nvSpPr>
          <p:spPr>
            <a:xfrm>
              <a:off x="6340963"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26</a:t>
              </a:r>
            </a:p>
          </p:txBody>
        </p:sp>
        <p:sp>
          <p:nvSpPr>
            <p:cNvPr id="2516" name="TextBox 2515">
              <a:extLst>
                <a:ext uri="{FF2B5EF4-FFF2-40B4-BE49-F238E27FC236}">
                  <a16:creationId xmlns:a16="http://schemas.microsoft.com/office/drawing/2014/main" id="{EA91F671-7FC2-76B1-5BDC-3ABAA3D10064}"/>
                </a:ext>
              </a:extLst>
            </p:cNvPr>
            <p:cNvSpPr txBox="1"/>
            <p:nvPr/>
          </p:nvSpPr>
          <p:spPr>
            <a:xfrm>
              <a:off x="6644353"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22</a:t>
              </a:r>
            </a:p>
          </p:txBody>
        </p:sp>
        <p:sp>
          <p:nvSpPr>
            <p:cNvPr id="2517" name="TextBox 2516">
              <a:extLst>
                <a:ext uri="{FF2B5EF4-FFF2-40B4-BE49-F238E27FC236}">
                  <a16:creationId xmlns:a16="http://schemas.microsoft.com/office/drawing/2014/main" id="{057D5DF5-EB96-3A36-DA10-FEBB66B319F7}"/>
                </a:ext>
              </a:extLst>
            </p:cNvPr>
            <p:cNvSpPr txBox="1"/>
            <p:nvPr/>
          </p:nvSpPr>
          <p:spPr>
            <a:xfrm>
              <a:off x="6947762"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15</a:t>
              </a:r>
            </a:p>
          </p:txBody>
        </p:sp>
        <p:sp>
          <p:nvSpPr>
            <p:cNvPr id="2518" name="TextBox 2517">
              <a:extLst>
                <a:ext uri="{FF2B5EF4-FFF2-40B4-BE49-F238E27FC236}">
                  <a16:creationId xmlns:a16="http://schemas.microsoft.com/office/drawing/2014/main" id="{9BCA95AD-4DE1-1834-C0E8-EA1E6B2AA171}"/>
                </a:ext>
              </a:extLst>
            </p:cNvPr>
            <p:cNvSpPr txBox="1"/>
            <p:nvPr/>
          </p:nvSpPr>
          <p:spPr>
            <a:xfrm>
              <a:off x="7251171" y="10232930"/>
              <a:ext cx="511964"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13</a:t>
              </a:r>
            </a:p>
          </p:txBody>
        </p:sp>
        <p:sp>
          <p:nvSpPr>
            <p:cNvPr id="2519" name="TextBox 2518">
              <a:extLst>
                <a:ext uri="{FF2B5EF4-FFF2-40B4-BE49-F238E27FC236}">
                  <a16:creationId xmlns:a16="http://schemas.microsoft.com/office/drawing/2014/main" id="{6A83081D-A732-DCC9-B3E1-533C82E3E66D}"/>
                </a:ext>
              </a:extLst>
            </p:cNvPr>
            <p:cNvSpPr txBox="1"/>
            <p:nvPr/>
          </p:nvSpPr>
          <p:spPr>
            <a:xfrm>
              <a:off x="7594400"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9</a:t>
              </a:r>
            </a:p>
          </p:txBody>
        </p:sp>
        <p:sp>
          <p:nvSpPr>
            <p:cNvPr id="2520" name="TextBox 2519">
              <a:extLst>
                <a:ext uri="{FF2B5EF4-FFF2-40B4-BE49-F238E27FC236}">
                  <a16:creationId xmlns:a16="http://schemas.microsoft.com/office/drawing/2014/main" id="{D93CDA6E-527F-6BD9-CA81-BB63D9E1A1C1}"/>
                </a:ext>
              </a:extLst>
            </p:cNvPr>
            <p:cNvSpPr txBox="1"/>
            <p:nvPr/>
          </p:nvSpPr>
          <p:spPr>
            <a:xfrm>
              <a:off x="7897810"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5</a:t>
              </a:r>
            </a:p>
          </p:txBody>
        </p:sp>
        <p:sp>
          <p:nvSpPr>
            <p:cNvPr id="2521" name="TextBox 2520">
              <a:extLst>
                <a:ext uri="{FF2B5EF4-FFF2-40B4-BE49-F238E27FC236}">
                  <a16:creationId xmlns:a16="http://schemas.microsoft.com/office/drawing/2014/main" id="{EB27EEE3-C7A1-BFAB-40A5-B9C17E9406A8}"/>
                </a:ext>
              </a:extLst>
            </p:cNvPr>
            <p:cNvSpPr txBox="1"/>
            <p:nvPr/>
          </p:nvSpPr>
          <p:spPr>
            <a:xfrm>
              <a:off x="8201026"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a:t>
              </a:r>
            </a:p>
          </p:txBody>
        </p:sp>
        <p:sp>
          <p:nvSpPr>
            <p:cNvPr id="2522" name="TextBox 2521">
              <a:extLst>
                <a:ext uri="{FF2B5EF4-FFF2-40B4-BE49-F238E27FC236}">
                  <a16:creationId xmlns:a16="http://schemas.microsoft.com/office/drawing/2014/main" id="{4AB224EB-3A57-5F87-4D8A-0E42A0F2E1ED}"/>
                </a:ext>
              </a:extLst>
            </p:cNvPr>
            <p:cNvSpPr txBox="1"/>
            <p:nvPr/>
          </p:nvSpPr>
          <p:spPr>
            <a:xfrm>
              <a:off x="8504416"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a:t>
              </a:r>
            </a:p>
          </p:txBody>
        </p:sp>
        <p:sp>
          <p:nvSpPr>
            <p:cNvPr id="2523" name="TextBox 2522">
              <a:extLst>
                <a:ext uri="{FF2B5EF4-FFF2-40B4-BE49-F238E27FC236}">
                  <a16:creationId xmlns:a16="http://schemas.microsoft.com/office/drawing/2014/main" id="{ED1A93FE-5E9E-4810-52D8-91BECC30644B}"/>
                </a:ext>
              </a:extLst>
            </p:cNvPr>
            <p:cNvSpPr txBox="1"/>
            <p:nvPr/>
          </p:nvSpPr>
          <p:spPr>
            <a:xfrm>
              <a:off x="8805740"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24" name="TextBox 2523">
              <a:extLst>
                <a:ext uri="{FF2B5EF4-FFF2-40B4-BE49-F238E27FC236}">
                  <a16:creationId xmlns:a16="http://schemas.microsoft.com/office/drawing/2014/main" id="{F417CA93-25F6-260D-B1E2-58A8FE1D6DBB}"/>
                </a:ext>
              </a:extLst>
            </p:cNvPr>
            <p:cNvSpPr txBox="1"/>
            <p:nvPr/>
          </p:nvSpPr>
          <p:spPr>
            <a:xfrm>
              <a:off x="9109111"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25" name="TextBox 2524">
              <a:extLst>
                <a:ext uri="{FF2B5EF4-FFF2-40B4-BE49-F238E27FC236}">
                  <a16:creationId xmlns:a16="http://schemas.microsoft.com/office/drawing/2014/main" id="{03108DB2-98C2-C1A8-F400-057315877F90}"/>
                </a:ext>
              </a:extLst>
            </p:cNvPr>
            <p:cNvSpPr txBox="1"/>
            <p:nvPr/>
          </p:nvSpPr>
          <p:spPr>
            <a:xfrm>
              <a:off x="9412423"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26" name="TextBox 2525">
              <a:extLst>
                <a:ext uri="{FF2B5EF4-FFF2-40B4-BE49-F238E27FC236}">
                  <a16:creationId xmlns:a16="http://schemas.microsoft.com/office/drawing/2014/main" id="{D90C49E0-C167-53FB-8E07-06D3E48A5F55}"/>
                </a:ext>
              </a:extLst>
            </p:cNvPr>
            <p:cNvSpPr txBox="1"/>
            <p:nvPr/>
          </p:nvSpPr>
          <p:spPr>
            <a:xfrm>
              <a:off x="9715813"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27" name="TextBox 2526">
              <a:extLst>
                <a:ext uri="{FF2B5EF4-FFF2-40B4-BE49-F238E27FC236}">
                  <a16:creationId xmlns:a16="http://schemas.microsoft.com/office/drawing/2014/main" id="{71F68D66-B0E2-2B94-E507-D7140B90CE7E}"/>
                </a:ext>
              </a:extLst>
            </p:cNvPr>
            <p:cNvSpPr txBox="1"/>
            <p:nvPr/>
          </p:nvSpPr>
          <p:spPr>
            <a:xfrm>
              <a:off x="10019222"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28" name="TextBox 2527">
              <a:extLst>
                <a:ext uri="{FF2B5EF4-FFF2-40B4-BE49-F238E27FC236}">
                  <a16:creationId xmlns:a16="http://schemas.microsoft.com/office/drawing/2014/main" id="{E98C0310-A435-CD43-C1F3-E4689E0A2291}"/>
                </a:ext>
              </a:extLst>
            </p:cNvPr>
            <p:cNvSpPr txBox="1"/>
            <p:nvPr/>
          </p:nvSpPr>
          <p:spPr>
            <a:xfrm>
              <a:off x="10322632"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29" name="TextBox 2528">
              <a:extLst>
                <a:ext uri="{FF2B5EF4-FFF2-40B4-BE49-F238E27FC236}">
                  <a16:creationId xmlns:a16="http://schemas.microsoft.com/office/drawing/2014/main" id="{B4BCD752-4CD1-DDD2-8EAA-C9AC896BC1F2}"/>
                </a:ext>
              </a:extLst>
            </p:cNvPr>
            <p:cNvSpPr txBox="1"/>
            <p:nvPr/>
          </p:nvSpPr>
          <p:spPr>
            <a:xfrm>
              <a:off x="10626001" y="10232930"/>
              <a:ext cx="422401" cy="37088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0</a:t>
              </a:r>
            </a:p>
          </p:txBody>
        </p:sp>
        <p:sp>
          <p:nvSpPr>
            <p:cNvPr id="2530" name="TextBox 2529">
              <a:extLst>
                <a:ext uri="{FF2B5EF4-FFF2-40B4-BE49-F238E27FC236}">
                  <a16:creationId xmlns:a16="http://schemas.microsoft.com/office/drawing/2014/main" id="{5BE4A83E-ABAA-4989-A290-5D2F031C1047}"/>
                </a:ext>
              </a:extLst>
            </p:cNvPr>
            <p:cNvSpPr txBox="1"/>
            <p:nvPr/>
          </p:nvSpPr>
          <p:spPr>
            <a:xfrm>
              <a:off x="1152883" y="9991968"/>
              <a:ext cx="1497762" cy="370884"/>
            </a:xfrm>
            <a:prstGeom prst="rect">
              <a:avLst/>
            </a:prstGeom>
            <a:noFill/>
          </p:spPr>
          <p:txBody>
            <a:bodyPr wrap="square" rtlCol="0">
              <a:spAutoFit/>
            </a:bodyPr>
            <a:lstStyle/>
            <a:p>
              <a:pPr marL="0" marR="0" lvl="0" indent="0" algn="r"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T-</a:t>
              </a:r>
              <a:r>
                <a:rPr kumimoji="0" lang="en-US" sz="700" b="0" i="0" u="none" strike="noStrike" kern="0" cap="none" spc="0" normalizeH="0" baseline="0" noProof="0" err="1">
                  <a:ln>
                    <a:noFill/>
                  </a:ln>
                  <a:solidFill>
                    <a:srgbClr val="000000"/>
                  </a:solidFill>
                  <a:effectLst/>
                  <a:uLnTx/>
                  <a:uFillTx/>
                  <a:latin typeface="Helvetica"/>
                  <a:ea typeface="+mn-ea"/>
                  <a:cs typeface="+mn-cs"/>
                  <a:sym typeface="Helvetica"/>
                  <a:rtl val="0"/>
                </a:rPr>
                <a:t>DXd</a:t>
              </a: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 (n=373):</a:t>
              </a:r>
            </a:p>
          </p:txBody>
        </p:sp>
        <p:sp>
          <p:nvSpPr>
            <p:cNvPr id="2531" name="TextBox 2530">
              <a:extLst>
                <a:ext uri="{FF2B5EF4-FFF2-40B4-BE49-F238E27FC236}">
                  <a16:creationId xmlns:a16="http://schemas.microsoft.com/office/drawing/2014/main" id="{DB72983D-CC8F-BB2A-4CAF-90386698A761}"/>
                </a:ext>
              </a:extLst>
            </p:cNvPr>
            <p:cNvSpPr txBox="1"/>
            <p:nvPr/>
          </p:nvSpPr>
          <p:spPr>
            <a:xfrm>
              <a:off x="1211712" y="10220568"/>
              <a:ext cx="1434975" cy="370884"/>
            </a:xfrm>
            <a:prstGeom prst="rect">
              <a:avLst/>
            </a:prstGeom>
            <a:noFill/>
          </p:spPr>
          <p:txBody>
            <a:bodyPr wrap="square" rtlCol="0">
              <a:spAutoFit/>
            </a:bodyPr>
            <a:lstStyle/>
            <a:p>
              <a:pPr marL="0" marR="0" lvl="0" indent="0" algn="r"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TPC (n=184):</a:t>
              </a:r>
            </a:p>
          </p:txBody>
        </p:sp>
      </p:grpSp>
      <p:sp>
        <p:nvSpPr>
          <p:cNvPr id="2532" name="TextBox 2531">
            <a:extLst>
              <a:ext uri="{FF2B5EF4-FFF2-40B4-BE49-F238E27FC236}">
                <a16:creationId xmlns:a16="http://schemas.microsoft.com/office/drawing/2014/main" id="{FEF0282B-C957-F380-69EE-0790C05632D0}"/>
              </a:ext>
            </a:extLst>
          </p:cNvPr>
          <p:cNvSpPr txBox="1"/>
          <p:nvPr/>
        </p:nvSpPr>
        <p:spPr>
          <a:xfrm>
            <a:off x="426936" y="1349554"/>
            <a:ext cx="5575183" cy="400110"/>
          </a:xfrm>
          <a:prstGeom prst="rect">
            <a:avLst/>
          </a:prstGeom>
          <a:noFill/>
        </p:spPr>
        <p:txBody>
          <a:bodyPr wrap="square" rtlCol="0">
            <a:spAutoFit/>
          </a:bodyPr>
          <a:lstStyle/>
          <a:p>
            <a:pPr marL="0" marR="0" lvl="0" indent="0" algn="ctr" defTabSz="914217" rtl="0" eaLnBrk="1" fontAlgn="auto" latinLnBrk="0" hangingPunct="1">
              <a:lnSpc>
                <a:spcPct val="100000"/>
              </a:lnSpc>
              <a:spcBef>
                <a:spcPts val="0"/>
              </a:spcBef>
              <a:spcAft>
                <a:spcPts val="0"/>
              </a:spcAft>
              <a:buClrTx/>
              <a:buSzTx/>
              <a:buFontTx/>
              <a:buNone/>
              <a:tabLst/>
              <a:defRPr/>
            </a:pPr>
            <a:r>
              <a:rPr kumimoji="0" lang="en-NZ" sz="2000" b="1" i="0" u="none" strike="noStrike" kern="1200" cap="none" spc="0" normalizeH="0" baseline="0" noProof="0">
                <a:ln>
                  <a:noFill/>
                </a:ln>
                <a:solidFill>
                  <a:srgbClr val="007DC3"/>
                </a:solidFill>
                <a:effectLst/>
                <a:uLnTx/>
                <a:uFillTx/>
                <a:latin typeface="Arial" panose="020B0604020202020204" pitchFamily="34" charset="0"/>
                <a:ea typeface="MS Mincho" panose="02020609040205080304" pitchFamily="49" charset="-128"/>
                <a:cs typeface="Arial" panose="020B0604020202020204" pitchFamily="34" charset="0"/>
              </a:rPr>
              <a:t>HR-positive</a:t>
            </a:r>
          </a:p>
        </p:txBody>
      </p:sp>
      <p:grpSp>
        <p:nvGrpSpPr>
          <p:cNvPr id="2533" name="Group 2532">
            <a:extLst>
              <a:ext uri="{FF2B5EF4-FFF2-40B4-BE49-F238E27FC236}">
                <a16:creationId xmlns:a16="http://schemas.microsoft.com/office/drawing/2014/main" id="{02E0800B-BB59-991F-14C0-3036F996DD85}"/>
              </a:ext>
            </a:extLst>
          </p:cNvPr>
          <p:cNvGrpSpPr/>
          <p:nvPr/>
        </p:nvGrpSpPr>
        <p:grpSpPr>
          <a:xfrm>
            <a:off x="2995" y="5296508"/>
            <a:ext cx="5999124" cy="527819"/>
            <a:chOff x="3663895" y="10484778"/>
            <a:chExt cx="16797803" cy="1404520"/>
          </a:xfrm>
        </p:grpSpPr>
        <p:sp>
          <p:nvSpPr>
            <p:cNvPr id="2534" name="TextBox 2533">
              <a:extLst>
                <a:ext uri="{FF2B5EF4-FFF2-40B4-BE49-F238E27FC236}">
                  <a16:creationId xmlns:a16="http://schemas.microsoft.com/office/drawing/2014/main" id="{A615D762-64B3-9588-D909-F6C64719D8E6}"/>
                </a:ext>
              </a:extLst>
            </p:cNvPr>
            <p:cNvSpPr txBox="1"/>
            <p:nvPr/>
          </p:nvSpPr>
          <p:spPr>
            <a:xfrm>
              <a:off x="4206983" y="10484778"/>
              <a:ext cx="2007247" cy="57329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solidFill>
                    <a:srgbClr val="000000"/>
                  </a:solidFill>
                  <a:effectLst/>
                  <a:uLnTx/>
                  <a:uFillTx/>
                  <a:latin typeface="Helvetica-Bold"/>
                  <a:ea typeface="+mn-ea"/>
                  <a:cs typeface="+mn-cs"/>
                  <a:sym typeface="Helvetica-Bold"/>
                  <a:rtl val="0"/>
                </a:rPr>
                <a:t>No. at Risk</a:t>
              </a:r>
            </a:p>
          </p:txBody>
        </p:sp>
        <p:sp>
          <p:nvSpPr>
            <p:cNvPr id="2535" name="TextBox 2534">
              <a:extLst>
                <a:ext uri="{FF2B5EF4-FFF2-40B4-BE49-F238E27FC236}">
                  <a16:creationId xmlns:a16="http://schemas.microsoft.com/office/drawing/2014/main" id="{6C736A66-C8E9-2214-0CDB-265CEE1B272A}"/>
                </a:ext>
              </a:extLst>
            </p:cNvPr>
            <p:cNvSpPr txBox="1"/>
            <p:nvPr/>
          </p:nvSpPr>
          <p:spPr>
            <a:xfrm>
              <a:off x="5918036"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331</a:t>
              </a:r>
            </a:p>
          </p:txBody>
        </p:sp>
        <p:sp>
          <p:nvSpPr>
            <p:cNvPr id="2536" name="TextBox 2535">
              <a:extLst>
                <a:ext uri="{FF2B5EF4-FFF2-40B4-BE49-F238E27FC236}">
                  <a16:creationId xmlns:a16="http://schemas.microsoft.com/office/drawing/2014/main" id="{0EEB7A9D-93F4-5B00-767B-7A182BB94B7A}"/>
                </a:ext>
              </a:extLst>
            </p:cNvPr>
            <p:cNvSpPr txBox="1"/>
            <p:nvPr/>
          </p:nvSpPr>
          <p:spPr>
            <a:xfrm>
              <a:off x="3663895" y="10966377"/>
              <a:ext cx="2279204" cy="532344"/>
            </a:xfrm>
            <a:prstGeom prst="rect">
              <a:avLst/>
            </a:prstGeom>
            <a:noFill/>
          </p:spPr>
          <p:txBody>
            <a:bodyPr wrap="square" rtlCol="0">
              <a:spAutoFit/>
            </a:bodyPr>
            <a:lstStyle/>
            <a:p>
              <a:pPr marL="0" marR="0" lvl="0" indent="0" algn="r"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T-</a:t>
              </a:r>
              <a:r>
                <a:rPr kumimoji="0" lang="en-US" sz="700" b="0" i="0" u="none" strike="noStrike" kern="0" cap="none" spc="0" normalizeH="0" baseline="0" noProof="0" err="1">
                  <a:ln>
                    <a:noFill/>
                  </a:ln>
                  <a:solidFill>
                    <a:srgbClr val="000000"/>
                  </a:solidFill>
                  <a:effectLst/>
                  <a:uLnTx/>
                  <a:uFillTx/>
                  <a:latin typeface="Helvetica"/>
                  <a:ea typeface="+mn-ea"/>
                  <a:cs typeface="+mn-cs"/>
                  <a:sym typeface="Helvetica"/>
                  <a:rtl val="0"/>
                </a:rPr>
                <a:t>DXd</a:t>
              </a: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 (n=331):</a:t>
              </a:r>
            </a:p>
          </p:txBody>
        </p:sp>
        <p:sp>
          <p:nvSpPr>
            <p:cNvPr id="2537" name="TextBox 2536">
              <a:extLst>
                <a:ext uri="{FF2B5EF4-FFF2-40B4-BE49-F238E27FC236}">
                  <a16:creationId xmlns:a16="http://schemas.microsoft.com/office/drawing/2014/main" id="{CD7B35DB-E072-F0B7-7B2F-667881FC9951}"/>
                </a:ext>
              </a:extLst>
            </p:cNvPr>
            <p:cNvSpPr txBox="1"/>
            <p:nvPr/>
          </p:nvSpPr>
          <p:spPr>
            <a:xfrm>
              <a:off x="6392702"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324</a:t>
              </a:r>
            </a:p>
          </p:txBody>
        </p:sp>
        <p:sp>
          <p:nvSpPr>
            <p:cNvPr id="2538" name="TextBox 2537">
              <a:extLst>
                <a:ext uri="{FF2B5EF4-FFF2-40B4-BE49-F238E27FC236}">
                  <a16:creationId xmlns:a16="http://schemas.microsoft.com/office/drawing/2014/main" id="{2C1D7256-5C6D-2E88-113A-9745D188E688}"/>
                </a:ext>
              </a:extLst>
            </p:cNvPr>
            <p:cNvSpPr txBox="1"/>
            <p:nvPr/>
          </p:nvSpPr>
          <p:spPr>
            <a:xfrm>
              <a:off x="6867259"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290</a:t>
              </a:r>
            </a:p>
          </p:txBody>
        </p:sp>
        <p:sp>
          <p:nvSpPr>
            <p:cNvPr id="2539" name="TextBox 2538">
              <a:extLst>
                <a:ext uri="{FF2B5EF4-FFF2-40B4-BE49-F238E27FC236}">
                  <a16:creationId xmlns:a16="http://schemas.microsoft.com/office/drawing/2014/main" id="{B24BFCC0-CF5A-366B-76A4-14E02FBC896A}"/>
                </a:ext>
              </a:extLst>
            </p:cNvPr>
            <p:cNvSpPr txBox="1"/>
            <p:nvPr/>
          </p:nvSpPr>
          <p:spPr>
            <a:xfrm>
              <a:off x="7341978"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265</a:t>
              </a:r>
            </a:p>
          </p:txBody>
        </p:sp>
        <p:sp>
          <p:nvSpPr>
            <p:cNvPr id="2540" name="TextBox 2539">
              <a:extLst>
                <a:ext uri="{FF2B5EF4-FFF2-40B4-BE49-F238E27FC236}">
                  <a16:creationId xmlns:a16="http://schemas.microsoft.com/office/drawing/2014/main" id="{A8FBDA2C-8293-BD12-0B4A-42097D1795D7}"/>
                </a:ext>
              </a:extLst>
            </p:cNvPr>
            <p:cNvSpPr txBox="1"/>
            <p:nvPr/>
          </p:nvSpPr>
          <p:spPr>
            <a:xfrm>
              <a:off x="7816663"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262</a:t>
              </a:r>
            </a:p>
          </p:txBody>
        </p:sp>
        <p:sp>
          <p:nvSpPr>
            <p:cNvPr id="2541" name="TextBox 2540">
              <a:extLst>
                <a:ext uri="{FF2B5EF4-FFF2-40B4-BE49-F238E27FC236}">
                  <a16:creationId xmlns:a16="http://schemas.microsoft.com/office/drawing/2014/main" id="{054E27BE-6475-A686-2591-A98A8DF157FD}"/>
                </a:ext>
              </a:extLst>
            </p:cNvPr>
            <p:cNvSpPr txBox="1"/>
            <p:nvPr/>
          </p:nvSpPr>
          <p:spPr>
            <a:xfrm>
              <a:off x="8291377"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248</a:t>
              </a:r>
            </a:p>
          </p:txBody>
        </p:sp>
        <p:sp>
          <p:nvSpPr>
            <p:cNvPr id="2542" name="TextBox 2541">
              <a:extLst>
                <a:ext uri="{FF2B5EF4-FFF2-40B4-BE49-F238E27FC236}">
                  <a16:creationId xmlns:a16="http://schemas.microsoft.com/office/drawing/2014/main" id="{27898184-745B-0B97-A796-A313102A9709}"/>
                </a:ext>
              </a:extLst>
            </p:cNvPr>
            <p:cNvSpPr txBox="1"/>
            <p:nvPr/>
          </p:nvSpPr>
          <p:spPr>
            <a:xfrm>
              <a:off x="8766035"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218</a:t>
              </a:r>
            </a:p>
          </p:txBody>
        </p:sp>
        <p:sp>
          <p:nvSpPr>
            <p:cNvPr id="2543" name="TextBox 2542">
              <a:extLst>
                <a:ext uri="{FF2B5EF4-FFF2-40B4-BE49-F238E27FC236}">
                  <a16:creationId xmlns:a16="http://schemas.microsoft.com/office/drawing/2014/main" id="{08745607-4E41-1E06-CA82-103684D23580}"/>
                </a:ext>
              </a:extLst>
            </p:cNvPr>
            <p:cNvSpPr txBox="1"/>
            <p:nvPr/>
          </p:nvSpPr>
          <p:spPr>
            <a:xfrm>
              <a:off x="9240748"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198</a:t>
              </a:r>
            </a:p>
          </p:txBody>
        </p:sp>
        <p:sp>
          <p:nvSpPr>
            <p:cNvPr id="2544" name="TextBox 2543">
              <a:extLst>
                <a:ext uri="{FF2B5EF4-FFF2-40B4-BE49-F238E27FC236}">
                  <a16:creationId xmlns:a16="http://schemas.microsoft.com/office/drawing/2014/main" id="{8EAC492A-7DC1-9D26-7253-7E3AD52452B0}"/>
                </a:ext>
              </a:extLst>
            </p:cNvPr>
            <p:cNvSpPr txBox="1"/>
            <p:nvPr/>
          </p:nvSpPr>
          <p:spPr>
            <a:xfrm>
              <a:off x="9715193"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182</a:t>
              </a:r>
            </a:p>
          </p:txBody>
        </p:sp>
        <p:sp>
          <p:nvSpPr>
            <p:cNvPr id="2545" name="TextBox 2544">
              <a:extLst>
                <a:ext uri="{FF2B5EF4-FFF2-40B4-BE49-F238E27FC236}">
                  <a16:creationId xmlns:a16="http://schemas.microsoft.com/office/drawing/2014/main" id="{7EA15536-C99D-8A7F-1920-F39F0881FA7D}"/>
                </a:ext>
              </a:extLst>
            </p:cNvPr>
            <p:cNvSpPr txBox="1"/>
            <p:nvPr/>
          </p:nvSpPr>
          <p:spPr>
            <a:xfrm>
              <a:off x="10189879"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165</a:t>
              </a:r>
            </a:p>
          </p:txBody>
        </p:sp>
        <p:sp>
          <p:nvSpPr>
            <p:cNvPr id="2546" name="TextBox 2545">
              <a:extLst>
                <a:ext uri="{FF2B5EF4-FFF2-40B4-BE49-F238E27FC236}">
                  <a16:creationId xmlns:a16="http://schemas.microsoft.com/office/drawing/2014/main" id="{12E95880-DD28-302F-4C26-FC18925BDDDA}"/>
                </a:ext>
              </a:extLst>
            </p:cNvPr>
            <p:cNvSpPr txBox="1"/>
            <p:nvPr/>
          </p:nvSpPr>
          <p:spPr>
            <a:xfrm>
              <a:off x="10663248"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142</a:t>
              </a:r>
            </a:p>
          </p:txBody>
        </p:sp>
        <p:sp>
          <p:nvSpPr>
            <p:cNvPr id="2547" name="TextBox 2546">
              <a:extLst>
                <a:ext uri="{FF2B5EF4-FFF2-40B4-BE49-F238E27FC236}">
                  <a16:creationId xmlns:a16="http://schemas.microsoft.com/office/drawing/2014/main" id="{400A8AD0-9BD7-B881-9D06-2CA88BB2CCFD}"/>
                </a:ext>
              </a:extLst>
            </p:cNvPr>
            <p:cNvSpPr txBox="1"/>
            <p:nvPr/>
          </p:nvSpPr>
          <p:spPr>
            <a:xfrm>
              <a:off x="11137934"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128</a:t>
              </a:r>
            </a:p>
          </p:txBody>
        </p:sp>
        <p:sp>
          <p:nvSpPr>
            <p:cNvPr id="2548" name="TextBox 2547">
              <a:extLst>
                <a:ext uri="{FF2B5EF4-FFF2-40B4-BE49-F238E27FC236}">
                  <a16:creationId xmlns:a16="http://schemas.microsoft.com/office/drawing/2014/main" id="{C270DD38-7A39-D428-99A2-8790F5223131}"/>
                </a:ext>
              </a:extLst>
            </p:cNvPr>
            <p:cNvSpPr txBox="1"/>
            <p:nvPr/>
          </p:nvSpPr>
          <p:spPr>
            <a:xfrm>
              <a:off x="11612471" y="109971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107</a:t>
              </a:r>
            </a:p>
          </p:txBody>
        </p:sp>
        <p:sp>
          <p:nvSpPr>
            <p:cNvPr id="2549" name="TextBox 2548">
              <a:extLst>
                <a:ext uri="{FF2B5EF4-FFF2-40B4-BE49-F238E27FC236}">
                  <a16:creationId xmlns:a16="http://schemas.microsoft.com/office/drawing/2014/main" id="{BDA77D16-EFA5-3DFA-83E3-7B22CAB51F86}"/>
                </a:ext>
              </a:extLst>
            </p:cNvPr>
            <p:cNvSpPr txBox="1"/>
            <p:nvPr/>
          </p:nvSpPr>
          <p:spPr>
            <a:xfrm>
              <a:off x="12150718"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89</a:t>
              </a:r>
            </a:p>
          </p:txBody>
        </p:sp>
        <p:sp>
          <p:nvSpPr>
            <p:cNvPr id="2550" name="TextBox 2549">
              <a:extLst>
                <a:ext uri="{FF2B5EF4-FFF2-40B4-BE49-F238E27FC236}">
                  <a16:creationId xmlns:a16="http://schemas.microsoft.com/office/drawing/2014/main" id="{2792DC36-77D5-69AE-CB9A-0E3B31CF6C9F}"/>
                </a:ext>
              </a:extLst>
            </p:cNvPr>
            <p:cNvSpPr txBox="1"/>
            <p:nvPr/>
          </p:nvSpPr>
          <p:spPr>
            <a:xfrm>
              <a:off x="12625434"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78</a:t>
              </a:r>
            </a:p>
          </p:txBody>
        </p:sp>
        <p:sp>
          <p:nvSpPr>
            <p:cNvPr id="2551" name="TextBox 2550">
              <a:extLst>
                <a:ext uri="{FF2B5EF4-FFF2-40B4-BE49-F238E27FC236}">
                  <a16:creationId xmlns:a16="http://schemas.microsoft.com/office/drawing/2014/main" id="{FB04F3A4-D332-16DA-20B1-9FC8079F7766}"/>
                </a:ext>
              </a:extLst>
            </p:cNvPr>
            <p:cNvSpPr txBox="1"/>
            <p:nvPr/>
          </p:nvSpPr>
          <p:spPr>
            <a:xfrm>
              <a:off x="13100117"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73</a:t>
              </a:r>
            </a:p>
          </p:txBody>
        </p:sp>
        <p:sp>
          <p:nvSpPr>
            <p:cNvPr id="2552" name="TextBox 2551">
              <a:extLst>
                <a:ext uri="{FF2B5EF4-FFF2-40B4-BE49-F238E27FC236}">
                  <a16:creationId xmlns:a16="http://schemas.microsoft.com/office/drawing/2014/main" id="{31C0055A-275A-5805-535B-A7E5B35D566C}"/>
                </a:ext>
              </a:extLst>
            </p:cNvPr>
            <p:cNvSpPr txBox="1"/>
            <p:nvPr/>
          </p:nvSpPr>
          <p:spPr>
            <a:xfrm>
              <a:off x="13574806"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64</a:t>
              </a:r>
            </a:p>
          </p:txBody>
        </p:sp>
        <p:sp>
          <p:nvSpPr>
            <p:cNvPr id="2553" name="TextBox 2552">
              <a:extLst>
                <a:ext uri="{FF2B5EF4-FFF2-40B4-BE49-F238E27FC236}">
                  <a16:creationId xmlns:a16="http://schemas.microsoft.com/office/drawing/2014/main" id="{8DDD5D8D-7488-CA77-DD86-F28524C16A31}"/>
                </a:ext>
              </a:extLst>
            </p:cNvPr>
            <p:cNvSpPr txBox="1"/>
            <p:nvPr/>
          </p:nvSpPr>
          <p:spPr>
            <a:xfrm>
              <a:off x="14049522"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48</a:t>
              </a:r>
            </a:p>
          </p:txBody>
        </p:sp>
        <p:sp>
          <p:nvSpPr>
            <p:cNvPr id="2554" name="TextBox 2553">
              <a:extLst>
                <a:ext uri="{FF2B5EF4-FFF2-40B4-BE49-F238E27FC236}">
                  <a16:creationId xmlns:a16="http://schemas.microsoft.com/office/drawing/2014/main" id="{EBF344DF-DAFC-5959-2938-4A646F0D93D4}"/>
                </a:ext>
              </a:extLst>
            </p:cNvPr>
            <p:cNvSpPr txBox="1"/>
            <p:nvPr/>
          </p:nvSpPr>
          <p:spPr>
            <a:xfrm>
              <a:off x="14523967"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37</a:t>
              </a:r>
            </a:p>
          </p:txBody>
        </p:sp>
        <p:sp>
          <p:nvSpPr>
            <p:cNvPr id="2555" name="TextBox 2554">
              <a:extLst>
                <a:ext uri="{FF2B5EF4-FFF2-40B4-BE49-F238E27FC236}">
                  <a16:creationId xmlns:a16="http://schemas.microsoft.com/office/drawing/2014/main" id="{224FDF07-B1D0-99B0-B92D-9009333D4E6D}"/>
                </a:ext>
              </a:extLst>
            </p:cNvPr>
            <p:cNvSpPr txBox="1"/>
            <p:nvPr/>
          </p:nvSpPr>
          <p:spPr>
            <a:xfrm>
              <a:off x="14998652"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31</a:t>
              </a:r>
            </a:p>
          </p:txBody>
        </p:sp>
        <p:sp>
          <p:nvSpPr>
            <p:cNvPr id="2556" name="TextBox 2555">
              <a:extLst>
                <a:ext uri="{FF2B5EF4-FFF2-40B4-BE49-F238E27FC236}">
                  <a16:creationId xmlns:a16="http://schemas.microsoft.com/office/drawing/2014/main" id="{C9FEFD47-737E-C757-39F9-90066948DB3E}"/>
                </a:ext>
              </a:extLst>
            </p:cNvPr>
            <p:cNvSpPr txBox="1"/>
            <p:nvPr/>
          </p:nvSpPr>
          <p:spPr>
            <a:xfrm>
              <a:off x="15470079"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28</a:t>
              </a:r>
            </a:p>
          </p:txBody>
        </p:sp>
        <p:sp>
          <p:nvSpPr>
            <p:cNvPr id="2557" name="TextBox 2556">
              <a:extLst>
                <a:ext uri="{FF2B5EF4-FFF2-40B4-BE49-F238E27FC236}">
                  <a16:creationId xmlns:a16="http://schemas.microsoft.com/office/drawing/2014/main" id="{C93A97C2-704D-153D-6E55-78E967D61CD0}"/>
                </a:ext>
              </a:extLst>
            </p:cNvPr>
            <p:cNvSpPr txBox="1"/>
            <p:nvPr/>
          </p:nvSpPr>
          <p:spPr>
            <a:xfrm>
              <a:off x="15944762"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17</a:t>
              </a:r>
            </a:p>
          </p:txBody>
        </p:sp>
        <p:sp>
          <p:nvSpPr>
            <p:cNvPr id="2558" name="TextBox 2557">
              <a:extLst>
                <a:ext uri="{FF2B5EF4-FFF2-40B4-BE49-F238E27FC236}">
                  <a16:creationId xmlns:a16="http://schemas.microsoft.com/office/drawing/2014/main" id="{70B13F19-08B8-F862-5B6D-1345FD96A3E1}"/>
                </a:ext>
              </a:extLst>
            </p:cNvPr>
            <p:cNvSpPr txBox="1"/>
            <p:nvPr/>
          </p:nvSpPr>
          <p:spPr>
            <a:xfrm>
              <a:off x="16419299"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14</a:t>
              </a:r>
            </a:p>
          </p:txBody>
        </p:sp>
        <p:sp>
          <p:nvSpPr>
            <p:cNvPr id="2559" name="TextBox 2558">
              <a:extLst>
                <a:ext uri="{FF2B5EF4-FFF2-40B4-BE49-F238E27FC236}">
                  <a16:creationId xmlns:a16="http://schemas.microsoft.com/office/drawing/2014/main" id="{700A225A-2BBF-8849-D789-0C3165C76163}"/>
                </a:ext>
              </a:extLst>
            </p:cNvPr>
            <p:cNvSpPr txBox="1"/>
            <p:nvPr/>
          </p:nvSpPr>
          <p:spPr>
            <a:xfrm>
              <a:off x="16894015" y="10997152"/>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12</a:t>
              </a:r>
            </a:p>
          </p:txBody>
        </p:sp>
        <p:sp>
          <p:nvSpPr>
            <p:cNvPr id="2560" name="TextBox 2559">
              <a:extLst>
                <a:ext uri="{FF2B5EF4-FFF2-40B4-BE49-F238E27FC236}">
                  <a16:creationId xmlns:a16="http://schemas.microsoft.com/office/drawing/2014/main" id="{E74CF897-C450-D7C0-56F9-5650352F6865}"/>
                </a:ext>
              </a:extLst>
            </p:cNvPr>
            <p:cNvSpPr txBox="1"/>
            <p:nvPr/>
          </p:nvSpPr>
          <p:spPr>
            <a:xfrm>
              <a:off x="17432262" y="10997152"/>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7</a:t>
              </a:r>
            </a:p>
          </p:txBody>
        </p:sp>
        <p:sp>
          <p:nvSpPr>
            <p:cNvPr id="2561" name="TextBox 2560">
              <a:extLst>
                <a:ext uri="{FF2B5EF4-FFF2-40B4-BE49-F238E27FC236}">
                  <a16:creationId xmlns:a16="http://schemas.microsoft.com/office/drawing/2014/main" id="{320A85FE-1095-5940-BCC0-2CD946F23446}"/>
                </a:ext>
              </a:extLst>
            </p:cNvPr>
            <p:cNvSpPr txBox="1"/>
            <p:nvPr/>
          </p:nvSpPr>
          <p:spPr>
            <a:xfrm>
              <a:off x="17906978" y="10997152"/>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a:t>
              </a:r>
            </a:p>
          </p:txBody>
        </p:sp>
        <p:sp>
          <p:nvSpPr>
            <p:cNvPr id="2562" name="TextBox 2561">
              <a:extLst>
                <a:ext uri="{FF2B5EF4-FFF2-40B4-BE49-F238E27FC236}">
                  <a16:creationId xmlns:a16="http://schemas.microsoft.com/office/drawing/2014/main" id="{C8BE8F68-E7DF-1283-F429-3143CAEBFFF8}"/>
                </a:ext>
              </a:extLst>
            </p:cNvPr>
            <p:cNvSpPr txBox="1"/>
            <p:nvPr/>
          </p:nvSpPr>
          <p:spPr>
            <a:xfrm>
              <a:off x="18381633" y="10997152"/>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a:t>
              </a:r>
            </a:p>
          </p:txBody>
        </p:sp>
        <p:sp>
          <p:nvSpPr>
            <p:cNvPr id="2563" name="TextBox 2562">
              <a:extLst>
                <a:ext uri="{FF2B5EF4-FFF2-40B4-BE49-F238E27FC236}">
                  <a16:creationId xmlns:a16="http://schemas.microsoft.com/office/drawing/2014/main" id="{B2D9D3C8-F6E5-A20F-A2DF-8388036F6FE7}"/>
                </a:ext>
              </a:extLst>
            </p:cNvPr>
            <p:cNvSpPr txBox="1"/>
            <p:nvPr/>
          </p:nvSpPr>
          <p:spPr>
            <a:xfrm>
              <a:off x="18856350" y="10997152"/>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64" name="TextBox 2563">
              <a:extLst>
                <a:ext uri="{FF2B5EF4-FFF2-40B4-BE49-F238E27FC236}">
                  <a16:creationId xmlns:a16="http://schemas.microsoft.com/office/drawing/2014/main" id="{CB11785A-E400-C413-DD39-7BAB69B003E8}"/>
                </a:ext>
              </a:extLst>
            </p:cNvPr>
            <p:cNvSpPr txBox="1"/>
            <p:nvPr/>
          </p:nvSpPr>
          <p:spPr>
            <a:xfrm>
              <a:off x="19330794" y="10997152"/>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65" name="TextBox 2564">
              <a:extLst>
                <a:ext uri="{FF2B5EF4-FFF2-40B4-BE49-F238E27FC236}">
                  <a16:creationId xmlns:a16="http://schemas.microsoft.com/office/drawing/2014/main" id="{7D5CB524-8A0E-401D-1CF0-0CFE04AC9F44}"/>
                </a:ext>
              </a:extLst>
            </p:cNvPr>
            <p:cNvSpPr txBox="1"/>
            <p:nvPr/>
          </p:nvSpPr>
          <p:spPr>
            <a:xfrm>
              <a:off x="19805480" y="10997152"/>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0</a:t>
              </a:r>
            </a:p>
          </p:txBody>
        </p:sp>
        <p:sp>
          <p:nvSpPr>
            <p:cNvPr id="2566" name="TextBox 2565">
              <a:extLst>
                <a:ext uri="{FF2B5EF4-FFF2-40B4-BE49-F238E27FC236}">
                  <a16:creationId xmlns:a16="http://schemas.microsoft.com/office/drawing/2014/main" id="{8F04F47D-5EEE-0591-19EA-C144CAA48B33}"/>
                </a:ext>
              </a:extLst>
            </p:cNvPr>
            <p:cNvSpPr txBox="1"/>
            <p:nvPr/>
          </p:nvSpPr>
          <p:spPr>
            <a:xfrm>
              <a:off x="5918039" y="11356952"/>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163</a:t>
              </a:r>
            </a:p>
          </p:txBody>
        </p:sp>
        <p:sp>
          <p:nvSpPr>
            <p:cNvPr id="2567" name="TextBox 2566">
              <a:extLst>
                <a:ext uri="{FF2B5EF4-FFF2-40B4-BE49-F238E27FC236}">
                  <a16:creationId xmlns:a16="http://schemas.microsoft.com/office/drawing/2014/main" id="{8AABDE97-4317-48E2-89FA-2F05202458C6}"/>
                </a:ext>
              </a:extLst>
            </p:cNvPr>
            <p:cNvSpPr txBox="1"/>
            <p:nvPr/>
          </p:nvSpPr>
          <p:spPr>
            <a:xfrm>
              <a:off x="3663895" y="11356954"/>
              <a:ext cx="2273007" cy="532344"/>
            </a:xfrm>
            <a:prstGeom prst="rect">
              <a:avLst/>
            </a:prstGeom>
            <a:noFill/>
          </p:spPr>
          <p:txBody>
            <a:bodyPr wrap="square" rtlCol="0">
              <a:spAutoFit/>
            </a:bodyPr>
            <a:lstStyle/>
            <a:p>
              <a:pPr marL="0" marR="0" lvl="0" indent="0" algn="r"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TPC (n=163):</a:t>
              </a:r>
            </a:p>
          </p:txBody>
        </p:sp>
        <p:sp>
          <p:nvSpPr>
            <p:cNvPr id="2568" name="TextBox 2567">
              <a:extLst>
                <a:ext uri="{FF2B5EF4-FFF2-40B4-BE49-F238E27FC236}">
                  <a16:creationId xmlns:a16="http://schemas.microsoft.com/office/drawing/2014/main" id="{297F839E-5DB6-C9BD-200D-00515B0F2CA4}"/>
                </a:ext>
              </a:extLst>
            </p:cNvPr>
            <p:cNvSpPr txBox="1"/>
            <p:nvPr/>
          </p:nvSpPr>
          <p:spPr>
            <a:xfrm>
              <a:off x="6392702" y="11356954"/>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146</a:t>
              </a:r>
            </a:p>
          </p:txBody>
        </p:sp>
        <p:sp>
          <p:nvSpPr>
            <p:cNvPr id="2569" name="TextBox 2568">
              <a:extLst>
                <a:ext uri="{FF2B5EF4-FFF2-40B4-BE49-F238E27FC236}">
                  <a16:creationId xmlns:a16="http://schemas.microsoft.com/office/drawing/2014/main" id="{2F43C2DE-D892-7184-EEC7-F2143231507B}"/>
                </a:ext>
              </a:extLst>
            </p:cNvPr>
            <p:cNvSpPr txBox="1"/>
            <p:nvPr/>
          </p:nvSpPr>
          <p:spPr>
            <a:xfrm>
              <a:off x="6867259" y="11356954"/>
              <a:ext cx="934503"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105</a:t>
              </a:r>
            </a:p>
          </p:txBody>
        </p:sp>
        <p:sp>
          <p:nvSpPr>
            <p:cNvPr id="2570" name="TextBox 2569">
              <a:extLst>
                <a:ext uri="{FF2B5EF4-FFF2-40B4-BE49-F238E27FC236}">
                  <a16:creationId xmlns:a16="http://schemas.microsoft.com/office/drawing/2014/main" id="{9E0BA5F8-273A-0A76-E613-81280E0360A6}"/>
                </a:ext>
              </a:extLst>
            </p:cNvPr>
            <p:cNvSpPr txBox="1"/>
            <p:nvPr/>
          </p:nvSpPr>
          <p:spPr>
            <a:xfrm>
              <a:off x="7405508"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85</a:t>
              </a:r>
            </a:p>
          </p:txBody>
        </p:sp>
        <p:sp>
          <p:nvSpPr>
            <p:cNvPr id="2571" name="TextBox 2570">
              <a:extLst>
                <a:ext uri="{FF2B5EF4-FFF2-40B4-BE49-F238E27FC236}">
                  <a16:creationId xmlns:a16="http://schemas.microsoft.com/office/drawing/2014/main" id="{B57E220F-4BCA-77E2-704A-552DED2042C3}"/>
                </a:ext>
              </a:extLst>
            </p:cNvPr>
            <p:cNvSpPr txBox="1"/>
            <p:nvPr/>
          </p:nvSpPr>
          <p:spPr>
            <a:xfrm>
              <a:off x="7880222"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84</a:t>
              </a:r>
            </a:p>
          </p:txBody>
        </p:sp>
        <p:sp>
          <p:nvSpPr>
            <p:cNvPr id="2572" name="TextBox 2571">
              <a:extLst>
                <a:ext uri="{FF2B5EF4-FFF2-40B4-BE49-F238E27FC236}">
                  <a16:creationId xmlns:a16="http://schemas.microsoft.com/office/drawing/2014/main" id="{934E99DC-5DAC-5FF1-7082-0432B19D7E58}"/>
                </a:ext>
              </a:extLst>
            </p:cNvPr>
            <p:cNvSpPr txBox="1"/>
            <p:nvPr/>
          </p:nvSpPr>
          <p:spPr>
            <a:xfrm>
              <a:off x="8354907"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69</a:t>
              </a:r>
            </a:p>
          </p:txBody>
        </p:sp>
        <p:sp>
          <p:nvSpPr>
            <p:cNvPr id="2573" name="TextBox 2572">
              <a:extLst>
                <a:ext uri="{FF2B5EF4-FFF2-40B4-BE49-F238E27FC236}">
                  <a16:creationId xmlns:a16="http://schemas.microsoft.com/office/drawing/2014/main" id="{C0464659-3A77-883F-211F-2E796CED596A}"/>
                </a:ext>
              </a:extLst>
            </p:cNvPr>
            <p:cNvSpPr txBox="1"/>
            <p:nvPr/>
          </p:nvSpPr>
          <p:spPr>
            <a:xfrm>
              <a:off x="8829593"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57</a:t>
              </a:r>
            </a:p>
          </p:txBody>
        </p:sp>
        <p:sp>
          <p:nvSpPr>
            <p:cNvPr id="2574" name="TextBox 2573">
              <a:extLst>
                <a:ext uri="{FF2B5EF4-FFF2-40B4-BE49-F238E27FC236}">
                  <a16:creationId xmlns:a16="http://schemas.microsoft.com/office/drawing/2014/main" id="{84D9FF75-931A-9FDB-347C-858A93BB3C61}"/>
                </a:ext>
              </a:extLst>
            </p:cNvPr>
            <p:cNvSpPr txBox="1"/>
            <p:nvPr/>
          </p:nvSpPr>
          <p:spPr>
            <a:xfrm>
              <a:off x="9304309"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48</a:t>
              </a:r>
            </a:p>
          </p:txBody>
        </p:sp>
        <p:sp>
          <p:nvSpPr>
            <p:cNvPr id="2575" name="TextBox 2574">
              <a:extLst>
                <a:ext uri="{FF2B5EF4-FFF2-40B4-BE49-F238E27FC236}">
                  <a16:creationId xmlns:a16="http://schemas.microsoft.com/office/drawing/2014/main" id="{53CD17FC-318C-09A0-31AD-BFB531F151A5}"/>
                </a:ext>
              </a:extLst>
            </p:cNvPr>
            <p:cNvSpPr txBox="1"/>
            <p:nvPr/>
          </p:nvSpPr>
          <p:spPr>
            <a:xfrm>
              <a:off x="9778723"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43</a:t>
              </a:r>
            </a:p>
          </p:txBody>
        </p:sp>
        <p:sp>
          <p:nvSpPr>
            <p:cNvPr id="2576" name="TextBox 2575">
              <a:extLst>
                <a:ext uri="{FF2B5EF4-FFF2-40B4-BE49-F238E27FC236}">
                  <a16:creationId xmlns:a16="http://schemas.microsoft.com/office/drawing/2014/main" id="{0A0DFCB6-0AAD-58F2-18A3-F88499431C48}"/>
                </a:ext>
              </a:extLst>
            </p:cNvPr>
            <p:cNvSpPr txBox="1"/>
            <p:nvPr/>
          </p:nvSpPr>
          <p:spPr>
            <a:xfrm>
              <a:off x="10253409"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32</a:t>
              </a:r>
            </a:p>
          </p:txBody>
        </p:sp>
        <p:sp>
          <p:nvSpPr>
            <p:cNvPr id="2577" name="TextBox 2576">
              <a:extLst>
                <a:ext uri="{FF2B5EF4-FFF2-40B4-BE49-F238E27FC236}">
                  <a16:creationId xmlns:a16="http://schemas.microsoft.com/office/drawing/2014/main" id="{35F4D4BD-15E2-DD36-BEE5-BE6F1AAB27C0}"/>
                </a:ext>
              </a:extLst>
            </p:cNvPr>
            <p:cNvSpPr txBox="1"/>
            <p:nvPr/>
          </p:nvSpPr>
          <p:spPr>
            <a:xfrm>
              <a:off x="10726812"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30</a:t>
              </a:r>
            </a:p>
          </p:txBody>
        </p:sp>
        <p:sp>
          <p:nvSpPr>
            <p:cNvPr id="2578" name="TextBox 2577">
              <a:extLst>
                <a:ext uri="{FF2B5EF4-FFF2-40B4-BE49-F238E27FC236}">
                  <a16:creationId xmlns:a16="http://schemas.microsoft.com/office/drawing/2014/main" id="{57DB47A8-CD42-AB9C-100A-743A6FEA1D15}"/>
                </a:ext>
              </a:extLst>
            </p:cNvPr>
            <p:cNvSpPr txBox="1"/>
            <p:nvPr/>
          </p:nvSpPr>
          <p:spPr>
            <a:xfrm>
              <a:off x="11201467"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27</a:t>
              </a:r>
            </a:p>
          </p:txBody>
        </p:sp>
        <p:sp>
          <p:nvSpPr>
            <p:cNvPr id="2579" name="TextBox 2578">
              <a:extLst>
                <a:ext uri="{FF2B5EF4-FFF2-40B4-BE49-F238E27FC236}">
                  <a16:creationId xmlns:a16="http://schemas.microsoft.com/office/drawing/2014/main" id="{9BBEC8B9-4C32-7992-9A67-9BB7E8FD394E}"/>
                </a:ext>
              </a:extLst>
            </p:cNvPr>
            <p:cNvSpPr txBox="1"/>
            <p:nvPr/>
          </p:nvSpPr>
          <p:spPr>
            <a:xfrm>
              <a:off x="11676032"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24</a:t>
              </a:r>
            </a:p>
          </p:txBody>
        </p:sp>
        <p:sp>
          <p:nvSpPr>
            <p:cNvPr id="2580" name="TextBox 2579">
              <a:extLst>
                <a:ext uri="{FF2B5EF4-FFF2-40B4-BE49-F238E27FC236}">
                  <a16:creationId xmlns:a16="http://schemas.microsoft.com/office/drawing/2014/main" id="{E93872FB-5FFD-655E-20EA-6AAC2CC6D41B}"/>
                </a:ext>
              </a:extLst>
            </p:cNvPr>
            <p:cNvSpPr txBox="1"/>
            <p:nvPr/>
          </p:nvSpPr>
          <p:spPr>
            <a:xfrm>
              <a:off x="12150718"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20</a:t>
              </a:r>
            </a:p>
          </p:txBody>
        </p:sp>
        <p:sp>
          <p:nvSpPr>
            <p:cNvPr id="2581" name="TextBox 2580">
              <a:extLst>
                <a:ext uri="{FF2B5EF4-FFF2-40B4-BE49-F238E27FC236}">
                  <a16:creationId xmlns:a16="http://schemas.microsoft.com/office/drawing/2014/main" id="{420B7480-842D-6E93-9CC6-3BA3B2D96FB7}"/>
                </a:ext>
              </a:extLst>
            </p:cNvPr>
            <p:cNvSpPr txBox="1"/>
            <p:nvPr/>
          </p:nvSpPr>
          <p:spPr>
            <a:xfrm>
              <a:off x="12625434"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14</a:t>
              </a:r>
            </a:p>
          </p:txBody>
        </p:sp>
        <p:sp>
          <p:nvSpPr>
            <p:cNvPr id="2582" name="TextBox 2581">
              <a:extLst>
                <a:ext uri="{FF2B5EF4-FFF2-40B4-BE49-F238E27FC236}">
                  <a16:creationId xmlns:a16="http://schemas.microsoft.com/office/drawing/2014/main" id="{5FA720B6-717A-363E-9E55-9F7F06F853D8}"/>
                </a:ext>
              </a:extLst>
            </p:cNvPr>
            <p:cNvSpPr txBox="1"/>
            <p:nvPr/>
          </p:nvSpPr>
          <p:spPr>
            <a:xfrm>
              <a:off x="13100120" y="11356954"/>
              <a:ext cx="79535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12</a:t>
              </a:r>
            </a:p>
          </p:txBody>
        </p:sp>
        <p:sp>
          <p:nvSpPr>
            <p:cNvPr id="2583" name="TextBox 2582">
              <a:extLst>
                <a:ext uri="{FF2B5EF4-FFF2-40B4-BE49-F238E27FC236}">
                  <a16:creationId xmlns:a16="http://schemas.microsoft.com/office/drawing/2014/main" id="{251CA49F-6A1C-9CD4-B451-3D46247DC206}"/>
                </a:ext>
              </a:extLst>
            </p:cNvPr>
            <p:cNvSpPr txBox="1"/>
            <p:nvPr/>
          </p:nvSpPr>
          <p:spPr>
            <a:xfrm>
              <a:off x="13638364"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a:t>
              </a:r>
            </a:p>
          </p:txBody>
        </p:sp>
        <p:sp>
          <p:nvSpPr>
            <p:cNvPr id="2584" name="TextBox 2583">
              <a:extLst>
                <a:ext uri="{FF2B5EF4-FFF2-40B4-BE49-F238E27FC236}">
                  <a16:creationId xmlns:a16="http://schemas.microsoft.com/office/drawing/2014/main" id="{53B226EE-D735-37A4-CBC8-28E461AE15AC}"/>
                </a:ext>
              </a:extLst>
            </p:cNvPr>
            <p:cNvSpPr txBox="1"/>
            <p:nvPr/>
          </p:nvSpPr>
          <p:spPr>
            <a:xfrm>
              <a:off x="14113083"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a:t>
              </a:r>
            </a:p>
          </p:txBody>
        </p:sp>
        <p:sp>
          <p:nvSpPr>
            <p:cNvPr id="2585" name="TextBox 2584">
              <a:extLst>
                <a:ext uri="{FF2B5EF4-FFF2-40B4-BE49-F238E27FC236}">
                  <a16:creationId xmlns:a16="http://schemas.microsoft.com/office/drawing/2014/main" id="{EC60C26F-5AC5-4755-E806-9F663DC5FB3D}"/>
                </a:ext>
              </a:extLst>
            </p:cNvPr>
            <p:cNvSpPr txBox="1"/>
            <p:nvPr/>
          </p:nvSpPr>
          <p:spPr>
            <a:xfrm>
              <a:off x="14587500"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a:t>
              </a:r>
            </a:p>
          </p:txBody>
        </p:sp>
        <p:sp>
          <p:nvSpPr>
            <p:cNvPr id="2586" name="TextBox 2585">
              <a:extLst>
                <a:ext uri="{FF2B5EF4-FFF2-40B4-BE49-F238E27FC236}">
                  <a16:creationId xmlns:a16="http://schemas.microsoft.com/office/drawing/2014/main" id="{EB2E929B-241C-F21B-7CD9-C5875646604E}"/>
                </a:ext>
              </a:extLst>
            </p:cNvPr>
            <p:cNvSpPr txBox="1"/>
            <p:nvPr/>
          </p:nvSpPr>
          <p:spPr>
            <a:xfrm>
              <a:off x="15062185"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a:t>
              </a:r>
            </a:p>
          </p:txBody>
        </p:sp>
        <p:sp>
          <p:nvSpPr>
            <p:cNvPr id="2587" name="TextBox 2586">
              <a:extLst>
                <a:ext uri="{FF2B5EF4-FFF2-40B4-BE49-F238E27FC236}">
                  <a16:creationId xmlns:a16="http://schemas.microsoft.com/office/drawing/2014/main" id="{9FF8C1B5-E167-DA0E-E6A0-6C8ED4109355}"/>
                </a:ext>
              </a:extLst>
            </p:cNvPr>
            <p:cNvSpPr txBox="1"/>
            <p:nvPr/>
          </p:nvSpPr>
          <p:spPr>
            <a:xfrm>
              <a:off x="15533637"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88" name="TextBox 2587">
              <a:extLst>
                <a:ext uri="{FF2B5EF4-FFF2-40B4-BE49-F238E27FC236}">
                  <a16:creationId xmlns:a16="http://schemas.microsoft.com/office/drawing/2014/main" id="{5A024E26-B8A8-E41E-A1BF-55ECACDCEFAF}"/>
                </a:ext>
              </a:extLst>
            </p:cNvPr>
            <p:cNvSpPr txBox="1"/>
            <p:nvPr/>
          </p:nvSpPr>
          <p:spPr>
            <a:xfrm>
              <a:off x="16008292"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89" name="TextBox 2588">
              <a:extLst>
                <a:ext uri="{FF2B5EF4-FFF2-40B4-BE49-F238E27FC236}">
                  <a16:creationId xmlns:a16="http://schemas.microsoft.com/office/drawing/2014/main" id="{4A743158-41E9-9081-F04B-8CD8C0F4B419}"/>
                </a:ext>
              </a:extLst>
            </p:cNvPr>
            <p:cNvSpPr txBox="1"/>
            <p:nvPr/>
          </p:nvSpPr>
          <p:spPr>
            <a:xfrm>
              <a:off x="16482860"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90" name="TextBox 2589">
              <a:extLst>
                <a:ext uri="{FF2B5EF4-FFF2-40B4-BE49-F238E27FC236}">
                  <a16:creationId xmlns:a16="http://schemas.microsoft.com/office/drawing/2014/main" id="{963A591D-B9ED-1E84-F631-4581C52590EF}"/>
                </a:ext>
              </a:extLst>
            </p:cNvPr>
            <p:cNvSpPr txBox="1"/>
            <p:nvPr/>
          </p:nvSpPr>
          <p:spPr>
            <a:xfrm>
              <a:off x="16957545"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91" name="TextBox 2590">
              <a:extLst>
                <a:ext uri="{FF2B5EF4-FFF2-40B4-BE49-F238E27FC236}">
                  <a16:creationId xmlns:a16="http://schemas.microsoft.com/office/drawing/2014/main" id="{D6953BA3-F43D-D66C-45DA-C76CEB8BB999}"/>
                </a:ext>
              </a:extLst>
            </p:cNvPr>
            <p:cNvSpPr txBox="1"/>
            <p:nvPr/>
          </p:nvSpPr>
          <p:spPr>
            <a:xfrm>
              <a:off x="17432262"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92" name="TextBox 2591">
              <a:extLst>
                <a:ext uri="{FF2B5EF4-FFF2-40B4-BE49-F238E27FC236}">
                  <a16:creationId xmlns:a16="http://schemas.microsoft.com/office/drawing/2014/main" id="{B9970069-9EA8-861F-629E-BDC94C629C96}"/>
                </a:ext>
              </a:extLst>
            </p:cNvPr>
            <p:cNvSpPr txBox="1"/>
            <p:nvPr/>
          </p:nvSpPr>
          <p:spPr>
            <a:xfrm>
              <a:off x="17906978"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593" name="TextBox 2592">
              <a:extLst>
                <a:ext uri="{FF2B5EF4-FFF2-40B4-BE49-F238E27FC236}">
                  <a16:creationId xmlns:a16="http://schemas.microsoft.com/office/drawing/2014/main" id="{806BD976-94B5-419F-C9F1-2B4DE3419F7E}"/>
                </a:ext>
              </a:extLst>
            </p:cNvPr>
            <p:cNvSpPr txBox="1"/>
            <p:nvPr/>
          </p:nvSpPr>
          <p:spPr>
            <a:xfrm>
              <a:off x="18381633" y="11356954"/>
              <a:ext cx="656218" cy="53234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0</a:t>
              </a:r>
            </a:p>
          </p:txBody>
        </p:sp>
      </p:grpSp>
      <p:grpSp>
        <p:nvGrpSpPr>
          <p:cNvPr id="2594" name="Group 2593">
            <a:extLst>
              <a:ext uri="{FF2B5EF4-FFF2-40B4-BE49-F238E27FC236}">
                <a16:creationId xmlns:a16="http://schemas.microsoft.com/office/drawing/2014/main" id="{A8650840-2969-3D20-C307-699A6E6E05DA}"/>
              </a:ext>
            </a:extLst>
          </p:cNvPr>
          <p:cNvGrpSpPr/>
          <p:nvPr/>
        </p:nvGrpSpPr>
        <p:grpSpPr>
          <a:xfrm>
            <a:off x="223392" y="1971828"/>
            <a:ext cx="5787413" cy="3494146"/>
            <a:chOff x="157555" y="2539786"/>
            <a:chExt cx="11576332" cy="6989202"/>
          </a:xfrm>
        </p:grpSpPr>
        <p:grpSp>
          <p:nvGrpSpPr>
            <p:cNvPr id="2595" name="Graphic 4">
              <a:extLst>
                <a:ext uri="{FF2B5EF4-FFF2-40B4-BE49-F238E27FC236}">
                  <a16:creationId xmlns:a16="http://schemas.microsoft.com/office/drawing/2014/main" id="{7AEE8EB5-ACDB-9070-63BA-9B3E9B0D54B1}"/>
                </a:ext>
              </a:extLst>
            </p:cNvPr>
            <p:cNvGrpSpPr/>
            <p:nvPr/>
          </p:nvGrpSpPr>
          <p:grpSpPr>
            <a:xfrm>
              <a:off x="1465238" y="2637208"/>
              <a:ext cx="9625232" cy="5841543"/>
              <a:chOff x="2955009" y="1020778"/>
              <a:chExt cx="6812275" cy="3681116"/>
            </a:xfrm>
            <a:noFill/>
          </p:grpSpPr>
          <p:sp>
            <p:nvSpPr>
              <p:cNvPr id="2790" name="Freeform 61">
                <a:extLst>
                  <a:ext uri="{FF2B5EF4-FFF2-40B4-BE49-F238E27FC236}">
                    <a16:creationId xmlns:a16="http://schemas.microsoft.com/office/drawing/2014/main" id="{4D11644C-ED8A-1C5B-76D7-A58DC28C7E12}"/>
                  </a:ext>
                </a:extLst>
              </p:cNvPr>
              <p:cNvSpPr/>
              <p:nvPr/>
            </p:nvSpPr>
            <p:spPr>
              <a:xfrm>
                <a:off x="2977671" y="1051013"/>
                <a:ext cx="6789613" cy="3650881"/>
              </a:xfrm>
              <a:custGeom>
                <a:avLst/>
                <a:gdLst>
                  <a:gd name="connsiteX0" fmla="*/ 0 w 6789613"/>
                  <a:gd name="connsiteY0" fmla="*/ 0 h 3650881"/>
                  <a:gd name="connsiteX1" fmla="*/ 93671 w 6789613"/>
                  <a:gd name="connsiteY1" fmla="*/ 0 h 3650881"/>
                  <a:gd name="connsiteX2" fmla="*/ 93671 w 6789613"/>
                  <a:gd name="connsiteY2" fmla="*/ 10582 h 3650881"/>
                  <a:gd name="connsiteX3" fmla="*/ 102736 w 6789613"/>
                  <a:gd name="connsiteY3" fmla="*/ 10582 h 3650881"/>
                  <a:gd name="connsiteX4" fmla="*/ 102736 w 6789613"/>
                  <a:gd name="connsiteY4" fmla="*/ 21165 h 3650881"/>
                  <a:gd name="connsiteX5" fmla="*/ 132952 w 6789613"/>
                  <a:gd name="connsiteY5" fmla="*/ 21165 h 3650881"/>
                  <a:gd name="connsiteX6" fmla="*/ 132952 w 6789613"/>
                  <a:gd name="connsiteY6" fmla="*/ 33259 h 3650881"/>
                  <a:gd name="connsiteX7" fmla="*/ 149571 w 6789613"/>
                  <a:gd name="connsiteY7" fmla="*/ 33259 h 3650881"/>
                  <a:gd name="connsiteX8" fmla="*/ 149571 w 6789613"/>
                  <a:gd name="connsiteY8" fmla="*/ 43841 h 3650881"/>
                  <a:gd name="connsiteX9" fmla="*/ 259861 w 6789613"/>
                  <a:gd name="connsiteY9" fmla="*/ 43841 h 3650881"/>
                  <a:gd name="connsiteX10" fmla="*/ 259861 w 6789613"/>
                  <a:gd name="connsiteY10" fmla="*/ 54423 h 3650881"/>
                  <a:gd name="connsiteX11" fmla="*/ 284034 w 6789613"/>
                  <a:gd name="connsiteY11" fmla="*/ 54423 h 3650881"/>
                  <a:gd name="connsiteX12" fmla="*/ 284034 w 6789613"/>
                  <a:gd name="connsiteY12" fmla="*/ 89193 h 3650881"/>
                  <a:gd name="connsiteX13" fmla="*/ 291588 w 6789613"/>
                  <a:gd name="connsiteY13" fmla="*/ 89193 h 3650881"/>
                  <a:gd name="connsiteX14" fmla="*/ 291588 w 6789613"/>
                  <a:gd name="connsiteY14" fmla="*/ 99776 h 3650881"/>
                  <a:gd name="connsiteX15" fmla="*/ 299142 w 6789613"/>
                  <a:gd name="connsiteY15" fmla="*/ 99776 h 3650881"/>
                  <a:gd name="connsiteX16" fmla="*/ 299142 w 6789613"/>
                  <a:gd name="connsiteY16" fmla="*/ 110358 h 3650881"/>
                  <a:gd name="connsiteX17" fmla="*/ 323315 w 6789613"/>
                  <a:gd name="connsiteY17" fmla="*/ 110358 h 3650881"/>
                  <a:gd name="connsiteX18" fmla="*/ 323315 w 6789613"/>
                  <a:gd name="connsiteY18" fmla="*/ 133034 h 3650881"/>
                  <a:gd name="connsiteX19" fmla="*/ 330869 w 6789613"/>
                  <a:gd name="connsiteY19" fmla="*/ 133034 h 3650881"/>
                  <a:gd name="connsiteX20" fmla="*/ 330869 w 6789613"/>
                  <a:gd name="connsiteY20" fmla="*/ 155711 h 3650881"/>
                  <a:gd name="connsiteX21" fmla="*/ 338423 w 6789613"/>
                  <a:gd name="connsiteY21" fmla="*/ 155711 h 3650881"/>
                  <a:gd name="connsiteX22" fmla="*/ 338423 w 6789613"/>
                  <a:gd name="connsiteY22" fmla="*/ 213157 h 3650881"/>
                  <a:gd name="connsiteX23" fmla="*/ 345977 w 6789613"/>
                  <a:gd name="connsiteY23" fmla="*/ 213157 h 3650881"/>
                  <a:gd name="connsiteX24" fmla="*/ 345977 w 6789613"/>
                  <a:gd name="connsiteY24" fmla="*/ 246416 h 3650881"/>
                  <a:gd name="connsiteX25" fmla="*/ 370150 w 6789613"/>
                  <a:gd name="connsiteY25" fmla="*/ 246416 h 3650881"/>
                  <a:gd name="connsiteX26" fmla="*/ 370150 w 6789613"/>
                  <a:gd name="connsiteY26" fmla="*/ 269092 h 3650881"/>
                  <a:gd name="connsiteX27" fmla="*/ 377704 w 6789613"/>
                  <a:gd name="connsiteY27" fmla="*/ 269092 h 3650881"/>
                  <a:gd name="connsiteX28" fmla="*/ 377704 w 6789613"/>
                  <a:gd name="connsiteY28" fmla="*/ 303862 h 3650881"/>
                  <a:gd name="connsiteX29" fmla="*/ 385258 w 6789613"/>
                  <a:gd name="connsiteY29" fmla="*/ 303862 h 3650881"/>
                  <a:gd name="connsiteX30" fmla="*/ 385258 w 6789613"/>
                  <a:gd name="connsiteY30" fmla="*/ 314445 h 3650881"/>
                  <a:gd name="connsiteX31" fmla="*/ 409432 w 6789613"/>
                  <a:gd name="connsiteY31" fmla="*/ 314445 h 3650881"/>
                  <a:gd name="connsiteX32" fmla="*/ 409432 w 6789613"/>
                  <a:gd name="connsiteY32" fmla="*/ 326539 h 3650881"/>
                  <a:gd name="connsiteX33" fmla="*/ 441159 w 6789613"/>
                  <a:gd name="connsiteY33" fmla="*/ 326539 h 3650881"/>
                  <a:gd name="connsiteX34" fmla="*/ 441159 w 6789613"/>
                  <a:gd name="connsiteY34" fmla="*/ 337121 h 3650881"/>
                  <a:gd name="connsiteX35" fmla="*/ 463821 w 6789613"/>
                  <a:gd name="connsiteY35" fmla="*/ 337121 h 3650881"/>
                  <a:gd name="connsiteX36" fmla="*/ 463821 w 6789613"/>
                  <a:gd name="connsiteY36" fmla="*/ 349215 h 3650881"/>
                  <a:gd name="connsiteX37" fmla="*/ 527275 w 6789613"/>
                  <a:gd name="connsiteY37" fmla="*/ 349215 h 3650881"/>
                  <a:gd name="connsiteX38" fmla="*/ 527275 w 6789613"/>
                  <a:gd name="connsiteY38" fmla="*/ 359797 h 3650881"/>
                  <a:gd name="connsiteX39" fmla="*/ 543894 w 6789613"/>
                  <a:gd name="connsiteY39" fmla="*/ 359797 h 3650881"/>
                  <a:gd name="connsiteX40" fmla="*/ 543894 w 6789613"/>
                  <a:gd name="connsiteY40" fmla="*/ 371891 h 3650881"/>
                  <a:gd name="connsiteX41" fmla="*/ 551448 w 6789613"/>
                  <a:gd name="connsiteY41" fmla="*/ 371891 h 3650881"/>
                  <a:gd name="connsiteX42" fmla="*/ 551448 w 6789613"/>
                  <a:gd name="connsiteY42" fmla="*/ 382473 h 3650881"/>
                  <a:gd name="connsiteX43" fmla="*/ 566557 w 6789613"/>
                  <a:gd name="connsiteY43" fmla="*/ 382473 h 3650881"/>
                  <a:gd name="connsiteX44" fmla="*/ 566557 w 6789613"/>
                  <a:gd name="connsiteY44" fmla="*/ 394567 h 3650881"/>
                  <a:gd name="connsiteX45" fmla="*/ 622457 w 6789613"/>
                  <a:gd name="connsiteY45" fmla="*/ 394567 h 3650881"/>
                  <a:gd name="connsiteX46" fmla="*/ 622457 w 6789613"/>
                  <a:gd name="connsiteY46" fmla="*/ 405150 h 3650881"/>
                  <a:gd name="connsiteX47" fmla="*/ 630011 w 6789613"/>
                  <a:gd name="connsiteY47" fmla="*/ 405150 h 3650881"/>
                  <a:gd name="connsiteX48" fmla="*/ 630011 w 6789613"/>
                  <a:gd name="connsiteY48" fmla="*/ 417244 h 3650881"/>
                  <a:gd name="connsiteX49" fmla="*/ 637565 w 6789613"/>
                  <a:gd name="connsiteY49" fmla="*/ 417244 h 3650881"/>
                  <a:gd name="connsiteX50" fmla="*/ 637565 w 6789613"/>
                  <a:gd name="connsiteY50" fmla="*/ 439920 h 3650881"/>
                  <a:gd name="connsiteX51" fmla="*/ 645119 w 6789613"/>
                  <a:gd name="connsiteY51" fmla="*/ 439920 h 3650881"/>
                  <a:gd name="connsiteX52" fmla="*/ 645119 w 6789613"/>
                  <a:gd name="connsiteY52" fmla="*/ 450502 h 3650881"/>
                  <a:gd name="connsiteX53" fmla="*/ 654184 w 6789613"/>
                  <a:gd name="connsiteY53" fmla="*/ 450502 h 3650881"/>
                  <a:gd name="connsiteX54" fmla="*/ 654184 w 6789613"/>
                  <a:gd name="connsiteY54" fmla="*/ 474690 h 3650881"/>
                  <a:gd name="connsiteX55" fmla="*/ 669292 w 6789613"/>
                  <a:gd name="connsiteY55" fmla="*/ 474690 h 3650881"/>
                  <a:gd name="connsiteX56" fmla="*/ 669292 w 6789613"/>
                  <a:gd name="connsiteY56" fmla="*/ 520043 h 3650881"/>
                  <a:gd name="connsiteX57" fmla="*/ 676846 w 6789613"/>
                  <a:gd name="connsiteY57" fmla="*/ 520043 h 3650881"/>
                  <a:gd name="connsiteX58" fmla="*/ 676846 w 6789613"/>
                  <a:gd name="connsiteY58" fmla="*/ 565395 h 3650881"/>
                  <a:gd name="connsiteX59" fmla="*/ 684400 w 6789613"/>
                  <a:gd name="connsiteY59" fmla="*/ 565395 h 3650881"/>
                  <a:gd name="connsiteX60" fmla="*/ 684400 w 6789613"/>
                  <a:gd name="connsiteY60" fmla="*/ 575978 h 3650881"/>
                  <a:gd name="connsiteX61" fmla="*/ 693465 w 6789613"/>
                  <a:gd name="connsiteY61" fmla="*/ 575978 h 3650881"/>
                  <a:gd name="connsiteX62" fmla="*/ 693465 w 6789613"/>
                  <a:gd name="connsiteY62" fmla="*/ 600166 h 3650881"/>
                  <a:gd name="connsiteX63" fmla="*/ 716128 w 6789613"/>
                  <a:gd name="connsiteY63" fmla="*/ 600166 h 3650881"/>
                  <a:gd name="connsiteX64" fmla="*/ 716128 w 6789613"/>
                  <a:gd name="connsiteY64" fmla="*/ 610748 h 3650881"/>
                  <a:gd name="connsiteX65" fmla="*/ 725192 w 6789613"/>
                  <a:gd name="connsiteY65" fmla="*/ 610748 h 3650881"/>
                  <a:gd name="connsiteX66" fmla="*/ 725192 w 6789613"/>
                  <a:gd name="connsiteY66" fmla="*/ 622842 h 3650881"/>
                  <a:gd name="connsiteX67" fmla="*/ 740301 w 6789613"/>
                  <a:gd name="connsiteY67" fmla="*/ 622842 h 3650881"/>
                  <a:gd name="connsiteX68" fmla="*/ 740301 w 6789613"/>
                  <a:gd name="connsiteY68" fmla="*/ 633424 h 3650881"/>
                  <a:gd name="connsiteX69" fmla="*/ 968434 w 6789613"/>
                  <a:gd name="connsiteY69" fmla="*/ 633424 h 3650881"/>
                  <a:gd name="connsiteX70" fmla="*/ 968434 w 6789613"/>
                  <a:gd name="connsiteY70" fmla="*/ 645518 h 3650881"/>
                  <a:gd name="connsiteX71" fmla="*/ 1000161 w 6789613"/>
                  <a:gd name="connsiteY71" fmla="*/ 645518 h 3650881"/>
                  <a:gd name="connsiteX72" fmla="*/ 1000161 w 6789613"/>
                  <a:gd name="connsiteY72" fmla="*/ 680289 h 3650881"/>
                  <a:gd name="connsiteX73" fmla="*/ 1007715 w 6789613"/>
                  <a:gd name="connsiteY73" fmla="*/ 680289 h 3650881"/>
                  <a:gd name="connsiteX74" fmla="*/ 1007715 w 6789613"/>
                  <a:gd name="connsiteY74" fmla="*/ 737735 h 3650881"/>
                  <a:gd name="connsiteX75" fmla="*/ 1039442 w 6789613"/>
                  <a:gd name="connsiteY75" fmla="*/ 737735 h 3650881"/>
                  <a:gd name="connsiteX76" fmla="*/ 1039442 w 6789613"/>
                  <a:gd name="connsiteY76" fmla="*/ 749829 h 3650881"/>
                  <a:gd name="connsiteX77" fmla="*/ 1078724 w 6789613"/>
                  <a:gd name="connsiteY77" fmla="*/ 749829 h 3650881"/>
                  <a:gd name="connsiteX78" fmla="*/ 1078724 w 6789613"/>
                  <a:gd name="connsiteY78" fmla="*/ 760411 h 3650881"/>
                  <a:gd name="connsiteX79" fmla="*/ 1110451 w 6789613"/>
                  <a:gd name="connsiteY79" fmla="*/ 760411 h 3650881"/>
                  <a:gd name="connsiteX80" fmla="*/ 1110451 w 6789613"/>
                  <a:gd name="connsiteY80" fmla="*/ 772505 h 3650881"/>
                  <a:gd name="connsiteX81" fmla="*/ 1228295 w 6789613"/>
                  <a:gd name="connsiteY81" fmla="*/ 772505 h 3650881"/>
                  <a:gd name="connsiteX82" fmla="*/ 1228295 w 6789613"/>
                  <a:gd name="connsiteY82" fmla="*/ 784599 h 3650881"/>
                  <a:gd name="connsiteX83" fmla="*/ 1267576 w 6789613"/>
                  <a:gd name="connsiteY83" fmla="*/ 784599 h 3650881"/>
                  <a:gd name="connsiteX84" fmla="*/ 1267576 w 6789613"/>
                  <a:gd name="connsiteY84" fmla="*/ 807276 h 3650881"/>
                  <a:gd name="connsiteX85" fmla="*/ 1284195 w 6789613"/>
                  <a:gd name="connsiteY85" fmla="*/ 807276 h 3650881"/>
                  <a:gd name="connsiteX86" fmla="*/ 1284195 w 6789613"/>
                  <a:gd name="connsiteY86" fmla="*/ 819370 h 3650881"/>
                  <a:gd name="connsiteX87" fmla="*/ 1291749 w 6789613"/>
                  <a:gd name="connsiteY87" fmla="*/ 819370 h 3650881"/>
                  <a:gd name="connsiteX88" fmla="*/ 1291749 w 6789613"/>
                  <a:gd name="connsiteY88" fmla="*/ 866234 h 3650881"/>
                  <a:gd name="connsiteX89" fmla="*/ 1314411 w 6789613"/>
                  <a:gd name="connsiteY89" fmla="*/ 866234 h 3650881"/>
                  <a:gd name="connsiteX90" fmla="*/ 1314411 w 6789613"/>
                  <a:gd name="connsiteY90" fmla="*/ 878328 h 3650881"/>
                  <a:gd name="connsiteX91" fmla="*/ 1323476 w 6789613"/>
                  <a:gd name="connsiteY91" fmla="*/ 878328 h 3650881"/>
                  <a:gd name="connsiteX92" fmla="*/ 1323476 w 6789613"/>
                  <a:gd name="connsiteY92" fmla="*/ 888910 h 3650881"/>
                  <a:gd name="connsiteX93" fmla="*/ 1331030 w 6789613"/>
                  <a:gd name="connsiteY93" fmla="*/ 888910 h 3650881"/>
                  <a:gd name="connsiteX94" fmla="*/ 1331030 w 6789613"/>
                  <a:gd name="connsiteY94" fmla="*/ 947869 h 3650881"/>
                  <a:gd name="connsiteX95" fmla="*/ 1338584 w 6789613"/>
                  <a:gd name="connsiteY95" fmla="*/ 947869 h 3650881"/>
                  <a:gd name="connsiteX96" fmla="*/ 1338584 w 6789613"/>
                  <a:gd name="connsiteY96" fmla="*/ 982639 h 3650881"/>
                  <a:gd name="connsiteX97" fmla="*/ 1346138 w 6789613"/>
                  <a:gd name="connsiteY97" fmla="*/ 982639 h 3650881"/>
                  <a:gd name="connsiteX98" fmla="*/ 1346138 w 6789613"/>
                  <a:gd name="connsiteY98" fmla="*/ 1006827 h 3650881"/>
                  <a:gd name="connsiteX99" fmla="*/ 1355203 w 6789613"/>
                  <a:gd name="connsiteY99" fmla="*/ 1006827 h 3650881"/>
                  <a:gd name="connsiteX100" fmla="*/ 1355203 w 6789613"/>
                  <a:gd name="connsiteY100" fmla="*/ 1017409 h 3650881"/>
                  <a:gd name="connsiteX101" fmla="*/ 1362757 w 6789613"/>
                  <a:gd name="connsiteY101" fmla="*/ 1017409 h 3650881"/>
                  <a:gd name="connsiteX102" fmla="*/ 1362757 w 6789613"/>
                  <a:gd name="connsiteY102" fmla="*/ 1029503 h 3650881"/>
                  <a:gd name="connsiteX103" fmla="*/ 1370312 w 6789613"/>
                  <a:gd name="connsiteY103" fmla="*/ 1029503 h 3650881"/>
                  <a:gd name="connsiteX104" fmla="*/ 1370312 w 6789613"/>
                  <a:gd name="connsiteY104" fmla="*/ 1053691 h 3650881"/>
                  <a:gd name="connsiteX105" fmla="*/ 1377866 w 6789613"/>
                  <a:gd name="connsiteY105" fmla="*/ 1053691 h 3650881"/>
                  <a:gd name="connsiteX106" fmla="*/ 1377866 w 6789613"/>
                  <a:gd name="connsiteY106" fmla="*/ 1064274 h 3650881"/>
                  <a:gd name="connsiteX107" fmla="*/ 1385420 w 6789613"/>
                  <a:gd name="connsiteY107" fmla="*/ 1064274 h 3650881"/>
                  <a:gd name="connsiteX108" fmla="*/ 1385420 w 6789613"/>
                  <a:gd name="connsiteY108" fmla="*/ 1076368 h 3650881"/>
                  <a:gd name="connsiteX109" fmla="*/ 1433766 w 6789613"/>
                  <a:gd name="connsiteY109" fmla="*/ 1076368 h 3650881"/>
                  <a:gd name="connsiteX110" fmla="*/ 1433766 w 6789613"/>
                  <a:gd name="connsiteY110" fmla="*/ 1088462 h 3650881"/>
                  <a:gd name="connsiteX111" fmla="*/ 1441320 w 6789613"/>
                  <a:gd name="connsiteY111" fmla="*/ 1088462 h 3650881"/>
                  <a:gd name="connsiteX112" fmla="*/ 1441320 w 6789613"/>
                  <a:gd name="connsiteY112" fmla="*/ 1100556 h 3650881"/>
                  <a:gd name="connsiteX113" fmla="*/ 1465493 w 6789613"/>
                  <a:gd name="connsiteY113" fmla="*/ 1100556 h 3650881"/>
                  <a:gd name="connsiteX114" fmla="*/ 1465493 w 6789613"/>
                  <a:gd name="connsiteY114" fmla="*/ 1111138 h 3650881"/>
                  <a:gd name="connsiteX115" fmla="*/ 1512328 w 6789613"/>
                  <a:gd name="connsiteY115" fmla="*/ 1111138 h 3650881"/>
                  <a:gd name="connsiteX116" fmla="*/ 1512328 w 6789613"/>
                  <a:gd name="connsiteY116" fmla="*/ 1123232 h 3650881"/>
                  <a:gd name="connsiteX117" fmla="*/ 1544056 w 6789613"/>
                  <a:gd name="connsiteY117" fmla="*/ 1123232 h 3650881"/>
                  <a:gd name="connsiteX118" fmla="*/ 1544056 w 6789613"/>
                  <a:gd name="connsiteY118" fmla="*/ 1135326 h 3650881"/>
                  <a:gd name="connsiteX119" fmla="*/ 1583337 w 6789613"/>
                  <a:gd name="connsiteY119" fmla="*/ 1135326 h 3650881"/>
                  <a:gd name="connsiteX120" fmla="*/ 1583337 w 6789613"/>
                  <a:gd name="connsiteY120" fmla="*/ 1147420 h 3650881"/>
                  <a:gd name="connsiteX121" fmla="*/ 1590891 w 6789613"/>
                  <a:gd name="connsiteY121" fmla="*/ 1147420 h 3650881"/>
                  <a:gd name="connsiteX122" fmla="*/ 1590891 w 6789613"/>
                  <a:gd name="connsiteY122" fmla="*/ 1159514 h 3650881"/>
                  <a:gd name="connsiteX123" fmla="*/ 1615064 w 6789613"/>
                  <a:gd name="connsiteY123" fmla="*/ 1159514 h 3650881"/>
                  <a:gd name="connsiteX124" fmla="*/ 1615064 w 6789613"/>
                  <a:gd name="connsiteY124" fmla="*/ 1170096 h 3650881"/>
                  <a:gd name="connsiteX125" fmla="*/ 1630172 w 6789613"/>
                  <a:gd name="connsiteY125" fmla="*/ 1170096 h 3650881"/>
                  <a:gd name="connsiteX126" fmla="*/ 1630172 w 6789613"/>
                  <a:gd name="connsiteY126" fmla="*/ 1182190 h 3650881"/>
                  <a:gd name="connsiteX127" fmla="*/ 1637726 w 6789613"/>
                  <a:gd name="connsiteY127" fmla="*/ 1182190 h 3650881"/>
                  <a:gd name="connsiteX128" fmla="*/ 1637726 w 6789613"/>
                  <a:gd name="connsiteY128" fmla="*/ 1194284 h 3650881"/>
                  <a:gd name="connsiteX129" fmla="*/ 1645280 w 6789613"/>
                  <a:gd name="connsiteY129" fmla="*/ 1194284 h 3650881"/>
                  <a:gd name="connsiteX130" fmla="*/ 1645280 w 6789613"/>
                  <a:gd name="connsiteY130" fmla="*/ 1206378 h 3650881"/>
                  <a:gd name="connsiteX131" fmla="*/ 1654345 w 6789613"/>
                  <a:gd name="connsiteY131" fmla="*/ 1206378 h 3650881"/>
                  <a:gd name="connsiteX132" fmla="*/ 1654345 w 6789613"/>
                  <a:gd name="connsiteY132" fmla="*/ 1218473 h 3650881"/>
                  <a:gd name="connsiteX133" fmla="*/ 1661899 w 6789613"/>
                  <a:gd name="connsiteY133" fmla="*/ 1218473 h 3650881"/>
                  <a:gd name="connsiteX134" fmla="*/ 1661899 w 6789613"/>
                  <a:gd name="connsiteY134" fmla="*/ 1241149 h 3650881"/>
                  <a:gd name="connsiteX135" fmla="*/ 1669453 w 6789613"/>
                  <a:gd name="connsiteY135" fmla="*/ 1241149 h 3650881"/>
                  <a:gd name="connsiteX136" fmla="*/ 1669453 w 6789613"/>
                  <a:gd name="connsiteY136" fmla="*/ 1277431 h 3650881"/>
                  <a:gd name="connsiteX137" fmla="*/ 1686072 w 6789613"/>
                  <a:gd name="connsiteY137" fmla="*/ 1277431 h 3650881"/>
                  <a:gd name="connsiteX138" fmla="*/ 1686072 w 6789613"/>
                  <a:gd name="connsiteY138" fmla="*/ 1301619 h 3650881"/>
                  <a:gd name="connsiteX139" fmla="*/ 1701180 w 6789613"/>
                  <a:gd name="connsiteY139" fmla="*/ 1301619 h 3650881"/>
                  <a:gd name="connsiteX140" fmla="*/ 1701180 w 6789613"/>
                  <a:gd name="connsiteY140" fmla="*/ 1313713 h 3650881"/>
                  <a:gd name="connsiteX141" fmla="*/ 1708735 w 6789613"/>
                  <a:gd name="connsiteY141" fmla="*/ 1313713 h 3650881"/>
                  <a:gd name="connsiteX142" fmla="*/ 1708735 w 6789613"/>
                  <a:gd name="connsiteY142" fmla="*/ 1337901 h 3650881"/>
                  <a:gd name="connsiteX143" fmla="*/ 1716289 w 6789613"/>
                  <a:gd name="connsiteY143" fmla="*/ 1337901 h 3650881"/>
                  <a:gd name="connsiteX144" fmla="*/ 1716289 w 6789613"/>
                  <a:gd name="connsiteY144" fmla="*/ 1349995 h 3650881"/>
                  <a:gd name="connsiteX145" fmla="*/ 1725354 w 6789613"/>
                  <a:gd name="connsiteY145" fmla="*/ 1349995 h 3650881"/>
                  <a:gd name="connsiteX146" fmla="*/ 1725354 w 6789613"/>
                  <a:gd name="connsiteY146" fmla="*/ 1362089 h 3650881"/>
                  <a:gd name="connsiteX147" fmla="*/ 1755570 w 6789613"/>
                  <a:gd name="connsiteY147" fmla="*/ 1362089 h 3650881"/>
                  <a:gd name="connsiteX148" fmla="*/ 1755570 w 6789613"/>
                  <a:gd name="connsiteY148" fmla="*/ 1374183 h 3650881"/>
                  <a:gd name="connsiteX149" fmla="*/ 1787297 w 6789613"/>
                  <a:gd name="connsiteY149" fmla="*/ 1374183 h 3650881"/>
                  <a:gd name="connsiteX150" fmla="*/ 1787297 w 6789613"/>
                  <a:gd name="connsiteY150" fmla="*/ 1386277 h 3650881"/>
                  <a:gd name="connsiteX151" fmla="*/ 1803916 w 6789613"/>
                  <a:gd name="connsiteY151" fmla="*/ 1386277 h 3650881"/>
                  <a:gd name="connsiteX152" fmla="*/ 1803916 w 6789613"/>
                  <a:gd name="connsiteY152" fmla="*/ 1410465 h 3650881"/>
                  <a:gd name="connsiteX153" fmla="*/ 1835643 w 6789613"/>
                  <a:gd name="connsiteY153" fmla="*/ 1410465 h 3650881"/>
                  <a:gd name="connsiteX154" fmla="*/ 1835643 w 6789613"/>
                  <a:gd name="connsiteY154" fmla="*/ 1422559 h 3650881"/>
                  <a:gd name="connsiteX155" fmla="*/ 1914206 w 6789613"/>
                  <a:gd name="connsiteY155" fmla="*/ 1422559 h 3650881"/>
                  <a:gd name="connsiteX156" fmla="*/ 1914206 w 6789613"/>
                  <a:gd name="connsiteY156" fmla="*/ 1434653 h 3650881"/>
                  <a:gd name="connsiteX157" fmla="*/ 1929314 w 6789613"/>
                  <a:gd name="connsiteY157" fmla="*/ 1434653 h 3650881"/>
                  <a:gd name="connsiteX158" fmla="*/ 1929314 w 6789613"/>
                  <a:gd name="connsiteY158" fmla="*/ 1446747 h 3650881"/>
                  <a:gd name="connsiteX159" fmla="*/ 1945933 w 6789613"/>
                  <a:gd name="connsiteY159" fmla="*/ 1446747 h 3650881"/>
                  <a:gd name="connsiteX160" fmla="*/ 1945933 w 6789613"/>
                  <a:gd name="connsiteY160" fmla="*/ 1458841 h 3650881"/>
                  <a:gd name="connsiteX161" fmla="*/ 1953487 w 6789613"/>
                  <a:gd name="connsiteY161" fmla="*/ 1458841 h 3650881"/>
                  <a:gd name="connsiteX162" fmla="*/ 1953487 w 6789613"/>
                  <a:gd name="connsiteY162" fmla="*/ 1470935 h 3650881"/>
                  <a:gd name="connsiteX163" fmla="*/ 1961041 w 6789613"/>
                  <a:gd name="connsiteY163" fmla="*/ 1470935 h 3650881"/>
                  <a:gd name="connsiteX164" fmla="*/ 1961041 w 6789613"/>
                  <a:gd name="connsiteY164" fmla="*/ 1483029 h 3650881"/>
                  <a:gd name="connsiteX165" fmla="*/ 1992768 w 6789613"/>
                  <a:gd name="connsiteY165" fmla="*/ 1483029 h 3650881"/>
                  <a:gd name="connsiteX166" fmla="*/ 1992768 w 6789613"/>
                  <a:gd name="connsiteY166" fmla="*/ 1508729 h 3650881"/>
                  <a:gd name="connsiteX167" fmla="*/ 2007876 w 6789613"/>
                  <a:gd name="connsiteY167" fmla="*/ 1508729 h 3650881"/>
                  <a:gd name="connsiteX168" fmla="*/ 2007876 w 6789613"/>
                  <a:gd name="connsiteY168" fmla="*/ 1520823 h 3650881"/>
                  <a:gd name="connsiteX169" fmla="*/ 2024496 w 6789613"/>
                  <a:gd name="connsiteY169" fmla="*/ 1520823 h 3650881"/>
                  <a:gd name="connsiteX170" fmla="*/ 2024496 w 6789613"/>
                  <a:gd name="connsiteY170" fmla="*/ 1545011 h 3650881"/>
                  <a:gd name="connsiteX171" fmla="*/ 2032050 w 6789613"/>
                  <a:gd name="connsiteY171" fmla="*/ 1545011 h 3650881"/>
                  <a:gd name="connsiteX172" fmla="*/ 2032050 w 6789613"/>
                  <a:gd name="connsiteY172" fmla="*/ 1557105 h 3650881"/>
                  <a:gd name="connsiteX173" fmla="*/ 2039604 w 6789613"/>
                  <a:gd name="connsiteY173" fmla="*/ 1557105 h 3650881"/>
                  <a:gd name="connsiteX174" fmla="*/ 2039604 w 6789613"/>
                  <a:gd name="connsiteY174" fmla="*/ 1570711 h 3650881"/>
                  <a:gd name="connsiteX175" fmla="*/ 2071331 w 6789613"/>
                  <a:gd name="connsiteY175" fmla="*/ 1570711 h 3650881"/>
                  <a:gd name="connsiteX176" fmla="*/ 2071331 w 6789613"/>
                  <a:gd name="connsiteY176" fmla="*/ 1582805 h 3650881"/>
                  <a:gd name="connsiteX177" fmla="*/ 2157447 w 6789613"/>
                  <a:gd name="connsiteY177" fmla="*/ 1582805 h 3650881"/>
                  <a:gd name="connsiteX178" fmla="*/ 2157447 w 6789613"/>
                  <a:gd name="connsiteY178" fmla="*/ 1594899 h 3650881"/>
                  <a:gd name="connsiteX179" fmla="*/ 2267737 w 6789613"/>
                  <a:gd name="connsiteY179" fmla="*/ 1594899 h 3650881"/>
                  <a:gd name="connsiteX180" fmla="*/ 2267737 w 6789613"/>
                  <a:gd name="connsiteY180" fmla="*/ 1608505 h 3650881"/>
                  <a:gd name="connsiteX181" fmla="*/ 2276802 w 6789613"/>
                  <a:gd name="connsiteY181" fmla="*/ 1608505 h 3650881"/>
                  <a:gd name="connsiteX182" fmla="*/ 2276802 w 6789613"/>
                  <a:gd name="connsiteY182" fmla="*/ 1620599 h 3650881"/>
                  <a:gd name="connsiteX183" fmla="*/ 2284356 w 6789613"/>
                  <a:gd name="connsiteY183" fmla="*/ 1620599 h 3650881"/>
                  <a:gd name="connsiteX184" fmla="*/ 2284356 w 6789613"/>
                  <a:gd name="connsiteY184" fmla="*/ 1646298 h 3650881"/>
                  <a:gd name="connsiteX185" fmla="*/ 2291910 w 6789613"/>
                  <a:gd name="connsiteY185" fmla="*/ 1646298 h 3650881"/>
                  <a:gd name="connsiteX186" fmla="*/ 2291910 w 6789613"/>
                  <a:gd name="connsiteY186" fmla="*/ 1671998 h 3650881"/>
                  <a:gd name="connsiteX187" fmla="*/ 2316083 w 6789613"/>
                  <a:gd name="connsiteY187" fmla="*/ 1671998 h 3650881"/>
                  <a:gd name="connsiteX188" fmla="*/ 2316083 w 6789613"/>
                  <a:gd name="connsiteY188" fmla="*/ 1697698 h 3650881"/>
                  <a:gd name="connsiteX189" fmla="*/ 2323637 w 6789613"/>
                  <a:gd name="connsiteY189" fmla="*/ 1697698 h 3650881"/>
                  <a:gd name="connsiteX190" fmla="*/ 2323637 w 6789613"/>
                  <a:gd name="connsiteY190" fmla="*/ 1709792 h 3650881"/>
                  <a:gd name="connsiteX191" fmla="*/ 2331191 w 6789613"/>
                  <a:gd name="connsiteY191" fmla="*/ 1709792 h 3650881"/>
                  <a:gd name="connsiteX192" fmla="*/ 2331191 w 6789613"/>
                  <a:gd name="connsiteY192" fmla="*/ 1723398 h 3650881"/>
                  <a:gd name="connsiteX193" fmla="*/ 2338745 w 6789613"/>
                  <a:gd name="connsiteY193" fmla="*/ 1723398 h 3650881"/>
                  <a:gd name="connsiteX194" fmla="*/ 2338745 w 6789613"/>
                  <a:gd name="connsiteY194" fmla="*/ 1735492 h 3650881"/>
                  <a:gd name="connsiteX195" fmla="*/ 2346300 w 6789613"/>
                  <a:gd name="connsiteY195" fmla="*/ 1735492 h 3650881"/>
                  <a:gd name="connsiteX196" fmla="*/ 2346300 w 6789613"/>
                  <a:gd name="connsiteY196" fmla="*/ 1749098 h 3650881"/>
                  <a:gd name="connsiteX197" fmla="*/ 2355365 w 6789613"/>
                  <a:gd name="connsiteY197" fmla="*/ 1749098 h 3650881"/>
                  <a:gd name="connsiteX198" fmla="*/ 2355365 w 6789613"/>
                  <a:gd name="connsiteY198" fmla="*/ 1761192 h 3650881"/>
                  <a:gd name="connsiteX199" fmla="*/ 2370473 w 6789613"/>
                  <a:gd name="connsiteY199" fmla="*/ 1761192 h 3650881"/>
                  <a:gd name="connsiteX200" fmla="*/ 2370473 w 6789613"/>
                  <a:gd name="connsiteY200" fmla="*/ 1774797 h 3650881"/>
                  <a:gd name="connsiteX201" fmla="*/ 2387092 w 6789613"/>
                  <a:gd name="connsiteY201" fmla="*/ 1774797 h 3650881"/>
                  <a:gd name="connsiteX202" fmla="*/ 2387092 w 6789613"/>
                  <a:gd name="connsiteY202" fmla="*/ 1788403 h 3650881"/>
                  <a:gd name="connsiteX203" fmla="*/ 2394646 w 6789613"/>
                  <a:gd name="connsiteY203" fmla="*/ 1788403 h 3650881"/>
                  <a:gd name="connsiteX204" fmla="*/ 2394646 w 6789613"/>
                  <a:gd name="connsiteY204" fmla="*/ 1800497 h 3650881"/>
                  <a:gd name="connsiteX205" fmla="*/ 2402200 w 6789613"/>
                  <a:gd name="connsiteY205" fmla="*/ 1800497 h 3650881"/>
                  <a:gd name="connsiteX206" fmla="*/ 2402200 w 6789613"/>
                  <a:gd name="connsiteY206" fmla="*/ 1814103 h 3650881"/>
                  <a:gd name="connsiteX207" fmla="*/ 2409754 w 6789613"/>
                  <a:gd name="connsiteY207" fmla="*/ 1814103 h 3650881"/>
                  <a:gd name="connsiteX208" fmla="*/ 2409754 w 6789613"/>
                  <a:gd name="connsiteY208" fmla="*/ 1826197 h 3650881"/>
                  <a:gd name="connsiteX209" fmla="*/ 2465654 w 6789613"/>
                  <a:gd name="connsiteY209" fmla="*/ 1826197 h 3650881"/>
                  <a:gd name="connsiteX210" fmla="*/ 2465654 w 6789613"/>
                  <a:gd name="connsiteY210" fmla="*/ 1839803 h 3650881"/>
                  <a:gd name="connsiteX211" fmla="*/ 2473208 w 6789613"/>
                  <a:gd name="connsiteY211" fmla="*/ 1839803 h 3650881"/>
                  <a:gd name="connsiteX212" fmla="*/ 2473208 w 6789613"/>
                  <a:gd name="connsiteY212" fmla="*/ 1853409 h 3650881"/>
                  <a:gd name="connsiteX213" fmla="*/ 2527598 w 6789613"/>
                  <a:gd name="connsiteY213" fmla="*/ 1853409 h 3650881"/>
                  <a:gd name="connsiteX214" fmla="*/ 2527598 w 6789613"/>
                  <a:gd name="connsiteY214" fmla="*/ 1865503 h 3650881"/>
                  <a:gd name="connsiteX215" fmla="*/ 2598606 w 6789613"/>
                  <a:gd name="connsiteY215" fmla="*/ 1865503 h 3650881"/>
                  <a:gd name="connsiteX216" fmla="*/ 2598606 w 6789613"/>
                  <a:gd name="connsiteY216" fmla="*/ 1879108 h 3650881"/>
                  <a:gd name="connsiteX217" fmla="*/ 2607671 w 6789613"/>
                  <a:gd name="connsiteY217" fmla="*/ 1879108 h 3650881"/>
                  <a:gd name="connsiteX218" fmla="*/ 2607671 w 6789613"/>
                  <a:gd name="connsiteY218" fmla="*/ 1906320 h 3650881"/>
                  <a:gd name="connsiteX219" fmla="*/ 2615225 w 6789613"/>
                  <a:gd name="connsiteY219" fmla="*/ 1906320 h 3650881"/>
                  <a:gd name="connsiteX220" fmla="*/ 2615225 w 6789613"/>
                  <a:gd name="connsiteY220" fmla="*/ 1918414 h 3650881"/>
                  <a:gd name="connsiteX221" fmla="*/ 2622779 w 6789613"/>
                  <a:gd name="connsiteY221" fmla="*/ 1918414 h 3650881"/>
                  <a:gd name="connsiteX222" fmla="*/ 2622779 w 6789613"/>
                  <a:gd name="connsiteY222" fmla="*/ 1932020 h 3650881"/>
                  <a:gd name="connsiteX223" fmla="*/ 2630333 w 6789613"/>
                  <a:gd name="connsiteY223" fmla="*/ 1932020 h 3650881"/>
                  <a:gd name="connsiteX224" fmla="*/ 2630333 w 6789613"/>
                  <a:gd name="connsiteY224" fmla="*/ 1945625 h 3650881"/>
                  <a:gd name="connsiteX225" fmla="*/ 2654506 w 6789613"/>
                  <a:gd name="connsiteY225" fmla="*/ 1945625 h 3650881"/>
                  <a:gd name="connsiteX226" fmla="*/ 2654506 w 6789613"/>
                  <a:gd name="connsiteY226" fmla="*/ 1959231 h 3650881"/>
                  <a:gd name="connsiteX227" fmla="*/ 2701342 w 6789613"/>
                  <a:gd name="connsiteY227" fmla="*/ 1959231 h 3650881"/>
                  <a:gd name="connsiteX228" fmla="*/ 2701342 w 6789613"/>
                  <a:gd name="connsiteY228" fmla="*/ 1972837 h 3650881"/>
                  <a:gd name="connsiteX229" fmla="*/ 2708896 w 6789613"/>
                  <a:gd name="connsiteY229" fmla="*/ 1972837 h 3650881"/>
                  <a:gd name="connsiteX230" fmla="*/ 2708896 w 6789613"/>
                  <a:gd name="connsiteY230" fmla="*/ 1987954 h 3650881"/>
                  <a:gd name="connsiteX231" fmla="*/ 2717961 w 6789613"/>
                  <a:gd name="connsiteY231" fmla="*/ 1987954 h 3650881"/>
                  <a:gd name="connsiteX232" fmla="*/ 2717961 w 6789613"/>
                  <a:gd name="connsiteY232" fmla="*/ 2001560 h 3650881"/>
                  <a:gd name="connsiteX233" fmla="*/ 2733069 w 6789613"/>
                  <a:gd name="connsiteY233" fmla="*/ 2001560 h 3650881"/>
                  <a:gd name="connsiteX234" fmla="*/ 2733069 w 6789613"/>
                  <a:gd name="connsiteY234" fmla="*/ 2016678 h 3650881"/>
                  <a:gd name="connsiteX235" fmla="*/ 2764796 w 6789613"/>
                  <a:gd name="connsiteY235" fmla="*/ 2016678 h 3650881"/>
                  <a:gd name="connsiteX236" fmla="*/ 2764796 w 6789613"/>
                  <a:gd name="connsiteY236" fmla="*/ 2030284 h 3650881"/>
                  <a:gd name="connsiteX237" fmla="*/ 2811631 w 6789613"/>
                  <a:gd name="connsiteY237" fmla="*/ 2030284 h 3650881"/>
                  <a:gd name="connsiteX238" fmla="*/ 2811631 w 6789613"/>
                  <a:gd name="connsiteY238" fmla="*/ 2045401 h 3650881"/>
                  <a:gd name="connsiteX239" fmla="*/ 2875086 w 6789613"/>
                  <a:gd name="connsiteY239" fmla="*/ 2045401 h 3650881"/>
                  <a:gd name="connsiteX240" fmla="*/ 2875086 w 6789613"/>
                  <a:gd name="connsiteY240" fmla="*/ 2074124 h 3650881"/>
                  <a:gd name="connsiteX241" fmla="*/ 2929475 w 6789613"/>
                  <a:gd name="connsiteY241" fmla="*/ 2074124 h 3650881"/>
                  <a:gd name="connsiteX242" fmla="*/ 2929475 w 6789613"/>
                  <a:gd name="connsiteY242" fmla="*/ 2104359 h 3650881"/>
                  <a:gd name="connsiteX243" fmla="*/ 2946094 w 6789613"/>
                  <a:gd name="connsiteY243" fmla="*/ 2104359 h 3650881"/>
                  <a:gd name="connsiteX244" fmla="*/ 2946094 w 6789613"/>
                  <a:gd name="connsiteY244" fmla="*/ 2133083 h 3650881"/>
                  <a:gd name="connsiteX245" fmla="*/ 2953648 w 6789613"/>
                  <a:gd name="connsiteY245" fmla="*/ 2133083 h 3650881"/>
                  <a:gd name="connsiteX246" fmla="*/ 2953648 w 6789613"/>
                  <a:gd name="connsiteY246" fmla="*/ 2148200 h 3650881"/>
                  <a:gd name="connsiteX247" fmla="*/ 2985376 w 6789613"/>
                  <a:gd name="connsiteY247" fmla="*/ 2148200 h 3650881"/>
                  <a:gd name="connsiteX248" fmla="*/ 2985376 w 6789613"/>
                  <a:gd name="connsiteY248" fmla="*/ 2178435 h 3650881"/>
                  <a:gd name="connsiteX249" fmla="*/ 3017102 w 6789613"/>
                  <a:gd name="connsiteY249" fmla="*/ 2178435 h 3650881"/>
                  <a:gd name="connsiteX250" fmla="*/ 3017102 w 6789613"/>
                  <a:gd name="connsiteY250" fmla="*/ 2193553 h 3650881"/>
                  <a:gd name="connsiteX251" fmla="*/ 3110773 w 6789613"/>
                  <a:gd name="connsiteY251" fmla="*/ 2193553 h 3650881"/>
                  <a:gd name="connsiteX252" fmla="*/ 3110773 w 6789613"/>
                  <a:gd name="connsiteY252" fmla="*/ 2210182 h 3650881"/>
                  <a:gd name="connsiteX253" fmla="*/ 3189336 w 6789613"/>
                  <a:gd name="connsiteY253" fmla="*/ 2210182 h 3650881"/>
                  <a:gd name="connsiteX254" fmla="*/ 3189336 w 6789613"/>
                  <a:gd name="connsiteY254" fmla="*/ 2225300 h 3650881"/>
                  <a:gd name="connsiteX255" fmla="*/ 3260344 w 6789613"/>
                  <a:gd name="connsiteY255" fmla="*/ 2225300 h 3650881"/>
                  <a:gd name="connsiteX256" fmla="*/ 3260344 w 6789613"/>
                  <a:gd name="connsiteY256" fmla="*/ 2241929 h 3650881"/>
                  <a:gd name="connsiteX257" fmla="*/ 3299625 w 6789613"/>
                  <a:gd name="connsiteY257" fmla="*/ 2241929 h 3650881"/>
                  <a:gd name="connsiteX258" fmla="*/ 3299625 w 6789613"/>
                  <a:gd name="connsiteY258" fmla="*/ 2258558 h 3650881"/>
                  <a:gd name="connsiteX259" fmla="*/ 3512651 w 6789613"/>
                  <a:gd name="connsiteY259" fmla="*/ 2258558 h 3650881"/>
                  <a:gd name="connsiteX260" fmla="*/ 3512651 w 6789613"/>
                  <a:gd name="connsiteY260" fmla="*/ 2278211 h 3650881"/>
                  <a:gd name="connsiteX261" fmla="*/ 3622940 w 6789613"/>
                  <a:gd name="connsiteY261" fmla="*/ 2278211 h 3650881"/>
                  <a:gd name="connsiteX262" fmla="*/ 3622940 w 6789613"/>
                  <a:gd name="connsiteY262" fmla="*/ 2316005 h 3650881"/>
                  <a:gd name="connsiteX263" fmla="*/ 3630494 w 6789613"/>
                  <a:gd name="connsiteY263" fmla="*/ 2316005 h 3650881"/>
                  <a:gd name="connsiteX264" fmla="*/ 3630494 w 6789613"/>
                  <a:gd name="connsiteY264" fmla="*/ 2353798 h 3650881"/>
                  <a:gd name="connsiteX265" fmla="*/ 3654668 w 6789613"/>
                  <a:gd name="connsiteY265" fmla="*/ 2353798 h 3650881"/>
                  <a:gd name="connsiteX266" fmla="*/ 3654668 w 6789613"/>
                  <a:gd name="connsiteY266" fmla="*/ 2371940 h 3650881"/>
                  <a:gd name="connsiteX267" fmla="*/ 3875247 w 6789613"/>
                  <a:gd name="connsiteY267" fmla="*/ 2371940 h 3650881"/>
                  <a:gd name="connsiteX268" fmla="*/ 3875247 w 6789613"/>
                  <a:gd name="connsiteY268" fmla="*/ 2393104 h 3650881"/>
                  <a:gd name="connsiteX269" fmla="*/ 3929636 w 6789613"/>
                  <a:gd name="connsiteY269" fmla="*/ 2393104 h 3650881"/>
                  <a:gd name="connsiteX270" fmla="*/ 3929636 w 6789613"/>
                  <a:gd name="connsiteY270" fmla="*/ 2414269 h 3650881"/>
                  <a:gd name="connsiteX271" fmla="*/ 3938701 w 6789613"/>
                  <a:gd name="connsiteY271" fmla="*/ 2414269 h 3650881"/>
                  <a:gd name="connsiteX272" fmla="*/ 3938701 w 6789613"/>
                  <a:gd name="connsiteY272" fmla="*/ 2456598 h 3650881"/>
                  <a:gd name="connsiteX273" fmla="*/ 3977982 w 6789613"/>
                  <a:gd name="connsiteY273" fmla="*/ 2456598 h 3650881"/>
                  <a:gd name="connsiteX274" fmla="*/ 3977982 w 6789613"/>
                  <a:gd name="connsiteY274" fmla="*/ 2476251 h 3650881"/>
                  <a:gd name="connsiteX275" fmla="*/ 4252951 w 6789613"/>
                  <a:gd name="connsiteY275" fmla="*/ 2476251 h 3650881"/>
                  <a:gd name="connsiteX276" fmla="*/ 4252951 w 6789613"/>
                  <a:gd name="connsiteY276" fmla="*/ 2501950 h 3650881"/>
                  <a:gd name="connsiteX277" fmla="*/ 4284679 w 6789613"/>
                  <a:gd name="connsiteY277" fmla="*/ 2501950 h 3650881"/>
                  <a:gd name="connsiteX278" fmla="*/ 4284679 w 6789613"/>
                  <a:gd name="connsiteY278" fmla="*/ 2529162 h 3650881"/>
                  <a:gd name="connsiteX279" fmla="*/ 4363241 w 6789613"/>
                  <a:gd name="connsiteY279" fmla="*/ 2529162 h 3650881"/>
                  <a:gd name="connsiteX280" fmla="*/ 4363241 w 6789613"/>
                  <a:gd name="connsiteY280" fmla="*/ 2560909 h 3650881"/>
                  <a:gd name="connsiteX281" fmla="*/ 4419141 w 6789613"/>
                  <a:gd name="connsiteY281" fmla="*/ 2560909 h 3650881"/>
                  <a:gd name="connsiteX282" fmla="*/ 4419141 w 6789613"/>
                  <a:gd name="connsiteY282" fmla="*/ 2592655 h 3650881"/>
                  <a:gd name="connsiteX283" fmla="*/ 4512812 w 6789613"/>
                  <a:gd name="connsiteY283" fmla="*/ 2592655 h 3650881"/>
                  <a:gd name="connsiteX284" fmla="*/ 4512812 w 6789613"/>
                  <a:gd name="connsiteY284" fmla="*/ 2625914 h 3650881"/>
                  <a:gd name="connsiteX285" fmla="*/ 4591374 w 6789613"/>
                  <a:gd name="connsiteY285" fmla="*/ 2625914 h 3650881"/>
                  <a:gd name="connsiteX286" fmla="*/ 4591374 w 6789613"/>
                  <a:gd name="connsiteY286" fmla="*/ 2659173 h 3650881"/>
                  <a:gd name="connsiteX287" fmla="*/ 4710729 w 6789613"/>
                  <a:gd name="connsiteY287" fmla="*/ 2659173 h 3650881"/>
                  <a:gd name="connsiteX288" fmla="*/ 4710729 w 6789613"/>
                  <a:gd name="connsiteY288" fmla="*/ 2692431 h 3650881"/>
                  <a:gd name="connsiteX289" fmla="*/ 4811954 w 6789613"/>
                  <a:gd name="connsiteY289" fmla="*/ 2692431 h 3650881"/>
                  <a:gd name="connsiteX290" fmla="*/ 4811954 w 6789613"/>
                  <a:gd name="connsiteY290" fmla="*/ 2727202 h 3650881"/>
                  <a:gd name="connsiteX291" fmla="*/ 5009871 w 6789613"/>
                  <a:gd name="connsiteY291" fmla="*/ 2727202 h 3650881"/>
                  <a:gd name="connsiteX292" fmla="*/ 5009871 w 6789613"/>
                  <a:gd name="connsiteY292" fmla="*/ 2769530 h 3650881"/>
                  <a:gd name="connsiteX293" fmla="*/ 5017425 w 6789613"/>
                  <a:gd name="connsiteY293" fmla="*/ 2769530 h 3650881"/>
                  <a:gd name="connsiteX294" fmla="*/ 5017425 w 6789613"/>
                  <a:gd name="connsiteY294" fmla="*/ 2810348 h 3650881"/>
                  <a:gd name="connsiteX295" fmla="*/ 5671609 w 6789613"/>
                  <a:gd name="connsiteY295" fmla="*/ 2810348 h 3650881"/>
                  <a:gd name="connsiteX296" fmla="*/ 5671609 w 6789613"/>
                  <a:gd name="connsiteY296" fmla="*/ 2895006 h 3650881"/>
                  <a:gd name="connsiteX297" fmla="*/ 5875569 w 6789613"/>
                  <a:gd name="connsiteY297" fmla="*/ 2895006 h 3650881"/>
                  <a:gd name="connsiteX298" fmla="*/ 5875569 w 6789613"/>
                  <a:gd name="connsiteY298" fmla="*/ 3002340 h 3650881"/>
                  <a:gd name="connsiteX299" fmla="*/ 6324282 w 6789613"/>
                  <a:gd name="connsiteY299" fmla="*/ 3002340 h 3650881"/>
                  <a:gd name="connsiteX300" fmla="*/ 6324282 w 6789613"/>
                  <a:gd name="connsiteY300" fmla="*/ 3325855 h 3650881"/>
                  <a:gd name="connsiteX301" fmla="*/ 6789614 w 6789613"/>
                  <a:gd name="connsiteY301" fmla="*/ 3325855 h 3650881"/>
                  <a:gd name="connsiteX302" fmla="*/ 6789614 w 6789613"/>
                  <a:gd name="connsiteY302" fmla="*/ 3650882 h 365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Lst>
                <a:rect l="l" t="t" r="r" b="b"/>
                <a:pathLst>
                  <a:path w="6789613" h="3650881">
                    <a:moveTo>
                      <a:pt x="0" y="0"/>
                    </a:moveTo>
                    <a:lnTo>
                      <a:pt x="93671" y="0"/>
                    </a:lnTo>
                    <a:lnTo>
                      <a:pt x="93671" y="10582"/>
                    </a:lnTo>
                    <a:lnTo>
                      <a:pt x="102736" y="10582"/>
                    </a:lnTo>
                    <a:lnTo>
                      <a:pt x="102736" y="21165"/>
                    </a:lnTo>
                    <a:lnTo>
                      <a:pt x="132952" y="21165"/>
                    </a:lnTo>
                    <a:lnTo>
                      <a:pt x="132952" y="33259"/>
                    </a:lnTo>
                    <a:lnTo>
                      <a:pt x="149571" y="33259"/>
                    </a:lnTo>
                    <a:lnTo>
                      <a:pt x="149571" y="43841"/>
                    </a:lnTo>
                    <a:lnTo>
                      <a:pt x="259861" y="43841"/>
                    </a:lnTo>
                    <a:lnTo>
                      <a:pt x="259861" y="54423"/>
                    </a:lnTo>
                    <a:lnTo>
                      <a:pt x="284034" y="54423"/>
                    </a:lnTo>
                    <a:lnTo>
                      <a:pt x="284034" y="89193"/>
                    </a:lnTo>
                    <a:lnTo>
                      <a:pt x="291588" y="89193"/>
                    </a:lnTo>
                    <a:lnTo>
                      <a:pt x="291588" y="99776"/>
                    </a:lnTo>
                    <a:lnTo>
                      <a:pt x="299142" y="99776"/>
                    </a:lnTo>
                    <a:lnTo>
                      <a:pt x="299142" y="110358"/>
                    </a:lnTo>
                    <a:lnTo>
                      <a:pt x="323315" y="110358"/>
                    </a:lnTo>
                    <a:lnTo>
                      <a:pt x="323315" y="133034"/>
                    </a:lnTo>
                    <a:lnTo>
                      <a:pt x="330869" y="133034"/>
                    </a:lnTo>
                    <a:lnTo>
                      <a:pt x="330869" y="155711"/>
                    </a:lnTo>
                    <a:lnTo>
                      <a:pt x="338423" y="155711"/>
                    </a:lnTo>
                    <a:lnTo>
                      <a:pt x="338423" y="213157"/>
                    </a:lnTo>
                    <a:lnTo>
                      <a:pt x="345977" y="213157"/>
                    </a:lnTo>
                    <a:lnTo>
                      <a:pt x="345977" y="246416"/>
                    </a:lnTo>
                    <a:lnTo>
                      <a:pt x="370150" y="246416"/>
                    </a:lnTo>
                    <a:lnTo>
                      <a:pt x="370150" y="269092"/>
                    </a:lnTo>
                    <a:lnTo>
                      <a:pt x="377704" y="269092"/>
                    </a:lnTo>
                    <a:lnTo>
                      <a:pt x="377704" y="303862"/>
                    </a:lnTo>
                    <a:lnTo>
                      <a:pt x="385258" y="303862"/>
                    </a:lnTo>
                    <a:lnTo>
                      <a:pt x="385258" y="314445"/>
                    </a:lnTo>
                    <a:lnTo>
                      <a:pt x="409432" y="314445"/>
                    </a:lnTo>
                    <a:lnTo>
                      <a:pt x="409432" y="326539"/>
                    </a:lnTo>
                    <a:lnTo>
                      <a:pt x="441159" y="326539"/>
                    </a:lnTo>
                    <a:lnTo>
                      <a:pt x="441159" y="337121"/>
                    </a:lnTo>
                    <a:lnTo>
                      <a:pt x="463821" y="337121"/>
                    </a:lnTo>
                    <a:lnTo>
                      <a:pt x="463821" y="349215"/>
                    </a:lnTo>
                    <a:lnTo>
                      <a:pt x="527275" y="349215"/>
                    </a:lnTo>
                    <a:lnTo>
                      <a:pt x="527275" y="359797"/>
                    </a:lnTo>
                    <a:lnTo>
                      <a:pt x="543894" y="359797"/>
                    </a:lnTo>
                    <a:lnTo>
                      <a:pt x="543894" y="371891"/>
                    </a:lnTo>
                    <a:lnTo>
                      <a:pt x="551448" y="371891"/>
                    </a:lnTo>
                    <a:lnTo>
                      <a:pt x="551448" y="382473"/>
                    </a:lnTo>
                    <a:lnTo>
                      <a:pt x="566557" y="382473"/>
                    </a:lnTo>
                    <a:lnTo>
                      <a:pt x="566557" y="394567"/>
                    </a:lnTo>
                    <a:lnTo>
                      <a:pt x="622457" y="394567"/>
                    </a:lnTo>
                    <a:lnTo>
                      <a:pt x="622457" y="405150"/>
                    </a:lnTo>
                    <a:lnTo>
                      <a:pt x="630011" y="405150"/>
                    </a:lnTo>
                    <a:lnTo>
                      <a:pt x="630011" y="417244"/>
                    </a:lnTo>
                    <a:lnTo>
                      <a:pt x="637565" y="417244"/>
                    </a:lnTo>
                    <a:lnTo>
                      <a:pt x="637565" y="439920"/>
                    </a:lnTo>
                    <a:lnTo>
                      <a:pt x="645119" y="439920"/>
                    </a:lnTo>
                    <a:lnTo>
                      <a:pt x="645119" y="450502"/>
                    </a:lnTo>
                    <a:lnTo>
                      <a:pt x="654184" y="450502"/>
                    </a:lnTo>
                    <a:lnTo>
                      <a:pt x="654184" y="474690"/>
                    </a:lnTo>
                    <a:lnTo>
                      <a:pt x="669292" y="474690"/>
                    </a:lnTo>
                    <a:lnTo>
                      <a:pt x="669292" y="520043"/>
                    </a:lnTo>
                    <a:lnTo>
                      <a:pt x="676846" y="520043"/>
                    </a:lnTo>
                    <a:lnTo>
                      <a:pt x="676846" y="565395"/>
                    </a:lnTo>
                    <a:lnTo>
                      <a:pt x="684400" y="565395"/>
                    </a:lnTo>
                    <a:lnTo>
                      <a:pt x="684400" y="575978"/>
                    </a:lnTo>
                    <a:lnTo>
                      <a:pt x="693465" y="575978"/>
                    </a:lnTo>
                    <a:lnTo>
                      <a:pt x="693465" y="600166"/>
                    </a:lnTo>
                    <a:lnTo>
                      <a:pt x="716128" y="600166"/>
                    </a:lnTo>
                    <a:lnTo>
                      <a:pt x="716128" y="610748"/>
                    </a:lnTo>
                    <a:lnTo>
                      <a:pt x="725192" y="610748"/>
                    </a:lnTo>
                    <a:lnTo>
                      <a:pt x="725192" y="622842"/>
                    </a:lnTo>
                    <a:lnTo>
                      <a:pt x="740301" y="622842"/>
                    </a:lnTo>
                    <a:lnTo>
                      <a:pt x="740301" y="633424"/>
                    </a:lnTo>
                    <a:lnTo>
                      <a:pt x="968434" y="633424"/>
                    </a:lnTo>
                    <a:lnTo>
                      <a:pt x="968434" y="645518"/>
                    </a:lnTo>
                    <a:lnTo>
                      <a:pt x="1000161" y="645518"/>
                    </a:lnTo>
                    <a:lnTo>
                      <a:pt x="1000161" y="680289"/>
                    </a:lnTo>
                    <a:lnTo>
                      <a:pt x="1007715" y="680289"/>
                    </a:lnTo>
                    <a:lnTo>
                      <a:pt x="1007715" y="737735"/>
                    </a:lnTo>
                    <a:lnTo>
                      <a:pt x="1039442" y="737735"/>
                    </a:lnTo>
                    <a:lnTo>
                      <a:pt x="1039442" y="749829"/>
                    </a:lnTo>
                    <a:lnTo>
                      <a:pt x="1078724" y="749829"/>
                    </a:lnTo>
                    <a:lnTo>
                      <a:pt x="1078724" y="760411"/>
                    </a:lnTo>
                    <a:lnTo>
                      <a:pt x="1110451" y="760411"/>
                    </a:lnTo>
                    <a:lnTo>
                      <a:pt x="1110451" y="772505"/>
                    </a:lnTo>
                    <a:lnTo>
                      <a:pt x="1228295" y="772505"/>
                    </a:lnTo>
                    <a:lnTo>
                      <a:pt x="1228295" y="784599"/>
                    </a:lnTo>
                    <a:lnTo>
                      <a:pt x="1267576" y="784599"/>
                    </a:lnTo>
                    <a:lnTo>
                      <a:pt x="1267576" y="807276"/>
                    </a:lnTo>
                    <a:lnTo>
                      <a:pt x="1284195" y="807276"/>
                    </a:lnTo>
                    <a:lnTo>
                      <a:pt x="1284195" y="819370"/>
                    </a:lnTo>
                    <a:lnTo>
                      <a:pt x="1291749" y="819370"/>
                    </a:lnTo>
                    <a:lnTo>
                      <a:pt x="1291749" y="866234"/>
                    </a:lnTo>
                    <a:lnTo>
                      <a:pt x="1314411" y="866234"/>
                    </a:lnTo>
                    <a:lnTo>
                      <a:pt x="1314411" y="878328"/>
                    </a:lnTo>
                    <a:lnTo>
                      <a:pt x="1323476" y="878328"/>
                    </a:lnTo>
                    <a:lnTo>
                      <a:pt x="1323476" y="888910"/>
                    </a:lnTo>
                    <a:lnTo>
                      <a:pt x="1331030" y="888910"/>
                    </a:lnTo>
                    <a:lnTo>
                      <a:pt x="1331030" y="947869"/>
                    </a:lnTo>
                    <a:lnTo>
                      <a:pt x="1338584" y="947869"/>
                    </a:lnTo>
                    <a:lnTo>
                      <a:pt x="1338584" y="982639"/>
                    </a:lnTo>
                    <a:lnTo>
                      <a:pt x="1346138" y="982639"/>
                    </a:lnTo>
                    <a:lnTo>
                      <a:pt x="1346138" y="1006827"/>
                    </a:lnTo>
                    <a:lnTo>
                      <a:pt x="1355203" y="1006827"/>
                    </a:lnTo>
                    <a:lnTo>
                      <a:pt x="1355203" y="1017409"/>
                    </a:lnTo>
                    <a:lnTo>
                      <a:pt x="1362757" y="1017409"/>
                    </a:lnTo>
                    <a:lnTo>
                      <a:pt x="1362757" y="1029503"/>
                    </a:lnTo>
                    <a:lnTo>
                      <a:pt x="1370312" y="1029503"/>
                    </a:lnTo>
                    <a:lnTo>
                      <a:pt x="1370312" y="1053691"/>
                    </a:lnTo>
                    <a:lnTo>
                      <a:pt x="1377866" y="1053691"/>
                    </a:lnTo>
                    <a:lnTo>
                      <a:pt x="1377866" y="1064274"/>
                    </a:lnTo>
                    <a:lnTo>
                      <a:pt x="1385420" y="1064274"/>
                    </a:lnTo>
                    <a:lnTo>
                      <a:pt x="1385420" y="1076368"/>
                    </a:lnTo>
                    <a:lnTo>
                      <a:pt x="1433766" y="1076368"/>
                    </a:lnTo>
                    <a:lnTo>
                      <a:pt x="1433766" y="1088462"/>
                    </a:lnTo>
                    <a:lnTo>
                      <a:pt x="1441320" y="1088462"/>
                    </a:lnTo>
                    <a:lnTo>
                      <a:pt x="1441320" y="1100556"/>
                    </a:lnTo>
                    <a:lnTo>
                      <a:pt x="1465493" y="1100556"/>
                    </a:lnTo>
                    <a:lnTo>
                      <a:pt x="1465493" y="1111138"/>
                    </a:lnTo>
                    <a:lnTo>
                      <a:pt x="1512328" y="1111138"/>
                    </a:lnTo>
                    <a:lnTo>
                      <a:pt x="1512328" y="1123232"/>
                    </a:lnTo>
                    <a:lnTo>
                      <a:pt x="1544056" y="1123232"/>
                    </a:lnTo>
                    <a:lnTo>
                      <a:pt x="1544056" y="1135326"/>
                    </a:lnTo>
                    <a:lnTo>
                      <a:pt x="1583337" y="1135326"/>
                    </a:lnTo>
                    <a:lnTo>
                      <a:pt x="1583337" y="1147420"/>
                    </a:lnTo>
                    <a:lnTo>
                      <a:pt x="1590891" y="1147420"/>
                    </a:lnTo>
                    <a:lnTo>
                      <a:pt x="1590891" y="1159514"/>
                    </a:lnTo>
                    <a:lnTo>
                      <a:pt x="1615064" y="1159514"/>
                    </a:lnTo>
                    <a:lnTo>
                      <a:pt x="1615064" y="1170096"/>
                    </a:lnTo>
                    <a:lnTo>
                      <a:pt x="1630172" y="1170096"/>
                    </a:lnTo>
                    <a:lnTo>
                      <a:pt x="1630172" y="1182190"/>
                    </a:lnTo>
                    <a:lnTo>
                      <a:pt x="1637726" y="1182190"/>
                    </a:lnTo>
                    <a:lnTo>
                      <a:pt x="1637726" y="1194284"/>
                    </a:lnTo>
                    <a:lnTo>
                      <a:pt x="1645280" y="1194284"/>
                    </a:lnTo>
                    <a:lnTo>
                      <a:pt x="1645280" y="1206378"/>
                    </a:lnTo>
                    <a:lnTo>
                      <a:pt x="1654345" y="1206378"/>
                    </a:lnTo>
                    <a:lnTo>
                      <a:pt x="1654345" y="1218473"/>
                    </a:lnTo>
                    <a:lnTo>
                      <a:pt x="1661899" y="1218473"/>
                    </a:lnTo>
                    <a:lnTo>
                      <a:pt x="1661899" y="1241149"/>
                    </a:lnTo>
                    <a:lnTo>
                      <a:pt x="1669453" y="1241149"/>
                    </a:lnTo>
                    <a:lnTo>
                      <a:pt x="1669453" y="1277431"/>
                    </a:lnTo>
                    <a:lnTo>
                      <a:pt x="1686072" y="1277431"/>
                    </a:lnTo>
                    <a:lnTo>
                      <a:pt x="1686072" y="1301619"/>
                    </a:lnTo>
                    <a:lnTo>
                      <a:pt x="1701180" y="1301619"/>
                    </a:lnTo>
                    <a:lnTo>
                      <a:pt x="1701180" y="1313713"/>
                    </a:lnTo>
                    <a:lnTo>
                      <a:pt x="1708735" y="1313713"/>
                    </a:lnTo>
                    <a:lnTo>
                      <a:pt x="1708735" y="1337901"/>
                    </a:lnTo>
                    <a:lnTo>
                      <a:pt x="1716289" y="1337901"/>
                    </a:lnTo>
                    <a:lnTo>
                      <a:pt x="1716289" y="1349995"/>
                    </a:lnTo>
                    <a:lnTo>
                      <a:pt x="1725354" y="1349995"/>
                    </a:lnTo>
                    <a:lnTo>
                      <a:pt x="1725354" y="1362089"/>
                    </a:lnTo>
                    <a:lnTo>
                      <a:pt x="1755570" y="1362089"/>
                    </a:lnTo>
                    <a:lnTo>
                      <a:pt x="1755570" y="1374183"/>
                    </a:lnTo>
                    <a:lnTo>
                      <a:pt x="1787297" y="1374183"/>
                    </a:lnTo>
                    <a:lnTo>
                      <a:pt x="1787297" y="1386277"/>
                    </a:lnTo>
                    <a:lnTo>
                      <a:pt x="1803916" y="1386277"/>
                    </a:lnTo>
                    <a:lnTo>
                      <a:pt x="1803916" y="1410465"/>
                    </a:lnTo>
                    <a:lnTo>
                      <a:pt x="1835643" y="1410465"/>
                    </a:lnTo>
                    <a:lnTo>
                      <a:pt x="1835643" y="1422559"/>
                    </a:lnTo>
                    <a:lnTo>
                      <a:pt x="1914206" y="1422559"/>
                    </a:lnTo>
                    <a:lnTo>
                      <a:pt x="1914206" y="1434653"/>
                    </a:lnTo>
                    <a:lnTo>
                      <a:pt x="1929314" y="1434653"/>
                    </a:lnTo>
                    <a:lnTo>
                      <a:pt x="1929314" y="1446747"/>
                    </a:lnTo>
                    <a:lnTo>
                      <a:pt x="1945933" y="1446747"/>
                    </a:lnTo>
                    <a:lnTo>
                      <a:pt x="1945933" y="1458841"/>
                    </a:lnTo>
                    <a:lnTo>
                      <a:pt x="1953487" y="1458841"/>
                    </a:lnTo>
                    <a:lnTo>
                      <a:pt x="1953487" y="1470935"/>
                    </a:lnTo>
                    <a:lnTo>
                      <a:pt x="1961041" y="1470935"/>
                    </a:lnTo>
                    <a:lnTo>
                      <a:pt x="1961041" y="1483029"/>
                    </a:lnTo>
                    <a:lnTo>
                      <a:pt x="1992768" y="1483029"/>
                    </a:lnTo>
                    <a:lnTo>
                      <a:pt x="1992768" y="1508729"/>
                    </a:lnTo>
                    <a:lnTo>
                      <a:pt x="2007876" y="1508729"/>
                    </a:lnTo>
                    <a:lnTo>
                      <a:pt x="2007876" y="1520823"/>
                    </a:lnTo>
                    <a:lnTo>
                      <a:pt x="2024496" y="1520823"/>
                    </a:lnTo>
                    <a:lnTo>
                      <a:pt x="2024496" y="1545011"/>
                    </a:lnTo>
                    <a:lnTo>
                      <a:pt x="2032050" y="1545011"/>
                    </a:lnTo>
                    <a:lnTo>
                      <a:pt x="2032050" y="1557105"/>
                    </a:lnTo>
                    <a:lnTo>
                      <a:pt x="2039604" y="1557105"/>
                    </a:lnTo>
                    <a:lnTo>
                      <a:pt x="2039604" y="1570711"/>
                    </a:lnTo>
                    <a:lnTo>
                      <a:pt x="2071331" y="1570711"/>
                    </a:lnTo>
                    <a:lnTo>
                      <a:pt x="2071331" y="1582805"/>
                    </a:lnTo>
                    <a:lnTo>
                      <a:pt x="2157447" y="1582805"/>
                    </a:lnTo>
                    <a:lnTo>
                      <a:pt x="2157447" y="1594899"/>
                    </a:lnTo>
                    <a:lnTo>
                      <a:pt x="2267737" y="1594899"/>
                    </a:lnTo>
                    <a:lnTo>
                      <a:pt x="2267737" y="1608505"/>
                    </a:lnTo>
                    <a:lnTo>
                      <a:pt x="2276802" y="1608505"/>
                    </a:lnTo>
                    <a:lnTo>
                      <a:pt x="2276802" y="1620599"/>
                    </a:lnTo>
                    <a:lnTo>
                      <a:pt x="2284356" y="1620599"/>
                    </a:lnTo>
                    <a:lnTo>
                      <a:pt x="2284356" y="1646298"/>
                    </a:lnTo>
                    <a:lnTo>
                      <a:pt x="2291910" y="1646298"/>
                    </a:lnTo>
                    <a:lnTo>
                      <a:pt x="2291910" y="1671998"/>
                    </a:lnTo>
                    <a:lnTo>
                      <a:pt x="2316083" y="1671998"/>
                    </a:lnTo>
                    <a:lnTo>
                      <a:pt x="2316083" y="1697698"/>
                    </a:lnTo>
                    <a:lnTo>
                      <a:pt x="2323637" y="1697698"/>
                    </a:lnTo>
                    <a:lnTo>
                      <a:pt x="2323637" y="1709792"/>
                    </a:lnTo>
                    <a:lnTo>
                      <a:pt x="2331191" y="1709792"/>
                    </a:lnTo>
                    <a:lnTo>
                      <a:pt x="2331191" y="1723398"/>
                    </a:lnTo>
                    <a:lnTo>
                      <a:pt x="2338745" y="1723398"/>
                    </a:lnTo>
                    <a:lnTo>
                      <a:pt x="2338745" y="1735492"/>
                    </a:lnTo>
                    <a:lnTo>
                      <a:pt x="2346300" y="1735492"/>
                    </a:lnTo>
                    <a:lnTo>
                      <a:pt x="2346300" y="1749098"/>
                    </a:lnTo>
                    <a:lnTo>
                      <a:pt x="2355365" y="1749098"/>
                    </a:lnTo>
                    <a:lnTo>
                      <a:pt x="2355365" y="1761192"/>
                    </a:lnTo>
                    <a:lnTo>
                      <a:pt x="2370473" y="1761192"/>
                    </a:lnTo>
                    <a:lnTo>
                      <a:pt x="2370473" y="1774797"/>
                    </a:lnTo>
                    <a:lnTo>
                      <a:pt x="2387092" y="1774797"/>
                    </a:lnTo>
                    <a:lnTo>
                      <a:pt x="2387092" y="1788403"/>
                    </a:lnTo>
                    <a:lnTo>
                      <a:pt x="2394646" y="1788403"/>
                    </a:lnTo>
                    <a:lnTo>
                      <a:pt x="2394646" y="1800497"/>
                    </a:lnTo>
                    <a:lnTo>
                      <a:pt x="2402200" y="1800497"/>
                    </a:lnTo>
                    <a:lnTo>
                      <a:pt x="2402200" y="1814103"/>
                    </a:lnTo>
                    <a:lnTo>
                      <a:pt x="2409754" y="1814103"/>
                    </a:lnTo>
                    <a:lnTo>
                      <a:pt x="2409754" y="1826197"/>
                    </a:lnTo>
                    <a:lnTo>
                      <a:pt x="2465654" y="1826197"/>
                    </a:lnTo>
                    <a:lnTo>
                      <a:pt x="2465654" y="1839803"/>
                    </a:lnTo>
                    <a:lnTo>
                      <a:pt x="2473208" y="1839803"/>
                    </a:lnTo>
                    <a:lnTo>
                      <a:pt x="2473208" y="1853409"/>
                    </a:lnTo>
                    <a:lnTo>
                      <a:pt x="2527598" y="1853409"/>
                    </a:lnTo>
                    <a:lnTo>
                      <a:pt x="2527598" y="1865503"/>
                    </a:lnTo>
                    <a:lnTo>
                      <a:pt x="2598606" y="1865503"/>
                    </a:lnTo>
                    <a:lnTo>
                      <a:pt x="2598606" y="1879108"/>
                    </a:lnTo>
                    <a:lnTo>
                      <a:pt x="2607671" y="1879108"/>
                    </a:lnTo>
                    <a:lnTo>
                      <a:pt x="2607671" y="1906320"/>
                    </a:lnTo>
                    <a:lnTo>
                      <a:pt x="2615225" y="1906320"/>
                    </a:lnTo>
                    <a:lnTo>
                      <a:pt x="2615225" y="1918414"/>
                    </a:lnTo>
                    <a:lnTo>
                      <a:pt x="2622779" y="1918414"/>
                    </a:lnTo>
                    <a:lnTo>
                      <a:pt x="2622779" y="1932020"/>
                    </a:lnTo>
                    <a:lnTo>
                      <a:pt x="2630333" y="1932020"/>
                    </a:lnTo>
                    <a:lnTo>
                      <a:pt x="2630333" y="1945625"/>
                    </a:lnTo>
                    <a:lnTo>
                      <a:pt x="2654506" y="1945625"/>
                    </a:lnTo>
                    <a:lnTo>
                      <a:pt x="2654506" y="1959231"/>
                    </a:lnTo>
                    <a:lnTo>
                      <a:pt x="2701342" y="1959231"/>
                    </a:lnTo>
                    <a:lnTo>
                      <a:pt x="2701342" y="1972837"/>
                    </a:lnTo>
                    <a:lnTo>
                      <a:pt x="2708896" y="1972837"/>
                    </a:lnTo>
                    <a:lnTo>
                      <a:pt x="2708896" y="1987954"/>
                    </a:lnTo>
                    <a:lnTo>
                      <a:pt x="2717961" y="1987954"/>
                    </a:lnTo>
                    <a:lnTo>
                      <a:pt x="2717961" y="2001560"/>
                    </a:lnTo>
                    <a:lnTo>
                      <a:pt x="2733069" y="2001560"/>
                    </a:lnTo>
                    <a:lnTo>
                      <a:pt x="2733069" y="2016678"/>
                    </a:lnTo>
                    <a:lnTo>
                      <a:pt x="2764796" y="2016678"/>
                    </a:lnTo>
                    <a:lnTo>
                      <a:pt x="2764796" y="2030284"/>
                    </a:lnTo>
                    <a:lnTo>
                      <a:pt x="2811631" y="2030284"/>
                    </a:lnTo>
                    <a:lnTo>
                      <a:pt x="2811631" y="2045401"/>
                    </a:lnTo>
                    <a:lnTo>
                      <a:pt x="2875086" y="2045401"/>
                    </a:lnTo>
                    <a:lnTo>
                      <a:pt x="2875086" y="2074124"/>
                    </a:lnTo>
                    <a:lnTo>
                      <a:pt x="2929475" y="2074124"/>
                    </a:lnTo>
                    <a:lnTo>
                      <a:pt x="2929475" y="2104359"/>
                    </a:lnTo>
                    <a:lnTo>
                      <a:pt x="2946094" y="2104359"/>
                    </a:lnTo>
                    <a:lnTo>
                      <a:pt x="2946094" y="2133083"/>
                    </a:lnTo>
                    <a:lnTo>
                      <a:pt x="2953648" y="2133083"/>
                    </a:lnTo>
                    <a:lnTo>
                      <a:pt x="2953648" y="2148200"/>
                    </a:lnTo>
                    <a:lnTo>
                      <a:pt x="2985376" y="2148200"/>
                    </a:lnTo>
                    <a:lnTo>
                      <a:pt x="2985376" y="2178435"/>
                    </a:lnTo>
                    <a:lnTo>
                      <a:pt x="3017102" y="2178435"/>
                    </a:lnTo>
                    <a:lnTo>
                      <a:pt x="3017102" y="2193553"/>
                    </a:lnTo>
                    <a:lnTo>
                      <a:pt x="3110773" y="2193553"/>
                    </a:lnTo>
                    <a:lnTo>
                      <a:pt x="3110773" y="2210182"/>
                    </a:lnTo>
                    <a:lnTo>
                      <a:pt x="3189336" y="2210182"/>
                    </a:lnTo>
                    <a:lnTo>
                      <a:pt x="3189336" y="2225300"/>
                    </a:lnTo>
                    <a:lnTo>
                      <a:pt x="3260344" y="2225300"/>
                    </a:lnTo>
                    <a:lnTo>
                      <a:pt x="3260344" y="2241929"/>
                    </a:lnTo>
                    <a:lnTo>
                      <a:pt x="3299625" y="2241929"/>
                    </a:lnTo>
                    <a:lnTo>
                      <a:pt x="3299625" y="2258558"/>
                    </a:lnTo>
                    <a:lnTo>
                      <a:pt x="3512651" y="2258558"/>
                    </a:lnTo>
                    <a:lnTo>
                      <a:pt x="3512651" y="2278211"/>
                    </a:lnTo>
                    <a:lnTo>
                      <a:pt x="3622940" y="2278211"/>
                    </a:lnTo>
                    <a:lnTo>
                      <a:pt x="3622940" y="2316005"/>
                    </a:lnTo>
                    <a:lnTo>
                      <a:pt x="3630494" y="2316005"/>
                    </a:lnTo>
                    <a:lnTo>
                      <a:pt x="3630494" y="2353798"/>
                    </a:lnTo>
                    <a:lnTo>
                      <a:pt x="3654668" y="2353798"/>
                    </a:lnTo>
                    <a:lnTo>
                      <a:pt x="3654668" y="2371940"/>
                    </a:lnTo>
                    <a:lnTo>
                      <a:pt x="3875247" y="2371940"/>
                    </a:lnTo>
                    <a:lnTo>
                      <a:pt x="3875247" y="2393104"/>
                    </a:lnTo>
                    <a:lnTo>
                      <a:pt x="3929636" y="2393104"/>
                    </a:lnTo>
                    <a:lnTo>
                      <a:pt x="3929636" y="2414269"/>
                    </a:lnTo>
                    <a:lnTo>
                      <a:pt x="3938701" y="2414269"/>
                    </a:lnTo>
                    <a:lnTo>
                      <a:pt x="3938701" y="2456598"/>
                    </a:lnTo>
                    <a:lnTo>
                      <a:pt x="3977982" y="2456598"/>
                    </a:lnTo>
                    <a:lnTo>
                      <a:pt x="3977982" y="2476251"/>
                    </a:lnTo>
                    <a:lnTo>
                      <a:pt x="4252951" y="2476251"/>
                    </a:lnTo>
                    <a:lnTo>
                      <a:pt x="4252951" y="2501950"/>
                    </a:lnTo>
                    <a:lnTo>
                      <a:pt x="4284679" y="2501950"/>
                    </a:lnTo>
                    <a:lnTo>
                      <a:pt x="4284679" y="2529162"/>
                    </a:lnTo>
                    <a:lnTo>
                      <a:pt x="4363241" y="2529162"/>
                    </a:lnTo>
                    <a:lnTo>
                      <a:pt x="4363241" y="2560909"/>
                    </a:lnTo>
                    <a:lnTo>
                      <a:pt x="4419141" y="2560909"/>
                    </a:lnTo>
                    <a:lnTo>
                      <a:pt x="4419141" y="2592655"/>
                    </a:lnTo>
                    <a:lnTo>
                      <a:pt x="4512812" y="2592655"/>
                    </a:lnTo>
                    <a:lnTo>
                      <a:pt x="4512812" y="2625914"/>
                    </a:lnTo>
                    <a:lnTo>
                      <a:pt x="4591374" y="2625914"/>
                    </a:lnTo>
                    <a:lnTo>
                      <a:pt x="4591374" y="2659173"/>
                    </a:lnTo>
                    <a:lnTo>
                      <a:pt x="4710729" y="2659173"/>
                    </a:lnTo>
                    <a:lnTo>
                      <a:pt x="4710729" y="2692431"/>
                    </a:lnTo>
                    <a:lnTo>
                      <a:pt x="4811954" y="2692431"/>
                    </a:lnTo>
                    <a:lnTo>
                      <a:pt x="4811954" y="2727202"/>
                    </a:lnTo>
                    <a:lnTo>
                      <a:pt x="5009871" y="2727202"/>
                    </a:lnTo>
                    <a:lnTo>
                      <a:pt x="5009871" y="2769530"/>
                    </a:lnTo>
                    <a:lnTo>
                      <a:pt x="5017425" y="2769530"/>
                    </a:lnTo>
                    <a:lnTo>
                      <a:pt x="5017425" y="2810348"/>
                    </a:lnTo>
                    <a:lnTo>
                      <a:pt x="5671609" y="2810348"/>
                    </a:lnTo>
                    <a:lnTo>
                      <a:pt x="5671609" y="2895006"/>
                    </a:lnTo>
                    <a:lnTo>
                      <a:pt x="5875569" y="2895006"/>
                    </a:lnTo>
                    <a:lnTo>
                      <a:pt x="5875569" y="3002340"/>
                    </a:lnTo>
                    <a:lnTo>
                      <a:pt x="6324282" y="3002340"/>
                    </a:lnTo>
                    <a:lnTo>
                      <a:pt x="6324282" y="3325855"/>
                    </a:lnTo>
                    <a:lnTo>
                      <a:pt x="6789614" y="3325855"/>
                    </a:lnTo>
                    <a:lnTo>
                      <a:pt x="6789614" y="3650882"/>
                    </a:lnTo>
                  </a:path>
                </a:pathLst>
              </a:custGeom>
              <a:noFill/>
              <a:ln w="38100" cap="flat">
                <a:solidFill>
                  <a:srgbClr val="A5A5A5"/>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91" name="Freeform 62">
                <a:extLst>
                  <a:ext uri="{FF2B5EF4-FFF2-40B4-BE49-F238E27FC236}">
                    <a16:creationId xmlns:a16="http://schemas.microsoft.com/office/drawing/2014/main" id="{9CF21520-C9AF-41D6-F39E-F4842BA17604}"/>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92" name="Freeform 63">
                <a:extLst>
                  <a:ext uri="{FF2B5EF4-FFF2-40B4-BE49-F238E27FC236}">
                    <a16:creationId xmlns:a16="http://schemas.microsoft.com/office/drawing/2014/main" id="{8C8DA5ED-C2E2-6ED4-1D49-6BF8502C49EC}"/>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93" name="Freeform 64">
                <a:extLst>
                  <a:ext uri="{FF2B5EF4-FFF2-40B4-BE49-F238E27FC236}">
                    <a16:creationId xmlns:a16="http://schemas.microsoft.com/office/drawing/2014/main" id="{6BBE8591-22C0-FA03-AF9D-3D2AA4772F57}"/>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94" name="Freeform 65">
                <a:extLst>
                  <a:ext uri="{FF2B5EF4-FFF2-40B4-BE49-F238E27FC236}">
                    <a16:creationId xmlns:a16="http://schemas.microsoft.com/office/drawing/2014/main" id="{6B1C2157-3F0E-356B-8331-FB120D31C17C}"/>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95" name="Freeform 66">
                <a:extLst>
                  <a:ext uri="{FF2B5EF4-FFF2-40B4-BE49-F238E27FC236}">
                    <a16:creationId xmlns:a16="http://schemas.microsoft.com/office/drawing/2014/main" id="{081D6940-0F5F-051F-E8AE-397DCCAC358E}"/>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96" name="Freeform 67">
                <a:extLst>
                  <a:ext uri="{FF2B5EF4-FFF2-40B4-BE49-F238E27FC236}">
                    <a16:creationId xmlns:a16="http://schemas.microsoft.com/office/drawing/2014/main" id="{7A3E9D0B-DFD0-4C82-72BD-C0929A59E65E}"/>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97" name="Freeform 68">
                <a:extLst>
                  <a:ext uri="{FF2B5EF4-FFF2-40B4-BE49-F238E27FC236}">
                    <a16:creationId xmlns:a16="http://schemas.microsoft.com/office/drawing/2014/main" id="{638A25F5-FBED-E8D4-DBCE-101262F0CC76}"/>
                  </a:ext>
                </a:extLst>
              </p:cNvPr>
              <p:cNvSpPr/>
              <p:nvPr/>
            </p:nvSpPr>
            <p:spPr>
              <a:xfrm>
                <a:off x="3239043" y="1150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98" name="Freeform 69">
                <a:extLst>
                  <a:ext uri="{FF2B5EF4-FFF2-40B4-BE49-F238E27FC236}">
                    <a16:creationId xmlns:a16="http://schemas.microsoft.com/office/drawing/2014/main" id="{2F79E6CB-B6ED-0B4B-B064-95C9715D1209}"/>
                  </a:ext>
                </a:extLst>
              </p:cNvPr>
              <p:cNvSpPr/>
              <p:nvPr/>
            </p:nvSpPr>
            <p:spPr>
              <a:xfrm>
                <a:off x="3269259" y="1120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99" name="Freeform 70">
                <a:extLst>
                  <a:ext uri="{FF2B5EF4-FFF2-40B4-BE49-F238E27FC236}">
                    <a16:creationId xmlns:a16="http://schemas.microsoft.com/office/drawing/2014/main" id="{04945EC4-211D-A1B1-9EE5-E77EE7CE37D8}"/>
                  </a:ext>
                </a:extLst>
              </p:cNvPr>
              <p:cNvSpPr/>
              <p:nvPr/>
            </p:nvSpPr>
            <p:spPr>
              <a:xfrm>
                <a:off x="3246597" y="11613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0" name="Freeform 71">
                <a:extLst>
                  <a:ext uri="{FF2B5EF4-FFF2-40B4-BE49-F238E27FC236}">
                    <a16:creationId xmlns:a16="http://schemas.microsoft.com/office/drawing/2014/main" id="{A88EFDF8-74CF-D0F1-13E6-D6D6E0A45C99}"/>
                  </a:ext>
                </a:extLst>
              </p:cNvPr>
              <p:cNvSpPr/>
              <p:nvPr/>
            </p:nvSpPr>
            <p:spPr>
              <a:xfrm>
                <a:off x="3276813" y="11311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1" name="Freeform 72">
                <a:extLst>
                  <a:ext uri="{FF2B5EF4-FFF2-40B4-BE49-F238E27FC236}">
                    <a16:creationId xmlns:a16="http://schemas.microsoft.com/office/drawing/2014/main" id="{9B3538E9-1F24-19A0-8D12-77665E37B249}"/>
                  </a:ext>
                </a:extLst>
              </p:cNvPr>
              <p:cNvSpPr/>
              <p:nvPr/>
            </p:nvSpPr>
            <p:spPr>
              <a:xfrm>
                <a:off x="3254151" y="11613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2" name="Freeform 73">
                <a:extLst>
                  <a:ext uri="{FF2B5EF4-FFF2-40B4-BE49-F238E27FC236}">
                    <a16:creationId xmlns:a16="http://schemas.microsoft.com/office/drawing/2014/main" id="{D4BC56F7-830F-4A2C-2864-F03F0903C652}"/>
                  </a:ext>
                </a:extLst>
              </p:cNvPr>
              <p:cNvSpPr/>
              <p:nvPr/>
            </p:nvSpPr>
            <p:spPr>
              <a:xfrm>
                <a:off x="3284367" y="11311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3" name="Freeform 74">
                <a:extLst>
                  <a:ext uri="{FF2B5EF4-FFF2-40B4-BE49-F238E27FC236}">
                    <a16:creationId xmlns:a16="http://schemas.microsoft.com/office/drawing/2014/main" id="{74762ABB-C641-63B3-3BDE-88241ECDB64C}"/>
                  </a:ext>
                </a:extLst>
              </p:cNvPr>
              <p:cNvSpPr/>
              <p:nvPr/>
            </p:nvSpPr>
            <p:spPr>
              <a:xfrm>
                <a:off x="3261705" y="11613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4" name="Freeform 75">
                <a:extLst>
                  <a:ext uri="{FF2B5EF4-FFF2-40B4-BE49-F238E27FC236}">
                    <a16:creationId xmlns:a16="http://schemas.microsoft.com/office/drawing/2014/main" id="{57978865-4533-144B-BF6F-203C496F5B27}"/>
                  </a:ext>
                </a:extLst>
              </p:cNvPr>
              <p:cNvSpPr/>
              <p:nvPr/>
            </p:nvSpPr>
            <p:spPr>
              <a:xfrm>
                <a:off x="3291921" y="11311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5" name="Freeform 76">
                <a:extLst>
                  <a:ext uri="{FF2B5EF4-FFF2-40B4-BE49-F238E27FC236}">
                    <a16:creationId xmlns:a16="http://schemas.microsoft.com/office/drawing/2014/main" id="{729C59FF-351D-75C6-348B-588ABB64A69D}"/>
                  </a:ext>
                </a:extLst>
              </p:cNvPr>
              <p:cNvSpPr/>
              <p:nvPr/>
            </p:nvSpPr>
            <p:spPr>
              <a:xfrm>
                <a:off x="3270770" y="11840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6" name="Freeform 77">
                <a:extLst>
                  <a:ext uri="{FF2B5EF4-FFF2-40B4-BE49-F238E27FC236}">
                    <a16:creationId xmlns:a16="http://schemas.microsoft.com/office/drawing/2014/main" id="{0B8DCCD1-5A7B-7872-BF0C-36A7F45C50D2}"/>
                  </a:ext>
                </a:extLst>
              </p:cNvPr>
              <p:cNvSpPr/>
              <p:nvPr/>
            </p:nvSpPr>
            <p:spPr>
              <a:xfrm>
                <a:off x="3300986" y="11538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7" name="Freeform 78">
                <a:extLst>
                  <a:ext uri="{FF2B5EF4-FFF2-40B4-BE49-F238E27FC236}">
                    <a16:creationId xmlns:a16="http://schemas.microsoft.com/office/drawing/2014/main" id="{835F849F-3327-79DA-43C5-4AA67CDB4D90}"/>
                  </a:ext>
                </a:extLst>
              </p:cNvPr>
              <p:cNvSpPr/>
              <p:nvPr/>
            </p:nvSpPr>
            <p:spPr>
              <a:xfrm>
                <a:off x="3293432" y="12974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8" name="Freeform 79">
                <a:extLst>
                  <a:ext uri="{FF2B5EF4-FFF2-40B4-BE49-F238E27FC236}">
                    <a16:creationId xmlns:a16="http://schemas.microsoft.com/office/drawing/2014/main" id="{BC27BED3-EEE2-92A1-F3E2-81D38AF31750}"/>
                  </a:ext>
                </a:extLst>
              </p:cNvPr>
              <p:cNvSpPr/>
              <p:nvPr/>
            </p:nvSpPr>
            <p:spPr>
              <a:xfrm>
                <a:off x="3323648" y="12671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09" name="Freeform 80">
                <a:extLst>
                  <a:ext uri="{FF2B5EF4-FFF2-40B4-BE49-F238E27FC236}">
                    <a16:creationId xmlns:a16="http://schemas.microsoft.com/office/drawing/2014/main" id="{8D2830F1-22F5-1AED-5FDD-23719723F62C}"/>
                  </a:ext>
                </a:extLst>
              </p:cNvPr>
              <p:cNvSpPr/>
              <p:nvPr/>
            </p:nvSpPr>
            <p:spPr>
              <a:xfrm>
                <a:off x="3317605" y="132010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0" name="Freeform 81">
                <a:extLst>
                  <a:ext uri="{FF2B5EF4-FFF2-40B4-BE49-F238E27FC236}">
                    <a16:creationId xmlns:a16="http://schemas.microsoft.com/office/drawing/2014/main" id="{50AE4F92-A2C6-7FD3-8F13-73C0BC0B98F6}"/>
                  </a:ext>
                </a:extLst>
              </p:cNvPr>
              <p:cNvSpPr/>
              <p:nvPr/>
            </p:nvSpPr>
            <p:spPr>
              <a:xfrm>
                <a:off x="3347822" y="128987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1" name="Freeform 82">
                <a:extLst>
                  <a:ext uri="{FF2B5EF4-FFF2-40B4-BE49-F238E27FC236}">
                    <a16:creationId xmlns:a16="http://schemas.microsoft.com/office/drawing/2014/main" id="{1CFDB2DA-EA84-2A49-9B78-B78B07E6B7EE}"/>
                  </a:ext>
                </a:extLst>
              </p:cNvPr>
              <p:cNvSpPr/>
              <p:nvPr/>
            </p:nvSpPr>
            <p:spPr>
              <a:xfrm>
                <a:off x="3616747" y="15710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2" name="Freeform 83">
                <a:extLst>
                  <a:ext uri="{FF2B5EF4-FFF2-40B4-BE49-F238E27FC236}">
                    <a16:creationId xmlns:a16="http://schemas.microsoft.com/office/drawing/2014/main" id="{BCAACBFF-4523-49E3-B541-C242C4EE9661}"/>
                  </a:ext>
                </a:extLst>
              </p:cNvPr>
              <p:cNvSpPr/>
              <p:nvPr/>
            </p:nvSpPr>
            <p:spPr>
              <a:xfrm>
                <a:off x="3646963" y="15408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3" name="Freeform 84">
                <a:extLst>
                  <a:ext uri="{FF2B5EF4-FFF2-40B4-BE49-F238E27FC236}">
                    <a16:creationId xmlns:a16="http://schemas.microsoft.com/office/drawing/2014/main" id="{6D8D8B0A-19B0-5F0A-271A-89A93EA808F6}"/>
                  </a:ext>
                </a:extLst>
              </p:cNvPr>
              <p:cNvSpPr/>
              <p:nvPr/>
            </p:nvSpPr>
            <p:spPr>
              <a:xfrm>
                <a:off x="3648474" y="16511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4" name="Freeform 85">
                <a:extLst>
                  <a:ext uri="{FF2B5EF4-FFF2-40B4-BE49-F238E27FC236}">
                    <a16:creationId xmlns:a16="http://schemas.microsoft.com/office/drawing/2014/main" id="{4B3B264B-F747-1D1F-54D7-99CCABB8CBF5}"/>
                  </a:ext>
                </a:extLst>
              </p:cNvPr>
              <p:cNvSpPr/>
              <p:nvPr/>
            </p:nvSpPr>
            <p:spPr>
              <a:xfrm>
                <a:off x="3678691" y="16209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5" name="Freeform 86">
                <a:extLst>
                  <a:ext uri="{FF2B5EF4-FFF2-40B4-BE49-F238E27FC236}">
                    <a16:creationId xmlns:a16="http://schemas.microsoft.com/office/drawing/2014/main" id="{C2D762B5-0595-691D-0793-A6B9F4552265}"/>
                  </a:ext>
                </a:extLst>
              </p:cNvPr>
              <p:cNvSpPr/>
              <p:nvPr/>
            </p:nvSpPr>
            <p:spPr>
              <a:xfrm>
                <a:off x="3695310" y="168443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6" name="Freeform 87">
                <a:extLst>
                  <a:ext uri="{FF2B5EF4-FFF2-40B4-BE49-F238E27FC236}">
                    <a16:creationId xmlns:a16="http://schemas.microsoft.com/office/drawing/2014/main" id="{EC24AE3F-3518-8F58-3B52-A1E3AEDC9837}"/>
                  </a:ext>
                </a:extLst>
              </p:cNvPr>
              <p:cNvSpPr/>
              <p:nvPr/>
            </p:nvSpPr>
            <p:spPr>
              <a:xfrm>
                <a:off x="3725526" y="165420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7" name="Freeform 88">
                <a:extLst>
                  <a:ext uri="{FF2B5EF4-FFF2-40B4-BE49-F238E27FC236}">
                    <a16:creationId xmlns:a16="http://schemas.microsoft.com/office/drawing/2014/main" id="{73BE03B0-D3B3-635D-1B13-39718F3573B1}"/>
                  </a:ext>
                </a:extLst>
              </p:cNvPr>
              <p:cNvSpPr/>
              <p:nvPr/>
            </p:nvSpPr>
            <p:spPr>
              <a:xfrm>
                <a:off x="3915889" y="169653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8" name="Freeform 89">
                <a:extLst>
                  <a:ext uri="{FF2B5EF4-FFF2-40B4-BE49-F238E27FC236}">
                    <a16:creationId xmlns:a16="http://schemas.microsoft.com/office/drawing/2014/main" id="{FD53B6CE-3C8F-F21A-6C17-2C3B1A622E46}"/>
                  </a:ext>
                </a:extLst>
              </p:cNvPr>
              <p:cNvSpPr/>
              <p:nvPr/>
            </p:nvSpPr>
            <p:spPr>
              <a:xfrm>
                <a:off x="3946105" y="166629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19" name="Freeform 90">
                <a:extLst>
                  <a:ext uri="{FF2B5EF4-FFF2-40B4-BE49-F238E27FC236}">
                    <a16:creationId xmlns:a16="http://schemas.microsoft.com/office/drawing/2014/main" id="{937D6180-E77E-B799-DE2B-34A96DAD7E8F}"/>
                  </a:ext>
                </a:extLst>
              </p:cNvPr>
              <p:cNvSpPr/>
              <p:nvPr/>
            </p:nvSpPr>
            <p:spPr>
              <a:xfrm>
                <a:off x="4011070" y="18008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0" name="Freeform 91">
                <a:extLst>
                  <a:ext uri="{FF2B5EF4-FFF2-40B4-BE49-F238E27FC236}">
                    <a16:creationId xmlns:a16="http://schemas.microsoft.com/office/drawing/2014/main" id="{676F641C-5F34-F64F-E7BC-746D222E8D36}"/>
                  </a:ext>
                </a:extLst>
              </p:cNvPr>
              <p:cNvSpPr/>
              <p:nvPr/>
            </p:nvSpPr>
            <p:spPr>
              <a:xfrm>
                <a:off x="4041287" y="17706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1" name="Freeform 92">
                <a:extLst>
                  <a:ext uri="{FF2B5EF4-FFF2-40B4-BE49-F238E27FC236}">
                    <a16:creationId xmlns:a16="http://schemas.microsoft.com/office/drawing/2014/main" id="{4DB8D57F-913C-F377-ED5C-2C34C902CF22}"/>
                  </a:ext>
                </a:extLst>
              </p:cNvPr>
              <p:cNvSpPr/>
              <p:nvPr/>
            </p:nvSpPr>
            <p:spPr>
              <a:xfrm>
                <a:off x="4192369" y="1835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2" name="Freeform 93">
                <a:extLst>
                  <a:ext uri="{FF2B5EF4-FFF2-40B4-BE49-F238E27FC236}">
                    <a16:creationId xmlns:a16="http://schemas.microsoft.com/office/drawing/2014/main" id="{A3176C96-AE1F-09FE-F0C6-7BEBB4E06F7C}"/>
                  </a:ext>
                </a:extLst>
              </p:cNvPr>
              <p:cNvSpPr/>
              <p:nvPr/>
            </p:nvSpPr>
            <p:spPr>
              <a:xfrm>
                <a:off x="4222585" y="1805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3" name="Freeform 94">
                <a:extLst>
                  <a:ext uri="{FF2B5EF4-FFF2-40B4-BE49-F238E27FC236}">
                    <a16:creationId xmlns:a16="http://schemas.microsoft.com/office/drawing/2014/main" id="{38E95FCD-7DD2-E1C3-B339-02140215414C}"/>
                  </a:ext>
                </a:extLst>
              </p:cNvPr>
              <p:cNvSpPr/>
              <p:nvPr/>
            </p:nvSpPr>
            <p:spPr>
              <a:xfrm>
                <a:off x="4254312" y="19172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4" name="Freeform 95">
                <a:extLst>
                  <a:ext uri="{FF2B5EF4-FFF2-40B4-BE49-F238E27FC236}">
                    <a16:creationId xmlns:a16="http://schemas.microsoft.com/office/drawing/2014/main" id="{B1898F7E-75DB-77E0-A1C7-D1F8690CB23E}"/>
                  </a:ext>
                </a:extLst>
              </p:cNvPr>
              <p:cNvSpPr/>
              <p:nvPr/>
            </p:nvSpPr>
            <p:spPr>
              <a:xfrm>
                <a:off x="4284528" y="18870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5" name="Freeform 96">
                <a:extLst>
                  <a:ext uri="{FF2B5EF4-FFF2-40B4-BE49-F238E27FC236}">
                    <a16:creationId xmlns:a16="http://schemas.microsoft.com/office/drawing/2014/main" id="{F9266536-7941-3D1F-B74B-FE458891DACF}"/>
                  </a:ext>
                </a:extLst>
              </p:cNvPr>
              <p:cNvSpPr/>
              <p:nvPr/>
            </p:nvSpPr>
            <p:spPr>
              <a:xfrm>
                <a:off x="4332875" y="212738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6" name="Freeform 97">
                <a:extLst>
                  <a:ext uri="{FF2B5EF4-FFF2-40B4-BE49-F238E27FC236}">
                    <a16:creationId xmlns:a16="http://schemas.microsoft.com/office/drawing/2014/main" id="{B2A75DDF-31B9-A835-016F-A7507DBC3FD6}"/>
                  </a:ext>
                </a:extLst>
              </p:cNvPr>
              <p:cNvSpPr/>
              <p:nvPr/>
            </p:nvSpPr>
            <p:spPr>
              <a:xfrm>
                <a:off x="4363091" y="209714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7" name="Freeform 98">
                <a:extLst>
                  <a:ext uri="{FF2B5EF4-FFF2-40B4-BE49-F238E27FC236}">
                    <a16:creationId xmlns:a16="http://schemas.microsoft.com/office/drawing/2014/main" id="{0BC280F2-7B0B-19B0-0B68-B7338F4EA3DC}"/>
                  </a:ext>
                </a:extLst>
              </p:cNvPr>
              <p:cNvSpPr/>
              <p:nvPr/>
            </p:nvSpPr>
            <p:spPr>
              <a:xfrm>
                <a:off x="4499064" y="21863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8" name="Freeform 99">
                <a:extLst>
                  <a:ext uri="{FF2B5EF4-FFF2-40B4-BE49-F238E27FC236}">
                    <a16:creationId xmlns:a16="http://schemas.microsoft.com/office/drawing/2014/main" id="{5FFB3E6F-F786-3B7A-EAB7-1FC8C23E5B26}"/>
                  </a:ext>
                </a:extLst>
              </p:cNvPr>
              <p:cNvSpPr/>
              <p:nvPr/>
            </p:nvSpPr>
            <p:spPr>
              <a:xfrm>
                <a:off x="4529281" y="21561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29" name="Freeform 100">
                <a:extLst>
                  <a:ext uri="{FF2B5EF4-FFF2-40B4-BE49-F238E27FC236}">
                    <a16:creationId xmlns:a16="http://schemas.microsoft.com/office/drawing/2014/main" id="{5176350D-61A3-A08F-0FFD-1C4C189FDF20}"/>
                  </a:ext>
                </a:extLst>
              </p:cNvPr>
              <p:cNvSpPr/>
              <p:nvPr/>
            </p:nvSpPr>
            <p:spPr>
              <a:xfrm>
                <a:off x="4570073" y="222110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0" name="Freeform 101">
                <a:extLst>
                  <a:ext uri="{FF2B5EF4-FFF2-40B4-BE49-F238E27FC236}">
                    <a16:creationId xmlns:a16="http://schemas.microsoft.com/office/drawing/2014/main" id="{CC625B6A-F526-E7FF-8E0F-27DF8ADC1278}"/>
                  </a:ext>
                </a:extLst>
              </p:cNvPr>
              <p:cNvSpPr/>
              <p:nvPr/>
            </p:nvSpPr>
            <p:spPr>
              <a:xfrm>
                <a:off x="4600289" y="219087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1" name="Freeform 102">
                <a:extLst>
                  <a:ext uri="{FF2B5EF4-FFF2-40B4-BE49-F238E27FC236}">
                    <a16:creationId xmlns:a16="http://schemas.microsoft.com/office/drawing/2014/main" id="{29801DA6-AE4E-25DD-472A-A103CD32C1C2}"/>
                  </a:ext>
                </a:extLst>
              </p:cNvPr>
              <p:cNvSpPr/>
              <p:nvPr/>
            </p:nvSpPr>
            <p:spPr>
              <a:xfrm>
                <a:off x="4609354" y="229216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2" name="Freeform 103">
                <a:extLst>
                  <a:ext uri="{FF2B5EF4-FFF2-40B4-BE49-F238E27FC236}">
                    <a16:creationId xmlns:a16="http://schemas.microsoft.com/office/drawing/2014/main" id="{52B28767-4723-D90F-5500-1EFC2C3D76D9}"/>
                  </a:ext>
                </a:extLst>
              </p:cNvPr>
              <p:cNvSpPr/>
              <p:nvPr/>
            </p:nvSpPr>
            <p:spPr>
              <a:xfrm>
                <a:off x="4639570" y="226192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3" name="Freeform 104">
                <a:extLst>
                  <a:ext uri="{FF2B5EF4-FFF2-40B4-BE49-F238E27FC236}">
                    <a16:creationId xmlns:a16="http://schemas.microsoft.com/office/drawing/2014/main" id="{0B292CFD-74AC-ACCD-150C-3BB7984DFAF6}"/>
                  </a:ext>
                </a:extLst>
              </p:cNvPr>
              <p:cNvSpPr/>
              <p:nvPr/>
            </p:nvSpPr>
            <p:spPr>
              <a:xfrm>
                <a:off x="4616908" y="23284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4" name="Freeform 105">
                <a:extLst>
                  <a:ext uri="{FF2B5EF4-FFF2-40B4-BE49-F238E27FC236}">
                    <a16:creationId xmlns:a16="http://schemas.microsoft.com/office/drawing/2014/main" id="{2FF4D12C-A13E-81A6-8A07-C3D640D6A9B5}"/>
                  </a:ext>
                </a:extLst>
              </p:cNvPr>
              <p:cNvSpPr/>
              <p:nvPr/>
            </p:nvSpPr>
            <p:spPr>
              <a:xfrm>
                <a:off x="4647125" y="22982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5" name="Freeform 106">
                <a:extLst>
                  <a:ext uri="{FF2B5EF4-FFF2-40B4-BE49-F238E27FC236}">
                    <a16:creationId xmlns:a16="http://schemas.microsoft.com/office/drawing/2014/main" id="{6FED4F77-1BA9-76A0-26F8-F5C856AA019B}"/>
                  </a:ext>
                </a:extLst>
              </p:cNvPr>
              <p:cNvSpPr/>
              <p:nvPr/>
            </p:nvSpPr>
            <p:spPr>
              <a:xfrm>
                <a:off x="4648635" y="23647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6" name="Freeform 107">
                <a:extLst>
                  <a:ext uri="{FF2B5EF4-FFF2-40B4-BE49-F238E27FC236}">
                    <a16:creationId xmlns:a16="http://schemas.microsoft.com/office/drawing/2014/main" id="{BEE35940-D293-88D1-C707-DF786CD47FA2}"/>
                  </a:ext>
                </a:extLst>
              </p:cNvPr>
              <p:cNvSpPr/>
              <p:nvPr/>
            </p:nvSpPr>
            <p:spPr>
              <a:xfrm>
                <a:off x="4678852" y="23344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7" name="Freeform 108">
                <a:extLst>
                  <a:ext uri="{FF2B5EF4-FFF2-40B4-BE49-F238E27FC236}">
                    <a16:creationId xmlns:a16="http://schemas.microsoft.com/office/drawing/2014/main" id="{547F9A4B-4684-CF15-E341-4F3CCE4FB697}"/>
                  </a:ext>
                </a:extLst>
              </p:cNvPr>
              <p:cNvSpPr/>
              <p:nvPr/>
            </p:nvSpPr>
            <p:spPr>
              <a:xfrm>
                <a:off x="4656189" y="23889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8" name="Freeform 109">
                <a:extLst>
                  <a:ext uri="{FF2B5EF4-FFF2-40B4-BE49-F238E27FC236}">
                    <a16:creationId xmlns:a16="http://schemas.microsoft.com/office/drawing/2014/main" id="{113A2DB1-D669-F746-195D-4CDF763E4501}"/>
                  </a:ext>
                </a:extLst>
              </p:cNvPr>
              <p:cNvSpPr/>
              <p:nvPr/>
            </p:nvSpPr>
            <p:spPr>
              <a:xfrm>
                <a:off x="4686406" y="23586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39" name="Freeform 110">
                <a:extLst>
                  <a:ext uri="{FF2B5EF4-FFF2-40B4-BE49-F238E27FC236}">
                    <a16:creationId xmlns:a16="http://schemas.microsoft.com/office/drawing/2014/main" id="{19BC262C-0528-D503-5323-8308B01342D2}"/>
                  </a:ext>
                </a:extLst>
              </p:cNvPr>
              <p:cNvSpPr/>
              <p:nvPr/>
            </p:nvSpPr>
            <p:spPr>
              <a:xfrm>
                <a:off x="4687917" y="241310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0" name="Freeform 111">
                <a:extLst>
                  <a:ext uri="{FF2B5EF4-FFF2-40B4-BE49-F238E27FC236}">
                    <a16:creationId xmlns:a16="http://schemas.microsoft.com/office/drawing/2014/main" id="{02852396-D350-03CA-6437-1DE4A60930E6}"/>
                  </a:ext>
                </a:extLst>
              </p:cNvPr>
              <p:cNvSpPr/>
              <p:nvPr/>
            </p:nvSpPr>
            <p:spPr>
              <a:xfrm>
                <a:off x="4718133" y="238286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1" name="Freeform 112">
                <a:extLst>
                  <a:ext uri="{FF2B5EF4-FFF2-40B4-BE49-F238E27FC236}">
                    <a16:creationId xmlns:a16="http://schemas.microsoft.com/office/drawing/2014/main" id="{7160D02B-19CF-999E-04C2-E3D325139688}"/>
                  </a:ext>
                </a:extLst>
              </p:cNvPr>
              <p:cNvSpPr/>
              <p:nvPr/>
            </p:nvSpPr>
            <p:spPr>
              <a:xfrm>
                <a:off x="4893388" y="25098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2" name="Freeform 113">
                <a:extLst>
                  <a:ext uri="{FF2B5EF4-FFF2-40B4-BE49-F238E27FC236}">
                    <a16:creationId xmlns:a16="http://schemas.microsoft.com/office/drawing/2014/main" id="{924909BC-7693-1E41-DE44-AD80CA2EF896}"/>
                  </a:ext>
                </a:extLst>
              </p:cNvPr>
              <p:cNvSpPr/>
              <p:nvPr/>
            </p:nvSpPr>
            <p:spPr>
              <a:xfrm>
                <a:off x="4923604" y="24796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3" name="Freeform 114">
                <a:extLst>
                  <a:ext uri="{FF2B5EF4-FFF2-40B4-BE49-F238E27FC236}">
                    <a16:creationId xmlns:a16="http://schemas.microsoft.com/office/drawing/2014/main" id="{E282C1A7-8E17-3007-C995-AEC275866AF4}"/>
                  </a:ext>
                </a:extLst>
              </p:cNvPr>
              <p:cNvSpPr/>
              <p:nvPr/>
            </p:nvSpPr>
            <p:spPr>
              <a:xfrm>
                <a:off x="4947777" y="25597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4" name="Freeform 115">
                <a:extLst>
                  <a:ext uri="{FF2B5EF4-FFF2-40B4-BE49-F238E27FC236}">
                    <a16:creationId xmlns:a16="http://schemas.microsoft.com/office/drawing/2014/main" id="{D54FCE6C-0D13-0285-7C59-0BEB8CE2E566}"/>
                  </a:ext>
                </a:extLst>
              </p:cNvPr>
              <p:cNvSpPr/>
              <p:nvPr/>
            </p:nvSpPr>
            <p:spPr>
              <a:xfrm>
                <a:off x="4977994" y="25295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5" name="Freeform 116">
                <a:extLst>
                  <a:ext uri="{FF2B5EF4-FFF2-40B4-BE49-F238E27FC236}">
                    <a16:creationId xmlns:a16="http://schemas.microsoft.com/office/drawing/2014/main" id="{66B747B2-EAE2-0239-041B-17A5D18A2BAE}"/>
                  </a:ext>
                </a:extLst>
              </p:cNvPr>
              <p:cNvSpPr/>
              <p:nvPr/>
            </p:nvSpPr>
            <p:spPr>
              <a:xfrm>
                <a:off x="4962885" y="25718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6" name="Freeform 117">
                <a:extLst>
                  <a:ext uri="{FF2B5EF4-FFF2-40B4-BE49-F238E27FC236}">
                    <a16:creationId xmlns:a16="http://schemas.microsoft.com/office/drawing/2014/main" id="{4F13F1A2-62BB-39C2-57DD-E71C815354EB}"/>
                  </a:ext>
                </a:extLst>
              </p:cNvPr>
              <p:cNvSpPr/>
              <p:nvPr/>
            </p:nvSpPr>
            <p:spPr>
              <a:xfrm>
                <a:off x="4993102" y="25416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7" name="Freeform 118">
                <a:extLst>
                  <a:ext uri="{FF2B5EF4-FFF2-40B4-BE49-F238E27FC236}">
                    <a16:creationId xmlns:a16="http://schemas.microsoft.com/office/drawing/2014/main" id="{487DD17A-B738-4168-D90B-5D5FC0948782}"/>
                  </a:ext>
                </a:extLst>
              </p:cNvPr>
              <p:cNvSpPr/>
              <p:nvPr/>
            </p:nvSpPr>
            <p:spPr>
              <a:xfrm>
                <a:off x="4962885" y="25718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8" name="Freeform 119">
                <a:extLst>
                  <a:ext uri="{FF2B5EF4-FFF2-40B4-BE49-F238E27FC236}">
                    <a16:creationId xmlns:a16="http://schemas.microsoft.com/office/drawing/2014/main" id="{59349B1D-0C46-7E2B-96A1-3C1B8ABC306A}"/>
                  </a:ext>
                </a:extLst>
              </p:cNvPr>
              <p:cNvSpPr/>
              <p:nvPr/>
            </p:nvSpPr>
            <p:spPr>
              <a:xfrm>
                <a:off x="4993102" y="25416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49" name="Freeform 120">
                <a:extLst>
                  <a:ext uri="{FF2B5EF4-FFF2-40B4-BE49-F238E27FC236}">
                    <a16:creationId xmlns:a16="http://schemas.microsoft.com/office/drawing/2014/main" id="{B4A0FC25-1CEF-B57F-3E3E-8DBFCE44B8FC}"/>
                  </a:ext>
                </a:extLst>
              </p:cNvPr>
              <p:cNvSpPr/>
              <p:nvPr/>
            </p:nvSpPr>
            <p:spPr>
              <a:xfrm>
                <a:off x="4979504" y="260811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0" name="Freeform 121">
                <a:extLst>
                  <a:ext uri="{FF2B5EF4-FFF2-40B4-BE49-F238E27FC236}">
                    <a16:creationId xmlns:a16="http://schemas.microsoft.com/office/drawing/2014/main" id="{A0B736FB-812B-A87F-AD9F-3C4A4C6A92C3}"/>
                  </a:ext>
                </a:extLst>
              </p:cNvPr>
              <p:cNvSpPr/>
              <p:nvPr/>
            </p:nvSpPr>
            <p:spPr>
              <a:xfrm>
                <a:off x="5009721" y="2577883"/>
                <a:ext cx="15108" cy="61981"/>
              </a:xfrm>
              <a:custGeom>
                <a:avLst/>
                <a:gdLst>
                  <a:gd name="connsiteX0" fmla="*/ 0 w 15108"/>
                  <a:gd name="connsiteY0" fmla="*/ 0 h 61981"/>
                  <a:gd name="connsiteX1" fmla="*/ 0 w 15108"/>
                  <a:gd name="connsiteY1" fmla="*/ 61982 h 61981"/>
                </a:gdLst>
                <a:ahLst/>
                <a:cxnLst>
                  <a:cxn ang="0">
                    <a:pos x="connsiteX0" y="connsiteY0"/>
                  </a:cxn>
                  <a:cxn ang="0">
                    <a:pos x="connsiteX1" y="connsiteY1"/>
                  </a:cxn>
                </a:cxnLst>
                <a:rect l="l" t="t" r="r" b="b"/>
                <a:pathLst>
                  <a:path w="15108" h="61981">
                    <a:moveTo>
                      <a:pt x="0" y="0"/>
                    </a:moveTo>
                    <a:lnTo>
                      <a:pt x="0" y="61982"/>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1" name="Freeform 122">
                <a:extLst>
                  <a:ext uri="{FF2B5EF4-FFF2-40B4-BE49-F238E27FC236}">
                    <a16:creationId xmlns:a16="http://schemas.microsoft.com/office/drawing/2014/main" id="{3EA1E9F7-21BB-D2AE-7895-10EA07C72E1A}"/>
                  </a:ext>
                </a:extLst>
              </p:cNvPr>
              <p:cNvSpPr/>
              <p:nvPr/>
            </p:nvSpPr>
            <p:spPr>
              <a:xfrm>
                <a:off x="5144184" y="26459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2" name="Freeform 123">
                <a:extLst>
                  <a:ext uri="{FF2B5EF4-FFF2-40B4-BE49-F238E27FC236}">
                    <a16:creationId xmlns:a16="http://schemas.microsoft.com/office/drawing/2014/main" id="{18EF850E-798B-859F-048C-0FFD91FE5D2C}"/>
                  </a:ext>
                </a:extLst>
              </p:cNvPr>
              <p:cNvSpPr/>
              <p:nvPr/>
            </p:nvSpPr>
            <p:spPr>
              <a:xfrm>
                <a:off x="5174400" y="26156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3" name="Freeform 124">
                <a:extLst>
                  <a:ext uri="{FF2B5EF4-FFF2-40B4-BE49-F238E27FC236}">
                    <a16:creationId xmlns:a16="http://schemas.microsoft.com/office/drawing/2014/main" id="{83AB4F7D-6CAE-137F-5A88-7014269684E3}"/>
                  </a:ext>
                </a:extLst>
              </p:cNvPr>
              <p:cNvSpPr/>
              <p:nvPr/>
            </p:nvSpPr>
            <p:spPr>
              <a:xfrm>
                <a:off x="5168357" y="26459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4" name="Freeform 125">
                <a:extLst>
                  <a:ext uri="{FF2B5EF4-FFF2-40B4-BE49-F238E27FC236}">
                    <a16:creationId xmlns:a16="http://schemas.microsoft.com/office/drawing/2014/main" id="{5E6C04F4-D696-40E2-A832-8A0BA43A6845}"/>
                  </a:ext>
                </a:extLst>
              </p:cNvPr>
              <p:cNvSpPr/>
              <p:nvPr/>
            </p:nvSpPr>
            <p:spPr>
              <a:xfrm>
                <a:off x="5198573" y="26156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5" name="Freeform 126">
                <a:extLst>
                  <a:ext uri="{FF2B5EF4-FFF2-40B4-BE49-F238E27FC236}">
                    <a16:creationId xmlns:a16="http://schemas.microsoft.com/office/drawing/2014/main" id="{435A9746-5F83-84FB-3979-1C37BB84E4AC}"/>
                  </a:ext>
                </a:extLst>
              </p:cNvPr>
              <p:cNvSpPr/>
              <p:nvPr/>
            </p:nvSpPr>
            <p:spPr>
              <a:xfrm>
                <a:off x="5224257"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6" name="Freeform 127">
                <a:extLst>
                  <a:ext uri="{FF2B5EF4-FFF2-40B4-BE49-F238E27FC236}">
                    <a16:creationId xmlns:a16="http://schemas.microsoft.com/office/drawing/2014/main" id="{944553BC-FFED-D4C1-A783-728F642E3022}"/>
                  </a:ext>
                </a:extLst>
              </p:cNvPr>
              <p:cNvSpPr/>
              <p:nvPr/>
            </p:nvSpPr>
            <p:spPr>
              <a:xfrm>
                <a:off x="5254473"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7" name="Freeform 128">
                <a:extLst>
                  <a:ext uri="{FF2B5EF4-FFF2-40B4-BE49-F238E27FC236}">
                    <a16:creationId xmlns:a16="http://schemas.microsoft.com/office/drawing/2014/main" id="{B9FDC9D1-44FF-4655-5A03-647AC825A52B}"/>
                  </a:ext>
                </a:extLst>
              </p:cNvPr>
              <p:cNvSpPr/>
              <p:nvPr/>
            </p:nvSpPr>
            <p:spPr>
              <a:xfrm>
                <a:off x="5271092" y="276080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8" name="Freeform 129">
                <a:extLst>
                  <a:ext uri="{FF2B5EF4-FFF2-40B4-BE49-F238E27FC236}">
                    <a16:creationId xmlns:a16="http://schemas.microsoft.com/office/drawing/2014/main" id="{C7D294F5-B50C-A9EB-49AD-7AA8E72F1AB3}"/>
                  </a:ext>
                </a:extLst>
              </p:cNvPr>
              <p:cNvSpPr/>
              <p:nvPr/>
            </p:nvSpPr>
            <p:spPr>
              <a:xfrm>
                <a:off x="5301309" y="273057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59" name="Freeform 130">
                <a:extLst>
                  <a:ext uri="{FF2B5EF4-FFF2-40B4-BE49-F238E27FC236}">
                    <a16:creationId xmlns:a16="http://schemas.microsoft.com/office/drawing/2014/main" id="{D5D99F8A-3467-F6A8-6019-FB44A720E2FB}"/>
                  </a:ext>
                </a:extLst>
              </p:cNvPr>
              <p:cNvSpPr/>
              <p:nvPr/>
            </p:nvSpPr>
            <p:spPr>
              <a:xfrm>
                <a:off x="5271092" y="276080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0" name="Freeform 131">
                <a:extLst>
                  <a:ext uri="{FF2B5EF4-FFF2-40B4-BE49-F238E27FC236}">
                    <a16:creationId xmlns:a16="http://schemas.microsoft.com/office/drawing/2014/main" id="{8C9E80D5-7F60-8DA7-B988-BF5019C3CC4A}"/>
                  </a:ext>
                </a:extLst>
              </p:cNvPr>
              <p:cNvSpPr/>
              <p:nvPr/>
            </p:nvSpPr>
            <p:spPr>
              <a:xfrm>
                <a:off x="5301309" y="273057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1" name="Freeform 132">
                <a:extLst>
                  <a:ext uri="{FF2B5EF4-FFF2-40B4-BE49-F238E27FC236}">
                    <a16:creationId xmlns:a16="http://schemas.microsoft.com/office/drawing/2014/main" id="{672E4E4E-7D60-638E-3111-74D13ED1B558}"/>
                  </a:ext>
                </a:extLst>
              </p:cNvPr>
              <p:cNvSpPr/>
              <p:nvPr/>
            </p:nvSpPr>
            <p:spPr>
              <a:xfrm>
                <a:off x="5310373" y="281220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2" name="Freeform 133">
                <a:extLst>
                  <a:ext uri="{FF2B5EF4-FFF2-40B4-BE49-F238E27FC236}">
                    <a16:creationId xmlns:a16="http://schemas.microsoft.com/office/drawing/2014/main" id="{D4BC7247-D5ED-D995-9F36-40BB1D4EA961}"/>
                  </a:ext>
                </a:extLst>
              </p:cNvPr>
              <p:cNvSpPr/>
              <p:nvPr/>
            </p:nvSpPr>
            <p:spPr>
              <a:xfrm>
                <a:off x="5340590" y="27819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3" name="Freeform 134">
                <a:extLst>
                  <a:ext uri="{FF2B5EF4-FFF2-40B4-BE49-F238E27FC236}">
                    <a16:creationId xmlns:a16="http://schemas.microsoft.com/office/drawing/2014/main" id="{69191A13-F7B9-2ECF-8D44-99800E69E0DF}"/>
                  </a:ext>
                </a:extLst>
              </p:cNvPr>
              <p:cNvSpPr/>
              <p:nvPr/>
            </p:nvSpPr>
            <p:spPr>
              <a:xfrm>
                <a:off x="5428217" y="290442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4" name="Freeform 135">
                <a:extLst>
                  <a:ext uri="{FF2B5EF4-FFF2-40B4-BE49-F238E27FC236}">
                    <a16:creationId xmlns:a16="http://schemas.microsoft.com/office/drawing/2014/main" id="{972DCB09-7CF2-C4B1-B4B8-CA5A36A7BDC6}"/>
                  </a:ext>
                </a:extLst>
              </p:cNvPr>
              <p:cNvSpPr/>
              <p:nvPr/>
            </p:nvSpPr>
            <p:spPr>
              <a:xfrm>
                <a:off x="5458434" y="28741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5" name="Freeform 136">
                <a:extLst>
                  <a:ext uri="{FF2B5EF4-FFF2-40B4-BE49-F238E27FC236}">
                    <a16:creationId xmlns:a16="http://schemas.microsoft.com/office/drawing/2014/main" id="{809D7468-F0AA-D88D-C839-4668B7E7508D}"/>
                  </a:ext>
                </a:extLst>
              </p:cNvPr>
              <p:cNvSpPr/>
              <p:nvPr/>
            </p:nvSpPr>
            <p:spPr>
              <a:xfrm>
                <a:off x="5475053" y="291651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6" name="Freeform 137">
                <a:extLst>
                  <a:ext uri="{FF2B5EF4-FFF2-40B4-BE49-F238E27FC236}">
                    <a16:creationId xmlns:a16="http://schemas.microsoft.com/office/drawing/2014/main" id="{6374EBF7-B48D-0CE0-E281-0776D633CDBD}"/>
                  </a:ext>
                </a:extLst>
              </p:cNvPr>
              <p:cNvSpPr/>
              <p:nvPr/>
            </p:nvSpPr>
            <p:spPr>
              <a:xfrm>
                <a:off x="5505269" y="288628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7" name="Freeform 138">
                <a:extLst>
                  <a:ext uri="{FF2B5EF4-FFF2-40B4-BE49-F238E27FC236}">
                    <a16:creationId xmlns:a16="http://schemas.microsoft.com/office/drawing/2014/main" id="{ADF5CC68-48BE-96A0-9A3E-1F26E4050544}"/>
                  </a:ext>
                </a:extLst>
              </p:cNvPr>
              <p:cNvSpPr/>
              <p:nvPr/>
            </p:nvSpPr>
            <p:spPr>
              <a:xfrm>
                <a:off x="5555126" y="295733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8" name="Freeform 139">
                <a:extLst>
                  <a:ext uri="{FF2B5EF4-FFF2-40B4-BE49-F238E27FC236}">
                    <a16:creationId xmlns:a16="http://schemas.microsoft.com/office/drawing/2014/main" id="{0FD90696-2E93-FA21-14F6-E36D270DDE38}"/>
                  </a:ext>
                </a:extLst>
              </p:cNvPr>
              <p:cNvSpPr/>
              <p:nvPr/>
            </p:nvSpPr>
            <p:spPr>
              <a:xfrm>
                <a:off x="5585342" y="292709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69" name="Freeform 140">
                <a:extLst>
                  <a:ext uri="{FF2B5EF4-FFF2-40B4-BE49-F238E27FC236}">
                    <a16:creationId xmlns:a16="http://schemas.microsoft.com/office/drawing/2014/main" id="{D5E15DDF-18EF-32CA-D146-247FE1ACFA25}"/>
                  </a:ext>
                </a:extLst>
              </p:cNvPr>
              <p:cNvSpPr/>
              <p:nvPr/>
            </p:nvSpPr>
            <p:spPr>
              <a:xfrm>
                <a:off x="5585342" y="299663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0" name="Freeform 141">
                <a:extLst>
                  <a:ext uri="{FF2B5EF4-FFF2-40B4-BE49-F238E27FC236}">
                    <a16:creationId xmlns:a16="http://schemas.microsoft.com/office/drawing/2014/main" id="{C4758698-DC65-B6CC-959B-CAB7D57DCE1A}"/>
                  </a:ext>
                </a:extLst>
              </p:cNvPr>
              <p:cNvSpPr/>
              <p:nvPr/>
            </p:nvSpPr>
            <p:spPr>
              <a:xfrm>
                <a:off x="5615559" y="296640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1" name="Freeform 142">
                <a:extLst>
                  <a:ext uri="{FF2B5EF4-FFF2-40B4-BE49-F238E27FC236}">
                    <a16:creationId xmlns:a16="http://schemas.microsoft.com/office/drawing/2014/main" id="{3830D152-4C93-1FC4-CD64-B4C9D107044A}"/>
                  </a:ext>
                </a:extLst>
              </p:cNvPr>
              <p:cNvSpPr/>
              <p:nvPr/>
            </p:nvSpPr>
            <p:spPr>
              <a:xfrm>
                <a:off x="5585342" y="299663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2" name="Freeform 143">
                <a:extLst>
                  <a:ext uri="{FF2B5EF4-FFF2-40B4-BE49-F238E27FC236}">
                    <a16:creationId xmlns:a16="http://schemas.microsoft.com/office/drawing/2014/main" id="{BD365E04-AE5D-9934-2F80-5B5450F9A69F}"/>
                  </a:ext>
                </a:extLst>
              </p:cNvPr>
              <p:cNvSpPr/>
              <p:nvPr/>
            </p:nvSpPr>
            <p:spPr>
              <a:xfrm>
                <a:off x="5615559" y="296640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3" name="Freeform 144">
                <a:extLst>
                  <a:ext uri="{FF2B5EF4-FFF2-40B4-BE49-F238E27FC236}">
                    <a16:creationId xmlns:a16="http://schemas.microsoft.com/office/drawing/2014/main" id="{C85E4709-347A-555F-59ED-4709404693CF}"/>
                  </a:ext>
                </a:extLst>
              </p:cNvPr>
              <p:cNvSpPr/>
              <p:nvPr/>
            </p:nvSpPr>
            <p:spPr>
              <a:xfrm>
                <a:off x="5601961"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4" name="Freeform 145">
                <a:extLst>
                  <a:ext uri="{FF2B5EF4-FFF2-40B4-BE49-F238E27FC236}">
                    <a16:creationId xmlns:a16="http://schemas.microsoft.com/office/drawing/2014/main" id="{78B1CCB3-10D9-3DE5-875B-FA4B6CFF13F6}"/>
                  </a:ext>
                </a:extLst>
              </p:cNvPr>
              <p:cNvSpPr/>
              <p:nvPr/>
            </p:nvSpPr>
            <p:spPr>
              <a:xfrm>
                <a:off x="5632178"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5" name="Freeform 146">
                <a:extLst>
                  <a:ext uri="{FF2B5EF4-FFF2-40B4-BE49-F238E27FC236}">
                    <a16:creationId xmlns:a16="http://schemas.microsoft.com/office/drawing/2014/main" id="{425B8AE5-EB7B-4762-F760-7E9D2390DDB8}"/>
                  </a:ext>
                </a:extLst>
              </p:cNvPr>
              <p:cNvSpPr/>
              <p:nvPr/>
            </p:nvSpPr>
            <p:spPr>
              <a:xfrm>
                <a:off x="5601961"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6" name="Freeform 147">
                <a:extLst>
                  <a:ext uri="{FF2B5EF4-FFF2-40B4-BE49-F238E27FC236}">
                    <a16:creationId xmlns:a16="http://schemas.microsoft.com/office/drawing/2014/main" id="{A5D2063A-C7EE-BE7F-F7A5-25E9DD9597F0}"/>
                  </a:ext>
                </a:extLst>
              </p:cNvPr>
              <p:cNvSpPr/>
              <p:nvPr/>
            </p:nvSpPr>
            <p:spPr>
              <a:xfrm>
                <a:off x="5632178"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7" name="Freeform 148">
                <a:extLst>
                  <a:ext uri="{FF2B5EF4-FFF2-40B4-BE49-F238E27FC236}">
                    <a16:creationId xmlns:a16="http://schemas.microsoft.com/office/drawing/2014/main" id="{19181E46-AC39-741F-6FF3-F3DC0B27E8A8}"/>
                  </a:ext>
                </a:extLst>
              </p:cNvPr>
              <p:cNvSpPr/>
              <p:nvPr/>
            </p:nvSpPr>
            <p:spPr>
              <a:xfrm>
                <a:off x="5624623"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8" name="Freeform 149">
                <a:extLst>
                  <a:ext uri="{FF2B5EF4-FFF2-40B4-BE49-F238E27FC236}">
                    <a16:creationId xmlns:a16="http://schemas.microsoft.com/office/drawing/2014/main" id="{0BA83372-29F6-4701-300C-6A7A2DBC0C52}"/>
                  </a:ext>
                </a:extLst>
              </p:cNvPr>
              <p:cNvSpPr/>
              <p:nvPr/>
            </p:nvSpPr>
            <p:spPr>
              <a:xfrm>
                <a:off x="5654840"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79" name="Freeform 150">
                <a:extLst>
                  <a:ext uri="{FF2B5EF4-FFF2-40B4-BE49-F238E27FC236}">
                    <a16:creationId xmlns:a16="http://schemas.microsoft.com/office/drawing/2014/main" id="{CAFB378D-74F5-9454-97B5-8831CB680B56}"/>
                  </a:ext>
                </a:extLst>
              </p:cNvPr>
              <p:cNvSpPr/>
              <p:nvPr/>
            </p:nvSpPr>
            <p:spPr>
              <a:xfrm>
                <a:off x="5624623"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0" name="Freeform 151">
                <a:extLst>
                  <a:ext uri="{FF2B5EF4-FFF2-40B4-BE49-F238E27FC236}">
                    <a16:creationId xmlns:a16="http://schemas.microsoft.com/office/drawing/2014/main" id="{E4AEBF07-6D10-6584-0D80-9F428E2DD69C}"/>
                  </a:ext>
                </a:extLst>
              </p:cNvPr>
              <p:cNvSpPr/>
              <p:nvPr/>
            </p:nvSpPr>
            <p:spPr>
              <a:xfrm>
                <a:off x="5654840"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1" name="Freeform 152">
                <a:extLst>
                  <a:ext uri="{FF2B5EF4-FFF2-40B4-BE49-F238E27FC236}">
                    <a16:creationId xmlns:a16="http://schemas.microsoft.com/office/drawing/2014/main" id="{AD1B63EB-37AB-D153-3C18-E7835EE648FD}"/>
                  </a:ext>
                </a:extLst>
              </p:cNvPr>
              <p:cNvSpPr/>
              <p:nvPr/>
            </p:nvSpPr>
            <p:spPr>
              <a:xfrm>
                <a:off x="5633688"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2" name="Freeform 153">
                <a:extLst>
                  <a:ext uri="{FF2B5EF4-FFF2-40B4-BE49-F238E27FC236}">
                    <a16:creationId xmlns:a16="http://schemas.microsoft.com/office/drawing/2014/main" id="{F20EAC8D-02FA-7E1A-8A8B-C6B7E7C29167}"/>
                  </a:ext>
                </a:extLst>
              </p:cNvPr>
              <p:cNvSpPr/>
              <p:nvPr/>
            </p:nvSpPr>
            <p:spPr>
              <a:xfrm>
                <a:off x="5663905"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3" name="Freeform 154">
                <a:extLst>
                  <a:ext uri="{FF2B5EF4-FFF2-40B4-BE49-F238E27FC236}">
                    <a16:creationId xmlns:a16="http://schemas.microsoft.com/office/drawing/2014/main" id="{637E3CE2-F1DA-7F65-FF94-A80C9441CE59}"/>
                  </a:ext>
                </a:extLst>
              </p:cNvPr>
              <p:cNvSpPr/>
              <p:nvPr/>
            </p:nvSpPr>
            <p:spPr>
              <a:xfrm>
                <a:off x="5648797" y="302385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4" name="Freeform 155">
                <a:extLst>
                  <a:ext uri="{FF2B5EF4-FFF2-40B4-BE49-F238E27FC236}">
                    <a16:creationId xmlns:a16="http://schemas.microsoft.com/office/drawing/2014/main" id="{E77BAFD5-376B-E573-47A6-EC4DA4132551}"/>
                  </a:ext>
                </a:extLst>
              </p:cNvPr>
              <p:cNvSpPr/>
              <p:nvPr/>
            </p:nvSpPr>
            <p:spPr>
              <a:xfrm>
                <a:off x="5679013" y="299361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5" name="Freeform 156">
                <a:extLst>
                  <a:ext uri="{FF2B5EF4-FFF2-40B4-BE49-F238E27FC236}">
                    <a16:creationId xmlns:a16="http://schemas.microsoft.com/office/drawing/2014/main" id="{E3F26F5F-A095-CDFD-B8B5-26087FCEF8AF}"/>
                  </a:ext>
                </a:extLst>
              </p:cNvPr>
              <p:cNvSpPr/>
              <p:nvPr/>
            </p:nvSpPr>
            <p:spPr>
              <a:xfrm>
                <a:off x="5688078" y="306769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6" name="Freeform 157">
                <a:extLst>
                  <a:ext uri="{FF2B5EF4-FFF2-40B4-BE49-F238E27FC236}">
                    <a16:creationId xmlns:a16="http://schemas.microsoft.com/office/drawing/2014/main" id="{85248397-D365-E328-F34F-7D2530B0681A}"/>
                  </a:ext>
                </a:extLst>
              </p:cNvPr>
              <p:cNvSpPr/>
              <p:nvPr/>
            </p:nvSpPr>
            <p:spPr>
              <a:xfrm>
                <a:off x="5718294" y="303745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7" name="Freeform 158">
                <a:extLst>
                  <a:ext uri="{FF2B5EF4-FFF2-40B4-BE49-F238E27FC236}">
                    <a16:creationId xmlns:a16="http://schemas.microsoft.com/office/drawing/2014/main" id="{98A483E2-1A4A-1195-4004-DAFB09FBE2B4}"/>
                  </a:ext>
                </a:extLst>
              </p:cNvPr>
              <p:cNvSpPr/>
              <p:nvPr/>
            </p:nvSpPr>
            <p:spPr>
              <a:xfrm>
                <a:off x="5712251" y="30812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8" name="Freeform 159">
                <a:extLst>
                  <a:ext uri="{FF2B5EF4-FFF2-40B4-BE49-F238E27FC236}">
                    <a16:creationId xmlns:a16="http://schemas.microsoft.com/office/drawing/2014/main" id="{1B90C0A2-EC1F-83D5-F476-F0909D1C2354}"/>
                  </a:ext>
                </a:extLst>
              </p:cNvPr>
              <p:cNvSpPr/>
              <p:nvPr/>
            </p:nvSpPr>
            <p:spPr>
              <a:xfrm>
                <a:off x="5742467" y="30510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89" name="Freeform 160">
                <a:extLst>
                  <a:ext uri="{FF2B5EF4-FFF2-40B4-BE49-F238E27FC236}">
                    <a16:creationId xmlns:a16="http://schemas.microsoft.com/office/drawing/2014/main" id="{4AA23727-CAE1-7F6E-B96E-24D488B5BA0A}"/>
                  </a:ext>
                </a:extLst>
              </p:cNvPr>
              <p:cNvSpPr/>
              <p:nvPr/>
            </p:nvSpPr>
            <p:spPr>
              <a:xfrm>
                <a:off x="5719805" y="30812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0" name="Freeform 161">
                <a:extLst>
                  <a:ext uri="{FF2B5EF4-FFF2-40B4-BE49-F238E27FC236}">
                    <a16:creationId xmlns:a16="http://schemas.microsoft.com/office/drawing/2014/main" id="{4F5A0B67-49B9-10D6-465B-196943A37FEB}"/>
                  </a:ext>
                </a:extLst>
              </p:cNvPr>
              <p:cNvSpPr/>
              <p:nvPr/>
            </p:nvSpPr>
            <p:spPr>
              <a:xfrm>
                <a:off x="5750021" y="30510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1" name="Freeform 162">
                <a:extLst>
                  <a:ext uri="{FF2B5EF4-FFF2-40B4-BE49-F238E27FC236}">
                    <a16:creationId xmlns:a16="http://schemas.microsoft.com/office/drawing/2014/main" id="{A0DA158B-54CF-806D-95CD-1B8ED8D937DE}"/>
                  </a:ext>
                </a:extLst>
              </p:cNvPr>
              <p:cNvSpPr/>
              <p:nvPr/>
            </p:nvSpPr>
            <p:spPr>
              <a:xfrm>
                <a:off x="5805922" y="30964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2" name="Freeform 163">
                <a:extLst>
                  <a:ext uri="{FF2B5EF4-FFF2-40B4-BE49-F238E27FC236}">
                    <a16:creationId xmlns:a16="http://schemas.microsoft.com/office/drawing/2014/main" id="{729A89F2-6CC8-3D9F-02B3-A2222D473220}"/>
                  </a:ext>
                </a:extLst>
              </p:cNvPr>
              <p:cNvSpPr/>
              <p:nvPr/>
            </p:nvSpPr>
            <p:spPr>
              <a:xfrm>
                <a:off x="5836138" y="30661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3" name="Freeform 164">
                <a:extLst>
                  <a:ext uri="{FF2B5EF4-FFF2-40B4-BE49-F238E27FC236}">
                    <a16:creationId xmlns:a16="http://schemas.microsoft.com/office/drawing/2014/main" id="{E8FC79B8-2EED-DBFA-2441-41040F2E985F}"/>
                  </a:ext>
                </a:extLst>
              </p:cNvPr>
              <p:cNvSpPr/>
              <p:nvPr/>
            </p:nvSpPr>
            <p:spPr>
              <a:xfrm>
                <a:off x="5884484" y="3155372"/>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4" name="Freeform 165">
                <a:extLst>
                  <a:ext uri="{FF2B5EF4-FFF2-40B4-BE49-F238E27FC236}">
                    <a16:creationId xmlns:a16="http://schemas.microsoft.com/office/drawing/2014/main" id="{83EB25A2-75FD-01AD-AB46-AEACBA92CECC}"/>
                  </a:ext>
                </a:extLst>
              </p:cNvPr>
              <p:cNvSpPr/>
              <p:nvPr/>
            </p:nvSpPr>
            <p:spPr>
              <a:xfrm>
                <a:off x="5914700" y="312513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5" name="Freeform 166">
                <a:extLst>
                  <a:ext uri="{FF2B5EF4-FFF2-40B4-BE49-F238E27FC236}">
                    <a16:creationId xmlns:a16="http://schemas.microsoft.com/office/drawing/2014/main" id="{50A5BA4E-FE2C-47AB-1AC4-9681BB513BD2}"/>
                  </a:ext>
                </a:extLst>
              </p:cNvPr>
              <p:cNvSpPr/>
              <p:nvPr/>
            </p:nvSpPr>
            <p:spPr>
              <a:xfrm>
                <a:off x="5908657" y="31992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6" name="Freeform 167">
                <a:extLst>
                  <a:ext uri="{FF2B5EF4-FFF2-40B4-BE49-F238E27FC236}">
                    <a16:creationId xmlns:a16="http://schemas.microsoft.com/office/drawing/2014/main" id="{C59E5E81-D000-5DB3-B29C-6DBBAC1966DA}"/>
                  </a:ext>
                </a:extLst>
              </p:cNvPr>
              <p:cNvSpPr/>
              <p:nvPr/>
            </p:nvSpPr>
            <p:spPr>
              <a:xfrm>
                <a:off x="5938873" y="31689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7" name="Freeform 168">
                <a:extLst>
                  <a:ext uri="{FF2B5EF4-FFF2-40B4-BE49-F238E27FC236}">
                    <a16:creationId xmlns:a16="http://schemas.microsoft.com/office/drawing/2014/main" id="{32910F0C-1904-2903-E03A-688800CA387B}"/>
                  </a:ext>
                </a:extLst>
              </p:cNvPr>
              <p:cNvSpPr/>
              <p:nvPr/>
            </p:nvSpPr>
            <p:spPr>
              <a:xfrm>
                <a:off x="5932830" y="322944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8" name="Freeform 169">
                <a:extLst>
                  <a:ext uri="{FF2B5EF4-FFF2-40B4-BE49-F238E27FC236}">
                    <a16:creationId xmlns:a16="http://schemas.microsoft.com/office/drawing/2014/main" id="{3C18E6AC-BB1C-AE22-A2A8-B960B4E8DBA3}"/>
                  </a:ext>
                </a:extLst>
              </p:cNvPr>
              <p:cNvSpPr/>
              <p:nvPr/>
            </p:nvSpPr>
            <p:spPr>
              <a:xfrm>
                <a:off x="5963047" y="319921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899" name="Freeform 170">
                <a:extLst>
                  <a:ext uri="{FF2B5EF4-FFF2-40B4-BE49-F238E27FC236}">
                    <a16:creationId xmlns:a16="http://schemas.microsoft.com/office/drawing/2014/main" id="{AE37306C-FA4E-4D2E-AA78-CDF7C2ADF888}"/>
                  </a:ext>
                </a:extLst>
              </p:cNvPr>
              <p:cNvSpPr/>
              <p:nvPr/>
            </p:nvSpPr>
            <p:spPr>
              <a:xfrm>
                <a:off x="5964557"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0" name="Freeform 171">
                <a:extLst>
                  <a:ext uri="{FF2B5EF4-FFF2-40B4-BE49-F238E27FC236}">
                    <a16:creationId xmlns:a16="http://schemas.microsoft.com/office/drawing/2014/main" id="{4AECDF53-5835-3DD1-3A9A-128287D8F458}"/>
                  </a:ext>
                </a:extLst>
              </p:cNvPr>
              <p:cNvSpPr/>
              <p:nvPr/>
            </p:nvSpPr>
            <p:spPr>
              <a:xfrm>
                <a:off x="5994774"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1" name="Freeform 172">
                <a:extLst>
                  <a:ext uri="{FF2B5EF4-FFF2-40B4-BE49-F238E27FC236}">
                    <a16:creationId xmlns:a16="http://schemas.microsoft.com/office/drawing/2014/main" id="{8D33E7E8-C8CA-F629-073A-C6B3FDDEBAAC}"/>
                  </a:ext>
                </a:extLst>
              </p:cNvPr>
              <p:cNvSpPr/>
              <p:nvPr/>
            </p:nvSpPr>
            <p:spPr>
              <a:xfrm>
                <a:off x="5972111"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2" name="Freeform 173">
                <a:extLst>
                  <a:ext uri="{FF2B5EF4-FFF2-40B4-BE49-F238E27FC236}">
                    <a16:creationId xmlns:a16="http://schemas.microsoft.com/office/drawing/2014/main" id="{DE543B5D-21A0-0A04-3A7F-900BA4F17E01}"/>
                  </a:ext>
                </a:extLst>
              </p:cNvPr>
              <p:cNvSpPr/>
              <p:nvPr/>
            </p:nvSpPr>
            <p:spPr>
              <a:xfrm>
                <a:off x="6002328"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3" name="Freeform 174">
                <a:extLst>
                  <a:ext uri="{FF2B5EF4-FFF2-40B4-BE49-F238E27FC236}">
                    <a16:creationId xmlns:a16="http://schemas.microsoft.com/office/drawing/2014/main" id="{C07F83BB-2FF4-6601-4BDA-F2F453B87D8B}"/>
                  </a:ext>
                </a:extLst>
              </p:cNvPr>
              <p:cNvSpPr/>
              <p:nvPr/>
            </p:nvSpPr>
            <p:spPr>
              <a:xfrm>
                <a:off x="5979666"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4" name="Freeform 175">
                <a:extLst>
                  <a:ext uri="{FF2B5EF4-FFF2-40B4-BE49-F238E27FC236}">
                    <a16:creationId xmlns:a16="http://schemas.microsoft.com/office/drawing/2014/main" id="{2DE10FAB-1C84-7715-425A-F7D7AB2E0FA8}"/>
                  </a:ext>
                </a:extLst>
              </p:cNvPr>
              <p:cNvSpPr/>
              <p:nvPr/>
            </p:nvSpPr>
            <p:spPr>
              <a:xfrm>
                <a:off x="6009882"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5" name="Freeform 176">
                <a:extLst>
                  <a:ext uri="{FF2B5EF4-FFF2-40B4-BE49-F238E27FC236}">
                    <a16:creationId xmlns:a16="http://schemas.microsoft.com/office/drawing/2014/main" id="{FF5A71C8-2270-946D-3B73-A400B601B31B}"/>
                  </a:ext>
                </a:extLst>
              </p:cNvPr>
              <p:cNvSpPr/>
              <p:nvPr/>
            </p:nvSpPr>
            <p:spPr>
              <a:xfrm>
                <a:off x="6011393"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6" name="Freeform 177">
                <a:extLst>
                  <a:ext uri="{FF2B5EF4-FFF2-40B4-BE49-F238E27FC236}">
                    <a16:creationId xmlns:a16="http://schemas.microsoft.com/office/drawing/2014/main" id="{9958D594-7243-4DFB-C6B5-3AABFA403BCB}"/>
                  </a:ext>
                </a:extLst>
              </p:cNvPr>
              <p:cNvSpPr/>
              <p:nvPr/>
            </p:nvSpPr>
            <p:spPr>
              <a:xfrm>
                <a:off x="6041609"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7" name="Freeform 178">
                <a:extLst>
                  <a:ext uri="{FF2B5EF4-FFF2-40B4-BE49-F238E27FC236}">
                    <a16:creationId xmlns:a16="http://schemas.microsoft.com/office/drawing/2014/main" id="{736480F9-40D8-27F8-2C1E-65D7CB0770DA}"/>
                  </a:ext>
                </a:extLst>
              </p:cNvPr>
              <p:cNvSpPr/>
              <p:nvPr/>
            </p:nvSpPr>
            <p:spPr>
              <a:xfrm>
                <a:off x="6043120"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8" name="Freeform 179">
                <a:extLst>
                  <a:ext uri="{FF2B5EF4-FFF2-40B4-BE49-F238E27FC236}">
                    <a16:creationId xmlns:a16="http://schemas.microsoft.com/office/drawing/2014/main" id="{01F399ED-17E6-D8BF-95FE-001E417C10AA}"/>
                  </a:ext>
                </a:extLst>
              </p:cNvPr>
              <p:cNvSpPr/>
              <p:nvPr/>
            </p:nvSpPr>
            <p:spPr>
              <a:xfrm>
                <a:off x="6073336"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09" name="Freeform 180">
                <a:extLst>
                  <a:ext uri="{FF2B5EF4-FFF2-40B4-BE49-F238E27FC236}">
                    <a16:creationId xmlns:a16="http://schemas.microsoft.com/office/drawing/2014/main" id="{C2E50176-9A8E-AA21-A414-5540F08F8B88}"/>
                  </a:ext>
                </a:extLst>
              </p:cNvPr>
              <p:cNvSpPr/>
              <p:nvPr/>
            </p:nvSpPr>
            <p:spPr>
              <a:xfrm>
                <a:off x="6058228" y="326119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0" name="Freeform 181">
                <a:extLst>
                  <a:ext uri="{FF2B5EF4-FFF2-40B4-BE49-F238E27FC236}">
                    <a16:creationId xmlns:a16="http://schemas.microsoft.com/office/drawing/2014/main" id="{18BBB0F4-F516-8D29-8EA6-AF48DFB0ECA5}"/>
                  </a:ext>
                </a:extLst>
              </p:cNvPr>
              <p:cNvSpPr/>
              <p:nvPr/>
            </p:nvSpPr>
            <p:spPr>
              <a:xfrm>
                <a:off x="6088444" y="323096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1" name="Freeform 182">
                <a:extLst>
                  <a:ext uri="{FF2B5EF4-FFF2-40B4-BE49-F238E27FC236}">
                    <a16:creationId xmlns:a16="http://schemas.microsoft.com/office/drawing/2014/main" id="{3B8E39A3-8684-841C-719C-389738008F19}"/>
                  </a:ext>
                </a:extLst>
              </p:cNvPr>
              <p:cNvSpPr/>
              <p:nvPr/>
            </p:nvSpPr>
            <p:spPr>
              <a:xfrm>
                <a:off x="6097509" y="326119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2" name="Freeform 183">
                <a:extLst>
                  <a:ext uri="{FF2B5EF4-FFF2-40B4-BE49-F238E27FC236}">
                    <a16:creationId xmlns:a16="http://schemas.microsoft.com/office/drawing/2014/main" id="{34A51D94-A8C1-8782-6401-ECEF7110287B}"/>
                  </a:ext>
                </a:extLst>
              </p:cNvPr>
              <p:cNvSpPr/>
              <p:nvPr/>
            </p:nvSpPr>
            <p:spPr>
              <a:xfrm>
                <a:off x="6127726" y="323096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3" name="Freeform 184">
                <a:extLst>
                  <a:ext uri="{FF2B5EF4-FFF2-40B4-BE49-F238E27FC236}">
                    <a16:creationId xmlns:a16="http://schemas.microsoft.com/office/drawing/2014/main" id="{4642F265-4353-AEF3-824A-17A4FA8EE137}"/>
                  </a:ext>
                </a:extLst>
              </p:cNvPr>
              <p:cNvSpPr/>
              <p:nvPr/>
            </p:nvSpPr>
            <p:spPr>
              <a:xfrm>
                <a:off x="6207799" y="32929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4" name="Freeform 185">
                <a:extLst>
                  <a:ext uri="{FF2B5EF4-FFF2-40B4-BE49-F238E27FC236}">
                    <a16:creationId xmlns:a16="http://schemas.microsoft.com/office/drawing/2014/main" id="{EE712F44-770A-BF31-B66A-ACB6A842E7AF}"/>
                  </a:ext>
                </a:extLst>
              </p:cNvPr>
              <p:cNvSpPr/>
              <p:nvPr/>
            </p:nvSpPr>
            <p:spPr>
              <a:xfrm>
                <a:off x="6238015" y="32627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5" name="Freeform 186">
                <a:extLst>
                  <a:ext uri="{FF2B5EF4-FFF2-40B4-BE49-F238E27FC236}">
                    <a16:creationId xmlns:a16="http://schemas.microsoft.com/office/drawing/2014/main" id="{086FCE03-4610-0268-559D-8963FC75A24B}"/>
                  </a:ext>
                </a:extLst>
              </p:cNvPr>
              <p:cNvSpPr/>
              <p:nvPr/>
            </p:nvSpPr>
            <p:spPr>
              <a:xfrm>
                <a:off x="6231972" y="32929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6" name="Freeform 187">
                <a:extLst>
                  <a:ext uri="{FF2B5EF4-FFF2-40B4-BE49-F238E27FC236}">
                    <a16:creationId xmlns:a16="http://schemas.microsoft.com/office/drawing/2014/main" id="{1AC74634-ABA2-3A5F-B19C-5A5F2E4F2137}"/>
                  </a:ext>
                </a:extLst>
              </p:cNvPr>
              <p:cNvSpPr/>
              <p:nvPr/>
            </p:nvSpPr>
            <p:spPr>
              <a:xfrm>
                <a:off x="6262188" y="32627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7" name="Freeform 188">
                <a:extLst>
                  <a:ext uri="{FF2B5EF4-FFF2-40B4-BE49-F238E27FC236}">
                    <a16:creationId xmlns:a16="http://schemas.microsoft.com/office/drawing/2014/main" id="{E5DF24D5-E9A8-5EAE-A811-D458BF276A8C}"/>
                  </a:ext>
                </a:extLst>
              </p:cNvPr>
              <p:cNvSpPr/>
              <p:nvPr/>
            </p:nvSpPr>
            <p:spPr>
              <a:xfrm>
                <a:off x="6247080"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8" name="Freeform 189">
                <a:extLst>
                  <a:ext uri="{FF2B5EF4-FFF2-40B4-BE49-F238E27FC236}">
                    <a16:creationId xmlns:a16="http://schemas.microsoft.com/office/drawing/2014/main" id="{4BFE04FC-9CFD-3D58-9671-20562EC7834A}"/>
                  </a:ext>
                </a:extLst>
              </p:cNvPr>
              <p:cNvSpPr/>
              <p:nvPr/>
            </p:nvSpPr>
            <p:spPr>
              <a:xfrm>
                <a:off x="6277297"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19" name="Freeform 190">
                <a:extLst>
                  <a:ext uri="{FF2B5EF4-FFF2-40B4-BE49-F238E27FC236}">
                    <a16:creationId xmlns:a16="http://schemas.microsoft.com/office/drawing/2014/main" id="{ABA92698-A794-A1EF-A1E1-1C393DA99CDD}"/>
                  </a:ext>
                </a:extLst>
              </p:cNvPr>
              <p:cNvSpPr/>
              <p:nvPr/>
            </p:nvSpPr>
            <p:spPr>
              <a:xfrm>
                <a:off x="6263699"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0" name="Freeform 191">
                <a:extLst>
                  <a:ext uri="{FF2B5EF4-FFF2-40B4-BE49-F238E27FC236}">
                    <a16:creationId xmlns:a16="http://schemas.microsoft.com/office/drawing/2014/main" id="{994A6CCC-4216-2497-B1A3-7CB46330E635}"/>
                  </a:ext>
                </a:extLst>
              </p:cNvPr>
              <p:cNvSpPr/>
              <p:nvPr/>
            </p:nvSpPr>
            <p:spPr>
              <a:xfrm>
                <a:off x="6293916"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1" name="Freeform 192">
                <a:extLst>
                  <a:ext uri="{FF2B5EF4-FFF2-40B4-BE49-F238E27FC236}">
                    <a16:creationId xmlns:a16="http://schemas.microsoft.com/office/drawing/2014/main" id="{D963B3A8-895D-B4DF-35C1-5EDD2F31EA0D}"/>
                  </a:ext>
                </a:extLst>
              </p:cNvPr>
              <p:cNvSpPr/>
              <p:nvPr/>
            </p:nvSpPr>
            <p:spPr>
              <a:xfrm>
                <a:off x="6263699"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2" name="Freeform 193">
                <a:extLst>
                  <a:ext uri="{FF2B5EF4-FFF2-40B4-BE49-F238E27FC236}">
                    <a16:creationId xmlns:a16="http://schemas.microsoft.com/office/drawing/2014/main" id="{634EDFEA-3754-C6DF-4F84-BB4CF4892DE1}"/>
                  </a:ext>
                </a:extLst>
              </p:cNvPr>
              <p:cNvSpPr/>
              <p:nvPr/>
            </p:nvSpPr>
            <p:spPr>
              <a:xfrm>
                <a:off x="6293916"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3" name="Freeform 194">
                <a:extLst>
                  <a:ext uri="{FF2B5EF4-FFF2-40B4-BE49-F238E27FC236}">
                    <a16:creationId xmlns:a16="http://schemas.microsoft.com/office/drawing/2014/main" id="{25A9B615-6577-D978-0155-49A12A87BDB7}"/>
                  </a:ext>
                </a:extLst>
              </p:cNvPr>
              <p:cNvSpPr/>
              <p:nvPr/>
            </p:nvSpPr>
            <p:spPr>
              <a:xfrm>
                <a:off x="6271253"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4" name="Freeform 195">
                <a:extLst>
                  <a:ext uri="{FF2B5EF4-FFF2-40B4-BE49-F238E27FC236}">
                    <a16:creationId xmlns:a16="http://schemas.microsoft.com/office/drawing/2014/main" id="{4C04FF4D-B755-FDC5-D188-2E7DC1370DEF}"/>
                  </a:ext>
                </a:extLst>
              </p:cNvPr>
              <p:cNvSpPr/>
              <p:nvPr/>
            </p:nvSpPr>
            <p:spPr>
              <a:xfrm>
                <a:off x="6301470"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5" name="Freeform 196">
                <a:extLst>
                  <a:ext uri="{FF2B5EF4-FFF2-40B4-BE49-F238E27FC236}">
                    <a16:creationId xmlns:a16="http://schemas.microsoft.com/office/drawing/2014/main" id="{6D2E01C1-2410-6667-6444-563C12E1A3B5}"/>
                  </a:ext>
                </a:extLst>
              </p:cNvPr>
              <p:cNvSpPr/>
              <p:nvPr/>
            </p:nvSpPr>
            <p:spPr>
              <a:xfrm>
                <a:off x="6295426"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6" name="Freeform 197">
                <a:extLst>
                  <a:ext uri="{FF2B5EF4-FFF2-40B4-BE49-F238E27FC236}">
                    <a16:creationId xmlns:a16="http://schemas.microsoft.com/office/drawing/2014/main" id="{4F94A515-4963-8B26-30F8-BED11AB02E23}"/>
                  </a:ext>
                </a:extLst>
              </p:cNvPr>
              <p:cNvSpPr/>
              <p:nvPr/>
            </p:nvSpPr>
            <p:spPr>
              <a:xfrm>
                <a:off x="6325643"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7" name="Freeform 198">
                <a:extLst>
                  <a:ext uri="{FF2B5EF4-FFF2-40B4-BE49-F238E27FC236}">
                    <a16:creationId xmlns:a16="http://schemas.microsoft.com/office/drawing/2014/main" id="{08E2D6FE-2788-4CFD-AE7A-DC8C00610256}"/>
                  </a:ext>
                </a:extLst>
              </p:cNvPr>
              <p:cNvSpPr/>
              <p:nvPr/>
            </p:nvSpPr>
            <p:spPr>
              <a:xfrm>
                <a:off x="6381543"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8" name="Freeform 199">
                <a:extLst>
                  <a:ext uri="{FF2B5EF4-FFF2-40B4-BE49-F238E27FC236}">
                    <a16:creationId xmlns:a16="http://schemas.microsoft.com/office/drawing/2014/main" id="{E3847058-C94A-3E40-5475-0F7D2175AE5C}"/>
                  </a:ext>
                </a:extLst>
              </p:cNvPr>
              <p:cNvSpPr/>
              <p:nvPr/>
            </p:nvSpPr>
            <p:spPr>
              <a:xfrm>
                <a:off x="6411759"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29" name="Freeform 200">
                <a:extLst>
                  <a:ext uri="{FF2B5EF4-FFF2-40B4-BE49-F238E27FC236}">
                    <a16:creationId xmlns:a16="http://schemas.microsoft.com/office/drawing/2014/main" id="{28855266-4ECB-8BDD-FABB-03063D8390B1}"/>
                  </a:ext>
                </a:extLst>
              </p:cNvPr>
              <p:cNvSpPr/>
              <p:nvPr/>
            </p:nvSpPr>
            <p:spPr>
              <a:xfrm>
                <a:off x="6389097"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0" name="Freeform 201">
                <a:extLst>
                  <a:ext uri="{FF2B5EF4-FFF2-40B4-BE49-F238E27FC236}">
                    <a16:creationId xmlns:a16="http://schemas.microsoft.com/office/drawing/2014/main" id="{36060244-12AB-891C-0408-A83A1236E637}"/>
                  </a:ext>
                </a:extLst>
              </p:cNvPr>
              <p:cNvSpPr/>
              <p:nvPr/>
            </p:nvSpPr>
            <p:spPr>
              <a:xfrm>
                <a:off x="6419313"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1" name="Freeform 202">
                <a:extLst>
                  <a:ext uri="{FF2B5EF4-FFF2-40B4-BE49-F238E27FC236}">
                    <a16:creationId xmlns:a16="http://schemas.microsoft.com/office/drawing/2014/main" id="{FF1CD249-34DE-FBD8-F68B-0B34092F14B1}"/>
                  </a:ext>
                </a:extLst>
              </p:cNvPr>
              <p:cNvSpPr/>
              <p:nvPr/>
            </p:nvSpPr>
            <p:spPr>
              <a:xfrm>
                <a:off x="6396651"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2" name="Freeform 203">
                <a:extLst>
                  <a:ext uri="{FF2B5EF4-FFF2-40B4-BE49-F238E27FC236}">
                    <a16:creationId xmlns:a16="http://schemas.microsoft.com/office/drawing/2014/main" id="{80640E04-EDE0-6C9F-3F11-86C440031775}"/>
                  </a:ext>
                </a:extLst>
              </p:cNvPr>
              <p:cNvSpPr/>
              <p:nvPr/>
            </p:nvSpPr>
            <p:spPr>
              <a:xfrm>
                <a:off x="6426868"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3" name="Freeform 204">
                <a:extLst>
                  <a:ext uri="{FF2B5EF4-FFF2-40B4-BE49-F238E27FC236}">
                    <a16:creationId xmlns:a16="http://schemas.microsoft.com/office/drawing/2014/main" id="{952F5B6D-67B8-3FD7-C881-3D07CA7D8DAD}"/>
                  </a:ext>
                </a:extLst>
              </p:cNvPr>
              <p:cNvSpPr/>
              <p:nvPr/>
            </p:nvSpPr>
            <p:spPr>
              <a:xfrm>
                <a:off x="6435932"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4" name="Freeform 205">
                <a:extLst>
                  <a:ext uri="{FF2B5EF4-FFF2-40B4-BE49-F238E27FC236}">
                    <a16:creationId xmlns:a16="http://schemas.microsoft.com/office/drawing/2014/main" id="{1E448BDF-1004-69FA-ABC4-62C5DF662850}"/>
                  </a:ext>
                </a:extLst>
              </p:cNvPr>
              <p:cNvSpPr/>
              <p:nvPr/>
            </p:nvSpPr>
            <p:spPr>
              <a:xfrm>
                <a:off x="6466149"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5" name="Freeform 206">
                <a:extLst>
                  <a:ext uri="{FF2B5EF4-FFF2-40B4-BE49-F238E27FC236}">
                    <a16:creationId xmlns:a16="http://schemas.microsoft.com/office/drawing/2014/main" id="{39C43C4F-2F7A-EA03-281D-5BED1CF48F72}"/>
                  </a:ext>
                </a:extLst>
              </p:cNvPr>
              <p:cNvSpPr/>
              <p:nvPr/>
            </p:nvSpPr>
            <p:spPr>
              <a:xfrm>
                <a:off x="6602122"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6" name="Freeform 207">
                <a:extLst>
                  <a:ext uri="{FF2B5EF4-FFF2-40B4-BE49-F238E27FC236}">
                    <a16:creationId xmlns:a16="http://schemas.microsoft.com/office/drawing/2014/main" id="{3CC5C3C0-4E51-7F0E-FEDF-4A64900236B4}"/>
                  </a:ext>
                </a:extLst>
              </p:cNvPr>
              <p:cNvSpPr/>
              <p:nvPr/>
            </p:nvSpPr>
            <p:spPr>
              <a:xfrm>
                <a:off x="6632339"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7" name="Freeform 208">
                <a:extLst>
                  <a:ext uri="{FF2B5EF4-FFF2-40B4-BE49-F238E27FC236}">
                    <a16:creationId xmlns:a16="http://schemas.microsoft.com/office/drawing/2014/main" id="{4F586790-AD04-D21D-A3E2-1B20AD32C156}"/>
                  </a:ext>
                </a:extLst>
              </p:cNvPr>
              <p:cNvSpPr/>
              <p:nvPr/>
            </p:nvSpPr>
            <p:spPr>
              <a:xfrm>
                <a:off x="6617231"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8" name="Freeform 209">
                <a:extLst>
                  <a:ext uri="{FF2B5EF4-FFF2-40B4-BE49-F238E27FC236}">
                    <a16:creationId xmlns:a16="http://schemas.microsoft.com/office/drawing/2014/main" id="{24121ABF-0886-171E-0D05-5D023F1564E2}"/>
                  </a:ext>
                </a:extLst>
              </p:cNvPr>
              <p:cNvSpPr/>
              <p:nvPr/>
            </p:nvSpPr>
            <p:spPr>
              <a:xfrm>
                <a:off x="6647447"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39" name="Freeform 210">
                <a:extLst>
                  <a:ext uri="{FF2B5EF4-FFF2-40B4-BE49-F238E27FC236}">
                    <a16:creationId xmlns:a16="http://schemas.microsoft.com/office/drawing/2014/main" id="{2C939891-3B17-116D-9D34-BF0042D9C6ED}"/>
                  </a:ext>
                </a:extLst>
              </p:cNvPr>
              <p:cNvSpPr/>
              <p:nvPr/>
            </p:nvSpPr>
            <p:spPr>
              <a:xfrm>
                <a:off x="6626295"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0" name="Freeform 211">
                <a:extLst>
                  <a:ext uri="{FF2B5EF4-FFF2-40B4-BE49-F238E27FC236}">
                    <a16:creationId xmlns:a16="http://schemas.microsoft.com/office/drawing/2014/main" id="{4D13E5B8-8083-D924-E748-FCC6E0D9FFB1}"/>
                  </a:ext>
                </a:extLst>
              </p:cNvPr>
              <p:cNvSpPr/>
              <p:nvPr/>
            </p:nvSpPr>
            <p:spPr>
              <a:xfrm>
                <a:off x="6656512"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1" name="Freeform 212">
                <a:extLst>
                  <a:ext uri="{FF2B5EF4-FFF2-40B4-BE49-F238E27FC236}">
                    <a16:creationId xmlns:a16="http://schemas.microsoft.com/office/drawing/2014/main" id="{CCDCE52E-78E8-CEF6-62F4-4B75874D34B4}"/>
                  </a:ext>
                </a:extLst>
              </p:cNvPr>
              <p:cNvSpPr/>
              <p:nvPr/>
            </p:nvSpPr>
            <p:spPr>
              <a:xfrm>
                <a:off x="6648958"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2" name="Freeform 213">
                <a:extLst>
                  <a:ext uri="{FF2B5EF4-FFF2-40B4-BE49-F238E27FC236}">
                    <a16:creationId xmlns:a16="http://schemas.microsoft.com/office/drawing/2014/main" id="{7A23AD27-9A30-CC12-96DD-B66AD9F30D5F}"/>
                  </a:ext>
                </a:extLst>
              </p:cNvPr>
              <p:cNvSpPr/>
              <p:nvPr/>
            </p:nvSpPr>
            <p:spPr>
              <a:xfrm>
                <a:off x="6679174"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3" name="Freeform 214">
                <a:extLst>
                  <a:ext uri="{FF2B5EF4-FFF2-40B4-BE49-F238E27FC236}">
                    <a16:creationId xmlns:a16="http://schemas.microsoft.com/office/drawing/2014/main" id="{43F5AA4A-EB0E-023F-D9B5-1745E5FCC337}"/>
                  </a:ext>
                </a:extLst>
              </p:cNvPr>
              <p:cNvSpPr/>
              <p:nvPr/>
            </p:nvSpPr>
            <p:spPr>
              <a:xfrm>
                <a:off x="6798529"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4" name="Freeform 215">
                <a:extLst>
                  <a:ext uri="{FF2B5EF4-FFF2-40B4-BE49-F238E27FC236}">
                    <a16:creationId xmlns:a16="http://schemas.microsoft.com/office/drawing/2014/main" id="{C5BE179C-257C-CA0B-ABB9-BDBA6ED73F51}"/>
                  </a:ext>
                </a:extLst>
              </p:cNvPr>
              <p:cNvSpPr/>
              <p:nvPr/>
            </p:nvSpPr>
            <p:spPr>
              <a:xfrm>
                <a:off x="6828745"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5" name="Freeform 216">
                <a:extLst>
                  <a:ext uri="{FF2B5EF4-FFF2-40B4-BE49-F238E27FC236}">
                    <a16:creationId xmlns:a16="http://schemas.microsoft.com/office/drawing/2014/main" id="{2FAD280B-5F52-61CD-9973-A8EB8A11BA5B}"/>
                  </a:ext>
                </a:extLst>
              </p:cNvPr>
              <p:cNvSpPr/>
              <p:nvPr/>
            </p:nvSpPr>
            <p:spPr>
              <a:xfrm>
                <a:off x="6798529"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6" name="Freeform 217">
                <a:extLst>
                  <a:ext uri="{FF2B5EF4-FFF2-40B4-BE49-F238E27FC236}">
                    <a16:creationId xmlns:a16="http://schemas.microsoft.com/office/drawing/2014/main" id="{F2D58897-571C-0253-BDC9-4328BD5D121F}"/>
                  </a:ext>
                </a:extLst>
              </p:cNvPr>
              <p:cNvSpPr/>
              <p:nvPr/>
            </p:nvSpPr>
            <p:spPr>
              <a:xfrm>
                <a:off x="6828745"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7" name="Freeform 218">
                <a:extLst>
                  <a:ext uri="{FF2B5EF4-FFF2-40B4-BE49-F238E27FC236}">
                    <a16:creationId xmlns:a16="http://schemas.microsoft.com/office/drawing/2014/main" id="{A1CC812B-6886-7D89-51B0-87A3E1A9C7E0}"/>
                  </a:ext>
                </a:extLst>
              </p:cNvPr>
              <p:cNvSpPr/>
              <p:nvPr/>
            </p:nvSpPr>
            <p:spPr>
              <a:xfrm>
                <a:off x="6807594"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8" name="Freeform 219">
                <a:extLst>
                  <a:ext uri="{FF2B5EF4-FFF2-40B4-BE49-F238E27FC236}">
                    <a16:creationId xmlns:a16="http://schemas.microsoft.com/office/drawing/2014/main" id="{DE624F7D-8ACF-D3BD-A5A5-A0F2FC07734F}"/>
                  </a:ext>
                </a:extLst>
              </p:cNvPr>
              <p:cNvSpPr/>
              <p:nvPr/>
            </p:nvSpPr>
            <p:spPr>
              <a:xfrm>
                <a:off x="6837810"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49" name="Freeform 220">
                <a:extLst>
                  <a:ext uri="{FF2B5EF4-FFF2-40B4-BE49-F238E27FC236}">
                    <a16:creationId xmlns:a16="http://schemas.microsoft.com/office/drawing/2014/main" id="{D51AA8E6-B22E-5E69-25EF-C30D8C1B32E0}"/>
                  </a:ext>
                </a:extLst>
              </p:cNvPr>
              <p:cNvSpPr/>
              <p:nvPr/>
            </p:nvSpPr>
            <p:spPr>
              <a:xfrm>
                <a:off x="6925437"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0" name="Freeform 221">
                <a:extLst>
                  <a:ext uri="{FF2B5EF4-FFF2-40B4-BE49-F238E27FC236}">
                    <a16:creationId xmlns:a16="http://schemas.microsoft.com/office/drawing/2014/main" id="{B20EBF89-7648-71FF-8FFD-0009118398B8}"/>
                  </a:ext>
                </a:extLst>
              </p:cNvPr>
              <p:cNvSpPr/>
              <p:nvPr/>
            </p:nvSpPr>
            <p:spPr>
              <a:xfrm>
                <a:off x="6955654"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1" name="Freeform 222">
                <a:extLst>
                  <a:ext uri="{FF2B5EF4-FFF2-40B4-BE49-F238E27FC236}">
                    <a16:creationId xmlns:a16="http://schemas.microsoft.com/office/drawing/2014/main" id="{A3E503B1-AFD1-2616-C23F-73AA327003BC}"/>
                  </a:ext>
                </a:extLst>
              </p:cNvPr>
              <p:cNvSpPr/>
              <p:nvPr/>
            </p:nvSpPr>
            <p:spPr>
              <a:xfrm>
                <a:off x="6932991"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2" name="Freeform 223">
                <a:extLst>
                  <a:ext uri="{FF2B5EF4-FFF2-40B4-BE49-F238E27FC236}">
                    <a16:creationId xmlns:a16="http://schemas.microsoft.com/office/drawing/2014/main" id="{7BE1AE23-B382-4DEE-C418-7CE8788CF64D}"/>
                  </a:ext>
                </a:extLst>
              </p:cNvPr>
              <p:cNvSpPr/>
              <p:nvPr/>
            </p:nvSpPr>
            <p:spPr>
              <a:xfrm>
                <a:off x="6963208"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3" name="Freeform 224">
                <a:extLst>
                  <a:ext uri="{FF2B5EF4-FFF2-40B4-BE49-F238E27FC236}">
                    <a16:creationId xmlns:a16="http://schemas.microsoft.com/office/drawing/2014/main" id="{9D68E35D-2D2F-F46F-7397-A420D9DD6677}"/>
                  </a:ext>
                </a:extLst>
              </p:cNvPr>
              <p:cNvSpPr/>
              <p:nvPr/>
            </p:nvSpPr>
            <p:spPr>
              <a:xfrm>
                <a:off x="6932991"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4" name="Freeform 225">
                <a:extLst>
                  <a:ext uri="{FF2B5EF4-FFF2-40B4-BE49-F238E27FC236}">
                    <a16:creationId xmlns:a16="http://schemas.microsoft.com/office/drawing/2014/main" id="{C5F11E07-2624-B378-2424-387E747B6E23}"/>
                  </a:ext>
                </a:extLst>
              </p:cNvPr>
              <p:cNvSpPr/>
              <p:nvPr/>
            </p:nvSpPr>
            <p:spPr>
              <a:xfrm>
                <a:off x="6963208"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5" name="Freeform 226">
                <a:extLst>
                  <a:ext uri="{FF2B5EF4-FFF2-40B4-BE49-F238E27FC236}">
                    <a16:creationId xmlns:a16="http://schemas.microsoft.com/office/drawing/2014/main" id="{38F9C05B-4D7F-4C5D-A985-ECB381CED9CA}"/>
                  </a:ext>
                </a:extLst>
              </p:cNvPr>
              <p:cNvSpPr/>
              <p:nvPr/>
            </p:nvSpPr>
            <p:spPr>
              <a:xfrm>
                <a:off x="6957164"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6" name="Freeform 227">
                <a:extLst>
                  <a:ext uri="{FF2B5EF4-FFF2-40B4-BE49-F238E27FC236}">
                    <a16:creationId xmlns:a16="http://schemas.microsoft.com/office/drawing/2014/main" id="{EAD50D1B-E29C-316D-5D15-3DC77D9C8B42}"/>
                  </a:ext>
                </a:extLst>
              </p:cNvPr>
              <p:cNvSpPr/>
              <p:nvPr/>
            </p:nvSpPr>
            <p:spPr>
              <a:xfrm>
                <a:off x="6987381"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7" name="Freeform 228">
                <a:extLst>
                  <a:ext uri="{FF2B5EF4-FFF2-40B4-BE49-F238E27FC236}">
                    <a16:creationId xmlns:a16="http://schemas.microsoft.com/office/drawing/2014/main" id="{71F3A41F-8F9B-D2B8-7AD3-21D4539C0873}"/>
                  </a:ext>
                </a:extLst>
              </p:cNvPr>
              <p:cNvSpPr/>
              <p:nvPr/>
            </p:nvSpPr>
            <p:spPr>
              <a:xfrm>
                <a:off x="6972273"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8" name="Freeform 229">
                <a:extLst>
                  <a:ext uri="{FF2B5EF4-FFF2-40B4-BE49-F238E27FC236}">
                    <a16:creationId xmlns:a16="http://schemas.microsoft.com/office/drawing/2014/main" id="{BD574BCB-F05C-DCA6-E8B4-E6BD5ED30E39}"/>
                  </a:ext>
                </a:extLst>
              </p:cNvPr>
              <p:cNvSpPr/>
              <p:nvPr/>
            </p:nvSpPr>
            <p:spPr>
              <a:xfrm>
                <a:off x="7002489"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59" name="Freeform 230">
                <a:extLst>
                  <a:ext uri="{FF2B5EF4-FFF2-40B4-BE49-F238E27FC236}">
                    <a16:creationId xmlns:a16="http://schemas.microsoft.com/office/drawing/2014/main" id="{B0CA6E8F-7040-DD19-6012-3652200C34FD}"/>
                  </a:ext>
                </a:extLst>
              </p:cNvPr>
              <p:cNvSpPr/>
              <p:nvPr/>
            </p:nvSpPr>
            <p:spPr>
              <a:xfrm>
                <a:off x="6972273"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0" name="Freeform 231">
                <a:extLst>
                  <a:ext uri="{FF2B5EF4-FFF2-40B4-BE49-F238E27FC236}">
                    <a16:creationId xmlns:a16="http://schemas.microsoft.com/office/drawing/2014/main" id="{F8503A03-473D-D3BA-3B3E-E7BD20616F78}"/>
                  </a:ext>
                </a:extLst>
              </p:cNvPr>
              <p:cNvSpPr/>
              <p:nvPr/>
            </p:nvSpPr>
            <p:spPr>
              <a:xfrm>
                <a:off x="7002489"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1" name="Freeform 232">
                <a:extLst>
                  <a:ext uri="{FF2B5EF4-FFF2-40B4-BE49-F238E27FC236}">
                    <a16:creationId xmlns:a16="http://schemas.microsoft.com/office/drawing/2014/main" id="{6DFE5CFA-3D02-BEC2-6143-75AB9423459C}"/>
                  </a:ext>
                </a:extLst>
              </p:cNvPr>
              <p:cNvSpPr/>
              <p:nvPr/>
            </p:nvSpPr>
            <p:spPr>
              <a:xfrm>
                <a:off x="6979827"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2" name="Freeform 233">
                <a:extLst>
                  <a:ext uri="{FF2B5EF4-FFF2-40B4-BE49-F238E27FC236}">
                    <a16:creationId xmlns:a16="http://schemas.microsoft.com/office/drawing/2014/main" id="{AEEFA2AD-CADC-B766-8BE8-0AC5B9C95B13}"/>
                  </a:ext>
                </a:extLst>
              </p:cNvPr>
              <p:cNvSpPr/>
              <p:nvPr/>
            </p:nvSpPr>
            <p:spPr>
              <a:xfrm>
                <a:off x="7010043"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3" name="Freeform 234">
                <a:extLst>
                  <a:ext uri="{FF2B5EF4-FFF2-40B4-BE49-F238E27FC236}">
                    <a16:creationId xmlns:a16="http://schemas.microsoft.com/office/drawing/2014/main" id="{494C8C05-97D4-FABD-D6D6-F63D878CFE04}"/>
                  </a:ext>
                </a:extLst>
              </p:cNvPr>
              <p:cNvSpPr/>
              <p:nvPr/>
            </p:nvSpPr>
            <p:spPr>
              <a:xfrm>
                <a:off x="6979827"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4" name="Freeform 235">
                <a:extLst>
                  <a:ext uri="{FF2B5EF4-FFF2-40B4-BE49-F238E27FC236}">
                    <a16:creationId xmlns:a16="http://schemas.microsoft.com/office/drawing/2014/main" id="{FD7249A9-52F7-3F65-E501-FED80A1CDB40}"/>
                  </a:ext>
                </a:extLst>
              </p:cNvPr>
              <p:cNvSpPr/>
              <p:nvPr/>
            </p:nvSpPr>
            <p:spPr>
              <a:xfrm>
                <a:off x="7010043"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5" name="Freeform 236">
                <a:extLst>
                  <a:ext uri="{FF2B5EF4-FFF2-40B4-BE49-F238E27FC236}">
                    <a16:creationId xmlns:a16="http://schemas.microsoft.com/office/drawing/2014/main" id="{35E2E25E-1661-882C-4386-920393C6BB47}"/>
                  </a:ext>
                </a:extLst>
              </p:cNvPr>
              <p:cNvSpPr/>
              <p:nvPr/>
            </p:nvSpPr>
            <p:spPr>
              <a:xfrm>
                <a:off x="7090116"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6" name="Freeform 237">
                <a:extLst>
                  <a:ext uri="{FF2B5EF4-FFF2-40B4-BE49-F238E27FC236}">
                    <a16:creationId xmlns:a16="http://schemas.microsoft.com/office/drawing/2014/main" id="{C966FE20-E794-8C9D-BBC6-59F36FF4D822}"/>
                  </a:ext>
                </a:extLst>
              </p:cNvPr>
              <p:cNvSpPr/>
              <p:nvPr/>
            </p:nvSpPr>
            <p:spPr>
              <a:xfrm>
                <a:off x="7120333"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7" name="Freeform 238">
                <a:extLst>
                  <a:ext uri="{FF2B5EF4-FFF2-40B4-BE49-F238E27FC236}">
                    <a16:creationId xmlns:a16="http://schemas.microsoft.com/office/drawing/2014/main" id="{451B8CF0-9A52-C4B5-29C8-A811145AB3B1}"/>
                  </a:ext>
                </a:extLst>
              </p:cNvPr>
              <p:cNvSpPr/>
              <p:nvPr/>
            </p:nvSpPr>
            <p:spPr>
              <a:xfrm>
                <a:off x="7153571"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8" name="Freeform 239">
                <a:extLst>
                  <a:ext uri="{FF2B5EF4-FFF2-40B4-BE49-F238E27FC236}">
                    <a16:creationId xmlns:a16="http://schemas.microsoft.com/office/drawing/2014/main" id="{A0752933-28B4-3A44-EF69-FFB24357DE5C}"/>
                  </a:ext>
                </a:extLst>
              </p:cNvPr>
              <p:cNvSpPr/>
              <p:nvPr/>
            </p:nvSpPr>
            <p:spPr>
              <a:xfrm>
                <a:off x="7183787"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69" name="Freeform 240">
                <a:extLst>
                  <a:ext uri="{FF2B5EF4-FFF2-40B4-BE49-F238E27FC236}">
                    <a16:creationId xmlns:a16="http://schemas.microsoft.com/office/drawing/2014/main" id="{0DFEC9EE-2FA4-5D19-6D5A-12A2C3DC0F72}"/>
                  </a:ext>
                </a:extLst>
              </p:cNvPr>
              <p:cNvSpPr/>
              <p:nvPr/>
            </p:nvSpPr>
            <p:spPr>
              <a:xfrm>
                <a:off x="7200406" y="35529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0" name="Freeform 241">
                <a:extLst>
                  <a:ext uri="{FF2B5EF4-FFF2-40B4-BE49-F238E27FC236}">
                    <a16:creationId xmlns:a16="http://schemas.microsoft.com/office/drawing/2014/main" id="{ED1B409A-B0FD-F732-64E5-C2A0FF966F3F}"/>
                  </a:ext>
                </a:extLst>
              </p:cNvPr>
              <p:cNvSpPr/>
              <p:nvPr/>
            </p:nvSpPr>
            <p:spPr>
              <a:xfrm>
                <a:off x="7230622" y="35227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1" name="Freeform 242">
                <a:extLst>
                  <a:ext uri="{FF2B5EF4-FFF2-40B4-BE49-F238E27FC236}">
                    <a16:creationId xmlns:a16="http://schemas.microsoft.com/office/drawing/2014/main" id="{517316F3-B51B-809B-F52D-966EE8ABEB63}"/>
                  </a:ext>
                </a:extLst>
              </p:cNvPr>
              <p:cNvSpPr/>
              <p:nvPr/>
            </p:nvSpPr>
            <p:spPr>
              <a:xfrm>
                <a:off x="7207960" y="35529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2" name="Freeform 243">
                <a:extLst>
                  <a:ext uri="{FF2B5EF4-FFF2-40B4-BE49-F238E27FC236}">
                    <a16:creationId xmlns:a16="http://schemas.microsoft.com/office/drawing/2014/main" id="{D09A722B-753D-3260-E797-5C51F22B2187}"/>
                  </a:ext>
                </a:extLst>
              </p:cNvPr>
              <p:cNvSpPr/>
              <p:nvPr/>
            </p:nvSpPr>
            <p:spPr>
              <a:xfrm>
                <a:off x="7238176" y="35227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3" name="Freeform 244">
                <a:extLst>
                  <a:ext uri="{FF2B5EF4-FFF2-40B4-BE49-F238E27FC236}">
                    <a16:creationId xmlns:a16="http://schemas.microsoft.com/office/drawing/2014/main" id="{9880547D-EC60-32A5-0D15-F7E23951B306}"/>
                  </a:ext>
                </a:extLst>
              </p:cNvPr>
              <p:cNvSpPr/>
              <p:nvPr/>
            </p:nvSpPr>
            <p:spPr>
              <a:xfrm>
                <a:off x="7217025" y="35529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4" name="Freeform 245">
                <a:extLst>
                  <a:ext uri="{FF2B5EF4-FFF2-40B4-BE49-F238E27FC236}">
                    <a16:creationId xmlns:a16="http://schemas.microsoft.com/office/drawing/2014/main" id="{FF3D8EF6-55DB-8B97-4239-1C83D01846AF}"/>
                  </a:ext>
                </a:extLst>
              </p:cNvPr>
              <p:cNvSpPr/>
              <p:nvPr/>
            </p:nvSpPr>
            <p:spPr>
              <a:xfrm>
                <a:off x="7247241" y="35227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5" name="Freeform 246">
                <a:extLst>
                  <a:ext uri="{FF2B5EF4-FFF2-40B4-BE49-F238E27FC236}">
                    <a16:creationId xmlns:a16="http://schemas.microsoft.com/office/drawing/2014/main" id="{3EE20C0D-DAF0-210F-7E68-573746147F7C}"/>
                  </a:ext>
                </a:extLst>
              </p:cNvPr>
              <p:cNvSpPr/>
              <p:nvPr/>
            </p:nvSpPr>
            <p:spPr>
              <a:xfrm>
                <a:off x="7239687"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6" name="Freeform 247">
                <a:extLst>
                  <a:ext uri="{FF2B5EF4-FFF2-40B4-BE49-F238E27FC236}">
                    <a16:creationId xmlns:a16="http://schemas.microsoft.com/office/drawing/2014/main" id="{2B4A9BA0-9C26-5785-5713-6208AC8C9EB0}"/>
                  </a:ext>
                </a:extLst>
              </p:cNvPr>
              <p:cNvSpPr/>
              <p:nvPr/>
            </p:nvSpPr>
            <p:spPr>
              <a:xfrm>
                <a:off x="7269904"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7" name="Freeform 248">
                <a:extLst>
                  <a:ext uri="{FF2B5EF4-FFF2-40B4-BE49-F238E27FC236}">
                    <a16:creationId xmlns:a16="http://schemas.microsoft.com/office/drawing/2014/main" id="{304FCC2F-8A40-B034-B043-DD747DA24C22}"/>
                  </a:ext>
                </a:extLst>
              </p:cNvPr>
              <p:cNvSpPr/>
              <p:nvPr/>
            </p:nvSpPr>
            <p:spPr>
              <a:xfrm>
                <a:off x="7247241"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8" name="Freeform 249">
                <a:extLst>
                  <a:ext uri="{FF2B5EF4-FFF2-40B4-BE49-F238E27FC236}">
                    <a16:creationId xmlns:a16="http://schemas.microsoft.com/office/drawing/2014/main" id="{D28B69C5-EC4F-CA35-A2F3-98E994D7E7A7}"/>
                  </a:ext>
                </a:extLst>
              </p:cNvPr>
              <p:cNvSpPr/>
              <p:nvPr/>
            </p:nvSpPr>
            <p:spPr>
              <a:xfrm>
                <a:off x="7277458"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79" name="Freeform 250">
                <a:extLst>
                  <a:ext uri="{FF2B5EF4-FFF2-40B4-BE49-F238E27FC236}">
                    <a16:creationId xmlns:a16="http://schemas.microsoft.com/office/drawing/2014/main" id="{CD048D44-6410-1CC5-4C28-B1A4367AEAE8}"/>
                  </a:ext>
                </a:extLst>
              </p:cNvPr>
              <p:cNvSpPr/>
              <p:nvPr/>
            </p:nvSpPr>
            <p:spPr>
              <a:xfrm>
                <a:off x="7247241"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0" name="Freeform 251">
                <a:extLst>
                  <a:ext uri="{FF2B5EF4-FFF2-40B4-BE49-F238E27FC236}">
                    <a16:creationId xmlns:a16="http://schemas.microsoft.com/office/drawing/2014/main" id="{41EB502E-A3D7-0FF0-5DCF-43DF49C5DA83}"/>
                  </a:ext>
                </a:extLst>
              </p:cNvPr>
              <p:cNvSpPr/>
              <p:nvPr/>
            </p:nvSpPr>
            <p:spPr>
              <a:xfrm>
                <a:off x="7277458"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1" name="Freeform 252">
                <a:extLst>
                  <a:ext uri="{FF2B5EF4-FFF2-40B4-BE49-F238E27FC236}">
                    <a16:creationId xmlns:a16="http://schemas.microsoft.com/office/drawing/2014/main" id="{7C10B839-2DD4-0B9E-3BA0-70BF661030EC}"/>
                  </a:ext>
                </a:extLst>
              </p:cNvPr>
              <p:cNvSpPr/>
              <p:nvPr/>
            </p:nvSpPr>
            <p:spPr>
              <a:xfrm>
                <a:off x="7256306"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2" name="Freeform 253">
                <a:extLst>
                  <a:ext uri="{FF2B5EF4-FFF2-40B4-BE49-F238E27FC236}">
                    <a16:creationId xmlns:a16="http://schemas.microsoft.com/office/drawing/2014/main" id="{8312C2BB-2863-181A-F87E-C70A92C6A018}"/>
                  </a:ext>
                </a:extLst>
              </p:cNvPr>
              <p:cNvSpPr/>
              <p:nvPr/>
            </p:nvSpPr>
            <p:spPr>
              <a:xfrm>
                <a:off x="7286523"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3" name="Freeform 254">
                <a:extLst>
                  <a:ext uri="{FF2B5EF4-FFF2-40B4-BE49-F238E27FC236}">
                    <a16:creationId xmlns:a16="http://schemas.microsoft.com/office/drawing/2014/main" id="{516327DC-52DE-16E1-6E30-2D9F0A2A4F76}"/>
                  </a:ext>
                </a:extLst>
              </p:cNvPr>
              <p:cNvSpPr/>
              <p:nvPr/>
            </p:nvSpPr>
            <p:spPr>
              <a:xfrm>
                <a:off x="7263860"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4" name="Freeform 255">
                <a:extLst>
                  <a:ext uri="{FF2B5EF4-FFF2-40B4-BE49-F238E27FC236}">
                    <a16:creationId xmlns:a16="http://schemas.microsoft.com/office/drawing/2014/main" id="{4611E624-37D1-FFE2-70D2-C58FED848859}"/>
                  </a:ext>
                </a:extLst>
              </p:cNvPr>
              <p:cNvSpPr/>
              <p:nvPr/>
            </p:nvSpPr>
            <p:spPr>
              <a:xfrm>
                <a:off x="7294077"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5" name="Freeform 256">
                <a:extLst>
                  <a:ext uri="{FF2B5EF4-FFF2-40B4-BE49-F238E27FC236}">
                    <a16:creationId xmlns:a16="http://schemas.microsoft.com/office/drawing/2014/main" id="{50CEC1D2-2832-B9D2-0206-9F11575FECA8}"/>
                  </a:ext>
                </a:extLst>
              </p:cNvPr>
              <p:cNvSpPr/>
              <p:nvPr/>
            </p:nvSpPr>
            <p:spPr>
              <a:xfrm>
                <a:off x="7349977" y="361192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6" name="Freeform 257">
                <a:extLst>
                  <a:ext uri="{FF2B5EF4-FFF2-40B4-BE49-F238E27FC236}">
                    <a16:creationId xmlns:a16="http://schemas.microsoft.com/office/drawing/2014/main" id="{A4A89735-64B5-EEF2-4423-2CB6548BD145}"/>
                  </a:ext>
                </a:extLst>
              </p:cNvPr>
              <p:cNvSpPr/>
              <p:nvPr/>
            </p:nvSpPr>
            <p:spPr>
              <a:xfrm>
                <a:off x="7380193" y="35816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7" name="Freeform 258">
                <a:extLst>
                  <a:ext uri="{FF2B5EF4-FFF2-40B4-BE49-F238E27FC236}">
                    <a16:creationId xmlns:a16="http://schemas.microsoft.com/office/drawing/2014/main" id="{4B9B945E-3080-0F7A-C837-6A4A26F6F713}"/>
                  </a:ext>
                </a:extLst>
              </p:cNvPr>
              <p:cNvSpPr/>
              <p:nvPr/>
            </p:nvSpPr>
            <p:spPr>
              <a:xfrm>
                <a:off x="7437604" y="364366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8" name="Freeform 259">
                <a:extLst>
                  <a:ext uri="{FF2B5EF4-FFF2-40B4-BE49-F238E27FC236}">
                    <a16:creationId xmlns:a16="http://schemas.microsoft.com/office/drawing/2014/main" id="{887F36CC-6851-4BF2-D47F-4B717FCDA2FF}"/>
                  </a:ext>
                </a:extLst>
              </p:cNvPr>
              <p:cNvSpPr/>
              <p:nvPr/>
            </p:nvSpPr>
            <p:spPr>
              <a:xfrm>
                <a:off x="7467821" y="361343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89" name="Freeform 260">
                <a:extLst>
                  <a:ext uri="{FF2B5EF4-FFF2-40B4-BE49-F238E27FC236}">
                    <a16:creationId xmlns:a16="http://schemas.microsoft.com/office/drawing/2014/main" id="{CB6FD428-1CD2-D918-81CD-193DAAD0F7E6}"/>
                  </a:ext>
                </a:extLst>
              </p:cNvPr>
              <p:cNvSpPr/>
              <p:nvPr/>
            </p:nvSpPr>
            <p:spPr>
              <a:xfrm>
                <a:off x="7594729" y="37101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0" name="Freeform 261">
                <a:extLst>
                  <a:ext uri="{FF2B5EF4-FFF2-40B4-BE49-F238E27FC236}">
                    <a16:creationId xmlns:a16="http://schemas.microsoft.com/office/drawing/2014/main" id="{8572D0D0-8399-1D40-FBD5-6848B2D8D247}"/>
                  </a:ext>
                </a:extLst>
              </p:cNvPr>
              <p:cNvSpPr/>
              <p:nvPr/>
            </p:nvSpPr>
            <p:spPr>
              <a:xfrm>
                <a:off x="7624946" y="36799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1" name="Freeform 262">
                <a:extLst>
                  <a:ext uri="{FF2B5EF4-FFF2-40B4-BE49-F238E27FC236}">
                    <a16:creationId xmlns:a16="http://schemas.microsoft.com/office/drawing/2014/main" id="{FEF90484-5A68-815C-FBED-CACDB777F476}"/>
                  </a:ext>
                </a:extLst>
              </p:cNvPr>
              <p:cNvSpPr/>
              <p:nvPr/>
            </p:nvSpPr>
            <p:spPr>
              <a:xfrm>
                <a:off x="7759409"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2" name="Freeform 263">
                <a:extLst>
                  <a:ext uri="{FF2B5EF4-FFF2-40B4-BE49-F238E27FC236}">
                    <a16:creationId xmlns:a16="http://schemas.microsoft.com/office/drawing/2014/main" id="{6ED43239-094E-6DAA-F815-CE128A686754}"/>
                  </a:ext>
                </a:extLst>
              </p:cNvPr>
              <p:cNvSpPr/>
              <p:nvPr/>
            </p:nvSpPr>
            <p:spPr>
              <a:xfrm>
                <a:off x="7789625"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3" name="Freeform 264">
                <a:extLst>
                  <a:ext uri="{FF2B5EF4-FFF2-40B4-BE49-F238E27FC236}">
                    <a16:creationId xmlns:a16="http://schemas.microsoft.com/office/drawing/2014/main" id="{B4BC6371-679A-2499-3C96-C0EF0472D04C}"/>
                  </a:ext>
                </a:extLst>
              </p:cNvPr>
              <p:cNvSpPr/>
              <p:nvPr/>
            </p:nvSpPr>
            <p:spPr>
              <a:xfrm>
                <a:off x="7869698"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4" name="Freeform 265">
                <a:extLst>
                  <a:ext uri="{FF2B5EF4-FFF2-40B4-BE49-F238E27FC236}">
                    <a16:creationId xmlns:a16="http://schemas.microsoft.com/office/drawing/2014/main" id="{CB8A776E-A8E4-A84F-34EF-52D1F50CFE9D}"/>
                  </a:ext>
                </a:extLst>
              </p:cNvPr>
              <p:cNvSpPr/>
              <p:nvPr/>
            </p:nvSpPr>
            <p:spPr>
              <a:xfrm>
                <a:off x="7899915"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5" name="Freeform 266">
                <a:extLst>
                  <a:ext uri="{FF2B5EF4-FFF2-40B4-BE49-F238E27FC236}">
                    <a16:creationId xmlns:a16="http://schemas.microsoft.com/office/drawing/2014/main" id="{04AAC17B-B881-DEFE-AE17-7915A639AE7A}"/>
                  </a:ext>
                </a:extLst>
              </p:cNvPr>
              <p:cNvSpPr/>
              <p:nvPr/>
            </p:nvSpPr>
            <p:spPr>
              <a:xfrm>
                <a:off x="7918044"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6" name="Freeform 267">
                <a:extLst>
                  <a:ext uri="{FF2B5EF4-FFF2-40B4-BE49-F238E27FC236}">
                    <a16:creationId xmlns:a16="http://schemas.microsoft.com/office/drawing/2014/main" id="{1B8ECE1D-6BB1-A5A2-774C-F505116094E5}"/>
                  </a:ext>
                </a:extLst>
              </p:cNvPr>
              <p:cNvSpPr/>
              <p:nvPr/>
            </p:nvSpPr>
            <p:spPr>
              <a:xfrm>
                <a:off x="7948261"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7" name="Freeform 268">
                <a:extLst>
                  <a:ext uri="{FF2B5EF4-FFF2-40B4-BE49-F238E27FC236}">
                    <a16:creationId xmlns:a16="http://schemas.microsoft.com/office/drawing/2014/main" id="{222AEAA4-71A2-9429-07E9-BBE083F4DA75}"/>
                  </a:ext>
                </a:extLst>
              </p:cNvPr>
              <p:cNvSpPr/>
              <p:nvPr/>
            </p:nvSpPr>
            <p:spPr>
              <a:xfrm>
                <a:off x="7925598"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8" name="Freeform 269">
                <a:extLst>
                  <a:ext uri="{FF2B5EF4-FFF2-40B4-BE49-F238E27FC236}">
                    <a16:creationId xmlns:a16="http://schemas.microsoft.com/office/drawing/2014/main" id="{9FD3C12D-2016-CA3F-7920-880507DCC6A0}"/>
                  </a:ext>
                </a:extLst>
              </p:cNvPr>
              <p:cNvSpPr/>
              <p:nvPr/>
            </p:nvSpPr>
            <p:spPr>
              <a:xfrm>
                <a:off x="7955815"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999" name="Freeform 270">
                <a:extLst>
                  <a:ext uri="{FF2B5EF4-FFF2-40B4-BE49-F238E27FC236}">
                    <a16:creationId xmlns:a16="http://schemas.microsoft.com/office/drawing/2014/main" id="{DE0916A4-EEAC-F974-CBC2-953E9CCFED7C}"/>
                  </a:ext>
                </a:extLst>
              </p:cNvPr>
              <p:cNvSpPr/>
              <p:nvPr/>
            </p:nvSpPr>
            <p:spPr>
              <a:xfrm>
                <a:off x="7925598"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0" name="Freeform 271">
                <a:extLst>
                  <a:ext uri="{FF2B5EF4-FFF2-40B4-BE49-F238E27FC236}">
                    <a16:creationId xmlns:a16="http://schemas.microsoft.com/office/drawing/2014/main" id="{A9433210-02A9-DE3A-5686-0519D5C37E36}"/>
                  </a:ext>
                </a:extLst>
              </p:cNvPr>
              <p:cNvSpPr/>
              <p:nvPr/>
            </p:nvSpPr>
            <p:spPr>
              <a:xfrm>
                <a:off x="7955815"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1" name="Freeform 272">
                <a:extLst>
                  <a:ext uri="{FF2B5EF4-FFF2-40B4-BE49-F238E27FC236}">
                    <a16:creationId xmlns:a16="http://schemas.microsoft.com/office/drawing/2014/main" id="{428FC8D5-592E-A6AF-FB8B-CED2BB64F632}"/>
                  </a:ext>
                </a:extLst>
              </p:cNvPr>
              <p:cNvSpPr/>
              <p:nvPr/>
            </p:nvSpPr>
            <p:spPr>
              <a:xfrm>
                <a:off x="7964880"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2" name="Freeform 273">
                <a:extLst>
                  <a:ext uri="{FF2B5EF4-FFF2-40B4-BE49-F238E27FC236}">
                    <a16:creationId xmlns:a16="http://schemas.microsoft.com/office/drawing/2014/main" id="{0BA64EEE-F4EE-0094-4E0F-3FD293E71FED}"/>
                  </a:ext>
                </a:extLst>
              </p:cNvPr>
              <p:cNvSpPr/>
              <p:nvPr/>
            </p:nvSpPr>
            <p:spPr>
              <a:xfrm>
                <a:off x="7995096"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3" name="Freeform 274">
                <a:extLst>
                  <a:ext uri="{FF2B5EF4-FFF2-40B4-BE49-F238E27FC236}">
                    <a16:creationId xmlns:a16="http://schemas.microsoft.com/office/drawing/2014/main" id="{B8788851-1EBD-E2AD-BFA3-20834AECE373}"/>
                  </a:ext>
                </a:extLst>
              </p:cNvPr>
              <p:cNvSpPr/>
              <p:nvPr/>
            </p:nvSpPr>
            <p:spPr>
              <a:xfrm>
                <a:off x="7964880"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4" name="Freeform 275">
                <a:extLst>
                  <a:ext uri="{FF2B5EF4-FFF2-40B4-BE49-F238E27FC236}">
                    <a16:creationId xmlns:a16="http://schemas.microsoft.com/office/drawing/2014/main" id="{91A8A818-D69E-9AB1-A52E-B0F8E504C84C}"/>
                  </a:ext>
                </a:extLst>
              </p:cNvPr>
              <p:cNvSpPr/>
              <p:nvPr/>
            </p:nvSpPr>
            <p:spPr>
              <a:xfrm>
                <a:off x="7995096"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5" name="Freeform 276">
                <a:extLst>
                  <a:ext uri="{FF2B5EF4-FFF2-40B4-BE49-F238E27FC236}">
                    <a16:creationId xmlns:a16="http://schemas.microsoft.com/office/drawing/2014/main" id="{B46530E9-6E96-346C-3611-1F44E6E46B1D}"/>
                  </a:ext>
                </a:extLst>
              </p:cNvPr>
              <p:cNvSpPr/>
              <p:nvPr/>
            </p:nvSpPr>
            <p:spPr>
              <a:xfrm>
                <a:off x="7972434"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6" name="Freeform 277">
                <a:extLst>
                  <a:ext uri="{FF2B5EF4-FFF2-40B4-BE49-F238E27FC236}">
                    <a16:creationId xmlns:a16="http://schemas.microsoft.com/office/drawing/2014/main" id="{9F55642F-ED01-DD6B-8AC0-708FF37696B5}"/>
                  </a:ext>
                </a:extLst>
              </p:cNvPr>
              <p:cNvSpPr/>
              <p:nvPr/>
            </p:nvSpPr>
            <p:spPr>
              <a:xfrm>
                <a:off x="8002650"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7" name="Freeform 278">
                <a:extLst>
                  <a:ext uri="{FF2B5EF4-FFF2-40B4-BE49-F238E27FC236}">
                    <a16:creationId xmlns:a16="http://schemas.microsoft.com/office/drawing/2014/main" id="{9AA57873-F34D-B109-C7C1-674ADBDA7B9B}"/>
                  </a:ext>
                </a:extLst>
              </p:cNvPr>
              <p:cNvSpPr/>
              <p:nvPr/>
            </p:nvSpPr>
            <p:spPr>
              <a:xfrm>
                <a:off x="8011715"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8" name="Freeform 279">
                <a:extLst>
                  <a:ext uri="{FF2B5EF4-FFF2-40B4-BE49-F238E27FC236}">
                    <a16:creationId xmlns:a16="http://schemas.microsoft.com/office/drawing/2014/main" id="{F0A1DA1B-BBF8-F6DF-8625-A8B3ED31EEBA}"/>
                  </a:ext>
                </a:extLst>
              </p:cNvPr>
              <p:cNvSpPr/>
              <p:nvPr/>
            </p:nvSpPr>
            <p:spPr>
              <a:xfrm>
                <a:off x="8041931"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09" name="Freeform 280">
                <a:extLst>
                  <a:ext uri="{FF2B5EF4-FFF2-40B4-BE49-F238E27FC236}">
                    <a16:creationId xmlns:a16="http://schemas.microsoft.com/office/drawing/2014/main" id="{8510060B-678C-8D53-BB87-99B8A0FF7510}"/>
                  </a:ext>
                </a:extLst>
              </p:cNvPr>
              <p:cNvSpPr/>
              <p:nvPr/>
            </p:nvSpPr>
            <p:spPr>
              <a:xfrm>
                <a:off x="8099342"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0" name="Freeform 281">
                <a:extLst>
                  <a:ext uri="{FF2B5EF4-FFF2-40B4-BE49-F238E27FC236}">
                    <a16:creationId xmlns:a16="http://schemas.microsoft.com/office/drawing/2014/main" id="{F64FFC91-62A0-4580-4595-BB1DFB56E4EE}"/>
                  </a:ext>
                </a:extLst>
              </p:cNvPr>
              <p:cNvSpPr/>
              <p:nvPr/>
            </p:nvSpPr>
            <p:spPr>
              <a:xfrm>
                <a:off x="8129559"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1" name="Freeform 282">
                <a:extLst>
                  <a:ext uri="{FF2B5EF4-FFF2-40B4-BE49-F238E27FC236}">
                    <a16:creationId xmlns:a16="http://schemas.microsoft.com/office/drawing/2014/main" id="{809D9852-90F9-14B0-B972-F25FFBA5D6BE}"/>
                  </a:ext>
                </a:extLst>
              </p:cNvPr>
              <p:cNvSpPr/>
              <p:nvPr/>
            </p:nvSpPr>
            <p:spPr>
              <a:xfrm>
                <a:off x="8106897"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2" name="Freeform 283">
                <a:extLst>
                  <a:ext uri="{FF2B5EF4-FFF2-40B4-BE49-F238E27FC236}">
                    <a16:creationId xmlns:a16="http://schemas.microsoft.com/office/drawing/2014/main" id="{359B0A94-EAFC-08E5-75CA-950F79AC4B41}"/>
                  </a:ext>
                </a:extLst>
              </p:cNvPr>
              <p:cNvSpPr/>
              <p:nvPr/>
            </p:nvSpPr>
            <p:spPr>
              <a:xfrm>
                <a:off x="8137113"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3" name="Freeform 284">
                <a:extLst>
                  <a:ext uri="{FF2B5EF4-FFF2-40B4-BE49-F238E27FC236}">
                    <a16:creationId xmlns:a16="http://schemas.microsoft.com/office/drawing/2014/main" id="{D33A18A5-8E4D-BEC5-0D57-7718A051917B}"/>
                  </a:ext>
                </a:extLst>
              </p:cNvPr>
              <p:cNvSpPr/>
              <p:nvPr/>
            </p:nvSpPr>
            <p:spPr>
              <a:xfrm>
                <a:off x="8264022"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4" name="Freeform 285">
                <a:extLst>
                  <a:ext uri="{FF2B5EF4-FFF2-40B4-BE49-F238E27FC236}">
                    <a16:creationId xmlns:a16="http://schemas.microsoft.com/office/drawing/2014/main" id="{EED95F75-89C6-DF9D-34BF-B7A2F425D535}"/>
                  </a:ext>
                </a:extLst>
              </p:cNvPr>
              <p:cNvSpPr/>
              <p:nvPr/>
            </p:nvSpPr>
            <p:spPr>
              <a:xfrm>
                <a:off x="8294238"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5" name="Freeform 286">
                <a:extLst>
                  <a:ext uri="{FF2B5EF4-FFF2-40B4-BE49-F238E27FC236}">
                    <a16:creationId xmlns:a16="http://schemas.microsoft.com/office/drawing/2014/main" id="{0C541479-421E-AF89-7EDD-4AC3D2CEC78E}"/>
                  </a:ext>
                </a:extLst>
              </p:cNvPr>
              <p:cNvSpPr/>
              <p:nvPr/>
            </p:nvSpPr>
            <p:spPr>
              <a:xfrm>
                <a:off x="8406038"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6" name="Freeform 287">
                <a:extLst>
                  <a:ext uri="{FF2B5EF4-FFF2-40B4-BE49-F238E27FC236}">
                    <a16:creationId xmlns:a16="http://schemas.microsoft.com/office/drawing/2014/main" id="{FFED4CF3-5599-0BA3-E4C3-3CC511D40064}"/>
                  </a:ext>
                </a:extLst>
              </p:cNvPr>
              <p:cNvSpPr/>
              <p:nvPr/>
            </p:nvSpPr>
            <p:spPr>
              <a:xfrm>
                <a:off x="8436255"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7" name="Freeform 288">
                <a:extLst>
                  <a:ext uri="{FF2B5EF4-FFF2-40B4-BE49-F238E27FC236}">
                    <a16:creationId xmlns:a16="http://schemas.microsoft.com/office/drawing/2014/main" id="{F6A8FEE6-0059-EECF-7373-C3001F530EB2}"/>
                  </a:ext>
                </a:extLst>
              </p:cNvPr>
              <p:cNvSpPr/>
              <p:nvPr/>
            </p:nvSpPr>
            <p:spPr>
              <a:xfrm>
                <a:off x="8538990"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8" name="Freeform 289">
                <a:extLst>
                  <a:ext uri="{FF2B5EF4-FFF2-40B4-BE49-F238E27FC236}">
                    <a16:creationId xmlns:a16="http://schemas.microsoft.com/office/drawing/2014/main" id="{2C48EC8B-993F-BFB5-FBE3-211176871BBF}"/>
                  </a:ext>
                </a:extLst>
              </p:cNvPr>
              <p:cNvSpPr/>
              <p:nvPr/>
            </p:nvSpPr>
            <p:spPr>
              <a:xfrm>
                <a:off x="8569207"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19" name="Freeform 290">
                <a:extLst>
                  <a:ext uri="{FF2B5EF4-FFF2-40B4-BE49-F238E27FC236}">
                    <a16:creationId xmlns:a16="http://schemas.microsoft.com/office/drawing/2014/main" id="{4E6B3A4F-3CC3-CFFC-42F3-DEBA6E0E7CC6}"/>
                  </a:ext>
                </a:extLst>
              </p:cNvPr>
              <p:cNvSpPr/>
              <p:nvPr/>
            </p:nvSpPr>
            <p:spPr>
              <a:xfrm>
                <a:off x="8579782"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0" name="Freeform 291">
                <a:extLst>
                  <a:ext uri="{FF2B5EF4-FFF2-40B4-BE49-F238E27FC236}">
                    <a16:creationId xmlns:a16="http://schemas.microsoft.com/office/drawing/2014/main" id="{49867E87-A184-D1B6-6F19-C0E4F9F62102}"/>
                  </a:ext>
                </a:extLst>
              </p:cNvPr>
              <p:cNvSpPr/>
              <p:nvPr/>
            </p:nvSpPr>
            <p:spPr>
              <a:xfrm>
                <a:off x="8609999"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1" name="Freeform 292">
                <a:extLst>
                  <a:ext uri="{FF2B5EF4-FFF2-40B4-BE49-F238E27FC236}">
                    <a16:creationId xmlns:a16="http://schemas.microsoft.com/office/drawing/2014/main" id="{4492FCA6-7C7F-5698-5AE0-923DED052D0E}"/>
                  </a:ext>
                </a:extLst>
              </p:cNvPr>
              <p:cNvSpPr/>
              <p:nvPr/>
            </p:nvSpPr>
            <p:spPr>
              <a:xfrm>
                <a:off x="8634172" y="39460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2" name="Freeform 293">
                <a:extLst>
                  <a:ext uri="{FF2B5EF4-FFF2-40B4-BE49-F238E27FC236}">
                    <a16:creationId xmlns:a16="http://schemas.microsoft.com/office/drawing/2014/main" id="{DEB7D794-E1D8-4073-5659-C6834E4C1A5A}"/>
                  </a:ext>
                </a:extLst>
              </p:cNvPr>
              <p:cNvSpPr/>
              <p:nvPr/>
            </p:nvSpPr>
            <p:spPr>
              <a:xfrm>
                <a:off x="8664388" y="39157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3" name="Freeform 294">
                <a:extLst>
                  <a:ext uri="{FF2B5EF4-FFF2-40B4-BE49-F238E27FC236}">
                    <a16:creationId xmlns:a16="http://schemas.microsoft.com/office/drawing/2014/main" id="{96451AE4-51BB-E6AC-391C-3D9AE285AA6C}"/>
                  </a:ext>
                </a:extLst>
              </p:cNvPr>
              <p:cNvSpPr/>
              <p:nvPr/>
            </p:nvSpPr>
            <p:spPr>
              <a:xfrm>
                <a:off x="8641726" y="39460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4" name="Freeform 295">
                <a:extLst>
                  <a:ext uri="{FF2B5EF4-FFF2-40B4-BE49-F238E27FC236}">
                    <a16:creationId xmlns:a16="http://schemas.microsoft.com/office/drawing/2014/main" id="{4667A309-A182-0AD2-46D9-555BC77EA3D6}"/>
                  </a:ext>
                </a:extLst>
              </p:cNvPr>
              <p:cNvSpPr/>
              <p:nvPr/>
            </p:nvSpPr>
            <p:spPr>
              <a:xfrm>
                <a:off x="8671942" y="39157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5" name="Freeform 296">
                <a:extLst>
                  <a:ext uri="{FF2B5EF4-FFF2-40B4-BE49-F238E27FC236}">
                    <a16:creationId xmlns:a16="http://schemas.microsoft.com/office/drawing/2014/main" id="{A289A4BE-E72E-09FF-7D7F-EF53BB99AD13}"/>
                  </a:ext>
                </a:extLst>
              </p:cNvPr>
              <p:cNvSpPr/>
              <p:nvPr/>
            </p:nvSpPr>
            <p:spPr>
              <a:xfrm>
                <a:off x="8886478" y="40533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6" name="Freeform 297">
                <a:extLst>
                  <a:ext uri="{FF2B5EF4-FFF2-40B4-BE49-F238E27FC236}">
                    <a16:creationId xmlns:a16="http://schemas.microsoft.com/office/drawing/2014/main" id="{3D1193E1-7CB1-7A62-A155-D41C245328CF}"/>
                  </a:ext>
                </a:extLst>
              </p:cNvPr>
              <p:cNvSpPr/>
              <p:nvPr/>
            </p:nvSpPr>
            <p:spPr>
              <a:xfrm>
                <a:off x="8916695" y="40231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7" name="Freeform 298">
                <a:extLst>
                  <a:ext uri="{FF2B5EF4-FFF2-40B4-BE49-F238E27FC236}">
                    <a16:creationId xmlns:a16="http://schemas.microsoft.com/office/drawing/2014/main" id="{B587F0E2-A0AC-76C5-D6C2-C944DB5B5A90}"/>
                  </a:ext>
                </a:extLst>
              </p:cNvPr>
              <p:cNvSpPr/>
              <p:nvPr/>
            </p:nvSpPr>
            <p:spPr>
              <a:xfrm>
                <a:off x="8894032" y="40533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8" name="Freeform 299">
                <a:extLst>
                  <a:ext uri="{FF2B5EF4-FFF2-40B4-BE49-F238E27FC236}">
                    <a16:creationId xmlns:a16="http://schemas.microsoft.com/office/drawing/2014/main" id="{CC547A56-43A0-3CF6-F0F2-354D7E1D9123}"/>
                  </a:ext>
                </a:extLst>
              </p:cNvPr>
              <p:cNvSpPr/>
              <p:nvPr/>
            </p:nvSpPr>
            <p:spPr>
              <a:xfrm>
                <a:off x="8924249" y="40231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29" name="Freeform 300">
                <a:extLst>
                  <a:ext uri="{FF2B5EF4-FFF2-40B4-BE49-F238E27FC236}">
                    <a16:creationId xmlns:a16="http://schemas.microsoft.com/office/drawing/2014/main" id="{D4EF954B-4B83-F8F5-87F5-D559155908B9}"/>
                  </a:ext>
                </a:extLst>
              </p:cNvPr>
              <p:cNvSpPr/>
              <p:nvPr/>
            </p:nvSpPr>
            <p:spPr>
              <a:xfrm>
                <a:off x="9350299" y="437686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30" name="Freeform 301">
                <a:extLst>
                  <a:ext uri="{FF2B5EF4-FFF2-40B4-BE49-F238E27FC236}">
                    <a16:creationId xmlns:a16="http://schemas.microsoft.com/office/drawing/2014/main" id="{046B2E4F-B3D0-047C-3929-F3A6FC1AF304}"/>
                  </a:ext>
                </a:extLst>
              </p:cNvPr>
              <p:cNvSpPr/>
              <p:nvPr/>
            </p:nvSpPr>
            <p:spPr>
              <a:xfrm>
                <a:off x="9380516" y="434663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grpSp>
        <p:grpSp>
          <p:nvGrpSpPr>
            <p:cNvPr id="2596" name="Graphic 4">
              <a:extLst>
                <a:ext uri="{FF2B5EF4-FFF2-40B4-BE49-F238E27FC236}">
                  <a16:creationId xmlns:a16="http://schemas.microsoft.com/office/drawing/2014/main" id="{92889D26-1C1F-01DD-328E-5F68B91E96FA}"/>
                </a:ext>
              </a:extLst>
            </p:cNvPr>
            <p:cNvGrpSpPr/>
            <p:nvPr/>
          </p:nvGrpSpPr>
          <p:grpSpPr>
            <a:xfrm>
              <a:off x="1465238" y="2637208"/>
              <a:ext cx="8621936" cy="5452906"/>
              <a:chOff x="2955009" y="1020778"/>
              <a:chExt cx="6102191" cy="3436213"/>
            </a:xfrm>
            <a:noFill/>
          </p:grpSpPr>
          <p:sp>
            <p:nvSpPr>
              <p:cNvPr id="2682" name="Freeform 303">
                <a:extLst>
                  <a:ext uri="{FF2B5EF4-FFF2-40B4-BE49-F238E27FC236}">
                    <a16:creationId xmlns:a16="http://schemas.microsoft.com/office/drawing/2014/main" id="{408DC26E-4C01-F2C0-11CE-2CD5B939BCF0}"/>
                  </a:ext>
                </a:extLst>
              </p:cNvPr>
              <p:cNvSpPr/>
              <p:nvPr/>
            </p:nvSpPr>
            <p:spPr>
              <a:xfrm>
                <a:off x="2977671" y="1051013"/>
                <a:ext cx="6049313" cy="3375743"/>
              </a:xfrm>
              <a:custGeom>
                <a:avLst/>
                <a:gdLst>
                  <a:gd name="connsiteX0" fmla="*/ 0 w 6049313"/>
                  <a:gd name="connsiteY0" fmla="*/ 0 h 3375743"/>
                  <a:gd name="connsiteX1" fmla="*/ 86117 w 6049313"/>
                  <a:gd name="connsiteY1" fmla="*/ 0 h 3375743"/>
                  <a:gd name="connsiteX2" fmla="*/ 86117 w 6049313"/>
                  <a:gd name="connsiteY2" fmla="*/ 24188 h 3375743"/>
                  <a:gd name="connsiteX3" fmla="*/ 125398 w 6049313"/>
                  <a:gd name="connsiteY3" fmla="*/ 24188 h 3375743"/>
                  <a:gd name="connsiteX4" fmla="*/ 125398 w 6049313"/>
                  <a:gd name="connsiteY4" fmla="*/ 48376 h 3375743"/>
                  <a:gd name="connsiteX5" fmla="*/ 142017 w 6049313"/>
                  <a:gd name="connsiteY5" fmla="*/ 48376 h 3375743"/>
                  <a:gd name="connsiteX6" fmla="*/ 142017 w 6049313"/>
                  <a:gd name="connsiteY6" fmla="*/ 72564 h 3375743"/>
                  <a:gd name="connsiteX7" fmla="*/ 243242 w 6049313"/>
                  <a:gd name="connsiteY7" fmla="*/ 72564 h 3375743"/>
                  <a:gd name="connsiteX8" fmla="*/ 243242 w 6049313"/>
                  <a:gd name="connsiteY8" fmla="*/ 96752 h 3375743"/>
                  <a:gd name="connsiteX9" fmla="*/ 291588 w 6049313"/>
                  <a:gd name="connsiteY9" fmla="*/ 96752 h 3375743"/>
                  <a:gd name="connsiteX10" fmla="*/ 291588 w 6049313"/>
                  <a:gd name="connsiteY10" fmla="*/ 122452 h 3375743"/>
                  <a:gd name="connsiteX11" fmla="*/ 299142 w 6049313"/>
                  <a:gd name="connsiteY11" fmla="*/ 122452 h 3375743"/>
                  <a:gd name="connsiteX12" fmla="*/ 299142 w 6049313"/>
                  <a:gd name="connsiteY12" fmla="*/ 244904 h 3375743"/>
                  <a:gd name="connsiteX13" fmla="*/ 306696 w 6049313"/>
                  <a:gd name="connsiteY13" fmla="*/ 244904 h 3375743"/>
                  <a:gd name="connsiteX14" fmla="*/ 306696 w 6049313"/>
                  <a:gd name="connsiteY14" fmla="*/ 270604 h 3375743"/>
                  <a:gd name="connsiteX15" fmla="*/ 314250 w 6049313"/>
                  <a:gd name="connsiteY15" fmla="*/ 270604 h 3375743"/>
                  <a:gd name="connsiteX16" fmla="*/ 314250 w 6049313"/>
                  <a:gd name="connsiteY16" fmla="*/ 344680 h 3375743"/>
                  <a:gd name="connsiteX17" fmla="*/ 323315 w 6049313"/>
                  <a:gd name="connsiteY17" fmla="*/ 344680 h 3375743"/>
                  <a:gd name="connsiteX18" fmla="*/ 323315 w 6049313"/>
                  <a:gd name="connsiteY18" fmla="*/ 368868 h 3375743"/>
                  <a:gd name="connsiteX19" fmla="*/ 330869 w 6049313"/>
                  <a:gd name="connsiteY19" fmla="*/ 368868 h 3375743"/>
                  <a:gd name="connsiteX20" fmla="*/ 330869 w 6049313"/>
                  <a:gd name="connsiteY20" fmla="*/ 470155 h 3375743"/>
                  <a:gd name="connsiteX21" fmla="*/ 338423 w 6049313"/>
                  <a:gd name="connsiteY21" fmla="*/ 470155 h 3375743"/>
                  <a:gd name="connsiteX22" fmla="*/ 338423 w 6049313"/>
                  <a:gd name="connsiteY22" fmla="*/ 569931 h 3375743"/>
                  <a:gd name="connsiteX23" fmla="*/ 345977 w 6049313"/>
                  <a:gd name="connsiteY23" fmla="*/ 569931 h 3375743"/>
                  <a:gd name="connsiteX24" fmla="*/ 345977 w 6049313"/>
                  <a:gd name="connsiteY24" fmla="*/ 672730 h 3375743"/>
                  <a:gd name="connsiteX25" fmla="*/ 353531 w 6049313"/>
                  <a:gd name="connsiteY25" fmla="*/ 672730 h 3375743"/>
                  <a:gd name="connsiteX26" fmla="*/ 353531 w 6049313"/>
                  <a:gd name="connsiteY26" fmla="*/ 722618 h 3375743"/>
                  <a:gd name="connsiteX27" fmla="*/ 377704 w 6049313"/>
                  <a:gd name="connsiteY27" fmla="*/ 722618 h 3375743"/>
                  <a:gd name="connsiteX28" fmla="*/ 377704 w 6049313"/>
                  <a:gd name="connsiteY28" fmla="*/ 748317 h 3375743"/>
                  <a:gd name="connsiteX29" fmla="*/ 385258 w 6049313"/>
                  <a:gd name="connsiteY29" fmla="*/ 748317 h 3375743"/>
                  <a:gd name="connsiteX30" fmla="*/ 385258 w 6049313"/>
                  <a:gd name="connsiteY30" fmla="*/ 799717 h 3375743"/>
                  <a:gd name="connsiteX31" fmla="*/ 394323 w 6049313"/>
                  <a:gd name="connsiteY31" fmla="*/ 799717 h 3375743"/>
                  <a:gd name="connsiteX32" fmla="*/ 394323 w 6049313"/>
                  <a:gd name="connsiteY32" fmla="*/ 851117 h 3375743"/>
                  <a:gd name="connsiteX33" fmla="*/ 472886 w 6049313"/>
                  <a:gd name="connsiteY33" fmla="*/ 851117 h 3375743"/>
                  <a:gd name="connsiteX34" fmla="*/ 472886 w 6049313"/>
                  <a:gd name="connsiteY34" fmla="*/ 876816 h 3375743"/>
                  <a:gd name="connsiteX35" fmla="*/ 559002 w 6049313"/>
                  <a:gd name="connsiteY35" fmla="*/ 876816 h 3375743"/>
                  <a:gd name="connsiteX36" fmla="*/ 559002 w 6049313"/>
                  <a:gd name="connsiteY36" fmla="*/ 904028 h 3375743"/>
                  <a:gd name="connsiteX37" fmla="*/ 566557 w 6049313"/>
                  <a:gd name="connsiteY37" fmla="*/ 904028 h 3375743"/>
                  <a:gd name="connsiteX38" fmla="*/ 566557 w 6049313"/>
                  <a:gd name="connsiteY38" fmla="*/ 929728 h 3375743"/>
                  <a:gd name="connsiteX39" fmla="*/ 605838 w 6049313"/>
                  <a:gd name="connsiteY39" fmla="*/ 929728 h 3375743"/>
                  <a:gd name="connsiteX40" fmla="*/ 605838 w 6049313"/>
                  <a:gd name="connsiteY40" fmla="*/ 956939 h 3375743"/>
                  <a:gd name="connsiteX41" fmla="*/ 614903 w 6049313"/>
                  <a:gd name="connsiteY41" fmla="*/ 956939 h 3375743"/>
                  <a:gd name="connsiteX42" fmla="*/ 614903 w 6049313"/>
                  <a:gd name="connsiteY42" fmla="*/ 982639 h 3375743"/>
                  <a:gd name="connsiteX43" fmla="*/ 622457 w 6049313"/>
                  <a:gd name="connsiteY43" fmla="*/ 982639 h 3375743"/>
                  <a:gd name="connsiteX44" fmla="*/ 622457 w 6049313"/>
                  <a:gd name="connsiteY44" fmla="*/ 1009851 h 3375743"/>
                  <a:gd name="connsiteX45" fmla="*/ 630011 w 6049313"/>
                  <a:gd name="connsiteY45" fmla="*/ 1009851 h 3375743"/>
                  <a:gd name="connsiteX46" fmla="*/ 630011 w 6049313"/>
                  <a:gd name="connsiteY46" fmla="*/ 1037062 h 3375743"/>
                  <a:gd name="connsiteX47" fmla="*/ 637565 w 6049313"/>
                  <a:gd name="connsiteY47" fmla="*/ 1037062 h 3375743"/>
                  <a:gd name="connsiteX48" fmla="*/ 637565 w 6049313"/>
                  <a:gd name="connsiteY48" fmla="*/ 1062762 h 3375743"/>
                  <a:gd name="connsiteX49" fmla="*/ 654184 w 6049313"/>
                  <a:gd name="connsiteY49" fmla="*/ 1062762 h 3375743"/>
                  <a:gd name="connsiteX50" fmla="*/ 654184 w 6049313"/>
                  <a:gd name="connsiteY50" fmla="*/ 1089974 h 3375743"/>
                  <a:gd name="connsiteX51" fmla="*/ 661738 w 6049313"/>
                  <a:gd name="connsiteY51" fmla="*/ 1089974 h 3375743"/>
                  <a:gd name="connsiteX52" fmla="*/ 661738 w 6049313"/>
                  <a:gd name="connsiteY52" fmla="*/ 1117185 h 3375743"/>
                  <a:gd name="connsiteX53" fmla="*/ 669292 w 6049313"/>
                  <a:gd name="connsiteY53" fmla="*/ 1117185 h 3375743"/>
                  <a:gd name="connsiteX54" fmla="*/ 669292 w 6049313"/>
                  <a:gd name="connsiteY54" fmla="*/ 1142885 h 3375743"/>
                  <a:gd name="connsiteX55" fmla="*/ 676846 w 6049313"/>
                  <a:gd name="connsiteY55" fmla="*/ 1142885 h 3375743"/>
                  <a:gd name="connsiteX56" fmla="*/ 676846 w 6049313"/>
                  <a:gd name="connsiteY56" fmla="*/ 1197308 h 3375743"/>
                  <a:gd name="connsiteX57" fmla="*/ 701019 w 6049313"/>
                  <a:gd name="connsiteY57" fmla="*/ 1197308 h 3375743"/>
                  <a:gd name="connsiteX58" fmla="*/ 701019 w 6049313"/>
                  <a:gd name="connsiteY58" fmla="*/ 1251731 h 3375743"/>
                  <a:gd name="connsiteX59" fmla="*/ 708573 w 6049313"/>
                  <a:gd name="connsiteY59" fmla="*/ 1251731 h 3375743"/>
                  <a:gd name="connsiteX60" fmla="*/ 708573 w 6049313"/>
                  <a:gd name="connsiteY60" fmla="*/ 1307666 h 3375743"/>
                  <a:gd name="connsiteX61" fmla="*/ 960880 w 6049313"/>
                  <a:gd name="connsiteY61" fmla="*/ 1307666 h 3375743"/>
                  <a:gd name="connsiteX62" fmla="*/ 960880 w 6049313"/>
                  <a:gd name="connsiteY62" fmla="*/ 1334877 h 3375743"/>
                  <a:gd name="connsiteX63" fmla="*/ 992607 w 6049313"/>
                  <a:gd name="connsiteY63" fmla="*/ 1334877 h 3375743"/>
                  <a:gd name="connsiteX64" fmla="*/ 992607 w 6049313"/>
                  <a:gd name="connsiteY64" fmla="*/ 1363601 h 3375743"/>
                  <a:gd name="connsiteX65" fmla="*/ 1000161 w 6049313"/>
                  <a:gd name="connsiteY65" fmla="*/ 1363601 h 3375743"/>
                  <a:gd name="connsiteX66" fmla="*/ 1000161 w 6049313"/>
                  <a:gd name="connsiteY66" fmla="*/ 1419536 h 3375743"/>
                  <a:gd name="connsiteX67" fmla="*/ 1007715 w 6049313"/>
                  <a:gd name="connsiteY67" fmla="*/ 1419536 h 3375743"/>
                  <a:gd name="connsiteX68" fmla="*/ 1007715 w 6049313"/>
                  <a:gd name="connsiteY68" fmla="*/ 1448259 h 3375743"/>
                  <a:gd name="connsiteX69" fmla="*/ 1031888 w 6049313"/>
                  <a:gd name="connsiteY69" fmla="*/ 1448259 h 3375743"/>
                  <a:gd name="connsiteX70" fmla="*/ 1031888 w 6049313"/>
                  <a:gd name="connsiteY70" fmla="*/ 1475470 h 3375743"/>
                  <a:gd name="connsiteX71" fmla="*/ 1039442 w 6049313"/>
                  <a:gd name="connsiteY71" fmla="*/ 1475470 h 3375743"/>
                  <a:gd name="connsiteX72" fmla="*/ 1039442 w 6049313"/>
                  <a:gd name="connsiteY72" fmla="*/ 1504194 h 3375743"/>
                  <a:gd name="connsiteX73" fmla="*/ 1046996 w 6049313"/>
                  <a:gd name="connsiteY73" fmla="*/ 1504194 h 3375743"/>
                  <a:gd name="connsiteX74" fmla="*/ 1046996 w 6049313"/>
                  <a:gd name="connsiteY74" fmla="*/ 1532917 h 3375743"/>
                  <a:gd name="connsiteX75" fmla="*/ 1054551 w 6049313"/>
                  <a:gd name="connsiteY75" fmla="*/ 1532917 h 3375743"/>
                  <a:gd name="connsiteX76" fmla="*/ 1054551 w 6049313"/>
                  <a:gd name="connsiteY76" fmla="*/ 1560129 h 3375743"/>
                  <a:gd name="connsiteX77" fmla="*/ 1071170 w 6049313"/>
                  <a:gd name="connsiteY77" fmla="*/ 1560129 h 3375743"/>
                  <a:gd name="connsiteX78" fmla="*/ 1071170 w 6049313"/>
                  <a:gd name="connsiteY78" fmla="*/ 1588852 h 3375743"/>
                  <a:gd name="connsiteX79" fmla="*/ 1095343 w 6049313"/>
                  <a:gd name="connsiteY79" fmla="*/ 1588852 h 3375743"/>
                  <a:gd name="connsiteX80" fmla="*/ 1095343 w 6049313"/>
                  <a:gd name="connsiteY80" fmla="*/ 1644787 h 3375743"/>
                  <a:gd name="connsiteX81" fmla="*/ 1142178 w 6049313"/>
                  <a:gd name="connsiteY81" fmla="*/ 1644787 h 3375743"/>
                  <a:gd name="connsiteX82" fmla="*/ 1142178 w 6049313"/>
                  <a:gd name="connsiteY82" fmla="*/ 1673510 h 3375743"/>
                  <a:gd name="connsiteX83" fmla="*/ 1157286 w 6049313"/>
                  <a:gd name="connsiteY83" fmla="*/ 1673510 h 3375743"/>
                  <a:gd name="connsiteX84" fmla="*/ 1157286 w 6049313"/>
                  <a:gd name="connsiteY84" fmla="*/ 1702233 h 3375743"/>
                  <a:gd name="connsiteX85" fmla="*/ 1267576 w 6049313"/>
                  <a:gd name="connsiteY85" fmla="*/ 1702233 h 3375743"/>
                  <a:gd name="connsiteX86" fmla="*/ 1267576 w 6049313"/>
                  <a:gd name="connsiteY86" fmla="*/ 1729445 h 3375743"/>
                  <a:gd name="connsiteX87" fmla="*/ 1275130 w 6049313"/>
                  <a:gd name="connsiteY87" fmla="*/ 1729445 h 3375743"/>
                  <a:gd name="connsiteX88" fmla="*/ 1275130 w 6049313"/>
                  <a:gd name="connsiteY88" fmla="*/ 1758168 h 3375743"/>
                  <a:gd name="connsiteX89" fmla="*/ 1284195 w 6049313"/>
                  <a:gd name="connsiteY89" fmla="*/ 1758168 h 3375743"/>
                  <a:gd name="connsiteX90" fmla="*/ 1284195 w 6049313"/>
                  <a:gd name="connsiteY90" fmla="*/ 1814103 h 3375743"/>
                  <a:gd name="connsiteX91" fmla="*/ 1299303 w 6049313"/>
                  <a:gd name="connsiteY91" fmla="*/ 1814103 h 3375743"/>
                  <a:gd name="connsiteX92" fmla="*/ 1299303 w 6049313"/>
                  <a:gd name="connsiteY92" fmla="*/ 1842826 h 3375743"/>
                  <a:gd name="connsiteX93" fmla="*/ 1331030 w 6049313"/>
                  <a:gd name="connsiteY93" fmla="*/ 1842826 h 3375743"/>
                  <a:gd name="connsiteX94" fmla="*/ 1331030 w 6049313"/>
                  <a:gd name="connsiteY94" fmla="*/ 1871550 h 3375743"/>
                  <a:gd name="connsiteX95" fmla="*/ 1394484 w 6049313"/>
                  <a:gd name="connsiteY95" fmla="*/ 1871550 h 3375743"/>
                  <a:gd name="connsiteX96" fmla="*/ 1394484 w 6049313"/>
                  <a:gd name="connsiteY96" fmla="*/ 1900273 h 3375743"/>
                  <a:gd name="connsiteX97" fmla="*/ 1409593 w 6049313"/>
                  <a:gd name="connsiteY97" fmla="*/ 1900273 h 3375743"/>
                  <a:gd name="connsiteX98" fmla="*/ 1409593 w 6049313"/>
                  <a:gd name="connsiteY98" fmla="*/ 1930508 h 3375743"/>
                  <a:gd name="connsiteX99" fmla="*/ 1488155 w 6049313"/>
                  <a:gd name="connsiteY99" fmla="*/ 1930508 h 3375743"/>
                  <a:gd name="connsiteX100" fmla="*/ 1488155 w 6049313"/>
                  <a:gd name="connsiteY100" fmla="*/ 1960743 h 3375743"/>
                  <a:gd name="connsiteX101" fmla="*/ 1527436 w 6049313"/>
                  <a:gd name="connsiteY101" fmla="*/ 1960743 h 3375743"/>
                  <a:gd name="connsiteX102" fmla="*/ 1527436 w 6049313"/>
                  <a:gd name="connsiteY102" fmla="*/ 1990978 h 3375743"/>
                  <a:gd name="connsiteX103" fmla="*/ 1637726 w 6049313"/>
                  <a:gd name="connsiteY103" fmla="*/ 1990978 h 3375743"/>
                  <a:gd name="connsiteX104" fmla="*/ 1637726 w 6049313"/>
                  <a:gd name="connsiteY104" fmla="*/ 2021213 h 3375743"/>
                  <a:gd name="connsiteX105" fmla="*/ 1654345 w 6049313"/>
                  <a:gd name="connsiteY105" fmla="*/ 2021213 h 3375743"/>
                  <a:gd name="connsiteX106" fmla="*/ 1654345 w 6049313"/>
                  <a:gd name="connsiteY106" fmla="*/ 2051448 h 3375743"/>
                  <a:gd name="connsiteX107" fmla="*/ 1661899 w 6049313"/>
                  <a:gd name="connsiteY107" fmla="*/ 2051448 h 3375743"/>
                  <a:gd name="connsiteX108" fmla="*/ 1661899 w 6049313"/>
                  <a:gd name="connsiteY108" fmla="*/ 2083195 h 3375743"/>
                  <a:gd name="connsiteX109" fmla="*/ 1677008 w 6049313"/>
                  <a:gd name="connsiteY109" fmla="*/ 2083195 h 3375743"/>
                  <a:gd name="connsiteX110" fmla="*/ 1677008 w 6049313"/>
                  <a:gd name="connsiteY110" fmla="*/ 2113430 h 3375743"/>
                  <a:gd name="connsiteX111" fmla="*/ 1701180 w 6049313"/>
                  <a:gd name="connsiteY111" fmla="*/ 2113430 h 3375743"/>
                  <a:gd name="connsiteX112" fmla="*/ 1701180 w 6049313"/>
                  <a:gd name="connsiteY112" fmla="*/ 2145177 h 3375743"/>
                  <a:gd name="connsiteX113" fmla="*/ 1708735 w 6049313"/>
                  <a:gd name="connsiteY113" fmla="*/ 2145177 h 3375743"/>
                  <a:gd name="connsiteX114" fmla="*/ 1708735 w 6049313"/>
                  <a:gd name="connsiteY114" fmla="*/ 2176924 h 3375743"/>
                  <a:gd name="connsiteX115" fmla="*/ 1748016 w 6049313"/>
                  <a:gd name="connsiteY115" fmla="*/ 2176924 h 3375743"/>
                  <a:gd name="connsiteX116" fmla="*/ 1748016 w 6049313"/>
                  <a:gd name="connsiteY116" fmla="*/ 2210182 h 3375743"/>
                  <a:gd name="connsiteX117" fmla="*/ 1865860 w 6049313"/>
                  <a:gd name="connsiteY117" fmla="*/ 2210182 h 3375743"/>
                  <a:gd name="connsiteX118" fmla="*/ 1865860 w 6049313"/>
                  <a:gd name="connsiteY118" fmla="*/ 2241929 h 3375743"/>
                  <a:gd name="connsiteX119" fmla="*/ 1882479 w 6049313"/>
                  <a:gd name="connsiteY119" fmla="*/ 2241929 h 3375743"/>
                  <a:gd name="connsiteX120" fmla="*/ 1882479 w 6049313"/>
                  <a:gd name="connsiteY120" fmla="*/ 2273676 h 3375743"/>
                  <a:gd name="connsiteX121" fmla="*/ 1953487 w 6049313"/>
                  <a:gd name="connsiteY121" fmla="*/ 2273676 h 3375743"/>
                  <a:gd name="connsiteX122" fmla="*/ 1953487 w 6049313"/>
                  <a:gd name="connsiteY122" fmla="*/ 2305422 h 3375743"/>
                  <a:gd name="connsiteX123" fmla="*/ 1961041 w 6049313"/>
                  <a:gd name="connsiteY123" fmla="*/ 2305422 h 3375743"/>
                  <a:gd name="connsiteX124" fmla="*/ 1961041 w 6049313"/>
                  <a:gd name="connsiteY124" fmla="*/ 2337169 h 3375743"/>
                  <a:gd name="connsiteX125" fmla="*/ 1976149 w 6049313"/>
                  <a:gd name="connsiteY125" fmla="*/ 2337169 h 3375743"/>
                  <a:gd name="connsiteX126" fmla="*/ 1976149 w 6049313"/>
                  <a:gd name="connsiteY126" fmla="*/ 2370428 h 3375743"/>
                  <a:gd name="connsiteX127" fmla="*/ 1992768 w 6049313"/>
                  <a:gd name="connsiteY127" fmla="*/ 2370428 h 3375743"/>
                  <a:gd name="connsiteX128" fmla="*/ 1992768 w 6049313"/>
                  <a:gd name="connsiteY128" fmla="*/ 2435433 h 3375743"/>
                  <a:gd name="connsiteX129" fmla="*/ 2000322 w 6049313"/>
                  <a:gd name="connsiteY129" fmla="*/ 2435433 h 3375743"/>
                  <a:gd name="connsiteX130" fmla="*/ 2000322 w 6049313"/>
                  <a:gd name="connsiteY130" fmla="*/ 2468692 h 3375743"/>
                  <a:gd name="connsiteX131" fmla="*/ 2024496 w 6049313"/>
                  <a:gd name="connsiteY131" fmla="*/ 2468692 h 3375743"/>
                  <a:gd name="connsiteX132" fmla="*/ 2024496 w 6049313"/>
                  <a:gd name="connsiteY132" fmla="*/ 2501950 h 3375743"/>
                  <a:gd name="connsiteX133" fmla="*/ 2047158 w 6049313"/>
                  <a:gd name="connsiteY133" fmla="*/ 2501950 h 3375743"/>
                  <a:gd name="connsiteX134" fmla="*/ 2047158 w 6049313"/>
                  <a:gd name="connsiteY134" fmla="*/ 2535209 h 3375743"/>
                  <a:gd name="connsiteX135" fmla="*/ 2086439 w 6049313"/>
                  <a:gd name="connsiteY135" fmla="*/ 2535209 h 3375743"/>
                  <a:gd name="connsiteX136" fmla="*/ 2086439 w 6049313"/>
                  <a:gd name="connsiteY136" fmla="*/ 2568468 h 3375743"/>
                  <a:gd name="connsiteX137" fmla="*/ 2394646 w 6049313"/>
                  <a:gd name="connsiteY137" fmla="*/ 2568468 h 3375743"/>
                  <a:gd name="connsiteX138" fmla="*/ 2394646 w 6049313"/>
                  <a:gd name="connsiteY138" fmla="*/ 2603238 h 3375743"/>
                  <a:gd name="connsiteX139" fmla="*/ 2566879 w 6049313"/>
                  <a:gd name="connsiteY139" fmla="*/ 2603238 h 3375743"/>
                  <a:gd name="connsiteX140" fmla="*/ 2566879 w 6049313"/>
                  <a:gd name="connsiteY140" fmla="*/ 2638008 h 3375743"/>
                  <a:gd name="connsiteX141" fmla="*/ 2575944 w 6049313"/>
                  <a:gd name="connsiteY141" fmla="*/ 2638008 h 3375743"/>
                  <a:gd name="connsiteX142" fmla="*/ 2575944 w 6049313"/>
                  <a:gd name="connsiteY142" fmla="*/ 2672778 h 3375743"/>
                  <a:gd name="connsiteX143" fmla="*/ 2591052 w 6049313"/>
                  <a:gd name="connsiteY143" fmla="*/ 2672778 h 3375743"/>
                  <a:gd name="connsiteX144" fmla="*/ 2591052 w 6049313"/>
                  <a:gd name="connsiteY144" fmla="*/ 2707549 h 3375743"/>
                  <a:gd name="connsiteX145" fmla="*/ 2637887 w 6049313"/>
                  <a:gd name="connsiteY145" fmla="*/ 2707549 h 3375743"/>
                  <a:gd name="connsiteX146" fmla="*/ 2637887 w 6049313"/>
                  <a:gd name="connsiteY146" fmla="*/ 2777089 h 3375743"/>
                  <a:gd name="connsiteX147" fmla="*/ 2662061 w 6049313"/>
                  <a:gd name="connsiteY147" fmla="*/ 2777089 h 3375743"/>
                  <a:gd name="connsiteX148" fmla="*/ 2662061 w 6049313"/>
                  <a:gd name="connsiteY148" fmla="*/ 2811860 h 3375743"/>
                  <a:gd name="connsiteX149" fmla="*/ 2968757 w 6049313"/>
                  <a:gd name="connsiteY149" fmla="*/ 2811860 h 3375743"/>
                  <a:gd name="connsiteX150" fmla="*/ 2968757 w 6049313"/>
                  <a:gd name="connsiteY150" fmla="*/ 2848142 h 3375743"/>
                  <a:gd name="connsiteX151" fmla="*/ 3032211 w 6049313"/>
                  <a:gd name="connsiteY151" fmla="*/ 2848142 h 3375743"/>
                  <a:gd name="connsiteX152" fmla="*/ 3032211 w 6049313"/>
                  <a:gd name="connsiteY152" fmla="*/ 2882912 h 3375743"/>
                  <a:gd name="connsiteX153" fmla="*/ 3063938 w 6049313"/>
                  <a:gd name="connsiteY153" fmla="*/ 2882912 h 3375743"/>
                  <a:gd name="connsiteX154" fmla="*/ 3063938 w 6049313"/>
                  <a:gd name="connsiteY154" fmla="*/ 2952453 h 3375743"/>
                  <a:gd name="connsiteX155" fmla="*/ 3331353 w 6049313"/>
                  <a:gd name="connsiteY155" fmla="*/ 2952453 h 3375743"/>
                  <a:gd name="connsiteX156" fmla="*/ 3331353 w 6049313"/>
                  <a:gd name="connsiteY156" fmla="*/ 2999317 h 3375743"/>
                  <a:gd name="connsiteX157" fmla="*/ 3402361 w 6049313"/>
                  <a:gd name="connsiteY157" fmla="*/ 2999317 h 3375743"/>
                  <a:gd name="connsiteX158" fmla="*/ 3402361 w 6049313"/>
                  <a:gd name="connsiteY158" fmla="*/ 3044670 h 3375743"/>
                  <a:gd name="connsiteX159" fmla="*/ 3630494 w 6049313"/>
                  <a:gd name="connsiteY159" fmla="*/ 3044670 h 3375743"/>
                  <a:gd name="connsiteX160" fmla="*/ 3630494 w 6049313"/>
                  <a:gd name="connsiteY160" fmla="*/ 3100604 h 3375743"/>
                  <a:gd name="connsiteX161" fmla="*/ 3890355 w 6049313"/>
                  <a:gd name="connsiteY161" fmla="*/ 3100604 h 3375743"/>
                  <a:gd name="connsiteX162" fmla="*/ 3890355 w 6049313"/>
                  <a:gd name="connsiteY162" fmla="*/ 3168633 h 3375743"/>
                  <a:gd name="connsiteX163" fmla="*/ 3953809 w 6049313"/>
                  <a:gd name="connsiteY163" fmla="*/ 3168633 h 3375743"/>
                  <a:gd name="connsiteX164" fmla="*/ 3953809 w 6049313"/>
                  <a:gd name="connsiteY164" fmla="*/ 3238174 h 3375743"/>
                  <a:gd name="connsiteX165" fmla="*/ 4331514 w 6049313"/>
                  <a:gd name="connsiteY165" fmla="*/ 3238174 h 3375743"/>
                  <a:gd name="connsiteX166" fmla="*/ 4331514 w 6049313"/>
                  <a:gd name="connsiteY166" fmla="*/ 3375743 h 3375743"/>
                  <a:gd name="connsiteX167" fmla="*/ 6049313 w 6049313"/>
                  <a:gd name="connsiteY167" fmla="*/ 3375743 h 337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6049313" h="3375743">
                    <a:moveTo>
                      <a:pt x="0" y="0"/>
                    </a:moveTo>
                    <a:lnTo>
                      <a:pt x="86117" y="0"/>
                    </a:lnTo>
                    <a:lnTo>
                      <a:pt x="86117" y="24188"/>
                    </a:lnTo>
                    <a:lnTo>
                      <a:pt x="125398" y="24188"/>
                    </a:lnTo>
                    <a:lnTo>
                      <a:pt x="125398" y="48376"/>
                    </a:lnTo>
                    <a:lnTo>
                      <a:pt x="142017" y="48376"/>
                    </a:lnTo>
                    <a:lnTo>
                      <a:pt x="142017" y="72564"/>
                    </a:lnTo>
                    <a:lnTo>
                      <a:pt x="243242" y="72564"/>
                    </a:lnTo>
                    <a:lnTo>
                      <a:pt x="243242" y="96752"/>
                    </a:lnTo>
                    <a:lnTo>
                      <a:pt x="291588" y="96752"/>
                    </a:lnTo>
                    <a:lnTo>
                      <a:pt x="291588" y="122452"/>
                    </a:lnTo>
                    <a:lnTo>
                      <a:pt x="299142" y="122452"/>
                    </a:lnTo>
                    <a:lnTo>
                      <a:pt x="299142" y="244904"/>
                    </a:lnTo>
                    <a:lnTo>
                      <a:pt x="306696" y="244904"/>
                    </a:lnTo>
                    <a:lnTo>
                      <a:pt x="306696" y="270604"/>
                    </a:lnTo>
                    <a:lnTo>
                      <a:pt x="314250" y="270604"/>
                    </a:lnTo>
                    <a:lnTo>
                      <a:pt x="314250" y="344680"/>
                    </a:lnTo>
                    <a:lnTo>
                      <a:pt x="323315" y="344680"/>
                    </a:lnTo>
                    <a:lnTo>
                      <a:pt x="323315" y="368868"/>
                    </a:lnTo>
                    <a:lnTo>
                      <a:pt x="330869" y="368868"/>
                    </a:lnTo>
                    <a:lnTo>
                      <a:pt x="330869" y="470155"/>
                    </a:lnTo>
                    <a:lnTo>
                      <a:pt x="338423" y="470155"/>
                    </a:lnTo>
                    <a:lnTo>
                      <a:pt x="338423" y="569931"/>
                    </a:lnTo>
                    <a:lnTo>
                      <a:pt x="345977" y="569931"/>
                    </a:lnTo>
                    <a:lnTo>
                      <a:pt x="345977" y="672730"/>
                    </a:lnTo>
                    <a:lnTo>
                      <a:pt x="353531" y="672730"/>
                    </a:lnTo>
                    <a:lnTo>
                      <a:pt x="353531" y="722618"/>
                    </a:lnTo>
                    <a:lnTo>
                      <a:pt x="377704" y="722618"/>
                    </a:lnTo>
                    <a:lnTo>
                      <a:pt x="377704" y="748317"/>
                    </a:lnTo>
                    <a:lnTo>
                      <a:pt x="385258" y="748317"/>
                    </a:lnTo>
                    <a:lnTo>
                      <a:pt x="385258" y="799717"/>
                    </a:lnTo>
                    <a:lnTo>
                      <a:pt x="394323" y="799717"/>
                    </a:lnTo>
                    <a:lnTo>
                      <a:pt x="394323" y="851117"/>
                    </a:lnTo>
                    <a:lnTo>
                      <a:pt x="472886" y="851117"/>
                    </a:lnTo>
                    <a:lnTo>
                      <a:pt x="472886" y="876816"/>
                    </a:lnTo>
                    <a:lnTo>
                      <a:pt x="559002" y="876816"/>
                    </a:lnTo>
                    <a:lnTo>
                      <a:pt x="559002" y="904028"/>
                    </a:lnTo>
                    <a:lnTo>
                      <a:pt x="566557" y="904028"/>
                    </a:lnTo>
                    <a:lnTo>
                      <a:pt x="566557" y="929728"/>
                    </a:lnTo>
                    <a:lnTo>
                      <a:pt x="605838" y="929728"/>
                    </a:lnTo>
                    <a:lnTo>
                      <a:pt x="605838" y="956939"/>
                    </a:lnTo>
                    <a:lnTo>
                      <a:pt x="614903" y="956939"/>
                    </a:lnTo>
                    <a:lnTo>
                      <a:pt x="614903" y="982639"/>
                    </a:lnTo>
                    <a:lnTo>
                      <a:pt x="622457" y="982639"/>
                    </a:lnTo>
                    <a:lnTo>
                      <a:pt x="622457" y="1009851"/>
                    </a:lnTo>
                    <a:lnTo>
                      <a:pt x="630011" y="1009851"/>
                    </a:lnTo>
                    <a:lnTo>
                      <a:pt x="630011" y="1037062"/>
                    </a:lnTo>
                    <a:lnTo>
                      <a:pt x="637565" y="1037062"/>
                    </a:lnTo>
                    <a:lnTo>
                      <a:pt x="637565" y="1062762"/>
                    </a:lnTo>
                    <a:lnTo>
                      <a:pt x="654184" y="1062762"/>
                    </a:lnTo>
                    <a:lnTo>
                      <a:pt x="654184" y="1089974"/>
                    </a:lnTo>
                    <a:lnTo>
                      <a:pt x="661738" y="1089974"/>
                    </a:lnTo>
                    <a:lnTo>
                      <a:pt x="661738" y="1117185"/>
                    </a:lnTo>
                    <a:lnTo>
                      <a:pt x="669292" y="1117185"/>
                    </a:lnTo>
                    <a:lnTo>
                      <a:pt x="669292" y="1142885"/>
                    </a:lnTo>
                    <a:lnTo>
                      <a:pt x="676846" y="1142885"/>
                    </a:lnTo>
                    <a:lnTo>
                      <a:pt x="676846" y="1197308"/>
                    </a:lnTo>
                    <a:lnTo>
                      <a:pt x="701019" y="1197308"/>
                    </a:lnTo>
                    <a:lnTo>
                      <a:pt x="701019" y="1251731"/>
                    </a:lnTo>
                    <a:lnTo>
                      <a:pt x="708573" y="1251731"/>
                    </a:lnTo>
                    <a:lnTo>
                      <a:pt x="708573" y="1307666"/>
                    </a:lnTo>
                    <a:lnTo>
                      <a:pt x="960880" y="1307666"/>
                    </a:lnTo>
                    <a:lnTo>
                      <a:pt x="960880" y="1334877"/>
                    </a:lnTo>
                    <a:lnTo>
                      <a:pt x="992607" y="1334877"/>
                    </a:lnTo>
                    <a:lnTo>
                      <a:pt x="992607" y="1363601"/>
                    </a:lnTo>
                    <a:lnTo>
                      <a:pt x="1000161" y="1363601"/>
                    </a:lnTo>
                    <a:lnTo>
                      <a:pt x="1000161" y="1419536"/>
                    </a:lnTo>
                    <a:lnTo>
                      <a:pt x="1007715" y="1419536"/>
                    </a:lnTo>
                    <a:lnTo>
                      <a:pt x="1007715" y="1448259"/>
                    </a:lnTo>
                    <a:lnTo>
                      <a:pt x="1031888" y="1448259"/>
                    </a:lnTo>
                    <a:lnTo>
                      <a:pt x="1031888" y="1475470"/>
                    </a:lnTo>
                    <a:lnTo>
                      <a:pt x="1039442" y="1475470"/>
                    </a:lnTo>
                    <a:lnTo>
                      <a:pt x="1039442" y="1504194"/>
                    </a:lnTo>
                    <a:lnTo>
                      <a:pt x="1046996" y="1504194"/>
                    </a:lnTo>
                    <a:lnTo>
                      <a:pt x="1046996" y="1532917"/>
                    </a:lnTo>
                    <a:lnTo>
                      <a:pt x="1054551" y="1532917"/>
                    </a:lnTo>
                    <a:lnTo>
                      <a:pt x="1054551" y="1560129"/>
                    </a:lnTo>
                    <a:lnTo>
                      <a:pt x="1071170" y="1560129"/>
                    </a:lnTo>
                    <a:lnTo>
                      <a:pt x="1071170" y="1588852"/>
                    </a:lnTo>
                    <a:lnTo>
                      <a:pt x="1095343" y="1588852"/>
                    </a:lnTo>
                    <a:lnTo>
                      <a:pt x="1095343" y="1644787"/>
                    </a:lnTo>
                    <a:lnTo>
                      <a:pt x="1142178" y="1644787"/>
                    </a:lnTo>
                    <a:lnTo>
                      <a:pt x="1142178" y="1673510"/>
                    </a:lnTo>
                    <a:lnTo>
                      <a:pt x="1157286" y="1673510"/>
                    </a:lnTo>
                    <a:lnTo>
                      <a:pt x="1157286" y="1702233"/>
                    </a:lnTo>
                    <a:lnTo>
                      <a:pt x="1267576" y="1702233"/>
                    </a:lnTo>
                    <a:lnTo>
                      <a:pt x="1267576" y="1729445"/>
                    </a:lnTo>
                    <a:lnTo>
                      <a:pt x="1275130" y="1729445"/>
                    </a:lnTo>
                    <a:lnTo>
                      <a:pt x="1275130" y="1758168"/>
                    </a:lnTo>
                    <a:lnTo>
                      <a:pt x="1284195" y="1758168"/>
                    </a:lnTo>
                    <a:lnTo>
                      <a:pt x="1284195" y="1814103"/>
                    </a:lnTo>
                    <a:lnTo>
                      <a:pt x="1299303" y="1814103"/>
                    </a:lnTo>
                    <a:lnTo>
                      <a:pt x="1299303" y="1842826"/>
                    </a:lnTo>
                    <a:lnTo>
                      <a:pt x="1331030" y="1842826"/>
                    </a:lnTo>
                    <a:lnTo>
                      <a:pt x="1331030" y="1871550"/>
                    </a:lnTo>
                    <a:lnTo>
                      <a:pt x="1394484" y="1871550"/>
                    </a:lnTo>
                    <a:lnTo>
                      <a:pt x="1394484" y="1900273"/>
                    </a:lnTo>
                    <a:lnTo>
                      <a:pt x="1409593" y="1900273"/>
                    </a:lnTo>
                    <a:lnTo>
                      <a:pt x="1409593" y="1930508"/>
                    </a:lnTo>
                    <a:lnTo>
                      <a:pt x="1488155" y="1930508"/>
                    </a:lnTo>
                    <a:lnTo>
                      <a:pt x="1488155" y="1960743"/>
                    </a:lnTo>
                    <a:lnTo>
                      <a:pt x="1527436" y="1960743"/>
                    </a:lnTo>
                    <a:lnTo>
                      <a:pt x="1527436" y="1990978"/>
                    </a:lnTo>
                    <a:lnTo>
                      <a:pt x="1637726" y="1990978"/>
                    </a:lnTo>
                    <a:lnTo>
                      <a:pt x="1637726" y="2021213"/>
                    </a:lnTo>
                    <a:lnTo>
                      <a:pt x="1654345" y="2021213"/>
                    </a:lnTo>
                    <a:lnTo>
                      <a:pt x="1654345" y="2051448"/>
                    </a:lnTo>
                    <a:lnTo>
                      <a:pt x="1661899" y="2051448"/>
                    </a:lnTo>
                    <a:lnTo>
                      <a:pt x="1661899" y="2083195"/>
                    </a:lnTo>
                    <a:lnTo>
                      <a:pt x="1677008" y="2083195"/>
                    </a:lnTo>
                    <a:lnTo>
                      <a:pt x="1677008" y="2113430"/>
                    </a:lnTo>
                    <a:lnTo>
                      <a:pt x="1701180" y="2113430"/>
                    </a:lnTo>
                    <a:lnTo>
                      <a:pt x="1701180" y="2145177"/>
                    </a:lnTo>
                    <a:lnTo>
                      <a:pt x="1708735" y="2145177"/>
                    </a:lnTo>
                    <a:lnTo>
                      <a:pt x="1708735" y="2176924"/>
                    </a:lnTo>
                    <a:lnTo>
                      <a:pt x="1748016" y="2176924"/>
                    </a:lnTo>
                    <a:lnTo>
                      <a:pt x="1748016" y="2210182"/>
                    </a:lnTo>
                    <a:lnTo>
                      <a:pt x="1865860" y="2210182"/>
                    </a:lnTo>
                    <a:lnTo>
                      <a:pt x="1865860" y="2241929"/>
                    </a:lnTo>
                    <a:lnTo>
                      <a:pt x="1882479" y="2241929"/>
                    </a:lnTo>
                    <a:lnTo>
                      <a:pt x="1882479" y="2273676"/>
                    </a:lnTo>
                    <a:lnTo>
                      <a:pt x="1953487" y="2273676"/>
                    </a:lnTo>
                    <a:lnTo>
                      <a:pt x="1953487" y="2305422"/>
                    </a:lnTo>
                    <a:lnTo>
                      <a:pt x="1961041" y="2305422"/>
                    </a:lnTo>
                    <a:lnTo>
                      <a:pt x="1961041" y="2337169"/>
                    </a:lnTo>
                    <a:lnTo>
                      <a:pt x="1976149" y="2337169"/>
                    </a:lnTo>
                    <a:lnTo>
                      <a:pt x="1976149" y="2370428"/>
                    </a:lnTo>
                    <a:lnTo>
                      <a:pt x="1992768" y="2370428"/>
                    </a:lnTo>
                    <a:lnTo>
                      <a:pt x="1992768" y="2435433"/>
                    </a:lnTo>
                    <a:lnTo>
                      <a:pt x="2000322" y="2435433"/>
                    </a:lnTo>
                    <a:lnTo>
                      <a:pt x="2000322" y="2468692"/>
                    </a:lnTo>
                    <a:lnTo>
                      <a:pt x="2024496" y="2468692"/>
                    </a:lnTo>
                    <a:lnTo>
                      <a:pt x="2024496" y="2501950"/>
                    </a:lnTo>
                    <a:lnTo>
                      <a:pt x="2047158" y="2501950"/>
                    </a:lnTo>
                    <a:lnTo>
                      <a:pt x="2047158" y="2535209"/>
                    </a:lnTo>
                    <a:lnTo>
                      <a:pt x="2086439" y="2535209"/>
                    </a:lnTo>
                    <a:lnTo>
                      <a:pt x="2086439" y="2568468"/>
                    </a:lnTo>
                    <a:lnTo>
                      <a:pt x="2394646" y="2568468"/>
                    </a:lnTo>
                    <a:lnTo>
                      <a:pt x="2394646" y="2603238"/>
                    </a:lnTo>
                    <a:lnTo>
                      <a:pt x="2566879" y="2603238"/>
                    </a:lnTo>
                    <a:lnTo>
                      <a:pt x="2566879" y="2638008"/>
                    </a:lnTo>
                    <a:lnTo>
                      <a:pt x="2575944" y="2638008"/>
                    </a:lnTo>
                    <a:lnTo>
                      <a:pt x="2575944" y="2672778"/>
                    </a:lnTo>
                    <a:lnTo>
                      <a:pt x="2591052" y="2672778"/>
                    </a:lnTo>
                    <a:lnTo>
                      <a:pt x="2591052" y="2707549"/>
                    </a:lnTo>
                    <a:lnTo>
                      <a:pt x="2637887" y="2707549"/>
                    </a:lnTo>
                    <a:lnTo>
                      <a:pt x="2637887" y="2777089"/>
                    </a:lnTo>
                    <a:lnTo>
                      <a:pt x="2662061" y="2777089"/>
                    </a:lnTo>
                    <a:lnTo>
                      <a:pt x="2662061" y="2811860"/>
                    </a:lnTo>
                    <a:lnTo>
                      <a:pt x="2968757" y="2811860"/>
                    </a:lnTo>
                    <a:lnTo>
                      <a:pt x="2968757" y="2848142"/>
                    </a:lnTo>
                    <a:lnTo>
                      <a:pt x="3032211" y="2848142"/>
                    </a:lnTo>
                    <a:lnTo>
                      <a:pt x="3032211" y="2882912"/>
                    </a:lnTo>
                    <a:lnTo>
                      <a:pt x="3063938" y="2882912"/>
                    </a:lnTo>
                    <a:lnTo>
                      <a:pt x="3063938" y="2952453"/>
                    </a:lnTo>
                    <a:lnTo>
                      <a:pt x="3331353" y="2952453"/>
                    </a:lnTo>
                    <a:lnTo>
                      <a:pt x="3331353" y="2999317"/>
                    </a:lnTo>
                    <a:lnTo>
                      <a:pt x="3402361" y="2999317"/>
                    </a:lnTo>
                    <a:lnTo>
                      <a:pt x="3402361" y="3044670"/>
                    </a:lnTo>
                    <a:lnTo>
                      <a:pt x="3630494" y="3044670"/>
                    </a:lnTo>
                    <a:lnTo>
                      <a:pt x="3630494" y="3100604"/>
                    </a:lnTo>
                    <a:lnTo>
                      <a:pt x="3890355" y="3100604"/>
                    </a:lnTo>
                    <a:lnTo>
                      <a:pt x="3890355" y="3168633"/>
                    </a:lnTo>
                    <a:lnTo>
                      <a:pt x="3953809" y="3168633"/>
                    </a:lnTo>
                    <a:lnTo>
                      <a:pt x="3953809" y="3238174"/>
                    </a:lnTo>
                    <a:lnTo>
                      <a:pt x="4331514" y="3238174"/>
                    </a:lnTo>
                    <a:lnTo>
                      <a:pt x="4331514" y="3375743"/>
                    </a:lnTo>
                    <a:lnTo>
                      <a:pt x="6049313" y="3375743"/>
                    </a:lnTo>
                  </a:path>
                </a:pathLst>
              </a:custGeom>
              <a:noFill/>
              <a:ln w="38100" cap="flat">
                <a:solidFill>
                  <a:srgbClr val="FFC000"/>
                </a:solidFill>
                <a:custDash>
                  <a:ds d="600142" sp="200047"/>
                </a:custDash>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83" name="Freeform 304">
                <a:extLst>
                  <a:ext uri="{FF2B5EF4-FFF2-40B4-BE49-F238E27FC236}">
                    <a16:creationId xmlns:a16="http://schemas.microsoft.com/office/drawing/2014/main" id="{1098695C-0D7E-7017-4946-B104E3DF88DB}"/>
                  </a:ext>
                </a:extLst>
              </p:cNvPr>
              <p:cNvSpPr/>
              <p:nvPr/>
            </p:nvSpPr>
            <p:spPr>
              <a:xfrm>
                <a:off x="9023963" y="4426756"/>
                <a:ext cx="3021" cy="1511"/>
              </a:xfrm>
              <a:custGeom>
                <a:avLst/>
                <a:gdLst>
                  <a:gd name="connsiteX0" fmla="*/ 0 w 3021"/>
                  <a:gd name="connsiteY0" fmla="*/ 1512 h 1511"/>
                  <a:gd name="connsiteX1" fmla="*/ 3022 w 3021"/>
                  <a:gd name="connsiteY1" fmla="*/ 0 h 1511"/>
                </a:gdLst>
                <a:ahLst/>
                <a:cxnLst>
                  <a:cxn ang="0">
                    <a:pos x="connsiteX0" y="connsiteY0"/>
                  </a:cxn>
                  <a:cxn ang="0">
                    <a:pos x="connsiteX1" y="connsiteY1"/>
                  </a:cxn>
                </a:cxnLst>
                <a:rect l="l" t="t" r="r" b="b"/>
                <a:pathLst>
                  <a:path w="3021" h="1511">
                    <a:moveTo>
                      <a:pt x="0" y="1512"/>
                    </a:moveTo>
                    <a:lnTo>
                      <a:pt x="3022" y="0"/>
                    </a:lnTo>
                  </a:path>
                </a:pathLst>
              </a:custGeom>
              <a:ln w="15875" cap="flat">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84" name="Freeform 305">
                <a:extLst>
                  <a:ext uri="{FF2B5EF4-FFF2-40B4-BE49-F238E27FC236}">
                    <a16:creationId xmlns:a16="http://schemas.microsoft.com/office/drawing/2014/main" id="{514B3DD2-9277-E8FB-88CA-4ED4E63DCFFC}"/>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85" name="Freeform 306">
                <a:extLst>
                  <a:ext uri="{FF2B5EF4-FFF2-40B4-BE49-F238E27FC236}">
                    <a16:creationId xmlns:a16="http://schemas.microsoft.com/office/drawing/2014/main" id="{55C60DB0-356D-F2A9-A827-217BCD47D855}"/>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86" name="Freeform 307">
                <a:extLst>
                  <a:ext uri="{FF2B5EF4-FFF2-40B4-BE49-F238E27FC236}">
                    <a16:creationId xmlns:a16="http://schemas.microsoft.com/office/drawing/2014/main" id="{2529AFD8-4ABC-7A33-F741-8BCFC4561F94}"/>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87" name="Freeform 308">
                <a:extLst>
                  <a:ext uri="{FF2B5EF4-FFF2-40B4-BE49-F238E27FC236}">
                    <a16:creationId xmlns:a16="http://schemas.microsoft.com/office/drawing/2014/main" id="{73D16695-D601-9795-1671-8C9EF1F231B3}"/>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88" name="Freeform 309">
                <a:extLst>
                  <a:ext uri="{FF2B5EF4-FFF2-40B4-BE49-F238E27FC236}">
                    <a16:creationId xmlns:a16="http://schemas.microsoft.com/office/drawing/2014/main" id="{C02B1C40-4718-3725-4990-B03C536FCCD6}"/>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89" name="Freeform 310">
                <a:extLst>
                  <a:ext uri="{FF2B5EF4-FFF2-40B4-BE49-F238E27FC236}">
                    <a16:creationId xmlns:a16="http://schemas.microsoft.com/office/drawing/2014/main" id="{25099150-4937-E5D8-9049-D1A5322D7DE8}"/>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0" name="Freeform 311">
                <a:extLst>
                  <a:ext uri="{FF2B5EF4-FFF2-40B4-BE49-F238E27FC236}">
                    <a16:creationId xmlns:a16="http://schemas.microsoft.com/office/drawing/2014/main" id="{56F0D3CA-3F07-986F-9266-A7E8A0A103D3}"/>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1" name="Freeform 312">
                <a:extLst>
                  <a:ext uri="{FF2B5EF4-FFF2-40B4-BE49-F238E27FC236}">
                    <a16:creationId xmlns:a16="http://schemas.microsoft.com/office/drawing/2014/main" id="{266370A7-F8DC-79C8-2F8B-171F9220C6E8}"/>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2" name="Freeform 313">
                <a:extLst>
                  <a:ext uri="{FF2B5EF4-FFF2-40B4-BE49-F238E27FC236}">
                    <a16:creationId xmlns:a16="http://schemas.microsoft.com/office/drawing/2014/main" id="{C8666B75-0084-8483-1018-94EB10B7D6FF}"/>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3" name="Freeform 314">
                <a:extLst>
                  <a:ext uri="{FF2B5EF4-FFF2-40B4-BE49-F238E27FC236}">
                    <a16:creationId xmlns:a16="http://schemas.microsoft.com/office/drawing/2014/main" id="{0D88645A-8749-CC27-9893-AA65F5EC1D62}"/>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4" name="Freeform 315">
                <a:extLst>
                  <a:ext uri="{FF2B5EF4-FFF2-40B4-BE49-F238E27FC236}">
                    <a16:creationId xmlns:a16="http://schemas.microsoft.com/office/drawing/2014/main" id="{87DC78C8-E47B-BEF4-A9DA-6F3AD204219C}"/>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5" name="Freeform 316">
                <a:extLst>
                  <a:ext uri="{FF2B5EF4-FFF2-40B4-BE49-F238E27FC236}">
                    <a16:creationId xmlns:a16="http://schemas.microsoft.com/office/drawing/2014/main" id="{189915DE-46C9-1670-CCF3-D62FE812D7D3}"/>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6" name="Freeform 317">
                <a:extLst>
                  <a:ext uri="{FF2B5EF4-FFF2-40B4-BE49-F238E27FC236}">
                    <a16:creationId xmlns:a16="http://schemas.microsoft.com/office/drawing/2014/main" id="{1A1889AD-0BD9-D0DF-BA98-5B455F45D672}"/>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7" name="Freeform 318">
                <a:extLst>
                  <a:ext uri="{FF2B5EF4-FFF2-40B4-BE49-F238E27FC236}">
                    <a16:creationId xmlns:a16="http://schemas.microsoft.com/office/drawing/2014/main" id="{2EDD1C9B-C752-A195-23F1-AF26ED642810}"/>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8" name="Freeform 319">
                <a:extLst>
                  <a:ext uri="{FF2B5EF4-FFF2-40B4-BE49-F238E27FC236}">
                    <a16:creationId xmlns:a16="http://schemas.microsoft.com/office/drawing/2014/main" id="{7AC1349C-95EE-927C-62E7-43452171B12A}"/>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99" name="Freeform 320">
                <a:extLst>
                  <a:ext uri="{FF2B5EF4-FFF2-40B4-BE49-F238E27FC236}">
                    <a16:creationId xmlns:a16="http://schemas.microsoft.com/office/drawing/2014/main" id="{E250D787-7526-1D22-FC18-A684AEACE764}"/>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0" name="Freeform 321">
                <a:extLst>
                  <a:ext uri="{FF2B5EF4-FFF2-40B4-BE49-F238E27FC236}">
                    <a16:creationId xmlns:a16="http://schemas.microsoft.com/office/drawing/2014/main" id="{E5CBB165-A4B1-90C9-1E6D-C7C0CD042106}"/>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1" name="Freeform 322">
                <a:extLst>
                  <a:ext uri="{FF2B5EF4-FFF2-40B4-BE49-F238E27FC236}">
                    <a16:creationId xmlns:a16="http://schemas.microsoft.com/office/drawing/2014/main" id="{705C2AA9-5636-1648-D099-EEA46E2AC6A6}"/>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2" name="Freeform 323">
                <a:extLst>
                  <a:ext uri="{FF2B5EF4-FFF2-40B4-BE49-F238E27FC236}">
                    <a16:creationId xmlns:a16="http://schemas.microsoft.com/office/drawing/2014/main" id="{C0C7E3C2-23B8-8D5B-9D97-2C98ECC55F79}"/>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3" name="Freeform 324">
                <a:extLst>
                  <a:ext uri="{FF2B5EF4-FFF2-40B4-BE49-F238E27FC236}">
                    <a16:creationId xmlns:a16="http://schemas.microsoft.com/office/drawing/2014/main" id="{F7C21E35-C601-198C-A222-D6B63A31724F}"/>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4" name="Freeform 325">
                <a:extLst>
                  <a:ext uri="{FF2B5EF4-FFF2-40B4-BE49-F238E27FC236}">
                    <a16:creationId xmlns:a16="http://schemas.microsoft.com/office/drawing/2014/main" id="{1B3601F3-D4B9-7EB1-912C-B3AB5B4EABFA}"/>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5" name="Freeform 326">
                <a:extLst>
                  <a:ext uri="{FF2B5EF4-FFF2-40B4-BE49-F238E27FC236}">
                    <a16:creationId xmlns:a16="http://schemas.microsoft.com/office/drawing/2014/main" id="{6A12DD7E-D71C-598C-7F10-CB95484E2E34}"/>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6" name="Freeform 327">
                <a:extLst>
                  <a:ext uri="{FF2B5EF4-FFF2-40B4-BE49-F238E27FC236}">
                    <a16:creationId xmlns:a16="http://schemas.microsoft.com/office/drawing/2014/main" id="{308E5F8F-7505-0276-366E-61C308BEB782}"/>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7" name="Freeform 328">
                <a:extLst>
                  <a:ext uri="{FF2B5EF4-FFF2-40B4-BE49-F238E27FC236}">
                    <a16:creationId xmlns:a16="http://schemas.microsoft.com/office/drawing/2014/main" id="{D9FB77E4-73CB-85AE-C24A-4DB78C2E5382}"/>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8" name="Freeform 329">
                <a:extLst>
                  <a:ext uri="{FF2B5EF4-FFF2-40B4-BE49-F238E27FC236}">
                    <a16:creationId xmlns:a16="http://schemas.microsoft.com/office/drawing/2014/main" id="{DCA63038-8BE8-E8AF-7AC4-34620332E2AA}"/>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09" name="Freeform 330">
                <a:extLst>
                  <a:ext uri="{FF2B5EF4-FFF2-40B4-BE49-F238E27FC236}">
                    <a16:creationId xmlns:a16="http://schemas.microsoft.com/office/drawing/2014/main" id="{CA5F12A5-0527-A6F7-485C-41F8758C5A4E}"/>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0" name="Freeform 331">
                <a:extLst>
                  <a:ext uri="{FF2B5EF4-FFF2-40B4-BE49-F238E27FC236}">
                    <a16:creationId xmlns:a16="http://schemas.microsoft.com/office/drawing/2014/main" id="{1E124CE8-BAC7-10AD-58C8-04F264232BB7}"/>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1" name="Freeform 332">
                <a:extLst>
                  <a:ext uri="{FF2B5EF4-FFF2-40B4-BE49-F238E27FC236}">
                    <a16:creationId xmlns:a16="http://schemas.microsoft.com/office/drawing/2014/main" id="{BB84E061-D9B6-97B4-F318-FD67F6FF5473}"/>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2" name="Freeform 333">
                <a:extLst>
                  <a:ext uri="{FF2B5EF4-FFF2-40B4-BE49-F238E27FC236}">
                    <a16:creationId xmlns:a16="http://schemas.microsoft.com/office/drawing/2014/main" id="{77CAFF3F-8901-9EE4-EF75-8536923A921A}"/>
                  </a:ext>
                </a:extLst>
              </p:cNvPr>
              <p:cNvSpPr/>
              <p:nvPr/>
            </p:nvSpPr>
            <p:spPr>
              <a:xfrm>
                <a:off x="3239043" y="117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3" name="Freeform 334">
                <a:extLst>
                  <a:ext uri="{FF2B5EF4-FFF2-40B4-BE49-F238E27FC236}">
                    <a16:creationId xmlns:a16="http://schemas.microsoft.com/office/drawing/2014/main" id="{B39A1AFE-0B85-F088-0724-93DDCC63FD4F}"/>
                  </a:ext>
                </a:extLst>
              </p:cNvPr>
              <p:cNvSpPr/>
              <p:nvPr/>
            </p:nvSpPr>
            <p:spPr>
              <a:xfrm>
                <a:off x="3269259" y="114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4" name="Freeform 335">
                <a:extLst>
                  <a:ext uri="{FF2B5EF4-FFF2-40B4-BE49-F238E27FC236}">
                    <a16:creationId xmlns:a16="http://schemas.microsoft.com/office/drawing/2014/main" id="{A8562451-8365-883A-E699-DA2DFDC99FC0}"/>
                  </a:ext>
                </a:extLst>
              </p:cNvPr>
              <p:cNvSpPr/>
              <p:nvPr/>
            </p:nvSpPr>
            <p:spPr>
              <a:xfrm>
                <a:off x="3254151" y="132161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5" name="Freeform 336">
                <a:extLst>
                  <a:ext uri="{FF2B5EF4-FFF2-40B4-BE49-F238E27FC236}">
                    <a16:creationId xmlns:a16="http://schemas.microsoft.com/office/drawing/2014/main" id="{25CDE2F2-4282-83C1-1AF4-16935B26B1F4}"/>
                  </a:ext>
                </a:extLst>
              </p:cNvPr>
              <p:cNvSpPr/>
              <p:nvPr/>
            </p:nvSpPr>
            <p:spPr>
              <a:xfrm>
                <a:off x="3284367" y="129138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6" name="Freeform 337">
                <a:extLst>
                  <a:ext uri="{FF2B5EF4-FFF2-40B4-BE49-F238E27FC236}">
                    <a16:creationId xmlns:a16="http://schemas.microsoft.com/office/drawing/2014/main" id="{6340FC6F-07E7-E05D-23F6-CF93CD93DBCB}"/>
                  </a:ext>
                </a:extLst>
              </p:cNvPr>
              <p:cNvSpPr/>
              <p:nvPr/>
            </p:nvSpPr>
            <p:spPr>
              <a:xfrm>
                <a:off x="3270770" y="141988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7" name="Freeform 338">
                <a:extLst>
                  <a:ext uri="{FF2B5EF4-FFF2-40B4-BE49-F238E27FC236}">
                    <a16:creationId xmlns:a16="http://schemas.microsoft.com/office/drawing/2014/main" id="{88054576-D1E7-E336-7C15-CFADB6C2C60B}"/>
                  </a:ext>
                </a:extLst>
              </p:cNvPr>
              <p:cNvSpPr/>
              <p:nvPr/>
            </p:nvSpPr>
            <p:spPr>
              <a:xfrm>
                <a:off x="3300986" y="138964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8" name="Freeform 339">
                <a:extLst>
                  <a:ext uri="{FF2B5EF4-FFF2-40B4-BE49-F238E27FC236}">
                    <a16:creationId xmlns:a16="http://schemas.microsoft.com/office/drawing/2014/main" id="{B5A3E319-5FF1-070F-25A9-52B35B67AEA2}"/>
                  </a:ext>
                </a:extLst>
              </p:cNvPr>
              <p:cNvSpPr/>
              <p:nvPr/>
            </p:nvSpPr>
            <p:spPr>
              <a:xfrm>
                <a:off x="3278324" y="152116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19" name="Freeform 340">
                <a:extLst>
                  <a:ext uri="{FF2B5EF4-FFF2-40B4-BE49-F238E27FC236}">
                    <a16:creationId xmlns:a16="http://schemas.microsoft.com/office/drawing/2014/main" id="{07D2014D-9503-ECFA-784B-ECAE59C656B0}"/>
                  </a:ext>
                </a:extLst>
              </p:cNvPr>
              <p:cNvSpPr/>
              <p:nvPr/>
            </p:nvSpPr>
            <p:spPr>
              <a:xfrm>
                <a:off x="3308540" y="149093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0" name="Freeform 341">
                <a:extLst>
                  <a:ext uri="{FF2B5EF4-FFF2-40B4-BE49-F238E27FC236}">
                    <a16:creationId xmlns:a16="http://schemas.microsoft.com/office/drawing/2014/main" id="{725B78C3-FFFE-D5FF-E6B4-A701CE8ACBC4}"/>
                  </a:ext>
                </a:extLst>
              </p:cNvPr>
              <p:cNvSpPr/>
              <p:nvPr/>
            </p:nvSpPr>
            <p:spPr>
              <a:xfrm>
                <a:off x="3285878" y="16209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1" name="Freeform 342">
                <a:extLst>
                  <a:ext uri="{FF2B5EF4-FFF2-40B4-BE49-F238E27FC236}">
                    <a16:creationId xmlns:a16="http://schemas.microsoft.com/office/drawing/2014/main" id="{998605AA-27F0-BB2B-3C20-2BBBF73FD143}"/>
                  </a:ext>
                </a:extLst>
              </p:cNvPr>
              <p:cNvSpPr/>
              <p:nvPr/>
            </p:nvSpPr>
            <p:spPr>
              <a:xfrm>
                <a:off x="3316094" y="15907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2" name="Freeform 343">
                <a:extLst>
                  <a:ext uri="{FF2B5EF4-FFF2-40B4-BE49-F238E27FC236}">
                    <a16:creationId xmlns:a16="http://schemas.microsoft.com/office/drawing/2014/main" id="{5E2CBCBE-51CE-D884-B4B7-355B4D4A20E6}"/>
                  </a:ext>
                </a:extLst>
              </p:cNvPr>
              <p:cNvSpPr/>
              <p:nvPr/>
            </p:nvSpPr>
            <p:spPr>
              <a:xfrm>
                <a:off x="3371995" y="1902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3" name="Freeform 344">
                <a:extLst>
                  <a:ext uri="{FF2B5EF4-FFF2-40B4-BE49-F238E27FC236}">
                    <a16:creationId xmlns:a16="http://schemas.microsoft.com/office/drawing/2014/main" id="{B96FC27F-6645-D48F-217A-CFEAE5C6D122}"/>
                  </a:ext>
                </a:extLst>
              </p:cNvPr>
              <p:cNvSpPr/>
              <p:nvPr/>
            </p:nvSpPr>
            <p:spPr>
              <a:xfrm>
                <a:off x="3402211" y="1871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4" name="Freeform 345">
                <a:extLst>
                  <a:ext uri="{FF2B5EF4-FFF2-40B4-BE49-F238E27FC236}">
                    <a16:creationId xmlns:a16="http://schemas.microsoft.com/office/drawing/2014/main" id="{D20DC893-292C-7CFA-BEE1-6C650D3D4EAE}"/>
                  </a:ext>
                </a:extLst>
              </p:cNvPr>
              <p:cNvSpPr/>
              <p:nvPr/>
            </p:nvSpPr>
            <p:spPr>
              <a:xfrm>
                <a:off x="3381060" y="1902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5" name="Freeform 346">
                <a:extLst>
                  <a:ext uri="{FF2B5EF4-FFF2-40B4-BE49-F238E27FC236}">
                    <a16:creationId xmlns:a16="http://schemas.microsoft.com/office/drawing/2014/main" id="{C30A3687-27CB-1CBC-4F59-22211EAAAFD0}"/>
                  </a:ext>
                </a:extLst>
              </p:cNvPr>
              <p:cNvSpPr/>
              <p:nvPr/>
            </p:nvSpPr>
            <p:spPr>
              <a:xfrm>
                <a:off x="3411276" y="1871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6" name="Freeform 347">
                <a:extLst>
                  <a:ext uri="{FF2B5EF4-FFF2-40B4-BE49-F238E27FC236}">
                    <a16:creationId xmlns:a16="http://schemas.microsoft.com/office/drawing/2014/main" id="{6422A003-B1E4-9E4F-349B-D6B423CD1622}"/>
                  </a:ext>
                </a:extLst>
              </p:cNvPr>
              <p:cNvSpPr/>
              <p:nvPr/>
            </p:nvSpPr>
            <p:spPr>
              <a:xfrm>
                <a:off x="3388614" y="1902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7" name="Freeform 348">
                <a:extLst>
                  <a:ext uri="{FF2B5EF4-FFF2-40B4-BE49-F238E27FC236}">
                    <a16:creationId xmlns:a16="http://schemas.microsoft.com/office/drawing/2014/main" id="{1DC3982B-BBC0-5134-C0CA-7DE8084FC01C}"/>
                  </a:ext>
                </a:extLst>
              </p:cNvPr>
              <p:cNvSpPr/>
              <p:nvPr/>
            </p:nvSpPr>
            <p:spPr>
              <a:xfrm>
                <a:off x="3418830" y="1871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8" name="Freeform 349">
                <a:extLst>
                  <a:ext uri="{FF2B5EF4-FFF2-40B4-BE49-F238E27FC236}">
                    <a16:creationId xmlns:a16="http://schemas.microsoft.com/office/drawing/2014/main" id="{4A948E2D-9546-74B8-888E-16CA1F7F8C49}"/>
                  </a:ext>
                </a:extLst>
              </p:cNvPr>
              <p:cNvSpPr/>
              <p:nvPr/>
            </p:nvSpPr>
            <p:spPr>
              <a:xfrm>
                <a:off x="3411276" y="1902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29" name="Freeform 350">
                <a:extLst>
                  <a:ext uri="{FF2B5EF4-FFF2-40B4-BE49-F238E27FC236}">
                    <a16:creationId xmlns:a16="http://schemas.microsoft.com/office/drawing/2014/main" id="{2C0A9603-28A7-2744-B9B1-6AD9992F4135}"/>
                  </a:ext>
                </a:extLst>
              </p:cNvPr>
              <p:cNvSpPr/>
              <p:nvPr/>
            </p:nvSpPr>
            <p:spPr>
              <a:xfrm>
                <a:off x="3441492" y="1871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0" name="Freeform 351">
                <a:extLst>
                  <a:ext uri="{FF2B5EF4-FFF2-40B4-BE49-F238E27FC236}">
                    <a16:creationId xmlns:a16="http://schemas.microsoft.com/office/drawing/2014/main" id="{0F282740-0E90-B338-B113-7D4FD9F69C0C}"/>
                  </a:ext>
                </a:extLst>
              </p:cNvPr>
              <p:cNvSpPr/>
              <p:nvPr/>
            </p:nvSpPr>
            <p:spPr>
              <a:xfrm>
                <a:off x="3514011" y="198074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1" name="Freeform 352">
                <a:extLst>
                  <a:ext uri="{FF2B5EF4-FFF2-40B4-BE49-F238E27FC236}">
                    <a16:creationId xmlns:a16="http://schemas.microsoft.com/office/drawing/2014/main" id="{BCAB7D4E-F56D-9EFF-98D4-55DE6DD9BA7C}"/>
                  </a:ext>
                </a:extLst>
              </p:cNvPr>
              <p:cNvSpPr/>
              <p:nvPr/>
            </p:nvSpPr>
            <p:spPr>
              <a:xfrm>
                <a:off x="3544228" y="195050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2" name="Freeform 353">
                <a:extLst>
                  <a:ext uri="{FF2B5EF4-FFF2-40B4-BE49-F238E27FC236}">
                    <a16:creationId xmlns:a16="http://schemas.microsoft.com/office/drawing/2014/main" id="{2C3D617E-535C-A460-5144-204E9CBCCCC7}"/>
                  </a:ext>
                </a:extLst>
              </p:cNvPr>
              <p:cNvSpPr/>
              <p:nvPr/>
            </p:nvSpPr>
            <p:spPr>
              <a:xfrm>
                <a:off x="3609193"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3" name="Freeform 354">
                <a:extLst>
                  <a:ext uri="{FF2B5EF4-FFF2-40B4-BE49-F238E27FC236}">
                    <a16:creationId xmlns:a16="http://schemas.microsoft.com/office/drawing/2014/main" id="{C141B961-D4AA-B406-B4CB-5CB2CAA52CC8}"/>
                  </a:ext>
                </a:extLst>
              </p:cNvPr>
              <p:cNvSpPr/>
              <p:nvPr/>
            </p:nvSpPr>
            <p:spPr>
              <a:xfrm>
                <a:off x="363940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4" name="Freeform 355">
                <a:extLst>
                  <a:ext uri="{FF2B5EF4-FFF2-40B4-BE49-F238E27FC236}">
                    <a16:creationId xmlns:a16="http://schemas.microsoft.com/office/drawing/2014/main" id="{7C50EBC6-B2FF-926C-3CA6-53B95F4D8F9D}"/>
                  </a:ext>
                </a:extLst>
              </p:cNvPr>
              <p:cNvSpPr/>
              <p:nvPr/>
            </p:nvSpPr>
            <p:spPr>
              <a:xfrm>
                <a:off x="3616747" y="21938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5" name="Freeform 356">
                <a:extLst>
                  <a:ext uri="{FF2B5EF4-FFF2-40B4-BE49-F238E27FC236}">
                    <a16:creationId xmlns:a16="http://schemas.microsoft.com/office/drawing/2014/main" id="{68E0A945-01CF-CFF1-F56E-EFAA7BAB8D34}"/>
                  </a:ext>
                </a:extLst>
              </p:cNvPr>
              <p:cNvSpPr/>
              <p:nvPr/>
            </p:nvSpPr>
            <p:spPr>
              <a:xfrm>
                <a:off x="3646963" y="21636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6" name="Freeform 357">
                <a:extLst>
                  <a:ext uri="{FF2B5EF4-FFF2-40B4-BE49-F238E27FC236}">
                    <a16:creationId xmlns:a16="http://schemas.microsoft.com/office/drawing/2014/main" id="{9EE6EB39-F57A-036C-8667-9BAADCD3A49B}"/>
                  </a:ext>
                </a:extLst>
              </p:cNvPr>
              <p:cNvSpPr/>
              <p:nvPr/>
            </p:nvSpPr>
            <p:spPr>
              <a:xfrm>
                <a:off x="3663582" y="23586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7" name="Freeform 358">
                <a:extLst>
                  <a:ext uri="{FF2B5EF4-FFF2-40B4-BE49-F238E27FC236}">
                    <a16:creationId xmlns:a16="http://schemas.microsoft.com/office/drawing/2014/main" id="{19C1660A-8721-8DED-B3AF-4DD3E887C61A}"/>
                  </a:ext>
                </a:extLst>
              </p:cNvPr>
              <p:cNvSpPr/>
              <p:nvPr/>
            </p:nvSpPr>
            <p:spPr>
              <a:xfrm>
                <a:off x="3693799" y="2326932"/>
                <a:ext cx="15108" cy="61981"/>
              </a:xfrm>
              <a:custGeom>
                <a:avLst/>
                <a:gdLst>
                  <a:gd name="connsiteX0" fmla="*/ 0 w 15108"/>
                  <a:gd name="connsiteY0" fmla="*/ 0 h 61981"/>
                  <a:gd name="connsiteX1" fmla="*/ 0 w 15108"/>
                  <a:gd name="connsiteY1" fmla="*/ 61982 h 61981"/>
                </a:gdLst>
                <a:ahLst/>
                <a:cxnLst>
                  <a:cxn ang="0">
                    <a:pos x="connsiteX0" y="connsiteY0"/>
                  </a:cxn>
                  <a:cxn ang="0">
                    <a:pos x="connsiteX1" y="connsiteY1"/>
                  </a:cxn>
                </a:cxnLst>
                <a:rect l="l" t="t" r="r" b="b"/>
                <a:pathLst>
                  <a:path w="15108" h="61981">
                    <a:moveTo>
                      <a:pt x="0" y="0"/>
                    </a:moveTo>
                    <a:lnTo>
                      <a:pt x="0" y="61982"/>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8" name="Freeform 359">
                <a:extLst>
                  <a:ext uri="{FF2B5EF4-FFF2-40B4-BE49-F238E27FC236}">
                    <a16:creationId xmlns:a16="http://schemas.microsoft.com/office/drawing/2014/main" id="{D6F4BFFD-4EF4-37EB-49CC-D34C70EE2CCC}"/>
                  </a:ext>
                </a:extLst>
              </p:cNvPr>
              <p:cNvSpPr/>
              <p:nvPr/>
            </p:nvSpPr>
            <p:spPr>
              <a:xfrm>
                <a:off x="3773872" y="23586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39" name="Freeform 360">
                <a:extLst>
                  <a:ext uri="{FF2B5EF4-FFF2-40B4-BE49-F238E27FC236}">
                    <a16:creationId xmlns:a16="http://schemas.microsoft.com/office/drawing/2014/main" id="{B68C066E-E103-9C8C-20BA-F52395ACBA00}"/>
                  </a:ext>
                </a:extLst>
              </p:cNvPr>
              <p:cNvSpPr/>
              <p:nvPr/>
            </p:nvSpPr>
            <p:spPr>
              <a:xfrm>
                <a:off x="3804088" y="2326932"/>
                <a:ext cx="15108" cy="61981"/>
              </a:xfrm>
              <a:custGeom>
                <a:avLst/>
                <a:gdLst>
                  <a:gd name="connsiteX0" fmla="*/ 0 w 15108"/>
                  <a:gd name="connsiteY0" fmla="*/ 0 h 61981"/>
                  <a:gd name="connsiteX1" fmla="*/ 0 w 15108"/>
                  <a:gd name="connsiteY1" fmla="*/ 61982 h 61981"/>
                </a:gdLst>
                <a:ahLst/>
                <a:cxnLst>
                  <a:cxn ang="0">
                    <a:pos x="connsiteX0" y="connsiteY0"/>
                  </a:cxn>
                  <a:cxn ang="0">
                    <a:pos x="connsiteX1" y="connsiteY1"/>
                  </a:cxn>
                </a:cxnLst>
                <a:rect l="l" t="t" r="r" b="b"/>
                <a:pathLst>
                  <a:path w="15108" h="61981">
                    <a:moveTo>
                      <a:pt x="0" y="0"/>
                    </a:moveTo>
                    <a:lnTo>
                      <a:pt x="0" y="61982"/>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0" name="Freeform 361">
                <a:extLst>
                  <a:ext uri="{FF2B5EF4-FFF2-40B4-BE49-F238E27FC236}">
                    <a16:creationId xmlns:a16="http://schemas.microsoft.com/office/drawing/2014/main" id="{C66DCC60-7392-FA46-F16F-6E7920770D5C}"/>
                  </a:ext>
                </a:extLst>
              </p:cNvPr>
              <p:cNvSpPr/>
              <p:nvPr/>
            </p:nvSpPr>
            <p:spPr>
              <a:xfrm>
                <a:off x="3915889" y="238589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1" name="Freeform 362">
                <a:extLst>
                  <a:ext uri="{FF2B5EF4-FFF2-40B4-BE49-F238E27FC236}">
                    <a16:creationId xmlns:a16="http://schemas.microsoft.com/office/drawing/2014/main" id="{D7F90F88-79F0-9C5F-3643-3DBEB4F30714}"/>
                  </a:ext>
                </a:extLst>
              </p:cNvPr>
              <p:cNvSpPr/>
              <p:nvPr/>
            </p:nvSpPr>
            <p:spPr>
              <a:xfrm>
                <a:off x="3946105" y="235565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2" name="Freeform 363">
                <a:extLst>
                  <a:ext uri="{FF2B5EF4-FFF2-40B4-BE49-F238E27FC236}">
                    <a16:creationId xmlns:a16="http://schemas.microsoft.com/office/drawing/2014/main" id="{0DD0D385-97D7-B333-71F5-BADE5AE320CB}"/>
                  </a:ext>
                </a:extLst>
              </p:cNvPr>
              <p:cNvSpPr/>
              <p:nvPr/>
            </p:nvSpPr>
            <p:spPr>
              <a:xfrm>
                <a:off x="4246758" y="28938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3" name="Freeform 364">
                <a:extLst>
                  <a:ext uri="{FF2B5EF4-FFF2-40B4-BE49-F238E27FC236}">
                    <a16:creationId xmlns:a16="http://schemas.microsoft.com/office/drawing/2014/main" id="{2CF90081-FA3D-2C28-D106-3CCDB3B41EE0}"/>
                  </a:ext>
                </a:extLst>
              </p:cNvPr>
              <p:cNvSpPr/>
              <p:nvPr/>
            </p:nvSpPr>
            <p:spPr>
              <a:xfrm>
                <a:off x="4276974" y="28636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4" name="Freeform 365">
                <a:extLst>
                  <a:ext uri="{FF2B5EF4-FFF2-40B4-BE49-F238E27FC236}">
                    <a16:creationId xmlns:a16="http://schemas.microsoft.com/office/drawing/2014/main" id="{088D95F2-F9BC-3E47-B940-DB5DE329DAAA}"/>
                  </a:ext>
                </a:extLst>
              </p:cNvPr>
              <p:cNvSpPr/>
              <p:nvPr/>
            </p:nvSpPr>
            <p:spPr>
              <a:xfrm>
                <a:off x="4317766" y="292256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5" name="Freeform 366">
                <a:extLst>
                  <a:ext uri="{FF2B5EF4-FFF2-40B4-BE49-F238E27FC236}">
                    <a16:creationId xmlns:a16="http://schemas.microsoft.com/office/drawing/2014/main" id="{E71861CB-AA77-6936-58D9-FEB149873FAB}"/>
                  </a:ext>
                </a:extLst>
              </p:cNvPr>
              <p:cNvSpPr/>
              <p:nvPr/>
            </p:nvSpPr>
            <p:spPr>
              <a:xfrm>
                <a:off x="4347983" y="289232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6" name="Freeform 367">
                <a:extLst>
                  <a:ext uri="{FF2B5EF4-FFF2-40B4-BE49-F238E27FC236}">
                    <a16:creationId xmlns:a16="http://schemas.microsoft.com/office/drawing/2014/main" id="{FDE65A44-46C2-ED6A-7B18-5570E610C922}"/>
                  </a:ext>
                </a:extLst>
              </p:cNvPr>
              <p:cNvSpPr/>
              <p:nvPr/>
            </p:nvSpPr>
            <p:spPr>
              <a:xfrm>
                <a:off x="4381221" y="298152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7" name="Freeform 368">
                <a:extLst>
                  <a:ext uri="{FF2B5EF4-FFF2-40B4-BE49-F238E27FC236}">
                    <a16:creationId xmlns:a16="http://schemas.microsoft.com/office/drawing/2014/main" id="{BD815E2A-CC12-F0A4-534B-B6DF7E2E009F}"/>
                  </a:ext>
                </a:extLst>
              </p:cNvPr>
              <p:cNvSpPr/>
              <p:nvPr/>
            </p:nvSpPr>
            <p:spPr>
              <a:xfrm>
                <a:off x="4411437" y="29512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8" name="Freeform 369">
                <a:extLst>
                  <a:ext uri="{FF2B5EF4-FFF2-40B4-BE49-F238E27FC236}">
                    <a16:creationId xmlns:a16="http://schemas.microsoft.com/office/drawing/2014/main" id="{60F1DB6B-859A-5AB9-AFA0-C85A241B2C0B}"/>
                  </a:ext>
                </a:extLst>
              </p:cNvPr>
              <p:cNvSpPr/>
              <p:nvPr/>
            </p:nvSpPr>
            <p:spPr>
              <a:xfrm>
                <a:off x="4381221" y="298152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49" name="Freeform 370">
                <a:extLst>
                  <a:ext uri="{FF2B5EF4-FFF2-40B4-BE49-F238E27FC236}">
                    <a16:creationId xmlns:a16="http://schemas.microsoft.com/office/drawing/2014/main" id="{A03DA497-370A-848F-E64F-BF6C913D6839}"/>
                  </a:ext>
                </a:extLst>
              </p:cNvPr>
              <p:cNvSpPr/>
              <p:nvPr/>
            </p:nvSpPr>
            <p:spPr>
              <a:xfrm>
                <a:off x="4411437" y="29512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0" name="Freeform 371">
                <a:extLst>
                  <a:ext uri="{FF2B5EF4-FFF2-40B4-BE49-F238E27FC236}">
                    <a16:creationId xmlns:a16="http://schemas.microsoft.com/office/drawing/2014/main" id="{4184BFC0-BC12-6C22-5210-0A918A26FD91}"/>
                  </a:ext>
                </a:extLst>
              </p:cNvPr>
              <p:cNvSpPr/>
              <p:nvPr/>
            </p:nvSpPr>
            <p:spPr>
              <a:xfrm>
                <a:off x="4538346" y="304199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1" name="Freeform 372">
                <a:extLst>
                  <a:ext uri="{FF2B5EF4-FFF2-40B4-BE49-F238E27FC236}">
                    <a16:creationId xmlns:a16="http://schemas.microsoft.com/office/drawing/2014/main" id="{85720A37-AF85-C9AB-E344-2455501C7F8D}"/>
                  </a:ext>
                </a:extLst>
              </p:cNvPr>
              <p:cNvSpPr/>
              <p:nvPr/>
            </p:nvSpPr>
            <p:spPr>
              <a:xfrm>
                <a:off x="4568562" y="301175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2" name="Freeform 373">
                <a:extLst>
                  <a:ext uri="{FF2B5EF4-FFF2-40B4-BE49-F238E27FC236}">
                    <a16:creationId xmlns:a16="http://schemas.microsoft.com/office/drawing/2014/main" id="{308AE874-C181-2971-C435-E3F94C08D0E9}"/>
                  </a:ext>
                </a:extLst>
              </p:cNvPr>
              <p:cNvSpPr/>
              <p:nvPr/>
            </p:nvSpPr>
            <p:spPr>
              <a:xfrm>
                <a:off x="4624462" y="31644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3" name="Freeform 374">
                <a:extLst>
                  <a:ext uri="{FF2B5EF4-FFF2-40B4-BE49-F238E27FC236}">
                    <a16:creationId xmlns:a16="http://schemas.microsoft.com/office/drawing/2014/main" id="{9DABB1CF-3159-5C09-A823-FFC83D44D668}"/>
                  </a:ext>
                </a:extLst>
              </p:cNvPr>
              <p:cNvSpPr/>
              <p:nvPr/>
            </p:nvSpPr>
            <p:spPr>
              <a:xfrm>
                <a:off x="4654679" y="31342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4" name="Freeform 375">
                <a:extLst>
                  <a:ext uri="{FF2B5EF4-FFF2-40B4-BE49-F238E27FC236}">
                    <a16:creationId xmlns:a16="http://schemas.microsoft.com/office/drawing/2014/main" id="{275E165B-D2EA-5E77-6D72-C0A096985117}"/>
                  </a:ext>
                </a:extLst>
              </p:cNvPr>
              <p:cNvSpPr/>
              <p:nvPr/>
            </p:nvSpPr>
            <p:spPr>
              <a:xfrm>
                <a:off x="4624462" y="31644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5" name="Freeform 376">
                <a:extLst>
                  <a:ext uri="{FF2B5EF4-FFF2-40B4-BE49-F238E27FC236}">
                    <a16:creationId xmlns:a16="http://schemas.microsoft.com/office/drawing/2014/main" id="{A703ECA3-B9DA-8A6E-F34F-F6FE8A799A83}"/>
                  </a:ext>
                </a:extLst>
              </p:cNvPr>
              <p:cNvSpPr/>
              <p:nvPr/>
            </p:nvSpPr>
            <p:spPr>
              <a:xfrm>
                <a:off x="4654679" y="31342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6" name="Freeform 377">
                <a:extLst>
                  <a:ext uri="{FF2B5EF4-FFF2-40B4-BE49-F238E27FC236}">
                    <a16:creationId xmlns:a16="http://schemas.microsoft.com/office/drawing/2014/main" id="{09D2A453-707C-40D4-9B1A-5DB74F7C87B2}"/>
                  </a:ext>
                </a:extLst>
              </p:cNvPr>
              <p:cNvSpPr/>
              <p:nvPr/>
            </p:nvSpPr>
            <p:spPr>
              <a:xfrm>
                <a:off x="4908496" y="33881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7" name="Freeform 378">
                <a:extLst>
                  <a:ext uri="{FF2B5EF4-FFF2-40B4-BE49-F238E27FC236}">
                    <a16:creationId xmlns:a16="http://schemas.microsoft.com/office/drawing/2014/main" id="{E24CC132-419E-8A1A-9B4B-9739BA690AF8}"/>
                  </a:ext>
                </a:extLst>
              </p:cNvPr>
              <p:cNvSpPr/>
              <p:nvPr/>
            </p:nvSpPr>
            <p:spPr>
              <a:xfrm>
                <a:off x="4938712" y="33579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8" name="Freeform 379">
                <a:extLst>
                  <a:ext uri="{FF2B5EF4-FFF2-40B4-BE49-F238E27FC236}">
                    <a16:creationId xmlns:a16="http://schemas.microsoft.com/office/drawing/2014/main" id="{2C945B68-0823-82D0-5A5D-13152C2F3780}"/>
                  </a:ext>
                </a:extLst>
              </p:cNvPr>
              <p:cNvSpPr/>
              <p:nvPr/>
            </p:nvSpPr>
            <p:spPr>
              <a:xfrm>
                <a:off x="5003677" y="358622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59" name="Freeform 380">
                <a:extLst>
                  <a:ext uri="{FF2B5EF4-FFF2-40B4-BE49-F238E27FC236}">
                    <a16:creationId xmlns:a16="http://schemas.microsoft.com/office/drawing/2014/main" id="{81BFF7A1-C81A-E8E6-D53E-6573CD4B0793}"/>
                  </a:ext>
                </a:extLst>
              </p:cNvPr>
              <p:cNvSpPr/>
              <p:nvPr/>
            </p:nvSpPr>
            <p:spPr>
              <a:xfrm>
                <a:off x="5033894" y="355598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0" name="Freeform 381">
                <a:extLst>
                  <a:ext uri="{FF2B5EF4-FFF2-40B4-BE49-F238E27FC236}">
                    <a16:creationId xmlns:a16="http://schemas.microsoft.com/office/drawing/2014/main" id="{B8239986-B83A-DDDB-F1F6-791391530C94}"/>
                  </a:ext>
                </a:extLst>
              </p:cNvPr>
              <p:cNvSpPr/>
              <p:nvPr/>
            </p:nvSpPr>
            <p:spPr>
              <a:xfrm>
                <a:off x="5286200" y="36194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1" name="Freeform 382">
                <a:extLst>
                  <a:ext uri="{FF2B5EF4-FFF2-40B4-BE49-F238E27FC236}">
                    <a16:creationId xmlns:a16="http://schemas.microsoft.com/office/drawing/2014/main" id="{4D1FDD3A-ACF6-6856-6F30-755455FB7BD2}"/>
                  </a:ext>
                </a:extLst>
              </p:cNvPr>
              <p:cNvSpPr/>
              <p:nvPr/>
            </p:nvSpPr>
            <p:spPr>
              <a:xfrm>
                <a:off x="5316417" y="35892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2" name="Freeform 383">
                <a:extLst>
                  <a:ext uri="{FF2B5EF4-FFF2-40B4-BE49-F238E27FC236}">
                    <a16:creationId xmlns:a16="http://schemas.microsoft.com/office/drawing/2014/main" id="{01A24478-7A0C-0893-EAF9-1489650FFB1B}"/>
                  </a:ext>
                </a:extLst>
              </p:cNvPr>
              <p:cNvSpPr/>
              <p:nvPr/>
            </p:nvSpPr>
            <p:spPr>
              <a:xfrm>
                <a:off x="610506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3" name="Freeform 384">
                <a:extLst>
                  <a:ext uri="{FF2B5EF4-FFF2-40B4-BE49-F238E27FC236}">
                    <a16:creationId xmlns:a16="http://schemas.microsoft.com/office/drawing/2014/main" id="{9CEBD210-E3B6-08C1-6ED2-B6FD3C2BF967}"/>
                  </a:ext>
                </a:extLst>
              </p:cNvPr>
              <p:cNvSpPr/>
              <p:nvPr/>
            </p:nvSpPr>
            <p:spPr>
              <a:xfrm>
                <a:off x="6135280"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4" name="Freeform 385">
                <a:extLst>
                  <a:ext uri="{FF2B5EF4-FFF2-40B4-BE49-F238E27FC236}">
                    <a16:creationId xmlns:a16="http://schemas.microsoft.com/office/drawing/2014/main" id="{7201B847-024D-133D-6AE3-3C4BA4CE9648}"/>
                  </a:ext>
                </a:extLst>
              </p:cNvPr>
              <p:cNvSpPr/>
              <p:nvPr/>
            </p:nvSpPr>
            <p:spPr>
              <a:xfrm>
                <a:off x="610506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5" name="Freeform 386">
                <a:extLst>
                  <a:ext uri="{FF2B5EF4-FFF2-40B4-BE49-F238E27FC236}">
                    <a16:creationId xmlns:a16="http://schemas.microsoft.com/office/drawing/2014/main" id="{B96EBB85-B1E3-99D2-4A3E-A0B00DF940F4}"/>
                  </a:ext>
                </a:extLst>
              </p:cNvPr>
              <p:cNvSpPr/>
              <p:nvPr/>
            </p:nvSpPr>
            <p:spPr>
              <a:xfrm>
                <a:off x="6135280"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6" name="Freeform 387">
                <a:extLst>
                  <a:ext uri="{FF2B5EF4-FFF2-40B4-BE49-F238E27FC236}">
                    <a16:creationId xmlns:a16="http://schemas.microsoft.com/office/drawing/2014/main" id="{4A0AE64F-B355-C635-D8FB-07F60B77A81B}"/>
                  </a:ext>
                </a:extLst>
              </p:cNvPr>
              <p:cNvSpPr/>
              <p:nvPr/>
            </p:nvSpPr>
            <p:spPr>
              <a:xfrm>
                <a:off x="610506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7" name="Freeform 388">
                <a:extLst>
                  <a:ext uri="{FF2B5EF4-FFF2-40B4-BE49-F238E27FC236}">
                    <a16:creationId xmlns:a16="http://schemas.microsoft.com/office/drawing/2014/main" id="{DDBA1A79-9FCB-7975-BA4C-AFD5A6EF27ED}"/>
                  </a:ext>
                </a:extLst>
              </p:cNvPr>
              <p:cNvSpPr/>
              <p:nvPr/>
            </p:nvSpPr>
            <p:spPr>
              <a:xfrm>
                <a:off x="6135280"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8" name="Freeform 389">
                <a:extLst>
                  <a:ext uri="{FF2B5EF4-FFF2-40B4-BE49-F238E27FC236}">
                    <a16:creationId xmlns:a16="http://schemas.microsoft.com/office/drawing/2014/main" id="{E396747B-AEAD-BA04-F7A5-FFAEFA5567B4}"/>
                  </a:ext>
                </a:extLst>
              </p:cNvPr>
              <p:cNvSpPr/>
              <p:nvPr/>
            </p:nvSpPr>
            <p:spPr>
              <a:xfrm>
                <a:off x="621535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69" name="Freeform 390">
                <a:extLst>
                  <a:ext uri="{FF2B5EF4-FFF2-40B4-BE49-F238E27FC236}">
                    <a16:creationId xmlns:a16="http://schemas.microsoft.com/office/drawing/2014/main" id="{FBC54F07-7F01-5E9A-F06F-04A0B997AA16}"/>
                  </a:ext>
                </a:extLst>
              </p:cNvPr>
              <p:cNvSpPr/>
              <p:nvPr/>
            </p:nvSpPr>
            <p:spPr>
              <a:xfrm>
                <a:off x="6245569"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0" name="Freeform 391">
                <a:extLst>
                  <a:ext uri="{FF2B5EF4-FFF2-40B4-BE49-F238E27FC236}">
                    <a16:creationId xmlns:a16="http://schemas.microsoft.com/office/drawing/2014/main" id="{7D6C306D-0526-607B-1ECF-C61F54123B68}"/>
                  </a:ext>
                </a:extLst>
              </p:cNvPr>
              <p:cNvSpPr/>
              <p:nvPr/>
            </p:nvSpPr>
            <p:spPr>
              <a:xfrm>
                <a:off x="621535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1" name="Freeform 392">
                <a:extLst>
                  <a:ext uri="{FF2B5EF4-FFF2-40B4-BE49-F238E27FC236}">
                    <a16:creationId xmlns:a16="http://schemas.microsoft.com/office/drawing/2014/main" id="{885F6390-DBD6-33AA-BC7D-6441D3B6C913}"/>
                  </a:ext>
                </a:extLst>
              </p:cNvPr>
              <p:cNvSpPr/>
              <p:nvPr/>
            </p:nvSpPr>
            <p:spPr>
              <a:xfrm>
                <a:off x="6245569"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2" name="Freeform 393">
                <a:extLst>
                  <a:ext uri="{FF2B5EF4-FFF2-40B4-BE49-F238E27FC236}">
                    <a16:creationId xmlns:a16="http://schemas.microsoft.com/office/drawing/2014/main" id="{C110D836-86E9-5EC9-47EA-D22434D4E8F4}"/>
                  </a:ext>
                </a:extLst>
              </p:cNvPr>
              <p:cNvSpPr/>
              <p:nvPr/>
            </p:nvSpPr>
            <p:spPr>
              <a:xfrm>
                <a:off x="6389097" y="40956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3" name="Freeform 394">
                <a:extLst>
                  <a:ext uri="{FF2B5EF4-FFF2-40B4-BE49-F238E27FC236}">
                    <a16:creationId xmlns:a16="http://schemas.microsoft.com/office/drawing/2014/main" id="{527BD5B0-6DA2-4B8F-616C-7349332D0FDA}"/>
                  </a:ext>
                </a:extLst>
              </p:cNvPr>
              <p:cNvSpPr/>
              <p:nvPr/>
            </p:nvSpPr>
            <p:spPr>
              <a:xfrm>
                <a:off x="6419313" y="40654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4" name="Freeform 395">
                <a:extLst>
                  <a:ext uri="{FF2B5EF4-FFF2-40B4-BE49-F238E27FC236}">
                    <a16:creationId xmlns:a16="http://schemas.microsoft.com/office/drawing/2014/main" id="{F8E9A478-A667-09AB-C7F2-4521CFA7C3AB}"/>
                  </a:ext>
                </a:extLst>
              </p:cNvPr>
              <p:cNvSpPr/>
              <p:nvPr/>
            </p:nvSpPr>
            <p:spPr>
              <a:xfrm>
                <a:off x="6562841" y="40956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5" name="Freeform 396">
                <a:extLst>
                  <a:ext uri="{FF2B5EF4-FFF2-40B4-BE49-F238E27FC236}">
                    <a16:creationId xmlns:a16="http://schemas.microsoft.com/office/drawing/2014/main" id="{B43501DA-BDA5-45A0-E212-8708A4764A0E}"/>
                  </a:ext>
                </a:extLst>
              </p:cNvPr>
              <p:cNvSpPr/>
              <p:nvPr/>
            </p:nvSpPr>
            <p:spPr>
              <a:xfrm>
                <a:off x="6593057" y="40654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6" name="Freeform 397">
                <a:extLst>
                  <a:ext uri="{FF2B5EF4-FFF2-40B4-BE49-F238E27FC236}">
                    <a16:creationId xmlns:a16="http://schemas.microsoft.com/office/drawing/2014/main" id="{269A2546-39D5-316E-43B3-D8A3062FB598}"/>
                  </a:ext>
                </a:extLst>
              </p:cNvPr>
              <p:cNvSpPr/>
              <p:nvPr/>
            </p:nvSpPr>
            <p:spPr>
              <a:xfrm>
                <a:off x="6633850" y="415161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7" name="Freeform 398">
                <a:extLst>
                  <a:ext uri="{FF2B5EF4-FFF2-40B4-BE49-F238E27FC236}">
                    <a16:creationId xmlns:a16="http://schemas.microsoft.com/office/drawing/2014/main" id="{CE3DF5D1-7487-3BCC-06C3-C87B8098CAF5}"/>
                  </a:ext>
                </a:extLst>
              </p:cNvPr>
              <p:cNvSpPr/>
              <p:nvPr/>
            </p:nvSpPr>
            <p:spPr>
              <a:xfrm>
                <a:off x="6664066" y="412138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8" name="Freeform 399">
                <a:extLst>
                  <a:ext uri="{FF2B5EF4-FFF2-40B4-BE49-F238E27FC236}">
                    <a16:creationId xmlns:a16="http://schemas.microsoft.com/office/drawing/2014/main" id="{F0659297-EBD3-682A-C78A-99BF94E6730C}"/>
                  </a:ext>
                </a:extLst>
              </p:cNvPr>
              <p:cNvSpPr/>
              <p:nvPr/>
            </p:nvSpPr>
            <p:spPr>
              <a:xfrm>
                <a:off x="6641404" y="415161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79" name="Freeform 400">
                <a:extLst>
                  <a:ext uri="{FF2B5EF4-FFF2-40B4-BE49-F238E27FC236}">
                    <a16:creationId xmlns:a16="http://schemas.microsoft.com/office/drawing/2014/main" id="{8ACBB3A6-5F59-19BA-2594-D5E984BC6FB0}"/>
                  </a:ext>
                </a:extLst>
              </p:cNvPr>
              <p:cNvSpPr/>
              <p:nvPr/>
            </p:nvSpPr>
            <p:spPr>
              <a:xfrm>
                <a:off x="6671620" y="412138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0" name="Freeform 401">
                <a:extLst>
                  <a:ext uri="{FF2B5EF4-FFF2-40B4-BE49-F238E27FC236}">
                    <a16:creationId xmlns:a16="http://schemas.microsoft.com/office/drawing/2014/main" id="{1A6D31C3-7F45-4EDA-321E-EEA63B397C8E}"/>
                  </a:ext>
                </a:extLst>
              </p:cNvPr>
              <p:cNvSpPr/>
              <p:nvPr/>
            </p:nvSpPr>
            <p:spPr>
              <a:xfrm>
                <a:off x="6917883" y="428918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1" name="Freeform 402">
                <a:extLst>
                  <a:ext uri="{FF2B5EF4-FFF2-40B4-BE49-F238E27FC236}">
                    <a16:creationId xmlns:a16="http://schemas.microsoft.com/office/drawing/2014/main" id="{679E3400-C35C-3CDB-68CB-10C84CE32755}"/>
                  </a:ext>
                </a:extLst>
              </p:cNvPr>
              <p:cNvSpPr/>
              <p:nvPr/>
            </p:nvSpPr>
            <p:spPr>
              <a:xfrm>
                <a:off x="6948100" y="425895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2" name="Freeform 403">
                <a:extLst>
                  <a:ext uri="{FF2B5EF4-FFF2-40B4-BE49-F238E27FC236}">
                    <a16:creationId xmlns:a16="http://schemas.microsoft.com/office/drawing/2014/main" id="{E0055007-16C1-D99F-5CA2-87D043E372B4}"/>
                  </a:ext>
                </a:extLst>
              </p:cNvPr>
              <p:cNvSpPr/>
              <p:nvPr/>
            </p:nvSpPr>
            <p:spPr>
              <a:xfrm>
                <a:off x="6979827" y="428918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3" name="Freeform 404">
                <a:extLst>
                  <a:ext uri="{FF2B5EF4-FFF2-40B4-BE49-F238E27FC236}">
                    <a16:creationId xmlns:a16="http://schemas.microsoft.com/office/drawing/2014/main" id="{1D5D4CFD-C39B-DFE7-6D16-EB5A569B0146}"/>
                  </a:ext>
                </a:extLst>
              </p:cNvPr>
              <p:cNvSpPr/>
              <p:nvPr/>
            </p:nvSpPr>
            <p:spPr>
              <a:xfrm>
                <a:off x="7010043" y="425895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4" name="Freeform 405">
                <a:extLst>
                  <a:ext uri="{FF2B5EF4-FFF2-40B4-BE49-F238E27FC236}">
                    <a16:creationId xmlns:a16="http://schemas.microsoft.com/office/drawing/2014/main" id="{5C46DF98-6FE1-CD0F-7A37-A5D5270AD205}"/>
                  </a:ext>
                </a:extLst>
              </p:cNvPr>
              <p:cNvSpPr/>
              <p:nvPr/>
            </p:nvSpPr>
            <p:spPr>
              <a:xfrm>
                <a:off x="7082562" y="428918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5" name="Freeform 406">
                <a:extLst>
                  <a:ext uri="{FF2B5EF4-FFF2-40B4-BE49-F238E27FC236}">
                    <a16:creationId xmlns:a16="http://schemas.microsoft.com/office/drawing/2014/main" id="{1EE20DB8-BCC0-3AE5-DFD9-E1671097B1BE}"/>
                  </a:ext>
                </a:extLst>
              </p:cNvPr>
              <p:cNvSpPr/>
              <p:nvPr/>
            </p:nvSpPr>
            <p:spPr>
              <a:xfrm>
                <a:off x="7112779" y="425895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6" name="Freeform 407">
                <a:extLst>
                  <a:ext uri="{FF2B5EF4-FFF2-40B4-BE49-F238E27FC236}">
                    <a16:creationId xmlns:a16="http://schemas.microsoft.com/office/drawing/2014/main" id="{16A214B6-1DCD-D876-DE9C-9DB8C3CB0D05}"/>
                  </a:ext>
                </a:extLst>
              </p:cNvPr>
              <p:cNvSpPr/>
              <p:nvPr/>
            </p:nvSpPr>
            <p:spPr>
              <a:xfrm>
                <a:off x="7531275" y="44267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7" name="Freeform 408">
                <a:extLst>
                  <a:ext uri="{FF2B5EF4-FFF2-40B4-BE49-F238E27FC236}">
                    <a16:creationId xmlns:a16="http://schemas.microsoft.com/office/drawing/2014/main" id="{1F04F64A-892D-285D-182F-91005E628628}"/>
                  </a:ext>
                </a:extLst>
              </p:cNvPr>
              <p:cNvSpPr/>
              <p:nvPr/>
            </p:nvSpPr>
            <p:spPr>
              <a:xfrm>
                <a:off x="7561491" y="43965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8" name="Freeform 409">
                <a:extLst>
                  <a:ext uri="{FF2B5EF4-FFF2-40B4-BE49-F238E27FC236}">
                    <a16:creationId xmlns:a16="http://schemas.microsoft.com/office/drawing/2014/main" id="{DE27EB3A-F07E-46FA-B458-32931368D751}"/>
                  </a:ext>
                </a:extLst>
              </p:cNvPr>
              <p:cNvSpPr/>
              <p:nvPr/>
            </p:nvSpPr>
            <p:spPr>
              <a:xfrm>
                <a:off x="8996768" y="44267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789" name="Freeform 410">
                <a:extLst>
                  <a:ext uri="{FF2B5EF4-FFF2-40B4-BE49-F238E27FC236}">
                    <a16:creationId xmlns:a16="http://schemas.microsoft.com/office/drawing/2014/main" id="{B211A4CE-09B4-A6B7-7C67-F157D666D443}"/>
                  </a:ext>
                </a:extLst>
              </p:cNvPr>
              <p:cNvSpPr/>
              <p:nvPr/>
            </p:nvSpPr>
            <p:spPr>
              <a:xfrm>
                <a:off x="9026984" y="43965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grpSp>
        <p:grpSp>
          <p:nvGrpSpPr>
            <p:cNvPr id="2597" name="Graphic 4">
              <a:extLst>
                <a:ext uri="{FF2B5EF4-FFF2-40B4-BE49-F238E27FC236}">
                  <a16:creationId xmlns:a16="http://schemas.microsoft.com/office/drawing/2014/main" id="{BE5B1D2D-D3FC-1624-3315-97B24EDA6E70}"/>
                </a:ext>
              </a:extLst>
            </p:cNvPr>
            <p:cNvGrpSpPr/>
            <p:nvPr/>
          </p:nvGrpSpPr>
          <p:grpSpPr>
            <a:xfrm>
              <a:off x="1164249" y="2555643"/>
              <a:ext cx="10397983" cy="6151013"/>
              <a:chOff x="2741984" y="969378"/>
              <a:chExt cx="7359191" cy="3876133"/>
            </a:xfrm>
          </p:grpSpPr>
          <p:sp>
            <p:nvSpPr>
              <p:cNvPr id="2637" name="Freeform 5">
                <a:extLst>
                  <a:ext uri="{FF2B5EF4-FFF2-40B4-BE49-F238E27FC236}">
                    <a16:creationId xmlns:a16="http://schemas.microsoft.com/office/drawing/2014/main" id="{61A2B0EA-1829-B2CF-D338-9324746BF250}"/>
                  </a:ext>
                </a:extLst>
              </p:cNvPr>
              <p:cNvSpPr/>
              <p:nvPr/>
            </p:nvSpPr>
            <p:spPr>
              <a:xfrm>
                <a:off x="2806949" y="4782018"/>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38" name="Freeform 6">
                <a:extLst>
                  <a:ext uri="{FF2B5EF4-FFF2-40B4-BE49-F238E27FC236}">
                    <a16:creationId xmlns:a16="http://schemas.microsoft.com/office/drawing/2014/main" id="{F3192FAD-B1BB-A4B8-FBED-996CB3CB96D0}"/>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39" name="Freeform 7">
                <a:extLst>
                  <a:ext uri="{FF2B5EF4-FFF2-40B4-BE49-F238E27FC236}">
                    <a16:creationId xmlns:a16="http://schemas.microsoft.com/office/drawing/2014/main" id="{4A81A546-099A-EDD8-07B0-D941999C3DB4}"/>
                  </a:ext>
                </a:extLst>
              </p:cNvPr>
              <p:cNvSpPr/>
              <p:nvPr/>
            </p:nvSpPr>
            <p:spPr>
              <a:xfrm>
                <a:off x="2806949" y="4782018"/>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0" name="Freeform 8">
                <a:extLst>
                  <a:ext uri="{FF2B5EF4-FFF2-40B4-BE49-F238E27FC236}">
                    <a16:creationId xmlns:a16="http://schemas.microsoft.com/office/drawing/2014/main" id="{CF7B0A84-A99E-B58E-8FFC-DFCA12904874}"/>
                  </a:ext>
                </a:extLst>
              </p:cNvPr>
              <p:cNvSpPr/>
              <p:nvPr/>
            </p:nvSpPr>
            <p:spPr>
              <a:xfrm>
                <a:off x="2977671"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1" name="Freeform 9">
                <a:extLst>
                  <a:ext uri="{FF2B5EF4-FFF2-40B4-BE49-F238E27FC236}">
                    <a16:creationId xmlns:a16="http://schemas.microsoft.com/office/drawing/2014/main" id="{84E2926A-DCE7-21B3-C089-64EDF5E46E07}"/>
                  </a:ext>
                </a:extLst>
              </p:cNvPr>
              <p:cNvSpPr/>
              <p:nvPr/>
            </p:nvSpPr>
            <p:spPr>
              <a:xfrm>
                <a:off x="3217891"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2" name="Freeform 10">
                <a:extLst>
                  <a:ext uri="{FF2B5EF4-FFF2-40B4-BE49-F238E27FC236}">
                    <a16:creationId xmlns:a16="http://schemas.microsoft.com/office/drawing/2014/main" id="{3151131F-65D9-59C9-0387-4B39105FD825}"/>
                  </a:ext>
                </a:extLst>
              </p:cNvPr>
              <p:cNvSpPr/>
              <p:nvPr/>
            </p:nvSpPr>
            <p:spPr>
              <a:xfrm>
                <a:off x="345660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3" name="Freeform 11">
                <a:extLst>
                  <a:ext uri="{FF2B5EF4-FFF2-40B4-BE49-F238E27FC236}">
                    <a16:creationId xmlns:a16="http://schemas.microsoft.com/office/drawing/2014/main" id="{0E225C52-D6D7-5E84-9613-A8B1156232FE}"/>
                  </a:ext>
                </a:extLst>
              </p:cNvPr>
              <p:cNvSpPr/>
              <p:nvPr/>
            </p:nvSpPr>
            <p:spPr>
              <a:xfrm>
                <a:off x="369682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4" name="Freeform 12">
                <a:extLst>
                  <a:ext uri="{FF2B5EF4-FFF2-40B4-BE49-F238E27FC236}">
                    <a16:creationId xmlns:a16="http://schemas.microsoft.com/office/drawing/2014/main" id="{745841CC-08C5-CB2F-F9DB-416A5FF1FCA4}"/>
                  </a:ext>
                </a:extLst>
              </p:cNvPr>
              <p:cNvSpPr/>
              <p:nvPr/>
            </p:nvSpPr>
            <p:spPr>
              <a:xfrm>
                <a:off x="393704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5" name="Freeform 13">
                <a:extLst>
                  <a:ext uri="{FF2B5EF4-FFF2-40B4-BE49-F238E27FC236}">
                    <a16:creationId xmlns:a16="http://schemas.microsoft.com/office/drawing/2014/main" id="{E8BE2143-8B40-AE4B-3C27-F945D6C5B2DE}"/>
                  </a:ext>
                </a:extLst>
              </p:cNvPr>
              <p:cNvSpPr/>
              <p:nvPr/>
            </p:nvSpPr>
            <p:spPr>
              <a:xfrm>
                <a:off x="417575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6" name="Freeform 14">
                <a:extLst>
                  <a:ext uri="{FF2B5EF4-FFF2-40B4-BE49-F238E27FC236}">
                    <a16:creationId xmlns:a16="http://schemas.microsoft.com/office/drawing/2014/main" id="{97560122-07D7-061F-E264-820C1E858748}"/>
                  </a:ext>
                </a:extLst>
              </p:cNvPr>
              <p:cNvSpPr/>
              <p:nvPr/>
            </p:nvSpPr>
            <p:spPr>
              <a:xfrm>
                <a:off x="441597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7" name="Freeform 15">
                <a:extLst>
                  <a:ext uri="{FF2B5EF4-FFF2-40B4-BE49-F238E27FC236}">
                    <a16:creationId xmlns:a16="http://schemas.microsoft.com/office/drawing/2014/main" id="{3D427154-5BA8-353C-4279-6D41EC3B86F2}"/>
                  </a:ext>
                </a:extLst>
              </p:cNvPr>
              <p:cNvSpPr/>
              <p:nvPr/>
            </p:nvSpPr>
            <p:spPr>
              <a:xfrm>
                <a:off x="465618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8" name="Freeform 16">
                <a:extLst>
                  <a:ext uri="{FF2B5EF4-FFF2-40B4-BE49-F238E27FC236}">
                    <a16:creationId xmlns:a16="http://schemas.microsoft.com/office/drawing/2014/main" id="{FA39FC1F-7539-581E-1082-D00CF0ADC9BD}"/>
                  </a:ext>
                </a:extLst>
              </p:cNvPr>
              <p:cNvSpPr/>
              <p:nvPr/>
            </p:nvSpPr>
            <p:spPr>
              <a:xfrm>
                <a:off x="489489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49" name="Freeform 17">
                <a:extLst>
                  <a:ext uri="{FF2B5EF4-FFF2-40B4-BE49-F238E27FC236}">
                    <a16:creationId xmlns:a16="http://schemas.microsoft.com/office/drawing/2014/main" id="{0CD8E528-E8A2-3151-730B-898BD42462A0}"/>
                  </a:ext>
                </a:extLst>
              </p:cNvPr>
              <p:cNvSpPr/>
              <p:nvPr/>
            </p:nvSpPr>
            <p:spPr>
              <a:xfrm>
                <a:off x="513511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0" name="Freeform 18">
                <a:extLst>
                  <a:ext uri="{FF2B5EF4-FFF2-40B4-BE49-F238E27FC236}">
                    <a16:creationId xmlns:a16="http://schemas.microsoft.com/office/drawing/2014/main" id="{7CAFC208-0B50-8A9C-7D5B-0FC67FE42B3D}"/>
                  </a:ext>
                </a:extLst>
              </p:cNvPr>
              <p:cNvSpPr/>
              <p:nvPr/>
            </p:nvSpPr>
            <p:spPr>
              <a:xfrm>
                <a:off x="537533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1" name="Freeform 19">
                <a:extLst>
                  <a:ext uri="{FF2B5EF4-FFF2-40B4-BE49-F238E27FC236}">
                    <a16:creationId xmlns:a16="http://schemas.microsoft.com/office/drawing/2014/main" id="{64DD7A9F-DA9D-8F8B-CE51-E1DEF1087244}"/>
                  </a:ext>
                </a:extLst>
              </p:cNvPr>
              <p:cNvSpPr/>
              <p:nvPr/>
            </p:nvSpPr>
            <p:spPr>
              <a:xfrm>
                <a:off x="561404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2" name="Freeform 20">
                <a:extLst>
                  <a:ext uri="{FF2B5EF4-FFF2-40B4-BE49-F238E27FC236}">
                    <a16:creationId xmlns:a16="http://schemas.microsoft.com/office/drawing/2014/main" id="{9FBAB1A0-421A-8649-3D02-DA9DA830D140}"/>
                  </a:ext>
                </a:extLst>
              </p:cNvPr>
              <p:cNvSpPr/>
              <p:nvPr/>
            </p:nvSpPr>
            <p:spPr>
              <a:xfrm>
                <a:off x="585426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3" name="Freeform 21">
                <a:extLst>
                  <a:ext uri="{FF2B5EF4-FFF2-40B4-BE49-F238E27FC236}">
                    <a16:creationId xmlns:a16="http://schemas.microsoft.com/office/drawing/2014/main" id="{5F7A6BD3-EDDD-9AA1-5368-434266ABAEBD}"/>
                  </a:ext>
                </a:extLst>
              </p:cNvPr>
              <p:cNvSpPr/>
              <p:nvPr/>
            </p:nvSpPr>
            <p:spPr>
              <a:xfrm>
                <a:off x="609448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4" name="Freeform 22">
                <a:extLst>
                  <a:ext uri="{FF2B5EF4-FFF2-40B4-BE49-F238E27FC236}">
                    <a16:creationId xmlns:a16="http://schemas.microsoft.com/office/drawing/2014/main" id="{952E7AEE-0BF3-1979-6976-5AF6B4294DDF}"/>
                  </a:ext>
                </a:extLst>
              </p:cNvPr>
              <p:cNvSpPr/>
              <p:nvPr/>
            </p:nvSpPr>
            <p:spPr>
              <a:xfrm>
                <a:off x="633319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5" name="Freeform 23">
                <a:extLst>
                  <a:ext uri="{FF2B5EF4-FFF2-40B4-BE49-F238E27FC236}">
                    <a16:creationId xmlns:a16="http://schemas.microsoft.com/office/drawing/2014/main" id="{F4738ECF-424C-0E24-F353-3D7B6EA91ADD}"/>
                  </a:ext>
                </a:extLst>
              </p:cNvPr>
              <p:cNvSpPr/>
              <p:nvPr/>
            </p:nvSpPr>
            <p:spPr>
              <a:xfrm>
                <a:off x="657341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6" name="Freeform 24">
                <a:extLst>
                  <a:ext uri="{FF2B5EF4-FFF2-40B4-BE49-F238E27FC236}">
                    <a16:creationId xmlns:a16="http://schemas.microsoft.com/office/drawing/2014/main" id="{ACB5A451-2EDE-4805-9F10-65057361BFBC}"/>
                  </a:ext>
                </a:extLst>
              </p:cNvPr>
              <p:cNvSpPr/>
              <p:nvPr/>
            </p:nvSpPr>
            <p:spPr>
              <a:xfrm>
                <a:off x="681363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7" name="Freeform 25">
                <a:extLst>
                  <a:ext uri="{FF2B5EF4-FFF2-40B4-BE49-F238E27FC236}">
                    <a16:creationId xmlns:a16="http://schemas.microsoft.com/office/drawing/2014/main" id="{CEE2DDC7-C550-8DFA-66B2-5C0EC23D5333}"/>
                  </a:ext>
                </a:extLst>
              </p:cNvPr>
              <p:cNvSpPr/>
              <p:nvPr/>
            </p:nvSpPr>
            <p:spPr>
              <a:xfrm>
                <a:off x="705385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8" name="Freeform 26">
                <a:extLst>
                  <a:ext uri="{FF2B5EF4-FFF2-40B4-BE49-F238E27FC236}">
                    <a16:creationId xmlns:a16="http://schemas.microsoft.com/office/drawing/2014/main" id="{107C4039-92DE-B030-AD7B-7F57B96C622B}"/>
                  </a:ext>
                </a:extLst>
              </p:cNvPr>
              <p:cNvSpPr/>
              <p:nvPr/>
            </p:nvSpPr>
            <p:spPr>
              <a:xfrm>
                <a:off x="729256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59" name="Freeform 27">
                <a:extLst>
                  <a:ext uri="{FF2B5EF4-FFF2-40B4-BE49-F238E27FC236}">
                    <a16:creationId xmlns:a16="http://schemas.microsoft.com/office/drawing/2014/main" id="{C0F79EBF-066B-514C-F96B-566FE095DB95}"/>
                  </a:ext>
                </a:extLst>
              </p:cNvPr>
              <p:cNvSpPr/>
              <p:nvPr/>
            </p:nvSpPr>
            <p:spPr>
              <a:xfrm>
                <a:off x="753278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0" name="Freeform 28">
                <a:extLst>
                  <a:ext uri="{FF2B5EF4-FFF2-40B4-BE49-F238E27FC236}">
                    <a16:creationId xmlns:a16="http://schemas.microsoft.com/office/drawing/2014/main" id="{0F11C6FC-9B35-4713-0F33-18ED334EB0EB}"/>
                  </a:ext>
                </a:extLst>
              </p:cNvPr>
              <p:cNvSpPr/>
              <p:nvPr/>
            </p:nvSpPr>
            <p:spPr>
              <a:xfrm>
                <a:off x="777300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1" name="Freeform 29">
                <a:extLst>
                  <a:ext uri="{FF2B5EF4-FFF2-40B4-BE49-F238E27FC236}">
                    <a16:creationId xmlns:a16="http://schemas.microsoft.com/office/drawing/2014/main" id="{26F02109-6CB8-AD98-76A0-F81E8D94AE8E}"/>
                  </a:ext>
                </a:extLst>
              </p:cNvPr>
              <p:cNvSpPr/>
              <p:nvPr/>
            </p:nvSpPr>
            <p:spPr>
              <a:xfrm>
                <a:off x="801171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2" name="Freeform 30">
                <a:extLst>
                  <a:ext uri="{FF2B5EF4-FFF2-40B4-BE49-F238E27FC236}">
                    <a16:creationId xmlns:a16="http://schemas.microsoft.com/office/drawing/2014/main" id="{56D772D4-6C53-7CD3-403E-BF88709338F5}"/>
                  </a:ext>
                </a:extLst>
              </p:cNvPr>
              <p:cNvSpPr/>
              <p:nvPr/>
            </p:nvSpPr>
            <p:spPr>
              <a:xfrm>
                <a:off x="825193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3" name="Freeform 31">
                <a:extLst>
                  <a:ext uri="{FF2B5EF4-FFF2-40B4-BE49-F238E27FC236}">
                    <a16:creationId xmlns:a16="http://schemas.microsoft.com/office/drawing/2014/main" id="{811B8CDC-7B0A-D140-BDAD-049857AFCB7B}"/>
                  </a:ext>
                </a:extLst>
              </p:cNvPr>
              <p:cNvSpPr/>
              <p:nvPr/>
            </p:nvSpPr>
            <p:spPr>
              <a:xfrm>
                <a:off x="849215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4" name="Freeform 32">
                <a:extLst>
                  <a:ext uri="{FF2B5EF4-FFF2-40B4-BE49-F238E27FC236}">
                    <a16:creationId xmlns:a16="http://schemas.microsoft.com/office/drawing/2014/main" id="{FDD5B8B4-A7A9-225A-C32B-46D1656B9F1D}"/>
                  </a:ext>
                </a:extLst>
              </p:cNvPr>
              <p:cNvSpPr/>
              <p:nvPr/>
            </p:nvSpPr>
            <p:spPr>
              <a:xfrm>
                <a:off x="873086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5" name="Freeform 33">
                <a:extLst>
                  <a:ext uri="{FF2B5EF4-FFF2-40B4-BE49-F238E27FC236}">
                    <a16:creationId xmlns:a16="http://schemas.microsoft.com/office/drawing/2014/main" id="{486B8018-D350-F347-C301-281BFC4F8E3F}"/>
                  </a:ext>
                </a:extLst>
              </p:cNvPr>
              <p:cNvSpPr/>
              <p:nvPr/>
            </p:nvSpPr>
            <p:spPr>
              <a:xfrm>
                <a:off x="897108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6" name="Freeform 34">
                <a:extLst>
                  <a:ext uri="{FF2B5EF4-FFF2-40B4-BE49-F238E27FC236}">
                    <a16:creationId xmlns:a16="http://schemas.microsoft.com/office/drawing/2014/main" id="{BE7B8D3A-25CE-A77D-F63B-B105D7F3EC85}"/>
                  </a:ext>
                </a:extLst>
              </p:cNvPr>
              <p:cNvSpPr/>
              <p:nvPr/>
            </p:nvSpPr>
            <p:spPr>
              <a:xfrm>
                <a:off x="921130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7" name="Freeform 35">
                <a:extLst>
                  <a:ext uri="{FF2B5EF4-FFF2-40B4-BE49-F238E27FC236}">
                    <a16:creationId xmlns:a16="http://schemas.microsoft.com/office/drawing/2014/main" id="{621A6610-F198-20B1-3808-DF779AB1CC48}"/>
                  </a:ext>
                </a:extLst>
              </p:cNvPr>
              <p:cNvSpPr/>
              <p:nvPr/>
            </p:nvSpPr>
            <p:spPr>
              <a:xfrm>
                <a:off x="945001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8" name="Freeform 36">
                <a:extLst>
                  <a:ext uri="{FF2B5EF4-FFF2-40B4-BE49-F238E27FC236}">
                    <a16:creationId xmlns:a16="http://schemas.microsoft.com/office/drawing/2014/main" id="{9E72464C-2490-1A4A-6B56-FADA0DF43906}"/>
                  </a:ext>
                </a:extLst>
              </p:cNvPr>
              <p:cNvSpPr/>
              <p:nvPr/>
            </p:nvSpPr>
            <p:spPr>
              <a:xfrm>
                <a:off x="969023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69" name="Freeform 37">
                <a:extLst>
                  <a:ext uri="{FF2B5EF4-FFF2-40B4-BE49-F238E27FC236}">
                    <a16:creationId xmlns:a16="http://schemas.microsoft.com/office/drawing/2014/main" id="{2253FE8A-2534-3736-D5C0-2F144443DFFB}"/>
                  </a:ext>
                </a:extLst>
              </p:cNvPr>
              <p:cNvSpPr/>
              <p:nvPr/>
            </p:nvSpPr>
            <p:spPr>
              <a:xfrm>
                <a:off x="993045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0" name="Freeform 38">
                <a:extLst>
                  <a:ext uri="{FF2B5EF4-FFF2-40B4-BE49-F238E27FC236}">
                    <a16:creationId xmlns:a16="http://schemas.microsoft.com/office/drawing/2014/main" id="{272E29AD-E83D-0E3B-711D-C7784207CF7A}"/>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1" name="Freeform 39">
                <a:extLst>
                  <a:ext uri="{FF2B5EF4-FFF2-40B4-BE49-F238E27FC236}">
                    <a16:creationId xmlns:a16="http://schemas.microsoft.com/office/drawing/2014/main" id="{8E3AE7B0-592F-11ED-FA81-50E89CA88E64}"/>
                  </a:ext>
                </a:extLst>
              </p:cNvPr>
              <p:cNvSpPr/>
              <p:nvPr/>
            </p:nvSpPr>
            <p:spPr>
              <a:xfrm>
                <a:off x="2773711" y="4336051"/>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2" name="Freeform 40">
                <a:extLst>
                  <a:ext uri="{FF2B5EF4-FFF2-40B4-BE49-F238E27FC236}">
                    <a16:creationId xmlns:a16="http://schemas.microsoft.com/office/drawing/2014/main" id="{0F24A9D2-74C4-2804-32CE-BA03E3EFD64B}"/>
                  </a:ext>
                </a:extLst>
              </p:cNvPr>
              <p:cNvSpPr/>
              <p:nvPr/>
            </p:nvSpPr>
            <p:spPr>
              <a:xfrm>
                <a:off x="2773711" y="360587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3" name="Freeform 41">
                <a:extLst>
                  <a:ext uri="{FF2B5EF4-FFF2-40B4-BE49-F238E27FC236}">
                    <a16:creationId xmlns:a16="http://schemas.microsoft.com/office/drawing/2014/main" id="{56706C9A-DFB7-406E-0ED9-7F1E93E3D6F7}"/>
                  </a:ext>
                </a:extLst>
              </p:cNvPr>
              <p:cNvSpPr/>
              <p:nvPr/>
            </p:nvSpPr>
            <p:spPr>
              <a:xfrm>
                <a:off x="2773711" y="2875698"/>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4" name="Freeform 42">
                <a:extLst>
                  <a:ext uri="{FF2B5EF4-FFF2-40B4-BE49-F238E27FC236}">
                    <a16:creationId xmlns:a16="http://schemas.microsoft.com/office/drawing/2014/main" id="{622102FB-CBBC-01B0-30CA-EAE26CAFAAB8}"/>
                  </a:ext>
                </a:extLst>
              </p:cNvPr>
              <p:cNvSpPr/>
              <p:nvPr/>
            </p:nvSpPr>
            <p:spPr>
              <a:xfrm>
                <a:off x="2773711" y="2145522"/>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5" name="Freeform 43">
                <a:extLst>
                  <a:ext uri="{FF2B5EF4-FFF2-40B4-BE49-F238E27FC236}">
                    <a16:creationId xmlns:a16="http://schemas.microsoft.com/office/drawing/2014/main" id="{85014DA3-0D97-DB78-C9CC-1DD12BDF00DA}"/>
                  </a:ext>
                </a:extLst>
              </p:cNvPr>
              <p:cNvSpPr/>
              <p:nvPr/>
            </p:nvSpPr>
            <p:spPr>
              <a:xfrm>
                <a:off x="2773711" y="141534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6" name="Freeform 44">
                <a:extLst>
                  <a:ext uri="{FF2B5EF4-FFF2-40B4-BE49-F238E27FC236}">
                    <a16:creationId xmlns:a16="http://schemas.microsoft.com/office/drawing/2014/main" id="{E9A65E21-A052-F497-2550-232332650EC9}"/>
                  </a:ext>
                </a:extLst>
              </p:cNvPr>
              <p:cNvSpPr/>
              <p:nvPr/>
            </p:nvSpPr>
            <p:spPr>
              <a:xfrm>
                <a:off x="2741984" y="4701895"/>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7" name="Freeform 45">
                <a:extLst>
                  <a:ext uri="{FF2B5EF4-FFF2-40B4-BE49-F238E27FC236}">
                    <a16:creationId xmlns:a16="http://schemas.microsoft.com/office/drawing/2014/main" id="{787A77C2-94E5-5577-4F19-17AD5813B11E}"/>
                  </a:ext>
                </a:extLst>
              </p:cNvPr>
              <p:cNvSpPr/>
              <p:nvPr/>
            </p:nvSpPr>
            <p:spPr>
              <a:xfrm>
                <a:off x="2741984" y="397171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8" name="Freeform 46">
                <a:extLst>
                  <a:ext uri="{FF2B5EF4-FFF2-40B4-BE49-F238E27FC236}">
                    <a16:creationId xmlns:a16="http://schemas.microsoft.com/office/drawing/2014/main" id="{1CF47FC1-4CD5-558A-8BE2-3E8569AD0493}"/>
                  </a:ext>
                </a:extLst>
              </p:cNvPr>
              <p:cNvSpPr/>
              <p:nvPr/>
            </p:nvSpPr>
            <p:spPr>
              <a:xfrm>
                <a:off x="2741984" y="3241542"/>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79" name="Freeform 47">
                <a:extLst>
                  <a:ext uri="{FF2B5EF4-FFF2-40B4-BE49-F238E27FC236}">
                    <a16:creationId xmlns:a16="http://schemas.microsoft.com/office/drawing/2014/main" id="{39886340-D0E4-A64A-4DCE-C53F9E5A9C0E}"/>
                  </a:ext>
                </a:extLst>
              </p:cNvPr>
              <p:cNvSpPr/>
              <p:nvPr/>
            </p:nvSpPr>
            <p:spPr>
              <a:xfrm>
                <a:off x="2741984" y="2511366"/>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80" name="Freeform 48">
                <a:extLst>
                  <a:ext uri="{FF2B5EF4-FFF2-40B4-BE49-F238E27FC236}">
                    <a16:creationId xmlns:a16="http://schemas.microsoft.com/office/drawing/2014/main" id="{6E85355D-37BD-8398-7848-3B267D508A3B}"/>
                  </a:ext>
                </a:extLst>
              </p:cNvPr>
              <p:cNvSpPr/>
              <p:nvPr/>
            </p:nvSpPr>
            <p:spPr>
              <a:xfrm>
                <a:off x="2741984" y="178118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681" name="Freeform 49">
                <a:extLst>
                  <a:ext uri="{FF2B5EF4-FFF2-40B4-BE49-F238E27FC236}">
                    <a16:creationId xmlns:a16="http://schemas.microsoft.com/office/drawing/2014/main" id="{3C66F423-B0DD-D70C-9CB0-B234916FB306}"/>
                  </a:ext>
                </a:extLst>
              </p:cNvPr>
              <p:cNvSpPr/>
              <p:nvPr/>
            </p:nvSpPr>
            <p:spPr>
              <a:xfrm>
                <a:off x="2741984" y="1051013"/>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latin typeface="Calibri" panose="020F0502020204030204"/>
                  <a:ea typeface="+mn-ea"/>
                  <a:cs typeface="+mn-cs"/>
                </a:endParaRPr>
              </a:p>
            </p:txBody>
          </p:sp>
        </p:grpSp>
        <p:grpSp>
          <p:nvGrpSpPr>
            <p:cNvPr id="2598" name="Group 2597">
              <a:extLst>
                <a:ext uri="{FF2B5EF4-FFF2-40B4-BE49-F238E27FC236}">
                  <a16:creationId xmlns:a16="http://schemas.microsoft.com/office/drawing/2014/main" id="{AB7B1D4C-2DC3-8702-FAF8-93814646C1BD}"/>
                </a:ext>
              </a:extLst>
            </p:cNvPr>
            <p:cNvGrpSpPr/>
            <p:nvPr/>
          </p:nvGrpSpPr>
          <p:grpSpPr>
            <a:xfrm>
              <a:off x="871211" y="8333294"/>
              <a:ext cx="10862676" cy="1195694"/>
              <a:chOff x="871211" y="8333294"/>
              <a:chExt cx="10862676" cy="1195694"/>
            </a:xfrm>
          </p:grpSpPr>
          <p:sp>
            <p:nvSpPr>
              <p:cNvPr id="2605" name="TextBox 2604">
                <a:extLst>
                  <a:ext uri="{FF2B5EF4-FFF2-40B4-BE49-F238E27FC236}">
                    <a16:creationId xmlns:a16="http://schemas.microsoft.com/office/drawing/2014/main" id="{61B92A4D-99CF-A9AF-336C-B490EDBE7D8C}"/>
                  </a:ext>
                </a:extLst>
              </p:cNvPr>
              <p:cNvSpPr txBox="1"/>
              <p:nvPr/>
            </p:nvSpPr>
            <p:spPr>
              <a:xfrm>
                <a:off x="1392759"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0</a:t>
                </a:r>
              </a:p>
            </p:txBody>
          </p:sp>
          <p:sp>
            <p:nvSpPr>
              <p:cNvPr id="2606" name="TextBox 2605">
                <a:extLst>
                  <a:ext uri="{FF2B5EF4-FFF2-40B4-BE49-F238E27FC236}">
                    <a16:creationId xmlns:a16="http://schemas.microsoft.com/office/drawing/2014/main" id="{5BE784A7-8516-8C8B-3126-14E7EB41550A}"/>
                  </a:ext>
                </a:extLst>
              </p:cNvPr>
              <p:cNvSpPr txBox="1"/>
              <p:nvPr/>
            </p:nvSpPr>
            <p:spPr>
              <a:xfrm>
                <a:off x="1731513"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a:t>
                </a:r>
              </a:p>
            </p:txBody>
          </p:sp>
          <p:sp>
            <p:nvSpPr>
              <p:cNvPr id="2607" name="TextBox 2606">
                <a:extLst>
                  <a:ext uri="{FF2B5EF4-FFF2-40B4-BE49-F238E27FC236}">
                    <a16:creationId xmlns:a16="http://schemas.microsoft.com/office/drawing/2014/main" id="{0F220641-0DF4-3ED0-A428-ACF6CEBCD4E8}"/>
                  </a:ext>
                </a:extLst>
              </p:cNvPr>
              <p:cNvSpPr txBox="1"/>
              <p:nvPr/>
            </p:nvSpPr>
            <p:spPr>
              <a:xfrm>
                <a:off x="2070193"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a:t>
                </a:r>
              </a:p>
            </p:txBody>
          </p:sp>
          <p:sp>
            <p:nvSpPr>
              <p:cNvPr id="2608" name="TextBox 2607">
                <a:extLst>
                  <a:ext uri="{FF2B5EF4-FFF2-40B4-BE49-F238E27FC236}">
                    <a16:creationId xmlns:a16="http://schemas.microsoft.com/office/drawing/2014/main" id="{BE49565A-79F4-FF8D-43D6-DD294CA01473}"/>
                  </a:ext>
                </a:extLst>
              </p:cNvPr>
              <p:cNvSpPr txBox="1"/>
              <p:nvPr/>
            </p:nvSpPr>
            <p:spPr>
              <a:xfrm>
                <a:off x="2408967"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3</a:t>
                </a:r>
              </a:p>
            </p:txBody>
          </p:sp>
          <p:sp>
            <p:nvSpPr>
              <p:cNvPr id="2609" name="TextBox 2608">
                <a:extLst>
                  <a:ext uri="{FF2B5EF4-FFF2-40B4-BE49-F238E27FC236}">
                    <a16:creationId xmlns:a16="http://schemas.microsoft.com/office/drawing/2014/main" id="{F49205BC-6E92-B0DD-D902-97522FC0801D}"/>
                  </a:ext>
                </a:extLst>
              </p:cNvPr>
              <p:cNvSpPr txBox="1"/>
              <p:nvPr/>
            </p:nvSpPr>
            <p:spPr>
              <a:xfrm>
                <a:off x="2747761"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a:t>
                </a:r>
              </a:p>
            </p:txBody>
          </p:sp>
          <p:sp>
            <p:nvSpPr>
              <p:cNvPr id="2610" name="TextBox 2609">
                <a:extLst>
                  <a:ext uri="{FF2B5EF4-FFF2-40B4-BE49-F238E27FC236}">
                    <a16:creationId xmlns:a16="http://schemas.microsoft.com/office/drawing/2014/main" id="{9A8F4232-CC31-A3D9-4E54-C506E75DDE32}"/>
                  </a:ext>
                </a:extLst>
              </p:cNvPr>
              <p:cNvSpPr txBox="1"/>
              <p:nvPr/>
            </p:nvSpPr>
            <p:spPr>
              <a:xfrm>
                <a:off x="3086555"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5</a:t>
                </a:r>
              </a:p>
            </p:txBody>
          </p:sp>
          <p:sp>
            <p:nvSpPr>
              <p:cNvPr id="2611" name="TextBox 2610">
                <a:extLst>
                  <a:ext uri="{FF2B5EF4-FFF2-40B4-BE49-F238E27FC236}">
                    <a16:creationId xmlns:a16="http://schemas.microsoft.com/office/drawing/2014/main" id="{09E5A5AC-CE17-8232-976B-648A6D35425F}"/>
                  </a:ext>
                </a:extLst>
              </p:cNvPr>
              <p:cNvSpPr txBox="1"/>
              <p:nvPr/>
            </p:nvSpPr>
            <p:spPr>
              <a:xfrm>
                <a:off x="3425307"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6</a:t>
                </a:r>
              </a:p>
            </p:txBody>
          </p:sp>
          <p:sp>
            <p:nvSpPr>
              <p:cNvPr id="2612" name="TextBox 2611">
                <a:extLst>
                  <a:ext uri="{FF2B5EF4-FFF2-40B4-BE49-F238E27FC236}">
                    <a16:creationId xmlns:a16="http://schemas.microsoft.com/office/drawing/2014/main" id="{9FD5903C-ED80-8E83-B569-B0C0D34F5488}"/>
                  </a:ext>
                </a:extLst>
              </p:cNvPr>
              <p:cNvSpPr txBox="1"/>
              <p:nvPr/>
            </p:nvSpPr>
            <p:spPr>
              <a:xfrm>
                <a:off x="3764122"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7</a:t>
                </a:r>
              </a:p>
            </p:txBody>
          </p:sp>
          <p:sp>
            <p:nvSpPr>
              <p:cNvPr id="2613" name="TextBox 2612">
                <a:extLst>
                  <a:ext uri="{FF2B5EF4-FFF2-40B4-BE49-F238E27FC236}">
                    <a16:creationId xmlns:a16="http://schemas.microsoft.com/office/drawing/2014/main" id="{F56CF5AC-CE77-62A9-A804-2360F9623A37}"/>
                  </a:ext>
                </a:extLst>
              </p:cNvPr>
              <p:cNvSpPr txBox="1"/>
              <p:nvPr/>
            </p:nvSpPr>
            <p:spPr>
              <a:xfrm>
                <a:off x="4102702"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a:t>
                </a:r>
              </a:p>
            </p:txBody>
          </p:sp>
          <p:sp>
            <p:nvSpPr>
              <p:cNvPr id="2614" name="TextBox 2613">
                <a:extLst>
                  <a:ext uri="{FF2B5EF4-FFF2-40B4-BE49-F238E27FC236}">
                    <a16:creationId xmlns:a16="http://schemas.microsoft.com/office/drawing/2014/main" id="{C71BDCEF-C7B1-8D3D-DDC7-4C2DC686CA77}"/>
                  </a:ext>
                </a:extLst>
              </p:cNvPr>
              <p:cNvSpPr txBox="1"/>
              <p:nvPr/>
            </p:nvSpPr>
            <p:spPr>
              <a:xfrm>
                <a:off x="4441474" y="8755275"/>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9</a:t>
                </a:r>
              </a:p>
            </p:txBody>
          </p:sp>
          <p:sp>
            <p:nvSpPr>
              <p:cNvPr id="2615" name="TextBox 2614">
                <a:extLst>
                  <a:ext uri="{FF2B5EF4-FFF2-40B4-BE49-F238E27FC236}">
                    <a16:creationId xmlns:a16="http://schemas.microsoft.com/office/drawing/2014/main" id="{BBC855B1-95C4-A599-1190-52238D3B478D}"/>
                  </a:ext>
                </a:extLst>
              </p:cNvPr>
              <p:cNvSpPr txBox="1"/>
              <p:nvPr/>
            </p:nvSpPr>
            <p:spPr>
              <a:xfrm>
                <a:off x="4731832"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10</a:t>
                </a:r>
              </a:p>
            </p:txBody>
          </p:sp>
          <p:sp>
            <p:nvSpPr>
              <p:cNvPr id="2616" name="TextBox 2615">
                <a:extLst>
                  <a:ext uri="{FF2B5EF4-FFF2-40B4-BE49-F238E27FC236}">
                    <a16:creationId xmlns:a16="http://schemas.microsoft.com/office/drawing/2014/main" id="{8A7B2DF9-3481-4877-6C8B-31A472B6A901}"/>
                  </a:ext>
                </a:extLst>
              </p:cNvPr>
              <p:cNvSpPr txBox="1"/>
              <p:nvPr/>
            </p:nvSpPr>
            <p:spPr>
              <a:xfrm>
                <a:off x="5070584"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11</a:t>
                </a:r>
              </a:p>
            </p:txBody>
          </p:sp>
          <p:sp>
            <p:nvSpPr>
              <p:cNvPr id="2617" name="TextBox 2616">
                <a:extLst>
                  <a:ext uri="{FF2B5EF4-FFF2-40B4-BE49-F238E27FC236}">
                    <a16:creationId xmlns:a16="http://schemas.microsoft.com/office/drawing/2014/main" id="{802DB526-AA9B-7FB5-8EC4-77763748AA12}"/>
                  </a:ext>
                </a:extLst>
              </p:cNvPr>
              <p:cNvSpPr txBox="1"/>
              <p:nvPr/>
            </p:nvSpPr>
            <p:spPr>
              <a:xfrm>
                <a:off x="5409270"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12</a:t>
                </a:r>
              </a:p>
            </p:txBody>
          </p:sp>
          <p:sp>
            <p:nvSpPr>
              <p:cNvPr id="2618" name="TextBox 2617">
                <a:extLst>
                  <a:ext uri="{FF2B5EF4-FFF2-40B4-BE49-F238E27FC236}">
                    <a16:creationId xmlns:a16="http://schemas.microsoft.com/office/drawing/2014/main" id="{2B724020-D0A2-55A1-07B8-B6C926AE10CE}"/>
                  </a:ext>
                </a:extLst>
              </p:cNvPr>
              <p:cNvSpPr txBox="1"/>
              <p:nvPr/>
            </p:nvSpPr>
            <p:spPr>
              <a:xfrm>
                <a:off x="5748042"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13</a:t>
                </a:r>
              </a:p>
            </p:txBody>
          </p:sp>
          <p:sp>
            <p:nvSpPr>
              <p:cNvPr id="2619" name="TextBox 2618">
                <a:extLst>
                  <a:ext uri="{FF2B5EF4-FFF2-40B4-BE49-F238E27FC236}">
                    <a16:creationId xmlns:a16="http://schemas.microsoft.com/office/drawing/2014/main" id="{E79A0E6E-8CAA-3753-F8DD-9B3518716A57}"/>
                  </a:ext>
                </a:extLst>
              </p:cNvPr>
              <p:cNvSpPr txBox="1"/>
              <p:nvPr/>
            </p:nvSpPr>
            <p:spPr>
              <a:xfrm>
                <a:off x="6086836"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14</a:t>
                </a:r>
              </a:p>
            </p:txBody>
          </p:sp>
          <p:sp>
            <p:nvSpPr>
              <p:cNvPr id="2620" name="TextBox 2619">
                <a:extLst>
                  <a:ext uri="{FF2B5EF4-FFF2-40B4-BE49-F238E27FC236}">
                    <a16:creationId xmlns:a16="http://schemas.microsoft.com/office/drawing/2014/main" id="{E3D9C62E-50A4-FDD7-1CA2-05A7BF8FB914}"/>
                  </a:ext>
                </a:extLst>
              </p:cNvPr>
              <p:cNvSpPr txBox="1"/>
              <p:nvPr/>
            </p:nvSpPr>
            <p:spPr>
              <a:xfrm>
                <a:off x="6425608"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15</a:t>
                </a:r>
              </a:p>
            </p:txBody>
          </p:sp>
          <p:sp>
            <p:nvSpPr>
              <p:cNvPr id="2621" name="TextBox 2620">
                <a:extLst>
                  <a:ext uri="{FF2B5EF4-FFF2-40B4-BE49-F238E27FC236}">
                    <a16:creationId xmlns:a16="http://schemas.microsoft.com/office/drawing/2014/main" id="{FA37AC3F-6C07-5FA5-A1C1-D8E272B20CCE}"/>
                  </a:ext>
                </a:extLst>
              </p:cNvPr>
              <p:cNvSpPr txBox="1"/>
              <p:nvPr/>
            </p:nvSpPr>
            <p:spPr>
              <a:xfrm>
                <a:off x="6764380"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16</a:t>
                </a:r>
              </a:p>
            </p:txBody>
          </p:sp>
          <p:sp>
            <p:nvSpPr>
              <p:cNvPr id="2622" name="TextBox 2621">
                <a:extLst>
                  <a:ext uri="{FF2B5EF4-FFF2-40B4-BE49-F238E27FC236}">
                    <a16:creationId xmlns:a16="http://schemas.microsoft.com/office/drawing/2014/main" id="{956855D9-FE7A-9785-7F36-C5A9F96E019B}"/>
                  </a:ext>
                </a:extLst>
              </p:cNvPr>
              <p:cNvSpPr txBox="1"/>
              <p:nvPr/>
            </p:nvSpPr>
            <p:spPr>
              <a:xfrm>
                <a:off x="7103174"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17</a:t>
                </a:r>
              </a:p>
            </p:txBody>
          </p:sp>
          <p:sp>
            <p:nvSpPr>
              <p:cNvPr id="2623" name="TextBox 2622">
                <a:extLst>
                  <a:ext uri="{FF2B5EF4-FFF2-40B4-BE49-F238E27FC236}">
                    <a16:creationId xmlns:a16="http://schemas.microsoft.com/office/drawing/2014/main" id="{ABF4C126-0C27-3C49-3493-5C03CDF257CE}"/>
                  </a:ext>
                </a:extLst>
              </p:cNvPr>
              <p:cNvSpPr txBox="1"/>
              <p:nvPr/>
            </p:nvSpPr>
            <p:spPr>
              <a:xfrm>
                <a:off x="7441754"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18</a:t>
                </a:r>
              </a:p>
            </p:txBody>
          </p:sp>
          <p:sp>
            <p:nvSpPr>
              <p:cNvPr id="2624" name="TextBox 2623">
                <a:extLst>
                  <a:ext uri="{FF2B5EF4-FFF2-40B4-BE49-F238E27FC236}">
                    <a16:creationId xmlns:a16="http://schemas.microsoft.com/office/drawing/2014/main" id="{8CD2FFDA-6B73-59EC-23A7-64FBD17E63AD}"/>
                  </a:ext>
                </a:extLst>
              </p:cNvPr>
              <p:cNvSpPr txBox="1"/>
              <p:nvPr/>
            </p:nvSpPr>
            <p:spPr>
              <a:xfrm>
                <a:off x="7780548"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19</a:t>
                </a:r>
              </a:p>
            </p:txBody>
          </p:sp>
          <p:sp>
            <p:nvSpPr>
              <p:cNvPr id="2625" name="TextBox 2624">
                <a:extLst>
                  <a:ext uri="{FF2B5EF4-FFF2-40B4-BE49-F238E27FC236}">
                    <a16:creationId xmlns:a16="http://schemas.microsoft.com/office/drawing/2014/main" id="{59172DDF-646C-59E8-A710-80FF576D4417}"/>
                  </a:ext>
                </a:extLst>
              </p:cNvPr>
              <p:cNvSpPr txBox="1"/>
              <p:nvPr/>
            </p:nvSpPr>
            <p:spPr>
              <a:xfrm>
                <a:off x="8116994"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20</a:t>
                </a:r>
              </a:p>
            </p:txBody>
          </p:sp>
          <p:sp>
            <p:nvSpPr>
              <p:cNvPr id="2626" name="TextBox 2625">
                <a:extLst>
                  <a:ext uri="{FF2B5EF4-FFF2-40B4-BE49-F238E27FC236}">
                    <a16:creationId xmlns:a16="http://schemas.microsoft.com/office/drawing/2014/main" id="{CD1E1C6F-8DFD-E72A-A1BB-D3034A0C9FF2}"/>
                  </a:ext>
                </a:extLst>
              </p:cNvPr>
              <p:cNvSpPr txBox="1"/>
              <p:nvPr/>
            </p:nvSpPr>
            <p:spPr>
              <a:xfrm>
                <a:off x="8455766"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21</a:t>
                </a:r>
              </a:p>
            </p:txBody>
          </p:sp>
          <p:sp>
            <p:nvSpPr>
              <p:cNvPr id="2627" name="TextBox 2626">
                <a:extLst>
                  <a:ext uri="{FF2B5EF4-FFF2-40B4-BE49-F238E27FC236}">
                    <a16:creationId xmlns:a16="http://schemas.microsoft.com/office/drawing/2014/main" id="{A3D7F926-E835-A51C-2743-C4584D10132E}"/>
                  </a:ext>
                </a:extLst>
              </p:cNvPr>
              <p:cNvSpPr txBox="1"/>
              <p:nvPr/>
            </p:nvSpPr>
            <p:spPr>
              <a:xfrm>
                <a:off x="8794432"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22</a:t>
                </a:r>
              </a:p>
            </p:txBody>
          </p:sp>
          <p:sp>
            <p:nvSpPr>
              <p:cNvPr id="2628" name="TextBox 2627">
                <a:extLst>
                  <a:ext uri="{FF2B5EF4-FFF2-40B4-BE49-F238E27FC236}">
                    <a16:creationId xmlns:a16="http://schemas.microsoft.com/office/drawing/2014/main" id="{99CBA0FB-486F-88CB-D3F3-8F8F8D473C21}"/>
                  </a:ext>
                </a:extLst>
              </p:cNvPr>
              <p:cNvSpPr txBox="1"/>
              <p:nvPr/>
            </p:nvSpPr>
            <p:spPr>
              <a:xfrm>
                <a:off x="9133224"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23</a:t>
                </a:r>
              </a:p>
            </p:txBody>
          </p:sp>
          <p:sp>
            <p:nvSpPr>
              <p:cNvPr id="2629" name="TextBox 2628">
                <a:extLst>
                  <a:ext uri="{FF2B5EF4-FFF2-40B4-BE49-F238E27FC236}">
                    <a16:creationId xmlns:a16="http://schemas.microsoft.com/office/drawing/2014/main" id="{2F453F4A-B4B5-6F76-34D4-0DE418ABCA3D}"/>
                  </a:ext>
                </a:extLst>
              </p:cNvPr>
              <p:cNvSpPr txBox="1"/>
              <p:nvPr/>
            </p:nvSpPr>
            <p:spPr>
              <a:xfrm>
                <a:off x="9471999"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24</a:t>
                </a:r>
              </a:p>
            </p:txBody>
          </p:sp>
          <p:sp>
            <p:nvSpPr>
              <p:cNvPr id="2630" name="TextBox 2629">
                <a:extLst>
                  <a:ext uri="{FF2B5EF4-FFF2-40B4-BE49-F238E27FC236}">
                    <a16:creationId xmlns:a16="http://schemas.microsoft.com/office/drawing/2014/main" id="{092B46D9-41DD-FF85-D03B-210506954709}"/>
                  </a:ext>
                </a:extLst>
              </p:cNvPr>
              <p:cNvSpPr txBox="1"/>
              <p:nvPr/>
            </p:nvSpPr>
            <p:spPr>
              <a:xfrm>
                <a:off x="9810791"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25</a:t>
                </a:r>
              </a:p>
            </p:txBody>
          </p:sp>
          <p:sp>
            <p:nvSpPr>
              <p:cNvPr id="2631" name="TextBox 2630">
                <a:extLst>
                  <a:ext uri="{FF2B5EF4-FFF2-40B4-BE49-F238E27FC236}">
                    <a16:creationId xmlns:a16="http://schemas.microsoft.com/office/drawing/2014/main" id="{D7433329-6C5B-9CD1-8952-ED04AAAD4C5E}"/>
                  </a:ext>
                </a:extLst>
              </p:cNvPr>
              <p:cNvSpPr txBox="1"/>
              <p:nvPr/>
            </p:nvSpPr>
            <p:spPr>
              <a:xfrm>
                <a:off x="10149565"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26</a:t>
                </a:r>
              </a:p>
            </p:txBody>
          </p:sp>
          <p:sp>
            <p:nvSpPr>
              <p:cNvPr id="2632" name="TextBox 2631">
                <a:extLst>
                  <a:ext uri="{FF2B5EF4-FFF2-40B4-BE49-F238E27FC236}">
                    <a16:creationId xmlns:a16="http://schemas.microsoft.com/office/drawing/2014/main" id="{FA29B3F3-3F30-E563-92D4-C76E733475A2}"/>
                  </a:ext>
                </a:extLst>
              </p:cNvPr>
              <p:cNvSpPr txBox="1"/>
              <p:nvPr/>
            </p:nvSpPr>
            <p:spPr>
              <a:xfrm>
                <a:off x="10488359"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27</a:t>
                </a:r>
              </a:p>
            </p:txBody>
          </p:sp>
          <p:sp>
            <p:nvSpPr>
              <p:cNvPr id="2633" name="TextBox 2632">
                <a:extLst>
                  <a:ext uri="{FF2B5EF4-FFF2-40B4-BE49-F238E27FC236}">
                    <a16:creationId xmlns:a16="http://schemas.microsoft.com/office/drawing/2014/main" id="{11423B9C-6ACC-A1B8-8CF3-E00F2E3E4AEA}"/>
                  </a:ext>
                </a:extLst>
              </p:cNvPr>
              <p:cNvSpPr txBox="1"/>
              <p:nvPr/>
            </p:nvSpPr>
            <p:spPr>
              <a:xfrm>
                <a:off x="10826937"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28</a:t>
                </a:r>
              </a:p>
            </p:txBody>
          </p:sp>
          <p:sp>
            <p:nvSpPr>
              <p:cNvPr id="2634" name="TextBox 2633">
                <a:extLst>
                  <a:ext uri="{FF2B5EF4-FFF2-40B4-BE49-F238E27FC236}">
                    <a16:creationId xmlns:a16="http://schemas.microsoft.com/office/drawing/2014/main" id="{1F480579-EAE2-80BF-CC37-9DC4906399E3}"/>
                  </a:ext>
                </a:extLst>
              </p:cNvPr>
              <p:cNvSpPr txBox="1"/>
              <p:nvPr/>
            </p:nvSpPr>
            <p:spPr>
              <a:xfrm>
                <a:off x="11165709" y="8755275"/>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29</a:t>
                </a:r>
              </a:p>
            </p:txBody>
          </p:sp>
          <p:sp>
            <p:nvSpPr>
              <p:cNvPr id="2635" name="TextBox 2634">
                <a:extLst>
                  <a:ext uri="{FF2B5EF4-FFF2-40B4-BE49-F238E27FC236}">
                    <a16:creationId xmlns:a16="http://schemas.microsoft.com/office/drawing/2014/main" id="{C1B2D3DE-9BB7-4EAF-5998-533F4E894AD6}"/>
                  </a:ext>
                </a:extLst>
              </p:cNvPr>
              <p:cNvSpPr txBox="1"/>
              <p:nvPr/>
            </p:nvSpPr>
            <p:spPr>
              <a:xfrm>
                <a:off x="5538285" y="9067264"/>
                <a:ext cx="1190225" cy="46172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000000"/>
                    </a:solidFill>
                    <a:effectLst/>
                    <a:uLnTx/>
                    <a:uFillTx/>
                    <a:latin typeface="Helvetica-Bold"/>
                    <a:ea typeface="+mn-ea"/>
                    <a:cs typeface="+mn-cs"/>
                    <a:sym typeface="Helvetica-Bold"/>
                    <a:rtl val="0"/>
                  </a:rPr>
                  <a:t>Months</a:t>
                </a:r>
              </a:p>
            </p:txBody>
          </p:sp>
          <p:sp>
            <p:nvSpPr>
              <p:cNvPr id="2636" name="TextBox 2635">
                <a:extLst>
                  <a:ext uri="{FF2B5EF4-FFF2-40B4-BE49-F238E27FC236}">
                    <a16:creationId xmlns:a16="http://schemas.microsoft.com/office/drawing/2014/main" id="{906FA1F3-9526-23CD-81EE-717741B59C48}"/>
                  </a:ext>
                </a:extLst>
              </p:cNvPr>
              <p:cNvSpPr txBox="1"/>
              <p:nvPr/>
            </p:nvSpPr>
            <p:spPr>
              <a:xfrm>
                <a:off x="871211" y="8333294"/>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0</a:t>
                </a:r>
              </a:p>
            </p:txBody>
          </p:sp>
        </p:grpSp>
        <p:sp>
          <p:nvSpPr>
            <p:cNvPr id="2599" name="TextBox 2598">
              <a:extLst>
                <a:ext uri="{FF2B5EF4-FFF2-40B4-BE49-F238E27FC236}">
                  <a16:creationId xmlns:a16="http://schemas.microsoft.com/office/drawing/2014/main" id="{E83FCC7C-0564-2FA7-6B05-E131AE03F83B}"/>
                </a:ext>
              </a:extLst>
            </p:cNvPr>
            <p:cNvSpPr txBox="1"/>
            <p:nvPr/>
          </p:nvSpPr>
          <p:spPr>
            <a:xfrm>
              <a:off x="776234" y="7174677"/>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20</a:t>
              </a:r>
            </a:p>
          </p:txBody>
        </p:sp>
        <p:sp>
          <p:nvSpPr>
            <p:cNvPr id="2600" name="TextBox 2599">
              <a:extLst>
                <a:ext uri="{FF2B5EF4-FFF2-40B4-BE49-F238E27FC236}">
                  <a16:creationId xmlns:a16="http://schemas.microsoft.com/office/drawing/2014/main" id="{55BEC62C-9ED5-B3E9-6A47-D66102C44524}"/>
                </a:ext>
              </a:extLst>
            </p:cNvPr>
            <p:cNvSpPr txBox="1"/>
            <p:nvPr/>
          </p:nvSpPr>
          <p:spPr>
            <a:xfrm>
              <a:off x="776234" y="6015869"/>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40</a:t>
              </a:r>
            </a:p>
          </p:txBody>
        </p:sp>
        <p:sp>
          <p:nvSpPr>
            <p:cNvPr id="2601" name="TextBox 2600">
              <a:extLst>
                <a:ext uri="{FF2B5EF4-FFF2-40B4-BE49-F238E27FC236}">
                  <a16:creationId xmlns:a16="http://schemas.microsoft.com/office/drawing/2014/main" id="{259464D0-6268-D5E2-8395-D251B44A99CC}"/>
                </a:ext>
              </a:extLst>
            </p:cNvPr>
            <p:cNvSpPr txBox="1"/>
            <p:nvPr/>
          </p:nvSpPr>
          <p:spPr>
            <a:xfrm>
              <a:off x="776234" y="4857252"/>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60</a:t>
              </a:r>
            </a:p>
          </p:txBody>
        </p:sp>
        <p:sp>
          <p:nvSpPr>
            <p:cNvPr id="2602" name="TextBox 2601">
              <a:extLst>
                <a:ext uri="{FF2B5EF4-FFF2-40B4-BE49-F238E27FC236}">
                  <a16:creationId xmlns:a16="http://schemas.microsoft.com/office/drawing/2014/main" id="{4792B14E-0966-0F35-BC28-C1E8FFD2CD05}"/>
                </a:ext>
              </a:extLst>
            </p:cNvPr>
            <p:cNvSpPr txBox="1"/>
            <p:nvPr/>
          </p:nvSpPr>
          <p:spPr>
            <a:xfrm>
              <a:off x="776234" y="3698423"/>
              <a:ext cx="568178"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80</a:t>
              </a:r>
            </a:p>
          </p:txBody>
        </p:sp>
        <p:sp>
          <p:nvSpPr>
            <p:cNvPr id="2603" name="TextBox 2602">
              <a:extLst>
                <a:ext uri="{FF2B5EF4-FFF2-40B4-BE49-F238E27FC236}">
                  <a16:creationId xmlns:a16="http://schemas.microsoft.com/office/drawing/2014/main" id="{18777DF7-6CBF-2CCB-245A-9CBBE431FE92}"/>
                </a:ext>
              </a:extLst>
            </p:cNvPr>
            <p:cNvSpPr txBox="1"/>
            <p:nvPr/>
          </p:nvSpPr>
          <p:spPr>
            <a:xfrm>
              <a:off x="681259" y="2539786"/>
              <a:ext cx="667579"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000000"/>
                  </a:solidFill>
                  <a:effectLst/>
                  <a:uLnTx/>
                  <a:uFillTx/>
                  <a:latin typeface="Helvetica"/>
                  <a:ea typeface="+mn-ea"/>
                  <a:cs typeface="+mn-cs"/>
                  <a:sym typeface="Helvetica"/>
                  <a:rtl val="0"/>
                </a:rPr>
                <a:t>100</a:t>
              </a:r>
            </a:p>
          </p:txBody>
        </p:sp>
        <p:sp>
          <p:nvSpPr>
            <p:cNvPr id="2604" name="TextBox 2603">
              <a:extLst>
                <a:ext uri="{FF2B5EF4-FFF2-40B4-BE49-F238E27FC236}">
                  <a16:creationId xmlns:a16="http://schemas.microsoft.com/office/drawing/2014/main" id="{E65A4685-BA98-64F6-0B22-437AD5A56EE3}"/>
                </a:ext>
              </a:extLst>
            </p:cNvPr>
            <p:cNvSpPr txBox="1"/>
            <p:nvPr/>
          </p:nvSpPr>
          <p:spPr>
            <a:xfrm rot="16200000">
              <a:off x="-860806" y="5364712"/>
              <a:ext cx="2498445" cy="46172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000000"/>
                  </a:solidFill>
                  <a:effectLst/>
                  <a:uLnTx/>
                  <a:uFillTx/>
                  <a:latin typeface="Helvetica-Bold"/>
                  <a:ea typeface="+mn-ea"/>
                  <a:cs typeface="+mn-cs"/>
                  <a:sym typeface="Helvetica-Bold"/>
                  <a:rtl val="0"/>
                </a:rPr>
                <a:t>PFS Probability (%)</a:t>
              </a:r>
            </a:p>
          </p:txBody>
        </p:sp>
      </p:grpSp>
      <p:cxnSp>
        <p:nvCxnSpPr>
          <p:cNvPr id="3031" name="Straight Connector 3030">
            <a:extLst>
              <a:ext uri="{FF2B5EF4-FFF2-40B4-BE49-F238E27FC236}">
                <a16:creationId xmlns:a16="http://schemas.microsoft.com/office/drawing/2014/main" id="{2514E22C-A926-7726-161F-130EA7CC9129}"/>
              </a:ext>
            </a:extLst>
          </p:cNvPr>
          <p:cNvCxnSpPr>
            <a:cxnSpLocks/>
            <a:stCxn id="2673" idx="1"/>
            <a:endCxn id="2790" idx="209"/>
          </p:cNvCxnSpPr>
          <p:nvPr/>
        </p:nvCxnSpPr>
        <p:spPr>
          <a:xfrm>
            <a:off x="749083" y="3492122"/>
            <a:ext cx="1885736" cy="1199"/>
          </a:xfrm>
          <a:prstGeom prst="line">
            <a:avLst/>
          </a:prstGeom>
          <a:noFill/>
          <a:ln w="19050" cap="flat" cmpd="sng" algn="ctr">
            <a:solidFill>
              <a:sysClr val="window" lastClr="FFFFFF">
                <a:lumMod val="75000"/>
              </a:sysClr>
            </a:solidFill>
            <a:prstDash val="lgDash"/>
            <a:miter lim="800000"/>
          </a:ln>
          <a:effectLst/>
        </p:spPr>
      </p:cxnSp>
      <p:cxnSp>
        <p:nvCxnSpPr>
          <p:cNvPr id="3032" name="Straight Connector 3031">
            <a:extLst>
              <a:ext uri="{FF2B5EF4-FFF2-40B4-BE49-F238E27FC236}">
                <a16:creationId xmlns:a16="http://schemas.microsoft.com/office/drawing/2014/main" id="{19EA6FF1-EF96-3344-E6C5-F88C3497E819}"/>
              </a:ext>
            </a:extLst>
          </p:cNvPr>
          <p:cNvCxnSpPr>
            <a:cxnSpLocks/>
          </p:cNvCxnSpPr>
          <p:nvPr/>
        </p:nvCxnSpPr>
        <p:spPr>
          <a:xfrm flipV="1">
            <a:off x="1816279" y="3486433"/>
            <a:ext cx="0" cy="1517706"/>
          </a:xfrm>
          <a:prstGeom prst="line">
            <a:avLst/>
          </a:prstGeom>
          <a:noFill/>
          <a:ln w="19050" cap="flat" cmpd="sng" algn="ctr">
            <a:solidFill>
              <a:sysClr val="window" lastClr="FFFFFF">
                <a:lumMod val="75000"/>
              </a:sysClr>
            </a:solidFill>
            <a:prstDash val="solid"/>
            <a:miter lim="800000"/>
          </a:ln>
          <a:effectLst/>
        </p:spPr>
      </p:cxnSp>
      <p:cxnSp>
        <p:nvCxnSpPr>
          <p:cNvPr id="3033" name="Straight Connector 3032">
            <a:extLst>
              <a:ext uri="{FF2B5EF4-FFF2-40B4-BE49-F238E27FC236}">
                <a16:creationId xmlns:a16="http://schemas.microsoft.com/office/drawing/2014/main" id="{A1AD42D5-C91E-06A4-160C-6F51FA791128}"/>
              </a:ext>
            </a:extLst>
          </p:cNvPr>
          <p:cNvCxnSpPr>
            <a:cxnSpLocks/>
          </p:cNvCxnSpPr>
          <p:nvPr/>
        </p:nvCxnSpPr>
        <p:spPr>
          <a:xfrm flipV="1">
            <a:off x="2610718" y="3486433"/>
            <a:ext cx="0" cy="1517706"/>
          </a:xfrm>
          <a:prstGeom prst="line">
            <a:avLst/>
          </a:prstGeom>
          <a:noFill/>
          <a:ln w="19050" cap="flat" cmpd="sng" algn="ctr">
            <a:solidFill>
              <a:sysClr val="window" lastClr="FFFFFF">
                <a:lumMod val="75000"/>
              </a:sysClr>
            </a:solidFill>
            <a:prstDash val="solid"/>
            <a:miter lim="800000"/>
          </a:ln>
          <a:effectLst/>
        </p:spPr>
      </p:cxnSp>
      <p:sp>
        <p:nvSpPr>
          <p:cNvPr id="3034" name="TextBox 3033">
            <a:extLst>
              <a:ext uri="{FF2B5EF4-FFF2-40B4-BE49-F238E27FC236}">
                <a16:creationId xmlns:a16="http://schemas.microsoft.com/office/drawing/2014/main" id="{C26CDA15-6E96-9526-6F09-94A572212ABA}"/>
              </a:ext>
            </a:extLst>
          </p:cNvPr>
          <p:cNvSpPr txBox="1"/>
          <p:nvPr/>
        </p:nvSpPr>
        <p:spPr>
          <a:xfrm>
            <a:off x="2864429" y="3010218"/>
            <a:ext cx="1713800" cy="461665"/>
          </a:xfrm>
          <a:prstGeom prst="rect">
            <a:avLst/>
          </a:prstGeom>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white"/>
                </a:solidFill>
                <a:effectLst/>
                <a:uLnTx/>
                <a:uFillTx/>
                <a:latin typeface="Arial Narrow"/>
                <a:ea typeface="+mn-ea"/>
                <a:cs typeface="+mn-cs"/>
                <a:sym typeface="Helvetica-Bold"/>
                <a:rtl val="0"/>
              </a:rPr>
              <a:t>T-</a:t>
            </a:r>
            <a:r>
              <a:rPr kumimoji="0" lang="en-US" sz="1200" b="1" i="0" u="none" strike="noStrike" kern="0" cap="none" spc="0" normalizeH="0" baseline="0" noProof="0" err="1">
                <a:ln>
                  <a:noFill/>
                </a:ln>
                <a:solidFill>
                  <a:prstClr val="white"/>
                </a:solidFill>
                <a:effectLst/>
                <a:uLnTx/>
                <a:uFillTx/>
                <a:latin typeface="Arial Narrow"/>
                <a:ea typeface="+mn-ea"/>
                <a:cs typeface="+mn-cs"/>
                <a:sym typeface="Helvetica-Bold"/>
                <a:rtl val="0"/>
              </a:rPr>
              <a:t>DXd</a:t>
            </a:r>
            <a:r>
              <a:rPr kumimoji="0" lang="en-US" sz="1200" b="1" i="0" u="none" strike="noStrike" kern="0" cap="none" spc="0" normalizeH="0" baseline="0" noProof="0">
                <a:ln>
                  <a:noFill/>
                </a:ln>
                <a:solidFill>
                  <a:prstClr val="white"/>
                </a:solidFill>
                <a:effectLst/>
                <a:uLnTx/>
                <a:uFillTx/>
                <a:latin typeface="Arial Narrow"/>
                <a:ea typeface="+mn-ea"/>
                <a:cs typeface="+mn-cs"/>
                <a:sym typeface="Helvetica-Bold"/>
                <a:rtl val="0"/>
              </a:rPr>
              <a:t> </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err="1">
                <a:ln>
                  <a:noFill/>
                </a:ln>
                <a:solidFill>
                  <a:prstClr val="white"/>
                </a:solidFill>
                <a:effectLst/>
                <a:uLnTx/>
                <a:uFillTx/>
                <a:latin typeface="Arial Narrow"/>
                <a:ea typeface="+mn-ea"/>
                <a:cs typeface="+mn-cs"/>
              </a:rPr>
              <a:t>mPFS</a:t>
            </a:r>
            <a:r>
              <a:rPr kumimoji="0" lang="en-US" sz="1200" b="0" i="0" u="none" strike="noStrike" kern="0" cap="none" spc="0" normalizeH="0" baseline="0" noProof="0">
                <a:ln>
                  <a:noFill/>
                </a:ln>
                <a:solidFill>
                  <a:prstClr val="white"/>
                </a:solidFill>
                <a:effectLst/>
                <a:uLnTx/>
                <a:uFillTx/>
                <a:latin typeface="Arial Narrow"/>
                <a:ea typeface="+mn-ea"/>
                <a:cs typeface="+mn-cs"/>
              </a:rPr>
              <a:t>: 10.1 </a:t>
            </a:r>
            <a:r>
              <a:rPr kumimoji="0" lang="en-US" sz="1200" b="0" i="0" u="none" strike="noStrike" kern="0" cap="none" spc="0" normalizeH="0" baseline="0" noProof="0" err="1">
                <a:ln>
                  <a:noFill/>
                </a:ln>
                <a:solidFill>
                  <a:prstClr val="white"/>
                </a:solidFill>
                <a:effectLst/>
                <a:uLnTx/>
                <a:uFillTx/>
                <a:latin typeface="Arial Narrow"/>
                <a:ea typeface="+mn-ea"/>
                <a:cs typeface="+mn-cs"/>
              </a:rPr>
              <a:t>mo</a:t>
            </a:r>
            <a:endParaRPr kumimoji="0" lang="en-US" sz="1200" b="0" i="0" u="none" strike="noStrike" kern="0" cap="none" spc="0" normalizeH="0" baseline="0" noProof="0">
              <a:ln>
                <a:noFill/>
              </a:ln>
              <a:solidFill>
                <a:prstClr val="white"/>
              </a:solidFill>
              <a:effectLst/>
              <a:uLnTx/>
              <a:uFillTx/>
              <a:latin typeface="Arial Narrow"/>
              <a:ea typeface="+mn-ea"/>
              <a:cs typeface="+mn-cs"/>
            </a:endParaRPr>
          </a:p>
        </p:txBody>
      </p:sp>
      <p:sp>
        <p:nvSpPr>
          <p:cNvPr id="3035" name="TextBox 3034">
            <a:extLst>
              <a:ext uri="{FF2B5EF4-FFF2-40B4-BE49-F238E27FC236}">
                <a16:creationId xmlns:a16="http://schemas.microsoft.com/office/drawing/2014/main" id="{6CBACA28-8A85-7C02-9C31-3D364A5A8B10}"/>
              </a:ext>
            </a:extLst>
          </p:cNvPr>
          <p:cNvSpPr txBox="1"/>
          <p:nvPr/>
        </p:nvSpPr>
        <p:spPr>
          <a:xfrm>
            <a:off x="785614" y="3787332"/>
            <a:ext cx="1503945" cy="461665"/>
          </a:xfrm>
          <a:prstGeom prst="rect">
            <a:avLst/>
          </a:prstGeom>
        </p:spPr>
        <p:style>
          <a:lnRef idx="1">
            <a:schemeClr val="accent5"/>
          </a:lnRef>
          <a:fillRef idx="3">
            <a:schemeClr val="accent5"/>
          </a:fillRef>
          <a:effectRef idx="2">
            <a:schemeClr val="accent5"/>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Narrow"/>
                <a:ea typeface="+mn-ea"/>
                <a:cs typeface="+mn-cs"/>
                <a:sym typeface="Helvetica-Bold"/>
                <a:rtl val="0"/>
              </a:rPr>
              <a:t>TPC</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err="1">
                <a:ln>
                  <a:noFill/>
                </a:ln>
                <a:solidFill>
                  <a:srgbClr val="FFFFFF"/>
                </a:solidFill>
                <a:effectLst/>
                <a:uLnTx/>
                <a:uFillTx/>
                <a:latin typeface="Arial Narrow"/>
                <a:ea typeface="+mn-ea"/>
                <a:cs typeface="+mn-cs"/>
              </a:rPr>
              <a:t>mPFS</a:t>
            </a:r>
            <a:r>
              <a:rPr kumimoji="0" lang="en-US" sz="1200" b="0" i="0" u="none" strike="noStrike" kern="0" cap="none" spc="0" normalizeH="0" baseline="0" noProof="0">
                <a:ln>
                  <a:noFill/>
                </a:ln>
                <a:solidFill>
                  <a:srgbClr val="FFFFFF"/>
                </a:solidFill>
                <a:effectLst/>
                <a:uLnTx/>
                <a:uFillTx/>
                <a:latin typeface="Arial Narrow"/>
                <a:ea typeface="+mn-ea"/>
                <a:cs typeface="+mn-cs"/>
              </a:rPr>
              <a:t>: 5.4 </a:t>
            </a:r>
            <a:r>
              <a:rPr kumimoji="0" lang="en-US" sz="1200" b="0" i="0" u="none" strike="noStrike" kern="0" cap="none" spc="0" normalizeH="0" baseline="0" noProof="0" err="1">
                <a:ln>
                  <a:noFill/>
                </a:ln>
                <a:solidFill>
                  <a:srgbClr val="FFFFFF"/>
                </a:solidFill>
                <a:effectLst/>
                <a:uLnTx/>
                <a:uFillTx/>
                <a:latin typeface="Arial Narrow"/>
                <a:ea typeface="+mn-ea"/>
                <a:cs typeface="+mn-cs"/>
              </a:rPr>
              <a:t>mo</a:t>
            </a:r>
            <a:endParaRPr kumimoji="0" lang="en-US" sz="1200" b="0" i="0" u="none" strike="noStrike" kern="0" cap="none" spc="0" normalizeH="0" baseline="0" noProof="0">
              <a:ln>
                <a:noFill/>
              </a:ln>
              <a:solidFill>
                <a:srgbClr val="FFFFFF"/>
              </a:solidFill>
              <a:effectLst/>
              <a:uLnTx/>
              <a:uFillTx/>
              <a:latin typeface="Arial Narrow"/>
              <a:ea typeface="+mn-ea"/>
              <a:cs typeface="+mn-cs"/>
            </a:endParaRPr>
          </a:p>
        </p:txBody>
      </p:sp>
      <p:sp>
        <p:nvSpPr>
          <p:cNvPr id="3036" name="TextBox 3035">
            <a:extLst>
              <a:ext uri="{FF2B5EF4-FFF2-40B4-BE49-F238E27FC236}">
                <a16:creationId xmlns:a16="http://schemas.microsoft.com/office/drawing/2014/main" id="{5F77DB26-42F5-200E-5587-BB6AD9F351BC}"/>
              </a:ext>
            </a:extLst>
          </p:cNvPr>
          <p:cNvSpPr txBox="1"/>
          <p:nvPr/>
        </p:nvSpPr>
        <p:spPr>
          <a:xfrm>
            <a:off x="2032684" y="1806327"/>
            <a:ext cx="2132901" cy="646331"/>
          </a:xfrm>
          <a:prstGeom prst="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3A3A3A"/>
                </a:solidFill>
                <a:effectLst/>
                <a:uLnTx/>
                <a:uFillTx/>
                <a:latin typeface="Helvetica-Bold"/>
                <a:ea typeface="+mn-ea"/>
                <a:cs typeface="+mn-cs"/>
                <a:sym typeface="Helvetica-Bold"/>
                <a:rtl val="0"/>
              </a:rPr>
              <a:t>Hazard Ratio,</a:t>
            </a:r>
            <a:r>
              <a:rPr kumimoji="0" lang="en-US" sz="1400" b="0" i="0" u="none" strike="noStrike" kern="0" cap="none" spc="0" normalizeH="0" baseline="0" noProof="0">
                <a:ln>
                  <a:noFill/>
                </a:ln>
                <a:solidFill>
                  <a:srgbClr val="3A3A3A"/>
                </a:solidFill>
                <a:effectLst/>
                <a:uLnTx/>
                <a:uFillTx/>
                <a:latin typeface="Helvetica-Bold"/>
                <a:ea typeface="+mn-ea"/>
                <a:cs typeface="+mn-cs"/>
                <a:sym typeface="Helvetica-Bold"/>
                <a:rtl val="0"/>
              </a:rPr>
              <a:t> </a:t>
            </a:r>
            <a:r>
              <a:rPr kumimoji="0" lang="en-US" sz="1400" b="1" i="0" u="none" strike="noStrike" kern="0" cap="none" spc="0" normalizeH="0" baseline="0" noProof="0">
                <a:ln>
                  <a:noFill/>
                </a:ln>
                <a:solidFill>
                  <a:srgbClr val="3A3A3A"/>
                </a:solidFill>
                <a:effectLst/>
                <a:uLnTx/>
                <a:uFillTx/>
                <a:latin typeface="Helvetica-Bold"/>
                <a:ea typeface="+mn-ea"/>
                <a:cs typeface="+mn-cs"/>
                <a:sym typeface="Helvetica-Bold"/>
                <a:rtl val="0"/>
              </a:rPr>
              <a:t>0.51 </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3A3A3A"/>
                </a:solidFill>
                <a:effectLst/>
                <a:uLnTx/>
                <a:uFillTx/>
                <a:latin typeface="Helvetica-Bold"/>
                <a:ea typeface="+mn-ea"/>
                <a:cs typeface="+mn-cs"/>
                <a:sym typeface="Helvetica-Bold"/>
                <a:rtl val="0"/>
              </a:rPr>
              <a:t>95% CI, 0.40-0.64</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100" b="0" i="1" u="none" strike="noStrike" kern="0" cap="none" spc="0" normalizeH="0" baseline="0" noProof="0">
                <a:ln>
                  <a:noFill/>
                </a:ln>
                <a:solidFill>
                  <a:srgbClr val="3A3A3A"/>
                </a:solidFill>
                <a:effectLst/>
                <a:uLnTx/>
                <a:uFillTx/>
                <a:latin typeface="Helvetica-Bold"/>
                <a:ea typeface="+mn-ea"/>
                <a:cs typeface="+mn-cs"/>
                <a:sym typeface="Helvetica-Bold"/>
                <a:rtl val="0"/>
              </a:rPr>
              <a:t>P </a:t>
            </a:r>
            <a:r>
              <a:rPr kumimoji="0" lang="en-US" sz="1100" b="0" i="0" u="none" strike="noStrike" kern="0" cap="none" spc="0" normalizeH="0" baseline="0" noProof="0">
                <a:ln>
                  <a:noFill/>
                </a:ln>
                <a:solidFill>
                  <a:srgbClr val="3A3A3A"/>
                </a:solidFill>
                <a:effectLst/>
                <a:uLnTx/>
                <a:uFillTx/>
                <a:latin typeface="Helvetica-Bold"/>
                <a:ea typeface="+mn-ea"/>
                <a:cs typeface="+mn-cs"/>
                <a:sym typeface="Helvetica-Bold"/>
                <a:rtl val="0"/>
              </a:rPr>
              <a:t>&lt; 0.0001</a:t>
            </a:r>
          </a:p>
        </p:txBody>
      </p:sp>
      <p:sp>
        <p:nvSpPr>
          <p:cNvPr id="3037" name="TextBox 3036">
            <a:extLst>
              <a:ext uri="{FF2B5EF4-FFF2-40B4-BE49-F238E27FC236}">
                <a16:creationId xmlns:a16="http://schemas.microsoft.com/office/drawing/2014/main" id="{E520A892-EE56-D4D5-9985-6E10474D2A3F}"/>
              </a:ext>
            </a:extLst>
          </p:cNvPr>
          <p:cNvSpPr txBox="1"/>
          <p:nvPr/>
        </p:nvSpPr>
        <p:spPr>
          <a:xfrm>
            <a:off x="1660757" y="3234545"/>
            <a:ext cx="974062" cy="306467"/>
          </a:xfrm>
          <a:prstGeom prst="round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l-GR" sz="120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Helvetica-Bold"/>
                <a:rtl val="0"/>
              </a:rPr>
              <a:t>Δ</a:t>
            </a:r>
            <a:r>
              <a:rPr kumimoji="0" lang="en-US" sz="120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Helvetica-Bold"/>
                <a:rtl val="0"/>
              </a:rPr>
              <a:t> 4.7 </a:t>
            </a:r>
            <a:r>
              <a:rPr kumimoji="0" lang="en-US" sz="1200" b="1" i="0" u="none" strike="noStrike" kern="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sym typeface="Helvetica-Bold"/>
                <a:rtl val="0"/>
              </a:rPr>
              <a:t>mo</a:t>
            </a:r>
            <a:endParaRPr kumimoji="0" lang="en-US" sz="1200" b="1" i="0" u="none" strike="noStrike" kern="0" cap="none" spc="0" normalizeH="0" baseline="0" noProof="0">
              <a:ln>
                <a:noFill/>
              </a:ln>
              <a:solidFill>
                <a:srgbClr val="000000"/>
              </a:solidFill>
              <a:effectLst/>
              <a:uLnTx/>
              <a:uFillTx/>
              <a:latin typeface="Helvetica-Bold"/>
              <a:ea typeface="+mn-ea"/>
              <a:cs typeface="+mn-cs"/>
              <a:sym typeface="Helvetica-Bold"/>
              <a:rtl val="0"/>
            </a:endParaRPr>
          </a:p>
        </p:txBody>
      </p:sp>
      <p:cxnSp>
        <p:nvCxnSpPr>
          <p:cNvPr id="3038" name="Straight Connector 3037">
            <a:extLst>
              <a:ext uri="{FF2B5EF4-FFF2-40B4-BE49-F238E27FC236}">
                <a16:creationId xmlns:a16="http://schemas.microsoft.com/office/drawing/2014/main" id="{0927ED8A-2F7F-190A-457C-75AB6A392D12}"/>
              </a:ext>
            </a:extLst>
          </p:cNvPr>
          <p:cNvCxnSpPr>
            <a:cxnSpLocks/>
            <a:endCxn id="2210" idx="222"/>
          </p:cNvCxnSpPr>
          <p:nvPr/>
        </p:nvCxnSpPr>
        <p:spPr>
          <a:xfrm>
            <a:off x="6890083" y="3484632"/>
            <a:ext cx="1768732" cy="6185"/>
          </a:xfrm>
          <a:prstGeom prst="line">
            <a:avLst/>
          </a:prstGeom>
          <a:noFill/>
          <a:ln w="19050" cap="flat" cmpd="sng" algn="ctr">
            <a:solidFill>
              <a:sysClr val="window" lastClr="FFFFFF">
                <a:lumMod val="75000"/>
              </a:sysClr>
            </a:solidFill>
            <a:prstDash val="lgDash"/>
            <a:miter lim="800000"/>
          </a:ln>
          <a:effectLst/>
        </p:spPr>
      </p:cxnSp>
      <p:cxnSp>
        <p:nvCxnSpPr>
          <p:cNvPr id="3039" name="Straight Connector 3038">
            <a:extLst>
              <a:ext uri="{FF2B5EF4-FFF2-40B4-BE49-F238E27FC236}">
                <a16:creationId xmlns:a16="http://schemas.microsoft.com/office/drawing/2014/main" id="{D9F5C983-BB36-FEF4-43D7-21C18995F4E0}"/>
              </a:ext>
            </a:extLst>
          </p:cNvPr>
          <p:cNvCxnSpPr>
            <a:cxnSpLocks/>
          </p:cNvCxnSpPr>
          <p:nvPr/>
        </p:nvCxnSpPr>
        <p:spPr>
          <a:xfrm flipV="1">
            <a:off x="8652504" y="3486433"/>
            <a:ext cx="0" cy="1517706"/>
          </a:xfrm>
          <a:prstGeom prst="line">
            <a:avLst/>
          </a:prstGeom>
          <a:noFill/>
          <a:ln w="19050" cap="flat" cmpd="sng" algn="ctr">
            <a:solidFill>
              <a:sysClr val="window" lastClr="FFFFFF">
                <a:lumMod val="75000"/>
              </a:sysClr>
            </a:solidFill>
            <a:prstDash val="solid"/>
            <a:miter lim="800000"/>
          </a:ln>
          <a:effectLst/>
        </p:spPr>
      </p:cxnSp>
      <p:cxnSp>
        <p:nvCxnSpPr>
          <p:cNvPr id="3040" name="Straight Connector 3039">
            <a:extLst>
              <a:ext uri="{FF2B5EF4-FFF2-40B4-BE49-F238E27FC236}">
                <a16:creationId xmlns:a16="http://schemas.microsoft.com/office/drawing/2014/main" id="{14983D97-FF63-8F15-CFDC-58B6166DEDB6}"/>
              </a:ext>
            </a:extLst>
          </p:cNvPr>
          <p:cNvCxnSpPr>
            <a:cxnSpLocks/>
          </p:cNvCxnSpPr>
          <p:nvPr/>
        </p:nvCxnSpPr>
        <p:spPr>
          <a:xfrm flipV="1">
            <a:off x="7847122" y="3486433"/>
            <a:ext cx="0" cy="1517706"/>
          </a:xfrm>
          <a:prstGeom prst="line">
            <a:avLst/>
          </a:prstGeom>
          <a:noFill/>
          <a:ln w="19050" cap="flat" cmpd="sng" algn="ctr">
            <a:solidFill>
              <a:sysClr val="window" lastClr="FFFFFF">
                <a:lumMod val="75000"/>
              </a:sysClr>
            </a:solidFill>
            <a:prstDash val="solid"/>
            <a:miter lim="800000"/>
          </a:ln>
          <a:effectLst/>
        </p:spPr>
      </p:cxnSp>
      <p:sp>
        <p:nvSpPr>
          <p:cNvPr id="3041" name="TextBox 3040">
            <a:extLst>
              <a:ext uri="{FF2B5EF4-FFF2-40B4-BE49-F238E27FC236}">
                <a16:creationId xmlns:a16="http://schemas.microsoft.com/office/drawing/2014/main" id="{8823AF05-BEF3-4775-9AFE-866058752D21}"/>
              </a:ext>
            </a:extLst>
          </p:cNvPr>
          <p:cNvSpPr txBox="1"/>
          <p:nvPr/>
        </p:nvSpPr>
        <p:spPr>
          <a:xfrm>
            <a:off x="8250919" y="1828132"/>
            <a:ext cx="2101580" cy="646331"/>
          </a:xfrm>
          <a:prstGeom prst="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3A3A3A"/>
                </a:solidFill>
                <a:effectLst/>
                <a:uLnTx/>
                <a:uFillTx/>
                <a:latin typeface="Helvetica-Bold"/>
                <a:ea typeface="+mn-ea"/>
                <a:cs typeface="+mn-cs"/>
                <a:sym typeface="Helvetica-Bold"/>
                <a:rtl val="0"/>
              </a:rPr>
              <a:t>Hazard Ratio,</a:t>
            </a:r>
            <a:r>
              <a:rPr kumimoji="0" lang="en-US" sz="1400" b="0" i="0" u="none" strike="noStrike" kern="0" cap="none" spc="0" normalizeH="0" baseline="0" noProof="0">
                <a:ln>
                  <a:noFill/>
                </a:ln>
                <a:solidFill>
                  <a:srgbClr val="3A3A3A"/>
                </a:solidFill>
                <a:effectLst/>
                <a:uLnTx/>
                <a:uFillTx/>
                <a:latin typeface="Helvetica-Bold"/>
                <a:ea typeface="+mn-ea"/>
                <a:cs typeface="+mn-cs"/>
                <a:sym typeface="Helvetica-Bold"/>
                <a:rtl val="0"/>
              </a:rPr>
              <a:t> </a:t>
            </a:r>
            <a:r>
              <a:rPr kumimoji="0" lang="en-US" sz="1400" b="1" i="0" u="none" strike="noStrike" kern="0" cap="none" spc="0" normalizeH="0" baseline="0" noProof="0">
                <a:ln>
                  <a:noFill/>
                </a:ln>
                <a:solidFill>
                  <a:srgbClr val="3A3A3A"/>
                </a:solidFill>
                <a:effectLst/>
                <a:uLnTx/>
                <a:uFillTx/>
                <a:latin typeface="Helvetica-Bold"/>
                <a:ea typeface="+mn-ea"/>
                <a:cs typeface="+mn-cs"/>
                <a:sym typeface="Helvetica-Bold"/>
                <a:rtl val="0"/>
              </a:rPr>
              <a:t>0.50 </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3A3A3A"/>
                </a:solidFill>
                <a:effectLst/>
                <a:uLnTx/>
                <a:uFillTx/>
                <a:latin typeface="Helvetica-Bold"/>
                <a:ea typeface="+mn-ea"/>
                <a:cs typeface="+mn-cs"/>
                <a:sym typeface="Helvetica-Bold"/>
                <a:rtl val="0"/>
              </a:rPr>
              <a:t>95% CI, 0.40-0.63</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100" b="0" i="1" u="none" strike="noStrike" kern="0" cap="none" spc="0" normalizeH="0" baseline="0" noProof="0">
                <a:ln>
                  <a:noFill/>
                </a:ln>
                <a:solidFill>
                  <a:srgbClr val="3A3A3A"/>
                </a:solidFill>
                <a:effectLst/>
                <a:uLnTx/>
                <a:uFillTx/>
                <a:latin typeface="Helvetica-Bold"/>
                <a:ea typeface="+mn-ea"/>
                <a:cs typeface="+mn-cs"/>
                <a:sym typeface="Helvetica-Bold"/>
                <a:rtl val="0"/>
              </a:rPr>
              <a:t>P </a:t>
            </a:r>
            <a:r>
              <a:rPr kumimoji="0" lang="en-US" sz="1100" b="0" i="0" u="none" strike="noStrike" kern="0" cap="none" spc="0" normalizeH="0" baseline="0" noProof="0">
                <a:ln>
                  <a:noFill/>
                </a:ln>
                <a:solidFill>
                  <a:srgbClr val="3A3A3A"/>
                </a:solidFill>
                <a:effectLst/>
                <a:uLnTx/>
                <a:uFillTx/>
                <a:latin typeface="Helvetica-Bold"/>
                <a:ea typeface="+mn-ea"/>
                <a:cs typeface="+mn-cs"/>
                <a:sym typeface="Helvetica-Bold"/>
                <a:rtl val="0"/>
              </a:rPr>
              <a:t>&lt; 0.0001</a:t>
            </a:r>
          </a:p>
        </p:txBody>
      </p:sp>
      <p:sp>
        <p:nvSpPr>
          <p:cNvPr id="3042" name="TextBox 3041">
            <a:extLst>
              <a:ext uri="{FF2B5EF4-FFF2-40B4-BE49-F238E27FC236}">
                <a16:creationId xmlns:a16="http://schemas.microsoft.com/office/drawing/2014/main" id="{586D040E-CC4F-F0FE-5783-708DF7342AAB}"/>
              </a:ext>
            </a:extLst>
          </p:cNvPr>
          <p:cNvSpPr txBox="1"/>
          <p:nvPr/>
        </p:nvSpPr>
        <p:spPr>
          <a:xfrm>
            <a:off x="7715708" y="3252919"/>
            <a:ext cx="881413" cy="306467"/>
          </a:xfrm>
          <a:prstGeom prst="round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l-GR" sz="120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Helvetica-Bold"/>
                <a:rtl val="0"/>
              </a:rPr>
              <a:t>Δ</a:t>
            </a:r>
            <a:r>
              <a:rPr kumimoji="0" lang="en-US" sz="120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Helvetica-Bold"/>
                <a:rtl val="0"/>
              </a:rPr>
              <a:t> 4.8 </a:t>
            </a:r>
            <a:r>
              <a:rPr kumimoji="0" lang="en-US" sz="1200" b="1" i="0" u="none" strike="noStrike" kern="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sym typeface="Helvetica-Bold"/>
                <a:rtl val="0"/>
              </a:rPr>
              <a:t>mo</a:t>
            </a:r>
            <a:endParaRPr kumimoji="0" lang="en-US" sz="1200" b="1" i="0" u="none" strike="noStrike" kern="0" cap="none" spc="0" normalizeH="0" baseline="0" noProof="0">
              <a:ln>
                <a:noFill/>
              </a:ln>
              <a:solidFill>
                <a:srgbClr val="000000"/>
              </a:solidFill>
              <a:effectLst/>
              <a:uLnTx/>
              <a:uFillTx/>
              <a:latin typeface="Helvetica-Bold"/>
              <a:ea typeface="+mn-ea"/>
              <a:cs typeface="+mn-cs"/>
              <a:sym typeface="Helvetica-Bold"/>
              <a:rtl val="0"/>
            </a:endParaRPr>
          </a:p>
        </p:txBody>
      </p:sp>
      <p:sp>
        <p:nvSpPr>
          <p:cNvPr id="3043" name="TextBox 3042">
            <a:extLst>
              <a:ext uri="{FF2B5EF4-FFF2-40B4-BE49-F238E27FC236}">
                <a16:creationId xmlns:a16="http://schemas.microsoft.com/office/drawing/2014/main" id="{E197F20C-EF54-E15D-7237-4B93817BBE71}"/>
              </a:ext>
            </a:extLst>
          </p:cNvPr>
          <p:cNvSpPr txBox="1"/>
          <p:nvPr/>
        </p:nvSpPr>
        <p:spPr>
          <a:xfrm>
            <a:off x="6888282" y="3788655"/>
            <a:ext cx="1362899" cy="461665"/>
          </a:xfrm>
          <a:prstGeom prst="rect">
            <a:avLst/>
          </a:prstGeom>
        </p:spPr>
        <p:style>
          <a:lnRef idx="1">
            <a:schemeClr val="accent5"/>
          </a:lnRef>
          <a:fillRef idx="3">
            <a:schemeClr val="accent5"/>
          </a:fillRef>
          <a:effectRef idx="2">
            <a:schemeClr val="accent5"/>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Narrow"/>
                <a:ea typeface="+mn-ea"/>
                <a:cs typeface="+mn-cs"/>
                <a:sym typeface="Helvetica-Bold"/>
                <a:rtl val="0"/>
              </a:rPr>
              <a:t>TPC </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Narrow"/>
                <a:ea typeface="+mn-ea"/>
                <a:cs typeface="+mn-cs"/>
              </a:rPr>
              <a:t>mPFS: 5.1 </a:t>
            </a:r>
            <a:r>
              <a:rPr kumimoji="0" lang="en-US" sz="1200" b="0" i="0" u="none" strike="noStrike" kern="0" cap="none" spc="0" normalizeH="0" baseline="0" noProof="0" err="1">
                <a:ln>
                  <a:noFill/>
                </a:ln>
                <a:solidFill>
                  <a:srgbClr val="FFFFFF"/>
                </a:solidFill>
                <a:effectLst/>
                <a:uLnTx/>
                <a:uFillTx/>
                <a:latin typeface="Arial Narrow"/>
                <a:ea typeface="+mn-ea"/>
                <a:cs typeface="+mn-cs"/>
              </a:rPr>
              <a:t>mo</a:t>
            </a:r>
            <a:endParaRPr kumimoji="0" lang="en-US" sz="1200" b="0" i="0" u="none" strike="noStrike" kern="0" cap="none" spc="0" normalizeH="0" baseline="0" noProof="0">
              <a:ln>
                <a:noFill/>
              </a:ln>
              <a:solidFill>
                <a:srgbClr val="FFFFFF"/>
              </a:solidFill>
              <a:effectLst/>
              <a:uLnTx/>
              <a:uFillTx/>
              <a:latin typeface="Arial Narrow"/>
              <a:ea typeface="+mn-ea"/>
              <a:cs typeface="+mn-cs"/>
            </a:endParaRPr>
          </a:p>
        </p:txBody>
      </p:sp>
      <p:sp>
        <p:nvSpPr>
          <p:cNvPr id="3044" name="TextBox 3043">
            <a:extLst>
              <a:ext uri="{FF2B5EF4-FFF2-40B4-BE49-F238E27FC236}">
                <a16:creationId xmlns:a16="http://schemas.microsoft.com/office/drawing/2014/main" id="{BDEDA6C8-2151-6D11-8275-1624AF28A0A8}"/>
              </a:ext>
            </a:extLst>
          </p:cNvPr>
          <p:cNvSpPr txBox="1"/>
          <p:nvPr/>
        </p:nvSpPr>
        <p:spPr>
          <a:xfrm>
            <a:off x="8787277" y="2961412"/>
            <a:ext cx="1526718" cy="461665"/>
          </a:xfrm>
          <a:prstGeom prst="rect">
            <a:avLst/>
          </a:prstGeom>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white"/>
                </a:solidFill>
                <a:effectLst/>
                <a:uLnTx/>
                <a:uFillTx/>
                <a:latin typeface="Arial Narrow"/>
                <a:ea typeface="+mn-ea"/>
                <a:cs typeface="+mn-cs"/>
                <a:sym typeface="Helvetica-Bold"/>
                <a:rtl val="0"/>
              </a:rPr>
              <a:t>T-DXd</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prstClr val="white"/>
                </a:solidFill>
                <a:effectLst/>
                <a:uLnTx/>
                <a:uFillTx/>
                <a:latin typeface="Arial Narrow"/>
                <a:ea typeface="+mn-ea"/>
                <a:cs typeface="+mn-cs"/>
              </a:rPr>
              <a:t>mPFS: 9.9 </a:t>
            </a:r>
            <a:r>
              <a:rPr kumimoji="0" lang="en-US" sz="1200" b="0" i="0" u="none" strike="noStrike" kern="0" cap="none" spc="0" normalizeH="0" baseline="0" noProof="0" err="1">
                <a:ln>
                  <a:noFill/>
                </a:ln>
                <a:solidFill>
                  <a:prstClr val="white"/>
                </a:solidFill>
                <a:effectLst/>
                <a:uLnTx/>
                <a:uFillTx/>
                <a:latin typeface="Arial Narrow"/>
                <a:ea typeface="+mn-ea"/>
                <a:cs typeface="+mn-cs"/>
              </a:rPr>
              <a:t>mo</a:t>
            </a:r>
            <a:endParaRPr kumimoji="0" lang="en-US" sz="1200" b="0" i="0" u="none" strike="noStrike" kern="0" cap="none" spc="0" normalizeH="0" baseline="0" noProof="0">
              <a:ln>
                <a:noFill/>
              </a:ln>
              <a:solidFill>
                <a:prstClr val="white"/>
              </a:solidFill>
              <a:effectLst/>
              <a:uLnTx/>
              <a:uFillTx/>
              <a:latin typeface="Arial Narrow"/>
              <a:ea typeface="+mn-ea"/>
              <a:cs typeface="+mn-cs"/>
            </a:endParaRPr>
          </a:p>
        </p:txBody>
      </p:sp>
      <p:sp>
        <p:nvSpPr>
          <p:cNvPr id="3045" name="TextBox 3044">
            <a:extLst>
              <a:ext uri="{FF2B5EF4-FFF2-40B4-BE49-F238E27FC236}">
                <a16:creationId xmlns:a16="http://schemas.microsoft.com/office/drawing/2014/main" id="{AB4B2D71-6634-0FCA-EC8A-6EBA3FB93874}"/>
              </a:ext>
            </a:extLst>
          </p:cNvPr>
          <p:cNvSpPr txBox="1"/>
          <p:nvPr/>
        </p:nvSpPr>
        <p:spPr>
          <a:xfrm>
            <a:off x="6908445" y="1361852"/>
            <a:ext cx="4755472" cy="400110"/>
          </a:xfrm>
          <a:prstGeom prst="rect">
            <a:avLst/>
          </a:prstGeom>
          <a:noFill/>
        </p:spPr>
        <p:txBody>
          <a:bodyPr wrap="square" rtlCol="0">
            <a:spAutoFit/>
          </a:bodyPr>
          <a:lstStyle/>
          <a:p>
            <a:pPr marL="0" marR="0" lvl="0" indent="0" algn="ctr" defTabSz="914217" rtl="0" eaLnBrk="1" fontAlgn="auto" latinLnBrk="0" hangingPunct="1">
              <a:lnSpc>
                <a:spcPct val="100000"/>
              </a:lnSpc>
              <a:spcBef>
                <a:spcPts val="0"/>
              </a:spcBef>
              <a:spcAft>
                <a:spcPts val="0"/>
              </a:spcAft>
              <a:buClrTx/>
              <a:buSzTx/>
              <a:buFontTx/>
              <a:buNone/>
              <a:tabLst/>
              <a:defRPr/>
            </a:pPr>
            <a:r>
              <a:rPr kumimoji="0" lang="en-NZ" sz="2000" b="1" i="0" u="none" strike="noStrike" kern="1200" cap="none" spc="0" normalizeH="0" baseline="0" noProof="0">
                <a:ln>
                  <a:noFill/>
                </a:ln>
                <a:solidFill>
                  <a:srgbClr val="007DC3"/>
                </a:solidFill>
                <a:effectLst/>
                <a:uLnTx/>
                <a:uFillTx/>
                <a:latin typeface="Arial" panose="020B0604020202020204" pitchFamily="34" charset="0"/>
                <a:ea typeface="MS Mincho" panose="02020609040205080304" pitchFamily="49" charset="-128"/>
                <a:cs typeface="Arial" panose="020B0604020202020204" pitchFamily="34" charset="0"/>
              </a:rPr>
              <a:t>All patients</a:t>
            </a:r>
          </a:p>
        </p:txBody>
      </p:sp>
    </p:spTree>
    <p:extLst>
      <p:ext uri="{BB962C8B-B14F-4D97-AF65-F5344CB8AC3E}">
        <p14:creationId xmlns:p14="http://schemas.microsoft.com/office/powerpoint/2010/main" val="79677754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D34A1F-0F87-1B00-C5A1-67B056AC7F8E}"/>
              </a:ext>
            </a:extLst>
          </p:cNvPr>
          <p:cNvSpPr>
            <a:spLocks noGrp="1"/>
          </p:cNvSpPr>
          <p:nvPr>
            <p:ph type="title"/>
          </p:nvPr>
        </p:nvSpPr>
        <p:spPr>
          <a:xfrm>
            <a:off x="838200" y="303691"/>
            <a:ext cx="10994136" cy="752264"/>
          </a:xfrm>
        </p:spPr>
        <p:txBody>
          <a:bodyPr>
            <a:noAutofit/>
          </a:bodyPr>
          <a:lstStyle/>
          <a:p>
            <a:r>
              <a:rPr lang="en-US" sz="3400"/>
              <a:t>DESTINY-Breast04: OS in HR-Positive and All Patients</a:t>
            </a:r>
          </a:p>
        </p:txBody>
      </p:sp>
      <p:sp>
        <p:nvSpPr>
          <p:cNvPr id="5" name="TextBox 4">
            <a:extLst>
              <a:ext uri="{FF2B5EF4-FFF2-40B4-BE49-F238E27FC236}">
                <a16:creationId xmlns:a16="http://schemas.microsoft.com/office/drawing/2014/main" id="{5FB9B20B-6B5F-F794-33BB-415EB92EEB4B}"/>
              </a:ext>
            </a:extLst>
          </p:cNvPr>
          <p:cNvSpPr txBox="1"/>
          <p:nvPr/>
        </p:nvSpPr>
        <p:spPr>
          <a:xfrm>
            <a:off x="2554491" y="1240830"/>
            <a:ext cx="1609736" cy="400110"/>
          </a:xfrm>
          <a:prstGeom prst="rect">
            <a:avLst/>
          </a:prstGeom>
          <a:noFill/>
        </p:spPr>
        <p:txBody>
          <a:bodyPr wrap="none" rtlCol="0">
            <a:spAutoFit/>
          </a:bodyPr>
          <a:lstStyle/>
          <a:p>
            <a:pPr marL="0" marR="0" lvl="0" indent="0" algn="ctr" defTabSz="914217" rtl="0" eaLnBrk="1" fontAlgn="auto" latinLnBrk="0" hangingPunct="1">
              <a:lnSpc>
                <a:spcPct val="100000"/>
              </a:lnSpc>
              <a:spcBef>
                <a:spcPts val="0"/>
              </a:spcBef>
              <a:spcAft>
                <a:spcPts val="0"/>
              </a:spcAft>
              <a:buClrTx/>
              <a:buSzTx/>
              <a:buFontTx/>
              <a:buNone/>
              <a:tabLst/>
              <a:defRPr/>
            </a:pPr>
            <a:r>
              <a:rPr kumimoji="0" lang="en-NZ" sz="2000" b="1" u="none" strike="noStrike" kern="1200" cap="none" spc="0" normalizeH="0" baseline="0" noProof="0">
                <a:ln>
                  <a:noFill/>
                </a:ln>
                <a:solidFill>
                  <a:srgbClr val="007DC3"/>
                </a:solidFill>
                <a:effectLst/>
                <a:uLnTx/>
                <a:uFillTx/>
                <a:latin typeface="Arial" panose="020B0604020202020204" pitchFamily="34" charset="0"/>
                <a:ea typeface="MS Mincho" panose="02020609040205080304" pitchFamily="49" charset="-128"/>
                <a:cs typeface="Arial" panose="020B0604020202020204" pitchFamily="34" charset="0"/>
              </a:rPr>
              <a:t>HR-positive</a:t>
            </a:r>
          </a:p>
        </p:txBody>
      </p:sp>
      <p:grpSp>
        <p:nvGrpSpPr>
          <p:cNvPr id="6" name="Group 5">
            <a:extLst>
              <a:ext uri="{FF2B5EF4-FFF2-40B4-BE49-F238E27FC236}">
                <a16:creationId xmlns:a16="http://schemas.microsoft.com/office/drawing/2014/main" id="{9E9F0318-9DD7-F9F3-7CB3-3839EE0BB146}"/>
              </a:ext>
            </a:extLst>
          </p:cNvPr>
          <p:cNvGrpSpPr/>
          <p:nvPr/>
        </p:nvGrpSpPr>
        <p:grpSpPr>
          <a:xfrm>
            <a:off x="120607" y="5191000"/>
            <a:ext cx="5857252" cy="522650"/>
            <a:chOff x="3440373" y="10516973"/>
            <a:chExt cx="18616477" cy="1346894"/>
          </a:xfrm>
        </p:grpSpPr>
        <p:sp>
          <p:nvSpPr>
            <p:cNvPr id="7" name="TextBox 6">
              <a:extLst>
                <a:ext uri="{FF2B5EF4-FFF2-40B4-BE49-F238E27FC236}">
                  <a16:creationId xmlns:a16="http://schemas.microsoft.com/office/drawing/2014/main" id="{AD605B7E-2041-636A-BC83-E0F814A9373E}"/>
                </a:ext>
              </a:extLst>
            </p:cNvPr>
            <p:cNvSpPr txBox="1"/>
            <p:nvPr/>
          </p:nvSpPr>
          <p:spPr>
            <a:xfrm>
              <a:off x="3867844" y="10516973"/>
              <a:ext cx="1621207"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No. at Risk</a:t>
              </a:r>
            </a:p>
          </p:txBody>
        </p:sp>
        <p:sp>
          <p:nvSpPr>
            <p:cNvPr id="8" name="TextBox 7">
              <a:extLst>
                <a:ext uri="{FF2B5EF4-FFF2-40B4-BE49-F238E27FC236}">
                  <a16:creationId xmlns:a16="http://schemas.microsoft.com/office/drawing/2014/main" id="{9D986E2C-B859-ECD1-5868-1BFEF43CEA91}"/>
                </a:ext>
              </a:extLst>
            </p:cNvPr>
            <p:cNvSpPr txBox="1"/>
            <p:nvPr/>
          </p:nvSpPr>
          <p:spPr>
            <a:xfrm>
              <a:off x="5674661"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331</a:t>
              </a:r>
            </a:p>
          </p:txBody>
        </p:sp>
        <p:sp>
          <p:nvSpPr>
            <p:cNvPr id="9" name="TextBox 8">
              <a:extLst>
                <a:ext uri="{FF2B5EF4-FFF2-40B4-BE49-F238E27FC236}">
                  <a16:creationId xmlns:a16="http://schemas.microsoft.com/office/drawing/2014/main" id="{CAE79C6A-FF13-7D67-EF08-4BF66987F565}"/>
                </a:ext>
              </a:extLst>
            </p:cNvPr>
            <p:cNvSpPr txBox="1"/>
            <p:nvPr/>
          </p:nvSpPr>
          <p:spPr>
            <a:xfrm>
              <a:off x="3440373" y="11027293"/>
              <a:ext cx="2242685" cy="475893"/>
            </a:xfrm>
            <a:prstGeom prst="rect">
              <a:avLst/>
            </a:prstGeom>
            <a:noFill/>
          </p:spPr>
          <p:txBody>
            <a:bodyPr wrap="square" rtlCol="0">
              <a:spAutoFit/>
            </a:bodyPr>
            <a:lstStyle/>
            <a:p>
              <a:pPr marL="0" marR="0" lvl="0" indent="0" algn="r"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T-DXd (n-331):</a:t>
              </a:r>
            </a:p>
          </p:txBody>
        </p:sp>
        <p:sp>
          <p:nvSpPr>
            <p:cNvPr id="10" name="TextBox 9">
              <a:extLst>
                <a:ext uri="{FF2B5EF4-FFF2-40B4-BE49-F238E27FC236}">
                  <a16:creationId xmlns:a16="http://schemas.microsoft.com/office/drawing/2014/main" id="{0BECFF8F-B27E-1FA0-4A97-3175F29F4924}"/>
                </a:ext>
              </a:extLst>
            </p:cNvPr>
            <p:cNvSpPr txBox="1"/>
            <p:nvPr/>
          </p:nvSpPr>
          <p:spPr>
            <a:xfrm>
              <a:off x="6140393"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325</a:t>
              </a:r>
            </a:p>
          </p:txBody>
        </p:sp>
        <p:sp>
          <p:nvSpPr>
            <p:cNvPr id="11" name="TextBox 10">
              <a:extLst>
                <a:ext uri="{FF2B5EF4-FFF2-40B4-BE49-F238E27FC236}">
                  <a16:creationId xmlns:a16="http://schemas.microsoft.com/office/drawing/2014/main" id="{61FADF40-B373-7E1F-3B3E-AF84443DA245}"/>
                </a:ext>
              </a:extLst>
            </p:cNvPr>
            <p:cNvSpPr txBox="1"/>
            <p:nvPr/>
          </p:nvSpPr>
          <p:spPr>
            <a:xfrm>
              <a:off x="6612749"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323</a:t>
              </a:r>
            </a:p>
          </p:txBody>
        </p:sp>
        <p:sp>
          <p:nvSpPr>
            <p:cNvPr id="12" name="TextBox 11">
              <a:extLst>
                <a:ext uri="{FF2B5EF4-FFF2-40B4-BE49-F238E27FC236}">
                  <a16:creationId xmlns:a16="http://schemas.microsoft.com/office/drawing/2014/main" id="{A872E7CA-C5F9-1AE9-A270-1D5EAAF234ED}"/>
                </a:ext>
              </a:extLst>
            </p:cNvPr>
            <p:cNvSpPr txBox="1"/>
            <p:nvPr/>
          </p:nvSpPr>
          <p:spPr>
            <a:xfrm>
              <a:off x="7053537"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319</a:t>
              </a:r>
            </a:p>
          </p:txBody>
        </p:sp>
        <p:sp>
          <p:nvSpPr>
            <p:cNvPr id="13" name="TextBox 12">
              <a:extLst>
                <a:ext uri="{FF2B5EF4-FFF2-40B4-BE49-F238E27FC236}">
                  <a16:creationId xmlns:a16="http://schemas.microsoft.com/office/drawing/2014/main" id="{5749FA16-A758-2363-1718-D56F09FCFE92}"/>
                </a:ext>
              </a:extLst>
            </p:cNvPr>
            <p:cNvSpPr txBox="1"/>
            <p:nvPr/>
          </p:nvSpPr>
          <p:spPr>
            <a:xfrm>
              <a:off x="7509959"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314</a:t>
              </a:r>
            </a:p>
          </p:txBody>
        </p:sp>
        <p:sp>
          <p:nvSpPr>
            <p:cNvPr id="14" name="TextBox 13">
              <a:extLst>
                <a:ext uri="{FF2B5EF4-FFF2-40B4-BE49-F238E27FC236}">
                  <a16:creationId xmlns:a16="http://schemas.microsoft.com/office/drawing/2014/main" id="{25AD5AC8-D524-FBC3-B95E-F4FC21CE4092}"/>
                </a:ext>
              </a:extLst>
            </p:cNvPr>
            <p:cNvSpPr txBox="1"/>
            <p:nvPr/>
          </p:nvSpPr>
          <p:spPr>
            <a:xfrm>
              <a:off x="7966426"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309</a:t>
              </a:r>
            </a:p>
          </p:txBody>
        </p:sp>
        <p:sp>
          <p:nvSpPr>
            <p:cNvPr id="15" name="TextBox 14">
              <a:extLst>
                <a:ext uri="{FF2B5EF4-FFF2-40B4-BE49-F238E27FC236}">
                  <a16:creationId xmlns:a16="http://schemas.microsoft.com/office/drawing/2014/main" id="{2A3C6C8A-13B2-5EC1-EB49-DDB604B212C3}"/>
                </a:ext>
              </a:extLst>
            </p:cNvPr>
            <p:cNvSpPr txBox="1"/>
            <p:nvPr/>
          </p:nvSpPr>
          <p:spPr>
            <a:xfrm>
              <a:off x="8423126"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303</a:t>
              </a:r>
            </a:p>
          </p:txBody>
        </p:sp>
        <p:sp>
          <p:nvSpPr>
            <p:cNvPr id="16" name="TextBox 15">
              <a:extLst>
                <a:ext uri="{FF2B5EF4-FFF2-40B4-BE49-F238E27FC236}">
                  <a16:creationId xmlns:a16="http://schemas.microsoft.com/office/drawing/2014/main" id="{B481ECF2-93FE-E722-D018-C284A99A0B44}"/>
                </a:ext>
              </a:extLst>
            </p:cNvPr>
            <p:cNvSpPr txBox="1"/>
            <p:nvPr/>
          </p:nvSpPr>
          <p:spPr>
            <a:xfrm>
              <a:off x="8879593"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293</a:t>
              </a:r>
            </a:p>
          </p:txBody>
        </p:sp>
        <p:sp>
          <p:nvSpPr>
            <p:cNvPr id="17" name="TextBox 16">
              <a:extLst>
                <a:ext uri="{FF2B5EF4-FFF2-40B4-BE49-F238E27FC236}">
                  <a16:creationId xmlns:a16="http://schemas.microsoft.com/office/drawing/2014/main" id="{14AE3AB8-81C0-6E5E-B917-5F46BD78487C}"/>
                </a:ext>
              </a:extLst>
            </p:cNvPr>
            <p:cNvSpPr txBox="1"/>
            <p:nvPr/>
          </p:nvSpPr>
          <p:spPr>
            <a:xfrm>
              <a:off x="9336327"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285</a:t>
              </a:r>
            </a:p>
          </p:txBody>
        </p:sp>
        <p:sp>
          <p:nvSpPr>
            <p:cNvPr id="18" name="TextBox 17">
              <a:extLst>
                <a:ext uri="{FF2B5EF4-FFF2-40B4-BE49-F238E27FC236}">
                  <a16:creationId xmlns:a16="http://schemas.microsoft.com/office/drawing/2014/main" id="{E49CD04F-8C26-4024-1AB0-F57942E81A4A}"/>
                </a:ext>
              </a:extLst>
            </p:cNvPr>
            <p:cNvSpPr txBox="1"/>
            <p:nvPr/>
          </p:nvSpPr>
          <p:spPr>
            <a:xfrm>
              <a:off x="9792759"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280</a:t>
              </a:r>
            </a:p>
          </p:txBody>
        </p:sp>
        <p:sp>
          <p:nvSpPr>
            <p:cNvPr id="19" name="TextBox 18">
              <a:extLst>
                <a:ext uri="{FF2B5EF4-FFF2-40B4-BE49-F238E27FC236}">
                  <a16:creationId xmlns:a16="http://schemas.microsoft.com/office/drawing/2014/main" id="{C527799C-5402-8071-794F-63E1FF2907E6}"/>
                </a:ext>
              </a:extLst>
            </p:cNvPr>
            <p:cNvSpPr txBox="1"/>
            <p:nvPr/>
          </p:nvSpPr>
          <p:spPr>
            <a:xfrm>
              <a:off x="10249188"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268</a:t>
              </a:r>
            </a:p>
          </p:txBody>
        </p:sp>
        <p:sp>
          <p:nvSpPr>
            <p:cNvPr id="20" name="TextBox 19">
              <a:extLst>
                <a:ext uri="{FF2B5EF4-FFF2-40B4-BE49-F238E27FC236}">
                  <a16:creationId xmlns:a16="http://schemas.microsoft.com/office/drawing/2014/main" id="{E9076765-0909-F667-D7D0-7444F40A817E}"/>
                </a:ext>
              </a:extLst>
            </p:cNvPr>
            <p:cNvSpPr txBox="1"/>
            <p:nvPr/>
          </p:nvSpPr>
          <p:spPr>
            <a:xfrm>
              <a:off x="10705922"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260</a:t>
              </a:r>
            </a:p>
          </p:txBody>
        </p:sp>
        <p:sp>
          <p:nvSpPr>
            <p:cNvPr id="21" name="TextBox 20">
              <a:extLst>
                <a:ext uri="{FF2B5EF4-FFF2-40B4-BE49-F238E27FC236}">
                  <a16:creationId xmlns:a16="http://schemas.microsoft.com/office/drawing/2014/main" id="{1B34FC85-C633-B240-3AFE-3BA6E96A449A}"/>
                </a:ext>
              </a:extLst>
            </p:cNvPr>
            <p:cNvSpPr txBox="1"/>
            <p:nvPr/>
          </p:nvSpPr>
          <p:spPr>
            <a:xfrm>
              <a:off x="11168561"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250</a:t>
              </a:r>
            </a:p>
          </p:txBody>
        </p:sp>
        <p:sp>
          <p:nvSpPr>
            <p:cNvPr id="22" name="TextBox 21">
              <a:extLst>
                <a:ext uri="{FF2B5EF4-FFF2-40B4-BE49-F238E27FC236}">
                  <a16:creationId xmlns:a16="http://schemas.microsoft.com/office/drawing/2014/main" id="{14B4B29D-5F46-BB03-317E-B78F1DC19B4F}"/>
                </a:ext>
              </a:extLst>
            </p:cNvPr>
            <p:cNvSpPr txBox="1"/>
            <p:nvPr/>
          </p:nvSpPr>
          <p:spPr>
            <a:xfrm>
              <a:off x="11618786"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228</a:t>
              </a:r>
            </a:p>
          </p:txBody>
        </p:sp>
        <p:sp>
          <p:nvSpPr>
            <p:cNvPr id="23" name="TextBox 22">
              <a:extLst>
                <a:ext uri="{FF2B5EF4-FFF2-40B4-BE49-F238E27FC236}">
                  <a16:creationId xmlns:a16="http://schemas.microsoft.com/office/drawing/2014/main" id="{EF676849-62AF-D148-4E97-E18F5B4BD721}"/>
                </a:ext>
              </a:extLst>
            </p:cNvPr>
            <p:cNvSpPr txBox="1"/>
            <p:nvPr/>
          </p:nvSpPr>
          <p:spPr>
            <a:xfrm>
              <a:off x="12075078"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199</a:t>
              </a:r>
            </a:p>
          </p:txBody>
        </p:sp>
        <p:sp>
          <p:nvSpPr>
            <p:cNvPr id="24" name="TextBox 23">
              <a:extLst>
                <a:ext uri="{FF2B5EF4-FFF2-40B4-BE49-F238E27FC236}">
                  <a16:creationId xmlns:a16="http://schemas.microsoft.com/office/drawing/2014/main" id="{3ADFE468-B6E2-1051-2F06-F1BC3D22BCAA}"/>
                </a:ext>
              </a:extLst>
            </p:cNvPr>
            <p:cNvSpPr txBox="1"/>
            <p:nvPr/>
          </p:nvSpPr>
          <p:spPr>
            <a:xfrm>
              <a:off x="12531949"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190</a:t>
              </a:r>
            </a:p>
          </p:txBody>
        </p:sp>
        <p:sp>
          <p:nvSpPr>
            <p:cNvPr id="25" name="TextBox 24">
              <a:extLst>
                <a:ext uri="{FF2B5EF4-FFF2-40B4-BE49-F238E27FC236}">
                  <a16:creationId xmlns:a16="http://schemas.microsoft.com/office/drawing/2014/main" id="{E7CB6067-F1FE-FF3A-A3FF-C3A358BC2B97}"/>
                </a:ext>
              </a:extLst>
            </p:cNvPr>
            <p:cNvSpPr txBox="1"/>
            <p:nvPr/>
          </p:nvSpPr>
          <p:spPr>
            <a:xfrm>
              <a:off x="12988416"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168</a:t>
              </a:r>
            </a:p>
          </p:txBody>
        </p:sp>
        <p:sp>
          <p:nvSpPr>
            <p:cNvPr id="26" name="TextBox 25">
              <a:extLst>
                <a:ext uri="{FF2B5EF4-FFF2-40B4-BE49-F238E27FC236}">
                  <a16:creationId xmlns:a16="http://schemas.microsoft.com/office/drawing/2014/main" id="{A411B1FB-A8BC-CFA2-15B8-E071F27E9589}"/>
                </a:ext>
              </a:extLst>
            </p:cNvPr>
            <p:cNvSpPr txBox="1"/>
            <p:nvPr/>
          </p:nvSpPr>
          <p:spPr>
            <a:xfrm>
              <a:off x="13445051" y="11027293"/>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144</a:t>
              </a:r>
            </a:p>
          </p:txBody>
        </p:sp>
        <p:sp>
          <p:nvSpPr>
            <p:cNvPr id="27" name="TextBox 26">
              <a:extLst>
                <a:ext uri="{FF2B5EF4-FFF2-40B4-BE49-F238E27FC236}">
                  <a16:creationId xmlns:a16="http://schemas.microsoft.com/office/drawing/2014/main" id="{832D5427-58F9-09C5-D2AD-F3D726AB5533}"/>
                </a:ext>
              </a:extLst>
            </p:cNvPr>
            <p:cNvSpPr txBox="1"/>
            <p:nvPr/>
          </p:nvSpPr>
          <p:spPr>
            <a:xfrm>
              <a:off x="13901073" y="11029612"/>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116</a:t>
              </a:r>
            </a:p>
          </p:txBody>
        </p:sp>
        <p:sp>
          <p:nvSpPr>
            <p:cNvPr id="28" name="TextBox 27">
              <a:extLst>
                <a:ext uri="{FF2B5EF4-FFF2-40B4-BE49-F238E27FC236}">
                  <a16:creationId xmlns:a16="http://schemas.microsoft.com/office/drawing/2014/main" id="{1F877750-F870-0158-94E7-F4B42885176A}"/>
                </a:ext>
              </a:extLst>
            </p:cNvPr>
            <p:cNvSpPr txBox="1"/>
            <p:nvPr/>
          </p:nvSpPr>
          <p:spPr>
            <a:xfrm>
              <a:off x="14419468" y="11027293"/>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95</a:t>
              </a:r>
            </a:p>
          </p:txBody>
        </p:sp>
        <p:sp>
          <p:nvSpPr>
            <p:cNvPr id="29" name="TextBox 28">
              <a:extLst>
                <a:ext uri="{FF2B5EF4-FFF2-40B4-BE49-F238E27FC236}">
                  <a16:creationId xmlns:a16="http://schemas.microsoft.com/office/drawing/2014/main" id="{847BB352-4447-9F9C-A849-3E24B61D558A}"/>
                </a:ext>
              </a:extLst>
            </p:cNvPr>
            <p:cNvSpPr txBox="1"/>
            <p:nvPr/>
          </p:nvSpPr>
          <p:spPr>
            <a:xfrm>
              <a:off x="14876202" y="11027293"/>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81</a:t>
              </a:r>
            </a:p>
          </p:txBody>
        </p:sp>
        <p:sp>
          <p:nvSpPr>
            <p:cNvPr id="30" name="TextBox 29">
              <a:extLst>
                <a:ext uri="{FF2B5EF4-FFF2-40B4-BE49-F238E27FC236}">
                  <a16:creationId xmlns:a16="http://schemas.microsoft.com/office/drawing/2014/main" id="{E5E41D87-8604-425A-7A4D-A1F0A14CA460}"/>
                </a:ext>
              </a:extLst>
            </p:cNvPr>
            <p:cNvSpPr txBox="1"/>
            <p:nvPr/>
          </p:nvSpPr>
          <p:spPr>
            <a:xfrm>
              <a:off x="15332634" y="11027293"/>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70</a:t>
              </a:r>
            </a:p>
          </p:txBody>
        </p:sp>
        <p:sp>
          <p:nvSpPr>
            <p:cNvPr id="31" name="TextBox 30">
              <a:extLst>
                <a:ext uri="{FF2B5EF4-FFF2-40B4-BE49-F238E27FC236}">
                  <a16:creationId xmlns:a16="http://schemas.microsoft.com/office/drawing/2014/main" id="{72D4FDBE-7F50-032F-66C8-70043A29B3BC}"/>
                </a:ext>
              </a:extLst>
            </p:cNvPr>
            <p:cNvSpPr txBox="1"/>
            <p:nvPr/>
          </p:nvSpPr>
          <p:spPr>
            <a:xfrm>
              <a:off x="15789098" y="11027293"/>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51</a:t>
              </a:r>
            </a:p>
          </p:txBody>
        </p:sp>
        <p:sp>
          <p:nvSpPr>
            <p:cNvPr id="32" name="TextBox 31">
              <a:extLst>
                <a:ext uri="{FF2B5EF4-FFF2-40B4-BE49-F238E27FC236}">
                  <a16:creationId xmlns:a16="http://schemas.microsoft.com/office/drawing/2014/main" id="{CDE1131D-7387-FED9-9A71-743A8A42CDAE}"/>
                </a:ext>
              </a:extLst>
            </p:cNvPr>
            <p:cNvSpPr txBox="1"/>
            <p:nvPr/>
          </p:nvSpPr>
          <p:spPr>
            <a:xfrm>
              <a:off x="16245832" y="11027293"/>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40</a:t>
              </a:r>
            </a:p>
          </p:txBody>
        </p:sp>
        <p:sp>
          <p:nvSpPr>
            <p:cNvPr id="33" name="TextBox 32">
              <a:extLst>
                <a:ext uri="{FF2B5EF4-FFF2-40B4-BE49-F238E27FC236}">
                  <a16:creationId xmlns:a16="http://schemas.microsoft.com/office/drawing/2014/main" id="{6E5FB824-04CC-4A0B-B021-75B9BA2B9C7B}"/>
                </a:ext>
              </a:extLst>
            </p:cNvPr>
            <p:cNvSpPr txBox="1"/>
            <p:nvPr/>
          </p:nvSpPr>
          <p:spPr>
            <a:xfrm>
              <a:off x="16702229" y="11027293"/>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26</a:t>
              </a:r>
            </a:p>
          </p:txBody>
        </p:sp>
        <p:sp>
          <p:nvSpPr>
            <p:cNvPr id="34" name="TextBox 33">
              <a:extLst>
                <a:ext uri="{FF2B5EF4-FFF2-40B4-BE49-F238E27FC236}">
                  <a16:creationId xmlns:a16="http://schemas.microsoft.com/office/drawing/2014/main" id="{105D70EA-0A5A-BEC1-FB23-6FC593D553B0}"/>
                </a:ext>
              </a:extLst>
            </p:cNvPr>
            <p:cNvSpPr txBox="1"/>
            <p:nvPr/>
          </p:nvSpPr>
          <p:spPr>
            <a:xfrm>
              <a:off x="17159001" y="11027293"/>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35" name="TextBox 34">
              <a:extLst>
                <a:ext uri="{FF2B5EF4-FFF2-40B4-BE49-F238E27FC236}">
                  <a16:creationId xmlns:a16="http://schemas.microsoft.com/office/drawing/2014/main" id="{4A8E51F7-DA64-E4D6-E4A3-FCA4467D2037}"/>
                </a:ext>
              </a:extLst>
            </p:cNvPr>
            <p:cNvSpPr txBox="1"/>
            <p:nvPr/>
          </p:nvSpPr>
          <p:spPr>
            <a:xfrm>
              <a:off x="17676886" y="11027293"/>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a:t>
              </a:r>
            </a:p>
          </p:txBody>
        </p:sp>
        <p:sp>
          <p:nvSpPr>
            <p:cNvPr id="36" name="TextBox 35">
              <a:extLst>
                <a:ext uri="{FF2B5EF4-FFF2-40B4-BE49-F238E27FC236}">
                  <a16:creationId xmlns:a16="http://schemas.microsoft.com/office/drawing/2014/main" id="{3C2ED94E-D581-CB18-B521-412DD8A2AD3B}"/>
                </a:ext>
              </a:extLst>
            </p:cNvPr>
            <p:cNvSpPr txBox="1"/>
            <p:nvPr/>
          </p:nvSpPr>
          <p:spPr>
            <a:xfrm>
              <a:off x="18133315" y="11027293"/>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37" name="TextBox 36">
              <a:extLst>
                <a:ext uri="{FF2B5EF4-FFF2-40B4-BE49-F238E27FC236}">
                  <a16:creationId xmlns:a16="http://schemas.microsoft.com/office/drawing/2014/main" id="{75B2EC0B-CB80-77F6-2687-72F2D58F5C51}"/>
                </a:ext>
              </a:extLst>
            </p:cNvPr>
            <p:cNvSpPr txBox="1"/>
            <p:nvPr/>
          </p:nvSpPr>
          <p:spPr>
            <a:xfrm>
              <a:off x="18567721" y="11027293"/>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38" name="TextBox 37">
              <a:extLst>
                <a:ext uri="{FF2B5EF4-FFF2-40B4-BE49-F238E27FC236}">
                  <a16:creationId xmlns:a16="http://schemas.microsoft.com/office/drawing/2014/main" id="{ACCEA1D9-3E1F-1388-9184-BB3B4874722A}"/>
                </a:ext>
              </a:extLst>
            </p:cNvPr>
            <p:cNvSpPr txBox="1"/>
            <p:nvPr/>
          </p:nvSpPr>
          <p:spPr>
            <a:xfrm>
              <a:off x="19046513" y="11027293"/>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39" name="TextBox 38">
              <a:extLst>
                <a:ext uri="{FF2B5EF4-FFF2-40B4-BE49-F238E27FC236}">
                  <a16:creationId xmlns:a16="http://schemas.microsoft.com/office/drawing/2014/main" id="{F2FFFF8E-B2CA-B81A-1223-A7BB154D844F}"/>
                </a:ext>
              </a:extLst>
            </p:cNvPr>
            <p:cNvSpPr txBox="1"/>
            <p:nvPr/>
          </p:nvSpPr>
          <p:spPr>
            <a:xfrm>
              <a:off x="5674661"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163</a:t>
              </a:r>
            </a:p>
          </p:txBody>
        </p:sp>
        <p:sp>
          <p:nvSpPr>
            <p:cNvPr id="40" name="TextBox 39">
              <a:extLst>
                <a:ext uri="{FF2B5EF4-FFF2-40B4-BE49-F238E27FC236}">
                  <a16:creationId xmlns:a16="http://schemas.microsoft.com/office/drawing/2014/main" id="{321F2594-3C7F-6CE3-3C4C-05AB7DB1C0E2}"/>
                </a:ext>
              </a:extLst>
            </p:cNvPr>
            <p:cNvSpPr txBox="1"/>
            <p:nvPr/>
          </p:nvSpPr>
          <p:spPr>
            <a:xfrm>
              <a:off x="3487184" y="11387972"/>
              <a:ext cx="2188885" cy="475893"/>
            </a:xfrm>
            <a:prstGeom prst="rect">
              <a:avLst/>
            </a:prstGeom>
            <a:noFill/>
          </p:spPr>
          <p:txBody>
            <a:bodyPr wrap="square" rtlCol="0">
              <a:spAutoFit/>
            </a:bodyPr>
            <a:lstStyle/>
            <a:p>
              <a:pPr marL="0" marR="0" lvl="0" indent="0" algn="r"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TPC (n=163):</a:t>
              </a:r>
            </a:p>
          </p:txBody>
        </p:sp>
        <p:sp>
          <p:nvSpPr>
            <p:cNvPr id="41" name="TextBox 40">
              <a:extLst>
                <a:ext uri="{FF2B5EF4-FFF2-40B4-BE49-F238E27FC236}">
                  <a16:creationId xmlns:a16="http://schemas.microsoft.com/office/drawing/2014/main" id="{A9743261-765E-97C1-0AEB-E660AC565B80}"/>
                </a:ext>
              </a:extLst>
            </p:cNvPr>
            <p:cNvSpPr txBox="1"/>
            <p:nvPr/>
          </p:nvSpPr>
          <p:spPr>
            <a:xfrm>
              <a:off x="6140393"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151</a:t>
              </a:r>
            </a:p>
          </p:txBody>
        </p:sp>
        <p:sp>
          <p:nvSpPr>
            <p:cNvPr id="42" name="TextBox 41">
              <a:extLst>
                <a:ext uri="{FF2B5EF4-FFF2-40B4-BE49-F238E27FC236}">
                  <a16:creationId xmlns:a16="http://schemas.microsoft.com/office/drawing/2014/main" id="{109E21FA-3F6C-2CBD-0924-00D93EC07FC2}"/>
                </a:ext>
              </a:extLst>
            </p:cNvPr>
            <p:cNvSpPr txBox="1"/>
            <p:nvPr/>
          </p:nvSpPr>
          <p:spPr>
            <a:xfrm>
              <a:off x="6612749"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145</a:t>
              </a:r>
            </a:p>
          </p:txBody>
        </p:sp>
        <p:sp>
          <p:nvSpPr>
            <p:cNvPr id="43" name="TextBox 42">
              <a:extLst>
                <a:ext uri="{FF2B5EF4-FFF2-40B4-BE49-F238E27FC236}">
                  <a16:creationId xmlns:a16="http://schemas.microsoft.com/office/drawing/2014/main" id="{2117D0C9-A059-C12A-4483-D39441E42F2C}"/>
                </a:ext>
              </a:extLst>
            </p:cNvPr>
            <p:cNvSpPr txBox="1"/>
            <p:nvPr/>
          </p:nvSpPr>
          <p:spPr>
            <a:xfrm>
              <a:off x="7053537"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143</a:t>
              </a:r>
            </a:p>
          </p:txBody>
        </p:sp>
        <p:sp>
          <p:nvSpPr>
            <p:cNvPr id="44" name="TextBox 43">
              <a:extLst>
                <a:ext uri="{FF2B5EF4-FFF2-40B4-BE49-F238E27FC236}">
                  <a16:creationId xmlns:a16="http://schemas.microsoft.com/office/drawing/2014/main" id="{7F1267BD-5235-31A1-12CC-D1B31411DA6F}"/>
                </a:ext>
              </a:extLst>
            </p:cNvPr>
            <p:cNvSpPr txBox="1"/>
            <p:nvPr/>
          </p:nvSpPr>
          <p:spPr>
            <a:xfrm>
              <a:off x="7509959"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139</a:t>
              </a:r>
            </a:p>
          </p:txBody>
        </p:sp>
        <p:sp>
          <p:nvSpPr>
            <p:cNvPr id="45" name="TextBox 44">
              <a:extLst>
                <a:ext uri="{FF2B5EF4-FFF2-40B4-BE49-F238E27FC236}">
                  <a16:creationId xmlns:a16="http://schemas.microsoft.com/office/drawing/2014/main" id="{94DE492D-F38B-FC44-A217-66D166F362E8}"/>
                </a:ext>
              </a:extLst>
            </p:cNvPr>
            <p:cNvSpPr txBox="1"/>
            <p:nvPr/>
          </p:nvSpPr>
          <p:spPr>
            <a:xfrm>
              <a:off x="7966426"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135</a:t>
              </a:r>
            </a:p>
          </p:txBody>
        </p:sp>
        <p:sp>
          <p:nvSpPr>
            <p:cNvPr id="46" name="TextBox 45">
              <a:extLst>
                <a:ext uri="{FF2B5EF4-FFF2-40B4-BE49-F238E27FC236}">
                  <a16:creationId xmlns:a16="http://schemas.microsoft.com/office/drawing/2014/main" id="{E7255CEE-543F-D94C-372C-DA2954557F47}"/>
                </a:ext>
              </a:extLst>
            </p:cNvPr>
            <p:cNvSpPr txBox="1"/>
            <p:nvPr/>
          </p:nvSpPr>
          <p:spPr>
            <a:xfrm>
              <a:off x="8423126"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130</a:t>
              </a:r>
            </a:p>
          </p:txBody>
        </p:sp>
        <p:sp>
          <p:nvSpPr>
            <p:cNvPr id="47" name="TextBox 46">
              <a:extLst>
                <a:ext uri="{FF2B5EF4-FFF2-40B4-BE49-F238E27FC236}">
                  <a16:creationId xmlns:a16="http://schemas.microsoft.com/office/drawing/2014/main" id="{451952F6-16D6-80DB-0BB1-1979214806B9}"/>
                </a:ext>
              </a:extLst>
            </p:cNvPr>
            <p:cNvSpPr txBox="1"/>
            <p:nvPr/>
          </p:nvSpPr>
          <p:spPr>
            <a:xfrm>
              <a:off x="8879593"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124</a:t>
              </a:r>
            </a:p>
          </p:txBody>
        </p:sp>
        <p:sp>
          <p:nvSpPr>
            <p:cNvPr id="48" name="TextBox 47">
              <a:extLst>
                <a:ext uri="{FF2B5EF4-FFF2-40B4-BE49-F238E27FC236}">
                  <a16:creationId xmlns:a16="http://schemas.microsoft.com/office/drawing/2014/main" id="{2F5557CA-4D4C-B2B6-BCEC-344A664E1B3A}"/>
                </a:ext>
              </a:extLst>
            </p:cNvPr>
            <p:cNvSpPr txBox="1"/>
            <p:nvPr/>
          </p:nvSpPr>
          <p:spPr>
            <a:xfrm>
              <a:off x="9336327"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115</a:t>
              </a:r>
            </a:p>
          </p:txBody>
        </p:sp>
        <p:sp>
          <p:nvSpPr>
            <p:cNvPr id="49" name="TextBox 48">
              <a:extLst>
                <a:ext uri="{FF2B5EF4-FFF2-40B4-BE49-F238E27FC236}">
                  <a16:creationId xmlns:a16="http://schemas.microsoft.com/office/drawing/2014/main" id="{D91F373D-B866-C479-FDD7-BDB710A60993}"/>
                </a:ext>
              </a:extLst>
            </p:cNvPr>
            <p:cNvSpPr txBox="1"/>
            <p:nvPr/>
          </p:nvSpPr>
          <p:spPr>
            <a:xfrm>
              <a:off x="9792759"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109</a:t>
              </a:r>
            </a:p>
          </p:txBody>
        </p:sp>
        <p:sp>
          <p:nvSpPr>
            <p:cNvPr id="50" name="TextBox 49">
              <a:extLst>
                <a:ext uri="{FF2B5EF4-FFF2-40B4-BE49-F238E27FC236}">
                  <a16:creationId xmlns:a16="http://schemas.microsoft.com/office/drawing/2014/main" id="{40438E6C-1AD2-D5D8-217E-40EAD4BA072A}"/>
                </a:ext>
              </a:extLst>
            </p:cNvPr>
            <p:cNvSpPr txBox="1"/>
            <p:nvPr/>
          </p:nvSpPr>
          <p:spPr>
            <a:xfrm>
              <a:off x="10249188" y="11385655"/>
              <a:ext cx="923200"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104</a:t>
              </a:r>
            </a:p>
          </p:txBody>
        </p:sp>
        <p:sp>
          <p:nvSpPr>
            <p:cNvPr id="51" name="TextBox 50">
              <a:extLst>
                <a:ext uri="{FF2B5EF4-FFF2-40B4-BE49-F238E27FC236}">
                  <a16:creationId xmlns:a16="http://schemas.microsoft.com/office/drawing/2014/main" id="{1596F3F1-D09C-041B-7E3C-2A64D5A0AB53}"/>
                </a:ext>
              </a:extLst>
            </p:cNvPr>
            <p:cNvSpPr txBox="1"/>
            <p:nvPr/>
          </p:nvSpPr>
          <p:spPr>
            <a:xfrm>
              <a:off x="10767379"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98</a:t>
              </a:r>
            </a:p>
          </p:txBody>
        </p:sp>
        <p:sp>
          <p:nvSpPr>
            <p:cNvPr id="52" name="TextBox 51">
              <a:extLst>
                <a:ext uri="{FF2B5EF4-FFF2-40B4-BE49-F238E27FC236}">
                  <a16:creationId xmlns:a16="http://schemas.microsoft.com/office/drawing/2014/main" id="{57730413-AEEB-875B-DFEE-1B8BAC7211FE}"/>
                </a:ext>
              </a:extLst>
            </p:cNvPr>
            <p:cNvSpPr txBox="1"/>
            <p:nvPr/>
          </p:nvSpPr>
          <p:spPr>
            <a:xfrm>
              <a:off x="11230053"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96</a:t>
              </a:r>
            </a:p>
          </p:txBody>
        </p:sp>
        <p:sp>
          <p:nvSpPr>
            <p:cNvPr id="53" name="TextBox 52">
              <a:extLst>
                <a:ext uri="{FF2B5EF4-FFF2-40B4-BE49-F238E27FC236}">
                  <a16:creationId xmlns:a16="http://schemas.microsoft.com/office/drawing/2014/main" id="{EB7A6963-0F0A-B9C6-B278-6677DEC7C89A}"/>
                </a:ext>
              </a:extLst>
            </p:cNvPr>
            <p:cNvSpPr txBox="1"/>
            <p:nvPr/>
          </p:nvSpPr>
          <p:spPr>
            <a:xfrm>
              <a:off x="11680274"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89</a:t>
              </a:r>
            </a:p>
          </p:txBody>
        </p:sp>
        <p:sp>
          <p:nvSpPr>
            <p:cNvPr id="54" name="TextBox 53">
              <a:extLst>
                <a:ext uri="{FF2B5EF4-FFF2-40B4-BE49-F238E27FC236}">
                  <a16:creationId xmlns:a16="http://schemas.microsoft.com/office/drawing/2014/main" id="{9E0E6199-CBC7-6423-4B8C-EB11436E0E24}"/>
                </a:ext>
              </a:extLst>
            </p:cNvPr>
            <p:cNvSpPr txBox="1"/>
            <p:nvPr/>
          </p:nvSpPr>
          <p:spPr>
            <a:xfrm>
              <a:off x="12136538"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80</a:t>
              </a:r>
            </a:p>
          </p:txBody>
        </p:sp>
        <p:sp>
          <p:nvSpPr>
            <p:cNvPr id="55" name="TextBox 54">
              <a:extLst>
                <a:ext uri="{FF2B5EF4-FFF2-40B4-BE49-F238E27FC236}">
                  <a16:creationId xmlns:a16="http://schemas.microsoft.com/office/drawing/2014/main" id="{0D665943-3DA0-189F-DEFF-AED422F946CF}"/>
                </a:ext>
              </a:extLst>
            </p:cNvPr>
            <p:cNvSpPr txBox="1"/>
            <p:nvPr/>
          </p:nvSpPr>
          <p:spPr>
            <a:xfrm>
              <a:off x="12593409"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71</a:t>
              </a:r>
            </a:p>
          </p:txBody>
        </p:sp>
        <p:sp>
          <p:nvSpPr>
            <p:cNvPr id="56" name="TextBox 55">
              <a:extLst>
                <a:ext uri="{FF2B5EF4-FFF2-40B4-BE49-F238E27FC236}">
                  <a16:creationId xmlns:a16="http://schemas.microsoft.com/office/drawing/2014/main" id="{2825ED21-FA75-15D3-FE1D-0430D16E16B8}"/>
                </a:ext>
              </a:extLst>
            </p:cNvPr>
            <p:cNvSpPr txBox="1"/>
            <p:nvPr/>
          </p:nvSpPr>
          <p:spPr>
            <a:xfrm>
              <a:off x="13049873"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56</a:t>
              </a:r>
            </a:p>
          </p:txBody>
        </p:sp>
        <p:sp>
          <p:nvSpPr>
            <p:cNvPr id="57" name="TextBox 56">
              <a:extLst>
                <a:ext uri="{FF2B5EF4-FFF2-40B4-BE49-F238E27FC236}">
                  <a16:creationId xmlns:a16="http://schemas.microsoft.com/office/drawing/2014/main" id="{50BCBB70-007B-80B2-EB91-19E50ADDD93F}"/>
                </a:ext>
              </a:extLst>
            </p:cNvPr>
            <p:cNvSpPr txBox="1"/>
            <p:nvPr/>
          </p:nvSpPr>
          <p:spPr>
            <a:xfrm>
              <a:off x="13506505"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45</a:t>
              </a:r>
            </a:p>
          </p:txBody>
        </p:sp>
        <p:sp>
          <p:nvSpPr>
            <p:cNvPr id="58" name="TextBox 57">
              <a:extLst>
                <a:ext uri="{FF2B5EF4-FFF2-40B4-BE49-F238E27FC236}">
                  <a16:creationId xmlns:a16="http://schemas.microsoft.com/office/drawing/2014/main" id="{3B681B37-4233-28B8-0D23-F4350A43F1E8}"/>
                </a:ext>
              </a:extLst>
            </p:cNvPr>
            <p:cNvSpPr txBox="1"/>
            <p:nvPr/>
          </p:nvSpPr>
          <p:spPr>
            <a:xfrm>
              <a:off x="13962530" y="11387974"/>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37</a:t>
              </a:r>
            </a:p>
          </p:txBody>
        </p:sp>
        <p:sp>
          <p:nvSpPr>
            <p:cNvPr id="59" name="TextBox 58">
              <a:extLst>
                <a:ext uri="{FF2B5EF4-FFF2-40B4-BE49-F238E27FC236}">
                  <a16:creationId xmlns:a16="http://schemas.microsoft.com/office/drawing/2014/main" id="{1BAB9B1F-8DAD-5DA4-39AD-C86D79154B60}"/>
                </a:ext>
              </a:extLst>
            </p:cNvPr>
            <p:cNvSpPr txBox="1"/>
            <p:nvPr/>
          </p:nvSpPr>
          <p:spPr>
            <a:xfrm>
              <a:off x="14419468"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29</a:t>
              </a:r>
            </a:p>
          </p:txBody>
        </p:sp>
        <p:sp>
          <p:nvSpPr>
            <p:cNvPr id="60" name="TextBox 59">
              <a:extLst>
                <a:ext uri="{FF2B5EF4-FFF2-40B4-BE49-F238E27FC236}">
                  <a16:creationId xmlns:a16="http://schemas.microsoft.com/office/drawing/2014/main" id="{E8D3FC52-D5BE-9330-EA09-AC68C7F9AD91}"/>
                </a:ext>
              </a:extLst>
            </p:cNvPr>
            <p:cNvSpPr txBox="1"/>
            <p:nvPr/>
          </p:nvSpPr>
          <p:spPr>
            <a:xfrm>
              <a:off x="14876202"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25</a:t>
              </a:r>
            </a:p>
          </p:txBody>
        </p:sp>
        <p:sp>
          <p:nvSpPr>
            <p:cNvPr id="61" name="TextBox 60">
              <a:extLst>
                <a:ext uri="{FF2B5EF4-FFF2-40B4-BE49-F238E27FC236}">
                  <a16:creationId xmlns:a16="http://schemas.microsoft.com/office/drawing/2014/main" id="{077F748F-26A1-839B-C0F5-69EA724D7077}"/>
                </a:ext>
              </a:extLst>
            </p:cNvPr>
            <p:cNvSpPr txBox="1"/>
            <p:nvPr/>
          </p:nvSpPr>
          <p:spPr>
            <a:xfrm>
              <a:off x="15332634"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23</a:t>
              </a:r>
            </a:p>
          </p:txBody>
        </p:sp>
        <p:sp>
          <p:nvSpPr>
            <p:cNvPr id="62" name="TextBox 61">
              <a:extLst>
                <a:ext uri="{FF2B5EF4-FFF2-40B4-BE49-F238E27FC236}">
                  <a16:creationId xmlns:a16="http://schemas.microsoft.com/office/drawing/2014/main" id="{2D9D4191-893F-3F09-9468-FF27509015C8}"/>
                </a:ext>
              </a:extLst>
            </p:cNvPr>
            <p:cNvSpPr txBox="1"/>
            <p:nvPr/>
          </p:nvSpPr>
          <p:spPr>
            <a:xfrm>
              <a:off x="15789098"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a:t>
              </a:r>
            </a:p>
          </p:txBody>
        </p:sp>
        <p:sp>
          <p:nvSpPr>
            <p:cNvPr id="63" name="TextBox 62">
              <a:extLst>
                <a:ext uri="{FF2B5EF4-FFF2-40B4-BE49-F238E27FC236}">
                  <a16:creationId xmlns:a16="http://schemas.microsoft.com/office/drawing/2014/main" id="{5DBF4397-10F6-BEE9-332C-B8979D55DFD4}"/>
                </a:ext>
              </a:extLst>
            </p:cNvPr>
            <p:cNvSpPr txBox="1"/>
            <p:nvPr/>
          </p:nvSpPr>
          <p:spPr>
            <a:xfrm>
              <a:off x="16245832" y="11385655"/>
              <a:ext cx="81111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64" name="TextBox 63">
              <a:extLst>
                <a:ext uri="{FF2B5EF4-FFF2-40B4-BE49-F238E27FC236}">
                  <a16:creationId xmlns:a16="http://schemas.microsoft.com/office/drawing/2014/main" id="{5773A906-DD72-815B-9114-8D1F205A1308}"/>
                </a:ext>
              </a:extLst>
            </p:cNvPr>
            <p:cNvSpPr txBox="1"/>
            <p:nvPr/>
          </p:nvSpPr>
          <p:spPr>
            <a:xfrm>
              <a:off x="16763689" y="11385655"/>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65" name="TextBox 64">
              <a:extLst>
                <a:ext uri="{FF2B5EF4-FFF2-40B4-BE49-F238E27FC236}">
                  <a16:creationId xmlns:a16="http://schemas.microsoft.com/office/drawing/2014/main" id="{3DD5D947-6E6A-35FD-32E9-35FFC02E6088}"/>
                </a:ext>
              </a:extLst>
            </p:cNvPr>
            <p:cNvSpPr txBox="1"/>
            <p:nvPr/>
          </p:nvSpPr>
          <p:spPr>
            <a:xfrm>
              <a:off x="17220458" y="11385655"/>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66" name="TextBox 65">
              <a:extLst>
                <a:ext uri="{FF2B5EF4-FFF2-40B4-BE49-F238E27FC236}">
                  <a16:creationId xmlns:a16="http://schemas.microsoft.com/office/drawing/2014/main" id="{91877D43-2088-E1E1-58EB-8E8EE6ACE1B2}"/>
                </a:ext>
              </a:extLst>
            </p:cNvPr>
            <p:cNvSpPr txBox="1"/>
            <p:nvPr/>
          </p:nvSpPr>
          <p:spPr>
            <a:xfrm>
              <a:off x="17676886" y="11385655"/>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67" name="TextBox 66">
              <a:extLst>
                <a:ext uri="{FF2B5EF4-FFF2-40B4-BE49-F238E27FC236}">
                  <a16:creationId xmlns:a16="http://schemas.microsoft.com/office/drawing/2014/main" id="{756B2AAF-339E-AA9F-FD1E-019E533EB124}"/>
                </a:ext>
              </a:extLst>
            </p:cNvPr>
            <p:cNvSpPr txBox="1"/>
            <p:nvPr/>
          </p:nvSpPr>
          <p:spPr>
            <a:xfrm>
              <a:off x="18133315" y="11385655"/>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68" name="TextBox 67">
              <a:extLst>
                <a:ext uri="{FF2B5EF4-FFF2-40B4-BE49-F238E27FC236}">
                  <a16:creationId xmlns:a16="http://schemas.microsoft.com/office/drawing/2014/main" id="{C4D0347F-C350-649E-C200-9EFCBBA6055F}"/>
                </a:ext>
              </a:extLst>
            </p:cNvPr>
            <p:cNvSpPr txBox="1"/>
            <p:nvPr/>
          </p:nvSpPr>
          <p:spPr>
            <a:xfrm>
              <a:off x="18567721" y="11385655"/>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69" name="TextBox 68">
              <a:extLst>
                <a:ext uri="{FF2B5EF4-FFF2-40B4-BE49-F238E27FC236}">
                  <a16:creationId xmlns:a16="http://schemas.microsoft.com/office/drawing/2014/main" id="{D1859130-EE4C-0ABA-9C0E-831221466CC8}"/>
                </a:ext>
              </a:extLst>
            </p:cNvPr>
            <p:cNvSpPr txBox="1"/>
            <p:nvPr/>
          </p:nvSpPr>
          <p:spPr>
            <a:xfrm>
              <a:off x="19506286" y="11027293"/>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70" name="TextBox 69">
              <a:extLst>
                <a:ext uri="{FF2B5EF4-FFF2-40B4-BE49-F238E27FC236}">
                  <a16:creationId xmlns:a16="http://schemas.microsoft.com/office/drawing/2014/main" id="{65EB30F7-7525-21D6-BACE-0305C09976B0}"/>
                </a:ext>
              </a:extLst>
            </p:cNvPr>
            <p:cNvSpPr txBox="1"/>
            <p:nvPr/>
          </p:nvSpPr>
          <p:spPr>
            <a:xfrm>
              <a:off x="19962715" y="11027293"/>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71" name="TextBox 70">
              <a:extLst>
                <a:ext uri="{FF2B5EF4-FFF2-40B4-BE49-F238E27FC236}">
                  <a16:creationId xmlns:a16="http://schemas.microsoft.com/office/drawing/2014/main" id="{1568AA86-C0DB-C230-93A4-8C23FC4218C9}"/>
                </a:ext>
              </a:extLst>
            </p:cNvPr>
            <p:cNvSpPr txBox="1"/>
            <p:nvPr/>
          </p:nvSpPr>
          <p:spPr>
            <a:xfrm>
              <a:off x="20419147" y="11027293"/>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72" name="TextBox 71">
              <a:extLst>
                <a:ext uri="{FF2B5EF4-FFF2-40B4-BE49-F238E27FC236}">
                  <a16:creationId xmlns:a16="http://schemas.microsoft.com/office/drawing/2014/main" id="{D8D8C1E9-47BA-9E5C-E3C9-6E003AC5C224}"/>
                </a:ext>
              </a:extLst>
            </p:cNvPr>
            <p:cNvSpPr txBox="1"/>
            <p:nvPr/>
          </p:nvSpPr>
          <p:spPr>
            <a:xfrm>
              <a:off x="20853553" y="11027293"/>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73" name="TextBox 72">
              <a:extLst>
                <a:ext uri="{FF2B5EF4-FFF2-40B4-BE49-F238E27FC236}">
                  <a16:creationId xmlns:a16="http://schemas.microsoft.com/office/drawing/2014/main" id="{13C11305-4529-0CE2-FE43-BBB079D53D8D}"/>
                </a:ext>
              </a:extLst>
            </p:cNvPr>
            <p:cNvSpPr txBox="1"/>
            <p:nvPr/>
          </p:nvSpPr>
          <p:spPr>
            <a:xfrm>
              <a:off x="21332348" y="11027293"/>
              <a:ext cx="724502" cy="47589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grpSp>
      <p:grpSp>
        <p:nvGrpSpPr>
          <p:cNvPr id="74" name="Group 73">
            <a:extLst>
              <a:ext uri="{FF2B5EF4-FFF2-40B4-BE49-F238E27FC236}">
                <a16:creationId xmlns:a16="http://schemas.microsoft.com/office/drawing/2014/main" id="{271B383C-F177-9053-7F15-4959AC1D8C95}"/>
              </a:ext>
            </a:extLst>
          </p:cNvPr>
          <p:cNvGrpSpPr/>
          <p:nvPr/>
        </p:nvGrpSpPr>
        <p:grpSpPr>
          <a:xfrm>
            <a:off x="260799" y="1924351"/>
            <a:ext cx="5720317" cy="3454574"/>
            <a:chOff x="252623" y="3514053"/>
            <a:chExt cx="11442127" cy="6910048"/>
          </a:xfrm>
        </p:grpSpPr>
        <p:grpSp>
          <p:nvGrpSpPr>
            <p:cNvPr id="75" name="Graphic 4">
              <a:extLst>
                <a:ext uri="{FF2B5EF4-FFF2-40B4-BE49-F238E27FC236}">
                  <a16:creationId xmlns:a16="http://schemas.microsoft.com/office/drawing/2014/main" id="{D474A60D-772B-E5D5-7344-EC984B37C8ED}"/>
                </a:ext>
              </a:extLst>
            </p:cNvPr>
            <p:cNvGrpSpPr/>
            <p:nvPr/>
          </p:nvGrpSpPr>
          <p:grpSpPr>
            <a:xfrm>
              <a:off x="1578932" y="3645842"/>
              <a:ext cx="9494153" cy="3495602"/>
              <a:chOff x="2977671" y="1043454"/>
              <a:chExt cx="6801700" cy="2229834"/>
            </a:xfrm>
            <a:noFill/>
          </p:grpSpPr>
          <p:sp>
            <p:nvSpPr>
              <p:cNvPr id="356" name="Freeform 68">
                <a:extLst>
                  <a:ext uri="{FF2B5EF4-FFF2-40B4-BE49-F238E27FC236}">
                    <a16:creationId xmlns:a16="http://schemas.microsoft.com/office/drawing/2014/main" id="{593F3A3A-C409-3D07-3BFD-716FFDB559FF}"/>
                  </a:ext>
                </a:extLst>
              </p:cNvPr>
              <p:cNvSpPr/>
              <p:nvPr/>
            </p:nvSpPr>
            <p:spPr>
              <a:xfrm>
                <a:off x="2977671" y="1051013"/>
                <a:ext cx="6771483" cy="2192040"/>
              </a:xfrm>
              <a:custGeom>
                <a:avLst/>
                <a:gdLst>
                  <a:gd name="connsiteX0" fmla="*/ 0 w 6771483"/>
                  <a:gd name="connsiteY0" fmla="*/ 0 h 2192040"/>
                  <a:gd name="connsiteX1" fmla="*/ 80073 w 6771483"/>
                  <a:gd name="connsiteY1" fmla="*/ 0 h 2192040"/>
                  <a:gd name="connsiteX2" fmla="*/ 80073 w 6771483"/>
                  <a:gd name="connsiteY2" fmla="*/ 12094 h 2192040"/>
                  <a:gd name="connsiteX3" fmla="*/ 87627 w 6771483"/>
                  <a:gd name="connsiteY3" fmla="*/ 12094 h 2192040"/>
                  <a:gd name="connsiteX4" fmla="*/ 87627 w 6771483"/>
                  <a:gd name="connsiteY4" fmla="*/ 22676 h 2192040"/>
                  <a:gd name="connsiteX5" fmla="*/ 113311 w 6771483"/>
                  <a:gd name="connsiteY5" fmla="*/ 22676 h 2192040"/>
                  <a:gd name="connsiteX6" fmla="*/ 113311 w 6771483"/>
                  <a:gd name="connsiteY6" fmla="*/ 33259 h 2192040"/>
                  <a:gd name="connsiteX7" fmla="*/ 126909 w 6771483"/>
                  <a:gd name="connsiteY7" fmla="*/ 33259 h 2192040"/>
                  <a:gd name="connsiteX8" fmla="*/ 126909 w 6771483"/>
                  <a:gd name="connsiteY8" fmla="*/ 45353 h 2192040"/>
                  <a:gd name="connsiteX9" fmla="*/ 222090 w 6771483"/>
                  <a:gd name="connsiteY9" fmla="*/ 45353 h 2192040"/>
                  <a:gd name="connsiteX10" fmla="*/ 222090 w 6771483"/>
                  <a:gd name="connsiteY10" fmla="*/ 55935 h 2192040"/>
                  <a:gd name="connsiteX11" fmla="*/ 376194 w 6771483"/>
                  <a:gd name="connsiteY11" fmla="*/ 55935 h 2192040"/>
                  <a:gd name="connsiteX12" fmla="*/ 376194 w 6771483"/>
                  <a:gd name="connsiteY12" fmla="*/ 66517 h 2192040"/>
                  <a:gd name="connsiteX13" fmla="*/ 450224 w 6771483"/>
                  <a:gd name="connsiteY13" fmla="*/ 66517 h 2192040"/>
                  <a:gd name="connsiteX14" fmla="*/ 450224 w 6771483"/>
                  <a:gd name="connsiteY14" fmla="*/ 78611 h 2192040"/>
                  <a:gd name="connsiteX15" fmla="*/ 463821 w 6771483"/>
                  <a:gd name="connsiteY15" fmla="*/ 78611 h 2192040"/>
                  <a:gd name="connsiteX16" fmla="*/ 463821 w 6771483"/>
                  <a:gd name="connsiteY16" fmla="*/ 89193 h 2192040"/>
                  <a:gd name="connsiteX17" fmla="*/ 483462 w 6771483"/>
                  <a:gd name="connsiteY17" fmla="*/ 89193 h 2192040"/>
                  <a:gd name="connsiteX18" fmla="*/ 483462 w 6771483"/>
                  <a:gd name="connsiteY18" fmla="*/ 99776 h 2192040"/>
                  <a:gd name="connsiteX19" fmla="*/ 610370 w 6771483"/>
                  <a:gd name="connsiteY19" fmla="*/ 99776 h 2192040"/>
                  <a:gd name="connsiteX20" fmla="*/ 610370 w 6771483"/>
                  <a:gd name="connsiteY20" fmla="*/ 111870 h 2192040"/>
                  <a:gd name="connsiteX21" fmla="*/ 645119 w 6771483"/>
                  <a:gd name="connsiteY21" fmla="*/ 111870 h 2192040"/>
                  <a:gd name="connsiteX22" fmla="*/ 645119 w 6771483"/>
                  <a:gd name="connsiteY22" fmla="*/ 122452 h 2192040"/>
                  <a:gd name="connsiteX23" fmla="*/ 719149 w 6771483"/>
                  <a:gd name="connsiteY23" fmla="*/ 122452 h 2192040"/>
                  <a:gd name="connsiteX24" fmla="*/ 719149 w 6771483"/>
                  <a:gd name="connsiteY24" fmla="*/ 133034 h 2192040"/>
                  <a:gd name="connsiteX25" fmla="*/ 920088 w 6771483"/>
                  <a:gd name="connsiteY25" fmla="*/ 133034 h 2192040"/>
                  <a:gd name="connsiteX26" fmla="*/ 920088 w 6771483"/>
                  <a:gd name="connsiteY26" fmla="*/ 145128 h 2192040"/>
                  <a:gd name="connsiteX27" fmla="*/ 933685 w 6771483"/>
                  <a:gd name="connsiteY27" fmla="*/ 145128 h 2192040"/>
                  <a:gd name="connsiteX28" fmla="*/ 933685 w 6771483"/>
                  <a:gd name="connsiteY28" fmla="*/ 155711 h 2192040"/>
                  <a:gd name="connsiteX29" fmla="*/ 939729 w 6771483"/>
                  <a:gd name="connsiteY29" fmla="*/ 155711 h 2192040"/>
                  <a:gd name="connsiteX30" fmla="*/ 939729 w 6771483"/>
                  <a:gd name="connsiteY30" fmla="*/ 167805 h 2192040"/>
                  <a:gd name="connsiteX31" fmla="*/ 947283 w 6771483"/>
                  <a:gd name="connsiteY31" fmla="*/ 167805 h 2192040"/>
                  <a:gd name="connsiteX32" fmla="*/ 947283 w 6771483"/>
                  <a:gd name="connsiteY32" fmla="*/ 178387 h 2192040"/>
                  <a:gd name="connsiteX33" fmla="*/ 1007715 w 6771483"/>
                  <a:gd name="connsiteY33" fmla="*/ 178387 h 2192040"/>
                  <a:gd name="connsiteX34" fmla="*/ 1007715 w 6771483"/>
                  <a:gd name="connsiteY34" fmla="*/ 188969 h 2192040"/>
                  <a:gd name="connsiteX35" fmla="*/ 1048507 w 6771483"/>
                  <a:gd name="connsiteY35" fmla="*/ 188969 h 2192040"/>
                  <a:gd name="connsiteX36" fmla="*/ 1048507 w 6771483"/>
                  <a:gd name="connsiteY36" fmla="*/ 201063 h 2192040"/>
                  <a:gd name="connsiteX37" fmla="*/ 1134624 w 6771483"/>
                  <a:gd name="connsiteY37" fmla="*/ 201063 h 2192040"/>
                  <a:gd name="connsiteX38" fmla="*/ 1134624 w 6771483"/>
                  <a:gd name="connsiteY38" fmla="*/ 211645 h 2192040"/>
                  <a:gd name="connsiteX39" fmla="*/ 1169373 w 6771483"/>
                  <a:gd name="connsiteY39" fmla="*/ 211645 h 2192040"/>
                  <a:gd name="connsiteX40" fmla="*/ 1169373 w 6771483"/>
                  <a:gd name="connsiteY40" fmla="*/ 234322 h 2192040"/>
                  <a:gd name="connsiteX41" fmla="*/ 1309879 w 6771483"/>
                  <a:gd name="connsiteY41" fmla="*/ 234322 h 2192040"/>
                  <a:gd name="connsiteX42" fmla="*/ 1309879 w 6771483"/>
                  <a:gd name="connsiteY42" fmla="*/ 246416 h 2192040"/>
                  <a:gd name="connsiteX43" fmla="*/ 1315922 w 6771483"/>
                  <a:gd name="connsiteY43" fmla="*/ 246416 h 2192040"/>
                  <a:gd name="connsiteX44" fmla="*/ 1315922 w 6771483"/>
                  <a:gd name="connsiteY44" fmla="*/ 256998 h 2192040"/>
                  <a:gd name="connsiteX45" fmla="*/ 1343117 w 6771483"/>
                  <a:gd name="connsiteY45" fmla="*/ 256998 h 2192040"/>
                  <a:gd name="connsiteX46" fmla="*/ 1343117 w 6771483"/>
                  <a:gd name="connsiteY46" fmla="*/ 269092 h 2192040"/>
                  <a:gd name="connsiteX47" fmla="*/ 1356714 w 6771483"/>
                  <a:gd name="connsiteY47" fmla="*/ 269092 h 2192040"/>
                  <a:gd name="connsiteX48" fmla="*/ 1356714 w 6771483"/>
                  <a:gd name="connsiteY48" fmla="*/ 279674 h 2192040"/>
                  <a:gd name="connsiteX49" fmla="*/ 1370312 w 6771483"/>
                  <a:gd name="connsiteY49" fmla="*/ 279674 h 2192040"/>
                  <a:gd name="connsiteX50" fmla="*/ 1370312 w 6771483"/>
                  <a:gd name="connsiteY50" fmla="*/ 290256 h 2192040"/>
                  <a:gd name="connsiteX51" fmla="*/ 1376355 w 6771483"/>
                  <a:gd name="connsiteY51" fmla="*/ 290256 h 2192040"/>
                  <a:gd name="connsiteX52" fmla="*/ 1376355 w 6771483"/>
                  <a:gd name="connsiteY52" fmla="*/ 302351 h 2192040"/>
                  <a:gd name="connsiteX53" fmla="*/ 1383909 w 6771483"/>
                  <a:gd name="connsiteY53" fmla="*/ 302351 h 2192040"/>
                  <a:gd name="connsiteX54" fmla="*/ 1383909 w 6771483"/>
                  <a:gd name="connsiteY54" fmla="*/ 312933 h 2192040"/>
                  <a:gd name="connsiteX55" fmla="*/ 1389952 w 6771483"/>
                  <a:gd name="connsiteY55" fmla="*/ 312933 h 2192040"/>
                  <a:gd name="connsiteX56" fmla="*/ 1389952 w 6771483"/>
                  <a:gd name="connsiteY56" fmla="*/ 325027 h 2192040"/>
                  <a:gd name="connsiteX57" fmla="*/ 1424701 w 6771483"/>
                  <a:gd name="connsiteY57" fmla="*/ 325027 h 2192040"/>
                  <a:gd name="connsiteX58" fmla="*/ 1424701 w 6771483"/>
                  <a:gd name="connsiteY58" fmla="*/ 335609 h 2192040"/>
                  <a:gd name="connsiteX59" fmla="*/ 1485134 w 6771483"/>
                  <a:gd name="connsiteY59" fmla="*/ 335609 h 2192040"/>
                  <a:gd name="connsiteX60" fmla="*/ 1485134 w 6771483"/>
                  <a:gd name="connsiteY60" fmla="*/ 347703 h 2192040"/>
                  <a:gd name="connsiteX61" fmla="*/ 1565207 w 6771483"/>
                  <a:gd name="connsiteY61" fmla="*/ 347703 h 2192040"/>
                  <a:gd name="connsiteX62" fmla="*/ 1565207 w 6771483"/>
                  <a:gd name="connsiteY62" fmla="*/ 370379 h 2192040"/>
                  <a:gd name="connsiteX63" fmla="*/ 1571250 w 6771483"/>
                  <a:gd name="connsiteY63" fmla="*/ 370379 h 2192040"/>
                  <a:gd name="connsiteX64" fmla="*/ 1571250 w 6771483"/>
                  <a:gd name="connsiteY64" fmla="*/ 380962 h 2192040"/>
                  <a:gd name="connsiteX65" fmla="*/ 1584848 w 6771483"/>
                  <a:gd name="connsiteY65" fmla="*/ 380962 h 2192040"/>
                  <a:gd name="connsiteX66" fmla="*/ 1584848 w 6771483"/>
                  <a:gd name="connsiteY66" fmla="*/ 393056 h 2192040"/>
                  <a:gd name="connsiteX67" fmla="*/ 1605999 w 6771483"/>
                  <a:gd name="connsiteY67" fmla="*/ 393056 h 2192040"/>
                  <a:gd name="connsiteX68" fmla="*/ 1605999 w 6771483"/>
                  <a:gd name="connsiteY68" fmla="*/ 403638 h 2192040"/>
                  <a:gd name="connsiteX69" fmla="*/ 1631683 w 6771483"/>
                  <a:gd name="connsiteY69" fmla="*/ 403638 h 2192040"/>
                  <a:gd name="connsiteX70" fmla="*/ 1631683 w 6771483"/>
                  <a:gd name="connsiteY70" fmla="*/ 426314 h 2192040"/>
                  <a:gd name="connsiteX71" fmla="*/ 1645280 w 6771483"/>
                  <a:gd name="connsiteY71" fmla="*/ 426314 h 2192040"/>
                  <a:gd name="connsiteX72" fmla="*/ 1645280 w 6771483"/>
                  <a:gd name="connsiteY72" fmla="*/ 438408 h 2192040"/>
                  <a:gd name="connsiteX73" fmla="*/ 1686072 w 6771483"/>
                  <a:gd name="connsiteY73" fmla="*/ 438408 h 2192040"/>
                  <a:gd name="connsiteX74" fmla="*/ 1686072 w 6771483"/>
                  <a:gd name="connsiteY74" fmla="*/ 448990 h 2192040"/>
                  <a:gd name="connsiteX75" fmla="*/ 1812981 w 6771483"/>
                  <a:gd name="connsiteY75" fmla="*/ 448990 h 2192040"/>
                  <a:gd name="connsiteX76" fmla="*/ 1812981 w 6771483"/>
                  <a:gd name="connsiteY76" fmla="*/ 461085 h 2192040"/>
                  <a:gd name="connsiteX77" fmla="*/ 1861327 w 6771483"/>
                  <a:gd name="connsiteY77" fmla="*/ 461085 h 2192040"/>
                  <a:gd name="connsiteX78" fmla="*/ 1861327 w 6771483"/>
                  <a:gd name="connsiteY78" fmla="*/ 471667 h 2192040"/>
                  <a:gd name="connsiteX79" fmla="*/ 1887011 w 6771483"/>
                  <a:gd name="connsiteY79" fmla="*/ 471667 h 2192040"/>
                  <a:gd name="connsiteX80" fmla="*/ 1887011 w 6771483"/>
                  <a:gd name="connsiteY80" fmla="*/ 483761 h 2192040"/>
                  <a:gd name="connsiteX81" fmla="*/ 1914206 w 6771483"/>
                  <a:gd name="connsiteY81" fmla="*/ 483761 h 2192040"/>
                  <a:gd name="connsiteX82" fmla="*/ 1914206 w 6771483"/>
                  <a:gd name="connsiteY82" fmla="*/ 494343 h 2192040"/>
                  <a:gd name="connsiteX83" fmla="*/ 1935357 w 6771483"/>
                  <a:gd name="connsiteY83" fmla="*/ 494343 h 2192040"/>
                  <a:gd name="connsiteX84" fmla="*/ 1935357 w 6771483"/>
                  <a:gd name="connsiteY84" fmla="*/ 506437 h 2192040"/>
                  <a:gd name="connsiteX85" fmla="*/ 1947444 w 6771483"/>
                  <a:gd name="connsiteY85" fmla="*/ 506437 h 2192040"/>
                  <a:gd name="connsiteX86" fmla="*/ 1947444 w 6771483"/>
                  <a:gd name="connsiteY86" fmla="*/ 518531 h 2192040"/>
                  <a:gd name="connsiteX87" fmla="*/ 1961041 w 6771483"/>
                  <a:gd name="connsiteY87" fmla="*/ 518531 h 2192040"/>
                  <a:gd name="connsiteX88" fmla="*/ 1961041 w 6771483"/>
                  <a:gd name="connsiteY88" fmla="*/ 529113 h 2192040"/>
                  <a:gd name="connsiteX89" fmla="*/ 2029028 w 6771483"/>
                  <a:gd name="connsiteY89" fmla="*/ 529113 h 2192040"/>
                  <a:gd name="connsiteX90" fmla="*/ 2029028 w 6771483"/>
                  <a:gd name="connsiteY90" fmla="*/ 541207 h 2192040"/>
                  <a:gd name="connsiteX91" fmla="*/ 2035071 w 6771483"/>
                  <a:gd name="connsiteY91" fmla="*/ 541207 h 2192040"/>
                  <a:gd name="connsiteX92" fmla="*/ 2035071 w 6771483"/>
                  <a:gd name="connsiteY92" fmla="*/ 563884 h 2192040"/>
                  <a:gd name="connsiteX93" fmla="*/ 2081906 w 6771483"/>
                  <a:gd name="connsiteY93" fmla="*/ 563884 h 2192040"/>
                  <a:gd name="connsiteX94" fmla="*/ 2081906 w 6771483"/>
                  <a:gd name="connsiteY94" fmla="*/ 575978 h 2192040"/>
                  <a:gd name="connsiteX95" fmla="*/ 2116655 w 6771483"/>
                  <a:gd name="connsiteY95" fmla="*/ 575978 h 2192040"/>
                  <a:gd name="connsiteX96" fmla="*/ 2116655 w 6771483"/>
                  <a:gd name="connsiteY96" fmla="*/ 586560 h 2192040"/>
                  <a:gd name="connsiteX97" fmla="*/ 2155937 w 6771483"/>
                  <a:gd name="connsiteY97" fmla="*/ 586560 h 2192040"/>
                  <a:gd name="connsiteX98" fmla="*/ 2155937 w 6771483"/>
                  <a:gd name="connsiteY98" fmla="*/ 598654 h 2192040"/>
                  <a:gd name="connsiteX99" fmla="*/ 2223923 w 6771483"/>
                  <a:gd name="connsiteY99" fmla="*/ 598654 h 2192040"/>
                  <a:gd name="connsiteX100" fmla="*/ 2223923 w 6771483"/>
                  <a:gd name="connsiteY100" fmla="*/ 610748 h 2192040"/>
                  <a:gd name="connsiteX101" fmla="*/ 2251118 w 6771483"/>
                  <a:gd name="connsiteY101" fmla="*/ 610748 h 2192040"/>
                  <a:gd name="connsiteX102" fmla="*/ 2251118 w 6771483"/>
                  <a:gd name="connsiteY102" fmla="*/ 621330 h 2192040"/>
                  <a:gd name="connsiteX103" fmla="*/ 2317594 w 6771483"/>
                  <a:gd name="connsiteY103" fmla="*/ 621330 h 2192040"/>
                  <a:gd name="connsiteX104" fmla="*/ 2317594 w 6771483"/>
                  <a:gd name="connsiteY104" fmla="*/ 633424 h 2192040"/>
                  <a:gd name="connsiteX105" fmla="*/ 2331191 w 6771483"/>
                  <a:gd name="connsiteY105" fmla="*/ 633424 h 2192040"/>
                  <a:gd name="connsiteX106" fmla="*/ 2331191 w 6771483"/>
                  <a:gd name="connsiteY106" fmla="*/ 645518 h 2192040"/>
                  <a:gd name="connsiteX107" fmla="*/ 2350832 w 6771483"/>
                  <a:gd name="connsiteY107" fmla="*/ 645518 h 2192040"/>
                  <a:gd name="connsiteX108" fmla="*/ 2350832 w 6771483"/>
                  <a:gd name="connsiteY108" fmla="*/ 657612 h 2192040"/>
                  <a:gd name="connsiteX109" fmla="*/ 2358386 w 6771483"/>
                  <a:gd name="connsiteY109" fmla="*/ 657612 h 2192040"/>
                  <a:gd name="connsiteX110" fmla="*/ 2358386 w 6771483"/>
                  <a:gd name="connsiteY110" fmla="*/ 668195 h 2192040"/>
                  <a:gd name="connsiteX111" fmla="*/ 2391624 w 6771483"/>
                  <a:gd name="connsiteY111" fmla="*/ 668195 h 2192040"/>
                  <a:gd name="connsiteX112" fmla="*/ 2391624 w 6771483"/>
                  <a:gd name="connsiteY112" fmla="*/ 680289 h 2192040"/>
                  <a:gd name="connsiteX113" fmla="*/ 2411265 w 6771483"/>
                  <a:gd name="connsiteY113" fmla="*/ 680289 h 2192040"/>
                  <a:gd name="connsiteX114" fmla="*/ 2411265 w 6771483"/>
                  <a:gd name="connsiteY114" fmla="*/ 692383 h 2192040"/>
                  <a:gd name="connsiteX115" fmla="*/ 2432416 w 6771483"/>
                  <a:gd name="connsiteY115" fmla="*/ 692383 h 2192040"/>
                  <a:gd name="connsiteX116" fmla="*/ 2432416 w 6771483"/>
                  <a:gd name="connsiteY116" fmla="*/ 704477 h 2192040"/>
                  <a:gd name="connsiteX117" fmla="*/ 2485295 w 6771483"/>
                  <a:gd name="connsiteY117" fmla="*/ 704477 h 2192040"/>
                  <a:gd name="connsiteX118" fmla="*/ 2485295 w 6771483"/>
                  <a:gd name="connsiteY118" fmla="*/ 715059 h 2192040"/>
                  <a:gd name="connsiteX119" fmla="*/ 2498892 w 6771483"/>
                  <a:gd name="connsiteY119" fmla="*/ 715059 h 2192040"/>
                  <a:gd name="connsiteX120" fmla="*/ 2498892 w 6771483"/>
                  <a:gd name="connsiteY120" fmla="*/ 727153 h 2192040"/>
                  <a:gd name="connsiteX121" fmla="*/ 2512489 w 6771483"/>
                  <a:gd name="connsiteY121" fmla="*/ 727153 h 2192040"/>
                  <a:gd name="connsiteX122" fmla="*/ 2512489 w 6771483"/>
                  <a:gd name="connsiteY122" fmla="*/ 763435 h 2192040"/>
                  <a:gd name="connsiteX123" fmla="*/ 2545728 w 6771483"/>
                  <a:gd name="connsiteY123" fmla="*/ 763435 h 2192040"/>
                  <a:gd name="connsiteX124" fmla="*/ 2545728 w 6771483"/>
                  <a:gd name="connsiteY124" fmla="*/ 775529 h 2192040"/>
                  <a:gd name="connsiteX125" fmla="*/ 2687744 w 6771483"/>
                  <a:gd name="connsiteY125" fmla="*/ 775529 h 2192040"/>
                  <a:gd name="connsiteX126" fmla="*/ 2687744 w 6771483"/>
                  <a:gd name="connsiteY126" fmla="*/ 787623 h 2192040"/>
                  <a:gd name="connsiteX127" fmla="*/ 2720982 w 6771483"/>
                  <a:gd name="connsiteY127" fmla="*/ 787623 h 2192040"/>
                  <a:gd name="connsiteX128" fmla="*/ 2720982 w 6771483"/>
                  <a:gd name="connsiteY128" fmla="*/ 799717 h 2192040"/>
                  <a:gd name="connsiteX129" fmla="*/ 2727026 w 6771483"/>
                  <a:gd name="connsiteY129" fmla="*/ 799717 h 2192040"/>
                  <a:gd name="connsiteX130" fmla="*/ 2727026 w 6771483"/>
                  <a:gd name="connsiteY130" fmla="*/ 813323 h 2192040"/>
                  <a:gd name="connsiteX131" fmla="*/ 2734580 w 6771483"/>
                  <a:gd name="connsiteY131" fmla="*/ 813323 h 2192040"/>
                  <a:gd name="connsiteX132" fmla="*/ 2734580 w 6771483"/>
                  <a:gd name="connsiteY132" fmla="*/ 825417 h 2192040"/>
                  <a:gd name="connsiteX133" fmla="*/ 2760264 w 6771483"/>
                  <a:gd name="connsiteY133" fmla="*/ 825417 h 2192040"/>
                  <a:gd name="connsiteX134" fmla="*/ 2760264 w 6771483"/>
                  <a:gd name="connsiteY134" fmla="*/ 839023 h 2192040"/>
                  <a:gd name="connsiteX135" fmla="*/ 2781415 w 6771483"/>
                  <a:gd name="connsiteY135" fmla="*/ 839023 h 2192040"/>
                  <a:gd name="connsiteX136" fmla="*/ 2781415 w 6771483"/>
                  <a:gd name="connsiteY136" fmla="*/ 852628 h 2192040"/>
                  <a:gd name="connsiteX137" fmla="*/ 2801056 w 6771483"/>
                  <a:gd name="connsiteY137" fmla="*/ 852628 h 2192040"/>
                  <a:gd name="connsiteX138" fmla="*/ 2801056 w 6771483"/>
                  <a:gd name="connsiteY138" fmla="*/ 866234 h 2192040"/>
                  <a:gd name="connsiteX139" fmla="*/ 2822207 w 6771483"/>
                  <a:gd name="connsiteY139" fmla="*/ 866234 h 2192040"/>
                  <a:gd name="connsiteX140" fmla="*/ 2822207 w 6771483"/>
                  <a:gd name="connsiteY140" fmla="*/ 879840 h 2192040"/>
                  <a:gd name="connsiteX141" fmla="*/ 2841848 w 6771483"/>
                  <a:gd name="connsiteY141" fmla="*/ 879840 h 2192040"/>
                  <a:gd name="connsiteX142" fmla="*/ 2841848 w 6771483"/>
                  <a:gd name="connsiteY142" fmla="*/ 893446 h 2192040"/>
                  <a:gd name="connsiteX143" fmla="*/ 3009548 w 6771483"/>
                  <a:gd name="connsiteY143" fmla="*/ 893446 h 2192040"/>
                  <a:gd name="connsiteX144" fmla="*/ 3009548 w 6771483"/>
                  <a:gd name="connsiteY144" fmla="*/ 907051 h 2192040"/>
                  <a:gd name="connsiteX145" fmla="*/ 3023146 w 6771483"/>
                  <a:gd name="connsiteY145" fmla="*/ 907051 h 2192040"/>
                  <a:gd name="connsiteX146" fmla="*/ 3023146 w 6771483"/>
                  <a:gd name="connsiteY146" fmla="*/ 920657 h 2192040"/>
                  <a:gd name="connsiteX147" fmla="*/ 3069981 w 6771483"/>
                  <a:gd name="connsiteY147" fmla="*/ 920657 h 2192040"/>
                  <a:gd name="connsiteX148" fmla="*/ 3069981 w 6771483"/>
                  <a:gd name="connsiteY148" fmla="*/ 935775 h 2192040"/>
                  <a:gd name="connsiteX149" fmla="*/ 3089622 w 6771483"/>
                  <a:gd name="connsiteY149" fmla="*/ 935775 h 2192040"/>
                  <a:gd name="connsiteX150" fmla="*/ 3089622 w 6771483"/>
                  <a:gd name="connsiteY150" fmla="*/ 949381 h 2192040"/>
                  <a:gd name="connsiteX151" fmla="*/ 3171206 w 6771483"/>
                  <a:gd name="connsiteY151" fmla="*/ 949381 h 2192040"/>
                  <a:gd name="connsiteX152" fmla="*/ 3171206 w 6771483"/>
                  <a:gd name="connsiteY152" fmla="*/ 964498 h 2192040"/>
                  <a:gd name="connsiteX153" fmla="*/ 3177249 w 6771483"/>
                  <a:gd name="connsiteY153" fmla="*/ 964498 h 2192040"/>
                  <a:gd name="connsiteX154" fmla="*/ 3177249 w 6771483"/>
                  <a:gd name="connsiteY154" fmla="*/ 994733 h 2192040"/>
                  <a:gd name="connsiteX155" fmla="*/ 3198400 w 6771483"/>
                  <a:gd name="connsiteY155" fmla="*/ 994733 h 2192040"/>
                  <a:gd name="connsiteX156" fmla="*/ 3198400 w 6771483"/>
                  <a:gd name="connsiteY156" fmla="*/ 1009851 h 2192040"/>
                  <a:gd name="connsiteX157" fmla="*/ 3210487 w 6771483"/>
                  <a:gd name="connsiteY157" fmla="*/ 1009851 h 2192040"/>
                  <a:gd name="connsiteX158" fmla="*/ 3210487 w 6771483"/>
                  <a:gd name="connsiteY158" fmla="*/ 1024968 h 2192040"/>
                  <a:gd name="connsiteX159" fmla="*/ 3237682 w 6771483"/>
                  <a:gd name="connsiteY159" fmla="*/ 1024968 h 2192040"/>
                  <a:gd name="connsiteX160" fmla="*/ 3237682 w 6771483"/>
                  <a:gd name="connsiteY160" fmla="*/ 1055203 h 2192040"/>
                  <a:gd name="connsiteX161" fmla="*/ 3258833 w 6771483"/>
                  <a:gd name="connsiteY161" fmla="*/ 1055203 h 2192040"/>
                  <a:gd name="connsiteX162" fmla="*/ 3258833 w 6771483"/>
                  <a:gd name="connsiteY162" fmla="*/ 1070321 h 2192040"/>
                  <a:gd name="connsiteX163" fmla="*/ 3298115 w 6771483"/>
                  <a:gd name="connsiteY163" fmla="*/ 1070321 h 2192040"/>
                  <a:gd name="connsiteX164" fmla="*/ 3298115 w 6771483"/>
                  <a:gd name="connsiteY164" fmla="*/ 1085438 h 2192040"/>
                  <a:gd name="connsiteX165" fmla="*/ 3311712 w 6771483"/>
                  <a:gd name="connsiteY165" fmla="*/ 1085438 h 2192040"/>
                  <a:gd name="connsiteX166" fmla="*/ 3311712 w 6771483"/>
                  <a:gd name="connsiteY166" fmla="*/ 1102068 h 2192040"/>
                  <a:gd name="connsiteX167" fmla="*/ 3405383 w 6771483"/>
                  <a:gd name="connsiteY167" fmla="*/ 1102068 h 2192040"/>
                  <a:gd name="connsiteX168" fmla="*/ 3405383 w 6771483"/>
                  <a:gd name="connsiteY168" fmla="*/ 1117185 h 2192040"/>
                  <a:gd name="connsiteX169" fmla="*/ 3446175 w 6771483"/>
                  <a:gd name="connsiteY169" fmla="*/ 1117185 h 2192040"/>
                  <a:gd name="connsiteX170" fmla="*/ 3446175 w 6771483"/>
                  <a:gd name="connsiteY170" fmla="*/ 1135326 h 2192040"/>
                  <a:gd name="connsiteX171" fmla="*/ 3473369 w 6771483"/>
                  <a:gd name="connsiteY171" fmla="*/ 1135326 h 2192040"/>
                  <a:gd name="connsiteX172" fmla="*/ 3473369 w 6771483"/>
                  <a:gd name="connsiteY172" fmla="*/ 1151955 h 2192040"/>
                  <a:gd name="connsiteX173" fmla="*/ 3479413 w 6771483"/>
                  <a:gd name="connsiteY173" fmla="*/ 1151955 h 2192040"/>
                  <a:gd name="connsiteX174" fmla="*/ 3479413 w 6771483"/>
                  <a:gd name="connsiteY174" fmla="*/ 1170096 h 2192040"/>
                  <a:gd name="connsiteX175" fmla="*/ 3493010 w 6771483"/>
                  <a:gd name="connsiteY175" fmla="*/ 1170096 h 2192040"/>
                  <a:gd name="connsiteX176" fmla="*/ 3493010 w 6771483"/>
                  <a:gd name="connsiteY176" fmla="*/ 1186726 h 2192040"/>
                  <a:gd name="connsiteX177" fmla="*/ 3506608 w 6771483"/>
                  <a:gd name="connsiteY177" fmla="*/ 1186726 h 2192040"/>
                  <a:gd name="connsiteX178" fmla="*/ 3506608 w 6771483"/>
                  <a:gd name="connsiteY178" fmla="*/ 1204867 h 2192040"/>
                  <a:gd name="connsiteX179" fmla="*/ 3514162 w 6771483"/>
                  <a:gd name="connsiteY179" fmla="*/ 1204867 h 2192040"/>
                  <a:gd name="connsiteX180" fmla="*/ 3514162 w 6771483"/>
                  <a:gd name="connsiteY180" fmla="*/ 1221496 h 2192040"/>
                  <a:gd name="connsiteX181" fmla="*/ 3526248 w 6771483"/>
                  <a:gd name="connsiteY181" fmla="*/ 1221496 h 2192040"/>
                  <a:gd name="connsiteX182" fmla="*/ 3526248 w 6771483"/>
                  <a:gd name="connsiteY182" fmla="*/ 1239637 h 2192040"/>
                  <a:gd name="connsiteX183" fmla="*/ 3539845 w 6771483"/>
                  <a:gd name="connsiteY183" fmla="*/ 1239637 h 2192040"/>
                  <a:gd name="connsiteX184" fmla="*/ 3539845 w 6771483"/>
                  <a:gd name="connsiteY184" fmla="*/ 1257778 h 2192040"/>
                  <a:gd name="connsiteX185" fmla="*/ 3560997 w 6771483"/>
                  <a:gd name="connsiteY185" fmla="*/ 1257778 h 2192040"/>
                  <a:gd name="connsiteX186" fmla="*/ 3560997 w 6771483"/>
                  <a:gd name="connsiteY186" fmla="*/ 1275919 h 2192040"/>
                  <a:gd name="connsiteX187" fmla="*/ 3635027 w 6771483"/>
                  <a:gd name="connsiteY187" fmla="*/ 1275919 h 2192040"/>
                  <a:gd name="connsiteX188" fmla="*/ 3635027 w 6771483"/>
                  <a:gd name="connsiteY188" fmla="*/ 1295572 h 2192040"/>
                  <a:gd name="connsiteX189" fmla="*/ 3641070 w 6771483"/>
                  <a:gd name="connsiteY189" fmla="*/ 1295572 h 2192040"/>
                  <a:gd name="connsiteX190" fmla="*/ 3641070 w 6771483"/>
                  <a:gd name="connsiteY190" fmla="*/ 1313713 h 2192040"/>
                  <a:gd name="connsiteX191" fmla="*/ 3660711 w 6771483"/>
                  <a:gd name="connsiteY191" fmla="*/ 1313713 h 2192040"/>
                  <a:gd name="connsiteX192" fmla="*/ 3660711 w 6771483"/>
                  <a:gd name="connsiteY192" fmla="*/ 1333366 h 2192040"/>
                  <a:gd name="connsiteX193" fmla="*/ 3707546 w 6771483"/>
                  <a:gd name="connsiteY193" fmla="*/ 1333366 h 2192040"/>
                  <a:gd name="connsiteX194" fmla="*/ 3707546 w 6771483"/>
                  <a:gd name="connsiteY194" fmla="*/ 1354530 h 2192040"/>
                  <a:gd name="connsiteX195" fmla="*/ 3715100 w 6771483"/>
                  <a:gd name="connsiteY195" fmla="*/ 1354530 h 2192040"/>
                  <a:gd name="connsiteX196" fmla="*/ 3715100 w 6771483"/>
                  <a:gd name="connsiteY196" fmla="*/ 1374183 h 2192040"/>
                  <a:gd name="connsiteX197" fmla="*/ 3728697 w 6771483"/>
                  <a:gd name="connsiteY197" fmla="*/ 1374183 h 2192040"/>
                  <a:gd name="connsiteX198" fmla="*/ 3728697 w 6771483"/>
                  <a:gd name="connsiteY198" fmla="*/ 1395348 h 2192040"/>
                  <a:gd name="connsiteX199" fmla="*/ 3789130 w 6771483"/>
                  <a:gd name="connsiteY199" fmla="*/ 1395348 h 2192040"/>
                  <a:gd name="connsiteX200" fmla="*/ 3789130 w 6771483"/>
                  <a:gd name="connsiteY200" fmla="*/ 1416512 h 2192040"/>
                  <a:gd name="connsiteX201" fmla="*/ 3842009 w 6771483"/>
                  <a:gd name="connsiteY201" fmla="*/ 1416512 h 2192040"/>
                  <a:gd name="connsiteX202" fmla="*/ 3842009 w 6771483"/>
                  <a:gd name="connsiteY202" fmla="*/ 1439188 h 2192040"/>
                  <a:gd name="connsiteX203" fmla="*/ 3882801 w 6771483"/>
                  <a:gd name="connsiteY203" fmla="*/ 1439188 h 2192040"/>
                  <a:gd name="connsiteX204" fmla="*/ 3882801 w 6771483"/>
                  <a:gd name="connsiteY204" fmla="*/ 1461865 h 2192040"/>
                  <a:gd name="connsiteX205" fmla="*/ 3997623 w 6771483"/>
                  <a:gd name="connsiteY205" fmla="*/ 1461865 h 2192040"/>
                  <a:gd name="connsiteX206" fmla="*/ 3997623 w 6771483"/>
                  <a:gd name="connsiteY206" fmla="*/ 1487564 h 2192040"/>
                  <a:gd name="connsiteX207" fmla="*/ 4030861 w 6771483"/>
                  <a:gd name="connsiteY207" fmla="*/ 1487564 h 2192040"/>
                  <a:gd name="connsiteX208" fmla="*/ 4030861 w 6771483"/>
                  <a:gd name="connsiteY208" fmla="*/ 1513264 h 2192040"/>
                  <a:gd name="connsiteX209" fmla="*/ 4044458 w 6771483"/>
                  <a:gd name="connsiteY209" fmla="*/ 1513264 h 2192040"/>
                  <a:gd name="connsiteX210" fmla="*/ 4044458 w 6771483"/>
                  <a:gd name="connsiteY210" fmla="*/ 1538964 h 2192040"/>
                  <a:gd name="connsiteX211" fmla="*/ 4097337 w 6771483"/>
                  <a:gd name="connsiteY211" fmla="*/ 1538964 h 2192040"/>
                  <a:gd name="connsiteX212" fmla="*/ 4097337 w 6771483"/>
                  <a:gd name="connsiteY212" fmla="*/ 1564664 h 2192040"/>
                  <a:gd name="connsiteX213" fmla="*/ 4252951 w 6771483"/>
                  <a:gd name="connsiteY213" fmla="*/ 1564664 h 2192040"/>
                  <a:gd name="connsiteX214" fmla="*/ 4252951 w 6771483"/>
                  <a:gd name="connsiteY214" fmla="*/ 1619087 h 2192040"/>
                  <a:gd name="connsiteX215" fmla="*/ 4401011 w 6771483"/>
                  <a:gd name="connsiteY215" fmla="*/ 1619087 h 2192040"/>
                  <a:gd name="connsiteX216" fmla="*/ 4401011 w 6771483"/>
                  <a:gd name="connsiteY216" fmla="*/ 1652345 h 2192040"/>
                  <a:gd name="connsiteX217" fmla="*/ 4434250 w 6771483"/>
                  <a:gd name="connsiteY217" fmla="*/ 1652345 h 2192040"/>
                  <a:gd name="connsiteX218" fmla="*/ 4434250 w 6771483"/>
                  <a:gd name="connsiteY218" fmla="*/ 1720374 h 2192040"/>
                  <a:gd name="connsiteX219" fmla="*/ 4440293 w 6771483"/>
                  <a:gd name="connsiteY219" fmla="*/ 1720374 h 2192040"/>
                  <a:gd name="connsiteX220" fmla="*/ 4440293 w 6771483"/>
                  <a:gd name="connsiteY220" fmla="*/ 1753633 h 2192040"/>
                  <a:gd name="connsiteX221" fmla="*/ 4789292 w 6771483"/>
                  <a:gd name="connsiteY221" fmla="*/ 1753633 h 2192040"/>
                  <a:gd name="connsiteX222" fmla="*/ 4789292 w 6771483"/>
                  <a:gd name="connsiteY222" fmla="*/ 1805033 h 2192040"/>
                  <a:gd name="connsiteX223" fmla="*/ 4890516 w 6771483"/>
                  <a:gd name="connsiteY223" fmla="*/ 1805033 h 2192040"/>
                  <a:gd name="connsiteX224" fmla="*/ 4890516 w 6771483"/>
                  <a:gd name="connsiteY224" fmla="*/ 1863991 h 2192040"/>
                  <a:gd name="connsiteX225" fmla="*/ 5011382 w 6771483"/>
                  <a:gd name="connsiteY225" fmla="*/ 1863991 h 2192040"/>
                  <a:gd name="connsiteX226" fmla="*/ 5011382 w 6771483"/>
                  <a:gd name="connsiteY226" fmla="*/ 2019701 h 2192040"/>
                  <a:gd name="connsiteX227" fmla="*/ 5044620 w 6771483"/>
                  <a:gd name="connsiteY227" fmla="*/ 2019701 h 2192040"/>
                  <a:gd name="connsiteX228" fmla="*/ 5044620 w 6771483"/>
                  <a:gd name="connsiteY228" fmla="*/ 2105871 h 2192040"/>
                  <a:gd name="connsiteX229" fmla="*/ 5065771 w 6771483"/>
                  <a:gd name="connsiteY229" fmla="*/ 2105871 h 2192040"/>
                  <a:gd name="connsiteX230" fmla="*/ 5065771 w 6771483"/>
                  <a:gd name="connsiteY230" fmla="*/ 2192041 h 2192040"/>
                  <a:gd name="connsiteX231" fmla="*/ 6771484 w 6771483"/>
                  <a:gd name="connsiteY231" fmla="*/ 2192041 h 219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6771483" h="2192040">
                    <a:moveTo>
                      <a:pt x="0" y="0"/>
                    </a:moveTo>
                    <a:lnTo>
                      <a:pt x="80073" y="0"/>
                    </a:lnTo>
                    <a:lnTo>
                      <a:pt x="80073" y="12094"/>
                    </a:lnTo>
                    <a:lnTo>
                      <a:pt x="87627" y="12094"/>
                    </a:lnTo>
                    <a:lnTo>
                      <a:pt x="87627" y="22676"/>
                    </a:lnTo>
                    <a:lnTo>
                      <a:pt x="113311" y="22676"/>
                    </a:lnTo>
                    <a:lnTo>
                      <a:pt x="113311" y="33259"/>
                    </a:lnTo>
                    <a:lnTo>
                      <a:pt x="126909" y="33259"/>
                    </a:lnTo>
                    <a:lnTo>
                      <a:pt x="126909" y="45353"/>
                    </a:lnTo>
                    <a:lnTo>
                      <a:pt x="222090" y="45353"/>
                    </a:lnTo>
                    <a:lnTo>
                      <a:pt x="222090" y="55935"/>
                    </a:lnTo>
                    <a:lnTo>
                      <a:pt x="376194" y="55935"/>
                    </a:lnTo>
                    <a:lnTo>
                      <a:pt x="376194" y="66517"/>
                    </a:lnTo>
                    <a:lnTo>
                      <a:pt x="450224" y="66517"/>
                    </a:lnTo>
                    <a:lnTo>
                      <a:pt x="450224" y="78611"/>
                    </a:lnTo>
                    <a:lnTo>
                      <a:pt x="463821" y="78611"/>
                    </a:lnTo>
                    <a:lnTo>
                      <a:pt x="463821" y="89193"/>
                    </a:lnTo>
                    <a:lnTo>
                      <a:pt x="483462" y="89193"/>
                    </a:lnTo>
                    <a:lnTo>
                      <a:pt x="483462" y="99776"/>
                    </a:lnTo>
                    <a:lnTo>
                      <a:pt x="610370" y="99776"/>
                    </a:lnTo>
                    <a:lnTo>
                      <a:pt x="610370" y="111870"/>
                    </a:lnTo>
                    <a:lnTo>
                      <a:pt x="645119" y="111870"/>
                    </a:lnTo>
                    <a:lnTo>
                      <a:pt x="645119" y="122452"/>
                    </a:lnTo>
                    <a:lnTo>
                      <a:pt x="719149" y="122452"/>
                    </a:lnTo>
                    <a:lnTo>
                      <a:pt x="719149" y="133034"/>
                    </a:lnTo>
                    <a:lnTo>
                      <a:pt x="920088" y="133034"/>
                    </a:lnTo>
                    <a:lnTo>
                      <a:pt x="920088" y="145128"/>
                    </a:lnTo>
                    <a:lnTo>
                      <a:pt x="933685" y="145128"/>
                    </a:lnTo>
                    <a:lnTo>
                      <a:pt x="933685" y="155711"/>
                    </a:lnTo>
                    <a:lnTo>
                      <a:pt x="939729" y="155711"/>
                    </a:lnTo>
                    <a:lnTo>
                      <a:pt x="939729" y="167805"/>
                    </a:lnTo>
                    <a:lnTo>
                      <a:pt x="947283" y="167805"/>
                    </a:lnTo>
                    <a:lnTo>
                      <a:pt x="947283" y="178387"/>
                    </a:lnTo>
                    <a:lnTo>
                      <a:pt x="1007715" y="178387"/>
                    </a:lnTo>
                    <a:lnTo>
                      <a:pt x="1007715" y="188969"/>
                    </a:lnTo>
                    <a:lnTo>
                      <a:pt x="1048507" y="188969"/>
                    </a:lnTo>
                    <a:lnTo>
                      <a:pt x="1048507" y="201063"/>
                    </a:lnTo>
                    <a:lnTo>
                      <a:pt x="1134624" y="201063"/>
                    </a:lnTo>
                    <a:lnTo>
                      <a:pt x="1134624" y="211645"/>
                    </a:lnTo>
                    <a:lnTo>
                      <a:pt x="1169373" y="211645"/>
                    </a:lnTo>
                    <a:lnTo>
                      <a:pt x="1169373" y="234322"/>
                    </a:lnTo>
                    <a:lnTo>
                      <a:pt x="1309879" y="234322"/>
                    </a:lnTo>
                    <a:lnTo>
                      <a:pt x="1309879" y="246416"/>
                    </a:lnTo>
                    <a:lnTo>
                      <a:pt x="1315922" y="246416"/>
                    </a:lnTo>
                    <a:lnTo>
                      <a:pt x="1315922" y="256998"/>
                    </a:lnTo>
                    <a:lnTo>
                      <a:pt x="1343117" y="256998"/>
                    </a:lnTo>
                    <a:lnTo>
                      <a:pt x="1343117" y="269092"/>
                    </a:lnTo>
                    <a:lnTo>
                      <a:pt x="1356714" y="269092"/>
                    </a:lnTo>
                    <a:lnTo>
                      <a:pt x="1356714" y="279674"/>
                    </a:lnTo>
                    <a:lnTo>
                      <a:pt x="1370312" y="279674"/>
                    </a:lnTo>
                    <a:lnTo>
                      <a:pt x="1370312" y="290256"/>
                    </a:lnTo>
                    <a:lnTo>
                      <a:pt x="1376355" y="290256"/>
                    </a:lnTo>
                    <a:lnTo>
                      <a:pt x="1376355" y="302351"/>
                    </a:lnTo>
                    <a:lnTo>
                      <a:pt x="1383909" y="302351"/>
                    </a:lnTo>
                    <a:lnTo>
                      <a:pt x="1383909" y="312933"/>
                    </a:lnTo>
                    <a:lnTo>
                      <a:pt x="1389952" y="312933"/>
                    </a:lnTo>
                    <a:lnTo>
                      <a:pt x="1389952" y="325027"/>
                    </a:lnTo>
                    <a:lnTo>
                      <a:pt x="1424701" y="325027"/>
                    </a:lnTo>
                    <a:lnTo>
                      <a:pt x="1424701" y="335609"/>
                    </a:lnTo>
                    <a:lnTo>
                      <a:pt x="1485134" y="335609"/>
                    </a:lnTo>
                    <a:lnTo>
                      <a:pt x="1485134" y="347703"/>
                    </a:lnTo>
                    <a:lnTo>
                      <a:pt x="1565207" y="347703"/>
                    </a:lnTo>
                    <a:lnTo>
                      <a:pt x="1565207" y="370379"/>
                    </a:lnTo>
                    <a:lnTo>
                      <a:pt x="1571250" y="370379"/>
                    </a:lnTo>
                    <a:lnTo>
                      <a:pt x="1571250" y="380962"/>
                    </a:lnTo>
                    <a:lnTo>
                      <a:pt x="1584848" y="380962"/>
                    </a:lnTo>
                    <a:lnTo>
                      <a:pt x="1584848" y="393056"/>
                    </a:lnTo>
                    <a:lnTo>
                      <a:pt x="1605999" y="393056"/>
                    </a:lnTo>
                    <a:lnTo>
                      <a:pt x="1605999" y="403638"/>
                    </a:lnTo>
                    <a:lnTo>
                      <a:pt x="1631683" y="403638"/>
                    </a:lnTo>
                    <a:lnTo>
                      <a:pt x="1631683" y="426314"/>
                    </a:lnTo>
                    <a:lnTo>
                      <a:pt x="1645280" y="426314"/>
                    </a:lnTo>
                    <a:lnTo>
                      <a:pt x="1645280" y="438408"/>
                    </a:lnTo>
                    <a:lnTo>
                      <a:pt x="1686072" y="438408"/>
                    </a:lnTo>
                    <a:lnTo>
                      <a:pt x="1686072" y="448990"/>
                    </a:lnTo>
                    <a:lnTo>
                      <a:pt x="1812981" y="448990"/>
                    </a:lnTo>
                    <a:lnTo>
                      <a:pt x="1812981" y="461085"/>
                    </a:lnTo>
                    <a:lnTo>
                      <a:pt x="1861327" y="461085"/>
                    </a:lnTo>
                    <a:lnTo>
                      <a:pt x="1861327" y="471667"/>
                    </a:lnTo>
                    <a:lnTo>
                      <a:pt x="1887011" y="471667"/>
                    </a:lnTo>
                    <a:lnTo>
                      <a:pt x="1887011" y="483761"/>
                    </a:lnTo>
                    <a:lnTo>
                      <a:pt x="1914206" y="483761"/>
                    </a:lnTo>
                    <a:lnTo>
                      <a:pt x="1914206" y="494343"/>
                    </a:lnTo>
                    <a:lnTo>
                      <a:pt x="1935357" y="494343"/>
                    </a:lnTo>
                    <a:lnTo>
                      <a:pt x="1935357" y="506437"/>
                    </a:lnTo>
                    <a:lnTo>
                      <a:pt x="1947444" y="506437"/>
                    </a:lnTo>
                    <a:lnTo>
                      <a:pt x="1947444" y="518531"/>
                    </a:lnTo>
                    <a:lnTo>
                      <a:pt x="1961041" y="518531"/>
                    </a:lnTo>
                    <a:lnTo>
                      <a:pt x="1961041" y="529113"/>
                    </a:lnTo>
                    <a:lnTo>
                      <a:pt x="2029028" y="529113"/>
                    </a:lnTo>
                    <a:lnTo>
                      <a:pt x="2029028" y="541207"/>
                    </a:lnTo>
                    <a:lnTo>
                      <a:pt x="2035071" y="541207"/>
                    </a:lnTo>
                    <a:lnTo>
                      <a:pt x="2035071" y="563884"/>
                    </a:lnTo>
                    <a:lnTo>
                      <a:pt x="2081906" y="563884"/>
                    </a:lnTo>
                    <a:lnTo>
                      <a:pt x="2081906" y="575978"/>
                    </a:lnTo>
                    <a:lnTo>
                      <a:pt x="2116655" y="575978"/>
                    </a:lnTo>
                    <a:lnTo>
                      <a:pt x="2116655" y="586560"/>
                    </a:lnTo>
                    <a:lnTo>
                      <a:pt x="2155937" y="586560"/>
                    </a:lnTo>
                    <a:lnTo>
                      <a:pt x="2155937" y="598654"/>
                    </a:lnTo>
                    <a:lnTo>
                      <a:pt x="2223923" y="598654"/>
                    </a:lnTo>
                    <a:lnTo>
                      <a:pt x="2223923" y="610748"/>
                    </a:lnTo>
                    <a:lnTo>
                      <a:pt x="2251118" y="610748"/>
                    </a:lnTo>
                    <a:lnTo>
                      <a:pt x="2251118" y="621330"/>
                    </a:lnTo>
                    <a:lnTo>
                      <a:pt x="2317594" y="621330"/>
                    </a:lnTo>
                    <a:lnTo>
                      <a:pt x="2317594" y="633424"/>
                    </a:lnTo>
                    <a:lnTo>
                      <a:pt x="2331191" y="633424"/>
                    </a:lnTo>
                    <a:lnTo>
                      <a:pt x="2331191" y="645518"/>
                    </a:lnTo>
                    <a:lnTo>
                      <a:pt x="2350832" y="645518"/>
                    </a:lnTo>
                    <a:lnTo>
                      <a:pt x="2350832" y="657612"/>
                    </a:lnTo>
                    <a:lnTo>
                      <a:pt x="2358386" y="657612"/>
                    </a:lnTo>
                    <a:lnTo>
                      <a:pt x="2358386" y="668195"/>
                    </a:lnTo>
                    <a:lnTo>
                      <a:pt x="2391624" y="668195"/>
                    </a:lnTo>
                    <a:lnTo>
                      <a:pt x="2391624" y="680289"/>
                    </a:lnTo>
                    <a:lnTo>
                      <a:pt x="2411265" y="680289"/>
                    </a:lnTo>
                    <a:lnTo>
                      <a:pt x="2411265" y="692383"/>
                    </a:lnTo>
                    <a:lnTo>
                      <a:pt x="2432416" y="692383"/>
                    </a:lnTo>
                    <a:lnTo>
                      <a:pt x="2432416" y="704477"/>
                    </a:lnTo>
                    <a:lnTo>
                      <a:pt x="2485295" y="704477"/>
                    </a:lnTo>
                    <a:lnTo>
                      <a:pt x="2485295" y="715059"/>
                    </a:lnTo>
                    <a:lnTo>
                      <a:pt x="2498892" y="715059"/>
                    </a:lnTo>
                    <a:lnTo>
                      <a:pt x="2498892" y="727153"/>
                    </a:lnTo>
                    <a:lnTo>
                      <a:pt x="2512489" y="727153"/>
                    </a:lnTo>
                    <a:lnTo>
                      <a:pt x="2512489" y="763435"/>
                    </a:lnTo>
                    <a:lnTo>
                      <a:pt x="2545728" y="763435"/>
                    </a:lnTo>
                    <a:lnTo>
                      <a:pt x="2545728" y="775529"/>
                    </a:lnTo>
                    <a:lnTo>
                      <a:pt x="2687744" y="775529"/>
                    </a:lnTo>
                    <a:lnTo>
                      <a:pt x="2687744" y="787623"/>
                    </a:lnTo>
                    <a:lnTo>
                      <a:pt x="2720982" y="787623"/>
                    </a:lnTo>
                    <a:lnTo>
                      <a:pt x="2720982" y="799717"/>
                    </a:lnTo>
                    <a:lnTo>
                      <a:pt x="2727026" y="799717"/>
                    </a:lnTo>
                    <a:lnTo>
                      <a:pt x="2727026" y="813323"/>
                    </a:lnTo>
                    <a:lnTo>
                      <a:pt x="2734580" y="813323"/>
                    </a:lnTo>
                    <a:lnTo>
                      <a:pt x="2734580" y="825417"/>
                    </a:lnTo>
                    <a:lnTo>
                      <a:pt x="2760264" y="825417"/>
                    </a:lnTo>
                    <a:lnTo>
                      <a:pt x="2760264" y="839023"/>
                    </a:lnTo>
                    <a:lnTo>
                      <a:pt x="2781415" y="839023"/>
                    </a:lnTo>
                    <a:lnTo>
                      <a:pt x="2781415" y="852628"/>
                    </a:lnTo>
                    <a:lnTo>
                      <a:pt x="2801056" y="852628"/>
                    </a:lnTo>
                    <a:lnTo>
                      <a:pt x="2801056" y="866234"/>
                    </a:lnTo>
                    <a:lnTo>
                      <a:pt x="2822207" y="866234"/>
                    </a:lnTo>
                    <a:lnTo>
                      <a:pt x="2822207" y="879840"/>
                    </a:lnTo>
                    <a:lnTo>
                      <a:pt x="2841848" y="879840"/>
                    </a:lnTo>
                    <a:lnTo>
                      <a:pt x="2841848" y="893446"/>
                    </a:lnTo>
                    <a:lnTo>
                      <a:pt x="3009548" y="893446"/>
                    </a:lnTo>
                    <a:lnTo>
                      <a:pt x="3009548" y="907051"/>
                    </a:lnTo>
                    <a:lnTo>
                      <a:pt x="3023146" y="907051"/>
                    </a:lnTo>
                    <a:lnTo>
                      <a:pt x="3023146" y="920657"/>
                    </a:lnTo>
                    <a:lnTo>
                      <a:pt x="3069981" y="920657"/>
                    </a:lnTo>
                    <a:lnTo>
                      <a:pt x="3069981" y="935775"/>
                    </a:lnTo>
                    <a:lnTo>
                      <a:pt x="3089622" y="935775"/>
                    </a:lnTo>
                    <a:lnTo>
                      <a:pt x="3089622" y="949381"/>
                    </a:lnTo>
                    <a:lnTo>
                      <a:pt x="3171206" y="949381"/>
                    </a:lnTo>
                    <a:lnTo>
                      <a:pt x="3171206" y="964498"/>
                    </a:lnTo>
                    <a:lnTo>
                      <a:pt x="3177249" y="964498"/>
                    </a:lnTo>
                    <a:lnTo>
                      <a:pt x="3177249" y="994733"/>
                    </a:lnTo>
                    <a:lnTo>
                      <a:pt x="3198400" y="994733"/>
                    </a:lnTo>
                    <a:lnTo>
                      <a:pt x="3198400" y="1009851"/>
                    </a:lnTo>
                    <a:lnTo>
                      <a:pt x="3210487" y="1009851"/>
                    </a:lnTo>
                    <a:lnTo>
                      <a:pt x="3210487" y="1024968"/>
                    </a:lnTo>
                    <a:lnTo>
                      <a:pt x="3237682" y="1024968"/>
                    </a:lnTo>
                    <a:lnTo>
                      <a:pt x="3237682" y="1055203"/>
                    </a:lnTo>
                    <a:lnTo>
                      <a:pt x="3258833" y="1055203"/>
                    </a:lnTo>
                    <a:lnTo>
                      <a:pt x="3258833" y="1070321"/>
                    </a:lnTo>
                    <a:lnTo>
                      <a:pt x="3298115" y="1070321"/>
                    </a:lnTo>
                    <a:lnTo>
                      <a:pt x="3298115" y="1085438"/>
                    </a:lnTo>
                    <a:lnTo>
                      <a:pt x="3311712" y="1085438"/>
                    </a:lnTo>
                    <a:lnTo>
                      <a:pt x="3311712" y="1102068"/>
                    </a:lnTo>
                    <a:lnTo>
                      <a:pt x="3405383" y="1102068"/>
                    </a:lnTo>
                    <a:lnTo>
                      <a:pt x="3405383" y="1117185"/>
                    </a:lnTo>
                    <a:lnTo>
                      <a:pt x="3446175" y="1117185"/>
                    </a:lnTo>
                    <a:lnTo>
                      <a:pt x="3446175" y="1135326"/>
                    </a:lnTo>
                    <a:lnTo>
                      <a:pt x="3473369" y="1135326"/>
                    </a:lnTo>
                    <a:lnTo>
                      <a:pt x="3473369" y="1151955"/>
                    </a:lnTo>
                    <a:lnTo>
                      <a:pt x="3479413" y="1151955"/>
                    </a:lnTo>
                    <a:lnTo>
                      <a:pt x="3479413" y="1170096"/>
                    </a:lnTo>
                    <a:lnTo>
                      <a:pt x="3493010" y="1170096"/>
                    </a:lnTo>
                    <a:lnTo>
                      <a:pt x="3493010" y="1186726"/>
                    </a:lnTo>
                    <a:lnTo>
                      <a:pt x="3506608" y="1186726"/>
                    </a:lnTo>
                    <a:lnTo>
                      <a:pt x="3506608" y="1204867"/>
                    </a:lnTo>
                    <a:lnTo>
                      <a:pt x="3514162" y="1204867"/>
                    </a:lnTo>
                    <a:lnTo>
                      <a:pt x="3514162" y="1221496"/>
                    </a:lnTo>
                    <a:lnTo>
                      <a:pt x="3526248" y="1221496"/>
                    </a:lnTo>
                    <a:lnTo>
                      <a:pt x="3526248" y="1239637"/>
                    </a:lnTo>
                    <a:lnTo>
                      <a:pt x="3539845" y="1239637"/>
                    </a:lnTo>
                    <a:lnTo>
                      <a:pt x="3539845" y="1257778"/>
                    </a:lnTo>
                    <a:lnTo>
                      <a:pt x="3560997" y="1257778"/>
                    </a:lnTo>
                    <a:lnTo>
                      <a:pt x="3560997" y="1275919"/>
                    </a:lnTo>
                    <a:lnTo>
                      <a:pt x="3635027" y="1275919"/>
                    </a:lnTo>
                    <a:lnTo>
                      <a:pt x="3635027" y="1295572"/>
                    </a:lnTo>
                    <a:lnTo>
                      <a:pt x="3641070" y="1295572"/>
                    </a:lnTo>
                    <a:lnTo>
                      <a:pt x="3641070" y="1313713"/>
                    </a:lnTo>
                    <a:lnTo>
                      <a:pt x="3660711" y="1313713"/>
                    </a:lnTo>
                    <a:lnTo>
                      <a:pt x="3660711" y="1333366"/>
                    </a:lnTo>
                    <a:lnTo>
                      <a:pt x="3707546" y="1333366"/>
                    </a:lnTo>
                    <a:lnTo>
                      <a:pt x="3707546" y="1354530"/>
                    </a:lnTo>
                    <a:lnTo>
                      <a:pt x="3715100" y="1354530"/>
                    </a:lnTo>
                    <a:lnTo>
                      <a:pt x="3715100" y="1374183"/>
                    </a:lnTo>
                    <a:lnTo>
                      <a:pt x="3728697" y="1374183"/>
                    </a:lnTo>
                    <a:lnTo>
                      <a:pt x="3728697" y="1395348"/>
                    </a:lnTo>
                    <a:lnTo>
                      <a:pt x="3789130" y="1395348"/>
                    </a:lnTo>
                    <a:lnTo>
                      <a:pt x="3789130" y="1416512"/>
                    </a:lnTo>
                    <a:lnTo>
                      <a:pt x="3842009" y="1416512"/>
                    </a:lnTo>
                    <a:lnTo>
                      <a:pt x="3842009" y="1439188"/>
                    </a:lnTo>
                    <a:lnTo>
                      <a:pt x="3882801" y="1439188"/>
                    </a:lnTo>
                    <a:lnTo>
                      <a:pt x="3882801" y="1461865"/>
                    </a:lnTo>
                    <a:lnTo>
                      <a:pt x="3997623" y="1461865"/>
                    </a:lnTo>
                    <a:lnTo>
                      <a:pt x="3997623" y="1487564"/>
                    </a:lnTo>
                    <a:lnTo>
                      <a:pt x="4030861" y="1487564"/>
                    </a:lnTo>
                    <a:lnTo>
                      <a:pt x="4030861" y="1513264"/>
                    </a:lnTo>
                    <a:lnTo>
                      <a:pt x="4044458" y="1513264"/>
                    </a:lnTo>
                    <a:lnTo>
                      <a:pt x="4044458" y="1538964"/>
                    </a:lnTo>
                    <a:lnTo>
                      <a:pt x="4097337" y="1538964"/>
                    </a:lnTo>
                    <a:lnTo>
                      <a:pt x="4097337" y="1564664"/>
                    </a:lnTo>
                    <a:lnTo>
                      <a:pt x="4252951" y="1564664"/>
                    </a:lnTo>
                    <a:lnTo>
                      <a:pt x="4252951" y="1619087"/>
                    </a:lnTo>
                    <a:lnTo>
                      <a:pt x="4401011" y="1619087"/>
                    </a:lnTo>
                    <a:lnTo>
                      <a:pt x="4401011" y="1652345"/>
                    </a:lnTo>
                    <a:lnTo>
                      <a:pt x="4434250" y="1652345"/>
                    </a:lnTo>
                    <a:lnTo>
                      <a:pt x="4434250" y="1720374"/>
                    </a:lnTo>
                    <a:lnTo>
                      <a:pt x="4440293" y="1720374"/>
                    </a:lnTo>
                    <a:lnTo>
                      <a:pt x="4440293" y="1753633"/>
                    </a:lnTo>
                    <a:lnTo>
                      <a:pt x="4789292" y="1753633"/>
                    </a:lnTo>
                    <a:lnTo>
                      <a:pt x="4789292" y="1805033"/>
                    </a:lnTo>
                    <a:lnTo>
                      <a:pt x="4890516" y="1805033"/>
                    </a:lnTo>
                    <a:lnTo>
                      <a:pt x="4890516" y="1863991"/>
                    </a:lnTo>
                    <a:lnTo>
                      <a:pt x="5011382" y="1863991"/>
                    </a:lnTo>
                    <a:lnTo>
                      <a:pt x="5011382" y="2019701"/>
                    </a:lnTo>
                    <a:lnTo>
                      <a:pt x="5044620" y="2019701"/>
                    </a:lnTo>
                    <a:lnTo>
                      <a:pt x="5044620" y="2105871"/>
                    </a:lnTo>
                    <a:lnTo>
                      <a:pt x="5065771" y="2105871"/>
                    </a:lnTo>
                    <a:lnTo>
                      <a:pt x="5065771" y="2192041"/>
                    </a:lnTo>
                    <a:lnTo>
                      <a:pt x="6771484" y="2192041"/>
                    </a:lnTo>
                  </a:path>
                </a:pathLst>
              </a:custGeom>
              <a:noFill/>
              <a:ln w="38100" cap="flat">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7" name="Freeform 69">
                <a:extLst>
                  <a:ext uri="{FF2B5EF4-FFF2-40B4-BE49-F238E27FC236}">
                    <a16:creationId xmlns:a16="http://schemas.microsoft.com/office/drawing/2014/main" id="{02CCC664-8835-C5D1-F566-C36C9DA9E751}"/>
                  </a:ext>
                </a:extLst>
              </p:cNvPr>
              <p:cNvSpPr/>
              <p:nvPr/>
            </p:nvSpPr>
            <p:spPr>
              <a:xfrm>
                <a:off x="3054723" y="10736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8" name="Freeform 70">
                <a:extLst>
                  <a:ext uri="{FF2B5EF4-FFF2-40B4-BE49-F238E27FC236}">
                    <a16:creationId xmlns:a16="http://schemas.microsoft.com/office/drawing/2014/main" id="{930A60D0-0075-0C52-6E0F-55521AC59C3D}"/>
                  </a:ext>
                </a:extLst>
              </p:cNvPr>
              <p:cNvSpPr/>
              <p:nvPr/>
            </p:nvSpPr>
            <p:spPr>
              <a:xfrm>
                <a:off x="3084939" y="10434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9" name="Freeform 71">
                <a:extLst>
                  <a:ext uri="{FF2B5EF4-FFF2-40B4-BE49-F238E27FC236}">
                    <a16:creationId xmlns:a16="http://schemas.microsoft.com/office/drawing/2014/main" id="{BD9832D3-E041-04D2-4FC6-05566B521155}"/>
                  </a:ext>
                </a:extLst>
              </p:cNvPr>
              <p:cNvSpPr/>
              <p:nvPr/>
            </p:nvSpPr>
            <p:spPr>
              <a:xfrm>
                <a:off x="3095515" y="10963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0" name="Freeform 72">
                <a:extLst>
                  <a:ext uri="{FF2B5EF4-FFF2-40B4-BE49-F238E27FC236}">
                    <a16:creationId xmlns:a16="http://schemas.microsoft.com/office/drawing/2014/main" id="{78E9D820-E624-8314-66AE-DD4EA3700DF9}"/>
                  </a:ext>
                </a:extLst>
              </p:cNvPr>
              <p:cNvSpPr/>
              <p:nvPr/>
            </p:nvSpPr>
            <p:spPr>
              <a:xfrm>
                <a:off x="3125731" y="10661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1" name="Freeform 73">
                <a:extLst>
                  <a:ext uri="{FF2B5EF4-FFF2-40B4-BE49-F238E27FC236}">
                    <a16:creationId xmlns:a16="http://schemas.microsoft.com/office/drawing/2014/main" id="{E60CC3AE-CC9B-B664-BF0E-66D5B715F409}"/>
                  </a:ext>
                </a:extLst>
              </p:cNvPr>
              <p:cNvSpPr/>
              <p:nvPr/>
            </p:nvSpPr>
            <p:spPr>
              <a:xfrm>
                <a:off x="3659050" y="117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2" name="Freeform 74">
                <a:extLst>
                  <a:ext uri="{FF2B5EF4-FFF2-40B4-BE49-F238E27FC236}">
                    <a16:creationId xmlns:a16="http://schemas.microsoft.com/office/drawing/2014/main" id="{45CD0143-90D3-2FF3-4EFB-A962B34CF59A}"/>
                  </a:ext>
                </a:extLst>
              </p:cNvPr>
              <p:cNvSpPr/>
              <p:nvPr/>
            </p:nvSpPr>
            <p:spPr>
              <a:xfrm>
                <a:off x="3689266" y="114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3" name="Freeform 75">
                <a:extLst>
                  <a:ext uri="{FF2B5EF4-FFF2-40B4-BE49-F238E27FC236}">
                    <a16:creationId xmlns:a16="http://schemas.microsoft.com/office/drawing/2014/main" id="{F8F858CB-4AB9-C125-A479-4260E2C134DA}"/>
                  </a:ext>
                </a:extLst>
              </p:cNvPr>
              <p:cNvSpPr/>
              <p:nvPr/>
            </p:nvSpPr>
            <p:spPr>
              <a:xfrm>
                <a:off x="3666604" y="11840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4" name="Freeform 76">
                <a:extLst>
                  <a:ext uri="{FF2B5EF4-FFF2-40B4-BE49-F238E27FC236}">
                    <a16:creationId xmlns:a16="http://schemas.microsoft.com/office/drawing/2014/main" id="{67CD4B1A-DE08-6F91-F358-AD1798F4A27E}"/>
                  </a:ext>
                </a:extLst>
              </p:cNvPr>
              <p:cNvSpPr/>
              <p:nvPr/>
            </p:nvSpPr>
            <p:spPr>
              <a:xfrm>
                <a:off x="3696820" y="11538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5" name="Freeform 77">
                <a:extLst>
                  <a:ext uri="{FF2B5EF4-FFF2-40B4-BE49-F238E27FC236}">
                    <a16:creationId xmlns:a16="http://schemas.microsoft.com/office/drawing/2014/main" id="{D5ED9124-E282-D7EE-2F9E-1A1B05383240}"/>
                  </a:ext>
                </a:extLst>
              </p:cNvPr>
              <p:cNvSpPr/>
              <p:nvPr/>
            </p:nvSpPr>
            <p:spPr>
              <a:xfrm>
                <a:off x="3678691" y="1184047"/>
                <a:ext cx="61943" cy="15117"/>
              </a:xfrm>
              <a:custGeom>
                <a:avLst/>
                <a:gdLst>
                  <a:gd name="connsiteX0" fmla="*/ 0 w 61943"/>
                  <a:gd name="connsiteY0" fmla="*/ 0 h 15117"/>
                  <a:gd name="connsiteX1" fmla="*/ 61943 w 61943"/>
                  <a:gd name="connsiteY1" fmla="*/ 0 h 15117"/>
                </a:gdLst>
                <a:ahLst/>
                <a:cxnLst>
                  <a:cxn ang="0">
                    <a:pos x="connsiteX0" y="connsiteY0"/>
                  </a:cxn>
                  <a:cxn ang="0">
                    <a:pos x="connsiteX1" y="connsiteY1"/>
                  </a:cxn>
                </a:cxnLst>
                <a:rect l="l" t="t" r="r" b="b"/>
                <a:pathLst>
                  <a:path w="61943" h="15117">
                    <a:moveTo>
                      <a:pt x="0" y="0"/>
                    </a:moveTo>
                    <a:lnTo>
                      <a:pt x="6194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6" name="Freeform 78">
                <a:extLst>
                  <a:ext uri="{FF2B5EF4-FFF2-40B4-BE49-F238E27FC236}">
                    <a16:creationId xmlns:a16="http://schemas.microsoft.com/office/drawing/2014/main" id="{2600A9C0-07DE-CC5A-898B-EAD704A85763}"/>
                  </a:ext>
                </a:extLst>
              </p:cNvPr>
              <p:cNvSpPr/>
              <p:nvPr/>
            </p:nvSpPr>
            <p:spPr>
              <a:xfrm>
                <a:off x="3710418" y="11538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7" name="Freeform 79">
                <a:extLst>
                  <a:ext uri="{FF2B5EF4-FFF2-40B4-BE49-F238E27FC236}">
                    <a16:creationId xmlns:a16="http://schemas.microsoft.com/office/drawing/2014/main" id="{97B41123-DF80-BE75-07D6-96C50A1265AD}"/>
                  </a:ext>
                </a:extLst>
              </p:cNvPr>
              <p:cNvSpPr/>
              <p:nvPr/>
            </p:nvSpPr>
            <p:spPr>
              <a:xfrm>
                <a:off x="4021646" y="125207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8" name="Freeform 80">
                <a:extLst>
                  <a:ext uri="{FF2B5EF4-FFF2-40B4-BE49-F238E27FC236}">
                    <a16:creationId xmlns:a16="http://schemas.microsoft.com/office/drawing/2014/main" id="{31E60A37-DBC8-94E8-6474-ADCA6AEB7EC8}"/>
                  </a:ext>
                </a:extLst>
              </p:cNvPr>
              <p:cNvSpPr/>
              <p:nvPr/>
            </p:nvSpPr>
            <p:spPr>
              <a:xfrm>
                <a:off x="4051863" y="122184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9" name="Freeform 81">
                <a:extLst>
                  <a:ext uri="{FF2B5EF4-FFF2-40B4-BE49-F238E27FC236}">
                    <a16:creationId xmlns:a16="http://schemas.microsoft.com/office/drawing/2014/main" id="{73FF8D7B-BB03-1434-D66E-EC1AC2562017}"/>
                  </a:ext>
                </a:extLst>
              </p:cNvPr>
              <p:cNvSpPr/>
              <p:nvPr/>
            </p:nvSpPr>
            <p:spPr>
              <a:xfrm>
                <a:off x="4076036" y="125207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0" name="Freeform 82">
                <a:extLst>
                  <a:ext uri="{FF2B5EF4-FFF2-40B4-BE49-F238E27FC236}">
                    <a16:creationId xmlns:a16="http://schemas.microsoft.com/office/drawing/2014/main" id="{9FE7C8C8-05FF-0952-7CAB-6E48C0E6BD0D}"/>
                  </a:ext>
                </a:extLst>
              </p:cNvPr>
              <p:cNvSpPr/>
              <p:nvPr/>
            </p:nvSpPr>
            <p:spPr>
              <a:xfrm>
                <a:off x="4106252" y="122184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1" name="Freeform 83">
                <a:extLst>
                  <a:ext uri="{FF2B5EF4-FFF2-40B4-BE49-F238E27FC236}">
                    <a16:creationId xmlns:a16="http://schemas.microsoft.com/office/drawing/2014/main" id="{05AABCC9-BCDD-DB92-3326-67392BD2487B}"/>
                  </a:ext>
                </a:extLst>
              </p:cNvPr>
              <p:cNvSpPr/>
              <p:nvPr/>
            </p:nvSpPr>
            <p:spPr>
              <a:xfrm>
                <a:off x="4364602" y="137604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2" name="Freeform 84">
                <a:extLst>
                  <a:ext uri="{FF2B5EF4-FFF2-40B4-BE49-F238E27FC236}">
                    <a16:creationId xmlns:a16="http://schemas.microsoft.com/office/drawing/2014/main" id="{DB495E64-5E11-1935-CF56-E3EF52B6BE4E}"/>
                  </a:ext>
                </a:extLst>
              </p:cNvPr>
              <p:cNvSpPr/>
              <p:nvPr/>
            </p:nvSpPr>
            <p:spPr>
              <a:xfrm>
                <a:off x="4394818" y="134580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3" name="Freeform 85">
                <a:extLst>
                  <a:ext uri="{FF2B5EF4-FFF2-40B4-BE49-F238E27FC236}">
                    <a16:creationId xmlns:a16="http://schemas.microsoft.com/office/drawing/2014/main" id="{99EE65DD-0379-287B-66DF-DCBEA6316090}"/>
                  </a:ext>
                </a:extLst>
              </p:cNvPr>
              <p:cNvSpPr/>
              <p:nvPr/>
            </p:nvSpPr>
            <p:spPr>
              <a:xfrm>
                <a:off x="4700003" y="15000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4" name="Freeform 86">
                <a:extLst>
                  <a:ext uri="{FF2B5EF4-FFF2-40B4-BE49-F238E27FC236}">
                    <a16:creationId xmlns:a16="http://schemas.microsoft.com/office/drawing/2014/main" id="{0573CC17-B550-CBF6-3A96-3EF6C0020FF1}"/>
                  </a:ext>
                </a:extLst>
              </p:cNvPr>
              <p:cNvSpPr/>
              <p:nvPr/>
            </p:nvSpPr>
            <p:spPr>
              <a:xfrm>
                <a:off x="4730220" y="14697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5" name="Freeform 87">
                <a:extLst>
                  <a:ext uri="{FF2B5EF4-FFF2-40B4-BE49-F238E27FC236}">
                    <a16:creationId xmlns:a16="http://schemas.microsoft.com/office/drawing/2014/main" id="{5DC09C99-35D4-B3F0-F29E-FCDFC9911680}"/>
                  </a:ext>
                </a:extLst>
              </p:cNvPr>
              <p:cNvSpPr/>
              <p:nvPr/>
            </p:nvSpPr>
            <p:spPr>
              <a:xfrm>
                <a:off x="4727198" y="15000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6" name="Freeform 88">
                <a:extLst>
                  <a:ext uri="{FF2B5EF4-FFF2-40B4-BE49-F238E27FC236}">
                    <a16:creationId xmlns:a16="http://schemas.microsoft.com/office/drawing/2014/main" id="{820634ED-6FE4-06AF-4507-1091B0B4456E}"/>
                  </a:ext>
                </a:extLst>
              </p:cNvPr>
              <p:cNvSpPr/>
              <p:nvPr/>
            </p:nvSpPr>
            <p:spPr>
              <a:xfrm>
                <a:off x="4757414" y="14697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7" name="Freeform 89">
                <a:extLst>
                  <a:ext uri="{FF2B5EF4-FFF2-40B4-BE49-F238E27FC236}">
                    <a16:creationId xmlns:a16="http://schemas.microsoft.com/office/drawing/2014/main" id="{2974B7C9-1589-C7FC-3500-1809A74647DA}"/>
                  </a:ext>
                </a:extLst>
              </p:cNvPr>
              <p:cNvSpPr/>
              <p:nvPr/>
            </p:nvSpPr>
            <p:spPr>
              <a:xfrm>
                <a:off x="4822379" y="15226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8" name="Freeform 90">
                <a:extLst>
                  <a:ext uri="{FF2B5EF4-FFF2-40B4-BE49-F238E27FC236}">
                    <a16:creationId xmlns:a16="http://schemas.microsoft.com/office/drawing/2014/main" id="{86029322-5B17-22B1-20A1-5070F0775AC7}"/>
                  </a:ext>
                </a:extLst>
              </p:cNvPr>
              <p:cNvSpPr/>
              <p:nvPr/>
            </p:nvSpPr>
            <p:spPr>
              <a:xfrm>
                <a:off x="4852596" y="14924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79" name="Freeform 91">
                <a:extLst>
                  <a:ext uri="{FF2B5EF4-FFF2-40B4-BE49-F238E27FC236}">
                    <a16:creationId xmlns:a16="http://schemas.microsoft.com/office/drawing/2014/main" id="{E19B6292-A1F8-C17F-7974-4A3737166355}"/>
                  </a:ext>
                </a:extLst>
              </p:cNvPr>
              <p:cNvSpPr/>
              <p:nvPr/>
            </p:nvSpPr>
            <p:spPr>
              <a:xfrm>
                <a:off x="4842020" y="153477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0" name="Freeform 92">
                <a:extLst>
                  <a:ext uri="{FF2B5EF4-FFF2-40B4-BE49-F238E27FC236}">
                    <a16:creationId xmlns:a16="http://schemas.microsoft.com/office/drawing/2014/main" id="{FDE38707-7EA6-1FAA-3012-20D52C4A4F73}"/>
                  </a:ext>
                </a:extLst>
              </p:cNvPr>
              <p:cNvSpPr/>
              <p:nvPr/>
            </p:nvSpPr>
            <p:spPr>
              <a:xfrm>
                <a:off x="4872236" y="150453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1" name="Freeform 93">
                <a:extLst>
                  <a:ext uri="{FF2B5EF4-FFF2-40B4-BE49-F238E27FC236}">
                    <a16:creationId xmlns:a16="http://schemas.microsoft.com/office/drawing/2014/main" id="{B9A77BC7-8CC3-630A-87D5-1D05D2C34032}"/>
                  </a:ext>
                </a:extLst>
              </p:cNvPr>
              <p:cNvSpPr/>
              <p:nvPr/>
            </p:nvSpPr>
            <p:spPr>
              <a:xfrm>
                <a:off x="4976483" y="159222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2" name="Freeform 94">
                <a:extLst>
                  <a:ext uri="{FF2B5EF4-FFF2-40B4-BE49-F238E27FC236}">
                    <a16:creationId xmlns:a16="http://schemas.microsoft.com/office/drawing/2014/main" id="{9B7AF082-6A13-AF89-5C73-927181E4E9A7}"/>
                  </a:ext>
                </a:extLst>
              </p:cNvPr>
              <p:cNvSpPr/>
              <p:nvPr/>
            </p:nvSpPr>
            <p:spPr>
              <a:xfrm>
                <a:off x="5006699" y="156198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3" name="Freeform 95">
                <a:extLst>
                  <a:ext uri="{FF2B5EF4-FFF2-40B4-BE49-F238E27FC236}">
                    <a16:creationId xmlns:a16="http://schemas.microsoft.com/office/drawing/2014/main" id="{13075DEE-82FE-AACB-F1DF-5E6C2CF9A54C}"/>
                  </a:ext>
                </a:extLst>
              </p:cNvPr>
              <p:cNvSpPr/>
              <p:nvPr/>
            </p:nvSpPr>
            <p:spPr>
              <a:xfrm>
                <a:off x="5077708" y="163757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4" name="Freeform 96">
                <a:extLst>
                  <a:ext uri="{FF2B5EF4-FFF2-40B4-BE49-F238E27FC236}">
                    <a16:creationId xmlns:a16="http://schemas.microsoft.com/office/drawing/2014/main" id="{B2C09959-3036-3103-521D-3A28353BFD85}"/>
                  </a:ext>
                </a:extLst>
              </p:cNvPr>
              <p:cNvSpPr/>
              <p:nvPr/>
            </p:nvSpPr>
            <p:spPr>
              <a:xfrm>
                <a:off x="5107924" y="160733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5" name="Freeform 97">
                <a:extLst>
                  <a:ext uri="{FF2B5EF4-FFF2-40B4-BE49-F238E27FC236}">
                    <a16:creationId xmlns:a16="http://schemas.microsoft.com/office/drawing/2014/main" id="{1DB1A078-BE9B-F920-CEF0-3D49C20EB9A6}"/>
                  </a:ext>
                </a:extLst>
              </p:cNvPr>
              <p:cNvSpPr/>
              <p:nvPr/>
            </p:nvSpPr>
            <p:spPr>
              <a:xfrm>
                <a:off x="5124543" y="164966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6" name="Freeform 98">
                <a:extLst>
                  <a:ext uri="{FF2B5EF4-FFF2-40B4-BE49-F238E27FC236}">
                    <a16:creationId xmlns:a16="http://schemas.microsoft.com/office/drawing/2014/main" id="{2FB0DDC8-8F02-BB59-08F8-7D3E01060FA8}"/>
                  </a:ext>
                </a:extLst>
              </p:cNvPr>
              <p:cNvSpPr/>
              <p:nvPr/>
            </p:nvSpPr>
            <p:spPr>
              <a:xfrm>
                <a:off x="5154759" y="161943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7" name="Freeform 99">
                <a:extLst>
                  <a:ext uri="{FF2B5EF4-FFF2-40B4-BE49-F238E27FC236}">
                    <a16:creationId xmlns:a16="http://schemas.microsoft.com/office/drawing/2014/main" id="{D563B6C8-859A-25B4-D837-32647BA93E8B}"/>
                  </a:ext>
                </a:extLst>
              </p:cNvPr>
              <p:cNvSpPr/>
              <p:nvPr/>
            </p:nvSpPr>
            <p:spPr>
              <a:xfrm>
                <a:off x="5163824" y="164966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8" name="Freeform 100">
                <a:extLst>
                  <a:ext uri="{FF2B5EF4-FFF2-40B4-BE49-F238E27FC236}">
                    <a16:creationId xmlns:a16="http://schemas.microsoft.com/office/drawing/2014/main" id="{84DCDD9C-93EF-9A48-02F7-E5520B412418}"/>
                  </a:ext>
                </a:extLst>
              </p:cNvPr>
              <p:cNvSpPr/>
              <p:nvPr/>
            </p:nvSpPr>
            <p:spPr>
              <a:xfrm>
                <a:off x="5194040" y="161943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89" name="Freeform 101">
                <a:extLst>
                  <a:ext uri="{FF2B5EF4-FFF2-40B4-BE49-F238E27FC236}">
                    <a16:creationId xmlns:a16="http://schemas.microsoft.com/office/drawing/2014/main" id="{362C3A68-61DE-CF21-7215-18C909162D1B}"/>
                  </a:ext>
                </a:extLst>
              </p:cNvPr>
              <p:cNvSpPr/>
              <p:nvPr/>
            </p:nvSpPr>
            <p:spPr>
              <a:xfrm>
                <a:off x="5163824" y="164966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0" name="Freeform 102">
                <a:extLst>
                  <a:ext uri="{FF2B5EF4-FFF2-40B4-BE49-F238E27FC236}">
                    <a16:creationId xmlns:a16="http://schemas.microsoft.com/office/drawing/2014/main" id="{23765ECB-82C7-2EE0-04A0-3199A2BCFE66}"/>
                  </a:ext>
                </a:extLst>
              </p:cNvPr>
              <p:cNvSpPr/>
              <p:nvPr/>
            </p:nvSpPr>
            <p:spPr>
              <a:xfrm>
                <a:off x="5194040" y="161943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1" name="Freeform 103">
                <a:extLst>
                  <a:ext uri="{FF2B5EF4-FFF2-40B4-BE49-F238E27FC236}">
                    <a16:creationId xmlns:a16="http://schemas.microsoft.com/office/drawing/2014/main" id="{5F8B82B1-4467-12E1-4A80-AAB471EC2B13}"/>
                  </a:ext>
                </a:extLst>
              </p:cNvPr>
              <p:cNvSpPr/>
              <p:nvPr/>
            </p:nvSpPr>
            <p:spPr>
              <a:xfrm>
                <a:off x="5311884" y="171920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2" name="Freeform 104">
                <a:extLst>
                  <a:ext uri="{FF2B5EF4-FFF2-40B4-BE49-F238E27FC236}">
                    <a16:creationId xmlns:a16="http://schemas.microsoft.com/office/drawing/2014/main" id="{43D9A983-2911-B139-8AB1-2AD48CD5ED6D}"/>
                  </a:ext>
                </a:extLst>
              </p:cNvPr>
              <p:cNvSpPr/>
              <p:nvPr/>
            </p:nvSpPr>
            <p:spPr>
              <a:xfrm>
                <a:off x="5342101" y="168897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3" name="Freeform 105">
                <a:extLst>
                  <a:ext uri="{FF2B5EF4-FFF2-40B4-BE49-F238E27FC236}">
                    <a16:creationId xmlns:a16="http://schemas.microsoft.com/office/drawing/2014/main" id="{8CFC30A3-5C47-C471-291B-4DDCDC08A874}"/>
                  </a:ext>
                </a:extLst>
              </p:cNvPr>
              <p:cNvSpPr/>
              <p:nvPr/>
            </p:nvSpPr>
            <p:spPr>
              <a:xfrm>
                <a:off x="5372317" y="17433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4" name="Freeform 106">
                <a:extLst>
                  <a:ext uri="{FF2B5EF4-FFF2-40B4-BE49-F238E27FC236}">
                    <a16:creationId xmlns:a16="http://schemas.microsoft.com/office/drawing/2014/main" id="{99409DF9-0AD6-97BF-C61F-F0749106C4E5}"/>
                  </a:ext>
                </a:extLst>
              </p:cNvPr>
              <p:cNvSpPr/>
              <p:nvPr/>
            </p:nvSpPr>
            <p:spPr>
              <a:xfrm>
                <a:off x="5402533" y="17131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5" name="Freeform 107">
                <a:extLst>
                  <a:ext uri="{FF2B5EF4-FFF2-40B4-BE49-F238E27FC236}">
                    <a16:creationId xmlns:a16="http://schemas.microsoft.com/office/drawing/2014/main" id="{9FE0A188-13D3-73B8-DCF1-F8C6E66DEFFC}"/>
                  </a:ext>
                </a:extLst>
              </p:cNvPr>
              <p:cNvSpPr/>
              <p:nvPr/>
            </p:nvSpPr>
            <p:spPr>
              <a:xfrm>
                <a:off x="5453901" y="17781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6" name="Freeform 108">
                <a:extLst>
                  <a:ext uri="{FF2B5EF4-FFF2-40B4-BE49-F238E27FC236}">
                    <a16:creationId xmlns:a16="http://schemas.microsoft.com/office/drawing/2014/main" id="{4624B27E-DF78-F12C-BCB6-458948B72EB6}"/>
                  </a:ext>
                </a:extLst>
              </p:cNvPr>
              <p:cNvSpPr/>
              <p:nvPr/>
            </p:nvSpPr>
            <p:spPr>
              <a:xfrm>
                <a:off x="5484117" y="17479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7" name="Freeform 109">
                <a:extLst>
                  <a:ext uri="{FF2B5EF4-FFF2-40B4-BE49-F238E27FC236}">
                    <a16:creationId xmlns:a16="http://schemas.microsoft.com/office/drawing/2014/main" id="{2B7F92AB-0063-DC34-2394-1092181C8E76}"/>
                  </a:ext>
                </a:extLst>
              </p:cNvPr>
              <p:cNvSpPr/>
              <p:nvPr/>
            </p:nvSpPr>
            <p:spPr>
              <a:xfrm>
                <a:off x="5479585" y="181444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8" name="Freeform 110">
                <a:extLst>
                  <a:ext uri="{FF2B5EF4-FFF2-40B4-BE49-F238E27FC236}">
                    <a16:creationId xmlns:a16="http://schemas.microsoft.com/office/drawing/2014/main" id="{A51343A4-4BF4-DF58-0220-0F866FC49DC2}"/>
                  </a:ext>
                </a:extLst>
              </p:cNvPr>
              <p:cNvSpPr/>
              <p:nvPr/>
            </p:nvSpPr>
            <p:spPr>
              <a:xfrm>
                <a:off x="5509801" y="178421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9" name="Freeform 111">
                <a:extLst>
                  <a:ext uri="{FF2B5EF4-FFF2-40B4-BE49-F238E27FC236}">
                    <a16:creationId xmlns:a16="http://schemas.microsoft.com/office/drawing/2014/main" id="{FE5A4377-F027-DAB4-42AF-72F76EA5CF79}"/>
                  </a:ext>
                </a:extLst>
              </p:cNvPr>
              <p:cNvSpPr/>
              <p:nvPr/>
            </p:nvSpPr>
            <p:spPr>
              <a:xfrm>
                <a:off x="5493182"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0" name="Freeform 112">
                <a:extLst>
                  <a:ext uri="{FF2B5EF4-FFF2-40B4-BE49-F238E27FC236}">
                    <a16:creationId xmlns:a16="http://schemas.microsoft.com/office/drawing/2014/main" id="{54C0A904-BA73-9F14-0307-8A38C2332550}"/>
                  </a:ext>
                </a:extLst>
              </p:cNvPr>
              <p:cNvSpPr/>
              <p:nvPr/>
            </p:nvSpPr>
            <p:spPr>
              <a:xfrm>
                <a:off x="5523399"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1" name="Freeform 113">
                <a:extLst>
                  <a:ext uri="{FF2B5EF4-FFF2-40B4-BE49-F238E27FC236}">
                    <a16:creationId xmlns:a16="http://schemas.microsoft.com/office/drawing/2014/main" id="{2F229B8C-A435-C9E9-E23A-B66418511163}"/>
                  </a:ext>
                </a:extLst>
              </p:cNvPr>
              <p:cNvSpPr/>
              <p:nvPr/>
            </p:nvSpPr>
            <p:spPr>
              <a:xfrm>
                <a:off x="5500736"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2" name="Freeform 114">
                <a:extLst>
                  <a:ext uri="{FF2B5EF4-FFF2-40B4-BE49-F238E27FC236}">
                    <a16:creationId xmlns:a16="http://schemas.microsoft.com/office/drawing/2014/main" id="{667CA749-09B8-7D59-014F-389933BE55BD}"/>
                  </a:ext>
                </a:extLst>
              </p:cNvPr>
              <p:cNvSpPr/>
              <p:nvPr/>
            </p:nvSpPr>
            <p:spPr>
              <a:xfrm>
                <a:off x="553095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3" name="Freeform 115">
                <a:extLst>
                  <a:ext uri="{FF2B5EF4-FFF2-40B4-BE49-F238E27FC236}">
                    <a16:creationId xmlns:a16="http://schemas.microsoft.com/office/drawing/2014/main" id="{D4557FD8-B949-0E46-D216-EA5E46B59996}"/>
                  </a:ext>
                </a:extLst>
              </p:cNvPr>
              <p:cNvSpPr/>
              <p:nvPr/>
            </p:nvSpPr>
            <p:spPr>
              <a:xfrm>
                <a:off x="5500736"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4" name="Freeform 116">
                <a:extLst>
                  <a:ext uri="{FF2B5EF4-FFF2-40B4-BE49-F238E27FC236}">
                    <a16:creationId xmlns:a16="http://schemas.microsoft.com/office/drawing/2014/main" id="{67F45197-1ECE-1970-7E0F-CEDB1F01F893}"/>
                  </a:ext>
                </a:extLst>
              </p:cNvPr>
              <p:cNvSpPr/>
              <p:nvPr/>
            </p:nvSpPr>
            <p:spPr>
              <a:xfrm>
                <a:off x="553095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5" name="Freeform 117">
                <a:extLst>
                  <a:ext uri="{FF2B5EF4-FFF2-40B4-BE49-F238E27FC236}">
                    <a16:creationId xmlns:a16="http://schemas.microsoft.com/office/drawing/2014/main" id="{93BE3E73-B7EA-055B-8E03-7E0DEBF7076A}"/>
                  </a:ext>
                </a:extLst>
              </p:cNvPr>
              <p:cNvSpPr/>
              <p:nvPr/>
            </p:nvSpPr>
            <p:spPr>
              <a:xfrm>
                <a:off x="5506780"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6" name="Freeform 118">
                <a:extLst>
                  <a:ext uri="{FF2B5EF4-FFF2-40B4-BE49-F238E27FC236}">
                    <a16:creationId xmlns:a16="http://schemas.microsoft.com/office/drawing/2014/main" id="{B88C65AB-6DAE-8B34-E48B-B85450FE892F}"/>
                  </a:ext>
                </a:extLst>
              </p:cNvPr>
              <p:cNvSpPr/>
              <p:nvPr/>
            </p:nvSpPr>
            <p:spPr>
              <a:xfrm>
                <a:off x="5536996"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7" name="Freeform 119">
                <a:extLst>
                  <a:ext uri="{FF2B5EF4-FFF2-40B4-BE49-F238E27FC236}">
                    <a16:creationId xmlns:a16="http://schemas.microsoft.com/office/drawing/2014/main" id="{181496BB-4D1F-E531-A870-8758F166E99F}"/>
                  </a:ext>
                </a:extLst>
              </p:cNvPr>
              <p:cNvSpPr/>
              <p:nvPr/>
            </p:nvSpPr>
            <p:spPr>
              <a:xfrm>
                <a:off x="5520377"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8" name="Freeform 120">
                <a:extLst>
                  <a:ext uri="{FF2B5EF4-FFF2-40B4-BE49-F238E27FC236}">
                    <a16:creationId xmlns:a16="http://schemas.microsoft.com/office/drawing/2014/main" id="{0B110ADB-2247-9D30-3ACA-DB14A0D3582B}"/>
                  </a:ext>
                </a:extLst>
              </p:cNvPr>
              <p:cNvSpPr/>
              <p:nvPr/>
            </p:nvSpPr>
            <p:spPr>
              <a:xfrm>
                <a:off x="555059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9" name="Freeform 121">
                <a:extLst>
                  <a:ext uri="{FF2B5EF4-FFF2-40B4-BE49-F238E27FC236}">
                    <a16:creationId xmlns:a16="http://schemas.microsoft.com/office/drawing/2014/main" id="{F7E7F8C8-5476-1A42-1E76-62E60B1B4653}"/>
                  </a:ext>
                </a:extLst>
              </p:cNvPr>
              <p:cNvSpPr/>
              <p:nvPr/>
            </p:nvSpPr>
            <p:spPr>
              <a:xfrm>
                <a:off x="5520377"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0" name="Freeform 122">
                <a:extLst>
                  <a:ext uri="{FF2B5EF4-FFF2-40B4-BE49-F238E27FC236}">
                    <a16:creationId xmlns:a16="http://schemas.microsoft.com/office/drawing/2014/main" id="{89835E86-7AF2-C16D-AFB9-67AEE6B32046}"/>
                  </a:ext>
                </a:extLst>
              </p:cNvPr>
              <p:cNvSpPr/>
              <p:nvPr/>
            </p:nvSpPr>
            <p:spPr>
              <a:xfrm>
                <a:off x="555059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1" name="Freeform 123">
                <a:extLst>
                  <a:ext uri="{FF2B5EF4-FFF2-40B4-BE49-F238E27FC236}">
                    <a16:creationId xmlns:a16="http://schemas.microsoft.com/office/drawing/2014/main" id="{4B7009A9-E565-A14D-DF5C-132D69215C91}"/>
                  </a:ext>
                </a:extLst>
              </p:cNvPr>
              <p:cNvSpPr/>
              <p:nvPr/>
            </p:nvSpPr>
            <p:spPr>
              <a:xfrm>
                <a:off x="5520377"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2" name="Freeform 124">
                <a:extLst>
                  <a:ext uri="{FF2B5EF4-FFF2-40B4-BE49-F238E27FC236}">
                    <a16:creationId xmlns:a16="http://schemas.microsoft.com/office/drawing/2014/main" id="{E894C1E0-7D5F-7A7F-D1CD-1F4B38A9D62C}"/>
                  </a:ext>
                </a:extLst>
              </p:cNvPr>
              <p:cNvSpPr/>
              <p:nvPr/>
            </p:nvSpPr>
            <p:spPr>
              <a:xfrm>
                <a:off x="555059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3" name="Freeform 125">
                <a:extLst>
                  <a:ext uri="{FF2B5EF4-FFF2-40B4-BE49-F238E27FC236}">
                    <a16:creationId xmlns:a16="http://schemas.microsoft.com/office/drawing/2014/main" id="{621CCC3F-1F53-E088-7635-9EDDD3488C54}"/>
                  </a:ext>
                </a:extLst>
              </p:cNvPr>
              <p:cNvSpPr/>
              <p:nvPr/>
            </p:nvSpPr>
            <p:spPr>
              <a:xfrm>
                <a:off x="5540018"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4" name="Freeform 126">
                <a:extLst>
                  <a:ext uri="{FF2B5EF4-FFF2-40B4-BE49-F238E27FC236}">
                    <a16:creationId xmlns:a16="http://schemas.microsoft.com/office/drawing/2014/main" id="{163CF3E4-BA2F-BF19-C391-296C821823B2}"/>
                  </a:ext>
                </a:extLst>
              </p:cNvPr>
              <p:cNvSpPr/>
              <p:nvPr/>
            </p:nvSpPr>
            <p:spPr>
              <a:xfrm>
                <a:off x="5570234"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5" name="Freeform 127">
                <a:extLst>
                  <a:ext uri="{FF2B5EF4-FFF2-40B4-BE49-F238E27FC236}">
                    <a16:creationId xmlns:a16="http://schemas.microsoft.com/office/drawing/2014/main" id="{F226C6A5-B8AB-2586-C9D0-8B19758BB2F0}"/>
                  </a:ext>
                </a:extLst>
              </p:cNvPr>
              <p:cNvSpPr/>
              <p:nvPr/>
            </p:nvSpPr>
            <p:spPr>
              <a:xfrm>
                <a:off x="5540018"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6" name="Freeform 128">
                <a:extLst>
                  <a:ext uri="{FF2B5EF4-FFF2-40B4-BE49-F238E27FC236}">
                    <a16:creationId xmlns:a16="http://schemas.microsoft.com/office/drawing/2014/main" id="{82455B31-8627-BEFC-4441-C2D27E2133E6}"/>
                  </a:ext>
                </a:extLst>
              </p:cNvPr>
              <p:cNvSpPr/>
              <p:nvPr/>
            </p:nvSpPr>
            <p:spPr>
              <a:xfrm>
                <a:off x="5570234"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7" name="Freeform 129">
                <a:extLst>
                  <a:ext uri="{FF2B5EF4-FFF2-40B4-BE49-F238E27FC236}">
                    <a16:creationId xmlns:a16="http://schemas.microsoft.com/office/drawing/2014/main" id="{907B6107-66CD-3B9A-126A-987F0DDA631A}"/>
                  </a:ext>
                </a:extLst>
              </p:cNvPr>
              <p:cNvSpPr/>
              <p:nvPr/>
            </p:nvSpPr>
            <p:spPr>
              <a:xfrm>
                <a:off x="5540018"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8" name="Freeform 130">
                <a:extLst>
                  <a:ext uri="{FF2B5EF4-FFF2-40B4-BE49-F238E27FC236}">
                    <a16:creationId xmlns:a16="http://schemas.microsoft.com/office/drawing/2014/main" id="{7AD3CB67-E3F9-A73D-53A2-EC30650FBC7C}"/>
                  </a:ext>
                </a:extLst>
              </p:cNvPr>
              <p:cNvSpPr/>
              <p:nvPr/>
            </p:nvSpPr>
            <p:spPr>
              <a:xfrm>
                <a:off x="5570234"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9" name="Freeform 131">
                <a:extLst>
                  <a:ext uri="{FF2B5EF4-FFF2-40B4-BE49-F238E27FC236}">
                    <a16:creationId xmlns:a16="http://schemas.microsoft.com/office/drawing/2014/main" id="{FD1D3B64-8C3C-58AF-428B-E32E333A4370}"/>
                  </a:ext>
                </a:extLst>
              </p:cNvPr>
              <p:cNvSpPr/>
              <p:nvPr/>
            </p:nvSpPr>
            <p:spPr>
              <a:xfrm>
                <a:off x="5567212"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0" name="Freeform 132">
                <a:extLst>
                  <a:ext uri="{FF2B5EF4-FFF2-40B4-BE49-F238E27FC236}">
                    <a16:creationId xmlns:a16="http://schemas.microsoft.com/office/drawing/2014/main" id="{23940AFF-D95B-A117-308C-E10EED27AAAC}"/>
                  </a:ext>
                </a:extLst>
              </p:cNvPr>
              <p:cNvSpPr/>
              <p:nvPr/>
            </p:nvSpPr>
            <p:spPr>
              <a:xfrm>
                <a:off x="5597429"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1" name="Freeform 133">
                <a:extLst>
                  <a:ext uri="{FF2B5EF4-FFF2-40B4-BE49-F238E27FC236}">
                    <a16:creationId xmlns:a16="http://schemas.microsoft.com/office/drawing/2014/main" id="{7212F266-231C-0ED7-F29E-33F48FCD8A73}"/>
                  </a:ext>
                </a:extLst>
              </p:cNvPr>
              <p:cNvSpPr/>
              <p:nvPr/>
            </p:nvSpPr>
            <p:spPr>
              <a:xfrm>
                <a:off x="5567212"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2" name="Freeform 134">
                <a:extLst>
                  <a:ext uri="{FF2B5EF4-FFF2-40B4-BE49-F238E27FC236}">
                    <a16:creationId xmlns:a16="http://schemas.microsoft.com/office/drawing/2014/main" id="{E90C9CC6-F922-14CD-319B-F757462BB781}"/>
                  </a:ext>
                </a:extLst>
              </p:cNvPr>
              <p:cNvSpPr/>
              <p:nvPr/>
            </p:nvSpPr>
            <p:spPr>
              <a:xfrm>
                <a:off x="5597429"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3" name="Freeform 135">
                <a:extLst>
                  <a:ext uri="{FF2B5EF4-FFF2-40B4-BE49-F238E27FC236}">
                    <a16:creationId xmlns:a16="http://schemas.microsoft.com/office/drawing/2014/main" id="{4E356E92-C34E-B0F1-7E0F-6848EA361032}"/>
                  </a:ext>
                </a:extLst>
              </p:cNvPr>
              <p:cNvSpPr/>
              <p:nvPr/>
            </p:nvSpPr>
            <p:spPr>
              <a:xfrm>
                <a:off x="5594407"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4" name="Freeform 136">
                <a:extLst>
                  <a:ext uri="{FF2B5EF4-FFF2-40B4-BE49-F238E27FC236}">
                    <a16:creationId xmlns:a16="http://schemas.microsoft.com/office/drawing/2014/main" id="{F884F478-C741-E017-A4C8-057414B5FCED}"/>
                  </a:ext>
                </a:extLst>
              </p:cNvPr>
              <p:cNvSpPr/>
              <p:nvPr/>
            </p:nvSpPr>
            <p:spPr>
              <a:xfrm>
                <a:off x="562462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5" name="Freeform 137">
                <a:extLst>
                  <a:ext uri="{FF2B5EF4-FFF2-40B4-BE49-F238E27FC236}">
                    <a16:creationId xmlns:a16="http://schemas.microsoft.com/office/drawing/2014/main" id="{C5801BBF-837A-F3EF-278F-CFEA759B4F8D}"/>
                  </a:ext>
                </a:extLst>
              </p:cNvPr>
              <p:cNvSpPr/>
              <p:nvPr/>
            </p:nvSpPr>
            <p:spPr>
              <a:xfrm>
                <a:off x="5600450"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6" name="Freeform 138">
                <a:extLst>
                  <a:ext uri="{FF2B5EF4-FFF2-40B4-BE49-F238E27FC236}">
                    <a16:creationId xmlns:a16="http://schemas.microsoft.com/office/drawing/2014/main" id="{D4566B48-AD2F-284D-BA95-93F8F6A4F37B}"/>
                  </a:ext>
                </a:extLst>
              </p:cNvPr>
              <p:cNvSpPr/>
              <p:nvPr/>
            </p:nvSpPr>
            <p:spPr>
              <a:xfrm>
                <a:off x="5630667"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7" name="Freeform 139">
                <a:extLst>
                  <a:ext uri="{FF2B5EF4-FFF2-40B4-BE49-F238E27FC236}">
                    <a16:creationId xmlns:a16="http://schemas.microsoft.com/office/drawing/2014/main" id="{7299FEDA-472E-6A54-34B0-DC802C7FBF92}"/>
                  </a:ext>
                </a:extLst>
              </p:cNvPr>
              <p:cNvSpPr/>
              <p:nvPr/>
            </p:nvSpPr>
            <p:spPr>
              <a:xfrm>
                <a:off x="5647286" y="18386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8" name="Freeform 140">
                <a:extLst>
                  <a:ext uri="{FF2B5EF4-FFF2-40B4-BE49-F238E27FC236}">
                    <a16:creationId xmlns:a16="http://schemas.microsoft.com/office/drawing/2014/main" id="{DBB9D721-F49F-5F5E-6B9C-9357ACBB42F6}"/>
                  </a:ext>
                </a:extLst>
              </p:cNvPr>
              <p:cNvSpPr/>
              <p:nvPr/>
            </p:nvSpPr>
            <p:spPr>
              <a:xfrm>
                <a:off x="5677502" y="18084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9" name="Freeform 141">
                <a:extLst>
                  <a:ext uri="{FF2B5EF4-FFF2-40B4-BE49-F238E27FC236}">
                    <a16:creationId xmlns:a16="http://schemas.microsoft.com/office/drawing/2014/main" id="{4DDCE41F-BABC-D8B1-C610-17DD0FD1B82D}"/>
                  </a:ext>
                </a:extLst>
              </p:cNvPr>
              <p:cNvSpPr/>
              <p:nvPr/>
            </p:nvSpPr>
            <p:spPr>
              <a:xfrm>
                <a:off x="5660883" y="18386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0" name="Freeform 142">
                <a:extLst>
                  <a:ext uri="{FF2B5EF4-FFF2-40B4-BE49-F238E27FC236}">
                    <a16:creationId xmlns:a16="http://schemas.microsoft.com/office/drawing/2014/main" id="{9991A191-2196-7745-98B3-587622180D38}"/>
                  </a:ext>
                </a:extLst>
              </p:cNvPr>
              <p:cNvSpPr/>
              <p:nvPr/>
            </p:nvSpPr>
            <p:spPr>
              <a:xfrm>
                <a:off x="5691099" y="18084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1" name="Freeform 143">
                <a:extLst>
                  <a:ext uri="{FF2B5EF4-FFF2-40B4-BE49-F238E27FC236}">
                    <a16:creationId xmlns:a16="http://schemas.microsoft.com/office/drawing/2014/main" id="{3BBE70FF-1934-9420-7C86-9C29A83113DC}"/>
                  </a:ext>
                </a:extLst>
              </p:cNvPr>
              <p:cNvSpPr/>
              <p:nvPr/>
            </p:nvSpPr>
            <p:spPr>
              <a:xfrm>
                <a:off x="5660883" y="18386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2" name="Freeform 144">
                <a:extLst>
                  <a:ext uri="{FF2B5EF4-FFF2-40B4-BE49-F238E27FC236}">
                    <a16:creationId xmlns:a16="http://schemas.microsoft.com/office/drawing/2014/main" id="{B4EC0693-EFE9-3B9E-DE15-49C034CCE5D2}"/>
                  </a:ext>
                </a:extLst>
              </p:cNvPr>
              <p:cNvSpPr/>
              <p:nvPr/>
            </p:nvSpPr>
            <p:spPr>
              <a:xfrm>
                <a:off x="5691099" y="18084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3" name="Freeform 145">
                <a:extLst>
                  <a:ext uri="{FF2B5EF4-FFF2-40B4-BE49-F238E27FC236}">
                    <a16:creationId xmlns:a16="http://schemas.microsoft.com/office/drawing/2014/main" id="{8012F0D8-4BAF-5900-422D-C7FA94A2D8E9}"/>
                  </a:ext>
                </a:extLst>
              </p:cNvPr>
              <p:cNvSpPr/>
              <p:nvPr/>
            </p:nvSpPr>
            <p:spPr>
              <a:xfrm>
                <a:off x="5668437" y="18507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4" name="Freeform 146">
                <a:extLst>
                  <a:ext uri="{FF2B5EF4-FFF2-40B4-BE49-F238E27FC236}">
                    <a16:creationId xmlns:a16="http://schemas.microsoft.com/office/drawing/2014/main" id="{5DA4F0CC-F63B-0282-7565-0E5333EB91EA}"/>
                  </a:ext>
                </a:extLst>
              </p:cNvPr>
              <p:cNvSpPr/>
              <p:nvPr/>
            </p:nvSpPr>
            <p:spPr>
              <a:xfrm>
                <a:off x="5698654" y="18204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5" name="Freeform 147">
                <a:extLst>
                  <a:ext uri="{FF2B5EF4-FFF2-40B4-BE49-F238E27FC236}">
                    <a16:creationId xmlns:a16="http://schemas.microsoft.com/office/drawing/2014/main" id="{72D9FF69-F530-DD91-7081-832C9C1D43B9}"/>
                  </a:ext>
                </a:extLst>
              </p:cNvPr>
              <p:cNvSpPr/>
              <p:nvPr/>
            </p:nvSpPr>
            <p:spPr>
              <a:xfrm>
                <a:off x="5674480" y="18643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6" name="Freeform 148">
                <a:extLst>
                  <a:ext uri="{FF2B5EF4-FFF2-40B4-BE49-F238E27FC236}">
                    <a16:creationId xmlns:a16="http://schemas.microsoft.com/office/drawing/2014/main" id="{90A6626F-987B-5F77-B3C9-978B614452A9}"/>
                  </a:ext>
                </a:extLst>
              </p:cNvPr>
              <p:cNvSpPr/>
              <p:nvPr/>
            </p:nvSpPr>
            <p:spPr>
              <a:xfrm>
                <a:off x="5704697" y="18341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7" name="Freeform 149">
                <a:extLst>
                  <a:ext uri="{FF2B5EF4-FFF2-40B4-BE49-F238E27FC236}">
                    <a16:creationId xmlns:a16="http://schemas.microsoft.com/office/drawing/2014/main" id="{0899C4A1-A0D9-4422-D39B-8BE1442C44AC}"/>
                  </a:ext>
                </a:extLst>
              </p:cNvPr>
              <p:cNvSpPr/>
              <p:nvPr/>
            </p:nvSpPr>
            <p:spPr>
              <a:xfrm>
                <a:off x="5674480" y="18643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8" name="Freeform 150">
                <a:extLst>
                  <a:ext uri="{FF2B5EF4-FFF2-40B4-BE49-F238E27FC236}">
                    <a16:creationId xmlns:a16="http://schemas.microsoft.com/office/drawing/2014/main" id="{F78C1F30-A72D-B45E-C7EF-1319B680F92C}"/>
                  </a:ext>
                </a:extLst>
              </p:cNvPr>
              <p:cNvSpPr/>
              <p:nvPr/>
            </p:nvSpPr>
            <p:spPr>
              <a:xfrm>
                <a:off x="5704697" y="18341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9" name="Freeform 151">
                <a:extLst>
                  <a:ext uri="{FF2B5EF4-FFF2-40B4-BE49-F238E27FC236}">
                    <a16:creationId xmlns:a16="http://schemas.microsoft.com/office/drawing/2014/main" id="{B6BC7E59-4439-9081-4A22-20B6F1390827}"/>
                  </a:ext>
                </a:extLst>
              </p:cNvPr>
              <p:cNvSpPr/>
              <p:nvPr/>
            </p:nvSpPr>
            <p:spPr>
              <a:xfrm>
                <a:off x="5682035" y="18764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0" name="Freeform 152">
                <a:extLst>
                  <a:ext uri="{FF2B5EF4-FFF2-40B4-BE49-F238E27FC236}">
                    <a16:creationId xmlns:a16="http://schemas.microsoft.com/office/drawing/2014/main" id="{59E89D30-AFBE-30F7-5783-BF5365E531D5}"/>
                  </a:ext>
                </a:extLst>
              </p:cNvPr>
              <p:cNvSpPr/>
              <p:nvPr/>
            </p:nvSpPr>
            <p:spPr>
              <a:xfrm>
                <a:off x="5712251" y="18461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1" name="Freeform 153">
                <a:extLst>
                  <a:ext uri="{FF2B5EF4-FFF2-40B4-BE49-F238E27FC236}">
                    <a16:creationId xmlns:a16="http://schemas.microsoft.com/office/drawing/2014/main" id="{AB311049-5693-6990-88F1-F2DA778A54AE}"/>
                  </a:ext>
                </a:extLst>
              </p:cNvPr>
              <p:cNvSpPr/>
              <p:nvPr/>
            </p:nvSpPr>
            <p:spPr>
              <a:xfrm>
                <a:off x="5682035" y="18764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2" name="Freeform 154">
                <a:extLst>
                  <a:ext uri="{FF2B5EF4-FFF2-40B4-BE49-F238E27FC236}">
                    <a16:creationId xmlns:a16="http://schemas.microsoft.com/office/drawing/2014/main" id="{5EDBFDFC-F63C-8687-B575-5A4A8D1436D8}"/>
                  </a:ext>
                </a:extLst>
              </p:cNvPr>
              <p:cNvSpPr/>
              <p:nvPr/>
            </p:nvSpPr>
            <p:spPr>
              <a:xfrm>
                <a:off x="5712251" y="18461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3" name="Freeform 155">
                <a:extLst>
                  <a:ext uri="{FF2B5EF4-FFF2-40B4-BE49-F238E27FC236}">
                    <a16:creationId xmlns:a16="http://schemas.microsoft.com/office/drawing/2014/main" id="{2E2F327D-F3FC-C6CD-4A3A-7AED04524E37}"/>
                  </a:ext>
                </a:extLst>
              </p:cNvPr>
              <p:cNvSpPr/>
              <p:nvPr/>
            </p:nvSpPr>
            <p:spPr>
              <a:xfrm>
                <a:off x="5688078" y="18764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4" name="Freeform 156">
                <a:extLst>
                  <a:ext uri="{FF2B5EF4-FFF2-40B4-BE49-F238E27FC236}">
                    <a16:creationId xmlns:a16="http://schemas.microsoft.com/office/drawing/2014/main" id="{E4D0360E-3D63-0828-232A-4E808BFA5BFB}"/>
                  </a:ext>
                </a:extLst>
              </p:cNvPr>
              <p:cNvSpPr/>
              <p:nvPr/>
            </p:nvSpPr>
            <p:spPr>
              <a:xfrm>
                <a:off x="5718294" y="18461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5" name="Freeform 157">
                <a:extLst>
                  <a:ext uri="{FF2B5EF4-FFF2-40B4-BE49-F238E27FC236}">
                    <a16:creationId xmlns:a16="http://schemas.microsoft.com/office/drawing/2014/main" id="{59FC11C3-8C5E-2427-80C1-5EA3AA88C9D8}"/>
                  </a:ext>
                </a:extLst>
              </p:cNvPr>
              <p:cNvSpPr/>
              <p:nvPr/>
            </p:nvSpPr>
            <p:spPr>
              <a:xfrm>
                <a:off x="5701675" y="18764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6" name="Freeform 158">
                <a:extLst>
                  <a:ext uri="{FF2B5EF4-FFF2-40B4-BE49-F238E27FC236}">
                    <a16:creationId xmlns:a16="http://schemas.microsoft.com/office/drawing/2014/main" id="{FD49D6E8-D79E-E775-F974-0B3592BF583D}"/>
                  </a:ext>
                </a:extLst>
              </p:cNvPr>
              <p:cNvSpPr/>
              <p:nvPr/>
            </p:nvSpPr>
            <p:spPr>
              <a:xfrm>
                <a:off x="5731891" y="18461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7" name="Freeform 159">
                <a:extLst>
                  <a:ext uri="{FF2B5EF4-FFF2-40B4-BE49-F238E27FC236}">
                    <a16:creationId xmlns:a16="http://schemas.microsoft.com/office/drawing/2014/main" id="{E7BB692D-F029-6BEE-B05A-07F44289D53F}"/>
                  </a:ext>
                </a:extLst>
              </p:cNvPr>
              <p:cNvSpPr/>
              <p:nvPr/>
            </p:nvSpPr>
            <p:spPr>
              <a:xfrm>
                <a:off x="5721316" y="18900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8" name="Freeform 160">
                <a:extLst>
                  <a:ext uri="{FF2B5EF4-FFF2-40B4-BE49-F238E27FC236}">
                    <a16:creationId xmlns:a16="http://schemas.microsoft.com/office/drawing/2014/main" id="{FEFB8BCE-F69C-AF6C-6B38-4D1DB36E92F7}"/>
                  </a:ext>
                </a:extLst>
              </p:cNvPr>
              <p:cNvSpPr/>
              <p:nvPr/>
            </p:nvSpPr>
            <p:spPr>
              <a:xfrm>
                <a:off x="5751532" y="18598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9" name="Freeform 161">
                <a:extLst>
                  <a:ext uri="{FF2B5EF4-FFF2-40B4-BE49-F238E27FC236}">
                    <a16:creationId xmlns:a16="http://schemas.microsoft.com/office/drawing/2014/main" id="{0FF891FB-E1E3-F216-0D4A-418875F65672}"/>
                  </a:ext>
                </a:extLst>
              </p:cNvPr>
              <p:cNvSpPr/>
              <p:nvPr/>
            </p:nvSpPr>
            <p:spPr>
              <a:xfrm>
                <a:off x="5728870" y="190364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0" name="Freeform 162">
                <a:extLst>
                  <a:ext uri="{FF2B5EF4-FFF2-40B4-BE49-F238E27FC236}">
                    <a16:creationId xmlns:a16="http://schemas.microsoft.com/office/drawing/2014/main" id="{3AFAD8F2-74BA-428D-5070-993F0EADC827}"/>
                  </a:ext>
                </a:extLst>
              </p:cNvPr>
              <p:cNvSpPr/>
              <p:nvPr/>
            </p:nvSpPr>
            <p:spPr>
              <a:xfrm>
                <a:off x="5759086" y="187340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1" name="Freeform 163">
                <a:extLst>
                  <a:ext uri="{FF2B5EF4-FFF2-40B4-BE49-F238E27FC236}">
                    <a16:creationId xmlns:a16="http://schemas.microsoft.com/office/drawing/2014/main" id="{681346DE-5D4D-5C4C-5972-A68FDC2B42D7}"/>
                  </a:ext>
                </a:extLst>
              </p:cNvPr>
              <p:cNvSpPr/>
              <p:nvPr/>
            </p:nvSpPr>
            <p:spPr>
              <a:xfrm>
                <a:off x="5742467" y="190364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2" name="Freeform 164">
                <a:extLst>
                  <a:ext uri="{FF2B5EF4-FFF2-40B4-BE49-F238E27FC236}">
                    <a16:creationId xmlns:a16="http://schemas.microsoft.com/office/drawing/2014/main" id="{BB420A30-7A3F-4BE7-804A-B05B1AA37D8D}"/>
                  </a:ext>
                </a:extLst>
              </p:cNvPr>
              <p:cNvSpPr/>
              <p:nvPr/>
            </p:nvSpPr>
            <p:spPr>
              <a:xfrm>
                <a:off x="5772684" y="187340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3" name="Freeform 165">
                <a:extLst>
                  <a:ext uri="{FF2B5EF4-FFF2-40B4-BE49-F238E27FC236}">
                    <a16:creationId xmlns:a16="http://schemas.microsoft.com/office/drawing/2014/main" id="{10450EAA-4CB7-AD1A-1BA8-BC1D7B091082}"/>
                  </a:ext>
                </a:extLst>
              </p:cNvPr>
              <p:cNvSpPr/>
              <p:nvPr/>
            </p:nvSpPr>
            <p:spPr>
              <a:xfrm>
                <a:off x="5748510" y="19172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4" name="Freeform 166">
                <a:extLst>
                  <a:ext uri="{FF2B5EF4-FFF2-40B4-BE49-F238E27FC236}">
                    <a16:creationId xmlns:a16="http://schemas.microsoft.com/office/drawing/2014/main" id="{08858334-9844-B424-F136-D72B766AFAE1}"/>
                  </a:ext>
                </a:extLst>
              </p:cNvPr>
              <p:cNvSpPr/>
              <p:nvPr/>
            </p:nvSpPr>
            <p:spPr>
              <a:xfrm>
                <a:off x="5778727" y="18870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5" name="Freeform 167">
                <a:extLst>
                  <a:ext uri="{FF2B5EF4-FFF2-40B4-BE49-F238E27FC236}">
                    <a16:creationId xmlns:a16="http://schemas.microsoft.com/office/drawing/2014/main" id="{AA237B19-1E41-54DF-6DFC-2C768E42DB2E}"/>
                  </a:ext>
                </a:extLst>
              </p:cNvPr>
              <p:cNvSpPr/>
              <p:nvPr/>
            </p:nvSpPr>
            <p:spPr>
              <a:xfrm>
                <a:off x="5768151" y="1930853"/>
                <a:ext cx="61943" cy="15117"/>
              </a:xfrm>
              <a:custGeom>
                <a:avLst/>
                <a:gdLst>
                  <a:gd name="connsiteX0" fmla="*/ 0 w 61943"/>
                  <a:gd name="connsiteY0" fmla="*/ 0 h 15117"/>
                  <a:gd name="connsiteX1" fmla="*/ 61943 w 61943"/>
                  <a:gd name="connsiteY1" fmla="*/ 0 h 15117"/>
                </a:gdLst>
                <a:ahLst/>
                <a:cxnLst>
                  <a:cxn ang="0">
                    <a:pos x="connsiteX0" y="connsiteY0"/>
                  </a:cxn>
                  <a:cxn ang="0">
                    <a:pos x="connsiteX1" y="connsiteY1"/>
                  </a:cxn>
                </a:cxnLst>
                <a:rect l="l" t="t" r="r" b="b"/>
                <a:pathLst>
                  <a:path w="61943" h="15117">
                    <a:moveTo>
                      <a:pt x="0" y="0"/>
                    </a:moveTo>
                    <a:lnTo>
                      <a:pt x="6194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6" name="Freeform 168">
                <a:extLst>
                  <a:ext uri="{FF2B5EF4-FFF2-40B4-BE49-F238E27FC236}">
                    <a16:creationId xmlns:a16="http://schemas.microsoft.com/office/drawing/2014/main" id="{9E9D9908-C9C6-1227-E433-2E30C2C98F29}"/>
                  </a:ext>
                </a:extLst>
              </p:cNvPr>
              <p:cNvSpPr/>
              <p:nvPr/>
            </p:nvSpPr>
            <p:spPr>
              <a:xfrm>
                <a:off x="5799878"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7" name="Freeform 169">
                <a:extLst>
                  <a:ext uri="{FF2B5EF4-FFF2-40B4-BE49-F238E27FC236}">
                    <a16:creationId xmlns:a16="http://schemas.microsoft.com/office/drawing/2014/main" id="{11DAF532-E6C3-B075-CB12-15C338D3D448}"/>
                  </a:ext>
                </a:extLst>
              </p:cNvPr>
              <p:cNvSpPr/>
              <p:nvPr/>
            </p:nvSpPr>
            <p:spPr>
              <a:xfrm>
                <a:off x="5775705"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8" name="Freeform 170">
                <a:extLst>
                  <a:ext uri="{FF2B5EF4-FFF2-40B4-BE49-F238E27FC236}">
                    <a16:creationId xmlns:a16="http://schemas.microsoft.com/office/drawing/2014/main" id="{EDAA9A4E-4789-2A71-B28C-E260BCB08053}"/>
                  </a:ext>
                </a:extLst>
              </p:cNvPr>
              <p:cNvSpPr/>
              <p:nvPr/>
            </p:nvSpPr>
            <p:spPr>
              <a:xfrm>
                <a:off x="5805922"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9" name="Freeform 171">
                <a:extLst>
                  <a:ext uri="{FF2B5EF4-FFF2-40B4-BE49-F238E27FC236}">
                    <a16:creationId xmlns:a16="http://schemas.microsoft.com/office/drawing/2014/main" id="{2723375E-F680-56CF-7423-DA0700AFEFFC}"/>
                  </a:ext>
                </a:extLst>
              </p:cNvPr>
              <p:cNvSpPr/>
              <p:nvPr/>
            </p:nvSpPr>
            <p:spPr>
              <a:xfrm>
                <a:off x="5781748"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0" name="Freeform 172">
                <a:extLst>
                  <a:ext uri="{FF2B5EF4-FFF2-40B4-BE49-F238E27FC236}">
                    <a16:creationId xmlns:a16="http://schemas.microsoft.com/office/drawing/2014/main" id="{E2DB95C7-A552-7432-6E08-4F9B03DB1FC6}"/>
                  </a:ext>
                </a:extLst>
              </p:cNvPr>
              <p:cNvSpPr/>
              <p:nvPr/>
            </p:nvSpPr>
            <p:spPr>
              <a:xfrm>
                <a:off x="5811965"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1" name="Freeform 173">
                <a:extLst>
                  <a:ext uri="{FF2B5EF4-FFF2-40B4-BE49-F238E27FC236}">
                    <a16:creationId xmlns:a16="http://schemas.microsoft.com/office/drawing/2014/main" id="{7646A949-C388-3DF8-E3C3-8BB437252CD8}"/>
                  </a:ext>
                </a:extLst>
              </p:cNvPr>
              <p:cNvSpPr/>
              <p:nvPr/>
            </p:nvSpPr>
            <p:spPr>
              <a:xfrm>
                <a:off x="5802900"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2" name="Freeform 174">
                <a:extLst>
                  <a:ext uri="{FF2B5EF4-FFF2-40B4-BE49-F238E27FC236}">
                    <a16:creationId xmlns:a16="http://schemas.microsoft.com/office/drawing/2014/main" id="{F610A791-B29E-5C73-E6C7-EDF095913B4B}"/>
                  </a:ext>
                </a:extLst>
              </p:cNvPr>
              <p:cNvSpPr/>
              <p:nvPr/>
            </p:nvSpPr>
            <p:spPr>
              <a:xfrm>
                <a:off x="5833116"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3" name="Freeform 175">
                <a:extLst>
                  <a:ext uri="{FF2B5EF4-FFF2-40B4-BE49-F238E27FC236}">
                    <a16:creationId xmlns:a16="http://schemas.microsoft.com/office/drawing/2014/main" id="{EB94FB37-52B2-3042-CDB2-68E324DDEDA4}"/>
                  </a:ext>
                </a:extLst>
              </p:cNvPr>
              <p:cNvSpPr/>
              <p:nvPr/>
            </p:nvSpPr>
            <p:spPr>
              <a:xfrm>
                <a:off x="5802900"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4" name="Freeform 176">
                <a:extLst>
                  <a:ext uri="{FF2B5EF4-FFF2-40B4-BE49-F238E27FC236}">
                    <a16:creationId xmlns:a16="http://schemas.microsoft.com/office/drawing/2014/main" id="{5ECB99E3-125E-5EF7-321B-757286732686}"/>
                  </a:ext>
                </a:extLst>
              </p:cNvPr>
              <p:cNvSpPr/>
              <p:nvPr/>
            </p:nvSpPr>
            <p:spPr>
              <a:xfrm>
                <a:off x="5833116"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5" name="Freeform 177">
                <a:extLst>
                  <a:ext uri="{FF2B5EF4-FFF2-40B4-BE49-F238E27FC236}">
                    <a16:creationId xmlns:a16="http://schemas.microsoft.com/office/drawing/2014/main" id="{C19FA6B7-19B1-C8ED-3C49-2B0B16C46D31}"/>
                  </a:ext>
                </a:extLst>
              </p:cNvPr>
              <p:cNvSpPr/>
              <p:nvPr/>
            </p:nvSpPr>
            <p:spPr>
              <a:xfrm>
                <a:off x="5808943"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6" name="Freeform 178">
                <a:extLst>
                  <a:ext uri="{FF2B5EF4-FFF2-40B4-BE49-F238E27FC236}">
                    <a16:creationId xmlns:a16="http://schemas.microsoft.com/office/drawing/2014/main" id="{6B1EB2E6-BEE0-4678-E08F-6FA8AECA0082}"/>
                  </a:ext>
                </a:extLst>
              </p:cNvPr>
              <p:cNvSpPr/>
              <p:nvPr/>
            </p:nvSpPr>
            <p:spPr>
              <a:xfrm>
                <a:off x="5839160"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7" name="Freeform 179">
                <a:extLst>
                  <a:ext uri="{FF2B5EF4-FFF2-40B4-BE49-F238E27FC236}">
                    <a16:creationId xmlns:a16="http://schemas.microsoft.com/office/drawing/2014/main" id="{808A5027-72D4-6BDE-8861-0C29E044C2BE}"/>
                  </a:ext>
                </a:extLst>
              </p:cNvPr>
              <p:cNvSpPr/>
              <p:nvPr/>
            </p:nvSpPr>
            <p:spPr>
              <a:xfrm>
                <a:off x="5822541"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8" name="Freeform 180">
                <a:extLst>
                  <a:ext uri="{FF2B5EF4-FFF2-40B4-BE49-F238E27FC236}">
                    <a16:creationId xmlns:a16="http://schemas.microsoft.com/office/drawing/2014/main" id="{E31AF59A-4B50-0FCE-51E2-86D8A461A23E}"/>
                  </a:ext>
                </a:extLst>
              </p:cNvPr>
              <p:cNvSpPr/>
              <p:nvPr/>
            </p:nvSpPr>
            <p:spPr>
              <a:xfrm>
                <a:off x="5852757"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9" name="Freeform 181">
                <a:extLst>
                  <a:ext uri="{FF2B5EF4-FFF2-40B4-BE49-F238E27FC236}">
                    <a16:creationId xmlns:a16="http://schemas.microsoft.com/office/drawing/2014/main" id="{15522C5C-B90C-317B-B0F3-5D74B510CD78}"/>
                  </a:ext>
                </a:extLst>
              </p:cNvPr>
              <p:cNvSpPr/>
              <p:nvPr/>
            </p:nvSpPr>
            <p:spPr>
              <a:xfrm>
                <a:off x="5830095"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0" name="Freeform 182">
                <a:extLst>
                  <a:ext uri="{FF2B5EF4-FFF2-40B4-BE49-F238E27FC236}">
                    <a16:creationId xmlns:a16="http://schemas.microsoft.com/office/drawing/2014/main" id="{EA2EFCC1-B002-922F-4EDB-94432FBD48CD}"/>
                  </a:ext>
                </a:extLst>
              </p:cNvPr>
              <p:cNvSpPr/>
              <p:nvPr/>
            </p:nvSpPr>
            <p:spPr>
              <a:xfrm>
                <a:off x="5860311"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1" name="Freeform 183">
                <a:extLst>
                  <a:ext uri="{FF2B5EF4-FFF2-40B4-BE49-F238E27FC236}">
                    <a16:creationId xmlns:a16="http://schemas.microsoft.com/office/drawing/2014/main" id="{35132248-19D8-C9E8-04C0-B1A9A6EA6B47}"/>
                  </a:ext>
                </a:extLst>
              </p:cNvPr>
              <p:cNvSpPr/>
              <p:nvPr/>
            </p:nvSpPr>
            <p:spPr>
              <a:xfrm>
                <a:off x="5964557" y="195806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2" name="Freeform 184">
                <a:extLst>
                  <a:ext uri="{FF2B5EF4-FFF2-40B4-BE49-F238E27FC236}">
                    <a16:creationId xmlns:a16="http://schemas.microsoft.com/office/drawing/2014/main" id="{08DEA06C-B170-3017-0B35-F3CCCAD8B24A}"/>
                  </a:ext>
                </a:extLst>
              </p:cNvPr>
              <p:cNvSpPr/>
              <p:nvPr/>
            </p:nvSpPr>
            <p:spPr>
              <a:xfrm>
                <a:off x="5994774" y="192782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3" name="Freeform 185">
                <a:extLst>
                  <a:ext uri="{FF2B5EF4-FFF2-40B4-BE49-F238E27FC236}">
                    <a16:creationId xmlns:a16="http://schemas.microsoft.com/office/drawing/2014/main" id="{E6DC0343-71E6-BE18-5758-5B12B9C1E8DF}"/>
                  </a:ext>
                </a:extLst>
              </p:cNvPr>
              <p:cNvSpPr/>
              <p:nvPr/>
            </p:nvSpPr>
            <p:spPr>
              <a:xfrm>
                <a:off x="5970601" y="19716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4" name="Freeform 186">
                <a:extLst>
                  <a:ext uri="{FF2B5EF4-FFF2-40B4-BE49-F238E27FC236}">
                    <a16:creationId xmlns:a16="http://schemas.microsoft.com/office/drawing/2014/main" id="{6A698C2B-6727-2FA2-C6E8-DD63D63B6909}"/>
                  </a:ext>
                </a:extLst>
              </p:cNvPr>
              <p:cNvSpPr/>
              <p:nvPr/>
            </p:nvSpPr>
            <p:spPr>
              <a:xfrm>
                <a:off x="6000817" y="19414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5" name="Freeform 187">
                <a:extLst>
                  <a:ext uri="{FF2B5EF4-FFF2-40B4-BE49-F238E27FC236}">
                    <a16:creationId xmlns:a16="http://schemas.microsoft.com/office/drawing/2014/main" id="{8D453652-0588-BDCC-69D7-3D60BD1C9832}"/>
                  </a:ext>
                </a:extLst>
              </p:cNvPr>
              <p:cNvSpPr/>
              <p:nvPr/>
            </p:nvSpPr>
            <p:spPr>
              <a:xfrm>
                <a:off x="5990241" y="19716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6" name="Freeform 188">
                <a:extLst>
                  <a:ext uri="{FF2B5EF4-FFF2-40B4-BE49-F238E27FC236}">
                    <a16:creationId xmlns:a16="http://schemas.microsoft.com/office/drawing/2014/main" id="{C7A30BA2-2AAF-96EA-3989-A123BF45CE69}"/>
                  </a:ext>
                </a:extLst>
              </p:cNvPr>
              <p:cNvSpPr/>
              <p:nvPr/>
            </p:nvSpPr>
            <p:spPr>
              <a:xfrm>
                <a:off x="6020458" y="19414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7" name="Freeform 189">
                <a:extLst>
                  <a:ext uri="{FF2B5EF4-FFF2-40B4-BE49-F238E27FC236}">
                    <a16:creationId xmlns:a16="http://schemas.microsoft.com/office/drawing/2014/main" id="{502B09DE-8F5D-4E99-330D-00ABB38572F6}"/>
                  </a:ext>
                </a:extLst>
              </p:cNvPr>
              <p:cNvSpPr/>
              <p:nvPr/>
            </p:nvSpPr>
            <p:spPr>
              <a:xfrm>
                <a:off x="5997795" y="19716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8" name="Freeform 190">
                <a:extLst>
                  <a:ext uri="{FF2B5EF4-FFF2-40B4-BE49-F238E27FC236}">
                    <a16:creationId xmlns:a16="http://schemas.microsoft.com/office/drawing/2014/main" id="{22582EFD-3245-9C27-0F4B-7CED6B8BC5D3}"/>
                  </a:ext>
                </a:extLst>
              </p:cNvPr>
              <p:cNvSpPr/>
              <p:nvPr/>
            </p:nvSpPr>
            <p:spPr>
              <a:xfrm>
                <a:off x="6028012" y="19414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9" name="Freeform 191">
                <a:extLst>
                  <a:ext uri="{FF2B5EF4-FFF2-40B4-BE49-F238E27FC236}">
                    <a16:creationId xmlns:a16="http://schemas.microsoft.com/office/drawing/2014/main" id="{A79F39C0-3B23-95D1-B360-433CC4F3113B}"/>
                  </a:ext>
                </a:extLst>
              </p:cNvPr>
              <p:cNvSpPr/>
              <p:nvPr/>
            </p:nvSpPr>
            <p:spPr>
              <a:xfrm>
                <a:off x="6011393" y="19716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0" name="Freeform 192">
                <a:extLst>
                  <a:ext uri="{FF2B5EF4-FFF2-40B4-BE49-F238E27FC236}">
                    <a16:creationId xmlns:a16="http://schemas.microsoft.com/office/drawing/2014/main" id="{6869674A-4CC3-3002-5AC3-A616BB4B89EB}"/>
                  </a:ext>
                </a:extLst>
              </p:cNvPr>
              <p:cNvSpPr/>
              <p:nvPr/>
            </p:nvSpPr>
            <p:spPr>
              <a:xfrm>
                <a:off x="6041609" y="19414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1" name="Freeform 193">
                <a:extLst>
                  <a:ext uri="{FF2B5EF4-FFF2-40B4-BE49-F238E27FC236}">
                    <a16:creationId xmlns:a16="http://schemas.microsoft.com/office/drawing/2014/main" id="{256F688E-E591-81DE-03E3-5C4039D5644F}"/>
                  </a:ext>
                </a:extLst>
              </p:cNvPr>
              <p:cNvSpPr/>
              <p:nvPr/>
            </p:nvSpPr>
            <p:spPr>
              <a:xfrm>
                <a:off x="6044631"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2" name="Freeform 194">
                <a:extLst>
                  <a:ext uri="{FF2B5EF4-FFF2-40B4-BE49-F238E27FC236}">
                    <a16:creationId xmlns:a16="http://schemas.microsoft.com/office/drawing/2014/main" id="{C2072CF8-180A-B80B-A96B-FD62694D7C0F}"/>
                  </a:ext>
                </a:extLst>
              </p:cNvPr>
              <p:cNvSpPr/>
              <p:nvPr/>
            </p:nvSpPr>
            <p:spPr>
              <a:xfrm>
                <a:off x="6074847"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3" name="Freeform 195">
                <a:extLst>
                  <a:ext uri="{FF2B5EF4-FFF2-40B4-BE49-F238E27FC236}">
                    <a16:creationId xmlns:a16="http://schemas.microsoft.com/office/drawing/2014/main" id="{41E75101-E104-1232-BD8B-02C42A2E1D83}"/>
                  </a:ext>
                </a:extLst>
              </p:cNvPr>
              <p:cNvSpPr/>
              <p:nvPr/>
            </p:nvSpPr>
            <p:spPr>
              <a:xfrm>
                <a:off x="6050674"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4" name="Freeform 196">
                <a:extLst>
                  <a:ext uri="{FF2B5EF4-FFF2-40B4-BE49-F238E27FC236}">
                    <a16:creationId xmlns:a16="http://schemas.microsoft.com/office/drawing/2014/main" id="{703B65C0-194B-543D-A6C5-0863BB94D373}"/>
                  </a:ext>
                </a:extLst>
              </p:cNvPr>
              <p:cNvSpPr/>
              <p:nvPr/>
            </p:nvSpPr>
            <p:spPr>
              <a:xfrm>
                <a:off x="6080890"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5" name="Freeform 197">
                <a:extLst>
                  <a:ext uri="{FF2B5EF4-FFF2-40B4-BE49-F238E27FC236}">
                    <a16:creationId xmlns:a16="http://schemas.microsoft.com/office/drawing/2014/main" id="{02440C89-CA1D-C953-7D1F-4A6672897DC8}"/>
                  </a:ext>
                </a:extLst>
              </p:cNvPr>
              <p:cNvSpPr/>
              <p:nvPr/>
            </p:nvSpPr>
            <p:spPr>
              <a:xfrm>
                <a:off x="6050674"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6" name="Freeform 198">
                <a:extLst>
                  <a:ext uri="{FF2B5EF4-FFF2-40B4-BE49-F238E27FC236}">
                    <a16:creationId xmlns:a16="http://schemas.microsoft.com/office/drawing/2014/main" id="{9E97348C-3236-8ED2-CDBD-39AAA1ADD772}"/>
                  </a:ext>
                </a:extLst>
              </p:cNvPr>
              <p:cNvSpPr/>
              <p:nvPr/>
            </p:nvSpPr>
            <p:spPr>
              <a:xfrm>
                <a:off x="6080890"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7" name="Freeform 199">
                <a:extLst>
                  <a:ext uri="{FF2B5EF4-FFF2-40B4-BE49-F238E27FC236}">
                    <a16:creationId xmlns:a16="http://schemas.microsoft.com/office/drawing/2014/main" id="{0B6BC207-533D-464D-B826-DCB2AE531E6B}"/>
                  </a:ext>
                </a:extLst>
              </p:cNvPr>
              <p:cNvSpPr/>
              <p:nvPr/>
            </p:nvSpPr>
            <p:spPr>
              <a:xfrm>
                <a:off x="6050674"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8" name="Freeform 200">
                <a:extLst>
                  <a:ext uri="{FF2B5EF4-FFF2-40B4-BE49-F238E27FC236}">
                    <a16:creationId xmlns:a16="http://schemas.microsoft.com/office/drawing/2014/main" id="{07A83A43-EB2E-2084-A61E-78445C73CC87}"/>
                  </a:ext>
                </a:extLst>
              </p:cNvPr>
              <p:cNvSpPr/>
              <p:nvPr/>
            </p:nvSpPr>
            <p:spPr>
              <a:xfrm>
                <a:off x="6080890"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9" name="Freeform 201">
                <a:extLst>
                  <a:ext uri="{FF2B5EF4-FFF2-40B4-BE49-F238E27FC236}">
                    <a16:creationId xmlns:a16="http://schemas.microsoft.com/office/drawing/2014/main" id="{218C27F8-FE5D-0B36-20DB-7C9077BF5AF9}"/>
                  </a:ext>
                </a:extLst>
              </p:cNvPr>
              <p:cNvSpPr/>
              <p:nvPr/>
            </p:nvSpPr>
            <p:spPr>
              <a:xfrm>
                <a:off x="6058228"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0" name="Freeform 202">
                <a:extLst>
                  <a:ext uri="{FF2B5EF4-FFF2-40B4-BE49-F238E27FC236}">
                    <a16:creationId xmlns:a16="http://schemas.microsoft.com/office/drawing/2014/main" id="{70E48D2D-1B00-CE3A-85E2-227EAC5EEDE8}"/>
                  </a:ext>
                </a:extLst>
              </p:cNvPr>
              <p:cNvSpPr/>
              <p:nvPr/>
            </p:nvSpPr>
            <p:spPr>
              <a:xfrm>
                <a:off x="6088444"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1" name="Freeform 203">
                <a:extLst>
                  <a:ext uri="{FF2B5EF4-FFF2-40B4-BE49-F238E27FC236}">
                    <a16:creationId xmlns:a16="http://schemas.microsoft.com/office/drawing/2014/main" id="{15112441-6B15-1E7A-5691-94472DC32BFB}"/>
                  </a:ext>
                </a:extLst>
              </p:cNvPr>
              <p:cNvSpPr/>
              <p:nvPr/>
            </p:nvSpPr>
            <p:spPr>
              <a:xfrm>
                <a:off x="6085423"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2" name="Freeform 204">
                <a:extLst>
                  <a:ext uri="{FF2B5EF4-FFF2-40B4-BE49-F238E27FC236}">
                    <a16:creationId xmlns:a16="http://schemas.microsoft.com/office/drawing/2014/main" id="{FD57796F-3F7F-6211-450B-54391E365337}"/>
                  </a:ext>
                </a:extLst>
              </p:cNvPr>
              <p:cNvSpPr/>
              <p:nvPr/>
            </p:nvSpPr>
            <p:spPr>
              <a:xfrm>
                <a:off x="6115639"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3" name="Freeform 205">
                <a:extLst>
                  <a:ext uri="{FF2B5EF4-FFF2-40B4-BE49-F238E27FC236}">
                    <a16:creationId xmlns:a16="http://schemas.microsoft.com/office/drawing/2014/main" id="{4AB6FB4C-5E04-E47A-6582-8B1808D404DF}"/>
                  </a:ext>
                </a:extLst>
              </p:cNvPr>
              <p:cNvSpPr/>
              <p:nvPr/>
            </p:nvSpPr>
            <p:spPr>
              <a:xfrm>
                <a:off x="6097509"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4" name="Freeform 206">
                <a:extLst>
                  <a:ext uri="{FF2B5EF4-FFF2-40B4-BE49-F238E27FC236}">
                    <a16:creationId xmlns:a16="http://schemas.microsoft.com/office/drawing/2014/main" id="{E71FBB11-961C-C0FB-C5CA-05315E4DFF96}"/>
                  </a:ext>
                </a:extLst>
              </p:cNvPr>
              <p:cNvSpPr/>
              <p:nvPr/>
            </p:nvSpPr>
            <p:spPr>
              <a:xfrm>
                <a:off x="6127726"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5" name="Freeform 207">
                <a:extLst>
                  <a:ext uri="{FF2B5EF4-FFF2-40B4-BE49-F238E27FC236}">
                    <a16:creationId xmlns:a16="http://schemas.microsoft.com/office/drawing/2014/main" id="{3F85A059-6D08-05E6-9B48-05582D085FCF}"/>
                  </a:ext>
                </a:extLst>
              </p:cNvPr>
              <p:cNvSpPr/>
              <p:nvPr/>
            </p:nvSpPr>
            <p:spPr>
              <a:xfrm>
                <a:off x="6132258" y="20457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6" name="Freeform 208">
                <a:extLst>
                  <a:ext uri="{FF2B5EF4-FFF2-40B4-BE49-F238E27FC236}">
                    <a16:creationId xmlns:a16="http://schemas.microsoft.com/office/drawing/2014/main" id="{4F6CD657-FD57-4CBA-23D8-4EF9338E90DA}"/>
                  </a:ext>
                </a:extLst>
              </p:cNvPr>
              <p:cNvSpPr/>
              <p:nvPr/>
            </p:nvSpPr>
            <p:spPr>
              <a:xfrm>
                <a:off x="6162474" y="20155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7" name="Freeform 209">
                <a:extLst>
                  <a:ext uri="{FF2B5EF4-FFF2-40B4-BE49-F238E27FC236}">
                    <a16:creationId xmlns:a16="http://schemas.microsoft.com/office/drawing/2014/main" id="{9145EECA-0910-D010-C90E-51A50E6F7C00}"/>
                  </a:ext>
                </a:extLst>
              </p:cNvPr>
              <p:cNvSpPr/>
              <p:nvPr/>
            </p:nvSpPr>
            <p:spPr>
              <a:xfrm>
                <a:off x="6138301" y="20457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8" name="Freeform 210">
                <a:extLst>
                  <a:ext uri="{FF2B5EF4-FFF2-40B4-BE49-F238E27FC236}">
                    <a16:creationId xmlns:a16="http://schemas.microsoft.com/office/drawing/2014/main" id="{0DB48878-103E-E194-D86E-E68E5204A1FE}"/>
                  </a:ext>
                </a:extLst>
              </p:cNvPr>
              <p:cNvSpPr/>
              <p:nvPr/>
            </p:nvSpPr>
            <p:spPr>
              <a:xfrm>
                <a:off x="6168518" y="20155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9" name="Freeform 211">
                <a:extLst>
                  <a:ext uri="{FF2B5EF4-FFF2-40B4-BE49-F238E27FC236}">
                    <a16:creationId xmlns:a16="http://schemas.microsoft.com/office/drawing/2014/main" id="{D17F0159-32EF-6E69-F5D0-F77C2FB85055}"/>
                  </a:ext>
                </a:extLst>
              </p:cNvPr>
              <p:cNvSpPr/>
              <p:nvPr/>
            </p:nvSpPr>
            <p:spPr>
              <a:xfrm>
                <a:off x="6165496" y="207598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0" name="Freeform 212">
                <a:extLst>
                  <a:ext uri="{FF2B5EF4-FFF2-40B4-BE49-F238E27FC236}">
                    <a16:creationId xmlns:a16="http://schemas.microsoft.com/office/drawing/2014/main" id="{CF45F6A7-CCEF-CB25-687C-45E1BC0CAC88}"/>
                  </a:ext>
                </a:extLst>
              </p:cNvPr>
              <p:cNvSpPr/>
              <p:nvPr/>
            </p:nvSpPr>
            <p:spPr>
              <a:xfrm>
                <a:off x="6195712" y="204574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1" name="Freeform 213">
                <a:extLst>
                  <a:ext uri="{FF2B5EF4-FFF2-40B4-BE49-F238E27FC236}">
                    <a16:creationId xmlns:a16="http://schemas.microsoft.com/office/drawing/2014/main" id="{F59CDF3F-BC51-FB0E-D573-010589251B07}"/>
                  </a:ext>
                </a:extLst>
              </p:cNvPr>
              <p:cNvSpPr/>
              <p:nvPr/>
            </p:nvSpPr>
            <p:spPr>
              <a:xfrm>
                <a:off x="6198734" y="210621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2" name="Freeform 214">
                <a:extLst>
                  <a:ext uri="{FF2B5EF4-FFF2-40B4-BE49-F238E27FC236}">
                    <a16:creationId xmlns:a16="http://schemas.microsoft.com/office/drawing/2014/main" id="{2062C913-C9BA-E748-F51D-DD6DA18A35DE}"/>
                  </a:ext>
                </a:extLst>
              </p:cNvPr>
              <p:cNvSpPr/>
              <p:nvPr/>
            </p:nvSpPr>
            <p:spPr>
              <a:xfrm>
                <a:off x="6228950" y="207598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3" name="Freeform 215">
                <a:extLst>
                  <a:ext uri="{FF2B5EF4-FFF2-40B4-BE49-F238E27FC236}">
                    <a16:creationId xmlns:a16="http://schemas.microsoft.com/office/drawing/2014/main" id="{5B7CB645-1820-A9A7-9B70-891A97EF7FBF}"/>
                  </a:ext>
                </a:extLst>
              </p:cNvPr>
              <p:cNvSpPr/>
              <p:nvPr/>
            </p:nvSpPr>
            <p:spPr>
              <a:xfrm>
                <a:off x="6198734" y="210621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4" name="Freeform 216">
                <a:extLst>
                  <a:ext uri="{FF2B5EF4-FFF2-40B4-BE49-F238E27FC236}">
                    <a16:creationId xmlns:a16="http://schemas.microsoft.com/office/drawing/2014/main" id="{6233751A-605B-9B66-6760-0D0B718A7F93}"/>
                  </a:ext>
                </a:extLst>
              </p:cNvPr>
              <p:cNvSpPr/>
              <p:nvPr/>
            </p:nvSpPr>
            <p:spPr>
              <a:xfrm>
                <a:off x="6228950" y="207598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5" name="Freeform 217">
                <a:extLst>
                  <a:ext uri="{FF2B5EF4-FFF2-40B4-BE49-F238E27FC236}">
                    <a16:creationId xmlns:a16="http://schemas.microsoft.com/office/drawing/2014/main" id="{BDEA6DD6-19CC-7E15-8BEE-8FF1C36256A8}"/>
                  </a:ext>
                </a:extLst>
              </p:cNvPr>
              <p:cNvSpPr/>
              <p:nvPr/>
            </p:nvSpPr>
            <p:spPr>
              <a:xfrm>
                <a:off x="6239526" y="212133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6" name="Freeform 218">
                <a:extLst>
                  <a:ext uri="{FF2B5EF4-FFF2-40B4-BE49-F238E27FC236}">
                    <a16:creationId xmlns:a16="http://schemas.microsoft.com/office/drawing/2014/main" id="{A7F39402-22D7-5BC5-9C1A-AD48651E029E}"/>
                  </a:ext>
                </a:extLst>
              </p:cNvPr>
              <p:cNvSpPr/>
              <p:nvPr/>
            </p:nvSpPr>
            <p:spPr>
              <a:xfrm>
                <a:off x="6269743" y="209109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7" name="Freeform 219">
                <a:extLst>
                  <a:ext uri="{FF2B5EF4-FFF2-40B4-BE49-F238E27FC236}">
                    <a16:creationId xmlns:a16="http://schemas.microsoft.com/office/drawing/2014/main" id="{F9267B7D-58E2-6803-36EF-B0FA768EA709}"/>
                  </a:ext>
                </a:extLst>
              </p:cNvPr>
              <p:cNvSpPr/>
              <p:nvPr/>
            </p:nvSpPr>
            <p:spPr>
              <a:xfrm>
                <a:off x="6253124" y="21364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8" name="Freeform 220">
                <a:extLst>
                  <a:ext uri="{FF2B5EF4-FFF2-40B4-BE49-F238E27FC236}">
                    <a16:creationId xmlns:a16="http://schemas.microsoft.com/office/drawing/2014/main" id="{8C16EB42-DA22-7B9C-C002-3168A67E51C1}"/>
                  </a:ext>
                </a:extLst>
              </p:cNvPr>
              <p:cNvSpPr/>
              <p:nvPr/>
            </p:nvSpPr>
            <p:spPr>
              <a:xfrm>
                <a:off x="6283340" y="21062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09" name="Freeform 221">
                <a:extLst>
                  <a:ext uri="{FF2B5EF4-FFF2-40B4-BE49-F238E27FC236}">
                    <a16:creationId xmlns:a16="http://schemas.microsoft.com/office/drawing/2014/main" id="{AA6A919D-0B68-025D-447E-1471CF5114ED}"/>
                  </a:ext>
                </a:extLst>
              </p:cNvPr>
              <p:cNvSpPr/>
              <p:nvPr/>
            </p:nvSpPr>
            <p:spPr>
              <a:xfrm>
                <a:off x="6286361"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0" name="Freeform 222">
                <a:extLst>
                  <a:ext uri="{FF2B5EF4-FFF2-40B4-BE49-F238E27FC236}">
                    <a16:creationId xmlns:a16="http://schemas.microsoft.com/office/drawing/2014/main" id="{8CB33B0D-293B-5DE4-2B2B-902B10E204E8}"/>
                  </a:ext>
                </a:extLst>
              </p:cNvPr>
              <p:cNvSpPr/>
              <p:nvPr/>
            </p:nvSpPr>
            <p:spPr>
              <a:xfrm>
                <a:off x="6316578"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1" name="Freeform 223">
                <a:extLst>
                  <a:ext uri="{FF2B5EF4-FFF2-40B4-BE49-F238E27FC236}">
                    <a16:creationId xmlns:a16="http://schemas.microsoft.com/office/drawing/2014/main" id="{9560AFE6-8279-0C0B-A0F2-A1410F60F80C}"/>
                  </a:ext>
                </a:extLst>
              </p:cNvPr>
              <p:cNvSpPr/>
              <p:nvPr/>
            </p:nvSpPr>
            <p:spPr>
              <a:xfrm>
                <a:off x="6319599"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2" name="Freeform 224">
                <a:extLst>
                  <a:ext uri="{FF2B5EF4-FFF2-40B4-BE49-F238E27FC236}">
                    <a16:creationId xmlns:a16="http://schemas.microsoft.com/office/drawing/2014/main" id="{D531326A-A755-A3AC-1698-EC0C889C8B29}"/>
                  </a:ext>
                </a:extLst>
              </p:cNvPr>
              <p:cNvSpPr/>
              <p:nvPr/>
            </p:nvSpPr>
            <p:spPr>
              <a:xfrm>
                <a:off x="6349816"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3" name="Freeform 225">
                <a:extLst>
                  <a:ext uri="{FF2B5EF4-FFF2-40B4-BE49-F238E27FC236}">
                    <a16:creationId xmlns:a16="http://schemas.microsoft.com/office/drawing/2014/main" id="{63F983DC-8C59-0AC1-5CAB-3F795FD6B3E6}"/>
                  </a:ext>
                </a:extLst>
              </p:cNvPr>
              <p:cNvSpPr/>
              <p:nvPr/>
            </p:nvSpPr>
            <p:spPr>
              <a:xfrm>
                <a:off x="6327154"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4" name="Freeform 226">
                <a:extLst>
                  <a:ext uri="{FF2B5EF4-FFF2-40B4-BE49-F238E27FC236}">
                    <a16:creationId xmlns:a16="http://schemas.microsoft.com/office/drawing/2014/main" id="{53E5737E-D38A-75F2-4183-8DCA61F3DDD2}"/>
                  </a:ext>
                </a:extLst>
              </p:cNvPr>
              <p:cNvSpPr/>
              <p:nvPr/>
            </p:nvSpPr>
            <p:spPr>
              <a:xfrm>
                <a:off x="6357370"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5" name="Freeform 227">
                <a:extLst>
                  <a:ext uri="{FF2B5EF4-FFF2-40B4-BE49-F238E27FC236}">
                    <a16:creationId xmlns:a16="http://schemas.microsoft.com/office/drawing/2014/main" id="{95FFAFD0-9EA6-DF5E-9848-0E2D5ABBEC38}"/>
                  </a:ext>
                </a:extLst>
              </p:cNvPr>
              <p:cNvSpPr/>
              <p:nvPr/>
            </p:nvSpPr>
            <p:spPr>
              <a:xfrm>
                <a:off x="6346794"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6" name="Freeform 228">
                <a:extLst>
                  <a:ext uri="{FF2B5EF4-FFF2-40B4-BE49-F238E27FC236}">
                    <a16:creationId xmlns:a16="http://schemas.microsoft.com/office/drawing/2014/main" id="{07B0A1BD-966F-A70B-5344-41A9A33592FC}"/>
                  </a:ext>
                </a:extLst>
              </p:cNvPr>
              <p:cNvSpPr/>
              <p:nvPr/>
            </p:nvSpPr>
            <p:spPr>
              <a:xfrm>
                <a:off x="6377011"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7" name="Freeform 229">
                <a:extLst>
                  <a:ext uri="{FF2B5EF4-FFF2-40B4-BE49-F238E27FC236}">
                    <a16:creationId xmlns:a16="http://schemas.microsoft.com/office/drawing/2014/main" id="{062725FE-D435-C954-1B41-1534C08C067C}"/>
                  </a:ext>
                </a:extLst>
              </p:cNvPr>
              <p:cNvSpPr/>
              <p:nvPr/>
            </p:nvSpPr>
            <p:spPr>
              <a:xfrm>
                <a:off x="6346794"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8" name="Freeform 230">
                <a:extLst>
                  <a:ext uri="{FF2B5EF4-FFF2-40B4-BE49-F238E27FC236}">
                    <a16:creationId xmlns:a16="http://schemas.microsoft.com/office/drawing/2014/main" id="{0E4AAA19-6D5B-3428-035E-66B16CA2D458}"/>
                  </a:ext>
                </a:extLst>
              </p:cNvPr>
              <p:cNvSpPr/>
              <p:nvPr/>
            </p:nvSpPr>
            <p:spPr>
              <a:xfrm>
                <a:off x="6377011"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19" name="Freeform 231">
                <a:extLst>
                  <a:ext uri="{FF2B5EF4-FFF2-40B4-BE49-F238E27FC236}">
                    <a16:creationId xmlns:a16="http://schemas.microsoft.com/office/drawing/2014/main" id="{C73C6D7B-25DD-1052-1959-E2A54FDBDBF4}"/>
                  </a:ext>
                </a:extLst>
              </p:cNvPr>
              <p:cNvSpPr/>
              <p:nvPr/>
            </p:nvSpPr>
            <p:spPr>
              <a:xfrm>
                <a:off x="6352837"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0" name="Freeform 232">
                <a:extLst>
                  <a:ext uri="{FF2B5EF4-FFF2-40B4-BE49-F238E27FC236}">
                    <a16:creationId xmlns:a16="http://schemas.microsoft.com/office/drawing/2014/main" id="{9AB7D45D-E30A-6E0D-657A-A7CE601C8FB3}"/>
                  </a:ext>
                </a:extLst>
              </p:cNvPr>
              <p:cNvSpPr/>
              <p:nvPr/>
            </p:nvSpPr>
            <p:spPr>
              <a:xfrm>
                <a:off x="6383054"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1" name="Freeform 233">
                <a:extLst>
                  <a:ext uri="{FF2B5EF4-FFF2-40B4-BE49-F238E27FC236}">
                    <a16:creationId xmlns:a16="http://schemas.microsoft.com/office/drawing/2014/main" id="{49D9C2A8-AE8F-969C-0F4E-BA59380D2B88}"/>
                  </a:ext>
                </a:extLst>
              </p:cNvPr>
              <p:cNvSpPr/>
              <p:nvPr/>
            </p:nvSpPr>
            <p:spPr>
              <a:xfrm>
                <a:off x="636039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2" name="Freeform 234">
                <a:extLst>
                  <a:ext uri="{FF2B5EF4-FFF2-40B4-BE49-F238E27FC236}">
                    <a16:creationId xmlns:a16="http://schemas.microsoft.com/office/drawing/2014/main" id="{57D99708-86DA-EAE9-D1A2-BEAB655DC67B}"/>
                  </a:ext>
                </a:extLst>
              </p:cNvPr>
              <p:cNvSpPr/>
              <p:nvPr/>
            </p:nvSpPr>
            <p:spPr>
              <a:xfrm>
                <a:off x="6390608"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3" name="Freeform 235">
                <a:extLst>
                  <a:ext uri="{FF2B5EF4-FFF2-40B4-BE49-F238E27FC236}">
                    <a16:creationId xmlns:a16="http://schemas.microsoft.com/office/drawing/2014/main" id="{7BED7072-0BD8-C379-C073-5C48751C8A0D}"/>
                  </a:ext>
                </a:extLst>
              </p:cNvPr>
              <p:cNvSpPr/>
              <p:nvPr/>
            </p:nvSpPr>
            <p:spPr>
              <a:xfrm>
                <a:off x="6366435"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4" name="Freeform 236">
                <a:extLst>
                  <a:ext uri="{FF2B5EF4-FFF2-40B4-BE49-F238E27FC236}">
                    <a16:creationId xmlns:a16="http://schemas.microsoft.com/office/drawing/2014/main" id="{79C65080-AEE2-DA65-E3D7-0E4A061AC866}"/>
                  </a:ext>
                </a:extLst>
              </p:cNvPr>
              <p:cNvSpPr/>
              <p:nvPr/>
            </p:nvSpPr>
            <p:spPr>
              <a:xfrm>
                <a:off x="6396651"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5" name="Freeform 237">
                <a:extLst>
                  <a:ext uri="{FF2B5EF4-FFF2-40B4-BE49-F238E27FC236}">
                    <a16:creationId xmlns:a16="http://schemas.microsoft.com/office/drawing/2014/main" id="{6E3CF06A-6AA3-1338-A3C3-6457BC7878A2}"/>
                  </a:ext>
                </a:extLst>
              </p:cNvPr>
              <p:cNvSpPr/>
              <p:nvPr/>
            </p:nvSpPr>
            <p:spPr>
              <a:xfrm>
                <a:off x="6373989"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6" name="Freeform 238">
                <a:extLst>
                  <a:ext uri="{FF2B5EF4-FFF2-40B4-BE49-F238E27FC236}">
                    <a16:creationId xmlns:a16="http://schemas.microsoft.com/office/drawing/2014/main" id="{61BF9087-4E8C-6AE2-8A5F-7A4629A581E7}"/>
                  </a:ext>
                </a:extLst>
              </p:cNvPr>
              <p:cNvSpPr/>
              <p:nvPr/>
            </p:nvSpPr>
            <p:spPr>
              <a:xfrm>
                <a:off x="6404205"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7" name="Freeform 239">
                <a:extLst>
                  <a:ext uri="{FF2B5EF4-FFF2-40B4-BE49-F238E27FC236}">
                    <a16:creationId xmlns:a16="http://schemas.microsoft.com/office/drawing/2014/main" id="{AE99F1EF-795E-F673-83AF-937C4079C45D}"/>
                  </a:ext>
                </a:extLst>
              </p:cNvPr>
              <p:cNvSpPr/>
              <p:nvPr/>
            </p:nvSpPr>
            <p:spPr>
              <a:xfrm>
                <a:off x="638003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8" name="Freeform 240">
                <a:extLst>
                  <a:ext uri="{FF2B5EF4-FFF2-40B4-BE49-F238E27FC236}">
                    <a16:creationId xmlns:a16="http://schemas.microsoft.com/office/drawing/2014/main" id="{F8ED85F1-6C1B-9BD5-860B-3123CBE27D19}"/>
                  </a:ext>
                </a:extLst>
              </p:cNvPr>
              <p:cNvSpPr/>
              <p:nvPr/>
            </p:nvSpPr>
            <p:spPr>
              <a:xfrm>
                <a:off x="641024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29" name="Freeform 241">
                <a:extLst>
                  <a:ext uri="{FF2B5EF4-FFF2-40B4-BE49-F238E27FC236}">
                    <a16:creationId xmlns:a16="http://schemas.microsoft.com/office/drawing/2014/main" id="{518DE9EF-BABB-BEE2-FF09-7A90105889C1}"/>
                  </a:ext>
                </a:extLst>
              </p:cNvPr>
              <p:cNvSpPr/>
              <p:nvPr/>
            </p:nvSpPr>
            <p:spPr>
              <a:xfrm>
                <a:off x="638003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0" name="Freeform 242">
                <a:extLst>
                  <a:ext uri="{FF2B5EF4-FFF2-40B4-BE49-F238E27FC236}">
                    <a16:creationId xmlns:a16="http://schemas.microsoft.com/office/drawing/2014/main" id="{9768A7F3-2318-28BD-4C94-C7663C5E1B98}"/>
                  </a:ext>
                </a:extLst>
              </p:cNvPr>
              <p:cNvSpPr/>
              <p:nvPr/>
            </p:nvSpPr>
            <p:spPr>
              <a:xfrm>
                <a:off x="641024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1" name="Freeform 243">
                <a:extLst>
                  <a:ext uri="{FF2B5EF4-FFF2-40B4-BE49-F238E27FC236}">
                    <a16:creationId xmlns:a16="http://schemas.microsoft.com/office/drawing/2014/main" id="{79D49923-0C63-58D5-93C5-593F5F8B7ADB}"/>
                  </a:ext>
                </a:extLst>
              </p:cNvPr>
              <p:cNvSpPr/>
              <p:nvPr/>
            </p:nvSpPr>
            <p:spPr>
              <a:xfrm>
                <a:off x="638003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2" name="Freeform 244">
                <a:extLst>
                  <a:ext uri="{FF2B5EF4-FFF2-40B4-BE49-F238E27FC236}">
                    <a16:creationId xmlns:a16="http://schemas.microsoft.com/office/drawing/2014/main" id="{43B154E4-2E2D-B633-9977-5822DE728BB1}"/>
                  </a:ext>
                </a:extLst>
              </p:cNvPr>
              <p:cNvSpPr/>
              <p:nvPr/>
            </p:nvSpPr>
            <p:spPr>
              <a:xfrm>
                <a:off x="641024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3" name="Freeform 245">
                <a:extLst>
                  <a:ext uri="{FF2B5EF4-FFF2-40B4-BE49-F238E27FC236}">
                    <a16:creationId xmlns:a16="http://schemas.microsoft.com/office/drawing/2014/main" id="{A62922AD-11C3-10A5-769F-DC9C48CFAE34}"/>
                  </a:ext>
                </a:extLst>
              </p:cNvPr>
              <p:cNvSpPr/>
              <p:nvPr/>
            </p:nvSpPr>
            <p:spPr>
              <a:xfrm>
                <a:off x="638003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4" name="Freeform 246">
                <a:extLst>
                  <a:ext uri="{FF2B5EF4-FFF2-40B4-BE49-F238E27FC236}">
                    <a16:creationId xmlns:a16="http://schemas.microsoft.com/office/drawing/2014/main" id="{DE84B863-CFCD-E09E-D2F8-49CCDE1383FB}"/>
                  </a:ext>
                </a:extLst>
              </p:cNvPr>
              <p:cNvSpPr/>
              <p:nvPr/>
            </p:nvSpPr>
            <p:spPr>
              <a:xfrm>
                <a:off x="641024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5" name="Freeform 247">
                <a:extLst>
                  <a:ext uri="{FF2B5EF4-FFF2-40B4-BE49-F238E27FC236}">
                    <a16:creationId xmlns:a16="http://schemas.microsoft.com/office/drawing/2014/main" id="{C737F4AA-23AA-9595-6511-1B9B0F488B28}"/>
                  </a:ext>
                </a:extLst>
              </p:cNvPr>
              <p:cNvSpPr/>
              <p:nvPr/>
            </p:nvSpPr>
            <p:spPr>
              <a:xfrm>
                <a:off x="6387586"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6" name="Freeform 248">
                <a:extLst>
                  <a:ext uri="{FF2B5EF4-FFF2-40B4-BE49-F238E27FC236}">
                    <a16:creationId xmlns:a16="http://schemas.microsoft.com/office/drawing/2014/main" id="{899D9DC5-C350-2F66-A29B-74B31B2A5537}"/>
                  </a:ext>
                </a:extLst>
              </p:cNvPr>
              <p:cNvSpPr/>
              <p:nvPr/>
            </p:nvSpPr>
            <p:spPr>
              <a:xfrm>
                <a:off x="6417803"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7" name="Freeform 249">
                <a:extLst>
                  <a:ext uri="{FF2B5EF4-FFF2-40B4-BE49-F238E27FC236}">
                    <a16:creationId xmlns:a16="http://schemas.microsoft.com/office/drawing/2014/main" id="{83C12289-1C5A-FB29-F74E-E581A1879B4B}"/>
                  </a:ext>
                </a:extLst>
              </p:cNvPr>
              <p:cNvSpPr/>
              <p:nvPr/>
            </p:nvSpPr>
            <p:spPr>
              <a:xfrm>
                <a:off x="6387586"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8" name="Freeform 250">
                <a:extLst>
                  <a:ext uri="{FF2B5EF4-FFF2-40B4-BE49-F238E27FC236}">
                    <a16:creationId xmlns:a16="http://schemas.microsoft.com/office/drawing/2014/main" id="{48A629A9-1C1C-0E30-295F-3C6588B30898}"/>
                  </a:ext>
                </a:extLst>
              </p:cNvPr>
              <p:cNvSpPr/>
              <p:nvPr/>
            </p:nvSpPr>
            <p:spPr>
              <a:xfrm>
                <a:off x="6417803"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39" name="Freeform 251">
                <a:extLst>
                  <a:ext uri="{FF2B5EF4-FFF2-40B4-BE49-F238E27FC236}">
                    <a16:creationId xmlns:a16="http://schemas.microsoft.com/office/drawing/2014/main" id="{62AC0DE3-9D4A-D2A1-B490-94C03B9B98F5}"/>
                  </a:ext>
                </a:extLst>
              </p:cNvPr>
              <p:cNvSpPr/>
              <p:nvPr/>
            </p:nvSpPr>
            <p:spPr>
              <a:xfrm>
                <a:off x="6393630" y="21863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0" name="Freeform 252">
                <a:extLst>
                  <a:ext uri="{FF2B5EF4-FFF2-40B4-BE49-F238E27FC236}">
                    <a16:creationId xmlns:a16="http://schemas.microsoft.com/office/drawing/2014/main" id="{67856CBE-BC3F-7E38-9352-E8D6A04363C5}"/>
                  </a:ext>
                </a:extLst>
              </p:cNvPr>
              <p:cNvSpPr/>
              <p:nvPr/>
            </p:nvSpPr>
            <p:spPr>
              <a:xfrm>
                <a:off x="6423846" y="21561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1" name="Freeform 253">
                <a:extLst>
                  <a:ext uri="{FF2B5EF4-FFF2-40B4-BE49-F238E27FC236}">
                    <a16:creationId xmlns:a16="http://schemas.microsoft.com/office/drawing/2014/main" id="{5B3E618D-27D5-2C24-6C48-DFE45F672928}"/>
                  </a:ext>
                </a:extLst>
              </p:cNvPr>
              <p:cNvSpPr/>
              <p:nvPr/>
            </p:nvSpPr>
            <p:spPr>
              <a:xfrm>
                <a:off x="6401184" y="21863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2" name="Freeform 254">
                <a:extLst>
                  <a:ext uri="{FF2B5EF4-FFF2-40B4-BE49-F238E27FC236}">
                    <a16:creationId xmlns:a16="http://schemas.microsoft.com/office/drawing/2014/main" id="{82D70FF9-478B-9092-6F9B-521965B50AC1}"/>
                  </a:ext>
                </a:extLst>
              </p:cNvPr>
              <p:cNvSpPr/>
              <p:nvPr/>
            </p:nvSpPr>
            <p:spPr>
              <a:xfrm>
                <a:off x="6431400" y="21561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3" name="Freeform 255">
                <a:extLst>
                  <a:ext uri="{FF2B5EF4-FFF2-40B4-BE49-F238E27FC236}">
                    <a16:creationId xmlns:a16="http://schemas.microsoft.com/office/drawing/2014/main" id="{3B4855A3-5B19-5EB1-8282-8387D648DC71}"/>
                  </a:ext>
                </a:extLst>
              </p:cNvPr>
              <p:cNvSpPr/>
              <p:nvPr/>
            </p:nvSpPr>
            <p:spPr>
              <a:xfrm>
                <a:off x="6426868" y="222110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4" name="Freeform 256">
                <a:extLst>
                  <a:ext uri="{FF2B5EF4-FFF2-40B4-BE49-F238E27FC236}">
                    <a16:creationId xmlns:a16="http://schemas.microsoft.com/office/drawing/2014/main" id="{FCA9F44B-EE68-3645-C38A-FB119647D7CC}"/>
                  </a:ext>
                </a:extLst>
              </p:cNvPr>
              <p:cNvSpPr/>
              <p:nvPr/>
            </p:nvSpPr>
            <p:spPr>
              <a:xfrm>
                <a:off x="6457084" y="219087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5" name="Freeform 257">
                <a:extLst>
                  <a:ext uri="{FF2B5EF4-FFF2-40B4-BE49-F238E27FC236}">
                    <a16:creationId xmlns:a16="http://schemas.microsoft.com/office/drawing/2014/main" id="{F368B65A-0D71-0917-C20B-0DCC83EA2301}"/>
                  </a:ext>
                </a:extLst>
              </p:cNvPr>
              <p:cNvSpPr/>
              <p:nvPr/>
            </p:nvSpPr>
            <p:spPr>
              <a:xfrm>
                <a:off x="6448019" y="22377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6" name="Freeform 258">
                <a:extLst>
                  <a:ext uri="{FF2B5EF4-FFF2-40B4-BE49-F238E27FC236}">
                    <a16:creationId xmlns:a16="http://schemas.microsoft.com/office/drawing/2014/main" id="{184B13EC-9E10-A5F4-D75C-7846DDFC455F}"/>
                  </a:ext>
                </a:extLst>
              </p:cNvPr>
              <p:cNvSpPr/>
              <p:nvPr/>
            </p:nvSpPr>
            <p:spPr>
              <a:xfrm>
                <a:off x="6478235" y="22075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7" name="Freeform 259">
                <a:extLst>
                  <a:ext uri="{FF2B5EF4-FFF2-40B4-BE49-F238E27FC236}">
                    <a16:creationId xmlns:a16="http://schemas.microsoft.com/office/drawing/2014/main" id="{2DF66AD9-28FE-8D26-2931-0B17494EC44E}"/>
                  </a:ext>
                </a:extLst>
              </p:cNvPr>
              <p:cNvSpPr/>
              <p:nvPr/>
            </p:nvSpPr>
            <p:spPr>
              <a:xfrm>
                <a:off x="6454062" y="22558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8" name="Freeform 260">
                <a:extLst>
                  <a:ext uri="{FF2B5EF4-FFF2-40B4-BE49-F238E27FC236}">
                    <a16:creationId xmlns:a16="http://schemas.microsoft.com/office/drawing/2014/main" id="{935B3E4B-14B6-6373-CE22-F0E66AC9AEFA}"/>
                  </a:ext>
                </a:extLst>
              </p:cNvPr>
              <p:cNvSpPr/>
              <p:nvPr/>
            </p:nvSpPr>
            <p:spPr>
              <a:xfrm>
                <a:off x="6484279" y="22256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49" name="Freeform 261">
                <a:extLst>
                  <a:ext uri="{FF2B5EF4-FFF2-40B4-BE49-F238E27FC236}">
                    <a16:creationId xmlns:a16="http://schemas.microsoft.com/office/drawing/2014/main" id="{8DB4C750-464A-2079-9D29-F646B141B546}"/>
                  </a:ext>
                </a:extLst>
              </p:cNvPr>
              <p:cNvSpPr/>
              <p:nvPr/>
            </p:nvSpPr>
            <p:spPr>
              <a:xfrm>
                <a:off x="6473703" y="229065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0" name="Freeform 262">
                <a:extLst>
                  <a:ext uri="{FF2B5EF4-FFF2-40B4-BE49-F238E27FC236}">
                    <a16:creationId xmlns:a16="http://schemas.microsoft.com/office/drawing/2014/main" id="{F0D3D91A-6966-94FB-C5EB-EB7B6DD45722}"/>
                  </a:ext>
                </a:extLst>
              </p:cNvPr>
              <p:cNvSpPr/>
              <p:nvPr/>
            </p:nvSpPr>
            <p:spPr>
              <a:xfrm>
                <a:off x="6503919" y="226041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1" name="Freeform 263">
                <a:extLst>
                  <a:ext uri="{FF2B5EF4-FFF2-40B4-BE49-F238E27FC236}">
                    <a16:creationId xmlns:a16="http://schemas.microsoft.com/office/drawing/2014/main" id="{ADF35D21-9DD2-A8BC-F1FF-5E2EE3ADBCC9}"/>
                  </a:ext>
                </a:extLst>
              </p:cNvPr>
              <p:cNvSpPr/>
              <p:nvPr/>
            </p:nvSpPr>
            <p:spPr>
              <a:xfrm>
                <a:off x="6487300" y="230879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2" name="Freeform 264">
                <a:extLst>
                  <a:ext uri="{FF2B5EF4-FFF2-40B4-BE49-F238E27FC236}">
                    <a16:creationId xmlns:a16="http://schemas.microsoft.com/office/drawing/2014/main" id="{EBE1F6E0-DC92-05E4-2F72-9B4B94B80641}"/>
                  </a:ext>
                </a:extLst>
              </p:cNvPr>
              <p:cNvSpPr/>
              <p:nvPr/>
            </p:nvSpPr>
            <p:spPr>
              <a:xfrm>
                <a:off x="6517517" y="227855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3" name="Freeform 265">
                <a:extLst>
                  <a:ext uri="{FF2B5EF4-FFF2-40B4-BE49-F238E27FC236}">
                    <a16:creationId xmlns:a16="http://schemas.microsoft.com/office/drawing/2014/main" id="{6EDE9D14-C777-EFF2-1AD2-BB6491670F18}"/>
                  </a:ext>
                </a:extLst>
              </p:cNvPr>
              <p:cNvSpPr/>
              <p:nvPr/>
            </p:nvSpPr>
            <p:spPr>
              <a:xfrm>
                <a:off x="6534136"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4" name="Freeform 266">
                <a:extLst>
                  <a:ext uri="{FF2B5EF4-FFF2-40B4-BE49-F238E27FC236}">
                    <a16:creationId xmlns:a16="http://schemas.microsoft.com/office/drawing/2014/main" id="{938D6EF4-0F00-6AE6-0E72-310CFF0CECA4}"/>
                  </a:ext>
                </a:extLst>
              </p:cNvPr>
              <p:cNvSpPr/>
              <p:nvPr/>
            </p:nvSpPr>
            <p:spPr>
              <a:xfrm>
                <a:off x="6564352"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5" name="Freeform 267">
                <a:extLst>
                  <a:ext uri="{FF2B5EF4-FFF2-40B4-BE49-F238E27FC236}">
                    <a16:creationId xmlns:a16="http://schemas.microsoft.com/office/drawing/2014/main" id="{4F4FC081-AB24-3F15-3311-291849303674}"/>
                  </a:ext>
                </a:extLst>
              </p:cNvPr>
              <p:cNvSpPr/>
              <p:nvPr/>
            </p:nvSpPr>
            <p:spPr>
              <a:xfrm>
                <a:off x="6555287"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6" name="Freeform 268">
                <a:extLst>
                  <a:ext uri="{FF2B5EF4-FFF2-40B4-BE49-F238E27FC236}">
                    <a16:creationId xmlns:a16="http://schemas.microsoft.com/office/drawing/2014/main" id="{4896E440-C66A-D707-0A30-27D8694C8914}"/>
                  </a:ext>
                </a:extLst>
              </p:cNvPr>
              <p:cNvSpPr/>
              <p:nvPr/>
            </p:nvSpPr>
            <p:spPr>
              <a:xfrm>
                <a:off x="6585503"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7" name="Freeform 269">
                <a:extLst>
                  <a:ext uri="{FF2B5EF4-FFF2-40B4-BE49-F238E27FC236}">
                    <a16:creationId xmlns:a16="http://schemas.microsoft.com/office/drawing/2014/main" id="{2E139C3A-F562-ACEE-ACEC-E7C7E515CBEA}"/>
                  </a:ext>
                </a:extLst>
              </p:cNvPr>
              <p:cNvSpPr/>
              <p:nvPr/>
            </p:nvSpPr>
            <p:spPr>
              <a:xfrm>
                <a:off x="6555287"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8" name="Freeform 270">
                <a:extLst>
                  <a:ext uri="{FF2B5EF4-FFF2-40B4-BE49-F238E27FC236}">
                    <a16:creationId xmlns:a16="http://schemas.microsoft.com/office/drawing/2014/main" id="{84EBA319-53AB-4D27-F5BD-E7B4A624A27B}"/>
                  </a:ext>
                </a:extLst>
              </p:cNvPr>
              <p:cNvSpPr/>
              <p:nvPr/>
            </p:nvSpPr>
            <p:spPr>
              <a:xfrm>
                <a:off x="6585503"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59" name="Freeform 271">
                <a:extLst>
                  <a:ext uri="{FF2B5EF4-FFF2-40B4-BE49-F238E27FC236}">
                    <a16:creationId xmlns:a16="http://schemas.microsoft.com/office/drawing/2014/main" id="{2A71459C-0CF0-0B5B-74A2-7FF510D5571B}"/>
                  </a:ext>
                </a:extLst>
              </p:cNvPr>
              <p:cNvSpPr/>
              <p:nvPr/>
            </p:nvSpPr>
            <p:spPr>
              <a:xfrm>
                <a:off x="6568884"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0" name="Freeform 272">
                <a:extLst>
                  <a:ext uri="{FF2B5EF4-FFF2-40B4-BE49-F238E27FC236}">
                    <a16:creationId xmlns:a16="http://schemas.microsoft.com/office/drawing/2014/main" id="{56EA3D9F-63AA-EB16-1463-F9B77A34A7BF}"/>
                  </a:ext>
                </a:extLst>
              </p:cNvPr>
              <p:cNvSpPr/>
              <p:nvPr/>
            </p:nvSpPr>
            <p:spPr>
              <a:xfrm>
                <a:off x="6599101"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1" name="Freeform 273">
                <a:extLst>
                  <a:ext uri="{FF2B5EF4-FFF2-40B4-BE49-F238E27FC236}">
                    <a16:creationId xmlns:a16="http://schemas.microsoft.com/office/drawing/2014/main" id="{7F308930-CF13-55A8-1EC3-AA60A9D001EF}"/>
                  </a:ext>
                </a:extLst>
              </p:cNvPr>
              <p:cNvSpPr/>
              <p:nvPr/>
            </p:nvSpPr>
            <p:spPr>
              <a:xfrm>
                <a:off x="6574928"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2" name="Freeform 274">
                <a:extLst>
                  <a:ext uri="{FF2B5EF4-FFF2-40B4-BE49-F238E27FC236}">
                    <a16:creationId xmlns:a16="http://schemas.microsoft.com/office/drawing/2014/main" id="{C5A22674-A406-81DC-0EBE-AAE9FB228829}"/>
                  </a:ext>
                </a:extLst>
              </p:cNvPr>
              <p:cNvSpPr/>
              <p:nvPr/>
            </p:nvSpPr>
            <p:spPr>
              <a:xfrm>
                <a:off x="6605144"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3" name="Freeform 275">
                <a:extLst>
                  <a:ext uri="{FF2B5EF4-FFF2-40B4-BE49-F238E27FC236}">
                    <a16:creationId xmlns:a16="http://schemas.microsoft.com/office/drawing/2014/main" id="{D6C44651-3E32-11C6-15C6-D7E48083E05E}"/>
                  </a:ext>
                </a:extLst>
              </p:cNvPr>
              <p:cNvSpPr/>
              <p:nvPr/>
            </p:nvSpPr>
            <p:spPr>
              <a:xfrm>
                <a:off x="6574928"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4" name="Freeform 276">
                <a:extLst>
                  <a:ext uri="{FF2B5EF4-FFF2-40B4-BE49-F238E27FC236}">
                    <a16:creationId xmlns:a16="http://schemas.microsoft.com/office/drawing/2014/main" id="{F13988B3-2996-5D9D-C5BC-1D18DA9984EB}"/>
                  </a:ext>
                </a:extLst>
              </p:cNvPr>
              <p:cNvSpPr/>
              <p:nvPr/>
            </p:nvSpPr>
            <p:spPr>
              <a:xfrm>
                <a:off x="6605144"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5" name="Freeform 277">
                <a:extLst>
                  <a:ext uri="{FF2B5EF4-FFF2-40B4-BE49-F238E27FC236}">
                    <a16:creationId xmlns:a16="http://schemas.microsoft.com/office/drawing/2014/main" id="{E03134EC-FC61-D0C2-0B57-DA60CB988ED4}"/>
                  </a:ext>
                </a:extLst>
              </p:cNvPr>
              <p:cNvSpPr/>
              <p:nvPr/>
            </p:nvSpPr>
            <p:spPr>
              <a:xfrm>
                <a:off x="6574928"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6" name="Freeform 278">
                <a:extLst>
                  <a:ext uri="{FF2B5EF4-FFF2-40B4-BE49-F238E27FC236}">
                    <a16:creationId xmlns:a16="http://schemas.microsoft.com/office/drawing/2014/main" id="{56266BF8-61E1-1751-F037-AC7A6AB1D25B}"/>
                  </a:ext>
                </a:extLst>
              </p:cNvPr>
              <p:cNvSpPr/>
              <p:nvPr/>
            </p:nvSpPr>
            <p:spPr>
              <a:xfrm>
                <a:off x="6605144"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7" name="Freeform 279">
                <a:extLst>
                  <a:ext uri="{FF2B5EF4-FFF2-40B4-BE49-F238E27FC236}">
                    <a16:creationId xmlns:a16="http://schemas.microsoft.com/office/drawing/2014/main" id="{BA79414B-5E3D-DEE4-845E-E3722622B293}"/>
                  </a:ext>
                </a:extLst>
              </p:cNvPr>
              <p:cNvSpPr/>
              <p:nvPr/>
            </p:nvSpPr>
            <p:spPr>
              <a:xfrm>
                <a:off x="6582482" y="23465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8" name="Freeform 280">
                <a:extLst>
                  <a:ext uri="{FF2B5EF4-FFF2-40B4-BE49-F238E27FC236}">
                    <a16:creationId xmlns:a16="http://schemas.microsoft.com/office/drawing/2014/main" id="{B0DEEFB6-7097-63F1-595B-6C0105D98D1A}"/>
                  </a:ext>
                </a:extLst>
              </p:cNvPr>
              <p:cNvSpPr/>
              <p:nvPr/>
            </p:nvSpPr>
            <p:spPr>
              <a:xfrm>
                <a:off x="6612698" y="23163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69" name="Freeform 281">
                <a:extLst>
                  <a:ext uri="{FF2B5EF4-FFF2-40B4-BE49-F238E27FC236}">
                    <a16:creationId xmlns:a16="http://schemas.microsoft.com/office/drawing/2014/main" id="{2515466E-A271-040B-EB56-92AD9226C923}"/>
                  </a:ext>
                </a:extLst>
              </p:cNvPr>
              <p:cNvSpPr/>
              <p:nvPr/>
            </p:nvSpPr>
            <p:spPr>
              <a:xfrm>
                <a:off x="6588525" y="23647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0" name="Freeform 282">
                <a:extLst>
                  <a:ext uri="{FF2B5EF4-FFF2-40B4-BE49-F238E27FC236}">
                    <a16:creationId xmlns:a16="http://schemas.microsoft.com/office/drawing/2014/main" id="{D395E8E0-A19E-A7D3-DCB9-02143FC611FB}"/>
                  </a:ext>
                </a:extLst>
              </p:cNvPr>
              <p:cNvSpPr/>
              <p:nvPr/>
            </p:nvSpPr>
            <p:spPr>
              <a:xfrm>
                <a:off x="6618741" y="23344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1" name="Freeform 283">
                <a:extLst>
                  <a:ext uri="{FF2B5EF4-FFF2-40B4-BE49-F238E27FC236}">
                    <a16:creationId xmlns:a16="http://schemas.microsoft.com/office/drawing/2014/main" id="{9AED5C59-E5AA-0652-623A-5D1170702087}"/>
                  </a:ext>
                </a:extLst>
              </p:cNvPr>
              <p:cNvSpPr/>
              <p:nvPr/>
            </p:nvSpPr>
            <p:spPr>
              <a:xfrm>
                <a:off x="6602122" y="23647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2" name="Freeform 284">
                <a:extLst>
                  <a:ext uri="{FF2B5EF4-FFF2-40B4-BE49-F238E27FC236}">
                    <a16:creationId xmlns:a16="http://schemas.microsoft.com/office/drawing/2014/main" id="{B77EA51F-0279-2F26-A77B-D8C84CC6F510}"/>
                  </a:ext>
                </a:extLst>
              </p:cNvPr>
              <p:cNvSpPr/>
              <p:nvPr/>
            </p:nvSpPr>
            <p:spPr>
              <a:xfrm>
                <a:off x="6632339" y="23344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3" name="Freeform 285">
                <a:extLst>
                  <a:ext uri="{FF2B5EF4-FFF2-40B4-BE49-F238E27FC236}">
                    <a16:creationId xmlns:a16="http://schemas.microsoft.com/office/drawing/2014/main" id="{9B9987A1-98F0-B622-967D-84DCA402EAFA}"/>
                  </a:ext>
                </a:extLst>
              </p:cNvPr>
              <p:cNvSpPr/>
              <p:nvPr/>
            </p:nvSpPr>
            <p:spPr>
              <a:xfrm>
                <a:off x="6602122" y="23647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4" name="Freeform 286">
                <a:extLst>
                  <a:ext uri="{FF2B5EF4-FFF2-40B4-BE49-F238E27FC236}">
                    <a16:creationId xmlns:a16="http://schemas.microsoft.com/office/drawing/2014/main" id="{1436B022-F466-9CB9-D5FC-9A3C7CDB1737}"/>
                  </a:ext>
                </a:extLst>
              </p:cNvPr>
              <p:cNvSpPr/>
              <p:nvPr/>
            </p:nvSpPr>
            <p:spPr>
              <a:xfrm>
                <a:off x="6632339" y="23344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5" name="Freeform 287">
                <a:extLst>
                  <a:ext uri="{FF2B5EF4-FFF2-40B4-BE49-F238E27FC236}">
                    <a16:creationId xmlns:a16="http://schemas.microsoft.com/office/drawing/2014/main" id="{3D61BADB-F051-48DE-8F90-19DF2D178EA7}"/>
                  </a:ext>
                </a:extLst>
              </p:cNvPr>
              <p:cNvSpPr/>
              <p:nvPr/>
            </p:nvSpPr>
            <p:spPr>
              <a:xfrm>
                <a:off x="6608166"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6" name="Freeform 288">
                <a:extLst>
                  <a:ext uri="{FF2B5EF4-FFF2-40B4-BE49-F238E27FC236}">
                    <a16:creationId xmlns:a16="http://schemas.microsoft.com/office/drawing/2014/main" id="{FD312FC6-5936-22D0-289F-1FE4B25C03E2}"/>
                  </a:ext>
                </a:extLst>
              </p:cNvPr>
              <p:cNvSpPr/>
              <p:nvPr/>
            </p:nvSpPr>
            <p:spPr>
              <a:xfrm>
                <a:off x="6638382"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7" name="Freeform 289">
                <a:extLst>
                  <a:ext uri="{FF2B5EF4-FFF2-40B4-BE49-F238E27FC236}">
                    <a16:creationId xmlns:a16="http://schemas.microsoft.com/office/drawing/2014/main" id="{8CC75714-A59B-BD3F-179E-BD212810AE33}"/>
                  </a:ext>
                </a:extLst>
              </p:cNvPr>
              <p:cNvSpPr/>
              <p:nvPr/>
            </p:nvSpPr>
            <p:spPr>
              <a:xfrm>
                <a:off x="6615720"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8" name="Freeform 290">
                <a:extLst>
                  <a:ext uri="{FF2B5EF4-FFF2-40B4-BE49-F238E27FC236}">
                    <a16:creationId xmlns:a16="http://schemas.microsoft.com/office/drawing/2014/main" id="{0AEC40C4-9A41-E2D1-7B24-F79120AF0009}"/>
                  </a:ext>
                </a:extLst>
              </p:cNvPr>
              <p:cNvSpPr/>
              <p:nvPr/>
            </p:nvSpPr>
            <p:spPr>
              <a:xfrm>
                <a:off x="6645936"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79" name="Freeform 291">
                <a:extLst>
                  <a:ext uri="{FF2B5EF4-FFF2-40B4-BE49-F238E27FC236}">
                    <a16:creationId xmlns:a16="http://schemas.microsoft.com/office/drawing/2014/main" id="{0157049C-BFF6-A4D4-8DB0-786AABDE6B69}"/>
                  </a:ext>
                </a:extLst>
              </p:cNvPr>
              <p:cNvSpPr/>
              <p:nvPr/>
            </p:nvSpPr>
            <p:spPr>
              <a:xfrm>
                <a:off x="6629317"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0" name="Freeform 292">
                <a:extLst>
                  <a:ext uri="{FF2B5EF4-FFF2-40B4-BE49-F238E27FC236}">
                    <a16:creationId xmlns:a16="http://schemas.microsoft.com/office/drawing/2014/main" id="{9E021BF0-67AE-DCDD-6DF0-7E34165D3AD7}"/>
                  </a:ext>
                </a:extLst>
              </p:cNvPr>
              <p:cNvSpPr/>
              <p:nvPr/>
            </p:nvSpPr>
            <p:spPr>
              <a:xfrm>
                <a:off x="6659533"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1" name="Freeform 293">
                <a:extLst>
                  <a:ext uri="{FF2B5EF4-FFF2-40B4-BE49-F238E27FC236}">
                    <a16:creationId xmlns:a16="http://schemas.microsoft.com/office/drawing/2014/main" id="{D5C5DBA9-8650-F32D-F6C6-C9877CD9B52C}"/>
                  </a:ext>
                </a:extLst>
              </p:cNvPr>
              <p:cNvSpPr/>
              <p:nvPr/>
            </p:nvSpPr>
            <p:spPr>
              <a:xfrm>
                <a:off x="6642914"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2" name="Freeform 294">
                <a:extLst>
                  <a:ext uri="{FF2B5EF4-FFF2-40B4-BE49-F238E27FC236}">
                    <a16:creationId xmlns:a16="http://schemas.microsoft.com/office/drawing/2014/main" id="{63A38B84-2299-206A-9D54-02C7971A49B5}"/>
                  </a:ext>
                </a:extLst>
              </p:cNvPr>
              <p:cNvSpPr/>
              <p:nvPr/>
            </p:nvSpPr>
            <p:spPr>
              <a:xfrm>
                <a:off x="6673131"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3" name="Freeform 295">
                <a:extLst>
                  <a:ext uri="{FF2B5EF4-FFF2-40B4-BE49-F238E27FC236}">
                    <a16:creationId xmlns:a16="http://schemas.microsoft.com/office/drawing/2014/main" id="{EF8AA8D4-21F8-1686-D51A-27C8B627BA5D}"/>
                  </a:ext>
                </a:extLst>
              </p:cNvPr>
              <p:cNvSpPr/>
              <p:nvPr/>
            </p:nvSpPr>
            <p:spPr>
              <a:xfrm>
                <a:off x="6648958"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4" name="Freeform 296">
                <a:extLst>
                  <a:ext uri="{FF2B5EF4-FFF2-40B4-BE49-F238E27FC236}">
                    <a16:creationId xmlns:a16="http://schemas.microsoft.com/office/drawing/2014/main" id="{F39021D5-0A08-BDE2-A027-AB9BCB784B76}"/>
                  </a:ext>
                </a:extLst>
              </p:cNvPr>
              <p:cNvSpPr/>
              <p:nvPr/>
            </p:nvSpPr>
            <p:spPr>
              <a:xfrm>
                <a:off x="6679174"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5" name="Freeform 297">
                <a:extLst>
                  <a:ext uri="{FF2B5EF4-FFF2-40B4-BE49-F238E27FC236}">
                    <a16:creationId xmlns:a16="http://schemas.microsoft.com/office/drawing/2014/main" id="{526B485E-1290-4FAB-6721-C244DC034BBB}"/>
                  </a:ext>
                </a:extLst>
              </p:cNvPr>
              <p:cNvSpPr/>
              <p:nvPr/>
            </p:nvSpPr>
            <p:spPr>
              <a:xfrm>
                <a:off x="6668598" y="24251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6" name="Freeform 298">
                <a:extLst>
                  <a:ext uri="{FF2B5EF4-FFF2-40B4-BE49-F238E27FC236}">
                    <a16:creationId xmlns:a16="http://schemas.microsoft.com/office/drawing/2014/main" id="{1B2B1CAE-0F37-A563-098F-B0B13F1CE502}"/>
                  </a:ext>
                </a:extLst>
              </p:cNvPr>
              <p:cNvSpPr/>
              <p:nvPr/>
            </p:nvSpPr>
            <p:spPr>
              <a:xfrm>
                <a:off x="6698815" y="23949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7" name="Freeform 299">
                <a:extLst>
                  <a:ext uri="{FF2B5EF4-FFF2-40B4-BE49-F238E27FC236}">
                    <a16:creationId xmlns:a16="http://schemas.microsoft.com/office/drawing/2014/main" id="{B81D1945-A6EE-E0E0-7014-C490D3A29BDE}"/>
                  </a:ext>
                </a:extLst>
              </p:cNvPr>
              <p:cNvSpPr/>
              <p:nvPr/>
            </p:nvSpPr>
            <p:spPr>
              <a:xfrm>
                <a:off x="6709390"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8" name="Freeform 300">
                <a:extLst>
                  <a:ext uri="{FF2B5EF4-FFF2-40B4-BE49-F238E27FC236}">
                    <a16:creationId xmlns:a16="http://schemas.microsoft.com/office/drawing/2014/main" id="{E2BA5B33-19E8-A9DD-B4D4-A80A38A81E9A}"/>
                  </a:ext>
                </a:extLst>
              </p:cNvPr>
              <p:cNvSpPr/>
              <p:nvPr/>
            </p:nvSpPr>
            <p:spPr>
              <a:xfrm>
                <a:off x="6739607"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89" name="Freeform 301">
                <a:extLst>
                  <a:ext uri="{FF2B5EF4-FFF2-40B4-BE49-F238E27FC236}">
                    <a16:creationId xmlns:a16="http://schemas.microsoft.com/office/drawing/2014/main" id="{49AAF88D-9C5F-7A3A-501D-95CC635CCBEE}"/>
                  </a:ext>
                </a:extLst>
              </p:cNvPr>
              <p:cNvSpPr/>
              <p:nvPr/>
            </p:nvSpPr>
            <p:spPr>
              <a:xfrm>
                <a:off x="6709390"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0" name="Freeform 302">
                <a:extLst>
                  <a:ext uri="{FF2B5EF4-FFF2-40B4-BE49-F238E27FC236}">
                    <a16:creationId xmlns:a16="http://schemas.microsoft.com/office/drawing/2014/main" id="{2E737284-30B8-F5E7-DA9D-6C6ADC9BFCEE}"/>
                  </a:ext>
                </a:extLst>
              </p:cNvPr>
              <p:cNvSpPr/>
              <p:nvPr/>
            </p:nvSpPr>
            <p:spPr>
              <a:xfrm>
                <a:off x="6739607"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1" name="Freeform 303">
                <a:extLst>
                  <a:ext uri="{FF2B5EF4-FFF2-40B4-BE49-F238E27FC236}">
                    <a16:creationId xmlns:a16="http://schemas.microsoft.com/office/drawing/2014/main" id="{4AA80A56-7FBF-E635-C45E-F6FB37E027FB}"/>
                  </a:ext>
                </a:extLst>
              </p:cNvPr>
              <p:cNvSpPr/>
              <p:nvPr/>
            </p:nvSpPr>
            <p:spPr>
              <a:xfrm>
                <a:off x="6722988"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2" name="Freeform 304">
                <a:extLst>
                  <a:ext uri="{FF2B5EF4-FFF2-40B4-BE49-F238E27FC236}">
                    <a16:creationId xmlns:a16="http://schemas.microsoft.com/office/drawing/2014/main" id="{629C73B3-B0B7-470A-778F-A935976741B3}"/>
                  </a:ext>
                </a:extLst>
              </p:cNvPr>
              <p:cNvSpPr/>
              <p:nvPr/>
            </p:nvSpPr>
            <p:spPr>
              <a:xfrm>
                <a:off x="6753204"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3" name="Freeform 305">
                <a:extLst>
                  <a:ext uri="{FF2B5EF4-FFF2-40B4-BE49-F238E27FC236}">
                    <a16:creationId xmlns:a16="http://schemas.microsoft.com/office/drawing/2014/main" id="{EAD61AE7-5EC3-394E-54A4-CA0FDD886C4C}"/>
                  </a:ext>
                </a:extLst>
              </p:cNvPr>
              <p:cNvSpPr/>
              <p:nvPr/>
            </p:nvSpPr>
            <p:spPr>
              <a:xfrm>
                <a:off x="6729031"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4" name="Freeform 306">
                <a:extLst>
                  <a:ext uri="{FF2B5EF4-FFF2-40B4-BE49-F238E27FC236}">
                    <a16:creationId xmlns:a16="http://schemas.microsoft.com/office/drawing/2014/main" id="{1A16D170-23F7-E937-9A4B-37C6C2336133}"/>
                  </a:ext>
                </a:extLst>
              </p:cNvPr>
              <p:cNvSpPr/>
              <p:nvPr/>
            </p:nvSpPr>
            <p:spPr>
              <a:xfrm>
                <a:off x="6759247"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5" name="Freeform 307">
                <a:extLst>
                  <a:ext uri="{FF2B5EF4-FFF2-40B4-BE49-F238E27FC236}">
                    <a16:creationId xmlns:a16="http://schemas.microsoft.com/office/drawing/2014/main" id="{E228B323-65BE-1261-ADC0-A0926932E7F1}"/>
                  </a:ext>
                </a:extLst>
              </p:cNvPr>
              <p:cNvSpPr/>
              <p:nvPr/>
            </p:nvSpPr>
            <p:spPr>
              <a:xfrm>
                <a:off x="6742628"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6" name="Freeform 308">
                <a:extLst>
                  <a:ext uri="{FF2B5EF4-FFF2-40B4-BE49-F238E27FC236}">
                    <a16:creationId xmlns:a16="http://schemas.microsoft.com/office/drawing/2014/main" id="{BF586916-016E-1402-39B8-8228B1A3235A}"/>
                  </a:ext>
                </a:extLst>
              </p:cNvPr>
              <p:cNvSpPr/>
              <p:nvPr/>
            </p:nvSpPr>
            <p:spPr>
              <a:xfrm>
                <a:off x="6772845"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7" name="Freeform 309">
                <a:extLst>
                  <a:ext uri="{FF2B5EF4-FFF2-40B4-BE49-F238E27FC236}">
                    <a16:creationId xmlns:a16="http://schemas.microsoft.com/office/drawing/2014/main" id="{4B70BF40-0D66-2A25-3D28-561260C460CB}"/>
                  </a:ext>
                </a:extLst>
              </p:cNvPr>
              <p:cNvSpPr/>
              <p:nvPr/>
            </p:nvSpPr>
            <p:spPr>
              <a:xfrm>
                <a:off x="6763780"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8" name="Freeform 310">
                <a:extLst>
                  <a:ext uri="{FF2B5EF4-FFF2-40B4-BE49-F238E27FC236}">
                    <a16:creationId xmlns:a16="http://schemas.microsoft.com/office/drawing/2014/main" id="{1DCF611B-A382-8943-C6DF-DA5073D6A5FE}"/>
                  </a:ext>
                </a:extLst>
              </p:cNvPr>
              <p:cNvSpPr/>
              <p:nvPr/>
            </p:nvSpPr>
            <p:spPr>
              <a:xfrm>
                <a:off x="6793996"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599" name="Freeform 311">
                <a:extLst>
                  <a:ext uri="{FF2B5EF4-FFF2-40B4-BE49-F238E27FC236}">
                    <a16:creationId xmlns:a16="http://schemas.microsoft.com/office/drawing/2014/main" id="{91CEF249-95B7-1B9F-CCC9-7DCED2CEF5BE}"/>
                  </a:ext>
                </a:extLst>
              </p:cNvPr>
              <p:cNvSpPr/>
              <p:nvPr/>
            </p:nvSpPr>
            <p:spPr>
              <a:xfrm>
                <a:off x="6769823"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0" name="Freeform 312">
                <a:extLst>
                  <a:ext uri="{FF2B5EF4-FFF2-40B4-BE49-F238E27FC236}">
                    <a16:creationId xmlns:a16="http://schemas.microsoft.com/office/drawing/2014/main" id="{5DE3D083-E5E7-2728-9FDC-3723D195854F}"/>
                  </a:ext>
                </a:extLst>
              </p:cNvPr>
              <p:cNvSpPr/>
              <p:nvPr/>
            </p:nvSpPr>
            <p:spPr>
              <a:xfrm>
                <a:off x="6800039"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1" name="Freeform 313">
                <a:extLst>
                  <a:ext uri="{FF2B5EF4-FFF2-40B4-BE49-F238E27FC236}">
                    <a16:creationId xmlns:a16="http://schemas.microsoft.com/office/drawing/2014/main" id="{BAD45572-15C0-FCB5-6045-F243EEAE53EB}"/>
                  </a:ext>
                </a:extLst>
              </p:cNvPr>
              <p:cNvSpPr/>
              <p:nvPr/>
            </p:nvSpPr>
            <p:spPr>
              <a:xfrm>
                <a:off x="6777377"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2" name="Freeform 314">
                <a:extLst>
                  <a:ext uri="{FF2B5EF4-FFF2-40B4-BE49-F238E27FC236}">
                    <a16:creationId xmlns:a16="http://schemas.microsoft.com/office/drawing/2014/main" id="{7E73BF43-61C1-589C-27CF-3D7463A1E327}"/>
                  </a:ext>
                </a:extLst>
              </p:cNvPr>
              <p:cNvSpPr/>
              <p:nvPr/>
            </p:nvSpPr>
            <p:spPr>
              <a:xfrm>
                <a:off x="6807594"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3" name="Freeform 315">
                <a:extLst>
                  <a:ext uri="{FF2B5EF4-FFF2-40B4-BE49-F238E27FC236}">
                    <a16:creationId xmlns:a16="http://schemas.microsoft.com/office/drawing/2014/main" id="{E2B71268-A233-AAFA-6DD5-6AF8BBE4C01B}"/>
                  </a:ext>
                </a:extLst>
              </p:cNvPr>
              <p:cNvSpPr/>
              <p:nvPr/>
            </p:nvSpPr>
            <p:spPr>
              <a:xfrm>
                <a:off x="6783420"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4" name="Freeform 316">
                <a:extLst>
                  <a:ext uri="{FF2B5EF4-FFF2-40B4-BE49-F238E27FC236}">
                    <a16:creationId xmlns:a16="http://schemas.microsoft.com/office/drawing/2014/main" id="{517D8B3F-A9D7-B246-57CD-98931D4D050B}"/>
                  </a:ext>
                </a:extLst>
              </p:cNvPr>
              <p:cNvSpPr/>
              <p:nvPr/>
            </p:nvSpPr>
            <p:spPr>
              <a:xfrm>
                <a:off x="6813637"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5" name="Freeform 317">
                <a:extLst>
                  <a:ext uri="{FF2B5EF4-FFF2-40B4-BE49-F238E27FC236}">
                    <a16:creationId xmlns:a16="http://schemas.microsoft.com/office/drawing/2014/main" id="{4EBC824A-88F9-CC7C-C434-A52F4EBA3568}"/>
                  </a:ext>
                </a:extLst>
              </p:cNvPr>
              <p:cNvSpPr/>
              <p:nvPr/>
            </p:nvSpPr>
            <p:spPr>
              <a:xfrm>
                <a:off x="6797018" y="24902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6" name="Freeform 318">
                <a:extLst>
                  <a:ext uri="{FF2B5EF4-FFF2-40B4-BE49-F238E27FC236}">
                    <a16:creationId xmlns:a16="http://schemas.microsoft.com/office/drawing/2014/main" id="{37634DF6-E207-6CC7-102D-72BB856397B3}"/>
                  </a:ext>
                </a:extLst>
              </p:cNvPr>
              <p:cNvSpPr/>
              <p:nvPr/>
            </p:nvSpPr>
            <p:spPr>
              <a:xfrm>
                <a:off x="6827234" y="24599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7" name="Freeform 319">
                <a:extLst>
                  <a:ext uri="{FF2B5EF4-FFF2-40B4-BE49-F238E27FC236}">
                    <a16:creationId xmlns:a16="http://schemas.microsoft.com/office/drawing/2014/main" id="{38CC20FF-C79C-DDF2-61B7-34F5FB36DD5B}"/>
                  </a:ext>
                </a:extLst>
              </p:cNvPr>
              <p:cNvSpPr/>
              <p:nvPr/>
            </p:nvSpPr>
            <p:spPr>
              <a:xfrm>
                <a:off x="6810615" y="24902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8" name="Freeform 320">
                <a:extLst>
                  <a:ext uri="{FF2B5EF4-FFF2-40B4-BE49-F238E27FC236}">
                    <a16:creationId xmlns:a16="http://schemas.microsoft.com/office/drawing/2014/main" id="{7D2FFB2B-54C5-492F-181F-F07E01E6F944}"/>
                  </a:ext>
                </a:extLst>
              </p:cNvPr>
              <p:cNvSpPr/>
              <p:nvPr/>
            </p:nvSpPr>
            <p:spPr>
              <a:xfrm>
                <a:off x="6840831" y="24599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9" name="Freeform 321">
                <a:extLst>
                  <a:ext uri="{FF2B5EF4-FFF2-40B4-BE49-F238E27FC236}">
                    <a16:creationId xmlns:a16="http://schemas.microsoft.com/office/drawing/2014/main" id="{C7C8A546-1170-592C-BFC6-48A0112BC55A}"/>
                  </a:ext>
                </a:extLst>
              </p:cNvPr>
              <p:cNvSpPr/>
              <p:nvPr/>
            </p:nvSpPr>
            <p:spPr>
              <a:xfrm>
                <a:off x="6849896" y="2512878"/>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0" name="Freeform 322">
                <a:extLst>
                  <a:ext uri="{FF2B5EF4-FFF2-40B4-BE49-F238E27FC236}">
                    <a16:creationId xmlns:a16="http://schemas.microsoft.com/office/drawing/2014/main" id="{23A5F587-AA6D-C200-A2E9-EAE876647C7D}"/>
                  </a:ext>
                </a:extLst>
              </p:cNvPr>
              <p:cNvSpPr/>
              <p:nvPr/>
            </p:nvSpPr>
            <p:spPr>
              <a:xfrm>
                <a:off x="6880113"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1" name="Freeform 323">
                <a:extLst>
                  <a:ext uri="{FF2B5EF4-FFF2-40B4-BE49-F238E27FC236}">
                    <a16:creationId xmlns:a16="http://schemas.microsoft.com/office/drawing/2014/main" id="{3F9F76F0-DAB1-3A28-C603-A2370D409BE9}"/>
                  </a:ext>
                </a:extLst>
              </p:cNvPr>
              <p:cNvSpPr/>
              <p:nvPr/>
            </p:nvSpPr>
            <p:spPr>
              <a:xfrm>
                <a:off x="6857450"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2" name="Freeform 324">
                <a:extLst>
                  <a:ext uri="{FF2B5EF4-FFF2-40B4-BE49-F238E27FC236}">
                    <a16:creationId xmlns:a16="http://schemas.microsoft.com/office/drawing/2014/main" id="{A687DCC7-2FED-F6E9-0408-C70407989B7D}"/>
                  </a:ext>
                </a:extLst>
              </p:cNvPr>
              <p:cNvSpPr/>
              <p:nvPr/>
            </p:nvSpPr>
            <p:spPr>
              <a:xfrm>
                <a:off x="6887667"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3" name="Freeform 325">
                <a:extLst>
                  <a:ext uri="{FF2B5EF4-FFF2-40B4-BE49-F238E27FC236}">
                    <a16:creationId xmlns:a16="http://schemas.microsoft.com/office/drawing/2014/main" id="{8086C526-25BA-3EB0-92FC-0633B60E51BC}"/>
                  </a:ext>
                </a:extLst>
              </p:cNvPr>
              <p:cNvSpPr/>
              <p:nvPr/>
            </p:nvSpPr>
            <p:spPr>
              <a:xfrm>
                <a:off x="6877091"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4" name="Freeform 326">
                <a:extLst>
                  <a:ext uri="{FF2B5EF4-FFF2-40B4-BE49-F238E27FC236}">
                    <a16:creationId xmlns:a16="http://schemas.microsoft.com/office/drawing/2014/main" id="{4EE8DCE0-6475-2FED-4DB0-BE6B0889678B}"/>
                  </a:ext>
                </a:extLst>
              </p:cNvPr>
              <p:cNvSpPr/>
              <p:nvPr/>
            </p:nvSpPr>
            <p:spPr>
              <a:xfrm>
                <a:off x="6907307"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5" name="Freeform 327">
                <a:extLst>
                  <a:ext uri="{FF2B5EF4-FFF2-40B4-BE49-F238E27FC236}">
                    <a16:creationId xmlns:a16="http://schemas.microsoft.com/office/drawing/2014/main" id="{2AB93FE0-96D5-F957-2195-7A5FADE8E418}"/>
                  </a:ext>
                </a:extLst>
              </p:cNvPr>
              <p:cNvSpPr/>
              <p:nvPr/>
            </p:nvSpPr>
            <p:spPr>
              <a:xfrm>
                <a:off x="6890688"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6" name="Freeform 328">
                <a:extLst>
                  <a:ext uri="{FF2B5EF4-FFF2-40B4-BE49-F238E27FC236}">
                    <a16:creationId xmlns:a16="http://schemas.microsoft.com/office/drawing/2014/main" id="{1A9E4A04-0EF4-F4B6-4079-F5F4C33A6981}"/>
                  </a:ext>
                </a:extLst>
              </p:cNvPr>
              <p:cNvSpPr/>
              <p:nvPr/>
            </p:nvSpPr>
            <p:spPr>
              <a:xfrm>
                <a:off x="6920905"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7" name="Freeform 329">
                <a:extLst>
                  <a:ext uri="{FF2B5EF4-FFF2-40B4-BE49-F238E27FC236}">
                    <a16:creationId xmlns:a16="http://schemas.microsoft.com/office/drawing/2014/main" id="{89589343-92D0-BA2B-3EBB-79BCE25156C4}"/>
                  </a:ext>
                </a:extLst>
              </p:cNvPr>
              <p:cNvSpPr/>
              <p:nvPr/>
            </p:nvSpPr>
            <p:spPr>
              <a:xfrm>
                <a:off x="6890688"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8" name="Freeform 330">
                <a:extLst>
                  <a:ext uri="{FF2B5EF4-FFF2-40B4-BE49-F238E27FC236}">
                    <a16:creationId xmlns:a16="http://schemas.microsoft.com/office/drawing/2014/main" id="{8A0AF48F-400D-FAA4-17F0-9E5D6F0589C7}"/>
                  </a:ext>
                </a:extLst>
              </p:cNvPr>
              <p:cNvSpPr/>
              <p:nvPr/>
            </p:nvSpPr>
            <p:spPr>
              <a:xfrm>
                <a:off x="6920905"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19" name="Freeform 331">
                <a:extLst>
                  <a:ext uri="{FF2B5EF4-FFF2-40B4-BE49-F238E27FC236}">
                    <a16:creationId xmlns:a16="http://schemas.microsoft.com/office/drawing/2014/main" id="{D44027CA-043F-3C1D-6097-1CB5435709E4}"/>
                  </a:ext>
                </a:extLst>
              </p:cNvPr>
              <p:cNvSpPr/>
              <p:nvPr/>
            </p:nvSpPr>
            <p:spPr>
              <a:xfrm>
                <a:off x="6911840"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0" name="Freeform 332">
                <a:extLst>
                  <a:ext uri="{FF2B5EF4-FFF2-40B4-BE49-F238E27FC236}">
                    <a16:creationId xmlns:a16="http://schemas.microsoft.com/office/drawing/2014/main" id="{D671B197-E4C2-4246-130F-AA302E09AC2A}"/>
                  </a:ext>
                </a:extLst>
              </p:cNvPr>
              <p:cNvSpPr/>
              <p:nvPr/>
            </p:nvSpPr>
            <p:spPr>
              <a:xfrm>
                <a:off x="6942056"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1" name="Freeform 333">
                <a:extLst>
                  <a:ext uri="{FF2B5EF4-FFF2-40B4-BE49-F238E27FC236}">
                    <a16:creationId xmlns:a16="http://schemas.microsoft.com/office/drawing/2014/main" id="{6780A8E9-7F5E-C697-24E4-DDE8F71C771E}"/>
                  </a:ext>
                </a:extLst>
              </p:cNvPr>
              <p:cNvSpPr/>
              <p:nvPr/>
            </p:nvSpPr>
            <p:spPr>
              <a:xfrm>
                <a:off x="6945078" y="25385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2" name="Freeform 334">
                <a:extLst>
                  <a:ext uri="{FF2B5EF4-FFF2-40B4-BE49-F238E27FC236}">
                    <a16:creationId xmlns:a16="http://schemas.microsoft.com/office/drawing/2014/main" id="{91E96476-8EA1-D9D4-B282-7268973B86D9}"/>
                  </a:ext>
                </a:extLst>
              </p:cNvPr>
              <p:cNvSpPr/>
              <p:nvPr/>
            </p:nvSpPr>
            <p:spPr>
              <a:xfrm>
                <a:off x="6975294" y="25083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3" name="Freeform 335">
                <a:extLst>
                  <a:ext uri="{FF2B5EF4-FFF2-40B4-BE49-F238E27FC236}">
                    <a16:creationId xmlns:a16="http://schemas.microsoft.com/office/drawing/2014/main" id="{61097645-7405-C21A-C6EA-2A03DD3FE73C}"/>
                  </a:ext>
                </a:extLst>
              </p:cNvPr>
              <p:cNvSpPr/>
              <p:nvPr/>
            </p:nvSpPr>
            <p:spPr>
              <a:xfrm>
                <a:off x="6958675" y="25385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4" name="Freeform 336">
                <a:extLst>
                  <a:ext uri="{FF2B5EF4-FFF2-40B4-BE49-F238E27FC236}">
                    <a16:creationId xmlns:a16="http://schemas.microsoft.com/office/drawing/2014/main" id="{121F3D5B-7830-9FB0-7D1B-1BCEE0A1006B}"/>
                  </a:ext>
                </a:extLst>
              </p:cNvPr>
              <p:cNvSpPr/>
              <p:nvPr/>
            </p:nvSpPr>
            <p:spPr>
              <a:xfrm>
                <a:off x="6988892" y="25083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5" name="Freeform 337">
                <a:extLst>
                  <a:ext uri="{FF2B5EF4-FFF2-40B4-BE49-F238E27FC236}">
                    <a16:creationId xmlns:a16="http://schemas.microsoft.com/office/drawing/2014/main" id="{ACCF7068-4D2B-8464-B3FC-3C6B487135F5}"/>
                  </a:ext>
                </a:extLst>
              </p:cNvPr>
              <p:cNvSpPr/>
              <p:nvPr/>
            </p:nvSpPr>
            <p:spPr>
              <a:xfrm>
                <a:off x="6958675" y="25385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6" name="Freeform 338">
                <a:extLst>
                  <a:ext uri="{FF2B5EF4-FFF2-40B4-BE49-F238E27FC236}">
                    <a16:creationId xmlns:a16="http://schemas.microsoft.com/office/drawing/2014/main" id="{6454DF11-6F35-8172-3D06-39CAB255972B}"/>
                  </a:ext>
                </a:extLst>
              </p:cNvPr>
              <p:cNvSpPr/>
              <p:nvPr/>
            </p:nvSpPr>
            <p:spPr>
              <a:xfrm>
                <a:off x="6988892" y="25083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7" name="Freeform 339">
                <a:extLst>
                  <a:ext uri="{FF2B5EF4-FFF2-40B4-BE49-F238E27FC236}">
                    <a16:creationId xmlns:a16="http://schemas.microsoft.com/office/drawing/2014/main" id="{3671E13D-7BB3-8061-7FC4-111BCE86B99D}"/>
                  </a:ext>
                </a:extLst>
              </p:cNvPr>
              <p:cNvSpPr/>
              <p:nvPr/>
            </p:nvSpPr>
            <p:spPr>
              <a:xfrm>
                <a:off x="6984359" y="25642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8" name="Freeform 340">
                <a:extLst>
                  <a:ext uri="{FF2B5EF4-FFF2-40B4-BE49-F238E27FC236}">
                    <a16:creationId xmlns:a16="http://schemas.microsoft.com/office/drawing/2014/main" id="{0F05B326-CE38-C49F-1E50-24C9C474638B}"/>
                  </a:ext>
                </a:extLst>
              </p:cNvPr>
              <p:cNvSpPr/>
              <p:nvPr/>
            </p:nvSpPr>
            <p:spPr>
              <a:xfrm>
                <a:off x="7014576" y="25340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29" name="Freeform 341">
                <a:extLst>
                  <a:ext uri="{FF2B5EF4-FFF2-40B4-BE49-F238E27FC236}">
                    <a16:creationId xmlns:a16="http://schemas.microsoft.com/office/drawing/2014/main" id="{98F49872-EDF8-3925-0931-E54FA698FC9D}"/>
                  </a:ext>
                </a:extLst>
              </p:cNvPr>
              <p:cNvSpPr/>
              <p:nvPr/>
            </p:nvSpPr>
            <p:spPr>
              <a:xfrm>
                <a:off x="7005511" y="25899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0" name="Freeform 342">
                <a:extLst>
                  <a:ext uri="{FF2B5EF4-FFF2-40B4-BE49-F238E27FC236}">
                    <a16:creationId xmlns:a16="http://schemas.microsoft.com/office/drawing/2014/main" id="{20D69C35-E5E2-8B4B-215B-933CF325691F}"/>
                  </a:ext>
                </a:extLst>
              </p:cNvPr>
              <p:cNvSpPr/>
              <p:nvPr/>
            </p:nvSpPr>
            <p:spPr>
              <a:xfrm>
                <a:off x="7035727" y="25597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1" name="Freeform 343">
                <a:extLst>
                  <a:ext uri="{FF2B5EF4-FFF2-40B4-BE49-F238E27FC236}">
                    <a16:creationId xmlns:a16="http://schemas.microsoft.com/office/drawing/2014/main" id="{4C81F671-E1B6-DE27-BE12-E985F0D987BD}"/>
                  </a:ext>
                </a:extLst>
              </p:cNvPr>
              <p:cNvSpPr/>
              <p:nvPr/>
            </p:nvSpPr>
            <p:spPr>
              <a:xfrm>
                <a:off x="7038749" y="25899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2" name="Freeform 344">
                <a:extLst>
                  <a:ext uri="{FF2B5EF4-FFF2-40B4-BE49-F238E27FC236}">
                    <a16:creationId xmlns:a16="http://schemas.microsoft.com/office/drawing/2014/main" id="{751D867A-D7B3-8B93-448D-3E62D9479A12}"/>
                  </a:ext>
                </a:extLst>
              </p:cNvPr>
              <p:cNvSpPr/>
              <p:nvPr/>
            </p:nvSpPr>
            <p:spPr>
              <a:xfrm>
                <a:off x="7068965" y="25597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3" name="Freeform 345">
                <a:extLst>
                  <a:ext uri="{FF2B5EF4-FFF2-40B4-BE49-F238E27FC236}">
                    <a16:creationId xmlns:a16="http://schemas.microsoft.com/office/drawing/2014/main" id="{3469B8AE-1D01-8268-489A-8E091D348D44}"/>
                  </a:ext>
                </a:extLst>
              </p:cNvPr>
              <p:cNvSpPr/>
              <p:nvPr/>
            </p:nvSpPr>
            <p:spPr>
              <a:xfrm>
                <a:off x="7052346" y="26156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4" name="Freeform 346">
                <a:extLst>
                  <a:ext uri="{FF2B5EF4-FFF2-40B4-BE49-F238E27FC236}">
                    <a16:creationId xmlns:a16="http://schemas.microsoft.com/office/drawing/2014/main" id="{1F89DBA2-EDE1-8CDD-1387-403B37A99DD2}"/>
                  </a:ext>
                </a:extLst>
              </p:cNvPr>
              <p:cNvSpPr/>
              <p:nvPr/>
            </p:nvSpPr>
            <p:spPr>
              <a:xfrm>
                <a:off x="7082562" y="25854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5" name="Freeform 347">
                <a:extLst>
                  <a:ext uri="{FF2B5EF4-FFF2-40B4-BE49-F238E27FC236}">
                    <a16:creationId xmlns:a16="http://schemas.microsoft.com/office/drawing/2014/main" id="{344F38C0-EFEB-5E60-F5D4-347DC1667DEB}"/>
                  </a:ext>
                </a:extLst>
              </p:cNvPr>
              <p:cNvSpPr/>
              <p:nvPr/>
            </p:nvSpPr>
            <p:spPr>
              <a:xfrm>
                <a:off x="7186809" y="26156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6" name="Freeform 348">
                <a:extLst>
                  <a:ext uri="{FF2B5EF4-FFF2-40B4-BE49-F238E27FC236}">
                    <a16:creationId xmlns:a16="http://schemas.microsoft.com/office/drawing/2014/main" id="{39DA897F-51DA-687E-592B-CC2B14435926}"/>
                  </a:ext>
                </a:extLst>
              </p:cNvPr>
              <p:cNvSpPr/>
              <p:nvPr/>
            </p:nvSpPr>
            <p:spPr>
              <a:xfrm>
                <a:off x="7217025" y="25854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7" name="Freeform 349">
                <a:extLst>
                  <a:ext uri="{FF2B5EF4-FFF2-40B4-BE49-F238E27FC236}">
                    <a16:creationId xmlns:a16="http://schemas.microsoft.com/office/drawing/2014/main" id="{2C0B6A01-F9FC-3ADB-DD5A-B5146CA7CF65}"/>
                  </a:ext>
                </a:extLst>
              </p:cNvPr>
              <p:cNvSpPr/>
              <p:nvPr/>
            </p:nvSpPr>
            <p:spPr>
              <a:xfrm>
                <a:off x="7214003"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8" name="Freeform 350">
                <a:extLst>
                  <a:ext uri="{FF2B5EF4-FFF2-40B4-BE49-F238E27FC236}">
                    <a16:creationId xmlns:a16="http://schemas.microsoft.com/office/drawing/2014/main" id="{731C8332-B366-FF71-3D64-98F544C881CF}"/>
                  </a:ext>
                </a:extLst>
              </p:cNvPr>
              <p:cNvSpPr/>
              <p:nvPr/>
            </p:nvSpPr>
            <p:spPr>
              <a:xfrm>
                <a:off x="7244220"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39" name="Freeform 351">
                <a:extLst>
                  <a:ext uri="{FF2B5EF4-FFF2-40B4-BE49-F238E27FC236}">
                    <a16:creationId xmlns:a16="http://schemas.microsoft.com/office/drawing/2014/main" id="{74C7A5A5-A4F3-94F4-CBB1-AC18E40F1332}"/>
                  </a:ext>
                </a:extLst>
              </p:cNvPr>
              <p:cNvSpPr/>
              <p:nvPr/>
            </p:nvSpPr>
            <p:spPr>
              <a:xfrm>
                <a:off x="7220047"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0" name="Freeform 352">
                <a:extLst>
                  <a:ext uri="{FF2B5EF4-FFF2-40B4-BE49-F238E27FC236}">
                    <a16:creationId xmlns:a16="http://schemas.microsoft.com/office/drawing/2014/main" id="{02C598F2-CE29-5DBB-CE83-B632245305DD}"/>
                  </a:ext>
                </a:extLst>
              </p:cNvPr>
              <p:cNvSpPr/>
              <p:nvPr/>
            </p:nvSpPr>
            <p:spPr>
              <a:xfrm>
                <a:off x="7250263"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1" name="Freeform 353">
                <a:extLst>
                  <a:ext uri="{FF2B5EF4-FFF2-40B4-BE49-F238E27FC236}">
                    <a16:creationId xmlns:a16="http://schemas.microsoft.com/office/drawing/2014/main" id="{F612AE30-5334-4D80-5FF0-06F6F50B8237}"/>
                  </a:ext>
                </a:extLst>
              </p:cNvPr>
              <p:cNvSpPr/>
              <p:nvPr/>
            </p:nvSpPr>
            <p:spPr>
              <a:xfrm>
                <a:off x="7227601"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2" name="Freeform 354">
                <a:extLst>
                  <a:ext uri="{FF2B5EF4-FFF2-40B4-BE49-F238E27FC236}">
                    <a16:creationId xmlns:a16="http://schemas.microsoft.com/office/drawing/2014/main" id="{27817004-F2FB-170A-5BB3-CCC0DDC70E94}"/>
                  </a:ext>
                </a:extLst>
              </p:cNvPr>
              <p:cNvSpPr/>
              <p:nvPr/>
            </p:nvSpPr>
            <p:spPr>
              <a:xfrm>
                <a:off x="7257817"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3" name="Freeform 355">
                <a:extLst>
                  <a:ext uri="{FF2B5EF4-FFF2-40B4-BE49-F238E27FC236}">
                    <a16:creationId xmlns:a16="http://schemas.microsoft.com/office/drawing/2014/main" id="{149B2440-8A41-2DDE-84F7-2CE23C9E9B21}"/>
                  </a:ext>
                </a:extLst>
              </p:cNvPr>
              <p:cNvSpPr/>
              <p:nvPr/>
            </p:nvSpPr>
            <p:spPr>
              <a:xfrm>
                <a:off x="7233644"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4" name="Freeform 356">
                <a:extLst>
                  <a:ext uri="{FF2B5EF4-FFF2-40B4-BE49-F238E27FC236}">
                    <a16:creationId xmlns:a16="http://schemas.microsoft.com/office/drawing/2014/main" id="{13E8EA9F-4FD1-3413-1CAD-289E8BFEE0A1}"/>
                  </a:ext>
                </a:extLst>
              </p:cNvPr>
              <p:cNvSpPr/>
              <p:nvPr/>
            </p:nvSpPr>
            <p:spPr>
              <a:xfrm>
                <a:off x="7263860"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5" name="Freeform 357">
                <a:extLst>
                  <a:ext uri="{FF2B5EF4-FFF2-40B4-BE49-F238E27FC236}">
                    <a16:creationId xmlns:a16="http://schemas.microsoft.com/office/drawing/2014/main" id="{58B4DC69-2C46-8A87-989B-64550EC717F1}"/>
                  </a:ext>
                </a:extLst>
              </p:cNvPr>
              <p:cNvSpPr/>
              <p:nvPr/>
            </p:nvSpPr>
            <p:spPr>
              <a:xfrm>
                <a:off x="7239687"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6" name="Freeform 358">
                <a:extLst>
                  <a:ext uri="{FF2B5EF4-FFF2-40B4-BE49-F238E27FC236}">
                    <a16:creationId xmlns:a16="http://schemas.microsoft.com/office/drawing/2014/main" id="{6D185590-C751-77DF-3943-3F4E562F4654}"/>
                  </a:ext>
                </a:extLst>
              </p:cNvPr>
              <p:cNvSpPr/>
              <p:nvPr/>
            </p:nvSpPr>
            <p:spPr>
              <a:xfrm>
                <a:off x="7269904"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7" name="Freeform 359">
                <a:extLst>
                  <a:ext uri="{FF2B5EF4-FFF2-40B4-BE49-F238E27FC236}">
                    <a16:creationId xmlns:a16="http://schemas.microsoft.com/office/drawing/2014/main" id="{8964801F-5724-3370-9AA6-584B531E055E}"/>
                  </a:ext>
                </a:extLst>
              </p:cNvPr>
              <p:cNvSpPr/>
              <p:nvPr/>
            </p:nvSpPr>
            <p:spPr>
              <a:xfrm>
                <a:off x="7247241"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8" name="Freeform 360">
                <a:extLst>
                  <a:ext uri="{FF2B5EF4-FFF2-40B4-BE49-F238E27FC236}">
                    <a16:creationId xmlns:a16="http://schemas.microsoft.com/office/drawing/2014/main" id="{A93DE799-4654-2A97-5DD3-0529C64BF675}"/>
                  </a:ext>
                </a:extLst>
              </p:cNvPr>
              <p:cNvSpPr/>
              <p:nvPr/>
            </p:nvSpPr>
            <p:spPr>
              <a:xfrm>
                <a:off x="7277458"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49" name="Freeform 361">
                <a:extLst>
                  <a:ext uri="{FF2B5EF4-FFF2-40B4-BE49-F238E27FC236}">
                    <a16:creationId xmlns:a16="http://schemas.microsoft.com/office/drawing/2014/main" id="{D02E9AE6-EEB4-9B43-666F-72419B2BF639}"/>
                  </a:ext>
                </a:extLst>
              </p:cNvPr>
              <p:cNvSpPr/>
              <p:nvPr/>
            </p:nvSpPr>
            <p:spPr>
              <a:xfrm>
                <a:off x="7266882"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0" name="Freeform 362">
                <a:extLst>
                  <a:ext uri="{FF2B5EF4-FFF2-40B4-BE49-F238E27FC236}">
                    <a16:creationId xmlns:a16="http://schemas.microsoft.com/office/drawing/2014/main" id="{C242B2A6-50A1-29E4-E7CF-846A805CFBD7}"/>
                  </a:ext>
                </a:extLst>
              </p:cNvPr>
              <p:cNvSpPr/>
              <p:nvPr/>
            </p:nvSpPr>
            <p:spPr>
              <a:xfrm>
                <a:off x="7297098"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1" name="Freeform 363">
                <a:extLst>
                  <a:ext uri="{FF2B5EF4-FFF2-40B4-BE49-F238E27FC236}">
                    <a16:creationId xmlns:a16="http://schemas.microsoft.com/office/drawing/2014/main" id="{60BDAF23-B12E-5A40-2B17-CB6815BAAB45}"/>
                  </a:ext>
                </a:extLst>
              </p:cNvPr>
              <p:cNvSpPr/>
              <p:nvPr/>
            </p:nvSpPr>
            <p:spPr>
              <a:xfrm>
                <a:off x="7280479"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2" name="Freeform 364">
                <a:extLst>
                  <a:ext uri="{FF2B5EF4-FFF2-40B4-BE49-F238E27FC236}">
                    <a16:creationId xmlns:a16="http://schemas.microsoft.com/office/drawing/2014/main" id="{5CFB4F17-E11D-0497-F98B-A968EBEAEDF1}"/>
                  </a:ext>
                </a:extLst>
              </p:cNvPr>
              <p:cNvSpPr/>
              <p:nvPr/>
            </p:nvSpPr>
            <p:spPr>
              <a:xfrm>
                <a:off x="7310696"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3" name="Freeform 365">
                <a:extLst>
                  <a:ext uri="{FF2B5EF4-FFF2-40B4-BE49-F238E27FC236}">
                    <a16:creationId xmlns:a16="http://schemas.microsoft.com/office/drawing/2014/main" id="{C9DF3A9F-21C8-CFBF-5466-BB922FBA9684}"/>
                  </a:ext>
                </a:extLst>
              </p:cNvPr>
              <p:cNvSpPr/>
              <p:nvPr/>
            </p:nvSpPr>
            <p:spPr>
              <a:xfrm>
                <a:off x="7294077"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4" name="Freeform 366">
                <a:extLst>
                  <a:ext uri="{FF2B5EF4-FFF2-40B4-BE49-F238E27FC236}">
                    <a16:creationId xmlns:a16="http://schemas.microsoft.com/office/drawing/2014/main" id="{73B43270-6BF2-7897-4D2F-B2334ED68782}"/>
                  </a:ext>
                </a:extLst>
              </p:cNvPr>
              <p:cNvSpPr/>
              <p:nvPr/>
            </p:nvSpPr>
            <p:spPr>
              <a:xfrm>
                <a:off x="7324293"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5" name="Freeform 367">
                <a:extLst>
                  <a:ext uri="{FF2B5EF4-FFF2-40B4-BE49-F238E27FC236}">
                    <a16:creationId xmlns:a16="http://schemas.microsoft.com/office/drawing/2014/main" id="{7365746B-0205-4B29-3D81-FBD5219A0E98}"/>
                  </a:ext>
                </a:extLst>
              </p:cNvPr>
              <p:cNvSpPr/>
              <p:nvPr/>
            </p:nvSpPr>
            <p:spPr>
              <a:xfrm>
                <a:off x="7300120"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6" name="Freeform 368">
                <a:extLst>
                  <a:ext uri="{FF2B5EF4-FFF2-40B4-BE49-F238E27FC236}">
                    <a16:creationId xmlns:a16="http://schemas.microsoft.com/office/drawing/2014/main" id="{76089E77-B0F0-693B-C136-292A99A494E7}"/>
                  </a:ext>
                </a:extLst>
              </p:cNvPr>
              <p:cNvSpPr/>
              <p:nvPr/>
            </p:nvSpPr>
            <p:spPr>
              <a:xfrm>
                <a:off x="7330336"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7" name="Freeform 369">
                <a:extLst>
                  <a:ext uri="{FF2B5EF4-FFF2-40B4-BE49-F238E27FC236}">
                    <a16:creationId xmlns:a16="http://schemas.microsoft.com/office/drawing/2014/main" id="{4910E48A-E301-DBDB-AB37-62E51DDDBACA}"/>
                  </a:ext>
                </a:extLst>
              </p:cNvPr>
              <p:cNvSpPr/>
              <p:nvPr/>
            </p:nvSpPr>
            <p:spPr>
              <a:xfrm>
                <a:off x="7300120"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8" name="Freeform 370">
                <a:extLst>
                  <a:ext uri="{FF2B5EF4-FFF2-40B4-BE49-F238E27FC236}">
                    <a16:creationId xmlns:a16="http://schemas.microsoft.com/office/drawing/2014/main" id="{FDB4C0F8-082B-0AC0-20B8-78D529669F09}"/>
                  </a:ext>
                </a:extLst>
              </p:cNvPr>
              <p:cNvSpPr/>
              <p:nvPr/>
            </p:nvSpPr>
            <p:spPr>
              <a:xfrm>
                <a:off x="7330336"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59" name="Freeform 371">
                <a:extLst>
                  <a:ext uri="{FF2B5EF4-FFF2-40B4-BE49-F238E27FC236}">
                    <a16:creationId xmlns:a16="http://schemas.microsoft.com/office/drawing/2014/main" id="{9558951F-F652-43C7-94D4-6A9B3F0D2A88}"/>
                  </a:ext>
                </a:extLst>
              </p:cNvPr>
              <p:cNvSpPr/>
              <p:nvPr/>
            </p:nvSpPr>
            <p:spPr>
              <a:xfrm>
                <a:off x="7313717"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0" name="Freeform 372">
                <a:extLst>
                  <a:ext uri="{FF2B5EF4-FFF2-40B4-BE49-F238E27FC236}">
                    <a16:creationId xmlns:a16="http://schemas.microsoft.com/office/drawing/2014/main" id="{F910E614-DEFA-E63E-AB51-C45B86FCBD97}"/>
                  </a:ext>
                </a:extLst>
              </p:cNvPr>
              <p:cNvSpPr/>
              <p:nvPr/>
            </p:nvSpPr>
            <p:spPr>
              <a:xfrm>
                <a:off x="7343934"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1" name="Freeform 373">
                <a:extLst>
                  <a:ext uri="{FF2B5EF4-FFF2-40B4-BE49-F238E27FC236}">
                    <a16:creationId xmlns:a16="http://schemas.microsoft.com/office/drawing/2014/main" id="{77EE895A-6B7D-66EA-1D56-160B2C54F39F}"/>
                  </a:ext>
                </a:extLst>
              </p:cNvPr>
              <p:cNvSpPr/>
              <p:nvPr/>
            </p:nvSpPr>
            <p:spPr>
              <a:xfrm>
                <a:off x="7327315"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2" name="Freeform 374">
                <a:extLst>
                  <a:ext uri="{FF2B5EF4-FFF2-40B4-BE49-F238E27FC236}">
                    <a16:creationId xmlns:a16="http://schemas.microsoft.com/office/drawing/2014/main" id="{72496B5F-35D7-BAB6-A1B5-96E24F019C59}"/>
                  </a:ext>
                </a:extLst>
              </p:cNvPr>
              <p:cNvSpPr/>
              <p:nvPr/>
            </p:nvSpPr>
            <p:spPr>
              <a:xfrm>
                <a:off x="7357531"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3" name="Freeform 375">
                <a:extLst>
                  <a:ext uri="{FF2B5EF4-FFF2-40B4-BE49-F238E27FC236}">
                    <a16:creationId xmlns:a16="http://schemas.microsoft.com/office/drawing/2014/main" id="{2DB7828E-DD3D-3E9B-9153-B12036B46FEE}"/>
                  </a:ext>
                </a:extLst>
              </p:cNvPr>
              <p:cNvSpPr/>
              <p:nvPr/>
            </p:nvSpPr>
            <p:spPr>
              <a:xfrm>
                <a:off x="7334869"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4" name="Freeform 376">
                <a:extLst>
                  <a:ext uri="{FF2B5EF4-FFF2-40B4-BE49-F238E27FC236}">
                    <a16:creationId xmlns:a16="http://schemas.microsoft.com/office/drawing/2014/main" id="{F353A811-6D83-8BC5-0E36-FF3F9727AA5B}"/>
                  </a:ext>
                </a:extLst>
              </p:cNvPr>
              <p:cNvSpPr/>
              <p:nvPr/>
            </p:nvSpPr>
            <p:spPr>
              <a:xfrm>
                <a:off x="7365085"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5" name="Freeform 377">
                <a:extLst>
                  <a:ext uri="{FF2B5EF4-FFF2-40B4-BE49-F238E27FC236}">
                    <a16:creationId xmlns:a16="http://schemas.microsoft.com/office/drawing/2014/main" id="{F6150D4F-CECC-A47C-A58C-8438E4A67D98}"/>
                  </a:ext>
                </a:extLst>
              </p:cNvPr>
              <p:cNvSpPr/>
              <p:nvPr/>
            </p:nvSpPr>
            <p:spPr>
              <a:xfrm>
                <a:off x="7368107" y="270335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6" name="Freeform 378">
                <a:extLst>
                  <a:ext uri="{FF2B5EF4-FFF2-40B4-BE49-F238E27FC236}">
                    <a16:creationId xmlns:a16="http://schemas.microsoft.com/office/drawing/2014/main" id="{EDED286B-A639-ED7C-7BB0-02C721342C97}"/>
                  </a:ext>
                </a:extLst>
              </p:cNvPr>
              <p:cNvSpPr/>
              <p:nvPr/>
            </p:nvSpPr>
            <p:spPr>
              <a:xfrm>
                <a:off x="7398323" y="267312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7" name="Freeform 379">
                <a:extLst>
                  <a:ext uri="{FF2B5EF4-FFF2-40B4-BE49-F238E27FC236}">
                    <a16:creationId xmlns:a16="http://schemas.microsoft.com/office/drawing/2014/main" id="{3C92359F-E10E-ABF7-A916-C55199E498EC}"/>
                  </a:ext>
                </a:extLst>
              </p:cNvPr>
              <p:cNvSpPr/>
              <p:nvPr/>
            </p:nvSpPr>
            <p:spPr>
              <a:xfrm>
                <a:off x="7387747"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8" name="Freeform 380">
                <a:extLst>
                  <a:ext uri="{FF2B5EF4-FFF2-40B4-BE49-F238E27FC236}">
                    <a16:creationId xmlns:a16="http://schemas.microsoft.com/office/drawing/2014/main" id="{3702CE39-818F-3B3A-CEE2-0975AA03F6A2}"/>
                  </a:ext>
                </a:extLst>
              </p:cNvPr>
              <p:cNvSpPr/>
              <p:nvPr/>
            </p:nvSpPr>
            <p:spPr>
              <a:xfrm>
                <a:off x="7417964"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69" name="Freeform 381">
                <a:extLst>
                  <a:ext uri="{FF2B5EF4-FFF2-40B4-BE49-F238E27FC236}">
                    <a16:creationId xmlns:a16="http://schemas.microsoft.com/office/drawing/2014/main" id="{971452A2-1974-939C-6E84-3337949D26D1}"/>
                  </a:ext>
                </a:extLst>
              </p:cNvPr>
              <p:cNvSpPr/>
              <p:nvPr/>
            </p:nvSpPr>
            <p:spPr>
              <a:xfrm>
                <a:off x="7401345"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0" name="Freeform 382">
                <a:extLst>
                  <a:ext uri="{FF2B5EF4-FFF2-40B4-BE49-F238E27FC236}">
                    <a16:creationId xmlns:a16="http://schemas.microsoft.com/office/drawing/2014/main" id="{8C7F1977-4F23-BF3C-D9DE-661407A874D7}"/>
                  </a:ext>
                </a:extLst>
              </p:cNvPr>
              <p:cNvSpPr/>
              <p:nvPr/>
            </p:nvSpPr>
            <p:spPr>
              <a:xfrm>
                <a:off x="7431561"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1" name="Freeform 383">
                <a:extLst>
                  <a:ext uri="{FF2B5EF4-FFF2-40B4-BE49-F238E27FC236}">
                    <a16:creationId xmlns:a16="http://schemas.microsoft.com/office/drawing/2014/main" id="{21B8772E-53FB-C48A-DB0D-536847377D1A}"/>
                  </a:ext>
                </a:extLst>
              </p:cNvPr>
              <p:cNvSpPr/>
              <p:nvPr/>
            </p:nvSpPr>
            <p:spPr>
              <a:xfrm>
                <a:off x="7414942"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2" name="Freeform 384">
                <a:extLst>
                  <a:ext uri="{FF2B5EF4-FFF2-40B4-BE49-F238E27FC236}">
                    <a16:creationId xmlns:a16="http://schemas.microsoft.com/office/drawing/2014/main" id="{1EEC7B71-2FE2-6CD0-331F-0124F4588050}"/>
                  </a:ext>
                </a:extLst>
              </p:cNvPr>
              <p:cNvSpPr/>
              <p:nvPr/>
            </p:nvSpPr>
            <p:spPr>
              <a:xfrm>
                <a:off x="7445158"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3" name="Freeform 385">
                <a:extLst>
                  <a:ext uri="{FF2B5EF4-FFF2-40B4-BE49-F238E27FC236}">
                    <a16:creationId xmlns:a16="http://schemas.microsoft.com/office/drawing/2014/main" id="{55A5C6C8-41A6-6FD9-1868-1F74486EF351}"/>
                  </a:ext>
                </a:extLst>
              </p:cNvPr>
              <p:cNvSpPr/>
              <p:nvPr/>
            </p:nvSpPr>
            <p:spPr>
              <a:xfrm>
                <a:off x="7428539"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4" name="Freeform 386">
                <a:extLst>
                  <a:ext uri="{FF2B5EF4-FFF2-40B4-BE49-F238E27FC236}">
                    <a16:creationId xmlns:a16="http://schemas.microsoft.com/office/drawing/2014/main" id="{72CC0B8D-3DE5-2708-521C-DACBE0FF7FB3}"/>
                  </a:ext>
                </a:extLst>
              </p:cNvPr>
              <p:cNvSpPr/>
              <p:nvPr/>
            </p:nvSpPr>
            <p:spPr>
              <a:xfrm>
                <a:off x="7458756"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5" name="Freeform 387">
                <a:extLst>
                  <a:ext uri="{FF2B5EF4-FFF2-40B4-BE49-F238E27FC236}">
                    <a16:creationId xmlns:a16="http://schemas.microsoft.com/office/drawing/2014/main" id="{77522E19-84E8-1F3E-5C35-771921EFB0EA}"/>
                  </a:ext>
                </a:extLst>
              </p:cNvPr>
              <p:cNvSpPr/>
              <p:nvPr/>
            </p:nvSpPr>
            <p:spPr>
              <a:xfrm>
                <a:off x="7434583"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6" name="Freeform 388">
                <a:extLst>
                  <a:ext uri="{FF2B5EF4-FFF2-40B4-BE49-F238E27FC236}">
                    <a16:creationId xmlns:a16="http://schemas.microsoft.com/office/drawing/2014/main" id="{144D835D-7788-2609-CC0B-B49BFF0E8936}"/>
                  </a:ext>
                </a:extLst>
              </p:cNvPr>
              <p:cNvSpPr/>
              <p:nvPr/>
            </p:nvSpPr>
            <p:spPr>
              <a:xfrm>
                <a:off x="7464799"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7" name="Freeform 389">
                <a:extLst>
                  <a:ext uri="{FF2B5EF4-FFF2-40B4-BE49-F238E27FC236}">
                    <a16:creationId xmlns:a16="http://schemas.microsoft.com/office/drawing/2014/main" id="{A685CCA7-D3C9-3EAF-F823-8DACEAB1A26C}"/>
                  </a:ext>
                </a:extLst>
              </p:cNvPr>
              <p:cNvSpPr/>
              <p:nvPr/>
            </p:nvSpPr>
            <p:spPr>
              <a:xfrm>
                <a:off x="7469332"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8" name="Freeform 390">
                <a:extLst>
                  <a:ext uri="{FF2B5EF4-FFF2-40B4-BE49-F238E27FC236}">
                    <a16:creationId xmlns:a16="http://schemas.microsoft.com/office/drawing/2014/main" id="{47218F55-0F5D-3BCD-5D1A-21DEF49E2A42}"/>
                  </a:ext>
                </a:extLst>
              </p:cNvPr>
              <p:cNvSpPr/>
              <p:nvPr/>
            </p:nvSpPr>
            <p:spPr>
              <a:xfrm>
                <a:off x="7499548"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79" name="Freeform 391">
                <a:extLst>
                  <a:ext uri="{FF2B5EF4-FFF2-40B4-BE49-F238E27FC236}">
                    <a16:creationId xmlns:a16="http://schemas.microsoft.com/office/drawing/2014/main" id="{61BD1F78-BF56-2A69-73FB-A9ACCAD88994}"/>
                  </a:ext>
                </a:extLst>
              </p:cNvPr>
              <p:cNvSpPr/>
              <p:nvPr/>
            </p:nvSpPr>
            <p:spPr>
              <a:xfrm>
                <a:off x="7481418"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0" name="Freeform 392">
                <a:extLst>
                  <a:ext uri="{FF2B5EF4-FFF2-40B4-BE49-F238E27FC236}">
                    <a16:creationId xmlns:a16="http://schemas.microsoft.com/office/drawing/2014/main" id="{2D8F6823-25FC-F2F6-C7ED-5FB732E7139B}"/>
                  </a:ext>
                </a:extLst>
              </p:cNvPr>
              <p:cNvSpPr/>
              <p:nvPr/>
            </p:nvSpPr>
            <p:spPr>
              <a:xfrm>
                <a:off x="7511634"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1" name="Freeform 393">
                <a:extLst>
                  <a:ext uri="{FF2B5EF4-FFF2-40B4-BE49-F238E27FC236}">
                    <a16:creationId xmlns:a16="http://schemas.microsoft.com/office/drawing/2014/main" id="{595AF9A9-15BD-BE0A-3313-F1C080676492}"/>
                  </a:ext>
                </a:extLst>
              </p:cNvPr>
              <p:cNvSpPr/>
              <p:nvPr/>
            </p:nvSpPr>
            <p:spPr>
              <a:xfrm>
                <a:off x="7502570"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2" name="Freeform 394">
                <a:extLst>
                  <a:ext uri="{FF2B5EF4-FFF2-40B4-BE49-F238E27FC236}">
                    <a16:creationId xmlns:a16="http://schemas.microsoft.com/office/drawing/2014/main" id="{1B9FC8F1-B052-301A-E4F7-C18214BAC984}"/>
                  </a:ext>
                </a:extLst>
              </p:cNvPr>
              <p:cNvSpPr/>
              <p:nvPr/>
            </p:nvSpPr>
            <p:spPr>
              <a:xfrm>
                <a:off x="7532786"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3" name="Freeform 395">
                <a:extLst>
                  <a:ext uri="{FF2B5EF4-FFF2-40B4-BE49-F238E27FC236}">
                    <a16:creationId xmlns:a16="http://schemas.microsoft.com/office/drawing/2014/main" id="{CF737A8C-1FEA-E2E0-2299-6B9851F1A527}"/>
                  </a:ext>
                </a:extLst>
              </p:cNvPr>
              <p:cNvSpPr/>
              <p:nvPr/>
            </p:nvSpPr>
            <p:spPr>
              <a:xfrm>
                <a:off x="7516167"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4" name="Freeform 396">
                <a:extLst>
                  <a:ext uri="{FF2B5EF4-FFF2-40B4-BE49-F238E27FC236}">
                    <a16:creationId xmlns:a16="http://schemas.microsoft.com/office/drawing/2014/main" id="{C2AC6CBC-E1E8-9B46-F29D-9068EFFE9098}"/>
                  </a:ext>
                </a:extLst>
              </p:cNvPr>
              <p:cNvSpPr/>
              <p:nvPr/>
            </p:nvSpPr>
            <p:spPr>
              <a:xfrm>
                <a:off x="7546383"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5" name="Freeform 397">
                <a:extLst>
                  <a:ext uri="{FF2B5EF4-FFF2-40B4-BE49-F238E27FC236}">
                    <a16:creationId xmlns:a16="http://schemas.microsoft.com/office/drawing/2014/main" id="{E3114C3F-69B9-B847-85E1-F489A434F505}"/>
                  </a:ext>
                </a:extLst>
              </p:cNvPr>
              <p:cNvSpPr/>
              <p:nvPr/>
            </p:nvSpPr>
            <p:spPr>
              <a:xfrm>
                <a:off x="7522210"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6" name="Freeform 398">
                <a:extLst>
                  <a:ext uri="{FF2B5EF4-FFF2-40B4-BE49-F238E27FC236}">
                    <a16:creationId xmlns:a16="http://schemas.microsoft.com/office/drawing/2014/main" id="{8CCAEB98-DBE1-A845-05A0-5500A467D3E6}"/>
                  </a:ext>
                </a:extLst>
              </p:cNvPr>
              <p:cNvSpPr/>
              <p:nvPr/>
            </p:nvSpPr>
            <p:spPr>
              <a:xfrm>
                <a:off x="7552427"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7" name="Freeform 399">
                <a:extLst>
                  <a:ext uri="{FF2B5EF4-FFF2-40B4-BE49-F238E27FC236}">
                    <a16:creationId xmlns:a16="http://schemas.microsoft.com/office/drawing/2014/main" id="{FCE6F563-EC2A-610D-2451-14DCFA26CB6A}"/>
                  </a:ext>
                </a:extLst>
              </p:cNvPr>
              <p:cNvSpPr/>
              <p:nvPr/>
            </p:nvSpPr>
            <p:spPr>
              <a:xfrm>
                <a:off x="7522210"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8" name="Freeform 400">
                <a:extLst>
                  <a:ext uri="{FF2B5EF4-FFF2-40B4-BE49-F238E27FC236}">
                    <a16:creationId xmlns:a16="http://schemas.microsoft.com/office/drawing/2014/main" id="{17A6229B-E00D-F9F1-A3E0-7EC5875A1E80}"/>
                  </a:ext>
                </a:extLst>
              </p:cNvPr>
              <p:cNvSpPr/>
              <p:nvPr/>
            </p:nvSpPr>
            <p:spPr>
              <a:xfrm>
                <a:off x="7552427"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89" name="Freeform 401">
                <a:extLst>
                  <a:ext uri="{FF2B5EF4-FFF2-40B4-BE49-F238E27FC236}">
                    <a16:creationId xmlns:a16="http://schemas.microsoft.com/office/drawing/2014/main" id="{6E7A6B9C-7176-E470-6318-A9598B4BA46A}"/>
                  </a:ext>
                </a:extLst>
              </p:cNvPr>
              <p:cNvSpPr/>
              <p:nvPr/>
            </p:nvSpPr>
            <p:spPr>
              <a:xfrm>
                <a:off x="7522210"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0" name="Freeform 402">
                <a:extLst>
                  <a:ext uri="{FF2B5EF4-FFF2-40B4-BE49-F238E27FC236}">
                    <a16:creationId xmlns:a16="http://schemas.microsoft.com/office/drawing/2014/main" id="{88E559E4-F789-74B5-1F8E-6A3D50C1B6CC}"/>
                  </a:ext>
                </a:extLst>
              </p:cNvPr>
              <p:cNvSpPr/>
              <p:nvPr/>
            </p:nvSpPr>
            <p:spPr>
              <a:xfrm>
                <a:off x="7552427"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1" name="Freeform 403">
                <a:extLst>
                  <a:ext uri="{FF2B5EF4-FFF2-40B4-BE49-F238E27FC236}">
                    <a16:creationId xmlns:a16="http://schemas.microsoft.com/office/drawing/2014/main" id="{6B878E00-ADC0-17E3-76AB-2CD8FBC5A2F7}"/>
                  </a:ext>
                </a:extLst>
              </p:cNvPr>
              <p:cNvSpPr/>
              <p:nvPr/>
            </p:nvSpPr>
            <p:spPr>
              <a:xfrm>
                <a:off x="7529764"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2" name="Freeform 404">
                <a:extLst>
                  <a:ext uri="{FF2B5EF4-FFF2-40B4-BE49-F238E27FC236}">
                    <a16:creationId xmlns:a16="http://schemas.microsoft.com/office/drawing/2014/main" id="{6CD4D74F-A48E-0CC4-1BD0-20BE2851E467}"/>
                  </a:ext>
                </a:extLst>
              </p:cNvPr>
              <p:cNvSpPr/>
              <p:nvPr/>
            </p:nvSpPr>
            <p:spPr>
              <a:xfrm>
                <a:off x="7559981"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3" name="Freeform 405">
                <a:extLst>
                  <a:ext uri="{FF2B5EF4-FFF2-40B4-BE49-F238E27FC236}">
                    <a16:creationId xmlns:a16="http://schemas.microsoft.com/office/drawing/2014/main" id="{B5BD6244-B7A6-B6ED-834E-B4A0D43B7E8E}"/>
                  </a:ext>
                </a:extLst>
              </p:cNvPr>
              <p:cNvSpPr/>
              <p:nvPr/>
            </p:nvSpPr>
            <p:spPr>
              <a:xfrm>
                <a:off x="7549405"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4" name="Freeform 406">
                <a:extLst>
                  <a:ext uri="{FF2B5EF4-FFF2-40B4-BE49-F238E27FC236}">
                    <a16:creationId xmlns:a16="http://schemas.microsoft.com/office/drawing/2014/main" id="{D5FB4B53-DA79-F7BE-31C1-E2AC95E7996A}"/>
                  </a:ext>
                </a:extLst>
              </p:cNvPr>
              <p:cNvSpPr/>
              <p:nvPr/>
            </p:nvSpPr>
            <p:spPr>
              <a:xfrm>
                <a:off x="7579621"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5" name="Freeform 407">
                <a:extLst>
                  <a:ext uri="{FF2B5EF4-FFF2-40B4-BE49-F238E27FC236}">
                    <a16:creationId xmlns:a16="http://schemas.microsoft.com/office/drawing/2014/main" id="{EE2F9046-15AE-A76F-01F4-403341D54306}"/>
                  </a:ext>
                </a:extLst>
              </p:cNvPr>
              <p:cNvSpPr/>
              <p:nvPr/>
            </p:nvSpPr>
            <p:spPr>
              <a:xfrm>
                <a:off x="7603794"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6" name="Freeform 408">
                <a:extLst>
                  <a:ext uri="{FF2B5EF4-FFF2-40B4-BE49-F238E27FC236}">
                    <a16:creationId xmlns:a16="http://schemas.microsoft.com/office/drawing/2014/main" id="{19FD0937-67FD-4BE1-811D-CC2678F53281}"/>
                  </a:ext>
                </a:extLst>
              </p:cNvPr>
              <p:cNvSpPr/>
              <p:nvPr/>
            </p:nvSpPr>
            <p:spPr>
              <a:xfrm>
                <a:off x="7634011"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7" name="Freeform 409">
                <a:extLst>
                  <a:ext uri="{FF2B5EF4-FFF2-40B4-BE49-F238E27FC236}">
                    <a16:creationId xmlns:a16="http://schemas.microsoft.com/office/drawing/2014/main" id="{F1A94147-14D2-AED2-8235-B540D60E18D8}"/>
                  </a:ext>
                </a:extLst>
              </p:cNvPr>
              <p:cNvSpPr/>
              <p:nvPr/>
            </p:nvSpPr>
            <p:spPr>
              <a:xfrm>
                <a:off x="7643076"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8" name="Freeform 410">
                <a:extLst>
                  <a:ext uri="{FF2B5EF4-FFF2-40B4-BE49-F238E27FC236}">
                    <a16:creationId xmlns:a16="http://schemas.microsoft.com/office/drawing/2014/main" id="{60508BDA-23EB-2F12-493F-EE9C63D0B58A}"/>
                  </a:ext>
                </a:extLst>
              </p:cNvPr>
              <p:cNvSpPr/>
              <p:nvPr/>
            </p:nvSpPr>
            <p:spPr>
              <a:xfrm>
                <a:off x="7673292"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99" name="Freeform 411">
                <a:extLst>
                  <a:ext uri="{FF2B5EF4-FFF2-40B4-BE49-F238E27FC236}">
                    <a16:creationId xmlns:a16="http://schemas.microsoft.com/office/drawing/2014/main" id="{E1D46B35-3CE5-B015-8575-38E9A00B35F7}"/>
                  </a:ext>
                </a:extLst>
              </p:cNvPr>
              <p:cNvSpPr/>
              <p:nvPr/>
            </p:nvSpPr>
            <p:spPr>
              <a:xfrm>
                <a:off x="7656673"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0" name="Freeform 412">
                <a:extLst>
                  <a:ext uri="{FF2B5EF4-FFF2-40B4-BE49-F238E27FC236}">
                    <a16:creationId xmlns:a16="http://schemas.microsoft.com/office/drawing/2014/main" id="{18253686-770F-DF36-C4D2-C87DBE2F4A4A}"/>
                  </a:ext>
                </a:extLst>
              </p:cNvPr>
              <p:cNvSpPr/>
              <p:nvPr/>
            </p:nvSpPr>
            <p:spPr>
              <a:xfrm>
                <a:off x="7686889"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1" name="Freeform 413">
                <a:extLst>
                  <a:ext uri="{FF2B5EF4-FFF2-40B4-BE49-F238E27FC236}">
                    <a16:creationId xmlns:a16="http://schemas.microsoft.com/office/drawing/2014/main" id="{0155D314-9104-A054-087F-F2E1EBA54F78}"/>
                  </a:ext>
                </a:extLst>
              </p:cNvPr>
              <p:cNvSpPr/>
              <p:nvPr/>
            </p:nvSpPr>
            <p:spPr>
              <a:xfrm>
                <a:off x="7656673"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2" name="Freeform 414">
                <a:extLst>
                  <a:ext uri="{FF2B5EF4-FFF2-40B4-BE49-F238E27FC236}">
                    <a16:creationId xmlns:a16="http://schemas.microsoft.com/office/drawing/2014/main" id="{6EC8DCD0-C644-E69C-BE03-5AEEA407AED0}"/>
                  </a:ext>
                </a:extLst>
              </p:cNvPr>
              <p:cNvSpPr/>
              <p:nvPr/>
            </p:nvSpPr>
            <p:spPr>
              <a:xfrm>
                <a:off x="7686889"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3" name="Freeform 415">
                <a:extLst>
                  <a:ext uri="{FF2B5EF4-FFF2-40B4-BE49-F238E27FC236}">
                    <a16:creationId xmlns:a16="http://schemas.microsoft.com/office/drawing/2014/main" id="{90435F28-0DF4-E6B9-A133-283B27ECF662}"/>
                  </a:ext>
                </a:extLst>
              </p:cNvPr>
              <p:cNvSpPr/>
              <p:nvPr/>
            </p:nvSpPr>
            <p:spPr>
              <a:xfrm>
                <a:off x="7703508"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4" name="Freeform 416">
                <a:extLst>
                  <a:ext uri="{FF2B5EF4-FFF2-40B4-BE49-F238E27FC236}">
                    <a16:creationId xmlns:a16="http://schemas.microsoft.com/office/drawing/2014/main" id="{F8BD175F-8518-51FD-6873-39AE0F580342}"/>
                  </a:ext>
                </a:extLst>
              </p:cNvPr>
              <p:cNvSpPr/>
              <p:nvPr/>
            </p:nvSpPr>
            <p:spPr>
              <a:xfrm>
                <a:off x="7733725"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5" name="Freeform 417">
                <a:extLst>
                  <a:ext uri="{FF2B5EF4-FFF2-40B4-BE49-F238E27FC236}">
                    <a16:creationId xmlns:a16="http://schemas.microsoft.com/office/drawing/2014/main" id="{A0056CAA-85BD-1DFA-4A52-0DF9C518455A}"/>
                  </a:ext>
                </a:extLst>
              </p:cNvPr>
              <p:cNvSpPr/>
              <p:nvPr/>
            </p:nvSpPr>
            <p:spPr>
              <a:xfrm>
                <a:off x="7777538"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6" name="Freeform 418">
                <a:extLst>
                  <a:ext uri="{FF2B5EF4-FFF2-40B4-BE49-F238E27FC236}">
                    <a16:creationId xmlns:a16="http://schemas.microsoft.com/office/drawing/2014/main" id="{3C20B004-9E03-6C27-A6E6-3D0F96D5B10B}"/>
                  </a:ext>
                </a:extLst>
              </p:cNvPr>
              <p:cNvSpPr/>
              <p:nvPr/>
            </p:nvSpPr>
            <p:spPr>
              <a:xfrm>
                <a:off x="7807755"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7" name="Freeform 419">
                <a:extLst>
                  <a:ext uri="{FF2B5EF4-FFF2-40B4-BE49-F238E27FC236}">
                    <a16:creationId xmlns:a16="http://schemas.microsoft.com/office/drawing/2014/main" id="{DAAF86B7-3EA8-793B-BE1D-C163A190060F}"/>
                  </a:ext>
                </a:extLst>
              </p:cNvPr>
              <p:cNvSpPr/>
              <p:nvPr/>
            </p:nvSpPr>
            <p:spPr>
              <a:xfrm>
                <a:off x="7791136"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8" name="Freeform 420">
                <a:extLst>
                  <a:ext uri="{FF2B5EF4-FFF2-40B4-BE49-F238E27FC236}">
                    <a16:creationId xmlns:a16="http://schemas.microsoft.com/office/drawing/2014/main" id="{630F3438-C9AC-9F9A-1BB3-F972834340A0}"/>
                  </a:ext>
                </a:extLst>
              </p:cNvPr>
              <p:cNvSpPr/>
              <p:nvPr/>
            </p:nvSpPr>
            <p:spPr>
              <a:xfrm>
                <a:off x="7821352"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09" name="Freeform 421">
                <a:extLst>
                  <a:ext uri="{FF2B5EF4-FFF2-40B4-BE49-F238E27FC236}">
                    <a16:creationId xmlns:a16="http://schemas.microsoft.com/office/drawing/2014/main" id="{3B586A51-E019-7DE2-33A1-A2DB009839CB}"/>
                  </a:ext>
                </a:extLst>
              </p:cNvPr>
              <p:cNvSpPr/>
              <p:nvPr/>
            </p:nvSpPr>
            <p:spPr>
              <a:xfrm>
                <a:off x="7804733"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0" name="Freeform 422">
                <a:extLst>
                  <a:ext uri="{FF2B5EF4-FFF2-40B4-BE49-F238E27FC236}">
                    <a16:creationId xmlns:a16="http://schemas.microsoft.com/office/drawing/2014/main" id="{8831CB4D-AF99-BA83-7F4F-A825F07F7B98}"/>
                  </a:ext>
                </a:extLst>
              </p:cNvPr>
              <p:cNvSpPr/>
              <p:nvPr/>
            </p:nvSpPr>
            <p:spPr>
              <a:xfrm>
                <a:off x="7834949"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1" name="Freeform 423">
                <a:extLst>
                  <a:ext uri="{FF2B5EF4-FFF2-40B4-BE49-F238E27FC236}">
                    <a16:creationId xmlns:a16="http://schemas.microsoft.com/office/drawing/2014/main" id="{333DE73D-68D1-4C14-2CE4-50A02A5034FC}"/>
                  </a:ext>
                </a:extLst>
              </p:cNvPr>
              <p:cNvSpPr/>
              <p:nvPr/>
            </p:nvSpPr>
            <p:spPr>
              <a:xfrm>
                <a:off x="7818330"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2" name="Freeform 424">
                <a:extLst>
                  <a:ext uri="{FF2B5EF4-FFF2-40B4-BE49-F238E27FC236}">
                    <a16:creationId xmlns:a16="http://schemas.microsoft.com/office/drawing/2014/main" id="{B07C6E07-F74A-FAD0-9612-D76B899B6501}"/>
                  </a:ext>
                </a:extLst>
              </p:cNvPr>
              <p:cNvSpPr/>
              <p:nvPr/>
            </p:nvSpPr>
            <p:spPr>
              <a:xfrm>
                <a:off x="7848547"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3" name="Freeform 425">
                <a:extLst>
                  <a:ext uri="{FF2B5EF4-FFF2-40B4-BE49-F238E27FC236}">
                    <a16:creationId xmlns:a16="http://schemas.microsoft.com/office/drawing/2014/main" id="{CE923678-3B4C-76EE-57AF-02CF0D171F16}"/>
                  </a:ext>
                </a:extLst>
              </p:cNvPr>
              <p:cNvSpPr/>
              <p:nvPr/>
            </p:nvSpPr>
            <p:spPr>
              <a:xfrm>
                <a:off x="7831928"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4" name="Freeform 426">
                <a:extLst>
                  <a:ext uri="{FF2B5EF4-FFF2-40B4-BE49-F238E27FC236}">
                    <a16:creationId xmlns:a16="http://schemas.microsoft.com/office/drawing/2014/main" id="{BD861A1B-F2B7-847A-5E4E-4560E7F370F3}"/>
                  </a:ext>
                </a:extLst>
              </p:cNvPr>
              <p:cNvSpPr/>
              <p:nvPr/>
            </p:nvSpPr>
            <p:spPr>
              <a:xfrm>
                <a:off x="7862144"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5" name="Freeform 427">
                <a:extLst>
                  <a:ext uri="{FF2B5EF4-FFF2-40B4-BE49-F238E27FC236}">
                    <a16:creationId xmlns:a16="http://schemas.microsoft.com/office/drawing/2014/main" id="{3607DEC9-2D88-DD19-AC61-E5DF01C45523}"/>
                  </a:ext>
                </a:extLst>
              </p:cNvPr>
              <p:cNvSpPr/>
              <p:nvPr/>
            </p:nvSpPr>
            <p:spPr>
              <a:xfrm>
                <a:off x="7837971"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6" name="Freeform 428">
                <a:extLst>
                  <a:ext uri="{FF2B5EF4-FFF2-40B4-BE49-F238E27FC236}">
                    <a16:creationId xmlns:a16="http://schemas.microsoft.com/office/drawing/2014/main" id="{54158D7D-E4AB-B7E6-5B80-A7CA359F7194}"/>
                  </a:ext>
                </a:extLst>
              </p:cNvPr>
              <p:cNvSpPr/>
              <p:nvPr/>
            </p:nvSpPr>
            <p:spPr>
              <a:xfrm>
                <a:off x="7868187"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7" name="Freeform 429">
                <a:extLst>
                  <a:ext uri="{FF2B5EF4-FFF2-40B4-BE49-F238E27FC236}">
                    <a16:creationId xmlns:a16="http://schemas.microsoft.com/office/drawing/2014/main" id="{C74B4CE4-DBB9-4C0B-8B41-235667555596}"/>
                  </a:ext>
                </a:extLst>
              </p:cNvPr>
              <p:cNvSpPr/>
              <p:nvPr/>
            </p:nvSpPr>
            <p:spPr>
              <a:xfrm>
                <a:off x="7837971"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8" name="Freeform 430">
                <a:extLst>
                  <a:ext uri="{FF2B5EF4-FFF2-40B4-BE49-F238E27FC236}">
                    <a16:creationId xmlns:a16="http://schemas.microsoft.com/office/drawing/2014/main" id="{4F0643FE-2D67-1A6D-AB25-B2908B176C9B}"/>
                  </a:ext>
                </a:extLst>
              </p:cNvPr>
              <p:cNvSpPr/>
              <p:nvPr/>
            </p:nvSpPr>
            <p:spPr>
              <a:xfrm>
                <a:off x="7868187"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19" name="Freeform 431">
                <a:extLst>
                  <a:ext uri="{FF2B5EF4-FFF2-40B4-BE49-F238E27FC236}">
                    <a16:creationId xmlns:a16="http://schemas.microsoft.com/office/drawing/2014/main" id="{675EBE08-BBF5-F2BE-5BC9-8E31BD54D221}"/>
                  </a:ext>
                </a:extLst>
              </p:cNvPr>
              <p:cNvSpPr/>
              <p:nvPr/>
            </p:nvSpPr>
            <p:spPr>
              <a:xfrm>
                <a:off x="7837971"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0" name="Freeform 432">
                <a:extLst>
                  <a:ext uri="{FF2B5EF4-FFF2-40B4-BE49-F238E27FC236}">
                    <a16:creationId xmlns:a16="http://schemas.microsoft.com/office/drawing/2014/main" id="{E6351989-D21E-21A2-7067-E6001B3DC29F}"/>
                  </a:ext>
                </a:extLst>
              </p:cNvPr>
              <p:cNvSpPr/>
              <p:nvPr/>
            </p:nvSpPr>
            <p:spPr>
              <a:xfrm>
                <a:off x="7868187"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1" name="Freeform 433">
                <a:extLst>
                  <a:ext uri="{FF2B5EF4-FFF2-40B4-BE49-F238E27FC236}">
                    <a16:creationId xmlns:a16="http://schemas.microsoft.com/office/drawing/2014/main" id="{E871DC56-7B29-2740-DDEE-E9D2A9435FEA}"/>
                  </a:ext>
                </a:extLst>
              </p:cNvPr>
              <p:cNvSpPr/>
              <p:nvPr/>
            </p:nvSpPr>
            <p:spPr>
              <a:xfrm>
                <a:off x="7837971"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2" name="Freeform 434">
                <a:extLst>
                  <a:ext uri="{FF2B5EF4-FFF2-40B4-BE49-F238E27FC236}">
                    <a16:creationId xmlns:a16="http://schemas.microsoft.com/office/drawing/2014/main" id="{6CB17C1D-9FE3-F51F-E02A-4F5A46C2EC18}"/>
                  </a:ext>
                </a:extLst>
              </p:cNvPr>
              <p:cNvSpPr/>
              <p:nvPr/>
            </p:nvSpPr>
            <p:spPr>
              <a:xfrm>
                <a:off x="7868187"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3" name="Freeform 435">
                <a:extLst>
                  <a:ext uri="{FF2B5EF4-FFF2-40B4-BE49-F238E27FC236}">
                    <a16:creationId xmlns:a16="http://schemas.microsoft.com/office/drawing/2014/main" id="{43FB7C31-C88C-B3F1-E0A5-5342A35111C0}"/>
                  </a:ext>
                </a:extLst>
              </p:cNvPr>
              <p:cNvSpPr/>
              <p:nvPr/>
            </p:nvSpPr>
            <p:spPr>
              <a:xfrm>
                <a:off x="7857612" y="2915004"/>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4" name="Freeform 436">
                <a:extLst>
                  <a:ext uri="{FF2B5EF4-FFF2-40B4-BE49-F238E27FC236}">
                    <a16:creationId xmlns:a16="http://schemas.microsoft.com/office/drawing/2014/main" id="{1C822946-06AB-A32A-F8A9-E3200B95FA46}"/>
                  </a:ext>
                </a:extLst>
              </p:cNvPr>
              <p:cNvSpPr/>
              <p:nvPr/>
            </p:nvSpPr>
            <p:spPr>
              <a:xfrm>
                <a:off x="7889339"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5" name="Freeform 437">
                <a:extLst>
                  <a:ext uri="{FF2B5EF4-FFF2-40B4-BE49-F238E27FC236}">
                    <a16:creationId xmlns:a16="http://schemas.microsoft.com/office/drawing/2014/main" id="{AA085D88-F744-61E3-905A-A4413966EE48}"/>
                  </a:ext>
                </a:extLst>
              </p:cNvPr>
              <p:cNvSpPr/>
              <p:nvPr/>
            </p:nvSpPr>
            <p:spPr>
              <a:xfrm>
                <a:off x="7925598"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6" name="Freeform 438">
                <a:extLst>
                  <a:ext uri="{FF2B5EF4-FFF2-40B4-BE49-F238E27FC236}">
                    <a16:creationId xmlns:a16="http://schemas.microsoft.com/office/drawing/2014/main" id="{2F74F26D-F0D1-FB1B-B308-1E2772A5B08B}"/>
                  </a:ext>
                </a:extLst>
              </p:cNvPr>
              <p:cNvSpPr/>
              <p:nvPr/>
            </p:nvSpPr>
            <p:spPr>
              <a:xfrm>
                <a:off x="7955815"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7" name="Freeform 439">
                <a:extLst>
                  <a:ext uri="{FF2B5EF4-FFF2-40B4-BE49-F238E27FC236}">
                    <a16:creationId xmlns:a16="http://schemas.microsoft.com/office/drawing/2014/main" id="{12A6B2FB-6B42-B0BE-C74F-520AAF9A7E87}"/>
                  </a:ext>
                </a:extLst>
              </p:cNvPr>
              <p:cNvSpPr/>
              <p:nvPr/>
            </p:nvSpPr>
            <p:spPr>
              <a:xfrm>
                <a:off x="7952793"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8" name="Freeform 440">
                <a:extLst>
                  <a:ext uri="{FF2B5EF4-FFF2-40B4-BE49-F238E27FC236}">
                    <a16:creationId xmlns:a16="http://schemas.microsoft.com/office/drawing/2014/main" id="{63C0107A-E601-DF17-D8BC-45A59F87F512}"/>
                  </a:ext>
                </a:extLst>
              </p:cNvPr>
              <p:cNvSpPr/>
              <p:nvPr/>
            </p:nvSpPr>
            <p:spPr>
              <a:xfrm>
                <a:off x="7983009"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29" name="Freeform 441">
                <a:extLst>
                  <a:ext uri="{FF2B5EF4-FFF2-40B4-BE49-F238E27FC236}">
                    <a16:creationId xmlns:a16="http://schemas.microsoft.com/office/drawing/2014/main" id="{1B86C96A-0451-5B30-0F8B-AA003B37A122}"/>
                  </a:ext>
                </a:extLst>
              </p:cNvPr>
              <p:cNvSpPr/>
              <p:nvPr/>
            </p:nvSpPr>
            <p:spPr>
              <a:xfrm>
                <a:off x="7986031" y="30707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0" name="Freeform 442">
                <a:extLst>
                  <a:ext uri="{FF2B5EF4-FFF2-40B4-BE49-F238E27FC236}">
                    <a16:creationId xmlns:a16="http://schemas.microsoft.com/office/drawing/2014/main" id="{A10899DD-B0A6-82B6-08C8-C1E9A2EA5C84}"/>
                  </a:ext>
                </a:extLst>
              </p:cNvPr>
              <p:cNvSpPr/>
              <p:nvPr/>
            </p:nvSpPr>
            <p:spPr>
              <a:xfrm>
                <a:off x="8016247" y="30404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1" name="Freeform 443">
                <a:extLst>
                  <a:ext uri="{FF2B5EF4-FFF2-40B4-BE49-F238E27FC236}">
                    <a16:creationId xmlns:a16="http://schemas.microsoft.com/office/drawing/2014/main" id="{C6F1AC32-609C-E848-A61F-19533F52959B}"/>
                  </a:ext>
                </a:extLst>
              </p:cNvPr>
              <p:cNvSpPr/>
              <p:nvPr/>
            </p:nvSpPr>
            <p:spPr>
              <a:xfrm>
                <a:off x="7986031" y="30707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2" name="Freeform 444">
                <a:extLst>
                  <a:ext uri="{FF2B5EF4-FFF2-40B4-BE49-F238E27FC236}">
                    <a16:creationId xmlns:a16="http://schemas.microsoft.com/office/drawing/2014/main" id="{567267D0-2131-69BD-F05E-D583FB5EA608}"/>
                  </a:ext>
                </a:extLst>
              </p:cNvPr>
              <p:cNvSpPr/>
              <p:nvPr/>
            </p:nvSpPr>
            <p:spPr>
              <a:xfrm>
                <a:off x="8016247" y="30404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3" name="Freeform 445">
                <a:extLst>
                  <a:ext uri="{FF2B5EF4-FFF2-40B4-BE49-F238E27FC236}">
                    <a16:creationId xmlns:a16="http://schemas.microsoft.com/office/drawing/2014/main" id="{E206BE0D-21A9-5EA8-E561-5C8525C0E39D}"/>
                  </a:ext>
                </a:extLst>
              </p:cNvPr>
              <p:cNvSpPr/>
              <p:nvPr/>
            </p:nvSpPr>
            <p:spPr>
              <a:xfrm>
                <a:off x="8026823"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4" name="Freeform 446">
                <a:extLst>
                  <a:ext uri="{FF2B5EF4-FFF2-40B4-BE49-F238E27FC236}">
                    <a16:creationId xmlns:a16="http://schemas.microsoft.com/office/drawing/2014/main" id="{ED1AD86E-4F18-7890-B683-BF355AF157BF}"/>
                  </a:ext>
                </a:extLst>
              </p:cNvPr>
              <p:cNvSpPr/>
              <p:nvPr/>
            </p:nvSpPr>
            <p:spPr>
              <a:xfrm>
                <a:off x="8057040"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5" name="Freeform 447">
                <a:extLst>
                  <a:ext uri="{FF2B5EF4-FFF2-40B4-BE49-F238E27FC236}">
                    <a16:creationId xmlns:a16="http://schemas.microsoft.com/office/drawing/2014/main" id="{51066A37-CE0B-7BA9-8982-D9A5FA4296DA}"/>
                  </a:ext>
                </a:extLst>
              </p:cNvPr>
              <p:cNvSpPr/>
              <p:nvPr/>
            </p:nvSpPr>
            <p:spPr>
              <a:xfrm>
                <a:off x="8032866"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6" name="Freeform 448">
                <a:extLst>
                  <a:ext uri="{FF2B5EF4-FFF2-40B4-BE49-F238E27FC236}">
                    <a16:creationId xmlns:a16="http://schemas.microsoft.com/office/drawing/2014/main" id="{76DA2073-9193-6010-70A9-04E9708A414F}"/>
                  </a:ext>
                </a:extLst>
              </p:cNvPr>
              <p:cNvSpPr/>
              <p:nvPr/>
            </p:nvSpPr>
            <p:spPr>
              <a:xfrm>
                <a:off x="8063083"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7" name="Freeform 449">
                <a:extLst>
                  <a:ext uri="{FF2B5EF4-FFF2-40B4-BE49-F238E27FC236}">
                    <a16:creationId xmlns:a16="http://schemas.microsoft.com/office/drawing/2014/main" id="{D197276D-94C3-19AE-E130-00C3AE77D26D}"/>
                  </a:ext>
                </a:extLst>
              </p:cNvPr>
              <p:cNvSpPr/>
              <p:nvPr/>
            </p:nvSpPr>
            <p:spPr>
              <a:xfrm>
                <a:off x="8032866"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8" name="Freeform 450">
                <a:extLst>
                  <a:ext uri="{FF2B5EF4-FFF2-40B4-BE49-F238E27FC236}">
                    <a16:creationId xmlns:a16="http://schemas.microsoft.com/office/drawing/2014/main" id="{7D0BB2A8-D0A4-76C3-3669-ADABDAAB3288}"/>
                  </a:ext>
                </a:extLst>
              </p:cNvPr>
              <p:cNvSpPr/>
              <p:nvPr/>
            </p:nvSpPr>
            <p:spPr>
              <a:xfrm>
                <a:off x="8063083"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39" name="Freeform 451">
                <a:extLst>
                  <a:ext uri="{FF2B5EF4-FFF2-40B4-BE49-F238E27FC236}">
                    <a16:creationId xmlns:a16="http://schemas.microsoft.com/office/drawing/2014/main" id="{C37699DD-9D54-0EBC-5504-03445177BBB5}"/>
                  </a:ext>
                </a:extLst>
              </p:cNvPr>
              <p:cNvSpPr/>
              <p:nvPr/>
            </p:nvSpPr>
            <p:spPr>
              <a:xfrm>
                <a:off x="8087256"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0" name="Freeform 452">
                <a:extLst>
                  <a:ext uri="{FF2B5EF4-FFF2-40B4-BE49-F238E27FC236}">
                    <a16:creationId xmlns:a16="http://schemas.microsoft.com/office/drawing/2014/main" id="{0C55D288-5E38-4DDD-EA89-5EC34C8C03EC}"/>
                  </a:ext>
                </a:extLst>
              </p:cNvPr>
              <p:cNvSpPr/>
              <p:nvPr/>
            </p:nvSpPr>
            <p:spPr>
              <a:xfrm>
                <a:off x="8117472"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1" name="Freeform 453">
                <a:extLst>
                  <a:ext uri="{FF2B5EF4-FFF2-40B4-BE49-F238E27FC236}">
                    <a16:creationId xmlns:a16="http://schemas.microsoft.com/office/drawing/2014/main" id="{D2151F01-B370-1034-D707-E02F351BE9C1}"/>
                  </a:ext>
                </a:extLst>
              </p:cNvPr>
              <p:cNvSpPr/>
              <p:nvPr/>
            </p:nvSpPr>
            <p:spPr>
              <a:xfrm>
                <a:off x="8114451"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2" name="Freeform 454">
                <a:extLst>
                  <a:ext uri="{FF2B5EF4-FFF2-40B4-BE49-F238E27FC236}">
                    <a16:creationId xmlns:a16="http://schemas.microsoft.com/office/drawing/2014/main" id="{EA0E1B48-59A3-2338-5087-83AE1740EAE2}"/>
                  </a:ext>
                </a:extLst>
              </p:cNvPr>
              <p:cNvSpPr/>
              <p:nvPr/>
            </p:nvSpPr>
            <p:spPr>
              <a:xfrm>
                <a:off x="8144667"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3" name="Freeform 455">
                <a:extLst>
                  <a:ext uri="{FF2B5EF4-FFF2-40B4-BE49-F238E27FC236}">
                    <a16:creationId xmlns:a16="http://schemas.microsoft.com/office/drawing/2014/main" id="{5B052DF5-C330-86ED-E1EB-D2655A74B25C}"/>
                  </a:ext>
                </a:extLst>
              </p:cNvPr>
              <p:cNvSpPr/>
              <p:nvPr/>
            </p:nvSpPr>
            <p:spPr>
              <a:xfrm>
                <a:off x="8120494"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4" name="Freeform 456">
                <a:extLst>
                  <a:ext uri="{FF2B5EF4-FFF2-40B4-BE49-F238E27FC236}">
                    <a16:creationId xmlns:a16="http://schemas.microsoft.com/office/drawing/2014/main" id="{FCF02F5C-D5D3-27B1-1FBA-5E4AA6B4CBD7}"/>
                  </a:ext>
                </a:extLst>
              </p:cNvPr>
              <p:cNvSpPr/>
              <p:nvPr/>
            </p:nvSpPr>
            <p:spPr>
              <a:xfrm>
                <a:off x="8150710"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5" name="Freeform 457">
                <a:extLst>
                  <a:ext uri="{FF2B5EF4-FFF2-40B4-BE49-F238E27FC236}">
                    <a16:creationId xmlns:a16="http://schemas.microsoft.com/office/drawing/2014/main" id="{344A5BFC-4295-CEF5-5DBB-0CC4A4B4ED63}"/>
                  </a:ext>
                </a:extLst>
              </p:cNvPr>
              <p:cNvSpPr/>
              <p:nvPr/>
            </p:nvSpPr>
            <p:spPr>
              <a:xfrm>
                <a:off x="8120494"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6" name="Freeform 458">
                <a:extLst>
                  <a:ext uri="{FF2B5EF4-FFF2-40B4-BE49-F238E27FC236}">
                    <a16:creationId xmlns:a16="http://schemas.microsoft.com/office/drawing/2014/main" id="{5CC673F3-1344-B75A-8D24-CBFA42959A8C}"/>
                  </a:ext>
                </a:extLst>
              </p:cNvPr>
              <p:cNvSpPr/>
              <p:nvPr/>
            </p:nvSpPr>
            <p:spPr>
              <a:xfrm>
                <a:off x="8150710"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7" name="Freeform 459">
                <a:extLst>
                  <a:ext uri="{FF2B5EF4-FFF2-40B4-BE49-F238E27FC236}">
                    <a16:creationId xmlns:a16="http://schemas.microsoft.com/office/drawing/2014/main" id="{CA174A06-997E-BAF7-F969-012978B32902}"/>
                  </a:ext>
                </a:extLst>
              </p:cNvPr>
              <p:cNvSpPr/>
              <p:nvPr/>
            </p:nvSpPr>
            <p:spPr>
              <a:xfrm>
                <a:off x="8140134"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8" name="Freeform 460">
                <a:extLst>
                  <a:ext uri="{FF2B5EF4-FFF2-40B4-BE49-F238E27FC236}">
                    <a16:creationId xmlns:a16="http://schemas.microsoft.com/office/drawing/2014/main" id="{E539589E-06AC-C4B4-C786-14302952DA92}"/>
                  </a:ext>
                </a:extLst>
              </p:cNvPr>
              <p:cNvSpPr/>
              <p:nvPr/>
            </p:nvSpPr>
            <p:spPr>
              <a:xfrm>
                <a:off x="8170351"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49" name="Freeform 461">
                <a:extLst>
                  <a:ext uri="{FF2B5EF4-FFF2-40B4-BE49-F238E27FC236}">
                    <a16:creationId xmlns:a16="http://schemas.microsoft.com/office/drawing/2014/main" id="{D1B3F432-F15E-BE23-4504-38D41F93580D}"/>
                  </a:ext>
                </a:extLst>
              </p:cNvPr>
              <p:cNvSpPr/>
              <p:nvPr/>
            </p:nvSpPr>
            <p:spPr>
              <a:xfrm>
                <a:off x="8368268"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0" name="Freeform 462">
                <a:extLst>
                  <a:ext uri="{FF2B5EF4-FFF2-40B4-BE49-F238E27FC236}">
                    <a16:creationId xmlns:a16="http://schemas.microsoft.com/office/drawing/2014/main" id="{6BB98E46-2DA1-92C0-F443-DBED7EEB06D3}"/>
                  </a:ext>
                </a:extLst>
              </p:cNvPr>
              <p:cNvSpPr/>
              <p:nvPr/>
            </p:nvSpPr>
            <p:spPr>
              <a:xfrm>
                <a:off x="8398484"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1" name="Freeform 463">
                <a:extLst>
                  <a:ext uri="{FF2B5EF4-FFF2-40B4-BE49-F238E27FC236}">
                    <a16:creationId xmlns:a16="http://schemas.microsoft.com/office/drawing/2014/main" id="{7B0C8CDA-438D-0FEF-22A2-E84DD5984128}"/>
                  </a:ext>
                </a:extLst>
              </p:cNvPr>
              <p:cNvSpPr/>
              <p:nvPr/>
            </p:nvSpPr>
            <p:spPr>
              <a:xfrm>
                <a:off x="8483090"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2" name="Freeform 464">
                <a:extLst>
                  <a:ext uri="{FF2B5EF4-FFF2-40B4-BE49-F238E27FC236}">
                    <a16:creationId xmlns:a16="http://schemas.microsoft.com/office/drawing/2014/main" id="{E552E030-D37D-CFB6-68FB-F51C1C1F8ADD}"/>
                  </a:ext>
                </a:extLst>
              </p:cNvPr>
              <p:cNvSpPr/>
              <p:nvPr/>
            </p:nvSpPr>
            <p:spPr>
              <a:xfrm>
                <a:off x="8513306"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3" name="Freeform 465">
                <a:extLst>
                  <a:ext uri="{FF2B5EF4-FFF2-40B4-BE49-F238E27FC236}">
                    <a16:creationId xmlns:a16="http://schemas.microsoft.com/office/drawing/2014/main" id="{DF34D4A4-B669-C3A9-6119-008A1464327B}"/>
                  </a:ext>
                </a:extLst>
              </p:cNvPr>
              <p:cNvSpPr/>
              <p:nvPr/>
            </p:nvSpPr>
            <p:spPr>
              <a:xfrm>
                <a:off x="8603955"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4" name="Freeform 466">
                <a:extLst>
                  <a:ext uri="{FF2B5EF4-FFF2-40B4-BE49-F238E27FC236}">
                    <a16:creationId xmlns:a16="http://schemas.microsoft.com/office/drawing/2014/main" id="{76699C3F-276E-B9BC-9320-D87BD905E8C2}"/>
                  </a:ext>
                </a:extLst>
              </p:cNvPr>
              <p:cNvSpPr/>
              <p:nvPr/>
            </p:nvSpPr>
            <p:spPr>
              <a:xfrm>
                <a:off x="8634172"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5" name="Freeform 467">
                <a:extLst>
                  <a:ext uri="{FF2B5EF4-FFF2-40B4-BE49-F238E27FC236}">
                    <a16:creationId xmlns:a16="http://schemas.microsoft.com/office/drawing/2014/main" id="{4C9828A9-3A6B-E682-81C8-7B6EAA231E01}"/>
                  </a:ext>
                </a:extLst>
              </p:cNvPr>
              <p:cNvSpPr/>
              <p:nvPr/>
            </p:nvSpPr>
            <p:spPr>
              <a:xfrm>
                <a:off x="8892522"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6" name="Freeform 468">
                <a:extLst>
                  <a:ext uri="{FF2B5EF4-FFF2-40B4-BE49-F238E27FC236}">
                    <a16:creationId xmlns:a16="http://schemas.microsoft.com/office/drawing/2014/main" id="{E3EFDA43-651F-3646-3941-737CEB77C9F6}"/>
                  </a:ext>
                </a:extLst>
              </p:cNvPr>
              <p:cNvSpPr/>
              <p:nvPr/>
            </p:nvSpPr>
            <p:spPr>
              <a:xfrm>
                <a:off x="8922738"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7" name="Freeform 469">
                <a:extLst>
                  <a:ext uri="{FF2B5EF4-FFF2-40B4-BE49-F238E27FC236}">
                    <a16:creationId xmlns:a16="http://schemas.microsoft.com/office/drawing/2014/main" id="{5C99D6F9-697F-2E78-CCBD-948E81A7C260}"/>
                  </a:ext>
                </a:extLst>
              </p:cNvPr>
              <p:cNvSpPr/>
              <p:nvPr/>
            </p:nvSpPr>
            <p:spPr>
              <a:xfrm>
                <a:off x="8900076"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8" name="Freeform 470">
                <a:extLst>
                  <a:ext uri="{FF2B5EF4-FFF2-40B4-BE49-F238E27FC236}">
                    <a16:creationId xmlns:a16="http://schemas.microsoft.com/office/drawing/2014/main" id="{5CA87DD7-6D83-90ED-C6E4-9CE5A1AF4E53}"/>
                  </a:ext>
                </a:extLst>
              </p:cNvPr>
              <p:cNvSpPr/>
              <p:nvPr/>
            </p:nvSpPr>
            <p:spPr>
              <a:xfrm>
                <a:off x="8930292"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59" name="Freeform 471">
                <a:extLst>
                  <a:ext uri="{FF2B5EF4-FFF2-40B4-BE49-F238E27FC236}">
                    <a16:creationId xmlns:a16="http://schemas.microsoft.com/office/drawing/2014/main" id="{1BE3AAF7-2EC0-68BB-EB37-3A8F7A223F8A}"/>
                  </a:ext>
                </a:extLst>
              </p:cNvPr>
              <p:cNvSpPr/>
              <p:nvPr/>
            </p:nvSpPr>
            <p:spPr>
              <a:xfrm>
                <a:off x="8927270"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60" name="Freeform 472">
                <a:extLst>
                  <a:ext uri="{FF2B5EF4-FFF2-40B4-BE49-F238E27FC236}">
                    <a16:creationId xmlns:a16="http://schemas.microsoft.com/office/drawing/2014/main" id="{B8E1E5DF-DD23-0C3A-CC44-C6AE7F8D3770}"/>
                  </a:ext>
                </a:extLst>
              </p:cNvPr>
              <p:cNvSpPr/>
              <p:nvPr/>
            </p:nvSpPr>
            <p:spPr>
              <a:xfrm>
                <a:off x="8957487"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61" name="Freeform 473">
                <a:extLst>
                  <a:ext uri="{FF2B5EF4-FFF2-40B4-BE49-F238E27FC236}">
                    <a16:creationId xmlns:a16="http://schemas.microsoft.com/office/drawing/2014/main" id="{ED6AECBE-247C-86C8-EB22-C6053FD2CD7A}"/>
                  </a:ext>
                </a:extLst>
              </p:cNvPr>
              <p:cNvSpPr/>
              <p:nvPr/>
            </p:nvSpPr>
            <p:spPr>
              <a:xfrm>
                <a:off x="8980149"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62" name="Freeform 474">
                <a:extLst>
                  <a:ext uri="{FF2B5EF4-FFF2-40B4-BE49-F238E27FC236}">
                    <a16:creationId xmlns:a16="http://schemas.microsoft.com/office/drawing/2014/main" id="{C9EC0351-F07F-DA1A-CDDF-C8BAADF30830}"/>
                  </a:ext>
                </a:extLst>
              </p:cNvPr>
              <p:cNvSpPr/>
              <p:nvPr/>
            </p:nvSpPr>
            <p:spPr>
              <a:xfrm>
                <a:off x="9010365"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63" name="Freeform 475">
                <a:extLst>
                  <a:ext uri="{FF2B5EF4-FFF2-40B4-BE49-F238E27FC236}">
                    <a16:creationId xmlns:a16="http://schemas.microsoft.com/office/drawing/2014/main" id="{CCA9F152-F0C8-C868-9CE8-EB9EE9504D6E}"/>
                  </a:ext>
                </a:extLst>
              </p:cNvPr>
              <p:cNvSpPr/>
              <p:nvPr/>
            </p:nvSpPr>
            <p:spPr>
              <a:xfrm>
                <a:off x="9128209"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64" name="Freeform 476">
                <a:extLst>
                  <a:ext uri="{FF2B5EF4-FFF2-40B4-BE49-F238E27FC236}">
                    <a16:creationId xmlns:a16="http://schemas.microsoft.com/office/drawing/2014/main" id="{61BEF811-6EAC-7944-18D9-7938D726154D}"/>
                  </a:ext>
                </a:extLst>
              </p:cNvPr>
              <p:cNvSpPr/>
              <p:nvPr/>
            </p:nvSpPr>
            <p:spPr>
              <a:xfrm>
                <a:off x="9158425"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65" name="Freeform 477">
                <a:extLst>
                  <a:ext uri="{FF2B5EF4-FFF2-40B4-BE49-F238E27FC236}">
                    <a16:creationId xmlns:a16="http://schemas.microsoft.com/office/drawing/2014/main" id="{B272A60C-8528-747C-A86B-5F9AF1D7064E}"/>
                  </a:ext>
                </a:extLst>
              </p:cNvPr>
              <p:cNvSpPr/>
              <p:nvPr/>
            </p:nvSpPr>
            <p:spPr>
              <a:xfrm>
                <a:off x="9718939"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766" name="Freeform 478">
                <a:extLst>
                  <a:ext uri="{FF2B5EF4-FFF2-40B4-BE49-F238E27FC236}">
                    <a16:creationId xmlns:a16="http://schemas.microsoft.com/office/drawing/2014/main" id="{D23521CB-D066-D384-024D-1BFD445F2C41}"/>
                  </a:ext>
                </a:extLst>
              </p:cNvPr>
              <p:cNvSpPr/>
              <p:nvPr/>
            </p:nvSpPr>
            <p:spPr>
              <a:xfrm>
                <a:off x="9749155"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76" name="Graphic 4">
              <a:extLst>
                <a:ext uri="{FF2B5EF4-FFF2-40B4-BE49-F238E27FC236}">
                  <a16:creationId xmlns:a16="http://schemas.microsoft.com/office/drawing/2014/main" id="{18778B7E-9F96-DBF7-4D23-EC44E2AD3DF4}"/>
                </a:ext>
              </a:extLst>
            </p:cNvPr>
            <p:cNvGrpSpPr/>
            <p:nvPr/>
          </p:nvGrpSpPr>
          <p:grpSpPr>
            <a:xfrm>
              <a:off x="1545190" y="3610294"/>
              <a:ext cx="8009505" cy="3675714"/>
              <a:chOff x="2953498" y="1020778"/>
              <a:chExt cx="5738084" cy="2344727"/>
            </a:xfrm>
            <a:noFill/>
          </p:grpSpPr>
          <p:sp>
            <p:nvSpPr>
              <p:cNvPr id="174" name="Freeform 480">
                <a:extLst>
                  <a:ext uri="{FF2B5EF4-FFF2-40B4-BE49-F238E27FC236}">
                    <a16:creationId xmlns:a16="http://schemas.microsoft.com/office/drawing/2014/main" id="{DBBE3F53-B5E3-46DE-2BFA-D26D5C602BB7}"/>
                  </a:ext>
                </a:extLst>
              </p:cNvPr>
              <p:cNvSpPr/>
              <p:nvPr/>
            </p:nvSpPr>
            <p:spPr>
              <a:xfrm>
                <a:off x="2977671" y="1051013"/>
                <a:ext cx="5683695" cy="2284257"/>
              </a:xfrm>
              <a:custGeom>
                <a:avLst/>
                <a:gdLst>
                  <a:gd name="connsiteX0" fmla="*/ 0 w 5683695"/>
                  <a:gd name="connsiteY0" fmla="*/ 0 h 2284257"/>
                  <a:gd name="connsiteX1" fmla="*/ 74030 w 5683695"/>
                  <a:gd name="connsiteY1" fmla="*/ 0 h 2284257"/>
                  <a:gd name="connsiteX2" fmla="*/ 74030 w 5683695"/>
                  <a:gd name="connsiteY2" fmla="*/ 24188 h 2284257"/>
                  <a:gd name="connsiteX3" fmla="*/ 120865 w 5683695"/>
                  <a:gd name="connsiteY3" fmla="*/ 24188 h 2284257"/>
                  <a:gd name="connsiteX4" fmla="*/ 120865 w 5683695"/>
                  <a:gd name="connsiteY4" fmla="*/ 46864 h 2284257"/>
                  <a:gd name="connsiteX5" fmla="*/ 134463 w 5683695"/>
                  <a:gd name="connsiteY5" fmla="*/ 46864 h 2284257"/>
                  <a:gd name="connsiteX6" fmla="*/ 134463 w 5683695"/>
                  <a:gd name="connsiteY6" fmla="*/ 71052 h 2284257"/>
                  <a:gd name="connsiteX7" fmla="*/ 362596 w 5683695"/>
                  <a:gd name="connsiteY7" fmla="*/ 71052 h 2284257"/>
                  <a:gd name="connsiteX8" fmla="*/ 362596 w 5683695"/>
                  <a:gd name="connsiteY8" fmla="*/ 95240 h 2284257"/>
                  <a:gd name="connsiteX9" fmla="*/ 524254 w 5683695"/>
                  <a:gd name="connsiteY9" fmla="*/ 95240 h 2284257"/>
                  <a:gd name="connsiteX10" fmla="*/ 524254 w 5683695"/>
                  <a:gd name="connsiteY10" fmla="*/ 119428 h 2284257"/>
                  <a:gd name="connsiteX11" fmla="*/ 543894 w 5683695"/>
                  <a:gd name="connsiteY11" fmla="*/ 119428 h 2284257"/>
                  <a:gd name="connsiteX12" fmla="*/ 543894 w 5683695"/>
                  <a:gd name="connsiteY12" fmla="*/ 143616 h 2284257"/>
                  <a:gd name="connsiteX13" fmla="*/ 658716 w 5683695"/>
                  <a:gd name="connsiteY13" fmla="*/ 143616 h 2284257"/>
                  <a:gd name="connsiteX14" fmla="*/ 658716 w 5683695"/>
                  <a:gd name="connsiteY14" fmla="*/ 169316 h 2284257"/>
                  <a:gd name="connsiteX15" fmla="*/ 799222 w 5683695"/>
                  <a:gd name="connsiteY15" fmla="*/ 169316 h 2284257"/>
                  <a:gd name="connsiteX16" fmla="*/ 799222 w 5683695"/>
                  <a:gd name="connsiteY16" fmla="*/ 193504 h 2284257"/>
                  <a:gd name="connsiteX17" fmla="*/ 818863 w 5683695"/>
                  <a:gd name="connsiteY17" fmla="*/ 193504 h 2284257"/>
                  <a:gd name="connsiteX18" fmla="*/ 818863 w 5683695"/>
                  <a:gd name="connsiteY18" fmla="*/ 217692 h 2284257"/>
                  <a:gd name="connsiteX19" fmla="*/ 974477 w 5683695"/>
                  <a:gd name="connsiteY19" fmla="*/ 217692 h 2284257"/>
                  <a:gd name="connsiteX20" fmla="*/ 974477 w 5683695"/>
                  <a:gd name="connsiteY20" fmla="*/ 243392 h 2284257"/>
                  <a:gd name="connsiteX21" fmla="*/ 988075 w 5683695"/>
                  <a:gd name="connsiteY21" fmla="*/ 243392 h 2284257"/>
                  <a:gd name="connsiteX22" fmla="*/ 988075 w 5683695"/>
                  <a:gd name="connsiteY22" fmla="*/ 267580 h 2284257"/>
                  <a:gd name="connsiteX23" fmla="*/ 1114983 w 5683695"/>
                  <a:gd name="connsiteY23" fmla="*/ 267580 h 2284257"/>
                  <a:gd name="connsiteX24" fmla="*/ 1114983 w 5683695"/>
                  <a:gd name="connsiteY24" fmla="*/ 293280 h 2284257"/>
                  <a:gd name="connsiteX25" fmla="*/ 1134624 w 5683695"/>
                  <a:gd name="connsiteY25" fmla="*/ 293280 h 2284257"/>
                  <a:gd name="connsiteX26" fmla="*/ 1134624 w 5683695"/>
                  <a:gd name="connsiteY26" fmla="*/ 318980 h 2284257"/>
                  <a:gd name="connsiteX27" fmla="*/ 1155776 w 5683695"/>
                  <a:gd name="connsiteY27" fmla="*/ 318980 h 2284257"/>
                  <a:gd name="connsiteX28" fmla="*/ 1155776 w 5683695"/>
                  <a:gd name="connsiteY28" fmla="*/ 343168 h 2284257"/>
                  <a:gd name="connsiteX29" fmla="*/ 1175416 w 5683695"/>
                  <a:gd name="connsiteY29" fmla="*/ 343168 h 2284257"/>
                  <a:gd name="connsiteX30" fmla="*/ 1175416 w 5683695"/>
                  <a:gd name="connsiteY30" fmla="*/ 368868 h 2284257"/>
                  <a:gd name="connsiteX31" fmla="*/ 1189013 w 5683695"/>
                  <a:gd name="connsiteY31" fmla="*/ 368868 h 2284257"/>
                  <a:gd name="connsiteX32" fmla="*/ 1189013 w 5683695"/>
                  <a:gd name="connsiteY32" fmla="*/ 393056 h 2284257"/>
                  <a:gd name="connsiteX33" fmla="*/ 1269087 w 5683695"/>
                  <a:gd name="connsiteY33" fmla="*/ 393056 h 2284257"/>
                  <a:gd name="connsiteX34" fmla="*/ 1269087 w 5683695"/>
                  <a:gd name="connsiteY34" fmla="*/ 418755 h 2284257"/>
                  <a:gd name="connsiteX35" fmla="*/ 1282684 w 5683695"/>
                  <a:gd name="connsiteY35" fmla="*/ 418755 h 2284257"/>
                  <a:gd name="connsiteX36" fmla="*/ 1282684 w 5683695"/>
                  <a:gd name="connsiteY36" fmla="*/ 444455 h 2284257"/>
                  <a:gd name="connsiteX37" fmla="*/ 1296281 w 5683695"/>
                  <a:gd name="connsiteY37" fmla="*/ 444455 h 2284257"/>
                  <a:gd name="connsiteX38" fmla="*/ 1296281 w 5683695"/>
                  <a:gd name="connsiteY38" fmla="*/ 468643 h 2284257"/>
                  <a:gd name="connsiteX39" fmla="*/ 1364268 w 5683695"/>
                  <a:gd name="connsiteY39" fmla="*/ 468643 h 2284257"/>
                  <a:gd name="connsiteX40" fmla="*/ 1364268 w 5683695"/>
                  <a:gd name="connsiteY40" fmla="*/ 494343 h 2284257"/>
                  <a:gd name="connsiteX41" fmla="*/ 1389952 w 5683695"/>
                  <a:gd name="connsiteY41" fmla="*/ 494343 h 2284257"/>
                  <a:gd name="connsiteX42" fmla="*/ 1389952 w 5683695"/>
                  <a:gd name="connsiteY42" fmla="*/ 520043 h 2284257"/>
                  <a:gd name="connsiteX43" fmla="*/ 1457939 w 5683695"/>
                  <a:gd name="connsiteY43" fmla="*/ 520043 h 2284257"/>
                  <a:gd name="connsiteX44" fmla="*/ 1457939 w 5683695"/>
                  <a:gd name="connsiteY44" fmla="*/ 544231 h 2284257"/>
                  <a:gd name="connsiteX45" fmla="*/ 1491177 w 5683695"/>
                  <a:gd name="connsiteY45" fmla="*/ 544231 h 2284257"/>
                  <a:gd name="connsiteX46" fmla="*/ 1491177 w 5683695"/>
                  <a:gd name="connsiteY46" fmla="*/ 569931 h 2284257"/>
                  <a:gd name="connsiteX47" fmla="*/ 1497220 w 5683695"/>
                  <a:gd name="connsiteY47" fmla="*/ 569931 h 2284257"/>
                  <a:gd name="connsiteX48" fmla="*/ 1497220 w 5683695"/>
                  <a:gd name="connsiteY48" fmla="*/ 595630 h 2284257"/>
                  <a:gd name="connsiteX49" fmla="*/ 1510818 w 5683695"/>
                  <a:gd name="connsiteY49" fmla="*/ 595630 h 2284257"/>
                  <a:gd name="connsiteX50" fmla="*/ 1510818 w 5683695"/>
                  <a:gd name="connsiteY50" fmla="*/ 621330 h 2284257"/>
                  <a:gd name="connsiteX51" fmla="*/ 1531969 w 5683695"/>
                  <a:gd name="connsiteY51" fmla="*/ 621330 h 2284257"/>
                  <a:gd name="connsiteX52" fmla="*/ 1531969 w 5683695"/>
                  <a:gd name="connsiteY52" fmla="*/ 645518 h 2284257"/>
                  <a:gd name="connsiteX53" fmla="*/ 1598445 w 5683695"/>
                  <a:gd name="connsiteY53" fmla="*/ 645518 h 2284257"/>
                  <a:gd name="connsiteX54" fmla="*/ 1598445 w 5683695"/>
                  <a:gd name="connsiteY54" fmla="*/ 671218 h 2284257"/>
                  <a:gd name="connsiteX55" fmla="*/ 1612042 w 5683695"/>
                  <a:gd name="connsiteY55" fmla="*/ 671218 h 2284257"/>
                  <a:gd name="connsiteX56" fmla="*/ 1612042 w 5683695"/>
                  <a:gd name="connsiteY56" fmla="*/ 696918 h 2284257"/>
                  <a:gd name="connsiteX57" fmla="*/ 1639237 w 5683695"/>
                  <a:gd name="connsiteY57" fmla="*/ 696918 h 2284257"/>
                  <a:gd name="connsiteX58" fmla="*/ 1639237 w 5683695"/>
                  <a:gd name="connsiteY58" fmla="*/ 722618 h 2284257"/>
                  <a:gd name="connsiteX59" fmla="*/ 1686072 w 5683695"/>
                  <a:gd name="connsiteY59" fmla="*/ 722618 h 2284257"/>
                  <a:gd name="connsiteX60" fmla="*/ 1686072 w 5683695"/>
                  <a:gd name="connsiteY60" fmla="*/ 748317 h 2284257"/>
                  <a:gd name="connsiteX61" fmla="*/ 1726864 w 5683695"/>
                  <a:gd name="connsiteY61" fmla="*/ 748317 h 2284257"/>
                  <a:gd name="connsiteX62" fmla="*/ 1726864 w 5683695"/>
                  <a:gd name="connsiteY62" fmla="*/ 774017 h 2284257"/>
                  <a:gd name="connsiteX63" fmla="*/ 1779743 w 5683695"/>
                  <a:gd name="connsiteY63" fmla="*/ 774017 h 2284257"/>
                  <a:gd name="connsiteX64" fmla="*/ 1779743 w 5683695"/>
                  <a:gd name="connsiteY64" fmla="*/ 799717 h 2284257"/>
                  <a:gd name="connsiteX65" fmla="*/ 1793340 w 5683695"/>
                  <a:gd name="connsiteY65" fmla="*/ 799717 h 2284257"/>
                  <a:gd name="connsiteX66" fmla="*/ 1793340 w 5683695"/>
                  <a:gd name="connsiteY66" fmla="*/ 825417 h 2284257"/>
                  <a:gd name="connsiteX67" fmla="*/ 1826578 w 5683695"/>
                  <a:gd name="connsiteY67" fmla="*/ 825417 h 2284257"/>
                  <a:gd name="connsiteX68" fmla="*/ 1826578 w 5683695"/>
                  <a:gd name="connsiteY68" fmla="*/ 851117 h 2284257"/>
                  <a:gd name="connsiteX69" fmla="*/ 1847730 w 5683695"/>
                  <a:gd name="connsiteY69" fmla="*/ 851117 h 2284257"/>
                  <a:gd name="connsiteX70" fmla="*/ 1847730 w 5683695"/>
                  <a:gd name="connsiteY70" fmla="*/ 876816 h 2284257"/>
                  <a:gd name="connsiteX71" fmla="*/ 1874924 w 5683695"/>
                  <a:gd name="connsiteY71" fmla="*/ 876816 h 2284257"/>
                  <a:gd name="connsiteX72" fmla="*/ 1874924 w 5683695"/>
                  <a:gd name="connsiteY72" fmla="*/ 902516 h 2284257"/>
                  <a:gd name="connsiteX73" fmla="*/ 1927803 w 5683695"/>
                  <a:gd name="connsiteY73" fmla="*/ 902516 h 2284257"/>
                  <a:gd name="connsiteX74" fmla="*/ 1927803 w 5683695"/>
                  <a:gd name="connsiteY74" fmla="*/ 929728 h 2284257"/>
                  <a:gd name="connsiteX75" fmla="*/ 2001833 w 5683695"/>
                  <a:gd name="connsiteY75" fmla="*/ 929728 h 2284257"/>
                  <a:gd name="connsiteX76" fmla="*/ 2001833 w 5683695"/>
                  <a:gd name="connsiteY76" fmla="*/ 955428 h 2284257"/>
                  <a:gd name="connsiteX77" fmla="*/ 2081906 w 5683695"/>
                  <a:gd name="connsiteY77" fmla="*/ 955428 h 2284257"/>
                  <a:gd name="connsiteX78" fmla="*/ 2081906 w 5683695"/>
                  <a:gd name="connsiteY78" fmla="*/ 981127 h 2284257"/>
                  <a:gd name="connsiteX79" fmla="*/ 2155937 w 5683695"/>
                  <a:gd name="connsiteY79" fmla="*/ 981127 h 2284257"/>
                  <a:gd name="connsiteX80" fmla="*/ 2155937 w 5683695"/>
                  <a:gd name="connsiteY80" fmla="*/ 1006827 h 2284257"/>
                  <a:gd name="connsiteX81" fmla="*/ 2190686 w 5683695"/>
                  <a:gd name="connsiteY81" fmla="*/ 1006827 h 2284257"/>
                  <a:gd name="connsiteX82" fmla="*/ 2190686 w 5683695"/>
                  <a:gd name="connsiteY82" fmla="*/ 1032527 h 2284257"/>
                  <a:gd name="connsiteX83" fmla="*/ 2202772 w 5683695"/>
                  <a:gd name="connsiteY83" fmla="*/ 1032527 h 2284257"/>
                  <a:gd name="connsiteX84" fmla="*/ 2202772 w 5683695"/>
                  <a:gd name="connsiteY84" fmla="*/ 1059739 h 2284257"/>
                  <a:gd name="connsiteX85" fmla="*/ 2216369 w 5683695"/>
                  <a:gd name="connsiteY85" fmla="*/ 1059739 h 2284257"/>
                  <a:gd name="connsiteX86" fmla="*/ 2216369 w 5683695"/>
                  <a:gd name="connsiteY86" fmla="*/ 1085438 h 2284257"/>
                  <a:gd name="connsiteX87" fmla="*/ 2270759 w 5683695"/>
                  <a:gd name="connsiteY87" fmla="*/ 1085438 h 2284257"/>
                  <a:gd name="connsiteX88" fmla="*/ 2270759 w 5683695"/>
                  <a:gd name="connsiteY88" fmla="*/ 1111138 h 2284257"/>
                  <a:gd name="connsiteX89" fmla="*/ 2506446 w 5683695"/>
                  <a:gd name="connsiteY89" fmla="*/ 1111138 h 2284257"/>
                  <a:gd name="connsiteX90" fmla="*/ 2506446 w 5683695"/>
                  <a:gd name="connsiteY90" fmla="*/ 1138350 h 2284257"/>
                  <a:gd name="connsiteX91" fmla="*/ 2566879 w 5683695"/>
                  <a:gd name="connsiteY91" fmla="*/ 1138350 h 2284257"/>
                  <a:gd name="connsiteX92" fmla="*/ 2566879 w 5683695"/>
                  <a:gd name="connsiteY92" fmla="*/ 1164049 h 2284257"/>
                  <a:gd name="connsiteX93" fmla="*/ 2586520 w 5683695"/>
                  <a:gd name="connsiteY93" fmla="*/ 1164049 h 2284257"/>
                  <a:gd name="connsiteX94" fmla="*/ 2586520 w 5683695"/>
                  <a:gd name="connsiteY94" fmla="*/ 1191261 h 2284257"/>
                  <a:gd name="connsiteX95" fmla="*/ 2600117 w 5683695"/>
                  <a:gd name="connsiteY95" fmla="*/ 1191261 h 2284257"/>
                  <a:gd name="connsiteX96" fmla="*/ 2600117 w 5683695"/>
                  <a:gd name="connsiteY96" fmla="*/ 1218473 h 2284257"/>
                  <a:gd name="connsiteX97" fmla="*/ 2680190 w 5683695"/>
                  <a:gd name="connsiteY97" fmla="*/ 1218473 h 2284257"/>
                  <a:gd name="connsiteX98" fmla="*/ 2680190 w 5683695"/>
                  <a:gd name="connsiteY98" fmla="*/ 1245684 h 2284257"/>
                  <a:gd name="connsiteX99" fmla="*/ 2713428 w 5683695"/>
                  <a:gd name="connsiteY99" fmla="*/ 1245684 h 2284257"/>
                  <a:gd name="connsiteX100" fmla="*/ 2713428 w 5683695"/>
                  <a:gd name="connsiteY100" fmla="*/ 1272896 h 2284257"/>
                  <a:gd name="connsiteX101" fmla="*/ 2767818 w 5683695"/>
                  <a:gd name="connsiteY101" fmla="*/ 1272896 h 2284257"/>
                  <a:gd name="connsiteX102" fmla="*/ 2767818 w 5683695"/>
                  <a:gd name="connsiteY102" fmla="*/ 1301619 h 2284257"/>
                  <a:gd name="connsiteX103" fmla="*/ 2773861 w 5683695"/>
                  <a:gd name="connsiteY103" fmla="*/ 1301619 h 2284257"/>
                  <a:gd name="connsiteX104" fmla="*/ 2773861 w 5683695"/>
                  <a:gd name="connsiteY104" fmla="*/ 1328830 h 2284257"/>
                  <a:gd name="connsiteX105" fmla="*/ 2888683 w 5683695"/>
                  <a:gd name="connsiteY105" fmla="*/ 1328830 h 2284257"/>
                  <a:gd name="connsiteX106" fmla="*/ 2888683 w 5683695"/>
                  <a:gd name="connsiteY106" fmla="*/ 1359065 h 2284257"/>
                  <a:gd name="connsiteX107" fmla="*/ 2956670 w 5683695"/>
                  <a:gd name="connsiteY107" fmla="*/ 1359065 h 2284257"/>
                  <a:gd name="connsiteX108" fmla="*/ 2956670 w 5683695"/>
                  <a:gd name="connsiteY108" fmla="*/ 1390812 h 2284257"/>
                  <a:gd name="connsiteX109" fmla="*/ 3023146 w 5683695"/>
                  <a:gd name="connsiteY109" fmla="*/ 1390812 h 2284257"/>
                  <a:gd name="connsiteX110" fmla="*/ 3023146 w 5683695"/>
                  <a:gd name="connsiteY110" fmla="*/ 1421047 h 2284257"/>
                  <a:gd name="connsiteX111" fmla="*/ 3050341 w 5683695"/>
                  <a:gd name="connsiteY111" fmla="*/ 1421047 h 2284257"/>
                  <a:gd name="connsiteX112" fmla="*/ 3050341 w 5683695"/>
                  <a:gd name="connsiteY112" fmla="*/ 1452794 h 2284257"/>
                  <a:gd name="connsiteX113" fmla="*/ 3089622 w 5683695"/>
                  <a:gd name="connsiteY113" fmla="*/ 1452794 h 2284257"/>
                  <a:gd name="connsiteX114" fmla="*/ 3089622 w 5683695"/>
                  <a:gd name="connsiteY114" fmla="*/ 1483029 h 2284257"/>
                  <a:gd name="connsiteX115" fmla="*/ 3116816 w 5683695"/>
                  <a:gd name="connsiteY115" fmla="*/ 1483029 h 2284257"/>
                  <a:gd name="connsiteX116" fmla="*/ 3116816 w 5683695"/>
                  <a:gd name="connsiteY116" fmla="*/ 1514776 h 2284257"/>
                  <a:gd name="connsiteX117" fmla="*/ 3198400 w 5683695"/>
                  <a:gd name="connsiteY117" fmla="*/ 1514776 h 2284257"/>
                  <a:gd name="connsiteX118" fmla="*/ 3198400 w 5683695"/>
                  <a:gd name="connsiteY118" fmla="*/ 1549546 h 2284257"/>
                  <a:gd name="connsiteX119" fmla="*/ 3218041 w 5683695"/>
                  <a:gd name="connsiteY119" fmla="*/ 1549546 h 2284257"/>
                  <a:gd name="connsiteX120" fmla="*/ 3218041 w 5683695"/>
                  <a:gd name="connsiteY120" fmla="*/ 1584317 h 2284257"/>
                  <a:gd name="connsiteX121" fmla="*/ 3264877 w 5683695"/>
                  <a:gd name="connsiteY121" fmla="*/ 1584317 h 2284257"/>
                  <a:gd name="connsiteX122" fmla="*/ 3264877 w 5683695"/>
                  <a:gd name="connsiteY122" fmla="*/ 1620599 h 2284257"/>
                  <a:gd name="connsiteX123" fmla="*/ 3418980 w 5683695"/>
                  <a:gd name="connsiteY123" fmla="*/ 1620599 h 2284257"/>
                  <a:gd name="connsiteX124" fmla="*/ 3418980 w 5683695"/>
                  <a:gd name="connsiteY124" fmla="*/ 1659904 h 2284257"/>
                  <a:gd name="connsiteX125" fmla="*/ 3426534 w 5683695"/>
                  <a:gd name="connsiteY125" fmla="*/ 1659904 h 2284257"/>
                  <a:gd name="connsiteX126" fmla="*/ 3426534 w 5683695"/>
                  <a:gd name="connsiteY126" fmla="*/ 1699210 h 2284257"/>
                  <a:gd name="connsiteX127" fmla="*/ 3459772 w 5683695"/>
                  <a:gd name="connsiteY127" fmla="*/ 1699210 h 2284257"/>
                  <a:gd name="connsiteX128" fmla="*/ 3459772 w 5683695"/>
                  <a:gd name="connsiteY128" fmla="*/ 1738515 h 2284257"/>
                  <a:gd name="connsiteX129" fmla="*/ 3465815 w 5683695"/>
                  <a:gd name="connsiteY129" fmla="*/ 1738515 h 2284257"/>
                  <a:gd name="connsiteX130" fmla="*/ 3465815 w 5683695"/>
                  <a:gd name="connsiteY130" fmla="*/ 1779333 h 2284257"/>
                  <a:gd name="connsiteX131" fmla="*/ 3486967 w 5683695"/>
                  <a:gd name="connsiteY131" fmla="*/ 1779333 h 2284257"/>
                  <a:gd name="connsiteX132" fmla="*/ 3486967 w 5683695"/>
                  <a:gd name="connsiteY132" fmla="*/ 1821662 h 2284257"/>
                  <a:gd name="connsiteX133" fmla="*/ 3574594 w 5683695"/>
                  <a:gd name="connsiteY133" fmla="*/ 1821662 h 2284257"/>
                  <a:gd name="connsiteX134" fmla="*/ 3574594 w 5683695"/>
                  <a:gd name="connsiteY134" fmla="*/ 1868526 h 2284257"/>
                  <a:gd name="connsiteX135" fmla="*/ 3956831 w 5683695"/>
                  <a:gd name="connsiteY135" fmla="*/ 1868526 h 2284257"/>
                  <a:gd name="connsiteX136" fmla="*/ 3956831 w 5683695"/>
                  <a:gd name="connsiteY136" fmla="*/ 1932020 h 2284257"/>
                  <a:gd name="connsiteX137" fmla="*/ 3990069 w 5683695"/>
                  <a:gd name="connsiteY137" fmla="*/ 1932020 h 2284257"/>
                  <a:gd name="connsiteX138" fmla="*/ 3990069 w 5683695"/>
                  <a:gd name="connsiteY138" fmla="*/ 1995513 h 2284257"/>
                  <a:gd name="connsiteX139" fmla="*/ 4077696 w 5683695"/>
                  <a:gd name="connsiteY139" fmla="*/ 1995513 h 2284257"/>
                  <a:gd name="connsiteX140" fmla="*/ 4077696 w 5683695"/>
                  <a:gd name="connsiteY140" fmla="*/ 2059007 h 2284257"/>
                  <a:gd name="connsiteX141" fmla="*/ 4097337 w 5683695"/>
                  <a:gd name="connsiteY141" fmla="*/ 2059007 h 2284257"/>
                  <a:gd name="connsiteX142" fmla="*/ 4097337 w 5683695"/>
                  <a:gd name="connsiteY142" fmla="*/ 2124012 h 2284257"/>
                  <a:gd name="connsiteX143" fmla="*/ 4132086 w 5683695"/>
                  <a:gd name="connsiteY143" fmla="*/ 2124012 h 2284257"/>
                  <a:gd name="connsiteX144" fmla="*/ 4132086 w 5683695"/>
                  <a:gd name="connsiteY144" fmla="*/ 2187506 h 2284257"/>
                  <a:gd name="connsiteX145" fmla="*/ 4582309 w 5683695"/>
                  <a:gd name="connsiteY145" fmla="*/ 2187506 h 2284257"/>
                  <a:gd name="connsiteX146" fmla="*/ 4582309 w 5683695"/>
                  <a:gd name="connsiteY146" fmla="*/ 2284258 h 2284257"/>
                  <a:gd name="connsiteX147" fmla="*/ 5683695 w 5683695"/>
                  <a:gd name="connsiteY147" fmla="*/ 2284258 h 2284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683695" h="2284257">
                    <a:moveTo>
                      <a:pt x="0" y="0"/>
                    </a:moveTo>
                    <a:lnTo>
                      <a:pt x="74030" y="0"/>
                    </a:lnTo>
                    <a:lnTo>
                      <a:pt x="74030" y="24188"/>
                    </a:lnTo>
                    <a:lnTo>
                      <a:pt x="120865" y="24188"/>
                    </a:lnTo>
                    <a:lnTo>
                      <a:pt x="120865" y="46864"/>
                    </a:lnTo>
                    <a:lnTo>
                      <a:pt x="134463" y="46864"/>
                    </a:lnTo>
                    <a:lnTo>
                      <a:pt x="134463" y="71052"/>
                    </a:lnTo>
                    <a:lnTo>
                      <a:pt x="362596" y="71052"/>
                    </a:lnTo>
                    <a:lnTo>
                      <a:pt x="362596" y="95240"/>
                    </a:lnTo>
                    <a:lnTo>
                      <a:pt x="524254" y="95240"/>
                    </a:lnTo>
                    <a:lnTo>
                      <a:pt x="524254" y="119428"/>
                    </a:lnTo>
                    <a:lnTo>
                      <a:pt x="543894" y="119428"/>
                    </a:lnTo>
                    <a:lnTo>
                      <a:pt x="543894" y="143616"/>
                    </a:lnTo>
                    <a:lnTo>
                      <a:pt x="658716" y="143616"/>
                    </a:lnTo>
                    <a:lnTo>
                      <a:pt x="658716" y="169316"/>
                    </a:lnTo>
                    <a:lnTo>
                      <a:pt x="799222" y="169316"/>
                    </a:lnTo>
                    <a:lnTo>
                      <a:pt x="799222" y="193504"/>
                    </a:lnTo>
                    <a:lnTo>
                      <a:pt x="818863" y="193504"/>
                    </a:lnTo>
                    <a:lnTo>
                      <a:pt x="818863" y="217692"/>
                    </a:lnTo>
                    <a:lnTo>
                      <a:pt x="974477" y="217692"/>
                    </a:lnTo>
                    <a:lnTo>
                      <a:pt x="974477" y="243392"/>
                    </a:lnTo>
                    <a:lnTo>
                      <a:pt x="988075" y="243392"/>
                    </a:lnTo>
                    <a:lnTo>
                      <a:pt x="988075" y="267580"/>
                    </a:lnTo>
                    <a:lnTo>
                      <a:pt x="1114983" y="267580"/>
                    </a:lnTo>
                    <a:lnTo>
                      <a:pt x="1114983" y="293280"/>
                    </a:lnTo>
                    <a:lnTo>
                      <a:pt x="1134624" y="293280"/>
                    </a:lnTo>
                    <a:lnTo>
                      <a:pt x="1134624" y="318980"/>
                    </a:lnTo>
                    <a:lnTo>
                      <a:pt x="1155776" y="318980"/>
                    </a:lnTo>
                    <a:lnTo>
                      <a:pt x="1155776" y="343168"/>
                    </a:lnTo>
                    <a:lnTo>
                      <a:pt x="1175416" y="343168"/>
                    </a:lnTo>
                    <a:lnTo>
                      <a:pt x="1175416" y="368868"/>
                    </a:lnTo>
                    <a:lnTo>
                      <a:pt x="1189013" y="368868"/>
                    </a:lnTo>
                    <a:lnTo>
                      <a:pt x="1189013" y="393056"/>
                    </a:lnTo>
                    <a:lnTo>
                      <a:pt x="1269087" y="393056"/>
                    </a:lnTo>
                    <a:lnTo>
                      <a:pt x="1269087" y="418755"/>
                    </a:lnTo>
                    <a:lnTo>
                      <a:pt x="1282684" y="418755"/>
                    </a:lnTo>
                    <a:lnTo>
                      <a:pt x="1282684" y="444455"/>
                    </a:lnTo>
                    <a:lnTo>
                      <a:pt x="1296281" y="444455"/>
                    </a:lnTo>
                    <a:lnTo>
                      <a:pt x="1296281" y="468643"/>
                    </a:lnTo>
                    <a:lnTo>
                      <a:pt x="1364268" y="468643"/>
                    </a:lnTo>
                    <a:lnTo>
                      <a:pt x="1364268" y="494343"/>
                    </a:lnTo>
                    <a:lnTo>
                      <a:pt x="1389952" y="494343"/>
                    </a:lnTo>
                    <a:lnTo>
                      <a:pt x="1389952" y="520043"/>
                    </a:lnTo>
                    <a:lnTo>
                      <a:pt x="1457939" y="520043"/>
                    </a:lnTo>
                    <a:lnTo>
                      <a:pt x="1457939" y="544231"/>
                    </a:lnTo>
                    <a:lnTo>
                      <a:pt x="1491177" y="544231"/>
                    </a:lnTo>
                    <a:lnTo>
                      <a:pt x="1491177" y="569931"/>
                    </a:lnTo>
                    <a:lnTo>
                      <a:pt x="1497220" y="569931"/>
                    </a:lnTo>
                    <a:lnTo>
                      <a:pt x="1497220" y="595630"/>
                    </a:lnTo>
                    <a:lnTo>
                      <a:pt x="1510818" y="595630"/>
                    </a:lnTo>
                    <a:lnTo>
                      <a:pt x="1510818" y="621330"/>
                    </a:lnTo>
                    <a:lnTo>
                      <a:pt x="1531969" y="621330"/>
                    </a:lnTo>
                    <a:lnTo>
                      <a:pt x="1531969" y="645518"/>
                    </a:lnTo>
                    <a:lnTo>
                      <a:pt x="1598445" y="645518"/>
                    </a:lnTo>
                    <a:lnTo>
                      <a:pt x="1598445" y="671218"/>
                    </a:lnTo>
                    <a:lnTo>
                      <a:pt x="1612042" y="671218"/>
                    </a:lnTo>
                    <a:lnTo>
                      <a:pt x="1612042" y="696918"/>
                    </a:lnTo>
                    <a:lnTo>
                      <a:pt x="1639237" y="696918"/>
                    </a:lnTo>
                    <a:lnTo>
                      <a:pt x="1639237" y="722618"/>
                    </a:lnTo>
                    <a:lnTo>
                      <a:pt x="1686072" y="722618"/>
                    </a:lnTo>
                    <a:lnTo>
                      <a:pt x="1686072" y="748317"/>
                    </a:lnTo>
                    <a:lnTo>
                      <a:pt x="1726864" y="748317"/>
                    </a:lnTo>
                    <a:lnTo>
                      <a:pt x="1726864" y="774017"/>
                    </a:lnTo>
                    <a:lnTo>
                      <a:pt x="1779743" y="774017"/>
                    </a:lnTo>
                    <a:lnTo>
                      <a:pt x="1779743" y="799717"/>
                    </a:lnTo>
                    <a:lnTo>
                      <a:pt x="1793340" y="799717"/>
                    </a:lnTo>
                    <a:lnTo>
                      <a:pt x="1793340" y="825417"/>
                    </a:lnTo>
                    <a:lnTo>
                      <a:pt x="1826578" y="825417"/>
                    </a:lnTo>
                    <a:lnTo>
                      <a:pt x="1826578" y="851117"/>
                    </a:lnTo>
                    <a:lnTo>
                      <a:pt x="1847730" y="851117"/>
                    </a:lnTo>
                    <a:lnTo>
                      <a:pt x="1847730" y="876816"/>
                    </a:lnTo>
                    <a:lnTo>
                      <a:pt x="1874924" y="876816"/>
                    </a:lnTo>
                    <a:lnTo>
                      <a:pt x="1874924" y="902516"/>
                    </a:lnTo>
                    <a:lnTo>
                      <a:pt x="1927803" y="902516"/>
                    </a:lnTo>
                    <a:lnTo>
                      <a:pt x="1927803" y="929728"/>
                    </a:lnTo>
                    <a:lnTo>
                      <a:pt x="2001833" y="929728"/>
                    </a:lnTo>
                    <a:lnTo>
                      <a:pt x="2001833" y="955428"/>
                    </a:lnTo>
                    <a:lnTo>
                      <a:pt x="2081906" y="955428"/>
                    </a:lnTo>
                    <a:lnTo>
                      <a:pt x="2081906" y="981127"/>
                    </a:lnTo>
                    <a:lnTo>
                      <a:pt x="2155937" y="981127"/>
                    </a:lnTo>
                    <a:lnTo>
                      <a:pt x="2155937" y="1006827"/>
                    </a:lnTo>
                    <a:lnTo>
                      <a:pt x="2190686" y="1006827"/>
                    </a:lnTo>
                    <a:lnTo>
                      <a:pt x="2190686" y="1032527"/>
                    </a:lnTo>
                    <a:lnTo>
                      <a:pt x="2202772" y="1032527"/>
                    </a:lnTo>
                    <a:lnTo>
                      <a:pt x="2202772" y="1059739"/>
                    </a:lnTo>
                    <a:lnTo>
                      <a:pt x="2216369" y="1059739"/>
                    </a:lnTo>
                    <a:lnTo>
                      <a:pt x="2216369" y="1085438"/>
                    </a:lnTo>
                    <a:lnTo>
                      <a:pt x="2270759" y="1085438"/>
                    </a:lnTo>
                    <a:lnTo>
                      <a:pt x="2270759" y="1111138"/>
                    </a:lnTo>
                    <a:lnTo>
                      <a:pt x="2506446" y="1111138"/>
                    </a:lnTo>
                    <a:lnTo>
                      <a:pt x="2506446" y="1138350"/>
                    </a:lnTo>
                    <a:lnTo>
                      <a:pt x="2566879" y="1138350"/>
                    </a:lnTo>
                    <a:lnTo>
                      <a:pt x="2566879" y="1164049"/>
                    </a:lnTo>
                    <a:lnTo>
                      <a:pt x="2586520" y="1164049"/>
                    </a:lnTo>
                    <a:lnTo>
                      <a:pt x="2586520" y="1191261"/>
                    </a:lnTo>
                    <a:lnTo>
                      <a:pt x="2600117" y="1191261"/>
                    </a:lnTo>
                    <a:lnTo>
                      <a:pt x="2600117" y="1218473"/>
                    </a:lnTo>
                    <a:lnTo>
                      <a:pt x="2680190" y="1218473"/>
                    </a:lnTo>
                    <a:lnTo>
                      <a:pt x="2680190" y="1245684"/>
                    </a:lnTo>
                    <a:lnTo>
                      <a:pt x="2713428" y="1245684"/>
                    </a:lnTo>
                    <a:lnTo>
                      <a:pt x="2713428" y="1272896"/>
                    </a:lnTo>
                    <a:lnTo>
                      <a:pt x="2767818" y="1272896"/>
                    </a:lnTo>
                    <a:lnTo>
                      <a:pt x="2767818" y="1301619"/>
                    </a:lnTo>
                    <a:lnTo>
                      <a:pt x="2773861" y="1301619"/>
                    </a:lnTo>
                    <a:lnTo>
                      <a:pt x="2773861" y="1328830"/>
                    </a:lnTo>
                    <a:lnTo>
                      <a:pt x="2888683" y="1328830"/>
                    </a:lnTo>
                    <a:lnTo>
                      <a:pt x="2888683" y="1359065"/>
                    </a:lnTo>
                    <a:lnTo>
                      <a:pt x="2956670" y="1359065"/>
                    </a:lnTo>
                    <a:lnTo>
                      <a:pt x="2956670" y="1390812"/>
                    </a:lnTo>
                    <a:lnTo>
                      <a:pt x="3023146" y="1390812"/>
                    </a:lnTo>
                    <a:lnTo>
                      <a:pt x="3023146" y="1421047"/>
                    </a:lnTo>
                    <a:lnTo>
                      <a:pt x="3050341" y="1421047"/>
                    </a:lnTo>
                    <a:lnTo>
                      <a:pt x="3050341" y="1452794"/>
                    </a:lnTo>
                    <a:lnTo>
                      <a:pt x="3089622" y="1452794"/>
                    </a:lnTo>
                    <a:lnTo>
                      <a:pt x="3089622" y="1483029"/>
                    </a:lnTo>
                    <a:lnTo>
                      <a:pt x="3116816" y="1483029"/>
                    </a:lnTo>
                    <a:lnTo>
                      <a:pt x="3116816" y="1514776"/>
                    </a:lnTo>
                    <a:lnTo>
                      <a:pt x="3198400" y="1514776"/>
                    </a:lnTo>
                    <a:lnTo>
                      <a:pt x="3198400" y="1549546"/>
                    </a:lnTo>
                    <a:lnTo>
                      <a:pt x="3218041" y="1549546"/>
                    </a:lnTo>
                    <a:lnTo>
                      <a:pt x="3218041" y="1584317"/>
                    </a:lnTo>
                    <a:lnTo>
                      <a:pt x="3264877" y="1584317"/>
                    </a:lnTo>
                    <a:lnTo>
                      <a:pt x="3264877" y="1620599"/>
                    </a:lnTo>
                    <a:lnTo>
                      <a:pt x="3418980" y="1620599"/>
                    </a:lnTo>
                    <a:lnTo>
                      <a:pt x="3418980" y="1659904"/>
                    </a:lnTo>
                    <a:lnTo>
                      <a:pt x="3426534" y="1659904"/>
                    </a:lnTo>
                    <a:lnTo>
                      <a:pt x="3426534" y="1699210"/>
                    </a:lnTo>
                    <a:lnTo>
                      <a:pt x="3459772" y="1699210"/>
                    </a:lnTo>
                    <a:lnTo>
                      <a:pt x="3459772" y="1738515"/>
                    </a:lnTo>
                    <a:lnTo>
                      <a:pt x="3465815" y="1738515"/>
                    </a:lnTo>
                    <a:lnTo>
                      <a:pt x="3465815" y="1779333"/>
                    </a:lnTo>
                    <a:lnTo>
                      <a:pt x="3486967" y="1779333"/>
                    </a:lnTo>
                    <a:lnTo>
                      <a:pt x="3486967" y="1821662"/>
                    </a:lnTo>
                    <a:lnTo>
                      <a:pt x="3574594" y="1821662"/>
                    </a:lnTo>
                    <a:lnTo>
                      <a:pt x="3574594" y="1868526"/>
                    </a:lnTo>
                    <a:lnTo>
                      <a:pt x="3956831" y="1868526"/>
                    </a:lnTo>
                    <a:lnTo>
                      <a:pt x="3956831" y="1932020"/>
                    </a:lnTo>
                    <a:lnTo>
                      <a:pt x="3990069" y="1932020"/>
                    </a:lnTo>
                    <a:lnTo>
                      <a:pt x="3990069" y="1995513"/>
                    </a:lnTo>
                    <a:lnTo>
                      <a:pt x="4077696" y="1995513"/>
                    </a:lnTo>
                    <a:lnTo>
                      <a:pt x="4077696" y="2059007"/>
                    </a:lnTo>
                    <a:lnTo>
                      <a:pt x="4097337" y="2059007"/>
                    </a:lnTo>
                    <a:lnTo>
                      <a:pt x="4097337" y="2124012"/>
                    </a:lnTo>
                    <a:lnTo>
                      <a:pt x="4132086" y="2124012"/>
                    </a:lnTo>
                    <a:lnTo>
                      <a:pt x="4132086" y="2187506"/>
                    </a:lnTo>
                    <a:lnTo>
                      <a:pt x="4582309" y="2187506"/>
                    </a:lnTo>
                    <a:lnTo>
                      <a:pt x="4582309" y="2284258"/>
                    </a:lnTo>
                    <a:lnTo>
                      <a:pt x="5683695" y="2284258"/>
                    </a:lnTo>
                  </a:path>
                </a:pathLst>
              </a:custGeom>
              <a:noFill/>
              <a:ln w="38100" cap="flat">
                <a:solidFill>
                  <a:schemeClr val="accent4"/>
                </a:solidFill>
                <a:custDash>
                  <a:ds d="600142" sp="200047"/>
                </a:custDash>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5" name="Freeform 481">
                <a:extLst>
                  <a:ext uri="{FF2B5EF4-FFF2-40B4-BE49-F238E27FC236}">
                    <a16:creationId xmlns:a16="http://schemas.microsoft.com/office/drawing/2014/main" id="{0CF28BA6-F542-EF47-1098-29024159C495}"/>
                  </a:ext>
                </a:extLst>
              </p:cNvPr>
              <p:cNvSpPr/>
              <p:nvPr/>
            </p:nvSpPr>
            <p:spPr>
              <a:xfrm>
                <a:off x="8659856" y="3335271"/>
                <a:ext cx="1510" cy="4535"/>
              </a:xfrm>
              <a:custGeom>
                <a:avLst/>
                <a:gdLst>
                  <a:gd name="connsiteX0" fmla="*/ 0 w 1510"/>
                  <a:gd name="connsiteY0" fmla="*/ 4535 h 4535"/>
                  <a:gd name="connsiteX1" fmla="*/ 1511 w 1510"/>
                  <a:gd name="connsiteY1" fmla="*/ 0 h 4535"/>
                </a:gdLst>
                <a:ahLst/>
                <a:cxnLst>
                  <a:cxn ang="0">
                    <a:pos x="connsiteX0" y="connsiteY0"/>
                  </a:cxn>
                  <a:cxn ang="0">
                    <a:pos x="connsiteX1" y="connsiteY1"/>
                  </a:cxn>
                </a:cxnLst>
                <a:rect l="l" t="t" r="r" b="b"/>
                <a:pathLst>
                  <a:path w="1510" h="4535">
                    <a:moveTo>
                      <a:pt x="0" y="4535"/>
                    </a:moveTo>
                    <a:lnTo>
                      <a:pt x="1511" y="0"/>
                    </a:lnTo>
                  </a:path>
                </a:pathLst>
              </a:custGeom>
              <a:ln w="15875" cap="flat">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6" name="Freeform 482">
                <a:extLst>
                  <a:ext uri="{FF2B5EF4-FFF2-40B4-BE49-F238E27FC236}">
                    <a16:creationId xmlns:a16="http://schemas.microsoft.com/office/drawing/2014/main" id="{2E9244CE-3990-0D1B-F16C-B904E7E5E78A}"/>
                  </a:ext>
                </a:extLst>
              </p:cNvPr>
              <p:cNvSpPr/>
              <p:nvPr/>
            </p:nvSpPr>
            <p:spPr>
              <a:xfrm>
                <a:off x="2953498"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7" name="Freeform 483">
                <a:extLst>
                  <a:ext uri="{FF2B5EF4-FFF2-40B4-BE49-F238E27FC236}">
                    <a16:creationId xmlns:a16="http://schemas.microsoft.com/office/drawing/2014/main" id="{8EACD542-FCDC-7037-F8ED-A101CCD62036}"/>
                  </a:ext>
                </a:extLst>
              </p:cNvPr>
              <p:cNvSpPr/>
              <p:nvPr/>
            </p:nvSpPr>
            <p:spPr>
              <a:xfrm>
                <a:off x="298371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8" name="Freeform 484">
                <a:extLst>
                  <a:ext uri="{FF2B5EF4-FFF2-40B4-BE49-F238E27FC236}">
                    <a16:creationId xmlns:a16="http://schemas.microsoft.com/office/drawing/2014/main" id="{99D8763A-7D86-5C1B-4E0C-55624FF1306E}"/>
                  </a:ext>
                </a:extLst>
              </p:cNvPr>
              <p:cNvSpPr/>
              <p:nvPr/>
            </p:nvSpPr>
            <p:spPr>
              <a:xfrm>
                <a:off x="2953498"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9" name="Freeform 485">
                <a:extLst>
                  <a:ext uri="{FF2B5EF4-FFF2-40B4-BE49-F238E27FC236}">
                    <a16:creationId xmlns:a16="http://schemas.microsoft.com/office/drawing/2014/main" id="{AC9A8B84-0D6C-B0E0-BA48-E4C8CBFB4C76}"/>
                  </a:ext>
                </a:extLst>
              </p:cNvPr>
              <p:cNvSpPr/>
              <p:nvPr/>
            </p:nvSpPr>
            <p:spPr>
              <a:xfrm>
                <a:off x="298371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0" name="Freeform 486">
                <a:extLst>
                  <a:ext uri="{FF2B5EF4-FFF2-40B4-BE49-F238E27FC236}">
                    <a16:creationId xmlns:a16="http://schemas.microsoft.com/office/drawing/2014/main" id="{A991A344-197E-4682-A3F6-0304DC35CD29}"/>
                  </a:ext>
                </a:extLst>
              </p:cNvPr>
              <p:cNvSpPr/>
              <p:nvPr/>
            </p:nvSpPr>
            <p:spPr>
              <a:xfrm>
                <a:off x="2953498"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1" name="Freeform 487">
                <a:extLst>
                  <a:ext uri="{FF2B5EF4-FFF2-40B4-BE49-F238E27FC236}">
                    <a16:creationId xmlns:a16="http://schemas.microsoft.com/office/drawing/2014/main" id="{1D33BFE4-F89B-22C9-8CCF-144F1ED30EF8}"/>
                  </a:ext>
                </a:extLst>
              </p:cNvPr>
              <p:cNvSpPr/>
              <p:nvPr/>
            </p:nvSpPr>
            <p:spPr>
              <a:xfrm>
                <a:off x="298371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2" name="Freeform 488">
                <a:extLst>
                  <a:ext uri="{FF2B5EF4-FFF2-40B4-BE49-F238E27FC236}">
                    <a16:creationId xmlns:a16="http://schemas.microsoft.com/office/drawing/2014/main" id="{1AC6F0A4-6C1C-55AA-2DCB-CFF093B99BA6}"/>
                  </a:ext>
                </a:extLst>
              </p:cNvPr>
              <p:cNvSpPr/>
              <p:nvPr/>
            </p:nvSpPr>
            <p:spPr>
              <a:xfrm>
                <a:off x="2953498"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3" name="Freeform 489">
                <a:extLst>
                  <a:ext uri="{FF2B5EF4-FFF2-40B4-BE49-F238E27FC236}">
                    <a16:creationId xmlns:a16="http://schemas.microsoft.com/office/drawing/2014/main" id="{989697CE-136E-CD50-B97E-50E7B94270EC}"/>
                  </a:ext>
                </a:extLst>
              </p:cNvPr>
              <p:cNvSpPr/>
              <p:nvPr/>
            </p:nvSpPr>
            <p:spPr>
              <a:xfrm>
                <a:off x="298371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4" name="Freeform 490">
                <a:extLst>
                  <a:ext uri="{FF2B5EF4-FFF2-40B4-BE49-F238E27FC236}">
                    <a16:creationId xmlns:a16="http://schemas.microsoft.com/office/drawing/2014/main" id="{0D32A367-1186-1E89-890F-DA1E0CF74EFC}"/>
                  </a:ext>
                </a:extLst>
              </p:cNvPr>
              <p:cNvSpPr/>
              <p:nvPr/>
            </p:nvSpPr>
            <p:spPr>
              <a:xfrm>
                <a:off x="2974650"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5" name="Freeform 491">
                <a:extLst>
                  <a:ext uri="{FF2B5EF4-FFF2-40B4-BE49-F238E27FC236}">
                    <a16:creationId xmlns:a16="http://schemas.microsoft.com/office/drawing/2014/main" id="{D7E6919B-3BAB-E77B-5D19-528F957253C7}"/>
                  </a:ext>
                </a:extLst>
              </p:cNvPr>
              <p:cNvSpPr/>
              <p:nvPr/>
            </p:nvSpPr>
            <p:spPr>
              <a:xfrm>
                <a:off x="3004866"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6" name="Freeform 492">
                <a:extLst>
                  <a:ext uri="{FF2B5EF4-FFF2-40B4-BE49-F238E27FC236}">
                    <a16:creationId xmlns:a16="http://schemas.microsoft.com/office/drawing/2014/main" id="{C308A1D9-7905-45D6-EE32-FB6DAF0B03EF}"/>
                  </a:ext>
                </a:extLst>
              </p:cNvPr>
              <p:cNvSpPr/>
              <p:nvPr/>
            </p:nvSpPr>
            <p:spPr>
              <a:xfrm>
                <a:off x="3013931"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7" name="Freeform 493">
                <a:extLst>
                  <a:ext uri="{FF2B5EF4-FFF2-40B4-BE49-F238E27FC236}">
                    <a16:creationId xmlns:a16="http://schemas.microsoft.com/office/drawing/2014/main" id="{BF8BEF29-6033-1D47-FB3B-4D1CE5A61D89}"/>
                  </a:ext>
                </a:extLst>
              </p:cNvPr>
              <p:cNvSpPr/>
              <p:nvPr/>
            </p:nvSpPr>
            <p:spPr>
              <a:xfrm>
                <a:off x="3044147"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8" name="Freeform 494">
                <a:extLst>
                  <a:ext uri="{FF2B5EF4-FFF2-40B4-BE49-F238E27FC236}">
                    <a16:creationId xmlns:a16="http://schemas.microsoft.com/office/drawing/2014/main" id="{AA74B14D-7216-1BC6-4574-64CF382A1C8A}"/>
                  </a:ext>
                </a:extLst>
              </p:cNvPr>
              <p:cNvSpPr/>
              <p:nvPr/>
            </p:nvSpPr>
            <p:spPr>
              <a:xfrm>
                <a:off x="3021485" y="10752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9" name="Freeform 495">
                <a:extLst>
                  <a:ext uri="{FF2B5EF4-FFF2-40B4-BE49-F238E27FC236}">
                    <a16:creationId xmlns:a16="http://schemas.microsoft.com/office/drawing/2014/main" id="{FA9693F5-0AB6-8553-5DFD-7E0B4728627E}"/>
                  </a:ext>
                </a:extLst>
              </p:cNvPr>
              <p:cNvSpPr/>
              <p:nvPr/>
            </p:nvSpPr>
            <p:spPr>
              <a:xfrm>
                <a:off x="3051701" y="10449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0" name="Freeform 496">
                <a:extLst>
                  <a:ext uri="{FF2B5EF4-FFF2-40B4-BE49-F238E27FC236}">
                    <a16:creationId xmlns:a16="http://schemas.microsoft.com/office/drawing/2014/main" id="{278A0D52-89BF-2512-61E4-951F28AA148C}"/>
                  </a:ext>
                </a:extLst>
              </p:cNvPr>
              <p:cNvSpPr/>
              <p:nvPr/>
            </p:nvSpPr>
            <p:spPr>
              <a:xfrm>
                <a:off x="3041126" y="10752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1" name="Freeform 497">
                <a:extLst>
                  <a:ext uri="{FF2B5EF4-FFF2-40B4-BE49-F238E27FC236}">
                    <a16:creationId xmlns:a16="http://schemas.microsoft.com/office/drawing/2014/main" id="{65898A4B-AF2A-FF3B-8A1F-AE179D1C5FD0}"/>
                  </a:ext>
                </a:extLst>
              </p:cNvPr>
              <p:cNvSpPr/>
              <p:nvPr/>
            </p:nvSpPr>
            <p:spPr>
              <a:xfrm>
                <a:off x="3071342" y="10449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2" name="Freeform 498">
                <a:extLst>
                  <a:ext uri="{FF2B5EF4-FFF2-40B4-BE49-F238E27FC236}">
                    <a16:creationId xmlns:a16="http://schemas.microsoft.com/office/drawing/2014/main" id="{6504A8EA-5FF7-87DA-F40E-5732AEBE5676}"/>
                  </a:ext>
                </a:extLst>
              </p:cNvPr>
              <p:cNvSpPr/>
              <p:nvPr/>
            </p:nvSpPr>
            <p:spPr>
              <a:xfrm>
                <a:off x="3101558" y="11220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3" name="Freeform 499">
                <a:extLst>
                  <a:ext uri="{FF2B5EF4-FFF2-40B4-BE49-F238E27FC236}">
                    <a16:creationId xmlns:a16="http://schemas.microsoft.com/office/drawing/2014/main" id="{FA370F61-9018-D226-DCA8-5AE0B003269B}"/>
                  </a:ext>
                </a:extLst>
              </p:cNvPr>
              <p:cNvSpPr/>
              <p:nvPr/>
            </p:nvSpPr>
            <p:spPr>
              <a:xfrm>
                <a:off x="3131775" y="10918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4" name="Freeform 500">
                <a:extLst>
                  <a:ext uri="{FF2B5EF4-FFF2-40B4-BE49-F238E27FC236}">
                    <a16:creationId xmlns:a16="http://schemas.microsoft.com/office/drawing/2014/main" id="{70BD8609-9B85-537F-CEDB-9D68BA6BD651}"/>
                  </a:ext>
                </a:extLst>
              </p:cNvPr>
              <p:cNvSpPr/>
              <p:nvPr/>
            </p:nvSpPr>
            <p:spPr>
              <a:xfrm>
                <a:off x="3216380" y="11220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5" name="Freeform 501">
                <a:extLst>
                  <a:ext uri="{FF2B5EF4-FFF2-40B4-BE49-F238E27FC236}">
                    <a16:creationId xmlns:a16="http://schemas.microsoft.com/office/drawing/2014/main" id="{636E02CF-19DC-1D76-628A-5770217A3651}"/>
                  </a:ext>
                </a:extLst>
              </p:cNvPr>
              <p:cNvSpPr/>
              <p:nvPr/>
            </p:nvSpPr>
            <p:spPr>
              <a:xfrm>
                <a:off x="3246597" y="10918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6" name="Freeform 502">
                <a:extLst>
                  <a:ext uri="{FF2B5EF4-FFF2-40B4-BE49-F238E27FC236}">
                    <a16:creationId xmlns:a16="http://schemas.microsoft.com/office/drawing/2014/main" id="{D1EA19CB-BCBE-6770-6A1A-C2613A6CE614}"/>
                  </a:ext>
                </a:extLst>
              </p:cNvPr>
              <p:cNvSpPr/>
              <p:nvPr/>
            </p:nvSpPr>
            <p:spPr>
              <a:xfrm>
                <a:off x="3236021" y="11220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7" name="Freeform 503">
                <a:extLst>
                  <a:ext uri="{FF2B5EF4-FFF2-40B4-BE49-F238E27FC236}">
                    <a16:creationId xmlns:a16="http://schemas.microsoft.com/office/drawing/2014/main" id="{F132D46A-1EB2-634D-5923-8D6FF7F1D669}"/>
                  </a:ext>
                </a:extLst>
              </p:cNvPr>
              <p:cNvSpPr/>
              <p:nvPr/>
            </p:nvSpPr>
            <p:spPr>
              <a:xfrm>
                <a:off x="3266237" y="10918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8" name="Freeform 504">
                <a:extLst>
                  <a:ext uri="{FF2B5EF4-FFF2-40B4-BE49-F238E27FC236}">
                    <a16:creationId xmlns:a16="http://schemas.microsoft.com/office/drawing/2014/main" id="{A71F2B8E-04A6-6D3D-52CA-8AEC0D9B825E}"/>
                  </a:ext>
                </a:extLst>
              </p:cNvPr>
              <p:cNvSpPr/>
              <p:nvPr/>
            </p:nvSpPr>
            <p:spPr>
              <a:xfrm>
                <a:off x="3282856" y="11220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99" name="Freeform 505">
                <a:extLst>
                  <a:ext uri="{FF2B5EF4-FFF2-40B4-BE49-F238E27FC236}">
                    <a16:creationId xmlns:a16="http://schemas.microsoft.com/office/drawing/2014/main" id="{FF7B2B9D-A5FC-99A3-A0E8-69BC42B1808E}"/>
                  </a:ext>
                </a:extLst>
              </p:cNvPr>
              <p:cNvSpPr/>
              <p:nvPr/>
            </p:nvSpPr>
            <p:spPr>
              <a:xfrm>
                <a:off x="3313073" y="10918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0" name="Freeform 506">
                <a:extLst>
                  <a:ext uri="{FF2B5EF4-FFF2-40B4-BE49-F238E27FC236}">
                    <a16:creationId xmlns:a16="http://schemas.microsoft.com/office/drawing/2014/main" id="{60607D76-A6F4-6DC8-45F3-34D4174E0330}"/>
                  </a:ext>
                </a:extLst>
              </p:cNvPr>
              <p:cNvSpPr/>
              <p:nvPr/>
            </p:nvSpPr>
            <p:spPr>
              <a:xfrm>
                <a:off x="3310051" y="11462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1" name="Freeform 507">
                <a:extLst>
                  <a:ext uri="{FF2B5EF4-FFF2-40B4-BE49-F238E27FC236}">
                    <a16:creationId xmlns:a16="http://schemas.microsoft.com/office/drawing/2014/main" id="{FDBF13FB-E664-ACEE-1F41-02C572AEAF61}"/>
                  </a:ext>
                </a:extLst>
              </p:cNvPr>
              <p:cNvSpPr/>
              <p:nvPr/>
            </p:nvSpPr>
            <p:spPr>
              <a:xfrm>
                <a:off x="3340267" y="11160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2" name="Freeform 508">
                <a:extLst>
                  <a:ext uri="{FF2B5EF4-FFF2-40B4-BE49-F238E27FC236}">
                    <a16:creationId xmlns:a16="http://schemas.microsoft.com/office/drawing/2014/main" id="{2A7E6344-B64F-E39F-4B5F-4D5DDB1C4096}"/>
                  </a:ext>
                </a:extLst>
              </p:cNvPr>
              <p:cNvSpPr/>
              <p:nvPr/>
            </p:nvSpPr>
            <p:spPr>
              <a:xfrm>
                <a:off x="3350843" y="11462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3" name="Freeform 509">
                <a:extLst>
                  <a:ext uri="{FF2B5EF4-FFF2-40B4-BE49-F238E27FC236}">
                    <a16:creationId xmlns:a16="http://schemas.microsoft.com/office/drawing/2014/main" id="{E8EE52F0-2A0D-1FE3-3A5B-78E08E2656EE}"/>
                  </a:ext>
                </a:extLst>
              </p:cNvPr>
              <p:cNvSpPr/>
              <p:nvPr/>
            </p:nvSpPr>
            <p:spPr>
              <a:xfrm>
                <a:off x="3381060" y="11160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4" name="Freeform 510">
                <a:extLst>
                  <a:ext uri="{FF2B5EF4-FFF2-40B4-BE49-F238E27FC236}">
                    <a16:creationId xmlns:a16="http://schemas.microsoft.com/office/drawing/2014/main" id="{357D1EF4-AF6B-5CD4-C698-E47BB23DDECA}"/>
                  </a:ext>
                </a:extLst>
              </p:cNvPr>
              <p:cNvSpPr/>
              <p:nvPr/>
            </p:nvSpPr>
            <p:spPr>
              <a:xfrm>
                <a:off x="3653007" y="12203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5" name="Freeform 511">
                <a:extLst>
                  <a:ext uri="{FF2B5EF4-FFF2-40B4-BE49-F238E27FC236}">
                    <a16:creationId xmlns:a16="http://schemas.microsoft.com/office/drawing/2014/main" id="{1136BA6D-FFA9-6DCC-263A-C39E6D935D1F}"/>
                  </a:ext>
                </a:extLst>
              </p:cNvPr>
              <p:cNvSpPr/>
              <p:nvPr/>
            </p:nvSpPr>
            <p:spPr>
              <a:xfrm>
                <a:off x="3683223" y="11900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6" name="Freeform 512">
                <a:extLst>
                  <a:ext uri="{FF2B5EF4-FFF2-40B4-BE49-F238E27FC236}">
                    <a16:creationId xmlns:a16="http://schemas.microsoft.com/office/drawing/2014/main" id="{40B0AD91-8BE3-EC9E-40BB-172564F79194}"/>
                  </a:ext>
                </a:extLst>
              </p:cNvPr>
              <p:cNvSpPr/>
              <p:nvPr/>
            </p:nvSpPr>
            <p:spPr>
              <a:xfrm>
                <a:off x="3733080" y="12203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7" name="Freeform 513">
                <a:extLst>
                  <a:ext uri="{FF2B5EF4-FFF2-40B4-BE49-F238E27FC236}">
                    <a16:creationId xmlns:a16="http://schemas.microsoft.com/office/drawing/2014/main" id="{9BE0F7FD-B64C-6FC2-2F6A-9EC2A8E8A213}"/>
                  </a:ext>
                </a:extLst>
              </p:cNvPr>
              <p:cNvSpPr/>
              <p:nvPr/>
            </p:nvSpPr>
            <p:spPr>
              <a:xfrm>
                <a:off x="3763296" y="11900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8" name="Freeform 514">
                <a:extLst>
                  <a:ext uri="{FF2B5EF4-FFF2-40B4-BE49-F238E27FC236}">
                    <a16:creationId xmlns:a16="http://schemas.microsoft.com/office/drawing/2014/main" id="{4DB32620-F320-6751-DE58-623AC958A1E6}"/>
                  </a:ext>
                </a:extLst>
              </p:cNvPr>
              <p:cNvSpPr/>
              <p:nvPr/>
            </p:nvSpPr>
            <p:spPr>
              <a:xfrm>
                <a:off x="3955170" y="131859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09" name="Freeform 515">
                <a:extLst>
                  <a:ext uri="{FF2B5EF4-FFF2-40B4-BE49-F238E27FC236}">
                    <a16:creationId xmlns:a16="http://schemas.microsoft.com/office/drawing/2014/main" id="{A059AF86-FB59-C115-38BD-5E45DFB083D4}"/>
                  </a:ext>
                </a:extLst>
              </p:cNvPr>
              <p:cNvSpPr/>
              <p:nvPr/>
            </p:nvSpPr>
            <p:spPr>
              <a:xfrm>
                <a:off x="3985387" y="12883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0" name="Freeform 516">
                <a:extLst>
                  <a:ext uri="{FF2B5EF4-FFF2-40B4-BE49-F238E27FC236}">
                    <a16:creationId xmlns:a16="http://schemas.microsoft.com/office/drawing/2014/main" id="{EFE2606C-8B41-B356-F3A8-16D83704B812}"/>
                  </a:ext>
                </a:extLst>
              </p:cNvPr>
              <p:cNvSpPr/>
              <p:nvPr/>
            </p:nvSpPr>
            <p:spPr>
              <a:xfrm>
                <a:off x="4183304" y="144406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1" name="Freeform 517">
                <a:extLst>
                  <a:ext uri="{FF2B5EF4-FFF2-40B4-BE49-F238E27FC236}">
                    <a16:creationId xmlns:a16="http://schemas.microsoft.com/office/drawing/2014/main" id="{914B6485-2FE3-405B-2C64-F5BF00E11064}"/>
                  </a:ext>
                </a:extLst>
              </p:cNvPr>
              <p:cNvSpPr/>
              <p:nvPr/>
            </p:nvSpPr>
            <p:spPr>
              <a:xfrm>
                <a:off x="4213520" y="141383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2" name="Freeform 518">
                <a:extLst>
                  <a:ext uri="{FF2B5EF4-FFF2-40B4-BE49-F238E27FC236}">
                    <a16:creationId xmlns:a16="http://schemas.microsoft.com/office/drawing/2014/main" id="{28A63790-6A3A-519F-2262-AE5D2575375F}"/>
                  </a:ext>
                </a:extLst>
              </p:cNvPr>
              <p:cNvSpPr/>
              <p:nvPr/>
            </p:nvSpPr>
            <p:spPr>
              <a:xfrm>
                <a:off x="4512662" y="169653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3" name="Freeform 519">
                <a:extLst>
                  <a:ext uri="{FF2B5EF4-FFF2-40B4-BE49-F238E27FC236}">
                    <a16:creationId xmlns:a16="http://schemas.microsoft.com/office/drawing/2014/main" id="{CC0C0453-391F-C5F0-177C-6F0BCC8122E9}"/>
                  </a:ext>
                </a:extLst>
              </p:cNvPr>
              <p:cNvSpPr/>
              <p:nvPr/>
            </p:nvSpPr>
            <p:spPr>
              <a:xfrm>
                <a:off x="4542878" y="166629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4" name="Freeform 520">
                <a:extLst>
                  <a:ext uri="{FF2B5EF4-FFF2-40B4-BE49-F238E27FC236}">
                    <a16:creationId xmlns:a16="http://schemas.microsoft.com/office/drawing/2014/main" id="{D008DC9E-FA51-3E6A-9B13-7CAD0B01B541}"/>
                  </a:ext>
                </a:extLst>
              </p:cNvPr>
              <p:cNvSpPr/>
              <p:nvPr/>
            </p:nvSpPr>
            <p:spPr>
              <a:xfrm>
                <a:off x="4539857" y="169653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5" name="Freeform 521">
                <a:extLst>
                  <a:ext uri="{FF2B5EF4-FFF2-40B4-BE49-F238E27FC236}">
                    <a16:creationId xmlns:a16="http://schemas.microsoft.com/office/drawing/2014/main" id="{74C8577C-7F85-679E-60F3-DFE9E4D138D1}"/>
                  </a:ext>
                </a:extLst>
              </p:cNvPr>
              <p:cNvSpPr/>
              <p:nvPr/>
            </p:nvSpPr>
            <p:spPr>
              <a:xfrm>
                <a:off x="4570073" y="166629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6" name="Freeform 522">
                <a:extLst>
                  <a:ext uri="{FF2B5EF4-FFF2-40B4-BE49-F238E27FC236}">
                    <a16:creationId xmlns:a16="http://schemas.microsoft.com/office/drawing/2014/main" id="{B63BD48A-399B-8009-560B-1CFDD5ADA5B6}"/>
                  </a:ext>
                </a:extLst>
              </p:cNvPr>
              <p:cNvSpPr/>
              <p:nvPr/>
            </p:nvSpPr>
            <p:spPr>
              <a:xfrm>
                <a:off x="4795185" y="19278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7" name="Freeform 523">
                <a:extLst>
                  <a:ext uri="{FF2B5EF4-FFF2-40B4-BE49-F238E27FC236}">
                    <a16:creationId xmlns:a16="http://schemas.microsoft.com/office/drawing/2014/main" id="{3242536F-E98A-4ECE-87C0-3F1693C2E801}"/>
                  </a:ext>
                </a:extLst>
              </p:cNvPr>
              <p:cNvSpPr/>
              <p:nvPr/>
            </p:nvSpPr>
            <p:spPr>
              <a:xfrm>
                <a:off x="4825401" y="18975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8" name="Freeform 524">
                <a:extLst>
                  <a:ext uri="{FF2B5EF4-FFF2-40B4-BE49-F238E27FC236}">
                    <a16:creationId xmlns:a16="http://schemas.microsoft.com/office/drawing/2014/main" id="{0A6CC1F5-4A25-9D43-D2E3-8B4BC71E57D8}"/>
                  </a:ext>
                </a:extLst>
              </p:cNvPr>
              <p:cNvSpPr/>
              <p:nvPr/>
            </p:nvSpPr>
            <p:spPr>
              <a:xfrm>
                <a:off x="5036915" y="203214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9" name="Freeform 525">
                <a:extLst>
                  <a:ext uri="{FF2B5EF4-FFF2-40B4-BE49-F238E27FC236}">
                    <a16:creationId xmlns:a16="http://schemas.microsoft.com/office/drawing/2014/main" id="{D8B8F280-6F28-7251-7D93-1728C111C268}"/>
                  </a:ext>
                </a:extLst>
              </p:cNvPr>
              <p:cNvSpPr/>
              <p:nvPr/>
            </p:nvSpPr>
            <p:spPr>
              <a:xfrm>
                <a:off x="5067132" y="200190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0" name="Freeform 526">
                <a:extLst>
                  <a:ext uri="{FF2B5EF4-FFF2-40B4-BE49-F238E27FC236}">
                    <a16:creationId xmlns:a16="http://schemas.microsoft.com/office/drawing/2014/main" id="{518B83DE-17B5-2CE0-5F40-2D2BB5EEEFE7}"/>
                  </a:ext>
                </a:extLst>
              </p:cNvPr>
              <p:cNvSpPr/>
              <p:nvPr/>
            </p:nvSpPr>
            <p:spPr>
              <a:xfrm>
                <a:off x="5352676" y="21621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1" name="Freeform 527">
                <a:extLst>
                  <a:ext uri="{FF2B5EF4-FFF2-40B4-BE49-F238E27FC236}">
                    <a16:creationId xmlns:a16="http://schemas.microsoft.com/office/drawing/2014/main" id="{2A86F290-88C4-3AF6-5FEE-319DC906B745}"/>
                  </a:ext>
                </a:extLst>
              </p:cNvPr>
              <p:cNvSpPr/>
              <p:nvPr/>
            </p:nvSpPr>
            <p:spPr>
              <a:xfrm>
                <a:off x="5382893" y="21319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2" name="Freeform 528">
                <a:extLst>
                  <a:ext uri="{FF2B5EF4-FFF2-40B4-BE49-F238E27FC236}">
                    <a16:creationId xmlns:a16="http://schemas.microsoft.com/office/drawing/2014/main" id="{4C913901-D13D-35C3-C545-925A0A74D0F1}"/>
                  </a:ext>
                </a:extLst>
              </p:cNvPr>
              <p:cNvSpPr/>
              <p:nvPr/>
            </p:nvSpPr>
            <p:spPr>
              <a:xfrm>
                <a:off x="5533974" y="224227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3" name="Freeform 529">
                <a:extLst>
                  <a:ext uri="{FF2B5EF4-FFF2-40B4-BE49-F238E27FC236}">
                    <a16:creationId xmlns:a16="http://schemas.microsoft.com/office/drawing/2014/main" id="{F81F7BF4-1F08-D9A0-62DC-F000917D026D}"/>
                  </a:ext>
                </a:extLst>
              </p:cNvPr>
              <p:cNvSpPr/>
              <p:nvPr/>
            </p:nvSpPr>
            <p:spPr>
              <a:xfrm>
                <a:off x="5564191" y="221203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4" name="Freeform 530">
                <a:extLst>
                  <a:ext uri="{FF2B5EF4-FFF2-40B4-BE49-F238E27FC236}">
                    <a16:creationId xmlns:a16="http://schemas.microsoft.com/office/drawing/2014/main" id="{8D07C3CF-C31E-739C-64B9-B679762A929D}"/>
                  </a:ext>
                </a:extLst>
              </p:cNvPr>
              <p:cNvSpPr/>
              <p:nvPr/>
            </p:nvSpPr>
            <p:spPr>
              <a:xfrm>
                <a:off x="5540018" y="224227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5" name="Freeform 531">
                <a:extLst>
                  <a:ext uri="{FF2B5EF4-FFF2-40B4-BE49-F238E27FC236}">
                    <a16:creationId xmlns:a16="http://schemas.microsoft.com/office/drawing/2014/main" id="{851251C3-8C90-439A-1A88-BCF2544A4B19}"/>
                  </a:ext>
                </a:extLst>
              </p:cNvPr>
              <p:cNvSpPr/>
              <p:nvPr/>
            </p:nvSpPr>
            <p:spPr>
              <a:xfrm>
                <a:off x="5570234" y="221203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6" name="Freeform 532">
                <a:extLst>
                  <a:ext uri="{FF2B5EF4-FFF2-40B4-BE49-F238E27FC236}">
                    <a16:creationId xmlns:a16="http://schemas.microsoft.com/office/drawing/2014/main" id="{B19F59A3-4486-0D96-B030-7A0459502912}"/>
                  </a:ext>
                </a:extLst>
              </p:cNvPr>
              <p:cNvSpPr/>
              <p:nvPr/>
            </p:nvSpPr>
            <p:spPr>
              <a:xfrm>
                <a:off x="5547572" y="22694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7" name="Freeform 533">
                <a:extLst>
                  <a:ext uri="{FF2B5EF4-FFF2-40B4-BE49-F238E27FC236}">
                    <a16:creationId xmlns:a16="http://schemas.microsoft.com/office/drawing/2014/main" id="{491C6D70-6622-5C7D-D81B-D95321A9BDF7}"/>
                  </a:ext>
                </a:extLst>
              </p:cNvPr>
              <p:cNvSpPr/>
              <p:nvPr/>
            </p:nvSpPr>
            <p:spPr>
              <a:xfrm>
                <a:off x="5577788" y="22392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8" name="Freeform 534">
                <a:extLst>
                  <a:ext uri="{FF2B5EF4-FFF2-40B4-BE49-F238E27FC236}">
                    <a16:creationId xmlns:a16="http://schemas.microsoft.com/office/drawing/2014/main" id="{10EEEFFD-4785-A5C1-E773-3225880522F8}"/>
                  </a:ext>
                </a:extLst>
              </p:cNvPr>
              <p:cNvSpPr/>
              <p:nvPr/>
            </p:nvSpPr>
            <p:spPr>
              <a:xfrm>
                <a:off x="5627645" y="229669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9" name="Freeform 535">
                <a:extLst>
                  <a:ext uri="{FF2B5EF4-FFF2-40B4-BE49-F238E27FC236}">
                    <a16:creationId xmlns:a16="http://schemas.microsoft.com/office/drawing/2014/main" id="{8C36AB85-7131-EEF7-B681-EDDE00411553}"/>
                  </a:ext>
                </a:extLst>
              </p:cNvPr>
              <p:cNvSpPr/>
              <p:nvPr/>
            </p:nvSpPr>
            <p:spPr>
              <a:xfrm>
                <a:off x="5657861" y="226646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0" name="Freeform 536">
                <a:extLst>
                  <a:ext uri="{FF2B5EF4-FFF2-40B4-BE49-F238E27FC236}">
                    <a16:creationId xmlns:a16="http://schemas.microsoft.com/office/drawing/2014/main" id="{97D27EEC-6DD5-7F5A-AB36-654B29C4B95B}"/>
                  </a:ext>
                </a:extLst>
              </p:cNvPr>
              <p:cNvSpPr/>
              <p:nvPr/>
            </p:nvSpPr>
            <p:spPr>
              <a:xfrm>
                <a:off x="5695632" y="232390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1" name="Freeform 537">
                <a:extLst>
                  <a:ext uri="{FF2B5EF4-FFF2-40B4-BE49-F238E27FC236}">
                    <a16:creationId xmlns:a16="http://schemas.microsoft.com/office/drawing/2014/main" id="{FB5D72D4-1BEA-04FA-245A-143DBC39E1FB}"/>
                  </a:ext>
                </a:extLst>
              </p:cNvPr>
              <p:cNvSpPr/>
              <p:nvPr/>
            </p:nvSpPr>
            <p:spPr>
              <a:xfrm>
                <a:off x="5725848" y="229367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2" name="Freeform 538">
                <a:extLst>
                  <a:ext uri="{FF2B5EF4-FFF2-40B4-BE49-F238E27FC236}">
                    <a16:creationId xmlns:a16="http://schemas.microsoft.com/office/drawing/2014/main" id="{6585A30F-D5C0-431E-DA06-7DB4077209E8}"/>
                  </a:ext>
                </a:extLst>
              </p:cNvPr>
              <p:cNvSpPr/>
              <p:nvPr/>
            </p:nvSpPr>
            <p:spPr>
              <a:xfrm>
                <a:off x="5715273" y="23526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3" name="Freeform 539">
                <a:extLst>
                  <a:ext uri="{FF2B5EF4-FFF2-40B4-BE49-F238E27FC236}">
                    <a16:creationId xmlns:a16="http://schemas.microsoft.com/office/drawing/2014/main" id="{738C57BE-5FEF-B9E0-4389-285702B72B50}"/>
                  </a:ext>
                </a:extLst>
              </p:cNvPr>
              <p:cNvSpPr/>
              <p:nvPr/>
            </p:nvSpPr>
            <p:spPr>
              <a:xfrm>
                <a:off x="5745489" y="23223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4" name="Freeform 540">
                <a:extLst>
                  <a:ext uri="{FF2B5EF4-FFF2-40B4-BE49-F238E27FC236}">
                    <a16:creationId xmlns:a16="http://schemas.microsoft.com/office/drawing/2014/main" id="{6FE5CB16-7CF0-3E1D-CA34-E9616A2F4B82}"/>
                  </a:ext>
                </a:extLst>
              </p:cNvPr>
              <p:cNvSpPr/>
              <p:nvPr/>
            </p:nvSpPr>
            <p:spPr>
              <a:xfrm>
                <a:off x="5721316"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5" name="Freeform 541">
                <a:extLst>
                  <a:ext uri="{FF2B5EF4-FFF2-40B4-BE49-F238E27FC236}">
                    <a16:creationId xmlns:a16="http://schemas.microsoft.com/office/drawing/2014/main" id="{2DFA0156-1631-28AF-7982-0138CCF19CBB}"/>
                  </a:ext>
                </a:extLst>
              </p:cNvPr>
              <p:cNvSpPr/>
              <p:nvPr/>
            </p:nvSpPr>
            <p:spPr>
              <a:xfrm>
                <a:off x="5751532"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6" name="Freeform 542">
                <a:extLst>
                  <a:ext uri="{FF2B5EF4-FFF2-40B4-BE49-F238E27FC236}">
                    <a16:creationId xmlns:a16="http://schemas.microsoft.com/office/drawing/2014/main" id="{1E0B5703-1B0D-ED9B-3486-226674ACDA0F}"/>
                  </a:ext>
                </a:extLst>
              </p:cNvPr>
              <p:cNvSpPr/>
              <p:nvPr/>
            </p:nvSpPr>
            <p:spPr>
              <a:xfrm>
                <a:off x="5802900"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7" name="Freeform 543">
                <a:extLst>
                  <a:ext uri="{FF2B5EF4-FFF2-40B4-BE49-F238E27FC236}">
                    <a16:creationId xmlns:a16="http://schemas.microsoft.com/office/drawing/2014/main" id="{3B4157EF-CC4D-BA15-1039-C217D1F922E3}"/>
                  </a:ext>
                </a:extLst>
              </p:cNvPr>
              <p:cNvSpPr/>
              <p:nvPr/>
            </p:nvSpPr>
            <p:spPr>
              <a:xfrm>
                <a:off x="5833116"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8" name="Freeform 544">
                <a:extLst>
                  <a:ext uri="{FF2B5EF4-FFF2-40B4-BE49-F238E27FC236}">
                    <a16:creationId xmlns:a16="http://schemas.microsoft.com/office/drawing/2014/main" id="{41292620-2669-519A-D04C-D859ECBA7AEA}"/>
                  </a:ext>
                </a:extLst>
              </p:cNvPr>
              <p:cNvSpPr/>
              <p:nvPr/>
            </p:nvSpPr>
            <p:spPr>
              <a:xfrm>
                <a:off x="5822541"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39" name="Freeform 545">
                <a:extLst>
                  <a:ext uri="{FF2B5EF4-FFF2-40B4-BE49-F238E27FC236}">
                    <a16:creationId xmlns:a16="http://schemas.microsoft.com/office/drawing/2014/main" id="{D4BD0B2C-8C05-7123-7197-0867256A752F}"/>
                  </a:ext>
                </a:extLst>
              </p:cNvPr>
              <p:cNvSpPr/>
              <p:nvPr/>
            </p:nvSpPr>
            <p:spPr>
              <a:xfrm>
                <a:off x="5852757"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0" name="Freeform 546">
                <a:extLst>
                  <a:ext uri="{FF2B5EF4-FFF2-40B4-BE49-F238E27FC236}">
                    <a16:creationId xmlns:a16="http://schemas.microsoft.com/office/drawing/2014/main" id="{93D1ACD6-BFA2-7C48-5E2A-27B4E28EFAA9}"/>
                  </a:ext>
                </a:extLst>
              </p:cNvPr>
              <p:cNvSpPr/>
              <p:nvPr/>
            </p:nvSpPr>
            <p:spPr>
              <a:xfrm>
                <a:off x="5822541"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1" name="Freeform 547">
                <a:extLst>
                  <a:ext uri="{FF2B5EF4-FFF2-40B4-BE49-F238E27FC236}">
                    <a16:creationId xmlns:a16="http://schemas.microsoft.com/office/drawing/2014/main" id="{74D17F92-79D8-51D0-9B98-431629CFE8F5}"/>
                  </a:ext>
                </a:extLst>
              </p:cNvPr>
              <p:cNvSpPr/>
              <p:nvPr/>
            </p:nvSpPr>
            <p:spPr>
              <a:xfrm>
                <a:off x="5852757"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2" name="Freeform 548">
                <a:extLst>
                  <a:ext uri="{FF2B5EF4-FFF2-40B4-BE49-F238E27FC236}">
                    <a16:creationId xmlns:a16="http://schemas.microsoft.com/office/drawing/2014/main" id="{9A863637-0204-EF84-BE27-33551CF01617}"/>
                  </a:ext>
                </a:extLst>
              </p:cNvPr>
              <p:cNvSpPr/>
              <p:nvPr/>
            </p:nvSpPr>
            <p:spPr>
              <a:xfrm>
                <a:off x="5830095"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3" name="Freeform 549">
                <a:extLst>
                  <a:ext uri="{FF2B5EF4-FFF2-40B4-BE49-F238E27FC236}">
                    <a16:creationId xmlns:a16="http://schemas.microsoft.com/office/drawing/2014/main" id="{9A64F427-6947-D783-6222-988B039767CE}"/>
                  </a:ext>
                </a:extLst>
              </p:cNvPr>
              <p:cNvSpPr/>
              <p:nvPr/>
            </p:nvSpPr>
            <p:spPr>
              <a:xfrm>
                <a:off x="5860311"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4" name="Freeform 550">
                <a:extLst>
                  <a:ext uri="{FF2B5EF4-FFF2-40B4-BE49-F238E27FC236}">
                    <a16:creationId xmlns:a16="http://schemas.microsoft.com/office/drawing/2014/main" id="{8A8CC661-1043-93E6-5013-92A878A41177}"/>
                  </a:ext>
                </a:extLst>
              </p:cNvPr>
              <p:cNvSpPr/>
              <p:nvPr/>
            </p:nvSpPr>
            <p:spPr>
              <a:xfrm>
                <a:off x="5849735" y="24100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5" name="Freeform 551">
                <a:extLst>
                  <a:ext uri="{FF2B5EF4-FFF2-40B4-BE49-F238E27FC236}">
                    <a16:creationId xmlns:a16="http://schemas.microsoft.com/office/drawing/2014/main" id="{E355170C-CAF5-54CF-848C-53A0354C4B04}"/>
                  </a:ext>
                </a:extLst>
              </p:cNvPr>
              <p:cNvSpPr/>
              <p:nvPr/>
            </p:nvSpPr>
            <p:spPr>
              <a:xfrm>
                <a:off x="5879952" y="23798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6" name="Freeform 552">
                <a:extLst>
                  <a:ext uri="{FF2B5EF4-FFF2-40B4-BE49-F238E27FC236}">
                    <a16:creationId xmlns:a16="http://schemas.microsoft.com/office/drawing/2014/main" id="{AB54AD50-0A41-6BA2-C4A6-97FB8B4BE2C7}"/>
                  </a:ext>
                </a:extLst>
              </p:cNvPr>
              <p:cNvSpPr/>
              <p:nvPr/>
            </p:nvSpPr>
            <p:spPr>
              <a:xfrm>
                <a:off x="5869376" y="24100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7" name="Freeform 553">
                <a:extLst>
                  <a:ext uri="{FF2B5EF4-FFF2-40B4-BE49-F238E27FC236}">
                    <a16:creationId xmlns:a16="http://schemas.microsoft.com/office/drawing/2014/main" id="{C29E325D-AAD7-6427-2A2C-2DAC1DDC4CE9}"/>
                  </a:ext>
                </a:extLst>
              </p:cNvPr>
              <p:cNvSpPr/>
              <p:nvPr/>
            </p:nvSpPr>
            <p:spPr>
              <a:xfrm>
                <a:off x="5899592" y="23798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8" name="Freeform 554">
                <a:extLst>
                  <a:ext uri="{FF2B5EF4-FFF2-40B4-BE49-F238E27FC236}">
                    <a16:creationId xmlns:a16="http://schemas.microsoft.com/office/drawing/2014/main" id="{FE09C987-387C-806A-0DE8-62251D48282F}"/>
                  </a:ext>
                </a:extLst>
              </p:cNvPr>
              <p:cNvSpPr/>
              <p:nvPr/>
            </p:nvSpPr>
            <p:spPr>
              <a:xfrm>
                <a:off x="6044631" y="25340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49" name="Freeform 555">
                <a:extLst>
                  <a:ext uri="{FF2B5EF4-FFF2-40B4-BE49-F238E27FC236}">
                    <a16:creationId xmlns:a16="http://schemas.microsoft.com/office/drawing/2014/main" id="{A54DFF1B-9AAE-DA84-ACDA-436F56A6606B}"/>
                  </a:ext>
                </a:extLst>
              </p:cNvPr>
              <p:cNvSpPr/>
              <p:nvPr/>
            </p:nvSpPr>
            <p:spPr>
              <a:xfrm>
                <a:off x="6074847" y="25038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0" name="Freeform 556">
                <a:extLst>
                  <a:ext uri="{FF2B5EF4-FFF2-40B4-BE49-F238E27FC236}">
                    <a16:creationId xmlns:a16="http://schemas.microsoft.com/office/drawing/2014/main" id="{DEFC142E-6EE7-5AE6-6DBE-A9D23D5AA04D}"/>
                  </a:ext>
                </a:extLst>
              </p:cNvPr>
              <p:cNvSpPr/>
              <p:nvPr/>
            </p:nvSpPr>
            <p:spPr>
              <a:xfrm>
                <a:off x="6050674" y="25340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1" name="Freeform 557">
                <a:extLst>
                  <a:ext uri="{FF2B5EF4-FFF2-40B4-BE49-F238E27FC236}">
                    <a16:creationId xmlns:a16="http://schemas.microsoft.com/office/drawing/2014/main" id="{A90F8765-910A-074B-08C1-873E2DC9C15F}"/>
                  </a:ext>
                </a:extLst>
              </p:cNvPr>
              <p:cNvSpPr/>
              <p:nvPr/>
            </p:nvSpPr>
            <p:spPr>
              <a:xfrm>
                <a:off x="6080890" y="25038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2" name="Freeform 558">
                <a:extLst>
                  <a:ext uri="{FF2B5EF4-FFF2-40B4-BE49-F238E27FC236}">
                    <a16:creationId xmlns:a16="http://schemas.microsoft.com/office/drawing/2014/main" id="{D7C6E0C8-4D13-B452-5A06-BE6CE61A520F}"/>
                  </a:ext>
                </a:extLst>
              </p:cNvPr>
              <p:cNvSpPr/>
              <p:nvPr/>
            </p:nvSpPr>
            <p:spPr>
              <a:xfrm>
                <a:off x="6105063"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3" name="Freeform 559">
                <a:extLst>
                  <a:ext uri="{FF2B5EF4-FFF2-40B4-BE49-F238E27FC236}">
                    <a16:creationId xmlns:a16="http://schemas.microsoft.com/office/drawing/2014/main" id="{653A2444-EFF3-BADB-38EC-C2AA4BFEFA9D}"/>
                  </a:ext>
                </a:extLst>
              </p:cNvPr>
              <p:cNvSpPr/>
              <p:nvPr/>
            </p:nvSpPr>
            <p:spPr>
              <a:xfrm>
                <a:off x="6135280"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4" name="Freeform 560">
                <a:extLst>
                  <a:ext uri="{FF2B5EF4-FFF2-40B4-BE49-F238E27FC236}">
                    <a16:creationId xmlns:a16="http://schemas.microsoft.com/office/drawing/2014/main" id="{B3C0B525-E1AC-57B0-8887-BC05AA12CFE6}"/>
                  </a:ext>
                </a:extLst>
              </p:cNvPr>
              <p:cNvSpPr/>
              <p:nvPr/>
            </p:nvSpPr>
            <p:spPr>
              <a:xfrm>
                <a:off x="6105063"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5" name="Freeform 561">
                <a:extLst>
                  <a:ext uri="{FF2B5EF4-FFF2-40B4-BE49-F238E27FC236}">
                    <a16:creationId xmlns:a16="http://schemas.microsoft.com/office/drawing/2014/main" id="{D223E9F9-4598-7326-8FC6-5E3CFAF01E34}"/>
                  </a:ext>
                </a:extLst>
              </p:cNvPr>
              <p:cNvSpPr/>
              <p:nvPr/>
            </p:nvSpPr>
            <p:spPr>
              <a:xfrm>
                <a:off x="6135280"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6" name="Freeform 562">
                <a:extLst>
                  <a:ext uri="{FF2B5EF4-FFF2-40B4-BE49-F238E27FC236}">
                    <a16:creationId xmlns:a16="http://schemas.microsoft.com/office/drawing/2014/main" id="{4146BF56-3FA6-E780-BE91-B20203857C1F}"/>
                  </a:ext>
                </a:extLst>
              </p:cNvPr>
              <p:cNvSpPr/>
              <p:nvPr/>
            </p:nvSpPr>
            <p:spPr>
              <a:xfrm>
                <a:off x="6105063"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7" name="Freeform 563">
                <a:extLst>
                  <a:ext uri="{FF2B5EF4-FFF2-40B4-BE49-F238E27FC236}">
                    <a16:creationId xmlns:a16="http://schemas.microsoft.com/office/drawing/2014/main" id="{EDEB8F53-6D48-13C0-3E19-ED757AA1BFF9}"/>
                  </a:ext>
                </a:extLst>
              </p:cNvPr>
              <p:cNvSpPr/>
              <p:nvPr/>
            </p:nvSpPr>
            <p:spPr>
              <a:xfrm>
                <a:off x="6135280"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8" name="Freeform 564">
                <a:extLst>
                  <a:ext uri="{FF2B5EF4-FFF2-40B4-BE49-F238E27FC236}">
                    <a16:creationId xmlns:a16="http://schemas.microsoft.com/office/drawing/2014/main" id="{D604F859-6034-D39C-6D1B-BD3517BFE661}"/>
                  </a:ext>
                </a:extLst>
              </p:cNvPr>
              <p:cNvSpPr/>
              <p:nvPr/>
            </p:nvSpPr>
            <p:spPr>
              <a:xfrm>
                <a:off x="6118661"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59" name="Freeform 565">
                <a:extLst>
                  <a:ext uri="{FF2B5EF4-FFF2-40B4-BE49-F238E27FC236}">
                    <a16:creationId xmlns:a16="http://schemas.microsoft.com/office/drawing/2014/main" id="{2ABD6EF1-BC69-40B4-A103-E05B9FF0D950}"/>
                  </a:ext>
                </a:extLst>
              </p:cNvPr>
              <p:cNvSpPr/>
              <p:nvPr/>
            </p:nvSpPr>
            <p:spPr>
              <a:xfrm>
                <a:off x="6148877"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0" name="Freeform 566">
                <a:extLst>
                  <a:ext uri="{FF2B5EF4-FFF2-40B4-BE49-F238E27FC236}">
                    <a16:creationId xmlns:a16="http://schemas.microsoft.com/office/drawing/2014/main" id="{D6741000-2760-9C0A-9B75-1187E446F46C}"/>
                  </a:ext>
                </a:extLst>
              </p:cNvPr>
              <p:cNvSpPr/>
              <p:nvPr/>
            </p:nvSpPr>
            <p:spPr>
              <a:xfrm>
                <a:off x="6132258"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1" name="Freeform 567">
                <a:extLst>
                  <a:ext uri="{FF2B5EF4-FFF2-40B4-BE49-F238E27FC236}">
                    <a16:creationId xmlns:a16="http://schemas.microsoft.com/office/drawing/2014/main" id="{97FEA87C-712A-B751-42D3-BE593B01B72B}"/>
                  </a:ext>
                </a:extLst>
              </p:cNvPr>
              <p:cNvSpPr/>
              <p:nvPr/>
            </p:nvSpPr>
            <p:spPr>
              <a:xfrm>
                <a:off x="6162474"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2" name="Freeform 568">
                <a:extLst>
                  <a:ext uri="{FF2B5EF4-FFF2-40B4-BE49-F238E27FC236}">
                    <a16:creationId xmlns:a16="http://schemas.microsoft.com/office/drawing/2014/main" id="{11BF6BDB-E1C5-C82C-FF30-71739CD0A65C}"/>
                  </a:ext>
                </a:extLst>
              </p:cNvPr>
              <p:cNvSpPr/>
              <p:nvPr/>
            </p:nvSpPr>
            <p:spPr>
              <a:xfrm>
                <a:off x="6145855" y="26005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3" name="Freeform 569">
                <a:extLst>
                  <a:ext uri="{FF2B5EF4-FFF2-40B4-BE49-F238E27FC236}">
                    <a16:creationId xmlns:a16="http://schemas.microsoft.com/office/drawing/2014/main" id="{E700E514-34AF-BDF8-6AD4-63F3D68788F3}"/>
                  </a:ext>
                </a:extLst>
              </p:cNvPr>
              <p:cNvSpPr/>
              <p:nvPr/>
            </p:nvSpPr>
            <p:spPr>
              <a:xfrm>
                <a:off x="6176072" y="25703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4" name="Freeform 570">
                <a:extLst>
                  <a:ext uri="{FF2B5EF4-FFF2-40B4-BE49-F238E27FC236}">
                    <a16:creationId xmlns:a16="http://schemas.microsoft.com/office/drawing/2014/main" id="{AE3FE2F0-2437-15A2-5FA3-2E2C183E5B45}"/>
                  </a:ext>
                </a:extLst>
              </p:cNvPr>
              <p:cNvSpPr/>
              <p:nvPr/>
            </p:nvSpPr>
            <p:spPr>
              <a:xfrm>
                <a:off x="6192691" y="26353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5" name="Freeform 571">
                <a:extLst>
                  <a:ext uri="{FF2B5EF4-FFF2-40B4-BE49-F238E27FC236}">
                    <a16:creationId xmlns:a16="http://schemas.microsoft.com/office/drawing/2014/main" id="{BFED8F67-6AFE-50B5-12DC-73E13637AEED}"/>
                  </a:ext>
                </a:extLst>
              </p:cNvPr>
              <p:cNvSpPr/>
              <p:nvPr/>
            </p:nvSpPr>
            <p:spPr>
              <a:xfrm>
                <a:off x="6222907" y="26050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6" name="Freeform 572">
                <a:extLst>
                  <a:ext uri="{FF2B5EF4-FFF2-40B4-BE49-F238E27FC236}">
                    <a16:creationId xmlns:a16="http://schemas.microsoft.com/office/drawing/2014/main" id="{5F47EBBA-BF4A-BE66-1D3B-187E807B874D}"/>
                  </a:ext>
                </a:extLst>
              </p:cNvPr>
              <p:cNvSpPr/>
              <p:nvPr/>
            </p:nvSpPr>
            <p:spPr>
              <a:xfrm>
                <a:off x="6212331"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7" name="Freeform 573">
                <a:extLst>
                  <a:ext uri="{FF2B5EF4-FFF2-40B4-BE49-F238E27FC236}">
                    <a16:creationId xmlns:a16="http://schemas.microsoft.com/office/drawing/2014/main" id="{54BDC350-68D3-A85C-2D22-5BE47E50F6CD}"/>
                  </a:ext>
                </a:extLst>
              </p:cNvPr>
              <p:cNvSpPr/>
              <p:nvPr/>
            </p:nvSpPr>
            <p:spPr>
              <a:xfrm>
                <a:off x="6242548"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8" name="Freeform 574">
                <a:extLst>
                  <a:ext uri="{FF2B5EF4-FFF2-40B4-BE49-F238E27FC236}">
                    <a16:creationId xmlns:a16="http://schemas.microsoft.com/office/drawing/2014/main" id="{50EDB9EA-493F-24C5-B879-5E44F00B0611}"/>
                  </a:ext>
                </a:extLst>
              </p:cNvPr>
              <p:cNvSpPr/>
              <p:nvPr/>
            </p:nvSpPr>
            <p:spPr>
              <a:xfrm>
                <a:off x="6253124"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69" name="Freeform 575">
                <a:extLst>
                  <a:ext uri="{FF2B5EF4-FFF2-40B4-BE49-F238E27FC236}">
                    <a16:creationId xmlns:a16="http://schemas.microsoft.com/office/drawing/2014/main" id="{83EA44F2-0EA9-3086-5B99-5FC10AAAB9E7}"/>
                  </a:ext>
                </a:extLst>
              </p:cNvPr>
              <p:cNvSpPr/>
              <p:nvPr/>
            </p:nvSpPr>
            <p:spPr>
              <a:xfrm>
                <a:off x="6283340"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0" name="Freeform 576">
                <a:extLst>
                  <a:ext uri="{FF2B5EF4-FFF2-40B4-BE49-F238E27FC236}">
                    <a16:creationId xmlns:a16="http://schemas.microsoft.com/office/drawing/2014/main" id="{E5710443-3C9E-E892-7F47-4EBB4DC2C2DA}"/>
                  </a:ext>
                </a:extLst>
              </p:cNvPr>
              <p:cNvSpPr/>
              <p:nvPr/>
            </p:nvSpPr>
            <p:spPr>
              <a:xfrm>
                <a:off x="6266721"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1" name="Freeform 577">
                <a:extLst>
                  <a:ext uri="{FF2B5EF4-FFF2-40B4-BE49-F238E27FC236}">
                    <a16:creationId xmlns:a16="http://schemas.microsoft.com/office/drawing/2014/main" id="{2E5387B2-2932-76A3-CC2E-9A18A0812F26}"/>
                  </a:ext>
                </a:extLst>
              </p:cNvPr>
              <p:cNvSpPr/>
              <p:nvPr/>
            </p:nvSpPr>
            <p:spPr>
              <a:xfrm>
                <a:off x="6296937"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2" name="Freeform 578">
                <a:extLst>
                  <a:ext uri="{FF2B5EF4-FFF2-40B4-BE49-F238E27FC236}">
                    <a16:creationId xmlns:a16="http://schemas.microsoft.com/office/drawing/2014/main" id="{6F3083B3-E399-236A-DE49-A45D58A50386}"/>
                  </a:ext>
                </a:extLst>
              </p:cNvPr>
              <p:cNvSpPr/>
              <p:nvPr/>
            </p:nvSpPr>
            <p:spPr>
              <a:xfrm>
                <a:off x="6286361"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3" name="Freeform 579">
                <a:extLst>
                  <a:ext uri="{FF2B5EF4-FFF2-40B4-BE49-F238E27FC236}">
                    <a16:creationId xmlns:a16="http://schemas.microsoft.com/office/drawing/2014/main" id="{BA32FCBF-7A4D-7414-8D15-2278196391FC}"/>
                  </a:ext>
                </a:extLst>
              </p:cNvPr>
              <p:cNvSpPr/>
              <p:nvPr/>
            </p:nvSpPr>
            <p:spPr>
              <a:xfrm>
                <a:off x="6316578"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4" name="Freeform 580">
                <a:extLst>
                  <a:ext uri="{FF2B5EF4-FFF2-40B4-BE49-F238E27FC236}">
                    <a16:creationId xmlns:a16="http://schemas.microsoft.com/office/drawing/2014/main" id="{34739236-2466-AF91-DFEC-525A6047A17A}"/>
                  </a:ext>
                </a:extLst>
              </p:cNvPr>
              <p:cNvSpPr/>
              <p:nvPr/>
            </p:nvSpPr>
            <p:spPr>
              <a:xfrm>
                <a:off x="6286361"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5" name="Freeform 581">
                <a:extLst>
                  <a:ext uri="{FF2B5EF4-FFF2-40B4-BE49-F238E27FC236}">
                    <a16:creationId xmlns:a16="http://schemas.microsoft.com/office/drawing/2014/main" id="{2DE92EB5-19BE-F24B-86A5-21576D777A42}"/>
                  </a:ext>
                </a:extLst>
              </p:cNvPr>
              <p:cNvSpPr/>
              <p:nvPr/>
            </p:nvSpPr>
            <p:spPr>
              <a:xfrm>
                <a:off x="6316578"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6" name="Freeform 582">
                <a:extLst>
                  <a:ext uri="{FF2B5EF4-FFF2-40B4-BE49-F238E27FC236}">
                    <a16:creationId xmlns:a16="http://schemas.microsoft.com/office/drawing/2014/main" id="{63736CA0-7C38-068A-4CBB-DD719DBDF648}"/>
                  </a:ext>
                </a:extLst>
              </p:cNvPr>
              <p:cNvSpPr/>
              <p:nvPr/>
            </p:nvSpPr>
            <p:spPr>
              <a:xfrm>
                <a:off x="6387586" y="275022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7" name="Freeform 583">
                <a:extLst>
                  <a:ext uri="{FF2B5EF4-FFF2-40B4-BE49-F238E27FC236}">
                    <a16:creationId xmlns:a16="http://schemas.microsoft.com/office/drawing/2014/main" id="{F30A3F9B-54B4-E9BD-8023-29D89E99BD1A}"/>
                  </a:ext>
                </a:extLst>
              </p:cNvPr>
              <p:cNvSpPr/>
              <p:nvPr/>
            </p:nvSpPr>
            <p:spPr>
              <a:xfrm>
                <a:off x="6417803" y="271998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8" name="Freeform 584">
                <a:extLst>
                  <a:ext uri="{FF2B5EF4-FFF2-40B4-BE49-F238E27FC236}">
                    <a16:creationId xmlns:a16="http://schemas.microsoft.com/office/drawing/2014/main" id="{935A57B2-DD72-15A6-E924-37B714936B93}"/>
                  </a:ext>
                </a:extLst>
              </p:cNvPr>
              <p:cNvSpPr/>
              <p:nvPr/>
            </p:nvSpPr>
            <p:spPr>
              <a:xfrm>
                <a:off x="6407227" y="278952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79" name="Freeform 585">
                <a:extLst>
                  <a:ext uri="{FF2B5EF4-FFF2-40B4-BE49-F238E27FC236}">
                    <a16:creationId xmlns:a16="http://schemas.microsoft.com/office/drawing/2014/main" id="{BE2DBA86-317C-93B6-287C-BF871B417FEB}"/>
                  </a:ext>
                </a:extLst>
              </p:cNvPr>
              <p:cNvSpPr/>
              <p:nvPr/>
            </p:nvSpPr>
            <p:spPr>
              <a:xfrm>
                <a:off x="6437443" y="275929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0" name="Freeform 586">
                <a:extLst>
                  <a:ext uri="{FF2B5EF4-FFF2-40B4-BE49-F238E27FC236}">
                    <a16:creationId xmlns:a16="http://schemas.microsoft.com/office/drawing/2014/main" id="{3265D09E-C5DD-078D-6C6C-33722EFBB577}"/>
                  </a:ext>
                </a:extLst>
              </p:cNvPr>
              <p:cNvSpPr/>
              <p:nvPr/>
            </p:nvSpPr>
            <p:spPr>
              <a:xfrm>
                <a:off x="6413270" y="28303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1" name="Freeform 587">
                <a:extLst>
                  <a:ext uri="{FF2B5EF4-FFF2-40B4-BE49-F238E27FC236}">
                    <a16:creationId xmlns:a16="http://schemas.microsoft.com/office/drawing/2014/main" id="{E16D0DDA-9338-4032-246D-B659A554F354}"/>
                  </a:ext>
                </a:extLst>
              </p:cNvPr>
              <p:cNvSpPr/>
              <p:nvPr/>
            </p:nvSpPr>
            <p:spPr>
              <a:xfrm>
                <a:off x="6443487" y="28001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2" name="Freeform 588">
                <a:extLst>
                  <a:ext uri="{FF2B5EF4-FFF2-40B4-BE49-F238E27FC236}">
                    <a16:creationId xmlns:a16="http://schemas.microsoft.com/office/drawing/2014/main" id="{5A6C6396-09CE-1AC9-4AFC-F7DEB7486736}"/>
                  </a:ext>
                </a:extLst>
              </p:cNvPr>
              <p:cNvSpPr/>
              <p:nvPr/>
            </p:nvSpPr>
            <p:spPr>
              <a:xfrm>
                <a:off x="6426868" y="28303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3" name="Freeform 589">
                <a:extLst>
                  <a:ext uri="{FF2B5EF4-FFF2-40B4-BE49-F238E27FC236}">
                    <a16:creationId xmlns:a16="http://schemas.microsoft.com/office/drawing/2014/main" id="{DEC40E52-F1D0-4F88-A47F-C0DA6AC208A4}"/>
                  </a:ext>
                </a:extLst>
              </p:cNvPr>
              <p:cNvSpPr/>
              <p:nvPr/>
            </p:nvSpPr>
            <p:spPr>
              <a:xfrm>
                <a:off x="6457084" y="28001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4" name="Freeform 590">
                <a:extLst>
                  <a:ext uri="{FF2B5EF4-FFF2-40B4-BE49-F238E27FC236}">
                    <a16:creationId xmlns:a16="http://schemas.microsoft.com/office/drawing/2014/main" id="{D5704E83-A8A5-C0A7-2121-036C82BF4912}"/>
                  </a:ext>
                </a:extLst>
              </p:cNvPr>
              <p:cNvSpPr/>
              <p:nvPr/>
            </p:nvSpPr>
            <p:spPr>
              <a:xfrm>
                <a:off x="6434422" y="28726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5" name="Freeform 591">
                <a:extLst>
                  <a:ext uri="{FF2B5EF4-FFF2-40B4-BE49-F238E27FC236}">
                    <a16:creationId xmlns:a16="http://schemas.microsoft.com/office/drawing/2014/main" id="{D481C3B5-900C-C00B-56B8-1E60F837BAFF}"/>
                  </a:ext>
                </a:extLst>
              </p:cNvPr>
              <p:cNvSpPr/>
              <p:nvPr/>
            </p:nvSpPr>
            <p:spPr>
              <a:xfrm>
                <a:off x="6464638" y="28424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6" name="Freeform 592">
                <a:extLst>
                  <a:ext uri="{FF2B5EF4-FFF2-40B4-BE49-F238E27FC236}">
                    <a16:creationId xmlns:a16="http://schemas.microsoft.com/office/drawing/2014/main" id="{4F51B9E3-E74D-B8AD-AD79-B4DEACD09F91}"/>
                  </a:ext>
                </a:extLst>
              </p:cNvPr>
              <p:cNvSpPr/>
              <p:nvPr/>
            </p:nvSpPr>
            <p:spPr>
              <a:xfrm>
                <a:off x="6440465" y="28726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7" name="Freeform 593">
                <a:extLst>
                  <a:ext uri="{FF2B5EF4-FFF2-40B4-BE49-F238E27FC236}">
                    <a16:creationId xmlns:a16="http://schemas.microsoft.com/office/drawing/2014/main" id="{89C3D7B4-9070-A609-8E81-5201C5EE401C}"/>
                  </a:ext>
                </a:extLst>
              </p:cNvPr>
              <p:cNvSpPr/>
              <p:nvPr/>
            </p:nvSpPr>
            <p:spPr>
              <a:xfrm>
                <a:off x="6470681" y="28424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8" name="Freeform 594">
                <a:extLst>
                  <a:ext uri="{FF2B5EF4-FFF2-40B4-BE49-F238E27FC236}">
                    <a16:creationId xmlns:a16="http://schemas.microsoft.com/office/drawing/2014/main" id="{5F184012-8F30-8DF8-D9D7-1CB66C658006}"/>
                  </a:ext>
                </a:extLst>
              </p:cNvPr>
              <p:cNvSpPr/>
              <p:nvPr/>
            </p:nvSpPr>
            <p:spPr>
              <a:xfrm>
                <a:off x="6461616" y="28726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89" name="Freeform 595">
                <a:extLst>
                  <a:ext uri="{FF2B5EF4-FFF2-40B4-BE49-F238E27FC236}">
                    <a16:creationId xmlns:a16="http://schemas.microsoft.com/office/drawing/2014/main" id="{2678F1F3-12C9-EEA9-AA82-51859AB71C27}"/>
                  </a:ext>
                </a:extLst>
              </p:cNvPr>
              <p:cNvSpPr/>
              <p:nvPr/>
            </p:nvSpPr>
            <p:spPr>
              <a:xfrm>
                <a:off x="6491833" y="28424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0" name="Freeform 596">
                <a:extLst>
                  <a:ext uri="{FF2B5EF4-FFF2-40B4-BE49-F238E27FC236}">
                    <a16:creationId xmlns:a16="http://schemas.microsoft.com/office/drawing/2014/main" id="{D92997E1-8AA2-349A-8449-6D2E23A7D2AA}"/>
                  </a:ext>
                </a:extLst>
              </p:cNvPr>
              <p:cNvSpPr/>
              <p:nvPr/>
            </p:nvSpPr>
            <p:spPr>
              <a:xfrm>
                <a:off x="6461616" y="28726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1" name="Freeform 597">
                <a:extLst>
                  <a:ext uri="{FF2B5EF4-FFF2-40B4-BE49-F238E27FC236}">
                    <a16:creationId xmlns:a16="http://schemas.microsoft.com/office/drawing/2014/main" id="{9091F8B4-3D35-ABAB-6829-688CE8CF4B2B}"/>
                  </a:ext>
                </a:extLst>
              </p:cNvPr>
              <p:cNvSpPr/>
              <p:nvPr/>
            </p:nvSpPr>
            <p:spPr>
              <a:xfrm>
                <a:off x="6491833" y="28424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2" name="Freeform 598">
                <a:extLst>
                  <a:ext uri="{FF2B5EF4-FFF2-40B4-BE49-F238E27FC236}">
                    <a16:creationId xmlns:a16="http://schemas.microsoft.com/office/drawing/2014/main" id="{BF4DA6AB-9F9C-D1F7-A249-B3AD8B864C48}"/>
                  </a:ext>
                </a:extLst>
              </p:cNvPr>
              <p:cNvSpPr/>
              <p:nvPr/>
            </p:nvSpPr>
            <p:spPr>
              <a:xfrm>
                <a:off x="6608166"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3" name="Freeform 599">
                <a:extLst>
                  <a:ext uri="{FF2B5EF4-FFF2-40B4-BE49-F238E27FC236}">
                    <a16:creationId xmlns:a16="http://schemas.microsoft.com/office/drawing/2014/main" id="{3AFFFB0B-F91E-B8E8-FFA9-3E396B20ED18}"/>
                  </a:ext>
                </a:extLst>
              </p:cNvPr>
              <p:cNvSpPr/>
              <p:nvPr/>
            </p:nvSpPr>
            <p:spPr>
              <a:xfrm>
                <a:off x="6638382"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4" name="Freeform 600">
                <a:extLst>
                  <a:ext uri="{FF2B5EF4-FFF2-40B4-BE49-F238E27FC236}">
                    <a16:creationId xmlns:a16="http://schemas.microsoft.com/office/drawing/2014/main" id="{1B945CC7-3952-1BA6-5798-A98DF2C7A560}"/>
                  </a:ext>
                </a:extLst>
              </p:cNvPr>
              <p:cNvSpPr/>
              <p:nvPr/>
            </p:nvSpPr>
            <p:spPr>
              <a:xfrm>
                <a:off x="6629317"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5" name="Freeform 601">
                <a:extLst>
                  <a:ext uri="{FF2B5EF4-FFF2-40B4-BE49-F238E27FC236}">
                    <a16:creationId xmlns:a16="http://schemas.microsoft.com/office/drawing/2014/main" id="{25739307-C679-508E-4E17-7C3A78456BB9}"/>
                  </a:ext>
                </a:extLst>
              </p:cNvPr>
              <p:cNvSpPr/>
              <p:nvPr/>
            </p:nvSpPr>
            <p:spPr>
              <a:xfrm>
                <a:off x="6659533"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6" name="Freeform 602">
                <a:extLst>
                  <a:ext uri="{FF2B5EF4-FFF2-40B4-BE49-F238E27FC236}">
                    <a16:creationId xmlns:a16="http://schemas.microsoft.com/office/drawing/2014/main" id="{6578A2F6-642D-71AA-838A-22A6088C6B0D}"/>
                  </a:ext>
                </a:extLst>
              </p:cNvPr>
              <p:cNvSpPr/>
              <p:nvPr/>
            </p:nvSpPr>
            <p:spPr>
              <a:xfrm>
                <a:off x="6655001"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7" name="Freeform 603">
                <a:extLst>
                  <a:ext uri="{FF2B5EF4-FFF2-40B4-BE49-F238E27FC236}">
                    <a16:creationId xmlns:a16="http://schemas.microsoft.com/office/drawing/2014/main" id="{6FCCD667-5F76-0878-1F95-2829733E62E2}"/>
                  </a:ext>
                </a:extLst>
              </p:cNvPr>
              <p:cNvSpPr/>
              <p:nvPr/>
            </p:nvSpPr>
            <p:spPr>
              <a:xfrm>
                <a:off x="6685217"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8" name="Freeform 604">
                <a:extLst>
                  <a:ext uri="{FF2B5EF4-FFF2-40B4-BE49-F238E27FC236}">
                    <a16:creationId xmlns:a16="http://schemas.microsoft.com/office/drawing/2014/main" id="{6EB54DAE-0A44-548D-D795-EFF7405E326B}"/>
                  </a:ext>
                </a:extLst>
              </p:cNvPr>
              <p:cNvSpPr/>
              <p:nvPr/>
            </p:nvSpPr>
            <p:spPr>
              <a:xfrm>
                <a:off x="6682196"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99" name="Freeform 605">
                <a:extLst>
                  <a:ext uri="{FF2B5EF4-FFF2-40B4-BE49-F238E27FC236}">
                    <a16:creationId xmlns:a16="http://schemas.microsoft.com/office/drawing/2014/main" id="{69200E74-DF40-DB31-7650-15AF21246541}"/>
                  </a:ext>
                </a:extLst>
              </p:cNvPr>
              <p:cNvSpPr/>
              <p:nvPr/>
            </p:nvSpPr>
            <p:spPr>
              <a:xfrm>
                <a:off x="6712412"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0" name="Freeform 606">
                <a:extLst>
                  <a:ext uri="{FF2B5EF4-FFF2-40B4-BE49-F238E27FC236}">
                    <a16:creationId xmlns:a16="http://schemas.microsoft.com/office/drawing/2014/main" id="{F815D39C-33DE-25FF-2620-999ADD75335C}"/>
                  </a:ext>
                </a:extLst>
              </p:cNvPr>
              <p:cNvSpPr/>
              <p:nvPr/>
            </p:nvSpPr>
            <p:spPr>
              <a:xfrm>
                <a:off x="6703347"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1" name="Freeform 607">
                <a:extLst>
                  <a:ext uri="{FF2B5EF4-FFF2-40B4-BE49-F238E27FC236}">
                    <a16:creationId xmlns:a16="http://schemas.microsoft.com/office/drawing/2014/main" id="{69811B52-1219-904D-3BEA-4A13016E9631}"/>
                  </a:ext>
                </a:extLst>
              </p:cNvPr>
              <p:cNvSpPr/>
              <p:nvPr/>
            </p:nvSpPr>
            <p:spPr>
              <a:xfrm>
                <a:off x="6733563"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2" name="Freeform 608">
                <a:extLst>
                  <a:ext uri="{FF2B5EF4-FFF2-40B4-BE49-F238E27FC236}">
                    <a16:creationId xmlns:a16="http://schemas.microsoft.com/office/drawing/2014/main" id="{19AA1D0A-ECC4-1871-84C3-87B8B2C88514}"/>
                  </a:ext>
                </a:extLst>
              </p:cNvPr>
              <p:cNvSpPr/>
              <p:nvPr/>
            </p:nvSpPr>
            <p:spPr>
              <a:xfrm>
                <a:off x="6703347"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3" name="Freeform 609">
                <a:extLst>
                  <a:ext uri="{FF2B5EF4-FFF2-40B4-BE49-F238E27FC236}">
                    <a16:creationId xmlns:a16="http://schemas.microsoft.com/office/drawing/2014/main" id="{5B290B74-6F8B-14C6-FF12-B9C2483992AF}"/>
                  </a:ext>
                </a:extLst>
              </p:cNvPr>
              <p:cNvSpPr/>
              <p:nvPr/>
            </p:nvSpPr>
            <p:spPr>
              <a:xfrm>
                <a:off x="6733563"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4" name="Freeform 610">
                <a:extLst>
                  <a:ext uri="{FF2B5EF4-FFF2-40B4-BE49-F238E27FC236}">
                    <a16:creationId xmlns:a16="http://schemas.microsoft.com/office/drawing/2014/main" id="{F0C19035-0240-C012-547B-2174318BE882}"/>
                  </a:ext>
                </a:extLst>
              </p:cNvPr>
              <p:cNvSpPr/>
              <p:nvPr/>
            </p:nvSpPr>
            <p:spPr>
              <a:xfrm>
                <a:off x="6736585"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5" name="Freeform 611">
                <a:extLst>
                  <a:ext uri="{FF2B5EF4-FFF2-40B4-BE49-F238E27FC236}">
                    <a16:creationId xmlns:a16="http://schemas.microsoft.com/office/drawing/2014/main" id="{3417E5C3-5D51-8DDC-905C-0C0890568066}"/>
                  </a:ext>
                </a:extLst>
              </p:cNvPr>
              <p:cNvSpPr/>
              <p:nvPr/>
            </p:nvSpPr>
            <p:spPr>
              <a:xfrm>
                <a:off x="6766801"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6" name="Freeform 612">
                <a:extLst>
                  <a:ext uri="{FF2B5EF4-FFF2-40B4-BE49-F238E27FC236}">
                    <a16:creationId xmlns:a16="http://schemas.microsoft.com/office/drawing/2014/main" id="{D2DC7BF3-4A05-D13B-2526-0585B525EB27}"/>
                  </a:ext>
                </a:extLst>
              </p:cNvPr>
              <p:cNvSpPr/>
              <p:nvPr/>
            </p:nvSpPr>
            <p:spPr>
              <a:xfrm>
                <a:off x="6750182"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7" name="Freeform 613">
                <a:extLst>
                  <a:ext uri="{FF2B5EF4-FFF2-40B4-BE49-F238E27FC236}">
                    <a16:creationId xmlns:a16="http://schemas.microsoft.com/office/drawing/2014/main" id="{673C4A90-D393-CBCD-51D1-78CA494A6383}"/>
                  </a:ext>
                </a:extLst>
              </p:cNvPr>
              <p:cNvSpPr/>
              <p:nvPr/>
            </p:nvSpPr>
            <p:spPr>
              <a:xfrm>
                <a:off x="6780399"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8" name="Freeform 614">
                <a:extLst>
                  <a:ext uri="{FF2B5EF4-FFF2-40B4-BE49-F238E27FC236}">
                    <a16:creationId xmlns:a16="http://schemas.microsoft.com/office/drawing/2014/main" id="{5D9FE746-5DCB-52A7-66CD-F389041FE0B2}"/>
                  </a:ext>
                </a:extLst>
              </p:cNvPr>
              <p:cNvSpPr/>
              <p:nvPr/>
            </p:nvSpPr>
            <p:spPr>
              <a:xfrm>
                <a:off x="6769823"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09" name="Freeform 615">
                <a:extLst>
                  <a:ext uri="{FF2B5EF4-FFF2-40B4-BE49-F238E27FC236}">
                    <a16:creationId xmlns:a16="http://schemas.microsoft.com/office/drawing/2014/main" id="{98764013-415D-EF3B-FA7B-A523FF900967}"/>
                  </a:ext>
                </a:extLst>
              </p:cNvPr>
              <p:cNvSpPr/>
              <p:nvPr/>
            </p:nvSpPr>
            <p:spPr>
              <a:xfrm>
                <a:off x="6800039"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0" name="Freeform 616">
                <a:extLst>
                  <a:ext uri="{FF2B5EF4-FFF2-40B4-BE49-F238E27FC236}">
                    <a16:creationId xmlns:a16="http://schemas.microsoft.com/office/drawing/2014/main" id="{DCDD7955-8B65-E6BC-8B72-8A04E8E60ABF}"/>
                  </a:ext>
                </a:extLst>
              </p:cNvPr>
              <p:cNvSpPr/>
              <p:nvPr/>
            </p:nvSpPr>
            <p:spPr>
              <a:xfrm>
                <a:off x="6843853"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1" name="Freeform 617">
                <a:extLst>
                  <a:ext uri="{FF2B5EF4-FFF2-40B4-BE49-F238E27FC236}">
                    <a16:creationId xmlns:a16="http://schemas.microsoft.com/office/drawing/2014/main" id="{9428FF6D-9E56-D0F8-1CB7-6536BBD01503}"/>
                  </a:ext>
                </a:extLst>
              </p:cNvPr>
              <p:cNvSpPr/>
              <p:nvPr/>
            </p:nvSpPr>
            <p:spPr>
              <a:xfrm>
                <a:off x="6874069"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2" name="Freeform 618">
                <a:extLst>
                  <a:ext uri="{FF2B5EF4-FFF2-40B4-BE49-F238E27FC236}">
                    <a16:creationId xmlns:a16="http://schemas.microsoft.com/office/drawing/2014/main" id="{3351AC29-D8FE-9F13-4CE2-03C5ADED984F}"/>
                  </a:ext>
                </a:extLst>
              </p:cNvPr>
              <p:cNvSpPr/>
              <p:nvPr/>
            </p:nvSpPr>
            <p:spPr>
              <a:xfrm>
                <a:off x="7247241"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3" name="Freeform 619">
                <a:extLst>
                  <a:ext uri="{FF2B5EF4-FFF2-40B4-BE49-F238E27FC236}">
                    <a16:creationId xmlns:a16="http://schemas.microsoft.com/office/drawing/2014/main" id="{9775EDA2-D9A2-BFB4-5392-72C43A523328}"/>
                  </a:ext>
                </a:extLst>
              </p:cNvPr>
              <p:cNvSpPr/>
              <p:nvPr/>
            </p:nvSpPr>
            <p:spPr>
              <a:xfrm>
                <a:off x="7277458"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4" name="Freeform 620">
                <a:extLst>
                  <a:ext uri="{FF2B5EF4-FFF2-40B4-BE49-F238E27FC236}">
                    <a16:creationId xmlns:a16="http://schemas.microsoft.com/office/drawing/2014/main" id="{6435F146-DD89-3AC0-F653-4CBCBEEC7F55}"/>
                  </a:ext>
                </a:extLst>
              </p:cNvPr>
              <p:cNvSpPr/>
              <p:nvPr/>
            </p:nvSpPr>
            <p:spPr>
              <a:xfrm>
                <a:off x="7260839"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5" name="Freeform 621">
                <a:extLst>
                  <a:ext uri="{FF2B5EF4-FFF2-40B4-BE49-F238E27FC236}">
                    <a16:creationId xmlns:a16="http://schemas.microsoft.com/office/drawing/2014/main" id="{7510E779-CEA2-A181-D847-5F031EB1EC8E}"/>
                  </a:ext>
                </a:extLst>
              </p:cNvPr>
              <p:cNvSpPr/>
              <p:nvPr/>
            </p:nvSpPr>
            <p:spPr>
              <a:xfrm>
                <a:off x="7291055"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6" name="Freeform 622">
                <a:extLst>
                  <a:ext uri="{FF2B5EF4-FFF2-40B4-BE49-F238E27FC236}">
                    <a16:creationId xmlns:a16="http://schemas.microsoft.com/office/drawing/2014/main" id="{84247A4A-2482-D1AB-420D-F135C93231DC}"/>
                  </a:ext>
                </a:extLst>
              </p:cNvPr>
              <p:cNvSpPr/>
              <p:nvPr/>
            </p:nvSpPr>
            <p:spPr>
              <a:xfrm>
                <a:off x="7288033"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7" name="Freeform 623">
                <a:extLst>
                  <a:ext uri="{FF2B5EF4-FFF2-40B4-BE49-F238E27FC236}">
                    <a16:creationId xmlns:a16="http://schemas.microsoft.com/office/drawing/2014/main" id="{7F1E91C5-0599-99F6-8BD8-3E25AEE63152}"/>
                  </a:ext>
                </a:extLst>
              </p:cNvPr>
              <p:cNvSpPr/>
              <p:nvPr/>
            </p:nvSpPr>
            <p:spPr>
              <a:xfrm>
                <a:off x="7318250"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8" name="Freeform 624">
                <a:extLst>
                  <a:ext uri="{FF2B5EF4-FFF2-40B4-BE49-F238E27FC236}">
                    <a16:creationId xmlns:a16="http://schemas.microsoft.com/office/drawing/2014/main" id="{5EEAB7C8-AD80-5C40-5BEC-F31DBAFE3343}"/>
                  </a:ext>
                </a:extLst>
              </p:cNvPr>
              <p:cNvSpPr/>
              <p:nvPr/>
            </p:nvSpPr>
            <p:spPr>
              <a:xfrm>
                <a:off x="7334869"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9" name="Freeform 625">
                <a:extLst>
                  <a:ext uri="{FF2B5EF4-FFF2-40B4-BE49-F238E27FC236}">
                    <a16:creationId xmlns:a16="http://schemas.microsoft.com/office/drawing/2014/main" id="{AF3E34F8-D90F-8EF9-FE58-499490A009A4}"/>
                  </a:ext>
                </a:extLst>
              </p:cNvPr>
              <p:cNvSpPr/>
              <p:nvPr/>
            </p:nvSpPr>
            <p:spPr>
              <a:xfrm>
                <a:off x="7365085"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0" name="Freeform 626">
                <a:extLst>
                  <a:ext uri="{FF2B5EF4-FFF2-40B4-BE49-F238E27FC236}">
                    <a16:creationId xmlns:a16="http://schemas.microsoft.com/office/drawing/2014/main" id="{4E343420-62C0-C1B1-A9E6-6B4DC3ECA589}"/>
                  </a:ext>
                </a:extLst>
              </p:cNvPr>
              <p:cNvSpPr/>
              <p:nvPr/>
            </p:nvSpPr>
            <p:spPr>
              <a:xfrm>
                <a:off x="7381704"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1" name="Freeform 627">
                <a:extLst>
                  <a:ext uri="{FF2B5EF4-FFF2-40B4-BE49-F238E27FC236}">
                    <a16:creationId xmlns:a16="http://schemas.microsoft.com/office/drawing/2014/main" id="{F3307314-935D-3B13-AEBF-0CC377194039}"/>
                  </a:ext>
                </a:extLst>
              </p:cNvPr>
              <p:cNvSpPr/>
              <p:nvPr/>
            </p:nvSpPr>
            <p:spPr>
              <a:xfrm>
                <a:off x="7411920"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2" name="Freeform 628">
                <a:extLst>
                  <a:ext uri="{FF2B5EF4-FFF2-40B4-BE49-F238E27FC236}">
                    <a16:creationId xmlns:a16="http://schemas.microsoft.com/office/drawing/2014/main" id="{331FFF15-15B9-E6D0-FD27-681E3160C6A6}"/>
                  </a:ext>
                </a:extLst>
              </p:cNvPr>
              <p:cNvSpPr/>
              <p:nvPr/>
            </p:nvSpPr>
            <p:spPr>
              <a:xfrm>
                <a:off x="7381704"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3" name="Freeform 629">
                <a:extLst>
                  <a:ext uri="{FF2B5EF4-FFF2-40B4-BE49-F238E27FC236}">
                    <a16:creationId xmlns:a16="http://schemas.microsoft.com/office/drawing/2014/main" id="{DC702F34-8B0A-0366-25C4-01C660E1D77A}"/>
                  </a:ext>
                </a:extLst>
              </p:cNvPr>
              <p:cNvSpPr/>
              <p:nvPr/>
            </p:nvSpPr>
            <p:spPr>
              <a:xfrm>
                <a:off x="7411920"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4" name="Freeform 630">
                <a:extLst>
                  <a:ext uri="{FF2B5EF4-FFF2-40B4-BE49-F238E27FC236}">
                    <a16:creationId xmlns:a16="http://schemas.microsoft.com/office/drawing/2014/main" id="{FAE7F431-FCD2-C1EB-55D9-693680AA01BB}"/>
                  </a:ext>
                </a:extLst>
              </p:cNvPr>
              <p:cNvSpPr/>
              <p:nvPr/>
            </p:nvSpPr>
            <p:spPr>
              <a:xfrm>
                <a:off x="7414942"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5" name="Freeform 631">
                <a:extLst>
                  <a:ext uri="{FF2B5EF4-FFF2-40B4-BE49-F238E27FC236}">
                    <a16:creationId xmlns:a16="http://schemas.microsoft.com/office/drawing/2014/main" id="{2CB752B4-47B1-16EF-3144-AF07028C413D}"/>
                  </a:ext>
                </a:extLst>
              </p:cNvPr>
              <p:cNvSpPr/>
              <p:nvPr/>
            </p:nvSpPr>
            <p:spPr>
              <a:xfrm>
                <a:off x="7445158"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6" name="Freeform 632">
                <a:extLst>
                  <a:ext uri="{FF2B5EF4-FFF2-40B4-BE49-F238E27FC236}">
                    <a16:creationId xmlns:a16="http://schemas.microsoft.com/office/drawing/2014/main" id="{4955A101-6CE1-D742-A89F-628A1A99DAD6}"/>
                  </a:ext>
                </a:extLst>
              </p:cNvPr>
              <p:cNvSpPr/>
              <p:nvPr/>
            </p:nvSpPr>
            <p:spPr>
              <a:xfrm>
                <a:off x="7448180"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7" name="Freeform 633">
                <a:extLst>
                  <a:ext uri="{FF2B5EF4-FFF2-40B4-BE49-F238E27FC236}">
                    <a16:creationId xmlns:a16="http://schemas.microsoft.com/office/drawing/2014/main" id="{98FCD434-3432-A8B1-BCDF-364B16ACFB79}"/>
                  </a:ext>
                </a:extLst>
              </p:cNvPr>
              <p:cNvSpPr/>
              <p:nvPr/>
            </p:nvSpPr>
            <p:spPr>
              <a:xfrm>
                <a:off x="7478396"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8" name="Freeform 634">
                <a:extLst>
                  <a:ext uri="{FF2B5EF4-FFF2-40B4-BE49-F238E27FC236}">
                    <a16:creationId xmlns:a16="http://schemas.microsoft.com/office/drawing/2014/main" id="{3035BC94-AD25-D0B0-D1D1-769FEC2AA129}"/>
                  </a:ext>
                </a:extLst>
              </p:cNvPr>
              <p:cNvSpPr/>
              <p:nvPr/>
            </p:nvSpPr>
            <p:spPr>
              <a:xfrm>
                <a:off x="7711062"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9" name="Freeform 635">
                <a:extLst>
                  <a:ext uri="{FF2B5EF4-FFF2-40B4-BE49-F238E27FC236}">
                    <a16:creationId xmlns:a16="http://schemas.microsoft.com/office/drawing/2014/main" id="{A144F27D-ED85-3241-89D6-7FAED508A5A1}"/>
                  </a:ext>
                </a:extLst>
              </p:cNvPr>
              <p:cNvSpPr/>
              <p:nvPr/>
            </p:nvSpPr>
            <p:spPr>
              <a:xfrm>
                <a:off x="774127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0" name="Freeform 636">
                <a:extLst>
                  <a:ext uri="{FF2B5EF4-FFF2-40B4-BE49-F238E27FC236}">
                    <a16:creationId xmlns:a16="http://schemas.microsoft.com/office/drawing/2014/main" id="{598EFB51-9B29-01C2-835E-938583FBE289}"/>
                  </a:ext>
                </a:extLst>
              </p:cNvPr>
              <p:cNvSpPr/>
              <p:nvPr/>
            </p:nvSpPr>
            <p:spPr>
              <a:xfrm>
                <a:off x="7711062"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1" name="Freeform 637">
                <a:extLst>
                  <a:ext uri="{FF2B5EF4-FFF2-40B4-BE49-F238E27FC236}">
                    <a16:creationId xmlns:a16="http://schemas.microsoft.com/office/drawing/2014/main" id="{97527984-14A1-05E0-BAF3-BE8E3042D5E0}"/>
                  </a:ext>
                </a:extLst>
              </p:cNvPr>
              <p:cNvSpPr/>
              <p:nvPr/>
            </p:nvSpPr>
            <p:spPr>
              <a:xfrm>
                <a:off x="774127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2" name="Freeform 638">
                <a:extLst>
                  <a:ext uri="{FF2B5EF4-FFF2-40B4-BE49-F238E27FC236}">
                    <a16:creationId xmlns:a16="http://schemas.microsoft.com/office/drawing/2014/main" id="{69B53D99-3E0C-2267-B843-7895C35E25AA}"/>
                  </a:ext>
                </a:extLst>
              </p:cNvPr>
              <p:cNvSpPr/>
              <p:nvPr/>
            </p:nvSpPr>
            <p:spPr>
              <a:xfrm>
                <a:off x="7717106"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3" name="Freeform 639">
                <a:extLst>
                  <a:ext uri="{FF2B5EF4-FFF2-40B4-BE49-F238E27FC236}">
                    <a16:creationId xmlns:a16="http://schemas.microsoft.com/office/drawing/2014/main" id="{44F81AC5-EEA0-42E8-C944-070DABF3A3AE}"/>
                  </a:ext>
                </a:extLst>
              </p:cNvPr>
              <p:cNvSpPr/>
              <p:nvPr/>
            </p:nvSpPr>
            <p:spPr>
              <a:xfrm>
                <a:off x="7747322"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4" name="Freeform 640">
                <a:extLst>
                  <a:ext uri="{FF2B5EF4-FFF2-40B4-BE49-F238E27FC236}">
                    <a16:creationId xmlns:a16="http://schemas.microsoft.com/office/drawing/2014/main" id="{A1D7FEB4-E8B7-75D6-1F60-14D754872BCF}"/>
                  </a:ext>
                </a:extLst>
              </p:cNvPr>
              <p:cNvSpPr/>
              <p:nvPr/>
            </p:nvSpPr>
            <p:spPr>
              <a:xfrm>
                <a:off x="7804733"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5" name="Freeform 641">
                <a:extLst>
                  <a:ext uri="{FF2B5EF4-FFF2-40B4-BE49-F238E27FC236}">
                    <a16:creationId xmlns:a16="http://schemas.microsoft.com/office/drawing/2014/main" id="{3599A0CF-82DC-F072-D9DE-9DF12E8DC2E0}"/>
                  </a:ext>
                </a:extLst>
              </p:cNvPr>
              <p:cNvSpPr/>
              <p:nvPr/>
            </p:nvSpPr>
            <p:spPr>
              <a:xfrm>
                <a:off x="783494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6" name="Freeform 642">
                <a:extLst>
                  <a:ext uri="{FF2B5EF4-FFF2-40B4-BE49-F238E27FC236}">
                    <a16:creationId xmlns:a16="http://schemas.microsoft.com/office/drawing/2014/main" id="{BAED2729-F978-1F23-78CB-9D3BAF6B48DC}"/>
                  </a:ext>
                </a:extLst>
              </p:cNvPr>
              <p:cNvSpPr/>
              <p:nvPr/>
            </p:nvSpPr>
            <p:spPr>
              <a:xfrm>
                <a:off x="7810776"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7" name="Freeform 643">
                <a:extLst>
                  <a:ext uri="{FF2B5EF4-FFF2-40B4-BE49-F238E27FC236}">
                    <a16:creationId xmlns:a16="http://schemas.microsoft.com/office/drawing/2014/main" id="{F56F8737-BE95-5A4A-5B16-2FFFCE677C3E}"/>
                  </a:ext>
                </a:extLst>
              </p:cNvPr>
              <p:cNvSpPr/>
              <p:nvPr/>
            </p:nvSpPr>
            <p:spPr>
              <a:xfrm>
                <a:off x="7840993"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8" name="Freeform 644">
                <a:extLst>
                  <a:ext uri="{FF2B5EF4-FFF2-40B4-BE49-F238E27FC236}">
                    <a16:creationId xmlns:a16="http://schemas.microsoft.com/office/drawing/2014/main" id="{3CCA3EB4-AAE3-0AEE-07BA-1B2812AD4CF5}"/>
                  </a:ext>
                </a:extLst>
              </p:cNvPr>
              <p:cNvSpPr/>
              <p:nvPr/>
            </p:nvSpPr>
            <p:spPr>
              <a:xfrm>
                <a:off x="7824374"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9" name="Freeform 645">
                <a:extLst>
                  <a:ext uri="{FF2B5EF4-FFF2-40B4-BE49-F238E27FC236}">
                    <a16:creationId xmlns:a16="http://schemas.microsoft.com/office/drawing/2014/main" id="{2AA5F3A7-B6DF-3207-4EC3-88EF64BF3C59}"/>
                  </a:ext>
                </a:extLst>
              </p:cNvPr>
              <p:cNvSpPr/>
              <p:nvPr/>
            </p:nvSpPr>
            <p:spPr>
              <a:xfrm>
                <a:off x="7854590"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0" name="Freeform 646">
                <a:extLst>
                  <a:ext uri="{FF2B5EF4-FFF2-40B4-BE49-F238E27FC236}">
                    <a16:creationId xmlns:a16="http://schemas.microsoft.com/office/drawing/2014/main" id="{D5530F1C-E75F-030D-FD3D-53A138649322}"/>
                  </a:ext>
                </a:extLst>
              </p:cNvPr>
              <p:cNvSpPr/>
              <p:nvPr/>
            </p:nvSpPr>
            <p:spPr>
              <a:xfrm>
                <a:off x="7851568"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1" name="Freeform 647">
                <a:extLst>
                  <a:ext uri="{FF2B5EF4-FFF2-40B4-BE49-F238E27FC236}">
                    <a16:creationId xmlns:a16="http://schemas.microsoft.com/office/drawing/2014/main" id="{0055FA1B-6652-DDA8-072E-14E38086F709}"/>
                  </a:ext>
                </a:extLst>
              </p:cNvPr>
              <p:cNvSpPr/>
              <p:nvPr/>
            </p:nvSpPr>
            <p:spPr>
              <a:xfrm>
                <a:off x="7881785"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2" name="Freeform 648">
                <a:extLst>
                  <a:ext uri="{FF2B5EF4-FFF2-40B4-BE49-F238E27FC236}">
                    <a16:creationId xmlns:a16="http://schemas.microsoft.com/office/drawing/2014/main" id="{7357D175-6DD9-B263-C8F7-F8D40BA38D68}"/>
                  </a:ext>
                </a:extLst>
              </p:cNvPr>
              <p:cNvSpPr/>
              <p:nvPr/>
            </p:nvSpPr>
            <p:spPr>
              <a:xfrm>
                <a:off x="7952793"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3" name="Freeform 649">
                <a:extLst>
                  <a:ext uri="{FF2B5EF4-FFF2-40B4-BE49-F238E27FC236}">
                    <a16:creationId xmlns:a16="http://schemas.microsoft.com/office/drawing/2014/main" id="{1CD73221-24F1-572F-AA37-2FC2B55F8350}"/>
                  </a:ext>
                </a:extLst>
              </p:cNvPr>
              <p:cNvSpPr/>
              <p:nvPr/>
            </p:nvSpPr>
            <p:spPr>
              <a:xfrm>
                <a:off x="798300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4" name="Freeform 650">
                <a:extLst>
                  <a:ext uri="{FF2B5EF4-FFF2-40B4-BE49-F238E27FC236}">
                    <a16:creationId xmlns:a16="http://schemas.microsoft.com/office/drawing/2014/main" id="{0998C442-E1CF-2DFD-B51E-12C1019103CD}"/>
                  </a:ext>
                </a:extLst>
              </p:cNvPr>
              <p:cNvSpPr/>
              <p:nvPr/>
            </p:nvSpPr>
            <p:spPr>
              <a:xfrm>
                <a:off x="7999628"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5" name="Freeform 651">
                <a:extLst>
                  <a:ext uri="{FF2B5EF4-FFF2-40B4-BE49-F238E27FC236}">
                    <a16:creationId xmlns:a16="http://schemas.microsoft.com/office/drawing/2014/main" id="{9E25E17A-C203-B495-B437-B7BCF4D14540}"/>
                  </a:ext>
                </a:extLst>
              </p:cNvPr>
              <p:cNvSpPr/>
              <p:nvPr/>
            </p:nvSpPr>
            <p:spPr>
              <a:xfrm>
                <a:off x="8029845"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6" name="Freeform 652">
                <a:extLst>
                  <a:ext uri="{FF2B5EF4-FFF2-40B4-BE49-F238E27FC236}">
                    <a16:creationId xmlns:a16="http://schemas.microsoft.com/office/drawing/2014/main" id="{AE050779-E7B5-6FC6-321B-ED176741934D}"/>
                  </a:ext>
                </a:extLst>
              </p:cNvPr>
              <p:cNvSpPr/>
              <p:nvPr/>
            </p:nvSpPr>
            <p:spPr>
              <a:xfrm>
                <a:off x="8114451"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7" name="Freeform 653">
                <a:extLst>
                  <a:ext uri="{FF2B5EF4-FFF2-40B4-BE49-F238E27FC236}">
                    <a16:creationId xmlns:a16="http://schemas.microsoft.com/office/drawing/2014/main" id="{C224FB83-E980-949F-1FBD-269F1CAEF09F}"/>
                  </a:ext>
                </a:extLst>
              </p:cNvPr>
              <p:cNvSpPr/>
              <p:nvPr/>
            </p:nvSpPr>
            <p:spPr>
              <a:xfrm>
                <a:off x="8144667"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8" name="Freeform 654">
                <a:extLst>
                  <a:ext uri="{FF2B5EF4-FFF2-40B4-BE49-F238E27FC236}">
                    <a16:creationId xmlns:a16="http://schemas.microsoft.com/office/drawing/2014/main" id="{1C1379C5-AB01-6826-6705-0D42FEB90E25}"/>
                  </a:ext>
                </a:extLst>
              </p:cNvPr>
              <p:cNvSpPr/>
              <p:nvPr/>
            </p:nvSpPr>
            <p:spPr>
              <a:xfrm>
                <a:off x="8247403"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9" name="Freeform 655">
                <a:extLst>
                  <a:ext uri="{FF2B5EF4-FFF2-40B4-BE49-F238E27FC236}">
                    <a16:creationId xmlns:a16="http://schemas.microsoft.com/office/drawing/2014/main" id="{5C7F3A0F-0420-B7F7-5426-1E00CEE00B82}"/>
                  </a:ext>
                </a:extLst>
              </p:cNvPr>
              <p:cNvSpPr/>
              <p:nvPr/>
            </p:nvSpPr>
            <p:spPr>
              <a:xfrm>
                <a:off x="827761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0" name="Freeform 656">
                <a:extLst>
                  <a:ext uri="{FF2B5EF4-FFF2-40B4-BE49-F238E27FC236}">
                    <a16:creationId xmlns:a16="http://schemas.microsoft.com/office/drawing/2014/main" id="{57748E4F-29B4-6F0D-3975-6177A71B358B}"/>
                  </a:ext>
                </a:extLst>
              </p:cNvPr>
              <p:cNvSpPr/>
              <p:nvPr/>
            </p:nvSpPr>
            <p:spPr>
              <a:xfrm>
                <a:off x="8389419"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1" name="Freeform 657">
                <a:extLst>
                  <a:ext uri="{FF2B5EF4-FFF2-40B4-BE49-F238E27FC236}">
                    <a16:creationId xmlns:a16="http://schemas.microsoft.com/office/drawing/2014/main" id="{95F3A7F7-6F9D-B1A2-5E08-766D1DB64E92}"/>
                  </a:ext>
                </a:extLst>
              </p:cNvPr>
              <p:cNvSpPr/>
              <p:nvPr/>
            </p:nvSpPr>
            <p:spPr>
              <a:xfrm>
                <a:off x="8419636"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2" name="Freeform 658">
                <a:extLst>
                  <a:ext uri="{FF2B5EF4-FFF2-40B4-BE49-F238E27FC236}">
                    <a16:creationId xmlns:a16="http://schemas.microsoft.com/office/drawing/2014/main" id="{F1F26154-7B8A-660C-7A66-B6C879F02B03}"/>
                  </a:ext>
                </a:extLst>
              </p:cNvPr>
              <p:cNvSpPr/>
              <p:nvPr/>
            </p:nvSpPr>
            <p:spPr>
              <a:xfrm>
                <a:off x="8416614"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3" name="Freeform 659">
                <a:extLst>
                  <a:ext uri="{FF2B5EF4-FFF2-40B4-BE49-F238E27FC236}">
                    <a16:creationId xmlns:a16="http://schemas.microsoft.com/office/drawing/2014/main" id="{F1380104-FF3D-D0C1-8E9A-866383951DB4}"/>
                  </a:ext>
                </a:extLst>
              </p:cNvPr>
              <p:cNvSpPr/>
              <p:nvPr/>
            </p:nvSpPr>
            <p:spPr>
              <a:xfrm>
                <a:off x="8446830"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4" name="Freeform 660">
                <a:extLst>
                  <a:ext uri="{FF2B5EF4-FFF2-40B4-BE49-F238E27FC236}">
                    <a16:creationId xmlns:a16="http://schemas.microsoft.com/office/drawing/2014/main" id="{2E188D52-EFD4-503E-42E6-057DD2C16FD0}"/>
                  </a:ext>
                </a:extLst>
              </p:cNvPr>
              <p:cNvSpPr/>
              <p:nvPr/>
            </p:nvSpPr>
            <p:spPr>
              <a:xfrm>
                <a:off x="8631150"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55" name="Freeform 661">
                <a:extLst>
                  <a:ext uri="{FF2B5EF4-FFF2-40B4-BE49-F238E27FC236}">
                    <a16:creationId xmlns:a16="http://schemas.microsoft.com/office/drawing/2014/main" id="{73CCF05A-264F-7C33-3DB8-E4CA463239ED}"/>
                  </a:ext>
                </a:extLst>
              </p:cNvPr>
              <p:cNvSpPr/>
              <p:nvPr/>
            </p:nvSpPr>
            <p:spPr>
              <a:xfrm>
                <a:off x="8661367"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77" name="Graphic 4">
              <a:extLst>
                <a:ext uri="{FF2B5EF4-FFF2-40B4-BE49-F238E27FC236}">
                  <a16:creationId xmlns:a16="http://schemas.microsoft.com/office/drawing/2014/main" id="{3EF1EF37-8265-A76E-A034-8E3E09C97FBC}"/>
                </a:ext>
              </a:extLst>
            </p:cNvPr>
            <p:cNvGrpSpPr/>
            <p:nvPr/>
          </p:nvGrpSpPr>
          <p:grpSpPr>
            <a:xfrm>
              <a:off x="1249949" y="3529717"/>
              <a:ext cx="10272327" cy="6078793"/>
              <a:chOff x="2741984" y="969378"/>
              <a:chExt cx="7359191" cy="3877644"/>
            </a:xfrm>
          </p:grpSpPr>
          <p:grpSp>
            <p:nvGrpSpPr>
              <p:cNvPr id="122" name="Graphic 4">
                <a:extLst>
                  <a:ext uri="{FF2B5EF4-FFF2-40B4-BE49-F238E27FC236}">
                    <a16:creationId xmlns:a16="http://schemas.microsoft.com/office/drawing/2014/main" id="{699EF850-6081-E727-2A12-D2C8979F35D9}"/>
                  </a:ext>
                </a:extLst>
              </p:cNvPr>
              <p:cNvGrpSpPr/>
              <p:nvPr/>
            </p:nvGrpSpPr>
            <p:grpSpPr>
              <a:xfrm>
                <a:off x="2741984" y="969378"/>
                <a:ext cx="64965" cy="3812639"/>
                <a:chOff x="2741984" y="969378"/>
                <a:chExt cx="64965" cy="3812639"/>
              </a:xfrm>
            </p:grpSpPr>
            <p:sp>
              <p:nvSpPr>
                <p:cNvPr id="161" name="Freeform 15">
                  <a:extLst>
                    <a:ext uri="{FF2B5EF4-FFF2-40B4-BE49-F238E27FC236}">
                      <a16:creationId xmlns:a16="http://schemas.microsoft.com/office/drawing/2014/main" id="{B84EA124-7381-FEF6-98E3-5642A48D2939}"/>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2" name="Freeform 16">
                  <a:extLst>
                    <a:ext uri="{FF2B5EF4-FFF2-40B4-BE49-F238E27FC236}">
                      <a16:creationId xmlns:a16="http://schemas.microsoft.com/office/drawing/2014/main" id="{86529A97-4D41-B55C-C4BD-932E2EE608A3}"/>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3" name="Freeform 17">
                  <a:extLst>
                    <a:ext uri="{FF2B5EF4-FFF2-40B4-BE49-F238E27FC236}">
                      <a16:creationId xmlns:a16="http://schemas.microsoft.com/office/drawing/2014/main" id="{94959B4A-11A7-BEA5-62C7-BEF660C248DE}"/>
                    </a:ext>
                  </a:extLst>
                </p:cNvPr>
                <p:cNvSpPr/>
                <p:nvPr/>
              </p:nvSpPr>
              <p:spPr>
                <a:xfrm>
                  <a:off x="2773711" y="4336051"/>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4" name="Freeform 18">
                  <a:extLst>
                    <a:ext uri="{FF2B5EF4-FFF2-40B4-BE49-F238E27FC236}">
                      <a16:creationId xmlns:a16="http://schemas.microsoft.com/office/drawing/2014/main" id="{5A976000-80F2-6439-C433-A45CDB6F8DFD}"/>
                    </a:ext>
                  </a:extLst>
                </p:cNvPr>
                <p:cNvSpPr/>
                <p:nvPr/>
              </p:nvSpPr>
              <p:spPr>
                <a:xfrm>
                  <a:off x="2773711" y="360587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5" name="Freeform 19">
                  <a:extLst>
                    <a:ext uri="{FF2B5EF4-FFF2-40B4-BE49-F238E27FC236}">
                      <a16:creationId xmlns:a16="http://schemas.microsoft.com/office/drawing/2014/main" id="{C630A3CB-6B61-85DB-7939-B23C59F23DC4}"/>
                    </a:ext>
                  </a:extLst>
                </p:cNvPr>
                <p:cNvSpPr/>
                <p:nvPr/>
              </p:nvSpPr>
              <p:spPr>
                <a:xfrm>
                  <a:off x="2773711" y="2875698"/>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6" name="Freeform 20">
                  <a:extLst>
                    <a:ext uri="{FF2B5EF4-FFF2-40B4-BE49-F238E27FC236}">
                      <a16:creationId xmlns:a16="http://schemas.microsoft.com/office/drawing/2014/main" id="{5F4ABE3F-3DFE-B840-595D-EA389D1843B3}"/>
                    </a:ext>
                  </a:extLst>
                </p:cNvPr>
                <p:cNvSpPr/>
                <p:nvPr/>
              </p:nvSpPr>
              <p:spPr>
                <a:xfrm>
                  <a:off x="2773711" y="2145522"/>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7" name="Freeform 21">
                  <a:extLst>
                    <a:ext uri="{FF2B5EF4-FFF2-40B4-BE49-F238E27FC236}">
                      <a16:creationId xmlns:a16="http://schemas.microsoft.com/office/drawing/2014/main" id="{D2494DB1-A8EC-8474-09F9-D50CC0FA13E9}"/>
                    </a:ext>
                  </a:extLst>
                </p:cNvPr>
                <p:cNvSpPr/>
                <p:nvPr/>
              </p:nvSpPr>
              <p:spPr>
                <a:xfrm>
                  <a:off x="2773711" y="141534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8" name="Freeform 22">
                  <a:extLst>
                    <a:ext uri="{FF2B5EF4-FFF2-40B4-BE49-F238E27FC236}">
                      <a16:creationId xmlns:a16="http://schemas.microsoft.com/office/drawing/2014/main" id="{7806F9C1-04F7-D474-2D66-11FD1F09EE40}"/>
                    </a:ext>
                  </a:extLst>
                </p:cNvPr>
                <p:cNvSpPr/>
                <p:nvPr/>
              </p:nvSpPr>
              <p:spPr>
                <a:xfrm>
                  <a:off x="2741984" y="4701895"/>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9" name="Freeform 23">
                  <a:extLst>
                    <a:ext uri="{FF2B5EF4-FFF2-40B4-BE49-F238E27FC236}">
                      <a16:creationId xmlns:a16="http://schemas.microsoft.com/office/drawing/2014/main" id="{6B6FA377-DE9B-A4C7-3DD6-111206AA222D}"/>
                    </a:ext>
                  </a:extLst>
                </p:cNvPr>
                <p:cNvSpPr/>
                <p:nvPr/>
              </p:nvSpPr>
              <p:spPr>
                <a:xfrm>
                  <a:off x="2741984" y="397171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0" name="Freeform 24">
                  <a:extLst>
                    <a:ext uri="{FF2B5EF4-FFF2-40B4-BE49-F238E27FC236}">
                      <a16:creationId xmlns:a16="http://schemas.microsoft.com/office/drawing/2014/main" id="{7368EBED-C8FC-D6DA-9F63-C7A0B39D9773}"/>
                    </a:ext>
                  </a:extLst>
                </p:cNvPr>
                <p:cNvSpPr/>
                <p:nvPr/>
              </p:nvSpPr>
              <p:spPr>
                <a:xfrm>
                  <a:off x="2741984" y="3241542"/>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1" name="Freeform 25">
                  <a:extLst>
                    <a:ext uri="{FF2B5EF4-FFF2-40B4-BE49-F238E27FC236}">
                      <a16:creationId xmlns:a16="http://schemas.microsoft.com/office/drawing/2014/main" id="{370AD71F-93C4-4F4C-D2CF-3A8B2CFFA5AE}"/>
                    </a:ext>
                  </a:extLst>
                </p:cNvPr>
                <p:cNvSpPr/>
                <p:nvPr/>
              </p:nvSpPr>
              <p:spPr>
                <a:xfrm>
                  <a:off x="2741984" y="2511366"/>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2" name="Freeform 26">
                  <a:extLst>
                    <a:ext uri="{FF2B5EF4-FFF2-40B4-BE49-F238E27FC236}">
                      <a16:creationId xmlns:a16="http://schemas.microsoft.com/office/drawing/2014/main" id="{0FE3A630-BD87-9AAE-5184-3ECB1FC6143A}"/>
                    </a:ext>
                  </a:extLst>
                </p:cNvPr>
                <p:cNvSpPr/>
                <p:nvPr/>
              </p:nvSpPr>
              <p:spPr>
                <a:xfrm>
                  <a:off x="2741984" y="178118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73" name="Freeform 27">
                  <a:extLst>
                    <a:ext uri="{FF2B5EF4-FFF2-40B4-BE49-F238E27FC236}">
                      <a16:creationId xmlns:a16="http://schemas.microsoft.com/office/drawing/2014/main" id="{46452A5F-18FA-7052-798A-693A44B08CAB}"/>
                    </a:ext>
                  </a:extLst>
                </p:cNvPr>
                <p:cNvSpPr/>
                <p:nvPr/>
              </p:nvSpPr>
              <p:spPr>
                <a:xfrm>
                  <a:off x="2741984" y="1051013"/>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123" name="Graphic 4">
                <a:extLst>
                  <a:ext uri="{FF2B5EF4-FFF2-40B4-BE49-F238E27FC236}">
                    <a16:creationId xmlns:a16="http://schemas.microsoft.com/office/drawing/2014/main" id="{FA9CD5B1-EF09-7C3E-5BA9-7B85566A6484}"/>
                  </a:ext>
                </a:extLst>
              </p:cNvPr>
              <p:cNvGrpSpPr/>
              <p:nvPr/>
            </p:nvGrpSpPr>
            <p:grpSpPr>
              <a:xfrm>
                <a:off x="2806949" y="4783530"/>
                <a:ext cx="7294226" cy="63493"/>
                <a:chOff x="2806949" y="4783530"/>
                <a:chExt cx="7294226" cy="63493"/>
              </a:xfrm>
            </p:grpSpPr>
            <p:sp>
              <p:nvSpPr>
                <p:cNvPr id="124" name="Freeform 29">
                  <a:extLst>
                    <a:ext uri="{FF2B5EF4-FFF2-40B4-BE49-F238E27FC236}">
                      <a16:creationId xmlns:a16="http://schemas.microsoft.com/office/drawing/2014/main" id="{BF547D35-C7D5-13B6-4529-D84A89CC2F49}"/>
                    </a:ext>
                  </a:extLst>
                </p:cNvPr>
                <p:cNvSpPr/>
                <p:nvPr/>
              </p:nvSpPr>
              <p:spPr>
                <a:xfrm>
                  <a:off x="2806949" y="4783530"/>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 name="Freeform 30">
                  <a:extLst>
                    <a:ext uri="{FF2B5EF4-FFF2-40B4-BE49-F238E27FC236}">
                      <a16:creationId xmlns:a16="http://schemas.microsoft.com/office/drawing/2014/main" id="{A5D64A5F-E525-1B23-3B5D-FEF572E0CC27}"/>
                    </a:ext>
                  </a:extLst>
                </p:cNvPr>
                <p:cNvSpPr/>
                <p:nvPr/>
              </p:nvSpPr>
              <p:spPr>
                <a:xfrm>
                  <a:off x="2806949" y="4783530"/>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 name="Freeform 31">
                  <a:extLst>
                    <a:ext uri="{FF2B5EF4-FFF2-40B4-BE49-F238E27FC236}">
                      <a16:creationId xmlns:a16="http://schemas.microsoft.com/office/drawing/2014/main" id="{3398B625-D549-FE3D-9234-40BCCC081ECD}"/>
                    </a:ext>
                  </a:extLst>
                </p:cNvPr>
                <p:cNvSpPr/>
                <p:nvPr/>
              </p:nvSpPr>
              <p:spPr>
                <a:xfrm>
                  <a:off x="297767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 name="Freeform 32">
                  <a:extLst>
                    <a:ext uri="{FF2B5EF4-FFF2-40B4-BE49-F238E27FC236}">
                      <a16:creationId xmlns:a16="http://schemas.microsoft.com/office/drawing/2014/main" id="{4C8A5B91-062C-44C5-1A32-70C8C4081246}"/>
                    </a:ext>
                  </a:extLst>
                </p:cNvPr>
                <p:cNvSpPr/>
                <p:nvPr/>
              </p:nvSpPr>
              <p:spPr>
                <a:xfrm>
                  <a:off x="318163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 name="Freeform 33">
                  <a:extLst>
                    <a:ext uri="{FF2B5EF4-FFF2-40B4-BE49-F238E27FC236}">
                      <a16:creationId xmlns:a16="http://schemas.microsoft.com/office/drawing/2014/main" id="{D7DEC97C-1AC1-DC51-7DBA-C41C2E69E711}"/>
                    </a:ext>
                  </a:extLst>
                </p:cNvPr>
                <p:cNvSpPr/>
                <p:nvPr/>
              </p:nvSpPr>
              <p:spPr>
                <a:xfrm>
                  <a:off x="338559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 name="Freeform 34">
                  <a:extLst>
                    <a:ext uri="{FF2B5EF4-FFF2-40B4-BE49-F238E27FC236}">
                      <a16:creationId xmlns:a16="http://schemas.microsoft.com/office/drawing/2014/main" id="{A52F5577-2918-6846-E45E-2E3447C44ACB}"/>
                    </a:ext>
                  </a:extLst>
                </p:cNvPr>
                <p:cNvSpPr/>
                <p:nvPr/>
              </p:nvSpPr>
              <p:spPr>
                <a:xfrm>
                  <a:off x="359106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 name="Freeform 35">
                  <a:extLst>
                    <a:ext uri="{FF2B5EF4-FFF2-40B4-BE49-F238E27FC236}">
                      <a16:creationId xmlns:a16="http://schemas.microsoft.com/office/drawing/2014/main" id="{572ED711-2B1F-7D16-C57B-ACFC864D165D}"/>
                    </a:ext>
                  </a:extLst>
                </p:cNvPr>
                <p:cNvSpPr/>
                <p:nvPr/>
              </p:nvSpPr>
              <p:spPr>
                <a:xfrm>
                  <a:off x="379502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 name="Freeform 36">
                  <a:extLst>
                    <a:ext uri="{FF2B5EF4-FFF2-40B4-BE49-F238E27FC236}">
                      <a16:creationId xmlns:a16="http://schemas.microsoft.com/office/drawing/2014/main" id="{4DEEBCF1-CB9B-C012-47F9-E2C36FC00D7A}"/>
                    </a:ext>
                  </a:extLst>
                </p:cNvPr>
                <p:cNvSpPr/>
                <p:nvPr/>
              </p:nvSpPr>
              <p:spPr>
                <a:xfrm>
                  <a:off x="400049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 name="Freeform 37">
                  <a:extLst>
                    <a:ext uri="{FF2B5EF4-FFF2-40B4-BE49-F238E27FC236}">
                      <a16:creationId xmlns:a16="http://schemas.microsoft.com/office/drawing/2014/main" id="{2E51A449-33AD-EB1B-B539-FB47F646908D}"/>
                    </a:ext>
                  </a:extLst>
                </p:cNvPr>
                <p:cNvSpPr/>
                <p:nvPr/>
              </p:nvSpPr>
              <p:spPr>
                <a:xfrm>
                  <a:off x="420445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 name="Freeform 38">
                  <a:extLst>
                    <a:ext uri="{FF2B5EF4-FFF2-40B4-BE49-F238E27FC236}">
                      <a16:creationId xmlns:a16="http://schemas.microsoft.com/office/drawing/2014/main" id="{09EDA7EC-9C7D-B8A1-D0E2-D284B3C8F4D4}"/>
                    </a:ext>
                  </a:extLst>
                </p:cNvPr>
                <p:cNvSpPr/>
                <p:nvPr/>
              </p:nvSpPr>
              <p:spPr>
                <a:xfrm>
                  <a:off x="440841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 name="Freeform 39">
                  <a:extLst>
                    <a:ext uri="{FF2B5EF4-FFF2-40B4-BE49-F238E27FC236}">
                      <a16:creationId xmlns:a16="http://schemas.microsoft.com/office/drawing/2014/main" id="{0AF01A7B-07D9-98F7-2A2D-7139F1B9E9EF}"/>
                    </a:ext>
                  </a:extLst>
                </p:cNvPr>
                <p:cNvSpPr/>
                <p:nvPr/>
              </p:nvSpPr>
              <p:spPr>
                <a:xfrm>
                  <a:off x="461388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 name="Freeform 40">
                  <a:extLst>
                    <a:ext uri="{FF2B5EF4-FFF2-40B4-BE49-F238E27FC236}">
                      <a16:creationId xmlns:a16="http://schemas.microsoft.com/office/drawing/2014/main" id="{871E696B-ACE7-1419-5C30-DC69BD880877}"/>
                    </a:ext>
                  </a:extLst>
                </p:cNvPr>
                <p:cNvSpPr/>
                <p:nvPr/>
              </p:nvSpPr>
              <p:spPr>
                <a:xfrm>
                  <a:off x="481784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 name="Freeform 41">
                  <a:extLst>
                    <a:ext uri="{FF2B5EF4-FFF2-40B4-BE49-F238E27FC236}">
                      <a16:creationId xmlns:a16="http://schemas.microsoft.com/office/drawing/2014/main" id="{7A24DD51-2D21-0A91-5316-5E4BBEF8761A}"/>
                    </a:ext>
                  </a:extLst>
                </p:cNvPr>
                <p:cNvSpPr/>
                <p:nvPr/>
              </p:nvSpPr>
              <p:spPr>
                <a:xfrm>
                  <a:off x="502180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 name="Freeform 42">
                  <a:extLst>
                    <a:ext uri="{FF2B5EF4-FFF2-40B4-BE49-F238E27FC236}">
                      <a16:creationId xmlns:a16="http://schemas.microsoft.com/office/drawing/2014/main" id="{7E913719-7497-ADB5-C98B-8FCB018A3784}"/>
                    </a:ext>
                  </a:extLst>
                </p:cNvPr>
                <p:cNvSpPr/>
                <p:nvPr/>
              </p:nvSpPr>
              <p:spPr>
                <a:xfrm>
                  <a:off x="522727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 name="Freeform 43">
                  <a:extLst>
                    <a:ext uri="{FF2B5EF4-FFF2-40B4-BE49-F238E27FC236}">
                      <a16:creationId xmlns:a16="http://schemas.microsoft.com/office/drawing/2014/main" id="{F374EAA9-DA57-6C0C-7150-58C65C1E045D}"/>
                    </a:ext>
                  </a:extLst>
                </p:cNvPr>
                <p:cNvSpPr/>
                <p:nvPr/>
              </p:nvSpPr>
              <p:spPr>
                <a:xfrm>
                  <a:off x="543123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 name="Freeform 44">
                  <a:extLst>
                    <a:ext uri="{FF2B5EF4-FFF2-40B4-BE49-F238E27FC236}">
                      <a16:creationId xmlns:a16="http://schemas.microsoft.com/office/drawing/2014/main" id="{6545ECD1-82F8-1E25-F0D0-C3B29EE375CD}"/>
                    </a:ext>
                  </a:extLst>
                </p:cNvPr>
                <p:cNvSpPr/>
                <p:nvPr/>
              </p:nvSpPr>
              <p:spPr>
                <a:xfrm>
                  <a:off x="563519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 name="Freeform 45">
                  <a:extLst>
                    <a:ext uri="{FF2B5EF4-FFF2-40B4-BE49-F238E27FC236}">
                      <a16:creationId xmlns:a16="http://schemas.microsoft.com/office/drawing/2014/main" id="{75897F67-A07B-49C6-44ED-7CF3191F9F3F}"/>
                    </a:ext>
                  </a:extLst>
                </p:cNvPr>
                <p:cNvSpPr/>
                <p:nvPr/>
              </p:nvSpPr>
              <p:spPr>
                <a:xfrm>
                  <a:off x="584067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 name="Freeform 46">
                  <a:extLst>
                    <a:ext uri="{FF2B5EF4-FFF2-40B4-BE49-F238E27FC236}">
                      <a16:creationId xmlns:a16="http://schemas.microsoft.com/office/drawing/2014/main" id="{17682DE7-590B-B9F0-28C7-DBA6C2C0D35E}"/>
                    </a:ext>
                  </a:extLst>
                </p:cNvPr>
                <p:cNvSpPr/>
                <p:nvPr/>
              </p:nvSpPr>
              <p:spPr>
                <a:xfrm>
                  <a:off x="604463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 name="Freeform 47">
                  <a:extLst>
                    <a:ext uri="{FF2B5EF4-FFF2-40B4-BE49-F238E27FC236}">
                      <a16:creationId xmlns:a16="http://schemas.microsoft.com/office/drawing/2014/main" id="{DF049241-E69C-2B93-198D-8CDE51E86199}"/>
                    </a:ext>
                  </a:extLst>
                </p:cNvPr>
                <p:cNvSpPr/>
                <p:nvPr/>
              </p:nvSpPr>
              <p:spPr>
                <a:xfrm>
                  <a:off x="624859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 name="Freeform 48">
                  <a:extLst>
                    <a:ext uri="{FF2B5EF4-FFF2-40B4-BE49-F238E27FC236}">
                      <a16:creationId xmlns:a16="http://schemas.microsoft.com/office/drawing/2014/main" id="{B0997B65-1577-33CC-5849-97F54B878E9A}"/>
                    </a:ext>
                  </a:extLst>
                </p:cNvPr>
                <p:cNvSpPr/>
                <p:nvPr/>
              </p:nvSpPr>
              <p:spPr>
                <a:xfrm>
                  <a:off x="645406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 name="Freeform 49">
                  <a:extLst>
                    <a:ext uri="{FF2B5EF4-FFF2-40B4-BE49-F238E27FC236}">
                      <a16:creationId xmlns:a16="http://schemas.microsoft.com/office/drawing/2014/main" id="{6F56BAED-4D69-34AE-8DA8-5C012BB1334D}"/>
                    </a:ext>
                  </a:extLst>
                </p:cNvPr>
                <p:cNvSpPr/>
                <p:nvPr/>
              </p:nvSpPr>
              <p:spPr>
                <a:xfrm>
                  <a:off x="665802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 name="Freeform 50">
                  <a:extLst>
                    <a:ext uri="{FF2B5EF4-FFF2-40B4-BE49-F238E27FC236}">
                      <a16:creationId xmlns:a16="http://schemas.microsoft.com/office/drawing/2014/main" id="{9C7A377D-4535-8D5C-E813-C50E423DDC16}"/>
                    </a:ext>
                  </a:extLst>
                </p:cNvPr>
                <p:cNvSpPr/>
                <p:nvPr/>
              </p:nvSpPr>
              <p:spPr>
                <a:xfrm>
                  <a:off x="686198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 name="Freeform 51">
                  <a:extLst>
                    <a:ext uri="{FF2B5EF4-FFF2-40B4-BE49-F238E27FC236}">
                      <a16:creationId xmlns:a16="http://schemas.microsoft.com/office/drawing/2014/main" id="{5332916B-5B5F-AD91-F6A4-7863E131C5EF}"/>
                    </a:ext>
                  </a:extLst>
                </p:cNvPr>
                <p:cNvSpPr/>
                <p:nvPr/>
              </p:nvSpPr>
              <p:spPr>
                <a:xfrm>
                  <a:off x="706745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 name="Freeform 52">
                  <a:extLst>
                    <a:ext uri="{FF2B5EF4-FFF2-40B4-BE49-F238E27FC236}">
                      <a16:creationId xmlns:a16="http://schemas.microsoft.com/office/drawing/2014/main" id="{DE4DD49B-3889-D605-3DC5-E9CE6EA1D7F7}"/>
                    </a:ext>
                  </a:extLst>
                </p:cNvPr>
                <p:cNvSpPr/>
                <p:nvPr/>
              </p:nvSpPr>
              <p:spPr>
                <a:xfrm>
                  <a:off x="727141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 name="Freeform 53">
                  <a:extLst>
                    <a:ext uri="{FF2B5EF4-FFF2-40B4-BE49-F238E27FC236}">
                      <a16:creationId xmlns:a16="http://schemas.microsoft.com/office/drawing/2014/main" id="{77C458DD-CB08-F895-48A1-2C8ABAF833DC}"/>
                    </a:ext>
                  </a:extLst>
                </p:cNvPr>
                <p:cNvSpPr/>
                <p:nvPr/>
              </p:nvSpPr>
              <p:spPr>
                <a:xfrm>
                  <a:off x="747688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 name="Freeform 54">
                  <a:extLst>
                    <a:ext uri="{FF2B5EF4-FFF2-40B4-BE49-F238E27FC236}">
                      <a16:creationId xmlns:a16="http://schemas.microsoft.com/office/drawing/2014/main" id="{25E2A209-059A-191D-5463-361C130EF22E}"/>
                    </a:ext>
                  </a:extLst>
                </p:cNvPr>
                <p:cNvSpPr/>
                <p:nvPr/>
              </p:nvSpPr>
              <p:spPr>
                <a:xfrm>
                  <a:off x="768084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 name="Freeform 55">
                  <a:extLst>
                    <a:ext uri="{FF2B5EF4-FFF2-40B4-BE49-F238E27FC236}">
                      <a16:creationId xmlns:a16="http://schemas.microsoft.com/office/drawing/2014/main" id="{AD3C78D8-E1AB-92CD-F982-7470335688D1}"/>
                    </a:ext>
                  </a:extLst>
                </p:cNvPr>
                <p:cNvSpPr/>
                <p:nvPr/>
              </p:nvSpPr>
              <p:spPr>
                <a:xfrm>
                  <a:off x="788480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1" name="Freeform 56">
                  <a:extLst>
                    <a:ext uri="{FF2B5EF4-FFF2-40B4-BE49-F238E27FC236}">
                      <a16:creationId xmlns:a16="http://schemas.microsoft.com/office/drawing/2014/main" id="{2B7221AC-072D-A21B-5246-10C7559CAB32}"/>
                    </a:ext>
                  </a:extLst>
                </p:cNvPr>
                <p:cNvSpPr/>
                <p:nvPr/>
              </p:nvSpPr>
              <p:spPr>
                <a:xfrm>
                  <a:off x="809027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2" name="Freeform 57">
                  <a:extLst>
                    <a:ext uri="{FF2B5EF4-FFF2-40B4-BE49-F238E27FC236}">
                      <a16:creationId xmlns:a16="http://schemas.microsoft.com/office/drawing/2014/main" id="{C24C6666-8529-A0CF-89D9-B0AB1537FB85}"/>
                    </a:ext>
                  </a:extLst>
                </p:cNvPr>
                <p:cNvSpPr/>
                <p:nvPr/>
              </p:nvSpPr>
              <p:spPr>
                <a:xfrm>
                  <a:off x="829423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3" name="Freeform 58">
                  <a:extLst>
                    <a:ext uri="{FF2B5EF4-FFF2-40B4-BE49-F238E27FC236}">
                      <a16:creationId xmlns:a16="http://schemas.microsoft.com/office/drawing/2014/main" id="{5086A9C6-43F1-599F-0FC5-3D3C53B3289C}"/>
                    </a:ext>
                  </a:extLst>
                </p:cNvPr>
                <p:cNvSpPr/>
                <p:nvPr/>
              </p:nvSpPr>
              <p:spPr>
                <a:xfrm>
                  <a:off x="849819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4" name="Freeform 59">
                  <a:extLst>
                    <a:ext uri="{FF2B5EF4-FFF2-40B4-BE49-F238E27FC236}">
                      <a16:creationId xmlns:a16="http://schemas.microsoft.com/office/drawing/2014/main" id="{49C202F9-4A5E-2E57-DB6F-DB6F04D7D520}"/>
                    </a:ext>
                  </a:extLst>
                </p:cNvPr>
                <p:cNvSpPr/>
                <p:nvPr/>
              </p:nvSpPr>
              <p:spPr>
                <a:xfrm>
                  <a:off x="870366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5" name="Freeform 60">
                  <a:extLst>
                    <a:ext uri="{FF2B5EF4-FFF2-40B4-BE49-F238E27FC236}">
                      <a16:creationId xmlns:a16="http://schemas.microsoft.com/office/drawing/2014/main" id="{94A0511C-56D4-8D34-C5EA-00FBA1FB7550}"/>
                    </a:ext>
                  </a:extLst>
                </p:cNvPr>
                <p:cNvSpPr/>
                <p:nvPr/>
              </p:nvSpPr>
              <p:spPr>
                <a:xfrm>
                  <a:off x="890763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6" name="Freeform 61">
                  <a:extLst>
                    <a:ext uri="{FF2B5EF4-FFF2-40B4-BE49-F238E27FC236}">
                      <a16:creationId xmlns:a16="http://schemas.microsoft.com/office/drawing/2014/main" id="{105B7F65-2192-4903-E9AF-65192F4A9879}"/>
                    </a:ext>
                  </a:extLst>
                </p:cNvPr>
                <p:cNvSpPr/>
                <p:nvPr/>
              </p:nvSpPr>
              <p:spPr>
                <a:xfrm>
                  <a:off x="911159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7" name="Freeform 62">
                  <a:extLst>
                    <a:ext uri="{FF2B5EF4-FFF2-40B4-BE49-F238E27FC236}">
                      <a16:creationId xmlns:a16="http://schemas.microsoft.com/office/drawing/2014/main" id="{D773FD86-4B67-61C4-AF64-C84A8464C9B3}"/>
                    </a:ext>
                  </a:extLst>
                </p:cNvPr>
                <p:cNvSpPr/>
                <p:nvPr/>
              </p:nvSpPr>
              <p:spPr>
                <a:xfrm>
                  <a:off x="931706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8" name="Freeform 63">
                  <a:extLst>
                    <a:ext uri="{FF2B5EF4-FFF2-40B4-BE49-F238E27FC236}">
                      <a16:creationId xmlns:a16="http://schemas.microsoft.com/office/drawing/2014/main" id="{ACF0309D-4BCD-3D21-404C-72DF1FCD8DEA}"/>
                    </a:ext>
                  </a:extLst>
                </p:cNvPr>
                <p:cNvSpPr/>
                <p:nvPr/>
              </p:nvSpPr>
              <p:spPr>
                <a:xfrm>
                  <a:off x="952102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9" name="Freeform 64">
                  <a:extLst>
                    <a:ext uri="{FF2B5EF4-FFF2-40B4-BE49-F238E27FC236}">
                      <a16:creationId xmlns:a16="http://schemas.microsoft.com/office/drawing/2014/main" id="{43BB0CF3-3BE8-CE83-EE0C-4C01D1F9C445}"/>
                    </a:ext>
                  </a:extLst>
                </p:cNvPr>
                <p:cNvSpPr/>
                <p:nvPr/>
              </p:nvSpPr>
              <p:spPr>
                <a:xfrm>
                  <a:off x="972498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60" name="Freeform 65">
                  <a:extLst>
                    <a:ext uri="{FF2B5EF4-FFF2-40B4-BE49-F238E27FC236}">
                      <a16:creationId xmlns:a16="http://schemas.microsoft.com/office/drawing/2014/main" id="{890E6ECB-E2D2-7081-03E5-643359034927}"/>
                    </a:ext>
                  </a:extLst>
                </p:cNvPr>
                <p:cNvSpPr/>
                <p:nvPr/>
              </p:nvSpPr>
              <p:spPr>
                <a:xfrm>
                  <a:off x="993045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grpSp>
          <p:nvGrpSpPr>
            <p:cNvPr id="78" name="Group 77">
              <a:extLst>
                <a:ext uri="{FF2B5EF4-FFF2-40B4-BE49-F238E27FC236}">
                  <a16:creationId xmlns:a16="http://schemas.microsoft.com/office/drawing/2014/main" id="{75E918B2-4EC3-3EE5-83ED-E793ABBB81B1}"/>
                </a:ext>
              </a:extLst>
            </p:cNvPr>
            <p:cNvGrpSpPr/>
            <p:nvPr/>
          </p:nvGrpSpPr>
          <p:grpSpPr>
            <a:xfrm>
              <a:off x="1492788" y="9654173"/>
              <a:ext cx="10201962" cy="402104"/>
              <a:chOff x="1492788" y="9654173"/>
              <a:chExt cx="10201962" cy="402104"/>
            </a:xfrm>
          </p:grpSpPr>
          <p:sp>
            <p:nvSpPr>
              <p:cNvPr id="87" name="TextBox 86">
                <a:extLst>
                  <a:ext uri="{FF2B5EF4-FFF2-40B4-BE49-F238E27FC236}">
                    <a16:creationId xmlns:a16="http://schemas.microsoft.com/office/drawing/2014/main" id="{4C28C772-71B6-5A84-DD31-27D274B04005}"/>
                  </a:ext>
                </a:extLst>
              </p:cNvPr>
              <p:cNvSpPr txBox="1"/>
              <p:nvPr/>
            </p:nvSpPr>
            <p:spPr>
              <a:xfrm>
                <a:off x="1492788"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88" name="TextBox 87">
                <a:extLst>
                  <a:ext uri="{FF2B5EF4-FFF2-40B4-BE49-F238E27FC236}">
                    <a16:creationId xmlns:a16="http://schemas.microsoft.com/office/drawing/2014/main" id="{A9F7F815-A93D-230B-CF99-AFB75EC7F45B}"/>
                  </a:ext>
                </a:extLst>
              </p:cNvPr>
              <p:cNvSpPr txBox="1"/>
              <p:nvPr/>
            </p:nvSpPr>
            <p:spPr>
              <a:xfrm>
                <a:off x="1783978"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89" name="TextBox 88">
                <a:extLst>
                  <a:ext uri="{FF2B5EF4-FFF2-40B4-BE49-F238E27FC236}">
                    <a16:creationId xmlns:a16="http://schemas.microsoft.com/office/drawing/2014/main" id="{D1477878-F70F-DDEF-9E90-8585D0858F9D}"/>
                  </a:ext>
                </a:extLst>
              </p:cNvPr>
              <p:cNvSpPr txBox="1"/>
              <p:nvPr/>
            </p:nvSpPr>
            <p:spPr>
              <a:xfrm>
                <a:off x="2079306"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90" name="TextBox 89">
                <a:extLst>
                  <a:ext uri="{FF2B5EF4-FFF2-40B4-BE49-F238E27FC236}">
                    <a16:creationId xmlns:a16="http://schemas.microsoft.com/office/drawing/2014/main" id="{8D45A615-6E27-C613-D1A6-7F24810C93EF}"/>
                  </a:ext>
                </a:extLst>
              </p:cNvPr>
              <p:cNvSpPr txBox="1"/>
              <p:nvPr/>
            </p:nvSpPr>
            <p:spPr>
              <a:xfrm>
                <a:off x="2354906"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91" name="TextBox 90">
                <a:extLst>
                  <a:ext uri="{FF2B5EF4-FFF2-40B4-BE49-F238E27FC236}">
                    <a16:creationId xmlns:a16="http://schemas.microsoft.com/office/drawing/2014/main" id="{1A5BF9B8-6774-213B-4A7B-AD8292F57609}"/>
                  </a:ext>
                </a:extLst>
              </p:cNvPr>
              <p:cNvSpPr txBox="1"/>
              <p:nvPr/>
            </p:nvSpPr>
            <p:spPr>
              <a:xfrm>
                <a:off x="2640280"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92" name="TextBox 91">
                <a:extLst>
                  <a:ext uri="{FF2B5EF4-FFF2-40B4-BE49-F238E27FC236}">
                    <a16:creationId xmlns:a16="http://schemas.microsoft.com/office/drawing/2014/main" id="{10226766-5E75-740E-F01E-74AFBDBAC91D}"/>
                  </a:ext>
                </a:extLst>
              </p:cNvPr>
              <p:cNvSpPr txBox="1"/>
              <p:nvPr/>
            </p:nvSpPr>
            <p:spPr>
              <a:xfrm>
                <a:off x="2925653"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93" name="TextBox 92">
                <a:extLst>
                  <a:ext uri="{FF2B5EF4-FFF2-40B4-BE49-F238E27FC236}">
                    <a16:creationId xmlns:a16="http://schemas.microsoft.com/office/drawing/2014/main" id="{9A872EB7-57A2-A07E-3A4D-359906688AF2}"/>
                  </a:ext>
                </a:extLst>
              </p:cNvPr>
              <p:cNvSpPr txBox="1"/>
              <p:nvPr/>
            </p:nvSpPr>
            <p:spPr>
              <a:xfrm>
                <a:off x="3211214"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94" name="TextBox 93">
                <a:extLst>
                  <a:ext uri="{FF2B5EF4-FFF2-40B4-BE49-F238E27FC236}">
                    <a16:creationId xmlns:a16="http://schemas.microsoft.com/office/drawing/2014/main" id="{D0129495-2DDA-DD07-2920-592F11D6331E}"/>
                  </a:ext>
                </a:extLst>
              </p:cNvPr>
              <p:cNvSpPr txBox="1"/>
              <p:nvPr/>
            </p:nvSpPr>
            <p:spPr>
              <a:xfrm>
                <a:off x="3496587"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95" name="TextBox 94">
                <a:extLst>
                  <a:ext uri="{FF2B5EF4-FFF2-40B4-BE49-F238E27FC236}">
                    <a16:creationId xmlns:a16="http://schemas.microsoft.com/office/drawing/2014/main" id="{95C9B8F3-C26A-5CC5-51C6-6CAA523EFCF5}"/>
                  </a:ext>
                </a:extLst>
              </p:cNvPr>
              <p:cNvSpPr txBox="1"/>
              <p:nvPr/>
            </p:nvSpPr>
            <p:spPr>
              <a:xfrm>
                <a:off x="3782150"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96" name="TextBox 95">
                <a:extLst>
                  <a:ext uri="{FF2B5EF4-FFF2-40B4-BE49-F238E27FC236}">
                    <a16:creationId xmlns:a16="http://schemas.microsoft.com/office/drawing/2014/main" id="{756BAA65-E026-F7BD-8C00-F462AF35E909}"/>
                  </a:ext>
                </a:extLst>
              </p:cNvPr>
              <p:cNvSpPr txBox="1"/>
              <p:nvPr/>
            </p:nvSpPr>
            <p:spPr>
              <a:xfrm>
                <a:off x="4067524" y="9654173"/>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a:t>
                </a:r>
              </a:p>
            </p:txBody>
          </p:sp>
          <p:sp>
            <p:nvSpPr>
              <p:cNvPr id="97" name="TextBox 96">
                <a:extLst>
                  <a:ext uri="{FF2B5EF4-FFF2-40B4-BE49-F238E27FC236}">
                    <a16:creationId xmlns:a16="http://schemas.microsoft.com/office/drawing/2014/main" id="{06E9F1F8-DECC-8BD7-4B64-11C9AF07E162}"/>
                  </a:ext>
                </a:extLst>
              </p:cNvPr>
              <p:cNvSpPr txBox="1"/>
              <p:nvPr/>
            </p:nvSpPr>
            <p:spPr>
              <a:xfrm>
                <a:off x="4305973"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a:t>
                </a:r>
              </a:p>
            </p:txBody>
          </p:sp>
          <p:sp>
            <p:nvSpPr>
              <p:cNvPr id="98" name="TextBox 97">
                <a:extLst>
                  <a:ext uri="{FF2B5EF4-FFF2-40B4-BE49-F238E27FC236}">
                    <a16:creationId xmlns:a16="http://schemas.microsoft.com/office/drawing/2014/main" id="{5EA62C2B-A977-A0BE-24EF-69A8A663479A}"/>
                  </a:ext>
                </a:extLst>
              </p:cNvPr>
              <p:cNvSpPr txBox="1"/>
              <p:nvPr/>
            </p:nvSpPr>
            <p:spPr>
              <a:xfrm>
                <a:off x="4591536"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a:t>
                </a:r>
              </a:p>
            </p:txBody>
          </p:sp>
          <p:sp>
            <p:nvSpPr>
              <p:cNvPr id="99" name="TextBox 98">
                <a:extLst>
                  <a:ext uri="{FF2B5EF4-FFF2-40B4-BE49-F238E27FC236}">
                    <a16:creationId xmlns:a16="http://schemas.microsoft.com/office/drawing/2014/main" id="{E2BDA5D3-EB84-1DD3-E7EB-5F0214C04D09}"/>
                  </a:ext>
                </a:extLst>
              </p:cNvPr>
              <p:cNvSpPr txBox="1"/>
              <p:nvPr/>
            </p:nvSpPr>
            <p:spPr>
              <a:xfrm>
                <a:off x="4880812"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12</a:t>
                </a:r>
              </a:p>
            </p:txBody>
          </p:sp>
          <p:sp>
            <p:nvSpPr>
              <p:cNvPr id="100" name="TextBox 99">
                <a:extLst>
                  <a:ext uri="{FF2B5EF4-FFF2-40B4-BE49-F238E27FC236}">
                    <a16:creationId xmlns:a16="http://schemas.microsoft.com/office/drawing/2014/main" id="{F2692EB1-8F1F-7111-D290-5DB0F1377DA4}"/>
                  </a:ext>
                </a:extLst>
              </p:cNvPr>
              <p:cNvSpPr txBox="1"/>
              <p:nvPr/>
            </p:nvSpPr>
            <p:spPr>
              <a:xfrm>
                <a:off x="5162304"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a:t>
                </a:r>
              </a:p>
            </p:txBody>
          </p:sp>
          <p:sp>
            <p:nvSpPr>
              <p:cNvPr id="101" name="TextBox 100">
                <a:extLst>
                  <a:ext uri="{FF2B5EF4-FFF2-40B4-BE49-F238E27FC236}">
                    <a16:creationId xmlns:a16="http://schemas.microsoft.com/office/drawing/2014/main" id="{270E9DC2-343D-354F-8C25-E683CA4A456B}"/>
                  </a:ext>
                </a:extLst>
              </p:cNvPr>
              <p:cNvSpPr txBox="1"/>
              <p:nvPr/>
            </p:nvSpPr>
            <p:spPr>
              <a:xfrm>
                <a:off x="5447592"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102" name="TextBox 101">
                <a:extLst>
                  <a:ext uri="{FF2B5EF4-FFF2-40B4-BE49-F238E27FC236}">
                    <a16:creationId xmlns:a16="http://schemas.microsoft.com/office/drawing/2014/main" id="{DC108EE7-125D-A076-90AB-2DA3BD8C1711}"/>
                  </a:ext>
                </a:extLst>
              </p:cNvPr>
              <p:cNvSpPr txBox="1"/>
              <p:nvPr/>
            </p:nvSpPr>
            <p:spPr>
              <a:xfrm>
                <a:off x="5733241"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15</a:t>
                </a:r>
              </a:p>
            </p:txBody>
          </p:sp>
          <p:sp>
            <p:nvSpPr>
              <p:cNvPr id="103" name="TextBox 102">
                <a:extLst>
                  <a:ext uri="{FF2B5EF4-FFF2-40B4-BE49-F238E27FC236}">
                    <a16:creationId xmlns:a16="http://schemas.microsoft.com/office/drawing/2014/main" id="{2397CF87-73D6-6F86-86A3-04FE3559AAF3}"/>
                  </a:ext>
                </a:extLst>
              </p:cNvPr>
              <p:cNvSpPr txBox="1"/>
              <p:nvPr/>
            </p:nvSpPr>
            <p:spPr>
              <a:xfrm>
                <a:off x="6018634"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a:t>
                </a:r>
              </a:p>
            </p:txBody>
          </p:sp>
          <p:sp>
            <p:nvSpPr>
              <p:cNvPr id="104" name="TextBox 103">
                <a:extLst>
                  <a:ext uri="{FF2B5EF4-FFF2-40B4-BE49-F238E27FC236}">
                    <a16:creationId xmlns:a16="http://schemas.microsoft.com/office/drawing/2014/main" id="{A2669B2A-73D6-46F1-C1B6-DE0E539FE836}"/>
                  </a:ext>
                </a:extLst>
              </p:cNvPr>
              <p:cNvSpPr txBox="1"/>
              <p:nvPr/>
            </p:nvSpPr>
            <p:spPr>
              <a:xfrm>
                <a:off x="6304111"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17</a:t>
                </a:r>
              </a:p>
            </p:txBody>
          </p:sp>
          <p:sp>
            <p:nvSpPr>
              <p:cNvPr id="105" name="TextBox 104">
                <a:extLst>
                  <a:ext uri="{FF2B5EF4-FFF2-40B4-BE49-F238E27FC236}">
                    <a16:creationId xmlns:a16="http://schemas.microsoft.com/office/drawing/2014/main" id="{238FD504-DB02-EA77-427F-73DB91C7EA92}"/>
                  </a:ext>
                </a:extLst>
              </p:cNvPr>
              <p:cNvSpPr txBox="1"/>
              <p:nvPr/>
            </p:nvSpPr>
            <p:spPr>
              <a:xfrm>
                <a:off x="6589252" y="9656115"/>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a:t>
                </a:r>
              </a:p>
            </p:txBody>
          </p:sp>
          <p:sp>
            <p:nvSpPr>
              <p:cNvPr id="106" name="TextBox 105">
                <a:extLst>
                  <a:ext uri="{FF2B5EF4-FFF2-40B4-BE49-F238E27FC236}">
                    <a16:creationId xmlns:a16="http://schemas.microsoft.com/office/drawing/2014/main" id="{F8749FDE-6197-F325-F1B6-40A633BB6F28}"/>
                  </a:ext>
                </a:extLst>
              </p:cNvPr>
              <p:cNvSpPr txBox="1"/>
              <p:nvPr/>
            </p:nvSpPr>
            <p:spPr>
              <a:xfrm>
                <a:off x="6874942"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19</a:t>
                </a:r>
              </a:p>
            </p:txBody>
          </p:sp>
          <p:sp>
            <p:nvSpPr>
              <p:cNvPr id="107" name="TextBox 106">
                <a:extLst>
                  <a:ext uri="{FF2B5EF4-FFF2-40B4-BE49-F238E27FC236}">
                    <a16:creationId xmlns:a16="http://schemas.microsoft.com/office/drawing/2014/main" id="{3463C452-287D-2686-604C-B78F5AE765F0}"/>
                  </a:ext>
                </a:extLst>
              </p:cNvPr>
              <p:cNvSpPr txBox="1"/>
              <p:nvPr/>
            </p:nvSpPr>
            <p:spPr>
              <a:xfrm>
                <a:off x="7160505"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108" name="TextBox 107">
                <a:extLst>
                  <a:ext uri="{FF2B5EF4-FFF2-40B4-BE49-F238E27FC236}">
                    <a16:creationId xmlns:a16="http://schemas.microsoft.com/office/drawing/2014/main" id="{2209D20C-87A0-0F33-268C-4393E670DFBB}"/>
                  </a:ext>
                </a:extLst>
              </p:cNvPr>
              <p:cNvSpPr txBox="1"/>
              <p:nvPr/>
            </p:nvSpPr>
            <p:spPr>
              <a:xfrm>
                <a:off x="7445878"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21</a:t>
                </a:r>
              </a:p>
            </p:txBody>
          </p:sp>
          <p:sp>
            <p:nvSpPr>
              <p:cNvPr id="109" name="TextBox 108">
                <a:extLst>
                  <a:ext uri="{FF2B5EF4-FFF2-40B4-BE49-F238E27FC236}">
                    <a16:creationId xmlns:a16="http://schemas.microsoft.com/office/drawing/2014/main" id="{4269C001-91AC-1ED9-2054-65670292B747}"/>
                  </a:ext>
                </a:extLst>
              </p:cNvPr>
              <p:cNvSpPr txBox="1"/>
              <p:nvPr/>
            </p:nvSpPr>
            <p:spPr>
              <a:xfrm>
                <a:off x="7731249"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22</a:t>
                </a:r>
              </a:p>
            </p:txBody>
          </p:sp>
          <p:sp>
            <p:nvSpPr>
              <p:cNvPr id="110" name="TextBox 109">
                <a:extLst>
                  <a:ext uri="{FF2B5EF4-FFF2-40B4-BE49-F238E27FC236}">
                    <a16:creationId xmlns:a16="http://schemas.microsoft.com/office/drawing/2014/main" id="{165B4C4E-5A99-916C-A7EE-6F82F0A5A467}"/>
                  </a:ext>
                </a:extLst>
              </p:cNvPr>
              <p:cNvSpPr txBox="1"/>
              <p:nvPr/>
            </p:nvSpPr>
            <p:spPr>
              <a:xfrm>
                <a:off x="8016812"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23</a:t>
                </a:r>
              </a:p>
            </p:txBody>
          </p:sp>
          <p:sp>
            <p:nvSpPr>
              <p:cNvPr id="111" name="TextBox 110">
                <a:extLst>
                  <a:ext uri="{FF2B5EF4-FFF2-40B4-BE49-F238E27FC236}">
                    <a16:creationId xmlns:a16="http://schemas.microsoft.com/office/drawing/2014/main" id="{04FC9830-018E-48CB-8BB0-B3036D0C6922}"/>
                  </a:ext>
                </a:extLst>
              </p:cNvPr>
              <p:cNvSpPr txBox="1"/>
              <p:nvPr/>
            </p:nvSpPr>
            <p:spPr>
              <a:xfrm>
                <a:off x="8302186"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24</a:t>
                </a:r>
              </a:p>
            </p:txBody>
          </p:sp>
          <p:sp>
            <p:nvSpPr>
              <p:cNvPr id="112" name="TextBox 111">
                <a:extLst>
                  <a:ext uri="{FF2B5EF4-FFF2-40B4-BE49-F238E27FC236}">
                    <a16:creationId xmlns:a16="http://schemas.microsoft.com/office/drawing/2014/main" id="{8A030FB7-37CE-9EE9-93CF-26D0036C7B54}"/>
                  </a:ext>
                </a:extLst>
              </p:cNvPr>
              <p:cNvSpPr txBox="1"/>
              <p:nvPr/>
            </p:nvSpPr>
            <p:spPr>
              <a:xfrm>
                <a:off x="8587749"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25</a:t>
                </a:r>
              </a:p>
            </p:txBody>
          </p:sp>
          <p:sp>
            <p:nvSpPr>
              <p:cNvPr id="113" name="TextBox 112">
                <a:extLst>
                  <a:ext uri="{FF2B5EF4-FFF2-40B4-BE49-F238E27FC236}">
                    <a16:creationId xmlns:a16="http://schemas.microsoft.com/office/drawing/2014/main" id="{D1CF8819-DA52-024F-60BC-D55561446029}"/>
                  </a:ext>
                </a:extLst>
              </p:cNvPr>
              <p:cNvSpPr txBox="1"/>
              <p:nvPr/>
            </p:nvSpPr>
            <p:spPr>
              <a:xfrm>
                <a:off x="8873122"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26</a:t>
                </a:r>
              </a:p>
            </p:txBody>
          </p:sp>
          <p:sp>
            <p:nvSpPr>
              <p:cNvPr id="114" name="TextBox 113">
                <a:extLst>
                  <a:ext uri="{FF2B5EF4-FFF2-40B4-BE49-F238E27FC236}">
                    <a16:creationId xmlns:a16="http://schemas.microsoft.com/office/drawing/2014/main" id="{86908F99-E6E9-7967-DA8D-28E921B6068F}"/>
                  </a:ext>
                </a:extLst>
              </p:cNvPr>
              <p:cNvSpPr txBox="1"/>
              <p:nvPr/>
            </p:nvSpPr>
            <p:spPr>
              <a:xfrm>
                <a:off x="9158493"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27</a:t>
                </a:r>
              </a:p>
            </p:txBody>
          </p:sp>
          <p:sp>
            <p:nvSpPr>
              <p:cNvPr id="115" name="TextBox 114">
                <a:extLst>
                  <a:ext uri="{FF2B5EF4-FFF2-40B4-BE49-F238E27FC236}">
                    <a16:creationId xmlns:a16="http://schemas.microsoft.com/office/drawing/2014/main" id="{1A8DBEF7-214D-DBA0-CFF6-2D0F1F99826C}"/>
                  </a:ext>
                </a:extLst>
              </p:cNvPr>
              <p:cNvSpPr txBox="1"/>
              <p:nvPr/>
            </p:nvSpPr>
            <p:spPr>
              <a:xfrm>
                <a:off x="9430097"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a:t>
                </a:r>
              </a:p>
            </p:txBody>
          </p:sp>
          <p:sp>
            <p:nvSpPr>
              <p:cNvPr id="116" name="TextBox 115">
                <a:extLst>
                  <a:ext uri="{FF2B5EF4-FFF2-40B4-BE49-F238E27FC236}">
                    <a16:creationId xmlns:a16="http://schemas.microsoft.com/office/drawing/2014/main" id="{DF83100C-436B-4043-F869-A0F2E2292691}"/>
                  </a:ext>
                </a:extLst>
              </p:cNvPr>
              <p:cNvSpPr txBox="1"/>
              <p:nvPr/>
            </p:nvSpPr>
            <p:spPr>
              <a:xfrm>
                <a:off x="9729452"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29</a:t>
                </a:r>
              </a:p>
            </p:txBody>
          </p:sp>
          <p:sp>
            <p:nvSpPr>
              <p:cNvPr id="117" name="TextBox 116">
                <a:extLst>
                  <a:ext uri="{FF2B5EF4-FFF2-40B4-BE49-F238E27FC236}">
                    <a16:creationId xmlns:a16="http://schemas.microsoft.com/office/drawing/2014/main" id="{63D440E2-AC8C-A7F4-13DB-8361AC06B073}"/>
                  </a:ext>
                </a:extLst>
              </p:cNvPr>
              <p:cNvSpPr txBox="1"/>
              <p:nvPr/>
            </p:nvSpPr>
            <p:spPr>
              <a:xfrm>
                <a:off x="10016933"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30</a:t>
                </a:r>
              </a:p>
            </p:txBody>
          </p:sp>
          <p:sp>
            <p:nvSpPr>
              <p:cNvPr id="118" name="TextBox 117">
                <a:extLst>
                  <a:ext uri="{FF2B5EF4-FFF2-40B4-BE49-F238E27FC236}">
                    <a16:creationId xmlns:a16="http://schemas.microsoft.com/office/drawing/2014/main" id="{6ECB03A2-6D70-9AF5-3CFA-FB413C49E9E2}"/>
                  </a:ext>
                </a:extLst>
              </p:cNvPr>
              <p:cNvSpPr txBox="1"/>
              <p:nvPr/>
            </p:nvSpPr>
            <p:spPr>
              <a:xfrm>
                <a:off x="10302284"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31</a:t>
                </a:r>
              </a:p>
            </p:txBody>
          </p:sp>
          <p:sp>
            <p:nvSpPr>
              <p:cNvPr id="119" name="TextBox 118">
                <a:extLst>
                  <a:ext uri="{FF2B5EF4-FFF2-40B4-BE49-F238E27FC236}">
                    <a16:creationId xmlns:a16="http://schemas.microsoft.com/office/drawing/2014/main" id="{5DF10326-CBB7-5935-9F73-5D4C52E73DC6}"/>
                  </a:ext>
                </a:extLst>
              </p:cNvPr>
              <p:cNvSpPr txBox="1"/>
              <p:nvPr/>
            </p:nvSpPr>
            <p:spPr>
              <a:xfrm>
                <a:off x="10587678"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32</a:t>
                </a:r>
              </a:p>
            </p:txBody>
          </p:sp>
          <p:sp>
            <p:nvSpPr>
              <p:cNvPr id="120" name="TextBox 119">
                <a:extLst>
                  <a:ext uri="{FF2B5EF4-FFF2-40B4-BE49-F238E27FC236}">
                    <a16:creationId xmlns:a16="http://schemas.microsoft.com/office/drawing/2014/main" id="{CEB942D2-2E43-F2A2-2B63-5B3D4B70B109}"/>
                  </a:ext>
                </a:extLst>
              </p:cNvPr>
              <p:cNvSpPr txBox="1"/>
              <p:nvPr/>
            </p:nvSpPr>
            <p:spPr>
              <a:xfrm>
                <a:off x="10859259"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33</a:t>
                </a:r>
              </a:p>
            </p:txBody>
          </p:sp>
          <p:sp>
            <p:nvSpPr>
              <p:cNvPr id="121" name="TextBox 120">
                <a:extLst>
                  <a:ext uri="{FF2B5EF4-FFF2-40B4-BE49-F238E27FC236}">
                    <a16:creationId xmlns:a16="http://schemas.microsoft.com/office/drawing/2014/main" id="{3910D3EF-7BCD-98E5-CFBD-42ECA9955AE3}"/>
                  </a:ext>
                </a:extLst>
              </p:cNvPr>
              <p:cNvSpPr txBox="1"/>
              <p:nvPr/>
            </p:nvSpPr>
            <p:spPr>
              <a:xfrm>
                <a:off x="11158636" y="9654173"/>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34</a:t>
                </a:r>
              </a:p>
            </p:txBody>
          </p:sp>
        </p:grpSp>
        <p:sp>
          <p:nvSpPr>
            <p:cNvPr id="79" name="TextBox 78">
              <a:extLst>
                <a:ext uri="{FF2B5EF4-FFF2-40B4-BE49-F238E27FC236}">
                  <a16:creationId xmlns:a16="http://schemas.microsoft.com/office/drawing/2014/main" id="{33642C51-6B81-F6CA-18EC-C55532B0FC81}"/>
                </a:ext>
              </a:extLst>
            </p:cNvPr>
            <p:cNvSpPr txBox="1"/>
            <p:nvPr/>
          </p:nvSpPr>
          <p:spPr>
            <a:xfrm>
              <a:off x="5430152" y="9962377"/>
              <a:ext cx="1042730" cy="46172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Months</a:t>
              </a:r>
            </a:p>
          </p:txBody>
        </p:sp>
        <p:sp>
          <p:nvSpPr>
            <p:cNvPr id="80" name="TextBox 79">
              <a:extLst>
                <a:ext uri="{FF2B5EF4-FFF2-40B4-BE49-F238E27FC236}">
                  <a16:creationId xmlns:a16="http://schemas.microsoft.com/office/drawing/2014/main" id="{4F8535A8-0E26-FD37-8955-0BA7B7F1A53D}"/>
                </a:ext>
              </a:extLst>
            </p:cNvPr>
            <p:cNvSpPr txBox="1"/>
            <p:nvPr/>
          </p:nvSpPr>
          <p:spPr>
            <a:xfrm>
              <a:off x="960452" y="9237306"/>
              <a:ext cx="4687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81" name="TextBox 80">
              <a:extLst>
                <a:ext uri="{FF2B5EF4-FFF2-40B4-BE49-F238E27FC236}">
                  <a16:creationId xmlns:a16="http://schemas.microsoft.com/office/drawing/2014/main" id="{ED6B02E2-F7DA-A9B6-8A66-1FC86109262D}"/>
                </a:ext>
              </a:extLst>
            </p:cNvPr>
            <p:cNvSpPr txBox="1"/>
            <p:nvPr/>
          </p:nvSpPr>
          <p:spPr>
            <a:xfrm>
              <a:off x="866623" y="8092739"/>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82" name="TextBox 81">
              <a:extLst>
                <a:ext uri="{FF2B5EF4-FFF2-40B4-BE49-F238E27FC236}">
                  <a16:creationId xmlns:a16="http://schemas.microsoft.com/office/drawing/2014/main" id="{C53EFF9D-6BF1-D4BD-3332-FEAE44E53CD5}"/>
                </a:ext>
              </a:extLst>
            </p:cNvPr>
            <p:cNvSpPr txBox="1"/>
            <p:nvPr/>
          </p:nvSpPr>
          <p:spPr>
            <a:xfrm>
              <a:off x="866623" y="6947984"/>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40</a:t>
              </a:r>
            </a:p>
          </p:txBody>
        </p:sp>
        <p:sp>
          <p:nvSpPr>
            <p:cNvPr id="83" name="TextBox 82">
              <a:extLst>
                <a:ext uri="{FF2B5EF4-FFF2-40B4-BE49-F238E27FC236}">
                  <a16:creationId xmlns:a16="http://schemas.microsoft.com/office/drawing/2014/main" id="{26ECC9C8-6DC2-0EB1-E6C4-E76E5CDF3157}"/>
                </a:ext>
              </a:extLst>
            </p:cNvPr>
            <p:cNvSpPr txBox="1"/>
            <p:nvPr/>
          </p:nvSpPr>
          <p:spPr>
            <a:xfrm>
              <a:off x="866623" y="5803417"/>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60</a:t>
              </a:r>
            </a:p>
          </p:txBody>
        </p:sp>
        <p:sp>
          <p:nvSpPr>
            <p:cNvPr id="84" name="TextBox 83">
              <a:extLst>
                <a:ext uri="{FF2B5EF4-FFF2-40B4-BE49-F238E27FC236}">
                  <a16:creationId xmlns:a16="http://schemas.microsoft.com/office/drawing/2014/main" id="{DB792E96-F1D5-C217-2955-BD3FFCA8EFF8}"/>
                </a:ext>
              </a:extLst>
            </p:cNvPr>
            <p:cNvSpPr txBox="1"/>
            <p:nvPr/>
          </p:nvSpPr>
          <p:spPr>
            <a:xfrm>
              <a:off x="866623" y="4658638"/>
              <a:ext cx="53611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80</a:t>
              </a:r>
            </a:p>
          </p:txBody>
        </p:sp>
        <p:sp>
          <p:nvSpPr>
            <p:cNvPr id="85" name="TextBox 84">
              <a:extLst>
                <a:ext uri="{FF2B5EF4-FFF2-40B4-BE49-F238E27FC236}">
                  <a16:creationId xmlns:a16="http://schemas.microsoft.com/office/drawing/2014/main" id="{23207BBE-947F-65D9-E047-81EA98930A0D}"/>
                </a:ext>
              </a:extLst>
            </p:cNvPr>
            <p:cNvSpPr txBox="1"/>
            <p:nvPr/>
          </p:nvSpPr>
          <p:spPr>
            <a:xfrm>
              <a:off x="772797" y="3514053"/>
              <a:ext cx="619481"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100</a:t>
              </a:r>
            </a:p>
          </p:txBody>
        </p:sp>
        <p:sp>
          <p:nvSpPr>
            <p:cNvPr id="86" name="TextBox 85">
              <a:extLst>
                <a:ext uri="{FF2B5EF4-FFF2-40B4-BE49-F238E27FC236}">
                  <a16:creationId xmlns:a16="http://schemas.microsoft.com/office/drawing/2014/main" id="{16923C41-F344-7C33-7E9B-686C2EB1C801}"/>
                </a:ext>
              </a:extLst>
            </p:cNvPr>
            <p:cNvSpPr txBox="1"/>
            <p:nvPr/>
          </p:nvSpPr>
          <p:spPr>
            <a:xfrm rot="16200000">
              <a:off x="-523653" y="6293983"/>
              <a:ext cx="2014276" cy="46172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OS Probability (%)</a:t>
              </a:r>
            </a:p>
          </p:txBody>
        </p:sp>
      </p:grpSp>
      <p:cxnSp>
        <p:nvCxnSpPr>
          <p:cNvPr id="767" name="Straight Connector 766">
            <a:extLst>
              <a:ext uri="{FF2B5EF4-FFF2-40B4-BE49-F238E27FC236}">
                <a16:creationId xmlns:a16="http://schemas.microsoft.com/office/drawing/2014/main" id="{C55D78F0-7740-F2CD-EDF7-5A089E53B316}"/>
              </a:ext>
            </a:extLst>
          </p:cNvPr>
          <p:cNvCxnSpPr>
            <a:cxnSpLocks/>
            <a:endCxn id="724" idx="0"/>
          </p:cNvCxnSpPr>
          <p:nvPr/>
        </p:nvCxnSpPr>
        <p:spPr>
          <a:xfrm>
            <a:off x="805138" y="3426765"/>
            <a:ext cx="3546259" cy="6554"/>
          </a:xfrm>
          <a:prstGeom prst="line">
            <a:avLst/>
          </a:prstGeom>
          <a:ln w="190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768" name="Straight Connector 767">
            <a:extLst>
              <a:ext uri="{FF2B5EF4-FFF2-40B4-BE49-F238E27FC236}">
                <a16:creationId xmlns:a16="http://schemas.microsoft.com/office/drawing/2014/main" id="{6EDDACD9-E6F6-FBFE-E436-D7228F7E0E9C}"/>
              </a:ext>
            </a:extLst>
          </p:cNvPr>
          <p:cNvCxnSpPr>
            <a:cxnSpLocks/>
          </p:cNvCxnSpPr>
          <p:nvPr/>
        </p:nvCxnSpPr>
        <p:spPr>
          <a:xfrm flipV="1">
            <a:off x="3423830" y="3422261"/>
            <a:ext cx="0" cy="149797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a:extLst>
              <a:ext uri="{FF2B5EF4-FFF2-40B4-BE49-F238E27FC236}">
                <a16:creationId xmlns:a16="http://schemas.microsoft.com/office/drawing/2014/main" id="{C1A2E2D6-86A5-76D7-5743-65EC89946BF9}"/>
              </a:ext>
            </a:extLst>
          </p:cNvPr>
          <p:cNvCxnSpPr>
            <a:cxnSpLocks/>
          </p:cNvCxnSpPr>
          <p:nvPr/>
        </p:nvCxnSpPr>
        <p:spPr>
          <a:xfrm flipV="1">
            <a:off x="4310644" y="3433319"/>
            <a:ext cx="0" cy="149797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70" name="TextBox 769">
            <a:extLst>
              <a:ext uri="{FF2B5EF4-FFF2-40B4-BE49-F238E27FC236}">
                <a16:creationId xmlns:a16="http://schemas.microsoft.com/office/drawing/2014/main" id="{32DBBE01-5517-E702-0D10-3652F9AED3DB}"/>
              </a:ext>
            </a:extLst>
          </p:cNvPr>
          <p:cNvSpPr txBox="1"/>
          <p:nvPr/>
        </p:nvSpPr>
        <p:spPr>
          <a:xfrm>
            <a:off x="4319478" y="2859391"/>
            <a:ext cx="1417135" cy="430887"/>
          </a:xfrm>
          <a:prstGeom prst="rect">
            <a:avLst/>
          </a:prstGeom>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Narrow" panose="020B0606020202030204" pitchFamily="34" charset="0"/>
                <a:ea typeface="+mn-ea"/>
                <a:cs typeface="+mn-cs"/>
                <a:sym typeface="Helvetica-Bold"/>
                <a:rtl val="0"/>
              </a:rPr>
              <a:t>T-</a:t>
            </a:r>
            <a:r>
              <a:rPr kumimoji="0" lang="en-US" sz="1100" b="1" i="0" u="none" strike="noStrike" kern="1200" cap="none" spc="0" normalizeH="0" baseline="0" noProof="0" err="1">
                <a:ln>
                  <a:noFill/>
                </a:ln>
                <a:solidFill>
                  <a:prstClr val="white"/>
                </a:solidFill>
                <a:effectLst/>
                <a:uLnTx/>
                <a:uFillTx/>
                <a:latin typeface="Arial Narrow" panose="020B0606020202030204" pitchFamily="34" charset="0"/>
                <a:ea typeface="+mn-ea"/>
                <a:cs typeface="+mn-cs"/>
                <a:sym typeface="Helvetica-Bold"/>
                <a:rtl val="0"/>
              </a:rPr>
              <a:t>DXd</a:t>
            </a:r>
            <a:endParaRPr kumimoji="0" lang="en-US" sz="1100" b="1" i="0" u="none" strike="noStrike" kern="1200" cap="none" spc="0" normalizeH="0" baseline="0" noProof="0">
              <a:ln>
                <a:noFill/>
              </a:ln>
              <a:solidFill>
                <a:prstClr val="white"/>
              </a:solidFill>
              <a:effectLst/>
              <a:uLnTx/>
              <a:uFillTx/>
              <a:latin typeface="Arial Narrow" panose="020B0606020202030204" pitchFamily="34" charset="0"/>
              <a:ea typeface="+mn-ea"/>
              <a:cs typeface="+mn-cs"/>
              <a:sym typeface="Helvetica-Bold"/>
              <a:rtl val="0"/>
            </a:endParaRP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err="1">
                <a:ln>
                  <a:noFill/>
                </a:ln>
                <a:solidFill>
                  <a:prstClr val="white"/>
                </a:solidFill>
                <a:effectLst/>
                <a:uLnTx/>
                <a:uFillTx/>
                <a:latin typeface="Arial Narrow" panose="020B0606020202030204" pitchFamily="34" charset="0"/>
                <a:ea typeface="+mn-ea"/>
                <a:cs typeface="+mn-cs"/>
              </a:rPr>
              <a:t>mOS</a:t>
            </a:r>
            <a:r>
              <a:rPr kumimoji="0" lang="en-US" sz="1100" b="0" i="0" u="none" strike="noStrike" kern="1200" cap="none" spc="0" normalizeH="0" baseline="0" noProof="0">
                <a:ln>
                  <a:noFill/>
                </a:ln>
                <a:solidFill>
                  <a:prstClr val="white"/>
                </a:solidFill>
                <a:effectLst/>
                <a:uLnTx/>
                <a:uFillTx/>
                <a:latin typeface="Arial Narrow" panose="020B0606020202030204" pitchFamily="34" charset="0"/>
                <a:ea typeface="+mn-ea"/>
                <a:cs typeface="+mn-cs"/>
              </a:rPr>
              <a:t>: 23.9 </a:t>
            </a:r>
            <a:r>
              <a:rPr kumimoji="0" lang="en-US" sz="1100" b="0" i="0" u="none" strike="noStrike" kern="1200" cap="none" spc="0" normalizeH="0" baseline="0" noProof="0" err="1">
                <a:ln>
                  <a:noFill/>
                </a:ln>
                <a:solidFill>
                  <a:prstClr val="white"/>
                </a:solidFill>
                <a:effectLst/>
                <a:uLnTx/>
                <a:uFillTx/>
                <a:latin typeface="Arial Narrow" panose="020B0606020202030204" pitchFamily="34" charset="0"/>
                <a:ea typeface="+mn-ea"/>
                <a:cs typeface="+mn-cs"/>
              </a:rPr>
              <a:t>mo</a:t>
            </a:r>
            <a:endParaRPr kumimoji="0" lang="en-US" sz="1100" b="0" i="0" u="none" strike="noStrike" kern="1200" cap="none" spc="0" normalizeH="0" baseline="0" noProof="0">
              <a:ln>
                <a:noFill/>
              </a:ln>
              <a:solidFill>
                <a:prstClr val="white"/>
              </a:solidFill>
              <a:effectLst/>
              <a:uLnTx/>
              <a:uFillTx/>
              <a:latin typeface="Arial Narrow" panose="020B0606020202030204" pitchFamily="34" charset="0"/>
              <a:ea typeface="+mn-ea"/>
              <a:cs typeface="+mn-cs"/>
            </a:endParaRPr>
          </a:p>
        </p:txBody>
      </p:sp>
      <p:sp>
        <p:nvSpPr>
          <p:cNvPr id="771" name="TextBox 770">
            <a:extLst>
              <a:ext uri="{FF2B5EF4-FFF2-40B4-BE49-F238E27FC236}">
                <a16:creationId xmlns:a16="http://schemas.microsoft.com/office/drawing/2014/main" id="{96F1E4BD-E6CD-6D95-BBD6-B5EE0A2A0243}"/>
              </a:ext>
            </a:extLst>
          </p:cNvPr>
          <p:cNvSpPr txBox="1"/>
          <p:nvPr/>
        </p:nvSpPr>
        <p:spPr>
          <a:xfrm>
            <a:off x="1869524" y="3535447"/>
            <a:ext cx="1465242" cy="430887"/>
          </a:xfrm>
          <a:prstGeom prst="rect">
            <a:avLst/>
          </a:prstGeom>
        </p:spPr>
        <p:style>
          <a:lnRef idx="1">
            <a:schemeClr val="accent5"/>
          </a:lnRef>
          <a:fillRef idx="3">
            <a:schemeClr val="accent5"/>
          </a:fillRef>
          <a:effectRef idx="2">
            <a:schemeClr val="accent5"/>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Narrow" panose="020B0606020202030204" pitchFamily="34" charset="0"/>
                <a:ea typeface="+mn-ea"/>
                <a:cs typeface="+mn-cs"/>
                <a:sym typeface="Helvetica-Bold"/>
                <a:rtl val="0"/>
              </a:rPr>
              <a:t>TPC</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err="1">
                <a:ln>
                  <a:noFill/>
                </a:ln>
                <a:solidFill>
                  <a:srgbClr val="FFFFFF"/>
                </a:solidFill>
                <a:effectLst/>
                <a:uLnTx/>
                <a:uFillTx/>
                <a:latin typeface="Arial Narrow" panose="020B0606020202030204" pitchFamily="34" charset="0"/>
                <a:ea typeface="+mn-ea"/>
                <a:cs typeface="+mn-cs"/>
              </a:rPr>
              <a:t>mOS</a:t>
            </a:r>
            <a:r>
              <a:rPr kumimoji="0" lang="en-US" sz="1100"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t>: 17.5 </a:t>
            </a:r>
            <a:r>
              <a:rPr kumimoji="0" lang="en-US" sz="1100" b="0" i="0" u="none" strike="noStrike" kern="1200" cap="none" spc="0" normalizeH="0" baseline="0" noProof="0" err="1">
                <a:ln>
                  <a:noFill/>
                </a:ln>
                <a:solidFill>
                  <a:srgbClr val="FFFFFF"/>
                </a:solidFill>
                <a:effectLst/>
                <a:uLnTx/>
                <a:uFillTx/>
                <a:latin typeface="Arial Narrow" panose="020B0606020202030204" pitchFamily="34" charset="0"/>
                <a:ea typeface="+mn-ea"/>
                <a:cs typeface="+mn-cs"/>
              </a:rPr>
              <a:t>mo</a:t>
            </a:r>
            <a:endParaRPr kumimoji="0" lang="en-US" sz="1100" b="0" i="0" u="none" strike="noStrike" kern="1200" cap="none" spc="0" normalizeH="0" baseline="0" noProof="0">
              <a:ln>
                <a:noFill/>
              </a:ln>
              <a:solidFill>
                <a:srgbClr val="FFFFFF"/>
              </a:solidFill>
              <a:effectLst/>
              <a:uLnTx/>
              <a:uFillTx/>
              <a:latin typeface="Arial Narrow" panose="020B0606020202030204" pitchFamily="34" charset="0"/>
              <a:ea typeface="+mn-ea"/>
              <a:cs typeface="+mn-cs"/>
            </a:endParaRPr>
          </a:p>
        </p:txBody>
      </p:sp>
      <p:sp>
        <p:nvSpPr>
          <p:cNvPr id="772" name="TextBox 771">
            <a:extLst>
              <a:ext uri="{FF2B5EF4-FFF2-40B4-BE49-F238E27FC236}">
                <a16:creationId xmlns:a16="http://schemas.microsoft.com/office/drawing/2014/main" id="{8B97906D-F4DC-CDEF-39D1-BF1056D7C7D1}"/>
              </a:ext>
            </a:extLst>
          </p:cNvPr>
          <p:cNvSpPr txBox="1"/>
          <p:nvPr/>
        </p:nvSpPr>
        <p:spPr>
          <a:xfrm>
            <a:off x="2165751" y="1651882"/>
            <a:ext cx="2338029" cy="707886"/>
          </a:xfrm>
          <a:prstGeom prst="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60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Helvetica-Bold"/>
                <a:rtl val="0"/>
              </a:rPr>
              <a:t>Hazard Ratio, 0.64 </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Helvetica-Bold"/>
                <a:rtl val="0"/>
              </a:rPr>
              <a:t>95% CI, 0.48-0.86</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Helvetica-Bold"/>
                <a:rtl val="0"/>
              </a:rPr>
              <a:t>P = 0.0028</a:t>
            </a:r>
          </a:p>
        </p:txBody>
      </p:sp>
      <p:sp>
        <p:nvSpPr>
          <p:cNvPr id="773" name="TextBox 772">
            <a:extLst>
              <a:ext uri="{FF2B5EF4-FFF2-40B4-BE49-F238E27FC236}">
                <a16:creationId xmlns:a16="http://schemas.microsoft.com/office/drawing/2014/main" id="{2CA0EC31-7777-7D67-7BA1-9279655D1B3D}"/>
              </a:ext>
            </a:extLst>
          </p:cNvPr>
          <p:cNvSpPr txBox="1"/>
          <p:nvPr/>
        </p:nvSpPr>
        <p:spPr>
          <a:xfrm>
            <a:off x="3232532" y="3212252"/>
            <a:ext cx="841550" cy="272415"/>
          </a:xfrm>
          <a:prstGeom prst="round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l-GR" sz="1000" b="1" i="0" u="none" strike="noStrike" kern="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Δ</a:t>
            </a:r>
            <a:r>
              <a:rPr kumimoji="0" lang="en-US" sz="1000" b="1" i="0" u="none" strike="noStrike" kern="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 6.4 </a:t>
            </a:r>
            <a:r>
              <a:rPr kumimoji="0" lang="en-US" sz="1000" b="1" i="0" u="none" strike="noStrike" kern="0" cap="none" spc="0" normalizeH="0" baseline="0" noProof="0" err="1">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mo</a:t>
            </a:r>
            <a:endParaRPr kumimoji="0" lang="en-US" sz="10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endParaRPr>
          </a:p>
        </p:txBody>
      </p:sp>
      <p:sp>
        <p:nvSpPr>
          <p:cNvPr id="774" name="TextBox 773">
            <a:extLst>
              <a:ext uri="{FF2B5EF4-FFF2-40B4-BE49-F238E27FC236}">
                <a16:creationId xmlns:a16="http://schemas.microsoft.com/office/drawing/2014/main" id="{ED009381-D0B2-1D18-AAED-CAE9F25AB115}"/>
              </a:ext>
            </a:extLst>
          </p:cNvPr>
          <p:cNvSpPr txBox="1"/>
          <p:nvPr/>
        </p:nvSpPr>
        <p:spPr>
          <a:xfrm>
            <a:off x="8517894" y="1240830"/>
            <a:ext cx="1564852" cy="400110"/>
          </a:xfrm>
          <a:prstGeom prst="rect">
            <a:avLst/>
          </a:prstGeom>
          <a:noFill/>
        </p:spPr>
        <p:txBody>
          <a:bodyPr wrap="none" rtlCol="0">
            <a:spAutoFit/>
          </a:bodyPr>
          <a:lstStyle/>
          <a:p>
            <a:pPr marL="0" marR="0" lvl="0" indent="0" algn="ctr" defTabSz="914217" rtl="0" eaLnBrk="1" fontAlgn="auto" latinLnBrk="0" hangingPunct="1">
              <a:lnSpc>
                <a:spcPct val="100000"/>
              </a:lnSpc>
              <a:spcBef>
                <a:spcPts val="0"/>
              </a:spcBef>
              <a:spcAft>
                <a:spcPts val="0"/>
              </a:spcAft>
              <a:buClrTx/>
              <a:buSzTx/>
              <a:buFontTx/>
              <a:buNone/>
              <a:tabLst/>
              <a:defRPr/>
            </a:pPr>
            <a:r>
              <a:rPr kumimoji="0" lang="en-NZ" sz="2000" b="1" u="none" strike="noStrike" kern="1200" cap="none" spc="0" normalizeH="0" baseline="0" noProof="0">
                <a:ln>
                  <a:noFill/>
                </a:ln>
                <a:solidFill>
                  <a:srgbClr val="007DC3"/>
                </a:solidFill>
                <a:effectLst/>
                <a:uLnTx/>
                <a:uFillTx/>
                <a:latin typeface="Arial" panose="020B0604020202020204" pitchFamily="34" charset="0"/>
                <a:ea typeface="MS Mincho" panose="02020609040205080304" pitchFamily="49" charset="-128"/>
                <a:cs typeface="Arial" panose="020B0604020202020204" pitchFamily="34" charset="0"/>
              </a:rPr>
              <a:t>All patients</a:t>
            </a:r>
          </a:p>
        </p:txBody>
      </p:sp>
      <p:grpSp>
        <p:nvGrpSpPr>
          <p:cNvPr id="775" name="Group 774">
            <a:extLst>
              <a:ext uri="{FF2B5EF4-FFF2-40B4-BE49-F238E27FC236}">
                <a16:creationId xmlns:a16="http://schemas.microsoft.com/office/drawing/2014/main" id="{3DC239B5-B1F4-D0AC-B7C1-FF5D8F5C5148}"/>
              </a:ext>
            </a:extLst>
          </p:cNvPr>
          <p:cNvGrpSpPr/>
          <p:nvPr/>
        </p:nvGrpSpPr>
        <p:grpSpPr>
          <a:xfrm>
            <a:off x="6180589" y="1922111"/>
            <a:ext cx="5651747" cy="3459084"/>
            <a:chOff x="565183" y="4069922"/>
            <a:chExt cx="11304969" cy="6919069"/>
          </a:xfrm>
        </p:grpSpPr>
        <p:grpSp>
          <p:nvGrpSpPr>
            <p:cNvPr id="776" name="Group 775">
              <a:extLst>
                <a:ext uri="{FF2B5EF4-FFF2-40B4-BE49-F238E27FC236}">
                  <a16:creationId xmlns:a16="http://schemas.microsoft.com/office/drawing/2014/main" id="{3D37A420-1DA3-9B72-811C-1CE2DA0C9645}"/>
                </a:ext>
              </a:extLst>
            </p:cNvPr>
            <p:cNvGrpSpPr/>
            <p:nvPr/>
          </p:nvGrpSpPr>
          <p:grpSpPr>
            <a:xfrm>
              <a:off x="1881658" y="4217621"/>
              <a:ext cx="9458930" cy="3433727"/>
              <a:chOff x="1881658" y="4217621"/>
              <a:chExt cx="9458930" cy="3433727"/>
            </a:xfrm>
          </p:grpSpPr>
          <p:sp>
            <p:nvSpPr>
              <p:cNvPr id="1066" name="Freeform 698">
                <a:extLst>
                  <a:ext uri="{FF2B5EF4-FFF2-40B4-BE49-F238E27FC236}">
                    <a16:creationId xmlns:a16="http://schemas.microsoft.com/office/drawing/2014/main" id="{E79A63EB-63E3-14AA-311F-14649119394D}"/>
                  </a:ext>
                </a:extLst>
              </p:cNvPr>
              <p:cNvSpPr/>
              <p:nvPr/>
            </p:nvSpPr>
            <p:spPr>
              <a:xfrm>
                <a:off x="1881658" y="4217621"/>
                <a:ext cx="9416909" cy="3386070"/>
              </a:xfrm>
              <a:custGeom>
                <a:avLst/>
                <a:gdLst>
                  <a:gd name="connsiteX0" fmla="*/ 0 w 6773660"/>
                  <a:gd name="connsiteY0" fmla="*/ 0 h 2156946"/>
                  <a:gd name="connsiteX1" fmla="*/ 52896 w 6773660"/>
                  <a:gd name="connsiteY1" fmla="*/ 0 h 2156946"/>
                  <a:gd name="connsiteX2" fmla="*/ 52896 w 6773660"/>
                  <a:gd name="connsiteY2" fmla="*/ 10625 h 2156946"/>
                  <a:gd name="connsiteX3" fmla="*/ 80099 w 6773660"/>
                  <a:gd name="connsiteY3" fmla="*/ 10625 h 2156946"/>
                  <a:gd name="connsiteX4" fmla="*/ 80099 w 6773660"/>
                  <a:gd name="connsiteY4" fmla="*/ 19733 h 2156946"/>
                  <a:gd name="connsiteX5" fmla="*/ 87656 w 6773660"/>
                  <a:gd name="connsiteY5" fmla="*/ 19733 h 2156946"/>
                  <a:gd name="connsiteX6" fmla="*/ 87656 w 6773660"/>
                  <a:gd name="connsiteY6" fmla="*/ 30358 h 2156946"/>
                  <a:gd name="connsiteX7" fmla="*/ 113348 w 6773660"/>
                  <a:gd name="connsiteY7" fmla="*/ 30358 h 2156946"/>
                  <a:gd name="connsiteX8" fmla="*/ 113348 w 6773660"/>
                  <a:gd name="connsiteY8" fmla="*/ 39466 h 2156946"/>
                  <a:gd name="connsiteX9" fmla="*/ 126949 w 6773660"/>
                  <a:gd name="connsiteY9" fmla="*/ 39466 h 2156946"/>
                  <a:gd name="connsiteX10" fmla="*/ 126949 w 6773660"/>
                  <a:gd name="connsiteY10" fmla="*/ 50091 h 2156946"/>
                  <a:gd name="connsiteX11" fmla="*/ 222162 w 6773660"/>
                  <a:gd name="connsiteY11" fmla="*/ 50091 h 2156946"/>
                  <a:gd name="connsiteX12" fmla="*/ 222162 w 6773660"/>
                  <a:gd name="connsiteY12" fmla="*/ 59198 h 2156946"/>
                  <a:gd name="connsiteX13" fmla="*/ 368758 w 6773660"/>
                  <a:gd name="connsiteY13" fmla="*/ 59198 h 2156946"/>
                  <a:gd name="connsiteX14" fmla="*/ 368758 w 6773660"/>
                  <a:gd name="connsiteY14" fmla="*/ 69824 h 2156946"/>
                  <a:gd name="connsiteX15" fmla="*/ 376315 w 6773660"/>
                  <a:gd name="connsiteY15" fmla="*/ 69824 h 2156946"/>
                  <a:gd name="connsiteX16" fmla="*/ 376315 w 6773660"/>
                  <a:gd name="connsiteY16" fmla="*/ 78931 h 2156946"/>
                  <a:gd name="connsiteX17" fmla="*/ 450368 w 6773660"/>
                  <a:gd name="connsiteY17" fmla="*/ 78931 h 2156946"/>
                  <a:gd name="connsiteX18" fmla="*/ 450368 w 6773660"/>
                  <a:gd name="connsiteY18" fmla="*/ 89557 h 2156946"/>
                  <a:gd name="connsiteX19" fmla="*/ 463970 w 6773660"/>
                  <a:gd name="connsiteY19" fmla="*/ 89557 h 2156946"/>
                  <a:gd name="connsiteX20" fmla="*/ 463970 w 6773660"/>
                  <a:gd name="connsiteY20" fmla="*/ 98664 h 2156946"/>
                  <a:gd name="connsiteX21" fmla="*/ 483617 w 6773660"/>
                  <a:gd name="connsiteY21" fmla="*/ 98664 h 2156946"/>
                  <a:gd name="connsiteX22" fmla="*/ 483617 w 6773660"/>
                  <a:gd name="connsiteY22" fmla="*/ 109289 h 2156946"/>
                  <a:gd name="connsiteX23" fmla="*/ 571273 w 6773660"/>
                  <a:gd name="connsiteY23" fmla="*/ 109289 h 2156946"/>
                  <a:gd name="connsiteX24" fmla="*/ 571273 w 6773660"/>
                  <a:gd name="connsiteY24" fmla="*/ 118397 h 2156946"/>
                  <a:gd name="connsiteX25" fmla="*/ 598476 w 6773660"/>
                  <a:gd name="connsiteY25" fmla="*/ 118397 h 2156946"/>
                  <a:gd name="connsiteX26" fmla="*/ 598476 w 6773660"/>
                  <a:gd name="connsiteY26" fmla="*/ 129022 h 2156946"/>
                  <a:gd name="connsiteX27" fmla="*/ 610567 w 6773660"/>
                  <a:gd name="connsiteY27" fmla="*/ 129022 h 2156946"/>
                  <a:gd name="connsiteX28" fmla="*/ 610567 w 6773660"/>
                  <a:gd name="connsiteY28" fmla="*/ 138130 h 2156946"/>
                  <a:gd name="connsiteX29" fmla="*/ 645327 w 6773660"/>
                  <a:gd name="connsiteY29" fmla="*/ 138130 h 2156946"/>
                  <a:gd name="connsiteX30" fmla="*/ 645327 w 6773660"/>
                  <a:gd name="connsiteY30" fmla="*/ 148755 h 2156946"/>
                  <a:gd name="connsiteX31" fmla="*/ 705779 w 6773660"/>
                  <a:gd name="connsiteY31" fmla="*/ 148755 h 2156946"/>
                  <a:gd name="connsiteX32" fmla="*/ 705779 w 6773660"/>
                  <a:gd name="connsiteY32" fmla="*/ 157862 h 2156946"/>
                  <a:gd name="connsiteX33" fmla="*/ 719380 w 6773660"/>
                  <a:gd name="connsiteY33" fmla="*/ 157862 h 2156946"/>
                  <a:gd name="connsiteX34" fmla="*/ 719380 w 6773660"/>
                  <a:gd name="connsiteY34" fmla="*/ 168488 h 2156946"/>
                  <a:gd name="connsiteX35" fmla="*/ 920384 w 6773660"/>
                  <a:gd name="connsiteY35" fmla="*/ 168488 h 2156946"/>
                  <a:gd name="connsiteX36" fmla="*/ 920384 w 6773660"/>
                  <a:gd name="connsiteY36" fmla="*/ 177595 h 2156946"/>
                  <a:gd name="connsiteX37" fmla="*/ 933985 w 6773660"/>
                  <a:gd name="connsiteY37" fmla="*/ 177595 h 2156946"/>
                  <a:gd name="connsiteX38" fmla="*/ 933985 w 6773660"/>
                  <a:gd name="connsiteY38" fmla="*/ 198846 h 2156946"/>
                  <a:gd name="connsiteX39" fmla="*/ 940031 w 6773660"/>
                  <a:gd name="connsiteY39" fmla="*/ 198846 h 2156946"/>
                  <a:gd name="connsiteX40" fmla="*/ 940031 w 6773660"/>
                  <a:gd name="connsiteY40" fmla="*/ 207953 h 2156946"/>
                  <a:gd name="connsiteX41" fmla="*/ 947587 w 6773660"/>
                  <a:gd name="connsiteY41" fmla="*/ 207953 h 2156946"/>
                  <a:gd name="connsiteX42" fmla="*/ 947587 w 6773660"/>
                  <a:gd name="connsiteY42" fmla="*/ 218579 h 2156946"/>
                  <a:gd name="connsiteX43" fmla="*/ 967234 w 6773660"/>
                  <a:gd name="connsiteY43" fmla="*/ 218579 h 2156946"/>
                  <a:gd name="connsiteX44" fmla="*/ 967234 w 6773660"/>
                  <a:gd name="connsiteY44" fmla="*/ 227686 h 2156946"/>
                  <a:gd name="connsiteX45" fmla="*/ 1008039 w 6773660"/>
                  <a:gd name="connsiteY45" fmla="*/ 227686 h 2156946"/>
                  <a:gd name="connsiteX46" fmla="*/ 1008039 w 6773660"/>
                  <a:gd name="connsiteY46" fmla="*/ 238312 h 2156946"/>
                  <a:gd name="connsiteX47" fmla="*/ 1048844 w 6773660"/>
                  <a:gd name="connsiteY47" fmla="*/ 238312 h 2156946"/>
                  <a:gd name="connsiteX48" fmla="*/ 1048844 w 6773660"/>
                  <a:gd name="connsiteY48" fmla="*/ 247419 h 2156946"/>
                  <a:gd name="connsiteX49" fmla="*/ 1134989 w 6773660"/>
                  <a:gd name="connsiteY49" fmla="*/ 247419 h 2156946"/>
                  <a:gd name="connsiteX50" fmla="*/ 1134989 w 6773660"/>
                  <a:gd name="connsiteY50" fmla="*/ 258044 h 2156946"/>
                  <a:gd name="connsiteX51" fmla="*/ 1169749 w 6773660"/>
                  <a:gd name="connsiteY51" fmla="*/ 258044 h 2156946"/>
                  <a:gd name="connsiteX52" fmla="*/ 1169749 w 6773660"/>
                  <a:gd name="connsiteY52" fmla="*/ 277777 h 2156946"/>
                  <a:gd name="connsiteX53" fmla="*/ 1236246 w 6773660"/>
                  <a:gd name="connsiteY53" fmla="*/ 277777 h 2156946"/>
                  <a:gd name="connsiteX54" fmla="*/ 1236246 w 6773660"/>
                  <a:gd name="connsiteY54" fmla="*/ 288403 h 2156946"/>
                  <a:gd name="connsiteX55" fmla="*/ 1310300 w 6773660"/>
                  <a:gd name="connsiteY55" fmla="*/ 288403 h 2156946"/>
                  <a:gd name="connsiteX56" fmla="*/ 1310300 w 6773660"/>
                  <a:gd name="connsiteY56" fmla="*/ 297510 h 2156946"/>
                  <a:gd name="connsiteX57" fmla="*/ 1316345 w 6773660"/>
                  <a:gd name="connsiteY57" fmla="*/ 297510 h 2156946"/>
                  <a:gd name="connsiteX58" fmla="*/ 1316345 w 6773660"/>
                  <a:gd name="connsiteY58" fmla="*/ 308135 h 2156946"/>
                  <a:gd name="connsiteX59" fmla="*/ 1343549 w 6773660"/>
                  <a:gd name="connsiteY59" fmla="*/ 308135 h 2156946"/>
                  <a:gd name="connsiteX60" fmla="*/ 1343549 w 6773660"/>
                  <a:gd name="connsiteY60" fmla="*/ 327868 h 2156946"/>
                  <a:gd name="connsiteX61" fmla="*/ 1357150 w 6773660"/>
                  <a:gd name="connsiteY61" fmla="*/ 327868 h 2156946"/>
                  <a:gd name="connsiteX62" fmla="*/ 1357150 w 6773660"/>
                  <a:gd name="connsiteY62" fmla="*/ 338493 h 2156946"/>
                  <a:gd name="connsiteX63" fmla="*/ 1370752 w 6773660"/>
                  <a:gd name="connsiteY63" fmla="*/ 338493 h 2156946"/>
                  <a:gd name="connsiteX64" fmla="*/ 1370752 w 6773660"/>
                  <a:gd name="connsiteY64" fmla="*/ 347601 h 2156946"/>
                  <a:gd name="connsiteX65" fmla="*/ 1376797 w 6773660"/>
                  <a:gd name="connsiteY65" fmla="*/ 347601 h 2156946"/>
                  <a:gd name="connsiteX66" fmla="*/ 1376797 w 6773660"/>
                  <a:gd name="connsiteY66" fmla="*/ 358226 h 2156946"/>
                  <a:gd name="connsiteX67" fmla="*/ 1384354 w 6773660"/>
                  <a:gd name="connsiteY67" fmla="*/ 358226 h 2156946"/>
                  <a:gd name="connsiteX68" fmla="*/ 1384354 w 6773660"/>
                  <a:gd name="connsiteY68" fmla="*/ 368852 h 2156946"/>
                  <a:gd name="connsiteX69" fmla="*/ 1390399 w 6773660"/>
                  <a:gd name="connsiteY69" fmla="*/ 368852 h 2156946"/>
                  <a:gd name="connsiteX70" fmla="*/ 1390399 w 6773660"/>
                  <a:gd name="connsiteY70" fmla="*/ 377959 h 2156946"/>
                  <a:gd name="connsiteX71" fmla="*/ 1425159 w 6773660"/>
                  <a:gd name="connsiteY71" fmla="*/ 377959 h 2156946"/>
                  <a:gd name="connsiteX72" fmla="*/ 1425159 w 6773660"/>
                  <a:gd name="connsiteY72" fmla="*/ 388584 h 2156946"/>
                  <a:gd name="connsiteX73" fmla="*/ 1478054 w 6773660"/>
                  <a:gd name="connsiteY73" fmla="*/ 388584 h 2156946"/>
                  <a:gd name="connsiteX74" fmla="*/ 1478054 w 6773660"/>
                  <a:gd name="connsiteY74" fmla="*/ 397692 h 2156946"/>
                  <a:gd name="connsiteX75" fmla="*/ 1485611 w 6773660"/>
                  <a:gd name="connsiteY75" fmla="*/ 397692 h 2156946"/>
                  <a:gd name="connsiteX76" fmla="*/ 1485611 w 6773660"/>
                  <a:gd name="connsiteY76" fmla="*/ 408317 h 2156946"/>
                  <a:gd name="connsiteX77" fmla="*/ 1511303 w 6773660"/>
                  <a:gd name="connsiteY77" fmla="*/ 408317 h 2156946"/>
                  <a:gd name="connsiteX78" fmla="*/ 1511303 w 6773660"/>
                  <a:gd name="connsiteY78" fmla="*/ 418943 h 2156946"/>
                  <a:gd name="connsiteX79" fmla="*/ 1558154 w 6773660"/>
                  <a:gd name="connsiteY79" fmla="*/ 418943 h 2156946"/>
                  <a:gd name="connsiteX80" fmla="*/ 1558154 w 6773660"/>
                  <a:gd name="connsiteY80" fmla="*/ 428050 h 2156946"/>
                  <a:gd name="connsiteX81" fmla="*/ 1565710 w 6773660"/>
                  <a:gd name="connsiteY81" fmla="*/ 428050 h 2156946"/>
                  <a:gd name="connsiteX82" fmla="*/ 1565710 w 6773660"/>
                  <a:gd name="connsiteY82" fmla="*/ 449301 h 2156946"/>
                  <a:gd name="connsiteX83" fmla="*/ 1571755 w 6773660"/>
                  <a:gd name="connsiteY83" fmla="*/ 449301 h 2156946"/>
                  <a:gd name="connsiteX84" fmla="*/ 1571755 w 6773660"/>
                  <a:gd name="connsiteY84" fmla="*/ 458408 h 2156946"/>
                  <a:gd name="connsiteX85" fmla="*/ 1585357 w 6773660"/>
                  <a:gd name="connsiteY85" fmla="*/ 458408 h 2156946"/>
                  <a:gd name="connsiteX86" fmla="*/ 1585357 w 6773660"/>
                  <a:gd name="connsiteY86" fmla="*/ 469033 h 2156946"/>
                  <a:gd name="connsiteX87" fmla="*/ 1606515 w 6773660"/>
                  <a:gd name="connsiteY87" fmla="*/ 469033 h 2156946"/>
                  <a:gd name="connsiteX88" fmla="*/ 1606515 w 6773660"/>
                  <a:gd name="connsiteY88" fmla="*/ 478141 h 2156946"/>
                  <a:gd name="connsiteX89" fmla="*/ 1632208 w 6773660"/>
                  <a:gd name="connsiteY89" fmla="*/ 478141 h 2156946"/>
                  <a:gd name="connsiteX90" fmla="*/ 1632208 w 6773660"/>
                  <a:gd name="connsiteY90" fmla="*/ 499392 h 2156946"/>
                  <a:gd name="connsiteX91" fmla="*/ 1645809 w 6773660"/>
                  <a:gd name="connsiteY91" fmla="*/ 499392 h 2156946"/>
                  <a:gd name="connsiteX92" fmla="*/ 1645809 w 6773660"/>
                  <a:gd name="connsiteY92" fmla="*/ 508499 h 2156946"/>
                  <a:gd name="connsiteX93" fmla="*/ 1686614 w 6773660"/>
                  <a:gd name="connsiteY93" fmla="*/ 508499 h 2156946"/>
                  <a:gd name="connsiteX94" fmla="*/ 1686614 w 6773660"/>
                  <a:gd name="connsiteY94" fmla="*/ 519124 h 2156946"/>
                  <a:gd name="connsiteX95" fmla="*/ 1727419 w 6773660"/>
                  <a:gd name="connsiteY95" fmla="*/ 519124 h 2156946"/>
                  <a:gd name="connsiteX96" fmla="*/ 1727419 w 6773660"/>
                  <a:gd name="connsiteY96" fmla="*/ 529750 h 2156946"/>
                  <a:gd name="connsiteX97" fmla="*/ 1813564 w 6773660"/>
                  <a:gd name="connsiteY97" fmla="*/ 529750 h 2156946"/>
                  <a:gd name="connsiteX98" fmla="*/ 1813564 w 6773660"/>
                  <a:gd name="connsiteY98" fmla="*/ 538857 h 2156946"/>
                  <a:gd name="connsiteX99" fmla="*/ 1861926 w 6773660"/>
                  <a:gd name="connsiteY99" fmla="*/ 538857 h 2156946"/>
                  <a:gd name="connsiteX100" fmla="*/ 1861926 w 6773660"/>
                  <a:gd name="connsiteY100" fmla="*/ 549483 h 2156946"/>
                  <a:gd name="connsiteX101" fmla="*/ 1887618 w 6773660"/>
                  <a:gd name="connsiteY101" fmla="*/ 549483 h 2156946"/>
                  <a:gd name="connsiteX102" fmla="*/ 1887618 w 6773660"/>
                  <a:gd name="connsiteY102" fmla="*/ 560108 h 2156946"/>
                  <a:gd name="connsiteX103" fmla="*/ 1914821 w 6773660"/>
                  <a:gd name="connsiteY103" fmla="*/ 560108 h 2156946"/>
                  <a:gd name="connsiteX104" fmla="*/ 1914821 w 6773660"/>
                  <a:gd name="connsiteY104" fmla="*/ 569215 h 2156946"/>
                  <a:gd name="connsiteX105" fmla="*/ 1935979 w 6773660"/>
                  <a:gd name="connsiteY105" fmla="*/ 569215 h 2156946"/>
                  <a:gd name="connsiteX106" fmla="*/ 1935979 w 6773660"/>
                  <a:gd name="connsiteY106" fmla="*/ 579841 h 2156946"/>
                  <a:gd name="connsiteX107" fmla="*/ 1948070 w 6773660"/>
                  <a:gd name="connsiteY107" fmla="*/ 579841 h 2156946"/>
                  <a:gd name="connsiteX108" fmla="*/ 1948070 w 6773660"/>
                  <a:gd name="connsiteY108" fmla="*/ 590466 h 2156946"/>
                  <a:gd name="connsiteX109" fmla="*/ 1961671 w 6773660"/>
                  <a:gd name="connsiteY109" fmla="*/ 590466 h 2156946"/>
                  <a:gd name="connsiteX110" fmla="*/ 1961671 w 6773660"/>
                  <a:gd name="connsiteY110" fmla="*/ 599574 h 2156946"/>
                  <a:gd name="connsiteX111" fmla="*/ 2029680 w 6773660"/>
                  <a:gd name="connsiteY111" fmla="*/ 599574 h 2156946"/>
                  <a:gd name="connsiteX112" fmla="*/ 2029680 w 6773660"/>
                  <a:gd name="connsiteY112" fmla="*/ 610199 h 2156946"/>
                  <a:gd name="connsiteX113" fmla="*/ 2035725 w 6773660"/>
                  <a:gd name="connsiteY113" fmla="*/ 610199 h 2156946"/>
                  <a:gd name="connsiteX114" fmla="*/ 2035725 w 6773660"/>
                  <a:gd name="connsiteY114" fmla="*/ 631450 h 2156946"/>
                  <a:gd name="connsiteX115" fmla="*/ 2049327 w 6773660"/>
                  <a:gd name="connsiteY115" fmla="*/ 631450 h 2156946"/>
                  <a:gd name="connsiteX116" fmla="*/ 2049327 w 6773660"/>
                  <a:gd name="connsiteY116" fmla="*/ 642075 h 2156946"/>
                  <a:gd name="connsiteX117" fmla="*/ 2082576 w 6773660"/>
                  <a:gd name="connsiteY117" fmla="*/ 642075 h 2156946"/>
                  <a:gd name="connsiteX118" fmla="*/ 2082576 w 6773660"/>
                  <a:gd name="connsiteY118" fmla="*/ 651182 h 2156946"/>
                  <a:gd name="connsiteX119" fmla="*/ 2117336 w 6773660"/>
                  <a:gd name="connsiteY119" fmla="*/ 651182 h 2156946"/>
                  <a:gd name="connsiteX120" fmla="*/ 2117336 w 6773660"/>
                  <a:gd name="connsiteY120" fmla="*/ 661808 h 2156946"/>
                  <a:gd name="connsiteX121" fmla="*/ 2156630 w 6773660"/>
                  <a:gd name="connsiteY121" fmla="*/ 661808 h 2156946"/>
                  <a:gd name="connsiteX122" fmla="*/ 2156630 w 6773660"/>
                  <a:gd name="connsiteY122" fmla="*/ 672433 h 2156946"/>
                  <a:gd name="connsiteX123" fmla="*/ 2224638 w 6773660"/>
                  <a:gd name="connsiteY123" fmla="*/ 672433 h 2156946"/>
                  <a:gd name="connsiteX124" fmla="*/ 2224638 w 6773660"/>
                  <a:gd name="connsiteY124" fmla="*/ 683059 h 2156946"/>
                  <a:gd name="connsiteX125" fmla="*/ 2251842 w 6773660"/>
                  <a:gd name="connsiteY125" fmla="*/ 683059 h 2156946"/>
                  <a:gd name="connsiteX126" fmla="*/ 2251842 w 6773660"/>
                  <a:gd name="connsiteY126" fmla="*/ 692166 h 2156946"/>
                  <a:gd name="connsiteX127" fmla="*/ 2312294 w 6773660"/>
                  <a:gd name="connsiteY127" fmla="*/ 692166 h 2156946"/>
                  <a:gd name="connsiteX128" fmla="*/ 2312294 w 6773660"/>
                  <a:gd name="connsiteY128" fmla="*/ 702791 h 2156946"/>
                  <a:gd name="connsiteX129" fmla="*/ 2318339 w 6773660"/>
                  <a:gd name="connsiteY129" fmla="*/ 702791 h 2156946"/>
                  <a:gd name="connsiteX130" fmla="*/ 2318339 w 6773660"/>
                  <a:gd name="connsiteY130" fmla="*/ 713417 h 2156946"/>
                  <a:gd name="connsiteX131" fmla="*/ 2331941 w 6773660"/>
                  <a:gd name="connsiteY131" fmla="*/ 713417 h 2156946"/>
                  <a:gd name="connsiteX132" fmla="*/ 2331941 w 6773660"/>
                  <a:gd name="connsiteY132" fmla="*/ 724042 h 2156946"/>
                  <a:gd name="connsiteX133" fmla="*/ 2351588 w 6773660"/>
                  <a:gd name="connsiteY133" fmla="*/ 724042 h 2156946"/>
                  <a:gd name="connsiteX134" fmla="*/ 2351588 w 6773660"/>
                  <a:gd name="connsiteY134" fmla="*/ 734667 h 2156946"/>
                  <a:gd name="connsiteX135" fmla="*/ 2359144 w 6773660"/>
                  <a:gd name="connsiteY135" fmla="*/ 734667 h 2156946"/>
                  <a:gd name="connsiteX136" fmla="*/ 2359144 w 6773660"/>
                  <a:gd name="connsiteY136" fmla="*/ 745293 h 2156946"/>
                  <a:gd name="connsiteX137" fmla="*/ 2392393 w 6773660"/>
                  <a:gd name="connsiteY137" fmla="*/ 745293 h 2156946"/>
                  <a:gd name="connsiteX138" fmla="*/ 2392393 w 6773660"/>
                  <a:gd name="connsiteY138" fmla="*/ 755918 h 2156946"/>
                  <a:gd name="connsiteX139" fmla="*/ 2412040 w 6773660"/>
                  <a:gd name="connsiteY139" fmla="*/ 755918 h 2156946"/>
                  <a:gd name="connsiteX140" fmla="*/ 2412040 w 6773660"/>
                  <a:gd name="connsiteY140" fmla="*/ 765026 h 2156946"/>
                  <a:gd name="connsiteX141" fmla="*/ 2433198 w 6773660"/>
                  <a:gd name="connsiteY141" fmla="*/ 765026 h 2156946"/>
                  <a:gd name="connsiteX142" fmla="*/ 2433198 w 6773660"/>
                  <a:gd name="connsiteY142" fmla="*/ 775651 h 2156946"/>
                  <a:gd name="connsiteX143" fmla="*/ 2486094 w 6773660"/>
                  <a:gd name="connsiteY143" fmla="*/ 775651 h 2156946"/>
                  <a:gd name="connsiteX144" fmla="*/ 2486094 w 6773660"/>
                  <a:gd name="connsiteY144" fmla="*/ 786276 h 2156946"/>
                  <a:gd name="connsiteX145" fmla="*/ 2499696 w 6773660"/>
                  <a:gd name="connsiteY145" fmla="*/ 786276 h 2156946"/>
                  <a:gd name="connsiteX146" fmla="*/ 2499696 w 6773660"/>
                  <a:gd name="connsiteY146" fmla="*/ 796902 h 2156946"/>
                  <a:gd name="connsiteX147" fmla="*/ 2513297 w 6773660"/>
                  <a:gd name="connsiteY147" fmla="*/ 796902 h 2156946"/>
                  <a:gd name="connsiteX148" fmla="*/ 2513297 w 6773660"/>
                  <a:gd name="connsiteY148" fmla="*/ 828778 h 2156946"/>
                  <a:gd name="connsiteX149" fmla="*/ 2546546 w 6773660"/>
                  <a:gd name="connsiteY149" fmla="*/ 828778 h 2156946"/>
                  <a:gd name="connsiteX150" fmla="*/ 2546546 w 6773660"/>
                  <a:gd name="connsiteY150" fmla="*/ 839403 h 2156946"/>
                  <a:gd name="connsiteX151" fmla="*/ 2688608 w 6773660"/>
                  <a:gd name="connsiteY151" fmla="*/ 839403 h 2156946"/>
                  <a:gd name="connsiteX152" fmla="*/ 2688608 w 6773660"/>
                  <a:gd name="connsiteY152" fmla="*/ 850028 h 2156946"/>
                  <a:gd name="connsiteX153" fmla="*/ 2721857 w 6773660"/>
                  <a:gd name="connsiteY153" fmla="*/ 850028 h 2156946"/>
                  <a:gd name="connsiteX154" fmla="*/ 2721857 w 6773660"/>
                  <a:gd name="connsiteY154" fmla="*/ 862172 h 2156946"/>
                  <a:gd name="connsiteX155" fmla="*/ 2727902 w 6773660"/>
                  <a:gd name="connsiteY155" fmla="*/ 862172 h 2156946"/>
                  <a:gd name="connsiteX156" fmla="*/ 2727902 w 6773660"/>
                  <a:gd name="connsiteY156" fmla="*/ 872797 h 2156946"/>
                  <a:gd name="connsiteX157" fmla="*/ 2735459 w 6773660"/>
                  <a:gd name="connsiteY157" fmla="*/ 872797 h 2156946"/>
                  <a:gd name="connsiteX158" fmla="*/ 2735459 w 6773660"/>
                  <a:gd name="connsiteY158" fmla="*/ 884940 h 2156946"/>
                  <a:gd name="connsiteX159" fmla="*/ 2761151 w 6773660"/>
                  <a:gd name="connsiteY159" fmla="*/ 884940 h 2156946"/>
                  <a:gd name="connsiteX160" fmla="*/ 2761151 w 6773660"/>
                  <a:gd name="connsiteY160" fmla="*/ 895566 h 2156946"/>
                  <a:gd name="connsiteX161" fmla="*/ 2774753 w 6773660"/>
                  <a:gd name="connsiteY161" fmla="*/ 895566 h 2156946"/>
                  <a:gd name="connsiteX162" fmla="*/ 2774753 w 6773660"/>
                  <a:gd name="connsiteY162" fmla="*/ 907709 h 2156946"/>
                  <a:gd name="connsiteX163" fmla="*/ 2782309 w 6773660"/>
                  <a:gd name="connsiteY163" fmla="*/ 907709 h 2156946"/>
                  <a:gd name="connsiteX164" fmla="*/ 2782309 w 6773660"/>
                  <a:gd name="connsiteY164" fmla="*/ 919852 h 2156946"/>
                  <a:gd name="connsiteX165" fmla="*/ 2801956 w 6773660"/>
                  <a:gd name="connsiteY165" fmla="*/ 919852 h 2156946"/>
                  <a:gd name="connsiteX166" fmla="*/ 2801956 w 6773660"/>
                  <a:gd name="connsiteY166" fmla="*/ 930477 h 2156946"/>
                  <a:gd name="connsiteX167" fmla="*/ 2823114 w 6773660"/>
                  <a:gd name="connsiteY167" fmla="*/ 930477 h 2156946"/>
                  <a:gd name="connsiteX168" fmla="*/ 2823114 w 6773660"/>
                  <a:gd name="connsiteY168" fmla="*/ 942621 h 2156946"/>
                  <a:gd name="connsiteX169" fmla="*/ 2829160 w 6773660"/>
                  <a:gd name="connsiteY169" fmla="*/ 942621 h 2156946"/>
                  <a:gd name="connsiteX170" fmla="*/ 2829160 w 6773660"/>
                  <a:gd name="connsiteY170" fmla="*/ 954764 h 2156946"/>
                  <a:gd name="connsiteX171" fmla="*/ 2842761 w 6773660"/>
                  <a:gd name="connsiteY171" fmla="*/ 954764 h 2156946"/>
                  <a:gd name="connsiteX172" fmla="*/ 2842761 w 6773660"/>
                  <a:gd name="connsiteY172" fmla="*/ 966907 h 2156946"/>
                  <a:gd name="connsiteX173" fmla="*/ 3010516 w 6773660"/>
                  <a:gd name="connsiteY173" fmla="*/ 966907 h 2156946"/>
                  <a:gd name="connsiteX174" fmla="*/ 3010516 w 6773660"/>
                  <a:gd name="connsiteY174" fmla="*/ 979050 h 2156946"/>
                  <a:gd name="connsiteX175" fmla="*/ 3024118 w 6773660"/>
                  <a:gd name="connsiteY175" fmla="*/ 979050 h 2156946"/>
                  <a:gd name="connsiteX176" fmla="*/ 3024118 w 6773660"/>
                  <a:gd name="connsiteY176" fmla="*/ 991194 h 2156946"/>
                  <a:gd name="connsiteX177" fmla="*/ 3070968 w 6773660"/>
                  <a:gd name="connsiteY177" fmla="*/ 991194 h 2156946"/>
                  <a:gd name="connsiteX178" fmla="*/ 3070968 w 6773660"/>
                  <a:gd name="connsiteY178" fmla="*/ 1003337 h 2156946"/>
                  <a:gd name="connsiteX179" fmla="*/ 3090615 w 6773660"/>
                  <a:gd name="connsiteY179" fmla="*/ 1003337 h 2156946"/>
                  <a:gd name="connsiteX180" fmla="*/ 3090615 w 6773660"/>
                  <a:gd name="connsiteY180" fmla="*/ 1015480 h 2156946"/>
                  <a:gd name="connsiteX181" fmla="*/ 3172225 w 6773660"/>
                  <a:gd name="connsiteY181" fmla="*/ 1015480 h 2156946"/>
                  <a:gd name="connsiteX182" fmla="*/ 3172225 w 6773660"/>
                  <a:gd name="connsiteY182" fmla="*/ 1029141 h 2156946"/>
                  <a:gd name="connsiteX183" fmla="*/ 3178271 w 6773660"/>
                  <a:gd name="connsiteY183" fmla="*/ 1029141 h 2156946"/>
                  <a:gd name="connsiteX184" fmla="*/ 3178271 w 6773660"/>
                  <a:gd name="connsiteY184" fmla="*/ 1067089 h 2156946"/>
                  <a:gd name="connsiteX185" fmla="*/ 3199429 w 6773660"/>
                  <a:gd name="connsiteY185" fmla="*/ 1067089 h 2156946"/>
                  <a:gd name="connsiteX186" fmla="*/ 3199429 w 6773660"/>
                  <a:gd name="connsiteY186" fmla="*/ 1080750 h 2156946"/>
                  <a:gd name="connsiteX187" fmla="*/ 3205474 w 6773660"/>
                  <a:gd name="connsiteY187" fmla="*/ 1080750 h 2156946"/>
                  <a:gd name="connsiteX188" fmla="*/ 3205474 w 6773660"/>
                  <a:gd name="connsiteY188" fmla="*/ 1094412 h 2156946"/>
                  <a:gd name="connsiteX189" fmla="*/ 3211519 w 6773660"/>
                  <a:gd name="connsiteY189" fmla="*/ 1094412 h 2156946"/>
                  <a:gd name="connsiteX190" fmla="*/ 3211519 w 6773660"/>
                  <a:gd name="connsiteY190" fmla="*/ 1106555 h 2156946"/>
                  <a:gd name="connsiteX191" fmla="*/ 3238723 w 6773660"/>
                  <a:gd name="connsiteY191" fmla="*/ 1106555 h 2156946"/>
                  <a:gd name="connsiteX192" fmla="*/ 3238723 w 6773660"/>
                  <a:gd name="connsiteY192" fmla="*/ 1133877 h 2156946"/>
                  <a:gd name="connsiteX193" fmla="*/ 3246279 w 6773660"/>
                  <a:gd name="connsiteY193" fmla="*/ 1133877 h 2156946"/>
                  <a:gd name="connsiteX194" fmla="*/ 3246279 w 6773660"/>
                  <a:gd name="connsiteY194" fmla="*/ 1146020 h 2156946"/>
                  <a:gd name="connsiteX195" fmla="*/ 3259881 w 6773660"/>
                  <a:gd name="connsiteY195" fmla="*/ 1146020 h 2156946"/>
                  <a:gd name="connsiteX196" fmla="*/ 3259881 w 6773660"/>
                  <a:gd name="connsiteY196" fmla="*/ 1159682 h 2156946"/>
                  <a:gd name="connsiteX197" fmla="*/ 3299175 w 6773660"/>
                  <a:gd name="connsiteY197" fmla="*/ 1159682 h 2156946"/>
                  <a:gd name="connsiteX198" fmla="*/ 3299175 w 6773660"/>
                  <a:gd name="connsiteY198" fmla="*/ 1173343 h 2156946"/>
                  <a:gd name="connsiteX199" fmla="*/ 3312776 w 6773660"/>
                  <a:gd name="connsiteY199" fmla="*/ 1173343 h 2156946"/>
                  <a:gd name="connsiteX200" fmla="*/ 3312776 w 6773660"/>
                  <a:gd name="connsiteY200" fmla="*/ 1187004 h 2156946"/>
                  <a:gd name="connsiteX201" fmla="*/ 3394387 w 6773660"/>
                  <a:gd name="connsiteY201" fmla="*/ 1187004 h 2156946"/>
                  <a:gd name="connsiteX202" fmla="*/ 3394387 w 6773660"/>
                  <a:gd name="connsiteY202" fmla="*/ 1200665 h 2156946"/>
                  <a:gd name="connsiteX203" fmla="*/ 3406477 w 6773660"/>
                  <a:gd name="connsiteY203" fmla="*/ 1200665 h 2156946"/>
                  <a:gd name="connsiteX204" fmla="*/ 3406477 w 6773660"/>
                  <a:gd name="connsiteY204" fmla="*/ 1214326 h 2156946"/>
                  <a:gd name="connsiteX205" fmla="*/ 3447283 w 6773660"/>
                  <a:gd name="connsiteY205" fmla="*/ 1214326 h 2156946"/>
                  <a:gd name="connsiteX206" fmla="*/ 3447283 w 6773660"/>
                  <a:gd name="connsiteY206" fmla="*/ 1229505 h 2156946"/>
                  <a:gd name="connsiteX207" fmla="*/ 3474486 w 6773660"/>
                  <a:gd name="connsiteY207" fmla="*/ 1229505 h 2156946"/>
                  <a:gd name="connsiteX208" fmla="*/ 3474486 w 6773660"/>
                  <a:gd name="connsiteY208" fmla="*/ 1244684 h 2156946"/>
                  <a:gd name="connsiteX209" fmla="*/ 3480531 w 6773660"/>
                  <a:gd name="connsiteY209" fmla="*/ 1244684 h 2156946"/>
                  <a:gd name="connsiteX210" fmla="*/ 3480531 w 6773660"/>
                  <a:gd name="connsiteY210" fmla="*/ 1259863 h 2156946"/>
                  <a:gd name="connsiteX211" fmla="*/ 3494133 w 6773660"/>
                  <a:gd name="connsiteY211" fmla="*/ 1259863 h 2156946"/>
                  <a:gd name="connsiteX212" fmla="*/ 3494133 w 6773660"/>
                  <a:gd name="connsiteY212" fmla="*/ 1276561 h 2156946"/>
                  <a:gd name="connsiteX213" fmla="*/ 3507735 w 6773660"/>
                  <a:gd name="connsiteY213" fmla="*/ 1276561 h 2156946"/>
                  <a:gd name="connsiteX214" fmla="*/ 3507735 w 6773660"/>
                  <a:gd name="connsiteY214" fmla="*/ 1291740 h 2156946"/>
                  <a:gd name="connsiteX215" fmla="*/ 3515291 w 6773660"/>
                  <a:gd name="connsiteY215" fmla="*/ 1291740 h 2156946"/>
                  <a:gd name="connsiteX216" fmla="*/ 3515291 w 6773660"/>
                  <a:gd name="connsiteY216" fmla="*/ 1306919 h 2156946"/>
                  <a:gd name="connsiteX217" fmla="*/ 3527382 w 6773660"/>
                  <a:gd name="connsiteY217" fmla="*/ 1306919 h 2156946"/>
                  <a:gd name="connsiteX218" fmla="*/ 3527382 w 6773660"/>
                  <a:gd name="connsiteY218" fmla="*/ 1323616 h 2156946"/>
                  <a:gd name="connsiteX219" fmla="*/ 3540983 w 6773660"/>
                  <a:gd name="connsiteY219" fmla="*/ 1323616 h 2156946"/>
                  <a:gd name="connsiteX220" fmla="*/ 3540983 w 6773660"/>
                  <a:gd name="connsiteY220" fmla="*/ 1338795 h 2156946"/>
                  <a:gd name="connsiteX221" fmla="*/ 3562141 w 6773660"/>
                  <a:gd name="connsiteY221" fmla="*/ 1338795 h 2156946"/>
                  <a:gd name="connsiteX222" fmla="*/ 3562141 w 6773660"/>
                  <a:gd name="connsiteY222" fmla="*/ 1355492 h 2156946"/>
                  <a:gd name="connsiteX223" fmla="*/ 3636196 w 6773660"/>
                  <a:gd name="connsiteY223" fmla="*/ 1355492 h 2156946"/>
                  <a:gd name="connsiteX224" fmla="*/ 3636196 w 6773660"/>
                  <a:gd name="connsiteY224" fmla="*/ 1372189 h 2156946"/>
                  <a:gd name="connsiteX225" fmla="*/ 3642241 w 6773660"/>
                  <a:gd name="connsiteY225" fmla="*/ 1372189 h 2156946"/>
                  <a:gd name="connsiteX226" fmla="*/ 3642241 w 6773660"/>
                  <a:gd name="connsiteY226" fmla="*/ 1388886 h 2156946"/>
                  <a:gd name="connsiteX227" fmla="*/ 3661888 w 6773660"/>
                  <a:gd name="connsiteY227" fmla="*/ 1388886 h 2156946"/>
                  <a:gd name="connsiteX228" fmla="*/ 3661888 w 6773660"/>
                  <a:gd name="connsiteY228" fmla="*/ 1405583 h 2156946"/>
                  <a:gd name="connsiteX229" fmla="*/ 3708738 w 6773660"/>
                  <a:gd name="connsiteY229" fmla="*/ 1405583 h 2156946"/>
                  <a:gd name="connsiteX230" fmla="*/ 3708738 w 6773660"/>
                  <a:gd name="connsiteY230" fmla="*/ 1423798 h 2156946"/>
                  <a:gd name="connsiteX231" fmla="*/ 3716295 w 6773660"/>
                  <a:gd name="connsiteY231" fmla="*/ 1423798 h 2156946"/>
                  <a:gd name="connsiteX232" fmla="*/ 3716295 w 6773660"/>
                  <a:gd name="connsiteY232" fmla="*/ 1460227 h 2156946"/>
                  <a:gd name="connsiteX233" fmla="*/ 3729896 w 6773660"/>
                  <a:gd name="connsiteY233" fmla="*/ 1460227 h 2156946"/>
                  <a:gd name="connsiteX234" fmla="*/ 3729896 w 6773660"/>
                  <a:gd name="connsiteY234" fmla="*/ 1478442 h 2156946"/>
                  <a:gd name="connsiteX235" fmla="*/ 3790348 w 6773660"/>
                  <a:gd name="connsiteY235" fmla="*/ 1478442 h 2156946"/>
                  <a:gd name="connsiteX236" fmla="*/ 3790348 w 6773660"/>
                  <a:gd name="connsiteY236" fmla="*/ 1496657 h 2156946"/>
                  <a:gd name="connsiteX237" fmla="*/ 3843244 w 6773660"/>
                  <a:gd name="connsiteY237" fmla="*/ 1496657 h 2156946"/>
                  <a:gd name="connsiteX238" fmla="*/ 3843244 w 6773660"/>
                  <a:gd name="connsiteY238" fmla="*/ 1517908 h 2156946"/>
                  <a:gd name="connsiteX239" fmla="*/ 3884049 w 6773660"/>
                  <a:gd name="connsiteY239" fmla="*/ 1517908 h 2156946"/>
                  <a:gd name="connsiteX240" fmla="*/ 3884049 w 6773660"/>
                  <a:gd name="connsiteY240" fmla="*/ 1537641 h 2156946"/>
                  <a:gd name="connsiteX241" fmla="*/ 3998908 w 6773660"/>
                  <a:gd name="connsiteY241" fmla="*/ 1537641 h 2156946"/>
                  <a:gd name="connsiteX242" fmla="*/ 3998908 w 6773660"/>
                  <a:gd name="connsiteY242" fmla="*/ 1558891 h 2156946"/>
                  <a:gd name="connsiteX243" fmla="*/ 4032157 w 6773660"/>
                  <a:gd name="connsiteY243" fmla="*/ 1558891 h 2156946"/>
                  <a:gd name="connsiteX244" fmla="*/ 4032157 w 6773660"/>
                  <a:gd name="connsiteY244" fmla="*/ 1581660 h 2156946"/>
                  <a:gd name="connsiteX245" fmla="*/ 4045759 w 6773660"/>
                  <a:gd name="connsiteY245" fmla="*/ 1581660 h 2156946"/>
                  <a:gd name="connsiteX246" fmla="*/ 4045759 w 6773660"/>
                  <a:gd name="connsiteY246" fmla="*/ 1604429 h 2156946"/>
                  <a:gd name="connsiteX247" fmla="*/ 4098654 w 6773660"/>
                  <a:gd name="connsiteY247" fmla="*/ 1604429 h 2156946"/>
                  <a:gd name="connsiteX248" fmla="*/ 4098654 w 6773660"/>
                  <a:gd name="connsiteY248" fmla="*/ 1627197 h 2156946"/>
                  <a:gd name="connsiteX249" fmla="*/ 4112256 w 6773660"/>
                  <a:gd name="connsiteY249" fmla="*/ 1627197 h 2156946"/>
                  <a:gd name="connsiteX250" fmla="*/ 4112256 w 6773660"/>
                  <a:gd name="connsiteY250" fmla="*/ 1651484 h 2156946"/>
                  <a:gd name="connsiteX251" fmla="*/ 4254319 w 6773660"/>
                  <a:gd name="connsiteY251" fmla="*/ 1651484 h 2156946"/>
                  <a:gd name="connsiteX252" fmla="*/ 4254319 w 6773660"/>
                  <a:gd name="connsiteY252" fmla="*/ 1698539 h 2156946"/>
                  <a:gd name="connsiteX253" fmla="*/ 4402426 w 6773660"/>
                  <a:gd name="connsiteY253" fmla="*/ 1698539 h 2156946"/>
                  <a:gd name="connsiteX254" fmla="*/ 4402426 w 6773660"/>
                  <a:gd name="connsiteY254" fmla="*/ 1727379 h 2156946"/>
                  <a:gd name="connsiteX255" fmla="*/ 4435675 w 6773660"/>
                  <a:gd name="connsiteY255" fmla="*/ 1727379 h 2156946"/>
                  <a:gd name="connsiteX256" fmla="*/ 4435675 w 6773660"/>
                  <a:gd name="connsiteY256" fmla="*/ 1785060 h 2156946"/>
                  <a:gd name="connsiteX257" fmla="*/ 4441720 w 6773660"/>
                  <a:gd name="connsiteY257" fmla="*/ 1785060 h 2156946"/>
                  <a:gd name="connsiteX258" fmla="*/ 4441720 w 6773660"/>
                  <a:gd name="connsiteY258" fmla="*/ 1813900 h 2156946"/>
                  <a:gd name="connsiteX259" fmla="*/ 4790831 w 6773660"/>
                  <a:gd name="connsiteY259" fmla="*/ 1813900 h 2156946"/>
                  <a:gd name="connsiteX260" fmla="*/ 4790831 w 6773660"/>
                  <a:gd name="connsiteY260" fmla="*/ 1856401 h 2156946"/>
                  <a:gd name="connsiteX261" fmla="*/ 4892088 w 6773660"/>
                  <a:gd name="connsiteY261" fmla="*/ 1856401 h 2156946"/>
                  <a:gd name="connsiteX262" fmla="*/ 4892088 w 6773660"/>
                  <a:gd name="connsiteY262" fmla="*/ 1904974 h 2156946"/>
                  <a:gd name="connsiteX263" fmla="*/ 5012993 w 6773660"/>
                  <a:gd name="connsiteY263" fmla="*/ 1904974 h 2156946"/>
                  <a:gd name="connsiteX264" fmla="*/ 5012993 w 6773660"/>
                  <a:gd name="connsiteY264" fmla="*/ 2026407 h 2156946"/>
                  <a:gd name="connsiteX265" fmla="*/ 5046242 w 6773660"/>
                  <a:gd name="connsiteY265" fmla="*/ 2026407 h 2156946"/>
                  <a:gd name="connsiteX266" fmla="*/ 5046242 w 6773660"/>
                  <a:gd name="connsiteY266" fmla="*/ 2091677 h 2156946"/>
                  <a:gd name="connsiteX267" fmla="*/ 5067400 w 6773660"/>
                  <a:gd name="connsiteY267" fmla="*/ 2091677 h 2156946"/>
                  <a:gd name="connsiteX268" fmla="*/ 5067400 w 6773660"/>
                  <a:gd name="connsiteY268" fmla="*/ 2156947 h 2156946"/>
                  <a:gd name="connsiteX269" fmla="*/ 6773661 w 6773660"/>
                  <a:gd name="connsiteY269" fmla="*/ 2156947 h 215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6773660" h="2156946">
                    <a:moveTo>
                      <a:pt x="0" y="0"/>
                    </a:moveTo>
                    <a:lnTo>
                      <a:pt x="52896" y="0"/>
                    </a:lnTo>
                    <a:lnTo>
                      <a:pt x="52896" y="10625"/>
                    </a:lnTo>
                    <a:lnTo>
                      <a:pt x="80099" y="10625"/>
                    </a:lnTo>
                    <a:lnTo>
                      <a:pt x="80099" y="19733"/>
                    </a:lnTo>
                    <a:lnTo>
                      <a:pt x="87656" y="19733"/>
                    </a:lnTo>
                    <a:lnTo>
                      <a:pt x="87656" y="30358"/>
                    </a:lnTo>
                    <a:lnTo>
                      <a:pt x="113348" y="30358"/>
                    </a:lnTo>
                    <a:lnTo>
                      <a:pt x="113348" y="39466"/>
                    </a:lnTo>
                    <a:lnTo>
                      <a:pt x="126949" y="39466"/>
                    </a:lnTo>
                    <a:lnTo>
                      <a:pt x="126949" y="50091"/>
                    </a:lnTo>
                    <a:lnTo>
                      <a:pt x="222162" y="50091"/>
                    </a:lnTo>
                    <a:lnTo>
                      <a:pt x="222162" y="59198"/>
                    </a:lnTo>
                    <a:lnTo>
                      <a:pt x="368758" y="59198"/>
                    </a:lnTo>
                    <a:lnTo>
                      <a:pt x="368758" y="69824"/>
                    </a:lnTo>
                    <a:lnTo>
                      <a:pt x="376315" y="69824"/>
                    </a:lnTo>
                    <a:lnTo>
                      <a:pt x="376315" y="78931"/>
                    </a:lnTo>
                    <a:lnTo>
                      <a:pt x="450368" y="78931"/>
                    </a:lnTo>
                    <a:lnTo>
                      <a:pt x="450368" y="89557"/>
                    </a:lnTo>
                    <a:lnTo>
                      <a:pt x="463970" y="89557"/>
                    </a:lnTo>
                    <a:lnTo>
                      <a:pt x="463970" y="98664"/>
                    </a:lnTo>
                    <a:lnTo>
                      <a:pt x="483617" y="98664"/>
                    </a:lnTo>
                    <a:lnTo>
                      <a:pt x="483617" y="109289"/>
                    </a:lnTo>
                    <a:lnTo>
                      <a:pt x="571273" y="109289"/>
                    </a:lnTo>
                    <a:lnTo>
                      <a:pt x="571273" y="118397"/>
                    </a:lnTo>
                    <a:lnTo>
                      <a:pt x="598476" y="118397"/>
                    </a:lnTo>
                    <a:lnTo>
                      <a:pt x="598476" y="129022"/>
                    </a:lnTo>
                    <a:lnTo>
                      <a:pt x="610567" y="129022"/>
                    </a:lnTo>
                    <a:lnTo>
                      <a:pt x="610567" y="138130"/>
                    </a:lnTo>
                    <a:lnTo>
                      <a:pt x="645327" y="138130"/>
                    </a:lnTo>
                    <a:lnTo>
                      <a:pt x="645327" y="148755"/>
                    </a:lnTo>
                    <a:lnTo>
                      <a:pt x="705779" y="148755"/>
                    </a:lnTo>
                    <a:lnTo>
                      <a:pt x="705779" y="157862"/>
                    </a:lnTo>
                    <a:lnTo>
                      <a:pt x="719380" y="157862"/>
                    </a:lnTo>
                    <a:lnTo>
                      <a:pt x="719380" y="168488"/>
                    </a:lnTo>
                    <a:lnTo>
                      <a:pt x="920384" y="168488"/>
                    </a:lnTo>
                    <a:lnTo>
                      <a:pt x="920384" y="177595"/>
                    </a:lnTo>
                    <a:lnTo>
                      <a:pt x="933985" y="177595"/>
                    </a:lnTo>
                    <a:lnTo>
                      <a:pt x="933985" y="198846"/>
                    </a:lnTo>
                    <a:lnTo>
                      <a:pt x="940031" y="198846"/>
                    </a:lnTo>
                    <a:lnTo>
                      <a:pt x="940031" y="207953"/>
                    </a:lnTo>
                    <a:lnTo>
                      <a:pt x="947587" y="207953"/>
                    </a:lnTo>
                    <a:lnTo>
                      <a:pt x="947587" y="218579"/>
                    </a:lnTo>
                    <a:lnTo>
                      <a:pt x="967234" y="218579"/>
                    </a:lnTo>
                    <a:lnTo>
                      <a:pt x="967234" y="227686"/>
                    </a:lnTo>
                    <a:lnTo>
                      <a:pt x="1008039" y="227686"/>
                    </a:lnTo>
                    <a:lnTo>
                      <a:pt x="1008039" y="238312"/>
                    </a:lnTo>
                    <a:lnTo>
                      <a:pt x="1048844" y="238312"/>
                    </a:lnTo>
                    <a:lnTo>
                      <a:pt x="1048844" y="247419"/>
                    </a:lnTo>
                    <a:lnTo>
                      <a:pt x="1134989" y="247419"/>
                    </a:lnTo>
                    <a:lnTo>
                      <a:pt x="1134989" y="258044"/>
                    </a:lnTo>
                    <a:lnTo>
                      <a:pt x="1169749" y="258044"/>
                    </a:lnTo>
                    <a:lnTo>
                      <a:pt x="1169749" y="277777"/>
                    </a:lnTo>
                    <a:lnTo>
                      <a:pt x="1236246" y="277777"/>
                    </a:lnTo>
                    <a:lnTo>
                      <a:pt x="1236246" y="288403"/>
                    </a:lnTo>
                    <a:lnTo>
                      <a:pt x="1310300" y="288403"/>
                    </a:lnTo>
                    <a:lnTo>
                      <a:pt x="1310300" y="297510"/>
                    </a:lnTo>
                    <a:lnTo>
                      <a:pt x="1316345" y="297510"/>
                    </a:lnTo>
                    <a:lnTo>
                      <a:pt x="1316345" y="308135"/>
                    </a:lnTo>
                    <a:lnTo>
                      <a:pt x="1343549" y="308135"/>
                    </a:lnTo>
                    <a:lnTo>
                      <a:pt x="1343549" y="327868"/>
                    </a:lnTo>
                    <a:lnTo>
                      <a:pt x="1357150" y="327868"/>
                    </a:lnTo>
                    <a:lnTo>
                      <a:pt x="1357150" y="338493"/>
                    </a:lnTo>
                    <a:lnTo>
                      <a:pt x="1370752" y="338493"/>
                    </a:lnTo>
                    <a:lnTo>
                      <a:pt x="1370752" y="347601"/>
                    </a:lnTo>
                    <a:lnTo>
                      <a:pt x="1376797" y="347601"/>
                    </a:lnTo>
                    <a:lnTo>
                      <a:pt x="1376797" y="358226"/>
                    </a:lnTo>
                    <a:lnTo>
                      <a:pt x="1384354" y="358226"/>
                    </a:lnTo>
                    <a:lnTo>
                      <a:pt x="1384354" y="368852"/>
                    </a:lnTo>
                    <a:lnTo>
                      <a:pt x="1390399" y="368852"/>
                    </a:lnTo>
                    <a:lnTo>
                      <a:pt x="1390399" y="377959"/>
                    </a:lnTo>
                    <a:lnTo>
                      <a:pt x="1425159" y="377959"/>
                    </a:lnTo>
                    <a:lnTo>
                      <a:pt x="1425159" y="388584"/>
                    </a:lnTo>
                    <a:lnTo>
                      <a:pt x="1478054" y="388584"/>
                    </a:lnTo>
                    <a:lnTo>
                      <a:pt x="1478054" y="397692"/>
                    </a:lnTo>
                    <a:lnTo>
                      <a:pt x="1485611" y="397692"/>
                    </a:lnTo>
                    <a:lnTo>
                      <a:pt x="1485611" y="408317"/>
                    </a:lnTo>
                    <a:lnTo>
                      <a:pt x="1511303" y="408317"/>
                    </a:lnTo>
                    <a:lnTo>
                      <a:pt x="1511303" y="418943"/>
                    </a:lnTo>
                    <a:lnTo>
                      <a:pt x="1558154" y="418943"/>
                    </a:lnTo>
                    <a:lnTo>
                      <a:pt x="1558154" y="428050"/>
                    </a:lnTo>
                    <a:lnTo>
                      <a:pt x="1565710" y="428050"/>
                    </a:lnTo>
                    <a:lnTo>
                      <a:pt x="1565710" y="449301"/>
                    </a:lnTo>
                    <a:lnTo>
                      <a:pt x="1571755" y="449301"/>
                    </a:lnTo>
                    <a:lnTo>
                      <a:pt x="1571755" y="458408"/>
                    </a:lnTo>
                    <a:lnTo>
                      <a:pt x="1585357" y="458408"/>
                    </a:lnTo>
                    <a:lnTo>
                      <a:pt x="1585357" y="469033"/>
                    </a:lnTo>
                    <a:lnTo>
                      <a:pt x="1606515" y="469033"/>
                    </a:lnTo>
                    <a:lnTo>
                      <a:pt x="1606515" y="478141"/>
                    </a:lnTo>
                    <a:lnTo>
                      <a:pt x="1632208" y="478141"/>
                    </a:lnTo>
                    <a:lnTo>
                      <a:pt x="1632208" y="499392"/>
                    </a:lnTo>
                    <a:lnTo>
                      <a:pt x="1645809" y="499392"/>
                    </a:lnTo>
                    <a:lnTo>
                      <a:pt x="1645809" y="508499"/>
                    </a:lnTo>
                    <a:lnTo>
                      <a:pt x="1686614" y="508499"/>
                    </a:lnTo>
                    <a:lnTo>
                      <a:pt x="1686614" y="519124"/>
                    </a:lnTo>
                    <a:lnTo>
                      <a:pt x="1727419" y="519124"/>
                    </a:lnTo>
                    <a:lnTo>
                      <a:pt x="1727419" y="529750"/>
                    </a:lnTo>
                    <a:lnTo>
                      <a:pt x="1813564" y="529750"/>
                    </a:lnTo>
                    <a:lnTo>
                      <a:pt x="1813564" y="538857"/>
                    </a:lnTo>
                    <a:lnTo>
                      <a:pt x="1861926" y="538857"/>
                    </a:lnTo>
                    <a:lnTo>
                      <a:pt x="1861926" y="549483"/>
                    </a:lnTo>
                    <a:lnTo>
                      <a:pt x="1887618" y="549483"/>
                    </a:lnTo>
                    <a:lnTo>
                      <a:pt x="1887618" y="560108"/>
                    </a:lnTo>
                    <a:lnTo>
                      <a:pt x="1914821" y="560108"/>
                    </a:lnTo>
                    <a:lnTo>
                      <a:pt x="1914821" y="569215"/>
                    </a:lnTo>
                    <a:lnTo>
                      <a:pt x="1935979" y="569215"/>
                    </a:lnTo>
                    <a:lnTo>
                      <a:pt x="1935979" y="579841"/>
                    </a:lnTo>
                    <a:lnTo>
                      <a:pt x="1948070" y="579841"/>
                    </a:lnTo>
                    <a:lnTo>
                      <a:pt x="1948070" y="590466"/>
                    </a:lnTo>
                    <a:lnTo>
                      <a:pt x="1961671" y="590466"/>
                    </a:lnTo>
                    <a:lnTo>
                      <a:pt x="1961671" y="599574"/>
                    </a:lnTo>
                    <a:lnTo>
                      <a:pt x="2029680" y="599574"/>
                    </a:lnTo>
                    <a:lnTo>
                      <a:pt x="2029680" y="610199"/>
                    </a:lnTo>
                    <a:lnTo>
                      <a:pt x="2035725" y="610199"/>
                    </a:lnTo>
                    <a:lnTo>
                      <a:pt x="2035725" y="631450"/>
                    </a:lnTo>
                    <a:lnTo>
                      <a:pt x="2049327" y="631450"/>
                    </a:lnTo>
                    <a:lnTo>
                      <a:pt x="2049327" y="642075"/>
                    </a:lnTo>
                    <a:lnTo>
                      <a:pt x="2082576" y="642075"/>
                    </a:lnTo>
                    <a:lnTo>
                      <a:pt x="2082576" y="651182"/>
                    </a:lnTo>
                    <a:lnTo>
                      <a:pt x="2117336" y="651182"/>
                    </a:lnTo>
                    <a:lnTo>
                      <a:pt x="2117336" y="661808"/>
                    </a:lnTo>
                    <a:lnTo>
                      <a:pt x="2156630" y="661808"/>
                    </a:lnTo>
                    <a:lnTo>
                      <a:pt x="2156630" y="672433"/>
                    </a:lnTo>
                    <a:lnTo>
                      <a:pt x="2224638" y="672433"/>
                    </a:lnTo>
                    <a:lnTo>
                      <a:pt x="2224638" y="683059"/>
                    </a:lnTo>
                    <a:lnTo>
                      <a:pt x="2251842" y="683059"/>
                    </a:lnTo>
                    <a:lnTo>
                      <a:pt x="2251842" y="692166"/>
                    </a:lnTo>
                    <a:lnTo>
                      <a:pt x="2312294" y="692166"/>
                    </a:lnTo>
                    <a:lnTo>
                      <a:pt x="2312294" y="702791"/>
                    </a:lnTo>
                    <a:lnTo>
                      <a:pt x="2318339" y="702791"/>
                    </a:lnTo>
                    <a:lnTo>
                      <a:pt x="2318339" y="713417"/>
                    </a:lnTo>
                    <a:lnTo>
                      <a:pt x="2331941" y="713417"/>
                    </a:lnTo>
                    <a:lnTo>
                      <a:pt x="2331941" y="724042"/>
                    </a:lnTo>
                    <a:lnTo>
                      <a:pt x="2351588" y="724042"/>
                    </a:lnTo>
                    <a:lnTo>
                      <a:pt x="2351588" y="734667"/>
                    </a:lnTo>
                    <a:lnTo>
                      <a:pt x="2359144" y="734667"/>
                    </a:lnTo>
                    <a:lnTo>
                      <a:pt x="2359144" y="745293"/>
                    </a:lnTo>
                    <a:lnTo>
                      <a:pt x="2392393" y="745293"/>
                    </a:lnTo>
                    <a:lnTo>
                      <a:pt x="2392393" y="755918"/>
                    </a:lnTo>
                    <a:lnTo>
                      <a:pt x="2412040" y="755918"/>
                    </a:lnTo>
                    <a:lnTo>
                      <a:pt x="2412040" y="765026"/>
                    </a:lnTo>
                    <a:lnTo>
                      <a:pt x="2433198" y="765026"/>
                    </a:lnTo>
                    <a:lnTo>
                      <a:pt x="2433198" y="775651"/>
                    </a:lnTo>
                    <a:lnTo>
                      <a:pt x="2486094" y="775651"/>
                    </a:lnTo>
                    <a:lnTo>
                      <a:pt x="2486094" y="786276"/>
                    </a:lnTo>
                    <a:lnTo>
                      <a:pt x="2499696" y="786276"/>
                    </a:lnTo>
                    <a:lnTo>
                      <a:pt x="2499696" y="796902"/>
                    </a:lnTo>
                    <a:lnTo>
                      <a:pt x="2513297" y="796902"/>
                    </a:lnTo>
                    <a:lnTo>
                      <a:pt x="2513297" y="828778"/>
                    </a:lnTo>
                    <a:lnTo>
                      <a:pt x="2546546" y="828778"/>
                    </a:lnTo>
                    <a:lnTo>
                      <a:pt x="2546546" y="839403"/>
                    </a:lnTo>
                    <a:lnTo>
                      <a:pt x="2688608" y="839403"/>
                    </a:lnTo>
                    <a:lnTo>
                      <a:pt x="2688608" y="850028"/>
                    </a:lnTo>
                    <a:lnTo>
                      <a:pt x="2721857" y="850028"/>
                    </a:lnTo>
                    <a:lnTo>
                      <a:pt x="2721857" y="862172"/>
                    </a:lnTo>
                    <a:lnTo>
                      <a:pt x="2727902" y="862172"/>
                    </a:lnTo>
                    <a:lnTo>
                      <a:pt x="2727902" y="872797"/>
                    </a:lnTo>
                    <a:lnTo>
                      <a:pt x="2735459" y="872797"/>
                    </a:lnTo>
                    <a:lnTo>
                      <a:pt x="2735459" y="884940"/>
                    </a:lnTo>
                    <a:lnTo>
                      <a:pt x="2761151" y="884940"/>
                    </a:lnTo>
                    <a:lnTo>
                      <a:pt x="2761151" y="895566"/>
                    </a:lnTo>
                    <a:lnTo>
                      <a:pt x="2774753" y="895566"/>
                    </a:lnTo>
                    <a:lnTo>
                      <a:pt x="2774753" y="907709"/>
                    </a:lnTo>
                    <a:lnTo>
                      <a:pt x="2782309" y="907709"/>
                    </a:lnTo>
                    <a:lnTo>
                      <a:pt x="2782309" y="919852"/>
                    </a:lnTo>
                    <a:lnTo>
                      <a:pt x="2801956" y="919852"/>
                    </a:lnTo>
                    <a:lnTo>
                      <a:pt x="2801956" y="930477"/>
                    </a:lnTo>
                    <a:lnTo>
                      <a:pt x="2823114" y="930477"/>
                    </a:lnTo>
                    <a:lnTo>
                      <a:pt x="2823114" y="942621"/>
                    </a:lnTo>
                    <a:lnTo>
                      <a:pt x="2829160" y="942621"/>
                    </a:lnTo>
                    <a:lnTo>
                      <a:pt x="2829160" y="954764"/>
                    </a:lnTo>
                    <a:lnTo>
                      <a:pt x="2842761" y="954764"/>
                    </a:lnTo>
                    <a:lnTo>
                      <a:pt x="2842761" y="966907"/>
                    </a:lnTo>
                    <a:lnTo>
                      <a:pt x="3010516" y="966907"/>
                    </a:lnTo>
                    <a:lnTo>
                      <a:pt x="3010516" y="979050"/>
                    </a:lnTo>
                    <a:lnTo>
                      <a:pt x="3024118" y="979050"/>
                    </a:lnTo>
                    <a:lnTo>
                      <a:pt x="3024118" y="991194"/>
                    </a:lnTo>
                    <a:lnTo>
                      <a:pt x="3070968" y="991194"/>
                    </a:lnTo>
                    <a:lnTo>
                      <a:pt x="3070968" y="1003337"/>
                    </a:lnTo>
                    <a:lnTo>
                      <a:pt x="3090615" y="1003337"/>
                    </a:lnTo>
                    <a:lnTo>
                      <a:pt x="3090615" y="1015480"/>
                    </a:lnTo>
                    <a:lnTo>
                      <a:pt x="3172225" y="1015480"/>
                    </a:lnTo>
                    <a:lnTo>
                      <a:pt x="3172225" y="1029141"/>
                    </a:lnTo>
                    <a:lnTo>
                      <a:pt x="3178271" y="1029141"/>
                    </a:lnTo>
                    <a:lnTo>
                      <a:pt x="3178271" y="1067089"/>
                    </a:lnTo>
                    <a:lnTo>
                      <a:pt x="3199429" y="1067089"/>
                    </a:lnTo>
                    <a:lnTo>
                      <a:pt x="3199429" y="1080750"/>
                    </a:lnTo>
                    <a:lnTo>
                      <a:pt x="3205474" y="1080750"/>
                    </a:lnTo>
                    <a:lnTo>
                      <a:pt x="3205474" y="1094412"/>
                    </a:lnTo>
                    <a:lnTo>
                      <a:pt x="3211519" y="1094412"/>
                    </a:lnTo>
                    <a:lnTo>
                      <a:pt x="3211519" y="1106555"/>
                    </a:lnTo>
                    <a:lnTo>
                      <a:pt x="3238723" y="1106555"/>
                    </a:lnTo>
                    <a:lnTo>
                      <a:pt x="3238723" y="1133877"/>
                    </a:lnTo>
                    <a:lnTo>
                      <a:pt x="3246279" y="1133877"/>
                    </a:lnTo>
                    <a:lnTo>
                      <a:pt x="3246279" y="1146020"/>
                    </a:lnTo>
                    <a:lnTo>
                      <a:pt x="3259881" y="1146020"/>
                    </a:lnTo>
                    <a:lnTo>
                      <a:pt x="3259881" y="1159682"/>
                    </a:lnTo>
                    <a:lnTo>
                      <a:pt x="3299175" y="1159682"/>
                    </a:lnTo>
                    <a:lnTo>
                      <a:pt x="3299175" y="1173343"/>
                    </a:lnTo>
                    <a:lnTo>
                      <a:pt x="3312776" y="1173343"/>
                    </a:lnTo>
                    <a:lnTo>
                      <a:pt x="3312776" y="1187004"/>
                    </a:lnTo>
                    <a:lnTo>
                      <a:pt x="3394387" y="1187004"/>
                    </a:lnTo>
                    <a:lnTo>
                      <a:pt x="3394387" y="1200665"/>
                    </a:lnTo>
                    <a:lnTo>
                      <a:pt x="3406477" y="1200665"/>
                    </a:lnTo>
                    <a:lnTo>
                      <a:pt x="3406477" y="1214326"/>
                    </a:lnTo>
                    <a:lnTo>
                      <a:pt x="3447283" y="1214326"/>
                    </a:lnTo>
                    <a:lnTo>
                      <a:pt x="3447283" y="1229505"/>
                    </a:lnTo>
                    <a:lnTo>
                      <a:pt x="3474486" y="1229505"/>
                    </a:lnTo>
                    <a:lnTo>
                      <a:pt x="3474486" y="1244684"/>
                    </a:lnTo>
                    <a:lnTo>
                      <a:pt x="3480531" y="1244684"/>
                    </a:lnTo>
                    <a:lnTo>
                      <a:pt x="3480531" y="1259863"/>
                    </a:lnTo>
                    <a:lnTo>
                      <a:pt x="3494133" y="1259863"/>
                    </a:lnTo>
                    <a:lnTo>
                      <a:pt x="3494133" y="1276561"/>
                    </a:lnTo>
                    <a:lnTo>
                      <a:pt x="3507735" y="1276561"/>
                    </a:lnTo>
                    <a:lnTo>
                      <a:pt x="3507735" y="1291740"/>
                    </a:lnTo>
                    <a:lnTo>
                      <a:pt x="3515291" y="1291740"/>
                    </a:lnTo>
                    <a:lnTo>
                      <a:pt x="3515291" y="1306919"/>
                    </a:lnTo>
                    <a:lnTo>
                      <a:pt x="3527382" y="1306919"/>
                    </a:lnTo>
                    <a:lnTo>
                      <a:pt x="3527382" y="1323616"/>
                    </a:lnTo>
                    <a:lnTo>
                      <a:pt x="3540983" y="1323616"/>
                    </a:lnTo>
                    <a:lnTo>
                      <a:pt x="3540983" y="1338795"/>
                    </a:lnTo>
                    <a:lnTo>
                      <a:pt x="3562141" y="1338795"/>
                    </a:lnTo>
                    <a:lnTo>
                      <a:pt x="3562141" y="1355492"/>
                    </a:lnTo>
                    <a:lnTo>
                      <a:pt x="3636196" y="1355492"/>
                    </a:lnTo>
                    <a:lnTo>
                      <a:pt x="3636196" y="1372189"/>
                    </a:lnTo>
                    <a:lnTo>
                      <a:pt x="3642241" y="1372189"/>
                    </a:lnTo>
                    <a:lnTo>
                      <a:pt x="3642241" y="1388886"/>
                    </a:lnTo>
                    <a:lnTo>
                      <a:pt x="3661888" y="1388886"/>
                    </a:lnTo>
                    <a:lnTo>
                      <a:pt x="3661888" y="1405583"/>
                    </a:lnTo>
                    <a:lnTo>
                      <a:pt x="3708738" y="1405583"/>
                    </a:lnTo>
                    <a:lnTo>
                      <a:pt x="3708738" y="1423798"/>
                    </a:lnTo>
                    <a:lnTo>
                      <a:pt x="3716295" y="1423798"/>
                    </a:lnTo>
                    <a:lnTo>
                      <a:pt x="3716295" y="1460227"/>
                    </a:lnTo>
                    <a:lnTo>
                      <a:pt x="3729896" y="1460227"/>
                    </a:lnTo>
                    <a:lnTo>
                      <a:pt x="3729896" y="1478442"/>
                    </a:lnTo>
                    <a:lnTo>
                      <a:pt x="3790348" y="1478442"/>
                    </a:lnTo>
                    <a:lnTo>
                      <a:pt x="3790348" y="1496657"/>
                    </a:lnTo>
                    <a:lnTo>
                      <a:pt x="3843244" y="1496657"/>
                    </a:lnTo>
                    <a:lnTo>
                      <a:pt x="3843244" y="1517908"/>
                    </a:lnTo>
                    <a:lnTo>
                      <a:pt x="3884049" y="1517908"/>
                    </a:lnTo>
                    <a:lnTo>
                      <a:pt x="3884049" y="1537641"/>
                    </a:lnTo>
                    <a:lnTo>
                      <a:pt x="3998908" y="1537641"/>
                    </a:lnTo>
                    <a:lnTo>
                      <a:pt x="3998908" y="1558891"/>
                    </a:lnTo>
                    <a:lnTo>
                      <a:pt x="4032157" y="1558891"/>
                    </a:lnTo>
                    <a:lnTo>
                      <a:pt x="4032157" y="1581660"/>
                    </a:lnTo>
                    <a:lnTo>
                      <a:pt x="4045759" y="1581660"/>
                    </a:lnTo>
                    <a:lnTo>
                      <a:pt x="4045759" y="1604429"/>
                    </a:lnTo>
                    <a:lnTo>
                      <a:pt x="4098654" y="1604429"/>
                    </a:lnTo>
                    <a:lnTo>
                      <a:pt x="4098654" y="1627197"/>
                    </a:lnTo>
                    <a:lnTo>
                      <a:pt x="4112256" y="1627197"/>
                    </a:lnTo>
                    <a:lnTo>
                      <a:pt x="4112256" y="1651484"/>
                    </a:lnTo>
                    <a:lnTo>
                      <a:pt x="4254319" y="1651484"/>
                    </a:lnTo>
                    <a:lnTo>
                      <a:pt x="4254319" y="1698539"/>
                    </a:lnTo>
                    <a:lnTo>
                      <a:pt x="4402426" y="1698539"/>
                    </a:lnTo>
                    <a:lnTo>
                      <a:pt x="4402426" y="1727379"/>
                    </a:lnTo>
                    <a:lnTo>
                      <a:pt x="4435675" y="1727379"/>
                    </a:lnTo>
                    <a:lnTo>
                      <a:pt x="4435675" y="1785060"/>
                    </a:lnTo>
                    <a:lnTo>
                      <a:pt x="4441720" y="1785060"/>
                    </a:lnTo>
                    <a:lnTo>
                      <a:pt x="4441720" y="1813900"/>
                    </a:lnTo>
                    <a:lnTo>
                      <a:pt x="4790831" y="1813900"/>
                    </a:lnTo>
                    <a:lnTo>
                      <a:pt x="4790831" y="1856401"/>
                    </a:lnTo>
                    <a:lnTo>
                      <a:pt x="4892088" y="1856401"/>
                    </a:lnTo>
                    <a:lnTo>
                      <a:pt x="4892088" y="1904974"/>
                    </a:lnTo>
                    <a:lnTo>
                      <a:pt x="5012993" y="1904974"/>
                    </a:lnTo>
                    <a:lnTo>
                      <a:pt x="5012993" y="2026407"/>
                    </a:lnTo>
                    <a:lnTo>
                      <a:pt x="5046242" y="2026407"/>
                    </a:lnTo>
                    <a:lnTo>
                      <a:pt x="5046242" y="2091677"/>
                    </a:lnTo>
                    <a:lnTo>
                      <a:pt x="5067400" y="2091677"/>
                    </a:lnTo>
                    <a:lnTo>
                      <a:pt x="5067400" y="2156947"/>
                    </a:lnTo>
                    <a:lnTo>
                      <a:pt x="6773661" y="2156947"/>
                    </a:lnTo>
                  </a:path>
                </a:pathLst>
              </a:custGeom>
              <a:noFill/>
              <a:ln w="28575" cap="flat">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7" name="Freeform 699">
                <a:extLst>
                  <a:ext uri="{FF2B5EF4-FFF2-40B4-BE49-F238E27FC236}">
                    <a16:creationId xmlns:a16="http://schemas.microsoft.com/office/drawing/2014/main" id="{6B44E587-8358-F413-E93D-6B1D65F5E954}"/>
                  </a:ext>
                </a:extLst>
              </p:cNvPr>
              <p:cNvSpPr/>
              <p:nvPr/>
            </p:nvSpPr>
            <p:spPr>
              <a:xfrm>
                <a:off x="1988811" y="426527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8" name="Freeform 700">
                <a:extLst>
                  <a:ext uri="{FF2B5EF4-FFF2-40B4-BE49-F238E27FC236}">
                    <a16:creationId xmlns:a16="http://schemas.microsoft.com/office/drawing/2014/main" id="{39F460C6-10E5-F5C9-2F76-59C124153514}"/>
                  </a:ext>
                </a:extLst>
              </p:cNvPr>
              <p:cNvSpPr/>
              <p:nvPr/>
            </p:nvSpPr>
            <p:spPr>
              <a:xfrm>
                <a:off x="2030832" y="421762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9" name="Freeform 701">
                <a:extLst>
                  <a:ext uri="{FF2B5EF4-FFF2-40B4-BE49-F238E27FC236}">
                    <a16:creationId xmlns:a16="http://schemas.microsoft.com/office/drawing/2014/main" id="{5CE66523-CE9C-3FC6-F3CA-2CA7C64C1B5B}"/>
                  </a:ext>
                </a:extLst>
              </p:cNvPr>
              <p:cNvSpPr/>
              <p:nvPr/>
            </p:nvSpPr>
            <p:spPr>
              <a:xfrm>
                <a:off x="2045539" y="429625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0" name="Freeform 702">
                <a:extLst>
                  <a:ext uri="{FF2B5EF4-FFF2-40B4-BE49-F238E27FC236}">
                    <a16:creationId xmlns:a16="http://schemas.microsoft.com/office/drawing/2014/main" id="{56F65061-49BC-5136-4C75-E2EA22212838}"/>
                  </a:ext>
                </a:extLst>
              </p:cNvPr>
              <p:cNvSpPr/>
              <p:nvPr/>
            </p:nvSpPr>
            <p:spPr>
              <a:xfrm>
                <a:off x="2087560" y="424859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1" name="Freeform 703">
                <a:extLst>
                  <a:ext uri="{FF2B5EF4-FFF2-40B4-BE49-F238E27FC236}">
                    <a16:creationId xmlns:a16="http://schemas.microsoft.com/office/drawing/2014/main" id="{87D8B266-4117-AC5B-FC56-6E8B86B10EEB}"/>
                  </a:ext>
                </a:extLst>
              </p:cNvPr>
              <p:cNvSpPr/>
              <p:nvPr/>
            </p:nvSpPr>
            <p:spPr>
              <a:xfrm>
                <a:off x="2829232" y="44654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2" name="Freeform 704">
                <a:extLst>
                  <a:ext uri="{FF2B5EF4-FFF2-40B4-BE49-F238E27FC236}">
                    <a16:creationId xmlns:a16="http://schemas.microsoft.com/office/drawing/2014/main" id="{47C48C58-3202-6ED9-7E62-31A22228F111}"/>
                  </a:ext>
                </a:extLst>
              </p:cNvPr>
              <p:cNvSpPr/>
              <p:nvPr/>
            </p:nvSpPr>
            <p:spPr>
              <a:xfrm>
                <a:off x="2871253" y="44177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3" name="Freeform 705">
                <a:extLst>
                  <a:ext uri="{FF2B5EF4-FFF2-40B4-BE49-F238E27FC236}">
                    <a16:creationId xmlns:a16="http://schemas.microsoft.com/office/drawing/2014/main" id="{B5528C40-FDEB-942D-4146-24DB6D5DB21D}"/>
                  </a:ext>
                </a:extLst>
              </p:cNvPr>
              <p:cNvSpPr/>
              <p:nvPr/>
            </p:nvSpPr>
            <p:spPr>
              <a:xfrm>
                <a:off x="2839737" y="448211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4" name="Freeform 706">
                <a:extLst>
                  <a:ext uri="{FF2B5EF4-FFF2-40B4-BE49-F238E27FC236}">
                    <a16:creationId xmlns:a16="http://schemas.microsoft.com/office/drawing/2014/main" id="{AE037C5E-A09A-F8E1-057A-71ED7F17A2E5}"/>
                  </a:ext>
                </a:extLst>
              </p:cNvPr>
              <p:cNvSpPr/>
              <p:nvPr/>
            </p:nvSpPr>
            <p:spPr>
              <a:xfrm>
                <a:off x="2881758" y="443446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5" name="Freeform 707">
                <a:extLst>
                  <a:ext uri="{FF2B5EF4-FFF2-40B4-BE49-F238E27FC236}">
                    <a16:creationId xmlns:a16="http://schemas.microsoft.com/office/drawing/2014/main" id="{FC932DB5-45C3-3FEF-F26B-83D81B73180F}"/>
                  </a:ext>
                </a:extLst>
              </p:cNvPr>
              <p:cNvSpPr/>
              <p:nvPr/>
            </p:nvSpPr>
            <p:spPr>
              <a:xfrm>
                <a:off x="2856545" y="4482119"/>
                <a:ext cx="86142" cy="23829"/>
              </a:xfrm>
              <a:custGeom>
                <a:avLst/>
                <a:gdLst>
                  <a:gd name="connsiteX0" fmla="*/ 0 w 61963"/>
                  <a:gd name="connsiteY0" fmla="*/ 0 h 15179"/>
                  <a:gd name="connsiteX1" fmla="*/ 61963 w 61963"/>
                  <a:gd name="connsiteY1" fmla="*/ 0 h 15179"/>
                </a:gdLst>
                <a:ahLst/>
                <a:cxnLst>
                  <a:cxn ang="0">
                    <a:pos x="connsiteX0" y="connsiteY0"/>
                  </a:cxn>
                  <a:cxn ang="0">
                    <a:pos x="connsiteX1" y="connsiteY1"/>
                  </a:cxn>
                </a:cxnLst>
                <a:rect l="l" t="t" r="r" b="b"/>
                <a:pathLst>
                  <a:path w="61963" h="15179">
                    <a:moveTo>
                      <a:pt x="0" y="0"/>
                    </a:moveTo>
                    <a:lnTo>
                      <a:pt x="6196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6" name="Freeform 708">
                <a:extLst>
                  <a:ext uri="{FF2B5EF4-FFF2-40B4-BE49-F238E27FC236}">
                    <a16:creationId xmlns:a16="http://schemas.microsoft.com/office/drawing/2014/main" id="{B189A5D9-D970-F66A-232A-D5D26A5A12F4}"/>
                  </a:ext>
                </a:extLst>
              </p:cNvPr>
              <p:cNvSpPr/>
              <p:nvPr/>
            </p:nvSpPr>
            <p:spPr>
              <a:xfrm>
                <a:off x="2900668" y="443446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7" name="Freeform 709">
                <a:extLst>
                  <a:ext uri="{FF2B5EF4-FFF2-40B4-BE49-F238E27FC236}">
                    <a16:creationId xmlns:a16="http://schemas.microsoft.com/office/drawing/2014/main" id="{67A0A513-7988-8FB3-8A58-9FDCB5E65360}"/>
                  </a:ext>
                </a:extLst>
              </p:cNvPr>
              <p:cNvSpPr/>
              <p:nvPr/>
            </p:nvSpPr>
            <p:spPr>
              <a:xfrm>
                <a:off x="3333483" y="460603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8" name="Freeform 710">
                <a:extLst>
                  <a:ext uri="{FF2B5EF4-FFF2-40B4-BE49-F238E27FC236}">
                    <a16:creationId xmlns:a16="http://schemas.microsoft.com/office/drawing/2014/main" id="{B8E4D15A-A85F-2394-F18E-181A0F1AB214}"/>
                  </a:ext>
                </a:extLst>
              </p:cNvPr>
              <p:cNvSpPr/>
              <p:nvPr/>
            </p:nvSpPr>
            <p:spPr>
              <a:xfrm>
                <a:off x="3375504" y="455837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79" name="Freeform 711">
                <a:extLst>
                  <a:ext uri="{FF2B5EF4-FFF2-40B4-BE49-F238E27FC236}">
                    <a16:creationId xmlns:a16="http://schemas.microsoft.com/office/drawing/2014/main" id="{9813DAC8-B991-4FF8-06FA-2CF8FE89165E}"/>
                  </a:ext>
                </a:extLst>
              </p:cNvPr>
              <p:cNvSpPr/>
              <p:nvPr/>
            </p:nvSpPr>
            <p:spPr>
              <a:xfrm>
                <a:off x="3409121" y="460603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0" name="Freeform 712">
                <a:extLst>
                  <a:ext uri="{FF2B5EF4-FFF2-40B4-BE49-F238E27FC236}">
                    <a16:creationId xmlns:a16="http://schemas.microsoft.com/office/drawing/2014/main" id="{398C367C-4B7D-D926-10D1-E7D9BE8CF632}"/>
                  </a:ext>
                </a:extLst>
              </p:cNvPr>
              <p:cNvSpPr/>
              <p:nvPr/>
            </p:nvSpPr>
            <p:spPr>
              <a:xfrm>
                <a:off x="3451142" y="455837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1" name="Freeform 713">
                <a:extLst>
                  <a:ext uri="{FF2B5EF4-FFF2-40B4-BE49-F238E27FC236}">
                    <a16:creationId xmlns:a16="http://schemas.microsoft.com/office/drawing/2014/main" id="{0FA90CFA-2C90-1826-55FF-CBF1E03921D3}"/>
                  </a:ext>
                </a:extLst>
              </p:cNvPr>
              <p:cNvSpPr/>
              <p:nvPr/>
            </p:nvSpPr>
            <p:spPr>
              <a:xfrm>
                <a:off x="3810422" y="481095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2" name="Freeform 714">
                <a:extLst>
                  <a:ext uri="{FF2B5EF4-FFF2-40B4-BE49-F238E27FC236}">
                    <a16:creationId xmlns:a16="http://schemas.microsoft.com/office/drawing/2014/main" id="{39E90E3B-78FD-15D3-1A76-D6AF74984FCA}"/>
                  </a:ext>
                </a:extLst>
              </p:cNvPr>
              <p:cNvSpPr/>
              <p:nvPr/>
            </p:nvSpPr>
            <p:spPr>
              <a:xfrm>
                <a:off x="3852443" y="476330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3" name="Freeform 715">
                <a:extLst>
                  <a:ext uri="{FF2B5EF4-FFF2-40B4-BE49-F238E27FC236}">
                    <a16:creationId xmlns:a16="http://schemas.microsoft.com/office/drawing/2014/main" id="{96AA28BD-6068-D312-9369-B2D5379B7F1D}"/>
                  </a:ext>
                </a:extLst>
              </p:cNvPr>
              <p:cNvSpPr/>
              <p:nvPr/>
            </p:nvSpPr>
            <p:spPr>
              <a:xfrm>
                <a:off x="4276855" y="50492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4" name="Freeform 716">
                <a:extLst>
                  <a:ext uri="{FF2B5EF4-FFF2-40B4-BE49-F238E27FC236}">
                    <a16:creationId xmlns:a16="http://schemas.microsoft.com/office/drawing/2014/main" id="{A2CBF990-ABE3-D342-3690-556D3233A76A}"/>
                  </a:ext>
                </a:extLst>
              </p:cNvPr>
              <p:cNvSpPr/>
              <p:nvPr/>
            </p:nvSpPr>
            <p:spPr>
              <a:xfrm>
                <a:off x="4318876" y="500158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5" name="Freeform 717">
                <a:extLst>
                  <a:ext uri="{FF2B5EF4-FFF2-40B4-BE49-F238E27FC236}">
                    <a16:creationId xmlns:a16="http://schemas.microsoft.com/office/drawing/2014/main" id="{F5AD586A-51A1-18D4-3890-2056CB98D6DC}"/>
                  </a:ext>
                </a:extLst>
              </p:cNvPr>
              <p:cNvSpPr/>
              <p:nvPr/>
            </p:nvSpPr>
            <p:spPr>
              <a:xfrm>
                <a:off x="4314675" y="50492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6" name="Freeform 718">
                <a:extLst>
                  <a:ext uri="{FF2B5EF4-FFF2-40B4-BE49-F238E27FC236}">
                    <a16:creationId xmlns:a16="http://schemas.microsoft.com/office/drawing/2014/main" id="{88288D70-BB6B-CD87-7964-149B19607802}"/>
                  </a:ext>
                </a:extLst>
              </p:cNvPr>
              <p:cNvSpPr/>
              <p:nvPr/>
            </p:nvSpPr>
            <p:spPr>
              <a:xfrm>
                <a:off x="4356696" y="500158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7" name="Freeform 719">
                <a:extLst>
                  <a:ext uri="{FF2B5EF4-FFF2-40B4-BE49-F238E27FC236}">
                    <a16:creationId xmlns:a16="http://schemas.microsoft.com/office/drawing/2014/main" id="{BE258427-BBB1-50E8-5CF8-978D41C187A6}"/>
                  </a:ext>
                </a:extLst>
              </p:cNvPr>
              <p:cNvSpPr/>
              <p:nvPr/>
            </p:nvSpPr>
            <p:spPr>
              <a:xfrm>
                <a:off x="4447041" y="508022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8" name="Freeform 720">
                <a:extLst>
                  <a:ext uri="{FF2B5EF4-FFF2-40B4-BE49-F238E27FC236}">
                    <a16:creationId xmlns:a16="http://schemas.microsoft.com/office/drawing/2014/main" id="{27D77C9F-CFB3-7A81-9A38-5C87132D29FE}"/>
                  </a:ext>
                </a:extLst>
              </p:cNvPr>
              <p:cNvSpPr/>
              <p:nvPr/>
            </p:nvSpPr>
            <p:spPr>
              <a:xfrm>
                <a:off x="4489062" y="503256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89" name="Freeform 721">
                <a:extLst>
                  <a:ext uri="{FF2B5EF4-FFF2-40B4-BE49-F238E27FC236}">
                    <a16:creationId xmlns:a16="http://schemas.microsoft.com/office/drawing/2014/main" id="{A57017DD-5A69-4849-A136-51BB2735DB7F}"/>
                  </a:ext>
                </a:extLst>
              </p:cNvPr>
              <p:cNvSpPr/>
              <p:nvPr/>
            </p:nvSpPr>
            <p:spPr>
              <a:xfrm>
                <a:off x="4474355" y="509690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0" name="Freeform 722">
                <a:extLst>
                  <a:ext uri="{FF2B5EF4-FFF2-40B4-BE49-F238E27FC236}">
                    <a16:creationId xmlns:a16="http://schemas.microsoft.com/office/drawing/2014/main" id="{0B4B86BF-7C0D-EE8A-BCE9-CED1B23BFD3C}"/>
                  </a:ext>
                </a:extLst>
              </p:cNvPr>
              <p:cNvSpPr/>
              <p:nvPr/>
            </p:nvSpPr>
            <p:spPr>
              <a:xfrm>
                <a:off x="4516376" y="504924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1" name="Freeform 723">
                <a:extLst>
                  <a:ext uri="{FF2B5EF4-FFF2-40B4-BE49-F238E27FC236}">
                    <a16:creationId xmlns:a16="http://schemas.microsoft.com/office/drawing/2014/main" id="{2BA790C2-5CB7-9291-DC3E-A3E7A7998B40}"/>
                  </a:ext>
                </a:extLst>
              </p:cNvPr>
              <p:cNvSpPr/>
              <p:nvPr/>
            </p:nvSpPr>
            <p:spPr>
              <a:xfrm>
                <a:off x="4531083" y="512788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2" name="Freeform 724">
                <a:extLst>
                  <a:ext uri="{FF2B5EF4-FFF2-40B4-BE49-F238E27FC236}">
                    <a16:creationId xmlns:a16="http://schemas.microsoft.com/office/drawing/2014/main" id="{F5E30DDF-F081-6878-CC45-08D53F7D7080}"/>
                  </a:ext>
                </a:extLst>
              </p:cNvPr>
              <p:cNvSpPr/>
              <p:nvPr/>
            </p:nvSpPr>
            <p:spPr>
              <a:xfrm>
                <a:off x="4573104" y="508022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3" name="Freeform 725">
                <a:extLst>
                  <a:ext uri="{FF2B5EF4-FFF2-40B4-BE49-F238E27FC236}">
                    <a16:creationId xmlns:a16="http://schemas.microsoft.com/office/drawing/2014/main" id="{EA19A98D-0F03-202A-D066-9ED240DEC865}"/>
                  </a:ext>
                </a:extLst>
              </p:cNvPr>
              <p:cNvSpPr/>
              <p:nvPr/>
            </p:nvSpPr>
            <p:spPr>
              <a:xfrm>
                <a:off x="4661348" y="51755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4" name="Freeform 726">
                <a:extLst>
                  <a:ext uri="{FF2B5EF4-FFF2-40B4-BE49-F238E27FC236}">
                    <a16:creationId xmlns:a16="http://schemas.microsoft.com/office/drawing/2014/main" id="{A36B7D30-DCE2-675E-B25A-75E35D89EF46}"/>
                  </a:ext>
                </a:extLst>
              </p:cNvPr>
              <p:cNvSpPr/>
              <p:nvPr/>
            </p:nvSpPr>
            <p:spPr>
              <a:xfrm>
                <a:off x="4703369" y="512788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5" name="Freeform 727">
                <a:extLst>
                  <a:ext uri="{FF2B5EF4-FFF2-40B4-BE49-F238E27FC236}">
                    <a16:creationId xmlns:a16="http://schemas.microsoft.com/office/drawing/2014/main" id="{C057CBAD-9B0E-1C85-4CEE-D4C793AFEC1F}"/>
                  </a:ext>
                </a:extLst>
              </p:cNvPr>
              <p:cNvSpPr/>
              <p:nvPr/>
            </p:nvSpPr>
            <p:spPr>
              <a:xfrm>
                <a:off x="4802118" y="525655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6" name="Freeform 728">
                <a:extLst>
                  <a:ext uri="{FF2B5EF4-FFF2-40B4-BE49-F238E27FC236}">
                    <a16:creationId xmlns:a16="http://schemas.microsoft.com/office/drawing/2014/main" id="{4516E129-4C1E-4D90-A94F-A6817C64D2F8}"/>
                  </a:ext>
                </a:extLst>
              </p:cNvPr>
              <p:cNvSpPr/>
              <p:nvPr/>
            </p:nvSpPr>
            <p:spPr>
              <a:xfrm>
                <a:off x="4844139" y="520889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7" name="Freeform 729">
                <a:extLst>
                  <a:ext uri="{FF2B5EF4-FFF2-40B4-BE49-F238E27FC236}">
                    <a16:creationId xmlns:a16="http://schemas.microsoft.com/office/drawing/2014/main" id="{55427B74-2B4E-6511-F690-0E15813B0A3C}"/>
                  </a:ext>
                </a:extLst>
              </p:cNvPr>
              <p:cNvSpPr/>
              <p:nvPr/>
            </p:nvSpPr>
            <p:spPr>
              <a:xfrm>
                <a:off x="4867252" y="527323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8" name="Freeform 730">
                <a:extLst>
                  <a:ext uri="{FF2B5EF4-FFF2-40B4-BE49-F238E27FC236}">
                    <a16:creationId xmlns:a16="http://schemas.microsoft.com/office/drawing/2014/main" id="{3C193F4A-ED97-177D-3D20-7B4A94F3243B}"/>
                  </a:ext>
                </a:extLst>
              </p:cNvPr>
              <p:cNvSpPr/>
              <p:nvPr/>
            </p:nvSpPr>
            <p:spPr>
              <a:xfrm>
                <a:off x="4909273" y="522557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99" name="Freeform 731">
                <a:extLst>
                  <a:ext uri="{FF2B5EF4-FFF2-40B4-BE49-F238E27FC236}">
                    <a16:creationId xmlns:a16="http://schemas.microsoft.com/office/drawing/2014/main" id="{90B4F65A-348A-E6E8-50FE-31A3DD8F954B}"/>
                  </a:ext>
                </a:extLst>
              </p:cNvPr>
              <p:cNvSpPr/>
              <p:nvPr/>
            </p:nvSpPr>
            <p:spPr>
              <a:xfrm>
                <a:off x="4921878" y="527323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0" name="Freeform 732">
                <a:extLst>
                  <a:ext uri="{FF2B5EF4-FFF2-40B4-BE49-F238E27FC236}">
                    <a16:creationId xmlns:a16="http://schemas.microsoft.com/office/drawing/2014/main" id="{88D5449E-FCD6-4C55-AF2A-4C0F922EB755}"/>
                  </a:ext>
                </a:extLst>
              </p:cNvPr>
              <p:cNvSpPr/>
              <p:nvPr/>
            </p:nvSpPr>
            <p:spPr>
              <a:xfrm>
                <a:off x="4963900" y="522557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1" name="Freeform 733">
                <a:extLst>
                  <a:ext uri="{FF2B5EF4-FFF2-40B4-BE49-F238E27FC236}">
                    <a16:creationId xmlns:a16="http://schemas.microsoft.com/office/drawing/2014/main" id="{FC9E7F48-14DC-4DEA-90B1-6D21BC95C3AD}"/>
                  </a:ext>
                </a:extLst>
              </p:cNvPr>
              <p:cNvSpPr/>
              <p:nvPr/>
            </p:nvSpPr>
            <p:spPr>
              <a:xfrm>
                <a:off x="4921878" y="527323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2" name="Freeform 734">
                <a:extLst>
                  <a:ext uri="{FF2B5EF4-FFF2-40B4-BE49-F238E27FC236}">
                    <a16:creationId xmlns:a16="http://schemas.microsoft.com/office/drawing/2014/main" id="{E2470A86-FE2C-023B-7112-D0BF4BC841A9}"/>
                  </a:ext>
                </a:extLst>
              </p:cNvPr>
              <p:cNvSpPr/>
              <p:nvPr/>
            </p:nvSpPr>
            <p:spPr>
              <a:xfrm>
                <a:off x="4963900" y="522557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3" name="Freeform 735">
                <a:extLst>
                  <a:ext uri="{FF2B5EF4-FFF2-40B4-BE49-F238E27FC236}">
                    <a16:creationId xmlns:a16="http://schemas.microsoft.com/office/drawing/2014/main" id="{2D1AD20C-1800-853D-7BC9-039A32D6E597}"/>
                  </a:ext>
                </a:extLst>
              </p:cNvPr>
              <p:cNvSpPr/>
              <p:nvPr/>
            </p:nvSpPr>
            <p:spPr>
              <a:xfrm>
                <a:off x="5127781" y="538761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4" name="Freeform 736">
                <a:extLst>
                  <a:ext uri="{FF2B5EF4-FFF2-40B4-BE49-F238E27FC236}">
                    <a16:creationId xmlns:a16="http://schemas.microsoft.com/office/drawing/2014/main" id="{F71498FF-41F4-F4E9-EE0C-737866F8FF01}"/>
                  </a:ext>
                </a:extLst>
              </p:cNvPr>
              <p:cNvSpPr/>
              <p:nvPr/>
            </p:nvSpPr>
            <p:spPr>
              <a:xfrm>
                <a:off x="5169802" y="533995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5" name="Freeform 737">
                <a:extLst>
                  <a:ext uri="{FF2B5EF4-FFF2-40B4-BE49-F238E27FC236}">
                    <a16:creationId xmlns:a16="http://schemas.microsoft.com/office/drawing/2014/main" id="{99C8D189-784F-E210-6BCB-31F30178CB6C}"/>
                  </a:ext>
                </a:extLst>
              </p:cNvPr>
              <p:cNvSpPr/>
              <p:nvPr/>
            </p:nvSpPr>
            <p:spPr>
              <a:xfrm>
                <a:off x="5211823" y="541859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6" name="Freeform 738">
                <a:extLst>
                  <a:ext uri="{FF2B5EF4-FFF2-40B4-BE49-F238E27FC236}">
                    <a16:creationId xmlns:a16="http://schemas.microsoft.com/office/drawing/2014/main" id="{C6C57F2F-F1BD-ED81-4CEF-BBD2D36E09E5}"/>
                  </a:ext>
                </a:extLst>
              </p:cNvPr>
              <p:cNvSpPr/>
              <p:nvPr/>
            </p:nvSpPr>
            <p:spPr>
              <a:xfrm>
                <a:off x="5253844" y="537093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7" name="Freeform 739">
                <a:extLst>
                  <a:ext uri="{FF2B5EF4-FFF2-40B4-BE49-F238E27FC236}">
                    <a16:creationId xmlns:a16="http://schemas.microsoft.com/office/drawing/2014/main" id="{C7679A1F-EB66-749D-29F6-FF568EAD65A8}"/>
                  </a:ext>
                </a:extLst>
              </p:cNvPr>
              <p:cNvSpPr/>
              <p:nvPr/>
            </p:nvSpPr>
            <p:spPr>
              <a:xfrm>
                <a:off x="5325281" y="546863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8" name="Freeform 740">
                <a:extLst>
                  <a:ext uri="{FF2B5EF4-FFF2-40B4-BE49-F238E27FC236}">
                    <a16:creationId xmlns:a16="http://schemas.microsoft.com/office/drawing/2014/main" id="{B8E02B70-A83A-2242-F9D4-10C4BA366232}"/>
                  </a:ext>
                </a:extLst>
              </p:cNvPr>
              <p:cNvSpPr/>
              <p:nvPr/>
            </p:nvSpPr>
            <p:spPr>
              <a:xfrm>
                <a:off x="5367302" y="54209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09" name="Freeform 741">
                <a:extLst>
                  <a:ext uri="{FF2B5EF4-FFF2-40B4-BE49-F238E27FC236}">
                    <a16:creationId xmlns:a16="http://schemas.microsoft.com/office/drawing/2014/main" id="{5DAE1482-C8C8-3149-3372-897F2D6136DD}"/>
                  </a:ext>
                </a:extLst>
              </p:cNvPr>
              <p:cNvSpPr/>
              <p:nvPr/>
            </p:nvSpPr>
            <p:spPr>
              <a:xfrm>
                <a:off x="5360998" y="551867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0" name="Freeform 742">
                <a:extLst>
                  <a:ext uri="{FF2B5EF4-FFF2-40B4-BE49-F238E27FC236}">
                    <a16:creationId xmlns:a16="http://schemas.microsoft.com/office/drawing/2014/main" id="{A47F286B-9F6E-9AC7-20DA-DCC9BCFCB882}"/>
                  </a:ext>
                </a:extLst>
              </p:cNvPr>
              <p:cNvSpPr/>
              <p:nvPr/>
            </p:nvSpPr>
            <p:spPr>
              <a:xfrm>
                <a:off x="5403019" y="547101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1" name="Freeform 743">
                <a:extLst>
                  <a:ext uri="{FF2B5EF4-FFF2-40B4-BE49-F238E27FC236}">
                    <a16:creationId xmlns:a16="http://schemas.microsoft.com/office/drawing/2014/main" id="{606D2313-9791-D8FA-AFFC-3248FADB7665}"/>
                  </a:ext>
                </a:extLst>
              </p:cNvPr>
              <p:cNvSpPr/>
              <p:nvPr/>
            </p:nvSpPr>
            <p:spPr>
              <a:xfrm>
                <a:off x="5379908"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2" name="Freeform 744">
                <a:extLst>
                  <a:ext uri="{FF2B5EF4-FFF2-40B4-BE49-F238E27FC236}">
                    <a16:creationId xmlns:a16="http://schemas.microsoft.com/office/drawing/2014/main" id="{3214F393-95E7-676B-7A19-71DA86BAAF70}"/>
                  </a:ext>
                </a:extLst>
              </p:cNvPr>
              <p:cNvSpPr/>
              <p:nvPr/>
            </p:nvSpPr>
            <p:spPr>
              <a:xfrm>
                <a:off x="5421929"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3" name="Freeform 745">
                <a:extLst>
                  <a:ext uri="{FF2B5EF4-FFF2-40B4-BE49-F238E27FC236}">
                    <a16:creationId xmlns:a16="http://schemas.microsoft.com/office/drawing/2014/main" id="{7688B986-E164-C7A9-AC72-E542E90D8BD3}"/>
                  </a:ext>
                </a:extLst>
              </p:cNvPr>
              <p:cNvSpPr/>
              <p:nvPr/>
            </p:nvSpPr>
            <p:spPr>
              <a:xfrm>
                <a:off x="5390413"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4" name="Freeform 746">
                <a:extLst>
                  <a:ext uri="{FF2B5EF4-FFF2-40B4-BE49-F238E27FC236}">
                    <a16:creationId xmlns:a16="http://schemas.microsoft.com/office/drawing/2014/main" id="{0D98CCD0-BD8B-E5C6-F657-FB8F164AFC23}"/>
                  </a:ext>
                </a:extLst>
              </p:cNvPr>
              <p:cNvSpPr/>
              <p:nvPr/>
            </p:nvSpPr>
            <p:spPr>
              <a:xfrm>
                <a:off x="5432434"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5" name="Freeform 747">
                <a:extLst>
                  <a:ext uri="{FF2B5EF4-FFF2-40B4-BE49-F238E27FC236}">
                    <a16:creationId xmlns:a16="http://schemas.microsoft.com/office/drawing/2014/main" id="{75357485-B75B-1FD8-D9FF-3A5FCBE55692}"/>
                  </a:ext>
                </a:extLst>
              </p:cNvPr>
              <p:cNvSpPr/>
              <p:nvPr/>
            </p:nvSpPr>
            <p:spPr>
              <a:xfrm>
                <a:off x="5390413"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6" name="Freeform 748">
                <a:extLst>
                  <a:ext uri="{FF2B5EF4-FFF2-40B4-BE49-F238E27FC236}">
                    <a16:creationId xmlns:a16="http://schemas.microsoft.com/office/drawing/2014/main" id="{1F40E39C-7E5C-9FFF-A4B2-E621F45432DC}"/>
                  </a:ext>
                </a:extLst>
              </p:cNvPr>
              <p:cNvSpPr/>
              <p:nvPr/>
            </p:nvSpPr>
            <p:spPr>
              <a:xfrm>
                <a:off x="5432434"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7" name="Freeform 749">
                <a:extLst>
                  <a:ext uri="{FF2B5EF4-FFF2-40B4-BE49-F238E27FC236}">
                    <a16:creationId xmlns:a16="http://schemas.microsoft.com/office/drawing/2014/main" id="{9F48E78E-90D8-C11C-39BD-E84E5EB4E139}"/>
                  </a:ext>
                </a:extLst>
              </p:cNvPr>
              <p:cNvSpPr/>
              <p:nvPr/>
            </p:nvSpPr>
            <p:spPr>
              <a:xfrm>
                <a:off x="5398817"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8" name="Freeform 750">
                <a:extLst>
                  <a:ext uri="{FF2B5EF4-FFF2-40B4-BE49-F238E27FC236}">
                    <a16:creationId xmlns:a16="http://schemas.microsoft.com/office/drawing/2014/main" id="{FAFB7D8C-2952-CB08-F076-3922F84E9D6C}"/>
                  </a:ext>
                </a:extLst>
              </p:cNvPr>
              <p:cNvSpPr/>
              <p:nvPr/>
            </p:nvSpPr>
            <p:spPr>
              <a:xfrm>
                <a:off x="5440837"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19" name="Freeform 751">
                <a:extLst>
                  <a:ext uri="{FF2B5EF4-FFF2-40B4-BE49-F238E27FC236}">
                    <a16:creationId xmlns:a16="http://schemas.microsoft.com/office/drawing/2014/main" id="{BA1E20E2-69A6-BA12-5D3A-04276E5475A7}"/>
                  </a:ext>
                </a:extLst>
              </p:cNvPr>
              <p:cNvSpPr/>
              <p:nvPr/>
            </p:nvSpPr>
            <p:spPr>
              <a:xfrm>
                <a:off x="5417726"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0" name="Freeform 752">
                <a:extLst>
                  <a:ext uri="{FF2B5EF4-FFF2-40B4-BE49-F238E27FC236}">
                    <a16:creationId xmlns:a16="http://schemas.microsoft.com/office/drawing/2014/main" id="{1DB1A1AD-3F21-05DF-346C-CB505638FC20}"/>
                  </a:ext>
                </a:extLst>
              </p:cNvPr>
              <p:cNvSpPr/>
              <p:nvPr/>
            </p:nvSpPr>
            <p:spPr>
              <a:xfrm>
                <a:off x="5459747"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1" name="Freeform 753">
                <a:extLst>
                  <a:ext uri="{FF2B5EF4-FFF2-40B4-BE49-F238E27FC236}">
                    <a16:creationId xmlns:a16="http://schemas.microsoft.com/office/drawing/2014/main" id="{69FE77C2-A094-071B-AAF8-EC16F2EFC3BC}"/>
                  </a:ext>
                </a:extLst>
              </p:cNvPr>
              <p:cNvSpPr/>
              <p:nvPr/>
            </p:nvSpPr>
            <p:spPr>
              <a:xfrm>
                <a:off x="5417726"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2" name="Freeform 754">
                <a:extLst>
                  <a:ext uri="{FF2B5EF4-FFF2-40B4-BE49-F238E27FC236}">
                    <a16:creationId xmlns:a16="http://schemas.microsoft.com/office/drawing/2014/main" id="{BDD8FD6F-FF78-EF60-94CE-E7E324BEE37C}"/>
                  </a:ext>
                </a:extLst>
              </p:cNvPr>
              <p:cNvSpPr/>
              <p:nvPr/>
            </p:nvSpPr>
            <p:spPr>
              <a:xfrm>
                <a:off x="5459747"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3" name="Freeform 755">
                <a:extLst>
                  <a:ext uri="{FF2B5EF4-FFF2-40B4-BE49-F238E27FC236}">
                    <a16:creationId xmlns:a16="http://schemas.microsoft.com/office/drawing/2014/main" id="{20A3C8BA-AEDC-FCBC-53F0-B023F835C08B}"/>
                  </a:ext>
                </a:extLst>
              </p:cNvPr>
              <p:cNvSpPr/>
              <p:nvPr/>
            </p:nvSpPr>
            <p:spPr>
              <a:xfrm>
                <a:off x="5417726"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4" name="Freeform 756">
                <a:extLst>
                  <a:ext uri="{FF2B5EF4-FFF2-40B4-BE49-F238E27FC236}">
                    <a16:creationId xmlns:a16="http://schemas.microsoft.com/office/drawing/2014/main" id="{80C4C0C1-BF25-83EF-FCDA-AE55CA917E4D}"/>
                  </a:ext>
                </a:extLst>
              </p:cNvPr>
              <p:cNvSpPr/>
              <p:nvPr/>
            </p:nvSpPr>
            <p:spPr>
              <a:xfrm>
                <a:off x="5459747"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5" name="Freeform 757">
                <a:extLst>
                  <a:ext uri="{FF2B5EF4-FFF2-40B4-BE49-F238E27FC236}">
                    <a16:creationId xmlns:a16="http://schemas.microsoft.com/office/drawing/2014/main" id="{2F2AC5AC-673C-483F-BD22-4EE8428D1B98}"/>
                  </a:ext>
                </a:extLst>
              </p:cNvPr>
              <p:cNvSpPr/>
              <p:nvPr/>
            </p:nvSpPr>
            <p:spPr>
              <a:xfrm>
                <a:off x="5445040"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6" name="Freeform 758">
                <a:extLst>
                  <a:ext uri="{FF2B5EF4-FFF2-40B4-BE49-F238E27FC236}">
                    <a16:creationId xmlns:a16="http://schemas.microsoft.com/office/drawing/2014/main" id="{96D173F6-F349-E0AB-3124-08C5B3308616}"/>
                  </a:ext>
                </a:extLst>
              </p:cNvPr>
              <p:cNvSpPr/>
              <p:nvPr/>
            </p:nvSpPr>
            <p:spPr>
              <a:xfrm>
                <a:off x="5487061"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7" name="Freeform 759">
                <a:extLst>
                  <a:ext uri="{FF2B5EF4-FFF2-40B4-BE49-F238E27FC236}">
                    <a16:creationId xmlns:a16="http://schemas.microsoft.com/office/drawing/2014/main" id="{C451A837-18E2-09FC-9D22-3C3E2A37D7CC}"/>
                  </a:ext>
                </a:extLst>
              </p:cNvPr>
              <p:cNvSpPr/>
              <p:nvPr/>
            </p:nvSpPr>
            <p:spPr>
              <a:xfrm>
                <a:off x="5445040"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8" name="Freeform 760">
                <a:extLst>
                  <a:ext uri="{FF2B5EF4-FFF2-40B4-BE49-F238E27FC236}">
                    <a16:creationId xmlns:a16="http://schemas.microsoft.com/office/drawing/2014/main" id="{8569C62F-6E7B-07F1-017E-EB90CAF0380E}"/>
                  </a:ext>
                </a:extLst>
              </p:cNvPr>
              <p:cNvSpPr/>
              <p:nvPr/>
            </p:nvSpPr>
            <p:spPr>
              <a:xfrm>
                <a:off x="5487061"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29" name="Freeform 761">
                <a:extLst>
                  <a:ext uri="{FF2B5EF4-FFF2-40B4-BE49-F238E27FC236}">
                    <a16:creationId xmlns:a16="http://schemas.microsoft.com/office/drawing/2014/main" id="{0008BDDD-9FEF-2F20-1A1B-CD61868BF9AC}"/>
                  </a:ext>
                </a:extLst>
              </p:cNvPr>
              <p:cNvSpPr/>
              <p:nvPr/>
            </p:nvSpPr>
            <p:spPr>
              <a:xfrm>
                <a:off x="5445040"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0" name="Freeform 762">
                <a:extLst>
                  <a:ext uri="{FF2B5EF4-FFF2-40B4-BE49-F238E27FC236}">
                    <a16:creationId xmlns:a16="http://schemas.microsoft.com/office/drawing/2014/main" id="{7A90820C-55EF-0648-CB8D-2B24650E44EB}"/>
                  </a:ext>
                </a:extLst>
              </p:cNvPr>
              <p:cNvSpPr/>
              <p:nvPr/>
            </p:nvSpPr>
            <p:spPr>
              <a:xfrm>
                <a:off x="5487061"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1" name="Freeform 763">
                <a:extLst>
                  <a:ext uri="{FF2B5EF4-FFF2-40B4-BE49-F238E27FC236}">
                    <a16:creationId xmlns:a16="http://schemas.microsoft.com/office/drawing/2014/main" id="{13400F94-4B04-2AC9-CD62-7A51F9B822F0}"/>
                  </a:ext>
                </a:extLst>
              </p:cNvPr>
              <p:cNvSpPr/>
              <p:nvPr/>
            </p:nvSpPr>
            <p:spPr>
              <a:xfrm>
                <a:off x="5482858"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2" name="Freeform 764">
                <a:extLst>
                  <a:ext uri="{FF2B5EF4-FFF2-40B4-BE49-F238E27FC236}">
                    <a16:creationId xmlns:a16="http://schemas.microsoft.com/office/drawing/2014/main" id="{438434FD-BBA4-AC5E-3F8C-C9C962078BC8}"/>
                  </a:ext>
                </a:extLst>
              </p:cNvPr>
              <p:cNvSpPr/>
              <p:nvPr/>
            </p:nvSpPr>
            <p:spPr>
              <a:xfrm>
                <a:off x="5524879"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3" name="Freeform 765">
                <a:extLst>
                  <a:ext uri="{FF2B5EF4-FFF2-40B4-BE49-F238E27FC236}">
                    <a16:creationId xmlns:a16="http://schemas.microsoft.com/office/drawing/2014/main" id="{38A84205-EC91-EF1B-CE25-C2673700DE41}"/>
                  </a:ext>
                </a:extLst>
              </p:cNvPr>
              <p:cNvSpPr/>
              <p:nvPr/>
            </p:nvSpPr>
            <p:spPr>
              <a:xfrm>
                <a:off x="5482858"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4" name="Freeform 766">
                <a:extLst>
                  <a:ext uri="{FF2B5EF4-FFF2-40B4-BE49-F238E27FC236}">
                    <a16:creationId xmlns:a16="http://schemas.microsoft.com/office/drawing/2014/main" id="{F8C70357-8F70-33FB-F526-66A828D79315}"/>
                  </a:ext>
                </a:extLst>
              </p:cNvPr>
              <p:cNvSpPr/>
              <p:nvPr/>
            </p:nvSpPr>
            <p:spPr>
              <a:xfrm>
                <a:off x="5524879"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5" name="Freeform 767">
                <a:extLst>
                  <a:ext uri="{FF2B5EF4-FFF2-40B4-BE49-F238E27FC236}">
                    <a16:creationId xmlns:a16="http://schemas.microsoft.com/office/drawing/2014/main" id="{84E547B1-AFB8-06F8-4EA0-60E74E5AEBEA}"/>
                  </a:ext>
                </a:extLst>
              </p:cNvPr>
              <p:cNvSpPr/>
              <p:nvPr/>
            </p:nvSpPr>
            <p:spPr>
              <a:xfrm>
                <a:off x="5520678"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6" name="Freeform 768">
                <a:extLst>
                  <a:ext uri="{FF2B5EF4-FFF2-40B4-BE49-F238E27FC236}">
                    <a16:creationId xmlns:a16="http://schemas.microsoft.com/office/drawing/2014/main" id="{62EE14A0-D871-03BF-353E-E4DB8E552B6F}"/>
                  </a:ext>
                </a:extLst>
              </p:cNvPr>
              <p:cNvSpPr/>
              <p:nvPr/>
            </p:nvSpPr>
            <p:spPr>
              <a:xfrm>
                <a:off x="5562699"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7" name="Freeform 769">
                <a:extLst>
                  <a:ext uri="{FF2B5EF4-FFF2-40B4-BE49-F238E27FC236}">
                    <a16:creationId xmlns:a16="http://schemas.microsoft.com/office/drawing/2014/main" id="{F4FB1841-5D74-5CB0-4E3E-CF680C6153CB}"/>
                  </a:ext>
                </a:extLst>
              </p:cNvPr>
              <p:cNvSpPr/>
              <p:nvPr/>
            </p:nvSpPr>
            <p:spPr>
              <a:xfrm>
                <a:off x="5529082"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8" name="Freeform 770">
                <a:extLst>
                  <a:ext uri="{FF2B5EF4-FFF2-40B4-BE49-F238E27FC236}">
                    <a16:creationId xmlns:a16="http://schemas.microsoft.com/office/drawing/2014/main" id="{AEC52B4B-691D-B120-BF3A-24AE698214D4}"/>
                  </a:ext>
                </a:extLst>
              </p:cNvPr>
              <p:cNvSpPr/>
              <p:nvPr/>
            </p:nvSpPr>
            <p:spPr>
              <a:xfrm>
                <a:off x="5571103"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39" name="Freeform 771">
                <a:extLst>
                  <a:ext uri="{FF2B5EF4-FFF2-40B4-BE49-F238E27FC236}">
                    <a16:creationId xmlns:a16="http://schemas.microsoft.com/office/drawing/2014/main" id="{D54B8804-9F43-3A05-88CE-B85B256890FA}"/>
                  </a:ext>
                </a:extLst>
              </p:cNvPr>
              <p:cNvSpPr/>
              <p:nvPr/>
            </p:nvSpPr>
            <p:spPr>
              <a:xfrm>
                <a:off x="5594214" y="555203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0" name="Freeform 772">
                <a:extLst>
                  <a:ext uri="{FF2B5EF4-FFF2-40B4-BE49-F238E27FC236}">
                    <a16:creationId xmlns:a16="http://schemas.microsoft.com/office/drawing/2014/main" id="{44FBBC4C-2E8F-5524-836D-90EBCA44B32E}"/>
                  </a:ext>
                </a:extLst>
              </p:cNvPr>
              <p:cNvSpPr/>
              <p:nvPr/>
            </p:nvSpPr>
            <p:spPr>
              <a:xfrm>
                <a:off x="5636236" y="550437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1" name="Freeform 773">
                <a:extLst>
                  <a:ext uri="{FF2B5EF4-FFF2-40B4-BE49-F238E27FC236}">
                    <a16:creationId xmlns:a16="http://schemas.microsoft.com/office/drawing/2014/main" id="{09F30E8B-144E-E714-8351-17EB8A5D4076}"/>
                  </a:ext>
                </a:extLst>
              </p:cNvPr>
              <p:cNvSpPr/>
              <p:nvPr/>
            </p:nvSpPr>
            <p:spPr>
              <a:xfrm>
                <a:off x="5613124" y="555203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2" name="Freeform 774">
                <a:extLst>
                  <a:ext uri="{FF2B5EF4-FFF2-40B4-BE49-F238E27FC236}">
                    <a16:creationId xmlns:a16="http://schemas.microsoft.com/office/drawing/2014/main" id="{F12E327D-3DDF-2FFC-5837-637919FC4770}"/>
                  </a:ext>
                </a:extLst>
              </p:cNvPr>
              <p:cNvSpPr/>
              <p:nvPr/>
            </p:nvSpPr>
            <p:spPr>
              <a:xfrm>
                <a:off x="5655145" y="550437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3" name="Freeform 775">
                <a:extLst>
                  <a:ext uri="{FF2B5EF4-FFF2-40B4-BE49-F238E27FC236}">
                    <a16:creationId xmlns:a16="http://schemas.microsoft.com/office/drawing/2014/main" id="{D9924870-B729-AAE7-35BB-70F144EB489B}"/>
                  </a:ext>
                </a:extLst>
              </p:cNvPr>
              <p:cNvSpPr/>
              <p:nvPr/>
            </p:nvSpPr>
            <p:spPr>
              <a:xfrm>
                <a:off x="5613124" y="555203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4" name="Freeform 776">
                <a:extLst>
                  <a:ext uri="{FF2B5EF4-FFF2-40B4-BE49-F238E27FC236}">
                    <a16:creationId xmlns:a16="http://schemas.microsoft.com/office/drawing/2014/main" id="{BD7AE659-2322-99C7-C459-7CB0CADE2E71}"/>
                  </a:ext>
                </a:extLst>
              </p:cNvPr>
              <p:cNvSpPr/>
              <p:nvPr/>
            </p:nvSpPr>
            <p:spPr>
              <a:xfrm>
                <a:off x="5655145" y="550437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5" name="Freeform 777">
                <a:extLst>
                  <a:ext uri="{FF2B5EF4-FFF2-40B4-BE49-F238E27FC236}">
                    <a16:creationId xmlns:a16="http://schemas.microsoft.com/office/drawing/2014/main" id="{6F6EC2B5-BD9B-5B39-EEDC-967E838A7A85}"/>
                  </a:ext>
                </a:extLst>
              </p:cNvPr>
              <p:cNvSpPr/>
              <p:nvPr/>
            </p:nvSpPr>
            <p:spPr>
              <a:xfrm>
                <a:off x="5623630" y="557109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6" name="Freeform 778">
                <a:extLst>
                  <a:ext uri="{FF2B5EF4-FFF2-40B4-BE49-F238E27FC236}">
                    <a16:creationId xmlns:a16="http://schemas.microsoft.com/office/drawing/2014/main" id="{9846033B-9B46-653D-66A3-77DA5663841C}"/>
                  </a:ext>
                </a:extLst>
              </p:cNvPr>
              <p:cNvSpPr/>
              <p:nvPr/>
            </p:nvSpPr>
            <p:spPr>
              <a:xfrm>
                <a:off x="5665651" y="552343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7" name="Freeform 779">
                <a:extLst>
                  <a:ext uri="{FF2B5EF4-FFF2-40B4-BE49-F238E27FC236}">
                    <a16:creationId xmlns:a16="http://schemas.microsoft.com/office/drawing/2014/main" id="{9B214F7A-11BA-6E51-C3C3-252124604B98}"/>
                  </a:ext>
                </a:extLst>
              </p:cNvPr>
              <p:cNvSpPr/>
              <p:nvPr/>
            </p:nvSpPr>
            <p:spPr>
              <a:xfrm>
                <a:off x="5632034" y="55877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8" name="Freeform 780">
                <a:extLst>
                  <a:ext uri="{FF2B5EF4-FFF2-40B4-BE49-F238E27FC236}">
                    <a16:creationId xmlns:a16="http://schemas.microsoft.com/office/drawing/2014/main" id="{1A57FB50-F1D7-1D25-90E9-9A4475AE4ED3}"/>
                  </a:ext>
                </a:extLst>
              </p:cNvPr>
              <p:cNvSpPr/>
              <p:nvPr/>
            </p:nvSpPr>
            <p:spPr>
              <a:xfrm>
                <a:off x="5674055" y="554011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49" name="Freeform 781">
                <a:extLst>
                  <a:ext uri="{FF2B5EF4-FFF2-40B4-BE49-F238E27FC236}">
                    <a16:creationId xmlns:a16="http://schemas.microsoft.com/office/drawing/2014/main" id="{476A7F1B-13F6-2D5D-AD14-FD0CC114370D}"/>
                  </a:ext>
                </a:extLst>
              </p:cNvPr>
              <p:cNvSpPr/>
              <p:nvPr/>
            </p:nvSpPr>
            <p:spPr>
              <a:xfrm>
                <a:off x="5632034" y="55877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0" name="Freeform 782">
                <a:extLst>
                  <a:ext uri="{FF2B5EF4-FFF2-40B4-BE49-F238E27FC236}">
                    <a16:creationId xmlns:a16="http://schemas.microsoft.com/office/drawing/2014/main" id="{2A95FFD2-1608-3D10-CC7F-CB96E889D4F1}"/>
                  </a:ext>
                </a:extLst>
              </p:cNvPr>
              <p:cNvSpPr/>
              <p:nvPr/>
            </p:nvSpPr>
            <p:spPr>
              <a:xfrm>
                <a:off x="5674055" y="554011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1" name="Freeform 783">
                <a:extLst>
                  <a:ext uri="{FF2B5EF4-FFF2-40B4-BE49-F238E27FC236}">
                    <a16:creationId xmlns:a16="http://schemas.microsoft.com/office/drawing/2014/main" id="{328D98DB-E4B9-12CC-58DF-A456E04D556B}"/>
                  </a:ext>
                </a:extLst>
              </p:cNvPr>
              <p:cNvSpPr/>
              <p:nvPr/>
            </p:nvSpPr>
            <p:spPr>
              <a:xfrm>
                <a:off x="5642538" y="56068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2" name="Freeform 784">
                <a:extLst>
                  <a:ext uri="{FF2B5EF4-FFF2-40B4-BE49-F238E27FC236}">
                    <a16:creationId xmlns:a16="http://schemas.microsoft.com/office/drawing/2014/main" id="{3FCF75B5-55BC-69B6-CF85-27379E5AF33E}"/>
                  </a:ext>
                </a:extLst>
              </p:cNvPr>
              <p:cNvSpPr/>
              <p:nvPr/>
            </p:nvSpPr>
            <p:spPr>
              <a:xfrm>
                <a:off x="5684559" y="55591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3" name="Freeform 785">
                <a:extLst>
                  <a:ext uri="{FF2B5EF4-FFF2-40B4-BE49-F238E27FC236}">
                    <a16:creationId xmlns:a16="http://schemas.microsoft.com/office/drawing/2014/main" id="{3571D8BB-5E7D-D505-DE19-1C745F2AC721}"/>
                  </a:ext>
                </a:extLst>
              </p:cNvPr>
              <p:cNvSpPr/>
              <p:nvPr/>
            </p:nvSpPr>
            <p:spPr>
              <a:xfrm>
                <a:off x="5642538" y="56068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4" name="Freeform 786">
                <a:extLst>
                  <a:ext uri="{FF2B5EF4-FFF2-40B4-BE49-F238E27FC236}">
                    <a16:creationId xmlns:a16="http://schemas.microsoft.com/office/drawing/2014/main" id="{80270285-20EC-A9E1-01BB-398DC429F693}"/>
                  </a:ext>
                </a:extLst>
              </p:cNvPr>
              <p:cNvSpPr/>
              <p:nvPr/>
            </p:nvSpPr>
            <p:spPr>
              <a:xfrm>
                <a:off x="5684559" y="55591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5" name="Freeform 787">
                <a:extLst>
                  <a:ext uri="{FF2B5EF4-FFF2-40B4-BE49-F238E27FC236}">
                    <a16:creationId xmlns:a16="http://schemas.microsoft.com/office/drawing/2014/main" id="{35BE173E-6147-2394-334E-B63F0D3A8BBD}"/>
                  </a:ext>
                </a:extLst>
              </p:cNvPr>
              <p:cNvSpPr/>
              <p:nvPr/>
            </p:nvSpPr>
            <p:spPr>
              <a:xfrm>
                <a:off x="5650943" y="56068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6" name="Freeform 788">
                <a:extLst>
                  <a:ext uri="{FF2B5EF4-FFF2-40B4-BE49-F238E27FC236}">
                    <a16:creationId xmlns:a16="http://schemas.microsoft.com/office/drawing/2014/main" id="{0177C7E8-110C-39DB-8F62-7708C82112A9}"/>
                  </a:ext>
                </a:extLst>
              </p:cNvPr>
              <p:cNvSpPr/>
              <p:nvPr/>
            </p:nvSpPr>
            <p:spPr>
              <a:xfrm>
                <a:off x="5692964" y="55591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7" name="Freeform 789">
                <a:extLst>
                  <a:ext uri="{FF2B5EF4-FFF2-40B4-BE49-F238E27FC236}">
                    <a16:creationId xmlns:a16="http://schemas.microsoft.com/office/drawing/2014/main" id="{924F8767-252D-E417-46AC-6B859ED78D98}"/>
                  </a:ext>
                </a:extLst>
              </p:cNvPr>
              <p:cNvSpPr/>
              <p:nvPr/>
            </p:nvSpPr>
            <p:spPr>
              <a:xfrm>
                <a:off x="5669852" y="56068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8" name="Freeform 790">
                <a:extLst>
                  <a:ext uri="{FF2B5EF4-FFF2-40B4-BE49-F238E27FC236}">
                    <a16:creationId xmlns:a16="http://schemas.microsoft.com/office/drawing/2014/main" id="{7FF6B8FE-B917-18A2-7DBE-A40DBF75EB4E}"/>
                  </a:ext>
                </a:extLst>
              </p:cNvPr>
              <p:cNvSpPr/>
              <p:nvPr/>
            </p:nvSpPr>
            <p:spPr>
              <a:xfrm>
                <a:off x="5711873" y="55591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59" name="Freeform 791">
                <a:extLst>
                  <a:ext uri="{FF2B5EF4-FFF2-40B4-BE49-F238E27FC236}">
                    <a16:creationId xmlns:a16="http://schemas.microsoft.com/office/drawing/2014/main" id="{E6F79D03-AB6B-44F1-9BAA-F16334C0EEE4}"/>
                  </a:ext>
                </a:extLst>
              </p:cNvPr>
              <p:cNvSpPr/>
              <p:nvPr/>
            </p:nvSpPr>
            <p:spPr>
              <a:xfrm>
                <a:off x="5697166" y="564258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0" name="Freeform 792">
                <a:extLst>
                  <a:ext uri="{FF2B5EF4-FFF2-40B4-BE49-F238E27FC236}">
                    <a16:creationId xmlns:a16="http://schemas.microsoft.com/office/drawing/2014/main" id="{13552B3F-0065-8238-1453-68D2CFC7EE90}"/>
                  </a:ext>
                </a:extLst>
              </p:cNvPr>
              <p:cNvSpPr/>
              <p:nvPr/>
            </p:nvSpPr>
            <p:spPr>
              <a:xfrm>
                <a:off x="5739187" y="55949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1" name="Freeform 793">
                <a:extLst>
                  <a:ext uri="{FF2B5EF4-FFF2-40B4-BE49-F238E27FC236}">
                    <a16:creationId xmlns:a16="http://schemas.microsoft.com/office/drawing/2014/main" id="{B9DCB695-DF37-2DFC-ED3D-47C17296DB1C}"/>
                  </a:ext>
                </a:extLst>
              </p:cNvPr>
              <p:cNvSpPr/>
              <p:nvPr/>
            </p:nvSpPr>
            <p:spPr>
              <a:xfrm>
                <a:off x="5707672" y="566164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2" name="Freeform 794">
                <a:extLst>
                  <a:ext uri="{FF2B5EF4-FFF2-40B4-BE49-F238E27FC236}">
                    <a16:creationId xmlns:a16="http://schemas.microsoft.com/office/drawing/2014/main" id="{E9F33BDB-E348-E70D-4FF0-B9A88942B749}"/>
                  </a:ext>
                </a:extLst>
              </p:cNvPr>
              <p:cNvSpPr/>
              <p:nvPr/>
            </p:nvSpPr>
            <p:spPr>
              <a:xfrm>
                <a:off x="5749693" y="56139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3" name="Freeform 795">
                <a:extLst>
                  <a:ext uri="{FF2B5EF4-FFF2-40B4-BE49-F238E27FC236}">
                    <a16:creationId xmlns:a16="http://schemas.microsoft.com/office/drawing/2014/main" id="{FA72FCE7-B7CC-23FE-FAC0-D266ADC1F752}"/>
                  </a:ext>
                </a:extLst>
              </p:cNvPr>
              <p:cNvSpPr/>
              <p:nvPr/>
            </p:nvSpPr>
            <p:spPr>
              <a:xfrm>
                <a:off x="5726581" y="566164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4" name="Freeform 796">
                <a:extLst>
                  <a:ext uri="{FF2B5EF4-FFF2-40B4-BE49-F238E27FC236}">
                    <a16:creationId xmlns:a16="http://schemas.microsoft.com/office/drawing/2014/main" id="{279C3688-B997-F5CF-9766-93D43D692278}"/>
                  </a:ext>
                </a:extLst>
              </p:cNvPr>
              <p:cNvSpPr/>
              <p:nvPr/>
            </p:nvSpPr>
            <p:spPr>
              <a:xfrm>
                <a:off x="5768602" y="56139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5" name="Freeform 797">
                <a:extLst>
                  <a:ext uri="{FF2B5EF4-FFF2-40B4-BE49-F238E27FC236}">
                    <a16:creationId xmlns:a16="http://schemas.microsoft.com/office/drawing/2014/main" id="{39513CCD-8C72-1A3D-1104-B63009BD0B94}"/>
                  </a:ext>
                </a:extLst>
              </p:cNvPr>
              <p:cNvSpPr/>
              <p:nvPr/>
            </p:nvSpPr>
            <p:spPr>
              <a:xfrm>
                <a:off x="5734985" y="567832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6" name="Freeform 798">
                <a:extLst>
                  <a:ext uri="{FF2B5EF4-FFF2-40B4-BE49-F238E27FC236}">
                    <a16:creationId xmlns:a16="http://schemas.microsoft.com/office/drawing/2014/main" id="{A0C51FE9-BCCB-AD5F-8191-E29011B7050F}"/>
                  </a:ext>
                </a:extLst>
              </p:cNvPr>
              <p:cNvSpPr/>
              <p:nvPr/>
            </p:nvSpPr>
            <p:spPr>
              <a:xfrm>
                <a:off x="5777006" y="563066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7" name="Freeform 799">
                <a:extLst>
                  <a:ext uri="{FF2B5EF4-FFF2-40B4-BE49-F238E27FC236}">
                    <a16:creationId xmlns:a16="http://schemas.microsoft.com/office/drawing/2014/main" id="{39B2E696-10E3-26C3-0FD5-173B8A2A10DF}"/>
                  </a:ext>
                </a:extLst>
              </p:cNvPr>
              <p:cNvSpPr/>
              <p:nvPr/>
            </p:nvSpPr>
            <p:spPr>
              <a:xfrm>
                <a:off x="5762299" y="5697388"/>
                <a:ext cx="86142" cy="23829"/>
              </a:xfrm>
              <a:custGeom>
                <a:avLst/>
                <a:gdLst>
                  <a:gd name="connsiteX0" fmla="*/ 0 w 61963"/>
                  <a:gd name="connsiteY0" fmla="*/ 0 h 15179"/>
                  <a:gd name="connsiteX1" fmla="*/ 61963 w 61963"/>
                  <a:gd name="connsiteY1" fmla="*/ 0 h 15179"/>
                </a:gdLst>
                <a:ahLst/>
                <a:cxnLst>
                  <a:cxn ang="0">
                    <a:pos x="connsiteX0" y="connsiteY0"/>
                  </a:cxn>
                  <a:cxn ang="0">
                    <a:pos x="connsiteX1" y="connsiteY1"/>
                  </a:cxn>
                </a:cxnLst>
                <a:rect l="l" t="t" r="r" b="b"/>
                <a:pathLst>
                  <a:path w="61963" h="15179">
                    <a:moveTo>
                      <a:pt x="0" y="0"/>
                    </a:moveTo>
                    <a:lnTo>
                      <a:pt x="6196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8" name="Freeform 800">
                <a:extLst>
                  <a:ext uri="{FF2B5EF4-FFF2-40B4-BE49-F238E27FC236}">
                    <a16:creationId xmlns:a16="http://schemas.microsoft.com/office/drawing/2014/main" id="{9B781C50-A974-2F98-556F-315C3A17D9FE}"/>
                  </a:ext>
                </a:extLst>
              </p:cNvPr>
              <p:cNvSpPr/>
              <p:nvPr/>
            </p:nvSpPr>
            <p:spPr>
              <a:xfrm>
                <a:off x="5806421" y="564973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69" name="Freeform 801">
                <a:extLst>
                  <a:ext uri="{FF2B5EF4-FFF2-40B4-BE49-F238E27FC236}">
                    <a16:creationId xmlns:a16="http://schemas.microsoft.com/office/drawing/2014/main" id="{B9485D53-CB5A-0BD5-FDCA-30449B9E7C2D}"/>
                  </a:ext>
                </a:extLst>
              </p:cNvPr>
              <p:cNvSpPr/>
              <p:nvPr/>
            </p:nvSpPr>
            <p:spPr>
              <a:xfrm>
                <a:off x="5772804" y="571645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0" name="Freeform 802">
                <a:extLst>
                  <a:ext uri="{FF2B5EF4-FFF2-40B4-BE49-F238E27FC236}">
                    <a16:creationId xmlns:a16="http://schemas.microsoft.com/office/drawing/2014/main" id="{8B030EC9-A8AD-441F-1A10-B7F119E93720}"/>
                  </a:ext>
                </a:extLst>
              </p:cNvPr>
              <p:cNvSpPr/>
              <p:nvPr/>
            </p:nvSpPr>
            <p:spPr>
              <a:xfrm>
                <a:off x="5814825" y="566879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1" name="Freeform 803">
                <a:extLst>
                  <a:ext uri="{FF2B5EF4-FFF2-40B4-BE49-F238E27FC236}">
                    <a16:creationId xmlns:a16="http://schemas.microsoft.com/office/drawing/2014/main" id="{F0ED7B07-FE7F-91E3-B81F-CA9CC23B1452}"/>
                  </a:ext>
                </a:extLst>
              </p:cNvPr>
              <p:cNvSpPr/>
              <p:nvPr/>
            </p:nvSpPr>
            <p:spPr>
              <a:xfrm>
                <a:off x="5781208" y="571645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2" name="Freeform 804">
                <a:extLst>
                  <a:ext uri="{FF2B5EF4-FFF2-40B4-BE49-F238E27FC236}">
                    <a16:creationId xmlns:a16="http://schemas.microsoft.com/office/drawing/2014/main" id="{8F0039F3-FED5-D228-1B9A-E232FC8B2BAE}"/>
                  </a:ext>
                </a:extLst>
              </p:cNvPr>
              <p:cNvSpPr/>
              <p:nvPr/>
            </p:nvSpPr>
            <p:spPr>
              <a:xfrm>
                <a:off x="5823230" y="566879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3" name="Freeform 805">
                <a:extLst>
                  <a:ext uri="{FF2B5EF4-FFF2-40B4-BE49-F238E27FC236}">
                    <a16:creationId xmlns:a16="http://schemas.microsoft.com/office/drawing/2014/main" id="{137EE801-95C1-08AA-4CB3-C524D8296F49}"/>
                  </a:ext>
                </a:extLst>
              </p:cNvPr>
              <p:cNvSpPr/>
              <p:nvPr/>
            </p:nvSpPr>
            <p:spPr>
              <a:xfrm>
                <a:off x="5810623"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4" name="Freeform 806">
                <a:extLst>
                  <a:ext uri="{FF2B5EF4-FFF2-40B4-BE49-F238E27FC236}">
                    <a16:creationId xmlns:a16="http://schemas.microsoft.com/office/drawing/2014/main" id="{5CDBD48B-3BCB-D565-3D8E-B9F815A8F629}"/>
                  </a:ext>
                </a:extLst>
              </p:cNvPr>
              <p:cNvSpPr/>
              <p:nvPr/>
            </p:nvSpPr>
            <p:spPr>
              <a:xfrm>
                <a:off x="5852644"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5" name="Freeform 807">
                <a:extLst>
                  <a:ext uri="{FF2B5EF4-FFF2-40B4-BE49-F238E27FC236}">
                    <a16:creationId xmlns:a16="http://schemas.microsoft.com/office/drawing/2014/main" id="{E90BBD94-7E33-AC9B-6AB7-C92EB0062C3F}"/>
                  </a:ext>
                </a:extLst>
              </p:cNvPr>
              <p:cNvSpPr/>
              <p:nvPr/>
            </p:nvSpPr>
            <p:spPr>
              <a:xfrm>
                <a:off x="5810623"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6" name="Freeform 808">
                <a:extLst>
                  <a:ext uri="{FF2B5EF4-FFF2-40B4-BE49-F238E27FC236}">
                    <a16:creationId xmlns:a16="http://schemas.microsoft.com/office/drawing/2014/main" id="{5FD72AA0-B4AE-1B95-C92C-827B1F323B1A}"/>
                  </a:ext>
                </a:extLst>
              </p:cNvPr>
              <p:cNvSpPr/>
              <p:nvPr/>
            </p:nvSpPr>
            <p:spPr>
              <a:xfrm>
                <a:off x="5852644"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7" name="Freeform 809">
                <a:extLst>
                  <a:ext uri="{FF2B5EF4-FFF2-40B4-BE49-F238E27FC236}">
                    <a16:creationId xmlns:a16="http://schemas.microsoft.com/office/drawing/2014/main" id="{2888D767-981A-1D8B-A10D-20ED64EED819}"/>
                  </a:ext>
                </a:extLst>
              </p:cNvPr>
              <p:cNvSpPr/>
              <p:nvPr/>
            </p:nvSpPr>
            <p:spPr>
              <a:xfrm>
                <a:off x="5819027"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8" name="Freeform 810">
                <a:extLst>
                  <a:ext uri="{FF2B5EF4-FFF2-40B4-BE49-F238E27FC236}">
                    <a16:creationId xmlns:a16="http://schemas.microsoft.com/office/drawing/2014/main" id="{0F878E7D-7495-F1E0-6267-50E5A652F07E}"/>
                  </a:ext>
                </a:extLst>
              </p:cNvPr>
              <p:cNvSpPr/>
              <p:nvPr/>
            </p:nvSpPr>
            <p:spPr>
              <a:xfrm>
                <a:off x="5861048"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79" name="Freeform 811">
                <a:extLst>
                  <a:ext uri="{FF2B5EF4-FFF2-40B4-BE49-F238E27FC236}">
                    <a16:creationId xmlns:a16="http://schemas.microsoft.com/office/drawing/2014/main" id="{C8DF8B99-1EA3-C2A1-EE60-D803372C05E7}"/>
                  </a:ext>
                </a:extLst>
              </p:cNvPr>
              <p:cNvSpPr/>
              <p:nvPr/>
            </p:nvSpPr>
            <p:spPr>
              <a:xfrm>
                <a:off x="5837937"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0" name="Freeform 812">
                <a:extLst>
                  <a:ext uri="{FF2B5EF4-FFF2-40B4-BE49-F238E27FC236}">
                    <a16:creationId xmlns:a16="http://schemas.microsoft.com/office/drawing/2014/main" id="{3A6998EE-86F3-C463-80DA-0FBB314D4EBA}"/>
                  </a:ext>
                </a:extLst>
              </p:cNvPr>
              <p:cNvSpPr/>
              <p:nvPr/>
            </p:nvSpPr>
            <p:spPr>
              <a:xfrm>
                <a:off x="5879958"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1" name="Freeform 813">
                <a:extLst>
                  <a:ext uri="{FF2B5EF4-FFF2-40B4-BE49-F238E27FC236}">
                    <a16:creationId xmlns:a16="http://schemas.microsoft.com/office/drawing/2014/main" id="{6258426E-DE36-9C61-9BF4-8D21E3C1190E}"/>
                  </a:ext>
                </a:extLst>
              </p:cNvPr>
              <p:cNvSpPr/>
              <p:nvPr/>
            </p:nvSpPr>
            <p:spPr>
              <a:xfrm>
                <a:off x="5848442"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2" name="Freeform 814">
                <a:extLst>
                  <a:ext uri="{FF2B5EF4-FFF2-40B4-BE49-F238E27FC236}">
                    <a16:creationId xmlns:a16="http://schemas.microsoft.com/office/drawing/2014/main" id="{16C81B98-1C6F-514D-A46D-D77BAA7BA16E}"/>
                  </a:ext>
                </a:extLst>
              </p:cNvPr>
              <p:cNvSpPr/>
              <p:nvPr/>
            </p:nvSpPr>
            <p:spPr>
              <a:xfrm>
                <a:off x="5890463"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3" name="Freeform 815">
                <a:extLst>
                  <a:ext uri="{FF2B5EF4-FFF2-40B4-BE49-F238E27FC236}">
                    <a16:creationId xmlns:a16="http://schemas.microsoft.com/office/drawing/2014/main" id="{402603D5-82B7-C4CF-2774-046CE643B50D}"/>
                  </a:ext>
                </a:extLst>
              </p:cNvPr>
              <p:cNvSpPr/>
              <p:nvPr/>
            </p:nvSpPr>
            <p:spPr>
              <a:xfrm>
                <a:off x="6035435" y="57545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4" name="Freeform 816">
                <a:extLst>
                  <a:ext uri="{FF2B5EF4-FFF2-40B4-BE49-F238E27FC236}">
                    <a16:creationId xmlns:a16="http://schemas.microsoft.com/office/drawing/2014/main" id="{F1C47D10-9B36-F078-100F-2B68F4340A74}"/>
                  </a:ext>
                </a:extLst>
              </p:cNvPr>
              <p:cNvSpPr/>
              <p:nvPr/>
            </p:nvSpPr>
            <p:spPr>
              <a:xfrm>
                <a:off x="6077456" y="570692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5" name="Freeform 817">
                <a:extLst>
                  <a:ext uri="{FF2B5EF4-FFF2-40B4-BE49-F238E27FC236}">
                    <a16:creationId xmlns:a16="http://schemas.microsoft.com/office/drawing/2014/main" id="{B1C7B14E-22CF-9ED3-8017-C9B9236812F8}"/>
                  </a:ext>
                </a:extLst>
              </p:cNvPr>
              <p:cNvSpPr/>
              <p:nvPr/>
            </p:nvSpPr>
            <p:spPr>
              <a:xfrm>
                <a:off x="6043839" y="57736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6" name="Freeform 818">
                <a:extLst>
                  <a:ext uri="{FF2B5EF4-FFF2-40B4-BE49-F238E27FC236}">
                    <a16:creationId xmlns:a16="http://schemas.microsoft.com/office/drawing/2014/main" id="{5A10CB67-B472-C5D0-6929-C28BF25DA03E}"/>
                  </a:ext>
                </a:extLst>
              </p:cNvPr>
              <p:cNvSpPr/>
              <p:nvPr/>
            </p:nvSpPr>
            <p:spPr>
              <a:xfrm>
                <a:off x="6085860" y="57259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7" name="Freeform 819">
                <a:extLst>
                  <a:ext uri="{FF2B5EF4-FFF2-40B4-BE49-F238E27FC236}">
                    <a16:creationId xmlns:a16="http://schemas.microsoft.com/office/drawing/2014/main" id="{A3B7967E-4C0A-5903-F35B-852226B41CAA}"/>
                  </a:ext>
                </a:extLst>
              </p:cNvPr>
              <p:cNvSpPr/>
              <p:nvPr/>
            </p:nvSpPr>
            <p:spPr>
              <a:xfrm>
                <a:off x="6071153" y="57736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8" name="Freeform 820">
                <a:extLst>
                  <a:ext uri="{FF2B5EF4-FFF2-40B4-BE49-F238E27FC236}">
                    <a16:creationId xmlns:a16="http://schemas.microsoft.com/office/drawing/2014/main" id="{0B58365D-0702-9CFB-DB9A-3295C055BD8A}"/>
                  </a:ext>
                </a:extLst>
              </p:cNvPr>
              <p:cNvSpPr/>
              <p:nvPr/>
            </p:nvSpPr>
            <p:spPr>
              <a:xfrm>
                <a:off x="6113174" y="57259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89" name="Freeform 821">
                <a:extLst>
                  <a:ext uri="{FF2B5EF4-FFF2-40B4-BE49-F238E27FC236}">
                    <a16:creationId xmlns:a16="http://schemas.microsoft.com/office/drawing/2014/main" id="{69BA73C9-82A0-496B-57F2-F00D85A34E6D}"/>
                  </a:ext>
                </a:extLst>
              </p:cNvPr>
              <p:cNvSpPr/>
              <p:nvPr/>
            </p:nvSpPr>
            <p:spPr>
              <a:xfrm>
                <a:off x="6081659" y="57736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0" name="Freeform 822">
                <a:extLst>
                  <a:ext uri="{FF2B5EF4-FFF2-40B4-BE49-F238E27FC236}">
                    <a16:creationId xmlns:a16="http://schemas.microsoft.com/office/drawing/2014/main" id="{588D8F5B-E0BF-0E85-0C55-DF78A5225451}"/>
                  </a:ext>
                </a:extLst>
              </p:cNvPr>
              <p:cNvSpPr/>
              <p:nvPr/>
            </p:nvSpPr>
            <p:spPr>
              <a:xfrm>
                <a:off x="6123680" y="57259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1" name="Freeform 823">
                <a:extLst>
                  <a:ext uri="{FF2B5EF4-FFF2-40B4-BE49-F238E27FC236}">
                    <a16:creationId xmlns:a16="http://schemas.microsoft.com/office/drawing/2014/main" id="{48F5FBF7-FE99-0070-6EB0-B5D564832E9A}"/>
                  </a:ext>
                </a:extLst>
              </p:cNvPr>
              <p:cNvSpPr/>
              <p:nvPr/>
            </p:nvSpPr>
            <p:spPr>
              <a:xfrm>
                <a:off x="6100569" y="57736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2" name="Freeform 824">
                <a:extLst>
                  <a:ext uri="{FF2B5EF4-FFF2-40B4-BE49-F238E27FC236}">
                    <a16:creationId xmlns:a16="http://schemas.microsoft.com/office/drawing/2014/main" id="{B548F97B-3880-C04F-C70F-7692AE1879F7}"/>
                  </a:ext>
                </a:extLst>
              </p:cNvPr>
              <p:cNvSpPr/>
              <p:nvPr/>
            </p:nvSpPr>
            <p:spPr>
              <a:xfrm>
                <a:off x="6142589" y="57259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3" name="Freeform 825">
                <a:extLst>
                  <a:ext uri="{FF2B5EF4-FFF2-40B4-BE49-F238E27FC236}">
                    <a16:creationId xmlns:a16="http://schemas.microsoft.com/office/drawing/2014/main" id="{5E182C3A-5517-CC77-E319-58CCA4A666CA}"/>
                  </a:ext>
                </a:extLst>
              </p:cNvPr>
              <p:cNvSpPr/>
              <p:nvPr/>
            </p:nvSpPr>
            <p:spPr>
              <a:xfrm>
                <a:off x="6146791"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4" name="Freeform 826">
                <a:extLst>
                  <a:ext uri="{FF2B5EF4-FFF2-40B4-BE49-F238E27FC236}">
                    <a16:creationId xmlns:a16="http://schemas.microsoft.com/office/drawing/2014/main" id="{F5EC92E6-D58A-1327-18C5-649FC06C9A66}"/>
                  </a:ext>
                </a:extLst>
              </p:cNvPr>
              <p:cNvSpPr/>
              <p:nvPr/>
            </p:nvSpPr>
            <p:spPr>
              <a:xfrm>
                <a:off x="6188812"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5" name="Freeform 827">
                <a:extLst>
                  <a:ext uri="{FF2B5EF4-FFF2-40B4-BE49-F238E27FC236}">
                    <a16:creationId xmlns:a16="http://schemas.microsoft.com/office/drawing/2014/main" id="{5EDAA15E-08AA-6350-CB63-D9A035947F39}"/>
                  </a:ext>
                </a:extLst>
              </p:cNvPr>
              <p:cNvSpPr/>
              <p:nvPr/>
            </p:nvSpPr>
            <p:spPr>
              <a:xfrm>
                <a:off x="6155195"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6" name="Freeform 828">
                <a:extLst>
                  <a:ext uri="{FF2B5EF4-FFF2-40B4-BE49-F238E27FC236}">
                    <a16:creationId xmlns:a16="http://schemas.microsoft.com/office/drawing/2014/main" id="{6CBAF06C-F144-64F1-45FC-9AEB7E80C07E}"/>
                  </a:ext>
                </a:extLst>
              </p:cNvPr>
              <p:cNvSpPr/>
              <p:nvPr/>
            </p:nvSpPr>
            <p:spPr>
              <a:xfrm>
                <a:off x="6197216"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7" name="Freeform 829">
                <a:extLst>
                  <a:ext uri="{FF2B5EF4-FFF2-40B4-BE49-F238E27FC236}">
                    <a16:creationId xmlns:a16="http://schemas.microsoft.com/office/drawing/2014/main" id="{68048EB7-4D8E-2468-4EA4-31E282422EC1}"/>
                  </a:ext>
                </a:extLst>
              </p:cNvPr>
              <p:cNvSpPr/>
              <p:nvPr/>
            </p:nvSpPr>
            <p:spPr>
              <a:xfrm>
                <a:off x="6155195"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8" name="Freeform 830">
                <a:extLst>
                  <a:ext uri="{FF2B5EF4-FFF2-40B4-BE49-F238E27FC236}">
                    <a16:creationId xmlns:a16="http://schemas.microsoft.com/office/drawing/2014/main" id="{C433636C-FF78-EA60-6111-DBD3910111D9}"/>
                  </a:ext>
                </a:extLst>
              </p:cNvPr>
              <p:cNvSpPr/>
              <p:nvPr/>
            </p:nvSpPr>
            <p:spPr>
              <a:xfrm>
                <a:off x="6197216"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199" name="Freeform 831">
                <a:extLst>
                  <a:ext uri="{FF2B5EF4-FFF2-40B4-BE49-F238E27FC236}">
                    <a16:creationId xmlns:a16="http://schemas.microsoft.com/office/drawing/2014/main" id="{23C1B85A-DB7B-2CB8-26A8-41EAAA08A708}"/>
                  </a:ext>
                </a:extLst>
              </p:cNvPr>
              <p:cNvSpPr/>
              <p:nvPr/>
            </p:nvSpPr>
            <p:spPr>
              <a:xfrm>
                <a:off x="6155195"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0" name="Freeform 832">
                <a:extLst>
                  <a:ext uri="{FF2B5EF4-FFF2-40B4-BE49-F238E27FC236}">
                    <a16:creationId xmlns:a16="http://schemas.microsoft.com/office/drawing/2014/main" id="{0E07E666-5FDF-50AB-C34C-46ECB5F3D666}"/>
                  </a:ext>
                </a:extLst>
              </p:cNvPr>
              <p:cNvSpPr/>
              <p:nvPr/>
            </p:nvSpPr>
            <p:spPr>
              <a:xfrm>
                <a:off x="6197216"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1" name="Freeform 833">
                <a:extLst>
                  <a:ext uri="{FF2B5EF4-FFF2-40B4-BE49-F238E27FC236}">
                    <a16:creationId xmlns:a16="http://schemas.microsoft.com/office/drawing/2014/main" id="{F756C4EB-408A-6842-2557-E7999C444732}"/>
                  </a:ext>
                </a:extLst>
              </p:cNvPr>
              <p:cNvSpPr/>
              <p:nvPr/>
            </p:nvSpPr>
            <p:spPr>
              <a:xfrm>
                <a:off x="6165701"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2" name="Freeform 834">
                <a:extLst>
                  <a:ext uri="{FF2B5EF4-FFF2-40B4-BE49-F238E27FC236}">
                    <a16:creationId xmlns:a16="http://schemas.microsoft.com/office/drawing/2014/main" id="{7268D642-653C-2FEF-CF11-AAF03E45A228}"/>
                  </a:ext>
                </a:extLst>
              </p:cNvPr>
              <p:cNvSpPr/>
              <p:nvPr/>
            </p:nvSpPr>
            <p:spPr>
              <a:xfrm>
                <a:off x="6207722"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3" name="Freeform 835">
                <a:extLst>
                  <a:ext uri="{FF2B5EF4-FFF2-40B4-BE49-F238E27FC236}">
                    <a16:creationId xmlns:a16="http://schemas.microsoft.com/office/drawing/2014/main" id="{575D5F63-5558-DAC3-D27C-8EB8EA6253A7}"/>
                  </a:ext>
                </a:extLst>
              </p:cNvPr>
              <p:cNvSpPr/>
              <p:nvPr/>
            </p:nvSpPr>
            <p:spPr>
              <a:xfrm>
                <a:off x="6203519"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4" name="Freeform 836">
                <a:extLst>
                  <a:ext uri="{FF2B5EF4-FFF2-40B4-BE49-F238E27FC236}">
                    <a16:creationId xmlns:a16="http://schemas.microsoft.com/office/drawing/2014/main" id="{67C937C7-0499-DAE8-B578-AC54553DEB4D}"/>
                  </a:ext>
                </a:extLst>
              </p:cNvPr>
              <p:cNvSpPr/>
              <p:nvPr/>
            </p:nvSpPr>
            <p:spPr>
              <a:xfrm>
                <a:off x="6245540"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5" name="Freeform 837">
                <a:extLst>
                  <a:ext uri="{FF2B5EF4-FFF2-40B4-BE49-F238E27FC236}">
                    <a16:creationId xmlns:a16="http://schemas.microsoft.com/office/drawing/2014/main" id="{DA5A92C0-9E91-CB7B-304A-36EB56644DC5}"/>
                  </a:ext>
                </a:extLst>
              </p:cNvPr>
              <p:cNvSpPr/>
              <p:nvPr/>
            </p:nvSpPr>
            <p:spPr>
              <a:xfrm>
                <a:off x="6220328"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6" name="Freeform 838">
                <a:extLst>
                  <a:ext uri="{FF2B5EF4-FFF2-40B4-BE49-F238E27FC236}">
                    <a16:creationId xmlns:a16="http://schemas.microsoft.com/office/drawing/2014/main" id="{9FE80FDB-48D1-DFFD-90C5-3E72F7CD0DC1}"/>
                  </a:ext>
                </a:extLst>
              </p:cNvPr>
              <p:cNvSpPr/>
              <p:nvPr/>
            </p:nvSpPr>
            <p:spPr>
              <a:xfrm>
                <a:off x="6262349"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7" name="Freeform 839">
                <a:extLst>
                  <a:ext uri="{FF2B5EF4-FFF2-40B4-BE49-F238E27FC236}">
                    <a16:creationId xmlns:a16="http://schemas.microsoft.com/office/drawing/2014/main" id="{4AA65CB5-0C25-F762-4B12-B59A087C6285}"/>
                  </a:ext>
                </a:extLst>
              </p:cNvPr>
              <p:cNvSpPr/>
              <p:nvPr/>
            </p:nvSpPr>
            <p:spPr>
              <a:xfrm>
                <a:off x="6268652" y="589278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8" name="Freeform 840">
                <a:extLst>
                  <a:ext uri="{FF2B5EF4-FFF2-40B4-BE49-F238E27FC236}">
                    <a16:creationId xmlns:a16="http://schemas.microsoft.com/office/drawing/2014/main" id="{29603F8A-09D4-FAEE-46ED-88629F5543AB}"/>
                  </a:ext>
                </a:extLst>
              </p:cNvPr>
              <p:cNvSpPr/>
              <p:nvPr/>
            </p:nvSpPr>
            <p:spPr>
              <a:xfrm>
                <a:off x="6310673" y="584512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09" name="Freeform 841">
                <a:extLst>
                  <a:ext uri="{FF2B5EF4-FFF2-40B4-BE49-F238E27FC236}">
                    <a16:creationId xmlns:a16="http://schemas.microsoft.com/office/drawing/2014/main" id="{53998807-9647-F733-611F-8A98C29A00DE}"/>
                  </a:ext>
                </a:extLst>
              </p:cNvPr>
              <p:cNvSpPr/>
              <p:nvPr/>
            </p:nvSpPr>
            <p:spPr>
              <a:xfrm>
                <a:off x="6277056" y="589278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0" name="Freeform 842">
                <a:extLst>
                  <a:ext uri="{FF2B5EF4-FFF2-40B4-BE49-F238E27FC236}">
                    <a16:creationId xmlns:a16="http://schemas.microsoft.com/office/drawing/2014/main" id="{1F99976A-F33D-815F-CD08-61E0C31A5C4F}"/>
                  </a:ext>
                </a:extLst>
              </p:cNvPr>
              <p:cNvSpPr/>
              <p:nvPr/>
            </p:nvSpPr>
            <p:spPr>
              <a:xfrm>
                <a:off x="6319077" y="584512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1" name="Freeform 843">
                <a:extLst>
                  <a:ext uri="{FF2B5EF4-FFF2-40B4-BE49-F238E27FC236}">
                    <a16:creationId xmlns:a16="http://schemas.microsoft.com/office/drawing/2014/main" id="{B636ED0B-58F3-87F7-5241-4A9C95BD0A61}"/>
                  </a:ext>
                </a:extLst>
              </p:cNvPr>
              <p:cNvSpPr/>
              <p:nvPr/>
            </p:nvSpPr>
            <p:spPr>
              <a:xfrm>
                <a:off x="6314874" y="59547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2" name="Freeform 844">
                <a:extLst>
                  <a:ext uri="{FF2B5EF4-FFF2-40B4-BE49-F238E27FC236}">
                    <a16:creationId xmlns:a16="http://schemas.microsoft.com/office/drawing/2014/main" id="{95A51716-FB1F-AD22-FD75-644A5A6C8E5D}"/>
                  </a:ext>
                </a:extLst>
              </p:cNvPr>
              <p:cNvSpPr/>
              <p:nvPr/>
            </p:nvSpPr>
            <p:spPr>
              <a:xfrm>
                <a:off x="6356897" y="590708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3" name="Freeform 845">
                <a:extLst>
                  <a:ext uri="{FF2B5EF4-FFF2-40B4-BE49-F238E27FC236}">
                    <a16:creationId xmlns:a16="http://schemas.microsoft.com/office/drawing/2014/main" id="{BC8793CA-AD0F-FC36-DD4C-555F6AB39981}"/>
                  </a:ext>
                </a:extLst>
              </p:cNvPr>
              <p:cNvSpPr/>
              <p:nvPr/>
            </p:nvSpPr>
            <p:spPr>
              <a:xfrm>
                <a:off x="6333784" y="59547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4" name="Freeform 846">
                <a:extLst>
                  <a:ext uri="{FF2B5EF4-FFF2-40B4-BE49-F238E27FC236}">
                    <a16:creationId xmlns:a16="http://schemas.microsoft.com/office/drawing/2014/main" id="{BE919F9D-3F22-C6C8-E592-20F5205A1591}"/>
                  </a:ext>
                </a:extLst>
              </p:cNvPr>
              <p:cNvSpPr/>
              <p:nvPr/>
            </p:nvSpPr>
            <p:spPr>
              <a:xfrm>
                <a:off x="6375805" y="590708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5" name="Freeform 847">
                <a:extLst>
                  <a:ext uri="{FF2B5EF4-FFF2-40B4-BE49-F238E27FC236}">
                    <a16:creationId xmlns:a16="http://schemas.microsoft.com/office/drawing/2014/main" id="{A281D8B4-BB48-1A94-9A2D-89350363851D}"/>
                  </a:ext>
                </a:extLst>
              </p:cNvPr>
              <p:cNvSpPr/>
              <p:nvPr/>
            </p:nvSpPr>
            <p:spPr>
              <a:xfrm>
                <a:off x="6361098" y="601669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6" name="Freeform 848">
                <a:extLst>
                  <a:ext uri="{FF2B5EF4-FFF2-40B4-BE49-F238E27FC236}">
                    <a16:creationId xmlns:a16="http://schemas.microsoft.com/office/drawing/2014/main" id="{0AA81961-83FF-9C4A-17C7-634F325DCBB2}"/>
                  </a:ext>
                </a:extLst>
              </p:cNvPr>
              <p:cNvSpPr/>
              <p:nvPr/>
            </p:nvSpPr>
            <p:spPr>
              <a:xfrm>
                <a:off x="6403119" y="596903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7" name="Freeform 849">
                <a:extLst>
                  <a:ext uri="{FF2B5EF4-FFF2-40B4-BE49-F238E27FC236}">
                    <a16:creationId xmlns:a16="http://schemas.microsoft.com/office/drawing/2014/main" id="{E1B7D554-75B3-E0D3-F721-7EE6EC8A4A0A}"/>
                  </a:ext>
                </a:extLst>
              </p:cNvPr>
              <p:cNvSpPr/>
              <p:nvPr/>
            </p:nvSpPr>
            <p:spPr>
              <a:xfrm>
                <a:off x="6361098" y="601669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8" name="Freeform 850">
                <a:extLst>
                  <a:ext uri="{FF2B5EF4-FFF2-40B4-BE49-F238E27FC236}">
                    <a16:creationId xmlns:a16="http://schemas.microsoft.com/office/drawing/2014/main" id="{AA44B59F-56B6-C376-E264-C1A750F45073}"/>
                  </a:ext>
                </a:extLst>
              </p:cNvPr>
              <p:cNvSpPr/>
              <p:nvPr/>
            </p:nvSpPr>
            <p:spPr>
              <a:xfrm>
                <a:off x="6403119" y="596903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19" name="Freeform 851">
                <a:extLst>
                  <a:ext uri="{FF2B5EF4-FFF2-40B4-BE49-F238E27FC236}">
                    <a16:creationId xmlns:a16="http://schemas.microsoft.com/office/drawing/2014/main" id="{F9AC38D8-8712-C21F-231E-0FA2167BA0F0}"/>
                  </a:ext>
                </a:extLst>
              </p:cNvPr>
              <p:cNvSpPr/>
              <p:nvPr/>
            </p:nvSpPr>
            <p:spPr>
              <a:xfrm>
                <a:off x="6398918" y="6038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0" name="Freeform 852">
                <a:extLst>
                  <a:ext uri="{FF2B5EF4-FFF2-40B4-BE49-F238E27FC236}">
                    <a16:creationId xmlns:a16="http://schemas.microsoft.com/office/drawing/2014/main" id="{5BC44587-D484-A0D1-ABF7-0275293F0B04}"/>
                  </a:ext>
                </a:extLst>
              </p:cNvPr>
              <p:cNvSpPr/>
              <p:nvPr/>
            </p:nvSpPr>
            <p:spPr>
              <a:xfrm>
                <a:off x="6440939" y="5990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1" name="Freeform 853">
                <a:extLst>
                  <a:ext uri="{FF2B5EF4-FFF2-40B4-BE49-F238E27FC236}">
                    <a16:creationId xmlns:a16="http://schemas.microsoft.com/office/drawing/2014/main" id="{75ED354E-7128-B855-31A8-2DF31FFCA703}"/>
                  </a:ext>
                </a:extLst>
              </p:cNvPr>
              <p:cNvSpPr/>
              <p:nvPr/>
            </p:nvSpPr>
            <p:spPr>
              <a:xfrm>
                <a:off x="6417826" y="6038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2" name="Freeform 854">
                <a:extLst>
                  <a:ext uri="{FF2B5EF4-FFF2-40B4-BE49-F238E27FC236}">
                    <a16:creationId xmlns:a16="http://schemas.microsoft.com/office/drawing/2014/main" id="{CA3CB1D6-C7CA-30F5-C6DA-EAB5C042114D}"/>
                  </a:ext>
                </a:extLst>
              </p:cNvPr>
              <p:cNvSpPr/>
              <p:nvPr/>
            </p:nvSpPr>
            <p:spPr>
              <a:xfrm>
                <a:off x="6459847" y="5990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3" name="Freeform 855">
                <a:extLst>
                  <a:ext uri="{FF2B5EF4-FFF2-40B4-BE49-F238E27FC236}">
                    <a16:creationId xmlns:a16="http://schemas.microsoft.com/office/drawing/2014/main" id="{9803C589-87C7-187B-1F63-2BF86BC9A1DE}"/>
                  </a:ext>
                </a:extLst>
              </p:cNvPr>
              <p:cNvSpPr/>
              <p:nvPr/>
            </p:nvSpPr>
            <p:spPr>
              <a:xfrm>
                <a:off x="6436736" y="605958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4" name="Freeform 856">
                <a:extLst>
                  <a:ext uri="{FF2B5EF4-FFF2-40B4-BE49-F238E27FC236}">
                    <a16:creationId xmlns:a16="http://schemas.microsoft.com/office/drawing/2014/main" id="{97C15851-0674-ED1B-6C2F-AA299A7C0CCF}"/>
                  </a:ext>
                </a:extLst>
              </p:cNvPr>
              <p:cNvSpPr/>
              <p:nvPr/>
            </p:nvSpPr>
            <p:spPr>
              <a:xfrm>
                <a:off x="6478757" y="601192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5" name="Freeform 857">
                <a:extLst>
                  <a:ext uri="{FF2B5EF4-FFF2-40B4-BE49-F238E27FC236}">
                    <a16:creationId xmlns:a16="http://schemas.microsoft.com/office/drawing/2014/main" id="{0E2254C1-4953-898B-E5AE-554D671DD890}"/>
                  </a:ext>
                </a:extLst>
              </p:cNvPr>
              <p:cNvSpPr/>
              <p:nvPr/>
            </p:nvSpPr>
            <p:spPr>
              <a:xfrm>
                <a:off x="6482960"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6" name="Freeform 858">
                <a:extLst>
                  <a:ext uri="{FF2B5EF4-FFF2-40B4-BE49-F238E27FC236}">
                    <a16:creationId xmlns:a16="http://schemas.microsoft.com/office/drawing/2014/main" id="{B56E033B-E36B-2BCB-1028-65DF2BAC133C}"/>
                  </a:ext>
                </a:extLst>
              </p:cNvPr>
              <p:cNvSpPr/>
              <p:nvPr/>
            </p:nvSpPr>
            <p:spPr>
              <a:xfrm>
                <a:off x="6524981"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7" name="Freeform 859">
                <a:extLst>
                  <a:ext uri="{FF2B5EF4-FFF2-40B4-BE49-F238E27FC236}">
                    <a16:creationId xmlns:a16="http://schemas.microsoft.com/office/drawing/2014/main" id="{041C64F6-3E46-41AE-146C-4C58EDFBCD02}"/>
                  </a:ext>
                </a:extLst>
              </p:cNvPr>
              <p:cNvSpPr/>
              <p:nvPr/>
            </p:nvSpPr>
            <p:spPr>
              <a:xfrm>
                <a:off x="6501868"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8" name="Freeform 860">
                <a:extLst>
                  <a:ext uri="{FF2B5EF4-FFF2-40B4-BE49-F238E27FC236}">
                    <a16:creationId xmlns:a16="http://schemas.microsoft.com/office/drawing/2014/main" id="{5E8DD213-D8FA-CAE5-3325-D23C9D4E283E}"/>
                  </a:ext>
                </a:extLst>
              </p:cNvPr>
              <p:cNvSpPr/>
              <p:nvPr/>
            </p:nvSpPr>
            <p:spPr>
              <a:xfrm>
                <a:off x="6543889"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29" name="Freeform 861">
                <a:extLst>
                  <a:ext uri="{FF2B5EF4-FFF2-40B4-BE49-F238E27FC236}">
                    <a16:creationId xmlns:a16="http://schemas.microsoft.com/office/drawing/2014/main" id="{22DB220E-37C6-79DA-F484-C4CBA25CF444}"/>
                  </a:ext>
                </a:extLst>
              </p:cNvPr>
              <p:cNvSpPr/>
              <p:nvPr/>
            </p:nvSpPr>
            <p:spPr>
              <a:xfrm>
                <a:off x="6501868"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0" name="Freeform 862">
                <a:extLst>
                  <a:ext uri="{FF2B5EF4-FFF2-40B4-BE49-F238E27FC236}">
                    <a16:creationId xmlns:a16="http://schemas.microsoft.com/office/drawing/2014/main" id="{66562710-A864-E5ED-3395-4929F9EE887B}"/>
                  </a:ext>
                </a:extLst>
              </p:cNvPr>
              <p:cNvSpPr/>
              <p:nvPr/>
            </p:nvSpPr>
            <p:spPr>
              <a:xfrm>
                <a:off x="6543889"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1" name="Freeform 863">
                <a:extLst>
                  <a:ext uri="{FF2B5EF4-FFF2-40B4-BE49-F238E27FC236}">
                    <a16:creationId xmlns:a16="http://schemas.microsoft.com/office/drawing/2014/main" id="{BD704F20-6541-71A8-8EA5-09AF3F4FAF64}"/>
                  </a:ext>
                </a:extLst>
              </p:cNvPr>
              <p:cNvSpPr/>
              <p:nvPr/>
            </p:nvSpPr>
            <p:spPr>
              <a:xfrm>
                <a:off x="6529182"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2" name="Freeform 864">
                <a:extLst>
                  <a:ext uri="{FF2B5EF4-FFF2-40B4-BE49-F238E27FC236}">
                    <a16:creationId xmlns:a16="http://schemas.microsoft.com/office/drawing/2014/main" id="{B7ABE544-CB58-E0EC-D874-A6283160631B}"/>
                  </a:ext>
                </a:extLst>
              </p:cNvPr>
              <p:cNvSpPr/>
              <p:nvPr/>
            </p:nvSpPr>
            <p:spPr>
              <a:xfrm>
                <a:off x="6571203"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3" name="Freeform 865">
                <a:extLst>
                  <a:ext uri="{FF2B5EF4-FFF2-40B4-BE49-F238E27FC236}">
                    <a16:creationId xmlns:a16="http://schemas.microsoft.com/office/drawing/2014/main" id="{CA8B8F64-E9D2-2515-DEB4-22AE2DEE138A}"/>
                  </a:ext>
                </a:extLst>
              </p:cNvPr>
              <p:cNvSpPr/>
              <p:nvPr/>
            </p:nvSpPr>
            <p:spPr>
              <a:xfrm>
                <a:off x="6539688"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4" name="Freeform 866">
                <a:extLst>
                  <a:ext uri="{FF2B5EF4-FFF2-40B4-BE49-F238E27FC236}">
                    <a16:creationId xmlns:a16="http://schemas.microsoft.com/office/drawing/2014/main" id="{0C5051FE-C9CF-D448-31C6-EB52BA67FAE7}"/>
                  </a:ext>
                </a:extLst>
              </p:cNvPr>
              <p:cNvSpPr/>
              <p:nvPr/>
            </p:nvSpPr>
            <p:spPr>
              <a:xfrm>
                <a:off x="6581709"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5" name="Freeform 867">
                <a:extLst>
                  <a:ext uri="{FF2B5EF4-FFF2-40B4-BE49-F238E27FC236}">
                    <a16:creationId xmlns:a16="http://schemas.microsoft.com/office/drawing/2014/main" id="{C3E1BA52-3A28-D089-3AD5-0D96FD1A2654}"/>
                  </a:ext>
                </a:extLst>
              </p:cNvPr>
              <p:cNvSpPr/>
              <p:nvPr/>
            </p:nvSpPr>
            <p:spPr>
              <a:xfrm>
                <a:off x="6567001" y="610247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6" name="Freeform 868">
                <a:extLst>
                  <a:ext uri="{FF2B5EF4-FFF2-40B4-BE49-F238E27FC236}">
                    <a16:creationId xmlns:a16="http://schemas.microsoft.com/office/drawing/2014/main" id="{47E905B6-3003-2041-F544-688626EFD20D}"/>
                  </a:ext>
                </a:extLst>
              </p:cNvPr>
              <p:cNvSpPr/>
              <p:nvPr/>
            </p:nvSpPr>
            <p:spPr>
              <a:xfrm>
                <a:off x="6609022" y="6054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7" name="Freeform 869">
                <a:extLst>
                  <a:ext uri="{FF2B5EF4-FFF2-40B4-BE49-F238E27FC236}">
                    <a16:creationId xmlns:a16="http://schemas.microsoft.com/office/drawing/2014/main" id="{86385BE7-8A44-E869-9781-F1DBCEDB0EBC}"/>
                  </a:ext>
                </a:extLst>
              </p:cNvPr>
              <p:cNvSpPr/>
              <p:nvPr/>
            </p:nvSpPr>
            <p:spPr>
              <a:xfrm>
                <a:off x="6567001" y="610247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8" name="Freeform 870">
                <a:extLst>
                  <a:ext uri="{FF2B5EF4-FFF2-40B4-BE49-F238E27FC236}">
                    <a16:creationId xmlns:a16="http://schemas.microsoft.com/office/drawing/2014/main" id="{AB805BF2-FCB5-7668-008E-AB1F9EB90D8C}"/>
                  </a:ext>
                </a:extLst>
              </p:cNvPr>
              <p:cNvSpPr/>
              <p:nvPr/>
            </p:nvSpPr>
            <p:spPr>
              <a:xfrm>
                <a:off x="6609022" y="6054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39" name="Freeform 871">
                <a:extLst>
                  <a:ext uri="{FF2B5EF4-FFF2-40B4-BE49-F238E27FC236}">
                    <a16:creationId xmlns:a16="http://schemas.microsoft.com/office/drawing/2014/main" id="{F86FD623-D4D6-411B-9A77-E73E9062E1D7}"/>
                  </a:ext>
                </a:extLst>
              </p:cNvPr>
              <p:cNvSpPr/>
              <p:nvPr/>
            </p:nvSpPr>
            <p:spPr>
              <a:xfrm>
                <a:off x="6567001" y="610247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0" name="Freeform 872">
                <a:extLst>
                  <a:ext uri="{FF2B5EF4-FFF2-40B4-BE49-F238E27FC236}">
                    <a16:creationId xmlns:a16="http://schemas.microsoft.com/office/drawing/2014/main" id="{1F01A4D0-682B-576F-32C5-9C345EC606E1}"/>
                  </a:ext>
                </a:extLst>
              </p:cNvPr>
              <p:cNvSpPr/>
              <p:nvPr/>
            </p:nvSpPr>
            <p:spPr>
              <a:xfrm>
                <a:off x="6609022" y="6054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1" name="Freeform 873">
                <a:extLst>
                  <a:ext uri="{FF2B5EF4-FFF2-40B4-BE49-F238E27FC236}">
                    <a16:creationId xmlns:a16="http://schemas.microsoft.com/office/drawing/2014/main" id="{0B47760D-4B1D-965F-8182-C3DB8801AAC5}"/>
                  </a:ext>
                </a:extLst>
              </p:cNvPr>
              <p:cNvSpPr/>
              <p:nvPr/>
            </p:nvSpPr>
            <p:spPr>
              <a:xfrm>
                <a:off x="6575405"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2" name="Freeform 874">
                <a:extLst>
                  <a:ext uri="{FF2B5EF4-FFF2-40B4-BE49-F238E27FC236}">
                    <a16:creationId xmlns:a16="http://schemas.microsoft.com/office/drawing/2014/main" id="{E93018DC-2D1A-9711-70CF-2E2753A9AB7D}"/>
                  </a:ext>
                </a:extLst>
              </p:cNvPr>
              <p:cNvSpPr/>
              <p:nvPr/>
            </p:nvSpPr>
            <p:spPr>
              <a:xfrm>
                <a:off x="661742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3" name="Freeform 875">
                <a:extLst>
                  <a:ext uri="{FF2B5EF4-FFF2-40B4-BE49-F238E27FC236}">
                    <a16:creationId xmlns:a16="http://schemas.microsoft.com/office/drawing/2014/main" id="{0144AB5B-5FE6-A97C-635A-4145A4C74CBD}"/>
                  </a:ext>
                </a:extLst>
              </p:cNvPr>
              <p:cNvSpPr/>
              <p:nvPr/>
            </p:nvSpPr>
            <p:spPr>
              <a:xfrm>
                <a:off x="6585911"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4" name="Freeform 876">
                <a:extLst>
                  <a:ext uri="{FF2B5EF4-FFF2-40B4-BE49-F238E27FC236}">
                    <a16:creationId xmlns:a16="http://schemas.microsoft.com/office/drawing/2014/main" id="{D590E864-1875-01F4-D004-F9E900945BBA}"/>
                  </a:ext>
                </a:extLst>
              </p:cNvPr>
              <p:cNvSpPr/>
              <p:nvPr/>
            </p:nvSpPr>
            <p:spPr>
              <a:xfrm>
                <a:off x="6627932"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5" name="Freeform 877">
                <a:extLst>
                  <a:ext uri="{FF2B5EF4-FFF2-40B4-BE49-F238E27FC236}">
                    <a16:creationId xmlns:a16="http://schemas.microsoft.com/office/drawing/2014/main" id="{E366D2AA-A890-F1B6-CBA1-CA1AC1F17556}"/>
                  </a:ext>
                </a:extLst>
              </p:cNvPr>
              <p:cNvSpPr/>
              <p:nvPr/>
            </p:nvSpPr>
            <p:spPr>
              <a:xfrm>
                <a:off x="6594315"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6" name="Freeform 878">
                <a:extLst>
                  <a:ext uri="{FF2B5EF4-FFF2-40B4-BE49-F238E27FC236}">
                    <a16:creationId xmlns:a16="http://schemas.microsoft.com/office/drawing/2014/main" id="{FB20F7B8-2EF8-8A8E-EF6D-82F76B98F769}"/>
                  </a:ext>
                </a:extLst>
              </p:cNvPr>
              <p:cNvSpPr/>
              <p:nvPr/>
            </p:nvSpPr>
            <p:spPr>
              <a:xfrm>
                <a:off x="663633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7" name="Freeform 879">
                <a:extLst>
                  <a:ext uri="{FF2B5EF4-FFF2-40B4-BE49-F238E27FC236}">
                    <a16:creationId xmlns:a16="http://schemas.microsoft.com/office/drawing/2014/main" id="{617FE470-6D3E-DB47-00B6-F2DEB1EB17DB}"/>
                  </a:ext>
                </a:extLst>
              </p:cNvPr>
              <p:cNvSpPr/>
              <p:nvPr/>
            </p:nvSpPr>
            <p:spPr>
              <a:xfrm>
                <a:off x="6604820"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8" name="Freeform 880">
                <a:extLst>
                  <a:ext uri="{FF2B5EF4-FFF2-40B4-BE49-F238E27FC236}">
                    <a16:creationId xmlns:a16="http://schemas.microsoft.com/office/drawing/2014/main" id="{6C245CC5-CA15-1EAF-A4D2-36F38FEB3963}"/>
                  </a:ext>
                </a:extLst>
              </p:cNvPr>
              <p:cNvSpPr/>
              <p:nvPr/>
            </p:nvSpPr>
            <p:spPr>
              <a:xfrm>
                <a:off x="6646841"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9" name="Freeform 881">
                <a:extLst>
                  <a:ext uri="{FF2B5EF4-FFF2-40B4-BE49-F238E27FC236}">
                    <a16:creationId xmlns:a16="http://schemas.microsoft.com/office/drawing/2014/main" id="{9AFFA8AC-B5A2-4234-6961-9F3E01664784}"/>
                  </a:ext>
                </a:extLst>
              </p:cNvPr>
              <p:cNvSpPr/>
              <p:nvPr/>
            </p:nvSpPr>
            <p:spPr>
              <a:xfrm>
                <a:off x="6613224"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0" name="Freeform 882">
                <a:extLst>
                  <a:ext uri="{FF2B5EF4-FFF2-40B4-BE49-F238E27FC236}">
                    <a16:creationId xmlns:a16="http://schemas.microsoft.com/office/drawing/2014/main" id="{0948875B-D5EC-3FAB-113D-AFE663DE758C}"/>
                  </a:ext>
                </a:extLst>
              </p:cNvPr>
              <p:cNvSpPr/>
              <p:nvPr/>
            </p:nvSpPr>
            <p:spPr>
              <a:xfrm>
                <a:off x="665524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1" name="Freeform 883">
                <a:extLst>
                  <a:ext uri="{FF2B5EF4-FFF2-40B4-BE49-F238E27FC236}">
                    <a16:creationId xmlns:a16="http://schemas.microsoft.com/office/drawing/2014/main" id="{B2FB5094-BAAE-C166-A05F-F6E9DC0D9E8B}"/>
                  </a:ext>
                </a:extLst>
              </p:cNvPr>
              <p:cNvSpPr/>
              <p:nvPr/>
            </p:nvSpPr>
            <p:spPr>
              <a:xfrm>
                <a:off x="6613224"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2" name="Freeform 884">
                <a:extLst>
                  <a:ext uri="{FF2B5EF4-FFF2-40B4-BE49-F238E27FC236}">
                    <a16:creationId xmlns:a16="http://schemas.microsoft.com/office/drawing/2014/main" id="{982B6058-1470-3D87-FDD2-F6C13FC04197}"/>
                  </a:ext>
                </a:extLst>
              </p:cNvPr>
              <p:cNvSpPr/>
              <p:nvPr/>
            </p:nvSpPr>
            <p:spPr>
              <a:xfrm>
                <a:off x="665524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3" name="Freeform 885">
                <a:extLst>
                  <a:ext uri="{FF2B5EF4-FFF2-40B4-BE49-F238E27FC236}">
                    <a16:creationId xmlns:a16="http://schemas.microsoft.com/office/drawing/2014/main" id="{4423E130-DE0D-44C4-2947-0FBFF58CC456}"/>
                  </a:ext>
                </a:extLst>
              </p:cNvPr>
              <p:cNvSpPr/>
              <p:nvPr/>
            </p:nvSpPr>
            <p:spPr>
              <a:xfrm>
                <a:off x="6613224"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4" name="Freeform 886">
                <a:extLst>
                  <a:ext uri="{FF2B5EF4-FFF2-40B4-BE49-F238E27FC236}">
                    <a16:creationId xmlns:a16="http://schemas.microsoft.com/office/drawing/2014/main" id="{820C3374-DE8C-CD80-8C59-81C3D7FC2D65}"/>
                  </a:ext>
                </a:extLst>
              </p:cNvPr>
              <p:cNvSpPr/>
              <p:nvPr/>
            </p:nvSpPr>
            <p:spPr>
              <a:xfrm>
                <a:off x="665524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5" name="Freeform 887">
                <a:extLst>
                  <a:ext uri="{FF2B5EF4-FFF2-40B4-BE49-F238E27FC236}">
                    <a16:creationId xmlns:a16="http://schemas.microsoft.com/office/drawing/2014/main" id="{34670640-DB7A-36F9-FBAD-DDBEE01F175F}"/>
                  </a:ext>
                </a:extLst>
              </p:cNvPr>
              <p:cNvSpPr/>
              <p:nvPr/>
            </p:nvSpPr>
            <p:spPr>
              <a:xfrm>
                <a:off x="6613224"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6" name="Freeform 888">
                <a:extLst>
                  <a:ext uri="{FF2B5EF4-FFF2-40B4-BE49-F238E27FC236}">
                    <a16:creationId xmlns:a16="http://schemas.microsoft.com/office/drawing/2014/main" id="{D5E18862-1357-3DF8-312C-C27CB9A16D57}"/>
                  </a:ext>
                </a:extLst>
              </p:cNvPr>
              <p:cNvSpPr/>
              <p:nvPr/>
            </p:nvSpPr>
            <p:spPr>
              <a:xfrm>
                <a:off x="665524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7" name="Freeform 889">
                <a:extLst>
                  <a:ext uri="{FF2B5EF4-FFF2-40B4-BE49-F238E27FC236}">
                    <a16:creationId xmlns:a16="http://schemas.microsoft.com/office/drawing/2014/main" id="{C64C03AD-24D0-D669-D3E5-0306920BFF87}"/>
                  </a:ext>
                </a:extLst>
              </p:cNvPr>
              <p:cNvSpPr/>
              <p:nvPr/>
            </p:nvSpPr>
            <p:spPr>
              <a:xfrm>
                <a:off x="6623730"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8" name="Freeform 890">
                <a:extLst>
                  <a:ext uri="{FF2B5EF4-FFF2-40B4-BE49-F238E27FC236}">
                    <a16:creationId xmlns:a16="http://schemas.microsoft.com/office/drawing/2014/main" id="{F4BDD8BE-8A6C-AE94-B018-EED573D1A3E6}"/>
                  </a:ext>
                </a:extLst>
              </p:cNvPr>
              <p:cNvSpPr/>
              <p:nvPr/>
            </p:nvSpPr>
            <p:spPr>
              <a:xfrm>
                <a:off x="6665750"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9" name="Freeform 891">
                <a:extLst>
                  <a:ext uri="{FF2B5EF4-FFF2-40B4-BE49-F238E27FC236}">
                    <a16:creationId xmlns:a16="http://schemas.microsoft.com/office/drawing/2014/main" id="{B678A688-43AC-869A-ABE3-A4AF740DBD5C}"/>
                  </a:ext>
                </a:extLst>
              </p:cNvPr>
              <p:cNvSpPr/>
              <p:nvPr/>
            </p:nvSpPr>
            <p:spPr>
              <a:xfrm>
                <a:off x="6623730"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0" name="Freeform 892">
                <a:extLst>
                  <a:ext uri="{FF2B5EF4-FFF2-40B4-BE49-F238E27FC236}">
                    <a16:creationId xmlns:a16="http://schemas.microsoft.com/office/drawing/2014/main" id="{A40893D0-55B8-199B-1429-8648F8009675}"/>
                  </a:ext>
                </a:extLst>
              </p:cNvPr>
              <p:cNvSpPr/>
              <p:nvPr/>
            </p:nvSpPr>
            <p:spPr>
              <a:xfrm>
                <a:off x="6665750"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1" name="Freeform 893">
                <a:extLst>
                  <a:ext uri="{FF2B5EF4-FFF2-40B4-BE49-F238E27FC236}">
                    <a16:creationId xmlns:a16="http://schemas.microsoft.com/office/drawing/2014/main" id="{D8A28B2A-A2D4-812B-F07F-D01C68D75284}"/>
                  </a:ext>
                </a:extLst>
              </p:cNvPr>
              <p:cNvSpPr/>
              <p:nvPr/>
            </p:nvSpPr>
            <p:spPr>
              <a:xfrm>
                <a:off x="6632133" y="61477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2" name="Freeform 894">
                <a:extLst>
                  <a:ext uri="{FF2B5EF4-FFF2-40B4-BE49-F238E27FC236}">
                    <a16:creationId xmlns:a16="http://schemas.microsoft.com/office/drawing/2014/main" id="{C81845C8-8B3B-100C-3AAC-EF5B930ADEF0}"/>
                  </a:ext>
                </a:extLst>
              </p:cNvPr>
              <p:cNvSpPr/>
              <p:nvPr/>
            </p:nvSpPr>
            <p:spPr>
              <a:xfrm>
                <a:off x="6674154" y="610009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3" name="Freeform 895">
                <a:extLst>
                  <a:ext uri="{FF2B5EF4-FFF2-40B4-BE49-F238E27FC236}">
                    <a16:creationId xmlns:a16="http://schemas.microsoft.com/office/drawing/2014/main" id="{AC416C40-6F18-3033-B2E5-A8B9B0B62DC8}"/>
                  </a:ext>
                </a:extLst>
              </p:cNvPr>
              <p:cNvSpPr/>
              <p:nvPr/>
            </p:nvSpPr>
            <p:spPr>
              <a:xfrm>
                <a:off x="6642639" y="61477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4" name="Freeform 896">
                <a:extLst>
                  <a:ext uri="{FF2B5EF4-FFF2-40B4-BE49-F238E27FC236}">
                    <a16:creationId xmlns:a16="http://schemas.microsoft.com/office/drawing/2014/main" id="{03232B68-4E63-F0C6-1653-2B1F069FBFA4}"/>
                  </a:ext>
                </a:extLst>
              </p:cNvPr>
              <p:cNvSpPr/>
              <p:nvPr/>
            </p:nvSpPr>
            <p:spPr>
              <a:xfrm>
                <a:off x="6684660" y="610009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5" name="Freeform 897">
                <a:extLst>
                  <a:ext uri="{FF2B5EF4-FFF2-40B4-BE49-F238E27FC236}">
                    <a16:creationId xmlns:a16="http://schemas.microsoft.com/office/drawing/2014/main" id="{C783687C-E91F-5A57-2B28-74F871032404}"/>
                  </a:ext>
                </a:extLst>
              </p:cNvPr>
              <p:cNvSpPr/>
              <p:nvPr/>
            </p:nvSpPr>
            <p:spPr>
              <a:xfrm>
                <a:off x="6669953" y="617158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6" name="Freeform 898">
                <a:extLst>
                  <a:ext uri="{FF2B5EF4-FFF2-40B4-BE49-F238E27FC236}">
                    <a16:creationId xmlns:a16="http://schemas.microsoft.com/office/drawing/2014/main" id="{A4626D7A-7786-333C-9D25-F615325DD64D}"/>
                  </a:ext>
                </a:extLst>
              </p:cNvPr>
              <p:cNvSpPr/>
              <p:nvPr/>
            </p:nvSpPr>
            <p:spPr>
              <a:xfrm>
                <a:off x="6711974" y="61239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7" name="Freeform 899">
                <a:extLst>
                  <a:ext uri="{FF2B5EF4-FFF2-40B4-BE49-F238E27FC236}">
                    <a16:creationId xmlns:a16="http://schemas.microsoft.com/office/drawing/2014/main" id="{4830725D-A71E-9795-6909-0FC824FCF028}"/>
                  </a:ext>
                </a:extLst>
              </p:cNvPr>
              <p:cNvSpPr/>
              <p:nvPr/>
            </p:nvSpPr>
            <p:spPr>
              <a:xfrm>
                <a:off x="6678357" y="619541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8" name="Freeform 900">
                <a:extLst>
                  <a:ext uri="{FF2B5EF4-FFF2-40B4-BE49-F238E27FC236}">
                    <a16:creationId xmlns:a16="http://schemas.microsoft.com/office/drawing/2014/main" id="{5D9B9093-988B-3574-ECD8-6F6AA50CBBF8}"/>
                  </a:ext>
                </a:extLst>
              </p:cNvPr>
              <p:cNvSpPr/>
              <p:nvPr/>
            </p:nvSpPr>
            <p:spPr>
              <a:xfrm>
                <a:off x="6720378" y="614775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9" name="Freeform 901">
                <a:extLst>
                  <a:ext uri="{FF2B5EF4-FFF2-40B4-BE49-F238E27FC236}">
                    <a16:creationId xmlns:a16="http://schemas.microsoft.com/office/drawing/2014/main" id="{D6DDD517-FA55-38BA-4B12-C9C3C8FBCE1F}"/>
                  </a:ext>
                </a:extLst>
              </p:cNvPr>
              <p:cNvSpPr/>
              <p:nvPr/>
            </p:nvSpPr>
            <p:spPr>
              <a:xfrm>
                <a:off x="6688862" y="619541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0" name="Freeform 902">
                <a:extLst>
                  <a:ext uri="{FF2B5EF4-FFF2-40B4-BE49-F238E27FC236}">
                    <a16:creationId xmlns:a16="http://schemas.microsoft.com/office/drawing/2014/main" id="{4DBA911B-F0A4-435A-7E0B-784EF48F609B}"/>
                  </a:ext>
                </a:extLst>
              </p:cNvPr>
              <p:cNvSpPr/>
              <p:nvPr/>
            </p:nvSpPr>
            <p:spPr>
              <a:xfrm>
                <a:off x="6730883" y="614775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1" name="Freeform 903">
                <a:extLst>
                  <a:ext uri="{FF2B5EF4-FFF2-40B4-BE49-F238E27FC236}">
                    <a16:creationId xmlns:a16="http://schemas.microsoft.com/office/drawing/2014/main" id="{AE64C342-A97C-688D-99B5-E039889A6AE8}"/>
                  </a:ext>
                </a:extLst>
              </p:cNvPr>
              <p:cNvSpPr/>
              <p:nvPr/>
            </p:nvSpPr>
            <p:spPr>
              <a:xfrm>
                <a:off x="6707771" y="622162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2" name="Freeform 904">
                <a:extLst>
                  <a:ext uri="{FF2B5EF4-FFF2-40B4-BE49-F238E27FC236}">
                    <a16:creationId xmlns:a16="http://schemas.microsoft.com/office/drawing/2014/main" id="{2EDACE51-9DB9-53CB-6D72-44F465CD572E}"/>
                  </a:ext>
                </a:extLst>
              </p:cNvPr>
              <p:cNvSpPr/>
              <p:nvPr/>
            </p:nvSpPr>
            <p:spPr>
              <a:xfrm>
                <a:off x="6749792" y="617396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3" name="Freeform 905">
                <a:extLst>
                  <a:ext uri="{FF2B5EF4-FFF2-40B4-BE49-F238E27FC236}">
                    <a16:creationId xmlns:a16="http://schemas.microsoft.com/office/drawing/2014/main" id="{90F05EB5-1CC4-CA2B-BE37-252A8803BAE3}"/>
                  </a:ext>
                </a:extLst>
              </p:cNvPr>
              <p:cNvSpPr/>
              <p:nvPr/>
            </p:nvSpPr>
            <p:spPr>
              <a:xfrm>
                <a:off x="6716175" y="624545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4" name="Freeform 906">
                <a:extLst>
                  <a:ext uri="{FF2B5EF4-FFF2-40B4-BE49-F238E27FC236}">
                    <a16:creationId xmlns:a16="http://schemas.microsoft.com/office/drawing/2014/main" id="{B0237995-6617-97E3-F5D1-428978585DF4}"/>
                  </a:ext>
                </a:extLst>
              </p:cNvPr>
              <p:cNvSpPr/>
              <p:nvPr/>
            </p:nvSpPr>
            <p:spPr>
              <a:xfrm>
                <a:off x="6758196" y="619779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5" name="Freeform 907">
                <a:extLst>
                  <a:ext uri="{FF2B5EF4-FFF2-40B4-BE49-F238E27FC236}">
                    <a16:creationId xmlns:a16="http://schemas.microsoft.com/office/drawing/2014/main" id="{68DCDA34-C432-CAB2-4AA1-1BF2241BAAE9}"/>
                  </a:ext>
                </a:extLst>
              </p:cNvPr>
              <p:cNvSpPr/>
              <p:nvPr/>
            </p:nvSpPr>
            <p:spPr>
              <a:xfrm>
                <a:off x="6743489" y="629549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6" name="Freeform 908">
                <a:extLst>
                  <a:ext uri="{FF2B5EF4-FFF2-40B4-BE49-F238E27FC236}">
                    <a16:creationId xmlns:a16="http://schemas.microsoft.com/office/drawing/2014/main" id="{E4B10B0C-5293-5290-E223-8BA617D79126}"/>
                  </a:ext>
                </a:extLst>
              </p:cNvPr>
              <p:cNvSpPr/>
              <p:nvPr/>
            </p:nvSpPr>
            <p:spPr>
              <a:xfrm>
                <a:off x="6785510" y="62478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7" name="Freeform 909">
                <a:extLst>
                  <a:ext uri="{FF2B5EF4-FFF2-40B4-BE49-F238E27FC236}">
                    <a16:creationId xmlns:a16="http://schemas.microsoft.com/office/drawing/2014/main" id="{5091E7B3-D8A8-12F1-3A0B-E1F6F51F5A6A}"/>
                  </a:ext>
                </a:extLst>
              </p:cNvPr>
              <p:cNvSpPr/>
              <p:nvPr/>
            </p:nvSpPr>
            <p:spPr>
              <a:xfrm>
                <a:off x="6762399" y="631931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8" name="Freeform 910">
                <a:extLst>
                  <a:ext uri="{FF2B5EF4-FFF2-40B4-BE49-F238E27FC236}">
                    <a16:creationId xmlns:a16="http://schemas.microsoft.com/office/drawing/2014/main" id="{13889427-B78F-C78B-7E28-1920B53F2064}"/>
                  </a:ext>
                </a:extLst>
              </p:cNvPr>
              <p:cNvSpPr/>
              <p:nvPr/>
            </p:nvSpPr>
            <p:spPr>
              <a:xfrm>
                <a:off x="6804420" y="627166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79" name="Freeform 911">
                <a:extLst>
                  <a:ext uri="{FF2B5EF4-FFF2-40B4-BE49-F238E27FC236}">
                    <a16:creationId xmlns:a16="http://schemas.microsoft.com/office/drawing/2014/main" id="{A218DEDF-8C45-CECF-09FA-0B3A93407880}"/>
                  </a:ext>
                </a:extLst>
              </p:cNvPr>
              <p:cNvSpPr/>
              <p:nvPr/>
            </p:nvSpPr>
            <p:spPr>
              <a:xfrm>
                <a:off x="6827531"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0" name="Freeform 912">
                <a:extLst>
                  <a:ext uri="{FF2B5EF4-FFF2-40B4-BE49-F238E27FC236}">
                    <a16:creationId xmlns:a16="http://schemas.microsoft.com/office/drawing/2014/main" id="{7562FCD0-90F5-6C6D-CF0E-68EBF1EA1738}"/>
                  </a:ext>
                </a:extLst>
              </p:cNvPr>
              <p:cNvSpPr/>
              <p:nvPr/>
            </p:nvSpPr>
            <p:spPr>
              <a:xfrm>
                <a:off x="6869552"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1" name="Freeform 913">
                <a:extLst>
                  <a:ext uri="{FF2B5EF4-FFF2-40B4-BE49-F238E27FC236}">
                    <a16:creationId xmlns:a16="http://schemas.microsoft.com/office/drawing/2014/main" id="{EC332A9A-6237-9625-DA37-44826A0F41A1}"/>
                  </a:ext>
                </a:extLst>
              </p:cNvPr>
              <p:cNvSpPr/>
              <p:nvPr/>
            </p:nvSpPr>
            <p:spPr>
              <a:xfrm>
                <a:off x="6856947"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2" name="Freeform 914">
                <a:extLst>
                  <a:ext uri="{FF2B5EF4-FFF2-40B4-BE49-F238E27FC236}">
                    <a16:creationId xmlns:a16="http://schemas.microsoft.com/office/drawing/2014/main" id="{24A6F237-F772-6017-4071-F0E395813320}"/>
                  </a:ext>
                </a:extLst>
              </p:cNvPr>
              <p:cNvSpPr/>
              <p:nvPr/>
            </p:nvSpPr>
            <p:spPr>
              <a:xfrm>
                <a:off x="6898968"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3" name="Freeform 915">
                <a:extLst>
                  <a:ext uri="{FF2B5EF4-FFF2-40B4-BE49-F238E27FC236}">
                    <a16:creationId xmlns:a16="http://schemas.microsoft.com/office/drawing/2014/main" id="{53E77B25-49B6-04C2-14F7-CBBBAA2A3C02}"/>
                  </a:ext>
                </a:extLst>
              </p:cNvPr>
              <p:cNvSpPr/>
              <p:nvPr/>
            </p:nvSpPr>
            <p:spPr>
              <a:xfrm>
                <a:off x="6856947"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4" name="Freeform 916">
                <a:extLst>
                  <a:ext uri="{FF2B5EF4-FFF2-40B4-BE49-F238E27FC236}">
                    <a16:creationId xmlns:a16="http://schemas.microsoft.com/office/drawing/2014/main" id="{5270DF27-1183-C94C-26EA-CC3913411CA1}"/>
                  </a:ext>
                </a:extLst>
              </p:cNvPr>
              <p:cNvSpPr/>
              <p:nvPr/>
            </p:nvSpPr>
            <p:spPr>
              <a:xfrm>
                <a:off x="6898968"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5" name="Freeform 917">
                <a:extLst>
                  <a:ext uri="{FF2B5EF4-FFF2-40B4-BE49-F238E27FC236}">
                    <a16:creationId xmlns:a16="http://schemas.microsoft.com/office/drawing/2014/main" id="{7FF4D716-1EB7-39CB-6072-DCB8F57E5F30}"/>
                  </a:ext>
                </a:extLst>
              </p:cNvPr>
              <p:cNvSpPr/>
              <p:nvPr/>
            </p:nvSpPr>
            <p:spPr>
              <a:xfrm>
                <a:off x="6875855"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6" name="Freeform 918">
                <a:extLst>
                  <a:ext uri="{FF2B5EF4-FFF2-40B4-BE49-F238E27FC236}">
                    <a16:creationId xmlns:a16="http://schemas.microsoft.com/office/drawing/2014/main" id="{308BA429-F2E0-7BE9-2193-EC676DE2C87D}"/>
                  </a:ext>
                </a:extLst>
              </p:cNvPr>
              <p:cNvSpPr/>
              <p:nvPr/>
            </p:nvSpPr>
            <p:spPr>
              <a:xfrm>
                <a:off x="6917876"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7" name="Freeform 919">
                <a:extLst>
                  <a:ext uri="{FF2B5EF4-FFF2-40B4-BE49-F238E27FC236}">
                    <a16:creationId xmlns:a16="http://schemas.microsoft.com/office/drawing/2014/main" id="{E7251E29-2281-9B3C-87D8-3E059F404E3D}"/>
                  </a:ext>
                </a:extLst>
              </p:cNvPr>
              <p:cNvSpPr/>
              <p:nvPr/>
            </p:nvSpPr>
            <p:spPr>
              <a:xfrm>
                <a:off x="6884260"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8" name="Freeform 920">
                <a:extLst>
                  <a:ext uri="{FF2B5EF4-FFF2-40B4-BE49-F238E27FC236}">
                    <a16:creationId xmlns:a16="http://schemas.microsoft.com/office/drawing/2014/main" id="{ED77325F-18EF-BDEC-E5E6-FC4E0E2BCDCF}"/>
                  </a:ext>
                </a:extLst>
              </p:cNvPr>
              <p:cNvSpPr/>
              <p:nvPr/>
            </p:nvSpPr>
            <p:spPr>
              <a:xfrm>
                <a:off x="6926281"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89" name="Freeform 921">
                <a:extLst>
                  <a:ext uri="{FF2B5EF4-FFF2-40B4-BE49-F238E27FC236}">
                    <a16:creationId xmlns:a16="http://schemas.microsoft.com/office/drawing/2014/main" id="{B2E2B250-317A-B390-924B-59E82107A0C5}"/>
                  </a:ext>
                </a:extLst>
              </p:cNvPr>
              <p:cNvSpPr/>
              <p:nvPr/>
            </p:nvSpPr>
            <p:spPr>
              <a:xfrm>
                <a:off x="6884260"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0" name="Freeform 922">
                <a:extLst>
                  <a:ext uri="{FF2B5EF4-FFF2-40B4-BE49-F238E27FC236}">
                    <a16:creationId xmlns:a16="http://schemas.microsoft.com/office/drawing/2014/main" id="{3199B754-7849-ABB5-ECA9-7213544811A0}"/>
                  </a:ext>
                </a:extLst>
              </p:cNvPr>
              <p:cNvSpPr/>
              <p:nvPr/>
            </p:nvSpPr>
            <p:spPr>
              <a:xfrm>
                <a:off x="6926281"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1" name="Freeform 923">
                <a:extLst>
                  <a:ext uri="{FF2B5EF4-FFF2-40B4-BE49-F238E27FC236}">
                    <a16:creationId xmlns:a16="http://schemas.microsoft.com/office/drawing/2014/main" id="{68C1E9B9-E487-087A-2DF2-855EA8BF67E1}"/>
                  </a:ext>
                </a:extLst>
              </p:cNvPr>
              <p:cNvSpPr/>
              <p:nvPr/>
            </p:nvSpPr>
            <p:spPr>
              <a:xfrm>
                <a:off x="6884260"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2" name="Freeform 924">
                <a:extLst>
                  <a:ext uri="{FF2B5EF4-FFF2-40B4-BE49-F238E27FC236}">
                    <a16:creationId xmlns:a16="http://schemas.microsoft.com/office/drawing/2014/main" id="{F3B1FE03-6C74-342C-5654-F725F3CAE877}"/>
                  </a:ext>
                </a:extLst>
              </p:cNvPr>
              <p:cNvSpPr/>
              <p:nvPr/>
            </p:nvSpPr>
            <p:spPr>
              <a:xfrm>
                <a:off x="6926281"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3" name="Freeform 925">
                <a:extLst>
                  <a:ext uri="{FF2B5EF4-FFF2-40B4-BE49-F238E27FC236}">
                    <a16:creationId xmlns:a16="http://schemas.microsoft.com/office/drawing/2014/main" id="{5813A15D-33B0-40BC-2143-BD2D89C822AA}"/>
                  </a:ext>
                </a:extLst>
              </p:cNvPr>
              <p:cNvSpPr/>
              <p:nvPr/>
            </p:nvSpPr>
            <p:spPr>
              <a:xfrm>
                <a:off x="6894765" y="637174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4" name="Freeform 926">
                <a:extLst>
                  <a:ext uri="{FF2B5EF4-FFF2-40B4-BE49-F238E27FC236}">
                    <a16:creationId xmlns:a16="http://schemas.microsoft.com/office/drawing/2014/main" id="{F797E82D-B66D-C2A4-A8B3-EFB9AE6010C2}"/>
                  </a:ext>
                </a:extLst>
              </p:cNvPr>
              <p:cNvSpPr/>
              <p:nvPr/>
            </p:nvSpPr>
            <p:spPr>
              <a:xfrm>
                <a:off x="6936786" y="632408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5" name="Freeform 927">
                <a:extLst>
                  <a:ext uri="{FF2B5EF4-FFF2-40B4-BE49-F238E27FC236}">
                    <a16:creationId xmlns:a16="http://schemas.microsoft.com/office/drawing/2014/main" id="{A5EE9C06-1731-6EA0-30E3-ECE34994977E}"/>
                  </a:ext>
                </a:extLst>
              </p:cNvPr>
              <p:cNvSpPr/>
              <p:nvPr/>
            </p:nvSpPr>
            <p:spPr>
              <a:xfrm>
                <a:off x="6903169" y="639795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6" name="Freeform 928">
                <a:extLst>
                  <a:ext uri="{FF2B5EF4-FFF2-40B4-BE49-F238E27FC236}">
                    <a16:creationId xmlns:a16="http://schemas.microsoft.com/office/drawing/2014/main" id="{A0A71282-2B61-E583-8E2D-5AFD4D1E8BE6}"/>
                  </a:ext>
                </a:extLst>
              </p:cNvPr>
              <p:cNvSpPr/>
              <p:nvPr/>
            </p:nvSpPr>
            <p:spPr>
              <a:xfrm>
                <a:off x="6945190" y="635029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7" name="Freeform 929">
                <a:extLst>
                  <a:ext uri="{FF2B5EF4-FFF2-40B4-BE49-F238E27FC236}">
                    <a16:creationId xmlns:a16="http://schemas.microsoft.com/office/drawing/2014/main" id="{0B199E54-88C3-8770-EF39-A8C94BC93BE5}"/>
                  </a:ext>
                </a:extLst>
              </p:cNvPr>
              <p:cNvSpPr/>
              <p:nvPr/>
            </p:nvSpPr>
            <p:spPr>
              <a:xfrm>
                <a:off x="6922079" y="639795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8" name="Freeform 930">
                <a:extLst>
                  <a:ext uri="{FF2B5EF4-FFF2-40B4-BE49-F238E27FC236}">
                    <a16:creationId xmlns:a16="http://schemas.microsoft.com/office/drawing/2014/main" id="{222A19F5-88F6-48D1-110C-78B863108261}"/>
                  </a:ext>
                </a:extLst>
              </p:cNvPr>
              <p:cNvSpPr/>
              <p:nvPr/>
            </p:nvSpPr>
            <p:spPr>
              <a:xfrm>
                <a:off x="6964100" y="635029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99" name="Freeform 931">
                <a:extLst>
                  <a:ext uri="{FF2B5EF4-FFF2-40B4-BE49-F238E27FC236}">
                    <a16:creationId xmlns:a16="http://schemas.microsoft.com/office/drawing/2014/main" id="{30089A4E-7265-16BA-7D1A-D9E20CDF9AF4}"/>
                  </a:ext>
                </a:extLst>
              </p:cNvPr>
              <p:cNvSpPr/>
              <p:nvPr/>
            </p:nvSpPr>
            <p:spPr>
              <a:xfrm>
                <a:off x="6922079" y="639795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0" name="Freeform 932">
                <a:extLst>
                  <a:ext uri="{FF2B5EF4-FFF2-40B4-BE49-F238E27FC236}">
                    <a16:creationId xmlns:a16="http://schemas.microsoft.com/office/drawing/2014/main" id="{BFC114E2-2548-B7DE-9062-B4A699F1BA35}"/>
                  </a:ext>
                </a:extLst>
              </p:cNvPr>
              <p:cNvSpPr/>
              <p:nvPr/>
            </p:nvSpPr>
            <p:spPr>
              <a:xfrm>
                <a:off x="6964100" y="635029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1" name="Freeform 933">
                <a:extLst>
                  <a:ext uri="{FF2B5EF4-FFF2-40B4-BE49-F238E27FC236}">
                    <a16:creationId xmlns:a16="http://schemas.microsoft.com/office/drawing/2014/main" id="{875D7AFD-D914-9FC8-CB5B-44ED7DC43A3F}"/>
                  </a:ext>
                </a:extLst>
              </p:cNvPr>
              <p:cNvSpPr/>
              <p:nvPr/>
            </p:nvSpPr>
            <p:spPr>
              <a:xfrm>
                <a:off x="6930483"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2" name="Freeform 934">
                <a:extLst>
                  <a:ext uri="{FF2B5EF4-FFF2-40B4-BE49-F238E27FC236}">
                    <a16:creationId xmlns:a16="http://schemas.microsoft.com/office/drawing/2014/main" id="{1DEC1CF4-94A7-50FB-CCA3-F33F9EA13211}"/>
                  </a:ext>
                </a:extLst>
              </p:cNvPr>
              <p:cNvSpPr/>
              <p:nvPr/>
            </p:nvSpPr>
            <p:spPr>
              <a:xfrm>
                <a:off x="6972504"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3" name="Freeform 935">
                <a:extLst>
                  <a:ext uri="{FF2B5EF4-FFF2-40B4-BE49-F238E27FC236}">
                    <a16:creationId xmlns:a16="http://schemas.microsoft.com/office/drawing/2014/main" id="{014B5970-FAD5-F6E8-D72E-15E18B75690C}"/>
                  </a:ext>
                </a:extLst>
              </p:cNvPr>
              <p:cNvSpPr/>
              <p:nvPr/>
            </p:nvSpPr>
            <p:spPr>
              <a:xfrm>
                <a:off x="6940989"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4" name="Freeform 936">
                <a:extLst>
                  <a:ext uri="{FF2B5EF4-FFF2-40B4-BE49-F238E27FC236}">
                    <a16:creationId xmlns:a16="http://schemas.microsoft.com/office/drawing/2014/main" id="{599A45BA-84E2-3413-5115-5AADC38A940C}"/>
                  </a:ext>
                </a:extLst>
              </p:cNvPr>
              <p:cNvSpPr/>
              <p:nvPr/>
            </p:nvSpPr>
            <p:spPr>
              <a:xfrm>
                <a:off x="6983009"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5" name="Freeform 937">
                <a:extLst>
                  <a:ext uri="{FF2B5EF4-FFF2-40B4-BE49-F238E27FC236}">
                    <a16:creationId xmlns:a16="http://schemas.microsoft.com/office/drawing/2014/main" id="{2900C020-E3FB-80D6-F9E3-665C118BD19A}"/>
                  </a:ext>
                </a:extLst>
              </p:cNvPr>
              <p:cNvSpPr/>
              <p:nvPr/>
            </p:nvSpPr>
            <p:spPr>
              <a:xfrm>
                <a:off x="6959898"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6" name="Freeform 938">
                <a:extLst>
                  <a:ext uri="{FF2B5EF4-FFF2-40B4-BE49-F238E27FC236}">
                    <a16:creationId xmlns:a16="http://schemas.microsoft.com/office/drawing/2014/main" id="{23B781CD-5F12-1B10-354E-438FB7D62640}"/>
                  </a:ext>
                </a:extLst>
              </p:cNvPr>
              <p:cNvSpPr/>
              <p:nvPr/>
            </p:nvSpPr>
            <p:spPr>
              <a:xfrm>
                <a:off x="7001919"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7" name="Freeform 939">
                <a:extLst>
                  <a:ext uri="{FF2B5EF4-FFF2-40B4-BE49-F238E27FC236}">
                    <a16:creationId xmlns:a16="http://schemas.microsoft.com/office/drawing/2014/main" id="{DC50BF6B-6361-FD5B-8511-CD26823E9005}"/>
                  </a:ext>
                </a:extLst>
              </p:cNvPr>
              <p:cNvSpPr/>
              <p:nvPr/>
            </p:nvSpPr>
            <p:spPr>
              <a:xfrm>
                <a:off x="6959898"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8" name="Freeform 940">
                <a:extLst>
                  <a:ext uri="{FF2B5EF4-FFF2-40B4-BE49-F238E27FC236}">
                    <a16:creationId xmlns:a16="http://schemas.microsoft.com/office/drawing/2014/main" id="{799E545F-E400-92C0-4AEC-9822539450F8}"/>
                  </a:ext>
                </a:extLst>
              </p:cNvPr>
              <p:cNvSpPr/>
              <p:nvPr/>
            </p:nvSpPr>
            <p:spPr>
              <a:xfrm>
                <a:off x="7001919"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09" name="Freeform 941">
                <a:extLst>
                  <a:ext uri="{FF2B5EF4-FFF2-40B4-BE49-F238E27FC236}">
                    <a16:creationId xmlns:a16="http://schemas.microsoft.com/office/drawing/2014/main" id="{22A6BA4A-A9E1-89CC-7AEF-3229024A1F42}"/>
                  </a:ext>
                </a:extLst>
              </p:cNvPr>
              <p:cNvSpPr/>
              <p:nvPr/>
            </p:nvSpPr>
            <p:spPr>
              <a:xfrm>
                <a:off x="6978807"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0" name="Freeform 942">
                <a:extLst>
                  <a:ext uri="{FF2B5EF4-FFF2-40B4-BE49-F238E27FC236}">
                    <a16:creationId xmlns:a16="http://schemas.microsoft.com/office/drawing/2014/main" id="{3FA83496-376E-B02D-DF7C-5EAF03628218}"/>
                  </a:ext>
                </a:extLst>
              </p:cNvPr>
              <p:cNvSpPr/>
              <p:nvPr/>
            </p:nvSpPr>
            <p:spPr>
              <a:xfrm>
                <a:off x="7020828"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1" name="Freeform 943">
                <a:extLst>
                  <a:ext uri="{FF2B5EF4-FFF2-40B4-BE49-F238E27FC236}">
                    <a16:creationId xmlns:a16="http://schemas.microsoft.com/office/drawing/2014/main" id="{4B9C9D38-69DB-6BF7-799E-72CFB28A8AA4}"/>
                  </a:ext>
                </a:extLst>
              </p:cNvPr>
              <p:cNvSpPr/>
              <p:nvPr/>
            </p:nvSpPr>
            <p:spPr>
              <a:xfrm>
                <a:off x="6987211"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2" name="Freeform 944">
                <a:extLst>
                  <a:ext uri="{FF2B5EF4-FFF2-40B4-BE49-F238E27FC236}">
                    <a16:creationId xmlns:a16="http://schemas.microsoft.com/office/drawing/2014/main" id="{1B639BE5-B3C7-EE68-C292-3F5BEB6DD0B7}"/>
                  </a:ext>
                </a:extLst>
              </p:cNvPr>
              <p:cNvSpPr/>
              <p:nvPr/>
            </p:nvSpPr>
            <p:spPr>
              <a:xfrm>
                <a:off x="7029233"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3" name="Freeform 945">
                <a:extLst>
                  <a:ext uri="{FF2B5EF4-FFF2-40B4-BE49-F238E27FC236}">
                    <a16:creationId xmlns:a16="http://schemas.microsoft.com/office/drawing/2014/main" id="{9F173B75-FEAF-B1EB-8AD6-7D21F71AAFA2}"/>
                  </a:ext>
                </a:extLst>
              </p:cNvPr>
              <p:cNvSpPr/>
              <p:nvPr/>
            </p:nvSpPr>
            <p:spPr>
              <a:xfrm>
                <a:off x="7014524" y="650995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4" name="Freeform 946">
                <a:extLst>
                  <a:ext uri="{FF2B5EF4-FFF2-40B4-BE49-F238E27FC236}">
                    <a16:creationId xmlns:a16="http://schemas.microsoft.com/office/drawing/2014/main" id="{61A2D61B-D661-6F05-457A-93A75BBF48E9}"/>
                  </a:ext>
                </a:extLst>
              </p:cNvPr>
              <p:cNvSpPr/>
              <p:nvPr/>
            </p:nvSpPr>
            <p:spPr>
              <a:xfrm>
                <a:off x="7056545" y="646229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5" name="Freeform 947">
                <a:extLst>
                  <a:ext uri="{FF2B5EF4-FFF2-40B4-BE49-F238E27FC236}">
                    <a16:creationId xmlns:a16="http://schemas.microsoft.com/office/drawing/2014/main" id="{148EE979-73F0-DEE3-7A0A-63F7EBA257DC}"/>
                  </a:ext>
                </a:extLst>
              </p:cNvPr>
              <p:cNvSpPr/>
              <p:nvPr/>
            </p:nvSpPr>
            <p:spPr>
              <a:xfrm>
                <a:off x="7071254"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6" name="Freeform 948">
                <a:extLst>
                  <a:ext uri="{FF2B5EF4-FFF2-40B4-BE49-F238E27FC236}">
                    <a16:creationId xmlns:a16="http://schemas.microsoft.com/office/drawing/2014/main" id="{F70AF5D1-212E-1A9D-0EA0-B0D6AA359E4E}"/>
                  </a:ext>
                </a:extLst>
              </p:cNvPr>
              <p:cNvSpPr/>
              <p:nvPr/>
            </p:nvSpPr>
            <p:spPr>
              <a:xfrm>
                <a:off x="7113275"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7" name="Freeform 949">
                <a:extLst>
                  <a:ext uri="{FF2B5EF4-FFF2-40B4-BE49-F238E27FC236}">
                    <a16:creationId xmlns:a16="http://schemas.microsoft.com/office/drawing/2014/main" id="{D76ED5AE-EF2E-FC88-FE8D-138DD29A14E6}"/>
                  </a:ext>
                </a:extLst>
              </p:cNvPr>
              <p:cNvSpPr/>
              <p:nvPr/>
            </p:nvSpPr>
            <p:spPr>
              <a:xfrm>
                <a:off x="7071254"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8" name="Freeform 950">
                <a:extLst>
                  <a:ext uri="{FF2B5EF4-FFF2-40B4-BE49-F238E27FC236}">
                    <a16:creationId xmlns:a16="http://schemas.microsoft.com/office/drawing/2014/main" id="{FFA90EE9-28C4-EA38-800A-18439381CF76}"/>
                  </a:ext>
                </a:extLst>
              </p:cNvPr>
              <p:cNvSpPr/>
              <p:nvPr/>
            </p:nvSpPr>
            <p:spPr>
              <a:xfrm>
                <a:off x="7113275"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19" name="Freeform 951">
                <a:extLst>
                  <a:ext uri="{FF2B5EF4-FFF2-40B4-BE49-F238E27FC236}">
                    <a16:creationId xmlns:a16="http://schemas.microsoft.com/office/drawing/2014/main" id="{706CB80F-BEBE-3C09-E46B-7A89E8DD89A9}"/>
                  </a:ext>
                </a:extLst>
              </p:cNvPr>
              <p:cNvSpPr/>
              <p:nvPr/>
            </p:nvSpPr>
            <p:spPr>
              <a:xfrm>
                <a:off x="7081759"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0" name="Freeform 952">
                <a:extLst>
                  <a:ext uri="{FF2B5EF4-FFF2-40B4-BE49-F238E27FC236}">
                    <a16:creationId xmlns:a16="http://schemas.microsoft.com/office/drawing/2014/main" id="{04EC4103-1637-9E73-CE46-E9C579E2535E}"/>
                  </a:ext>
                </a:extLst>
              </p:cNvPr>
              <p:cNvSpPr/>
              <p:nvPr/>
            </p:nvSpPr>
            <p:spPr>
              <a:xfrm>
                <a:off x="7123779"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1" name="Freeform 953">
                <a:extLst>
                  <a:ext uri="{FF2B5EF4-FFF2-40B4-BE49-F238E27FC236}">
                    <a16:creationId xmlns:a16="http://schemas.microsoft.com/office/drawing/2014/main" id="{BE26A592-F3ED-3413-2AA2-ABC34B4810BD}"/>
                  </a:ext>
                </a:extLst>
              </p:cNvPr>
              <p:cNvSpPr/>
              <p:nvPr/>
            </p:nvSpPr>
            <p:spPr>
              <a:xfrm>
                <a:off x="7090162"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2" name="Freeform 954">
                <a:extLst>
                  <a:ext uri="{FF2B5EF4-FFF2-40B4-BE49-F238E27FC236}">
                    <a16:creationId xmlns:a16="http://schemas.microsoft.com/office/drawing/2014/main" id="{1B774C71-A6D3-DE28-BB4E-B1C6E7E2EC36}"/>
                  </a:ext>
                </a:extLst>
              </p:cNvPr>
              <p:cNvSpPr/>
              <p:nvPr/>
            </p:nvSpPr>
            <p:spPr>
              <a:xfrm>
                <a:off x="7132183"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3" name="Freeform 955">
                <a:extLst>
                  <a:ext uri="{FF2B5EF4-FFF2-40B4-BE49-F238E27FC236}">
                    <a16:creationId xmlns:a16="http://schemas.microsoft.com/office/drawing/2014/main" id="{837817BA-0D51-24EF-EDA6-3B68273F66A4}"/>
                  </a:ext>
                </a:extLst>
              </p:cNvPr>
              <p:cNvSpPr/>
              <p:nvPr/>
            </p:nvSpPr>
            <p:spPr>
              <a:xfrm>
                <a:off x="7098568"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4" name="Freeform 956">
                <a:extLst>
                  <a:ext uri="{FF2B5EF4-FFF2-40B4-BE49-F238E27FC236}">
                    <a16:creationId xmlns:a16="http://schemas.microsoft.com/office/drawing/2014/main" id="{D2C11F21-6F39-5550-BE48-11579469B345}"/>
                  </a:ext>
                </a:extLst>
              </p:cNvPr>
              <p:cNvSpPr/>
              <p:nvPr/>
            </p:nvSpPr>
            <p:spPr>
              <a:xfrm>
                <a:off x="7140589"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5" name="Freeform 957">
                <a:extLst>
                  <a:ext uri="{FF2B5EF4-FFF2-40B4-BE49-F238E27FC236}">
                    <a16:creationId xmlns:a16="http://schemas.microsoft.com/office/drawing/2014/main" id="{54DA798B-28D8-92A2-BFA4-3AF96CD82BA9}"/>
                  </a:ext>
                </a:extLst>
              </p:cNvPr>
              <p:cNvSpPr/>
              <p:nvPr/>
            </p:nvSpPr>
            <p:spPr>
              <a:xfrm>
                <a:off x="7117476"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6" name="Freeform 958">
                <a:extLst>
                  <a:ext uri="{FF2B5EF4-FFF2-40B4-BE49-F238E27FC236}">
                    <a16:creationId xmlns:a16="http://schemas.microsoft.com/office/drawing/2014/main" id="{B274CF97-8995-5B4E-AF64-707D66BE36CA}"/>
                  </a:ext>
                </a:extLst>
              </p:cNvPr>
              <p:cNvSpPr/>
              <p:nvPr/>
            </p:nvSpPr>
            <p:spPr>
              <a:xfrm>
                <a:off x="7159497"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7" name="Freeform 959">
                <a:extLst>
                  <a:ext uri="{FF2B5EF4-FFF2-40B4-BE49-F238E27FC236}">
                    <a16:creationId xmlns:a16="http://schemas.microsoft.com/office/drawing/2014/main" id="{CC6C7522-C5B9-00C5-9637-50995A3884E8}"/>
                  </a:ext>
                </a:extLst>
              </p:cNvPr>
              <p:cNvSpPr/>
              <p:nvPr/>
            </p:nvSpPr>
            <p:spPr>
              <a:xfrm>
                <a:off x="7146891"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8" name="Freeform 960">
                <a:extLst>
                  <a:ext uri="{FF2B5EF4-FFF2-40B4-BE49-F238E27FC236}">
                    <a16:creationId xmlns:a16="http://schemas.microsoft.com/office/drawing/2014/main" id="{799057CC-D9D6-92A3-0110-681CF042E571}"/>
                  </a:ext>
                </a:extLst>
              </p:cNvPr>
              <p:cNvSpPr/>
              <p:nvPr/>
            </p:nvSpPr>
            <p:spPr>
              <a:xfrm>
                <a:off x="7188913"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29" name="Freeform 961">
                <a:extLst>
                  <a:ext uri="{FF2B5EF4-FFF2-40B4-BE49-F238E27FC236}">
                    <a16:creationId xmlns:a16="http://schemas.microsoft.com/office/drawing/2014/main" id="{4593F694-2BD3-990F-846A-1D60C963597A}"/>
                  </a:ext>
                </a:extLst>
              </p:cNvPr>
              <p:cNvSpPr/>
              <p:nvPr/>
            </p:nvSpPr>
            <p:spPr>
              <a:xfrm>
                <a:off x="7155296"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0" name="Freeform 962">
                <a:extLst>
                  <a:ext uri="{FF2B5EF4-FFF2-40B4-BE49-F238E27FC236}">
                    <a16:creationId xmlns:a16="http://schemas.microsoft.com/office/drawing/2014/main" id="{BF6E6EF5-9384-2012-F018-0F44AF8F8459}"/>
                  </a:ext>
                </a:extLst>
              </p:cNvPr>
              <p:cNvSpPr/>
              <p:nvPr/>
            </p:nvSpPr>
            <p:spPr>
              <a:xfrm>
                <a:off x="7197317"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1" name="Freeform 963">
                <a:extLst>
                  <a:ext uri="{FF2B5EF4-FFF2-40B4-BE49-F238E27FC236}">
                    <a16:creationId xmlns:a16="http://schemas.microsoft.com/office/drawing/2014/main" id="{5F12DC33-8FED-FEEA-D09A-E6E033D75873}"/>
                  </a:ext>
                </a:extLst>
              </p:cNvPr>
              <p:cNvSpPr/>
              <p:nvPr/>
            </p:nvSpPr>
            <p:spPr>
              <a:xfrm>
                <a:off x="7165800"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2" name="Freeform 964">
                <a:extLst>
                  <a:ext uri="{FF2B5EF4-FFF2-40B4-BE49-F238E27FC236}">
                    <a16:creationId xmlns:a16="http://schemas.microsoft.com/office/drawing/2014/main" id="{8D22BA42-A58B-CC3D-8D70-0414DC9E44D6}"/>
                  </a:ext>
                </a:extLst>
              </p:cNvPr>
              <p:cNvSpPr/>
              <p:nvPr/>
            </p:nvSpPr>
            <p:spPr>
              <a:xfrm>
                <a:off x="7207821"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3" name="Freeform 965">
                <a:extLst>
                  <a:ext uri="{FF2B5EF4-FFF2-40B4-BE49-F238E27FC236}">
                    <a16:creationId xmlns:a16="http://schemas.microsoft.com/office/drawing/2014/main" id="{64E5F00F-8831-130A-6563-8C135F5B4D0F}"/>
                  </a:ext>
                </a:extLst>
              </p:cNvPr>
              <p:cNvSpPr/>
              <p:nvPr/>
            </p:nvSpPr>
            <p:spPr>
              <a:xfrm>
                <a:off x="7174204"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4" name="Freeform 966">
                <a:extLst>
                  <a:ext uri="{FF2B5EF4-FFF2-40B4-BE49-F238E27FC236}">
                    <a16:creationId xmlns:a16="http://schemas.microsoft.com/office/drawing/2014/main" id="{22AE4E9A-0C77-7E69-CE80-D8F4FA55F135}"/>
                  </a:ext>
                </a:extLst>
              </p:cNvPr>
              <p:cNvSpPr/>
              <p:nvPr/>
            </p:nvSpPr>
            <p:spPr>
              <a:xfrm>
                <a:off x="7216225"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5" name="Freeform 967">
                <a:extLst>
                  <a:ext uri="{FF2B5EF4-FFF2-40B4-BE49-F238E27FC236}">
                    <a16:creationId xmlns:a16="http://schemas.microsoft.com/office/drawing/2014/main" id="{EC26EC0C-6B75-423C-E346-D9274433B57A}"/>
                  </a:ext>
                </a:extLst>
              </p:cNvPr>
              <p:cNvSpPr/>
              <p:nvPr/>
            </p:nvSpPr>
            <p:spPr>
              <a:xfrm>
                <a:off x="7193114" y="660049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6" name="Freeform 968">
                <a:extLst>
                  <a:ext uri="{FF2B5EF4-FFF2-40B4-BE49-F238E27FC236}">
                    <a16:creationId xmlns:a16="http://schemas.microsoft.com/office/drawing/2014/main" id="{4341B3AA-CCF3-434B-D50B-4076721221CB}"/>
                  </a:ext>
                </a:extLst>
              </p:cNvPr>
              <p:cNvSpPr/>
              <p:nvPr/>
            </p:nvSpPr>
            <p:spPr>
              <a:xfrm>
                <a:off x="7235135" y="655284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7" name="Freeform 969">
                <a:extLst>
                  <a:ext uri="{FF2B5EF4-FFF2-40B4-BE49-F238E27FC236}">
                    <a16:creationId xmlns:a16="http://schemas.microsoft.com/office/drawing/2014/main" id="{3575417D-55AA-1260-D240-2442729ABB1A}"/>
                  </a:ext>
                </a:extLst>
              </p:cNvPr>
              <p:cNvSpPr/>
              <p:nvPr/>
            </p:nvSpPr>
            <p:spPr>
              <a:xfrm>
                <a:off x="7212024" y="660049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8" name="Freeform 970">
                <a:extLst>
                  <a:ext uri="{FF2B5EF4-FFF2-40B4-BE49-F238E27FC236}">
                    <a16:creationId xmlns:a16="http://schemas.microsoft.com/office/drawing/2014/main" id="{BEC76EC8-45F5-3D99-79C5-356086D0FF7A}"/>
                  </a:ext>
                </a:extLst>
              </p:cNvPr>
              <p:cNvSpPr/>
              <p:nvPr/>
            </p:nvSpPr>
            <p:spPr>
              <a:xfrm>
                <a:off x="7254045" y="655284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39" name="Freeform 971">
                <a:extLst>
                  <a:ext uri="{FF2B5EF4-FFF2-40B4-BE49-F238E27FC236}">
                    <a16:creationId xmlns:a16="http://schemas.microsoft.com/office/drawing/2014/main" id="{2645CBE6-301B-7D86-EF80-BF95F732AF7E}"/>
                  </a:ext>
                </a:extLst>
              </p:cNvPr>
              <p:cNvSpPr/>
              <p:nvPr/>
            </p:nvSpPr>
            <p:spPr>
              <a:xfrm>
                <a:off x="7239338"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0" name="Freeform 972">
                <a:extLst>
                  <a:ext uri="{FF2B5EF4-FFF2-40B4-BE49-F238E27FC236}">
                    <a16:creationId xmlns:a16="http://schemas.microsoft.com/office/drawing/2014/main" id="{6F339C2E-4F40-1D60-0CD9-215805C9B5FF}"/>
                  </a:ext>
                </a:extLst>
              </p:cNvPr>
              <p:cNvSpPr/>
              <p:nvPr/>
            </p:nvSpPr>
            <p:spPr>
              <a:xfrm>
                <a:off x="7281359"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1" name="Freeform 973">
                <a:extLst>
                  <a:ext uri="{FF2B5EF4-FFF2-40B4-BE49-F238E27FC236}">
                    <a16:creationId xmlns:a16="http://schemas.microsoft.com/office/drawing/2014/main" id="{53C527A1-99A3-FD42-9D9D-A3BBF4A9AA52}"/>
                  </a:ext>
                </a:extLst>
              </p:cNvPr>
              <p:cNvSpPr/>
              <p:nvPr/>
            </p:nvSpPr>
            <p:spPr>
              <a:xfrm>
                <a:off x="7266651" y="6631477"/>
                <a:ext cx="86142" cy="23829"/>
              </a:xfrm>
              <a:custGeom>
                <a:avLst/>
                <a:gdLst>
                  <a:gd name="connsiteX0" fmla="*/ 0 w 61963"/>
                  <a:gd name="connsiteY0" fmla="*/ 0 h 15179"/>
                  <a:gd name="connsiteX1" fmla="*/ 61963 w 61963"/>
                  <a:gd name="connsiteY1" fmla="*/ 0 h 15179"/>
                </a:gdLst>
                <a:ahLst/>
                <a:cxnLst>
                  <a:cxn ang="0">
                    <a:pos x="connsiteX0" y="connsiteY0"/>
                  </a:cxn>
                  <a:cxn ang="0">
                    <a:pos x="connsiteX1" y="connsiteY1"/>
                  </a:cxn>
                </a:cxnLst>
                <a:rect l="l" t="t" r="r" b="b"/>
                <a:pathLst>
                  <a:path w="61963" h="15179">
                    <a:moveTo>
                      <a:pt x="0" y="0"/>
                    </a:moveTo>
                    <a:lnTo>
                      <a:pt x="61963"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2" name="Freeform 974">
                <a:extLst>
                  <a:ext uri="{FF2B5EF4-FFF2-40B4-BE49-F238E27FC236}">
                    <a16:creationId xmlns:a16="http://schemas.microsoft.com/office/drawing/2014/main" id="{CAF16D89-E624-236E-6CC6-34C7D131E4E7}"/>
                  </a:ext>
                </a:extLst>
              </p:cNvPr>
              <p:cNvSpPr/>
              <p:nvPr/>
            </p:nvSpPr>
            <p:spPr>
              <a:xfrm>
                <a:off x="7308672"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3" name="Freeform 975">
                <a:extLst>
                  <a:ext uri="{FF2B5EF4-FFF2-40B4-BE49-F238E27FC236}">
                    <a16:creationId xmlns:a16="http://schemas.microsoft.com/office/drawing/2014/main" id="{F366ED6C-0277-AE5D-58B5-4DF5075F7DA8}"/>
                  </a:ext>
                </a:extLst>
              </p:cNvPr>
              <p:cNvSpPr/>
              <p:nvPr/>
            </p:nvSpPr>
            <p:spPr>
              <a:xfrm>
                <a:off x="7277156"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4" name="Freeform 976">
                <a:extLst>
                  <a:ext uri="{FF2B5EF4-FFF2-40B4-BE49-F238E27FC236}">
                    <a16:creationId xmlns:a16="http://schemas.microsoft.com/office/drawing/2014/main" id="{A9EC167F-69A9-C1D4-5302-0BC6F4F6F0B9}"/>
                  </a:ext>
                </a:extLst>
              </p:cNvPr>
              <p:cNvSpPr/>
              <p:nvPr/>
            </p:nvSpPr>
            <p:spPr>
              <a:xfrm>
                <a:off x="7319177"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5" name="Freeform 977">
                <a:extLst>
                  <a:ext uri="{FF2B5EF4-FFF2-40B4-BE49-F238E27FC236}">
                    <a16:creationId xmlns:a16="http://schemas.microsoft.com/office/drawing/2014/main" id="{029FE905-233E-FAD5-95E9-F086BD1E5160}"/>
                  </a:ext>
                </a:extLst>
              </p:cNvPr>
              <p:cNvSpPr/>
              <p:nvPr/>
            </p:nvSpPr>
            <p:spPr>
              <a:xfrm>
                <a:off x="7304470"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6" name="Freeform 978">
                <a:extLst>
                  <a:ext uri="{FF2B5EF4-FFF2-40B4-BE49-F238E27FC236}">
                    <a16:creationId xmlns:a16="http://schemas.microsoft.com/office/drawing/2014/main" id="{290E4798-C07F-F1C2-238E-CF58FD79EF26}"/>
                  </a:ext>
                </a:extLst>
              </p:cNvPr>
              <p:cNvSpPr/>
              <p:nvPr/>
            </p:nvSpPr>
            <p:spPr>
              <a:xfrm>
                <a:off x="7346491"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7" name="Freeform 979">
                <a:extLst>
                  <a:ext uri="{FF2B5EF4-FFF2-40B4-BE49-F238E27FC236}">
                    <a16:creationId xmlns:a16="http://schemas.microsoft.com/office/drawing/2014/main" id="{328229C1-3AAC-9360-5BA2-54BC6B07DD9D}"/>
                  </a:ext>
                </a:extLst>
              </p:cNvPr>
              <p:cNvSpPr/>
              <p:nvPr/>
            </p:nvSpPr>
            <p:spPr>
              <a:xfrm>
                <a:off x="7323380"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8" name="Freeform 980">
                <a:extLst>
                  <a:ext uri="{FF2B5EF4-FFF2-40B4-BE49-F238E27FC236}">
                    <a16:creationId xmlns:a16="http://schemas.microsoft.com/office/drawing/2014/main" id="{1AF9A952-F071-DC02-38FC-D352DD37FC08}"/>
                  </a:ext>
                </a:extLst>
              </p:cNvPr>
              <p:cNvSpPr/>
              <p:nvPr/>
            </p:nvSpPr>
            <p:spPr>
              <a:xfrm>
                <a:off x="7365401"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49" name="Freeform 981">
                <a:extLst>
                  <a:ext uri="{FF2B5EF4-FFF2-40B4-BE49-F238E27FC236}">
                    <a16:creationId xmlns:a16="http://schemas.microsoft.com/office/drawing/2014/main" id="{F83DBACC-1159-473D-5524-9C5F18C3B71A}"/>
                  </a:ext>
                </a:extLst>
              </p:cNvPr>
              <p:cNvSpPr/>
              <p:nvPr/>
            </p:nvSpPr>
            <p:spPr>
              <a:xfrm>
                <a:off x="7323380"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0" name="Freeform 982">
                <a:extLst>
                  <a:ext uri="{FF2B5EF4-FFF2-40B4-BE49-F238E27FC236}">
                    <a16:creationId xmlns:a16="http://schemas.microsoft.com/office/drawing/2014/main" id="{17BB920F-B8C1-8BFB-CE35-69D423475221}"/>
                  </a:ext>
                </a:extLst>
              </p:cNvPr>
              <p:cNvSpPr/>
              <p:nvPr/>
            </p:nvSpPr>
            <p:spPr>
              <a:xfrm>
                <a:off x="7365401"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1" name="Freeform 983">
                <a:extLst>
                  <a:ext uri="{FF2B5EF4-FFF2-40B4-BE49-F238E27FC236}">
                    <a16:creationId xmlns:a16="http://schemas.microsoft.com/office/drawing/2014/main" id="{99E13D13-C692-C0A1-017D-050BE0AF8749}"/>
                  </a:ext>
                </a:extLst>
              </p:cNvPr>
              <p:cNvSpPr/>
              <p:nvPr/>
            </p:nvSpPr>
            <p:spPr>
              <a:xfrm>
                <a:off x="7352794"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2" name="Freeform 984">
                <a:extLst>
                  <a:ext uri="{FF2B5EF4-FFF2-40B4-BE49-F238E27FC236}">
                    <a16:creationId xmlns:a16="http://schemas.microsoft.com/office/drawing/2014/main" id="{70DC6904-620F-203C-7F94-6C9B3D2F500C}"/>
                  </a:ext>
                </a:extLst>
              </p:cNvPr>
              <p:cNvSpPr/>
              <p:nvPr/>
            </p:nvSpPr>
            <p:spPr>
              <a:xfrm>
                <a:off x="7394815"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3" name="Freeform 985">
                <a:extLst>
                  <a:ext uri="{FF2B5EF4-FFF2-40B4-BE49-F238E27FC236}">
                    <a16:creationId xmlns:a16="http://schemas.microsoft.com/office/drawing/2014/main" id="{393DD500-D1A5-AC7B-73F8-4DD5CAB905A6}"/>
                  </a:ext>
                </a:extLst>
              </p:cNvPr>
              <p:cNvSpPr/>
              <p:nvPr/>
            </p:nvSpPr>
            <p:spPr>
              <a:xfrm>
                <a:off x="7399018" y="666483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4" name="Freeform 986">
                <a:extLst>
                  <a:ext uri="{FF2B5EF4-FFF2-40B4-BE49-F238E27FC236}">
                    <a16:creationId xmlns:a16="http://schemas.microsoft.com/office/drawing/2014/main" id="{1C7D46F1-6EB4-09C0-7731-3E1E6537024E}"/>
                  </a:ext>
                </a:extLst>
              </p:cNvPr>
              <p:cNvSpPr/>
              <p:nvPr/>
            </p:nvSpPr>
            <p:spPr>
              <a:xfrm>
                <a:off x="7441038" y="661718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5" name="Freeform 987">
                <a:extLst>
                  <a:ext uri="{FF2B5EF4-FFF2-40B4-BE49-F238E27FC236}">
                    <a16:creationId xmlns:a16="http://schemas.microsoft.com/office/drawing/2014/main" id="{5A8B183B-2390-409E-2DBF-E5BA88A1B273}"/>
                  </a:ext>
                </a:extLst>
              </p:cNvPr>
              <p:cNvSpPr/>
              <p:nvPr/>
            </p:nvSpPr>
            <p:spPr>
              <a:xfrm>
                <a:off x="7417927" y="666483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6" name="Freeform 988">
                <a:extLst>
                  <a:ext uri="{FF2B5EF4-FFF2-40B4-BE49-F238E27FC236}">
                    <a16:creationId xmlns:a16="http://schemas.microsoft.com/office/drawing/2014/main" id="{021E4964-F1C1-1C4E-990E-3F80EED90AB8}"/>
                  </a:ext>
                </a:extLst>
              </p:cNvPr>
              <p:cNvSpPr/>
              <p:nvPr/>
            </p:nvSpPr>
            <p:spPr>
              <a:xfrm>
                <a:off x="7459948" y="661718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7" name="Freeform 989">
                <a:extLst>
                  <a:ext uri="{FF2B5EF4-FFF2-40B4-BE49-F238E27FC236}">
                    <a16:creationId xmlns:a16="http://schemas.microsoft.com/office/drawing/2014/main" id="{C059F714-4E12-913A-3557-D2157BC57B25}"/>
                  </a:ext>
                </a:extLst>
              </p:cNvPr>
              <p:cNvSpPr/>
              <p:nvPr/>
            </p:nvSpPr>
            <p:spPr>
              <a:xfrm>
                <a:off x="7417927" y="666483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8" name="Freeform 990">
                <a:extLst>
                  <a:ext uri="{FF2B5EF4-FFF2-40B4-BE49-F238E27FC236}">
                    <a16:creationId xmlns:a16="http://schemas.microsoft.com/office/drawing/2014/main" id="{0365482F-6F1C-B82D-4436-15653C4FB6D0}"/>
                  </a:ext>
                </a:extLst>
              </p:cNvPr>
              <p:cNvSpPr/>
              <p:nvPr/>
            </p:nvSpPr>
            <p:spPr>
              <a:xfrm>
                <a:off x="7459948" y="661718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59" name="Freeform 991">
                <a:extLst>
                  <a:ext uri="{FF2B5EF4-FFF2-40B4-BE49-F238E27FC236}">
                    <a16:creationId xmlns:a16="http://schemas.microsoft.com/office/drawing/2014/main" id="{F1D88114-94DE-6923-D7DC-B03C4ADD92B3}"/>
                  </a:ext>
                </a:extLst>
              </p:cNvPr>
              <p:cNvSpPr/>
              <p:nvPr/>
            </p:nvSpPr>
            <p:spPr>
              <a:xfrm>
                <a:off x="7453645" y="670058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0" name="Freeform 992">
                <a:extLst>
                  <a:ext uri="{FF2B5EF4-FFF2-40B4-BE49-F238E27FC236}">
                    <a16:creationId xmlns:a16="http://schemas.microsoft.com/office/drawing/2014/main" id="{41DAF716-2FC0-F5D1-BE5B-B73A34E080E5}"/>
                  </a:ext>
                </a:extLst>
              </p:cNvPr>
              <p:cNvSpPr/>
              <p:nvPr/>
            </p:nvSpPr>
            <p:spPr>
              <a:xfrm>
                <a:off x="7495666" y="665292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1" name="Freeform 993">
                <a:extLst>
                  <a:ext uri="{FF2B5EF4-FFF2-40B4-BE49-F238E27FC236}">
                    <a16:creationId xmlns:a16="http://schemas.microsoft.com/office/drawing/2014/main" id="{12C77EDD-149A-E939-9016-88B5F3CF729D}"/>
                  </a:ext>
                </a:extLst>
              </p:cNvPr>
              <p:cNvSpPr/>
              <p:nvPr/>
            </p:nvSpPr>
            <p:spPr>
              <a:xfrm>
                <a:off x="7483059" y="673632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2" name="Freeform 994">
                <a:extLst>
                  <a:ext uri="{FF2B5EF4-FFF2-40B4-BE49-F238E27FC236}">
                    <a16:creationId xmlns:a16="http://schemas.microsoft.com/office/drawing/2014/main" id="{71803067-BB07-85EC-AF74-3FCC0BFBE91E}"/>
                  </a:ext>
                </a:extLst>
              </p:cNvPr>
              <p:cNvSpPr/>
              <p:nvPr/>
            </p:nvSpPr>
            <p:spPr>
              <a:xfrm>
                <a:off x="7525080" y="668866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3" name="Freeform 995">
                <a:extLst>
                  <a:ext uri="{FF2B5EF4-FFF2-40B4-BE49-F238E27FC236}">
                    <a16:creationId xmlns:a16="http://schemas.microsoft.com/office/drawing/2014/main" id="{5FDE15D8-21E3-C1B7-7CA6-57BE05E1DBAA}"/>
                  </a:ext>
                </a:extLst>
              </p:cNvPr>
              <p:cNvSpPr/>
              <p:nvPr/>
            </p:nvSpPr>
            <p:spPr>
              <a:xfrm>
                <a:off x="7529283" y="673632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4" name="Freeform 996">
                <a:extLst>
                  <a:ext uri="{FF2B5EF4-FFF2-40B4-BE49-F238E27FC236}">
                    <a16:creationId xmlns:a16="http://schemas.microsoft.com/office/drawing/2014/main" id="{39636F74-244D-3BA0-8754-5B4E4F765EAE}"/>
                  </a:ext>
                </a:extLst>
              </p:cNvPr>
              <p:cNvSpPr/>
              <p:nvPr/>
            </p:nvSpPr>
            <p:spPr>
              <a:xfrm>
                <a:off x="7571304" y="668866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5" name="Freeform 997">
                <a:extLst>
                  <a:ext uri="{FF2B5EF4-FFF2-40B4-BE49-F238E27FC236}">
                    <a16:creationId xmlns:a16="http://schemas.microsoft.com/office/drawing/2014/main" id="{88E9E6EF-E71E-2D5E-3C1B-4CD39CE75686}"/>
                  </a:ext>
                </a:extLst>
              </p:cNvPr>
              <p:cNvSpPr/>
              <p:nvPr/>
            </p:nvSpPr>
            <p:spPr>
              <a:xfrm>
                <a:off x="7548191" y="67720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6" name="Freeform 998">
                <a:extLst>
                  <a:ext uri="{FF2B5EF4-FFF2-40B4-BE49-F238E27FC236}">
                    <a16:creationId xmlns:a16="http://schemas.microsoft.com/office/drawing/2014/main" id="{A9BAEB73-9410-7C42-D20D-53BEC68B80DD}"/>
                  </a:ext>
                </a:extLst>
              </p:cNvPr>
              <p:cNvSpPr/>
              <p:nvPr/>
            </p:nvSpPr>
            <p:spPr>
              <a:xfrm>
                <a:off x="7590212" y="672441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7" name="Freeform 999">
                <a:extLst>
                  <a:ext uri="{FF2B5EF4-FFF2-40B4-BE49-F238E27FC236}">
                    <a16:creationId xmlns:a16="http://schemas.microsoft.com/office/drawing/2014/main" id="{D77F2F68-570A-5244-E857-4FADD0C7962C}"/>
                  </a:ext>
                </a:extLst>
              </p:cNvPr>
              <p:cNvSpPr/>
              <p:nvPr/>
            </p:nvSpPr>
            <p:spPr>
              <a:xfrm>
                <a:off x="7735185" y="68101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8" name="Freeform 1000">
                <a:extLst>
                  <a:ext uri="{FF2B5EF4-FFF2-40B4-BE49-F238E27FC236}">
                    <a16:creationId xmlns:a16="http://schemas.microsoft.com/office/drawing/2014/main" id="{F81C2744-6C3B-2241-AB25-D47DB2C7C79D}"/>
                  </a:ext>
                </a:extLst>
              </p:cNvPr>
              <p:cNvSpPr/>
              <p:nvPr/>
            </p:nvSpPr>
            <p:spPr>
              <a:xfrm>
                <a:off x="7777206" y="676253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69" name="Freeform 1001">
                <a:extLst>
                  <a:ext uri="{FF2B5EF4-FFF2-40B4-BE49-F238E27FC236}">
                    <a16:creationId xmlns:a16="http://schemas.microsoft.com/office/drawing/2014/main" id="{DC6868A8-E2AF-B17B-A4A7-0110E41D581A}"/>
                  </a:ext>
                </a:extLst>
              </p:cNvPr>
              <p:cNvSpPr/>
              <p:nvPr/>
            </p:nvSpPr>
            <p:spPr>
              <a:xfrm>
                <a:off x="7773005"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0" name="Freeform 1002">
                <a:extLst>
                  <a:ext uri="{FF2B5EF4-FFF2-40B4-BE49-F238E27FC236}">
                    <a16:creationId xmlns:a16="http://schemas.microsoft.com/office/drawing/2014/main" id="{E16673AA-2C40-1608-1492-02AC409F5CED}"/>
                  </a:ext>
                </a:extLst>
              </p:cNvPr>
              <p:cNvSpPr/>
              <p:nvPr/>
            </p:nvSpPr>
            <p:spPr>
              <a:xfrm>
                <a:off x="7815026"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1" name="Freeform 1003">
                <a:extLst>
                  <a:ext uri="{FF2B5EF4-FFF2-40B4-BE49-F238E27FC236}">
                    <a16:creationId xmlns:a16="http://schemas.microsoft.com/office/drawing/2014/main" id="{96C67273-85B9-85EF-80BC-A71D5EDF7FDB}"/>
                  </a:ext>
                </a:extLst>
              </p:cNvPr>
              <p:cNvSpPr/>
              <p:nvPr/>
            </p:nvSpPr>
            <p:spPr>
              <a:xfrm>
                <a:off x="7781409"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2" name="Freeform 1004">
                <a:extLst>
                  <a:ext uri="{FF2B5EF4-FFF2-40B4-BE49-F238E27FC236}">
                    <a16:creationId xmlns:a16="http://schemas.microsoft.com/office/drawing/2014/main" id="{A0CA47D8-5D28-9EAF-5CCD-616A2B6429E1}"/>
                  </a:ext>
                </a:extLst>
              </p:cNvPr>
              <p:cNvSpPr/>
              <p:nvPr/>
            </p:nvSpPr>
            <p:spPr>
              <a:xfrm>
                <a:off x="7823429"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3" name="Freeform 1005">
                <a:extLst>
                  <a:ext uri="{FF2B5EF4-FFF2-40B4-BE49-F238E27FC236}">
                    <a16:creationId xmlns:a16="http://schemas.microsoft.com/office/drawing/2014/main" id="{B6F3862C-F891-F3A9-CCD3-32437285A055}"/>
                  </a:ext>
                </a:extLst>
              </p:cNvPr>
              <p:cNvSpPr/>
              <p:nvPr/>
            </p:nvSpPr>
            <p:spPr>
              <a:xfrm>
                <a:off x="779191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4" name="Freeform 1006">
                <a:extLst>
                  <a:ext uri="{FF2B5EF4-FFF2-40B4-BE49-F238E27FC236}">
                    <a16:creationId xmlns:a16="http://schemas.microsoft.com/office/drawing/2014/main" id="{97FAEEFB-5522-19A4-138A-0383CC58BF88}"/>
                  </a:ext>
                </a:extLst>
              </p:cNvPr>
              <p:cNvSpPr/>
              <p:nvPr/>
            </p:nvSpPr>
            <p:spPr>
              <a:xfrm>
                <a:off x="783393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5" name="Freeform 1007">
                <a:extLst>
                  <a:ext uri="{FF2B5EF4-FFF2-40B4-BE49-F238E27FC236}">
                    <a16:creationId xmlns:a16="http://schemas.microsoft.com/office/drawing/2014/main" id="{7FD9BAB1-7F23-768A-AEAA-64EB73546CCD}"/>
                  </a:ext>
                </a:extLst>
              </p:cNvPr>
              <p:cNvSpPr/>
              <p:nvPr/>
            </p:nvSpPr>
            <p:spPr>
              <a:xfrm>
                <a:off x="7800318"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6" name="Freeform 1008">
                <a:extLst>
                  <a:ext uri="{FF2B5EF4-FFF2-40B4-BE49-F238E27FC236}">
                    <a16:creationId xmlns:a16="http://schemas.microsoft.com/office/drawing/2014/main" id="{04FC208E-E374-7D7D-0CE8-D3D7F59E7F62}"/>
                  </a:ext>
                </a:extLst>
              </p:cNvPr>
              <p:cNvSpPr/>
              <p:nvPr/>
            </p:nvSpPr>
            <p:spPr>
              <a:xfrm>
                <a:off x="7842339"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7" name="Freeform 1009">
                <a:extLst>
                  <a:ext uri="{FF2B5EF4-FFF2-40B4-BE49-F238E27FC236}">
                    <a16:creationId xmlns:a16="http://schemas.microsoft.com/office/drawing/2014/main" id="{384814AE-0C9A-45CC-2B0A-442F84558533}"/>
                  </a:ext>
                </a:extLst>
              </p:cNvPr>
              <p:cNvSpPr/>
              <p:nvPr/>
            </p:nvSpPr>
            <p:spPr>
              <a:xfrm>
                <a:off x="7808722"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8" name="Freeform 1010">
                <a:extLst>
                  <a:ext uri="{FF2B5EF4-FFF2-40B4-BE49-F238E27FC236}">
                    <a16:creationId xmlns:a16="http://schemas.microsoft.com/office/drawing/2014/main" id="{8CB08EE3-3F42-CE80-7CC8-3AAF97E4BD66}"/>
                  </a:ext>
                </a:extLst>
              </p:cNvPr>
              <p:cNvSpPr/>
              <p:nvPr/>
            </p:nvSpPr>
            <p:spPr>
              <a:xfrm>
                <a:off x="7850743"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79" name="Freeform 1011">
                <a:extLst>
                  <a:ext uri="{FF2B5EF4-FFF2-40B4-BE49-F238E27FC236}">
                    <a16:creationId xmlns:a16="http://schemas.microsoft.com/office/drawing/2014/main" id="{D46F7C0A-7B69-DB53-44AE-07D8E55F8B28}"/>
                  </a:ext>
                </a:extLst>
              </p:cNvPr>
              <p:cNvSpPr/>
              <p:nvPr/>
            </p:nvSpPr>
            <p:spPr>
              <a:xfrm>
                <a:off x="7819228"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0" name="Freeform 1012">
                <a:extLst>
                  <a:ext uri="{FF2B5EF4-FFF2-40B4-BE49-F238E27FC236}">
                    <a16:creationId xmlns:a16="http://schemas.microsoft.com/office/drawing/2014/main" id="{D8FAD6FB-058D-C3C1-96BC-A1D25741B99B}"/>
                  </a:ext>
                </a:extLst>
              </p:cNvPr>
              <p:cNvSpPr/>
              <p:nvPr/>
            </p:nvSpPr>
            <p:spPr>
              <a:xfrm>
                <a:off x="7861249"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1" name="Freeform 1013">
                <a:extLst>
                  <a:ext uri="{FF2B5EF4-FFF2-40B4-BE49-F238E27FC236}">
                    <a16:creationId xmlns:a16="http://schemas.microsoft.com/office/drawing/2014/main" id="{2BCB383F-0D34-E713-F227-0F21A240A585}"/>
                  </a:ext>
                </a:extLst>
              </p:cNvPr>
              <p:cNvSpPr/>
              <p:nvPr/>
            </p:nvSpPr>
            <p:spPr>
              <a:xfrm>
                <a:off x="7846541"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2" name="Freeform 1014">
                <a:extLst>
                  <a:ext uri="{FF2B5EF4-FFF2-40B4-BE49-F238E27FC236}">
                    <a16:creationId xmlns:a16="http://schemas.microsoft.com/office/drawing/2014/main" id="{F0C90C55-FC9A-1E5D-7841-3FC5195DD786}"/>
                  </a:ext>
                </a:extLst>
              </p:cNvPr>
              <p:cNvSpPr/>
              <p:nvPr/>
            </p:nvSpPr>
            <p:spPr>
              <a:xfrm>
                <a:off x="7888563"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3" name="Freeform 1015">
                <a:extLst>
                  <a:ext uri="{FF2B5EF4-FFF2-40B4-BE49-F238E27FC236}">
                    <a16:creationId xmlns:a16="http://schemas.microsoft.com/office/drawing/2014/main" id="{8F037FB4-F66C-DD82-2627-F418CCD023BB}"/>
                  </a:ext>
                </a:extLst>
              </p:cNvPr>
              <p:cNvSpPr/>
              <p:nvPr/>
            </p:nvSpPr>
            <p:spPr>
              <a:xfrm>
                <a:off x="7865450"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4" name="Freeform 1016">
                <a:extLst>
                  <a:ext uri="{FF2B5EF4-FFF2-40B4-BE49-F238E27FC236}">
                    <a16:creationId xmlns:a16="http://schemas.microsoft.com/office/drawing/2014/main" id="{376FC7A5-814C-02C3-3A84-6A32E33AC098}"/>
                  </a:ext>
                </a:extLst>
              </p:cNvPr>
              <p:cNvSpPr/>
              <p:nvPr/>
            </p:nvSpPr>
            <p:spPr>
              <a:xfrm>
                <a:off x="7907471"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5" name="Freeform 1017">
                <a:extLst>
                  <a:ext uri="{FF2B5EF4-FFF2-40B4-BE49-F238E27FC236}">
                    <a16:creationId xmlns:a16="http://schemas.microsoft.com/office/drawing/2014/main" id="{F08C3E28-A678-114A-A475-D5BE380054CE}"/>
                  </a:ext>
                </a:extLst>
              </p:cNvPr>
              <p:cNvSpPr/>
              <p:nvPr/>
            </p:nvSpPr>
            <p:spPr>
              <a:xfrm>
                <a:off x="7884360"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6" name="Freeform 1018">
                <a:extLst>
                  <a:ext uri="{FF2B5EF4-FFF2-40B4-BE49-F238E27FC236}">
                    <a16:creationId xmlns:a16="http://schemas.microsoft.com/office/drawing/2014/main" id="{C5EB5D10-DC9A-55A6-92E2-32B62B5161C5}"/>
                  </a:ext>
                </a:extLst>
              </p:cNvPr>
              <p:cNvSpPr/>
              <p:nvPr/>
            </p:nvSpPr>
            <p:spPr>
              <a:xfrm>
                <a:off x="7926381"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7" name="Freeform 1019">
                <a:extLst>
                  <a:ext uri="{FF2B5EF4-FFF2-40B4-BE49-F238E27FC236}">
                    <a16:creationId xmlns:a16="http://schemas.microsoft.com/office/drawing/2014/main" id="{5F94BB69-CBD7-41E3-828B-7A23E469FC47}"/>
                  </a:ext>
                </a:extLst>
              </p:cNvPr>
              <p:cNvSpPr/>
              <p:nvPr/>
            </p:nvSpPr>
            <p:spPr>
              <a:xfrm>
                <a:off x="789276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8" name="Freeform 1020">
                <a:extLst>
                  <a:ext uri="{FF2B5EF4-FFF2-40B4-BE49-F238E27FC236}">
                    <a16:creationId xmlns:a16="http://schemas.microsoft.com/office/drawing/2014/main" id="{F30B4A64-2A86-1608-1261-79E7E9C73E75}"/>
                  </a:ext>
                </a:extLst>
              </p:cNvPr>
              <p:cNvSpPr/>
              <p:nvPr/>
            </p:nvSpPr>
            <p:spPr>
              <a:xfrm>
                <a:off x="793478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89" name="Freeform 1021">
                <a:extLst>
                  <a:ext uri="{FF2B5EF4-FFF2-40B4-BE49-F238E27FC236}">
                    <a16:creationId xmlns:a16="http://schemas.microsoft.com/office/drawing/2014/main" id="{35BAECE7-3173-49DF-4AEE-369372379DFE}"/>
                  </a:ext>
                </a:extLst>
              </p:cNvPr>
              <p:cNvSpPr/>
              <p:nvPr/>
            </p:nvSpPr>
            <p:spPr>
              <a:xfrm>
                <a:off x="789276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0" name="Freeform 1022">
                <a:extLst>
                  <a:ext uri="{FF2B5EF4-FFF2-40B4-BE49-F238E27FC236}">
                    <a16:creationId xmlns:a16="http://schemas.microsoft.com/office/drawing/2014/main" id="{D05852C3-7382-3F97-2648-122D1BC3A12D}"/>
                  </a:ext>
                </a:extLst>
              </p:cNvPr>
              <p:cNvSpPr/>
              <p:nvPr/>
            </p:nvSpPr>
            <p:spPr>
              <a:xfrm>
                <a:off x="793478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1" name="Freeform 1023">
                <a:extLst>
                  <a:ext uri="{FF2B5EF4-FFF2-40B4-BE49-F238E27FC236}">
                    <a16:creationId xmlns:a16="http://schemas.microsoft.com/office/drawing/2014/main" id="{D73F65F8-1C90-60A2-EA43-0DB19CA840DF}"/>
                  </a:ext>
                </a:extLst>
              </p:cNvPr>
              <p:cNvSpPr/>
              <p:nvPr/>
            </p:nvSpPr>
            <p:spPr>
              <a:xfrm>
                <a:off x="791167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2" name="Freeform 1024">
                <a:extLst>
                  <a:ext uri="{FF2B5EF4-FFF2-40B4-BE49-F238E27FC236}">
                    <a16:creationId xmlns:a16="http://schemas.microsoft.com/office/drawing/2014/main" id="{C801128E-E794-C80A-CD50-244A808F4B5B}"/>
                  </a:ext>
                </a:extLst>
              </p:cNvPr>
              <p:cNvSpPr/>
              <p:nvPr/>
            </p:nvSpPr>
            <p:spPr>
              <a:xfrm>
                <a:off x="795369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3" name="Freeform 1025">
                <a:extLst>
                  <a:ext uri="{FF2B5EF4-FFF2-40B4-BE49-F238E27FC236}">
                    <a16:creationId xmlns:a16="http://schemas.microsoft.com/office/drawing/2014/main" id="{9F67D1F9-6792-01BA-8D60-2A40DB1C61A6}"/>
                  </a:ext>
                </a:extLst>
              </p:cNvPr>
              <p:cNvSpPr/>
              <p:nvPr/>
            </p:nvSpPr>
            <p:spPr>
              <a:xfrm>
                <a:off x="793058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4" name="Freeform 1026">
                <a:extLst>
                  <a:ext uri="{FF2B5EF4-FFF2-40B4-BE49-F238E27FC236}">
                    <a16:creationId xmlns:a16="http://schemas.microsoft.com/office/drawing/2014/main" id="{7FFEE0CA-B419-0BDB-3DD4-EC9647A0F01C}"/>
                  </a:ext>
                </a:extLst>
              </p:cNvPr>
              <p:cNvSpPr/>
              <p:nvPr/>
            </p:nvSpPr>
            <p:spPr>
              <a:xfrm>
                <a:off x="797260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5" name="Freeform 1027">
                <a:extLst>
                  <a:ext uri="{FF2B5EF4-FFF2-40B4-BE49-F238E27FC236}">
                    <a16:creationId xmlns:a16="http://schemas.microsoft.com/office/drawing/2014/main" id="{A3D9E076-3116-D775-2F2B-F894E7442937}"/>
                  </a:ext>
                </a:extLst>
              </p:cNvPr>
              <p:cNvSpPr/>
              <p:nvPr/>
            </p:nvSpPr>
            <p:spPr>
              <a:xfrm>
                <a:off x="7941088"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6" name="Freeform 1028">
                <a:extLst>
                  <a:ext uri="{FF2B5EF4-FFF2-40B4-BE49-F238E27FC236}">
                    <a16:creationId xmlns:a16="http://schemas.microsoft.com/office/drawing/2014/main" id="{680A00B0-81AA-152D-FB00-E76DF19B064B}"/>
                  </a:ext>
                </a:extLst>
              </p:cNvPr>
              <p:cNvSpPr/>
              <p:nvPr/>
            </p:nvSpPr>
            <p:spPr>
              <a:xfrm>
                <a:off x="7983109"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7" name="Freeform 1029">
                <a:extLst>
                  <a:ext uri="{FF2B5EF4-FFF2-40B4-BE49-F238E27FC236}">
                    <a16:creationId xmlns:a16="http://schemas.microsoft.com/office/drawing/2014/main" id="{AB7E8E14-5608-FE84-5C41-6ED17F9CC35D}"/>
                  </a:ext>
                </a:extLst>
              </p:cNvPr>
              <p:cNvSpPr/>
              <p:nvPr/>
            </p:nvSpPr>
            <p:spPr>
              <a:xfrm>
                <a:off x="7987312" y="692933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8" name="Freeform 1030">
                <a:extLst>
                  <a:ext uri="{FF2B5EF4-FFF2-40B4-BE49-F238E27FC236}">
                    <a16:creationId xmlns:a16="http://schemas.microsoft.com/office/drawing/2014/main" id="{3FC133CB-4622-5DC1-234C-07C1FD6D7CA8}"/>
                  </a:ext>
                </a:extLst>
              </p:cNvPr>
              <p:cNvSpPr/>
              <p:nvPr/>
            </p:nvSpPr>
            <p:spPr>
              <a:xfrm>
                <a:off x="8029333" y="688167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399" name="Freeform 1031">
                <a:extLst>
                  <a:ext uri="{FF2B5EF4-FFF2-40B4-BE49-F238E27FC236}">
                    <a16:creationId xmlns:a16="http://schemas.microsoft.com/office/drawing/2014/main" id="{9A0DA6B4-D513-87A9-D886-25F70FBAE53A}"/>
                  </a:ext>
                </a:extLst>
              </p:cNvPr>
              <p:cNvSpPr/>
              <p:nvPr/>
            </p:nvSpPr>
            <p:spPr>
              <a:xfrm>
                <a:off x="8014626"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0" name="Freeform 1032">
                <a:extLst>
                  <a:ext uri="{FF2B5EF4-FFF2-40B4-BE49-F238E27FC236}">
                    <a16:creationId xmlns:a16="http://schemas.microsoft.com/office/drawing/2014/main" id="{0053ECA8-9220-B4BE-DCDF-BCE8CEBF3C8A}"/>
                  </a:ext>
                </a:extLst>
              </p:cNvPr>
              <p:cNvSpPr/>
              <p:nvPr/>
            </p:nvSpPr>
            <p:spPr>
              <a:xfrm>
                <a:off x="8056647"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1" name="Freeform 1033">
                <a:extLst>
                  <a:ext uri="{FF2B5EF4-FFF2-40B4-BE49-F238E27FC236}">
                    <a16:creationId xmlns:a16="http://schemas.microsoft.com/office/drawing/2014/main" id="{DFFF01A0-8757-CB98-3AE8-481E29530487}"/>
                  </a:ext>
                </a:extLst>
              </p:cNvPr>
              <p:cNvSpPr/>
              <p:nvPr/>
            </p:nvSpPr>
            <p:spPr>
              <a:xfrm>
                <a:off x="803353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2" name="Freeform 1034">
                <a:extLst>
                  <a:ext uri="{FF2B5EF4-FFF2-40B4-BE49-F238E27FC236}">
                    <a16:creationId xmlns:a16="http://schemas.microsoft.com/office/drawing/2014/main" id="{1CACA6B5-4953-EB34-5A76-03EEB4531081}"/>
                  </a:ext>
                </a:extLst>
              </p:cNvPr>
              <p:cNvSpPr/>
              <p:nvPr/>
            </p:nvSpPr>
            <p:spPr>
              <a:xfrm>
                <a:off x="8075555"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3" name="Freeform 1035">
                <a:extLst>
                  <a:ext uri="{FF2B5EF4-FFF2-40B4-BE49-F238E27FC236}">
                    <a16:creationId xmlns:a16="http://schemas.microsoft.com/office/drawing/2014/main" id="{89A34BF2-9514-93F0-6D7E-CE5632A18371}"/>
                  </a:ext>
                </a:extLst>
              </p:cNvPr>
              <p:cNvSpPr/>
              <p:nvPr/>
            </p:nvSpPr>
            <p:spPr>
              <a:xfrm>
                <a:off x="805244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4" name="Freeform 1036">
                <a:extLst>
                  <a:ext uri="{FF2B5EF4-FFF2-40B4-BE49-F238E27FC236}">
                    <a16:creationId xmlns:a16="http://schemas.microsoft.com/office/drawing/2014/main" id="{D21D87D7-5947-1136-3BC1-5F9C41CA0B87}"/>
                  </a:ext>
                </a:extLst>
              </p:cNvPr>
              <p:cNvSpPr/>
              <p:nvPr/>
            </p:nvSpPr>
            <p:spPr>
              <a:xfrm>
                <a:off x="8094465"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5" name="Freeform 1037">
                <a:extLst>
                  <a:ext uri="{FF2B5EF4-FFF2-40B4-BE49-F238E27FC236}">
                    <a16:creationId xmlns:a16="http://schemas.microsoft.com/office/drawing/2014/main" id="{AE5F1774-372E-FF5B-B1DC-0EE085E21744}"/>
                  </a:ext>
                </a:extLst>
              </p:cNvPr>
              <p:cNvSpPr/>
              <p:nvPr/>
            </p:nvSpPr>
            <p:spPr>
              <a:xfrm>
                <a:off x="807135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6" name="Freeform 1038">
                <a:extLst>
                  <a:ext uri="{FF2B5EF4-FFF2-40B4-BE49-F238E27FC236}">
                    <a16:creationId xmlns:a16="http://schemas.microsoft.com/office/drawing/2014/main" id="{7C7D5C4D-652A-3431-F9D3-C1CE10DC0524}"/>
                  </a:ext>
                </a:extLst>
              </p:cNvPr>
              <p:cNvSpPr/>
              <p:nvPr/>
            </p:nvSpPr>
            <p:spPr>
              <a:xfrm>
                <a:off x="8113375"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7" name="Freeform 1039">
                <a:extLst>
                  <a:ext uri="{FF2B5EF4-FFF2-40B4-BE49-F238E27FC236}">
                    <a16:creationId xmlns:a16="http://schemas.microsoft.com/office/drawing/2014/main" id="{A0352D86-225E-9BC2-A08D-B1F972C535C0}"/>
                  </a:ext>
                </a:extLst>
              </p:cNvPr>
              <p:cNvSpPr/>
              <p:nvPr/>
            </p:nvSpPr>
            <p:spPr>
              <a:xfrm>
                <a:off x="8079758"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8" name="Freeform 1040">
                <a:extLst>
                  <a:ext uri="{FF2B5EF4-FFF2-40B4-BE49-F238E27FC236}">
                    <a16:creationId xmlns:a16="http://schemas.microsoft.com/office/drawing/2014/main" id="{A6116CE5-F1B3-7B23-EB14-9348E3E69386}"/>
                  </a:ext>
                </a:extLst>
              </p:cNvPr>
              <p:cNvSpPr/>
              <p:nvPr/>
            </p:nvSpPr>
            <p:spPr>
              <a:xfrm>
                <a:off x="8121779"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09" name="Freeform 1041">
                <a:extLst>
                  <a:ext uri="{FF2B5EF4-FFF2-40B4-BE49-F238E27FC236}">
                    <a16:creationId xmlns:a16="http://schemas.microsoft.com/office/drawing/2014/main" id="{A2D88BD7-63C3-C655-D444-3628EBC7E958}"/>
                  </a:ext>
                </a:extLst>
              </p:cNvPr>
              <p:cNvSpPr/>
              <p:nvPr/>
            </p:nvSpPr>
            <p:spPr>
              <a:xfrm>
                <a:off x="8128082"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0" name="Freeform 1042">
                <a:extLst>
                  <a:ext uri="{FF2B5EF4-FFF2-40B4-BE49-F238E27FC236}">
                    <a16:creationId xmlns:a16="http://schemas.microsoft.com/office/drawing/2014/main" id="{64F6E7BC-68A6-0252-A62E-D147DBAEDE97}"/>
                  </a:ext>
                </a:extLst>
              </p:cNvPr>
              <p:cNvSpPr/>
              <p:nvPr/>
            </p:nvSpPr>
            <p:spPr>
              <a:xfrm>
                <a:off x="8170103"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1" name="Freeform 1043">
                <a:extLst>
                  <a:ext uri="{FF2B5EF4-FFF2-40B4-BE49-F238E27FC236}">
                    <a16:creationId xmlns:a16="http://schemas.microsoft.com/office/drawing/2014/main" id="{CA027C65-B146-AA48-0BFC-ACBF93A9ED8D}"/>
                  </a:ext>
                </a:extLst>
              </p:cNvPr>
              <p:cNvSpPr/>
              <p:nvPr/>
            </p:nvSpPr>
            <p:spPr>
              <a:xfrm>
                <a:off x="8144890"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2" name="Freeform 1044">
                <a:extLst>
                  <a:ext uri="{FF2B5EF4-FFF2-40B4-BE49-F238E27FC236}">
                    <a16:creationId xmlns:a16="http://schemas.microsoft.com/office/drawing/2014/main" id="{1F3AF61B-7DF5-0982-CA37-F4197D8E30B4}"/>
                  </a:ext>
                </a:extLst>
              </p:cNvPr>
              <p:cNvSpPr/>
              <p:nvPr/>
            </p:nvSpPr>
            <p:spPr>
              <a:xfrm>
                <a:off x="8186912"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3" name="Freeform 1045">
                <a:extLst>
                  <a:ext uri="{FF2B5EF4-FFF2-40B4-BE49-F238E27FC236}">
                    <a16:creationId xmlns:a16="http://schemas.microsoft.com/office/drawing/2014/main" id="{6B64FA6A-2F7B-DBAE-2AF1-0DD9C611CF60}"/>
                  </a:ext>
                </a:extLst>
              </p:cNvPr>
              <p:cNvSpPr/>
              <p:nvPr/>
            </p:nvSpPr>
            <p:spPr>
              <a:xfrm>
                <a:off x="8174305"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4" name="Freeform 1046">
                <a:extLst>
                  <a:ext uri="{FF2B5EF4-FFF2-40B4-BE49-F238E27FC236}">
                    <a16:creationId xmlns:a16="http://schemas.microsoft.com/office/drawing/2014/main" id="{85977011-9CE6-509B-1E50-4758827AC1C0}"/>
                  </a:ext>
                </a:extLst>
              </p:cNvPr>
              <p:cNvSpPr/>
              <p:nvPr/>
            </p:nvSpPr>
            <p:spPr>
              <a:xfrm>
                <a:off x="821632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5" name="Freeform 1047">
                <a:extLst>
                  <a:ext uri="{FF2B5EF4-FFF2-40B4-BE49-F238E27FC236}">
                    <a16:creationId xmlns:a16="http://schemas.microsoft.com/office/drawing/2014/main" id="{118DB0EC-84C2-E69D-4791-31DB9CF92512}"/>
                  </a:ext>
                </a:extLst>
              </p:cNvPr>
              <p:cNvSpPr/>
              <p:nvPr/>
            </p:nvSpPr>
            <p:spPr>
              <a:xfrm>
                <a:off x="819321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6" name="Freeform 1048">
                <a:extLst>
                  <a:ext uri="{FF2B5EF4-FFF2-40B4-BE49-F238E27FC236}">
                    <a16:creationId xmlns:a16="http://schemas.microsoft.com/office/drawing/2014/main" id="{03FC565B-5C66-CCC3-C00A-9F3D869F2034}"/>
                  </a:ext>
                </a:extLst>
              </p:cNvPr>
              <p:cNvSpPr/>
              <p:nvPr/>
            </p:nvSpPr>
            <p:spPr>
              <a:xfrm>
                <a:off x="823523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7" name="Freeform 1049">
                <a:extLst>
                  <a:ext uri="{FF2B5EF4-FFF2-40B4-BE49-F238E27FC236}">
                    <a16:creationId xmlns:a16="http://schemas.microsoft.com/office/drawing/2014/main" id="{DDA8DC79-848E-0A5B-663C-0EAACDB51A49}"/>
                  </a:ext>
                </a:extLst>
              </p:cNvPr>
              <p:cNvSpPr/>
              <p:nvPr/>
            </p:nvSpPr>
            <p:spPr>
              <a:xfrm>
                <a:off x="8201619"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8" name="Freeform 1050">
                <a:extLst>
                  <a:ext uri="{FF2B5EF4-FFF2-40B4-BE49-F238E27FC236}">
                    <a16:creationId xmlns:a16="http://schemas.microsoft.com/office/drawing/2014/main" id="{0FB8A097-CAC2-7FD6-5FCC-0E46DCA24F0A}"/>
                  </a:ext>
                </a:extLst>
              </p:cNvPr>
              <p:cNvSpPr/>
              <p:nvPr/>
            </p:nvSpPr>
            <p:spPr>
              <a:xfrm>
                <a:off x="8243640"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19" name="Freeform 1051">
                <a:extLst>
                  <a:ext uri="{FF2B5EF4-FFF2-40B4-BE49-F238E27FC236}">
                    <a16:creationId xmlns:a16="http://schemas.microsoft.com/office/drawing/2014/main" id="{D114C08D-17C3-F87C-F33F-E7028CD12976}"/>
                  </a:ext>
                </a:extLst>
              </p:cNvPr>
              <p:cNvSpPr/>
              <p:nvPr/>
            </p:nvSpPr>
            <p:spPr>
              <a:xfrm>
                <a:off x="8201619"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0" name="Freeform 1052">
                <a:extLst>
                  <a:ext uri="{FF2B5EF4-FFF2-40B4-BE49-F238E27FC236}">
                    <a16:creationId xmlns:a16="http://schemas.microsoft.com/office/drawing/2014/main" id="{C4D4182C-D2EF-045D-97C4-5AA97F07033E}"/>
                  </a:ext>
                </a:extLst>
              </p:cNvPr>
              <p:cNvSpPr/>
              <p:nvPr/>
            </p:nvSpPr>
            <p:spPr>
              <a:xfrm>
                <a:off x="8243640"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1" name="Freeform 1053">
                <a:extLst>
                  <a:ext uri="{FF2B5EF4-FFF2-40B4-BE49-F238E27FC236}">
                    <a16:creationId xmlns:a16="http://schemas.microsoft.com/office/drawing/2014/main" id="{E2CCE560-D5EB-1770-6AAE-B480F5BA10A1}"/>
                  </a:ext>
                </a:extLst>
              </p:cNvPr>
              <p:cNvSpPr/>
              <p:nvPr/>
            </p:nvSpPr>
            <p:spPr>
              <a:xfrm>
                <a:off x="8201619"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2" name="Freeform 1054">
                <a:extLst>
                  <a:ext uri="{FF2B5EF4-FFF2-40B4-BE49-F238E27FC236}">
                    <a16:creationId xmlns:a16="http://schemas.microsoft.com/office/drawing/2014/main" id="{84EE162C-18AB-97A4-EC2A-D1CEF549C7F8}"/>
                  </a:ext>
                </a:extLst>
              </p:cNvPr>
              <p:cNvSpPr/>
              <p:nvPr/>
            </p:nvSpPr>
            <p:spPr>
              <a:xfrm>
                <a:off x="8243640"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3" name="Freeform 1055">
                <a:extLst>
                  <a:ext uri="{FF2B5EF4-FFF2-40B4-BE49-F238E27FC236}">
                    <a16:creationId xmlns:a16="http://schemas.microsoft.com/office/drawing/2014/main" id="{8B7525D5-6384-8DD8-5DC0-BBAAF2661D57}"/>
                  </a:ext>
                </a:extLst>
              </p:cNvPr>
              <p:cNvSpPr/>
              <p:nvPr/>
            </p:nvSpPr>
            <p:spPr>
              <a:xfrm>
                <a:off x="821212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4" name="Freeform 1056">
                <a:extLst>
                  <a:ext uri="{FF2B5EF4-FFF2-40B4-BE49-F238E27FC236}">
                    <a16:creationId xmlns:a16="http://schemas.microsoft.com/office/drawing/2014/main" id="{E26F04E2-1113-4794-85A4-BD8815392E60}"/>
                  </a:ext>
                </a:extLst>
              </p:cNvPr>
              <p:cNvSpPr/>
              <p:nvPr/>
            </p:nvSpPr>
            <p:spPr>
              <a:xfrm>
                <a:off x="8254145"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5" name="Freeform 1057">
                <a:extLst>
                  <a:ext uri="{FF2B5EF4-FFF2-40B4-BE49-F238E27FC236}">
                    <a16:creationId xmlns:a16="http://schemas.microsoft.com/office/drawing/2014/main" id="{8C45D6DE-6567-55E8-DC46-825718088FDF}"/>
                  </a:ext>
                </a:extLst>
              </p:cNvPr>
              <p:cNvSpPr/>
              <p:nvPr/>
            </p:nvSpPr>
            <p:spPr>
              <a:xfrm>
                <a:off x="8239438"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6" name="Freeform 1058">
                <a:extLst>
                  <a:ext uri="{FF2B5EF4-FFF2-40B4-BE49-F238E27FC236}">
                    <a16:creationId xmlns:a16="http://schemas.microsoft.com/office/drawing/2014/main" id="{BF017008-9540-98E9-9E78-421731278C7C}"/>
                  </a:ext>
                </a:extLst>
              </p:cNvPr>
              <p:cNvSpPr/>
              <p:nvPr/>
            </p:nvSpPr>
            <p:spPr>
              <a:xfrm>
                <a:off x="8281458"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7" name="Freeform 1059">
                <a:extLst>
                  <a:ext uri="{FF2B5EF4-FFF2-40B4-BE49-F238E27FC236}">
                    <a16:creationId xmlns:a16="http://schemas.microsoft.com/office/drawing/2014/main" id="{0F5AC02B-D1A5-0DFC-4176-310932113EA8}"/>
                  </a:ext>
                </a:extLst>
              </p:cNvPr>
              <p:cNvSpPr/>
              <p:nvPr/>
            </p:nvSpPr>
            <p:spPr>
              <a:xfrm>
                <a:off x="8315075"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8" name="Freeform 1060">
                <a:extLst>
                  <a:ext uri="{FF2B5EF4-FFF2-40B4-BE49-F238E27FC236}">
                    <a16:creationId xmlns:a16="http://schemas.microsoft.com/office/drawing/2014/main" id="{B562150E-5227-2810-B921-CC9371454341}"/>
                  </a:ext>
                </a:extLst>
              </p:cNvPr>
              <p:cNvSpPr/>
              <p:nvPr/>
            </p:nvSpPr>
            <p:spPr>
              <a:xfrm>
                <a:off x="835709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29" name="Freeform 1061">
                <a:extLst>
                  <a:ext uri="{FF2B5EF4-FFF2-40B4-BE49-F238E27FC236}">
                    <a16:creationId xmlns:a16="http://schemas.microsoft.com/office/drawing/2014/main" id="{6CF18626-66B0-E2F3-04CC-02BC1A94E02C}"/>
                  </a:ext>
                </a:extLst>
              </p:cNvPr>
              <p:cNvSpPr/>
              <p:nvPr/>
            </p:nvSpPr>
            <p:spPr>
              <a:xfrm>
                <a:off x="8369703"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0" name="Freeform 1062">
                <a:extLst>
                  <a:ext uri="{FF2B5EF4-FFF2-40B4-BE49-F238E27FC236}">
                    <a16:creationId xmlns:a16="http://schemas.microsoft.com/office/drawing/2014/main" id="{62AABB5D-196D-DEC2-0A7B-2B652590E1CE}"/>
                  </a:ext>
                </a:extLst>
              </p:cNvPr>
              <p:cNvSpPr/>
              <p:nvPr/>
            </p:nvSpPr>
            <p:spPr>
              <a:xfrm>
                <a:off x="8411724"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1" name="Freeform 1063">
                <a:extLst>
                  <a:ext uri="{FF2B5EF4-FFF2-40B4-BE49-F238E27FC236}">
                    <a16:creationId xmlns:a16="http://schemas.microsoft.com/office/drawing/2014/main" id="{3DA73CB7-344E-7445-BABA-25BDFB70964C}"/>
                  </a:ext>
                </a:extLst>
              </p:cNvPr>
              <p:cNvSpPr/>
              <p:nvPr/>
            </p:nvSpPr>
            <p:spPr>
              <a:xfrm>
                <a:off x="8388613"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2" name="Freeform 1064">
                <a:extLst>
                  <a:ext uri="{FF2B5EF4-FFF2-40B4-BE49-F238E27FC236}">
                    <a16:creationId xmlns:a16="http://schemas.microsoft.com/office/drawing/2014/main" id="{5A619A5C-BC0D-27C5-AFA8-9CDE9706C1D7}"/>
                  </a:ext>
                </a:extLst>
              </p:cNvPr>
              <p:cNvSpPr/>
              <p:nvPr/>
            </p:nvSpPr>
            <p:spPr>
              <a:xfrm>
                <a:off x="8430634"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3" name="Freeform 1065">
                <a:extLst>
                  <a:ext uri="{FF2B5EF4-FFF2-40B4-BE49-F238E27FC236}">
                    <a16:creationId xmlns:a16="http://schemas.microsoft.com/office/drawing/2014/main" id="{38F7162A-62F0-6A4D-A66E-330689EDA6F6}"/>
                  </a:ext>
                </a:extLst>
              </p:cNvPr>
              <p:cNvSpPr/>
              <p:nvPr/>
            </p:nvSpPr>
            <p:spPr>
              <a:xfrm>
                <a:off x="8388613"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4" name="Freeform 1066">
                <a:extLst>
                  <a:ext uri="{FF2B5EF4-FFF2-40B4-BE49-F238E27FC236}">
                    <a16:creationId xmlns:a16="http://schemas.microsoft.com/office/drawing/2014/main" id="{73058778-D415-176B-522D-1B1ABF9ED389}"/>
                  </a:ext>
                </a:extLst>
              </p:cNvPr>
              <p:cNvSpPr/>
              <p:nvPr/>
            </p:nvSpPr>
            <p:spPr>
              <a:xfrm>
                <a:off x="8430634"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5" name="Freeform 1067">
                <a:extLst>
                  <a:ext uri="{FF2B5EF4-FFF2-40B4-BE49-F238E27FC236}">
                    <a16:creationId xmlns:a16="http://schemas.microsoft.com/office/drawing/2014/main" id="{E26EF1B0-A11A-1FCA-AD12-E2BBB155DFB2}"/>
                  </a:ext>
                </a:extLst>
              </p:cNvPr>
              <p:cNvSpPr/>
              <p:nvPr/>
            </p:nvSpPr>
            <p:spPr>
              <a:xfrm>
                <a:off x="8434835"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6" name="Freeform 1068">
                <a:extLst>
                  <a:ext uri="{FF2B5EF4-FFF2-40B4-BE49-F238E27FC236}">
                    <a16:creationId xmlns:a16="http://schemas.microsoft.com/office/drawing/2014/main" id="{29B04611-4687-A238-122C-A3685A4E123F}"/>
                  </a:ext>
                </a:extLst>
              </p:cNvPr>
              <p:cNvSpPr/>
              <p:nvPr/>
            </p:nvSpPr>
            <p:spPr>
              <a:xfrm>
                <a:off x="847685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7" name="Freeform 1069">
                <a:extLst>
                  <a:ext uri="{FF2B5EF4-FFF2-40B4-BE49-F238E27FC236}">
                    <a16:creationId xmlns:a16="http://schemas.microsoft.com/office/drawing/2014/main" id="{5E5EC093-1AF6-77A6-6031-3D830BA9F1D1}"/>
                  </a:ext>
                </a:extLst>
              </p:cNvPr>
              <p:cNvSpPr/>
              <p:nvPr/>
            </p:nvSpPr>
            <p:spPr>
              <a:xfrm>
                <a:off x="8453745"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8" name="Freeform 1070">
                <a:extLst>
                  <a:ext uri="{FF2B5EF4-FFF2-40B4-BE49-F238E27FC236}">
                    <a16:creationId xmlns:a16="http://schemas.microsoft.com/office/drawing/2014/main" id="{EE47B7CA-BF62-7FD4-0894-C33B0408F34E}"/>
                  </a:ext>
                </a:extLst>
              </p:cNvPr>
              <p:cNvSpPr/>
              <p:nvPr/>
            </p:nvSpPr>
            <p:spPr>
              <a:xfrm>
                <a:off x="849576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39" name="Freeform 1071">
                <a:extLst>
                  <a:ext uri="{FF2B5EF4-FFF2-40B4-BE49-F238E27FC236}">
                    <a16:creationId xmlns:a16="http://schemas.microsoft.com/office/drawing/2014/main" id="{D592E0A9-7FEC-8353-8A07-563269BE5E78}"/>
                  </a:ext>
                </a:extLst>
              </p:cNvPr>
              <p:cNvSpPr/>
              <p:nvPr/>
            </p:nvSpPr>
            <p:spPr>
              <a:xfrm>
                <a:off x="8556697"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0" name="Freeform 1072">
                <a:extLst>
                  <a:ext uri="{FF2B5EF4-FFF2-40B4-BE49-F238E27FC236}">
                    <a16:creationId xmlns:a16="http://schemas.microsoft.com/office/drawing/2014/main" id="{6D119774-B092-F356-C25E-FDDF0D293E19}"/>
                  </a:ext>
                </a:extLst>
              </p:cNvPr>
              <p:cNvSpPr/>
              <p:nvPr/>
            </p:nvSpPr>
            <p:spPr>
              <a:xfrm>
                <a:off x="8598717"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1" name="Freeform 1073">
                <a:extLst>
                  <a:ext uri="{FF2B5EF4-FFF2-40B4-BE49-F238E27FC236}">
                    <a16:creationId xmlns:a16="http://schemas.microsoft.com/office/drawing/2014/main" id="{29470832-B3E6-FEA1-E235-8AE015B251BF}"/>
                  </a:ext>
                </a:extLst>
              </p:cNvPr>
              <p:cNvSpPr/>
              <p:nvPr/>
            </p:nvSpPr>
            <p:spPr>
              <a:xfrm>
                <a:off x="8567201"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2" name="Freeform 1074">
                <a:extLst>
                  <a:ext uri="{FF2B5EF4-FFF2-40B4-BE49-F238E27FC236}">
                    <a16:creationId xmlns:a16="http://schemas.microsoft.com/office/drawing/2014/main" id="{9EC2B279-D246-2921-CF04-339A3590B752}"/>
                  </a:ext>
                </a:extLst>
              </p:cNvPr>
              <p:cNvSpPr/>
              <p:nvPr/>
            </p:nvSpPr>
            <p:spPr>
              <a:xfrm>
                <a:off x="8609222"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3" name="Freeform 1075">
                <a:extLst>
                  <a:ext uri="{FF2B5EF4-FFF2-40B4-BE49-F238E27FC236}">
                    <a16:creationId xmlns:a16="http://schemas.microsoft.com/office/drawing/2014/main" id="{87D0AD69-DA42-3848-0510-986A4C2427E2}"/>
                  </a:ext>
                </a:extLst>
              </p:cNvPr>
              <p:cNvSpPr/>
              <p:nvPr/>
            </p:nvSpPr>
            <p:spPr>
              <a:xfrm>
                <a:off x="8575606"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4" name="Freeform 1076">
                <a:extLst>
                  <a:ext uri="{FF2B5EF4-FFF2-40B4-BE49-F238E27FC236}">
                    <a16:creationId xmlns:a16="http://schemas.microsoft.com/office/drawing/2014/main" id="{354D0A0B-0CF4-46C2-EE13-85A672AD0FD1}"/>
                  </a:ext>
                </a:extLst>
              </p:cNvPr>
              <p:cNvSpPr/>
              <p:nvPr/>
            </p:nvSpPr>
            <p:spPr>
              <a:xfrm>
                <a:off x="8617627"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5" name="Freeform 1077">
                <a:extLst>
                  <a:ext uri="{FF2B5EF4-FFF2-40B4-BE49-F238E27FC236}">
                    <a16:creationId xmlns:a16="http://schemas.microsoft.com/office/drawing/2014/main" id="{29239E9F-B66F-CDCA-47E5-EF36A091F58F}"/>
                  </a:ext>
                </a:extLst>
              </p:cNvPr>
              <p:cNvSpPr/>
              <p:nvPr/>
            </p:nvSpPr>
            <p:spPr>
              <a:xfrm>
                <a:off x="8594515"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6" name="Freeform 1078">
                <a:extLst>
                  <a:ext uri="{FF2B5EF4-FFF2-40B4-BE49-F238E27FC236}">
                    <a16:creationId xmlns:a16="http://schemas.microsoft.com/office/drawing/2014/main" id="{719D1D4E-1632-7A3B-E71B-65277B41135C}"/>
                  </a:ext>
                </a:extLst>
              </p:cNvPr>
              <p:cNvSpPr/>
              <p:nvPr/>
            </p:nvSpPr>
            <p:spPr>
              <a:xfrm>
                <a:off x="8636536"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7" name="Freeform 1079">
                <a:extLst>
                  <a:ext uri="{FF2B5EF4-FFF2-40B4-BE49-F238E27FC236}">
                    <a16:creationId xmlns:a16="http://schemas.microsoft.com/office/drawing/2014/main" id="{821CA284-6A2F-5A55-E4D9-ADC1006681DC}"/>
                  </a:ext>
                </a:extLst>
              </p:cNvPr>
              <p:cNvSpPr/>
              <p:nvPr/>
            </p:nvSpPr>
            <p:spPr>
              <a:xfrm>
                <a:off x="8613425"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8" name="Freeform 1080">
                <a:extLst>
                  <a:ext uri="{FF2B5EF4-FFF2-40B4-BE49-F238E27FC236}">
                    <a16:creationId xmlns:a16="http://schemas.microsoft.com/office/drawing/2014/main" id="{40A82415-C897-007E-A79C-1E206D3CF5B1}"/>
                  </a:ext>
                </a:extLst>
              </p:cNvPr>
              <p:cNvSpPr/>
              <p:nvPr/>
            </p:nvSpPr>
            <p:spPr>
              <a:xfrm>
                <a:off x="8655446"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9" name="Freeform 1081">
                <a:extLst>
                  <a:ext uri="{FF2B5EF4-FFF2-40B4-BE49-F238E27FC236}">
                    <a16:creationId xmlns:a16="http://schemas.microsoft.com/office/drawing/2014/main" id="{0B707B9E-716E-722A-9FF9-8CD27A6D1019}"/>
                  </a:ext>
                </a:extLst>
              </p:cNvPr>
              <p:cNvSpPr/>
              <p:nvPr/>
            </p:nvSpPr>
            <p:spPr>
              <a:xfrm>
                <a:off x="8632334"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0" name="Freeform 1082">
                <a:extLst>
                  <a:ext uri="{FF2B5EF4-FFF2-40B4-BE49-F238E27FC236}">
                    <a16:creationId xmlns:a16="http://schemas.microsoft.com/office/drawing/2014/main" id="{651D7BC2-49B2-B3EF-EC3C-BF109522F087}"/>
                  </a:ext>
                </a:extLst>
              </p:cNvPr>
              <p:cNvSpPr/>
              <p:nvPr/>
            </p:nvSpPr>
            <p:spPr>
              <a:xfrm>
                <a:off x="8674355"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1" name="Freeform 1083">
                <a:extLst>
                  <a:ext uri="{FF2B5EF4-FFF2-40B4-BE49-F238E27FC236}">
                    <a16:creationId xmlns:a16="http://schemas.microsoft.com/office/drawing/2014/main" id="{2906DCDF-09FA-CDB0-9B6F-621EC164E524}"/>
                  </a:ext>
                </a:extLst>
              </p:cNvPr>
              <p:cNvSpPr/>
              <p:nvPr/>
            </p:nvSpPr>
            <p:spPr>
              <a:xfrm>
                <a:off x="864073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2" name="Freeform 1084">
                <a:extLst>
                  <a:ext uri="{FF2B5EF4-FFF2-40B4-BE49-F238E27FC236}">
                    <a16:creationId xmlns:a16="http://schemas.microsoft.com/office/drawing/2014/main" id="{5930A9A8-DF79-65A9-ABE4-26C78AF75CA5}"/>
                  </a:ext>
                </a:extLst>
              </p:cNvPr>
              <p:cNvSpPr/>
              <p:nvPr/>
            </p:nvSpPr>
            <p:spPr>
              <a:xfrm>
                <a:off x="868275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3" name="Freeform 1085">
                <a:extLst>
                  <a:ext uri="{FF2B5EF4-FFF2-40B4-BE49-F238E27FC236}">
                    <a16:creationId xmlns:a16="http://schemas.microsoft.com/office/drawing/2014/main" id="{3FB878E3-8C11-D1DE-4420-F2650DFD7941}"/>
                  </a:ext>
                </a:extLst>
              </p:cNvPr>
              <p:cNvSpPr/>
              <p:nvPr/>
            </p:nvSpPr>
            <p:spPr>
              <a:xfrm>
                <a:off x="864073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4" name="Freeform 1086">
                <a:extLst>
                  <a:ext uri="{FF2B5EF4-FFF2-40B4-BE49-F238E27FC236}">
                    <a16:creationId xmlns:a16="http://schemas.microsoft.com/office/drawing/2014/main" id="{0574E940-A3D2-CAC6-766A-E1727DD68C51}"/>
                  </a:ext>
                </a:extLst>
              </p:cNvPr>
              <p:cNvSpPr/>
              <p:nvPr/>
            </p:nvSpPr>
            <p:spPr>
              <a:xfrm>
                <a:off x="868275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5" name="Freeform 1087">
                <a:extLst>
                  <a:ext uri="{FF2B5EF4-FFF2-40B4-BE49-F238E27FC236}">
                    <a16:creationId xmlns:a16="http://schemas.microsoft.com/office/drawing/2014/main" id="{09233B0B-11F6-9290-8127-B1EB805BE3DC}"/>
                  </a:ext>
                </a:extLst>
              </p:cNvPr>
              <p:cNvSpPr/>
              <p:nvPr/>
            </p:nvSpPr>
            <p:spPr>
              <a:xfrm>
                <a:off x="864073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6" name="Freeform 1088">
                <a:extLst>
                  <a:ext uri="{FF2B5EF4-FFF2-40B4-BE49-F238E27FC236}">
                    <a16:creationId xmlns:a16="http://schemas.microsoft.com/office/drawing/2014/main" id="{5EC18F8A-7E05-096F-52E7-E6AA9C953953}"/>
                  </a:ext>
                </a:extLst>
              </p:cNvPr>
              <p:cNvSpPr/>
              <p:nvPr/>
            </p:nvSpPr>
            <p:spPr>
              <a:xfrm>
                <a:off x="868275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7" name="Freeform 1089">
                <a:extLst>
                  <a:ext uri="{FF2B5EF4-FFF2-40B4-BE49-F238E27FC236}">
                    <a16:creationId xmlns:a16="http://schemas.microsoft.com/office/drawing/2014/main" id="{816E3852-16CE-B129-80DC-FDDA3EC9C873}"/>
                  </a:ext>
                </a:extLst>
              </p:cNvPr>
              <p:cNvSpPr/>
              <p:nvPr/>
            </p:nvSpPr>
            <p:spPr>
              <a:xfrm>
                <a:off x="864073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8" name="Freeform 1090">
                <a:extLst>
                  <a:ext uri="{FF2B5EF4-FFF2-40B4-BE49-F238E27FC236}">
                    <a16:creationId xmlns:a16="http://schemas.microsoft.com/office/drawing/2014/main" id="{AD0AB814-96BE-AB1D-DDA6-3359D9E3E740}"/>
                  </a:ext>
                </a:extLst>
              </p:cNvPr>
              <p:cNvSpPr/>
              <p:nvPr/>
            </p:nvSpPr>
            <p:spPr>
              <a:xfrm>
                <a:off x="868275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59" name="Freeform 1091">
                <a:extLst>
                  <a:ext uri="{FF2B5EF4-FFF2-40B4-BE49-F238E27FC236}">
                    <a16:creationId xmlns:a16="http://schemas.microsoft.com/office/drawing/2014/main" id="{6840C10C-3A4F-E463-FF1D-93B4E1445E2A}"/>
                  </a:ext>
                </a:extLst>
              </p:cNvPr>
              <p:cNvSpPr/>
              <p:nvPr/>
            </p:nvSpPr>
            <p:spPr>
              <a:xfrm>
                <a:off x="8668052" y="7208134"/>
                <a:ext cx="86142" cy="23829"/>
              </a:xfrm>
              <a:custGeom>
                <a:avLst/>
                <a:gdLst>
                  <a:gd name="connsiteX0" fmla="*/ 0 w 61963"/>
                  <a:gd name="connsiteY0" fmla="*/ 0 h 15179"/>
                  <a:gd name="connsiteX1" fmla="*/ 61964 w 61963"/>
                  <a:gd name="connsiteY1" fmla="*/ 0 h 15179"/>
                </a:gdLst>
                <a:ahLst/>
                <a:cxnLst>
                  <a:cxn ang="0">
                    <a:pos x="connsiteX0" y="connsiteY0"/>
                  </a:cxn>
                  <a:cxn ang="0">
                    <a:pos x="connsiteX1" y="connsiteY1"/>
                  </a:cxn>
                </a:cxnLst>
                <a:rect l="l" t="t" r="r" b="b"/>
                <a:pathLst>
                  <a:path w="61963" h="15179">
                    <a:moveTo>
                      <a:pt x="0" y="0"/>
                    </a:moveTo>
                    <a:lnTo>
                      <a:pt x="61964"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0" name="Freeform 1092">
                <a:extLst>
                  <a:ext uri="{FF2B5EF4-FFF2-40B4-BE49-F238E27FC236}">
                    <a16:creationId xmlns:a16="http://schemas.microsoft.com/office/drawing/2014/main" id="{318D7ECA-CA04-1A50-0564-33DECF94739C}"/>
                  </a:ext>
                </a:extLst>
              </p:cNvPr>
              <p:cNvSpPr/>
              <p:nvPr/>
            </p:nvSpPr>
            <p:spPr>
              <a:xfrm>
                <a:off x="8712174"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1" name="Freeform 1093">
                <a:extLst>
                  <a:ext uri="{FF2B5EF4-FFF2-40B4-BE49-F238E27FC236}">
                    <a16:creationId xmlns:a16="http://schemas.microsoft.com/office/drawing/2014/main" id="{2940DE76-D6C2-2D11-3B84-8BA62B0ABBF6}"/>
                  </a:ext>
                </a:extLst>
              </p:cNvPr>
              <p:cNvSpPr/>
              <p:nvPr/>
            </p:nvSpPr>
            <p:spPr>
              <a:xfrm>
                <a:off x="8762600"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2" name="Freeform 1094">
                <a:extLst>
                  <a:ext uri="{FF2B5EF4-FFF2-40B4-BE49-F238E27FC236}">
                    <a16:creationId xmlns:a16="http://schemas.microsoft.com/office/drawing/2014/main" id="{358D7FC7-DACC-D09B-8548-A304E3597457}"/>
                  </a:ext>
                </a:extLst>
              </p:cNvPr>
              <p:cNvSpPr/>
              <p:nvPr/>
            </p:nvSpPr>
            <p:spPr>
              <a:xfrm>
                <a:off x="8804621"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3" name="Freeform 1095">
                <a:extLst>
                  <a:ext uri="{FF2B5EF4-FFF2-40B4-BE49-F238E27FC236}">
                    <a16:creationId xmlns:a16="http://schemas.microsoft.com/office/drawing/2014/main" id="{14294FE4-A767-163C-41EE-3A7E2B7180A6}"/>
                  </a:ext>
                </a:extLst>
              </p:cNvPr>
              <p:cNvSpPr/>
              <p:nvPr/>
            </p:nvSpPr>
            <p:spPr>
              <a:xfrm>
                <a:off x="880041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4" name="Freeform 1096">
                <a:extLst>
                  <a:ext uri="{FF2B5EF4-FFF2-40B4-BE49-F238E27FC236}">
                    <a16:creationId xmlns:a16="http://schemas.microsoft.com/office/drawing/2014/main" id="{1A3B416B-AA6F-01AF-C927-82918C778FA3}"/>
                  </a:ext>
                </a:extLst>
              </p:cNvPr>
              <p:cNvSpPr/>
              <p:nvPr/>
            </p:nvSpPr>
            <p:spPr>
              <a:xfrm>
                <a:off x="884243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5" name="Freeform 1097">
                <a:extLst>
                  <a:ext uri="{FF2B5EF4-FFF2-40B4-BE49-F238E27FC236}">
                    <a16:creationId xmlns:a16="http://schemas.microsoft.com/office/drawing/2014/main" id="{45F72CCA-EA2F-F944-E0AE-79EF2BE14A11}"/>
                  </a:ext>
                </a:extLst>
              </p:cNvPr>
              <p:cNvSpPr/>
              <p:nvPr/>
            </p:nvSpPr>
            <p:spPr>
              <a:xfrm>
                <a:off x="8846642" y="739876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6" name="Freeform 1098">
                <a:extLst>
                  <a:ext uri="{FF2B5EF4-FFF2-40B4-BE49-F238E27FC236}">
                    <a16:creationId xmlns:a16="http://schemas.microsoft.com/office/drawing/2014/main" id="{1CCCBE76-CCA5-A80A-FFBE-2C63715F3B6F}"/>
                  </a:ext>
                </a:extLst>
              </p:cNvPr>
              <p:cNvSpPr/>
              <p:nvPr/>
            </p:nvSpPr>
            <p:spPr>
              <a:xfrm>
                <a:off x="8888663" y="735110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7" name="Freeform 1099">
                <a:extLst>
                  <a:ext uri="{FF2B5EF4-FFF2-40B4-BE49-F238E27FC236}">
                    <a16:creationId xmlns:a16="http://schemas.microsoft.com/office/drawing/2014/main" id="{8C61395D-054E-5304-4B51-EC43B2B403E8}"/>
                  </a:ext>
                </a:extLst>
              </p:cNvPr>
              <p:cNvSpPr/>
              <p:nvPr/>
            </p:nvSpPr>
            <p:spPr>
              <a:xfrm>
                <a:off x="8846642" y="739876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8" name="Freeform 1100">
                <a:extLst>
                  <a:ext uri="{FF2B5EF4-FFF2-40B4-BE49-F238E27FC236}">
                    <a16:creationId xmlns:a16="http://schemas.microsoft.com/office/drawing/2014/main" id="{77543FFF-2A72-1FCA-D3FE-87973BB55F75}"/>
                  </a:ext>
                </a:extLst>
              </p:cNvPr>
              <p:cNvSpPr/>
              <p:nvPr/>
            </p:nvSpPr>
            <p:spPr>
              <a:xfrm>
                <a:off x="8888663" y="735110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9" name="Freeform 1101">
                <a:extLst>
                  <a:ext uri="{FF2B5EF4-FFF2-40B4-BE49-F238E27FC236}">
                    <a16:creationId xmlns:a16="http://schemas.microsoft.com/office/drawing/2014/main" id="{85EAFC15-0E8F-A2A5-6A74-0AB5D2AC00C5}"/>
                  </a:ext>
                </a:extLst>
              </p:cNvPr>
              <p:cNvSpPr/>
              <p:nvPr/>
            </p:nvSpPr>
            <p:spPr>
              <a:xfrm>
                <a:off x="8903370"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0" name="Freeform 1102">
                <a:extLst>
                  <a:ext uri="{FF2B5EF4-FFF2-40B4-BE49-F238E27FC236}">
                    <a16:creationId xmlns:a16="http://schemas.microsoft.com/office/drawing/2014/main" id="{D30219A8-830C-57E1-20D4-51F5256802C1}"/>
                  </a:ext>
                </a:extLst>
              </p:cNvPr>
              <p:cNvSpPr/>
              <p:nvPr/>
            </p:nvSpPr>
            <p:spPr>
              <a:xfrm>
                <a:off x="8945391"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1" name="Freeform 1103">
                <a:extLst>
                  <a:ext uri="{FF2B5EF4-FFF2-40B4-BE49-F238E27FC236}">
                    <a16:creationId xmlns:a16="http://schemas.microsoft.com/office/drawing/2014/main" id="{C695481B-6BDD-4717-E53A-982D5ADC3E86}"/>
                  </a:ext>
                </a:extLst>
              </p:cNvPr>
              <p:cNvSpPr/>
              <p:nvPr/>
            </p:nvSpPr>
            <p:spPr>
              <a:xfrm>
                <a:off x="8911774"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2" name="Freeform 1104">
                <a:extLst>
                  <a:ext uri="{FF2B5EF4-FFF2-40B4-BE49-F238E27FC236}">
                    <a16:creationId xmlns:a16="http://schemas.microsoft.com/office/drawing/2014/main" id="{A951C6F9-1809-7E53-2C10-813626DDD8A4}"/>
                  </a:ext>
                </a:extLst>
              </p:cNvPr>
              <p:cNvSpPr/>
              <p:nvPr/>
            </p:nvSpPr>
            <p:spPr>
              <a:xfrm>
                <a:off x="8953795"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3" name="Freeform 1105">
                <a:extLst>
                  <a:ext uri="{FF2B5EF4-FFF2-40B4-BE49-F238E27FC236}">
                    <a16:creationId xmlns:a16="http://schemas.microsoft.com/office/drawing/2014/main" id="{4F6BE36C-D690-2907-0026-4F4BDE3AF57D}"/>
                  </a:ext>
                </a:extLst>
              </p:cNvPr>
              <p:cNvSpPr/>
              <p:nvPr/>
            </p:nvSpPr>
            <p:spPr>
              <a:xfrm>
                <a:off x="8911774"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4" name="Freeform 1106">
                <a:extLst>
                  <a:ext uri="{FF2B5EF4-FFF2-40B4-BE49-F238E27FC236}">
                    <a16:creationId xmlns:a16="http://schemas.microsoft.com/office/drawing/2014/main" id="{F07B6C78-9B79-F3ED-56DD-88554B59A61C}"/>
                  </a:ext>
                </a:extLst>
              </p:cNvPr>
              <p:cNvSpPr/>
              <p:nvPr/>
            </p:nvSpPr>
            <p:spPr>
              <a:xfrm>
                <a:off x="8953795"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5" name="Freeform 1107">
                <a:extLst>
                  <a:ext uri="{FF2B5EF4-FFF2-40B4-BE49-F238E27FC236}">
                    <a16:creationId xmlns:a16="http://schemas.microsoft.com/office/drawing/2014/main" id="{A21D9C90-4410-AE44-A9F0-D0EC8B1E5CD8}"/>
                  </a:ext>
                </a:extLst>
              </p:cNvPr>
              <p:cNvSpPr/>
              <p:nvPr/>
            </p:nvSpPr>
            <p:spPr>
              <a:xfrm>
                <a:off x="8987412"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6" name="Freeform 1108">
                <a:extLst>
                  <a:ext uri="{FF2B5EF4-FFF2-40B4-BE49-F238E27FC236}">
                    <a16:creationId xmlns:a16="http://schemas.microsoft.com/office/drawing/2014/main" id="{DC4D76E7-A2C8-0F1A-DEF9-8ADE19282E48}"/>
                  </a:ext>
                </a:extLst>
              </p:cNvPr>
              <p:cNvSpPr/>
              <p:nvPr/>
            </p:nvSpPr>
            <p:spPr>
              <a:xfrm>
                <a:off x="9029433"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7" name="Freeform 1109">
                <a:extLst>
                  <a:ext uri="{FF2B5EF4-FFF2-40B4-BE49-F238E27FC236}">
                    <a16:creationId xmlns:a16="http://schemas.microsoft.com/office/drawing/2014/main" id="{578EC599-D594-566F-E412-0C28DE280897}"/>
                  </a:ext>
                </a:extLst>
              </p:cNvPr>
              <p:cNvSpPr/>
              <p:nvPr/>
            </p:nvSpPr>
            <p:spPr>
              <a:xfrm>
                <a:off x="9025231"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8" name="Freeform 1110">
                <a:extLst>
                  <a:ext uri="{FF2B5EF4-FFF2-40B4-BE49-F238E27FC236}">
                    <a16:creationId xmlns:a16="http://schemas.microsoft.com/office/drawing/2014/main" id="{0C430805-4EA1-EA2F-69AB-95B6F2BD6D67}"/>
                  </a:ext>
                </a:extLst>
              </p:cNvPr>
              <p:cNvSpPr/>
              <p:nvPr/>
            </p:nvSpPr>
            <p:spPr>
              <a:xfrm>
                <a:off x="9067252"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79" name="Freeform 1111">
                <a:extLst>
                  <a:ext uri="{FF2B5EF4-FFF2-40B4-BE49-F238E27FC236}">
                    <a16:creationId xmlns:a16="http://schemas.microsoft.com/office/drawing/2014/main" id="{BF873877-729B-9BC1-1D00-D1886391D216}"/>
                  </a:ext>
                </a:extLst>
              </p:cNvPr>
              <p:cNvSpPr/>
              <p:nvPr/>
            </p:nvSpPr>
            <p:spPr>
              <a:xfrm>
                <a:off x="9033635"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0" name="Freeform 1112">
                <a:extLst>
                  <a:ext uri="{FF2B5EF4-FFF2-40B4-BE49-F238E27FC236}">
                    <a16:creationId xmlns:a16="http://schemas.microsoft.com/office/drawing/2014/main" id="{C5EDFBCF-0C9A-79BC-E905-C4A3EB815D6D}"/>
                  </a:ext>
                </a:extLst>
              </p:cNvPr>
              <p:cNvSpPr/>
              <p:nvPr/>
            </p:nvSpPr>
            <p:spPr>
              <a:xfrm>
                <a:off x="9075656"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1" name="Freeform 1113">
                <a:extLst>
                  <a:ext uri="{FF2B5EF4-FFF2-40B4-BE49-F238E27FC236}">
                    <a16:creationId xmlns:a16="http://schemas.microsoft.com/office/drawing/2014/main" id="{157D0CF5-A434-239C-AF4D-6243F367A00D}"/>
                  </a:ext>
                </a:extLst>
              </p:cNvPr>
              <p:cNvSpPr/>
              <p:nvPr/>
            </p:nvSpPr>
            <p:spPr>
              <a:xfrm>
                <a:off x="9033635"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2" name="Freeform 1114">
                <a:extLst>
                  <a:ext uri="{FF2B5EF4-FFF2-40B4-BE49-F238E27FC236}">
                    <a16:creationId xmlns:a16="http://schemas.microsoft.com/office/drawing/2014/main" id="{81B82B10-E9CB-2D42-11E0-044AC8B11CEE}"/>
                  </a:ext>
                </a:extLst>
              </p:cNvPr>
              <p:cNvSpPr/>
              <p:nvPr/>
            </p:nvSpPr>
            <p:spPr>
              <a:xfrm>
                <a:off x="9075656"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3" name="Freeform 1115">
                <a:extLst>
                  <a:ext uri="{FF2B5EF4-FFF2-40B4-BE49-F238E27FC236}">
                    <a16:creationId xmlns:a16="http://schemas.microsoft.com/office/drawing/2014/main" id="{DA2184C0-2AA0-48A6-D48B-8D720A27775E}"/>
                  </a:ext>
                </a:extLst>
              </p:cNvPr>
              <p:cNvSpPr/>
              <p:nvPr/>
            </p:nvSpPr>
            <p:spPr>
              <a:xfrm>
                <a:off x="9060949"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4" name="Freeform 1116">
                <a:extLst>
                  <a:ext uri="{FF2B5EF4-FFF2-40B4-BE49-F238E27FC236}">
                    <a16:creationId xmlns:a16="http://schemas.microsoft.com/office/drawing/2014/main" id="{990BC850-C917-3A5A-D8EB-53788AAB1264}"/>
                  </a:ext>
                </a:extLst>
              </p:cNvPr>
              <p:cNvSpPr/>
              <p:nvPr/>
            </p:nvSpPr>
            <p:spPr>
              <a:xfrm>
                <a:off x="9102970"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5" name="Freeform 1117">
                <a:extLst>
                  <a:ext uri="{FF2B5EF4-FFF2-40B4-BE49-F238E27FC236}">
                    <a16:creationId xmlns:a16="http://schemas.microsoft.com/office/drawing/2014/main" id="{14BF32C6-3119-126A-CA7D-0B50C4F0922C}"/>
                  </a:ext>
                </a:extLst>
              </p:cNvPr>
              <p:cNvSpPr/>
              <p:nvPr/>
            </p:nvSpPr>
            <p:spPr>
              <a:xfrm>
                <a:off x="9109273"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6" name="Freeform 1118">
                <a:extLst>
                  <a:ext uri="{FF2B5EF4-FFF2-40B4-BE49-F238E27FC236}">
                    <a16:creationId xmlns:a16="http://schemas.microsoft.com/office/drawing/2014/main" id="{9FFF5CE6-3673-26E5-ACC2-4D08F3CE91B1}"/>
                  </a:ext>
                </a:extLst>
              </p:cNvPr>
              <p:cNvSpPr/>
              <p:nvPr/>
            </p:nvSpPr>
            <p:spPr>
              <a:xfrm>
                <a:off x="9151294"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7" name="Freeform 1119">
                <a:extLst>
                  <a:ext uri="{FF2B5EF4-FFF2-40B4-BE49-F238E27FC236}">
                    <a16:creationId xmlns:a16="http://schemas.microsoft.com/office/drawing/2014/main" id="{2BC4039D-8B91-A459-0D46-7B3E7581B5BD}"/>
                  </a:ext>
                </a:extLst>
              </p:cNvPr>
              <p:cNvSpPr/>
              <p:nvPr/>
            </p:nvSpPr>
            <p:spPr>
              <a:xfrm>
                <a:off x="9313075"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8" name="Freeform 1120">
                <a:extLst>
                  <a:ext uri="{FF2B5EF4-FFF2-40B4-BE49-F238E27FC236}">
                    <a16:creationId xmlns:a16="http://schemas.microsoft.com/office/drawing/2014/main" id="{6C42FD1F-33D1-605F-BFE7-DB4D119B9EB0}"/>
                  </a:ext>
                </a:extLst>
              </p:cNvPr>
              <p:cNvSpPr/>
              <p:nvPr/>
            </p:nvSpPr>
            <p:spPr>
              <a:xfrm>
                <a:off x="9355096"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89" name="Freeform 1121">
                <a:extLst>
                  <a:ext uri="{FF2B5EF4-FFF2-40B4-BE49-F238E27FC236}">
                    <a16:creationId xmlns:a16="http://schemas.microsoft.com/office/drawing/2014/main" id="{2146FC45-92CE-B8C1-95D6-C86A40637B8B}"/>
                  </a:ext>
                </a:extLst>
              </p:cNvPr>
              <p:cNvSpPr/>
              <p:nvPr/>
            </p:nvSpPr>
            <p:spPr>
              <a:xfrm>
                <a:off x="9378207"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0" name="Freeform 1122">
                <a:extLst>
                  <a:ext uri="{FF2B5EF4-FFF2-40B4-BE49-F238E27FC236}">
                    <a16:creationId xmlns:a16="http://schemas.microsoft.com/office/drawing/2014/main" id="{934F609A-4CA3-8A61-7E33-1E40FEA8C0B5}"/>
                  </a:ext>
                </a:extLst>
              </p:cNvPr>
              <p:cNvSpPr/>
              <p:nvPr/>
            </p:nvSpPr>
            <p:spPr>
              <a:xfrm>
                <a:off x="9420229"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1" name="Freeform 1123">
                <a:extLst>
                  <a:ext uri="{FF2B5EF4-FFF2-40B4-BE49-F238E27FC236}">
                    <a16:creationId xmlns:a16="http://schemas.microsoft.com/office/drawing/2014/main" id="{FA685847-2FCC-B83F-0717-F2277F65B300}"/>
                  </a:ext>
                </a:extLst>
              </p:cNvPr>
              <p:cNvSpPr/>
              <p:nvPr/>
            </p:nvSpPr>
            <p:spPr>
              <a:xfrm>
                <a:off x="9537886"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2" name="Freeform 1124">
                <a:extLst>
                  <a:ext uri="{FF2B5EF4-FFF2-40B4-BE49-F238E27FC236}">
                    <a16:creationId xmlns:a16="http://schemas.microsoft.com/office/drawing/2014/main" id="{FE0128EE-4948-316E-3DD4-C1D23E1337B0}"/>
                  </a:ext>
                </a:extLst>
              </p:cNvPr>
              <p:cNvSpPr/>
              <p:nvPr/>
            </p:nvSpPr>
            <p:spPr>
              <a:xfrm>
                <a:off x="9579909"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3" name="Freeform 1125">
                <a:extLst>
                  <a:ext uri="{FF2B5EF4-FFF2-40B4-BE49-F238E27FC236}">
                    <a16:creationId xmlns:a16="http://schemas.microsoft.com/office/drawing/2014/main" id="{CC295660-6522-A605-0718-E58C6788F0AF}"/>
                  </a:ext>
                </a:extLst>
              </p:cNvPr>
              <p:cNvSpPr/>
              <p:nvPr/>
            </p:nvSpPr>
            <p:spPr>
              <a:xfrm>
                <a:off x="9705972"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4" name="Freeform 1126">
                <a:extLst>
                  <a:ext uri="{FF2B5EF4-FFF2-40B4-BE49-F238E27FC236}">
                    <a16:creationId xmlns:a16="http://schemas.microsoft.com/office/drawing/2014/main" id="{5FF2C915-57A2-06E0-B2F1-429AA2818A1A}"/>
                  </a:ext>
                </a:extLst>
              </p:cNvPr>
              <p:cNvSpPr/>
              <p:nvPr/>
            </p:nvSpPr>
            <p:spPr>
              <a:xfrm>
                <a:off x="9747993"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5" name="Freeform 1127">
                <a:extLst>
                  <a:ext uri="{FF2B5EF4-FFF2-40B4-BE49-F238E27FC236}">
                    <a16:creationId xmlns:a16="http://schemas.microsoft.com/office/drawing/2014/main" id="{AF11F7AF-D52C-AAE3-2F24-1CFF397E194C}"/>
                  </a:ext>
                </a:extLst>
              </p:cNvPr>
              <p:cNvSpPr/>
              <p:nvPr/>
            </p:nvSpPr>
            <p:spPr>
              <a:xfrm>
                <a:off x="10004321"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6" name="Freeform 1128">
                <a:extLst>
                  <a:ext uri="{FF2B5EF4-FFF2-40B4-BE49-F238E27FC236}">
                    <a16:creationId xmlns:a16="http://schemas.microsoft.com/office/drawing/2014/main" id="{01ECAD0E-8D96-985A-2EC6-99EC2DE81F72}"/>
                  </a:ext>
                </a:extLst>
              </p:cNvPr>
              <p:cNvSpPr/>
              <p:nvPr/>
            </p:nvSpPr>
            <p:spPr>
              <a:xfrm>
                <a:off x="10046342"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7" name="Freeform 1129">
                <a:extLst>
                  <a:ext uri="{FF2B5EF4-FFF2-40B4-BE49-F238E27FC236}">
                    <a16:creationId xmlns:a16="http://schemas.microsoft.com/office/drawing/2014/main" id="{9273DF57-0F41-0A8B-AB5B-75292C9D7152}"/>
                  </a:ext>
                </a:extLst>
              </p:cNvPr>
              <p:cNvSpPr/>
              <p:nvPr/>
            </p:nvSpPr>
            <p:spPr>
              <a:xfrm>
                <a:off x="10033735"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8" name="Freeform 1130">
                <a:extLst>
                  <a:ext uri="{FF2B5EF4-FFF2-40B4-BE49-F238E27FC236}">
                    <a16:creationId xmlns:a16="http://schemas.microsoft.com/office/drawing/2014/main" id="{97ED1687-3E58-AEE2-166C-F583695A4C0A}"/>
                  </a:ext>
                </a:extLst>
              </p:cNvPr>
              <p:cNvSpPr/>
              <p:nvPr/>
            </p:nvSpPr>
            <p:spPr>
              <a:xfrm>
                <a:off x="10075756"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99" name="Freeform 1131">
                <a:extLst>
                  <a:ext uri="{FF2B5EF4-FFF2-40B4-BE49-F238E27FC236}">
                    <a16:creationId xmlns:a16="http://schemas.microsoft.com/office/drawing/2014/main" id="{B008F4BF-A036-47A1-1D96-5CB9D5E96586}"/>
                  </a:ext>
                </a:extLst>
              </p:cNvPr>
              <p:cNvSpPr/>
              <p:nvPr/>
            </p:nvSpPr>
            <p:spPr>
              <a:xfrm>
                <a:off x="10107272"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0" name="Freeform 1132">
                <a:extLst>
                  <a:ext uri="{FF2B5EF4-FFF2-40B4-BE49-F238E27FC236}">
                    <a16:creationId xmlns:a16="http://schemas.microsoft.com/office/drawing/2014/main" id="{FC31FDDB-2CB3-8EB6-0DAB-BACF2A6FFDC1}"/>
                  </a:ext>
                </a:extLst>
              </p:cNvPr>
              <p:cNvSpPr/>
              <p:nvPr/>
            </p:nvSpPr>
            <p:spPr>
              <a:xfrm>
                <a:off x="10149293"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1" name="Freeform 1133">
                <a:extLst>
                  <a:ext uri="{FF2B5EF4-FFF2-40B4-BE49-F238E27FC236}">
                    <a16:creationId xmlns:a16="http://schemas.microsoft.com/office/drawing/2014/main" id="{13DC1089-A3D4-8867-A102-A41AD9497202}"/>
                  </a:ext>
                </a:extLst>
              </p:cNvPr>
              <p:cNvSpPr/>
              <p:nvPr/>
            </p:nvSpPr>
            <p:spPr>
              <a:xfrm>
                <a:off x="10117777"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2" name="Freeform 1134">
                <a:extLst>
                  <a:ext uri="{FF2B5EF4-FFF2-40B4-BE49-F238E27FC236}">
                    <a16:creationId xmlns:a16="http://schemas.microsoft.com/office/drawing/2014/main" id="{D3C36686-891C-A992-5A0E-9620D581EF61}"/>
                  </a:ext>
                </a:extLst>
              </p:cNvPr>
              <p:cNvSpPr/>
              <p:nvPr/>
            </p:nvSpPr>
            <p:spPr>
              <a:xfrm>
                <a:off x="10159798"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3" name="Freeform 1135">
                <a:extLst>
                  <a:ext uri="{FF2B5EF4-FFF2-40B4-BE49-F238E27FC236}">
                    <a16:creationId xmlns:a16="http://schemas.microsoft.com/office/drawing/2014/main" id="{6EE60EE4-88A9-7BBC-161E-BBD0C32B3F2A}"/>
                  </a:ext>
                </a:extLst>
              </p:cNvPr>
              <p:cNvSpPr/>
              <p:nvPr/>
            </p:nvSpPr>
            <p:spPr>
              <a:xfrm>
                <a:off x="10155597"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4" name="Freeform 1136">
                <a:extLst>
                  <a:ext uri="{FF2B5EF4-FFF2-40B4-BE49-F238E27FC236}">
                    <a16:creationId xmlns:a16="http://schemas.microsoft.com/office/drawing/2014/main" id="{20EE4DEF-1548-F2E1-B41E-83F5ED3E3103}"/>
                  </a:ext>
                </a:extLst>
              </p:cNvPr>
              <p:cNvSpPr/>
              <p:nvPr/>
            </p:nvSpPr>
            <p:spPr>
              <a:xfrm>
                <a:off x="10197618"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5" name="Freeform 1137">
                <a:extLst>
                  <a:ext uri="{FF2B5EF4-FFF2-40B4-BE49-F238E27FC236}">
                    <a16:creationId xmlns:a16="http://schemas.microsoft.com/office/drawing/2014/main" id="{7FD3D2DD-16B9-B76A-56C6-6DEB6C77FFCA}"/>
                  </a:ext>
                </a:extLst>
              </p:cNvPr>
              <p:cNvSpPr/>
              <p:nvPr/>
            </p:nvSpPr>
            <p:spPr>
              <a:xfrm>
                <a:off x="10229133"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6" name="Freeform 1138">
                <a:extLst>
                  <a:ext uri="{FF2B5EF4-FFF2-40B4-BE49-F238E27FC236}">
                    <a16:creationId xmlns:a16="http://schemas.microsoft.com/office/drawing/2014/main" id="{562212DA-000C-A220-2116-73A89B08C1AB}"/>
                  </a:ext>
                </a:extLst>
              </p:cNvPr>
              <p:cNvSpPr/>
              <p:nvPr/>
            </p:nvSpPr>
            <p:spPr>
              <a:xfrm>
                <a:off x="10271154"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7" name="Freeform 1139">
                <a:extLst>
                  <a:ext uri="{FF2B5EF4-FFF2-40B4-BE49-F238E27FC236}">
                    <a16:creationId xmlns:a16="http://schemas.microsoft.com/office/drawing/2014/main" id="{26D6EA94-A8A3-A8CD-7702-059A42FEB9AA}"/>
                  </a:ext>
                </a:extLst>
              </p:cNvPr>
              <p:cNvSpPr/>
              <p:nvPr/>
            </p:nvSpPr>
            <p:spPr>
              <a:xfrm>
                <a:off x="10294266"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8" name="Freeform 1140">
                <a:extLst>
                  <a:ext uri="{FF2B5EF4-FFF2-40B4-BE49-F238E27FC236}">
                    <a16:creationId xmlns:a16="http://schemas.microsoft.com/office/drawing/2014/main" id="{7197D318-4642-0FE1-E3FA-E2504F136CF9}"/>
                  </a:ext>
                </a:extLst>
              </p:cNvPr>
              <p:cNvSpPr/>
              <p:nvPr/>
            </p:nvSpPr>
            <p:spPr>
              <a:xfrm>
                <a:off x="10336287"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09" name="Freeform 1141">
                <a:extLst>
                  <a:ext uri="{FF2B5EF4-FFF2-40B4-BE49-F238E27FC236}">
                    <a16:creationId xmlns:a16="http://schemas.microsoft.com/office/drawing/2014/main" id="{26C9CDAF-3151-472A-A33F-70544A275F5B}"/>
                  </a:ext>
                </a:extLst>
              </p:cNvPr>
              <p:cNvSpPr/>
              <p:nvPr/>
            </p:nvSpPr>
            <p:spPr>
              <a:xfrm>
                <a:off x="10435036"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10" name="Freeform 1142">
                <a:extLst>
                  <a:ext uri="{FF2B5EF4-FFF2-40B4-BE49-F238E27FC236}">
                    <a16:creationId xmlns:a16="http://schemas.microsoft.com/office/drawing/2014/main" id="{23B3E144-A15A-1F3C-6298-D2CA621D37E4}"/>
                  </a:ext>
                </a:extLst>
              </p:cNvPr>
              <p:cNvSpPr/>
              <p:nvPr/>
            </p:nvSpPr>
            <p:spPr>
              <a:xfrm>
                <a:off x="10477057"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11" name="Freeform 1143">
                <a:extLst>
                  <a:ext uri="{FF2B5EF4-FFF2-40B4-BE49-F238E27FC236}">
                    <a16:creationId xmlns:a16="http://schemas.microsoft.com/office/drawing/2014/main" id="{E90423B4-21A0-A358-CF06-D3AD2D5B58D9}"/>
                  </a:ext>
                </a:extLst>
              </p:cNvPr>
              <p:cNvSpPr/>
              <p:nvPr/>
            </p:nvSpPr>
            <p:spPr>
              <a:xfrm>
                <a:off x="10462350"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12" name="Freeform 1144">
                <a:extLst>
                  <a:ext uri="{FF2B5EF4-FFF2-40B4-BE49-F238E27FC236}">
                    <a16:creationId xmlns:a16="http://schemas.microsoft.com/office/drawing/2014/main" id="{65B8244B-0223-23AE-1D29-D092EF5F53EA}"/>
                  </a:ext>
                </a:extLst>
              </p:cNvPr>
              <p:cNvSpPr/>
              <p:nvPr/>
            </p:nvSpPr>
            <p:spPr>
              <a:xfrm>
                <a:off x="10504371"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13" name="Freeform 1145">
                <a:extLst>
                  <a:ext uri="{FF2B5EF4-FFF2-40B4-BE49-F238E27FC236}">
                    <a16:creationId xmlns:a16="http://schemas.microsoft.com/office/drawing/2014/main" id="{F329D420-A419-99B4-2112-CE6CDEC041F5}"/>
                  </a:ext>
                </a:extLst>
              </p:cNvPr>
              <p:cNvSpPr/>
              <p:nvPr/>
            </p:nvSpPr>
            <p:spPr>
              <a:xfrm>
                <a:off x="11256546"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14" name="Freeform 1146">
                <a:extLst>
                  <a:ext uri="{FF2B5EF4-FFF2-40B4-BE49-F238E27FC236}">
                    <a16:creationId xmlns:a16="http://schemas.microsoft.com/office/drawing/2014/main" id="{D082870D-9ECD-F06E-112A-EBBFDABB2A43}"/>
                  </a:ext>
                </a:extLst>
              </p:cNvPr>
              <p:cNvSpPr/>
              <p:nvPr/>
            </p:nvSpPr>
            <p:spPr>
              <a:xfrm>
                <a:off x="11298568"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777" name="Graphic 117">
              <a:extLst>
                <a:ext uri="{FF2B5EF4-FFF2-40B4-BE49-F238E27FC236}">
                  <a16:creationId xmlns:a16="http://schemas.microsoft.com/office/drawing/2014/main" id="{E0BD1B0D-AD88-B040-CAF0-66AECD21EA6B}"/>
                </a:ext>
              </a:extLst>
            </p:cNvPr>
            <p:cNvGrpSpPr/>
            <p:nvPr/>
          </p:nvGrpSpPr>
          <p:grpSpPr>
            <a:xfrm>
              <a:off x="1848041" y="4169962"/>
              <a:ext cx="7979791" cy="4010383"/>
              <a:chOff x="2949591" y="1023112"/>
              <a:chExt cx="5739929" cy="2554638"/>
            </a:xfrm>
            <a:noFill/>
          </p:grpSpPr>
          <p:sp>
            <p:nvSpPr>
              <p:cNvPr id="876" name="Freeform 508">
                <a:extLst>
                  <a:ext uri="{FF2B5EF4-FFF2-40B4-BE49-F238E27FC236}">
                    <a16:creationId xmlns:a16="http://schemas.microsoft.com/office/drawing/2014/main" id="{C95A133A-81E8-2AC7-2052-A9F35816791A}"/>
                  </a:ext>
                </a:extLst>
              </p:cNvPr>
              <p:cNvSpPr/>
              <p:nvPr/>
            </p:nvSpPr>
            <p:spPr>
              <a:xfrm>
                <a:off x="2973772" y="1053471"/>
                <a:ext cx="5685522" cy="2493922"/>
              </a:xfrm>
              <a:custGeom>
                <a:avLst/>
                <a:gdLst>
                  <a:gd name="connsiteX0" fmla="*/ 0 w 5685522"/>
                  <a:gd name="connsiteY0" fmla="*/ 0 h 2493922"/>
                  <a:gd name="connsiteX1" fmla="*/ 74054 w 5685522"/>
                  <a:gd name="connsiteY1" fmla="*/ 0 h 2493922"/>
                  <a:gd name="connsiteX2" fmla="*/ 74054 w 5685522"/>
                  <a:gd name="connsiteY2" fmla="*/ 21251 h 2493922"/>
                  <a:gd name="connsiteX3" fmla="*/ 120904 w 5685522"/>
                  <a:gd name="connsiteY3" fmla="*/ 21251 h 2493922"/>
                  <a:gd name="connsiteX4" fmla="*/ 120904 w 5685522"/>
                  <a:gd name="connsiteY4" fmla="*/ 42501 h 2493922"/>
                  <a:gd name="connsiteX5" fmla="*/ 134506 w 5685522"/>
                  <a:gd name="connsiteY5" fmla="*/ 42501 h 2493922"/>
                  <a:gd name="connsiteX6" fmla="*/ 134506 w 5685522"/>
                  <a:gd name="connsiteY6" fmla="*/ 63752 h 2493922"/>
                  <a:gd name="connsiteX7" fmla="*/ 362713 w 5685522"/>
                  <a:gd name="connsiteY7" fmla="*/ 63752 h 2493922"/>
                  <a:gd name="connsiteX8" fmla="*/ 362713 w 5685522"/>
                  <a:gd name="connsiteY8" fmla="*/ 85003 h 2493922"/>
                  <a:gd name="connsiteX9" fmla="*/ 477572 w 5685522"/>
                  <a:gd name="connsiteY9" fmla="*/ 85003 h 2493922"/>
                  <a:gd name="connsiteX10" fmla="*/ 477572 w 5685522"/>
                  <a:gd name="connsiteY10" fmla="*/ 106254 h 2493922"/>
                  <a:gd name="connsiteX11" fmla="*/ 524422 w 5685522"/>
                  <a:gd name="connsiteY11" fmla="*/ 106254 h 2493922"/>
                  <a:gd name="connsiteX12" fmla="*/ 524422 w 5685522"/>
                  <a:gd name="connsiteY12" fmla="*/ 127504 h 2493922"/>
                  <a:gd name="connsiteX13" fmla="*/ 544069 w 5685522"/>
                  <a:gd name="connsiteY13" fmla="*/ 127504 h 2493922"/>
                  <a:gd name="connsiteX14" fmla="*/ 544069 w 5685522"/>
                  <a:gd name="connsiteY14" fmla="*/ 150273 h 2493922"/>
                  <a:gd name="connsiteX15" fmla="*/ 590920 w 5685522"/>
                  <a:gd name="connsiteY15" fmla="*/ 150273 h 2493922"/>
                  <a:gd name="connsiteX16" fmla="*/ 590920 w 5685522"/>
                  <a:gd name="connsiteY16" fmla="*/ 171524 h 2493922"/>
                  <a:gd name="connsiteX17" fmla="*/ 658928 w 5685522"/>
                  <a:gd name="connsiteY17" fmla="*/ 171524 h 2493922"/>
                  <a:gd name="connsiteX18" fmla="*/ 658928 w 5685522"/>
                  <a:gd name="connsiteY18" fmla="*/ 192774 h 2493922"/>
                  <a:gd name="connsiteX19" fmla="*/ 799479 w 5685522"/>
                  <a:gd name="connsiteY19" fmla="*/ 192774 h 2493922"/>
                  <a:gd name="connsiteX20" fmla="*/ 799479 w 5685522"/>
                  <a:gd name="connsiteY20" fmla="*/ 215543 h 2493922"/>
                  <a:gd name="connsiteX21" fmla="*/ 819126 w 5685522"/>
                  <a:gd name="connsiteY21" fmla="*/ 215543 h 2493922"/>
                  <a:gd name="connsiteX22" fmla="*/ 819126 w 5685522"/>
                  <a:gd name="connsiteY22" fmla="*/ 236794 h 2493922"/>
                  <a:gd name="connsiteX23" fmla="*/ 974791 w 5685522"/>
                  <a:gd name="connsiteY23" fmla="*/ 236794 h 2493922"/>
                  <a:gd name="connsiteX24" fmla="*/ 974791 w 5685522"/>
                  <a:gd name="connsiteY24" fmla="*/ 259562 h 2493922"/>
                  <a:gd name="connsiteX25" fmla="*/ 988392 w 5685522"/>
                  <a:gd name="connsiteY25" fmla="*/ 259562 h 2493922"/>
                  <a:gd name="connsiteX26" fmla="*/ 988392 w 5685522"/>
                  <a:gd name="connsiteY26" fmla="*/ 280813 h 2493922"/>
                  <a:gd name="connsiteX27" fmla="*/ 1041288 w 5685522"/>
                  <a:gd name="connsiteY27" fmla="*/ 280813 h 2493922"/>
                  <a:gd name="connsiteX28" fmla="*/ 1041288 w 5685522"/>
                  <a:gd name="connsiteY28" fmla="*/ 303582 h 2493922"/>
                  <a:gd name="connsiteX29" fmla="*/ 1115342 w 5685522"/>
                  <a:gd name="connsiteY29" fmla="*/ 303582 h 2493922"/>
                  <a:gd name="connsiteX30" fmla="*/ 1115342 w 5685522"/>
                  <a:gd name="connsiteY30" fmla="*/ 324832 h 2493922"/>
                  <a:gd name="connsiteX31" fmla="*/ 1134989 w 5685522"/>
                  <a:gd name="connsiteY31" fmla="*/ 324832 h 2493922"/>
                  <a:gd name="connsiteX32" fmla="*/ 1134989 w 5685522"/>
                  <a:gd name="connsiteY32" fmla="*/ 347601 h 2493922"/>
                  <a:gd name="connsiteX33" fmla="*/ 1142545 w 5685522"/>
                  <a:gd name="connsiteY33" fmla="*/ 347601 h 2493922"/>
                  <a:gd name="connsiteX34" fmla="*/ 1142545 w 5685522"/>
                  <a:gd name="connsiteY34" fmla="*/ 368852 h 2493922"/>
                  <a:gd name="connsiteX35" fmla="*/ 1156147 w 5685522"/>
                  <a:gd name="connsiteY35" fmla="*/ 368852 h 2493922"/>
                  <a:gd name="connsiteX36" fmla="*/ 1156147 w 5685522"/>
                  <a:gd name="connsiteY36" fmla="*/ 391620 h 2493922"/>
                  <a:gd name="connsiteX37" fmla="*/ 1175794 w 5685522"/>
                  <a:gd name="connsiteY37" fmla="*/ 391620 h 2493922"/>
                  <a:gd name="connsiteX38" fmla="*/ 1175794 w 5685522"/>
                  <a:gd name="connsiteY38" fmla="*/ 414389 h 2493922"/>
                  <a:gd name="connsiteX39" fmla="*/ 1189396 w 5685522"/>
                  <a:gd name="connsiteY39" fmla="*/ 414389 h 2493922"/>
                  <a:gd name="connsiteX40" fmla="*/ 1189396 w 5685522"/>
                  <a:gd name="connsiteY40" fmla="*/ 435640 h 2493922"/>
                  <a:gd name="connsiteX41" fmla="*/ 1255893 w 5685522"/>
                  <a:gd name="connsiteY41" fmla="*/ 435640 h 2493922"/>
                  <a:gd name="connsiteX42" fmla="*/ 1255893 w 5685522"/>
                  <a:gd name="connsiteY42" fmla="*/ 458408 h 2493922"/>
                  <a:gd name="connsiteX43" fmla="*/ 1269495 w 5685522"/>
                  <a:gd name="connsiteY43" fmla="*/ 458408 h 2493922"/>
                  <a:gd name="connsiteX44" fmla="*/ 1269495 w 5685522"/>
                  <a:gd name="connsiteY44" fmla="*/ 481177 h 2493922"/>
                  <a:gd name="connsiteX45" fmla="*/ 1283096 w 5685522"/>
                  <a:gd name="connsiteY45" fmla="*/ 481177 h 2493922"/>
                  <a:gd name="connsiteX46" fmla="*/ 1283096 w 5685522"/>
                  <a:gd name="connsiteY46" fmla="*/ 502427 h 2493922"/>
                  <a:gd name="connsiteX47" fmla="*/ 1296698 w 5685522"/>
                  <a:gd name="connsiteY47" fmla="*/ 502427 h 2493922"/>
                  <a:gd name="connsiteX48" fmla="*/ 1296698 w 5685522"/>
                  <a:gd name="connsiteY48" fmla="*/ 525196 h 2493922"/>
                  <a:gd name="connsiteX49" fmla="*/ 1364707 w 5685522"/>
                  <a:gd name="connsiteY49" fmla="*/ 525196 h 2493922"/>
                  <a:gd name="connsiteX50" fmla="*/ 1364707 w 5685522"/>
                  <a:gd name="connsiteY50" fmla="*/ 547965 h 2493922"/>
                  <a:gd name="connsiteX51" fmla="*/ 1376797 w 5685522"/>
                  <a:gd name="connsiteY51" fmla="*/ 547965 h 2493922"/>
                  <a:gd name="connsiteX52" fmla="*/ 1376797 w 5685522"/>
                  <a:gd name="connsiteY52" fmla="*/ 569215 h 2493922"/>
                  <a:gd name="connsiteX53" fmla="*/ 1390399 w 5685522"/>
                  <a:gd name="connsiteY53" fmla="*/ 569215 h 2493922"/>
                  <a:gd name="connsiteX54" fmla="*/ 1390399 w 5685522"/>
                  <a:gd name="connsiteY54" fmla="*/ 591984 h 2493922"/>
                  <a:gd name="connsiteX55" fmla="*/ 1458408 w 5685522"/>
                  <a:gd name="connsiteY55" fmla="*/ 591984 h 2493922"/>
                  <a:gd name="connsiteX56" fmla="*/ 1458408 w 5685522"/>
                  <a:gd name="connsiteY56" fmla="*/ 614753 h 2493922"/>
                  <a:gd name="connsiteX57" fmla="*/ 1491656 w 5685522"/>
                  <a:gd name="connsiteY57" fmla="*/ 614753 h 2493922"/>
                  <a:gd name="connsiteX58" fmla="*/ 1491656 w 5685522"/>
                  <a:gd name="connsiteY58" fmla="*/ 636003 h 2493922"/>
                  <a:gd name="connsiteX59" fmla="*/ 1497701 w 5685522"/>
                  <a:gd name="connsiteY59" fmla="*/ 636003 h 2493922"/>
                  <a:gd name="connsiteX60" fmla="*/ 1497701 w 5685522"/>
                  <a:gd name="connsiteY60" fmla="*/ 658772 h 2493922"/>
                  <a:gd name="connsiteX61" fmla="*/ 1511303 w 5685522"/>
                  <a:gd name="connsiteY61" fmla="*/ 658772 h 2493922"/>
                  <a:gd name="connsiteX62" fmla="*/ 1511303 w 5685522"/>
                  <a:gd name="connsiteY62" fmla="*/ 681541 h 2493922"/>
                  <a:gd name="connsiteX63" fmla="*/ 1532461 w 5685522"/>
                  <a:gd name="connsiteY63" fmla="*/ 681541 h 2493922"/>
                  <a:gd name="connsiteX64" fmla="*/ 1532461 w 5685522"/>
                  <a:gd name="connsiteY64" fmla="*/ 702791 h 2493922"/>
                  <a:gd name="connsiteX65" fmla="*/ 1598959 w 5685522"/>
                  <a:gd name="connsiteY65" fmla="*/ 702791 h 2493922"/>
                  <a:gd name="connsiteX66" fmla="*/ 1598959 w 5685522"/>
                  <a:gd name="connsiteY66" fmla="*/ 725560 h 2493922"/>
                  <a:gd name="connsiteX67" fmla="*/ 1612561 w 5685522"/>
                  <a:gd name="connsiteY67" fmla="*/ 725560 h 2493922"/>
                  <a:gd name="connsiteX68" fmla="*/ 1612561 w 5685522"/>
                  <a:gd name="connsiteY68" fmla="*/ 748329 h 2493922"/>
                  <a:gd name="connsiteX69" fmla="*/ 1626162 w 5685522"/>
                  <a:gd name="connsiteY69" fmla="*/ 748329 h 2493922"/>
                  <a:gd name="connsiteX70" fmla="*/ 1626162 w 5685522"/>
                  <a:gd name="connsiteY70" fmla="*/ 771097 h 2493922"/>
                  <a:gd name="connsiteX71" fmla="*/ 1639764 w 5685522"/>
                  <a:gd name="connsiteY71" fmla="*/ 771097 h 2493922"/>
                  <a:gd name="connsiteX72" fmla="*/ 1639764 w 5685522"/>
                  <a:gd name="connsiteY72" fmla="*/ 793866 h 2493922"/>
                  <a:gd name="connsiteX73" fmla="*/ 1686614 w 5685522"/>
                  <a:gd name="connsiteY73" fmla="*/ 793866 h 2493922"/>
                  <a:gd name="connsiteX74" fmla="*/ 1686614 w 5685522"/>
                  <a:gd name="connsiteY74" fmla="*/ 816634 h 2493922"/>
                  <a:gd name="connsiteX75" fmla="*/ 1700216 w 5685522"/>
                  <a:gd name="connsiteY75" fmla="*/ 816634 h 2493922"/>
                  <a:gd name="connsiteX76" fmla="*/ 1700216 w 5685522"/>
                  <a:gd name="connsiteY76" fmla="*/ 839403 h 2493922"/>
                  <a:gd name="connsiteX77" fmla="*/ 1706261 w 5685522"/>
                  <a:gd name="connsiteY77" fmla="*/ 839403 h 2493922"/>
                  <a:gd name="connsiteX78" fmla="*/ 1706261 w 5685522"/>
                  <a:gd name="connsiteY78" fmla="*/ 862172 h 2493922"/>
                  <a:gd name="connsiteX79" fmla="*/ 1727419 w 5685522"/>
                  <a:gd name="connsiteY79" fmla="*/ 862172 h 2493922"/>
                  <a:gd name="connsiteX80" fmla="*/ 1727419 w 5685522"/>
                  <a:gd name="connsiteY80" fmla="*/ 883422 h 2493922"/>
                  <a:gd name="connsiteX81" fmla="*/ 1780315 w 5685522"/>
                  <a:gd name="connsiteY81" fmla="*/ 883422 h 2493922"/>
                  <a:gd name="connsiteX82" fmla="*/ 1780315 w 5685522"/>
                  <a:gd name="connsiteY82" fmla="*/ 906191 h 2493922"/>
                  <a:gd name="connsiteX83" fmla="*/ 1793917 w 5685522"/>
                  <a:gd name="connsiteY83" fmla="*/ 906191 h 2493922"/>
                  <a:gd name="connsiteX84" fmla="*/ 1793917 w 5685522"/>
                  <a:gd name="connsiteY84" fmla="*/ 928960 h 2493922"/>
                  <a:gd name="connsiteX85" fmla="*/ 1827166 w 5685522"/>
                  <a:gd name="connsiteY85" fmla="*/ 928960 h 2493922"/>
                  <a:gd name="connsiteX86" fmla="*/ 1827166 w 5685522"/>
                  <a:gd name="connsiteY86" fmla="*/ 951728 h 2493922"/>
                  <a:gd name="connsiteX87" fmla="*/ 1848324 w 5685522"/>
                  <a:gd name="connsiteY87" fmla="*/ 951728 h 2493922"/>
                  <a:gd name="connsiteX88" fmla="*/ 1848324 w 5685522"/>
                  <a:gd name="connsiteY88" fmla="*/ 974497 h 2493922"/>
                  <a:gd name="connsiteX89" fmla="*/ 1875527 w 5685522"/>
                  <a:gd name="connsiteY89" fmla="*/ 974497 h 2493922"/>
                  <a:gd name="connsiteX90" fmla="*/ 1875527 w 5685522"/>
                  <a:gd name="connsiteY90" fmla="*/ 997265 h 2493922"/>
                  <a:gd name="connsiteX91" fmla="*/ 1887618 w 5685522"/>
                  <a:gd name="connsiteY91" fmla="*/ 997265 h 2493922"/>
                  <a:gd name="connsiteX92" fmla="*/ 1887618 w 5685522"/>
                  <a:gd name="connsiteY92" fmla="*/ 1020034 h 2493922"/>
                  <a:gd name="connsiteX93" fmla="*/ 1928423 w 5685522"/>
                  <a:gd name="connsiteY93" fmla="*/ 1020034 h 2493922"/>
                  <a:gd name="connsiteX94" fmla="*/ 1928423 w 5685522"/>
                  <a:gd name="connsiteY94" fmla="*/ 1042803 h 2493922"/>
                  <a:gd name="connsiteX95" fmla="*/ 2002477 w 5685522"/>
                  <a:gd name="connsiteY95" fmla="*/ 1042803 h 2493922"/>
                  <a:gd name="connsiteX96" fmla="*/ 2002477 w 5685522"/>
                  <a:gd name="connsiteY96" fmla="*/ 1065571 h 2493922"/>
                  <a:gd name="connsiteX97" fmla="*/ 2082576 w 5685522"/>
                  <a:gd name="connsiteY97" fmla="*/ 1065571 h 2493922"/>
                  <a:gd name="connsiteX98" fmla="*/ 2082576 w 5685522"/>
                  <a:gd name="connsiteY98" fmla="*/ 1088340 h 2493922"/>
                  <a:gd name="connsiteX99" fmla="*/ 2156630 w 5685522"/>
                  <a:gd name="connsiteY99" fmla="*/ 1088340 h 2493922"/>
                  <a:gd name="connsiteX100" fmla="*/ 2156630 w 5685522"/>
                  <a:gd name="connsiteY100" fmla="*/ 1111109 h 2493922"/>
                  <a:gd name="connsiteX101" fmla="*/ 2191390 w 5685522"/>
                  <a:gd name="connsiteY101" fmla="*/ 1111109 h 2493922"/>
                  <a:gd name="connsiteX102" fmla="*/ 2191390 w 5685522"/>
                  <a:gd name="connsiteY102" fmla="*/ 1135395 h 2493922"/>
                  <a:gd name="connsiteX103" fmla="*/ 2203480 w 5685522"/>
                  <a:gd name="connsiteY103" fmla="*/ 1135395 h 2493922"/>
                  <a:gd name="connsiteX104" fmla="*/ 2203480 w 5685522"/>
                  <a:gd name="connsiteY104" fmla="*/ 1158164 h 2493922"/>
                  <a:gd name="connsiteX105" fmla="*/ 2217082 w 5685522"/>
                  <a:gd name="connsiteY105" fmla="*/ 1158164 h 2493922"/>
                  <a:gd name="connsiteX106" fmla="*/ 2217082 w 5685522"/>
                  <a:gd name="connsiteY106" fmla="*/ 1180932 h 2493922"/>
                  <a:gd name="connsiteX107" fmla="*/ 2271489 w 5685522"/>
                  <a:gd name="connsiteY107" fmla="*/ 1180932 h 2493922"/>
                  <a:gd name="connsiteX108" fmla="*/ 2271489 w 5685522"/>
                  <a:gd name="connsiteY108" fmla="*/ 1203701 h 2493922"/>
                  <a:gd name="connsiteX109" fmla="*/ 2331941 w 5685522"/>
                  <a:gd name="connsiteY109" fmla="*/ 1203701 h 2493922"/>
                  <a:gd name="connsiteX110" fmla="*/ 2331941 w 5685522"/>
                  <a:gd name="connsiteY110" fmla="*/ 1226470 h 2493922"/>
                  <a:gd name="connsiteX111" fmla="*/ 2507252 w 5685522"/>
                  <a:gd name="connsiteY111" fmla="*/ 1226470 h 2493922"/>
                  <a:gd name="connsiteX112" fmla="*/ 2507252 w 5685522"/>
                  <a:gd name="connsiteY112" fmla="*/ 1249238 h 2493922"/>
                  <a:gd name="connsiteX113" fmla="*/ 2567704 w 5685522"/>
                  <a:gd name="connsiteY113" fmla="*/ 1249238 h 2493922"/>
                  <a:gd name="connsiteX114" fmla="*/ 2567704 w 5685522"/>
                  <a:gd name="connsiteY114" fmla="*/ 1273525 h 2493922"/>
                  <a:gd name="connsiteX115" fmla="*/ 2587351 w 5685522"/>
                  <a:gd name="connsiteY115" fmla="*/ 1273525 h 2493922"/>
                  <a:gd name="connsiteX116" fmla="*/ 2587351 w 5685522"/>
                  <a:gd name="connsiteY116" fmla="*/ 1296293 h 2493922"/>
                  <a:gd name="connsiteX117" fmla="*/ 2600953 w 5685522"/>
                  <a:gd name="connsiteY117" fmla="*/ 1296293 h 2493922"/>
                  <a:gd name="connsiteX118" fmla="*/ 2600953 w 5685522"/>
                  <a:gd name="connsiteY118" fmla="*/ 1320580 h 2493922"/>
                  <a:gd name="connsiteX119" fmla="*/ 2634201 w 5685522"/>
                  <a:gd name="connsiteY119" fmla="*/ 1320580 h 2493922"/>
                  <a:gd name="connsiteX120" fmla="*/ 2634201 w 5685522"/>
                  <a:gd name="connsiteY120" fmla="*/ 1343348 h 2493922"/>
                  <a:gd name="connsiteX121" fmla="*/ 2681052 w 5685522"/>
                  <a:gd name="connsiteY121" fmla="*/ 1343348 h 2493922"/>
                  <a:gd name="connsiteX122" fmla="*/ 2681052 w 5685522"/>
                  <a:gd name="connsiteY122" fmla="*/ 1367635 h 2493922"/>
                  <a:gd name="connsiteX123" fmla="*/ 2714301 w 5685522"/>
                  <a:gd name="connsiteY123" fmla="*/ 1367635 h 2493922"/>
                  <a:gd name="connsiteX124" fmla="*/ 2714301 w 5685522"/>
                  <a:gd name="connsiteY124" fmla="*/ 1391921 h 2493922"/>
                  <a:gd name="connsiteX125" fmla="*/ 2768708 w 5685522"/>
                  <a:gd name="connsiteY125" fmla="*/ 1391921 h 2493922"/>
                  <a:gd name="connsiteX126" fmla="*/ 2768708 w 5685522"/>
                  <a:gd name="connsiteY126" fmla="*/ 1416208 h 2493922"/>
                  <a:gd name="connsiteX127" fmla="*/ 2774753 w 5685522"/>
                  <a:gd name="connsiteY127" fmla="*/ 1416208 h 2493922"/>
                  <a:gd name="connsiteX128" fmla="*/ 2774753 w 5685522"/>
                  <a:gd name="connsiteY128" fmla="*/ 1442012 h 2493922"/>
                  <a:gd name="connsiteX129" fmla="*/ 2883566 w 5685522"/>
                  <a:gd name="connsiteY129" fmla="*/ 1442012 h 2493922"/>
                  <a:gd name="connsiteX130" fmla="*/ 2883566 w 5685522"/>
                  <a:gd name="connsiteY130" fmla="*/ 1493621 h 2493922"/>
                  <a:gd name="connsiteX131" fmla="*/ 2889612 w 5685522"/>
                  <a:gd name="connsiteY131" fmla="*/ 1493621 h 2493922"/>
                  <a:gd name="connsiteX132" fmla="*/ 2889612 w 5685522"/>
                  <a:gd name="connsiteY132" fmla="*/ 1519426 h 2493922"/>
                  <a:gd name="connsiteX133" fmla="*/ 2957620 w 5685522"/>
                  <a:gd name="connsiteY133" fmla="*/ 1519426 h 2493922"/>
                  <a:gd name="connsiteX134" fmla="*/ 2957620 w 5685522"/>
                  <a:gd name="connsiteY134" fmla="*/ 1546748 h 2493922"/>
                  <a:gd name="connsiteX135" fmla="*/ 3024118 w 5685522"/>
                  <a:gd name="connsiteY135" fmla="*/ 1546748 h 2493922"/>
                  <a:gd name="connsiteX136" fmla="*/ 3024118 w 5685522"/>
                  <a:gd name="connsiteY136" fmla="*/ 1572553 h 2493922"/>
                  <a:gd name="connsiteX137" fmla="*/ 3051321 w 5685522"/>
                  <a:gd name="connsiteY137" fmla="*/ 1572553 h 2493922"/>
                  <a:gd name="connsiteX138" fmla="*/ 3051321 w 5685522"/>
                  <a:gd name="connsiteY138" fmla="*/ 1599875 h 2493922"/>
                  <a:gd name="connsiteX139" fmla="*/ 3090615 w 5685522"/>
                  <a:gd name="connsiteY139" fmla="*/ 1599875 h 2493922"/>
                  <a:gd name="connsiteX140" fmla="*/ 3090615 w 5685522"/>
                  <a:gd name="connsiteY140" fmla="*/ 1627197 h 2493922"/>
                  <a:gd name="connsiteX141" fmla="*/ 3117818 w 5685522"/>
                  <a:gd name="connsiteY141" fmla="*/ 1627197 h 2493922"/>
                  <a:gd name="connsiteX142" fmla="*/ 3117818 w 5685522"/>
                  <a:gd name="connsiteY142" fmla="*/ 1681842 h 2493922"/>
                  <a:gd name="connsiteX143" fmla="*/ 3199429 w 5685522"/>
                  <a:gd name="connsiteY143" fmla="*/ 1681842 h 2493922"/>
                  <a:gd name="connsiteX144" fmla="*/ 3199429 w 5685522"/>
                  <a:gd name="connsiteY144" fmla="*/ 1710682 h 2493922"/>
                  <a:gd name="connsiteX145" fmla="*/ 3219076 w 5685522"/>
                  <a:gd name="connsiteY145" fmla="*/ 1710682 h 2493922"/>
                  <a:gd name="connsiteX146" fmla="*/ 3219076 w 5685522"/>
                  <a:gd name="connsiteY146" fmla="*/ 1741040 h 2493922"/>
                  <a:gd name="connsiteX147" fmla="*/ 3265926 w 5685522"/>
                  <a:gd name="connsiteY147" fmla="*/ 1741040 h 2493922"/>
                  <a:gd name="connsiteX148" fmla="*/ 3265926 w 5685522"/>
                  <a:gd name="connsiteY148" fmla="*/ 1771398 h 2493922"/>
                  <a:gd name="connsiteX149" fmla="*/ 3420079 w 5685522"/>
                  <a:gd name="connsiteY149" fmla="*/ 1771398 h 2493922"/>
                  <a:gd name="connsiteX150" fmla="*/ 3420079 w 5685522"/>
                  <a:gd name="connsiteY150" fmla="*/ 1804792 h 2493922"/>
                  <a:gd name="connsiteX151" fmla="*/ 3427636 w 5685522"/>
                  <a:gd name="connsiteY151" fmla="*/ 1804792 h 2493922"/>
                  <a:gd name="connsiteX152" fmla="*/ 3427636 w 5685522"/>
                  <a:gd name="connsiteY152" fmla="*/ 1838186 h 2493922"/>
                  <a:gd name="connsiteX153" fmla="*/ 3460884 w 5685522"/>
                  <a:gd name="connsiteY153" fmla="*/ 1838186 h 2493922"/>
                  <a:gd name="connsiteX154" fmla="*/ 3460884 w 5685522"/>
                  <a:gd name="connsiteY154" fmla="*/ 1871580 h 2493922"/>
                  <a:gd name="connsiteX155" fmla="*/ 3466930 w 5685522"/>
                  <a:gd name="connsiteY155" fmla="*/ 1871580 h 2493922"/>
                  <a:gd name="connsiteX156" fmla="*/ 3466930 w 5685522"/>
                  <a:gd name="connsiteY156" fmla="*/ 1906492 h 2493922"/>
                  <a:gd name="connsiteX157" fmla="*/ 3488088 w 5685522"/>
                  <a:gd name="connsiteY157" fmla="*/ 1906492 h 2493922"/>
                  <a:gd name="connsiteX158" fmla="*/ 3488088 w 5685522"/>
                  <a:gd name="connsiteY158" fmla="*/ 1942922 h 2493922"/>
                  <a:gd name="connsiteX159" fmla="*/ 3575744 w 5685522"/>
                  <a:gd name="connsiteY159" fmla="*/ 1942922 h 2493922"/>
                  <a:gd name="connsiteX160" fmla="*/ 3575744 w 5685522"/>
                  <a:gd name="connsiteY160" fmla="*/ 1982388 h 2493922"/>
                  <a:gd name="connsiteX161" fmla="*/ 3958103 w 5685522"/>
                  <a:gd name="connsiteY161" fmla="*/ 1982388 h 2493922"/>
                  <a:gd name="connsiteX162" fmla="*/ 3958103 w 5685522"/>
                  <a:gd name="connsiteY162" fmla="*/ 2035514 h 2493922"/>
                  <a:gd name="connsiteX163" fmla="*/ 3991352 w 5685522"/>
                  <a:gd name="connsiteY163" fmla="*/ 2035514 h 2493922"/>
                  <a:gd name="connsiteX164" fmla="*/ 3991352 w 5685522"/>
                  <a:gd name="connsiteY164" fmla="*/ 2090159 h 2493922"/>
                  <a:gd name="connsiteX165" fmla="*/ 4079007 w 5685522"/>
                  <a:gd name="connsiteY165" fmla="*/ 2090159 h 2493922"/>
                  <a:gd name="connsiteX166" fmla="*/ 4079007 w 5685522"/>
                  <a:gd name="connsiteY166" fmla="*/ 2144804 h 2493922"/>
                  <a:gd name="connsiteX167" fmla="*/ 4098654 w 5685522"/>
                  <a:gd name="connsiteY167" fmla="*/ 2144804 h 2493922"/>
                  <a:gd name="connsiteX168" fmla="*/ 4098654 w 5685522"/>
                  <a:gd name="connsiteY168" fmla="*/ 2199449 h 2493922"/>
                  <a:gd name="connsiteX169" fmla="*/ 4133414 w 5685522"/>
                  <a:gd name="connsiteY169" fmla="*/ 2199449 h 2493922"/>
                  <a:gd name="connsiteX170" fmla="*/ 4133414 w 5685522"/>
                  <a:gd name="connsiteY170" fmla="*/ 2254093 h 2493922"/>
                  <a:gd name="connsiteX171" fmla="*/ 4207468 w 5685522"/>
                  <a:gd name="connsiteY171" fmla="*/ 2254093 h 2493922"/>
                  <a:gd name="connsiteX172" fmla="*/ 4207468 w 5685522"/>
                  <a:gd name="connsiteY172" fmla="*/ 2307220 h 2493922"/>
                  <a:gd name="connsiteX173" fmla="*/ 4583783 w 5685522"/>
                  <a:gd name="connsiteY173" fmla="*/ 2307220 h 2493922"/>
                  <a:gd name="connsiteX174" fmla="*/ 4583783 w 5685522"/>
                  <a:gd name="connsiteY174" fmla="*/ 2387669 h 2493922"/>
                  <a:gd name="connsiteX175" fmla="*/ 4825591 w 5685522"/>
                  <a:gd name="connsiteY175" fmla="*/ 2387669 h 2493922"/>
                  <a:gd name="connsiteX176" fmla="*/ 4825591 w 5685522"/>
                  <a:gd name="connsiteY176" fmla="*/ 2493923 h 2493922"/>
                  <a:gd name="connsiteX177" fmla="*/ 5685523 w 5685522"/>
                  <a:gd name="connsiteY177" fmla="*/ 2493923 h 249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5685522" h="2493922">
                    <a:moveTo>
                      <a:pt x="0" y="0"/>
                    </a:moveTo>
                    <a:lnTo>
                      <a:pt x="74054" y="0"/>
                    </a:lnTo>
                    <a:lnTo>
                      <a:pt x="74054" y="21251"/>
                    </a:lnTo>
                    <a:lnTo>
                      <a:pt x="120904" y="21251"/>
                    </a:lnTo>
                    <a:lnTo>
                      <a:pt x="120904" y="42501"/>
                    </a:lnTo>
                    <a:lnTo>
                      <a:pt x="134506" y="42501"/>
                    </a:lnTo>
                    <a:lnTo>
                      <a:pt x="134506" y="63752"/>
                    </a:lnTo>
                    <a:lnTo>
                      <a:pt x="362713" y="63752"/>
                    </a:lnTo>
                    <a:lnTo>
                      <a:pt x="362713" y="85003"/>
                    </a:lnTo>
                    <a:lnTo>
                      <a:pt x="477572" y="85003"/>
                    </a:lnTo>
                    <a:lnTo>
                      <a:pt x="477572" y="106254"/>
                    </a:lnTo>
                    <a:lnTo>
                      <a:pt x="524422" y="106254"/>
                    </a:lnTo>
                    <a:lnTo>
                      <a:pt x="524422" y="127504"/>
                    </a:lnTo>
                    <a:lnTo>
                      <a:pt x="544069" y="127504"/>
                    </a:lnTo>
                    <a:lnTo>
                      <a:pt x="544069" y="150273"/>
                    </a:lnTo>
                    <a:lnTo>
                      <a:pt x="590920" y="150273"/>
                    </a:lnTo>
                    <a:lnTo>
                      <a:pt x="590920" y="171524"/>
                    </a:lnTo>
                    <a:lnTo>
                      <a:pt x="658928" y="171524"/>
                    </a:lnTo>
                    <a:lnTo>
                      <a:pt x="658928" y="192774"/>
                    </a:lnTo>
                    <a:lnTo>
                      <a:pt x="799479" y="192774"/>
                    </a:lnTo>
                    <a:lnTo>
                      <a:pt x="799479" y="215543"/>
                    </a:lnTo>
                    <a:lnTo>
                      <a:pt x="819126" y="215543"/>
                    </a:lnTo>
                    <a:lnTo>
                      <a:pt x="819126" y="236794"/>
                    </a:lnTo>
                    <a:lnTo>
                      <a:pt x="974791" y="236794"/>
                    </a:lnTo>
                    <a:lnTo>
                      <a:pt x="974791" y="259562"/>
                    </a:lnTo>
                    <a:lnTo>
                      <a:pt x="988392" y="259562"/>
                    </a:lnTo>
                    <a:lnTo>
                      <a:pt x="988392" y="280813"/>
                    </a:lnTo>
                    <a:lnTo>
                      <a:pt x="1041288" y="280813"/>
                    </a:lnTo>
                    <a:lnTo>
                      <a:pt x="1041288" y="303582"/>
                    </a:lnTo>
                    <a:lnTo>
                      <a:pt x="1115342" y="303582"/>
                    </a:lnTo>
                    <a:lnTo>
                      <a:pt x="1115342" y="324832"/>
                    </a:lnTo>
                    <a:lnTo>
                      <a:pt x="1134989" y="324832"/>
                    </a:lnTo>
                    <a:lnTo>
                      <a:pt x="1134989" y="347601"/>
                    </a:lnTo>
                    <a:lnTo>
                      <a:pt x="1142545" y="347601"/>
                    </a:lnTo>
                    <a:lnTo>
                      <a:pt x="1142545" y="368852"/>
                    </a:lnTo>
                    <a:lnTo>
                      <a:pt x="1156147" y="368852"/>
                    </a:lnTo>
                    <a:lnTo>
                      <a:pt x="1156147" y="391620"/>
                    </a:lnTo>
                    <a:lnTo>
                      <a:pt x="1175794" y="391620"/>
                    </a:lnTo>
                    <a:lnTo>
                      <a:pt x="1175794" y="414389"/>
                    </a:lnTo>
                    <a:lnTo>
                      <a:pt x="1189396" y="414389"/>
                    </a:lnTo>
                    <a:lnTo>
                      <a:pt x="1189396" y="435640"/>
                    </a:lnTo>
                    <a:lnTo>
                      <a:pt x="1255893" y="435640"/>
                    </a:lnTo>
                    <a:lnTo>
                      <a:pt x="1255893" y="458408"/>
                    </a:lnTo>
                    <a:lnTo>
                      <a:pt x="1269495" y="458408"/>
                    </a:lnTo>
                    <a:lnTo>
                      <a:pt x="1269495" y="481177"/>
                    </a:lnTo>
                    <a:lnTo>
                      <a:pt x="1283096" y="481177"/>
                    </a:lnTo>
                    <a:lnTo>
                      <a:pt x="1283096" y="502427"/>
                    </a:lnTo>
                    <a:lnTo>
                      <a:pt x="1296698" y="502427"/>
                    </a:lnTo>
                    <a:lnTo>
                      <a:pt x="1296698" y="525196"/>
                    </a:lnTo>
                    <a:lnTo>
                      <a:pt x="1364707" y="525196"/>
                    </a:lnTo>
                    <a:lnTo>
                      <a:pt x="1364707" y="547965"/>
                    </a:lnTo>
                    <a:lnTo>
                      <a:pt x="1376797" y="547965"/>
                    </a:lnTo>
                    <a:lnTo>
                      <a:pt x="1376797" y="569215"/>
                    </a:lnTo>
                    <a:lnTo>
                      <a:pt x="1390399" y="569215"/>
                    </a:lnTo>
                    <a:lnTo>
                      <a:pt x="1390399" y="591984"/>
                    </a:lnTo>
                    <a:lnTo>
                      <a:pt x="1458408" y="591984"/>
                    </a:lnTo>
                    <a:lnTo>
                      <a:pt x="1458408" y="614753"/>
                    </a:lnTo>
                    <a:lnTo>
                      <a:pt x="1491656" y="614753"/>
                    </a:lnTo>
                    <a:lnTo>
                      <a:pt x="1491656" y="636003"/>
                    </a:lnTo>
                    <a:lnTo>
                      <a:pt x="1497701" y="636003"/>
                    </a:lnTo>
                    <a:lnTo>
                      <a:pt x="1497701" y="658772"/>
                    </a:lnTo>
                    <a:lnTo>
                      <a:pt x="1511303" y="658772"/>
                    </a:lnTo>
                    <a:lnTo>
                      <a:pt x="1511303" y="681541"/>
                    </a:lnTo>
                    <a:lnTo>
                      <a:pt x="1532461" y="681541"/>
                    </a:lnTo>
                    <a:lnTo>
                      <a:pt x="1532461" y="702791"/>
                    </a:lnTo>
                    <a:lnTo>
                      <a:pt x="1598959" y="702791"/>
                    </a:lnTo>
                    <a:lnTo>
                      <a:pt x="1598959" y="725560"/>
                    </a:lnTo>
                    <a:lnTo>
                      <a:pt x="1612561" y="725560"/>
                    </a:lnTo>
                    <a:lnTo>
                      <a:pt x="1612561" y="748329"/>
                    </a:lnTo>
                    <a:lnTo>
                      <a:pt x="1626162" y="748329"/>
                    </a:lnTo>
                    <a:lnTo>
                      <a:pt x="1626162" y="771097"/>
                    </a:lnTo>
                    <a:lnTo>
                      <a:pt x="1639764" y="771097"/>
                    </a:lnTo>
                    <a:lnTo>
                      <a:pt x="1639764" y="793866"/>
                    </a:lnTo>
                    <a:lnTo>
                      <a:pt x="1686614" y="793866"/>
                    </a:lnTo>
                    <a:lnTo>
                      <a:pt x="1686614" y="816634"/>
                    </a:lnTo>
                    <a:lnTo>
                      <a:pt x="1700216" y="816634"/>
                    </a:lnTo>
                    <a:lnTo>
                      <a:pt x="1700216" y="839403"/>
                    </a:lnTo>
                    <a:lnTo>
                      <a:pt x="1706261" y="839403"/>
                    </a:lnTo>
                    <a:lnTo>
                      <a:pt x="1706261" y="862172"/>
                    </a:lnTo>
                    <a:lnTo>
                      <a:pt x="1727419" y="862172"/>
                    </a:lnTo>
                    <a:lnTo>
                      <a:pt x="1727419" y="883422"/>
                    </a:lnTo>
                    <a:lnTo>
                      <a:pt x="1780315" y="883422"/>
                    </a:lnTo>
                    <a:lnTo>
                      <a:pt x="1780315" y="906191"/>
                    </a:lnTo>
                    <a:lnTo>
                      <a:pt x="1793917" y="906191"/>
                    </a:lnTo>
                    <a:lnTo>
                      <a:pt x="1793917" y="928960"/>
                    </a:lnTo>
                    <a:lnTo>
                      <a:pt x="1827166" y="928960"/>
                    </a:lnTo>
                    <a:lnTo>
                      <a:pt x="1827166" y="951728"/>
                    </a:lnTo>
                    <a:lnTo>
                      <a:pt x="1848324" y="951728"/>
                    </a:lnTo>
                    <a:lnTo>
                      <a:pt x="1848324" y="974497"/>
                    </a:lnTo>
                    <a:lnTo>
                      <a:pt x="1875527" y="974497"/>
                    </a:lnTo>
                    <a:lnTo>
                      <a:pt x="1875527" y="997265"/>
                    </a:lnTo>
                    <a:lnTo>
                      <a:pt x="1887618" y="997265"/>
                    </a:lnTo>
                    <a:lnTo>
                      <a:pt x="1887618" y="1020034"/>
                    </a:lnTo>
                    <a:lnTo>
                      <a:pt x="1928423" y="1020034"/>
                    </a:lnTo>
                    <a:lnTo>
                      <a:pt x="1928423" y="1042803"/>
                    </a:lnTo>
                    <a:lnTo>
                      <a:pt x="2002477" y="1042803"/>
                    </a:lnTo>
                    <a:lnTo>
                      <a:pt x="2002477" y="1065571"/>
                    </a:lnTo>
                    <a:lnTo>
                      <a:pt x="2082576" y="1065571"/>
                    </a:lnTo>
                    <a:lnTo>
                      <a:pt x="2082576" y="1088340"/>
                    </a:lnTo>
                    <a:lnTo>
                      <a:pt x="2156630" y="1088340"/>
                    </a:lnTo>
                    <a:lnTo>
                      <a:pt x="2156630" y="1111109"/>
                    </a:lnTo>
                    <a:lnTo>
                      <a:pt x="2191390" y="1111109"/>
                    </a:lnTo>
                    <a:lnTo>
                      <a:pt x="2191390" y="1135395"/>
                    </a:lnTo>
                    <a:lnTo>
                      <a:pt x="2203480" y="1135395"/>
                    </a:lnTo>
                    <a:lnTo>
                      <a:pt x="2203480" y="1158164"/>
                    </a:lnTo>
                    <a:lnTo>
                      <a:pt x="2217082" y="1158164"/>
                    </a:lnTo>
                    <a:lnTo>
                      <a:pt x="2217082" y="1180932"/>
                    </a:lnTo>
                    <a:lnTo>
                      <a:pt x="2271489" y="1180932"/>
                    </a:lnTo>
                    <a:lnTo>
                      <a:pt x="2271489" y="1203701"/>
                    </a:lnTo>
                    <a:lnTo>
                      <a:pt x="2331941" y="1203701"/>
                    </a:lnTo>
                    <a:lnTo>
                      <a:pt x="2331941" y="1226470"/>
                    </a:lnTo>
                    <a:lnTo>
                      <a:pt x="2507252" y="1226470"/>
                    </a:lnTo>
                    <a:lnTo>
                      <a:pt x="2507252" y="1249238"/>
                    </a:lnTo>
                    <a:lnTo>
                      <a:pt x="2567704" y="1249238"/>
                    </a:lnTo>
                    <a:lnTo>
                      <a:pt x="2567704" y="1273525"/>
                    </a:lnTo>
                    <a:lnTo>
                      <a:pt x="2587351" y="1273525"/>
                    </a:lnTo>
                    <a:lnTo>
                      <a:pt x="2587351" y="1296293"/>
                    </a:lnTo>
                    <a:lnTo>
                      <a:pt x="2600953" y="1296293"/>
                    </a:lnTo>
                    <a:lnTo>
                      <a:pt x="2600953" y="1320580"/>
                    </a:lnTo>
                    <a:lnTo>
                      <a:pt x="2634201" y="1320580"/>
                    </a:lnTo>
                    <a:lnTo>
                      <a:pt x="2634201" y="1343348"/>
                    </a:lnTo>
                    <a:lnTo>
                      <a:pt x="2681052" y="1343348"/>
                    </a:lnTo>
                    <a:lnTo>
                      <a:pt x="2681052" y="1367635"/>
                    </a:lnTo>
                    <a:lnTo>
                      <a:pt x="2714301" y="1367635"/>
                    </a:lnTo>
                    <a:lnTo>
                      <a:pt x="2714301" y="1391921"/>
                    </a:lnTo>
                    <a:lnTo>
                      <a:pt x="2768708" y="1391921"/>
                    </a:lnTo>
                    <a:lnTo>
                      <a:pt x="2768708" y="1416208"/>
                    </a:lnTo>
                    <a:lnTo>
                      <a:pt x="2774753" y="1416208"/>
                    </a:lnTo>
                    <a:lnTo>
                      <a:pt x="2774753" y="1442012"/>
                    </a:lnTo>
                    <a:lnTo>
                      <a:pt x="2883566" y="1442012"/>
                    </a:lnTo>
                    <a:lnTo>
                      <a:pt x="2883566" y="1493621"/>
                    </a:lnTo>
                    <a:lnTo>
                      <a:pt x="2889612" y="1493621"/>
                    </a:lnTo>
                    <a:lnTo>
                      <a:pt x="2889612" y="1519426"/>
                    </a:lnTo>
                    <a:lnTo>
                      <a:pt x="2957620" y="1519426"/>
                    </a:lnTo>
                    <a:lnTo>
                      <a:pt x="2957620" y="1546748"/>
                    </a:lnTo>
                    <a:lnTo>
                      <a:pt x="3024118" y="1546748"/>
                    </a:lnTo>
                    <a:lnTo>
                      <a:pt x="3024118" y="1572553"/>
                    </a:lnTo>
                    <a:lnTo>
                      <a:pt x="3051321" y="1572553"/>
                    </a:lnTo>
                    <a:lnTo>
                      <a:pt x="3051321" y="1599875"/>
                    </a:lnTo>
                    <a:lnTo>
                      <a:pt x="3090615" y="1599875"/>
                    </a:lnTo>
                    <a:lnTo>
                      <a:pt x="3090615" y="1627197"/>
                    </a:lnTo>
                    <a:lnTo>
                      <a:pt x="3117818" y="1627197"/>
                    </a:lnTo>
                    <a:lnTo>
                      <a:pt x="3117818" y="1681842"/>
                    </a:lnTo>
                    <a:lnTo>
                      <a:pt x="3199429" y="1681842"/>
                    </a:lnTo>
                    <a:lnTo>
                      <a:pt x="3199429" y="1710682"/>
                    </a:lnTo>
                    <a:lnTo>
                      <a:pt x="3219076" y="1710682"/>
                    </a:lnTo>
                    <a:lnTo>
                      <a:pt x="3219076" y="1741040"/>
                    </a:lnTo>
                    <a:lnTo>
                      <a:pt x="3265926" y="1741040"/>
                    </a:lnTo>
                    <a:lnTo>
                      <a:pt x="3265926" y="1771398"/>
                    </a:lnTo>
                    <a:lnTo>
                      <a:pt x="3420079" y="1771398"/>
                    </a:lnTo>
                    <a:lnTo>
                      <a:pt x="3420079" y="1804792"/>
                    </a:lnTo>
                    <a:lnTo>
                      <a:pt x="3427636" y="1804792"/>
                    </a:lnTo>
                    <a:lnTo>
                      <a:pt x="3427636" y="1838186"/>
                    </a:lnTo>
                    <a:lnTo>
                      <a:pt x="3460884" y="1838186"/>
                    </a:lnTo>
                    <a:lnTo>
                      <a:pt x="3460884" y="1871580"/>
                    </a:lnTo>
                    <a:lnTo>
                      <a:pt x="3466930" y="1871580"/>
                    </a:lnTo>
                    <a:lnTo>
                      <a:pt x="3466930" y="1906492"/>
                    </a:lnTo>
                    <a:lnTo>
                      <a:pt x="3488088" y="1906492"/>
                    </a:lnTo>
                    <a:lnTo>
                      <a:pt x="3488088" y="1942922"/>
                    </a:lnTo>
                    <a:lnTo>
                      <a:pt x="3575744" y="1942922"/>
                    </a:lnTo>
                    <a:lnTo>
                      <a:pt x="3575744" y="1982388"/>
                    </a:lnTo>
                    <a:lnTo>
                      <a:pt x="3958103" y="1982388"/>
                    </a:lnTo>
                    <a:lnTo>
                      <a:pt x="3958103" y="2035514"/>
                    </a:lnTo>
                    <a:lnTo>
                      <a:pt x="3991352" y="2035514"/>
                    </a:lnTo>
                    <a:lnTo>
                      <a:pt x="3991352" y="2090159"/>
                    </a:lnTo>
                    <a:lnTo>
                      <a:pt x="4079007" y="2090159"/>
                    </a:lnTo>
                    <a:lnTo>
                      <a:pt x="4079007" y="2144804"/>
                    </a:lnTo>
                    <a:lnTo>
                      <a:pt x="4098654" y="2144804"/>
                    </a:lnTo>
                    <a:lnTo>
                      <a:pt x="4098654" y="2199449"/>
                    </a:lnTo>
                    <a:lnTo>
                      <a:pt x="4133414" y="2199449"/>
                    </a:lnTo>
                    <a:lnTo>
                      <a:pt x="4133414" y="2254093"/>
                    </a:lnTo>
                    <a:lnTo>
                      <a:pt x="4207468" y="2254093"/>
                    </a:lnTo>
                    <a:lnTo>
                      <a:pt x="4207468" y="2307220"/>
                    </a:lnTo>
                    <a:lnTo>
                      <a:pt x="4583783" y="2307220"/>
                    </a:lnTo>
                    <a:lnTo>
                      <a:pt x="4583783" y="2387669"/>
                    </a:lnTo>
                    <a:lnTo>
                      <a:pt x="4825591" y="2387669"/>
                    </a:lnTo>
                    <a:lnTo>
                      <a:pt x="4825591" y="2493923"/>
                    </a:lnTo>
                    <a:lnTo>
                      <a:pt x="5685523" y="2493923"/>
                    </a:lnTo>
                  </a:path>
                </a:pathLst>
              </a:custGeom>
              <a:noFill/>
              <a:ln w="28575" cap="flat">
                <a:solidFill>
                  <a:schemeClr val="accent4"/>
                </a:solidFill>
                <a:custDash>
                  <a:ds d="600142" sp="200047"/>
                </a:custDash>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7" name="Freeform 509">
                <a:extLst>
                  <a:ext uri="{FF2B5EF4-FFF2-40B4-BE49-F238E27FC236}">
                    <a16:creationId xmlns:a16="http://schemas.microsoft.com/office/drawing/2014/main" id="{19EDA315-87E8-2C69-121F-99E70E442C60}"/>
                  </a:ext>
                </a:extLst>
              </p:cNvPr>
              <p:cNvSpPr/>
              <p:nvPr/>
            </p:nvSpPr>
            <p:spPr>
              <a:xfrm>
                <a:off x="8657783" y="3544357"/>
                <a:ext cx="1511" cy="3035"/>
              </a:xfrm>
              <a:custGeom>
                <a:avLst/>
                <a:gdLst>
                  <a:gd name="connsiteX0" fmla="*/ 0 w 1511"/>
                  <a:gd name="connsiteY0" fmla="*/ 0 h 3035"/>
                  <a:gd name="connsiteX1" fmla="*/ 1511 w 1511"/>
                  <a:gd name="connsiteY1" fmla="*/ 3036 h 3035"/>
                </a:gdLst>
                <a:ahLst/>
                <a:cxnLst>
                  <a:cxn ang="0">
                    <a:pos x="connsiteX0" y="connsiteY0"/>
                  </a:cxn>
                  <a:cxn ang="0">
                    <a:pos x="connsiteX1" y="connsiteY1"/>
                  </a:cxn>
                </a:cxnLst>
                <a:rect l="l" t="t" r="r" b="b"/>
                <a:pathLst>
                  <a:path w="1511" h="3035">
                    <a:moveTo>
                      <a:pt x="0" y="0"/>
                    </a:moveTo>
                    <a:lnTo>
                      <a:pt x="1511" y="3036"/>
                    </a:lnTo>
                  </a:path>
                </a:pathLst>
              </a:custGeom>
              <a:ln w="15875" cap="flat">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8" name="Freeform 510">
                <a:extLst>
                  <a:ext uri="{FF2B5EF4-FFF2-40B4-BE49-F238E27FC236}">
                    <a16:creationId xmlns:a16="http://schemas.microsoft.com/office/drawing/2014/main" id="{D2030C71-B02B-8968-A430-84A27084675D}"/>
                  </a:ext>
                </a:extLst>
              </p:cNvPr>
              <p:cNvSpPr/>
              <p:nvPr/>
            </p:nvSpPr>
            <p:spPr>
              <a:xfrm>
                <a:off x="2949591"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9" name="Freeform 511">
                <a:extLst>
                  <a:ext uri="{FF2B5EF4-FFF2-40B4-BE49-F238E27FC236}">
                    <a16:creationId xmlns:a16="http://schemas.microsoft.com/office/drawing/2014/main" id="{99CBFAEA-31CB-D43B-27CF-99F1C53DF183}"/>
                  </a:ext>
                </a:extLst>
              </p:cNvPr>
              <p:cNvSpPr/>
              <p:nvPr/>
            </p:nvSpPr>
            <p:spPr>
              <a:xfrm>
                <a:off x="2979817"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0" name="Freeform 512">
                <a:extLst>
                  <a:ext uri="{FF2B5EF4-FFF2-40B4-BE49-F238E27FC236}">
                    <a16:creationId xmlns:a16="http://schemas.microsoft.com/office/drawing/2014/main" id="{100FE073-4BC9-07CD-9A63-8C68FF96974A}"/>
                  </a:ext>
                </a:extLst>
              </p:cNvPr>
              <p:cNvSpPr/>
              <p:nvPr/>
            </p:nvSpPr>
            <p:spPr>
              <a:xfrm>
                <a:off x="2949591"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1" name="Freeform 513">
                <a:extLst>
                  <a:ext uri="{FF2B5EF4-FFF2-40B4-BE49-F238E27FC236}">
                    <a16:creationId xmlns:a16="http://schemas.microsoft.com/office/drawing/2014/main" id="{01AEB206-5B76-1983-204B-63BE222ECD12}"/>
                  </a:ext>
                </a:extLst>
              </p:cNvPr>
              <p:cNvSpPr/>
              <p:nvPr/>
            </p:nvSpPr>
            <p:spPr>
              <a:xfrm>
                <a:off x="2979817"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2" name="Freeform 514">
                <a:extLst>
                  <a:ext uri="{FF2B5EF4-FFF2-40B4-BE49-F238E27FC236}">
                    <a16:creationId xmlns:a16="http://schemas.microsoft.com/office/drawing/2014/main" id="{4B39A55E-BCAA-2FA3-3024-98D237F5D32B}"/>
                  </a:ext>
                </a:extLst>
              </p:cNvPr>
              <p:cNvSpPr/>
              <p:nvPr/>
            </p:nvSpPr>
            <p:spPr>
              <a:xfrm>
                <a:off x="2949591"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3" name="Freeform 515">
                <a:extLst>
                  <a:ext uri="{FF2B5EF4-FFF2-40B4-BE49-F238E27FC236}">
                    <a16:creationId xmlns:a16="http://schemas.microsoft.com/office/drawing/2014/main" id="{1AA3F5EE-10BF-682B-A7F6-FAF3046EF76F}"/>
                  </a:ext>
                </a:extLst>
              </p:cNvPr>
              <p:cNvSpPr/>
              <p:nvPr/>
            </p:nvSpPr>
            <p:spPr>
              <a:xfrm>
                <a:off x="2979817"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4" name="Freeform 516">
                <a:extLst>
                  <a:ext uri="{FF2B5EF4-FFF2-40B4-BE49-F238E27FC236}">
                    <a16:creationId xmlns:a16="http://schemas.microsoft.com/office/drawing/2014/main" id="{0D9F75E1-8F41-8119-0537-0EE434D236B3}"/>
                  </a:ext>
                </a:extLst>
              </p:cNvPr>
              <p:cNvSpPr/>
              <p:nvPr/>
            </p:nvSpPr>
            <p:spPr>
              <a:xfrm>
                <a:off x="2949591"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5" name="Freeform 517">
                <a:extLst>
                  <a:ext uri="{FF2B5EF4-FFF2-40B4-BE49-F238E27FC236}">
                    <a16:creationId xmlns:a16="http://schemas.microsoft.com/office/drawing/2014/main" id="{91061AF3-6531-DCD5-368A-5D1626928BD7}"/>
                  </a:ext>
                </a:extLst>
              </p:cNvPr>
              <p:cNvSpPr/>
              <p:nvPr/>
            </p:nvSpPr>
            <p:spPr>
              <a:xfrm>
                <a:off x="2979817"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6" name="Freeform 518">
                <a:extLst>
                  <a:ext uri="{FF2B5EF4-FFF2-40B4-BE49-F238E27FC236}">
                    <a16:creationId xmlns:a16="http://schemas.microsoft.com/office/drawing/2014/main" id="{A6CD782D-DC43-71A2-78ED-4DB3C9C5BBB4}"/>
                  </a:ext>
                </a:extLst>
              </p:cNvPr>
              <p:cNvSpPr/>
              <p:nvPr/>
            </p:nvSpPr>
            <p:spPr>
              <a:xfrm>
                <a:off x="2963193"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7" name="Freeform 519">
                <a:extLst>
                  <a:ext uri="{FF2B5EF4-FFF2-40B4-BE49-F238E27FC236}">
                    <a16:creationId xmlns:a16="http://schemas.microsoft.com/office/drawing/2014/main" id="{FE306D8E-0640-05B3-DF97-BAFA6F82C895}"/>
                  </a:ext>
                </a:extLst>
              </p:cNvPr>
              <p:cNvSpPr/>
              <p:nvPr/>
            </p:nvSpPr>
            <p:spPr>
              <a:xfrm>
                <a:off x="2993419"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8" name="Freeform 520">
                <a:extLst>
                  <a:ext uri="{FF2B5EF4-FFF2-40B4-BE49-F238E27FC236}">
                    <a16:creationId xmlns:a16="http://schemas.microsoft.com/office/drawing/2014/main" id="{9557DBBC-E738-20E9-CE54-AC77C14AA65E}"/>
                  </a:ext>
                </a:extLst>
              </p:cNvPr>
              <p:cNvSpPr/>
              <p:nvPr/>
            </p:nvSpPr>
            <p:spPr>
              <a:xfrm>
                <a:off x="2970749"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89" name="Freeform 521">
                <a:extLst>
                  <a:ext uri="{FF2B5EF4-FFF2-40B4-BE49-F238E27FC236}">
                    <a16:creationId xmlns:a16="http://schemas.microsoft.com/office/drawing/2014/main" id="{5E86BB4B-40B5-5614-F01A-5E4E7FB49124}"/>
                  </a:ext>
                </a:extLst>
              </p:cNvPr>
              <p:cNvSpPr/>
              <p:nvPr/>
            </p:nvSpPr>
            <p:spPr>
              <a:xfrm>
                <a:off x="3000975"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0" name="Freeform 522">
                <a:extLst>
                  <a:ext uri="{FF2B5EF4-FFF2-40B4-BE49-F238E27FC236}">
                    <a16:creationId xmlns:a16="http://schemas.microsoft.com/office/drawing/2014/main" id="{202FC973-34B4-E879-92B5-7C47B88E0F26}"/>
                  </a:ext>
                </a:extLst>
              </p:cNvPr>
              <p:cNvSpPr/>
              <p:nvPr/>
            </p:nvSpPr>
            <p:spPr>
              <a:xfrm>
                <a:off x="3010043"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1" name="Freeform 523">
                <a:extLst>
                  <a:ext uri="{FF2B5EF4-FFF2-40B4-BE49-F238E27FC236}">
                    <a16:creationId xmlns:a16="http://schemas.microsoft.com/office/drawing/2014/main" id="{B9B10534-9E57-A489-C12C-F970E8A373D2}"/>
                  </a:ext>
                </a:extLst>
              </p:cNvPr>
              <p:cNvSpPr/>
              <p:nvPr/>
            </p:nvSpPr>
            <p:spPr>
              <a:xfrm>
                <a:off x="3040269"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2" name="Freeform 524">
                <a:extLst>
                  <a:ext uri="{FF2B5EF4-FFF2-40B4-BE49-F238E27FC236}">
                    <a16:creationId xmlns:a16="http://schemas.microsoft.com/office/drawing/2014/main" id="{18B3EFF9-3484-3E14-2739-4B0DCE3F29B6}"/>
                  </a:ext>
                </a:extLst>
              </p:cNvPr>
              <p:cNvSpPr/>
              <p:nvPr/>
            </p:nvSpPr>
            <p:spPr>
              <a:xfrm>
                <a:off x="3017600" y="107472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3" name="Freeform 525">
                <a:extLst>
                  <a:ext uri="{FF2B5EF4-FFF2-40B4-BE49-F238E27FC236}">
                    <a16:creationId xmlns:a16="http://schemas.microsoft.com/office/drawing/2014/main" id="{F70D4204-8521-9EC7-FF5E-8D7C2FEDB655}"/>
                  </a:ext>
                </a:extLst>
              </p:cNvPr>
              <p:cNvSpPr/>
              <p:nvPr/>
            </p:nvSpPr>
            <p:spPr>
              <a:xfrm>
                <a:off x="3047826" y="1044363"/>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4" name="Freeform 526">
                <a:extLst>
                  <a:ext uri="{FF2B5EF4-FFF2-40B4-BE49-F238E27FC236}">
                    <a16:creationId xmlns:a16="http://schemas.microsoft.com/office/drawing/2014/main" id="{13FA5C52-7E48-273A-536C-DE82174F87D8}"/>
                  </a:ext>
                </a:extLst>
              </p:cNvPr>
              <p:cNvSpPr/>
              <p:nvPr/>
            </p:nvSpPr>
            <p:spPr>
              <a:xfrm>
                <a:off x="3037247" y="107472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5" name="Freeform 527">
                <a:extLst>
                  <a:ext uri="{FF2B5EF4-FFF2-40B4-BE49-F238E27FC236}">
                    <a16:creationId xmlns:a16="http://schemas.microsoft.com/office/drawing/2014/main" id="{E40CAC57-A0EF-1FA7-A2D2-F224FC910940}"/>
                  </a:ext>
                </a:extLst>
              </p:cNvPr>
              <p:cNvSpPr/>
              <p:nvPr/>
            </p:nvSpPr>
            <p:spPr>
              <a:xfrm>
                <a:off x="3067473" y="1044363"/>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6" name="Freeform 528">
                <a:extLst>
                  <a:ext uri="{FF2B5EF4-FFF2-40B4-BE49-F238E27FC236}">
                    <a16:creationId xmlns:a16="http://schemas.microsoft.com/office/drawing/2014/main" id="{B53D58EB-7E05-69D0-4C7E-F46CCBA56023}"/>
                  </a:ext>
                </a:extLst>
              </p:cNvPr>
              <p:cNvSpPr/>
              <p:nvPr/>
            </p:nvSpPr>
            <p:spPr>
              <a:xfrm>
                <a:off x="3097699" y="111722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7" name="Freeform 529">
                <a:extLst>
                  <a:ext uri="{FF2B5EF4-FFF2-40B4-BE49-F238E27FC236}">
                    <a16:creationId xmlns:a16="http://schemas.microsoft.com/office/drawing/2014/main" id="{2AA49A83-4E67-9EDD-DE6A-1784A8190AA7}"/>
                  </a:ext>
                </a:extLst>
              </p:cNvPr>
              <p:cNvSpPr/>
              <p:nvPr/>
            </p:nvSpPr>
            <p:spPr>
              <a:xfrm>
                <a:off x="3127925" y="108686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8" name="Freeform 530">
                <a:extLst>
                  <a:ext uri="{FF2B5EF4-FFF2-40B4-BE49-F238E27FC236}">
                    <a16:creationId xmlns:a16="http://schemas.microsoft.com/office/drawing/2014/main" id="{11C53F05-2AFE-0CE5-480E-951D69D2F043}"/>
                  </a:ext>
                </a:extLst>
              </p:cNvPr>
              <p:cNvSpPr/>
              <p:nvPr/>
            </p:nvSpPr>
            <p:spPr>
              <a:xfrm>
                <a:off x="3212558" y="111722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99" name="Freeform 531">
                <a:extLst>
                  <a:ext uri="{FF2B5EF4-FFF2-40B4-BE49-F238E27FC236}">
                    <a16:creationId xmlns:a16="http://schemas.microsoft.com/office/drawing/2014/main" id="{DD6E09F9-FF38-231A-A72E-DD0CB46048FB}"/>
                  </a:ext>
                </a:extLst>
              </p:cNvPr>
              <p:cNvSpPr/>
              <p:nvPr/>
            </p:nvSpPr>
            <p:spPr>
              <a:xfrm>
                <a:off x="3242784" y="108686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0" name="Freeform 532">
                <a:extLst>
                  <a:ext uri="{FF2B5EF4-FFF2-40B4-BE49-F238E27FC236}">
                    <a16:creationId xmlns:a16="http://schemas.microsoft.com/office/drawing/2014/main" id="{B703AFE8-6C20-FAA1-85F2-D1BCAC83D482}"/>
                  </a:ext>
                </a:extLst>
              </p:cNvPr>
              <p:cNvSpPr/>
              <p:nvPr/>
            </p:nvSpPr>
            <p:spPr>
              <a:xfrm>
                <a:off x="3232205" y="111722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1" name="Freeform 533">
                <a:extLst>
                  <a:ext uri="{FF2B5EF4-FFF2-40B4-BE49-F238E27FC236}">
                    <a16:creationId xmlns:a16="http://schemas.microsoft.com/office/drawing/2014/main" id="{6CC32DBB-6BC4-4118-4A74-C145E5FA7594}"/>
                  </a:ext>
                </a:extLst>
              </p:cNvPr>
              <p:cNvSpPr/>
              <p:nvPr/>
            </p:nvSpPr>
            <p:spPr>
              <a:xfrm>
                <a:off x="3262431" y="108686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2" name="Freeform 534">
                <a:extLst>
                  <a:ext uri="{FF2B5EF4-FFF2-40B4-BE49-F238E27FC236}">
                    <a16:creationId xmlns:a16="http://schemas.microsoft.com/office/drawing/2014/main" id="{ABAA8A2D-6F7D-1A3D-2610-4A8E7745E424}"/>
                  </a:ext>
                </a:extLst>
              </p:cNvPr>
              <p:cNvSpPr/>
              <p:nvPr/>
            </p:nvSpPr>
            <p:spPr>
              <a:xfrm>
                <a:off x="3279055" y="111722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3" name="Freeform 535">
                <a:extLst>
                  <a:ext uri="{FF2B5EF4-FFF2-40B4-BE49-F238E27FC236}">
                    <a16:creationId xmlns:a16="http://schemas.microsoft.com/office/drawing/2014/main" id="{4B56AEBE-FCAD-325F-6604-0477B9AE8818}"/>
                  </a:ext>
                </a:extLst>
              </p:cNvPr>
              <p:cNvSpPr/>
              <p:nvPr/>
            </p:nvSpPr>
            <p:spPr>
              <a:xfrm>
                <a:off x="3309281" y="108686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4" name="Freeform 536">
                <a:extLst>
                  <a:ext uri="{FF2B5EF4-FFF2-40B4-BE49-F238E27FC236}">
                    <a16:creationId xmlns:a16="http://schemas.microsoft.com/office/drawing/2014/main" id="{7EB15A4B-EAE0-3E27-BBC3-11ACC144A762}"/>
                  </a:ext>
                </a:extLst>
              </p:cNvPr>
              <p:cNvSpPr/>
              <p:nvPr/>
            </p:nvSpPr>
            <p:spPr>
              <a:xfrm>
                <a:off x="3306258" y="113847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5" name="Freeform 537">
                <a:extLst>
                  <a:ext uri="{FF2B5EF4-FFF2-40B4-BE49-F238E27FC236}">
                    <a16:creationId xmlns:a16="http://schemas.microsoft.com/office/drawing/2014/main" id="{313DDCF0-1DFC-FDDF-6FB9-2F40A059AD58}"/>
                  </a:ext>
                </a:extLst>
              </p:cNvPr>
              <p:cNvSpPr/>
              <p:nvPr/>
            </p:nvSpPr>
            <p:spPr>
              <a:xfrm>
                <a:off x="3336485" y="110811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6" name="Freeform 538">
                <a:extLst>
                  <a:ext uri="{FF2B5EF4-FFF2-40B4-BE49-F238E27FC236}">
                    <a16:creationId xmlns:a16="http://schemas.microsoft.com/office/drawing/2014/main" id="{26CCCB53-7F98-5AF8-C920-E6EA4A8A36FE}"/>
                  </a:ext>
                </a:extLst>
              </p:cNvPr>
              <p:cNvSpPr/>
              <p:nvPr/>
            </p:nvSpPr>
            <p:spPr>
              <a:xfrm>
                <a:off x="3347064" y="113847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7" name="Freeform 539">
                <a:extLst>
                  <a:ext uri="{FF2B5EF4-FFF2-40B4-BE49-F238E27FC236}">
                    <a16:creationId xmlns:a16="http://schemas.microsoft.com/office/drawing/2014/main" id="{90DE4B80-0E5F-A292-5146-450881281946}"/>
                  </a:ext>
                </a:extLst>
              </p:cNvPr>
              <p:cNvSpPr/>
              <p:nvPr/>
            </p:nvSpPr>
            <p:spPr>
              <a:xfrm>
                <a:off x="3377290" y="110811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8" name="Freeform 540">
                <a:extLst>
                  <a:ext uri="{FF2B5EF4-FFF2-40B4-BE49-F238E27FC236}">
                    <a16:creationId xmlns:a16="http://schemas.microsoft.com/office/drawing/2014/main" id="{A7609F5A-7953-3D87-4646-4F4D3E0BC869}"/>
                  </a:ext>
                </a:extLst>
              </p:cNvPr>
              <p:cNvSpPr/>
              <p:nvPr/>
            </p:nvSpPr>
            <p:spPr>
              <a:xfrm>
                <a:off x="3649324" y="1246245"/>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09" name="Freeform 541">
                <a:extLst>
                  <a:ext uri="{FF2B5EF4-FFF2-40B4-BE49-F238E27FC236}">
                    <a16:creationId xmlns:a16="http://schemas.microsoft.com/office/drawing/2014/main" id="{35A3F4E4-FD7E-A5C8-693D-F9BB5CB5FB3F}"/>
                  </a:ext>
                </a:extLst>
              </p:cNvPr>
              <p:cNvSpPr/>
              <p:nvPr/>
            </p:nvSpPr>
            <p:spPr>
              <a:xfrm>
                <a:off x="3679550" y="1215887"/>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0" name="Freeform 542">
                <a:extLst>
                  <a:ext uri="{FF2B5EF4-FFF2-40B4-BE49-F238E27FC236}">
                    <a16:creationId xmlns:a16="http://schemas.microsoft.com/office/drawing/2014/main" id="{BC0C9F7D-9AEB-6A12-4C2F-AADA4DB0A978}"/>
                  </a:ext>
                </a:extLst>
              </p:cNvPr>
              <p:cNvSpPr/>
              <p:nvPr/>
            </p:nvSpPr>
            <p:spPr>
              <a:xfrm>
                <a:off x="3729423" y="1246245"/>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1" name="Freeform 543">
                <a:extLst>
                  <a:ext uri="{FF2B5EF4-FFF2-40B4-BE49-F238E27FC236}">
                    <a16:creationId xmlns:a16="http://schemas.microsoft.com/office/drawing/2014/main" id="{8CE08EF6-9367-0D35-FB8E-F2562DAE5ADE}"/>
                  </a:ext>
                </a:extLst>
              </p:cNvPr>
              <p:cNvSpPr/>
              <p:nvPr/>
            </p:nvSpPr>
            <p:spPr>
              <a:xfrm>
                <a:off x="3759649" y="1215887"/>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2" name="Freeform 544">
                <a:extLst>
                  <a:ext uri="{FF2B5EF4-FFF2-40B4-BE49-F238E27FC236}">
                    <a16:creationId xmlns:a16="http://schemas.microsoft.com/office/drawing/2014/main" id="{476FA7A0-214E-3400-1ADA-CAF3EDFAB299}"/>
                  </a:ext>
                </a:extLst>
              </p:cNvPr>
              <p:cNvSpPr/>
              <p:nvPr/>
            </p:nvSpPr>
            <p:spPr>
              <a:xfrm>
                <a:off x="3951585" y="1334284"/>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3" name="Freeform 545">
                <a:extLst>
                  <a:ext uri="{FF2B5EF4-FFF2-40B4-BE49-F238E27FC236}">
                    <a16:creationId xmlns:a16="http://schemas.microsoft.com/office/drawing/2014/main" id="{89125518-57EB-08B9-B566-EA98C309D761}"/>
                  </a:ext>
                </a:extLst>
              </p:cNvPr>
              <p:cNvSpPr/>
              <p:nvPr/>
            </p:nvSpPr>
            <p:spPr>
              <a:xfrm>
                <a:off x="3981811" y="13039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4" name="Freeform 546">
                <a:extLst>
                  <a:ext uri="{FF2B5EF4-FFF2-40B4-BE49-F238E27FC236}">
                    <a16:creationId xmlns:a16="http://schemas.microsoft.com/office/drawing/2014/main" id="{0EBA6961-94ED-7A88-1C14-AA34433EE934}"/>
                  </a:ext>
                </a:extLst>
              </p:cNvPr>
              <p:cNvSpPr/>
              <p:nvPr/>
            </p:nvSpPr>
            <p:spPr>
              <a:xfrm>
                <a:off x="4179792" y="148911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5" name="Freeform 547">
                <a:extLst>
                  <a:ext uri="{FF2B5EF4-FFF2-40B4-BE49-F238E27FC236}">
                    <a16:creationId xmlns:a16="http://schemas.microsoft.com/office/drawing/2014/main" id="{313E647D-1587-9D56-E718-7BA4894C8B23}"/>
                  </a:ext>
                </a:extLst>
              </p:cNvPr>
              <p:cNvSpPr/>
              <p:nvPr/>
            </p:nvSpPr>
            <p:spPr>
              <a:xfrm>
                <a:off x="4210018" y="145875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6" name="Freeform 548">
                <a:extLst>
                  <a:ext uri="{FF2B5EF4-FFF2-40B4-BE49-F238E27FC236}">
                    <a16:creationId xmlns:a16="http://schemas.microsoft.com/office/drawing/2014/main" id="{12D4965C-DF0F-76BC-8450-FC2729B2D72E}"/>
                  </a:ext>
                </a:extLst>
              </p:cNvPr>
              <p:cNvSpPr/>
              <p:nvPr/>
            </p:nvSpPr>
            <p:spPr>
              <a:xfrm>
                <a:off x="4509256" y="175626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7" name="Freeform 549">
                <a:extLst>
                  <a:ext uri="{FF2B5EF4-FFF2-40B4-BE49-F238E27FC236}">
                    <a16:creationId xmlns:a16="http://schemas.microsoft.com/office/drawing/2014/main" id="{E6BC5B87-C6E0-DDD4-C6C5-7ADD8C42C4C9}"/>
                  </a:ext>
                </a:extLst>
              </p:cNvPr>
              <p:cNvSpPr/>
              <p:nvPr/>
            </p:nvSpPr>
            <p:spPr>
              <a:xfrm>
                <a:off x="4539482" y="172590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8" name="Freeform 550">
                <a:extLst>
                  <a:ext uri="{FF2B5EF4-FFF2-40B4-BE49-F238E27FC236}">
                    <a16:creationId xmlns:a16="http://schemas.microsoft.com/office/drawing/2014/main" id="{DDD8BAD2-E97D-86D3-25F7-25D3A2E1B478}"/>
                  </a:ext>
                </a:extLst>
              </p:cNvPr>
              <p:cNvSpPr/>
              <p:nvPr/>
            </p:nvSpPr>
            <p:spPr>
              <a:xfrm>
                <a:off x="4536459" y="175626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19" name="Freeform 551">
                <a:extLst>
                  <a:ext uri="{FF2B5EF4-FFF2-40B4-BE49-F238E27FC236}">
                    <a16:creationId xmlns:a16="http://schemas.microsoft.com/office/drawing/2014/main" id="{787FA389-708F-151E-0562-41862772BDC1}"/>
                  </a:ext>
                </a:extLst>
              </p:cNvPr>
              <p:cNvSpPr/>
              <p:nvPr/>
            </p:nvSpPr>
            <p:spPr>
              <a:xfrm>
                <a:off x="4566685" y="172590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0" name="Freeform 552">
                <a:extLst>
                  <a:ext uri="{FF2B5EF4-FFF2-40B4-BE49-F238E27FC236}">
                    <a16:creationId xmlns:a16="http://schemas.microsoft.com/office/drawing/2014/main" id="{D4184B72-318E-1181-EF5F-881794EE744F}"/>
                  </a:ext>
                </a:extLst>
              </p:cNvPr>
              <p:cNvSpPr/>
              <p:nvPr/>
            </p:nvSpPr>
            <p:spPr>
              <a:xfrm>
                <a:off x="4791869" y="2027967"/>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1" name="Freeform 553">
                <a:extLst>
                  <a:ext uri="{FF2B5EF4-FFF2-40B4-BE49-F238E27FC236}">
                    <a16:creationId xmlns:a16="http://schemas.microsoft.com/office/drawing/2014/main" id="{194D3C4F-A4DD-FDD5-D732-16A0AAC0882C}"/>
                  </a:ext>
                </a:extLst>
              </p:cNvPr>
              <p:cNvSpPr/>
              <p:nvPr/>
            </p:nvSpPr>
            <p:spPr>
              <a:xfrm>
                <a:off x="4822096" y="1997609"/>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2" name="Freeform 554">
                <a:extLst>
                  <a:ext uri="{FF2B5EF4-FFF2-40B4-BE49-F238E27FC236}">
                    <a16:creationId xmlns:a16="http://schemas.microsoft.com/office/drawing/2014/main" id="{2075A445-F27E-63B6-6832-66415C2DFE7C}"/>
                  </a:ext>
                </a:extLst>
              </p:cNvPr>
              <p:cNvSpPr/>
              <p:nvPr/>
            </p:nvSpPr>
            <p:spPr>
              <a:xfrm>
                <a:off x="5033678" y="214181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3" name="Freeform 555">
                <a:extLst>
                  <a:ext uri="{FF2B5EF4-FFF2-40B4-BE49-F238E27FC236}">
                    <a16:creationId xmlns:a16="http://schemas.microsoft.com/office/drawing/2014/main" id="{B2B0D93E-2711-E22C-7971-C97EB9E9BB9B}"/>
                  </a:ext>
                </a:extLst>
              </p:cNvPr>
              <p:cNvSpPr/>
              <p:nvPr/>
            </p:nvSpPr>
            <p:spPr>
              <a:xfrm>
                <a:off x="5063904" y="211145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4" name="Freeform 556">
                <a:extLst>
                  <a:ext uri="{FF2B5EF4-FFF2-40B4-BE49-F238E27FC236}">
                    <a16:creationId xmlns:a16="http://schemas.microsoft.com/office/drawing/2014/main" id="{46D63293-FD8A-2CB1-7E2E-D7C07F7044EA}"/>
                  </a:ext>
                </a:extLst>
              </p:cNvPr>
              <p:cNvSpPr/>
              <p:nvPr/>
            </p:nvSpPr>
            <p:spPr>
              <a:xfrm>
                <a:off x="5349540" y="22799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5" name="Freeform 557">
                <a:extLst>
                  <a:ext uri="{FF2B5EF4-FFF2-40B4-BE49-F238E27FC236}">
                    <a16:creationId xmlns:a16="http://schemas.microsoft.com/office/drawing/2014/main" id="{2446B09F-27AB-8AB3-43EA-C33418071E3F}"/>
                  </a:ext>
                </a:extLst>
              </p:cNvPr>
              <p:cNvSpPr/>
              <p:nvPr/>
            </p:nvSpPr>
            <p:spPr>
              <a:xfrm>
                <a:off x="5379766" y="224958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6" name="Freeform 558">
                <a:extLst>
                  <a:ext uri="{FF2B5EF4-FFF2-40B4-BE49-F238E27FC236}">
                    <a16:creationId xmlns:a16="http://schemas.microsoft.com/office/drawing/2014/main" id="{07000E51-8F10-CA6C-6C55-8A98E1B83CFD}"/>
                  </a:ext>
                </a:extLst>
              </p:cNvPr>
              <p:cNvSpPr/>
              <p:nvPr/>
            </p:nvSpPr>
            <p:spPr>
              <a:xfrm>
                <a:off x="5530897" y="2349764"/>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7" name="Freeform 559">
                <a:extLst>
                  <a:ext uri="{FF2B5EF4-FFF2-40B4-BE49-F238E27FC236}">
                    <a16:creationId xmlns:a16="http://schemas.microsoft.com/office/drawing/2014/main" id="{CF9B2166-8B1A-50EA-253D-8BE51029983E}"/>
                  </a:ext>
                </a:extLst>
              </p:cNvPr>
              <p:cNvSpPr/>
              <p:nvPr/>
            </p:nvSpPr>
            <p:spPr>
              <a:xfrm>
                <a:off x="5561123" y="2319406"/>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8" name="Freeform 560">
                <a:extLst>
                  <a:ext uri="{FF2B5EF4-FFF2-40B4-BE49-F238E27FC236}">
                    <a16:creationId xmlns:a16="http://schemas.microsoft.com/office/drawing/2014/main" id="{ED0E760A-DE07-4BF7-12BF-72BAE22D1A67}"/>
                  </a:ext>
                </a:extLst>
              </p:cNvPr>
              <p:cNvSpPr/>
              <p:nvPr/>
            </p:nvSpPr>
            <p:spPr>
              <a:xfrm>
                <a:off x="5536942" y="2349764"/>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29" name="Freeform 561">
                <a:extLst>
                  <a:ext uri="{FF2B5EF4-FFF2-40B4-BE49-F238E27FC236}">
                    <a16:creationId xmlns:a16="http://schemas.microsoft.com/office/drawing/2014/main" id="{E9262F89-A7B1-F066-06C7-4ECC3B3D2A8A}"/>
                  </a:ext>
                </a:extLst>
              </p:cNvPr>
              <p:cNvSpPr/>
              <p:nvPr/>
            </p:nvSpPr>
            <p:spPr>
              <a:xfrm>
                <a:off x="5567168" y="2319406"/>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0" name="Freeform 562">
                <a:extLst>
                  <a:ext uri="{FF2B5EF4-FFF2-40B4-BE49-F238E27FC236}">
                    <a16:creationId xmlns:a16="http://schemas.microsoft.com/office/drawing/2014/main" id="{FB8748A6-C50B-7DF8-EB58-C64641F27E97}"/>
                  </a:ext>
                </a:extLst>
              </p:cNvPr>
              <p:cNvSpPr/>
              <p:nvPr/>
            </p:nvSpPr>
            <p:spPr>
              <a:xfrm>
                <a:off x="5544498" y="237405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1" name="Freeform 563">
                <a:extLst>
                  <a:ext uri="{FF2B5EF4-FFF2-40B4-BE49-F238E27FC236}">
                    <a16:creationId xmlns:a16="http://schemas.microsoft.com/office/drawing/2014/main" id="{A2648AD0-2901-F2F0-611A-C8C33D4B5D73}"/>
                  </a:ext>
                </a:extLst>
              </p:cNvPr>
              <p:cNvSpPr/>
              <p:nvPr/>
            </p:nvSpPr>
            <p:spPr>
              <a:xfrm>
                <a:off x="5574725" y="234369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2" name="Freeform 564">
                <a:extLst>
                  <a:ext uri="{FF2B5EF4-FFF2-40B4-BE49-F238E27FC236}">
                    <a16:creationId xmlns:a16="http://schemas.microsoft.com/office/drawing/2014/main" id="{9DC1903B-6423-101E-B699-F9633CEB5999}"/>
                  </a:ext>
                </a:extLst>
              </p:cNvPr>
              <p:cNvSpPr/>
              <p:nvPr/>
            </p:nvSpPr>
            <p:spPr>
              <a:xfrm>
                <a:off x="5624598" y="2421106"/>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3" name="Freeform 565">
                <a:extLst>
                  <a:ext uri="{FF2B5EF4-FFF2-40B4-BE49-F238E27FC236}">
                    <a16:creationId xmlns:a16="http://schemas.microsoft.com/office/drawing/2014/main" id="{C187BD7F-D093-FDA2-7074-0A72E5668104}"/>
                  </a:ext>
                </a:extLst>
              </p:cNvPr>
              <p:cNvSpPr/>
              <p:nvPr/>
            </p:nvSpPr>
            <p:spPr>
              <a:xfrm>
                <a:off x="5654824" y="2390747"/>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4" name="Freeform 566">
                <a:extLst>
                  <a:ext uri="{FF2B5EF4-FFF2-40B4-BE49-F238E27FC236}">
                    <a16:creationId xmlns:a16="http://schemas.microsoft.com/office/drawing/2014/main" id="{D7C447C9-6FCD-2B8F-08C5-1431090D7A8C}"/>
                  </a:ext>
                </a:extLst>
              </p:cNvPr>
              <p:cNvSpPr/>
              <p:nvPr/>
            </p:nvSpPr>
            <p:spPr>
              <a:xfrm>
                <a:off x="5692606" y="244539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5" name="Freeform 567">
                <a:extLst>
                  <a:ext uri="{FF2B5EF4-FFF2-40B4-BE49-F238E27FC236}">
                    <a16:creationId xmlns:a16="http://schemas.microsoft.com/office/drawing/2014/main" id="{41A211B9-4663-4602-19F7-DF22D7D6DFF3}"/>
                  </a:ext>
                </a:extLst>
              </p:cNvPr>
              <p:cNvSpPr/>
              <p:nvPr/>
            </p:nvSpPr>
            <p:spPr>
              <a:xfrm>
                <a:off x="5722832" y="2415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6" name="Freeform 568">
                <a:extLst>
                  <a:ext uri="{FF2B5EF4-FFF2-40B4-BE49-F238E27FC236}">
                    <a16:creationId xmlns:a16="http://schemas.microsoft.com/office/drawing/2014/main" id="{3AC41F60-8C93-B736-671E-BED3E452428B}"/>
                  </a:ext>
                </a:extLst>
              </p:cNvPr>
              <p:cNvSpPr/>
              <p:nvPr/>
            </p:nvSpPr>
            <p:spPr>
              <a:xfrm>
                <a:off x="5712253" y="246967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7" name="Freeform 569">
                <a:extLst>
                  <a:ext uri="{FF2B5EF4-FFF2-40B4-BE49-F238E27FC236}">
                    <a16:creationId xmlns:a16="http://schemas.microsoft.com/office/drawing/2014/main" id="{C41386AB-1E03-1BCF-DCBD-A0DC0F113934}"/>
                  </a:ext>
                </a:extLst>
              </p:cNvPr>
              <p:cNvSpPr/>
              <p:nvPr/>
            </p:nvSpPr>
            <p:spPr>
              <a:xfrm>
                <a:off x="5742479" y="243932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8" name="Freeform 570">
                <a:extLst>
                  <a:ext uri="{FF2B5EF4-FFF2-40B4-BE49-F238E27FC236}">
                    <a16:creationId xmlns:a16="http://schemas.microsoft.com/office/drawing/2014/main" id="{7EC723DF-80C1-4599-595C-9D932CAB9D1F}"/>
                  </a:ext>
                </a:extLst>
              </p:cNvPr>
              <p:cNvSpPr/>
              <p:nvPr/>
            </p:nvSpPr>
            <p:spPr>
              <a:xfrm>
                <a:off x="5718298" y="249548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39" name="Freeform 571">
                <a:extLst>
                  <a:ext uri="{FF2B5EF4-FFF2-40B4-BE49-F238E27FC236}">
                    <a16:creationId xmlns:a16="http://schemas.microsoft.com/office/drawing/2014/main" id="{81A1F7E6-D644-0451-3D34-44E830384D3B}"/>
                  </a:ext>
                </a:extLst>
              </p:cNvPr>
              <p:cNvSpPr/>
              <p:nvPr/>
            </p:nvSpPr>
            <p:spPr>
              <a:xfrm>
                <a:off x="5748524" y="24651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0" name="Freeform 572">
                <a:extLst>
                  <a:ext uri="{FF2B5EF4-FFF2-40B4-BE49-F238E27FC236}">
                    <a16:creationId xmlns:a16="http://schemas.microsoft.com/office/drawing/2014/main" id="{E723EC98-239D-215B-CB15-80FAAFB6C6D6}"/>
                  </a:ext>
                </a:extLst>
              </p:cNvPr>
              <p:cNvSpPr/>
              <p:nvPr/>
            </p:nvSpPr>
            <p:spPr>
              <a:xfrm>
                <a:off x="5799909" y="249548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1" name="Freeform 573">
                <a:extLst>
                  <a:ext uri="{FF2B5EF4-FFF2-40B4-BE49-F238E27FC236}">
                    <a16:creationId xmlns:a16="http://schemas.microsoft.com/office/drawing/2014/main" id="{6A5A4BBF-CB73-0F03-00A7-D704B9A4D7A6}"/>
                  </a:ext>
                </a:extLst>
              </p:cNvPr>
              <p:cNvSpPr/>
              <p:nvPr/>
            </p:nvSpPr>
            <p:spPr>
              <a:xfrm>
                <a:off x="5830135" y="24651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2" name="Freeform 574">
                <a:extLst>
                  <a:ext uri="{FF2B5EF4-FFF2-40B4-BE49-F238E27FC236}">
                    <a16:creationId xmlns:a16="http://schemas.microsoft.com/office/drawing/2014/main" id="{B3E4AFC3-AC77-6B3A-F6D7-49968BE6FFC4}"/>
                  </a:ext>
                </a:extLst>
              </p:cNvPr>
              <p:cNvSpPr/>
              <p:nvPr/>
            </p:nvSpPr>
            <p:spPr>
              <a:xfrm>
                <a:off x="5819556" y="249548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3" name="Freeform 575">
                <a:extLst>
                  <a:ext uri="{FF2B5EF4-FFF2-40B4-BE49-F238E27FC236}">
                    <a16:creationId xmlns:a16="http://schemas.microsoft.com/office/drawing/2014/main" id="{A117BACB-4201-9A78-EF82-AC57F6CAB5D0}"/>
                  </a:ext>
                </a:extLst>
              </p:cNvPr>
              <p:cNvSpPr/>
              <p:nvPr/>
            </p:nvSpPr>
            <p:spPr>
              <a:xfrm>
                <a:off x="5849782" y="24651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4" name="Freeform 576">
                <a:extLst>
                  <a:ext uri="{FF2B5EF4-FFF2-40B4-BE49-F238E27FC236}">
                    <a16:creationId xmlns:a16="http://schemas.microsoft.com/office/drawing/2014/main" id="{6E4C0E20-1B42-8FBD-E76C-51461E8D58E4}"/>
                  </a:ext>
                </a:extLst>
              </p:cNvPr>
              <p:cNvSpPr/>
              <p:nvPr/>
            </p:nvSpPr>
            <p:spPr>
              <a:xfrm>
                <a:off x="5819556" y="249548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5" name="Freeform 577">
                <a:extLst>
                  <a:ext uri="{FF2B5EF4-FFF2-40B4-BE49-F238E27FC236}">
                    <a16:creationId xmlns:a16="http://schemas.microsoft.com/office/drawing/2014/main" id="{3E9F25D5-103F-3FB4-4ABE-6CA9FCC4EAC6}"/>
                  </a:ext>
                </a:extLst>
              </p:cNvPr>
              <p:cNvSpPr/>
              <p:nvPr/>
            </p:nvSpPr>
            <p:spPr>
              <a:xfrm>
                <a:off x="5849782" y="24651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6" name="Freeform 578">
                <a:extLst>
                  <a:ext uri="{FF2B5EF4-FFF2-40B4-BE49-F238E27FC236}">
                    <a16:creationId xmlns:a16="http://schemas.microsoft.com/office/drawing/2014/main" id="{3678DD2B-69C6-E00A-84B6-5E4935C2B523}"/>
                  </a:ext>
                </a:extLst>
              </p:cNvPr>
              <p:cNvSpPr/>
              <p:nvPr/>
            </p:nvSpPr>
            <p:spPr>
              <a:xfrm>
                <a:off x="5827112" y="254709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7" name="Freeform 579">
                <a:extLst>
                  <a:ext uri="{FF2B5EF4-FFF2-40B4-BE49-F238E27FC236}">
                    <a16:creationId xmlns:a16="http://schemas.microsoft.com/office/drawing/2014/main" id="{8E630210-116A-8C15-37D3-0627BCC106CC}"/>
                  </a:ext>
                </a:extLst>
              </p:cNvPr>
              <p:cNvSpPr/>
              <p:nvPr/>
            </p:nvSpPr>
            <p:spPr>
              <a:xfrm>
                <a:off x="5857338" y="25167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8" name="Freeform 580">
                <a:extLst>
                  <a:ext uri="{FF2B5EF4-FFF2-40B4-BE49-F238E27FC236}">
                    <a16:creationId xmlns:a16="http://schemas.microsoft.com/office/drawing/2014/main" id="{EBC1523C-4F94-B6C1-5849-DE5EB8B83119}"/>
                  </a:ext>
                </a:extLst>
              </p:cNvPr>
              <p:cNvSpPr/>
              <p:nvPr/>
            </p:nvSpPr>
            <p:spPr>
              <a:xfrm>
                <a:off x="5846759" y="2572896"/>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49" name="Freeform 581">
                <a:extLst>
                  <a:ext uri="{FF2B5EF4-FFF2-40B4-BE49-F238E27FC236}">
                    <a16:creationId xmlns:a16="http://schemas.microsoft.com/office/drawing/2014/main" id="{A4264135-C37A-D082-5B7A-86A5141D3EEA}"/>
                  </a:ext>
                </a:extLst>
              </p:cNvPr>
              <p:cNvSpPr/>
              <p:nvPr/>
            </p:nvSpPr>
            <p:spPr>
              <a:xfrm>
                <a:off x="5876985" y="2542538"/>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0" name="Freeform 582">
                <a:extLst>
                  <a:ext uri="{FF2B5EF4-FFF2-40B4-BE49-F238E27FC236}">
                    <a16:creationId xmlns:a16="http://schemas.microsoft.com/office/drawing/2014/main" id="{02EAC3C1-4AA5-5DAC-3CC6-66DDF475F785}"/>
                  </a:ext>
                </a:extLst>
              </p:cNvPr>
              <p:cNvSpPr/>
              <p:nvPr/>
            </p:nvSpPr>
            <p:spPr>
              <a:xfrm>
                <a:off x="5866406" y="2572896"/>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1" name="Freeform 583">
                <a:extLst>
                  <a:ext uri="{FF2B5EF4-FFF2-40B4-BE49-F238E27FC236}">
                    <a16:creationId xmlns:a16="http://schemas.microsoft.com/office/drawing/2014/main" id="{4985F560-6C7F-F245-B200-29BA5552D9B7}"/>
                  </a:ext>
                </a:extLst>
              </p:cNvPr>
              <p:cNvSpPr/>
              <p:nvPr/>
            </p:nvSpPr>
            <p:spPr>
              <a:xfrm>
                <a:off x="5896632" y="2542538"/>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2" name="Freeform 584">
                <a:extLst>
                  <a:ext uri="{FF2B5EF4-FFF2-40B4-BE49-F238E27FC236}">
                    <a16:creationId xmlns:a16="http://schemas.microsoft.com/office/drawing/2014/main" id="{567D562D-1F3F-520D-3A46-DD126E0AD3DB}"/>
                  </a:ext>
                </a:extLst>
              </p:cNvPr>
              <p:cNvSpPr/>
              <p:nvPr/>
            </p:nvSpPr>
            <p:spPr>
              <a:xfrm>
                <a:off x="6041717" y="268066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3" name="Freeform 585">
                <a:extLst>
                  <a:ext uri="{FF2B5EF4-FFF2-40B4-BE49-F238E27FC236}">
                    <a16:creationId xmlns:a16="http://schemas.microsoft.com/office/drawing/2014/main" id="{C7CCD679-F295-0A0A-A50D-B47049DF13AB}"/>
                  </a:ext>
                </a:extLst>
              </p:cNvPr>
              <p:cNvSpPr/>
              <p:nvPr/>
            </p:nvSpPr>
            <p:spPr>
              <a:xfrm>
                <a:off x="6071943" y="265031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4" name="Freeform 586">
                <a:extLst>
                  <a:ext uri="{FF2B5EF4-FFF2-40B4-BE49-F238E27FC236}">
                    <a16:creationId xmlns:a16="http://schemas.microsoft.com/office/drawing/2014/main" id="{4ECFBD1A-3CC2-A3CD-3F0E-969CC58C1A0F}"/>
                  </a:ext>
                </a:extLst>
              </p:cNvPr>
              <p:cNvSpPr/>
              <p:nvPr/>
            </p:nvSpPr>
            <p:spPr>
              <a:xfrm>
                <a:off x="6047762" y="268066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5" name="Freeform 587">
                <a:extLst>
                  <a:ext uri="{FF2B5EF4-FFF2-40B4-BE49-F238E27FC236}">
                    <a16:creationId xmlns:a16="http://schemas.microsoft.com/office/drawing/2014/main" id="{C263039B-46D1-4D81-FC69-58C896A3EAEE}"/>
                  </a:ext>
                </a:extLst>
              </p:cNvPr>
              <p:cNvSpPr/>
              <p:nvPr/>
            </p:nvSpPr>
            <p:spPr>
              <a:xfrm>
                <a:off x="6077988" y="265031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6" name="Freeform 588">
                <a:extLst>
                  <a:ext uri="{FF2B5EF4-FFF2-40B4-BE49-F238E27FC236}">
                    <a16:creationId xmlns:a16="http://schemas.microsoft.com/office/drawing/2014/main" id="{4577F6EC-6287-43B8-2FCA-F2037D7DAD12}"/>
                  </a:ext>
                </a:extLst>
              </p:cNvPr>
              <p:cNvSpPr/>
              <p:nvPr/>
            </p:nvSpPr>
            <p:spPr>
              <a:xfrm>
                <a:off x="6102169"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7" name="Freeform 589">
                <a:extLst>
                  <a:ext uri="{FF2B5EF4-FFF2-40B4-BE49-F238E27FC236}">
                    <a16:creationId xmlns:a16="http://schemas.microsoft.com/office/drawing/2014/main" id="{67B591DE-D67C-FBF2-04BF-DCB6AF6CD81C}"/>
                  </a:ext>
                </a:extLst>
              </p:cNvPr>
              <p:cNvSpPr/>
              <p:nvPr/>
            </p:nvSpPr>
            <p:spPr>
              <a:xfrm>
                <a:off x="6132395"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8" name="Freeform 590">
                <a:extLst>
                  <a:ext uri="{FF2B5EF4-FFF2-40B4-BE49-F238E27FC236}">
                    <a16:creationId xmlns:a16="http://schemas.microsoft.com/office/drawing/2014/main" id="{A42563A5-4433-9898-D422-79C38473E1A6}"/>
                  </a:ext>
                </a:extLst>
              </p:cNvPr>
              <p:cNvSpPr/>
              <p:nvPr/>
            </p:nvSpPr>
            <p:spPr>
              <a:xfrm>
                <a:off x="6102169"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59" name="Freeform 591">
                <a:extLst>
                  <a:ext uri="{FF2B5EF4-FFF2-40B4-BE49-F238E27FC236}">
                    <a16:creationId xmlns:a16="http://schemas.microsoft.com/office/drawing/2014/main" id="{811044E9-4E67-B082-F52B-26A77360BE2E}"/>
                  </a:ext>
                </a:extLst>
              </p:cNvPr>
              <p:cNvSpPr/>
              <p:nvPr/>
            </p:nvSpPr>
            <p:spPr>
              <a:xfrm>
                <a:off x="6132395"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0" name="Freeform 592">
                <a:extLst>
                  <a:ext uri="{FF2B5EF4-FFF2-40B4-BE49-F238E27FC236}">
                    <a16:creationId xmlns:a16="http://schemas.microsoft.com/office/drawing/2014/main" id="{511CFB45-4889-BDC4-1A71-093F332725BE}"/>
                  </a:ext>
                </a:extLst>
              </p:cNvPr>
              <p:cNvSpPr/>
              <p:nvPr/>
            </p:nvSpPr>
            <p:spPr>
              <a:xfrm>
                <a:off x="6102169"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1" name="Freeform 593">
                <a:extLst>
                  <a:ext uri="{FF2B5EF4-FFF2-40B4-BE49-F238E27FC236}">
                    <a16:creationId xmlns:a16="http://schemas.microsoft.com/office/drawing/2014/main" id="{94B0AEEF-0A65-B2E4-CBEE-80B160F613D1}"/>
                  </a:ext>
                </a:extLst>
              </p:cNvPr>
              <p:cNvSpPr/>
              <p:nvPr/>
            </p:nvSpPr>
            <p:spPr>
              <a:xfrm>
                <a:off x="6132395"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2" name="Freeform 594">
                <a:extLst>
                  <a:ext uri="{FF2B5EF4-FFF2-40B4-BE49-F238E27FC236}">
                    <a16:creationId xmlns:a16="http://schemas.microsoft.com/office/drawing/2014/main" id="{E36BCC03-8694-BBE5-9227-84A65AAA1587}"/>
                  </a:ext>
                </a:extLst>
              </p:cNvPr>
              <p:cNvSpPr/>
              <p:nvPr/>
            </p:nvSpPr>
            <p:spPr>
              <a:xfrm>
                <a:off x="6115771"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3" name="Freeform 595">
                <a:extLst>
                  <a:ext uri="{FF2B5EF4-FFF2-40B4-BE49-F238E27FC236}">
                    <a16:creationId xmlns:a16="http://schemas.microsoft.com/office/drawing/2014/main" id="{870D3B83-7DD4-33A2-6E66-AF71DA45A679}"/>
                  </a:ext>
                </a:extLst>
              </p:cNvPr>
              <p:cNvSpPr/>
              <p:nvPr/>
            </p:nvSpPr>
            <p:spPr>
              <a:xfrm>
                <a:off x="6145997"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4" name="Freeform 596">
                <a:extLst>
                  <a:ext uri="{FF2B5EF4-FFF2-40B4-BE49-F238E27FC236}">
                    <a16:creationId xmlns:a16="http://schemas.microsoft.com/office/drawing/2014/main" id="{0C2406BB-8845-2DE2-BBF4-DCBAECB96C65}"/>
                  </a:ext>
                </a:extLst>
              </p:cNvPr>
              <p:cNvSpPr/>
              <p:nvPr/>
            </p:nvSpPr>
            <p:spPr>
              <a:xfrm>
                <a:off x="6129373"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5" name="Freeform 597">
                <a:extLst>
                  <a:ext uri="{FF2B5EF4-FFF2-40B4-BE49-F238E27FC236}">
                    <a16:creationId xmlns:a16="http://schemas.microsoft.com/office/drawing/2014/main" id="{D48BF84B-E65D-C396-BC98-8F9E00AA464A}"/>
                  </a:ext>
                </a:extLst>
              </p:cNvPr>
              <p:cNvSpPr/>
              <p:nvPr/>
            </p:nvSpPr>
            <p:spPr>
              <a:xfrm>
                <a:off x="6159599"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6" name="Freeform 598">
                <a:extLst>
                  <a:ext uri="{FF2B5EF4-FFF2-40B4-BE49-F238E27FC236}">
                    <a16:creationId xmlns:a16="http://schemas.microsoft.com/office/drawing/2014/main" id="{1CA13BFC-B401-3390-C522-3E836DF3D2E0}"/>
                  </a:ext>
                </a:extLst>
              </p:cNvPr>
              <p:cNvSpPr/>
              <p:nvPr/>
            </p:nvSpPr>
            <p:spPr>
              <a:xfrm>
                <a:off x="6142975" y="276415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7" name="Freeform 599">
                <a:extLst>
                  <a:ext uri="{FF2B5EF4-FFF2-40B4-BE49-F238E27FC236}">
                    <a16:creationId xmlns:a16="http://schemas.microsoft.com/office/drawing/2014/main" id="{70CE3C8D-54A2-D30D-426B-A5E86CD5AAD7}"/>
                  </a:ext>
                </a:extLst>
              </p:cNvPr>
              <p:cNvSpPr/>
              <p:nvPr/>
            </p:nvSpPr>
            <p:spPr>
              <a:xfrm>
                <a:off x="6173201" y="273379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8" name="Freeform 600">
                <a:extLst>
                  <a:ext uri="{FF2B5EF4-FFF2-40B4-BE49-F238E27FC236}">
                    <a16:creationId xmlns:a16="http://schemas.microsoft.com/office/drawing/2014/main" id="{7D4E7C98-A7D9-D232-23F3-A2DB7556E826}"/>
                  </a:ext>
                </a:extLst>
              </p:cNvPr>
              <p:cNvSpPr/>
              <p:nvPr/>
            </p:nvSpPr>
            <p:spPr>
              <a:xfrm>
                <a:off x="6189825" y="279451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69" name="Freeform 601">
                <a:extLst>
                  <a:ext uri="{FF2B5EF4-FFF2-40B4-BE49-F238E27FC236}">
                    <a16:creationId xmlns:a16="http://schemas.microsoft.com/office/drawing/2014/main" id="{5E56DB76-1866-E982-939F-6483AB613872}"/>
                  </a:ext>
                </a:extLst>
              </p:cNvPr>
              <p:cNvSpPr/>
              <p:nvPr/>
            </p:nvSpPr>
            <p:spPr>
              <a:xfrm>
                <a:off x="6220051" y="2764153"/>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0" name="Freeform 602">
                <a:extLst>
                  <a:ext uri="{FF2B5EF4-FFF2-40B4-BE49-F238E27FC236}">
                    <a16:creationId xmlns:a16="http://schemas.microsoft.com/office/drawing/2014/main" id="{5A761B5A-4130-0D7C-25CD-C5CF5A6C33CE}"/>
                  </a:ext>
                </a:extLst>
              </p:cNvPr>
              <p:cNvSpPr/>
              <p:nvPr/>
            </p:nvSpPr>
            <p:spPr>
              <a:xfrm>
                <a:off x="6209472"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1" name="Freeform 603">
                <a:extLst>
                  <a:ext uri="{FF2B5EF4-FFF2-40B4-BE49-F238E27FC236}">
                    <a16:creationId xmlns:a16="http://schemas.microsoft.com/office/drawing/2014/main" id="{6AE5BB95-A368-0786-B71D-B98DEB3D1C32}"/>
                  </a:ext>
                </a:extLst>
              </p:cNvPr>
              <p:cNvSpPr/>
              <p:nvPr/>
            </p:nvSpPr>
            <p:spPr>
              <a:xfrm>
                <a:off x="6239698"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2" name="Freeform 604">
                <a:extLst>
                  <a:ext uri="{FF2B5EF4-FFF2-40B4-BE49-F238E27FC236}">
                    <a16:creationId xmlns:a16="http://schemas.microsoft.com/office/drawing/2014/main" id="{B96CC3AE-4C5C-FEBC-E835-459E5E3B6B58}"/>
                  </a:ext>
                </a:extLst>
              </p:cNvPr>
              <p:cNvSpPr/>
              <p:nvPr/>
            </p:nvSpPr>
            <p:spPr>
              <a:xfrm>
                <a:off x="6250277"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3" name="Freeform 605">
                <a:extLst>
                  <a:ext uri="{FF2B5EF4-FFF2-40B4-BE49-F238E27FC236}">
                    <a16:creationId xmlns:a16="http://schemas.microsoft.com/office/drawing/2014/main" id="{3FDFF563-25AC-D184-C8C4-A4060D354055}"/>
                  </a:ext>
                </a:extLst>
              </p:cNvPr>
              <p:cNvSpPr/>
              <p:nvPr/>
            </p:nvSpPr>
            <p:spPr>
              <a:xfrm>
                <a:off x="6280503"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4" name="Freeform 606">
                <a:extLst>
                  <a:ext uri="{FF2B5EF4-FFF2-40B4-BE49-F238E27FC236}">
                    <a16:creationId xmlns:a16="http://schemas.microsoft.com/office/drawing/2014/main" id="{9C99AFA4-F195-BD21-C5B1-9F94F7B64172}"/>
                  </a:ext>
                </a:extLst>
              </p:cNvPr>
              <p:cNvSpPr/>
              <p:nvPr/>
            </p:nvSpPr>
            <p:spPr>
              <a:xfrm>
                <a:off x="6263879"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5" name="Freeform 607">
                <a:extLst>
                  <a:ext uri="{FF2B5EF4-FFF2-40B4-BE49-F238E27FC236}">
                    <a16:creationId xmlns:a16="http://schemas.microsoft.com/office/drawing/2014/main" id="{8CE16717-3585-F588-4673-05BD511EEBA8}"/>
                  </a:ext>
                </a:extLst>
              </p:cNvPr>
              <p:cNvSpPr/>
              <p:nvPr/>
            </p:nvSpPr>
            <p:spPr>
              <a:xfrm>
                <a:off x="6294105"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6" name="Freeform 608">
                <a:extLst>
                  <a:ext uri="{FF2B5EF4-FFF2-40B4-BE49-F238E27FC236}">
                    <a16:creationId xmlns:a16="http://schemas.microsoft.com/office/drawing/2014/main" id="{795AB768-11B4-A8C8-FDE3-91648B50480E}"/>
                  </a:ext>
                </a:extLst>
              </p:cNvPr>
              <p:cNvSpPr/>
              <p:nvPr/>
            </p:nvSpPr>
            <p:spPr>
              <a:xfrm>
                <a:off x="6283526"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7" name="Freeform 609">
                <a:extLst>
                  <a:ext uri="{FF2B5EF4-FFF2-40B4-BE49-F238E27FC236}">
                    <a16:creationId xmlns:a16="http://schemas.microsoft.com/office/drawing/2014/main" id="{E0044A97-4853-E768-185A-4504A43286DF}"/>
                  </a:ext>
                </a:extLst>
              </p:cNvPr>
              <p:cNvSpPr/>
              <p:nvPr/>
            </p:nvSpPr>
            <p:spPr>
              <a:xfrm>
                <a:off x="6313752"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8" name="Freeform 610">
                <a:extLst>
                  <a:ext uri="{FF2B5EF4-FFF2-40B4-BE49-F238E27FC236}">
                    <a16:creationId xmlns:a16="http://schemas.microsoft.com/office/drawing/2014/main" id="{651FFF77-BA9B-3683-E130-1541044CC1D6}"/>
                  </a:ext>
                </a:extLst>
              </p:cNvPr>
              <p:cNvSpPr/>
              <p:nvPr/>
            </p:nvSpPr>
            <p:spPr>
              <a:xfrm>
                <a:off x="6283526"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79" name="Freeform 611">
                <a:extLst>
                  <a:ext uri="{FF2B5EF4-FFF2-40B4-BE49-F238E27FC236}">
                    <a16:creationId xmlns:a16="http://schemas.microsoft.com/office/drawing/2014/main" id="{3F23F439-E1C5-84CC-BEC0-659E18FD049D}"/>
                  </a:ext>
                </a:extLst>
              </p:cNvPr>
              <p:cNvSpPr/>
              <p:nvPr/>
            </p:nvSpPr>
            <p:spPr>
              <a:xfrm>
                <a:off x="6313752"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0" name="Freeform 612">
                <a:extLst>
                  <a:ext uri="{FF2B5EF4-FFF2-40B4-BE49-F238E27FC236}">
                    <a16:creationId xmlns:a16="http://schemas.microsoft.com/office/drawing/2014/main" id="{CE595F27-5F9E-9042-5333-EE8027549A36}"/>
                  </a:ext>
                </a:extLst>
              </p:cNvPr>
              <p:cNvSpPr/>
              <p:nvPr/>
            </p:nvSpPr>
            <p:spPr>
              <a:xfrm>
                <a:off x="6384783" y="2891657"/>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1" name="Freeform 613">
                <a:extLst>
                  <a:ext uri="{FF2B5EF4-FFF2-40B4-BE49-F238E27FC236}">
                    <a16:creationId xmlns:a16="http://schemas.microsoft.com/office/drawing/2014/main" id="{AE448080-CF1A-5102-1A57-3112B2479920}"/>
                  </a:ext>
                </a:extLst>
              </p:cNvPr>
              <p:cNvSpPr/>
              <p:nvPr/>
            </p:nvSpPr>
            <p:spPr>
              <a:xfrm>
                <a:off x="6415009" y="2861299"/>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2" name="Freeform 614">
                <a:extLst>
                  <a:ext uri="{FF2B5EF4-FFF2-40B4-BE49-F238E27FC236}">
                    <a16:creationId xmlns:a16="http://schemas.microsoft.com/office/drawing/2014/main" id="{61A52530-36E1-2325-5EBA-F032C1B923AB}"/>
                  </a:ext>
                </a:extLst>
              </p:cNvPr>
              <p:cNvSpPr/>
              <p:nvPr/>
            </p:nvSpPr>
            <p:spPr>
              <a:xfrm>
                <a:off x="6404430" y="292505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3" name="Freeform 615">
                <a:extLst>
                  <a:ext uri="{FF2B5EF4-FFF2-40B4-BE49-F238E27FC236}">
                    <a16:creationId xmlns:a16="http://schemas.microsoft.com/office/drawing/2014/main" id="{E94E1C6E-726C-871F-B023-AA9571310194}"/>
                  </a:ext>
                </a:extLst>
              </p:cNvPr>
              <p:cNvSpPr/>
              <p:nvPr/>
            </p:nvSpPr>
            <p:spPr>
              <a:xfrm>
                <a:off x="6434656" y="2894693"/>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4" name="Freeform 616">
                <a:extLst>
                  <a:ext uri="{FF2B5EF4-FFF2-40B4-BE49-F238E27FC236}">
                    <a16:creationId xmlns:a16="http://schemas.microsoft.com/office/drawing/2014/main" id="{B88F65ED-83F7-FDD0-5F8C-E27C5017BF1E}"/>
                  </a:ext>
                </a:extLst>
              </p:cNvPr>
              <p:cNvSpPr/>
              <p:nvPr/>
            </p:nvSpPr>
            <p:spPr>
              <a:xfrm>
                <a:off x="6410475" y="295996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5" name="Freeform 617">
                <a:extLst>
                  <a:ext uri="{FF2B5EF4-FFF2-40B4-BE49-F238E27FC236}">
                    <a16:creationId xmlns:a16="http://schemas.microsoft.com/office/drawing/2014/main" id="{E6EC69D2-D2FD-D4F8-36A3-7882154622C9}"/>
                  </a:ext>
                </a:extLst>
              </p:cNvPr>
              <p:cNvSpPr/>
              <p:nvPr/>
            </p:nvSpPr>
            <p:spPr>
              <a:xfrm>
                <a:off x="6440701" y="292960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6" name="Freeform 618">
                <a:extLst>
                  <a:ext uri="{FF2B5EF4-FFF2-40B4-BE49-F238E27FC236}">
                    <a16:creationId xmlns:a16="http://schemas.microsoft.com/office/drawing/2014/main" id="{B119A5E8-8D61-64B8-805F-A38B6E1679AC}"/>
                  </a:ext>
                </a:extLst>
              </p:cNvPr>
              <p:cNvSpPr/>
              <p:nvPr/>
            </p:nvSpPr>
            <p:spPr>
              <a:xfrm>
                <a:off x="6424077" y="295996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7" name="Freeform 619">
                <a:extLst>
                  <a:ext uri="{FF2B5EF4-FFF2-40B4-BE49-F238E27FC236}">
                    <a16:creationId xmlns:a16="http://schemas.microsoft.com/office/drawing/2014/main" id="{15235343-A8B2-03CE-F80C-715FC26BB6DD}"/>
                  </a:ext>
                </a:extLst>
              </p:cNvPr>
              <p:cNvSpPr/>
              <p:nvPr/>
            </p:nvSpPr>
            <p:spPr>
              <a:xfrm>
                <a:off x="6454303" y="292960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8" name="Freeform 620">
                <a:extLst>
                  <a:ext uri="{FF2B5EF4-FFF2-40B4-BE49-F238E27FC236}">
                    <a16:creationId xmlns:a16="http://schemas.microsoft.com/office/drawing/2014/main" id="{9EF5BA7B-2C79-C791-9ED1-153300C567E5}"/>
                  </a:ext>
                </a:extLst>
              </p:cNvPr>
              <p:cNvSpPr/>
              <p:nvPr/>
            </p:nvSpPr>
            <p:spPr>
              <a:xfrm>
                <a:off x="6431633" y="2996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89" name="Freeform 621">
                <a:extLst>
                  <a:ext uri="{FF2B5EF4-FFF2-40B4-BE49-F238E27FC236}">
                    <a16:creationId xmlns:a16="http://schemas.microsoft.com/office/drawing/2014/main" id="{EE123DE1-1B98-9241-0B9F-26E96BF145B2}"/>
                  </a:ext>
                </a:extLst>
              </p:cNvPr>
              <p:cNvSpPr/>
              <p:nvPr/>
            </p:nvSpPr>
            <p:spPr>
              <a:xfrm>
                <a:off x="6461859" y="2966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0" name="Freeform 622">
                <a:extLst>
                  <a:ext uri="{FF2B5EF4-FFF2-40B4-BE49-F238E27FC236}">
                    <a16:creationId xmlns:a16="http://schemas.microsoft.com/office/drawing/2014/main" id="{9AC23E59-4B26-D176-77D7-F3DEC684DA53}"/>
                  </a:ext>
                </a:extLst>
              </p:cNvPr>
              <p:cNvSpPr/>
              <p:nvPr/>
            </p:nvSpPr>
            <p:spPr>
              <a:xfrm>
                <a:off x="6437679" y="2996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1" name="Freeform 623">
                <a:extLst>
                  <a:ext uri="{FF2B5EF4-FFF2-40B4-BE49-F238E27FC236}">
                    <a16:creationId xmlns:a16="http://schemas.microsoft.com/office/drawing/2014/main" id="{C61D5152-0288-D63B-6B30-34344CF79BF1}"/>
                  </a:ext>
                </a:extLst>
              </p:cNvPr>
              <p:cNvSpPr/>
              <p:nvPr/>
            </p:nvSpPr>
            <p:spPr>
              <a:xfrm>
                <a:off x="6467905" y="2966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2" name="Freeform 624">
                <a:extLst>
                  <a:ext uri="{FF2B5EF4-FFF2-40B4-BE49-F238E27FC236}">
                    <a16:creationId xmlns:a16="http://schemas.microsoft.com/office/drawing/2014/main" id="{C56E9CE1-5DEF-20CB-3325-1FD780225B20}"/>
                  </a:ext>
                </a:extLst>
              </p:cNvPr>
              <p:cNvSpPr/>
              <p:nvPr/>
            </p:nvSpPr>
            <p:spPr>
              <a:xfrm>
                <a:off x="6458837" y="2996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3" name="Freeform 625">
                <a:extLst>
                  <a:ext uri="{FF2B5EF4-FFF2-40B4-BE49-F238E27FC236}">
                    <a16:creationId xmlns:a16="http://schemas.microsoft.com/office/drawing/2014/main" id="{0275B768-ECA9-5641-A38D-59C6B4A1CE4C}"/>
                  </a:ext>
                </a:extLst>
              </p:cNvPr>
              <p:cNvSpPr/>
              <p:nvPr/>
            </p:nvSpPr>
            <p:spPr>
              <a:xfrm>
                <a:off x="6489063" y="2966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4" name="Freeform 626">
                <a:extLst>
                  <a:ext uri="{FF2B5EF4-FFF2-40B4-BE49-F238E27FC236}">
                    <a16:creationId xmlns:a16="http://schemas.microsoft.com/office/drawing/2014/main" id="{3DDFDDCA-8652-8AE0-88A1-26165B2A207B}"/>
                  </a:ext>
                </a:extLst>
              </p:cNvPr>
              <p:cNvSpPr/>
              <p:nvPr/>
            </p:nvSpPr>
            <p:spPr>
              <a:xfrm>
                <a:off x="6458837" y="2996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5" name="Freeform 627">
                <a:extLst>
                  <a:ext uri="{FF2B5EF4-FFF2-40B4-BE49-F238E27FC236}">
                    <a16:creationId xmlns:a16="http://schemas.microsoft.com/office/drawing/2014/main" id="{697A8583-81D6-8930-E634-BECAB4B486A1}"/>
                  </a:ext>
                </a:extLst>
              </p:cNvPr>
              <p:cNvSpPr/>
              <p:nvPr/>
            </p:nvSpPr>
            <p:spPr>
              <a:xfrm>
                <a:off x="6489063" y="2966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6" name="Freeform 628">
                <a:extLst>
                  <a:ext uri="{FF2B5EF4-FFF2-40B4-BE49-F238E27FC236}">
                    <a16:creationId xmlns:a16="http://schemas.microsoft.com/office/drawing/2014/main" id="{8015CE63-6E16-B624-9416-0746638C75B5}"/>
                  </a:ext>
                </a:extLst>
              </p:cNvPr>
              <p:cNvSpPr/>
              <p:nvPr/>
            </p:nvSpPr>
            <p:spPr>
              <a:xfrm>
                <a:off x="6605433"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7" name="Freeform 629">
                <a:extLst>
                  <a:ext uri="{FF2B5EF4-FFF2-40B4-BE49-F238E27FC236}">
                    <a16:creationId xmlns:a16="http://schemas.microsoft.com/office/drawing/2014/main" id="{981DC712-7324-0548-1512-4B7C0B62CB5F}"/>
                  </a:ext>
                </a:extLst>
              </p:cNvPr>
              <p:cNvSpPr/>
              <p:nvPr/>
            </p:nvSpPr>
            <p:spPr>
              <a:xfrm>
                <a:off x="6635659"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8" name="Freeform 630">
                <a:extLst>
                  <a:ext uri="{FF2B5EF4-FFF2-40B4-BE49-F238E27FC236}">
                    <a16:creationId xmlns:a16="http://schemas.microsoft.com/office/drawing/2014/main" id="{CFBE5D89-52A3-8E50-D922-DE28D964A06E}"/>
                  </a:ext>
                </a:extLst>
              </p:cNvPr>
              <p:cNvSpPr/>
              <p:nvPr/>
            </p:nvSpPr>
            <p:spPr>
              <a:xfrm>
                <a:off x="6626592"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999" name="Freeform 631">
                <a:extLst>
                  <a:ext uri="{FF2B5EF4-FFF2-40B4-BE49-F238E27FC236}">
                    <a16:creationId xmlns:a16="http://schemas.microsoft.com/office/drawing/2014/main" id="{4A08C52C-7953-AFE3-C128-5163A4572A00}"/>
                  </a:ext>
                </a:extLst>
              </p:cNvPr>
              <p:cNvSpPr/>
              <p:nvPr/>
            </p:nvSpPr>
            <p:spPr>
              <a:xfrm>
                <a:off x="6656818"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0" name="Freeform 632">
                <a:extLst>
                  <a:ext uri="{FF2B5EF4-FFF2-40B4-BE49-F238E27FC236}">
                    <a16:creationId xmlns:a16="http://schemas.microsoft.com/office/drawing/2014/main" id="{4B315E1A-01E3-1E8A-6AE6-098B23A97C80}"/>
                  </a:ext>
                </a:extLst>
              </p:cNvPr>
              <p:cNvSpPr/>
              <p:nvPr/>
            </p:nvSpPr>
            <p:spPr>
              <a:xfrm>
                <a:off x="6652284"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1" name="Freeform 633">
                <a:extLst>
                  <a:ext uri="{FF2B5EF4-FFF2-40B4-BE49-F238E27FC236}">
                    <a16:creationId xmlns:a16="http://schemas.microsoft.com/office/drawing/2014/main" id="{5086D4CC-07A7-FC8B-12A1-AB4FF438BD5D}"/>
                  </a:ext>
                </a:extLst>
              </p:cNvPr>
              <p:cNvSpPr/>
              <p:nvPr/>
            </p:nvSpPr>
            <p:spPr>
              <a:xfrm>
                <a:off x="6682510"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2" name="Freeform 634">
                <a:extLst>
                  <a:ext uri="{FF2B5EF4-FFF2-40B4-BE49-F238E27FC236}">
                    <a16:creationId xmlns:a16="http://schemas.microsoft.com/office/drawing/2014/main" id="{A8E21D55-4218-8867-9D7E-D8C61602F2F6}"/>
                  </a:ext>
                </a:extLst>
              </p:cNvPr>
              <p:cNvSpPr/>
              <p:nvPr/>
            </p:nvSpPr>
            <p:spPr>
              <a:xfrm>
                <a:off x="6679487"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3" name="Freeform 635">
                <a:extLst>
                  <a:ext uri="{FF2B5EF4-FFF2-40B4-BE49-F238E27FC236}">
                    <a16:creationId xmlns:a16="http://schemas.microsoft.com/office/drawing/2014/main" id="{155918D7-F854-C719-2940-8313725ED485}"/>
                  </a:ext>
                </a:extLst>
              </p:cNvPr>
              <p:cNvSpPr/>
              <p:nvPr/>
            </p:nvSpPr>
            <p:spPr>
              <a:xfrm>
                <a:off x="6709713"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4" name="Freeform 636">
                <a:extLst>
                  <a:ext uri="{FF2B5EF4-FFF2-40B4-BE49-F238E27FC236}">
                    <a16:creationId xmlns:a16="http://schemas.microsoft.com/office/drawing/2014/main" id="{EB8CD504-7CED-E05B-97DD-C29CB36031C2}"/>
                  </a:ext>
                </a:extLst>
              </p:cNvPr>
              <p:cNvSpPr/>
              <p:nvPr/>
            </p:nvSpPr>
            <p:spPr>
              <a:xfrm>
                <a:off x="6700645"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5" name="Freeform 637">
                <a:extLst>
                  <a:ext uri="{FF2B5EF4-FFF2-40B4-BE49-F238E27FC236}">
                    <a16:creationId xmlns:a16="http://schemas.microsoft.com/office/drawing/2014/main" id="{EA89DE87-9D15-E432-9347-84C6C1D35361}"/>
                  </a:ext>
                </a:extLst>
              </p:cNvPr>
              <p:cNvSpPr/>
              <p:nvPr/>
            </p:nvSpPr>
            <p:spPr>
              <a:xfrm>
                <a:off x="6730871"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6" name="Freeform 638">
                <a:extLst>
                  <a:ext uri="{FF2B5EF4-FFF2-40B4-BE49-F238E27FC236}">
                    <a16:creationId xmlns:a16="http://schemas.microsoft.com/office/drawing/2014/main" id="{100465AD-9E9A-095A-3DC1-553689E8158E}"/>
                  </a:ext>
                </a:extLst>
              </p:cNvPr>
              <p:cNvSpPr/>
              <p:nvPr/>
            </p:nvSpPr>
            <p:spPr>
              <a:xfrm>
                <a:off x="6700645"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7" name="Freeform 639">
                <a:extLst>
                  <a:ext uri="{FF2B5EF4-FFF2-40B4-BE49-F238E27FC236}">
                    <a16:creationId xmlns:a16="http://schemas.microsoft.com/office/drawing/2014/main" id="{F4873100-86FA-B9D9-B6C7-E94C57D0D54E}"/>
                  </a:ext>
                </a:extLst>
              </p:cNvPr>
              <p:cNvSpPr/>
              <p:nvPr/>
            </p:nvSpPr>
            <p:spPr>
              <a:xfrm>
                <a:off x="6730871"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8" name="Freeform 640">
                <a:extLst>
                  <a:ext uri="{FF2B5EF4-FFF2-40B4-BE49-F238E27FC236}">
                    <a16:creationId xmlns:a16="http://schemas.microsoft.com/office/drawing/2014/main" id="{D1D1A053-7FCC-1D65-BAA3-93CAA92C7518}"/>
                  </a:ext>
                </a:extLst>
              </p:cNvPr>
              <p:cNvSpPr/>
              <p:nvPr/>
            </p:nvSpPr>
            <p:spPr>
              <a:xfrm>
                <a:off x="6726338"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09" name="Freeform 641">
                <a:extLst>
                  <a:ext uri="{FF2B5EF4-FFF2-40B4-BE49-F238E27FC236}">
                    <a16:creationId xmlns:a16="http://schemas.microsoft.com/office/drawing/2014/main" id="{4A3BD18A-FFD3-43F1-D25D-FBE165FBF4B7}"/>
                  </a:ext>
                </a:extLst>
              </p:cNvPr>
              <p:cNvSpPr/>
              <p:nvPr/>
            </p:nvSpPr>
            <p:spPr>
              <a:xfrm>
                <a:off x="6756564"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0" name="Freeform 642">
                <a:extLst>
                  <a:ext uri="{FF2B5EF4-FFF2-40B4-BE49-F238E27FC236}">
                    <a16:creationId xmlns:a16="http://schemas.microsoft.com/office/drawing/2014/main" id="{9A7757BF-0A94-E7CC-6C01-F0AAE4921A33}"/>
                  </a:ext>
                </a:extLst>
              </p:cNvPr>
              <p:cNvSpPr/>
              <p:nvPr/>
            </p:nvSpPr>
            <p:spPr>
              <a:xfrm>
                <a:off x="6733894"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1" name="Freeform 643">
                <a:extLst>
                  <a:ext uri="{FF2B5EF4-FFF2-40B4-BE49-F238E27FC236}">
                    <a16:creationId xmlns:a16="http://schemas.microsoft.com/office/drawing/2014/main" id="{2D1EB2B3-5112-3296-6F99-950139A79994}"/>
                  </a:ext>
                </a:extLst>
              </p:cNvPr>
              <p:cNvSpPr/>
              <p:nvPr/>
            </p:nvSpPr>
            <p:spPr>
              <a:xfrm>
                <a:off x="6764120"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2" name="Freeform 644">
                <a:extLst>
                  <a:ext uri="{FF2B5EF4-FFF2-40B4-BE49-F238E27FC236}">
                    <a16:creationId xmlns:a16="http://schemas.microsoft.com/office/drawing/2014/main" id="{6040A0D0-C25A-9BC0-1ABD-7FC14F935885}"/>
                  </a:ext>
                </a:extLst>
              </p:cNvPr>
              <p:cNvSpPr/>
              <p:nvPr/>
            </p:nvSpPr>
            <p:spPr>
              <a:xfrm>
                <a:off x="6739939"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3" name="Freeform 645">
                <a:extLst>
                  <a:ext uri="{FF2B5EF4-FFF2-40B4-BE49-F238E27FC236}">
                    <a16:creationId xmlns:a16="http://schemas.microsoft.com/office/drawing/2014/main" id="{B76D48E3-640B-E351-1B58-AB206F32A792}"/>
                  </a:ext>
                </a:extLst>
              </p:cNvPr>
              <p:cNvSpPr/>
              <p:nvPr/>
            </p:nvSpPr>
            <p:spPr>
              <a:xfrm>
                <a:off x="6770165"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4" name="Freeform 646">
                <a:extLst>
                  <a:ext uri="{FF2B5EF4-FFF2-40B4-BE49-F238E27FC236}">
                    <a16:creationId xmlns:a16="http://schemas.microsoft.com/office/drawing/2014/main" id="{54BC6B86-682D-F75A-A8F0-90C43F9608D6}"/>
                  </a:ext>
                </a:extLst>
              </p:cNvPr>
              <p:cNvSpPr/>
              <p:nvPr/>
            </p:nvSpPr>
            <p:spPr>
              <a:xfrm>
                <a:off x="6747496"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5" name="Freeform 647">
                <a:extLst>
                  <a:ext uri="{FF2B5EF4-FFF2-40B4-BE49-F238E27FC236}">
                    <a16:creationId xmlns:a16="http://schemas.microsoft.com/office/drawing/2014/main" id="{23D4410C-C7C7-7CD9-5229-E11E1F4CFD1C}"/>
                  </a:ext>
                </a:extLst>
              </p:cNvPr>
              <p:cNvSpPr/>
              <p:nvPr/>
            </p:nvSpPr>
            <p:spPr>
              <a:xfrm>
                <a:off x="6777722"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6" name="Freeform 648">
                <a:extLst>
                  <a:ext uri="{FF2B5EF4-FFF2-40B4-BE49-F238E27FC236}">
                    <a16:creationId xmlns:a16="http://schemas.microsoft.com/office/drawing/2014/main" id="{D801AE21-718A-C6B4-32F4-004D6250E83C}"/>
                  </a:ext>
                </a:extLst>
              </p:cNvPr>
              <p:cNvSpPr/>
              <p:nvPr/>
            </p:nvSpPr>
            <p:spPr>
              <a:xfrm>
                <a:off x="6767143"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7" name="Freeform 649">
                <a:extLst>
                  <a:ext uri="{FF2B5EF4-FFF2-40B4-BE49-F238E27FC236}">
                    <a16:creationId xmlns:a16="http://schemas.microsoft.com/office/drawing/2014/main" id="{45CC4B0A-A702-E28F-00C4-999EC1AE6B1B}"/>
                  </a:ext>
                </a:extLst>
              </p:cNvPr>
              <p:cNvSpPr/>
              <p:nvPr/>
            </p:nvSpPr>
            <p:spPr>
              <a:xfrm>
                <a:off x="6797369"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8" name="Freeform 650">
                <a:extLst>
                  <a:ext uri="{FF2B5EF4-FFF2-40B4-BE49-F238E27FC236}">
                    <a16:creationId xmlns:a16="http://schemas.microsoft.com/office/drawing/2014/main" id="{05909313-B19B-833B-D852-7A742FB5AA39}"/>
                  </a:ext>
                </a:extLst>
              </p:cNvPr>
              <p:cNvSpPr/>
              <p:nvPr/>
            </p:nvSpPr>
            <p:spPr>
              <a:xfrm>
                <a:off x="6841197"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19" name="Freeform 651">
                <a:extLst>
                  <a:ext uri="{FF2B5EF4-FFF2-40B4-BE49-F238E27FC236}">
                    <a16:creationId xmlns:a16="http://schemas.microsoft.com/office/drawing/2014/main" id="{B91397EE-243A-6E6F-4AD1-F68BBD3E6C27}"/>
                  </a:ext>
                </a:extLst>
              </p:cNvPr>
              <p:cNvSpPr/>
              <p:nvPr/>
            </p:nvSpPr>
            <p:spPr>
              <a:xfrm>
                <a:off x="6871423"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0" name="Freeform 652">
                <a:extLst>
                  <a:ext uri="{FF2B5EF4-FFF2-40B4-BE49-F238E27FC236}">
                    <a16:creationId xmlns:a16="http://schemas.microsoft.com/office/drawing/2014/main" id="{77703F2B-6193-1A53-195A-4D5CB3080D94}"/>
                  </a:ext>
                </a:extLst>
              </p:cNvPr>
              <p:cNvSpPr/>
              <p:nvPr/>
            </p:nvSpPr>
            <p:spPr>
              <a:xfrm>
                <a:off x="7244715"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1" name="Freeform 653">
                <a:extLst>
                  <a:ext uri="{FF2B5EF4-FFF2-40B4-BE49-F238E27FC236}">
                    <a16:creationId xmlns:a16="http://schemas.microsoft.com/office/drawing/2014/main" id="{E35E8151-D409-A0B6-B678-5B0C05DEFB6B}"/>
                  </a:ext>
                </a:extLst>
              </p:cNvPr>
              <p:cNvSpPr/>
              <p:nvPr/>
            </p:nvSpPr>
            <p:spPr>
              <a:xfrm>
                <a:off x="7274941"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2" name="Freeform 654">
                <a:extLst>
                  <a:ext uri="{FF2B5EF4-FFF2-40B4-BE49-F238E27FC236}">
                    <a16:creationId xmlns:a16="http://schemas.microsoft.com/office/drawing/2014/main" id="{8033C8D0-60A1-D369-545E-29597E808385}"/>
                  </a:ext>
                </a:extLst>
              </p:cNvPr>
              <p:cNvSpPr/>
              <p:nvPr/>
            </p:nvSpPr>
            <p:spPr>
              <a:xfrm>
                <a:off x="7258316"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3" name="Freeform 655">
                <a:extLst>
                  <a:ext uri="{FF2B5EF4-FFF2-40B4-BE49-F238E27FC236}">
                    <a16:creationId xmlns:a16="http://schemas.microsoft.com/office/drawing/2014/main" id="{9D816555-4401-C205-10FF-31779970B2FA}"/>
                  </a:ext>
                </a:extLst>
              </p:cNvPr>
              <p:cNvSpPr/>
              <p:nvPr/>
            </p:nvSpPr>
            <p:spPr>
              <a:xfrm>
                <a:off x="7288542"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4" name="Freeform 656">
                <a:extLst>
                  <a:ext uri="{FF2B5EF4-FFF2-40B4-BE49-F238E27FC236}">
                    <a16:creationId xmlns:a16="http://schemas.microsoft.com/office/drawing/2014/main" id="{BDCEE7C3-BAAF-109C-5AEC-2BD2F00ECF71}"/>
                  </a:ext>
                </a:extLst>
              </p:cNvPr>
              <p:cNvSpPr/>
              <p:nvPr/>
            </p:nvSpPr>
            <p:spPr>
              <a:xfrm>
                <a:off x="7285520"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5" name="Freeform 657">
                <a:extLst>
                  <a:ext uri="{FF2B5EF4-FFF2-40B4-BE49-F238E27FC236}">
                    <a16:creationId xmlns:a16="http://schemas.microsoft.com/office/drawing/2014/main" id="{A31E4C86-8C4B-1E83-C4D9-F284EA9F7A03}"/>
                  </a:ext>
                </a:extLst>
              </p:cNvPr>
              <p:cNvSpPr/>
              <p:nvPr/>
            </p:nvSpPr>
            <p:spPr>
              <a:xfrm>
                <a:off x="7315746"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6" name="Freeform 658">
                <a:extLst>
                  <a:ext uri="{FF2B5EF4-FFF2-40B4-BE49-F238E27FC236}">
                    <a16:creationId xmlns:a16="http://schemas.microsoft.com/office/drawing/2014/main" id="{87AF7C0F-FCD2-A4FF-6B0A-F2C7E71091D3}"/>
                  </a:ext>
                </a:extLst>
              </p:cNvPr>
              <p:cNvSpPr/>
              <p:nvPr/>
            </p:nvSpPr>
            <p:spPr>
              <a:xfrm>
                <a:off x="7332370"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7" name="Freeform 659">
                <a:extLst>
                  <a:ext uri="{FF2B5EF4-FFF2-40B4-BE49-F238E27FC236}">
                    <a16:creationId xmlns:a16="http://schemas.microsoft.com/office/drawing/2014/main" id="{1E9D1758-B4E4-41BC-30C5-D5C6BA91C27D}"/>
                  </a:ext>
                </a:extLst>
              </p:cNvPr>
              <p:cNvSpPr/>
              <p:nvPr/>
            </p:nvSpPr>
            <p:spPr>
              <a:xfrm>
                <a:off x="7362596"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8" name="Freeform 660">
                <a:extLst>
                  <a:ext uri="{FF2B5EF4-FFF2-40B4-BE49-F238E27FC236}">
                    <a16:creationId xmlns:a16="http://schemas.microsoft.com/office/drawing/2014/main" id="{F5AD31F5-3BE4-A69D-B180-03A943308C4C}"/>
                  </a:ext>
                </a:extLst>
              </p:cNvPr>
              <p:cNvSpPr/>
              <p:nvPr/>
            </p:nvSpPr>
            <p:spPr>
              <a:xfrm>
                <a:off x="7379220"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29" name="Freeform 661">
                <a:extLst>
                  <a:ext uri="{FF2B5EF4-FFF2-40B4-BE49-F238E27FC236}">
                    <a16:creationId xmlns:a16="http://schemas.microsoft.com/office/drawing/2014/main" id="{EB76C7F8-EF1E-35BF-302C-FC2048123697}"/>
                  </a:ext>
                </a:extLst>
              </p:cNvPr>
              <p:cNvSpPr/>
              <p:nvPr/>
            </p:nvSpPr>
            <p:spPr>
              <a:xfrm>
                <a:off x="7409447"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0" name="Freeform 662">
                <a:extLst>
                  <a:ext uri="{FF2B5EF4-FFF2-40B4-BE49-F238E27FC236}">
                    <a16:creationId xmlns:a16="http://schemas.microsoft.com/office/drawing/2014/main" id="{A1F1ABEE-0C7C-71D6-E0F3-8916227CC5F3}"/>
                  </a:ext>
                </a:extLst>
              </p:cNvPr>
              <p:cNvSpPr/>
              <p:nvPr/>
            </p:nvSpPr>
            <p:spPr>
              <a:xfrm>
                <a:off x="7379220"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1" name="Freeform 663">
                <a:extLst>
                  <a:ext uri="{FF2B5EF4-FFF2-40B4-BE49-F238E27FC236}">
                    <a16:creationId xmlns:a16="http://schemas.microsoft.com/office/drawing/2014/main" id="{8F09B3DB-48B4-58C6-2B08-82F8825009C6}"/>
                  </a:ext>
                </a:extLst>
              </p:cNvPr>
              <p:cNvSpPr/>
              <p:nvPr/>
            </p:nvSpPr>
            <p:spPr>
              <a:xfrm>
                <a:off x="7409447"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2" name="Freeform 664">
                <a:extLst>
                  <a:ext uri="{FF2B5EF4-FFF2-40B4-BE49-F238E27FC236}">
                    <a16:creationId xmlns:a16="http://schemas.microsoft.com/office/drawing/2014/main" id="{3802E98D-8216-4936-29A8-8F1BE6050321}"/>
                  </a:ext>
                </a:extLst>
              </p:cNvPr>
              <p:cNvSpPr/>
              <p:nvPr/>
            </p:nvSpPr>
            <p:spPr>
              <a:xfrm>
                <a:off x="7412469"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3" name="Freeform 665">
                <a:extLst>
                  <a:ext uri="{FF2B5EF4-FFF2-40B4-BE49-F238E27FC236}">
                    <a16:creationId xmlns:a16="http://schemas.microsoft.com/office/drawing/2014/main" id="{92B9CA35-D988-2927-33AD-ADCC7B692E3B}"/>
                  </a:ext>
                </a:extLst>
              </p:cNvPr>
              <p:cNvSpPr/>
              <p:nvPr/>
            </p:nvSpPr>
            <p:spPr>
              <a:xfrm>
                <a:off x="7442695"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4" name="Freeform 666">
                <a:extLst>
                  <a:ext uri="{FF2B5EF4-FFF2-40B4-BE49-F238E27FC236}">
                    <a16:creationId xmlns:a16="http://schemas.microsoft.com/office/drawing/2014/main" id="{9BEBE1EF-940A-9FEE-C012-BD49D7A25848}"/>
                  </a:ext>
                </a:extLst>
              </p:cNvPr>
              <p:cNvSpPr/>
              <p:nvPr/>
            </p:nvSpPr>
            <p:spPr>
              <a:xfrm>
                <a:off x="7445718"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5" name="Freeform 667">
                <a:extLst>
                  <a:ext uri="{FF2B5EF4-FFF2-40B4-BE49-F238E27FC236}">
                    <a16:creationId xmlns:a16="http://schemas.microsoft.com/office/drawing/2014/main" id="{2E12872F-7255-B2BE-4F84-25EE663C8A51}"/>
                  </a:ext>
                </a:extLst>
              </p:cNvPr>
              <p:cNvSpPr/>
              <p:nvPr/>
            </p:nvSpPr>
            <p:spPr>
              <a:xfrm>
                <a:off x="7475944"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6" name="Freeform 668">
                <a:extLst>
                  <a:ext uri="{FF2B5EF4-FFF2-40B4-BE49-F238E27FC236}">
                    <a16:creationId xmlns:a16="http://schemas.microsoft.com/office/drawing/2014/main" id="{94E2D62C-9FE2-072F-9D74-1E2CDF13EB4C}"/>
                  </a:ext>
                </a:extLst>
              </p:cNvPr>
              <p:cNvSpPr/>
              <p:nvPr/>
            </p:nvSpPr>
            <p:spPr>
              <a:xfrm>
                <a:off x="7654278" y="34411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7" name="Freeform 669">
                <a:extLst>
                  <a:ext uri="{FF2B5EF4-FFF2-40B4-BE49-F238E27FC236}">
                    <a16:creationId xmlns:a16="http://schemas.microsoft.com/office/drawing/2014/main" id="{7098BD93-182C-9A2E-DDD7-1CC86DA5585E}"/>
                  </a:ext>
                </a:extLst>
              </p:cNvPr>
              <p:cNvSpPr/>
              <p:nvPr/>
            </p:nvSpPr>
            <p:spPr>
              <a:xfrm>
                <a:off x="7684504" y="341078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8" name="Freeform 670">
                <a:extLst>
                  <a:ext uri="{FF2B5EF4-FFF2-40B4-BE49-F238E27FC236}">
                    <a16:creationId xmlns:a16="http://schemas.microsoft.com/office/drawing/2014/main" id="{9A47E935-C82C-73E6-28FC-8A73AC186E71}"/>
                  </a:ext>
                </a:extLst>
              </p:cNvPr>
              <p:cNvSpPr/>
              <p:nvPr/>
            </p:nvSpPr>
            <p:spPr>
              <a:xfrm>
                <a:off x="7708685" y="34411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39" name="Freeform 671">
                <a:extLst>
                  <a:ext uri="{FF2B5EF4-FFF2-40B4-BE49-F238E27FC236}">
                    <a16:creationId xmlns:a16="http://schemas.microsoft.com/office/drawing/2014/main" id="{845CBCC5-A8E3-C070-3C26-EA8E19E9B260}"/>
                  </a:ext>
                </a:extLst>
              </p:cNvPr>
              <p:cNvSpPr/>
              <p:nvPr/>
            </p:nvSpPr>
            <p:spPr>
              <a:xfrm>
                <a:off x="7738911" y="341078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0" name="Freeform 672">
                <a:extLst>
                  <a:ext uri="{FF2B5EF4-FFF2-40B4-BE49-F238E27FC236}">
                    <a16:creationId xmlns:a16="http://schemas.microsoft.com/office/drawing/2014/main" id="{9284272B-22EF-9DFD-7275-425320AAA1F1}"/>
                  </a:ext>
                </a:extLst>
              </p:cNvPr>
              <p:cNvSpPr/>
              <p:nvPr/>
            </p:nvSpPr>
            <p:spPr>
              <a:xfrm>
                <a:off x="7708685" y="34411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1" name="Freeform 673">
                <a:extLst>
                  <a:ext uri="{FF2B5EF4-FFF2-40B4-BE49-F238E27FC236}">
                    <a16:creationId xmlns:a16="http://schemas.microsoft.com/office/drawing/2014/main" id="{7A23CEF9-680B-6933-43E4-00714202C24D}"/>
                  </a:ext>
                </a:extLst>
              </p:cNvPr>
              <p:cNvSpPr/>
              <p:nvPr/>
            </p:nvSpPr>
            <p:spPr>
              <a:xfrm>
                <a:off x="7738911" y="341078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2" name="Freeform 674">
                <a:extLst>
                  <a:ext uri="{FF2B5EF4-FFF2-40B4-BE49-F238E27FC236}">
                    <a16:creationId xmlns:a16="http://schemas.microsoft.com/office/drawing/2014/main" id="{81EB49E2-A32A-9DE7-D97C-00C2010996C1}"/>
                  </a:ext>
                </a:extLst>
              </p:cNvPr>
              <p:cNvSpPr/>
              <p:nvPr/>
            </p:nvSpPr>
            <p:spPr>
              <a:xfrm>
                <a:off x="7714730" y="34411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3" name="Freeform 675">
                <a:extLst>
                  <a:ext uri="{FF2B5EF4-FFF2-40B4-BE49-F238E27FC236}">
                    <a16:creationId xmlns:a16="http://schemas.microsoft.com/office/drawing/2014/main" id="{FBF4F068-0B57-52C3-396A-08C0BAA5DB35}"/>
                  </a:ext>
                </a:extLst>
              </p:cNvPr>
              <p:cNvSpPr/>
              <p:nvPr/>
            </p:nvSpPr>
            <p:spPr>
              <a:xfrm>
                <a:off x="7744956" y="341078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4" name="Freeform 676">
                <a:extLst>
                  <a:ext uri="{FF2B5EF4-FFF2-40B4-BE49-F238E27FC236}">
                    <a16:creationId xmlns:a16="http://schemas.microsoft.com/office/drawing/2014/main" id="{E64CCB4A-BD83-C2BD-47B2-20BD7E21CC4D}"/>
                  </a:ext>
                </a:extLst>
              </p:cNvPr>
              <p:cNvSpPr/>
              <p:nvPr/>
            </p:nvSpPr>
            <p:spPr>
              <a:xfrm>
                <a:off x="7802385"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5" name="Freeform 677">
                <a:extLst>
                  <a:ext uri="{FF2B5EF4-FFF2-40B4-BE49-F238E27FC236}">
                    <a16:creationId xmlns:a16="http://schemas.microsoft.com/office/drawing/2014/main" id="{5B126FC4-B049-1357-D33B-A4408AEDA33B}"/>
                  </a:ext>
                </a:extLst>
              </p:cNvPr>
              <p:cNvSpPr/>
              <p:nvPr/>
            </p:nvSpPr>
            <p:spPr>
              <a:xfrm>
                <a:off x="7832611"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6" name="Freeform 678">
                <a:extLst>
                  <a:ext uri="{FF2B5EF4-FFF2-40B4-BE49-F238E27FC236}">
                    <a16:creationId xmlns:a16="http://schemas.microsoft.com/office/drawing/2014/main" id="{4E04A872-EB21-A4C7-2676-3AFFDA2F2D71}"/>
                  </a:ext>
                </a:extLst>
              </p:cNvPr>
              <p:cNvSpPr/>
              <p:nvPr/>
            </p:nvSpPr>
            <p:spPr>
              <a:xfrm>
                <a:off x="7808431"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7" name="Freeform 679">
                <a:extLst>
                  <a:ext uri="{FF2B5EF4-FFF2-40B4-BE49-F238E27FC236}">
                    <a16:creationId xmlns:a16="http://schemas.microsoft.com/office/drawing/2014/main" id="{41E1401F-873B-044C-B898-16F6E04760BB}"/>
                  </a:ext>
                </a:extLst>
              </p:cNvPr>
              <p:cNvSpPr/>
              <p:nvPr/>
            </p:nvSpPr>
            <p:spPr>
              <a:xfrm>
                <a:off x="7838657"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8" name="Freeform 680">
                <a:extLst>
                  <a:ext uri="{FF2B5EF4-FFF2-40B4-BE49-F238E27FC236}">
                    <a16:creationId xmlns:a16="http://schemas.microsoft.com/office/drawing/2014/main" id="{6145B325-8C58-B4DF-DC7E-BBC36EA89FDC}"/>
                  </a:ext>
                </a:extLst>
              </p:cNvPr>
              <p:cNvSpPr/>
              <p:nvPr/>
            </p:nvSpPr>
            <p:spPr>
              <a:xfrm>
                <a:off x="7822032"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9" name="Freeform 681">
                <a:extLst>
                  <a:ext uri="{FF2B5EF4-FFF2-40B4-BE49-F238E27FC236}">
                    <a16:creationId xmlns:a16="http://schemas.microsoft.com/office/drawing/2014/main" id="{04E19CB4-9253-5503-AF40-59EB0EAFF524}"/>
                  </a:ext>
                </a:extLst>
              </p:cNvPr>
              <p:cNvSpPr/>
              <p:nvPr/>
            </p:nvSpPr>
            <p:spPr>
              <a:xfrm>
                <a:off x="7852258"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0" name="Freeform 682">
                <a:extLst>
                  <a:ext uri="{FF2B5EF4-FFF2-40B4-BE49-F238E27FC236}">
                    <a16:creationId xmlns:a16="http://schemas.microsoft.com/office/drawing/2014/main" id="{665C3665-984A-BECB-9C45-046FB1FB7FD8}"/>
                  </a:ext>
                </a:extLst>
              </p:cNvPr>
              <p:cNvSpPr/>
              <p:nvPr/>
            </p:nvSpPr>
            <p:spPr>
              <a:xfrm>
                <a:off x="7849236"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1" name="Freeform 683">
                <a:extLst>
                  <a:ext uri="{FF2B5EF4-FFF2-40B4-BE49-F238E27FC236}">
                    <a16:creationId xmlns:a16="http://schemas.microsoft.com/office/drawing/2014/main" id="{F62D14CF-3B73-3B19-83DD-03FE70681501}"/>
                  </a:ext>
                </a:extLst>
              </p:cNvPr>
              <p:cNvSpPr/>
              <p:nvPr/>
            </p:nvSpPr>
            <p:spPr>
              <a:xfrm>
                <a:off x="7879462"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2" name="Freeform 684">
                <a:extLst>
                  <a:ext uri="{FF2B5EF4-FFF2-40B4-BE49-F238E27FC236}">
                    <a16:creationId xmlns:a16="http://schemas.microsoft.com/office/drawing/2014/main" id="{6EC72329-5CEE-A8DA-4016-16195274A366}"/>
                  </a:ext>
                </a:extLst>
              </p:cNvPr>
              <p:cNvSpPr/>
              <p:nvPr/>
            </p:nvSpPr>
            <p:spPr>
              <a:xfrm>
                <a:off x="7950493"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3" name="Freeform 685">
                <a:extLst>
                  <a:ext uri="{FF2B5EF4-FFF2-40B4-BE49-F238E27FC236}">
                    <a16:creationId xmlns:a16="http://schemas.microsoft.com/office/drawing/2014/main" id="{3549F973-8089-A8E3-5F82-53C6BC06B345}"/>
                  </a:ext>
                </a:extLst>
              </p:cNvPr>
              <p:cNvSpPr/>
              <p:nvPr/>
            </p:nvSpPr>
            <p:spPr>
              <a:xfrm>
                <a:off x="7980719"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4" name="Freeform 686">
                <a:extLst>
                  <a:ext uri="{FF2B5EF4-FFF2-40B4-BE49-F238E27FC236}">
                    <a16:creationId xmlns:a16="http://schemas.microsoft.com/office/drawing/2014/main" id="{25271485-76D3-26BE-B65C-1C6954DC4ED9}"/>
                  </a:ext>
                </a:extLst>
              </p:cNvPr>
              <p:cNvSpPr/>
              <p:nvPr/>
            </p:nvSpPr>
            <p:spPr>
              <a:xfrm>
                <a:off x="7997343"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5" name="Freeform 687">
                <a:extLst>
                  <a:ext uri="{FF2B5EF4-FFF2-40B4-BE49-F238E27FC236}">
                    <a16:creationId xmlns:a16="http://schemas.microsoft.com/office/drawing/2014/main" id="{D075F306-2FC3-2B17-7EC7-CF8DBCAF26A8}"/>
                  </a:ext>
                </a:extLst>
              </p:cNvPr>
              <p:cNvSpPr/>
              <p:nvPr/>
            </p:nvSpPr>
            <p:spPr>
              <a:xfrm>
                <a:off x="8027570"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6" name="Freeform 688">
                <a:extLst>
                  <a:ext uri="{FF2B5EF4-FFF2-40B4-BE49-F238E27FC236}">
                    <a16:creationId xmlns:a16="http://schemas.microsoft.com/office/drawing/2014/main" id="{0CF123B5-F627-1855-8C91-90A255744915}"/>
                  </a:ext>
                </a:extLst>
              </p:cNvPr>
              <p:cNvSpPr/>
              <p:nvPr/>
            </p:nvSpPr>
            <p:spPr>
              <a:xfrm>
                <a:off x="8112203"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7" name="Freeform 689">
                <a:extLst>
                  <a:ext uri="{FF2B5EF4-FFF2-40B4-BE49-F238E27FC236}">
                    <a16:creationId xmlns:a16="http://schemas.microsoft.com/office/drawing/2014/main" id="{9AF92D56-BBB7-E420-B5F1-D7F7706F88CD}"/>
                  </a:ext>
                </a:extLst>
              </p:cNvPr>
              <p:cNvSpPr/>
              <p:nvPr/>
            </p:nvSpPr>
            <p:spPr>
              <a:xfrm>
                <a:off x="8142429"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8" name="Freeform 690">
                <a:extLst>
                  <a:ext uri="{FF2B5EF4-FFF2-40B4-BE49-F238E27FC236}">
                    <a16:creationId xmlns:a16="http://schemas.microsoft.com/office/drawing/2014/main" id="{6A70FE9A-D01E-9AC1-0222-49C0EBBA65DE}"/>
                  </a:ext>
                </a:extLst>
              </p:cNvPr>
              <p:cNvSpPr/>
              <p:nvPr/>
            </p:nvSpPr>
            <p:spPr>
              <a:xfrm>
                <a:off x="8245197"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9" name="Freeform 691">
                <a:extLst>
                  <a:ext uri="{FF2B5EF4-FFF2-40B4-BE49-F238E27FC236}">
                    <a16:creationId xmlns:a16="http://schemas.microsoft.com/office/drawing/2014/main" id="{580F4BF9-FFB0-EBC7-2980-68711688FBCD}"/>
                  </a:ext>
                </a:extLst>
              </p:cNvPr>
              <p:cNvSpPr/>
              <p:nvPr/>
            </p:nvSpPr>
            <p:spPr>
              <a:xfrm>
                <a:off x="8275423"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0" name="Freeform 692">
                <a:extLst>
                  <a:ext uri="{FF2B5EF4-FFF2-40B4-BE49-F238E27FC236}">
                    <a16:creationId xmlns:a16="http://schemas.microsoft.com/office/drawing/2014/main" id="{40F20E2D-98C6-A2EF-75F8-26D1DF2E2D41}"/>
                  </a:ext>
                </a:extLst>
              </p:cNvPr>
              <p:cNvSpPr/>
              <p:nvPr/>
            </p:nvSpPr>
            <p:spPr>
              <a:xfrm>
                <a:off x="8387260"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1" name="Freeform 693">
                <a:extLst>
                  <a:ext uri="{FF2B5EF4-FFF2-40B4-BE49-F238E27FC236}">
                    <a16:creationId xmlns:a16="http://schemas.microsoft.com/office/drawing/2014/main" id="{B3D03047-7151-5317-B6E7-1407643E82AB}"/>
                  </a:ext>
                </a:extLst>
              </p:cNvPr>
              <p:cNvSpPr/>
              <p:nvPr/>
            </p:nvSpPr>
            <p:spPr>
              <a:xfrm>
                <a:off x="8417486"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2" name="Freeform 694">
                <a:extLst>
                  <a:ext uri="{FF2B5EF4-FFF2-40B4-BE49-F238E27FC236}">
                    <a16:creationId xmlns:a16="http://schemas.microsoft.com/office/drawing/2014/main" id="{98F3539B-249E-80B7-AC00-FD2371AD2ECE}"/>
                  </a:ext>
                </a:extLst>
              </p:cNvPr>
              <p:cNvSpPr/>
              <p:nvPr/>
            </p:nvSpPr>
            <p:spPr>
              <a:xfrm>
                <a:off x="8414463"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3" name="Freeform 695">
                <a:extLst>
                  <a:ext uri="{FF2B5EF4-FFF2-40B4-BE49-F238E27FC236}">
                    <a16:creationId xmlns:a16="http://schemas.microsoft.com/office/drawing/2014/main" id="{D882BEAB-376F-CC9B-A370-8BE0DD81BDFB}"/>
                  </a:ext>
                </a:extLst>
              </p:cNvPr>
              <p:cNvSpPr/>
              <p:nvPr/>
            </p:nvSpPr>
            <p:spPr>
              <a:xfrm>
                <a:off x="8444689"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4" name="Freeform 696">
                <a:extLst>
                  <a:ext uri="{FF2B5EF4-FFF2-40B4-BE49-F238E27FC236}">
                    <a16:creationId xmlns:a16="http://schemas.microsoft.com/office/drawing/2014/main" id="{2B86AB23-24B8-F18B-F4F8-C40C356472ED}"/>
                  </a:ext>
                </a:extLst>
              </p:cNvPr>
              <p:cNvSpPr/>
              <p:nvPr/>
            </p:nvSpPr>
            <p:spPr>
              <a:xfrm>
                <a:off x="8629068"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5" name="Freeform 697">
                <a:extLst>
                  <a:ext uri="{FF2B5EF4-FFF2-40B4-BE49-F238E27FC236}">
                    <a16:creationId xmlns:a16="http://schemas.microsoft.com/office/drawing/2014/main" id="{E7D9347A-7B8D-B7A9-6453-FFD1D8DA1E6F}"/>
                  </a:ext>
                </a:extLst>
              </p:cNvPr>
              <p:cNvSpPr/>
              <p:nvPr/>
            </p:nvSpPr>
            <p:spPr>
              <a:xfrm>
                <a:off x="8659294"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778" name="Graphic 4">
              <a:extLst>
                <a:ext uri="{FF2B5EF4-FFF2-40B4-BE49-F238E27FC236}">
                  <a16:creationId xmlns:a16="http://schemas.microsoft.com/office/drawing/2014/main" id="{9CEB5072-60F7-D07C-777E-D2DD9B7A9F0F}"/>
                </a:ext>
              </a:extLst>
            </p:cNvPr>
            <p:cNvGrpSpPr/>
            <p:nvPr/>
          </p:nvGrpSpPr>
          <p:grpSpPr>
            <a:xfrm>
              <a:off x="1559421" y="4085608"/>
              <a:ext cx="10230929" cy="6087296"/>
              <a:chOff x="2741984" y="969378"/>
              <a:chExt cx="7359191" cy="3877644"/>
            </a:xfrm>
          </p:grpSpPr>
          <p:grpSp>
            <p:nvGrpSpPr>
              <p:cNvPr id="824" name="Graphic 4">
                <a:extLst>
                  <a:ext uri="{FF2B5EF4-FFF2-40B4-BE49-F238E27FC236}">
                    <a16:creationId xmlns:a16="http://schemas.microsoft.com/office/drawing/2014/main" id="{91AD23ED-8116-171C-46CF-9F1A11133DF8}"/>
                  </a:ext>
                </a:extLst>
              </p:cNvPr>
              <p:cNvGrpSpPr/>
              <p:nvPr/>
            </p:nvGrpSpPr>
            <p:grpSpPr>
              <a:xfrm>
                <a:off x="2741984" y="969378"/>
                <a:ext cx="64965" cy="3812639"/>
                <a:chOff x="2741984" y="969378"/>
                <a:chExt cx="64965" cy="3812639"/>
              </a:xfrm>
            </p:grpSpPr>
            <p:sp>
              <p:nvSpPr>
                <p:cNvPr id="863" name="Freeform 490">
                  <a:extLst>
                    <a:ext uri="{FF2B5EF4-FFF2-40B4-BE49-F238E27FC236}">
                      <a16:creationId xmlns:a16="http://schemas.microsoft.com/office/drawing/2014/main" id="{49F5B581-211E-0529-20B0-262FC34C877C}"/>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4" name="Freeform 491">
                  <a:extLst>
                    <a:ext uri="{FF2B5EF4-FFF2-40B4-BE49-F238E27FC236}">
                      <a16:creationId xmlns:a16="http://schemas.microsoft.com/office/drawing/2014/main" id="{E948243E-6AAE-3EB8-48A7-9C75E2E49D88}"/>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5" name="Freeform 492">
                  <a:extLst>
                    <a:ext uri="{FF2B5EF4-FFF2-40B4-BE49-F238E27FC236}">
                      <a16:creationId xmlns:a16="http://schemas.microsoft.com/office/drawing/2014/main" id="{30398C84-D1C5-1791-B9F3-F1394E48F702}"/>
                    </a:ext>
                  </a:extLst>
                </p:cNvPr>
                <p:cNvSpPr/>
                <p:nvPr/>
              </p:nvSpPr>
              <p:spPr>
                <a:xfrm>
                  <a:off x="2773711" y="4336051"/>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6" name="Freeform 493">
                  <a:extLst>
                    <a:ext uri="{FF2B5EF4-FFF2-40B4-BE49-F238E27FC236}">
                      <a16:creationId xmlns:a16="http://schemas.microsoft.com/office/drawing/2014/main" id="{B31F2F8E-9B30-513A-CCED-6B9A3CA61B7C}"/>
                    </a:ext>
                  </a:extLst>
                </p:cNvPr>
                <p:cNvSpPr/>
                <p:nvPr/>
              </p:nvSpPr>
              <p:spPr>
                <a:xfrm>
                  <a:off x="2773711" y="360587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7" name="Freeform 494">
                  <a:extLst>
                    <a:ext uri="{FF2B5EF4-FFF2-40B4-BE49-F238E27FC236}">
                      <a16:creationId xmlns:a16="http://schemas.microsoft.com/office/drawing/2014/main" id="{406161EC-1F16-B421-DF0B-3BE9A9B7B550}"/>
                    </a:ext>
                  </a:extLst>
                </p:cNvPr>
                <p:cNvSpPr/>
                <p:nvPr/>
              </p:nvSpPr>
              <p:spPr>
                <a:xfrm>
                  <a:off x="2773711" y="2875698"/>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8" name="Freeform 495">
                  <a:extLst>
                    <a:ext uri="{FF2B5EF4-FFF2-40B4-BE49-F238E27FC236}">
                      <a16:creationId xmlns:a16="http://schemas.microsoft.com/office/drawing/2014/main" id="{80CFD8F5-F75F-5A70-A7A6-C4DD701268E5}"/>
                    </a:ext>
                  </a:extLst>
                </p:cNvPr>
                <p:cNvSpPr/>
                <p:nvPr/>
              </p:nvSpPr>
              <p:spPr>
                <a:xfrm>
                  <a:off x="2773711" y="2145522"/>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9" name="Freeform 496">
                  <a:extLst>
                    <a:ext uri="{FF2B5EF4-FFF2-40B4-BE49-F238E27FC236}">
                      <a16:creationId xmlns:a16="http://schemas.microsoft.com/office/drawing/2014/main" id="{609D8E8C-6662-BEC5-07F1-958C74298008}"/>
                    </a:ext>
                  </a:extLst>
                </p:cNvPr>
                <p:cNvSpPr/>
                <p:nvPr/>
              </p:nvSpPr>
              <p:spPr>
                <a:xfrm>
                  <a:off x="2773711" y="141534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0" name="Freeform 497">
                  <a:extLst>
                    <a:ext uri="{FF2B5EF4-FFF2-40B4-BE49-F238E27FC236}">
                      <a16:creationId xmlns:a16="http://schemas.microsoft.com/office/drawing/2014/main" id="{53C2C36C-770A-2326-F5B4-B48C65405B82}"/>
                    </a:ext>
                  </a:extLst>
                </p:cNvPr>
                <p:cNvSpPr/>
                <p:nvPr/>
              </p:nvSpPr>
              <p:spPr>
                <a:xfrm>
                  <a:off x="2741984" y="4701895"/>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1" name="Freeform 498">
                  <a:extLst>
                    <a:ext uri="{FF2B5EF4-FFF2-40B4-BE49-F238E27FC236}">
                      <a16:creationId xmlns:a16="http://schemas.microsoft.com/office/drawing/2014/main" id="{254CA96C-3537-1D99-DF92-AA29BCA0DA75}"/>
                    </a:ext>
                  </a:extLst>
                </p:cNvPr>
                <p:cNvSpPr/>
                <p:nvPr/>
              </p:nvSpPr>
              <p:spPr>
                <a:xfrm>
                  <a:off x="2741984" y="397171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2" name="Freeform 499">
                  <a:extLst>
                    <a:ext uri="{FF2B5EF4-FFF2-40B4-BE49-F238E27FC236}">
                      <a16:creationId xmlns:a16="http://schemas.microsoft.com/office/drawing/2014/main" id="{9AF1180E-9128-D875-555A-E3FEF3777A17}"/>
                    </a:ext>
                  </a:extLst>
                </p:cNvPr>
                <p:cNvSpPr/>
                <p:nvPr/>
              </p:nvSpPr>
              <p:spPr>
                <a:xfrm>
                  <a:off x="2741984" y="3241542"/>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3" name="Freeform 500">
                  <a:extLst>
                    <a:ext uri="{FF2B5EF4-FFF2-40B4-BE49-F238E27FC236}">
                      <a16:creationId xmlns:a16="http://schemas.microsoft.com/office/drawing/2014/main" id="{5769E07F-62D2-586D-535C-34CE1B72537D}"/>
                    </a:ext>
                  </a:extLst>
                </p:cNvPr>
                <p:cNvSpPr/>
                <p:nvPr/>
              </p:nvSpPr>
              <p:spPr>
                <a:xfrm>
                  <a:off x="2741984" y="2511366"/>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4" name="Freeform 501">
                  <a:extLst>
                    <a:ext uri="{FF2B5EF4-FFF2-40B4-BE49-F238E27FC236}">
                      <a16:creationId xmlns:a16="http://schemas.microsoft.com/office/drawing/2014/main" id="{D048D7D3-2FC5-CF68-5EA2-E150F944532E}"/>
                    </a:ext>
                  </a:extLst>
                </p:cNvPr>
                <p:cNvSpPr/>
                <p:nvPr/>
              </p:nvSpPr>
              <p:spPr>
                <a:xfrm>
                  <a:off x="2741984" y="178118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75" name="Freeform 502">
                  <a:extLst>
                    <a:ext uri="{FF2B5EF4-FFF2-40B4-BE49-F238E27FC236}">
                      <a16:creationId xmlns:a16="http://schemas.microsoft.com/office/drawing/2014/main" id="{9F2D3673-AA5A-866F-DCDD-1469C218AF2E}"/>
                    </a:ext>
                  </a:extLst>
                </p:cNvPr>
                <p:cNvSpPr/>
                <p:nvPr/>
              </p:nvSpPr>
              <p:spPr>
                <a:xfrm>
                  <a:off x="2741984" y="1051013"/>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825" name="Graphic 4">
                <a:extLst>
                  <a:ext uri="{FF2B5EF4-FFF2-40B4-BE49-F238E27FC236}">
                    <a16:creationId xmlns:a16="http://schemas.microsoft.com/office/drawing/2014/main" id="{B2F728F6-2CDF-0C39-08F2-DD31FA7291FE}"/>
                  </a:ext>
                </a:extLst>
              </p:cNvPr>
              <p:cNvGrpSpPr/>
              <p:nvPr/>
            </p:nvGrpSpPr>
            <p:grpSpPr>
              <a:xfrm>
                <a:off x="2806949" y="4783530"/>
                <a:ext cx="7294226" cy="63493"/>
                <a:chOff x="2806949" y="4783530"/>
                <a:chExt cx="7294226" cy="63493"/>
              </a:xfrm>
            </p:grpSpPr>
            <p:sp>
              <p:nvSpPr>
                <p:cNvPr id="826" name="Freeform 453">
                  <a:extLst>
                    <a:ext uri="{FF2B5EF4-FFF2-40B4-BE49-F238E27FC236}">
                      <a16:creationId xmlns:a16="http://schemas.microsoft.com/office/drawing/2014/main" id="{DB0D3209-9F0A-8D75-02EE-FCCB8E782FB2}"/>
                    </a:ext>
                  </a:extLst>
                </p:cNvPr>
                <p:cNvSpPr/>
                <p:nvPr/>
              </p:nvSpPr>
              <p:spPr>
                <a:xfrm>
                  <a:off x="2806949" y="4783530"/>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27" name="Freeform 454">
                  <a:extLst>
                    <a:ext uri="{FF2B5EF4-FFF2-40B4-BE49-F238E27FC236}">
                      <a16:creationId xmlns:a16="http://schemas.microsoft.com/office/drawing/2014/main" id="{9A571137-22E4-A3BF-E5B5-D3CA172B585C}"/>
                    </a:ext>
                  </a:extLst>
                </p:cNvPr>
                <p:cNvSpPr/>
                <p:nvPr/>
              </p:nvSpPr>
              <p:spPr>
                <a:xfrm>
                  <a:off x="2806949" y="4783530"/>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28" name="Freeform 455">
                  <a:extLst>
                    <a:ext uri="{FF2B5EF4-FFF2-40B4-BE49-F238E27FC236}">
                      <a16:creationId xmlns:a16="http://schemas.microsoft.com/office/drawing/2014/main" id="{7E5CD114-1A63-422D-4E83-6DBF7941D4BE}"/>
                    </a:ext>
                  </a:extLst>
                </p:cNvPr>
                <p:cNvSpPr/>
                <p:nvPr/>
              </p:nvSpPr>
              <p:spPr>
                <a:xfrm>
                  <a:off x="297767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29" name="Freeform 456">
                  <a:extLst>
                    <a:ext uri="{FF2B5EF4-FFF2-40B4-BE49-F238E27FC236}">
                      <a16:creationId xmlns:a16="http://schemas.microsoft.com/office/drawing/2014/main" id="{F9EE83E7-7140-D49B-779E-CC31859A756D}"/>
                    </a:ext>
                  </a:extLst>
                </p:cNvPr>
                <p:cNvSpPr/>
                <p:nvPr/>
              </p:nvSpPr>
              <p:spPr>
                <a:xfrm>
                  <a:off x="318163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0" name="Freeform 457">
                  <a:extLst>
                    <a:ext uri="{FF2B5EF4-FFF2-40B4-BE49-F238E27FC236}">
                      <a16:creationId xmlns:a16="http://schemas.microsoft.com/office/drawing/2014/main" id="{DC427908-8D5E-9707-8FAB-42CE26DD1F56}"/>
                    </a:ext>
                  </a:extLst>
                </p:cNvPr>
                <p:cNvSpPr/>
                <p:nvPr/>
              </p:nvSpPr>
              <p:spPr>
                <a:xfrm>
                  <a:off x="338559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1" name="Freeform 458">
                  <a:extLst>
                    <a:ext uri="{FF2B5EF4-FFF2-40B4-BE49-F238E27FC236}">
                      <a16:creationId xmlns:a16="http://schemas.microsoft.com/office/drawing/2014/main" id="{F38FF215-6AE0-3E27-5E83-C387380D6061}"/>
                    </a:ext>
                  </a:extLst>
                </p:cNvPr>
                <p:cNvSpPr/>
                <p:nvPr/>
              </p:nvSpPr>
              <p:spPr>
                <a:xfrm>
                  <a:off x="359106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2" name="Freeform 459">
                  <a:extLst>
                    <a:ext uri="{FF2B5EF4-FFF2-40B4-BE49-F238E27FC236}">
                      <a16:creationId xmlns:a16="http://schemas.microsoft.com/office/drawing/2014/main" id="{699BA762-E4BE-8299-8101-A5D2A9644E00}"/>
                    </a:ext>
                  </a:extLst>
                </p:cNvPr>
                <p:cNvSpPr/>
                <p:nvPr/>
              </p:nvSpPr>
              <p:spPr>
                <a:xfrm>
                  <a:off x="379502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3" name="Freeform 460">
                  <a:extLst>
                    <a:ext uri="{FF2B5EF4-FFF2-40B4-BE49-F238E27FC236}">
                      <a16:creationId xmlns:a16="http://schemas.microsoft.com/office/drawing/2014/main" id="{675A3BFD-B490-3937-85B3-7BE1849E0893}"/>
                    </a:ext>
                  </a:extLst>
                </p:cNvPr>
                <p:cNvSpPr/>
                <p:nvPr/>
              </p:nvSpPr>
              <p:spPr>
                <a:xfrm>
                  <a:off x="400049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4" name="Freeform 461">
                  <a:extLst>
                    <a:ext uri="{FF2B5EF4-FFF2-40B4-BE49-F238E27FC236}">
                      <a16:creationId xmlns:a16="http://schemas.microsoft.com/office/drawing/2014/main" id="{759BC8DC-E6B7-4038-E04D-4EABDDD64C7F}"/>
                    </a:ext>
                  </a:extLst>
                </p:cNvPr>
                <p:cNvSpPr/>
                <p:nvPr/>
              </p:nvSpPr>
              <p:spPr>
                <a:xfrm>
                  <a:off x="420445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5" name="Freeform 462">
                  <a:extLst>
                    <a:ext uri="{FF2B5EF4-FFF2-40B4-BE49-F238E27FC236}">
                      <a16:creationId xmlns:a16="http://schemas.microsoft.com/office/drawing/2014/main" id="{9EDFA2E4-31DF-709B-E3E0-30CA7D696FE5}"/>
                    </a:ext>
                  </a:extLst>
                </p:cNvPr>
                <p:cNvSpPr/>
                <p:nvPr/>
              </p:nvSpPr>
              <p:spPr>
                <a:xfrm>
                  <a:off x="440841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6" name="Freeform 463">
                  <a:extLst>
                    <a:ext uri="{FF2B5EF4-FFF2-40B4-BE49-F238E27FC236}">
                      <a16:creationId xmlns:a16="http://schemas.microsoft.com/office/drawing/2014/main" id="{833CFBFD-40DB-3CC2-E997-2B86518B8693}"/>
                    </a:ext>
                  </a:extLst>
                </p:cNvPr>
                <p:cNvSpPr/>
                <p:nvPr/>
              </p:nvSpPr>
              <p:spPr>
                <a:xfrm>
                  <a:off x="461388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7" name="Freeform 464">
                  <a:extLst>
                    <a:ext uri="{FF2B5EF4-FFF2-40B4-BE49-F238E27FC236}">
                      <a16:creationId xmlns:a16="http://schemas.microsoft.com/office/drawing/2014/main" id="{BBB5A923-F7D1-D469-6744-EE4F85C83825}"/>
                    </a:ext>
                  </a:extLst>
                </p:cNvPr>
                <p:cNvSpPr/>
                <p:nvPr/>
              </p:nvSpPr>
              <p:spPr>
                <a:xfrm>
                  <a:off x="481784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8" name="Freeform 465">
                  <a:extLst>
                    <a:ext uri="{FF2B5EF4-FFF2-40B4-BE49-F238E27FC236}">
                      <a16:creationId xmlns:a16="http://schemas.microsoft.com/office/drawing/2014/main" id="{C08C59E0-FC26-2A07-B70E-D75BB0A25439}"/>
                    </a:ext>
                  </a:extLst>
                </p:cNvPr>
                <p:cNvSpPr/>
                <p:nvPr/>
              </p:nvSpPr>
              <p:spPr>
                <a:xfrm>
                  <a:off x="502180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39" name="Freeform 466">
                  <a:extLst>
                    <a:ext uri="{FF2B5EF4-FFF2-40B4-BE49-F238E27FC236}">
                      <a16:creationId xmlns:a16="http://schemas.microsoft.com/office/drawing/2014/main" id="{0CEBA2F4-4979-3F94-AAB3-E865B4EC574B}"/>
                    </a:ext>
                  </a:extLst>
                </p:cNvPr>
                <p:cNvSpPr/>
                <p:nvPr/>
              </p:nvSpPr>
              <p:spPr>
                <a:xfrm>
                  <a:off x="522727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0" name="Freeform 467">
                  <a:extLst>
                    <a:ext uri="{FF2B5EF4-FFF2-40B4-BE49-F238E27FC236}">
                      <a16:creationId xmlns:a16="http://schemas.microsoft.com/office/drawing/2014/main" id="{AD8A2A68-3842-E842-0780-488E070D64DF}"/>
                    </a:ext>
                  </a:extLst>
                </p:cNvPr>
                <p:cNvSpPr/>
                <p:nvPr/>
              </p:nvSpPr>
              <p:spPr>
                <a:xfrm>
                  <a:off x="543123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1" name="Freeform 468">
                  <a:extLst>
                    <a:ext uri="{FF2B5EF4-FFF2-40B4-BE49-F238E27FC236}">
                      <a16:creationId xmlns:a16="http://schemas.microsoft.com/office/drawing/2014/main" id="{7F5CCA49-38B5-2F19-416C-505DFF66371A}"/>
                    </a:ext>
                  </a:extLst>
                </p:cNvPr>
                <p:cNvSpPr/>
                <p:nvPr/>
              </p:nvSpPr>
              <p:spPr>
                <a:xfrm>
                  <a:off x="563519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2" name="Freeform 469">
                  <a:extLst>
                    <a:ext uri="{FF2B5EF4-FFF2-40B4-BE49-F238E27FC236}">
                      <a16:creationId xmlns:a16="http://schemas.microsoft.com/office/drawing/2014/main" id="{B49DF1E4-0F9B-6A6D-3D5A-18CE4E3465FE}"/>
                    </a:ext>
                  </a:extLst>
                </p:cNvPr>
                <p:cNvSpPr/>
                <p:nvPr/>
              </p:nvSpPr>
              <p:spPr>
                <a:xfrm>
                  <a:off x="584067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3" name="Freeform 470">
                  <a:extLst>
                    <a:ext uri="{FF2B5EF4-FFF2-40B4-BE49-F238E27FC236}">
                      <a16:creationId xmlns:a16="http://schemas.microsoft.com/office/drawing/2014/main" id="{79CE7FDF-A2C9-E899-D60A-D3A8D99DBE95}"/>
                    </a:ext>
                  </a:extLst>
                </p:cNvPr>
                <p:cNvSpPr/>
                <p:nvPr/>
              </p:nvSpPr>
              <p:spPr>
                <a:xfrm>
                  <a:off x="604463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4" name="Freeform 471">
                  <a:extLst>
                    <a:ext uri="{FF2B5EF4-FFF2-40B4-BE49-F238E27FC236}">
                      <a16:creationId xmlns:a16="http://schemas.microsoft.com/office/drawing/2014/main" id="{87F1E38A-8B5D-BBFB-CE15-8200832F350A}"/>
                    </a:ext>
                  </a:extLst>
                </p:cNvPr>
                <p:cNvSpPr/>
                <p:nvPr/>
              </p:nvSpPr>
              <p:spPr>
                <a:xfrm>
                  <a:off x="624859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5" name="Freeform 472">
                  <a:extLst>
                    <a:ext uri="{FF2B5EF4-FFF2-40B4-BE49-F238E27FC236}">
                      <a16:creationId xmlns:a16="http://schemas.microsoft.com/office/drawing/2014/main" id="{3A20A58F-50E9-E526-1172-861675F95B33}"/>
                    </a:ext>
                  </a:extLst>
                </p:cNvPr>
                <p:cNvSpPr/>
                <p:nvPr/>
              </p:nvSpPr>
              <p:spPr>
                <a:xfrm>
                  <a:off x="645406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6" name="Freeform 473">
                  <a:extLst>
                    <a:ext uri="{FF2B5EF4-FFF2-40B4-BE49-F238E27FC236}">
                      <a16:creationId xmlns:a16="http://schemas.microsoft.com/office/drawing/2014/main" id="{D17A5C1A-9687-59AE-2747-3B06D75F10AF}"/>
                    </a:ext>
                  </a:extLst>
                </p:cNvPr>
                <p:cNvSpPr/>
                <p:nvPr/>
              </p:nvSpPr>
              <p:spPr>
                <a:xfrm>
                  <a:off x="665802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7" name="Freeform 474">
                  <a:extLst>
                    <a:ext uri="{FF2B5EF4-FFF2-40B4-BE49-F238E27FC236}">
                      <a16:creationId xmlns:a16="http://schemas.microsoft.com/office/drawing/2014/main" id="{EBC3A199-5B1B-C148-A25E-7BACECF2DA7E}"/>
                    </a:ext>
                  </a:extLst>
                </p:cNvPr>
                <p:cNvSpPr/>
                <p:nvPr/>
              </p:nvSpPr>
              <p:spPr>
                <a:xfrm>
                  <a:off x="686198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8" name="Freeform 475">
                  <a:extLst>
                    <a:ext uri="{FF2B5EF4-FFF2-40B4-BE49-F238E27FC236}">
                      <a16:creationId xmlns:a16="http://schemas.microsoft.com/office/drawing/2014/main" id="{4E3033DD-B420-049E-294B-40C4743AF157}"/>
                    </a:ext>
                  </a:extLst>
                </p:cNvPr>
                <p:cNvSpPr/>
                <p:nvPr/>
              </p:nvSpPr>
              <p:spPr>
                <a:xfrm>
                  <a:off x="706745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49" name="Freeform 476">
                  <a:extLst>
                    <a:ext uri="{FF2B5EF4-FFF2-40B4-BE49-F238E27FC236}">
                      <a16:creationId xmlns:a16="http://schemas.microsoft.com/office/drawing/2014/main" id="{80FE423C-D50A-C035-EB15-082F3AA61EEC}"/>
                    </a:ext>
                  </a:extLst>
                </p:cNvPr>
                <p:cNvSpPr/>
                <p:nvPr/>
              </p:nvSpPr>
              <p:spPr>
                <a:xfrm>
                  <a:off x="727141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0" name="Freeform 477">
                  <a:extLst>
                    <a:ext uri="{FF2B5EF4-FFF2-40B4-BE49-F238E27FC236}">
                      <a16:creationId xmlns:a16="http://schemas.microsoft.com/office/drawing/2014/main" id="{6BF21AEB-5A76-6E17-9DE5-02FD9108381F}"/>
                    </a:ext>
                  </a:extLst>
                </p:cNvPr>
                <p:cNvSpPr/>
                <p:nvPr/>
              </p:nvSpPr>
              <p:spPr>
                <a:xfrm>
                  <a:off x="747688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1" name="Freeform 478">
                  <a:extLst>
                    <a:ext uri="{FF2B5EF4-FFF2-40B4-BE49-F238E27FC236}">
                      <a16:creationId xmlns:a16="http://schemas.microsoft.com/office/drawing/2014/main" id="{900C660C-5104-2AC9-5B08-DADFB23E7BCB}"/>
                    </a:ext>
                  </a:extLst>
                </p:cNvPr>
                <p:cNvSpPr/>
                <p:nvPr/>
              </p:nvSpPr>
              <p:spPr>
                <a:xfrm>
                  <a:off x="768084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2" name="Freeform 479">
                  <a:extLst>
                    <a:ext uri="{FF2B5EF4-FFF2-40B4-BE49-F238E27FC236}">
                      <a16:creationId xmlns:a16="http://schemas.microsoft.com/office/drawing/2014/main" id="{64CCCFBB-AE3B-42C1-506C-8256C053B9CB}"/>
                    </a:ext>
                  </a:extLst>
                </p:cNvPr>
                <p:cNvSpPr/>
                <p:nvPr/>
              </p:nvSpPr>
              <p:spPr>
                <a:xfrm>
                  <a:off x="788480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3" name="Freeform 480">
                  <a:extLst>
                    <a:ext uri="{FF2B5EF4-FFF2-40B4-BE49-F238E27FC236}">
                      <a16:creationId xmlns:a16="http://schemas.microsoft.com/office/drawing/2014/main" id="{403E55DB-368B-14CE-43F3-16F2EDACBC6E}"/>
                    </a:ext>
                  </a:extLst>
                </p:cNvPr>
                <p:cNvSpPr/>
                <p:nvPr/>
              </p:nvSpPr>
              <p:spPr>
                <a:xfrm>
                  <a:off x="809027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4" name="Freeform 481">
                  <a:extLst>
                    <a:ext uri="{FF2B5EF4-FFF2-40B4-BE49-F238E27FC236}">
                      <a16:creationId xmlns:a16="http://schemas.microsoft.com/office/drawing/2014/main" id="{FE10D572-1C41-B395-4EBE-DD7BF910AEE2}"/>
                    </a:ext>
                  </a:extLst>
                </p:cNvPr>
                <p:cNvSpPr/>
                <p:nvPr/>
              </p:nvSpPr>
              <p:spPr>
                <a:xfrm>
                  <a:off x="829423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5" name="Freeform 482">
                  <a:extLst>
                    <a:ext uri="{FF2B5EF4-FFF2-40B4-BE49-F238E27FC236}">
                      <a16:creationId xmlns:a16="http://schemas.microsoft.com/office/drawing/2014/main" id="{5A655FBC-6831-DA98-B957-25ECA98F74CE}"/>
                    </a:ext>
                  </a:extLst>
                </p:cNvPr>
                <p:cNvSpPr/>
                <p:nvPr/>
              </p:nvSpPr>
              <p:spPr>
                <a:xfrm>
                  <a:off x="849819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6" name="Freeform 483">
                  <a:extLst>
                    <a:ext uri="{FF2B5EF4-FFF2-40B4-BE49-F238E27FC236}">
                      <a16:creationId xmlns:a16="http://schemas.microsoft.com/office/drawing/2014/main" id="{455EF737-2692-F258-5B3B-F8CC1B3C2D27}"/>
                    </a:ext>
                  </a:extLst>
                </p:cNvPr>
                <p:cNvSpPr/>
                <p:nvPr/>
              </p:nvSpPr>
              <p:spPr>
                <a:xfrm>
                  <a:off x="870366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7" name="Freeform 484">
                  <a:extLst>
                    <a:ext uri="{FF2B5EF4-FFF2-40B4-BE49-F238E27FC236}">
                      <a16:creationId xmlns:a16="http://schemas.microsoft.com/office/drawing/2014/main" id="{0B517F9D-CF2C-6619-6B01-C3E870F9A836}"/>
                    </a:ext>
                  </a:extLst>
                </p:cNvPr>
                <p:cNvSpPr/>
                <p:nvPr/>
              </p:nvSpPr>
              <p:spPr>
                <a:xfrm>
                  <a:off x="890763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8" name="Freeform 485">
                  <a:extLst>
                    <a:ext uri="{FF2B5EF4-FFF2-40B4-BE49-F238E27FC236}">
                      <a16:creationId xmlns:a16="http://schemas.microsoft.com/office/drawing/2014/main" id="{09BC055C-1F53-6BC9-BA34-86D218069055}"/>
                    </a:ext>
                  </a:extLst>
                </p:cNvPr>
                <p:cNvSpPr/>
                <p:nvPr/>
              </p:nvSpPr>
              <p:spPr>
                <a:xfrm>
                  <a:off x="911159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59" name="Freeform 486">
                  <a:extLst>
                    <a:ext uri="{FF2B5EF4-FFF2-40B4-BE49-F238E27FC236}">
                      <a16:creationId xmlns:a16="http://schemas.microsoft.com/office/drawing/2014/main" id="{39701642-2990-A142-C2E3-65EE5036208B}"/>
                    </a:ext>
                  </a:extLst>
                </p:cNvPr>
                <p:cNvSpPr/>
                <p:nvPr/>
              </p:nvSpPr>
              <p:spPr>
                <a:xfrm>
                  <a:off x="931706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0" name="Freeform 487">
                  <a:extLst>
                    <a:ext uri="{FF2B5EF4-FFF2-40B4-BE49-F238E27FC236}">
                      <a16:creationId xmlns:a16="http://schemas.microsoft.com/office/drawing/2014/main" id="{4DC1D052-D6C4-C7EE-435E-C5CB78674D36}"/>
                    </a:ext>
                  </a:extLst>
                </p:cNvPr>
                <p:cNvSpPr/>
                <p:nvPr/>
              </p:nvSpPr>
              <p:spPr>
                <a:xfrm>
                  <a:off x="952102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1" name="Freeform 488">
                  <a:extLst>
                    <a:ext uri="{FF2B5EF4-FFF2-40B4-BE49-F238E27FC236}">
                      <a16:creationId xmlns:a16="http://schemas.microsoft.com/office/drawing/2014/main" id="{70B4B7FE-FD2E-12EB-6E55-E8E7FBDCC719}"/>
                    </a:ext>
                  </a:extLst>
                </p:cNvPr>
                <p:cNvSpPr/>
                <p:nvPr/>
              </p:nvSpPr>
              <p:spPr>
                <a:xfrm>
                  <a:off x="972498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862" name="Freeform 489">
                  <a:extLst>
                    <a:ext uri="{FF2B5EF4-FFF2-40B4-BE49-F238E27FC236}">
                      <a16:creationId xmlns:a16="http://schemas.microsoft.com/office/drawing/2014/main" id="{0D6EF901-0C0B-02DC-D412-8503D9B64F2E}"/>
                    </a:ext>
                  </a:extLst>
                </p:cNvPr>
                <p:cNvSpPr/>
                <p:nvPr/>
              </p:nvSpPr>
              <p:spPr>
                <a:xfrm>
                  <a:off x="993045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marL="0" marR="0" lvl="0" indent="0" algn="l" defTabSz="457109" rtl="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grpSp>
          <p:nvGrpSpPr>
            <p:cNvPr id="779" name="Group 778">
              <a:extLst>
                <a:ext uri="{FF2B5EF4-FFF2-40B4-BE49-F238E27FC236}">
                  <a16:creationId xmlns:a16="http://schemas.microsoft.com/office/drawing/2014/main" id="{FD7B623F-DBE1-3587-0CC9-F86023047352}"/>
                </a:ext>
              </a:extLst>
            </p:cNvPr>
            <p:cNvGrpSpPr/>
            <p:nvPr/>
          </p:nvGrpSpPr>
          <p:grpSpPr>
            <a:xfrm>
              <a:off x="1707144" y="10218631"/>
              <a:ext cx="10163008" cy="402109"/>
              <a:chOff x="1707144" y="9438197"/>
              <a:chExt cx="10163008" cy="402109"/>
            </a:xfrm>
          </p:grpSpPr>
          <p:sp>
            <p:nvSpPr>
              <p:cNvPr id="789" name="TextBox 788">
                <a:extLst>
                  <a:ext uri="{FF2B5EF4-FFF2-40B4-BE49-F238E27FC236}">
                    <a16:creationId xmlns:a16="http://schemas.microsoft.com/office/drawing/2014/main" id="{464D3898-28D3-3DF7-17E4-730916153319}"/>
                  </a:ext>
                </a:extLst>
              </p:cNvPr>
              <p:cNvSpPr txBox="1"/>
              <p:nvPr/>
            </p:nvSpPr>
            <p:spPr>
              <a:xfrm>
                <a:off x="1707144"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790" name="TextBox 789">
                <a:extLst>
                  <a:ext uri="{FF2B5EF4-FFF2-40B4-BE49-F238E27FC236}">
                    <a16:creationId xmlns:a16="http://schemas.microsoft.com/office/drawing/2014/main" id="{2E262A9D-0D70-EA7B-1533-5A5EB5E1BBFC}"/>
                  </a:ext>
                </a:extLst>
              </p:cNvPr>
              <p:cNvSpPr txBox="1"/>
              <p:nvPr/>
            </p:nvSpPr>
            <p:spPr>
              <a:xfrm>
                <a:off x="1997158"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791" name="TextBox 790">
                <a:extLst>
                  <a:ext uri="{FF2B5EF4-FFF2-40B4-BE49-F238E27FC236}">
                    <a16:creationId xmlns:a16="http://schemas.microsoft.com/office/drawing/2014/main" id="{D8AFCA11-C5E4-E129-6CA5-0DC0D7BCE03A}"/>
                  </a:ext>
                </a:extLst>
              </p:cNvPr>
              <p:cNvSpPr txBox="1"/>
              <p:nvPr/>
            </p:nvSpPr>
            <p:spPr>
              <a:xfrm>
                <a:off x="2291298"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792" name="TextBox 791">
                <a:extLst>
                  <a:ext uri="{FF2B5EF4-FFF2-40B4-BE49-F238E27FC236}">
                    <a16:creationId xmlns:a16="http://schemas.microsoft.com/office/drawing/2014/main" id="{620A5CCA-CD68-1C3C-8ACA-FF1C2175A8A9}"/>
                  </a:ext>
                </a:extLst>
              </p:cNvPr>
              <p:cNvSpPr txBox="1"/>
              <p:nvPr/>
            </p:nvSpPr>
            <p:spPr>
              <a:xfrm>
                <a:off x="2565788"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793" name="TextBox 792">
                <a:extLst>
                  <a:ext uri="{FF2B5EF4-FFF2-40B4-BE49-F238E27FC236}">
                    <a16:creationId xmlns:a16="http://schemas.microsoft.com/office/drawing/2014/main" id="{CC4B9284-B9AD-104E-56AD-FD7B5E97A679}"/>
                  </a:ext>
                </a:extLst>
              </p:cNvPr>
              <p:cNvSpPr txBox="1"/>
              <p:nvPr/>
            </p:nvSpPr>
            <p:spPr>
              <a:xfrm>
                <a:off x="2850011"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794" name="TextBox 793">
                <a:extLst>
                  <a:ext uri="{FF2B5EF4-FFF2-40B4-BE49-F238E27FC236}">
                    <a16:creationId xmlns:a16="http://schemas.microsoft.com/office/drawing/2014/main" id="{F13E0995-3DA5-9B2B-711E-FD2B98AD1CD5}"/>
                  </a:ext>
                </a:extLst>
              </p:cNvPr>
              <p:cNvSpPr txBox="1"/>
              <p:nvPr/>
            </p:nvSpPr>
            <p:spPr>
              <a:xfrm>
                <a:off x="3134234"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795" name="TextBox 794">
                <a:extLst>
                  <a:ext uri="{FF2B5EF4-FFF2-40B4-BE49-F238E27FC236}">
                    <a16:creationId xmlns:a16="http://schemas.microsoft.com/office/drawing/2014/main" id="{A32FC17C-7290-E562-BA67-AE83C0AFB023}"/>
                  </a:ext>
                </a:extLst>
              </p:cNvPr>
              <p:cNvSpPr txBox="1"/>
              <p:nvPr/>
            </p:nvSpPr>
            <p:spPr>
              <a:xfrm>
                <a:off x="3418645"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796" name="TextBox 795">
                <a:extLst>
                  <a:ext uri="{FF2B5EF4-FFF2-40B4-BE49-F238E27FC236}">
                    <a16:creationId xmlns:a16="http://schemas.microsoft.com/office/drawing/2014/main" id="{DFA01F19-08E3-4407-3221-861F481C419F}"/>
                  </a:ext>
                </a:extLst>
              </p:cNvPr>
              <p:cNvSpPr txBox="1"/>
              <p:nvPr/>
            </p:nvSpPr>
            <p:spPr>
              <a:xfrm>
                <a:off x="3702868"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797" name="TextBox 796">
                <a:extLst>
                  <a:ext uri="{FF2B5EF4-FFF2-40B4-BE49-F238E27FC236}">
                    <a16:creationId xmlns:a16="http://schemas.microsoft.com/office/drawing/2014/main" id="{0A44E36E-2B01-8065-77BA-F994FA15A874}"/>
                  </a:ext>
                </a:extLst>
              </p:cNvPr>
              <p:cNvSpPr txBox="1"/>
              <p:nvPr/>
            </p:nvSpPr>
            <p:spPr>
              <a:xfrm>
                <a:off x="3987279"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798" name="TextBox 797">
                <a:extLst>
                  <a:ext uri="{FF2B5EF4-FFF2-40B4-BE49-F238E27FC236}">
                    <a16:creationId xmlns:a16="http://schemas.microsoft.com/office/drawing/2014/main" id="{6A186556-7421-1FAC-6BDE-D54BE33FE2F3}"/>
                  </a:ext>
                </a:extLst>
              </p:cNvPr>
              <p:cNvSpPr txBox="1"/>
              <p:nvPr/>
            </p:nvSpPr>
            <p:spPr>
              <a:xfrm>
                <a:off x="4271502" y="9438197"/>
                <a:ext cx="468781"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a:t>
                </a:r>
              </a:p>
            </p:txBody>
          </p:sp>
          <p:sp>
            <p:nvSpPr>
              <p:cNvPr id="799" name="TextBox 798">
                <a:extLst>
                  <a:ext uri="{FF2B5EF4-FFF2-40B4-BE49-F238E27FC236}">
                    <a16:creationId xmlns:a16="http://schemas.microsoft.com/office/drawing/2014/main" id="{C4923036-3A0D-976E-2684-0E27EA2E01BB}"/>
                  </a:ext>
                </a:extLst>
              </p:cNvPr>
              <p:cNvSpPr txBox="1"/>
              <p:nvPr/>
            </p:nvSpPr>
            <p:spPr>
              <a:xfrm>
                <a:off x="4508991"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a:t>
                </a:r>
              </a:p>
            </p:txBody>
          </p:sp>
          <p:sp>
            <p:nvSpPr>
              <p:cNvPr id="800" name="TextBox 799">
                <a:extLst>
                  <a:ext uri="{FF2B5EF4-FFF2-40B4-BE49-F238E27FC236}">
                    <a16:creationId xmlns:a16="http://schemas.microsoft.com/office/drawing/2014/main" id="{EF238FCB-99EA-B73B-B714-FD3685A1F7C3}"/>
                  </a:ext>
                </a:extLst>
              </p:cNvPr>
              <p:cNvSpPr txBox="1"/>
              <p:nvPr/>
            </p:nvSpPr>
            <p:spPr>
              <a:xfrm>
                <a:off x="4793402"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a:t>
                </a:r>
              </a:p>
            </p:txBody>
          </p:sp>
          <p:sp>
            <p:nvSpPr>
              <p:cNvPr id="801" name="TextBox 800">
                <a:extLst>
                  <a:ext uri="{FF2B5EF4-FFF2-40B4-BE49-F238E27FC236}">
                    <a16:creationId xmlns:a16="http://schemas.microsoft.com/office/drawing/2014/main" id="{124101B9-6D92-8566-6816-A39E037BC16E}"/>
                  </a:ext>
                </a:extLst>
              </p:cNvPr>
              <p:cNvSpPr txBox="1"/>
              <p:nvPr/>
            </p:nvSpPr>
            <p:spPr>
              <a:xfrm>
                <a:off x="5081512"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12</a:t>
                </a:r>
              </a:p>
            </p:txBody>
          </p:sp>
          <p:sp>
            <p:nvSpPr>
              <p:cNvPr id="802" name="TextBox 801">
                <a:extLst>
                  <a:ext uri="{FF2B5EF4-FFF2-40B4-BE49-F238E27FC236}">
                    <a16:creationId xmlns:a16="http://schemas.microsoft.com/office/drawing/2014/main" id="{3DEEC482-9957-3FFC-4EDA-6D531BE69A01}"/>
                  </a:ext>
                </a:extLst>
              </p:cNvPr>
              <p:cNvSpPr txBox="1"/>
              <p:nvPr/>
            </p:nvSpPr>
            <p:spPr>
              <a:xfrm>
                <a:off x="5361870"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a:t>
                </a:r>
              </a:p>
            </p:txBody>
          </p:sp>
          <p:sp>
            <p:nvSpPr>
              <p:cNvPr id="803" name="TextBox 802">
                <a:extLst>
                  <a:ext uri="{FF2B5EF4-FFF2-40B4-BE49-F238E27FC236}">
                    <a16:creationId xmlns:a16="http://schemas.microsoft.com/office/drawing/2014/main" id="{928D0532-72FC-2158-60B8-237954677FD7}"/>
                  </a:ext>
                </a:extLst>
              </p:cNvPr>
              <p:cNvSpPr txBox="1"/>
              <p:nvPr/>
            </p:nvSpPr>
            <p:spPr>
              <a:xfrm>
                <a:off x="5646009"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804" name="TextBox 803">
                <a:extLst>
                  <a:ext uri="{FF2B5EF4-FFF2-40B4-BE49-F238E27FC236}">
                    <a16:creationId xmlns:a16="http://schemas.microsoft.com/office/drawing/2014/main" id="{D03C0D43-0E18-F2DD-B3FC-BD913F42334F}"/>
                  </a:ext>
                </a:extLst>
              </p:cNvPr>
              <p:cNvSpPr txBox="1"/>
              <p:nvPr/>
            </p:nvSpPr>
            <p:spPr>
              <a:xfrm>
                <a:off x="5930506"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15</a:t>
                </a:r>
              </a:p>
            </p:txBody>
          </p:sp>
          <p:sp>
            <p:nvSpPr>
              <p:cNvPr id="805" name="TextBox 804">
                <a:extLst>
                  <a:ext uri="{FF2B5EF4-FFF2-40B4-BE49-F238E27FC236}">
                    <a16:creationId xmlns:a16="http://schemas.microsoft.com/office/drawing/2014/main" id="{B4DDAA6A-1150-7B5D-EC7E-A9AC96397E1C}"/>
                  </a:ext>
                </a:extLst>
              </p:cNvPr>
              <p:cNvSpPr txBox="1"/>
              <p:nvPr/>
            </p:nvSpPr>
            <p:spPr>
              <a:xfrm>
                <a:off x="6214749"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a:t>
                </a:r>
              </a:p>
            </p:txBody>
          </p:sp>
          <p:sp>
            <p:nvSpPr>
              <p:cNvPr id="806" name="TextBox 805">
                <a:extLst>
                  <a:ext uri="{FF2B5EF4-FFF2-40B4-BE49-F238E27FC236}">
                    <a16:creationId xmlns:a16="http://schemas.microsoft.com/office/drawing/2014/main" id="{FC9395EA-5405-6C78-54DE-87527C60F94E}"/>
                  </a:ext>
                </a:extLst>
              </p:cNvPr>
              <p:cNvSpPr txBox="1"/>
              <p:nvPr/>
            </p:nvSpPr>
            <p:spPr>
              <a:xfrm>
                <a:off x="6499076"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17</a:t>
                </a:r>
              </a:p>
            </p:txBody>
          </p:sp>
          <p:sp>
            <p:nvSpPr>
              <p:cNvPr id="807" name="TextBox 806">
                <a:extLst>
                  <a:ext uri="{FF2B5EF4-FFF2-40B4-BE49-F238E27FC236}">
                    <a16:creationId xmlns:a16="http://schemas.microsoft.com/office/drawing/2014/main" id="{2FB82712-4C8E-EDCC-28AA-F0C9E3C4BE2A}"/>
                  </a:ext>
                </a:extLst>
              </p:cNvPr>
              <p:cNvSpPr txBox="1"/>
              <p:nvPr/>
            </p:nvSpPr>
            <p:spPr>
              <a:xfrm>
                <a:off x="6783069" y="9440143"/>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a:t>
                </a:r>
              </a:p>
            </p:txBody>
          </p:sp>
          <p:sp>
            <p:nvSpPr>
              <p:cNvPr id="808" name="TextBox 807">
                <a:extLst>
                  <a:ext uri="{FF2B5EF4-FFF2-40B4-BE49-F238E27FC236}">
                    <a16:creationId xmlns:a16="http://schemas.microsoft.com/office/drawing/2014/main" id="{8EC4689C-835F-BDD9-C8C1-F5225067369B}"/>
                  </a:ext>
                </a:extLst>
              </p:cNvPr>
              <p:cNvSpPr txBox="1"/>
              <p:nvPr/>
            </p:nvSpPr>
            <p:spPr>
              <a:xfrm>
                <a:off x="7067606"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19</a:t>
                </a:r>
              </a:p>
            </p:txBody>
          </p:sp>
          <p:sp>
            <p:nvSpPr>
              <p:cNvPr id="809" name="TextBox 808">
                <a:extLst>
                  <a:ext uri="{FF2B5EF4-FFF2-40B4-BE49-F238E27FC236}">
                    <a16:creationId xmlns:a16="http://schemas.microsoft.com/office/drawing/2014/main" id="{95BF535F-B115-13CF-894F-D2D7B1C91EFD}"/>
                  </a:ext>
                </a:extLst>
              </p:cNvPr>
              <p:cNvSpPr txBox="1"/>
              <p:nvPr/>
            </p:nvSpPr>
            <p:spPr>
              <a:xfrm>
                <a:off x="7352019"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810" name="TextBox 809">
                <a:extLst>
                  <a:ext uri="{FF2B5EF4-FFF2-40B4-BE49-F238E27FC236}">
                    <a16:creationId xmlns:a16="http://schemas.microsoft.com/office/drawing/2014/main" id="{8BBB70AD-92BA-7376-7602-814A217FFA01}"/>
                  </a:ext>
                </a:extLst>
              </p:cNvPr>
              <p:cNvSpPr txBox="1"/>
              <p:nvPr/>
            </p:nvSpPr>
            <p:spPr>
              <a:xfrm>
                <a:off x="7636242"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21</a:t>
                </a:r>
              </a:p>
            </p:txBody>
          </p:sp>
          <p:sp>
            <p:nvSpPr>
              <p:cNvPr id="811" name="TextBox 810">
                <a:extLst>
                  <a:ext uri="{FF2B5EF4-FFF2-40B4-BE49-F238E27FC236}">
                    <a16:creationId xmlns:a16="http://schemas.microsoft.com/office/drawing/2014/main" id="{1089F93A-4C7A-8ACC-DA41-E6B5D09C2330}"/>
                  </a:ext>
                </a:extLst>
              </p:cNvPr>
              <p:cNvSpPr txBox="1"/>
              <p:nvPr/>
            </p:nvSpPr>
            <p:spPr>
              <a:xfrm>
                <a:off x="7920463"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22</a:t>
                </a:r>
              </a:p>
            </p:txBody>
          </p:sp>
          <p:sp>
            <p:nvSpPr>
              <p:cNvPr id="812" name="TextBox 811">
                <a:extLst>
                  <a:ext uri="{FF2B5EF4-FFF2-40B4-BE49-F238E27FC236}">
                    <a16:creationId xmlns:a16="http://schemas.microsoft.com/office/drawing/2014/main" id="{63BF350B-C939-F450-3DA5-74B91E0FB84F}"/>
                  </a:ext>
                </a:extLst>
              </p:cNvPr>
              <p:cNvSpPr txBox="1"/>
              <p:nvPr/>
            </p:nvSpPr>
            <p:spPr>
              <a:xfrm>
                <a:off x="8204876"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23</a:t>
                </a:r>
              </a:p>
            </p:txBody>
          </p:sp>
          <p:sp>
            <p:nvSpPr>
              <p:cNvPr id="813" name="TextBox 812">
                <a:extLst>
                  <a:ext uri="{FF2B5EF4-FFF2-40B4-BE49-F238E27FC236}">
                    <a16:creationId xmlns:a16="http://schemas.microsoft.com/office/drawing/2014/main" id="{BB631FCE-86F3-F494-4220-392221C2636E}"/>
                  </a:ext>
                </a:extLst>
              </p:cNvPr>
              <p:cNvSpPr txBox="1"/>
              <p:nvPr/>
            </p:nvSpPr>
            <p:spPr>
              <a:xfrm>
                <a:off x="8489099"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24</a:t>
                </a:r>
              </a:p>
            </p:txBody>
          </p:sp>
          <p:sp>
            <p:nvSpPr>
              <p:cNvPr id="814" name="TextBox 813">
                <a:extLst>
                  <a:ext uri="{FF2B5EF4-FFF2-40B4-BE49-F238E27FC236}">
                    <a16:creationId xmlns:a16="http://schemas.microsoft.com/office/drawing/2014/main" id="{6CBFC3D1-9AF5-EAEB-1C20-ED1C83B40C1B}"/>
                  </a:ext>
                </a:extLst>
              </p:cNvPr>
              <p:cNvSpPr txBox="1"/>
              <p:nvPr/>
            </p:nvSpPr>
            <p:spPr>
              <a:xfrm>
                <a:off x="8773510"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25</a:t>
                </a:r>
              </a:p>
            </p:txBody>
          </p:sp>
          <p:sp>
            <p:nvSpPr>
              <p:cNvPr id="815" name="TextBox 814">
                <a:extLst>
                  <a:ext uri="{FF2B5EF4-FFF2-40B4-BE49-F238E27FC236}">
                    <a16:creationId xmlns:a16="http://schemas.microsoft.com/office/drawing/2014/main" id="{AE8847D0-FE09-C441-34A8-6392318D3A5F}"/>
                  </a:ext>
                </a:extLst>
              </p:cNvPr>
              <p:cNvSpPr txBox="1"/>
              <p:nvPr/>
            </p:nvSpPr>
            <p:spPr>
              <a:xfrm>
                <a:off x="9057733"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26</a:t>
                </a:r>
              </a:p>
            </p:txBody>
          </p:sp>
          <p:sp>
            <p:nvSpPr>
              <p:cNvPr id="816" name="TextBox 815">
                <a:extLst>
                  <a:ext uri="{FF2B5EF4-FFF2-40B4-BE49-F238E27FC236}">
                    <a16:creationId xmlns:a16="http://schemas.microsoft.com/office/drawing/2014/main" id="{1184624D-D16F-5280-1D7A-E5FA5D0CE931}"/>
                  </a:ext>
                </a:extLst>
              </p:cNvPr>
              <p:cNvSpPr txBox="1"/>
              <p:nvPr/>
            </p:nvSpPr>
            <p:spPr>
              <a:xfrm>
                <a:off x="9341957"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27</a:t>
                </a:r>
              </a:p>
            </p:txBody>
          </p:sp>
          <p:sp>
            <p:nvSpPr>
              <p:cNvPr id="817" name="TextBox 816">
                <a:extLst>
                  <a:ext uri="{FF2B5EF4-FFF2-40B4-BE49-F238E27FC236}">
                    <a16:creationId xmlns:a16="http://schemas.microsoft.com/office/drawing/2014/main" id="{1E6486AB-FBCC-0E40-F009-0F52216E3E83}"/>
                  </a:ext>
                </a:extLst>
              </p:cNvPr>
              <p:cNvSpPr txBox="1"/>
              <p:nvPr/>
            </p:nvSpPr>
            <p:spPr>
              <a:xfrm>
                <a:off x="9612464"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a:t>
                </a:r>
              </a:p>
            </p:txBody>
          </p:sp>
          <p:sp>
            <p:nvSpPr>
              <p:cNvPr id="818" name="TextBox 817">
                <a:extLst>
                  <a:ext uri="{FF2B5EF4-FFF2-40B4-BE49-F238E27FC236}">
                    <a16:creationId xmlns:a16="http://schemas.microsoft.com/office/drawing/2014/main" id="{8BB6FA7C-B23B-133C-64B4-34AEE4834F70}"/>
                  </a:ext>
                </a:extLst>
              </p:cNvPr>
              <p:cNvSpPr txBox="1"/>
              <p:nvPr/>
            </p:nvSpPr>
            <p:spPr>
              <a:xfrm>
                <a:off x="9910613"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29</a:t>
                </a:r>
              </a:p>
            </p:txBody>
          </p:sp>
          <p:sp>
            <p:nvSpPr>
              <p:cNvPr id="819" name="TextBox 818">
                <a:extLst>
                  <a:ext uri="{FF2B5EF4-FFF2-40B4-BE49-F238E27FC236}">
                    <a16:creationId xmlns:a16="http://schemas.microsoft.com/office/drawing/2014/main" id="{864A7A26-2860-A20B-9FB5-56B166A4700E}"/>
                  </a:ext>
                </a:extLst>
              </p:cNvPr>
              <p:cNvSpPr txBox="1"/>
              <p:nvPr/>
            </p:nvSpPr>
            <p:spPr>
              <a:xfrm>
                <a:off x="10196936"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30</a:t>
                </a:r>
              </a:p>
            </p:txBody>
          </p:sp>
          <p:sp>
            <p:nvSpPr>
              <p:cNvPr id="820" name="TextBox 819">
                <a:extLst>
                  <a:ext uri="{FF2B5EF4-FFF2-40B4-BE49-F238E27FC236}">
                    <a16:creationId xmlns:a16="http://schemas.microsoft.com/office/drawing/2014/main" id="{D722FC5A-9E6E-C100-C781-EE441391F71D}"/>
                  </a:ext>
                </a:extLst>
              </p:cNvPr>
              <p:cNvSpPr txBox="1"/>
              <p:nvPr/>
            </p:nvSpPr>
            <p:spPr>
              <a:xfrm>
                <a:off x="10481137"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31</a:t>
                </a:r>
              </a:p>
            </p:txBody>
          </p:sp>
          <p:sp>
            <p:nvSpPr>
              <p:cNvPr id="821" name="TextBox 820">
                <a:extLst>
                  <a:ext uri="{FF2B5EF4-FFF2-40B4-BE49-F238E27FC236}">
                    <a16:creationId xmlns:a16="http://schemas.microsoft.com/office/drawing/2014/main" id="{AD1D03AF-FF8D-188D-EF34-B247ACF2FD00}"/>
                  </a:ext>
                </a:extLst>
              </p:cNvPr>
              <p:cNvSpPr txBox="1"/>
              <p:nvPr/>
            </p:nvSpPr>
            <p:spPr>
              <a:xfrm>
                <a:off x="10765382"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32</a:t>
                </a:r>
              </a:p>
            </p:txBody>
          </p:sp>
          <p:sp>
            <p:nvSpPr>
              <p:cNvPr id="822" name="TextBox 821">
                <a:extLst>
                  <a:ext uri="{FF2B5EF4-FFF2-40B4-BE49-F238E27FC236}">
                    <a16:creationId xmlns:a16="http://schemas.microsoft.com/office/drawing/2014/main" id="{3E734BAE-3FA8-73BD-9537-CCC3452E397C}"/>
                  </a:ext>
                </a:extLst>
              </p:cNvPr>
              <p:cNvSpPr txBox="1"/>
              <p:nvPr/>
            </p:nvSpPr>
            <p:spPr>
              <a:xfrm>
                <a:off x="11035867"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33</a:t>
                </a:r>
              </a:p>
            </p:txBody>
          </p:sp>
          <p:sp>
            <p:nvSpPr>
              <p:cNvPr id="823" name="TextBox 822">
                <a:extLst>
                  <a:ext uri="{FF2B5EF4-FFF2-40B4-BE49-F238E27FC236}">
                    <a16:creationId xmlns:a16="http://schemas.microsoft.com/office/drawing/2014/main" id="{24D7319A-D742-E947-B9AA-585627874A13}"/>
                  </a:ext>
                </a:extLst>
              </p:cNvPr>
              <p:cNvSpPr txBox="1"/>
              <p:nvPr/>
            </p:nvSpPr>
            <p:spPr>
              <a:xfrm>
                <a:off x="11334038" y="9438197"/>
                <a:ext cx="536114" cy="400163"/>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34</a:t>
                </a:r>
              </a:p>
            </p:txBody>
          </p:sp>
        </p:grpSp>
        <p:sp>
          <p:nvSpPr>
            <p:cNvPr id="780" name="TextBox 779">
              <a:extLst>
                <a:ext uri="{FF2B5EF4-FFF2-40B4-BE49-F238E27FC236}">
                  <a16:creationId xmlns:a16="http://schemas.microsoft.com/office/drawing/2014/main" id="{94301CC4-6650-0644-9EA4-9BCF4A38FC7A}"/>
                </a:ext>
              </a:extLst>
            </p:cNvPr>
            <p:cNvSpPr txBox="1"/>
            <p:nvPr/>
          </p:nvSpPr>
          <p:spPr>
            <a:xfrm>
              <a:off x="5722775" y="10527267"/>
              <a:ext cx="1042730" cy="46172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Months</a:t>
              </a:r>
              <a:endPar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endParaRPr>
            </a:p>
          </p:txBody>
        </p:sp>
        <p:grpSp>
          <p:nvGrpSpPr>
            <p:cNvPr id="781" name="Group 780">
              <a:extLst>
                <a:ext uri="{FF2B5EF4-FFF2-40B4-BE49-F238E27FC236}">
                  <a16:creationId xmlns:a16="http://schemas.microsoft.com/office/drawing/2014/main" id="{B406447F-B3C0-8482-5912-20E3F6076462}"/>
                </a:ext>
              </a:extLst>
            </p:cNvPr>
            <p:cNvGrpSpPr/>
            <p:nvPr/>
          </p:nvGrpSpPr>
          <p:grpSpPr>
            <a:xfrm>
              <a:off x="1084191" y="4069922"/>
              <a:ext cx="655680" cy="6131423"/>
              <a:chOff x="1084191" y="3289488"/>
              <a:chExt cx="655680" cy="6131423"/>
            </a:xfrm>
          </p:grpSpPr>
          <p:sp>
            <p:nvSpPr>
              <p:cNvPr id="783" name="TextBox 782">
                <a:extLst>
                  <a:ext uri="{FF2B5EF4-FFF2-40B4-BE49-F238E27FC236}">
                    <a16:creationId xmlns:a16="http://schemas.microsoft.com/office/drawing/2014/main" id="{9042C062-F9C2-8A79-FB1C-0714E232C187}"/>
                  </a:ext>
                </a:extLst>
              </p:cNvPr>
              <p:cNvSpPr txBox="1"/>
              <p:nvPr/>
            </p:nvSpPr>
            <p:spPr>
              <a:xfrm>
                <a:off x="1271091" y="9020749"/>
                <a:ext cx="468780"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784" name="TextBox 783">
                <a:extLst>
                  <a:ext uri="{FF2B5EF4-FFF2-40B4-BE49-F238E27FC236}">
                    <a16:creationId xmlns:a16="http://schemas.microsoft.com/office/drawing/2014/main" id="{85982ED6-DF74-E0A8-EA09-54A35D5308EE}"/>
                  </a:ext>
                </a:extLst>
              </p:cNvPr>
              <p:cNvSpPr txBox="1"/>
              <p:nvPr/>
            </p:nvSpPr>
            <p:spPr>
              <a:xfrm>
                <a:off x="1177639" y="7874579"/>
                <a:ext cx="536113"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785" name="TextBox 784">
                <a:extLst>
                  <a:ext uri="{FF2B5EF4-FFF2-40B4-BE49-F238E27FC236}">
                    <a16:creationId xmlns:a16="http://schemas.microsoft.com/office/drawing/2014/main" id="{B22A3F18-553D-D44B-0CB3-6BE6EDE86583}"/>
                  </a:ext>
                </a:extLst>
              </p:cNvPr>
              <p:cNvSpPr txBox="1"/>
              <p:nvPr/>
            </p:nvSpPr>
            <p:spPr>
              <a:xfrm>
                <a:off x="1177639" y="6728222"/>
                <a:ext cx="536113"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40</a:t>
                </a:r>
              </a:p>
            </p:txBody>
          </p:sp>
          <p:sp>
            <p:nvSpPr>
              <p:cNvPr id="786" name="TextBox 785">
                <a:extLst>
                  <a:ext uri="{FF2B5EF4-FFF2-40B4-BE49-F238E27FC236}">
                    <a16:creationId xmlns:a16="http://schemas.microsoft.com/office/drawing/2014/main" id="{290BB2DB-3DA8-1122-D67B-A593D5556071}"/>
                  </a:ext>
                </a:extLst>
              </p:cNvPr>
              <p:cNvSpPr txBox="1"/>
              <p:nvPr/>
            </p:nvSpPr>
            <p:spPr>
              <a:xfrm>
                <a:off x="1177639" y="5582055"/>
                <a:ext cx="536113"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60</a:t>
                </a:r>
              </a:p>
            </p:txBody>
          </p:sp>
          <p:sp>
            <p:nvSpPr>
              <p:cNvPr id="787" name="TextBox 786">
                <a:extLst>
                  <a:ext uri="{FF2B5EF4-FFF2-40B4-BE49-F238E27FC236}">
                    <a16:creationId xmlns:a16="http://schemas.microsoft.com/office/drawing/2014/main" id="{6E4DA2ED-0540-ED13-0A4D-811CCEDD4678}"/>
                  </a:ext>
                </a:extLst>
              </p:cNvPr>
              <p:cNvSpPr txBox="1"/>
              <p:nvPr/>
            </p:nvSpPr>
            <p:spPr>
              <a:xfrm>
                <a:off x="1177639" y="4435675"/>
                <a:ext cx="536113"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80</a:t>
                </a:r>
              </a:p>
            </p:txBody>
          </p:sp>
          <p:sp>
            <p:nvSpPr>
              <p:cNvPr id="788" name="TextBox 787">
                <a:extLst>
                  <a:ext uri="{FF2B5EF4-FFF2-40B4-BE49-F238E27FC236}">
                    <a16:creationId xmlns:a16="http://schemas.microsoft.com/office/drawing/2014/main" id="{3D845344-FE43-16C1-748C-17AD46CFBEDA}"/>
                  </a:ext>
                </a:extLst>
              </p:cNvPr>
              <p:cNvSpPr txBox="1"/>
              <p:nvPr/>
            </p:nvSpPr>
            <p:spPr>
              <a:xfrm>
                <a:off x="1084191" y="3289488"/>
                <a:ext cx="619480"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100</a:t>
                </a:r>
              </a:p>
            </p:txBody>
          </p:sp>
        </p:grpSp>
        <p:sp>
          <p:nvSpPr>
            <p:cNvPr id="782" name="TextBox 781">
              <a:extLst>
                <a:ext uri="{FF2B5EF4-FFF2-40B4-BE49-F238E27FC236}">
                  <a16:creationId xmlns:a16="http://schemas.microsoft.com/office/drawing/2014/main" id="{BD17C4E8-E603-4BCF-6C5F-66C61B284A75}"/>
                </a:ext>
              </a:extLst>
            </p:cNvPr>
            <p:cNvSpPr txBox="1"/>
            <p:nvPr/>
          </p:nvSpPr>
          <p:spPr>
            <a:xfrm rot="16200000">
              <a:off x="-211093" y="6854065"/>
              <a:ext cx="2014276" cy="461724"/>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OS Probability (%)</a:t>
              </a:r>
            </a:p>
          </p:txBody>
        </p:sp>
      </p:grpSp>
      <p:grpSp>
        <p:nvGrpSpPr>
          <p:cNvPr id="1515" name="Group 1514">
            <a:extLst>
              <a:ext uri="{FF2B5EF4-FFF2-40B4-BE49-F238E27FC236}">
                <a16:creationId xmlns:a16="http://schemas.microsoft.com/office/drawing/2014/main" id="{F69A780D-15CC-6D53-29B0-1C70F9FE22D8}"/>
              </a:ext>
            </a:extLst>
          </p:cNvPr>
          <p:cNvGrpSpPr/>
          <p:nvPr/>
        </p:nvGrpSpPr>
        <p:grpSpPr>
          <a:xfrm>
            <a:off x="5952053" y="5190997"/>
            <a:ext cx="5886277" cy="498258"/>
            <a:chOff x="153987" y="10200608"/>
            <a:chExt cx="11681488" cy="996645"/>
          </a:xfrm>
        </p:grpSpPr>
        <p:sp>
          <p:nvSpPr>
            <p:cNvPr id="1516" name="TextBox 1515">
              <a:extLst>
                <a:ext uri="{FF2B5EF4-FFF2-40B4-BE49-F238E27FC236}">
                  <a16:creationId xmlns:a16="http://schemas.microsoft.com/office/drawing/2014/main" id="{A5ECE072-27A4-9A2C-6D97-0626379B917C}"/>
                </a:ext>
              </a:extLst>
            </p:cNvPr>
            <p:cNvSpPr txBox="1"/>
            <p:nvPr/>
          </p:nvSpPr>
          <p:spPr>
            <a:xfrm>
              <a:off x="360342" y="10200608"/>
              <a:ext cx="1126784" cy="400162"/>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No. at Risk</a:t>
              </a:r>
            </a:p>
          </p:txBody>
        </p:sp>
        <p:sp>
          <p:nvSpPr>
            <p:cNvPr id="1517" name="TextBox 1516">
              <a:extLst>
                <a:ext uri="{FF2B5EF4-FFF2-40B4-BE49-F238E27FC236}">
                  <a16:creationId xmlns:a16="http://schemas.microsoft.com/office/drawing/2014/main" id="{5FFE8465-4A2C-9C18-E353-C93C73C05EDA}"/>
                </a:ext>
              </a:extLst>
            </p:cNvPr>
            <p:cNvSpPr txBox="1"/>
            <p:nvPr/>
          </p:nvSpPr>
          <p:spPr>
            <a:xfrm>
              <a:off x="1629822"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373</a:t>
              </a:r>
            </a:p>
          </p:txBody>
        </p:sp>
        <p:sp>
          <p:nvSpPr>
            <p:cNvPr id="1518" name="TextBox 1517">
              <a:extLst>
                <a:ext uri="{FF2B5EF4-FFF2-40B4-BE49-F238E27FC236}">
                  <a16:creationId xmlns:a16="http://schemas.microsoft.com/office/drawing/2014/main" id="{E60F246C-5B7F-3E3F-2B69-20A776E23A83}"/>
                </a:ext>
              </a:extLst>
            </p:cNvPr>
            <p:cNvSpPr txBox="1"/>
            <p:nvPr/>
          </p:nvSpPr>
          <p:spPr>
            <a:xfrm>
              <a:off x="153987" y="10527606"/>
              <a:ext cx="1332540" cy="369380"/>
            </a:xfrm>
            <a:prstGeom prst="rect">
              <a:avLst/>
            </a:prstGeom>
            <a:noFill/>
          </p:spPr>
          <p:txBody>
            <a:bodyPr wrap="square" rtlCol="0">
              <a:spAutoFit/>
            </a:bodyPr>
            <a:lstStyle/>
            <a:p>
              <a:pPr marL="0" marR="0" lvl="0" indent="0" algn="r"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T-</a:t>
              </a:r>
              <a:r>
                <a:rPr kumimoji="0" lang="en-US" sz="600" b="1" i="0" u="none" strike="noStrike" kern="0" cap="none" spc="0" normalizeH="0" baseline="0" noProof="0" err="1">
                  <a:ln>
                    <a:noFill/>
                  </a:ln>
                  <a:solidFill>
                    <a:srgbClr val="000000"/>
                  </a:solidFill>
                  <a:effectLst/>
                  <a:uLnTx/>
                  <a:uFillTx/>
                  <a:latin typeface="Arial Narrow" panose="020B0606020202030204" pitchFamily="34" charset="0"/>
                  <a:ea typeface="+mn-ea"/>
                  <a:cs typeface="+mn-cs"/>
                  <a:sym typeface="Helvetica"/>
                  <a:rtl val="0"/>
                </a:rPr>
                <a:t>DXd</a:t>
              </a: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 (n=373):</a:t>
              </a:r>
            </a:p>
          </p:txBody>
        </p:sp>
        <p:sp>
          <p:nvSpPr>
            <p:cNvPr id="1519" name="TextBox 1518">
              <a:extLst>
                <a:ext uri="{FF2B5EF4-FFF2-40B4-BE49-F238E27FC236}">
                  <a16:creationId xmlns:a16="http://schemas.microsoft.com/office/drawing/2014/main" id="{6B1EEC60-D09C-7E4A-9DCE-775C678E5D1E}"/>
                </a:ext>
              </a:extLst>
            </p:cNvPr>
            <p:cNvSpPr txBox="1"/>
            <p:nvPr/>
          </p:nvSpPr>
          <p:spPr>
            <a:xfrm>
              <a:off x="1919928"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366</a:t>
              </a:r>
            </a:p>
          </p:txBody>
        </p:sp>
        <p:sp>
          <p:nvSpPr>
            <p:cNvPr id="1520" name="TextBox 1519">
              <a:extLst>
                <a:ext uri="{FF2B5EF4-FFF2-40B4-BE49-F238E27FC236}">
                  <a16:creationId xmlns:a16="http://schemas.microsoft.com/office/drawing/2014/main" id="{65134F5E-B7CC-37F9-FCCA-BF7B3D0CD046}"/>
                </a:ext>
              </a:extLst>
            </p:cNvPr>
            <p:cNvSpPr txBox="1"/>
            <p:nvPr/>
          </p:nvSpPr>
          <p:spPr>
            <a:xfrm>
              <a:off x="2214160"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363</a:t>
              </a:r>
            </a:p>
          </p:txBody>
        </p:sp>
        <p:sp>
          <p:nvSpPr>
            <p:cNvPr id="1521" name="TextBox 1520">
              <a:extLst>
                <a:ext uri="{FF2B5EF4-FFF2-40B4-BE49-F238E27FC236}">
                  <a16:creationId xmlns:a16="http://schemas.microsoft.com/office/drawing/2014/main" id="{C0C8E7FB-8B8B-77C5-48D0-B85DD052CE00}"/>
                </a:ext>
              </a:extLst>
            </p:cNvPr>
            <p:cNvSpPr txBox="1"/>
            <p:nvPr/>
          </p:nvSpPr>
          <p:spPr>
            <a:xfrm>
              <a:off x="2488732"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357</a:t>
              </a:r>
            </a:p>
          </p:txBody>
        </p:sp>
        <p:sp>
          <p:nvSpPr>
            <p:cNvPr id="1522" name="TextBox 1521">
              <a:extLst>
                <a:ext uri="{FF2B5EF4-FFF2-40B4-BE49-F238E27FC236}">
                  <a16:creationId xmlns:a16="http://schemas.microsoft.com/office/drawing/2014/main" id="{FC0522D6-1436-4619-5E4E-0B6138A2AB0D}"/>
                </a:ext>
              </a:extLst>
            </p:cNvPr>
            <p:cNvSpPr txBox="1"/>
            <p:nvPr/>
          </p:nvSpPr>
          <p:spPr>
            <a:xfrm>
              <a:off x="2773041"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351</a:t>
              </a:r>
            </a:p>
          </p:txBody>
        </p:sp>
        <p:sp>
          <p:nvSpPr>
            <p:cNvPr id="1523" name="TextBox 1522">
              <a:extLst>
                <a:ext uri="{FF2B5EF4-FFF2-40B4-BE49-F238E27FC236}">
                  <a16:creationId xmlns:a16="http://schemas.microsoft.com/office/drawing/2014/main" id="{BA861ED1-83CE-58BF-0605-E65AEBBE7583}"/>
                </a:ext>
              </a:extLst>
            </p:cNvPr>
            <p:cNvSpPr txBox="1"/>
            <p:nvPr/>
          </p:nvSpPr>
          <p:spPr>
            <a:xfrm>
              <a:off x="3057377"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344</a:t>
              </a:r>
            </a:p>
          </p:txBody>
        </p:sp>
        <p:sp>
          <p:nvSpPr>
            <p:cNvPr id="1524" name="TextBox 1523">
              <a:extLst>
                <a:ext uri="{FF2B5EF4-FFF2-40B4-BE49-F238E27FC236}">
                  <a16:creationId xmlns:a16="http://schemas.microsoft.com/office/drawing/2014/main" id="{8FAC07FD-1451-DA51-3980-0FE51A8A8649}"/>
                </a:ext>
              </a:extLst>
            </p:cNvPr>
            <p:cNvSpPr txBox="1"/>
            <p:nvPr/>
          </p:nvSpPr>
          <p:spPr>
            <a:xfrm>
              <a:off x="3341859"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338</a:t>
              </a:r>
            </a:p>
          </p:txBody>
        </p:sp>
        <p:sp>
          <p:nvSpPr>
            <p:cNvPr id="1525" name="TextBox 1524">
              <a:extLst>
                <a:ext uri="{FF2B5EF4-FFF2-40B4-BE49-F238E27FC236}">
                  <a16:creationId xmlns:a16="http://schemas.microsoft.com/office/drawing/2014/main" id="{E6CD30EA-E808-6B11-B559-997299272AD0}"/>
                </a:ext>
              </a:extLst>
            </p:cNvPr>
            <p:cNvSpPr txBox="1"/>
            <p:nvPr/>
          </p:nvSpPr>
          <p:spPr>
            <a:xfrm>
              <a:off x="3626195"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326</a:t>
              </a:r>
            </a:p>
          </p:txBody>
        </p:sp>
        <p:sp>
          <p:nvSpPr>
            <p:cNvPr id="1526" name="TextBox 1525">
              <a:extLst>
                <a:ext uri="{FF2B5EF4-FFF2-40B4-BE49-F238E27FC236}">
                  <a16:creationId xmlns:a16="http://schemas.microsoft.com/office/drawing/2014/main" id="{74C51ECB-7568-B107-0F37-C8D549E4F8B3}"/>
                </a:ext>
              </a:extLst>
            </p:cNvPr>
            <p:cNvSpPr txBox="1"/>
            <p:nvPr/>
          </p:nvSpPr>
          <p:spPr>
            <a:xfrm>
              <a:off x="3910697"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315</a:t>
              </a:r>
            </a:p>
          </p:txBody>
        </p:sp>
        <p:sp>
          <p:nvSpPr>
            <p:cNvPr id="1527" name="TextBox 1526">
              <a:extLst>
                <a:ext uri="{FF2B5EF4-FFF2-40B4-BE49-F238E27FC236}">
                  <a16:creationId xmlns:a16="http://schemas.microsoft.com/office/drawing/2014/main" id="{2F18F651-9806-4B1C-72A6-ABB04DBE3A35}"/>
                </a:ext>
              </a:extLst>
            </p:cNvPr>
            <p:cNvSpPr txBox="1"/>
            <p:nvPr/>
          </p:nvSpPr>
          <p:spPr>
            <a:xfrm>
              <a:off x="4195012"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309</a:t>
              </a:r>
            </a:p>
          </p:txBody>
        </p:sp>
        <p:sp>
          <p:nvSpPr>
            <p:cNvPr id="1528" name="TextBox 1527">
              <a:extLst>
                <a:ext uri="{FF2B5EF4-FFF2-40B4-BE49-F238E27FC236}">
                  <a16:creationId xmlns:a16="http://schemas.microsoft.com/office/drawing/2014/main" id="{E6CBFF22-053D-32D8-CB1B-7B242B14571D}"/>
                </a:ext>
              </a:extLst>
            </p:cNvPr>
            <p:cNvSpPr txBox="1"/>
            <p:nvPr/>
          </p:nvSpPr>
          <p:spPr>
            <a:xfrm>
              <a:off x="4479328"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296</a:t>
              </a:r>
            </a:p>
          </p:txBody>
        </p:sp>
        <p:sp>
          <p:nvSpPr>
            <p:cNvPr id="1529" name="TextBox 1528">
              <a:extLst>
                <a:ext uri="{FF2B5EF4-FFF2-40B4-BE49-F238E27FC236}">
                  <a16:creationId xmlns:a16="http://schemas.microsoft.com/office/drawing/2014/main" id="{493DB3EC-7336-6979-1F68-64BF739DBFCA}"/>
                </a:ext>
              </a:extLst>
            </p:cNvPr>
            <p:cNvSpPr txBox="1"/>
            <p:nvPr/>
          </p:nvSpPr>
          <p:spPr>
            <a:xfrm>
              <a:off x="4763828"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287</a:t>
              </a:r>
            </a:p>
          </p:txBody>
        </p:sp>
        <p:sp>
          <p:nvSpPr>
            <p:cNvPr id="1530" name="TextBox 1529">
              <a:extLst>
                <a:ext uri="{FF2B5EF4-FFF2-40B4-BE49-F238E27FC236}">
                  <a16:creationId xmlns:a16="http://schemas.microsoft.com/office/drawing/2014/main" id="{232FDDD7-687E-785B-4B35-1791327B7088}"/>
                </a:ext>
              </a:extLst>
            </p:cNvPr>
            <p:cNvSpPr txBox="1"/>
            <p:nvPr/>
          </p:nvSpPr>
          <p:spPr>
            <a:xfrm>
              <a:off x="5052009"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276</a:t>
              </a:r>
            </a:p>
          </p:txBody>
        </p:sp>
        <p:sp>
          <p:nvSpPr>
            <p:cNvPr id="1531" name="TextBox 1530">
              <a:extLst>
                <a:ext uri="{FF2B5EF4-FFF2-40B4-BE49-F238E27FC236}">
                  <a16:creationId xmlns:a16="http://schemas.microsoft.com/office/drawing/2014/main" id="{9F79E80D-58B6-0BC3-C11C-FF75E6B591C1}"/>
                </a:ext>
              </a:extLst>
            </p:cNvPr>
            <p:cNvSpPr txBox="1"/>
            <p:nvPr/>
          </p:nvSpPr>
          <p:spPr>
            <a:xfrm>
              <a:off x="5332457"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254</a:t>
              </a:r>
            </a:p>
          </p:txBody>
        </p:sp>
        <p:sp>
          <p:nvSpPr>
            <p:cNvPr id="1532" name="TextBox 1531">
              <a:extLst>
                <a:ext uri="{FF2B5EF4-FFF2-40B4-BE49-F238E27FC236}">
                  <a16:creationId xmlns:a16="http://schemas.microsoft.com/office/drawing/2014/main" id="{388809B8-2F90-CF51-C1FA-01454B025EE9}"/>
                </a:ext>
              </a:extLst>
            </p:cNvPr>
            <p:cNvSpPr txBox="1"/>
            <p:nvPr/>
          </p:nvSpPr>
          <p:spPr>
            <a:xfrm>
              <a:off x="5616687"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223</a:t>
              </a:r>
            </a:p>
          </p:txBody>
        </p:sp>
        <p:sp>
          <p:nvSpPr>
            <p:cNvPr id="1533" name="TextBox 1532">
              <a:extLst>
                <a:ext uri="{FF2B5EF4-FFF2-40B4-BE49-F238E27FC236}">
                  <a16:creationId xmlns:a16="http://schemas.microsoft.com/office/drawing/2014/main" id="{CAC71569-39CB-7A24-BC49-9500E7038207}"/>
                </a:ext>
              </a:extLst>
            </p:cNvPr>
            <p:cNvSpPr txBox="1"/>
            <p:nvPr/>
          </p:nvSpPr>
          <p:spPr>
            <a:xfrm>
              <a:off x="5901275"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214</a:t>
              </a:r>
            </a:p>
          </p:txBody>
        </p:sp>
        <p:sp>
          <p:nvSpPr>
            <p:cNvPr id="1534" name="TextBox 1533">
              <a:extLst>
                <a:ext uri="{FF2B5EF4-FFF2-40B4-BE49-F238E27FC236}">
                  <a16:creationId xmlns:a16="http://schemas.microsoft.com/office/drawing/2014/main" id="{63D4065A-780A-2175-8C6E-D4A2372CC7C4}"/>
                </a:ext>
              </a:extLst>
            </p:cNvPr>
            <p:cNvSpPr txBox="1"/>
            <p:nvPr/>
          </p:nvSpPr>
          <p:spPr>
            <a:xfrm>
              <a:off x="6185610"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188</a:t>
              </a:r>
            </a:p>
          </p:txBody>
        </p:sp>
        <p:sp>
          <p:nvSpPr>
            <p:cNvPr id="1535" name="TextBox 1534">
              <a:extLst>
                <a:ext uri="{FF2B5EF4-FFF2-40B4-BE49-F238E27FC236}">
                  <a16:creationId xmlns:a16="http://schemas.microsoft.com/office/drawing/2014/main" id="{D6AC37EA-D250-E29B-B0CE-19F1AF916828}"/>
                </a:ext>
              </a:extLst>
            </p:cNvPr>
            <p:cNvSpPr txBox="1"/>
            <p:nvPr/>
          </p:nvSpPr>
          <p:spPr>
            <a:xfrm>
              <a:off x="6470051"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158</a:t>
              </a:r>
            </a:p>
          </p:txBody>
        </p:sp>
        <p:sp>
          <p:nvSpPr>
            <p:cNvPr id="1536" name="TextBox 1535">
              <a:extLst>
                <a:ext uri="{FF2B5EF4-FFF2-40B4-BE49-F238E27FC236}">
                  <a16:creationId xmlns:a16="http://schemas.microsoft.com/office/drawing/2014/main" id="{7EBC75FA-B5A3-D317-C2CE-74E9ECF85142}"/>
                </a:ext>
              </a:extLst>
            </p:cNvPr>
            <p:cNvSpPr txBox="1"/>
            <p:nvPr/>
          </p:nvSpPr>
          <p:spPr>
            <a:xfrm>
              <a:off x="6754112" y="10529537"/>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129</a:t>
              </a:r>
            </a:p>
          </p:txBody>
        </p:sp>
        <p:sp>
          <p:nvSpPr>
            <p:cNvPr id="1537" name="TextBox 1536">
              <a:extLst>
                <a:ext uri="{FF2B5EF4-FFF2-40B4-BE49-F238E27FC236}">
                  <a16:creationId xmlns:a16="http://schemas.microsoft.com/office/drawing/2014/main" id="{A1460BC4-61D5-21B8-7BF2-236E4A87DC46}"/>
                </a:ext>
              </a:extLst>
            </p:cNvPr>
            <p:cNvSpPr txBox="1"/>
            <p:nvPr/>
          </p:nvSpPr>
          <p:spPr>
            <a:xfrm>
              <a:off x="7038743" y="10527606"/>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104</a:t>
              </a:r>
            </a:p>
          </p:txBody>
        </p:sp>
        <p:sp>
          <p:nvSpPr>
            <p:cNvPr id="1538" name="TextBox 1537">
              <a:extLst>
                <a:ext uri="{FF2B5EF4-FFF2-40B4-BE49-F238E27FC236}">
                  <a16:creationId xmlns:a16="http://schemas.microsoft.com/office/drawing/2014/main" id="{2A276402-93F9-7B94-0716-421C7AAE5BC9}"/>
                </a:ext>
              </a:extLst>
            </p:cNvPr>
            <p:cNvSpPr txBox="1"/>
            <p:nvPr/>
          </p:nvSpPr>
          <p:spPr>
            <a:xfrm>
              <a:off x="7361527" y="10527606"/>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90</a:t>
              </a:r>
            </a:p>
          </p:txBody>
        </p:sp>
        <p:sp>
          <p:nvSpPr>
            <p:cNvPr id="1539" name="TextBox 1538">
              <a:extLst>
                <a:ext uri="{FF2B5EF4-FFF2-40B4-BE49-F238E27FC236}">
                  <a16:creationId xmlns:a16="http://schemas.microsoft.com/office/drawing/2014/main" id="{141E9377-CB10-5FF6-0688-E241D9AEC38D}"/>
                </a:ext>
              </a:extLst>
            </p:cNvPr>
            <p:cNvSpPr txBox="1"/>
            <p:nvPr/>
          </p:nvSpPr>
          <p:spPr>
            <a:xfrm>
              <a:off x="7645840" y="10527606"/>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78</a:t>
              </a:r>
            </a:p>
          </p:txBody>
        </p:sp>
        <p:sp>
          <p:nvSpPr>
            <p:cNvPr id="1540" name="TextBox 1539">
              <a:extLst>
                <a:ext uri="{FF2B5EF4-FFF2-40B4-BE49-F238E27FC236}">
                  <a16:creationId xmlns:a16="http://schemas.microsoft.com/office/drawing/2014/main" id="{CDEBD384-CDB5-1614-8838-C94E83451120}"/>
                </a:ext>
              </a:extLst>
            </p:cNvPr>
            <p:cNvSpPr txBox="1"/>
            <p:nvPr/>
          </p:nvSpPr>
          <p:spPr>
            <a:xfrm>
              <a:off x="7930176" y="10527606"/>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59</a:t>
              </a:r>
            </a:p>
          </p:txBody>
        </p:sp>
        <p:sp>
          <p:nvSpPr>
            <p:cNvPr id="1541" name="TextBox 1540">
              <a:extLst>
                <a:ext uri="{FF2B5EF4-FFF2-40B4-BE49-F238E27FC236}">
                  <a16:creationId xmlns:a16="http://schemas.microsoft.com/office/drawing/2014/main" id="{3DC5E6DA-B384-C866-7CFA-67D2C35EBE45}"/>
                </a:ext>
              </a:extLst>
            </p:cNvPr>
            <p:cNvSpPr txBox="1"/>
            <p:nvPr/>
          </p:nvSpPr>
          <p:spPr>
            <a:xfrm>
              <a:off x="8214680" y="10527606"/>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48</a:t>
              </a:r>
            </a:p>
          </p:txBody>
        </p:sp>
        <p:sp>
          <p:nvSpPr>
            <p:cNvPr id="1542" name="TextBox 1541">
              <a:extLst>
                <a:ext uri="{FF2B5EF4-FFF2-40B4-BE49-F238E27FC236}">
                  <a16:creationId xmlns:a16="http://schemas.microsoft.com/office/drawing/2014/main" id="{C14CF4DD-6699-E54B-A13C-0B690B2325C7}"/>
                </a:ext>
              </a:extLst>
            </p:cNvPr>
            <p:cNvSpPr txBox="1"/>
            <p:nvPr/>
          </p:nvSpPr>
          <p:spPr>
            <a:xfrm>
              <a:off x="8498972" y="10527606"/>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32</a:t>
              </a:r>
            </a:p>
          </p:txBody>
        </p:sp>
        <p:sp>
          <p:nvSpPr>
            <p:cNvPr id="1543" name="TextBox 1542">
              <a:extLst>
                <a:ext uri="{FF2B5EF4-FFF2-40B4-BE49-F238E27FC236}">
                  <a16:creationId xmlns:a16="http://schemas.microsoft.com/office/drawing/2014/main" id="{D8374C11-3F15-3590-A592-0D1C36DFC45E}"/>
                </a:ext>
              </a:extLst>
            </p:cNvPr>
            <p:cNvSpPr txBox="1"/>
            <p:nvPr/>
          </p:nvSpPr>
          <p:spPr>
            <a:xfrm>
              <a:off x="8783497" y="10527606"/>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1544" name="TextBox 1543">
              <a:extLst>
                <a:ext uri="{FF2B5EF4-FFF2-40B4-BE49-F238E27FC236}">
                  <a16:creationId xmlns:a16="http://schemas.microsoft.com/office/drawing/2014/main" id="{B2529C7A-8144-D45A-9354-0F2FC977FA41}"/>
                </a:ext>
              </a:extLst>
            </p:cNvPr>
            <p:cNvSpPr txBox="1"/>
            <p:nvPr/>
          </p:nvSpPr>
          <p:spPr>
            <a:xfrm>
              <a:off x="9067789" y="10527606"/>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1545" name="TextBox 1544">
              <a:extLst>
                <a:ext uri="{FF2B5EF4-FFF2-40B4-BE49-F238E27FC236}">
                  <a16:creationId xmlns:a16="http://schemas.microsoft.com/office/drawing/2014/main" id="{B00DD828-160F-B414-236A-4F307557B0EB}"/>
                </a:ext>
              </a:extLst>
            </p:cNvPr>
            <p:cNvSpPr txBox="1"/>
            <p:nvPr/>
          </p:nvSpPr>
          <p:spPr>
            <a:xfrm>
              <a:off x="9352105" y="10527606"/>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12</a:t>
              </a:r>
            </a:p>
          </p:txBody>
        </p:sp>
        <p:sp>
          <p:nvSpPr>
            <p:cNvPr id="1546" name="TextBox 1545">
              <a:extLst>
                <a:ext uri="{FF2B5EF4-FFF2-40B4-BE49-F238E27FC236}">
                  <a16:creationId xmlns:a16="http://schemas.microsoft.com/office/drawing/2014/main" id="{7B2186F6-8FC4-8B85-8BA2-1A57D264BE6D}"/>
                </a:ext>
              </a:extLst>
            </p:cNvPr>
            <p:cNvSpPr txBox="1"/>
            <p:nvPr/>
          </p:nvSpPr>
          <p:spPr>
            <a:xfrm>
              <a:off x="9622699" y="10527606"/>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a:t>
              </a:r>
            </a:p>
          </p:txBody>
        </p:sp>
        <p:sp>
          <p:nvSpPr>
            <p:cNvPr id="1547" name="TextBox 1546">
              <a:extLst>
                <a:ext uri="{FF2B5EF4-FFF2-40B4-BE49-F238E27FC236}">
                  <a16:creationId xmlns:a16="http://schemas.microsoft.com/office/drawing/2014/main" id="{0C31EAF4-ABCB-451D-FDE9-13CBF33FE48D}"/>
                </a:ext>
              </a:extLst>
            </p:cNvPr>
            <p:cNvSpPr txBox="1"/>
            <p:nvPr/>
          </p:nvSpPr>
          <p:spPr>
            <a:xfrm>
              <a:off x="9959244" y="10527606"/>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1548" name="TextBox 1547">
              <a:extLst>
                <a:ext uri="{FF2B5EF4-FFF2-40B4-BE49-F238E27FC236}">
                  <a16:creationId xmlns:a16="http://schemas.microsoft.com/office/drawing/2014/main" id="{D3AF834F-9F7E-C1D2-57B1-0240560BD7A4}"/>
                </a:ext>
              </a:extLst>
            </p:cNvPr>
            <p:cNvSpPr txBox="1"/>
            <p:nvPr/>
          </p:nvSpPr>
          <p:spPr>
            <a:xfrm>
              <a:off x="1629822" y="10825945"/>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184</a:t>
              </a:r>
            </a:p>
          </p:txBody>
        </p:sp>
        <p:sp>
          <p:nvSpPr>
            <p:cNvPr id="1549" name="TextBox 1548">
              <a:extLst>
                <a:ext uri="{FF2B5EF4-FFF2-40B4-BE49-F238E27FC236}">
                  <a16:creationId xmlns:a16="http://schemas.microsoft.com/office/drawing/2014/main" id="{7FF358AD-23A3-538B-1E95-C78243CFBB35}"/>
                </a:ext>
              </a:extLst>
            </p:cNvPr>
            <p:cNvSpPr txBox="1"/>
            <p:nvPr/>
          </p:nvSpPr>
          <p:spPr>
            <a:xfrm>
              <a:off x="306389" y="10825943"/>
              <a:ext cx="1175788" cy="369380"/>
            </a:xfrm>
            <a:prstGeom prst="rect">
              <a:avLst/>
            </a:prstGeom>
            <a:noFill/>
          </p:spPr>
          <p:txBody>
            <a:bodyPr wrap="square" rtlCol="0">
              <a:spAutoFit/>
            </a:bodyPr>
            <a:lstStyle/>
            <a:p>
              <a:pPr marL="0" marR="0" lvl="0" indent="0" algn="r"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TPC (n=184):</a:t>
              </a:r>
            </a:p>
          </p:txBody>
        </p:sp>
        <p:sp>
          <p:nvSpPr>
            <p:cNvPr id="1550" name="TextBox 1549">
              <a:extLst>
                <a:ext uri="{FF2B5EF4-FFF2-40B4-BE49-F238E27FC236}">
                  <a16:creationId xmlns:a16="http://schemas.microsoft.com/office/drawing/2014/main" id="{B93595A9-B3CB-E5C1-6699-AAD2BD1E54B0}"/>
                </a:ext>
              </a:extLst>
            </p:cNvPr>
            <p:cNvSpPr txBox="1"/>
            <p:nvPr/>
          </p:nvSpPr>
          <p:spPr>
            <a:xfrm>
              <a:off x="1919928"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171</a:t>
              </a:r>
            </a:p>
          </p:txBody>
        </p:sp>
        <p:sp>
          <p:nvSpPr>
            <p:cNvPr id="1551" name="TextBox 1550">
              <a:extLst>
                <a:ext uri="{FF2B5EF4-FFF2-40B4-BE49-F238E27FC236}">
                  <a16:creationId xmlns:a16="http://schemas.microsoft.com/office/drawing/2014/main" id="{CC090314-7D9E-FC28-84AD-EF15F23387DB}"/>
                </a:ext>
              </a:extLst>
            </p:cNvPr>
            <p:cNvSpPr txBox="1"/>
            <p:nvPr/>
          </p:nvSpPr>
          <p:spPr>
            <a:xfrm>
              <a:off x="2214160"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165</a:t>
              </a:r>
            </a:p>
          </p:txBody>
        </p:sp>
        <p:sp>
          <p:nvSpPr>
            <p:cNvPr id="1552" name="TextBox 1551">
              <a:extLst>
                <a:ext uri="{FF2B5EF4-FFF2-40B4-BE49-F238E27FC236}">
                  <a16:creationId xmlns:a16="http://schemas.microsoft.com/office/drawing/2014/main" id="{12468B32-C001-39AC-03DC-C6DD042EC63A}"/>
                </a:ext>
              </a:extLst>
            </p:cNvPr>
            <p:cNvSpPr txBox="1"/>
            <p:nvPr/>
          </p:nvSpPr>
          <p:spPr>
            <a:xfrm>
              <a:off x="2488732"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161</a:t>
              </a:r>
            </a:p>
          </p:txBody>
        </p:sp>
        <p:sp>
          <p:nvSpPr>
            <p:cNvPr id="1553" name="TextBox 1552">
              <a:extLst>
                <a:ext uri="{FF2B5EF4-FFF2-40B4-BE49-F238E27FC236}">
                  <a16:creationId xmlns:a16="http://schemas.microsoft.com/office/drawing/2014/main" id="{E45E6B88-962E-F274-DBBA-2B77F5165D80}"/>
                </a:ext>
              </a:extLst>
            </p:cNvPr>
            <p:cNvSpPr txBox="1"/>
            <p:nvPr/>
          </p:nvSpPr>
          <p:spPr>
            <a:xfrm>
              <a:off x="2773041"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157</a:t>
              </a:r>
            </a:p>
          </p:txBody>
        </p:sp>
        <p:sp>
          <p:nvSpPr>
            <p:cNvPr id="1554" name="TextBox 1553">
              <a:extLst>
                <a:ext uri="{FF2B5EF4-FFF2-40B4-BE49-F238E27FC236}">
                  <a16:creationId xmlns:a16="http://schemas.microsoft.com/office/drawing/2014/main" id="{17A504D7-2117-06D0-8CFF-0AF1D6BA8FFB}"/>
                </a:ext>
              </a:extLst>
            </p:cNvPr>
            <p:cNvSpPr txBox="1"/>
            <p:nvPr/>
          </p:nvSpPr>
          <p:spPr>
            <a:xfrm>
              <a:off x="3057377"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153</a:t>
              </a:r>
            </a:p>
          </p:txBody>
        </p:sp>
        <p:sp>
          <p:nvSpPr>
            <p:cNvPr id="1555" name="TextBox 1554">
              <a:extLst>
                <a:ext uri="{FF2B5EF4-FFF2-40B4-BE49-F238E27FC236}">
                  <a16:creationId xmlns:a16="http://schemas.microsoft.com/office/drawing/2014/main" id="{F2EAEC6B-F5BD-3E12-73E7-57692B929331}"/>
                </a:ext>
              </a:extLst>
            </p:cNvPr>
            <p:cNvSpPr txBox="1"/>
            <p:nvPr/>
          </p:nvSpPr>
          <p:spPr>
            <a:xfrm>
              <a:off x="3341859"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146</a:t>
              </a:r>
            </a:p>
          </p:txBody>
        </p:sp>
        <p:sp>
          <p:nvSpPr>
            <p:cNvPr id="1556" name="TextBox 1555">
              <a:extLst>
                <a:ext uri="{FF2B5EF4-FFF2-40B4-BE49-F238E27FC236}">
                  <a16:creationId xmlns:a16="http://schemas.microsoft.com/office/drawing/2014/main" id="{37B5F0CA-1B49-04CC-82DE-16A9525FC033}"/>
                </a:ext>
              </a:extLst>
            </p:cNvPr>
            <p:cNvSpPr txBox="1"/>
            <p:nvPr/>
          </p:nvSpPr>
          <p:spPr>
            <a:xfrm>
              <a:off x="3626195"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138</a:t>
              </a:r>
            </a:p>
          </p:txBody>
        </p:sp>
        <p:sp>
          <p:nvSpPr>
            <p:cNvPr id="1557" name="TextBox 1556">
              <a:extLst>
                <a:ext uri="{FF2B5EF4-FFF2-40B4-BE49-F238E27FC236}">
                  <a16:creationId xmlns:a16="http://schemas.microsoft.com/office/drawing/2014/main" id="{4F267542-DD58-49DC-03D7-547F0C221DC5}"/>
                </a:ext>
              </a:extLst>
            </p:cNvPr>
            <p:cNvSpPr txBox="1"/>
            <p:nvPr/>
          </p:nvSpPr>
          <p:spPr>
            <a:xfrm>
              <a:off x="3910697"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128</a:t>
              </a:r>
            </a:p>
          </p:txBody>
        </p:sp>
        <p:sp>
          <p:nvSpPr>
            <p:cNvPr id="1558" name="TextBox 1557">
              <a:extLst>
                <a:ext uri="{FF2B5EF4-FFF2-40B4-BE49-F238E27FC236}">
                  <a16:creationId xmlns:a16="http://schemas.microsoft.com/office/drawing/2014/main" id="{8340FE66-72B6-41F3-9BC2-BAAA2B3677F4}"/>
                </a:ext>
              </a:extLst>
            </p:cNvPr>
            <p:cNvSpPr txBox="1"/>
            <p:nvPr/>
          </p:nvSpPr>
          <p:spPr>
            <a:xfrm>
              <a:off x="4195012"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120</a:t>
              </a:r>
            </a:p>
          </p:txBody>
        </p:sp>
        <p:sp>
          <p:nvSpPr>
            <p:cNvPr id="1559" name="TextBox 1558">
              <a:extLst>
                <a:ext uri="{FF2B5EF4-FFF2-40B4-BE49-F238E27FC236}">
                  <a16:creationId xmlns:a16="http://schemas.microsoft.com/office/drawing/2014/main" id="{DFF2E373-C347-FD8C-B455-71A2FA587A5D}"/>
                </a:ext>
              </a:extLst>
            </p:cNvPr>
            <p:cNvSpPr txBox="1"/>
            <p:nvPr/>
          </p:nvSpPr>
          <p:spPr>
            <a:xfrm>
              <a:off x="4479328"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114</a:t>
              </a:r>
            </a:p>
          </p:txBody>
        </p:sp>
        <p:sp>
          <p:nvSpPr>
            <p:cNvPr id="1560" name="TextBox 1559">
              <a:extLst>
                <a:ext uri="{FF2B5EF4-FFF2-40B4-BE49-F238E27FC236}">
                  <a16:creationId xmlns:a16="http://schemas.microsoft.com/office/drawing/2014/main" id="{E29C249F-C4F3-0278-9DE0-F3BC7C2517AC}"/>
                </a:ext>
              </a:extLst>
            </p:cNvPr>
            <p:cNvSpPr txBox="1"/>
            <p:nvPr/>
          </p:nvSpPr>
          <p:spPr>
            <a:xfrm>
              <a:off x="4763828"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108</a:t>
              </a:r>
            </a:p>
          </p:txBody>
        </p:sp>
        <p:sp>
          <p:nvSpPr>
            <p:cNvPr id="1561" name="TextBox 1560">
              <a:extLst>
                <a:ext uri="{FF2B5EF4-FFF2-40B4-BE49-F238E27FC236}">
                  <a16:creationId xmlns:a16="http://schemas.microsoft.com/office/drawing/2014/main" id="{29E01210-552C-E8F1-BF45-280F8EE9C3DC}"/>
                </a:ext>
              </a:extLst>
            </p:cNvPr>
            <p:cNvSpPr txBox="1"/>
            <p:nvPr/>
          </p:nvSpPr>
          <p:spPr>
            <a:xfrm>
              <a:off x="5052009" y="10825943"/>
              <a:ext cx="576434"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105</a:t>
              </a:r>
            </a:p>
          </p:txBody>
        </p:sp>
        <p:sp>
          <p:nvSpPr>
            <p:cNvPr id="1562" name="TextBox 1561">
              <a:extLst>
                <a:ext uri="{FF2B5EF4-FFF2-40B4-BE49-F238E27FC236}">
                  <a16:creationId xmlns:a16="http://schemas.microsoft.com/office/drawing/2014/main" id="{6269F032-0580-A6B5-927F-7331CE9A8E92}"/>
                </a:ext>
              </a:extLst>
            </p:cNvPr>
            <p:cNvSpPr txBox="1"/>
            <p:nvPr/>
          </p:nvSpPr>
          <p:spPr>
            <a:xfrm>
              <a:off x="5370760"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97</a:t>
              </a:r>
            </a:p>
          </p:txBody>
        </p:sp>
        <p:sp>
          <p:nvSpPr>
            <p:cNvPr id="1563" name="TextBox 1562">
              <a:extLst>
                <a:ext uri="{FF2B5EF4-FFF2-40B4-BE49-F238E27FC236}">
                  <a16:creationId xmlns:a16="http://schemas.microsoft.com/office/drawing/2014/main" id="{CEF10391-A8B5-D9D9-E030-B0F85F4527D8}"/>
                </a:ext>
              </a:extLst>
            </p:cNvPr>
            <p:cNvSpPr txBox="1"/>
            <p:nvPr/>
          </p:nvSpPr>
          <p:spPr>
            <a:xfrm>
              <a:off x="5654969"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88</a:t>
              </a:r>
            </a:p>
          </p:txBody>
        </p:sp>
        <p:sp>
          <p:nvSpPr>
            <p:cNvPr id="1564" name="TextBox 1563">
              <a:extLst>
                <a:ext uri="{FF2B5EF4-FFF2-40B4-BE49-F238E27FC236}">
                  <a16:creationId xmlns:a16="http://schemas.microsoft.com/office/drawing/2014/main" id="{53016E55-7BB3-91F3-AC90-4F548A042053}"/>
                </a:ext>
              </a:extLst>
            </p:cNvPr>
            <p:cNvSpPr txBox="1"/>
            <p:nvPr/>
          </p:nvSpPr>
          <p:spPr>
            <a:xfrm>
              <a:off x="5939556"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77</a:t>
              </a:r>
            </a:p>
          </p:txBody>
        </p:sp>
        <p:sp>
          <p:nvSpPr>
            <p:cNvPr id="1565" name="TextBox 1564">
              <a:extLst>
                <a:ext uri="{FF2B5EF4-FFF2-40B4-BE49-F238E27FC236}">
                  <a16:creationId xmlns:a16="http://schemas.microsoft.com/office/drawing/2014/main" id="{964DA0E3-3CA6-BB6B-E66E-CA6DBA7F84AA}"/>
                </a:ext>
              </a:extLst>
            </p:cNvPr>
            <p:cNvSpPr txBox="1"/>
            <p:nvPr/>
          </p:nvSpPr>
          <p:spPr>
            <a:xfrm>
              <a:off x="6223892"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61</a:t>
              </a:r>
            </a:p>
          </p:txBody>
        </p:sp>
        <p:sp>
          <p:nvSpPr>
            <p:cNvPr id="1566" name="TextBox 1565">
              <a:extLst>
                <a:ext uri="{FF2B5EF4-FFF2-40B4-BE49-F238E27FC236}">
                  <a16:creationId xmlns:a16="http://schemas.microsoft.com/office/drawing/2014/main" id="{5B4F3917-204D-BF4D-5736-0176BE8AC2D3}"/>
                </a:ext>
              </a:extLst>
            </p:cNvPr>
            <p:cNvSpPr txBox="1"/>
            <p:nvPr/>
          </p:nvSpPr>
          <p:spPr>
            <a:xfrm>
              <a:off x="6508332"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50</a:t>
              </a:r>
            </a:p>
          </p:txBody>
        </p:sp>
        <p:sp>
          <p:nvSpPr>
            <p:cNvPr id="1567" name="TextBox 1566">
              <a:extLst>
                <a:ext uri="{FF2B5EF4-FFF2-40B4-BE49-F238E27FC236}">
                  <a16:creationId xmlns:a16="http://schemas.microsoft.com/office/drawing/2014/main" id="{7952D9B4-942C-BE41-8CE8-E463DAA6842A}"/>
                </a:ext>
              </a:extLst>
            </p:cNvPr>
            <p:cNvSpPr txBox="1"/>
            <p:nvPr/>
          </p:nvSpPr>
          <p:spPr>
            <a:xfrm>
              <a:off x="6792394" y="1082787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42</a:t>
              </a:r>
            </a:p>
          </p:txBody>
        </p:sp>
        <p:sp>
          <p:nvSpPr>
            <p:cNvPr id="1568" name="TextBox 1567">
              <a:extLst>
                <a:ext uri="{FF2B5EF4-FFF2-40B4-BE49-F238E27FC236}">
                  <a16:creationId xmlns:a16="http://schemas.microsoft.com/office/drawing/2014/main" id="{1EA21463-1B01-585F-D9FC-A5936D83098C}"/>
                </a:ext>
              </a:extLst>
            </p:cNvPr>
            <p:cNvSpPr txBox="1"/>
            <p:nvPr/>
          </p:nvSpPr>
          <p:spPr>
            <a:xfrm>
              <a:off x="7077023"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32</a:t>
              </a:r>
            </a:p>
          </p:txBody>
        </p:sp>
        <p:sp>
          <p:nvSpPr>
            <p:cNvPr id="1569" name="TextBox 1568">
              <a:extLst>
                <a:ext uri="{FF2B5EF4-FFF2-40B4-BE49-F238E27FC236}">
                  <a16:creationId xmlns:a16="http://schemas.microsoft.com/office/drawing/2014/main" id="{3453E444-5F97-C1A1-0124-42FC08C1F905}"/>
                </a:ext>
              </a:extLst>
            </p:cNvPr>
            <p:cNvSpPr txBox="1"/>
            <p:nvPr/>
          </p:nvSpPr>
          <p:spPr>
            <a:xfrm>
              <a:off x="7361527"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a:t>
              </a:r>
            </a:p>
          </p:txBody>
        </p:sp>
        <p:sp>
          <p:nvSpPr>
            <p:cNvPr id="1570" name="TextBox 1569">
              <a:extLst>
                <a:ext uri="{FF2B5EF4-FFF2-40B4-BE49-F238E27FC236}">
                  <a16:creationId xmlns:a16="http://schemas.microsoft.com/office/drawing/2014/main" id="{35559E8A-D97B-258E-02A4-DBB069B539FC}"/>
                </a:ext>
              </a:extLst>
            </p:cNvPr>
            <p:cNvSpPr txBox="1"/>
            <p:nvPr/>
          </p:nvSpPr>
          <p:spPr>
            <a:xfrm>
              <a:off x="7645840"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25</a:t>
              </a:r>
            </a:p>
          </p:txBody>
        </p:sp>
        <p:sp>
          <p:nvSpPr>
            <p:cNvPr id="1571" name="TextBox 1570">
              <a:extLst>
                <a:ext uri="{FF2B5EF4-FFF2-40B4-BE49-F238E27FC236}">
                  <a16:creationId xmlns:a16="http://schemas.microsoft.com/office/drawing/2014/main" id="{C39BA235-5A57-D452-A8F7-85BFF284FBCA}"/>
                </a:ext>
              </a:extLst>
            </p:cNvPr>
            <p:cNvSpPr txBox="1"/>
            <p:nvPr/>
          </p:nvSpPr>
          <p:spPr>
            <a:xfrm>
              <a:off x="7930176"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a:t>
              </a:r>
            </a:p>
          </p:txBody>
        </p:sp>
        <p:sp>
          <p:nvSpPr>
            <p:cNvPr id="1572" name="TextBox 1571">
              <a:extLst>
                <a:ext uri="{FF2B5EF4-FFF2-40B4-BE49-F238E27FC236}">
                  <a16:creationId xmlns:a16="http://schemas.microsoft.com/office/drawing/2014/main" id="{9B72BD1F-0870-D896-6A41-3D710FA20B2E}"/>
                </a:ext>
              </a:extLst>
            </p:cNvPr>
            <p:cNvSpPr txBox="1"/>
            <p:nvPr/>
          </p:nvSpPr>
          <p:spPr>
            <a:xfrm>
              <a:off x="8214680" y="10825943"/>
              <a:ext cx="506448"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a:t>
              </a:r>
            </a:p>
          </p:txBody>
        </p:sp>
        <p:sp>
          <p:nvSpPr>
            <p:cNvPr id="1573" name="TextBox 1572">
              <a:extLst>
                <a:ext uri="{FF2B5EF4-FFF2-40B4-BE49-F238E27FC236}">
                  <a16:creationId xmlns:a16="http://schemas.microsoft.com/office/drawing/2014/main" id="{48A34EE6-960B-EDEE-713F-0DCAD979BCC5}"/>
                </a:ext>
              </a:extLst>
            </p:cNvPr>
            <p:cNvSpPr txBox="1"/>
            <p:nvPr/>
          </p:nvSpPr>
          <p:spPr>
            <a:xfrm>
              <a:off x="8537253" y="10825943"/>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1574" name="TextBox 1573">
              <a:extLst>
                <a:ext uri="{FF2B5EF4-FFF2-40B4-BE49-F238E27FC236}">
                  <a16:creationId xmlns:a16="http://schemas.microsoft.com/office/drawing/2014/main" id="{832C2975-9E5D-5DD9-8EAC-064A4762CCB9}"/>
                </a:ext>
              </a:extLst>
            </p:cNvPr>
            <p:cNvSpPr txBox="1"/>
            <p:nvPr/>
          </p:nvSpPr>
          <p:spPr>
            <a:xfrm>
              <a:off x="8821777" y="10825943"/>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1575" name="TextBox 1574">
              <a:extLst>
                <a:ext uri="{FF2B5EF4-FFF2-40B4-BE49-F238E27FC236}">
                  <a16:creationId xmlns:a16="http://schemas.microsoft.com/office/drawing/2014/main" id="{0B065624-385C-D2D8-A8FC-609751D2A558}"/>
                </a:ext>
              </a:extLst>
            </p:cNvPr>
            <p:cNvSpPr txBox="1"/>
            <p:nvPr/>
          </p:nvSpPr>
          <p:spPr>
            <a:xfrm>
              <a:off x="9106093" y="10825943"/>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1576" name="TextBox 1575">
              <a:extLst>
                <a:ext uri="{FF2B5EF4-FFF2-40B4-BE49-F238E27FC236}">
                  <a16:creationId xmlns:a16="http://schemas.microsoft.com/office/drawing/2014/main" id="{AB25E9A7-5B92-A375-3DF5-271AE6ECBF60}"/>
                </a:ext>
              </a:extLst>
            </p:cNvPr>
            <p:cNvSpPr txBox="1"/>
            <p:nvPr/>
          </p:nvSpPr>
          <p:spPr>
            <a:xfrm>
              <a:off x="9390407" y="10825943"/>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577" name="TextBox 1576">
              <a:extLst>
                <a:ext uri="{FF2B5EF4-FFF2-40B4-BE49-F238E27FC236}">
                  <a16:creationId xmlns:a16="http://schemas.microsoft.com/office/drawing/2014/main" id="{A41AD01C-E6DC-988C-F36C-D5A3211C3E3A}"/>
                </a:ext>
              </a:extLst>
            </p:cNvPr>
            <p:cNvSpPr txBox="1"/>
            <p:nvPr/>
          </p:nvSpPr>
          <p:spPr>
            <a:xfrm>
              <a:off x="9661001" y="10825943"/>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1578" name="TextBox 1577">
              <a:extLst>
                <a:ext uri="{FF2B5EF4-FFF2-40B4-BE49-F238E27FC236}">
                  <a16:creationId xmlns:a16="http://schemas.microsoft.com/office/drawing/2014/main" id="{E5398738-1FB2-B1FF-5E89-F5887BC911E2}"/>
                </a:ext>
              </a:extLst>
            </p:cNvPr>
            <p:cNvSpPr txBox="1"/>
            <p:nvPr/>
          </p:nvSpPr>
          <p:spPr>
            <a:xfrm>
              <a:off x="10245639" y="10527606"/>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1579" name="TextBox 1578">
              <a:extLst>
                <a:ext uri="{FF2B5EF4-FFF2-40B4-BE49-F238E27FC236}">
                  <a16:creationId xmlns:a16="http://schemas.microsoft.com/office/drawing/2014/main" id="{83FC1E87-A150-715F-A173-455EBEC20C56}"/>
                </a:ext>
              </a:extLst>
            </p:cNvPr>
            <p:cNvSpPr txBox="1"/>
            <p:nvPr/>
          </p:nvSpPr>
          <p:spPr>
            <a:xfrm>
              <a:off x="10529953" y="10527606"/>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580" name="TextBox 1579">
              <a:extLst>
                <a:ext uri="{FF2B5EF4-FFF2-40B4-BE49-F238E27FC236}">
                  <a16:creationId xmlns:a16="http://schemas.microsoft.com/office/drawing/2014/main" id="{2A84AE44-DF85-8AD6-1B0D-5E05C6AEABA0}"/>
                </a:ext>
              </a:extLst>
            </p:cNvPr>
            <p:cNvSpPr txBox="1"/>
            <p:nvPr/>
          </p:nvSpPr>
          <p:spPr>
            <a:xfrm>
              <a:off x="10814269" y="10527606"/>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581" name="TextBox 1580">
              <a:extLst>
                <a:ext uri="{FF2B5EF4-FFF2-40B4-BE49-F238E27FC236}">
                  <a16:creationId xmlns:a16="http://schemas.microsoft.com/office/drawing/2014/main" id="{1328969D-33C0-AF16-E0D0-51E8B4BAB893}"/>
                </a:ext>
              </a:extLst>
            </p:cNvPr>
            <p:cNvSpPr txBox="1"/>
            <p:nvPr/>
          </p:nvSpPr>
          <p:spPr>
            <a:xfrm>
              <a:off x="11084863" y="10527606"/>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582" name="TextBox 1581">
              <a:extLst>
                <a:ext uri="{FF2B5EF4-FFF2-40B4-BE49-F238E27FC236}">
                  <a16:creationId xmlns:a16="http://schemas.microsoft.com/office/drawing/2014/main" id="{D5FF1F65-8A7B-B514-DA39-A2665E1B729F}"/>
                </a:ext>
              </a:extLst>
            </p:cNvPr>
            <p:cNvSpPr txBox="1"/>
            <p:nvPr/>
          </p:nvSpPr>
          <p:spPr>
            <a:xfrm>
              <a:off x="11383106" y="10527606"/>
              <a:ext cx="452369" cy="369380"/>
            </a:xfrm>
            <a:prstGeom prst="rect">
              <a:avLst/>
            </a:prstGeom>
            <a:noFill/>
          </p:spPr>
          <p:txBody>
            <a:bodyPr wrap="none" rtlCol="0">
              <a:spAutoFit/>
            </a:bodyPr>
            <a:lstStyle/>
            <a:p>
              <a:pPr marL="0" marR="0" lvl="0" indent="0" algn="l" defTabSz="457109"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grpSp>
      <p:cxnSp>
        <p:nvCxnSpPr>
          <p:cNvPr id="1583" name="Straight Connector 1582">
            <a:extLst>
              <a:ext uri="{FF2B5EF4-FFF2-40B4-BE49-F238E27FC236}">
                <a16:creationId xmlns:a16="http://schemas.microsoft.com/office/drawing/2014/main" id="{67C6D054-8F10-AEB2-4951-DA8744398C14}"/>
              </a:ext>
            </a:extLst>
          </p:cNvPr>
          <p:cNvCxnSpPr>
            <a:cxnSpLocks/>
          </p:cNvCxnSpPr>
          <p:nvPr/>
        </p:nvCxnSpPr>
        <p:spPr>
          <a:xfrm>
            <a:off x="6708982" y="3426765"/>
            <a:ext cx="3546259" cy="6554"/>
          </a:xfrm>
          <a:prstGeom prst="line">
            <a:avLst/>
          </a:prstGeom>
          <a:ln w="190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909C72F3-1085-02DD-D7E9-39119455622A}"/>
              </a:ext>
            </a:extLst>
          </p:cNvPr>
          <p:cNvCxnSpPr>
            <a:cxnSpLocks/>
          </p:cNvCxnSpPr>
          <p:nvPr/>
        </p:nvCxnSpPr>
        <p:spPr>
          <a:xfrm flipV="1">
            <a:off x="9213097" y="3422261"/>
            <a:ext cx="0" cy="149797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5" name="Straight Connector 1584">
            <a:extLst>
              <a:ext uri="{FF2B5EF4-FFF2-40B4-BE49-F238E27FC236}">
                <a16:creationId xmlns:a16="http://schemas.microsoft.com/office/drawing/2014/main" id="{66E7C4F9-B9DA-57B8-051C-B2AB7E63D76D}"/>
              </a:ext>
            </a:extLst>
          </p:cNvPr>
          <p:cNvCxnSpPr>
            <a:cxnSpLocks/>
          </p:cNvCxnSpPr>
          <p:nvPr/>
        </p:nvCxnSpPr>
        <p:spPr>
          <a:xfrm flipV="1">
            <a:off x="10165473" y="3433319"/>
            <a:ext cx="0" cy="149797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86" name="TextBox 1585">
            <a:extLst>
              <a:ext uri="{FF2B5EF4-FFF2-40B4-BE49-F238E27FC236}">
                <a16:creationId xmlns:a16="http://schemas.microsoft.com/office/drawing/2014/main" id="{6663922E-3024-CD96-190A-910F78252C8E}"/>
              </a:ext>
            </a:extLst>
          </p:cNvPr>
          <p:cNvSpPr txBox="1"/>
          <p:nvPr/>
        </p:nvSpPr>
        <p:spPr>
          <a:xfrm>
            <a:off x="10195700" y="2906092"/>
            <a:ext cx="1417135" cy="430887"/>
          </a:xfrm>
          <a:prstGeom prst="rect">
            <a:avLst/>
          </a:prstGeom>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Narrow" panose="020B0606020202030204" pitchFamily="34" charset="0"/>
                <a:ea typeface="+mn-ea"/>
                <a:cs typeface="+mn-cs"/>
                <a:sym typeface="Helvetica-Bold"/>
                <a:rtl val="0"/>
              </a:rPr>
              <a:t>T-</a:t>
            </a:r>
            <a:r>
              <a:rPr kumimoji="0" lang="en-US" sz="1100" b="1" i="0" u="none" strike="noStrike" kern="1200" cap="none" spc="0" normalizeH="0" baseline="0" noProof="0" err="1">
                <a:ln>
                  <a:noFill/>
                </a:ln>
                <a:solidFill>
                  <a:prstClr val="white"/>
                </a:solidFill>
                <a:effectLst/>
                <a:uLnTx/>
                <a:uFillTx/>
                <a:latin typeface="Arial Narrow" panose="020B0606020202030204" pitchFamily="34" charset="0"/>
                <a:ea typeface="+mn-ea"/>
                <a:cs typeface="+mn-cs"/>
                <a:sym typeface="Helvetica-Bold"/>
                <a:rtl val="0"/>
              </a:rPr>
              <a:t>DXd</a:t>
            </a:r>
            <a:endParaRPr kumimoji="0" lang="en-US" sz="1100" b="1" i="0" u="none" strike="noStrike" kern="1200" cap="none" spc="0" normalizeH="0" baseline="0" noProof="0">
              <a:ln>
                <a:noFill/>
              </a:ln>
              <a:solidFill>
                <a:prstClr val="white"/>
              </a:solidFill>
              <a:effectLst/>
              <a:uLnTx/>
              <a:uFillTx/>
              <a:latin typeface="Arial Narrow" panose="020B0606020202030204" pitchFamily="34" charset="0"/>
              <a:ea typeface="+mn-ea"/>
              <a:cs typeface="+mn-cs"/>
              <a:sym typeface="Helvetica-Bold"/>
              <a:rtl val="0"/>
            </a:endParaRP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noFill/>
                </a:ln>
                <a:solidFill>
                  <a:prstClr val="white"/>
                </a:solidFill>
                <a:effectLst/>
                <a:uLnTx/>
                <a:uFillTx/>
                <a:latin typeface="Arial Narrow" panose="020B0606020202030204" pitchFamily="34" charset="0"/>
                <a:ea typeface="+mn-ea"/>
                <a:cs typeface="+mn-cs"/>
              </a:rPr>
              <a:t>mOS</a:t>
            </a:r>
            <a:r>
              <a:rPr kumimoji="0" lang="en-US" sz="1100" b="1" i="0" u="none" strike="noStrike" kern="1200" cap="none" spc="0" normalizeH="0" baseline="0" noProof="0">
                <a:ln>
                  <a:noFill/>
                </a:ln>
                <a:solidFill>
                  <a:prstClr val="white"/>
                </a:solidFill>
                <a:effectLst/>
                <a:uLnTx/>
                <a:uFillTx/>
                <a:latin typeface="Arial Narrow" panose="020B0606020202030204" pitchFamily="34" charset="0"/>
                <a:ea typeface="+mn-ea"/>
                <a:cs typeface="+mn-cs"/>
              </a:rPr>
              <a:t>: 23.4 </a:t>
            </a:r>
            <a:r>
              <a:rPr kumimoji="0" lang="en-US" sz="1100" b="1" i="0" u="none" strike="noStrike" kern="1200" cap="none" spc="0" normalizeH="0" baseline="0" noProof="0" err="1">
                <a:ln>
                  <a:noFill/>
                </a:ln>
                <a:solidFill>
                  <a:prstClr val="white"/>
                </a:solidFill>
                <a:effectLst/>
                <a:uLnTx/>
                <a:uFillTx/>
                <a:latin typeface="Arial Narrow" panose="020B0606020202030204" pitchFamily="34" charset="0"/>
                <a:ea typeface="+mn-ea"/>
                <a:cs typeface="+mn-cs"/>
              </a:rPr>
              <a:t>mo</a:t>
            </a:r>
            <a:endParaRPr kumimoji="0" lang="en-US" sz="1100" b="1" i="0" u="none" strike="noStrike" kern="1200" cap="none" spc="0" normalizeH="0" baseline="0" noProof="0">
              <a:ln>
                <a:noFill/>
              </a:ln>
              <a:solidFill>
                <a:prstClr val="white"/>
              </a:solidFill>
              <a:effectLst/>
              <a:uLnTx/>
              <a:uFillTx/>
              <a:latin typeface="Arial Narrow" panose="020B0606020202030204" pitchFamily="34" charset="0"/>
              <a:ea typeface="+mn-ea"/>
              <a:cs typeface="+mn-cs"/>
            </a:endParaRPr>
          </a:p>
        </p:txBody>
      </p:sp>
      <p:sp>
        <p:nvSpPr>
          <p:cNvPr id="1587" name="TextBox 1586">
            <a:extLst>
              <a:ext uri="{FF2B5EF4-FFF2-40B4-BE49-F238E27FC236}">
                <a16:creationId xmlns:a16="http://schemas.microsoft.com/office/drawing/2014/main" id="{293E6590-6703-4386-7064-E962F41A85AE}"/>
              </a:ext>
            </a:extLst>
          </p:cNvPr>
          <p:cNvSpPr txBox="1"/>
          <p:nvPr/>
        </p:nvSpPr>
        <p:spPr>
          <a:xfrm>
            <a:off x="7654352" y="3516825"/>
            <a:ext cx="1482592" cy="430887"/>
          </a:xfrm>
          <a:prstGeom prst="rect">
            <a:avLst/>
          </a:prstGeom>
        </p:spPr>
        <p:style>
          <a:lnRef idx="1">
            <a:schemeClr val="accent5"/>
          </a:lnRef>
          <a:fillRef idx="3">
            <a:schemeClr val="accent5"/>
          </a:fillRef>
          <a:effectRef idx="2">
            <a:schemeClr val="accent5"/>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Narrow" panose="020B0606020202030204" pitchFamily="34" charset="0"/>
                <a:ea typeface="+mn-ea"/>
                <a:cs typeface="+mn-cs"/>
                <a:sym typeface="Helvetica-Bold"/>
                <a:rtl val="0"/>
              </a:rPr>
              <a:t>TPC</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err="1">
                <a:ln>
                  <a:noFill/>
                </a:ln>
                <a:solidFill>
                  <a:srgbClr val="FFFFFF"/>
                </a:solidFill>
                <a:effectLst/>
                <a:uLnTx/>
                <a:uFillTx/>
                <a:latin typeface="Arial Narrow" panose="020B0606020202030204" pitchFamily="34" charset="0"/>
                <a:ea typeface="+mn-ea"/>
                <a:cs typeface="+mn-cs"/>
              </a:rPr>
              <a:t>mOS</a:t>
            </a:r>
            <a:r>
              <a:rPr kumimoji="0" lang="en-US" sz="1100"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t>: 16.8 </a:t>
            </a:r>
            <a:r>
              <a:rPr kumimoji="0" lang="en-US" sz="1100" b="0" i="0" u="none" strike="noStrike" kern="1200" cap="none" spc="0" normalizeH="0" baseline="0" noProof="0" err="1">
                <a:ln>
                  <a:noFill/>
                </a:ln>
                <a:solidFill>
                  <a:srgbClr val="FFFFFF"/>
                </a:solidFill>
                <a:effectLst/>
                <a:uLnTx/>
                <a:uFillTx/>
                <a:latin typeface="Arial Narrow" panose="020B0606020202030204" pitchFamily="34" charset="0"/>
                <a:ea typeface="+mn-ea"/>
                <a:cs typeface="+mn-cs"/>
              </a:rPr>
              <a:t>mo</a:t>
            </a:r>
            <a:endParaRPr kumimoji="0" lang="en-US" sz="1100" b="0" i="0" u="none" strike="noStrike" kern="1200" cap="none" spc="0" normalizeH="0" baseline="0" noProof="0">
              <a:ln>
                <a:noFill/>
              </a:ln>
              <a:solidFill>
                <a:srgbClr val="FFFFFF"/>
              </a:solidFill>
              <a:effectLst/>
              <a:uLnTx/>
              <a:uFillTx/>
              <a:latin typeface="Arial Narrow" panose="020B0606020202030204" pitchFamily="34" charset="0"/>
              <a:ea typeface="+mn-ea"/>
              <a:cs typeface="+mn-cs"/>
            </a:endParaRPr>
          </a:p>
        </p:txBody>
      </p:sp>
      <p:sp>
        <p:nvSpPr>
          <p:cNvPr id="1588" name="TextBox 1587">
            <a:extLst>
              <a:ext uri="{FF2B5EF4-FFF2-40B4-BE49-F238E27FC236}">
                <a16:creationId xmlns:a16="http://schemas.microsoft.com/office/drawing/2014/main" id="{691AF43D-4DA7-B425-2D7F-9A4568AF0423}"/>
              </a:ext>
            </a:extLst>
          </p:cNvPr>
          <p:cNvSpPr txBox="1"/>
          <p:nvPr/>
        </p:nvSpPr>
        <p:spPr>
          <a:xfrm>
            <a:off x="8177660" y="1725191"/>
            <a:ext cx="2250641" cy="707886"/>
          </a:xfrm>
          <a:prstGeom prst="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60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Helvetica-Bold"/>
                <a:rtl val="0"/>
              </a:rPr>
              <a:t>Hazard Ratio, 0.64 </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Helvetica-Bold"/>
                <a:rtl val="0"/>
              </a:rPr>
              <a:t>95% CI, 0.49-0.84</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Helvetica-Bold"/>
                <a:rtl val="0"/>
              </a:rPr>
              <a:t>P = 0.0010</a:t>
            </a:r>
          </a:p>
        </p:txBody>
      </p:sp>
      <p:sp>
        <p:nvSpPr>
          <p:cNvPr id="1589" name="TextBox 1588">
            <a:extLst>
              <a:ext uri="{FF2B5EF4-FFF2-40B4-BE49-F238E27FC236}">
                <a16:creationId xmlns:a16="http://schemas.microsoft.com/office/drawing/2014/main" id="{129613AD-2054-0BE6-8109-3728BFCB854B}"/>
              </a:ext>
            </a:extLst>
          </p:cNvPr>
          <p:cNvSpPr txBox="1"/>
          <p:nvPr/>
        </p:nvSpPr>
        <p:spPr>
          <a:xfrm>
            <a:off x="9011946" y="3205213"/>
            <a:ext cx="841550" cy="272415"/>
          </a:xfrm>
          <a:prstGeom prst="round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l-GR" sz="1000" b="1" i="0" u="none" strike="noStrike" kern="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Δ</a:t>
            </a:r>
            <a:r>
              <a:rPr kumimoji="0" lang="en-US" sz="1000" b="1" i="0" u="none" strike="noStrike" kern="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 6.6 </a:t>
            </a:r>
            <a:r>
              <a:rPr kumimoji="0" lang="en-US" sz="1000" b="1" i="0" u="none" strike="noStrike" kern="0" cap="none" spc="0" normalizeH="0" baseline="0" noProof="0" err="1">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mo</a:t>
            </a:r>
            <a:endParaRPr kumimoji="0" lang="en-US" sz="1000"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endParaRPr>
          </a:p>
        </p:txBody>
      </p:sp>
      <p:sp>
        <p:nvSpPr>
          <p:cNvPr id="3" name="Footer Placeholder 2">
            <a:extLst>
              <a:ext uri="{FF2B5EF4-FFF2-40B4-BE49-F238E27FC236}">
                <a16:creationId xmlns:a16="http://schemas.microsoft.com/office/drawing/2014/main" id="{575FBA0A-4D77-FD00-004D-2B5DE2655337}"/>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PFS by blinded independent central review.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HR, hormone receptor; </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mOS</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median overall survival; OS, overall survival; T-</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TPC, treatment of physician’s choice.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Modi S, et al. </a:t>
            </a:r>
            <a:r>
              <a:rPr kumimoji="0" lang="en-US"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Engl J Med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2022;387(1):9-20.</a:t>
            </a:r>
          </a:p>
        </p:txBody>
      </p:sp>
    </p:spTree>
    <p:extLst>
      <p:ext uri="{BB962C8B-B14F-4D97-AF65-F5344CB8AC3E}">
        <p14:creationId xmlns:p14="http://schemas.microsoft.com/office/powerpoint/2010/main" val="31908363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481D8B-8D6F-934F-46BC-DD1D5F074801}"/>
              </a:ext>
            </a:extLst>
          </p:cNvPr>
          <p:cNvSpPr>
            <a:spLocks noGrp="1"/>
          </p:cNvSpPr>
          <p:nvPr>
            <p:ph type="title"/>
          </p:nvPr>
        </p:nvSpPr>
        <p:spPr>
          <a:xfrm>
            <a:off x="838200" y="136563"/>
            <a:ext cx="9544911" cy="1325563"/>
          </a:xfrm>
        </p:spPr>
        <p:txBody>
          <a:bodyPr>
            <a:noAutofit/>
          </a:bodyPr>
          <a:lstStyle/>
          <a:p>
            <a:r>
              <a:rPr lang="en-US"/>
              <a:t>DESTINY-Breast04: PFS and OS in HR-Negative Disease (Exploratory Endpoints)</a:t>
            </a:r>
          </a:p>
        </p:txBody>
      </p:sp>
      <p:grpSp>
        <p:nvGrpSpPr>
          <p:cNvPr id="6" name="Group 5">
            <a:extLst>
              <a:ext uri="{FF2B5EF4-FFF2-40B4-BE49-F238E27FC236}">
                <a16:creationId xmlns:a16="http://schemas.microsoft.com/office/drawing/2014/main" id="{DD86ADB5-E31D-58AC-DA64-247932C4E7C4}"/>
              </a:ext>
            </a:extLst>
          </p:cNvPr>
          <p:cNvGrpSpPr/>
          <p:nvPr/>
        </p:nvGrpSpPr>
        <p:grpSpPr>
          <a:xfrm>
            <a:off x="265196" y="1944154"/>
            <a:ext cx="5641443" cy="3484969"/>
            <a:chOff x="368393" y="3888755"/>
            <a:chExt cx="11284360" cy="6970846"/>
          </a:xfrm>
        </p:grpSpPr>
        <p:grpSp>
          <p:nvGrpSpPr>
            <p:cNvPr id="7" name="Picture 3">
              <a:extLst>
                <a:ext uri="{FF2B5EF4-FFF2-40B4-BE49-F238E27FC236}">
                  <a16:creationId xmlns:a16="http://schemas.microsoft.com/office/drawing/2014/main" id="{B54D4A03-60F8-F541-E1B4-1E7B95CA69B2}"/>
                </a:ext>
              </a:extLst>
            </p:cNvPr>
            <p:cNvGrpSpPr/>
            <p:nvPr/>
          </p:nvGrpSpPr>
          <p:grpSpPr>
            <a:xfrm>
              <a:off x="1349547" y="3890992"/>
              <a:ext cx="10132185" cy="6141118"/>
              <a:chOff x="2748940" y="978042"/>
              <a:chExt cx="7349499" cy="3867953"/>
            </a:xfrm>
          </p:grpSpPr>
          <p:sp>
            <p:nvSpPr>
              <p:cNvPr id="92" name="Freeform 17">
                <a:extLst>
                  <a:ext uri="{FF2B5EF4-FFF2-40B4-BE49-F238E27FC236}">
                    <a16:creationId xmlns:a16="http://schemas.microsoft.com/office/drawing/2014/main" id="{CFCCE7A1-CB01-7523-011D-858CA3127107}"/>
                  </a:ext>
                </a:extLst>
              </p:cNvPr>
              <p:cNvSpPr/>
              <p:nvPr/>
            </p:nvSpPr>
            <p:spPr>
              <a:xfrm>
                <a:off x="2812834" y="978042"/>
                <a:ext cx="16383" cy="3804088"/>
              </a:xfrm>
              <a:custGeom>
                <a:avLst/>
                <a:gdLst>
                  <a:gd name="connsiteX0" fmla="*/ 0 w 16383"/>
                  <a:gd name="connsiteY0" fmla="*/ 3804088 h 3804088"/>
                  <a:gd name="connsiteX1" fmla="*/ 0 w 16383"/>
                  <a:gd name="connsiteY1" fmla="*/ 0 h 3804088"/>
                </a:gdLst>
                <a:ahLst/>
                <a:cxnLst>
                  <a:cxn ang="0">
                    <a:pos x="connsiteX0" y="connsiteY0"/>
                  </a:cxn>
                  <a:cxn ang="0">
                    <a:pos x="connsiteX1" y="connsiteY1"/>
                  </a:cxn>
                </a:cxnLst>
                <a:rect l="l" t="t" r="r" b="b"/>
                <a:pathLst>
                  <a:path w="16383" h="3804088">
                    <a:moveTo>
                      <a:pt x="0" y="3804088"/>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93" name="Freeform 18">
                <a:extLst>
                  <a:ext uri="{FF2B5EF4-FFF2-40B4-BE49-F238E27FC236}">
                    <a16:creationId xmlns:a16="http://schemas.microsoft.com/office/drawing/2014/main" id="{885338DC-83DF-363A-CED4-5C1BFFF3BD07}"/>
                  </a:ext>
                </a:extLst>
              </p:cNvPr>
              <p:cNvSpPr/>
              <p:nvPr/>
            </p:nvSpPr>
            <p:spPr>
              <a:xfrm>
                <a:off x="2812834" y="978042"/>
                <a:ext cx="16383" cy="3804088"/>
              </a:xfrm>
              <a:custGeom>
                <a:avLst/>
                <a:gdLst>
                  <a:gd name="connsiteX0" fmla="*/ 0 w 16383"/>
                  <a:gd name="connsiteY0" fmla="*/ 3804088 h 3804088"/>
                  <a:gd name="connsiteX1" fmla="*/ 0 w 16383"/>
                  <a:gd name="connsiteY1" fmla="*/ 0 h 3804088"/>
                </a:gdLst>
                <a:ahLst/>
                <a:cxnLst>
                  <a:cxn ang="0">
                    <a:pos x="connsiteX0" y="connsiteY0"/>
                  </a:cxn>
                  <a:cxn ang="0">
                    <a:pos x="connsiteX1" y="connsiteY1"/>
                  </a:cxn>
                </a:cxnLst>
                <a:rect l="l" t="t" r="r" b="b"/>
                <a:pathLst>
                  <a:path w="16383" h="3804088">
                    <a:moveTo>
                      <a:pt x="0" y="3804088"/>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94" name="Freeform 19">
                <a:extLst>
                  <a:ext uri="{FF2B5EF4-FFF2-40B4-BE49-F238E27FC236}">
                    <a16:creationId xmlns:a16="http://schemas.microsoft.com/office/drawing/2014/main" id="{EC66D9DA-05D1-53BF-29F2-6C9DB7F2EF3A}"/>
                  </a:ext>
                </a:extLst>
              </p:cNvPr>
              <p:cNvSpPr/>
              <p:nvPr/>
            </p:nvSpPr>
            <p:spPr>
              <a:xfrm>
                <a:off x="2780068" y="4336709"/>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95" name="Freeform 20">
                <a:extLst>
                  <a:ext uri="{FF2B5EF4-FFF2-40B4-BE49-F238E27FC236}">
                    <a16:creationId xmlns:a16="http://schemas.microsoft.com/office/drawing/2014/main" id="{C06A60B6-B8F3-D422-4304-958E3C01AD99}"/>
                  </a:ext>
                </a:extLst>
              </p:cNvPr>
              <p:cNvSpPr/>
              <p:nvPr/>
            </p:nvSpPr>
            <p:spPr>
              <a:xfrm>
                <a:off x="2780068" y="3607988"/>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96" name="Freeform 21">
                <a:extLst>
                  <a:ext uri="{FF2B5EF4-FFF2-40B4-BE49-F238E27FC236}">
                    <a16:creationId xmlns:a16="http://schemas.microsoft.com/office/drawing/2014/main" id="{6F6DA04B-4E27-296B-27CE-96EA0CB4879D}"/>
                  </a:ext>
                </a:extLst>
              </p:cNvPr>
              <p:cNvSpPr/>
              <p:nvPr/>
            </p:nvSpPr>
            <p:spPr>
              <a:xfrm>
                <a:off x="2780068" y="2880905"/>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97" name="Freeform 22">
                <a:extLst>
                  <a:ext uri="{FF2B5EF4-FFF2-40B4-BE49-F238E27FC236}">
                    <a16:creationId xmlns:a16="http://schemas.microsoft.com/office/drawing/2014/main" id="{4B02CD87-54A1-1CF8-32E0-5E4948B07B93}"/>
                  </a:ext>
                </a:extLst>
              </p:cNvPr>
              <p:cNvSpPr/>
              <p:nvPr/>
            </p:nvSpPr>
            <p:spPr>
              <a:xfrm>
                <a:off x="2780068" y="2152184"/>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98" name="Freeform 23">
                <a:extLst>
                  <a:ext uri="{FF2B5EF4-FFF2-40B4-BE49-F238E27FC236}">
                    <a16:creationId xmlns:a16="http://schemas.microsoft.com/office/drawing/2014/main" id="{EA2F37C7-EED2-F89C-5689-FA0457A7BFFB}"/>
                  </a:ext>
                </a:extLst>
              </p:cNvPr>
              <p:cNvSpPr/>
              <p:nvPr/>
            </p:nvSpPr>
            <p:spPr>
              <a:xfrm>
                <a:off x="2780068" y="1423463"/>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99" name="Freeform 24">
                <a:extLst>
                  <a:ext uri="{FF2B5EF4-FFF2-40B4-BE49-F238E27FC236}">
                    <a16:creationId xmlns:a16="http://schemas.microsoft.com/office/drawing/2014/main" id="{AA86BDCA-5A95-2467-AA0F-EEC72972205B}"/>
                  </a:ext>
                </a:extLst>
              </p:cNvPr>
              <p:cNvSpPr/>
              <p:nvPr/>
            </p:nvSpPr>
            <p:spPr>
              <a:xfrm>
                <a:off x="2748940" y="4701889"/>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00" name="Freeform 25">
                <a:extLst>
                  <a:ext uri="{FF2B5EF4-FFF2-40B4-BE49-F238E27FC236}">
                    <a16:creationId xmlns:a16="http://schemas.microsoft.com/office/drawing/2014/main" id="{78160204-7993-F57E-220D-0349B34A43A4}"/>
                  </a:ext>
                </a:extLst>
              </p:cNvPr>
              <p:cNvSpPr/>
              <p:nvPr/>
            </p:nvSpPr>
            <p:spPr>
              <a:xfrm>
                <a:off x="2748940" y="3973168"/>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01" name="Freeform 26">
                <a:extLst>
                  <a:ext uri="{FF2B5EF4-FFF2-40B4-BE49-F238E27FC236}">
                    <a16:creationId xmlns:a16="http://schemas.microsoft.com/office/drawing/2014/main" id="{7933BFA9-6030-4305-267C-645E304CAE10}"/>
                  </a:ext>
                </a:extLst>
              </p:cNvPr>
              <p:cNvSpPr/>
              <p:nvPr/>
            </p:nvSpPr>
            <p:spPr>
              <a:xfrm>
                <a:off x="2748940" y="3244447"/>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02" name="Freeform 27">
                <a:extLst>
                  <a:ext uri="{FF2B5EF4-FFF2-40B4-BE49-F238E27FC236}">
                    <a16:creationId xmlns:a16="http://schemas.microsoft.com/office/drawing/2014/main" id="{A006B531-5548-9ABC-468B-9C64DE783262}"/>
                  </a:ext>
                </a:extLst>
              </p:cNvPr>
              <p:cNvSpPr/>
              <p:nvPr/>
            </p:nvSpPr>
            <p:spPr>
              <a:xfrm>
                <a:off x="2748940" y="2515725"/>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03" name="Freeform 28">
                <a:extLst>
                  <a:ext uri="{FF2B5EF4-FFF2-40B4-BE49-F238E27FC236}">
                    <a16:creationId xmlns:a16="http://schemas.microsoft.com/office/drawing/2014/main" id="{CB6F4519-F50F-78A5-F9C8-1DE863438A10}"/>
                  </a:ext>
                </a:extLst>
              </p:cNvPr>
              <p:cNvSpPr/>
              <p:nvPr/>
            </p:nvSpPr>
            <p:spPr>
              <a:xfrm>
                <a:off x="2748940" y="1787004"/>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04" name="Freeform 29">
                <a:extLst>
                  <a:ext uri="{FF2B5EF4-FFF2-40B4-BE49-F238E27FC236}">
                    <a16:creationId xmlns:a16="http://schemas.microsoft.com/office/drawing/2014/main" id="{C96C5E3A-C2B5-DB50-AA78-B8F323FCA113}"/>
                  </a:ext>
                </a:extLst>
              </p:cNvPr>
              <p:cNvSpPr/>
              <p:nvPr/>
            </p:nvSpPr>
            <p:spPr>
              <a:xfrm>
                <a:off x="2748940" y="1058283"/>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nvGrpSpPr>
              <p:cNvPr id="105" name="Picture 3">
                <a:extLst>
                  <a:ext uri="{FF2B5EF4-FFF2-40B4-BE49-F238E27FC236}">
                    <a16:creationId xmlns:a16="http://schemas.microsoft.com/office/drawing/2014/main" id="{51B02CDD-5E9F-9748-9C47-3942F33C31B3}"/>
                  </a:ext>
                </a:extLst>
              </p:cNvPr>
              <p:cNvGrpSpPr/>
              <p:nvPr/>
            </p:nvGrpSpPr>
            <p:grpSpPr>
              <a:xfrm>
                <a:off x="2812834" y="4782130"/>
                <a:ext cx="7285605" cy="63865"/>
                <a:chOff x="2812834" y="4782130"/>
                <a:chExt cx="7285605" cy="63865"/>
              </a:xfrm>
            </p:grpSpPr>
            <p:sp>
              <p:nvSpPr>
                <p:cNvPr id="106" name="Freeform 31">
                  <a:extLst>
                    <a:ext uri="{FF2B5EF4-FFF2-40B4-BE49-F238E27FC236}">
                      <a16:creationId xmlns:a16="http://schemas.microsoft.com/office/drawing/2014/main" id="{7001FCC7-0910-4411-666E-9675ADE9A832}"/>
                    </a:ext>
                  </a:extLst>
                </p:cNvPr>
                <p:cNvSpPr/>
                <p:nvPr/>
              </p:nvSpPr>
              <p:spPr>
                <a:xfrm>
                  <a:off x="2812834" y="4782130"/>
                  <a:ext cx="7285605" cy="16375"/>
                </a:xfrm>
                <a:custGeom>
                  <a:avLst/>
                  <a:gdLst>
                    <a:gd name="connsiteX0" fmla="*/ 0 w 7285605"/>
                    <a:gd name="connsiteY0" fmla="*/ 0 h 16375"/>
                    <a:gd name="connsiteX1" fmla="*/ 7285605 w 7285605"/>
                    <a:gd name="connsiteY1" fmla="*/ 0 h 16375"/>
                  </a:gdLst>
                  <a:ahLst/>
                  <a:cxnLst>
                    <a:cxn ang="0">
                      <a:pos x="connsiteX0" y="connsiteY0"/>
                    </a:cxn>
                    <a:cxn ang="0">
                      <a:pos x="connsiteX1" y="connsiteY1"/>
                    </a:cxn>
                  </a:cxnLst>
                  <a:rect l="l" t="t" r="r" b="b"/>
                  <a:pathLst>
                    <a:path w="7285605" h="16375">
                      <a:moveTo>
                        <a:pt x="0" y="0"/>
                      </a:moveTo>
                      <a:lnTo>
                        <a:pt x="7285605"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07" name="Freeform 32">
                  <a:extLst>
                    <a:ext uri="{FF2B5EF4-FFF2-40B4-BE49-F238E27FC236}">
                      <a16:creationId xmlns:a16="http://schemas.microsoft.com/office/drawing/2014/main" id="{55AC5709-5EA3-6570-AEDE-0C6D0D1C02F3}"/>
                    </a:ext>
                  </a:extLst>
                </p:cNvPr>
                <p:cNvSpPr/>
                <p:nvPr/>
              </p:nvSpPr>
              <p:spPr>
                <a:xfrm>
                  <a:off x="2812834" y="4782130"/>
                  <a:ext cx="7285605" cy="16375"/>
                </a:xfrm>
                <a:custGeom>
                  <a:avLst/>
                  <a:gdLst>
                    <a:gd name="connsiteX0" fmla="*/ 0 w 7285605"/>
                    <a:gd name="connsiteY0" fmla="*/ 0 h 16375"/>
                    <a:gd name="connsiteX1" fmla="*/ 7285605 w 7285605"/>
                    <a:gd name="connsiteY1" fmla="*/ 0 h 16375"/>
                  </a:gdLst>
                  <a:ahLst/>
                  <a:cxnLst>
                    <a:cxn ang="0">
                      <a:pos x="connsiteX0" y="connsiteY0"/>
                    </a:cxn>
                    <a:cxn ang="0">
                      <a:pos x="connsiteX1" y="connsiteY1"/>
                    </a:cxn>
                  </a:cxnLst>
                  <a:rect l="l" t="t" r="r" b="b"/>
                  <a:pathLst>
                    <a:path w="7285605" h="16375">
                      <a:moveTo>
                        <a:pt x="0" y="0"/>
                      </a:moveTo>
                      <a:lnTo>
                        <a:pt x="7285605"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08" name="Freeform 33">
                  <a:extLst>
                    <a:ext uri="{FF2B5EF4-FFF2-40B4-BE49-F238E27FC236}">
                      <a16:creationId xmlns:a16="http://schemas.microsoft.com/office/drawing/2014/main" id="{AB24797E-9E20-D9B5-3353-179017A5EA73}"/>
                    </a:ext>
                  </a:extLst>
                </p:cNvPr>
                <p:cNvSpPr/>
                <p:nvPr/>
              </p:nvSpPr>
              <p:spPr>
                <a:xfrm>
                  <a:off x="2922602"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09" name="Freeform 34">
                  <a:extLst>
                    <a:ext uri="{FF2B5EF4-FFF2-40B4-BE49-F238E27FC236}">
                      <a16:creationId xmlns:a16="http://schemas.microsoft.com/office/drawing/2014/main" id="{6455BC9D-27F4-00D7-8603-62FE64AF9AF8}"/>
                    </a:ext>
                  </a:extLst>
                </p:cNvPr>
                <p:cNvSpPr/>
                <p:nvPr/>
              </p:nvSpPr>
              <p:spPr>
                <a:xfrm>
                  <a:off x="3174903"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0" name="Freeform 35">
                  <a:extLst>
                    <a:ext uri="{FF2B5EF4-FFF2-40B4-BE49-F238E27FC236}">
                      <a16:creationId xmlns:a16="http://schemas.microsoft.com/office/drawing/2014/main" id="{2A4441CF-9043-91B7-7B69-B955B6BC4A8A}"/>
                    </a:ext>
                  </a:extLst>
                </p:cNvPr>
                <p:cNvSpPr/>
                <p:nvPr/>
              </p:nvSpPr>
              <p:spPr>
                <a:xfrm>
                  <a:off x="3427204"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1" name="Freeform 36">
                  <a:extLst>
                    <a:ext uri="{FF2B5EF4-FFF2-40B4-BE49-F238E27FC236}">
                      <a16:creationId xmlns:a16="http://schemas.microsoft.com/office/drawing/2014/main" id="{63543902-9515-0EFA-6804-A8DBDAA9E797}"/>
                    </a:ext>
                  </a:extLst>
                </p:cNvPr>
                <p:cNvSpPr/>
                <p:nvPr/>
              </p:nvSpPr>
              <p:spPr>
                <a:xfrm>
                  <a:off x="3679505"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2" name="Freeform 37">
                  <a:extLst>
                    <a:ext uri="{FF2B5EF4-FFF2-40B4-BE49-F238E27FC236}">
                      <a16:creationId xmlns:a16="http://schemas.microsoft.com/office/drawing/2014/main" id="{64B1360F-11F7-2196-80B4-FE8AD29F211E}"/>
                    </a:ext>
                  </a:extLst>
                </p:cNvPr>
                <p:cNvSpPr/>
                <p:nvPr/>
              </p:nvSpPr>
              <p:spPr>
                <a:xfrm>
                  <a:off x="3931806"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3" name="Freeform 38">
                  <a:extLst>
                    <a:ext uri="{FF2B5EF4-FFF2-40B4-BE49-F238E27FC236}">
                      <a16:creationId xmlns:a16="http://schemas.microsoft.com/office/drawing/2014/main" id="{8B7FEA5B-9602-9954-C68A-CBC69AB9590B}"/>
                    </a:ext>
                  </a:extLst>
                </p:cNvPr>
                <p:cNvSpPr/>
                <p:nvPr/>
              </p:nvSpPr>
              <p:spPr>
                <a:xfrm>
                  <a:off x="4184107"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4" name="Freeform 39">
                  <a:extLst>
                    <a:ext uri="{FF2B5EF4-FFF2-40B4-BE49-F238E27FC236}">
                      <a16:creationId xmlns:a16="http://schemas.microsoft.com/office/drawing/2014/main" id="{02DFD0DD-699F-11F5-3329-5DDC2A87B079}"/>
                    </a:ext>
                  </a:extLst>
                </p:cNvPr>
                <p:cNvSpPr/>
                <p:nvPr/>
              </p:nvSpPr>
              <p:spPr>
                <a:xfrm>
                  <a:off x="4436409"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5" name="Freeform 40">
                  <a:extLst>
                    <a:ext uri="{FF2B5EF4-FFF2-40B4-BE49-F238E27FC236}">
                      <a16:creationId xmlns:a16="http://schemas.microsoft.com/office/drawing/2014/main" id="{7BDB41E0-BAD4-E144-38AF-0A45DBF29D23}"/>
                    </a:ext>
                  </a:extLst>
                </p:cNvPr>
                <p:cNvSpPr/>
                <p:nvPr/>
              </p:nvSpPr>
              <p:spPr>
                <a:xfrm>
                  <a:off x="4688710"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6" name="Freeform 41">
                  <a:extLst>
                    <a:ext uri="{FF2B5EF4-FFF2-40B4-BE49-F238E27FC236}">
                      <a16:creationId xmlns:a16="http://schemas.microsoft.com/office/drawing/2014/main" id="{652E89C3-7905-4FC1-35B2-90E57A0714DF}"/>
                    </a:ext>
                  </a:extLst>
                </p:cNvPr>
                <p:cNvSpPr/>
                <p:nvPr/>
              </p:nvSpPr>
              <p:spPr>
                <a:xfrm>
                  <a:off x="4941011"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7" name="Freeform 42">
                  <a:extLst>
                    <a:ext uri="{FF2B5EF4-FFF2-40B4-BE49-F238E27FC236}">
                      <a16:creationId xmlns:a16="http://schemas.microsoft.com/office/drawing/2014/main" id="{B078F126-A006-3482-56DD-43AEC4426AEF}"/>
                    </a:ext>
                  </a:extLst>
                </p:cNvPr>
                <p:cNvSpPr/>
                <p:nvPr/>
              </p:nvSpPr>
              <p:spPr>
                <a:xfrm>
                  <a:off x="5193312"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8" name="Freeform 43">
                  <a:extLst>
                    <a:ext uri="{FF2B5EF4-FFF2-40B4-BE49-F238E27FC236}">
                      <a16:creationId xmlns:a16="http://schemas.microsoft.com/office/drawing/2014/main" id="{95588687-6D8D-1BB5-8061-165FFFE2ABFB}"/>
                    </a:ext>
                  </a:extLst>
                </p:cNvPr>
                <p:cNvSpPr/>
                <p:nvPr/>
              </p:nvSpPr>
              <p:spPr>
                <a:xfrm>
                  <a:off x="5445613"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19" name="Freeform 44">
                  <a:extLst>
                    <a:ext uri="{FF2B5EF4-FFF2-40B4-BE49-F238E27FC236}">
                      <a16:creationId xmlns:a16="http://schemas.microsoft.com/office/drawing/2014/main" id="{9885AA2F-242B-23FD-EADE-D79322EB3596}"/>
                    </a:ext>
                  </a:extLst>
                </p:cNvPr>
                <p:cNvSpPr/>
                <p:nvPr/>
              </p:nvSpPr>
              <p:spPr>
                <a:xfrm>
                  <a:off x="5697914"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0" name="Freeform 45">
                  <a:extLst>
                    <a:ext uri="{FF2B5EF4-FFF2-40B4-BE49-F238E27FC236}">
                      <a16:creationId xmlns:a16="http://schemas.microsoft.com/office/drawing/2014/main" id="{EB70DC3A-4D6A-EAD6-D864-C82BF9A978AB}"/>
                    </a:ext>
                  </a:extLst>
                </p:cNvPr>
                <p:cNvSpPr/>
                <p:nvPr/>
              </p:nvSpPr>
              <p:spPr>
                <a:xfrm>
                  <a:off x="5950215"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1" name="Freeform 46">
                  <a:extLst>
                    <a:ext uri="{FF2B5EF4-FFF2-40B4-BE49-F238E27FC236}">
                      <a16:creationId xmlns:a16="http://schemas.microsoft.com/office/drawing/2014/main" id="{384DA597-44D2-18D9-97E3-59E0581E81BD}"/>
                    </a:ext>
                  </a:extLst>
                </p:cNvPr>
                <p:cNvSpPr/>
                <p:nvPr/>
              </p:nvSpPr>
              <p:spPr>
                <a:xfrm>
                  <a:off x="6202517"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2" name="Freeform 47">
                  <a:extLst>
                    <a:ext uri="{FF2B5EF4-FFF2-40B4-BE49-F238E27FC236}">
                      <a16:creationId xmlns:a16="http://schemas.microsoft.com/office/drawing/2014/main" id="{C4A042C1-6008-2BE4-278F-1F3A5CC6CA60}"/>
                    </a:ext>
                  </a:extLst>
                </p:cNvPr>
                <p:cNvSpPr/>
                <p:nvPr/>
              </p:nvSpPr>
              <p:spPr>
                <a:xfrm>
                  <a:off x="6454818"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3" name="Freeform 48">
                  <a:extLst>
                    <a:ext uri="{FF2B5EF4-FFF2-40B4-BE49-F238E27FC236}">
                      <a16:creationId xmlns:a16="http://schemas.microsoft.com/office/drawing/2014/main" id="{75F03160-EDC6-D46F-AC26-5AAE1F70D771}"/>
                    </a:ext>
                  </a:extLst>
                </p:cNvPr>
                <p:cNvSpPr/>
                <p:nvPr/>
              </p:nvSpPr>
              <p:spPr>
                <a:xfrm>
                  <a:off x="6708757"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4" name="Freeform 49">
                  <a:extLst>
                    <a:ext uri="{FF2B5EF4-FFF2-40B4-BE49-F238E27FC236}">
                      <a16:creationId xmlns:a16="http://schemas.microsoft.com/office/drawing/2014/main" id="{F3A20ED1-0194-1EEC-208A-4DC9859AFD73}"/>
                    </a:ext>
                  </a:extLst>
                </p:cNvPr>
                <p:cNvSpPr/>
                <p:nvPr/>
              </p:nvSpPr>
              <p:spPr>
                <a:xfrm>
                  <a:off x="6959420"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5" name="Freeform 50">
                  <a:extLst>
                    <a:ext uri="{FF2B5EF4-FFF2-40B4-BE49-F238E27FC236}">
                      <a16:creationId xmlns:a16="http://schemas.microsoft.com/office/drawing/2014/main" id="{7534DD5E-55FE-4305-E260-5DC5AB42514F}"/>
                    </a:ext>
                  </a:extLst>
                </p:cNvPr>
                <p:cNvSpPr/>
                <p:nvPr/>
              </p:nvSpPr>
              <p:spPr>
                <a:xfrm>
                  <a:off x="7213360"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6" name="Freeform 51">
                  <a:extLst>
                    <a:ext uri="{FF2B5EF4-FFF2-40B4-BE49-F238E27FC236}">
                      <a16:creationId xmlns:a16="http://schemas.microsoft.com/office/drawing/2014/main" id="{40F806BD-B083-220A-2AA6-C4F9B7D8EA8E}"/>
                    </a:ext>
                  </a:extLst>
                </p:cNvPr>
                <p:cNvSpPr/>
                <p:nvPr/>
              </p:nvSpPr>
              <p:spPr>
                <a:xfrm>
                  <a:off x="7465661"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7" name="Freeform 52">
                  <a:extLst>
                    <a:ext uri="{FF2B5EF4-FFF2-40B4-BE49-F238E27FC236}">
                      <a16:creationId xmlns:a16="http://schemas.microsoft.com/office/drawing/2014/main" id="{374BC6A2-4B35-8780-EF3D-24BE0CBEC0FD}"/>
                    </a:ext>
                  </a:extLst>
                </p:cNvPr>
                <p:cNvSpPr/>
                <p:nvPr/>
              </p:nvSpPr>
              <p:spPr>
                <a:xfrm>
                  <a:off x="7717962"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8" name="Freeform 53">
                  <a:extLst>
                    <a:ext uri="{FF2B5EF4-FFF2-40B4-BE49-F238E27FC236}">
                      <a16:creationId xmlns:a16="http://schemas.microsoft.com/office/drawing/2014/main" id="{182EC1C9-DCD8-5747-6A24-B0C131D3E907}"/>
                    </a:ext>
                  </a:extLst>
                </p:cNvPr>
                <p:cNvSpPr/>
                <p:nvPr/>
              </p:nvSpPr>
              <p:spPr>
                <a:xfrm>
                  <a:off x="7970263"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29" name="Freeform 54">
                  <a:extLst>
                    <a:ext uri="{FF2B5EF4-FFF2-40B4-BE49-F238E27FC236}">
                      <a16:creationId xmlns:a16="http://schemas.microsoft.com/office/drawing/2014/main" id="{6E5E3F1A-9F86-3AA0-9793-E77579E86719}"/>
                    </a:ext>
                  </a:extLst>
                </p:cNvPr>
                <p:cNvSpPr/>
                <p:nvPr/>
              </p:nvSpPr>
              <p:spPr>
                <a:xfrm>
                  <a:off x="8222564"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30" name="Freeform 55">
                  <a:extLst>
                    <a:ext uri="{FF2B5EF4-FFF2-40B4-BE49-F238E27FC236}">
                      <a16:creationId xmlns:a16="http://schemas.microsoft.com/office/drawing/2014/main" id="{DB19B218-BD97-518D-FDD9-62895396CF91}"/>
                    </a:ext>
                  </a:extLst>
                </p:cNvPr>
                <p:cNvSpPr/>
                <p:nvPr/>
              </p:nvSpPr>
              <p:spPr>
                <a:xfrm>
                  <a:off x="8474865"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31" name="Freeform 56">
                  <a:extLst>
                    <a:ext uri="{FF2B5EF4-FFF2-40B4-BE49-F238E27FC236}">
                      <a16:creationId xmlns:a16="http://schemas.microsoft.com/office/drawing/2014/main" id="{EBD19B89-DBCC-7AB6-843C-79B74CF5F787}"/>
                    </a:ext>
                  </a:extLst>
                </p:cNvPr>
                <p:cNvSpPr/>
                <p:nvPr/>
              </p:nvSpPr>
              <p:spPr>
                <a:xfrm>
                  <a:off x="8727166"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32" name="Freeform 57">
                  <a:extLst>
                    <a:ext uri="{FF2B5EF4-FFF2-40B4-BE49-F238E27FC236}">
                      <a16:creationId xmlns:a16="http://schemas.microsoft.com/office/drawing/2014/main" id="{9E6783C6-FB30-2DBD-668E-E79999D29BC1}"/>
                    </a:ext>
                  </a:extLst>
                </p:cNvPr>
                <p:cNvSpPr/>
                <p:nvPr/>
              </p:nvSpPr>
              <p:spPr>
                <a:xfrm>
                  <a:off x="8979468"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33" name="Freeform 58">
                  <a:extLst>
                    <a:ext uri="{FF2B5EF4-FFF2-40B4-BE49-F238E27FC236}">
                      <a16:creationId xmlns:a16="http://schemas.microsoft.com/office/drawing/2014/main" id="{B4E28AEC-8140-A631-3133-A264A0BDB081}"/>
                    </a:ext>
                  </a:extLst>
                </p:cNvPr>
                <p:cNvSpPr/>
                <p:nvPr/>
              </p:nvSpPr>
              <p:spPr>
                <a:xfrm>
                  <a:off x="9231769"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34" name="Freeform 59">
                  <a:extLst>
                    <a:ext uri="{FF2B5EF4-FFF2-40B4-BE49-F238E27FC236}">
                      <a16:creationId xmlns:a16="http://schemas.microsoft.com/office/drawing/2014/main" id="{EA3C3237-981B-4B77-9D21-50C8163D0B4B}"/>
                    </a:ext>
                  </a:extLst>
                </p:cNvPr>
                <p:cNvSpPr/>
                <p:nvPr/>
              </p:nvSpPr>
              <p:spPr>
                <a:xfrm>
                  <a:off x="9484070"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35" name="Freeform 60">
                  <a:extLst>
                    <a:ext uri="{FF2B5EF4-FFF2-40B4-BE49-F238E27FC236}">
                      <a16:creationId xmlns:a16="http://schemas.microsoft.com/office/drawing/2014/main" id="{C2E0A5F2-DBC9-AC03-3167-5796F872D9E4}"/>
                    </a:ext>
                  </a:extLst>
                </p:cNvPr>
                <p:cNvSpPr/>
                <p:nvPr/>
              </p:nvSpPr>
              <p:spPr>
                <a:xfrm>
                  <a:off x="9736371"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136" name="Freeform 61">
                  <a:extLst>
                    <a:ext uri="{FF2B5EF4-FFF2-40B4-BE49-F238E27FC236}">
                      <a16:creationId xmlns:a16="http://schemas.microsoft.com/office/drawing/2014/main" id="{24291B80-4F58-EA43-E50F-6ED2E310C7C0}"/>
                    </a:ext>
                  </a:extLst>
                </p:cNvPr>
                <p:cNvSpPr/>
                <p:nvPr/>
              </p:nvSpPr>
              <p:spPr>
                <a:xfrm>
                  <a:off x="9988672"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grpSp>
          <p:nvGrpSpPr>
            <p:cNvPr id="8" name="Picture 3">
              <a:extLst>
                <a:ext uri="{FF2B5EF4-FFF2-40B4-BE49-F238E27FC236}">
                  <a16:creationId xmlns:a16="http://schemas.microsoft.com/office/drawing/2014/main" id="{F559F7CB-8F6A-1F4A-18F0-5745C47B651C}"/>
                </a:ext>
              </a:extLst>
            </p:cNvPr>
            <p:cNvGrpSpPr/>
            <p:nvPr/>
          </p:nvGrpSpPr>
          <p:grpSpPr>
            <a:xfrm>
              <a:off x="1550564" y="3961192"/>
              <a:ext cx="8521785" cy="5423528"/>
              <a:chOff x="2894750" y="1022257"/>
              <a:chExt cx="6181377" cy="3415982"/>
            </a:xfrm>
            <a:noFill/>
          </p:grpSpPr>
          <p:grpSp>
            <p:nvGrpSpPr>
              <p:cNvPr id="48" name="Picture 3">
                <a:extLst>
                  <a:ext uri="{FF2B5EF4-FFF2-40B4-BE49-F238E27FC236}">
                    <a16:creationId xmlns:a16="http://schemas.microsoft.com/office/drawing/2014/main" id="{6093AC52-96CB-E8B6-360C-711412BAFC11}"/>
                  </a:ext>
                </a:extLst>
              </p:cNvPr>
              <p:cNvGrpSpPr/>
              <p:nvPr/>
            </p:nvGrpSpPr>
            <p:grpSpPr>
              <a:xfrm>
                <a:off x="3890848" y="2026090"/>
                <a:ext cx="58979" cy="60590"/>
                <a:chOff x="3890848" y="2026090"/>
                <a:chExt cx="58979" cy="60590"/>
              </a:xfrm>
            </p:grpSpPr>
            <p:sp>
              <p:nvSpPr>
                <p:cNvPr id="90" name="Freeform 64">
                  <a:extLst>
                    <a:ext uri="{FF2B5EF4-FFF2-40B4-BE49-F238E27FC236}">
                      <a16:creationId xmlns:a16="http://schemas.microsoft.com/office/drawing/2014/main" id="{BA809E40-6F30-64AD-F4F7-E6E693D2C7B4}"/>
                    </a:ext>
                  </a:extLst>
                </p:cNvPr>
                <p:cNvSpPr/>
                <p:nvPr/>
              </p:nvSpPr>
              <p:spPr>
                <a:xfrm>
                  <a:off x="3890848" y="2055567"/>
                  <a:ext cx="58979" cy="16375"/>
                </a:xfrm>
                <a:custGeom>
                  <a:avLst/>
                  <a:gdLst>
                    <a:gd name="connsiteX0" fmla="*/ 0 w 58979"/>
                    <a:gd name="connsiteY0" fmla="*/ 0 h 16375"/>
                    <a:gd name="connsiteX1" fmla="*/ 58980 w 58979"/>
                    <a:gd name="connsiteY1" fmla="*/ 0 h 16375"/>
                  </a:gdLst>
                  <a:ahLst/>
                  <a:cxnLst>
                    <a:cxn ang="0">
                      <a:pos x="connsiteX0" y="connsiteY0"/>
                    </a:cxn>
                    <a:cxn ang="0">
                      <a:pos x="connsiteX1" y="connsiteY1"/>
                    </a:cxn>
                  </a:cxnLst>
                  <a:rect l="l" t="t" r="r" b="b"/>
                  <a:pathLst>
                    <a:path w="58979" h="16375">
                      <a:moveTo>
                        <a:pt x="0" y="0"/>
                      </a:moveTo>
                      <a:lnTo>
                        <a:pt x="58980"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91" name="Freeform 65">
                  <a:extLst>
                    <a:ext uri="{FF2B5EF4-FFF2-40B4-BE49-F238E27FC236}">
                      <a16:creationId xmlns:a16="http://schemas.microsoft.com/office/drawing/2014/main" id="{8314B217-8A68-CBBB-B45A-024D6EDCA0E2}"/>
                    </a:ext>
                  </a:extLst>
                </p:cNvPr>
                <p:cNvSpPr/>
                <p:nvPr/>
              </p:nvSpPr>
              <p:spPr>
                <a:xfrm>
                  <a:off x="3920338" y="2026090"/>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49" name="Picture 3">
                <a:extLst>
                  <a:ext uri="{FF2B5EF4-FFF2-40B4-BE49-F238E27FC236}">
                    <a16:creationId xmlns:a16="http://schemas.microsoft.com/office/drawing/2014/main" id="{103ADD4F-BBFD-5C56-18A2-01EE0E31199D}"/>
                  </a:ext>
                </a:extLst>
              </p:cNvPr>
              <p:cNvGrpSpPr/>
              <p:nvPr/>
            </p:nvGrpSpPr>
            <p:grpSpPr>
              <a:xfrm>
                <a:off x="4323365" y="2592692"/>
                <a:ext cx="60617" cy="60590"/>
                <a:chOff x="4323365" y="2592692"/>
                <a:chExt cx="60617" cy="60590"/>
              </a:xfrm>
            </p:grpSpPr>
            <p:sp>
              <p:nvSpPr>
                <p:cNvPr id="88" name="Freeform 67">
                  <a:extLst>
                    <a:ext uri="{FF2B5EF4-FFF2-40B4-BE49-F238E27FC236}">
                      <a16:creationId xmlns:a16="http://schemas.microsoft.com/office/drawing/2014/main" id="{4CFA5CFA-9FFC-6176-58C8-F1934FD1D217}"/>
                    </a:ext>
                  </a:extLst>
                </p:cNvPr>
                <p:cNvSpPr/>
                <p:nvPr/>
              </p:nvSpPr>
              <p:spPr>
                <a:xfrm>
                  <a:off x="4323365" y="2623805"/>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89" name="Freeform 68">
                  <a:extLst>
                    <a:ext uri="{FF2B5EF4-FFF2-40B4-BE49-F238E27FC236}">
                      <a16:creationId xmlns:a16="http://schemas.microsoft.com/office/drawing/2014/main" id="{5DB9C8DF-7127-8B91-DD0C-BAE71E5E533D}"/>
                    </a:ext>
                  </a:extLst>
                </p:cNvPr>
                <p:cNvSpPr/>
                <p:nvPr/>
              </p:nvSpPr>
              <p:spPr>
                <a:xfrm>
                  <a:off x="4354493" y="2592692"/>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50" name="Picture 3">
                <a:extLst>
                  <a:ext uri="{FF2B5EF4-FFF2-40B4-BE49-F238E27FC236}">
                    <a16:creationId xmlns:a16="http://schemas.microsoft.com/office/drawing/2014/main" id="{A861CD49-51FF-E3BD-B06A-04D416EBA5B8}"/>
                  </a:ext>
                </a:extLst>
              </p:cNvPr>
              <p:cNvGrpSpPr/>
              <p:nvPr/>
            </p:nvGrpSpPr>
            <p:grpSpPr>
              <a:xfrm>
                <a:off x="7773665" y="4357998"/>
                <a:ext cx="58979" cy="60590"/>
                <a:chOff x="7773665" y="4357998"/>
                <a:chExt cx="58979" cy="60590"/>
              </a:xfrm>
            </p:grpSpPr>
            <p:sp>
              <p:nvSpPr>
                <p:cNvPr id="86" name="Freeform 70">
                  <a:extLst>
                    <a:ext uri="{FF2B5EF4-FFF2-40B4-BE49-F238E27FC236}">
                      <a16:creationId xmlns:a16="http://schemas.microsoft.com/office/drawing/2014/main" id="{489861D7-D9B9-7675-E02A-B2CDD02419F3}"/>
                    </a:ext>
                  </a:extLst>
                </p:cNvPr>
                <p:cNvSpPr/>
                <p:nvPr/>
              </p:nvSpPr>
              <p:spPr>
                <a:xfrm>
                  <a:off x="7773665" y="4389112"/>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87" name="Freeform 71">
                  <a:extLst>
                    <a:ext uri="{FF2B5EF4-FFF2-40B4-BE49-F238E27FC236}">
                      <a16:creationId xmlns:a16="http://schemas.microsoft.com/office/drawing/2014/main" id="{0BE24A81-DE5E-658B-A1D3-0EB09F2B3C72}"/>
                    </a:ext>
                  </a:extLst>
                </p:cNvPr>
                <p:cNvSpPr/>
                <p:nvPr/>
              </p:nvSpPr>
              <p:spPr>
                <a:xfrm>
                  <a:off x="7803154" y="4357998"/>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51" name="Picture 3">
                <a:extLst>
                  <a:ext uri="{FF2B5EF4-FFF2-40B4-BE49-F238E27FC236}">
                    <a16:creationId xmlns:a16="http://schemas.microsoft.com/office/drawing/2014/main" id="{CA5604D8-F5A0-5942-0F94-68922155EAFA}"/>
                  </a:ext>
                </a:extLst>
              </p:cNvPr>
              <p:cNvGrpSpPr/>
              <p:nvPr/>
            </p:nvGrpSpPr>
            <p:grpSpPr>
              <a:xfrm>
                <a:off x="3941636" y="3442593"/>
                <a:ext cx="58979" cy="60590"/>
                <a:chOff x="3941636" y="3442593"/>
                <a:chExt cx="58979" cy="60590"/>
              </a:xfrm>
            </p:grpSpPr>
            <p:sp>
              <p:nvSpPr>
                <p:cNvPr id="84" name="Freeform 73">
                  <a:extLst>
                    <a:ext uri="{FF2B5EF4-FFF2-40B4-BE49-F238E27FC236}">
                      <a16:creationId xmlns:a16="http://schemas.microsoft.com/office/drawing/2014/main" id="{246607C9-7203-BA84-0DC0-89C4A1D00359}"/>
                    </a:ext>
                  </a:extLst>
                </p:cNvPr>
                <p:cNvSpPr/>
                <p:nvPr/>
              </p:nvSpPr>
              <p:spPr>
                <a:xfrm>
                  <a:off x="3941636" y="3473707"/>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85" name="Freeform 74">
                  <a:extLst>
                    <a:ext uri="{FF2B5EF4-FFF2-40B4-BE49-F238E27FC236}">
                      <a16:creationId xmlns:a16="http://schemas.microsoft.com/office/drawing/2014/main" id="{A09F83DB-0C1D-AB15-E3A7-8E2D9B6C5721}"/>
                    </a:ext>
                  </a:extLst>
                </p:cNvPr>
                <p:cNvSpPr/>
                <p:nvPr/>
              </p:nvSpPr>
              <p:spPr>
                <a:xfrm>
                  <a:off x="3971126" y="3442593"/>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52" name="Picture 3">
                <a:extLst>
                  <a:ext uri="{FF2B5EF4-FFF2-40B4-BE49-F238E27FC236}">
                    <a16:creationId xmlns:a16="http://schemas.microsoft.com/office/drawing/2014/main" id="{7F7CF6E3-8CAA-111C-79C0-7B30189F1403}"/>
                  </a:ext>
                </a:extLst>
              </p:cNvPr>
              <p:cNvGrpSpPr/>
              <p:nvPr/>
            </p:nvGrpSpPr>
            <p:grpSpPr>
              <a:xfrm>
                <a:off x="2898027" y="1022257"/>
                <a:ext cx="60617" cy="58952"/>
                <a:chOff x="2898027" y="1022257"/>
                <a:chExt cx="60617" cy="58952"/>
              </a:xfrm>
            </p:grpSpPr>
            <p:sp>
              <p:nvSpPr>
                <p:cNvPr id="82" name="Freeform 76">
                  <a:extLst>
                    <a:ext uri="{FF2B5EF4-FFF2-40B4-BE49-F238E27FC236}">
                      <a16:creationId xmlns:a16="http://schemas.microsoft.com/office/drawing/2014/main" id="{0398A2B5-53C3-0FD1-D33C-000D934E058A}"/>
                    </a:ext>
                  </a:extLst>
                </p:cNvPr>
                <p:cNvSpPr/>
                <p:nvPr/>
              </p:nvSpPr>
              <p:spPr>
                <a:xfrm>
                  <a:off x="2898027" y="1051733"/>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83" name="Freeform 77">
                  <a:extLst>
                    <a:ext uri="{FF2B5EF4-FFF2-40B4-BE49-F238E27FC236}">
                      <a16:creationId xmlns:a16="http://schemas.microsoft.com/office/drawing/2014/main" id="{ECC4BE5E-6A89-BDE3-EF8B-BC95C2D3D4E3}"/>
                    </a:ext>
                  </a:extLst>
                </p:cNvPr>
                <p:cNvSpPr/>
                <p:nvPr/>
              </p:nvSpPr>
              <p:spPr>
                <a:xfrm>
                  <a:off x="2927517" y="1022257"/>
                  <a:ext cx="16383" cy="58952"/>
                </a:xfrm>
                <a:custGeom>
                  <a:avLst/>
                  <a:gdLst>
                    <a:gd name="connsiteX0" fmla="*/ 0 w 16383"/>
                    <a:gd name="connsiteY0" fmla="*/ 0 h 58952"/>
                    <a:gd name="connsiteX1" fmla="*/ 0 w 16383"/>
                    <a:gd name="connsiteY1" fmla="*/ 58953 h 58952"/>
                  </a:gdLst>
                  <a:ahLst/>
                  <a:cxnLst>
                    <a:cxn ang="0">
                      <a:pos x="connsiteX0" y="connsiteY0"/>
                    </a:cxn>
                    <a:cxn ang="0">
                      <a:pos x="connsiteX1" y="connsiteY1"/>
                    </a:cxn>
                  </a:cxnLst>
                  <a:rect l="l" t="t" r="r" b="b"/>
                  <a:pathLst>
                    <a:path w="16383" h="58952">
                      <a:moveTo>
                        <a:pt x="0" y="0"/>
                      </a:moveTo>
                      <a:lnTo>
                        <a:pt x="0" y="58953"/>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53" name="Picture 3">
                <a:extLst>
                  <a:ext uri="{FF2B5EF4-FFF2-40B4-BE49-F238E27FC236}">
                    <a16:creationId xmlns:a16="http://schemas.microsoft.com/office/drawing/2014/main" id="{FE7F3E98-F0C5-6A71-F581-2979817F5126}"/>
                  </a:ext>
                </a:extLst>
              </p:cNvPr>
              <p:cNvGrpSpPr/>
              <p:nvPr/>
            </p:nvGrpSpPr>
            <p:grpSpPr>
              <a:xfrm>
                <a:off x="3620526" y="2951321"/>
                <a:ext cx="60617" cy="58952"/>
                <a:chOff x="3620526" y="2951321"/>
                <a:chExt cx="60617" cy="58952"/>
              </a:xfrm>
            </p:grpSpPr>
            <p:sp>
              <p:nvSpPr>
                <p:cNvPr id="80" name="Freeform 79">
                  <a:extLst>
                    <a:ext uri="{FF2B5EF4-FFF2-40B4-BE49-F238E27FC236}">
                      <a16:creationId xmlns:a16="http://schemas.microsoft.com/office/drawing/2014/main" id="{858BB399-C1E4-8BB0-889C-86D77834C854}"/>
                    </a:ext>
                  </a:extLst>
                </p:cNvPr>
                <p:cNvSpPr/>
                <p:nvPr/>
              </p:nvSpPr>
              <p:spPr>
                <a:xfrm>
                  <a:off x="3620526" y="2980797"/>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81" name="Freeform 80">
                  <a:extLst>
                    <a:ext uri="{FF2B5EF4-FFF2-40B4-BE49-F238E27FC236}">
                      <a16:creationId xmlns:a16="http://schemas.microsoft.com/office/drawing/2014/main" id="{5253BB1C-18B9-C21C-C1C2-CA16DA44540E}"/>
                    </a:ext>
                  </a:extLst>
                </p:cNvPr>
                <p:cNvSpPr/>
                <p:nvPr/>
              </p:nvSpPr>
              <p:spPr>
                <a:xfrm>
                  <a:off x="3651654" y="2951321"/>
                  <a:ext cx="16383" cy="58952"/>
                </a:xfrm>
                <a:custGeom>
                  <a:avLst/>
                  <a:gdLst>
                    <a:gd name="connsiteX0" fmla="*/ 0 w 16383"/>
                    <a:gd name="connsiteY0" fmla="*/ 0 h 58952"/>
                    <a:gd name="connsiteX1" fmla="*/ 0 w 16383"/>
                    <a:gd name="connsiteY1" fmla="*/ 58953 h 58952"/>
                  </a:gdLst>
                  <a:ahLst/>
                  <a:cxnLst>
                    <a:cxn ang="0">
                      <a:pos x="connsiteX0" y="connsiteY0"/>
                    </a:cxn>
                    <a:cxn ang="0">
                      <a:pos x="connsiteX1" y="connsiteY1"/>
                    </a:cxn>
                  </a:cxnLst>
                  <a:rect l="l" t="t" r="r" b="b"/>
                  <a:pathLst>
                    <a:path w="16383" h="58952">
                      <a:moveTo>
                        <a:pt x="0" y="0"/>
                      </a:moveTo>
                      <a:lnTo>
                        <a:pt x="0" y="58953"/>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sp>
            <p:nvSpPr>
              <p:cNvPr id="54" name="Freeform 81">
                <a:extLst>
                  <a:ext uri="{FF2B5EF4-FFF2-40B4-BE49-F238E27FC236}">
                    <a16:creationId xmlns:a16="http://schemas.microsoft.com/office/drawing/2014/main" id="{DADAF65B-AFC8-C1BD-024A-EBE74C6BBB37}"/>
                  </a:ext>
                </a:extLst>
              </p:cNvPr>
              <p:cNvSpPr/>
              <p:nvPr/>
            </p:nvSpPr>
            <p:spPr>
              <a:xfrm>
                <a:off x="2927517" y="1051733"/>
                <a:ext cx="4880552" cy="3337379"/>
              </a:xfrm>
              <a:custGeom>
                <a:avLst/>
                <a:gdLst>
                  <a:gd name="connsiteX0" fmla="*/ 0 w 4880552"/>
                  <a:gd name="connsiteY0" fmla="*/ 0 h 3337379"/>
                  <a:gd name="connsiteX1" fmla="*/ 296536 w 4880552"/>
                  <a:gd name="connsiteY1" fmla="*/ 0 h 3337379"/>
                  <a:gd name="connsiteX2" fmla="*/ 296536 w 4880552"/>
                  <a:gd name="connsiteY2" fmla="*/ 206335 h 3337379"/>
                  <a:gd name="connsiteX3" fmla="*/ 314557 w 4880552"/>
                  <a:gd name="connsiteY3" fmla="*/ 206335 h 3337379"/>
                  <a:gd name="connsiteX4" fmla="*/ 314557 w 4880552"/>
                  <a:gd name="connsiteY4" fmla="*/ 427407 h 3337379"/>
                  <a:gd name="connsiteX5" fmla="*/ 326026 w 4880552"/>
                  <a:gd name="connsiteY5" fmla="*/ 427407 h 3337379"/>
                  <a:gd name="connsiteX6" fmla="*/ 326026 w 4880552"/>
                  <a:gd name="connsiteY6" fmla="*/ 646842 h 3337379"/>
                  <a:gd name="connsiteX7" fmla="*/ 350600 w 4880552"/>
                  <a:gd name="connsiteY7" fmla="*/ 646842 h 3337379"/>
                  <a:gd name="connsiteX8" fmla="*/ 350600 w 4880552"/>
                  <a:gd name="connsiteY8" fmla="*/ 1077525 h 3337379"/>
                  <a:gd name="connsiteX9" fmla="*/ 386643 w 4880552"/>
                  <a:gd name="connsiteY9" fmla="*/ 1077525 h 3337379"/>
                  <a:gd name="connsiteX10" fmla="*/ 386643 w 4880552"/>
                  <a:gd name="connsiteY10" fmla="*/ 1287134 h 3337379"/>
                  <a:gd name="connsiteX11" fmla="*/ 689732 w 4880552"/>
                  <a:gd name="connsiteY11" fmla="*/ 1287134 h 3337379"/>
                  <a:gd name="connsiteX12" fmla="*/ 689732 w 4880552"/>
                  <a:gd name="connsiteY12" fmla="*/ 1516395 h 3337379"/>
                  <a:gd name="connsiteX13" fmla="*/ 706116 w 4880552"/>
                  <a:gd name="connsiteY13" fmla="*/ 1516395 h 3337379"/>
                  <a:gd name="connsiteX14" fmla="*/ 706116 w 4880552"/>
                  <a:gd name="connsiteY14" fmla="*/ 1709629 h 3337379"/>
                  <a:gd name="connsiteX15" fmla="*/ 724137 w 4880552"/>
                  <a:gd name="connsiteY15" fmla="*/ 1709629 h 3337379"/>
                  <a:gd name="connsiteX16" fmla="*/ 724137 w 4880552"/>
                  <a:gd name="connsiteY16" fmla="*/ 1933977 h 3337379"/>
                  <a:gd name="connsiteX17" fmla="*/ 779840 w 4880552"/>
                  <a:gd name="connsiteY17" fmla="*/ 1933977 h 3337379"/>
                  <a:gd name="connsiteX18" fmla="*/ 779840 w 4880552"/>
                  <a:gd name="connsiteY18" fmla="*/ 2174701 h 3337379"/>
                  <a:gd name="connsiteX19" fmla="*/ 1009205 w 4880552"/>
                  <a:gd name="connsiteY19" fmla="*/ 2174701 h 3337379"/>
                  <a:gd name="connsiteX20" fmla="*/ 1009205 w 4880552"/>
                  <a:gd name="connsiteY20" fmla="*/ 2423612 h 3337379"/>
                  <a:gd name="connsiteX21" fmla="*/ 1272974 w 4880552"/>
                  <a:gd name="connsiteY21" fmla="*/ 2423612 h 3337379"/>
                  <a:gd name="connsiteX22" fmla="*/ 1272974 w 4880552"/>
                  <a:gd name="connsiteY22" fmla="*/ 2729839 h 3337379"/>
                  <a:gd name="connsiteX23" fmla="*/ 1807066 w 4880552"/>
                  <a:gd name="connsiteY23" fmla="*/ 2729839 h 3337379"/>
                  <a:gd name="connsiteX24" fmla="*/ 1807066 w 4880552"/>
                  <a:gd name="connsiteY24" fmla="*/ 3037703 h 3337379"/>
                  <a:gd name="connsiteX25" fmla="*/ 3419172 w 4880552"/>
                  <a:gd name="connsiteY25" fmla="*/ 3037703 h 3337379"/>
                  <a:gd name="connsiteX26" fmla="*/ 3419172 w 4880552"/>
                  <a:gd name="connsiteY26" fmla="*/ 3337379 h 3337379"/>
                  <a:gd name="connsiteX27" fmla="*/ 4880553 w 4880552"/>
                  <a:gd name="connsiteY27" fmla="*/ 3337379 h 333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80552" h="3337379">
                    <a:moveTo>
                      <a:pt x="0" y="0"/>
                    </a:moveTo>
                    <a:lnTo>
                      <a:pt x="296536" y="0"/>
                    </a:lnTo>
                    <a:lnTo>
                      <a:pt x="296536" y="206335"/>
                    </a:lnTo>
                    <a:lnTo>
                      <a:pt x="314557" y="206335"/>
                    </a:lnTo>
                    <a:lnTo>
                      <a:pt x="314557" y="427407"/>
                    </a:lnTo>
                    <a:lnTo>
                      <a:pt x="326026" y="427407"/>
                    </a:lnTo>
                    <a:lnTo>
                      <a:pt x="326026" y="646842"/>
                    </a:lnTo>
                    <a:lnTo>
                      <a:pt x="350600" y="646842"/>
                    </a:lnTo>
                    <a:lnTo>
                      <a:pt x="350600" y="1077525"/>
                    </a:lnTo>
                    <a:lnTo>
                      <a:pt x="386643" y="1077525"/>
                    </a:lnTo>
                    <a:lnTo>
                      <a:pt x="386643" y="1287134"/>
                    </a:lnTo>
                    <a:lnTo>
                      <a:pt x="689732" y="1287134"/>
                    </a:lnTo>
                    <a:lnTo>
                      <a:pt x="689732" y="1516395"/>
                    </a:lnTo>
                    <a:lnTo>
                      <a:pt x="706116" y="1516395"/>
                    </a:lnTo>
                    <a:lnTo>
                      <a:pt x="706116" y="1709629"/>
                    </a:lnTo>
                    <a:lnTo>
                      <a:pt x="724137" y="1709629"/>
                    </a:lnTo>
                    <a:lnTo>
                      <a:pt x="724137" y="1933977"/>
                    </a:lnTo>
                    <a:lnTo>
                      <a:pt x="779840" y="1933977"/>
                    </a:lnTo>
                    <a:lnTo>
                      <a:pt x="779840" y="2174701"/>
                    </a:lnTo>
                    <a:lnTo>
                      <a:pt x="1009205" y="2174701"/>
                    </a:lnTo>
                    <a:lnTo>
                      <a:pt x="1009205" y="2423612"/>
                    </a:lnTo>
                    <a:lnTo>
                      <a:pt x="1272974" y="2423612"/>
                    </a:lnTo>
                    <a:lnTo>
                      <a:pt x="1272974" y="2729839"/>
                    </a:lnTo>
                    <a:lnTo>
                      <a:pt x="1807066" y="2729839"/>
                    </a:lnTo>
                    <a:lnTo>
                      <a:pt x="1807066" y="3037703"/>
                    </a:lnTo>
                    <a:lnTo>
                      <a:pt x="3419172" y="3037703"/>
                    </a:lnTo>
                    <a:lnTo>
                      <a:pt x="3419172" y="3337379"/>
                    </a:lnTo>
                    <a:lnTo>
                      <a:pt x="4880553" y="3337379"/>
                    </a:lnTo>
                  </a:path>
                </a:pathLst>
              </a:custGeom>
              <a:noFill/>
              <a:ln w="16382" cap="flat">
                <a:solidFill>
                  <a:schemeClr val="accent4"/>
                </a:solidFill>
                <a:custDash>
                  <a:ds d="550470" sp="183487"/>
                </a:custDash>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55" name="Freeform 82">
                <a:extLst>
                  <a:ext uri="{FF2B5EF4-FFF2-40B4-BE49-F238E27FC236}">
                    <a16:creationId xmlns:a16="http://schemas.microsoft.com/office/drawing/2014/main" id="{64177914-A90E-85D9-FB4A-9FA35FE63952}"/>
                  </a:ext>
                </a:extLst>
              </p:cNvPr>
              <p:cNvSpPr/>
              <p:nvPr/>
            </p:nvSpPr>
            <p:spPr>
              <a:xfrm>
                <a:off x="2894750" y="1051733"/>
                <a:ext cx="6176462" cy="3355392"/>
              </a:xfrm>
              <a:custGeom>
                <a:avLst/>
                <a:gdLst>
                  <a:gd name="connsiteX0" fmla="*/ 0 w 6176462"/>
                  <a:gd name="connsiteY0" fmla="*/ 0 h 3355392"/>
                  <a:gd name="connsiteX1" fmla="*/ 93384 w 6176462"/>
                  <a:gd name="connsiteY1" fmla="*/ 0 h 3355392"/>
                  <a:gd name="connsiteX2" fmla="*/ 93384 w 6176462"/>
                  <a:gd name="connsiteY2" fmla="*/ 90067 h 3355392"/>
                  <a:gd name="connsiteX3" fmla="*/ 350600 w 6176462"/>
                  <a:gd name="connsiteY3" fmla="*/ 90067 h 3355392"/>
                  <a:gd name="connsiteX4" fmla="*/ 350600 w 6176462"/>
                  <a:gd name="connsiteY4" fmla="*/ 178496 h 3355392"/>
                  <a:gd name="connsiteX5" fmla="*/ 366984 w 6176462"/>
                  <a:gd name="connsiteY5" fmla="*/ 178496 h 3355392"/>
                  <a:gd name="connsiteX6" fmla="*/ 366984 w 6176462"/>
                  <a:gd name="connsiteY6" fmla="*/ 271838 h 3355392"/>
                  <a:gd name="connsiteX7" fmla="*/ 381728 w 6176462"/>
                  <a:gd name="connsiteY7" fmla="*/ 271838 h 3355392"/>
                  <a:gd name="connsiteX8" fmla="*/ 381728 w 6176462"/>
                  <a:gd name="connsiteY8" fmla="*/ 451971 h 3355392"/>
                  <a:gd name="connsiteX9" fmla="*/ 396473 w 6176462"/>
                  <a:gd name="connsiteY9" fmla="*/ 451971 h 3355392"/>
                  <a:gd name="connsiteX10" fmla="*/ 396473 w 6176462"/>
                  <a:gd name="connsiteY10" fmla="*/ 548588 h 3355392"/>
                  <a:gd name="connsiteX11" fmla="*/ 480027 w 6176462"/>
                  <a:gd name="connsiteY11" fmla="*/ 548588 h 3355392"/>
                  <a:gd name="connsiteX12" fmla="*/ 480027 w 6176462"/>
                  <a:gd name="connsiteY12" fmla="*/ 638654 h 3355392"/>
                  <a:gd name="connsiteX13" fmla="*/ 719222 w 6176462"/>
                  <a:gd name="connsiteY13" fmla="*/ 638654 h 3355392"/>
                  <a:gd name="connsiteX14" fmla="*/ 719222 w 6176462"/>
                  <a:gd name="connsiteY14" fmla="*/ 817150 h 3355392"/>
                  <a:gd name="connsiteX15" fmla="*/ 730690 w 6176462"/>
                  <a:gd name="connsiteY15" fmla="*/ 817150 h 3355392"/>
                  <a:gd name="connsiteX16" fmla="*/ 730690 w 6176462"/>
                  <a:gd name="connsiteY16" fmla="*/ 913767 h 3355392"/>
                  <a:gd name="connsiteX17" fmla="*/ 751989 w 6176462"/>
                  <a:gd name="connsiteY17" fmla="*/ 913767 h 3355392"/>
                  <a:gd name="connsiteX18" fmla="*/ 751989 w 6176462"/>
                  <a:gd name="connsiteY18" fmla="*/ 1003834 h 3355392"/>
                  <a:gd name="connsiteX19" fmla="*/ 1053439 w 6176462"/>
                  <a:gd name="connsiteY19" fmla="*/ 1003834 h 3355392"/>
                  <a:gd name="connsiteX20" fmla="*/ 1053439 w 6176462"/>
                  <a:gd name="connsiteY20" fmla="*/ 1097176 h 3355392"/>
                  <a:gd name="connsiteX21" fmla="*/ 1092759 w 6176462"/>
                  <a:gd name="connsiteY21" fmla="*/ 1097176 h 3355392"/>
                  <a:gd name="connsiteX22" fmla="*/ 1092759 w 6176462"/>
                  <a:gd name="connsiteY22" fmla="*/ 1187242 h 3355392"/>
                  <a:gd name="connsiteX23" fmla="*/ 1102589 w 6176462"/>
                  <a:gd name="connsiteY23" fmla="*/ 1187242 h 3355392"/>
                  <a:gd name="connsiteX24" fmla="*/ 1102589 w 6176462"/>
                  <a:gd name="connsiteY24" fmla="*/ 1287134 h 3355392"/>
                  <a:gd name="connsiteX25" fmla="*/ 1374550 w 6176462"/>
                  <a:gd name="connsiteY25" fmla="*/ 1287134 h 3355392"/>
                  <a:gd name="connsiteX26" fmla="*/ 1374550 w 6176462"/>
                  <a:gd name="connsiteY26" fmla="*/ 1380476 h 3355392"/>
                  <a:gd name="connsiteX27" fmla="*/ 1430253 w 6176462"/>
                  <a:gd name="connsiteY27" fmla="*/ 1380476 h 3355392"/>
                  <a:gd name="connsiteX28" fmla="*/ 1430253 w 6176462"/>
                  <a:gd name="connsiteY28" fmla="*/ 1477093 h 3355392"/>
                  <a:gd name="connsiteX29" fmla="*/ 1459742 w 6176462"/>
                  <a:gd name="connsiteY29" fmla="*/ 1477093 h 3355392"/>
                  <a:gd name="connsiteX30" fmla="*/ 1459742 w 6176462"/>
                  <a:gd name="connsiteY30" fmla="*/ 1572073 h 3355392"/>
                  <a:gd name="connsiteX31" fmla="*/ 1680915 w 6176462"/>
                  <a:gd name="connsiteY31" fmla="*/ 1572073 h 3355392"/>
                  <a:gd name="connsiteX32" fmla="*/ 1680915 w 6176462"/>
                  <a:gd name="connsiteY32" fmla="*/ 1670327 h 3355392"/>
                  <a:gd name="connsiteX33" fmla="*/ 1800513 w 6176462"/>
                  <a:gd name="connsiteY33" fmla="*/ 1670327 h 3355392"/>
                  <a:gd name="connsiteX34" fmla="*/ 1800513 w 6176462"/>
                  <a:gd name="connsiteY34" fmla="*/ 1766944 h 3355392"/>
                  <a:gd name="connsiteX35" fmla="*/ 2164220 w 6176462"/>
                  <a:gd name="connsiteY35" fmla="*/ 1766944 h 3355392"/>
                  <a:gd name="connsiteX36" fmla="*/ 2164220 w 6176462"/>
                  <a:gd name="connsiteY36" fmla="*/ 1868474 h 3355392"/>
                  <a:gd name="connsiteX37" fmla="*/ 2413244 w 6176462"/>
                  <a:gd name="connsiteY37" fmla="*/ 1868474 h 3355392"/>
                  <a:gd name="connsiteX38" fmla="*/ 2413244 w 6176462"/>
                  <a:gd name="connsiteY38" fmla="*/ 1971641 h 3355392"/>
                  <a:gd name="connsiteX39" fmla="*/ 2429627 w 6176462"/>
                  <a:gd name="connsiteY39" fmla="*/ 1971641 h 3355392"/>
                  <a:gd name="connsiteX40" fmla="*/ 2429627 w 6176462"/>
                  <a:gd name="connsiteY40" fmla="*/ 2074808 h 3355392"/>
                  <a:gd name="connsiteX41" fmla="*/ 2498437 w 6176462"/>
                  <a:gd name="connsiteY41" fmla="*/ 2074808 h 3355392"/>
                  <a:gd name="connsiteX42" fmla="*/ 2498437 w 6176462"/>
                  <a:gd name="connsiteY42" fmla="*/ 2181251 h 3355392"/>
                  <a:gd name="connsiteX43" fmla="*/ 2524650 w 6176462"/>
                  <a:gd name="connsiteY43" fmla="*/ 2181251 h 3355392"/>
                  <a:gd name="connsiteX44" fmla="*/ 2524650 w 6176462"/>
                  <a:gd name="connsiteY44" fmla="*/ 2282780 h 3355392"/>
                  <a:gd name="connsiteX45" fmla="*/ 2986656 w 6176462"/>
                  <a:gd name="connsiteY45" fmla="*/ 2282780 h 3355392"/>
                  <a:gd name="connsiteX46" fmla="*/ 2986656 w 6176462"/>
                  <a:gd name="connsiteY46" fmla="*/ 2397411 h 3355392"/>
                  <a:gd name="connsiteX47" fmla="*/ 3456853 w 6176462"/>
                  <a:gd name="connsiteY47" fmla="*/ 2397411 h 3355392"/>
                  <a:gd name="connsiteX48" fmla="*/ 3456853 w 6176462"/>
                  <a:gd name="connsiteY48" fmla="*/ 2512041 h 3355392"/>
                  <a:gd name="connsiteX49" fmla="*/ 3599387 w 6176462"/>
                  <a:gd name="connsiteY49" fmla="*/ 2512041 h 3355392"/>
                  <a:gd name="connsiteX50" fmla="*/ 3599387 w 6176462"/>
                  <a:gd name="connsiteY50" fmla="*/ 2626671 h 3355392"/>
                  <a:gd name="connsiteX51" fmla="*/ 4228502 w 6176462"/>
                  <a:gd name="connsiteY51" fmla="*/ 2626671 h 3355392"/>
                  <a:gd name="connsiteX52" fmla="*/ 4228502 w 6176462"/>
                  <a:gd name="connsiteY52" fmla="*/ 2769140 h 3355392"/>
                  <a:gd name="connsiteX53" fmla="*/ 5911056 w 6176462"/>
                  <a:gd name="connsiteY53" fmla="*/ 2769140 h 3355392"/>
                  <a:gd name="connsiteX54" fmla="*/ 5911056 w 6176462"/>
                  <a:gd name="connsiteY54" fmla="*/ 3062266 h 3355392"/>
                  <a:gd name="connsiteX55" fmla="*/ 5955290 w 6176462"/>
                  <a:gd name="connsiteY55" fmla="*/ 3062266 h 3355392"/>
                  <a:gd name="connsiteX56" fmla="*/ 5955290 w 6176462"/>
                  <a:gd name="connsiteY56" fmla="*/ 3355392 h 3355392"/>
                  <a:gd name="connsiteX57" fmla="*/ 6176463 w 6176462"/>
                  <a:gd name="connsiteY57" fmla="*/ 3355392 h 335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176462" h="3355392">
                    <a:moveTo>
                      <a:pt x="0" y="0"/>
                    </a:moveTo>
                    <a:lnTo>
                      <a:pt x="93384" y="0"/>
                    </a:lnTo>
                    <a:lnTo>
                      <a:pt x="93384" y="90067"/>
                    </a:lnTo>
                    <a:lnTo>
                      <a:pt x="350600" y="90067"/>
                    </a:lnTo>
                    <a:lnTo>
                      <a:pt x="350600" y="178496"/>
                    </a:lnTo>
                    <a:lnTo>
                      <a:pt x="366984" y="178496"/>
                    </a:lnTo>
                    <a:lnTo>
                      <a:pt x="366984" y="271838"/>
                    </a:lnTo>
                    <a:lnTo>
                      <a:pt x="381728" y="271838"/>
                    </a:lnTo>
                    <a:lnTo>
                      <a:pt x="381728" y="451971"/>
                    </a:lnTo>
                    <a:lnTo>
                      <a:pt x="396473" y="451971"/>
                    </a:lnTo>
                    <a:lnTo>
                      <a:pt x="396473" y="548588"/>
                    </a:lnTo>
                    <a:lnTo>
                      <a:pt x="480027" y="548588"/>
                    </a:lnTo>
                    <a:lnTo>
                      <a:pt x="480027" y="638654"/>
                    </a:lnTo>
                    <a:lnTo>
                      <a:pt x="719222" y="638654"/>
                    </a:lnTo>
                    <a:lnTo>
                      <a:pt x="719222" y="817150"/>
                    </a:lnTo>
                    <a:lnTo>
                      <a:pt x="730690" y="817150"/>
                    </a:lnTo>
                    <a:lnTo>
                      <a:pt x="730690" y="913767"/>
                    </a:lnTo>
                    <a:lnTo>
                      <a:pt x="751989" y="913767"/>
                    </a:lnTo>
                    <a:lnTo>
                      <a:pt x="751989" y="1003834"/>
                    </a:lnTo>
                    <a:lnTo>
                      <a:pt x="1053439" y="1003834"/>
                    </a:lnTo>
                    <a:lnTo>
                      <a:pt x="1053439" y="1097176"/>
                    </a:lnTo>
                    <a:lnTo>
                      <a:pt x="1092759" y="1097176"/>
                    </a:lnTo>
                    <a:lnTo>
                      <a:pt x="1092759" y="1187242"/>
                    </a:lnTo>
                    <a:lnTo>
                      <a:pt x="1102589" y="1187242"/>
                    </a:lnTo>
                    <a:lnTo>
                      <a:pt x="1102589" y="1287134"/>
                    </a:lnTo>
                    <a:lnTo>
                      <a:pt x="1374550" y="1287134"/>
                    </a:lnTo>
                    <a:lnTo>
                      <a:pt x="1374550" y="1380476"/>
                    </a:lnTo>
                    <a:lnTo>
                      <a:pt x="1430253" y="1380476"/>
                    </a:lnTo>
                    <a:lnTo>
                      <a:pt x="1430253" y="1477093"/>
                    </a:lnTo>
                    <a:lnTo>
                      <a:pt x="1459742" y="1477093"/>
                    </a:lnTo>
                    <a:lnTo>
                      <a:pt x="1459742" y="1572073"/>
                    </a:lnTo>
                    <a:lnTo>
                      <a:pt x="1680915" y="1572073"/>
                    </a:lnTo>
                    <a:lnTo>
                      <a:pt x="1680915" y="1670327"/>
                    </a:lnTo>
                    <a:lnTo>
                      <a:pt x="1800513" y="1670327"/>
                    </a:lnTo>
                    <a:lnTo>
                      <a:pt x="1800513" y="1766944"/>
                    </a:lnTo>
                    <a:lnTo>
                      <a:pt x="2164220" y="1766944"/>
                    </a:lnTo>
                    <a:lnTo>
                      <a:pt x="2164220" y="1868474"/>
                    </a:lnTo>
                    <a:lnTo>
                      <a:pt x="2413244" y="1868474"/>
                    </a:lnTo>
                    <a:lnTo>
                      <a:pt x="2413244" y="1971641"/>
                    </a:lnTo>
                    <a:lnTo>
                      <a:pt x="2429627" y="1971641"/>
                    </a:lnTo>
                    <a:lnTo>
                      <a:pt x="2429627" y="2074808"/>
                    </a:lnTo>
                    <a:lnTo>
                      <a:pt x="2498437" y="2074808"/>
                    </a:lnTo>
                    <a:lnTo>
                      <a:pt x="2498437" y="2181251"/>
                    </a:lnTo>
                    <a:lnTo>
                      <a:pt x="2524650" y="2181251"/>
                    </a:lnTo>
                    <a:lnTo>
                      <a:pt x="2524650" y="2282780"/>
                    </a:lnTo>
                    <a:lnTo>
                      <a:pt x="2986656" y="2282780"/>
                    </a:lnTo>
                    <a:lnTo>
                      <a:pt x="2986656" y="2397411"/>
                    </a:lnTo>
                    <a:lnTo>
                      <a:pt x="3456853" y="2397411"/>
                    </a:lnTo>
                    <a:lnTo>
                      <a:pt x="3456853" y="2512041"/>
                    </a:lnTo>
                    <a:lnTo>
                      <a:pt x="3599387" y="2512041"/>
                    </a:lnTo>
                    <a:lnTo>
                      <a:pt x="3599387" y="2626671"/>
                    </a:lnTo>
                    <a:lnTo>
                      <a:pt x="4228502" y="2626671"/>
                    </a:lnTo>
                    <a:lnTo>
                      <a:pt x="4228502" y="2769140"/>
                    </a:lnTo>
                    <a:lnTo>
                      <a:pt x="5911056" y="2769140"/>
                    </a:lnTo>
                    <a:lnTo>
                      <a:pt x="5911056" y="3062266"/>
                    </a:lnTo>
                    <a:lnTo>
                      <a:pt x="5955290" y="3062266"/>
                    </a:lnTo>
                    <a:lnTo>
                      <a:pt x="5955290" y="3355392"/>
                    </a:lnTo>
                    <a:lnTo>
                      <a:pt x="6176463" y="3355392"/>
                    </a:lnTo>
                  </a:path>
                </a:pathLst>
              </a:custGeom>
              <a:noFill/>
              <a:ln w="16382" cap="flat">
                <a:solidFill>
                  <a:schemeClr val="accent3"/>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nvGrpSpPr>
              <p:cNvPr id="56" name="Picture 3">
                <a:extLst>
                  <a:ext uri="{FF2B5EF4-FFF2-40B4-BE49-F238E27FC236}">
                    <a16:creationId xmlns:a16="http://schemas.microsoft.com/office/drawing/2014/main" id="{DA67300E-215C-6A30-7752-28061C95A81D}"/>
                  </a:ext>
                </a:extLst>
              </p:cNvPr>
              <p:cNvGrpSpPr/>
              <p:nvPr/>
            </p:nvGrpSpPr>
            <p:grpSpPr>
              <a:xfrm>
                <a:off x="5194950" y="2890730"/>
                <a:ext cx="58979" cy="60590"/>
                <a:chOff x="5194950" y="2890730"/>
                <a:chExt cx="58979" cy="60590"/>
              </a:xfrm>
            </p:grpSpPr>
            <p:sp>
              <p:nvSpPr>
                <p:cNvPr id="78" name="Freeform 84">
                  <a:extLst>
                    <a:ext uri="{FF2B5EF4-FFF2-40B4-BE49-F238E27FC236}">
                      <a16:creationId xmlns:a16="http://schemas.microsoft.com/office/drawing/2014/main" id="{3AD86935-1CCD-6D14-2471-D795C615D1BE}"/>
                    </a:ext>
                  </a:extLst>
                </p:cNvPr>
                <p:cNvSpPr/>
                <p:nvPr/>
              </p:nvSpPr>
              <p:spPr>
                <a:xfrm>
                  <a:off x="5194950" y="2920207"/>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79" name="Freeform 85">
                  <a:extLst>
                    <a:ext uri="{FF2B5EF4-FFF2-40B4-BE49-F238E27FC236}">
                      <a16:creationId xmlns:a16="http://schemas.microsoft.com/office/drawing/2014/main" id="{380657FB-5228-4B44-5E96-A50E294BCC09}"/>
                    </a:ext>
                  </a:extLst>
                </p:cNvPr>
                <p:cNvSpPr/>
                <p:nvPr/>
              </p:nvSpPr>
              <p:spPr>
                <a:xfrm>
                  <a:off x="5224440" y="2890730"/>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57" name="Picture 3">
                <a:extLst>
                  <a:ext uri="{FF2B5EF4-FFF2-40B4-BE49-F238E27FC236}">
                    <a16:creationId xmlns:a16="http://schemas.microsoft.com/office/drawing/2014/main" id="{215B93DB-F7E1-2EC9-1CF4-B6637A81275A}"/>
                  </a:ext>
                </a:extLst>
              </p:cNvPr>
              <p:cNvGrpSpPr/>
              <p:nvPr/>
            </p:nvGrpSpPr>
            <p:grpSpPr>
              <a:xfrm>
                <a:off x="5824065" y="3305037"/>
                <a:ext cx="58979" cy="60590"/>
                <a:chOff x="5824065" y="3305037"/>
                <a:chExt cx="58979" cy="60590"/>
              </a:xfrm>
            </p:grpSpPr>
            <p:sp>
              <p:nvSpPr>
                <p:cNvPr id="76" name="Freeform 87">
                  <a:extLst>
                    <a:ext uri="{FF2B5EF4-FFF2-40B4-BE49-F238E27FC236}">
                      <a16:creationId xmlns:a16="http://schemas.microsoft.com/office/drawing/2014/main" id="{16796E1C-0FB2-8C60-2CA3-47EDE6672C10}"/>
                    </a:ext>
                  </a:extLst>
                </p:cNvPr>
                <p:cNvSpPr/>
                <p:nvPr/>
              </p:nvSpPr>
              <p:spPr>
                <a:xfrm>
                  <a:off x="5824065" y="3334513"/>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77" name="Freeform 88">
                  <a:extLst>
                    <a:ext uri="{FF2B5EF4-FFF2-40B4-BE49-F238E27FC236}">
                      <a16:creationId xmlns:a16="http://schemas.microsoft.com/office/drawing/2014/main" id="{3AED03CF-986F-6237-4DDB-7D36ABD4A4B0}"/>
                    </a:ext>
                  </a:extLst>
                </p:cNvPr>
                <p:cNvSpPr/>
                <p:nvPr/>
              </p:nvSpPr>
              <p:spPr>
                <a:xfrm>
                  <a:off x="5853555" y="3305037"/>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58" name="Picture 3">
                <a:extLst>
                  <a:ext uri="{FF2B5EF4-FFF2-40B4-BE49-F238E27FC236}">
                    <a16:creationId xmlns:a16="http://schemas.microsoft.com/office/drawing/2014/main" id="{91005B49-6A02-071D-AB5C-106E480222F2}"/>
                  </a:ext>
                </a:extLst>
              </p:cNvPr>
              <p:cNvGrpSpPr/>
              <p:nvPr/>
            </p:nvGrpSpPr>
            <p:grpSpPr>
              <a:xfrm>
                <a:off x="6497414" y="3648928"/>
                <a:ext cx="58979" cy="60590"/>
                <a:chOff x="6497414" y="3648928"/>
                <a:chExt cx="58979" cy="60590"/>
              </a:xfrm>
            </p:grpSpPr>
            <p:sp>
              <p:nvSpPr>
                <p:cNvPr id="74" name="Freeform 90">
                  <a:extLst>
                    <a:ext uri="{FF2B5EF4-FFF2-40B4-BE49-F238E27FC236}">
                      <a16:creationId xmlns:a16="http://schemas.microsoft.com/office/drawing/2014/main" id="{3C1E8903-D75A-2ACA-2557-8BBD4D703714}"/>
                    </a:ext>
                  </a:extLst>
                </p:cNvPr>
                <p:cNvSpPr/>
                <p:nvPr/>
              </p:nvSpPr>
              <p:spPr>
                <a:xfrm>
                  <a:off x="6497414" y="3680042"/>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75" name="Freeform 91">
                  <a:extLst>
                    <a:ext uri="{FF2B5EF4-FFF2-40B4-BE49-F238E27FC236}">
                      <a16:creationId xmlns:a16="http://schemas.microsoft.com/office/drawing/2014/main" id="{E40220C4-D937-E91B-D5C5-E590FB9804DF}"/>
                    </a:ext>
                  </a:extLst>
                </p:cNvPr>
                <p:cNvSpPr/>
                <p:nvPr/>
              </p:nvSpPr>
              <p:spPr>
                <a:xfrm>
                  <a:off x="6526904" y="3648928"/>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59" name="Picture 3">
                <a:extLst>
                  <a:ext uri="{FF2B5EF4-FFF2-40B4-BE49-F238E27FC236}">
                    <a16:creationId xmlns:a16="http://schemas.microsoft.com/office/drawing/2014/main" id="{32BF9A90-6F70-DC3B-2D52-A23E790EA3F0}"/>
                  </a:ext>
                </a:extLst>
              </p:cNvPr>
              <p:cNvGrpSpPr/>
              <p:nvPr/>
            </p:nvGrpSpPr>
            <p:grpSpPr>
              <a:xfrm>
                <a:off x="6749715" y="3648928"/>
                <a:ext cx="60617" cy="60590"/>
                <a:chOff x="6749715" y="3648928"/>
                <a:chExt cx="60617" cy="60590"/>
              </a:xfrm>
            </p:grpSpPr>
            <p:sp>
              <p:nvSpPr>
                <p:cNvPr id="72" name="Freeform 93">
                  <a:extLst>
                    <a:ext uri="{FF2B5EF4-FFF2-40B4-BE49-F238E27FC236}">
                      <a16:creationId xmlns:a16="http://schemas.microsoft.com/office/drawing/2014/main" id="{78B7A776-6C79-ACFD-2E5A-4F04E73C3B20}"/>
                    </a:ext>
                  </a:extLst>
                </p:cNvPr>
                <p:cNvSpPr/>
                <p:nvPr/>
              </p:nvSpPr>
              <p:spPr>
                <a:xfrm>
                  <a:off x="6749715" y="3680042"/>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73" name="Freeform 94">
                  <a:extLst>
                    <a:ext uri="{FF2B5EF4-FFF2-40B4-BE49-F238E27FC236}">
                      <a16:creationId xmlns:a16="http://schemas.microsoft.com/office/drawing/2014/main" id="{FB72770A-F563-FC21-36B1-9966F69B207C}"/>
                    </a:ext>
                  </a:extLst>
                </p:cNvPr>
                <p:cNvSpPr/>
                <p:nvPr/>
              </p:nvSpPr>
              <p:spPr>
                <a:xfrm>
                  <a:off x="6780843" y="3648928"/>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60" name="Picture 3">
                <a:extLst>
                  <a:ext uri="{FF2B5EF4-FFF2-40B4-BE49-F238E27FC236}">
                    <a16:creationId xmlns:a16="http://schemas.microsoft.com/office/drawing/2014/main" id="{23DFD728-B7BB-4C6C-69F7-C43DBD74464E}"/>
                  </a:ext>
                </a:extLst>
              </p:cNvPr>
              <p:cNvGrpSpPr/>
              <p:nvPr/>
            </p:nvGrpSpPr>
            <p:grpSpPr>
              <a:xfrm>
                <a:off x="7123252" y="3791397"/>
                <a:ext cx="60617" cy="60590"/>
                <a:chOff x="7123252" y="3791397"/>
                <a:chExt cx="60617" cy="60590"/>
              </a:xfrm>
            </p:grpSpPr>
            <p:sp>
              <p:nvSpPr>
                <p:cNvPr id="70" name="Freeform 96">
                  <a:extLst>
                    <a:ext uri="{FF2B5EF4-FFF2-40B4-BE49-F238E27FC236}">
                      <a16:creationId xmlns:a16="http://schemas.microsoft.com/office/drawing/2014/main" id="{7751545F-13D5-7626-5B02-3860D98558B7}"/>
                    </a:ext>
                  </a:extLst>
                </p:cNvPr>
                <p:cNvSpPr/>
                <p:nvPr/>
              </p:nvSpPr>
              <p:spPr>
                <a:xfrm>
                  <a:off x="7123252" y="3820873"/>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71" name="Freeform 97">
                  <a:extLst>
                    <a:ext uri="{FF2B5EF4-FFF2-40B4-BE49-F238E27FC236}">
                      <a16:creationId xmlns:a16="http://schemas.microsoft.com/office/drawing/2014/main" id="{45E4954D-8FA8-8117-52DF-3D03E03D6A77}"/>
                    </a:ext>
                  </a:extLst>
                </p:cNvPr>
                <p:cNvSpPr/>
                <p:nvPr/>
              </p:nvSpPr>
              <p:spPr>
                <a:xfrm>
                  <a:off x="7152742" y="3791397"/>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61" name="Picture 3">
                <a:extLst>
                  <a:ext uri="{FF2B5EF4-FFF2-40B4-BE49-F238E27FC236}">
                    <a16:creationId xmlns:a16="http://schemas.microsoft.com/office/drawing/2014/main" id="{7F0DC689-3B9C-3B67-AD04-852C40FEACA7}"/>
                  </a:ext>
                </a:extLst>
              </p:cNvPr>
              <p:cNvGrpSpPr/>
              <p:nvPr/>
            </p:nvGrpSpPr>
            <p:grpSpPr>
              <a:xfrm>
                <a:off x="7449277" y="3791397"/>
                <a:ext cx="58979" cy="60590"/>
                <a:chOff x="7449277" y="3791397"/>
                <a:chExt cx="58979" cy="60590"/>
              </a:xfrm>
            </p:grpSpPr>
            <p:sp>
              <p:nvSpPr>
                <p:cNvPr id="68" name="Freeform 99">
                  <a:extLst>
                    <a:ext uri="{FF2B5EF4-FFF2-40B4-BE49-F238E27FC236}">
                      <a16:creationId xmlns:a16="http://schemas.microsoft.com/office/drawing/2014/main" id="{1F4E8170-9A06-8CCC-F52B-25CD3C8B1DA9}"/>
                    </a:ext>
                  </a:extLst>
                </p:cNvPr>
                <p:cNvSpPr/>
                <p:nvPr/>
              </p:nvSpPr>
              <p:spPr>
                <a:xfrm>
                  <a:off x="7449277" y="3820873"/>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69" name="Freeform 100">
                  <a:extLst>
                    <a:ext uri="{FF2B5EF4-FFF2-40B4-BE49-F238E27FC236}">
                      <a16:creationId xmlns:a16="http://schemas.microsoft.com/office/drawing/2014/main" id="{08E91322-CC05-6772-DB1B-C848A28F363F}"/>
                    </a:ext>
                  </a:extLst>
                </p:cNvPr>
                <p:cNvSpPr/>
                <p:nvPr/>
              </p:nvSpPr>
              <p:spPr>
                <a:xfrm>
                  <a:off x="7478767" y="3791397"/>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62" name="Picture 3">
                <a:extLst>
                  <a:ext uri="{FF2B5EF4-FFF2-40B4-BE49-F238E27FC236}">
                    <a16:creationId xmlns:a16="http://schemas.microsoft.com/office/drawing/2014/main" id="{8BCAE407-3F68-EF32-AEA3-B15151E1B4D1}"/>
                  </a:ext>
                </a:extLst>
              </p:cNvPr>
              <p:cNvGrpSpPr/>
              <p:nvPr/>
            </p:nvGrpSpPr>
            <p:grpSpPr>
              <a:xfrm>
                <a:off x="8601016" y="3791397"/>
                <a:ext cx="60617" cy="60590"/>
                <a:chOff x="8601016" y="3791397"/>
                <a:chExt cx="60617" cy="60590"/>
              </a:xfrm>
            </p:grpSpPr>
            <p:sp>
              <p:nvSpPr>
                <p:cNvPr id="66" name="Freeform 102">
                  <a:extLst>
                    <a:ext uri="{FF2B5EF4-FFF2-40B4-BE49-F238E27FC236}">
                      <a16:creationId xmlns:a16="http://schemas.microsoft.com/office/drawing/2014/main" id="{BCF0F1FD-D3A4-FF0C-1DDB-C63C9ABD4A0B}"/>
                    </a:ext>
                  </a:extLst>
                </p:cNvPr>
                <p:cNvSpPr/>
                <p:nvPr/>
              </p:nvSpPr>
              <p:spPr>
                <a:xfrm>
                  <a:off x="8601016" y="3820873"/>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67" name="Freeform 103">
                  <a:extLst>
                    <a:ext uri="{FF2B5EF4-FFF2-40B4-BE49-F238E27FC236}">
                      <a16:creationId xmlns:a16="http://schemas.microsoft.com/office/drawing/2014/main" id="{15781509-C83C-C6D5-7E87-7165C06BF9A7}"/>
                    </a:ext>
                  </a:extLst>
                </p:cNvPr>
                <p:cNvSpPr/>
                <p:nvPr/>
              </p:nvSpPr>
              <p:spPr>
                <a:xfrm>
                  <a:off x="8630506" y="3791397"/>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63" name="Picture 3">
                <a:extLst>
                  <a:ext uri="{FF2B5EF4-FFF2-40B4-BE49-F238E27FC236}">
                    <a16:creationId xmlns:a16="http://schemas.microsoft.com/office/drawing/2014/main" id="{8A02826F-F953-ADBB-79B9-985FF2BD4A36}"/>
                  </a:ext>
                </a:extLst>
              </p:cNvPr>
              <p:cNvGrpSpPr/>
              <p:nvPr/>
            </p:nvGrpSpPr>
            <p:grpSpPr>
              <a:xfrm>
                <a:off x="9017149" y="4377649"/>
                <a:ext cx="58979" cy="60590"/>
                <a:chOff x="9017149" y="4377649"/>
                <a:chExt cx="58979" cy="60590"/>
              </a:xfrm>
            </p:grpSpPr>
            <p:sp>
              <p:nvSpPr>
                <p:cNvPr id="64" name="Freeform 105">
                  <a:extLst>
                    <a:ext uri="{FF2B5EF4-FFF2-40B4-BE49-F238E27FC236}">
                      <a16:creationId xmlns:a16="http://schemas.microsoft.com/office/drawing/2014/main" id="{E6209742-9835-B0B1-7D28-560CE0214758}"/>
                    </a:ext>
                  </a:extLst>
                </p:cNvPr>
                <p:cNvSpPr/>
                <p:nvPr/>
              </p:nvSpPr>
              <p:spPr>
                <a:xfrm>
                  <a:off x="9017149" y="4407125"/>
                  <a:ext cx="58979" cy="16375"/>
                </a:xfrm>
                <a:custGeom>
                  <a:avLst/>
                  <a:gdLst>
                    <a:gd name="connsiteX0" fmla="*/ 0 w 58979"/>
                    <a:gd name="connsiteY0" fmla="*/ 0 h 16375"/>
                    <a:gd name="connsiteX1" fmla="*/ 58980 w 58979"/>
                    <a:gd name="connsiteY1" fmla="*/ 0 h 16375"/>
                  </a:gdLst>
                  <a:ahLst/>
                  <a:cxnLst>
                    <a:cxn ang="0">
                      <a:pos x="connsiteX0" y="connsiteY0"/>
                    </a:cxn>
                    <a:cxn ang="0">
                      <a:pos x="connsiteX1" y="connsiteY1"/>
                    </a:cxn>
                  </a:cxnLst>
                  <a:rect l="l" t="t" r="r" b="b"/>
                  <a:pathLst>
                    <a:path w="58979" h="16375">
                      <a:moveTo>
                        <a:pt x="0" y="0"/>
                      </a:moveTo>
                      <a:lnTo>
                        <a:pt x="58980" y="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65" name="Freeform 106">
                  <a:extLst>
                    <a:ext uri="{FF2B5EF4-FFF2-40B4-BE49-F238E27FC236}">
                      <a16:creationId xmlns:a16="http://schemas.microsoft.com/office/drawing/2014/main" id="{58F747DA-876D-EAA4-20C8-D1E99B668AB2}"/>
                    </a:ext>
                  </a:extLst>
                </p:cNvPr>
                <p:cNvSpPr/>
                <p:nvPr/>
              </p:nvSpPr>
              <p:spPr>
                <a:xfrm>
                  <a:off x="9046639" y="4377649"/>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grpSp>
          <p:nvGrpSpPr>
            <p:cNvPr id="9" name="Group 8">
              <a:extLst>
                <a:ext uri="{FF2B5EF4-FFF2-40B4-BE49-F238E27FC236}">
                  <a16:creationId xmlns:a16="http://schemas.microsoft.com/office/drawing/2014/main" id="{B69B7698-CD90-5870-603C-BF4DE6FD904E}"/>
                </a:ext>
              </a:extLst>
            </p:cNvPr>
            <p:cNvGrpSpPr/>
            <p:nvPr/>
          </p:nvGrpSpPr>
          <p:grpSpPr>
            <a:xfrm>
              <a:off x="1418369" y="10092667"/>
              <a:ext cx="10234384" cy="400164"/>
              <a:chOff x="1418369" y="10092667"/>
              <a:chExt cx="10234384" cy="400164"/>
            </a:xfrm>
          </p:grpSpPr>
          <p:sp>
            <p:nvSpPr>
              <p:cNvPr id="19" name="TextBox 18">
                <a:extLst>
                  <a:ext uri="{FF2B5EF4-FFF2-40B4-BE49-F238E27FC236}">
                    <a16:creationId xmlns:a16="http://schemas.microsoft.com/office/drawing/2014/main" id="{E6825722-2943-AF1C-26E0-F0927D95F6FD}"/>
                  </a:ext>
                </a:extLst>
              </p:cNvPr>
              <p:cNvSpPr txBox="1"/>
              <p:nvPr/>
            </p:nvSpPr>
            <p:spPr>
              <a:xfrm>
                <a:off x="1418369" y="10092667"/>
                <a:ext cx="468781" cy="400164"/>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20" name="TextBox 19">
                <a:extLst>
                  <a:ext uri="{FF2B5EF4-FFF2-40B4-BE49-F238E27FC236}">
                    <a16:creationId xmlns:a16="http://schemas.microsoft.com/office/drawing/2014/main" id="{7B7E4DD2-49B0-90A0-11DD-C88D727D6485}"/>
                  </a:ext>
                </a:extLst>
              </p:cNvPr>
              <p:cNvSpPr txBox="1"/>
              <p:nvPr/>
            </p:nvSpPr>
            <p:spPr>
              <a:xfrm>
                <a:off x="1766322" y="1009266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21" name="TextBox 20">
                <a:extLst>
                  <a:ext uri="{FF2B5EF4-FFF2-40B4-BE49-F238E27FC236}">
                    <a16:creationId xmlns:a16="http://schemas.microsoft.com/office/drawing/2014/main" id="{0255FF31-A64F-A3C2-055B-CC0443571702}"/>
                  </a:ext>
                </a:extLst>
              </p:cNvPr>
              <p:cNvSpPr txBox="1"/>
              <p:nvPr/>
            </p:nvSpPr>
            <p:spPr>
              <a:xfrm>
                <a:off x="2114196" y="1009266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22" name="TextBox 21">
                <a:extLst>
                  <a:ext uri="{FF2B5EF4-FFF2-40B4-BE49-F238E27FC236}">
                    <a16:creationId xmlns:a16="http://schemas.microsoft.com/office/drawing/2014/main" id="{2943DBA8-88C9-1783-DF58-86F8A67CB4CE}"/>
                  </a:ext>
                </a:extLst>
              </p:cNvPr>
              <p:cNvSpPr txBox="1"/>
              <p:nvPr/>
            </p:nvSpPr>
            <p:spPr>
              <a:xfrm>
                <a:off x="2462183" y="1009266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23" name="TextBox 22">
                <a:extLst>
                  <a:ext uri="{FF2B5EF4-FFF2-40B4-BE49-F238E27FC236}">
                    <a16:creationId xmlns:a16="http://schemas.microsoft.com/office/drawing/2014/main" id="{E3B931C1-AE34-C12A-479A-942330D8AFEB}"/>
                  </a:ext>
                </a:extLst>
              </p:cNvPr>
              <p:cNvSpPr txBox="1"/>
              <p:nvPr/>
            </p:nvSpPr>
            <p:spPr>
              <a:xfrm>
                <a:off x="2806216" y="1009266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24" name="TextBox 23">
                <a:extLst>
                  <a:ext uri="{FF2B5EF4-FFF2-40B4-BE49-F238E27FC236}">
                    <a16:creationId xmlns:a16="http://schemas.microsoft.com/office/drawing/2014/main" id="{2B9DED81-D145-4132-3DCD-5EA03C772534}"/>
                  </a:ext>
                </a:extLst>
              </p:cNvPr>
              <p:cNvSpPr txBox="1"/>
              <p:nvPr/>
            </p:nvSpPr>
            <p:spPr>
              <a:xfrm>
                <a:off x="3160300" y="1009266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25" name="TextBox 24">
                <a:extLst>
                  <a:ext uri="{FF2B5EF4-FFF2-40B4-BE49-F238E27FC236}">
                    <a16:creationId xmlns:a16="http://schemas.microsoft.com/office/drawing/2014/main" id="{F028D12C-FD03-5817-474D-360561DE7C04}"/>
                  </a:ext>
                </a:extLst>
              </p:cNvPr>
              <p:cNvSpPr txBox="1"/>
              <p:nvPr/>
            </p:nvSpPr>
            <p:spPr>
              <a:xfrm>
                <a:off x="3514386" y="1009266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26" name="TextBox 25">
                <a:extLst>
                  <a:ext uri="{FF2B5EF4-FFF2-40B4-BE49-F238E27FC236}">
                    <a16:creationId xmlns:a16="http://schemas.microsoft.com/office/drawing/2014/main" id="{14C8031A-3F81-4425-1605-1F398E06F0E1}"/>
                  </a:ext>
                </a:extLst>
              </p:cNvPr>
              <p:cNvSpPr txBox="1"/>
              <p:nvPr/>
            </p:nvSpPr>
            <p:spPr>
              <a:xfrm>
                <a:off x="3853970" y="1009266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27" name="TextBox 26">
                <a:extLst>
                  <a:ext uri="{FF2B5EF4-FFF2-40B4-BE49-F238E27FC236}">
                    <a16:creationId xmlns:a16="http://schemas.microsoft.com/office/drawing/2014/main" id="{21D412BB-444C-C60C-11C7-B17288D1666B}"/>
                  </a:ext>
                </a:extLst>
              </p:cNvPr>
              <p:cNvSpPr txBox="1"/>
              <p:nvPr/>
            </p:nvSpPr>
            <p:spPr>
              <a:xfrm>
                <a:off x="4201955" y="1009266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28" name="TextBox 27">
                <a:extLst>
                  <a:ext uri="{FF2B5EF4-FFF2-40B4-BE49-F238E27FC236}">
                    <a16:creationId xmlns:a16="http://schemas.microsoft.com/office/drawing/2014/main" id="{8E5A6870-B330-3ED3-1E95-AA8C4722EF05}"/>
                  </a:ext>
                </a:extLst>
              </p:cNvPr>
              <p:cNvSpPr txBox="1"/>
              <p:nvPr/>
            </p:nvSpPr>
            <p:spPr>
              <a:xfrm>
                <a:off x="4565118" y="1009266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a:t>
                </a:r>
              </a:p>
            </p:txBody>
          </p:sp>
          <p:sp>
            <p:nvSpPr>
              <p:cNvPr id="29" name="TextBox 28">
                <a:extLst>
                  <a:ext uri="{FF2B5EF4-FFF2-40B4-BE49-F238E27FC236}">
                    <a16:creationId xmlns:a16="http://schemas.microsoft.com/office/drawing/2014/main" id="{9B83DB79-C931-A04A-F26B-236CA23714FF}"/>
                  </a:ext>
                </a:extLst>
              </p:cNvPr>
              <p:cNvSpPr txBox="1"/>
              <p:nvPr/>
            </p:nvSpPr>
            <p:spPr>
              <a:xfrm>
                <a:off x="4847808"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a:t>
                </a:r>
              </a:p>
            </p:txBody>
          </p:sp>
          <p:sp>
            <p:nvSpPr>
              <p:cNvPr id="30" name="TextBox 29">
                <a:extLst>
                  <a:ext uri="{FF2B5EF4-FFF2-40B4-BE49-F238E27FC236}">
                    <a16:creationId xmlns:a16="http://schemas.microsoft.com/office/drawing/2014/main" id="{F18A76A1-21E3-DC10-C09F-64333BB4215C}"/>
                  </a:ext>
                </a:extLst>
              </p:cNvPr>
              <p:cNvSpPr txBox="1"/>
              <p:nvPr/>
            </p:nvSpPr>
            <p:spPr>
              <a:xfrm>
                <a:off x="5201756"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a:t>
                </a:r>
              </a:p>
            </p:txBody>
          </p:sp>
          <p:sp>
            <p:nvSpPr>
              <p:cNvPr id="31" name="TextBox 30">
                <a:extLst>
                  <a:ext uri="{FF2B5EF4-FFF2-40B4-BE49-F238E27FC236}">
                    <a16:creationId xmlns:a16="http://schemas.microsoft.com/office/drawing/2014/main" id="{E4C4833C-D685-D9AB-9653-C6C54E9A56E5}"/>
                  </a:ext>
                </a:extLst>
              </p:cNvPr>
              <p:cNvSpPr txBox="1"/>
              <p:nvPr/>
            </p:nvSpPr>
            <p:spPr>
              <a:xfrm>
                <a:off x="5549743"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12</a:t>
                </a:r>
              </a:p>
            </p:txBody>
          </p:sp>
          <p:sp>
            <p:nvSpPr>
              <p:cNvPr id="32" name="TextBox 31">
                <a:extLst>
                  <a:ext uri="{FF2B5EF4-FFF2-40B4-BE49-F238E27FC236}">
                    <a16:creationId xmlns:a16="http://schemas.microsoft.com/office/drawing/2014/main" id="{D9AF2F94-0609-43CE-2365-213955AFE93F}"/>
                  </a:ext>
                </a:extLst>
              </p:cNvPr>
              <p:cNvSpPr txBox="1"/>
              <p:nvPr/>
            </p:nvSpPr>
            <p:spPr>
              <a:xfrm>
                <a:off x="5897527"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a:t>
                </a:r>
              </a:p>
            </p:txBody>
          </p:sp>
          <p:sp>
            <p:nvSpPr>
              <p:cNvPr id="33" name="TextBox 32">
                <a:extLst>
                  <a:ext uri="{FF2B5EF4-FFF2-40B4-BE49-F238E27FC236}">
                    <a16:creationId xmlns:a16="http://schemas.microsoft.com/office/drawing/2014/main" id="{64263B70-3347-D809-851A-9269175C65F4}"/>
                  </a:ext>
                </a:extLst>
              </p:cNvPr>
              <p:cNvSpPr txBox="1"/>
              <p:nvPr/>
            </p:nvSpPr>
            <p:spPr>
              <a:xfrm>
                <a:off x="6245532"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34" name="TextBox 33">
                <a:extLst>
                  <a:ext uri="{FF2B5EF4-FFF2-40B4-BE49-F238E27FC236}">
                    <a16:creationId xmlns:a16="http://schemas.microsoft.com/office/drawing/2014/main" id="{0F72A213-BBE5-C8BE-1484-A15D2DFBA628}"/>
                  </a:ext>
                </a:extLst>
              </p:cNvPr>
              <p:cNvSpPr txBox="1"/>
              <p:nvPr/>
            </p:nvSpPr>
            <p:spPr>
              <a:xfrm>
                <a:off x="6593519"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15</a:t>
                </a:r>
              </a:p>
            </p:txBody>
          </p:sp>
          <p:sp>
            <p:nvSpPr>
              <p:cNvPr id="35" name="TextBox 34">
                <a:extLst>
                  <a:ext uri="{FF2B5EF4-FFF2-40B4-BE49-F238E27FC236}">
                    <a16:creationId xmlns:a16="http://schemas.microsoft.com/office/drawing/2014/main" id="{8DDB2958-345F-296E-3AE3-FC621F1E662D}"/>
                  </a:ext>
                </a:extLst>
              </p:cNvPr>
              <p:cNvSpPr txBox="1"/>
              <p:nvPr/>
            </p:nvSpPr>
            <p:spPr>
              <a:xfrm>
                <a:off x="6941327"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a:t>
                </a:r>
              </a:p>
            </p:txBody>
          </p:sp>
          <p:sp>
            <p:nvSpPr>
              <p:cNvPr id="36" name="TextBox 35">
                <a:extLst>
                  <a:ext uri="{FF2B5EF4-FFF2-40B4-BE49-F238E27FC236}">
                    <a16:creationId xmlns:a16="http://schemas.microsoft.com/office/drawing/2014/main" id="{4CA222C3-AB4C-2469-C747-097BA2EEC507}"/>
                  </a:ext>
                </a:extLst>
              </p:cNvPr>
              <p:cNvSpPr txBox="1"/>
              <p:nvPr/>
            </p:nvSpPr>
            <p:spPr>
              <a:xfrm>
                <a:off x="7263317"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17</a:t>
                </a:r>
              </a:p>
            </p:txBody>
          </p:sp>
          <p:sp>
            <p:nvSpPr>
              <p:cNvPr id="37" name="TextBox 36">
                <a:extLst>
                  <a:ext uri="{FF2B5EF4-FFF2-40B4-BE49-F238E27FC236}">
                    <a16:creationId xmlns:a16="http://schemas.microsoft.com/office/drawing/2014/main" id="{6D50862F-D052-6652-DCE4-C0BE554D63DF}"/>
                  </a:ext>
                </a:extLst>
              </p:cNvPr>
              <p:cNvSpPr txBox="1"/>
              <p:nvPr/>
            </p:nvSpPr>
            <p:spPr>
              <a:xfrm>
                <a:off x="7637319"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a:t>
                </a:r>
              </a:p>
            </p:txBody>
          </p:sp>
          <p:sp>
            <p:nvSpPr>
              <p:cNvPr id="38" name="TextBox 37">
                <a:extLst>
                  <a:ext uri="{FF2B5EF4-FFF2-40B4-BE49-F238E27FC236}">
                    <a16:creationId xmlns:a16="http://schemas.microsoft.com/office/drawing/2014/main" id="{E2770BEE-4248-A5D2-7965-D3CCD04963C8}"/>
                  </a:ext>
                </a:extLst>
              </p:cNvPr>
              <p:cNvSpPr txBox="1"/>
              <p:nvPr/>
            </p:nvSpPr>
            <p:spPr>
              <a:xfrm>
                <a:off x="7985309"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19</a:t>
                </a:r>
              </a:p>
            </p:txBody>
          </p:sp>
          <p:sp>
            <p:nvSpPr>
              <p:cNvPr id="39" name="TextBox 38">
                <a:extLst>
                  <a:ext uri="{FF2B5EF4-FFF2-40B4-BE49-F238E27FC236}">
                    <a16:creationId xmlns:a16="http://schemas.microsoft.com/office/drawing/2014/main" id="{5A3C70B0-B858-1C8D-C8CB-7390A969BEE0}"/>
                  </a:ext>
                </a:extLst>
              </p:cNvPr>
              <p:cNvSpPr txBox="1"/>
              <p:nvPr/>
            </p:nvSpPr>
            <p:spPr>
              <a:xfrm>
                <a:off x="8333090"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40" name="TextBox 39">
                <a:extLst>
                  <a:ext uri="{FF2B5EF4-FFF2-40B4-BE49-F238E27FC236}">
                    <a16:creationId xmlns:a16="http://schemas.microsoft.com/office/drawing/2014/main" id="{758F3AA2-4FEA-C4DB-0D87-BF32CBA99280}"/>
                  </a:ext>
                </a:extLst>
              </p:cNvPr>
              <p:cNvSpPr txBox="1"/>
              <p:nvPr/>
            </p:nvSpPr>
            <p:spPr>
              <a:xfrm>
                <a:off x="8697044"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21</a:t>
                </a:r>
              </a:p>
            </p:txBody>
          </p:sp>
          <p:sp>
            <p:nvSpPr>
              <p:cNvPr id="41" name="TextBox 40">
                <a:extLst>
                  <a:ext uri="{FF2B5EF4-FFF2-40B4-BE49-F238E27FC236}">
                    <a16:creationId xmlns:a16="http://schemas.microsoft.com/office/drawing/2014/main" id="{CE08B06F-CCD2-BEF6-B29E-3893C19EB289}"/>
                  </a:ext>
                </a:extLst>
              </p:cNvPr>
              <p:cNvSpPr txBox="1"/>
              <p:nvPr/>
            </p:nvSpPr>
            <p:spPr>
              <a:xfrm>
                <a:off x="9029085"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22</a:t>
                </a:r>
              </a:p>
            </p:txBody>
          </p:sp>
          <p:sp>
            <p:nvSpPr>
              <p:cNvPr id="42" name="TextBox 41">
                <a:extLst>
                  <a:ext uri="{FF2B5EF4-FFF2-40B4-BE49-F238E27FC236}">
                    <a16:creationId xmlns:a16="http://schemas.microsoft.com/office/drawing/2014/main" id="{FCAC17AC-B4CE-226B-90CB-1BCA909C6EBB}"/>
                  </a:ext>
                </a:extLst>
              </p:cNvPr>
              <p:cNvSpPr txBox="1"/>
              <p:nvPr/>
            </p:nvSpPr>
            <p:spPr>
              <a:xfrm>
                <a:off x="9372644"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23</a:t>
                </a:r>
              </a:p>
            </p:txBody>
          </p:sp>
          <p:sp>
            <p:nvSpPr>
              <p:cNvPr id="43" name="TextBox 42">
                <a:extLst>
                  <a:ext uri="{FF2B5EF4-FFF2-40B4-BE49-F238E27FC236}">
                    <a16:creationId xmlns:a16="http://schemas.microsoft.com/office/drawing/2014/main" id="{D29619DC-B4F8-31EB-79E9-4C5C7904C8DA}"/>
                  </a:ext>
                </a:extLst>
              </p:cNvPr>
              <p:cNvSpPr txBox="1"/>
              <p:nvPr/>
            </p:nvSpPr>
            <p:spPr>
              <a:xfrm>
                <a:off x="9724878"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24</a:t>
                </a:r>
              </a:p>
            </p:txBody>
          </p:sp>
          <p:sp>
            <p:nvSpPr>
              <p:cNvPr id="44" name="TextBox 43">
                <a:extLst>
                  <a:ext uri="{FF2B5EF4-FFF2-40B4-BE49-F238E27FC236}">
                    <a16:creationId xmlns:a16="http://schemas.microsoft.com/office/drawing/2014/main" id="{01A4C00A-1BD8-E6B0-A2E6-C336CD154BBF}"/>
                  </a:ext>
                </a:extLst>
              </p:cNvPr>
              <p:cNvSpPr txBox="1"/>
              <p:nvPr/>
            </p:nvSpPr>
            <p:spPr>
              <a:xfrm>
                <a:off x="10072863"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25</a:t>
                </a:r>
              </a:p>
            </p:txBody>
          </p:sp>
          <p:sp>
            <p:nvSpPr>
              <p:cNvPr id="45" name="TextBox 44">
                <a:extLst>
                  <a:ext uri="{FF2B5EF4-FFF2-40B4-BE49-F238E27FC236}">
                    <a16:creationId xmlns:a16="http://schemas.microsoft.com/office/drawing/2014/main" id="{74EDA87A-5272-F3BE-FE03-FEAE8B70D352}"/>
                  </a:ext>
                </a:extLst>
              </p:cNvPr>
              <p:cNvSpPr txBox="1"/>
              <p:nvPr/>
            </p:nvSpPr>
            <p:spPr>
              <a:xfrm>
                <a:off x="10420850"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26</a:t>
                </a:r>
              </a:p>
            </p:txBody>
          </p:sp>
          <p:sp>
            <p:nvSpPr>
              <p:cNvPr id="46" name="TextBox 45">
                <a:extLst>
                  <a:ext uri="{FF2B5EF4-FFF2-40B4-BE49-F238E27FC236}">
                    <a16:creationId xmlns:a16="http://schemas.microsoft.com/office/drawing/2014/main" id="{91FBA607-3960-3873-13B9-BA5238E43F4A}"/>
                  </a:ext>
                </a:extLst>
              </p:cNvPr>
              <p:cNvSpPr txBox="1"/>
              <p:nvPr/>
            </p:nvSpPr>
            <p:spPr>
              <a:xfrm>
                <a:off x="10768654"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27</a:t>
                </a:r>
              </a:p>
            </p:txBody>
          </p:sp>
          <p:sp>
            <p:nvSpPr>
              <p:cNvPr id="47" name="TextBox 46">
                <a:extLst>
                  <a:ext uri="{FF2B5EF4-FFF2-40B4-BE49-F238E27FC236}">
                    <a16:creationId xmlns:a16="http://schemas.microsoft.com/office/drawing/2014/main" id="{48E39E31-93C4-CECC-3500-7EA19058C449}"/>
                  </a:ext>
                </a:extLst>
              </p:cNvPr>
              <p:cNvSpPr txBox="1"/>
              <p:nvPr/>
            </p:nvSpPr>
            <p:spPr>
              <a:xfrm>
                <a:off x="11116639" y="1009266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a:t>
                </a:r>
              </a:p>
            </p:txBody>
          </p:sp>
        </p:grpSp>
        <p:sp>
          <p:nvSpPr>
            <p:cNvPr id="10" name="TextBox 9">
              <a:extLst>
                <a:ext uri="{FF2B5EF4-FFF2-40B4-BE49-F238E27FC236}">
                  <a16:creationId xmlns:a16="http://schemas.microsoft.com/office/drawing/2014/main" id="{83ED46D3-DDBD-59E4-F09A-E57D239D2EB3}"/>
                </a:ext>
              </a:extLst>
            </p:cNvPr>
            <p:cNvSpPr txBox="1"/>
            <p:nvPr/>
          </p:nvSpPr>
          <p:spPr>
            <a:xfrm>
              <a:off x="5478370" y="10397877"/>
              <a:ext cx="1042730" cy="461724"/>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Months</a:t>
              </a:r>
            </a:p>
          </p:txBody>
        </p:sp>
        <p:grpSp>
          <p:nvGrpSpPr>
            <p:cNvPr id="11" name="Group 10">
              <a:extLst>
                <a:ext uri="{FF2B5EF4-FFF2-40B4-BE49-F238E27FC236}">
                  <a16:creationId xmlns:a16="http://schemas.microsoft.com/office/drawing/2014/main" id="{93F58E61-069A-F85A-C9CB-CD2E7D1532FD}"/>
                </a:ext>
              </a:extLst>
            </p:cNvPr>
            <p:cNvGrpSpPr/>
            <p:nvPr/>
          </p:nvGrpSpPr>
          <p:grpSpPr>
            <a:xfrm>
              <a:off x="892388" y="3888755"/>
              <a:ext cx="644643" cy="6182854"/>
              <a:chOff x="892388" y="3888755"/>
              <a:chExt cx="644643" cy="6182854"/>
            </a:xfrm>
          </p:grpSpPr>
          <p:sp>
            <p:nvSpPr>
              <p:cNvPr id="13" name="TextBox 12">
                <a:extLst>
                  <a:ext uri="{FF2B5EF4-FFF2-40B4-BE49-F238E27FC236}">
                    <a16:creationId xmlns:a16="http://schemas.microsoft.com/office/drawing/2014/main" id="{0280A224-FA1F-BA67-4A46-F978D3ED8B37}"/>
                  </a:ext>
                </a:extLst>
              </p:cNvPr>
              <p:cNvSpPr txBox="1"/>
              <p:nvPr/>
            </p:nvSpPr>
            <p:spPr>
              <a:xfrm>
                <a:off x="1068249" y="9671447"/>
                <a:ext cx="468782"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14" name="TextBox 13">
                <a:extLst>
                  <a:ext uri="{FF2B5EF4-FFF2-40B4-BE49-F238E27FC236}">
                    <a16:creationId xmlns:a16="http://schemas.microsoft.com/office/drawing/2014/main" id="{75D498B9-BB7D-65DC-BB5D-3617847D0C86}"/>
                  </a:ext>
                </a:extLst>
              </p:cNvPr>
              <p:cNvSpPr txBox="1"/>
              <p:nvPr/>
            </p:nvSpPr>
            <p:spPr>
              <a:xfrm>
                <a:off x="980319" y="8515006"/>
                <a:ext cx="536113"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15" name="TextBox 14">
                <a:extLst>
                  <a:ext uri="{FF2B5EF4-FFF2-40B4-BE49-F238E27FC236}">
                    <a16:creationId xmlns:a16="http://schemas.microsoft.com/office/drawing/2014/main" id="{B1793CFB-FC01-0A52-A40D-65B095FEC4CD}"/>
                  </a:ext>
                </a:extLst>
              </p:cNvPr>
              <p:cNvSpPr txBox="1"/>
              <p:nvPr/>
            </p:nvSpPr>
            <p:spPr>
              <a:xfrm>
                <a:off x="980319" y="7358333"/>
                <a:ext cx="536113"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40</a:t>
                </a:r>
              </a:p>
            </p:txBody>
          </p:sp>
          <p:sp>
            <p:nvSpPr>
              <p:cNvPr id="16" name="TextBox 15">
                <a:extLst>
                  <a:ext uri="{FF2B5EF4-FFF2-40B4-BE49-F238E27FC236}">
                    <a16:creationId xmlns:a16="http://schemas.microsoft.com/office/drawing/2014/main" id="{5BBE1ECF-9E1F-EF8D-9D02-EDB81B5642AD}"/>
                  </a:ext>
                </a:extLst>
              </p:cNvPr>
              <p:cNvSpPr txBox="1"/>
              <p:nvPr/>
            </p:nvSpPr>
            <p:spPr>
              <a:xfrm>
                <a:off x="980319" y="6201895"/>
                <a:ext cx="536113"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60</a:t>
                </a:r>
              </a:p>
            </p:txBody>
          </p:sp>
          <p:sp>
            <p:nvSpPr>
              <p:cNvPr id="17" name="TextBox 16">
                <a:extLst>
                  <a:ext uri="{FF2B5EF4-FFF2-40B4-BE49-F238E27FC236}">
                    <a16:creationId xmlns:a16="http://schemas.microsoft.com/office/drawing/2014/main" id="{CFA116E5-C763-4A21-0519-7092663FD459}"/>
                  </a:ext>
                </a:extLst>
              </p:cNvPr>
              <p:cNvSpPr txBox="1"/>
              <p:nvPr/>
            </p:nvSpPr>
            <p:spPr>
              <a:xfrm>
                <a:off x="980319" y="5045230"/>
                <a:ext cx="536113"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80</a:t>
                </a:r>
              </a:p>
            </p:txBody>
          </p:sp>
          <p:sp>
            <p:nvSpPr>
              <p:cNvPr id="18" name="TextBox 17">
                <a:extLst>
                  <a:ext uri="{FF2B5EF4-FFF2-40B4-BE49-F238E27FC236}">
                    <a16:creationId xmlns:a16="http://schemas.microsoft.com/office/drawing/2014/main" id="{BCEDD92B-050D-2DBE-1885-81EDA13F439F}"/>
                  </a:ext>
                </a:extLst>
              </p:cNvPr>
              <p:cNvSpPr txBox="1"/>
              <p:nvPr/>
            </p:nvSpPr>
            <p:spPr>
              <a:xfrm>
                <a:off x="892388" y="3888755"/>
                <a:ext cx="619480"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100</a:t>
                </a:r>
              </a:p>
            </p:txBody>
          </p:sp>
        </p:grpSp>
        <p:sp>
          <p:nvSpPr>
            <p:cNvPr id="12" name="TextBox 11">
              <a:extLst>
                <a:ext uri="{FF2B5EF4-FFF2-40B4-BE49-F238E27FC236}">
                  <a16:creationId xmlns:a16="http://schemas.microsoft.com/office/drawing/2014/main" id="{839FADB9-7954-A599-E511-2E82D4150560}"/>
                </a:ext>
              </a:extLst>
            </p:cNvPr>
            <p:cNvSpPr txBox="1"/>
            <p:nvPr/>
          </p:nvSpPr>
          <p:spPr>
            <a:xfrm rot="16200000">
              <a:off x="-539847" y="6559407"/>
              <a:ext cx="2278203" cy="461724"/>
            </a:xfrm>
            <a:prstGeom prst="rect">
              <a:avLst/>
            </a:prstGeom>
            <a:noFill/>
          </p:spPr>
          <p:txBody>
            <a:bodyPr wrap="squar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PFS Probability (%)</a:t>
              </a:r>
            </a:p>
          </p:txBody>
        </p:sp>
      </p:grpSp>
      <p:grpSp>
        <p:nvGrpSpPr>
          <p:cNvPr id="137" name="Group 136">
            <a:extLst>
              <a:ext uri="{FF2B5EF4-FFF2-40B4-BE49-F238E27FC236}">
                <a16:creationId xmlns:a16="http://schemas.microsoft.com/office/drawing/2014/main" id="{B2246F7D-005B-B00C-BBC1-FAA78B20983F}"/>
              </a:ext>
            </a:extLst>
          </p:cNvPr>
          <p:cNvGrpSpPr/>
          <p:nvPr/>
        </p:nvGrpSpPr>
        <p:grpSpPr>
          <a:xfrm>
            <a:off x="73657" y="5323645"/>
            <a:ext cx="5304063" cy="525696"/>
            <a:chOff x="1808710" y="5285342"/>
            <a:chExt cx="7637136" cy="740978"/>
          </a:xfrm>
        </p:grpSpPr>
        <p:sp>
          <p:nvSpPr>
            <p:cNvPr id="138" name="TextBox 137">
              <a:extLst>
                <a:ext uri="{FF2B5EF4-FFF2-40B4-BE49-F238E27FC236}">
                  <a16:creationId xmlns:a16="http://schemas.microsoft.com/office/drawing/2014/main" id="{34360971-A570-BBD7-F13F-FF1B9F7E2881}"/>
                </a:ext>
              </a:extLst>
            </p:cNvPr>
            <p:cNvSpPr txBox="1"/>
            <p:nvPr/>
          </p:nvSpPr>
          <p:spPr>
            <a:xfrm>
              <a:off x="1979583" y="5285342"/>
              <a:ext cx="893700" cy="30367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No. at Risk</a:t>
              </a:r>
            </a:p>
          </p:txBody>
        </p:sp>
        <p:sp>
          <p:nvSpPr>
            <p:cNvPr id="139" name="TextBox 138">
              <a:extLst>
                <a:ext uri="{FF2B5EF4-FFF2-40B4-BE49-F238E27FC236}">
                  <a16:creationId xmlns:a16="http://schemas.microsoft.com/office/drawing/2014/main" id="{549D22FC-D284-7FA0-9016-2E42FBBFF680}"/>
                </a:ext>
              </a:extLst>
            </p:cNvPr>
            <p:cNvSpPr txBox="1"/>
            <p:nvPr/>
          </p:nvSpPr>
          <p:spPr>
            <a:xfrm>
              <a:off x="2766966"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40</a:t>
              </a:r>
            </a:p>
          </p:txBody>
        </p:sp>
        <p:sp>
          <p:nvSpPr>
            <p:cNvPr id="140" name="TextBox 139">
              <a:extLst>
                <a:ext uri="{FF2B5EF4-FFF2-40B4-BE49-F238E27FC236}">
                  <a16:creationId xmlns:a16="http://schemas.microsoft.com/office/drawing/2014/main" id="{F752889F-9C6E-F8E2-BC36-2A55B2392CBC}"/>
                </a:ext>
              </a:extLst>
            </p:cNvPr>
            <p:cNvSpPr txBox="1"/>
            <p:nvPr/>
          </p:nvSpPr>
          <p:spPr>
            <a:xfrm>
              <a:off x="1808710" y="5555525"/>
              <a:ext cx="958328" cy="281981"/>
            </a:xfrm>
            <a:prstGeom prst="rect">
              <a:avLst/>
            </a:prstGeom>
            <a:noFill/>
          </p:spPr>
          <p:txBody>
            <a:bodyPr wrap="non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T-</a:t>
              </a:r>
              <a:r>
                <a:rPr kumimoji="0" lang="en-US" sz="700" b="0" i="0" u="none" strike="noStrike" kern="1200" cap="none" spc="0" normalizeH="0" baseline="0" noProof="0" err="1">
                  <a:ln>
                    <a:noFill/>
                  </a:ln>
                  <a:solidFill>
                    <a:srgbClr val="000000"/>
                  </a:solidFill>
                  <a:effectLst/>
                  <a:uLnTx/>
                  <a:uFillTx/>
                  <a:latin typeface="Arial Narrow" panose="020B0606020202030204" pitchFamily="34" charset="0"/>
                  <a:ea typeface="+mn-ea"/>
                  <a:cs typeface="+mn-cs"/>
                  <a:sym typeface="Helvetica"/>
                  <a:rtl val="0"/>
                </a:rPr>
                <a:t>DXd</a:t>
              </a: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 (n=40):</a:t>
              </a:r>
            </a:p>
          </p:txBody>
        </p:sp>
        <p:sp>
          <p:nvSpPr>
            <p:cNvPr id="141" name="TextBox 140">
              <a:extLst>
                <a:ext uri="{FF2B5EF4-FFF2-40B4-BE49-F238E27FC236}">
                  <a16:creationId xmlns:a16="http://schemas.microsoft.com/office/drawing/2014/main" id="{BEFCB638-04BA-D6B1-F729-C82EB105179F}"/>
                </a:ext>
              </a:extLst>
            </p:cNvPr>
            <p:cNvSpPr txBox="1"/>
            <p:nvPr/>
          </p:nvSpPr>
          <p:spPr>
            <a:xfrm>
              <a:off x="3019354"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39</a:t>
              </a:r>
            </a:p>
          </p:txBody>
        </p:sp>
        <p:sp>
          <p:nvSpPr>
            <p:cNvPr id="142" name="TextBox 141">
              <a:extLst>
                <a:ext uri="{FF2B5EF4-FFF2-40B4-BE49-F238E27FC236}">
                  <a16:creationId xmlns:a16="http://schemas.microsoft.com/office/drawing/2014/main" id="{89DE51E5-CC0D-A371-0425-3338B65FB06F}"/>
                </a:ext>
              </a:extLst>
            </p:cNvPr>
            <p:cNvSpPr txBox="1"/>
            <p:nvPr/>
          </p:nvSpPr>
          <p:spPr>
            <a:xfrm>
              <a:off x="3271707"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33</a:t>
              </a:r>
            </a:p>
          </p:txBody>
        </p:sp>
        <p:sp>
          <p:nvSpPr>
            <p:cNvPr id="143" name="TextBox 142">
              <a:extLst>
                <a:ext uri="{FF2B5EF4-FFF2-40B4-BE49-F238E27FC236}">
                  <a16:creationId xmlns:a16="http://schemas.microsoft.com/office/drawing/2014/main" id="{13492260-D07D-3C5A-1E8C-281C9ABF4F6B}"/>
                </a:ext>
              </a:extLst>
            </p:cNvPr>
            <p:cNvSpPr txBox="1"/>
            <p:nvPr/>
          </p:nvSpPr>
          <p:spPr>
            <a:xfrm>
              <a:off x="3524122"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29</a:t>
              </a:r>
            </a:p>
          </p:txBody>
        </p:sp>
        <p:sp>
          <p:nvSpPr>
            <p:cNvPr id="144" name="TextBox 143">
              <a:extLst>
                <a:ext uri="{FF2B5EF4-FFF2-40B4-BE49-F238E27FC236}">
                  <a16:creationId xmlns:a16="http://schemas.microsoft.com/office/drawing/2014/main" id="{11ED9B2D-ED98-911A-1510-4D91BD877E45}"/>
                </a:ext>
              </a:extLst>
            </p:cNvPr>
            <p:cNvSpPr txBox="1"/>
            <p:nvPr/>
          </p:nvSpPr>
          <p:spPr>
            <a:xfrm>
              <a:off x="3773655"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a:t>
              </a:r>
            </a:p>
          </p:txBody>
        </p:sp>
        <p:sp>
          <p:nvSpPr>
            <p:cNvPr id="145" name="TextBox 144">
              <a:extLst>
                <a:ext uri="{FF2B5EF4-FFF2-40B4-BE49-F238E27FC236}">
                  <a16:creationId xmlns:a16="http://schemas.microsoft.com/office/drawing/2014/main" id="{B50C68C7-146A-2E55-51FF-616B8F598386}"/>
                </a:ext>
              </a:extLst>
            </p:cNvPr>
            <p:cNvSpPr txBox="1"/>
            <p:nvPr/>
          </p:nvSpPr>
          <p:spPr>
            <a:xfrm>
              <a:off x="4030508"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25</a:t>
              </a:r>
            </a:p>
          </p:txBody>
        </p:sp>
        <p:sp>
          <p:nvSpPr>
            <p:cNvPr id="146" name="TextBox 145">
              <a:extLst>
                <a:ext uri="{FF2B5EF4-FFF2-40B4-BE49-F238E27FC236}">
                  <a16:creationId xmlns:a16="http://schemas.microsoft.com/office/drawing/2014/main" id="{6D9319AF-2D2F-4CF5-1754-6F449D9E0B4D}"/>
                </a:ext>
              </a:extLst>
            </p:cNvPr>
            <p:cNvSpPr txBox="1"/>
            <p:nvPr/>
          </p:nvSpPr>
          <p:spPr>
            <a:xfrm>
              <a:off x="4287331"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21</a:t>
              </a:r>
            </a:p>
          </p:txBody>
        </p:sp>
        <p:sp>
          <p:nvSpPr>
            <p:cNvPr id="147" name="TextBox 146">
              <a:extLst>
                <a:ext uri="{FF2B5EF4-FFF2-40B4-BE49-F238E27FC236}">
                  <a16:creationId xmlns:a16="http://schemas.microsoft.com/office/drawing/2014/main" id="{C2BBC00A-0F03-7231-50AA-5085C231CA56}"/>
                </a:ext>
              </a:extLst>
            </p:cNvPr>
            <p:cNvSpPr txBox="1"/>
            <p:nvPr/>
          </p:nvSpPr>
          <p:spPr>
            <a:xfrm>
              <a:off x="4533653"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148" name="TextBox 147">
              <a:extLst>
                <a:ext uri="{FF2B5EF4-FFF2-40B4-BE49-F238E27FC236}">
                  <a16:creationId xmlns:a16="http://schemas.microsoft.com/office/drawing/2014/main" id="{14E31199-B1D1-C985-8CFB-D14BE360871B}"/>
                </a:ext>
              </a:extLst>
            </p:cNvPr>
            <p:cNvSpPr txBox="1"/>
            <p:nvPr/>
          </p:nvSpPr>
          <p:spPr>
            <a:xfrm>
              <a:off x="4786070"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19</a:t>
              </a:r>
            </a:p>
          </p:txBody>
        </p:sp>
        <p:sp>
          <p:nvSpPr>
            <p:cNvPr id="149" name="TextBox 148">
              <a:extLst>
                <a:ext uri="{FF2B5EF4-FFF2-40B4-BE49-F238E27FC236}">
                  <a16:creationId xmlns:a16="http://schemas.microsoft.com/office/drawing/2014/main" id="{AFE2F7D9-311B-03C0-3845-AC50B603C490}"/>
                </a:ext>
              </a:extLst>
            </p:cNvPr>
            <p:cNvSpPr txBox="1"/>
            <p:nvPr/>
          </p:nvSpPr>
          <p:spPr>
            <a:xfrm>
              <a:off x="5049495"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a:t>
              </a:r>
            </a:p>
          </p:txBody>
        </p:sp>
        <p:sp>
          <p:nvSpPr>
            <p:cNvPr id="150" name="TextBox 149">
              <a:extLst>
                <a:ext uri="{FF2B5EF4-FFF2-40B4-BE49-F238E27FC236}">
                  <a16:creationId xmlns:a16="http://schemas.microsoft.com/office/drawing/2014/main" id="{814AD9C9-EBD1-582C-4225-875F3783D676}"/>
                </a:ext>
              </a:extLst>
            </p:cNvPr>
            <p:cNvSpPr txBox="1"/>
            <p:nvPr/>
          </p:nvSpPr>
          <p:spPr>
            <a:xfrm>
              <a:off x="5286445"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a:t>
              </a:r>
            </a:p>
          </p:txBody>
        </p:sp>
        <p:sp>
          <p:nvSpPr>
            <p:cNvPr id="151" name="TextBox 150">
              <a:extLst>
                <a:ext uri="{FF2B5EF4-FFF2-40B4-BE49-F238E27FC236}">
                  <a16:creationId xmlns:a16="http://schemas.microsoft.com/office/drawing/2014/main" id="{69806E13-FA88-2919-C434-E74D01EB40F0}"/>
                </a:ext>
              </a:extLst>
            </p:cNvPr>
            <p:cNvSpPr txBox="1"/>
            <p:nvPr/>
          </p:nvSpPr>
          <p:spPr>
            <a:xfrm>
              <a:off x="5543186"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a:t>
              </a:r>
            </a:p>
          </p:txBody>
        </p:sp>
        <p:sp>
          <p:nvSpPr>
            <p:cNvPr id="152" name="TextBox 151">
              <a:extLst>
                <a:ext uri="{FF2B5EF4-FFF2-40B4-BE49-F238E27FC236}">
                  <a16:creationId xmlns:a16="http://schemas.microsoft.com/office/drawing/2014/main" id="{4B15A382-F4FF-D08D-2287-2063CF6AA7DC}"/>
                </a:ext>
              </a:extLst>
            </p:cNvPr>
            <p:cNvSpPr txBox="1"/>
            <p:nvPr/>
          </p:nvSpPr>
          <p:spPr>
            <a:xfrm>
              <a:off x="5795600"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a:t>
              </a:r>
            </a:p>
          </p:txBody>
        </p:sp>
        <p:sp>
          <p:nvSpPr>
            <p:cNvPr id="153" name="TextBox 152">
              <a:extLst>
                <a:ext uri="{FF2B5EF4-FFF2-40B4-BE49-F238E27FC236}">
                  <a16:creationId xmlns:a16="http://schemas.microsoft.com/office/drawing/2014/main" id="{BBB27D51-7E2C-0EB2-D2A0-E4D91E0D0F7A}"/>
                </a:ext>
              </a:extLst>
            </p:cNvPr>
            <p:cNvSpPr txBox="1"/>
            <p:nvPr/>
          </p:nvSpPr>
          <p:spPr>
            <a:xfrm>
              <a:off x="6047870"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a:t>
              </a:r>
            </a:p>
          </p:txBody>
        </p:sp>
        <p:sp>
          <p:nvSpPr>
            <p:cNvPr id="154" name="TextBox 153">
              <a:extLst>
                <a:ext uri="{FF2B5EF4-FFF2-40B4-BE49-F238E27FC236}">
                  <a16:creationId xmlns:a16="http://schemas.microsoft.com/office/drawing/2014/main" id="{5302D9C8-DEAE-4A87-BF38-FFFE6FD31CDF}"/>
                </a:ext>
              </a:extLst>
            </p:cNvPr>
            <p:cNvSpPr txBox="1"/>
            <p:nvPr/>
          </p:nvSpPr>
          <p:spPr>
            <a:xfrm>
              <a:off x="6300300" y="5555525"/>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a:t>
              </a:r>
            </a:p>
          </p:txBody>
        </p:sp>
        <p:sp>
          <p:nvSpPr>
            <p:cNvPr id="155" name="TextBox 154">
              <a:extLst>
                <a:ext uri="{FF2B5EF4-FFF2-40B4-BE49-F238E27FC236}">
                  <a16:creationId xmlns:a16="http://schemas.microsoft.com/office/drawing/2014/main" id="{DDA92646-5F30-99A6-02D5-93FFA7640E9E}"/>
                </a:ext>
              </a:extLst>
            </p:cNvPr>
            <p:cNvSpPr txBox="1"/>
            <p:nvPr/>
          </p:nvSpPr>
          <p:spPr>
            <a:xfrm>
              <a:off x="6584616"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156" name="TextBox 155">
              <a:extLst>
                <a:ext uri="{FF2B5EF4-FFF2-40B4-BE49-F238E27FC236}">
                  <a16:creationId xmlns:a16="http://schemas.microsoft.com/office/drawing/2014/main" id="{C54F6584-ED4B-1EB3-FAD8-AB955A1B38E0}"/>
                </a:ext>
              </a:extLst>
            </p:cNvPr>
            <p:cNvSpPr txBox="1"/>
            <p:nvPr/>
          </p:nvSpPr>
          <p:spPr>
            <a:xfrm>
              <a:off x="6836900"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157" name="TextBox 156">
              <a:extLst>
                <a:ext uri="{FF2B5EF4-FFF2-40B4-BE49-F238E27FC236}">
                  <a16:creationId xmlns:a16="http://schemas.microsoft.com/office/drawing/2014/main" id="{572DF5D4-0C40-44C9-BF25-17DB5A67C47D}"/>
                </a:ext>
              </a:extLst>
            </p:cNvPr>
            <p:cNvSpPr txBox="1"/>
            <p:nvPr/>
          </p:nvSpPr>
          <p:spPr>
            <a:xfrm>
              <a:off x="7070459"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158" name="TextBox 157">
              <a:extLst>
                <a:ext uri="{FF2B5EF4-FFF2-40B4-BE49-F238E27FC236}">
                  <a16:creationId xmlns:a16="http://schemas.microsoft.com/office/drawing/2014/main" id="{37B0285B-4A0D-44F0-288E-EF874957D1D1}"/>
                </a:ext>
              </a:extLst>
            </p:cNvPr>
            <p:cNvSpPr txBox="1"/>
            <p:nvPr/>
          </p:nvSpPr>
          <p:spPr>
            <a:xfrm>
              <a:off x="7341749"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159" name="TextBox 158">
              <a:extLst>
                <a:ext uri="{FF2B5EF4-FFF2-40B4-BE49-F238E27FC236}">
                  <a16:creationId xmlns:a16="http://schemas.microsoft.com/office/drawing/2014/main" id="{F31E819B-EDD2-9D8E-711E-1D1F882C22FC}"/>
                </a:ext>
              </a:extLst>
            </p:cNvPr>
            <p:cNvSpPr txBox="1"/>
            <p:nvPr/>
          </p:nvSpPr>
          <p:spPr>
            <a:xfrm>
              <a:off x="7594164"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160" name="TextBox 159">
              <a:extLst>
                <a:ext uri="{FF2B5EF4-FFF2-40B4-BE49-F238E27FC236}">
                  <a16:creationId xmlns:a16="http://schemas.microsoft.com/office/drawing/2014/main" id="{F57497D6-5408-364D-C216-E5AC589C199F}"/>
                </a:ext>
              </a:extLst>
            </p:cNvPr>
            <p:cNvSpPr txBox="1"/>
            <p:nvPr/>
          </p:nvSpPr>
          <p:spPr>
            <a:xfrm>
              <a:off x="7846450"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161" name="TextBox 160">
              <a:extLst>
                <a:ext uri="{FF2B5EF4-FFF2-40B4-BE49-F238E27FC236}">
                  <a16:creationId xmlns:a16="http://schemas.microsoft.com/office/drawing/2014/main" id="{61A64845-24B3-5279-30A0-B9908D213E6D}"/>
                </a:ext>
              </a:extLst>
            </p:cNvPr>
            <p:cNvSpPr txBox="1"/>
            <p:nvPr/>
          </p:nvSpPr>
          <p:spPr>
            <a:xfrm>
              <a:off x="8110432"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162" name="TextBox 161">
              <a:extLst>
                <a:ext uri="{FF2B5EF4-FFF2-40B4-BE49-F238E27FC236}">
                  <a16:creationId xmlns:a16="http://schemas.microsoft.com/office/drawing/2014/main" id="{103A96A0-AF00-E25A-DCAD-73B1397F93B2}"/>
                </a:ext>
              </a:extLst>
            </p:cNvPr>
            <p:cNvSpPr txBox="1"/>
            <p:nvPr/>
          </p:nvSpPr>
          <p:spPr>
            <a:xfrm>
              <a:off x="8351281"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163" name="TextBox 162">
              <a:extLst>
                <a:ext uri="{FF2B5EF4-FFF2-40B4-BE49-F238E27FC236}">
                  <a16:creationId xmlns:a16="http://schemas.microsoft.com/office/drawing/2014/main" id="{43980664-D8CD-843F-F803-2D0683FA2EEE}"/>
                </a:ext>
              </a:extLst>
            </p:cNvPr>
            <p:cNvSpPr txBox="1"/>
            <p:nvPr/>
          </p:nvSpPr>
          <p:spPr>
            <a:xfrm>
              <a:off x="8600486"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164" name="TextBox 163">
              <a:extLst>
                <a:ext uri="{FF2B5EF4-FFF2-40B4-BE49-F238E27FC236}">
                  <a16:creationId xmlns:a16="http://schemas.microsoft.com/office/drawing/2014/main" id="{07C4BF7F-DA45-F29D-F5C9-206B00DEFBC7}"/>
                </a:ext>
              </a:extLst>
            </p:cNvPr>
            <p:cNvSpPr txBox="1"/>
            <p:nvPr/>
          </p:nvSpPr>
          <p:spPr>
            <a:xfrm>
              <a:off x="8855982"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65" name="TextBox 164">
              <a:extLst>
                <a:ext uri="{FF2B5EF4-FFF2-40B4-BE49-F238E27FC236}">
                  <a16:creationId xmlns:a16="http://schemas.microsoft.com/office/drawing/2014/main" id="{F644E3AB-1F22-5747-DE53-02F577227567}"/>
                </a:ext>
              </a:extLst>
            </p:cNvPr>
            <p:cNvSpPr txBox="1"/>
            <p:nvPr/>
          </p:nvSpPr>
          <p:spPr>
            <a:xfrm>
              <a:off x="9108399" y="5555525"/>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166" name="TextBox 165">
              <a:extLst>
                <a:ext uri="{FF2B5EF4-FFF2-40B4-BE49-F238E27FC236}">
                  <a16:creationId xmlns:a16="http://schemas.microsoft.com/office/drawing/2014/main" id="{6D96F5D1-8C3D-207F-DD7A-5B34B99EFB19}"/>
                </a:ext>
              </a:extLst>
            </p:cNvPr>
            <p:cNvSpPr txBox="1"/>
            <p:nvPr/>
          </p:nvSpPr>
          <p:spPr>
            <a:xfrm>
              <a:off x="2766966" y="5744339"/>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a:t>
              </a:r>
            </a:p>
          </p:txBody>
        </p:sp>
        <p:sp>
          <p:nvSpPr>
            <p:cNvPr id="167" name="TextBox 166">
              <a:extLst>
                <a:ext uri="{FF2B5EF4-FFF2-40B4-BE49-F238E27FC236}">
                  <a16:creationId xmlns:a16="http://schemas.microsoft.com/office/drawing/2014/main" id="{B198DBA5-4FC9-50E2-0897-CE9C12B5FF8D}"/>
                </a:ext>
              </a:extLst>
            </p:cNvPr>
            <p:cNvSpPr txBox="1"/>
            <p:nvPr/>
          </p:nvSpPr>
          <p:spPr>
            <a:xfrm>
              <a:off x="1907961" y="5736883"/>
              <a:ext cx="859078" cy="281981"/>
            </a:xfrm>
            <a:prstGeom prst="rect">
              <a:avLst/>
            </a:prstGeom>
            <a:noFill/>
          </p:spPr>
          <p:txBody>
            <a:bodyPr wrap="non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TPC (n=18):</a:t>
              </a:r>
            </a:p>
          </p:txBody>
        </p:sp>
        <p:sp>
          <p:nvSpPr>
            <p:cNvPr id="168" name="TextBox 167">
              <a:extLst>
                <a:ext uri="{FF2B5EF4-FFF2-40B4-BE49-F238E27FC236}">
                  <a16:creationId xmlns:a16="http://schemas.microsoft.com/office/drawing/2014/main" id="{5B06857E-8481-C12C-56AC-645B3242C213}"/>
                </a:ext>
              </a:extLst>
            </p:cNvPr>
            <p:cNvSpPr txBox="1"/>
            <p:nvPr/>
          </p:nvSpPr>
          <p:spPr>
            <a:xfrm>
              <a:off x="3019354" y="5744337"/>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17</a:t>
              </a:r>
            </a:p>
          </p:txBody>
        </p:sp>
        <p:sp>
          <p:nvSpPr>
            <p:cNvPr id="169" name="TextBox 168">
              <a:extLst>
                <a:ext uri="{FF2B5EF4-FFF2-40B4-BE49-F238E27FC236}">
                  <a16:creationId xmlns:a16="http://schemas.microsoft.com/office/drawing/2014/main" id="{A8CF6808-0CA8-DFA3-64E8-50C00C7B0BA0}"/>
                </a:ext>
              </a:extLst>
            </p:cNvPr>
            <p:cNvSpPr txBox="1"/>
            <p:nvPr/>
          </p:nvSpPr>
          <p:spPr>
            <a:xfrm>
              <a:off x="3271707" y="5744337"/>
              <a:ext cx="385916"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a:t>
              </a:r>
            </a:p>
          </p:txBody>
        </p:sp>
        <p:sp>
          <p:nvSpPr>
            <p:cNvPr id="170" name="TextBox 169">
              <a:extLst>
                <a:ext uri="{FF2B5EF4-FFF2-40B4-BE49-F238E27FC236}">
                  <a16:creationId xmlns:a16="http://schemas.microsoft.com/office/drawing/2014/main" id="{02D40039-5DDA-D130-B013-E25375D44EE2}"/>
                </a:ext>
              </a:extLst>
            </p:cNvPr>
            <p:cNvSpPr txBox="1"/>
            <p:nvPr/>
          </p:nvSpPr>
          <p:spPr>
            <a:xfrm>
              <a:off x="3556003"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171" name="TextBox 170">
              <a:extLst>
                <a:ext uri="{FF2B5EF4-FFF2-40B4-BE49-F238E27FC236}">
                  <a16:creationId xmlns:a16="http://schemas.microsoft.com/office/drawing/2014/main" id="{BBD679C1-55F3-C5FD-A9C9-8D73D74D1493}"/>
                </a:ext>
              </a:extLst>
            </p:cNvPr>
            <p:cNvSpPr txBox="1"/>
            <p:nvPr/>
          </p:nvSpPr>
          <p:spPr>
            <a:xfrm>
              <a:off x="3805552"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172" name="TextBox 171">
              <a:extLst>
                <a:ext uri="{FF2B5EF4-FFF2-40B4-BE49-F238E27FC236}">
                  <a16:creationId xmlns:a16="http://schemas.microsoft.com/office/drawing/2014/main" id="{85357C65-40DD-FC4B-FA43-CCD9334617A8}"/>
                </a:ext>
              </a:extLst>
            </p:cNvPr>
            <p:cNvSpPr txBox="1"/>
            <p:nvPr/>
          </p:nvSpPr>
          <p:spPr>
            <a:xfrm>
              <a:off x="4062391"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173" name="TextBox 172">
              <a:extLst>
                <a:ext uri="{FF2B5EF4-FFF2-40B4-BE49-F238E27FC236}">
                  <a16:creationId xmlns:a16="http://schemas.microsoft.com/office/drawing/2014/main" id="{B46FD5B6-15FA-5CB7-22A6-BBFAABEBC918}"/>
                </a:ext>
              </a:extLst>
            </p:cNvPr>
            <p:cNvSpPr txBox="1"/>
            <p:nvPr/>
          </p:nvSpPr>
          <p:spPr>
            <a:xfrm>
              <a:off x="4319231"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174" name="TextBox 173">
              <a:extLst>
                <a:ext uri="{FF2B5EF4-FFF2-40B4-BE49-F238E27FC236}">
                  <a16:creationId xmlns:a16="http://schemas.microsoft.com/office/drawing/2014/main" id="{0DD8D915-1B5D-2B7D-393F-2BF0A5013AC4}"/>
                </a:ext>
              </a:extLst>
            </p:cNvPr>
            <p:cNvSpPr txBox="1"/>
            <p:nvPr/>
          </p:nvSpPr>
          <p:spPr>
            <a:xfrm>
              <a:off x="4565552"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175" name="TextBox 174">
              <a:extLst>
                <a:ext uri="{FF2B5EF4-FFF2-40B4-BE49-F238E27FC236}">
                  <a16:creationId xmlns:a16="http://schemas.microsoft.com/office/drawing/2014/main" id="{BCFB1C64-5530-62D8-C808-0617802D53FF}"/>
                </a:ext>
              </a:extLst>
            </p:cNvPr>
            <p:cNvSpPr txBox="1"/>
            <p:nvPr/>
          </p:nvSpPr>
          <p:spPr>
            <a:xfrm>
              <a:off x="4817968"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176" name="TextBox 175">
              <a:extLst>
                <a:ext uri="{FF2B5EF4-FFF2-40B4-BE49-F238E27FC236}">
                  <a16:creationId xmlns:a16="http://schemas.microsoft.com/office/drawing/2014/main" id="{2766C057-F397-7A69-B456-C6F65C96C112}"/>
                </a:ext>
              </a:extLst>
            </p:cNvPr>
            <p:cNvSpPr txBox="1"/>
            <p:nvPr/>
          </p:nvSpPr>
          <p:spPr>
            <a:xfrm>
              <a:off x="5081392"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177" name="TextBox 176">
              <a:extLst>
                <a:ext uri="{FF2B5EF4-FFF2-40B4-BE49-F238E27FC236}">
                  <a16:creationId xmlns:a16="http://schemas.microsoft.com/office/drawing/2014/main" id="{ED90F8AE-0B46-954F-E529-0C682CB23714}"/>
                </a:ext>
              </a:extLst>
            </p:cNvPr>
            <p:cNvSpPr txBox="1"/>
            <p:nvPr/>
          </p:nvSpPr>
          <p:spPr>
            <a:xfrm>
              <a:off x="5318342"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178" name="TextBox 177">
              <a:extLst>
                <a:ext uri="{FF2B5EF4-FFF2-40B4-BE49-F238E27FC236}">
                  <a16:creationId xmlns:a16="http://schemas.microsoft.com/office/drawing/2014/main" id="{8755E1D5-AA91-81FA-33A6-5B01F284E722}"/>
                </a:ext>
              </a:extLst>
            </p:cNvPr>
            <p:cNvSpPr txBox="1"/>
            <p:nvPr/>
          </p:nvSpPr>
          <p:spPr>
            <a:xfrm>
              <a:off x="5575083"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179" name="TextBox 178">
              <a:extLst>
                <a:ext uri="{FF2B5EF4-FFF2-40B4-BE49-F238E27FC236}">
                  <a16:creationId xmlns:a16="http://schemas.microsoft.com/office/drawing/2014/main" id="{4816BAF4-DDA4-5697-DC19-3DE1FCBE693B}"/>
                </a:ext>
              </a:extLst>
            </p:cNvPr>
            <p:cNvSpPr txBox="1"/>
            <p:nvPr/>
          </p:nvSpPr>
          <p:spPr>
            <a:xfrm>
              <a:off x="5827500"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180" name="TextBox 179">
              <a:extLst>
                <a:ext uri="{FF2B5EF4-FFF2-40B4-BE49-F238E27FC236}">
                  <a16:creationId xmlns:a16="http://schemas.microsoft.com/office/drawing/2014/main" id="{BB98DE7F-2097-AEAA-B53A-5AE700E4D2E1}"/>
                </a:ext>
              </a:extLst>
            </p:cNvPr>
            <p:cNvSpPr txBox="1"/>
            <p:nvPr/>
          </p:nvSpPr>
          <p:spPr>
            <a:xfrm>
              <a:off x="6079785"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181" name="TextBox 180">
              <a:extLst>
                <a:ext uri="{FF2B5EF4-FFF2-40B4-BE49-F238E27FC236}">
                  <a16:creationId xmlns:a16="http://schemas.microsoft.com/office/drawing/2014/main" id="{B16BF72C-8B12-CBE8-A795-7C93C7264E76}"/>
                </a:ext>
              </a:extLst>
            </p:cNvPr>
            <p:cNvSpPr txBox="1"/>
            <p:nvPr/>
          </p:nvSpPr>
          <p:spPr>
            <a:xfrm>
              <a:off x="6332201"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82" name="TextBox 181">
              <a:extLst>
                <a:ext uri="{FF2B5EF4-FFF2-40B4-BE49-F238E27FC236}">
                  <a16:creationId xmlns:a16="http://schemas.microsoft.com/office/drawing/2014/main" id="{8484617C-82C8-BA8A-F990-5B5B61AA7EB6}"/>
                </a:ext>
              </a:extLst>
            </p:cNvPr>
            <p:cNvSpPr txBox="1"/>
            <p:nvPr/>
          </p:nvSpPr>
          <p:spPr>
            <a:xfrm>
              <a:off x="6584616"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83" name="TextBox 182">
              <a:extLst>
                <a:ext uri="{FF2B5EF4-FFF2-40B4-BE49-F238E27FC236}">
                  <a16:creationId xmlns:a16="http://schemas.microsoft.com/office/drawing/2014/main" id="{4AF8EB90-61BA-ACA5-6724-7E9F1B964796}"/>
                </a:ext>
              </a:extLst>
            </p:cNvPr>
            <p:cNvSpPr txBox="1"/>
            <p:nvPr/>
          </p:nvSpPr>
          <p:spPr>
            <a:xfrm>
              <a:off x="6836901"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84" name="TextBox 183">
              <a:extLst>
                <a:ext uri="{FF2B5EF4-FFF2-40B4-BE49-F238E27FC236}">
                  <a16:creationId xmlns:a16="http://schemas.microsoft.com/office/drawing/2014/main" id="{F2401172-E2D0-F156-144C-E0628E38E9A5}"/>
                </a:ext>
              </a:extLst>
            </p:cNvPr>
            <p:cNvSpPr txBox="1"/>
            <p:nvPr/>
          </p:nvSpPr>
          <p:spPr>
            <a:xfrm>
              <a:off x="7070460"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85" name="TextBox 184">
              <a:extLst>
                <a:ext uri="{FF2B5EF4-FFF2-40B4-BE49-F238E27FC236}">
                  <a16:creationId xmlns:a16="http://schemas.microsoft.com/office/drawing/2014/main" id="{EA335076-5841-A880-1F0D-C743831640A9}"/>
                </a:ext>
              </a:extLst>
            </p:cNvPr>
            <p:cNvSpPr txBox="1"/>
            <p:nvPr/>
          </p:nvSpPr>
          <p:spPr>
            <a:xfrm>
              <a:off x="7341749"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86" name="TextBox 185">
              <a:extLst>
                <a:ext uri="{FF2B5EF4-FFF2-40B4-BE49-F238E27FC236}">
                  <a16:creationId xmlns:a16="http://schemas.microsoft.com/office/drawing/2014/main" id="{96624B0D-D17C-9F97-53D7-3DE4CB6C33CE}"/>
                </a:ext>
              </a:extLst>
            </p:cNvPr>
            <p:cNvSpPr txBox="1"/>
            <p:nvPr/>
          </p:nvSpPr>
          <p:spPr>
            <a:xfrm>
              <a:off x="7594165"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187" name="TextBox 186">
              <a:extLst>
                <a:ext uri="{FF2B5EF4-FFF2-40B4-BE49-F238E27FC236}">
                  <a16:creationId xmlns:a16="http://schemas.microsoft.com/office/drawing/2014/main" id="{9829474C-8B0A-68BC-E289-8D8E4371A82E}"/>
                </a:ext>
              </a:extLst>
            </p:cNvPr>
            <p:cNvSpPr txBox="1"/>
            <p:nvPr/>
          </p:nvSpPr>
          <p:spPr>
            <a:xfrm>
              <a:off x="7846449" y="5744337"/>
              <a:ext cx="337447" cy="28198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grpSp>
      <p:cxnSp>
        <p:nvCxnSpPr>
          <p:cNvPr id="188" name="Straight Connector 187">
            <a:extLst>
              <a:ext uri="{FF2B5EF4-FFF2-40B4-BE49-F238E27FC236}">
                <a16:creationId xmlns:a16="http://schemas.microsoft.com/office/drawing/2014/main" id="{A81552D2-6718-2BF3-985C-C269AA5E2230}"/>
              </a:ext>
            </a:extLst>
          </p:cNvPr>
          <p:cNvCxnSpPr>
            <a:cxnSpLocks/>
          </p:cNvCxnSpPr>
          <p:nvPr/>
        </p:nvCxnSpPr>
        <p:spPr>
          <a:xfrm>
            <a:off x="802634" y="3467030"/>
            <a:ext cx="1554278" cy="0"/>
          </a:xfrm>
          <a:prstGeom prst="line">
            <a:avLst/>
          </a:prstGeom>
          <a:ln w="190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6CDDA11C-BB28-4253-AB38-DC19BE12F76D}"/>
              </a:ext>
            </a:extLst>
          </p:cNvPr>
          <p:cNvCxnSpPr>
            <a:cxnSpLocks/>
          </p:cNvCxnSpPr>
          <p:nvPr/>
        </p:nvCxnSpPr>
        <p:spPr>
          <a:xfrm flipV="1">
            <a:off x="1350973" y="3455006"/>
            <a:ext cx="0" cy="151770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841BFF8D-4437-D3CD-B7F9-66383B6DE136}"/>
              </a:ext>
            </a:extLst>
          </p:cNvPr>
          <p:cNvCxnSpPr>
            <a:cxnSpLocks/>
          </p:cNvCxnSpPr>
          <p:nvPr/>
        </p:nvCxnSpPr>
        <p:spPr>
          <a:xfrm flipV="1">
            <a:off x="2355025" y="3460030"/>
            <a:ext cx="0" cy="151770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1" name="TextBox 190">
            <a:extLst>
              <a:ext uri="{FF2B5EF4-FFF2-40B4-BE49-F238E27FC236}">
                <a16:creationId xmlns:a16="http://schemas.microsoft.com/office/drawing/2014/main" id="{81FD28E8-49E2-DE36-5354-BD52E1B62CBB}"/>
              </a:ext>
            </a:extLst>
          </p:cNvPr>
          <p:cNvSpPr txBox="1"/>
          <p:nvPr/>
        </p:nvSpPr>
        <p:spPr>
          <a:xfrm>
            <a:off x="2407839" y="2920242"/>
            <a:ext cx="1417135" cy="430887"/>
          </a:xfrm>
          <a:prstGeom prst="rect">
            <a:avLst/>
          </a:prstGeom>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Narrow" panose="020B0606020202030204" pitchFamily="34" charset="0"/>
                <a:ea typeface="+mn-ea"/>
                <a:cs typeface="+mn-cs"/>
                <a:sym typeface="Helvetica-Bold"/>
                <a:rtl val="0"/>
              </a:rPr>
              <a:t>T-</a:t>
            </a:r>
            <a:r>
              <a:rPr kumimoji="0" lang="en-US" sz="1100" b="1" i="0" u="none" strike="noStrike" kern="1200" cap="none" spc="0" normalizeH="0" baseline="0" noProof="0" err="1">
                <a:ln>
                  <a:noFill/>
                </a:ln>
                <a:solidFill>
                  <a:prstClr val="white"/>
                </a:solidFill>
                <a:effectLst/>
                <a:uLnTx/>
                <a:uFillTx/>
                <a:latin typeface="Arial Narrow" panose="020B0606020202030204" pitchFamily="34" charset="0"/>
                <a:ea typeface="+mn-ea"/>
                <a:cs typeface="+mn-cs"/>
                <a:sym typeface="Helvetica-Bold"/>
                <a:rtl val="0"/>
              </a:rPr>
              <a:t>DXd</a:t>
            </a:r>
            <a:r>
              <a:rPr kumimoji="0" lang="en-US" sz="1100" b="0" i="0" u="none" strike="noStrike" kern="1200" cap="none" spc="0" normalizeH="0" baseline="0" noProof="0">
                <a:ln>
                  <a:noFill/>
                </a:ln>
                <a:solidFill>
                  <a:prstClr val="white"/>
                </a:solidFill>
                <a:effectLst/>
                <a:uLnTx/>
                <a:uFillTx/>
                <a:latin typeface="Arial Narrow" panose="020B0606020202030204" pitchFamily="34" charset="0"/>
                <a:ea typeface="+mn-ea"/>
                <a:cs typeface="+mn-cs"/>
                <a:sym typeface="Helvetica-Bold"/>
                <a:rtl val="0"/>
              </a:rPr>
              <a:t> </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err="1">
                <a:ln>
                  <a:noFill/>
                </a:ln>
                <a:solidFill>
                  <a:prstClr val="white"/>
                </a:solidFill>
                <a:effectLst/>
                <a:uLnTx/>
                <a:uFillTx/>
                <a:latin typeface="Arial Narrow" panose="020B0606020202030204" pitchFamily="34" charset="0"/>
                <a:ea typeface="+mn-ea"/>
                <a:cs typeface="+mn-cs"/>
              </a:rPr>
              <a:t>mPFS</a:t>
            </a:r>
            <a:r>
              <a:rPr kumimoji="0" lang="en-US" sz="1100" b="0" i="0" u="none" strike="noStrike" kern="1200" cap="none" spc="0" normalizeH="0" baseline="0" noProof="0">
                <a:ln>
                  <a:noFill/>
                </a:ln>
                <a:solidFill>
                  <a:prstClr val="white"/>
                </a:solidFill>
                <a:effectLst/>
                <a:uLnTx/>
                <a:uFillTx/>
                <a:latin typeface="Arial Narrow" panose="020B0606020202030204" pitchFamily="34" charset="0"/>
                <a:ea typeface="+mn-ea"/>
                <a:cs typeface="+mn-cs"/>
              </a:rPr>
              <a:t>: 8.5 </a:t>
            </a:r>
            <a:r>
              <a:rPr kumimoji="0" lang="en-US" sz="1100" b="0" i="0" u="none" strike="noStrike" kern="1200" cap="none" spc="0" normalizeH="0" baseline="0" noProof="0" err="1">
                <a:ln>
                  <a:noFill/>
                </a:ln>
                <a:solidFill>
                  <a:prstClr val="white"/>
                </a:solidFill>
                <a:effectLst/>
                <a:uLnTx/>
                <a:uFillTx/>
                <a:latin typeface="Arial Narrow" panose="020B0606020202030204" pitchFamily="34" charset="0"/>
                <a:ea typeface="+mn-ea"/>
                <a:cs typeface="+mn-cs"/>
              </a:rPr>
              <a:t>mo</a:t>
            </a:r>
            <a:endParaRPr kumimoji="0" lang="en-US" sz="1100" b="0" i="0" u="none" strike="noStrike" kern="1200" cap="none" spc="0" normalizeH="0" baseline="0" noProof="0">
              <a:ln>
                <a:noFill/>
              </a:ln>
              <a:solidFill>
                <a:prstClr val="white"/>
              </a:solidFill>
              <a:effectLst/>
              <a:uLnTx/>
              <a:uFillTx/>
              <a:latin typeface="Arial Narrow" panose="020B0606020202030204" pitchFamily="34" charset="0"/>
              <a:ea typeface="+mn-ea"/>
              <a:cs typeface="+mn-cs"/>
            </a:endParaRPr>
          </a:p>
        </p:txBody>
      </p:sp>
      <p:sp>
        <p:nvSpPr>
          <p:cNvPr id="192" name="TextBox 191">
            <a:extLst>
              <a:ext uri="{FF2B5EF4-FFF2-40B4-BE49-F238E27FC236}">
                <a16:creationId xmlns:a16="http://schemas.microsoft.com/office/drawing/2014/main" id="{B349B6D7-47D8-BAE1-04E9-5C5D5134E719}"/>
              </a:ext>
            </a:extLst>
          </p:cNvPr>
          <p:cNvSpPr txBox="1"/>
          <p:nvPr/>
        </p:nvSpPr>
        <p:spPr>
          <a:xfrm>
            <a:off x="811040" y="4345276"/>
            <a:ext cx="1494222" cy="430887"/>
          </a:xfrm>
          <a:prstGeom prst="rect">
            <a:avLst/>
          </a:prstGeom>
        </p:spPr>
        <p:style>
          <a:lnRef idx="1">
            <a:schemeClr val="accent5"/>
          </a:lnRef>
          <a:fillRef idx="3">
            <a:schemeClr val="accent5"/>
          </a:fillRef>
          <a:effectRef idx="2">
            <a:schemeClr val="accent5"/>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Narrow" panose="020B0606020202030204" pitchFamily="34" charset="0"/>
                <a:ea typeface="+mn-ea"/>
                <a:cs typeface="+mn-cs"/>
                <a:sym typeface="Helvetica-Bold"/>
                <a:rtl val="0"/>
              </a:rPr>
              <a:t>TPC </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err="1">
                <a:ln>
                  <a:noFill/>
                </a:ln>
                <a:solidFill>
                  <a:srgbClr val="FFFFFF"/>
                </a:solidFill>
                <a:effectLst/>
                <a:uLnTx/>
                <a:uFillTx/>
                <a:latin typeface="Arial Narrow" panose="020B0606020202030204" pitchFamily="34" charset="0"/>
                <a:ea typeface="+mn-ea"/>
                <a:cs typeface="+mn-cs"/>
              </a:rPr>
              <a:t>mPFS</a:t>
            </a:r>
            <a:r>
              <a:rPr kumimoji="0" lang="en-US" sz="1100"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t>: 2.9 </a:t>
            </a:r>
            <a:r>
              <a:rPr kumimoji="0" lang="en-US" sz="1100" b="0" i="0" u="none" strike="noStrike" kern="1200" cap="none" spc="0" normalizeH="0" baseline="0" noProof="0" err="1">
                <a:ln>
                  <a:noFill/>
                </a:ln>
                <a:solidFill>
                  <a:srgbClr val="FFFFFF"/>
                </a:solidFill>
                <a:effectLst/>
                <a:uLnTx/>
                <a:uFillTx/>
                <a:latin typeface="Arial Narrow" panose="020B0606020202030204" pitchFamily="34" charset="0"/>
                <a:ea typeface="+mn-ea"/>
                <a:cs typeface="+mn-cs"/>
              </a:rPr>
              <a:t>mo</a:t>
            </a:r>
            <a:endParaRPr kumimoji="0" lang="en-US" sz="1100" b="0" i="0" u="none" strike="noStrike" kern="1200" cap="none" spc="0" normalizeH="0" baseline="0" noProof="0">
              <a:ln>
                <a:noFill/>
              </a:ln>
              <a:solidFill>
                <a:srgbClr val="FFFFFF"/>
              </a:solidFill>
              <a:effectLst/>
              <a:uLnTx/>
              <a:uFillTx/>
              <a:latin typeface="Arial Narrow" panose="020B0606020202030204" pitchFamily="34" charset="0"/>
              <a:ea typeface="+mn-ea"/>
              <a:cs typeface="+mn-cs"/>
            </a:endParaRPr>
          </a:p>
        </p:txBody>
      </p:sp>
      <p:sp>
        <p:nvSpPr>
          <p:cNvPr id="193" name="TextBox 192">
            <a:extLst>
              <a:ext uri="{FF2B5EF4-FFF2-40B4-BE49-F238E27FC236}">
                <a16:creationId xmlns:a16="http://schemas.microsoft.com/office/drawing/2014/main" id="{78D95034-3EDC-BC99-56B7-C9B715BA4113}"/>
              </a:ext>
            </a:extLst>
          </p:cNvPr>
          <p:cNvSpPr txBox="1"/>
          <p:nvPr/>
        </p:nvSpPr>
        <p:spPr>
          <a:xfrm>
            <a:off x="2318808" y="1882339"/>
            <a:ext cx="2309210" cy="523220"/>
          </a:xfrm>
          <a:prstGeom prst="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rgbClr val="3A3A3A"/>
                </a:solidFill>
                <a:effectLst/>
                <a:uLnTx/>
                <a:uFillTx/>
                <a:latin typeface="Arial Narrow" panose="020B0606020202030204" pitchFamily="34" charset="0"/>
                <a:ea typeface="+mn-ea"/>
                <a:cs typeface="+mn-cs"/>
                <a:sym typeface="Helvetica-Bold"/>
                <a:rtl val="0"/>
              </a:rPr>
              <a:t>Hazard Ratio, 0.46 </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3A3A3A"/>
                </a:solidFill>
                <a:effectLst/>
                <a:uLnTx/>
                <a:uFillTx/>
                <a:latin typeface="Arial Narrow" panose="020B0606020202030204" pitchFamily="34" charset="0"/>
                <a:ea typeface="+mn-ea"/>
                <a:cs typeface="+mn-cs"/>
                <a:sym typeface="Helvetica-Bold"/>
                <a:rtl val="0"/>
              </a:rPr>
              <a:t>95% CI, 0.24-0.89</a:t>
            </a:r>
          </a:p>
        </p:txBody>
      </p:sp>
      <p:sp>
        <p:nvSpPr>
          <p:cNvPr id="194" name="TextBox 193">
            <a:extLst>
              <a:ext uri="{FF2B5EF4-FFF2-40B4-BE49-F238E27FC236}">
                <a16:creationId xmlns:a16="http://schemas.microsoft.com/office/drawing/2014/main" id="{AAB49832-AFC4-ECEC-3287-6AC7BF354C73}"/>
              </a:ext>
            </a:extLst>
          </p:cNvPr>
          <p:cNvSpPr txBox="1"/>
          <p:nvPr/>
        </p:nvSpPr>
        <p:spPr>
          <a:xfrm>
            <a:off x="1217080" y="3195779"/>
            <a:ext cx="942727" cy="306467"/>
          </a:xfrm>
          <a:prstGeom prst="round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l-GR" sz="1200" b="0" i="0" u="none" strike="noStrike" kern="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Δ</a:t>
            </a:r>
            <a:r>
              <a:rPr kumimoji="0" lang="en-US" sz="1200" b="0" i="0" u="none" strike="noStrike" kern="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 5.6 </a:t>
            </a:r>
            <a:r>
              <a:rPr kumimoji="0" lang="en-US" sz="1200" b="0" i="0" u="none" strike="noStrike" kern="0" cap="none" spc="0" normalizeH="0" baseline="0" noProof="0" err="1">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mo</a:t>
            </a:r>
            <a:endParaRPr kumimoji="0" lang="en-US" sz="1200" b="0"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endParaRPr>
          </a:p>
        </p:txBody>
      </p:sp>
      <p:grpSp>
        <p:nvGrpSpPr>
          <p:cNvPr id="195" name="Group 194">
            <a:extLst>
              <a:ext uri="{FF2B5EF4-FFF2-40B4-BE49-F238E27FC236}">
                <a16:creationId xmlns:a16="http://schemas.microsoft.com/office/drawing/2014/main" id="{F1A609AA-EC3C-201D-9A5F-6F59A2FB383D}"/>
              </a:ext>
            </a:extLst>
          </p:cNvPr>
          <p:cNvGrpSpPr/>
          <p:nvPr/>
        </p:nvGrpSpPr>
        <p:grpSpPr>
          <a:xfrm>
            <a:off x="6301022" y="1942877"/>
            <a:ext cx="5650127" cy="3515003"/>
            <a:chOff x="12500293" y="3888755"/>
            <a:chExt cx="11301727" cy="7030922"/>
          </a:xfrm>
        </p:grpSpPr>
        <p:grpSp>
          <p:nvGrpSpPr>
            <p:cNvPr id="196" name="Graphic 3">
              <a:extLst>
                <a:ext uri="{FF2B5EF4-FFF2-40B4-BE49-F238E27FC236}">
                  <a16:creationId xmlns:a16="http://schemas.microsoft.com/office/drawing/2014/main" id="{EE0AF69B-831D-99CE-7F2F-3A76FF48E3D9}"/>
                </a:ext>
              </a:extLst>
            </p:cNvPr>
            <p:cNvGrpSpPr/>
            <p:nvPr/>
          </p:nvGrpSpPr>
          <p:grpSpPr>
            <a:xfrm>
              <a:off x="13482681" y="3890988"/>
              <a:ext cx="10148877" cy="6197799"/>
              <a:chOff x="2743360" y="975382"/>
              <a:chExt cx="7351883" cy="3869208"/>
            </a:xfrm>
          </p:grpSpPr>
          <p:sp>
            <p:nvSpPr>
              <p:cNvPr id="286" name="Freeform 14">
                <a:extLst>
                  <a:ext uri="{FF2B5EF4-FFF2-40B4-BE49-F238E27FC236}">
                    <a16:creationId xmlns:a16="http://schemas.microsoft.com/office/drawing/2014/main" id="{E4A43AAE-18DC-99DB-CC59-97986B6D9225}"/>
                  </a:ext>
                </a:extLst>
              </p:cNvPr>
              <p:cNvSpPr/>
              <p:nvPr/>
            </p:nvSpPr>
            <p:spPr>
              <a:xfrm>
                <a:off x="2807275" y="975382"/>
                <a:ext cx="16388" cy="3805322"/>
              </a:xfrm>
              <a:custGeom>
                <a:avLst/>
                <a:gdLst>
                  <a:gd name="connsiteX0" fmla="*/ 0 w 16388"/>
                  <a:gd name="connsiteY0" fmla="*/ 3805323 h 3805322"/>
                  <a:gd name="connsiteX1" fmla="*/ 0 w 16388"/>
                  <a:gd name="connsiteY1" fmla="*/ 0 h 3805322"/>
                </a:gdLst>
                <a:ahLst/>
                <a:cxnLst>
                  <a:cxn ang="0">
                    <a:pos x="connsiteX0" y="connsiteY0"/>
                  </a:cxn>
                  <a:cxn ang="0">
                    <a:pos x="connsiteX1" y="connsiteY1"/>
                  </a:cxn>
                </a:cxnLst>
                <a:rect l="l" t="t" r="r" b="b"/>
                <a:pathLst>
                  <a:path w="16388" h="3805322">
                    <a:moveTo>
                      <a:pt x="0" y="3805323"/>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87" name="Freeform 15">
                <a:extLst>
                  <a:ext uri="{FF2B5EF4-FFF2-40B4-BE49-F238E27FC236}">
                    <a16:creationId xmlns:a16="http://schemas.microsoft.com/office/drawing/2014/main" id="{640083CB-2446-A4D3-40BD-E853587F6E1F}"/>
                  </a:ext>
                </a:extLst>
              </p:cNvPr>
              <p:cNvSpPr/>
              <p:nvPr/>
            </p:nvSpPr>
            <p:spPr>
              <a:xfrm>
                <a:off x="2807275" y="975382"/>
                <a:ext cx="16388" cy="3805322"/>
              </a:xfrm>
              <a:custGeom>
                <a:avLst/>
                <a:gdLst>
                  <a:gd name="connsiteX0" fmla="*/ 0 w 16388"/>
                  <a:gd name="connsiteY0" fmla="*/ 3805323 h 3805322"/>
                  <a:gd name="connsiteX1" fmla="*/ 0 w 16388"/>
                  <a:gd name="connsiteY1" fmla="*/ 0 h 3805322"/>
                </a:gdLst>
                <a:ahLst/>
                <a:cxnLst>
                  <a:cxn ang="0">
                    <a:pos x="connsiteX0" y="connsiteY0"/>
                  </a:cxn>
                  <a:cxn ang="0">
                    <a:pos x="connsiteX1" y="connsiteY1"/>
                  </a:cxn>
                </a:cxnLst>
                <a:rect l="l" t="t" r="r" b="b"/>
                <a:pathLst>
                  <a:path w="16388" h="3805322">
                    <a:moveTo>
                      <a:pt x="0" y="3805323"/>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88" name="Freeform 16">
                <a:extLst>
                  <a:ext uri="{FF2B5EF4-FFF2-40B4-BE49-F238E27FC236}">
                    <a16:creationId xmlns:a16="http://schemas.microsoft.com/office/drawing/2014/main" id="{154D0DAE-22BB-E1B3-1285-E398A1039B43}"/>
                  </a:ext>
                </a:extLst>
              </p:cNvPr>
              <p:cNvSpPr/>
              <p:nvPr/>
            </p:nvSpPr>
            <p:spPr>
              <a:xfrm>
                <a:off x="2774498" y="4335140"/>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89" name="Freeform 17">
                <a:extLst>
                  <a:ext uri="{FF2B5EF4-FFF2-40B4-BE49-F238E27FC236}">
                    <a16:creationId xmlns:a16="http://schemas.microsoft.com/office/drawing/2014/main" id="{DB05682C-E67B-9BE4-C1DF-A41CB62E8C52}"/>
                  </a:ext>
                </a:extLst>
              </p:cNvPr>
              <p:cNvSpPr/>
              <p:nvPr/>
            </p:nvSpPr>
            <p:spPr>
              <a:xfrm>
                <a:off x="2774498" y="3606182"/>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90" name="Freeform 18">
                <a:extLst>
                  <a:ext uri="{FF2B5EF4-FFF2-40B4-BE49-F238E27FC236}">
                    <a16:creationId xmlns:a16="http://schemas.microsoft.com/office/drawing/2014/main" id="{0A8012FA-8200-901A-24FB-B52BC1409FFE}"/>
                  </a:ext>
                </a:extLst>
              </p:cNvPr>
              <p:cNvSpPr/>
              <p:nvPr/>
            </p:nvSpPr>
            <p:spPr>
              <a:xfrm>
                <a:off x="2774498" y="2878863"/>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91" name="Freeform 19">
                <a:extLst>
                  <a:ext uri="{FF2B5EF4-FFF2-40B4-BE49-F238E27FC236}">
                    <a16:creationId xmlns:a16="http://schemas.microsoft.com/office/drawing/2014/main" id="{81E5076B-139E-7088-A7A4-09D68C8574BB}"/>
                  </a:ext>
                </a:extLst>
              </p:cNvPr>
              <p:cNvSpPr/>
              <p:nvPr/>
            </p:nvSpPr>
            <p:spPr>
              <a:xfrm>
                <a:off x="2774498" y="2149905"/>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92" name="Freeform 20">
                <a:extLst>
                  <a:ext uri="{FF2B5EF4-FFF2-40B4-BE49-F238E27FC236}">
                    <a16:creationId xmlns:a16="http://schemas.microsoft.com/office/drawing/2014/main" id="{43AD1B4A-E55B-E88D-0790-93474E8316F0}"/>
                  </a:ext>
                </a:extLst>
              </p:cNvPr>
              <p:cNvSpPr/>
              <p:nvPr/>
            </p:nvSpPr>
            <p:spPr>
              <a:xfrm>
                <a:off x="2774498" y="1420947"/>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93" name="Freeform 21">
                <a:extLst>
                  <a:ext uri="{FF2B5EF4-FFF2-40B4-BE49-F238E27FC236}">
                    <a16:creationId xmlns:a16="http://schemas.microsoft.com/office/drawing/2014/main" id="{8C520397-B2CA-9C64-11A1-17290CE9D444}"/>
                  </a:ext>
                </a:extLst>
              </p:cNvPr>
              <p:cNvSpPr/>
              <p:nvPr/>
            </p:nvSpPr>
            <p:spPr>
              <a:xfrm>
                <a:off x="2743360" y="4700438"/>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94" name="Freeform 22">
                <a:extLst>
                  <a:ext uri="{FF2B5EF4-FFF2-40B4-BE49-F238E27FC236}">
                    <a16:creationId xmlns:a16="http://schemas.microsoft.com/office/drawing/2014/main" id="{A9E19733-6F48-E165-3027-F7414C931EF4}"/>
                  </a:ext>
                </a:extLst>
              </p:cNvPr>
              <p:cNvSpPr/>
              <p:nvPr/>
            </p:nvSpPr>
            <p:spPr>
              <a:xfrm>
                <a:off x="2743360" y="3971480"/>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95" name="Freeform 23">
                <a:extLst>
                  <a:ext uri="{FF2B5EF4-FFF2-40B4-BE49-F238E27FC236}">
                    <a16:creationId xmlns:a16="http://schemas.microsoft.com/office/drawing/2014/main" id="{EA589B90-D9D1-6BEB-DECB-60B2A3F33550}"/>
                  </a:ext>
                </a:extLst>
              </p:cNvPr>
              <p:cNvSpPr/>
              <p:nvPr/>
            </p:nvSpPr>
            <p:spPr>
              <a:xfrm>
                <a:off x="2743360" y="3242522"/>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96" name="Freeform 24">
                <a:extLst>
                  <a:ext uri="{FF2B5EF4-FFF2-40B4-BE49-F238E27FC236}">
                    <a16:creationId xmlns:a16="http://schemas.microsoft.com/office/drawing/2014/main" id="{9BFC530A-6C59-73F1-A96E-4C266DE3D85E}"/>
                  </a:ext>
                </a:extLst>
              </p:cNvPr>
              <p:cNvSpPr/>
              <p:nvPr/>
            </p:nvSpPr>
            <p:spPr>
              <a:xfrm>
                <a:off x="2743360" y="2513565"/>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97" name="Freeform 25">
                <a:extLst>
                  <a:ext uri="{FF2B5EF4-FFF2-40B4-BE49-F238E27FC236}">
                    <a16:creationId xmlns:a16="http://schemas.microsoft.com/office/drawing/2014/main" id="{58D51EB6-63F4-D000-150E-DE0D461BE244}"/>
                  </a:ext>
                </a:extLst>
              </p:cNvPr>
              <p:cNvSpPr/>
              <p:nvPr/>
            </p:nvSpPr>
            <p:spPr>
              <a:xfrm>
                <a:off x="2743360" y="1784607"/>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98" name="Freeform 26">
                <a:extLst>
                  <a:ext uri="{FF2B5EF4-FFF2-40B4-BE49-F238E27FC236}">
                    <a16:creationId xmlns:a16="http://schemas.microsoft.com/office/drawing/2014/main" id="{8BC86F4A-FF27-02DD-9460-151135DCED37}"/>
                  </a:ext>
                </a:extLst>
              </p:cNvPr>
              <p:cNvSpPr/>
              <p:nvPr/>
            </p:nvSpPr>
            <p:spPr>
              <a:xfrm>
                <a:off x="2743360" y="1055649"/>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nvGrpSpPr>
              <p:cNvPr id="299" name="Graphic 3">
                <a:extLst>
                  <a:ext uri="{FF2B5EF4-FFF2-40B4-BE49-F238E27FC236}">
                    <a16:creationId xmlns:a16="http://schemas.microsoft.com/office/drawing/2014/main" id="{ED5E9118-CC7E-E6D9-0669-3FD684AB713A}"/>
                  </a:ext>
                </a:extLst>
              </p:cNvPr>
              <p:cNvGrpSpPr/>
              <p:nvPr/>
            </p:nvGrpSpPr>
            <p:grpSpPr>
              <a:xfrm>
                <a:off x="2807275" y="4780705"/>
                <a:ext cx="7287968" cy="63886"/>
                <a:chOff x="2807275" y="4780705"/>
                <a:chExt cx="7287968" cy="63886"/>
              </a:xfrm>
            </p:grpSpPr>
            <p:sp>
              <p:nvSpPr>
                <p:cNvPr id="300" name="Freeform 28">
                  <a:extLst>
                    <a:ext uri="{FF2B5EF4-FFF2-40B4-BE49-F238E27FC236}">
                      <a16:creationId xmlns:a16="http://schemas.microsoft.com/office/drawing/2014/main" id="{0B03E68A-29DA-4E58-93DA-77932F61F6BA}"/>
                    </a:ext>
                  </a:extLst>
                </p:cNvPr>
                <p:cNvSpPr/>
                <p:nvPr/>
              </p:nvSpPr>
              <p:spPr>
                <a:xfrm>
                  <a:off x="2807275" y="4780705"/>
                  <a:ext cx="7287968" cy="16381"/>
                </a:xfrm>
                <a:custGeom>
                  <a:avLst/>
                  <a:gdLst>
                    <a:gd name="connsiteX0" fmla="*/ 0 w 7287968"/>
                    <a:gd name="connsiteY0" fmla="*/ 0 h 16381"/>
                    <a:gd name="connsiteX1" fmla="*/ 7287968 w 7287968"/>
                    <a:gd name="connsiteY1" fmla="*/ 0 h 16381"/>
                  </a:gdLst>
                  <a:ahLst/>
                  <a:cxnLst>
                    <a:cxn ang="0">
                      <a:pos x="connsiteX0" y="connsiteY0"/>
                    </a:cxn>
                    <a:cxn ang="0">
                      <a:pos x="connsiteX1" y="connsiteY1"/>
                    </a:cxn>
                  </a:cxnLst>
                  <a:rect l="l" t="t" r="r" b="b"/>
                  <a:pathLst>
                    <a:path w="7287968" h="16381">
                      <a:moveTo>
                        <a:pt x="0" y="0"/>
                      </a:moveTo>
                      <a:lnTo>
                        <a:pt x="7287968"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01" name="Freeform 29">
                  <a:extLst>
                    <a:ext uri="{FF2B5EF4-FFF2-40B4-BE49-F238E27FC236}">
                      <a16:creationId xmlns:a16="http://schemas.microsoft.com/office/drawing/2014/main" id="{1197F533-70C2-ACEF-6378-399E453A26D7}"/>
                    </a:ext>
                  </a:extLst>
                </p:cNvPr>
                <p:cNvSpPr/>
                <p:nvPr/>
              </p:nvSpPr>
              <p:spPr>
                <a:xfrm>
                  <a:off x="2807275" y="4780705"/>
                  <a:ext cx="7287968" cy="16381"/>
                </a:xfrm>
                <a:custGeom>
                  <a:avLst/>
                  <a:gdLst>
                    <a:gd name="connsiteX0" fmla="*/ 0 w 7287968"/>
                    <a:gd name="connsiteY0" fmla="*/ 0 h 16381"/>
                    <a:gd name="connsiteX1" fmla="*/ 7287968 w 7287968"/>
                    <a:gd name="connsiteY1" fmla="*/ 0 h 16381"/>
                  </a:gdLst>
                  <a:ahLst/>
                  <a:cxnLst>
                    <a:cxn ang="0">
                      <a:pos x="connsiteX0" y="connsiteY0"/>
                    </a:cxn>
                    <a:cxn ang="0">
                      <a:pos x="connsiteX1" y="connsiteY1"/>
                    </a:cxn>
                  </a:cxnLst>
                  <a:rect l="l" t="t" r="r" b="b"/>
                  <a:pathLst>
                    <a:path w="7287968" h="16381">
                      <a:moveTo>
                        <a:pt x="0" y="0"/>
                      </a:moveTo>
                      <a:lnTo>
                        <a:pt x="7287968" y="0"/>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02" name="Freeform 30">
                  <a:extLst>
                    <a:ext uri="{FF2B5EF4-FFF2-40B4-BE49-F238E27FC236}">
                      <a16:creationId xmlns:a16="http://schemas.microsoft.com/office/drawing/2014/main" id="{EAA9AD72-DDAC-B6C9-7795-48ACDFA122FF}"/>
                    </a:ext>
                  </a:extLst>
                </p:cNvPr>
                <p:cNvSpPr/>
                <p:nvPr/>
              </p:nvSpPr>
              <p:spPr>
                <a:xfrm>
                  <a:off x="2917078"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03" name="Freeform 31">
                  <a:extLst>
                    <a:ext uri="{FF2B5EF4-FFF2-40B4-BE49-F238E27FC236}">
                      <a16:creationId xmlns:a16="http://schemas.microsoft.com/office/drawing/2014/main" id="{561222B2-D31A-BED2-818E-A2AD3F21AAC1}"/>
                    </a:ext>
                  </a:extLst>
                </p:cNvPr>
                <p:cNvSpPr/>
                <p:nvPr/>
              </p:nvSpPr>
              <p:spPr>
                <a:xfrm>
                  <a:off x="3169461"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04" name="Freeform 32">
                  <a:extLst>
                    <a:ext uri="{FF2B5EF4-FFF2-40B4-BE49-F238E27FC236}">
                      <a16:creationId xmlns:a16="http://schemas.microsoft.com/office/drawing/2014/main" id="{02789B6A-365D-AD7D-CB19-92C6DECAA557}"/>
                    </a:ext>
                  </a:extLst>
                </p:cNvPr>
                <p:cNvSpPr/>
                <p:nvPr/>
              </p:nvSpPr>
              <p:spPr>
                <a:xfrm>
                  <a:off x="3421844"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05" name="Freeform 33">
                  <a:extLst>
                    <a:ext uri="{FF2B5EF4-FFF2-40B4-BE49-F238E27FC236}">
                      <a16:creationId xmlns:a16="http://schemas.microsoft.com/office/drawing/2014/main" id="{1328D5CA-7FEF-90EB-12F4-38DA695EFE7A}"/>
                    </a:ext>
                  </a:extLst>
                </p:cNvPr>
                <p:cNvSpPr/>
                <p:nvPr/>
              </p:nvSpPr>
              <p:spPr>
                <a:xfrm>
                  <a:off x="3674227"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06" name="Freeform 34">
                  <a:extLst>
                    <a:ext uri="{FF2B5EF4-FFF2-40B4-BE49-F238E27FC236}">
                      <a16:creationId xmlns:a16="http://schemas.microsoft.com/office/drawing/2014/main" id="{EE28B90F-64B7-928A-8AD9-2DE026421F9D}"/>
                    </a:ext>
                  </a:extLst>
                </p:cNvPr>
                <p:cNvSpPr/>
                <p:nvPr/>
              </p:nvSpPr>
              <p:spPr>
                <a:xfrm>
                  <a:off x="3926610"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07" name="Freeform 35">
                  <a:extLst>
                    <a:ext uri="{FF2B5EF4-FFF2-40B4-BE49-F238E27FC236}">
                      <a16:creationId xmlns:a16="http://schemas.microsoft.com/office/drawing/2014/main" id="{ED95E11C-5C3A-715A-0D07-FFC2DB1D26FB}"/>
                    </a:ext>
                  </a:extLst>
                </p:cNvPr>
                <p:cNvSpPr/>
                <p:nvPr/>
              </p:nvSpPr>
              <p:spPr>
                <a:xfrm>
                  <a:off x="4178993"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08" name="Freeform 36">
                  <a:extLst>
                    <a:ext uri="{FF2B5EF4-FFF2-40B4-BE49-F238E27FC236}">
                      <a16:creationId xmlns:a16="http://schemas.microsoft.com/office/drawing/2014/main" id="{A5330DA2-5A4D-58DC-42A5-7F6B6127AAA5}"/>
                    </a:ext>
                  </a:extLst>
                </p:cNvPr>
                <p:cNvSpPr/>
                <p:nvPr/>
              </p:nvSpPr>
              <p:spPr>
                <a:xfrm>
                  <a:off x="4431376"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09" name="Freeform 37">
                  <a:extLst>
                    <a:ext uri="{FF2B5EF4-FFF2-40B4-BE49-F238E27FC236}">
                      <a16:creationId xmlns:a16="http://schemas.microsoft.com/office/drawing/2014/main" id="{C2E19FE7-6F2B-9CE0-CE67-AADB485A5D3E}"/>
                    </a:ext>
                  </a:extLst>
                </p:cNvPr>
                <p:cNvSpPr/>
                <p:nvPr/>
              </p:nvSpPr>
              <p:spPr>
                <a:xfrm>
                  <a:off x="4683759"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0" name="Freeform 38">
                  <a:extLst>
                    <a:ext uri="{FF2B5EF4-FFF2-40B4-BE49-F238E27FC236}">
                      <a16:creationId xmlns:a16="http://schemas.microsoft.com/office/drawing/2014/main" id="{7793B745-693B-4C7B-E652-60783719BD84}"/>
                    </a:ext>
                  </a:extLst>
                </p:cNvPr>
                <p:cNvSpPr/>
                <p:nvPr/>
              </p:nvSpPr>
              <p:spPr>
                <a:xfrm>
                  <a:off x="4936142"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1" name="Freeform 39">
                  <a:extLst>
                    <a:ext uri="{FF2B5EF4-FFF2-40B4-BE49-F238E27FC236}">
                      <a16:creationId xmlns:a16="http://schemas.microsoft.com/office/drawing/2014/main" id="{91BFC28C-6EFE-FEB6-6D46-BB65231FCAD1}"/>
                    </a:ext>
                  </a:extLst>
                </p:cNvPr>
                <p:cNvSpPr/>
                <p:nvPr/>
              </p:nvSpPr>
              <p:spPr>
                <a:xfrm>
                  <a:off x="5188525"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2" name="Freeform 40">
                  <a:extLst>
                    <a:ext uri="{FF2B5EF4-FFF2-40B4-BE49-F238E27FC236}">
                      <a16:creationId xmlns:a16="http://schemas.microsoft.com/office/drawing/2014/main" id="{8DBDE4B2-66D3-0874-46F5-71B856B9CF23}"/>
                    </a:ext>
                  </a:extLst>
                </p:cNvPr>
                <p:cNvSpPr/>
                <p:nvPr/>
              </p:nvSpPr>
              <p:spPr>
                <a:xfrm>
                  <a:off x="5440908"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3" name="Freeform 41">
                  <a:extLst>
                    <a:ext uri="{FF2B5EF4-FFF2-40B4-BE49-F238E27FC236}">
                      <a16:creationId xmlns:a16="http://schemas.microsoft.com/office/drawing/2014/main" id="{20253924-75F2-4DD6-CA9B-8EDC39F8D9B7}"/>
                    </a:ext>
                  </a:extLst>
                </p:cNvPr>
                <p:cNvSpPr/>
                <p:nvPr/>
              </p:nvSpPr>
              <p:spPr>
                <a:xfrm>
                  <a:off x="5693291"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4" name="Freeform 42">
                  <a:extLst>
                    <a:ext uri="{FF2B5EF4-FFF2-40B4-BE49-F238E27FC236}">
                      <a16:creationId xmlns:a16="http://schemas.microsoft.com/office/drawing/2014/main" id="{C331D2F0-F663-C5A1-ADDE-EDC0BEBE650D}"/>
                    </a:ext>
                  </a:extLst>
                </p:cNvPr>
                <p:cNvSpPr/>
                <p:nvPr/>
              </p:nvSpPr>
              <p:spPr>
                <a:xfrm>
                  <a:off x="5945674"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5" name="Freeform 43">
                  <a:extLst>
                    <a:ext uri="{FF2B5EF4-FFF2-40B4-BE49-F238E27FC236}">
                      <a16:creationId xmlns:a16="http://schemas.microsoft.com/office/drawing/2014/main" id="{96A5F34D-805B-5078-A7A1-8431F94D8984}"/>
                    </a:ext>
                  </a:extLst>
                </p:cNvPr>
                <p:cNvSpPr/>
                <p:nvPr/>
              </p:nvSpPr>
              <p:spPr>
                <a:xfrm>
                  <a:off x="6198057"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6" name="Freeform 44">
                  <a:extLst>
                    <a:ext uri="{FF2B5EF4-FFF2-40B4-BE49-F238E27FC236}">
                      <a16:creationId xmlns:a16="http://schemas.microsoft.com/office/drawing/2014/main" id="{9FB6F0B9-7423-C77F-2044-0905C35BD1FF}"/>
                    </a:ext>
                  </a:extLst>
                </p:cNvPr>
                <p:cNvSpPr/>
                <p:nvPr/>
              </p:nvSpPr>
              <p:spPr>
                <a:xfrm>
                  <a:off x="6450440"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7" name="Freeform 45">
                  <a:extLst>
                    <a:ext uri="{FF2B5EF4-FFF2-40B4-BE49-F238E27FC236}">
                      <a16:creationId xmlns:a16="http://schemas.microsoft.com/office/drawing/2014/main" id="{4B32721C-3B63-48FC-3AC1-827A16ACD1B0}"/>
                    </a:ext>
                  </a:extLst>
                </p:cNvPr>
                <p:cNvSpPr/>
                <p:nvPr/>
              </p:nvSpPr>
              <p:spPr>
                <a:xfrm>
                  <a:off x="6704461"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8" name="Freeform 46">
                  <a:extLst>
                    <a:ext uri="{FF2B5EF4-FFF2-40B4-BE49-F238E27FC236}">
                      <a16:creationId xmlns:a16="http://schemas.microsoft.com/office/drawing/2014/main" id="{6F6E63F4-22EC-E5EA-A93E-02EA2859BBB1}"/>
                    </a:ext>
                  </a:extLst>
                </p:cNvPr>
                <p:cNvSpPr/>
                <p:nvPr/>
              </p:nvSpPr>
              <p:spPr>
                <a:xfrm>
                  <a:off x="6955206"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19" name="Freeform 47">
                  <a:extLst>
                    <a:ext uri="{FF2B5EF4-FFF2-40B4-BE49-F238E27FC236}">
                      <a16:creationId xmlns:a16="http://schemas.microsoft.com/office/drawing/2014/main" id="{F24BCC6A-C07F-C1D7-9DED-BE1142029B53}"/>
                    </a:ext>
                  </a:extLst>
                </p:cNvPr>
                <p:cNvSpPr/>
                <p:nvPr/>
              </p:nvSpPr>
              <p:spPr>
                <a:xfrm>
                  <a:off x="7209227"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0" name="Freeform 48">
                  <a:extLst>
                    <a:ext uri="{FF2B5EF4-FFF2-40B4-BE49-F238E27FC236}">
                      <a16:creationId xmlns:a16="http://schemas.microsoft.com/office/drawing/2014/main" id="{F7226D0D-806B-53D7-0445-3E83A3BBD8D3}"/>
                    </a:ext>
                  </a:extLst>
                </p:cNvPr>
                <p:cNvSpPr/>
                <p:nvPr/>
              </p:nvSpPr>
              <p:spPr>
                <a:xfrm>
                  <a:off x="7461610"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1" name="Freeform 49">
                  <a:extLst>
                    <a:ext uri="{FF2B5EF4-FFF2-40B4-BE49-F238E27FC236}">
                      <a16:creationId xmlns:a16="http://schemas.microsoft.com/office/drawing/2014/main" id="{0C84908E-DE1C-7A1F-F155-9DFE140D2326}"/>
                    </a:ext>
                  </a:extLst>
                </p:cNvPr>
                <p:cNvSpPr/>
                <p:nvPr/>
              </p:nvSpPr>
              <p:spPr>
                <a:xfrm>
                  <a:off x="7713993"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2" name="Freeform 50">
                  <a:extLst>
                    <a:ext uri="{FF2B5EF4-FFF2-40B4-BE49-F238E27FC236}">
                      <a16:creationId xmlns:a16="http://schemas.microsoft.com/office/drawing/2014/main" id="{BA972F83-7E84-0FE9-8D4F-DDE9A713AACF}"/>
                    </a:ext>
                  </a:extLst>
                </p:cNvPr>
                <p:cNvSpPr/>
                <p:nvPr/>
              </p:nvSpPr>
              <p:spPr>
                <a:xfrm>
                  <a:off x="7966376"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3" name="Freeform 51">
                  <a:extLst>
                    <a:ext uri="{FF2B5EF4-FFF2-40B4-BE49-F238E27FC236}">
                      <a16:creationId xmlns:a16="http://schemas.microsoft.com/office/drawing/2014/main" id="{A2633D1B-2BFF-E623-998C-A11909849F36}"/>
                    </a:ext>
                  </a:extLst>
                </p:cNvPr>
                <p:cNvSpPr/>
                <p:nvPr/>
              </p:nvSpPr>
              <p:spPr>
                <a:xfrm>
                  <a:off x="8218759"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4" name="Freeform 52">
                  <a:extLst>
                    <a:ext uri="{FF2B5EF4-FFF2-40B4-BE49-F238E27FC236}">
                      <a16:creationId xmlns:a16="http://schemas.microsoft.com/office/drawing/2014/main" id="{0AE2DAA6-8B3E-1860-9783-7B853E3A5EAD}"/>
                    </a:ext>
                  </a:extLst>
                </p:cNvPr>
                <p:cNvSpPr/>
                <p:nvPr/>
              </p:nvSpPr>
              <p:spPr>
                <a:xfrm>
                  <a:off x="8471142"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5" name="Freeform 53">
                  <a:extLst>
                    <a:ext uri="{FF2B5EF4-FFF2-40B4-BE49-F238E27FC236}">
                      <a16:creationId xmlns:a16="http://schemas.microsoft.com/office/drawing/2014/main" id="{EEABE08C-9D5E-0727-A631-E727679CE555}"/>
                    </a:ext>
                  </a:extLst>
                </p:cNvPr>
                <p:cNvSpPr/>
                <p:nvPr/>
              </p:nvSpPr>
              <p:spPr>
                <a:xfrm>
                  <a:off x="8723525"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6" name="Freeform 54">
                  <a:extLst>
                    <a:ext uri="{FF2B5EF4-FFF2-40B4-BE49-F238E27FC236}">
                      <a16:creationId xmlns:a16="http://schemas.microsoft.com/office/drawing/2014/main" id="{AE4EAE81-751C-40F9-7FAB-4F45FEA2427E}"/>
                    </a:ext>
                  </a:extLst>
                </p:cNvPr>
                <p:cNvSpPr/>
                <p:nvPr/>
              </p:nvSpPr>
              <p:spPr>
                <a:xfrm>
                  <a:off x="8975908"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7" name="Freeform 55">
                  <a:extLst>
                    <a:ext uri="{FF2B5EF4-FFF2-40B4-BE49-F238E27FC236}">
                      <a16:creationId xmlns:a16="http://schemas.microsoft.com/office/drawing/2014/main" id="{7C598752-F98E-FBFA-D805-404F89121BF1}"/>
                    </a:ext>
                  </a:extLst>
                </p:cNvPr>
                <p:cNvSpPr/>
                <p:nvPr/>
              </p:nvSpPr>
              <p:spPr>
                <a:xfrm>
                  <a:off x="9228291"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8" name="Freeform 56">
                  <a:extLst>
                    <a:ext uri="{FF2B5EF4-FFF2-40B4-BE49-F238E27FC236}">
                      <a16:creationId xmlns:a16="http://schemas.microsoft.com/office/drawing/2014/main" id="{B2198B32-86C3-7F7D-7432-C36260F8BB1A}"/>
                    </a:ext>
                  </a:extLst>
                </p:cNvPr>
                <p:cNvSpPr/>
                <p:nvPr/>
              </p:nvSpPr>
              <p:spPr>
                <a:xfrm>
                  <a:off x="9480674"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29" name="Freeform 57">
                  <a:extLst>
                    <a:ext uri="{FF2B5EF4-FFF2-40B4-BE49-F238E27FC236}">
                      <a16:creationId xmlns:a16="http://schemas.microsoft.com/office/drawing/2014/main" id="{F6BBFDDE-3B70-F064-4E19-EC90D3200ACC}"/>
                    </a:ext>
                  </a:extLst>
                </p:cNvPr>
                <p:cNvSpPr/>
                <p:nvPr/>
              </p:nvSpPr>
              <p:spPr>
                <a:xfrm>
                  <a:off x="9733057"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330" name="Freeform 58">
                  <a:extLst>
                    <a:ext uri="{FF2B5EF4-FFF2-40B4-BE49-F238E27FC236}">
                      <a16:creationId xmlns:a16="http://schemas.microsoft.com/office/drawing/2014/main" id="{8C65404A-EE95-53F2-DDE2-118D72EB0880}"/>
                    </a:ext>
                  </a:extLst>
                </p:cNvPr>
                <p:cNvSpPr/>
                <p:nvPr/>
              </p:nvSpPr>
              <p:spPr>
                <a:xfrm>
                  <a:off x="9985440"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grpSp>
          <p:nvGrpSpPr>
            <p:cNvPr id="197" name="Graphic 3">
              <a:extLst>
                <a:ext uri="{FF2B5EF4-FFF2-40B4-BE49-F238E27FC236}">
                  <a16:creationId xmlns:a16="http://schemas.microsoft.com/office/drawing/2014/main" id="{658AC57B-56DB-4AD0-0FEB-B103279EB520}"/>
                </a:ext>
              </a:extLst>
            </p:cNvPr>
            <p:cNvGrpSpPr/>
            <p:nvPr/>
          </p:nvGrpSpPr>
          <p:grpSpPr>
            <a:xfrm>
              <a:off x="13702128" y="3961835"/>
              <a:ext cx="9920380" cy="5888172"/>
              <a:chOff x="2902328" y="1019611"/>
              <a:chExt cx="7186359" cy="3675912"/>
            </a:xfrm>
            <a:noFill/>
          </p:grpSpPr>
          <p:grpSp>
            <p:nvGrpSpPr>
              <p:cNvPr id="236" name="Graphic 3">
                <a:extLst>
                  <a:ext uri="{FF2B5EF4-FFF2-40B4-BE49-F238E27FC236}">
                    <a16:creationId xmlns:a16="http://schemas.microsoft.com/office/drawing/2014/main" id="{581CDA84-76AB-4AF3-8A0F-72CBF886177C}"/>
                  </a:ext>
                </a:extLst>
              </p:cNvPr>
              <p:cNvGrpSpPr/>
              <p:nvPr/>
            </p:nvGrpSpPr>
            <p:grpSpPr>
              <a:xfrm>
                <a:off x="7561580" y="3597992"/>
                <a:ext cx="60637" cy="60609"/>
                <a:chOff x="7561580" y="3597992"/>
                <a:chExt cx="60637" cy="60609"/>
              </a:xfrm>
            </p:grpSpPr>
            <p:sp>
              <p:nvSpPr>
                <p:cNvPr id="284" name="Freeform 61">
                  <a:extLst>
                    <a:ext uri="{FF2B5EF4-FFF2-40B4-BE49-F238E27FC236}">
                      <a16:creationId xmlns:a16="http://schemas.microsoft.com/office/drawing/2014/main" id="{AECC5A29-C906-75C2-2237-DF0A10D2E252}"/>
                    </a:ext>
                  </a:extLst>
                </p:cNvPr>
                <p:cNvSpPr/>
                <p:nvPr/>
              </p:nvSpPr>
              <p:spPr>
                <a:xfrm>
                  <a:off x="7561580" y="3629116"/>
                  <a:ext cx="60637" cy="16381"/>
                </a:xfrm>
                <a:custGeom>
                  <a:avLst/>
                  <a:gdLst>
                    <a:gd name="connsiteX0" fmla="*/ 0 w 60637"/>
                    <a:gd name="connsiteY0" fmla="*/ 0 h 16381"/>
                    <a:gd name="connsiteX1" fmla="*/ 60638 w 60637"/>
                    <a:gd name="connsiteY1" fmla="*/ 0 h 16381"/>
                  </a:gdLst>
                  <a:ahLst/>
                  <a:cxnLst>
                    <a:cxn ang="0">
                      <a:pos x="connsiteX0" y="connsiteY0"/>
                    </a:cxn>
                    <a:cxn ang="0">
                      <a:pos x="connsiteX1" y="connsiteY1"/>
                    </a:cxn>
                  </a:cxnLst>
                  <a:rect l="l" t="t" r="r" b="b"/>
                  <a:pathLst>
                    <a:path w="60637" h="16381">
                      <a:moveTo>
                        <a:pt x="0" y="0"/>
                      </a:moveTo>
                      <a:lnTo>
                        <a:pt x="60638" y="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85" name="Freeform 62">
                  <a:extLst>
                    <a:ext uri="{FF2B5EF4-FFF2-40B4-BE49-F238E27FC236}">
                      <a16:creationId xmlns:a16="http://schemas.microsoft.com/office/drawing/2014/main" id="{CA08A7C9-61DA-29A6-928B-8B87CE805935}"/>
                    </a:ext>
                  </a:extLst>
                </p:cNvPr>
                <p:cNvSpPr/>
                <p:nvPr/>
              </p:nvSpPr>
              <p:spPr>
                <a:xfrm>
                  <a:off x="7592718" y="3597992"/>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37" name="Graphic 3">
                <a:extLst>
                  <a:ext uri="{FF2B5EF4-FFF2-40B4-BE49-F238E27FC236}">
                    <a16:creationId xmlns:a16="http://schemas.microsoft.com/office/drawing/2014/main" id="{3D301C27-C096-F396-7B64-CE089DB31B3F}"/>
                  </a:ext>
                </a:extLst>
              </p:cNvPr>
              <p:cNvGrpSpPr/>
              <p:nvPr/>
            </p:nvGrpSpPr>
            <p:grpSpPr>
              <a:xfrm>
                <a:off x="9520007" y="3134407"/>
                <a:ext cx="60637" cy="60609"/>
                <a:chOff x="9520007" y="3134407"/>
                <a:chExt cx="60637" cy="60609"/>
              </a:xfrm>
            </p:grpSpPr>
            <p:sp>
              <p:nvSpPr>
                <p:cNvPr id="282" name="Freeform 64">
                  <a:extLst>
                    <a:ext uri="{FF2B5EF4-FFF2-40B4-BE49-F238E27FC236}">
                      <a16:creationId xmlns:a16="http://schemas.microsoft.com/office/drawing/2014/main" id="{F5EFC515-0D27-6310-3C04-D12FA378A64C}"/>
                    </a:ext>
                  </a:extLst>
                </p:cNvPr>
                <p:cNvSpPr/>
                <p:nvPr/>
              </p:nvSpPr>
              <p:spPr>
                <a:xfrm>
                  <a:off x="9520007" y="3163893"/>
                  <a:ext cx="60637" cy="16381"/>
                </a:xfrm>
                <a:custGeom>
                  <a:avLst/>
                  <a:gdLst>
                    <a:gd name="connsiteX0" fmla="*/ 0 w 60637"/>
                    <a:gd name="connsiteY0" fmla="*/ 0 h 16381"/>
                    <a:gd name="connsiteX1" fmla="*/ 60638 w 60637"/>
                    <a:gd name="connsiteY1" fmla="*/ 0 h 16381"/>
                  </a:gdLst>
                  <a:ahLst/>
                  <a:cxnLst>
                    <a:cxn ang="0">
                      <a:pos x="connsiteX0" y="connsiteY0"/>
                    </a:cxn>
                    <a:cxn ang="0">
                      <a:pos x="connsiteX1" y="connsiteY1"/>
                    </a:cxn>
                  </a:cxnLst>
                  <a:rect l="l" t="t" r="r" b="b"/>
                  <a:pathLst>
                    <a:path w="60637" h="16381">
                      <a:moveTo>
                        <a:pt x="0" y="0"/>
                      </a:moveTo>
                      <a:lnTo>
                        <a:pt x="60638"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83" name="Freeform 65">
                  <a:extLst>
                    <a:ext uri="{FF2B5EF4-FFF2-40B4-BE49-F238E27FC236}">
                      <a16:creationId xmlns:a16="http://schemas.microsoft.com/office/drawing/2014/main" id="{B715F600-A0CC-C70C-918A-69F581FEBAE3}"/>
                    </a:ext>
                  </a:extLst>
                </p:cNvPr>
                <p:cNvSpPr/>
                <p:nvPr/>
              </p:nvSpPr>
              <p:spPr>
                <a:xfrm>
                  <a:off x="9551145" y="313440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38" name="Graphic 3">
                <a:extLst>
                  <a:ext uri="{FF2B5EF4-FFF2-40B4-BE49-F238E27FC236}">
                    <a16:creationId xmlns:a16="http://schemas.microsoft.com/office/drawing/2014/main" id="{0C64B1A1-E773-88AA-97D3-541447AE1584}"/>
                  </a:ext>
                </a:extLst>
              </p:cNvPr>
              <p:cNvGrpSpPr/>
              <p:nvPr/>
            </p:nvGrpSpPr>
            <p:grpSpPr>
              <a:xfrm>
                <a:off x="9334816" y="3134407"/>
                <a:ext cx="60637" cy="60609"/>
                <a:chOff x="9334816" y="3134407"/>
                <a:chExt cx="60637" cy="60609"/>
              </a:xfrm>
            </p:grpSpPr>
            <p:sp>
              <p:nvSpPr>
                <p:cNvPr id="280" name="Freeform 67">
                  <a:extLst>
                    <a:ext uri="{FF2B5EF4-FFF2-40B4-BE49-F238E27FC236}">
                      <a16:creationId xmlns:a16="http://schemas.microsoft.com/office/drawing/2014/main" id="{9D210747-1B1B-C1A7-7156-A6215815D782}"/>
                    </a:ext>
                  </a:extLst>
                </p:cNvPr>
                <p:cNvSpPr/>
                <p:nvPr/>
              </p:nvSpPr>
              <p:spPr>
                <a:xfrm>
                  <a:off x="9334816" y="3163893"/>
                  <a:ext cx="60637" cy="16381"/>
                </a:xfrm>
                <a:custGeom>
                  <a:avLst/>
                  <a:gdLst>
                    <a:gd name="connsiteX0" fmla="*/ 0 w 60637"/>
                    <a:gd name="connsiteY0" fmla="*/ 0 h 16381"/>
                    <a:gd name="connsiteX1" fmla="*/ 60637 w 60637"/>
                    <a:gd name="connsiteY1" fmla="*/ 0 h 16381"/>
                  </a:gdLst>
                  <a:ahLst/>
                  <a:cxnLst>
                    <a:cxn ang="0">
                      <a:pos x="connsiteX0" y="connsiteY0"/>
                    </a:cxn>
                    <a:cxn ang="0">
                      <a:pos x="connsiteX1" y="connsiteY1"/>
                    </a:cxn>
                  </a:cxnLst>
                  <a:rect l="l" t="t" r="r" b="b"/>
                  <a:pathLst>
                    <a:path w="60637" h="16381">
                      <a:moveTo>
                        <a:pt x="0" y="0"/>
                      </a:moveTo>
                      <a:lnTo>
                        <a:pt x="60637"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81" name="Freeform 68">
                  <a:extLst>
                    <a:ext uri="{FF2B5EF4-FFF2-40B4-BE49-F238E27FC236}">
                      <a16:creationId xmlns:a16="http://schemas.microsoft.com/office/drawing/2014/main" id="{A32B4B61-E8C6-A352-BE75-04A530812777}"/>
                    </a:ext>
                  </a:extLst>
                </p:cNvPr>
                <p:cNvSpPr/>
                <p:nvPr/>
              </p:nvSpPr>
              <p:spPr>
                <a:xfrm>
                  <a:off x="9365955" y="313440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39" name="Graphic 3">
                <a:extLst>
                  <a:ext uri="{FF2B5EF4-FFF2-40B4-BE49-F238E27FC236}">
                    <a16:creationId xmlns:a16="http://schemas.microsoft.com/office/drawing/2014/main" id="{79330FF3-62A3-AC3E-42CE-2E816F7556C9}"/>
                  </a:ext>
                </a:extLst>
              </p:cNvPr>
              <p:cNvGrpSpPr/>
              <p:nvPr/>
            </p:nvGrpSpPr>
            <p:grpSpPr>
              <a:xfrm>
                <a:off x="8859550" y="3134407"/>
                <a:ext cx="58998" cy="60609"/>
                <a:chOff x="8859550" y="3134407"/>
                <a:chExt cx="58998" cy="60609"/>
              </a:xfrm>
            </p:grpSpPr>
            <p:sp>
              <p:nvSpPr>
                <p:cNvPr id="278" name="Freeform 70">
                  <a:extLst>
                    <a:ext uri="{FF2B5EF4-FFF2-40B4-BE49-F238E27FC236}">
                      <a16:creationId xmlns:a16="http://schemas.microsoft.com/office/drawing/2014/main" id="{F0B74444-7CA7-8B7A-A4D6-FE83571684D1}"/>
                    </a:ext>
                  </a:extLst>
                </p:cNvPr>
                <p:cNvSpPr/>
                <p:nvPr/>
              </p:nvSpPr>
              <p:spPr>
                <a:xfrm>
                  <a:off x="8859550" y="3163893"/>
                  <a:ext cx="58998" cy="16381"/>
                </a:xfrm>
                <a:custGeom>
                  <a:avLst/>
                  <a:gdLst>
                    <a:gd name="connsiteX0" fmla="*/ 0 w 58998"/>
                    <a:gd name="connsiteY0" fmla="*/ 0 h 16381"/>
                    <a:gd name="connsiteX1" fmla="*/ 58998 w 58998"/>
                    <a:gd name="connsiteY1" fmla="*/ 0 h 16381"/>
                  </a:gdLst>
                  <a:ahLst/>
                  <a:cxnLst>
                    <a:cxn ang="0">
                      <a:pos x="connsiteX0" y="connsiteY0"/>
                    </a:cxn>
                    <a:cxn ang="0">
                      <a:pos x="connsiteX1" y="connsiteY1"/>
                    </a:cxn>
                  </a:cxnLst>
                  <a:rect l="l" t="t" r="r" b="b"/>
                  <a:pathLst>
                    <a:path w="58998" h="16381">
                      <a:moveTo>
                        <a:pt x="0" y="0"/>
                      </a:moveTo>
                      <a:lnTo>
                        <a:pt x="58998"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79" name="Freeform 71">
                  <a:extLst>
                    <a:ext uri="{FF2B5EF4-FFF2-40B4-BE49-F238E27FC236}">
                      <a16:creationId xmlns:a16="http://schemas.microsoft.com/office/drawing/2014/main" id="{3E3DAEDC-9E5F-130F-6413-11C057AED921}"/>
                    </a:ext>
                  </a:extLst>
                </p:cNvPr>
                <p:cNvSpPr/>
                <p:nvPr/>
              </p:nvSpPr>
              <p:spPr>
                <a:xfrm>
                  <a:off x="8889049" y="313440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40" name="Graphic 3">
                <a:extLst>
                  <a:ext uri="{FF2B5EF4-FFF2-40B4-BE49-F238E27FC236}">
                    <a16:creationId xmlns:a16="http://schemas.microsoft.com/office/drawing/2014/main" id="{48640886-DF2D-28E2-AE60-8E097B7EB524}"/>
                  </a:ext>
                </a:extLst>
              </p:cNvPr>
              <p:cNvGrpSpPr/>
              <p:nvPr/>
            </p:nvGrpSpPr>
            <p:grpSpPr>
              <a:xfrm>
                <a:off x="8248259" y="3134407"/>
                <a:ext cx="58998" cy="60609"/>
                <a:chOff x="8248259" y="3134407"/>
                <a:chExt cx="58998" cy="60609"/>
              </a:xfrm>
            </p:grpSpPr>
            <p:sp>
              <p:nvSpPr>
                <p:cNvPr id="276" name="Freeform 73">
                  <a:extLst>
                    <a:ext uri="{FF2B5EF4-FFF2-40B4-BE49-F238E27FC236}">
                      <a16:creationId xmlns:a16="http://schemas.microsoft.com/office/drawing/2014/main" id="{DA132D49-85E9-9F54-36EB-151704BF8A73}"/>
                    </a:ext>
                  </a:extLst>
                </p:cNvPr>
                <p:cNvSpPr/>
                <p:nvPr/>
              </p:nvSpPr>
              <p:spPr>
                <a:xfrm>
                  <a:off x="8248259" y="3163893"/>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77" name="Freeform 74">
                  <a:extLst>
                    <a:ext uri="{FF2B5EF4-FFF2-40B4-BE49-F238E27FC236}">
                      <a16:creationId xmlns:a16="http://schemas.microsoft.com/office/drawing/2014/main" id="{C8D2E37F-CD8F-45AB-922E-BBFB5443DCF0}"/>
                    </a:ext>
                  </a:extLst>
                </p:cNvPr>
                <p:cNvSpPr/>
                <p:nvPr/>
              </p:nvSpPr>
              <p:spPr>
                <a:xfrm>
                  <a:off x="8277758" y="313440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41" name="Graphic 3">
                <a:extLst>
                  <a:ext uri="{FF2B5EF4-FFF2-40B4-BE49-F238E27FC236}">
                    <a16:creationId xmlns:a16="http://schemas.microsoft.com/office/drawing/2014/main" id="{04FA1F07-D1AB-A4D2-E488-17C3A91D9FAA}"/>
                  </a:ext>
                </a:extLst>
              </p:cNvPr>
              <p:cNvGrpSpPr/>
              <p:nvPr/>
            </p:nvGrpSpPr>
            <p:grpSpPr>
              <a:xfrm>
                <a:off x="7677939" y="2944387"/>
                <a:ext cx="58998" cy="60609"/>
                <a:chOff x="7677939" y="2944387"/>
                <a:chExt cx="58998" cy="60609"/>
              </a:xfrm>
            </p:grpSpPr>
            <p:sp>
              <p:nvSpPr>
                <p:cNvPr id="274" name="Freeform 76">
                  <a:extLst>
                    <a:ext uri="{FF2B5EF4-FFF2-40B4-BE49-F238E27FC236}">
                      <a16:creationId xmlns:a16="http://schemas.microsoft.com/office/drawing/2014/main" id="{E555A555-C286-4B3D-D3A8-F7D8BDC7EC6E}"/>
                    </a:ext>
                  </a:extLst>
                </p:cNvPr>
                <p:cNvSpPr/>
                <p:nvPr/>
              </p:nvSpPr>
              <p:spPr>
                <a:xfrm>
                  <a:off x="7677939" y="2975511"/>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75" name="Freeform 77">
                  <a:extLst>
                    <a:ext uri="{FF2B5EF4-FFF2-40B4-BE49-F238E27FC236}">
                      <a16:creationId xmlns:a16="http://schemas.microsoft.com/office/drawing/2014/main" id="{C5F9D8DA-A311-501E-7811-0395BAB740FF}"/>
                    </a:ext>
                  </a:extLst>
                </p:cNvPr>
                <p:cNvSpPr/>
                <p:nvPr/>
              </p:nvSpPr>
              <p:spPr>
                <a:xfrm>
                  <a:off x="7707438" y="294438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42" name="Graphic 3">
                <a:extLst>
                  <a:ext uri="{FF2B5EF4-FFF2-40B4-BE49-F238E27FC236}">
                    <a16:creationId xmlns:a16="http://schemas.microsoft.com/office/drawing/2014/main" id="{C33C8F34-A880-4015-2F4D-BAEE0ACC912A}"/>
                  </a:ext>
                </a:extLst>
              </p:cNvPr>
              <p:cNvGrpSpPr/>
              <p:nvPr/>
            </p:nvGrpSpPr>
            <p:grpSpPr>
              <a:xfrm>
                <a:off x="7536998" y="2944387"/>
                <a:ext cx="58998" cy="60609"/>
                <a:chOff x="7536998" y="2944387"/>
                <a:chExt cx="58998" cy="60609"/>
              </a:xfrm>
            </p:grpSpPr>
            <p:sp>
              <p:nvSpPr>
                <p:cNvPr id="272" name="Freeform 79">
                  <a:extLst>
                    <a:ext uri="{FF2B5EF4-FFF2-40B4-BE49-F238E27FC236}">
                      <a16:creationId xmlns:a16="http://schemas.microsoft.com/office/drawing/2014/main" id="{BCA6614A-667B-E778-EFEB-5B24BCA29E77}"/>
                    </a:ext>
                  </a:extLst>
                </p:cNvPr>
                <p:cNvSpPr/>
                <p:nvPr/>
              </p:nvSpPr>
              <p:spPr>
                <a:xfrm>
                  <a:off x="7536998" y="2975511"/>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73" name="Freeform 80">
                  <a:extLst>
                    <a:ext uri="{FF2B5EF4-FFF2-40B4-BE49-F238E27FC236}">
                      <a16:creationId xmlns:a16="http://schemas.microsoft.com/office/drawing/2014/main" id="{3F2DA1A1-77B3-A313-D130-95597B40D5F4}"/>
                    </a:ext>
                  </a:extLst>
                </p:cNvPr>
                <p:cNvSpPr/>
                <p:nvPr/>
              </p:nvSpPr>
              <p:spPr>
                <a:xfrm>
                  <a:off x="7566497" y="294438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43" name="Graphic 3">
                <a:extLst>
                  <a:ext uri="{FF2B5EF4-FFF2-40B4-BE49-F238E27FC236}">
                    <a16:creationId xmlns:a16="http://schemas.microsoft.com/office/drawing/2014/main" id="{EE12A84B-19DC-4D28-CE5C-197D52CF587B}"/>
                  </a:ext>
                </a:extLst>
              </p:cNvPr>
              <p:cNvGrpSpPr/>
              <p:nvPr/>
            </p:nvGrpSpPr>
            <p:grpSpPr>
              <a:xfrm>
                <a:off x="7430472" y="2788767"/>
                <a:ext cx="58998" cy="60609"/>
                <a:chOff x="7430472" y="2788767"/>
                <a:chExt cx="58998" cy="60609"/>
              </a:xfrm>
            </p:grpSpPr>
            <p:sp>
              <p:nvSpPr>
                <p:cNvPr id="270" name="Freeform 82">
                  <a:extLst>
                    <a:ext uri="{FF2B5EF4-FFF2-40B4-BE49-F238E27FC236}">
                      <a16:creationId xmlns:a16="http://schemas.microsoft.com/office/drawing/2014/main" id="{F2FCAF37-1D73-58EC-F6D8-6FE2B33E882F}"/>
                    </a:ext>
                  </a:extLst>
                </p:cNvPr>
                <p:cNvSpPr/>
                <p:nvPr/>
              </p:nvSpPr>
              <p:spPr>
                <a:xfrm>
                  <a:off x="7430472" y="2818253"/>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71" name="Freeform 83">
                  <a:extLst>
                    <a:ext uri="{FF2B5EF4-FFF2-40B4-BE49-F238E27FC236}">
                      <a16:creationId xmlns:a16="http://schemas.microsoft.com/office/drawing/2014/main" id="{209354E1-2CDD-3605-FBB4-93648B469D43}"/>
                    </a:ext>
                  </a:extLst>
                </p:cNvPr>
                <p:cNvSpPr/>
                <p:nvPr/>
              </p:nvSpPr>
              <p:spPr>
                <a:xfrm>
                  <a:off x="7459972"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44" name="Graphic 3">
                <a:extLst>
                  <a:ext uri="{FF2B5EF4-FFF2-40B4-BE49-F238E27FC236}">
                    <a16:creationId xmlns:a16="http://schemas.microsoft.com/office/drawing/2014/main" id="{4D21D081-8943-AC8C-5134-9A23F3D7F081}"/>
                  </a:ext>
                </a:extLst>
              </p:cNvPr>
              <p:cNvGrpSpPr/>
              <p:nvPr/>
            </p:nvGrpSpPr>
            <p:grpSpPr>
              <a:xfrm>
                <a:off x="7183006" y="2788767"/>
                <a:ext cx="58998" cy="60609"/>
                <a:chOff x="7183006" y="2788767"/>
                <a:chExt cx="58998" cy="60609"/>
              </a:xfrm>
            </p:grpSpPr>
            <p:sp>
              <p:nvSpPr>
                <p:cNvPr id="268" name="Freeform 85">
                  <a:extLst>
                    <a:ext uri="{FF2B5EF4-FFF2-40B4-BE49-F238E27FC236}">
                      <a16:creationId xmlns:a16="http://schemas.microsoft.com/office/drawing/2014/main" id="{81DAFEA5-41CA-4ADD-4845-C1B461BB76B8}"/>
                    </a:ext>
                  </a:extLst>
                </p:cNvPr>
                <p:cNvSpPr/>
                <p:nvPr/>
              </p:nvSpPr>
              <p:spPr>
                <a:xfrm>
                  <a:off x="7183006" y="2818253"/>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69" name="Freeform 86">
                  <a:extLst>
                    <a:ext uri="{FF2B5EF4-FFF2-40B4-BE49-F238E27FC236}">
                      <a16:creationId xmlns:a16="http://schemas.microsoft.com/office/drawing/2014/main" id="{C18B7F99-ADB2-4DD0-DEE9-252E46693FEC}"/>
                    </a:ext>
                  </a:extLst>
                </p:cNvPr>
                <p:cNvSpPr/>
                <p:nvPr/>
              </p:nvSpPr>
              <p:spPr>
                <a:xfrm>
                  <a:off x="7212505"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45" name="Graphic 3">
                <a:extLst>
                  <a:ext uri="{FF2B5EF4-FFF2-40B4-BE49-F238E27FC236}">
                    <a16:creationId xmlns:a16="http://schemas.microsoft.com/office/drawing/2014/main" id="{FD31E9B6-10A2-4ED7-AFD2-E85BF2F3271B}"/>
                  </a:ext>
                </a:extLst>
              </p:cNvPr>
              <p:cNvGrpSpPr/>
              <p:nvPr/>
            </p:nvGrpSpPr>
            <p:grpSpPr>
              <a:xfrm>
                <a:off x="7079758" y="2788767"/>
                <a:ext cx="60637" cy="60609"/>
                <a:chOff x="7079758" y="2788767"/>
                <a:chExt cx="60637" cy="60609"/>
              </a:xfrm>
            </p:grpSpPr>
            <p:sp>
              <p:nvSpPr>
                <p:cNvPr id="266" name="Freeform 88">
                  <a:extLst>
                    <a:ext uri="{FF2B5EF4-FFF2-40B4-BE49-F238E27FC236}">
                      <a16:creationId xmlns:a16="http://schemas.microsoft.com/office/drawing/2014/main" id="{D8B2A497-E13E-CB12-72FE-E604ECF04A89}"/>
                    </a:ext>
                  </a:extLst>
                </p:cNvPr>
                <p:cNvSpPr/>
                <p:nvPr/>
              </p:nvSpPr>
              <p:spPr>
                <a:xfrm>
                  <a:off x="7079758" y="2818253"/>
                  <a:ext cx="60637" cy="16381"/>
                </a:xfrm>
                <a:custGeom>
                  <a:avLst/>
                  <a:gdLst>
                    <a:gd name="connsiteX0" fmla="*/ 0 w 60637"/>
                    <a:gd name="connsiteY0" fmla="*/ 0 h 16381"/>
                    <a:gd name="connsiteX1" fmla="*/ 60637 w 60637"/>
                    <a:gd name="connsiteY1" fmla="*/ 0 h 16381"/>
                  </a:gdLst>
                  <a:ahLst/>
                  <a:cxnLst>
                    <a:cxn ang="0">
                      <a:pos x="connsiteX0" y="connsiteY0"/>
                    </a:cxn>
                    <a:cxn ang="0">
                      <a:pos x="connsiteX1" y="connsiteY1"/>
                    </a:cxn>
                  </a:cxnLst>
                  <a:rect l="l" t="t" r="r" b="b"/>
                  <a:pathLst>
                    <a:path w="60637" h="16381">
                      <a:moveTo>
                        <a:pt x="0" y="0"/>
                      </a:moveTo>
                      <a:lnTo>
                        <a:pt x="60637"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67" name="Freeform 89">
                  <a:extLst>
                    <a:ext uri="{FF2B5EF4-FFF2-40B4-BE49-F238E27FC236}">
                      <a16:creationId xmlns:a16="http://schemas.microsoft.com/office/drawing/2014/main" id="{0FB5845F-F899-BEB2-6BF9-1F6EFE0F0267}"/>
                    </a:ext>
                  </a:extLst>
                </p:cNvPr>
                <p:cNvSpPr/>
                <p:nvPr/>
              </p:nvSpPr>
              <p:spPr>
                <a:xfrm>
                  <a:off x="7110896"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46" name="Graphic 3">
                <a:extLst>
                  <a:ext uri="{FF2B5EF4-FFF2-40B4-BE49-F238E27FC236}">
                    <a16:creationId xmlns:a16="http://schemas.microsoft.com/office/drawing/2014/main" id="{55EC8A52-ED25-B7F5-F498-E1AC069B7F97}"/>
                  </a:ext>
                </a:extLst>
              </p:cNvPr>
              <p:cNvGrpSpPr/>
              <p:nvPr/>
            </p:nvGrpSpPr>
            <p:grpSpPr>
              <a:xfrm>
                <a:off x="7024037" y="2788767"/>
                <a:ext cx="58998" cy="60609"/>
                <a:chOff x="7024037" y="2788767"/>
                <a:chExt cx="58998" cy="60609"/>
              </a:xfrm>
            </p:grpSpPr>
            <p:sp>
              <p:nvSpPr>
                <p:cNvPr id="264" name="Freeform 91">
                  <a:extLst>
                    <a:ext uri="{FF2B5EF4-FFF2-40B4-BE49-F238E27FC236}">
                      <a16:creationId xmlns:a16="http://schemas.microsoft.com/office/drawing/2014/main" id="{DCF7475F-EC9C-A3E8-5030-31B6FDA651F3}"/>
                    </a:ext>
                  </a:extLst>
                </p:cNvPr>
                <p:cNvSpPr/>
                <p:nvPr/>
              </p:nvSpPr>
              <p:spPr>
                <a:xfrm>
                  <a:off x="7024037" y="2818253"/>
                  <a:ext cx="58998" cy="16381"/>
                </a:xfrm>
                <a:custGeom>
                  <a:avLst/>
                  <a:gdLst>
                    <a:gd name="connsiteX0" fmla="*/ 0 w 58998"/>
                    <a:gd name="connsiteY0" fmla="*/ 0 h 16381"/>
                    <a:gd name="connsiteX1" fmla="*/ 58998 w 58998"/>
                    <a:gd name="connsiteY1" fmla="*/ 0 h 16381"/>
                  </a:gdLst>
                  <a:ahLst/>
                  <a:cxnLst>
                    <a:cxn ang="0">
                      <a:pos x="connsiteX0" y="connsiteY0"/>
                    </a:cxn>
                    <a:cxn ang="0">
                      <a:pos x="connsiteX1" y="connsiteY1"/>
                    </a:cxn>
                  </a:cxnLst>
                  <a:rect l="l" t="t" r="r" b="b"/>
                  <a:pathLst>
                    <a:path w="58998" h="16381">
                      <a:moveTo>
                        <a:pt x="0" y="0"/>
                      </a:moveTo>
                      <a:lnTo>
                        <a:pt x="58998"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65" name="Freeform 92">
                  <a:extLst>
                    <a:ext uri="{FF2B5EF4-FFF2-40B4-BE49-F238E27FC236}">
                      <a16:creationId xmlns:a16="http://schemas.microsoft.com/office/drawing/2014/main" id="{8AEDA7DE-0E6C-223F-9AB7-98396CC95430}"/>
                    </a:ext>
                  </a:extLst>
                </p:cNvPr>
                <p:cNvSpPr/>
                <p:nvPr/>
              </p:nvSpPr>
              <p:spPr>
                <a:xfrm>
                  <a:off x="7053537"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47" name="Graphic 3">
                <a:extLst>
                  <a:ext uri="{FF2B5EF4-FFF2-40B4-BE49-F238E27FC236}">
                    <a16:creationId xmlns:a16="http://schemas.microsoft.com/office/drawing/2014/main" id="{70C80F91-5EE4-E871-81DE-4E83388FB0A2}"/>
                  </a:ext>
                </a:extLst>
              </p:cNvPr>
              <p:cNvGrpSpPr/>
              <p:nvPr/>
            </p:nvGrpSpPr>
            <p:grpSpPr>
              <a:xfrm>
                <a:off x="6933901" y="2788767"/>
                <a:ext cx="58998" cy="60609"/>
                <a:chOff x="6933901" y="2788767"/>
                <a:chExt cx="58998" cy="60609"/>
              </a:xfrm>
            </p:grpSpPr>
            <p:sp>
              <p:nvSpPr>
                <p:cNvPr id="262" name="Freeform 94">
                  <a:extLst>
                    <a:ext uri="{FF2B5EF4-FFF2-40B4-BE49-F238E27FC236}">
                      <a16:creationId xmlns:a16="http://schemas.microsoft.com/office/drawing/2014/main" id="{8582E14D-275D-C617-A842-E531787A2303}"/>
                    </a:ext>
                  </a:extLst>
                </p:cNvPr>
                <p:cNvSpPr/>
                <p:nvPr/>
              </p:nvSpPr>
              <p:spPr>
                <a:xfrm>
                  <a:off x="6933901" y="2818253"/>
                  <a:ext cx="58998" cy="16381"/>
                </a:xfrm>
                <a:custGeom>
                  <a:avLst/>
                  <a:gdLst>
                    <a:gd name="connsiteX0" fmla="*/ 0 w 58998"/>
                    <a:gd name="connsiteY0" fmla="*/ 0 h 16381"/>
                    <a:gd name="connsiteX1" fmla="*/ 58998 w 58998"/>
                    <a:gd name="connsiteY1" fmla="*/ 0 h 16381"/>
                  </a:gdLst>
                  <a:ahLst/>
                  <a:cxnLst>
                    <a:cxn ang="0">
                      <a:pos x="connsiteX0" y="connsiteY0"/>
                    </a:cxn>
                    <a:cxn ang="0">
                      <a:pos x="connsiteX1" y="connsiteY1"/>
                    </a:cxn>
                  </a:cxnLst>
                  <a:rect l="l" t="t" r="r" b="b"/>
                  <a:pathLst>
                    <a:path w="58998" h="16381">
                      <a:moveTo>
                        <a:pt x="0" y="0"/>
                      </a:moveTo>
                      <a:lnTo>
                        <a:pt x="58998"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63" name="Freeform 95">
                  <a:extLst>
                    <a:ext uri="{FF2B5EF4-FFF2-40B4-BE49-F238E27FC236}">
                      <a16:creationId xmlns:a16="http://schemas.microsoft.com/office/drawing/2014/main" id="{3E94D98B-8F98-B835-5524-DDB4CBE667E9}"/>
                    </a:ext>
                  </a:extLst>
                </p:cNvPr>
                <p:cNvSpPr/>
                <p:nvPr/>
              </p:nvSpPr>
              <p:spPr>
                <a:xfrm>
                  <a:off x="6963400"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48" name="Graphic 3">
                <a:extLst>
                  <a:ext uri="{FF2B5EF4-FFF2-40B4-BE49-F238E27FC236}">
                    <a16:creationId xmlns:a16="http://schemas.microsoft.com/office/drawing/2014/main" id="{2071F0D7-1366-A96D-7EF4-1317D7FD5C25}"/>
                  </a:ext>
                </a:extLst>
              </p:cNvPr>
              <p:cNvGrpSpPr/>
              <p:nvPr/>
            </p:nvGrpSpPr>
            <p:grpSpPr>
              <a:xfrm>
                <a:off x="6873263" y="2687204"/>
                <a:ext cx="60637" cy="60609"/>
                <a:chOff x="6873263" y="2687204"/>
                <a:chExt cx="60637" cy="60609"/>
              </a:xfrm>
            </p:grpSpPr>
            <p:sp>
              <p:nvSpPr>
                <p:cNvPr id="260" name="Freeform 97">
                  <a:extLst>
                    <a:ext uri="{FF2B5EF4-FFF2-40B4-BE49-F238E27FC236}">
                      <a16:creationId xmlns:a16="http://schemas.microsoft.com/office/drawing/2014/main" id="{BE2313FA-7E3B-FC45-A164-54437621284C}"/>
                    </a:ext>
                  </a:extLst>
                </p:cNvPr>
                <p:cNvSpPr/>
                <p:nvPr/>
              </p:nvSpPr>
              <p:spPr>
                <a:xfrm>
                  <a:off x="6873263" y="2718328"/>
                  <a:ext cx="60637" cy="16381"/>
                </a:xfrm>
                <a:custGeom>
                  <a:avLst/>
                  <a:gdLst>
                    <a:gd name="connsiteX0" fmla="*/ 0 w 60637"/>
                    <a:gd name="connsiteY0" fmla="*/ 0 h 16381"/>
                    <a:gd name="connsiteX1" fmla="*/ 60638 w 60637"/>
                    <a:gd name="connsiteY1" fmla="*/ 0 h 16381"/>
                  </a:gdLst>
                  <a:ahLst/>
                  <a:cxnLst>
                    <a:cxn ang="0">
                      <a:pos x="connsiteX0" y="connsiteY0"/>
                    </a:cxn>
                    <a:cxn ang="0">
                      <a:pos x="connsiteX1" y="connsiteY1"/>
                    </a:cxn>
                  </a:cxnLst>
                  <a:rect l="l" t="t" r="r" b="b"/>
                  <a:pathLst>
                    <a:path w="60637" h="16381">
                      <a:moveTo>
                        <a:pt x="0" y="0"/>
                      </a:moveTo>
                      <a:lnTo>
                        <a:pt x="60638"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61" name="Freeform 98">
                  <a:extLst>
                    <a:ext uri="{FF2B5EF4-FFF2-40B4-BE49-F238E27FC236}">
                      <a16:creationId xmlns:a16="http://schemas.microsoft.com/office/drawing/2014/main" id="{37CA9B47-D558-11E3-2099-86F3CD0B0A00}"/>
                    </a:ext>
                  </a:extLst>
                </p:cNvPr>
                <p:cNvSpPr/>
                <p:nvPr/>
              </p:nvSpPr>
              <p:spPr>
                <a:xfrm>
                  <a:off x="6904401" y="2687204"/>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sp>
            <p:nvSpPr>
              <p:cNvPr id="249" name="Freeform 99">
                <a:extLst>
                  <a:ext uri="{FF2B5EF4-FFF2-40B4-BE49-F238E27FC236}">
                    <a16:creationId xmlns:a16="http://schemas.microsoft.com/office/drawing/2014/main" id="{51B07888-718A-ED8B-55DF-803BFE8A35DA}"/>
                  </a:ext>
                </a:extLst>
              </p:cNvPr>
              <p:cNvSpPr/>
              <p:nvPr/>
            </p:nvSpPr>
            <p:spPr>
              <a:xfrm>
                <a:off x="2902328" y="1049097"/>
                <a:ext cx="7186359" cy="2116434"/>
              </a:xfrm>
              <a:custGeom>
                <a:avLst/>
                <a:gdLst>
                  <a:gd name="connsiteX0" fmla="*/ 0 w 7186359"/>
                  <a:gd name="connsiteY0" fmla="*/ 0 h 2116434"/>
                  <a:gd name="connsiteX1" fmla="*/ 80304 w 7186359"/>
                  <a:gd name="connsiteY1" fmla="*/ 0 h 2116434"/>
                  <a:gd name="connsiteX2" fmla="*/ 80304 w 7186359"/>
                  <a:gd name="connsiteY2" fmla="*/ 101563 h 2116434"/>
                  <a:gd name="connsiteX3" fmla="*/ 468711 w 7186359"/>
                  <a:gd name="connsiteY3" fmla="*/ 101563 h 2116434"/>
                  <a:gd name="connsiteX4" fmla="*/ 468711 w 7186359"/>
                  <a:gd name="connsiteY4" fmla="*/ 188382 h 2116434"/>
                  <a:gd name="connsiteX5" fmla="*/ 747316 w 7186359"/>
                  <a:gd name="connsiteY5" fmla="*/ 188382 h 2116434"/>
                  <a:gd name="connsiteX6" fmla="*/ 747316 w 7186359"/>
                  <a:gd name="connsiteY6" fmla="*/ 278478 h 2116434"/>
                  <a:gd name="connsiteX7" fmla="*/ 878424 w 7186359"/>
                  <a:gd name="connsiteY7" fmla="*/ 278478 h 2116434"/>
                  <a:gd name="connsiteX8" fmla="*/ 878424 w 7186359"/>
                  <a:gd name="connsiteY8" fmla="*/ 368574 h 2116434"/>
                  <a:gd name="connsiteX9" fmla="*/ 1160306 w 7186359"/>
                  <a:gd name="connsiteY9" fmla="*/ 368574 h 2116434"/>
                  <a:gd name="connsiteX10" fmla="*/ 1160306 w 7186359"/>
                  <a:gd name="connsiteY10" fmla="*/ 463584 h 2116434"/>
                  <a:gd name="connsiteX11" fmla="*/ 1204555 w 7186359"/>
                  <a:gd name="connsiteY11" fmla="*/ 463584 h 2116434"/>
                  <a:gd name="connsiteX12" fmla="*/ 1204555 w 7186359"/>
                  <a:gd name="connsiteY12" fmla="*/ 556956 h 2116434"/>
                  <a:gd name="connsiteX13" fmla="*/ 1532325 w 7186359"/>
                  <a:gd name="connsiteY13" fmla="*/ 556956 h 2116434"/>
                  <a:gd name="connsiteX14" fmla="*/ 1532325 w 7186359"/>
                  <a:gd name="connsiteY14" fmla="*/ 643776 h 2116434"/>
                  <a:gd name="connsiteX15" fmla="*/ 1666711 w 7186359"/>
                  <a:gd name="connsiteY15" fmla="*/ 643776 h 2116434"/>
                  <a:gd name="connsiteX16" fmla="*/ 1666711 w 7186359"/>
                  <a:gd name="connsiteY16" fmla="*/ 737148 h 2116434"/>
                  <a:gd name="connsiteX17" fmla="*/ 1833874 w 7186359"/>
                  <a:gd name="connsiteY17" fmla="*/ 737148 h 2116434"/>
                  <a:gd name="connsiteX18" fmla="*/ 1833874 w 7186359"/>
                  <a:gd name="connsiteY18" fmla="*/ 827244 h 2116434"/>
                  <a:gd name="connsiteX19" fmla="*/ 2145256 w 7186359"/>
                  <a:gd name="connsiteY19" fmla="*/ 827244 h 2116434"/>
                  <a:gd name="connsiteX20" fmla="*/ 2145256 w 7186359"/>
                  <a:gd name="connsiteY20" fmla="*/ 915702 h 2116434"/>
                  <a:gd name="connsiteX21" fmla="*/ 2399277 w 7186359"/>
                  <a:gd name="connsiteY21" fmla="*/ 915702 h 2116434"/>
                  <a:gd name="connsiteX22" fmla="*/ 2399277 w 7186359"/>
                  <a:gd name="connsiteY22" fmla="*/ 1012350 h 2116434"/>
                  <a:gd name="connsiteX23" fmla="*/ 2541857 w 7186359"/>
                  <a:gd name="connsiteY23" fmla="*/ 1012350 h 2116434"/>
                  <a:gd name="connsiteX24" fmla="*/ 2541857 w 7186359"/>
                  <a:gd name="connsiteY24" fmla="*/ 1102446 h 2116434"/>
                  <a:gd name="connsiteX25" fmla="*/ 2858155 w 7186359"/>
                  <a:gd name="connsiteY25" fmla="*/ 1102446 h 2116434"/>
                  <a:gd name="connsiteX26" fmla="*/ 2858155 w 7186359"/>
                  <a:gd name="connsiteY26" fmla="*/ 1199094 h 2116434"/>
                  <a:gd name="connsiteX27" fmla="*/ 3438308 w 7186359"/>
                  <a:gd name="connsiteY27" fmla="*/ 1199094 h 2116434"/>
                  <a:gd name="connsiteX28" fmla="*/ 3438308 w 7186359"/>
                  <a:gd name="connsiteY28" fmla="*/ 1292466 h 2116434"/>
                  <a:gd name="connsiteX29" fmla="*/ 3448142 w 7186359"/>
                  <a:gd name="connsiteY29" fmla="*/ 1292466 h 2116434"/>
                  <a:gd name="connsiteX30" fmla="*/ 3448142 w 7186359"/>
                  <a:gd name="connsiteY30" fmla="*/ 1387477 h 2116434"/>
                  <a:gd name="connsiteX31" fmla="*/ 3503862 w 7186359"/>
                  <a:gd name="connsiteY31" fmla="*/ 1387477 h 2116434"/>
                  <a:gd name="connsiteX32" fmla="*/ 3503862 w 7186359"/>
                  <a:gd name="connsiteY32" fmla="*/ 1482487 h 2116434"/>
                  <a:gd name="connsiteX33" fmla="*/ 3934880 w 7186359"/>
                  <a:gd name="connsiteY33" fmla="*/ 1482487 h 2116434"/>
                  <a:gd name="connsiteX34" fmla="*/ 3934880 w 7186359"/>
                  <a:gd name="connsiteY34" fmla="*/ 1574221 h 2116434"/>
                  <a:gd name="connsiteX35" fmla="*/ 3967657 w 7186359"/>
                  <a:gd name="connsiteY35" fmla="*/ 1574221 h 2116434"/>
                  <a:gd name="connsiteX36" fmla="*/ 3967657 w 7186359"/>
                  <a:gd name="connsiteY36" fmla="*/ 1669231 h 2116434"/>
                  <a:gd name="connsiteX37" fmla="*/ 4021739 w 7186359"/>
                  <a:gd name="connsiteY37" fmla="*/ 1669231 h 2116434"/>
                  <a:gd name="connsiteX38" fmla="*/ 4021739 w 7186359"/>
                  <a:gd name="connsiteY38" fmla="*/ 1769156 h 2116434"/>
                  <a:gd name="connsiteX39" fmla="*/ 4596976 w 7186359"/>
                  <a:gd name="connsiteY39" fmla="*/ 1769156 h 2116434"/>
                  <a:gd name="connsiteX40" fmla="*/ 4596976 w 7186359"/>
                  <a:gd name="connsiteY40" fmla="*/ 1924776 h 2116434"/>
                  <a:gd name="connsiteX41" fmla="*/ 5088631 w 7186359"/>
                  <a:gd name="connsiteY41" fmla="*/ 1924776 h 2116434"/>
                  <a:gd name="connsiteX42" fmla="*/ 5088631 w 7186359"/>
                  <a:gd name="connsiteY42" fmla="*/ 2116434 h 2116434"/>
                  <a:gd name="connsiteX43" fmla="*/ 7186360 w 7186359"/>
                  <a:gd name="connsiteY43" fmla="*/ 2116434 h 211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186359" h="2116434">
                    <a:moveTo>
                      <a:pt x="0" y="0"/>
                    </a:moveTo>
                    <a:lnTo>
                      <a:pt x="80304" y="0"/>
                    </a:lnTo>
                    <a:lnTo>
                      <a:pt x="80304" y="101563"/>
                    </a:lnTo>
                    <a:lnTo>
                      <a:pt x="468711" y="101563"/>
                    </a:lnTo>
                    <a:lnTo>
                      <a:pt x="468711" y="188382"/>
                    </a:lnTo>
                    <a:lnTo>
                      <a:pt x="747316" y="188382"/>
                    </a:lnTo>
                    <a:lnTo>
                      <a:pt x="747316" y="278478"/>
                    </a:lnTo>
                    <a:lnTo>
                      <a:pt x="878424" y="278478"/>
                    </a:lnTo>
                    <a:lnTo>
                      <a:pt x="878424" y="368574"/>
                    </a:lnTo>
                    <a:lnTo>
                      <a:pt x="1160306" y="368574"/>
                    </a:lnTo>
                    <a:lnTo>
                      <a:pt x="1160306" y="463584"/>
                    </a:lnTo>
                    <a:lnTo>
                      <a:pt x="1204555" y="463584"/>
                    </a:lnTo>
                    <a:lnTo>
                      <a:pt x="1204555" y="556956"/>
                    </a:lnTo>
                    <a:lnTo>
                      <a:pt x="1532325" y="556956"/>
                    </a:lnTo>
                    <a:lnTo>
                      <a:pt x="1532325" y="643776"/>
                    </a:lnTo>
                    <a:lnTo>
                      <a:pt x="1666711" y="643776"/>
                    </a:lnTo>
                    <a:lnTo>
                      <a:pt x="1666711" y="737148"/>
                    </a:lnTo>
                    <a:lnTo>
                      <a:pt x="1833874" y="737148"/>
                    </a:lnTo>
                    <a:lnTo>
                      <a:pt x="1833874" y="827244"/>
                    </a:lnTo>
                    <a:lnTo>
                      <a:pt x="2145256" y="827244"/>
                    </a:lnTo>
                    <a:lnTo>
                      <a:pt x="2145256" y="915702"/>
                    </a:lnTo>
                    <a:lnTo>
                      <a:pt x="2399277" y="915702"/>
                    </a:lnTo>
                    <a:lnTo>
                      <a:pt x="2399277" y="1012350"/>
                    </a:lnTo>
                    <a:lnTo>
                      <a:pt x="2541857" y="1012350"/>
                    </a:lnTo>
                    <a:lnTo>
                      <a:pt x="2541857" y="1102446"/>
                    </a:lnTo>
                    <a:lnTo>
                      <a:pt x="2858155" y="1102446"/>
                    </a:lnTo>
                    <a:lnTo>
                      <a:pt x="2858155" y="1199094"/>
                    </a:lnTo>
                    <a:lnTo>
                      <a:pt x="3438308" y="1199094"/>
                    </a:lnTo>
                    <a:lnTo>
                      <a:pt x="3438308" y="1292466"/>
                    </a:lnTo>
                    <a:lnTo>
                      <a:pt x="3448142" y="1292466"/>
                    </a:lnTo>
                    <a:lnTo>
                      <a:pt x="3448142" y="1387477"/>
                    </a:lnTo>
                    <a:lnTo>
                      <a:pt x="3503862" y="1387477"/>
                    </a:lnTo>
                    <a:lnTo>
                      <a:pt x="3503862" y="1482487"/>
                    </a:lnTo>
                    <a:lnTo>
                      <a:pt x="3934880" y="1482487"/>
                    </a:lnTo>
                    <a:lnTo>
                      <a:pt x="3934880" y="1574221"/>
                    </a:lnTo>
                    <a:lnTo>
                      <a:pt x="3967657" y="1574221"/>
                    </a:lnTo>
                    <a:lnTo>
                      <a:pt x="3967657" y="1669231"/>
                    </a:lnTo>
                    <a:lnTo>
                      <a:pt x="4021739" y="1669231"/>
                    </a:lnTo>
                    <a:lnTo>
                      <a:pt x="4021739" y="1769156"/>
                    </a:lnTo>
                    <a:lnTo>
                      <a:pt x="4596976" y="1769156"/>
                    </a:lnTo>
                    <a:lnTo>
                      <a:pt x="4596976" y="1924776"/>
                    </a:lnTo>
                    <a:lnTo>
                      <a:pt x="5088631" y="1924776"/>
                    </a:lnTo>
                    <a:lnTo>
                      <a:pt x="5088631" y="2116434"/>
                    </a:lnTo>
                    <a:lnTo>
                      <a:pt x="7186360" y="2116434"/>
                    </a:lnTo>
                  </a:path>
                </a:pathLst>
              </a:custGeom>
              <a:noFill/>
              <a:ln w="16382" cap="flat">
                <a:solidFill>
                  <a:schemeClr val="accent3"/>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nvGrpSpPr>
              <p:cNvPr id="250" name="Graphic 3">
                <a:extLst>
                  <a:ext uri="{FF2B5EF4-FFF2-40B4-BE49-F238E27FC236}">
                    <a16:creationId xmlns:a16="http://schemas.microsoft.com/office/drawing/2014/main" id="{658C1656-8BFD-32DB-6549-ADF6BC8C43CB}"/>
                  </a:ext>
                </a:extLst>
              </p:cNvPr>
              <p:cNvGrpSpPr/>
              <p:nvPr/>
            </p:nvGrpSpPr>
            <p:grpSpPr>
              <a:xfrm>
                <a:off x="8698942" y="3964928"/>
                <a:ext cx="60637" cy="58971"/>
                <a:chOff x="8698942" y="3964928"/>
                <a:chExt cx="60637" cy="58971"/>
              </a:xfrm>
            </p:grpSpPr>
            <p:sp>
              <p:nvSpPr>
                <p:cNvPr id="258" name="Freeform 101">
                  <a:extLst>
                    <a:ext uri="{FF2B5EF4-FFF2-40B4-BE49-F238E27FC236}">
                      <a16:creationId xmlns:a16="http://schemas.microsoft.com/office/drawing/2014/main" id="{A489FB70-937C-183C-DB62-294D00961095}"/>
                    </a:ext>
                  </a:extLst>
                </p:cNvPr>
                <p:cNvSpPr/>
                <p:nvPr/>
              </p:nvSpPr>
              <p:spPr>
                <a:xfrm>
                  <a:off x="8698942" y="3994414"/>
                  <a:ext cx="60637" cy="16381"/>
                </a:xfrm>
                <a:custGeom>
                  <a:avLst/>
                  <a:gdLst>
                    <a:gd name="connsiteX0" fmla="*/ 0 w 60637"/>
                    <a:gd name="connsiteY0" fmla="*/ 0 h 16381"/>
                    <a:gd name="connsiteX1" fmla="*/ 60638 w 60637"/>
                    <a:gd name="connsiteY1" fmla="*/ 0 h 16381"/>
                  </a:gdLst>
                  <a:ahLst/>
                  <a:cxnLst>
                    <a:cxn ang="0">
                      <a:pos x="connsiteX0" y="connsiteY0"/>
                    </a:cxn>
                    <a:cxn ang="0">
                      <a:pos x="connsiteX1" y="connsiteY1"/>
                    </a:cxn>
                  </a:cxnLst>
                  <a:rect l="l" t="t" r="r" b="b"/>
                  <a:pathLst>
                    <a:path w="60637" h="16381">
                      <a:moveTo>
                        <a:pt x="0" y="0"/>
                      </a:moveTo>
                      <a:lnTo>
                        <a:pt x="60638" y="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59" name="Freeform 102">
                  <a:extLst>
                    <a:ext uri="{FF2B5EF4-FFF2-40B4-BE49-F238E27FC236}">
                      <a16:creationId xmlns:a16="http://schemas.microsoft.com/office/drawing/2014/main" id="{54321792-63DA-CC7E-C4B7-D8C458596C5B}"/>
                    </a:ext>
                  </a:extLst>
                </p:cNvPr>
                <p:cNvSpPr/>
                <p:nvPr/>
              </p:nvSpPr>
              <p:spPr>
                <a:xfrm>
                  <a:off x="8730081" y="3964928"/>
                  <a:ext cx="16388" cy="58971"/>
                </a:xfrm>
                <a:custGeom>
                  <a:avLst/>
                  <a:gdLst>
                    <a:gd name="connsiteX0" fmla="*/ 0 w 16388"/>
                    <a:gd name="connsiteY0" fmla="*/ 0 h 58971"/>
                    <a:gd name="connsiteX1" fmla="*/ 0 w 16388"/>
                    <a:gd name="connsiteY1" fmla="*/ 58972 h 58971"/>
                  </a:gdLst>
                  <a:ahLst/>
                  <a:cxnLst>
                    <a:cxn ang="0">
                      <a:pos x="connsiteX0" y="connsiteY0"/>
                    </a:cxn>
                    <a:cxn ang="0">
                      <a:pos x="connsiteX1" y="connsiteY1"/>
                    </a:cxn>
                  </a:cxnLst>
                  <a:rect l="l" t="t" r="r" b="b"/>
                  <a:pathLst>
                    <a:path w="16388" h="58971">
                      <a:moveTo>
                        <a:pt x="0" y="0"/>
                      </a:moveTo>
                      <a:lnTo>
                        <a:pt x="0" y="58972"/>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sp>
            <p:nvSpPr>
              <p:cNvPr id="251" name="Freeform 103">
                <a:extLst>
                  <a:ext uri="{FF2B5EF4-FFF2-40B4-BE49-F238E27FC236}">
                    <a16:creationId xmlns:a16="http://schemas.microsoft.com/office/drawing/2014/main" id="{3F2E8781-7F31-98FA-AE13-1E667DF60629}"/>
                  </a:ext>
                </a:extLst>
              </p:cNvPr>
              <p:cNvSpPr/>
              <p:nvPr/>
            </p:nvSpPr>
            <p:spPr>
              <a:xfrm>
                <a:off x="2908884" y="1050735"/>
                <a:ext cx="5960498" cy="3644788"/>
              </a:xfrm>
              <a:custGeom>
                <a:avLst/>
                <a:gdLst>
                  <a:gd name="connsiteX0" fmla="*/ 0 w 5960498"/>
                  <a:gd name="connsiteY0" fmla="*/ 0 h 3644788"/>
                  <a:gd name="connsiteX1" fmla="*/ 455600 w 5960498"/>
                  <a:gd name="connsiteY1" fmla="*/ 0 h 3644788"/>
                  <a:gd name="connsiteX2" fmla="*/ 455600 w 5960498"/>
                  <a:gd name="connsiteY2" fmla="*/ 221144 h 3644788"/>
                  <a:gd name="connsiteX3" fmla="*/ 594903 w 5960498"/>
                  <a:gd name="connsiteY3" fmla="*/ 221144 h 3644788"/>
                  <a:gd name="connsiteX4" fmla="*/ 594903 w 5960498"/>
                  <a:gd name="connsiteY4" fmla="*/ 429184 h 3644788"/>
                  <a:gd name="connsiteX5" fmla="*/ 735844 w 5960498"/>
                  <a:gd name="connsiteY5" fmla="*/ 429184 h 3644788"/>
                  <a:gd name="connsiteX6" fmla="*/ 735844 w 5960498"/>
                  <a:gd name="connsiteY6" fmla="*/ 648690 h 3644788"/>
                  <a:gd name="connsiteX7" fmla="*/ 1414328 w 5960498"/>
                  <a:gd name="connsiteY7" fmla="*/ 648690 h 3644788"/>
                  <a:gd name="connsiteX8" fmla="*/ 1414328 w 5960498"/>
                  <a:gd name="connsiteY8" fmla="*/ 858368 h 3644788"/>
                  <a:gd name="connsiteX9" fmla="*/ 1560186 w 5960498"/>
                  <a:gd name="connsiteY9" fmla="*/ 858368 h 3644788"/>
                  <a:gd name="connsiteX10" fmla="*/ 1560186 w 5960498"/>
                  <a:gd name="connsiteY10" fmla="*/ 1079513 h 3644788"/>
                  <a:gd name="connsiteX11" fmla="*/ 1704405 w 5960498"/>
                  <a:gd name="connsiteY11" fmla="*/ 1079513 h 3644788"/>
                  <a:gd name="connsiteX12" fmla="*/ 1704405 w 5960498"/>
                  <a:gd name="connsiteY12" fmla="*/ 1294105 h 3644788"/>
                  <a:gd name="connsiteX13" fmla="*/ 2007592 w 5960498"/>
                  <a:gd name="connsiteY13" fmla="*/ 1294105 h 3644788"/>
                  <a:gd name="connsiteX14" fmla="*/ 2007592 w 5960498"/>
                  <a:gd name="connsiteY14" fmla="*/ 1510335 h 3644788"/>
                  <a:gd name="connsiteX15" fmla="*/ 2101006 w 5960498"/>
                  <a:gd name="connsiteY15" fmla="*/ 1510335 h 3644788"/>
                  <a:gd name="connsiteX16" fmla="*/ 2101006 w 5960498"/>
                  <a:gd name="connsiteY16" fmla="*/ 1934605 h 3644788"/>
                  <a:gd name="connsiteX17" fmla="*/ 2882738 w 5960498"/>
                  <a:gd name="connsiteY17" fmla="*/ 1934605 h 3644788"/>
                  <a:gd name="connsiteX18" fmla="*/ 2882738 w 5960498"/>
                  <a:gd name="connsiteY18" fmla="*/ 2154111 h 3644788"/>
                  <a:gd name="connsiteX19" fmla="*/ 3259674 w 5960498"/>
                  <a:gd name="connsiteY19" fmla="*/ 2154111 h 3644788"/>
                  <a:gd name="connsiteX20" fmla="*/ 3259674 w 5960498"/>
                  <a:gd name="connsiteY20" fmla="*/ 2363789 h 3644788"/>
                  <a:gd name="connsiteX21" fmla="*/ 3564500 w 5960498"/>
                  <a:gd name="connsiteY21" fmla="*/ 2363789 h 3644788"/>
                  <a:gd name="connsiteX22" fmla="*/ 3564500 w 5960498"/>
                  <a:gd name="connsiteY22" fmla="*/ 2578381 h 3644788"/>
                  <a:gd name="connsiteX23" fmla="*/ 5204990 w 5960498"/>
                  <a:gd name="connsiteY23" fmla="*/ 2578381 h 3644788"/>
                  <a:gd name="connsiteX24" fmla="*/ 5204990 w 5960498"/>
                  <a:gd name="connsiteY24" fmla="*/ 2943679 h 3644788"/>
                  <a:gd name="connsiteX25" fmla="*/ 5960499 w 5960498"/>
                  <a:gd name="connsiteY25" fmla="*/ 2943679 h 3644788"/>
                  <a:gd name="connsiteX26" fmla="*/ 5960499 w 5960498"/>
                  <a:gd name="connsiteY26" fmla="*/ 3644788 h 364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60498" h="3644788">
                    <a:moveTo>
                      <a:pt x="0" y="0"/>
                    </a:moveTo>
                    <a:lnTo>
                      <a:pt x="455600" y="0"/>
                    </a:lnTo>
                    <a:lnTo>
                      <a:pt x="455600" y="221144"/>
                    </a:lnTo>
                    <a:lnTo>
                      <a:pt x="594903" y="221144"/>
                    </a:lnTo>
                    <a:lnTo>
                      <a:pt x="594903" y="429184"/>
                    </a:lnTo>
                    <a:lnTo>
                      <a:pt x="735844" y="429184"/>
                    </a:lnTo>
                    <a:lnTo>
                      <a:pt x="735844" y="648690"/>
                    </a:lnTo>
                    <a:lnTo>
                      <a:pt x="1414328" y="648690"/>
                    </a:lnTo>
                    <a:lnTo>
                      <a:pt x="1414328" y="858368"/>
                    </a:lnTo>
                    <a:lnTo>
                      <a:pt x="1560186" y="858368"/>
                    </a:lnTo>
                    <a:lnTo>
                      <a:pt x="1560186" y="1079513"/>
                    </a:lnTo>
                    <a:lnTo>
                      <a:pt x="1704405" y="1079513"/>
                    </a:lnTo>
                    <a:lnTo>
                      <a:pt x="1704405" y="1294105"/>
                    </a:lnTo>
                    <a:lnTo>
                      <a:pt x="2007592" y="1294105"/>
                    </a:lnTo>
                    <a:lnTo>
                      <a:pt x="2007592" y="1510335"/>
                    </a:lnTo>
                    <a:lnTo>
                      <a:pt x="2101006" y="1510335"/>
                    </a:lnTo>
                    <a:lnTo>
                      <a:pt x="2101006" y="1934605"/>
                    </a:lnTo>
                    <a:lnTo>
                      <a:pt x="2882738" y="1934605"/>
                    </a:lnTo>
                    <a:lnTo>
                      <a:pt x="2882738" y="2154111"/>
                    </a:lnTo>
                    <a:lnTo>
                      <a:pt x="3259674" y="2154111"/>
                    </a:lnTo>
                    <a:lnTo>
                      <a:pt x="3259674" y="2363789"/>
                    </a:lnTo>
                    <a:lnTo>
                      <a:pt x="3564500" y="2363789"/>
                    </a:lnTo>
                    <a:lnTo>
                      <a:pt x="3564500" y="2578381"/>
                    </a:lnTo>
                    <a:lnTo>
                      <a:pt x="5204990" y="2578381"/>
                    </a:lnTo>
                    <a:lnTo>
                      <a:pt x="5204990" y="2943679"/>
                    </a:lnTo>
                    <a:lnTo>
                      <a:pt x="5960499" y="2943679"/>
                    </a:lnTo>
                    <a:lnTo>
                      <a:pt x="5960499" y="3644788"/>
                    </a:lnTo>
                  </a:path>
                </a:pathLst>
              </a:custGeom>
              <a:noFill/>
              <a:ln w="16382" cap="flat">
                <a:solidFill>
                  <a:schemeClr val="accent4"/>
                </a:solidFill>
                <a:custDash>
                  <a:ds d="550470" sp="183487"/>
                </a:custDash>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nvGrpSpPr>
              <p:cNvPr id="252" name="Graphic 3">
                <a:extLst>
                  <a:ext uri="{FF2B5EF4-FFF2-40B4-BE49-F238E27FC236}">
                    <a16:creationId xmlns:a16="http://schemas.microsoft.com/office/drawing/2014/main" id="{D274864D-5CA9-886D-90B5-4B82E3C26179}"/>
                  </a:ext>
                </a:extLst>
              </p:cNvPr>
              <p:cNvGrpSpPr/>
              <p:nvPr/>
            </p:nvGrpSpPr>
            <p:grpSpPr>
              <a:xfrm>
                <a:off x="2907245" y="1019611"/>
                <a:ext cx="60637" cy="60609"/>
                <a:chOff x="2907245" y="1019611"/>
                <a:chExt cx="60637" cy="60609"/>
              </a:xfrm>
            </p:grpSpPr>
            <p:sp>
              <p:nvSpPr>
                <p:cNvPr id="256" name="Freeform 105">
                  <a:extLst>
                    <a:ext uri="{FF2B5EF4-FFF2-40B4-BE49-F238E27FC236}">
                      <a16:creationId xmlns:a16="http://schemas.microsoft.com/office/drawing/2014/main" id="{D105DF2B-C457-1143-9BBB-E37FDFE8A089}"/>
                    </a:ext>
                  </a:extLst>
                </p:cNvPr>
                <p:cNvSpPr/>
                <p:nvPr/>
              </p:nvSpPr>
              <p:spPr>
                <a:xfrm>
                  <a:off x="2907245" y="1049097"/>
                  <a:ext cx="60637" cy="16381"/>
                </a:xfrm>
                <a:custGeom>
                  <a:avLst/>
                  <a:gdLst>
                    <a:gd name="connsiteX0" fmla="*/ 0 w 60637"/>
                    <a:gd name="connsiteY0" fmla="*/ 0 h 16381"/>
                    <a:gd name="connsiteX1" fmla="*/ 60637 w 60637"/>
                    <a:gd name="connsiteY1" fmla="*/ 0 h 16381"/>
                  </a:gdLst>
                  <a:ahLst/>
                  <a:cxnLst>
                    <a:cxn ang="0">
                      <a:pos x="connsiteX0" y="connsiteY0"/>
                    </a:cxn>
                    <a:cxn ang="0">
                      <a:pos x="connsiteX1" y="connsiteY1"/>
                    </a:cxn>
                  </a:cxnLst>
                  <a:rect l="l" t="t" r="r" b="b"/>
                  <a:pathLst>
                    <a:path w="60637" h="16381">
                      <a:moveTo>
                        <a:pt x="0" y="0"/>
                      </a:moveTo>
                      <a:lnTo>
                        <a:pt x="60637" y="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57" name="Freeform 106">
                  <a:extLst>
                    <a:ext uri="{FF2B5EF4-FFF2-40B4-BE49-F238E27FC236}">
                      <a16:creationId xmlns:a16="http://schemas.microsoft.com/office/drawing/2014/main" id="{BA755138-D768-5C58-F73B-794783CFD20F}"/>
                    </a:ext>
                  </a:extLst>
                </p:cNvPr>
                <p:cNvSpPr/>
                <p:nvPr/>
              </p:nvSpPr>
              <p:spPr>
                <a:xfrm>
                  <a:off x="2938383" y="1019611"/>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A3A5A8"/>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nvGrpSpPr>
              <p:cNvPr id="253" name="Graphic 3">
                <a:extLst>
                  <a:ext uri="{FF2B5EF4-FFF2-40B4-BE49-F238E27FC236}">
                    <a16:creationId xmlns:a16="http://schemas.microsoft.com/office/drawing/2014/main" id="{E09ADE03-371B-E994-4AF4-8500CAB85C33}"/>
                  </a:ext>
                </a:extLst>
              </p:cNvPr>
              <p:cNvGrpSpPr/>
              <p:nvPr/>
            </p:nvGrpSpPr>
            <p:grpSpPr>
              <a:xfrm>
                <a:off x="5272106" y="2030323"/>
                <a:ext cx="58998" cy="58971"/>
                <a:chOff x="5272106" y="2030323"/>
                <a:chExt cx="58998" cy="58971"/>
              </a:xfrm>
            </p:grpSpPr>
            <p:sp>
              <p:nvSpPr>
                <p:cNvPr id="254" name="Freeform 108">
                  <a:extLst>
                    <a:ext uri="{FF2B5EF4-FFF2-40B4-BE49-F238E27FC236}">
                      <a16:creationId xmlns:a16="http://schemas.microsoft.com/office/drawing/2014/main" id="{4658DF50-EA6B-714F-7201-894311431355}"/>
                    </a:ext>
                  </a:extLst>
                </p:cNvPr>
                <p:cNvSpPr/>
                <p:nvPr/>
              </p:nvSpPr>
              <p:spPr>
                <a:xfrm>
                  <a:off x="5272106" y="2059809"/>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sp>
              <p:nvSpPr>
                <p:cNvPr id="255" name="Freeform 109">
                  <a:extLst>
                    <a:ext uri="{FF2B5EF4-FFF2-40B4-BE49-F238E27FC236}">
                      <a16:creationId xmlns:a16="http://schemas.microsoft.com/office/drawing/2014/main" id="{2618B4B6-B9E6-B874-3A48-76B9248F9526}"/>
                    </a:ext>
                  </a:extLst>
                </p:cNvPr>
                <p:cNvSpPr/>
                <p:nvPr/>
              </p:nvSpPr>
              <p:spPr>
                <a:xfrm>
                  <a:off x="5301605" y="2030323"/>
                  <a:ext cx="16388" cy="58971"/>
                </a:xfrm>
                <a:custGeom>
                  <a:avLst/>
                  <a:gdLst>
                    <a:gd name="connsiteX0" fmla="*/ 0 w 16388"/>
                    <a:gd name="connsiteY0" fmla="*/ 0 h 58971"/>
                    <a:gd name="connsiteX1" fmla="*/ 0 w 16388"/>
                    <a:gd name="connsiteY1" fmla="*/ 58972 h 58971"/>
                  </a:gdLst>
                  <a:ahLst/>
                  <a:cxnLst>
                    <a:cxn ang="0">
                      <a:pos x="connsiteX0" y="connsiteY0"/>
                    </a:cxn>
                    <a:cxn ang="0">
                      <a:pos x="connsiteX1" y="connsiteY1"/>
                    </a:cxn>
                  </a:cxnLst>
                  <a:rect l="l" t="t" r="r" b="b"/>
                  <a:pathLst>
                    <a:path w="16388" h="58971">
                      <a:moveTo>
                        <a:pt x="0" y="0"/>
                      </a:moveTo>
                      <a:lnTo>
                        <a:pt x="0" y="58972"/>
                      </a:lnTo>
                    </a:path>
                  </a:pathLst>
                </a:custGeom>
                <a:ln w="16382" cap="sq">
                  <a:solidFill>
                    <a:srgbClr val="00529C"/>
                  </a:solidFill>
                  <a:prstDash val="solid"/>
                  <a:miter/>
                </a:ln>
              </p:spPr>
              <p:txBody>
                <a:bodyPr rtlCol="0" anchor="ctr"/>
                <a:lstStyle/>
                <a:p>
                  <a:pPr marL="0" marR="0" lvl="0" indent="0" algn="l"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Narrow" panose="020B0606020202030204" pitchFamily="34" charset="0"/>
                    <a:ea typeface="+mn-ea"/>
                    <a:cs typeface="+mn-cs"/>
                  </a:endParaRPr>
                </a:p>
              </p:txBody>
            </p:sp>
          </p:grpSp>
        </p:grpSp>
        <p:grpSp>
          <p:nvGrpSpPr>
            <p:cNvPr id="198" name="Group 197">
              <a:extLst>
                <a:ext uri="{FF2B5EF4-FFF2-40B4-BE49-F238E27FC236}">
                  <a16:creationId xmlns:a16="http://schemas.microsoft.com/office/drawing/2014/main" id="{EBD1F0B0-88AB-41DB-ED9D-D0E1B8F4968D}"/>
                </a:ext>
              </a:extLst>
            </p:cNvPr>
            <p:cNvGrpSpPr/>
            <p:nvPr/>
          </p:nvGrpSpPr>
          <p:grpSpPr>
            <a:xfrm>
              <a:off x="13551657" y="10149927"/>
              <a:ext cx="10250363" cy="769750"/>
              <a:chOff x="13551657" y="10149927"/>
              <a:chExt cx="10250363" cy="769750"/>
            </a:xfrm>
          </p:grpSpPr>
          <p:sp>
            <p:nvSpPr>
              <p:cNvPr id="206" name="TextBox 205">
                <a:extLst>
                  <a:ext uri="{FF2B5EF4-FFF2-40B4-BE49-F238E27FC236}">
                    <a16:creationId xmlns:a16="http://schemas.microsoft.com/office/drawing/2014/main" id="{9255D11D-4A62-C129-B53F-2F003744E48E}"/>
                  </a:ext>
                </a:extLst>
              </p:cNvPr>
              <p:cNvSpPr txBox="1"/>
              <p:nvPr/>
            </p:nvSpPr>
            <p:spPr>
              <a:xfrm>
                <a:off x="13551657"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207" name="TextBox 206">
                <a:extLst>
                  <a:ext uri="{FF2B5EF4-FFF2-40B4-BE49-F238E27FC236}">
                    <a16:creationId xmlns:a16="http://schemas.microsoft.com/office/drawing/2014/main" id="{66010471-B103-89BE-7CC6-2ED777DA05D3}"/>
                  </a:ext>
                </a:extLst>
              </p:cNvPr>
              <p:cNvSpPr txBox="1"/>
              <p:nvPr/>
            </p:nvSpPr>
            <p:spPr>
              <a:xfrm>
                <a:off x="13900184"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a:t>
                </a:r>
              </a:p>
            </p:txBody>
          </p:sp>
          <p:sp>
            <p:nvSpPr>
              <p:cNvPr id="208" name="TextBox 207">
                <a:extLst>
                  <a:ext uri="{FF2B5EF4-FFF2-40B4-BE49-F238E27FC236}">
                    <a16:creationId xmlns:a16="http://schemas.microsoft.com/office/drawing/2014/main" id="{772F5678-47DE-F561-B65A-F5508E81D4B1}"/>
                  </a:ext>
                </a:extLst>
              </p:cNvPr>
              <p:cNvSpPr txBox="1"/>
              <p:nvPr/>
            </p:nvSpPr>
            <p:spPr>
              <a:xfrm>
                <a:off x="14248632"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209" name="TextBox 208">
                <a:extLst>
                  <a:ext uri="{FF2B5EF4-FFF2-40B4-BE49-F238E27FC236}">
                    <a16:creationId xmlns:a16="http://schemas.microsoft.com/office/drawing/2014/main" id="{3EEFB4F6-AA40-F1A2-7917-DF6299BCB321}"/>
                  </a:ext>
                </a:extLst>
              </p:cNvPr>
              <p:cNvSpPr txBox="1"/>
              <p:nvPr/>
            </p:nvSpPr>
            <p:spPr>
              <a:xfrm>
                <a:off x="14597191"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210" name="TextBox 209">
                <a:extLst>
                  <a:ext uri="{FF2B5EF4-FFF2-40B4-BE49-F238E27FC236}">
                    <a16:creationId xmlns:a16="http://schemas.microsoft.com/office/drawing/2014/main" id="{F6084546-8F42-EBBD-E7AA-59FD5AAE3D34}"/>
                  </a:ext>
                </a:extLst>
              </p:cNvPr>
              <p:cNvSpPr txBox="1"/>
              <p:nvPr/>
            </p:nvSpPr>
            <p:spPr>
              <a:xfrm>
                <a:off x="14941790"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211" name="TextBox 210">
                <a:extLst>
                  <a:ext uri="{FF2B5EF4-FFF2-40B4-BE49-F238E27FC236}">
                    <a16:creationId xmlns:a16="http://schemas.microsoft.com/office/drawing/2014/main" id="{AD5D7129-11D8-8BBB-BCD5-B1BA98585A7F}"/>
                  </a:ext>
                </a:extLst>
              </p:cNvPr>
              <p:cNvSpPr txBox="1"/>
              <p:nvPr/>
            </p:nvSpPr>
            <p:spPr>
              <a:xfrm>
                <a:off x="15296458"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212" name="TextBox 211">
                <a:extLst>
                  <a:ext uri="{FF2B5EF4-FFF2-40B4-BE49-F238E27FC236}">
                    <a16:creationId xmlns:a16="http://schemas.microsoft.com/office/drawing/2014/main" id="{8A891E6F-636B-8A62-D5CB-51EEA484C3FA}"/>
                  </a:ext>
                </a:extLst>
              </p:cNvPr>
              <p:cNvSpPr txBox="1"/>
              <p:nvPr/>
            </p:nvSpPr>
            <p:spPr>
              <a:xfrm>
                <a:off x="15651126"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213" name="TextBox 212">
                <a:extLst>
                  <a:ext uri="{FF2B5EF4-FFF2-40B4-BE49-F238E27FC236}">
                    <a16:creationId xmlns:a16="http://schemas.microsoft.com/office/drawing/2014/main" id="{5017F2FD-4B14-DD81-C534-1A2E92361BF2}"/>
                  </a:ext>
                </a:extLst>
              </p:cNvPr>
              <p:cNvSpPr txBox="1"/>
              <p:nvPr/>
            </p:nvSpPr>
            <p:spPr>
              <a:xfrm>
                <a:off x="15991271"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214" name="TextBox 213">
                <a:extLst>
                  <a:ext uri="{FF2B5EF4-FFF2-40B4-BE49-F238E27FC236}">
                    <a16:creationId xmlns:a16="http://schemas.microsoft.com/office/drawing/2014/main" id="{B64E0CF7-8E29-4464-81A2-EA79A4E3C4A9}"/>
                  </a:ext>
                </a:extLst>
              </p:cNvPr>
              <p:cNvSpPr txBox="1"/>
              <p:nvPr/>
            </p:nvSpPr>
            <p:spPr>
              <a:xfrm>
                <a:off x="16339828"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215" name="TextBox 214">
                <a:extLst>
                  <a:ext uri="{FF2B5EF4-FFF2-40B4-BE49-F238E27FC236}">
                    <a16:creationId xmlns:a16="http://schemas.microsoft.com/office/drawing/2014/main" id="{5FEA0F55-414B-967A-0C15-DF546C165BCF}"/>
                  </a:ext>
                </a:extLst>
              </p:cNvPr>
              <p:cNvSpPr txBox="1"/>
              <p:nvPr/>
            </p:nvSpPr>
            <p:spPr>
              <a:xfrm>
                <a:off x="16703591" y="1014992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a:t>
                </a:r>
              </a:p>
            </p:txBody>
          </p:sp>
          <p:sp>
            <p:nvSpPr>
              <p:cNvPr id="216" name="TextBox 215">
                <a:extLst>
                  <a:ext uri="{FF2B5EF4-FFF2-40B4-BE49-F238E27FC236}">
                    <a16:creationId xmlns:a16="http://schemas.microsoft.com/office/drawing/2014/main" id="{4959AAAF-CAB0-A47E-6F40-9D808607E377}"/>
                  </a:ext>
                </a:extLst>
              </p:cNvPr>
              <p:cNvSpPr txBox="1"/>
              <p:nvPr/>
            </p:nvSpPr>
            <p:spPr>
              <a:xfrm>
                <a:off x="16986746"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a:t>
                </a:r>
              </a:p>
            </p:txBody>
          </p:sp>
          <p:sp>
            <p:nvSpPr>
              <p:cNvPr id="217" name="TextBox 216">
                <a:extLst>
                  <a:ext uri="{FF2B5EF4-FFF2-40B4-BE49-F238E27FC236}">
                    <a16:creationId xmlns:a16="http://schemas.microsoft.com/office/drawing/2014/main" id="{343F45AE-54E1-B010-D818-A12C5832480B}"/>
                  </a:ext>
                </a:extLst>
              </p:cNvPr>
              <p:cNvSpPr txBox="1"/>
              <p:nvPr/>
            </p:nvSpPr>
            <p:spPr>
              <a:xfrm>
                <a:off x="17341278"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a:t>
                </a:r>
              </a:p>
            </p:txBody>
          </p:sp>
          <p:sp>
            <p:nvSpPr>
              <p:cNvPr id="218" name="TextBox 217">
                <a:extLst>
                  <a:ext uri="{FF2B5EF4-FFF2-40B4-BE49-F238E27FC236}">
                    <a16:creationId xmlns:a16="http://schemas.microsoft.com/office/drawing/2014/main" id="{C60F5664-D816-CE32-A67C-47533FDA5170}"/>
                  </a:ext>
                </a:extLst>
              </p:cNvPr>
              <p:cNvSpPr txBox="1"/>
              <p:nvPr/>
            </p:nvSpPr>
            <p:spPr>
              <a:xfrm>
                <a:off x="17689838"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12</a:t>
                </a:r>
              </a:p>
            </p:txBody>
          </p:sp>
          <p:sp>
            <p:nvSpPr>
              <p:cNvPr id="219" name="TextBox 218">
                <a:extLst>
                  <a:ext uri="{FF2B5EF4-FFF2-40B4-BE49-F238E27FC236}">
                    <a16:creationId xmlns:a16="http://schemas.microsoft.com/office/drawing/2014/main" id="{F50F2957-9F2E-B553-52BC-6D817418577D}"/>
                  </a:ext>
                </a:extLst>
              </p:cNvPr>
              <p:cNvSpPr txBox="1"/>
              <p:nvPr/>
            </p:nvSpPr>
            <p:spPr>
              <a:xfrm>
                <a:off x="18038193"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a:t>
                </a:r>
              </a:p>
            </p:txBody>
          </p:sp>
          <p:sp>
            <p:nvSpPr>
              <p:cNvPr id="220" name="TextBox 219">
                <a:extLst>
                  <a:ext uri="{FF2B5EF4-FFF2-40B4-BE49-F238E27FC236}">
                    <a16:creationId xmlns:a16="http://schemas.microsoft.com/office/drawing/2014/main" id="{ABFF13FC-E877-A5E6-BC72-D9FD546EF19B}"/>
                  </a:ext>
                </a:extLst>
              </p:cNvPr>
              <p:cNvSpPr txBox="1"/>
              <p:nvPr/>
            </p:nvSpPr>
            <p:spPr>
              <a:xfrm>
                <a:off x="18386777"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221" name="TextBox 220">
                <a:extLst>
                  <a:ext uri="{FF2B5EF4-FFF2-40B4-BE49-F238E27FC236}">
                    <a16:creationId xmlns:a16="http://schemas.microsoft.com/office/drawing/2014/main" id="{05898BC0-CCC9-2294-FF63-B28B8D362546}"/>
                  </a:ext>
                </a:extLst>
              </p:cNvPr>
              <p:cNvSpPr txBox="1"/>
              <p:nvPr/>
            </p:nvSpPr>
            <p:spPr>
              <a:xfrm>
                <a:off x="18735336"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15</a:t>
                </a:r>
              </a:p>
            </p:txBody>
          </p:sp>
          <p:sp>
            <p:nvSpPr>
              <p:cNvPr id="222" name="TextBox 221">
                <a:extLst>
                  <a:ext uri="{FF2B5EF4-FFF2-40B4-BE49-F238E27FC236}">
                    <a16:creationId xmlns:a16="http://schemas.microsoft.com/office/drawing/2014/main" id="{4815A83E-49C4-547E-54D3-21597DECDBA5}"/>
                  </a:ext>
                </a:extLst>
              </p:cNvPr>
              <p:cNvSpPr txBox="1"/>
              <p:nvPr/>
            </p:nvSpPr>
            <p:spPr>
              <a:xfrm>
                <a:off x="19083713"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a:t>
                </a:r>
              </a:p>
            </p:txBody>
          </p:sp>
          <p:sp>
            <p:nvSpPr>
              <p:cNvPr id="223" name="TextBox 222">
                <a:extLst>
                  <a:ext uri="{FF2B5EF4-FFF2-40B4-BE49-F238E27FC236}">
                    <a16:creationId xmlns:a16="http://schemas.microsoft.com/office/drawing/2014/main" id="{3CF42BB0-7E2B-3D84-945C-2A286FC2EC56}"/>
                  </a:ext>
                </a:extLst>
              </p:cNvPr>
              <p:cNvSpPr txBox="1"/>
              <p:nvPr/>
            </p:nvSpPr>
            <p:spPr>
              <a:xfrm>
                <a:off x="19406233"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17</a:t>
                </a:r>
              </a:p>
            </p:txBody>
          </p:sp>
          <p:sp>
            <p:nvSpPr>
              <p:cNvPr id="224" name="TextBox 223">
                <a:extLst>
                  <a:ext uri="{FF2B5EF4-FFF2-40B4-BE49-F238E27FC236}">
                    <a16:creationId xmlns:a16="http://schemas.microsoft.com/office/drawing/2014/main" id="{1A60A9A8-D7FD-0EE5-022B-9AABEC13CB44}"/>
                  </a:ext>
                </a:extLst>
              </p:cNvPr>
              <p:cNvSpPr txBox="1"/>
              <p:nvPr/>
            </p:nvSpPr>
            <p:spPr>
              <a:xfrm>
                <a:off x="19780854"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a:t>
                </a:r>
              </a:p>
            </p:txBody>
          </p:sp>
          <p:sp>
            <p:nvSpPr>
              <p:cNvPr id="225" name="TextBox 224">
                <a:extLst>
                  <a:ext uri="{FF2B5EF4-FFF2-40B4-BE49-F238E27FC236}">
                    <a16:creationId xmlns:a16="http://schemas.microsoft.com/office/drawing/2014/main" id="{B085C4A5-5662-1CB9-F82A-11D777D1E2D1}"/>
                  </a:ext>
                </a:extLst>
              </p:cNvPr>
              <p:cNvSpPr txBox="1"/>
              <p:nvPr/>
            </p:nvSpPr>
            <p:spPr>
              <a:xfrm>
                <a:off x="20129416"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19</a:t>
                </a:r>
              </a:p>
            </p:txBody>
          </p:sp>
          <p:sp>
            <p:nvSpPr>
              <p:cNvPr id="226" name="TextBox 225">
                <a:extLst>
                  <a:ext uri="{FF2B5EF4-FFF2-40B4-BE49-F238E27FC236}">
                    <a16:creationId xmlns:a16="http://schemas.microsoft.com/office/drawing/2014/main" id="{50A16D5D-73D9-E3AB-BFA6-BC853CFFD24E}"/>
                  </a:ext>
                </a:extLst>
              </p:cNvPr>
              <p:cNvSpPr txBox="1"/>
              <p:nvPr/>
            </p:nvSpPr>
            <p:spPr>
              <a:xfrm>
                <a:off x="20477771"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227" name="TextBox 226">
                <a:extLst>
                  <a:ext uri="{FF2B5EF4-FFF2-40B4-BE49-F238E27FC236}">
                    <a16:creationId xmlns:a16="http://schemas.microsoft.com/office/drawing/2014/main" id="{9E0829E9-9092-D6E5-5939-264CDAAEC9F0}"/>
                  </a:ext>
                </a:extLst>
              </p:cNvPr>
              <p:cNvSpPr txBox="1"/>
              <p:nvPr/>
            </p:nvSpPr>
            <p:spPr>
              <a:xfrm>
                <a:off x="20842324"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21</a:t>
                </a:r>
              </a:p>
            </p:txBody>
          </p:sp>
          <p:sp>
            <p:nvSpPr>
              <p:cNvPr id="228" name="TextBox 227">
                <a:extLst>
                  <a:ext uri="{FF2B5EF4-FFF2-40B4-BE49-F238E27FC236}">
                    <a16:creationId xmlns:a16="http://schemas.microsoft.com/office/drawing/2014/main" id="{0F8CAFD1-7590-6AE2-177A-47AD4979724B}"/>
                  </a:ext>
                </a:extLst>
              </p:cNvPr>
              <p:cNvSpPr txBox="1"/>
              <p:nvPr/>
            </p:nvSpPr>
            <p:spPr>
              <a:xfrm>
                <a:off x="21174912"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22</a:t>
                </a:r>
              </a:p>
            </p:txBody>
          </p:sp>
          <p:sp>
            <p:nvSpPr>
              <p:cNvPr id="229" name="TextBox 228">
                <a:extLst>
                  <a:ext uri="{FF2B5EF4-FFF2-40B4-BE49-F238E27FC236}">
                    <a16:creationId xmlns:a16="http://schemas.microsoft.com/office/drawing/2014/main" id="{B2059EAA-9624-27A1-DB45-B06DEB4B274C}"/>
                  </a:ext>
                </a:extLst>
              </p:cNvPr>
              <p:cNvSpPr txBox="1"/>
              <p:nvPr/>
            </p:nvSpPr>
            <p:spPr>
              <a:xfrm>
                <a:off x="21519037"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23</a:t>
                </a:r>
              </a:p>
            </p:txBody>
          </p:sp>
          <p:sp>
            <p:nvSpPr>
              <p:cNvPr id="230" name="TextBox 229">
                <a:extLst>
                  <a:ext uri="{FF2B5EF4-FFF2-40B4-BE49-F238E27FC236}">
                    <a16:creationId xmlns:a16="http://schemas.microsoft.com/office/drawing/2014/main" id="{8A20A49F-93DE-9EFE-AF3B-3CF7D89F5357}"/>
                  </a:ext>
                </a:extLst>
              </p:cNvPr>
              <p:cNvSpPr txBox="1"/>
              <p:nvPr/>
            </p:nvSpPr>
            <p:spPr>
              <a:xfrm>
                <a:off x="21871848"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24</a:t>
                </a:r>
              </a:p>
            </p:txBody>
          </p:sp>
          <p:sp>
            <p:nvSpPr>
              <p:cNvPr id="231" name="TextBox 230">
                <a:extLst>
                  <a:ext uri="{FF2B5EF4-FFF2-40B4-BE49-F238E27FC236}">
                    <a16:creationId xmlns:a16="http://schemas.microsoft.com/office/drawing/2014/main" id="{012F7A89-1352-0B92-4139-48475E9E0655}"/>
                  </a:ext>
                </a:extLst>
              </p:cNvPr>
              <p:cNvSpPr txBox="1"/>
              <p:nvPr/>
            </p:nvSpPr>
            <p:spPr>
              <a:xfrm>
                <a:off x="22220410"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25</a:t>
                </a:r>
              </a:p>
            </p:txBody>
          </p:sp>
          <p:sp>
            <p:nvSpPr>
              <p:cNvPr id="232" name="TextBox 231">
                <a:extLst>
                  <a:ext uri="{FF2B5EF4-FFF2-40B4-BE49-F238E27FC236}">
                    <a16:creationId xmlns:a16="http://schemas.microsoft.com/office/drawing/2014/main" id="{1C0C499B-63B9-60F3-4842-A1328E242386}"/>
                  </a:ext>
                </a:extLst>
              </p:cNvPr>
              <p:cNvSpPr txBox="1"/>
              <p:nvPr/>
            </p:nvSpPr>
            <p:spPr>
              <a:xfrm>
                <a:off x="22568967"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26</a:t>
                </a:r>
              </a:p>
            </p:txBody>
          </p:sp>
          <p:sp>
            <p:nvSpPr>
              <p:cNvPr id="233" name="TextBox 232">
                <a:extLst>
                  <a:ext uri="{FF2B5EF4-FFF2-40B4-BE49-F238E27FC236}">
                    <a16:creationId xmlns:a16="http://schemas.microsoft.com/office/drawing/2014/main" id="{E74019A1-071A-ACD0-6A44-B6C2C7DF05B4}"/>
                  </a:ext>
                </a:extLst>
              </p:cNvPr>
              <p:cNvSpPr txBox="1"/>
              <p:nvPr/>
            </p:nvSpPr>
            <p:spPr>
              <a:xfrm>
                <a:off x="22917347"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27</a:t>
                </a:r>
              </a:p>
            </p:txBody>
          </p:sp>
          <p:sp>
            <p:nvSpPr>
              <p:cNvPr id="234" name="TextBox 233">
                <a:extLst>
                  <a:ext uri="{FF2B5EF4-FFF2-40B4-BE49-F238E27FC236}">
                    <a16:creationId xmlns:a16="http://schemas.microsoft.com/office/drawing/2014/main" id="{46C4C4BE-B8A5-D60E-78D3-423C0EFD0774}"/>
                  </a:ext>
                </a:extLst>
              </p:cNvPr>
              <p:cNvSpPr txBox="1"/>
              <p:nvPr/>
            </p:nvSpPr>
            <p:spPr>
              <a:xfrm>
                <a:off x="23265906" y="1014992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a:t>
                </a:r>
              </a:p>
            </p:txBody>
          </p:sp>
          <p:sp>
            <p:nvSpPr>
              <p:cNvPr id="235" name="TextBox 234">
                <a:extLst>
                  <a:ext uri="{FF2B5EF4-FFF2-40B4-BE49-F238E27FC236}">
                    <a16:creationId xmlns:a16="http://schemas.microsoft.com/office/drawing/2014/main" id="{D4831A78-CDC6-93F7-72AF-939EE48DEF6F}"/>
                  </a:ext>
                </a:extLst>
              </p:cNvPr>
              <p:cNvSpPr txBox="1"/>
              <p:nvPr/>
            </p:nvSpPr>
            <p:spPr>
              <a:xfrm>
                <a:off x="17618349" y="10457953"/>
                <a:ext cx="1042730" cy="461724"/>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Months</a:t>
                </a:r>
              </a:p>
            </p:txBody>
          </p:sp>
        </p:grpSp>
        <p:sp>
          <p:nvSpPr>
            <p:cNvPr id="199" name="TextBox 198">
              <a:extLst>
                <a:ext uri="{FF2B5EF4-FFF2-40B4-BE49-F238E27FC236}">
                  <a16:creationId xmlns:a16="http://schemas.microsoft.com/office/drawing/2014/main" id="{40015D3C-C14F-350A-F830-9D1584B780BF}"/>
                </a:ext>
              </a:extLst>
            </p:cNvPr>
            <p:cNvSpPr txBox="1"/>
            <p:nvPr/>
          </p:nvSpPr>
          <p:spPr>
            <a:xfrm>
              <a:off x="13200962" y="9724817"/>
              <a:ext cx="4687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sp>
          <p:nvSpPr>
            <p:cNvPr id="200" name="TextBox 199">
              <a:extLst>
                <a:ext uri="{FF2B5EF4-FFF2-40B4-BE49-F238E27FC236}">
                  <a16:creationId xmlns:a16="http://schemas.microsoft.com/office/drawing/2014/main" id="{EF7E4BAA-93B4-DA4C-24FC-3BECA693B3B9}"/>
                </a:ext>
              </a:extLst>
            </p:cNvPr>
            <p:cNvSpPr txBox="1"/>
            <p:nvPr/>
          </p:nvSpPr>
          <p:spPr>
            <a:xfrm>
              <a:off x="13112888" y="8557705"/>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20</a:t>
              </a:r>
            </a:p>
          </p:txBody>
        </p:sp>
        <p:sp>
          <p:nvSpPr>
            <p:cNvPr id="201" name="TextBox 200">
              <a:extLst>
                <a:ext uri="{FF2B5EF4-FFF2-40B4-BE49-F238E27FC236}">
                  <a16:creationId xmlns:a16="http://schemas.microsoft.com/office/drawing/2014/main" id="{5B1214EE-B5C1-C655-54E8-F37662ED18D8}"/>
                </a:ext>
              </a:extLst>
            </p:cNvPr>
            <p:cNvSpPr txBox="1"/>
            <p:nvPr/>
          </p:nvSpPr>
          <p:spPr>
            <a:xfrm>
              <a:off x="13112888" y="7390357"/>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40</a:t>
              </a:r>
            </a:p>
          </p:txBody>
        </p:sp>
        <p:sp>
          <p:nvSpPr>
            <p:cNvPr id="202" name="TextBox 201">
              <a:extLst>
                <a:ext uri="{FF2B5EF4-FFF2-40B4-BE49-F238E27FC236}">
                  <a16:creationId xmlns:a16="http://schemas.microsoft.com/office/drawing/2014/main" id="{760EF80D-2C08-2338-C66C-011A804A4505}"/>
                </a:ext>
              </a:extLst>
            </p:cNvPr>
            <p:cNvSpPr txBox="1"/>
            <p:nvPr/>
          </p:nvSpPr>
          <p:spPr>
            <a:xfrm>
              <a:off x="13112888" y="6223243"/>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60</a:t>
              </a:r>
            </a:p>
          </p:txBody>
        </p:sp>
        <p:sp>
          <p:nvSpPr>
            <p:cNvPr id="203" name="TextBox 202">
              <a:extLst>
                <a:ext uri="{FF2B5EF4-FFF2-40B4-BE49-F238E27FC236}">
                  <a16:creationId xmlns:a16="http://schemas.microsoft.com/office/drawing/2014/main" id="{D36833BA-A431-91C5-97A3-BFBF8867551E}"/>
                </a:ext>
              </a:extLst>
            </p:cNvPr>
            <p:cNvSpPr txBox="1"/>
            <p:nvPr/>
          </p:nvSpPr>
          <p:spPr>
            <a:xfrm>
              <a:off x="13112888" y="5055903"/>
              <a:ext cx="536114"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80</a:t>
              </a:r>
            </a:p>
          </p:txBody>
        </p:sp>
        <p:sp>
          <p:nvSpPr>
            <p:cNvPr id="204" name="TextBox 203">
              <a:extLst>
                <a:ext uri="{FF2B5EF4-FFF2-40B4-BE49-F238E27FC236}">
                  <a16:creationId xmlns:a16="http://schemas.microsoft.com/office/drawing/2014/main" id="{611EEFB3-CABC-ABDD-1FAD-5631F239A70E}"/>
                </a:ext>
              </a:extLst>
            </p:cNvPr>
            <p:cNvSpPr txBox="1"/>
            <p:nvPr/>
          </p:nvSpPr>
          <p:spPr>
            <a:xfrm>
              <a:off x="13024810" y="3888755"/>
              <a:ext cx="619481" cy="400162"/>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100</a:t>
              </a:r>
            </a:p>
          </p:txBody>
        </p:sp>
        <p:sp>
          <p:nvSpPr>
            <p:cNvPr id="205" name="TextBox 204">
              <a:extLst>
                <a:ext uri="{FF2B5EF4-FFF2-40B4-BE49-F238E27FC236}">
                  <a16:creationId xmlns:a16="http://schemas.microsoft.com/office/drawing/2014/main" id="{501DD576-06BC-6CD3-89C0-DC11AC1E0B14}"/>
                </a:ext>
              </a:extLst>
            </p:cNvPr>
            <p:cNvSpPr txBox="1"/>
            <p:nvPr/>
          </p:nvSpPr>
          <p:spPr>
            <a:xfrm rot="16200000">
              <a:off x="11724017" y="6707466"/>
              <a:ext cx="2014276" cy="461724"/>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OS Probability (%)</a:t>
              </a:r>
            </a:p>
          </p:txBody>
        </p:sp>
      </p:grpSp>
      <p:grpSp>
        <p:nvGrpSpPr>
          <p:cNvPr id="331" name="Group 330">
            <a:extLst>
              <a:ext uri="{FF2B5EF4-FFF2-40B4-BE49-F238E27FC236}">
                <a16:creationId xmlns:a16="http://schemas.microsoft.com/office/drawing/2014/main" id="{24A25745-E91C-48C1-E134-ACFD15929117}"/>
              </a:ext>
            </a:extLst>
          </p:cNvPr>
          <p:cNvGrpSpPr/>
          <p:nvPr/>
        </p:nvGrpSpPr>
        <p:grpSpPr>
          <a:xfrm>
            <a:off x="6089751" y="5323646"/>
            <a:ext cx="5851495" cy="526448"/>
            <a:chOff x="1826408" y="5284095"/>
            <a:chExt cx="8368953" cy="740569"/>
          </a:xfrm>
        </p:grpSpPr>
        <p:sp>
          <p:nvSpPr>
            <p:cNvPr id="332" name="TextBox 331">
              <a:extLst>
                <a:ext uri="{FF2B5EF4-FFF2-40B4-BE49-F238E27FC236}">
                  <a16:creationId xmlns:a16="http://schemas.microsoft.com/office/drawing/2014/main" id="{07896882-D0F8-8E52-40C7-F8A65911A505}"/>
                </a:ext>
              </a:extLst>
            </p:cNvPr>
            <p:cNvSpPr txBox="1"/>
            <p:nvPr/>
          </p:nvSpPr>
          <p:spPr>
            <a:xfrm>
              <a:off x="1989113" y="5284095"/>
              <a:ext cx="887716" cy="303071"/>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rPr>
                <a:t>No. at Risk</a:t>
              </a:r>
            </a:p>
          </p:txBody>
        </p:sp>
        <p:sp>
          <p:nvSpPr>
            <p:cNvPr id="333" name="TextBox 332">
              <a:extLst>
                <a:ext uri="{FF2B5EF4-FFF2-40B4-BE49-F238E27FC236}">
                  <a16:creationId xmlns:a16="http://schemas.microsoft.com/office/drawing/2014/main" id="{331931F3-A3B1-4137-A985-380DE103619E}"/>
                </a:ext>
              </a:extLst>
            </p:cNvPr>
            <p:cNvSpPr txBox="1"/>
            <p:nvPr/>
          </p:nvSpPr>
          <p:spPr>
            <a:xfrm>
              <a:off x="2761421"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40</a:t>
              </a:r>
            </a:p>
          </p:txBody>
        </p:sp>
        <p:sp>
          <p:nvSpPr>
            <p:cNvPr id="334" name="TextBox 333">
              <a:extLst>
                <a:ext uri="{FF2B5EF4-FFF2-40B4-BE49-F238E27FC236}">
                  <a16:creationId xmlns:a16="http://schemas.microsoft.com/office/drawing/2014/main" id="{3EEBC79F-2E7C-76F9-48FA-439517F46EC3}"/>
                </a:ext>
              </a:extLst>
            </p:cNvPr>
            <p:cNvSpPr txBox="1"/>
            <p:nvPr/>
          </p:nvSpPr>
          <p:spPr>
            <a:xfrm>
              <a:off x="1826408" y="5554367"/>
              <a:ext cx="951912" cy="281423"/>
            </a:xfrm>
            <a:prstGeom prst="rect">
              <a:avLst/>
            </a:prstGeom>
            <a:noFill/>
          </p:spPr>
          <p:txBody>
            <a:bodyPr wrap="non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T-</a:t>
              </a:r>
              <a:r>
                <a:rPr kumimoji="0" lang="en-US" sz="700" b="0" i="0" u="none" strike="noStrike" kern="1200" cap="none" spc="0" normalizeH="0" baseline="0" noProof="0" err="1">
                  <a:ln>
                    <a:noFill/>
                  </a:ln>
                  <a:solidFill>
                    <a:srgbClr val="000000"/>
                  </a:solidFill>
                  <a:effectLst/>
                  <a:uLnTx/>
                  <a:uFillTx/>
                  <a:latin typeface="Arial Narrow" panose="020B0606020202030204" pitchFamily="34" charset="0"/>
                  <a:ea typeface="+mn-ea"/>
                  <a:cs typeface="+mn-cs"/>
                  <a:sym typeface="Helvetica"/>
                  <a:rtl val="0"/>
                </a:rPr>
                <a:t>DXd</a:t>
              </a: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 (n=40):</a:t>
              </a:r>
            </a:p>
          </p:txBody>
        </p:sp>
        <p:sp>
          <p:nvSpPr>
            <p:cNvPr id="335" name="TextBox 334">
              <a:extLst>
                <a:ext uri="{FF2B5EF4-FFF2-40B4-BE49-F238E27FC236}">
                  <a16:creationId xmlns:a16="http://schemas.microsoft.com/office/drawing/2014/main" id="{EDF9B0F1-A155-4D61-5CBA-F554A97678C2}"/>
                </a:ext>
              </a:extLst>
            </p:cNvPr>
            <p:cNvSpPr txBox="1"/>
            <p:nvPr/>
          </p:nvSpPr>
          <p:spPr>
            <a:xfrm>
              <a:off x="3013893"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39</a:t>
              </a:r>
            </a:p>
          </p:txBody>
        </p:sp>
        <p:sp>
          <p:nvSpPr>
            <p:cNvPr id="336" name="TextBox 335">
              <a:extLst>
                <a:ext uri="{FF2B5EF4-FFF2-40B4-BE49-F238E27FC236}">
                  <a16:creationId xmlns:a16="http://schemas.microsoft.com/office/drawing/2014/main" id="{8E21A135-5D0E-392C-5DDB-5F327FFCC68E}"/>
                </a:ext>
              </a:extLst>
            </p:cNvPr>
            <p:cNvSpPr txBox="1"/>
            <p:nvPr/>
          </p:nvSpPr>
          <p:spPr>
            <a:xfrm>
              <a:off x="3266325"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38</a:t>
              </a:r>
            </a:p>
          </p:txBody>
        </p:sp>
        <p:sp>
          <p:nvSpPr>
            <p:cNvPr id="337" name="TextBox 336">
              <a:extLst>
                <a:ext uri="{FF2B5EF4-FFF2-40B4-BE49-F238E27FC236}">
                  <a16:creationId xmlns:a16="http://schemas.microsoft.com/office/drawing/2014/main" id="{63E7CD72-33F3-BE75-53AA-9EB20879709C}"/>
                </a:ext>
              </a:extLst>
            </p:cNvPr>
            <p:cNvSpPr txBox="1"/>
            <p:nvPr/>
          </p:nvSpPr>
          <p:spPr>
            <a:xfrm>
              <a:off x="3518823"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37</a:t>
              </a:r>
            </a:p>
          </p:txBody>
        </p:sp>
        <p:sp>
          <p:nvSpPr>
            <p:cNvPr id="338" name="TextBox 337">
              <a:extLst>
                <a:ext uri="{FF2B5EF4-FFF2-40B4-BE49-F238E27FC236}">
                  <a16:creationId xmlns:a16="http://schemas.microsoft.com/office/drawing/2014/main" id="{B33C8FE4-A4BD-67D9-6484-E702C19F6496}"/>
                </a:ext>
              </a:extLst>
            </p:cNvPr>
            <p:cNvSpPr txBox="1"/>
            <p:nvPr/>
          </p:nvSpPr>
          <p:spPr>
            <a:xfrm>
              <a:off x="3768435"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36</a:t>
              </a:r>
            </a:p>
          </p:txBody>
        </p:sp>
        <p:sp>
          <p:nvSpPr>
            <p:cNvPr id="339" name="TextBox 338">
              <a:extLst>
                <a:ext uri="{FF2B5EF4-FFF2-40B4-BE49-F238E27FC236}">
                  <a16:creationId xmlns:a16="http://schemas.microsoft.com/office/drawing/2014/main" id="{60D72DBC-AFD6-C03F-5AC3-7FBDC8B49FCD}"/>
                </a:ext>
              </a:extLst>
            </p:cNvPr>
            <p:cNvSpPr txBox="1"/>
            <p:nvPr/>
          </p:nvSpPr>
          <p:spPr>
            <a:xfrm>
              <a:off x="4025375"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34</a:t>
              </a:r>
            </a:p>
          </p:txBody>
        </p:sp>
        <p:sp>
          <p:nvSpPr>
            <p:cNvPr id="340" name="TextBox 339">
              <a:extLst>
                <a:ext uri="{FF2B5EF4-FFF2-40B4-BE49-F238E27FC236}">
                  <a16:creationId xmlns:a16="http://schemas.microsoft.com/office/drawing/2014/main" id="{414CF94F-C7E0-6383-784F-0A711593A40F}"/>
                </a:ext>
              </a:extLst>
            </p:cNvPr>
            <p:cNvSpPr txBox="1"/>
            <p:nvPr/>
          </p:nvSpPr>
          <p:spPr>
            <a:xfrm>
              <a:off x="4282281"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34</a:t>
              </a:r>
            </a:p>
          </p:txBody>
        </p:sp>
        <p:sp>
          <p:nvSpPr>
            <p:cNvPr id="341" name="TextBox 340">
              <a:extLst>
                <a:ext uri="{FF2B5EF4-FFF2-40B4-BE49-F238E27FC236}">
                  <a16:creationId xmlns:a16="http://schemas.microsoft.com/office/drawing/2014/main" id="{67E82482-4B91-76BB-81EA-53541247E7B5}"/>
                </a:ext>
              </a:extLst>
            </p:cNvPr>
            <p:cNvSpPr txBox="1"/>
            <p:nvPr/>
          </p:nvSpPr>
          <p:spPr>
            <a:xfrm>
              <a:off x="4528681"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32</a:t>
              </a:r>
            </a:p>
          </p:txBody>
        </p:sp>
        <p:sp>
          <p:nvSpPr>
            <p:cNvPr id="342" name="TextBox 341">
              <a:extLst>
                <a:ext uri="{FF2B5EF4-FFF2-40B4-BE49-F238E27FC236}">
                  <a16:creationId xmlns:a16="http://schemas.microsoft.com/office/drawing/2014/main" id="{B6CC03C0-4180-6ADA-6E09-FA45A6CC6BFB}"/>
                </a:ext>
              </a:extLst>
            </p:cNvPr>
            <p:cNvSpPr txBox="1"/>
            <p:nvPr/>
          </p:nvSpPr>
          <p:spPr>
            <a:xfrm>
              <a:off x="4781180"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31</a:t>
              </a:r>
            </a:p>
          </p:txBody>
        </p:sp>
        <p:sp>
          <p:nvSpPr>
            <p:cNvPr id="343" name="TextBox 342">
              <a:extLst>
                <a:ext uri="{FF2B5EF4-FFF2-40B4-BE49-F238E27FC236}">
                  <a16:creationId xmlns:a16="http://schemas.microsoft.com/office/drawing/2014/main" id="{A43FA1CA-13E4-C181-1C3C-602A80EDCA5B}"/>
                </a:ext>
              </a:extLst>
            </p:cNvPr>
            <p:cNvSpPr txBox="1"/>
            <p:nvPr/>
          </p:nvSpPr>
          <p:spPr>
            <a:xfrm>
              <a:off x="5044691"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30</a:t>
              </a:r>
            </a:p>
          </p:txBody>
        </p:sp>
        <p:sp>
          <p:nvSpPr>
            <p:cNvPr id="344" name="TextBox 343">
              <a:extLst>
                <a:ext uri="{FF2B5EF4-FFF2-40B4-BE49-F238E27FC236}">
                  <a16:creationId xmlns:a16="http://schemas.microsoft.com/office/drawing/2014/main" id="{B01472D0-368F-9E93-66D0-12541F177ACC}"/>
                </a:ext>
              </a:extLst>
            </p:cNvPr>
            <p:cNvSpPr txBox="1"/>
            <p:nvPr/>
          </p:nvSpPr>
          <p:spPr>
            <a:xfrm>
              <a:off x="5281718"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28</a:t>
              </a:r>
            </a:p>
          </p:txBody>
        </p:sp>
        <p:sp>
          <p:nvSpPr>
            <p:cNvPr id="345" name="TextBox 344">
              <a:extLst>
                <a:ext uri="{FF2B5EF4-FFF2-40B4-BE49-F238E27FC236}">
                  <a16:creationId xmlns:a16="http://schemas.microsoft.com/office/drawing/2014/main" id="{7834CB0E-ED06-B72D-F3EB-6D2A8220110E}"/>
                </a:ext>
              </a:extLst>
            </p:cNvPr>
            <p:cNvSpPr txBox="1"/>
            <p:nvPr/>
          </p:nvSpPr>
          <p:spPr>
            <a:xfrm>
              <a:off x="5538542"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27</a:t>
              </a:r>
            </a:p>
          </p:txBody>
        </p:sp>
        <p:sp>
          <p:nvSpPr>
            <p:cNvPr id="346" name="TextBox 345">
              <a:extLst>
                <a:ext uri="{FF2B5EF4-FFF2-40B4-BE49-F238E27FC236}">
                  <a16:creationId xmlns:a16="http://schemas.microsoft.com/office/drawing/2014/main" id="{17AA5536-DCF4-105A-5107-26F3F1823D16}"/>
                </a:ext>
              </a:extLst>
            </p:cNvPr>
            <p:cNvSpPr txBox="1"/>
            <p:nvPr/>
          </p:nvSpPr>
          <p:spPr>
            <a:xfrm>
              <a:off x="5791055"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26</a:t>
              </a:r>
            </a:p>
          </p:txBody>
        </p:sp>
        <p:sp>
          <p:nvSpPr>
            <p:cNvPr id="347" name="TextBox 346">
              <a:extLst>
                <a:ext uri="{FF2B5EF4-FFF2-40B4-BE49-F238E27FC236}">
                  <a16:creationId xmlns:a16="http://schemas.microsoft.com/office/drawing/2014/main" id="{D67CFF30-B529-9BB2-1675-F998D668ABA3}"/>
                </a:ext>
              </a:extLst>
            </p:cNvPr>
            <p:cNvSpPr txBox="1"/>
            <p:nvPr/>
          </p:nvSpPr>
          <p:spPr>
            <a:xfrm>
              <a:off x="6043405"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26</a:t>
              </a:r>
            </a:p>
          </p:txBody>
        </p:sp>
        <p:sp>
          <p:nvSpPr>
            <p:cNvPr id="348" name="TextBox 347">
              <a:extLst>
                <a:ext uri="{FF2B5EF4-FFF2-40B4-BE49-F238E27FC236}">
                  <a16:creationId xmlns:a16="http://schemas.microsoft.com/office/drawing/2014/main" id="{46CC3976-D2A0-2C7E-DFCE-3375B3883D81}"/>
                </a:ext>
              </a:extLst>
            </p:cNvPr>
            <p:cNvSpPr txBox="1"/>
            <p:nvPr/>
          </p:nvSpPr>
          <p:spPr>
            <a:xfrm>
              <a:off x="6295904"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23</a:t>
              </a:r>
            </a:p>
          </p:txBody>
        </p:sp>
        <p:sp>
          <p:nvSpPr>
            <p:cNvPr id="349" name="TextBox 348">
              <a:extLst>
                <a:ext uri="{FF2B5EF4-FFF2-40B4-BE49-F238E27FC236}">
                  <a16:creationId xmlns:a16="http://schemas.microsoft.com/office/drawing/2014/main" id="{59A5B1C1-0988-B2E0-82A3-4B84AF113D13}"/>
                </a:ext>
              </a:extLst>
            </p:cNvPr>
            <p:cNvSpPr txBox="1"/>
            <p:nvPr/>
          </p:nvSpPr>
          <p:spPr>
            <a:xfrm>
              <a:off x="6548418"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23</a:t>
              </a:r>
            </a:p>
          </p:txBody>
        </p:sp>
        <p:sp>
          <p:nvSpPr>
            <p:cNvPr id="350" name="TextBox 349">
              <a:extLst>
                <a:ext uri="{FF2B5EF4-FFF2-40B4-BE49-F238E27FC236}">
                  <a16:creationId xmlns:a16="http://schemas.microsoft.com/office/drawing/2014/main" id="{B59775C8-EFF6-3E4A-0335-8D46CDB1FFCD}"/>
                </a:ext>
              </a:extLst>
            </p:cNvPr>
            <p:cNvSpPr txBox="1"/>
            <p:nvPr/>
          </p:nvSpPr>
          <p:spPr>
            <a:xfrm>
              <a:off x="6800768"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19</a:t>
              </a:r>
            </a:p>
          </p:txBody>
        </p:sp>
        <p:sp>
          <p:nvSpPr>
            <p:cNvPr id="351" name="TextBox 350">
              <a:extLst>
                <a:ext uri="{FF2B5EF4-FFF2-40B4-BE49-F238E27FC236}">
                  <a16:creationId xmlns:a16="http://schemas.microsoft.com/office/drawing/2014/main" id="{AE47D049-733D-A33E-6E65-C4ACFAD57863}"/>
                </a:ext>
              </a:extLst>
            </p:cNvPr>
            <p:cNvSpPr txBox="1"/>
            <p:nvPr/>
          </p:nvSpPr>
          <p:spPr>
            <a:xfrm>
              <a:off x="7034402"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352" name="TextBox 351">
              <a:extLst>
                <a:ext uri="{FF2B5EF4-FFF2-40B4-BE49-F238E27FC236}">
                  <a16:creationId xmlns:a16="http://schemas.microsoft.com/office/drawing/2014/main" id="{882AD8A8-5384-A22E-A33C-645FDC00ACC4}"/>
                </a:ext>
              </a:extLst>
            </p:cNvPr>
            <p:cNvSpPr txBox="1"/>
            <p:nvPr/>
          </p:nvSpPr>
          <p:spPr>
            <a:xfrm>
              <a:off x="7305780" y="5554367"/>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13</a:t>
              </a:r>
            </a:p>
          </p:txBody>
        </p:sp>
        <p:sp>
          <p:nvSpPr>
            <p:cNvPr id="353" name="TextBox 352">
              <a:extLst>
                <a:ext uri="{FF2B5EF4-FFF2-40B4-BE49-F238E27FC236}">
                  <a16:creationId xmlns:a16="http://schemas.microsoft.com/office/drawing/2014/main" id="{762782D9-9E26-1A04-C16D-3AEE646E5AD6}"/>
                </a:ext>
              </a:extLst>
            </p:cNvPr>
            <p:cNvSpPr txBox="1"/>
            <p:nvPr/>
          </p:nvSpPr>
          <p:spPr>
            <a:xfrm>
              <a:off x="7590187" y="5554367"/>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a:t>
              </a:r>
            </a:p>
          </p:txBody>
        </p:sp>
        <p:sp>
          <p:nvSpPr>
            <p:cNvPr id="354" name="TextBox 353">
              <a:extLst>
                <a:ext uri="{FF2B5EF4-FFF2-40B4-BE49-F238E27FC236}">
                  <a16:creationId xmlns:a16="http://schemas.microsoft.com/office/drawing/2014/main" id="{4E5727E8-6791-9CE4-CDE5-FFBB1C54DAD8}"/>
                </a:ext>
              </a:extLst>
            </p:cNvPr>
            <p:cNvSpPr txBox="1"/>
            <p:nvPr/>
          </p:nvSpPr>
          <p:spPr>
            <a:xfrm>
              <a:off x="7842553" y="5554367"/>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9</a:t>
              </a:r>
            </a:p>
          </p:txBody>
        </p:sp>
        <p:sp>
          <p:nvSpPr>
            <p:cNvPr id="355" name="TextBox 354">
              <a:extLst>
                <a:ext uri="{FF2B5EF4-FFF2-40B4-BE49-F238E27FC236}">
                  <a16:creationId xmlns:a16="http://schemas.microsoft.com/office/drawing/2014/main" id="{8752A633-1958-D1EC-C42C-DC5BF37C2804}"/>
                </a:ext>
              </a:extLst>
            </p:cNvPr>
            <p:cNvSpPr txBox="1"/>
            <p:nvPr/>
          </p:nvSpPr>
          <p:spPr>
            <a:xfrm>
              <a:off x="8106621" y="5554367"/>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356" name="TextBox 355">
              <a:extLst>
                <a:ext uri="{FF2B5EF4-FFF2-40B4-BE49-F238E27FC236}">
                  <a16:creationId xmlns:a16="http://schemas.microsoft.com/office/drawing/2014/main" id="{DC2D0010-42E1-AF54-F056-6D4AFE6E44E2}"/>
                </a:ext>
              </a:extLst>
            </p:cNvPr>
            <p:cNvSpPr txBox="1"/>
            <p:nvPr/>
          </p:nvSpPr>
          <p:spPr>
            <a:xfrm>
              <a:off x="8347548" y="5554367"/>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357" name="TextBox 356">
              <a:extLst>
                <a:ext uri="{FF2B5EF4-FFF2-40B4-BE49-F238E27FC236}">
                  <a16:creationId xmlns:a16="http://schemas.microsoft.com/office/drawing/2014/main" id="{8C4C0F5E-D32E-917E-551E-394D10AFBB6D}"/>
                </a:ext>
              </a:extLst>
            </p:cNvPr>
            <p:cNvSpPr txBox="1"/>
            <p:nvPr/>
          </p:nvSpPr>
          <p:spPr>
            <a:xfrm>
              <a:off x="8596835" y="5554367"/>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358" name="TextBox 357">
              <a:extLst>
                <a:ext uri="{FF2B5EF4-FFF2-40B4-BE49-F238E27FC236}">
                  <a16:creationId xmlns:a16="http://schemas.microsoft.com/office/drawing/2014/main" id="{2455015D-DF98-96F5-15F1-DD3DF68C1634}"/>
                </a:ext>
              </a:extLst>
            </p:cNvPr>
            <p:cNvSpPr txBox="1"/>
            <p:nvPr/>
          </p:nvSpPr>
          <p:spPr>
            <a:xfrm>
              <a:off x="8852412" y="5554367"/>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359" name="TextBox 358">
              <a:extLst>
                <a:ext uri="{FF2B5EF4-FFF2-40B4-BE49-F238E27FC236}">
                  <a16:creationId xmlns:a16="http://schemas.microsoft.com/office/drawing/2014/main" id="{52EFB005-A2C2-56C2-EA61-26395DF6B504}"/>
                </a:ext>
              </a:extLst>
            </p:cNvPr>
            <p:cNvSpPr txBox="1"/>
            <p:nvPr/>
          </p:nvSpPr>
          <p:spPr>
            <a:xfrm>
              <a:off x="9104911" y="5554367"/>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360" name="TextBox 359">
              <a:extLst>
                <a:ext uri="{FF2B5EF4-FFF2-40B4-BE49-F238E27FC236}">
                  <a16:creationId xmlns:a16="http://schemas.microsoft.com/office/drawing/2014/main" id="{37C621D0-C402-020B-A1FD-070B8D43CCCF}"/>
                </a:ext>
              </a:extLst>
            </p:cNvPr>
            <p:cNvSpPr txBox="1"/>
            <p:nvPr/>
          </p:nvSpPr>
          <p:spPr>
            <a:xfrm>
              <a:off x="9355310" y="5537985"/>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361" name="TextBox 360">
              <a:extLst>
                <a:ext uri="{FF2B5EF4-FFF2-40B4-BE49-F238E27FC236}">
                  <a16:creationId xmlns:a16="http://schemas.microsoft.com/office/drawing/2014/main" id="{F1440D18-578B-72B4-26DA-CF21DFD9D1C1}"/>
                </a:ext>
              </a:extLst>
            </p:cNvPr>
            <p:cNvSpPr txBox="1"/>
            <p:nvPr/>
          </p:nvSpPr>
          <p:spPr>
            <a:xfrm>
              <a:off x="9607693" y="5537985"/>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362" name="TextBox 361">
              <a:extLst>
                <a:ext uri="{FF2B5EF4-FFF2-40B4-BE49-F238E27FC236}">
                  <a16:creationId xmlns:a16="http://schemas.microsoft.com/office/drawing/2014/main" id="{0B0E6338-BC0B-FC87-ECFB-FD6413090798}"/>
                </a:ext>
              </a:extLst>
            </p:cNvPr>
            <p:cNvSpPr txBox="1"/>
            <p:nvPr/>
          </p:nvSpPr>
          <p:spPr>
            <a:xfrm>
              <a:off x="9860174" y="5537985"/>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4</a:t>
              </a:r>
            </a:p>
          </p:txBody>
        </p:sp>
        <p:sp>
          <p:nvSpPr>
            <p:cNvPr id="363" name="TextBox 362">
              <a:extLst>
                <a:ext uri="{FF2B5EF4-FFF2-40B4-BE49-F238E27FC236}">
                  <a16:creationId xmlns:a16="http://schemas.microsoft.com/office/drawing/2014/main" id="{05F4B6E0-6196-FC72-337A-57DA726EBDD0}"/>
                </a:ext>
              </a:extLst>
            </p:cNvPr>
            <p:cNvSpPr txBox="1"/>
            <p:nvPr/>
          </p:nvSpPr>
          <p:spPr>
            <a:xfrm>
              <a:off x="2761421" y="5743241"/>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18</a:t>
              </a:r>
            </a:p>
          </p:txBody>
        </p:sp>
        <p:sp>
          <p:nvSpPr>
            <p:cNvPr id="364" name="TextBox 363">
              <a:extLst>
                <a:ext uri="{FF2B5EF4-FFF2-40B4-BE49-F238E27FC236}">
                  <a16:creationId xmlns:a16="http://schemas.microsoft.com/office/drawing/2014/main" id="{DB8DE475-4445-95E2-CCAE-C53F8FD7F012}"/>
                </a:ext>
              </a:extLst>
            </p:cNvPr>
            <p:cNvSpPr txBox="1"/>
            <p:nvPr/>
          </p:nvSpPr>
          <p:spPr>
            <a:xfrm>
              <a:off x="1924989" y="5743240"/>
              <a:ext cx="853326" cy="281423"/>
            </a:xfrm>
            <a:prstGeom prst="rect">
              <a:avLst/>
            </a:prstGeom>
            <a:noFill/>
          </p:spPr>
          <p:txBody>
            <a:bodyPr wrap="non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TPC (n=18):</a:t>
              </a:r>
            </a:p>
          </p:txBody>
        </p:sp>
        <p:sp>
          <p:nvSpPr>
            <p:cNvPr id="365" name="TextBox 364">
              <a:extLst>
                <a:ext uri="{FF2B5EF4-FFF2-40B4-BE49-F238E27FC236}">
                  <a16:creationId xmlns:a16="http://schemas.microsoft.com/office/drawing/2014/main" id="{083107D4-067C-A944-C582-4F8C6DEC4714}"/>
                </a:ext>
              </a:extLst>
            </p:cNvPr>
            <p:cNvSpPr txBox="1"/>
            <p:nvPr/>
          </p:nvSpPr>
          <p:spPr>
            <a:xfrm>
              <a:off x="3013893" y="5743240"/>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17</a:t>
              </a:r>
            </a:p>
          </p:txBody>
        </p:sp>
        <p:sp>
          <p:nvSpPr>
            <p:cNvPr id="366" name="TextBox 365">
              <a:extLst>
                <a:ext uri="{FF2B5EF4-FFF2-40B4-BE49-F238E27FC236}">
                  <a16:creationId xmlns:a16="http://schemas.microsoft.com/office/drawing/2014/main" id="{C27838EA-9F4A-A29A-1AD0-F1DF92457BEA}"/>
                </a:ext>
              </a:extLst>
            </p:cNvPr>
            <p:cNvSpPr txBox="1"/>
            <p:nvPr/>
          </p:nvSpPr>
          <p:spPr>
            <a:xfrm>
              <a:off x="3266325" y="5743240"/>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16</a:t>
              </a:r>
            </a:p>
          </p:txBody>
        </p:sp>
        <p:sp>
          <p:nvSpPr>
            <p:cNvPr id="367" name="TextBox 366">
              <a:extLst>
                <a:ext uri="{FF2B5EF4-FFF2-40B4-BE49-F238E27FC236}">
                  <a16:creationId xmlns:a16="http://schemas.microsoft.com/office/drawing/2014/main" id="{0CBA62FA-B141-F97B-57CE-6DC1E23ED7AC}"/>
                </a:ext>
              </a:extLst>
            </p:cNvPr>
            <p:cNvSpPr txBox="1"/>
            <p:nvPr/>
          </p:nvSpPr>
          <p:spPr>
            <a:xfrm>
              <a:off x="3518823" y="5743240"/>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368" name="TextBox 367">
              <a:extLst>
                <a:ext uri="{FF2B5EF4-FFF2-40B4-BE49-F238E27FC236}">
                  <a16:creationId xmlns:a16="http://schemas.microsoft.com/office/drawing/2014/main" id="{2E4D2AE3-4177-7CF3-C816-56736B8258D1}"/>
                </a:ext>
              </a:extLst>
            </p:cNvPr>
            <p:cNvSpPr txBox="1"/>
            <p:nvPr/>
          </p:nvSpPr>
          <p:spPr>
            <a:xfrm>
              <a:off x="3768436" y="5743240"/>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369" name="TextBox 368">
              <a:extLst>
                <a:ext uri="{FF2B5EF4-FFF2-40B4-BE49-F238E27FC236}">
                  <a16:creationId xmlns:a16="http://schemas.microsoft.com/office/drawing/2014/main" id="{15C4C850-9B1D-18F2-0BCC-F0706A27B5A9}"/>
                </a:ext>
              </a:extLst>
            </p:cNvPr>
            <p:cNvSpPr txBox="1"/>
            <p:nvPr/>
          </p:nvSpPr>
          <p:spPr>
            <a:xfrm>
              <a:off x="4025375" y="5743240"/>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14</a:t>
              </a:r>
            </a:p>
          </p:txBody>
        </p:sp>
        <p:sp>
          <p:nvSpPr>
            <p:cNvPr id="370" name="TextBox 369">
              <a:extLst>
                <a:ext uri="{FF2B5EF4-FFF2-40B4-BE49-F238E27FC236}">
                  <a16:creationId xmlns:a16="http://schemas.microsoft.com/office/drawing/2014/main" id="{B0B09838-C7F0-5513-73AE-341677F8E91F}"/>
                </a:ext>
              </a:extLst>
            </p:cNvPr>
            <p:cNvSpPr txBox="1"/>
            <p:nvPr/>
          </p:nvSpPr>
          <p:spPr>
            <a:xfrm>
              <a:off x="4314189"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371" name="TextBox 370">
              <a:extLst>
                <a:ext uri="{FF2B5EF4-FFF2-40B4-BE49-F238E27FC236}">
                  <a16:creationId xmlns:a16="http://schemas.microsoft.com/office/drawing/2014/main" id="{254BC58A-D456-85FF-000A-26F7FDE197A7}"/>
                </a:ext>
              </a:extLst>
            </p:cNvPr>
            <p:cNvSpPr txBox="1"/>
            <p:nvPr/>
          </p:nvSpPr>
          <p:spPr>
            <a:xfrm>
              <a:off x="4528682" y="5743240"/>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11</a:t>
              </a:r>
            </a:p>
          </p:txBody>
        </p:sp>
        <p:sp>
          <p:nvSpPr>
            <p:cNvPr id="372" name="TextBox 371">
              <a:extLst>
                <a:ext uri="{FF2B5EF4-FFF2-40B4-BE49-F238E27FC236}">
                  <a16:creationId xmlns:a16="http://schemas.microsoft.com/office/drawing/2014/main" id="{451499C8-A7DA-7314-EB4F-D09D87640934}"/>
                </a:ext>
              </a:extLst>
            </p:cNvPr>
            <p:cNvSpPr txBox="1"/>
            <p:nvPr/>
          </p:nvSpPr>
          <p:spPr>
            <a:xfrm>
              <a:off x="4781181" y="5743240"/>
              <a:ext cx="383332"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10</a:t>
              </a:r>
            </a:p>
          </p:txBody>
        </p:sp>
        <p:sp>
          <p:nvSpPr>
            <p:cNvPr id="373" name="TextBox 372">
              <a:extLst>
                <a:ext uri="{FF2B5EF4-FFF2-40B4-BE49-F238E27FC236}">
                  <a16:creationId xmlns:a16="http://schemas.microsoft.com/office/drawing/2014/main" id="{BCCC84F7-A11D-170C-20CF-46692F0AF276}"/>
                </a:ext>
              </a:extLst>
            </p:cNvPr>
            <p:cNvSpPr txBox="1"/>
            <p:nvPr/>
          </p:nvSpPr>
          <p:spPr>
            <a:xfrm>
              <a:off x="5076599"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374" name="TextBox 373">
              <a:extLst>
                <a:ext uri="{FF2B5EF4-FFF2-40B4-BE49-F238E27FC236}">
                  <a16:creationId xmlns:a16="http://schemas.microsoft.com/office/drawing/2014/main" id="{C91C62D0-222E-3E1E-CAC7-574C586C632D}"/>
                </a:ext>
              </a:extLst>
            </p:cNvPr>
            <p:cNvSpPr txBox="1"/>
            <p:nvPr/>
          </p:nvSpPr>
          <p:spPr>
            <a:xfrm>
              <a:off x="5313626"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375" name="TextBox 374">
              <a:extLst>
                <a:ext uri="{FF2B5EF4-FFF2-40B4-BE49-F238E27FC236}">
                  <a16:creationId xmlns:a16="http://schemas.microsoft.com/office/drawing/2014/main" id="{9885FDB9-9719-8128-CA67-9B3F34F3B3EE}"/>
                </a:ext>
              </a:extLst>
            </p:cNvPr>
            <p:cNvSpPr txBox="1"/>
            <p:nvPr/>
          </p:nvSpPr>
          <p:spPr>
            <a:xfrm>
              <a:off x="5570450"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8</a:t>
              </a:r>
            </a:p>
          </p:txBody>
        </p:sp>
        <p:sp>
          <p:nvSpPr>
            <p:cNvPr id="376" name="TextBox 375">
              <a:extLst>
                <a:ext uri="{FF2B5EF4-FFF2-40B4-BE49-F238E27FC236}">
                  <a16:creationId xmlns:a16="http://schemas.microsoft.com/office/drawing/2014/main" id="{EB006354-18D2-0B81-39E8-B7DA09D59CCA}"/>
                </a:ext>
              </a:extLst>
            </p:cNvPr>
            <p:cNvSpPr txBox="1"/>
            <p:nvPr/>
          </p:nvSpPr>
          <p:spPr>
            <a:xfrm>
              <a:off x="5822948"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7</a:t>
              </a:r>
            </a:p>
          </p:txBody>
        </p:sp>
        <p:sp>
          <p:nvSpPr>
            <p:cNvPr id="377" name="TextBox 376">
              <a:extLst>
                <a:ext uri="{FF2B5EF4-FFF2-40B4-BE49-F238E27FC236}">
                  <a16:creationId xmlns:a16="http://schemas.microsoft.com/office/drawing/2014/main" id="{0F8CDBC3-6145-ACC2-23A7-EF2478195B6D}"/>
                </a:ext>
              </a:extLst>
            </p:cNvPr>
            <p:cNvSpPr txBox="1"/>
            <p:nvPr/>
          </p:nvSpPr>
          <p:spPr>
            <a:xfrm>
              <a:off x="6075315"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378" name="TextBox 377">
              <a:extLst>
                <a:ext uri="{FF2B5EF4-FFF2-40B4-BE49-F238E27FC236}">
                  <a16:creationId xmlns:a16="http://schemas.microsoft.com/office/drawing/2014/main" id="{6D49F50C-E934-7A93-38AB-6AD627032C3D}"/>
                </a:ext>
              </a:extLst>
            </p:cNvPr>
            <p:cNvSpPr txBox="1"/>
            <p:nvPr/>
          </p:nvSpPr>
          <p:spPr>
            <a:xfrm>
              <a:off x="6327811"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6</a:t>
              </a:r>
            </a:p>
          </p:txBody>
        </p:sp>
        <p:sp>
          <p:nvSpPr>
            <p:cNvPr id="379" name="TextBox 378">
              <a:extLst>
                <a:ext uri="{FF2B5EF4-FFF2-40B4-BE49-F238E27FC236}">
                  <a16:creationId xmlns:a16="http://schemas.microsoft.com/office/drawing/2014/main" id="{9BEBF8E1-F11D-2B1B-8951-C373D869D22D}"/>
                </a:ext>
              </a:extLst>
            </p:cNvPr>
            <p:cNvSpPr txBox="1"/>
            <p:nvPr/>
          </p:nvSpPr>
          <p:spPr>
            <a:xfrm>
              <a:off x="6580310"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380" name="TextBox 379">
              <a:extLst>
                <a:ext uri="{FF2B5EF4-FFF2-40B4-BE49-F238E27FC236}">
                  <a16:creationId xmlns:a16="http://schemas.microsoft.com/office/drawing/2014/main" id="{525E5525-0BBF-9669-CC93-F00E30707429}"/>
                </a:ext>
              </a:extLst>
            </p:cNvPr>
            <p:cNvSpPr txBox="1"/>
            <p:nvPr/>
          </p:nvSpPr>
          <p:spPr>
            <a:xfrm>
              <a:off x="6832676"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381" name="TextBox 380">
              <a:extLst>
                <a:ext uri="{FF2B5EF4-FFF2-40B4-BE49-F238E27FC236}">
                  <a16:creationId xmlns:a16="http://schemas.microsoft.com/office/drawing/2014/main" id="{7B8A4DA4-6E85-4F11-6BF0-257C2D9136C1}"/>
                </a:ext>
              </a:extLst>
            </p:cNvPr>
            <p:cNvSpPr txBox="1"/>
            <p:nvPr/>
          </p:nvSpPr>
          <p:spPr>
            <a:xfrm>
              <a:off x="7066311"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382" name="TextBox 381">
              <a:extLst>
                <a:ext uri="{FF2B5EF4-FFF2-40B4-BE49-F238E27FC236}">
                  <a16:creationId xmlns:a16="http://schemas.microsoft.com/office/drawing/2014/main" id="{A371A7DE-7CC0-8944-24BD-667161308862}"/>
                </a:ext>
              </a:extLst>
            </p:cNvPr>
            <p:cNvSpPr txBox="1"/>
            <p:nvPr/>
          </p:nvSpPr>
          <p:spPr>
            <a:xfrm>
              <a:off x="7337687"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5</a:t>
              </a:r>
            </a:p>
          </p:txBody>
        </p:sp>
        <p:sp>
          <p:nvSpPr>
            <p:cNvPr id="383" name="TextBox 382">
              <a:extLst>
                <a:ext uri="{FF2B5EF4-FFF2-40B4-BE49-F238E27FC236}">
                  <a16:creationId xmlns:a16="http://schemas.microsoft.com/office/drawing/2014/main" id="{37CBB161-20C4-15F0-E362-A9595074A404}"/>
                </a:ext>
              </a:extLst>
            </p:cNvPr>
            <p:cNvSpPr txBox="1"/>
            <p:nvPr/>
          </p:nvSpPr>
          <p:spPr>
            <a:xfrm>
              <a:off x="7590186"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384" name="TextBox 383">
              <a:extLst>
                <a:ext uri="{FF2B5EF4-FFF2-40B4-BE49-F238E27FC236}">
                  <a16:creationId xmlns:a16="http://schemas.microsoft.com/office/drawing/2014/main" id="{8669CB23-36D7-8C27-D9F1-72651926FEA3}"/>
                </a:ext>
              </a:extLst>
            </p:cNvPr>
            <p:cNvSpPr txBox="1"/>
            <p:nvPr/>
          </p:nvSpPr>
          <p:spPr>
            <a:xfrm>
              <a:off x="7842553" y="5743240"/>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3</a:t>
              </a:r>
            </a:p>
          </p:txBody>
        </p:sp>
        <p:sp>
          <p:nvSpPr>
            <p:cNvPr id="385" name="TextBox 384">
              <a:extLst>
                <a:ext uri="{FF2B5EF4-FFF2-40B4-BE49-F238E27FC236}">
                  <a16:creationId xmlns:a16="http://schemas.microsoft.com/office/drawing/2014/main" id="{5F5EF3EA-FCA9-EB57-6A05-05ABDEF6CCC5}"/>
                </a:ext>
              </a:extLst>
            </p:cNvPr>
            <p:cNvSpPr txBox="1"/>
            <p:nvPr/>
          </p:nvSpPr>
          <p:spPr>
            <a:xfrm>
              <a:off x="8104522" y="5726858"/>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386" name="TextBox 385">
              <a:extLst>
                <a:ext uri="{FF2B5EF4-FFF2-40B4-BE49-F238E27FC236}">
                  <a16:creationId xmlns:a16="http://schemas.microsoft.com/office/drawing/2014/main" id="{1E9FB921-5FA7-DBCC-95B5-2F86DFC5C050}"/>
                </a:ext>
              </a:extLst>
            </p:cNvPr>
            <p:cNvSpPr txBox="1"/>
            <p:nvPr/>
          </p:nvSpPr>
          <p:spPr>
            <a:xfrm>
              <a:off x="8345450" y="5726858"/>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387" name="TextBox 386">
              <a:extLst>
                <a:ext uri="{FF2B5EF4-FFF2-40B4-BE49-F238E27FC236}">
                  <a16:creationId xmlns:a16="http://schemas.microsoft.com/office/drawing/2014/main" id="{29540682-4933-3C1C-4021-74039FF50F9A}"/>
                </a:ext>
              </a:extLst>
            </p:cNvPr>
            <p:cNvSpPr txBox="1"/>
            <p:nvPr/>
          </p:nvSpPr>
          <p:spPr>
            <a:xfrm>
              <a:off x="8594736" y="5726858"/>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2</a:t>
              </a:r>
            </a:p>
          </p:txBody>
        </p:sp>
        <p:sp>
          <p:nvSpPr>
            <p:cNvPr id="388" name="TextBox 387">
              <a:extLst>
                <a:ext uri="{FF2B5EF4-FFF2-40B4-BE49-F238E27FC236}">
                  <a16:creationId xmlns:a16="http://schemas.microsoft.com/office/drawing/2014/main" id="{2A1197B2-4DB6-42E6-E3A0-D19FA6D3BA5F}"/>
                </a:ext>
              </a:extLst>
            </p:cNvPr>
            <p:cNvSpPr txBox="1"/>
            <p:nvPr/>
          </p:nvSpPr>
          <p:spPr>
            <a:xfrm>
              <a:off x="8850315" y="5726858"/>
              <a:ext cx="335187" cy="281423"/>
            </a:xfrm>
            <a:prstGeom prst="rect">
              <a:avLst/>
            </a:prstGeom>
            <a:noFill/>
          </p:spPr>
          <p:txBody>
            <a:bodyPr wrap="non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sym typeface="Helvetica"/>
                  <a:rtl val="0"/>
                </a:rPr>
                <a:t>0</a:t>
              </a:r>
            </a:p>
          </p:txBody>
        </p:sp>
      </p:grpSp>
      <p:cxnSp>
        <p:nvCxnSpPr>
          <p:cNvPr id="389" name="Straight Connector 388">
            <a:extLst>
              <a:ext uri="{FF2B5EF4-FFF2-40B4-BE49-F238E27FC236}">
                <a16:creationId xmlns:a16="http://schemas.microsoft.com/office/drawing/2014/main" id="{F7032895-756B-B7CD-19A7-BA369C276DE5}"/>
              </a:ext>
            </a:extLst>
          </p:cNvPr>
          <p:cNvCxnSpPr>
            <a:cxnSpLocks/>
          </p:cNvCxnSpPr>
          <p:nvPr/>
        </p:nvCxnSpPr>
        <p:spPr>
          <a:xfrm>
            <a:off x="6829983" y="3466776"/>
            <a:ext cx="3268554" cy="1199"/>
          </a:xfrm>
          <a:prstGeom prst="line">
            <a:avLst/>
          </a:prstGeom>
          <a:ln w="190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5578AD8C-01F3-AD65-2DD1-1F8F2E61E19E}"/>
              </a:ext>
            </a:extLst>
          </p:cNvPr>
          <p:cNvCxnSpPr>
            <a:cxnSpLocks/>
          </p:cNvCxnSpPr>
          <p:nvPr/>
        </p:nvCxnSpPr>
        <p:spPr>
          <a:xfrm flipV="1">
            <a:off x="8356149" y="3476211"/>
            <a:ext cx="0" cy="151770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00E9EAFF-521B-D26F-7395-77ABC6BA78E7}"/>
              </a:ext>
            </a:extLst>
          </p:cNvPr>
          <p:cNvCxnSpPr>
            <a:cxnSpLocks/>
          </p:cNvCxnSpPr>
          <p:nvPr/>
        </p:nvCxnSpPr>
        <p:spPr>
          <a:xfrm flipV="1">
            <a:off x="10100401" y="3476211"/>
            <a:ext cx="0" cy="151770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2" name="TextBox 391">
            <a:extLst>
              <a:ext uri="{FF2B5EF4-FFF2-40B4-BE49-F238E27FC236}">
                <a16:creationId xmlns:a16="http://schemas.microsoft.com/office/drawing/2014/main" id="{42E81BA6-4ACD-5BD0-C48D-50B51502F795}"/>
              </a:ext>
            </a:extLst>
          </p:cNvPr>
          <p:cNvSpPr txBox="1"/>
          <p:nvPr/>
        </p:nvSpPr>
        <p:spPr>
          <a:xfrm>
            <a:off x="10150165" y="2965802"/>
            <a:ext cx="1417135" cy="430887"/>
          </a:xfrm>
          <a:prstGeom prst="rect">
            <a:avLst/>
          </a:prstGeom>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Narrow" panose="020B0606020202030204" pitchFamily="34" charset="0"/>
                <a:ea typeface="+mn-ea"/>
                <a:cs typeface="+mn-cs"/>
                <a:sym typeface="Helvetica-Bold"/>
                <a:rtl val="0"/>
              </a:rPr>
              <a:t>T-</a:t>
            </a:r>
            <a:r>
              <a:rPr kumimoji="0" lang="en-US" sz="1100" b="1" i="0" u="none" strike="noStrike" kern="1200" cap="none" spc="0" normalizeH="0" baseline="0" noProof="0" err="1">
                <a:ln>
                  <a:noFill/>
                </a:ln>
                <a:solidFill>
                  <a:prstClr val="white"/>
                </a:solidFill>
                <a:effectLst/>
                <a:uLnTx/>
                <a:uFillTx/>
                <a:latin typeface="Arial Narrow" panose="020B0606020202030204" pitchFamily="34" charset="0"/>
                <a:ea typeface="+mn-ea"/>
                <a:cs typeface="+mn-cs"/>
                <a:sym typeface="Helvetica-Bold"/>
                <a:rtl val="0"/>
              </a:rPr>
              <a:t>DXd</a:t>
            </a:r>
            <a:endParaRPr kumimoji="0" lang="en-US" sz="1100" b="1" i="0" u="none" strike="noStrike" kern="1200" cap="none" spc="0" normalizeH="0" baseline="0" noProof="0">
              <a:ln>
                <a:noFill/>
              </a:ln>
              <a:solidFill>
                <a:prstClr val="white"/>
              </a:solidFill>
              <a:effectLst/>
              <a:uLnTx/>
              <a:uFillTx/>
              <a:latin typeface="Arial Narrow" panose="020B0606020202030204" pitchFamily="34" charset="0"/>
              <a:ea typeface="+mn-ea"/>
              <a:cs typeface="+mn-cs"/>
              <a:sym typeface="Helvetica-Bold"/>
              <a:rtl val="0"/>
            </a:endParaRP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err="1">
                <a:ln>
                  <a:noFill/>
                </a:ln>
                <a:solidFill>
                  <a:prstClr val="white"/>
                </a:solidFill>
                <a:effectLst/>
                <a:uLnTx/>
                <a:uFillTx/>
                <a:latin typeface="Arial Narrow" panose="020B0606020202030204" pitchFamily="34" charset="0"/>
                <a:ea typeface="+mn-ea"/>
                <a:cs typeface="+mn-cs"/>
              </a:rPr>
              <a:t>mOS</a:t>
            </a:r>
            <a:r>
              <a:rPr kumimoji="0" lang="en-US" sz="1100" b="0" i="0" u="none" strike="noStrike" kern="1200" cap="none" spc="0" normalizeH="0" baseline="0" noProof="0">
                <a:ln>
                  <a:noFill/>
                </a:ln>
                <a:solidFill>
                  <a:prstClr val="white"/>
                </a:solidFill>
                <a:effectLst/>
                <a:uLnTx/>
                <a:uFillTx/>
                <a:latin typeface="Arial Narrow" panose="020B0606020202030204" pitchFamily="34" charset="0"/>
                <a:ea typeface="+mn-ea"/>
                <a:cs typeface="+mn-cs"/>
              </a:rPr>
              <a:t>: 18.2 </a:t>
            </a:r>
            <a:r>
              <a:rPr kumimoji="0" lang="en-US" sz="1100" b="0" i="0" u="none" strike="noStrike" kern="1200" cap="none" spc="0" normalizeH="0" baseline="0" noProof="0" err="1">
                <a:ln>
                  <a:noFill/>
                </a:ln>
                <a:solidFill>
                  <a:prstClr val="white"/>
                </a:solidFill>
                <a:effectLst/>
                <a:uLnTx/>
                <a:uFillTx/>
                <a:latin typeface="Arial Narrow" panose="020B0606020202030204" pitchFamily="34" charset="0"/>
                <a:ea typeface="+mn-ea"/>
                <a:cs typeface="+mn-cs"/>
              </a:rPr>
              <a:t>mo</a:t>
            </a:r>
            <a:endParaRPr kumimoji="0" lang="en-US" sz="1100" b="0" i="0" u="none" strike="noStrike" kern="1200" cap="none" spc="0" normalizeH="0" baseline="0" noProof="0">
              <a:ln>
                <a:noFill/>
              </a:ln>
              <a:solidFill>
                <a:prstClr val="white"/>
              </a:solidFill>
              <a:effectLst/>
              <a:uLnTx/>
              <a:uFillTx/>
              <a:latin typeface="Arial Narrow" panose="020B0606020202030204" pitchFamily="34" charset="0"/>
              <a:ea typeface="+mn-ea"/>
              <a:cs typeface="+mn-cs"/>
            </a:endParaRPr>
          </a:p>
        </p:txBody>
      </p:sp>
      <p:sp>
        <p:nvSpPr>
          <p:cNvPr id="393" name="TextBox 392">
            <a:extLst>
              <a:ext uri="{FF2B5EF4-FFF2-40B4-BE49-F238E27FC236}">
                <a16:creationId xmlns:a16="http://schemas.microsoft.com/office/drawing/2014/main" id="{4630B14C-3E33-529A-23B5-0224FF798DA0}"/>
              </a:ext>
            </a:extLst>
          </p:cNvPr>
          <p:cNvSpPr txBox="1"/>
          <p:nvPr/>
        </p:nvSpPr>
        <p:spPr>
          <a:xfrm>
            <a:off x="7019983" y="3533667"/>
            <a:ext cx="1279993" cy="430887"/>
          </a:xfrm>
          <a:prstGeom prst="rect">
            <a:avLst/>
          </a:prstGeom>
        </p:spPr>
        <p:style>
          <a:lnRef idx="1">
            <a:schemeClr val="accent5"/>
          </a:lnRef>
          <a:fillRef idx="3">
            <a:schemeClr val="accent5"/>
          </a:fillRef>
          <a:effectRef idx="2">
            <a:schemeClr val="accent5"/>
          </a:effectRef>
          <a:fontRef idx="minor">
            <a:schemeClr val="lt1"/>
          </a:fontRef>
        </p:style>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Narrow" panose="020B0606020202030204" pitchFamily="34" charset="0"/>
                <a:ea typeface="+mn-ea"/>
                <a:cs typeface="+mn-cs"/>
                <a:sym typeface="Helvetica-Bold"/>
                <a:rtl val="0"/>
              </a:rPr>
              <a:t>TPC</a:t>
            </a:r>
          </a:p>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err="1">
                <a:ln>
                  <a:noFill/>
                </a:ln>
                <a:solidFill>
                  <a:srgbClr val="FFFFFF"/>
                </a:solidFill>
                <a:effectLst/>
                <a:uLnTx/>
                <a:uFillTx/>
                <a:latin typeface="Arial Narrow" panose="020B0606020202030204" pitchFamily="34" charset="0"/>
                <a:ea typeface="+mn-ea"/>
                <a:cs typeface="+mn-cs"/>
              </a:rPr>
              <a:t>mOS</a:t>
            </a:r>
            <a:r>
              <a:rPr kumimoji="0" lang="en-US" sz="1100"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t>: 8.3 </a:t>
            </a:r>
            <a:r>
              <a:rPr kumimoji="0" lang="en-US" sz="1100" b="0" i="0" u="none" strike="noStrike" kern="1200" cap="none" spc="0" normalizeH="0" baseline="0" noProof="0" err="1">
                <a:ln>
                  <a:noFill/>
                </a:ln>
                <a:solidFill>
                  <a:srgbClr val="FFFFFF"/>
                </a:solidFill>
                <a:effectLst/>
                <a:uLnTx/>
                <a:uFillTx/>
                <a:latin typeface="Arial Narrow" panose="020B0606020202030204" pitchFamily="34" charset="0"/>
                <a:ea typeface="+mn-ea"/>
                <a:cs typeface="+mn-cs"/>
              </a:rPr>
              <a:t>mo</a:t>
            </a:r>
            <a:endParaRPr kumimoji="0" lang="en-US" sz="1100" b="0" i="0" u="none" strike="noStrike" kern="1200" cap="none" spc="0" normalizeH="0" baseline="0" noProof="0">
              <a:ln>
                <a:noFill/>
              </a:ln>
              <a:solidFill>
                <a:srgbClr val="FFFFFF"/>
              </a:solidFill>
              <a:effectLst/>
              <a:uLnTx/>
              <a:uFillTx/>
              <a:latin typeface="Arial Narrow" panose="020B0606020202030204" pitchFamily="34" charset="0"/>
              <a:ea typeface="+mn-ea"/>
              <a:cs typeface="+mn-cs"/>
            </a:endParaRPr>
          </a:p>
        </p:txBody>
      </p:sp>
      <p:sp>
        <p:nvSpPr>
          <p:cNvPr id="394" name="TextBox 393">
            <a:extLst>
              <a:ext uri="{FF2B5EF4-FFF2-40B4-BE49-F238E27FC236}">
                <a16:creationId xmlns:a16="http://schemas.microsoft.com/office/drawing/2014/main" id="{1D498C42-F796-77E7-DDAC-34C410EA23E9}"/>
              </a:ext>
            </a:extLst>
          </p:cNvPr>
          <p:cNvSpPr txBox="1"/>
          <p:nvPr/>
        </p:nvSpPr>
        <p:spPr>
          <a:xfrm>
            <a:off x="8604134" y="1939218"/>
            <a:ext cx="2335150" cy="523220"/>
          </a:xfrm>
          <a:prstGeom prst="rect">
            <a:avLst/>
          </a:prstGeom>
          <a:noFill/>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rgbClr val="3A3A3A"/>
                </a:solidFill>
                <a:effectLst/>
                <a:uLnTx/>
                <a:uFillTx/>
                <a:latin typeface="Arial Narrow" panose="020B0606020202030204" pitchFamily="34" charset="0"/>
                <a:ea typeface="+mn-ea"/>
                <a:cs typeface="+mn-cs"/>
                <a:sym typeface="Helvetica-Bold"/>
                <a:rtl val="0"/>
              </a:rPr>
              <a:t>Hazard Ratio, 0.48 </a:t>
            </a:r>
          </a:p>
          <a:p>
            <a:pPr marL="0" marR="0" lvl="0" indent="0" algn="ctr" defTabSz="457109"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3A3A3A"/>
                </a:solidFill>
                <a:effectLst/>
                <a:uLnTx/>
                <a:uFillTx/>
                <a:latin typeface="Arial Narrow" panose="020B0606020202030204" pitchFamily="34" charset="0"/>
                <a:ea typeface="+mn-ea"/>
                <a:cs typeface="+mn-cs"/>
                <a:sym typeface="Helvetica-Bold"/>
                <a:rtl val="0"/>
              </a:rPr>
              <a:t>95% CI, 0.24-0.95</a:t>
            </a:r>
          </a:p>
        </p:txBody>
      </p:sp>
      <p:sp>
        <p:nvSpPr>
          <p:cNvPr id="395" name="TextBox 394">
            <a:extLst>
              <a:ext uri="{FF2B5EF4-FFF2-40B4-BE49-F238E27FC236}">
                <a16:creationId xmlns:a16="http://schemas.microsoft.com/office/drawing/2014/main" id="{3E9B0D50-40DF-381B-A523-60B785FCE821}"/>
              </a:ext>
            </a:extLst>
          </p:cNvPr>
          <p:cNvSpPr txBox="1"/>
          <p:nvPr/>
        </p:nvSpPr>
        <p:spPr>
          <a:xfrm>
            <a:off x="8551368" y="3181852"/>
            <a:ext cx="942719" cy="306467"/>
          </a:xfrm>
          <a:prstGeom prst="roundRect">
            <a:avLst/>
          </a:prstGeom>
          <a:noFill/>
          <a:ln>
            <a:noFill/>
          </a:ln>
        </p:spPr>
        <p:txBody>
          <a:bodyPr wrap="square" rtlCol="0">
            <a:spAutoFit/>
          </a:bodyPr>
          <a:lstStyle/>
          <a:p>
            <a:pPr marL="0" marR="0" lvl="0" indent="0" algn="ctr" defTabSz="457109" rtl="0" eaLnBrk="1" fontAlgn="auto" latinLnBrk="0" hangingPunct="1">
              <a:lnSpc>
                <a:spcPct val="100000"/>
              </a:lnSpc>
              <a:spcBef>
                <a:spcPts val="0"/>
              </a:spcBef>
              <a:spcAft>
                <a:spcPts val="0"/>
              </a:spcAft>
              <a:buClrTx/>
              <a:buSzTx/>
              <a:buFontTx/>
              <a:buNone/>
              <a:tabLst/>
              <a:defRPr/>
            </a:pPr>
            <a:r>
              <a:rPr kumimoji="0" lang="el-GR" sz="1200" b="0" i="0" u="none" strike="noStrike" kern="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Δ</a:t>
            </a:r>
            <a:r>
              <a:rPr kumimoji="0" lang="en-US" sz="1200" b="0" i="0" u="none" strike="noStrike" kern="0" cap="none" spc="0" normalizeH="0" baseline="0" noProof="0">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 9.9 </a:t>
            </a:r>
            <a:r>
              <a:rPr kumimoji="0" lang="en-US" sz="1200" b="0" i="0" u="none" strike="noStrike" kern="0" cap="none" spc="0" normalizeH="0" baseline="0" noProof="0" err="1">
                <a:ln>
                  <a:noFill/>
                </a:ln>
                <a:solidFill>
                  <a:srgbClr val="000000"/>
                </a:solidFill>
                <a:effectLst/>
                <a:uLnTx/>
                <a:uFillTx/>
                <a:latin typeface="Arial Narrow" panose="020B0606020202030204" pitchFamily="34" charset="0"/>
                <a:ea typeface="+mn-ea"/>
                <a:cs typeface="Arial" panose="020B0604020202020204" pitchFamily="34" charset="0"/>
                <a:sym typeface="Helvetica-Bold"/>
                <a:rtl val="0"/>
              </a:rPr>
              <a:t>mo</a:t>
            </a:r>
            <a:endParaRPr kumimoji="0" lang="en-US" sz="1200" b="0"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Helvetica-Bold"/>
              <a:rtl val="0"/>
            </a:endParaRPr>
          </a:p>
        </p:txBody>
      </p:sp>
      <p:sp>
        <p:nvSpPr>
          <p:cNvPr id="396" name="TextBox 395">
            <a:extLst>
              <a:ext uri="{FF2B5EF4-FFF2-40B4-BE49-F238E27FC236}">
                <a16:creationId xmlns:a16="http://schemas.microsoft.com/office/drawing/2014/main" id="{6DD02D50-880F-929F-7247-E471B46CF495}"/>
              </a:ext>
            </a:extLst>
          </p:cNvPr>
          <p:cNvSpPr txBox="1"/>
          <p:nvPr/>
        </p:nvSpPr>
        <p:spPr>
          <a:xfrm>
            <a:off x="3842291" y="1367462"/>
            <a:ext cx="4378250" cy="461665"/>
          </a:xfrm>
          <a:prstGeom prst="rect">
            <a:avLst/>
          </a:prstGeom>
          <a:noFill/>
        </p:spPr>
        <p:txBody>
          <a:bodyPr wrap="square" rtlCol="0">
            <a:spAutoFit/>
          </a:bodyPr>
          <a:lstStyle/>
          <a:p>
            <a:pPr marL="0" marR="0" lvl="0" indent="0" algn="ctr" defTabSz="914217" rtl="0" eaLnBrk="1" fontAlgn="auto" latinLnBrk="0" hangingPunct="1">
              <a:lnSpc>
                <a:spcPct val="100000"/>
              </a:lnSpc>
              <a:spcBef>
                <a:spcPts val="0"/>
              </a:spcBef>
              <a:spcAft>
                <a:spcPts val="0"/>
              </a:spcAft>
              <a:buClrTx/>
              <a:buSzTx/>
              <a:buFontTx/>
              <a:buNone/>
              <a:tabLst/>
              <a:defRPr/>
            </a:pPr>
            <a:r>
              <a:rPr kumimoji="0" lang="en-NZ" sz="2400" u="none" strike="noStrike" kern="1200" cap="none" spc="0" normalizeH="0" baseline="0" noProof="0">
                <a:ln>
                  <a:noFill/>
                </a:ln>
                <a:solidFill>
                  <a:srgbClr val="007DC3"/>
                </a:solidFill>
                <a:effectLst/>
                <a:uLnTx/>
                <a:uFillTx/>
                <a:latin typeface="Arial" panose="020B0604020202020204" pitchFamily="34" charset="0"/>
                <a:ea typeface="MS Mincho" panose="02020609040205080304" pitchFamily="49" charset="-128"/>
                <a:cs typeface="Arial" panose="020B0604020202020204" pitchFamily="34" charset="0"/>
              </a:rPr>
              <a:t>HR-negative</a:t>
            </a:r>
          </a:p>
        </p:txBody>
      </p:sp>
      <p:sp>
        <p:nvSpPr>
          <p:cNvPr id="4" name="Footer Placeholder 3">
            <a:extLst>
              <a:ext uri="{FF2B5EF4-FFF2-40B4-BE49-F238E27FC236}">
                <a16:creationId xmlns:a16="http://schemas.microsoft.com/office/drawing/2014/main" id="{5FD85D17-3498-50EF-B7DD-CB5F8B5D74E1}"/>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For efficacy in the hormone receptor negative cohort, hormone receptor status is based on data from the electronic data capture corrected for mis-stratification.</a:t>
            </a:r>
            <a:b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HR, hormone receptor; </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mOS</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median overall survival; </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mPFS</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median progression-free survival; OS, overall survival; PFS, progression-free survival; T-</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TPC, treatment of physician’s choice.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Modi S, et al. </a:t>
            </a:r>
            <a:r>
              <a:rPr kumimoji="0" lang="en-US"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Engl J Med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2022;387(1):9-20.</a:t>
            </a:r>
          </a:p>
        </p:txBody>
      </p:sp>
    </p:spTree>
    <p:extLst>
      <p:ext uri="{BB962C8B-B14F-4D97-AF65-F5344CB8AC3E}">
        <p14:creationId xmlns:p14="http://schemas.microsoft.com/office/powerpoint/2010/main" val="415070014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71994861-972B-D483-F24F-D987608A0399}"/>
              </a:ext>
            </a:extLst>
          </p:cNvPr>
          <p:cNvSpPr>
            <a:spLocks noGrp="1"/>
          </p:cNvSpPr>
          <p:nvPr>
            <p:ph type="title"/>
          </p:nvPr>
        </p:nvSpPr>
        <p:spPr>
          <a:xfrm>
            <a:off x="838200" y="237448"/>
            <a:ext cx="10515600" cy="889378"/>
          </a:xfrm>
        </p:spPr>
        <p:txBody>
          <a:bodyPr/>
          <a:lstStyle/>
          <a:p>
            <a:r>
              <a:rPr lang="en-US"/>
              <a:t>DESTINY-Breast04: Updated PFS Analysis</a:t>
            </a:r>
          </a:p>
        </p:txBody>
      </p:sp>
      <p:sp>
        <p:nvSpPr>
          <p:cNvPr id="3" name="Footer Placeholder 2">
            <a:extLst>
              <a:ext uri="{FF2B5EF4-FFF2-40B4-BE49-F238E27FC236}">
                <a16:creationId xmlns:a16="http://schemas.microsoft.com/office/drawing/2014/main" id="{593C86E4-F509-FF7F-CF0C-8B4316089D06}"/>
              </a:ext>
            </a:extLst>
          </p:cNvPr>
          <p:cNvSpPr>
            <a:spLocks noGrp="1"/>
          </p:cNvSpPr>
          <p:nvPr>
            <p:ph type="ftr" sz="quarter" idx="10"/>
          </p:nvPr>
        </p:nvSpPr>
        <p:spPr/>
        <p:txBody>
          <a:bodyPr/>
          <a:lstStyle/>
          <a:p>
            <a:pPr>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ET, endocrine therapy; HR, hormone receptor; PFS, progression-free survival; T-</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TPC, treatment of physician’s choice.</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Modi S, et al. ESMO 2023. Abstract 376O. </a:t>
            </a:r>
          </a:p>
        </p:txBody>
      </p:sp>
      <p:pic>
        <p:nvPicPr>
          <p:cNvPr id="8" name="Picture 7">
            <a:extLst>
              <a:ext uri="{FF2B5EF4-FFF2-40B4-BE49-F238E27FC236}">
                <a16:creationId xmlns:a16="http://schemas.microsoft.com/office/drawing/2014/main" id="{2802F5CA-1841-AB3D-AB9B-CDE73D672C1E}"/>
              </a:ext>
            </a:extLst>
          </p:cNvPr>
          <p:cNvPicPr>
            <a:picLocks noChangeAspect="1"/>
          </p:cNvPicPr>
          <p:nvPr/>
        </p:nvPicPr>
        <p:blipFill rotWithShape="1">
          <a:blip r:embed="rId3"/>
          <a:srcRect l="322" t="27792" r="23933" b="25132"/>
          <a:stretch/>
        </p:blipFill>
        <p:spPr>
          <a:xfrm>
            <a:off x="97970" y="2198914"/>
            <a:ext cx="11937695" cy="3803849"/>
          </a:xfrm>
          <a:prstGeom prst="rect">
            <a:avLst/>
          </a:prstGeom>
        </p:spPr>
      </p:pic>
      <p:sp>
        <p:nvSpPr>
          <p:cNvPr id="5" name="TextBox 4">
            <a:extLst>
              <a:ext uri="{FF2B5EF4-FFF2-40B4-BE49-F238E27FC236}">
                <a16:creationId xmlns:a16="http://schemas.microsoft.com/office/drawing/2014/main" id="{613F2032-F1F9-B4D9-4D29-926A014FA8EC}"/>
              </a:ext>
            </a:extLst>
          </p:cNvPr>
          <p:cNvSpPr txBox="1"/>
          <p:nvPr/>
        </p:nvSpPr>
        <p:spPr>
          <a:xfrm>
            <a:off x="838200" y="1133676"/>
            <a:ext cx="66822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Median of 2 prior lines of ET and </a:t>
            </a:r>
            <a:r>
              <a:rPr kumimoji="0" lang="en-US" sz="1800" b="1" i="0" u="none" strike="noStrike" kern="1200" cap="none" spc="0" normalizeH="0" baseline="0" noProof="0">
                <a:ln>
                  <a:noFill/>
                </a:ln>
                <a:solidFill>
                  <a:srgbClr val="000000"/>
                </a:solidFill>
                <a:effectLst/>
                <a:uLnTx/>
                <a:uFillTx/>
                <a:latin typeface="Arial" panose="020B0604020202020204"/>
                <a:ea typeface="+mn-ea"/>
                <a:cs typeface="+mn-cs"/>
              </a:rPr>
              <a:t>1 prior line of chemotherapy</a:t>
            </a:r>
          </a:p>
        </p:txBody>
      </p:sp>
      <p:sp>
        <p:nvSpPr>
          <p:cNvPr id="7" name="TextBox 6">
            <a:extLst>
              <a:ext uri="{FF2B5EF4-FFF2-40B4-BE49-F238E27FC236}">
                <a16:creationId xmlns:a16="http://schemas.microsoft.com/office/drawing/2014/main" id="{A2B41200-774B-FAD5-CBDD-496D95786026}"/>
              </a:ext>
            </a:extLst>
          </p:cNvPr>
          <p:cNvSpPr txBox="1"/>
          <p:nvPr/>
        </p:nvSpPr>
        <p:spPr>
          <a:xfrm>
            <a:off x="2775857" y="1713511"/>
            <a:ext cx="14734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7DC3"/>
                </a:solidFill>
                <a:effectLst/>
                <a:uLnTx/>
                <a:uFillTx/>
                <a:latin typeface="Arial" panose="020B0604020202020204" pitchFamily="34" charset="0"/>
                <a:ea typeface="+mn-ea"/>
                <a:cs typeface="Arial" panose="020B0604020202020204" pitchFamily="34" charset="0"/>
              </a:rPr>
              <a:t>HR+ Cohort</a:t>
            </a:r>
          </a:p>
        </p:txBody>
      </p:sp>
      <p:sp>
        <p:nvSpPr>
          <p:cNvPr id="9" name="TextBox 8">
            <a:extLst>
              <a:ext uri="{FF2B5EF4-FFF2-40B4-BE49-F238E27FC236}">
                <a16:creationId xmlns:a16="http://schemas.microsoft.com/office/drawing/2014/main" id="{2FACA151-0935-A443-70D0-D982C130AC0F}"/>
              </a:ext>
            </a:extLst>
          </p:cNvPr>
          <p:cNvSpPr txBox="1"/>
          <p:nvPr/>
        </p:nvSpPr>
        <p:spPr>
          <a:xfrm>
            <a:off x="8695433" y="1698269"/>
            <a:ext cx="144142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7DC3"/>
                </a:solidFill>
                <a:effectLst/>
                <a:uLnTx/>
                <a:uFillTx/>
                <a:latin typeface="Arial" panose="020B0604020202020204" pitchFamily="34" charset="0"/>
                <a:ea typeface="+mn-ea"/>
                <a:cs typeface="Arial" panose="020B0604020202020204" pitchFamily="34" charset="0"/>
              </a:rPr>
              <a:t>All Patients</a:t>
            </a:r>
          </a:p>
        </p:txBody>
      </p:sp>
    </p:spTree>
    <p:extLst>
      <p:ext uri="{BB962C8B-B14F-4D97-AF65-F5344CB8AC3E}">
        <p14:creationId xmlns:p14="http://schemas.microsoft.com/office/powerpoint/2010/main" val="359292840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0E935A-8260-78B6-85AA-C3546A99D7F7}"/>
              </a:ext>
            </a:extLst>
          </p:cNvPr>
          <p:cNvSpPr>
            <a:spLocks noGrp="1"/>
          </p:cNvSpPr>
          <p:nvPr>
            <p:ph type="title"/>
          </p:nvPr>
        </p:nvSpPr>
        <p:spPr>
          <a:xfrm>
            <a:off x="838200" y="282226"/>
            <a:ext cx="10515600" cy="930275"/>
          </a:xfrm>
        </p:spPr>
        <p:txBody>
          <a:bodyPr>
            <a:noAutofit/>
          </a:bodyPr>
          <a:lstStyle/>
          <a:p>
            <a:r>
              <a:rPr lang="en-US" sz="3200"/>
              <a:t>DESTINY-Breast04</a:t>
            </a:r>
            <a:br>
              <a:rPr lang="en-US" sz="3200"/>
            </a:br>
            <a:r>
              <a:rPr lang="en-US" sz="3200"/>
              <a:t>Subgroup Analysis: PFS in HR-Positive Disease</a:t>
            </a:r>
          </a:p>
        </p:txBody>
      </p:sp>
      <p:sp>
        <p:nvSpPr>
          <p:cNvPr id="8" name="Footer Placeholder 7">
            <a:extLst>
              <a:ext uri="{FF2B5EF4-FFF2-40B4-BE49-F238E27FC236}">
                <a16:creationId xmlns:a16="http://schemas.microsoft.com/office/drawing/2014/main" id="{C5571725-9F95-B34C-3B2D-BCCE83A39FB8}"/>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PFS by blinded independent central review. Based on derived data, which include protocol deviations.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CDK, cyclin-dependent kinase; ECOG, Eastern Cooperative Oncology Group; HR, hormone receptor; IHC, immunohistochemistry; ISH, in situ hybridization;</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PFS, progression-free survival; T-</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TPC, treatment of physician’s choice.</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Modi S, et al. ESMO 2023. Abstract 376O. </a:t>
            </a:r>
          </a:p>
        </p:txBody>
      </p:sp>
      <p:grpSp>
        <p:nvGrpSpPr>
          <p:cNvPr id="3" name="Group 2">
            <a:extLst>
              <a:ext uri="{FF2B5EF4-FFF2-40B4-BE49-F238E27FC236}">
                <a16:creationId xmlns:a16="http://schemas.microsoft.com/office/drawing/2014/main" id="{9EA3D762-E9E0-9963-9DB4-198972C64868}"/>
              </a:ext>
            </a:extLst>
          </p:cNvPr>
          <p:cNvGrpSpPr/>
          <p:nvPr/>
        </p:nvGrpSpPr>
        <p:grpSpPr>
          <a:xfrm>
            <a:off x="838200" y="1212501"/>
            <a:ext cx="10720634" cy="4759567"/>
            <a:chOff x="838200" y="1212501"/>
            <a:chExt cx="10720634" cy="4759567"/>
          </a:xfrm>
        </p:grpSpPr>
        <p:pic>
          <p:nvPicPr>
            <p:cNvPr id="6" name="Picture 5">
              <a:extLst>
                <a:ext uri="{FF2B5EF4-FFF2-40B4-BE49-F238E27FC236}">
                  <a16:creationId xmlns:a16="http://schemas.microsoft.com/office/drawing/2014/main" id="{001A2F86-4B9A-DE7E-BFCC-CC23719AE687}"/>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045" t="11198" r="2782" b="12895"/>
            <a:stretch/>
          </p:blipFill>
          <p:spPr bwMode="auto">
            <a:xfrm>
              <a:off x="838200" y="1212501"/>
              <a:ext cx="10720634" cy="47595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a:extLst>
                <a:ext uri="{FF2B5EF4-FFF2-40B4-BE49-F238E27FC236}">
                  <a16:creationId xmlns:a16="http://schemas.microsoft.com/office/drawing/2014/main" id="{2E407694-CF44-EB9B-5089-2C43F7F8C9D8}"/>
                </a:ext>
              </a:extLst>
            </p:cNvPr>
            <p:cNvSpPr/>
            <p:nvPr/>
          </p:nvSpPr>
          <p:spPr>
            <a:xfrm>
              <a:off x="838200" y="5802085"/>
              <a:ext cx="5148943" cy="16998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63653546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1B5D5E-B3A9-65A4-4F56-04CC97CAF572}"/>
              </a:ext>
            </a:extLst>
          </p:cNvPr>
          <p:cNvSpPr>
            <a:spLocks noGrp="1"/>
          </p:cNvSpPr>
          <p:nvPr>
            <p:ph type="title"/>
          </p:nvPr>
        </p:nvSpPr>
        <p:spPr>
          <a:xfrm>
            <a:off x="838200" y="101790"/>
            <a:ext cx="10515600" cy="1325563"/>
          </a:xfrm>
        </p:spPr>
        <p:txBody>
          <a:bodyPr>
            <a:noAutofit/>
          </a:bodyPr>
          <a:lstStyle/>
          <a:p>
            <a:r>
              <a:rPr lang="en-US" sz="3200"/>
              <a:t>DESTINY-Breast04: Confirmed ORR</a:t>
            </a:r>
          </a:p>
        </p:txBody>
      </p:sp>
      <p:sp>
        <p:nvSpPr>
          <p:cNvPr id="5" name="Footer Placeholder 4">
            <a:extLst>
              <a:ext uri="{FF2B5EF4-FFF2-40B4-BE49-F238E27FC236}">
                <a16:creationId xmlns:a16="http://schemas.microsoft.com/office/drawing/2014/main" id="{53BAE1A5-A59B-A7B6-D98A-55D08D331E88}"/>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Hormone receptor status is based on data from the electronic data capture corrected for mis-stratification.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30000" noProof="0" err="1">
                <a:ln>
                  <a:noFill/>
                </a:ln>
                <a:solidFill>
                  <a:srgbClr val="464646"/>
                </a:solidFill>
                <a:effectLst/>
                <a:uLnTx/>
                <a:uFillTx/>
                <a:latin typeface="Arial" panose="020B0604020202020204" pitchFamily="34" charset="0"/>
                <a:ea typeface="+mn-ea"/>
                <a:cs typeface="Arial" panose="020B0604020202020204" pitchFamily="34" charset="0"/>
              </a:rPr>
              <a:t>a</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The</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response of 1 patient was not confirmed. </a:t>
            </a:r>
            <a:r>
              <a:rPr kumimoji="0" lang="en-US" sz="1000" b="0" i="0" u="none" strike="noStrike" kern="1200" cap="none" spc="0" normalizeH="0" baseline="30000" noProof="0" err="1">
                <a:ln>
                  <a:noFill/>
                </a:ln>
                <a:solidFill>
                  <a:srgbClr val="464646"/>
                </a:solidFill>
                <a:effectLst/>
                <a:uLnTx/>
                <a:uFillTx/>
                <a:latin typeface="Arial" panose="020B0604020202020204" pitchFamily="34" charset="0"/>
                <a:ea typeface="+mn-ea"/>
                <a:cs typeface="Arial" panose="020B0604020202020204" pitchFamily="34" charset="0"/>
              </a:rPr>
              <a:t>b</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Clinical</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benefit rate is defined as the sum of complete response rate, partial response rate, and more than 6 months’ stable disease rate, based on blinded independent central review.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HR, hormone receptor; </a:t>
            </a:r>
            <a:r>
              <a:rPr lang="en-US">
                <a:solidFill>
                  <a:srgbClr val="464646"/>
                </a:solidFill>
              </a:rPr>
              <a:t>ORR, objective response rate; </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T-</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TPC, treatment of physician’s choice.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7484F"/>
                </a:solidFill>
                <a:effectLst/>
                <a:uLnTx/>
                <a:uFillTx/>
                <a:latin typeface="Arial" panose="020B0604020202020204" pitchFamily="34" charset="0"/>
                <a:ea typeface="+mn-ea"/>
                <a:cs typeface="Arial" panose="020B0604020202020204" pitchFamily="34" charset="0"/>
              </a:rPr>
              <a:t>Modi S, et al. ESMO 2023. Abstract 376O. </a:t>
            </a:r>
          </a:p>
        </p:txBody>
      </p:sp>
      <p:grpSp>
        <p:nvGrpSpPr>
          <p:cNvPr id="7" name="Group 6">
            <a:extLst>
              <a:ext uri="{FF2B5EF4-FFF2-40B4-BE49-F238E27FC236}">
                <a16:creationId xmlns:a16="http://schemas.microsoft.com/office/drawing/2014/main" id="{81858C78-C74C-F051-1B7D-8DF139FBA849}"/>
              </a:ext>
            </a:extLst>
          </p:cNvPr>
          <p:cNvGrpSpPr/>
          <p:nvPr/>
        </p:nvGrpSpPr>
        <p:grpSpPr>
          <a:xfrm>
            <a:off x="3104261" y="1884166"/>
            <a:ext cx="7030032" cy="2414705"/>
            <a:chOff x="5387165" y="2810275"/>
            <a:chExt cx="12829862" cy="4830038"/>
          </a:xfrm>
        </p:grpSpPr>
        <p:graphicFrame>
          <p:nvGraphicFramePr>
            <p:cNvPr id="8" name="Chart 7">
              <a:extLst>
                <a:ext uri="{FF2B5EF4-FFF2-40B4-BE49-F238E27FC236}">
                  <a16:creationId xmlns:a16="http://schemas.microsoft.com/office/drawing/2014/main" id="{5FCFAB7A-DC74-669B-999C-CB52A81F34DD}"/>
                </a:ext>
              </a:extLst>
            </p:cNvPr>
            <p:cNvGraphicFramePr/>
            <p:nvPr/>
          </p:nvGraphicFramePr>
          <p:xfrm>
            <a:off x="5792787" y="2810275"/>
            <a:ext cx="12424240" cy="4830038"/>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a:extLst>
                <a:ext uri="{FF2B5EF4-FFF2-40B4-BE49-F238E27FC236}">
                  <a16:creationId xmlns:a16="http://schemas.microsoft.com/office/drawing/2014/main" id="{B5219F18-D713-0FAB-9BD2-1F81BC51F456}"/>
                </a:ext>
              </a:extLst>
            </p:cNvPr>
            <p:cNvSpPr txBox="1"/>
            <p:nvPr/>
          </p:nvSpPr>
          <p:spPr>
            <a:xfrm rot="16200000">
              <a:off x="3449452" y="4971177"/>
              <a:ext cx="4324782" cy="449355"/>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000" u="none" strike="noStrike" kern="0" cap="none" spc="0" normalizeH="0" baseline="0" noProof="0">
                  <a:ln>
                    <a:noFill/>
                  </a:ln>
                  <a:solidFill>
                    <a:srgbClr val="0B1920"/>
                  </a:solidFill>
                  <a:effectLst/>
                  <a:uLnTx/>
                  <a:uFillTx/>
                  <a:latin typeface="Arial" panose="020B0604020202020204" pitchFamily="34" charset="0"/>
                  <a:cs typeface="Arial" panose="020B0604020202020204" pitchFamily="34" charset="0"/>
                </a:rPr>
                <a:t>Percentage</a:t>
              </a:r>
            </a:p>
          </p:txBody>
        </p:sp>
      </p:grpSp>
      <p:grpSp>
        <p:nvGrpSpPr>
          <p:cNvPr id="10" name="Group 9">
            <a:extLst>
              <a:ext uri="{FF2B5EF4-FFF2-40B4-BE49-F238E27FC236}">
                <a16:creationId xmlns:a16="http://schemas.microsoft.com/office/drawing/2014/main" id="{E1E9E072-AC76-50E1-B4A4-B2AA0606F7D4}"/>
              </a:ext>
            </a:extLst>
          </p:cNvPr>
          <p:cNvGrpSpPr/>
          <p:nvPr/>
        </p:nvGrpSpPr>
        <p:grpSpPr>
          <a:xfrm>
            <a:off x="5414542" y="3530258"/>
            <a:ext cx="1204462" cy="591761"/>
            <a:chOff x="9403349" y="6593369"/>
            <a:chExt cx="2409238" cy="1183677"/>
          </a:xfrm>
        </p:grpSpPr>
        <p:sp>
          <p:nvSpPr>
            <p:cNvPr id="11" name="Rectangle 10">
              <a:extLst>
                <a:ext uri="{FF2B5EF4-FFF2-40B4-BE49-F238E27FC236}">
                  <a16:creationId xmlns:a16="http://schemas.microsoft.com/office/drawing/2014/main" id="{708DEB01-7F07-943D-933E-5185EFBB0BEE}"/>
                </a:ext>
              </a:extLst>
            </p:cNvPr>
            <p:cNvSpPr/>
            <p:nvPr/>
          </p:nvSpPr>
          <p:spPr>
            <a:xfrm>
              <a:off x="9403349" y="6643190"/>
              <a:ext cx="2409238" cy="1133856"/>
            </a:xfrm>
            <a:prstGeom prst="rect">
              <a:avLst/>
            </a:prstGeom>
            <a:solidFill>
              <a:srgbClr val="A6CDE0"/>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820CF68B-B278-28F9-3400-8307569F4079}"/>
                </a:ext>
              </a:extLst>
            </p:cNvPr>
            <p:cNvSpPr/>
            <p:nvPr/>
          </p:nvSpPr>
          <p:spPr>
            <a:xfrm>
              <a:off x="9403349" y="6593369"/>
              <a:ext cx="2409238" cy="49992"/>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E39FFBE2-58E3-2D76-365A-34D851ED3A06}"/>
              </a:ext>
            </a:extLst>
          </p:cNvPr>
          <p:cNvGrpSpPr/>
          <p:nvPr/>
        </p:nvGrpSpPr>
        <p:grpSpPr>
          <a:xfrm>
            <a:off x="3810249" y="2228017"/>
            <a:ext cx="1204462" cy="1894002"/>
            <a:chOff x="9399249" y="6593368"/>
            <a:chExt cx="2409238" cy="3788498"/>
          </a:xfrm>
        </p:grpSpPr>
        <p:sp>
          <p:nvSpPr>
            <p:cNvPr id="14" name="Rectangle 13">
              <a:extLst>
                <a:ext uri="{FF2B5EF4-FFF2-40B4-BE49-F238E27FC236}">
                  <a16:creationId xmlns:a16="http://schemas.microsoft.com/office/drawing/2014/main" id="{D25F0F83-5735-8737-5A88-AC50A45B0C98}"/>
                </a:ext>
              </a:extLst>
            </p:cNvPr>
            <p:cNvSpPr/>
            <p:nvPr/>
          </p:nvSpPr>
          <p:spPr>
            <a:xfrm>
              <a:off x="9399249" y="6861426"/>
              <a:ext cx="2409238" cy="3520440"/>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B4151B36-4741-831A-5CC5-9024F7A79835}"/>
                </a:ext>
              </a:extLst>
            </p:cNvPr>
            <p:cNvSpPr/>
            <p:nvPr/>
          </p:nvSpPr>
          <p:spPr>
            <a:xfrm>
              <a:off x="9399249" y="6593368"/>
              <a:ext cx="2409238" cy="268059"/>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aphicFrame>
        <p:nvGraphicFramePr>
          <p:cNvPr id="20" name="Table 19">
            <a:extLst>
              <a:ext uri="{FF2B5EF4-FFF2-40B4-BE49-F238E27FC236}">
                <a16:creationId xmlns:a16="http://schemas.microsoft.com/office/drawing/2014/main" id="{4CC99F35-865D-382D-AD35-D2003B1F8743}"/>
              </a:ext>
            </a:extLst>
          </p:cNvPr>
          <p:cNvGraphicFramePr>
            <a:graphicFrameLocks noGrp="1"/>
          </p:cNvGraphicFramePr>
          <p:nvPr/>
        </p:nvGraphicFramePr>
        <p:xfrm>
          <a:off x="1197717" y="4587417"/>
          <a:ext cx="2415271" cy="1084332"/>
        </p:xfrm>
        <a:graphic>
          <a:graphicData uri="http://schemas.openxmlformats.org/drawingml/2006/table">
            <a:tbl>
              <a:tblPr firstRow="1" bandRow="1"/>
              <a:tblGrid>
                <a:gridCol w="2415271">
                  <a:extLst>
                    <a:ext uri="{9D8B030D-6E8A-4147-A177-3AD203B41FA5}">
                      <a16:colId xmlns:a16="http://schemas.microsoft.com/office/drawing/2014/main" val="3624223050"/>
                    </a:ext>
                  </a:extLst>
                </a:gridCol>
              </a:tblGrid>
              <a:tr h="271083">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Progressive disease, %</a:t>
                      </a:r>
                    </a:p>
                  </a:txBody>
                  <a:tcPr marL="91428" marR="91428" marT="0" marB="0" anchor="ctr">
                    <a:lnL>
                      <a:noFill/>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3427287"/>
                  </a:ext>
                </a:extLst>
              </a:tr>
              <a:tr h="271083">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0" i="0">
                          <a:solidFill>
                            <a:srgbClr val="000000"/>
                          </a:solidFill>
                          <a:effectLst/>
                          <a:latin typeface="Arial" panose="020B0604020202020204" pitchFamily="34" charset="0"/>
                          <a:cs typeface="Arial" panose="020B0604020202020204" pitchFamily="34" charset="0"/>
                        </a:rPr>
                        <a:t>Not evaluable, %</a:t>
                      </a:r>
                    </a:p>
                  </a:txBody>
                  <a:tcPr marL="91428" marR="91428" marT="0" marB="0" anchor="ctr">
                    <a:lnL>
                      <a:noFill/>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1341036"/>
                  </a:ext>
                </a:extLst>
              </a:tr>
              <a:tr h="271083">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a:r>
                        <a:rPr lang="pt-BR" sz="1200" b="1" i="0">
                          <a:solidFill>
                            <a:srgbClr val="000000"/>
                          </a:solidFill>
                          <a:latin typeface="Arial" panose="020B0604020202020204" pitchFamily="34" charset="0"/>
                          <a:cs typeface="Arial" panose="020B0604020202020204" pitchFamily="34" charset="0"/>
                        </a:rPr>
                        <a:t>Clinical </a:t>
                      </a:r>
                      <a:r>
                        <a:rPr lang="pt-BR" sz="1200" b="1" i="0" err="1">
                          <a:solidFill>
                            <a:srgbClr val="000000"/>
                          </a:solidFill>
                          <a:latin typeface="Arial" panose="020B0604020202020204" pitchFamily="34" charset="0"/>
                          <a:cs typeface="Arial" panose="020B0604020202020204" pitchFamily="34" charset="0"/>
                        </a:rPr>
                        <a:t>benefit</a:t>
                      </a:r>
                      <a:r>
                        <a:rPr lang="pt-BR" sz="1200" b="1" i="0">
                          <a:solidFill>
                            <a:srgbClr val="000000"/>
                          </a:solidFill>
                          <a:latin typeface="Arial" panose="020B0604020202020204" pitchFamily="34" charset="0"/>
                          <a:cs typeface="Arial" panose="020B0604020202020204" pitchFamily="34" charset="0"/>
                        </a:rPr>
                        <a:t> </a:t>
                      </a:r>
                      <a:r>
                        <a:rPr lang="pt-BR" sz="1200" b="1" i="0" err="1">
                          <a:solidFill>
                            <a:srgbClr val="000000"/>
                          </a:solidFill>
                          <a:latin typeface="Arial" panose="020B0604020202020204" pitchFamily="34" charset="0"/>
                          <a:cs typeface="Arial" panose="020B0604020202020204" pitchFamily="34" charset="0"/>
                        </a:rPr>
                        <a:t>rate,</a:t>
                      </a:r>
                      <a:r>
                        <a:rPr lang="pt-BR" sz="1200" b="1" i="0" baseline="30000" err="1">
                          <a:solidFill>
                            <a:srgbClr val="000000"/>
                          </a:solidFill>
                          <a:latin typeface="Arial" panose="020B0604020202020204" pitchFamily="34" charset="0"/>
                          <a:cs typeface="Arial" panose="020B0604020202020204" pitchFamily="34" charset="0"/>
                        </a:rPr>
                        <a:t>b</a:t>
                      </a:r>
                      <a:r>
                        <a:rPr lang="pt-BR" sz="1200" b="1" i="0">
                          <a:solidFill>
                            <a:srgbClr val="000000"/>
                          </a:solidFill>
                          <a:latin typeface="Arial" panose="020B0604020202020204" pitchFamily="34" charset="0"/>
                          <a:cs typeface="Arial" panose="020B0604020202020204" pitchFamily="34" charset="0"/>
                        </a:rPr>
                        <a:t> %</a:t>
                      </a:r>
                    </a:p>
                  </a:txBody>
                  <a:tcPr marL="91428" marR="91428" marT="0" marB="0" anchor="ctr">
                    <a:lnL>
                      <a:noFill/>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27771777"/>
                  </a:ext>
                </a:extLst>
              </a:tr>
              <a:tr h="271083">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a:r>
                        <a:rPr lang="pt-BR" sz="1200" b="1" i="0" err="1">
                          <a:solidFill>
                            <a:srgbClr val="000000"/>
                          </a:solidFill>
                          <a:latin typeface="Arial" panose="020B0604020202020204" pitchFamily="34" charset="0"/>
                          <a:cs typeface="Arial" panose="020B0604020202020204" pitchFamily="34" charset="0"/>
                        </a:rPr>
                        <a:t>Duration</a:t>
                      </a:r>
                      <a:r>
                        <a:rPr lang="pt-BR" sz="1200" b="1" i="0">
                          <a:solidFill>
                            <a:srgbClr val="000000"/>
                          </a:solidFill>
                          <a:latin typeface="Arial" panose="020B0604020202020204" pitchFamily="34" charset="0"/>
                          <a:cs typeface="Arial" panose="020B0604020202020204" pitchFamily="34" charset="0"/>
                        </a:rPr>
                        <a:t> </a:t>
                      </a:r>
                      <a:r>
                        <a:rPr lang="pt-BR" sz="1200" b="1" i="0" err="1">
                          <a:solidFill>
                            <a:srgbClr val="000000"/>
                          </a:solidFill>
                          <a:latin typeface="Arial" panose="020B0604020202020204" pitchFamily="34" charset="0"/>
                          <a:cs typeface="Arial" panose="020B0604020202020204" pitchFamily="34" charset="0"/>
                        </a:rPr>
                        <a:t>of</a:t>
                      </a:r>
                      <a:r>
                        <a:rPr lang="pt-BR" sz="1200" b="1" i="0">
                          <a:solidFill>
                            <a:srgbClr val="000000"/>
                          </a:solidFill>
                          <a:latin typeface="Arial" panose="020B0604020202020204" pitchFamily="34" charset="0"/>
                          <a:cs typeface="Arial" panose="020B0604020202020204" pitchFamily="34" charset="0"/>
                        </a:rPr>
                        <a:t> response, </a:t>
                      </a:r>
                      <a:r>
                        <a:rPr lang="pt-BR" sz="1200" b="1" i="0" err="1">
                          <a:solidFill>
                            <a:srgbClr val="000000"/>
                          </a:solidFill>
                          <a:latin typeface="Arial" panose="020B0604020202020204" pitchFamily="34" charset="0"/>
                          <a:cs typeface="Arial" panose="020B0604020202020204" pitchFamily="34" charset="0"/>
                        </a:rPr>
                        <a:t>months</a:t>
                      </a:r>
                      <a:endParaRPr lang="pt-BR" sz="1200" b="1" i="0">
                        <a:solidFill>
                          <a:srgbClr val="000000"/>
                        </a:solidFill>
                        <a:latin typeface="Arial" panose="020B0604020202020204" pitchFamily="34" charset="0"/>
                        <a:cs typeface="Arial" panose="020B0604020202020204" pitchFamily="34" charset="0"/>
                      </a:endParaRPr>
                    </a:p>
                  </a:txBody>
                  <a:tcPr marL="91428" marR="91428" marT="0" marB="0" anchor="ctr">
                    <a:lnL>
                      <a:noFill/>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279279307"/>
                  </a:ext>
                </a:extLst>
              </a:tr>
            </a:tbl>
          </a:graphicData>
        </a:graphic>
      </p:graphicFrame>
      <p:graphicFrame>
        <p:nvGraphicFramePr>
          <p:cNvPr id="21" name="Table 20">
            <a:extLst>
              <a:ext uri="{FF2B5EF4-FFF2-40B4-BE49-F238E27FC236}">
                <a16:creationId xmlns:a16="http://schemas.microsoft.com/office/drawing/2014/main" id="{C9DA7BD9-9580-D173-DA12-C78568C7E987}"/>
              </a:ext>
            </a:extLst>
          </p:cNvPr>
          <p:cNvGraphicFramePr>
            <a:graphicFrameLocks noGrp="1"/>
          </p:cNvGraphicFramePr>
          <p:nvPr>
            <p:extLst>
              <p:ext uri="{D42A27DB-BD31-4B8C-83A1-F6EECF244321}">
                <p14:modId xmlns:p14="http://schemas.microsoft.com/office/powerpoint/2010/main" val="2838630946"/>
              </p:ext>
            </p:extLst>
          </p:nvPr>
        </p:nvGraphicFramePr>
        <p:xfrm>
          <a:off x="3604257" y="4591445"/>
          <a:ext cx="6476156" cy="1084332"/>
        </p:xfrm>
        <a:graphic>
          <a:graphicData uri="http://schemas.openxmlformats.org/drawingml/2006/table">
            <a:tbl>
              <a:tblPr firstRow="1" bandRow="1"/>
              <a:tblGrid>
                <a:gridCol w="1619039">
                  <a:extLst>
                    <a:ext uri="{9D8B030D-6E8A-4147-A177-3AD203B41FA5}">
                      <a16:colId xmlns:a16="http://schemas.microsoft.com/office/drawing/2014/main" val="2818419194"/>
                    </a:ext>
                  </a:extLst>
                </a:gridCol>
                <a:gridCol w="1619039">
                  <a:extLst>
                    <a:ext uri="{9D8B030D-6E8A-4147-A177-3AD203B41FA5}">
                      <a16:colId xmlns:a16="http://schemas.microsoft.com/office/drawing/2014/main" val="3825376851"/>
                    </a:ext>
                  </a:extLst>
                </a:gridCol>
                <a:gridCol w="1619039">
                  <a:extLst>
                    <a:ext uri="{9D8B030D-6E8A-4147-A177-3AD203B41FA5}">
                      <a16:colId xmlns:a16="http://schemas.microsoft.com/office/drawing/2014/main" val="684175049"/>
                    </a:ext>
                  </a:extLst>
                </a:gridCol>
                <a:gridCol w="1619039">
                  <a:extLst>
                    <a:ext uri="{9D8B030D-6E8A-4147-A177-3AD203B41FA5}">
                      <a16:colId xmlns:a16="http://schemas.microsoft.com/office/drawing/2014/main" val="1682146663"/>
                    </a:ext>
                  </a:extLst>
                </a:gridCol>
              </a:tblGrid>
              <a:tr h="271083">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7.8</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38100" cap="flat" cmpd="sng" algn="ctr">
                      <a:solidFill>
                        <a:srgbClr val="0B1920"/>
                      </a:solidFill>
                      <a:prstDash val="solid"/>
                      <a:round/>
                      <a:headEnd type="none" w="med" len="med"/>
                      <a:tailEnd type="none" w="med" len="med"/>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21.1</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a:noFill/>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12.5</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38100" cap="flat" cmpd="sng" algn="ctr">
                      <a:noFill/>
                      <a:prstDash val="solid"/>
                      <a:round/>
                      <a:headEnd type="none" w="med" len="med"/>
                      <a:tailEnd type="none" w="med" len="med"/>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33.3</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3427287"/>
                  </a:ext>
                </a:extLst>
              </a:tr>
              <a:tr h="271083">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4.2</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38100" cap="flat" cmpd="sng" algn="ctr">
                      <a:solidFill>
                        <a:srgbClr val="0B1920"/>
                      </a:solidFill>
                      <a:prstDash val="solid"/>
                      <a:round/>
                      <a:headEnd type="none" w="med" len="med"/>
                      <a:tailEnd type="none" w="med" len="med"/>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12.7</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a:noFill/>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7.5</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38100" cap="flat" cmpd="sng" algn="ctr">
                      <a:noFill/>
                      <a:prstDash val="solid"/>
                      <a:round/>
                      <a:headEnd type="none" w="med" len="med"/>
                      <a:tailEnd type="none" w="med" len="med"/>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5.6</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1341036"/>
                  </a:ext>
                </a:extLst>
              </a:tr>
              <a:tr h="271083">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71.2</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38100" cap="flat" cmpd="sng" algn="ctr">
                      <a:solidFill>
                        <a:srgbClr val="0B1920"/>
                      </a:solidFill>
                      <a:prstDash val="solid"/>
                      <a:round/>
                      <a:headEnd type="none" w="med" len="med"/>
                      <a:tailEnd type="none" w="med" len="med"/>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34.3</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a:noFill/>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62.5</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38100" cap="flat" cmpd="sng" algn="ctr">
                      <a:noFill/>
                      <a:prstDash val="solid"/>
                      <a:round/>
                      <a:headEnd type="none" w="med" len="med"/>
                      <a:tailEnd type="none" w="med" len="med"/>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kern="1200">
                          <a:solidFill>
                            <a:srgbClr val="0B1920"/>
                          </a:solidFill>
                          <a:effectLst/>
                          <a:latin typeface="Arial" panose="020B0604020202020204" pitchFamily="34" charset="0"/>
                          <a:ea typeface="Yu Mincho" panose="02020400000000000000" pitchFamily="18" charset="-128"/>
                          <a:cs typeface="Arial" panose="020B0604020202020204" pitchFamily="34" charset="0"/>
                        </a:rPr>
                        <a:t>27.8</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27771777"/>
                  </a:ext>
                </a:extLst>
              </a:tr>
              <a:tr h="271083">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a:solidFill>
                            <a:srgbClr val="0B1920"/>
                          </a:solidFill>
                          <a:effectLst/>
                          <a:latin typeface="Arial" panose="020B0604020202020204" pitchFamily="34" charset="0"/>
                          <a:ea typeface="MS Mincho" panose="02020609040205080304" pitchFamily="49" charset="-128"/>
                          <a:cs typeface="Arial" panose="020B0604020202020204" pitchFamily="34" charset="0"/>
                        </a:rPr>
                        <a:t>10.7</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38100" cap="flat" cmpd="sng" algn="ctr">
                      <a:solidFill>
                        <a:srgbClr val="0B1920"/>
                      </a:solidFill>
                      <a:prstDash val="solid"/>
                      <a:round/>
                      <a:headEnd type="none" w="med" len="med"/>
                      <a:tailEnd type="none" w="med" len="med"/>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a:solidFill>
                            <a:srgbClr val="0B1920"/>
                          </a:solidFill>
                          <a:effectLst/>
                          <a:latin typeface="Arial" panose="020B0604020202020204" pitchFamily="34" charset="0"/>
                          <a:ea typeface="MS Mincho" panose="02020609040205080304" pitchFamily="49" charset="-128"/>
                          <a:cs typeface="Arial" panose="020B0604020202020204" pitchFamily="34" charset="0"/>
                        </a:rPr>
                        <a:t>6.8</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a:noFill/>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a:solidFill>
                            <a:srgbClr val="0B1920"/>
                          </a:solidFill>
                          <a:effectLst/>
                          <a:latin typeface="Arial" panose="020B0604020202020204" pitchFamily="34" charset="0"/>
                          <a:ea typeface="MS Mincho" panose="02020609040205080304" pitchFamily="49" charset="-128"/>
                          <a:cs typeface="Arial" panose="020B0604020202020204" pitchFamily="34" charset="0"/>
                        </a:rPr>
                        <a:t>8.6</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38100" cap="flat" cmpd="sng" algn="ctr">
                      <a:noFill/>
                      <a:prstDash val="solid"/>
                      <a:round/>
                      <a:headEnd type="none" w="med" len="med"/>
                      <a:tailEnd type="none" w="med" len="med"/>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7000"/>
                        </a:lnSpc>
                        <a:spcBef>
                          <a:spcPts val="0"/>
                        </a:spcBef>
                        <a:spcAft>
                          <a:spcPts val="0"/>
                        </a:spcAft>
                      </a:pPr>
                      <a:r>
                        <a:rPr lang="en-US" sz="1200" b="0" i="0">
                          <a:solidFill>
                            <a:srgbClr val="0B1920"/>
                          </a:solidFill>
                          <a:effectLst/>
                          <a:latin typeface="Arial" panose="020B0604020202020204" pitchFamily="34" charset="0"/>
                          <a:ea typeface="MS Mincho" panose="02020609040205080304" pitchFamily="49" charset="-128"/>
                          <a:cs typeface="Arial" panose="020B0604020202020204" pitchFamily="34" charset="0"/>
                        </a:rPr>
                        <a:t>4.9</a:t>
                      </a:r>
                      <a:endParaRPr lang="en-US" sz="1200" b="0" i="0">
                        <a:solidFill>
                          <a:srgbClr val="0B192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279279307"/>
                  </a:ext>
                </a:extLst>
              </a:tr>
            </a:tbl>
          </a:graphicData>
        </a:graphic>
      </p:graphicFrame>
      <p:cxnSp>
        <p:nvCxnSpPr>
          <p:cNvPr id="26" name="Straight Connector 25">
            <a:extLst>
              <a:ext uri="{FF2B5EF4-FFF2-40B4-BE49-F238E27FC236}">
                <a16:creationId xmlns:a16="http://schemas.microsoft.com/office/drawing/2014/main" id="{99BB708E-563E-0407-DF97-73B05885B81C}"/>
              </a:ext>
            </a:extLst>
          </p:cNvPr>
          <p:cNvCxnSpPr>
            <a:cxnSpLocks/>
            <a:endCxn id="21" idx="2"/>
          </p:cNvCxnSpPr>
          <p:nvPr/>
        </p:nvCxnSpPr>
        <p:spPr>
          <a:xfrm>
            <a:off x="6818059" y="1673802"/>
            <a:ext cx="24276" cy="4001975"/>
          </a:xfrm>
          <a:prstGeom prst="line">
            <a:avLst/>
          </a:prstGeom>
          <a:noFill/>
          <a:ln w="38100" cap="flat" cmpd="sng" algn="ctr">
            <a:solidFill>
              <a:srgbClr val="0B1920"/>
            </a:solidFill>
            <a:prstDash val="lgDash"/>
            <a:miter lim="800000"/>
          </a:ln>
          <a:effectLst/>
        </p:spPr>
      </p:cxnSp>
      <p:graphicFrame>
        <p:nvGraphicFramePr>
          <p:cNvPr id="27" name="Table 7">
            <a:extLst>
              <a:ext uri="{FF2B5EF4-FFF2-40B4-BE49-F238E27FC236}">
                <a16:creationId xmlns:a16="http://schemas.microsoft.com/office/drawing/2014/main" id="{A38B0E43-6381-1C7D-C2BA-D9F488C08DE7}"/>
              </a:ext>
            </a:extLst>
          </p:cNvPr>
          <p:cNvGraphicFramePr>
            <a:graphicFrameLocks noGrp="1"/>
          </p:cNvGraphicFramePr>
          <p:nvPr>
            <p:extLst>
              <p:ext uri="{D42A27DB-BD31-4B8C-83A1-F6EECF244321}">
                <p14:modId xmlns:p14="http://schemas.microsoft.com/office/powerpoint/2010/main" val="2817801891"/>
              </p:ext>
            </p:extLst>
          </p:nvPr>
        </p:nvGraphicFramePr>
        <p:xfrm>
          <a:off x="8187009" y="1841759"/>
          <a:ext cx="2597515" cy="1168249"/>
        </p:xfrm>
        <a:graphic>
          <a:graphicData uri="http://schemas.openxmlformats.org/drawingml/2006/table">
            <a:tbl>
              <a:tblPr firstRow="1" bandRow="1"/>
              <a:tblGrid>
                <a:gridCol w="422901">
                  <a:extLst>
                    <a:ext uri="{9D8B030D-6E8A-4147-A177-3AD203B41FA5}">
                      <a16:colId xmlns:a16="http://schemas.microsoft.com/office/drawing/2014/main" val="3943007170"/>
                    </a:ext>
                  </a:extLst>
                </a:gridCol>
                <a:gridCol w="230654">
                  <a:extLst>
                    <a:ext uri="{9D8B030D-6E8A-4147-A177-3AD203B41FA5}">
                      <a16:colId xmlns:a16="http://schemas.microsoft.com/office/drawing/2014/main" val="1845192161"/>
                    </a:ext>
                  </a:extLst>
                </a:gridCol>
                <a:gridCol w="1943960">
                  <a:extLst>
                    <a:ext uri="{9D8B030D-6E8A-4147-A177-3AD203B41FA5}">
                      <a16:colId xmlns:a16="http://schemas.microsoft.com/office/drawing/2014/main" val="3104215654"/>
                    </a:ext>
                  </a:extLst>
                </a:gridCol>
              </a:tblGrid>
              <a:tr h="18539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59547843"/>
                  </a:ext>
                </a:extLst>
              </a:tr>
              <a:tr h="24126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r>
                        <a:rPr lang="en-US" sz="900" b="1">
                          <a:solidFill>
                            <a:srgbClr val="0B1920"/>
                          </a:solidFill>
                          <a:latin typeface="Arial" panose="020B0604020202020204" pitchFamily="34" charset="0"/>
                          <a:cs typeface="Arial" panose="020B0604020202020204" pitchFamily="34" charset="0"/>
                        </a:rPr>
                        <a:t>Complete Response</a:t>
                      </a: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84613116"/>
                  </a:ext>
                </a:extLst>
              </a:tr>
              <a:tr h="18539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r>
                        <a:rPr lang="en-US" sz="900">
                          <a:solidFill>
                            <a:srgbClr val="0B1920"/>
                          </a:solidFill>
                        </a:rPr>
                        <a:t>  </a:t>
                      </a: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r>
                        <a:rPr lang="en-US" sz="900" b="1">
                          <a:solidFill>
                            <a:srgbClr val="0B1920"/>
                          </a:solidFill>
                          <a:latin typeface="Arial" panose="020B0604020202020204" pitchFamily="34" charset="0"/>
                          <a:cs typeface="Arial" panose="020B0604020202020204" pitchFamily="34" charset="0"/>
                        </a:rPr>
                        <a:t>Partial Response</a:t>
                      </a: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27138550"/>
                  </a:ext>
                </a:extLst>
              </a:tr>
              <a:tr h="18539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b="1">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8842574"/>
                  </a:ext>
                </a:extLst>
              </a:tr>
              <a:tr h="18539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b="1">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02168366"/>
                  </a:ext>
                </a:extLst>
              </a:tr>
              <a:tr h="18539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endParaRPr lang="en-US" sz="900" b="1">
                        <a:solidFill>
                          <a:srgbClr val="0B1920"/>
                        </a:solidFill>
                      </a:endParaRPr>
                    </a:p>
                  </a:txBody>
                  <a:tcPr marL="45714" marR="45714" marT="22857" marB="22857"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02890079"/>
                  </a:ext>
                </a:extLst>
              </a:tr>
            </a:tbl>
          </a:graphicData>
        </a:graphic>
      </p:graphicFrame>
      <p:sp>
        <p:nvSpPr>
          <p:cNvPr id="28" name="TextBox 27">
            <a:extLst>
              <a:ext uri="{FF2B5EF4-FFF2-40B4-BE49-F238E27FC236}">
                <a16:creationId xmlns:a16="http://schemas.microsoft.com/office/drawing/2014/main" id="{5CD6F68F-23EC-C469-0EE1-C62B53BA7D03}"/>
              </a:ext>
            </a:extLst>
          </p:cNvPr>
          <p:cNvSpPr txBox="1"/>
          <p:nvPr/>
        </p:nvSpPr>
        <p:spPr>
          <a:xfrm>
            <a:off x="3197748" y="1397172"/>
            <a:ext cx="3248657" cy="369332"/>
          </a:xfrm>
          <a:prstGeom prst="rect">
            <a:avLst/>
          </a:prstGeom>
          <a:noFill/>
        </p:spPr>
        <p:txBody>
          <a:bodyPr wrap="square" rtlCol="0">
            <a:spAutoFit/>
          </a:bodyPr>
          <a:lstStyle/>
          <a:p>
            <a:pPr marL="0" marR="0" lvl="0" indent="0" algn="ctr" defTabSz="914217" rtl="0" eaLnBrk="1" fontAlgn="auto" latinLnBrk="0" hangingPunct="1">
              <a:lnSpc>
                <a:spcPct val="100000"/>
              </a:lnSpc>
              <a:spcBef>
                <a:spcPts val="0"/>
              </a:spcBef>
              <a:spcAft>
                <a:spcPts val="0"/>
              </a:spcAft>
              <a:buClrTx/>
              <a:buSzTx/>
              <a:buFontTx/>
              <a:buNone/>
              <a:tabLst/>
              <a:defRPr/>
            </a:pPr>
            <a:r>
              <a:rPr kumimoji="0" lang="en-NZ" sz="1800" u="none" strike="noStrike" kern="1200" cap="none" spc="0" normalizeH="0" baseline="0" noProof="0">
                <a:ln>
                  <a:noFill/>
                </a:ln>
                <a:solidFill>
                  <a:schemeClr val="accent1"/>
                </a:solidFill>
                <a:effectLst/>
                <a:uLnTx/>
                <a:uFillTx/>
                <a:latin typeface="Arial" panose="020B0604020202020204" pitchFamily="34" charset="0"/>
                <a:ea typeface="MS Mincho" panose="02020609040205080304" pitchFamily="49" charset="-128"/>
                <a:cs typeface="Arial" panose="020B0604020202020204" pitchFamily="34" charset="0"/>
              </a:rPr>
              <a:t>HR-positive</a:t>
            </a:r>
          </a:p>
        </p:txBody>
      </p:sp>
      <p:sp>
        <p:nvSpPr>
          <p:cNvPr id="29" name="TextBox 28">
            <a:extLst>
              <a:ext uri="{FF2B5EF4-FFF2-40B4-BE49-F238E27FC236}">
                <a16:creationId xmlns:a16="http://schemas.microsoft.com/office/drawing/2014/main" id="{078B4846-0938-2252-1531-AF89C5BA0E99}"/>
              </a:ext>
            </a:extLst>
          </p:cNvPr>
          <p:cNvSpPr txBox="1"/>
          <p:nvPr/>
        </p:nvSpPr>
        <p:spPr>
          <a:xfrm>
            <a:off x="6904112" y="1416926"/>
            <a:ext cx="3666351" cy="369332"/>
          </a:xfrm>
          <a:prstGeom prst="rect">
            <a:avLst/>
          </a:prstGeom>
          <a:noFill/>
        </p:spPr>
        <p:txBody>
          <a:bodyPr wrap="square" rtlCol="0">
            <a:spAutoFit/>
          </a:bodyPr>
          <a:lstStyle/>
          <a:p>
            <a:pPr marL="0" marR="0" lvl="0" indent="0" algn="ctr" defTabSz="914217" rtl="0" eaLnBrk="1" fontAlgn="auto" latinLnBrk="0" hangingPunct="1">
              <a:lnSpc>
                <a:spcPct val="100000"/>
              </a:lnSpc>
              <a:spcBef>
                <a:spcPts val="0"/>
              </a:spcBef>
              <a:spcAft>
                <a:spcPts val="0"/>
              </a:spcAft>
              <a:buClrTx/>
              <a:buSzTx/>
              <a:buFontTx/>
              <a:buNone/>
              <a:tabLst/>
              <a:defRPr/>
            </a:pPr>
            <a:r>
              <a:rPr kumimoji="0" lang="en-NZ" sz="1800" u="none" strike="noStrike" kern="1200" cap="none" spc="0" normalizeH="0" baseline="0" noProof="0">
                <a:ln>
                  <a:noFill/>
                </a:ln>
                <a:solidFill>
                  <a:schemeClr val="accent1"/>
                </a:solidFill>
                <a:effectLst/>
                <a:uLnTx/>
                <a:uFillTx/>
                <a:latin typeface="Arial" panose="020B0604020202020204" pitchFamily="34" charset="0"/>
                <a:ea typeface="MS Mincho" panose="02020609040205080304" pitchFamily="49" charset="-128"/>
                <a:cs typeface="Arial" panose="020B0604020202020204" pitchFamily="34" charset="0"/>
              </a:rPr>
              <a:t>HR-negative</a:t>
            </a:r>
          </a:p>
        </p:txBody>
      </p:sp>
      <p:sp>
        <p:nvSpPr>
          <p:cNvPr id="30" name="TextBox 29">
            <a:extLst>
              <a:ext uri="{FF2B5EF4-FFF2-40B4-BE49-F238E27FC236}">
                <a16:creationId xmlns:a16="http://schemas.microsoft.com/office/drawing/2014/main" id="{6FDE03DB-209A-BDD8-FEB8-B9AD47F4F8C6}"/>
              </a:ext>
            </a:extLst>
          </p:cNvPr>
          <p:cNvSpPr txBox="1"/>
          <p:nvPr/>
        </p:nvSpPr>
        <p:spPr>
          <a:xfrm>
            <a:off x="3810249" y="4166651"/>
            <a:ext cx="1204462" cy="276999"/>
          </a:xfrm>
          <a:prstGeom prst="rect">
            <a:avLst/>
          </a:prstGeom>
          <a:solidFill>
            <a:srgbClr val="243C5C"/>
          </a:solidFill>
        </p:spPr>
        <p:txBody>
          <a:bodyPr wrap="square" rtlCol="0" anchor="ctr">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white"/>
                </a:solidFill>
                <a:effectLst/>
                <a:uLnTx/>
                <a:uFillTx/>
                <a:latin typeface="Arial Narrow"/>
                <a:ea typeface="+mn-ea"/>
                <a:cs typeface="+mn-cs"/>
              </a:rPr>
              <a:t>T-</a:t>
            </a:r>
            <a:r>
              <a:rPr kumimoji="0" lang="en-US" sz="1200" b="1" i="0" u="none" strike="noStrike" kern="0" cap="none" spc="0" normalizeH="0" baseline="0" noProof="0" err="1">
                <a:ln>
                  <a:noFill/>
                </a:ln>
                <a:solidFill>
                  <a:prstClr val="white"/>
                </a:solidFill>
                <a:effectLst/>
                <a:uLnTx/>
                <a:uFillTx/>
                <a:latin typeface="Arial Narrow"/>
                <a:ea typeface="+mn-ea"/>
                <a:cs typeface="+mn-cs"/>
              </a:rPr>
              <a:t>DXd</a:t>
            </a:r>
            <a:r>
              <a:rPr kumimoji="0" lang="en-US" sz="1200" b="1" i="0" u="none" strike="noStrike" kern="0" cap="none" spc="0" normalizeH="0" baseline="0" noProof="0">
                <a:ln>
                  <a:noFill/>
                </a:ln>
                <a:solidFill>
                  <a:prstClr val="white"/>
                </a:solidFill>
                <a:effectLst/>
                <a:uLnTx/>
                <a:uFillTx/>
                <a:latin typeface="Arial Narrow"/>
                <a:ea typeface="+mn-ea"/>
                <a:cs typeface="+mn-cs"/>
              </a:rPr>
              <a:t> (n = 333)</a:t>
            </a:r>
          </a:p>
        </p:txBody>
      </p:sp>
      <p:sp>
        <p:nvSpPr>
          <p:cNvPr id="31" name="TextBox 30">
            <a:extLst>
              <a:ext uri="{FF2B5EF4-FFF2-40B4-BE49-F238E27FC236}">
                <a16:creationId xmlns:a16="http://schemas.microsoft.com/office/drawing/2014/main" id="{0173837C-CE2E-167B-E117-AD290A1C3A23}"/>
              </a:ext>
            </a:extLst>
          </p:cNvPr>
          <p:cNvSpPr txBox="1"/>
          <p:nvPr/>
        </p:nvSpPr>
        <p:spPr>
          <a:xfrm>
            <a:off x="7050687" y="4166651"/>
            <a:ext cx="1204462" cy="276999"/>
          </a:xfrm>
          <a:prstGeom prst="rect">
            <a:avLst/>
          </a:prstGeom>
          <a:solidFill>
            <a:srgbClr val="243C5C"/>
          </a:solidFill>
        </p:spPr>
        <p:txBody>
          <a:bodyPr wrap="square" rtlCol="0" anchor="ctr">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white"/>
                </a:solidFill>
                <a:effectLst/>
                <a:uLnTx/>
                <a:uFillTx/>
                <a:latin typeface="Arial Narrow"/>
                <a:ea typeface="+mn-ea"/>
                <a:cs typeface="+mn-cs"/>
              </a:rPr>
              <a:t>T-</a:t>
            </a:r>
            <a:r>
              <a:rPr kumimoji="0" lang="en-US" sz="1200" b="1" i="0" u="none" strike="noStrike" kern="0" cap="none" spc="0" normalizeH="0" baseline="0" noProof="0" err="1">
                <a:ln>
                  <a:noFill/>
                </a:ln>
                <a:solidFill>
                  <a:prstClr val="white"/>
                </a:solidFill>
                <a:effectLst/>
                <a:uLnTx/>
                <a:uFillTx/>
                <a:latin typeface="Arial Narrow"/>
                <a:ea typeface="+mn-ea"/>
                <a:cs typeface="+mn-cs"/>
              </a:rPr>
              <a:t>DXd</a:t>
            </a:r>
            <a:r>
              <a:rPr kumimoji="0" lang="en-US" sz="1200" b="1" i="0" u="none" strike="noStrike" kern="0" cap="none" spc="0" normalizeH="0" baseline="0" noProof="0">
                <a:ln>
                  <a:noFill/>
                </a:ln>
                <a:solidFill>
                  <a:prstClr val="white"/>
                </a:solidFill>
                <a:effectLst/>
                <a:uLnTx/>
                <a:uFillTx/>
                <a:latin typeface="Arial Narrow"/>
                <a:ea typeface="+mn-ea"/>
                <a:cs typeface="+mn-cs"/>
              </a:rPr>
              <a:t> (n = 40)</a:t>
            </a:r>
          </a:p>
        </p:txBody>
      </p:sp>
      <p:sp>
        <p:nvSpPr>
          <p:cNvPr id="32" name="TextBox 31">
            <a:extLst>
              <a:ext uri="{FF2B5EF4-FFF2-40B4-BE49-F238E27FC236}">
                <a16:creationId xmlns:a16="http://schemas.microsoft.com/office/drawing/2014/main" id="{51FC96F1-52B1-F411-E24B-5793D0A4C848}"/>
              </a:ext>
            </a:extLst>
          </p:cNvPr>
          <p:cNvSpPr txBox="1"/>
          <p:nvPr/>
        </p:nvSpPr>
        <p:spPr>
          <a:xfrm>
            <a:off x="5414542" y="4166651"/>
            <a:ext cx="1204462" cy="276999"/>
          </a:xfrm>
          <a:prstGeom prst="rect">
            <a:avLst/>
          </a:prstGeom>
          <a:solidFill>
            <a:srgbClr val="A4ACC4"/>
          </a:solidFill>
        </p:spPr>
        <p:txBody>
          <a:bodyPr wrap="square" rtlCol="0" anchor="ctr">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white"/>
                </a:solidFill>
                <a:effectLst/>
                <a:uLnTx/>
                <a:uFillTx/>
                <a:latin typeface="Arial Narrow"/>
                <a:ea typeface="+mn-ea"/>
                <a:cs typeface="+mn-cs"/>
              </a:rPr>
              <a:t>TPC (n = 166)</a:t>
            </a:r>
          </a:p>
        </p:txBody>
      </p:sp>
      <p:sp>
        <p:nvSpPr>
          <p:cNvPr id="33" name="TextBox 32">
            <a:extLst>
              <a:ext uri="{FF2B5EF4-FFF2-40B4-BE49-F238E27FC236}">
                <a16:creationId xmlns:a16="http://schemas.microsoft.com/office/drawing/2014/main" id="{E174188A-265C-BF35-7CD0-B88F57070A55}"/>
              </a:ext>
            </a:extLst>
          </p:cNvPr>
          <p:cNvSpPr txBox="1"/>
          <p:nvPr/>
        </p:nvSpPr>
        <p:spPr>
          <a:xfrm>
            <a:off x="8641533" y="4166651"/>
            <a:ext cx="1217134" cy="276999"/>
          </a:xfrm>
          <a:prstGeom prst="rect">
            <a:avLst/>
          </a:prstGeom>
          <a:solidFill>
            <a:srgbClr val="A4ACC4"/>
          </a:solidFill>
        </p:spPr>
        <p:txBody>
          <a:bodyPr wrap="square" rtlCol="0" anchor="ctr">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white"/>
                </a:solidFill>
                <a:effectLst/>
                <a:uLnTx/>
                <a:uFillTx/>
                <a:latin typeface="Arial Narrow"/>
                <a:ea typeface="+mn-ea"/>
                <a:cs typeface="+mn-cs"/>
              </a:rPr>
              <a:t>TPC (n = 18)</a:t>
            </a:r>
          </a:p>
        </p:txBody>
      </p:sp>
      <p:sp>
        <p:nvSpPr>
          <p:cNvPr id="34" name="TextBox 33">
            <a:extLst>
              <a:ext uri="{FF2B5EF4-FFF2-40B4-BE49-F238E27FC236}">
                <a16:creationId xmlns:a16="http://schemas.microsoft.com/office/drawing/2014/main" id="{50E306CE-719C-66F7-33BE-4018F27CBD3C}"/>
              </a:ext>
            </a:extLst>
          </p:cNvPr>
          <p:cNvSpPr txBox="1"/>
          <p:nvPr/>
        </p:nvSpPr>
        <p:spPr>
          <a:xfrm>
            <a:off x="3810249" y="1874412"/>
            <a:ext cx="1204462" cy="338554"/>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a:ln>
                  <a:noFill/>
                </a:ln>
                <a:effectLst/>
                <a:uLnTx/>
                <a:uFillTx/>
                <a:latin typeface="Arial" panose="020B0604020202020204" pitchFamily="34" charset="0"/>
                <a:cs typeface="Arial" panose="020B0604020202020204" pitchFamily="34" charset="0"/>
              </a:rPr>
              <a:t>52.6%</a:t>
            </a:r>
            <a:r>
              <a:rPr kumimoji="0" lang="en-US" sz="1600" b="1" u="none" strike="noStrike" kern="0" cap="none" spc="0" normalizeH="0" baseline="30000" noProof="0">
                <a:ln>
                  <a:noFill/>
                </a:ln>
                <a:effectLst/>
                <a:uLnTx/>
                <a:uFillTx/>
                <a:latin typeface="Arial" panose="020B0604020202020204" pitchFamily="34" charset="0"/>
                <a:cs typeface="Arial" panose="020B0604020202020204" pitchFamily="34" charset="0"/>
              </a:rPr>
              <a:t>a</a:t>
            </a:r>
          </a:p>
        </p:txBody>
      </p:sp>
      <p:sp>
        <p:nvSpPr>
          <p:cNvPr id="35" name="TextBox 34">
            <a:extLst>
              <a:ext uri="{FF2B5EF4-FFF2-40B4-BE49-F238E27FC236}">
                <a16:creationId xmlns:a16="http://schemas.microsoft.com/office/drawing/2014/main" id="{2499FB1C-4EA9-EA7C-0958-4F798F82160B}"/>
              </a:ext>
            </a:extLst>
          </p:cNvPr>
          <p:cNvSpPr txBox="1"/>
          <p:nvPr/>
        </p:nvSpPr>
        <p:spPr>
          <a:xfrm>
            <a:off x="7050687" y="1950602"/>
            <a:ext cx="1204462" cy="338554"/>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a:ln>
                  <a:noFill/>
                </a:ln>
                <a:effectLst/>
                <a:uLnTx/>
                <a:uFillTx/>
                <a:latin typeface="Arial" panose="020B0604020202020204" pitchFamily="34" charset="0"/>
                <a:cs typeface="Arial" panose="020B0604020202020204" pitchFamily="34" charset="0"/>
              </a:rPr>
              <a:t>50.0%</a:t>
            </a:r>
          </a:p>
        </p:txBody>
      </p:sp>
      <p:sp>
        <p:nvSpPr>
          <p:cNvPr id="36" name="TextBox 35">
            <a:extLst>
              <a:ext uri="{FF2B5EF4-FFF2-40B4-BE49-F238E27FC236}">
                <a16:creationId xmlns:a16="http://schemas.microsoft.com/office/drawing/2014/main" id="{BE0BFD8B-8C3C-31F0-6DA3-40FC6AE7E147}"/>
              </a:ext>
            </a:extLst>
          </p:cNvPr>
          <p:cNvSpPr txBox="1"/>
          <p:nvPr/>
        </p:nvSpPr>
        <p:spPr>
          <a:xfrm>
            <a:off x="5430654" y="3045869"/>
            <a:ext cx="1204462" cy="338554"/>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a:ln>
                  <a:noFill/>
                </a:ln>
                <a:effectLst/>
                <a:uLnTx/>
                <a:uFillTx/>
                <a:latin typeface="Arial" panose="020B0604020202020204" pitchFamily="34" charset="0"/>
                <a:cs typeface="Arial" panose="020B0604020202020204" pitchFamily="34" charset="0"/>
              </a:rPr>
              <a:t>16.3%</a:t>
            </a:r>
          </a:p>
        </p:txBody>
      </p:sp>
      <p:sp>
        <p:nvSpPr>
          <p:cNvPr id="37" name="TextBox 36">
            <a:extLst>
              <a:ext uri="{FF2B5EF4-FFF2-40B4-BE49-F238E27FC236}">
                <a16:creationId xmlns:a16="http://schemas.microsoft.com/office/drawing/2014/main" id="{E7A47799-80C3-83B8-DC9D-9D5DD6BF02DC}"/>
              </a:ext>
            </a:extLst>
          </p:cNvPr>
          <p:cNvSpPr txBox="1"/>
          <p:nvPr/>
        </p:nvSpPr>
        <p:spPr>
          <a:xfrm>
            <a:off x="8645838" y="3107380"/>
            <a:ext cx="1208524" cy="338554"/>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a:ln>
                  <a:noFill/>
                </a:ln>
                <a:effectLst/>
                <a:uLnTx/>
                <a:uFillTx/>
                <a:latin typeface="Arial" panose="020B0604020202020204" pitchFamily="34" charset="0"/>
                <a:cs typeface="Arial" panose="020B0604020202020204" pitchFamily="34" charset="0"/>
              </a:rPr>
              <a:t>16.7%</a:t>
            </a:r>
          </a:p>
        </p:txBody>
      </p:sp>
      <p:cxnSp>
        <p:nvCxnSpPr>
          <p:cNvPr id="38" name="Straight Connector 37">
            <a:extLst>
              <a:ext uri="{FF2B5EF4-FFF2-40B4-BE49-F238E27FC236}">
                <a16:creationId xmlns:a16="http://schemas.microsoft.com/office/drawing/2014/main" id="{8033860E-877D-A0C6-4F9D-FBCAD1869F52}"/>
              </a:ext>
            </a:extLst>
          </p:cNvPr>
          <p:cNvCxnSpPr>
            <a:cxnSpLocks/>
          </p:cNvCxnSpPr>
          <p:nvPr/>
        </p:nvCxnSpPr>
        <p:spPr>
          <a:xfrm>
            <a:off x="3574893" y="4131773"/>
            <a:ext cx="6491395" cy="0"/>
          </a:xfrm>
          <a:prstGeom prst="line">
            <a:avLst/>
          </a:prstGeom>
          <a:noFill/>
          <a:ln w="19050" cap="flat" cmpd="sng" algn="ctr">
            <a:solidFill>
              <a:srgbClr val="000000"/>
            </a:solidFill>
            <a:prstDash val="solid"/>
            <a:miter lim="800000"/>
          </a:ln>
          <a:effectLst/>
        </p:spPr>
      </p:cxnSp>
      <p:grpSp>
        <p:nvGrpSpPr>
          <p:cNvPr id="39" name="Group 38">
            <a:extLst>
              <a:ext uri="{FF2B5EF4-FFF2-40B4-BE49-F238E27FC236}">
                <a16:creationId xmlns:a16="http://schemas.microsoft.com/office/drawing/2014/main" id="{8215F9E7-FEE2-3DBD-B6F6-8CFB452D65A7}"/>
              </a:ext>
            </a:extLst>
          </p:cNvPr>
          <p:cNvGrpSpPr/>
          <p:nvPr/>
        </p:nvGrpSpPr>
        <p:grpSpPr>
          <a:xfrm>
            <a:off x="8655576" y="2086158"/>
            <a:ext cx="138337" cy="334964"/>
            <a:chOff x="313300" y="825674"/>
            <a:chExt cx="276711" cy="670015"/>
          </a:xfrm>
        </p:grpSpPr>
        <p:sp>
          <p:nvSpPr>
            <p:cNvPr id="40" name="Rectangle 39">
              <a:extLst>
                <a:ext uri="{FF2B5EF4-FFF2-40B4-BE49-F238E27FC236}">
                  <a16:creationId xmlns:a16="http://schemas.microsoft.com/office/drawing/2014/main" id="{18029327-BDE8-E1B6-01A9-F2EE066EB944}"/>
                </a:ext>
              </a:extLst>
            </p:cNvPr>
            <p:cNvSpPr/>
            <p:nvPr/>
          </p:nvSpPr>
          <p:spPr>
            <a:xfrm>
              <a:off x="313300" y="825674"/>
              <a:ext cx="276711" cy="228600"/>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1" name="Rectangle 40">
              <a:extLst>
                <a:ext uri="{FF2B5EF4-FFF2-40B4-BE49-F238E27FC236}">
                  <a16:creationId xmlns:a16="http://schemas.microsoft.com/office/drawing/2014/main" id="{18534426-ACAB-1F58-2422-1BFCF6EFFD60}"/>
                </a:ext>
              </a:extLst>
            </p:cNvPr>
            <p:cNvSpPr/>
            <p:nvPr/>
          </p:nvSpPr>
          <p:spPr>
            <a:xfrm>
              <a:off x="313300" y="1267089"/>
              <a:ext cx="276711" cy="228600"/>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42" name="Group 41">
            <a:extLst>
              <a:ext uri="{FF2B5EF4-FFF2-40B4-BE49-F238E27FC236}">
                <a16:creationId xmlns:a16="http://schemas.microsoft.com/office/drawing/2014/main" id="{42A4A56B-0637-09C6-1C8D-D74728FE9224}"/>
              </a:ext>
            </a:extLst>
          </p:cNvPr>
          <p:cNvGrpSpPr/>
          <p:nvPr/>
        </p:nvGrpSpPr>
        <p:grpSpPr>
          <a:xfrm>
            <a:off x="8647869" y="3530257"/>
            <a:ext cx="1204462" cy="591762"/>
            <a:chOff x="9403349" y="6593368"/>
            <a:chExt cx="2409238" cy="1183678"/>
          </a:xfrm>
        </p:grpSpPr>
        <p:sp>
          <p:nvSpPr>
            <p:cNvPr id="43" name="Rectangle 42">
              <a:extLst>
                <a:ext uri="{FF2B5EF4-FFF2-40B4-BE49-F238E27FC236}">
                  <a16:creationId xmlns:a16="http://schemas.microsoft.com/office/drawing/2014/main" id="{DD093671-1B16-97E8-D38F-2CB4A714ACC1}"/>
                </a:ext>
              </a:extLst>
            </p:cNvPr>
            <p:cNvSpPr/>
            <p:nvPr/>
          </p:nvSpPr>
          <p:spPr>
            <a:xfrm>
              <a:off x="9403349" y="6971066"/>
              <a:ext cx="2409238" cy="805980"/>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8DEEB674-7D97-9C29-1B67-129147F9FE55}"/>
                </a:ext>
              </a:extLst>
            </p:cNvPr>
            <p:cNvSpPr/>
            <p:nvPr/>
          </p:nvSpPr>
          <p:spPr>
            <a:xfrm>
              <a:off x="9403349" y="6593368"/>
              <a:ext cx="2409238" cy="377697"/>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2060"/>
                </a:solidFill>
                <a:effectLst/>
                <a:uLnTx/>
                <a:uFillTx/>
                <a:latin typeface="Calibri" panose="020F0502020204030204"/>
                <a:ea typeface="+mn-ea"/>
                <a:cs typeface="+mn-cs"/>
              </a:endParaRPr>
            </a:p>
          </p:txBody>
        </p:sp>
      </p:grpSp>
      <p:grpSp>
        <p:nvGrpSpPr>
          <p:cNvPr id="45" name="Group 44">
            <a:extLst>
              <a:ext uri="{FF2B5EF4-FFF2-40B4-BE49-F238E27FC236}">
                <a16:creationId xmlns:a16="http://schemas.microsoft.com/office/drawing/2014/main" id="{3A82B54F-E273-54EF-E2CA-14E35F110BF1}"/>
              </a:ext>
            </a:extLst>
          </p:cNvPr>
          <p:cNvGrpSpPr/>
          <p:nvPr/>
        </p:nvGrpSpPr>
        <p:grpSpPr>
          <a:xfrm>
            <a:off x="7050687" y="2330853"/>
            <a:ext cx="1204462" cy="1791166"/>
            <a:chOff x="9399249" y="6799068"/>
            <a:chExt cx="2409238" cy="3582798"/>
          </a:xfrm>
        </p:grpSpPr>
        <p:sp>
          <p:nvSpPr>
            <p:cNvPr id="46" name="Rectangle 45">
              <a:extLst>
                <a:ext uri="{FF2B5EF4-FFF2-40B4-BE49-F238E27FC236}">
                  <a16:creationId xmlns:a16="http://schemas.microsoft.com/office/drawing/2014/main" id="{2EDF94CD-2C41-63F8-FB14-641477C6613B}"/>
                </a:ext>
              </a:extLst>
            </p:cNvPr>
            <p:cNvSpPr/>
            <p:nvPr/>
          </p:nvSpPr>
          <p:spPr>
            <a:xfrm>
              <a:off x="9399249" y="6997354"/>
              <a:ext cx="2409238" cy="3384512"/>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0" name="Rectangle 49">
              <a:extLst>
                <a:ext uri="{FF2B5EF4-FFF2-40B4-BE49-F238E27FC236}">
                  <a16:creationId xmlns:a16="http://schemas.microsoft.com/office/drawing/2014/main" id="{A13DFCF5-DFE9-7F4D-CDA1-8B879D04D6B2}"/>
                </a:ext>
              </a:extLst>
            </p:cNvPr>
            <p:cNvSpPr/>
            <p:nvPr/>
          </p:nvSpPr>
          <p:spPr>
            <a:xfrm>
              <a:off x="9399249" y="6799068"/>
              <a:ext cx="2409238" cy="198286"/>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grpSp>
      <p:sp>
        <p:nvSpPr>
          <p:cNvPr id="55" name="TextBox 54">
            <a:extLst>
              <a:ext uri="{FF2B5EF4-FFF2-40B4-BE49-F238E27FC236}">
                <a16:creationId xmlns:a16="http://schemas.microsoft.com/office/drawing/2014/main" id="{440B59C1-00B3-F5B0-F7A7-A8756F860FAC}"/>
              </a:ext>
            </a:extLst>
          </p:cNvPr>
          <p:cNvSpPr txBox="1"/>
          <p:nvPr/>
        </p:nvSpPr>
        <p:spPr>
          <a:xfrm>
            <a:off x="3810249" y="3097865"/>
            <a:ext cx="1204462" cy="276999"/>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49.2</a:t>
            </a:r>
          </a:p>
        </p:txBody>
      </p:sp>
      <p:sp>
        <p:nvSpPr>
          <p:cNvPr id="56" name="TextBox 55">
            <a:extLst>
              <a:ext uri="{FF2B5EF4-FFF2-40B4-BE49-F238E27FC236}">
                <a16:creationId xmlns:a16="http://schemas.microsoft.com/office/drawing/2014/main" id="{D23FFEDE-E3FB-E88C-AAF3-6A8F389E9FDF}"/>
              </a:ext>
            </a:extLst>
          </p:cNvPr>
          <p:cNvSpPr txBox="1"/>
          <p:nvPr/>
        </p:nvSpPr>
        <p:spPr>
          <a:xfrm>
            <a:off x="7050687" y="3160090"/>
            <a:ext cx="1204462" cy="276999"/>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47.5</a:t>
            </a:r>
          </a:p>
        </p:txBody>
      </p:sp>
      <p:sp>
        <p:nvSpPr>
          <p:cNvPr id="58" name="TextBox 57">
            <a:extLst>
              <a:ext uri="{FF2B5EF4-FFF2-40B4-BE49-F238E27FC236}">
                <a16:creationId xmlns:a16="http://schemas.microsoft.com/office/drawing/2014/main" id="{45636F97-F84A-94FB-56BC-D15896F9157B}"/>
              </a:ext>
            </a:extLst>
          </p:cNvPr>
          <p:cNvSpPr txBox="1"/>
          <p:nvPr/>
        </p:nvSpPr>
        <p:spPr>
          <a:xfrm>
            <a:off x="5453939" y="3331425"/>
            <a:ext cx="1125669" cy="276999"/>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0.6</a:t>
            </a:r>
          </a:p>
        </p:txBody>
      </p:sp>
      <p:sp>
        <p:nvSpPr>
          <p:cNvPr id="59" name="TextBox 58">
            <a:extLst>
              <a:ext uri="{FF2B5EF4-FFF2-40B4-BE49-F238E27FC236}">
                <a16:creationId xmlns:a16="http://schemas.microsoft.com/office/drawing/2014/main" id="{D7E9B3EF-2E59-B850-F8FE-DEA1036C94EC}"/>
              </a:ext>
            </a:extLst>
          </p:cNvPr>
          <p:cNvSpPr txBox="1"/>
          <p:nvPr/>
        </p:nvSpPr>
        <p:spPr>
          <a:xfrm>
            <a:off x="5414543" y="3757725"/>
            <a:ext cx="1204462" cy="276999"/>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15.7</a:t>
            </a:r>
          </a:p>
        </p:txBody>
      </p:sp>
      <p:sp>
        <p:nvSpPr>
          <p:cNvPr id="61" name="TextBox 60">
            <a:extLst>
              <a:ext uri="{FF2B5EF4-FFF2-40B4-BE49-F238E27FC236}">
                <a16:creationId xmlns:a16="http://schemas.microsoft.com/office/drawing/2014/main" id="{92E38A5C-30F2-C778-0BDC-841E2487EA8B}"/>
              </a:ext>
            </a:extLst>
          </p:cNvPr>
          <p:cNvSpPr txBox="1"/>
          <p:nvPr/>
        </p:nvSpPr>
        <p:spPr>
          <a:xfrm>
            <a:off x="8647869" y="3843354"/>
            <a:ext cx="1204462" cy="276999"/>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11.1</a:t>
            </a:r>
          </a:p>
        </p:txBody>
      </p:sp>
      <p:sp>
        <p:nvSpPr>
          <p:cNvPr id="3" name="TextBox 2">
            <a:extLst>
              <a:ext uri="{FF2B5EF4-FFF2-40B4-BE49-F238E27FC236}">
                <a16:creationId xmlns:a16="http://schemas.microsoft.com/office/drawing/2014/main" id="{FBF419E1-8060-CCF3-09BE-3FDB6186A033}"/>
              </a:ext>
            </a:extLst>
          </p:cNvPr>
          <p:cNvSpPr txBox="1"/>
          <p:nvPr/>
        </p:nvSpPr>
        <p:spPr>
          <a:xfrm>
            <a:off x="7085227" y="2283904"/>
            <a:ext cx="1135382" cy="276999"/>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2.5</a:t>
            </a:r>
          </a:p>
        </p:txBody>
      </p:sp>
      <p:sp>
        <p:nvSpPr>
          <p:cNvPr id="4" name="TextBox 3">
            <a:extLst>
              <a:ext uri="{FF2B5EF4-FFF2-40B4-BE49-F238E27FC236}">
                <a16:creationId xmlns:a16="http://schemas.microsoft.com/office/drawing/2014/main" id="{3DDB1D2B-3E23-5998-10F8-DE4EA4046F9B}"/>
              </a:ext>
            </a:extLst>
          </p:cNvPr>
          <p:cNvSpPr txBox="1"/>
          <p:nvPr/>
        </p:nvSpPr>
        <p:spPr>
          <a:xfrm>
            <a:off x="8646853" y="3512499"/>
            <a:ext cx="1206493" cy="276999"/>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5.6</a:t>
            </a:r>
          </a:p>
        </p:txBody>
      </p:sp>
      <p:sp>
        <p:nvSpPr>
          <p:cNvPr id="6" name="TextBox 5">
            <a:extLst>
              <a:ext uri="{FF2B5EF4-FFF2-40B4-BE49-F238E27FC236}">
                <a16:creationId xmlns:a16="http://schemas.microsoft.com/office/drawing/2014/main" id="{0E4F7BAC-F08A-7B35-0CCA-39E67911B4C9}"/>
              </a:ext>
            </a:extLst>
          </p:cNvPr>
          <p:cNvSpPr txBox="1"/>
          <p:nvPr/>
        </p:nvSpPr>
        <p:spPr>
          <a:xfrm>
            <a:off x="3805612" y="2207714"/>
            <a:ext cx="1213737" cy="276999"/>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20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3.6</a:t>
            </a:r>
          </a:p>
        </p:txBody>
      </p:sp>
    </p:spTree>
    <p:extLst>
      <p:ext uri="{BB962C8B-B14F-4D97-AF65-F5344CB8AC3E}">
        <p14:creationId xmlns:p14="http://schemas.microsoft.com/office/powerpoint/2010/main" val="178038428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7D250-A1D3-C4DA-50CB-260550A1D394}"/>
              </a:ext>
            </a:extLst>
          </p:cNvPr>
          <p:cNvSpPr>
            <a:spLocks noGrp="1"/>
          </p:cNvSpPr>
          <p:nvPr>
            <p:ph type="title"/>
          </p:nvPr>
        </p:nvSpPr>
        <p:spPr>
          <a:xfrm>
            <a:off x="839788" y="365125"/>
            <a:ext cx="10515600" cy="823913"/>
          </a:xfrm>
        </p:spPr>
        <p:txBody>
          <a:bodyPr/>
          <a:lstStyle/>
          <a:p>
            <a:r>
              <a:rPr lang="en-US"/>
              <a:t>DESTINY-Breast04: Safety</a:t>
            </a:r>
          </a:p>
        </p:txBody>
      </p:sp>
      <p:sp>
        <p:nvSpPr>
          <p:cNvPr id="5" name="Text Placeholder 4">
            <a:extLst>
              <a:ext uri="{FF2B5EF4-FFF2-40B4-BE49-F238E27FC236}">
                <a16:creationId xmlns:a16="http://schemas.microsoft.com/office/drawing/2014/main" id="{9BAE68AE-3BEF-BE2E-818A-0F9222151324}"/>
              </a:ext>
            </a:extLst>
          </p:cNvPr>
          <p:cNvSpPr>
            <a:spLocks noGrp="1"/>
          </p:cNvSpPr>
          <p:nvPr>
            <p:ph type="body" idx="1"/>
          </p:nvPr>
        </p:nvSpPr>
        <p:spPr>
          <a:xfrm>
            <a:off x="6302829" y="1055914"/>
            <a:ext cx="5584371" cy="891758"/>
          </a:xfrm>
        </p:spPr>
        <p:txBody>
          <a:bodyPr>
            <a:normAutofit/>
          </a:bodyPr>
          <a:lstStyle/>
          <a:p>
            <a:r>
              <a:rPr lang="en-US" sz="1800"/>
              <a:t>Most Common Drug-Related AEs (in ≥ 20%</a:t>
            </a:r>
            <a:br>
              <a:rPr lang="en-US" sz="1800"/>
            </a:br>
            <a:r>
              <a:rPr lang="en-US" sz="1800"/>
              <a:t>of Patients) in the Safety Analysis Set</a:t>
            </a:r>
          </a:p>
        </p:txBody>
      </p:sp>
      <p:sp>
        <p:nvSpPr>
          <p:cNvPr id="3" name="Content Placeholder 2">
            <a:extLst>
              <a:ext uri="{FF2B5EF4-FFF2-40B4-BE49-F238E27FC236}">
                <a16:creationId xmlns:a16="http://schemas.microsoft.com/office/drawing/2014/main" id="{7927CA2F-FD65-BA81-CDD4-51C76F0057EF}"/>
              </a:ext>
            </a:extLst>
          </p:cNvPr>
          <p:cNvSpPr>
            <a:spLocks noGrp="1"/>
          </p:cNvSpPr>
          <p:nvPr>
            <p:ph sz="half" idx="2"/>
          </p:nvPr>
        </p:nvSpPr>
        <p:spPr>
          <a:xfrm>
            <a:off x="839788" y="1367487"/>
            <a:ext cx="5149532" cy="4508500"/>
          </a:xfrm>
        </p:spPr>
        <p:txBody>
          <a:bodyPr>
            <a:normAutofit/>
          </a:bodyPr>
          <a:lstStyle/>
          <a:p>
            <a:r>
              <a:rPr lang="en-US" sz="2400"/>
              <a:t>Grade ≥ 3 AEs occurred in 52.6% of patients receiving T-</a:t>
            </a:r>
            <a:r>
              <a:rPr lang="en-US" sz="2400" err="1"/>
              <a:t>DXd</a:t>
            </a:r>
            <a:r>
              <a:rPr lang="en-US" sz="2400"/>
              <a:t> vs. 67.4% of patients receiving physician’s choice of chemotherapy</a:t>
            </a:r>
          </a:p>
          <a:p>
            <a:r>
              <a:rPr lang="en-US" sz="2400"/>
              <a:t>ILD/pneumonitis occurred in 12.1% of patients receiving T-</a:t>
            </a:r>
            <a:r>
              <a:rPr lang="en-US" sz="2400" err="1"/>
              <a:t>DXd</a:t>
            </a:r>
            <a:r>
              <a:rPr lang="en-US" sz="2400"/>
              <a:t> (0.8% Grade 5)</a:t>
            </a:r>
          </a:p>
          <a:p>
            <a:r>
              <a:rPr lang="en-US" sz="2400"/>
              <a:t>LV dysfunction reported in 17 patients receiving T-</a:t>
            </a:r>
            <a:r>
              <a:rPr lang="en-US" sz="2400" err="1"/>
              <a:t>DXd</a:t>
            </a:r>
            <a:r>
              <a:rPr lang="en-US" sz="2400"/>
              <a:t> (4.6%)</a:t>
            </a:r>
          </a:p>
          <a:p>
            <a:pPr lvl="1"/>
            <a:r>
              <a:rPr lang="en-US" sz="2000"/>
              <a:t>Grade 3 events reported in 1.5% of patients</a:t>
            </a:r>
          </a:p>
        </p:txBody>
      </p:sp>
      <p:sp>
        <p:nvSpPr>
          <p:cNvPr id="8" name="Footer Placeholder 7">
            <a:extLst>
              <a:ext uri="{FF2B5EF4-FFF2-40B4-BE49-F238E27FC236}">
                <a16:creationId xmlns:a16="http://schemas.microsoft.com/office/drawing/2014/main" id="{0EBE4B54-1302-2F41-4BB3-A5B35037F0B7}"/>
              </a:ext>
            </a:extLst>
          </p:cNvPr>
          <p:cNvSpPr>
            <a:spLocks noGrp="1"/>
          </p:cNvSpPr>
          <p:nvPr>
            <p:ph type="ftr" sz="quarter" idx="10"/>
          </p:nvPr>
        </p:nvSpPr>
        <p:spPr/>
        <p:txBody>
          <a:bodyPr/>
          <a:lstStyle/>
          <a:p>
            <a:pPr>
              <a:defRPr/>
            </a:pP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AE, adverse event; </a:t>
            </a:r>
            <a:r>
              <a:rPr kumimoji="0" lang="en-CA" b="0" i="0" u="none" strike="noStrike" kern="0" cap="none" spc="0" normalizeH="0" baseline="0" noProof="0">
                <a:ln>
                  <a:noFill/>
                </a:ln>
                <a:solidFill>
                  <a:srgbClr val="3A3A3A"/>
                </a:solidFill>
                <a:effectLst/>
                <a:uLnTx/>
                <a:uFillTx/>
                <a:latin typeface="Arial"/>
                <a:ea typeface="+mn-ea"/>
                <a:cs typeface="Arial"/>
                <a:sym typeface="Arial"/>
              </a:rPr>
              <a:t>ILD, interstitial lung disease</a:t>
            </a:r>
            <a:r>
              <a:rPr kumimoji="0" lang="en-US" b="0" i="0" u="none" strike="noStrike" kern="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sym typeface="Arial"/>
              </a:rPr>
              <a:t>;</a:t>
            </a: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LV, left ventricular; T-</a:t>
            </a:r>
            <a:r>
              <a:rPr kumimoji="0" lang="en-US"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a:t>
            </a:r>
            <a:b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Modi S, et al. </a:t>
            </a:r>
            <a:r>
              <a:rPr kumimoji="0" lang="en-US"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Engl J Med</a:t>
            </a:r>
            <a:r>
              <a:rPr kumimoji="0" lang="en-US"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2022;387(1):9-20.</a:t>
            </a:r>
          </a:p>
        </p:txBody>
      </p:sp>
      <p:pic>
        <p:nvPicPr>
          <p:cNvPr id="6" name="Picture 5">
            <a:extLst>
              <a:ext uri="{FF2B5EF4-FFF2-40B4-BE49-F238E27FC236}">
                <a16:creationId xmlns:a16="http://schemas.microsoft.com/office/drawing/2014/main" id="{174440D3-B43D-ABE5-36E5-CCDF270E6DE1}"/>
              </a:ext>
            </a:extLst>
          </p:cNvPr>
          <p:cNvPicPr>
            <a:picLocks noChangeAspect="1"/>
          </p:cNvPicPr>
          <p:nvPr/>
        </p:nvPicPr>
        <p:blipFill rotWithShape="1">
          <a:blip r:embed="rId3"/>
          <a:srcRect t="6105"/>
          <a:stretch/>
        </p:blipFill>
        <p:spPr>
          <a:xfrm>
            <a:off x="6302829" y="1947671"/>
            <a:ext cx="4569387" cy="4168249"/>
          </a:xfrm>
          <a:prstGeom prst="rect">
            <a:avLst/>
          </a:prstGeom>
        </p:spPr>
      </p:pic>
    </p:spTree>
    <p:extLst>
      <p:ext uri="{BB962C8B-B14F-4D97-AF65-F5344CB8AC3E}">
        <p14:creationId xmlns:p14="http://schemas.microsoft.com/office/powerpoint/2010/main" val="409898904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0BD8E-B3EB-5681-52D3-09929346FACB}"/>
              </a:ext>
            </a:extLst>
          </p:cNvPr>
          <p:cNvSpPr>
            <a:spLocks noGrp="1"/>
          </p:cNvSpPr>
          <p:nvPr>
            <p:ph type="title"/>
          </p:nvPr>
        </p:nvSpPr>
        <p:spPr>
          <a:xfrm>
            <a:off x="838200" y="365125"/>
            <a:ext cx="10515600" cy="959705"/>
          </a:xfrm>
        </p:spPr>
        <p:txBody>
          <a:bodyPr/>
          <a:lstStyle/>
          <a:p>
            <a:r>
              <a:rPr lang="en-US" noProof="0"/>
              <a:t>Sacituzumab </a:t>
            </a:r>
            <a:r>
              <a:rPr lang="en-US" noProof="0" err="1"/>
              <a:t>Govitecan</a:t>
            </a:r>
            <a:r>
              <a:rPr lang="en-US" noProof="0"/>
              <a:t>: Mechanism of Action</a:t>
            </a:r>
            <a:endParaRPr lang="en-US"/>
          </a:p>
        </p:txBody>
      </p:sp>
      <p:sp>
        <p:nvSpPr>
          <p:cNvPr id="4" name="Footer Placeholder 3">
            <a:extLst>
              <a:ext uri="{FF2B5EF4-FFF2-40B4-BE49-F238E27FC236}">
                <a16:creationId xmlns:a16="http://schemas.microsoft.com/office/drawing/2014/main" id="{FC075301-F8C1-90FD-CA6F-3165C4BBBC65}"/>
              </a:ext>
            </a:extLst>
          </p:cNvPr>
          <p:cNvSpPr>
            <a:spLocks noGrp="1"/>
          </p:cNvSpPr>
          <p:nvPr>
            <p:ph type="ftr" sz="quarter" idx="10"/>
          </p:nvPr>
        </p:nvSpPr>
        <p:spPr/>
        <p:txBody>
          <a:bodyPr/>
          <a:lstStyle/>
          <a:p>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IgG1</a:t>
            </a:r>
            <a:r>
              <a:rPr kumimoji="0" lang="el-GR"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κ</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immunoglobulin G, subclass 1, </a:t>
            </a:r>
            <a:r>
              <a:rPr kumimoji="0" lang="el-GR"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κ </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light chain; </a:t>
            </a:r>
            <a:r>
              <a:rPr kumimoji="0" lang="en-US" altLang="en-US" sz="1000" b="0" i="0" u="none" strike="noStrike" kern="1200" cap="none" spc="0" normalizeH="0" baseline="0" noProof="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mAB</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monoclonal antibody; TROP2, </a:t>
            </a:r>
            <a:r>
              <a:rPr lang="fr-FR" altLang="en-US" err="1">
                <a:ea typeface="MS PGothic" panose="020B0600070205080204" pitchFamily="34" charset="-128"/>
              </a:rPr>
              <a:t>t</a:t>
            </a:r>
            <a:r>
              <a:rPr kumimoji="0" lang="fr-FR" altLang="en-US" sz="1000" b="0" i="0" u="none" strike="noStrike" kern="1200" cap="none" spc="0" normalizeH="0" baseline="0" noProof="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rophoblast</a:t>
            </a:r>
            <a:r>
              <a:rPr kumimoji="0" lang="fr-FR"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a:t>
            </a:r>
            <a:r>
              <a:rPr kumimoji="0" lang="fr-FR" altLang="en-US" sz="1000" b="0" i="0" u="none" strike="noStrike" kern="1200" cap="none" spc="0" normalizeH="0" baseline="0" noProof="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cell</a:t>
            </a:r>
            <a:r>
              <a:rPr kumimoji="0" lang="fr-FR"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surface </a:t>
            </a:r>
            <a:r>
              <a:rPr kumimoji="0" lang="fr-FR" altLang="en-US" sz="1000" b="0" i="0" u="none" strike="noStrike" kern="1200" cap="none" spc="0" normalizeH="0" baseline="0" noProof="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antigen</a:t>
            </a:r>
            <a:r>
              <a:rPr kumimoji="0" lang="fr-FR"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2.</a:t>
            </a:r>
            <a:b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b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Goldenberg DM, et al. </a:t>
            </a:r>
            <a:r>
              <a:rPr kumimoji="0" lang="en-US" altLang="en-US" sz="1000" b="0" i="1" u="none" strike="noStrike" kern="1200" cap="none" spc="0" normalizeH="0" baseline="0" noProof="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MAbs</a:t>
            </a:r>
            <a:r>
              <a:rPr kumimoji="0" lang="en-US" altLang="en-US" sz="1000" b="0" i="1"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2019;11(6):987. Goldenberg DM, et al. </a:t>
            </a:r>
            <a:r>
              <a:rPr kumimoji="0" lang="en-US" altLang="en-US" sz="1000" b="0" i="1" u="none" strike="noStrike" kern="1200" cap="none" spc="0" normalizeH="0" baseline="0" noProof="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Oncotarget</a:t>
            </a:r>
            <a:r>
              <a:rPr kumimoji="0" lang="en-US" altLang="en-US" sz="1000" b="0" i="1"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2015;6(26):22496-22512. TRODELVY (</a:t>
            </a:r>
            <a:r>
              <a:rPr kumimoji="0" lang="en-US" altLang="en-US" sz="1000" b="0" i="0" u="none" strike="noStrike" kern="1200" cap="none" spc="0" normalizeH="0" baseline="0" noProof="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sacituzumab</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a:t>
            </a:r>
            <a:r>
              <a:rPr kumimoji="0" lang="en-US" altLang="en-US" sz="1000" b="0" i="0" u="none" strike="noStrike" kern="1200" cap="none" spc="0" normalizeH="0" baseline="0" noProof="0" err="1">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govitecan-hziy</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Prescribing information. Gilead Sciences; 2023. Kopp A, et al. </a:t>
            </a:r>
            <a:r>
              <a:rPr kumimoji="0" lang="en-US" altLang="en-US" sz="1000" b="0" i="1"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Mol Cancer Ther. </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2023;22(1):102</a:t>
            </a:r>
            <a:r>
              <a:rPr lang="en-US" altLang="en-US" sz="1000">
                <a:solidFill>
                  <a:schemeClr val="tx1"/>
                </a:solidFill>
                <a:latin typeface="Arial" panose="020B0604020202020204" pitchFamily="34" charset="0"/>
                <a:ea typeface="MS PGothic" panose="020B0600070205080204" pitchFamily="34" charset="-128"/>
                <a:cs typeface="Arial" panose="020B0604020202020204" pitchFamily="34" charset="0"/>
              </a:rPr>
              <a:t>-111</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a:t>
            </a:r>
          </a:p>
        </p:txBody>
      </p:sp>
      <p:sp>
        <p:nvSpPr>
          <p:cNvPr id="5" name="Rectangle 4">
            <a:extLst>
              <a:ext uri="{FF2B5EF4-FFF2-40B4-BE49-F238E27FC236}">
                <a16:creationId xmlns:a16="http://schemas.microsoft.com/office/drawing/2014/main" id="{4ECE27A0-CEA0-CB12-BE35-BEFC37846E9B}"/>
              </a:ext>
            </a:extLst>
          </p:cNvPr>
          <p:cNvSpPr/>
          <p:nvPr/>
        </p:nvSpPr>
        <p:spPr>
          <a:xfrm>
            <a:off x="6604059" y="1254270"/>
            <a:ext cx="5051622" cy="1077218"/>
          </a:xfrm>
          <a:prstGeom prst="rect">
            <a:avLst/>
          </a:prstGeom>
          <a:noFill/>
        </p:spPr>
        <p:txBody>
          <a:bodyPr wrap="square">
            <a:spAutoFit/>
          </a:bodyPr>
          <a:lstStyle/>
          <a:p>
            <a:pPr marL="0" marR="0" lvl="0" indent="0" algn="l" defTabSz="609402" rtl="0" eaLnBrk="0" fontAlgn="base" latinLnBrk="0" hangingPunct="0">
              <a:lnSpc>
                <a:spcPct val="100000"/>
              </a:lnSpc>
              <a:spcBef>
                <a:spcPct val="0"/>
              </a:spcBef>
              <a:spcAft>
                <a:spcPct val="0"/>
              </a:spcAft>
              <a:buClr>
                <a:srgbClr val="000000"/>
              </a:buClr>
              <a:buSzTx/>
              <a:buFontTx/>
              <a:buNone/>
              <a:tabLst/>
              <a:defRPr/>
            </a:pPr>
            <a:r>
              <a:rPr kumimoji="0" lang="en-US" sz="1600" b="1" i="0" u="none" strike="noStrike" kern="0" cap="none" spc="0" normalizeH="0" baseline="0" noProof="0">
                <a:ln>
                  <a:noFill/>
                </a:ln>
                <a:solidFill>
                  <a:schemeClr val="accent3"/>
                </a:solidFill>
                <a:effectLst/>
                <a:uLnTx/>
                <a:uFillTx/>
                <a:latin typeface="Arial" panose="020B0604020202020204" pitchFamily="34" charset="0"/>
                <a:cs typeface="Arial" panose="020B0604020202020204" pitchFamily="34" charset="0"/>
                <a:sym typeface="Arial"/>
              </a:rPr>
              <a:t>Humanized Anti-TROP2 Antibody</a:t>
            </a:r>
          </a:p>
          <a:p>
            <a:pPr marL="285750" marR="0" lvl="0" indent="-285750" algn="l" defTabSz="609402" rtl="0" eaLnBrk="0" fontAlgn="base" latinLnBrk="0" hangingPunct="0">
              <a:lnSpc>
                <a:spcPct val="100000"/>
              </a:lnSpc>
              <a:spcBef>
                <a:spcPct val="0"/>
              </a:spcBef>
              <a:spcAft>
                <a:spcPct val="0"/>
              </a:spcAft>
              <a:buClr>
                <a:srgbClr val="000000"/>
              </a:buClr>
              <a:buSzTx/>
              <a:buFont typeface="Wingdings" panose="05000000000000000000" pitchFamily="2" charset="2"/>
              <a:buChar char="§"/>
              <a:tabLst/>
              <a:defRPr/>
            </a:pP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Targets TROP2, an antigen expressed in </a:t>
            </a:r>
            <a:b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b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many epithelial cancers</a:t>
            </a:r>
          </a:p>
          <a:p>
            <a:pPr marL="285750" marR="0" lvl="0" indent="-285750" algn="l" defTabSz="609402" rtl="0" eaLnBrk="0" fontAlgn="base" latinLnBrk="0" hangingPunct="0">
              <a:lnSpc>
                <a:spcPct val="100000"/>
              </a:lnSpc>
              <a:spcBef>
                <a:spcPct val="0"/>
              </a:spcBef>
              <a:spcAft>
                <a:spcPct val="0"/>
              </a:spcAft>
              <a:buClr>
                <a:srgbClr val="000000"/>
              </a:buClr>
              <a:buSzTx/>
              <a:buFont typeface="Wingdings" panose="05000000000000000000" pitchFamily="2" charset="2"/>
              <a:buChar char="§"/>
              <a:tabLst/>
              <a:defRPr/>
            </a:pP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Antibody type: hRS7 IgG1</a:t>
            </a:r>
            <a:r>
              <a:rPr kumimoji="0" lang="el-GR"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κ</a:t>
            </a:r>
            <a:endPar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6" name="Rectangle 5">
            <a:extLst>
              <a:ext uri="{FF2B5EF4-FFF2-40B4-BE49-F238E27FC236}">
                <a16:creationId xmlns:a16="http://schemas.microsoft.com/office/drawing/2014/main" id="{CD026439-C104-060C-1995-A846006D244E}"/>
              </a:ext>
            </a:extLst>
          </p:cNvPr>
          <p:cNvSpPr/>
          <p:nvPr/>
        </p:nvSpPr>
        <p:spPr>
          <a:xfrm>
            <a:off x="4406862" y="2426440"/>
            <a:ext cx="2737012" cy="2800767"/>
          </a:xfrm>
          <a:prstGeom prst="rect">
            <a:avLst/>
          </a:prstGeom>
          <a:noFill/>
        </p:spPr>
        <p:txBody>
          <a:bodyPr wrap="square">
            <a:spAutoFit/>
          </a:bodyPr>
          <a:lstStyle/>
          <a:p>
            <a:pPr marL="0" marR="0" lvl="0" indent="0" algn="l" defTabSz="609402"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rPr>
              <a:t>SN-38 Payload (Topoisomerase I Inhibitor) </a:t>
            </a:r>
          </a:p>
          <a:p>
            <a:pPr marL="285750" marR="0" lvl="0" indent="-285750" algn="l" defTabSz="609402"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Delivers up to 136-fold more SN-38 to tumors than parent compound irinotecan</a:t>
            </a:r>
          </a:p>
          <a:p>
            <a:pPr marL="285750" marR="0" lvl="0" indent="-285750" algn="l" defTabSz="609402"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Unique chemistry improves solubility, selectively delivers </a:t>
            </a:r>
            <a:br>
              <a:rPr kumimoji="0" lang="en-US" sz="16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en-US" sz="16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SN-38 to tumor</a:t>
            </a:r>
          </a:p>
        </p:txBody>
      </p:sp>
      <p:sp>
        <p:nvSpPr>
          <p:cNvPr id="7" name="Right Brace 6">
            <a:extLst>
              <a:ext uri="{FF2B5EF4-FFF2-40B4-BE49-F238E27FC236}">
                <a16:creationId xmlns:a16="http://schemas.microsoft.com/office/drawing/2014/main" id="{F1114E67-9727-06D0-2EC2-68AF38BDEAC8}"/>
              </a:ext>
            </a:extLst>
          </p:cNvPr>
          <p:cNvSpPr/>
          <p:nvPr/>
        </p:nvSpPr>
        <p:spPr bwMode="auto">
          <a:xfrm>
            <a:off x="4135574" y="2339259"/>
            <a:ext cx="240265" cy="2377440"/>
          </a:xfrm>
          <a:prstGeom prst="rightBrace">
            <a:avLst>
              <a:gd name="adj1" fmla="val 8333"/>
              <a:gd name="adj2" fmla="val 11806"/>
            </a:avLst>
          </a:prstGeom>
          <a:noFill/>
          <a:ln w="28575" cap="flat" cmpd="sng" algn="ctr">
            <a:solidFill>
              <a:schemeClr val="bg1"/>
            </a:solidFill>
            <a:prstDash val="solid"/>
            <a:round/>
            <a:headEnd type="none" w="med" len="med"/>
            <a:tailEnd type="none" w="med" len="med"/>
          </a:ln>
          <a:effectLst/>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4D2CF293-6832-47AF-09BE-8987BC16AC7C}"/>
              </a:ext>
            </a:extLst>
          </p:cNvPr>
          <p:cNvGrpSpPr/>
          <p:nvPr/>
        </p:nvGrpSpPr>
        <p:grpSpPr>
          <a:xfrm>
            <a:off x="609281" y="2491259"/>
            <a:ext cx="3462384" cy="2193047"/>
            <a:chOff x="709011" y="1768938"/>
            <a:chExt cx="3462384" cy="2193047"/>
          </a:xfrm>
        </p:grpSpPr>
        <p:grpSp>
          <p:nvGrpSpPr>
            <p:cNvPr id="9" name="Group 8">
              <a:extLst>
                <a:ext uri="{FF2B5EF4-FFF2-40B4-BE49-F238E27FC236}">
                  <a16:creationId xmlns:a16="http://schemas.microsoft.com/office/drawing/2014/main" id="{A7CAE6DE-2EC2-EB84-831A-A339DC38E072}"/>
                </a:ext>
              </a:extLst>
            </p:cNvPr>
            <p:cNvGrpSpPr/>
            <p:nvPr/>
          </p:nvGrpSpPr>
          <p:grpSpPr>
            <a:xfrm>
              <a:off x="709011" y="1768938"/>
              <a:ext cx="3462384" cy="2193047"/>
              <a:chOff x="709011" y="1826688"/>
              <a:chExt cx="3462384" cy="2193047"/>
            </a:xfrm>
          </p:grpSpPr>
          <p:sp>
            <p:nvSpPr>
              <p:cNvPr id="11" name="Hexagon 10">
                <a:extLst>
                  <a:ext uri="{FF2B5EF4-FFF2-40B4-BE49-F238E27FC236}">
                    <a16:creationId xmlns:a16="http://schemas.microsoft.com/office/drawing/2014/main" id="{EE936985-13B6-61D5-5C81-4C480C614484}"/>
                  </a:ext>
                </a:extLst>
              </p:cNvPr>
              <p:cNvSpPr/>
              <p:nvPr/>
            </p:nvSpPr>
            <p:spPr bwMode="auto">
              <a:xfrm rot="5400000">
                <a:off x="1224688" y="3566041"/>
                <a:ext cx="261122" cy="228600"/>
              </a:xfrm>
              <a:prstGeom prst="hexagon">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Freeform 73734">
                <a:extLst>
                  <a:ext uri="{FF2B5EF4-FFF2-40B4-BE49-F238E27FC236}">
                    <a16:creationId xmlns:a16="http://schemas.microsoft.com/office/drawing/2014/main" id="{F7853123-0DB2-E8ED-2C49-53602E74440E}"/>
                  </a:ext>
                </a:extLst>
              </p:cNvPr>
              <p:cNvSpPr/>
              <p:nvPr/>
            </p:nvSpPr>
            <p:spPr bwMode="auto">
              <a:xfrm>
                <a:off x="3243675" y="1826688"/>
                <a:ext cx="111125" cy="190500"/>
              </a:xfrm>
              <a:custGeom>
                <a:avLst/>
                <a:gdLst>
                  <a:gd name="connsiteX0" fmla="*/ 0 w 111125"/>
                  <a:gd name="connsiteY0" fmla="*/ 190500 h 190500"/>
                  <a:gd name="connsiteX1" fmla="*/ 0 w 111125"/>
                  <a:gd name="connsiteY1" fmla="*/ 60325 h 190500"/>
                  <a:gd name="connsiteX2" fmla="*/ 111125 w 111125"/>
                  <a:gd name="connsiteY2" fmla="*/ 0 h 190500"/>
                </a:gdLst>
                <a:ahLst/>
                <a:cxnLst>
                  <a:cxn ang="0">
                    <a:pos x="connsiteX0" y="connsiteY0"/>
                  </a:cxn>
                  <a:cxn ang="0">
                    <a:pos x="connsiteX1" y="connsiteY1"/>
                  </a:cxn>
                  <a:cxn ang="0">
                    <a:pos x="connsiteX2" y="connsiteY2"/>
                  </a:cxn>
                </a:cxnLst>
                <a:rect l="l" t="t" r="r" b="b"/>
                <a:pathLst>
                  <a:path w="111125" h="190500">
                    <a:moveTo>
                      <a:pt x="0" y="190500"/>
                    </a:moveTo>
                    <a:lnTo>
                      <a:pt x="0" y="60325"/>
                    </a:lnTo>
                    <a:lnTo>
                      <a:pt x="111125" y="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BFD6701C-C5EC-803F-6C7E-14ECB0EC42A4}"/>
                  </a:ext>
                </a:extLst>
              </p:cNvPr>
              <p:cNvSpPr/>
              <p:nvPr/>
            </p:nvSpPr>
            <p:spPr>
              <a:xfrm>
                <a:off x="1807312" y="3881236"/>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14" name="Rectangle 13">
                <a:extLst>
                  <a:ext uri="{FF2B5EF4-FFF2-40B4-BE49-F238E27FC236}">
                    <a16:creationId xmlns:a16="http://schemas.microsoft.com/office/drawing/2014/main" id="{A090DD63-D314-7C2B-8101-84547E14BC3A}"/>
                  </a:ext>
                </a:extLst>
              </p:cNvPr>
              <p:cNvSpPr/>
              <p:nvPr/>
            </p:nvSpPr>
            <p:spPr>
              <a:xfrm>
                <a:off x="1555727" y="3460180"/>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15" name="Rectangle 14">
                <a:extLst>
                  <a:ext uri="{FF2B5EF4-FFF2-40B4-BE49-F238E27FC236}">
                    <a16:creationId xmlns:a16="http://schemas.microsoft.com/office/drawing/2014/main" id="{62FE306B-4852-4F0F-6D92-B773B9CE302C}"/>
                  </a:ext>
                </a:extLst>
              </p:cNvPr>
              <p:cNvSpPr/>
              <p:nvPr/>
            </p:nvSpPr>
            <p:spPr>
              <a:xfrm>
                <a:off x="1089762" y="3319261"/>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16" name="Rectangle 15">
                <a:extLst>
                  <a:ext uri="{FF2B5EF4-FFF2-40B4-BE49-F238E27FC236}">
                    <a16:creationId xmlns:a16="http://schemas.microsoft.com/office/drawing/2014/main" id="{C5BD9F54-53AA-8B07-E24E-967DDF93951B}"/>
                  </a:ext>
                </a:extLst>
              </p:cNvPr>
              <p:cNvSpPr/>
              <p:nvPr/>
            </p:nvSpPr>
            <p:spPr>
              <a:xfrm>
                <a:off x="931104" y="2718784"/>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17" name="Rectangle 16">
                <a:extLst>
                  <a:ext uri="{FF2B5EF4-FFF2-40B4-BE49-F238E27FC236}">
                    <a16:creationId xmlns:a16="http://schemas.microsoft.com/office/drawing/2014/main" id="{D9F656B5-3A61-3E5B-6572-1A7E5FF48B57}"/>
                  </a:ext>
                </a:extLst>
              </p:cNvPr>
              <p:cNvSpPr/>
              <p:nvPr/>
            </p:nvSpPr>
            <p:spPr>
              <a:xfrm>
                <a:off x="1325320" y="2815523"/>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18" name="Rectangle 17">
                <a:extLst>
                  <a:ext uri="{FF2B5EF4-FFF2-40B4-BE49-F238E27FC236}">
                    <a16:creationId xmlns:a16="http://schemas.microsoft.com/office/drawing/2014/main" id="{1683319E-7077-1AB0-E523-7418E52DA050}"/>
                  </a:ext>
                </a:extLst>
              </p:cNvPr>
              <p:cNvSpPr/>
              <p:nvPr/>
            </p:nvSpPr>
            <p:spPr>
              <a:xfrm>
                <a:off x="1834932" y="2953327"/>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19" name="Rectangle 18">
                <a:extLst>
                  <a:ext uri="{FF2B5EF4-FFF2-40B4-BE49-F238E27FC236}">
                    <a16:creationId xmlns:a16="http://schemas.microsoft.com/office/drawing/2014/main" id="{70EB92F6-C455-08DF-5472-F9A2D1D4336A}"/>
                  </a:ext>
                </a:extLst>
              </p:cNvPr>
              <p:cNvSpPr/>
              <p:nvPr/>
            </p:nvSpPr>
            <p:spPr>
              <a:xfrm>
                <a:off x="2055437" y="2815523"/>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20" name="Rectangle 19">
                <a:extLst>
                  <a:ext uri="{FF2B5EF4-FFF2-40B4-BE49-F238E27FC236}">
                    <a16:creationId xmlns:a16="http://schemas.microsoft.com/office/drawing/2014/main" id="{7E3ECE1E-CFE6-B0C8-16F3-F11560A4883F}"/>
                  </a:ext>
                </a:extLst>
              </p:cNvPr>
              <p:cNvSpPr/>
              <p:nvPr/>
            </p:nvSpPr>
            <p:spPr>
              <a:xfrm>
                <a:off x="2298547" y="2963960"/>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21" name="Rectangle 20">
                <a:extLst>
                  <a:ext uri="{FF2B5EF4-FFF2-40B4-BE49-F238E27FC236}">
                    <a16:creationId xmlns:a16="http://schemas.microsoft.com/office/drawing/2014/main" id="{A0C44EB0-15D5-9ECD-7D86-4BC07549CACC}"/>
                  </a:ext>
                </a:extLst>
              </p:cNvPr>
              <p:cNvSpPr/>
              <p:nvPr/>
            </p:nvSpPr>
            <p:spPr>
              <a:xfrm>
                <a:off x="3369577" y="2529040"/>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22" name="Rectangle 21">
                <a:extLst>
                  <a:ext uri="{FF2B5EF4-FFF2-40B4-BE49-F238E27FC236}">
                    <a16:creationId xmlns:a16="http://schemas.microsoft.com/office/drawing/2014/main" id="{0A3B108C-892E-0688-C16B-1BB441D703C5}"/>
                  </a:ext>
                </a:extLst>
              </p:cNvPr>
              <p:cNvSpPr/>
              <p:nvPr/>
            </p:nvSpPr>
            <p:spPr>
              <a:xfrm>
                <a:off x="3621125" y="2601910"/>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rPr>
                  <a:t>O</a:t>
                </a:r>
              </a:p>
            </p:txBody>
          </p:sp>
          <p:sp>
            <p:nvSpPr>
              <p:cNvPr id="23" name="Rectangle 22">
                <a:extLst>
                  <a:ext uri="{FF2B5EF4-FFF2-40B4-BE49-F238E27FC236}">
                    <a16:creationId xmlns:a16="http://schemas.microsoft.com/office/drawing/2014/main" id="{55CA1B5D-568B-ACFC-646B-082C9410F75E}"/>
                  </a:ext>
                </a:extLst>
              </p:cNvPr>
              <p:cNvSpPr/>
              <p:nvPr/>
            </p:nvSpPr>
            <p:spPr>
              <a:xfrm>
                <a:off x="3817701" y="2623112"/>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rPr>
                  <a:t>O</a:t>
                </a:r>
              </a:p>
            </p:txBody>
          </p:sp>
          <p:sp>
            <p:nvSpPr>
              <p:cNvPr id="24" name="Rectangle 23">
                <a:extLst>
                  <a:ext uri="{FF2B5EF4-FFF2-40B4-BE49-F238E27FC236}">
                    <a16:creationId xmlns:a16="http://schemas.microsoft.com/office/drawing/2014/main" id="{3D7E799F-F810-2477-609D-B8A7010A4E0D}"/>
                  </a:ext>
                </a:extLst>
              </p:cNvPr>
              <p:cNvSpPr/>
              <p:nvPr/>
            </p:nvSpPr>
            <p:spPr>
              <a:xfrm>
                <a:off x="3774420" y="2012950"/>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rPr>
                  <a:t>O</a:t>
                </a:r>
              </a:p>
            </p:txBody>
          </p:sp>
          <p:sp>
            <p:nvSpPr>
              <p:cNvPr id="25" name="Rectangle 24">
                <a:extLst>
                  <a:ext uri="{FF2B5EF4-FFF2-40B4-BE49-F238E27FC236}">
                    <a16:creationId xmlns:a16="http://schemas.microsoft.com/office/drawing/2014/main" id="{E9846F48-1D01-A4E3-639D-BE7474EF28A6}"/>
                  </a:ext>
                </a:extLst>
              </p:cNvPr>
              <p:cNvSpPr/>
              <p:nvPr/>
            </p:nvSpPr>
            <p:spPr>
              <a:xfrm>
                <a:off x="3860982" y="2407122"/>
                <a:ext cx="89768"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rPr>
                  <a:t>O</a:t>
                </a:r>
              </a:p>
            </p:txBody>
          </p:sp>
          <p:sp>
            <p:nvSpPr>
              <p:cNvPr id="26" name="Rectangle 25">
                <a:extLst>
                  <a:ext uri="{FF2B5EF4-FFF2-40B4-BE49-F238E27FC236}">
                    <a16:creationId xmlns:a16="http://schemas.microsoft.com/office/drawing/2014/main" id="{A28188AB-B873-1E1F-C70A-B618965CA107}"/>
                  </a:ext>
                </a:extLst>
              </p:cNvPr>
              <p:cNvSpPr/>
              <p:nvPr/>
            </p:nvSpPr>
            <p:spPr>
              <a:xfrm>
                <a:off x="2636197" y="1937315"/>
                <a:ext cx="173124"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rPr>
                  <a:t>HO</a:t>
                </a:r>
              </a:p>
            </p:txBody>
          </p:sp>
          <p:sp>
            <p:nvSpPr>
              <p:cNvPr id="27" name="Rectangle 26">
                <a:extLst>
                  <a:ext uri="{FF2B5EF4-FFF2-40B4-BE49-F238E27FC236}">
                    <a16:creationId xmlns:a16="http://schemas.microsoft.com/office/drawing/2014/main" id="{1712F21C-EB28-D81F-FC51-FA383D463C6A}"/>
                  </a:ext>
                </a:extLst>
              </p:cNvPr>
              <p:cNvSpPr/>
              <p:nvPr/>
            </p:nvSpPr>
            <p:spPr>
              <a:xfrm>
                <a:off x="3564050" y="2073839"/>
                <a:ext cx="83356"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rPr>
                  <a:t>N</a:t>
                </a:r>
              </a:p>
            </p:txBody>
          </p:sp>
          <p:sp>
            <p:nvSpPr>
              <p:cNvPr id="28" name="Rectangle 27">
                <a:extLst>
                  <a:ext uri="{FF2B5EF4-FFF2-40B4-BE49-F238E27FC236}">
                    <a16:creationId xmlns:a16="http://schemas.microsoft.com/office/drawing/2014/main" id="{A28D85CB-2F44-EBF5-A52B-C6C9DF859247}"/>
                  </a:ext>
                </a:extLst>
              </p:cNvPr>
              <p:cNvSpPr/>
              <p:nvPr/>
            </p:nvSpPr>
            <p:spPr>
              <a:xfrm>
                <a:off x="832418" y="3106912"/>
                <a:ext cx="83356"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N</a:t>
                </a:r>
              </a:p>
            </p:txBody>
          </p:sp>
          <p:sp>
            <p:nvSpPr>
              <p:cNvPr id="29" name="Rectangle 28">
                <a:extLst>
                  <a:ext uri="{FF2B5EF4-FFF2-40B4-BE49-F238E27FC236}">
                    <a16:creationId xmlns:a16="http://schemas.microsoft.com/office/drawing/2014/main" id="{84031477-2001-0DE2-C367-A48406AB93C6}"/>
                  </a:ext>
                </a:extLst>
              </p:cNvPr>
              <p:cNvSpPr/>
              <p:nvPr/>
            </p:nvSpPr>
            <p:spPr>
              <a:xfrm>
                <a:off x="1703667" y="2673504"/>
                <a:ext cx="83356" cy="117725"/>
              </a:xfrm>
              <a:prstGeom prst="rect">
                <a:avLst/>
              </a:prstGeom>
            </p:spPr>
            <p:txBody>
              <a:bodyPr wrap="none" lIns="0" tIns="0" rIns="0" bIns="0">
                <a:spAutoFit/>
              </a:bodyPr>
              <a:lstStyle/>
              <a:p>
                <a:pPr marL="0" marR="0" lvl="0" indent="0" algn="ctr" defTabSz="609402" rtl="0" eaLnBrk="0" fontAlgn="base" latinLnBrk="0" hangingPunct="0">
                  <a:lnSpc>
                    <a:spcPct val="85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H</a:t>
                </a:r>
              </a:p>
            </p:txBody>
          </p:sp>
          <p:sp>
            <p:nvSpPr>
              <p:cNvPr id="30" name="Rectangle 29">
                <a:extLst>
                  <a:ext uri="{FF2B5EF4-FFF2-40B4-BE49-F238E27FC236}">
                    <a16:creationId xmlns:a16="http://schemas.microsoft.com/office/drawing/2014/main" id="{241107C0-90A5-70C4-2DD7-FC04E7C4C458}"/>
                  </a:ext>
                </a:extLst>
              </p:cNvPr>
              <p:cNvSpPr/>
              <p:nvPr/>
            </p:nvSpPr>
            <p:spPr>
              <a:xfrm>
                <a:off x="1708973" y="2772084"/>
                <a:ext cx="83356"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N</a:t>
                </a:r>
              </a:p>
            </p:txBody>
          </p:sp>
          <p:sp>
            <p:nvSpPr>
              <p:cNvPr id="31" name="Rectangle 30">
                <a:extLst>
                  <a:ext uri="{FF2B5EF4-FFF2-40B4-BE49-F238E27FC236}">
                    <a16:creationId xmlns:a16="http://schemas.microsoft.com/office/drawing/2014/main" id="{4CD3407E-83D7-DCC5-DF31-CD8DB265C4C8}"/>
                  </a:ext>
                </a:extLst>
              </p:cNvPr>
              <p:cNvSpPr/>
              <p:nvPr/>
            </p:nvSpPr>
            <p:spPr>
              <a:xfrm>
                <a:off x="954984" y="3529542"/>
                <a:ext cx="83356" cy="117725"/>
              </a:xfrm>
              <a:prstGeom prst="rect">
                <a:avLst/>
              </a:prstGeom>
            </p:spPr>
            <p:txBody>
              <a:bodyPr wrap="none" lIns="0" tIns="0" rIns="0" bIns="0">
                <a:spAutoFit/>
              </a:bodyPr>
              <a:lstStyle/>
              <a:p>
                <a:pPr marL="0" marR="0" lvl="0" indent="0" algn="ctr" defTabSz="609402" rtl="0" eaLnBrk="0" fontAlgn="base" latinLnBrk="0" hangingPunct="0">
                  <a:lnSpc>
                    <a:spcPct val="85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H</a:t>
                </a:r>
              </a:p>
            </p:txBody>
          </p:sp>
          <p:sp>
            <p:nvSpPr>
              <p:cNvPr id="32" name="Rectangle 31">
                <a:extLst>
                  <a:ext uri="{FF2B5EF4-FFF2-40B4-BE49-F238E27FC236}">
                    <a16:creationId xmlns:a16="http://schemas.microsoft.com/office/drawing/2014/main" id="{0DD4B76A-8407-1960-4393-C5592D9FD51A}"/>
                  </a:ext>
                </a:extLst>
              </p:cNvPr>
              <p:cNvSpPr/>
              <p:nvPr/>
            </p:nvSpPr>
            <p:spPr>
              <a:xfrm>
                <a:off x="960290" y="3628122"/>
                <a:ext cx="83356"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N</a:t>
                </a:r>
              </a:p>
            </p:txBody>
          </p:sp>
          <p:sp>
            <p:nvSpPr>
              <p:cNvPr id="33" name="Rectangle 32">
                <a:extLst>
                  <a:ext uri="{FF2B5EF4-FFF2-40B4-BE49-F238E27FC236}">
                    <a16:creationId xmlns:a16="http://schemas.microsoft.com/office/drawing/2014/main" id="{5301D6A2-7047-222B-5982-FEBBF9DCBAF4}"/>
                  </a:ext>
                </a:extLst>
              </p:cNvPr>
              <p:cNvSpPr/>
              <p:nvPr/>
            </p:nvSpPr>
            <p:spPr>
              <a:xfrm>
                <a:off x="1654569" y="3684401"/>
                <a:ext cx="83356"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N</a:t>
                </a:r>
              </a:p>
            </p:txBody>
          </p:sp>
          <p:sp>
            <p:nvSpPr>
              <p:cNvPr id="34" name="Rectangle 33">
                <a:extLst>
                  <a:ext uri="{FF2B5EF4-FFF2-40B4-BE49-F238E27FC236}">
                    <a16:creationId xmlns:a16="http://schemas.microsoft.com/office/drawing/2014/main" id="{22D0A593-A192-E77B-F7F8-532638F10ECA}"/>
                  </a:ext>
                </a:extLst>
              </p:cNvPr>
              <p:cNvSpPr/>
              <p:nvPr/>
            </p:nvSpPr>
            <p:spPr>
              <a:xfrm>
                <a:off x="709011" y="3138305"/>
                <a:ext cx="83356"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N</a:t>
                </a:r>
              </a:p>
            </p:txBody>
          </p:sp>
          <p:sp>
            <p:nvSpPr>
              <p:cNvPr id="35" name="Rectangle 34">
                <a:extLst>
                  <a:ext uri="{FF2B5EF4-FFF2-40B4-BE49-F238E27FC236}">
                    <a16:creationId xmlns:a16="http://schemas.microsoft.com/office/drawing/2014/main" id="{1629C628-DC31-9BD9-B120-502DD11DA999}"/>
                  </a:ext>
                </a:extLst>
              </p:cNvPr>
              <p:cNvSpPr/>
              <p:nvPr/>
            </p:nvSpPr>
            <p:spPr>
              <a:xfrm>
                <a:off x="709011" y="3293334"/>
                <a:ext cx="83356"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N</a:t>
                </a:r>
              </a:p>
            </p:txBody>
          </p:sp>
          <p:sp>
            <p:nvSpPr>
              <p:cNvPr id="36" name="Rectangle 35">
                <a:extLst>
                  <a:ext uri="{FF2B5EF4-FFF2-40B4-BE49-F238E27FC236}">
                    <a16:creationId xmlns:a16="http://schemas.microsoft.com/office/drawing/2014/main" id="{6E5B1199-E5D4-4227-161B-55D12CE33176}"/>
                  </a:ext>
                </a:extLst>
              </p:cNvPr>
              <p:cNvSpPr/>
              <p:nvPr/>
            </p:nvSpPr>
            <p:spPr>
              <a:xfrm>
                <a:off x="2701086" y="2662671"/>
                <a:ext cx="83356" cy="117725"/>
              </a:xfrm>
              <a:prstGeom prst="rect">
                <a:avLst/>
              </a:prstGeom>
            </p:spPr>
            <p:txBody>
              <a:bodyPr wrap="none" lIns="0" tIns="0" rIns="0" bIns="0">
                <a:spAutoFit/>
              </a:bodyPr>
              <a:lstStyle/>
              <a:p>
                <a:pPr marL="0" marR="0" lvl="0" indent="0" algn="ctr" defTabSz="609402" rtl="0" eaLnBrk="0" fontAlgn="base" latinLnBrk="0" hangingPunct="0">
                  <a:lnSpc>
                    <a:spcPct val="85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H</a:t>
                </a:r>
              </a:p>
            </p:txBody>
          </p:sp>
          <p:sp>
            <p:nvSpPr>
              <p:cNvPr id="37" name="Rectangle 36">
                <a:extLst>
                  <a:ext uri="{FF2B5EF4-FFF2-40B4-BE49-F238E27FC236}">
                    <a16:creationId xmlns:a16="http://schemas.microsoft.com/office/drawing/2014/main" id="{1D9F89B7-8D28-913C-21AE-02BDF84DAE47}"/>
                  </a:ext>
                </a:extLst>
              </p:cNvPr>
              <p:cNvSpPr/>
              <p:nvPr/>
            </p:nvSpPr>
            <p:spPr>
              <a:xfrm>
                <a:off x="2482442" y="2756496"/>
                <a:ext cx="320601"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Lys-N</a:t>
                </a:r>
              </a:p>
            </p:txBody>
          </p:sp>
          <p:sp>
            <p:nvSpPr>
              <p:cNvPr id="38" name="Rectangle 37">
                <a:extLst>
                  <a:ext uri="{FF2B5EF4-FFF2-40B4-BE49-F238E27FC236}">
                    <a16:creationId xmlns:a16="http://schemas.microsoft.com/office/drawing/2014/main" id="{F843F909-1336-075E-A064-448BA9E9A290}"/>
                  </a:ext>
                </a:extLst>
              </p:cNvPr>
              <p:cNvSpPr/>
              <p:nvPr/>
            </p:nvSpPr>
            <p:spPr>
              <a:xfrm>
                <a:off x="3248782" y="2769707"/>
                <a:ext cx="299761"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CH</a:t>
                </a:r>
                <a:r>
                  <a:rPr kumimoji="0" lang="en-US" sz="900" b="1" i="0" u="none" strike="noStrike" kern="1200" cap="none" spc="0" normalizeH="0" baseline="-25000" noProof="0">
                    <a:ln>
                      <a:noFill/>
                    </a:ln>
                    <a:solidFill>
                      <a:srgbClr val="015873"/>
                    </a:solidFill>
                    <a:effectLst/>
                    <a:uLnTx/>
                    <a:uFillTx/>
                    <a:latin typeface="Arial" panose="020B0604020202020204" pitchFamily="34" charset="0"/>
                    <a:cs typeface="Arial" panose="020B0604020202020204" pitchFamily="34" charset="0"/>
                  </a:rPr>
                  <a:t>2</a:t>
                </a: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O</a:t>
                </a:r>
              </a:p>
            </p:txBody>
          </p:sp>
          <p:sp>
            <p:nvSpPr>
              <p:cNvPr id="39" name="Rectangle 38">
                <a:extLst>
                  <a:ext uri="{FF2B5EF4-FFF2-40B4-BE49-F238E27FC236}">
                    <a16:creationId xmlns:a16="http://schemas.microsoft.com/office/drawing/2014/main" id="{C1134091-ECDC-DBB5-391E-F7BA5D801049}"/>
                  </a:ext>
                </a:extLst>
              </p:cNvPr>
              <p:cNvSpPr/>
              <p:nvPr/>
            </p:nvSpPr>
            <p:spPr>
              <a:xfrm>
                <a:off x="2006755" y="3618677"/>
                <a:ext cx="76944" cy="138499"/>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S</a:t>
                </a:r>
              </a:p>
            </p:txBody>
          </p:sp>
          <p:sp>
            <p:nvSpPr>
              <p:cNvPr id="40" name="Rectangle 39">
                <a:extLst>
                  <a:ext uri="{FF2B5EF4-FFF2-40B4-BE49-F238E27FC236}">
                    <a16:creationId xmlns:a16="http://schemas.microsoft.com/office/drawing/2014/main" id="{FE01F5F1-3CC4-4FF6-0B48-EAA91B438B77}"/>
                  </a:ext>
                </a:extLst>
              </p:cNvPr>
              <p:cNvSpPr/>
              <p:nvPr/>
            </p:nvSpPr>
            <p:spPr>
              <a:xfrm>
                <a:off x="2210478" y="3614584"/>
                <a:ext cx="1514838" cy="215444"/>
              </a:xfrm>
              <a:prstGeom prst="rect">
                <a:avLst/>
              </a:prstGeom>
            </p:spPr>
            <p:txBody>
              <a:bodyPr wrap="none" lIns="0" tIns="0" rIns="0" bIns="0">
                <a:spAutoFit/>
              </a:bodyPr>
              <a:lstStyle/>
              <a:p>
                <a:pPr marL="0" marR="0" lvl="0" indent="0" algn="l" defTabSz="609402"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chemeClr val="accent3"/>
                    </a:solidFill>
                    <a:effectLst/>
                    <a:uLnTx/>
                    <a:uFillTx/>
                    <a:latin typeface="Arial" panose="020B0604020202020204" pitchFamily="34" charset="0"/>
                    <a:cs typeface="Arial" panose="020B0604020202020204" pitchFamily="34" charset="0"/>
                  </a:rPr>
                  <a:t>Anti–TROP2 </a:t>
                </a:r>
                <a:r>
                  <a:rPr kumimoji="0" lang="en-US" sz="1400" b="1" i="0" u="none" strike="noStrike" kern="1200" cap="none" spc="0" normalizeH="0" baseline="0" noProof="0" err="1">
                    <a:ln>
                      <a:noFill/>
                    </a:ln>
                    <a:solidFill>
                      <a:schemeClr val="accent3"/>
                    </a:solidFill>
                    <a:effectLst/>
                    <a:uLnTx/>
                    <a:uFillTx/>
                    <a:latin typeface="Arial" panose="020B0604020202020204" pitchFamily="34" charset="0"/>
                    <a:cs typeface="Arial" panose="020B0604020202020204" pitchFamily="34" charset="0"/>
                  </a:rPr>
                  <a:t>mAB</a:t>
                </a:r>
                <a:endParaRPr kumimoji="0" lang="en-US" sz="1400" b="1" i="0" u="none" strike="noStrike" kern="1200" cap="none" spc="0" normalizeH="0" baseline="0" noProof="0">
                  <a:ln>
                    <a:noFill/>
                  </a:ln>
                  <a:solidFill>
                    <a:schemeClr val="accent3"/>
                  </a:solidFill>
                  <a:effectLst/>
                  <a:uLnTx/>
                  <a:uFillTx/>
                  <a:latin typeface="Arial" panose="020B0604020202020204" pitchFamily="34" charset="0"/>
                  <a:cs typeface="Arial" panose="020B0604020202020204" pitchFamily="34" charset="0"/>
                </a:endParaRPr>
              </a:p>
            </p:txBody>
          </p:sp>
          <p:sp>
            <p:nvSpPr>
              <p:cNvPr id="41" name="Rectangle 40">
                <a:extLst>
                  <a:ext uri="{FF2B5EF4-FFF2-40B4-BE49-F238E27FC236}">
                    <a16:creationId xmlns:a16="http://schemas.microsoft.com/office/drawing/2014/main" id="{05217DEE-1E35-4971-6733-E17C6FC3556F}"/>
                  </a:ext>
                </a:extLst>
              </p:cNvPr>
              <p:cNvSpPr/>
              <p:nvPr/>
            </p:nvSpPr>
            <p:spPr>
              <a:xfrm>
                <a:off x="3663243" y="2815523"/>
                <a:ext cx="508152" cy="215444"/>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rPr>
                  <a:t>SN-38</a:t>
                </a:r>
              </a:p>
            </p:txBody>
          </p:sp>
          <p:sp>
            <p:nvSpPr>
              <p:cNvPr id="42" name="Rectangle 41">
                <a:extLst>
                  <a:ext uri="{FF2B5EF4-FFF2-40B4-BE49-F238E27FC236}">
                    <a16:creationId xmlns:a16="http://schemas.microsoft.com/office/drawing/2014/main" id="{0C82C359-DAE6-5E47-C183-5842FC05D20A}"/>
                  </a:ext>
                </a:extLst>
              </p:cNvPr>
              <p:cNvSpPr/>
              <p:nvPr/>
            </p:nvSpPr>
            <p:spPr>
              <a:xfrm>
                <a:off x="1049488" y="2748172"/>
                <a:ext cx="68930" cy="246221"/>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chemeClr val="accent2"/>
                    </a:solidFill>
                    <a:effectLst/>
                    <a:uLnTx/>
                    <a:uFillTx/>
                    <a:latin typeface="Arial" panose="020B0604020202020204" pitchFamily="34" charset="0"/>
                    <a:cs typeface="Arial" panose="020B0604020202020204" pitchFamily="34" charset="0"/>
                  </a:rPr>
                  <a:t>[</a:t>
                </a:r>
              </a:p>
            </p:txBody>
          </p:sp>
          <p:sp>
            <p:nvSpPr>
              <p:cNvPr id="43" name="Rectangle 42">
                <a:extLst>
                  <a:ext uri="{FF2B5EF4-FFF2-40B4-BE49-F238E27FC236}">
                    <a16:creationId xmlns:a16="http://schemas.microsoft.com/office/drawing/2014/main" id="{EBA25150-7832-5FDA-F44C-A13A71E482C9}"/>
                  </a:ext>
                </a:extLst>
              </p:cNvPr>
              <p:cNvSpPr/>
              <p:nvPr/>
            </p:nvSpPr>
            <p:spPr>
              <a:xfrm>
                <a:off x="1420980" y="2735021"/>
                <a:ext cx="68930" cy="246221"/>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chemeClr val="accent2"/>
                    </a:solidFill>
                    <a:effectLst/>
                    <a:uLnTx/>
                    <a:uFillTx/>
                    <a:latin typeface="Arial" panose="020B0604020202020204" pitchFamily="34" charset="0"/>
                    <a:cs typeface="Arial" panose="020B0604020202020204" pitchFamily="34" charset="0"/>
                  </a:rPr>
                  <a:t>]</a:t>
                </a:r>
              </a:p>
            </p:txBody>
          </p:sp>
          <p:sp>
            <p:nvSpPr>
              <p:cNvPr id="44" name="Rectangle 43">
                <a:extLst>
                  <a:ext uri="{FF2B5EF4-FFF2-40B4-BE49-F238E27FC236}">
                    <a16:creationId xmlns:a16="http://schemas.microsoft.com/office/drawing/2014/main" id="{5A0BB996-353F-742B-B90B-9D9519FC5C44}"/>
                  </a:ext>
                </a:extLst>
              </p:cNvPr>
              <p:cNvSpPr/>
              <p:nvPr/>
            </p:nvSpPr>
            <p:spPr>
              <a:xfrm>
                <a:off x="1512444" y="2962530"/>
                <a:ext cx="43282" cy="92333"/>
              </a:xfrm>
              <a:prstGeom prst="rect">
                <a:avLst/>
              </a:prstGeom>
            </p:spPr>
            <p:txBody>
              <a:bodyPr wrap="non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a:ln>
                      <a:noFill/>
                    </a:ln>
                    <a:solidFill>
                      <a:srgbClr val="015873"/>
                    </a:solidFill>
                    <a:effectLst/>
                    <a:uLnTx/>
                    <a:uFillTx/>
                    <a:latin typeface="Arial" panose="020B0604020202020204" pitchFamily="34" charset="0"/>
                    <a:cs typeface="Arial" panose="020B0604020202020204" pitchFamily="34" charset="0"/>
                  </a:rPr>
                  <a:t>7</a:t>
                </a:r>
              </a:p>
            </p:txBody>
          </p:sp>
          <p:sp>
            <p:nvSpPr>
              <p:cNvPr id="45" name="Rectangle 44">
                <a:extLst>
                  <a:ext uri="{FF2B5EF4-FFF2-40B4-BE49-F238E27FC236}">
                    <a16:creationId xmlns:a16="http://schemas.microsoft.com/office/drawing/2014/main" id="{D7425287-FA25-3392-30C6-907D74322552}"/>
                  </a:ext>
                </a:extLst>
              </p:cNvPr>
              <p:cNvSpPr/>
              <p:nvPr/>
            </p:nvSpPr>
            <p:spPr>
              <a:xfrm>
                <a:off x="3234686" y="2202139"/>
                <a:ext cx="94348" cy="138499"/>
              </a:xfrm>
              <a:prstGeom prst="rect">
                <a:avLst/>
              </a:prstGeom>
              <a:noFill/>
            </p:spPr>
            <p:txBody>
              <a:bodyPr wrap="square" lIns="0" tIns="0" rIns="0" bIns="0">
                <a:spAutoFit/>
              </a:bodyPr>
              <a:lstStyle/>
              <a:p>
                <a:pPr marL="0" marR="0" lvl="0" indent="0" algn="ctr" defTabSz="609402"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chemeClr val="accent5"/>
                    </a:solidFill>
                    <a:effectLst/>
                    <a:uLnTx/>
                    <a:uFillTx/>
                    <a:latin typeface="Arial" panose="020B0604020202020204" pitchFamily="34" charset="0"/>
                    <a:cs typeface="Arial" panose="020B0604020202020204" pitchFamily="34" charset="0"/>
                  </a:rPr>
                  <a:t>N</a:t>
                </a:r>
              </a:p>
            </p:txBody>
          </p:sp>
          <p:sp>
            <p:nvSpPr>
              <p:cNvPr id="46" name="Freeform 73748">
                <a:extLst>
                  <a:ext uri="{FF2B5EF4-FFF2-40B4-BE49-F238E27FC236}">
                    <a16:creationId xmlns:a16="http://schemas.microsoft.com/office/drawing/2014/main" id="{B91A70D1-5625-C8EB-E0EB-5F0169A9C598}"/>
                  </a:ext>
                </a:extLst>
              </p:cNvPr>
              <p:cNvSpPr/>
              <p:nvPr/>
            </p:nvSpPr>
            <p:spPr bwMode="auto">
              <a:xfrm>
                <a:off x="3141568" y="2020399"/>
                <a:ext cx="236548" cy="244475"/>
              </a:xfrm>
              <a:custGeom>
                <a:avLst/>
                <a:gdLst>
                  <a:gd name="connsiteX0" fmla="*/ 88900 w 250825"/>
                  <a:gd name="connsiteY0" fmla="*/ 241300 h 244475"/>
                  <a:gd name="connsiteX1" fmla="*/ 0 w 250825"/>
                  <a:gd name="connsiteY1" fmla="*/ 200025 h 244475"/>
                  <a:gd name="connsiteX2" fmla="*/ 3175 w 250825"/>
                  <a:gd name="connsiteY2" fmla="*/ 69850 h 244475"/>
                  <a:gd name="connsiteX3" fmla="*/ 111125 w 250825"/>
                  <a:gd name="connsiteY3" fmla="*/ 0 h 244475"/>
                  <a:gd name="connsiteX4" fmla="*/ 250825 w 250825"/>
                  <a:gd name="connsiteY4" fmla="*/ 76200 h 244475"/>
                  <a:gd name="connsiteX5" fmla="*/ 244475 w 250825"/>
                  <a:gd name="connsiteY5" fmla="*/ 206375 h 244475"/>
                  <a:gd name="connsiteX6" fmla="*/ 193675 w 250825"/>
                  <a:gd name="connsiteY6" fmla="*/ 244475 h 24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825" h="244475">
                    <a:moveTo>
                      <a:pt x="88900" y="241300"/>
                    </a:moveTo>
                    <a:lnTo>
                      <a:pt x="0" y="200025"/>
                    </a:lnTo>
                    <a:cubicBezTo>
                      <a:pt x="1058" y="156633"/>
                      <a:pt x="2117" y="113242"/>
                      <a:pt x="3175" y="69850"/>
                    </a:cubicBezTo>
                    <a:lnTo>
                      <a:pt x="111125" y="0"/>
                    </a:lnTo>
                    <a:lnTo>
                      <a:pt x="250825" y="76200"/>
                    </a:lnTo>
                    <a:lnTo>
                      <a:pt x="244475" y="206375"/>
                    </a:lnTo>
                    <a:lnTo>
                      <a:pt x="193675" y="244475"/>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cxnSp>
            <p:nvCxnSpPr>
              <p:cNvPr id="47" name="Straight Connector 46">
                <a:extLst>
                  <a:ext uri="{FF2B5EF4-FFF2-40B4-BE49-F238E27FC236}">
                    <a16:creationId xmlns:a16="http://schemas.microsoft.com/office/drawing/2014/main" id="{7ECE4379-13D9-FA7F-A5B2-EF37F52EC8C2}"/>
                  </a:ext>
                </a:extLst>
              </p:cNvPr>
              <p:cNvCxnSpPr>
                <a:cxnSpLocks/>
                <a:stCxn id="113" idx="1"/>
              </p:cNvCxnSpPr>
              <p:nvPr/>
            </p:nvCxnSpPr>
            <p:spPr bwMode="auto">
              <a:xfrm flipH="1" flipV="1">
                <a:off x="2829059" y="2047147"/>
                <a:ext cx="75894" cy="36880"/>
              </a:xfrm>
              <a:prstGeom prst="line">
                <a:avLst/>
              </a:prstGeom>
              <a:noFill/>
              <a:ln w="19050" cap="flat" cmpd="sng" algn="ctr">
                <a:solidFill>
                  <a:schemeClr val="accent4"/>
                </a:solidFill>
                <a:prstDash val="solid"/>
                <a:round/>
                <a:headEnd type="none" w="med" len="med"/>
                <a:tailEnd type="none" w="med" len="med"/>
              </a:ln>
              <a:effectLst/>
            </p:spPr>
          </p:cxnSp>
          <p:sp>
            <p:nvSpPr>
              <p:cNvPr id="48" name="Freeform 73756">
                <a:extLst>
                  <a:ext uri="{FF2B5EF4-FFF2-40B4-BE49-F238E27FC236}">
                    <a16:creationId xmlns:a16="http://schemas.microsoft.com/office/drawing/2014/main" id="{29D81A86-A4AB-FDFE-23B5-E57602397EF9}"/>
                  </a:ext>
                </a:extLst>
              </p:cNvPr>
              <p:cNvSpPr/>
              <p:nvPr/>
            </p:nvSpPr>
            <p:spPr bwMode="auto">
              <a:xfrm>
                <a:off x="3374700" y="2041525"/>
                <a:ext cx="180975" cy="215900"/>
              </a:xfrm>
              <a:custGeom>
                <a:avLst/>
                <a:gdLst>
                  <a:gd name="connsiteX0" fmla="*/ 180975 w 180975"/>
                  <a:gd name="connsiteY0" fmla="*/ 47625 h 215900"/>
                  <a:gd name="connsiteX1" fmla="*/ 133350 w 180975"/>
                  <a:gd name="connsiteY1" fmla="*/ 0 h 215900"/>
                  <a:gd name="connsiteX2" fmla="*/ 3175 w 180975"/>
                  <a:gd name="connsiteY2" fmla="*/ 47625 h 215900"/>
                  <a:gd name="connsiteX3" fmla="*/ 0 w 180975"/>
                  <a:gd name="connsiteY3" fmla="*/ 187325 h 215900"/>
                  <a:gd name="connsiteX4" fmla="*/ 111125 w 180975"/>
                  <a:gd name="connsiteY4" fmla="*/ 215900 h 215900"/>
                  <a:gd name="connsiteX5" fmla="*/ 165100 w 180975"/>
                  <a:gd name="connsiteY5" fmla="*/ 171450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975" h="215900">
                    <a:moveTo>
                      <a:pt x="180975" y="47625"/>
                    </a:moveTo>
                    <a:lnTo>
                      <a:pt x="133350" y="0"/>
                    </a:lnTo>
                    <a:lnTo>
                      <a:pt x="3175" y="47625"/>
                    </a:lnTo>
                    <a:cubicBezTo>
                      <a:pt x="2117" y="94192"/>
                      <a:pt x="1058" y="140758"/>
                      <a:pt x="0" y="187325"/>
                    </a:cubicBezTo>
                    <a:lnTo>
                      <a:pt x="111125" y="215900"/>
                    </a:lnTo>
                    <a:lnTo>
                      <a:pt x="165100" y="171450"/>
                    </a:lnTo>
                  </a:path>
                </a:pathLst>
              </a:custGeom>
              <a:noFill/>
              <a:ln w="15875">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Freeform 73757">
                <a:extLst>
                  <a:ext uri="{FF2B5EF4-FFF2-40B4-BE49-F238E27FC236}">
                    <a16:creationId xmlns:a16="http://schemas.microsoft.com/office/drawing/2014/main" id="{8ABFD2FD-AD2B-2A46-110C-DDD24A51152B}"/>
                  </a:ext>
                </a:extLst>
              </p:cNvPr>
              <p:cNvSpPr/>
              <p:nvPr/>
            </p:nvSpPr>
            <p:spPr bwMode="auto">
              <a:xfrm>
                <a:off x="3489000" y="2171700"/>
                <a:ext cx="279400" cy="247650"/>
              </a:xfrm>
              <a:custGeom>
                <a:avLst/>
                <a:gdLst>
                  <a:gd name="connsiteX0" fmla="*/ 168275 w 279400"/>
                  <a:gd name="connsiteY0" fmla="*/ 0 h 247650"/>
                  <a:gd name="connsiteX1" fmla="*/ 234950 w 279400"/>
                  <a:gd name="connsiteY1" fmla="*/ 25400 h 247650"/>
                  <a:gd name="connsiteX2" fmla="*/ 279400 w 279400"/>
                  <a:gd name="connsiteY2" fmla="*/ 158750 h 247650"/>
                  <a:gd name="connsiteX3" fmla="*/ 168275 w 279400"/>
                  <a:gd name="connsiteY3" fmla="*/ 247650 h 247650"/>
                  <a:gd name="connsiteX4" fmla="*/ 47625 w 279400"/>
                  <a:gd name="connsiteY4" fmla="*/ 222250 h 247650"/>
                  <a:gd name="connsiteX5" fmla="*/ 0 w 279400"/>
                  <a:gd name="connsiteY5" fmla="*/ 8890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47650">
                    <a:moveTo>
                      <a:pt x="168275" y="0"/>
                    </a:moveTo>
                    <a:lnTo>
                      <a:pt x="234950" y="25400"/>
                    </a:lnTo>
                    <a:lnTo>
                      <a:pt x="279400" y="158750"/>
                    </a:lnTo>
                    <a:lnTo>
                      <a:pt x="168275" y="247650"/>
                    </a:lnTo>
                    <a:lnTo>
                      <a:pt x="47625" y="222250"/>
                    </a:lnTo>
                    <a:lnTo>
                      <a:pt x="0" y="8890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Freeform 73758">
                <a:extLst>
                  <a:ext uri="{FF2B5EF4-FFF2-40B4-BE49-F238E27FC236}">
                    <a16:creationId xmlns:a16="http://schemas.microsoft.com/office/drawing/2014/main" id="{78AC52CE-764C-3AFF-C0E1-523743D3BB4B}"/>
                  </a:ext>
                </a:extLst>
              </p:cNvPr>
              <p:cNvSpPr/>
              <p:nvPr/>
            </p:nvSpPr>
            <p:spPr bwMode="auto">
              <a:xfrm>
                <a:off x="3650925" y="2320925"/>
                <a:ext cx="69850" cy="53975"/>
              </a:xfrm>
              <a:custGeom>
                <a:avLst/>
                <a:gdLst>
                  <a:gd name="connsiteX0" fmla="*/ 0 w 69850"/>
                  <a:gd name="connsiteY0" fmla="*/ 53975 h 53975"/>
                  <a:gd name="connsiteX1" fmla="*/ 69850 w 69850"/>
                  <a:gd name="connsiteY1" fmla="*/ 0 h 53975"/>
                </a:gdLst>
                <a:ahLst/>
                <a:cxnLst>
                  <a:cxn ang="0">
                    <a:pos x="connsiteX0" y="connsiteY0"/>
                  </a:cxn>
                  <a:cxn ang="0">
                    <a:pos x="connsiteX1" y="connsiteY1"/>
                  </a:cxn>
                </a:cxnLst>
                <a:rect l="l" t="t" r="r" b="b"/>
                <a:pathLst>
                  <a:path w="69850" h="53975">
                    <a:moveTo>
                      <a:pt x="0" y="53975"/>
                    </a:moveTo>
                    <a:lnTo>
                      <a:pt x="69850" y="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Freeform 145">
                <a:extLst>
                  <a:ext uri="{FF2B5EF4-FFF2-40B4-BE49-F238E27FC236}">
                    <a16:creationId xmlns:a16="http://schemas.microsoft.com/office/drawing/2014/main" id="{B23A25BE-0663-25F9-31C7-1DD538C4E84A}"/>
                  </a:ext>
                </a:extLst>
              </p:cNvPr>
              <p:cNvSpPr/>
              <p:nvPr/>
            </p:nvSpPr>
            <p:spPr bwMode="auto">
              <a:xfrm rot="17330410">
                <a:off x="3509613" y="2283731"/>
                <a:ext cx="69850" cy="53975"/>
              </a:xfrm>
              <a:custGeom>
                <a:avLst/>
                <a:gdLst>
                  <a:gd name="connsiteX0" fmla="*/ 0 w 69850"/>
                  <a:gd name="connsiteY0" fmla="*/ 53975 h 53975"/>
                  <a:gd name="connsiteX1" fmla="*/ 69850 w 69850"/>
                  <a:gd name="connsiteY1" fmla="*/ 0 h 53975"/>
                </a:gdLst>
                <a:ahLst/>
                <a:cxnLst>
                  <a:cxn ang="0">
                    <a:pos x="connsiteX0" y="connsiteY0"/>
                  </a:cxn>
                  <a:cxn ang="0">
                    <a:pos x="connsiteX1" y="connsiteY1"/>
                  </a:cxn>
                </a:cxnLst>
                <a:rect l="l" t="t" r="r" b="b"/>
                <a:pathLst>
                  <a:path w="69850" h="53975">
                    <a:moveTo>
                      <a:pt x="0" y="53975"/>
                    </a:moveTo>
                    <a:lnTo>
                      <a:pt x="69850" y="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2" name="Group 51">
                <a:extLst>
                  <a:ext uri="{FF2B5EF4-FFF2-40B4-BE49-F238E27FC236}">
                    <a16:creationId xmlns:a16="http://schemas.microsoft.com/office/drawing/2014/main" id="{C0F8B4F2-F162-5DFC-DFDE-C13684C19B50}"/>
                  </a:ext>
                </a:extLst>
              </p:cNvPr>
              <p:cNvGrpSpPr/>
              <p:nvPr/>
            </p:nvGrpSpPr>
            <p:grpSpPr>
              <a:xfrm rot="18420410">
                <a:off x="2889073" y="2041383"/>
                <a:ext cx="265176" cy="228600"/>
                <a:chOff x="2638573" y="2041383"/>
                <a:chExt cx="265176" cy="228600"/>
              </a:xfrm>
            </p:grpSpPr>
            <p:sp>
              <p:nvSpPr>
                <p:cNvPr id="113" name="Hexagon 112">
                  <a:extLst>
                    <a:ext uri="{FF2B5EF4-FFF2-40B4-BE49-F238E27FC236}">
                      <a16:creationId xmlns:a16="http://schemas.microsoft.com/office/drawing/2014/main" id="{3860130B-0845-A4F4-D0BF-59631E7E10AD}"/>
                    </a:ext>
                  </a:extLst>
                </p:cNvPr>
                <p:cNvSpPr/>
                <p:nvPr/>
              </p:nvSpPr>
              <p:spPr bwMode="auto">
                <a:xfrm rot="12478025">
                  <a:off x="2638573" y="2041383"/>
                  <a:ext cx="265176" cy="228600"/>
                </a:xfrm>
                <a:prstGeom prst="hexagon">
                  <a:avLst/>
                </a:prstGeom>
                <a:noFill/>
                <a:ln w="19050">
                  <a:solidFill>
                    <a:schemeClr val="accent4"/>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114" name="Group 113">
                  <a:extLst>
                    <a:ext uri="{FF2B5EF4-FFF2-40B4-BE49-F238E27FC236}">
                      <a16:creationId xmlns:a16="http://schemas.microsoft.com/office/drawing/2014/main" id="{C4DB1FAB-8150-77EB-A87A-1CB8E2CE02C8}"/>
                    </a:ext>
                  </a:extLst>
                </p:cNvPr>
                <p:cNvGrpSpPr/>
                <p:nvPr/>
              </p:nvGrpSpPr>
              <p:grpSpPr>
                <a:xfrm>
                  <a:off x="2679700" y="2083502"/>
                  <a:ext cx="186976" cy="149256"/>
                  <a:chOff x="2679700" y="2083502"/>
                  <a:chExt cx="186976" cy="149256"/>
                </a:xfrm>
              </p:grpSpPr>
              <p:sp>
                <p:nvSpPr>
                  <p:cNvPr id="115" name="Freeform 73759">
                    <a:extLst>
                      <a:ext uri="{FF2B5EF4-FFF2-40B4-BE49-F238E27FC236}">
                        <a16:creationId xmlns:a16="http://schemas.microsoft.com/office/drawing/2014/main" id="{8F407251-22E8-C2B7-36B1-456C5599C0AD}"/>
                      </a:ext>
                    </a:extLst>
                  </p:cNvPr>
                  <p:cNvSpPr/>
                  <p:nvPr/>
                </p:nvSpPr>
                <p:spPr bwMode="auto">
                  <a:xfrm>
                    <a:off x="2679700" y="2108200"/>
                    <a:ext cx="3175" cy="101600"/>
                  </a:xfrm>
                  <a:custGeom>
                    <a:avLst/>
                    <a:gdLst>
                      <a:gd name="connsiteX0" fmla="*/ 3175 w 3175"/>
                      <a:gd name="connsiteY0" fmla="*/ 0 h 101600"/>
                      <a:gd name="connsiteX1" fmla="*/ 0 w 3175"/>
                      <a:gd name="connsiteY1" fmla="*/ 101600 h 101600"/>
                    </a:gdLst>
                    <a:ahLst/>
                    <a:cxnLst>
                      <a:cxn ang="0">
                        <a:pos x="connsiteX0" y="connsiteY0"/>
                      </a:cxn>
                      <a:cxn ang="0">
                        <a:pos x="connsiteX1" y="connsiteY1"/>
                      </a:cxn>
                    </a:cxnLst>
                    <a:rect l="l" t="t" r="r" b="b"/>
                    <a:pathLst>
                      <a:path w="3175" h="101600">
                        <a:moveTo>
                          <a:pt x="3175" y="0"/>
                        </a:moveTo>
                        <a:cubicBezTo>
                          <a:pt x="2117" y="33867"/>
                          <a:pt x="1058" y="67733"/>
                          <a:pt x="0" y="101600"/>
                        </a:cubicBez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16" name="Freeform 147">
                    <a:extLst>
                      <a:ext uri="{FF2B5EF4-FFF2-40B4-BE49-F238E27FC236}">
                        <a16:creationId xmlns:a16="http://schemas.microsoft.com/office/drawing/2014/main" id="{9FB0829C-EF15-F8CA-3CED-7D25D36E2413}"/>
                      </a:ext>
                    </a:extLst>
                  </p:cNvPr>
                  <p:cNvSpPr/>
                  <p:nvPr/>
                </p:nvSpPr>
                <p:spPr bwMode="auto">
                  <a:xfrm rot="17993153">
                    <a:off x="2806150" y="2034290"/>
                    <a:ext cx="3175" cy="101600"/>
                  </a:xfrm>
                  <a:custGeom>
                    <a:avLst/>
                    <a:gdLst>
                      <a:gd name="connsiteX0" fmla="*/ 3175 w 3175"/>
                      <a:gd name="connsiteY0" fmla="*/ 0 h 101600"/>
                      <a:gd name="connsiteX1" fmla="*/ 0 w 3175"/>
                      <a:gd name="connsiteY1" fmla="*/ 101600 h 101600"/>
                    </a:gdLst>
                    <a:ahLst/>
                    <a:cxnLst>
                      <a:cxn ang="0">
                        <a:pos x="connsiteX0" y="connsiteY0"/>
                      </a:cxn>
                      <a:cxn ang="0">
                        <a:pos x="connsiteX1" y="connsiteY1"/>
                      </a:cxn>
                    </a:cxnLst>
                    <a:rect l="l" t="t" r="r" b="b"/>
                    <a:pathLst>
                      <a:path w="3175" h="101600">
                        <a:moveTo>
                          <a:pt x="3175" y="0"/>
                        </a:moveTo>
                        <a:cubicBezTo>
                          <a:pt x="2117" y="33867"/>
                          <a:pt x="1058" y="67733"/>
                          <a:pt x="0" y="101600"/>
                        </a:cubicBez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17" name="Freeform 148">
                    <a:extLst>
                      <a:ext uri="{FF2B5EF4-FFF2-40B4-BE49-F238E27FC236}">
                        <a16:creationId xmlns:a16="http://schemas.microsoft.com/office/drawing/2014/main" id="{9A027201-5AEC-26D9-4A3A-B9AC4702A084}"/>
                      </a:ext>
                    </a:extLst>
                  </p:cNvPr>
                  <p:cNvSpPr/>
                  <p:nvPr/>
                </p:nvSpPr>
                <p:spPr bwMode="auto">
                  <a:xfrm rot="13946983">
                    <a:off x="2814288" y="2180371"/>
                    <a:ext cx="3175" cy="101600"/>
                  </a:xfrm>
                  <a:custGeom>
                    <a:avLst/>
                    <a:gdLst>
                      <a:gd name="connsiteX0" fmla="*/ 3175 w 3175"/>
                      <a:gd name="connsiteY0" fmla="*/ 0 h 101600"/>
                      <a:gd name="connsiteX1" fmla="*/ 0 w 3175"/>
                      <a:gd name="connsiteY1" fmla="*/ 101600 h 101600"/>
                    </a:gdLst>
                    <a:ahLst/>
                    <a:cxnLst>
                      <a:cxn ang="0">
                        <a:pos x="connsiteX0" y="connsiteY0"/>
                      </a:cxn>
                      <a:cxn ang="0">
                        <a:pos x="connsiteX1" y="connsiteY1"/>
                      </a:cxn>
                    </a:cxnLst>
                    <a:rect l="l" t="t" r="r" b="b"/>
                    <a:pathLst>
                      <a:path w="3175" h="101600">
                        <a:moveTo>
                          <a:pt x="3175" y="0"/>
                        </a:moveTo>
                        <a:cubicBezTo>
                          <a:pt x="2117" y="33867"/>
                          <a:pt x="1058" y="67733"/>
                          <a:pt x="0" y="101600"/>
                        </a:cubicBez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sp>
            <p:nvSpPr>
              <p:cNvPr id="53" name="Freeform 149">
                <a:extLst>
                  <a:ext uri="{FF2B5EF4-FFF2-40B4-BE49-F238E27FC236}">
                    <a16:creationId xmlns:a16="http://schemas.microsoft.com/office/drawing/2014/main" id="{1622ABAF-C5F2-8F1A-C47B-289556C7CEBA}"/>
                  </a:ext>
                </a:extLst>
              </p:cNvPr>
              <p:cNvSpPr/>
              <p:nvPr/>
            </p:nvSpPr>
            <p:spPr bwMode="auto">
              <a:xfrm rot="17993153">
                <a:off x="3297649" y="2034288"/>
                <a:ext cx="3175" cy="101600"/>
              </a:xfrm>
              <a:custGeom>
                <a:avLst/>
                <a:gdLst>
                  <a:gd name="connsiteX0" fmla="*/ 3175 w 3175"/>
                  <a:gd name="connsiteY0" fmla="*/ 0 h 101600"/>
                  <a:gd name="connsiteX1" fmla="*/ 0 w 3175"/>
                  <a:gd name="connsiteY1" fmla="*/ 101600 h 101600"/>
                </a:gdLst>
                <a:ahLst/>
                <a:cxnLst>
                  <a:cxn ang="0">
                    <a:pos x="connsiteX0" y="connsiteY0"/>
                  </a:cxn>
                  <a:cxn ang="0">
                    <a:pos x="connsiteX1" y="connsiteY1"/>
                  </a:cxn>
                </a:cxnLst>
                <a:rect l="l" t="t" r="r" b="b"/>
                <a:pathLst>
                  <a:path w="3175" h="101600">
                    <a:moveTo>
                      <a:pt x="3175" y="0"/>
                    </a:moveTo>
                    <a:cubicBezTo>
                      <a:pt x="2117" y="33867"/>
                      <a:pt x="1058" y="67733"/>
                      <a:pt x="0" y="101600"/>
                    </a:cubicBez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4" name="Freeform 73760">
                <a:extLst>
                  <a:ext uri="{FF2B5EF4-FFF2-40B4-BE49-F238E27FC236}">
                    <a16:creationId xmlns:a16="http://schemas.microsoft.com/office/drawing/2014/main" id="{FB0949EF-00B3-7614-0845-CE1F9167B227}"/>
                  </a:ext>
                </a:extLst>
              </p:cNvPr>
              <p:cNvSpPr/>
              <p:nvPr/>
            </p:nvSpPr>
            <p:spPr bwMode="auto">
              <a:xfrm>
                <a:off x="3314375" y="2203450"/>
                <a:ext cx="31750" cy="19050"/>
              </a:xfrm>
              <a:custGeom>
                <a:avLst/>
                <a:gdLst>
                  <a:gd name="connsiteX0" fmla="*/ 0 w 31750"/>
                  <a:gd name="connsiteY0" fmla="*/ 19050 h 19050"/>
                  <a:gd name="connsiteX1" fmla="*/ 31750 w 31750"/>
                  <a:gd name="connsiteY1" fmla="*/ 0 h 19050"/>
                </a:gdLst>
                <a:ahLst/>
                <a:cxnLst>
                  <a:cxn ang="0">
                    <a:pos x="connsiteX0" y="connsiteY0"/>
                  </a:cxn>
                  <a:cxn ang="0">
                    <a:pos x="connsiteX1" y="connsiteY1"/>
                  </a:cxn>
                </a:cxnLst>
                <a:rect l="l" t="t" r="r" b="b"/>
                <a:pathLst>
                  <a:path w="31750" h="19050">
                    <a:moveTo>
                      <a:pt x="0" y="19050"/>
                    </a:moveTo>
                    <a:lnTo>
                      <a:pt x="31750" y="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5" name="Group 54">
                <a:extLst>
                  <a:ext uri="{FF2B5EF4-FFF2-40B4-BE49-F238E27FC236}">
                    <a16:creationId xmlns:a16="http://schemas.microsoft.com/office/drawing/2014/main" id="{2F40D138-DC65-0DBF-618E-4A030D878A3B}"/>
                  </a:ext>
                </a:extLst>
              </p:cNvPr>
              <p:cNvGrpSpPr/>
              <p:nvPr/>
            </p:nvGrpSpPr>
            <p:grpSpPr>
              <a:xfrm>
                <a:off x="3709783" y="2144335"/>
                <a:ext cx="75652" cy="71437"/>
                <a:chOff x="3452933" y="2144335"/>
                <a:chExt cx="75652" cy="71437"/>
              </a:xfrm>
            </p:grpSpPr>
            <p:sp>
              <p:nvSpPr>
                <p:cNvPr id="111" name="Freeform 73762">
                  <a:extLst>
                    <a:ext uri="{FF2B5EF4-FFF2-40B4-BE49-F238E27FC236}">
                      <a16:creationId xmlns:a16="http://schemas.microsoft.com/office/drawing/2014/main" id="{52A05C0B-A3FF-2204-642C-55B39FE29568}"/>
                    </a:ext>
                  </a:extLst>
                </p:cNvPr>
                <p:cNvSpPr/>
                <p:nvPr/>
              </p:nvSpPr>
              <p:spPr bwMode="auto">
                <a:xfrm>
                  <a:off x="3452933" y="2144335"/>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12" name="Freeform 154">
                  <a:extLst>
                    <a:ext uri="{FF2B5EF4-FFF2-40B4-BE49-F238E27FC236}">
                      <a16:creationId xmlns:a16="http://schemas.microsoft.com/office/drawing/2014/main" id="{84DE94B1-D7BF-0E26-8AD2-BFBCDC079393}"/>
                    </a:ext>
                  </a:extLst>
                </p:cNvPr>
                <p:cNvSpPr/>
                <p:nvPr/>
              </p:nvSpPr>
              <p:spPr bwMode="auto">
                <a:xfrm>
                  <a:off x="3471435" y="2168147"/>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6" name="Freeform 73763">
                <a:extLst>
                  <a:ext uri="{FF2B5EF4-FFF2-40B4-BE49-F238E27FC236}">
                    <a16:creationId xmlns:a16="http://schemas.microsoft.com/office/drawing/2014/main" id="{EFE97EBC-DBAD-E3AC-9DA8-1B1F9FE3101D}"/>
                  </a:ext>
                </a:extLst>
              </p:cNvPr>
              <p:cNvSpPr/>
              <p:nvPr/>
            </p:nvSpPr>
            <p:spPr bwMode="auto">
              <a:xfrm>
                <a:off x="3454075" y="2482850"/>
                <a:ext cx="120650" cy="95250"/>
              </a:xfrm>
              <a:custGeom>
                <a:avLst/>
                <a:gdLst>
                  <a:gd name="connsiteX0" fmla="*/ 0 w 120650"/>
                  <a:gd name="connsiteY0" fmla="*/ 0 h 95250"/>
                  <a:gd name="connsiteX1" fmla="*/ 120650 w 120650"/>
                  <a:gd name="connsiteY1" fmla="*/ 95250 h 95250"/>
                </a:gdLst>
                <a:ahLst/>
                <a:cxnLst>
                  <a:cxn ang="0">
                    <a:pos x="connsiteX0" y="connsiteY0"/>
                  </a:cxn>
                  <a:cxn ang="0">
                    <a:pos x="connsiteX1" y="connsiteY1"/>
                  </a:cxn>
                </a:cxnLst>
                <a:rect l="l" t="t" r="r" b="b"/>
                <a:pathLst>
                  <a:path w="120650" h="95250">
                    <a:moveTo>
                      <a:pt x="0" y="0"/>
                    </a:moveTo>
                    <a:lnTo>
                      <a:pt x="120650" y="9525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7" name="Group 56">
                <a:extLst>
                  <a:ext uri="{FF2B5EF4-FFF2-40B4-BE49-F238E27FC236}">
                    <a16:creationId xmlns:a16="http://schemas.microsoft.com/office/drawing/2014/main" id="{523A6987-B3AD-A816-67B7-9B3689CDA4C7}"/>
                  </a:ext>
                </a:extLst>
              </p:cNvPr>
              <p:cNvGrpSpPr/>
              <p:nvPr/>
            </p:nvGrpSpPr>
            <p:grpSpPr>
              <a:xfrm rot="7464898">
                <a:off x="3791243" y="2563814"/>
                <a:ext cx="75652" cy="71437"/>
                <a:chOff x="3452933" y="2144335"/>
                <a:chExt cx="75652" cy="71437"/>
              </a:xfrm>
            </p:grpSpPr>
            <p:sp>
              <p:nvSpPr>
                <p:cNvPr id="109" name="Freeform 159">
                  <a:extLst>
                    <a:ext uri="{FF2B5EF4-FFF2-40B4-BE49-F238E27FC236}">
                      <a16:creationId xmlns:a16="http://schemas.microsoft.com/office/drawing/2014/main" id="{797C7E2C-FA4E-20C7-835A-5108DC0057AC}"/>
                    </a:ext>
                  </a:extLst>
                </p:cNvPr>
                <p:cNvSpPr/>
                <p:nvPr/>
              </p:nvSpPr>
              <p:spPr bwMode="auto">
                <a:xfrm>
                  <a:off x="3452933" y="2144335"/>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10" name="Freeform 160">
                  <a:extLst>
                    <a:ext uri="{FF2B5EF4-FFF2-40B4-BE49-F238E27FC236}">
                      <a16:creationId xmlns:a16="http://schemas.microsoft.com/office/drawing/2014/main" id="{584E7BFF-50E8-CFBE-CAF3-CEF60EF6BE6F}"/>
                    </a:ext>
                  </a:extLst>
                </p:cNvPr>
                <p:cNvSpPr/>
                <p:nvPr/>
              </p:nvSpPr>
              <p:spPr bwMode="auto">
                <a:xfrm>
                  <a:off x="3471435" y="2168147"/>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8" name="Group 57">
                <a:extLst>
                  <a:ext uri="{FF2B5EF4-FFF2-40B4-BE49-F238E27FC236}">
                    <a16:creationId xmlns:a16="http://schemas.microsoft.com/office/drawing/2014/main" id="{BBD2CF86-912B-EE33-A17A-756EAB2234D2}"/>
                  </a:ext>
                </a:extLst>
              </p:cNvPr>
              <p:cNvGrpSpPr/>
              <p:nvPr/>
            </p:nvGrpSpPr>
            <p:grpSpPr>
              <a:xfrm rot="7792774">
                <a:off x="2314988" y="2903883"/>
                <a:ext cx="75652" cy="71437"/>
                <a:chOff x="3452933" y="2144335"/>
                <a:chExt cx="75652" cy="71437"/>
              </a:xfrm>
            </p:grpSpPr>
            <p:sp>
              <p:nvSpPr>
                <p:cNvPr id="107" name="Freeform 162">
                  <a:extLst>
                    <a:ext uri="{FF2B5EF4-FFF2-40B4-BE49-F238E27FC236}">
                      <a16:creationId xmlns:a16="http://schemas.microsoft.com/office/drawing/2014/main" id="{BBB2FF71-A92E-CE6F-1338-FE6438D4B4C3}"/>
                    </a:ext>
                  </a:extLst>
                </p:cNvPr>
                <p:cNvSpPr/>
                <p:nvPr/>
              </p:nvSpPr>
              <p:spPr bwMode="auto">
                <a:xfrm>
                  <a:off x="3452933" y="2144335"/>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8" name="Freeform 163">
                  <a:extLst>
                    <a:ext uri="{FF2B5EF4-FFF2-40B4-BE49-F238E27FC236}">
                      <a16:creationId xmlns:a16="http://schemas.microsoft.com/office/drawing/2014/main" id="{69C02BC0-6334-D92E-A0BC-6DAF605845B5}"/>
                    </a:ext>
                  </a:extLst>
                </p:cNvPr>
                <p:cNvSpPr/>
                <p:nvPr/>
              </p:nvSpPr>
              <p:spPr bwMode="auto">
                <a:xfrm>
                  <a:off x="3471435" y="2168147"/>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9" name="Group 58">
                <a:extLst>
                  <a:ext uri="{FF2B5EF4-FFF2-40B4-BE49-F238E27FC236}">
                    <a16:creationId xmlns:a16="http://schemas.microsoft.com/office/drawing/2014/main" id="{2F61FAFD-FDDA-FF96-F839-2C8AD9E72C8C}"/>
                  </a:ext>
                </a:extLst>
              </p:cNvPr>
              <p:cNvGrpSpPr/>
              <p:nvPr/>
            </p:nvGrpSpPr>
            <p:grpSpPr>
              <a:xfrm rot="7792774">
                <a:off x="1844690" y="2892011"/>
                <a:ext cx="75652" cy="71437"/>
                <a:chOff x="3452933" y="2144335"/>
                <a:chExt cx="75652" cy="71437"/>
              </a:xfrm>
            </p:grpSpPr>
            <p:sp>
              <p:nvSpPr>
                <p:cNvPr id="105" name="Freeform 165">
                  <a:extLst>
                    <a:ext uri="{FF2B5EF4-FFF2-40B4-BE49-F238E27FC236}">
                      <a16:creationId xmlns:a16="http://schemas.microsoft.com/office/drawing/2014/main" id="{2C28E6FF-FEB8-9427-DDF1-73B97F5BDDCA}"/>
                    </a:ext>
                  </a:extLst>
                </p:cNvPr>
                <p:cNvSpPr/>
                <p:nvPr/>
              </p:nvSpPr>
              <p:spPr bwMode="auto">
                <a:xfrm>
                  <a:off x="3452933" y="2144335"/>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6" name="Freeform 166">
                  <a:extLst>
                    <a:ext uri="{FF2B5EF4-FFF2-40B4-BE49-F238E27FC236}">
                      <a16:creationId xmlns:a16="http://schemas.microsoft.com/office/drawing/2014/main" id="{1E99E40E-E3DD-225E-923B-3EEBDB6A9844}"/>
                    </a:ext>
                  </a:extLst>
                </p:cNvPr>
                <p:cNvSpPr/>
                <p:nvPr/>
              </p:nvSpPr>
              <p:spPr bwMode="auto">
                <a:xfrm>
                  <a:off x="3471435" y="2168147"/>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60" name="Group 59">
                <a:extLst>
                  <a:ext uri="{FF2B5EF4-FFF2-40B4-BE49-F238E27FC236}">
                    <a16:creationId xmlns:a16="http://schemas.microsoft.com/office/drawing/2014/main" id="{C7978468-7D31-1425-E043-15B799E4F4AA}"/>
                  </a:ext>
                </a:extLst>
              </p:cNvPr>
              <p:cNvGrpSpPr/>
              <p:nvPr/>
            </p:nvGrpSpPr>
            <p:grpSpPr>
              <a:xfrm rot="4927226">
                <a:off x="1645030" y="3583377"/>
                <a:ext cx="75652" cy="71437"/>
                <a:chOff x="3452933" y="2144335"/>
                <a:chExt cx="75652" cy="71437"/>
              </a:xfrm>
            </p:grpSpPr>
            <p:sp>
              <p:nvSpPr>
                <p:cNvPr id="103" name="Freeform 168">
                  <a:extLst>
                    <a:ext uri="{FF2B5EF4-FFF2-40B4-BE49-F238E27FC236}">
                      <a16:creationId xmlns:a16="http://schemas.microsoft.com/office/drawing/2014/main" id="{B977C6A2-5D80-5109-6EB7-7DC6D6D6F0A2}"/>
                    </a:ext>
                  </a:extLst>
                </p:cNvPr>
                <p:cNvSpPr/>
                <p:nvPr/>
              </p:nvSpPr>
              <p:spPr bwMode="auto">
                <a:xfrm>
                  <a:off x="3452933" y="2144335"/>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 name="Freeform 169">
                  <a:extLst>
                    <a:ext uri="{FF2B5EF4-FFF2-40B4-BE49-F238E27FC236}">
                      <a16:creationId xmlns:a16="http://schemas.microsoft.com/office/drawing/2014/main" id="{36BC60AB-61C4-6579-4E8B-B62860AE5164}"/>
                    </a:ext>
                  </a:extLst>
                </p:cNvPr>
                <p:cNvSpPr/>
                <p:nvPr/>
              </p:nvSpPr>
              <p:spPr bwMode="auto">
                <a:xfrm>
                  <a:off x="3471435" y="2168147"/>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61" name="Group 60">
                <a:extLst>
                  <a:ext uri="{FF2B5EF4-FFF2-40B4-BE49-F238E27FC236}">
                    <a16:creationId xmlns:a16="http://schemas.microsoft.com/office/drawing/2014/main" id="{2EE12142-800E-7BD1-EE6E-8A10D7E63515}"/>
                  </a:ext>
                </a:extLst>
              </p:cNvPr>
              <p:cNvGrpSpPr/>
              <p:nvPr/>
            </p:nvGrpSpPr>
            <p:grpSpPr>
              <a:xfrm rot="18015089">
                <a:off x="1797011" y="3797763"/>
                <a:ext cx="75652" cy="71437"/>
                <a:chOff x="3452933" y="2144335"/>
                <a:chExt cx="75652" cy="71437"/>
              </a:xfrm>
            </p:grpSpPr>
            <p:sp>
              <p:nvSpPr>
                <p:cNvPr id="101" name="Freeform 171">
                  <a:extLst>
                    <a:ext uri="{FF2B5EF4-FFF2-40B4-BE49-F238E27FC236}">
                      <a16:creationId xmlns:a16="http://schemas.microsoft.com/office/drawing/2014/main" id="{8EF1FDFC-4C77-9C63-1EC5-C4BCD494B574}"/>
                    </a:ext>
                  </a:extLst>
                </p:cNvPr>
                <p:cNvSpPr/>
                <p:nvPr/>
              </p:nvSpPr>
              <p:spPr bwMode="auto">
                <a:xfrm>
                  <a:off x="3452933" y="2144335"/>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2" name="Freeform 172">
                  <a:extLst>
                    <a:ext uri="{FF2B5EF4-FFF2-40B4-BE49-F238E27FC236}">
                      <a16:creationId xmlns:a16="http://schemas.microsoft.com/office/drawing/2014/main" id="{A6BF0312-BCC0-4F63-EF15-A5E1B6130CAD}"/>
                    </a:ext>
                  </a:extLst>
                </p:cNvPr>
                <p:cNvSpPr/>
                <p:nvPr/>
              </p:nvSpPr>
              <p:spPr bwMode="auto">
                <a:xfrm>
                  <a:off x="3471435" y="2168147"/>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62" name="Group 61">
                <a:extLst>
                  <a:ext uri="{FF2B5EF4-FFF2-40B4-BE49-F238E27FC236}">
                    <a16:creationId xmlns:a16="http://schemas.microsoft.com/office/drawing/2014/main" id="{B0BF3CF5-A24B-CA3A-B819-A9F6D0B2DAEC}"/>
                  </a:ext>
                </a:extLst>
              </p:cNvPr>
              <p:cNvGrpSpPr/>
              <p:nvPr/>
            </p:nvGrpSpPr>
            <p:grpSpPr>
              <a:xfrm rot="7792774">
                <a:off x="1095743" y="3462998"/>
                <a:ext cx="75652" cy="71437"/>
                <a:chOff x="3452933" y="2144335"/>
                <a:chExt cx="75652" cy="71437"/>
              </a:xfrm>
            </p:grpSpPr>
            <p:sp>
              <p:nvSpPr>
                <p:cNvPr id="99" name="Freeform 177">
                  <a:extLst>
                    <a:ext uri="{FF2B5EF4-FFF2-40B4-BE49-F238E27FC236}">
                      <a16:creationId xmlns:a16="http://schemas.microsoft.com/office/drawing/2014/main" id="{C02DE735-68BD-8D07-2FFA-C8DDE797BE31}"/>
                    </a:ext>
                  </a:extLst>
                </p:cNvPr>
                <p:cNvSpPr/>
                <p:nvPr/>
              </p:nvSpPr>
              <p:spPr bwMode="auto">
                <a:xfrm>
                  <a:off x="3452933" y="2144335"/>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Freeform 178">
                  <a:extLst>
                    <a:ext uri="{FF2B5EF4-FFF2-40B4-BE49-F238E27FC236}">
                      <a16:creationId xmlns:a16="http://schemas.microsoft.com/office/drawing/2014/main" id="{7B50B077-A185-C2EE-65F3-88BD7B140E87}"/>
                    </a:ext>
                  </a:extLst>
                </p:cNvPr>
                <p:cNvSpPr/>
                <p:nvPr/>
              </p:nvSpPr>
              <p:spPr bwMode="auto">
                <a:xfrm>
                  <a:off x="3471435" y="2168147"/>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63" name="Freeform 73765">
                <a:extLst>
                  <a:ext uri="{FF2B5EF4-FFF2-40B4-BE49-F238E27FC236}">
                    <a16:creationId xmlns:a16="http://schemas.microsoft.com/office/drawing/2014/main" id="{848BEA67-B381-A85A-D0F3-448F0021A4EA}"/>
                  </a:ext>
                </a:extLst>
              </p:cNvPr>
              <p:cNvSpPr/>
              <p:nvPr/>
            </p:nvSpPr>
            <p:spPr bwMode="auto">
              <a:xfrm>
                <a:off x="2796850" y="2844800"/>
                <a:ext cx="82550" cy="0"/>
              </a:xfrm>
              <a:custGeom>
                <a:avLst/>
                <a:gdLst>
                  <a:gd name="connsiteX0" fmla="*/ 82550 w 82550"/>
                  <a:gd name="connsiteY0" fmla="*/ 0 h 0"/>
                  <a:gd name="connsiteX1" fmla="*/ 0 w 82550"/>
                  <a:gd name="connsiteY1" fmla="*/ 0 h 0"/>
                </a:gdLst>
                <a:ahLst/>
                <a:cxnLst>
                  <a:cxn ang="0">
                    <a:pos x="connsiteX0" y="connsiteY0"/>
                  </a:cxn>
                  <a:cxn ang="0">
                    <a:pos x="connsiteX1" y="connsiteY1"/>
                  </a:cxn>
                </a:cxnLst>
                <a:rect l="l" t="t" r="r" b="b"/>
                <a:pathLst>
                  <a:path w="82550">
                    <a:moveTo>
                      <a:pt x="82550" y="0"/>
                    </a:moveTo>
                    <a:lnTo>
                      <a:pt x="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64" name="Group 63">
                <a:extLst>
                  <a:ext uri="{FF2B5EF4-FFF2-40B4-BE49-F238E27FC236}">
                    <a16:creationId xmlns:a16="http://schemas.microsoft.com/office/drawing/2014/main" id="{A85A8E75-7E52-A557-7F6D-2E67267D0891}"/>
                  </a:ext>
                </a:extLst>
              </p:cNvPr>
              <p:cNvGrpSpPr/>
              <p:nvPr/>
            </p:nvGrpSpPr>
            <p:grpSpPr>
              <a:xfrm rot="235309">
                <a:off x="2905174" y="2708309"/>
                <a:ext cx="228600" cy="265176"/>
                <a:chOff x="2648324" y="2698784"/>
                <a:chExt cx="228600" cy="265176"/>
              </a:xfrm>
            </p:grpSpPr>
            <p:sp>
              <p:nvSpPr>
                <p:cNvPr id="94" name="Hexagon 93">
                  <a:extLst>
                    <a:ext uri="{FF2B5EF4-FFF2-40B4-BE49-F238E27FC236}">
                      <a16:creationId xmlns:a16="http://schemas.microsoft.com/office/drawing/2014/main" id="{27D53B43-2284-ED4C-9583-B622C8083573}"/>
                    </a:ext>
                  </a:extLst>
                </p:cNvPr>
                <p:cNvSpPr/>
                <p:nvPr/>
              </p:nvSpPr>
              <p:spPr bwMode="auto">
                <a:xfrm rot="7078025">
                  <a:off x="2630036" y="2717072"/>
                  <a:ext cx="265176" cy="228600"/>
                </a:xfrm>
                <a:prstGeom prst="hexagon">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95" name="Group 94">
                  <a:extLst>
                    <a:ext uri="{FF2B5EF4-FFF2-40B4-BE49-F238E27FC236}">
                      <a16:creationId xmlns:a16="http://schemas.microsoft.com/office/drawing/2014/main" id="{3F0F7A0C-2998-D000-55BA-7A926E03F4EC}"/>
                    </a:ext>
                  </a:extLst>
                </p:cNvPr>
                <p:cNvGrpSpPr/>
                <p:nvPr/>
              </p:nvGrpSpPr>
              <p:grpSpPr>
                <a:xfrm rot="1553765">
                  <a:off x="2675949" y="2766934"/>
                  <a:ext cx="178838" cy="144849"/>
                  <a:chOff x="2679700" y="2083502"/>
                  <a:chExt cx="178838" cy="144849"/>
                </a:xfrm>
              </p:grpSpPr>
              <p:sp>
                <p:nvSpPr>
                  <p:cNvPr id="96" name="Freeform 182">
                    <a:extLst>
                      <a:ext uri="{FF2B5EF4-FFF2-40B4-BE49-F238E27FC236}">
                        <a16:creationId xmlns:a16="http://schemas.microsoft.com/office/drawing/2014/main" id="{3F77B8B1-16A9-8DFD-D22A-9BFE6A3C1F36}"/>
                      </a:ext>
                    </a:extLst>
                  </p:cNvPr>
                  <p:cNvSpPr/>
                  <p:nvPr/>
                </p:nvSpPr>
                <p:spPr bwMode="auto">
                  <a:xfrm>
                    <a:off x="2679700" y="2108200"/>
                    <a:ext cx="3175" cy="101600"/>
                  </a:xfrm>
                  <a:custGeom>
                    <a:avLst/>
                    <a:gdLst>
                      <a:gd name="connsiteX0" fmla="*/ 3175 w 3175"/>
                      <a:gd name="connsiteY0" fmla="*/ 0 h 101600"/>
                      <a:gd name="connsiteX1" fmla="*/ 0 w 3175"/>
                      <a:gd name="connsiteY1" fmla="*/ 101600 h 101600"/>
                    </a:gdLst>
                    <a:ahLst/>
                    <a:cxnLst>
                      <a:cxn ang="0">
                        <a:pos x="connsiteX0" y="connsiteY0"/>
                      </a:cxn>
                      <a:cxn ang="0">
                        <a:pos x="connsiteX1" y="connsiteY1"/>
                      </a:cxn>
                    </a:cxnLst>
                    <a:rect l="l" t="t" r="r" b="b"/>
                    <a:pathLst>
                      <a:path w="3175" h="101600">
                        <a:moveTo>
                          <a:pt x="3175" y="0"/>
                        </a:moveTo>
                        <a:cubicBezTo>
                          <a:pt x="2117" y="33867"/>
                          <a:pt x="1058" y="67733"/>
                          <a:pt x="0" y="101600"/>
                        </a:cubicBez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7" name="Freeform 183">
                    <a:extLst>
                      <a:ext uri="{FF2B5EF4-FFF2-40B4-BE49-F238E27FC236}">
                        <a16:creationId xmlns:a16="http://schemas.microsoft.com/office/drawing/2014/main" id="{E7822CA4-48EC-E9B6-8BE9-8893A1B27B45}"/>
                      </a:ext>
                    </a:extLst>
                  </p:cNvPr>
                  <p:cNvSpPr/>
                  <p:nvPr/>
                </p:nvSpPr>
                <p:spPr bwMode="auto">
                  <a:xfrm rot="17993153">
                    <a:off x="2806150" y="2034290"/>
                    <a:ext cx="3175" cy="101600"/>
                  </a:xfrm>
                  <a:custGeom>
                    <a:avLst/>
                    <a:gdLst>
                      <a:gd name="connsiteX0" fmla="*/ 3175 w 3175"/>
                      <a:gd name="connsiteY0" fmla="*/ 0 h 101600"/>
                      <a:gd name="connsiteX1" fmla="*/ 0 w 3175"/>
                      <a:gd name="connsiteY1" fmla="*/ 101600 h 101600"/>
                    </a:gdLst>
                    <a:ahLst/>
                    <a:cxnLst>
                      <a:cxn ang="0">
                        <a:pos x="connsiteX0" y="connsiteY0"/>
                      </a:cxn>
                      <a:cxn ang="0">
                        <a:pos x="connsiteX1" y="connsiteY1"/>
                      </a:cxn>
                    </a:cxnLst>
                    <a:rect l="l" t="t" r="r" b="b"/>
                    <a:pathLst>
                      <a:path w="3175" h="101600">
                        <a:moveTo>
                          <a:pt x="3175" y="0"/>
                        </a:moveTo>
                        <a:cubicBezTo>
                          <a:pt x="2117" y="33867"/>
                          <a:pt x="1058" y="67733"/>
                          <a:pt x="0" y="101600"/>
                        </a:cubicBez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8" name="Freeform 184">
                    <a:extLst>
                      <a:ext uri="{FF2B5EF4-FFF2-40B4-BE49-F238E27FC236}">
                        <a16:creationId xmlns:a16="http://schemas.microsoft.com/office/drawing/2014/main" id="{AD7F46F3-FF68-BC2F-3C9B-6C13BD85CA5E}"/>
                      </a:ext>
                    </a:extLst>
                  </p:cNvPr>
                  <p:cNvSpPr/>
                  <p:nvPr/>
                </p:nvSpPr>
                <p:spPr bwMode="auto">
                  <a:xfrm rot="14646235">
                    <a:off x="2801561" y="2175964"/>
                    <a:ext cx="3175" cy="101600"/>
                  </a:xfrm>
                  <a:custGeom>
                    <a:avLst/>
                    <a:gdLst>
                      <a:gd name="connsiteX0" fmla="*/ 3175 w 3175"/>
                      <a:gd name="connsiteY0" fmla="*/ 0 h 101600"/>
                      <a:gd name="connsiteX1" fmla="*/ 0 w 3175"/>
                      <a:gd name="connsiteY1" fmla="*/ 101600 h 101600"/>
                    </a:gdLst>
                    <a:ahLst/>
                    <a:cxnLst>
                      <a:cxn ang="0">
                        <a:pos x="connsiteX0" y="connsiteY0"/>
                      </a:cxn>
                      <a:cxn ang="0">
                        <a:pos x="connsiteX1" y="connsiteY1"/>
                      </a:cxn>
                    </a:cxnLst>
                    <a:rect l="l" t="t" r="r" b="b"/>
                    <a:pathLst>
                      <a:path w="3175" h="101600">
                        <a:moveTo>
                          <a:pt x="3175" y="0"/>
                        </a:moveTo>
                        <a:cubicBezTo>
                          <a:pt x="2117" y="33867"/>
                          <a:pt x="1058" y="67733"/>
                          <a:pt x="0" y="101600"/>
                        </a:cubicBez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grpSp>
            <p:nvGrpSpPr>
              <p:cNvPr id="65" name="Group 64">
                <a:extLst>
                  <a:ext uri="{FF2B5EF4-FFF2-40B4-BE49-F238E27FC236}">
                    <a16:creationId xmlns:a16="http://schemas.microsoft.com/office/drawing/2014/main" id="{24246CD4-CAEA-B26E-8AFA-0F623129F106}"/>
                  </a:ext>
                </a:extLst>
              </p:cNvPr>
              <p:cNvGrpSpPr/>
              <p:nvPr/>
            </p:nvGrpSpPr>
            <p:grpSpPr>
              <a:xfrm rot="4927226">
                <a:off x="3465259" y="2643669"/>
                <a:ext cx="75652" cy="71437"/>
                <a:chOff x="3452933" y="2144335"/>
                <a:chExt cx="75652" cy="71437"/>
              </a:xfrm>
            </p:grpSpPr>
            <p:sp>
              <p:nvSpPr>
                <p:cNvPr id="92" name="Freeform 186">
                  <a:extLst>
                    <a:ext uri="{FF2B5EF4-FFF2-40B4-BE49-F238E27FC236}">
                      <a16:creationId xmlns:a16="http://schemas.microsoft.com/office/drawing/2014/main" id="{19C8AF6E-D10C-935E-0A38-1E7A702072DF}"/>
                    </a:ext>
                  </a:extLst>
                </p:cNvPr>
                <p:cNvSpPr/>
                <p:nvPr/>
              </p:nvSpPr>
              <p:spPr bwMode="auto">
                <a:xfrm>
                  <a:off x="3452933" y="2144335"/>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3" name="Freeform 187">
                  <a:extLst>
                    <a:ext uri="{FF2B5EF4-FFF2-40B4-BE49-F238E27FC236}">
                      <a16:creationId xmlns:a16="http://schemas.microsoft.com/office/drawing/2014/main" id="{7D1475EF-E269-1736-34B1-759B9CE582B0}"/>
                    </a:ext>
                  </a:extLst>
                </p:cNvPr>
                <p:cNvSpPr/>
                <p:nvPr/>
              </p:nvSpPr>
              <p:spPr bwMode="auto">
                <a:xfrm>
                  <a:off x="3471435" y="2168147"/>
                  <a:ext cx="57150" cy="47625"/>
                </a:xfrm>
                <a:custGeom>
                  <a:avLst/>
                  <a:gdLst>
                    <a:gd name="connsiteX0" fmla="*/ 0 w 57150"/>
                    <a:gd name="connsiteY0" fmla="*/ 47625 h 47625"/>
                    <a:gd name="connsiteX1" fmla="*/ 57150 w 57150"/>
                    <a:gd name="connsiteY1" fmla="*/ 0 h 47625"/>
                  </a:gdLst>
                  <a:ahLst/>
                  <a:cxnLst>
                    <a:cxn ang="0">
                      <a:pos x="connsiteX0" y="connsiteY0"/>
                    </a:cxn>
                    <a:cxn ang="0">
                      <a:pos x="connsiteX1" y="connsiteY1"/>
                    </a:cxn>
                  </a:cxnLst>
                  <a:rect l="l" t="t" r="r" b="b"/>
                  <a:pathLst>
                    <a:path w="57150" h="47625">
                      <a:moveTo>
                        <a:pt x="0" y="47625"/>
                      </a:moveTo>
                      <a:lnTo>
                        <a:pt x="5715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66" name="Freeform 73767">
                <a:extLst>
                  <a:ext uri="{FF2B5EF4-FFF2-40B4-BE49-F238E27FC236}">
                    <a16:creationId xmlns:a16="http://schemas.microsoft.com/office/drawing/2014/main" id="{26462866-D8E0-1A4C-CD80-76F96C9CB6BC}"/>
                  </a:ext>
                </a:extLst>
              </p:cNvPr>
              <p:cNvSpPr/>
              <p:nvPr/>
            </p:nvSpPr>
            <p:spPr bwMode="auto">
              <a:xfrm>
                <a:off x="3774750" y="2327275"/>
                <a:ext cx="136525" cy="95250"/>
              </a:xfrm>
              <a:custGeom>
                <a:avLst/>
                <a:gdLst>
                  <a:gd name="connsiteX0" fmla="*/ 0 w 136525"/>
                  <a:gd name="connsiteY0" fmla="*/ 0 h 95250"/>
                  <a:gd name="connsiteX1" fmla="*/ 111125 w 136525"/>
                  <a:gd name="connsiteY1" fmla="*/ 31750 h 95250"/>
                  <a:gd name="connsiteX2" fmla="*/ 136525 w 136525"/>
                  <a:gd name="connsiteY2" fmla="*/ 95250 h 95250"/>
                </a:gdLst>
                <a:ahLst/>
                <a:cxnLst>
                  <a:cxn ang="0">
                    <a:pos x="connsiteX0" y="connsiteY0"/>
                  </a:cxn>
                  <a:cxn ang="0">
                    <a:pos x="connsiteX1" y="connsiteY1"/>
                  </a:cxn>
                  <a:cxn ang="0">
                    <a:pos x="connsiteX2" y="connsiteY2"/>
                  </a:cxn>
                </a:cxnLst>
                <a:rect l="l" t="t" r="r" b="b"/>
                <a:pathLst>
                  <a:path w="136525" h="95250">
                    <a:moveTo>
                      <a:pt x="0" y="0"/>
                    </a:moveTo>
                    <a:lnTo>
                      <a:pt x="111125" y="31750"/>
                    </a:lnTo>
                    <a:lnTo>
                      <a:pt x="136525" y="9525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7" name="Freeform 73768">
                <a:extLst>
                  <a:ext uri="{FF2B5EF4-FFF2-40B4-BE49-F238E27FC236}">
                    <a16:creationId xmlns:a16="http://schemas.microsoft.com/office/drawing/2014/main" id="{DBEAE16D-BE76-9D3F-791E-59F95E3414F8}"/>
                  </a:ext>
                </a:extLst>
              </p:cNvPr>
              <p:cNvSpPr/>
              <p:nvPr/>
            </p:nvSpPr>
            <p:spPr bwMode="auto">
              <a:xfrm>
                <a:off x="3654100" y="2419350"/>
                <a:ext cx="222250" cy="152400"/>
              </a:xfrm>
              <a:custGeom>
                <a:avLst/>
                <a:gdLst>
                  <a:gd name="connsiteX0" fmla="*/ 0 w 222250"/>
                  <a:gd name="connsiteY0" fmla="*/ 0 h 152400"/>
                  <a:gd name="connsiteX1" fmla="*/ 47625 w 222250"/>
                  <a:gd name="connsiteY1" fmla="*/ 130175 h 152400"/>
                  <a:gd name="connsiteX2" fmla="*/ 165100 w 222250"/>
                  <a:gd name="connsiteY2" fmla="*/ 152400 h 152400"/>
                  <a:gd name="connsiteX3" fmla="*/ 222250 w 222250"/>
                  <a:gd name="connsiteY3" fmla="*/ 114300 h 152400"/>
                </a:gdLst>
                <a:ahLst/>
                <a:cxnLst>
                  <a:cxn ang="0">
                    <a:pos x="connsiteX0" y="connsiteY0"/>
                  </a:cxn>
                  <a:cxn ang="0">
                    <a:pos x="connsiteX1" y="connsiteY1"/>
                  </a:cxn>
                  <a:cxn ang="0">
                    <a:pos x="connsiteX2" y="connsiteY2"/>
                  </a:cxn>
                  <a:cxn ang="0">
                    <a:pos x="connsiteX3" y="connsiteY3"/>
                  </a:cxn>
                </a:cxnLst>
                <a:rect l="l" t="t" r="r" b="b"/>
                <a:pathLst>
                  <a:path w="222250" h="152400">
                    <a:moveTo>
                      <a:pt x="0" y="0"/>
                    </a:moveTo>
                    <a:lnTo>
                      <a:pt x="47625" y="130175"/>
                    </a:lnTo>
                    <a:lnTo>
                      <a:pt x="165100" y="152400"/>
                    </a:lnTo>
                    <a:lnTo>
                      <a:pt x="222250" y="114300"/>
                    </a:lnTo>
                  </a:path>
                </a:pathLst>
              </a:custGeom>
              <a:noFill/>
              <a:ln w="19050">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8" name="Freeform 73770">
                <a:extLst>
                  <a:ext uri="{FF2B5EF4-FFF2-40B4-BE49-F238E27FC236}">
                    <a16:creationId xmlns:a16="http://schemas.microsoft.com/office/drawing/2014/main" id="{F4A0FCC0-7990-C39E-053B-AE1BCA27317F}"/>
                  </a:ext>
                </a:extLst>
              </p:cNvPr>
              <p:cNvSpPr/>
              <p:nvPr/>
            </p:nvSpPr>
            <p:spPr bwMode="auto">
              <a:xfrm>
                <a:off x="3498525" y="2689225"/>
                <a:ext cx="95250" cy="82550"/>
              </a:xfrm>
              <a:custGeom>
                <a:avLst/>
                <a:gdLst>
                  <a:gd name="connsiteX0" fmla="*/ 95250 w 95250"/>
                  <a:gd name="connsiteY0" fmla="*/ 0 h 82550"/>
                  <a:gd name="connsiteX1" fmla="*/ 38100 w 95250"/>
                  <a:gd name="connsiteY1" fmla="*/ 0 h 82550"/>
                  <a:gd name="connsiteX2" fmla="*/ 0 w 95250"/>
                  <a:gd name="connsiteY2" fmla="*/ 82550 h 82550"/>
                </a:gdLst>
                <a:ahLst/>
                <a:cxnLst>
                  <a:cxn ang="0">
                    <a:pos x="connsiteX0" y="connsiteY0"/>
                  </a:cxn>
                  <a:cxn ang="0">
                    <a:pos x="connsiteX1" y="connsiteY1"/>
                  </a:cxn>
                  <a:cxn ang="0">
                    <a:pos x="connsiteX2" y="connsiteY2"/>
                  </a:cxn>
                </a:cxnLst>
                <a:rect l="l" t="t" r="r" b="b"/>
                <a:pathLst>
                  <a:path w="95250" h="82550">
                    <a:moveTo>
                      <a:pt x="95250" y="0"/>
                    </a:moveTo>
                    <a:lnTo>
                      <a:pt x="38100" y="0"/>
                    </a:lnTo>
                    <a:lnTo>
                      <a:pt x="0" y="8255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9" name="Freeform 194">
                <a:extLst>
                  <a:ext uri="{FF2B5EF4-FFF2-40B4-BE49-F238E27FC236}">
                    <a16:creationId xmlns:a16="http://schemas.microsoft.com/office/drawing/2014/main" id="{592E6B94-6DF9-DB18-C471-D77512D9E05F}"/>
                  </a:ext>
                </a:extLst>
              </p:cNvPr>
              <p:cNvSpPr/>
              <p:nvPr/>
            </p:nvSpPr>
            <p:spPr bwMode="auto">
              <a:xfrm>
                <a:off x="3152136" y="2840897"/>
                <a:ext cx="82550" cy="0"/>
              </a:xfrm>
              <a:custGeom>
                <a:avLst/>
                <a:gdLst>
                  <a:gd name="connsiteX0" fmla="*/ 82550 w 82550"/>
                  <a:gd name="connsiteY0" fmla="*/ 0 h 0"/>
                  <a:gd name="connsiteX1" fmla="*/ 0 w 82550"/>
                  <a:gd name="connsiteY1" fmla="*/ 0 h 0"/>
                </a:gdLst>
                <a:ahLst/>
                <a:cxnLst>
                  <a:cxn ang="0">
                    <a:pos x="connsiteX0" y="connsiteY0"/>
                  </a:cxn>
                  <a:cxn ang="0">
                    <a:pos x="connsiteX1" y="connsiteY1"/>
                  </a:cxn>
                </a:cxnLst>
                <a:rect l="l" t="t" r="r" b="b"/>
                <a:pathLst>
                  <a:path w="82550">
                    <a:moveTo>
                      <a:pt x="82550" y="0"/>
                    </a:moveTo>
                    <a:lnTo>
                      <a:pt x="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0" name="Freeform 73773">
                <a:extLst>
                  <a:ext uri="{FF2B5EF4-FFF2-40B4-BE49-F238E27FC236}">
                    <a16:creationId xmlns:a16="http://schemas.microsoft.com/office/drawing/2014/main" id="{7D89B6FB-6244-881B-7BAC-2B44B19F1D6A}"/>
                  </a:ext>
                </a:extLst>
              </p:cNvPr>
              <p:cNvSpPr/>
              <p:nvPr/>
            </p:nvSpPr>
            <p:spPr bwMode="auto">
              <a:xfrm>
                <a:off x="2161850" y="2825750"/>
                <a:ext cx="301625" cy="85725"/>
              </a:xfrm>
              <a:custGeom>
                <a:avLst/>
                <a:gdLst>
                  <a:gd name="connsiteX0" fmla="*/ 301625 w 301625"/>
                  <a:gd name="connsiteY0" fmla="*/ 3175 h 85725"/>
                  <a:gd name="connsiteX1" fmla="*/ 190500 w 301625"/>
                  <a:gd name="connsiteY1" fmla="*/ 85725 h 85725"/>
                  <a:gd name="connsiteX2" fmla="*/ 69850 w 301625"/>
                  <a:gd name="connsiteY2" fmla="*/ 0 h 85725"/>
                  <a:gd name="connsiteX3" fmla="*/ 0 w 301625"/>
                  <a:gd name="connsiteY3" fmla="*/ 44450 h 85725"/>
                </a:gdLst>
                <a:ahLst/>
                <a:cxnLst>
                  <a:cxn ang="0">
                    <a:pos x="connsiteX0" y="connsiteY0"/>
                  </a:cxn>
                  <a:cxn ang="0">
                    <a:pos x="connsiteX1" y="connsiteY1"/>
                  </a:cxn>
                  <a:cxn ang="0">
                    <a:pos x="connsiteX2" y="connsiteY2"/>
                  </a:cxn>
                  <a:cxn ang="0">
                    <a:pos x="connsiteX3" y="connsiteY3"/>
                  </a:cxn>
                </a:cxnLst>
                <a:rect l="l" t="t" r="r" b="b"/>
                <a:pathLst>
                  <a:path w="301625" h="85725">
                    <a:moveTo>
                      <a:pt x="301625" y="3175"/>
                    </a:moveTo>
                    <a:lnTo>
                      <a:pt x="190500" y="85725"/>
                    </a:lnTo>
                    <a:lnTo>
                      <a:pt x="69850" y="0"/>
                    </a:lnTo>
                    <a:lnTo>
                      <a:pt x="0" y="4445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1" name="Freeform 73774">
                <a:extLst>
                  <a:ext uri="{FF2B5EF4-FFF2-40B4-BE49-F238E27FC236}">
                    <a16:creationId xmlns:a16="http://schemas.microsoft.com/office/drawing/2014/main" id="{740F2607-963A-6FDE-A275-560DA213FA84}"/>
                  </a:ext>
                </a:extLst>
              </p:cNvPr>
              <p:cNvSpPr/>
              <p:nvPr/>
            </p:nvSpPr>
            <p:spPr bwMode="auto">
              <a:xfrm>
                <a:off x="1806250" y="2832100"/>
                <a:ext cx="241300" cy="63500"/>
              </a:xfrm>
              <a:custGeom>
                <a:avLst/>
                <a:gdLst>
                  <a:gd name="connsiteX0" fmla="*/ 241300 w 241300"/>
                  <a:gd name="connsiteY0" fmla="*/ 28575 h 63500"/>
                  <a:gd name="connsiteX1" fmla="*/ 190500 w 241300"/>
                  <a:gd name="connsiteY1" fmla="*/ 0 h 63500"/>
                  <a:gd name="connsiteX2" fmla="*/ 76200 w 241300"/>
                  <a:gd name="connsiteY2" fmla="*/ 63500 h 63500"/>
                  <a:gd name="connsiteX3" fmla="*/ 0 w 241300"/>
                  <a:gd name="connsiteY3" fmla="*/ 22225 h 63500"/>
                </a:gdLst>
                <a:ahLst/>
                <a:cxnLst>
                  <a:cxn ang="0">
                    <a:pos x="connsiteX0" y="connsiteY0"/>
                  </a:cxn>
                  <a:cxn ang="0">
                    <a:pos x="connsiteX1" y="connsiteY1"/>
                  </a:cxn>
                  <a:cxn ang="0">
                    <a:pos x="connsiteX2" y="connsiteY2"/>
                  </a:cxn>
                  <a:cxn ang="0">
                    <a:pos x="connsiteX3" y="connsiteY3"/>
                  </a:cxn>
                </a:cxnLst>
                <a:rect l="l" t="t" r="r" b="b"/>
                <a:pathLst>
                  <a:path w="241300" h="63500">
                    <a:moveTo>
                      <a:pt x="241300" y="28575"/>
                    </a:moveTo>
                    <a:lnTo>
                      <a:pt x="190500" y="0"/>
                    </a:lnTo>
                    <a:lnTo>
                      <a:pt x="76200" y="63500"/>
                    </a:lnTo>
                    <a:lnTo>
                      <a:pt x="0" y="22225"/>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2" name="Freeform 73775">
                <a:extLst>
                  <a:ext uri="{FF2B5EF4-FFF2-40B4-BE49-F238E27FC236}">
                    <a16:creationId xmlns:a16="http://schemas.microsoft.com/office/drawing/2014/main" id="{162EDD37-B444-60C9-AD9D-494D375FF627}"/>
                  </a:ext>
                </a:extLst>
              </p:cNvPr>
              <p:cNvSpPr/>
              <p:nvPr/>
            </p:nvSpPr>
            <p:spPr bwMode="auto">
              <a:xfrm>
                <a:off x="1425250" y="2828925"/>
                <a:ext cx="266700" cy="69850"/>
              </a:xfrm>
              <a:custGeom>
                <a:avLst/>
                <a:gdLst>
                  <a:gd name="connsiteX0" fmla="*/ 266700 w 266700"/>
                  <a:gd name="connsiteY0" fmla="*/ 28575 h 69850"/>
                  <a:gd name="connsiteX1" fmla="*/ 266700 w 266700"/>
                  <a:gd name="connsiteY1" fmla="*/ 28575 h 69850"/>
                  <a:gd name="connsiteX2" fmla="*/ 215900 w 266700"/>
                  <a:gd name="connsiteY2" fmla="*/ 69850 h 69850"/>
                  <a:gd name="connsiteX3" fmla="*/ 101600 w 266700"/>
                  <a:gd name="connsiteY3" fmla="*/ 0 h 69850"/>
                  <a:gd name="connsiteX4" fmla="*/ 0 w 266700"/>
                  <a:gd name="connsiteY4" fmla="*/ 5080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0" h="69850">
                    <a:moveTo>
                      <a:pt x="266700" y="28575"/>
                    </a:moveTo>
                    <a:lnTo>
                      <a:pt x="266700" y="28575"/>
                    </a:lnTo>
                    <a:lnTo>
                      <a:pt x="215900" y="69850"/>
                    </a:lnTo>
                    <a:lnTo>
                      <a:pt x="101600" y="0"/>
                    </a:lnTo>
                    <a:lnTo>
                      <a:pt x="0" y="5080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3" name="Freeform 73776">
                <a:extLst>
                  <a:ext uri="{FF2B5EF4-FFF2-40B4-BE49-F238E27FC236}">
                    <a16:creationId xmlns:a16="http://schemas.microsoft.com/office/drawing/2014/main" id="{02AD8AC9-56A6-9D8C-B4F3-5E44817A1C29}"/>
                  </a:ext>
                </a:extLst>
              </p:cNvPr>
              <p:cNvSpPr/>
              <p:nvPr/>
            </p:nvSpPr>
            <p:spPr bwMode="auto">
              <a:xfrm>
                <a:off x="1034725" y="2813050"/>
                <a:ext cx="282575" cy="69850"/>
              </a:xfrm>
              <a:custGeom>
                <a:avLst/>
                <a:gdLst>
                  <a:gd name="connsiteX0" fmla="*/ 282575 w 282575"/>
                  <a:gd name="connsiteY0" fmla="*/ 38100 h 69850"/>
                  <a:gd name="connsiteX1" fmla="*/ 222250 w 282575"/>
                  <a:gd name="connsiteY1" fmla="*/ 0 h 69850"/>
                  <a:gd name="connsiteX2" fmla="*/ 98425 w 282575"/>
                  <a:gd name="connsiteY2" fmla="*/ 69850 h 69850"/>
                  <a:gd name="connsiteX3" fmla="*/ 0 w 282575"/>
                  <a:gd name="connsiteY3" fmla="*/ 15875 h 69850"/>
                </a:gdLst>
                <a:ahLst/>
                <a:cxnLst>
                  <a:cxn ang="0">
                    <a:pos x="connsiteX0" y="connsiteY0"/>
                  </a:cxn>
                  <a:cxn ang="0">
                    <a:pos x="connsiteX1" y="connsiteY1"/>
                  </a:cxn>
                  <a:cxn ang="0">
                    <a:pos x="connsiteX2" y="connsiteY2"/>
                  </a:cxn>
                  <a:cxn ang="0">
                    <a:pos x="connsiteX3" y="connsiteY3"/>
                  </a:cxn>
                </a:cxnLst>
                <a:rect l="l" t="t" r="r" b="b"/>
                <a:pathLst>
                  <a:path w="282575" h="69850">
                    <a:moveTo>
                      <a:pt x="282575" y="38100"/>
                    </a:moveTo>
                    <a:lnTo>
                      <a:pt x="222250" y="0"/>
                    </a:lnTo>
                    <a:lnTo>
                      <a:pt x="98425" y="69850"/>
                    </a:lnTo>
                    <a:lnTo>
                      <a:pt x="0" y="15875"/>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4" name="Freeform 73777">
                <a:extLst>
                  <a:ext uri="{FF2B5EF4-FFF2-40B4-BE49-F238E27FC236}">
                    <a16:creationId xmlns:a16="http://schemas.microsoft.com/office/drawing/2014/main" id="{A9DA21C8-E9D0-61B4-F15C-FB375D8C2EDA}"/>
                  </a:ext>
                </a:extLst>
              </p:cNvPr>
              <p:cNvSpPr/>
              <p:nvPr/>
            </p:nvSpPr>
            <p:spPr bwMode="auto">
              <a:xfrm>
                <a:off x="888675" y="2857500"/>
                <a:ext cx="66675" cy="276225"/>
              </a:xfrm>
              <a:custGeom>
                <a:avLst/>
                <a:gdLst>
                  <a:gd name="connsiteX0" fmla="*/ 57150 w 66675"/>
                  <a:gd name="connsiteY0" fmla="*/ 0 h 276225"/>
                  <a:gd name="connsiteX1" fmla="*/ 57150 w 66675"/>
                  <a:gd name="connsiteY1" fmla="*/ 0 h 276225"/>
                  <a:gd name="connsiteX2" fmla="*/ 0 w 66675"/>
                  <a:gd name="connsiteY2" fmla="*/ 104775 h 276225"/>
                  <a:gd name="connsiteX3" fmla="*/ 66675 w 66675"/>
                  <a:gd name="connsiteY3" fmla="*/ 215900 h 276225"/>
                  <a:gd name="connsiteX4" fmla="*/ 38100 w 66675"/>
                  <a:gd name="connsiteY4" fmla="*/ 276225 h 276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276225">
                    <a:moveTo>
                      <a:pt x="57150" y="0"/>
                    </a:moveTo>
                    <a:lnTo>
                      <a:pt x="57150" y="0"/>
                    </a:lnTo>
                    <a:lnTo>
                      <a:pt x="0" y="104775"/>
                    </a:lnTo>
                    <a:lnTo>
                      <a:pt x="66675" y="215900"/>
                    </a:lnTo>
                    <a:lnTo>
                      <a:pt x="38100" y="276225"/>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5" name="Freeform 200">
                <a:extLst>
                  <a:ext uri="{FF2B5EF4-FFF2-40B4-BE49-F238E27FC236}">
                    <a16:creationId xmlns:a16="http://schemas.microsoft.com/office/drawing/2014/main" id="{9D605569-54DC-E05F-2187-CF5E096F82CA}"/>
                  </a:ext>
                </a:extLst>
              </p:cNvPr>
              <p:cNvSpPr/>
              <p:nvPr/>
            </p:nvSpPr>
            <p:spPr bwMode="auto">
              <a:xfrm>
                <a:off x="1900869" y="3705066"/>
                <a:ext cx="82550" cy="0"/>
              </a:xfrm>
              <a:custGeom>
                <a:avLst/>
                <a:gdLst>
                  <a:gd name="connsiteX0" fmla="*/ 82550 w 82550"/>
                  <a:gd name="connsiteY0" fmla="*/ 0 h 0"/>
                  <a:gd name="connsiteX1" fmla="*/ 0 w 82550"/>
                  <a:gd name="connsiteY1" fmla="*/ 0 h 0"/>
                </a:gdLst>
                <a:ahLst/>
                <a:cxnLst>
                  <a:cxn ang="0">
                    <a:pos x="connsiteX0" y="connsiteY0"/>
                  </a:cxn>
                  <a:cxn ang="0">
                    <a:pos x="connsiteX1" y="connsiteY1"/>
                  </a:cxn>
                </a:cxnLst>
                <a:rect l="l" t="t" r="r" b="b"/>
                <a:pathLst>
                  <a:path w="82550">
                    <a:moveTo>
                      <a:pt x="82550" y="0"/>
                    </a:moveTo>
                    <a:lnTo>
                      <a:pt x="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6" name="Freeform 201">
                <a:extLst>
                  <a:ext uri="{FF2B5EF4-FFF2-40B4-BE49-F238E27FC236}">
                    <a16:creationId xmlns:a16="http://schemas.microsoft.com/office/drawing/2014/main" id="{848680F5-80E4-2775-A815-D40809624724}"/>
                  </a:ext>
                </a:extLst>
              </p:cNvPr>
              <p:cNvSpPr/>
              <p:nvPr/>
            </p:nvSpPr>
            <p:spPr bwMode="auto">
              <a:xfrm>
                <a:off x="2100321" y="3705066"/>
                <a:ext cx="82550" cy="0"/>
              </a:xfrm>
              <a:custGeom>
                <a:avLst/>
                <a:gdLst>
                  <a:gd name="connsiteX0" fmla="*/ 82550 w 82550"/>
                  <a:gd name="connsiteY0" fmla="*/ 0 h 0"/>
                  <a:gd name="connsiteX1" fmla="*/ 0 w 82550"/>
                  <a:gd name="connsiteY1" fmla="*/ 0 h 0"/>
                </a:gdLst>
                <a:ahLst/>
                <a:cxnLst>
                  <a:cxn ang="0">
                    <a:pos x="connsiteX0" y="connsiteY0"/>
                  </a:cxn>
                  <a:cxn ang="0">
                    <a:pos x="connsiteX1" y="connsiteY1"/>
                  </a:cxn>
                </a:cxnLst>
                <a:rect l="l" t="t" r="r" b="b"/>
                <a:pathLst>
                  <a:path w="82550">
                    <a:moveTo>
                      <a:pt x="82550" y="0"/>
                    </a:moveTo>
                    <a:lnTo>
                      <a:pt x="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7" name="Freeform 73779">
                <a:extLst>
                  <a:ext uri="{FF2B5EF4-FFF2-40B4-BE49-F238E27FC236}">
                    <a16:creationId xmlns:a16="http://schemas.microsoft.com/office/drawing/2014/main" id="{D54504F5-10F6-94FE-5049-35FB6359C314}"/>
                  </a:ext>
                </a:extLst>
              </p:cNvPr>
              <p:cNvSpPr/>
              <p:nvPr/>
            </p:nvSpPr>
            <p:spPr bwMode="auto">
              <a:xfrm>
                <a:off x="1701475" y="3590925"/>
                <a:ext cx="209550" cy="215900"/>
              </a:xfrm>
              <a:custGeom>
                <a:avLst/>
                <a:gdLst>
                  <a:gd name="connsiteX0" fmla="*/ 3175 w 209550"/>
                  <a:gd name="connsiteY0" fmla="*/ 114300 h 215900"/>
                  <a:gd name="connsiteX1" fmla="*/ 0 w 209550"/>
                  <a:gd name="connsiteY1" fmla="*/ 47625 h 215900"/>
                  <a:gd name="connsiteX2" fmla="*/ 123825 w 209550"/>
                  <a:gd name="connsiteY2" fmla="*/ 0 h 215900"/>
                  <a:gd name="connsiteX3" fmla="*/ 209550 w 209550"/>
                  <a:gd name="connsiteY3" fmla="*/ 117475 h 215900"/>
                  <a:gd name="connsiteX4" fmla="*/ 127000 w 209550"/>
                  <a:gd name="connsiteY4" fmla="*/ 215900 h 215900"/>
                  <a:gd name="connsiteX5" fmla="*/ 53975 w 209550"/>
                  <a:gd name="connsiteY5" fmla="*/ 196850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50" h="215900">
                    <a:moveTo>
                      <a:pt x="3175" y="114300"/>
                    </a:moveTo>
                    <a:lnTo>
                      <a:pt x="0" y="47625"/>
                    </a:lnTo>
                    <a:lnTo>
                      <a:pt x="123825" y="0"/>
                    </a:lnTo>
                    <a:lnTo>
                      <a:pt x="209550" y="117475"/>
                    </a:lnTo>
                    <a:lnTo>
                      <a:pt x="127000" y="215900"/>
                    </a:lnTo>
                    <a:lnTo>
                      <a:pt x="53975" y="19685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8" name="Freeform 73780">
                <a:extLst>
                  <a:ext uri="{FF2B5EF4-FFF2-40B4-BE49-F238E27FC236}">
                    <a16:creationId xmlns:a16="http://schemas.microsoft.com/office/drawing/2014/main" id="{C976797B-6B5E-7D40-D490-52CFC0291786}"/>
                  </a:ext>
                </a:extLst>
              </p:cNvPr>
              <p:cNvSpPr/>
              <p:nvPr/>
            </p:nvSpPr>
            <p:spPr bwMode="auto">
              <a:xfrm>
                <a:off x="1466525" y="3749675"/>
                <a:ext cx="174625" cy="69850"/>
              </a:xfrm>
              <a:custGeom>
                <a:avLst/>
                <a:gdLst>
                  <a:gd name="connsiteX0" fmla="*/ 0 w 174625"/>
                  <a:gd name="connsiteY0" fmla="*/ 0 h 69850"/>
                  <a:gd name="connsiteX1" fmla="*/ 117475 w 174625"/>
                  <a:gd name="connsiteY1" fmla="*/ 69850 h 69850"/>
                  <a:gd name="connsiteX2" fmla="*/ 174625 w 174625"/>
                  <a:gd name="connsiteY2" fmla="*/ 34925 h 69850"/>
                </a:gdLst>
                <a:ahLst/>
                <a:cxnLst>
                  <a:cxn ang="0">
                    <a:pos x="connsiteX0" y="connsiteY0"/>
                  </a:cxn>
                  <a:cxn ang="0">
                    <a:pos x="connsiteX1" y="connsiteY1"/>
                  </a:cxn>
                  <a:cxn ang="0">
                    <a:pos x="connsiteX2" y="connsiteY2"/>
                  </a:cxn>
                </a:cxnLst>
                <a:rect l="l" t="t" r="r" b="b"/>
                <a:pathLst>
                  <a:path w="174625" h="69850">
                    <a:moveTo>
                      <a:pt x="0" y="0"/>
                    </a:moveTo>
                    <a:lnTo>
                      <a:pt x="117475" y="69850"/>
                    </a:lnTo>
                    <a:lnTo>
                      <a:pt x="174625" y="34925"/>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9" name="Freeform 73781">
                <a:extLst>
                  <a:ext uri="{FF2B5EF4-FFF2-40B4-BE49-F238E27FC236}">
                    <a16:creationId xmlns:a16="http://schemas.microsoft.com/office/drawing/2014/main" id="{782290E2-25EF-F95C-2758-0EECC0CA37D5}"/>
                  </a:ext>
                </a:extLst>
              </p:cNvPr>
              <p:cNvSpPr/>
              <p:nvPr/>
            </p:nvSpPr>
            <p:spPr bwMode="auto">
              <a:xfrm>
                <a:off x="1066475" y="3530600"/>
                <a:ext cx="177800" cy="69850"/>
              </a:xfrm>
              <a:custGeom>
                <a:avLst/>
                <a:gdLst>
                  <a:gd name="connsiteX0" fmla="*/ 177800 w 177800"/>
                  <a:gd name="connsiteY0" fmla="*/ 69850 h 69850"/>
                  <a:gd name="connsiteX1" fmla="*/ 63500 w 177800"/>
                  <a:gd name="connsiteY1" fmla="*/ 0 h 69850"/>
                  <a:gd name="connsiteX2" fmla="*/ 0 w 177800"/>
                  <a:gd name="connsiteY2" fmla="*/ 38100 h 69850"/>
                </a:gdLst>
                <a:ahLst/>
                <a:cxnLst>
                  <a:cxn ang="0">
                    <a:pos x="connsiteX0" y="connsiteY0"/>
                  </a:cxn>
                  <a:cxn ang="0">
                    <a:pos x="connsiteX1" y="connsiteY1"/>
                  </a:cxn>
                  <a:cxn ang="0">
                    <a:pos x="connsiteX2" y="connsiteY2"/>
                  </a:cxn>
                </a:cxnLst>
                <a:rect l="l" t="t" r="r" b="b"/>
                <a:pathLst>
                  <a:path w="177800" h="69850">
                    <a:moveTo>
                      <a:pt x="177800" y="69850"/>
                    </a:moveTo>
                    <a:lnTo>
                      <a:pt x="63500" y="0"/>
                    </a:lnTo>
                    <a:lnTo>
                      <a:pt x="0" y="3810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0" name="Freeform 73782">
                <a:extLst>
                  <a:ext uri="{FF2B5EF4-FFF2-40B4-BE49-F238E27FC236}">
                    <a16:creationId xmlns:a16="http://schemas.microsoft.com/office/drawing/2014/main" id="{707041BF-20C1-EB87-661A-4446405CE261}"/>
                  </a:ext>
                </a:extLst>
              </p:cNvPr>
              <p:cNvSpPr/>
              <p:nvPr/>
            </p:nvSpPr>
            <p:spPr bwMode="auto">
              <a:xfrm>
                <a:off x="822000" y="3232150"/>
                <a:ext cx="155575" cy="165100"/>
              </a:xfrm>
              <a:custGeom>
                <a:avLst/>
                <a:gdLst>
                  <a:gd name="connsiteX0" fmla="*/ 111125 w 155575"/>
                  <a:gd name="connsiteY0" fmla="*/ 0 h 165100"/>
                  <a:gd name="connsiteX1" fmla="*/ 155575 w 155575"/>
                  <a:gd name="connsiteY1" fmla="*/ 53975 h 165100"/>
                  <a:gd name="connsiteX2" fmla="*/ 66675 w 155575"/>
                  <a:gd name="connsiteY2" fmla="*/ 165100 h 165100"/>
                  <a:gd name="connsiteX3" fmla="*/ 0 w 155575"/>
                  <a:gd name="connsiteY3" fmla="*/ 149225 h 165100"/>
                </a:gdLst>
                <a:ahLst/>
                <a:cxnLst>
                  <a:cxn ang="0">
                    <a:pos x="connsiteX0" y="connsiteY0"/>
                  </a:cxn>
                  <a:cxn ang="0">
                    <a:pos x="connsiteX1" y="connsiteY1"/>
                  </a:cxn>
                  <a:cxn ang="0">
                    <a:pos x="connsiteX2" y="connsiteY2"/>
                  </a:cxn>
                  <a:cxn ang="0">
                    <a:pos x="connsiteX3" y="connsiteY3"/>
                  </a:cxn>
                </a:cxnLst>
                <a:rect l="l" t="t" r="r" b="b"/>
                <a:pathLst>
                  <a:path w="155575" h="165100">
                    <a:moveTo>
                      <a:pt x="111125" y="0"/>
                    </a:moveTo>
                    <a:lnTo>
                      <a:pt x="155575" y="53975"/>
                    </a:lnTo>
                    <a:lnTo>
                      <a:pt x="66675" y="165100"/>
                    </a:lnTo>
                    <a:lnTo>
                      <a:pt x="0" y="149225"/>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1" name="Freeform 73783">
                <a:extLst>
                  <a:ext uri="{FF2B5EF4-FFF2-40B4-BE49-F238E27FC236}">
                    <a16:creationId xmlns:a16="http://schemas.microsoft.com/office/drawing/2014/main" id="{90EF1A93-4BD3-D80F-9731-7E60210B93C4}"/>
                  </a:ext>
                </a:extLst>
              </p:cNvPr>
              <p:cNvSpPr/>
              <p:nvPr/>
            </p:nvSpPr>
            <p:spPr bwMode="auto">
              <a:xfrm>
                <a:off x="879150" y="3289300"/>
                <a:ext cx="63500" cy="69850"/>
              </a:xfrm>
              <a:custGeom>
                <a:avLst/>
                <a:gdLst>
                  <a:gd name="connsiteX0" fmla="*/ 0 w 63500"/>
                  <a:gd name="connsiteY0" fmla="*/ 69850 h 69850"/>
                  <a:gd name="connsiteX1" fmla="*/ 63500 w 63500"/>
                  <a:gd name="connsiteY1" fmla="*/ 0 h 69850"/>
                </a:gdLst>
                <a:ahLst/>
                <a:cxnLst>
                  <a:cxn ang="0">
                    <a:pos x="connsiteX0" y="connsiteY0"/>
                  </a:cxn>
                  <a:cxn ang="0">
                    <a:pos x="connsiteX1" y="connsiteY1"/>
                  </a:cxn>
                </a:cxnLst>
                <a:rect l="l" t="t" r="r" b="b"/>
                <a:pathLst>
                  <a:path w="63500" h="69850">
                    <a:moveTo>
                      <a:pt x="0" y="69850"/>
                    </a:moveTo>
                    <a:lnTo>
                      <a:pt x="63500"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2" name="Freeform 73784">
                <a:extLst>
                  <a:ext uri="{FF2B5EF4-FFF2-40B4-BE49-F238E27FC236}">
                    <a16:creationId xmlns:a16="http://schemas.microsoft.com/office/drawing/2014/main" id="{2807C392-5A59-21A1-6201-38324B8DCB6D}"/>
                  </a:ext>
                </a:extLst>
              </p:cNvPr>
              <p:cNvSpPr/>
              <p:nvPr/>
            </p:nvSpPr>
            <p:spPr bwMode="auto">
              <a:xfrm>
                <a:off x="723702" y="3292475"/>
                <a:ext cx="53975" cy="0"/>
              </a:xfrm>
              <a:custGeom>
                <a:avLst/>
                <a:gdLst>
                  <a:gd name="connsiteX0" fmla="*/ 0 w 53975"/>
                  <a:gd name="connsiteY0" fmla="*/ 0 h 0"/>
                  <a:gd name="connsiteX1" fmla="*/ 53975 w 53975"/>
                  <a:gd name="connsiteY1" fmla="*/ 0 h 0"/>
                </a:gdLst>
                <a:ahLst/>
                <a:cxnLst>
                  <a:cxn ang="0">
                    <a:pos x="connsiteX0" y="connsiteY0"/>
                  </a:cxn>
                  <a:cxn ang="0">
                    <a:pos x="connsiteX1" y="connsiteY1"/>
                  </a:cxn>
                </a:cxnLst>
                <a:rect l="l" t="t" r="r" b="b"/>
                <a:pathLst>
                  <a:path w="53975">
                    <a:moveTo>
                      <a:pt x="0" y="0"/>
                    </a:moveTo>
                    <a:lnTo>
                      <a:pt x="53975"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3" name="Freeform 73785">
                <a:extLst>
                  <a:ext uri="{FF2B5EF4-FFF2-40B4-BE49-F238E27FC236}">
                    <a16:creationId xmlns:a16="http://schemas.microsoft.com/office/drawing/2014/main" id="{74A892C9-2C56-6CD5-F169-6E1D134CE132}"/>
                  </a:ext>
                </a:extLst>
              </p:cNvPr>
              <p:cNvSpPr/>
              <p:nvPr/>
            </p:nvSpPr>
            <p:spPr bwMode="auto">
              <a:xfrm>
                <a:off x="793425" y="3197225"/>
                <a:ext cx="28575" cy="12700"/>
              </a:xfrm>
              <a:custGeom>
                <a:avLst/>
                <a:gdLst>
                  <a:gd name="connsiteX0" fmla="*/ 0 w 28575"/>
                  <a:gd name="connsiteY0" fmla="*/ 12700 h 12700"/>
                  <a:gd name="connsiteX1" fmla="*/ 28575 w 28575"/>
                  <a:gd name="connsiteY1" fmla="*/ 0 h 12700"/>
                </a:gdLst>
                <a:ahLst/>
                <a:cxnLst>
                  <a:cxn ang="0">
                    <a:pos x="connsiteX0" y="connsiteY0"/>
                  </a:cxn>
                  <a:cxn ang="0">
                    <a:pos x="connsiteX1" y="connsiteY1"/>
                  </a:cxn>
                </a:cxnLst>
                <a:rect l="l" t="t" r="r" b="b"/>
                <a:pathLst>
                  <a:path w="28575" h="12700">
                    <a:moveTo>
                      <a:pt x="0" y="12700"/>
                    </a:moveTo>
                    <a:lnTo>
                      <a:pt x="28575" y="0"/>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4" name="Freeform 73786">
                <a:extLst>
                  <a:ext uri="{FF2B5EF4-FFF2-40B4-BE49-F238E27FC236}">
                    <a16:creationId xmlns:a16="http://schemas.microsoft.com/office/drawing/2014/main" id="{FEEA56E8-FB0C-F5B2-E40F-05EC97439E31}"/>
                  </a:ext>
                </a:extLst>
              </p:cNvPr>
              <p:cNvSpPr/>
              <p:nvPr/>
            </p:nvSpPr>
            <p:spPr bwMode="auto">
              <a:xfrm>
                <a:off x="875975" y="3390900"/>
                <a:ext cx="73025" cy="180975"/>
              </a:xfrm>
              <a:custGeom>
                <a:avLst/>
                <a:gdLst>
                  <a:gd name="connsiteX0" fmla="*/ 12700 w 73025"/>
                  <a:gd name="connsiteY0" fmla="*/ 0 h 180975"/>
                  <a:gd name="connsiteX1" fmla="*/ 0 w 73025"/>
                  <a:gd name="connsiteY1" fmla="*/ 136525 h 180975"/>
                  <a:gd name="connsiteX2" fmla="*/ 73025 w 73025"/>
                  <a:gd name="connsiteY2" fmla="*/ 180975 h 180975"/>
                </a:gdLst>
                <a:ahLst/>
                <a:cxnLst>
                  <a:cxn ang="0">
                    <a:pos x="connsiteX0" y="connsiteY0"/>
                  </a:cxn>
                  <a:cxn ang="0">
                    <a:pos x="connsiteX1" y="connsiteY1"/>
                  </a:cxn>
                  <a:cxn ang="0">
                    <a:pos x="connsiteX2" y="connsiteY2"/>
                  </a:cxn>
                </a:cxnLst>
                <a:rect l="l" t="t" r="r" b="b"/>
                <a:pathLst>
                  <a:path w="73025" h="180975">
                    <a:moveTo>
                      <a:pt x="12700" y="0"/>
                    </a:moveTo>
                    <a:lnTo>
                      <a:pt x="0" y="136525"/>
                    </a:lnTo>
                    <a:lnTo>
                      <a:pt x="73025" y="180975"/>
                    </a:lnTo>
                  </a:path>
                </a:pathLst>
              </a:custGeom>
              <a:noFill/>
              <a:ln w="19050">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85" name="Group 84">
                <a:extLst>
                  <a:ext uri="{FF2B5EF4-FFF2-40B4-BE49-F238E27FC236}">
                    <a16:creationId xmlns:a16="http://schemas.microsoft.com/office/drawing/2014/main" id="{97B632A1-9A10-1389-67AB-0C88F39EEA63}"/>
                  </a:ext>
                </a:extLst>
              </p:cNvPr>
              <p:cNvGrpSpPr/>
              <p:nvPr/>
            </p:nvGrpSpPr>
            <p:grpSpPr>
              <a:xfrm rot="8859515" flipV="1">
                <a:off x="3576153" y="2537983"/>
                <a:ext cx="92075" cy="66624"/>
                <a:chOff x="250471" y="5019519"/>
                <a:chExt cx="92075" cy="66624"/>
              </a:xfrm>
            </p:grpSpPr>
            <p:sp>
              <p:nvSpPr>
                <p:cNvPr id="86" name="Freeform 247">
                  <a:extLst>
                    <a:ext uri="{FF2B5EF4-FFF2-40B4-BE49-F238E27FC236}">
                      <a16:creationId xmlns:a16="http://schemas.microsoft.com/office/drawing/2014/main" id="{F6F6106C-4122-E151-1543-21A9944A10A4}"/>
                    </a:ext>
                  </a:extLst>
                </p:cNvPr>
                <p:cNvSpPr/>
                <p:nvPr/>
              </p:nvSpPr>
              <p:spPr bwMode="auto">
                <a:xfrm>
                  <a:off x="317146" y="5019519"/>
                  <a:ext cx="25400" cy="60325"/>
                </a:xfrm>
                <a:custGeom>
                  <a:avLst/>
                  <a:gdLst>
                    <a:gd name="connsiteX0" fmla="*/ 0 w 25400"/>
                    <a:gd name="connsiteY0" fmla="*/ 0 h 60325"/>
                    <a:gd name="connsiteX1" fmla="*/ 25400 w 25400"/>
                    <a:gd name="connsiteY1" fmla="*/ 60325 h 60325"/>
                  </a:gdLst>
                  <a:ahLst/>
                  <a:cxnLst>
                    <a:cxn ang="0">
                      <a:pos x="connsiteX0" y="connsiteY0"/>
                    </a:cxn>
                    <a:cxn ang="0">
                      <a:pos x="connsiteX1" y="connsiteY1"/>
                    </a:cxn>
                  </a:cxnLst>
                  <a:rect l="l" t="t" r="r" b="b"/>
                  <a:pathLst>
                    <a:path w="25400" h="60325">
                      <a:moveTo>
                        <a:pt x="0" y="0"/>
                      </a:moveTo>
                      <a:lnTo>
                        <a:pt x="25400" y="60325"/>
                      </a:lnTo>
                    </a:path>
                  </a:pathLst>
                </a:custGeom>
                <a:noFill/>
                <a:ln w="9525">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7" name="Freeform 248">
                  <a:extLst>
                    <a:ext uri="{FF2B5EF4-FFF2-40B4-BE49-F238E27FC236}">
                      <a16:creationId xmlns:a16="http://schemas.microsoft.com/office/drawing/2014/main" id="{C9DBF76A-BB40-7395-ABEB-7BBC6B7675DF}"/>
                    </a:ext>
                  </a:extLst>
                </p:cNvPr>
                <p:cNvSpPr/>
                <p:nvPr/>
              </p:nvSpPr>
              <p:spPr bwMode="auto">
                <a:xfrm>
                  <a:off x="285396" y="5041744"/>
                  <a:ext cx="15875" cy="38100"/>
                </a:xfrm>
                <a:custGeom>
                  <a:avLst/>
                  <a:gdLst>
                    <a:gd name="connsiteX0" fmla="*/ 0 w 15875"/>
                    <a:gd name="connsiteY0" fmla="*/ 0 h 38100"/>
                    <a:gd name="connsiteX1" fmla="*/ 15875 w 15875"/>
                    <a:gd name="connsiteY1" fmla="*/ 38100 h 38100"/>
                  </a:gdLst>
                  <a:ahLst/>
                  <a:cxnLst>
                    <a:cxn ang="0">
                      <a:pos x="connsiteX0" y="connsiteY0"/>
                    </a:cxn>
                    <a:cxn ang="0">
                      <a:pos x="connsiteX1" y="connsiteY1"/>
                    </a:cxn>
                  </a:cxnLst>
                  <a:rect l="l" t="t" r="r" b="b"/>
                  <a:pathLst>
                    <a:path w="15875" h="38100">
                      <a:moveTo>
                        <a:pt x="0" y="0"/>
                      </a:moveTo>
                      <a:lnTo>
                        <a:pt x="15875" y="38100"/>
                      </a:lnTo>
                    </a:path>
                  </a:pathLst>
                </a:custGeom>
                <a:noFill/>
                <a:ln w="9525">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8" name="Freeform 249">
                  <a:extLst>
                    <a:ext uri="{FF2B5EF4-FFF2-40B4-BE49-F238E27FC236}">
                      <a16:creationId xmlns:a16="http://schemas.microsoft.com/office/drawing/2014/main" id="{A89B44AE-347C-2C0C-9418-4678CF5462A3}"/>
                    </a:ext>
                  </a:extLst>
                </p:cNvPr>
                <p:cNvSpPr/>
                <p:nvPr/>
              </p:nvSpPr>
              <p:spPr bwMode="auto">
                <a:xfrm>
                  <a:off x="301271" y="5029044"/>
                  <a:ext cx="19050" cy="50800"/>
                </a:xfrm>
                <a:custGeom>
                  <a:avLst/>
                  <a:gdLst>
                    <a:gd name="connsiteX0" fmla="*/ 0 w 19050"/>
                    <a:gd name="connsiteY0" fmla="*/ 0 h 50800"/>
                    <a:gd name="connsiteX1" fmla="*/ 19050 w 19050"/>
                    <a:gd name="connsiteY1" fmla="*/ 50800 h 50800"/>
                  </a:gdLst>
                  <a:ahLst/>
                  <a:cxnLst>
                    <a:cxn ang="0">
                      <a:pos x="connsiteX0" y="connsiteY0"/>
                    </a:cxn>
                    <a:cxn ang="0">
                      <a:pos x="connsiteX1" y="connsiteY1"/>
                    </a:cxn>
                  </a:cxnLst>
                  <a:rect l="l" t="t" r="r" b="b"/>
                  <a:pathLst>
                    <a:path w="19050" h="50800">
                      <a:moveTo>
                        <a:pt x="0" y="0"/>
                      </a:moveTo>
                      <a:lnTo>
                        <a:pt x="19050" y="50800"/>
                      </a:lnTo>
                    </a:path>
                  </a:pathLst>
                </a:custGeom>
                <a:noFill/>
                <a:ln w="9525">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9" name="Freeform 250">
                  <a:extLst>
                    <a:ext uri="{FF2B5EF4-FFF2-40B4-BE49-F238E27FC236}">
                      <a16:creationId xmlns:a16="http://schemas.microsoft.com/office/drawing/2014/main" id="{729A1632-5122-33A4-3CC5-05925077FB33}"/>
                    </a:ext>
                  </a:extLst>
                </p:cNvPr>
                <p:cNvSpPr/>
                <p:nvPr/>
              </p:nvSpPr>
              <p:spPr bwMode="auto">
                <a:xfrm>
                  <a:off x="269521" y="5051269"/>
                  <a:ext cx="9525" cy="28575"/>
                </a:xfrm>
                <a:custGeom>
                  <a:avLst/>
                  <a:gdLst>
                    <a:gd name="connsiteX0" fmla="*/ 0 w 9525"/>
                    <a:gd name="connsiteY0" fmla="*/ 0 h 28575"/>
                    <a:gd name="connsiteX1" fmla="*/ 9525 w 9525"/>
                    <a:gd name="connsiteY1" fmla="*/ 28575 h 28575"/>
                  </a:gdLst>
                  <a:ahLst/>
                  <a:cxnLst>
                    <a:cxn ang="0">
                      <a:pos x="connsiteX0" y="connsiteY0"/>
                    </a:cxn>
                    <a:cxn ang="0">
                      <a:pos x="connsiteX1" y="connsiteY1"/>
                    </a:cxn>
                  </a:cxnLst>
                  <a:rect l="l" t="t" r="r" b="b"/>
                  <a:pathLst>
                    <a:path w="9525" h="28575">
                      <a:moveTo>
                        <a:pt x="0" y="0"/>
                      </a:moveTo>
                      <a:lnTo>
                        <a:pt x="9525" y="28575"/>
                      </a:lnTo>
                    </a:path>
                  </a:pathLst>
                </a:custGeom>
                <a:noFill/>
                <a:ln w="9525">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0" name="Freeform 251">
                  <a:extLst>
                    <a:ext uri="{FF2B5EF4-FFF2-40B4-BE49-F238E27FC236}">
                      <a16:creationId xmlns:a16="http://schemas.microsoft.com/office/drawing/2014/main" id="{5D79203A-49FA-E6D8-3A6D-3F9D6DE007DF}"/>
                    </a:ext>
                  </a:extLst>
                </p:cNvPr>
                <p:cNvSpPr/>
                <p:nvPr/>
              </p:nvSpPr>
              <p:spPr bwMode="auto">
                <a:xfrm>
                  <a:off x="250471" y="5079844"/>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w="9525">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1" name="Freeform 252">
                  <a:extLst>
                    <a:ext uri="{FF2B5EF4-FFF2-40B4-BE49-F238E27FC236}">
                      <a16:creationId xmlns:a16="http://schemas.microsoft.com/office/drawing/2014/main" id="{CB6493FC-D0DF-AFA8-A9B0-9AF57541CB97}"/>
                    </a:ext>
                  </a:extLst>
                </p:cNvPr>
                <p:cNvSpPr/>
                <p:nvPr/>
              </p:nvSpPr>
              <p:spPr bwMode="auto">
                <a:xfrm rot="21166211">
                  <a:off x="254446" y="5060743"/>
                  <a:ext cx="6350" cy="25400"/>
                </a:xfrm>
                <a:custGeom>
                  <a:avLst/>
                  <a:gdLst>
                    <a:gd name="connsiteX0" fmla="*/ 0 w 6350"/>
                    <a:gd name="connsiteY0" fmla="*/ 0 h 25400"/>
                    <a:gd name="connsiteX1" fmla="*/ 6350 w 6350"/>
                    <a:gd name="connsiteY1" fmla="*/ 25400 h 25400"/>
                  </a:gdLst>
                  <a:ahLst/>
                  <a:cxnLst>
                    <a:cxn ang="0">
                      <a:pos x="connsiteX0" y="connsiteY0"/>
                    </a:cxn>
                    <a:cxn ang="0">
                      <a:pos x="connsiteX1" y="connsiteY1"/>
                    </a:cxn>
                  </a:cxnLst>
                  <a:rect l="l" t="t" r="r" b="b"/>
                  <a:pathLst>
                    <a:path w="6350" h="25400">
                      <a:moveTo>
                        <a:pt x="0" y="0"/>
                      </a:moveTo>
                      <a:lnTo>
                        <a:pt x="6350" y="25400"/>
                      </a:lnTo>
                    </a:path>
                  </a:pathLst>
                </a:custGeom>
                <a:noFill/>
                <a:ln w="9525">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sp>
          <p:nvSpPr>
            <p:cNvPr id="10" name="Freeform: Shape 209">
              <a:extLst>
                <a:ext uri="{FF2B5EF4-FFF2-40B4-BE49-F238E27FC236}">
                  <a16:creationId xmlns:a16="http://schemas.microsoft.com/office/drawing/2014/main" id="{0ED0EDBA-6EBB-F6BD-429B-7E5B1FE85C0C}"/>
                </a:ext>
              </a:extLst>
            </p:cNvPr>
            <p:cNvSpPr/>
            <p:nvPr/>
          </p:nvSpPr>
          <p:spPr bwMode="auto">
            <a:xfrm>
              <a:off x="3664744" y="2499713"/>
              <a:ext cx="35719" cy="71437"/>
            </a:xfrm>
            <a:custGeom>
              <a:avLst/>
              <a:gdLst>
                <a:gd name="connsiteX0" fmla="*/ 35719 w 35719"/>
                <a:gd name="connsiteY0" fmla="*/ 0 h 71437"/>
                <a:gd name="connsiteX1" fmla="*/ 0 w 35719"/>
                <a:gd name="connsiteY1" fmla="*/ 71437 h 71437"/>
                <a:gd name="connsiteX2" fmla="*/ 26194 w 35719"/>
                <a:gd name="connsiteY2" fmla="*/ 69056 h 71437"/>
                <a:gd name="connsiteX3" fmla="*/ 35719 w 35719"/>
                <a:gd name="connsiteY3" fmla="*/ 0 h 71437"/>
              </a:gdLst>
              <a:ahLst/>
              <a:cxnLst>
                <a:cxn ang="0">
                  <a:pos x="connsiteX0" y="connsiteY0"/>
                </a:cxn>
                <a:cxn ang="0">
                  <a:pos x="connsiteX1" y="connsiteY1"/>
                </a:cxn>
                <a:cxn ang="0">
                  <a:pos x="connsiteX2" y="connsiteY2"/>
                </a:cxn>
                <a:cxn ang="0">
                  <a:pos x="connsiteX3" y="connsiteY3"/>
                </a:cxn>
              </a:cxnLst>
              <a:rect l="l" t="t" r="r" b="b"/>
              <a:pathLst>
                <a:path w="35719" h="71437">
                  <a:moveTo>
                    <a:pt x="35719" y="0"/>
                  </a:moveTo>
                  <a:lnTo>
                    <a:pt x="0" y="71437"/>
                  </a:lnTo>
                  <a:lnTo>
                    <a:pt x="26194" y="69056"/>
                  </a:lnTo>
                  <a:lnTo>
                    <a:pt x="35719" y="0"/>
                  </a:lnTo>
                  <a:close/>
                </a:path>
              </a:pathLst>
            </a:custGeom>
            <a:solidFill>
              <a:schemeClr val="accent4"/>
            </a:solidFill>
            <a:ln w="0">
              <a:solidFill>
                <a:schemeClr val="accent4"/>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18" name="Group 117">
            <a:extLst>
              <a:ext uri="{FF2B5EF4-FFF2-40B4-BE49-F238E27FC236}">
                <a16:creationId xmlns:a16="http://schemas.microsoft.com/office/drawing/2014/main" id="{CFF55B5D-8184-17CA-10E1-71EA6F4DEE2B}"/>
              </a:ext>
            </a:extLst>
          </p:cNvPr>
          <p:cNvGrpSpPr/>
          <p:nvPr/>
        </p:nvGrpSpPr>
        <p:grpSpPr>
          <a:xfrm>
            <a:off x="7654058" y="3231408"/>
            <a:ext cx="807635" cy="589505"/>
            <a:chOff x="7657395" y="3471968"/>
            <a:chExt cx="807635" cy="589505"/>
          </a:xfrm>
        </p:grpSpPr>
        <p:grpSp>
          <p:nvGrpSpPr>
            <p:cNvPr id="119" name="Group 118">
              <a:extLst>
                <a:ext uri="{FF2B5EF4-FFF2-40B4-BE49-F238E27FC236}">
                  <a16:creationId xmlns:a16="http://schemas.microsoft.com/office/drawing/2014/main" id="{0E1768E3-358A-79EE-5A21-708C957CEA7C}"/>
                </a:ext>
              </a:extLst>
            </p:cNvPr>
            <p:cNvGrpSpPr/>
            <p:nvPr/>
          </p:nvGrpSpPr>
          <p:grpSpPr>
            <a:xfrm>
              <a:off x="7657395" y="3900010"/>
              <a:ext cx="263902" cy="161463"/>
              <a:chOff x="7588110" y="3651769"/>
              <a:chExt cx="263902" cy="161463"/>
            </a:xfrm>
          </p:grpSpPr>
          <p:cxnSp>
            <p:nvCxnSpPr>
              <p:cNvPr id="127" name="Straight Connector 126">
                <a:extLst>
                  <a:ext uri="{FF2B5EF4-FFF2-40B4-BE49-F238E27FC236}">
                    <a16:creationId xmlns:a16="http://schemas.microsoft.com/office/drawing/2014/main" id="{26409A65-A8DF-B834-9A13-E2412F8AF519}"/>
                  </a:ext>
                </a:extLst>
              </p:cNvPr>
              <p:cNvCxnSpPr>
                <a:cxnSpLocks/>
              </p:cNvCxnSpPr>
              <p:nvPr/>
            </p:nvCxnSpPr>
            <p:spPr bwMode="auto">
              <a:xfrm flipH="1">
                <a:off x="7726911" y="3675225"/>
                <a:ext cx="125101" cy="36196"/>
              </a:xfrm>
              <a:prstGeom prst="line">
                <a:avLst/>
              </a:prstGeom>
              <a:noFill/>
              <a:ln w="28575" cap="flat" cmpd="sng" algn="ctr">
                <a:solidFill>
                  <a:schemeClr val="accent5"/>
                </a:solidFill>
                <a:prstDash val="solid"/>
                <a:round/>
                <a:headEnd type="none" w="med" len="med"/>
                <a:tailEnd type="none" w="med" len="med"/>
              </a:ln>
              <a:effectLst/>
            </p:spPr>
          </p:cxnSp>
          <p:sp>
            <p:nvSpPr>
              <p:cNvPr id="128" name="Oval 127">
                <a:extLst>
                  <a:ext uri="{FF2B5EF4-FFF2-40B4-BE49-F238E27FC236}">
                    <a16:creationId xmlns:a16="http://schemas.microsoft.com/office/drawing/2014/main" id="{5AEF3134-1729-EF19-665D-1D1EACFF943F}"/>
                  </a:ext>
                </a:extLst>
              </p:cNvPr>
              <p:cNvSpPr/>
              <p:nvPr/>
            </p:nvSpPr>
            <p:spPr bwMode="auto">
              <a:xfrm>
                <a:off x="7588110" y="3651769"/>
                <a:ext cx="161463" cy="161463"/>
              </a:xfrm>
              <a:prstGeom prst="ellipse">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20" name="Group 119">
              <a:extLst>
                <a:ext uri="{FF2B5EF4-FFF2-40B4-BE49-F238E27FC236}">
                  <a16:creationId xmlns:a16="http://schemas.microsoft.com/office/drawing/2014/main" id="{7A6792B5-6899-4203-DDE9-B75676914F77}"/>
                </a:ext>
              </a:extLst>
            </p:cNvPr>
            <p:cNvGrpSpPr/>
            <p:nvPr/>
          </p:nvGrpSpPr>
          <p:grpSpPr>
            <a:xfrm rot="10800000">
              <a:off x="8131843" y="3471968"/>
              <a:ext cx="333187" cy="409704"/>
              <a:chOff x="7740510" y="3804169"/>
              <a:chExt cx="333187" cy="409704"/>
            </a:xfrm>
          </p:grpSpPr>
          <p:grpSp>
            <p:nvGrpSpPr>
              <p:cNvPr id="121" name="Group 120">
                <a:extLst>
                  <a:ext uri="{FF2B5EF4-FFF2-40B4-BE49-F238E27FC236}">
                    <a16:creationId xmlns:a16="http://schemas.microsoft.com/office/drawing/2014/main" id="{AA29F5F3-06CC-391D-27BF-F5AEC29100DD}"/>
                  </a:ext>
                </a:extLst>
              </p:cNvPr>
              <p:cNvGrpSpPr/>
              <p:nvPr/>
            </p:nvGrpSpPr>
            <p:grpSpPr>
              <a:xfrm>
                <a:off x="7740510" y="3804169"/>
                <a:ext cx="263902" cy="161463"/>
                <a:chOff x="7588110" y="3651769"/>
                <a:chExt cx="263902" cy="161463"/>
              </a:xfrm>
            </p:grpSpPr>
            <p:cxnSp>
              <p:nvCxnSpPr>
                <p:cNvPr id="125" name="Straight Connector 124">
                  <a:extLst>
                    <a:ext uri="{FF2B5EF4-FFF2-40B4-BE49-F238E27FC236}">
                      <a16:creationId xmlns:a16="http://schemas.microsoft.com/office/drawing/2014/main" id="{A07F7FF8-AA8A-7D26-6BB2-4B60B59265AC}"/>
                    </a:ext>
                  </a:extLst>
                </p:cNvPr>
                <p:cNvCxnSpPr>
                  <a:cxnSpLocks/>
                </p:cNvCxnSpPr>
                <p:nvPr/>
              </p:nvCxnSpPr>
              <p:spPr bwMode="auto">
                <a:xfrm flipH="1">
                  <a:off x="7726911" y="3675225"/>
                  <a:ext cx="125101" cy="36196"/>
                </a:xfrm>
                <a:prstGeom prst="line">
                  <a:avLst/>
                </a:prstGeom>
                <a:noFill/>
                <a:ln w="28575" cap="flat" cmpd="sng" algn="ctr">
                  <a:solidFill>
                    <a:schemeClr val="accent5"/>
                  </a:solidFill>
                  <a:prstDash val="solid"/>
                  <a:round/>
                  <a:headEnd type="none" w="med" len="med"/>
                  <a:tailEnd type="none" w="med" len="med"/>
                </a:ln>
                <a:effectLst/>
              </p:spPr>
            </p:cxnSp>
            <p:sp>
              <p:nvSpPr>
                <p:cNvPr id="126" name="Oval 125">
                  <a:extLst>
                    <a:ext uri="{FF2B5EF4-FFF2-40B4-BE49-F238E27FC236}">
                      <a16:creationId xmlns:a16="http://schemas.microsoft.com/office/drawing/2014/main" id="{C39DAB7C-7AE4-D7EB-593B-B3982A902201}"/>
                    </a:ext>
                  </a:extLst>
                </p:cNvPr>
                <p:cNvSpPr/>
                <p:nvPr/>
              </p:nvSpPr>
              <p:spPr bwMode="auto">
                <a:xfrm>
                  <a:off x="7588110" y="3651769"/>
                  <a:ext cx="161463" cy="161463"/>
                </a:xfrm>
                <a:prstGeom prst="ellipse">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22" name="Group 121">
                <a:extLst>
                  <a:ext uri="{FF2B5EF4-FFF2-40B4-BE49-F238E27FC236}">
                    <a16:creationId xmlns:a16="http://schemas.microsoft.com/office/drawing/2014/main" id="{C235E5DB-E706-343C-4572-E88B1FFCE5DE}"/>
                  </a:ext>
                </a:extLst>
              </p:cNvPr>
              <p:cNvGrpSpPr/>
              <p:nvPr/>
            </p:nvGrpSpPr>
            <p:grpSpPr>
              <a:xfrm>
                <a:off x="7809795" y="4052410"/>
                <a:ext cx="263902" cy="161463"/>
                <a:chOff x="7588110" y="3651769"/>
                <a:chExt cx="263902" cy="161463"/>
              </a:xfrm>
            </p:grpSpPr>
            <p:cxnSp>
              <p:nvCxnSpPr>
                <p:cNvPr id="123" name="Straight Connector 122">
                  <a:extLst>
                    <a:ext uri="{FF2B5EF4-FFF2-40B4-BE49-F238E27FC236}">
                      <a16:creationId xmlns:a16="http://schemas.microsoft.com/office/drawing/2014/main" id="{C5546DF4-9D63-D4E5-2028-A8A3426827E8}"/>
                    </a:ext>
                  </a:extLst>
                </p:cNvPr>
                <p:cNvCxnSpPr>
                  <a:cxnSpLocks/>
                </p:cNvCxnSpPr>
                <p:nvPr/>
              </p:nvCxnSpPr>
              <p:spPr bwMode="auto">
                <a:xfrm flipH="1">
                  <a:off x="7726911" y="3675225"/>
                  <a:ext cx="125101" cy="36196"/>
                </a:xfrm>
                <a:prstGeom prst="line">
                  <a:avLst/>
                </a:prstGeom>
                <a:noFill/>
                <a:ln w="28575" cap="flat" cmpd="sng" algn="ctr">
                  <a:solidFill>
                    <a:schemeClr val="accent5"/>
                  </a:solidFill>
                  <a:prstDash val="solid"/>
                  <a:round/>
                  <a:headEnd type="none" w="med" len="med"/>
                  <a:tailEnd type="none" w="med" len="med"/>
                </a:ln>
                <a:effectLst/>
              </p:spPr>
            </p:cxnSp>
            <p:sp>
              <p:nvSpPr>
                <p:cNvPr id="124" name="Oval 123">
                  <a:extLst>
                    <a:ext uri="{FF2B5EF4-FFF2-40B4-BE49-F238E27FC236}">
                      <a16:creationId xmlns:a16="http://schemas.microsoft.com/office/drawing/2014/main" id="{3782D802-305B-3DDF-4537-AE49AC2A9B81}"/>
                    </a:ext>
                  </a:extLst>
                </p:cNvPr>
                <p:cNvSpPr/>
                <p:nvPr/>
              </p:nvSpPr>
              <p:spPr bwMode="auto">
                <a:xfrm>
                  <a:off x="7588110" y="3651769"/>
                  <a:ext cx="161463" cy="161463"/>
                </a:xfrm>
                <a:prstGeom prst="ellipse">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grpSp>
      <p:grpSp>
        <p:nvGrpSpPr>
          <p:cNvPr id="129" name="Group 128">
            <a:extLst>
              <a:ext uri="{FF2B5EF4-FFF2-40B4-BE49-F238E27FC236}">
                <a16:creationId xmlns:a16="http://schemas.microsoft.com/office/drawing/2014/main" id="{35BDAB16-058F-D7BB-73CC-87DEB688CA7E}"/>
              </a:ext>
            </a:extLst>
          </p:cNvPr>
          <p:cNvGrpSpPr/>
          <p:nvPr/>
        </p:nvGrpSpPr>
        <p:grpSpPr>
          <a:xfrm>
            <a:off x="7353831" y="3996437"/>
            <a:ext cx="667240" cy="514544"/>
            <a:chOff x="7357168" y="4236997"/>
            <a:chExt cx="667240" cy="514544"/>
          </a:xfrm>
        </p:grpSpPr>
        <p:grpSp>
          <p:nvGrpSpPr>
            <p:cNvPr id="130" name="Group 129">
              <a:extLst>
                <a:ext uri="{FF2B5EF4-FFF2-40B4-BE49-F238E27FC236}">
                  <a16:creationId xmlns:a16="http://schemas.microsoft.com/office/drawing/2014/main" id="{6097E7A0-CAA9-CBDC-FDB5-D939159DB87A}"/>
                </a:ext>
              </a:extLst>
            </p:cNvPr>
            <p:cNvGrpSpPr/>
            <p:nvPr/>
          </p:nvGrpSpPr>
          <p:grpSpPr>
            <a:xfrm rot="2862879">
              <a:off x="7305949" y="4288216"/>
              <a:ext cx="263902" cy="161463"/>
              <a:chOff x="7588110" y="3651769"/>
              <a:chExt cx="263902" cy="161463"/>
            </a:xfrm>
          </p:grpSpPr>
          <p:cxnSp>
            <p:nvCxnSpPr>
              <p:cNvPr id="134" name="Straight Connector 133">
                <a:extLst>
                  <a:ext uri="{FF2B5EF4-FFF2-40B4-BE49-F238E27FC236}">
                    <a16:creationId xmlns:a16="http://schemas.microsoft.com/office/drawing/2014/main" id="{6D855C67-C672-6FF4-4FCC-42163738320A}"/>
                  </a:ext>
                </a:extLst>
              </p:cNvPr>
              <p:cNvCxnSpPr>
                <a:cxnSpLocks/>
              </p:cNvCxnSpPr>
              <p:nvPr/>
            </p:nvCxnSpPr>
            <p:spPr bwMode="auto">
              <a:xfrm flipH="1">
                <a:off x="7726911" y="3675225"/>
                <a:ext cx="125101" cy="36196"/>
              </a:xfrm>
              <a:prstGeom prst="line">
                <a:avLst/>
              </a:prstGeom>
              <a:noFill/>
              <a:ln w="28575" cap="flat" cmpd="sng" algn="ctr">
                <a:solidFill>
                  <a:schemeClr val="accent5"/>
                </a:solidFill>
                <a:prstDash val="solid"/>
                <a:round/>
                <a:headEnd type="none" w="med" len="med"/>
                <a:tailEnd type="none" w="med" len="med"/>
              </a:ln>
              <a:effectLst/>
            </p:spPr>
          </p:cxnSp>
          <p:sp>
            <p:nvSpPr>
              <p:cNvPr id="135" name="Oval 134">
                <a:extLst>
                  <a:ext uri="{FF2B5EF4-FFF2-40B4-BE49-F238E27FC236}">
                    <a16:creationId xmlns:a16="http://schemas.microsoft.com/office/drawing/2014/main" id="{95413889-41BF-7062-738C-58ACC90DDEC9}"/>
                  </a:ext>
                </a:extLst>
              </p:cNvPr>
              <p:cNvSpPr/>
              <p:nvPr/>
            </p:nvSpPr>
            <p:spPr bwMode="auto">
              <a:xfrm>
                <a:off x="7588110" y="3651769"/>
                <a:ext cx="161463" cy="161463"/>
              </a:xfrm>
              <a:prstGeom prst="ellipse">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31" name="Group 130">
              <a:extLst>
                <a:ext uri="{FF2B5EF4-FFF2-40B4-BE49-F238E27FC236}">
                  <a16:creationId xmlns:a16="http://schemas.microsoft.com/office/drawing/2014/main" id="{D9DE7E1D-22AB-0DA5-0FE9-3AE7C40436CE}"/>
                </a:ext>
              </a:extLst>
            </p:cNvPr>
            <p:cNvGrpSpPr/>
            <p:nvPr/>
          </p:nvGrpSpPr>
          <p:grpSpPr>
            <a:xfrm rot="13575652">
              <a:off x="7811726" y="4538858"/>
              <a:ext cx="263902" cy="161463"/>
              <a:chOff x="7588110" y="3651769"/>
              <a:chExt cx="263902" cy="161463"/>
            </a:xfrm>
          </p:grpSpPr>
          <p:cxnSp>
            <p:nvCxnSpPr>
              <p:cNvPr id="132" name="Straight Connector 131">
                <a:extLst>
                  <a:ext uri="{FF2B5EF4-FFF2-40B4-BE49-F238E27FC236}">
                    <a16:creationId xmlns:a16="http://schemas.microsoft.com/office/drawing/2014/main" id="{3FE1B610-11A4-7F4A-5C16-07D95F416897}"/>
                  </a:ext>
                </a:extLst>
              </p:cNvPr>
              <p:cNvCxnSpPr>
                <a:cxnSpLocks/>
              </p:cNvCxnSpPr>
              <p:nvPr/>
            </p:nvCxnSpPr>
            <p:spPr bwMode="auto">
              <a:xfrm flipH="1">
                <a:off x="7726911" y="3675225"/>
                <a:ext cx="125101" cy="36196"/>
              </a:xfrm>
              <a:prstGeom prst="line">
                <a:avLst/>
              </a:prstGeom>
              <a:noFill/>
              <a:ln w="28575" cap="flat" cmpd="sng" algn="ctr">
                <a:solidFill>
                  <a:schemeClr val="accent5"/>
                </a:solidFill>
                <a:prstDash val="solid"/>
                <a:round/>
                <a:headEnd type="none" w="med" len="med"/>
                <a:tailEnd type="none" w="med" len="med"/>
              </a:ln>
              <a:effectLst/>
            </p:spPr>
          </p:cxnSp>
          <p:sp>
            <p:nvSpPr>
              <p:cNvPr id="133" name="Oval 132">
                <a:extLst>
                  <a:ext uri="{FF2B5EF4-FFF2-40B4-BE49-F238E27FC236}">
                    <a16:creationId xmlns:a16="http://schemas.microsoft.com/office/drawing/2014/main" id="{78BE5FE6-35E3-E292-5CE1-6F6B73F488D1}"/>
                  </a:ext>
                </a:extLst>
              </p:cNvPr>
              <p:cNvSpPr/>
              <p:nvPr/>
            </p:nvSpPr>
            <p:spPr bwMode="auto">
              <a:xfrm>
                <a:off x="7588110" y="3651769"/>
                <a:ext cx="161463" cy="161463"/>
              </a:xfrm>
              <a:prstGeom prst="ellipse">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grpSp>
        <p:nvGrpSpPr>
          <p:cNvPr id="136" name="Group 135">
            <a:extLst>
              <a:ext uri="{FF2B5EF4-FFF2-40B4-BE49-F238E27FC236}">
                <a16:creationId xmlns:a16="http://schemas.microsoft.com/office/drawing/2014/main" id="{2B2CB781-C3C8-133A-03C1-E144988C0905}"/>
              </a:ext>
            </a:extLst>
          </p:cNvPr>
          <p:cNvGrpSpPr/>
          <p:nvPr/>
        </p:nvGrpSpPr>
        <p:grpSpPr>
          <a:xfrm rot="16200000">
            <a:off x="8290741" y="3704040"/>
            <a:ext cx="667240" cy="514544"/>
            <a:chOff x="7509568" y="4389397"/>
            <a:chExt cx="667240" cy="514544"/>
          </a:xfrm>
        </p:grpSpPr>
        <p:grpSp>
          <p:nvGrpSpPr>
            <p:cNvPr id="137" name="Group 136">
              <a:extLst>
                <a:ext uri="{FF2B5EF4-FFF2-40B4-BE49-F238E27FC236}">
                  <a16:creationId xmlns:a16="http://schemas.microsoft.com/office/drawing/2014/main" id="{4D370D27-0D09-75E4-C770-F115287257BB}"/>
                </a:ext>
              </a:extLst>
            </p:cNvPr>
            <p:cNvGrpSpPr/>
            <p:nvPr/>
          </p:nvGrpSpPr>
          <p:grpSpPr>
            <a:xfrm rot="2862879">
              <a:off x="7458349" y="4440616"/>
              <a:ext cx="263902" cy="161463"/>
              <a:chOff x="7588110" y="3651769"/>
              <a:chExt cx="263902" cy="161463"/>
            </a:xfrm>
          </p:grpSpPr>
          <p:cxnSp>
            <p:nvCxnSpPr>
              <p:cNvPr id="141" name="Straight Connector 140">
                <a:extLst>
                  <a:ext uri="{FF2B5EF4-FFF2-40B4-BE49-F238E27FC236}">
                    <a16:creationId xmlns:a16="http://schemas.microsoft.com/office/drawing/2014/main" id="{D173DEC7-99AC-BB28-0A8D-A95D185AE12A}"/>
                  </a:ext>
                </a:extLst>
              </p:cNvPr>
              <p:cNvCxnSpPr>
                <a:cxnSpLocks/>
              </p:cNvCxnSpPr>
              <p:nvPr/>
            </p:nvCxnSpPr>
            <p:spPr bwMode="auto">
              <a:xfrm flipH="1">
                <a:off x="7726911" y="3675225"/>
                <a:ext cx="125101" cy="36196"/>
              </a:xfrm>
              <a:prstGeom prst="line">
                <a:avLst/>
              </a:prstGeom>
              <a:noFill/>
              <a:ln w="28575" cap="flat" cmpd="sng" algn="ctr">
                <a:solidFill>
                  <a:schemeClr val="accent5"/>
                </a:solidFill>
                <a:prstDash val="solid"/>
                <a:round/>
                <a:headEnd type="none" w="med" len="med"/>
                <a:tailEnd type="none" w="med" len="med"/>
              </a:ln>
              <a:effectLst/>
            </p:spPr>
          </p:cxnSp>
          <p:sp>
            <p:nvSpPr>
              <p:cNvPr id="142" name="Oval 141">
                <a:extLst>
                  <a:ext uri="{FF2B5EF4-FFF2-40B4-BE49-F238E27FC236}">
                    <a16:creationId xmlns:a16="http://schemas.microsoft.com/office/drawing/2014/main" id="{59538AD2-022A-0755-4B15-56FECBBCC3C7}"/>
                  </a:ext>
                </a:extLst>
              </p:cNvPr>
              <p:cNvSpPr/>
              <p:nvPr/>
            </p:nvSpPr>
            <p:spPr bwMode="auto">
              <a:xfrm>
                <a:off x="7588110" y="3651769"/>
                <a:ext cx="161463" cy="161463"/>
              </a:xfrm>
              <a:prstGeom prst="ellipse">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38" name="Group 137">
              <a:extLst>
                <a:ext uri="{FF2B5EF4-FFF2-40B4-BE49-F238E27FC236}">
                  <a16:creationId xmlns:a16="http://schemas.microsoft.com/office/drawing/2014/main" id="{67841DCD-C013-B7A2-2EBB-FF7FE30661D3}"/>
                </a:ext>
              </a:extLst>
            </p:cNvPr>
            <p:cNvGrpSpPr/>
            <p:nvPr/>
          </p:nvGrpSpPr>
          <p:grpSpPr>
            <a:xfrm rot="13575652">
              <a:off x="7964126" y="4691258"/>
              <a:ext cx="263902" cy="161463"/>
              <a:chOff x="7588110" y="3651769"/>
              <a:chExt cx="263902" cy="161463"/>
            </a:xfrm>
          </p:grpSpPr>
          <p:cxnSp>
            <p:nvCxnSpPr>
              <p:cNvPr id="139" name="Straight Connector 138">
                <a:extLst>
                  <a:ext uri="{FF2B5EF4-FFF2-40B4-BE49-F238E27FC236}">
                    <a16:creationId xmlns:a16="http://schemas.microsoft.com/office/drawing/2014/main" id="{AE2B0A5D-48AE-C725-3167-5EF158D9DE45}"/>
                  </a:ext>
                </a:extLst>
              </p:cNvPr>
              <p:cNvCxnSpPr>
                <a:cxnSpLocks/>
              </p:cNvCxnSpPr>
              <p:nvPr/>
            </p:nvCxnSpPr>
            <p:spPr bwMode="auto">
              <a:xfrm flipH="1">
                <a:off x="7726911" y="3675225"/>
                <a:ext cx="125101" cy="36196"/>
              </a:xfrm>
              <a:prstGeom prst="line">
                <a:avLst/>
              </a:prstGeom>
              <a:noFill/>
              <a:ln w="28575" cap="flat" cmpd="sng" algn="ctr">
                <a:solidFill>
                  <a:schemeClr val="accent5"/>
                </a:solidFill>
                <a:prstDash val="solid"/>
                <a:round/>
                <a:headEnd type="none" w="med" len="med"/>
                <a:tailEnd type="none" w="med" len="med"/>
              </a:ln>
              <a:effectLst/>
            </p:spPr>
          </p:cxnSp>
          <p:sp>
            <p:nvSpPr>
              <p:cNvPr id="140" name="Oval 139">
                <a:extLst>
                  <a:ext uri="{FF2B5EF4-FFF2-40B4-BE49-F238E27FC236}">
                    <a16:creationId xmlns:a16="http://schemas.microsoft.com/office/drawing/2014/main" id="{E7CCA937-81A2-65E9-6FE3-A6F6A81441B3}"/>
                  </a:ext>
                </a:extLst>
              </p:cNvPr>
              <p:cNvSpPr/>
              <p:nvPr/>
            </p:nvSpPr>
            <p:spPr bwMode="auto">
              <a:xfrm>
                <a:off x="7588110" y="3651769"/>
                <a:ext cx="161463" cy="161463"/>
              </a:xfrm>
              <a:prstGeom prst="ellipse">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sp>
        <p:nvSpPr>
          <p:cNvPr id="143" name="Rectangle 142">
            <a:extLst>
              <a:ext uri="{FF2B5EF4-FFF2-40B4-BE49-F238E27FC236}">
                <a16:creationId xmlns:a16="http://schemas.microsoft.com/office/drawing/2014/main" id="{A4228F4B-F66F-50C2-077C-F0E1289319CF}"/>
              </a:ext>
            </a:extLst>
          </p:cNvPr>
          <p:cNvSpPr/>
          <p:nvPr/>
        </p:nvSpPr>
        <p:spPr>
          <a:xfrm>
            <a:off x="9168069" y="2525177"/>
            <a:ext cx="2487612" cy="1815882"/>
          </a:xfrm>
          <a:prstGeom prst="rect">
            <a:avLst/>
          </a:prstGeom>
          <a:noFill/>
        </p:spPr>
        <p:txBody>
          <a:bodyPr wrap="square">
            <a:spAutoFit/>
          </a:bodyPr>
          <a:lstStyle/>
          <a:p>
            <a:pPr marL="0" marR="0" lvl="0" indent="0" algn="l" defTabSz="609402" rtl="0" eaLnBrk="0" fontAlgn="base" latinLnBrk="0" hangingPunct="0">
              <a:lnSpc>
                <a:spcPct val="100000"/>
              </a:lnSpc>
              <a:spcBef>
                <a:spcPct val="0"/>
              </a:spcBef>
              <a:spcAft>
                <a:spcPct val="0"/>
              </a:spcAft>
              <a:buClr>
                <a:srgbClr val="000000"/>
              </a:buClr>
              <a:buSzTx/>
              <a:buFontTx/>
              <a:buNone/>
              <a:tabLst/>
              <a:defRPr/>
            </a:pPr>
            <a:r>
              <a:rPr kumimoji="0" lang="en-US" sz="1600" b="1" i="0" u="none" strike="noStrike" kern="0" cap="none" spc="0" normalizeH="0" baseline="0" noProof="0">
                <a:ln>
                  <a:noFill/>
                </a:ln>
                <a:solidFill>
                  <a:schemeClr val="accent2"/>
                </a:solidFill>
                <a:effectLst/>
                <a:uLnTx/>
                <a:uFillTx/>
                <a:latin typeface="Arial" panose="020B0604020202020204" pitchFamily="34" charset="0"/>
                <a:cs typeface="Arial" panose="020B0604020202020204" pitchFamily="34" charset="0"/>
                <a:sym typeface="Arial"/>
              </a:rPr>
              <a:t>Linker for SN-38</a:t>
            </a:r>
          </a:p>
          <a:p>
            <a:pPr marL="285750" marR="0" lvl="0" indent="-285750" algn="l" defTabSz="609402" rtl="0" eaLnBrk="0" fontAlgn="base" latinLnBrk="0" hangingPunct="0">
              <a:lnSpc>
                <a:spcPct val="100000"/>
              </a:lnSpc>
              <a:spcBef>
                <a:spcPct val="0"/>
              </a:spcBef>
              <a:spcAft>
                <a:spcPct val="0"/>
              </a:spcAft>
              <a:buClr>
                <a:srgbClr val="000000"/>
              </a:buClr>
              <a:buSzTx/>
              <a:buFont typeface="Wingdings" panose="05000000000000000000" pitchFamily="2" charset="2"/>
              <a:buChar char="§"/>
              <a:tabLst/>
              <a:defRPr/>
            </a:pP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High drug-to-antibody ratio (7.6:1)</a:t>
            </a:r>
          </a:p>
          <a:p>
            <a:pPr marL="285750" marR="0" lvl="0" indent="-285750" algn="l" defTabSz="609402" rtl="0" eaLnBrk="0" fontAlgn="base" latinLnBrk="0" hangingPunct="0">
              <a:lnSpc>
                <a:spcPct val="100000"/>
              </a:lnSpc>
              <a:spcBef>
                <a:spcPct val="0"/>
              </a:spcBef>
              <a:spcAft>
                <a:spcPct val="0"/>
              </a:spcAft>
              <a:buClr>
                <a:srgbClr val="000000"/>
              </a:buClr>
              <a:buSzTx/>
              <a:buFont typeface="Wingdings" panose="05000000000000000000" pitchFamily="2" charset="2"/>
              <a:buChar char="§"/>
              <a:tabLst/>
              <a:defRPr/>
            </a:pP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pH-sensitive linker </a:t>
            </a:r>
            <a:b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b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for rapid release of payload at or inside tumor</a:t>
            </a:r>
          </a:p>
        </p:txBody>
      </p:sp>
      <p:grpSp>
        <p:nvGrpSpPr>
          <p:cNvPr id="144" name="Group 143">
            <a:extLst>
              <a:ext uri="{FF2B5EF4-FFF2-40B4-BE49-F238E27FC236}">
                <a16:creationId xmlns:a16="http://schemas.microsoft.com/office/drawing/2014/main" id="{BFA2CC58-46C2-862E-0186-F4EB2D985258}"/>
              </a:ext>
            </a:extLst>
          </p:cNvPr>
          <p:cNvGrpSpPr/>
          <p:nvPr/>
        </p:nvGrpSpPr>
        <p:grpSpPr>
          <a:xfrm rot="9944751">
            <a:off x="7141183" y="2597134"/>
            <a:ext cx="1801887" cy="1974340"/>
            <a:chOff x="569633" y="1542899"/>
            <a:chExt cx="1245999" cy="1365250"/>
          </a:xfrm>
        </p:grpSpPr>
        <p:cxnSp>
          <p:nvCxnSpPr>
            <p:cNvPr id="145" name="Straight Connector 32">
              <a:extLst>
                <a:ext uri="{FF2B5EF4-FFF2-40B4-BE49-F238E27FC236}">
                  <a16:creationId xmlns:a16="http://schemas.microsoft.com/office/drawing/2014/main" id="{1111A98B-B02E-B670-21C7-6A3A47975662}"/>
                </a:ext>
              </a:extLst>
            </p:cNvPr>
            <p:cNvCxnSpPr>
              <a:cxnSpLocks noChangeShapeType="1"/>
            </p:cNvCxnSpPr>
            <p:nvPr/>
          </p:nvCxnSpPr>
          <p:spPr bwMode="auto">
            <a:xfrm>
              <a:off x="569633" y="1622275"/>
              <a:ext cx="300038" cy="331787"/>
            </a:xfrm>
            <a:prstGeom prst="line">
              <a:avLst/>
            </a:prstGeom>
            <a:noFill/>
            <a:ln w="130175">
              <a:solidFill>
                <a:schemeClr val="accent1"/>
              </a:solidFill>
              <a:round/>
              <a:headEnd/>
              <a:tailEnd/>
            </a:ln>
          </p:spPr>
        </p:cxnSp>
        <p:cxnSp>
          <p:nvCxnSpPr>
            <p:cNvPr id="146" name="Straight Connector 34">
              <a:extLst>
                <a:ext uri="{FF2B5EF4-FFF2-40B4-BE49-F238E27FC236}">
                  <a16:creationId xmlns:a16="http://schemas.microsoft.com/office/drawing/2014/main" id="{1855011F-1009-FF4A-1851-897FDF1CDAFE}"/>
                </a:ext>
              </a:extLst>
            </p:cNvPr>
            <p:cNvCxnSpPr>
              <a:cxnSpLocks noChangeShapeType="1"/>
            </p:cNvCxnSpPr>
            <p:nvPr/>
          </p:nvCxnSpPr>
          <p:spPr bwMode="auto">
            <a:xfrm flipH="1">
              <a:off x="1504482" y="1611162"/>
              <a:ext cx="311150" cy="347663"/>
            </a:xfrm>
            <a:prstGeom prst="line">
              <a:avLst/>
            </a:prstGeom>
            <a:noFill/>
            <a:ln w="130175">
              <a:solidFill>
                <a:schemeClr val="accent1"/>
              </a:solidFill>
              <a:round/>
              <a:headEnd/>
              <a:tailEnd/>
            </a:ln>
          </p:spPr>
        </p:cxnSp>
        <p:sp>
          <p:nvSpPr>
            <p:cNvPr id="147" name="Freeform 33">
              <a:extLst>
                <a:ext uri="{FF2B5EF4-FFF2-40B4-BE49-F238E27FC236}">
                  <a16:creationId xmlns:a16="http://schemas.microsoft.com/office/drawing/2014/main" id="{6E3AB6A8-2511-AFE7-583D-E3F898042A06}"/>
                </a:ext>
              </a:extLst>
            </p:cNvPr>
            <p:cNvSpPr>
              <a:spLocks/>
            </p:cNvSpPr>
            <p:nvPr/>
          </p:nvSpPr>
          <p:spPr bwMode="auto">
            <a:xfrm>
              <a:off x="642659" y="1547661"/>
              <a:ext cx="500063" cy="1358900"/>
            </a:xfrm>
            <a:custGeom>
              <a:avLst/>
              <a:gdLst>
                <a:gd name="T0" fmla="*/ 0 w 499273"/>
                <a:gd name="T1" fmla="*/ 0 h 1357576"/>
                <a:gd name="T2" fmla="*/ 508744 w 499273"/>
                <a:gd name="T3" fmla="*/ 548973 h 1357576"/>
                <a:gd name="T4" fmla="*/ 514525 w 499273"/>
                <a:gd name="T5" fmla="*/ 1383866 h 1357576"/>
                <a:gd name="T6" fmla="*/ 0 60000 65536"/>
                <a:gd name="T7" fmla="*/ 0 60000 65536"/>
                <a:gd name="T8" fmla="*/ 0 60000 65536"/>
                <a:gd name="T9" fmla="*/ 0 w 499273"/>
                <a:gd name="T10" fmla="*/ 0 h 1357576"/>
                <a:gd name="T11" fmla="*/ 499273 w 499273"/>
                <a:gd name="T12" fmla="*/ 1357576 h 1357576"/>
              </a:gdLst>
              <a:ahLst/>
              <a:cxnLst>
                <a:cxn ang="T6">
                  <a:pos x="T0" y="T1"/>
                </a:cxn>
                <a:cxn ang="T7">
                  <a:pos x="T2" y="T3"/>
                </a:cxn>
                <a:cxn ang="T8">
                  <a:pos x="T4" y="T5"/>
                </a:cxn>
              </a:cxnLst>
              <a:rect l="T9" t="T10" r="T11" b="T12"/>
              <a:pathLst>
                <a:path w="499273" h="1357576">
                  <a:moveTo>
                    <a:pt x="0" y="0"/>
                  </a:moveTo>
                  <a:lnTo>
                    <a:pt x="493664" y="538543"/>
                  </a:lnTo>
                  <a:cubicBezTo>
                    <a:pt x="495534" y="811554"/>
                    <a:pt x="497403" y="1084565"/>
                    <a:pt x="499273" y="1357576"/>
                  </a:cubicBezTo>
                </a:path>
              </a:pathLst>
            </a:custGeom>
            <a:noFill/>
            <a:ln w="130175">
              <a:solidFill>
                <a:schemeClr val="accent1"/>
              </a:solidFill>
              <a:round/>
              <a:headEnd/>
              <a:tailEnd/>
            </a:ln>
          </p:spPr>
          <p:txBody>
            <a:bodyPr anchor="ctr"/>
            <a:lstStyle/>
            <a:p>
              <a:pPr marL="0" marR="0" lvl="0" indent="0" algn="l" defTabSz="914400" rtl="0" eaLnBrk="1" fontAlgn="base" latinLnBrk="0" hangingPunct="1">
                <a:lnSpc>
                  <a:spcPct val="90000"/>
                </a:lnSpc>
                <a:spcBef>
                  <a:spcPct val="35000"/>
                </a:spcBef>
                <a:spcAft>
                  <a:spcPct val="25000"/>
                </a:spcAft>
                <a:buClr>
                  <a:srgbClr val="8B3D9A"/>
                </a:buClr>
                <a:buSzTx/>
                <a:buFont typeface="Arial" panose="020B0604020202020204" pitchFamily="34" charset="0"/>
                <a:buChar char="•"/>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48" name="Freeform 35">
              <a:extLst>
                <a:ext uri="{FF2B5EF4-FFF2-40B4-BE49-F238E27FC236}">
                  <a16:creationId xmlns:a16="http://schemas.microsoft.com/office/drawing/2014/main" id="{DA33C783-8D63-91C7-913E-07A21D022A26}"/>
                </a:ext>
              </a:extLst>
            </p:cNvPr>
            <p:cNvSpPr>
              <a:spLocks/>
            </p:cNvSpPr>
            <p:nvPr/>
          </p:nvSpPr>
          <p:spPr bwMode="auto">
            <a:xfrm flipH="1">
              <a:off x="1247497" y="1542899"/>
              <a:ext cx="484187" cy="1365250"/>
            </a:xfrm>
            <a:custGeom>
              <a:avLst/>
              <a:gdLst>
                <a:gd name="T0" fmla="*/ 0 w 499273"/>
                <a:gd name="T1" fmla="*/ 0 h 1357576"/>
                <a:gd name="T2" fmla="*/ 508744 w 499273"/>
                <a:gd name="T3" fmla="*/ 548973 h 1357576"/>
                <a:gd name="T4" fmla="*/ 514525 w 499273"/>
                <a:gd name="T5" fmla="*/ 1383866 h 1357576"/>
                <a:gd name="T6" fmla="*/ 0 60000 65536"/>
                <a:gd name="T7" fmla="*/ 0 60000 65536"/>
                <a:gd name="T8" fmla="*/ 0 60000 65536"/>
                <a:gd name="T9" fmla="*/ 0 w 499273"/>
                <a:gd name="T10" fmla="*/ 0 h 1357576"/>
                <a:gd name="T11" fmla="*/ 499273 w 499273"/>
                <a:gd name="T12" fmla="*/ 1357576 h 1357576"/>
                <a:gd name="connsiteX0" fmla="*/ 0 w 499273"/>
                <a:gd name="connsiteY0" fmla="*/ 0 h 1365881"/>
                <a:gd name="connsiteX1" fmla="*/ 493664 w 499273"/>
                <a:gd name="connsiteY1" fmla="*/ 538543 h 1365881"/>
                <a:gd name="connsiteX2" fmla="*/ 499273 w 499273"/>
                <a:gd name="connsiteY2" fmla="*/ 1365881 h 1365881"/>
                <a:gd name="connsiteX0" fmla="*/ 0 w 499273"/>
                <a:gd name="connsiteY0" fmla="*/ 0 h 1365881"/>
                <a:gd name="connsiteX1" fmla="*/ 493664 w 499273"/>
                <a:gd name="connsiteY1" fmla="*/ 538543 h 1365881"/>
                <a:gd name="connsiteX2" fmla="*/ 499273 w 499273"/>
                <a:gd name="connsiteY2" fmla="*/ 1365881 h 1365881"/>
                <a:gd name="connsiteX0" fmla="*/ 0 w 499273"/>
                <a:gd name="connsiteY0" fmla="*/ 0 h 1365881"/>
                <a:gd name="connsiteX1" fmla="*/ 493664 w 499273"/>
                <a:gd name="connsiteY1" fmla="*/ 555153 h 1365881"/>
                <a:gd name="connsiteX2" fmla="*/ 499273 w 499273"/>
                <a:gd name="connsiteY2" fmla="*/ 1365881 h 1365881"/>
                <a:gd name="connsiteX0" fmla="*/ 0 w 493828"/>
                <a:gd name="connsiteY0" fmla="*/ 0 h 1363502"/>
                <a:gd name="connsiteX1" fmla="*/ 493664 w 493828"/>
                <a:gd name="connsiteY1" fmla="*/ 555153 h 1363502"/>
                <a:gd name="connsiteX2" fmla="*/ 482630 w 493828"/>
                <a:gd name="connsiteY2" fmla="*/ 1363502 h 1363502"/>
                <a:gd name="connsiteX0" fmla="*/ 0 w 484562"/>
                <a:gd name="connsiteY0" fmla="*/ 0 h 1363502"/>
                <a:gd name="connsiteX1" fmla="*/ 484154 w 484562"/>
                <a:gd name="connsiteY1" fmla="*/ 552774 h 1363502"/>
                <a:gd name="connsiteX2" fmla="*/ 482630 w 484562"/>
                <a:gd name="connsiteY2" fmla="*/ 1363502 h 1363502"/>
              </a:gdLst>
              <a:ahLst/>
              <a:cxnLst>
                <a:cxn ang="0">
                  <a:pos x="connsiteX0" y="connsiteY0"/>
                </a:cxn>
                <a:cxn ang="0">
                  <a:pos x="connsiteX1" y="connsiteY1"/>
                </a:cxn>
                <a:cxn ang="0">
                  <a:pos x="connsiteX2" y="connsiteY2"/>
                </a:cxn>
              </a:cxnLst>
              <a:rect l="l" t="t" r="r" b="b"/>
              <a:pathLst>
                <a:path w="484562" h="1363502">
                  <a:moveTo>
                    <a:pt x="0" y="0"/>
                  </a:moveTo>
                  <a:lnTo>
                    <a:pt x="484154" y="552774"/>
                  </a:lnTo>
                  <a:cubicBezTo>
                    <a:pt x="486024" y="825785"/>
                    <a:pt x="480760" y="1090491"/>
                    <a:pt x="482630" y="1363502"/>
                  </a:cubicBezTo>
                </a:path>
              </a:pathLst>
            </a:custGeom>
            <a:noFill/>
            <a:ln w="130175">
              <a:solidFill>
                <a:schemeClr val="accent1"/>
              </a:solidFill>
              <a:round/>
              <a:headEnd/>
              <a:tailEnd/>
            </a:ln>
          </p:spPr>
          <p:txBody>
            <a:bodyPr anchor="ctr"/>
            <a:lstStyle/>
            <a:p>
              <a:pPr marL="0" marR="0" lvl="0" indent="0" algn="l" defTabSz="914400" rtl="0" eaLnBrk="1" fontAlgn="base" latinLnBrk="0" hangingPunct="1">
                <a:lnSpc>
                  <a:spcPct val="90000"/>
                </a:lnSpc>
                <a:spcBef>
                  <a:spcPct val="35000"/>
                </a:spcBef>
                <a:spcAft>
                  <a:spcPct val="25000"/>
                </a:spcAft>
                <a:buClr>
                  <a:srgbClr val="8B3D9A"/>
                </a:buClr>
                <a:buSzTx/>
                <a:buFont typeface="Arial" panose="020B0604020202020204" pitchFamily="34" charset="0"/>
                <a:buChar char="•"/>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49" name="Group 148">
            <a:extLst>
              <a:ext uri="{FF2B5EF4-FFF2-40B4-BE49-F238E27FC236}">
                <a16:creationId xmlns:a16="http://schemas.microsoft.com/office/drawing/2014/main" id="{716B9616-46FB-3B8C-0B19-73F75B451290}"/>
              </a:ext>
            </a:extLst>
          </p:cNvPr>
          <p:cNvGrpSpPr/>
          <p:nvPr/>
        </p:nvGrpSpPr>
        <p:grpSpPr>
          <a:xfrm>
            <a:off x="7588110" y="3411209"/>
            <a:ext cx="263902" cy="161463"/>
            <a:chOff x="7588110" y="3651769"/>
            <a:chExt cx="263902" cy="161463"/>
          </a:xfrm>
        </p:grpSpPr>
        <p:cxnSp>
          <p:nvCxnSpPr>
            <p:cNvPr id="150" name="Straight Connector 149">
              <a:extLst>
                <a:ext uri="{FF2B5EF4-FFF2-40B4-BE49-F238E27FC236}">
                  <a16:creationId xmlns:a16="http://schemas.microsoft.com/office/drawing/2014/main" id="{9584CE08-2CB8-92D8-EEF0-A17744373495}"/>
                </a:ext>
              </a:extLst>
            </p:cNvPr>
            <p:cNvCxnSpPr>
              <a:cxnSpLocks/>
            </p:cNvCxnSpPr>
            <p:nvPr/>
          </p:nvCxnSpPr>
          <p:spPr bwMode="auto">
            <a:xfrm flipH="1">
              <a:off x="7726911" y="3675225"/>
              <a:ext cx="125101" cy="36196"/>
            </a:xfrm>
            <a:prstGeom prst="line">
              <a:avLst/>
            </a:prstGeom>
            <a:noFill/>
            <a:ln w="28575" cap="flat" cmpd="sng" algn="ctr">
              <a:solidFill>
                <a:schemeClr val="accent5"/>
              </a:solidFill>
              <a:prstDash val="solid"/>
              <a:round/>
              <a:headEnd type="none" w="med" len="med"/>
              <a:tailEnd type="none" w="med" len="med"/>
            </a:ln>
            <a:effectLst/>
          </p:spPr>
        </p:cxnSp>
        <p:sp>
          <p:nvSpPr>
            <p:cNvPr id="151" name="Oval 150">
              <a:extLst>
                <a:ext uri="{FF2B5EF4-FFF2-40B4-BE49-F238E27FC236}">
                  <a16:creationId xmlns:a16="http://schemas.microsoft.com/office/drawing/2014/main" id="{F8A597BB-2F7E-C5CC-A6F4-EEC97D20EC8F}"/>
                </a:ext>
              </a:extLst>
            </p:cNvPr>
            <p:cNvSpPr/>
            <p:nvPr/>
          </p:nvSpPr>
          <p:spPr bwMode="auto">
            <a:xfrm>
              <a:off x="7588110" y="3651769"/>
              <a:ext cx="161463" cy="161463"/>
            </a:xfrm>
            <a:prstGeom prst="ellipse">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52" name="Group 151">
            <a:extLst>
              <a:ext uri="{FF2B5EF4-FFF2-40B4-BE49-F238E27FC236}">
                <a16:creationId xmlns:a16="http://schemas.microsoft.com/office/drawing/2014/main" id="{6A58F99E-77A3-BE18-2DB1-228E49A55EBD}"/>
              </a:ext>
            </a:extLst>
          </p:cNvPr>
          <p:cNvGrpSpPr/>
          <p:nvPr/>
        </p:nvGrpSpPr>
        <p:grpSpPr>
          <a:xfrm>
            <a:off x="7964785" y="2879079"/>
            <a:ext cx="682192" cy="682096"/>
            <a:chOff x="10063123" y="4456813"/>
            <a:chExt cx="682192" cy="682096"/>
          </a:xfrm>
        </p:grpSpPr>
        <p:sp>
          <p:nvSpPr>
            <p:cNvPr id="153" name="Oval 152">
              <a:extLst>
                <a:ext uri="{FF2B5EF4-FFF2-40B4-BE49-F238E27FC236}">
                  <a16:creationId xmlns:a16="http://schemas.microsoft.com/office/drawing/2014/main" id="{9FE173DA-09F6-221C-CEDC-4A3ACDA7B00B}"/>
                </a:ext>
              </a:extLst>
            </p:cNvPr>
            <p:cNvSpPr/>
            <p:nvPr/>
          </p:nvSpPr>
          <p:spPr bwMode="auto">
            <a:xfrm>
              <a:off x="10063123" y="4456813"/>
              <a:ext cx="682096" cy="682096"/>
            </a:xfrm>
            <a:prstGeom prst="ellipse">
              <a:avLst/>
            </a:prstGeom>
            <a:solidFill>
              <a:schemeClr val="tx1"/>
            </a:solid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4" name="Freeform: Shape 231">
              <a:extLst>
                <a:ext uri="{FF2B5EF4-FFF2-40B4-BE49-F238E27FC236}">
                  <a16:creationId xmlns:a16="http://schemas.microsoft.com/office/drawing/2014/main" id="{771E3EF2-245A-2A22-D421-ED284FD6381E}"/>
                </a:ext>
              </a:extLst>
            </p:cNvPr>
            <p:cNvSpPr/>
            <p:nvPr/>
          </p:nvSpPr>
          <p:spPr bwMode="auto">
            <a:xfrm rot="10800000">
              <a:off x="10389475" y="4581619"/>
              <a:ext cx="353655" cy="492709"/>
            </a:xfrm>
            <a:custGeom>
              <a:avLst/>
              <a:gdLst>
                <a:gd name="connsiteX0" fmla="*/ 105467 w 353655"/>
                <a:gd name="connsiteY0" fmla="*/ 492709 h 492709"/>
                <a:gd name="connsiteX1" fmla="*/ 77593 w 353655"/>
                <a:gd name="connsiteY1" fmla="*/ 489899 h 492709"/>
                <a:gd name="connsiteX2" fmla="*/ 58246 w 353655"/>
                <a:gd name="connsiteY2" fmla="*/ 466450 h 492709"/>
                <a:gd name="connsiteX3" fmla="*/ 0 w 353655"/>
                <a:gd name="connsiteY3" fmla="*/ 275767 h 492709"/>
                <a:gd name="connsiteX4" fmla="*/ 99890 w 353655"/>
                <a:gd name="connsiteY4" fmla="*/ 34609 h 492709"/>
                <a:gd name="connsiteX5" fmla="*/ 141839 w 353655"/>
                <a:gd name="connsiteY5" fmla="*/ 0 h 492709"/>
                <a:gd name="connsiteX6" fmla="*/ 155485 w 353655"/>
                <a:gd name="connsiteY6" fmla="*/ 1375 h 492709"/>
                <a:gd name="connsiteX7" fmla="*/ 353655 w 353655"/>
                <a:gd name="connsiteY7" fmla="*/ 244521 h 492709"/>
                <a:gd name="connsiteX8" fmla="*/ 105467 w 353655"/>
                <a:gd name="connsiteY8" fmla="*/ 492709 h 49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655" h="492709">
                  <a:moveTo>
                    <a:pt x="105467" y="492709"/>
                  </a:moveTo>
                  <a:lnTo>
                    <a:pt x="77593" y="489899"/>
                  </a:lnTo>
                  <a:lnTo>
                    <a:pt x="58246" y="466450"/>
                  </a:lnTo>
                  <a:cubicBezTo>
                    <a:pt x="21472" y="412019"/>
                    <a:pt x="0" y="346401"/>
                    <a:pt x="0" y="275767"/>
                  </a:cubicBezTo>
                  <a:cubicBezTo>
                    <a:pt x="0" y="181589"/>
                    <a:pt x="38173" y="96327"/>
                    <a:pt x="99890" y="34609"/>
                  </a:cubicBezTo>
                  <a:lnTo>
                    <a:pt x="141839" y="0"/>
                  </a:lnTo>
                  <a:lnTo>
                    <a:pt x="155485" y="1375"/>
                  </a:lnTo>
                  <a:cubicBezTo>
                    <a:pt x="268580" y="24518"/>
                    <a:pt x="353655" y="124585"/>
                    <a:pt x="353655" y="244521"/>
                  </a:cubicBezTo>
                  <a:cubicBezTo>
                    <a:pt x="353655" y="381591"/>
                    <a:pt x="242537" y="492709"/>
                    <a:pt x="105467" y="492709"/>
                  </a:cubicBezTo>
                  <a:close/>
                </a:path>
              </a:pathLst>
            </a:custGeom>
            <a:solidFill>
              <a:schemeClr val="accent4"/>
            </a:solidFill>
            <a:ln w="0">
              <a:noFill/>
              <a:miter lim="800000"/>
              <a:headEnd/>
              <a:tailEnd/>
            </a:ln>
          </p:spPr>
          <p:txBody>
            <a:bodyPr wrap="square" rtlCol="0" anchor="b">
              <a:noAutofit/>
            </a:body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5" name="Rectangle 154">
              <a:extLst>
                <a:ext uri="{FF2B5EF4-FFF2-40B4-BE49-F238E27FC236}">
                  <a16:creationId xmlns:a16="http://schemas.microsoft.com/office/drawing/2014/main" id="{B8F5BDA4-AE33-8A62-79A6-48877B71962C}"/>
                </a:ext>
              </a:extLst>
            </p:cNvPr>
            <p:cNvSpPr/>
            <p:nvPr/>
          </p:nvSpPr>
          <p:spPr bwMode="auto">
            <a:xfrm rot="20623326">
              <a:off x="10234028" y="4894799"/>
              <a:ext cx="174037" cy="76516"/>
            </a:xfrm>
            <a:prstGeom prst="rect">
              <a:avLst/>
            </a:prstGeom>
            <a:solidFill>
              <a:schemeClr val="accent5"/>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6" name="Freeform: Shape 237">
              <a:extLst>
                <a:ext uri="{FF2B5EF4-FFF2-40B4-BE49-F238E27FC236}">
                  <a16:creationId xmlns:a16="http://schemas.microsoft.com/office/drawing/2014/main" id="{D14BAFA1-B750-EFE7-AFE5-C045057FC46F}"/>
                </a:ext>
              </a:extLst>
            </p:cNvPr>
            <p:cNvSpPr/>
            <p:nvPr/>
          </p:nvSpPr>
          <p:spPr bwMode="auto">
            <a:xfrm>
              <a:off x="10063124" y="4581780"/>
              <a:ext cx="217303" cy="529833"/>
            </a:xfrm>
            <a:custGeom>
              <a:avLst/>
              <a:gdLst>
                <a:gd name="connsiteX0" fmla="*/ 76487 w 217303"/>
                <a:gd name="connsiteY0" fmla="*/ 0 h 529833"/>
                <a:gd name="connsiteX1" fmla="*/ 217303 w 217303"/>
                <a:gd name="connsiteY1" fmla="*/ 529833 h 529833"/>
                <a:gd name="connsiteX2" fmla="*/ 208297 w 217303"/>
                <a:gd name="connsiteY2" fmla="*/ 527037 h 529833"/>
                <a:gd name="connsiteX3" fmla="*/ 0 w 217303"/>
                <a:gd name="connsiteY3" fmla="*/ 212790 h 529833"/>
                <a:gd name="connsiteX4" fmla="*/ 58246 w 217303"/>
                <a:gd name="connsiteY4" fmla="*/ 22107 h 529833"/>
                <a:gd name="connsiteX5" fmla="*/ 76487 w 217303"/>
                <a:gd name="connsiteY5" fmla="*/ 0 h 52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303" h="529833">
                  <a:moveTo>
                    <a:pt x="76487" y="0"/>
                  </a:moveTo>
                  <a:lnTo>
                    <a:pt x="217303" y="529833"/>
                  </a:lnTo>
                  <a:lnTo>
                    <a:pt x="208297" y="527037"/>
                  </a:lnTo>
                  <a:cubicBezTo>
                    <a:pt x="85889" y="475263"/>
                    <a:pt x="0" y="354057"/>
                    <a:pt x="0" y="212790"/>
                  </a:cubicBezTo>
                  <a:cubicBezTo>
                    <a:pt x="0" y="142157"/>
                    <a:pt x="21472" y="76538"/>
                    <a:pt x="58246" y="22107"/>
                  </a:cubicBezTo>
                  <a:lnTo>
                    <a:pt x="76487" y="0"/>
                  </a:lnTo>
                  <a:close/>
                </a:path>
              </a:pathLst>
            </a:custGeom>
            <a:solidFill>
              <a:schemeClr val="accent1"/>
            </a:solidFill>
            <a:ln w="28575">
              <a:noFill/>
              <a:miter lim="800000"/>
              <a:headEnd/>
              <a:tailEnd/>
            </a:ln>
          </p:spPr>
          <p:txBody>
            <a:bodyPr wrap="square" rtlCol="0" anchor="b">
              <a:noAutofit/>
            </a:body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7" name="Oval 156">
              <a:extLst>
                <a:ext uri="{FF2B5EF4-FFF2-40B4-BE49-F238E27FC236}">
                  <a16:creationId xmlns:a16="http://schemas.microsoft.com/office/drawing/2014/main" id="{92A4E5C3-2D55-3391-79AD-3D8E16AE66F2}"/>
                </a:ext>
              </a:extLst>
            </p:cNvPr>
            <p:cNvSpPr/>
            <p:nvPr/>
          </p:nvSpPr>
          <p:spPr bwMode="auto">
            <a:xfrm>
              <a:off x="10063219" y="4456813"/>
              <a:ext cx="682096" cy="682096"/>
            </a:xfrm>
            <a:prstGeom prst="ellipse">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58" name="Freeform: Shape 239">
            <a:extLst>
              <a:ext uri="{FF2B5EF4-FFF2-40B4-BE49-F238E27FC236}">
                <a16:creationId xmlns:a16="http://schemas.microsoft.com/office/drawing/2014/main" id="{2DF45329-B51F-512D-7075-1C900E82758F}"/>
              </a:ext>
            </a:extLst>
          </p:cNvPr>
          <p:cNvSpPr/>
          <p:nvPr/>
        </p:nvSpPr>
        <p:spPr>
          <a:xfrm>
            <a:off x="8452600" y="2750290"/>
            <a:ext cx="767600" cy="561975"/>
          </a:xfrm>
          <a:custGeom>
            <a:avLst/>
            <a:gdLst>
              <a:gd name="connsiteX0" fmla="*/ 0 w 885825"/>
              <a:gd name="connsiteY0" fmla="*/ 561975 h 561975"/>
              <a:gd name="connsiteX1" fmla="*/ 704850 w 885825"/>
              <a:gd name="connsiteY1" fmla="*/ 561975 h 561975"/>
              <a:gd name="connsiteX2" fmla="*/ 885825 w 885825"/>
              <a:gd name="connsiteY2" fmla="*/ 0 h 561975"/>
            </a:gdLst>
            <a:ahLst/>
            <a:cxnLst>
              <a:cxn ang="0">
                <a:pos x="connsiteX0" y="connsiteY0"/>
              </a:cxn>
              <a:cxn ang="0">
                <a:pos x="connsiteX1" y="connsiteY1"/>
              </a:cxn>
              <a:cxn ang="0">
                <a:pos x="connsiteX2" y="connsiteY2"/>
              </a:cxn>
            </a:cxnLst>
            <a:rect l="l" t="t" r="r" b="b"/>
            <a:pathLst>
              <a:path w="885825" h="561975">
                <a:moveTo>
                  <a:pt x="0" y="561975"/>
                </a:moveTo>
                <a:lnTo>
                  <a:pt x="704850" y="561975"/>
                </a:lnTo>
                <a:lnTo>
                  <a:pt x="885825"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9" name="Content Placeholder 4">
            <a:extLst>
              <a:ext uri="{FF2B5EF4-FFF2-40B4-BE49-F238E27FC236}">
                <a16:creationId xmlns:a16="http://schemas.microsoft.com/office/drawing/2014/main" id="{BE465B96-095E-4ADD-5D03-6602CB16B226}"/>
              </a:ext>
            </a:extLst>
          </p:cNvPr>
          <p:cNvSpPr txBox="1">
            <a:spLocks/>
          </p:cNvSpPr>
          <p:nvPr/>
        </p:nvSpPr>
        <p:spPr bwMode="auto">
          <a:xfrm>
            <a:off x="5269366" y="5310610"/>
            <a:ext cx="5718175" cy="814388"/>
          </a:xfrm>
          <a:prstGeom prst="rect">
            <a:avLst/>
          </a:prstGeom>
          <a:noFill/>
          <a:ln w="28575">
            <a:noFill/>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0" marR="0" lvl="0" indent="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None/>
              <a:tabLst/>
              <a:defRPr/>
            </a:pPr>
            <a:r>
              <a:rPr kumimoji="0" lang="en-US" sz="16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Bystander effect: </a:t>
            </a: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In acidic tumor microenvironment, </a:t>
            </a:r>
            <a:b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en-US" sz="16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rPr>
              <a:t>SN-38 is released from anti-TROP2 antibody, diffuses into neighboring cells</a:t>
            </a:r>
          </a:p>
        </p:txBody>
      </p:sp>
    </p:spTree>
    <p:extLst>
      <p:ext uri="{BB962C8B-B14F-4D97-AF65-F5344CB8AC3E}">
        <p14:creationId xmlns:p14="http://schemas.microsoft.com/office/powerpoint/2010/main" val="310692245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a:t>Learning Objectives</a:t>
            </a:r>
          </a:p>
        </p:txBody>
      </p:sp>
      <p:sp>
        <p:nvSpPr>
          <p:cNvPr id="82946" name="Content Placeholder 2"/>
          <p:cNvSpPr>
            <a:spLocks noGrp="1"/>
          </p:cNvSpPr>
          <p:nvPr>
            <p:ph idx="1"/>
          </p:nvPr>
        </p:nvSpPr>
        <p:spPr>
          <a:xfrm>
            <a:off x="838199" y="1576137"/>
            <a:ext cx="10902043" cy="4600826"/>
          </a:xfrm>
        </p:spPr>
        <p:txBody>
          <a:bodyPr>
            <a:normAutofit lnSpcReduction="10000"/>
          </a:bodyPr>
          <a:lstStyle/>
          <a:p>
            <a:pPr>
              <a:spcAft>
                <a:spcPts val="1200"/>
              </a:spcAft>
              <a:buFont typeface="Courier New" pitchFamily="49" charset="0"/>
              <a:buNone/>
            </a:pPr>
            <a:r>
              <a:rPr lang="en-US" altLang="en-US" sz="2399" b="1">
                <a:solidFill>
                  <a:schemeClr val="accent1"/>
                </a:solidFill>
                <a:latin typeface="Arial" pitchFamily="34" charset="0"/>
                <a:ea typeface="ＭＳ Ｐゴシック" pitchFamily="34" charset="-128"/>
                <a:cs typeface="Arial" pitchFamily="34" charset="0"/>
              </a:rPr>
              <a:t>Upon completion of this activity, participants should be better able to:</a:t>
            </a:r>
          </a:p>
          <a:p>
            <a:pPr>
              <a:spcBef>
                <a:spcPts val="0"/>
              </a:spcBef>
              <a:spcAft>
                <a:spcPts val="600"/>
              </a:spcAft>
            </a:pPr>
            <a:r>
              <a:rPr lang="en-US" sz="2400">
                <a:effectLst/>
                <a:latin typeface="Arial" panose="020B0604020202020204" pitchFamily="34" charset="0"/>
                <a:ea typeface="Calibri" panose="020F0502020204030204" pitchFamily="34" charset="0"/>
                <a:cs typeface="Arial" panose="020B0604020202020204" pitchFamily="34" charset="0"/>
              </a:rPr>
              <a:t>Develop practice improvement strategies to identify patients eligible for HER2-directed therapies according to expression pattern and clinical practice guideline recommendations</a:t>
            </a:r>
          </a:p>
          <a:p>
            <a:pPr>
              <a:spcBef>
                <a:spcPts val="0"/>
              </a:spcBef>
              <a:spcAft>
                <a:spcPts val="600"/>
              </a:spcAft>
            </a:pPr>
            <a:r>
              <a:rPr lang="en-US" sz="2400">
                <a:effectLst/>
                <a:latin typeface="Arial" panose="020B0604020202020204" pitchFamily="34" charset="0"/>
                <a:ea typeface="Calibri" panose="020F0502020204030204" pitchFamily="34" charset="0"/>
                <a:cs typeface="Arial" panose="020B0604020202020204" pitchFamily="34" charset="0"/>
              </a:rPr>
              <a:t>Integrate practice improvement strategies to apply new and emerging clinical trial evidence and data supporting the use of ADCs in HR+ </a:t>
            </a:r>
            <a:r>
              <a:rPr lang="en-US" sz="2400" err="1">
                <a:effectLst/>
                <a:latin typeface="Arial" panose="020B0604020202020204" pitchFamily="34" charset="0"/>
                <a:ea typeface="Calibri" panose="020F0502020204030204" pitchFamily="34" charset="0"/>
                <a:cs typeface="Arial" panose="020B0604020202020204" pitchFamily="34" charset="0"/>
              </a:rPr>
              <a:t>mBC</a:t>
            </a:r>
            <a:r>
              <a:rPr lang="en-US" sz="2400">
                <a:effectLst/>
                <a:latin typeface="Arial" panose="020B0604020202020204" pitchFamily="34" charset="0"/>
                <a:ea typeface="Calibri" panose="020F0502020204030204" pitchFamily="34" charset="0"/>
                <a:cs typeface="Arial" panose="020B0604020202020204" pitchFamily="34" charset="0"/>
              </a:rPr>
              <a:t> to inform optimal treatment selection</a:t>
            </a:r>
          </a:p>
          <a:p>
            <a:pPr>
              <a:spcBef>
                <a:spcPts val="0"/>
              </a:spcBef>
              <a:spcAft>
                <a:spcPts val="600"/>
              </a:spcAft>
            </a:pPr>
            <a:r>
              <a:rPr lang="en-US" sz="2400">
                <a:effectLst/>
                <a:latin typeface="Arial" panose="020B0604020202020204" pitchFamily="34" charset="0"/>
                <a:ea typeface="Calibri" panose="020F0502020204030204" pitchFamily="34" charset="0"/>
                <a:cs typeface="Arial" panose="020B0604020202020204" pitchFamily="34" charset="0"/>
              </a:rPr>
              <a:t>Integrate team-based and practice-wide improvements for adverse event surveillance, monitoring, and management protocols </a:t>
            </a:r>
            <a:r>
              <a:rPr lang="en-US" sz="2400">
                <a:ea typeface="Calibri" panose="020F0502020204030204" pitchFamily="34" charset="0"/>
              </a:rPr>
              <a:t>for</a:t>
            </a:r>
            <a:r>
              <a:rPr lang="en-US" sz="2400">
                <a:effectLst/>
                <a:latin typeface="Arial" panose="020B0604020202020204" pitchFamily="34" charset="0"/>
                <a:ea typeface="Calibri" panose="020F0502020204030204" pitchFamily="34" charset="0"/>
                <a:cs typeface="Arial" panose="020B0604020202020204" pitchFamily="34" charset="0"/>
              </a:rPr>
              <a:t> known toxicities associated with ADCs for HR+/HER2-expressing </a:t>
            </a:r>
            <a:r>
              <a:rPr lang="en-US" sz="2400" err="1">
                <a:effectLst/>
                <a:latin typeface="Arial" panose="020B0604020202020204" pitchFamily="34" charset="0"/>
                <a:ea typeface="Calibri" panose="020F0502020204030204" pitchFamily="34" charset="0"/>
                <a:cs typeface="Arial" panose="020B0604020202020204" pitchFamily="34" charset="0"/>
              </a:rPr>
              <a:t>mBC</a:t>
            </a:r>
            <a:endParaRPr lang="en-US" sz="2400">
              <a:effectLst/>
              <a:latin typeface="Arial" panose="020B0604020202020204" pitchFamily="34" charset="0"/>
              <a:ea typeface="Calibri" panose="020F0502020204030204" pitchFamily="34" charset="0"/>
              <a:cs typeface="Arial" panose="020B0604020202020204" pitchFamily="34" charset="0"/>
            </a:endParaRPr>
          </a:p>
          <a:p>
            <a:pPr>
              <a:spcBef>
                <a:spcPts val="0"/>
              </a:spcBef>
              <a:spcAft>
                <a:spcPts val="600"/>
              </a:spcAft>
            </a:pPr>
            <a:r>
              <a:rPr lang="en-US" sz="2400">
                <a:effectLst/>
                <a:latin typeface="Arial" panose="020B0604020202020204" pitchFamily="34" charset="0"/>
                <a:ea typeface="Calibri" panose="020F0502020204030204" pitchFamily="34" charset="0"/>
                <a:cs typeface="Arial" panose="020B0604020202020204" pitchFamily="34" charset="0"/>
              </a:rPr>
              <a:t>Implement communication systems or protocols to improve interprofessional care coordination and communication among the healthcare team and patients regarding HER2 expression status </a:t>
            </a:r>
            <a:endParaRPr lang="en-US" sz="2400">
              <a:ea typeface="Calibri" panose="020F0502020204030204" pitchFamily="34" charset="0"/>
            </a:endParaRPr>
          </a:p>
        </p:txBody>
      </p:sp>
    </p:spTree>
    <p:extLst>
      <p:ext uri="{BB962C8B-B14F-4D97-AF65-F5344CB8AC3E}">
        <p14:creationId xmlns:p14="http://schemas.microsoft.com/office/powerpoint/2010/main" val="13938793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9FEB34-A19D-00CA-3F41-E2793B027616}"/>
              </a:ext>
            </a:extLst>
          </p:cNvPr>
          <p:cNvSpPr>
            <a:spLocks noGrp="1"/>
          </p:cNvSpPr>
          <p:nvPr>
            <p:ph type="title"/>
          </p:nvPr>
        </p:nvSpPr>
        <p:spPr/>
        <p:txBody>
          <a:bodyPr>
            <a:normAutofit/>
          </a:bodyPr>
          <a:lstStyle/>
          <a:p>
            <a:pPr lvl="0"/>
            <a:r>
              <a:rPr lang="en-US" noProof="0"/>
              <a:t>TROPiCS-02 Phase 3 Trial: Expanding the Benefit of Sacituzumab </a:t>
            </a:r>
            <a:r>
              <a:rPr lang="en-US" noProof="0" err="1"/>
              <a:t>Govitecan</a:t>
            </a:r>
            <a:r>
              <a:rPr lang="en-US" noProof="0"/>
              <a:t> to HR-Positive Disease</a:t>
            </a:r>
            <a:endParaRPr lang="en-US"/>
          </a:p>
        </p:txBody>
      </p:sp>
      <p:sp>
        <p:nvSpPr>
          <p:cNvPr id="4" name="Footer Placeholder 3">
            <a:extLst>
              <a:ext uri="{FF2B5EF4-FFF2-40B4-BE49-F238E27FC236}">
                <a16:creationId xmlns:a16="http://schemas.microsoft.com/office/drawing/2014/main" id="{124DC509-FC48-3A60-E64C-C235F1A19E86}"/>
              </a:ext>
            </a:extLst>
          </p:cNvPr>
          <p:cNvSpPr>
            <a:spLocks noGrp="1"/>
          </p:cNvSpPr>
          <p:nvPr>
            <p:ph type="ftr" sz="quarter" idx="10"/>
          </p:nvPr>
        </p:nvSpPr>
        <p:spPr>
          <a:xfrm>
            <a:off x="1416735" y="5812077"/>
            <a:ext cx="10651322" cy="1045924"/>
          </a:xfrm>
        </p:spPr>
        <p:txBody>
          <a:bodyPr/>
          <a:lstStyle/>
          <a:p>
            <a:r>
              <a:rPr lang="en-US" altLang="en-US" sz="900" baseline="30000">
                <a:solidFill>
                  <a:schemeClr val="tx1"/>
                </a:solidFill>
                <a:latin typeface="Arial" panose="020B0604020202020204" pitchFamily="34" charset="0"/>
                <a:ea typeface="MS PGothic" panose="020B0600070205080204" pitchFamily="34" charset="-128"/>
                <a:cs typeface="Arial" panose="020B0604020202020204" pitchFamily="34" charset="0"/>
              </a:rPr>
              <a:t>a</a:t>
            </a:r>
            <a:r>
              <a:rPr lang="en-US" altLang="en-US" sz="900">
                <a:solidFill>
                  <a:schemeClr val="tx1"/>
                </a:solidFill>
                <a:latin typeface="Arial" panose="020B0604020202020204" pitchFamily="34" charset="0"/>
                <a:ea typeface="MS PGothic" panose="020B0600070205080204" pitchFamily="34" charset="-128"/>
                <a:cs typeface="Arial" panose="020B0604020202020204" pitchFamily="34" charset="0"/>
              </a:rPr>
              <a:t>ClinicalTrials.gov. NCT03901339. </a:t>
            </a:r>
            <a:r>
              <a:rPr lang="en-US" altLang="en-US" sz="900" baseline="30000" err="1">
                <a:solidFill>
                  <a:schemeClr val="tx1"/>
                </a:solidFill>
                <a:latin typeface="Arial" panose="020B0604020202020204" pitchFamily="34" charset="0"/>
                <a:ea typeface="MS PGothic" panose="020B0600070205080204" pitchFamily="34" charset="-128"/>
                <a:cs typeface="Arial" panose="020B0604020202020204" pitchFamily="34" charset="0"/>
              </a:rPr>
              <a:t>b</a:t>
            </a:r>
            <a:r>
              <a:rPr lang="en-US" altLang="en-US" sz="900" err="1">
                <a:solidFill>
                  <a:schemeClr val="tx1"/>
                </a:solidFill>
                <a:latin typeface="Arial" panose="020B0604020202020204" pitchFamily="34" charset="0"/>
                <a:ea typeface="MS PGothic" panose="020B0600070205080204" pitchFamily="34" charset="-128"/>
                <a:cs typeface="Arial" panose="020B0604020202020204" pitchFamily="34" charset="0"/>
              </a:rPr>
              <a:t>Disease</a:t>
            </a:r>
            <a:r>
              <a:rPr lang="en-US" altLang="en-US" sz="900">
                <a:solidFill>
                  <a:schemeClr val="tx1"/>
                </a:solidFill>
                <a:latin typeface="Arial" panose="020B0604020202020204" pitchFamily="34" charset="0"/>
                <a:ea typeface="MS PGothic" panose="020B0600070205080204" pitchFamily="34" charset="-128"/>
                <a:cs typeface="Arial" panose="020B0604020202020204" pitchFamily="34" charset="0"/>
              </a:rPr>
              <a:t> histology based on the ASCO/CAP criteria. </a:t>
            </a:r>
            <a:r>
              <a:rPr lang="en-US" altLang="en-US" sz="900" baseline="30000" err="1">
                <a:solidFill>
                  <a:schemeClr val="tx1"/>
                </a:solidFill>
                <a:latin typeface="Arial" panose="020B0604020202020204" pitchFamily="34" charset="0"/>
                <a:ea typeface="MS PGothic" panose="020B0600070205080204" pitchFamily="34" charset="-128"/>
                <a:cs typeface="Arial" panose="020B0604020202020204" pitchFamily="34" charset="0"/>
              </a:rPr>
              <a:t>c</a:t>
            </a:r>
            <a:r>
              <a:rPr lang="en-US" altLang="en-US" sz="900" err="1">
                <a:solidFill>
                  <a:schemeClr val="tx1"/>
                </a:solidFill>
                <a:latin typeface="Arial" panose="020B0604020202020204" pitchFamily="34" charset="0"/>
                <a:ea typeface="MS PGothic" panose="020B0600070205080204" pitchFamily="34" charset="-128"/>
                <a:cs typeface="Arial" panose="020B0604020202020204" pitchFamily="34" charset="0"/>
              </a:rPr>
              <a:t>Single</a:t>
            </a:r>
            <a:r>
              <a:rPr lang="en-US" altLang="en-US" sz="900">
                <a:solidFill>
                  <a:schemeClr val="tx1"/>
                </a:solidFill>
                <a:latin typeface="Arial" panose="020B0604020202020204" pitchFamily="34" charset="0"/>
                <a:ea typeface="MS PGothic" panose="020B0600070205080204" pitchFamily="34" charset="-128"/>
                <a:cs typeface="Arial" panose="020B0604020202020204" pitchFamily="34" charset="0"/>
              </a:rPr>
              <a:t>-agent standard-of-care treatment of physician’s choice was specified prior to randomization by the investigator. </a:t>
            </a:r>
            <a:r>
              <a:rPr lang="en-US" altLang="en-US" sz="900" baseline="30000">
                <a:solidFill>
                  <a:schemeClr val="tx1"/>
                </a:solidFill>
                <a:latin typeface="Arial" panose="020B0604020202020204" pitchFamily="34" charset="0"/>
                <a:ea typeface="MS PGothic" panose="020B0600070205080204" pitchFamily="34" charset="-128"/>
                <a:cs typeface="Arial" panose="020B0604020202020204" pitchFamily="34" charset="0"/>
              </a:rPr>
              <a:t>d</a:t>
            </a:r>
            <a:r>
              <a:rPr lang="en-US" altLang="en-US" sz="900">
                <a:solidFill>
                  <a:schemeClr val="tx1"/>
                </a:solidFill>
                <a:latin typeface="Arial" panose="020B0604020202020204" pitchFamily="34" charset="0"/>
                <a:ea typeface="MS PGothic" panose="020B0600070205080204" pitchFamily="34" charset="-128"/>
                <a:cs typeface="Arial" panose="020B0604020202020204" pitchFamily="34" charset="0"/>
              </a:rPr>
              <a:t>HER2-low was defined as ICH score of 1+, or score of 2+ with negative ISH result; HER2 IHC0 was defined as IHC score of 0.</a:t>
            </a:r>
            <a:br>
              <a:rPr lang="en-US" altLang="en-US" sz="900">
                <a:solidFill>
                  <a:schemeClr val="tx1"/>
                </a:solidFill>
                <a:latin typeface="Arial" panose="020B0604020202020204" pitchFamily="34" charset="0"/>
                <a:ea typeface="MS PGothic" panose="020B0600070205080204" pitchFamily="34" charset="-128"/>
                <a:cs typeface="Arial" panose="020B0604020202020204" pitchFamily="34" charset="0"/>
              </a:rPr>
            </a:br>
            <a:r>
              <a:rPr lang="en-US" altLang="en-US" sz="900">
                <a:solidFill>
                  <a:schemeClr val="tx1"/>
                </a:solidFill>
                <a:latin typeface="Arial" panose="020B0604020202020204" pitchFamily="34" charset="0"/>
                <a:ea typeface="MS PGothic" panose="020B0600070205080204" pitchFamily="34" charset="-128"/>
                <a:cs typeface="Arial" panose="020B0604020202020204" pitchFamily="34" charset="0"/>
              </a:rPr>
              <a:t>ASCO/CAP, American Society of Clinical Oncology/College of American Pathologists; BICR, blinded independent central review; CBR, clinical benefit rate; CDK, cyclin-dependent kinase; </a:t>
            </a:r>
            <a:r>
              <a:rPr lang="en-US" altLang="en-US" sz="900" err="1">
                <a:solidFill>
                  <a:schemeClr val="tx1"/>
                </a:solidFill>
                <a:latin typeface="Arial" panose="020B0604020202020204" pitchFamily="34" charset="0"/>
                <a:ea typeface="MS PGothic" panose="020B0600070205080204" pitchFamily="34" charset="-128"/>
                <a:cs typeface="Arial" panose="020B0604020202020204" pitchFamily="34" charset="0"/>
              </a:rPr>
              <a:t>DoR</a:t>
            </a:r>
            <a:r>
              <a:rPr lang="en-US" altLang="en-US" sz="900">
                <a:solidFill>
                  <a:schemeClr val="tx1"/>
                </a:solidFill>
                <a:latin typeface="Arial" panose="020B0604020202020204" pitchFamily="34" charset="0"/>
                <a:ea typeface="MS PGothic" panose="020B0600070205080204" pitchFamily="34" charset="-128"/>
                <a:cs typeface="Arial" panose="020B0604020202020204" pitchFamily="34" charset="0"/>
              </a:rPr>
              <a:t>, duration of response; HER2, human epidermal growth factor receptor 2; HR, hormone receptor; IHC, immunohistochemistry; ISH, in situ hybridization; IV, intravenously; LIR, local investigator review; ORR, objective response rate; OS, overall survival; PFS, progression-free survival; PRO, patient-reported outcomes; R, randomization; RECIST, Response Evaluation Criteria in Solid Tumors.</a:t>
            </a:r>
            <a:br>
              <a:rPr lang="en-US" altLang="en-US" sz="900">
                <a:solidFill>
                  <a:schemeClr val="tx1"/>
                </a:solidFill>
                <a:latin typeface="Arial" panose="020B0604020202020204" pitchFamily="34" charset="0"/>
                <a:ea typeface="MS PGothic" panose="020B0600070205080204" pitchFamily="34" charset="-128"/>
                <a:cs typeface="Arial" panose="020B0604020202020204" pitchFamily="34" charset="0"/>
              </a:rPr>
            </a:br>
            <a:r>
              <a:rPr lang="en-US" altLang="en-US" sz="900" err="1">
                <a:solidFill>
                  <a:schemeClr val="tx1"/>
                </a:solidFill>
                <a:latin typeface="Arial" panose="020B0604020202020204" pitchFamily="34" charset="0"/>
                <a:ea typeface="MS PGothic" panose="020B0600070205080204" pitchFamily="34" charset="-128"/>
                <a:cs typeface="Arial" panose="020B0604020202020204" pitchFamily="34" charset="0"/>
              </a:rPr>
              <a:t>Tolaney</a:t>
            </a:r>
            <a:r>
              <a:rPr lang="en-US" altLang="en-US" sz="900">
                <a:solidFill>
                  <a:schemeClr val="tx1"/>
                </a:solidFill>
                <a:latin typeface="Arial" panose="020B0604020202020204" pitchFamily="34" charset="0"/>
                <a:ea typeface="MS PGothic" panose="020B0600070205080204" pitchFamily="34" charset="-128"/>
                <a:cs typeface="Arial" panose="020B0604020202020204" pitchFamily="34" charset="0"/>
              </a:rPr>
              <a:t> SM, et al. ASCO 2023. Abstract 1003. </a:t>
            </a:r>
            <a:r>
              <a:rPr kumimoji="0" lang="en-US" sz="900" b="0" i="0" u="none" strike="noStrike" kern="1200" cap="none" spc="0" normalizeH="0" baseline="0" noProof="0">
                <a:ln>
                  <a:noFill/>
                </a:ln>
                <a:effectLst/>
                <a:uLnTx/>
                <a:uFillTx/>
                <a:latin typeface="Arial" panose="020B0604020202020204" pitchFamily="34" charset="0"/>
                <a:cs typeface="Arial" panose="020B0604020202020204" pitchFamily="34" charset="0"/>
              </a:rPr>
              <a:t>Rugo HS, et al. </a:t>
            </a:r>
            <a:r>
              <a:rPr kumimoji="0" lang="en-US" sz="900" b="0" i="1" u="none" strike="noStrike" kern="1200" cap="none" spc="0" normalizeH="0" baseline="0" noProof="0">
                <a:ln>
                  <a:noFill/>
                </a:ln>
                <a:effectLst/>
                <a:uLnTx/>
                <a:uFillTx/>
                <a:latin typeface="Arial" panose="020B0604020202020204" pitchFamily="34" charset="0"/>
                <a:cs typeface="Arial" panose="020B0604020202020204" pitchFamily="34" charset="0"/>
              </a:rPr>
              <a:t>Lancet. </a:t>
            </a:r>
            <a:r>
              <a:rPr kumimoji="0" lang="en-US" sz="900" b="0" i="0" u="none" strike="noStrike" kern="1200" cap="none" spc="0" normalizeH="0" baseline="0" noProof="0">
                <a:ln>
                  <a:noFill/>
                </a:ln>
                <a:effectLst/>
                <a:uLnTx/>
                <a:uFillTx/>
                <a:latin typeface="Arial" panose="020B0604020202020204" pitchFamily="34" charset="0"/>
                <a:cs typeface="Arial" panose="020B0604020202020204" pitchFamily="34" charset="0"/>
              </a:rPr>
              <a:t>2023;402(10411):1423-1433. </a:t>
            </a:r>
            <a:endParaRPr kumimoji="0" lang="en-US" altLang="en-US" sz="9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5" name="Picture 4">
            <a:extLst>
              <a:ext uri="{FF2B5EF4-FFF2-40B4-BE49-F238E27FC236}">
                <a16:creationId xmlns:a16="http://schemas.microsoft.com/office/drawing/2014/main" id="{09374985-E833-C887-F647-B7D55E24AD86}"/>
              </a:ext>
            </a:extLst>
          </p:cNvPr>
          <p:cNvPicPr>
            <a:picLocks noChangeAspect="1"/>
          </p:cNvPicPr>
          <p:nvPr/>
        </p:nvPicPr>
        <p:blipFill>
          <a:blip r:embed="rId3"/>
          <a:srcRect b="29318"/>
          <a:stretch/>
        </p:blipFill>
        <p:spPr>
          <a:xfrm>
            <a:off x="56540" y="1941489"/>
            <a:ext cx="12093950" cy="3588471"/>
          </a:xfrm>
          <a:prstGeom prst="rect">
            <a:avLst/>
          </a:prstGeom>
        </p:spPr>
      </p:pic>
      <p:sp>
        <p:nvSpPr>
          <p:cNvPr id="6" name="Rectangle 5">
            <a:extLst>
              <a:ext uri="{FF2B5EF4-FFF2-40B4-BE49-F238E27FC236}">
                <a16:creationId xmlns:a16="http://schemas.microsoft.com/office/drawing/2014/main" id="{7EBD5A0E-CF27-8C9E-193B-B3A0932B914D}"/>
              </a:ext>
            </a:extLst>
          </p:cNvPr>
          <p:cNvSpPr/>
          <p:nvPr/>
        </p:nvSpPr>
        <p:spPr>
          <a:xfrm>
            <a:off x="719668" y="3710066"/>
            <a:ext cx="3118802" cy="700873"/>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Tree>
    <p:extLst>
      <p:ext uri="{BB962C8B-B14F-4D97-AF65-F5344CB8AC3E}">
        <p14:creationId xmlns:p14="http://schemas.microsoft.com/office/powerpoint/2010/main" val="261481581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EA7432-04D5-4546-AFED-E485C0A1DD28}"/>
              </a:ext>
            </a:extLst>
          </p:cNvPr>
          <p:cNvSpPr>
            <a:spLocks noGrp="1"/>
          </p:cNvSpPr>
          <p:nvPr>
            <p:ph type="title"/>
          </p:nvPr>
        </p:nvSpPr>
        <p:spPr>
          <a:xfrm>
            <a:off x="838200" y="265272"/>
            <a:ext cx="10515600" cy="1061341"/>
          </a:xfrm>
        </p:spPr>
        <p:txBody>
          <a:bodyPr/>
          <a:lstStyle/>
          <a:p>
            <a:r>
              <a:rPr lang="en-US"/>
              <a:t>TROPiCS-02: PFS</a:t>
            </a:r>
          </a:p>
        </p:txBody>
      </p:sp>
      <p:sp>
        <p:nvSpPr>
          <p:cNvPr id="3" name="Content Placeholder 2">
            <a:extLst>
              <a:ext uri="{FF2B5EF4-FFF2-40B4-BE49-F238E27FC236}">
                <a16:creationId xmlns:a16="http://schemas.microsoft.com/office/drawing/2014/main" id="{2A5E4EF5-66D7-61F5-E185-CEB86F637EB0}"/>
              </a:ext>
            </a:extLst>
          </p:cNvPr>
          <p:cNvSpPr>
            <a:spLocks noGrp="1"/>
          </p:cNvSpPr>
          <p:nvPr>
            <p:ph idx="1"/>
          </p:nvPr>
        </p:nvSpPr>
        <p:spPr>
          <a:xfrm>
            <a:off x="838200" y="1326613"/>
            <a:ext cx="10515600" cy="705548"/>
          </a:xfrm>
        </p:spPr>
        <p:txBody>
          <a:bodyPr>
            <a:normAutofit/>
          </a:bodyPr>
          <a:lstStyle/>
          <a:p>
            <a:pPr marL="0" indent="0">
              <a:buNone/>
            </a:pPr>
            <a:r>
              <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Median of 3 prior lines of chemotherapy, 100% had received prior CDK4/6 inhibitors,</a:t>
            </a:r>
            <a:br>
              <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95% had visceral disease</a:t>
            </a:r>
          </a:p>
        </p:txBody>
      </p:sp>
      <p:pic>
        <p:nvPicPr>
          <p:cNvPr id="6" name="Picture 5">
            <a:extLst>
              <a:ext uri="{FF2B5EF4-FFF2-40B4-BE49-F238E27FC236}">
                <a16:creationId xmlns:a16="http://schemas.microsoft.com/office/drawing/2014/main" id="{5CAA8921-172A-E612-5FE0-7DA09AC5883D}"/>
              </a:ext>
            </a:extLst>
          </p:cNvPr>
          <p:cNvPicPr>
            <a:picLocks noChangeAspect="1"/>
          </p:cNvPicPr>
          <p:nvPr/>
        </p:nvPicPr>
        <p:blipFill rotWithShape="1">
          <a:blip r:embed="rId3"/>
          <a:srcRect b="16550"/>
          <a:stretch/>
        </p:blipFill>
        <p:spPr>
          <a:xfrm>
            <a:off x="219432" y="1958277"/>
            <a:ext cx="11458218" cy="3822572"/>
          </a:xfrm>
          <a:prstGeom prst="rect">
            <a:avLst/>
          </a:prstGeom>
        </p:spPr>
      </p:pic>
      <p:sp>
        <p:nvSpPr>
          <p:cNvPr id="4" name="Footer Placeholder 3">
            <a:extLst>
              <a:ext uri="{FF2B5EF4-FFF2-40B4-BE49-F238E27FC236}">
                <a16:creationId xmlns:a16="http://schemas.microsoft.com/office/drawing/2014/main" id="{4BB0A069-15E6-9CEA-AA80-A17C29A527D8}"/>
              </a:ext>
            </a:extLst>
          </p:cNvPr>
          <p:cNvSpPr>
            <a:spLocks noGrp="1"/>
          </p:cNvSpPr>
          <p:nvPr>
            <p:ph type="ftr" sz="quarter" idx="10"/>
          </p:nvPr>
        </p:nvSpPr>
        <p:spPr/>
        <p:txBody>
          <a:bodyPr/>
          <a:lstStyle/>
          <a:p>
            <a:r>
              <a:rPr lang="en-US" sz="1000" dirty="0">
                <a:solidFill>
                  <a:srgbClr val="464646"/>
                </a:solidFill>
                <a:latin typeface="Arial" panose="020B0604020202020204" pitchFamily="34" charset="0"/>
                <a:cs typeface="Arial" panose="020B0604020202020204" pitchFamily="34" charset="0"/>
              </a:rPr>
              <a:t>BICR, blinded independent central review; CDK, cyclin-dependent kinase; </a:t>
            </a:r>
            <a:r>
              <a:rPr kumimoji="0" lang="en-US" sz="1000" b="0" i="0" u="none" strike="noStrike" kern="1200" cap="none" spc="0" normalizeH="0" baseline="0" noProof="0" dirty="0">
                <a:ln>
                  <a:noFill/>
                </a:ln>
                <a:solidFill>
                  <a:srgbClr val="47484F">
                    <a:lumMod val="50000"/>
                  </a:srgbClr>
                </a:solidFill>
                <a:effectLst/>
                <a:uLnTx/>
                <a:uFillTx/>
                <a:latin typeface="Arial" panose="020B0604020202020204" pitchFamily="34" charset="0"/>
                <a:cs typeface="Arial" panose="020B0604020202020204" pitchFamily="34" charset="0"/>
              </a:rPr>
              <a:t>HR, hazard ratio; PFS, progression-free survival; SG, </a:t>
            </a:r>
            <a:r>
              <a:rPr kumimoji="0" lang="en-US" sz="1000" b="0" i="0" u="none" strike="noStrike" kern="1200" cap="none" spc="0" normalizeH="0" baseline="0" noProof="0" dirty="0" err="1">
                <a:ln>
                  <a:noFill/>
                </a:ln>
                <a:solidFill>
                  <a:srgbClr val="47484F">
                    <a:lumMod val="50000"/>
                  </a:srgbClr>
                </a:solidFill>
                <a:effectLst/>
                <a:uLnTx/>
                <a:uFillTx/>
                <a:latin typeface="Arial" panose="020B0604020202020204" pitchFamily="34" charset="0"/>
                <a:cs typeface="Arial" panose="020B0604020202020204" pitchFamily="34" charset="0"/>
              </a:rPr>
              <a:t>sacituzumab</a:t>
            </a:r>
            <a:r>
              <a:rPr kumimoji="0" lang="en-US" sz="1000" b="0" i="0" u="none" strike="noStrike" kern="1200" cap="none" spc="0" normalizeH="0" baseline="0" noProof="0" dirty="0">
                <a:ln>
                  <a:noFill/>
                </a:ln>
                <a:solidFill>
                  <a:srgbClr val="47484F">
                    <a:lumMod val="50000"/>
                  </a:srgbClr>
                </a:solidFill>
                <a:effectLst/>
                <a:uLnTx/>
                <a:uFillTx/>
                <a:latin typeface="Arial" panose="020B0604020202020204" pitchFamily="34" charset="0"/>
                <a:cs typeface="Arial" panose="020B0604020202020204" pitchFamily="34" charset="0"/>
              </a:rPr>
              <a:t> </a:t>
            </a:r>
            <a:r>
              <a:rPr kumimoji="0" lang="en-US" sz="1000" b="0" i="0" u="none" strike="noStrike" kern="1200" cap="none" spc="0" normalizeH="0" baseline="0" noProof="0" dirty="0" err="1">
                <a:ln>
                  <a:noFill/>
                </a:ln>
                <a:solidFill>
                  <a:srgbClr val="47484F">
                    <a:lumMod val="50000"/>
                  </a:srgbClr>
                </a:solidFill>
                <a:effectLst/>
                <a:uLnTx/>
                <a:uFillTx/>
                <a:latin typeface="Arial" panose="020B0604020202020204" pitchFamily="34" charset="0"/>
                <a:cs typeface="Arial" panose="020B0604020202020204" pitchFamily="34" charset="0"/>
              </a:rPr>
              <a:t>govitecan</a:t>
            </a:r>
            <a:r>
              <a:rPr kumimoji="0" lang="en-US" sz="1000" b="0" i="0" u="none" strike="noStrike" kern="1200" cap="none" spc="0" normalizeH="0" baseline="0" noProof="0" dirty="0">
                <a:ln>
                  <a:noFill/>
                </a:ln>
                <a:solidFill>
                  <a:srgbClr val="47484F">
                    <a:lumMod val="50000"/>
                  </a:srgbClr>
                </a:solidFill>
                <a:effectLst/>
                <a:uLnTx/>
                <a:uFillTx/>
                <a:latin typeface="Arial" panose="020B0604020202020204" pitchFamily="34" charset="0"/>
                <a:cs typeface="Arial" panose="020B0604020202020204" pitchFamily="34" charset="0"/>
              </a:rPr>
              <a:t>;</a:t>
            </a:r>
            <a:br>
              <a:rPr kumimoji="0" lang="en-US" sz="1000" b="0" i="0" u="none" strike="noStrike" kern="1200" cap="none" spc="0" normalizeH="0" baseline="0" noProof="0" dirty="0">
                <a:ln>
                  <a:noFill/>
                </a:ln>
                <a:solidFill>
                  <a:srgbClr val="47484F">
                    <a:lumMod val="50000"/>
                  </a:srgbClr>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47484F">
                    <a:lumMod val="50000"/>
                  </a:srgbClr>
                </a:solidFill>
                <a:effectLst/>
                <a:uLnTx/>
                <a:uFillTx/>
                <a:latin typeface="Arial" panose="020B0604020202020204" pitchFamily="34" charset="0"/>
                <a:cs typeface="Arial" panose="020B0604020202020204" pitchFamily="34" charset="0"/>
              </a:rPr>
              <a:t>TPC, treatment of physician’s choice.</a:t>
            </a:r>
            <a:br>
              <a:rPr kumimoji="0" lang="en-US" sz="1000" b="0" i="0" u="none" strike="noStrike" kern="1200" cap="none" spc="0" normalizeH="0" baseline="0" noProof="0" dirty="0">
                <a:ln>
                  <a:noFill/>
                </a:ln>
                <a:solidFill>
                  <a:srgbClr val="47484F">
                    <a:lumMod val="50000"/>
                  </a:srgbClr>
                </a:solidFill>
                <a:effectLst/>
                <a:uLnTx/>
                <a:uFillTx/>
                <a:latin typeface="Arial" panose="020B0604020202020204" pitchFamily="34" charset="0"/>
                <a:cs typeface="Arial" panose="020B0604020202020204" pitchFamily="34" charset="0"/>
              </a:rPr>
            </a:br>
            <a:r>
              <a:rPr kumimoji="0" lang="fr-FR" sz="1000" b="0" i="0"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Rugo</a:t>
            </a:r>
            <a:r>
              <a:rPr kumimoji="0" lang="fr-FR" sz="10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HS, et al. </a:t>
            </a:r>
            <a:r>
              <a:rPr kumimoji="0" lang="fr-FR" sz="1000" b="0" i="1"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J Clin </a:t>
            </a:r>
            <a:r>
              <a:rPr kumimoji="0" lang="fr-FR" sz="1000" b="0" i="1"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Oncol</a:t>
            </a:r>
            <a:r>
              <a:rPr kumimoji="0" lang="fr-FR" sz="10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2022;40(29):3365-3376; </a:t>
            </a:r>
            <a:r>
              <a:rPr kumimoji="0" lang="en-US" sz="1000" b="0" i="0" u="none" strike="noStrike" kern="1200" cap="none" spc="0" normalizeH="0" baseline="0" noProof="0" dirty="0" err="1">
                <a:ln>
                  <a:noFill/>
                </a:ln>
                <a:solidFill>
                  <a:srgbClr val="47484F">
                    <a:lumMod val="50000"/>
                  </a:srgbClr>
                </a:solidFill>
                <a:effectLst/>
                <a:uLnTx/>
                <a:uFillTx/>
                <a:latin typeface="Arial" panose="020B0604020202020204" pitchFamily="34" charset="0"/>
                <a:cs typeface="Arial" panose="020B0604020202020204" pitchFamily="34" charset="0"/>
              </a:rPr>
              <a:t>Tolaney</a:t>
            </a:r>
            <a:r>
              <a:rPr kumimoji="0" lang="en-US" sz="1000" b="0" i="0" u="none" strike="noStrike" kern="1200" cap="none" spc="0" normalizeH="0" baseline="0" noProof="0" dirty="0">
                <a:ln>
                  <a:noFill/>
                </a:ln>
                <a:solidFill>
                  <a:srgbClr val="47484F">
                    <a:lumMod val="50000"/>
                  </a:srgbClr>
                </a:solidFill>
                <a:effectLst/>
                <a:uLnTx/>
                <a:uFillTx/>
                <a:latin typeface="Arial" panose="020B0604020202020204" pitchFamily="34" charset="0"/>
                <a:cs typeface="Arial" panose="020B0604020202020204" pitchFamily="34" charset="0"/>
              </a:rPr>
              <a:t> SM, et al. ASCO 2023. Abstract 1003. </a:t>
            </a:r>
            <a:r>
              <a:rPr kumimoji="0" lang="en-US" sz="10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Rugo</a:t>
            </a:r>
            <a:r>
              <a:rPr kumimoji="0" lang="en-US" sz="10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HS, et al. </a:t>
            </a:r>
            <a:r>
              <a:rPr kumimoji="0" lang="en-US" sz="1000" b="0" i="1" u="none" strike="noStrike" kern="1200" cap="none" spc="0" normalizeH="0" baseline="0" noProof="0" dirty="0">
                <a:ln>
                  <a:noFill/>
                </a:ln>
                <a:effectLst/>
                <a:uLnTx/>
                <a:uFillTx/>
                <a:latin typeface="Arial" panose="020B0604020202020204" pitchFamily="34" charset="0"/>
                <a:cs typeface="Arial" panose="020B0604020202020204" pitchFamily="34" charset="0"/>
              </a:rPr>
              <a:t>Lancet. </a:t>
            </a:r>
            <a:r>
              <a:rPr kumimoji="0" lang="en-US" sz="10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2023;402(10411):1423-1433. </a:t>
            </a:r>
            <a:endParaRPr kumimoji="0" lang="en-US" sz="1000" b="0" i="0" u="none" strike="noStrike" kern="1200" cap="none" spc="0" normalizeH="0" baseline="0" noProof="0" dirty="0">
              <a:ln>
                <a:noFill/>
              </a:ln>
              <a:solidFill>
                <a:srgbClr val="47484F">
                  <a:lumMod val="50000"/>
                </a:srgbClr>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5723797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A5F1B4-319F-4F1E-7D8E-9F4ADCFCDCBE}"/>
              </a:ext>
            </a:extLst>
          </p:cNvPr>
          <p:cNvSpPr>
            <a:spLocks noGrp="1"/>
          </p:cNvSpPr>
          <p:nvPr>
            <p:ph type="title"/>
          </p:nvPr>
        </p:nvSpPr>
        <p:spPr>
          <a:xfrm>
            <a:off x="838200" y="91004"/>
            <a:ext cx="10515600" cy="1286860"/>
          </a:xfrm>
        </p:spPr>
        <p:txBody>
          <a:bodyPr/>
          <a:lstStyle/>
          <a:p>
            <a:r>
              <a:rPr lang="en-US" noProof="0"/>
              <a:t>TROPiCS-02: OS</a:t>
            </a:r>
            <a:endParaRPr lang="en-US"/>
          </a:p>
        </p:txBody>
      </p:sp>
      <p:sp>
        <p:nvSpPr>
          <p:cNvPr id="4" name="Content Placeholder 3">
            <a:extLst>
              <a:ext uri="{FF2B5EF4-FFF2-40B4-BE49-F238E27FC236}">
                <a16:creationId xmlns:a16="http://schemas.microsoft.com/office/drawing/2014/main" id="{F61C5D21-B76A-AC0C-7D97-29F893A32EF8}"/>
              </a:ext>
            </a:extLst>
          </p:cNvPr>
          <p:cNvSpPr>
            <a:spLocks noGrp="1"/>
          </p:cNvSpPr>
          <p:nvPr>
            <p:ph idx="1"/>
          </p:nvPr>
        </p:nvSpPr>
        <p:spPr>
          <a:xfrm>
            <a:off x="975986" y="1110326"/>
            <a:ext cx="10515600" cy="535075"/>
          </a:xfrm>
        </p:spPr>
        <p:txBody>
          <a:bodyPr>
            <a:normAutofit/>
          </a:bodyPr>
          <a:lstStyle/>
          <a:p>
            <a:pPr marL="0" indent="0">
              <a:buNone/>
            </a:pPr>
            <a:r>
              <a:rPr lang="en-US" sz="2400" b="1" noProof="0">
                <a:solidFill>
                  <a:schemeClr val="accent1"/>
                </a:solidFill>
              </a:rPr>
              <a:t>Median of 3 prior lines of chemotherapy</a:t>
            </a:r>
          </a:p>
        </p:txBody>
      </p:sp>
      <p:sp>
        <p:nvSpPr>
          <p:cNvPr id="6" name="Footer Placeholder 5">
            <a:extLst>
              <a:ext uri="{FF2B5EF4-FFF2-40B4-BE49-F238E27FC236}">
                <a16:creationId xmlns:a16="http://schemas.microsoft.com/office/drawing/2014/main" id="{2F9889F3-D946-B3FF-16FA-6AB10839DDE0}"/>
              </a:ext>
            </a:extLst>
          </p:cNvPr>
          <p:cNvSpPr>
            <a:spLocks noGrp="1"/>
          </p:cNvSpPr>
          <p:nvPr>
            <p:ph type="ftr" sz="quarter" idx="10"/>
          </p:nvPr>
        </p:nvSpPr>
        <p:spPr/>
        <p:txBody>
          <a:bodyPr/>
          <a:lstStyle/>
          <a:p>
            <a:r>
              <a:rPr lang="en-US" altLang="en-US"/>
              <a:t>HR, hazard ratio; OS, overall survival; SG, </a:t>
            </a:r>
            <a:r>
              <a:rPr lang="en-US" altLang="en-US" err="1"/>
              <a:t>sacituzumab</a:t>
            </a:r>
            <a:r>
              <a:rPr lang="en-US" altLang="en-US"/>
              <a:t> </a:t>
            </a:r>
            <a:r>
              <a:rPr lang="en-US" altLang="en-US" err="1"/>
              <a:t>govitecan</a:t>
            </a:r>
            <a:r>
              <a:rPr lang="en-US" altLang="en-US"/>
              <a:t>; TPC, treatment of physician’s choice.</a:t>
            </a:r>
            <a:br>
              <a:rPr lang="en-US" altLang="en-US"/>
            </a:br>
            <a:r>
              <a:rPr lang="en-US" altLang="en-US" err="1"/>
              <a:t>Tolaney</a:t>
            </a:r>
            <a:r>
              <a:rPr lang="en-US" altLang="en-US"/>
              <a:t> SM, et al. ASCO 2023. Abstract 1003. </a:t>
            </a:r>
            <a:r>
              <a:rPr kumimoji="0" lang="en-US" sz="1000" b="0" i="0" u="none" strike="noStrike" kern="1200" cap="none" spc="0" normalizeH="0" baseline="0" noProof="0">
                <a:ln>
                  <a:noFill/>
                </a:ln>
                <a:effectLst/>
                <a:uLnTx/>
                <a:uFillTx/>
                <a:latin typeface="Arial" panose="020B0604020202020204" pitchFamily="34" charset="0"/>
                <a:cs typeface="Arial" panose="020B0604020202020204" pitchFamily="34" charset="0"/>
              </a:rPr>
              <a:t>Rugo HS, et al. </a:t>
            </a:r>
            <a:r>
              <a:rPr kumimoji="0" lang="en-US" sz="1000" b="0" i="1" u="none" strike="noStrike" kern="1200" cap="none" spc="0" normalizeH="0" baseline="0" noProof="0">
                <a:ln>
                  <a:noFill/>
                </a:ln>
                <a:effectLst/>
                <a:uLnTx/>
                <a:uFillTx/>
                <a:latin typeface="Arial" panose="020B0604020202020204" pitchFamily="34" charset="0"/>
                <a:cs typeface="Arial" panose="020B0604020202020204" pitchFamily="34" charset="0"/>
              </a:rPr>
              <a:t>Lancet. </a:t>
            </a:r>
            <a:r>
              <a:rPr kumimoji="0" lang="en-US" sz="1000" b="0" i="0" u="none" strike="noStrike" kern="1200" cap="none" spc="0" normalizeH="0" baseline="0" noProof="0">
                <a:ln>
                  <a:noFill/>
                </a:ln>
                <a:effectLst/>
                <a:uLnTx/>
                <a:uFillTx/>
                <a:latin typeface="Arial" panose="020B0604020202020204" pitchFamily="34" charset="0"/>
                <a:cs typeface="Arial" panose="020B0604020202020204" pitchFamily="34" charset="0"/>
              </a:rPr>
              <a:t>2023;402(10411):1423-1433. </a:t>
            </a:r>
            <a:endParaRPr lang="en-US" altLang="en-US" noProof="0"/>
          </a:p>
        </p:txBody>
      </p:sp>
      <p:sp>
        <p:nvSpPr>
          <p:cNvPr id="5" name="Text Placeholder 4">
            <a:extLst>
              <a:ext uri="{FF2B5EF4-FFF2-40B4-BE49-F238E27FC236}">
                <a16:creationId xmlns:a16="http://schemas.microsoft.com/office/drawing/2014/main" id="{5A8ACCEC-E9E9-A00F-D232-9C882185321F}"/>
              </a:ext>
            </a:extLst>
          </p:cNvPr>
          <p:cNvSpPr>
            <a:spLocks noGrp="1"/>
          </p:cNvSpPr>
          <p:nvPr>
            <p:ph type="body" sz="quarter" idx="11"/>
          </p:nvPr>
        </p:nvSpPr>
        <p:spPr>
          <a:xfrm>
            <a:off x="838200" y="5150119"/>
            <a:ext cx="10515600" cy="682355"/>
          </a:xfrm>
        </p:spPr>
        <p:txBody>
          <a:bodyPr>
            <a:normAutofit/>
          </a:bodyPr>
          <a:lstStyle/>
          <a:p>
            <a:r>
              <a:rPr lang="en-US" sz="1800"/>
              <a:t>SG continued to demonstrate improvement in OS vs TPC at longer follow-up, with a 21% reduction in risk of death and a higher proportion of patients remaining alive at each landmark</a:t>
            </a:r>
          </a:p>
        </p:txBody>
      </p:sp>
      <p:pic>
        <p:nvPicPr>
          <p:cNvPr id="7" name="Picture 6">
            <a:extLst>
              <a:ext uri="{FF2B5EF4-FFF2-40B4-BE49-F238E27FC236}">
                <a16:creationId xmlns:a16="http://schemas.microsoft.com/office/drawing/2014/main" id="{560CB22F-FB36-85A1-5AEF-9EC99CEACCAF}"/>
              </a:ext>
            </a:extLst>
          </p:cNvPr>
          <p:cNvPicPr>
            <a:picLocks noChangeAspect="1"/>
          </p:cNvPicPr>
          <p:nvPr/>
        </p:nvPicPr>
        <p:blipFill>
          <a:blip r:embed="rId3"/>
          <a:srcRect b="24899"/>
          <a:stretch/>
        </p:blipFill>
        <p:spPr>
          <a:xfrm>
            <a:off x="500637" y="1600114"/>
            <a:ext cx="10422059" cy="3327756"/>
          </a:xfrm>
          <a:prstGeom prst="rect">
            <a:avLst/>
          </a:prstGeom>
        </p:spPr>
      </p:pic>
    </p:spTree>
    <p:extLst>
      <p:ext uri="{BB962C8B-B14F-4D97-AF65-F5344CB8AC3E}">
        <p14:creationId xmlns:p14="http://schemas.microsoft.com/office/powerpoint/2010/main" val="253543372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a:extLst>
              <a:ext uri="{FF2B5EF4-FFF2-40B4-BE49-F238E27FC236}">
                <a16:creationId xmlns:a16="http://schemas.microsoft.com/office/drawing/2014/main" id="{3E8B173B-EAB2-AD80-78E1-586C96614969}"/>
              </a:ext>
            </a:extLst>
          </p:cNvPr>
          <p:cNvGraphicFramePr/>
          <p:nvPr/>
        </p:nvGraphicFramePr>
        <p:xfrm>
          <a:off x="3257336" y="1951704"/>
          <a:ext cx="3669379" cy="3564402"/>
        </p:xfrm>
        <a:graphic>
          <a:graphicData uri="http://schemas.openxmlformats.org/drawingml/2006/chart">
            <c:chart xmlns:c="http://schemas.openxmlformats.org/drawingml/2006/chart" xmlns:r="http://schemas.openxmlformats.org/officeDocument/2006/relationships" r:id="rId3"/>
          </a:graphicData>
        </a:graphic>
      </p:graphicFrame>
      <p:sp>
        <p:nvSpPr>
          <p:cNvPr id="28" name="TextBox 27">
            <a:extLst>
              <a:ext uri="{FF2B5EF4-FFF2-40B4-BE49-F238E27FC236}">
                <a16:creationId xmlns:a16="http://schemas.microsoft.com/office/drawing/2014/main" id="{8A1B3D3D-D88F-694D-3538-149B771D7CA0}"/>
              </a:ext>
            </a:extLst>
          </p:cNvPr>
          <p:cNvSpPr txBox="1"/>
          <p:nvPr/>
        </p:nvSpPr>
        <p:spPr>
          <a:xfrm>
            <a:off x="1908091" y="1320123"/>
            <a:ext cx="3579506" cy="204671"/>
          </a:xfrm>
          <a:prstGeom prst="rect">
            <a:avLst/>
          </a:prstGeom>
          <a:noFill/>
          <a:ln w="12700" cap="flat" cmpd="sng" algn="ctr">
            <a:noFill/>
            <a:prstDash val="solid"/>
            <a:miter lim="800000"/>
          </a:ln>
          <a:effectLst/>
        </p:spPr>
        <p:txBody>
          <a:bodyPr wrap="none" lIns="0" tIns="0" rIns="0" bIns="0" rtlCol="0" anchor="t" anchorCtr="0">
            <a:spAutoFit/>
          </a:bodyPr>
          <a:lstStyle>
            <a:defPPr>
              <a:defRPr lang="en-US"/>
            </a:defPPr>
            <a:lvl1pPr marR="0" lvl="0" indent="0" algn="ctr" defTabSz="685783" fontAlgn="auto">
              <a:lnSpc>
                <a:spcPct val="95000"/>
              </a:lnSpc>
              <a:spcBef>
                <a:spcPts val="0"/>
              </a:spcBef>
              <a:spcAft>
                <a:spcPts val="0"/>
              </a:spcAft>
              <a:buClrTx/>
              <a:buSzTx/>
              <a:buFontTx/>
              <a:buNone/>
              <a:tabLst/>
              <a:defRPr kumimoji="0" sz="1400" b="1" i="0" u="none" strike="noStrike" cap="none" spc="0" normalizeH="0" baseline="0">
                <a:ln>
                  <a:noFill/>
                </a:ln>
                <a:solidFill>
                  <a:schemeClr val="accent2"/>
                </a:solidFill>
                <a:effectLst/>
                <a:uLnTx/>
                <a:uFillTx/>
              </a:defRPr>
            </a:lvl1pPr>
          </a:lstStyle>
          <a:p>
            <a:pPr marL="0" marR="0" lvl="0" indent="0" algn="ctr" defTabSz="685783" rtl="0" eaLnBrk="1" fontAlgn="auto" latinLnBrk="0" hangingPunct="1">
              <a:lnSpc>
                <a:spcPct val="95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7DC3"/>
                </a:solidFill>
                <a:effectLst/>
                <a:uLnTx/>
                <a:uFillTx/>
                <a:latin typeface="Arial" panose="020B0604020202020204"/>
                <a:ea typeface="+mn-ea"/>
                <a:cs typeface="+mn-cs"/>
              </a:rPr>
              <a:t>Drug-Related TEAEs in ≥ 20% of Patients</a:t>
            </a:r>
            <a:r>
              <a:rPr kumimoji="0" lang="en-GB" sz="1400" b="1" i="0" u="none" strike="noStrike" kern="1200" cap="none" spc="0" normalizeH="0" baseline="30000" noProof="0">
                <a:ln>
                  <a:noFill/>
                </a:ln>
                <a:solidFill>
                  <a:srgbClr val="007DC3"/>
                </a:solidFill>
                <a:effectLst/>
                <a:uLnTx/>
                <a:uFillTx/>
                <a:latin typeface="Arial" panose="020B0604020202020204"/>
                <a:ea typeface="+mn-ea"/>
                <a:cs typeface="+mn-cs"/>
              </a:rPr>
              <a:t>1</a:t>
            </a:r>
          </a:p>
        </p:txBody>
      </p:sp>
      <p:graphicFrame>
        <p:nvGraphicFramePr>
          <p:cNvPr id="32" name="Table 3">
            <a:extLst>
              <a:ext uri="{FF2B5EF4-FFF2-40B4-BE49-F238E27FC236}">
                <a16:creationId xmlns:a16="http://schemas.microsoft.com/office/drawing/2014/main" id="{9252DB5D-50C1-A440-03F5-89D1F277F543}"/>
              </a:ext>
            </a:extLst>
          </p:cNvPr>
          <p:cNvGraphicFramePr>
            <a:graphicFrameLocks noGrp="1"/>
          </p:cNvGraphicFramePr>
          <p:nvPr>
            <p:extLst>
              <p:ext uri="{D42A27DB-BD31-4B8C-83A1-F6EECF244321}">
                <p14:modId xmlns:p14="http://schemas.microsoft.com/office/powerpoint/2010/main" val="3664757661"/>
              </p:ext>
            </p:extLst>
          </p:nvPr>
        </p:nvGraphicFramePr>
        <p:xfrm>
          <a:off x="7254059" y="1799304"/>
          <a:ext cx="4561704" cy="1566304"/>
        </p:xfrm>
        <a:graphic>
          <a:graphicData uri="http://schemas.openxmlformats.org/drawingml/2006/table">
            <a:tbl>
              <a:tblPr firstRow="1" bandRow="1">
                <a:tableStyleId>{9D7B26C5-4107-4FEC-AEDC-1716B250A1EF}</a:tableStyleId>
              </a:tblPr>
              <a:tblGrid>
                <a:gridCol w="1743399">
                  <a:extLst>
                    <a:ext uri="{9D8B030D-6E8A-4147-A177-3AD203B41FA5}">
                      <a16:colId xmlns:a16="http://schemas.microsoft.com/office/drawing/2014/main" val="1331886271"/>
                    </a:ext>
                  </a:extLst>
                </a:gridCol>
                <a:gridCol w="1464273">
                  <a:extLst>
                    <a:ext uri="{9D8B030D-6E8A-4147-A177-3AD203B41FA5}">
                      <a16:colId xmlns:a16="http://schemas.microsoft.com/office/drawing/2014/main" val="2986193877"/>
                    </a:ext>
                  </a:extLst>
                </a:gridCol>
                <a:gridCol w="1354032">
                  <a:extLst>
                    <a:ext uri="{9D8B030D-6E8A-4147-A177-3AD203B41FA5}">
                      <a16:colId xmlns:a16="http://schemas.microsoft.com/office/drawing/2014/main" val="991398051"/>
                    </a:ext>
                  </a:extLst>
                </a:gridCol>
              </a:tblGrid>
              <a:tr h="655404">
                <a:tc>
                  <a:txBody>
                    <a:bodyPr/>
                    <a:lstStyle/>
                    <a:p>
                      <a:pPr>
                        <a:lnSpc>
                          <a:spcPct val="95000"/>
                        </a:lnSpc>
                        <a:spcBef>
                          <a:spcPts val="0"/>
                        </a:spcBef>
                        <a:spcAft>
                          <a:spcPts val="0"/>
                        </a:spcAft>
                      </a:pPr>
                      <a:endParaRPr lang="en-GB" sz="1200" b="1">
                        <a:solidFill>
                          <a:schemeClr val="tx1"/>
                        </a:solidFill>
                      </a:endParaRPr>
                    </a:p>
                    <a:p>
                      <a:pPr algn="r">
                        <a:lnSpc>
                          <a:spcPct val="95000"/>
                        </a:lnSpc>
                        <a:spcBef>
                          <a:spcPts val="0"/>
                        </a:spcBef>
                        <a:spcAft>
                          <a:spcPts val="0"/>
                        </a:spcAft>
                      </a:pPr>
                      <a:endParaRPr lang="en-GB" sz="1200" b="1">
                        <a:solidFill>
                          <a:schemeClr val="tx1"/>
                        </a:solidFill>
                      </a:endParaRPr>
                    </a:p>
                    <a:p>
                      <a:pPr algn="l">
                        <a:lnSpc>
                          <a:spcPct val="95000"/>
                        </a:lnSpc>
                        <a:spcBef>
                          <a:spcPts val="0"/>
                        </a:spcBef>
                        <a:spcAft>
                          <a:spcPts val="0"/>
                        </a:spcAft>
                      </a:pPr>
                      <a:r>
                        <a:rPr lang="en-GB" sz="1200" b="1">
                          <a:solidFill>
                            <a:schemeClr val="tx1"/>
                          </a:solidFill>
                        </a:rPr>
                        <a:t>n (%)</a:t>
                      </a:r>
                      <a:endParaRPr lang="en-GB" sz="1200" b="1" i="0">
                        <a:solidFill>
                          <a:schemeClr val="tx1"/>
                        </a:solidFill>
                        <a:latin typeface="+mn-lt"/>
                        <a:cs typeface="Arial" panose="020B0604020202020204" pitchFamily="34" charset="0"/>
                      </a:endParaRPr>
                    </a:p>
                  </a:txBody>
                  <a:tcPr marL="45720" marR="9144" marT="9144" marB="9144" anchor="ctr"/>
                </a:tc>
                <a:tc>
                  <a:txBody>
                    <a:bodyPr/>
                    <a:lstStyle/>
                    <a:p>
                      <a:pPr algn="ctr">
                        <a:lnSpc>
                          <a:spcPct val="95000"/>
                        </a:lnSpc>
                        <a:spcBef>
                          <a:spcPts val="0"/>
                        </a:spcBef>
                        <a:spcAft>
                          <a:spcPts val="0"/>
                        </a:spcAft>
                      </a:pPr>
                      <a:r>
                        <a:rPr lang="en-GB" sz="1200" b="1">
                          <a:solidFill>
                            <a:srgbClr val="00BF6F"/>
                          </a:solidFill>
                        </a:rPr>
                        <a:t>SG</a:t>
                      </a:r>
                    </a:p>
                    <a:p>
                      <a:pPr marL="0" marR="0" lvl="0" indent="0" algn="ctr" defTabSz="457200" rtl="0" eaLnBrk="1" fontAlgn="auto" latinLnBrk="0" hangingPunct="1">
                        <a:lnSpc>
                          <a:spcPct val="95000"/>
                        </a:lnSpc>
                        <a:spcBef>
                          <a:spcPts val="0"/>
                        </a:spcBef>
                        <a:spcAft>
                          <a:spcPts val="0"/>
                        </a:spcAft>
                        <a:buClrTx/>
                        <a:buSzTx/>
                        <a:buFontTx/>
                        <a:buNone/>
                        <a:tabLst/>
                        <a:defRPr/>
                      </a:pPr>
                      <a:r>
                        <a:rPr lang="en-GB" sz="1200" b="1">
                          <a:solidFill>
                            <a:srgbClr val="00BF6F"/>
                          </a:solidFill>
                        </a:rPr>
                        <a:t>(n = 268)</a:t>
                      </a:r>
                      <a:endParaRPr lang="en-GB" sz="1200" b="1" i="0">
                        <a:solidFill>
                          <a:srgbClr val="00BF6F"/>
                        </a:solidFill>
                        <a:latin typeface="+mn-lt"/>
                        <a:cs typeface="Arial" panose="020B0604020202020204" pitchFamily="34" charset="0"/>
                      </a:endParaRPr>
                    </a:p>
                  </a:txBody>
                  <a:tcPr marL="45720" marR="9144" marT="9144" marB="9144" anchor="ctr"/>
                </a:tc>
                <a:tc>
                  <a:txBody>
                    <a:bodyPr/>
                    <a:lstStyle/>
                    <a:p>
                      <a:pPr algn="ctr">
                        <a:lnSpc>
                          <a:spcPct val="95000"/>
                        </a:lnSpc>
                        <a:spcBef>
                          <a:spcPts val="0"/>
                        </a:spcBef>
                        <a:spcAft>
                          <a:spcPts val="0"/>
                        </a:spcAft>
                      </a:pPr>
                      <a:r>
                        <a:rPr lang="en-GB" sz="1200" b="1">
                          <a:solidFill>
                            <a:schemeClr val="bg1">
                              <a:lumMod val="50000"/>
                            </a:schemeClr>
                          </a:solidFill>
                        </a:rPr>
                        <a:t>TPC </a:t>
                      </a:r>
                      <a:endParaRPr lang="en-US" sz="1200" b="1">
                        <a:solidFill>
                          <a:schemeClr val="bg1">
                            <a:lumMod val="50000"/>
                          </a:schemeClr>
                        </a:solidFill>
                      </a:endParaRPr>
                    </a:p>
                    <a:p>
                      <a:pPr algn="ctr">
                        <a:lnSpc>
                          <a:spcPct val="95000"/>
                        </a:lnSpc>
                        <a:spcBef>
                          <a:spcPts val="0"/>
                        </a:spcBef>
                        <a:spcAft>
                          <a:spcPts val="0"/>
                        </a:spcAft>
                      </a:pPr>
                      <a:r>
                        <a:rPr lang="en-GB" sz="1200" b="1">
                          <a:solidFill>
                            <a:schemeClr val="bg1">
                              <a:lumMod val="50000"/>
                            </a:schemeClr>
                          </a:solidFill>
                        </a:rPr>
                        <a:t>(n = 249)</a:t>
                      </a:r>
                      <a:endParaRPr lang="en-GB" sz="1200" b="1" i="0">
                        <a:solidFill>
                          <a:schemeClr val="bg1">
                            <a:lumMod val="50000"/>
                          </a:schemeClr>
                        </a:solidFill>
                        <a:latin typeface="+mn-lt"/>
                        <a:cs typeface="Arial" panose="020B0604020202020204" pitchFamily="34" charset="0"/>
                      </a:endParaRPr>
                    </a:p>
                  </a:txBody>
                  <a:tcPr marL="45720" marR="9144" marT="9144" marB="9144" anchor="ctr"/>
                </a:tc>
                <a:extLst>
                  <a:ext uri="{0D108BD9-81ED-4DB2-BD59-A6C34878D82A}">
                    <a16:rowId xmlns:a16="http://schemas.microsoft.com/office/drawing/2014/main" val="736185597"/>
                  </a:ext>
                </a:extLst>
              </a:tr>
              <a:tr h="444342">
                <a:tc>
                  <a:txBody>
                    <a:bodyPr/>
                    <a:lstStyle/>
                    <a:p>
                      <a:pPr>
                        <a:lnSpc>
                          <a:spcPct val="95000"/>
                        </a:lnSpc>
                        <a:spcBef>
                          <a:spcPts val="0"/>
                        </a:spcBef>
                        <a:spcAft>
                          <a:spcPts val="0"/>
                        </a:spcAft>
                      </a:pPr>
                      <a:r>
                        <a:rPr lang="en-GB" sz="1200" b="0">
                          <a:solidFill>
                            <a:schemeClr val="tx1"/>
                          </a:solidFill>
                        </a:rPr>
                        <a:t>Treatment discontinuation</a:t>
                      </a:r>
                      <a:endParaRPr lang="en-GB" sz="1200" b="0" i="0">
                        <a:solidFill>
                          <a:schemeClr val="tx1"/>
                        </a:solidFill>
                        <a:latin typeface="+mn-lt"/>
                        <a:cs typeface="Arial" panose="020B0604020202020204" pitchFamily="34" charset="0"/>
                      </a:endParaRPr>
                    </a:p>
                  </a:txBody>
                  <a:tcPr marL="45720" marR="9144" marT="9144" marB="9144" anchor="ctr"/>
                </a:tc>
                <a:tc>
                  <a:txBody>
                    <a:bodyPr/>
                    <a:lstStyle/>
                    <a:p>
                      <a:pPr algn="ctr">
                        <a:lnSpc>
                          <a:spcPct val="95000"/>
                        </a:lnSpc>
                        <a:spcBef>
                          <a:spcPts val="0"/>
                        </a:spcBef>
                        <a:spcAft>
                          <a:spcPts val="0"/>
                        </a:spcAft>
                      </a:pPr>
                      <a:r>
                        <a:rPr lang="en-GB" sz="1200" b="0">
                          <a:solidFill>
                            <a:schemeClr val="tx1"/>
                          </a:solidFill>
                        </a:rPr>
                        <a:t>17 (6)</a:t>
                      </a:r>
                      <a:endParaRPr lang="en-GB" sz="1200" b="0" i="0">
                        <a:solidFill>
                          <a:schemeClr val="tx1"/>
                        </a:solidFill>
                        <a:latin typeface="+mn-lt"/>
                        <a:cs typeface="Arial" panose="020B0604020202020204" pitchFamily="34" charset="0"/>
                      </a:endParaRPr>
                    </a:p>
                  </a:txBody>
                  <a:tcPr marL="45720" marR="9144" marT="9144" marB="9144" anchor="ctr"/>
                </a:tc>
                <a:tc>
                  <a:txBody>
                    <a:bodyPr/>
                    <a:lstStyle/>
                    <a:p>
                      <a:pPr algn="ctr">
                        <a:lnSpc>
                          <a:spcPct val="95000"/>
                        </a:lnSpc>
                        <a:spcBef>
                          <a:spcPts val="0"/>
                        </a:spcBef>
                        <a:spcAft>
                          <a:spcPts val="0"/>
                        </a:spcAft>
                      </a:pPr>
                      <a:r>
                        <a:rPr lang="en-GB" sz="1200" b="0">
                          <a:solidFill>
                            <a:schemeClr val="tx1"/>
                          </a:solidFill>
                        </a:rPr>
                        <a:t>11 (4)</a:t>
                      </a:r>
                      <a:endParaRPr lang="en-GB" sz="1200" b="0" i="0">
                        <a:solidFill>
                          <a:schemeClr val="tx1"/>
                        </a:solidFill>
                        <a:latin typeface="+mn-lt"/>
                        <a:cs typeface="Arial" panose="020B0604020202020204" pitchFamily="34" charset="0"/>
                      </a:endParaRPr>
                    </a:p>
                  </a:txBody>
                  <a:tcPr marL="45720" marR="9144" marT="9144" marB="9144" anchor="ctr"/>
                </a:tc>
                <a:extLst>
                  <a:ext uri="{0D108BD9-81ED-4DB2-BD59-A6C34878D82A}">
                    <a16:rowId xmlns:a16="http://schemas.microsoft.com/office/drawing/2014/main" val="3569856650"/>
                  </a:ext>
                </a:extLst>
              </a:tr>
              <a:tr h="233279">
                <a:tc>
                  <a:txBody>
                    <a:bodyPr/>
                    <a:lstStyle/>
                    <a:p>
                      <a:pPr>
                        <a:lnSpc>
                          <a:spcPct val="95000"/>
                        </a:lnSpc>
                        <a:spcBef>
                          <a:spcPts val="0"/>
                        </a:spcBef>
                        <a:spcAft>
                          <a:spcPts val="0"/>
                        </a:spcAft>
                      </a:pPr>
                      <a:r>
                        <a:rPr lang="en-GB" sz="1200" b="0">
                          <a:solidFill>
                            <a:schemeClr val="tx1"/>
                          </a:solidFill>
                        </a:rPr>
                        <a:t>Dose reductions</a:t>
                      </a:r>
                      <a:endParaRPr lang="en-GB" sz="1200" b="0" i="0">
                        <a:solidFill>
                          <a:schemeClr val="tx1"/>
                        </a:solidFill>
                        <a:latin typeface="+mn-lt"/>
                        <a:cs typeface="Arial" panose="020B0604020202020204" pitchFamily="34" charset="0"/>
                      </a:endParaRPr>
                    </a:p>
                  </a:txBody>
                  <a:tcPr marL="45720" marR="9144" marT="9144" marB="9144" anchor="ctr"/>
                </a:tc>
                <a:tc>
                  <a:txBody>
                    <a:bodyPr/>
                    <a:lstStyle/>
                    <a:p>
                      <a:pPr algn="ctr">
                        <a:lnSpc>
                          <a:spcPct val="95000"/>
                        </a:lnSpc>
                        <a:spcBef>
                          <a:spcPts val="0"/>
                        </a:spcBef>
                        <a:spcAft>
                          <a:spcPts val="0"/>
                        </a:spcAft>
                      </a:pPr>
                      <a:r>
                        <a:rPr lang="en-GB" sz="1200" b="0">
                          <a:solidFill>
                            <a:schemeClr val="tx1"/>
                          </a:solidFill>
                        </a:rPr>
                        <a:t>90 (34)</a:t>
                      </a:r>
                      <a:endParaRPr lang="en-GB" sz="1200" b="0" i="0">
                        <a:solidFill>
                          <a:schemeClr val="tx1"/>
                        </a:solidFill>
                        <a:latin typeface="+mn-lt"/>
                        <a:cs typeface="Arial" panose="020B0604020202020204" pitchFamily="34" charset="0"/>
                      </a:endParaRPr>
                    </a:p>
                  </a:txBody>
                  <a:tcPr marL="45720" marR="9144" marT="9144" marB="9144" anchor="ctr"/>
                </a:tc>
                <a:tc>
                  <a:txBody>
                    <a:bodyPr/>
                    <a:lstStyle/>
                    <a:p>
                      <a:pPr algn="ctr">
                        <a:lnSpc>
                          <a:spcPct val="95000"/>
                        </a:lnSpc>
                        <a:spcBef>
                          <a:spcPts val="0"/>
                        </a:spcBef>
                        <a:spcAft>
                          <a:spcPts val="0"/>
                        </a:spcAft>
                      </a:pPr>
                      <a:r>
                        <a:rPr lang="en-GB" sz="1200" b="0">
                          <a:solidFill>
                            <a:schemeClr val="tx1"/>
                          </a:solidFill>
                        </a:rPr>
                        <a:t>82 (33)</a:t>
                      </a:r>
                      <a:endParaRPr lang="en-GB" sz="1200" b="0" i="0">
                        <a:solidFill>
                          <a:schemeClr val="tx1"/>
                        </a:solidFill>
                        <a:latin typeface="+mn-lt"/>
                        <a:cs typeface="Arial" panose="020B0604020202020204" pitchFamily="34" charset="0"/>
                      </a:endParaRPr>
                    </a:p>
                  </a:txBody>
                  <a:tcPr marL="45720" marR="9144" marT="9144" marB="9144" anchor="ctr"/>
                </a:tc>
                <a:extLst>
                  <a:ext uri="{0D108BD9-81ED-4DB2-BD59-A6C34878D82A}">
                    <a16:rowId xmlns:a16="http://schemas.microsoft.com/office/drawing/2014/main" val="2895531611"/>
                  </a:ext>
                </a:extLst>
              </a:tr>
              <a:tr h="233279">
                <a:tc>
                  <a:txBody>
                    <a:bodyPr/>
                    <a:lstStyle/>
                    <a:p>
                      <a:pPr>
                        <a:lnSpc>
                          <a:spcPct val="95000"/>
                        </a:lnSpc>
                        <a:spcBef>
                          <a:spcPts val="0"/>
                        </a:spcBef>
                        <a:spcAft>
                          <a:spcPts val="0"/>
                        </a:spcAft>
                      </a:pPr>
                      <a:r>
                        <a:rPr lang="en-GB" sz="1200" b="0">
                          <a:solidFill>
                            <a:schemeClr val="tx1"/>
                          </a:solidFill>
                        </a:rPr>
                        <a:t>Treatment-related death</a:t>
                      </a:r>
                      <a:r>
                        <a:rPr lang="en-GB" sz="1200" b="0" baseline="30000">
                          <a:solidFill>
                            <a:schemeClr val="tx1"/>
                          </a:solidFill>
                        </a:rPr>
                        <a:t>§</a:t>
                      </a:r>
                      <a:endParaRPr lang="en-GB" sz="1200" b="0" i="0" baseline="30000">
                        <a:solidFill>
                          <a:schemeClr val="tx1"/>
                        </a:solidFill>
                        <a:latin typeface="+mn-lt"/>
                        <a:cs typeface="Arial" panose="020B0604020202020204" pitchFamily="34" charset="0"/>
                      </a:endParaRPr>
                    </a:p>
                  </a:txBody>
                  <a:tcPr marL="45720" marR="9144" marT="9144" marB="9144" anchor="ctr"/>
                </a:tc>
                <a:tc>
                  <a:txBody>
                    <a:bodyPr/>
                    <a:lstStyle/>
                    <a:p>
                      <a:pPr algn="ctr">
                        <a:lnSpc>
                          <a:spcPct val="95000"/>
                        </a:lnSpc>
                        <a:spcBef>
                          <a:spcPts val="0"/>
                        </a:spcBef>
                        <a:spcAft>
                          <a:spcPts val="0"/>
                        </a:spcAft>
                      </a:pPr>
                      <a:r>
                        <a:rPr lang="en-GB" sz="1200" b="0">
                          <a:solidFill>
                            <a:schemeClr val="tx1"/>
                          </a:solidFill>
                        </a:rPr>
                        <a:t>1 (&lt; 1)</a:t>
                      </a:r>
                      <a:endParaRPr lang="en-GB" sz="1200" b="0" i="0">
                        <a:solidFill>
                          <a:schemeClr val="tx1"/>
                        </a:solidFill>
                        <a:latin typeface="+mn-lt"/>
                        <a:cs typeface="Arial" panose="020B0604020202020204" pitchFamily="34" charset="0"/>
                      </a:endParaRPr>
                    </a:p>
                  </a:txBody>
                  <a:tcPr marL="45720" marR="9144" marT="9144" marB="9144" anchor="ctr"/>
                </a:tc>
                <a:tc>
                  <a:txBody>
                    <a:bodyPr/>
                    <a:lstStyle/>
                    <a:p>
                      <a:pPr algn="ctr">
                        <a:lnSpc>
                          <a:spcPct val="95000"/>
                        </a:lnSpc>
                        <a:spcBef>
                          <a:spcPts val="0"/>
                        </a:spcBef>
                        <a:spcAft>
                          <a:spcPts val="0"/>
                        </a:spcAft>
                      </a:pPr>
                      <a:r>
                        <a:rPr lang="en-GB" sz="1200" b="0">
                          <a:solidFill>
                            <a:schemeClr val="tx1"/>
                          </a:solidFill>
                        </a:rPr>
                        <a:t>0</a:t>
                      </a:r>
                      <a:endParaRPr lang="en-GB" sz="1200" b="0" i="0">
                        <a:solidFill>
                          <a:schemeClr val="tx1"/>
                        </a:solidFill>
                        <a:latin typeface="+mn-lt"/>
                        <a:cs typeface="Arial" panose="020B0604020202020204" pitchFamily="34" charset="0"/>
                      </a:endParaRPr>
                    </a:p>
                  </a:txBody>
                  <a:tcPr marL="45720" marR="9144" marT="9144" marB="9144" anchor="ctr"/>
                </a:tc>
                <a:extLst>
                  <a:ext uri="{0D108BD9-81ED-4DB2-BD59-A6C34878D82A}">
                    <a16:rowId xmlns:a16="http://schemas.microsoft.com/office/drawing/2014/main" val="2348097257"/>
                  </a:ext>
                </a:extLst>
              </a:tr>
            </a:tbl>
          </a:graphicData>
        </a:graphic>
      </p:graphicFrame>
      <p:sp>
        <p:nvSpPr>
          <p:cNvPr id="33" name="TextBox 32">
            <a:extLst>
              <a:ext uri="{FF2B5EF4-FFF2-40B4-BE49-F238E27FC236}">
                <a16:creationId xmlns:a16="http://schemas.microsoft.com/office/drawing/2014/main" id="{CD108863-54B4-C092-96F2-4CB48CA53A11}"/>
              </a:ext>
            </a:extLst>
          </p:cNvPr>
          <p:cNvSpPr txBox="1"/>
          <p:nvPr/>
        </p:nvSpPr>
        <p:spPr>
          <a:xfrm>
            <a:off x="7901077" y="1323347"/>
            <a:ext cx="3172087" cy="204671"/>
          </a:xfrm>
          <a:prstGeom prst="rect">
            <a:avLst/>
          </a:prstGeom>
          <a:noFill/>
          <a:ln w="12700" cap="flat" cmpd="sng" algn="ctr">
            <a:noFill/>
            <a:prstDash val="solid"/>
            <a:miter lim="800000"/>
          </a:ln>
          <a:effectLst/>
        </p:spPr>
        <p:txBody>
          <a:bodyPr wrap="none" lIns="0" tIns="0" rIns="0" bIns="0" rtlCol="0" anchor="t" anchorCtr="0">
            <a:spAutoFit/>
          </a:bodyPr>
          <a:lstStyle>
            <a:defPPr>
              <a:defRPr lang="en-US"/>
            </a:defPPr>
            <a:lvl1pPr marR="0" lvl="0" indent="0" algn="ctr" defTabSz="685783" fontAlgn="auto">
              <a:lnSpc>
                <a:spcPct val="95000"/>
              </a:lnSpc>
              <a:spcBef>
                <a:spcPts val="0"/>
              </a:spcBef>
              <a:spcAft>
                <a:spcPts val="0"/>
              </a:spcAft>
              <a:buClrTx/>
              <a:buSzTx/>
              <a:buFontTx/>
              <a:buNone/>
              <a:tabLst/>
              <a:defRPr kumimoji="0" sz="1400" b="1" i="0" u="none" strike="noStrike" cap="none" spc="0" normalizeH="0" baseline="0">
                <a:ln>
                  <a:noFill/>
                </a:ln>
                <a:solidFill>
                  <a:schemeClr val="accent2"/>
                </a:solidFill>
                <a:effectLst/>
                <a:uLnTx/>
                <a:uFillTx/>
              </a:defRPr>
            </a:lvl1pPr>
          </a:lstStyle>
          <a:p>
            <a:pPr marL="0" marR="0" lvl="0" indent="0" algn="ctr" defTabSz="685783" rtl="0" eaLnBrk="1" fontAlgn="auto" latinLnBrk="0" hangingPunct="1">
              <a:lnSpc>
                <a:spcPct val="95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7DC3"/>
                </a:solidFill>
                <a:effectLst/>
                <a:uLnTx/>
                <a:uFillTx/>
                <a:latin typeface="Arial" panose="020B0604020202020204"/>
                <a:ea typeface="+mn-ea"/>
                <a:cs typeface="+mn-cs"/>
              </a:rPr>
              <a:t>TEAEs Associated With/Leading to</a:t>
            </a:r>
            <a:r>
              <a:rPr kumimoji="0" lang="en-GB" sz="1400" b="1" i="0" u="none" strike="noStrike" kern="1200" cap="none" spc="0" normalizeH="0" baseline="30000" noProof="0">
                <a:ln>
                  <a:noFill/>
                </a:ln>
                <a:solidFill>
                  <a:srgbClr val="007DC3"/>
                </a:solidFill>
                <a:effectLst/>
                <a:uLnTx/>
                <a:uFillTx/>
                <a:latin typeface="Arial" panose="020B0604020202020204"/>
                <a:ea typeface="+mn-ea"/>
                <a:cs typeface="+mn-cs"/>
              </a:rPr>
              <a:t>2</a:t>
            </a:r>
            <a:r>
              <a:rPr kumimoji="0" lang="en-GB" sz="1400" b="1" i="0" u="none" strike="noStrike" kern="1200" cap="none" spc="0" normalizeH="0" baseline="0" noProof="0">
                <a:ln>
                  <a:noFill/>
                </a:ln>
                <a:solidFill>
                  <a:srgbClr val="007DC3"/>
                </a:solidFill>
                <a:effectLst/>
                <a:uLnTx/>
                <a:uFillTx/>
                <a:latin typeface="Arial" panose="020B0604020202020204"/>
                <a:ea typeface="+mn-ea"/>
                <a:cs typeface="+mn-cs"/>
              </a:rPr>
              <a:t>:</a:t>
            </a:r>
          </a:p>
        </p:txBody>
      </p:sp>
      <p:sp>
        <p:nvSpPr>
          <p:cNvPr id="13" name="Title 12">
            <a:extLst>
              <a:ext uri="{FF2B5EF4-FFF2-40B4-BE49-F238E27FC236}">
                <a16:creationId xmlns:a16="http://schemas.microsoft.com/office/drawing/2014/main" id="{DC5DF66E-3404-1EAF-3904-C80DFC06CB1D}"/>
              </a:ext>
            </a:extLst>
          </p:cNvPr>
          <p:cNvSpPr>
            <a:spLocks noGrp="1"/>
          </p:cNvSpPr>
          <p:nvPr>
            <p:ph type="title"/>
          </p:nvPr>
        </p:nvSpPr>
        <p:spPr>
          <a:xfrm>
            <a:off x="838200" y="136706"/>
            <a:ext cx="10515600" cy="1078130"/>
          </a:xfrm>
        </p:spPr>
        <p:txBody>
          <a:bodyPr/>
          <a:lstStyle/>
          <a:p>
            <a:r>
              <a:rPr lang="en-US"/>
              <a:t>TROPiCS-02: </a:t>
            </a:r>
            <a:r>
              <a:rPr lang="en-GB"/>
              <a:t>Safety</a:t>
            </a:r>
            <a:endParaRPr lang="en-US"/>
          </a:p>
        </p:txBody>
      </p:sp>
      <p:sp>
        <p:nvSpPr>
          <p:cNvPr id="3" name="Footer Placeholder 2">
            <a:extLst>
              <a:ext uri="{FF2B5EF4-FFF2-40B4-BE49-F238E27FC236}">
                <a16:creationId xmlns:a16="http://schemas.microsoft.com/office/drawing/2014/main" id="{91D6FF45-25EC-9D8B-F2AB-CC9C48FCADA4}"/>
              </a:ext>
            </a:extLst>
          </p:cNvPr>
          <p:cNvSpPr>
            <a:spLocks noGrp="1"/>
          </p:cNvSpPr>
          <p:nvPr>
            <p:ph type="ftr" sz="quarter" idx="10"/>
          </p:nvPr>
        </p:nvSpPr>
        <p:spPr>
          <a:xfrm>
            <a:off x="1416735" y="5541888"/>
            <a:ext cx="10651322" cy="131611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Assessed in the safety population of patients who received ≥ 1 dose of study treatment. Patients may report more than 1 event per preferred term.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*Key all grade and grade ≥ 3 TRAEs defined as those occurring in ≥ 10% and ≥ 5% of patients in one arm, respectively. </a:t>
            </a:r>
            <a:r>
              <a:rPr kumimoji="0" lang="en-GB" sz="900" b="0" i="0" u="none" strike="noStrike" kern="1200" cap="none" spc="0" normalizeH="0" baseline="30000" noProof="0" dirty="0">
                <a:ln>
                  <a:noFill/>
                </a:ln>
                <a:solidFill>
                  <a:srgbClr val="3A3A3A"/>
                </a:solidFill>
                <a:effectLst/>
                <a:uLnTx/>
                <a:uFillTx/>
                <a:latin typeface="Arial" panose="020B0604020202020204" pitchFamily="34" charset="0"/>
                <a:ea typeface="+mn-ea"/>
                <a:cs typeface="Arial" panose="020B0604020202020204" pitchFamily="34" charset="0"/>
              </a:rPr>
              <a:t>†</a:t>
            </a: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Combined preferred terms of neutropenia and neutrophil count decreased. </a:t>
            </a:r>
            <a:r>
              <a:rPr kumimoji="0" lang="en-GB" sz="900" b="0" i="0" u="none" strike="noStrike" kern="1200" cap="none" spc="0" normalizeH="0" baseline="30000" noProof="0" dirty="0">
                <a:ln>
                  <a:noFill/>
                </a:ln>
                <a:solidFill>
                  <a:srgbClr val="3A3A3A"/>
                </a:solidFill>
                <a:effectLst/>
                <a:uLnTx/>
                <a:uFillTx/>
                <a:latin typeface="Arial" panose="020B0604020202020204" pitchFamily="34" charset="0"/>
                <a:ea typeface="+mn-ea"/>
                <a:cs typeface="Arial" panose="020B0604020202020204" pitchFamily="34" charset="0"/>
              </a:rPr>
              <a:t>‡</a:t>
            </a: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Combined preferred terms of </a:t>
            </a:r>
            <a:r>
              <a:rPr kumimoji="0" lang="en-GB" sz="900" b="0" i="0"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anemia</a:t>
            </a: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a:t>
            </a:r>
            <a:r>
              <a:rPr kumimoji="0" lang="en-GB" sz="900" b="0" i="0"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hemoglobin</a:t>
            </a: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decreased, and red blood cell count decreased. </a:t>
            </a:r>
            <a:r>
              <a:rPr kumimoji="0" lang="en-GB" sz="900" b="0" i="0" u="none" strike="noStrike" kern="1200" cap="none" spc="0" normalizeH="0" baseline="30000" noProof="0" dirty="0">
                <a:ln>
                  <a:noFill/>
                </a:ln>
                <a:solidFill>
                  <a:srgbClr val="3A3A3A"/>
                </a:solidFill>
                <a:effectLst/>
                <a:uLnTx/>
                <a:uFillTx/>
                <a:latin typeface="Arial" panose="020B0604020202020204" pitchFamily="34" charset="0"/>
                <a:ea typeface="+mn-ea"/>
                <a:cs typeface="Arial" panose="020B0604020202020204" pitchFamily="34" charset="0"/>
              </a:rPr>
              <a:t>§</a:t>
            </a: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Of 6 TEAEs leading to death, only 1 was considered by the investigator as treatment related (septic shock due to neutropenic colitis). The other 5 were: COVID-19 pneumonia, pulmonary embolism, pneumonia, nervous system disorder, and arrhythmia. Upon detailed review of the TEAEs leading to death, there were no patterns identified.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ILD, </a:t>
            </a: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interstitial lung disease; SG, </a:t>
            </a:r>
            <a:r>
              <a:rPr kumimoji="0" lang="en-GB" sz="900" b="0" i="0"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sacituzumab</a:t>
            </a: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a:t>
            </a:r>
            <a:r>
              <a:rPr kumimoji="0" lang="en-GB" sz="900" b="0" i="0"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govitecan</a:t>
            </a:r>
            <a:r>
              <a:rPr kumimoji="0" lang="en-US"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TPC, treatment of physician’s choice (capecitabine, vinorelbine, gemcitabine or </a:t>
            </a:r>
            <a:r>
              <a:rPr kumimoji="0" lang="en-US" sz="900" b="0" i="0"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eribulin</a:t>
            </a:r>
            <a:r>
              <a:rPr kumimoji="0" lang="en-US"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a:t>
            </a: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TEAE, treatment-emergent adverse event; TRAE, treatment-related adverse event.</a:t>
            </a:r>
            <a: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a:t>
            </a:r>
            <a:br>
              <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br>
            <a:r>
              <a:rPr kumimoji="0" lang="fr-FR"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1. </a:t>
            </a:r>
            <a:r>
              <a:rPr kumimoji="0" lang="fr-FR" sz="900" b="0" i="0"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Rugo</a:t>
            </a:r>
            <a:r>
              <a:rPr kumimoji="0" lang="fr-FR"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HS, et al. </a:t>
            </a:r>
            <a:r>
              <a:rPr kumimoji="0" lang="fr-FR" sz="900" b="0" i="1"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J Clin </a:t>
            </a:r>
            <a:r>
              <a:rPr kumimoji="0" lang="fr-FR" sz="900" b="0" i="1"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Oncol</a:t>
            </a:r>
            <a:r>
              <a:rPr kumimoji="0" lang="fr-FR"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2022;40(29):3365-3376. 2. </a:t>
            </a:r>
            <a:r>
              <a:rPr kumimoji="0" lang="en-US" sz="900" b="0" i="0" u="none" strike="noStrike" kern="1200" cap="none" spc="0" normalizeH="0" baseline="0" noProof="0" dirty="0" err="1">
                <a:ln>
                  <a:noFill/>
                </a:ln>
                <a:solidFill>
                  <a:srgbClr val="3A3A3A"/>
                </a:solidFill>
                <a:effectLst/>
                <a:uLnTx/>
                <a:uFillTx/>
                <a:latin typeface="Arial" panose="020B0604020202020204" pitchFamily="34" charset="0"/>
                <a:ea typeface="+mn-ea"/>
                <a:cs typeface="Arial" panose="020B0604020202020204" pitchFamily="34" charset="0"/>
              </a:rPr>
              <a:t>Rugo</a:t>
            </a:r>
            <a:r>
              <a:rPr kumimoji="0" lang="en-US"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HS, et al. </a:t>
            </a:r>
            <a:r>
              <a:rPr kumimoji="0" lang="en-US" sz="900" b="0" i="1"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Lancet</a:t>
            </a:r>
            <a:r>
              <a:rPr kumimoji="0" lang="en-US"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 2023;402(10411):1423-1433.`</a:t>
            </a:r>
            <a:endParaRPr kumimoji="0" lang="en-GB" sz="9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0679AEC8-A098-4D56-2617-46C29F96CB74}"/>
              </a:ext>
            </a:extLst>
          </p:cNvPr>
          <p:cNvSpPr/>
          <p:nvPr/>
        </p:nvSpPr>
        <p:spPr>
          <a:xfrm>
            <a:off x="1501046" y="1681031"/>
            <a:ext cx="525785" cy="350865"/>
          </a:xfrm>
          <a:prstGeom prst="rect">
            <a:avLst/>
          </a:prstGeom>
        </p:spPr>
        <p:txBody>
          <a:bodyPr wrap="none" lIns="0" tIns="0" rIns="0" bIns="0">
            <a:spAutoFit/>
          </a:bodyPr>
          <a:lstStyle/>
          <a:p>
            <a:pPr marL="0" marR="0" lvl="0" indent="0" algn="ctr" defTabSz="609585" rtl="0" eaLnBrk="1" fontAlgn="base"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BF6F"/>
                </a:solidFill>
                <a:effectLst/>
                <a:uLnTx/>
                <a:uFillTx/>
                <a:latin typeface="Arial" panose="020B0604020202020204"/>
                <a:ea typeface="+mn-ea"/>
                <a:cs typeface="+mn-cs"/>
              </a:rPr>
              <a:t>SG</a:t>
            </a:r>
            <a:br>
              <a:rPr kumimoji="0" lang="en-US" sz="1200" b="1" i="0" u="none" strike="noStrike" kern="1200" cap="none" spc="0" normalizeH="0" baseline="0" noProof="0">
                <a:ln>
                  <a:noFill/>
                </a:ln>
                <a:solidFill>
                  <a:srgbClr val="00BF6F"/>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00BF6F"/>
                </a:solidFill>
                <a:effectLst/>
                <a:uLnTx/>
                <a:uFillTx/>
                <a:latin typeface="Arial" panose="020B0604020202020204"/>
                <a:ea typeface="+mn-ea"/>
                <a:cs typeface="+mn-cs"/>
              </a:rPr>
              <a:t>n = 268</a:t>
            </a:r>
          </a:p>
        </p:txBody>
      </p:sp>
      <p:sp>
        <p:nvSpPr>
          <p:cNvPr id="9" name="Rectangle 8">
            <a:extLst>
              <a:ext uri="{FF2B5EF4-FFF2-40B4-BE49-F238E27FC236}">
                <a16:creationId xmlns:a16="http://schemas.microsoft.com/office/drawing/2014/main" id="{B1C0E10E-E1F2-1048-9652-724D2DA51439}"/>
              </a:ext>
            </a:extLst>
          </p:cNvPr>
          <p:cNvSpPr/>
          <p:nvPr/>
        </p:nvSpPr>
        <p:spPr>
          <a:xfrm>
            <a:off x="5383746" y="1681031"/>
            <a:ext cx="525785" cy="350865"/>
          </a:xfrm>
          <a:prstGeom prst="rect">
            <a:avLst/>
          </a:prstGeom>
        </p:spPr>
        <p:txBody>
          <a:bodyPr wrap="none" lIns="0" tIns="0" rIns="0" bIns="0">
            <a:spAutoFit/>
          </a:bodyPr>
          <a:lstStyle/>
          <a:p>
            <a:pPr marL="0" marR="0" lvl="0" indent="0" algn="ctr" defTabSz="609585" rtl="0" eaLnBrk="0" fontAlgn="base" latinLnBrk="0" hangingPunct="0">
              <a:lnSpc>
                <a:spcPct val="95000"/>
              </a:lnSpc>
              <a:spcBef>
                <a:spcPct val="0"/>
              </a:spcBef>
              <a:spcAft>
                <a:spcPct val="0"/>
              </a:spcAft>
              <a:buClrTx/>
              <a:buSzTx/>
              <a:buFontTx/>
              <a:buNone/>
              <a:tabLst/>
              <a:defRPr/>
            </a:pPr>
            <a:r>
              <a:rPr kumimoji="0" lang="en-US" sz="1200" b="1" i="0" u="none" strike="noStrike" kern="1200" cap="none" spc="0" normalizeH="0" baseline="0" noProof="0">
                <a:ln>
                  <a:noFill/>
                </a:ln>
                <a:solidFill>
                  <a:prstClr val="white">
                    <a:lumMod val="50000"/>
                  </a:prstClr>
                </a:solidFill>
                <a:effectLst/>
                <a:uLnTx/>
                <a:uFillTx/>
                <a:latin typeface="Arial" panose="020B0604020202020204"/>
                <a:ea typeface="+mn-ea"/>
                <a:cs typeface="Arial" panose="020B0604020202020204" pitchFamily="34" charset="0"/>
              </a:rPr>
              <a:t>TPC</a:t>
            </a:r>
            <a:br>
              <a:rPr kumimoji="0" lang="en-US" sz="1200" b="1" i="0" u="none" strike="noStrike" kern="1200" cap="none" spc="0" normalizeH="0" baseline="0" noProof="0">
                <a:ln>
                  <a:noFill/>
                </a:ln>
                <a:solidFill>
                  <a:prstClr val="white">
                    <a:lumMod val="50000"/>
                  </a:prstClr>
                </a:solidFill>
                <a:effectLst/>
                <a:uLnTx/>
                <a:uFillTx/>
                <a:latin typeface="Arial" panose="020B0604020202020204"/>
                <a:ea typeface="MS PGothic" panose="020B0600070205080204" pitchFamily="34" charset="-128"/>
                <a:cs typeface="Arial" panose="020B0604020202020204" pitchFamily="34" charset="0"/>
              </a:rPr>
            </a:br>
            <a:r>
              <a:rPr kumimoji="0" lang="en-US" sz="1200" b="1" i="0" u="none" strike="noStrike" kern="1200" cap="none" spc="0" normalizeH="0" baseline="0" noProof="0">
                <a:ln>
                  <a:noFill/>
                </a:ln>
                <a:solidFill>
                  <a:prstClr val="white">
                    <a:lumMod val="50000"/>
                  </a:prstClr>
                </a:solidFill>
                <a:effectLst/>
                <a:uLnTx/>
                <a:uFillTx/>
                <a:latin typeface="Arial" panose="020B0604020202020204"/>
                <a:ea typeface="MS PGothic" panose="020B0600070205080204" pitchFamily="34" charset="-128"/>
                <a:cs typeface="Arial" panose="020B0604020202020204" pitchFamily="34" charset="0"/>
              </a:rPr>
              <a:t>n = 249</a:t>
            </a:r>
            <a:endParaRPr kumimoji="0" lang="en-US" sz="1200" b="1" i="0" u="none" strike="noStrike" kern="1200" cap="none" spc="0" normalizeH="0" baseline="30000" noProof="0">
              <a:ln>
                <a:noFill/>
              </a:ln>
              <a:solidFill>
                <a:prstClr val="white">
                  <a:lumMod val="50000"/>
                </a:prstClr>
              </a:solidFill>
              <a:effectLst/>
              <a:uLnTx/>
              <a:uFillTx/>
              <a:latin typeface="Arial" panose="020B0604020202020204"/>
              <a:ea typeface="MS PGothic" panose="020B0600070205080204" pitchFamily="34" charset="-128"/>
              <a:cs typeface="Arial" panose="020B0604020202020204" pitchFamily="34" charset="0"/>
            </a:endParaRPr>
          </a:p>
        </p:txBody>
      </p:sp>
      <p:grpSp>
        <p:nvGrpSpPr>
          <p:cNvPr id="27" name="Group 26">
            <a:extLst>
              <a:ext uri="{FF2B5EF4-FFF2-40B4-BE49-F238E27FC236}">
                <a16:creationId xmlns:a16="http://schemas.microsoft.com/office/drawing/2014/main" id="{BC65AC3C-9F96-BABA-6F69-668DED1C9DC0}"/>
              </a:ext>
            </a:extLst>
          </p:cNvPr>
          <p:cNvGrpSpPr/>
          <p:nvPr/>
        </p:nvGrpSpPr>
        <p:grpSpPr>
          <a:xfrm>
            <a:off x="398952" y="3850749"/>
            <a:ext cx="1026796" cy="161583"/>
            <a:chOff x="457944" y="3680625"/>
            <a:chExt cx="1026796" cy="161583"/>
          </a:xfrm>
        </p:grpSpPr>
        <p:sp>
          <p:nvSpPr>
            <p:cNvPr id="17" name="Rectangle 16">
              <a:extLst>
                <a:ext uri="{FF2B5EF4-FFF2-40B4-BE49-F238E27FC236}">
                  <a16:creationId xmlns:a16="http://schemas.microsoft.com/office/drawing/2014/main" id="{2B818B0E-A965-7644-5EBC-3F36850EDCAC}"/>
                </a:ext>
              </a:extLst>
            </p:cNvPr>
            <p:cNvSpPr/>
            <p:nvPr/>
          </p:nvSpPr>
          <p:spPr>
            <a:xfrm>
              <a:off x="457944" y="3706552"/>
              <a:ext cx="109728" cy="109728"/>
            </a:xfrm>
            <a:prstGeom prst="rect">
              <a:avLst/>
            </a:prstGeom>
            <a:solidFill>
              <a:srgbClr val="00BF6F"/>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4D246D31-893A-19DA-9089-B95D2FCEFFA9}"/>
                </a:ext>
              </a:extLst>
            </p:cNvPr>
            <p:cNvSpPr txBox="1"/>
            <p:nvPr/>
          </p:nvSpPr>
          <p:spPr>
            <a:xfrm>
              <a:off x="630339" y="3680625"/>
              <a:ext cx="854401" cy="161583"/>
            </a:xfrm>
            <a:prstGeom prst="rect">
              <a:avLst/>
            </a:prstGeom>
            <a:noFill/>
          </p:spPr>
          <p:txBody>
            <a:bodyPr wrap="none" lIns="0" tIns="0" rIns="0" bIns="0" rtlCol="0" anchor="ctr" anchorCtr="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01315F"/>
                  </a:solidFill>
                  <a:effectLst/>
                  <a:uLnTx/>
                  <a:uFillTx/>
                  <a:latin typeface="Arial" panose="020B0604020202020204"/>
                  <a:ea typeface="+mn-ea"/>
                  <a:cs typeface="Arial" panose="020B0604020202020204" pitchFamily="34" charset="0"/>
                </a:rPr>
                <a:t>SG, all grades</a:t>
              </a:r>
            </a:p>
          </p:txBody>
        </p:sp>
      </p:grpSp>
      <p:grpSp>
        <p:nvGrpSpPr>
          <p:cNvPr id="31" name="Group 30">
            <a:extLst>
              <a:ext uri="{FF2B5EF4-FFF2-40B4-BE49-F238E27FC236}">
                <a16:creationId xmlns:a16="http://schemas.microsoft.com/office/drawing/2014/main" id="{585080E1-E460-FEBF-9345-0D686E42694A}"/>
              </a:ext>
            </a:extLst>
          </p:cNvPr>
          <p:cNvGrpSpPr/>
          <p:nvPr/>
        </p:nvGrpSpPr>
        <p:grpSpPr>
          <a:xfrm>
            <a:off x="398952" y="4079082"/>
            <a:ext cx="1009166" cy="161583"/>
            <a:chOff x="457944" y="3908958"/>
            <a:chExt cx="1009166" cy="161583"/>
          </a:xfrm>
        </p:grpSpPr>
        <p:sp>
          <p:nvSpPr>
            <p:cNvPr id="18" name="Rectangle 17">
              <a:extLst>
                <a:ext uri="{FF2B5EF4-FFF2-40B4-BE49-F238E27FC236}">
                  <a16:creationId xmlns:a16="http://schemas.microsoft.com/office/drawing/2014/main" id="{ACB6BCA4-066B-1CE0-12B8-27ECB7EE5B07}"/>
                </a:ext>
              </a:extLst>
            </p:cNvPr>
            <p:cNvSpPr/>
            <p:nvPr/>
          </p:nvSpPr>
          <p:spPr>
            <a:xfrm>
              <a:off x="457944" y="3934885"/>
              <a:ext cx="109728" cy="109728"/>
            </a:xfrm>
            <a:prstGeom prst="rect">
              <a:avLst/>
            </a:prstGeom>
            <a:solidFill>
              <a:srgbClr val="00BF6F">
                <a:alpha val="50000"/>
              </a:srgbClr>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F90CEA10-8A8A-BBD3-AC96-91F6CE7ED219}"/>
                </a:ext>
              </a:extLst>
            </p:cNvPr>
            <p:cNvSpPr txBox="1"/>
            <p:nvPr/>
          </p:nvSpPr>
          <p:spPr>
            <a:xfrm>
              <a:off x="630342" y="3908958"/>
              <a:ext cx="836768" cy="161583"/>
            </a:xfrm>
            <a:prstGeom prst="rect">
              <a:avLst/>
            </a:prstGeom>
            <a:noFill/>
          </p:spPr>
          <p:txBody>
            <a:bodyPr wrap="none" lIns="0" tIns="0" rIns="0" bIns="0" rtlCol="0" anchor="ctr" anchorCtr="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01315F"/>
                  </a:solidFill>
                  <a:effectLst/>
                  <a:uLnTx/>
                  <a:uFillTx/>
                  <a:latin typeface="Arial" panose="020B0604020202020204"/>
                  <a:ea typeface="+mn-ea"/>
                  <a:cs typeface="Arial" panose="020B0604020202020204" pitchFamily="34" charset="0"/>
                </a:rPr>
                <a:t>SG, grade ≥ 3</a:t>
              </a:r>
            </a:p>
          </p:txBody>
        </p:sp>
      </p:grpSp>
      <p:grpSp>
        <p:nvGrpSpPr>
          <p:cNvPr id="29" name="Group 28">
            <a:extLst>
              <a:ext uri="{FF2B5EF4-FFF2-40B4-BE49-F238E27FC236}">
                <a16:creationId xmlns:a16="http://schemas.microsoft.com/office/drawing/2014/main" id="{132826B3-4B84-2C5E-2E22-970168268473}"/>
              </a:ext>
            </a:extLst>
          </p:cNvPr>
          <p:cNvGrpSpPr/>
          <p:nvPr/>
        </p:nvGrpSpPr>
        <p:grpSpPr>
          <a:xfrm>
            <a:off x="5855208" y="3850749"/>
            <a:ext cx="1102138" cy="161583"/>
            <a:chOff x="5914200" y="3680625"/>
            <a:chExt cx="1102138" cy="161583"/>
          </a:xfrm>
        </p:grpSpPr>
        <p:sp>
          <p:nvSpPr>
            <p:cNvPr id="19" name="Rectangle 18">
              <a:extLst>
                <a:ext uri="{FF2B5EF4-FFF2-40B4-BE49-F238E27FC236}">
                  <a16:creationId xmlns:a16="http://schemas.microsoft.com/office/drawing/2014/main" id="{39C38E51-DB10-0D0F-6CD9-0486EF35755F}"/>
                </a:ext>
              </a:extLst>
            </p:cNvPr>
            <p:cNvSpPr/>
            <p:nvPr/>
          </p:nvSpPr>
          <p:spPr>
            <a:xfrm>
              <a:off x="5914200" y="3706552"/>
              <a:ext cx="109728" cy="109728"/>
            </a:xfrm>
            <a:prstGeom prst="rect">
              <a:avLst/>
            </a:prstGeom>
            <a:solidFill>
              <a:schemeClr val="bg1">
                <a:lumMod val="50000"/>
              </a:schemeClr>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3456543C-0A08-1B89-8631-53E8342D3BE9}"/>
                </a:ext>
              </a:extLst>
            </p:cNvPr>
            <p:cNvSpPr txBox="1"/>
            <p:nvPr/>
          </p:nvSpPr>
          <p:spPr>
            <a:xfrm>
              <a:off x="6086596" y="3680625"/>
              <a:ext cx="929742" cy="161583"/>
            </a:xfrm>
            <a:prstGeom prst="rect">
              <a:avLst/>
            </a:prstGeom>
            <a:noFill/>
          </p:spPr>
          <p:txBody>
            <a:bodyPr wrap="none" lIns="0" tIns="0" rIns="0" bIns="0" rtlCol="0" anchor="ctr" anchorCtr="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01315F"/>
                  </a:solidFill>
                  <a:effectLst/>
                  <a:uLnTx/>
                  <a:uFillTx/>
                  <a:latin typeface="Arial" panose="020B0604020202020204"/>
                  <a:ea typeface="+mn-ea"/>
                  <a:cs typeface="Arial" panose="020B0604020202020204" pitchFamily="34" charset="0"/>
                </a:rPr>
                <a:t>TPC, all grades</a:t>
              </a:r>
            </a:p>
          </p:txBody>
        </p:sp>
      </p:grpSp>
      <p:grpSp>
        <p:nvGrpSpPr>
          <p:cNvPr id="35" name="Group 34">
            <a:extLst>
              <a:ext uri="{FF2B5EF4-FFF2-40B4-BE49-F238E27FC236}">
                <a16:creationId xmlns:a16="http://schemas.microsoft.com/office/drawing/2014/main" id="{C1C18F71-6F4F-E058-71F7-8B8009A6F8B7}"/>
              </a:ext>
            </a:extLst>
          </p:cNvPr>
          <p:cNvGrpSpPr/>
          <p:nvPr/>
        </p:nvGrpSpPr>
        <p:grpSpPr>
          <a:xfrm>
            <a:off x="5855208" y="4079082"/>
            <a:ext cx="1084506" cy="161583"/>
            <a:chOff x="5914200" y="3908958"/>
            <a:chExt cx="1084506" cy="161583"/>
          </a:xfrm>
        </p:grpSpPr>
        <p:sp>
          <p:nvSpPr>
            <p:cNvPr id="20" name="Rectangle 19">
              <a:extLst>
                <a:ext uri="{FF2B5EF4-FFF2-40B4-BE49-F238E27FC236}">
                  <a16:creationId xmlns:a16="http://schemas.microsoft.com/office/drawing/2014/main" id="{0DD24194-9600-A1EF-76DF-523C6D6A60E7}"/>
                </a:ext>
              </a:extLst>
            </p:cNvPr>
            <p:cNvSpPr/>
            <p:nvPr/>
          </p:nvSpPr>
          <p:spPr>
            <a:xfrm>
              <a:off x="5914200" y="3934885"/>
              <a:ext cx="109728" cy="109728"/>
            </a:xfrm>
            <a:prstGeom prst="rect">
              <a:avLst/>
            </a:prstGeom>
            <a:solidFill>
              <a:schemeClr val="bg1">
                <a:lumMod val="75000"/>
              </a:schemeClr>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78C8C558-3EAF-9DAD-4949-5DFCEF98F888}"/>
                </a:ext>
              </a:extLst>
            </p:cNvPr>
            <p:cNvSpPr txBox="1"/>
            <p:nvPr/>
          </p:nvSpPr>
          <p:spPr>
            <a:xfrm>
              <a:off x="6086597" y="3908958"/>
              <a:ext cx="912109" cy="161583"/>
            </a:xfrm>
            <a:prstGeom prst="rect">
              <a:avLst/>
            </a:prstGeom>
            <a:noFill/>
          </p:spPr>
          <p:txBody>
            <a:bodyPr wrap="none" lIns="0" tIns="0" rIns="0" bIns="0" rtlCol="0" anchor="ctr" anchorCtr="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01315F"/>
                  </a:solidFill>
                  <a:effectLst/>
                  <a:uLnTx/>
                  <a:uFillTx/>
                  <a:latin typeface="Arial" panose="020B0604020202020204"/>
                  <a:ea typeface="+mn-ea"/>
                  <a:cs typeface="Arial" panose="020B0604020202020204" pitchFamily="34" charset="0"/>
                </a:rPr>
                <a:t>TPC, grade ≥ 3</a:t>
              </a:r>
            </a:p>
          </p:txBody>
        </p:sp>
      </p:grpSp>
      <p:graphicFrame>
        <p:nvGraphicFramePr>
          <p:cNvPr id="26" name="Chart 25">
            <a:extLst>
              <a:ext uri="{FF2B5EF4-FFF2-40B4-BE49-F238E27FC236}">
                <a16:creationId xmlns:a16="http://schemas.microsoft.com/office/drawing/2014/main" id="{61379CF7-6C64-5A5D-87E5-0B2DB81048F2}"/>
              </a:ext>
            </a:extLst>
          </p:cNvPr>
          <p:cNvGraphicFramePr/>
          <p:nvPr/>
        </p:nvGraphicFramePr>
        <p:xfrm>
          <a:off x="814928" y="1977486"/>
          <a:ext cx="3302442" cy="3408461"/>
        </p:xfrm>
        <a:graphic>
          <a:graphicData uri="http://schemas.openxmlformats.org/drawingml/2006/chart">
            <c:chart xmlns:c="http://schemas.openxmlformats.org/drawingml/2006/chart" xmlns:r="http://schemas.openxmlformats.org/officeDocument/2006/relationships" r:id="rId4"/>
          </a:graphicData>
        </a:graphic>
      </p:graphicFrame>
      <p:sp>
        <p:nvSpPr>
          <p:cNvPr id="42" name="TextBox 41">
            <a:extLst>
              <a:ext uri="{FF2B5EF4-FFF2-40B4-BE49-F238E27FC236}">
                <a16:creationId xmlns:a16="http://schemas.microsoft.com/office/drawing/2014/main" id="{EA1EF2F2-5618-1CDD-BCEE-9536045E68F9}"/>
              </a:ext>
            </a:extLst>
          </p:cNvPr>
          <p:cNvSpPr txBox="1"/>
          <p:nvPr/>
        </p:nvSpPr>
        <p:spPr>
          <a:xfrm>
            <a:off x="3257821" y="4733397"/>
            <a:ext cx="880049" cy="166199"/>
          </a:xfrm>
          <a:prstGeom prst="rect">
            <a:avLst/>
          </a:prstGeom>
          <a:noFill/>
        </p:spPr>
        <p:txBody>
          <a:bodyPr wrap="non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1315F"/>
                </a:solidFill>
                <a:effectLst/>
                <a:uLnTx/>
                <a:uFillTx/>
                <a:latin typeface="Arial" panose="020B0604020202020204"/>
                <a:ea typeface="+mn-ea"/>
                <a:cs typeface="Arial" panose="020B0604020202020204" pitchFamily="34" charset="0"/>
              </a:rPr>
              <a:t>Patients (%)</a:t>
            </a:r>
          </a:p>
        </p:txBody>
      </p:sp>
      <p:sp>
        <p:nvSpPr>
          <p:cNvPr id="2" name="TextBox 1">
            <a:extLst>
              <a:ext uri="{FF2B5EF4-FFF2-40B4-BE49-F238E27FC236}">
                <a16:creationId xmlns:a16="http://schemas.microsoft.com/office/drawing/2014/main" id="{8FB732C1-3A97-DDF1-87B8-D00F3BCE1984}"/>
              </a:ext>
            </a:extLst>
          </p:cNvPr>
          <p:cNvSpPr txBox="1"/>
          <p:nvPr/>
        </p:nvSpPr>
        <p:spPr>
          <a:xfrm>
            <a:off x="1180327" y="5067933"/>
            <a:ext cx="5035033" cy="204671"/>
          </a:xfrm>
          <a:prstGeom prst="rect">
            <a:avLst/>
          </a:prstGeom>
          <a:noFill/>
          <a:ln w="12700" cap="flat" cmpd="sng" algn="ctr">
            <a:noFill/>
            <a:prstDash val="solid"/>
            <a:miter lim="800000"/>
          </a:ln>
          <a:effectLst/>
        </p:spPr>
        <p:txBody>
          <a:bodyPr wrap="none" lIns="0" tIns="0" rIns="0" bIns="0" rtlCol="0" anchor="t" anchorCtr="0">
            <a:spAutoFit/>
          </a:bodyPr>
          <a:lstStyle>
            <a:defPPr>
              <a:defRPr lang="en-US"/>
            </a:defPPr>
            <a:lvl1pPr marR="0" lvl="0" indent="0" algn="ctr" defTabSz="685783" fontAlgn="auto">
              <a:lnSpc>
                <a:spcPct val="95000"/>
              </a:lnSpc>
              <a:spcBef>
                <a:spcPts val="0"/>
              </a:spcBef>
              <a:spcAft>
                <a:spcPts val="0"/>
              </a:spcAft>
              <a:buClrTx/>
              <a:buSzTx/>
              <a:buFontTx/>
              <a:buNone/>
              <a:tabLst/>
              <a:defRPr kumimoji="0" sz="1400" b="1" i="0" u="none" strike="noStrike" cap="none" spc="0" normalizeH="0" baseline="0">
                <a:ln>
                  <a:noFill/>
                </a:ln>
                <a:solidFill>
                  <a:schemeClr val="accent2"/>
                </a:solidFill>
                <a:effectLst/>
                <a:uLnTx/>
                <a:uFillTx/>
              </a:defRPr>
            </a:lvl1pPr>
          </a:lstStyle>
          <a:p>
            <a:pPr marL="0" marR="0" lvl="0" indent="0" algn="ctr" defTabSz="685783" rtl="0" eaLnBrk="1" fontAlgn="auto" latinLnBrk="0" hangingPunct="1">
              <a:lnSpc>
                <a:spcPct val="95000"/>
              </a:lnSpc>
              <a:spcBef>
                <a:spcPts val="0"/>
              </a:spcBef>
              <a:spcAft>
                <a:spcPts val="0"/>
              </a:spcAft>
              <a:buClrTx/>
              <a:buSzTx/>
              <a:buFontTx/>
              <a:buNone/>
              <a:tabLst/>
              <a:defRPr/>
            </a:pPr>
            <a:r>
              <a:rPr kumimoji="0" lang="en-GB" sz="1400" b="1" i="0" u="none" strike="noStrike" kern="1200" cap="none" spc="0" normalizeH="0" baseline="0" noProof="0">
                <a:ln>
                  <a:noFill/>
                </a:ln>
                <a:solidFill>
                  <a:schemeClr val="accent3"/>
                </a:solidFill>
                <a:effectLst/>
                <a:uLnTx/>
                <a:uFillTx/>
                <a:latin typeface="Arial" panose="020B0604020202020204"/>
                <a:ea typeface="+mn-ea"/>
                <a:cs typeface="+mn-cs"/>
              </a:rPr>
              <a:t>Neutropenia and </a:t>
            </a:r>
            <a:r>
              <a:rPr kumimoji="0" lang="en-GB" sz="1400" b="1" i="0" u="none" strike="noStrike" kern="1200" cap="none" spc="0" normalizeH="0" baseline="0" noProof="0" err="1">
                <a:ln>
                  <a:noFill/>
                </a:ln>
                <a:solidFill>
                  <a:schemeClr val="accent3"/>
                </a:solidFill>
                <a:effectLst/>
                <a:uLnTx/>
                <a:uFillTx/>
                <a:latin typeface="Arial" panose="020B0604020202020204"/>
                <a:ea typeface="+mn-ea"/>
                <a:cs typeface="+mn-cs"/>
              </a:rPr>
              <a:t>diarrhea</a:t>
            </a:r>
            <a:r>
              <a:rPr kumimoji="0" lang="en-GB" sz="1400" b="1" i="0" u="none" strike="noStrike" kern="1200" cap="none" spc="0" normalizeH="0" baseline="0" noProof="0">
                <a:ln>
                  <a:noFill/>
                </a:ln>
                <a:solidFill>
                  <a:schemeClr val="accent3"/>
                </a:solidFill>
                <a:effectLst/>
                <a:uLnTx/>
                <a:uFillTx/>
                <a:latin typeface="Arial" panose="020B0604020202020204"/>
                <a:ea typeface="+mn-ea"/>
                <a:cs typeface="+mn-cs"/>
              </a:rPr>
              <a:t> were the most common TRAEs*</a:t>
            </a:r>
          </a:p>
        </p:txBody>
      </p:sp>
      <p:sp>
        <p:nvSpPr>
          <p:cNvPr id="16" name="Content Placeholder 67">
            <a:extLst>
              <a:ext uri="{FF2B5EF4-FFF2-40B4-BE49-F238E27FC236}">
                <a16:creationId xmlns:a16="http://schemas.microsoft.com/office/drawing/2014/main" id="{7805FAB1-9184-E495-5C01-9996B335099E}"/>
              </a:ext>
            </a:extLst>
          </p:cNvPr>
          <p:cNvSpPr txBox="1">
            <a:spLocks/>
          </p:cNvSpPr>
          <p:nvPr/>
        </p:nvSpPr>
        <p:spPr>
          <a:xfrm>
            <a:off x="7254059" y="3693894"/>
            <a:ext cx="4538989" cy="1180016"/>
          </a:xfrm>
          <a:prstGeom prst="rect">
            <a:avLst/>
          </a:prstGeom>
          <a:ln/>
        </p:spPr>
        <p:style>
          <a:lnRef idx="1">
            <a:schemeClr val="accent1"/>
          </a:lnRef>
          <a:fillRef idx="3">
            <a:schemeClr val="accent1"/>
          </a:fillRef>
          <a:effectRef idx="2">
            <a:schemeClr val="accent1"/>
          </a:effectRef>
          <a:fontRef idx="minor">
            <a:schemeClr val="lt1"/>
          </a:fontRef>
        </p:style>
        <p:txBody>
          <a:bodyPr lIns="45720" tIns="0" rIns="45720" bIns="0" rtlCol="0" anchor="ctr"/>
          <a:lstStyle>
            <a:defPPr>
              <a:defRPr lang="en-US"/>
            </a:defPPr>
            <a:lvl1pPr marR="0" lvl="0" indent="0" algn="ctr" defTabSz="457200" fontAlgn="auto">
              <a:lnSpc>
                <a:spcPct val="95000"/>
              </a:lnSpc>
              <a:spcBef>
                <a:spcPts val="1200"/>
              </a:spcBef>
              <a:spcAft>
                <a:spcPts val="0"/>
              </a:spcAft>
              <a:buClrTx/>
              <a:buSzTx/>
              <a:buFontTx/>
              <a:buNone/>
              <a:tabLst/>
              <a:defRPr kumimoji="0" sz="1400" b="1" i="0" u="none" strike="noStrike" cap="none" spc="0" normalizeH="0" baseline="0">
                <a:ln>
                  <a:noFill/>
                </a:ln>
                <a:effectLst/>
                <a:uLnTx/>
                <a:uFillTx/>
              </a:defRPr>
            </a:lvl1pPr>
            <a:lvl2pPr marL="514350" lvl="1" indent="-227013">
              <a:lnSpc>
                <a:spcPct val="95000"/>
              </a:lnSpc>
              <a:spcBef>
                <a:spcPts val="400"/>
              </a:spcBef>
              <a:buFont typeface="Arial" panose="020B0604020202020204" pitchFamily="34" charset="0"/>
              <a:buChar char="‒"/>
              <a:defRPr sz="1200"/>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285750" marR="0" lvl="0" indent="-225425" algn="l" defTabSz="4572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i="0" u="none" strike="noStrike" kern="1200" cap="none" spc="0" normalizeH="0" baseline="0" noProof="0">
                <a:ln>
                  <a:noFill/>
                </a:ln>
                <a:solidFill>
                  <a:schemeClr val="bg1"/>
                </a:solidFill>
                <a:effectLst/>
                <a:uLnTx/>
                <a:uFillTx/>
                <a:latin typeface="Arial" panose="020B0604020202020204"/>
                <a:ea typeface="+mn-ea"/>
                <a:cs typeface="+mn-cs"/>
              </a:rPr>
              <a:t>No events of ILD in the SG arm (vs 1% in the</a:t>
            </a:r>
            <a:br>
              <a:rPr kumimoji="0" lang="en-US" sz="1400" i="0" u="none" strike="noStrike" kern="1200" cap="none" spc="0" normalizeH="0" baseline="0" noProof="0">
                <a:ln>
                  <a:noFill/>
                </a:ln>
                <a:solidFill>
                  <a:schemeClr val="bg1"/>
                </a:solidFill>
                <a:effectLst/>
                <a:uLnTx/>
                <a:uFillTx/>
                <a:latin typeface="Arial" panose="020B0604020202020204"/>
                <a:ea typeface="+mn-ea"/>
                <a:cs typeface="+mn-cs"/>
              </a:rPr>
            </a:br>
            <a:r>
              <a:rPr kumimoji="0" lang="en-US" sz="1400" i="0" u="none" strike="noStrike" kern="1200" cap="none" spc="0" normalizeH="0" baseline="0" noProof="0">
                <a:ln>
                  <a:noFill/>
                </a:ln>
                <a:solidFill>
                  <a:schemeClr val="bg1"/>
                </a:solidFill>
                <a:effectLst/>
                <a:uLnTx/>
                <a:uFillTx/>
                <a:latin typeface="Arial" panose="020B0604020202020204"/>
                <a:ea typeface="+mn-ea"/>
                <a:cs typeface="+mn-cs"/>
              </a:rPr>
              <a:t>TPC arm)</a:t>
            </a:r>
            <a:r>
              <a:rPr kumimoji="0" lang="en-US" sz="1400" i="0" u="none" strike="noStrike" kern="1200" cap="none" spc="0" normalizeH="0" baseline="30000" noProof="0">
                <a:ln>
                  <a:noFill/>
                </a:ln>
                <a:solidFill>
                  <a:schemeClr val="bg1"/>
                </a:solidFill>
                <a:effectLst/>
                <a:uLnTx/>
                <a:uFillTx/>
                <a:latin typeface="Arial" panose="020B0604020202020204"/>
                <a:ea typeface="+mn-ea"/>
                <a:cs typeface="+mn-cs"/>
              </a:rPr>
              <a:t>1</a:t>
            </a:r>
          </a:p>
          <a:p>
            <a:pPr marL="285750" marR="0" lvl="0" indent="-225425" algn="l" defTabSz="4572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i="0" u="none" strike="noStrike" kern="1200" cap="none" spc="0" normalizeH="0" baseline="0" noProof="0">
                <a:ln>
                  <a:noFill/>
                </a:ln>
                <a:solidFill>
                  <a:schemeClr val="bg1"/>
                </a:solidFill>
                <a:effectLst/>
                <a:uLnTx/>
                <a:uFillTx/>
                <a:latin typeface="Arial" panose="020B0604020202020204"/>
                <a:ea typeface="+mn-ea"/>
                <a:cs typeface="+mn-cs"/>
              </a:rPr>
              <a:t>No TRAEs of cardiac failure or left ventricular dysfunction in either arm</a:t>
            </a:r>
            <a:r>
              <a:rPr kumimoji="0" lang="en-US" sz="1400" i="0" u="none" strike="noStrike" kern="1200" cap="none" spc="0" normalizeH="0" baseline="30000" noProof="0">
                <a:ln>
                  <a:noFill/>
                </a:ln>
                <a:solidFill>
                  <a:schemeClr val="bg1"/>
                </a:solidFill>
                <a:effectLst/>
                <a:uLnTx/>
                <a:uFillTx/>
                <a:latin typeface="Arial" panose="020B0604020202020204"/>
                <a:ea typeface="+mn-ea"/>
                <a:cs typeface="+mn-cs"/>
              </a:rPr>
              <a:t>1,2</a:t>
            </a:r>
          </a:p>
        </p:txBody>
      </p:sp>
      <p:graphicFrame>
        <p:nvGraphicFramePr>
          <p:cNvPr id="36" name="Table 35">
            <a:extLst>
              <a:ext uri="{FF2B5EF4-FFF2-40B4-BE49-F238E27FC236}">
                <a16:creationId xmlns:a16="http://schemas.microsoft.com/office/drawing/2014/main" id="{5745432A-EE50-51C9-03D0-2F0A713FD29B}"/>
              </a:ext>
            </a:extLst>
          </p:cNvPr>
          <p:cNvGraphicFramePr>
            <a:graphicFrameLocks noGrp="1"/>
          </p:cNvGraphicFramePr>
          <p:nvPr>
            <p:extLst>
              <p:ext uri="{D42A27DB-BD31-4B8C-83A1-F6EECF244321}">
                <p14:modId xmlns:p14="http://schemas.microsoft.com/office/powerpoint/2010/main" val="1231298805"/>
              </p:ext>
            </p:extLst>
          </p:nvPr>
        </p:nvGraphicFramePr>
        <p:xfrm>
          <a:off x="3091175" y="2113073"/>
          <a:ext cx="1213339" cy="2324252"/>
        </p:xfrm>
        <a:graphic>
          <a:graphicData uri="http://schemas.openxmlformats.org/drawingml/2006/table">
            <a:tbl>
              <a:tblPr firstRow="1" firstCol="1" bandRow="1">
                <a:tableStyleId>{2D5ABB26-0587-4C30-8999-92F81FD0307C}</a:tableStyleId>
              </a:tblPr>
              <a:tblGrid>
                <a:gridCol w="1213339">
                  <a:extLst>
                    <a:ext uri="{9D8B030D-6E8A-4147-A177-3AD203B41FA5}">
                      <a16:colId xmlns:a16="http://schemas.microsoft.com/office/drawing/2014/main" val="3629915062"/>
                    </a:ext>
                  </a:extLst>
                </a:gridCol>
              </a:tblGrid>
              <a:tr h="332036">
                <a:tc>
                  <a:txBody>
                    <a:bodyPr/>
                    <a:lstStyle/>
                    <a:p>
                      <a:pPr marL="0" marR="0" algn="ctr">
                        <a:lnSpc>
                          <a:spcPct val="107000"/>
                        </a:lnSpc>
                        <a:spcBef>
                          <a:spcPts val="0"/>
                        </a:spcBef>
                        <a:spcAft>
                          <a:spcPts val="0"/>
                        </a:spcAft>
                      </a:pPr>
                      <a:r>
                        <a:rPr lang="en-US" sz="1200">
                          <a:solidFill>
                            <a:schemeClr val="tx1"/>
                          </a:solidFill>
                          <a:effectLst/>
                        </a:rPr>
                        <a:t>Neutropenia</a:t>
                      </a:r>
                      <a:r>
                        <a:rPr kumimoji="0" lang="en-GB" sz="1200" b="0" i="0" u="none" strike="noStrike" kern="1200" cap="none" spc="0" normalizeH="0" baseline="30000" noProof="0">
                          <a:ln>
                            <a:noFill/>
                          </a:ln>
                          <a:solidFill>
                            <a:schemeClr val="tx1"/>
                          </a:solidFill>
                          <a:effectLst/>
                          <a:uLnTx/>
                          <a:uFillTx/>
                          <a:latin typeface="+mn-lt"/>
                          <a:ea typeface="+mn-ea"/>
                          <a:cs typeface="Arial" panose="020B0604020202020204" pitchFamily="34" charset="0"/>
                        </a:rPr>
                        <a:t>†</a:t>
                      </a:r>
                      <a:endParaRPr lang="en-US" sz="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503185724"/>
                  </a:ext>
                </a:extLst>
              </a:tr>
              <a:tr h="332036">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200">
                          <a:solidFill>
                            <a:schemeClr val="tx1"/>
                          </a:solidFill>
                          <a:effectLst/>
                        </a:rPr>
                        <a:t>Anemia</a:t>
                      </a:r>
                      <a:r>
                        <a:rPr kumimoji="0" lang="en-GB" sz="1200" b="0" i="0" u="none" strike="noStrike" kern="1200" cap="none" spc="0" normalizeH="0" baseline="30000" noProof="0">
                          <a:ln>
                            <a:noFill/>
                          </a:ln>
                          <a:solidFill>
                            <a:schemeClr val="tx1"/>
                          </a:solidFill>
                          <a:effectLst/>
                          <a:uLnTx/>
                          <a:uFillTx/>
                          <a:latin typeface="+mn-lt"/>
                          <a:ea typeface="+mn-ea"/>
                          <a:cs typeface="Arial" panose="020B0604020202020204" pitchFamily="34" charset="0"/>
                        </a:rPr>
                        <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513425969"/>
                  </a:ext>
                </a:extLst>
              </a:tr>
              <a:tr h="332036">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1200">
                          <a:solidFill>
                            <a:schemeClr val="tx1"/>
                          </a:solidFill>
                          <a:effectLst/>
                        </a:rPr>
                        <a:t>Diarrhea</a:t>
                      </a:r>
                      <a:endParaRPr kumimoji="0" lang="en-GB" sz="1200" b="0" i="0" u="none" strike="noStrike" kern="1200" cap="none" spc="0" normalizeH="0" baseline="30000" noProof="0">
                        <a:ln>
                          <a:noFill/>
                        </a:ln>
                        <a:solidFill>
                          <a:schemeClr val="tx1"/>
                        </a:solidFill>
                        <a:effectLst/>
                        <a:uLnTx/>
                        <a:uFillTx/>
                        <a:latin typeface="+mn-lt"/>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874111669"/>
                  </a:ext>
                </a:extLst>
              </a:tr>
              <a:tr h="332036">
                <a:tc>
                  <a:txBody>
                    <a:bodyPr/>
                    <a:lstStyle/>
                    <a:p>
                      <a:pPr marL="0" marR="0" algn="ctr">
                        <a:lnSpc>
                          <a:spcPct val="107000"/>
                        </a:lnSpc>
                        <a:spcBef>
                          <a:spcPts val="0"/>
                        </a:spcBef>
                        <a:spcAft>
                          <a:spcPts val="0"/>
                        </a:spcAft>
                      </a:pPr>
                      <a:r>
                        <a:rPr lang="en-US" sz="1200">
                          <a:solidFill>
                            <a:schemeClr val="tx1"/>
                          </a:solidFill>
                          <a:effectLst/>
                        </a:rPr>
                        <a:t>Nausea</a:t>
                      </a:r>
                      <a:endParaRPr lang="en-US" sz="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726758546"/>
                  </a:ext>
                </a:extLst>
              </a:tr>
              <a:tr h="332036">
                <a:tc>
                  <a:txBody>
                    <a:bodyPr/>
                    <a:lstStyle/>
                    <a:p>
                      <a:pPr marL="0" marR="0" algn="ctr">
                        <a:lnSpc>
                          <a:spcPct val="107000"/>
                        </a:lnSpc>
                        <a:spcBef>
                          <a:spcPts val="0"/>
                        </a:spcBef>
                        <a:spcAft>
                          <a:spcPts val="0"/>
                        </a:spcAft>
                      </a:pPr>
                      <a:r>
                        <a:rPr lang="en-US" sz="1200">
                          <a:solidFill>
                            <a:schemeClr val="tx1"/>
                          </a:solidFill>
                          <a:effectLst/>
                        </a:rPr>
                        <a:t>Alopecia</a:t>
                      </a:r>
                      <a:endParaRPr lang="en-US" sz="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750297831"/>
                  </a:ext>
                </a:extLst>
              </a:tr>
              <a:tr h="332036">
                <a:tc>
                  <a:txBody>
                    <a:bodyPr/>
                    <a:lstStyle/>
                    <a:p>
                      <a:pPr marL="0" marR="0" algn="ctr">
                        <a:lnSpc>
                          <a:spcPct val="107000"/>
                        </a:lnSpc>
                        <a:spcBef>
                          <a:spcPts val="0"/>
                        </a:spcBef>
                        <a:spcAft>
                          <a:spcPts val="0"/>
                        </a:spcAft>
                      </a:pPr>
                      <a:r>
                        <a:rPr lang="en-US" sz="1200">
                          <a:solidFill>
                            <a:schemeClr val="tx1"/>
                          </a:solidFill>
                          <a:effectLst/>
                        </a:rPr>
                        <a:t>Fatigue</a:t>
                      </a:r>
                      <a:endParaRPr lang="en-US" sz="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449784828"/>
                  </a:ext>
                </a:extLst>
              </a:tr>
              <a:tr h="332036">
                <a:tc>
                  <a:txBody>
                    <a:bodyPr/>
                    <a:lstStyle/>
                    <a:p>
                      <a:pPr marL="0" marR="0" algn="ctr">
                        <a:lnSpc>
                          <a:spcPct val="107000"/>
                        </a:lnSpc>
                        <a:spcBef>
                          <a:spcPts val="0"/>
                        </a:spcBef>
                        <a:spcAft>
                          <a:spcPts val="0"/>
                        </a:spcAft>
                      </a:pPr>
                      <a:r>
                        <a:rPr lang="en-US" sz="1200">
                          <a:solidFill>
                            <a:schemeClr val="tx1"/>
                          </a:solidFill>
                          <a:effectLst/>
                        </a:rPr>
                        <a:t>Asthenia </a:t>
                      </a:r>
                      <a:endParaRPr lang="en-US" sz="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113186722"/>
                  </a:ext>
                </a:extLst>
              </a:tr>
            </a:tbl>
          </a:graphicData>
        </a:graphic>
      </p:graphicFrame>
    </p:spTree>
    <p:extLst>
      <p:ext uri="{BB962C8B-B14F-4D97-AF65-F5344CB8AC3E}">
        <p14:creationId xmlns:p14="http://schemas.microsoft.com/office/powerpoint/2010/main" val="2423591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1E78AB-A3DE-A6BB-E601-66CFEB5201D5}"/>
              </a:ext>
            </a:extLst>
          </p:cNvPr>
          <p:cNvSpPr>
            <a:spLocks noGrp="1"/>
          </p:cNvSpPr>
          <p:nvPr>
            <p:ph type="title"/>
          </p:nvPr>
        </p:nvSpPr>
        <p:spPr>
          <a:xfrm>
            <a:off x="838200" y="235925"/>
            <a:ext cx="10515600" cy="934672"/>
          </a:xfrm>
        </p:spPr>
        <p:txBody>
          <a:bodyPr/>
          <a:lstStyle/>
          <a:p>
            <a:r>
              <a:rPr lang="en-US" err="1"/>
              <a:t>Datopotamab</a:t>
            </a:r>
            <a:r>
              <a:rPr lang="en-US"/>
              <a:t> </a:t>
            </a:r>
            <a:r>
              <a:rPr lang="en-US" err="1"/>
              <a:t>Deruxtecan</a:t>
            </a:r>
            <a:r>
              <a:rPr lang="en-US"/>
              <a:t>: Mechanism of Action </a:t>
            </a:r>
          </a:p>
        </p:txBody>
      </p:sp>
      <p:sp>
        <p:nvSpPr>
          <p:cNvPr id="4" name="Content Placeholder 3">
            <a:extLst>
              <a:ext uri="{FF2B5EF4-FFF2-40B4-BE49-F238E27FC236}">
                <a16:creationId xmlns:a16="http://schemas.microsoft.com/office/drawing/2014/main" id="{5F44542E-2C8C-96B7-8A7D-D038BC623B11}"/>
              </a:ext>
            </a:extLst>
          </p:cNvPr>
          <p:cNvSpPr>
            <a:spLocks noGrp="1"/>
          </p:cNvSpPr>
          <p:nvPr>
            <p:ph idx="1"/>
          </p:nvPr>
        </p:nvSpPr>
        <p:spPr>
          <a:xfrm>
            <a:off x="838200" y="1327323"/>
            <a:ext cx="7209449" cy="1338227"/>
          </a:xfrm>
        </p:spPr>
        <p:txBody>
          <a:bodyPr>
            <a:normAutofit/>
          </a:bodyPr>
          <a:lstStyle/>
          <a:p>
            <a:pPr marL="0" indent="0">
              <a:spcBef>
                <a:spcPts val="400"/>
              </a:spcBef>
              <a:buNone/>
            </a:pPr>
            <a:r>
              <a:rPr lang="en-US" sz="1800" b="1">
                <a:latin typeface="Arial" panose="020B0604020202020204" pitchFamily="34" charset="0"/>
                <a:cs typeface="Arial" panose="020B0604020202020204" pitchFamily="34" charset="0"/>
              </a:rPr>
              <a:t>Dato-</a:t>
            </a:r>
            <a:r>
              <a:rPr lang="en-US" sz="1800" b="1" err="1">
                <a:latin typeface="Arial" panose="020B0604020202020204" pitchFamily="34" charset="0"/>
                <a:cs typeface="Arial" panose="020B0604020202020204" pitchFamily="34" charset="0"/>
              </a:rPr>
              <a:t>DXd</a:t>
            </a:r>
            <a:r>
              <a:rPr lang="en-US" sz="1800" b="1">
                <a:latin typeface="Arial" panose="020B0604020202020204" pitchFamily="34" charset="0"/>
                <a:cs typeface="Arial" panose="020B0604020202020204" pitchFamily="34" charset="0"/>
              </a:rPr>
              <a:t> is an ADC with 3 components</a:t>
            </a:r>
          </a:p>
          <a:p>
            <a:pPr marL="495325" indent="-495325">
              <a:spcBef>
                <a:spcPts val="400"/>
              </a:spcBef>
              <a:buFont typeface="+mj-lt"/>
              <a:buAutoNum type="arabicPeriod"/>
            </a:pPr>
            <a:r>
              <a:rPr lang="en-US" sz="1800">
                <a:latin typeface="Arial" panose="020B0604020202020204" pitchFamily="34" charset="0"/>
                <a:cs typeface="Arial" panose="020B0604020202020204" pitchFamily="34" charset="0"/>
              </a:rPr>
              <a:t>A fully human anti-TROP-2 IgG1 </a:t>
            </a:r>
            <a:r>
              <a:rPr lang="en-US" sz="1800" err="1">
                <a:latin typeface="Arial" panose="020B0604020202020204" pitchFamily="34" charset="0"/>
                <a:cs typeface="Arial" panose="020B0604020202020204" pitchFamily="34" charset="0"/>
              </a:rPr>
              <a:t>mAb</a:t>
            </a:r>
            <a:r>
              <a:rPr lang="en-US" sz="1800">
                <a:latin typeface="Arial" panose="020B0604020202020204" pitchFamily="34" charset="0"/>
                <a:cs typeface="Arial" panose="020B0604020202020204" pitchFamily="34" charset="0"/>
              </a:rPr>
              <a:t>, attached to</a:t>
            </a:r>
          </a:p>
          <a:p>
            <a:pPr marL="495325" indent="-495325">
              <a:spcBef>
                <a:spcPts val="400"/>
              </a:spcBef>
              <a:buFont typeface="+mj-lt"/>
              <a:buAutoNum type="arabicPeriod"/>
            </a:pPr>
            <a:r>
              <a:rPr lang="en-US" sz="1800">
                <a:latin typeface="Arial" panose="020B0604020202020204" pitchFamily="34" charset="0"/>
                <a:cs typeface="Arial" panose="020B0604020202020204" pitchFamily="34" charset="0"/>
              </a:rPr>
              <a:t>A topoisomerase I inhibitor payload (an </a:t>
            </a:r>
            <a:r>
              <a:rPr lang="en-US" sz="1800" err="1">
                <a:latin typeface="Arial" panose="020B0604020202020204" pitchFamily="34" charset="0"/>
                <a:cs typeface="Arial" panose="020B0604020202020204" pitchFamily="34" charset="0"/>
              </a:rPr>
              <a:t>exatecan</a:t>
            </a:r>
            <a:r>
              <a:rPr lang="en-US" sz="1800">
                <a:latin typeface="Arial" panose="020B0604020202020204" pitchFamily="34" charset="0"/>
                <a:cs typeface="Arial" panose="020B0604020202020204" pitchFamily="34" charset="0"/>
              </a:rPr>
              <a:t> derivative) via</a:t>
            </a:r>
          </a:p>
          <a:p>
            <a:pPr marL="495325" indent="-495325">
              <a:spcBef>
                <a:spcPts val="400"/>
              </a:spcBef>
              <a:buFont typeface="+mj-lt"/>
              <a:buAutoNum type="arabicPeriod"/>
            </a:pPr>
            <a:r>
              <a:rPr lang="en-US" sz="1800">
                <a:latin typeface="Arial" panose="020B0604020202020204" pitchFamily="34" charset="0"/>
                <a:cs typeface="Arial" panose="020B0604020202020204" pitchFamily="34" charset="0"/>
              </a:rPr>
              <a:t>A tetrapeptide-based cleavable linker</a:t>
            </a:r>
          </a:p>
        </p:txBody>
      </p:sp>
      <p:sp>
        <p:nvSpPr>
          <p:cNvPr id="3" name="Footer Placeholder 2">
            <a:extLst>
              <a:ext uri="{FF2B5EF4-FFF2-40B4-BE49-F238E27FC236}">
                <a16:creationId xmlns:a16="http://schemas.microsoft.com/office/drawing/2014/main" id="{6324467A-9E25-F160-DF18-25ECB18DB49E}"/>
              </a:ext>
            </a:extLst>
          </p:cNvPr>
          <p:cNvSpPr>
            <a:spLocks noGrp="1"/>
          </p:cNvSpPr>
          <p:nvPr>
            <p:ph type="ftr" sz="quarter" idx="10"/>
          </p:nvPr>
        </p:nvSpPr>
        <p:spPr>
          <a:xfrm>
            <a:off x="1416735" y="6054437"/>
            <a:ext cx="9257959" cy="803564"/>
          </a:xfrm>
        </p:spPr>
        <p:txBody>
          <a:bodyPr/>
          <a:lstStyle/>
          <a:p>
            <a:r>
              <a:rPr lang="en-GB">
                <a:solidFill>
                  <a:schemeClr val="tx1"/>
                </a:solidFill>
              </a:rPr>
              <a:t>ADC, antibody-drug conjugate; </a:t>
            </a:r>
            <a:r>
              <a:rPr lang="en-GB" err="1">
                <a:solidFill>
                  <a:schemeClr val="tx1"/>
                </a:solidFill>
              </a:rPr>
              <a:t>dato-DXd</a:t>
            </a:r>
            <a:r>
              <a:rPr lang="en-GB">
                <a:solidFill>
                  <a:schemeClr val="tx1"/>
                </a:solidFill>
              </a:rPr>
              <a:t>, </a:t>
            </a:r>
            <a:r>
              <a:rPr lang="en-GB" err="1">
                <a:solidFill>
                  <a:schemeClr val="tx1"/>
                </a:solidFill>
              </a:rPr>
              <a:t>datopotamab</a:t>
            </a:r>
            <a:r>
              <a:rPr lang="en-GB">
                <a:solidFill>
                  <a:schemeClr val="tx1"/>
                </a:solidFill>
              </a:rPr>
              <a:t> </a:t>
            </a:r>
            <a:r>
              <a:rPr lang="en-GB" err="1">
                <a:solidFill>
                  <a:schemeClr val="tx1"/>
                </a:solidFill>
              </a:rPr>
              <a:t>deruxtecan</a:t>
            </a:r>
            <a:r>
              <a:rPr lang="en-GB">
                <a:solidFill>
                  <a:schemeClr val="tx1"/>
                </a:solidFill>
              </a:rPr>
              <a:t>;</a:t>
            </a:r>
            <a:r>
              <a:rPr kumimoji="0" lang="en-US" altLang="en-US" sz="1000" b="0" i="0" u="none" strike="noStrike" kern="1200" cap="none" spc="0" normalizeH="0" baseline="0" noProof="0">
                <a:ln>
                  <a:noFill/>
                </a:ln>
                <a:solidFill>
                  <a:schemeClr val="tx1"/>
                </a:solidFill>
                <a:effectLst/>
                <a:uLnTx/>
                <a:uFillTx/>
                <a:latin typeface="Arial" panose="020B0604020202020204" pitchFamily="34" charset="0"/>
                <a:ea typeface="MS PGothic" panose="020B0600070205080204" pitchFamily="34" charset="-128"/>
                <a:cs typeface="Arial" panose="020B0604020202020204" pitchFamily="34" charset="0"/>
              </a:rPr>
              <a:t> IgG1, immunoglobulin G, subclass 1;</a:t>
            </a:r>
            <a:r>
              <a:rPr lang="en-GB">
                <a:solidFill>
                  <a:schemeClr val="tx1"/>
                </a:solidFill>
              </a:rPr>
              <a:t> </a:t>
            </a:r>
            <a:r>
              <a:rPr lang="en-GB" err="1">
                <a:solidFill>
                  <a:schemeClr val="tx1"/>
                </a:solidFill>
              </a:rPr>
              <a:t>mAb</a:t>
            </a:r>
            <a:r>
              <a:rPr lang="en-GB">
                <a:solidFill>
                  <a:schemeClr val="tx1"/>
                </a:solidFill>
              </a:rPr>
              <a:t>, monoclonal antibody; </a:t>
            </a:r>
            <a:r>
              <a:rPr lang="en-GB" err="1">
                <a:solidFill>
                  <a:schemeClr val="tx1"/>
                </a:solidFill>
              </a:rPr>
              <a:t>MoA</a:t>
            </a:r>
            <a:r>
              <a:rPr lang="en-GB">
                <a:solidFill>
                  <a:schemeClr val="tx1"/>
                </a:solidFill>
              </a:rPr>
              <a:t>, mechanism of action; TROP-2, trophoblast cell-surface antigen 2</a:t>
            </a:r>
            <a:r>
              <a:rPr lang="en-US">
                <a:solidFill>
                  <a:schemeClr val="tx1"/>
                </a:solidFill>
              </a:rPr>
              <a:t>.</a:t>
            </a:r>
          </a:p>
          <a:p>
            <a:r>
              <a:rPr lang="it-IT" err="1">
                <a:solidFill>
                  <a:schemeClr val="tx1"/>
                </a:solidFill>
              </a:rPr>
              <a:t>Okajima</a:t>
            </a:r>
            <a:r>
              <a:rPr lang="it-IT">
                <a:solidFill>
                  <a:schemeClr val="tx1"/>
                </a:solidFill>
              </a:rPr>
              <a:t> D, et al. </a:t>
            </a:r>
            <a:r>
              <a:rPr lang="it-IT" i="1">
                <a:solidFill>
                  <a:schemeClr val="tx1"/>
                </a:solidFill>
              </a:rPr>
              <a:t>Mol Cancer </a:t>
            </a:r>
            <a:r>
              <a:rPr lang="it-IT" i="1" err="1">
                <a:solidFill>
                  <a:schemeClr val="tx1"/>
                </a:solidFill>
              </a:rPr>
              <a:t>Ther</a:t>
            </a:r>
            <a:r>
              <a:rPr lang="it-IT">
                <a:solidFill>
                  <a:schemeClr val="tx1"/>
                </a:solidFill>
              </a:rPr>
              <a:t>. 2021;20(12):2329-2340. </a:t>
            </a:r>
            <a:r>
              <a:rPr lang="en-US">
                <a:solidFill>
                  <a:schemeClr val="tx1"/>
                </a:solidFill>
              </a:rPr>
              <a:t>Krop I, et al. </a:t>
            </a:r>
            <a:r>
              <a:rPr lang="en-US" i="1">
                <a:solidFill>
                  <a:schemeClr val="tx1"/>
                </a:solidFill>
              </a:rPr>
              <a:t>Cancer Res</a:t>
            </a:r>
            <a:r>
              <a:rPr lang="en-US">
                <a:solidFill>
                  <a:schemeClr val="tx1"/>
                </a:solidFill>
              </a:rPr>
              <a:t>. 2022;82(suppl 4); Abstract GS1-05.</a:t>
            </a:r>
          </a:p>
        </p:txBody>
      </p:sp>
      <p:grpSp>
        <p:nvGrpSpPr>
          <p:cNvPr id="9" name="Group 8">
            <a:extLst>
              <a:ext uri="{FF2B5EF4-FFF2-40B4-BE49-F238E27FC236}">
                <a16:creationId xmlns:a16="http://schemas.microsoft.com/office/drawing/2014/main" id="{492405B1-D7C0-AC1E-568B-718B81926007}"/>
              </a:ext>
            </a:extLst>
          </p:cNvPr>
          <p:cNvGrpSpPr/>
          <p:nvPr/>
        </p:nvGrpSpPr>
        <p:grpSpPr>
          <a:xfrm>
            <a:off x="774306" y="2822276"/>
            <a:ext cx="7632503" cy="2892884"/>
            <a:chOff x="774306" y="3195210"/>
            <a:chExt cx="7632503" cy="2892884"/>
          </a:xfrm>
        </p:grpSpPr>
        <p:pic>
          <p:nvPicPr>
            <p:cNvPr id="10" name="Picture 9">
              <a:extLst>
                <a:ext uri="{FF2B5EF4-FFF2-40B4-BE49-F238E27FC236}">
                  <a16:creationId xmlns:a16="http://schemas.microsoft.com/office/drawing/2014/main" id="{E203DE5D-4439-C585-8772-FA710D3E1B1F}"/>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40000"/>
                      </a14:imgEffect>
                    </a14:imgLayer>
                  </a14:imgProps>
                </a:ext>
                <a:ext uri="{28A0092B-C50C-407E-A947-70E740481C1C}">
                  <a14:useLocalDpi xmlns:a14="http://schemas.microsoft.com/office/drawing/2010/main" val="0"/>
                </a:ext>
              </a:extLst>
            </a:blip>
            <a:stretch>
              <a:fillRect/>
            </a:stretch>
          </p:blipFill>
          <p:spPr>
            <a:xfrm>
              <a:off x="3106020" y="3835957"/>
              <a:ext cx="5300789" cy="1360479"/>
            </a:xfrm>
            <a:prstGeom prst="rect">
              <a:avLst/>
            </a:prstGeom>
          </p:spPr>
        </p:pic>
        <p:grpSp>
          <p:nvGrpSpPr>
            <p:cNvPr id="11" name="Group 10">
              <a:extLst>
                <a:ext uri="{FF2B5EF4-FFF2-40B4-BE49-F238E27FC236}">
                  <a16:creationId xmlns:a16="http://schemas.microsoft.com/office/drawing/2014/main" id="{CBEFAD3C-2EBD-287D-D405-4AB76BA430C4}"/>
                </a:ext>
              </a:extLst>
            </p:cNvPr>
            <p:cNvGrpSpPr/>
            <p:nvPr/>
          </p:nvGrpSpPr>
          <p:grpSpPr>
            <a:xfrm>
              <a:off x="1042171" y="3874604"/>
              <a:ext cx="2029856" cy="2213490"/>
              <a:chOff x="2579697" y="1707046"/>
              <a:chExt cx="2460250" cy="2213490"/>
            </a:xfrm>
          </p:grpSpPr>
          <p:cxnSp>
            <p:nvCxnSpPr>
              <p:cNvPr id="17" name="Straight Arrow Connector 16">
                <a:extLst>
                  <a:ext uri="{FF2B5EF4-FFF2-40B4-BE49-F238E27FC236}">
                    <a16:creationId xmlns:a16="http://schemas.microsoft.com/office/drawing/2014/main" id="{C96D0A79-8872-5E7F-EE3D-402B88661989}"/>
                  </a:ext>
                </a:extLst>
              </p:cNvPr>
              <p:cNvCxnSpPr>
                <a:cxnSpLocks/>
              </p:cNvCxnSpPr>
              <p:nvPr/>
            </p:nvCxnSpPr>
            <p:spPr>
              <a:xfrm>
                <a:off x="4628525" y="2491820"/>
                <a:ext cx="411422" cy="0"/>
              </a:xfrm>
              <a:prstGeom prst="straightConnector1">
                <a:avLst/>
              </a:prstGeom>
              <a:ln w="38100">
                <a:solidFill>
                  <a:schemeClr val="accent6"/>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997AA5AF-D5A5-3415-0F44-04F59C5F10A3}"/>
                  </a:ext>
                </a:extLst>
              </p:cNvPr>
              <p:cNvSpPr/>
              <p:nvPr/>
            </p:nvSpPr>
            <p:spPr>
              <a:xfrm>
                <a:off x="4320349" y="2602832"/>
                <a:ext cx="198206" cy="198206"/>
              </a:xfrm>
              <a:prstGeom prst="ellipse">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Arial"/>
                  <a:ea typeface="+mn-ea"/>
                  <a:cs typeface="+mn-cs"/>
                </a:endParaRPr>
              </a:p>
            </p:txBody>
          </p:sp>
          <p:cxnSp>
            <p:nvCxnSpPr>
              <p:cNvPr id="19" name="Straight Arrow Connector 18">
                <a:extLst>
                  <a:ext uri="{FF2B5EF4-FFF2-40B4-BE49-F238E27FC236}">
                    <a16:creationId xmlns:a16="http://schemas.microsoft.com/office/drawing/2014/main" id="{71D62248-1AC3-6A9C-7D27-68ED2CB9B47E}"/>
                  </a:ext>
                </a:extLst>
              </p:cNvPr>
              <p:cNvCxnSpPr>
                <a:cxnSpLocks/>
                <a:stCxn id="18" idx="7"/>
              </p:cNvCxnSpPr>
              <p:nvPr/>
            </p:nvCxnSpPr>
            <p:spPr>
              <a:xfrm flipV="1">
                <a:off x="4489528" y="2488731"/>
                <a:ext cx="143714" cy="143128"/>
              </a:xfrm>
              <a:prstGeom prst="straightConnector1">
                <a:avLst/>
              </a:prstGeom>
              <a:ln w="38100">
                <a:solidFill>
                  <a:schemeClr val="accent6"/>
                </a:solidFill>
                <a:headEnd type="none" w="lg" len="lg"/>
                <a:tailEnd type="none" w="lg" len="lg"/>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A16A496B-4DA0-0F48-A912-F19B8B6F66EE}"/>
                  </a:ext>
                </a:extLst>
              </p:cNvPr>
              <p:cNvGrpSpPr/>
              <p:nvPr/>
            </p:nvGrpSpPr>
            <p:grpSpPr>
              <a:xfrm>
                <a:off x="2701364" y="2126665"/>
                <a:ext cx="1774391" cy="1793871"/>
                <a:chOff x="6879684" y="2200212"/>
                <a:chExt cx="1674498" cy="1692875"/>
              </a:xfrm>
            </p:grpSpPr>
            <p:grpSp>
              <p:nvGrpSpPr>
                <p:cNvPr id="25" name="Group 24">
                  <a:extLst>
                    <a:ext uri="{FF2B5EF4-FFF2-40B4-BE49-F238E27FC236}">
                      <a16:creationId xmlns:a16="http://schemas.microsoft.com/office/drawing/2014/main" id="{07869F42-DE21-7234-7D3C-66E4FD81165E}"/>
                    </a:ext>
                  </a:extLst>
                </p:cNvPr>
                <p:cNvGrpSpPr/>
                <p:nvPr/>
              </p:nvGrpSpPr>
              <p:grpSpPr>
                <a:xfrm>
                  <a:off x="6982157" y="2200212"/>
                  <a:ext cx="1469504" cy="1692875"/>
                  <a:chOff x="4662890" y="-2620230"/>
                  <a:chExt cx="1304853" cy="1503194"/>
                </a:xfrm>
              </p:grpSpPr>
              <p:sp>
                <p:nvSpPr>
                  <p:cNvPr id="40" name="Rounded Rectangle 343">
                    <a:extLst>
                      <a:ext uri="{FF2B5EF4-FFF2-40B4-BE49-F238E27FC236}">
                        <a16:creationId xmlns:a16="http://schemas.microsoft.com/office/drawing/2014/main" id="{52C0BCCF-B41B-61A3-559C-A120BDC21CE3}"/>
                      </a:ext>
                    </a:extLst>
                  </p:cNvPr>
                  <p:cNvSpPr/>
                  <p:nvPr/>
                </p:nvSpPr>
                <p:spPr>
                  <a:xfrm rot="1772836">
                    <a:off x="5571686" y="-2573273"/>
                    <a:ext cx="45719" cy="584680"/>
                  </a:xfrm>
                  <a:prstGeom prst="roundRect">
                    <a:avLst/>
                  </a:prstGeom>
                  <a:solidFill>
                    <a:schemeClr val="accent2"/>
                  </a:solidFill>
                  <a:ln w="25400" cap="flat" cmpd="sng" algn="ctr">
                    <a:no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41" name="Rounded Rectangle 344">
                    <a:extLst>
                      <a:ext uri="{FF2B5EF4-FFF2-40B4-BE49-F238E27FC236}">
                        <a16:creationId xmlns:a16="http://schemas.microsoft.com/office/drawing/2014/main" id="{1A24C970-56C2-482D-3712-D207363CEE55}"/>
                      </a:ext>
                    </a:extLst>
                  </p:cNvPr>
                  <p:cNvSpPr/>
                  <p:nvPr/>
                </p:nvSpPr>
                <p:spPr>
                  <a:xfrm rot="19827164" flipH="1">
                    <a:off x="5010379" y="-2568855"/>
                    <a:ext cx="45719" cy="584680"/>
                  </a:xfrm>
                  <a:prstGeom prst="roundRect">
                    <a:avLst/>
                  </a:prstGeom>
                  <a:solidFill>
                    <a:schemeClr val="accent2"/>
                  </a:solidFill>
                  <a:ln w="25400" cap="flat" cmpd="sng" algn="ctr">
                    <a:no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grpSp>
                <p:nvGrpSpPr>
                  <p:cNvPr id="42" name="Group 41">
                    <a:extLst>
                      <a:ext uri="{FF2B5EF4-FFF2-40B4-BE49-F238E27FC236}">
                        <a16:creationId xmlns:a16="http://schemas.microsoft.com/office/drawing/2014/main" id="{45DDD225-5D0D-8033-B815-CBF8D7ED89AF}"/>
                      </a:ext>
                    </a:extLst>
                  </p:cNvPr>
                  <p:cNvGrpSpPr/>
                  <p:nvPr/>
                </p:nvGrpSpPr>
                <p:grpSpPr>
                  <a:xfrm>
                    <a:off x="5093742" y="-2037192"/>
                    <a:ext cx="434340" cy="920156"/>
                    <a:chOff x="5120197" y="-2041117"/>
                    <a:chExt cx="434340" cy="920156"/>
                  </a:xfrm>
                </p:grpSpPr>
                <p:grpSp>
                  <p:nvGrpSpPr>
                    <p:cNvPr id="47" name="Group 46">
                      <a:extLst>
                        <a:ext uri="{FF2B5EF4-FFF2-40B4-BE49-F238E27FC236}">
                          <a16:creationId xmlns:a16="http://schemas.microsoft.com/office/drawing/2014/main" id="{3D1ED370-FD1E-D976-E846-DCAE24042DCF}"/>
                        </a:ext>
                      </a:extLst>
                    </p:cNvPr>
                    <p:cNvGrpSpPr/>
                    <p:nvPr/>
                  </p:nvGrpSpPr>
                  <p:grpSpPr>
                    <a:xfrm>
                      <a:off x="5199462" y="-2041117"/>
                      <a:ext cx="276240" cy="584680"/>
                      <a:chOff x="5199462" y="-2041117"/>
                      <a:chExt cx="276240" cy="584680"/>
                    </a:xfrm>
                  </p:grpSpPr>
                  <p:sp>
                    <p:nvSpPr>
                      <p:cNvPr id="53" name="Rounded Rectangle 360">
                        <a:extLst>
                          <a:ext uri="{FF2B5EF4-FFF2-40B4-BE49-F238E27FC236}">
                            <a16:creationId xmlns:a16="http://schemas.microsoft.com/office/drawing/2014/main" id="{6C9BD908-E14F-D981-8E78-4C045F77B520}"/>
                          </a:ext>
                        </a:extLst>
                      </p:cNvPr>
                      <p:cNvSpPr/>
                      <p:nvPr/>
                    </p:nvSpPr>
                    <p:spPr>
                      <a:xfrm>
                        <a:off x="5199462" y="-2041117"/>
                        <a:ext cx="45719" cy="584680"/>
                      </a:xfrm>
                      <a:prstGeom prst="roundRect">
                        <a:avLst/>
                      </a:prstGeom>
                      <a:solidFill>
                        <a:schemeClr val="accent2"/>
                      </a:solidFill>
                      <a:ln w="25400" cap="flat" cmpd="sng" algn="ctr">
                        <a:no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54" name="Rounded Rectangle 361">
                        <a:extLst>
                          <a:ext uri="{FF2B5EF4-FFF2-40B4-BE49-F238E27FC236}">
                            <a16:creationId xmlns:a16="http://schemas.microsoft.com/office/drawing/2014/main" id="{5F07B323-ACC6-8435-E1D4-A0272F45A763}"/>
                          </a:ext>
                        </a:extLst>
                      </p:cNvPr>
                      <p:cNvSpPr/>
                      <p:nvPr/>
                    </p:nvSpPr>
                    <p:spPr>
                      <a:xfrm>
                        <a:off x="5429983" y="-2041117"/>
                        <a:ext cx="45719" cy="584680"/>
                      </a:xfrm>
                      <a:prstGeom prst="roundRect">
                        <a:avLst/>
                      </a:prstGeom>
                      <a:solidFill>
                        <a:schemeClr val="accent2"/>
                      </a:solidFill>
                      <a:ln w="25400" cap="flat" cmpd="sng" algn="ctr">
                        <a:no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55" name="Rounded Rectangle 362">
                        <a:extLst>
                          <a:ext uri="{FF2B5EF4-FFF2-40B4-BE49-F238E27FC236}">
                            <a16:creationId xmlns:a16="http://schemas.microsoft.com/office/drawing/2014/main" id="{9F6F34BC-34B6-1617-3368-50B0E1D32216}"/>
                          </a:ext>
                        </a:extLst>
                      </p:cNvPr>
                      <p:cNvSpPr/>
                      <p:nvPr/>
                    </p:nvSpPr>
                    <p:spPr>
                      <a:xfrm rot="5400000">
                        <a:off x="5323653" y="-2100012"/>
                        <a:ext cx="18288" cy="210312"/>
                      </a:xfrm>
                      <a:prstGeom prst="roundRect">
                        <a:avLst/>
                      </a:prstGeom>
                      <a:solidFill>
                        <a:schemeClr val="accent2"/>
                      </a:solidFill>
                      <a:ln w="25400" cap="flat" cmpd="sng" algn="ctr">
                        <a:no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56" name="Rounded Rectangle 363">
                        <a:extLst>
                          <a:ext uri="{FF2B5EF4-FFF2-40B4-BE49-F238E27FC236}">
                            <a16:creationId xmlns:a16="http://schemas.microsoft.com/office/drawing/2014/main" id="{3D2F6C10-0673-6358-9220-FE0B6DE9895F}"/>
                          </a:ext>
                        </a:extLst>
                      </p:cNvPr>
                      <p:cNvSpPr/>
                      <p:nvPr/>
                    </p:nvSpPr>
                    <p:spPr>
                      <a:xfrm rot="5400000">
                        <a:off x="5323653" y="-2057482"/>
                        <a:ext cx="18288" cy="210312"/>
                      </a:xfrm>
                      <a:prstGeom prst="roundRect">
                        <a:avLst/>
                      </a:prstGeom>
                      <a:solidFill>
                        <a:schemeClr val="accent2"/>
                      </a:solidFill>
                      <a:ln w="25400" cap="flat" cmpd="sng" algn="ctr">
                        <a:no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grpSp>
                <p:grpSp>
                  <p:nvGrpSpPr>
                    <p:cNvPr id="48" name="Group 47">
                      <a:extLst>
                        <a:ext uri="{FF2B5EF4-FFF2-40B4-BE49-F238E27FC236}">
                          <a16:creationId xmlns:a16="http://schemas.microsoft.com/office/drawing/2014/main" id="{CF66BE34-FD76-C2E6-F649-E916674AA10C}"/>
                        </a:ext>
                      </a:extLst>
                    </p:cNvPr>
                    <p:cNvGrpSpPr/>
                    <p:nvPr/>
                  </p:nvGrpSpPr>
                  <p:grpSpPr>
                    <a:xfrm>
                      <a:off x="5120197" y="-1912063"/>
                      <a:ext cx="434340" cy="791102"/>
                      <a:chOff x="5097780" y="-2146174"/>
                      <a:chExt cx="434340" cy="876589"/>
                    </a:xfrm>
                    <a:solidFill>
                      <a:srgbClr val="0A6FA7"/>
                    </a:solidFill>
                  </p:grpSpPr>
                  <p:sp>
                    <p:nvSpPr>
                      <p:cNvPr id="49" name="Rounded Rectangle 356">
                        <a:extLst>
                          <a:ext uri="{FF2B5EF4-FFF2-40B4-BE49-F238E27FC236}">
                            <a16:creationId xmlns:a16="http://schemas.microsoft.com/office/drawing/2014/main" id="{C2624652-5348-C6B4-EBE4-37BB43589FE9}"/>
                          </a:ext>
                        </a:extLst>
                      </p:cNvPr>
                      <p:cNvSpPr/>
                      <p:nvPr/>
                    </p:nvSpPr>
                    <p:spPr>
                      <a:xfrm>
                        <a:off x="5097780" y="-2146174"/>
                        <a:ext cx="205740" cy="434340"/>
                      </a:xfrm>
                      <a:prstGeom prst="roundRect">
                        <a:avLst/>
                      </a:prstGeom>
                      <a:solidFill>
                        <a:schemeClr val="accent2"/>
                      </a:solidFill>
                      <a:ln w="38100" cap="flat" cmpd="sng" algn="ctr">
                        <a:solidFill>
                          <a:schemeClr val="bg1"/>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50" name="Rounded Rectangle 357">
                        <a:extLst>
                          <a:ext uri="{FF2B5EF4-FFF2-40B4-BE49-F238E27FC236}">
                            <a16:creationId xmlns:a16="http://schemas.microsoft.com/office/drawing/2014/main" id="{7A8011B6-99D3-A0A4-656D-DE3575749292}"/>
                          </a:ext>
                        </a:extLst>
                      </p:cNvPr>
                      <p:cNvSpPr/>
                      <p:nvPr/>
                    </p:nvSpPr>
                    <p:spPr>
                      <a:xfrm>
                        <a:off x="5326380" y="-2146174"/>
                        <a:ext cx="205740" cy="434340"/>
                      </a:xfrm>
                      <a:prstGeom prst="roundRect">
                        <a:avLst/>
                      </a:prstGeom>
                      <a:solidFill>
                        <a:schemeClr val="accent2"/>
                      </a:solidFill>
                      <a:ln w="38100" cap="flat" cmpd="sng" algn="ctr">
                        <a:solidFill>
                          <a:schemeClr val="bg1"/>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51" name="Rounded Rectangle 358">
                        <a:extLst>
                          <a:ext uri="{FF2B5EF4-FFF2-40B4-BE49-F238E27FC236}">
                            <a16:creationId xmlns:a16="http://schemas.microsoft.com/office/drawing/2014/main" id="{0509A3B5-0281-A435-4D5E-E2A66B65BEFE}"/>
                          </a:ext>
                        </a:extLst>
                      </p:cNvPr>
                      <p:cNvSpPr/>
                      <p:nvPr/>
                    </p:nvSpPr>
                    <p:spPr>
                      <a:xfrm>
                        <a:off x="5097780" y="-1703925"/>
                        <a:ext cx="205740" cy="434340"/>
                      </a:xfrm>
                      <a:prstGeom prst="roundRect">
                        <a:avLst/>
                      </a:prstGeom>
                      <a:solidFill>
                        <a:schemeClr val="accent2"/>
                      </a:solidFill>
                      <a:ln w="38100" cap="flat" cmpd="sng" algn="ctr">
                        <a:solidFill>
                          <a:schemeClr val="bg1"/>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52" name="Rounded Rectangle 359">
                        <a:extLst>
                          <a:ext uri="{FF2B5EF4-FFF2-40B4-BE49-F238E27FC236}">
                            <a16:creationId xmlns:a16="http://schemas.microsoft.com/office/drawing/2014/main" id="{A93D8C5E-34AC-A8C4-52EB-9ECA3F9E9345}"/>
                          </a:ext>
                        </a:extLst>
                      </p:cNvPr>
                      <p:cNvSpPr/>
                      <p:nvPr/>
                    </p:nvSpPr>
                    <p:spPr>
                      <a:xfrm>
                        <a:off x="5326380" y="-1703925"/>
                        <a:ext cx="205740" cy="434340"/>
                      </a:xfrm>
                      <a:prstGeom prst="roundRect">
                        <a:avLst/>
                      </a:prstGeom>
                      <a:solidFill>
                        <a:schemeClr val="accent2"/>
                      </a:solidFill>
                      <a:ln w="38100" cap="flat" cmpd="sng" algn="ctr">
                        <a:solidFill>
                          <a:schemeClr val="bg1"/>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grpSp>
              </p:grpSp>
              <p:sp>
                <p:nvSpPr>
                  <p:cNvPr id="43" name="Rounded Rectangle 348">
                    <a:extLst>
                      <a:ext uri="{FF2B5EF4-FFF2-40B4-BE49-F238E27FC236}">
                        <a16:creationId xmlns:a16="http://schemas.microsoft.com/office/drawing/2014/main" id="{AF4887BE-ED50-F97A-6AEC-F018861BB0AD}"/>
                      </a:ext>
                    </a:extLst>
                  </p:cNvPr>
                  <p:cNvSpPr/>
                  <p:nvPr/>
                </p:nvSpPr>
                <p:spPr>
                  <a:xfrm rot="1744706">
                    <a:off x="5512270" y="-2620230"/>
                    <a:ext cx="205740" cy="391982"/>
                  </a:xfrm>
                  <a:prstGeom prst="roundRect">
                    <a:avLst/>
                  </a:prstGeom>
                  <a:solidFill>
                    <a:schemeClr val="accent2"/>
                  </a:solidFill>
                  <a:ln w="38100" cap="flat" cmpd="sng" algn="ctr">
                    <a:solidFill>
                      <a:schemeClr val="bg1"/>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44" name="Rounded Rectangle 349">
                    <a:extLst>
                      <a:ext uri="{FF2B5EF4-FFF2-40B4-BE49-F238E27FC236}">
                        <a16:creationId xmlns:a16="http://schemas.microsoft.com/office/drawing/2014/main" id="{F003E96B-A89F-F0AA-C894-C0D70650D5FE}"/>
                      </a:ext>
                    </a:extLst>
                  </p:cNvPr>
                  <p:cNvSpPr/>
                  <p:nvPr/>
                </p:nvSpPr>
                <p:spPr>
                  <a:xfrm rot="1744706">
                    <a:off x="5762003" y="-2481353"/>
                    <a:ext cx="205740" cy="391982"/>
                  </a:xfrm>
                  <a:prstGeom prst="roundRect">
                    <a:avLst/>
                  </a:prstGeom>
                  <a:solidFill>
                    <a:schemeClr val="accent2"/>
                  </a:solidFill>
                  <a:ln w="38100" cap="flat" cmpd="sng" algn="ctr">
                    <a:solidFill>
                      <a:schemeClr val="bg1"/>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45" name="Rounded Rectangle 352">
                    <a:extLst>
                      <a:ext uri="{FF2B5EF4-FFF2-40B4-BE49-F238E27FC236}">
                        <a16:creationId xmlns:a16="http://schemas.microsoft.com/office/drawing/2014/main" id="{E07E19FF-B98F-C40E-8AD7-2022ABA7E54F}"/>
                      </a:ext>
                    </a:extLst>
                  </p:cNvPr>
                  <p:cNvSpPr/>
                  <p:nvPr/>
                </p:nvSpPr>
                <p:spPr>
                  <a:xfrm rot="19855294" flipH="1">
                    <a:off x="4912623" y="-2605177"/>
                    <a:ext cx="205740" cy="391982"/>
                  </a:xfrm>
                  <a:prstGeom prst="roundRect">
                    <a:avLst/>
                  </a:prstGeom>
                  <a:solidFill>
                    <a:schemeClr val="accent2"/>
                  </a:solidFill>
                  <a:ln w="38100" cap="flat" cmpd="sng" algn="ctr">
                    <a:solidFill>
                      <a:schemeClr val="bg1"/>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46" name="Rounded Rectangle 353">
                    <a:extLst>
                      <a:ext uri="{FF2B5EF4-FFF2-40B4-BE49-F238E27FC236}">
                        <a16:creationId xmlns:a16="http://schemas.microsoft.com/office/drawing/2014/main" id="{CB4650D5-4BD1-ED5C-DF29-B9F57DE0084D}"/>
                      </a:ext>
                    </a:extLst>
                  </p:cNvPr>
                  <p:cNvSpPr/>
                  <p:nvPr/>
                </p:nvSpPr>
                <p:spPr>
                  <a:xfrm rot="19855294" flipH="1">
                    <a:off x="4662890" y="-2466300"/>
                    <a:ext cx="205740" cy="391982"/>
                  </a:xfrm>
                  <a:prstGeom prst="roundRect">
                    <a:avLst/>
                  </a:prstGeom>
                  <a:solidFill>
                    <a:schemeClr val="accent2"/>
                  </a:solidFill>
                  <a:ln w="38100" cap="flat" cmpd="sng" algn="ctr">
                    <a:solidFill>
                      <a:schemeClr val="bg1"/>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grpSp>
            <p:cxnSp>
              <p:nvCxnSpPr>
                <p:cNvPr id="26" name="Straight Connector 25">
                  <a:extLst>
                    <a:ext uri="{FF2B5EF4-FFF2-40B4-BE49-F238E27FC236}">
                      <a16:creationId xmlns:a16="http://schemas.microsoft.com/office/drawing/2014/main" id="{FF8B9CCC-DFBA-A1E4-BEE0-55039723C111}"/>
                    </a:ext>
                  </a:extLst>
                </p:cNvPr>
                <p:cNvCxnSpPr>
                  <a:cxnSpLocks/>
                </p:cNvCxnSpPr>
                <p:nvPr/>
              </p:nvCxnSpPr>
              <p:spPr>
                <a:xfrm rot="871361" flipV="1">
                  <a:off x="6963243" y="2649381"/>
                  <a:ext cx="92939" cy="95765"/>
                </a:xfrm>
                <a:prstGeom prst="line">
                  <a:avLst/>
                </a:prstGeom>
                <a:noFill/>
                <a:ln w="38100" cap="flat" cmpd="sng" algn="ctr">
                  <a:solidFill>
                    <a:schemeClr val="bg1"/>
                  </a:solidFill>
                  <a:prstDash val="solid"/>
                  <a:miter lim="800000"/>
                  <a:tailEnd type="none" w="sm" len="sm"/>
                </a:ln>
                <a:effectLst>
                  <a:outerShdw blurRad="50800" dist="38100" dir="2700000" algn="tl" rotWithShape="0">
                    <a:prstClr val="black">
                      <a:alpha val="40000"/>
                    </a:prstClr>
                  </a:outerShdw>
                </a:effectLst>
              </p:spPr>
            </p:cxnSp>
            <p:sp>
              <p:nvSpPr>
                <p:cNvPr id="27" name="Freeform 1129">
                  <a:extLst>
                    <a:ext uri="{FF2B5EF4-FFF2-40B4-BE49-F238E27FC236}">
                      <a16:creationId xmlns:a16="http://schemas.microsoft.com/office/drawing/2014/main" id="{C47AD926-3F14-753F-5271-2D03A856B131}"/>
                    </a:ext>
                  </a:extLst>
                </p:cNvPr>
                <p:cNvSpPr/>
                <p:nvPr/>
              </p:nvSpPr>
              <p:spPr>
                <a:xfrm rot="16315275" flipH="1">
                  <a:off x="7031213" y="2633613"/>
                  <a:ext cx="60547" cy="60564"/>
                </a:xfrm>
                <a:prstGeom prst="ellipse">
                  <a:avLst/>
                </a:prstGeom>
                <a:solidFill>
                  <a:srgbClr val="F9CE8A"/>
                </a:solidFill>
                <a:ln w="6350" cap="flat" cmpd="sng" algn="ctr">
                  <a:noFill/>
                  <a:prstDash val="solid"/>
                  <a:miter lim="800000"/>
                </a:ln>
                <a:effectLst/>
              </p:spPr>
              <p:txBody>
                <a:bodyPr wrap="none" rtlCol="0" anchor="ctr" anchorCtr="1">
                  <a:noAutofit/>
                </a:bodyPr>
                <a:lstStyle/>
                <a:p>
                  <a:pPr marL="0" marR="0" lvl="0" indent="0" algn="ctr" defTabSz="68583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effectLst/>
                      <a:uLnTx/>
                      <a:uFillTx/>
                      <a:latin typeface="Arial"/>
                      <a:ea typeface="+mn-ea"/>
                      <a:cs typeface="+mn-cs"/>
                    </a:rPr>
                    <a:t> </a:t>
                  </a:r>
                </a:p>
              </p:txBody>
            </p:sp>
            <p:cxnSp>
              <p:nvCxnSpPr>
                <p:cNvPr id="28" name="Straight Connector 27">
                  <a:extLst>
                    <a:ext uri="{FF2B5EF4-FFF2-40B4-BE49-F238E27FC236}">
                      <a16:creationId xmlns:a16="http://schemas.microsoft.com/office/drawing/2014/main" id="{39C21E5B-0158-9ECE-B786-1AAAF9D2E48A}"/>
                    </a:ext>
                  </a:extLst>
                </p:cNvPr>
                <p:cNvCxnSpPr>
                  <a:cxnSpLocks/>
                </p:cNvCxnSpPr>
                <p:nvPr/>
              </p:nvCxnSpPr>
              <p:spPr>
                <a:xfrm rot="16998904" flipH="1" flipV="1">
                  <a:off x="7479276" y="2378526"/>
                  <a:ext cx="92938" cy="95765"/>
                </a:xfrm>
                <a:prstGeom prst="line">
                  <a:avLst/>
                </a:prstGeom>
                <a:noFill/>
                <a:ln w="38100" cap="flat" cmpd="sng" algn="ctr">
                  <a:solidFill>
                    <a:schemeClr val="bg1"/>
                  </a:solidFill>
                  <a:prstDash val="solid"/>
                  <a:miter lim="800000"/>
                  <a:tailEnd type="none" w="sm" len="sm"/>
                </a:ln>
                <a:effectLst>
                  <a:outerShdw blurRad="50800" dist="38100" dir="2700000" algn="tl" rotWithShape="0">
                    <a:prstClr val="black">
                      <a:alpha val="40000"/>
                    </a:prstClr>
                  </a:outerShdw>
                </a:effectLst>
              </p:spPr>
            </p:cxnSp>
            <p:sp>
              <p:nvSpPr>
                <p:cNvPr id="29" name="Freeform 1129">
                  <a:extLst>
                    <a:ext uri="{FF2B5EF4-FFF2-40B4-BE49-F238E27FC236}">
                      <a16:creationId xmlns:a16="http://schemas.microsoft.com/office/drawing/2014/main" id="{4579F98A-2BBA-1F76-3AA8-543FC6BC672D}"/>
                    </a:ext>
                  </a:extLst>
                </p:cNvPr>
                <p:cNvSpPr/>
                <p:nvPr/>
              </p:nvSpPr>
              <p:spPr>
                <a:xfrm rot="1554990">
                  <a:off x="7441789" y="2426326"/>
                  <a:ext cx="60547" cy="60564"/>
                </a:xfrm>
                <a:prstGeom prst="ellipse">
                  <a:avLst/>
                </a:prstGeom>
                <a:solidFill>
                  <a:srgbClr val="F9CE8A"/>
                </a:solidFill>
                <a:ln w="6350" cap="flat" cmpd="sng" algn="ctr">
                  <a:noFill/>
                  <a:prstDash val="solid"/>
                  <a:miter lim="800000"/>
                </a:ln>
                <a:effectLst/>
              </p:spPr>
              <p:txBody>
                <a:bodyPr wrap="none" rtlCol="0" anchor="ctr" anchorCtr="1">
                  <a:noAutofit/>
                </a:bodyPr>
                <a:lstStyle/>
                <a:p>
                  <a:pPr marL="0" marR="0" lvl="0" indent="0" algn="ctr" defTabSz="68583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effectLst/>
                      <a:uLnTx/>
                      <a:uFillTx/>
                      <a:latin typeface="Arial"/>
                      <a:ea typeface="+mn-ea"/>
                      <a:cs typeface="+mn-cs"/>
                    </a:rPr>
                    <a:t> </a:t>
                  </a:r>
                </a:p>
              </p:txBody>
            </p:sp>
            <p:cxnSp>
              <p:nvCxnSpPr>
                <p:cNvPr id="30" name="Straight Connector 29">
                  <a:extLst>
                    <a:ext uri="{FF2B5EF4-FFF2-40B4-BE49-F238E27FC236}">
                      <a16:creationId xmlns:a16="http://schemas.microsoft.com/office/drawing/2014/main" id="{E639777F-ED8C-B8AD-821C-473CEB68B078}"/>
                    </a:ext>
                  </a:extLst>
                </p:cNvPr>
                <p:cNvCxnSpPr>
                  <a:cxnSpLocks/>
                </p:cNvCxnSpPr>
                <p:nvPr/>
              </p:nvCxnSpPr>
              <p:spPr>
                <a:xfrm rot="15356953" flipV="1">
                  <a:off x="8363615" y="2646196"/>
                  <a:ext cx="92938" cy="95765"/>
                </a:xfrm>
                <a:prstGeom prst="line">
                  <a:avLst/>
                </a:prstGeom>
                <a:noFill/>
                <a:ln w="38100" cap="flat" cmpd="sng" algn="ctr">
                  <a:solidFill>
                    <a:schemeClr val="bg1"/>
                  </a:solidFill>
                  <a:prstDash val="solid"/>
                  <a:miter lim="800000"/>
                  <a:tailEnd type="none" w="sm" len="sm"/>
                </a:ln>
                <a:effectLst>
                  <a:outerShdw blurRad="50800" dist="38100" dir="2700000" algn="tl" rotWithShape="0">
                    <a:prstClr val="black">
                      <a:alpha val="40000"/>
                    </a:prstClr>
                  </a:outerShdw>
                </a:effectLst>
              </p:spPr>
            </p:cxnSp>
            <p:grpSp>
              <p:nvGrpSpPr>
                <p:cNvPr id="31" name="Group 30">
                  <a:extLst>
                    <a:ext uri="{FF2B5EF4-FFF2-40B4-BE49-F238E27FC236}">
                      <a16:creationId xmlns:a16="http://schemas.microsoft.com/office/drawing/2014/main" id="{31E7A2D7-32BB-586C-17AF-153C110259F5}"/>
                    </a:ext>
                  </a:extLst>
                </p:cNvPr>
                <p:cNvGrpSpPr/>
                <p:nvPr/>
              </p:nvGrpSpPr>
              <p:grpSpPr>
                <a:xfrm>
                  <a:off x="6879684" y="2689196"/>
                  <a:ext cx="1674498" cy="108000"/>
                  <a:chOff x="6876344" y="2689204"/>
                  <a:chExt cx="1674498" cy="108000"/>
                </a:xfrm>
              </p:grpSpPr>
              <p:sp>
                <p:nvSpPr>
                  <p:cNvPr id="38" name="Freeform 1129">
                    <a:extLst>
                      <a:ext uri="{FF2B5EF4-FFF2-40B4-BE49-F238E27FC236}">
                        <a16:creationId xmlns:a16="http://schemas.microsoft.com/office/drawing/2014/main" id="{371F1233-9792-FFFB-5E5C-310995B527EB}"/>
                      </a:ext>
                    </a:extLst>
                  </p:cNvPr>
                  <p:cNvSpPr/>
                  <p:nvPr/>
                </p:nvSpPr>
                <p:spPr>
                  <a:xfrm flipH="1">
                    <a:off x="6876344" y="2689204"/>
                    <a:ext cx="108000" cy="108000"/>
                  </a:xfrm>
                  <a:prstGeom prst="ellipse">
                    <a:avLst/>
                  </a:prstGeom>
                  <a:solidFill>
                    <a:srgbClr val="DA251C"/>
                  </a:solidFill>
                  <a:ln w="6350" cap="flat" cmpd="sng" algn="ctr">
                    <a:noFill/>
                    <a:prstDash val="solid"/>
                    <a:miter lim="800000"/>
                  </a:ln>
                  <a:effectLst/>
                </p:spPr>
                <p:txBody>
                  <a:bodyPr wrap="none" rtlCol="0" anchor="ctr" anchorCtr="1">
                    <a:noAutofit/>
                  </a:bodyPr>
                  <a:lstStyle/>
                  <a:p>
                    <a:pPr marL="0" marR="0" lvl="0" indent="0" algn="ctr" defTabSz="68583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effectLst/>
                        <a:uLnTx/>
                        <a:uFillTx/>
                        <a:latin typeface="Arial"/>
                        <a:ea typeface="+mn-ea"/>
                        <a:cs typeface="+mn-cs"/>
                      </a:rPr>
                      <a:t> </a:t>
                    </a:r>
                  </a:p>
                </p:txBody>
              </p:sp>
              <p:sp>
                <p:nvSpPr>
                  <p:cNvPr id="39" name="Freeform 1129">
                    <a:extLst>
                      <a:ext uri="{FF2B5EF4-FFF2-40B4-BE49-F238E27FC236}">
                        <a16:creationId xmlns:a16="http://schemas.microsoft.com/office/drawing/2014/main" id="{8CD86EAC-1C03-79F8-D8CF-DAA15C639558}"/>
                      </a:ext>
                    </a:extLst>
                  </p:cNvPr>
                  <p:cNvSpPr/>
                  <p:nvPr/>
                </p:nvSpPr>
                <p:spPr>
                  <a:xfrm flipH="1">
                    <a:off x="8442842" y="2689204"/>
                    <a:ext cx="108000" cy="108000"/>
                  </a:xfrm>
                  <a:prstGeom prst="ellipse">
                    <a:avLst/>
                  </a:prstGeom>
                  <a:solidFill>
                    <a:srgbClr val="DA251C"/>
                  </a:solidFill>
                  <a:ln w="6350" cap="flat" cmpd="sng" algn="ctr">
                    <a:noFill/>
                    <a:prstDash val="solid"/>
                    <a:miter lim="800000"/>
                  </a:ln>
                  <a:effectLst/>
                </p:spPr>
                <p:txBody>
                  <a:bodyPr wrap="none" rtlCol="0" anchor="ctr" anchorCtr="1">
                    <a:noAutofit/>
                  </a:bodyPr>
                  <a:lstStyle/>
                  <a:p>
                    <a:pPr marL="0" marR="0" lvl="0" indent="0" algn="ctr" defTabSz="68583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effectLst/>
                        <a:uLnTx/>
                        <a:uFillTx/>
                        <a:latin typeface="Arial"/>
                        <a:ea typeface="+mn-ea"/>
                        <a:cs typeface="+mn-cs"/>
                      </a:rPr>
                      <a:t> </a:t>
                    </a:r>
                  </a:p>
                </p:txBody>
              </p:sp>
            </p:grpSp>
            <p:sp>
              <p:nvSpPr>
                <p:cNvPr id="32" name="Freeform 1129">
                  <a:extLst>
                    <a:ext uri="{FF2B5EF4-FFF2-40B4-BE49-F238E27FC236}">
                      <a16:creationId xmlns:a16="http://schemas.microsoft.com/office/drawing/2014/main" id="{3A6A5C1E-40DA-FABE-22C2-98C3AF43CEF2}"/>
                    </a:ext>
                  </a:extLst>
                </p:cNvPr>
                <p:cNvSpPr/>
                <p:nvPr/>
              </p:nvSpPr>
              <p:spPr>
                <a:xfrm rot="9200867" flipH="1">
                  <a:off x="8325740" y="2634290"/>
                  <a:ext cx="60547" cy="60564"/>
                </a:xfrm>
                <a:prstGeom prst="ellipse">
                  <a:avLst/>
                </a:prstGeom>
                <a:solidFill>
                  <a:srgbClr val="F9CE8A"/>
                </a:solidFill>
                <a:ln w="6350" cap="flat" cmpd="sng" algn="ctr">
                  <a:noFill/>
                  <a:prstDash val="solid"/>
                  <a:miter lim="800000"/>
                </a:ln>
                <a:effectLst/>
              </p:spPr>
              <p:txBody>
                <a:bodyPr wrap="none" rtlCol="0" anchor="ctr" anchorCtr="1">
                  <a:noAutofit/>
                </a:bodyPr>
                <a:lstStyle/>
                <a:p>
                  <a:pPr marL="0" marR="0" lvl="0" indent="0" algn="ctr" defTabSz="68583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effectLst/>
                      <a:uLnTx/>
                      <a:uFillTx/>
                      <a:latin typeface="Arial"/>
                      <a:ea typeface="+mn-ea"/>
                      <a:cs typeface="+mn-cs"/>
                    </a:rPr>
                    <a:t> </a:t>
                  </a:r>
                </a:p>
              </p:txBody>
            </p:sp>
            <p:cxnSp>
              <p:nvCxnSpPr>
                <p:cNvPr id="33" name="Straight Connector 32">
                  <a:extLst>
                    <a:ext uri="{FF2B5EF4-FFF2-40B4-BE49-F238E27FC236}">
                      <a16:creationId xmlns:a16="http://schemas.microsoft.com/office/drawing/2014/main" id="{0FDB0305-3E36-EA4E-7AC9-8373ECE7425D}"/>
                    </a:ext>
                  </a:extLst>
                </p:cNvPr>
                <p:cNvCxnSpPr>
                  <a:cxnSpLocks/>
                </p:cNvCxnSpPr>
                <p:nvPr/>
              </p:nvCxnSpPr>
              <p:spPr>
                <a:xfrm rot="9869974" flipH="1" flipV="1">
                  <a:off x="7851874" y="2373854"/>
                  <a:ext cx="92939" cy="95765"/>
                </a:xfrm>
                <a:prstGeom prst="line">
                  <a:avLst/>
                </a:prstGeom>
                <a:noFill/>
                <a:ln w="38100" cap="flat" cmpd="sng" algn="ctr">
                  <a:solidFill>
                    <a:schemeClr val="bg1"/>
                  </a:solidFill>
                  <a:prstDash val="solid"/>
                  <a:miter lim="800000"/>
                  <a:tailEnd type="none" w="sm" len="sm"/>
                </a:ln>
                <a:effectLst>
                  <a:outerShdw blurRad="50800" dist="38100" dir="2700000" algn="tl" rotWithShape="0">
                    <a:prstClr val="black">
                      <a:alpha val="40000"/>
                    </a:prstClr>
                  </a:outerShdw>
                </a:effectLst>
              </p:spPr>
            </p:cxnSp>
            <p:grpSp>
              <p:nvGrpSpPr>
                <p:cNvPr id="34" name="Group 33">
                  <a:extLst>
                    <a:ext uri="{FF2B5EF4-FFF2-40B4-BE49-F238E27FC236}">
                      <a16:creationId xmlns:a16="http://schemas.microsoft.com/office/drawing/2014/main" id="{0E6E40A1-123A-97AD-AA95-6A836D6C924F}"/>
                    </a:ext>
                  </a:extLst>
                </p:cNvPr>
                <p:cNvGrpSpPr/>
                <p:nvPr/>
              </p:nvGrpSpPr>
              <p:grpSpPr>
                <a:xfrm>
                  <a:off x="7556861" y="2321440"/>
                  <a:ext cx="320150" cy="108000"/>
                  <a:chOff x="7554578" y="2321448"/>
                  <a:chExt cx="320150" cy="108000"/>
                </a:xfrm>
              </p:grpSpPr>
              <p:sp>
                <p:nvSpPr>
                  <p:cNvPr id="36" name="Freeform 1129">
                    <a:extLst>
                      <a:ext uri="{FF2B5EF4-FFF2-40B4-BE49-F238E27FC236}">
                        <a16:creationId xmlns:a16="http://schemas.microsoft.com/office/drawing/2014/main" id="{FC7A75AE-AE2A-5E8F-0476-E73FF77EFFE8}"/>
                      </a:ext>
                    </a:extLst>
                  </p:cNvPr>
                  <p:cNvSpPr/>
                  <p:nvPr/>
                </p:nvSpPr>
                <p:spPr>
                  <a:xfrm rot="1554990">
                    <a:off x="7554578" y="2321448"/>
                    <a:ext cx="108000" cy="108000"/>
                  </a:xfrm>
                  <a:prstGeom prst="ellipse">
                    <a:avLst/>
                  </a:prstGeom>
                  <a:solidFill>
                    <a:srgbClr val="DA251C"/>
                  </a:solidFill>
                  <a:ln w="6350" cap="flat" cmpd="sng" algn="ctr">
                    <a:noFill/>
                    <a:prstDash val="solid"/>
                    <a:miter lim="800000"/>
                  </a:ln>
                  <a:effectLst/>
                </p:spPr>
                <p:txBody>
                  <a:bodyPr wrap="none" rtlCol="0" anchor="ctr" anchorCtr="1">
                    <a:noAutofit/>
                  </a:bodyPr>
                  <a:lstStyle/>
                  <a:p>
                    <a:pPr marL="0" marR="0" lvl="0" indent="0" algn="ctr" defTabSz="68583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effectLst/>
                        <a:uLnTx/>
                        <a:uFillTx/>
                        <a:latin typeface="Arial"/>
                        <a:ea typeface="+mn-ea"/>
                        <a:cs typeface="+mn-cs"/>
                      </a:rPr>
                      <a:t> </a:t>
                    </a:r>
                  </a:p>
                </p:txBody>
              </p:sp>
              <p:sp>
                <p:nvSpPr>
                  <p:cNvPr id="37" name="Freeform 1129">
                    <a:extLst>
                      <a:ext uri="{FF2B5EF4-FFF2-40B4-BE49-F238E27FC236}">
                        <a16:creationId xmlns:a16="http://schemas.microsoft.com/office/drawing/2014/main" id="{92125051-C350-7950-8466-C4772C41CED1}"/>
                      </a:ext>
                    </a:extLst>
                  </p:cNvPr>
                  <p:cNvSpPr/>
                  <p:nvPr/>
                </p:nvSpPr>
                <p:spPr>
                  <a:xfrm rot="16026060">
                    <a:off x="7766728" y="2321448"/>
                    <a:ext cx="108000" cy="108000"/>
                  </a:xfrm>
                  <a:prstGeom prst="ellipse">
                    <a:avLst/>
                  </a:prstGeom>
                  <a:solidFill>
                    <a:srgbClr val="DA251C"/>
                  </a:solidFill>
                  <a:ln w="6350" cap="flat" cmpd="sng" algn="ctr">
                    <a:noFill/>
                    <a:prstDash val="solid"/>
                    <a:miter lim="800000"/>
                  </a:ln>
                  <a:effectLst/>
                </p:spPr>
                <p:txBody>
                  <a:bodyPr wrap="none" rtlCol="0" anchor="ctr" anchorCtr="1">
                    <a:noAutofit/>
                  </a:bodyPr>
                  <a:lstStyle/>
                  <a:p>
                    <a:pPr marL="0" marR="0" lvl="0" indent="0" algn="ctr" defTabSz="68583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effectLst/>
                        <a:uLnTx/>
                        <a:uFillTx/>
                        <a:latin typeface="Arial"/>
                        <a:ea typeface="+mn-ea"/>
                        <a:cs typeface="+mn-cs"/>
                      </a:rPr>
                      <a:t> </a:t>
                    </a:r>
                  </a:p>
                </p:txBody>
              </p:sp>
            </p:grpSp>
            <p:sp>
              <p:nvSpPr>
                <p:cNvPr id="35" name="Freeform 1129">
                  <a:extLst>
                    <a:ext uri="{FF2B5EF4-FFF2-40B4-BE49-F238E27FC236}">
                      <a16:creationId xmlns:a16="http://schemas.microsoft.com/office/drawing/2014/main" id="{4E2FD9D2-26F5-D6DF-891C-BBE359C53541}"/>
                    </a:ext>
                  </a:extLst>
                </p:cNvPr>
                <p:cNvSpPr/>
                <p:nvPr/>
              </p:nvSpPr>
              <p:spPr>
                <a:xfrm rot="16026060">
                  <a:off x="7920405" y="2423935"/>
                  <a:ext cx="60547" cy="60564"/>
                </a:xfrm>
                <a:prstGeom prst="ellipse">
                  <a:avLst/>
                </a:prstGeom>
                <a:solidFill>
                  <a:srgbClr val="F9CE8A"/>
                </a:solidFill>
                <a:ln w="6350" cap="flat" cmpd="sng" algn="ctr">
                  <a:noFill/>
                  <a:prstDash val="solid"/>
                  <a:miter lim="800000"/>
                </a:ln>
                <a:effectLst/>
              </p:spPr>
              <p:txBody>
                <a:bodyPr wrap="none" rtlCol="0" anchor="ctr" anchorCtr="1">
                  <a:noAutofit/>
                </a:bodyPr>
                <a:lstStyle/>
                <a:p>
                  <a:pPr marL="0" marR="0" lvl="0" indent="0" algn="ctr" defTabSz="685834"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effectLst/>
                      <a:uLnTx/>
                      <a:uFillTx/>
                      <a:latin typeface="Arial"/>
                      <a:ea typeface="+mn-ea"/>
                      <a:cs typeface="+mn-cs"/>
                    </a:rPr>
                    <a:t> </a:t>
                  </a:r>
                </a:p>
              </p:txBody>
            </p:sp>
          </p:grpSp>
          <p:sp>
            <p:nvSpPr>
              <p:cNvPr id="21" name="Rounded Rectangle 352">
                <a:extLst>
                  <a:ext uri="{FF2B5EF4-FFF2-40B4-BE49-F238E27FC236}">
                    <a16:creationId xmlns:a16="http://schemas.microsoft.com/office/drawing/2014/main" id="{5CA732F0-1BAC-B711-526F-481A6DB055BD}"/>
                  </a:ext>
                </a:extLst>
              </p:cNvPr>
              <p:cNvSpPr/>
              <p:nvPr/>
            </p:nvSpPr>
            <p:spPr>
              <a:xfrm rot="19855294" flipH="1">
                <a:off x="2877722" y="1724476"/>
                <a:ext cx="245525" cy="467781"/>
              </a:xfrm>
              <a:prstGeom prst="roundRect">
                <a:avLst/>
              </a:prstGeom>
              <a:solidFill>
                <a:schemeClr val="accent5">
                  <a:lumMod val="40000"/>
                  <a:lumOff val="60000"/>
                </a:schemeClr>
              </a:solidFill>
              <a:ln w="38100" cap="flat" cmpd="sng" algn="ctr">
                <a:solidFill>
                  <a:srgbClr val="FFC000"/>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22" name="Rounded Rectangle 353">
                <a:extLst>
                  <a:ext uri="{FF2B5EF4-FFF2-40B4-BE49-F238E27FC236}">
                    <a16:creationId xmlns:a16="http://schemas.microsoft.com/office/drawing/2014/main" id="{1466B6BD-5009-C189-F0E5-AB0224B416CF}"/>
                  </a:ext>
                </a:extLst>
              </p:cNvPr>
              <p:cNvSpPr/>
              <p:nvPr/>
            </p:nvSpPr>
            <p:spPr>
              <a:xfrm rot="19855294" flipH="1">
                <a:off x="2579697" y="1890208"/>
                <a:ext cx="245525" cy="467781"/>
              </a:xfrm>
              <a:prstGeom prst="roundRect">
                <a:avLst/>
              </a:prstGeom>
              <a:solidFill>
                <a:schemeClr val="accent5">
                  <a:lumMod val="40000"/>
                  <a:lumOff val="60000"/>
                </a:schemeClr>
              </a:solidFill>
              <a:ln w="38100" cap="flat" cmpd="sng" algn="ctr">
                <a:solidFill>
                  <a:srgbClr val="FFC000"/>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23" name="Rounded Rectangle 348">
                <a:extLst>
                  <a:ext uri="{FF2B5EF4-FFF2-40B4-BE49-F238E27FC236}">
                    <a16:creationId xmlns:a16="http://schemas.microsoft.com/office/drawing/2014/main" id="{33701F48-FE84-CE66-242F-9D6CB1D7716C}"/>
                  </a:ext>
                </a:extLst>
              </p:cNvPr>
              <p:cNvSpPr/>
              <p:nvPr/>
            </p:nvSpPr>
            <p:spPr>
              <a:xfrm rot="1744706">
                <a:off x="4055118" y="1707046"/>
                <a:ext cx="245525" cy="467781"/>
              </a:xfrm>
              <a:prstGeom prst="roundRect">
                <a:avLst/>
              </a:prstGeom>
              <a:solidFill>
                <a:schemeClr val="accent5">
                  <a:lumMod val="40000"/>
                  <a:lumOff val="60000"/>
                </a:schemeClr>
              </a:solidFill>
              <a:ln w="38100" cap="flat" cmpd="sng" algn="ctr">
                <a:solidFill>
                  <a:srgbClr val="FFC000"/>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sp>
            <p:nvSpPr>
              <p:cNvPr id="24" name="Rounded Rectangle 349">
                <a:extLst>
                  <a:ext uri="{FF2B5EF4-FFF2-40B4-BE49-F238E27FC236}">
                    <a16:creationId xmlns:a16="http://schemas.microsoft.com/office/drawing/2014/main" id="{D9940C18-59F8-C993-9411-E99AC0C96098}"/>
                  </a:ext>
                </a:extLst>
              </p:cNvPr>
              <p:cNvSpPr/>
              <p:nvPr/>
            </p:nvSpPr>
            <p:spPr>
              <a:xfrm rot="1744706">
                <a:off x="4353142" y="1872778"/>
                <a:ext cx="245525" cy="467781"/>
              </a:xfrm>
              <a:prstGeom prst="roundRect">
                <a:avLst/>
              </a:prstGeom>
              <a:solidFill>
                <a:schemeClr val="accent5">
                  <a:lumMod val="40000"/>
                  <a:lumOff val="60000"/>
                </a:schemeClr>
              </a:solidFill>
              <a:ln w="38100" cap="flat" cmpd="sng" algn="ctr">
                <a:solidFill>
                  <a:srgbClr val="FFC000"/>
                </a:solidFill>
                <a:prstDash val="solid"/>
              </a:ln>
              <a:effectLst/>
            </p:spPr>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a:ea typeface="+mn-ea"/>
                  <a:cs typeface="+mn-cs"/>
                </a:endParaRPr>
              </a:p>
            </p:txBody>
          </p:sp>
        </p:grpSp>
        <p:sp>
          <p:nvSpPr>
            <p:cNvPr id="12" name="TextBox 11">
              <a:extLst>
                <a:ext uri="{FF2B5EF4-FFF2-40B4-BE49-F238E27FC236}">
                  <a16:creationId xmlns:a16="http://schemas.microsoft.com/office/drawing/2014/main" id="{FB6580A3-269B-D9AF-80A3-33AB32F9DBCC}"/>
                </a:ext>
              </a:extLst>
            </p:cNvPr>
            <p:cNvSpPr txBox="1"/>
            <p:nvPr/>
          </p:nvSpPr>
          <p:spPr>
            <a:xfrm>
              <a:off x="774306" y="3195210"/>
              <a:ext cx="2359189" cy="584775"/>
            </a:xfrm>
            <a:prstGeom prst="rect">
              <a:avLst/>
            </a:prstGeom>
            <a:noFill/>
          </p:spPr>
          <p:txBody>
            <a:bodyPr wrap="square" rtlCol="0">
              <a:spAutoFit/>
            </a:bodyPr>
            <a:lstStyle/>
            <a:p>
              <a:pPr marL="0" marR="0" lvl="0" indent="0" algn="ctr" defTabSz="60958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effectLst/>
                  <a:uLnTx/>
                  <a:uFillTx/>
                  <a:latin typeface="Arial"/>
                  <a:ea typeface="+mn-ea"/>
                  <a:cs typeface="+mn-cs"/>
                </a:rPr>
                <a:t>Humanized anti-TROP IgG1 </a:t>
              </a:r>
              <a:r>
                <a:rPr kumimoji="0" lang="en-US" sz="1600" b="1" i="0" u="none" strike="noStrike" kern="1200" cap="none" spc="0" normalizeH="0" baseline="0" noProof="0" err="1">
                  <a:ln>
                    <a:noFill/>
                  </a:ln>
                  <a:effectLst/>
                  <a:uLnTx/>
                  <a:uFillTx/>
                  <a:latin typeface="Arial"/>
                  <a:ea typeface="+mn-ea"/>
                  <a:cs typeface="+mn-cs"/>
                </a:rPr>
                <a:t>mAb</a:t>
              </a:r>
              <a:endParaRPr kumimoji="0" lang="en-GB" sz="1600" b="1" i="0" u="none" strike="noStrike" kern="1200" cap="none" spc="0" normalizeH="0" baseline="30000" noProof="0">
                <a:ln>
                  <a:noFill/>
                </a:ln>
                <a:effectLst/>
                <a:uLnTx/>
                <a:uFillTx/>
                <a:latin typeface="Arial"/>
                <a:ea typeface="+mn-ea"/>
                <a:cs typeface="+mn-cs"/>
              </a:endParaRPr>
            </a:p>
          </p:txBody>
        </p:sp>
        <p:sp>
          <p:nvSpPr>
            <p:cNvPr id="13" name="Left Brace 12">
              <a:extLst>
                <a:ext uri="{FF2B5EF4-FFF2-40B4-BE49-F238E27FC236}">
                  <a16:creationId xmlns:a16="http://schemas.microsoft.com/office/drawing/2014/main" id="{B490EA19-5C12-77A5-2248-520DB4D0DABE}"/>
                </a:ext>
              </a:extLst>
            </p:cNvPr>
            <p:cNvSpPr/>
            <p:nvPr/>
          </p:nvSpPr>
          <p:spPr>
            <a:xfrm rot="5400000">
              <a:off x="5523811" y="1223476"/>
              <a:ext cx="254378" cy="5044252"/>
            </a:xfrm>
            <a:prstGeom prst="leftBrace">
              <a:avLst>
                <a:gd name="adj1" fmla="val 33411"/>
                <a:gd name="adj2" fmla="val 50000"/>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095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mn-ea"/>
                <a:cs typeface="+mn-cs"/>
              </a:endParaRPr>
            </a:p>
          </p:txBody>
        </p:sp>
        <p:sp>
          <p:nvSpPr>
            <p:cNvPr id="14" name="TextBox 13">
              <a:extLst>
                <a:ext uri="{FF2B5EF4-FFF2-40B4-BE49-F238E27FC236}">
                  <a16:creationId xmlns:a16="http://schemas.microsoft.com/office/drawing/2014/main" id="{D95EB99E-B008-F1EE-0BF4-D4ECAD2AD441}"/>
                </a:ext>
              </a:extLst>
            </p:cNvPr>
            <p:cNvSpPr txBox="1"/>
            <p:nvPr/>
          </p:nvSpPr>
          <p:spPr>
            <a:xfrm>
              <a:off x="4720501" y="3298870"/>
              <a:ext cx="1860999" cy="338554"/>
            </a:xfrm>
            <a:prstGeom prst="rect">
              <a:avLst/>
            </a:prstGeom>
            <a:noFill/>
          </p:spPr>
          <p:txBody>
            <a:bodyPr wrap="square" rtlCol="0">
              <a:spAutoFit/>
            </a:bodyPr>
            <a:lstStyle/>
            <a:p>
              <a:pPr marL="0" marR="0" lvl="0" indent="0" algn="ctr" defTabSz="60958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effectLst/>
                  <a:uLnTx/>
                  <a:uFillTx/>
                  <a:latin typeface="Arial"/>
                  <a:ea typeface="+mn-ea"/>
                  <a:cs typeface="+mn-cs"/>
                </a:rPr>
                <a:t>Deruxtecan</a:t>
              </a:r>
            </a:p>
          </p:txBody>
        </p:sp>
        <p:sp>
          <p:nvSpPr>
            <p:cNvPr id="15" name="TextBox 14">
              <a:extLst>
                <a:ext uri="{FF2B5EF4-FFF2-40B4-BE49-F238E27FC236}">
                  <a16:creationId xmlns:a16="http://schemas.microsoft.com/office/drawing/2014/main" id="{01400390-F260-F979-0B7D-DCCACB3C1AF3}"/>
                </a:ext>
              </a:extLst>
            </p:cNvPr>
            <p:cNvSpPr txBox="1"/>
            <p:nvPr/>
          </p:nvSpPr>
          <p:spPr>
            <a:xfrm flipH="1">
              <a:off x="5441302" y="5159126"/>
              <a:ext cx="2863652" cy="471796"/>
            </a:xfrm>
            <a:prstGeom prst="rect">
              <a:avLst/>
            </a:prstGeom>
            <a:noFill/>
          </p:spPr>
          <p:txBody>
            <a:bodyPr wrap="square" lIns="60960" tIns="30480" rIns="60960" bIns="30480" rtlCol="0" anchor="t">
              <a:spAutoFit/>
            </a:bodyPr>
            <a:lstStyle/>
            <a:p>
              <a:pPr marL="0" marR="0" lvl="0" indent="0" algn="ctr" defTabSz="609586"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effectLst/>
                  <a:uLnTx/>
                  <a:uFillTx/>
                  <a:latin typeface="Arial"/>
                  <a:ea typeface="+mn-ea"/>
                  <a:cs typeface="+mn-cs"/>
                </a:rPr>
                <a:t>Topoisomerase I</a:t>
              </a:r>
              <a:br>
                <a:rPr kumimoji="0" lang="en-US" sz="1333" b="1" i="0" u="none" strike="noStrike" kern="1200" cap="none" spc="0" normalizeH="0" baseline="0" noProof="0">
                  <a:ln>
                    <a:noFill/>
                  </a:ln>
                  <a:effectLst/>
                  <a:uLnTx/>
                  <a:uFillTx/>
                  <a:latin typeface="Arial"/>
                  <a:ea typeface="+mn-ea"/>
                  <a:cs typeface="+mn-cs"/>
                </a:rPr>
              </a:br>
              <a:r>
                <a:rPr kumimoji="0" lang="en-US" sz="1333" b="1" i="0" u="none" strike="noStrike" kern="1200" cap="none" spc="0" normalizeH="0" baseline="0" noProof="0">
                  <a:ln>
                    <a:noFill/>
                  </a:ln>
                  <a:effectLst/>
                  <a:uLnTx/>
                  <a:uFillTx/>
                  <a:latin typeface="Arial"/>
                  <a:ea typeface="+mn-ea"/>
                  <a:cs typeface="+mn-cs"/>
                </a:rPr>
                <a:t>inhibitor payload </a:t>
              </a:r>
              <a:endParaRPr kumimoji="0" lang="en-GB" sz="1333" b="0" i="0" u="none" strike="noStrike" kern="1200" cap="none" spc="0" normalizeH="0" baseline="0" noProof="0">
                <a:ln>
                  <a:noFill/>
                </a:ln>
                <a:effectLst/>
                <a:uLnTx/>
                <a:uFillTx/>
                <a:latin typeface="Arial"/>
                <a:ea typeface="+mn-ea"/>
                <a:cs typeface="+mn-cs"/>
              </a:endParaRPr>
            </a:p>
          </p:txBody>
        </p:sp>
        <p:sp>
          <p:nvSpPr>
            <p:cNvPr id="16" name="TextBox 15">
              <a:extLst>
                <a:ext uri="{FF2B5EF4-FFF2-40B4-BE49-F238E27FC236}">
                  <a16:creationId xmlns:a16="http://schemas.microsoft.com/office/drawing/2014/main" id="{2AEF78DF-7369-A56D-11DE-0D48ECDD7AA8}"/>
                </a:ext>
              </a:extLst>
            </p:cNvPr>
            <p:cNvSpPr txBox="1"/>
            <p:nvPr/>
          </p:nvSpPr>
          <p:spPr>
            <a:xfrm>
              <a:off x="3051991" y="4800478"/>
              <a:ext cx="2338556" cy="502573"/>
            </a:xfrm>
            <a:prstGeom prst="rect">
              <a:avLst/>
            </a:prstGeom>
            <a:noFill/>
          </p:spPr>
          <p:txBody>
            <a:bodyPr wrap="square" rtlCol="0">
              <a:spAutoFit/>
            </a:bodyPr>
            <a:lstStyle/>
            <a:p>
              <a:pPr marL="0" marR="0" lvl="0" indent="0" algn="ctr" defTabSz="6096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effectLst/>
                  <a:uLnTx/>
                  <a:uFillTx/>
                  <a:latin typeface="Arial"/>
                  <a:ea typeface="+mn-ea"/>
                  <a:cs typeface="+mn-cs"/>
                </a:rPr>
                <a:t> Cleavable </a:t>
              </a:r>
              <a:br>
                <a:rPr kumimoji="0" lang="en-US" sz="1333" b="1" i="0" u="none" strike="noStrike" kern="1200" cap="none" spc="0" normalizeH="0" baseline="0" noProof="0">
                  <a:ln>
                    <a:noFill/>
                  </a:ln>
                  <a:effectLst/>
                  <a:uLnTx/>
                  <a:uFillTx/>
                  <a:latin typeface="Arial"/>
                  <a:ea typeface="+mn-ea"/>
                  <a:cs typeface="+mn-cs"/>
                </a:rPr>
              </a:br>
              <a:r>
                <a:rPr kumimoji="0" lang="en-US" sz="1333" b="1" i="0" u="none" strike="noStrike" kern="1200" cap="none" spc="0" normalizeH="0" baseline="0" noProof="0">
                  <a:ln>
                    <a:noFill/>
                  </a:ln>
                  <a:effectLst/>
                  <a:uLnTx/>
                  <a:uFillTx/>
                  <a:latin typeface="Arial"/>
                  <a:ea typeface="+mn-ea"/>
                  <a:cs typeface="+mn-cs"/>
                </a:rPr>
                <a:t>tetrapeptide-based linker</a:t>
              </a:r>
              <a:endParaRPr kumimoji="0" lang="en-GB" sz="1333" b="1" i="0" u="none" strike="noStrike" kern="1200" cap="none" spc="0" normalizeH="0" baseline="0" noProof="0">
                <a:ln>
                  <a:noFill/>
                </a:ln>
                <a:effectLst/>
                <a:uLnTx/>
                <a:uFillTx/>
                <a:latin typeface="Arial"/>
                <a:ea typeface="+mn-ea"/>
                <a:cs typeface="+mn-cs"/>
              </a:endParaRPr>
            </a:p>
          </p:txBody>
        </p:sp>
      </p:grpSp>
      <p:sp>
        <p:nvSpPr>
          <p:cNvPr id="6" name="Rounded Rectangle 22">
            <a:extLst>
              <a:ext uri="{FF2B5EF4-FFF2-40B4-BE49-F238E27FC236}">
                <a16:creationId xmlns:a16="http://schemas.microsoft.com/office/drawing/2014/main" id="{4D0231E3-D6C8-3C7D-364D-1F1672A238F3}"/>
              </a:ext>
            </a:extLst>
          </p:cNvPr>
          <p:cNvSpPr/>
          <p:nvPr/>
        </p:nvSpPr>
        <p:spPr>
          <a:xfrm>
            <a:off x="8857658" y="1931772"/>
            <a:ext cx="2993813" cy="39435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6000" tIns="144000" rIns="96000" bIns="0" rtlCol="0" anchor="ctr"/>
          <a:lstStyle/>
          <a:p>
            <a:pPr marL="234950" marR="0" lvl="1" indent="-171450" algn="l" defTabSz="914446" rtl="0" eaLnBrk="1" fontAlgn="auto" latinLnBrk="0" hangingPunct="1">
              <a:lnSpc>
                <a:spcPct val="90000"/>
              </a:lnSpc>
              <a:spcBef>
                <a:spcPts val="0"/>
              </a:spcBef>
              <a:spcAft>
                <a:spcPts val="600"/>
              </a:spcAft>
              <a:buClr>
                <a:schemeClr val="tx1"/>
              </a:buClr>
              <a:buSzTx/>
              <a:buFont typeface="Arial" panose="020B0604020202020204" pitchFamily="34" charset="0"/>
              <a:buChar char="•"/>
              <a:defRPr/>
            </a:pPr>
            <a:r>
              <a:rPr kumimoji="0" lang="en-GB"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Payload </a:t>
            </a:r>
            <a:r>
              <a:rPr kumimoji="0" lang="en-GB" b="0" i="0" u="none" strike="noStrike" kern="1200" cap="none" spc="0" normalizeH="0" baseline="0" noProof="0" err="1">
                <a:ln>
                  <a:noFill/>
                </a:ln>
                <a:solidFill>
                  <a:schemeClr val="tx1"/>
                </a:solidFill>
                <a:effectLst/>
                <a:uLnTx/>
                <a:uFillTx/>
                <a:latin typeface="Arial" panose="020B0604020202020204" pitchFamily="34" charset="0"/>
                <a:cs typeface="Arial" panose="020B0604020202020204" pitchFamily="34" charset="0"/>
              </a:rPr>
              <a:t>MoA</a:t>
            </a:r>
            <a:r>
              <a:rPr kumimoji="0" lang="en-GB"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 </a:t>
            </a:r>
            <a:br>
              <a:rPr kumimoji="0" lang="en-GB"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br>
            <a:r>
              <a:rPr kumimoji="0" lang="en-GB"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topoisomerase I inhibitor</a:t>
            </a:r>
          </a:p>
          <a:p>
            <a:pPr marL="234950" marR="0" lvl="1" indent="-171450" algn="l" defTabSz="914446" rtl="0" eaLnBrk="1" fontAlgn="auto" latinLnBrk="0" hangingPunct="1">
              <a:lnSpc>
                <a:spcPct val="90000"/>
              </a:lnSpc>
              <a:spcBef>
                <a:spcPts val="0"/>
              </a:spcBef>
              <a:spcAft>
                <a:spcPts val="600"/>
              </a:spcAft>
              <a:buClr>
                <a:schemeClr val="tx1"/>
              </a:buClr>
              <a:buSzTx/>
              <a:buFont typeface="Arial" panose="020B0604020202020204" pitchFamily="34" charset="0"/>
              <a:buChar char="•"/>
              <a:defRPr/>
            </a:pP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High-potency payload</a:t>
            </a:r>
            <a:endParaRPr kumimoji="0" lang="en-US" b="0" i="0" u="none" strike="noStrike" kern="1200" cap="none" spc="0" normalizeH="0" baseline="30000" noProof="0">
              <a:ln>
                <a:noFill/>
              </a:ln>
              <a:solidFill>
                <a:schemeClr val="tx1"/>
              </a:solidFill>
              <a:effectLst/>
              <a:uLnTx/>
              <a:uFillTx/>
              <a:latin typeface="Arial" panose="020B0604020202020204" pitchFamily="34" charset="0"/>
              <a:cs typeface="Arial" panose="020B0604020202020204" pitchFamily="34" charset="0"/>
            </a:endParaRPr>
          </a:p>
          <a:p>
            <a:pPr marL="234950" marR="0" lvl="1" indent="-171450" algn="l" defTabSz="914446" rtl="0" eaLnBrk="1" fontAlgn="auto" latinLnBrk="0" hangingPunct="1">
              <a:lnSpc>
                <a:spcPct val="90000"/>
              </a:lnSpc>
              <a:spcBef>
                <a:spcPts val="0"/>
              </a:spcBef>
              <a:spcAft>
                <a:spcPts val="600"/>
              </a:spcAft>
              <a:buClr>
                <a:schemeClr val="tx1"/>
              </a:buClr>
              <a:buSzTx/>
              <a:buFont typeface="Arial" panose="020B0604020202020204" pitchFamily="34" charset="0"/>
              <a:buChar char="•"/>
              <a:defRPr/>
            </a:pP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Optimized drug-to-antibody ratio ~4</a:t>
            </a:r>
          </a:p>
          <a:p>
            <a:pPr marL="234950" marR="0" lvl="1" indent="-171450" algn="l" defTabSz="914446" rtl="0" eaLnBrk="1" fontAlgn="auto" latinLnBrk="0" hangingPunct="1">
              <a:lnSpc>
                <a:spcPct val="90000"/>
              </a:lnSpc>
              <a:spcBef>
                <a:spcPts val="0"/>
              </a:spcBef>
              <a:spcAft>
                <a:spcPts val="600"/>
              </a:spcAft>
              <a:buClr>
                <a:schemeClr val="tx1"/>
              </a:buClr>
              <a:buSzTx/>
              <a:buFont typeface="Arial" panose="020B0604020202020204" pitchFamily="34" charset="0"/>
              <a:buChar char="•"/>
              <a:defRPr/>
            </a:pP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Payload with short </a:t>
            </a:r>
            <a:b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b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systemic half-life</a:t>
            </a:r>
          </a:p>
          <a:p>
            <a:pPr marL="234950" marR="0" lvl="1" indent="-171450" algn="l" defTabSz="914446" rtl="0" eaLnBrk="1" fontAlgn="auto" latinLnBrk="0" hangingPunct="1">
              <a:lnSpc>
                <a:spcPct val="90000"/>
              </a:lnSpc>
              <a:spcBef>
                <a:spcPts val="0"/>
              </a:spcBef>
              <a:spcAft>
                <a:spcPts val="600"/>
              </a:spcAft>
              <a:buClr>
                <a:schemeClr val="tx1"/>
              </a:buClr>
              <a:buSzTx/>
              <a:buFont typeface="Arial" panose="020B0604020202020204" pitchFamily="34" charset="0"/>
              <a:buChar char="•"/>
              <a:defRPr/>
            </a:pP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Stable linker payload</a:t>
            </a:r>
          </a:p>
          <a:p>
            <a:pPr marL="234950" marR="0" lvl="1" indent="-171450" algn="l" defTabSz="914446" rtl="0" eaLnBrk="1" fontAlgn="auto" latinLnBrk="0" hangingPunct="1">
              <a:lnSpc>
                <a:spcPct val="90000"/>
              </a:lnSpc>
              <a:spcBef>
                <a:spcPts val="0"/>
              </a:spcBef>
              <a:spcAft>
                <a:spcPts val="600"/>
              </a:spcAft>
              <a:buClr>
                <a:schemeClr val="tx1"/>
              </a:buClr>
              <a:buSzTx/>
              <a:buFont typeface="Arial" panose="020B0604020202020204" pitchFamily="34" charset="0"/>
              <a:buChar char="•"/>
              <a:defRPr/>
            </a:pP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Tumor-selective</a:t>
            </a:r>
            <a:b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b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cleavable linker</a:t>
            </a:r>
          </a:p>
          <a:p>
            <a:pPr marL="234950" marR="0" lvl="1" indent="-171450" algn="l" defTabSz="914446" rtl="0" eaLnBrk="1" fontAlgn="auto" latinLnBrk="0" hangingPunct="1">
              <a:lnSpc>
                <a:spcPct val="90000"/>
              </a:lnSpc>
              <a:spcBef>
                <a:spcPts val="0"/>
              </a:spcBef>
              <a:spcAft>
                <a:spcPts val="600"/>
              </a:spcAft>
              <a:buClr>
                <a:schemeClr val="tx1"/>
              </a:buClr>
              <a:buSzTx/>
              <a:buFont typeface="Arial" panose="020B0604020202020204" pitchFamily="34" charset="0"/>
              <a:buChar char="•"/>
              <a:defRPr/>
            </a:pP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Bystander antitumor effect</a:t>
            </a:r>
          </a:p>
        </p:txBody>
      </p:sp>
      <p:sp>
        <p:nvSpPr>
          <p:cNvPr id="57" name="Rectangle 56">
            <a:extLst>
              <a:ext uri="{FF2B5EF4-FFF2-40B4-BE49-F238E27FC236}">
                <a16:creationId xmlns:a16="http://schemas.microsoft.com/office/drawing/2014/main" id="{ADEFF56F-8A0C-791A-695D-A00BBC7AA8A8}"/>
              </a:ext>
            </a:extLst>
          </p:cNvPr>
          <p:cNvSpPr/>
          <p:nvPr/>
        </p:nvSpPr>
        <p:spPr>
          <a:xfrm>
            <a:off x="8478631" y="1380725"/>
            <a:ext cx="3384973" cy="673100"/>
          </a:xfrm>
          <a:prstGeom prst="rect">
            <a:avLst/>
          </a:prstGeom>
          <a:ln/>
        </p:spPr>
        <p:style>
          <a:lnRef idx="1">
            <a:schemeClr val="accent1"/>
          </a:lnRef>
          <a:fillRef idx="3">
            <a:schemeClr val="accent1"/>
          </a:fillRef>
          <a:effectRef idx="2">
            <a:schemeClr val="accent1"/>
          </a:effectRef>
          <a:fontRef idx="minor">
            <a:schemeClr val="lt1"/>
          </a:fontRef>
        </p:style>
        <p:txBody>
          <a:bodyPr wrap="none" lIns="264000" tIns="0" rIns="0" bIns="0"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r>
              <a:rPr lang="en-GB" sz="2400" b="1">
                <a:solidFill>
                  <a:prstClr val="white"/>
                </a:solidFill>
                <a:latin typeface="Arial" panose="020B0604020202020204" pitchFamily="34" charset="0"/>
                <a:cs typeface="Arial" panose="020B0604020202020204" pitchFamily="34" charset="0"/>
              </a:rPr>
              <a:t>Key Attributes</a:t>
            </a:r>
            <a:endParaRPr kumimoji="0" lang="en-US" sz="2000" b="1" i="0" u="none" strike="noStrike" kern="1200" cap="none" spc="0" normalizeH="0" baseline="0" noProof="0">
              <a:ln>
                <a:noFill/>
              </a:ln>
              <a:solidFill>
                <a:prstClr val="white"/>
              </a:solidFill>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DE5873AC-AE39-E4A9-1319-19DA94306D30}"/>
              </a:ext>
            </a:extLst>
          </p:cNvPr>
          <p:cNvSpPr/>
          <p:nvPr/>
        </p:nvSpPr>
        <p:spPr>
          <a:xfrm>
            <a:off x="8093501" y="1201655"/>
            <a:ext cx="1031240" cy="1031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23"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A9B8B54E-BBDE-EE2F-BCBD-03E0360FF0E2}"/>
              </a:ext>
            </a:extLst>
          </p:cNvPr>
          <p:cNvSpPr/>
          <p:nvPr/>
        </p:nvSpPr>
        <p:spPr>
          <a:xfrm>
            <a:off x="8138443" y="1244829"/>
            <a:ext cx="940446" cy="940446"/>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0" name="Graphic 59" descr="Key with solid fill">
            <a:extLst>
              <a:ext uri="{FF2B5EF4-FFF2-40B4-BE49-F238E27FC236}">
                <a16:creationId xmlns:a16="http://schemas.microsoft.com/office/drawing/2014/main" id="{72741D3A-2FF2-7F3D-351B-C05A46B137A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742627">
            <a:off x="8262204" y="1349213"/>
            <a:ext cx="732182" cy="732182"/>
          </a:xfrm>
          <a:prstGeom prst="rect">
            <a:avLst/>
          </a:prstGeom>
        </p:spPr>
      </p:pic>
    </p:spTree>
    <p:extLst>
      <p:ext uri="{BB962C8B-B14F-4D97-AF65-F5344CB8AC3E}">
        <p14:creationId xmlns:p14="http://schemas.microsoft.com/office/powerpoint/2010/main" val="230641215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53DC8C-2831-4353-DAE1-522DA41295F6}"/>
              </a:ext>
            </a:extLst>
          </p:cNvPr>
          <p:cNvSpPr>
            <a:spLocks noGrp="1"/>
          </p:cNvSpPr>
          <p:nvPr>
            <p:ph type="title"/>
          </p:nvPr>
        </p:nvSpPr>
        <p:spPr>
          <a:xfrm>
            <a:off x="838200" y="365125"/>
            <a:ext cx="10515600" cy="1060503"/>
          </a:xfrm>
        </p:spPr>
        <p:txBody>
          <a:bodyPr/>
          <a:lstStyle/>
          <a:p>
            <a:r>
              <a:rPr lang="en-US"/>
              <a:t>TROPION-Breast01: Study Design</a:t>
            </a:r>
          </a:p>
        </p:txBody>
      </p:sp>
      <p:sp>
        <p:nvSpPr>
          <p:cNvPr id="15" name="Content Placeholder 14">
            <a:extLst>
              <a:ext uri="{FF2B5EF4-FFF2-40B4-BE49-F238E27FC236}">
                <a16:creationId xmlns:a16="http://schemas.microsoft.com/office/drawing/2014/main" id="{13E5B8A0-CD91-4588-1CBD-B6A571B9A912}"/>
              </a:ext>
            </a:extLst>
          </p:cNvPr>
          <p:cNvSpPr>
            <a:spLocks noGrp="1"/>
          </p:cNvSpPr>
          <p:nvPr>
            <p:ph idx="1"/>
          </p:nvPr>
        </p:nvSpPr>
        <p:spPr>
          <a:xfrm>
            <a:off x="838200" y="4432960"/>
            <a:ext cx="10515600" cy="1325563"/>
          </a:xfrm>
        </p:spPr>
        <p:txBody>
          <a:bodyPr>
            <a:normAutofit fontScale="55000" lnSpcReduction="20000"/>
          </a:bodyPr>
          <a:lstStyle/>
          <a:p>
            <a:pPr marL="0" lvl="0" indent="0">
              <a:spcBef>
                <a:spcPts val="400"/>
              </a:spcBef>
              <a:buNone/>
            </a:pPr>
            <a:r>
              <a:rPr lang="en-GB" b="1" noProof="0">
                <a:sym typeface="Arial"/>
              </a:rPr>
              <a:t>Randomization stratified by:</a:t>
            </a:r>
          </a:p>
          <a:p>
            <a:pPr lvl="0">
              <a:spcBef>
                <a:spcPts val="400"/>
              </a:spcBef>
            </a:pPr>
            <a:r>
              <a:rPr lang="en-GB" noProof="0">
                <a:sym typeface="Arial"/>
              </a:rPr>
              <a:t>Lines of CT in unresectable/metastatic setting (1 vs 2)</a:t>
            </a:r>
          </a:p>
          <a:p>
            <a:pPr lvl="0">
              <a:spcBef>
                <a:spcPts val="400"/>
              </a:spcBef>
            </a:pPr>
            <a:r>
              <a:rPr lang="en-GB" noProof="0">
                <a:sym typeface="Arial"/>
              </a:rPr>
              <a:t>Geographic location (US/Canada/Europe vs ROW)</a:t>
            </a:r>
          </a:p>
          <a:p>
            <a:pPr lvl="0">
              <a:spcBef>
                <a:spcPts val="400"/>
              </a:spcBef>
            </a:pPr>
            <a:r>
              <a:rPr lang="en-GB" noProof="0">
                <a:sym typeface="Arial"/>
              </a:rPr>
              <a:t>Previous CDK4/6 inhibitor (yes vs no)</a:t>
            </a:r>
          </a:p>
          <a:p>
            <a:pPr marL="0" indent="0">
              <a:spcBef>
                <a:spcPts val="400"/>
              </a:spcBef>
              <a:buNone/>
            </a:pPr>
            <a:r>
              <a:rPr lang="en-GB" noProof="0">
                <a:sym typeface="Arial"/>
              </a:rPr>
              <a:t>Treatment continued until investigator-assessed PD (RECIST v1.1), unacceptable tolerability, or other discontinuation criteria.</a:t>
            </a:r>
          </a:p>
        </p:txBody>
      </p:sp>
      <p:sp>
        <p:nvSpPr>
          <p:cNvPr id="3" name="Footer Placeholder 2">
            <a:extLst>
              <a:ext uri="{FF2B5EF4-FFF2-40B4-BE49-F238E27FC236}">
                <a16:creationId xmlns:a16="http://schemas.microsoft.com/office/drawing/2014/main" id="{EA17E2E5-92DF-B141-F1F2-CBB9F12D4FC7}"/>
              </a:ext>
            </a:extLst>
          </p:cNvPr>
          <p:cNvSpPr>
            <a:spLocks noGrp="1"/>
          </p:cNvSpPr>
          <p:nvPr>
            <p:ph type="ftr" sz="quarter" idx="10"/>
          </p:nvPr>
        </p:nvSpPr>
        <p:spPr>
          <a:xfrm>
            <a:off x="1416050" y="5815585"/>
            <a:ext cx="10652125" cy="1042416"/>
          </a:xfrm>
        </p:spPr>
        <p:txBody>
          <a:bodyPr/>
          <a:lstStyle/>
          <a:p>
            <a:pPr defTabSz="1219231">
              <a:buClr>
                <a:srgbClr val="000000"/>
              </a:buClr>
            </a:pPr>
            <a:r>
              <a:rPr lang="en-GB" sz="900" kern="0">
                <a:solidFill>
                  <a:schemeClr val="tx1"/>
                </a:solidFill>
                <a:sym typeface="Arial"/>
              </a:rPr>
              <a:t>*ICC was administered as follows: </a:t>
            </a:r>
            <a:r>
              <a:rPr lang="en-GB" sz="900" kern="0" err="1">
                <a:solidFill>
                  <a:schemeClr val="tx1"/>
                </a:solidFill>
                <a:sym typeface="Arial"/>
              </a:rPr>
              <a:t>eribulin</a:t>
            </a:r>
            <a:r>
              <a:rPr lang="en-GB" sz="900" kern="0">
                <a:solidFill>
                  <a:schemeClr val="tx1"/>
                </a:solidFill>
                <a:sym typeface="Arial"/>
              </a:rPr>
              <a:t> mesylate, 1.4 mg/m</a:t>
            </a:r>
            <a:r>
              <a:rPr lang="en-GB" sz="900" kern="0" baseline="30000">
                <a:solidFill>
                  <a:schemeClr val="tx1"/>
                </a:solidFill>
                <a:sym typeface="Arial"/>
              </a:rPr>
              <a:t>2</a:t>
            </a:r>
            <a:r>
              <a:rPr lang="en-GB" sz="900" kern="0">
                <a:solidFill>
                  <a:schemeClr val="tx1"/>
                </a:solidFill>
                <a:sym typeface="Arial"/>
              </a:rPr>
              <a:t> IV on days 1 and 8, Q3W; capecitabine, 1000 or 1250 mg/m</a:t>
            </a:r>
            <a:r>
              <a:rPr lang="en-GB" sz="900" kern="0" baseline="30000">
                <a:solidFill>
                  <a:schemeClr val="tx1"/>
                </a:solidFill>
                <a:sym typeface="Arial"/>
              </a:rPr>
              <a:t>2</a:t>
            </a:r>
            <a:r>
              <a:rPr lang="en-GB" sz="900" kern="0">
                <a:solidFill>
                  <a:schemeClr val="tx1"/>
                </a:solidFill>
                <a:sym typeface="Arial"/>
              </a:rPr>
              <a:t> orally twice daily on days 1 to 14, Q3W (dose per standard institutional practice); vinorelbine, 25 mg/m</a:t>
            </a:r>
            <a:r>
              <a:rPr lang="en-GB" sz="900" kern="0" baseline="30000">
                <a:solidFill>
                  <a:schemeClr val="tx1"/>
                </a:solidFill>
                <a:sym typeface="Arial"/>
              </a:rPr>
              <a:t>2</a:t>
            </a:r>
            <a:r>
              <a:rPr lang="en-GB" sz="900" kern="0">
                <a:solidFill>
                  <a:schemeClr val="tx1"/>
                </a:solidFill>
                <a:sym typeface="Arial"/>
              </a:rPr>
              <a:t> IV on days 1 and 8, Q3W; or gemcitabine, 1000 mg/m</a:t>
            </a:r>
            <a:r>
              <a:rPr lang="en-GB" sz="900" kern="0" baseline="30000">
                <a:solidFill>
                  <a:schemeClr val="tx1"/>
                </a:solidFill>
                <a:sym typeface="Arial"/>
              </a:rPr>
              <a:t>2</a:t>
            </a:r>
            <a:r>
              <a:rPr lang="en-GB" sz="900" kern="0">
                <a:solidFill>
                  <a:schemeClr val="tx1"/>
                </a:solidFill>
                <a:sym typeface="Arial"/>
              </a:rPr>
              <a:t> IV on days 1 and 8, Q3W. </a:t>
            </a:r>
            <a:r>
              <a:rPr lang="en-GB" sz="900" kern="0" baseline="30000">
                <a:solidFill>
                  <a:schemeClr val="tx1"/>
                </a:solidFill>
                <a:sym typeface="Arial"/>
              </a:rPr>
              <a:t>†</a:t>
            </a:r>
            <a:r>
              <a:rPr lang="en-GB" sz="900" kern="0">
                <a:solidFill>
                  <a:schemeClr val="tx1"/>
                </a:solidFill>
                <a:sym typeface="Arial"/>
              </a:rPr>
              <a:t>Per ASCO/CAP guidelines. </a:t>
            </a:r>
            <a:br>
              <a:rPr lang="en-GB" sz="900" kern="0">
                <a:solidFill>
                  <a:schemeClr val="tx1"/>
                </a:solidFill>
                <a:sym typeface="Arial"/>
              </a:rPr>
            </a:br>
            <a:r>
              <a:rPr lang="en-GB" sz="900" kern="0">
                <a:solidFill>
                  <a:schemeClr val="tx1"/>
                </a:solidFill>
                <a:sym typeface="Arial"/>
              </a:rPr>
              <a:t>BC, breast cancer; </a:t>
            </a:r>
            <a:r>
              <a:rPr lang="en-US" sz="900" kern="0">
                <a:solidFill>
                  <a:schemeClr val="tx1"/>
                </a:solidFill>
                <a:sym typeface="Arial"/>
              </a:rPr>
              <a:t>BICR, blinded independent central review; </a:t>
            </a:r>
            <a:r>
              <a:rPr lang="en-US" sz="900">
                <a:solidFill>
                  <a:srgbClr val="464646"/>
                </a:solidFill>
                <a:latin typeface="Arial" panose="020B0604020202020204" pitchFamily="34" charset="0"/>
                <a:cs typeface="Arial" panose="020B0604020202020204" pitchFamily="34" charset="0"/>
              </a:rPr>
              <a:t>CDK, cyclin-dependent kinase; </a:t>
            </a:r>
            <a:r>
              <a:rPr lang="en-GB" sz="900" kern="0">
                <a:solidFill>
                  <a:schemeClr val="tx1"/>
                </a:solidFill>
                <a:sym typeface="Arial"/>
              </a:rPr>
              <a:t>CT, chemotherapy; Dato-</a:t>
            </a:r>
            <a:r>
              <a:rPr lang="en-GB" sz="900" kern="0" err="1">
                <a:solidFill>
                  <a:schemeClr val="tx1"/>
                </a:solidFill>
                <a:sym typeface="Arial"/>
              </a:rPr>
              <a:t>DXd</a:t>
            </a:r>
            <a:r>
              <a:rPr lang="en-GB" sz="900" kern="0">
                <a:solidFill>
                  <a:schemeClr val="tx1"/>
                </a:solidFill>
                <a:sym typeface="Arial"/>
              </a:rPr>
              <a:t>, </a:t>
            </a:r>
            <a:r>
              <a:rPr lang="en-GB" sz="900" kern="0" err="1">
                <a:solidFill>
                  <a:schemeClr val="tx1"/>
                </a:solidFill>
                <a:sym typeface="Arial"/>
              </a:rPr>
              <a:t>datopotamab</a:t>
            </a:r>
            <a:r>
              <a:rPr lang="en-GB" sz="900" kern="0">
                <a:solidFill>
                  <a:schemeClr val="tx1"/>
                </a:solidFill>
                <a:sym typeface="Arial"/>
              </a:rPr>
              <a:t> </a:t>
            </a:r>
            <a:r>
              <a:rPr lang="en-GB" sz="900" kern="0" err="1">
                <a:solidFill>
                  <a:schemeClr val="tx1"/>
                </a:solidFill>
                <a:sym typeface="Arial"/>
              </a:rPr>
              <a:t>deruxtecan</a:t>
            </a:r>
            <a:r>
              <a:rPr lang="en-GB" sz="900" kern="0">
                <a:solidFill>
                  <a:schemeClr val="tx1"/>
                </a:solidFill>
                <a:sym typeface="Arial"/>
              </a:rPr>
              <a:t>; </a:t>
            </a:r>
            <a:r>
              <a:rPr kumimoji="0" lang="en-US" sz="9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ECOG, Eastern Cooperative Oncology Group; </a:t>
            </a:r>
            <a:r>
              <a:rPr lang="en-GB" sz="900" kern="0">
                <a:solidFill>
                  <a:schemeClr val="tx1"/>
                </a:solidFill>
                <a:sym typeface="Arial"/>
              </a:rPr>
              <a:t>ET, endocrine therapy, </a:t>
            </a:r>
            <a:r>
              <a:rPr lang="en-US" sz="900" kern="0">
                <a:solidFill>
                  <a:schemeClr val="tx1"/>
                </a:solidFill>
                <a:sym typeface="Arial"/>
              </a:rPr>
              <a:t>HER2, human epidermal growth factor receptor 2; </a:t>
            </a:r>
            <a:r>
              <a:rPr lang="en-GB" sz="900" kern="0">
                <a:solidFill>
                  <a:schemeClr val="tx1"/>
                </a:solidFill>
                <a:sym typeface="Arial"/>
              </a:rPr>
              <a:t>HR, hormone receptor; ICC, investigator’s choice of chemotherapy; IHC, immunohistochemistry; INV, investigator assessed; IV, intravenously; ISH, in situ hybridization; ORR, objective response rate; OS, overall </a:t>
            </a:r>
            <a:r>
              <a:rPr lang="en-GB" sz="900" kern="0" err="1">
                <a:solidFill>
                  <a:schemeClr val="tx1"/>
                </a:solidFill>
                <a:sym typeface="Arial"/>
              </a:rPr>
              <a:t>survlval</a:t>
            </a:r>
            <a:r>
              <a:rPr lang="en-GB" sz="900" kern="0">
                <a:solidFill>
                  <a:schemeClr val="tx1"/>
                </a:solidFill>
                <a:sym typeface="Arial"/>
              </a:rPr>
              <a:t>; PD, progressive disease; PFS, progression-free survival; PS, performance status; Q3W, every 3 weeks; RECIST, Response Evaluation Criteria in Solid </a:t>
            </a:r>
            <a:r>
              <a:rPr lang="en-GB" sz="900" kern="0" err="1">
                <a:solidFill>
                  <a:schemeClr val="tx1"/>
                </a:solidFill>
                <a:sym typeface="Arial"/>
              </a:rPr>
              <a:t>Tumors</a:t>
            </a:r>
            <a:r>
              <a:rPr lang="en-GB" sz="900" kern="0">
                <a:solidFill>
                  <a:schemeClr val="tx1"/>
                </a:solidFill>
                <a:sym typeface="Arial"/>
              </a:rPr>
              <a:t>; ROW, rest of world; US, United States. </a:t>
            </a:r>
            <a:br>
              <a:rPr lang="en-GB" sz="900" kern="0">
                <a:solidFill>
                  <a:schemeClr val="tx1"/>
                </a:solidFill>
                <a:sym typeface="Arial"/>
              </a:rPr>
            </a:br>
            <a:r>
              <a:rPr lang="en-US" sz="900">
                <a:solidFill>
                  <a:schemeClr val="tx1"/>
                </a:solidFill>
              </a:rPr>
              <a:t>Bardia A, et al. ESMO 2023; Abstract LBA11.</a:t>
            </a:r>
            <a:endParaRPr lang="en-US" sz="900"/>
          </a:p>
        </p:txBody>
      </p:sp>
      <p:grpSp>
        <p:nvGrpSpPr>
          <p:cNvPr id="4" name="Group 3">
            <a:extLst>
              <a:ext uri="{FF2B5EF4-FFF2-40B4-BE49-F238E27FC236}">
                <a16:creationId xmlns:a16="http://schemas.microsoft.com/office/drawing/2014/main" id="{147C27A8-8329-E166-780A-70278C818AE9}"/>
              </a:ext>
            </a:extLst>
          </p:cNvPr>
          <p:cNvGrpSpPr/>
          <p:nvPr/>
        </p:nvGrpSpPr>
        <p:grpSpPr>
          <a:xfrm>
            <a:off x="838199" y="1429530"/>
            <a:ext cx="10850485" cy="3016615"/>
            <a:chOff x="716943" y="1193324"/>
            <a:chExt cx="10850485" cy="3339994"/>
          </a:xfrm>
        </p:grpSpPr>
        <p:sp>
          <p:nvSpPr>
            <p:cNvPr id="5" name="Pentagon 81">
              <a:extLst>
                <a:ext uri="{FF2B5EF4-FFF2-40B4-BE49-F238E27FC236}">
                  <a16:creationId xmlns:a16="http://schemas.microsoft.com/office/drawing/2014/main" id="{3B68CAE0-699D-6316-BCC1-BBBA0D4B1E4E}"/>
                </a:ext>
              </a:extLst>
            </p:cNvPr>
            <p:cNvSpPr/>
            <p:nvPr/>
          </p:nvSpPr>
          <p:spPr>
            <a:xfrm>
              <a:off x="9289492" y="2298085"/>
              <a:ext cx="2277936" cy="1476669"/>
            </a:xfrm>
            <a:prstGeom prst="rect">
              <a:avLst/>
            </a:prstGeom>
            <a:ln/>
          </p:spPr>
          <p:style>
            <a:lnRef idx="1">
              <a:schemeClr val="accent3"/>
            </a:lnRef>
            <a:fillRef idx="3">
              <a:schemeClr val="accent3"/>
            </a:fillRef>
            <a:effectRef idx="2">
              <a:schemeClr val="accent3"/>
            </a:effectRef>
            <a:fontRef idx="minor">
              <a:schemeClr val="lt1"/>
            </a:fontRef>
          </p:style>
          <p:txBody>
            <a:bodyPr wrap="square" lIns="91440" tIns="121920" rIns="91440" bIns="121920" rtlCol="0" anchor="ctr">
              <a:spAutoFit/>
            </a:bodyPr>
            <a:lstStyle/>
            <a:p>
              <a:pPr marL="0" marR="0" lvl="0" indent="0" algn="l" defTabSz="1219231" rtl="0" eaLnBrk="1" fontAlgn="auto" latinLnBrk="0" hangingPunct="1">
                <a:lnSpc>
                  <a:spcPct val="100000"/>
                </a:lnSpc>
                <a:spcBef>
                  <a:spcPts val="0"/>
                </a:spcBef>
                <a:spcAft>
                  <a:spcPts val="400"/>
                </a:spcAft>
                <a:buClr>
                  <a:srgbClr val="000000"/>
                </a:buClr>
                <a:buSzTx/>
                <a:buFontTx/>
                <a:buNone/>
                <a:tabLst/>
                <a:defRPr/>
              </a:pPr>
              <a:r>
                <a:rPr kumimoji="0" lang="en-GB" sz="1600" b="1"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Endpoints</a:t>
              </a:r>
            </a:p>
            <a:p>
              <a:pPr marL="117475" marR="0" lvl="0" indent="-109538" algn="l" defTabSz="1219231" rtl="0" eaLnBrk="1" fontAlgn="auto" latinLnBrk="0" hangingPunct="1">
                <a:lnSpc>
                  <a:spcPct val="100000"/>
                </a:lnSpc>
                <a:spcBef>
                  <a:spcPts val="0"/>
                </a:spcBef>
                <a:spcAft>
                  <a:spcPts val="400"/>
                </a:spcAft>
                <a:buClr>
                  <a:schemeClr val="bg1"/>
                </a:buClr>
                <a:buSzTx/>
                <a:buFont typeface="Arial" panose="020B0604020202020204" pitchFamily="34" charset="0"/>
                <a:buChar char="•"/>
                <a:defRPr/>
              </a:pPr>
              <a:r>
                <a:rPr kumimoji="0" lang="en-GB" sz="1200" b="1"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Dual primary: </a:t>
              </a:r>
              <a:r>
                <a:rPr kumimoji="0" lang="en-GB" sz="1200" b="0"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PFS by BICR per RECIST v1.1, and OS</a:t>
              </a:r>
            </a:p>
            <a:p>
              <a:pPr marL="117475" marR="0" lvl="0" indent="-109538" algn="l" defTabSz="1219231" rtl="0" eaLnBrk="1" fontAlgn="auto" latinLnBrk="0" hangingPunct="1">
                <a:lnSpc>
                  <a:spcPct val="100000"/>
                </a:lnSpc>
                <a:spcBef>
                  <a:spcPts val="0"/>
                </a:spcBef>
                <a:spcAft>
                  <a:spcPts val="400"/>
                </a:spcAft>
                <a:buClr>
                  <a:schemeClr val="bg1"/>
                </a:buClr>
                <a:buSzTx/>
                <a:buFont typeface="Arial" panose="020B0604020202020204" pitchFamily="34" charset="0"/>
                <a:buChar char="•"/>
                <a:defRPr/>
              </a:pPr>
              <a:r>
                <a:rPr kumimoji="0" lang="en-GB" sz="1200" b="1"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Key secondary: </a:t>
              </a:r>
              <a:r>
                <a:rPr kumimoji="0" lang="en-GB" sz="1200" b="0"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ORR, PFS INV and safety</a:t>
              </a:r>
            </a:p>
          </p:txBody>
        </p:sp>
        <p:sp>
          <p:nvSpPr>
            <p:cNvPr id="6" name="Rectangle 5">
              <a:extLst>
                <a:ext uri="{FF2B5EF4-FFF2-40B4-BE49-F238E27FC236}">
                  <a16:creationId xmlns:a16="http://schemas.microsoft.com/office/drawing/2014/main" id="{30B5BE76-AC78-A048-D034-140770A389D8}"/>
                </a:ext>
              </a:extLst>
            </p:cNvPr>
            <p:cNvSpPr/>
            <p:nvPr/>
          </p:nvSpPr>
          <p:spPr>
            <a:xfrm>
              <a:off x="716943" y="1534927"/>
              <a:ext cx="3683671" cy="2681037"/>
            </a:xfrm>
            <a:prstGeom prst="rect">
              <a:avLst/>
            </a:prstGeom>
            <a:ln/>
          </p:spPr>
          <p:style>
            <a:lnRef idx="1">
              <a:schemeClr val="accent1"/>
            </a:lnRef>
            <a:fillRef idx="3">
              <a:schemeClr val="accent1"/>
            </a:fillRef>
            <a:effectRef idx="2">
              <a:schemeClr val="accent1"/>
            </a:effectRef>
            <a:fontRef idx="minor">
              <a:schemeClr val="lt1"/>
            </a:fontRef>
          </p:style>
          <p:txBody>
            <a:bodyPr lIns="96000" tIns="45720" rIns="96000" bIns="45720" rtlCol="0" anchor="ctr"/>
            <a:lstStyle/>
            <a:p>
              <a:pPr marL="0" marR="0" lvl="0" indent="0" algn="l" defTabSz="1219231" rtl="0" eaLnBrk="1" fontAlgn="auto" latinLnBrk="0" hangingPunct="1">
                <a:lnSpc>
                  <a:spcPct val="100000"/>
                </a:lnSpc>
                <a:spcBef>
                  <a:spcPts val="0"/>
                </a:spcBef>
                <a:spcAft>
                  <a:spcPts val="400"/>
                </a:spcAft>
                <a:buClr>
                  <a:srgbClr val="000000"/>
                </a:buClr>
                <a:buSzTx/>
                <a:buFontTx/>
                <a:buNone/>
                <a:tabLst/>
                <a:defRPr/>
              </a:pPr>
              <a:r>
                <a:rPr kumimoji="0" lang="en-GB" sz="16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Key inclusion criteria</a:t>
              </a:r>
            </a:p>
            <a:p>
              <a:pPr marL="228605" marR="0" lvl="0" indent="-228605" algn="l" defTabSz="1219231" rtl="0" eaLnBrk="1" fontAlgn="auto" latinLnBrk="0" hangingPunct="1">
                <a:lnSpc>
                  <a:spcPct val="100000"/>
                </a:lnSpc>
                <a:spcBef>
                  <a:spcPts val="0"/>
                </a:spcBef>
                <a:spcAft>
                  <a:spcPts val="400"/>
                </a:spcAft>
                <a:buClr>
                  <a:srgbClr val="FFFFFF"/>
                </a:buClr>
                <a:buSzTx/>
                <a:buFont typeface="Arial" panose="020B0604020202020204" pitchFamily="34" charset="0"/>
                <a:buChar char="•"/>
                <a:tabLst/>
                <a:defRPr/>
              </a:pPr>
              <a:r>
                <a:rPr kumimoji="0" lang="en-GB" sz="12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Patients with HR+/HER2– BC</a:t>
              </a:r>
              <a:r>
                <a:rPr kumimoji="0" lang="en-GB" sz="1200" b="0" i="0" u="none" strike="noStrike" kern="0" cap="none" spc="0" normalizeH="0" baseline="30000" noProof="0">
                  <a:ln>
                    <a:noFill/>
                  </a:ln>
                  <a:solidFill>
                    <a:srgbClr val="FFFFFF"/>
                  </a:solidFill>
                  <a:effectLst/>
                  <a:uLnTx/>
                  <a:uFillTx/>
                  <a:latin typeface="Arial" panose="020B0604020202020204" pitchFamily="34" charset="0"/>
                  <a:cs typeface="Arial" panose="020B0604020202020204" pitchFamily="34" charset="0"/>
                  <a:sym typeface="Arial"/>
                </a:rPr>
                <a:t>†</a:t>
              </a:r>
              <a:r>
                <a:rPr kumimoji="0" lang="en-GB" sz="12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 (HER2‒ defined as IHC 0/1+/2+; ISH–)</a:t>
              </a:r>
            </a:p>
            <a:p>
              <a:pPr marL="228605" marR="0" lvl="0" indent="-228605" algn="l" defTabSz="1219231" rtl="0" eaLnBrk="1" fontAlgn="auto" latinLnBrk="0" hangingPunct="1">
                <a:lnSpc>
                  <a:spcPct val="100000"/>
                </a:lnSpc>
                <a:spcBef>
                  <a:spcPts val="0"/>
                </a:spcBef>
                <a:spcAft>
                  <a:spcPts val="400"/>
                </a:spcAft>
                <a:buClr>
                  <a:srgbClr val="FFFFFF"/>
                </a:buClr>
                <a:buSzTx/>
                <a:buFont typeface="Arial" panose="020B0604020202020204" pitchFamily="34" charset="0"/>
                <a:buChar char="•"/>
                <a:tabLst/>
                <a:defRPr/>
              </a:pPr>
              <a:r>
                <a:rPr kumimoji="0" lang="en-GB" sz="12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Previously treated with 1 to 2 lines of CT</a:t>
              </a:r>
            </a:p>
            <a:p>
              <a:pPr marL="228605" marR="0" lvl="0" indent="-228605" algn="l" defTabSz="1219231" rtl="0" eaLnBrk="1" fontAlgn="auto" latinLnBrk="0" hangingPunct="1">
                <a:lnSpc>
                  <a:spcPct val="100000"/>
                </a:lnSpc>
                <a:spcBef>
                  <a:spcPts val="0"/>
                </a:spcBef>
                <a:spcAft>
                  <a:spcPts val="400"/>
                </a:spcAft>
                <a:buClr>
                  <a:srgbClr val="FFFFFF"/>
                </a:buClr>
                <a:buSzTx/>
                <a:buFont typeface="Arial" panose="020B0604020202020204" pitchFamily="34" charset="0"/>
                <a:buChar char="•"/>
                <a:tabLst/>
                <a:defRPr/>
              </a:pPr>
              <a:r>
                <a:rPr kumimoji="0" lang="en-GB" sz="12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Experienced progression on ET and for whom ET was unsuitable</a:t>
              </a:r>
            </a:p>
            <a:p>
              <a:pPr marL="228605" marR="0" lvl="0" indent="-228605" algn="l" defTabSz="1219231" rtl="0" eaLnBrk="1" fontAlgn="auto" latinLnBrk="0" hangingPunct="1">
                <a:lnSpc>
                  <a:spcPct val="100000"/>
                </a:lnSpc>
                <a:spcBef>
                  <a:spcPts val="0"/>
                </a:spcBef>
                <a:spcAft>
                  <a:spcPts val="400"/>
                </a:spcAft>
                <a:buClr>
                  <a:srgbClr val="FFFFFF"/>
                </a:buClr>
                <a:buSzTx/>
                <a:buFont typeface="Arial" panose="020B0604020202020204" pitchFamily="34" charset="0"/>
                <a:buChar char="•"/>
                <a:tabLst/>
                <a:defRPr/>
              </a:pPr>
              <a:r>
                <a:rPr kumimoji="0" lang="en-GB" sz="12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ECOG PS 0 or 1</a:t>
              </a:r>
            </a:p>
          </p:txBody>
        </p:sp>
        <p:sp>
          <p:nvSpPr>
            <p:cNvPr id="7" name="TextBox 6">
              <a:extLst>
                <a:ext uri="{FF2B5EF4-FFF2-40B4-BE49-F238E27FC236}">
                  <a16:creationId xmlns:a16="http://schemas.microsoft.com/office/drawing/2014/main" id="{FA14EDC6-FC5B-B8AD-B1E4-863E219960BE}"/>
                </a:ext>
              </a:extLst>
            </p:cNvPr>
            <p:cNvSpPr txBox="1"/>
            <p:nvPr/>
          </p:nvSpPr>
          <p:spPr>
            <a:xfrm>
              <a:off x="4639632" y="2454090"/>
              <a:ext cx="808923" cy="379656"/>
            </a:xfrm>
            <a:prstGeom prst="rect">
              <a:avLst/>
            </a:prstGeom>
            <a:noFill/>
          </p:spPr>
          <p:txBody>
            <a:bodyPr wrap="square" lIns="91440" tIns="45720" rIns="91440" bIns="45720" rtlCol="0">
              <a:spAutoFit/>
            </a:bodyP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r>
                <a:rPr kumimoji="0" lang="en-GB" b="0" i="0" u="none" strike="noStrike" kern="0" cap="none" spc="0" normalizeH="0" baseline="0" noProof="0">
                  <a:ln>
                    <a:noFill/>
                  </a:ln>
                  <a:solidFill>
                    <a:srgbClr val="000000">
                      <a:lumMod val="75000"/>
                      <a:lumOff val="25000"/>
                    </a:srgbClr>
                  </a:solidFill>
                  <a:effectLst/>
                  <a:uLnTx/>
                  <a:uFillTx/>
                  <a:latin typeface="Arial" panose="020B0604020202020204" pitchFamily="34" charset="0"/>
                  <a:cs typeface="Arial" panose="020B0604020202020204" pitchFamily="34" charset="0"/>
                  <a:sym typeface="Arial"/>
                </a:rPr>
                <a:t>1:1</a:t>
              </a:r>
            </a:p>
          </p:txBody>
        </p:sp>
        <p:sp>
          <p:nvSpPr>
            <p:cNvPr id="8" name="Pentagon 79">
              <a:extLst>
                <a:ext uri="{FF2B5EF4-FFF2-40B4-BE49-F238E27FC236}">
                  <a16:creationId xmlns:a16="http://schemas.microsoft.com/office/drawing/2014/main" id="{E4E68042-6AD6-11F7-C97E-98D692BA78F5}"/>
                </a:ext>
              </a:extLst>
            </p:cNvPr>
            <p:cNvSpPr/>
            <p:nvPr/>
          </p:nvSpPr>
          <p:spPr>
            <a:xfrm>
              <a:off x="5744329" y="1193324"/>
              <a:ext cx="3074555" cy="1107996"/>
            </a:xfrm>
            <a:prstGeom prst="rect">
              <a:avLst/>
            </a:prstGeom>
            <a:ln/>
          </p:spPr>
          <p:style>
            <a:lnRef idx="1">
              <a:schemeClr val="accent2"/>
            </a:lnRef>
            <a:fillRef idx="3">
              <a:schemeClr val="accent2"/>
            </a:fillRef>
            <a:effectRef idx="2">
              <a:schemeClr val="accent2"/>
            </a:effectRef>
            <a:fontRef idx="minor">
              <a:schemeClr val="lt1"/>
            </a:fontRef>
          </p:style>
          <p:txBody>
            <a:bodyPr wrap="square" lIns="48000" tIns="121920" rIns="48000" bIns="121920" rtlCol="0" anchor="ctr">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6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Experimental arm</a:t>
              </a:r>
            </a:p>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6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Dato-</a:t>
              </a:r>
              <a:r>
                <a:rPr kumimoji="0" lang="en-GB" sz="1600" b="1" i="0" u="none" strike="noStrike" kern="0" cap="none" spc="0" normalizeH="0" baseline="0" noProof="0" err="1">
                  <a:ln>
                    <a:noFill/>
                  </a:ln>
                  <a:solidFill>
                    <a:srgbClr val="FFFFFF"/>
                  </a:solidFill>
                  <a:effectLst/>
                  <a:uLnTx/>
                  <a:uFillTx/>
                  <a:latin typeface="Arial" panose="020B0604020202020204" pitchFamily="34" charset="0"/>
                  <a:cs typeface="Arial" panose="020B0604020202020204" pitchFamily="34" charset="0"/>
                  <a:sym typeface="Arial"/>
                </a:rPr>
                <a:t>DXd</a:t>
              </a:r>
              <a:endParaRPr kumimoji="0" lang="en-GB" sz="16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6 mg/kg IV day 1 Q3W</a:t>
              </a:r>
            </a:p>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(n = 365)</a:t>
              </a:r>
            </a:p>
          </p:txBody>
        </p:sp>
        <p:sp>
          <p:nvSpPr>
            <p:cNvPr id="9" name="Pentagon 81">
              <a:extLst>
                <a:ext uri="{FF2B5EF4-FFF2-40B4-BE49-F238E27FC236}">
                  <a16:creationId xmlns:a16="http://schemas.microsoft.com/office/drawing/2014/main" id="{12FB4C93-A0C6-C394-E6EA-6823531C9EF7}"/>
                </a:ext>
              </a:extLst>
            </p:cNvPr>
            <p:cNvSpPr/>
            <p:nvPr/>
          </p:nvSpPr>
          <p:spPr>
            <a:xfrm>
              <a:off x="5744328" y="2897622"/>
              <a:ext cx="3074556" cy="1635696"/>
            </a:xfrm>
            <a:prstGeom prst="rect">
              <a:avLst/>
            </a:prstGeom>
            <a:ln/>
          </p:spPr>
          <p:style>
            <a:lnRef idx="1">
              <a:schemeClr val="accent5"/>
            </a:lnRef>
            <a:fillRef idx="3">
              <a:schemeClr val="accent5"/>
            </a:fillRef>
            <a:effectRef idx="2">
              <a:schemeClr val="accent5"/>
            </a:effectRef>
            <a:fontRef idx="minor">
              <a:schemeClr val="lt1"/>
            </a:fontRef>
          </p:style>
          <p:txBody>
            <a:bodyPr wrap="square" lIns="48000" tIns="121920" rIns="48000" bIns="121920" rtlCol="0" anchor="ctr">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600" b="1"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Control arm</a:t>
              </a:r>
            </a:p>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600" b="1"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ICC</a:t>
              </a:r>
            </a:p>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Q3W as per protocol directions*</a:t>
              </a:r>
            </a:p>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a:t>
              </a:r>
              <a:r>
                <a:rPr kumimoji="0" lang="en-GB" sz="1200" b="0" i="0" u="none" strike="noStrike" kern="0" cap="none" spc="0" normalizeH="0" baseline="0" noProof="0" err="1">
                  <a:ln>
                    <a:noFill/>
                  </a:ln>
                  <a:solidFill>
                    <a:schemeClr val="bg1"/>
                  </a:solidFill>
                  <a:effectLst/>
                  <a:uLnTx/>
                  <a:uFillTx/>
                  <a:latin typeface="Arial" panose="020B0604020202020204" pitchFamily="34" charset="0"/>
                  <a:cs typeface="Arial" panose="020B0604020202020204" pitchFamily="34" charset="0"/>
                  <a:sym typeface="Arial"/>
                </a:rPr>
                <a:t>eribulin</a:t>
              </a:r>
              <a:r>
                <a:rPr kumimoji="0" lang="en-GB" sz="1200" b="0"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 mesylate, vinorelbine,</a:t>
              </a:r>
              <a:br>
                <a:rPr kumimoji="0" lang="en-GB" sz="1200" b="0"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br>
              <a:r>
                <a:rPr kumimoji="0" lang="en-GB" sz="1200" b="0"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capecitabine, or gemcitabine)</a:t>
              </a:r>
            </a:p>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(n = 367)</a:t>
              </a:r>
            </a:p>
          </p:txBody>
        </p:sp>
        <p:cxnSp>
          <p:nvCxnSpPr>
            <p:cNvPr id="10" name="Connector: Elbow 9">
              <a:extLst>
                <a:ext uri="{FF2B5EF4-FFF2-40B4-BE49-F238E27FC236}">
                  <a16:creationId xmlns:a16="http://schemas.microsoft.com/office/drawing/2014/main" id="{C362D09B-A6A5-6D75-3EF5-D30F1017FE65}"/>
                </a:ext>
              </a:extLst>
            </p:cNvPr>
            <p:cNvCxnSpPr>
              <a:cxnSpLocks/>
            </p:cNvCxnSpPr>
            <p:nvPr/>
          </p:nvCxnSpPr>
          <p:spPr>
            <a:xfrm flipV="1">
              <a:off x="4400615" y="1747323"/>
              <a:ext cx="1343714" cy="1128123"/>
            </a:xfrm>
            <a:prstGeom prst="bentConnector3">
              <a:avLst>
                <a:gd name="adj1" fmla="val 50000"/>
              </a:avLst>
            </a:prstGeom>
            <a:ln w="38100">
              <a:solidFill>
                <a:schemeClr val="tx1"/>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1" name="Connector: Elbow 10">
              <a:extLst>
                <a:ext uri="{FF2B5EF4-FFF2-40B4-BE49-F238E27FC236}">
                  <a16:creationId xmlns:a16="http://schemas.microsoft.com/office/drawing/2014/main" id="{1250D297-DE94-0E2E-2D15-568F25222229}"/>
                </a:ext>
              </a:extLst>
            </p:cNvPr>
            <p:cNvCxnSpPr>
              <a:cxnSpLocks/>
            </p:cNvCxnSpPr>
            <p:nvPr/>
          </p:nvCxnSpPr>
          <p:spPr>
            <a:xfrm>
              <a:off x="4400615" y="2875445"/>
              <a:ext cx="1343713" cy="845655"/>
            </a:xfrm>
            <a:prstGeom prst="bentConnector3">
              <a:avLst>
                <a:gd name="adj1" fmla="val 50000"/>
              </a:avLst>
            </a:prstGeom>
            <a:ln w="38100">
              <a:solidFill>
                <a:schemeClr val="tx1"/>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249300127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E3CCE6B-46D7-42BA-8579-FCEBAB422B2E}"/>
              </a:ext>
            </a:extLst>
          </p:cNvPr>
          <p:cNvSpPr>
            <a:spLocks noGrp="1"/>
          </p:cNvSpPr>
          <p:nvPr>
            <p:ph type="title"/>
          </p:nvPr>
        </p:nvSpPr>
        <p:spPr>
          <a:xfrm>
            <a:off x="838200" y="208078"/>
            <a:ext cx="10515600" cy="888308"/>
          </a:xfrm>
        </p:spPr>
        <p:txBody>
          <a:bodyPr/>
          <a:lstStyle/>
          <a:p>
            <a:r>
              <a:rPr lang="en-GB"/>
              <a:t>TROPION-Breast01: PFS</a:t>
            </a:r>
            <a:endParaRPr lang="x-none"/>
          </a:p>
        </p:txBody>
      </p:sp>
      <p:sp>
        <p:nvSpPr>
          <p:cNvPr id="26" name="Text Placeholder 25"/>
          <p:cNvSpPr>
            <a:spLocks noGrp="1"/>
          </p:cNvSpPr>
          <p:nvPr>
            <p:ph idx="1"/>
          </p:nvPr>
        </p:nvSpPr>
        <p:spPr>
          <a:xfrm>
            <a:off x="1647707" y="5750253"/>
            <a:ext cx="10515600" cy="520231"/>
          </a:xfrm>
        </p:spPr>
        <p:txBody>
          <a:bodyPr>
            <a:normAutofit/>
          </a:bodyPr>
          <a:lstStyle/>
          <a:p>
            <a:pPr marL="0" indent="0">
              <a:buNone/>
            </a:pPr>
            <a:r>
              <a:rPr lang="en-US" sz="2000" b="1" noProof="0">
                <a:sym typeface="Arial"/>
              </a:rPr>
              <a:t>PFS INV: </a:t>
            </a:r>
            <a:r>
              <a:rPr lang="en-GB" sz="2000" noProof="0">
                <a:sym typeface="Arial"/>
              </a:rPr>
              <a:t>Median 6.9 vs 4.5 months; HR, 0.64 (95% CI, 0.53-0.76)</a:t>
            </a:r>
            <a:endParaRPr lang="x-none" sz="2000"/>
          </a:p>
        </p:txBody>
      </p:sp>
      <p:sp>
        <p:nvSpPr>
          <p:cNvPr id="2" name="Footer Placeholder 1">
            <a:extLst>
              <a:ext uri="{FF2B5EF4-FFF2-40B4-BE49-F238E27FC236}">
                <a16:creationId xmlns:a16="http://schemas.microsoft.com/office/drawing/2014/main" id="{628FAD81-03C0-C77A-2A3B-1429F947687A}"/>
              </a:ext>
            </a:extLst>
          </p:cNvPr>
          <p:cNvSpPr>
            <a:spLocks noGrp="1"/>
          </p:cNvSpPr>
          <p:nvPr>
            <p:ph type="ftr" sz="quarter" idx="10"/>
          </p:nvPr>
        </p:nvSpPr>
        <p:spPr>
          <a:xfrm>
            <a:off x="1416735" y="6005276"/>
            <a:ext cx="9938484" cy="852725"/>
          </a:xfrm>
        </p:spPr>
        <p:txBody>
          <a:bodyPr/>
          <a:lstStyle/>
          <a:p>
            <a:r>
              <a:rPr lang="en-US">
                <a:latin typeface="Arial"/>
                <a:cs typeface="Arial"/>
              </a:rPr>
              <a:t>Data cutoff: July 17, 2023.</a:t>
            </a:r>
          </a:p>
          <a:p>
            <a:r>
              <a:rPr lang="en-GB">
                <a:latin typeface="Arial"/>
                <a:cs typeface="Arial"/>
              </a:rPr>
              <a:t>BICR, blinded independent central review; Dato-</a:t>
            </a:r>
            <a:r>
              <a:rPr lang="en-GB" err="1">
                <a:latin typeface="Arial"/>
                <a:cs typeface="Arial"/>
              </a:rPr>
              <a:t>DXd</a:t>
            </a:r>
            <a:r>
              <a:rPr lang="en-GB">
                <a:latin typeface="Arial"/>
                <a:cs typeface="Arial"/>
              </a:rPr>
              <a:t>, </a:t>
            </a:r>
            <a:r>
              <a:rPr lang="en-GB" err="1">
                <a:latin typeface="Arial"/>
                <a:cs typeface="Arial"/>
              </a:rPr>
              <a:t>datopotamab</a:t>
            </a:r>
            <a:r>
              <a:rPr lang="en-GB">
                <a:latin typeface="Arial"/>
                <a:cs typeface="Arial"/>
              </a:rPr>
              <a:t> </a:t>
            </a:r>
            <a:r>
              <a:rPr lang="en-GB" err="1">
                <a:latin typeface="Arial"/>
                <a:cs typeface="Arial"/>
              </a:rPr>
              <a:t>deruxtecan</a:t>
            </a:r>
            <a:r>
              <a:rPr lang="en-GB">
                <a:latin typeface="Arial"/>
                <a:cs typeface="Arial"/>
              </a:rPr>
              <a:t>; HR, hazard ratio; </a:t>
            </a:r>
            <a:r>
              <a:rPr lang="en-US">
                <a:latin typeface="Arial"/>
                <a:cs typeface="Arial"/>
              </a:rPr>
              <a:t>ICC, investigator’s choice of chemotherapy; INV, investigator assessed; </a:t>
            </a:r>
            <a:r>
              <a:rPr lang="en-GB">
                <a:latin typeface="Arial"/>
                <a:cs typeface="Arial"/>
              </a:rPr>
              <a:t>PFS, progression-free survival.</a:t>
            </a:r>
          </a:p>
          <a:p>
            <a:r>
              <a:rPr lang="en-GB">
                <a:latin typeface="Arial"/>
                <a:cs typeface="Arial"/>
              </a:rPr>
              <a:t>Bardia A, et al. ESMO 2023; Abstract LBA11.</a:t>
            </a:r>
            <a:endParaRPr lang="x-none">
              <a:latin typeface="Arial"/>
              <a:cs typeface="Arial"/>
            </a:endParaRPr>
          </a:p>
        </p:txBody>
      </p:sp>
      <p:graphicFrame>
        <p:nvGraphicFramePr>
          <p:cNvPr id="278" name="Table 7">
            <a:extLst>
              <a:ext uri="{FF2B5EF4-FFF2-40B4-BE49-F238E27FC236}">
                <a16:creationId xmlns:a16="http://schemas.microsoft.com/office/drawing/2014/main" id="{C423BA60-C870-FBF5-55BA-E99D9A127D25}"/>
              </a:ext>
            </a:extLst>
          </p:cNvPr>
          <p:cNvGraphicFramePr>
            <a:graphicFrameLocks noGrp="1"/>
          </p:cNvGraphicFramePr>
          <p:nvPr>
            <p:extLst>
              <p:ext uri="{D42A27DB-BD31-4B8C-83A1-F6EECF244321}">
                <p14:modId xmlns:p14="http://schemas.microsoft.com/office/powerpoint/2010/main" val="2369866195"/>
              </p:ext>
            </p:extLst>
          </p:nvPr>
        </p:nvGraphicFramePr>
        <p:xfrm>
          <a:off x="6742760" y="1606064"/>
          <a:ext cx="3285554" cy="1115520"/>
        </p:xfrm>
        <a:graphic>
          <a:graphicData uri="http://schemas.openxmlformats.org/drawingml/2006/table">
            <a:tbl>
              <a:tblPr firstRow="1" firstCol="1" bandRow="1">
                <a:tableStyleId>{6E25E649-3F16-4E02-A733-19D2CDBF48F0}</a:tableStyleId>
              </a:tblPr>
              <a:tblGrid>
                <a:gridCol w="1706511">
                  <a:extLst>
                    <a:ext uri="{9D8B030D-6E8A-4147-A177-3AD203B41FA5}">
                      <a16:colId xmlns:a16="http://schemas.microsoft.com/office/drawing/2014/main" val="168656305"/>
                    </a:ext>
                  </a:extLst>
                </a:gridCol>
                <a:gridCol w="851405">
                  <a:extLst>
                    <a:ext uri="{9D8B030D-6E8A-4147-A177-3AD203B41FA5}">
                      <a16:colId xmlns:a16="http://schemas.microsoft.com/office/drawing/2014/main" val="3051936922"/>
                    </a:ext>
                  </a:extLst>
                </a:gridCol>
                <a:gridCol w="727638">
                  <a:extLst>
                    <a:ext uri="{9D8B030D-6E8A-4147-A177-3AD203B41FA5}">
                      <a16:colId xmlns:a16="http://schemas.microsoft.com/office/drawing/2014/main" val="2578264948"/>
                    </a:ext>
                  </a:extLst>
                </a:gridCol>
              </a:tblGrid>
              <a:tr h="264525">
                <a:tc>
                  <a:txBody>
                    <a:bodyPr/>
                    <a:lstStyle/>
                    <a:p>
                      <a:endParaRPr lang="en-GB" sz="1200">
                        <a:solidFill>
                          <a:schemeClr val="tx1"/>
                        </a:solidFill>
                        <a:latin typeface="Arial" panose="020B0604020202020204" pitchFamily="34" charset="0"/>
                        <a:cs typeface="Arial" panose="020B0604020202020204" pitchFamily="34" charset="0"/>
                      </a:endParaRP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a:r>
                        <a:rPr lang="en-GB" sz="1200">
                          <a:solidFill>
                            <a:schemeClr val="bg1"/>
                          </a:solidFill>
                          <a:latin typeface="Arial" panose="020B0604020202020204" pitchFamily="34" charset="0"/>
                          <a:cs typeface="Arial" panose="020B0604020202020204" pitchFamily="34" charset="0"/>
                        </a:rPr>
                        <a:t>Dato-</a:t>
                      </a:r>
                      <a:r>
                        <a:rPr lang="en-GB" sz="1200" err="1">
                          <a:solidFill>
                            <a:schemeClr val="bg1"/>
                          </a:solidFill>
                          <a:latin typeface="Arial" panose="020B0604020202020204" pitchFamily="34" charset="0"/>
                          <a:cs typeface="Arial" panose="020B0604020202020204" pitchFamily="34" charset="0"/>
                        </a:rPr>
                        <a:t>DXd</a:t>
                      </a:r>
                      <a:endParaRPr lang="en-GB" sz="1200">
                        <a:solidFill>
                          <a:schemeClr val="bg1"/>
                        </a:solidFill>
                        <a:latin typeface="Arial" panose="020B0604020202020204" pitchFamily="34" charset="0"/>
                        <a:cs typeface="Arial" panose="020B0604020202020204" pitchFamily="34" charset="0"/>
                      </a:endParaRP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a:r>
                        <a:rPr lang="en-GB" sz="1200">
                          <a:solidFill>
                            <a:schemeClr val="bg1"/>
                          </a:solidFill>
                          <a:latin typeface="Arial" panose="020B0604020202020204" pitchFamily="34" charset="0"/>
                          <a:cs typeface="Arial" panose="020B0604020202020204" pitchFamily="34" charset="0"/>
                        </a:rPr>
                        <a:t>ICC</a:t>
                      </a: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606292898"/>
                  </a:ext>
                </a:extLst>
              </a:tr>
              <a:tr h="264525">
                <a:tc>
                  <a:txBody>
                    <a:bodyPr/>
                    <a:lstStyle/>
                    <a:p>
                      <a:r>
                        <a:rPr lang="en-GB" sz="1200" b="1">
                          <a:latin typeface="Arial" panose="020B0604020202020204" pitchFamily="34" charset="0"/>
                          <a:cs typeface="Arial" panose="020B0604020202020204" pitchFamily="34" charset="0"/>
                        </a:rPr>
                        <a:t>Median PFS, months</a:t>
                      </a: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1200">
                          <a:solidFill>
                            <a:schemeClr val="tx1"/>
                          </a:solidFill>
                          <a:latin typeface="Arial" panose="020B0604020202020204" pitchFamily="34" charset="0"/>
                          <a:cs typeface="Arial" panose="020B0604020202020204" pitchFamily="34" charset="0"/>
                        </a:rPr>
                        <a:t>6.9 </a:t>
                      </a: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a:r>
                        <a:rPr lang="en-GB" sz="1200">
                          <a:solidFill>
                            <a:schemeClr val="tx1"/>
                          </a:solidFill>
                          <a:latin typeface="Arial" panose="020B0604020202020204" pitchFamily="34" charset="0"/>
                          <a:cs typeface="Arial" panose="020B0604020202020204" pitchFamily="34" charset="0"/>
                        </a:rPr>
                        <a:t>4.9</a:t>
                      </a: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737684476"/>
                  </a:ext>
                </a:extLst>
              </a:tr>
              <a:tr h="264525">
                <a:tc>
                  <a:txBody>
                    <a:bodyPr/>
                    <a:lstStyle/>
                    <a:p>
                      <a:r>
                        <a:rPr lang="en-GB" sz="1200" b="1">
                          <a:latin typeface="Arial" panose="020B0604020202020204" pitchFamily="34" charset="0"/>
                          <a:cs typeface="Arial" panose="020B0604020202020204" pitchFamily="34" charset="0"/>
                        </a:rPr>
                        <a:t>HR (95% CI)</a:t>
                      </a: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2">
                  <a:txBody>
                    <a:bodyPr/>
                    <a:lstStyle/>
                    <a:p>
                      <a:pPr algn="ctr"/>
                      <a:r>
                        <a:rPr lang="en-GB" sz="1200">
                          <a:solidFill>
                            <a:schemeClr val="tx1"/>
                          </a:solidFill>
                          <a:latin typeface="Arial" panose="020B0604020202020204" pitchFamily="34" charset="0"/>
                          <a:cs typeface="Arial" panose="020B0604020202020204" pitchFamily="34" charset="0"/>
                        </a:rPr>
                        <a:t>0.63 (0.52-0.76)</a:t>
                      </a: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en-GB"/>
                    </a:p>
                  </a:txBody>
                  <a:tcPr/>
                </a:tc>
                <a:extLst>
                  <a:ext uri="{0D108BD9-81ED-4DB2-BD59-A6C34878D82A}">
                    <a16:rowId xmlns:a16="http://schemas.microsoft.com/office/drawing/2014/main" val="2523573903"/>
                  </a:ext>
                </a:extLst>
              </a:tr>
              <a:tr h="264525">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1200" b="1" i="1">
                          <a:latin typeface="Arial" panose="020B0604020202020204" pitchFamily="34" charset="0"/>
                          <a:cs typeface="Arial" panose="020B0604020202020204" pitchFamily="34" charset="0"/>
                        </a:rPr>
                        <a:t>P</a:t>
                      </a:r>
                      <a:r>
                        <a:rPr lang="en-GB" sz="1200" b="1">
                          <a:latin typeface="Arial" panose="020B0604020202020204" pitchFamily="34" charset="0"/>
                          <a:cs typeface="Arial" panose="020B0604020202020204" pitchFamily="34" charset="0"/>
                        </a:rPr>
                        <a:t>-value</a:t>
                      </a: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gridSpan="2">
                  <a:txBody>
                    <a:bodyPr/>
                    <a:lstStyle/>
                    <a:p>
                      <a:pPr algn="ctr"/>
                      <a:r>
                        <a:rPr lang="en-GB" sz="1200">
                          <a:solidFill>
                            <a:schemeClr val="tx1"/>
                          </a:solidFill>
                          <a:latin typeface="Arial" panose="020B0604020202020204" pitchFamily="34" charset="0"/>
                          <a:cs typeface="Arial" panose="020B0604020202020204" pitchFamily="34" charset="0"/>
                        </a:rPr>
                        <a:t>&lt; 0.0001</a:t>
                      </a:r>
                    </a:p>
                  </a:txBody>
                  <a:tcPr marL="48000" marR="48000" marT="48000" marB="48000">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endParaRPr lang="en-GB"/>
                    </a:p>
                  </a:txBody>
                  <a:tcPr/>
                </a:tc>
                <a:extLst>
                  <a:ext uri="{0D108BD9-81ED-4DB2-BD59-A6C34878D82A}">
                    <a16:rowId xmlns:a16="http://schemas.microsoft.com/office/drawing/2014/main" val="2489936450"/>
                  </a:ext>
                </a:extLst>
              </a:tr>
            </a:tbl>
          </a:graphicData>
        </a:graphic>
      </p:graphicFrame>
      <p:sp>
        <p:nvSpPr>
          <p:cNvPr id="12" name="Rectangle 11">
            <a:extLst>
              <a:ext uri="{FF2B5EF4-FFF2-40B4-BE49-F238E27FC236}">
                <a16:creationId xmlns:a16="http://schemas.microsoft.com/office/drawing/2014/main" id="{1DFFBDF9-9C6C-C4F5-CD33-39A4C4DA9FEA}"/>
              </a:ext>
            </a:extLst>
          </p:cNvPr>
          <p:cNvSpPr/>
          <p:nvPr/>
        </p:nvSpPr>
        <p:spPr>
          <a:xfrm>
            <a:off x="2875318" y="981676"/>
            <a:ext cx="7510862" cy="37379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2000" b="1"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sym typeface="Arial"/>
              </a:rPr>
              <a:t>PFS by BICR: Primary endpoint</a:t>
            </a:r>
          </a:p>
        </p:txBody>
      </p:sp>
      <p:grpSp>
        <p:nvGrpSpPr>
          <p:cNvPr id="4" name="Group 3">
            <a:extLst>
              <a:ext uri="{FF2B5EF4-FFF2-40B4-BE49-F238E27FC236}">
                <a16:creationId xmlns:a16="http://schemas.microsoft.com/office/drawing/2014/main" id="{2A875587-3158-9A26-FAEC-8FC418153B62}"/>
              </a:ext>
            </a:extLst>
          </p:cNvPr>
          <p:cNvGrpSpPr/>
          <p:nvPr/>
        </p:nvGrpSpPr>
        <p:grpSpPr>
          <a:xfrm>
            <a:off x="1760585" y="4968436"/>
            <a:ext cx="8149334" cy="621179"/>
            <a:chOff x="838316" y="3978801"/>
            <a:chExt cx="5517332" cy="465883"/>
          </a:xfrm>
        </p:grpSpPr>
        <p:sp>
          <p:nvSpPr>
            <p:cNvPr id="802" name="TextBox 801">
              <a:extLst>
                <a:ext uri="{FF2B5EF4-FFF2-40B4-BE49-F238E27FC236}">
                  <a16:creationId xmlns:a16="http://schemas.microsoft.com/office/drawing/2014/main" id="{967AB7D6-BF80-D8C4-273B-8B0B54D22E53}"/>
                </a:ext>
              </a:extLst>
            </p:cNvPr>
            <p:cNvSpPr txBox="1"/>
            <p:nvPr/>
          </p:nvSpPr>
          <p:spPr>
            <a:xfrm>
              <a:off x="946307" y="3978801"/>
              <a:ext cx="1560323" cy="138499"/>
            </a:xfrm>
            <a:prstGeom prst="rect">
              <a:avLst/>
            </a:prstGeom>
            <a:noFill/>
          </p:spPr>
          <p:txBody>
            <a:bodyPr wrap="square" lIns="0" tIns="0" rIns="0" bIns="0" rtlCol="0" anchor="ctr" anchorCtr="0">
              <a:spAutoFit/>
            </a:bodyP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Number at risk</a:t>
              </a:r>
            </a:p>
          </p:txBody>
        </p:sp>
        <p:sp>
          <p:nvSpPr>
            <p:cNvPr id="803" name="TextBox 802">
              <a:extLst>
                <a:ext uri="{FF2B5EF4-FFF2-40B4-BE49-F238E27FC236}">
                  <a16:creationId xmlns:a16="http://schemas.microsoft.com/office/drawing/2014/main" id="{86E06271-E2C7-8CD8-3AEF-02565591BEEF}"/>
                </a:ext>
              </a:extLst>
            </p:cNvPr>
            <p:cNvSpPr txBox="1"/>
            <p:nvPr/>
          </p:nvSpPr>
          <p:spPr>
            <a:xfrm>
              <a:off x="936814" y="4179712"/>
              <a:ext cx="637590" cy="138499"/>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solidFill>
                    <a:schemeClr val="accent2"/>
                  </a:solidFill>
                  <a:effectLst/>
                  <a:uLnTx/>
                  <a:uFillTx/>
                  <a:latin typeface="Arial" panose="020B0604020202020204" pitchFamily="34" charset="0"/>
                  <a:cs typeface="Arial" panose="020B0604020202020204" pitchFamily="34" charset="0"/>
                  <a:sym typeface="Arial"/>
                </a:rPr>
                <a:t>Dato-</a:t>
              </a:r>
              <a:r>
                <a:rPr kumimoji="0" lang="en-GB" sz="1200" b="1" i="0" u="none" strike="noStrike" kern="0" cap="none" spc="0" normalizeH="0" baseline="0" noProof="0" err="1">
                  <a:ln>
                    <a:noFill/>
                  </a:ln>
                  <a:solidFill>
                    <a:schemeClr val="accent2"/>
                  </a:solidFill>
                  <a:effectLst/>
                  <a:uLnTx/>
                  <a:uFillTx/>
                  <a:latin typeface="Arial" panose="020B0604020202020204" pitchFamily="34" charset="0"/>
                  <a:cs typeface="Arial" panose="020B0604020202020204" pitchFamily="34" charset="0"/>
                  <a:sym typeface="Arial"/>
                </a:rPr>
                <a:t>DXd</a:t>
              </a:r>
              <a:endParaRPr kumimoji="0" lang="en-GB" sz="1200" b="1" i="0" u="none" strike="noStrike" kern="0" cap="none" spc="0" normalizeH="0" baseline="0" noProof="0">
                <a:ln>
                  <a:noFill/>
                </a:ln>
                <a:solidFill>
                  <a:schemeClr val="accent2"/>
                </a:solidFill>
                <a:effectLst/>
                <a:uLnTx/>
                <a:uFillTx/>
                <a:latin typeface="Arial" panose="020B0604020202020204" pitchFamily="34" charset="0"/>
                <a:cs typeface="Arial" panose="020B0604020202020204" pitchFamily="34" charset="0"/>
                <a:sym typeface="Arial"/>
              </a:endParaRPr>
            </a:p>
          </p:txBody>
        </p:sp>
        <p:sp>
          <p:nvSpPr>
            <p:cNvPr id="804" name="TextBox 803">
              <a:extLst>
                <a:ext uri="{FF2B5EF4-FFF2-40B4-BE49-F238E27FC236}">
                  <a16:creationId xmlns:a16="http://schemas.microsoft.com/office/drawing/2014/main" id="{FC31E0E1-4B83-E70D-5872-52B716F3452E}"/>
                </a:ext>
              </a:extLst>
            </p:cNvPr>
            <p:cNvSpPr txBox="1"/>
            <p:nvPr/>
          </p:nvSpPr>
          <p:spPr>
            <a:xfrm>
              <a:off x="838316" y="4306185"/>
              <a:ext cx="736088" cy="138499"/>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solidFill>
                    <a:schemeClr val="accent3"/>
                  </a:solidFill>
                  <a:effectLst/>
                  <a:uLnTx/>
                  <a:uFillTx/>
                  <a:latin typeface="Arial" panose="020B0604020202020204" pitchFamily="34" charset="0"/>
                  <a:cs typeface="Arial" panose="020B0604020202020204" pitchFamily="34" charset="0"/>
                  <a:sym typeface="Arial"/>
                </a:rPr>
                <a:t>ICC</a:t>
              </a:r>
            </a:p>
          </p:txBody>
        </p:sp>
        <p:sp>
          <p:nvSpPr>
            <p:cNvPr id="805" name="TextBox 804">
              <a:extLst>
                <a:ext uri="{FF2B5EF4-FFF2-40B4-BE49-F238E27FC236}">
                  <a16:creationId xmlns:a16="http://schemas.microsoft.com/office/drawing/2014/main" id="{713BEFAA-AD40-EA94-7E6B-489E6F6F6199}"/>
                </a:ext>
              </a:extLst>
            </p:cNvPr>
            <p:cNvSpPr txBox="1"/>
            <p:nvPr/>
          </p:nvSpPr>
          <p:spPr>
            <a:xfrm>
              <a:off x="1666346" y="4179712"/>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365</a:t>
              </a:r>
            </a:p>
          </p:txBody>
        </p:sp>
        <p:sp>
          <p:nvSpPr>
            <p:cNvPr id="806" name="TextBox 805">
              <a:extLst>
                <a:ext uri="{FF2B5EF4-FFF2-40B4-BE49-F238E27FC236}">
                  <a16:creationId xmlns:a16="http://schemas.microsoft.com/office/drawing/2014/main" id="{D2C5D969-F7B3-A53A-14AC-350960A75363}"/>
                </a:ext>
              </a:extLst>
            </p:cNvPr>
            <p:cNvSpPr txBox="1"/>
            <p:nvPr/>
          </p:nvSpPr>
          <p:spPr>
            <a:xfrm>
              <a:off x="2541160" y="4179712"/>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249</a:t>
              </a:r>
            </a:p>
          </p:txBody>
        </p:sp>
        <p:sp>
          <p:nvSpPr>
            <p:cNvPr id="807" name="TextBox 806">
              <a:extLst>
                <a:ext uri="{FF2B5EF4-FFF2-40B4-BE49-F238E27FC236}">
                  <a16:creationId xmlns:a16="http://schemas.microsoft.com/office/drawing/2014/main" id="{8DE740DF-8122-8509-EE6D-F9C64E1DBFBA}"/>
                </a:ext>
              </a:extLst>
            </p:cNvPr>
            <p:cNvSpPr txBox="1"/>
            <p:nvPr/>
          </p:nvSpPr>
          <p:spPr>
            <a:xfrm>
              <a:off x="3415973" y="4179712"/>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158</a:t>
              </a:r>
            </a:p>
          </p:txBody>
        </p:sp>
        <p:sp>
          <p:nvSpPr>
            <p:cNvPr id="808" name="TextBox 807">
              <a:extLst>
                <a:ext uri="{FF2B5EF4-FFF2-40B4-BE49-F238E27FC236}">
                  <a16:creationId xmlns:a16="http://schemas.microsoft.com/office/drawing/2014/main" id="{7A983F2D-2AEB-002D-973C-531570FF0948}"/>
                </a:ext>
              </a:extLst>
            </p:cNvPr>
            <p:cNvSpPr txBox="1"/>
            <p:nvPr/>
          </p:nvSpPr>
          <p:spPr>
            <a:xfrm>
              <a:off x="4290787" y="4179712"/>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66</a:t>
              </a:r>
            </a:p>
          </p:txBody>
        </p:sp>
        <p:sp>
          <p:nvSpPr>
            <p:cNvPr id="809" name="TextBox 808">
              <a:extLst>
                <a:ext uri="{FF2B5EF4-FFF2-40B4-BE49-F238E27FC236}">
                  <a16:creationId xmlns:a16="http://schemas.microsoft.com/office/drawing/2014/main" id="{57C5E48E-BD15-C9C8-D365-01E8D322F98F}"/>
                </a:ext>
              </a:extLst>
            </p:cNvPr>
            <p:cNvSpPr txBox="1"/>
            <p:nvPr/>
          </p:nvSpPr>
          <p:spPr>
            <a:xfrm>
              <a:off x="5165601" y="4179712"/>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15</a:t>
              </a:r>
            </a:p>
          </p:txBody>
        </p:sp>
        <p:sp>
          <p:nvSpPr>
            <p:cNvPr id="810" name="TextBox 809">
              <a:extLst>
                <a:ext uri="{FF2B5EF4-FFF2-40B4-BE49-F238E27FC236}">
                  <a16:creationId xmlns:a16="http://schemas.microsoft.com/office/drawing/2014/main" id="{AA23A3F2-3ED4-89DB-7052-8CB2B66229A9}"/>
                </a:ext>
              </a:extLst>
            </p:cNvPr>
            <p:cNvSpPr txBox="1"/>
            <p:nvPr/>
          </p:nvSpPr>
          <p:spPr>
            <a:xfrm>
              <a:off x="6040414" y="4179712"/>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4</a:t>
              </a:r>
            </a:p>
          </p:txBody>
        </p:sp>
        <p:sp>
          <p:nvSpPr>
            <p:cNvPr id="811" name="TextBox 810">
              <a:extLst>
                <a:ext uri="{FF2B5EF4-FFF2-40B4-BE49-F238E27FC236}">
                  <a16:creationId xmlns:a16="http://schemas.microsoft.com/office/drawing/2014/main" id="{86460BFE-2AB6-991B-6036-D3487E6C25FD}"/>
                </a:ext>
              </a:extLst>
            </p:cNvPr>
            <p:cNvSpPr txBox="1"/>
            <p:nvPr/>
          </p:nvSpPr>
          <p:spPr>
            <a:xfrm>
              <a:off x="1666346" y="4306185"/>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367</a:t>
              </a:r>
            </a:p>
          </p:txBody>
        </p:sp>
        <p:sp>
          <p:nvSpPr>
            <p:cNvPr id="812" name="TextBox 811">
              <a:extLst>
                <a:ext uri="{FF2B5EF4-FFF2-40B4-BE49-F238E27FC236}">
                  <a16:creationId xmlns:a16="http://schemas.microsoft.com/office/drawing/2014/main" id="{967C2C10-51C9-C167-2FE2-D950845C9454}"/>
                </a:ext>
              </a:extLst>
            </p:cNvPr>
            <p:cNvSpPr txBox="1"/>
            <p:nvPr/>
          </p:nvSpPr>
          <p:spPr>
            <a:xfrm>
              <a:off x="2541160" y="4306185"/>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205</a:t>
              </a:r>
            </a:p>
          </p:txBody>
        </p:sp>
        <p:sp>
          <p:nvSpPr>
            <p:cNvPr id="813" name="TextBox 812">
              <a:extLst>
                <a:ext uri="{FF2B5EF4-FFF2-40B4-BE49-F238E27FC236}">
                  <a16:creationId xmlns:a16="http://schemas.microsoft.com/office/drawing/2014/main" id="{FA140EC1-A160-2FC0-C5AC-77D3F4A1D1F8}"/>
                </a:ext>
              </a:extLst>
            </p:cNvPr>
            <p:cNvSpPr txBox="1"/>
            <p:nvPr/>
          </p:nvSpPr>
          <p:spPr>
            <a:xfrm>
              <a:off x="3415973" y="4306185"/>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93</a:t>
              </a:r>
            </a:p>
          </p:txBody>
        </p:sp>
        <p:sp>
          <p:nvSpPr>
            <p:cNvPr id="814" name="TextBox 813">
              <a:extLst>
                <a:ext uri="{FF2B5EF4-FFF2-40B4-BE49-F238E27FC236}">
                  <a16:creationId xmlns:a16="http://schemas.microsoft.com/office/drawing/2014/main" id="{DDAD383A-694D-A06A-00CD-EE40A37A7DA1}"/>
                </a:ext>
              </a:extLst>
            </p:cNvPr>
            <p:cNvSpPr txBox="1"/>
            <p:nvPr/>
          </p:nvSpPr>
          <p:spPr>
            <a:xfrm>
              <a:off x="4290787" y="4306185"/>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26</a:t>
              </a:r>
            </a:p>
          </p:txBody>
        </p:sp>
        <p:sp>
          <p:nvSpPr>
            <p:cNvPr id="815" name="TextBox 814">
              <a:extLst>
                <a:ext uri="{FF2B5EF4-FFF2-40B4-BE49-F238E27FC236}">
                  <a16:creationId xmlns:a16="http://schemas.microsoft.com/office/drawing/2014/main" id="{1F2E3816-C7FC-10A3-F53E-56C45C9F9180}"/>
                </a:ext>
              </a:extLst>
            </p:cNvPr>
            <p:cNvSpPr txBox="1"/>
            <p:nvPr/>
          </p:nvSpPr>
          <p:spPr>
            <a:xfrm>
              <a:off x="5165601" y="4306185"/>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8</a:t>
              </a:r>
            </a:p>
          </p:txBody>
        </p:sp>
        <p:sp>
          <p:nvSpPr>
            <p:cNvPr id="816" name="TextBox 815">
              <a:extLst>
                <a:ext uri="{FF2B5EF4-FFF2-40B4-BE49-F238E27FC236}">
                  <a16:creationId xmlns:a16="http://schemas.microsoft.com/office/drawing/2014/main" id="{B973914F-309B-A78D-D5A2-A8CA24BAD272}"/>
                </a:ext>
              </a:extLst>
            </p:cNvPr>
            <p:cNvSpPr txBox="1"/>
            <p:nvPr/>
          </p:nvSpPr>
          <p:spPr>
            <a:xfrm>
              <a:off x="6040414" y="4306185"/>
              <a:ext cx="315234" cy="138499"/>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1</a:t>
              </a:r>
            </a:p>
          </p:txBody>
        </p:sp>
      </p:grpSp>
      <p:sp>
        <p:nvSpPr>
          <p:cNvPr id="6" name="TextBox 5">
            <a:extLst>
              <a:ext uri="{FF2B5EF4-FFF2-40B4-BE49-F238E27FC236}">
                <a16:creationId xmlns:a16="http://schemas.microsoft.com/office/drawing/2014/main" id="{3A63C073-94BD-2734-531D-E836C063D35D}"/>
              </a:ext>
            </a:extLst>
          </p:cNvPr>
          <p:cNvSpPr txBox="1"/>
          <p:nvPr/>
        </p:nvSpPr>
        <p:spPr>
          <a:xfrm>
            <a:off x="5715569" y="2629562"/>
            <a:ext cx="671061" cy="215444"/>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chemeClr val="tx2"/>
                </a:solidFill>
                <a:effectLst/>
                <a:uLnTx/>
                <a:uFillTx/>
                <a:latin typeface="Arial" panose="020B0604020202020204" pitchFamily="34" charset="0"/>
                <a:cs typeface="Arial" panose="020B0604020202020204" pitchFamily="34" charset="0"/>
                <a:sym typeface="Arial"/>
              </a:rPr>
              <a:t>53.3%</a:t>
            </a:r>
          </a:p>
        </p:txBody>
      </p:sp>
      <p:sp>
        <p:nvSpPr>
          <p:cNvPr id="7" name="TextBox 6">
            <a:extLst>
              <a:ext uri="{FF2B5EF4-FFF2-40B4-BE49-F238E27FC236}">
                <a16:creationId xmlns:a16="http://schemas.microsoft.com/office/drawing/2014/main" id="{122B0E73-ABCD-775C-328F-3FB0E1C16330}"/>
              </a:ext>
            </a:extLst>
          </p:cNvPr>
          <p:cNvSpPr txBox="1"/>
          <p:nvPr/>
        </p:nvSpPr>
        <p:spPr>
          <a:xfrm>
            <a:off x="6905507" y="3130430"/>
            <a:ext cx="696241" cy="215444"/>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chemeClr val="tx2"/>
                </a:solidFill>
                <a:effectLst/>
                <a:uLnTx/>
                <a:uFillTx/>
                <a:latin typeface="Arial" panose="020B0604020202020204" pitchFamily="34" charset="0"/>
                <a:cs typeface="Arial" panose="020B0604020202020204" pitchFamily="34" charset="0"/>
                <a:sym typeface="Arial"/>
              </a:rPr>
              <a:t>37.5%</a:t>
            </a:r>
          </a:p>
        </p:txBody>
      </p:sp>
      <p:sp>
        <p:nvSpPr>
          <p:cNvPr id="9" name="TextBox 8">
            <a:extLst>
              <a:ext uri="{FF2B5EF4-FFF2-40B4-BE49-F238E27FC236}">
                <a16:creationId xmlns:a16="http://schemas.microsoft.com/office/drawing/2014/main" id="{7452E1D8-6897-ED30-9D13-8100EDD880F7}"/>
              </a:ext>
            </a:extLst>
          </p:cNvPr>
          <p:cNvSpPr txBox="1"/>
          <p:nvPr/>
        </p:nvSpPr>
        <p:spPr>
          <a:xfrm>
            <a:off x="5076565" y="3431014"/>
            <a:ext cx="674139" cy="215444"/>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chemeClr val="accent3"/>
                </a:solidFill>
                <a:effectLst/>
                <a:uLnTx/>
                <a:uFillTx/>
                <a:latin typeface="Arial" panose="020B0604020202020204" pitchFamily="34" charset="0"/>
                <a:cs typeface="Arial" panose="020B0604020202020204" pitchFamily="34" charset="0"/>
                <a:sym typeface="Arial"/>
              </a:rPr>
              <a:t>38.5%</a:t>
            </a:r>
          </a:p>
        </p:txBody>
      </p:sp>
      <p:sp>
        <p:nvSpPr>
          <p:cNvPr id="10" name="TextBox 9">
            <a:extLst>
              <a:ext uri="{FF2B5EF4-FFF2-40B4-BE49-F238E27FC236}">
                <a16:creationId xmlns:a16="http://schemas.microsoft.com/office/drawing/2014/main" id="{9E2259CC-389E-5439-CF7C-DFD57871B254}"/>
              </a:ext>
            </a:extLst>
          </p:cNvPr>
          <p:cNvSpPr txBox="1"/>
          <p:nvPr/>
        </p:nvSpPr>
        <p:spPr>
          <a:xfrm>
            <a:off x="6427833" y="4047484"/>
            <a:ext cx="635180" cy="215444"/>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chemeClr val="accent3"/>
                </a:solidFill>
                <a:effectLst/>
                <a:uLnTx/>
                <a:uFillTx/>
                <a:latin typeface="Arial" panose="020B0604020202020204" pitchFamily="34" charset="0"/>
                <a:cs typeface="Arial" panose="020B0604020202020204" pitchFamily="34" charset="0"/>
                <a:sym typeface="Arial"/>
              </a:rPr>
              <a:t>18.7%</a:t>
            </a:r>
          </a:p>
        </p:txBody>
      </p:sp>
      <p:sp>
        <p:nvSpPr>
          <p:cNvPr id="14" name="TextBox 13">
            <a:extLst>
              <a:ext uri="{FF2B5EF4-FFF2-40B4-BE49-F238E27FC236}">
                <a16:creationId xmlns:a16="http://schemas.microsoft.com/office/drawing/2014/main" id="{64E63D0B-96CB-3D6E-4E26-7E7EAECF21BC}"/>
              </a:ext>
            </a:extLst>
          </p:cNvPr>
          <p:cNvSpPr txBox="1"/>
          <p:nvPr/>
        </p:nvSpPr>
        <p:spPr>
          <a:xfrm>
            <a:off x="8163989" y="3478369"/>
            <a:ext cx="675896" cy="215444"/>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chemeClr val="tx2"/>
                </a:solidFill>
                <a:effectLst/>
                <a:uLnTx/>
                <a:uFillTx/>
                <a:latin typeface="Arial" panose="020B0604020202020204" pitchFamily="34" charset="0"/>
                <a:cs typeface="Arial" panose="020B0604020202020204" pitchFamily="34" charset="0"/>
                <a:sym typeface="Arial"/>
              </a:rPr>
              <a:t>25.5%</a:t>
            </a:r>
          </a:p>
        </p:txBody>
      </p:sp>
      <p:sp>
        <p:nvSpPr>
          <p:cNvPr id="15" name="TextBox 14">
            <a:extLst>
              <a:ext uri="{FF2B5EF4-FFF2-40B4-BE49-F238E27FC236}">
                <a16:creationId xmlns:a16="http://schemas.microsoft.com/office/drawing/2014/main" id="{F7D6DF34-7DCE-9D9C-6AC0-AA890ADA335E}"/>
              </a:ext>
            </a:extLst>
          </p:cNvPr>
          <p:cNvSpPr txBox="1"/>
          <p:nvPr/>
        </p:nvSpPr>
        <p:spPr>
          <a:xfrm>
            <a:off x="7711188" y="4221726"/>
            <a:ext cx="657408" cy="215444"/>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chemeClr val="accent3"/>
                </a:solidFill>
                <a:effectLst/>
                <a:uLnTx/>
                <a:uFillTx/>
                <a:latin typeface="Arial" panose="020B0604020202020204" pitchFamily="34" charset="0"/>
                <a:cs typeface="Arial" panose="020B0604020202020204" pitchFamily="34" charset="0"/>
                <a:sym typeface="Arial"/>
              </a:rPr>
              <a:t>14.6%</a:t>
            </a:r>
          </a:p>
        </p:txBody>
      </p:sp>
      <p:sp>
        <p:nvSpPr>
          <p:cNvPr id="17" name="TextBox 16">
            <a:extLst>
              <a:ext uri="{FF2B5EF4-FFF2-40B4-BE49-F238E27FC236}">
                <a16:creationId xmlns:a16="http://schemas.microsoft.com/office/drawing/2014/main" id="{13B32576-A162-1225-A958-C169314453F3}"/>
              </a:ext>
            </a:extLst>
          </p:cNvPr>
          <p:cNvSpPr txBox="1"/>
          <p:nvPr/>
        </p:nvSpPr>
        <p:spPr>
          <a:xfrm>
            <a:off x="2983620" y="4727119"/>
            <a:ext cx="465615" cy="184666"/>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a:t>
            </a:r>
          </a:p>
        </p:txBody>
      </p:sp>
      <p:sp>
        <p:nvSpPr>
          <p:cNvPr id="18" name="TextBox 17">
            <a:extLst>
              <a:ext uri="{FF2B5EF4-FFF2-40B4-BE49-F238E27FC236}">
                <a16:creationId xmlns:a16="http://schemas.microsoft.com/office/drawing/2014/main" id="{B91C9688-1336-A386-2434-3419D242D75E}"/>
              </a:ext>
            </a:extLst>
          </p:cNvPr>
          <p:cNvSpPr txBox="1"/>
          <p:nvPr/>
        </p:nvSpPr>
        <p:spPr>
          <a:xfrm>
            <a:off x="4275758" y="4727119"/>
            <a:ext cx="465615" cy="184666"/>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3</a:t>
            </a:r>
          </a:p>
        </p:txBody>
      </p:sp>
      <p:sp>
        <p:nvSpPr>
          <p:cNvPr id="19" name="TextBox 18">
            <a:extLst>
              <a:ext uri="{FF2B5EF4-FFF2-40B4-BE49-F238E27FC236}">
                <a16:creationId xmlns:a16="http://schemas.microsoft.com/office/drawing/2014/main" id="{9ABD8579-B09C-DB46-0F58-7CE7C7F14A47}"/>
              </a:ext>
            </a:extLst>
          </p:cNvPr>
          <p:cNvSpPr txBox="1"/>
          <p:nvPr/>
        </p:nvSpPr>
        <p:spPr>
          <a:xfrm>
            <a:off x="5567893" y="4727119"/>
            <a:ext cx="465615" cy="184666"/>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6</a:t>
            </a:r>
          </a:p>
        </p:txBody>
      </p:sp>
      <p:sp>
        <p:nvSpPr>
          <p:cNvPr id="23" name="TextBox 22">
            <a:extLst>
              <a:ext uri="{FF2B5EF4-FFF2-40B4-BE49-F238E27FC236}">
                <a16:creationId xmlns:a16="http://schemas.microsoft.com/office/drawing/2014/main" id="{7E6E49A1-1E32-9588-09AF-96E48B802835}"/>
              </a:ext>
            </a:extLst>
          </p:cNvPr>
          <p:cNvSpPr txBox="1"/>
          <p:nvPr/>
        </p:nvSpPr>
        <p:spPr>
          <a:xfrm>
            <a:off x="6860032" y="4727119"/>
            <a:ext cx="465615" cy="184666"/>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9</a:t>
            </a:r>
          </a:p>
        </p:txBody>
      </p:sp>
      <p:sp>
        <p:nvSpPr>
          <p:cNvPr id="24" name="TextBox 23">
            <a:extLst>
              <a:ext uri="{FF2B5EF4-FFF2-40B4-BE49-F238E27FC236}">
                <a16:creationId xmlns:a16="http://schemas.microsoft.com/office/drawing/2014/main" id="{3110B229-0985-3916-4617-2B2D71250977}"/>
              </a:ext>
            </a:extLst>
          </p:cNvPr>
          <p:cNvSpPr txBox="1"/>
          <p:nvPr/>
        </p:nvSpPr>
        <p:spPr>
          <a:xfrm>
            <a:off x="8152168" y="4727119"/>
            <a:ext cx="465615" cy="184666"/>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12</a:t>
            </a:r>
          </a:p>
        </p:txBody>
      </p:sp>
      <p:sp>
        <p:nvSpPr>
          <p:cNvPr id="32" name="TextBox 31">
            <a:extLst>
              <a:ext uri="{FF2B5EF4-FFF2-40B4-BE49-F238E27FC236}">
                <a16:creationId xmlns:a16="http://schemas.microsoft.com/office/drawing/2014/main" id="{047E6F8A-D6D5-02EB-2CAF-96C265B08E63}"/>
              </a:ext>
            </a:extLst>
          </p:cNvPr>
          <p:cNvSpPr txBox="1"/>
          <p:nvPr/>
        </p:nvSpPr>
        <p:spPr>
          <a:xfrm>
            <a:off x="9444304" y="4727119"/>
            <a:ext cx="465615" cy="184666"/>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15</a:t>
            </a:r>
          </a:p>
        </p:txBody>
      </p:sp>
      <p:sp>
        <p:nvSpPr>
          <p:cNvPr id="33" name="TextBox 32">
            <a:extLst>
              <a:ext uri="{FF2B5EF4-FFF2-40B4-BE49-F238E27FC236}">
                <a16:creationId xmlns:a16="http://schemas.microsoft.com/office/drawing/2014/main" id="{80AF89CD-EACF-9858-376B-504E5599B228}"/>
              </a:ext>
            </a:extLst>
          </p:cNvPr>
          <p:cNvSpPr txBox="1"/>
          <p:nvPr/>
        </p:nvSpPr>
        <p:spPr>
          <a:xfrm>
            <a:off x="2933858" y="4930646"/>
            <a:ext cx="7050726" cy="246221"/>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6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Time from randomization (months)</a:t>
            </a:r>
          </a:p>
        </p:txBody>
      </p:sp>
      <p:cxnSp>
        <p:nvCxnSpPr>
          <p:cNvPr id="91" name="Straight Connector 90">
            <a:extLst>
              <a:ext uri="{FF2B5EF4-FFF2-40B4-BE49-F238E27FC236}">
                <a16:creationId xmlns:a16="http://schemas.microsoft.com/office/drawing/2014/main" id="{E77C55CC-5343-2E91-C486-6CA6673C2421}"/>
              </a:ext>
            </a:extLst>
          </p:cNvPr>
          <p:cNvCxnSpPr/>
          <p:nvPr/>
        </p:nvCxnSpPr>
        <p:spPr>
          <a:xfrm>
            <a:off x="8385537" y="3749433"/>
            <a:ext cx="0" cy="867736"/>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D4F08F3-56EF-882E-F1E5-02D99DC81405}"/>
              </a:ext>
            </a:extLst>
          </p:cNvPr>
          <p:cNvCxnSpPr/>
          <p:nvPr/>
        </p:nvCxnSpPr>
        <p:spPr>
          <a:xfrm>
            <a:off x="7093259" y="3411218"/>
            <a:ext cx="0" cy="1205952"/>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D57E3E7-73AA-E80A-FD94-CA67B84B652F}"/>
              </a:ext>
            </a:extLst>
          </p:cNvPr>
          <p:cNvCxnSpPr>
            <a:cxnSpLocks/>
          </p:cNvCxnSpPr>
          <p:nvPr/>
        </p:nvCxnSpPr>
        <p:spPr>
          <a:xfrm>
            <a:off x="5800982" y="2900646"/>
            <a:ext cx="0" cy="1716524"/>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6215F211-4BFD-26D2-4DFB-B8B3149380C2}"/>
              </a:ext>
            </a:extLst>
          </p:cNvPr>
          <p:cNvSpPr txBox="1"/>
          <p:nvPr/>
        </p:nvSpPr>
        <p:spPr>
          <a:xfrm>
            <a:off x="2453614" y="4534255"/>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a:t>
            </a:r>
          </a:p>
        </p:txBody>
      </p:sp>
      <p:grpSp>
        <p:nvGrpSpPr>
          <p:cNvPr id="27" name="Group 26"/>
          <p:cNvGrpSpPr/>
          <p:nvPr/>
        </p:nvGrpSpPr>
        <p:grpSpPr>
          <a:xfrm>
            <a:off x="2839993" y="1387490"/>
            <a:ext cx="7144596" cy="3319523"/>
            <a:chOff x="4259990" y="2081234"/>
            <a:chExt cx="10716894" cy="4979284"/>
          </a:xfrm>
        </p:grpSpPr>
        <p:sp>
          <p:nvSpPr>
            <p:cNvPr id="36" name="Freeform: Shape 35">
              <a:extLst>
                <a:ext uri="{FF2B5EF4-FFF2-40B4-BE49-F238E27FC236}">
                  <a16:creationId xmlns:a16="http://schemas.microsoft.com/office/drawing/2014/main" id="{E4258409-8DBE-D985-C38D-C40DA1E4C583}"/>
                </a:ext>
              </a:extLst>
            </p:cNvPr>
            <p:cNvSpPr/>
            <p:nvPr/>
          </p:nvSpPr>
          <p:spPr>
            <a:xfrm>
              <a:off x="4400788" y="2081234"/>
              <a:ext cx="10576096" cy="4858646"/>
            </a:xfrm>
            <a:custGeom>
              <a:avLst/>
              <a:gdLst>
                <a:gd name="connsiteX0" fmla="*/ 0 w 5048250"/>
                <a:gd name="connsiteY0" fmla="*/ 0 h 2174875"/>
                <a:gd name="connsiteX1" fmla="*/ 0 w 5048250"/>
                <a:gd name="connsiteY1" fmla="*/ 2174875 h 2174875"/>
                <a:gd name="connsiteX2" fmla="*/ 5048250 w 5048250"/>
                <a:gd name="connsiteY2" fmla="*/ 2174875 h 2174875"/>
              </a:gdLst>
              <a:ahLst/>
              <a:cxnLst>
                <a:cxn ang="0">
                  <a:pos x="connsiteX0" y="connsiteY0"/>
                </a:cxn>
                <a:cxn ang="0">
                  <a:pos x="connsiteX1" y="connsiteY1"/>
                </a:cxn>
                <a:cxn ang="0">
                  <a:pos x="connsiteX2" y="connsiteY2"/>
                </a:cxn>
              </a:cxnLst>
              <a:rect l="l" t="t" r="r" b="b"/>
              <a:pathLst>
                <a:path w="5048250" h="2174875">
                  <a:moveTo>
                    <a:pt x="0" y="0"/>
                  </a:moveTo>
                  <a:lnTo>
                    <a:pt x="0" y="2174875"/>
                  </a:lnTo>
                  <a:lnTo>
                    <a:pt x="5048250" y="2174875"/>
                  </a:lnTo>
                </a:path>
              </a:pathLst>
            </a:custGeom>
            <a:noFill/>
            <a:ln w="38100" cap="sq">
              <a:solidFill>
                <a:schemeClr val="tx1"/>
              </a:solidFill>
              <a:miter lim="800000"/>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FFFFFF"/>
                </a:solidFill>
                <a:effectLst/>
                <a:uLnTx/>
                <a:uFillTx/>
                <a:latin typeface="Calibri"/>
                <a:ea typeface="+mn-ea"/>
                <a:cs typeface="+mn-cs"/>
                <a:sym typeface="Arial"/>
              </a:endParaRPr>
            </a:p>
          </p:txBody>
        </p:sp>
        <p:cxnSp>
          <p:nvCxnSpPr>
            <p:cNvPr id="37" name="Straight Connector 36">
              <a:extLst>
                <a:ext uri="{FF2B5EF4-FFF2-40B4-BE49-F238E27FC236}">
                  <a16:creationId xmlns:a16="http://schemas.microsoft.com/office/drawing/2014/main" id="{47218FE4-34B1-98AE-603B-BFD1C8962D36}"/>
                </a:ext>
              </a:extLst>
            </p:cNvPr>
            <p:cNvCxnSpPr/>
            <p:nvPr/>
          </p:nvCxnSpPr>
          <p:spPr>
            <a:xfrm>
              <a:off x="14516722" y="6939882"/>
              <a:ext cx="0" cy="120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F0B1525-4B18-AACF-37D3-29A60BB4FB7E}"/>
                </a:ext>
              </a:extLst>
            </p:cNvPr>
            <p:cNvCxnSpPr/>
            <p:nvPr/>
          </p:nvCxnSpPr>
          <p:spPr>
            <a:xfrm>
              <a:off x="12578306" y="6939882"/>
              <a:ext cx="0" cy="120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63F18C1-1883-A914-63DC-930CB0FFF73C}"/>
                </a:ext>
              </a:extLst>
            </p:cNvPr>
            <p:cNvCxnSpPr/>
            <p:nvPr/>
          </p:nvCxnSpPr>
          <p:spPr>
            <a:xfrm>
              <a:off x="10639888" y="6939882"/>
              <a:ext cx="0" cy="120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DACA7FFB-F20E-91A3-32B7-F1BEBBBB2275}"/>
                </a:ext>
              </a:extLst>
            </p:cNvPr>
            <p:cNvCxnSpPr/>
            <p:nvPr/>
          </p:nvCxnSpPr>
          <p:spPr>
            <a:xfrm>
              <a:off x="8701474" y="6939882"/>
              <a:ext cx="0" cy="120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E97BE4C3-10AA-216A-E875-6C873198C59F}"/>
                </a:ext>
              </a:extLst>
            </p:cNvPr>
            <p:cNvCxnSpPr/>
            <p:nvPr/>
          </p:nvCxnSpPr>
          <p:spPr>
            <a:xfrm>
              <a:off x="6763060" y="6939882"/>
              <a:ext cx="0" cy="120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E7BB434E-21E0-F5C4-F413-E48D9AFFCB45}"/>
                </a:ext>
              </a:extLst>
            </p:cNvPr>
            <p:cNvCxnSpPr/>
            <p:nvPr/>
          </p:nvCxnSpPr>
          <p:spPr>
            <a:xfrm>
              <a:off x="4824642" y="6939882"/>
              <a:ext cx="0" cy="120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5" name="Group 94">
              <a:extLst>
                <a:ext uri="{FF2B5EF4-FFF2-40B4-BE49-F238E27FC236}">
                  <a16:creationId xmlns:a16="http://schemas.microsoft.com/office/drawing/2014/main" id="{1DC011F6-7261-FA67-DDD0-A8186128E7C0}"/>
                </a:ext>
              </a:extLst>
            </p:cNvPr>
            <p:cNvGrpSpPr/>
            <p:nvPr/>
          </p:nvGrpSpPr>
          <p:grpSpPr>
            <a:xfrm>
              <a:off x="4259990" y="2081234"/>
              <a:ext cx="149662" cy="4858646"/>
              <a:chOff x="723898" y="1344107"/>
              <a:chExt cx="54000" cy="2186386"/>
            </a:xfrm>
          </p:grpSpPr>
          <p:cxnSp>
            <p:nvCxnSpPr>
              <p:cNvPr id="791" name="Straight Connector 790">
                <a:extLst>
                  <a:ext uri="{FF2B5EF4-FFF2-40B4-BE49-F238E27FC236}">
                    <a16:creationId xmlns:a16="http://schemas.microsoft.com/office/drawing/2014/main" id="{B182DE30-4B49-BFAF-F4D6-71C64A16234E}"/>
                  </a:ext>
                </a:extLst>
              </p:cNvPr>
              <p:cNvCxnSpPr>
                <a:cxnSpLocks/>
              </p:cNvCxnSpPr>
              <p:nvPr/>
            </p:nvCxnSpPr>
            <p:spPr>
              <a:xfrm flipH="1">
                <a:off x="723898" y="1344107"/>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386AD1F8-5766-B02D-54F4-07858AABEF14}"/>
                  </a:ext>
                </a:extLst>
              </p:cNvPr>
              <p:cNvCxnSpPr>
                <a:cxnSpLocks/>
              </p:cNvCxnSpPr>
              <p:nvPr/>
            </p:nvCxnSpPr>
            <p:spPr>
              <a:xfrm flipH="1">
                <a:off x="723898" y="1587039"/>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3" name="Straight Connector 792">
                <a:extLst>
                  <a:ext uri="{FF2B5EF4-FFF2-40B4-BE49-F238E27FC236}">
                    <a16:creationId xmlns:a16="http://schemas.microsoft.com/office/drawing/2014/main" id="{BC02D626-A74D-3DD2-7245-D284EBFD31BE}"/>
                  </a:ext>
                </a:extLst>
              </p:cNvPr>
              <p:cNvCxnSpPr>
                <a:cxnSpLocks/>
              </p:cNvCxnSpPr>
              <p:nvPr/>
            </p:nvCxnSpPr>
            <p:spPr>
              <a:xfrm flipH="1">
                <a:off x="723898" y="1829971"/>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EFAAE186-CFBE-5379-A177-C01C84E2BDF1}"/>
                  </a:ext>
                </a:extLst>
              </p:cNvPr>
              <p:cNvCxnSpPr>
                <a:cxnSpLocks/>
              </p:cNvCxnSpPr>
              <p:nvPr/>
            </p:nvCxnSpPr>
            <p:spPr>
              <a:xfrm flipH="1">
                <a:off x="723898" y="2072903"/>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705F517-4A60-A36F-2819-39B9DC49E944}"/>
                  </a:ext>
                </a:extLst>
              </p:cNvPr>
              <p:cNvCxnSpPr>
                <a:cxnSpLocks/>
              </p:cNvCxnSpPr>
              <p:nvPr/>
            </p:nvCxnSpPr>
            <p:spPr>
              <a:xfrm flipH="1">
                <a:off x="723898" y="2315835"/>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0DC395D8-75E8-A2CF-0B89-D355880022D5}"/>
                  </a:ext>
                </a:extLst>
              </p:cNvPr>
              <p:cNvCxnSpPr>
                <a:cxnSpLocks/>
              </p:cNvCxnSpPr>
              <p:nvPr/>
            </p:nvCxnSpPr>
            <p:spPr>
              <a:xfrm flipH="1">
                <a:off x="723898" y="2558767"/>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C96C3E8C-3997-4332-C46D-42B0F328D68A}"/>
                  </a:ext>
                </a:extLst>
              </p:cNvPr>
              <p:cNvCxnSpPr>
                <a:cxnSpLocks/>
              </p:cNvCxnSpPr>
              <p:nvPr/>
            </p:nvCxnSpPr>
            <p:spPr>
              <a:xfrm flipH="1">
                <a:off x="723898" y="2801699"/>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a:extLst>
                  <a:ext uri="{FF2B5EF4-FFF2-40B4-BE49-F238E27FC236}">
                    <a16:creationId xmlns:a16="http://schemas.microsoft.com/office/drawing/2014/main" id="{1834EE7E-6D99-F603-3515-FFA04D2903BA}"/>
                  </a:ext>
                </a:extLst>
              </p:cNvPr>
              <p:cNvCxnSpPr>
                <a:cxnSpLocks/>
              </p:cNvCxnSpPr>
              <p:nvPr/>
            </p:nvCxnSpPr>
            <p:spPr>
              <a:xfrm flipH="1">
                <a:off x="723898" y="3044631"/>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41637B54-3921-3D2E-D3BB-2F58CEC8162B}"/>
                  </a:ext>
                </a:extLst>
              </p:cNvPr>
              <p:cNvCxnSpPr>
                <a:cxnSpLocks/>
              </p:cNvCxnSpPr>
              <p:nvPr/>
            </p:nvCxnSpPr>
            <p:spPr>
              <a:xfrm flipH="1">
                <a:off x="723898" y="3287563"/>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3BE2825F-0306-93F2-377F-7219A33FC1BC}"/>
                  </a:ext>
                </a:extLst>
              </p:cNvPr>
              <p:cNvCxnSpPr>
                <a:cxnSpLocks/>
              </p:cNvCxnSpPr>
              <p:nvPr/>
            </p:nvCxnSpPr>
            <p:spPr>
              <a:xfrm flipH="1">
                <a:off x="723898" y="3530493"/>
                <a:ext cx="54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6" name="TextBox 95">
            <a:extLst>
              <a:ext uri="{FF2B5EF4-FFF2-40B4-BE49-F238E27FC236}">
                <a16:creationId xmlns:a16="http://schemas.microsoft.com/office/drawing/2014/main" id="{75FEAD8D-8EF2-83D1-F6BE-2E96A1496382}"/>
              </a:ext>
            </a:extLst>
          </p:cNvPr>
          <p:cNvSpPr txBox="1"/>
          <p:nvPr/>
        </p:nvSpPr>
        <p:spPr>
          <a:xfrm>
            <a:off x="2453614" y="4190374"/>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0.1</a:t>
            </a:r>
          </a:p>
        </p:txBody>
      </p:sp>
      <p:sp>
        <p:nvSpPr>
          <p:cNvPr id="97" name="TextBox 96">
            <a:extLst>
              <a:ext uri="{FF2B5EF4-FFF2-40B4-BE49-F238E27FC236}">
                <a16:creationId xmlns:a16="http://schemas.microsoft.com/office/drawing/2014/main" id="{91DCA5D1-A70B-7E1D-C467-2EA2E7FBDD8F}"/>
              </a:ext>
            </a:extLst>
          </p:cNvPr>
          <p:cNvSpPr txBox="1"/>
          <p:nvPr/>
        </p:nvSpPr>
        <p:spPr>
          <a:xfrm>
            <a:off x="2453614" y="3866813"/>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0.2</a:t>
            </a:r>
          </a:p>
        </p:txBody>
      </p:sp>
      <p:sp>
        <p:nvSpPr>
          <p:cNvPr id="98" name="TextBox 97">
            <a:extLst>
              <a:ext uri="{FF2B5EF4-FFF2-40B4-BE49-F238E27FC236}">
                <a16:creationId xmlns:a16="http://schemas.microsoft.com/office/drawing/2014/main" id="{ED8D7B09-F0F3-82B8-7CF2-3FDDDBC10725}"/>
              </a:ext>
            </a:extLst>
          </p:cNvPr>
          <p:cNvSpPr txBox="1"/>
          <p:nvPr/>
        </p:nvSpPr>
        <p:spPr>
          <a:xfrm>
            <a:off x="2453614" y="3543251"/>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0.3</a:t>
            </a:r>
          </a:p>
        </p:txBody>
      </p:sp>
      <p:sp>
        <p:nvSpPr>
          <p:cNvPr id="99" name="TextBox 98">
            <a:extLst>
              <a:ext uri="{FF2B5EF4-FFF2-40B4-BE49-F238E27FC236}">
                <a16:creationId xmlns:a16="http://schemas.microsoft.com/office/drawing/2014/main" id="{145B507E-3D33-AD1E-5FD0-FE016755C4A7}"/>
              </a:ext>
            </a:extLst>
          </p:cNvPr>
          <p:cNvSpPr txBox="1"/>
          <p:nvPr/>
        </p:nvSpPr>
        <p:spPr>
          <a:xfrm>
            <a:off x="2453614" y="3219690"/>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0.4</a:t>
            </a:r>
          </a:p>
        </p:txBody>
      </p:sp>
      <p:sp>
        <p:nvSpPr>
          <p:cNvPr id="276" name="TextBox 275">
            <a:extLst>
              <a:ext uri="{FF2B5EF4-FFF2-40B4-BE49-F238E27FC236}">
                <a16:creationId xmlns:a16="http://schemas.microsoft.com/office/drawing/2014/main" id="{FA1CDEDF-9F72-4431-BE9F-DD212B345009}"/>
              </a:ext>
            </a:extLst>
          </p:cNvPr>
          <p:cNvSpPr txBox="1"/>
          <p:nvPr/>
        </p:nvSpPr>
        <p:spPr>
          <a:xfrm>
            <a:off x="2453614" y="2896128"/>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0.5</a:t>
            </a:r>
          </a:p>
        </p:txBody>
      </p:sp>
      <p:sp>
        <p:nvSpPr>
          <p:cNvPr id="277" name="TextBox 276">
            <a:extLst>
              <a:ext uri="{FF2B5EF4-FFF2-40B4-BE49-F238E27FC236}">
                <a16:creationId xmlns:a16="http://schemas.microsoft.com/office/drawing/2014/main" id="{31E95D6E-7359-86D5-5427-2674FA1B3C16}"/>
              </a:ext>
            </a:extLst>
          </p:cNvPr>
          <p:cNvSpPr txBox="1"/>
          <p:nvPr/>
        </p:nvSpPr>
        <p:spPr>
          <a:xfrm>
            <a:off x="2453614" y="2572567"/>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0.6</a:t>
            </a:r>
          </a:p>
        </p:txBody>
      </p:sp>
      <p:sp>
        <p:nvSpPr>
          <p:cNvPr id="282" name="TextBox 281">
            <a:extLst>
              <a:ext uri="{FF2B5EF4-FFF2-40B4-BE49-F238E27FC236}">
                <a16:creationId xmlns:a16="http://schemas.microsoft.com/office/drawing/2014/main" id="{862A3A8E-BC11-4DEA-567B-1DD95DCD1A82}"/>
              </a:ext>
            </a:extLst>
          </p:cNvPr>
          <p:cNvSpPr txBox="1"/>
          <p:nvPr/>
        </p:nvSpPr>
        <p:spPr>
          <a:xfrm>
            <a:off x="2453614" y="2249006"/>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0.7</a:t>
            </a:r>
          </a:p>
        </p:txBody>
      </p:sp>
      <p:sp>
        <p:nvSpPr>
          <p:cNvPr id="283" name="TextBox 282">
            <a:extLst>
              <a:ext uri="{FF2B5EF4-FFF2-40B4-BE49-F238E27FC236}">
                <a16:creationId xmlns:a16="http://schemas.microsoft.com/office/drawing/2014/main" id="{97D5D13C-596F-599A-E44A-658A87A49841}"/>
              </a:ext>
            </a:extLst>
          </p:cNvPr>
          <p:cNvSpPr txBox="1"/>
          <p:nvPr/>
        </p:nvSpPr>
        <p:spPr>
          <a:xfrm>
            <a:off x="2453614" y="1925444"/>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0.8</a:t>
            </a:r>
          </a:p>
        </p:txBody>
      </p:sp>
      <p:sp>
        <p:nvSpPr>
          <p:cNvPr id="284" name="TextBox 283">
            <a:extLst>
              <a:ext uri="{FF2B5EF4-FFF2-40B4-BE49-F238E27FC236}">
                <a16:creationId xmlns:a16="http://schemas.microsoft.com/office/drawing/2014/main" id="{123D7D1A-0559-4820-EB22-E32546AE96E2}"/>
              </a:ext>
            </a:extLst>
          </p:cNvPr>
          <p:cNvSpPr txBox="1"/>
          <p:nvPr/>
        </p:nvSpPr>
        <p:spPr>
          <a:xfrm>
            <a:off x="2453614" y="1652683"/>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0.9</a:t>
            </a:r>
          </a:p>
        </p:txBody>
      </p:sp>
      <p:sp>
        <p:nvSpPr>
          <p:cNvPr id="285" name="TextBox 284">
            <a:extLst>
              <a:ext uri="{FF2B5EF4-FFF2-40B4-BE49-F238E27FC236}">
                <a16:creationId xmlns:a16="http://schemas.microsoft.com/office/drawing/2014/main" id="{A814D58B-C43C-C3D8-5DEE-19948ED7FC24}"/>
              </a:ext>
            </a:extLst>
          </p:cNvPr>
          <p:cNvSpPr txBox="1"/>
          <p:nvPr/>
        </p:nvSpPr>
        <p:spPr>
          <a:xfrm>
            <a:off x="2453614" y="1298642"/>
            <a:ext cx="345427" cy="184666"/>
          </a:xfrm>
          <a:prstGeom prst="rect">
            <a:avLst/>
          </a:prstGeom>
          <a:noFill/>
        </p:spPr>
        <p:txBody>
          <a:bodyPr wrap="square" lIns="0" tIns="0" rIns="0" bIns="0" rtlCol="0" anchor="ctr" anchorCtr="0">
            <a:spAutoFit/>
          </a:bodyPr>
          <a:lstStyle/>
          <a:p>
            <a:pPr marL="0" marR="0" lvl="0" indent="0" algn="r" defTabSz="1219231"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1.0</a:t>
            </a:r>
          </a:p>
        </p:txBody>
      </p:sp>
      <p:sp>
        <p:nvSpPr>
          <p:cNvPr id="286" name="TextBox 285">
            <a:extLst>
              <a:ext uri="{FF2B5EF4-FFF2-40B4-BE49-F238E27FC236}">
                <a16:creationId xmlns:a16="http://schemas.microsoft.com/office/drawing/2014/main" id="{CF579F4D-20AA-8F43-589D-3F36B47D4C98}"/>
              </a:ext>
            </a:extLst>
          </p:cNvPr>
          <p:cNvSpPr txBox="1"/>
          <p:nvPr/>
        </p:nvSpPr>
        <p:spPr>
          <a:xfrm rot="16200000">
            <a:off x="603430" y="2847948"/>
            <a:ext cx="3212715" cy="246221"/>
          </a:xfrm>
          <a:prstGeom prst="rect">
            <a:avLst/>
          </a:prstGeom>
          <a:noFill/>
        </p:spPr>
        <p:txBody>
          <a:bodyPr wrap="square" lIns="0" tIns="0" rIns="0" bIns="0" rtlCol="0" anchor="ctr" anchorCtr="0">
            <a:spAutoFit/>
          </a:bodyPr>
          <a:lstStyle/>
          <a:p>
            <a:pPr marL="0" marR="0" lvl="0" indent="0" algn="ctr" defTabSz="1219231" rtl="0" eaLnBrk="1" fontAlgn="auto" latinLnBrk="0" hangingPunct="1">
              <a:lnSpc>
                <a:spcPct val="100000"/>
              </a:lnSpc>
              <a:spcBef>
                <a:spcPts val="0"/>
              </a:spcBef>
              <a:spcAft>
                <a:spcPts val="0"/>
              </a:spcAft>
              <a:buClr>
                <a:srgbClr val="000000"/>
              </a:buClr>
              <a:buSzTx/>
              <a:buFontTx/>
              <a:buNone/>
              <a:tabLst/>
              <a:defRPr/>
            </a:pPr>
            <a:r>
              <a:rPr kumimoji="0" lang="en-GB" sz="1600" b="1"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Probability of PFS (%)</a:t>
            </a:r>
          </a:p>
        </p:txBody>
      </p:sp>
      <p:sp>
        <p:nvSpPr>
          <p:cNvPr id="287" name="TextBox 286">
            <a:extLst>
              <a:ext uri="{FF2B5EF4-FFF2-40B4-BE49-F238E27FC236}">
                <a16:creationId xmlns:a16="http://schemas.microsoft.com/office/drawing/2014/main" id="{99FEBB5B-DAAE-6125-53CD-759FB3AE3CB4}"/>
              </a:ext>
            </a:extLst>
          </p:cNvPr>
          <p:cNvSpPr txBox="1"/>
          <p:nvPr/>
        </p:nvSpPr>
        <p:spPr>
          <a:xfrm>
            <a:off x="3371240" y="4096831"/>
            <a:ext cx="1937365" cy="184666"/>
          </a:xfrm>
          <a:prstGeom prst="rect">
            <a:avLst/>
          </a:prstGeom>
          <a:noFill/>
        </p:spPr>
        <p:txBody>
          <a:bodyPr wrap="square" lIns="0" tIns="0" rIns="0" bIns="0" rtlCol="0" anchor="ctr" anchorCtr="0">
            <a:spAutoFit/>
          </a:bodyP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Dato-</a:t>
            </a:r>
            <a:r>
              <a:rPr kumimoji="0" lang="en-GB" sz="1200" b="0" i="0" u="none" strike="noStrike" kern="0" cap="none" spc="0" normalizeH="0" baseline="0" noProof="0" err="1">
                <a:ln>
                  <a:noFill/>
                </a:ln>
                <a:effectLst/>
                <a:uLnTx/>
                <a:uFillTx/>
                <a:latin typeface="Arial" panose="020B0604020202020204" pitchFamily="34" charset="0"/>
                <a:cs typeface="Arial" panose="020B0604020202020204" pitchFamily="34" charset="0"/>
                <a:sym typeface="Arial"/>
              </a:rPr>
              <a:t>DXd</a:t>
            </a:r>
            <a:r>
              <a:rPr kumimoji="0" lang="en-GB" sz="1200" b="0"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 (</a:t>
            </a:r>
            <a:r>
              <a:rPr lang="en-GB" sz="1200" kern="0">
                <a:latin typeface="Arial" panose="020B0604020202020204" pitchFamily="34" charset="0"/>
                <a:cs typeface="Arial" panose="020B0604020202020204" pitchFamily="34" charset="0"/>
                <a:sym typeface="Arial"/>
              </a:rPr>
              <a:t>n</a:t>
            </a:r>
            <a:r>
              <a:rPr kumimoji="0" lang="en-GB" sz="1200" b="0"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 = 365)</a:t>
            </a:r>
          </a:p>
        </p:txBody>
      </p:sp>
      <p:sp>
        <p:nvSpPr>
          <p:cNvPr id="288" name="TextBox 287">
            <a:extLst>
              <a:ext uri="{FF2B5EF4-FFF2-40B4-BE49-F238E27FC236}">
                <a16:creationId xmlns:a16="http://schemas.microsoft.com/office/drawing/2014/main" id="{4C726D86-A530-A4B6-71E8-EC38D9D9BCE9}"/>
              </a:ext>
            </a:extLst>
          </p:cNvPr>
          <p:cNvSpPr txBox="1"/>
          <p:nvPr/>
        </p:nvSpPr>
        <p:spPr>
          <a:xfrm>
            <a:off x="3371241" y="4305607"/>
            <a:ext cx="1486567" cy="184666"/>
          </a:xfrm>
          <a:prstGeom prst="rect">
            <a:avLst/>
          </a:prstGeom>
          <a:noFill/>
        </p:spPr>
        <p:txBody>
          <a:bodyPr wrap="square" lIns="0" tIns="0" rIns="0" bIns="0" rtlCol="0" anchor="ctr" anchorCtr="0">
            <a:spAutoFit/>
          </a:bodyP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effectLst/>
                <a:uLnTx/>
                <a:uFillTx/>
                <a:latin typeface="Arial" panose="020B0604020202020204" pitchFamily="34" charset="0"/>
                <a:cs typeface="Arial" panose="020B0604020202020204" pitchFamily="34" charset="0"/>
                <a:sym typeface="Arial"/>
              </a:rPr>
              <a:t>ICC (n = 367)</a:t>
            </a:r>
          </a:p>
        </p:txBody>
      </p:sp>
      <p:cxnSp>
        <p:nvCxnSpPr>
          <p:cNvPr id="790" name="Straight Connector 789">
            <a:extLst>
              <a:ext uri="{FF2B5EF4-FFF2-40B4-BE49-F238E27FC236}">
                <a16:creationId xmlns:a16="http://schemas.microsoft.com/office/drawing/2014/main" id="{97B9250E-7D83-E9EB-63E0-4F0A0CCA34F6}"/>
              </a:ext>
            </a:extLst>
          </p:cNvPr>
          <p:cNvCxnSpPr>
            <a:cxnSpLocks/>
          </p:cNvCxnSpPr>
          <p:nvPr/>
        </p:nvCxnSpPr>
        <p:spPr>
          <a:xfrm>
            <a:off x="3041874" y="4208327"/>
            <a:ext cx="266065"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6768DB51-23E9-F82B-3826-2345CD840D9C}"/>
              </a:ext>
            </a:extLst>
          </p:cNvPr>
          <p:cNvCxnSpPr>
            <a:cxnSpLocks/>
          </p:cNvCxnSpPr>
          <p:nvPr/>
        </p:nvCxnSpPr>
        <p:spPr>
          <a:xfrm>
            <a:off x="3041874" y="4417103"/>
            <a:ext cx="266065"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91" name="Graphic 5">
            <a:extLst>
              <a:ext uri="{FF2B5EF4-FFF2-40B4-BE49-F238E27FC236}">
                <a16:creationId xmlns:a16="http://schemas.microsoft.com/office/drawing/2014/main" id="{67AC9C79-BFD6-7816-E4EB-234EC2FA1960}"/>
              </a:ext>
            </a:extLst>
          </p:cNvPr>
          <p:cNvGrpSpPr/>
          <p:nvPr/>
        </p:nvGrpSpPr>
        <p:grpSpPr>
          <a:xfrm>
            <a:off x="3234408" y="1399227"/>
            <a:ext cx="6695368" cy="2827949"/>
            <a:chOff x="2459732" y="1059901"/>
            <a:chExt cx="5021526" cy="2120962"/>
          </a:xfrm>
        </p:grpSpPr>
        <p:grpSp>
          <p:nvGrpSpPr>
            <p:cNvPr id="525" name="Graphic 5">
              <a:extLst>
                <a:ext uri="{FF2B5EF4-FFF2-40B4-BE49-F238E27FC236}">
                  <a16:creationId xmlns:a16="http://schemas.microsoft.com/office/drawing/2014/main" id="{D1077139-491D-F773-9F9B-B26DA30761CC}"/>
                </a:ext>
              </a:extLst>
            </p:cNvPr>
            <p:cNvGrpSpPr/>
            <p:nvPr/>
          </p:nvGrpSpPr>
          <p:grpSpPr>
            <a:xfrm>
              <a:off x="7422364" y="3133441"/>
              <a:ext cx="58894" cy="47422"/>
              <a:chOff x="7422364" y="3133441"/>
              <a:chExt cx="58894" cy="47422"/>
            </a:xfrm>
          </p:grpSpPr>
          <p:sp>
            <p:nvSpPr>
              <p:cNvPr id="785" name="Freeform: Shape 784">
                <a:extLst>
                  <a:ext uri="{FF2B5EF4-FFF2-40B4-BE49-F238E27FC236}">
                    <a16:creationId xmlns:a16="http://schemas.microsoft.com/office/drawing/2014/main" id="{B90B680D-75BA-23F0-4F95-1EF3EEB7271B}"/>
                  </a:ext>
                </a:extLst>
              </p:cNvPr>
              <p:cNvSpPr/>
              <p:nvPr/>
            </p:nvSpPr>
            <p:spPr>
              <a:xfrm>
                <a:off x="7451811" y="3133441"/>
                <a:ext cx="17633" cy="47422"/>
              </a:xfrm>
              <a:custGeom>
                <a:avLst/>
                <a:gdLst>
                  <a:gd name="connsiteX0" fmla="*/ 283 w 17633"/>
                  <a:gd name="connsiteY0" fmla="*/ 148 h 47422"/>
                  <a:gd name="connsiteX1" fmla="*/ 283 w 17633"/>
                  <a:gd name="connsiteY1" fmla="*/ 47571 h 47422"/>
                </a:gdLst>
                <a:ahLst/>
                <a:cxnLst>
                  <a:cxn ang="0">
                    <a:pos x="connsiteX0" y="connsiteY0"/>
                  </a:cxn>
                  <a:cxn ang="0">
                    <a:pos x="connsiteX1" y="connsiteY1"/>
                  </a:cxn>
                </a:cxnLst>
                <a:rect l="l" t="t" r="r" b="b"/>
                <a:pathLst>
                  <a:path w="17633" h="47422">
                    <a:moveTo>
                      <a:pt x="283" y="148"/>
                    </a:moveTo>
                    <a:lnTo>
                      <a:pt x="283" y="4757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86" name="Freeform: Shape 785">
                <a:extLst>
                  <a:ext uri="{FF2B5EF4-FFF2-40B4-BE49-F238E27FC236}">
                    <a16:creationId xmlns:a16="http://schemas.microsoft.com/office/drawing/2014/main" id="{69AD8774-20B5-CD0A-3FB0-C7FE63CD2E60}"/>
                  </a:ext>
                </a:extLst>
              </p:cNvPr>
              <p:cNvSpPr/>
              <p:nvPr/>
            </p:nvSpPr>
            <p:spPr>
              <a:xfrm>
                <a:off x="7422364" y="3157152"/>
                <a:ext cx="58894" cy="14198"/>
              </a:xfrm>
              <a:custGeom>
                <a:avLst/>
                <a:gdLst>
                  <a:gd name="connsiteX0" fmla="*/ 59177 w 58894"/>
                  <a:gd name="connsiteY0" fmla="*/ 148 h 14198"/>
                  <a:gd name="connsiteX1" fmla="*/ 283 w 58894"/>
                  <a:gd name="connsiteY1" fmla="*/ 148 h 14198"/>
                </a:gdLst>
                <a:ahLst/>
                <a:cxnLst>
                  <a:cxn ang="0">
                    <a:pos x="connsiteX0" y="connsiteY0"/>
                  </a:cxn>
                  <a:cxn ang="0">
                    <a:pos x="connsiteX1" y="connsiteY1"/>
                  </a:cxn>
                </a:cxnLst>
                <a:rect l="l" t="t" r="r" b="b"/>
                <a:pathLst>
                  <a:path w="58894" h="14198">
                    <a:moveTo>
                      <a:pt x="59177" y="148"/>
                    </a:moveTo>
                    <a:lnTo>
                      <a:pt x="283" y="14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26" name="Graphic 5">
              <a:extLst>
                <a:ext uri="{FF2B5EF4-FFF2-40B4-BE49-F238E27FC236}">
                  <a16:creationId xmlns:a16="http://schemas.microsoft.com/office/drawing/2014/main" id="{A5F872DF-3199-FB67-A4B7-45DC1EC657D1}"/>
                </a:ext>
              </a:extLst>
            </p:cNvPr>
            <p:cNvGrpSpPr/>
            <p:nvPr/>
          </p:nvGrpSpPr>
          <p:grpSpPr>
            <a:xfrm>
              <a:off x="7377929" y="3133441"/>
              <a:ext cx="58894" cy="47422"/>
              <a:chOff x="7377929" y="3133441"/>
              <a:chExt cx="58894" cy="47422"/>
            </a:xfrm>
          </p:grpSpPr>
          <p:sp>
            <p:nvSpPr>
              <p:cNvPr id="783" name="Freeform: Shape 782">
                <a:extLst>
                  <a:ext uri="{FF2B5EF4-FFF2-40B4-BE49-F238E27FC236}">
                    <a16:creationId xmlns:a16="http://schemas.microsoft.com/office/drawing/2014/main" id="{812CEE69-93E2-C833-830A-ADF1D2B955DA}"/>
                  </a:ext>
                </a:extLst>
              </p:cNvPr>
              <p:cNvSpPr/>
              <p:nvPr/>
            </p:nvSpPr>
            <p:spPr>
              <a:xfrm>
                <a:off x="7407376" y="3133441"/>
                <a:ext cx="17633" cy="47422"/>
              </a:xfrm>
              <a:custGeom>
                <a:avLst/>
                <a:gdLst>
                  <a:gd name="connsiteX0" fmla="*/ 281 w 17633"/>
                  <a:gd name="connsiteY0" fmla="*/ 148 h 47422"/>
                  <a:gd name="connsiteX1" fmla="*/ 281 w 17633"/>
                  <a:gd name="connsiteY1" fmla="*/ 47571 h 47422"/>
                </a:gdLst>
                <a:ahLst/>
                <a:cxnLst>
                  <a:cxn ang="0">
                    <a:pos x="connsiteX0" y="connsiteY0"/>
                  </a:cxn>
                  <a:cxn ang="0">
                    <a:pos x="connsiteX1" y="connsiteY1"/>
                  </a:cxn>
                </a:cxnLst>
                <a:rect l="l" t="t" r="r" b="b"/>
                <a:pathLst>
                  <a:path w="17633" h="47422">
                    <a:moveTo>
                      <a:pt x="281" y="148"/>
                    </a:moveTo>
                    <a:lnTo>
                      <a:pt x="281" y="4757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84" name="Freeform: Shape 783">
                <a:extLst>
                  <a:ext uri="{FF2B5EF4-FFF2-40B4-BE49-F238E27FC236}">
                    <a16:creationId xmlns:a16="http://schemas.microsoft.com/office/drawing/2014/main" id="{2FF8B331-01F3-CDE8-9B39-7398FD9FF292}"/>
                  </a:ext>
                </a:extLst>
              </p:cNvPr>
              <p:cNvSpPr/>
              <p:nvPr/>
            </p:nvSpPr>
            <p:spPr>
              <a:xfrm>
                <a:off x="7377929" y="3157152"/>
                <a:ext cx="58894" cy="14198"/>
              </a:xfrm>
              <a:custGeom>
                <a:avLst/>
                <a:gdLst>
                  <a:gd name="connsiteX0" fmla="*/ 59175 w 58894"/>
                  <a:gd name="connsiteY0" fmla="*/ 148 h 14198"/>
                  <a:gd name="connsiteX1" fmla="*/ 281 w 58894"/>
                  <a:gd name="connsiteY1" fmla="*/ 148 h 14198"/>
                </a:gdLst>
                <a:ahLst/>
                <a:cxnLst>
                  <a:cxn ang="0">
                    <a:pos x="connsiteX0" y="connsiteY0"/>
                  </a:cxn>
                  <a:cxn ang="0">
                    <a:pos x="connsiteX1" y="connsiteY1"/>
                  </a:cxn>
                </a:cxnLst>
                <a:rect l="l" t="t" r="r" b="b"/>
                <a:pathLst>
                  <a:path w="58894" h="14198">
                    <a:moveTo>
                      <a:pt x="59175" y="148"/>
                    </a:moveTo>
                    <a:lnTo>
                      <a:pt x="281" y="14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27" name="Graphic 5">
              <a:extLst>
                <a:ext uri="{FF2B5EF4-FFF2-40B4-BE49-F238E27FC236}">
                  <a16:creationId xmlns:a16="http://schemas.microsoft.com/office/drawing/2014/main" id="{F89140CA-0E8D-9D36-F3B1-F22F4B5AEEDA}"/>
                </a:ext>
              </a:extLst>
            </p:cNvPr>
            <p:cNvGrpSpPr/>
            <p:nvPr/>
          </p:nvGrpSpPr>
          <p:grpSpPr>
            <a:xfrm>
              <a:off x="7334199" y="2971579"/>
              <a:ext cx="58894" cy="47422"/>
              <a:chOff x="7334199" y="2971579"/>
              <a:chExt cx="58894" cy="47422"/>
            </a:xfrm>
          </p:grpSpPr>
          <p:sp>
            <p:nvSpPr>
              <p:cNvPr id="781" name="Freeform: Shape 780">
                <a:extLst>
                  <a:ext uri="{FF2B5EF4-FFF2-40B4-BE49-F238E27FC236}">
                    <a16:creationId xmlns:a16="http://schemas.microsoft.com/office/drawing/2014/main" id="{19FCB077-C4BD-500A-B520-F079B13325DE}"/>
                  </a:ext>
                </a:extLst>
              </p:cNvPr>
              <p:cNvSpPr/>
              <p:nvPr/>
            </p:nvSpPr>
            <p:spPr>
              <a:xfrm>
                <a:off x="7363646" y="2971579"/>
                <a:ext cx="17633" cy="47422"/>
              </a:xfrm>
              <a:custGeom>
                <a:avLst/>
                <a:gdLst>
                  <a:gd name="connsiteX0" fmla="*/ 278 w 17633"/>
                  <a:gd name="connsiteY0" fmla="*/ 136 h 47422"/>
                  <a:gd name="connsiteX1" fmla="*/ 278 w 17633"/>
                  <a:gd name="connsiteY1" fmla="*/ 47559 h 47422"/>
                </a:gdLst>
                <a:ahLst/>
                <a:cxnLst>
                  <a:cxn ang="0">
                    <a:pos x="connsiteX0" y="connsiteY0"/>
                  </a:cxn>
                  <a:cxn ang="0">
                    <a:pos x="connsiteX1" y="connsiteY1"/>
                  </a:cxn>
                </a:cxnLst>
                <a:rect l="l" t="t" r="r" b="b"/>
                <a:pathLst>
                  <a:path w="17633" h="47422">
                    <a:moveTo>
                      <a:pt x="278" y="136"/>
                    </a:moveTo>
                    <a:lnTo>
                      <a:pt x="278" y="4755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82" name="Freeform: Shape 781">
                <a:extLst>
                  <a:ext uri="{FF2B5EF4-FFF2-40B4-BE49-F238E27FC236}">
                    <a16:creationId xmlns:a16="http://schemas.microsoft.com/office/drawing/2014/main" id="{7D5FA9E3-8BE0-CC14-8C13-9444FDAD3CD4}"/>
                  </a:ext>
                </a:extLst>
              </p:cNvPr>
              <p:cNvSpPr/>
              <p:nvPr/>
            </p:nvSpPr>
            <p:spPr>
              <a:xfrm>
                <a:off x="7334199" y="2995290"/>
                <a:ext cx="58894" cy="14198"/>
              </a:xfrm>
              <a:custGeom>
                <a:avLst/>
                <a:gdLst>
                  <a:gd name="connsiteX0" fmla="*/ 59172 w 58894"/>
                  <a:gd name="connsiteY0" fmla="*/ 136 h 14198"/>
                  <a:gd name="connsiteX1" fmla="*/ 278 w 58894"/>
                  <a:gd name="connsiteY1" fmla="*/ 136 h 14198"/>
                </a:gdLst>
                <a:ahLst/>
                <a:cxnLst>
                  <a:cxn ang="0">
                    <a:pos x="connsiteX0" y="connsiteY0"/>
                  </a:cxn>
                  <a:cxn ang="0">
                    <a:pos x="connsiteX1" y="connsiteY1"/>
                  </a:cxn>
                </a:cxnLst>
                <a:rect l="l" t="t" r="r" b="b"/>
                <a:pathLst>
                  <a:path w="58894" h="14198">
                    <a:moveTo>
                      <a:pt x="59172" y="136"/>
                    </a:moveTo>
                    <a:lnTo>
                      <a:pt x="278" y="13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28" name="Graphic 5">
              <a:extLst>
                <a:ext uri="{FF2B5EF4-FFF2-40B4-BE49-F238E27FC236}">
                  <a16:creationId xmlns:a16="http://schemas.microsoft.com/office/drawing/2014/main" id="{ACA0E904-6970-B957-EE49-39BE6C660584}"/>
                </a:ext>
              </a:extLst>
            </p:cNvPr>
            <p:cNvGrpSpPr/>
            <p:nvPr/>
          </p:nvGrpSpPr>
          <p:grpSpPr>
            <a:xfrm>
              <a:off x="7272131" y="2971579"/>
              <a:ext cx="58894" cy="47422"/>
              <a:chOff x="7272131" y="2971579"/>
              <a:chExt cx="58894" cy="47422"/>
            </a:xfrm>
          </p:grpSpPr>
          <p:sp>
            <p:nvSpPr>
              <p:cNvPr id="779" name="Freeform: Shape 778">
                <a:extLst>
                  <a:ext uri="{FF2B5EF4-FFF2-40B4-BE49-F238E27FC236}">
                    <a16:creationId xmlns:a16="http://schemas.microsoft.com/office/drawing/2014/main" id="{9FF913EF-F204-F6A5-432A-BCE947798B86}"/>
                  </a:ext>
                </a:extLst>
              </p:cNvPr>
              <p:cNvSpPr/>
              <p:nvPr/>
            </p:nvSpPr>
            <p:spPr>
              <a:xfrm>
                <a:off x="7301578" y="2971579"/>
                <a:ext cx="17633" cy="47422"/>
              </a:xfrm>
              <a:custGeom>
                <a:avLst/>
                <a:gdLst>
                  <a:gd name="connsiteX0" fmla="*/ 275 w 17633"/>
                  <a:gd name="connsiteY0" fmla="*/ 136 h 47422"/>
                  <a:gd name="connsiteX1" fmla="*/ 275 w 17633"/>
                  <a:gd name="connsiteY1" fmla="*/ 47559 h 47422"/>
                </a:gdLst>
                <a:ahLst/>
                <a:cxnLst>
                  <a:cxn ang="0">
                    <a:pos x="connsiteX0" y="connsiteY0"/>
                  </a:cxn>
                  <a:cxn ang="0">
                    <a:pos x="connsiteX1" y="connsiteY1"/>
                  </a:cxn>
                </a:cxnLst>
                <a:rect l="l" t="t" r="r" b="b"/>
                <a:pathLst>
                  <a:path w="17633" h="47422">
                    <a:moveTo>
                      <a:pt x="275" y="136"/>
                    </a:moveTo>
                    <a:lnTo>
                      <a:pt x="275" y="4755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80" name="Freeform: Shape 779">
                <a:extLst>
                  <a:ext uri="{FF2B5EF4-FFF2-40B4-BE49-F238E27FC236}">
                    <a16:creationId xmlns:a16="http://schemas.microsoft.com/office/drawing/2014/main" id="{DD83A74B-CAE2-1E44-2F35-6C4CC5842F46}"/>
                  </a:ext>
                </a:extLst>
              </p:cNvPr>
              <p:cNvSpPr/>
              <p:nvPr/>
            </p:nvSpPr>
            <p:spPr>
              <a:xfrm>
                <a:off x="7272131" y="2995290"/>
                <a:ext cx="58894" cy="14198"/>
              </a:xfrm>
              <a:custGeom>
                <a:avLst/>
                <a:gdLst>
                  <a:gd name="connsiteX0" fmla="*/ 59169 w 58894"/>
                  <a:gd name="connsiteY0" fmla="*/ 136 h 14198"/>
                  <a:gd name="connsiteX1" fmla="*/ 275 w 58894"/>
                  <a:gd name="connsiteY1" fmla="*/ 136 h 14198"/>
                </a:gdLst>
                <a:ahLst/>
                <a:cxnLst>
                  <a:cxn ang="0">
                    <a:pos x="connsiteX0" y="connsiteY0"/>
                  </a:cxn>
                  <a:cxn ang="0">
                    <a:pos x="connsiteX1" y="connsiteY1"/>
                  </a:cxn>
                </a:cxnLst>
                <a:rect l="l" t="t" r="r" b="b"/>
                <a:pathLst>
                  <a:path w="58894" h="14198">
                    <a:moveTo>
                      <a:pt x="59169" y="136"/>
                    </a:moveTo>
                    <a:lnTo>
                      <a:pt x="275" y="13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29" name="Graphic 5">
              <a:extLst>
                <a:ext uri="{FF2B5EF4-FFF2-40B4-BE49-F238E27FC236}">
                  <a16:creationId xmlns:a16="http://schemas.microsoft.com/office/drawing/2014/main" id="{10388481-4C9A-AD34-195A-F32F47A9A94C}"/>
                </a:ext>
              </a:extLst>
            </p:cNvPr>
            <p:cNvGrpSpPr/>
            <p:nvPr/>
          </p:nvGrpSpPr>
          <p:grpSpPr>
            <a:xfrm>
              <a:off x="6887555" y="2971579"/>
              <a:ext cx="58894" cy="47422"/>
              <a:chOff x="6887555" y="2971579"/>
              <a:chExt cx="58894" cy="47422"/>
            </a:xfrm>
          </p:grpSpPr>
          <p:sp>
            <p:nvSpPr>
              <p:cNvPr id="777" name="Freeform: Shape 776">
                <a:extLst>
                  <a:ext uri="{FF2B5EF4-FFF2-40B4-BE49-F238E27FC236}">
                    <a16:creationId xmlns:a16="http://schemas.microsoft.com/office/drawing/2014/main" id="{6F4C52F6-17FD-C53C-3EB3-7FF8C0288B66}"/>
                  </a:ext>
                </a:extLst>
              </p:cNvPr>
              <p:cNvSpPr/>
              <p:nvPr/>
            </p:nvSpPr>
            <p:spPr>
              <a:xfrm>
                <a:off x="6917002" y="2971579"/>
                <a:ext cx="17633" cy="47422"/>
              </a:xfrm>
              <a:custGeom>
                <a:avLst/>
                <a:gdLst>
                  <a:gd name="connsiteX0" fmla="*/ 253 w 17633"/>
                  <a:gd name="connsiteY0" fmla="*/ 136 h 47422"/>
                  <a:gd name="connsiteX1" fmla="*/ 253 w 17633"/>
                  <a:gd name="connsiteY1" fmla="*/ 47559 h 47422"/>
                </a:gdLst>
                <a:ahLst/>
                <a:cxnLst>
                  <a:cxn ang="0">
                    <a:pos x="connsiteX0" y="connsiteY0"/>
                  </a:cxn>
                  <a:cxn ang="0">
                    <a:pos x="connsiteX1" y="connsiteY1"/>
                  </a:cxn>
                </a:cxnLst>
                <a:rect l="l" t="t" r="r" b="b"/>
                <a:pathLst>
                  <a:path w="17633" h="47422">
                    <a:moveTo>
                      <a:pt x="253" y="136"/>
                    </a:moveTo>
                    <a:lnTo>
                      <a:pt x="253" y="4755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78" name="Freeform: Shape 777">
                <a:extLst>
                  <a:ext uri="{FF2B5EF4-FFF2-40B4-BE49-F238E27FC236}">
                    <a16:creationId xmlns:a16="http://schemas.microsoft.com/office/drawing/2014/main" id="{82B0EE0E-81E4-5AF5-9405-AFF7D4196E33}"/>
                  </a:ext>
                </a:extLst>
              </p:cNvPr>
              <p:cNvSpPr/>
              <p:nvPr/>
            </p:nvSpPr>
            <p:spPr>
              <a:xfrm>
                <a:off x="6887555" y="2995290"/>
                <a:ext cx="58894" cy="14198"/>
              </a:xfrm>
              <a:custGeom>
                <a:avLst/>
                <a:gdLst>
                  <a:gd name="connsiteX0" fmla="*/ 59147 w 58894"/>
                  <a:gd name="connsiteY0" fmla="*/ 136 h 14198"/>
                  <a:gd name="connsiteX1" fmla="*/ 253 w 58894"/>
                  <a:gd name="connsiteY1" fmla="*/ 136 h 14198"/>
                </a:gdLst>
                <a:ahLst/>
                <a:cxnLst>
                  <a:cxn ang="0">
                    <a:pos x="connsiteX0" y="connsiteY0"/>
                  </a:cxn>
                  <a:cxn ang="0">
                    <a:pos x="connsiteX1" y="connsiteY1"/>
                  </a:cxn>
                </a:cxnLst>
                <a:rect l="l" t="t" r="r" b="b"/>
                <a:pathLst>
                  <a:path w="58894" h="14198">
                    <a:moveTo>
                      <a:pt x="59147" y="136"/>
                    </a:moveTo>
                    <a:lnTo>
                      <a:pt x="253" y="13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0" name="Graphic 5">
              <a:extLst>
                <a:ext uri="{FF2B5EF4-FFF2-40B4-BE49-F238E27FC236}">
                  <a16:creationId xmlns:a16="http://schemas.microsoft.com/office/drawing/2014/main" id="{CFD643E5-551B-AB3F-E5B6-ACFC88AA1724}"/>
                </a:ext>
              </a:extLst>
            </p:cNvPr>
            <p:cNvGrpSpPr/>
            <p:nvPr/>
          </p:nvGrpSpPr>
          <p:grpSpPr>
            <a:xfrm>
              <a:off x="6759892" y="2971579"/>
              <a:ext cx="58894" cy="47422"/>
              <a:chOff x="6759892" y="2971579"/>
              <a:chExt cx="58894" cy="47422"/>
            </a:xfrm>
          </p:grpSpPr>
          <p:sp>
            <p:nvSpPr>
              <p:cNvPr id="775" name="Freeform: Shape 774">
                <a:extLst>
                  <a:ext uri="{FF2B5EF4-FFF2-40B4-BE49-F238E27FC236}">
                    <a16:creationId xmlns:a16="http://schemas.microsoft.com/office/drawing/2014/main" id="{D0E21875-F38B-E425-806E-87C6FBC47143}"/>
                  </a:ext>
                </a:extLst>
              </p:cNvPr>
              <p:cNvSpPr/>
              <p:nvPr/>
            </p:nvSpPr>
            <p:spPr>
              <a:xfrm>
                <a:off x="6789339" y="2971579"/>
                <a:ext cx="17633" cy="47422"/>
              </a:xfrm>
              <a:custGeom>
                <a:avLst/>
                <a:gdLst>
                  <a:gd name="connsiteX0" fmla="*/ 246 w 17633"/>
                  <a:gd name="connsiteY0" fmla="*/ 136 h 47422"/>
                  <a:gd name="connsiteX1" fmla="*/ 246 w 17633"/>
                  <a:gd name="connsiteY1" fmla="*/ 47559 h 47422"/>
                </a:gdLst>
                <a:ahLst/>
                <a:cxnLst>
                  <a:cxn ang="0">
                    <a:pos x="connsiteX0" y="connsiteY0"/>
                  </a:cxn>
                  <a:cxn ang="0">
                    <a:pos x="connsiteX1" y="connsiteY1"/>
                  </a:cxn>
                </a:cxnLst>
                <a:rect l="l" t="t" r="r" b="b"/>
                <a:pathLst>
                  <a:path w="17633" h="47422">
                    <a:moveTo>
                      <a:pt x="246" y="136"/>
                    </a:moveTo>
                    <a:lnTo>
                      <a:pt x="246" y="4755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76" name="Freeform: Shape 775">
                <a:extLst>
                  <a:ext uri="{FF2B5EF4-FFF2-40B4-BE49-F238E27FC236}">
                    <a16:creationId xmlns:a16="http://schemas.microsoft.com/office/drawing/2014/main" id="{3317126A-8E49-EC28-CB96-17E860E0BB24}"/>
                  </a:ext>
                </a:extLst>
              </p:cNvPr>
              <p:cNvSpPr/>
              <p:nvPr/>
            </p:nvSpPr>
            <p:spPr>
              <a:xfrm>
                <a:off x="6759892" y="2995290"/>
                <a:ext cx="58894" cy="14198"/>
              </a:xfrm>
              <a:custGeom>
                <a:avLst/>
                <a:gdLst>
                  <a:gd name="connsiteX0" fmla="*/ 59140 w 58894"/>
                  <a:gd name="connsiteY0" fmla="*/ 136 h 14198"/>
                  <a:gd name="connsiteX1" fmla="*/ 246 w 58894"/>
                  <a:gd name="connsiteY1" fmla="*/ 136 h 14198"/>
                </a:gdLst>
                <a:ahLst/>
                <a:cxnLst>
                  <a:cxn ang="0">
                    <a:pos x="connsiteX0" y="connsiteY0"/>
                  </a:cxn>
                  <a:cxn ang="0">
                    <a:pos x="connsiteX1" y="connsiteY1"/>
                  </a:cxn>
                </a:cxnLst>
                <a:rect l="l" t="t" r="r" b="b"/>
                <a:pathLst>
                  <a:path w="58894" h="14198">
                    <a:moveTo>
                      <a:pt x="59140" y="136"/>
                    </a:moveTo>
                    <a:lnTo>
                      <a:pt x="246" y="13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1" name="Graphic 5">
              <a:extLst>
                <a:ext uri="{FF2B5EF4-FFF2-40B4-BE49-F238E27FC236}">
                  <a16:creationId xmlns:a16="http://schemas.microsoft.com/office/drawing/2014/main" id="{9D9A68F0-F077-D6FC-C627-994D58878192}"/>
                </a:ext>
              </a:extLst>
            </p:cNvPr>
            <p:cNvGrpSpPr/>
            <p:nvPr/>
          </p:nvGrpSpPr>
          <p:grpSpPr>
            <a:xfrm>
              <a:off x="6677546" y="2899593"/>
              <a:ext cx="58894" cy="47422"/>
              <a:chOff x="6677546" y="2899593"/>
              <a:chExt cx="58894" cy="47422"/>
            </a:xfrm>
          </p:grpSpPr>
          <p:sp>
            <p:nvSpPr>
              <p:cNvPr id="773" name="Freeform: Shape 772">
                <a:extLst>
                  <a:ext uri="{FF2B5EF4-FFF2-40B4-BE49-F238E27FC236}">
                    <a16:creationId xmlns:a16="http://schemas.microsoft.com/office/drawing/2014/main" id="{51164FFF-3078-6C99-4169-6D7A742D2971}"/>
                  </a:ext>
                </a:extLst>
              </p:cNvPr>
              <p:cNvSpPr/>
              <p:nvPr/>
            </p:nvSpPr>
            <p:spPr>
              <a:xfrm>
                <a:off x="6706993" y="2899593"/>
                <a:ext cx="17633" cy="47422"/>
              </a:xfrm>
              <a:custGeom>
                <a:avLst/>
                <a:gdLst>
                  <a:gd name="connsiteX0" fmla="*/ 241 w 17633"/>
                  <a:gd name="connsiteY0" fmla="*/ 131 h 47422"/>
                  <a:gd name="connsiteX1" fmla="*/ 241 w 17633"/>
                  <a:gd name="connsiteY1" fmla="*/ 47554 h 47422"/>
                </a:gdLst>
                <a:ahLst/>
                <a:cxnLst>
                  <a:cxn ang="0">
                    <a:pos x="connsiteX0" y="connsiteY0"/>
                  </a:cxn>
                  <a:cxn ang="0">
                    <a:pos x="connsiteX1" y="connsiteY1"/>
                  </a:cxn>
                </a:cxnLst>
                <a:rect l="l" t="t" r="r" b="b"/>
                <a:pathLst>
                  <a:path w="17633" h="47422">
                    <a:moveTo>
                      <a:pt x="241" y="131"/>
                    </a:moveTo>
                    <a:lnTo>
                      <a:pt x="241" y="4755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74" name="Freeform: Shape 773">
                <a:extLst>
                  <a:ext uri="{FF2B5EF4-FFF2-40B4-BE49-F238E27FC236}">
                    <a16:creationId xmlns:a16="http://schemas.microsoft.com/office/drawing/2014/main" id="{8D19501D-A69D-74E4-CE06-C4EA3BC9AEE3}"/>
                  </a:ext>
                </a:extLst>
              </p:cNvPr>
              <p:cNvSpPr/>
              <p:nvPr/>
            </p:nvSpPr>
            <p:spPr>
              <a:xfrm>
                <a:off x="6677546" y="2923304"/>
                <a:ext cx="58894" cy="14198"/>
              </a:xfrm>
              <a:custGeom>
                <a:avLst/>
                <a:gdLst>
                  <a:gd name="connsiteX0" fmla="*/ 59135 w 58894"/>
                  <a:gd name="connsiteY0" fmla="*/ 131 h 14198"/>
                  <a:gd name="connsiteX1" fmla="*/ 241 w 58894"/>
                  <a:gd name="connsiteY1" fmla="*/ 131 h 14198"/>
                </a:gdLst>
                <a:ahLst/>
                <a:cxnLst>
                  <a:cxn ang="0">
                    <a:pos x="connsiteX0" y="connsiteY0"/>
                  </a:cxn>
                  <a:cxn ang="0">
                    <a:pos x="connsiteX1" y="connsiteY1"/>
                  </a:cxn>
                </a:cxnLst>
                <a:rect l="l" t="t" r="r" b="b"/>
                <a:pathLst>
                  <a:path w="58894" h="14198">
                    <a:moveTo>
                      <a:pt x="59135" y="131"/>
                    </a:moveTo>
                    <a:lnTo>
                      <a:pt x="241" y="13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2" name="Graphic 5">
              <a:extLst>
                <a:ext uri="{FF2B5EF4-FFF2-40B4-BE49-F238E27FC236}">
                  <a16:creationId xmlns:a16="http://schemas.microsoft.com/office/drawing/2014/main" id="{F18301AF-4E7A-1A88-FDB6-0137B8584085}"/>
                </a:ext>
              </a:extLst>
            </p:cNvPr>
            <p:cNvGrpSpPr/>
            <p:nvPr/>
          </p:nvGrpSpPr>
          <p:grpSpPr>
            <a:xfrm>
              <a:off x="6665379" y="2842515"/>
              <a:ext cx="58894" cy="47422"/>
              <a:chOff x="6665379" y="2842515"/>
              <a:chExt cx="58894" cy="47422"/>
            </a:xfrm>
          </p:grpSpPr>
          <p:sp>
            <p:nvSpPr>
              <p:cNvPr id="771" name="Freeform: Shape 770">
                <a:extLst>
                  <a:ext uri="{FF2B5EF4-FFF2-40B4-BE49-F238E27FC236}">
                    <a16:creationId xmlns:a16="http://schemas.microsoft.com/office/drawing/2014/main" id="{72A73C0E-6A80-0EED-B70E-532A57FBF906}"/>
                  </a:ext>
                </a:extLst>
              </p:cNvPr>
              <p:cNvSpPr/>
              <p:nvPr/>
            </p:nvSpPr>
            <p:spPr>
              <a:xfrm>
                <a:off x="6694826" y="2842515"/>
                <a:ext cx="17633" cy="47422"/>
              </a:xfrm>
              <a:custGeom>
                <a:avLst/>
                <a:gdLst>
                  <a:gd name="connsiteX0" fmla="*/ 240 w 17633"/>
                  <a:gd name="connsiteY0" fmla="*/ 127 h 47422"/>
                  <a:gd name="connsiteX1" fmla="*/ 240 w 17633"/>
                  <a:gd name="connsiteY1" fmla="*/ 47550 h 47422"/>
                </a:gdLst>
                <a:ahLst/>
                <a:cxnLst>
                  <a:cxn ang="0">
                    <a:pos x="connsiteX0" y="connsiteY0"/>
                  </a:cxn>
                  <a:cxn ang="0">
                    <a:pos x="connsiteX1" y="connsiteY1"/>
                  </a:cxn>
                </a:cxnLst>
                <a:rect l="l" t="t" r="r" b="b"/>
                <a:pathLst>
                  <a:path w="17633" h="47422">
                    <a:moveTo>
                      <a:pt x="240" y="127"/>
                    </a:moveTo>
                    <a:lnTo>
                      <a:pt x="240" y="4755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72" name="Freeform: Shape 771">
                <a:extLst>
                  <a:ext uri="{FF2B5EF4-FFF2-40B4-BE49-F238E27FC236}">
                    <a16:creationId xmlns:a16="http://schemas.microsoft.com/office/drawing/2014/main" id="{6505E742-A25D-2153-5363-D3294F73F26A}"/>
                  </a:ext>
                </a:extLst>
              </p:cNvPr>
              <p:cNvSpPr/>
              <p:nvPr/>
            </p:nvSpPr>
            <p:spPr>
              <a:xfrm>
                <a:off x="6665379" y="2866226"/>
                <a:ext cx="58894" cy="14198"/>
              </a:xfrm>
              <a:custGeom>
                <a:avLst/>
                <a:gdLst>
                  <a:gd name="connsiteX0" fmla="*/ 59134 w 58894"/>
                  <a:gd name="connsiteY0" fmla="*/ 127 h 14198"/>
                  <a:gd name="connsiteX1" fmla="*/ 240 w 58894"/>
                  <a:gd name="connsiteY1" fmla="*/ 127 h 14198"/>
                </a:gdLst>
                <a:ahLst/>
                <a:cxnLst>
                  <a:cxn ang="0">
                    <a:pos x="connsiteX0" y="connsiteY0"/>
                  </a:cxn>
                  <a:cxn ang="0">
                    <a:pos x="connsiteX1" y="connsiteY1"/>
                  </a:cxn>
                </a:cxnLst>
                <a:rect l="l" t="t" r="r" b="b"/>
                <a:pathLst>
                  <a:path w="58894" h="14198">
                    <a:moveTo>
                      <a:pt x="59134" y="127"/>
                    </a:moveTo>
                    <a:lnTo>
                      <a:pt x="240" y="12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3" name="Graphic 5">
              <a:extLst>
                <a:ext uri="{FF2B5EF4-FFF2-40B4-BE49-F238E27FC236}">
                  <a16:creationId xmlns:a16="http://schemas.microsoft.com/office/drawing/2014/main" id="{3E3F6AFE-D87B-D751-3F34-437606AE6CE4}"/>
                </a:ext>
              </a:extLst>
            </p:cNvPr>
            <p:cNvGrpSpPr/>
            <p:nvPr/>
          </p:nvGrpSpPr>
          <p:grpSpPr>
            <a:xfrm>
              <a:off x="6618652" y="2842515"/>
              <a:ext cx="58894" cy="47422"/>
              <a:chOff x="6618652" y="2842515"/>
              <a:chExt cx="58894" cy="47422"/>
            </a:xfrm>
          </p:grpSpPr>
          <p:sp>
            <p:nvSpPr>
              <p:cNvPr id="769" name="Freeform: Shape 768">
                <a:extLst>
                  <a:ext uri="{FF2B5EF4-FFF2-40B4-BE49-F238E27FC236}">
                    <a16:creationId xmlns:a16="http://schemas.microsoft.com/office/drawing/2014/main" id="{04EEBF3F-314F-1327-D51A-5AF44857216A}"/>
                  </a:ext>
                </a:extLst>
              </p:cNvPr>
              <p:cNvSpPr/>
              <p:nvPr/>
            </p:nvSpPr>
            <p:spPr>
              <a:xfrm>
                <a:off x="6648099" y="2842515"/>
                <a:ext cx="17633" cy="47422"/>
              </a:xfrm>
              <a:custGeom>
                <a:avLst/>
                <a:gdLst>
                  <a:gd name="connsiteX0" fmla="*/ 238 w 17633"/>
                  <a:gd name="connsiteY0" fmla="*/ 127 h 47422"/>
                  <a:gd name="connsiteX1" fmla="*/ 238 w 17633"/>
                  <a:gd name="connsiteY1" fmla="*/ 47550 h 47422"/>
                </a:gdLst>
                <a:ahLst/>
                <a:cxnLst>
                  <a:cxn ang="0">
                    <a:pos x="connsiteX0" y="connsiteY0"/>
                  </a:cxn>
                  <a:cxn ang="0">
                    <a:pos x="connsiteX1" y="connsiteY1"/>
                  </a:cxn>
                </a:cxnLst>
                <a:rect l="l" t="t" r="r" b="b"/>
                <a:pathLst>
                  <a:path w="17633" h="47422">
                    <a:moveTo>
                      <a:pt x="238" y="127"/>
                    </a:moveTo>
                    <a:lnTo>
                      <a:pt x="238" y="4755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70" name="Freeform: Shape 769">
                <a:extLst>
                  <a:ext uri="{FF2B5EF4-FFF2-40B4-BE49-F238E27FC236}">
                    <a16:creationId xmlns:a16="http://schemas.microsoft.com/office/drawing/2014/main" id="{3D29D09E-3193-CEB3-976D-4E99BCE84A87}"/>
                  </a:ext>
                </a:extLst>
              </p:cNvPr>
              <p:cNvSpPr/>
              <p:nvPr/>
            </p:nvSpPr>
            <p:spPr>
              <a:xfrm>
                <a:off x="6618652" y="2866226"/>
                <a:ext cx="58894" cy="14198"/>
              </a:xfrm>
              <a:custGeom>
                <a:avLst/>
                <a:gdLst>
                  <a:gd name="connsiteX0" fmla="*/ 59132 w 58894"/>
                  <a:gd name="connsiteY0" fmla="*/ 127 h 14198"/>
                  <a:gd name="connsiteX1" fmla="*/ 238 w 58894"/>
                  <a:gd name="connsiteY1" fmla="*/ 127 h 14198"/>
                </a:gdLst>
                <a:ahLst/>
                <a:cxnLst>
                  <a:cxn ang="0">
                    <a:pos x="connsiteX0" y="connsiteY0"/>
                  </a:cxn>
                  <a:cxn ang="0">
                    <a:pos x="connsiteX1" y="connsiteY1"/>
                  </a:cxn>
                </a:cxnLst>
                <a:rect l="l" t="t" r="r" b="b"/>
                <a:pathLst>
                  <a:path w="58894" h="14198">
                    <a:moveTo>
                      <a:pt x="59132" y="127"/>
                    </a:moveTo>
                    <a:lnTo>
                      <a:pt x="238" y="12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4" name="Graphic 5">
              <a:extLst>
                <a:ext uri="{FF2B5EF4-FFF2-40B4-BE49-F238E27FC236}">
                  <a16:creationId xmlns:a16="http://schemas.microsoft.com/office/drawing/2014/main" id="{C81445D1-B072-1DDB-700B-ACEABBB14148}"/>
                </a:ext>
              </a:extLst>
            </p:cNvPr>
            <p:cNvGrpSpPr/>
            <p:nvPr/>
          </p:nvGrpSpPr>
          <p:grpSpPr>
            <a:xfrm>
              <a:off x="6426276" y="2842515"/>
              <a:ext cx="58894" cy="47422"/>
              <a:chOff x="6426276" y="2842515"/>
              <a:chExt cx="58894" cy="47422"/>
            </a:xfrm>
          </p:grpSpPr>
          <p:sp>
            <p:nvSpPr>
              <p:cNvPr id="767" name="Freeform: Shape 766">
                <a:extLst>
                  <a:ext uri="{FF2B5EF4-FFF2-40B4-BE49-F238E27FC236}">
                    <a16:creationId xmlns:a16="http://schemas.microsoft.com/office/drawing/2014/main" id="{9D0B8352-2999-C38C-D28A-C81FC9B3D6BF}"/>
                  </a:ext>
                </a:extLst>
              </p:cNvPr>
              <p:cNvSpPr/>
              <p:nvPr/>
            </p:nvSpPr>
            <p:spPr>
              <a:xfrm>
                <a:off x="6455723" y="2842515"/>
                <a:ext cx="17633" cy="47422"/>
              </a:xfrm>
              <a:custGeom>
                <a:avLst/>
                <a:gdLst>
                  <a:gd name="connsiteX0" fmla="*/ 227 w 17633"/>
                  <a:gd name="connsiteY0" fmla="*/ 127 h 47422"/>
                  <a:gd name="connsiteX1" fmla="*/ 227 w 17633"/>
                  <a:gd name="connsiteY1" fmla="*/ 47550 h 47422"/>
                </a:gdLst>
                <a:ahLst/>
                <a:cxnLst>
                  <a:cxn ang="0">
                    <a:pos x="connsiteX0" y="connsiteY0"/>
                  </a:cxn>
                  <a:cxn ang="0">
                    <a:pos x="connsiteX1" y="connsiteY1"/>
                  </a:cxn>
                </a:cxnLst>
                <a:rect l="l" t="t" r="r" b="b"/>
                <a:pathLst>
                  <a:path w="17633" h="47422">
                    <a:moveTo>
                      <a:pt x="227" y="127"/>
                    </a:moveTo>
                    <a:lnTo>
                      <a:pt x="227" y="4755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68" name="Freeform: Shape 767">
                <a:extLst>
                  <a:ext uri="{FF2B5EF4-FFF2-40B4-BE49-F238E27FC236}">
                    <a16:creationId xmlns:a16="http://schemas.microsoft.com/office/drawing/2014/main" id="{E353D26B-D3B0-523F-223A-1B05735B860E}"/>
                  </a:ext>
                </a:extLst>
              </p:cNvPr>
              <p:cNvSpPr/>
              <p:nvPr/>
            </p:nvSpPr>
            <p:spPr>
              <a:xfrm>
                <a:off x="6426276" y="2866226"/>
                <a:ext cx="58894" cy="14198"/>
              </a:xfrm>
              <a:custGeom>
                <a:avLst/>
                <a:gdLst>
                  <a:gd name="connsiteX0" fmla="*/ 59121 w 58894"/>
                  <a:gd name="connsiteY0" fmla="*/ 127 h 14198"/>
                  <a:gd name="connsiteX1" fmla="*/ 227 w 58894"/>
                  <a:gd name="connsiteY1" fmla="*/ 127 h 14198"/>
                </a:gdLst>
                <a:ahLst/>
                <a:cxnLst>
                  <a:cxn ang="0">
                    <a:pos x="connsiteX0" y="connsiteY0"/>
                  </a:cxn>
                  <a:cxn ang="0">
                    <a:pos x="connsiteX1" y="connsiteY1"/>
                  </a:cxn>
                </a:cxnLst>
                <a:rect l="l" t="t" r="r" b="b"/>
                <a:pathLst>
                  <a:path w="58894" h="14198">
                    <a:moveTo>
                      <a:pt x="59121" y="127"/>
                    </a:moveTo>
                    <a:lnTo>
                      <a:pt x="227" y="12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5" name="Graphic 5">
              <a:extLst>
                <a:ext uri="{FF2B5EF4-FFF2-40B4-BE49-F238E27FC236}">
                  <a16:creationId xmlns:a16="http://schemas.microsoft.com/office/drawing/2014/main" id="{DA3B6923-8426-B67F-8A7D-0F050DB2EEDE}"/>
                </a:ext>
              </a:extLst>
            </p:cNvPr>
            <p:cNvGrpSpPr/>
            <p:nvPr/>
          </p:nvGrpSpPr>
          <p:grpSpPr>
            <a:xfrm>
              <a:off x="6238837" y="2803469"/>
              <a:ext cx="58894" cy="47422"/>
              <a:chOff x="6238837" y="2803469"/>
              <a:chExt cx="58894" cy="47422"/>
            </a:xfrm>
          </p:grpSpPr>
          <p:sp>
            <p:nvSpPr>
              <p:cNvPr id="765" name="Freeform: Shape 764">
                <a:extLst>
                  <a:ext uri="{FF2B5EF4-FFF2-40B4-BE49-F238E27FC236}">
                    <a16:creationId xmlns:a16="http://schemas.microsoft.com/office/drawing/2014/main" id="{61D27688-4450-6EDC-55E7-7186EBD1C94B}"/>
                  </a:ext>
                </a:extLst>
              </p:cNvPr>
              <p:cNvSpPr/>
              <p:nvPr/>
            </p:nvSpPr>
            <p:spPr>
              <a:xfrm>
                <a:off x="6268284" y="2803469"/>
                <a:ext cx="17633" cy="47422"/>
              </a:xfrm>
              <a:custGeom>
                <a:avLst/>
                <a:gdLst>
                  <a:gd name="connsiteX0" fmla="*/ 216 w 17633"/>
                  <a:gd name="connsiteY0" fmla="*/ 124 h 47422"/>
                  <a:gd name="connsiteX1" fmla="*/ 216 w 17633"/>
                  <a:gd name="connsiteY1" fmla="*/ 47547 h 47422"/>
                </a:gdLst>
                <a:ahLst/>
                <a:cxnLst>
                  <a:cxn ang="0">
                    <a:pos x="connsiteX0" y="connsiteY0"/>
                  </a:cxn>
                  <a:cxn ang="0">
                    <a:pos x="connsiteX1" y="connsiteY1"/>
                  </a:cxn>
                </a:cxnLst>
                <a:rect l="l" t="t" r="r" b="b"/>
                <a:pathLst>
                  <a:path w="17633" h="47422">
                    <a:moveTo>
                      <a:pt x="216" y="124"/>
                    </a:moveTo>
                    <a:lnTo>
                      <a:pt x="216" y="4754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66" name="Freeform: Shape 765">
                <a:extLst>
                  <a:ext uri="{FF2B5EF4-FFF2-40B4-BE49-F238E27FC236}">
                    <a16:creationId xmlns:a16="http://schemas.microsoft.com/office/drawing/2014/main" id="{85D33F32-9B5A-5C05-7037-36432B29A4E4}"/>
                  </a:ext>
                </a:extLst>
              </p:cNvPr>
              <p:cNvSpPr/>
              <p:nvPr/>
            </p:nvSpPr>
            <p:spPr>
              <a:xfrm>
                <a:off x="6238837" y="2827180"/>
                <a:ext cx="58894" cy="14198"/>
              </a:xfrm>
              <a:custGeom>
                <a:avLst/>
                <a:gdLst>
                  <a:gd name="connsiteX0" fmla="*/ 59110 w 58894"/>
                  <a:gd name="connsiteY0" fmla="*/ 124 h 14198"/>
                  <a:gd name="connsiteX1" fmla="*/ 216 w 58894"/>
                  <a:gd name="connsiteY1" fmla="*/ 124 h 14198"/>
                </a:gdLst>
                <a:ahLst/>
                <a:cxnLst>
                  <a:cxn ang="0">
                    <a:pos x="connsiteX0" y="connsiteY0"/>
                  </a:cxn>
                  <a:cxn ang="0">
                    <a:pos x="connsiteX1" y="connsiteY1"/>
                  </a:cxn>
                </a:cxnLst>
                <a:rect l="l" t="t" r="r" b="b"/>
                <a:pathLst>
                  <a:path w="58894" h="14198">
                    <a:moveTo>
                      <a:pt x="59110" y="124"/>
                    </a:moveTo>
                    <a:lnTo>
                      <a:pt x="216" y="12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6" name="Graphic 5">
              <a:extLst>
                <a:ext uri="{FF2B5EF4-FFF2-40B4-BE49-F238E27FC236}">
                  <a16:creationId xmlns:a16="http://schemas.microsoft.com/office/drawing/2014/main" id="{E3742F67-FFD8-3BC4-7532-C12BFB314A3F}"/>
                </a:ext>
              </a:extLst>
            </p:cNvPr>
            <p:cNvGrpSpPr/>
            <p:nvPr/>
          </p:nvGrpSpPr>
          <p:grpSpPr>
            <a:xfrm>
              <a:off x="6062507" y="2803469"/>
              <a:ext cx="58894" cy="47422"/>
              <a:chOff x="6062507" y="2803469"/>
              <a:chExt cx="58894" cy="47422"/>
            </a:xfrm>
          </p:grpSpPr>
          <p:sp>
            <p:nvSpPr>
              <p:cNvPr id="763" name="Freeform: Shape 762">
                <a:extLst>
                  <a:ext uri="{FF2B5EF4-FFF2-40B4-BE49-F238E27FC236}">
                    <a16:creationId xmlns:a16="http://schemas.microsoft.com/office/drawing/2014/main" id="{A8CD2EA1-D679-8823-6D47-5977F1533E4B}"/>
                  </a:ext>
                </a:extLst>
              </p:cNvPr>
              <p:cNvSpPr/>
              <p:nvPr/>
            </p:nvSpPr>
            <p:spPr>
              <a:xfrm>
                <a:off x="6091954" y="2803469"/>
                <a:ext cx="17633" cy="47422"/>
              </a:xfrm>
              <a:custGeom>
                <a:avLst/>
                <a:gdLst>
                  <a:gd name="connsiteX0" fmla="*/ 206 w 17633"/>
                  <a:gd name="connsiteY0" fmla="*/ 124 h 47422"/>
                  <a:gd name="connsiteX1" fmla="*/ 206 w 17633"/>
                  <a:gd name="connsiteY1" fmla="*/ 47547 h 47422"/>
                </a:gdLst>
                <a:ahLst/>
                <a:cxnLst>
                  <a:cxn ang="0">
                    <a:pos x="connsiteX0" y="connsiteY0"/>
                  </a:cxn>
                  <a:cxn ang="0">
                    <a:pos x="connsiteX1" y="connsiteY1"/>
                  </a:cxn>
                </a:cxnLst>
                <a:rect l="l" t="t" r="r" b="b"/>
                <a:pathLst>
                  <a:path w="17633" h="47422">
                    <a:moveTo>
                      <a:pt x="206" y="124"/>
                    </a:moveTo>
                    <a:lnTo>
                      <a:pt x="206" y="4754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64" name="Freeform: Shape 763">
                <a:extLst>
                  <a:ext uri="{FF2B5EF4-FFF2-40B4-BE49-F238E27FC236}">
                    <a16:creationId xmlns:a16="http://schemas.microsoft.com/office/drawing/2014/main" id="{A8817D90-FC52-2EA3-7779-75B4B614A311}"/>
                  </a:ext>
                </a:extLst>
              </p:cNvPr>
              <p:cNvSpPr/>
              <p:nvPr/>
            </p:nvSpPr>
            <p:spPr>
              <a:xfrm>
                <a:off x="6062507" y="2827180"/>
                <a:ext cx="58894" cy="14198"/>
              </a:xfrm>
              <a:custGeom>
                <a:avLst/>
                <a:gdLst>
                  <a:gd name="connsiteX0" fmla="*/ 59100 w 58894"/>
                  <a:gd name="connsiteY0" fmla="*/ 124 h 14198"/>
                  <a:gd name="connsiteX1" fmla="*/ 206 w 58894"/>
                  <a:gd name="connsiteY1" fmla="*/ 124 h 14198"/>
                </a:gdLst>
                <a:ahLst/>
                <a:cxnLst>
                  <a:cxn ang="0">
                    <a:pos x="connsiteX0" y="connsiteY0"/>
                  </a:cxn>
                  <a:cxn ang="0">
                    <a:pos x="connsiteX1" y="connsiteY1"/>
                  </a:cxn>
                </a:cxnLst>
                <a:rect l="l" t="t" r="r" b="b"/>
                <a:pathLst>
                  <a:path w="58894" h="14198">
                    <a:moveTo>
                      <a:pt x="59100" y="124"/>
                    </a:moveTo>
                    <a:lnTo>
                      <a:pt x="206" y="12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7" name="Graphic 5">
              <a:extLst>
                <a:ext uri="{FF2B5EF4-FFF2-40B4-BE49-F238E27FC236}">
                  <a16:creationId xmlns:a16="http://schemas.microsoft.com/office/drawing/2014/main" id="{D05AF13C-649E-D6C1-239D-520E27258D6A}"/>
                </a:ext>
              </a:extLst>
            </p:cNvPr>
            <p:cNvGrpSpPr/>
            <p:nvPr/>
          </p:nvGrpSpPr>
          <p:grpSpPr>
            <a:xfrm>
              <a:off x="6010489" y="2767689"/>
              <a:ext cx="58894" cy="47422"/>
              <a:chOff x="6010489" y="2767689"/>
              <a:chExt cx="58894" cy="47422"/>
            </a:xfrm>
          </p:grpSpPr>
          <p:sp>
            <p:nvSpPr>
              <p:cNvPr id="761" name="Freeform: Shape 760">
                <a:extLst>
                  <a:ext uri="{FF2B5EF4-FFF2-40B4-BE49-F238E27FC236}">
                    <a16:creationId xmlns:a16="http://schemas.microsoft.com/office/drawing/2014/main" id="{0F1D8D00-A022-161F-AD96-697A7657E02F}"/>
                  </a:ext>
                </a:extLst>
              </p:cNvPr>
              <p:cNvSpPr/>
              <p:nvPr/>
            </p:nvSpPr>
            <p:spPr>
              <a:xfrm>
                <a:off x="6039937" y="2767689"/>
                <a:ext cx="17633" cy="47422"/>
              </a:xfrm>
              <a:custGeom>
                <a:avLst/>
                <a:gdLst>
                  <a:gd name="connsiteX0" fmla="*/ 203 w 17633"/>
                  <a:gd name="connsiteY0" fmla="*/ 122 h 47422"/>
                  <a:gd name="connsiteX1" fmla="*/ 203 w 17633"/>
                  <a:gd name="connsiteY1" fmla="*/ 47545 h 47422"/>
                </a:gdLst>
                <a:ahLst/>
                <a:cxnLst>
                  <a:cxn ang="0">
                    <a:pos x="connsiteX0" y="connsiteY0"/>
                  </a:cxn>
                  <a:cxn ang="0">
                    <a:pos x="connsiteX1" y="connsiteY1"/>
                  </a:cxn>
                </a:cxnLst>
                <a:rect l="l" t="t" r="r" b="b"/>
                <a:pathLst>
                  <a:path w="17633" h="47422">
                    <a:moveTo>
                      <a:pt x="203" y="122"/>
                    </a:moveTo>
                    <a:lnTo>
                      <a:pt x="203" y="4754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62" name="Freeform: Shape 761">
                <a:extLst>
                  <a:ext uri="{FF2B5EF4-FFF2-40B4-BE49-F238E27FC236}">
                    <a16:creationId xmlns:a16="http://schemas.microsoft.com/office/drawing/2014/main" id="{705C28C2-5A19-9AAE-4A61-5C193A3CED97}"/>
                  </a:ext>
                </a:extLst>
              </p:cNvPr>
              <p:cNvSpPr/>
              <p:nvPr/>
            </p:nvSpPr>
            <p:spPr>
              <a:xfrm>
                <a:off x="6010489" y="2791400"/>
                <a:ext cx="58894" cy="14198"/>
              </a:xfrm>
              <a:custGeom>
                <a:avLst/>
                <a:gdLst>
                  <a:gd name="connsiteX0" fmla="*/ 59097 w 58894"/>
                  <a:gd name="connsiteY0" fmla="*/ 122 h 14198"/>
                  <a:gd name="connsiteX1" fmla="*/ 203 w 58894"/>
                  <a:gd name="connsiteY1" fmla="*/ 122 h 14198"/>
                </a:gdLst>
                <a:ahLst/>
                <a:cxnLst>
                  <a:cxn ang="0">
                    <a:pos x="connsiteX0" y="connsiteY0"/>
                  </a:cxn>
                  <a:cxn ang="0">
                    <a:pos x="connsiteX1" y="connsiteY1"/>
                  </a:cxn>
                </a:cxnLst>
                <a:rect l="l" t="t" r="r" b="b"/>
                <a:pathLst>
                  <a:path w="58894" h="14198">
                    <a:moveTo>
                      <a:pt x="59097" y="122"/>
                    </a:moveTo>
                    <a:lnTo>
                      <a:pt x="203" y="12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8" name="Graphic 5">
              <a:extLst>
                <a:ext uri="{FF2B5EF4-FFF2-40B4-BE49-F238E27FC236}">
                  <a16:creationId xmlns:a16="http://schemas.microsoft.com/office/drawing/2014/main" id="{D62912F0-1960-8C48-238A-594FDEF343EB}"/>
                </a:ext>
              </a:extLst>
            </p:cNvPr>
            <p:cNvGrpSpPr/>
            <p:nvPr/>
          </p:nvGrpSpPr>
          <p:grpSpPr>
            <a:xfrm>
              <a:off x="6031296" y="2767689"/>
              <a:ext cx="58894" cy="47422"/>
              <a:chOff x="6031296" y="2767689"/>
              <a:chExt cx="58894" cy="47422"/>
            </a:xfrm>
          </p:grpSpPr>
          <p:sp>
            <p:nvSpPr>
              <p:cNvPr id="759" name="Freeform: Shape 758">
                <a:extLst>
                  <a:ext uri="{FF2B5EF4-FFF2-40B4-BE49-F238E27FC236}">
                    <a16:creationId xmlns:a16="http://schemas.microsoft.com/office/drawing/2014/main" id="{26E57F45-3EAA-D829-B180-46A96682200C}"/>
                  </a:ext>
                </a:extLst>
              </p:cNvPr>
              <p:cNvSpPr/>
              <p:nvPr/>
            </p:nvSpPr>
            <p:spPr>
              <a:xfrm>
                <a:off x="6060744" y="2767689"/>
                <a:ext cx="17633" cy="47422"/>
              </a:xfrm>
              <a:custGeom>
                <a:avLst/>
                <a:gdLst>
                  <a:gd name="connsiteX0" fmla="*/ 204 w 17633"/>
                  <a:gd name="connsiteY0" fmla="*/ 122 h 47422"/>
                  <a:gd name="connsiteX1" fmla="*/ 204 w 17633"/>
                  <a:gd name="connsiteY1" fmla="*/ 47545 h 47422"/>
                </a:gdLst>
                <a:ahLst/>
                <a:cxnLst>
                  <a:cxn ang="0">
                    <a:pos x="connsiteX0" y="connsiteY0"/>
                  </a:cxn>
                  <a:cxn ang="0">
                    <a:pos x="connsiteX1" y="connsiteY1"/>
                  </a:cxn>
                </a:cxnLst>
                <a:rect l="l" t="t" r="r" b="b"/>
                <a:pathLst>
                  <a:path w="17633" h="47422">
                    <a:moveTo>
                      <a:pt x="204" y="122"/>
                    </a:moveTo>
                    <a:lnTo>
                      <a:pt x="204" y="4754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60" name="Freeform: Shape 759">
                <a:extLst>
                  <a:ext uri="{FF2B5EF4-FFF2-40B4-BE49-F238E27FC236}">
                    <a16:creationId xmlns:a16="http://schemas.microsoft.com/office/drawing/2014/main" id="{03524D9D-C598-9766-0606-B2F0E13064E5}"/>
                  </a:ext>
                </a:extLst>
              </p:cNvPr>
              <p:cNvSpPr/>
              <p:nvPr/>
            </p:nvSpPr>
            <p:spPr>
              <a:xfrm>
                <a:off x="6031296" y="2791400"/>
                <a:ext cx="58894" cy="14198"/>
              </a:xfrm>
              <a:custGeom>
                <a:avLst/>
                <a:gdLst>
                  <a:gd name="connsiteX0" fmla="*/ 59098 w 58894"/>
                  <a:gd name="connsiteY0" fmla="*/ 122 h 14198"/>
                  <a:gd name="connsiteX1" fmla="*/ 204 w 58894"/>
                  <a:gd name="connsiteY1" fmla="*/ 122 h 14198"/>
                </a:gdLst>
                <a:ahLst/>
                <a:cxnLst>
                  <a:cxn ang="0">
                    <a:pos x="connsiteX0" y="connsiteY0"/>
                  </a:cxn>
                  <a:cxn ang="0">
                    <a:pos x="connsiteX1" y="connsiteY1"/>
                  </a:cxn>
                </a:cxnLst>
                <a:rect l="l" t="t" r="r" b="b"/>
                <a:pathLst>
                  <a:path w="58894" h="14198">
                    <a:moveTo>
                      <a:pt x="59098" y="122"/>
                    </a:moveTo>
                    <a:lnTo>
                      <a:pt x="204" y="12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9" name="Graphic 5">
              <a:extLst>
                <a:ext uri="{FF2B5EF4-FFF2-40B4-BE49-F238E27FC236}">
                  <a16:creationId xmlns:a16="http://schemas.microsoft.com/office/drawing/2014/main" id="{6889359F-57C4-3313-7A01-757E57EAE84B}"/>
                </a:ext>
              </a:extLst>
            </p:cNvPr>
            <p:cNvGrpSpPr/>
            <p:nvPr/>
          </p:nvGrpSpPr>
          <p:grpSpPr>
            <a:xfrm>
              <a:off x="5977516" y="2715865"/>
              <a:ext cx="58894" cy="47422"/>
              <a:chOff x="5977516" y="2715865"/>
              <a:chExt cx="58894" cy="47422"/>
            </a:xfrm>
          </p:grpSpPr>
          <p:sp>
            <p:nvSpPr>
              <p:cNvPr id="757" name="Freeform: Shape 756">
                <a:extLst>
                  <a:ext uri="{FF2B5EF4-FFF2-40B4-BE49-F238E27FC236}">
                    <a16:creationId xmlns:a16="http://schemas.microsoft.com/office/drawing/2014/main" id="{7851B57F-F70B-284D-8E63-7BD259A3A733}"/>
                  </a:ext>
                </a:extLst>
              </p:cNvPr>
              <p:cNvSpPr/>
              <p:nvPr/>
            </p:nvSpPr>
            <p:spPr>
              <a:xfrm>
                <a:off x="6006963" y="2715865"/>
                <a:ext cx="17633" cy="47422"/>
              </a:xfrm>
              <a:custGeom>
                <a:avLst/>
                <a:gdLst>
                  <a:gd name="connsiteX0" fmla="*/ 201 w 17633"/>
                  <a:gd name="connsiteY0" fmla="*/ 118 h 47422"/>
                  <a:gd name="connsiteX1" fmla="*/ 201 w 17633"/>
                  <a:gd name="connsiteY1" fmla="*/ 47541 h 47422"/>
                </a:gdLst>
                <a:ahLst/>
                <a:cxnLst>
                  <a:cxn ang="0">
                    <a:pos x="connsiteX0" y="connsiteY0"/>
                  </a:cxn>
                  <a:cxn ang="0">
                    <a:pos x="connsiteX1" y="connsiteY1"/>
                  </a:cxn>
                </a:cxnLst>
                <a:rect l="l" t="t" r="r" b="b"/>
                <a:pathLst>
                  <a:path w="17633" h="47422">
                    <a:moveTo>
                      <a:pt x="201" y="118"/>
                    </a:moveTo>
                    <a:lnTo>
                      <a:pt x="201" y="4754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58" name="Freeform: Shape 757">
                <a:extLst>
                  <a:ext uri="{FF2B5EF4-FFF2-40B4-BE49-F238E27FC236}">
                    <a16:creationId xmlns:a16="http://schemas.microsoft.com/office/drawing/2014/main" id="{A2D9065A-159C-EC26-E483-BBBD200AB617}"/>
                  </a:ext>
                </a:extLst>
              </p:cNvPr>
              <p:cNvSpPr/>
              <p:nvPr/>
            </p:nvSpPr>
            <p:spPr>
              <a:xfrm>
                <a:off x="5977516" y="2739576"/>
                <a:ext cx="58894" cy="14198"/>
              </a:xfrm>
              <a:custGeom>
                <a:avLst/>
                <a:gdLst>
                  <a:gd name="connsiteX0" fmla="*/ 59095 w 58894"/>
                  <a:gd name="connsiteY0" fmla="*/ 118 h 14198"/>
                  <a:gd name="connsiteX1" fmla="*/ 201 w 58894"/>
                  <a:gd name="connsiteY1" fmla="*/ 118 h 14198"/>
                </a:gdLst>
                <a:ahLst/>
                <a:cxnLst>
                  <a:cxn ang="0">
                    <a:pos x="connsiteX0" y="connsiteY0"/>
                  </a:cxn>
                  <a:cxn ang="0">
                    <a:pos x="connsiteX1" y="connsiteY1"/>
                  </a:cxn>
                </a:cxnLst>
                <a:rect l="l" t="t" r="r" b="b"/>
                <a:pathLst>
                  <a:path w="58894" h="14198">
                    <a:moveTo>
                      <a:pt x="59095" y="118"/>
                    </a:moveTo>
                    <a:lnTo>
                      <a:pt x="201" y="11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0" name="Graphic 5">
              <a:extLst>
                <a:ext uri="{FF2B5EF4-FFF2-40B4-BE49-F238E27FC236}">
                  <a16:creationId xmlns:a16="http://schemas.microsoft.com/office/drawing/2014/main" id="{E1357157-2FB2-E8F9-0BFA-6962D0C98F15}"/>
                </a:ext>
              </a:extLst>
            </p:cNvPr>
            <p:cNvGrpSpPr/>
            <p:nvPr/>
          </p:nvGrpSpPr>
          <p:grpSpPr>
            <a:xfrm>
              <a:off x="5968699" y="2715865"/>
              <a:ext cx="58894" cy="47422"/>
              <a:chOff x="5968699" y="2715865"/>
              <a:chExt cx="58894" cy="47422"/>
            </a:xfrm>
          </p:grpSpPr>
          <p:sp>
            <p:nvSpPr>
              <p:cNvPr id="755" name="Freeform: Shape 754">
                <a:extLst>
                  <a:ext uri="{FF2B5EF4-FFF2-40B4-BE49-F238E27FC236}">
                    <a16:creationId xmlns:a16="http://schemas.microsoft.com/office/drawing/2014/main" id="{B8F9CEAE-4659-5EB7-DA0D-2CB59F8F80F0}"/>
                  </a:ext>
                </a:extLst>
              </p:cNvPr>
              <p:cNvSpPr/>
              <p:nvPr/>
            </p:nvSpPr>
            <p:spPr>
              <a:xfrm>
                <a:off x="5998146" y="2715865"/>
                <a:ext cx="17633" cy="47422"/>
              </a:xfrm>
              <a:custGeom>
                <a:avLst/>
                <a:gdLst>
                  <a:gd name="connsiteX0" fmla="*/ 201 w 17633"/>
                  <a:gd name="connsiteY0" fmla="*/ 118 h 47422"/>
                  <a:gd name="connsiteX1" fmla="*/ 201 w 17633"/>
                  <a:gd name="connsiteY1" fmla="*/ 47541 h 47422"/>
                </a:gdLst>
                <a:ahLst/>
                <a:cxnLst>
                  <a:cxn ang="0">
                    <a:pos x="connsiteX0" y="connsiteY0"/>
                  </a:cxn>
                  <a:cxn ang="0">
                    <a:pos x="connsiteX1" y="connsiteY1"/>
                  </a:cxn>
                </a:cxnLst>
                <a:rect l="l" t="t" r="r" b="b"/>
                <a:pathLst>
                  <a:path w="17633" h="47422">
                    <a:moveTo>
                      <a:pt x="201" y="118"/>
                    </a:moveTo>
                    <a:lnTo>
                      <a:pt x="201" y="4754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56" name="Freeform: Shape 755">
                <a:extLst>
                  <a:ext uri="{FF2B5EF4-FFF2-40B4-BE49-F238E27FC236}">
                    <a16:creationId xmlns:a16="http://schemas.microsoft.com/office/drawing/2014/main" id="{F9A9FEB9-C334-73B3-16A6-0D403D0E3AED}"/>
                  </a:ext>
                </a:extLst>
              </p:cNvPr>
              <p:cNvSpPr/>
              <p:nvPr/>
            </p:nvSpPr>
            <p:spPr>
              <a:xfrm>
                <a:off x="5968699" y="2739576"/>
                <a:ext cx="58894" cy="14198"/>
              </a:xfrm>
              <a:custGeom>
                <a:avLst/>
                <a:gdLst>
                  <a:gd name="connsiteX0" fmla="*/ 59095 w 58894"/>
                  <a:gd name="connsiteY0" fmla="*/ 118 h 14198"/>
                  <a:gd name="connsiteX1" fmla="*/ 201 w 58894"/>
                  <a:gd name="connsiteY1" fmla="*/ 118 h 14198"/>
                </a:gdLst>
                <a:ahLst/>
                <a:cxnLst>
                  <a:cxn ang="0">
                    <a:pos x="connsiteX0" y="connsiteY0"/>
                  </a:cxn>
                  <a:cxn ang="0">
                    <a:pos x="connsiteX1" y="connsiteY1"/>
                  </a:cxn>
                </a:cxnLst>
                <a:rect l="l" t="t" r="r" b="b"/>
                <a:pathLst>
                  <a:path w="58894" h="14198">
                    <a:moveTo>
                      <a:pt x="59095" y="118"/>
                    </a:moveTo>
                    <a:lnTo>
                      <a:pt x="201" y="11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1" name="Graphic 5">
              <a:extLst>
                <a:ext uri="{FF2B5EF4-FFF2-40B4-BE49-F238E27FC236}">
                  <a16:creationId xmlns:a16="http://schemas.microsoft.com/office/drawing/2014/main" id="{A1C7487E-E199-782E-116F-B9CFD53D8EAE}"/>
                </a:ext>
              </a:extLst>
            </p:cNvPr>
            <p:cNvGrpSpPr/>
            <p:nvPr/>
          </p:nvGrpSpPr>
          <p:grpSpPr>
            <a:xfrm>
              <a:off x="5939252" y="2672985"/>
              <a:ext cx="58894" cy="47422"/>
              <a:chOff x="5939252" y="2672985"/>
              <a:chExt cx="58894" cy="47422"/>
            </a:xfrm>
          </p:grpSpPr>
          <p:sp>
            <p:nvSpPr>
              <p:cNvPr id="753" name="Freeform: Shape 752">
                <a:extLst>
                  <a:ext uri="{FF2B5EF4-FFF2-40B4-BE49-F238E27FC236}">
                    <a16:creationId xmlns:a16="http://schemas.microsoft.com/office/drawing/2014/main" id="{30E7EB06-871C-0384-AF90-79EC0ADB54FE}"/>
                  </a:ext>
                </a:extLst>
              </p:cNvPr>
              <p:cNvSpPr/>
              <p:nvPr/>
            </p:nvSpPr>
            <p:spPr>
              <a:xfrm>
                <a:off x="5968699" y="2672985"/>
                <a:ext cx="17633" cy="47422"/>
              </a:xfrm>
              <a:custGeom>
                <a:avLst/>
                <a:gdLst>
                  <a:gd name="connsiteX0" fmla="*/ 199 w 17633"/>
                  <a:gd name="connsiteY0" fmla="*/ 115 h 47422"/>
                  <a:gd name="connsiteX1" fmla="*/ 199 w 17633"/>
                  <a:gd name="connsiteY1" fmla="*/ 47538 h 47422"/>
                </a:gdLst>
                <a:ahLst/>
                <a:cxnLst>
                  <a:cxn ang="0">
                    <a:pos x="connsiteX0" y="connsiteY0"/>
                  </a:cxn>
                  <a:cxn ang="0">
                    <a:pos x="connsiteX1" y="connsiteY1"/>
                  </a:cxn>
                </a:cxnLst>
                <a:rect l="l" t="t" r="r" b="b"/>
                <a:pathLst>
                  <a:path w="17633" h="47422">
                    <a:moveTo>
                      <a:pt x="199" y="115"/>
                    </a:moveTo>
                    <a:lnTo>
                      <a:pt x="199" y="4753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54" name="Freeform: Shape 753">
                <a:extLst>
                  <a:ext uri="{FF2B5EF4-FFF2-40B4-BE49-F238E27FC236}">
                    <a16:creationId xmlns:a16="http://schemas.microsoft.com/office/drawing/2014/main" id="{A3931E6D-F018-22F0-81F7-F7D9C94A12A4}"/>
                  </a:ext>
                </a:extLst>
              </p:cNvPr>
              <p:cNvSpPr/>
              <p:nvPr/>
            </p:nvSpPr>
            <p:spPr>
              <a:xfrm>
                <a:off x="5939252" y="2696697"/>
                <a:ext cx="58894" cy="14198"/>
              </a:xfrm>
              <a:custGeom>
                <a:avLst/>
                <a:gdLst>
                  <a:gd name="connsiteX0" fmla="*/ 59093 w 58894"/>
                  <a:gd name="connsiteY0" fmla="*/ 115 h 14198"/>
                  <a:gd name="connsiteX1" fmla="*/ 199 w 58894"/>
                  <a:gd name="connsiteY1" fmla="*/ 115 h 14198"/>
                </a:gdLst>
                <a:ahLst/>
                <a:cxnLst>
                  <a:cxn ang="0">
                    <a:pos x="connsiteX0" y="connsiteY0"/>
                  </a:cxn>
                  <a:cxn ang="0">
                    <a:pos x="connsiteX1" y="connsiteY1"/>
                  </a:cxn>
                </a:cxnLst>
                <a:rect l="l" t="t" r="r" b="b"/>
                <a:pathLst>
                  <a:path w="58894" h="14198">
                    <a:moveTo>
                      <a:pt x="59093" y="115"/>
                    </a:moveTo>
                    <a:lnTo>
                      <a:pt x="199" y="11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2" name="Graphic 5">
              <a:extLst>
                <a:ext uri="{FF2B5EF4-FFF2-40B4-BE49-F238E27FC236}">
                  <a16:creationId xmlns:a16="http://schemas.microsoft.com/office/drawing/2014/main" id="{42AC0DE0-BDA5-EDFF-EFAE-5A66BB03EAA3}"/>
                </a:ext>
              </a:extLst>
            </p:cNvPr>
            <p:cNvGrpSpPr/>
            <p:nvPr/>
          </p:nvGrpSpPr>
          <p:grpSpPr>
            <a:xfrm>
              <a:off x="5550092" y="2672985"/>
              <a:ext cx="58894" cy="47422"/>
              <a:chOff x="5550092" y="2672985"/>
              <a:chExt cx="58894" cy="47422"/>
            </a:xfrm>
          </p:grpSpPr>
          <p:sp>
            <p:nvSpPr>
              <p:cNvPr id="751" name="Freeform: Shape 750">
                <a:extLst>
                  <a:ext uri="{FF2B5EF4-FFF2-40B4-BE49-F238E27FC236}">
                    <a16:creationId xmlns:a16="http://schemas.microsoft.com/office/drawing/2014/main" id="{A2A2283A-964A-343D-518D-78413FD4D520}"/>
                  </a:ext>
                </a:extLst>
              </p:cNvPr>
              <p:cNvSpPr/>
              <p:nvPr/>
            </p:nvSpPr>
            <p:spPr>
              <a:xfrm>
                <a:off x="5579539" y="2672985"/>
                <a:ext cx="17633" cy="47422"/>
              </a:xfrm>
              <a:custGeom>
                <a:avLst/>
                <a:gdLst>
                  <a:gd name="connsiteX0" fmla="*/ 177 w 17633"/>
                  <a:gd name="connsiteY0" fmla="*/ 115 h 47422"/>
                  <a:gd name="connsiteX1" fmla="*/ 177 w 17633"/>
                  <a:gd name="connsiteY1" fmla="*/ 47538 h 47422"/>
                </a:gdLst>
                <a:ahLst/>
                <a:cxnLst>
                  <a:cxn ang="0">
                    <a:pos x="connsiteX0" y="connsiteY0"/>
                  </a:cxn>
                  <a:cxn ang="0">
                    <a:pos x="connsiteX1" y="connsiteY1"/>
                  </a:cxn>
                </a:cxnLst>
                <a:rect l="l" t="t" r="r" b="b"/>
                <a:pathLst>
                  <a:path w="17633" h="47422">
                    <a:moveTo>
                      <a:pt x="177" y="115"/>
                    </a:moveTo>
                    <a:lnTo>
                      <a:pt x="177" y="4753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52" name="Freeform: Shape 751">
                <a:extLst>
                  <a:ext uri="{FF2B5EF4-FFF2-40B4-BE49-F238E27FC236}">
                    <a16:creationId xmlns:a16="http://schemas.microsoft.com/office/drawing/2014/main" id="{62F823D9-16B4-6AF7-F326-12EBEEF0D50B}"/>
                  </a:ext>
                </a:extLst>
              </p:cNvPr>
              <p:cNvSpPr/>
              <p:nvPr/>
            </p:nvSpPr>
            <p:spPr>
              <a:xfrm>
                <a:off x="5550092" y="2696697"/>
                <a:ext cx="58894" cy="14198"/>
              </a:xfrm>
              <a:custGeom>
                <a:avLst/>
                <a:gdLst>
                  <a:gd name="connsiteX0" fmla="*/ 59071 w 58894"/>
                  <a:gd name="connsiteY0" fmla="*/ 115 h 14198"/>
                  <a:gd name="connsiteX1" fmla="*/ 177 w 58894"/>
                  <a:gd name="connsiteY1" fmla="*/ 115 h 14198"/>
                </a:gdLst>
                <a:ahLst/>
                <a:cxnLst>
                  <a:cxn ang="0">
                    <a:pos x="connsiteX0" y="connsiteY0"/>
                  </a:cxn>
                  <a:cxn ang="0">
                    <a:pos x="connsiteX1" y="connsiteY1"/>
                  </a:cxn>
                </a:cxnLst>
                <a:rect l="l" t="t" r="r" b="b"/>
                <a:pathLst>
                  <a:path w="58894" h="14198">
                    <a:moveTo>
                      <a:pt x="59071" y="115"/>
                    </a:moveTo>
                    <a:lnTo>
                      <a:pt x="177" y="11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3" name="Graphic 5">
              <a:extLst>
                <a:ext uri="{FF2B5EF4-FFF2-40B4-BE49-F238E27FC236}">
                  <a16:creationId xmlns:a16="http://schemas.microsoft.com/office/drawing/2014/main" id="{DBD445E6-E62C-58E4-B107-3C865D516E6B}"/>
                </a:ext>
              </a:extLst>
            </p:cNvPr>
            <p:cNvGrpSpPr/>
            <p:nvPr/>
          </p:nvGrpSpPr>
          <p:grpSpPr>
            <a:xfrm>
              <a:off x="5574954" y="2672985"/>
              <a:ext cx="58894" cy="47422"/>
              <a:chOff x="5574954" y="2672985"/>
              <a:chExt cx="58894" cy="47422"/>
            </a:xfrm>
          </p:grpSpPr>
          <p:sp>
            <p:nvSpPr>
              <p:cNvPr id="749" name="Freeform: Shape 748">
                <a:extLst>
                  <a:ext uri="{FF2B5EF4-FFF2-40B4-BE49-F238E27FC236}">
                    <a16:creationId xmlns:a16="http://schemas.microsoft.com/office/drawing/2014/main" id="{36614714-95DB-4A9C-9092-09C3F7CFAD1B}"/>
                  </a:ext>
                </a:extLst>
              </p:cNvPr>
              <p:cNvSpPr/>
              <p:nvPr/>
            </p:nvSpPr>
            <p:spPr>
              <a:xfrm>
                <a:off x="5604401" y="2672985"/>
                <a:ext cx="17633" cy="47422"/>
              </a:xfrm>
              <a:custGeom>
                <a:avLst/>
                <a:gdLst>
                  <a:gd name="connsiteX0" fmla="*/ 178 w 17633"/>
                  <a:gd name="connsiteY0" fmla="*/ 115 h 47422"/>
                  <a:gd name="connsiteX1" fmla="*/ 178 w 17633"/>
                  <a:gd name="connsiteY1" fmla="*/ 47538 h 47422"/>
                </a:gdLst>
                <a:ahLst/>
                <a:cxnLst>
                  <a:cxn ang="0">
                    <a:pos x="connsiteX0" y="connsiteY0"/>
                  </a:cxn>
                  <a:cxn ang="0">
                    <a:pos x="connsiteX1" y="connsiteY1"/>
                  </a:cxn>
                </a:cxnLst>
                <a:rect l="l" t="t" r="r" b="b"/>
                <a:pathLst>
                  <a:path w="17633" h="47422">
                    <a:moveTo>
                      <a:pt x="178" y="115"/>
                    </a:moveTo>
                    <a:lnTo>
                      <a:pt x="178" y="4753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50" name="Freeform: Shape 749">
                <a:extLst>
                  <a:ext uri="{FF2B5EF4-FFF2-40B4-BE49-F238E27FC236}">
                    <a16:creationId xmlns:a16="http://schemas.microsoft.com/office/drawing/2014/main" id="{7F6F2F17-1C5F-20DB-E653-5EBA20126B1C}"/>
                  </a:ext>
                </a:extLst>
              </p:cNvPr>
              <p:cNvSpPr/>
              <p:nvPr/>
            </p:nvSpPr>
            <p:spPr>
              <a:xfrm>
                <a:off x="5574954" y="2696697"/>
                <a:ext cx="58894" cy="14198"/>
              </a:xfrm>
              <a:custGeom>
                <a:avLst/>
                <a:gdLst>
                  <a:gd name="connsiteX0" fmla="*/ 59073 w 58894"/>
                  <a:gd name="connsiteY0" fmla="*/ 115 h 14198"/>
                  <a:gd name="connsiteX1" fmla="*/ 178 w 58894"/>
                  <a:gd name="connsiteY1" fmla="*/ 115 h 14198"/>
                </a:gdLst>
                <a:ahLst/>
                <a:cxnLst>
                  <a:cxn ang="0">
                    <a:pos x="connsiteX0" y="connsiteY0"/>
                  </a:cxn>
                  <a:cxn ang="0">
                    <a:pos x="connsiteX1" y="connsiteY1"/>
                  </a:cxn>
                </a:cxnLst>
                <a:rect l="l" t="t" r="r" b="b"/>
                <a:pathLst>
                  <a:path w="58894" h="14198">
                    <a:moveTo>
                      <a:pt x="59073" y="115"/>
                    </a:moveTo>
                    <a:lnTo>
                      <a:pt x="178" y="11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4" name="Graphic 5">
              <a:extLst>
                <a:ext uri="{FF2B5EF4-FFF2-40B4-BE49-F238E27FC236}">
                  <a16:creationId xmlns:a16="http://schemas.microsoft.com/office/drawing/2014/main" id="{7E37C4C7-1240-BB4E-1195-066D6D9ADE05}"/>
                </a:ext>
              </a:extLst>
            </p:cNvPr>
            <p:cNvGrpSpPr/>
            <p:nvPr/>
          </p:nvGrpSpPr>
          <p:grpSpPr>
            <a:xfrm>
              <a:off x="5583771" y="2672985"/>
              <a:ext cx="58894" cy="47422"/>
              <a:chOff x="5583771" y="2672985"/>
              <a:chExt cx="58894" cy="47422"/>
            </a:xfrm>
          </p:grpSpPr>
          <p:sp>
            <p:nvSpPr>
              <p:cNvPr id="747" name="Freeform: Shape 746">
                <a:extLst>
                  <a:ext uri="{FF2B5EF4-FFF2-40B4-BE49-F238E27FC236}">
                    <a16:creationId xmlns:a16="http://schemas.microsoft.com/office/drawing/2014/main" id="{5C5FE946-DFD4-88D4-1CC7-66AF4A3B73B7}"/>
                  </a:ext>
                </a:extLst>
              </p:cNvPr>
              <p:cNvSpPr/>
              <p:nvPr/>
            </p:nvSpPr>
            <p:spPr>
              <a:xfrm>
                <a:off x="5613218" y="2672985"/>
                <a:ext cx="17633" cy="47422"/>
              </a:xfrm>
              <a:custGeom>
                <a:avLst/>
                <a:gdLst>
                  <a:gd name="connsiteX0" fmla="*/ 179 w 17633"/>
                  <a:gd name="connsiteY0" fmla="*/ 115 h 47422"/>
                  <a:gd name="connsiteX1" fmla="*/ 179 w 17633"/>
                  <a:gd name="connsiteY1" fmla="*/ 47538 h 47422"/>
                </a:gdLst>
                <a:ahLst/>
                <a:cxnLst>
                  <a:cxn ang="0">
                    <a:pos x="connsiteX0" y="connsiteY0"/>
                  </a:cxn>
                  <a:cxn ang="0">
                    <a:pos x="connsiteX1" y="connsiteY1"/>
                  </a:cxn>
                </a:cxnLst>
                <a:rect l="l" t="t" r="r" b="b"/>
                <a:pathLst>
                  <a:path w="17633" h="47422">
                    <a:moveTo>
                      <a:pt x="179" y="115"/>
                    </a:moveTo>
                    <a:lnTo>
                      <a:pt x="179" y="4753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48" name="Freeform: Shape 747">
                <a:extLst>
                  <a:ext uri="{FF2B5EF4-FFF2-40B4-BE49-F238E27FC236}">
                    <a16:creationId xmlns:a16="http://schemas.microsoft.com/office/drawing/2014/main" id="{4B7364A1-39A1-205E-4F82-E8B8034C1305}"/>
                  </a:ext>
                </a:extLst>
              </p:cNvPr>
              <p:cNvSpPr/>
              <p:nvPr/>
            </p:nvSpPr>
            <p:spPr>
              <a:xfrm>
                <a:off x="5583771" y="2696697"/>
                <a:ext cx="58894" cy="14198"/>
              </a:xfrm>
              <a:custGeom>
                <a:avLst/>
                <a:gdLst>
                  <a:gd name="connsiteX0" fmla="*/ 59073 w 58894"/>
                  <a:gd name="connsiteY0" fmla="*/ 115 h 14198"/>
                  <a:gd name="connsiteX1" fmla="*/ 179 w 58894"/>
                  <a:gd name="connsiteY1" fmla="*/ 115 h 14198"/>
                </a:gdLst>
                <a:ahLst/>
                <a:cxnLst>
                  <a:cxn ang="0">
                    <a:pos x="connsiteX0" y="connsiteY0"/>
                  </a:cxn>
                  <a:cxn ang="0">
                    <a:pos x="connsiteX1" y="connsiteY1"/>
                  </a:cxn>
                </a:cxnLst>
                <a:rect l="l" t="t" r="r" b="b"/>
                <a:pathLst>
                  <a:path w="58894" h="14198">
                    <a:moveTo>
                      <a:pt x="59073" y="115"/>
                    </a:moveTo>
                    <a:lnTo>
                      <a:pt x="179" y="11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5" name="Graphic 5">
              <a:extLst>
                <a:ext uri="{FF2B5EF4-FFF2-40B4-BE49-F238E27FC236}">
                  <a16:creationId xmlns:a16="http://schemas.microsoft.com/office/drawing/2014/main" id="{053B92F9-8747-18BF-DACD-EF246B8399D1}"/>
                </a:ext>
              </a:extLst>
            </p:cNvPr>
            <p:cNvGrpSpPr/>
            <p:nvPr/>
          </p:nvGrpSpPr>
          <p:grpSpPr>
            <a:xfrm>
              <a:off x="5613218" y="2672985"/>
              <a:ext cx="58894" cy="47422"/>
              <a:chOff x="5613218" y="2672985"/>
              <a:chExt cx="58894" cy="47422"/>
            </a:xfrm>
          </p:grpSpPr>
          <p:sp>
            <p:nvSpPr>
              <p:cNvPr id="745" name="Freeform: Shape 744">
                <a:extLst>
                  <a:ext uri="{FF2B5EF4-FFF2-40B4-BE49-F238E27FC236}">
                    <a16:creationId xmlns:a16="http://schemas.microsoft.com/office/drawing/2014/main" id="{87CC4384-8191-01D8-F9F8-AB5DA7B1D015}"/>
                  </a:ext>
                </a:extLst>
              </p:cNvPr>
              <p:cNvSpPr/>
              <p:nvPr/>
            </p:nvSpPr>
            <p:spPr>
              <a:xfrm>
                <a:off x="5642665" y="2672985"/>
                <a:ext cx="17633" cy="47422"/>
              </a:xfrm>
              <a:custGeom>
                <a:avLst/>
                <a:gdLst>
                  <a:gd name="connsiteX0" fmla="*/ 181 w 17633"/>
                  <a:gd name="connsiteY0" fmla="*/ 115 h 47422"/>
                  <a:gd name="connsiteX1" fmla="*/ 181 w 17633"/>
                  <a:gd name="connsiteY1" fmla="*/ 47538 h 47422"/>
                </a:gdLst>
                <a:ahLst/>
                <a:cxnLst>
                  <a:cxn ang="0">
                    <a:pos x="connsiteX0" y="connsiteY0"/>
                  </a:cxn>
                  <a:cxn ang="0">
                    <a:pos x="connsiteX1" y="connsiteY1"/>
                  </a:cxn>
                </a:cxnLst>
                <a:rect l="l" t="t" r="r" b="b"/>
                <a:pathLst>
                  <a:path w="17633" h="47422">
                    <a:moveTo>
                      <a:pt x="181" y="115"/>
                    </a:moveTo>
                    <a:lnTo>
                      <a:pt x="181" y="4753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46" name="Freeform: Shape 745">
                <a:extLst>
                  <a:ext uri="{FF2B5EF4-FFF2-40B4-BE49-F238E27FC236}">
                    <a16:creationId xmlns:a16="http://schemas.microsoft.com/office/drawing/2014/main" id="{A1981ED6-6EE2-D705-D94B-06558E985577}"/>
                  </a:ext>
                </a:extLst>
              </p:cNvPr>
              <p:cNvSpPr/>
              <p:nvPr/>
            </p:nvSpPr>
            <p:spPr>
              <a:xfrm>
                <a:off x="5613218" y="2696697"/>
                <a:ext cx="58894" cy="14198"/>
              </a:xfrm>
              <a:custGeom>
                <a:avLst/>
                <a:gdLst>
                  <a:gd name="connsiteX0" fmla="*/ 59075 w 58894"/>
                  <a:gd name="connsiteY0" fmla="*/ 115 h 14198"/>
                  <a:gd name="connsiteX1" fmla="*/ 181 w 58894"/>
                  <a:gd name="connsiteY1" fmla="*/ 115 h 14198"/>
                </a:gdLst>
                <a:ahLst/>
                <a:cxnLst>
                  <a:cxn ang="0">
                    <a:pos x="connsiteX0" y="connsiteY0"/>
                  </a:cxn>
                  <a:cxn ang="0">
                    <a:pos x="connsiteX1" y="connsiteY1"/>
                  </a:cxn>
                </a:cxnLst>
                <a:rect l="l" t="t" r="r" b="b"/>
                <a:pathLst>
                  <a:path w="58894" h="14198">
                    <a:moveTo>
                      <a:pt x="59075" y="115"/>
                    </a:moveTo>
                    <a:lnTo>
                      <a:pt x="181" y="11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6" name="Graphic 5">
              <a:extLst>
                <a:ext uri="{FF2B5EF4-FFF2-40B4-BE49-F238E27FC236}">
                  <a16:creationId xmlns:a16="http://schemas.microsoft.com/office/drawing/2014/main" id="{AB6B966F-2B04-4F53-AB33-2C4A40F39EB4}"/>
                </a:ext>
              </a:extLst>
            </p:cNvPr>
            <p:cNvGrpSpPr/>
            <p:nvPr/>
          </p:nvGrpSpPr>
          <p:grpSpPr>
            <a:xfrm>
              <a:off x="5622034" y="2672985"/>
              <a:ext cx="58894" cy="47422"/>
              <a:chOff x="5622034" y="2672985"/>
              <a:chExt cx="58894" cy="47422"/>
            </a:xfrm>
          </p:grpSpPr>
          <p:sp>
            <p:nvSpPr>
              <p:cNvPr id="743" name="Freeform: Shape 742">
                <a:extLst>
                  <a:ext uri="{FF2B5EF4-FFF2-40B4-BE49-F238E27FC236}">
                    <a16:creationId xmlns:a16="http://schemas.microsoft.com/office/drawing/2014/main" id="{41F92723-0131-BA5C-8281-D3D63654EAC1}"/>
                  </a:ext>
                </a:extLst>
              </p:cNvPr>
              <p:cNvSpPr/>
              <p:nvPr/>
            </p:nvSpPr>
            <p:spPr>
              <a:xfrm>
                <a:off x="5651482" y="2672985"/>
                <a:ext cx="17633" cy="47422"/>
              </a:xfrm>
              <a:custGeom>
                <a:avLst/>
                <a:gdLst>
                  <a:gd name="connsiteX0" fmla="*/ 181 w 17633"/>
                  <a:gd name="connsiteY0" fmla="*/ 115 h 47422"/>
                  <a:gd name="connsiteX1" fmla="*/ 181 w 17633"/>
                  <a:gd name="connsiteY1" fmla="*/ 47538 h 47422"/>
                </a:gdLst>
                <a:ahLst/>
                <a:cxnLst>
                  <a:cxn ang="0">
                    <a:pos x="connsiteX0" y="connsiteY0"/>
                  </a:cxn>
                  <a:cxn ang="0">
                    <a:pos x="connsiteX1" y="connsiteY1"/>
                  </a:cxn>
                </a:cxnLst>
                <a:rect l="l" t="t" r="r" b="b"/>
                <a:pathLst>
                  <a:path w="17633" h="47422">
                    <a:moveTo>
                      <a:pt x="181" y="115"/>
                    </a:moveTo>
                    <a:lnTo>
                      <a:pt x="181" y="4753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44" name="Freeform: Shape 743">
                <a:extLst>
                  <a:ext uri="{FF2B5EF4-FFF2-40B4-BE49-F238E27FC236}">
                    <a16:creationId xmlns:a16="http://schemas.microsoft.com/office/drawing/2014/main" id="{BEADCBF9-BAEC-F29C-1309-411F2DCCFB67}"/>
                  </a:ext>
                </a:extLst>
              </p:cNvPr>
              <p:cNvSpPr/>
              <p:nvPr/>
            </p:nvSpPr>
            <p:spPr>
              <a:xfrm>
                <a:off x="5622034" y="2696697"/>
                <a:ext cx="58894" cy="14198"/>
              </a:xfrm>
              <a:custGeom>
                <a:avLst/>
                <a:gdLst>
                  <a:gd name="connsiteX0" fmla="*/ 59075 w 58894"/>
                  <a:gd name="connsiteY0" fmla="*/ 115 h 14198"/>
                  <a:gd name="connsiteX1" fmla="*/ 181 w 58894"/>
                  <a:gd name="connsiteY1" fmla="*/ 115 h 14198"/>
                </a:gdLst>
                <a:ahLst/>
                <a:cxnLst>
                  <a:cxn ang="0">
                    <a:pos x="connsiteX0" y="connsiteY0"/>
                  </a:cxn>
                  <a:cxn ang="0">
                    <a:pos x="connsiteX1" y="connsiteY1"/>
                  </a:cxn>
                </a:cxnLst>
                <a:rect l="l" t="t" r="r" b="b"/>
                <a:pathLst>
                  <a:path w="58894" h="14198">
                    <a:moveTo>
                      <a:pt x="59075" y="115"/>
                    </a:moveTo>
                    <a:lnTo>
                      <a:pt x="181" y="11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7" name="Graphic 5">
              <a:extLst>
                <a:ext uri="{FF2B5EF4-FFF2-40B4-BE49-F238E27FC236}">
                  <a16:creationId xmlns:a16="http://schemas.microsoft.com/office/drawing/2014/main" id="{013B085E-E581-52BE-9556-7BCBE90E2AF5}"/>
                </a:ext>
              </a:extLst>
            </p:cNvPr>
            <p:cNvGrpSpPr/>
            <p:nvPr/>
          </p:nvGrpSpPr>
          <p:grpSpPr>
            <a:xfrm>
              <a:off x="5655185" y="2672985"/>
              <a:ext cx="58894" cy="47422"/>
              <a:chOff x="5655185" y="2672985"/>
              <a:chExt cx="58894" cy="47422"/>
            </a:xfrm>
          </p:grpSpPr>
          <p:sp>
            <p:nvSpPr>
              <p:cNvPr id="741" name="Freeform: Shape 740">
                <a:extLst>
                  <a:ext uri="{FF2B5EF4-FFF2-40B4-BE49-F238E27FC236}">
                    <a16:creationId xmlns:a16="http://schemas.microsoft.com/office/drawing/2014/main" id="{EE2CFF1F-F4BE-0466-2231-39BE8CDE5DCD}"/>
                  </a:ext>
                </a:extLst>
              </p:cNvPr>
              <p:cNvSpPr/>
              <p:nvPr/>
            </p:nvSpPr>
            <p:spPr>
              <a:xfrm>
                <a:off x="5684632" y="2672985"/>
                <a:ext cx="17633" cy="47422"/>
              </a:xfrm>
              <a:custGeom>
                <a:avLst/>
                <a:gdLst>
                  <a:gd name="connsiteX0" fmla="*/ 183 w 17633"/>
                  <a:gd name="connsiteY0" fmla="*/ 115 h 47422"/>
                  <a:gd name="connsiteX1" fmla="*/ 183 w 17633"/>
                  <a:gd name="connsiteY1" fmla="*/ 47538 h 47422"/>
                </a:gdLst>
                <a:ahLst/>
                <a:cxnLst>
                  <a:cxn ang="0">
                    <a:pos x="connsiteX0" y="connsiteY0"/>
                  </a:cxn>
                  <a:cxn ang="0">
                    <a:pos x="connsiteX1" y="connsiteY1"/>
                  </a:cxn>
                </a:cxnLst>
                <a:rect l="l" t="t" r="r" b="b"/>
                <a:pathLst>
                  <a:path w="17633" h="47422">
                    <a:moveTo>
                      <a:pt x="183" y="115"/>
                    </a:moveTo>
                    <a:lnTo>
                      <a:pt x="183" y="4753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42" name="Freeform: Shape 741">
                <a:extLst>
                  <a:ext uri="{FF2B5EF4-FFF2-40B4-BE49-F238E27FC236}">
                    <a16:creationId xmlns:a16="http://schemas.microsoft.com/office/drawing/2014/main" id="{8E135CC6-6836-630A-E580-81EFF24D383B}"/>
                  </a:ext>
                </a:extLst>
              </p:cNvPr>
              <p:cNvSpPr/>
              <p:nvPr/>
            </p:nvSpPr>
            <p:spPr>
              <a:xfrm>
                <a:off x="5655185" y="2696697"/>
                <a:ext cx="58894" cy="14198"/>
              </a:xfrm>
              <a:custGeom>
                <a:avLst/>
                <a:gdLst>
                  <a:gd name="connsiteX0" fmla="*/ 59077 w 58894"/>
                  <a:gd name="connsiteY0" fmla="*/ 115 h 14198"/>
                  <a:gd name="connsiteX1" fmla="*/ 183 w 58894"/>
                  <a:gd name="connsiteY1" fmla="*/ 115 h 14198"/>
                </a:gdLst>
                <a:ahLst/>
                <a:cxnLst>
                  <a:cxn ang="0">
                    <a:pos x="connsiteX0" y="connsiteY0"/>
                  </a:cxn>
                  <a:cxn ang="0">
                    <a:pos x="connsiteX1" y="connsiteY1"/>
                  </a:cxn>
                </a:cxnLst>
                <a:rect l="l" t="t" r="r" b="b"/>
                <a:pathLst>
                  <a:path w="58894" h="14198">
                    <a:moveTo>
                      <a:pt x="59077" y="115"/>
                    </a:moveTo>
                    <a:lnTo>
                      <a:pt x="183" y="11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8" name="Graphic 5">
              <a:extLst>
                <a:ext uri="{FF2B5EF4-FFF2-40B4-BE49-F238E27FC236}">
                  <a16:creationId xmlns:a16="http://schemas.microsoft.com/office/drawing/2014/main" id="{3D74B35D-B82F-53B6-2B0A-4A50F58117C2}"/>
                </a:ext>
              </a:extLst>
            </p:cNvPr>
            <p:cNvGrpSpPr/>
            <p:nvPr/>
          </p:nvGrpSpPr>
          <p:grpSpPr>
            <a:xfrm>
              <a:off x="5701383" y="2672985"/>
              <a:ext cx="58894" cy="47422"/>
              <a:chOff x="5701383" y="2672985"/>
              <a:chExt cx="58894" cy="47422"/>
            </a:xfrm>
          </p:grpSpPr>
          <p:sp>
            <p:nvSpPr>
              <p:cNvPr id="739" name="Freeform: Shape 738">
                <a:extLst>
                  <a:ext uri="{FF2B5EF4-FFF2-40B4-BE49-F238E27FC236}">
                    <a16:creationId xmlns:a16="http://schemas.microsoft.com/office/drawing/2014/main" id="{89222140-87CA-3B2D-3387-4BA522152048}"/>
                  </a:ext>
                </a:extLst>
              </p:cNvPr>
              <p:cNvSpPr/>
              <p:nvPr/>
            </p:nvSpPr>
            <p:spPr>
              <a:xfrm>
                <a:off x="5730830" y="2672985"/>
                <a:ext cx="17633" cy="47422"/>
              </a:xfrm>
              <a:custGeom>
                <a:avLst/>
                <a:gdLst>
                  <a:gd name="connsiteX0" fmla="*/ 186 w 17633"/>
                  <a:gd name="connsiteY0" fmla="*/ 115 h 47422"/>
                  <a:gd name="connsiteX1" fmla="*/ 186 w 17633"/>
                  <a:gd name="connsiteY1" fmla="*/ 47538 h 47422"/>
                </a:gdLst>
                <a:ahLst/>
                <a:cxnLst>
                  <a:cxn ang="0">
                    <a:pos x="connsiteX0" y="connsiteY0"/>
                  </a:cxn>
                  <a:cxn ang="0">
                    <a:pos x="connsiteX1" y="connsiteY1"/>
                  </a:cxn>
                </a:cxnLst>
                <a:rect l="l" t="t" r="r" b="b"/>
                <a:pathLst>
                  <a:path w="17633" h="47422">
                    <a:moveTo>
                      <a:pt x="186" y="115"/>
                    </a:moveTo>
                    <a:lnTo>
                      <a:pt x="186" y="4753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40" name="Freeform: Shape 739">
                <a:extLst>
                  <a:ext uri="{FF2B5EF4-FFF2-40B4-BE49-F238E27FC236}">
                    <a16:creationId xmlns:a16="http://schemas.microsoft.com/office/drawing/2014/main" id="{DB743AB9-AB8A-5CC7-4912-7DC4317F49FB}"/>
                  </a:ext>
                </a:extLst>
              </p:cNvPr>
              <p:cNvSpPr/>
              <p:nvPr/>
            </p:nvSpPr>
            <p:spPr>
              <a:xfrm>
                <a:off x="5701383" y="2696697"/>
                <a:ext cx="58894" cy="14198"/>
              </a:xfrm>
              <a:custGeom>
                <a:avLst/>
                <a:gdLst>
                  <a:gd name="connsiteX0" fmla="*/ 59080 w 58894"/>
                  <a:gd name="connsiteY0" fmla="*/ 115 h 14198"/>
                  <a:gd name="connsiteX1" fmla="*/ 186 w 58894"/>
                  <a:gd name="connsiteY1" fmla="*/ 115 h 14198"/>
                </a:gdLst>
                <a:ahLst/>
                <a:cxnLst>
                  <a:cxn ang="0">
                    <a:pos x="connsiteX0" y="connsiteY0"/>
                  </a:cxn>
                  <a:cxn ang="0">
                    <a:pos x="connsiteX1" y="connsiteY1"/>
                  </a:cxn>
                </a:cxnLst>
                <a:rect l="l" t="t" r="r" b="b"/>
                <a:pathLst>
                  <a:path w="58894" h="14198">
                    <a:moveTo>
                      <a:pt x="59080" y="115"/>
                    </a:moveTo>
                    <a:lnTo>
                      <a:pt x="186" y="11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49" name="Graphic 5">
              <a:extLst>
                <a:ext uri="{FF2B5EF4-FFF2-40B4-BE49-F238E27FC236}">
                  <a16:creationId xmlns:a16="http://schemas.microsoft.com/office/drawing/2014/main" id="{681FF9E2-45E7-FCDF-9F64-5F6E874A2B4D}"/>
                </a:ext>
              </a:extLst>
            </p:cNvPr>
            <p:cNvGrpSpPr/>
            <p:nvPr/>
          </p:nvGrpSpPr>
          <p:grpSpPr>
            <a:xfrm>
              <a:off x="5528580" y="2622013"/>
              <a:ext cx="58894" cy="47422"/>
              <a:chOff x="5528580" y="2622013"/>
              <a:chExt cx="58894" cy="47422"/>
            </a:xfrm>
          </p:grpSpPr>
          <p:sp>
            <p:nvSpPr>
              <p:cNvPr id="737" name="Freeform: Shape 736">
                <a:extLst>
                  <a:ext uri="{FF2B5EF4-FFF2-40B4-BE49-F238E27FC236}">
                    <a16:creationId xmlns:a16="http://schemas.microsoft.com/office/drawing/2014/main" id="{F843D744-E8EF-D06C-BD50-5C0CB483918C}"/>
                  </a:ext>
                </a:extLst>
              </p:cNvPr>
              <p:cNvSpPr/>
              <p:nvPr/>
            </p:nvSpPr>
            <p:spPr>
              <a:xfrm>
                <a:off x="5558027" y="2622013"/>
                <a:ext cx="17633" cy="47422"/>
              </a:xfrm>
              <a:custGeom>
                <a:avLst/>
                <a:gdLst>
                  <a:gd name="connsiteX0" fmla="*/ 176 w 17633"/>
                  <a:gd name="connsiteY0" fmla="*/ 112 h 47422"/>
                  <a:gd name="connsiteX1" fmla="*/ 176 w 17633"/>
                  <a:gd name="connsiteY1" fmla="*/ 47534 h 47422"/>
                </a:gdLst>
                <a:ahLst/>
                <a:cxnLst>
                  <a:cxn ang="0">
                    <a:pos x="connsiteX0" y="connsiteY0"/>
                  </a:cxn>
                  <a:cxn ang="0">
                    <a:pos x="connsiteX1" y="connsiteY1"/>
                  </a:cxn>
                </a:cxnLst>
                <a:rect l="l" t="t" r="r" b="b"/>
                <a:pathLst>
                  <a:path w="17633" h="47422">
                    <a:moveTo>
                      <a:pt x="176" y="112"/>
                    </a:moveTo>
                    <a:lnTo>
                      <a:pt x="176" y="4753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38" name="Freeform: Shape 737">
                <a:extLst>
                  <a:ext uri="{FF2B5EF4-FFF2-40B4-BE49-F238E27FC236}">
                    <a16:creationId xmlns:a16="http://schemas.microsoft.com/office/drawing/2014/main" id="{597F6A0A-2045-8783-B86B-54972445DFFB}"/>
                  </a:ext>
                </a:extLst>
              </p:cNvPr>
              <p:cNvSpPr/>
              <p:nvPr/>
            </p:nvSpPr>
            <p:spPr>
              <a:xfrm>
                <a:off x="5528580" y="2645724"/>
                <a:ext cx="58894" cy="14198"/>
              </a:xfrm>
              <a:custGeom>
                <a:avLst/>
                <a:gdLst>
                  <a:gd name="connsiteX0" fmla="*/ 59070 w 58894"/>
                  <a:gd name="connsiteY0" fmla="*/ 112 h 14198"/>
                  <a:gd name="connsiteX1" fmla="*/ 176 w 58894"/>
                  <a:gd name="connsiteY1" fmla="*/ 112 h 14198"/>
                </a:gdLst>
                <a:ahLst/>
                <a:cxnLst>
                  <a:cxn ang="0">
                    <a:pos x="connsiteX0" y="connsiteY0"/>
                  </a:cxn>
                  <a:cxn ang="0">
                    <a:pos x="connsiteX1" y="connsiteY1"/>
                  </a:cxn>
                </a:cxnLst>
                <a:rect l="l" t="t" r="r" b="b"/>
                <a:pathLst>
                  <a:path w="58894" h="14198">
                    <a:moveTo>
                      <a:pt x="59070" y="112"/>
                    </a:moveTo>
                    <a:lnTo>
                      <a:pt x="176" y="11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0" name="Graphic 5">
              <a:extLst>
                <a:ext uri="{FF2B5EF4-FFF2-40B4-BE49-F238E27FC236}">
                  <a16:creationId xmlns:a16="http://schemas.microsoft.com/office/drawing/2014/main" id="{5A742251-567A-6B4B-B0A9-3DB32530159B}"/>
                </a:ext>
              </a:extLst>
            </p:cNvPr>
            <p:cNvGrpSpPr/>
            <p:nvPr/>
          </p:nvGrpSpPr>
          <p:grpSpPr>
            <a:xfrm>
              <a:off x="5496135" y="2602987"/>
              <a:ext cx="58894" cy="47422"/>
              <a:chOff x="5496135" y="2602987"/>
              <a:chExt cx="58894" cy="47422"/>
            </a:xfrm>
          </p:grpSpPr>
          <p:sp>
            <p:nvSpPr>
              <p:cNvPr id="735" name="Freeform: Shape 734">
                <a:extLst>
                  <a:ext uri="{FF2B5EF4-FFF2-40B4-BE49-F238E27FC236}">
                    <a16:creationId xmlns:a16="http://schemas.microsoft.com/office/drawing/2014/main" id="{44E8159D-6B26-E0C6-44BA-C542ACA96EB0}"/>
                  </a:ext>
                </a:extLst>
              </p:cNvPr>
              <p:cNvSpPr/>
              <p:nvPr/>
            </p:nvSpPr>
            <p:spPr>
              <a:xfrm>
                <a:off x="5525582" y="2602987"/>
                <a:ext cx="17633" cy="47422"/>
              </a:xfrm>
              <a:custGeom>
                <a:avLst/>
                <a:gdLst>
                  <a:gd name="connsiteX0" fmla="*/ 174 w 17633"/>
                  <a:gd name="connsiteY0" fmla="*/ 110 h 47422"/>
                  <a:gd name="connsiteX1" fmla="*/ 174 w 17633"/>
                  <a:gd name="connsiteY1" fmla="*/ 47533 h 47422"/>
                </a:gdLst>
                <a:ahLst/>
                <a:cxnLst>
                  <a:cxn ang="0">
                    <a:pos x="connsiteX0" y="connsiteY0"/>
                  </a:cxn>
                  <a:cxn ang="0">
                    <a:pos x="connsiteX1" y="connsiteY1"/>
                  </a:cxn>
                </a:cxnLst>
                <a:rect l="l" t="t" r="r" b="b"/>
                <a:pathLst>
                  <a:path w="17633" h="47422">
                    <a:moveTo>
                      <a:pt x="174" y="110"/>
                    </a:moveTo>
                    <a:lnTo>
                      <a:pt x="174" y="4753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36" name="Freeform: Shape 735">
                <a:extLst>
                  <a:ext uri="{FF2B5EF4-FFF2-40B4-BE49-F238E27FC236}">
                    <a16:creationId xmlns:a16="http://schemas.microsoft.com/office/drawing/2014/main" id="{C975BFE8-ABB7-2897-7CCD-F67A014C165B}"/>
                  </a:ext>
                </a:extLst>
              </p:cNvPr>
              <p:cNvSpPr/>
              <p:nvPr/>
            </p:nvSpPr>
            <p:spPr>
              <a:xfrm>
                <a:off x="5496135" y="2626699"/>
                <a:ext cx="58894" cy="14198"/>
              </a:xfrm>
              <a:custGeom>
                <a:avLst/>
                <a:gdLst>
                  <a:gd name="connsiteX0" fmla="*/ 59068 w 58894"/>
                  <a:gd name="connsiteY0" fmla="*/ 110 h 14198"/>
                  <a:gd name="connsiteX1" fmla="*/ 174 w 58894"/>
                  <a:gd name="connsiteY1" fmla="*/ 110 h 14198"/>
                </a:gdLst>
                <a:ahLst/>
                <a:cxnLst>
                  <a:cxn ang="0">
                    <a:pos x="connsiteX0" y="connsiteY0"/>
                  </a:cxn>
                  <a:cxn ang="0">
                    <a:pos x="connsiteX1" y="connsiteY1"/>
                  </a:cxn>
                </a:cxnLst>
                <a:rect l="l" t="t" r="r" b="b"/>
                <a:pathLst>
                  <a:path w="58894" h="14198">
                    <a:moveTo>
                      <a:pt x="59068" y="110"/>
                    </a:moveTo>
                    <a:lnTo>
                      <a:pt x="174" y="11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1" name="Graphic 5">
              <a:extLst>
                <a:ext uri="{FF2B5EF4-FFF2-40B4-BE49-F238E27FC236}">
                  <a16:creationId xmlns:a16="http://schemas.microsoft.com/office/drawing/2014/main" id="{0BB1DD98-04C2-8832-A6A0-2C0028CA9B08}"/>
                </a:ext>
              </a:extLst>
            </p:cNvPr>
            <p:cNvGrpSpPr/>
            <p:nvPr/>
          </p:nvGrpSpPr>
          <p:grpSpPr>
            <a:xfrm>
              <a:off x="5359479" y="2548465"/>
              <a:ext cx="58894" cy="47422"/>
              <a:chOff x="5359479" y="2548465"/>
              <a:chExt cx="58894" cy="47422"/>
            </a:xfrm>
          </p:grpSpPr>
          <p:sp>
            <p:nvSpPr>
              <p:cNvPr id="733" name="Freeform: Shape 732">
                <a:extLst>
                  <a:ext uri="{FF2B5EF4-FFF2-40B4-BE49-F238E27FC236}">
                    <a16:creationId xmlns:a16="http://schemas.microsoft.com/office/drawing/2014/main" id="{AC0C12F9-855F-D324-F559-FF5E5ECB5371}"/>
                  </a:ext>
                </a:extLst>
              </p:cNvPr>
              <p:cNvSpPr/>
              <p:nvPr/>
            </p:nvSpPr>
            <p:spPr>
              <a:xfrm>
                <a:off x="5388926" y="2548465"/>
                <a:ext cx="17633" cy="47422"/>
              </a:xfrm>
              <a:custGeom>
                <a:avLst/>
                <a:gdLst>
                  <a:gd name="connsiteX0" fmla="*/ 166 w 17633"/>
                  <a:gd name="connsiteY0" fmla="*/ 107 h 47422"/>
                  <a:gd name="connsiteX1" fmla="*/ 166 w 17633"/>
                  <a:gd name="connsiteY1" fmla="*/ 47529 h 47422"/>
                </a:gdLst>
                <a:ahLst/>
                <a:cxnLst>
                  <a:cxn ang="0">
                    <a:pos x="connsiteX0" y="connsiteY0"/>
                  </a:cxn>
                  <a:cxn ang="0">
                    <a:pos x="connsiteX1" y="connsiteY1"/>
                  </a:cxn>
                </a:cxnLst>
                <a:rect l="l" t="t" r="r" b="b"/>
                <a:pathLst>
                  <a:path w="17633" h="47422">
                    <a:moveTo>
                      <a:pt x="166" y="107"/>
                    </a:moveTo>
                    <a:lnTo>
                      <a:pt x="166" y="4752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34" name="Freeform: Shape 733">
                <a:extLst>
                  <a:ext uri="{FF2B5EF4-FFF2-40B4-BE49-F238E27FC236}">
                    <a16:creationId xmlns:a16="http://schemas.microsoft.com/office/drawing/2014/main" id="{3CA8EFD7-18AD-B3AC-AEC8-3585603F25D6}"/>
                  </a:ext>
                </a:extLst>
              </p:cNvPr>
              <p:cNvSpPr/>
              <p:nvPr/>
            </p:nvSpPr>
            <p:spPr>
              <a:xfrm>
                <a:off x="5359479" y="2572177"/>
                <a:ext cx="58894" cy="14198"/>
              </a:xfrm>
              <a:custGeom>
                <a:avLst/>
                <a:gdLst>
                  <a:gd name="connsiteX0" fmla="*/ 59060 w 58894"/>
                  <a:gd name="connsiteY0" fmla="*/ 107 h 14198"/>
                  <a:gd name="connsiteX1" fmla="*/ 166 w 58894"/>
                  <a:gd name="connsiteY1" fmla="*/ 107 h 14198"/>
                </a:gdLst>
                <a:ahLst/>
                <a:cxnLst>
                  <a:cxn ang="0">
                    <a:pos x="connsiteX0" y="connsiteY0"/>
                  </a:cxn>
                  <a:cxn ang="0">
                    <a:pos x="connsiteX1" y="connsiteY1"/>
                  </a:cxn>
                </a:cxnLst>
                <a:rect l="l" t="t" r="r" b="b"/>
                <a:pathLst>
                  <a:path w="58894" h="14198">
                    <a:moveTo>
                      <a:pt x="59060" y="107"/>
                    </a:moveTo>
                    <a:lnTo>
                      <a:pt x="166" y="10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2" name="Graphic 5">
              <a:extLst>
                <a:ext uri="{FF2B5EF4-FFF2-40B4-BE49-F238E27FC236}">
                  <a16:creationId xmlns:a16="http://schemas.microsoft.com/office/drawing/2014/main" id="{5803A6D4-FBBF-08C3-C401-A00F6DA3A3E5}"/>
                </a:ext>
              </a:extLst>
            </p:cNvPr>
            <p:cNvGrpSpPr/>
            <p:nvPr/>
          </p:nvGrpSpPr>
          <p:grpSpPr>
            <a:xfrm>
              <a:off x="5235166" y="2548465"/>
              <a:ext cx="58894" cy="47422"/>
              <a:chOff x="5235166" y="2548465"/>
              <a:chExt cx="58894" cy="47422"/>
            </a:xfrm>
          </p:grpSpPr>
          <p:sp>
            <p:nvSpPr>
              <p:cNvPr id="731" name="Freeform: Shape 730">
                <a:extLst>
                  <a:ext uri="{FF2B5EF4-FFF2-40B4-BE49-F238E27FC236}">
                    <a16:creationId xmlns:a16="http://schemas.microsoft.com/office/drawing/2014/main" id="{0FC06BAF-3B6F-DE91-4F56-90D62973A1CF}"/>
                  </a:ext>
                </a:extLst>
              </p:cNvPr>
              <p:cNvSpPr/>
              <p:nvPr/>
            </p:nvSpPr>
            <p:spPr>
              <a:xfrm>
                <a:off x="5264614" y="2548465"/>
                <a:ext cx="17633" cy="47422"/>
              </a:xfrm>
              <a:custGeom>
                <a:avLst/>
                <a:gdLst>
                  <a:gd name="connsiteX0" fmla="*/ 159 w 17633"/>
                  <a:gd name="connsiteY0" fmla="*/ 107 h 47422"/>
                  <a:gd name="connsiteX1" fmla="*/ 159 w 17633"/>
                  <a:gd name="connsiteY1" fmla="*/ 47529 h 47422"/>
                </a:gdLst>
                <a:ahLst/>
                <a:cxnLst>
                  <a:cxn ang="0">
                    <a:pos x="connsiteX0" y="connsiteY0"/>
                  </a:cxn>
                  <a:cxn ang="0">
                    <a:pos x="connsiteX1" y="connsiteY1"/>
                  </a:cxn>
                </a:cxnLst>
                <a:rect l="l" t="t" r="r" b="b"/>
                <a:pathLst>
                  <a:path w="17633" h="47422">
                    <a:moveTo>
                      <a:pt x="159" y="107"/>
                    </a:moveTo>
                    <a:lnTo>
                      <a:pt x="159" y="4752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32" name="Freeform: Shape 731">
                <a:extLst>
                  <a:ext uri="{FF2B5EF4-FFF2-40B4-BE49-F238E27FC236}">
                    <a16:creationId xmlns:a16="http://schemas.microsoft.com/office/drawing/2014/main" id="{1E8D161E-BE6D-6D49-9A15-AF3896A48B31}"/>
                  </a:ext>
                </a:extLst>
              </p:cNvPr>
              <p:cNvSpPr/>
              <p:nvPr/>
            </p:nvSpPr>
            <p:spPr>
              <a:xfrm>
                <a:off x="5235166" y="2572177"/>
                <a:ext cx="58894" cy="14198"/>
              </a:xfrm>
              <a:custGeom>
                <a:avLst/>
                <a:gdLst>
                  <a:gd name="connsiteX0" fmla="*/ 59053 w 58894"/>
                  <a:gd name="connsiteY0" fmla="*/ 107 h 14198"/>
                  <a:gd name="connsiteX1" fmla="*/ 159 w 58894"/>
                  <a:gd name="connsiteY1" fmla="*/ 107 h 14198"/>
                </a:gdLst>
                <a:ahLst/>
                <a:cxnLst>
                  <a:cxn ang="0">
                    <a:pos x="connsiteX0" y="connsiteY0"/>
                  </a:cxn>
                  <a:cxn ang="0">
                    <a:pos x="connsiteX1" y="connsiteY1"/>
                  </a:cxn>
                </a:cxnLst>
                <a:rect l="l" t="t" r="r" b="b"/>
                <a:pathLst>
                  <a:path w="58894" h="14198">
                    <a:moveTo>
                      <a:pt x="59053" y="107"/>
                    </a:moveTo>
                    <a:lnTo>
                      <a:pt x="159" y="10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3" name="Graphic 5">
              <a:extLst>
                <a:ext uri="{FF2B5EF4-FFF2-40B4-BE49-F238E27FC236}">
                  <a16:creationId xmlns:a16="http://schemas.microsoft.com/office/drawing/2014/main" id="{972EE95E-DC3E-C113-C288-6E5286F7A890}"/>
                </a:ext>
              </a:extLst>
            </p:cNvPr>
            <p:cNvGrpSpPr/>
            <p:nvPr/>
          </p:nvGrpSpPr>
          <p:grpSpPr>
            <a:xfrm>
              <a:off x="5191437" y="2548465"/>
              <a:ext cx="58894" cy="47422"/>
              <a:chOff x="5191437" y="2548465"/>
              <a:chExt cx="58894" cy="47422"/>
            </a:xfrm>
          </p:grpSpPr>
          <p:sp>
            <p:nvSpPr>
              <p:cNvPr id="729" name="Freeform: Shape 728">
                <a:extLst>
                  <a:ext uri="{FF2B5EF4-FFF2-40B4-BE49-F238E27FC236}">
                    <a16:creationId xmlns:a16="http://schemas.microsoft.com/office/drawing/2014/main" id="{D43E6D04-605E-5975-7F66-6051A96E3D0A}"/>
                  </a:ext>
                </a:extLst>
              </p:cNvPr>
              <p:cNvSpPr/>
              <p:nvPr/>
            </p:nvSpPr>
            <p:spPr>
              <a:xfrm>
                <a:off x="5220884" y="2548465"/>
                <a:ext cx="17633" cy="47422"/>
              </a:xfrm>
              <a:custGeom>
                <a:avLst/>
                <a:gdLst>
                  <a:gd name="connsiteX0" fmla="*/ 157 w 17633"/>
                  <a:gd name="connsiteY0" fmla="*/ 107 h 47422"/>
                  <a:gd name="connsiteX1" fmla="*/ 157 w 17633"/>
                  <a:gd name="connsiteY1" fmla="*/ 47529 h 47422"/>
                </a:gdLst>
                <a:ahLst/>
                <a:cxnLst>
                  <a:cxn ang="0">
                    <a:pos x="connsiteX0" y="connsiteY0"/>
                  </a:cxn>
                  <a:cxn ang="0">
                    <a:pos x="connsiteX1" y="connsiteY1"/>
                  </a:cxn>
                </a:cxnLst>
                <a:rect l="l" t="t" r="r" b="b"/>
                <a:pathLst>
                  <a:path w="17633" h="47422">
                    <a:moveTo>
                      <a:pt x="157" y="107"/>
                    </a:moveTo>
                    <a:lnTo>
                      <a:pt x="157" y="4752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30" name="Freeform: Shape 729">
                <a:extLst>
                  <a:ext uri="{FF2B5EF4-FFF2-40B4-BE49-F238E27FC236}">
                    <a16:creationId xmlns:a16="http://schemas.microsoft.com/office/drawing/2014/main" id="{8E8858D8-E5E2-6B4C-AFA7-AA0AEBC8B76B}"/>
                  </a:ext>
                </a:extLst>
              </p:cNvPr>
              <p:cNvSpPr/>
              <p:nvPr/>
            </p:nvSpPr>
            <p:spPr>
              <a:xfrm>
                <a:off x="5191437" y="2572177"/>
                <a:ext cx="58894" cy="14198"/>
              </a:xfrm>
              <a:custGeom>
                <a:avLst/>
                <a:gdLst>
                  <a:gd name="connsiteX0" fmla="*/ 59051 w 58894"/>
                  <a:gd name="connsiteY0" fmla="*/ 107 h 14198"/>
                  <a:gd name="connsiteX1" fmla="*/ 157 w 58894"/>
                  <a:gd name="connsiteY1" fmla="*/ 107 h 14198"/>
                </a:gdLst>
                <a:ahLst/>
                <a:cxnLst>
                  <a:cxn ang="0">
                    <a:pos x="connsiteX0" y="connsiteY0"/>
                  </a:cxn>
                  <a:cxn ang="0">
                    <a:pos x="connsiteX1" y="connsiteY1"/>
                  </a:cxn>
                </a:cxnLst>
                <a:rect l="l" t="t" r="r" b="b"/>
                <a:pathLst>
                  <a:path w="58894" h="14198">
                    <a:moveTo>
                      <a:pt x="59051" y="107"/>
                    </a:moveTo>
                    <a:lnTo>
                      <a:pt x="157" y="10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4" name="Graphic 5">
              <a:extLst>
                <a:ext uri="{FF2B5EF4-FFF2-40B4-BE49-F238E27FC236}">
                  <a16:creationId xmlns:a16="http://schemas.microsoft.com/office/drawing/2014/main" id="{CE74CA6C-6BE2-B5A1-6156-A21B27B9CC34}"/>
                </a:ext>
              </a:extLst>
            </p:cNvPr>
            <p:cNvGrpSpPr/>
            <p:nvPr/>
          </p:nvGrpSpPr>
          <p:grpSpPr>
            <a:xfrm>
              <a:off x="5174862" y="2524754"/>
              <a:ext cx="58894" cy="47422"/>
              <a:chOff x="5174862" y="2524754"/>
              <a:chExt cx="58894" cy="47422"/>
            </a:xfrm>
          </p:grpSpPr>
          <p:sp>
            <p:nvSpPr>
              <p:cNvPr id="727" name="Freeform: Shape 726">
                <a:extLst>
                  <a:ext uri="{FF2B5EF4-FFF2-40B4-BE49-F238E27FC236}">
                    <a16:creationId xmlns:a16="http://schemas.microsoft.com/office/drawing/2014/main" id="{8BF1A5A6-D504-D87D-A2C6-4F02A9C36BF2}"/>
                  </a:ext>
                </a:extLst>
              </p:cNvPr>
              <p:cNvSpPr/>
              <p:nvPr/>
            </p:nvSpPr>
            <p:spPr>
              <a:xfrm>
                <a:off x="5204309" y="2524754"/>
                <a:ext cx="17633" cy="47422"/>
              </a:xfrm>
              <a:custGeom>
                <a:avLst/>
                <a:gdLst>
                  <a:gd name="connsiteX0" fmla="*/ 156 w 17633"/>
                  <a:gd name="connsiteY0" fmla="*/ 105 h 47422"/>
                  <a:gd name="connsiteX1" fmla="*/ 156 w 17633"/>
                  <a:gd name="connsiteY1" fmla="*/ 47528 h 47422"/>
                </a:gdLst>
                <a:ahLst/>
                <a:cxnLst>
                  <a:cxn ang="0">
                    <a:pos x="connsiteX0" y="connsiteY0"/>
                  </a:cxn>
                  <a:cxn ang="0">
                    <a:pos x="connsiteX1" y="connsiteY1"/>
                  </a:cxn>
                </a:cxnLst>
                <a:rect l="l" t="t" r="r" b="b"/>
                <a:pathLst>
                  <a:path w="17633" h="47422">
                    <a:moveTo>
                      <a:pt x="156" y="105"/>
                    </a:moveTo>
                    <a:lnTo>
                      <a:pt x="156" y="4752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28" name="Freeform: Shape 727">
                <a:extLst>
                  <a:ext uri="{FF2B5EF4-FFF2-40B4-BE49-F238E27FC236}">
                    <a16:creationId xmlns:a16="http://schemas.microsoft.com/office/drawing/2014/main" id="{460E025D-136F-F22E-2868-76402485AE00}"/>
                  </a:ext>
                </a:extLst>
              </p:cNvPr>
              <p:cNvSpPr/>
              <p:nvPr/>
            </p:nvSpPr>
            <p:spPr>
              <a:xfrm>
                <a:off x="5174862" y="2548465"/>
                <a:ext cx="58894" cy="14198"/>
              </a:xfrm>
              <a:custGeom>
                <a:avLst/>
                <a:gdLst>
                  <a:gd name="connsiteX0" fmla="*/ 59050 w 58894"/>
                  <a:gd name="connsiteY0" fmla="*/ 105 h 14198"/>
                  <a:gd name="connsiteX1" fmla="*/ 156 w 58894"/>
                  <a:gd name="connsiteY1" fmla="*/ 105 h 14198"/>
                </a:gdLst>
                <a:ahLst/>
                <a:cxnLst>
                  <a:cxn ang="0">
                    <a:pos x="connsiteX0" y="connsiteY0"/>
                  </a:cxn>
                  <a:cxn ang="0">
                    <a:pos x="connsiteX1" y="connsiteY1"/>
                  </a:cxn>
                </a:cxnLst>
                <a:rect l="l" t="t" r="r" b="b"/>
                <a:pathLst>
                  <a:path w="58894" h="14198">
                    <a:moveTo>
                      <a:pt x="59050" y="105"/>
                    </a:moveTo>
                    <a:lnTo>
                      <a:pt x="156" y="10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5" name="Graphic 5">
              <a:extLst>
                <a:ext uri="{FF2B5EF4-FFF2-40B4-BE49-F238E27FC236}">
                  <a16:creationId xmlns:a16="http://schemas.microsoft.com/office/drawing/2014/main" id="{AAD081E7-ACC5-0E35-F383-7156E4F19F9D}"/>
                </a:ext>
              </a:extLst>
            </p:cNvPr>
            <p:cNvGrpSpPr/>
            <p:nvPr/>
          </p:nvGrpSpPr>
          <p:grpSpPr>
            <a:xfrm>
              <a:off x="5174862" y="2517087"/>
              <a:ext cx="58894" cy="47422"/>
              <a:chOff x="5174862" y="2517087"/>
              <a:chExt cx="58894" cy="47422"/>
            </a:xfrm>
          </p:grpSpPr>
          <p:sp>
            <p:nvSpPr>
              <p:cNvPr id="725" name="Freeform: Shape 724">
                <a:extLst>
                  <a:ext uri="{FF2B5EF4-FFF2-40B4-BE49-F238E27FC236}">
                    <a16:creationId xmlns:a16="http://schemas.microsoft.com/office/drawing/2014/main" id="{6C80E922-B9D3-B096-4DFA-89A216E15582}"/>
                  </a:ext>
                </a:extLst>
              </p:cNvPr>
              <p:cNvSpPr/>
              <p:nvPr/>
            </p:nvSpPr>
            <p:spPr>
              <a:xfrm>
                <a:off x="5204309" y="2517087"/>
                <a:ext cx="17633" cy="47422"/>
              </a:xfrm>
              <a:custGeom>
                <a:avLst/>
                <a:gdLst>
                  <a:gd name="connsiteX0" fmla="*/ 156 w 17633"/>
                  <a:gd name="connsiteY0" fmla="*/ 104 h 47422"/>
                  <a:gd name="connsiteX1" fmla="*/ 156 w 17633"/>
                  <a:gd name="connsiteY1" fmla="*/ 47527 h 47422"/>
                </a:gdLst>
                <a:ahLst/>
                <a:cxnLst>
                  <a:cxn ang="0">
                    <a:pos x="connsiteX0" y="connsiteY0"/>
                  </a:cxn>
                  <a:cxn ang="0">
                    <a:pos x="connsiteX1" y="connsiteY1"/>
                  </a:cxn>
                </a:cxnLst>
                <a:rect l="l" t="t" r="r" b="b"/>
                <a:pathLst>
                  <a:path w="17633" h="47422">
                    <a:moveTo>
                      <a:pt x="156" y="104"/>
                    </a:moveTo>
                    <a:lnTo>
                      <a:pt x="156" y="4752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26" name="Freeform: Shape 725">
                <a:extLst>
                  <a:ext uri="{FF2B5EF4-FFF2-40B4-BE49-F238E27FC236}">
                    <a16:creationId xmlns:a16="http://schemas.microsoft.com/office/drawing/2014/main" id="{882763CA-704F-B92C-0938-9C4AF8656046}"/>
                  </a:ext>
                </a:extLst>
              </p:cNvPr>
              <p:cNvSpPr/>
              <p:nvPr/>
            </p:nvSpPr>
            <p:spPr>
              <a:xfrm>
                <a:off x="5174862" y="2540798"/>
                <a:ext cx="58894" cy="14198"/>
              </a:xfrm>
              <a:custGeom>
                <a:avLst/>
                <a:gdLst>
                  <a:gd name="connsiteX0" fmla="*/ 59050 w 58894"/>
                  <a:gd name="connsiteY0" fmla="*/ 104 h 14198"/>
                  <a:gd name="connsiteX1" fmla="*/ 156 w 58894"/>
                  <a:gd name="connsiteY1" fmla="*/ 104 h 14198"/>
                </a:gdLst>
                <a:ahLst/>
                <a:cxnLst>
                  <a:cxn ang="0">
                    <a:pos x="connsiteX0" y="connsiteY0"/>
                  </a:cxn>
                  <a:cxn ang="0">
                    <a:pos x="connsiteX1" y="connsiteY1"/>
                  </a:cxn>
                </a:cxnLst>
                <a:rect l="l" t="t" r="r" b="b"/>
                <a:pathLst>
                  <a:path w="58894" h="14198">
                    <a:moveTo>
                      <a:pt x="59050" y="104"/>
                    </a:moveTo>
                    <a:lnTo>
                      <a:pt x="156" y="10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6" name="Graphic 5">
              <a:extLst>
                <a:ext uri="{FF2B5EF4-FFF2-40B4-BE49-F238E27FC236}">
                  <a16:creationId xmlns:a16="http://schemas.microsoft.com/office/drawing/2014/main" id="{970BC6D6-D456-1793-C96E-5220E4163D34}"/>
                </a:ext>
              </a:extLst>
            </p:cNvPr>
            <p:cNvGrpSpPr/>
            <p:nvPr/>
          </p:nvGrpSpPr>
          <p:grpSpPr>
            <a:xfrm>
              <a:off x="5145415" y="2517087"/>
              <a:ext cx="58894" cy="47422"/>
              <a:chOff x="5145415" y="2517087"/>
              <a:chExt cx="58894" cy="47422"/>
            </a:xfrm>
          </p:grpSpPr>
          <p:sp>
            <p:nvSpPr>
              <p:cNvPr id="723" name="Freeform: Shape 722">
                <a:extLst>
                  <a:ext uri="{FF2B5EF4-FFF2-40B4-BE49-F238E27FC236}">
                    <a16:creationId xmlns:a16="http://schemas.microsoft.com/office/drawing/2014/main" id="{97DDF798-0264-49B8-6A2C-FFD2180F85BE}"/>
                  </a:ext>
                </a:extLst>
              </p:cNvPr>
              <p:cNvSpPr/>
              <p:nvPr/>
            </p:nvSpPr>
            <p:spPr>
              <a:xfrm>
                <a:off x="5174862" y="2517087"/>
                <a:ext cx="17633" cy="47422"/>
              </a:xfrm>
              <a:custGeom>
                <a:avLst/>
                <a:gdLst>
                  <a:gd name="connsiteX0" fmla="*/ 154 w 17633"/>
                  <a:gd name="connsiteY0" fmla="*/ 104 h 47422"/>
                  <a:gd name="connsiteX1" fmla="*/ 154 w 17633"/>
                  <a:gd name="connsiteY1" fmla="*/ 47527 h 47422"/>
                </a:gdLst>
                <a:ahLst/>
                <a:cxnLst>
                  <a:cxn ang="0">
                    <a:pos x="connsiteX0" y="connsiteY0"/>
                  </a:cxn>
                  <a:cxn ang="0">
                    <a:pos x="connsiteX1" y="connsiteY1"/>
                  </a:cxn>
                </a:cxnLst>
                <a:rect l="l" t="t" r="r" b="b"/>
                <a:pathLst>
                  <a:path w="17633" h="47422">
                    <a:moveTo>
                      <a:pt x="154" y="104"/>
                    </a:moveTo>
                    <a:lnTo>
                      <a:pt x="154" y="4752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24" name="Freeform: Shape 723">
                <a:extLst>
                  <a:ext uri="{FF2B5EF4-FFF2-40B4-BE49-F238E27FC236}">
                    <a16:creationId xmlns:a16="http://schemas.microsoft.com/office/drawing/2014/main" id="{AE9B598A-2ABA-C3DD-4BF3-BB63EA816C72}"/>
                  </a:ext>
                </a:extLst>
              </p:cNvPr>
              <p:cNvSpPr/>
              <p:nvPr/>
            </p:nvSpPr>
            <p:spPr>
              <a:xfrm>
                <a:off x="5145415" y="2540798"/>
                <a:ext cx="58894" cy="14198"/>
              </a:xfrm>
              <a:custGeom>
                <a:avLst/>
                <a:gdLst>
                  <a:gd name="connsiteX0" fmla="*/ 59048 w 58894"/>
                  <a:gd name="connsiteY0" fmla="*/ 104 h 14198"/>
                  <a:gd name="connsiteX1" fmla="*/ 154 w 58894"/>
                  <a:gd name="connsiteY1" fmla="*/ 104 h 14198"/>
                </a:gdLst>
                <a:ahLst/>
                <a:cxnLst>
                  <a:cxn ang="0">
                    <a:pos x="connsiteX0" y="connsiteY0"/>
                  </a:cxn>
                  <a:cxn ang="0">
                    <a:pos x="connsiteX1" y="connsiteY1"/>
                  </a:cxn>
                </a:cxnLst>
                <a:rect l="l" t="t" r="r" b="b"/>
                <a:pathLst>
                  <a:path w="58894" h="14198">
                    <a:moveTo>
                      <a:pt x="59048" y="104"/>
                    </a:moveTo>
                    <a:lnTo>
                      <a:pt x="154" y="10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7" name="Graphic 5">
              <a:extLst>
                <a:ext uri="{FF2B5EF4-FFF2-40B4-BE49-F238E27FC236}">
                  <a16:creationId xmlns:a16="http://schemas.microsoft.com/office/drawing/2014/main" id="{7F005650-B42C-804C-BA1F-8A6EA3315A73}"/>
                </a:ext>
              </a:extLst>
            </p:cNvPr>
            <p:cNvGrpSpPr/>
            <p:nvPr/>
          </p:nvGrpSpPr>
          <p:grpSpPr>
            <a:xfrm>
              <a:off x="5129545" y="2501042"/>
              <a:ext cx="58894" cy="47422"/>
              <a:chOff x="5129545" y="2501042"/>
              <a:chExt cx="58894" cy="47422"/>
            </a:xfrm>
          </p:grpSpPr>
          <p:sp>
            <p:nvSpPr>
              <p:cNvPr id="721" name="Freeform: Shape 720">
                <a:extLst>
                  <a:ext uri="{FF2B5EF4-FFF2-40B4-BE49-F238E27FC236}">
                    <a16:creationId xmlns:a16="http://schemas.microsoft.com/office/drawing/2014/main" id="{3F0ADBFB-137D-532A-3A9D-602BCC2C4B88}"/>
                  </a:ext>
                </a:extLst>
              </p:cNvPr>
              <p:cNvSpPr/>
              <p:nvPr/>
            </p:nvSpPr>
            <p:spPr>
              <a:xfrm>
                <a:off x="5158992" y="2501042"/>
                <a:ext cx="17633" cy="47422"/>
              </a:xfrm>
              <a:custGeom>
                <a:avLst/>
                <a:gdLst>
                  <a:gd name="connsiteX0" fmla="*/ 153 w 17633"/>
                  <a:gd name="connsiteY0" fmla="*/ 103 h 47422"/>
                  <a:gd name="connsiteX1" fmla="*/ 153 w 17633"/>
                  <a:gd name="connsiteY1" fmla="*/ 47526 h 47422"/>
                </a:gdLst>
                <a:ahLst/>
                <a:cxnLst>
                  <a:cxn ang="0">
                    <a:pos x="connsiteX0" y="connsiteY0"/>
                  </a:cxn>
                  <a:cxn ang="0">
                    <a:pos x="connsiteX1" y="connsiteY1"/>
                  </a:cxn>
                </a:cxnLst>
                <a:rect l="l" t="t" r="r" b="b"/>
                <a:pathLst>
                  <a:path w="17633" h="47422">
                    <a:moveTo>
                      <a:pt x="153" y="103"/>
                    </a:moveTo>
                    <a:lnTo>
                      <a:pt x="153" y="4752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22" name="Freeform: Shape 721">
                <a:extLst>
                  <a:ext uri="{FF2B5EF4-FFF2-40B4-BE49-F238E27FC236}">
                    <a16:creationId xmlns:a16="http://schemas.microsoft.com/office/drawing/2014/main" id="{A28C921D-C86C-085B-7030-0D440169D7C6}"/>
                  </a:ext>
                </a:extLst>
              </p:cNvPr>
              <p:cNvSpPr/>
              <p:nvPr/>
            </p:nvSpPr>
            <p:spPr>
              <a:xfrm>
                <a:off x="5129545" y="2524754"/>
                <a:ext cx="58894" cy="14198"/>
              </a:xfrm>
              <a:custGeom>
                <a:avLst/>
                <a:gdLst>
                  <a:gd name="connsiteX0" fmla="*/ 59047 w 58894"/>
                  <a:gd name="connsiteY0" fmla="*/ 103 h 14198"/>
                  <a:gd name="connsiteX1" fmla="*/ 153 w 58894"/>
                  <a:gd name="connsiteY1" fmla="*/ 103 h 14198"/>
                </a:gdLst>
                <a:ahLst/>
                <a:cxnLst>
                  <a:cxn ang="0">
                    <a:pos x="connsiteX0" y="connsiteY0"/>
                  </a:cxn>
                  <a:cxn ang="0">
                    <a:pos x="connsiteX1" y="connsiteY1"/>
                  </a:cxn>
                </a:cxnLst>
                <a:rect l="l" t="t" r="r" b="b"/>
                <a:pathLst>
                  <a:path w="58894" h="14198">
                    <a:moveTo>
                      <a:pt x="59047" y="103"/>
                    </a:moveTo>
                    <a:lnTo>
                      <a:pt x="153" y="10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8" name="Graphic 5">
              <a:extLst>
                <a:ext uri="{FF2B5EF4-FFF2-40B4-BE49-F238E27FC236}">
                  <a16:creationId xmlns:a16="http://schemas.microsoft.com/office/drawing/2014/main" id="{2DAF1AA4-C1BF-EAFF-F782-785594987B20}"/>
                </a:ext>
              </a:extLst>
            </p:cNvPr>
            <p:cNvGrpSpPr/>
            <p:nvPr/>
          </p:nvGrpSpPr>
          <p:grpSpPr>
            <a:xfrm>
              <a:off x="5111383" y="2470232"/>
              <a:ext cx="58894" cy="47422"/>
              <a:chOff x="5111383" y="2470232"/>
              <a:chExt cx="58894" cy="47422"/>
            </a:xfrm>
          </p:grpSpPr>
          <p:sp>
            <p:nvSpPr>
              <p:cNvPr id="719" name="Freeform: Shape 718">
                <a:extLst>
                  <a:ext uri="{FF2B5EF4-FFF2-40B4-BE49-F238E27FC236}">
                    <a16:creationId xmlns:a16="http://schemas.microsoft.com/office/drawing/2014/main" id="{3948049B-9C9E-F967-23CB-92EC9306ACAD}"/>
                  </a:ext>
                </a:extLst>
              </p:cNvPr>
              <p:cNvSpPr/>
              <p:nvPr/>
            </p:nvSpPr>
            <p:spPr>
              <a:xfrm>
                <a:off x="5140830" y="2470232"/>
                <a:ext cx="17633" cy="47422"/>
              </a:xfrm>
              <a:custGeom>
                <a:avLst/>
                <a:gdLst>
                  <a:gd name="connsiteX0" fmla="*/ 152 w 17633"/>
                  <a:gd name="connsiteY0" fmla="*/ 101 h 47422"/>
                  <a:gd name="connsiteX1" fmla="*/ 152 w 17633"/>
                  <a:gd name="connsiteY1" fmla="*/ 47524 h 47422"/>
                </a:gdLst>
                <a:ahLst/>
                <a:cxnLst>
                  <a:cxn ang="0">
                    <a:pos x="connsiteX0" y="connsiteY0"/>
                  </a:cxn>
                  <a:cxn ang="0">
                    <a:pos x="connsiteX1" y="connsiteY1"/>
                  </a:cxn>
                </a:cxnLst>
                <a:rect l="l" t="t" r="r" b="b"/>
                <a:pathLst>
                  <a:path w="17633" h="47422">
                    <a:moveTo>
                      <a:pt x="152" y="101"/>
                    </a:moveTo>
                    <a:lnTo>
                      <a:pt x="152" y="4752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20" name="Freeform: Shape 719">
                <a:extLst>
                  <a:ext uri="{FF2B5EF4-FFF2-40B4-BE49-F238E27FC236}">
                    <a16:creationId xmlns:a16="http://schemas.microsoft.com/office/drawing/2014/main" id="{46F63C21-B8F2-BAFA-D03D-28C3C059BC57}"/>
                  </a:ext>
                </a:extLst>
              </p:cNvPr>
              <p:cNvSpPr/>
              <p:nvPr/>
            </p:nvSpPr>
            <p:spPr>
              <a:xfrm>
                <a:off x="5111383" y="2493943"/>
                <a:ext cx="58894" cy="14198"/>
              </a:xfrm>
              <a:custGeom>
                <a:avLst/>
                <a:gdLst>
                  <a:gd name="connsiteX0" fmla="*/ 59046 w 58894"/>
                  <a:gd name="connsiteY0" fmla="*/ 101 h 14198"/>
                  <a:gd name="connsiteX1" fmla="*/ 152 w 58894"/>
                  <a:gd name="connsiteY1" fmla="*/ 101 h 14198"/>
                </a:gdLst>
                <a:ahLst/>
                <a:cxnLst>
                  <a:cxn ang="0">
                    <a:pos x="connsiteX0" y="connsiteY0"/>
                  </a:cxn>
                  <a:cxn ang="0">
                    <a:pos x="connsiteX1" y="connsiteY1"/>
                  </a:cxn>
                </a:cxnLst>
                <a:rect l="l" t="t" r="r" b="b"/>
                <a:pathLst>
                  <a:path w="58894" h="14198">
                    <a:moveTo>
                      <a:pt x="59046" y="101"/>
                    </a:moveTo>
                    <a:lnTo>
                      <a:pt x="152" y="10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59" name="Graphic 5">
              <a:extLst>
                <a:ext uri="{FF2B5EF4-FFF2-40B4-BE49-F238E27FC236}">
                  <a16:creationId xmlns:a16="http://schemas.microsoft.com/office/drawing/2014/main" id="{8D549C18-CD3F-4D44-CC7A-F59075A645BD}"/>
                </a:ext>
              </a:extLst>
            </p:cNvPr>
            <p:cNvGrpSpPr/>
            <p:nvPr/>
          </p:nvGrpSpPr>
          <p:grpSpPr>
            <a:xfrm>
              <a:off x="5097982" y="2442829"/>
              <a:ext cx="58894" cy="47422"/>
              <a:chOff x="5097982" y="2442829"/>
              <a:chExt cx="58894" cy="47422"/>
            </a:xfrm>
          </p:grpSpPr>
          <p:sp>
            <p:nvSpPr>
              <p:cNvPr id="717" name="Freeform: Shape 716">
                <a:extLst>
                  <a:ext uri="{FF2B5EF4-FFF2-40B4-BE49-F238E27FC236}">
                    <a16:creationId xmlns:a16="http://schemas.microsoft.com/office/drawing/2014/main" id="{F33EED91-9227-B67C-7EC8-F79DE2F63B8A}"/>
                  </a:ext>
                </a:extLst>
              </p:cNvPr>
              <p:cNvSpPr/>
              <p:nvPr/>
            </p:nvSpPr>
            <p:spPr>
              <a:xfrm>
                <a:off x="5127429" y="2442829"/>
                <a:ext cx="17633" cy="47422"/>
              </a:xfrm>
              <a:custGeom>
                <a:avLst/>
                <a:gdLst>
                  <a:gd name="connsiteX0" fmla="*/ 151 w 17633"/>
                  <a:gd name="connsiteY0" fmla="*/ 99 h 47422"/>
                  <a:gd name="connsiteX1" fmla="*/ 151 w 17633"/>
                  <a:gd name="connsiteY1" fmla="*/ 47522 h 47422"/>
                </a:gdLst>
                <a:ahLst/>
                <a:cxnLst>
                  <a:cxn ang="0">
                    <a:pos x="connsiteX0" y="connsiteY0"/>
                  </a:cxn>
                  <a:cxn ang="0">
                    <a:pos x="connsiteX1" y="connsiteY1"/>
                  </a:cxn>
                </a:cxnLst>
                <a:rect l="l" t="t" r="r" b="b"/>
                <a:pathLst>
                  <a:path w="17633" h="47422">
                    <a:moveTo>
                      <a:pt x="151" y="99"/>
                    </a:moveTo>
                    <a:lnTo>
                      <a:pt x="151" y="4752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8" name="Freeform: Shape 717">
                <a:extLst>
                  <a:ext uri="{FF2B5EF4-FFF2-40B4-BE49-F238E27FC236}">
                    <a16:creationId xmlns:a16="http://schemas.microsoft.com/office/drawing/2014/main" id="{A51C0BDF-E3FB-DC18-CC3D-A61B7CA29967}"/>
                  </a:ext>
                </a:extLst>
              </p:cNvPr>
              <p:cNvSpPr/>
              <p:nvPr/>
            </p:nvSpPr>
            <p:spPr>
              <a:xfrm>
                <a:off x="5097982" y="2466540"/>
                <a:ext cx="58894" cy="14198"/>
              </a:xfrm>
              <a:custGeom>
                <a:avLst/>
                <a:gdLst>
                  <a:gd name="connsiteX0" fmla="*/ 59046 w 58894"/>
                  <a:gd name="connsiteY0" fmla="*/ 99 h 14198"/>
                  <a:gd name="connsiteX1" fmla="*/ 151 w 58894"/>
                  <a:gd name="connsiteY1" fmla="*/ 99 h 14198"/>
                </a:gdLst>
                <a:ahLst/>
                <a:cxnLst>
                  <a:cxn ang="0">
                    <a:pos x="connsiteX0" y="connsiteY0"/>
                  </a:cxn>
                  <a:cxn ang="0">
                    <a:pos x="connsiteX1" y="connsiteY1"/>
                  </a:cxn>
                </a:cxnLst>
                <a:rect l="l" t="t" r="r" b="b"/>
                <a:pathLst>
                  <a:path w="58894" h="14198">
                    <a:moveTo>
                      <a:pt x="59046" y="99"/>
                    </a:moveTo>
                    <a:lnTo>
                      <a:pt x="151" y="9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0" name="Graphic 5">
              <a:extLst>
                <a:ext uri="{FF2B5EF4-FFF2-40B4-BE49-F238E27FC236}">
                  <a16:creationId xmlns:a16="http://schemas.microsoft.com/office/drawing/2014/main" id="{1188433C-B2E5-E628-75FE-06D1A2A1FC85}"/>
                </a:ext>
              </a:extLst>
            </p:cNvPr>
            <p:cNvGrpSpPr/>
            <p:nvPr/>
          </p:nvGrpSpPr>
          <p:grpSpPr>
            <a:xfrm>
              <a:off x="5093044" y="2434452"/>
              <a:ext cx="58894" cy="47422"/>
              <a:chOff x="5093044" y="2434452"/>
              <a:chExt cx="58894" cy="47422"/>
            </a:xfrm>
          </p:grpSpPr>
          <p:sp>
            <p:nvSpPr>
              <p:cNvPr id="715" name="Freeform: Shape 714">
                <a:extLst>
                  <a:ext uri="{FF2B5EF4-FFF2-40B4-BE49-F238E27FC236}">
                    <a16:creationId xmlns:a16="http://schemas.microsoft.com/office/drawing/2014/main" id="{D1AF6DF4-5E30-A7F4-0EEA-4AB9CDFD457E}"/>
                  </a:ext>
                </a:extLst>
              </p:cNvPr>
              <p:cNvSpPr/>
              <p:nvPr/>
            </p:nvSpPr>
            <p:spPr>
              <a:xfrm>
                <a:off x="5122492" y="2434452"/>
                <a:ext cx="17633" cy="47422"/>
              </a:xfrm>
              <a:custGeom>
                <a:avLst/>
                <a:gdLst>
                  <a:gd name="connsiteX0" fmla="*/ 151 w 17633"/>
                  <a:gd name="connsiteY0" fmla="*/ 99 h 47422"/>
                  <a:gd name="connsiteX1" fmla="*/ 151 w 17633"/>
                  <a:gd name="connsiteY1" fmla="*/ 47521 h 47422"/>
                </a:gdLst>
                <a:ahLst/>
                <a:cxnLst>
                  <a:cxn ang="0">
                    <a:pos x="connsiteX0" y="connsiteY0"/>
                  </a:cxn>
                  <a:cxn ang="0">
                    <a:pos x="connsiteX1" y="connsiteY1"/>
                  </a:cxn>
                </a:cxnLst>
                <a:rect l="l" t="t" r="r" b="b"/>
                <a:pathLst>
                  <a:path w="17633" h="47422">
                    <a:moveTo>
                      <a:pt x="151" y="99"/>
                    </a:moveTo>
                    <a:lnTo>
                      <a:pt x="151" y="4752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6" name="Freeform: Shape 715">
                <a:extLst>
                  <a:ext uri="{FF2B5EF4-FFF2-40B4-BE49-F238E27FC236}">
                    <a16:creationId xmlns:a16="http://schemas.microsoft.com/office/drawing/2014/main" id="{627C7D9C-534D-45B3-A405-710779183277}"/>
                  </a:ext>
                </a:extLst>
              </p:cNvPr>
              <p:cNvSpPr/>
              <p:nvPr/>
            </p:nvSpPr>
            <p:spPr>
              <a:xfrm>
                <a:off x="5093044" y="2458163"/>
                <a:ext cx="58894" cy="14198"/>
              </a:xfrm>
              <a:custGeom>
                <a:avLst/>
                <a:gdLst>
                  <a:gd name="connsiteX0" fmla="*/ 59045 w 58894"/>
                  <a:gd name="connsiteY0" fmla="*/ 98 h 14198"/>
                  <a:gd name="connsiteX1" fmla="*/ 151 w 58894"/>
                  <a:gd name="connsiteY1" fmla="*/ 98 h 14198"/>
                </a:gdLst>
                <a:ahLst/>
                <a:cxnLst>
                  <a:cxn ang="0">
                    <a:pos x="connsiteX0" y="connsiteY0"/>
                  </a:cxn>
                  <a:cxn ang="0">
                    <a:pos x="connsiteX1" y="connsiteY1"/>
                  </a:cxn>
                </a:cxnLst>
                <a:rect l="l" t="t" r="r" b="b"/>
                <a:pathLst>
                  <a:path w="58894" h="14198">
                    <a:moveTo>
                      <a:pt x="59045" y="98"/>
                    </a:moveTo>
                    <a:lnTo>
                      <a:pt x="151" y="9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1" name="Graphic 5">
              <a:extLst>
                <a:ext uri="{FF2B5EF4-FFF2-40B4-BE49-F238E27FC236}">
                  <a16:creationId xmlns:a16="http://schemas.microsoft.com/office/drawing/2014/main" id="{B8B3064B-F997-F82B-A3B5-BDCB89050001}"/>
                </a:ext>
              </a:extLst>
            </p:cNvPr>
            <p:cNvGrpSpPr/>
            <p:nvPr/>
          </p:nvGrpSpPr>
          <p:grpSpPr>
            <a:xfrm>
              <a:off x="5034327" y="2407191"/>
              <a:ext cx="58894" cy="47422"/>
              <a:chOff x="5034327" y="2407191"/>
              <a:chExt cx="58894" cy="47422"/>
            </a:xfrm>
          </p:grpSpPr>
          <p:sp>
            <p:nvSpPr>
              <p:cNvPr id="713" name="Freeform: Shape 712">
                <a:extLst>
                  <a:ext uri="{FF2B5EF4-FFF2-40B4-BE49-F238E27FC236}">
                    <a16:creationId xmlns:a16="http://schemas.microsoft.com/office/drawing/2014/main" id="{23B292CE-1C35-2F4C-EB6D-CF54B2342E6C}"/>
                  </a:ext>
                </a:extLst>
              </p:cNvPr>
              <p:cNvSpPr/>
              <p:nvPr/>
            </p:nvSpPr>
            <p:spPr>
              <a:xfrm>
                <a:off x="5063774" y="2407191"/>
                <a:ext cx="17633" cy="47422"/>
              </a:xfrm>
              <a:custGeom>
                <a:avLst/>
                <a:gdLst>
                  <a:gd name="connsiteX0" fmla="*/ 148 w 17633"/>
                  <a:gd name="connsiteY0" fmla="*/ 97 h 47422"/>
                  <a:gd name="connsiteX1" fmla="*/ 148 w 17633"/>
                  <a:gd name="connsiteY1" fmla="*/ 47519 h 47422"/>
                </a:gdLst>
                <a:ahLst/>
                <a:cxnLst>
                  <a:cxn ang="0">
                    <a:pos x="connsiteX0" y="connsiteY0"/>
                  </a:cxn>
                  <a:cxn ang="0">
                    <a:pos x="connsiteX1" y="connsiteY1"/>
                  </a:cxn>
                </a:cxnLst>
                <a:rect l="l" t="t" r="r" b="b"/>
                <a:pathLst>
                  <a:path w="17633" h="47422">
                    <a:moveTo>
                      <a:pt x="148" y="97"/>
                    </a:moveTo>
                    <a:lnTo>
                      <a:pt x="148" y="4751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4" name="Freeform: Shape 713">
                <a:extLst>
                  <a:ext uri="{FF2B5EF4-FFF2-40B4-BE49-F238E27FC236}">
                    <a16:creationId xmlns:a16="http://schemas.microsoft.com/office/drawing/2014/main" id="{D6135B79-97BE-95E6-5ECC-3DFF7A2F8C41}"/>
                  </a:ext>
                </a:extLst>
              </p:cNvPr>
              <p:cNvSpPr/>
              <p:nvPr/>
            </p:nvSpPr>
            <p:spPr>
              <a:xfrm>
                <a:off x="5034327" y="2430902"/>
                <a:ext cx="58894" cy="14198"/>
              </a:xfrm>
              <a:custGeom>
                <a:avLst/>
                <a:gdLst>
                  <a:gd name="connsiteX0" fmla="*/ 59042 w 58894"/>
                  <a:gd name="connsiteY0" fmla="*/ 97 h 14198"/>
                  <a:gd name="connsiteX1" fmla="*/ 148 w 58894"/>
                  <a:gd name="connsiteY1" fmla="*/ 97 h 14198"/>
                </a:gdLst>
                <a:ahLst/>
                <a:cxnLst>
                  <a:cxn ang="0">
                    <a:pos x="connsiteX0" y="connsiteY0"/>
                  </a:cxn>
                  <a:cxn ang="0">
                    <a:pos x="connsiteX1" y="connsiteY1"/>
                  </a:cxn>
                </a:cxnLst>
                <a:rect l="l" t="t" r="r" b="b"/>
                <a:pathLst>
                  <a:path w="58894" h="14198">
                    <a:moveTo>
                      <a:pt x="59042" y="97"/>
                    </a:moveTo>
                    <a:lnTo>
                      <a:pt x="148" y="9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2" name="Graphic 5">
              <a:extLst>
                <a:ext uri="{FF2B5EF4-FFF2-40B4-BE49-F238E27FC236}">
                  <a16:creationId xmlns:a16="http://schemas.microsoft.com/office/drawing/2014/main" id="{3B741C57-9884-BE53-3A2D-92F5712B2E19}"/>
                </a:ext>
              </a:extLst>
            </p:cNvPr>
            <p:cNvGrpSpPr/>
            <p:nvPr/>
          </p:nvGrpSpPr>
          <p:grpSpPr>
            <a:xfrm>
              <a:off x="4811269" y="2385609"/>
              <a:ext cx="58894" cy="47422"/>
              <a:chOff x="4811269" y="2385609"/>
              <a:chExt cx="58894" cy="47422"/>
            </a:xfrm>
          </p:grpSpPr>
          <p:sp>
            <p:nvSpPr>
              <p:cNvPr id="711" name="Freeform: Shape 710">
                <a:extLst>
                  <a:ext uri="{FF2B5EF4-FFF2-40B4-BE49-F238E27FC236}">
                    <a16:creationId xmlns:a16="http://schemas.microsoft.com/office/drawing/2014/main" id="{FE87362B-055D-3F29-9EA8-E77843466D9B}"/>
                  </a:ext>
                </a:extLst>
              </p:cNvPr>
              <p:cNvSpPr/>
              <p:nvPr/>
            </p:nvSpPr>
            <p:spPr>
              <a:xfrm>
                <a:off x="4840716" y="2385609"/>
                <a:ext cx="17633" cy="47422"/>
              </a:xfrm>
              <a:custGeom>
                <a:avLst/>
                <a:gdLst>
                  <a:gd name="connsiteX0" fmla="*/ 135 w 17633"/>
                  <a:gd name="connsiteY0" fmla="*/ 95 h 47422"/>
                  <a:gd name="connsiteX1" fmla="*/ 135 w 17633"/>
                  <a:gd name="connsiteY1" fmla="*/ 47518 h 47422"/>
                </a:gdLst>
                <a:ahLst/>
                <a:cxnLst>
                  <a:cxn ang="0">
                    <a:pos x="connsiteX0" y="connsiteY0"/>
                  </a:cxn>
                  <a:cxn ang="0">
                    <a:pos x="connsiteX1" y="connsiteY1"/>
                  </a:cxn>
                </a:cxnLst>
                <a:rect l="l" t="t" r="r" b="b"/>
                <a:pathLst>
                  <a:path w="17633" h="47422">
                    <a:moveTo>
                      <a:pt x="135" y="95"/>
                    </a:moveTo>
                    <a:lnTo>
                      <a:pt x="135" y="4751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2" name="Freeform: Shape 711">
                <a:extLst>
                  <a:ext uri="{FF2B5EF4-FFF2-40B4-BE49-F238E27FC236}">
                    <a16:creationId xmlns:a16="http://schemas.microsoft.com/office/drawing/2014/main" id="{D533E1BF-CD9E-5402-2189-711B975CB427}"/>
                  </a:ext>
                </a:extLst>
              </p:cNvPr>
              <p:cNvSpPr/>
              <p:nvPr/>
            </p:nvSpPr>
            <p:spPr>
              <a:xfrm>
                <a:off x="4811269" y="2409320"/>
                <a:ext cx="58894" cy="14198"/>
              </a:xfrm>
              <a:custGeom>
                <a:avLst/>
                <a:gdLst>
                  <a:gd name="connsiteX0" fmla="*/ 59029 w 58894"/>
                  <a:gd name="connsiteY0" fmla="*/ 95 h 14198"/>
                  <a:gd name="connsiteX1" fmla="*/ 135 w 58894"/>
                  <a:gd name="connsiteY1" fmla="*/ 95 h 14198"/>
                </a:gdLst>
                <a:ahLst/>
                <a:cxnLst>
                  <a:cxn ang="0">
                    <a:pos x="connsiteX0" y="connsiteY0"/>
                  </a:cxn>
                  <a:cxn ang="0">
                    <a:pos x="connsiteX1" y="connsiteY1"/>
                  </a:cxn>
                </a:cxnLst>
                <a:rect l="l" t="t" r="r" b="b"/>
                <a:pathLst>
                  <a:path w="58894" h="14198">
                    <a:moveTo>
                      <a:pt x="59029" y="95"/>
                    </a:moveTo>
                    <a:lnTo>
                      <a:pt x="135" y="9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3" name="Graphic 5">
              <a:extLst>
                <a:ext uri="{FF2B5EF4-FFF2-40B4-BE49-F238E27FC236}">
                  <a16:creationId xmlns:a16="http://schemas.microsoft.com/office/drawing/2014/main" id="{11072850-3EFA-4024-DCD9-376ED9CC1663}"/>
                </a:ext>
              </a:extLst>
            </p:cNvPr>
            <p:cNvGrpSpPr/>
            <p:nvPr/>
          </p:nvGrpSpPr>
          <p:grpSpPr>
            <a:xfrm>
              <a:off x="4767010" y="2374534"/>
              <a:ext cx="58894" cy="47422"/>
              <a:chOff x="4767010" y="2374534"/>
              <a:chExt cx="58894" cy="47422"/>
            </a:xfrm>
          </p:grpSpPr>
          <p:sp>
            <p:nvSpPr>
              <p:cNvPr id="709" name="Freeform: Shape 708">
                <a:extLst>
                  <a:ext uri="{FF2B5EF4-FFF2-40B4-BE49-F238E27FC236}">
                    <a16:creationId xmlns:a16="http://schemas.microsoft.com/office/drawing/2014/main" id="{60C5BDD0-7418-9231-251D-F941B24207B0}"/>
                  </a:ext>
                </a:extLst>
              </p:cNvPr>
              <p:cNvSpPr/>
              <p:nvPr/>
            </p:nvSpPr>
            <p:spPr>
              <a:xfrm>
                <a:off x="4796457" y="2374534"/>
                <a:ext cx="17633" cy="47422"/>
              </a:xfrm>
              <a:custGeom>
                <a:avLst/>
                <a:gdLst>
                  <a:gd name="connsiteX0" fmla="*/ 133 w 17633"/>
                  <a:gd name="connsiteY0" fmla="*/ 94 h 47422"/>
                  <a:gd name="connsiteX1" fmla="*/ 133 w 17633"/>
                  <a:gd name="connsiteY1" fmla="*/ 47517 h 47422"/>
                </a:gdLst>
                <a:ahLst/>
                <a:cxnLst>
                  <a:cxn ang="0">
                    <a:pos x="connsiteX0" y="connsiteY0"/>
                  </a:cxn>
                  <a:cxn ang="0">
                    <a:pos x="connsiteX1" y="connsiteY1"/>
                  </a:cxn>
                </a:cxnLst>
                <a:rect l="l" t="t" r="r" b="b"/>
                <a:pathLst>
                  <a:path w="17633" h="47422">
                    <a:moveTo>
                      <a:pt x="133" y="94"/>
                    </a:moveTo>
                    <a:lnTo>
                      <a:pt x="133" y="4751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0" name="Freeform: Shape 709">
                <a:extLst>
                  <a:ext uri="{FF2B5EF4-FFF2-40B4-BE49-F238E27FC236}">
                    <a16:creationId xmlns:a16="http://schemas.microsoft.com/office/drawing/2014/main" id="{42363AD3-4C6F-0BE6-5A15-1595CC89EB1A}"/>
                  </a:ext>
                </a:extLst>
              </p:cNvPr>
              <p:cNvSpPr/>
              <p:nvPr/>
            </p:nvSpPr>
            <p:spPr>
              <a:xfrm>
                <a:off x="4767010" y="2398246"/>
                <a:ext cx="58894" cy="14198"/>
              </a:xfrm>
              <a:custGeom>
                <a:avLst/>
                <a:gdLst>
                  <a:gd name="connsiteX0" fmla="*/ 59027 w 58894"/>
                  <a:gd name="connsiteY0" fmla="*/ 94 h 14198"/>
                  <a:gd name="connsiteX1" fmla="*/ 133 w 58894"/>
                  <a:gd name="connsiteY1" fmla="*/ 94 h 14198"/>
                </a:gdLst>
                <a:ahLst/>
                <a:cxnLst>
                  <a:cxn ang="0">
                    <a:pos x="connsiteX0" y="connsiteY0"/>
                  </a:cxn>
                  <a:cxn ang="0">
                    <a:pos x="connsiteX1" y="connsiteY1"/>
                  </a:cxn>
                </a:cxnLst>
                <a:rect l="l" t="t" r="r" b="b"/>
                <a:pathLst>
                  <a:path w="58894" h="14198">
                    <a:moveTo>
                      <a:pt x="59027" y="94"/>
                    </a:moveTo>
                    <a:lnTo>
                      <a:pt x="133" y="9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4" name="Graphic 5">
              <a:extLst>
                <a:ext uri="{FF2B5EF4-FFF2-40B4-BE49-F238E27FC236}">
                  <a16:creationId xmlns:a16="http://schemas.microsoft.com/office/drawing/2014/main" id="{CF979CF6-85A1-6EEE-F707-15D9FFE15AB8}"/>
                </a:ext>
              </a:extLst>
            </p:cNvPr>
            <p:cNvGrpSpPr/>
            <p:nvPr/>
          </p:nvGrpSpPr>
          <p:grpSpPr>
            <a:xfrm>
              <a:off x="4739150" y="2349545"/>
              <a:ext cx="58894" cy="47422"/>
              <a:chOff x="4739150" y="2349545"/>
              <a:chExt cx="58894" cy="47422"/>
            </a:xfrm>
          </p:grpSpPr>
          <p:sp>
            <p:nvSpPr>
              <p:cNvPr id="707" name="Freeform: Shape 706">
                <a:extLst>
                  <a:ext uri="{FF2B5EF4-FFF2-40B4-BE49-F238E27FC236}">
                    <a16:creationId xmlns:a16="http://schemas.microsoft.com/office/drawing/2014/main" id="{80F3A168-B740-81A7-01D7-AFEF9E5CAE1B}"/>
                  </a:ext>
                </a:extLst>
              </p:cNvPr>
              <p:cNvSpPr/>
              <p:nvPr/>
            </p:nvSpPr>
            <p:spPr>
              <a:xfrm>
                <a:off x="4768597" y="2349545"/>
                <a:ext cx="17633" cy="47422"/>
              </a:xfrm>
              <a:custGeom>
                <a:avLst/>
                <a:gdLst>
                  <a:gd name="connsiteX0" fmla="*/ 131 w 17633"/>
                  <a:gd name="connsiteY0" fmla="*/ 93 h 47422"/>
                  <a:gd name="connsiteX1" fmla="*/ 131 w 17633"/>
                  <a:gd name="connsiteY1" fmla="*/ 47515 h 47422"/>
                </a:gdLst>
                <a:ahLst/>
                <a:cxnLst>
                  <a:cxn ang="0">
                    <a:pos x="connsiteX0" y="connsiteY0"/>
                  </a:cxn>
                  <a:cxn ang="0">
                    <a:pos x="connsiteX1" y="connsiteY1"/>
                  </a:cxn>
                </a:cxnLst>
                <a:rect l="l" t="t" r="r" b="b"/>
                <a:pathLst>
                  <a:path w="17633" h="47422">
                    <a:moveTo>
                      <a:pt x="131" y="93"/>
                    </a:moveTo>
                    <a:lnTo>
                      <a:pt x="131" y="4751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8" name="Freeform: Shape 707">
                <a:extLst>
                  <a:ext uri="{FF2B5EF4-FFF2-40B4-BE49-F238E27FC236}">
                    <a16:creationId xmlns:a16="http://schemas.microsoft.com/office/drawing/2014/main" id="{D9624D43-8AC9-6394-920F-DAB61F97F9BF}"/>
                  </a:ext>
                </a:extLst>
              </p:cNvPr>
              <p:cNvSpPr/>
              <p:nvPr/>
            </p:nvSpPr>
            <p:spPr>
              <a:xfrm>
                <a:off x="4739150" y="2373256"/>
                <a:ext cx="58894" cy="14198"/>
              </a:xfrm>
              <a:custGeom>
                <a:avLst/>
                <a:gdLst>
                  <a:gd name="connsiteX0" fmla="*/ 59025 w 58894"/>
                  <a:gd name="connsiteY0" fmla="*/ 93 h 14198"/>
                  <a:gd name="connsiteX1" fmla="*/ 131 w 58894"/>
                  <a:gd name="connsiteY1" fmla="*/ 93 h 14198"/>
                </a:gdLst>
                <a:ahLst/>
                <a:cxnLst>
                  <a:cxn ang="0">
                    <a:pos x="connsiteX0" y="connsiteY0"/>
                  </a:cxn>
                  <a:cxn ang="0">
                    <a:pos x="connsiteX1" y="connsiteY1"/>
                  </a:cxn>
                </a:cxnLst>
                <a:rect l="l" t="t" r="r" b="b"/>
                <a:pathLst>
                  <a:path w="58894" h="14198">
                    <a:moveTo>
                      <a:pt x="59025" y="93"/>
                    </a:moveTo>
                    <a:lnTo>
                      <a:pt x="131" y="9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5" name="Graphic 5">
              <a:extLst>
                <a:ext uri="{FF2B5EF4-FFF2-40B4-BE49-F238E27FC236}">
                  <a16:creationId xmlns:a16="http://schemas.microsoft.com/office/drawing/2014/main" id="{C5008A16-E02E-809D-4BFD-0124C7D07EDB}"/>
                </a:ext>
              </a:extLst>
            </p:cNvPr>
            <p:cNvGrpSpPr/>
            <p:nvPr/>
          </p:nvGrpSpPr>
          <p:grpSpPr>
            <a:xfrm>
              <a:off x="4699300" y="2331087"/>
              <a:ext cx="58894" cy="47422"/>
              <a:chOff x="4699300" y="2331087"/>
              <a:chExt cx="58894" cy="47422"/>
            </a:xfrm>
          </p:grpSpPr>
          <p:sp>
            <p:nvSpPr>
              <p:cNvPr id="705" name="Freeform: Shape 704">
                <a:extLst>
                  <a:ext uri="{FF2B5EF4-FFF2-40B4-BE49-F238E27FC236}">
                    <a16:creationId xmlns:a16="http://schemas.microsoft.com/office/drawing/2014/main" id="{3153E3E0-B124-70EA-B31E-B24A52378CE8}"/>
                  </a:ext>
                </a:extLst>
              </p:cNvPr>
              <p:cNvSpPr/>
              <p:nvPr/>
            </p:nvSpPr>
            <p:spPr>
              <a:xfrm>
                <a:off x="4728747" y="2331087"/>
                <a:ext cx="17633" cy="47422"/>
              </a:xfrm>
              <a:custGeom>
                <a:avLst/>
                <a:gdLst>
                  <a:gd name="connsiteX0" fmla="*/ 129 w 17633"/>
                  <a:gd name="connsiteY0" fmla="*/ 91 h 47422"/>
                  <a:gd name="connsiteX1" fmla="*/ 129 w 17633"/>
                  <a:gd name="connsiteY1" fmla="*/ 47514 h 47422"/>
                </a:gdLst>
                <a:ahLst/>
                <a:cxnLst>
                  <a:cxn ang="0">
                    <a:pos x="connsiteX0" y="connsiteY0"/>
                  </a:cxn>
                  <a:cxn ang="0">
                    <a:pos x="connsiteX1" y="connsiteY1"/>
                  </a:cxn>
                </a:cxnLst>
                <a:rect l="l" t="t" r="r" b="b"/>
                <a:pathLst>
                  <a:path w="17633" h="47422">
                    <a:moveTo>
                      <a:pt x="129" y="91"/>
                    </a:moveTo>
                    <a:lnTo>
                      <a:pt x="129" y="4751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6" name="Freeform: Shape 705">
                <a:extLst>
                  <a:ext uri="{FF2B5EF4-FFF2-40B4-BE49-F238E27FC236}">
                    <a16:creationId xmlns:a16="http://schemas.microsoft.com/office/drawing/2014/main" id="{2D5B2F29-609C-EB69-C2B2-19653385DD9A}"/>
                  </a:ext>
                </a:extLst>
              </p:cNvPr>
              <p:cNvSpPr/>
              <p:nvPr/>
            </p:nvSpPr>
            <p:spPr>
              <a:xfrm>
                <a:off x="4699300" y="2354798"/>
                <a:ext cx="58894" cy="14198"/>
              </a:xfrm>
              <a:custGeom>
                <a:avLst/>
                <a:gdLst>
                  <a:gd name="connsiteX0" fmla="*/ 59023 w 58894"/>
                  <a:gd name="connsiteY0" fmla="*/ 91 h 14198"/>
                  <a:gd name="connsiteX1" fmla="*/ 129 w 58894"/>
                  <a:gd name="connsiteY1" fmla="*/ 91 h 14198"/>
                </a:gdLst>
                <a:ahLst/>
                <a:cxnLst>
                  <a:cxn ang="0">
                    <a:pos x="connsiteX0" y="connsiteY0"/>
                  </a:cxn>
                  <a:cxn ang="0">
                    <a:pos x="connsiteX1" y="connsiteY1"/>
                  </a:cxn>
                </a:cxnLst>
                <a:rect l="l" t="t" r="r" b="b"/>
                <a:pathLst>
                  <a:path w="58894" h="14198">
                    <a:moveTo>
                      <a:pt x="59023" y="91"/>
                    </a:moveTo>
                    <a:lnTo>
                      <a:pt x="129" y="9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6" name="Graphic 5">
              <a:extLst>
                <a:ext uri="{FF2B5EF4-FFF2-40B4-BE49-F238E27FC236}">
                  <a16:creationId xmlns:a16="http://schemas.microsoft.com/office/drawing/2014/main" id="{D07522DE-4BAC-E897-FEC1-41AA0C79988A}"/>
                </a:ext>
              </a:extLst>
            </p:cNvPr>
            <p:cNvGrpSpPr/>
            <p:nvPr/>
          </p:nvGrpSpPr>
          <p:grpSpPr>
            <a:xfrm>
              <a:off x="4758194" y="2354798"/>
              <a:ext cx="58894" cy="47422"/>
              <a:chOff x="4758194" y="2354798"/>
              <a:chExt cx="58894" cy="47422"/>
            </a:xfrm>
          </p:grpSpPr>
          <p:sp>
            <p:nvSpPr>
              <p:cNvPr id="703" name="Freeform: Shape 702">
                <a:extLst>
                  <a:ext uri="{FF2B5EF4-FFF2-40B4-BE49-F238E27FC236}">
                    <a16:creationId xmlns:a16="http://schemas.microsoft.com/office/drawing/2014/main" id="{4B677459-206A-DA43-1EE6-43B92EAD98CF}"/>
                  </a:ext>
                </a:extLst>
              </p:cNvPr>
              <p:cNvSpPr/>
              <p:nvPr/>
            </p:nvSpPr>
            <p:spPr>
              <a:xfrm>
                <a:off x="4787641" y="2354798"/>
                <a:ext cx="17633" cy="47422"/>
              </a:xfrm>
              <a:custGeom>
                <a:avLst/>
                <a:gdLst>
                  <a:gd name="connsiteX0" fmla="*/ 132 w 17633"/>
                  <a:gd name="connsiteY0" fmla="*/ 93 h 47422"/>
                  <a:gd name="connsiteX1" fmla="*/ 132 w 17633"/>
                  <a:gd name="connsiteY1" fmla="*/ 47516 h 47422"/>
                </a:gdLst>
                <a:ahLst/>
                <a:cxnLst>
                  <a:cxn ang="0">
                    <a:pos x="connsiteX0" y="connsiteY0"/>
                  </a:cxn>
                  <a:cxn ang="0">
                    <a:pos x="connsiteX1" y="connsiteY1"/>
                  </a:cxn>
                </a:cxnLst>
                <a:rect l="l" t="t" r="r" b="b"/>
                <a:pathLst>
                  <a:path w="17633" h="47422">
                    <a:moveTo>
                      <a:pt x="132" y="93"/>
                    </a:moveTo>
                    <a:lnTo>
                      <a:pt x="132" y="4751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4" name="Freeform: Shape 703">
                <a:extLst>
                  <a:ext uri="{FF2B5EF4-FFF2-40B4-BE49-F238E27FC236}">
                    <a16:creationId xmlns:a16="http://schemas.microsoft.com/office/drawing/2014/main" id="{565C37A8-8875-5E5B-091C-44376EEF31B7}"/>
                  </a:ext>
                </a:extLst>
              </p:cNvPr>
              <p:cNvSpPr/>
              <p:nvPr/>
            </p:nvSpPr>
            <p:spPr>
              <a:xfrm>
                <a:off x="4758194" y="2378510"/>
                <a:ext cx="58894" cy="14198"/>
              </a:xfrm>
              <a:custGeom>
                <a:avLst/>
                <a:gdLst>
                  <a:gd name="connsiteX0" fmla="*/ 59026 w 58894"/>
                  <a:gd name="connsiteY0" fmla="*/ 93 h 14198"/>
                  <a:gd name="connsiteX1" fmla="*/ 132 w 58894"/>
                  <a:gd name="connsiteY1" fmla="*/ 93 h 14198"/>
                </a:gdLst>
                <a:ahLst/>
                <a:cxnLst>
                  <a:cxn ang="0">
                    <a:pos x="connsiteX0" y="connsiteY0"/>
                  </a:cxn>
                  <a:cxn ang="0">
                    <a:pos x="connsiteX1" y="connsiteY1"/>
                  </a:cxn>
                </a:cxnLst>
                <a:rect l="l" t="t" r="r" b="b"/>
                <a:pathLst>
                  <a:path w="58894" h="14198">
                    <a:moveTo>
                      <a:pt x="59026" y="93"/>
                    </a:moveTo>
                    <a:lnTo>
                      <a:pt x="132" y="9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7" name="Graphic 5">
              <a:extLst>
                <a:ext uri="{FF2B5EF4-FFF2-40B4-BE49-F238E27FC236}">
                  <a16:creationId xmlns:a16="http://schemas.microsoft.com/office/drawing/2014/main" id="{938D21D1-606C-1315-2305-80EC1A1FA2BB}"/>
                </a:ext>
              </a:extLst>
            </p:cNvPr>
            <p:cNvGrpSpPr/>
            <p:nvPr/>
          </p:nvGrpSpPr>
          <p:grpSpPr>
            <a:xfrm>
              <a:off x="4666150" y="2286788"/>
              <a:ext cx="58894" cy="47422"/>
              <a:chOff x="4666150" y="2286788"/>
              <a:chExt cx="58894" cy="47422"/>
            </a:xfrm>
          </p:grpSpPr>
          <p:sp>
            <p:nvSpPr>
              <p:cNvPr id="701" name="Freeform: Shape 700">
                <a:extLst>
                  <a:ext uri="{FF2B5EF4-FFF2-40B4-BE49-F238E27FC236}">
                    <a16:creationId xmlns:a16="http://schemas.microsoft.com/office/drawing/2014/main" id="{DC719A87-BEAA-9985-2DC6-75DE15E47F7C}"/>
                  </a:ext>
                </a:extLst>
              </p:cNvPr>
              <p:cNvSpPr/>
              <p:nvPr/>
            </p:nvSpPr>
            <p:spPr>
              <a:xfrm>
                <a:off x="4695597" y="2286788"/>
                <a:ext cx="17633" cy="47422"/>
              </a:xfrm>
              <a:custGeom>
                <a:avLst/>
                <a:gdLst>
                  <a:gd name="connsiteX0" fmla="*/ 127 w 17633"/>
                  <a:gd name="connsiteY0" fmla="*/ 88 h 47422"/>
                  <a:gd name="connsiteX1" fmla="*/ 127 w 17633"/>
                  <a:gd name="connsiteY1" fmla="*/ 47511 h 47422"/>
                </a:gdLst>
                <a:ahLst/>
                <a:cxnLst>
                  <a:cxn ang="0">
                    <a:pos x="connsiteX0" y="connsiteY0"/>
                  </a:cxn>
                  <a:cxn ang="0">
                    <a:pos x="connsiteX1" y="connsiteY1"/>
                  </a:cxn>
                </a:cxnLst>
                <a:rect l="l" t="t" r="r" b="b"/>
                <a:pathLst>
                  <a:path w="17633" h="47422">
                    <a:moveTo>
                      <a:pt x="127" y="88"/>
                    </a:moveTo>
                    <a:lnTo>
                      <a:pt x="127" y="4751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2" name="Freeform: Shape 701">
                <a:extLst>
                  <a:ext uri="{FF2B5EF4-FFF2-40B4-BE49-F238E27FC236}">
                    <a16:creationId xmlns:a16="http://schemas.microsoft.com/office/drawing/2014/main" id="{56E5440F-693A-DE76-91FD-1EA996A2F8B1}"/>
                  </a:ext>
                </a:extLst>
              </p:cNvPr>
              <p:cNvSpPr/>
              <p:nvPr/>
            </p:nvSpPr>
            <p:spPr>
              <a:xfrm>
                <a:off x="4666150" y="2310499"/>
                <a:ext cx="58894" cy="14198"/>
              </a:xfrm>
              <a:custGeom>
                <a:avLst/>
                <a:gdLst>
                  <a:gd name="connsiteX0" fmla="*/ 59021 w 58894"/>
                  <a:gd name="connsiteY0" fmla="*/ 88 h 14198"/>
                  <a:gd name="connsiteX1" fmla="*/ 127 w 58894"/>
                  <a:gd name="connsiteY1" fmla="*/ 88 h 14198"/>
                </a:gdLst>
                <a:ahLst/>
                <a:cxnLst>
                  <a:cxn ang="0">
                    <a:pos x="connsiteX0" y="connsiteY0"/>
                  </a:cxn>
                  <a:cxn ang="0">
                    <a:pos x="connsiteX1" y="connsiteY1"/>
                  </a:cxn>
                </a:cxnLst>
                <a:rect l="l" t="t" r="r" b="b"/>
                <a:pathLst>
                  <a:path w="58894" h="14198">
                    <a:moveTo>
                      <a:pt x="59021" y="88"/>
                    </a:moveTo>
                    <a:lnTo>
                      <a:pt x="127" y="8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8" name="Graphic 5">
              <a:extLst>
                <a:ext uri="{FF2B5EF4-FFF2-40B4-BE49-F238E27FC236}">
                  <a16:creationId xmlns:a16="http://schemas.microsoft.com/office/drawing/2014/main" id="{310B1F79-A40D-2776-5FE1-DB671DD94AA9}"/>
                </a:ext>
              </a:extLst>
            </p:cNvPr>
            <p:cNvGrpSpPr/>
            <p:nvPr/>
          </p:nvGrpSpPr>
          <p:grpSpPr>
            <a:xfrm>
              <a:off x="4652396" y="2248594"/>
              <a:ext cx="58894" cy="47422"/>
              <a:chOff x="4652396" y="2248594"/>
              <a:chExt cx="58894" cy="47422"/>
            </a:xfrm>
          </p:grpSpPr>
          <p:sp>
            <p:nvSpPr>
              <p:cNvPr id="699" name="Freeform: Shape 698">
                <a:extLst>
                  <a:ext uri="{FF2B5EF4-FFF2-40B4-BE49-F238E27FC236}">
                    <a16:creationId xmlns:a16="http://schemas.microsoft.com/office/drawing/2014/main" id="{36C8C9F3-DBBF-8EA3-FA72-A0C106BF3E33}"/>
                  </a:ext>
                </a:extLst>
              </p:cNvPr>
              <p:cNvSpPr/>
              <p:nvPr/>
            </p:nvSpPr>
            <p:spPr>
              <a:xfrm>
                <a:off x="4681843" y="2248594"/>
                <a:ext cx="17633" cy="47422"/>
              </a:xfrm>
              <a:custGeom>
                <a:avLst/>
                <a:gdLst>
                  <a:gd name="connsiteX0" fmla="*/ 126 w 17633"/>
                  <a:gd name="connsiteY0" fmla="*/ 85 h 47422"/>
                  <a:gd name="connsiteX1" fmla="*/ 126 w 17633"/>
                  <a:gd name="connsiteY1" fmla="*/ 47508 h 47422"/>
                </a:gdLst>
                <a:ahLst/>
                <a:cxnLst>
                  <a:cxn ang="0">
                    <a:pos x="connsiteX0" y="connsiteY0"/>
                  </a:cxn>
                  <a:cxn ang="0">
                    <a:pos x="connsiteX1" y="connsiteY1"/>
                  </a:cxn>
                </a:cxnLst>
                <a:rect l="l" t="t" r="r" b="b"/>
                <a:pathLst>
                  <a:path w="17633" h="47422">
                    <a:moveTo>
                      <a:pt x="126" y="85"/>
                    </a:moveTo>
                    <a:lnTo>
                      <a:pt x="126" y="4750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0" name="Freeform: Shape 699">
                <a:extLst>
                  <a:ext uri="{FF2B5EF4-FFF2-40B4-BE49-F238E27FC236}">
                    <a16:creationId xmlns:a16="http://schemas.microsoft.com/office/drawing/2014/main" id="{5914B0F5-4362-BE87-3113-8B084F19B2C0}"/>
                  </a:ext>
                </a:extLst>
              </p:cNvPr>
              <p:cNvSpPr/>
              <p:nvPr/>
            </p:nvSpPr>
            <p:spPr>
              <a:xfrm>
                <a:off x="4652396" y="2272306"/>
                <a:ext cx="58894" cy="14198"/>
              </a:xfrm>
              <a:custGeom>
                <a:avLst/>
                <a:gdLst>
                  <a:gd name="connsiteX0" fmla="*/ 59020 w 58894"/>
                  <a:gd name="connsiteY0" fmla="*/ 85 h 14198"/>
                  <a:gd name="connsiteX1" fmla="*/ 126 w 58894"/>
                  <a:gd name="connsiteY1" fmla="*/ 85 h 14198"/>
                </a:gdLst>
                <a:ahLst/>
                <a:cxnLst>
                  <a:cxn ang="0">
                    <a:pos x="connsiteX0" y="connsiteY0"/>
                  </a:cxn>
                  <a:cxn ang="0">
                    <a:pos x="connsiteX1" y="connsiteY1"/>
                  </a:cxn>
                </a:cxnLst>
                <a:rect l="l" t="t" r="r" b="b"/>
                <a:pathLst>
                  <a:path w="58894" h="14198">
                    <a:moveTo>
                      <a:pt x="59020" y="85"/>
                    </a:moveTo>
                    <a:lnTo>
                      <a:pt x="126" y="8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69" name="Graphic 5">
              <a:extLst>
                <a:ext uri="{FF2B5EF4-FFF2-40B4-BE49-F238E27FC236}">
                  <a16:creationId xmlns:a16="http://schemas.microsoft.com/office/drawing/2014/main" id="{0A9E70FC-5038-ACCF-1C04-6376515B5AD6}"/>
                </a:ext>
              </a:extLst>
            </p:cNvPr>
            <p:cNvGrpSpPr/>
            <p:nvPr/>
          </p:nvGrpSpPr>
          <p:grpSpPr>
            <a:xfrm>
              <a:off x="4615543" y="2210542"/>
              <a:ext cx="58894" cy="47422"/>
              <a:chOff x="4615543" y="2210542"/>
              <a:chExt cx="58894" cy="47422"/>
            </a:xfrm>
          </p:grpSpPr>
          <p:sp>
            <p:nvSpPr>
              <p:cNvPr id="697" name="Freeform: Shape 696">
                <a:extLst>
                  <a:ext uri="{FF2B5EF4-FFF2-40B4-BE49-F238E27FC236}">
                    <a16:creationId xmlns:a16="http://schemas.microsoft.com/office/drawing/2014/main" id="{B38E6123-A0E1-0D49-B1AC-F32539FADF87}"/>
                  </a:ext>
                </a:extLst>
              </p:cNvPr>
              <p:cNvSpPr/>
              <p:nvPr/>
            </p:nvSpPr>
            <p:spPr>
              <a:xfrm>
                <a:off x="4644990" y="2210542"/>
                <a:ext cx="17633" cy="47422"/>
              </a:xfrm>
              <a:custGeom>
                <a:avLst/>
                <a:gdLst>
                  <a:gd name="connsiteX0" fmla="*/ 124 w 17633"/>
                  <a:gd name="connsiteY0" fmla="*/ 83 h 47422"/>
                  <a:gd name="connsiteX1" fmla="*/ 124 w 17633"/>
                  <a:gd name="connsiteY1" fmla="*/ 47506 h 47422"/>
                </a:gdLst>
                <a:ahLst/>
                <a:cxnLst>
                  <a:cxn ang="0">
                    <a:pos x="connsiteX0" y="connsiteY0"/>
                  </a:cxn>
                  <a:cxn ang="0">
                    <a:pos x="connsiteX1" y="connsiteY1"/>
                  </a:cxn>
                </a:cxnLst>
                <a:rect l="l" t="t" r="r" b="b"/>
                <a:pathLst>
                  <a:path w="17633" h="47422">
                    <a:moveTo>
                      <a:pt x="124" y="83"/>
                    </a:moveTo>
                    <a:lnTo>
                      <a:pt x="124" y="4750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8" name="Freeform: Shape 697">
                <a:extLst>
                  <a:ext uri="{FF2B5EF4-FFF2-40B4-BE49-F238E27FC236}">
                    <a16:creationId xmlns:a16="http://schemas.microsoft.com/office/drawing/2014/main" id="{EC16BD43-38B4-E6D3-642C-1661BF002374}"/>
                  </a:ext>
                </a:extLst>
              </p:cNvPr>
              <p:cNvSpPr/>
              <p:nvPr/>
            </p:nvSpPr>
            <p:spPr>
              <a:xfrm>
                <a:off x="4615543" y="2234254"/>
                <a:ext cx="58894" cy="14198"/>
              </a:xfrm>
              <a:custGeom>
                <a:avLst/>
                <a:gdLst>
                  <a:gd name="connsiteX0" fmla="*/ 59018 w 58894"/>
                  <a:gd name="connsiteY0" fmla="*/ 83 h 14198"/>
                  <a:gd name="connsiteX1" fmla="*/ 124 w 58894"/>
                  <a:gd name="connsiteY1" fmla="*/ 83 h 14198"/>
                </a:gdLst>
                <a:ahLst/>
                <a:cxnLst>
                  <a:cxn ang="0">
                    <a:pos x="connsiteX0" y="connsiteY0"/>
                  </a:cxn>
                  <a:cxn ang="0">
                    <a:pos x="connsiteX1" y="connsiteY1"/>
                  </a:cxn>
                </a:cxnLst>
                <a:rect l="l" t="t" r="r" b="b"/>
                <a:pathLst>
                  <a:path w="58894" h="14198">
                    <a:moveTo>
                      <a:pt x="59018" y="83"/>
                    </a:moveTo>
                    <a:lnTo>
                      <a:pt x="124" y="8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0" name="Graphic 5">
              <a:extLst>
                <a:ext uri="{FF2B5EF4-FFF2-40B4-BE49-F238E27FC236}">
                  <a16:creationId xmlns:a16="http://schemas.microsoft.com/office/drawing/2014/main" id="{0E5474D3-656B-C10B-C2DE-8B525C3EEF43}"/>
                </a:ext>
              </a:extLst>
            </p:cNvPr>
            <p:cNvGrpSpPr/>
            <p:nvPr/>
          </p:nvGrpSpPr>
          <p:grpSpPr>
            <a:xfrm>
              <a:off x="4582569" y="2192368"/>
              <a:ext cx="58894" cy="47422"/>
              <a:chOff x="4582569" y="2192368"/>
              <a:chExt cx="58894" cy="47422"/>
            </a:xfrm>
          </p:grpSpPr>
          <p:sp>
            <p:nvSpPr>
              <p:cNvPr id="695" name="Freeform: Shape 694">
                <a:extLst>
                  <a:ext uri="{FF2B5EF4-FFF2-40B4-BE49-F238E27FC236}">
                    <a16:creationId xmlns:a16="http://schemas.microsoft.com/office/drawing/2014/main" id="{DA419CE2-F05C-A5B9-8897-B81AEB84BF0B}"/>
                  </a:ext>
                </a:extLst>
              </p:cNvPr>
              <p:cNvSpPr/>
              <p:nvPr/>
            </p:nvSpPr>
            <p:spPr>
              <a:xfrm>
                <a:off x="4612016" y="2192368"/>
                <a:ext cx="17633" cy="47422"/>
              </a:xfrm>
              <a:custGeom>
                <a:avLst/>
                <a:gdLst>
                  <a:gd name="connsiteX0" fmla="*/ 122 w 17633"/>
                  <a:gd name="connsiteY0" fmla="*/ 81 h 47422"/>
                  <a:gd name="connsiteX1" fmla="*/ 122 w 17633"/>
                  <a:gd name="connsiteY1" fmla="*/ 47504 h 47422"/>
                </a:gdLst>
                <a:ahLst/>
                <a:cxnLst>
                  <a:cxn ang="0">
                    <a:pos x="connsiteX0" y="connsiteY0"/>
                  </a:cxn>
                  <a:cxn ang="0">
                    <a:pos x="connsiteX1" y="connsiteY1"/>
                  </a:cxn>
                </a:cxnLst>
                <a:rect l="l" t="t" r="r" b="b"/>
                <a:pathLst>
                  <a:path w="17633" h="47422">
                    <a:moveTo>
                      <a:pt x="122" y="81"/>
                    </a:moveTo>
                    <a:lnTo>
                      <a:pt x="122" y="4750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6" name="Freeform: Shape 695">
                <a:extLst>
                  <a:ext uri="{FF2B5EF4-FFF2-40B4-BE49-F238E27FC236}">
                    <a16:creationId xmlns:a16="http://schemas.microsoft.com/office/drawing/2014/main" id="{E044BDE1-9683-3DC0-5997-C165E4B11F24}"/>
                  </a:ext>
                </a:extLst>
              </p:cNvPr>
              <p:cNvSpPr/>
              <p:nvPr/>
            </p:nvSpPr>
            <p:spPr>
              <a:xfrm>
                <a:off x="4582569" y="2216080"/>
                <a:ext cx="58894" cy="14198"/>
              </a:xfrm>
              <a:custGeom>
                <a:avLst/>
                <a:gdLst>
                  <a:gd name="connsiteX0" fmla="*/ 59016 w 58894"/>
                  <a:gd name="connsiteY0" fmla="*/ 81 h 14198"/>
                  <a:gd name="connsiteX1" fmla="*/ 122 w 58894"/>
                  <a:gd name="connsiteY1" fmla="*/ 81 h 14198"/>
                </a:gdLst>
                <a:ahLst/>
                <a:cxnLst>
                  <a:cxn ang="0">
                    <a:pos x="connsiteX0" y="connsiteY0"/>
                  </a:cxn>
                  <a:cxn ang="0">
                    <a:pos x="connsiteX1" y="connsiteY1"/>
                  </a:cxn>
                </a:cxnLst>
                <a:rect l="l" t="t" r="r" b="b"/>
                <a:pathLst>
                  <a:path w="58894" h="14198">
                    <a:moveTo>
                      <a:pt x="59016" y="81"/>
                    </a:moveTo>
                    <a:lnTo>
                      <a:pt x="122" y="8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1" name="Graphic 5">
              <a:extLst>
                <a:ext uri="{FF2B5EF4-FFF2-40B4-BE49-F238E27FC236}">
                  <a16:creationId xmlns:a16="http://schemas.microsoft.com/office/drawing/2014/main" id="{AF988D67-8BEC-6E8A-01FA-E7120A97FEF8}"/>
                </a:ext>
              </a:extLst>
            </p:cNvPr>
            <p:cNvGrpSpPr/>
            <p:nvPr/>
          </p:nvGrpSpPr>
          <p:grpSpPr>
            <a:xfrm>
              <a:off x="4514858" y="2179732"/>
              <a:ext cx="58894" cy="47422"/>
              <a:chOff x="4514858" y="2179732"/>
              <a:chExt cx="58894" cy="47422"/>
            </a:xfrm>
          </p:grpSpPr>
          <p:sp>
            <p:nvSpPr>
              <p:cNvPr id="693" name="Freeform: Shape 692">
                <a:extLst>
                  <a:ext uri="{FF2B5EF4-FFF2-40B4-BE49-F238E27FC236}">
                    <a16:creationId xmlns:a16="http://schemas.microsoft.com/office/drawing/2014/main" id="{CB72411D-CE64-8520-9C68-9EC0BE90F885}"/>
                  </a:ext>
                </a:extLst>
              </p:cNvPr>
              <p:cNvSpPr/>
              <p:nvPr/>
            </p:nvSpPr>
            <p:spPr>
              <a:xfrm>
                <a:off x="4544306" y="2179732"/>
                <a:ext cx="17633" cy="47422"/>
              </a:xfrm>
              <a:custGeom>
                <a:avLst/>
                <a:gdLst>
                  <a:gd name="connsiteX0" fmla="*/ 118 w 17633"/>
                  <a:gd name="connsiteY0" fmla="*/ 81 h 47422"/>
                  <a:gd name="connsiteX1" fmla="*/ 118 w 17633"/>
                  <a:gd name="connsiteY1" fmla="*/ 47503 h 47422"/>
                </a:gdLst>
                <a:ahLst/>
                <a:cxnLst>
                  <a:cxn ang="0">
                    <a:pos x="connsiteX0" y="connsiteY0"/>
                  </a:cxn>
                  <a:cxn ang="0">
                    <a:pos x="connsiteX1" y="connsiteY1"/>
                  </a:cxn>
                </a:cxnLst>
                <a:rect l="l" t="t" r="r" b="b"/>
                <a:pathLst>
                  <a:path w="17633" h="47422">
                    <a:moveTo>
                      <a:pt x="118" y="81"/>
                    </a:moveTo>
                    <a:lnTo>
                      <a:pt x="118" y="4750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4" name="Freeform: Shape 693">
                <a:extLst>
                  <a:ext uri="{FF2B5EF4-FFF2-40B4-BE49-F238E27FC236}">
                    <a16:creationId xmlns:a16="http://schemas.microsoft.com/office/drawing/2014/main" id="{E5641C46-2738-2B7F-A16C-900364F5F80E}"/>
                  </a:ext>
                </a:extLst>
              </p:cNvPr>
              <p:cNvSpPr/>
              <p:nvPr/>
            </p:nvSpPr>
            <p:spPr>
              <a:xfrm>
                <a:off x="4514858" y="2203443"/>
                <a:ext cx="58894" cy="14198"/>
              </a:xfrm>
              <a:custGeom>
                <a:avLst/>
                <a:gdLst>
                  <a:gd name="connsiteX0" fmla="*/ 59012 w 58894"/>
                  <a:gd name="connsiteY0" fmla="*/ 81 h 14198"/>
                  <a:gd name="connsiteX1" fmla="*/ 118 w 58894"/>
                  <a:gd name="connsiteY1" fmla="*/ 81 h 14198"/>
                </a:gdLst>
                <a:ahLst/>
                <a:cxnLst>
                  <a:cxn ang="0">
                    <a:pos x="connsiteX0" y="connsiteY0"/>
                  </a:cxn>
                  <a:cxn ang="0">
                    <a:pos x="connsiteX1" y="connsiteY1"/>
                  </a:cxn>
                </a:cxnLst>
                <a:rect l="l" t="t" r="r" b="b"/>
                <a:pathLst>
                  <a:path w="58894" h="14198">
                    <a:moveTo>
                      <a:pt x="59012" y="81"/>
                    </a:moveTo>
                    <a:lnTo>
                      <a:pt x="118" y="8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2" name="Graphic 5">
              <a:extLst>
                <a:ext uri="{FF2B5EF4-FFF2-40B4-BE49-F238E27FC236}">
                  <a16:creationId xmlns:a16="http://schemas.microsoft.com/office/drawing/2014/main" id="{88BA1AB5-A501-A34C-3D59-10CB887158CB}"/>
                </a:ext>
              </a:extLst>
            </p:cNvPr>
            <p:cNvGrpSpPr/>
            <p:nvPr/>
          </p:nvGrpSpPr>
          <p:grpSpPr>
            <a:xfrm>
              <a:off x="4368857" y="2170219"/>
              <a:ext cx="58894" cy="47422"/>
              <a:chOff x="4368857" y="2170219"/>
              <a:chExt cx="58894" cy="47422"/>
            </a:xfrm>
          </p:grpSpPr>
          <p:sp>
            <p:nvSpPr>
              <p:cNvPr id="691" name="Freeform: Shape 690">
                <a:extLst>
                  <a:ext uri="{FF2B5EF4-FFF2-40B4-BE49-F238E27FC236}">
                    <a16:creationId xmlns:a16="http://schemas.microsoft.com/office/drawing/2014/main" id="{8E9341DA-5605-E010-8BA4-7B6DB4EB3BFC}"/>
                  </a:ext>
                </a:extLst>
              </p:cNvPr>
              <p:cNvSpPr/>
              <p:nvPr/>
            </p:nvSpPr>
            <p:spPr>
              <a:xfrm>
                <a:off x="4398304" y="2170219"/>
                <a:ext cx="17633" cy="47422"/>
              </a:xfrm>
              <a:custGeom>
                <a:avLst/>
                <a:gdLst>
                  <a:gd name="connsiteX0" fmla="*/ 110 w 17633"/>
                  <a:gd name="connsiteY0" fmla="*/ 80 h 47422"/>
                  <a:gd name="connsiteX1" fmla="*/ 110 w 17633"/>
                  <a:gd name="connsiteY1" fmla="*/ 47503 h 47422"/>
                </a:gdLst>
                <a:ahLst/>
                <a:cxnLst>
                  <a:cxn ang="0">
                    <a:pos x="connsiteX0" y="connsiteY0"/>
                  </a:cxn>
                  <a:cxn ang="0">
                    <a:pos x="connsiteX1" y="connsiteY1"/>
                  </a:cxn>
                </a:cxnLst>
                <a:rect l="l" t="t" r="r" b="b"/>
                <a:pathLst>
                  <a:path w="17633" h="47422">
                    <a:moveTo>
                      <a:pt x="110" y="80"/>
                    </a:moveTo>
                    <a:lnTo>
                      <a:pt x="110" y="4750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2" name="Freeform: Shape 691">
                <a:extLst>
                  <a:ext uri="{FF2B5EF4-FFF2-40B4-BE49-F238E27FC236}">
                    <a16:creationId xmlns:a16="http://schemas.microsoft.com/office/drawing/2014/main" id="{776B41E9-5988-20F2-8BE9-E58369AD5BB4}"/>
                  </a:ext>
                </a:extLst>
              </p:cNvPr>
              <p:cNvSpPr/>
              <p:nvPr/>
            </p:nvSpPr>
            <p:spPr>
              <a:xfrm>
                <a:off x="4368857" y="2193930"/>
                <a:ext cx="58894" cy="14198"/>
              </a:xfrm>
              <a:custGeom>
                <a:avLst/>
                <a:gdLst>
                  <a:gd name="connsiteX0" fmla="*/ 59004 w 58894"/>
                  <a:gd name="connsiteY0" fmla="*/ 80 h 14198"/>
                  <a:gd name="connsiteX1" fmla="*/ 110 w 58894"/>
                  <a:gd name="connsiteY1" fmla="*/ 80 h 14198"/>
                </a:gdLst>
                <a:ahLst/>
                <a:cxnLst>
                  <a:cxn ang="0">
                    <a:pos x="connsiteX0" y="connsiteY0"/>
                  </a:cxn>
                  <a:cxn ang="0">
                    <a:pos x="connsiteX1" y="connsiteY1"/>
                  </a:cxn>
                </a:cxnLst>
                <a:rect l="l" t="t" r="r" b="b"/>
                <a:pathLst>
                  <a:path w="58894" h="14198">
                    <a:moveTo>
                      <a:pt x="59004" y="80"/>
                    </a:moveTo>
                    <a:lnTo>
                      <a:pt x="110" y="8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3" name="Graphic 5">
              <a:extLst>
                <a:ext uri="{FF2B5EF4-FFF2-40B4-BE49-F238E27FC236}">
                  <a16:creationId xmlns:a16="http://schemas.microsoft.com/office/drawing/2014/main" id="{16D9592E-9128-F6AD-0D78-9C8B8084EF58}"/>
                </a:ext>
              </a:extLst>
            </p:cNvPr>
            <p:cNvGrpSpPr/>
            <p:nvPr/>
          </p:nvGrpSpPr>
          <p:grpSpPr>
            <a:xfrm>
              <a:off x="4249834" y="2134297"/>
              <a:ext cx="58894" cy="47422"/>
              <a:chOff x="4249834" y="2134297"/>
              <a:chExt cx="58894" cy="47422"/>
            </a:xfrm>
          </p:grpSpPr>
          <p:sp>
            <p:nvSpPr>
              <p:cNvPr id="689" name="Freeform: Shape 688">
                <a:extLst>
                  <a:ext uri="{FF2B5EF4-FFF2-40B4-BE49-F238E27FC236}">
                    <a16:creationId xmlns:a16="http://schemas.microsoft.com/office/drawing/2014/main" id="{68DD2DB6-886F-F296-8F7B-51FE350DA9A0}"/>
                  </a:ext>
                </a:extLst>
              </p:cNvPr>
              <p:cNvSpPr/>
              <p:nvPr/>
            </p:nvSpPr>
            <p:spPr>
              <a:xfrm>
                <a:off x="4279282" y="2134297"/>
                <a:ext cx="17633" cy="47422"/>
              </a:xfrm>
              <a:custGeom>
                <a:avLst/>
                <a:gdLst>
                  <a:gd name="connsiteX0" fmla="*/ 103 w 17633"/>
                  <a:gd name="connsiteY0" fmla="*/ 77 h 47422"/>
                  <a:gd name="connsiteX1" fmla="*/ 103 w 17633"/>
                  <a:gd name="connsiteY1" fmla="*/ 47500 h 47422"/>
                </a:gdLst>
                <a:ahLst/>
                <a:cxnLst>
                  <a:cxn ang="0">
                    <a:pos x="connsiteX0" y="connsiteY0"/>
                  </a:cxn>
                  <a:cxn ang="0">
                    <a:pos x="connsiteX1" y="connsiteY1"/>
                  </a:cxn>
                </a:cxnLst>
                <a:rect l="l" t="t" r="r" b="b"/>
                <a:pathLst>
                  <a:path w="17633" h="47422">
                    <a:moveTo>
                      <a:pt x="103" y="77"/>
                    </a:moveTo>
                    <a:lnTo>
                      <a:pt x="103" y="4750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0" name="Freeform: Shape 689">
                <a:extLst>
                  <a:ext uri="{FF2B5EF4-FFF2-40B4-BE49-F238E27FC236}">
                    <a16:creationId xmlns:a16="http://schemas.microsoft.com/office/drawing/2014/main" id="{E40D6338-A3A2-43A1-AA32-9160E7A4D292}"/>
                  </a:ext>
                </a:extLst>
              </p:cNvPr>
              <p:cNvSpPr/>
              <p:nvPr/>
            </p:nvSpPr>
            <p:spPr>
              <a:xfrm>
                <a:off x="4249834" y="2158008"/>
                <a:ext cx="58894" cy="14198"/>
              </a:xfrm>
              <a:custGeom>
                <a:avLst/>
                <a:gdLst>
                  <a:gd name="connsiteX0" fmla="*/ 58997 w 58894"/>
                  <a:gd name="connsiteY0" fmla="*/ 77 h 14198"/>
                  <a:gd name="connsiteX1" fmla="*/ 103 w 58894"/>
                  <a:gd name="connsiteY1" fmla="*/ 77 h 14198"/>
                </a:gdLst>
                <a:ahLst/>
                <a:cxnLst>
                  <a:cxn ang="0">
                    <a:pos x="connsiteX0" y="connsiteY0"/>
                  </a:cxn>
                  <a:cxn ang="0">
                    <a:pos x="connsiteX1" y="connsiteY1"/>
                  </a:cxn>
                </a:cxnLst>
                <a:rect l="l" t="t" r="r" b="b"/>
                <a:pathLst>
                  <a:path w="58894" h="14198">
                    <a:moveTo>
                      <a:pt x="58997" y="77"/>
                    </a:moveTo>
                    <a:lnTo>
                      <a:pt x="103" y="7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4" name="Graphic 5">
              <a:extLst>
                <a:ext uri="{FF2B5EF4-FFF2-40B4-BE49-F238E27FC236}">
                  <a16:creationId xmlns:a16="http://schemas.microsoft.com/office/drawing/2014/main" id="{B91242EE-8924-A9AB-91E0-91DFBDCAC08E}"/>
                </a:ext>
              </a:extLst>
            </p:cNvPr>
            <p:cNvGrpSpPr/>
            <p:nvPr/>
          </p:nvGrpSpPr>
          <p:grpSpPr>
            <a:xfrm>
              <a:off x="4241018" y="2113567"/>
              <a:ext cx="58894" cy="47422"/>
              <a:chOff x="4241018" y="2113567"/>
              <a:chExt cx="58894" cy="47422"/>
            </a:xfrm>
          </p:grpSpPr>
          <p:sp>
            <p:nvSpPr>
              <p:cNvPr id="687" name="Freeform: Shape 686">
                <a:extLst>
                  <a:ext uri="{FF2B5EF4-FFF2-40B4-BE49-F238E27FC236}">
                    <a16:creationId xmlns:a16="http://schemas.microsoft.com/office/drawing/2014/main" id="{07C0B3B5-55A4-CF52-6A5B-6C384A4080F6}"/>
                  </a:ext>
                </a:extLst>
              </p:cNvPr>
              <p:cNvSpPr/>
              <p:nvPr/>
            </p:nvSpPr>
            <p:spPr>
              <a:xfrm>
                <a:off x="4270465" y="2113567"/>
                <a:ext cx="17633" cy="47422"/>
              </a:xfrm>
              <a:custGeom>
                <a:avLst/>
                <a:gdLst>
                  <a:gd name="connsiteX0" fmla="*/ 103 w 17633"/>
                  <a:gd name="connsiteY0" fmla="*/ 76 h 47422"/>
                  <a:gd name="connsiteX1" fmla="*/ 103 w 17633"/>
                  <a:gd name="connsiteY1" fmla="*/ 47499 h 47422"/>
                </a:gdLst>
                <a:ahLst/>
                <a:cxnLst>
                  <a:cxn ang="0">
                    <a:pos x="connsiteX0" y="connsiteY0"/>
                  </a:cxn>
                  <a:cxn ang="0">
                    <a:pos x="connsiteX1" y="connsiteY1"/>
                  </a:cxn>
                </a:cxnLst>
                <a:rect l="l" t="t" r="r" b="b"/>
                <a:pathLst>
                  <a:path w="17633" h="47422">
                    <a:moveTo>
                      <a:pt x="103" y="76"/>
                    </a:moveTo>
                    <a:lnTo>
                      <a:pt x="103" y="4749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8" name="Freeform: Shape 687">
                <a:extLst>
                  <a:ext uri="{FF2B5EF4-FFF2-40B4-BE49-F238E27FC236}">
                    <a16:creationId xmlns:a16="http://schemas.microsoft.com/office/drawing/2014/main" id="{4A1C3B3E-87B5-09B4-5E4F-BB34FBA4EEAC}"/>
                  </a:ext>
                </a:extLst>
              </p:cNvPr>
              <p:cNvSpPr/>
              <p:nvPr/>
            </p:nvSpPr>
            <p:spPr>
              <a:xfrm>
                <a:off x="4241018" y="2137278"/>
                <a:ext cx="58894" cy="14198"/>
              </a:xfrm>
              <a:custGeom>
                <a:avLst/>
                <a:gdLst>
                  <a:gd name="connsiteX0" fmla="*/ 58997 w 58894"/>
                  <a:gd name="connsiteY0" fmla="*/ 76 h 14198"/>
                  <a:gd name="connsiteX1" fmla="*/ 103 w 58894"/>
                  <a:gd name="connsiteY1" fmla="*/ 76 h 14198"/>
                </a:gdLst>
                <a:ahLst/>
                <a:cxnLst>
                  <a:cxn ang="0">
                    <a:pos x="connsiteX0" y="connsiteY0"/>
                  </a:cxn>
                  <a:cxn ang="0">
                    <a:pos x="connsiteX1" y="connsiteY1"/>
                  </a:cxn>
                </a:cxnLst>
                <a:rect l="l" t="t" r="r" b="b"/>
                <a:pathLst>
                  <a:path w="58894" h="14198">
                    <a:moveTo>
                      <a:pt x="58997" y="76"/>
                    </a:moveTo>
                    <a:lnTo>
                      <a:pt x="103" y="7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5" name="Graphic 5">
              <a:extLst>
                <a:ext uri="{FF2B5EF4-FFF2-40B4-BE49-F238E27FC236}">
                  <a16:creationId xmlns:a16="http://schemas.microsoft.com/office/drawing/2014/main" id="{4CFC47CA-8BA8-A05A-488D-5039C3A94286}"/>
                </a:ext>
              </a:extLst>
            </p:cNvPr>
            <p:cNvGrpSpPr/>
            <p:nvPr/>
          </p:nvGrpSpPr>
          <p:grpSpPr>
            <a:xfrm>
              <a:off x="4227617" y="2094967"/>
              <a:ext cx="58894" cy="47422"/>
              <a:chOff x="4227617" y="2094967"/>
              <a:chExt cx="58894" cy="47422"/>
            </a:xfrm>
          </p:grpSpPr>
          <p:sp>
            <p:nvSpPr>
              <p:cNvPr id="685" name="Freeform: Shape 684">
                <a:extLst>
                  <a:ext uri="{FF2B5EF4-FFF2-40B4-BE49-F238E27FC236}">
                    <a16:creationId xmlns:a16="http://schemas.microsoft.com/office/drawing/2014/main" id="{BFA50B01-B05E-B9D7-F765-6648C96611BB}"/>
                  </a:ext>
                </a:extLst>
              </p:cNvPr>
              <p:cNvSpPr/>
              <p:nvPr/>
            </p:nvSpPr>
            <p:spPr>
              <a:xfrm>
                <a:off x="4257064" y="2094967"/>
                <a:ext cx="17633" cy="47422"/>
              </a:xfrm>
              <a:custGeom>
                <a:avLst/>
                <a:gdLst>
                  <a:gd name="connsiteX0" fmla="*/ 102 w 17633"/>
                  <a:gd name="connsiteY0" fmla="*/ 75 h 47422"/>
                  <a:gd name="connsiteX1" fmla="*/ 102 w 17633"/>
                  <a:gd name="connsiteY1" fmla="*/ 47497 h 47422"/>
                </a:gdLst>
                <a:ahLst/>
                <a:cxnLst>
                  <a:cxn ang="0">
                    <a:pos x="connsiteX0" y="connsiteY0"/>
                  </a:cxn>
                  <a:cxn ang="0">
                    <a:pos x="connsiteX1" y="connsiteY1"/>
                  </a:cxn>
                </a:cxnLst>
                <a:rect l="l" t="t" r="r" b="b"/>
                <a:pathLst>
                  <a:path w="17633" h="47422">
                    <a:moveTo>
                      <a:pt x="102" y="75"/>
                    </a:moveTo>
                    <a:lnTo>
                      <a:pt x="102" y="4749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6" name="Freeform: Shape 685">
                <a:extLst>
                  <a:ext uri="{FF2B5EF4-FFF2-40B4-BE49-F238E27FC236}">
                    <a16:creationId xmlns:a16="http://schemas.microsoft.com/office/drawing/2014/main" id="{1CD45E26-E21B-2E51-811C-BD692363A7E7}"/>
                  </a:ext>
                </a:extLst>
              </p:cNvPr>
              <p:cNvSpPr/>
              <p:nvPr/>
            </p:nvSpPr>
            <p:spPr>
              <a:xfrm>
                <a:off x="4227617" y="2118678"/>
                <a:ext cx="58894" cy="14198"/>
              </a:xfrm>
              <a:custGeom>
                <a:avLst/>
                <a:gdLst>
                  <a:gd name="connsiteX0" fmla="*/ 58996 w 58894"/>
                  <a:gd name="connsiteY0" fmla="*/ 75 h 14198"/>
                  <a:gd name="connsiteX1" fmla="*/ 102 w 58894"/>
                  <a:gd name="connsiteY1" fmla="*/ 75 h 14198"/>
                </a:gdLst>
                <a:ahLst/>
                <a:cxnLst>
                  <a:cxn ang="0">
                    <a:pos x="connsiteX0" y="connsiteY0"/>
                  </a:cxn>
                  <a:cxn ang="0">
                    <a:pos x="connsiteX1" y="connsiteY1"/>
                  </a:cxn>
                </a:cxnLst>
                <a:rect l="l" t="t" r="r" b="b"/>
                <a:pathLst>
                  <a:path w="58894" h="14198">
                    <a:moveTo>
                      <a:pt x="58996" y="75"/>
                    </a:moveTo>
                    <a:lnTo>
                      <a:pt x="102" y="7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6" name="Graphic 5">
              <a:extLst>
                <a:ext uri="{FF2B5EF4-FFF2-40B4-BE49-F238E27FC236}">
                  <a16:creationId xmlns:a16="http://schemas.microsoft.com/office/drawing/2014/main" id="{433E3C2B-652F-7E37-7942-756E277F487E}"/>
                </a:ext>
              </a:extLst>
            </p:cNvPr>
            <p:cNvGrpSpPr/>
            <p:nvPr/>
          </p:nvGrpSpPr>
          <p:grpSpPr>
            <a:xfrm>
              <a:off x="4216332" y="2072817"/>
              <a:ext cx="58894" cy="47422"/>
              <a:chOff x="4216332" y="2072817"/>
              <a:chExt cx="58894" cy="47422"/>
            </a:xfrm>
          </p:grpSpPr>
          <p:sp>
            <p:nvSpPr>
              <p:cNvPr id="683" name="Freeform: Shape 682">
                <a:extLst>
                  <a:ext uri="{FF2B5EF4-FFF2-40B4-BE49-F238E27FC236}">
                    <a16:creationId xmlns:a16="http://schemas.microsoft.com/office/drawing/2014/main" id="{8C33F966-44BD-22C2-0620-001FDE6F2878}"/>
                  </a:ext>
                </a:extLst>
              </p:cNvPr>
              <p:cNvSpPr/>
              <p:nvPr/>
            </p:nvSpPr>
            <p:spPr>
              <a:xfrm>
                <a:off x="4245779" y="2072817"/>
                <a:ext cx="17633" cy="47422"/>
              </a:xfrm>
              <a:custGeom>
                <a:avLst/>
                <a:gdLst>
                  <a:gd name="connsiteX0" fmla="*/ 101 w 17633"/>
                  <a:gd name="connsiteY0" fmla="*/ 73 h 47422"/>
                  <a:gd name="connsiteX1" fmla="*/ 101 w 17633"/>
                  <a:gd name="connsiteY1" fmla="*/ 47496 h 47422"/>
                </a:gdLst>
                <a:ahLst/>
                <a:cxnLst>
                  <a:cxn ang="0">
                    <a:pos x="connsiteX0" y="connsiteY0"/>
                  </a:cxn>
                  <a:cxn ang="0">
                    <a:pos x="connsiteX1" y="connsiteY1"/>
                  </a:cxn>
                </a:cxnLst>
                <a:rect l="l" t="t" r="r" b="b"/>
                <a:pathLst>
                  <a:path w="17633" h="47422">
                    <a:moveTo>
                      <a:pt x="101" y="73"/>
                    </a:moveTo>
                    <a:lnTo>
                      <a:pt x="101" y="4749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4" name="Freeform: Shape 683">
                <a:extLst>
                  <a:ext uri="{FF2B5EF4-FFF2-40B4-BE49-F238E27FC236}">
                    <a16:creationId xmlns:a16="http://schemas.microsoft.com/office/drawing/2014/main" id="{0D525174-DA4B-29AD-844B-6E6F3C20067B}"/>
                  </a:ext>
                </a:extLst>
              </p:cNvPr>
              <p:cNvSpPr/>
              <p:nvPr/>
            </p:nvSpPr>
            <p:spPr>
              <a:xfrm>
                <a:off x="4216332" y="2096529"/>
                <a:ext cx="58894" cy="14198"/>
              </a:xfrm>
              <a:custGeom>
                <a:avLst/>
                <a:gdLst>
                  <a:gd name="connsiteX0" fmla="*/ 58996 w 58894"/>
                  <a:gd name="connsiteY0" fmla="*/ 73 h 14198"/>
                  <a:gd name="connsiteX1" fmla="*/ 101 w 58894"/>
                  <a:gd name="connsiteY1" fmla="*/ 73 h 14198"/>
                </a:gdLst>
                <a:ahLst/>
                <a:cxnLst>
                  <a:cxn ang="0">
                    <a:pos x="connsiteX0" y="connsiteY0"/>
                  </a:cxn>
                  <a:cxn ang="0">
                    <a:pos x="connsiteX1" y="connsiteY1"/>
                  </a:cxn>
                </a:cxnLst>
                <a:rect l="l" t="t" r="r" b="b"/>
                <a:pathLst>
                  <a:path w="58894" h="14198">
                    <a:moveTo>
                      <a:pt x="58996" y="73"/>
                    </a:moveTo>
                    <a:lnTo>
                      <a:pt x="101" y="7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7" name="Graphic 5">
              <a:extLst>
                <a:ext uri="{FF2B5EF4-FFF2-40B4-BE49-F238E27FC236}">
                  <a16:creationId xmlns:a16="http://schemas.microsoft.com/office/drawing/2014/main" id="{633410ED-1442-3004-C6AD-B81B67966C4E}"/>
                </a:ext>
              </a:extLst>
            </p:cNvPr>
            <p:cNvGrpSpPr/>
            <p:nvPr/>
          </p:nvGrpSpPr>
          <p:grpSpPr>
            <a:xfrm>
              <a:off x="4186885" y="1979250"/>
              <a:ext cx="58894" cy="47422"/>
              <a:chOff x="4186885" y="1979250"/>
              <a:chExt cx="58894" cy="47422"/>
            </a:xfrm>
          </p:grpSpPr>
          <p:sp>
            <p:nvSpPr>
              <p:cNvPr id="681" name="Freeform: Shape 680">
                <a:extLst>
                  <a:ext uri="{FF2B5EF4-FFF2-40B4-BE49-F238E27FC236}">
                    <a16:creationId xmlns:a16="http://schemas.microsoft.com/office/drawing/2014/main" id="{0BDC75CE-B42F-E662-AB19-6670A356C908}"/>
                  </a:ext>
                </a:extLst>
              </p:cNvPr>
              <p:cNvSpPr/>
              <p:nvPr/>
            </p:nvSpPr>
            <p:spPr>
              <a:xfrm>
                <a:off x="4216332" y="1979250"/>
                <a:ext cx="17633" cy="47422"/>
              </a:xfrm>
              <a:custGeom>
                <a:avLst/>
                <a:gdLst>
                  <a:gd name="connsiteX0" fmla="*/ 100 w 17633"/>
                  <a:gd name="connsiteY0" fmla="*/ 66 h 47422"/>
                  <a:gd name="connsiteX1" fmla="*/ 100 w 17633"/>
                  <a:gd name="connsiteY1" fmla="*/ 47489 h 47422"/>
                </a:gdLst>
                <a:ahLst/>
                <a:cxnLst>
                  <a:cxn ang="0">
                    <a:pos x="connsiteX0" y="connsiteY0"/>
                  </a:cxn>
                  <a:cxn ang="0">
                    <a:pos x="connsiteX1" y="connsiteY1"/>
                  </a:cxn>
                </a:cxnLst>
                <a:rect l="l" t="t" r="r" b="b"/>
                <a:pathLst>
                  <a:path w="17633" h="47422">
                    <a:moveTo>
                      <a:pt x="100" y="66"/>
                    </a:moveTo>
                    <a:lnTo>
                      <a:pt x="100" y="4748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2" name="Freeform: Shape 681">
                <a:extLst>
                  <a:ext uri="{FF2B5EF4-FFF2-40B4-BE49-F238E27FC236}">
                    <a16:creationId xmlns:a16="http://schemas.microsoft.com/office/drawing/2014/main" id="{70CB187C-8638-A80A-3ED3-4A3BB55662CF}"/>
                  </a:ext>
                </a:extLst>
              </p:cNvPr>
              <p:cNvSpPr/>
              <p:nvPr/>
            </p:nvSpPr>
            <p:spPr>
              <a:xfrm>
                <a:off x="4186885" y="2002961"/>
                <a:ext cx="58894" cy="14198"/>
              </a:xfrm>
              <a:custGeom>
                <a:avLst/>
                <a:gdLst>
                  <a:gd name="connsiteX0" fmla="*/ 58994 w 58894"/>
                  <a:gd name="connsiteY0" fmla="*/ 66 h 14198"/>
                  <a:gd name="connsiteX1" fmla="*/ 100 w 58894"/>
                  <a:gd name="connsiteY1" fmla="*/ 66 h 14198"/>
                </a:gdLst>
                <a:ahLst/>
                <a:cxnLst>
                  <a:cxn ang="0">
                    <a:pos x="connsiteX0" y="connsiteY0"/>
                  </a:cxn>
                  <a:cxn ang="0">
                    <a:pos x="connsiteX1" y="connsiteY1"/>
                  </a:cxn>
                </a:cxnLst>
                <a:rect l="l" t="t" r="r" b="b"/>
                <a:pathLst>
                  <a:path w="58894" h="14198">
                    <a:moveTo>
                      <a:pt x="58994" y="66"/>
                    </a:moveTo>
                    <a:lnTo>
                      <a:pt x="100" y="6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8" name="Graphic 5">
              <a:extLst>
                <a:ext uri="{FF2B5EF4-FFF2-40B4-BE49-F238E27FC236}">
                  <a16:creationId xmlns:a16="http://schemas.microsoft.com/office/drawing/2014/main" id="{7FC9AA3B-C22A-C42F-8D51-87752B6F2ED9}"/>
                </a:ext>
              </a:extLst>
            </p:cNvPr>
            <p:cNvGrpSpPr/>
            <p:nvPr/>
          </p:nvGrpSpPr>
          <p:grpSpPr>
            <a:xfrm>
              <a:off x="4157438" y="1946877"/>
              <a:ext cx="58894" cy="47422"/>
              <a:chOff x="4157438" y="1946877"/>
              <a:chExt cx="58894" cy="47422"/>
            </a:xfrm>
          </p:grpSpPr>
          <p:sp>
            <p:nvSpPr>
              <p:cNvPr id="679" name="Freeform: Shape 678">
                <a:extLst>
                  <a:ext uri="{FF2B5EF4-FFF2-40B4-BE49-F238E27FC236}">
                    <a16:creationId xmlns:a16="http://schemas.microsoft.com/office/drawing/2014/main" id="{330491D7-45F0-530A-B8F2-96F412F753E4}"/>
                  </a:ext>
                </a:extLst>
              </p:cNvPr>
              <p:cNvSpPr/>
              <p:nvPr/>
            </p:nvSpPr>
            <p:spPr>
              <a:xfrm>
                <a:off x="4186885" y="1946877"/>
                <a:ext cx="17633" cy="47422"/>
              </a:xfrm>
              <a:custGeom>
                <a:avLst/>
                <a:gdLst>
                  <a:gd name="connsiteX0" fmla="*/ 98 w 17633"/>
                  <a:gd name="connsiteY0" fmla="*/ 64 h 47422"/>
                  <a:gd name="connsiteX1" fmla="*/ 98 w 17633"/>
                  <a:gd name="connsiteY1" fmla="*/ 47487 h 47422"/>
                </a:gdLst>
                <a:ahLst/>
                <a:cxnLst>
                  <a:cxn ang="0">
                    <a:pos x="connsiteX0" y="connsiteY0"/>
                  </a:cxn>
                  <a:cxn ang="0">
                    <a:pos x="connsiteX1" y="connsiteY1"/>
                  </a:cxn>
                </a:cxnLst>
                <a:rect l="l" t="t" r="r" b="b"/>
                <a:pathLst>
                  <a:path w="17633" h="47422">
                    <a:moveTo>
                      <a:pt x="98" y="64"/>
                    </a:moveTo>
                    <a:lnTo>
                      <a:pt x="98" y="4748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0" name="Freeform: Shape 679">
                <a:extLst>
                  <a:ext uri="{FF2B5EF4-FFF2-40B4-BE49-F238E27FC236}">
                    <a16:creationId xmlns:a16="http://schemas.microsoft.com/office/drawing/2014/main" id="{FC3D909F-AD28-11CB-8827-A9910D26A7FB}"/>
                  </a:ext>
                </a:extLst>
              </p:cNvPr>
              <p:cNvSpPr/>
              <p:nvPr/>
            </p:nvSpPr>
            <p:spPr>
              <a:xfrm>
                <a:off x="4157438" y="1970589"/>
                <a:ext cx="58894" cy="14198"/>
              </a:xfrm>
              <a:custGeom>
                <a:avLst/>
                <a:gdLst>
                  <a:gd name="connsiteX0" fmla="*/ 58992 w 58894"/>
                  <a:gd name="connsiteY0" fmla="*/ 64 h 14198"/>
                  <a:gd name="connsiteX1" fmla="*/ 98 w 58894"/>
                  <a:gd name="connsiteY1" fmla="*/ 64 h 14198"/>
                </a:gdLst>
                <a:ahLst/>
                <a:cxnLst>
                  <a:cxn ang="0">
                    <a:pos x="connsiteX0" y="connsiteY0"/>
                  </a:cxn>
                  <a:cxn ang="0">
                    <a:pos x="connsiteX1" y="connsiteY1"/>
                  </a:cxn>
                </a:cxnLst>
                <a:rect l="l" t="t" r="r" b="b"/>
                <a:pathLst>
                  <a:path w="58894" h="14198">
                    <a:moveTo>
                      <a:pt x="58992" y="64"/>
                    </a:moveTo>
                    <a:lnTo>
                      <a:pt x="98" y="6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79" name="Graphic 5">
              <a:extLst>
                <a:ext uri="{FF2B5EF4-FFF2-40B4-BE49-F238E27FC236}">
                  <a16:creationId xmlns:a16="http://schemas.microsoft.com/office/drawing/2014/main" id="{6B442776-5A8D-40F0-0003-89A5CBB3B692}"/>
                </a:ext>
              </a:extLst>
            </p:cNvPr>
            <p:cNvGrpSpPr/>
            <p:nvPr/>
          </p:nvGrpSpPr>
          <p:grpSpPr>
            <a:xfrm>
              <a:off x="3899114" y="1830308"/>
              <a:ext cx="58894" cy="47422"/>
              <a:chOff x="3899114" y="1830308"/>
              <a:chExt cx="58894" cy="47422"/>
            </a:xfrm>
          </p:grpSpPr>
          <p:sp>
            <p:nvSpPr>
              <p:cNvPr id="677" name="Freeform: Shape 676">
                <a:extLst>
                  <a:ext uri="{FF2B5EF4-FFF2-40B4-BE49-F238E27FC236}">
                    <a16:creationId xmlns:a16="http://schemas.microsoft.com/office/drawing/2014/main" id="{82860D43-FE80-3766-BFA9-FC8F7F0AF6E5}"/>
                  </a:ext>
                </a:extLst>
              </p:cNvPr>
              <p:cNvSpPr/>
              <p:nvPr/>
            </p:nvSpPr>
            <p:spPr>
              <a:xfrm>
                <a:off x="3928561" y="1830308"/>
                <a:ext cx="17633" cy="47422"/>
              </a:xfrm>
              <a:custGeom>
                <a:avLst/>
                <a:gdLst>
                  <a:gd name="connsiteX0" fmla="*/ 83 w 17633"/>
                  <a:gd name="connsiteY0" fmla="*/ 56 h 47422"/>
                  <a:gd name="connsiteX1" fmla="*/ 83 w 17633"/>
                  <a:gd name="connsiteY1" fmla="*/ 47479 h 47422"/>
                </a:gdLst>
                <a:ahLst/>
                <a:cxnLst>
                  <a:cxn ang="0">
                    <a:pos x="connsiteX0" y="connsiteY0"/>
                  </a:cxn>
                  <a:cxn ang="0">
                    <a:pos x="connsiteX1" y="connsiteY1"/>
                  </a:cxn>
                </a:cxnLst>
                <a:rect l="l" t="t" r="r" b="b"/>
                <a:pathLst>
                  <a:path w="17633" h="47422">
                    <a:moveTo>
                      <a:pt x="83" y="56"/>
                    </a:moveTo>
                    <a:lnTo>
                      <a:pt x="83" y="4747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8" name="Freeform: Shape 677">
                <a:extLst>
                  <a:ext uri="{FF2B5EF4-FFF2-40B4-BE49-F238E27FC236}">
                    <a16:creationId xmlns:a16="http://schemas.microsoft.com/office/drawing/2014/main" id="{815233E5-D60E-B117-D129-9CC0C59324FB}"/>
                  </a:ext>
                </a:extLst>
              </p:cNvPr>
              <p:cNvSpPr/>
              <p:nvPr/>
            </p:nvSpPr>
            <p:spPr>
              <a:xfrm>
                <a:off x="3899114" y="1854020"/>
                <a:ext cx="58894" cy="14198"/>
              </a:xfrm>
              <a:custGeom>
                <a:avLst/>
                <a:gdLst>
                  <a:gd name="connsiteX0" fmla="*/ 58978 w 58894"/>
                  <a:gd name="connsiteY0" fmla="*/ 56 h 14198"/>
                  <a:gd name="connsiteX1" fmla="*/ 83 w 58894"/>
                  <a:gd name="connsiteY1" fmla="*/ 56 h 14198"/>
                </a:gdLst>
                <a:ahLst/>
                <a:cxnLst>
                  <a:cxn ang="0">
                    <a:pos x="connsiteX0" y="connsiteY0"/>
                  </a:cxn>
                  <a:cxn ang="0">
                    <a:pos x="connsiteX1" y="connsiteY1"/>
                  </a:cxn>
                </a:cxnLst>
                <a:rect l="l" t="t" r="r" b="b"/>
                <a:pathLst>
                  <a:path w="58894" h="14198">
                    <a:moveTo>
                      <a:pt x="58978" y="56"/>
                    </a:moveTo>
                    <a:lnTo>
                      <a:pt x="83" y="5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0" name="Graphic 5">
              <a:extLst>
                <a:ext uri="{FF2B5EF4-FFF2-40B4-BE49-F238E27FC236}">
                  <a16:creationId xmlns:a16="http://schemas.microsoft.com/office/drawing/2014/main" id="{3A658A73-1046-2ECA-18E9-0271DBC1EA06}"/>
                </a:ext>
              </a:extLst>
            </p:cNvPr>
            <p:cNvGrpSpPr/>
            <p:nvPr/>
          </p:nvGrpSpPr>
          <p:grpSpPr>
            <a:xfrm>
              <a:off x="3863848" y="1825197"/>
              <a:ext cx="58894" cy="47422"/>
              <a:chOff x="3863848" y="1825197"/>
              <a:chExt cx="58894" cy="47422"/>
            </a:xfrm>
          </p:grpSpPr>
          <p:sp>
            <p:nvSpPr>
              <p:cNvPr id="675" name="Freeform: Shape 674">
                <a:extLst>
                  <a:ext uri="{FF2B5EF4-FFF2-40B4-BE49-F238E27FC236}">
                    <a16:creationId xmlns:a16="http://schemas.microsoft.com/office/drawing/2014/main" id="{59B91D6C-9FE2-BE4F-83BC-3C09FFE78C68}"/>
                  </a:ext>
                </a:extLst>
              </p:cNvPr>
              <p:cNvSpPr/>
              <p:nvPr/>
            </p:nvSpPr>
            <p:spPr>
              <a:xfrm>
                <a:off x="3893295" y="1825197"/>
                <a:ext cx="17633" cy="47422"/>
              </a:xfrm>
              <a:custGeom>
                <a:avLst/>
                <a:gdLst>
                  <a:gd name="connsiteX0" fmla="*/ 81 w 17633"/>
                  <a:gd name="connsiteY0" fmla="*/ 56 h 47422"/>
                  <a:gd name="connsiteX1" fmla="*/ 81 w 17633"/>
                  <a:gd name="connsiteY1" fmla="*/ 47478 h 47422"/>
                </a:gdLst>
                <a:ahLst/>
                <a:cxnLst>
                  <a:cxn ang="0">
                    <a:pos x="connsiteX0" y="connsiteY0"/>
                  </a:cxn>
                  <a:cxn ang="0">
                    <a:pos x="connsiteX1" y="connsiteY1"/>
                  </a:cxn>
                </a:cxnLst>
                <a:rect l="l" t="t" r="r" b="b"/>
                <a:pathLst>
                  <a:path w="17633" h="47422">
                    <a:moveTo>
                      <a:pt x="81" y="56"/>
                    </a:moveTo>
                    <a:lnTo>
                      <a:pt x="81" y="4747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6" name="Freeform: Shape 675">
                <a:extLst>
                  <a:ext uri="{FF2B5EF4-FFF2-40B4-BE49-F238E27FC236}">
                    <a16:creationId xmlns:a16="http://schemas.microsoft.com/office/drawing/2014/main" id="{46AE782D-C1F4-61D7-BA4F-8FEF2A2405F8}"/>
                  </a:ext>
                </a:extLst>
              </p:cNvPr>
              <p:cNvSpPr/>
              <p:nvPr/>
            </p:nvSpPr>
            <p:spPr>
              <a:xfrm>
                <a:off x="3863848" y="1848908"/>
                <a:ext cx="58894" cy="14198"/>
              </a:xfrm>
              <a:custGeom>
                <a:avLst/>
                <a:gdLst>
                  <a:gd name="connsiteX0" fmla="*/ 58976 w 58894"/>
                  <a:gd name="connsiteY0" fmla="*/ 56 h 14198"/>
                  <a:gd name="connsiteX1" fmla="*/ 81 w 58894"/>
                  <a:gd name="connsiteY1" fmla="*/ 56 h 14198"/>
                </a:gdLst>
                <a:ahLst/>
                <a:cxnLst>
                  <a:cxn ang="0">
                    <a:pos x="connsiteX0" y="connsiteY0"/>
                  </a:cxn>
                  <a:cxn ang="0">
                    <a:pos x="connsiteX1" y="connsiteY1"/>
                  </a:cxn>
                </a:cxnLst>
                <a:rect l="l" t="t" r="r" b="b"/>
                <a:pathLst>
                  <a:path w="58894" h="14198">
                    <a:moveTo>
                      <a:pt x="58976" y="56"/>
                    </a:moveTo>
                    <a:lnTo>
                      <a:pt x="81" y="5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1" name="Graphic 5">
              <a:extLst>
                <a:ext uri="{FF2B5EF4-FFF2-40B4-BE49-F238E27FC236}">
                  <a16:creationId xmlns:a16="http://schemas.microsoft.com/office/drawing/2014/main" id="{0C8214C3-3BA2-0527-1A03-F6CA0DA0C380}"/>
                </a:ext>
              </a:extLst>
            </p:cNvPr>
            <p:cNvGrpSpPr/>
            <p:nvPr/>
          </p:nvGrpSpPr>
          <p:grpSpPr>
            <a:xfrm>
              <a:off x="3713439" y="1704794"/>
              <a:ext cx="58894" cy="47422"/>
              <a:chOff x="3713439" y="1704794"/>
              <a:chExt cx="58894" cy="47422"/>
            </a:xfrm>
          </p:grpSpPr>
          <p:sp>
            <p:nvSpPr>
              <p:cNvPr id="673" name="Freeform: Shape 672">
                <a:extLst>
                  <a:ext uri="{FF2B5EF4-FFF2-40B4-BE49-F238E27FC236}">
                    <a16:creationId xmlns:a16="http://schemas.microsoft.com/office/drawing/2014/main" id="{EBD5ACAD-26E3-A08B-2CB6-AE97AABB87B9}"/>
                  </a:ext>
                </a:extLst>
              </p:cNvPr>
              <p:cNvSpPr/>
              <p:nvPr/>
            </p:nvSpPr>
            <p:spPr>
              <a:xfrm>
                <a:off x="3742886" y="1704794"/>
                <a:ext cx="17633" cy="47422"/>
              </a:xfrm>
              <a:custGeom>
                <a:avLst/>
                <a:gdLst>
                  <a:gd name="connsiteX0" fmla="*/ 73 w 17633"/>
                  <a:gd name="connsiteY0" fmla="*/ 47 h 47422"/>
                  <a:gd name="connsiteX1" fmla="*/ 73 w 17633"/>
                  <a:gd name="connsiteY1" fmla="*/ 47470 h 47422"/>
                </a:gdLst>
                <a:ahLst/>
                <a:cxnLst>
                  <a:cxn ang="0">
                    <a:pos x="connsiteX0" y="connsiteY0"/>
                  </a:cxn>
                  <a:cxn ang="0">
                    <a:pos x="connsiteX1" y="connsiteY1"/>
                  </a:cxn>
                </a:cxnLst>
                <a:rect l="l" t="t" r="r" b="b"/>
                <a:pathLst>
                  <a:path w="17633" h="47422">
                    <a:moveTo>
                      <a:pt x="73" y="47"/>
                    </a:moveTo>
                    <a:lnTo>
                      <a:pt x="73" y="4747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4" name="Freeform: Shape 673">
                <a:extLst>
                  <a:ext uri="{FF2B5EF4-FFF2-40B4-BE49-F238E27FC236}">
                    <a16:creationId xmlns:a16="http://schemas.microsoft.com/office/drawing/2014/main" id="{319DEA6D-6B33-2080-955D-9CC9D4FD7C83}"/>
                  </a:ext>
                </a:extLst>
              </p:cNvPr>
              <p:cNvSpPr/>
              <p:nvPr/>
            </p:nvSpPr>
            <p:spPr>
              <a:xfrm>
                <a:off x="3713439" y="1728505"/>
                <a:ext cx="58894" cy="14198"/>
              </a:xfrm>
              <a:custGeom>
                <a:avLst/>
                <a:gdLst>
                  <a:gd name="connsiteX0" fmla="*/ 58967 w 58894"/>
                  <a:gd name="connsiteY0" fmla="*/ 47 h 14198"/>
                  <a:gd name="connsiteX1" fmla="*/ 73 w 58894"/>
                  <a:gd name="connsiteY1" fmla="*/ 47 h 14198"/>
                </a:gdLst>
                <a:ahLst/>
                <a:cxnLst>
                  <a:cxn ang="0">
                    <a:pos x="connsiteX0" y="connsiteY0"/>
                  </a:cxn>
                  <a:cxn ang="0">
                    <a:pos x="connsiteX1" y="connsiteY1"/>
                  </a:cxn>
                </a:cxnLst>
                <a:rect l="l" t="t" r="r" b="b"/>
                <a:pathLst>
                  <a:path w="58894" h="14198">
                    <a:moveTo>
                      <a:pt x="58967" y="47"/>
                    </a:moveTo>
                    <a:lnTo>
                      <a:pt x="73" y="4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2" name="Graphic 5">
              <a:extLst>
                <a:ext uri="{FF2B5EF4-FFF2-40B4-BE49-F238E27FC236}">
                  <a16:creationId xmlns:a16="http://schemas.microsoft.com/office/drawing/2014/main" id="{3D3333C3-7E57-6CEA-3945-55869689C0C9}"/>
                </a:ext>
              </a:extLst>
            </p:cNvPr>
            <p:cNvGrpSpPr/>
            <p:nvPr/>
          </p:nvGrpSpPr>
          <p:grpSpPr>
            <a:xfrm>
              <a:off x="3421612" y="1654815"/>
              <a:ext cx="58894" cy="47422"/>
              <a:chOff x="3421612" y="1654815"/>
              <a:chExt cx="58894" cy="47422"/>
            </a:xfrm>
          </p:grpSpPr>
          <p:sp>
            <p:nvSpPr>
              <p:cNvPr id="671" name="Freeform: Shape 670">
                <a:extLst>
                  <a:ext uri="{FF2B5EF4-FFF2-40B4-BE49-F238E27FC236}">
                    <a16:creationId xmlns:a16="http://schemas.microsoft.com/office/drawing/2014/main" id="{EFD25B0F-0902-E382-5C3F-ED92488051E3}"/>
                  </a:ext>
                </a:extLst>
              </p:cNvPr>
              <p:cNvSpPr/>
              <p:nvPr/>
            </p:nvSpPr>
            <p:spPr>
              <a:xfrm>
                <a:off x="3451060" y="1654815"/>
                <a:ext cx="17633" cy="47422"/>
              </a:xfrm>
              <a:custGeom>
                <a:avLst/>
                <a:gdLst>
                  <a:gd name="connsiteX0" fmla="*/ 56 w 17633"/>
                  <a:gd name="connsiteY0" fmla="*/ 44 h 47422"/>
                  <a:gd name="connsiteX1" fmla="*/ 56 w 17633"/>
                  <a:gd name="connsiteY1" fmla="*/ 47466 h 47422"/>
                </a:gdLst>
                <a:ahLst/>
                <a:cxnLst>
                  <a:cxn ang="0">
                    <a:pos x="connsiteX0" y="connsiteY0"/>
                  </a:cxn>
                  <a:cxn ang="0">
                    <a:pos x="connsiteX1" y="connsiteY1"/>
                  </a:cxn>
                </a:cxnLst>
                <a:rect l="l" t="t" r="r" b="b"/>
                <a:pathLst>
                  <a:path w="17633" h="47422">
                    <a:moveTo>
                      <a:pt x="56" y="44"/>
                    </a:moveTo>
                    <a:lnTo>
                      <a:pt x="56" y="4746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2" name="Freeform: Shape 671">
                <a:extLst>
                  <a:ext uri="{FF2B5EF4-FFF2-40B4-BE49-F238E27FC236}">
                    <a16:creationId xmlns:a16="http://schemas.microsoft.com/office/drawing/2014/main" id="{0ED9955C-E924-6920-3825-C9635985EBBD}"/>
                  </a:ext>
                </a:extLst>
              </p:cNvPr>
              <p:cNvSpPr/>
              <p:nvPr/>
            </p:nvSpPr>
            <p:spPr>
              <a:xfrm>
                <a:off x="3421612" y="1678527"/>
                <a:ext cx="58894" cy="14198"/>
              </a:xfrm>
              <a:custGeom>
                <a:avLst/>
                <a:gdLst>
                  <a:gd name="connsiteX0" fmla="*/ 58950 w 58894"/>
                  <a:gd name="connsiteY0" fmla="*/ 44 h 14198"/>
                  <a:gd name="connsiteX1" fmla="*/ 56 w 58894"/>
                  <a:gd name="connsiteY1" fmla="*/ 44 h 14198"/>
                </a:gdLst>
                <a:ahLst/>
                <a:cxnLst>
                  <a:cxn ang="0">
                    <a:pos x="connsiteX0" y="connsiteY0"/>
                  </a:cxn>
                  <a:cxn ang="0">
                    <a:pos x="connsiteX1" y="connsiteY1"/>
                  </a:cxn>
                </a:cxnLst>
                <a:rect l="l" t="t" r="r" b="b"/>
                <a:pathLst>
                  <a:path w="58894" h="14198">
                    <a:moveTo>
                      <a:pt x="58950" y="44"/>
                    </a:moveTo>
                    <a:lnTo>
                      <a:pt x="56" y="4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3" name="Graphic 5">
              <a:extLst>
                <a:ext uri="{FF2B5EF4-FFF2-40B4-BE49-F238E27FC236}">
                  <a16:creationId xmlns:a16="http://schemas.microsoft.com/office/drawing/2014/main" id="{7679A22E-5833-FA31-6411-9ABA644700A0}"/>
                </a:ext>
              </a:extLst>
            </p:cNvPr>
            <p:cNvGrpSpPr/>
            <p:nvPr/>
          </p:nvGrpSpPr>
          <p:grpSpPr>
            <a:xfrm>
              <a:off x="3383349" y="1631104"/>
              <a:ext cx="58894" cy="47422"/>
              <a:chOff x="3383349" y="1631104"/>
              <a:chExt cx="58894" cy="47422"/>
            </a:xfrm>
          </p:grpSpPr>
          <p:sp>
            <p:nvSpPr>
              <p:cNvPr id="669" name="Freeform: Shape 668">
                <a:extLst>
                  <a:ext uri="{FF2B5EF4-FFF2-40B4-BE49-F238E27FC236}">
                    <a16:creationId xmlns:a16="http://schemas.microsoft.com/office/drawing/2014/main" id="{D243BF99-FA4F-3906-5EAE-6789F2EE6A89}"/>
                  </a:ext>
                </a:extLst>
              </p:cNvPr>
              <p:cNvSpPr/>
              <p:nvPr/>
            </p:nvSpPr>
            <p:spPr>
              <a:xfrm>
                <a:off x="3412796" y="1631104"/>
                <a:ext cx="17633" cy="47422"/>
              </a:xfrm>
              <a:custGeom>
                <a:avLst/>
                <a:gdLst>
                  <a:gd name="connsiteX0" fmla="*/ 54 w 17633"/>
                  <a:gd name="connsiteY0" fmla="*/ 42 h 47422"/>
                  <a:gd name="connsiteX1" fmla="*/ 54 w 17633"/>
                  <a:gd name="connsiteY1" fmla="*/ 47465 h 47422"/>
                </a:gdLst>
                <a:ahLst/>
                <a:cxnLst>
                  <a:cxn ang="0">
                    <a:pos x="connsiteX0" y="connsiteY0"/>
                  </a:cxn>
                  <a:cxn ang="0">
                    <a:pos x="connsiteX1" y="connsiteY1"/>
                  </a:cxn>
                </a:cxnLst>
                <a:rect l="l" t="t" r="r" b="b"/>
                <a:pathLst>
                  <a:path w="17633" h="47422">
                    <a:moveTo>
                      <a:pt x="54" y="42"/>
                    </a:moveTo>
                    <a:lnTo>
                      <a:pt x="54" y="4746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0" name="Freeform: Shape 669">
                <a:extLst>
                  <a:ext uri="{FF2B5EF4-FFF2-40B4-BE49-F238E27FC236}">
                    <a16:creationId xmlns:a16="http://schemas.microsoft.com/office/drawing/2014/main" id="{753FAFBD-49EC-580E-C4AF-C003F77A9429}"/>
                  </a:ext>
                </a:extLst>
              </p:cNvPr>
              <p:cNvSpPr/>
              <p:nvPr/>
            </p:nvSpPr>
            <p:spPr>
              <a:xfrm>
                <a:off x="3383349" y="1654815"/>
                <a:ext cx="58894" cy="14198"/>
              </a:xfrm>
              <a:custGeom>
                <a:avLst/>
                <a:gdLst>
                  <a:gd name="connsiteX0" fmla="*/ 58948 w 58894"/>
                  <a:gd name="connsiteY0" fmla="*/ 42 h 14198"/>
                  <a:gd name="connsiteX1" fmla="*/ 54 w 58894"/>
                  <a:gd name="connsiteY1" fmla="*/ 42 h 14198"/>
                </a:gdLst>
                <a:ahLst/>
                <a:cxnLst>
                  <a:cxn ang="0">
                    <a:pos x="connsiteX0" y="connsiteY0"/>
                  </a:cxn>
                  <a:cxn ang="0">
                    <a:pos x="connsiteX1" y="connsiteY1"/>
                  </a:cxn>
                </a:cxnLst>
                <a:rect l="l" t="t" r="r" b="b"/>
                <a:pathLst>
                  <a:path w="58894" h="14198">
                    <a:moveTo>
                      <a:pt x="58948" y="42"/>
                    </a:moveTo>
                    <a:lnTo>
                      <a:pt x="54" y="4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4" name="Graphic 5">
              <a:extLst>
                <a:ext uri="{FF2B5EF4-FFF2-40B4-BE49-F238E27FC236}">
                  <a16:creationId xmlns:a16="http://schemas.microsoft.com/office/drawing/2014/main" id="{80FB95F0-B3EB-7D8D-68A4-95909621664B}"/>
                </a:ext>
              </a:extLst>
            </p:cNvPr>
            <p:cNvGrpSpPr/>
            <p:nvPr/>
          </p:nvGrpSpPr>
          <p:grpSpPr>
            <a:xfrm>
              <a:off x="3356194" y="1607393"/>
              <a:ext cx="58894" cy="47422"/>
              <a:chOff x="3356194" y="1607393"/>
              <a:chExt cx="58894" cy="47422"/>
            </a:xfrm>
          </p:grpSpPr>
          <p:sp>
            <p:nvSpPr>
              <p:cNvPr id="667" name="Freeform: Shape 666">
                <a:extLst>
                  <a:ext uri="{FF2B5EF4-FFF2-40B4-BE49-F238E27FC236}">
                    <a16:creationId xmlns:a16="http://schemas.microsoft.com/office/drawing/2014/main" id="{379F144F-6591-1DFA-907B-0DB247F2CFB7}"/>
                  </a:ext>
                </a:extLst>
              </p:cNvPr>
              <p:cNvSpPr/>
              <p:nvPr/>
            </p:nvSpPr>
            <p:spPr>
              <a:xfrm>
                <a:off x="3385641" y="1607393"/>
                <a:ext cx="17633" cy="47422"/>
              </a:xfrm>
              <a:custGeom>
                <a:avLst/>
                <a:gdLst>
                  <a:gd name="connsiteX0" fmla="*/ 53 w 17633"/>
                  <a:gd name="connsiteY0" fmla="*/ 40 h 47422"/>
                  <a:gd name="connsiteX1" fmla="*/ 53 w 17633"/>
                  <a:gd name="connsiteY1" fmla="*/ 47463 h 47422"/>
                </a:gdLst>
                <a:ahLst/>
                <a:cxnLst>
                  <a:cxn ang="0">
                    <a:pos x="connsiteX0" y="connsiteY0"/>
                  </a:cxn>
                  <a:cxn ang="0">
                    <a:pos x="connsiteX1" y="connsiteY1"/>
                  </a:cxn>
                </a:cxnLst>
                <a:rect l="l" t="t" r="r" b="b"/>
                <a:pathLst>
                  <a:path w="17633" h="47422">
                    <a:moveTo>
                      <a:pt x="53" y="40"/>
                    </a:moveTo>
                    <a:lnTo>
                      <a:pt x="53" y="4746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8" name="Freeform: Shape 667">
                <a:extLst>
                  <a:ext uri="{FF2B5EF4-FFF2-40B4-BE49-F238E27FC236}">
                    <a16:creationId xmlns:a16="http://schemas.microsoft.com/office/drawing/2014/main" id="{4D7E522E-4407-7630-75FF-052A26E441FF}"/>
                  </a:ext>
                </a:extLst>
              </p:cNvPr>
              <p:cNvSpPr/>
              <p:nvPr/>
            </p:nvSpPr>
            <p:spPr>
              <a:xfrm>
                <a:off x="3356194" y="1631104"/>
                <a:ext cx="58894" cy="14198"/>
              </a:xfrm>
              <a:custGeom>
                <a:avLst/>
                <a:gdLst>
                  <a:gd name="connsiteX0" fmla="*/ 58947 w 58894"/>
                  <a:gd name="connsiteY0" fmla="*/ 40 h 14198"/>
                  <a:gd name="connsiteX1" fmla="*/ 53 w 58894"/>
                  <a:gd name="connsiteY1" fmla="*/ 40 h 14198"/>
                </a:gdLst>
                <a:ahLst/>
                <a:cxnLst>
                  <a:cxn ang="0">
                    <a:pos x="connsiteX0" y="connsiteY0"/>
                  </a:cxn>
                  <a:cxn ang="0">
                    <a:pos x="connsiteX1" y="connsiteY1"/>
                  </a:cxn>
                </a:cxnLst>
                <a:rect l="l" t="t" r="r" b="b"/>
                <a:pathLst>
                  <a:path w="58894" h="14198">
                    <a:moveTo>
                      <a:pt x="58947" y="40"/>
                    </a:moveTo>
                    <a:lnTo>
                      <a:pt x="53" y="4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5" name="Graphic 5">
              <a:extLst>
                <a:ext uri="{FF2B5EF4-FFF2-40B4-BE49-F238E27FC236}">
                  <a16:creationId xmlns:a16="http://schemas.microsoft.com/office/drawing/2014/main" id="{F1B40BF6-69EE-D879-B56C-365044FAF07B}"/>
                </a:ext>
              </a:extLst>
            </p:cNvPr>
            <p:cNvGrpSpPr/>
            <p:nvPr/>
          </p:nvGrpSpPr>
          <p:grpSpPr>
            <a:xfrm>
              <a:off x="3334505" y="1572322"/>
              <a:ext cx="58894" cy="47422"/>
              <a:chOff x="3334505" y="1572322"/>
              <a:chExt cx="58894" cy="47422"/>
            </a:xfrm>
          </p:grpSpPr>
          <p:sp>
            <p:nvSpPr>
              <p:cNvPr id="665" name="Freeform: Shape 664">
                <a:extLst>
                  <a:ext uri="{FF2B5EF4-FFF2-40B4-BE49-F238E27FC236}">
                    <a16:creationId xmlns:a16="http://schemas.microsoft.com/office/drawing/2014/main" id="{5DAACAAB-717B-B873-2101-A08A00955CCE}"/>
                  </a:ext>
                </a:extLst>
              </p:cNvPr>
              <p:cNvSpPr/>
              <p:nvPr/>
            </p:nvSpPr>
            <p:spPr>
              <a:xfrm>
                <a:off x="3363953" y="1572322"/>
                <a:ext cx="17633" cy="47422"/>
              </a:xfrm>
              <a:custGeom>
                <a:avLst/>
                <a:gdLst>
                  <a:gd name="connsiteX0" fmla="*/ 51 w 17633"/>
                  <a:gd name="connsiteY0" fmla="*/ 38 h 47422"/>
                  <a:gd name="connsiteX1" fmla="*/ 51 w 17633"/>
                  <a:gd name="connsiteY1" fmla="*/ 47461 h 47422"/>
                </a:gdLst>
                <a:ahLst/>
                <a:cxnLst>
                  <a:cxn ang="0">
                    <a:pos x="connsiteX0" y="connsiteY0"/>
                  </a:cxn>
                  <a:cxn ang="0">
                    <a:pos x="connsiteX1" y="connsiteY1"/>
                  </a:cxn>
                </a:cxnLst>
                <a:rect l="l" t="t" r="r" b="b"/>
                <a:pathLst>
                  <a:path w="17633" h="47422">
                    <a:moveTo>
                      <a:pt x="51" y="38"/>
                    </a:moveTo>
                    <a:lnTo>
                      <a:pt x="51" y="4746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6" name="Freeform: Shape 665">
                <a:extLst>
                  <a:ext uri="{FF2B5EF4-FFF2-40B4-BE49-F238E27FC236}">
                    <a16:creationId xmlns:a16="http://schemas.microsoft.com/office/drawing/2014/main" id="{C0530A5E-3280-DE92-62F7-694A0F3D32B7}"/>
                  </a:ext>
                </a:extLst>
              </p:cNvPr>
              <p:cNvSpPr/>
              <p:nvPr/>
            </p:nvSpPr>
            <p:spPr>
              <a:xfrm>
                <a:off x="3334505" y="1596034"/>
                <a:ext cx="58894" cy="14198"/>
              </a:xfrm>
              <a:custGeom>
                <a:avLst/>
                <a:gdLst>
                  <a:gd name="connsiteX0" fmla="*/ 58946 w 58894"/>
                  <a:gd name="connsiteY0" fmla="*/ 38 h 14198"/>
                  <a:gd name="connsiteX1" fmla="*/ 51 w 58894"/>
                  <a:gd name="connsiteY1" fmla="*/ 38 h 14198"/>
                </a:gdLst>
                <a:ahLst/>
                <a:cxnLst>
                  <a:cxn ang="0">
                    <a:pos x="connsiteX0" y="connsiteY0"/>
                  </a:cxn>
                  <a:cxn ang="0">
                    <a:pos x="connsiteX1" y="connsiteY1"/>
                  </a:cxn>
                </a:cxnLst>
                <a:rect l="l" t="t" r="r" b="b"/>
                <a:pathLst>
                  <a:path w="58894" h="14198">
                    <a:moveTo>
                      <a:pt x="58946" y="38"/>
                    </a:moveTo>
                    <a:lnTo>
                      <a:pt x="51" y="3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6" name="Graphic 5">
              <a:extLst>
                <a:ext uri="{FF2B5EF4-FFF2-40B4-BE49-F238E27FC236}">
                  <a16:creationId xmlns:a16="http://schemas.microsoft.com/office/drawing/2014/main" id="{EA2D89BB-EEFF-D565-2450-5EE94DBD20CA}"/>
                </a:ext>
              </a:extLst>
            </p:cNvPr>
            <p:cNvGrpSpPr/>
            <p:nvPr/>
          </p:nvGrpSpPr>
          <p:grpSpPr>
            <a:xfrm>
              <a:off x="3325689" y="1555426"/>
              <a:ext cx="58894" cy="47422"/>
              <a:chOff x="3325689" y="1555426"/>
              <a:chExt cx="58894" cy="47422"/>
            </a:xfrm>
          </p:grpSpPr>
          <p:sp>
            <p:nvSpPr>
              <p:cNvPr id="663" name="Freeform: Shape 662">
                <a:extLst>
                  <a:ext uri="{FF2B5EF4-FFF2-40B4-BE49-F238E27FC236}">
                    <a16:creationId xmlns:a16="http://schemas.microsoft.com/office/drawing/2014/main" id="{4D2A7E8C-13C2-198C-B372-84D9B51E8A47}"/>
                  </a:ext>
                </a:extLst>
              </p:cNvPr>
              <p:cNvSpPr/>
              <p:nvPr/>
            </p:nvSpPr>
            <p:spPr>
              <a:xfrm>
                <a:off x="3355136" y="1555426"/>
                <a:ext cx="17633" cy="47422"/>
              </a:xfrm>
              <a:custGeom>
                <a:avLst/>
                <a:gdLst>
                  <a:gd name="connsiteX0" fmla="*/ 51 w 17633"/>
                  <a:gd name="connsiteY0" fmla="*/ 37 h 47422"/>
                  <a:gd name="connsiteX1" fmla="*/ 51 w 17633"/>
                  <a:gd name="connsiteY1" fmla="*/ 47459 h 47422"/>
                </a:gdLst>
                <a:ahLst/>
                <a:cxnLst>
                  <a:cxn ang="0">
                    <a:pos x="connsiteX0" y="connsiteY0"/>
                  </a:cxn>
                  <a:cxn ang="0">
                    <a:pos x="connsiteX1" y="connsiteY1"/>
                  </a:cxn>
                </a:cxnLst>
                <a:rect l="l" t="t" r="r" b="b"/>
                <a:pathLst>
                  <a:path w="17633" h="47422">
                    <a:moveTo>
                      <a:pt x="51" y="37"/>
                    </a:moveTo>
                    <a:lnTo>
                      <a:pt x="51" y="4745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4" name="Freeform: Shape 663">
                <a:extLst>
                  <a:ext uri="{FF2B5EF4-FFF2-40B4-BE49-F238E27FC236}">
                    <a16:creationId xmlns:a16="http://schemas.microsoft.com/office/drawing/2014/main" id="{9F04E96E-4781-A46C-BDA3-B0FBC07E42BB}"/>
                  </a:ext>
                </a:extLst>
              </p:cNvPr>
              <p:cNvSpPr/>
              <p:nvPr/>
            </p:nvSpPr>
            <p:spPr>
              <a:xfrm>
                <a:off x="3325689" y="1579138"/>
                <a:ext cx="58894" cy="14198"/>
              </a:xfrm>
              <a:custGeom>
                <a:avLst/>
                <a:gdLst>
                  <a:gd name="connsiteX0" fmla="*/ 58945 w 58894"/>
                  <a:gd name="connsiteY0" fmla="*/ 37 h 14198"/>
                  <a:gd name="connsiteX1" fmla="*/ 51 w 58894"/>
                  <a:gd name="connsiteY1" fmla="*/ 37 h 14198"/>
                </a:gdLst>
                <a:ahLst/>
                <a:cxnLst>
                  <a:cxn ang="0">
                    <a:pos x="connsiteX0" y="connsiteY0"/>
                  </a:cxn>
                  <a:cxn ang="0">
                    <a:pos x="connsiteX1" y="connsiteY1"/>
                  </a:cxn>
                </a:cxnLst>
                <a:rect l="l" t="t" r="r" b="b"/>
                <a:pathLst>
                  <a:path w="58894" h="14198">
                    <a:moveTo>
                      <a:pt x="58945" y="37"/>
                    </a:moveTo>
                    <a:lnTo>
                      <a:pt x="51" y="3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7" name="Graphic 5">
              <a:extLst>
                <a:ext uri="{FF2B5EF4-FFF2-40B4-BE49-F238E27FC236}">
                  <a16:creationId xmlns:a16="http://schemas.microsoft.com/office/drawing/2014/main" id="{A2CB755B-8628-B101-4FDE-896127775D86}"/>
                </a:ext>
              </a:extLst>
            </p:cNvPr>
            <p:cNvGrpSpPr/>
            <p:nvPr/>
          </p:nvGrpSpPr>
          <p:grpSpPr>
            <a:xfrm>
              <a:off x="3305058" y="1537252"/>
              <a:ext cx="58894" cy="47422"/>
              <a:chOff x="3305058" y="1537252"/>
              <a:chExt cx="58894" cy="47422"/>
            </a:xfrm>
          </p:grpSpPr>
          <p:sp>
            <p:nvSpPr>
              <p:cNvPr id="661" name="Freeform: Shape 660">
                <a:extLst>
                  <a:ext uri="{FF2B5EF4-FFF2-40B4-BE49-F238E27FC236}">
                    <a16:creationId xmlns:a16="http://schemas.microsoft.com/office/drawing/2014/main" id="{888CFB95-45FE-431B-C2B6-7137CD5DA4D8}"/>
                  </a:ext>
                </a:extLst>
              </p:cNvPr>
              <p:cNvSpPr/>
              <p:nvPr/>
            </p:nvSpPr>
            <p:spPr>
              <a:xfrm>
                <a:off x="3334505" y="1537252"/>
                <a:ext cx="17633" cy="47422"/>
              </a:xfrm>
              <a:custGeom>
                <a:avLst/>
                <a:gdLst>
                  <a:gd name="connsiteX0" fmla="*/ 50 w 17633"/>
                  <a:gd name="connsiteY0" fmla="*/ 35 h 47422"/>
                  <a:gd name="connsiteX1" fmla="*/ 50 w 17633"/>
                  <a:gd name="connsiteY1" fmla="*/ 47458 h 47422"/>
                </a:gdLst>
                <a:ahLst/>
                <a:cxnLst>
                  <a:cxn ang="0">
                    <a:pos x="connsiteX0" y="connsiteY0"/>
                  </a:cxn>
                  <a:cxn ang="0">
                    <a:pos x="connsiteX1" y="connsiteY1"/>
                  </a:cxn>
                </a:cxnLst>
                <a:rect l="l" t="t" r="r" b="b"/>
                <a:pathLst>
                  <a:path w="17633" h="47422">
                    <a:moveTo>
                      <a:pt x="50" y="35"/>
                    </a:moveTo>
                    <a:lnTo>
                      <a:pt x="50" y="4745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2" name="Freeform: Shape 661">
                <a:extLst>
                  <a:ext uri="{FF2B5EF4-FFF2-40B4-BE49-F238E27FC236}">
                    <a16:creationId xmlns:a16="http://schemas.microsoft.com/office/drawing/2014/main" id="{F55D6F60-FD08-C4E8-F1E1-D4D17323207D}"/>
                  </a:ext>
                </a:extLst>
              </p:cNvPr>
              <p:cNvSpPr/>
              <p:nvPr/>
            </p:nvSpPr>
            <p:spPr>
              <a:xfrm>
                <a:off x="3305058" y="1560964"/>
                <a:ext cx="58894" cy="14198"/>
              </a:xfrm>
              <a:custGeom>
                <a:avLst/>
                <a:gdLst>
                  <a:gd name="connsiteX0" fmla="*/ 58944 w 58894"/>
                  <a:gd name="connsiteY0" fmla="*/ 35 h 14198"/>
                  <a:gd name="connsiteX1" fmla="*/ 50 w 58894"/>
                  <a:gd name="connsiteY1" fmla="*/ 35 h 14198"/>
                </a:gdLst>
                <a:ahLst/>
                <a:cxnLst>
                  <a:cxn ang="0">
                    <a:pos x="connsiteX0" y="connsiteY0"/>
                  </a:cxn>
                  <a:cxn ang="0">
                    <a:pos x="connsiteX1" y="connsiteY1"/>
                  </a:cxn>
                </a:cxnLst>
                <a:rect l="l" t="t" r="r" b="b"/>
                <a:pathLst>
                  <a:path w="58894" h="14198">
                    <a:moveTo>
                      <a:pt x="58944" y="35"/>
                    </a:moveTo>
                    <a:lnTo>
                      <a:pt x="50" y="3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8" name="Graphic 5">
              <a:extLst>
                <a:ext uri="{FF2B5EF4-FFF2-40B4-BE49-F238E27FC236}">
                  <a16:creationId xmlns:a16="http://schemas.microsoft.com/office/drawing/2014/main" id="{77289A2C-CFF3-AAAB-5C22-1295E74AC8C2}"/>
                </a:ext>
              </a:extLst>
            </p:cNvPr>
            <p:cNvGrpSpPr/>
            <p:nvPr/>
          </p:nvGrpSpPr>
          <p:grpSpPr>
            <a:xfrm>
              <a:off x="3319341" y="1537252"/>
              <a:ext cx="58894" cy="47422"/>
              <a:chOff x="3319341" y="1537252"/>
              <a:chExt cx="58894" cy="47422"/>
            </a:xfrm>
          </p:grpSpPr>
          <p:sp>
            <p:nvSpPr>
              <p:cNvPr id="659" name="Freeform: Shape 658">
                <a:extLst>
                  <a:ext uri="{FF2B5EF4-FFF2-40B4-BE49-F238E27FC236}">
                    <a16:creationId xmlns:a16="http://schemas.microsoft.com/office/drawing/2014/main" id="{AD8BC2F4-C436-8B7B-BA74-5D8310ECDB06}"/>
                  </a:ext>
                </a:extLst>
              </p:cNvPr>
              <p:cNvSpPr/>
              <p:nvPr/>
            </p:nvSpPr>
            <p:spPr>
              <a:xfrm>
                <a:off x="3348788" y="1537252"/>
                <a:ext cx="17633" cy="47422"/>
              </a:xfrm>
              <a:custGeom>
                <a:avLst/>
                <a:gdLst>
                  <a:gd name="connsiteX0" fmla="*/ 50 w 17633"/>
                  <a:gd name="connsiteY0" fmla="*/ 35 h 47422"/>
                  <a:gd name="connsiteX1" fmla="*/ 50 w 17633"/>
                  <a:gd name="connsiteY1" fmla="*/ 47458 h 47422"/>
                </a:gdLst>
                <a:ahLst/>
                <a:cxnLst>
                  <a:cxn ang="0">
                    <a:pos x="connsiteX0" y="connsiteY0"/>
                  </a:cxn>
                  <a:cxn ang="0">
                    <a:pos x="connsiteX1" y="connsiteY1"/>
                  </a:cxn>
                </a:cxnLst>
                <a:rect l="l" t="t" r="r" b="b"/>
                <a:pathLst>
                  <a:path w="17633" h="47422">
                    <a:moveTo>
                      <a:pt x="50" y="35"/>
                    </a:moveTo>
                    <a:lnTo>
                      <a:pt x="50" y="4745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0" name="Freeform: Shape 659">
                <a:extLst>
                  <a:ext uri="{FF2B5EF4-FFF2-40B4-BE49-F238E27FC236}">
                    <a16:creationId xmlns:a16="http://schemas.microsoft.com/office/drawing/2014/main" id="{AD9361BE-648C-DA91-B7B9-F03E166D0192}"/>
                  </a:ext>
                </a:extLst>
              </p:cNvPr>
              <p:cNvSpPr/>
              <p:nvPr/>
            </p:nvSpPr>
            <p:spPr>
              <a:xfrm>
                <a:off x="3319341" y="1560964"/>
                <a:ext cx="58894" cy="14198"/>
              </a:xfrm>
              <a:custGeom>
                <a:avLst/>
                <a:gdLst>
                  <a:gd name="connsiteX0" fmla="*/ 58945 w 58894"/>
                  <a:gd name="connsiteY0" fmla="*/ 35 h 14198"/>
                  <a:gd name="connsiteX1" fmla="*/ 50 w 58894"/>
                  <a:gd name="connsiteY1" fmla="*/ 35 h 14198"/>
                </a:gdLst>
                <a:ahLst/>
                <a:cxnLst>
                  <a:cxn ang="0">
                    <a:pos x="connsiteX0" y="connsiteY0"/>
                  </a:cxn>
                  <a:cxn ang="0">
                    <a:pos x="connsiteX1" y="connsiteY1"/>
                  </a:cxn>
                </a:cxnLst>
                <a:rect l="l" t="t" r="r" b="b"/>
                <a:pathLst>
                  <a:path w="58894" h="14198">
                    <a:moveTo>
                      <a:pt x="58945" y="35"/>
                    </a:moveTo>
                    <a:lnTo>
                      <a:pt x="50" y="3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89" name="Graphic 5">
              <a:extLst>
                <a:ext uri="{FF2B5EF4-FFF2-40B4-BE49-F238E27FC236}">
                  <a16:creationId xmlns:a16="http://schemas.microsoft.com/office/drawing/2014/main" id="{D4E48D14-1EF4-BEB9-B6E0-4ED2592AFD3F}"/>
                </a:ext>
              </a:extLst>
            </p:cNvPr>
            <p:cNvGrpSpPr/>
            <p:nvPr/>
          </p:nvGrpSpPr>
          <p:grpSpPr>
            <a:xfrm>
              <a:off x="3281077" y="1496787"/>
              <a:ext cx="58894" cy="47422"/>
              <a:chOff x="3281077" y="1496787"/>
              <a:chExt cx="58894" cy="47422"/>
            </a:xfrm>
          </p:grpSpPr>
          <p:sp>
            <p:nvSpPr>
              <p:cNvPr id="657" name="Freeform: Shape 656">
                <a:extLst>
                  <a:ext uri="{FF2B5EF4-FFF2-40B4-BE49-F238E27FC236}">
                    <a16:creationId xmlns:a16="http://schemas.microsoft.com/office/drawing/2014/main" id="{6282B574-41A7-6802-8B4E-A1CCEB9AB0C1}"/>
                  </a:ext>
                </a:extLst>
              </p:cNvPr>
              <p:cNvSpPr/>
              <p:nvPr/>
            </p:nvSpPr>
            <p:spPr>
              <a:xfrm>
                <a:off x="3310525" y="1496787"/>
                <a:ext cx="17633" cy="47422"/>
              </a:xfrm>
              <a:custGeom>
                <a:avLst/>
                <a:gdLst>
                  <a:gd name="connsiteX0" fmla="*/ 48 w 17633"/>
                  <a:gd name="connsiteY0" fmla="*/ 32 h 47422"/>
                  <a:gd name="connsiteX1" fmla="*/ 48 w 17633"/>
                  <a:gd name="connsiteY1" fmla="*/ 47455 h 47422"/>
                </a:gdLst>
                <a:ahLst/>
                <a:cxnLst>
                  <a:cxn ang="0">
                    <a:pos x="connsiteX0" y="connsiteY0"/>
                  </a:cxn>
                  <a:cxn ang="0">
                    <a:pos x="connsiteX1" y="connsiteY1"/>
                  </a:cxn>
                </a:cxnLst>
                <a:rect l="l" t="t" r="r" b="b"/>
                <a:pathLst>
                  <a:path w="17633" h="47422">
                    <a:moveTo>
                      <a:pt x="48" y="32"/>
                    </a:moveTo>
                    <a:lnTo>
                      <a:pt x="48" y="4745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8" name="Freeform: Shape 657">
                <a:extLst>
                  <a:ext uri="{FF2B5EF4-FFF2-40B4-BE49-F238E27FC236}">
                    <a16:creationId xmlns:a16="http://schemas.microsoft.com/office/drawing/2014/main" id="{0C39B29B-3241-7CBE-8257-E51AE9683B2D}"/>
                  </a:ext>
                </a:extLst>
              </p:cNvPr>
              <p:cNvSpPr/>
              <p:nvPr/>
            </p:nvSpPr>
            <p:spPr>
              <a:xfrm>
                <a:off x="3281077" y="1520498"/>
                <a:ext cx="58894" cy="14198"/>
              </a:xfrm>
              <a:custGeom>
                <a:avLst/>
                <a:gdLst>
                  <a:gd name="connsiteX0" fmla="*/ 58942 w 58894"/>
                  <a:gd name="connsiteY0" fmla="*/ 32 h 14198"/>
                  <a:gd name="connsiteX1" fmla="*/ 48 w 58894"/>
                  <a:gd name="connsiteY1" fmla="*/ 32 h 14198"/>
                </a:gdLst>
                <a:ahLst/>
                <a:cxnLst>
                  <a:cxn ang="0">
                    <a:pos x="connsiteX0" y="connsiteY0"/>
                  </a:cxn>
                  <a:cxn ang="0">
                    <a:pos x="connsiteX1" y="connsiteY1"/>
                  </a:cxn>
                </a:cxnLst>
                <a:rect l="l" t="t" r="r" b="b"/>
                <a:pathLst>
                  <a:path w="58894" h="14198">
                    <a:moveTo>
                      <a:pt x="58942" y="32"/>
                    </a:moveTo>
                    <a:lnTo>
                      <a:pt x="48" y="3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0" name="Graphic 5">
              <a:extLst>
                <a:ext uri="{FF2B5EF4-FFF2-40B4-BE49-F238E27FC236}">
                  <a16:creationId xmlns:a16="http://schemas.microsoft.com/office/drawing/2014/main" id="{637389EC-B177-330F-685F-6C72F630B170}"/>
                </a:ext>
              </a:extLst>
            </p:cNvPr>
            <p:cNvGrpSpPr/>
            <p:nvPr/>
          </p:nvGrpSpPr>
          <p:grpSpPr>
            <a:xfrm>
              <a:off x="3049380" y="1431900"/>
              <a:ext cx="58894" cy="47422"/>
              <a:chOff x="3049380" y="1431900"/>
              <a:chExt cx="58894" cy="47422"/>
            </a:xfrm>
          </p:grpSpPr>
          <p:sp>
            <p:nvSpPr>
              <p:cNvPr id="655" name="Freeform: Shape 654">
                <a:extLst>
                  <a:ext uri="{FF2B5EF4-FFF2-40B4-BE49-F238E27FC236}">
                    <a16:creationId xmlns:a16="http://schemas.microsoft.com/office/drawing/2014/main" id="{D1015FD1-E200-052C-9DCF-F33BF4F33C05}"/>
                  </a:ext>
                </a:extLst>
              </p:cNvPr>
              <p:cNvSpPr/>
              <p:nvPr/>
            </p:nvSpPr>
            <p:spPr>
              <a:xfrm>
                <a:off x="3078827" y="1431900"/>
                <a:ext cx="17633" cy="47422"/>
              </a:xfrm>
              <a:custGeom>
                <a:avLst/>
                <a:gdLst>
                  <a:gd name="connsiteX0" fmla="*/ 35 w 17633"/>
                  <a:gd name="connsiteY0" fmla="*/ 28 h 47422"/>
                  <a:gd name="connsiteX1" fmla="*/ 35 w 17633"/>
                  <a:gd name="connsiteY1" fmla="*/ 47451 h 47422"/>
                </a:gdLst>
                <a:ahLst/>
                <a:cxnLst>
                  <a:cxn ang="0">
                    <a:pos x="connsiteX0" y="connsiteY0"/>
                  </a:cxn>
                  <a:cxn ang="0">
                    <a:pos x="connsiteX1" y="connsiteY1"/>
                  </a:cxn>
                </a:cxnLst>
                <a:rect l="l" t="t" r="r" b="b"/>
                <a:pathLst>
                  <a:path w="17633" h="47422">
                    <a:moveTo>
                      <a:pt x="35" y="28"/>
                    </a:moveTo>
                    <a:lnTo>
                      <a:pt x="35" y="4745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6" name="Freeform: Shape 655">
                <a:extLst>
                  <a:ext uri="{FF2B5EF4-FFF2-40B4-BE49-F238E27FC236}">
                    <a16:creationId xmlns:a16="http://schemas.microsoft.com/office/drawing/2014/main" id="{8A08EE43-F861-7B7B-6454-FB15A694D19A}"/>
                  </a:ext>
                </a:extLst>
              </p:cNvPr>
              <p:cNvSpPr/>
              <p:nvPr/>
            </p:nvSpPr>
            <p:spPr>
              <a:xfrm>
                <a:off x="3049380" y="1455611"/>
                <a:ext cx="58894" cy="14198"/>
              </a:xfrm>
              <a:custGeom>
                <a:avLst/>
                <a:gdLst>
                  <a:gd name="connsiteX0" fmla="*/ 58929 w 58894"/>
                  <a:gd name="connsiteY0" fmla="*/ 28 h 14198"/>
                  <a:gd name="connsiteX1" fmla="*/ 35 w 58894"/>
                  <a:gd name="connsiteY1" fmla="*/ 28 h 14198"/>
                </a:gdLst>
                <a:ahLst/>
                <a:cxnLst>
                  <a:cxn ang="0">
                    <a:pos x="connsiteX0" y="connsiteY0"/>
                  </a:cxn>
                  <a:cxn ang="0">
                    <a:pos x="connsiteX1" y="connsiteY1"/>
                  </a:cxn>
                </a:cxnLst>
                <a:rect l="l" t="t" r="r" b="b"/>
                <a:pathLst>
                  <a:path w="58894" h="14198">
                    <a:moveTo>
                      <a:pt x="58929" y="28"/>
                    </a:moveTo>
                    <a:lnTo>
                      <a:pt x="35" y="2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1" name="Graphic 5">
              <a:extLst>
                <a:ext uri="{FF2B5EF4-FFF2-40B4-BE49-F238E27FC236}">
                  <a16:creationId xmlns:a16="http://schemas.microsoft.com/office/drawing/2014/main" id="{B065A9CF-EF55-11C9-EE1C-1DAB732428E4}"/>
                </a:ext>
              </a:extLst>
            </p:cNvPr>
            <p:cNvGrpSpPr/>
            <p:nvPr/>
          </p:nvGrpSpPr>
          <p:grpSpPr>
            <a:xfrm>
              <a:off x="2934236" y="1368007"/>
              <a:ext cx="58894" cy="47422"/>
              <a:chOff x="2934236" y="1368007"/>
              <a:chExt cx="58894" cy="47422"/>
            </a:xfrm>
          </p:grpSpPr>
          <p:sp>
            <p:nvSpPr>
              <p:cNvPr id="653" name="Freeform: Shape 652">
                <a:extLst>
                  <a:ext uri="{FF2B5EF4-FFF2-40B4-BE49-F238E27FC236}">
                    <a16:creationId xmlns:a16="http://schemas.microsoft.com/office/drawing/2014/main" id="{6E721E26-A975-7047-F8B1-528A548978F2}"/>
                  </a:ext>
                </a:extLst>
              </p:cNvPr>
              <p:cNvSpPr/>
              <p:nvPr/>
            </p:nvSpPr>
            <p:spPr>
              <a:xfrm>
                <a:off x="2963683" y="1368007"/>
                <a:ext cx="17633" cy="47422"/>
              </a:xfrm>
              <a:custGeom>
                <a:avLst/>
                <a:gdLst>
                  <a:gd name="connsiteX0" fmla="*/ 29 w 17633"/>
                  <a:gd name="connsiteY0" fmla="*/ 23 h 47422"/>
                  <a:gd name="connsiteX1" fmla="*/ 29 w 17633"/>
                  <a:gd name="connsiteY1" fmla="*/ 47446 h 47422"/>
                </a:gdLst>
                <a:ahLst/>
                <a:cxnLst>
                  <a:cxn ang="0">
                    <a:pos x="connsiteX0" y="connsiteY0"/>
                  </a:cxn>
                  <a:cxn ang="0">
                    <a:pos x="connsiteX1" y="connsiteY1"/>
                  </a:cxn>
                </a:cxnLst>
                <a:rect l="l" t="t" r="r" b="b"/>
                <a:pathLst>
                  <a:path w="17633" h="47422">
                    <a:moveTo>
                      <a:pt x="29" y="23"/>
                    </a:moveTo>
                    <a:lnTo>
                      <a:pt x="29" y="4744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4" name="Freeform: Shape 653">
                <a:extLst>
                  <a:ext uri="{FF2B5EF4-FFF2-40B4-BE49-F238E27FC236}">
                    <a16:creationId xmlns:a16="http://schemas.microsoft.com/office/drawing/2014/main" id="{FC8462EC-1390-8D54-E539-CC07D72FEB17}"/>
                  </a:ext>
                </a:extLst>
              </p:cNvPr>
              <p:cNvSpPr/>
              <p:nvPr/>
            </p:nvSpPr>
            <p:spPr>
              <a:xfrm>
                <a:off x="2934236" y="1391718"/>
                <a:ext cx="58894" cy="14198"/>
              </a:xfrm>
              <a:custGeom>
                <a:avLst/>
                <a:gdLst>
                  <a:gd name="connsiteX0" fmla="*/ 58923 w 58894"/>
                  <a:gd name="connsiteY0" fmla="*/ 23 h 14198"/>
                  <a:gd name="connsiteX1" fmla="*/ 29 w 58894"/>
                  <a:gd name="connsiteY1" fmla="*/ 23 h 14198"/>
                </a:gdLst>
                <a:ahLst/>
                <a:cxnLst>
                  <a:cxn ang="0">
                    <a:pos x="connsiteX0" y="connsiteY0"/>
                  </a:cxn>
                  <a:cxn ang="0">
                    <a:pos x="connsiteX1" y="connsiteY1"/>
                  </a:cxn>
                </a:cxnLst>
                <a:rect l="l" t="t" r="r" b="b"/>
                <a:pathLst>
                  <a:path w="58894" h="14198">
                    <a:moveTo>
                      <a:pt x="58923" y="23"/>
                    </a:moveTo>
                    <a:lnTo>
                      <a:pt x="29" y="2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2" name="Graphic 5">
              <a:extLst>
                <a:ext uri="{FF2B5EF4-FFF2-40B4-BE49-F238E27FC236}">
                  <a16:creationId xmlns:a16="http://schemas.microsoft.com/office/drawing/2014/main" id="{852D6F06-F34B-3B05-DB89-78416D016149}"/>
                </a:ext>
              </a:extLst>
            </p:cNvPr>
            <p:cNvGrpSpPr/>
            <p:nvPr/>
          </p:nvGrpSpPr>
          <p:grpSpPr>
            <a:xfrm>
              <a:off x="2879398" y="1259957"/>
              <a:ext cx="58894" cy="47422"/>
              <a:chOff x="2879398" y="1259957"/>
              <a:chExt cx="58894" cy="47422"/>
            </a:xfrm>
          </p:grpSpPr>
          <p:sp>
            <p:nvSpPr>
              <p:cNvPr id="651" name="Freeform: Shape 650">
                <a:extLst>
                  <a:ext uri="{FF2B5EF4-FFF2-40B4-BE49-F238E27FC236}">
                    <a16:creationId xmlns:a16="http://schemas.microsoft.com/office/drawing/2014/main" id="{849B400F-38AB-5094-2172-55BB231442B3}"/>
                  </a:ext>
                </a:extLst>
              </p:cNvPr>
              <p:cNvSpPr/>
              <p:nvPr/>
            </p:nvSpPr>
            <p:spPr>
              <a:xfrm>
                <a:off x="2908845" y="1259957"/>
                <a:ext cx="17633" cy="47422"/>
              </a:xfrm>
              <a:custGeom>
                <a:avLst/>
                <a:gdLst>
                  <a:gd name="connsiteX0" fmla="*/ 25 w 17633"/>
                  <a:gd name="connsiteY0" fmla="*/ 16 h 47422"/>
                  <a:gd name="connsiteX1" fmla="*/ 25 w 17633"/>
                  <a:gd name="connsiteY1" fmla="*/ 47439 h 47422"/>
                </a:gdLst>
                <a:ahLst/>
                <a:cxnLst>
                  <a:cxn ang="0">
                    <a:pos x="connsiteX0" y="connsiteY0"/>
                  </a:cxn>
                  <a:cxn ang="0">
                    <a:pos x="connsiteX1" y="connsiteY1"/>
                  </a:cxn>
                </a:cxnLst>
                <a:rect l="l" t="t" r="r" b="b"/>
                <a:pathLst>
                  <a:path w="17633" h="47422">
                    <a:moveTo>
                      <a:pt x="25" y="16"/>
                    </a:moveTo>
                    <a:lnTo>
                      <a:pt x="25" y="4743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2" name="Freeform: Shape 651">
                <a:extLst>
                  <a:ext uri="{FF2B5EF4-FFF2-40B4-BE49-F238E27FC236}">
                    <a16:creationId xmlns:a16="http://schemas.microsoft.com/office/drawing/2014/main" id="{D205D928-B674-E3C7-E46D-6187FC2FE619}"/>
                  </a:ext>
                </a:extLst>
              </p:cNvPr>
              <p:cNvSpPr/>
              <p:nvPr/>
            </p:nvSpPr>
            <p:spPr>
              <a:xfrm>
                <a:off x="2879398" y="1283668"/>
                <a:ext cx="58894" cy="14198"/>
              </a:xfrm>
              <a:custGeom>
                <a:avLst/>
                <a:gdLst>
                  <a:gd name="connsiteX0" fmla="*/ 58920 w 58894"/>
                  <a:gd name="connsiteY0" fmla="*/ 16 h 14198"/>
                  <a:gd name="connsiteX1" fmla="*/ 25 w 58894"/>
                  <a:gd name="connsiteY1" fmla="*/ 16 h 14198"/>
                </a:gdLst>
                <a:ahLst/>
                <a:cxnLst>
                  <a:cxn ang="0">
                    <a:pos x="connsiteX0" y="connsiteY0"/>
                  </a:cxn>
                  <a:cxn ang="0">
                    <a:pos x="connsiteX1" y="connsiteY1"/>
                  </a:cxn>
                </a:cxnLst>
                <a:rect l="l" t="t" r="r" b="b"/>
                <a:pathLst>
                  <a:path w="58894" h="14198">
                    <a:moveTo>
                      <a:pt x="58920" y="16"/>
                    </a:moveTo>
                    <a:lnTo>
                      <a:pt x="25" y="1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3" name="Graphic 5">
              <a:extLst>
                <a:ext uri="{FF2B5EF4-FFF2-40B4-BE49-F238E27FC236}">
                  <a16:creationId xmlns:a16="http://schemas.microsoft.com/office/drawing/2014/main" id="{883B4E3D-C804-6D97-D7D9-9D75D7ED955F}"/>
                </a:ext>
              </a:extLst>
            </p:cNvPr>
            <p:cNvGrpSpPr/>
            <p:nvPr/>
          </p:nvGrpSpPr>
          <p:grpSpPr>
            <a:xfrm>
              <a:off x="2870581" y="1231276"/>
              <a:ext cx="58894" cy="47422"/>
              <a:chOff x="2870581" y="1231276"/>
              <a:chExt cx="58894" cy="47422"/>
            </a:xfrm>
          </p:grpSpPr>
          <p:sp>
            <p:nvSpPr>
              <p:cNvPr id="649" name="Freeform: Shape 648">
                <a:extLst>
                  <a:ext uri="{FF2B5EF4-FFF2-40B4-BE49-F238E27FC236}">
                    <a16:creationId xmlns:a16="http://schemas.microsoft.com/office/drawing/2014/main" id="{F9759FC2-747C-F7DC-C12C-2717A5552C9C}"/>
                  </a:ext>
                </a:extLst>
              </p:cNvPr>
              <p:cNvSpPr/>
              <p:nvPr/>
            </p:nvSpPr>
            <p:spPr>
              <a:xfrm>
                <a:off x="2900028" y="1231276"/>
                <a:ext cx="17633" cy="47422"/>
              </a:xfrm>
              <a:custGeom>
                <a:avLst/>
                <a:gdLst>
                  <a:gd name="connsiteX0" fmla="*/ 25 w 17633"/>
                  <a:gd name="connsiteY0" fmla="*/ 14 h 47422"/>
                  <a:gd name="connsiteX1" fmla="*/ 25 w 17633"/>
                  <a:gd name="connsiteY1" fmla="*/ 47437 h 47422"/>
                </a:gdLst>
                <a:ahLst/>
                <a:cxnLst>
                  <a:cxn ang="0">
                    <a:pos x="connsiteX0" y="connsiteY0"/>
                  </a:cxn>
                  <a:cxn ang="0">
                    <a:pos x="connsiteX1" y="connsiteY1"/>
                  </a:cxn>
                </a:cxnLst>
                <a:rect l="l" t="t" r="r" b="b"/>
                <a:pathLst>
                  <a:path w="17633" h="47422">
                    <a:moveTo>
                      <a:pt x="25" y="14"/>
                    </a:moveTo>
                    <a:lnTo>
                      <a:pt x="25" y="4743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0" name="Freeform: Shape 649">
                <a:extLst>
                  <a:ext uri="{FF2B5EF4-FFF2-40B4-BE49-F238E27FC236}">
                    <a16:creationId xmlns:a16="http://schemas.microsoft.com/office/drawing/2014/main" id="{1CAAD79E-A6C4-195F-DE82-EAB1982059CA}"/>
                  </a:ext>
                </a:extLst>
              </p:cNvPr>
              <p:cNvSpPr/>
              <p:nvPr/>
            </p:nvSpPr>
            <p:spPr>
              <a:xfrm>
                <a:off x="2870581" y="1254987"/>
                <a:ext cx="58894" cy="14198"/>
              </a:xfrm>
              <a:custGeom>
                <a:avLst/>
                <a:gdLst>
                  <a:gd name="connsiteX0" fmla="*/ 58919 w 58894"/>
                  <a:gd name="connsiteY0" fmla="*/ 14 h 14198"/>
                  <a:gd name="connsiteX1" fmla="*/ 25 w 58894"/>
                  <a:gd name="connsiteY1" fmla="*/ 14 h 14198"/>
                </a:gdLst>
                <a:ahLst/>
                <a:cxnLst>
                  <a:cxn ang="0">
                    <a:pos x="connsiteX0" y="connsiteY0"/>
                  </a:cxn>
                  <a:cxn ang="0">
                    <a:pos x="connsiteX1" y="connsiteY1"/>
                  </a:cxn>
                </a:cxnLst>
                <a:rect l="l" t="t" r="r" b="b"/>
                <a:pathLst>
                  <a:path w="58894" h="14198">
                    <a:moveTo>
                      <a:pt x="58919" y="14"/>
                    </a:moveTo>
                    <a:lnTo>
                      <a:pt x="25" y="1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4" name="Graphic 5">
              <a:extLst>
                <a:ext uri="{FF2B5EF4-FFF2-40B4-BE49-F238E27FC236}">
                  <a16:creationId xmlns:a16="http://schemas.microsoft.com/office/drawing/2014/main" id="{8E99D87E-CDA0-46D8-E3C3-F1E9E01D6898}"/>
                </a:ext>
              </a:extLst>
            </p:cNvPr>
            <p:cNvGrpSpPr/>
            <p:nvPr/>
          </p:nvGrpSpPr>
          <p:grpSpPr>
            <a:xfrm>
              <a:off x="2802870" y="1077933"/>
              <a:ext cx="58894" cy="47422"/>
              <a:chOff x="2802870" y="1077933"/>
              <a:chExt cx="58894" cy="47422"/>
            </a:xfrm>
          </p:grpSpPr>
          <p:sp>
            <p:nvSpPr>
              <p:cNvPr id="647" name="Freeform: Shape 646">
                <a:extLst>
                  <a:ext uri="{FF2B5EF4-FFF2-40B4-BE49-F238E27FC236}">
                    <a16:creationId xmlns:a16="http://schemas.microsoft.com/office/drawing/2014/main" id="{F025BB09-6660-5799-FD59-895C44DD9C95}"/>
                  </a:ext>
                </a:extLst>
              </p:cNvPr>
              <p:cNvSpPr/>
              <p:nvPr/>
            </p:nvSpPr>
            <p:spPr>
              <a:xfrm>
                <a:off x="2832318" y="1077933"/>
                <a:ext cx="17633" cy="47422"/>
              </a:xfrm>
              <a:custGeom>
                <a:avLst/>
                <a:gdLst>
                  <a:gd name="connsiteX0" fmla="*/ 21 w 17633"/>
                  <a:gd name="connsiteY0" fmla="*/ 3 h 47422"/>
                  <a:gd name="connsiteX1" fmla="*/ 21 w 17633"/>
                  <a:gd name="connsiteY1" fmla="*/ 47426 h 47422"/>
                </a:gdLst>
                <a:ahLst/>
                <a:cxnLst>
                  <a:cxn ang="0">
                    <a:pos x="connsiteX0" y="connsiteY0"/>
                  </a:cxn>
                  <a:cxn ang="0">
                    <a:pos x="connsiteX1" y="connsiteY1"/>
                  </a:cxn>
                </a:cxnLst>
                <a:rect l="l" t="t" r="r" b="b"/>
                <a:pathLst>
                  <a:path w="17633" h="47422">
                    <a:moveTo>
                      <a:pt x="21" y="3"/>
                    </a:moveTo>
                    <a:lnTo>
                      <a:pt x="21" y="47426"/>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8" name="Freeform: Shape 647">
                <a:extLst>
                  <a:ext uri="{FF2B5EF4-FFF2-40B4-BE49-F238E27FC236}">
                    <a16:creationId xmlns:a16="http://schemas.microsoft.com/office/drawing/2014/main" id="{6D403799-6DA6-50A7-3FA4-189615EB92EF}"/>
                  </a:ext>
                </a:extLst>
              </p:cNvPr>
              <p:cNvSpPr/>
              <p:nvPr/>
            </p:nvSpPr>
            <p:spPr>
              <a:xfrm>
                <a:off x="2802870" y="1101644"/>
                <a:ext cx="58894" cy="14198"/>
              </a:xfrm>
              <a:custGeom>
                <a:avLst/>
                <a:gdLst>
                  <a:gd name="connsiteX0" fmla="*/ 58915 w 58894"/>
                  <a:gd name="connsiteY0" fmla="*/ 3 h 14198"/>
                  <a:gd name="connsiteX1" fmla="*/ 21 w 58894"/>
                  <a:gd name="connsiteY1" fmla="*/ 3 h 14198"/>
                </a:gdLst>
                <a:ahLst/>
                <a:cxnLst>
                  <a:cxn ang="0">
                    <a:pos x="connsiteX0" y="connsiteY0"/>
                  </a:cxn>
                  <a:cxn ang="0">
                    <a:pos x="connsiteX1" y="connsiteY1"/>
                  </a:cxn>
                </a:cxnLst>
                <a:rect l="l" t="t" r="r" b="b"/>
                <a:pathLst>
                  <a:path w="58894" h="14198">
                    <a:moveTo>
                      <a:pt x="58915" y="3"/>
                    </a:moveTo>
                    <a:lnTo>
                      <a:pt x="21" y="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5" name="Graphic 5">
              <a:extLst>
                <a:ext uri="{FF2B5EF4-FFF2-40B4-BE49-F238E27FC236}">
                  <a16:creationId xmlns:a16="http://schemas.microsoft.com/office/drawing/2014/main" id="{B02934CC-C1A0-A99C-5CF1-9D2F7CD4EA3D}"/>
                </a:ext>
              </a:extLst>
            </p:cNvPr>
            <p:cNvGrpSpPr/>
            <p:nvPr/>
          </p:nvGrpSpPr>
          <p:grpSpPr>
            <a:xfrm>
              <a:off x="2811687" y="1101644"/>
              <a:ext cx="58894" cy="47422"/>
              <a:chOff x="2811687" y="1101644"/>
              <a:chExt cx="58894" cy="47422"/>
            </a:xfrm>
          </p:grpSpPr>
          <p:sp>
            <p:nvSpPr>
              <p:cNvPr id="645" name="Freeform: Shape 644">
                <a:extLst>
                  <a:ext uri="{FF2B5EF4-FFF2-40B4-BE49-F238E27FC236}">
                    <a16:creationId xmlns:a16="http://schemas.microsoft.com/office/drawing/2014/main" id="{18012933-02D9-0198-6EC6-3CC7DB7781A2}"/>
                  </a:ext>
                </a:extLst>
              </p:cNvPr>
              <p:cNvSpPr/>
              <p:nvPr/>
            </p:nvSpPr>
            <p:spPr>
              <a:xfrm>
                <a:off x="2841134" y="1101644"/>
                <a:ext cx="17633" cy="47422"/>
              </a:xfrm>
              <a:custGeom>
                <a:avLst/>
                <a:gdLst>
                  <a:gd name="connsiteX0" fmla="*/ 22 w 17633"/>
                  <a:gd name="connsiteY0" fmla="*/ 5 h 47422"/>
                  <a:gd name="connsiteX1" fmla="*/ 22 w 17633"/>
                  <a:gd name="connsiteY1" fmla="*/ 47427 h 47422"/>
                </a:gdLst>
                <a:ahLst/>
                <a:cxnLst>
                  <a:cxn ang="0">
                    <a:pos x="connsiteX0" y="connsiteY0"/>
                  </a:cxn>
                  <a:cxn ang="0">
                    <a:pos x="connsiteX1" y="connsiteY1"/>
                  </a:cxn>
                </a:cxnLst>
                <a:rect l="l" t="t" r="r" b="b"/>
                <a:pathLst>
                  <a:path w="17633" h="47422">
                    <a:moveTo>
                      <a:pt x="22" y="5"/>
                    </a:moveTo>
                    <a:lnTo>
                      <a:pt x="22" y="4742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6" name="Freeform: Shape 645">
                <a:extLst>
                  <a:ext uri="{FF2B5EF4-FFF2-40B4-BE49-F238E27FC236}">
                    <a16:creationId xmlns:a16="http://schemas.microsoft.com/office/drawing/2014/main" id="{9C00E411-8658-EFE1-BAD9-883813A7A888}"/>
                  </a:ext>
                </a:extLst>
              </p:cNvPr>
              <p:cNvSpPr/>
              <p:nvPr/>
            </p:nvSpPr>
            <p:spPr>
              <a:xfrm>
                <a:off x="2811687" y="1125356"/>
                <a:ext cx="58894" cy="14198"/>
              </a:xfrm>
              <a:custGeom>
                <a:avLst/>
                <a:gdLst>
                  <a:gd name="connsiteX0" fmla="*/ 58916 w 58894"/>
                  <a:gd name="connsiteY0" fmla="*/ 5 h 14198"/>
                  <a:gd name="connsiteX1" fmla="*/ 22 w 58894"/>
                  <a:gd name="connsiteY1" fmla="*/ 5 h 14198"/>
                </a:gdLst>
                <a:ahLst/>
                <a:cxnLst>
                  <a:cxn ang="0">
                    <a:pos x="connsiteX0" y="connsiteY0"/>
                  </a:cxn>
                  <a:cxn ang="0">
                    <a:pos x="connsiteX1" y="connsiteY1"/>
                  </a:cxn>
                </a:cxnLst>
                <a:rect l="l" t="t" r="r" b="b"/>
                <a:pathLst>
                  <a:path w="58894" h="14198">
                    <a:moveTo>
                      <a:pt x="58916" y="5"/>
                    </a:moveTo>
                    <a:lnTo>
                      <a:pt x="22" y="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6" name="Graphic 5">
              <a:extLst>
                <a:ext uri="{FF2B5EF4-FFF2-40B4-BE49-F238E27FC236}">
                  <a16:creationId xmlns:a16="http://schemas.microsoft.com/office/drawing/2014/main" id="{E17DA5EA-15D2-A371-19F0-9B99FE844003}"/>
                </a:ext>
              </a:extLst>
            </p:cNvPr>
            <p:cNvGrpSpPr/>
            <p:nvPr/>
          </p:nvGrpSpPr>
          <p:grpSpPr>
            <a:xfrm>
              <a:off x="2823854" y="1132455"/>
              <a:ext cx="58894" cy="47422"/>
              <a:chOff x="2823854" y="1132455"/>
              <a:chExt cx="58894" cy="47422"/>
            </a:xfrm>
          </p:grpSpPr>
          <p:sp>
            <p:nvSpPr>
              <p:cNvPr id="643" name="Freeform: Shape 642">
                <a:extLst>
                  <a:ext uri="{FF2B5EF4-FFF2-40B4-BE49-F238E27FC236}">
                    <a16:creationId xmlns:a16="http://schemas.microsoft.com/office/drawing/2014/main" id="{9D2C6CE5-A591-DC4A-3745-2AC7EDDFE423}"/>
                  </a:ext>
                </a:extLst>
              </p:cNvPr>
              <p:cNvSpPr/>
              <p:nvPr/>
            </p:nvSpPr>
            <p:spPr>
              <a:xfrm>
                <a:off x="2853301" y="1132455"/>
                <a:ext cx="17633" cy="47422"/>
              </a:xfrm>
              <a:custGeom>
                <a:avLst/>
                <a:gdLst>
                  <a:gd name="connsiteX0" fmla="*/ 22 w 17633"/>
                  <a:gd name="connsiteY0" fmla="*/ 7 h 47422"/>
                  <a:gd name="connsiteX1" fmla="*/ 22 w 17633"/>
                  <a:gd name="connsiteY1" fmla="*/ 47430 h 47422"/>
                </a:gdLst>
                <a:ahLst/>
                <a:cxnLst>
                  <a:cxn ang="0">
                    <a:pos x="connsiteX0" y="connsiteY0"/>
                  </a:cxn>
                  <a:cxn ang="0">
                    <a:pos x="connsiteX1" y="connsiteY1"/>
                  </a:cxn>
                </a:cxnLst>
                <a:rect l="l" t="t" r="r" b="b"/>
                <a:pathLst>
                  <a:path w="17633" h="47422">
                    <a:moveTo>
                      <a:pt x="22" y="7"/>
                    </a:moveTo>
                    <a:lnTo>
                      <a:pt x="22" y="4743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4" name="Freeform: Shape 643">
                <a:extLst>
                  <a:ext uri="{FF2B5EF4-FFF2-40B4-BE49-F238E27FC236}">
                    <a16:creationId xmlns:a16="http://schemas.microsoft.com/office/drawing/2014/main" id="{8EA94476-429F-9E01-DF2E-1AB9EBEA37DB}"/>
                  </a:ext>
                </a:extLst>
              </p:cNvPr>
              <p:cNvSpPr/>
              <p:nvPr/>
            </p:nvSpPr>
            <p:spPr>
              <a:xfrm>
                <a:off x="2823854" y="1156166"/>
                <a:ext cx="58894" cy="14198"/>
              </a:xfrm>
              <a:custGeom>
                <a:avLst/>
                <a:gdLst>
                  <a:gd name="connsiteX0" fmla="*/ 58917 w 58894"/>
                  <a:gd name="connsiteY0" fmla="*/ 7 h 14198"/>
                  <a:gd name="connsiteX1" fmla="*/ 22 w 58894"/>
                  <a:gd name="connsiteY1" fmla="*/ 7 h 14198"/>
                </a:gdLst>
                <a:ahLst/>
                <a:cxnLst>
                  <a:cxn ang="0">
                    <a:pos x="connsiteX0" y="connsiteY0"/>
                  </a:cxn>
                  <a:cxn ang="0">
                    <a:pos x="connsiteX1" y="connsiteY1"/>
                  </a:cxn>
                </a:cxnLst>
                <a:rect l="l" t="t" r="r" b="b"/>
                <a:pathLst>
                  <a:path w="58894" h="14198">
                    <a:moveTo>
                      <a:pt x="58917" y="7"/>
                    </a:moveTo>
                    <a:lnTo>
                      <a:pt x="22" y="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7" name="Graphic 5">
              <a:extLst>
                <a:ext uri="{FF2B5EF4-FFF2-40B4-BE49-F238E27FC236}">
                  <a16:creationId xmlns:a16="http://schemas.microsoft.com/office/drawing/2014/main" id="{1B867FCC-221C-5386-E164-E161F40273B4}"/>
                </a:ext>
              </a:extLst>
            </p:cNvPr>
            <p:cNvGrpSpPr/>
            <p:nvPr/>
          </p:nvGrpSpPr>
          <p:grpSpPr>
            <a:xfrm>
              <a:off x="2832318" y="1160000"/>
              <a:ext cx="58894" cy="47422"/>
              <a:chOff x="2832318" y="1160000"/>
              <a:chExt cx="58894" cy="47422"/>
            </a:xfrm>
          </p:grpSpPr>
          <p:sp>
            <p:nvSpPr>
              <p:cNvPr id="641" name="Freeform: Shape 640">
                <a:extLst>
                  <a:ext uri="{FF2B5EF4-FFF2-40B4-BE49-F238E27FC236}">
                    <a16:creationId xmlns:a16="http://schemas.microsoft.com/office/drawing/2014/main" id="{CC048BEA-FC84-2363-4843-7009A6FE080B}"/>
                  </a:ext>
                </a:extLst>
              </p:cNvPr>
              <p:cNvSpPr/>
              <p:nvPr/>
            </p:nvSpPr>
            <p:spPr>
              <a:xfrm>
                <a:off x="2861765" y="1160000"/>
                <a:ext cx="17633" cy="47422"/>
              </a:xfrm>
              <a:custGeom>
                <a:avLst/>
                <a:gdLst>
                  <a:gd name="connsiteX0" fmla="*/ 23 w 17633"/>
                  <a:gd name="connsiteY0" fmla="*/ 9 h 47422"/>
                  <a:gd name="connsiteX1" fmla="*/ 23 w 17633"/>
                  <a:gd name="connsiteY1" fmla="*/ 47432 h 47422"/>
                </a:gdLst>
                <a:ahLst/>
                <a:cxnLst>
                  <a:cxn ang="0">
                    <a:pos x="connsiteX0" y="connsiteY0"/>
                  </a:cxn>
                  <a:cxn ang="0">
                    <a:pos x="connsiteX1" y="connsiteY1"/>
                  </a:cxn>
                </a:cxnLst>
                <a:rect l="l" t="t" r="r" b="b"/>
                <a:pathLst>
                  <a:path w="17633" h="47422">
                    <a:moveTo>
                      <a:pt x="23" y="9"/>
                    </a:moveTo>
                    <a:lnTo>
                      <a:pt x="23" y="4743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2" name="Freeform: Shape 641">
                <a:extLst>
                  <a:ext uri="{FF2B5EF4-FFF2-40B4-BE49-F238E27FC236}">
                    <a16:creationId xmlns:a16="http://schemas.microsoft.com/office/drawing/2014/main" id="{59E10576-8C52-4A3C-6653-37CED5C55209}"/>
                  </a:ext>
                </a:extLst>
              </p:cNvPr>
              <p:cNvSpPr/>
              <p:nvPr/>
            </p:nvSpPr>
            <p:spPr>
              <a:xfrm>
                <a:off x="2832318" y="1183711"/>
                <a:ext cx="58894" cy="14198"/>
              </a:xfrm>
              <a:custGeom>
                <a:avLst/>
                <a:gdLst>
                  <a:gd name="connsiteX0" fmla="*/ 58917 w 58894"/>
                  <a:gd name="connsiteY0" fmla="*/ 9 h 14198"/>
                  <a:gd name="connsiteX1" fmla="*/ 23 w 58894"/>
                  <a:gd name="connsiteY1" fmla="*/ 9 h 14198"/>
                </a:gdLst>
                <a:ahLst/>
                <a:cxnLst>
                  <a:cxn ang="0">
                    <a:pos x="connsiteX0" y="connsiteY0"/>
                  </a:cxn>
                  <a:cxn ang="0">
                    <a:pos x="connsiteX1" y="connsiteY1"/>
                  </a:cxn>
                </a:cxnLst>
                <a:rect l="l" t="t" r="r" b="b"/>
                <a:pathLst>
                  <a:path w="58894" h="14198">
                    <a:moveTo>
                      <a:pt x="58917" y="9"/>
                    </a:moveTo>
                    <a:lnTo>
                      <a:pt x="23" y="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8" name="Graphic 5">
              <a:extLst>
                <a:ext uri="{FF2B5EF4-FFF2-40B4-BE49-F238E27FC236}">
                  <a16:creationId xmlns:a16="http://schemas.microsoft.com/office/drawing/2014/main" id="{0FCB8874-5DF0-49E6-97D0-C2A0271D494E}"/>
                </a:ext>
              </a:extLst>
            </p:cNvPr>
            <p:cNvGrpSpPr/>
            <p:nvPr/>
          </p:nvGrpSpPr>
          <p:grpSpPr>
            <a:xfrm>
              <a:off x="2904789" y="1341030"/>
              <a:ext cx="58894" cy="47422"/>
              <a:chOff x="2904789" y="1341030"/>
              <a:chExt cx="58894" cy="47422"/>
            </a:xfrm>
          </p:grpSpPr>
          <p:sp>
            <p:nvSpPr>
              <p:cNvPr id="639" name="Freeform: Shape 638">
                <a:extLst>
                  <a:ext uri="{FF2B5EF4-FFF2-40B4-BE49-F238E27FC236}">
                    <a16:creationId xmlns:a16="http://schemas.microsoft.com/office/drawing/2014/main" id="{5EF500A9-81B2-A415-131D-672C65B687C3}"/>
                  </a:ext>
                </a:extLst>
              </p:cNvPr>
              <p:cNvSpPr/>
              <p:nvPr/>
            </p:nvSpPr>
            <p:spPr>
              <a:xfrm>
                <a:off x="2934236" y="1341030"/>
                <a:ext cx="17633" cy="47422"/>
              </a:xfrm>
              <a:custGeom>
                <a:avLst/>
                <a:gdLst>
                  <a:gd name="connsiteX0" fmla="*/ 27 w 17633"/>
                  <a:gd name="connsiteY0" fmla="*/ 21 h 47422"/>
                  <a:gd name="connsiteX1" fmla="*/ 27 w 17633"/>
                  <a:gd name="connsiteY1" fmla="*/ 47444 h 47422"/>
                </a:gdLst>
                <a:ahLst/>
                <a:cxnLst>
                  <a:cxn ang="0">
                    <a:pos x="connsiteX0" y="connsiteY0"/>
                  </a:cxn>
                  <a:cxn ang="0">
                    <a:pos x="connsiteX1" y="connsiteY1"/>
                  </a:cxn>
                </a:cxnLst>
                <a:rect l="l" t="t" r="r" b="b"/>
                <a:pathLst>
                  <a:path w="17633" h="47422">
                    <a:moveTo>
                      <a:pt x="27" y="21"/>
                    </a:moveTo>
                    <a:lnTo>
                      <a:pt x="27" y="4744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0" name="Freeform: Shape 639">
                <a:extLst>
                  <a:ext uri="{FF2B5EF4-FFF2-40B4-BE49-F238E27FC236}">
                    <a16:creationId xmlns:a16="http://schemas.microsoft.com/office/drawing/2014/main" id="{4F8E0AB1-DD8A-C024-0C3D-878CDB4D34E9}"/>
                  </a:ext>
                </a:extLst>
              </p:cNvPr>
              <p:cNvSpPr/>
              <p:nvPr/>
            </p:nvSpPr>
            <p:spPr>
              <a:xfrm>
                <a:off x="2904789" y="1364741"/>
                <a:ext cx="58894" cy="14198"/>
              </a:xfrm>
              <a:custGeom>
                <a:avLst/>
                <a:gdLst>
                  <a:gd name="connsiteX0" fmla="*/ 58921 w 58894"/>
                  <a:gd name="connsiteY0" fmla="*/ 21 h 14198"/>
                  <a:gd name="connsiteX1" fmla="*/ 27 w 58894"/>
                  <a:gd name="connsiteY1" fmla="*/ 21 h 14198"/>
                </a:gdLst>
                <a:ahLst/>
                <a:cxnLst>
                  <a:cxn ang="0">
                    <a:pos x="connsiteX0" y="connsiteY0"/>
                  </a:cxn>
                  <a:cxn ang="0">
                    <a:pos x="connsiteX1" y="connsiteY1"/>
                  </a:cxn>
                </a:cxnLst>
                <a:rect l="l" t="t" r="r" b="b"/>
                <a:pathLst>
                  <a:path w="58894" h="14198">
                    <a:moveTo>
                      <a:pt x="58921" y="21"/>
                    </a:moveTo>
                    <a:lnTo>
                      <a:pt x="27" y="2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99" name="Graphic 5">
              <a:extLst>
                <a:ext uri="{FF2B5EF4-FFF2-40B4-BE49-F238E27FC236}">
                  <a16:creationId xmlns:a16="http://schemas.microsoft.com/office/drawing/2014/main" id="{759E6194-39C0-1145-F008-70D7E200BBBB}"/>
                </a:ext>
              </a:extLst>
            </p:cNvPr>
            <p:cNvGrpSpPr/>
            <p:nvPr/>
          </p:nvGrpSpPr>
          <p:grpSpPr>
            <a:xfrm>
              <a:off x="2895973" y="1326832"/>
              <a:ext cx="58894" cy="47422"/>
              <a:chOff x="2895973" y="1326832"/>
              <a:chExt cx="58894" cy="47422"/>
            </a:xfrm>
          </p:grpSpPr>
          <p:sp>
            <p:nvSpPr>
              <p:cNvPr id="637" name="Freeform: Shape 636">
                <a:extLst>
                  <a:ext uri="{FF2B5EF4-FFF2-40B4-BE49-F238E27FC236}">
                    <a16:creationId xmlns:a16="http://schemas.microsoft.com/office/drawing/2014/main" id="{D41182CC-385E-ED81-E785-82F3622CA9ED}"/>
                  </a:ext>
                </a:extLst>
              </p:cNvPr>
              <p:cNvSpPr/>
              <p:nvPr/>
            </p:nvSpPr>
            <p:spPr>
              <a:xfrm>
                <a:off x="2925420" y="1326832"/>
                <a:ext cx="17633" cy="47422"/>
              </a:xfrm>
              <a:custGeom>
                <a:avLst/>
                <a:gdLst>
                  <a:gd name="connsiteX0" fmla="*/ 26 w 17633"/>
                  <a:gd name="connsiteY0" fmla="*/ 20 h 47422"/>
                  <a:gd name="connsiteX1" fmla="*/ 26 w 17633"/>
                  <a:gd name="connsiteY1" fmla="*/ 47443 h 47422"/>
                </a:gdLst>
                <a:ahLst/>
                <a:cxnLst>
                  <a:cxn ang="0">
                    <a:pos x="connsiteX0" y="connsiteY0"/>
                  </a:cxn>
                  <a:cxn ang="0">
                    <a:pos x="connsiteX1" y="connsiteY1"/>
                  </a:cxn>
                </a:cxnLst>
                <a:rect l="l" t="t" r="r" b="b"/>
                <a:pathLst>
                  <a:path w="17633" h="47422">
                    <a:moveTo>
                      <a:pt x="26" y="20"/>
                    </a:moveTo>
                    <a:lnTo>
                      <a:pt x="26" y="4744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8" name="Freeform: Shape 637">
                <a:extLst>
                  <a:ext uri="{FF2B5EF4-FFF2-40B4-BE49-F238E27FC236}">
                    <a16:creationId xmlns:a16="http://schemas.microsoft.com/office/drawing/2014/main" id="{367B3767-B600-CA44-189C-61D31B7EE23D}"/>
                  </a:ext>
                </a:extLst>
              </p:cNvPr>
              <p:cNvSpPr/>
              <p:nvPr/>
            </p:nvSpPr>
            <p:spPr>
              <a:xfrm>
                <a:off x="2895973" y="1350543"/>
                <a:ext cx="58894" cy="14198"/>
              </a:xfrm>
              <a:custGeom>
                <a:avLst/>
                <a:gdLst>
                  <a:gd name="connsiteX0" fmla="*/ 58921 w 58894"/>
                  <a:gd name="connsiteY0" fmla="*/ 20 h 14198"/>
                  <a:gd name="connsiteX1" fmla="*/ 26 w 58894"/>
                  <a:gd name="connsiteY1" fmla="*/ 20 h 14198"/>
                </a:gdLst>
                <a:ahLst/>
                <a:cxnLst>
                  <a:cxn ang="0">
                    <a:pos x="connsiteX0" y="connsiteY0"/>
                  </a:cxn>
                  <a:cxn ang="0">
                    <a:pos x="connsiteX1" y="connsiteY1"/>
                  </a:cxn>
                </a:cxnLst>
                <a:rect l="l" t="t" r="r" b="b"/>
                <a:pathLst>
                  <a:path w="58894" h="14198">
                    <a:moveTo>
                      <a:pt x="58921" y="20"/>
                    </a:moveTo>
                    <a:lnTo>
                      <a:pt x="26" y="2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0" name="Graphic 5">
              <a:extLst>
                <a:ext uri="{FF2B5EF4-FFF2-40B4-BE49-F238E27FC236}">
                  <a16:creationId xmlns:a16="http://schemas.microsoft.com/office/drawing/2014/main" id="{F3C24F63-2DFB-944F-E9FB-3D212B61911C}"/>
                </a:ext>
              </a:extLst>
            </p:cNvPr>
            <p:cNvGrpSpPr/>
            <p:nvPr/>
          </p:nvGrpSpPr>
          <p:grpSpPr>
            <a:xfrm>
              <a:off x="3160820" y="1438999"/>
              <a:ext cx="58894" cy="47422"/>
              <a:chOff x="3160820" y="1438999"/>
              <a:chExt cx="58894" cy="47422"/>
            </a:xfrm>
          </p:grpSpPr>
          <p:sp>
            <p:nvSpPr>
              <p:cNvPr id="635" name="Freeform: Shape 634">
                <a:extLst>
                  <a:ext uri="{FF2B5EF4-FFF2-40B4-BE49-F238E27FC236}">
                    <a16:creationId xmlns:a16="http://schemas.microsoft.com/office/drawing/2014/main" id="{3064F6A2-52B0-048B-B2AC-946BF41A96C2}"/>
                  </a:ext>
                </a:extLst>
              </p:cNvPr>
              <p:cNvSpPr/>
              <p:nvPr/>
            </p:nvSpPr>
            <p:spPr>
              <a:xfrm>
                <a:off x="3190267" y="1438999"/>
                <a:ext cx="17633" cy="47422"/>
              </a:xfrm>
              <a:custGeom>
                <a:avLst/>
                <a:gdLst>
                  <a:gd name="connsiteX0" fmla="*/ 41 w 17633"/>
                  <a:gd name="connsiteY0" fmla="*/ 28 h 47422"/>
                  <a:gd name="connsiteX1" fmla="*/ 41 w 17633"/>
                  <a:gd name="connsiteY1" fmla="*/ 47451 h 47422"/>
                </a:gdLst>
                <a:ahLst/>
                <a:cxnLst>
                  <a:cxn ang="0">
                    <a:pos x="connsiteX0" y="connsiteY0"/>
                  </a:cxn>
                  <a:cxn ang="0">
                    <a:pos x="connsiteX1" y="connsiteY1"/>
                  </a:cxn>
                </a:cxnLst>
                <a:rect l="l" t="t" r="r" b="b"/>
                <a:pathLst>
                  <a:path w="17633" h="47422">
                    <a:moveTo>
                      <a:pt x="41" y="28"/>
                    </a:moveTo>
                    <a:lnTo>
                      <a:pt x="41" y="4745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6" name="Freeform: Shape 635">
                <a:extLst>
                  <a:ext uri="{FF2B5EF4-FFF2-40B4-BE49-F238E27FC236}">
                    <a16:creationId xmlns:a16="http://schemas.microsoft.com/office/drawing/2014/main" id="{D9CCCB40-B21E-C5C1-181C-1BECF678C441}"/>
                  </a:ext>
                </a:extLst>
              </p:cNvPr>
              <p:cNvSpPr/>
              <p:nvPr/>
            </p:nvSpPr>
            <p:spPr>
              <a:xfrm>
                <a:off x="3160820" y="1462711"/>
                <a:ext cx="58894" cy="14198"/>
              </a:xfrm>
              <a:custGeom>
                <a:avLst/>
                <a:gdLst>
                  <a:gd name="connsiteX0" fmla="*/ 58936 w 58894"/>
                  <a:gd name="connsiteY0" fmla="*/ 28 h 14198"/>
                  <a:gd name="connsiteX1" fmla="*/ 41 w 58894"/>
                  <a:gd name="connsiteY1" fmla="*/ 28 h 14198"/>
                </a:gdLst>
                <a:ahLst/>
                <a:cxnLst>
                  <a:cxn ang="0">
                    <a:pos x="connsiteX0" y="connsiteY0"/>
                  </a:cxn>
                  <a:cxn ang="0">
                    <a:pos x="connsiteX1" y="connsiteY1"/>
                  </a:cxn>
                </a:cxnLst>
                <a:rect l="l" t="t" r="r" b="b"/>
                <a:pathLst>
                  <a:path w="58894" h="14198">
                    <a:moveTo>
                      <a:pt x="58936" y="28"/>
                    </a:moveTo>
                    <a:lnTo>
                      <a:pt x="41" y="2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1" name="Graphic 5">
              <a:extLst>
                <a:ext uri="{FF2B5EF4-FFF2-40B4-BE49-F238E27FC236}">
                  <a16:creationId xmlns:a16="http://schemas.microsoft.com/office/drawing/2014/main" id="{5D1528C6-BA18-56DF-938C-71AA5A78ABE9}"/>
                </a:ext>
              </a:extLst>
            </p:cNvPr>
            <p:cNvGrpSpPr/>
            <p:nvPr/>
          </p:nvGrpSpPr>
          <p:grpSpPr>
            <a:xfrm>
              <a:off x="3179688" y="1450074"/>
              <a:ext cx="58894" cy="47422"/>
              <a:chOff x="3179688" y="1450074"/>
              <a:chExt cx="58894" cy="47422"/>
            </a:xfrm>
          </p:grpSpPr>
          <p:sp>
            <p:nvSpPr>
              <p:cNvPr id="633" name="Freeform: Shape 632">
                <a:extLst>
                  <a:ext uri="{FF2B5EF4-FFF2-40B4-BE49-F238E27FC236}">
                    <a16:creationId xmlns:a16="http://schemas.microsoft.com/office/drawing/2014/main" id="{8ADA6794-45D1-E7B5-FE2B-98D8DC3C4243}"/>
                  </a:ext>
                </a:extLst>
              </p:cNvPr>
              <p:cNvSpPr/>
              <p:nvPr/>
            </p:nvSpPr>
            <p:spPr>
              <a:xfrm>
                <a:off x="3209135" y="1450074"/>
                <a:ext cx="17633" cy="47422"/>
              </a:xfrm>
              <a:custGeom>
                <a:avLst/>
                <a:gdLst>
                  <a:gd name="connsiteX0" fmla="*/ 43 w 17633"/>
                  <a:gd name="connsiteY0" fmla="*/ 29 h 47422"/>
                  <a:gd name="connsiteX1" fmla="*/ 43 w 17633"/>
                  <a:gd name="connsiteY1" fmla="*/ 47452 h 47422"/>
                </a:gdLst>
                <a:ahLst/>
                <a:cxnLst>
                  <a:cxn ang="0">
                    <a:pos x="connsiteX0" y="connsiteY0"/>
                  </a:cxn>
                  <a:cxn ang="0">
                    <a:pos x="connsiteX1" y="connsiteY1"/>
                  </a:cxn>
                </a:cxnLst>
                <a:rect l="l" t="t" r="r" b="b"/>
                <a:pathLst>
                  <a:path w="17633" h="47422">
                    <a:moveTo>
                      <a:pt x="43" y="29"/>
                    </a:moveTo>
                    <a:lnTo>
                      <a:pt x="43" y="4745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4" name="Freeform: Shape 633">
                <a:extLst>
                  <a:ext uri="{FF2B5EF4-FFF2-40B4-BE49-F238E27FC236}">
                    <a16:creationId xmlns:a16="http://schemas.microsoft.com/office/drawing/2014/main" id="{7384CDDC-89F8-8AC9-3670-A913BA1A1ADD}"/>
                  </a:ext>
                </a:extLst>
              </p:cNvPr>
              <p:cNvSpPr/>
              <p:nvPr/>
            </p:nvSpPr>
            <p:spPr>
              <a:xfrm>
                <a:off x="3179688" y="1473785"/>
                <a:ext cx="58894" cy="14198"/>
              </a:xfrm>
              <a:custGeom>
                <a:avLst/>
                <a:gdLst>
                  <a:gd name="connsiteX0" fmla="*/ 58937 w 58894"/>
                  <a:gd name="connsiteY0" fmla="*/ 29 h 14198"/>
                  <a:gd name="connsiteX1" fmla="*/ 43 w 58894"/>
                  <a:gd name="connsiteY1" fmla="*/ 29 h 14198"/>
                </a:gdLst>
                <a:ahLst/>
                <a:cxnLst>
                  <a:cxn ang="0">
                    <a:pos x="connsiteX0" y="connsiteY0"/>
                  </a:cxn>
                  <a:cxn ang="0">
                    <a:pos x="connsiteX1" y="connsiteY1"/>
                  </a:cxn>
                </a:cxnLst>
                <a:rect l="l" t="t" r="r" b="b"/>
                <a:pathLst>
                  <a:path w="58894" h="14198">
                    <a:moveTo>
                      <a:pt x="58937" y="29"/>
                    </a:moveTo>
                    <a:lnTo>
                      <a:pt x="43" y="2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2" name="Graphic 5">
              <a:extLst>
                <a:ext uri="{FF2B5EF4-FFF2-40B4-BE49-F238E27FC236}">
                  <a16:creationId xmlns:a16="http://schemas.microsoft.com/office/drawing/2014/main" id="{486B9859-F0E3-37D3-7E4A-41848718A7EE}"/>
                </a:ext>
              </a:extLst>
            </p:cNvPr>
            <p:cNvGrpSpPr/>
            <p:nvPr/>
          </p:nvGrpSpPr>
          <p:grpSpPr>
            <a:xfrm>
              <a:off x="3237348" y="1450074"/>
              <a:ext cx="58894" cy="47422"/>
              <a:chOff x="3237348" y="1450074"/>
              <a:chExt cx="58894" cy="47422"/>
            </a:xfrm>
          </p:grpSpPr>
          <p:sp>
            <p:nvSpPr>
              <p:cNvPr id="631" name="Freeform: Shape 630">
                <a:extLst>
                  <a:ext uri="{FF2B5EF4-FFF2-40B4-BE49-F238E27FC236}">
                    <a16:creationId xmlns:a16="http://schemas.microsoft.com/office/drawing/2014/main" id="{F73D07BB-E397-11A6-EA4F-2DDC64C81549}"/>
                  </a:ext>
                </a:extLst>
              </p:cNvPr>
              <p:cNvSpPr/>
              <p:nvPr/>
            </p:nvSpPr>
            <p:spPr>
              <a:xfrm>
                <a:off x="3266795" y="1450074"/>
                <a:ext cx="17633" cy="47422"/>
              </a:xfrm>
              <a:custGeom>
                <a:avLst/>
                <a:gdLst>
                  <a:gd name="connsiteX0" fmla="*/ 46 w 17633"/>
                  <a:gd name="connsiteY0" fmla="*/ 29 h 47422"/>
                  <a:gd name="connsiteX1" fmla="*/ 46 w 17633"/>
                  <a:gd name="connsiteY1" fmla="*/ 47452 h 47422"/>
                </a:gdLst>
                <a:ahLst/>
                <a:cxnLst>
                  <a:cxn ang="0">
                    <a:pos x="connsiteX0" y="connsiteY0"/>
                  </a:cxn>
                  <a:cxn ang="0">
                    <a:pos x="connsiteX1" y="connsiteY1"/>
                  </a:cxn>
                </a:cxnLst>
                <a:rect l="l" t="t" r="r" b="b"/>
                <a:pathLst>
                  <a:path w="17633" h="47422">
                    <a:moveTo>
                      <a:pt x="46" y="29"/>
                    </a:moveTo>
                    <a:lnTo>
                      <a:pt x="46" y="4745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2" name="Freeform: Shape 631">
                <a:extLst>
                  <a:ext uri="{FF2B5EF4-FFF2-40B4-BE49-F238E27FC236}">
                    <a16:creationId xmlns:a16="http://schemas.microsoft.com/office/drawing/2014/main" id="{96136CCB-0E39-B5CC-B510-8E4D383ED611}"/>
                  </a:ext>
                </a:extLst>
              </p:cNvPr>
              <p:cNvSpPr/>
              <p:nvPr/>
            </p:nvSpPr>
            <p:spPr>
              <a:xfrm>
                <a:off x="3237348" y="1473785"/>
                <a:ext cx="58894" cy="14198"/>
              </a:xfrm>
              <a:custGeom>
                <a:avLst/>
                <a:gdLst>
                  <a:gd name="connsiteX0" fmla="*/ 58940 w 58894"/>
                  <a:gd name="connsiteY0" fmla="*/ 29 h 14198"/>
                  <a:gd name="connsiteX1" fmla="*/ 46 w 58894"/>
                  <a:gd name="connsiteY1" fmla="*/ 29 h 14198"/>
                </a:gdLst>
                <a:ahLst/>
                <a:cxnLst>
                  <a:cxn ang="0">
                    <a:pos x="connsiteX0" y="connsiteY0"/>
                  </a:cxn>
                  <a:cxn ang="0">
                    <a:pos x="connsiteX1" y="connsiteY1"/>
                  </a:cxn>
                </a:cxnLst>
                <a:rect l="l" t="t" r="r" b="b"/>
                <a:pathLst>
                  <a:path w="58894" h="14198">
                    <a:moveTo>
                      <a:pt x="58940" y="29"/>
                    </a:moveTo>
                    <a:lnTo>
                      <a:pt x="46" y="2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3" name="Graphic 5">
              <a:extLst>
                <a:ext uri="{FF2B5EF4-FFF2-40B4-BE49-F238E27FC236}">
                  <a16:creationId xmlns:a16="http://schemas.microsoft.com/office/drawing/2014/main" id="{F770D807-589B-A91E-EA5E-0D4BA5E0F361}"/>
                </a:ext>
              </a:extLst>
            </p:cNvPr>
            <p:cNvGrpSpPr/>
            <p:nvPr/>
          </p:nvGrpSpPr>
          <p:grpSpPr>
            <a:xfrm>
              <a:off x="3257978" y="1465976"/>
              <a:ext cx="58894" cy="47422"/>
              <a:chOff x="3257978" y="1465976"/>
              <a:chExt cx="58894" cy="47422"/>
            </a:xfrm>
          </p:grpSpPr>
          <p:sp>
            <p:nvSpPr>
              <p:cNvPr id="629" name="Freeform: Shape 628">
                <a:extLst>
                  <a:ext uri="{FF2B5EF4-FFF2-40B4-BE49-F238E27FC236}">
                    <a16:creationId xmlns:a16="http://schemas.microsoft.com/office/drawing/2014/main" id="{F786C237-7AD1-6259-7418-A67201DED631}"/>
                  </a:ext>
                </a:extLst>
              </p:cNvPr>
              <p:cNvSpPr/>
              <p:nvPr/>
            </p:nvSpPr>
            <p:spPr>
              <a:xfrm>
                <a:off x="3287425" y="1465976"/>
                <a:ext cx="17633" cy="47422"/>
              </a:xfrm>
              <a:custGeom>
                <a:avLst/>
                <a:gdLst>
                  <a:gd name="connsiteX0" fmla="*/ 47 w 17633"/>
                  <a:gd name="connsiteY0" fmla="*/ 30 h 47422"/>
                  <a:gd name="connsiteX1" fmla="*/ 47 w 17633"/>
                  <a:gd name="connsiteY1" fmla="*/ 47453 h 47422"/>
                </a:gdLst>
                <a:ahLst/>
                <a:cxnLst>
                  <a:cxn ang="0">
                    <a:pos x="connsiteX0" y="connsiteY0"/>
                  </a:cxn>
                  <a:cxn ang="0">
                    <a:pos x="connsiteX1" y="connsiteY1"/>
                  </a:cxn>
                </a:cxnLst>
                <a:rect l="l" t="t" r="r" b="b"/>
                <a:pathLst>
                  <a:path w="17633" h="47422">
                    <a:moveTo>
                      <a:pt x="47" y="30"/>
                    </a:moveTo>
                    <a:lnTo>
                      <a:pt x="47" y="47453"/>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0" name="Freeform: Shape 629">
                <a:extLst>
                  <a:ext uri="{FF2B5EF4-FFF2-40B4-BE49-F238E27FC236}">
                    <a16:creationId xmlns:a16="http://schemas.microsoft.com/office/drawing/2014/main" id="{8E33D6B7-08C0-EBD6-A5D3-13C9002463BA}"/>
                  </a:ext>
                </a:extLst>
              </p:cNvPr>
              <p:cNvSpPr/>
              <p:nvPr/>
            </p:nvSpPr>
            <p:spPr>
              <a:xfrm>
                <a:off x="3257978" y="1489688"/>
                <a:ext cx="58894" cy="14198"/>
              </a:xfrm>
              <a:custGeom>
                <a:avLst/>
                <a:gdLst>
                  <a:gd name="connsiteX0" fmla="*/ 58941 w 58894"/>
                  <a:gd name="connsiteY0" fmla="*/ 30 h 14198"/>
                  <a:gd name="connsiteX1" fmla="*/ 47 w 58894"/>
                  <a:gd name="connsiteY1" fmla="*/ 30 h 14198"/>
                </a:gdLst>
                <a:ahLst/>
                <a:cxnLst>
                  <a:cxn ang="0">
                    <a:pos x="connsiteX0" y="connsiteY0"/>
                  </a:cxn>
                  <a:cxn ang="0">
                    <a:pos x="connsiteX1" y="connsiteY1"/>
                  </a:cxn>
                </a:cxnLst>
                <a:rect l="l" t="t" r="r" b="b"/>
                <a:pathLst>
                  <a:path w="58894" h="14198">
                    <a:moveTo>
                      <a:pt x="58941" y="30"/>
                    </a:moveTo>
                    <a:lnTo>
                      <a:pt x="47" y="3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4" name="Graphic 5">
              <a:extLst>
                <a:ext uri="{FF2B5EF4-FFF2-40B4-BE49-F238E27FC236}">
                  <a16:creationId xmlns:a16="http://schemas.microsoft.com/office/drawing/2014/main" id="{73E72F72-D8F0-6F4B-058B-1A6014558394}"/>
                </a:ext>
              </a:extLst>
            </p:cNvPr>
            <p:cNvGrpSpPr/>
            <p:nvPr/>
          </p:nvGrpSpPr>
          <p:grpSpPr>
            <a:xfrm>
              <a:off x="3749057" y="1734043"/>
              <a:ext cx="58894" cy="47422"/>
              <a:chOff x="3749057" y="1734043"/>
              <a:chExt cx="58894" cy="47422"/>
            </a:xfrm>
          </p:grpSpPr>
          <p:sp>
            <p:nvSpPr>
              <p:cNvPr id="627" name="Freeform: Shape 626">
                <a:extLst>
                  <a:ext uri="{FF2B5EF4-FFF2-40B4-BE49-F238E27FC236}">
                    <a16:creationId xmlns:a16="http://schemas.microsoft.com/office/drawing/2014/main" id="{514E7987-BDB5-2494-64F8-AD4A8702B592}"/>
                  </a:ext>
                </a:extLst>
              </p:cNvPr>
              <p:cNvSpPr/>
              <p:nvPr/>
            </p:nvSpPr>
            <p:spPr>
              <a:xfrm>
                <a:off x="3778504" y="1734043"/>
                <a:ext cx="17633" cy="47422"/>
              </a:xfrm>
              <a:custGeom>
                <a:avLst/>
                <a:gdLst>
                  <a:gd name="connsiteX0" fmla="*/ 75 w 17633"/>
                  <a:gd name="connsiteY0" fmla="*/ 49 h 47422"/>
                  <a:gd name="connsiteX1" fmla="*/ 75 w 17633"/>
                  <a:gd name="connsiteY1" fmla="*/ 47472 h 47422"/>
                </a:gdLst>
                <a:ahLst/>
                <a:cxnLst>
                  <a:cxn ang="0">
                    <a:pos x="connsiteX0" y="connsiteY0"/>
                  </a:cxn>
                  <a:cxn ang="0">
                    <a:pos x="connsiteX1" y="connsiteY1"/>
                  </a:cxn>
                </a:cxnLst>
                <a:rect l="l" t="t" r="r" b="b"/>
                <a:pathLst>
                  <a:path w="17633" h="47422">
                    <a:moveTo>
                      <a:pt x="75" y="49"/>
                    </a:moveTo>
                    <a:lnTo>
                      <a:pt x="75" y="4747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8" name="Freeform: Shape 627">
                <a:extLst>
                  <a:ext uri="{FF2B5EF4-FFF2-40B4-BE49-F238E27FC236}">
                    <a16:creationId xmlns:a16="http://schemas.microsoft.com/office/drawing/2014/main" id="{B4DF1DF1-D59C-F523-9B24-134206B776D8}"/>
                  </a:ext>
                </a:extLst>
              </p:cNvPr>
              <p:cNvSpPr/>
              <p:nvPr/>
            </p:nvSpPr>
            <p:spPr>
              <a:xfrm>
                <a:off x="3749057" y="1757754"/>
                <a:ext cx="58894" cy="14198"/>
              </a:xfrm>
              <a:custGeom>
                <a:avLst/>
                <a:gdLst>
                  <a:gd name="connsiteX0" fmla="*/ 58969 w 58894"/>
                  <a:gd name="connsiteY0" fmla="*/ 49 h 14198"/>
                  <a:gd name="connsiteX1" fmla="*/ 75 w 58894"/>
                  <a:gd name="connsiteY1" fmla="*/ 49 h 14198"/>
                </a:gdLst>
                <a:ahLst/>
                <a:cxnLst>
                  <a:cxn ang="0">
                    <a:pos x="connsiteX0" y="connsiteY0"/>
                  </a:cxn>
                  <a:cxn ang="0">
                    <a:pos x="connsiteX1" y="connsiteY1"/>
                  </a:cxn>
                </a:cxnLst>
                <a:rect l="l" t="t" r="r" b="b"/>
                <a:pathLst>
                  <a:path w="58894" h="14198">
                    <a:moveTo>
                      <a:pt x="58969" y="49"/>
                    </a:moveTo>
                    <a:lnTo>
                      <a:pt x="75" y="4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5" name="Graphic 5">
              <a:extLst>
                <a:ext uri="{FF2B5EF4-FFF2-40B4-BE49-F238E27FC236}">
                  <a16:creationId xmlns:a16="http://schemas.microsoft.com/office/drawing/2014/main" id="{42D69662-83F5-2010-1DB3-DA223EFB01CF}"/>
                </a:ext>
              </a:extLst>
            </p:cNvPr>
            <p:cNvGrpSpPr/>
            <p:nvPr/>
          </p:nvGrpSpPr>
          <p:grpSpPr>
            <a:xfrm>
              <a:off x="3764927" y="1757754"/>
              <a:ext cx="58894" cy="47422"/>
              <a:chOff x="3764927" y="1757754"/>
              <a:chExt cx="58894" cy="47422"/>
            </a:xfrm>
          </p:grpSpPr>
          <p:sp>
            <p:nvSpPr>
              <p:cNvPr id="625" name="Freeform: Shape 624">
                <a:extLst>
                  <a:ext uri="{FF2B5EF4-FFF2-40B4-BE49-F238E27FC236}">
                    <a16:creationId xmlns:a16="http://schemas.microsoft.com/office/drawing/2014/main" id="{70BF3A51-4005-F423-58B8-270B4540B41C}"/>
                  </a:ext>
                </a:extLst>
              </p:cNvPr>
              <p:cNvSpPr/>
              <p:nvPr/>
            </p:nvSpPr>
            <p:spPr>
              <a:xfrm>
                <a:off x="3794374" y="1757754"/>
                <a:ext cx="17633" cy="47422"/>
              </a:xfrm>
              <a:custGeom>
                <a:avLst/>
                <a:gdLst>
                  <a:gd name="connsiteX0" fmla="*/ 76 w 17633"/>
                  <a:gd name="connsiteY0" fmla="*/ 51 h 47422"/>
                  <a:gd name="connsiteX1" fmla="*/ 76 w 17633"/>
                  <a:gd name="connsiteY1" fmla="*/ 47474 h 47422"/>
                </a:gdLst>
                <a:ahLst/>
                <a:cxnLst>
                  <a:cxn ang="0">
                    <a:pos x="connsiteX0" y="connsiteY0"/>
                  </a:cxn>
                  <a:cxn ang="0">
                    <a:pos x="connsiteX1" y="connsiteY1"/>
                  </a:cxn>
                </a:cxnLst>
                <a:rect l="l" t="t" r="r" b="b"/>
                <a:pathLst>
                  <a:path w="17633" h="47422">
                    <a:moveTo>
                      <a:pt x="76" y="51"/>
                    </a:moveTo>
                    <a:lnTo>
                      <a:pt x="76" y="4747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6" name="Freeform: Shape 625">
                <a:extLst>
                  <a:ext uri="{FF2B5EF4-FFF2-40B4-BE49-F238E27FC236}">
                    <a16:creationId xmlns:a16="http://schemas.microsoft.com/office/drawing/2014/main" id="{495A8E51-0CD7-27C6-414E-1C7A432D3717}"/>
                  </a:ext>
                </a:extLst>
              </p:cNvPr>
              <p:cNvSpPr/>
              <p:nvPr/>
            </p:nvSpPr>
            <p:spPr>
              <a:xfrm>
                <a:off x="3764927" y="1781465"/>
                <a:ext cx="58894" cy="14198"/>
              </a:xfrm>
              <a:custGeom>
                <a:avLst/>
                <a:gdLst>
                  <a:gd name="connsiteX0" fmla="*/ 58970 w 58894"/>
                  <a:gd name="connsiteY0" fmla="*/ 51 h 14198"/>
                  <a:gd name="connsiteX1" fmla="*/ 76 w 58894"/>
                  <a:gd name="connsiteY1" fmla="*/ 51 h 14198"/>
                </a:gdLst>
                <a:ahLst/>
                <a:cxnLst>
                  <a:cxn ang="0">
                    <a:pos x="connsiteX0" y="connsiteY0"/>
                  </a:cxn>
                  <a:cxn ang="0">
                    <a:pos x="connsiteX1" y="connsiteY1"/>
                  </a:cxn>
                </a:cxnLst>
                <a:rect l="l" t="t" r="r" b="b"/>
                <a:pathLst>
                  <a:path w="58894" h="14198">
                    <a:moveTo>
                      <a:pt x="58970" y="51"/>
                    </a:moveTo>
                    <a:lnTo>
                      <a:pt x="76" y="5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6" name="Graphic 5">
              <a:extLst>
                <a:ext uri="{FF2B5EF4-FFF2-40B4-BE49-F238E27FC236}">
                  <a16:creationId xmlns:a16="http://schemas.microsoft.com/office/drawing/2014/main" id="{A2AED430-31E4-BF94-41B0-AD01D4121BF1}"/>
                </a:ext>
              </a:extLst>
            </p:cNvPr>
            <p:cNvGrpSpPr/>
            <p:nvPr/>
          </p:nvGrpSpPr>
          <p:grpSpPr>
            <a:xfrm>
              <a:off x="3773743" y="1775786"/>
              <a:ext cx="58894" cy="47422"/>
              <a:chOff x="3773743" y="1775786"/>
              <a:chExt cx="58894" cy="47422"/>
            </a:xfrm>
          </p:grpSpPr>
          <p:sp>
            <p:nvSpPr>
              <p:cNvPr id="623" name="Freeform: Shape 622">
                <a:extLst>
                  <a:ext uri="{FF2B5EF4-FFF2-40B4-BE49-F238E27FC236}">
                    <a16:creationId xmlns:a16="http://schemas.microsoft.com/office/drawing/2014/main" id="{691AE342-E2F7-DD89-2459-FE81DE336ADE}"/>
                  </a:ext>
                </a:extLst>
              </p:cNvPr>
              <p:cNvSpPr/>
              <p:nvPr/>
            </p:nvSpPr>
            <p:spPr>
              <a:xfrm>
                <a:off x="3803191" y="1775786"/>
                <a:ext cx="17633" cy="47422"/>
              </a:xfrm>
              <a:custGeom>
                <a:avLst/>
                <a:gdLst>
                  <a:gd name="connsiteX0" fmla="*/ 76 w 17633"/>
                  <a:gd name="connsiteY0" fmla="*/ 52 h 47422"/>
                  <a:gd name="connsiteX1" fmla="*/ 76 w 17633"/>
                  <a:gd name="connsiteY1" fmla="*/ 47475 h 47422"/>
                </a:gdLst>
                <a:ahLst/>
                <a:cxnLst>
                  <a:cxn ang="0">
                    <a:pos x="connsiteX0" y="connsiteY0"/>
                  </a:cxn>
                  <a:cxn ang="0">
                    <a:pos x="connsiteX1" y="connsiteY1"/>
                  </a:cxn>
                </a:cxnLst>
                <a:rect l="l" t="t" r="r" b="b"/>
                <a:pathLst>
                  <a:path w="17633" h="47422">
                    <a:moveTo>
                      <a:pt x="76" y="52"/>
                    </a:moveTo>
                    <a:lnTo>
                      <a:pt x="76" y="47475"/>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4" name="Freeform: Shape 623">
                <a:extLst>
                  <a:ext uri="{FF2B5EF4-FFF2-40B4-BE49-F238E27FC236}">
                    <a16:creationId xmlns:a16="http://schemas.microsoft.com/office/drawing/2014/main" id="{425743A0-806D-44F7-1414-7B6573F540E8}"/>
                  </a:ext>
                </a:extLst>
              </p:cNvPr>
              <p:cNvSpPr/>
              <p:nvPr/>
            </p:nvSpPr>
            <p:spPr>
              <a:xfrm>
                <a:off x="3773743" y="1799498"/>
                <a:ext cx="58894" cy="14198"/>
              </a:xfrm>
              <a:custGeom>
                <a:avLst/>
                <a:gdLst>
                  <a:gd name="connsiteX0" fmla="*/ 58970 w 58894"/>
                  <a:gd name="connsiteY0" fmla="*/ 52 h 14198"/>
                  <a:gd name="connsiteX1" fmla="*/ 76 w 58894"/>
                  <a:gd name="connsiteY1" fmla="*/ 52 h 14198"/>
                </a:gdLst>
                <a:ahLst/>
                <a:cxnLst>
                  <a:cxn ang="0">
                    <a:pos x="connsiteX0" y="connsiteY0"/>
                  </a:cxn>
                  <a:cxn ang="0">
                    <a:pos x="connsiteX1" y="connsiteY1"/>
                  </a:cxn>
                </a:cxnLst>
                <a:rect l="l" t="t" r="r" b="b"/>
                <a:pathLst>
                  <a:path w="58894" h="14198">
                    <a:moveTo>
                      <a:pt x="58970" y="52"/>
                    </a:moveTo>
                    <a:lnTo>
                      <a:pt x="76" y="52"/>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7" name="Graphic 5">
              <a:extLst>
                <a:ext uri="{FF2B5EF4-FFF2-40B4-BE49-F238E27FC236}">
                  <a16:creationId xmlns:a16="http://schemas.microsoft.com/office/drawing/2014/main" id="{99AF26E8-AC41-2CEB-7103-75E80006522C}"/>
                </a:ext>
              </a:extLst>
            </p:cNvPr>
            <p:cNvGrpSpPr/>
            <p:nvPr/>
          </p:nvGrpSpPr>
          <p:grpSpPr>
            <a:xfrm>
              <a:off x="3790142" y="1801485"/>
              <a:ext cx="58894" cy="47422"/>
              <a:chOff x="3790142" y="1801485"/>
              <a:chExt cx="58894" cy="47422"/>
            </a:xfrm>
          </p:grpSpPr>
          <p:sp>
            <p:nvSpPr>
              <p:cNvPr id="621" name="Freeform: Shape 620">
                <a:extLst>
                  <a:ext uri="{FF2B5EF4-FFF2-40B4-BE49-F238E27FC236}">
                    <a16:creationId xmlns:a16="http://schemas.microsoft.com/office/drawing/2014/main" id="{BEDCEA88-517A-57F8-5D3C-E9D72B3013F3}"/>
                  </a:ext>
                </a:extLst>
              </p:cNvPr>
              <p:cNvSpPr/>
              <p:nvPr/>
            </p:nvSpPr>
            <p:spPr>
              <a:xfrm>
                <a:off x="3819589" y="1801485"/>
                <a:ext cx="17633" cy="47422"/>
              </a:xfrm>
              <a:custGeom>
                <a:avLst/>
                <a:gdLst>
                  <a:gd name="connsiteX0" fmla="*/ 77 w 17633"/>
                  <a:gd name="connsiteY0" fmla="*/ 54 h 47422"/>
                  <a:gd name="connsiteX1" fmla="*/ 77 w 17633"/>
                  <a:gd name="connsiteY1" fmla="*/ 47477 h 47422"/>
                </a:gdLst>
                <a:ahLst/>
                <a:cxnLst>
                  <a:cxn ang="0">
                    <a:pos x="connsiteX0" y="connsiteY0"/>
                  </a:cxn>
                  <a:cxn ang="0">
                    <a:pos x="connsiteX1" y="connsiteY1"/>
                  </a:cxn>
                </a:cxnLst>
                <a:rect l="l" t="t" r="r" b="b"/>
                <a:pathLst>
                  <a:path w="17633" h="47422">
                    <a:moveTo>
                      <a:pt x="77" y="54"/>
                    </a:moveTo>
                    <a:lnTo>
                      <a:pt x="77" y="4747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2" name="Freeform: Shape 621">
                <a:extLst>
                  <a:ext uri="{FF2B5EF4-FFF2-40B4-BE49-F238E27FC236}">
                    <a16:creationId xmlns:a16="http://schemas.microsoft.com/office/drawing/2014/main" id="{1CC878BC-46FD-C0E5-FCD7-9E0028C217DB}"/>
                  </a:ext>
                </a:extLst>
              </p:cNvPr>
              <p:cNvSpPr/>
              <p:nvPr/>
            </p:nvSpPr>
            <p:spPr>
              <a:xfrm>
                <a:off x="3790142" y="1825197"/>
                <a:ext cx="58894" cy="14198"/>
              </a:xfrm>
              <a:custGeom>
                <a:avLst/>
                <a:gdLst>
                  <a:gd name="connsiteX0" fmla="*/ 58971 w 58894"/>
                  <a:gd name="connsiteY0" fmla="*/ 54 h 14198"/>
                  <a:gd name="connsiteX1" fmla="*/ 77 w 58894"/>
                  <a:gd name="connsiteY1" fmla="*/ 54 h 14198"/>
                </a:gdLst>
                <a:ahLst/>
                <a:cxnLst>
                  <a:cxn ang="0">
                    <a:pos x="connsiteX0" y="connsiteY0"/>
                  </a:cxn>
                  <a:cxn ang="0">
                    <a:pos x="connsiteX1" y="connsiteY1"/>
                  </a:cxn>
                </a:cxnLst>
                <a:rect l="l" t="t" r="r" b="b"/>
                <a:pathLst>
                  <a:path w="58894" h="14198">
                    <a:moveTo>
                      <a:pt x="58971" y="54"/>
                    </a:moveTo>
                    <a:lnTo>
                      <a:pt x="77" y="5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8" name="Graphic 5">
              <a:extLst>
                <a:ext uri="{FF2B5EF4-FFF2-40B4-BE49-F238E27FC236}">
                  <a16:creationId xmlns:a16="http://schemas.microsoft.com/office/drawing/2014/main" id="{8B2E88F4-1F7C-550D-2823-01BBFB4FAC55}"/>
                </a:ext>
              </a:extLst>
            </p:cNvPr>
            <p:cNvGrpSpPr/>
            <p:nvPr/>
          </p:nvGrpSpPr>
          <p:grpSpPr>
            <a:xfrm>
              <a:off x="5049667" y="2419117"/>
              <a:ext cx="58894" cy="47422"/>
              <a:chOff x="5049667" y="2419117"/>
              <a:chExt cx="58894" cy="47422"/>
            </a:xfrm>
          </p:grpSpPr>
          <p:sp>
            <p:nvSpPr>
              <p:cNvPr id="619" name="Freeform: Shape 618">
                <a:extLst>
                  <a:ext uri="{FF2B5EF4-FFF2-40B4-BE49-F238E27FC236}">
                    <a16:creationId xmlns:a16="http://schemas.microsoft.com/office/drawing/2014/main" id="{AA84CF43-8174-3AC7-7BBE-53F2C08E0DE9}"/>
                  </a:ext>
                </a:extLst>
              </p:cNvPr>
              <p:cNvSpPr/>
              <p:nvPr/>
            </p:nvSpPr>
            <p:spPr>
              <a:xfrm>
                <a:off x="5079114" y="2419117"/>
                <a:ext cx="17633" cy="47422"/>
              </a:xfrm>
              <a:custGeom>
                <a:avLst/>
                <a:gdLst>
                  <a:gd name="connsiteX0" fmla="*/ 149 w 17633"/>
                  <a:gd name="connsiteY0" fmla="*/ 97 h 47422"/>
                  <a:gd name="connsiteX1" fmla="*/ 149 w 17633"/>
                  <a:gd name="connsiteY1" fmla="*/ 47520 h 47422"/>
                </a:gdLst>
                <a:ahLst/>
                <a:cxnLst>
                  <a:cxn ang="0">
                    <a:pos x="connsiteX0" y="connsiteY0"/>
                  </a:cxn>
                  <a:cxn ang="0">
                    <a:pos x="connsiteX1" y="connsiteY1"/>
                  </a:cxn>
                </a:cxnLst>
                <a:rect l="l" t="t" r="r" b="b"/>
                <a:pathLst>
                  <a:path w="17633" h="47422">
                    <a:moveTo>
                      <a:pt x="149" y="97"/>
                    </a:moveTo>
                    <a:lnTo>
                      <a:pt x="149" y="47520"/>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0" name="Freeform: Shape 619">
                <a:extLst>
                  <a:ext uri="{FF2B5EF4-FFF2-40B4-BE49-F238E27FC236}">
                    <a16:creationId xmlns:a16="http://schemas.microsoft.com/office/drawing/2014/main" id="{465254E9-9F59-A45B-CF9B-BF4F94EC6DFF}"/>
                  </a:ext>
                </a:extLst>
              </p:cNvPr>
              <p:cNvSpPr/>
              <p:nvPr/>
            </p:nvSpPr>
            <p:spPr>
              <a:xfrm>
                <a:off x="5049667" y="2442829"/>
                <a:ext cx="58894" cy="14198"/>
              </a:xfrm>
              <a:custGeom>
                <a:avLst/>
                <a:gdLst>
                  <a:gd name="connsiteX0" fmla="*/ 59043 w 58894"/>
                  <a:gd name="connsiteY0" fmla="*/ 97 h 14198"/>
                  <a:gd name="connsiteX1" fmla="*/ 149 w 58894"/>
                  <a:gd name="connsiteY1" fmla="*/ 97 h 14198"/>
                </a:gdLst>
                <a:ahLst/>
                <a:cxnLst>
                  <a:cxn ang="0">
                    <a:pos x="connsiteX0" y="connsiteY0"/>
                  </a:cxn>
                  <a:cxn ang="0">
                    <a:pos x="connsiteX1" y="connsiteY1"/>
                  </a:cxn>
                </a:cxnLst>
                <a:rect l="l" t="t" r="r" b="b"/>
                <a:pathLst>
                  <a:path w="58894" h="14198">
                    <a:moveTo>
                      <a:pt x="59043" y="97"/>
                    </a:moveTo>
                    <a:lnTo>
                      <a:pt x="149" y="97"/>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09" name="Graphic 5">
              <a:extLst>
                <a:ext uri="{FF2B5EF4-FFF2-40B4-BE49-F238E27FC236}">
                  <a16:creationId xmlns:a16="http://schemas.microsoft.com/office/drawing/2014/main" id="{14FADAE5-B8FC-C0E0-A9E9-8AF5F7A57EAB}"/>
                </a:ext>
              </a:extLst>
            </p:cNvPr>
            <p:cNvGrpSpPr/>
            <p:nvPr/>
          </p:nvGrpSpPr>
          <p:grpSpPr>
            <a:xfrm>
              <a:off x="5063774" y="2430902"/>
              <a:ext cx="58894" cy="47422"/>
              <a:chOff x="5063774" y="2430902"/>
              <a:chExt cx="58894" cy="47422"/>
            </a:xfrm>
          </p:grpSpPr>
          <p:sp>
            <p:nvSpPr>
              <p:cNvPr id="617" name="Freeform: Shape 616">
                <a:extLst>
                  <a:ext uri="{FF2B5EF4-FFF2-40B4-BE49-F238E27FC236}">
                    <a16:creationId xmlns:a16="http://schemas.microsoft.com/office/drawing/2014/main" id="{2EAAADF9-7D12-1DC6-ED12-D97015570BA3}"/>
                  </a:ext>
                </a:extLst>
              </p:cNvPr>
              <p:cNvSpPr/>
              <p:nvPr/>
            </p:nvSpPr>
            <p:spPr>
              <a:xfrm>
                <a:off x="5093221" y="2430902"/>
                <a:ext cx="17633" cy="47422"/>
              </a:xfrm>
              <a:custGeom>
                <a:avLst/>
                <a:gdLst>
                  <a:gd name="connsiteX0" fmla="*/ 149 w 17633"/>
                  <a:gd name="connsiteY0" fmla="*/ 98 h 47422"/>
                  <a:gd name="connsiteX1" fmla="*/ 149 w 17633"/>
                  <a:gd name="connsiteY1" fmla="*/ 47521 h 47422"/>
                </a:gdLst>
                <a:ahLst/>
                <a:cxnLst>
                  <a:cxn ang="0">
                    <a:pos x="connsiteX0" y="connsiteY0"/>
                  </a:cxn>
                  <a:cxn ang="0">
                    <a:pos x="connsiteX1" y="connsiteY1"/>
                  </a:cxn>
                </a:cxnLst>
                <a:rect l="l" t="t" r="r" b="b"/>
                <a:pathLst>
                  <a:path w="17633" h="47422">
                    <a:moveTo>
                      <a:pt x="149" y="98"/>
                    </a:moveTo>
                    <a:lnTo>
                      <a:pt x="149" y="4752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8" name="Freeform: Shape 617">
                <a:extLst>
                  <a:ext uri="{FF2B5EF4-FFF2-40B4-BE49-F238E27FC236}">
                    <a16:creationId xmlns:a16="http://schemas.microsoft.com/office/drawing/2014/main" id="{317F2391-B6E9-2548-6DD7-9A4CD49486D8}"/>
                  </a:ext>
                </a:extLst>
              </p:cNvPr>
              <p:cNvSpPr/>
              <p:nvPr/>
            </p:nvSpPr>
            <p:spPr>
              <a:xfrm>
                <a:off x="5063774" y="2454613"/>
                <a:ext cx="58894" cy="14198"/>
              </a:xfrm>
              <a:custGeom>
                <a:avLst/>
                <a:gdLst>
                  <a:gd name="connsiteX0" fmla="*/ 59044 w 58894"/>
                  <a:gd name="connsiteY0" fmla="*/ 98 h 14198"/>
                  <a:gd name="connsiteX1" fmla="*/ 149 w 58894"/>
                  <a:gd name="connsiteY1" fmla="*/ 98 h 14198"/>
                </a:gdLst>
                <a:ahLst/>
                <a:cxnLst>
                  <a:cxn ang="0">
                    <a:pos x="connsiteX0" y="connsiteY0"/>
                  </a:cxn>
                  <a:cxn ang="0">
                    <a:pos x="connsiteX1" y="connsiteY1"/>
                  </a:cxn>
                </a:cxnLst>
                <a:rect l="l" t="t" r="r" b="b"/>
                <a:pathLst>
                  <a:path w="58894" h="14198">
                    <a:moveTo>
                      <a:pt x="59044" y="98"/>
                    </a:moveTo>
                    <a:lnTo>
                      <a:pt x="149" y="98"/>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10" name="Graphic 5">
              <a:extLst>
                <a:ext uri="{FF2B5EF4-FFF2-40B4-BE49-F238E27FC236}">
                  <a16:creationId xmlns:a16="http://schemas.microsoft.com/office/drawing/2014/main" id="{6C337B00-150A-DA7A-D33E-09107CF382B8}"/>
                </a:ext>
              </a:extLst>
            </p:cNvPr>
            <p:cNvGrpSpPr/>
            <p:nvPr/>
          </p:nvGrpSpPr>
          <p:grpSpPr>
            <a:xfrm>
              <a:off x="5084228" y="2435730"/>
              <a:ext cx="58894" cy="47422"/>
              <a:chOff x="5084228" y="2435730"/>
              <a:chExt cx="58894" cy="47422"/>
            </a:xfrm>
          </p:grpSpPr>
          <p:sp>
            <p:nvSpPr>
              <p:cNvPr id="615" name="Freeform: Shape 614">
                <a:extLst>
                  <a:ext uri="{FF2B5EF4-FFF2-40B4-BE49-F238E27FC236}">
                    <a16:creationId xmlns:a16="http://schemas.microsoft.com/office/drawing/2014/main" id="{61ED6D8C-3770-9078-8940-011BF098867D}"/>
                  </a:ext>
                </a:extLst>
              </p:cNvPr>
              <p:cNvSpPr/>
              <p:nvPr/>
            </p:nvSpPr>
            <p:spPr>
              <a:xfrm>
                <a:off x="5113675" y="2435730"/>
                <a:ext cx="17633" cy="47422"/>
              </a:xfrm>
              <a:custGeom>
                <a:avLst/>
                <a:gdLst>
                  <a:gd name="connsiteX0" fmla="*/ 151 w 17633"/>
                  <a:gd name="connsiteY0" fmla="*/ 99 h 47422"/>
                  <a:gd name="connsiteX1" fmla="*/ 151 w 17633"/>
                  <a:gd name="connsiteY1" fmla="*/ 47521 h 47422"/>
                </a:gdLst>
                <a:ahLst/>
                <a:cxnLst>
                  <a:cxn ang="0">
                    <a:pos x="connsiteX0" y="connsiteY0"/>
                  </a:cxn>
                  <a:cxn ang="0">
                    <a:pos x="connsiteX1" y="connsiteY1"/>
                  </a:cxn>
                </a:cxnLst>
                <a:rect l="l" t="t" r="r" b="b"/>
                <a:pathLst>
                  <a:path w="17633" h="47422">
                    <a:moveTo>
                      <a:pt x="151" y="99"/>
                    </a:moveTo>
                    <a:lnTo>
                      <a:pt x="151" y="4752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6" name="Freeform: Shape 615">
                <a:extLst>
                  <a:ext uri="{FF2B5EF4-FFF2-40B4-BE49-F238E27FC236}">
                    <a16:creationId xmlns:a16="http://schemas.microsoft.com/office/drawing/2014/main" id="{AC74FEBB-33D4-517E-226D-003B31D3683F}"/>
                  </a:ext>
                </a:extLst>
              </p:cNvPr>
              <p:cNvSpPr/>
              <p:nvPr/>
            </p:nvSpPr>
            <p:spPr>
              <a:xfrm>
                <a:off x="5084228" y="2459441"/>
                <a:ext cx="58894" cy="14198"/>
              </a:xfrm>
              <a:custGeom>
                <a:avLst/>
                <a:gdLst>
                  <a:gd name="connsiteX0" fmla="*/ 59045 w 58894"/>
                  <a:gd name="connsiteY0" fmla="*/ 99 h 14198"/>
                  <a:gd name="connsiteX1" fmla="*/ 151 w 58894"/>
                  <a:gd name="connsiteY1" fmla="*/ 99 h 14198"/>
                </a:gdLst>
                <a:ahLst/>
                <a:cxnLst>
                  <a:cxn ang="0">
                    <a:pos x="connsiteX0" y="connsiteY0"/>
                  </a:cxn>
                  <a:cxn ang="0">
                    <a:pos x="connsiteX1" y="connsiteY1"/>
                  </a:cxn>
                </a:cxnLst>
                <a:rect l="l" t="t" r="r" b="b"/>
                <a:pathLst>
                  <a:path w="58894" h="14198">
                    <a:moveTo>
                      <a:pt x="59045" y="99"/>
                    </a:moveTo>
                    <a:lnTo>
                      <a:pt x="151" y="99"/>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11" name="Graphic 5">
              <a:extLst>
                <a:ext uri="{FF2B5EF4-FFF2-40B4-BE49-F238E27FC236}">
                  <a16:creationId xmlns:a16="http://schemas.microsoft.com/office/drawing/2014/main" id="{654B2D95-06D1-88D7-0A1D-E96CC1C7DF5D}"/>
                </a:ext>
              </a:extLst>
            </p:cNvPr>
            <p:cNvGrpSpPr/>
            <p:nvPr/>
          </p:nvGrpSpPr>
          <p:grpSpPr>
            <a:xfrm>
              <a:off x="6694826" y="2899593"/>
              <a:ext cx="58894" cy="47422"/>
              <a:chOff x="6694826" y="2899593"/>
              <a:chExt cx="58894" cy="47422"/>
            </a:xfrm>
          </p:grpSpPr>
          <p:sp>
            <p:nvSpPr>
              <p:cNvPr id="613" name="Freeform: Shape 612">
                <a:extLst>
                  <a:ext uri="{FF2B5EF4-FFF2-40B4-BE49-F238E27FC236}">
                    <a16:creationId xmlns:a16="http://schemas.microsoft.com/office/drawing/2014/main" id="{EB072FE3-A2A3-2FBE-72E8-F3A463B1E021}"/>
                  </a:ext>
                </a:extLst>
              </p:cNvPr>
              <p:cNvSpPr/>
              <p:nvPr/>
            </p:nvSpPr>
            <p:spPr>
              <a:xfrm>
                <a:off x="6724273" y="2899593"/>
                <a:ext cx="17633" cy="47422"/>
              </a:xfrm>
              <a:custGeom>
                <a:avLst/>
                <a:gdLst>
                  <a:gd name="connsiteX0" fmla="*/ 242 w 17633"/>
                  <a:gd name="connsiteY0" fmla="*/ 131 h 47422"/>
                  <a:gd name="connsiteX1" fmla="*/ 242 w 17633"/>
                  <a:gd name="connsiteY1" fmla="*/ 47554 h 47422"/>
                </a:gdLst>
                <a:ahLst/>
                <a:cxnLst>
                  <a:cxn ang="0">
                    <a:pos x="connsiteX0" y="connsiteY0"/>
                  </a:cxn>
                  <a:cxn ang="0">
                    <a:pos x="connsiteX1" y="connsiteY1"/>
                  </a:cxn>
                </a:cxnLst>
                <a:rect l="l" t="t" r="r" b="b"/>
                <a:pathLst>
                  <a:path w="17633" h="47422">
                    <a:moveTo>
                      <a:pt x="242" y="131"/>
                    </a:moveTo>
                    <a:lnTo>
                      <a:pt x="242" y="47554"/>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4" name="Freeform: Shape 613">
                <a:extLst>
                  <a:ext uri="{FF2B5EF4-FFF2-40B4-BE49-F238E27FC236}">
                    <a16:creationId xmlns:a16="http://schemas.microsoft.com/office/drawing/2014/main" id="{C631B788-B2BE-27C8-735F-D065563878D0}"/>
                  </a:ext>
                </a:extLst>
              </p:cNvPr>
              <p:cNvSpPr/>
              <p:nvPr/>
            </p:nvSpPr>
            <p:spPr>
              <a:xfrm>
                <a:off x="6694826" y="2923304"/>
                <a:ext cx="58894" cy="14198"/>
              </a:xfrm>
              <a:custGeom>
                <a:avLst/>
                <a:gdLst>
                  <a:gd name="connsiteX0" fmla="*/ 59136 w 58894"/>
                  <a:gd name="connsiteY0" fmla="*/ 131 h 14198"/>
                  <a:gd name="connsiteX1" fmla="*/ 242 w 58894"/>
                  <a:gd name="connsiteY1" fmla="*/ 131 h 14198"/>
                </a:gdLst>
                <a:ahLst/>
                <a:cxnLst>
                  <a:cxn ang="0">
                    <a:pos x="connsiteX0" y="connsiteY0"/>
                  </a:cxn>
                  <a:cxn ang="0">
                    <a:pos x="connsiteX1" y="connsiteY1"/>
                  </a:cxn>
                </a:cxnLst>
                <a:rect l="l" t="t" r="r" b="b"/>
                <a:pathLst>
                  <a:path w="58894" h="14198">
                    <a:moveTo>
                      <a:pt x="59136" y="131"/>
                    </a:moveTo>
                    <a:lnTo>
                      <a:pt x="242" y="131"/>
                    </a:lnTo>
                  </a:path>
                </a:pathLst>
              </a:custGeom>
              <a:ln w="28575"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sp>
          <p:nvSpPr>
            <p:cNvPr id="612" name="Freeform: Shape 611">
              <a:extLst>
                <a:ext uri="{FF2B5EF4-FFF2-40B4-BE49-F238E27FC236}">
                  <a16:creationId xmlns:a16="http://schemas.microsoft.com/office/drawing/2014/main" id="{ED83CA30-4BE2-67CE-3100-E1BE8A6D5539}"/>
                </a:ext>
              </a:extLst>
            </p:cNvPr>
            <p:cNvSpPr/>
            <p:nvPr/>
          </p:nvSpPr>
          <p:spPr>
            <a:xfrm>
              <a:off x="2459732" y="1059901"/>
              <a:ext cx="4992078" cy="2097251"/>
            </a:xfrm>
            <a:custGeom>
              <a:avLst/>
              <a:gdLst>
                <a:gd name="connsiteX0" fmla="*/ 4992079 w 4992078"/>
                <a:gd name="connsiteY0" fmla="*/ 2097251 h 2097251"/>
                <a:gd name="connsiteX1" fmla="*/ 4947644 w 4992078"/>
                <a:gd name="connsiteY1" fmla="*/ 2097251 h 2097251"/>
                <a:gd name="connsiteX2" fmla="*/ 4947644 w 4992078"/>
                <a:gd name="connsiteY2" fmla="*/ 1935247 h 2097251"/>
                <a:gd name="connsiteX3" fmla="*/ 4317617 w 4992078"/>
                <a:gd name="connsiteY3" fmla="*/ 1935247 h 2097251"/>
                <a:gd name="connsiteX4" fmla="*/ 4317617 w 4992078"/>
                <a:gd name="connsiteY4" fmla="*/ 1863261 h 2097251"/>
                <a:gd name="connsiteX5" fmla="*/ 4247261 w 4992078"/>
                <a:gd name="connsiteY5" fmla="*/ 1863261 h 2097251"/>
                <a:gd name="connsiteX6" fmla="*/ 4247261 w 4992078"/>
                <a:gd name="connsiteY6" fmla="*/ 1806041 h 2097251"/>
                <a:gd name="connsiteX7" fmla="*/ 3858982 w 4992078"/>
                <a:gd name="connsiteY7" fmla="*/ 1806041 h 2097251"/>
                <a:gd name="connsiteX8" fmla="*/ 3858982 w 4992078"/>
                <a:gd name="connsiteY8" fmla="*/ 1766996 h 2097251"/>
                <a:gd name="connsiteX9" fmla="*/ 3630459 w 4992078"/>
                <a:gd name="connsiteY9" fmla="*/ 1766996 h 2097251"/>
                <a:gd name="connsiteX10" fmla="*/ 3630459 w 4992078"/>
                <a:gd name="connsiteY10" fmla="*/ 1731216 h 2097251"/>
                <a:gd name="connsiteX11" fmla="*/ 3571564 w 4992078"/>
                <a:gd name="connsiteY11" fmla="*/ 1731216 h 2097251"/>
                <a:gd name="connsiteX12" fmla="*/ 3571564 w 4992078"/>
                <a:gd name="connsiteY12" fmla="*/ 1679391 h 2097251"/>
                <a:gd name="connsiteX13" fmla="*/ 3517784 w 4992078"/>
                <a:gd name="connsiteY13" fmla="*/ 1679391 h 2097251"/>
                <a:gd name="connsiteX14" fmla="*/ 3517784 w 4992078"/>
                <a:gd name="connsiteY14" fmla="*/ 1636512 h 2097251"/>
                <a:gd name="connsiteX15" fmla="*/ 3115222 w 4992078"/>
                <a:gd name="connsiteY15" fmla="*/ 1636512 h 2097251"/>
                <a:gd name="connsiteX16" fmla="*/ 3115222 w 4992078"/>
                <a:gd name="connsiteY16" fmla="*/ 1585540 h 2097251"/>
                <a:gd name="connsiteX17" fmla="*/ 3086657 w 4992078"/>
                <a:gd name="connsiteY17" fmla="*/ 1585540 h 2097251"/>
                <a:gd name="connsiteX18" fmla="*/ 3086657 w 4992078"/>
                <a:gd name="connsiteY18" fmla="*/ 1566514 h 2097251"/>
                <a:gd name="connsiteX19" fmla="*/ 3068847 w 4992078"/>
                <a:gd name="connsiteY19" fmla="*/ 1566514 h 2097251"/>
                <a:gd name="connsiteX20" fmla="*/ 3068847 w 4992078"/>
                <a:gd name="connsiteY20" fmla="*/ 1547914 h 2097251"/>
                <a:gd name="connsiteX21" fmla="*/ 3042574 w 4992078"/>
                <a:gd name="connsiteY21" fmla="*/ 1547914 h 2097251"/>
                <a:gd name="connsiteX22" fmla="*/ 3042574 w 4992078"/>
                <a:gd name="connsiteY22" fmla="*/ 1527468 h 2097251"/>
                <a:gd name="connsiteX23" fmla="*/ 2929194 w 4992078"/>
                <a:gd name="connsiteY23" fmla="*/ 1527468 h 2097251"/>
                <a:gd name="connsiteX24" fmla="*/ 2929194 w 4992078"/>
                <a:gd name="connsiteY24" fmla="*/ 1511850 h 2097251"/>
                <a:gd name="connsiteX25" fmla="*/ 2761152 w 4992078"/>
                <a:gd name="connsiteY25" fmla="*/ 1511850 h 2097251"/>
                <a:gd name="connsiteX26" fmla="*/ 2761152 w 4992078"/>
                <a:gd name="connsiteY26" fmla="*/ 1488138 h 2097251"/>
                <a:gd name="connsiteX27" fmla="*/ 2744577 w 4992078"/>
                <a:gd name="connsiteY27" fmla="*/ 1488138 h 2097251"/>
                <a:gd name="connsiteX28" fmla="*/ 2744577 w 4992078"/>
                <a:gd name="connsiteY28" fmla="*/ 1480471 h 2097251"/>
                <a:gd name="connsiteX29" fmla="*/ 2715129 w 4992078"/>
                <a:gd name="connsiteY29" fmla="*/ 1480471 h 2097251"/>
                <a:gd name="connsiteX30" fmla="*/ 2715129 w 4992078"/>
                <a:gd name="connsiteY30" fmla="*/ 1473798 h 2097251"/>
                <a:gd name="connsiteX31" fmla="*/ 2699083 w 4992078"/>
                <a:gd name="connsiteY31" fmla="*/ 1473798 h 2097251"/>
                <a:gd name="connsiteX32" fmla="*/ 2699083 w 4992078"/>
                <a:gd name="connsiteY32" fmla="*/ 1464285 h 2097251"/>
                <a:gd name="connsiteX33" fmla="*/ 2692206 w 4992078"/>
                <a:gd name="connsiteY33" fmla="*/ 1464285 h 2097251"/>
                <a:gd name="connsiteX34" fmla="*/ 2692206 w 4992078"/>
                <a:gd name="connsiteY34" fmla="*/ 1433474 h 2097251"/>
                <a:gd name="connsiteX35" fmla="*/ 2681098 w 4992078"/>
                <a:gd name="connsiteY35" fmla="*/ 1433474 h 2097251"/>
                <a:gd name="connsiteX36" fmla="*/ 2681098 w 4992078"/>
                <a:gd name="connsiteY36" fmla="*/ 1406071 h 2097251"/>
                <a:gd name="connsiteX37" fmla="*/ 2667697 w 4992078"/>
                <a:gd name="connsiteY37" fmla="*/ 1406071 h 2097251"/>
                <a:gd name="connsiteX38" fmla="*/ 2667697 w 4992078"/>
                <a:gd name="connsiteY38" fmla="*/ 1398972 h 2097251"/>
                <a:gd name="connsiteX39" fmla="*/ 2633312 w 4992078"/>
                <a:gd name="connsiteY39" fmla="*/ 1398972 h 2097251"/>
                <a:gd name="connsiteX40" fmla="*/ 2633312 w 4992078"/>
                <a:gd name="connsiteY40" fmla="*/ 1382360 h 2097251"/>
                <a:gd name="connsiteX41" fmla="*/ 2619206 w 4992078"/>
                <a:gd name="connsiteY41" fmla="*/ 1382360 h 2097251"/>
                <a:gd name="connsiteX42" fmla="*/ 2619206 w 4992078"/>
                <a:gd name="connsiteY42" fmla="*/ 1370433 h 2097251"/>
                <a:gd name="connsiteX43" fmla="*/ 2604041 w 4992078"/>
                <a:gd name="connsiteY43" fmla="*/ 1370433 h 2097251"/>
                <a:gd name="connsiteX44" fmla="*/ 2604041 w 4992078"/>
                <a:gd name="connsiteY44" fmla="*/ 1358649 h 2097251"/>
                <a:gd name="connsiteX45" fmla="*/ 2380808 w 4992078"/>
                <a:gd name="connsiteY45" fmla="*/ 1358649 h 2097251"/>
                <a:gd name="connsiteX46" fmla="*/ 2380808 w 4992078"/>
                <a:gd name="connsiteY46" fmla="*/ 1337777 h 2097251"/>
                <a:gd name="connsiteX47" fmla="*/ 2327732 w 4992078"/>
                <a:gd name="connsiteY47" fmla="*/ 1337777 h 2097251"/>
                <a:gd name="connsiteX48" fmla="*/ 2327732 w 4992078"/>
                <a:gd name="connsiteY48" fmla="*/ 1318041 h 2097251"/>
                <a:gd name="connsiteX49" fmla="*/ 2308689 w 4992078"/>
                <a:gd name="connsiteY49" fmla="*/ 1318041 h 2097251"/>
                <a:gd name="connsiteX50" fmla="*/ 2308689 w 4992078"/>
                <a:gd name="connsiteY50" fmla="*/ 1300151 h 2097251"/>
                <a:gd name="connsiteX51" fmla="*/ 2261609 w 4992078"/>
                <a:gd name="connsiteY51" fmla="*/ 1300151 h 2097251"/>
                <a:gd name="connsiteX52" fmla="*/ 2261609 w 4992078"/>
                <a:gd name="connsiteY52" fmla="*/ 1273742 h 2097251"/>
                <a:gd name="connsiteX53" fmla="*/ 2239391 w 4992078"/>
                <a:gd name="connsiteY53" fmla="*/ 1273742 h 2097251"/>
                <a:gd name="connsiteX54" fmla="*/ 2239391 w 4992078"/>
                <a:gd name="connsiteY54" fmla="*/ 1250031 h 2097251"/>
                <a:gd name="connsiteX55" fmla="*/ 2229869 w 4992078"/>
                <a:gd name="connsiteY55" fmla="*/ 1250031 h 2097251"/>
                <a:gd name="connsiteX56" fmla="*/ 2229869 w 4992078"/>
                <a:gd name="connsiteY56" fmla="*/ 1211695 h 2097251"/>
                <a:gd name="connsiteX57" fmla="*/ 2202186 w 4992078"/>
                <a:gd name="connsiteY57" fmla="*/ 1211695 h 2097251"/>
                <a:gd name="connsiteX58" fmla="*/ 2202186 w 4992078"/>
                <a:gd name="connsiteY58" fmla="*/ 1173643 h 2097251"/>
                <a:gd name="connsiteX59" fmla="*/ 2181555 w 4992078"/>
                <a:gd name="connsiteY59" fmla="*/ 1173643 h 2097251"/>
                <a:gd name="connsiteX60" fmla="*/ 2181555 w 4992078"/>
                <a:gd name="connsiteY60" fmla="*/ 1164982 h 2097251"/>
                <a:gd name="connsiteX61" fmla="*/ 2166038 w 4992078"/>
                <a:gd name="connsiteY61" fmla="*/ 1164982 h 2097251"/>
                <a:gd name="connsiteX62" fmla="*/ 2166038 w 4992078"/>
                <a:gd name="connsiteY62" fmla="*/ 1155469 h 2097251"/>
                <a:gd name="connsiteX63" fmla="*/ 2109436 w 4992078"/>
                <a:gd name="connsiteY63" fmla="*/ 1155469 h 2097251"/>
                <a:gd name="connsiteX64" fmla="*/ 2109436 w 4992078"/>
                <a:gd name="connsiteY64" fmla="*/ 1142690 h 2097251"/>
                <a:gd name="connsiteX65" fmla="*/ 2084397 w 4992078"/>
                <a:gd name="connsiteY65" fmla="*/ 1142690 h 2097251"/>
                <a:gd name="connsiteX66" fmla="*/ 2084397 w 4992078"/>
                <a:gd name="connsiteY66" fmla="*/ 1133177 h 2097251"/>
                <a:gd name="connsiteX67" fmla="*/ 1938396 w 4992078"/>
                <a:gd name="connsiteY67" fmla="*/ 1133177 h 2097251"/>
                <a:gd name="connsiteX68" fmla="*/ 1938396 w 4992078"/>
                <a:gd name="connsiteY68" fmla="*/ 1122955 h 2097251"/>
                <a:gd name="connsiteX69" fmla="*/ 1832245 w 4992078"/>
                <a:gd name="connsiteY69" fmla="*/ 1122955 h 2097251"/>
                <a:gd name="connsiteX70" fmla="*/ 1832245 w 4992078"/>
                <a:gd name="connsiteY70" fmla="*/ 1109466 h 2097251"/>
                <a:gd name="connsiteX71" fmla="*/ 1819549 w 4992078"/>
                <a:gd name="connsiteY71" fmla="*/ 1109466 h 2097251"/>
                <a:gd name="connsiteX72" fmla="*/ 1819549 w 4992078"/>
                <a:gd name="connsiteY72" fmla="*/ 1097255 h 2097251"/>
                <a:gd name="connsiteX73" fmla="*/ 1810733 w 4992078"/>
                <a:gd name="connsiteY73" fmla="*/ 1097255 h 2097251"/>
                <a:gd name="connsiteX74" fmla="*/ 1810733 w 4992078"/>
                <a:gd name="connsiteY74" fmla="*/ 1076526 h 2097251"/>
                <a:gd name="connsiteX75" fmla="*/ 1797332 w 4992078"/>
                <a:gd name="connsiteY75" fmla="*/ 1076526 h 2097251"/>
                <a:gd name="connsiteX76" fmla="*/ 1797332 w 4992078"/>
                <a:gd name="connsiteY76" fmla="*/ 1057926 h 2097251"/>
                <a:gd name="connsiteX77" fmla="*/ 1785870 w 4992078"/>
                <a:gd name="connsiteY77" fmla="*/ 1057926 h 2097251"/>
                <a:gd name="connsiteX78" fmla="*/ 1785870 w 4992078"/>
                <a:gd name="connsiteY78" fmla="*/ 1035776 h 2097251"/>
                <a:gd name="connsiteX79" fmla="*/ 1785870 w 4992078"/>
                <a:gd name="connsiteY79" fmla="*/ 964642 h 2097251"/>
                <a:gd name="connsiteX80" fmla="*/ 1756423 w 4992078"/>
                <a:gd name="connsiteY80" fmla="*/ 964642 h 2097251"/>
                <a:gd name="connsiteX81" fmla="*/ 1756423 w 4992078"/>
                <a:gd name="connsiteY81" fmla="*/ 942208 h 2097251"/>
                <a:gd name="connsiteX82" fmla="*/ 1744785 w 4992078"/>
                <a:gd name="connsiteY82" fmla="*/ 942208 h 2097251"/>
                <a:gd name="connsiteX83" fmla="*/ 1744785 w 4992078"/>
                <a:gd name="connsiteY83" fmla="*/ 918497 h 2097251"/>
                <a:gd name="connsiteX84" fmla="*/ 1739319 w 4992078"/>
                <a:gd name="connsiteY84" fmla="*/ 918497 h 2097251"/>
                <a:gd name="connsiteX85" fmla="*/ 1739319 w 4992078"/>
                <a:gd name="connsiteY85" fmla="*/ 909836 h 2097251"/>
                <a:gd name="connsiteX86" fmla="*/ 1726800 w 4992078"/>
                <a:gd name="connsiteY86" fmla="*/ 909836 h 2097251"/>
                <a:gd name="connsiteX87" fmla="*/ 1726800 w 4992078"/>
                <a:gd name="connsiteY87" fmla="*/ 898335 h 2097251"/>
                <a:gd name="connsiteX88" fmla="*/ 1714280 w 4992078"/>
                <a:gd name="connsiteY88" fmla="*/ 898335 h 2097251"/>
                <a:gd name="connsiteX89" fmla="*/ 1714280 w 4992078"/>
                <a:gd name="connsiteY89" fmla="*/ 854320 h 2097251"/>
                <a:gd name="connsiteX90" fmla="*/ 1673372 w 4992078"/>
                <a:gd name="connsiteY90" fmla="*/ 854320 h 2097251"/>
                <a:gd name="connsiteX91" fmla="*/ 1673372 w 4992078"/>
                <a:gd name="connsiteY91" fmla="*/ 837708 h 2097251"/>
                <a:gd name="connsiteX92" fmla="*/ 1661205 w 4992078"/>
                <a:gd name="connsiteY92" fmla="*/ 837708 h 2097251"/>
                <a:gd name="connsiteX93" fmla="*/ 1661205 w 4992078"/>
                <a:gd name="connsiteY93" fmla="*/ 830893 h 2097251"/>
                <a:gd name="connsiteX94" fmla="*/ 1624352 w 4992078"/>
                <a:gd name="connsiteY94" fmla="*/ 830893 h 2097251"/>
                <a:gd name="connsiteX95" fmla="*/ 1624352 w 4992078"/>
                <a:gd name="connsiteY95" fmla="*/ 822800 h 2097251"/>
                <a:gd name="connsiteX96" fmla="*/ 1563695 w 4992078"/>
                <a:gd name="connsiteY96" fmla="*/ 822800 h 2097251"/>
                <a:gd name="connsiteX97" fmla="*/ 1563695 w 4992078"/>
                <a:gd name="connsiteY97" fmla="*/ 801928 h 2097251"/>
                <a:gd name="connsiteX98" fmla="*/ 1530368 w 4992078"/>
                <a:gd name="connsiteY98" fmla="*/ 801928 h 2097251"/>
                <a:gd name="connsiteX99" fmla="*/ 1530368 w 4992078"/>
                <a:gd name="connsiteY99" fmla="*/ 794829 h 2097251"/>
                <a:gd name="connsiteX100" fmla="*/ 1528429 w 4992078"/>
                <a:gd name="connsiteY100" fmla="*/ 793267 h 2097251"/>
                <a:gd name="connsiteX101" fmla="*/ 1450138 w 4992078"/>
                <a:gd name="connsiteY101" fmla="*/ 793267 h 2097251"/>
                <a:gd name="connsiteX102" fmla="*/ 1450138 w 4992078"/>
                <a:gd name="connsiteY102" fmla="*/ 788155 h 2097251"/>
                <a:gd name="connsiteX103" fmla="*/ 1433387 w 4992078"/>
                <a:gd name="connsiteY103" fmla="*/ 788155 h 2097251"/>
                <a:gd name="connsiteX104" fmla="*/ 1433387 w 4992078"/>
                <a:gd name="connsiteY104" fmla="*/ 768561 h 2097251"/>
                <a:gd name="connsiteX105" fmla="*/ 1397944 w 4992078"/>
                <a:gd name="connsiteY105" fmla="*/ 768561 h 2097251"/>
                <a:gd name="connsiteX106" fmla="*/ 1397944 w 4992078"/>
                <a:gd name="connsiteY106" fmla="*/ 764444 h 2097251"/>
                <a:gd name="connsiteX107" fmla="*/ 1360915 w 4992078"/>
                <a:gd name="connsiteY107" fmla="*/ 764444 h 2097251"/>
                <a:gd name="connsiteX108" fmla="*/ 1360915 w 4992078"/>
                <a:gd name="connsiteY108" fmla="*/ 749962 h 2097251"/>
                <a:gd name="connsiteX109" fmla="*/ 1343458 w 4992078"/>
                <a:gd name="connsiteY109" fmla="*/ 749962 h 2097251"/>
                <a:gd name="connsiteX110" fmla="*/ 1343458 w 4992078"/>
                <a:gd name="connsiteY110" fmla="*/ 720713 h 2097251"/>
                <a:gd name="connsiteX111" fmla="*/ 1318596 w 4992078"/>
                <a:gd name="connsiteY111" fmla="*/ 720713 h 2097251"/>
                <a:gd name="connsiteX112" fmla="*/ 1318596 w 4992078"/>
                <a:gd name="connsiteY112" fmla="*/ 697001 h 2097251"/>
                <a:gd name="connsiteX113" fmla="*/ 1308016 w 4992078"/>
                <a:gd name="connsiteY113" fmla="*/ 697001 h 2097251"/>
                <a:gd name="connsiteX114" fmla="*/ 1308016 w 4992078"/>
                <a:gd name="connsiteY114" fmla="*/ 676840 h 2097251"/>
                <a:gd name="connsiteX115" fmla="*/ 1292499 w 4992078"/>
                <a:gd name="connsiteY115" fmla="*/ 676840 h 2097251"/>
                <a:gd name="connsiteX116" fmla="*/ 1292499 w 4992078"/>
                <a:gd name="connsiteY116" fmla="*/ 667611 h 2097251"/>
                <a:gd name="connsiteX117" fmla="*/ 1270281 w 4992078"/>
                <a:gd name="connsiteY117" fmla="*/ 667611 h 2097251"/>
                <a:gd name="connsiteX118" fmla="*/ 1270281 w 4992078"/>
                <a:gd name="connsiteY118" fmla="*/ 650714 h 2097251"/>
                <a:gd name="connsiteX119" fmla="*/ 1259878 w 4992078"/>
                <a:gd name="connsiteY119" fmla="*/ 650714 h 2097251"/>
                <a:gd name="connsiteX120" fmla="*/ 1259878 w 4992078"/>
                <a:gd name="connsiteY120" fmla="*/ 625157 h 2097251"/>
                <a:gd name="connsiteX121" fmla="*/ 1186348 w 4992078"/>
                <a:gd name="connsiteY121" fmla="*/ 625157 h 2097251"/>
                <a:gd name="connsiteX122" fmla="*/ 1186348 w 4992078"/>
                <a:gd name="connsiteY122" fmla="*/ 617632 h 2097251"/>
                <a:gd name="connsiteX123" fmla="*/ 991504 w 4992078"/>
                <a:gd name="connsiteY123" fmla="*/ 617632 h 2097251"/>
                <a:gd name="connsiteX124" fmla="*/ 991504 w 4992078"/>
                <a:gd name="connsiteY124" fmla="*/ 602866 h 2097251"/>
                <a:gd name="connsiteX125" fmla="*/ 967699 w 4992078"/>
                <a:gd name="connsiteY125" fmla="*/ 602866 h 2097251"/>
                <a:gd name="connsiteX126" fmla="*/ 967699 w 4992078"/>
                <a:gd name="connsiteY126" fmla="*/ 593921 h 2097251"/>
                <a:gd name="connsiteX127" fmla="*/ 953240 w 4992078"/>
                <a:gd name="connsiteY127" fmla="*/ 593921 h 2097251"/>
                <a:gd name="connsiteX128" fmla="*/ 953240 w 4992078"/>
                <a:gd name="connsiteY128" fmla="*/ 585828 h 2097251"/>
                <a:gd name="connsiteX129" fmla="*/ 941426 w 4992078"/>
                <a:gd name="connsiteY129" fmla="*/ 585828 h 2097251"/>
                <a:gd name="connsiteX130" fmla="*/ 941426 w 4992078"/>
                <a:gd name="connsiteY130" fmla="*/ 570209 h 2097251"/>
                <a:gd name="connsiteX131" fmla="*/ 915505 w 4992078"/>
                <a:gd name="connsiteY131" fmla="*/ 570209 h 2097251"/>
                <a:gd name="connsiteX132" fmla="*/ 915505 w 4992078"/>
                <a:gd name="connsiteY132" fmla="*/ 552035 h 2097251"/>
                <a:gd name="connsiteX133" fmla="*/ 911097 w 4992078"/>
                <a:gd name="connsiteY133" fmla="*/ 552035 h 2097251"/>
                <a:gd name="connsiteX134" fmla="*/ 911097 w 4992078"/>
                <a:gd name="connsiteY134" fmla="*/ 534997 h 2097251"/>
                <a:gd name="connsiteX135" fmla="*/ 904397 w 4992078"/>
                <a:gd name="connsiteY135" fmla="*/ 534997 h 2097251"/>
                <a:gd name="connsiteX136" fmla="*/ 904397 w 4992078"/>
                <a:gd name="connsiteY136" fmla="*/ 518101 h 2097251"/>
                <a:gd name="connsiteX137" fmla="*/ 895580 w 4992078"/>
                <a:gd name="connsiteY137" fmla="*/ 518101 h 2097251"/>
                <a:gd name="connsiteX138" fmla="*/ 895580 w 4992078"/>
                <a:gd name="connsiteY138" fmla="*/ 499927 h 2097251"/>
                <a:gd name="connsiteX139" fmla="*/ 874950 w 4992078"/>
                <a:gd name="connsiteY139" fmla="*/ 499927 h 2097251"/>
                <a:gd name="connsiteX140" fmla="*/ 874950 w 4992078"/>
                <a:gd name="connsiteY140" fmla="*/ 483173 h 2097251"/>
                <a:gd name="connsiteX141" fmla="*/ 862959 w 4992078"/>
                <a:gd name="connsiteY141" fmla="*/ 483173 h 2097251"/>
                <a:gd name="connsiteX142" fmla="*/ 862959 w 4992078"/>
                <a:gd name="connsiteY142" fmla="*/ 459461 h 2097251"/>
                <a:gd name="connsiteX143" fmla="*/ 851145 w 4992078"/>
                <a:gd name="connsiteY143" fmla="*/ 459461 h 2097251"/>
                <a:gd name="connsiteX144" fmla="*/ 851145 w 4992078"/>
                <a:gd name="connsiteY144" fmla="*/ 437596 h 2097251"/>
                <a:gd name="connsiteX145" fmla="*/ 836862 w 4992078"/>
                <a:gd name="connsiteY145" fmla="*/ 437596 h 2097251"/>
                <a:gd name="connsiteX146" fmla="*/ 836862 w 4992078"/>
                <a:gd name="connsiteY146" fmla="*/ 428651 h 2097251"/>
                <a:gd name="connsiteX147" fmla="*/ 828046 w 4992078"/>
                <a:gd name="connsiteY147" fmla="*/ 428651 h 2097251"/>
                <a:gd name="connsiteX148" fmla="*/ 828046 w 4992078"/>
                <a:gd name="connsiteY148" fmla="*/ 418286 h 2097251"/>
                <a:gd name="connsiteX149" fmla="*/ 815879 w 4992078"/>
                <a:gd name="connsiteY149" fmla="*/ 418286 h 2097251"/>
                <a:gd name="connsiteX150" fmla="*/ 820816 w 4992078"/>
                <a:gd name="connsiteY150" fmla="*/ 414310 h 2097251"/>
                <a:gd name="connsiteX151" fmla="*/ 749932 w 4992078"/>
                <a:gd name="connsiteY151" fmla="*/ 414310 h 2097251"/>
                <a:gd name="connsiteX152" fmla="*/ 749932 w 4992078"/>
                <a:gd name="connsiteY152" fmla="*/ 401674 h 2097251"/>
                <a:gd name="connsiteX153" fmla="*/ 645897 w 4992078"/>
                <a:gd name="connsiteY153" fmla="*/ 401674 h 2097251"/>
                <a:gd name="connsiteX154" fmla="*/ 645897 w 4992078"/>
                <a:gd name="connsiteY154" fmla="*/ 394575 h 2097251"/>
                <a:gd name="connsiteX155" fmla="*/ 619624 w 4992078"/>
                <a:gd name="connsiteY155" fmla="*/ 394575 h 2097251"/>
                <a:gd name="connsiteX156" fmla="*/ 619624 w 4992078"/>
                <a:gd name="connsiteY156" fmla="*/ 379240 h 2097251"/>
                <a:gd name="connsiteX157" fmla="*/ 546447 w 4992078"/>
                <a:gd name="connsiteY157" fmla="*/ 379240 h 2097251"/>
                <a:gd name="connsiteX158" fmla="*/ 546447 w 4992078"/>
                <a:gd name="connsiteY158" fmla="*/ 354393 h 2097251"/>
                <a:gd name="connsiteX159" fmla="*/ 519468 w 4992078"/>
                <a:gd name="connsiteY159" fmla="*/ 354393 h 2097251"/>
                <a:gd name="connsiteX160" fmla="*/ 519468 w 4992078"/>
                <a:gd name="connsiteY160" fmla="*/ 338207 h 2097251"/>
                <a:gd name="connsiteX161" fmla="*/ 504480 w 4992078"/>
                <a:gd name="connsiteY161" fmla="*/ 338207 h 2097251"/>
                <a:gd name="connsiteX162" fmla="*/ 504480 w 4992078"/>
                <a:gd name="connsiteY162" fmla="*/ 306970 h 2097251"/>
                <a:gd name="connsiteX163" fmla="*/ 475033 w 4992078"/>
                <a:gd name="connsiteY163" fmla="*/ 306970 h 2097251"/>
                <a:gd name="connsiteX164" fmla="*/ 475033 w 4992078"/>
                <a:gd name="connsiteY164" fmla="*/ 289648 h 2097251"/>
                <a:gd name="connsiteX165" fmla="*/ 464806 w 4992078"/>
                <a:gd name="connsiteY165" fmla="*/ 289648 h 2097251"/>
                <a:gd name="connsiteX166" fmla="*/ 464806 w 4992078"/>
                <a:gd name="connsiteY166" fmla="*/ 222773 h 2097251"/>
                <a:gd name="connsiteX167" fmla="*/ 449818 w 4992078"/>
                <a:gd name="connsiteY167" fmla="*/ 222773 h 2097251"/>
                <a:gd name="connsiteX168" fmla="*/ 449818 w 4992078"/>
                <a:gd name="connsiteY168" fmla="*/ 193951 h 2097251"/>
                <a:gd name="connsiteX169" fmla="*/ 441001 w 4992078"/>
                <a:gd name="connsiteY169" fmla="*/ 193951 h 2097251"/>
                <a:gd name="connsiteX170" fmla="*/ 441001 w 4992078"/>
                <a:gd name="connsiteY170" fmla="*/ 162998 h 2097251"/>
                <a:gd name="connsiteX171" fmla="*/ 432185 w 4992078"/>
                <a:gd name="connsiteY171" fmla="*/ 162998 h 2097251"/>
                <a:gd name="connsiteX172" fmla="*/ 432185 w 4992078"/>
                <a:gd name="connsiteY172" fmla="*/ 155189 h 2097251"/>
                <a:gd name="connsiteX173" fmla="*/ 426366 w 4992078"/>
                <a:gd name="connsiteY173" fmla="*/ 155189 h 2097251"/>
                <a:gd name="connsiteX174" fmla="*/ 426366 w 4992078"/>
                <a:gd name="connsiteY174" fmla="*/ 141842 h 2097251"/>
                <a:gd name="connsiteX175" fmla="*/ 402738 w 4992078"/>
                <a:gd name="connsiteY175" fmla="*/ 141842 h 2097251"/>
                <a:gd name="connsiteX176" fmla="*/ 402738 w 4992078"/>
                <a:gd name="connsiteY176" fmla="*/ 113304 h 2097251"/>
                <a:gd name="connsiteX177" fmla="*/ 394274 w 4992078"/>
                <a:gd name="connsiteY177" fmla="*/ 113304 h 2097251"/>
                <a:gd name="connsiteX178" fmla="*/ 394274 w 4992078"/>
                <a:gd name="connsiteY178" fmla="*/ 75252 h 2097251"/>
                <a:gd name="connsiteX179" fmla="*/ 382107 w 4992078"/>
                <a:gd name="connsiteY179" fmla="*/ 75252 h 2097251"/>
                <a:gd name="connsiteX180" fmla="*/ 382107 w 4992078"/>
                <a:gd name="connsiteY180" fmla="*/ 40750 h 2097251"/>
                <a:gd name="connsiteX181" fmla="*/ 373291 w 4992078"/>
                <a:gd name="connsiteY181" fmla="*/ 40750 h 2097251"/>
                <a:gd name="connsiteX182" fmla="*/ 373291 w 4992078"/>
                <a:gd name="connsiteY182" fmla="*/ 17038 h 2097251"/>
                <a:gd name="connsiteX183" fmla="*/ 254621 w 4992078"/>
                <a:gd name="connsiteY183" fmla="*/ 17038 h 2097251"/>
                <a:gd name="connsiteX184" fmla="*/ 254621 w 4992078"/>
                <a:gd name="connsiteY184" fmla="*/ 0 h 2097251"/>
                <a:gd name="connsiteX185" fmla="*/ 0 w 4992078"/>
                <a:gd name="connsiteY185" fmla="*/ 0 h 209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992078" h="2097251">
                  <a:moveTo>
                    <a:pt x="4992079" y="2097251"/>
                  </a:moveTo>
                  <a:lnTo>
                    <a:pt x="4947644" y="2097251"/>
                  </a:lnTo>
                  <a:lnTo>
                    <a:pt x="4947644" y="1935247"/>
                  </a:lnTo>
                  <a:lnTo>
                    <a:pt x="4317617" y="1935247"/>
                  </a:lnTo>
                  <a:lnTo>
                    <a:pt x="4317617" y="1863261"/>
                  </a:lnTo>
                  <a:lnTo>
                    <a:pt x="4247261" y="1863261"/>
                  </a:lnTo>
                  <a:lnTo>
                    <a:pt x="4247261" y="1806041"/>
                  </a:lnTo>
                  <a:lnTo>
                    <a:pt x="3858982" y="1806041"/>
                  </a:lnTo>
                  <a:lnTo>
                    <a:pt x="3858982" y="1766996"/>
                  </a:lnTo>
                  <a:lnTo>
                    <a:pt x="3630459" y="1766996"/>
                  </a:lnTo>
                  <a:lnTo>
                    <a:pt x="3630459" y="1731216"/>
                  </a:lnTo>
                  <a:lnTo>
                    <a:pt x="3571564" y="1731216"/>
                  </a:lnTo>
                  <a:lnTo>
                    <a:pt x="3571564" y="1679391"/>
                  </a:lnTo>
                  <a:lnTo>
                    <a:pt x="3517784" y="1679391"/>
                  </a:lnTo>
                  <a:lnTo>
                    <a:pt x="3517784" y="1636512"/>
                  </a:lnTo>
                  <a:lnTo>
                    <a:pt x="3115222" y="1636512"/>
                  </a:lnTo>
                  <a:lnTo>
                    <a:pt x="3115222" y="1585540"/>
                  </a:lnTo>
                  <a:lnTo>
                    <a:pt x="3086657" y="1585540"/>
                  </a:lnTo>
                  <a:lnTo>
                    <a:pt x="3086657" y="1566514"/>
                  </a:lnTo>
                  <a:lnTo>
                    <a:pt x="3068847" y="1566514"/>
                  </a:lnTo>
                  <a:lnTo>
                    <a:pt x="3068847" y="1547914"/>
                  </a:lnTo>
                  <a:lnTo>
                    <a:pt x="3042574" y="1547914"/>
                  </a:lnTo>
                  <a:lnTo>
                    <a:pt x="3042574" y="1527468"/>
                  </a:lnTo>
                  <a:lnTo>
                    <a:pt x="2929194" y="1527468"/>
                  </a:lnTo>
                  <a:lnTo>
                    <a:pt x="2929194" y="1511850"/>
                  </a:lnTo>
                  <a:lnTo>
                    <a:pt x="2761152" y="1511850"/>
                  </a:lnTo>
                  <a:lnTo>
                    <a:pt x="2761152" y="1488138"/>
                  </a:lnTo>
                  <a:lnTo>
                    <a:pt x="2744577" y="1488138"/>
                  </a:lnTo>
                  <a:lnTo>
                    <a:pt x="2744577" y="1480471"/>
                  </a:lnTo>
                  <a:lnTo>
                    <a:pt x="2715129" y="1480471"/>
                  </a:lnTo>
                  <a:lnTo>
                    <a:pt x="2715129" y="1473798"/>
                  </a:lnTo>
                  <a:lnTo>
                    <a:pt x="2699083" y="1473798"/>
                  </a:lnTo>
                  <a:lnTo>
                    <a:pt x="2699083" y="1464285"/>
                  </a:lnTo>
                  <a:lnTo>
                    <a:pt x="2692206" y="1464285"/>
                  </a:lnTo>
                  <a:lnTo>
                    <a:pt x="2692206" y="1433474"/>
                  </a:lnTo>
                  <a:lnTo>
                    <a:pt x="2681098" y="1433474"/>
                  </a:lnTo>
                  <a:lnTo>
                    <a:pt x="2681098" y="1406071"/>
                  </a:lnTo>
                  <a:lnTo>
                    <a:pt x="2667697" y="1406071"/>
                  </a:lnTo>
                  <a:lnTo>
                    <a:pt x="2667697" y="1398972"/>
                  </a:lnTo>
                  <a:lnTo>
                    <a:pt x="2633312" y="1398972"/>
                  </a:lnTo>
                  <a:lnTo>
                    <a:pt x="2633312" y="1382360"/>
                  </a:lnTo>
                  <a:lnTo>
                    <a:pt x="2619206" y="1382360"/>
                  </a:lnTo>
                  <a:lnTo>
                    <a:pt x="2619206" y="1370433"/>
                  </a:lnTo>
                  <a:lnTo>
                    <a:pt x="2604041" y="1370433"/>
                  </a:lnTo>
                  <a:lnTo>
                    <a:pt x="2604041" y="1358649"/>
                  </a:lnTo>
                  <a:lnTo>
                    <a:pt x="2380808" y="1358649"/>
                  </a:lnTo>
                  <a:lnTo>
                    <a:pt x="2380808" y="1337777"/>
                  </a:lnTo>
                  <a:lnTo>
                    <a:pt x="2327732" y="1337777"/>
                  </a:lnTo>
                  <a:lnTo>
                    <a:pt x="2327732" y="1318041"/>
                  </a:lnTo>
                  <a:lnTo>
                    <a:pt x="2308689" y="1318041"/>
                  </a:lnTo>
                  <a:lnTo>
                    <a:pt x="2308689" y="1300151"/>
                  </a:lnTo>
                  <a:lnTo>
                    <a:pt x="2261609" y="1300151"/>
                  </a:lnTo>
                  <a:lnTo>
                    <a:pt x="2261609" y="1273742"/>
                  </a:lnTo>
                  <a:lnTo>
                    <a:pt x="2239391" y="1273742"/>
                  </a:lnTo>
                  <a:lnTo>
                    <a:pt x="2239391" y="1250031"/>
                  </a:lnTo>
                  <a:lnTo>
                    <a:pt x="2229869" y="1250031"/>
                  </a:lnTo>
                  <a:lnTo>
                    <a:pt x="2229869" y="1211695"/>
                  </a:lnTo>
                  <a:lnTo>
                    <a:pt x="2202186" y="1211695"/>
                  </a:lnTo>
                  <a:lnTo>
                    <a:pt x="2202186" y="1173643"/>
                  </a:lnTo>
                  <a:lnTo>
                    <a:pt x="2181555" y="1173643"/>
                  </a:lnTo>
                  <a:lnTo>
                    <a:pt x="2181555" y="1164982"/>
                  </a:lnTo>
                  <a:lnTo>
                    <a:pt x="2166038" y="1164982"/>
                  </a:lnTo>
                  <a:lnTo>
                    <a:pt x="2166038" y="1155469"/>
                  </a:lnTo>
                  <a:lnTo>
                    <a:pt x="2109436" y="1155469"/>
                  </a:lnTo>
                  <a:lnTo>
                    <a:pt x="2109436" y="1142690"/>
                  </a:lnTo>
                  <a:lnTo>
                    <a:pt x="2084397" y="1142690"/>
                  </a:lnTo>
                  <a:lnTo>
                    <a:pt x="2084397" y="1133177"/>
                  </a:lnTo>
                  <a:lnTo>
                    <a:pt x="1938396" y="1133177"/>
                  </a:lnTo>
                  <a:lnTo>
                    <a:pt x="1938396" y="1122955"/>
                  </a:lnTo>
                  <a:lnTo>
                    <a:pt x="1832245" y="1122955"/>
                  </a:lnTo>
                  <a:lnTo>
                    <a:pt x="1832245" y="1109466"/>
                  </a:lnTo>
                  <a:lnTo>
                    <a:pt x="1819549" y="1109466"/>
                  </a:lnTo>
                  <a:lnTo>
                    <a:pt x="1819549" y="1097255"/>
                  </a:lnTo>
                  <a:lnTo>
                    <a:pt x="1810733" y="1097255"/>
                  </a:lnTo>
                  <a:lnTo>
                    <a:pt x="1810733" y="1076526"/>
                  </a:lnTo>
                  <a:lnTo>
                    <a:pt x="1797332" y="1076526"/>
                  </a:lnTo>
                  <a:lnTo>
                    <a:pt x="1797332" y="1057926"/>
                  </a:lnTo>
                  <a:lnTo>
                    <a:pt x="1785870" y="1057926"/>
                  </a:lnTo>
                  <a:lnTo>
                    <a:pt x="1785870" y="1035776"/>
                  </a:lnTo>
                  <a:cubicBezTo>
                    <a:pt x="1785870" y="1035776"/>
                    <a:pt x="1789044" y="964642"/>
                    <a:pt x="1785870" y="964642"/>
                  </a:cubicBezTo>
                  <a:lnTo>
                    <a:pt x="1756423" y="964642"/>
                  </a:lnTo>
                  <a:lnTo>
                    <a:pt x="1756423" y="942208"/>
                  </a:lnTo>
                  <a:lnTo>
                    <a:pt x="1744785" y="942208"/>
                  </a:lnTo>
                  <a:lnTo>
                    <a:pt x="1744785" y="918497"/>
                  </a:lnTo>
                  <a:lnTo>
                    <a:pt x="1739319" y="918497"/>
                  </a:lnTo>
                  <a:lnTo>
                    <a:pt x="1739319" y="909836"/>
                  </a:lnTo>
                  <a:lnTo>
                    <a:pt x="1726800" y="909836"/>
                  </a:lnTo>
                  <a:lnTo>
                    <a:pt x="1726800" y="898335"/>
                  </a:lnTo>
                  <a:lnTo>
                    <a:pt x="1714280" y="898335"/>
                  </a:lnTo>
                  <a:lnTo>
                    <a:pt x="1714280" y="854320"/>
                  </a:lnTo>
                  <a:lnTo>
                    <a:pt x="1673372" y="854320"/>
                  </a:lnTo>
                  <a:lnTo>
                    <a:pt x="1673372" y="837708"/>
                  </a:lnTo>
                  <a:lnTo>
                    <a:pt x="1661205" y="837708"/>
                  </a:lnTo>
                  <a:lnTo>
                    <a:pt x="1661205" y="830893"/>
                  </a:lnTo>
                  <a:lnTo>
                    <a:pt x="1624352" y="830893"/>
                  </a:lnTo>
                  <a:lnTo>
                    <a:pt x="1624352" y="822800"/>
                  </a:lnTo>
                  <a:lnTo>
                    <a:pt x="1563695" y="822800"/>
                  </a:lnTo>
                  <a:lnTo>
                    <a:pt x="1563695" y="801928"/>
                  </a:lnTo>
                  <a:lnTo>
                    <a:pt x="1530368" y="801928"/>
                  </a:lnTo>
                  <a:lnTo>
                    <a:pt x="1530368" y="794829"/>
                  </a:lnTo>
                  <a:lnTo>
                    <a:pt x="1528429" y="793267"/>
                  </a:lnTo>
                  <a:lnTo>
                    <a:pt x="1450138" y="793267"/>
                  </a:lnTo>
                  <a:lnTo>
                    <a:pt x="1450138" y="788155"/>
                  </a:lnTo>
                  <a:lnTo>
                    <a:pt x="1433387" y="788155"/>
                  </a:lnTo>
                  <a:lnTo>
                    <a:pt x="1433387" y="768561"/>
                  </a:lnTo>
                  <a:lnTo>
                    <a:pt x="1397944" y="768561"/>
                  </a:lnTo>
                  <a:lnTo>
                    <a:pt x="1397944" y="764444"/>
                  </a:lnTo>
                  <a:lnTo>
                    <a:pt x="1360915" y="764444"/>
                  </a:lnTo>
                  <a:lnTo>
                    <a:pt x="1360915" y="749962"/>
                  </a:lnTo>
                  <a:lnTo>
                    <a:pt x="1343458" y="749962"/>
                  </a:lnTo>
                  <a:lnTo>
                    <a:pt x="1343458" y="720713"/>
                  </a:lnTo>
                  <a:lnTo>
                    <a:pt x="1318596" y="720713"/>
                  </a:lnTo>
                  <a:lnTo>
                    <a:pt x="1318596" y="697001"/>
                  </a:lnTo>
                  <a:lnTo>
                    <a:pt x="1308016" y="697001"/>
                  </a:lnTo>
                  <a:lnTo>
                    <a:pt x="1308016" y="676840"/>
                  </a:lnTo>
                  <a:lnTo>
                    <a:pt x="1292499" y="676840"/>
                  </a:lnTo>
                  <a:lnTo>
                    <a:pt x="1292499" y="667611"/>
                  </a:lnTo>
                  <a:lnTo>
                    <a:pt x="1270281" y="667611"/>
                  </a:lnTo>
                  <a:lnTo>
                    <a:pt x="1270281" y="650714"/>
                  </a:lnTo>
                  <a:lnTo>
                    <a:pt x="1259878" y="650714"/>
                  </a:lnTo>
                  <a:lnTo>
                    <a:pt x="1259878" y="625157"/>
                  </a:lnTo>
                  <a:lnTo>
                    <a:pt x="1186348" y="625157"/>
                  </a:lnTo>
                  <a:lnTo>
                    <a:pt x="1186348" y="617632"/>
                  </a:lnTo>
                  <a:lnTo>
                    <a:pt x="991504" y="617632"/>
                  </a:lnTo>
                  <a:lnTo>
                    <a:pt x="991504" y="602866"/>
                  </a:lnTo>
                  <a:lnTo>
                    <a:pt x="967699" y="602866"/>
                  </a:lnTo>
                  <a:lnTo>
                    <a:pt x="967699" y="593921"/>
                  </a:lnTo>
                  <a:lnTo>
                    <a:pt x="953240" y="593921"/>
                  </a:lnTo>
                  <a:lnTo>
                    <a:pt x="953240" y="585828"/>
                  </a:lnTo>
                  <a:lnTo>
                    <a:pt x="941426" y="585828"/>
                  </a:lnTo>
                  <a:lnTo>
                    <a:pt x="941426" y="570209"/>
                  </a:lnTo>
                  <a:lnTo>
                    <a:pt x="915505" y="570209"/>
                  </a:lnTo>
                  <a:lnTo>
                    <a:pt x="915505" y="552035"/>
                  </a:lnTo>
                  <a:lnTo>
                    <a:pt x="911097" y="552035"/>
                  </a:lnTo>
                  <a:lnTo>
                    <a:pt x="911097" y="534997"/>
                  </a:lnTo>
                  <a:lnTo>
                    <a:pt x="904397" y="534997"/>
                  </a:lnTo>
                  <a:lnTo>
                    <a:pt x="904397" y="518101"/>
                  </a:lnTo>
                  <a:lnTo>
                    <a:pt x="895580" y="518101"/>
                  </a:lnTo>
                  <a:lnTo>
                    <a:pt x="895580" y="499927"/>
                  </a:lnTo>
                  <a:lnTo>
                    <a:pt x="874950" y="499927"/>
                  </a:lnTo>
                  <a:lnTo>
                    <a:pt x="874950" y="483173"/>
                  </a:lnTo>
                  <a:lnTo>
                    <a:pt x="862959" y="483173"/>
                  </a:lnTo>
                  <a:lnTo>
                    <a:pt x="862959" y="459461"/>
                  </a:lnTo>
                  <a:lnTo>
                    <a:pt x="851145" y="459461"/>
                  </a:lnTo>
                  <a:lnTo>
                    <a:pt x="851145" y="437596"/>
                  </a:lnTo>
                  <a:lnTo>
                    <a:pt x="836862" y="437596"/>
                  </a:lnTo>
                  <a:lnTo>
                    <a:pt x="836862" y="428651"/>
                  </a:lnTo>
                  <a:lnTo>
                    <a:pt x="828046" y="428651"/>
                  </a:lnTo>
                  <a:lnTo>
                    <a:pt x="828046" y="418286"/>
                  </a:lnTo>
                  <a:lnTo>
                    <a:pt x="815879" y="418286"/>
                  </a:lnTo>
                  <a:lnTo>
                    <a:pt x="820816" y="414310"/>
                  </a:lnTo>
                  <a:lnTo>
                    <a:pt x="749932" y="414310"/>
                  </a:lnTo>
                  <a:lnTo>
                    <a:pt x="749932" y="401674"/>
                  </a:lnTo>
                  <a:lnTo>
                    <a:pt x="645897" y="401674"/>
                  </a:lnTo>
                  <a:lnTo>
                    <a:pt x="645897" y="394575"/>
                  </a:lnTo>
                  <a:lnTo>
                    <a:pt x="619624" y="394575"/>
                  </a:lnTo>
                  <a:lnTo>
                    <a:pt x="619624" y="379240"/>
                  </a:lnTo>
                  <a:lnTo>
                    <a:pt x="546447" y="379240"/>
                  </a:lnTo>
                  <a:lnTo>
                    <a:pt x="546447" y="354393"/>
                  </a:lnTo>
                  <a:lnTo>
                    <a:pt x="519468" y="354393"/>
                  </a:lnTo>
                  <a:lnTo>
                    <a:pt x="519468" y="338207"/>
                  </a:lnTo>
                  <a:lnTo>
                    <a:pt x="504480" y="338207"/>
                  </a:lnTo>
                  <a:lnTo>
                    <a:pt x="504480" y="306970"/>
                  </a:lnTo>
                  <a:lnTo>
                    <a:pt x="475033" y="306970"/>
                  </a:lnTo>
                  <a:lnTo>
                    <a:pt x="475033" y="289648"/>
                  </a:lnTo>
                  <a:lnTo>
                    <a:pt x="464806" y="289648"/>
                  </a:lnTo>
                  <a:lnTo>
                    <a:pt x="464806" y="222773"/>
                  </a:lnTo>
                  <a:lnTo>
                    <a:pt x="449818" y="222773"/>
                  </a:lnTo>
                  <a:lnTo>
                    <a:pt x="449818" y="193951"/>
                  </a:lnTo>
                  <a:lnTo>
                    <a:pt x="441001" y="193951"/>
                  </a:lnTo>
                  <a:lnTo>
                    <a:pt x="441001" y="162998"/>
                  </a:lnTo>
                  <a:lnTo>
                    <a:pt x="432185" y="162998"/>
                  </a:lnTo>
                  <a:lnTo>
                    <a:pt x="432185" y="155189"/>
                  </a:lnTo>
                  <a:lnTo>
                    <a:pt x="426366" y="155189"/>
                  </a:lnTo>
                  <a:lnTo>
                    <a:pt x="426366" y="141842"/>
                  </a:lnTo>
                  <a:lnTo>
                    <a:pt x="402738" y="141842"/>
                  </a:lnTo>
                  <a:lnTo>
                    <a:pt x="402738" y="113304"/>
                  </a:lnTo>
                  <a:lnTo>
                    <a:pt x="394274" y="113304"/>
                  </a:lnTo>
                  <a:lnTo>
                    <a:pt x="394274" y="75252"/>
                  </a:lnTo>
                  <a:lnTo>
                    <a:pt x="382107" y="75252"/>
                  </a:lnTo>
                  <a:lnTo>
                    <a:pt x="382107" y="40750"/>
                  </a:lnTo>
                  <a:lnTo>
                    <a:pt x="373291" y="40750"/>
                  </a:lnTo>
                  <a:lnTo>
                    <a:pt x="373291" y="17038"/>
                  </a:lnTo>
                  <a:lnTo>
                    <a:pt x="254621" y="17038"/>
                  </a:lnTo>
                  <a:lnTo>
                    <a:pt x="254621" y="0"/>
                  </a:lnTo>
                  <a:lnTo>
                    <a:pt x="0" y="0"/>
                  </a:lnTo>
                </a:path>
              </a:pathLst>
            </a:custGeom>
            <a:noFill/>
            <a:ln w="38100" cap="flat">
              <a:solidFill>
                <a:schemeClr val="accent2"/>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292" name="Graphic 5">
            <a:extLst>
              <a:ext uri="{FF2B5EF4-FFF2-40B4-BE49-F238E27FC236}">
                <a16:creationId xmlns:a16="http://schemas.microsoft.com/office/drawing/2014/main" id="{86BB19A9-9013-6DC6-D1FC-E7850FF88DAD}"/>
              </a:ext>
            </a:extLst>
          </p:cNvPr>
          <p:cNvGrpSpPr/>
          <p:nvPr/>
        </p:nvGrpSpPr>
        <p:grpSpPr>
          <a:xfrm>
            <a:off x="3194676" y="1367234"/>
            <a:ext cx="6735100" cy="3064021"/>
            <a:chOff x="2429933" y="1035906"/>
            <a:chExt cx="5051325" cy="2298016"/>
          </a:xfrm>
        </p:grpSpPr>
        <p:grpSp>
          <p:nvGrpSpPr>
            <p:cNvPr id="293" name="Graphic 5">
              <a:extLst>
                <a:ext uri="{FF2B5EF4-FFF2-40B4-BE49-F238E27FC236}">
                  <a16:creationId xmlns:a16="http://schemas.microsoft.com/office/drawing/2014/main" id="{CF4B28B1-98D1-E16B-C7BA-BCE1BBED2955}"/>
                </a:ext>
              </a:extLst>
            </p:cNvPr>
            <p:cNvGrpSpPr/>
            <p:nvPr/>
          </p:nvGrpSpPr>
          <p:grpSpPr>
            <a:xfrm>
              <a:off x="7422364" y="3286500"/>
              <a:ext cx="58894" cy="47422"/>
              <a:chOff x="7422364" y="3286500"/>
              <a:chExt cx="58894" cy="47422"/>
            </a:xfrm>
          </p:grpSpPr>
          <p:sp>
            <p:nvSpPr>
              <p:cNvPr id="523" name="Freeform: Shape 522">
                <a:extLst>
                  <a:ext uri="{FF2B5EF4-FFF2-40B4-BE49-F238E27FC236}">
                    <a16:creationId xmlns:a16="http://schemas.microsoft.com/office/drawing/2014/main" id="{75960134-A3E9-388E-9CB7-48E99F4FC7EF}"/>
                  </a:ext>
                </a:extLst>
              </p:cNvPr>
              <p:cNvSpPr/>
              <p:nvPr/>
            </p:nvSpPr>
            <p:spPr>
              <a:xfrm>
                <a:off x="7451811" y="3286500"/>
                <a:ext cx="17633" cy="47422"/>
              </a:xfrm>
              <a:custGeom>
                <a:avLst/>
                <a:gdLst>
                  <a:gd name="connsiteX0" fmla="*/ 283 w 17633"/>
                  <a:gd name="connsiteY0" fmla="*/ 159 h 47422"/>
                  <a:gd name="connsiteX1" fmla="*/ 283 w 17633"/>
                  <a:gd name="connsiteY1" fmla="*/ 47581 h 47422"/>
                </a:gdLst>
                <a:ahLst/>
                <a:cxnLst>
                  <a:cxn ang="0">
                    <a:pos x="connsiteX0" y="connsiteY0"/>
                  </a:cxn>
                  <a:cxn ang="0">
                    <a:pos x="connsiteX1" y="connsiteY1"/>
                  </a:cxn>
                </a:cxnLst>
                <a:rect l="l" t="t" r="r" b="b"/>
                <a:pathLst>
                  <a:path w="17633" h="47422">
                    <a:moveTo>
                      <a:pt x="283" y="159"/>
                    </a:moveTo>
                    <a:lnTo>
                      <a:pt x="283" y="4758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4" name="Freeform: Shape 523">
                <a:extLst>
                  <a:ext uri="{FF2B5EF4-FFF2-40B4-BE49-F238E27FC236}">
                    <a16:creationId xmlns:a16="http://schemas.microsoft.com/office/drawing/2014/main" id="{7E52A787-9874-5401-0904-ACD5FE2CF7E5}"/>
                  </a:ext>
                </a:extLst>
              </p:cNvPr>
              <p:cNvSpPr/>
              <p:nvPr/>
            </p:nvSpPr>
            <p:spPr>
              <a:xfrm>
                <a:off x="7422364" y="3310211"/>
                <a:ext cx="58894" cy="14198"/>
              </a:xfrm>
              <a:custGeom>
                <a:avLst/>
                <a:gdLst>
                  <a:gd name="connsiteX0" fmla="*/ 59177 w 58894"/>
                  <a:gd name="connsiteY0" fmla="*/ 159 h 14198"/>
                  <a:gd name="connsiteX1" fmla="*/ 283 w 58894"/>
                  <a:gd name="connsiteY1" fmla="*/ 159 h 14198"/>
                </a:gdLst>
                <a:ahLst/>
                <a:cxnLst>
                  <a:cxn ang="0">
                    <a:pos x="connsiteX0" y="connsiteY0"/>
                  </a:cxn>
                  <a:cxn ang="0">
                    <a:pos x="connsiteX1" y="connsiteY1"/>
                  </a:cxn>
                </a:cxnLst>
                <a:rect l="l" t="t" r="r" b="b"/>
                <a:pathLst>
                  <a:path w="58894" h="14198">
                    <a:moveTo>
                      <a:pt x="59177" y="159"/>
                    </a:moveTo>
                    <a:lnTo>
                      <a:pt x="283" y="15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294" name="Graphic 5">
              <a:extLst>
                <a:ext uri="{FF2B5EF4-FFF2-40B4-BE49-F238E27FC236}">
                  <a16:creationId xmlns:a16="http://schemas.microsoft.com/office/drawing/2014/main" id="{98B24A85-E61F-47CF-CE9A-8D50357015CF}"/>
                </a:ext>
              </a:extLst>
            </p:cNvPr>
            <p:cNvGrpSpPr/>
            <p:nvPr/>
          </p:nvGrpSpPr>
          <p:grpSpPr>
            <a:xfrm>
              <a:off x="7129480" y="3109729"/>
              <a:ext cx="58894" cy="47422"/>
              <a:chOff x="7129480" y="3109729"/>
              <a:chExt cx="58894" cy="47422"/>
            </a:xfrm>
          </p:grpSpPr>
          <p:sp>
            <p:nvSpPr>
              <p:cNvPr id="521" name="Freeform: Shape 520">
                <a:extLst>
                  <a:ext uri="{FF2B5EF4-FFF2-40B4-BE49-F238E27FC236}">
                    <a16:creationId xmlns:a16="http://schemas.microsoft.com/office/drawing/2014/main" id="{5B46A1DA-A727-1AC9-F48B-E939665EFA89}"/>
                  </a:ext>
                </a:extLst>
              </p:cNvPr>
              <p:cNvSpPr/>
              <p:nvPr/>
            </p:nvSpPr>
            <p:spPr>
              <a:xfrm>
                <a:off x="7158927" y="3109729"/>
                <a:ext cx="17633" cy="47422"/>
              </a:xfrm>
              <a:custGeom>
                <a:avLst/>
                <a:gdLst>
                  <a:gd name="connsiteX0" fmla="*/ 267 w 17633"/>
                  <a:gd name="connsiteY0" fmla="*/ 146 h 47422"/>
                  <a:gd name="connsiteX1" fmla="*/ 267 w 17633"/>
                  <a:gd name="connsiteY1" fmla="*/ 47569 h 47422"/>
                </a:gdLst>
                <a:ahLst/>
                <a:cxnLst>
                  <a:cxn ang="0">
                    <a:pos x="connsiteX0" y="connsiteY0"/>
                  </a:cxn>
                  <a:cxn ang="0">
                    <a:pos x="connsiteX1" y="connsiteY1"/>
                  </a:cxn>
                </a:cxnLst>
                <a:rect l="l" t="t" r="r" b="b"/>
                <a:pathLst>
                  <a:path w="17633" h="47422">
                    <a:moveTo>
                      <a:pt x="267" y="146"/>
                    </a:moveTo>
                    <a:lnTo>
                      <a:pt x="267"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2" name="Freeform: Shape 521">
                <a:extLst>
                  <a:ext uri="{FF2B5EF4-FFF2-40B4-BE49-F238E27FC236}">
                    <a16:creationId xmlns:a16="http://schemas.microsoft.com/office/drawing/2014/main" id="{7EA3DC17-CE5C-2BB0-A413-649A34EA23C9}"/>
                  </a:ext>
                </a:extLst>
              </p:cNvPr>
              <p:cNvSpPr/>
              <p:nvPr/>
            </p:nvSpPr>
            <p:spPr>
              <a:xfrm>
                <a:off x="7129480" y="3133441"/>
                <a:ext cx="58894" cy="14198"/>
              </a:xfrm>
              <a:custGeom>
                <a:avLst/>
                <a:gdLst>
                  <a:gd name="connsiteX0" fmla="*/ 59161 w 58894"/>
                  <a:gd name="connsiteY0" fmla="*/ 146 h 14198"/>
                  <a:gd name="connsiteX1" fmla="*/ 267 w 58894"/>
                  <a:gd name="connsiteY1" fmla="*/ 146 h 14198"/>
                </a:gdLst>
                <a:ahLst/>
                <a:cxnLst>
                  <a:cxn ang="0">
                    <a:pos x="connsiteX0" y="connsiteY0"/>
                  </a:cxn>
                  <a:cxn ang="0">
                    <a:pos x="connsiteX1" y="connsiteY1"/>
                  </a:cxn>
                </a:cxnLst>
                <a:rect l="l" t="t" r="r" b="b"/>
                <a:pathLst>
                  <a:path w="58894" h="14198">
                    <a:moveTo>
                      <a:pt x="59161" y="146"/>
                    </a:moveTo>
                    <a:lnTo>
                      <a:pt x="267"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295" name="Graphic 5">
              <a:extLst>
                <a:ext uri="{FF2B5EF4-FFF2-40B4-BE49-F238E27FC236}">
                  <a16:creationId xmlns:a16="http://schemas.microsoft.com/office/drawing/2014/main" id="{B7FCB77A-2A8A-91E6-0965-39629185549E}"/>
                </a:ext>
              </a:extLst>
            </p:cNvPr>
            <p:cNvGrpSpPr/>
            <p:nvPr/>
          </p:nvGrpSpPr>
          <p:grpSpPr>
            <a:xfrm>
              <a:off x="6674196" y="3109729"/>
              <a:ext cx="58894" cy="47422"/>
              <a:chOff x="6674196" y="3109729"/>
              <a:chExt cx="58894" cy="47422"/>
            </a:xfrm>
          </p:grpSpPr>
          <p:sp>
            <p:nvSpPr>
              <p:cNvPr id="519" name="Freeform: Shape 518">
                <a:extLst>
                  <a:ext uri="{FF2B5EF4-FFF2-40B4-BE49-F238E27FC236}">
                    <a16:creationId xmlns:a16="http://schemas.microsoft.com/office/drawing/2014/main" id="{0B403168-408B-FE12-95C1-0A96259A03B8}"/>
                  </a:ext>
                </a:extLst>
              </p:cNvPr>
              <p:cNvSpPr/>
              <p:nvPr/>
            </p:nvSpPr>
            <p:spPr>
              <a:xfrm>
                <a:off x="6703643" y="3109729"/>
                <a:ext cx="17633" cy="47422"/>
              </a:xfrm>
              <a:custGeom>
                <a:avLst/>
                <a:gdLst>
                  <a:gd name="connsiteX0" fmla="*/ 241 w 17633"/>
                  <a:gd name="connsiteY0" fmla="*/ 146 h 47422"/>
                  <a:gd name="connsiteX1" fmla="*/ 241 w 17633"/>
                  <a:gd name="connsiteY1" fmla="*/ 47569 h 47422"/>
                </a:gdLst>
                <a:ahLst/>
                <a:cxnLst>
                  <a:cxn ang="0">
                    <a:pos x="connsiteX0" y="connsiteY0"/>
                  </a:cxn>
                  <a:cxn ang="0">
                    <a:pos x="connsiteX1" y="connsiteY1"/>
                  </a:cxn>
                </a:cxnLst>
                <a:rect l="l" t="t" r="r" b="b"/>
                <a:pathLst>
                  <a:path w="17633" h="47422">
                    <a:moveTo>
                      <a:pt x="241" y="146"/>
                    </a:moveTo>
                    <a:lnTo>
                      <a:pt x="241"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0" name="Freeform: Shape 519">
                <a:extLst>
                  <a:ext uri="{FF2B5EF4-FFF2-40B4-BE49-F238E27FC236}">
                    <a16:creationId xmlns:a16="http://schemas.microsoft.com/office/drawing/2014/main" id="{C2F600F2-C761-DCCC-FA78-3799DC371097}"/>
                  </a:ext>
                </a:extLst>
              </p:cNvPr>
              <p:cNvSpPr/>
              <p:nvPr/>
            </p:nvSpPr>
            <p:spPr>
              <a:xfrm>
                <a:off x="6674196" y="3133441"/>
                <a:ext cx="58894" cy="14198"/>
              </a:xfrm>
              <a:custGeom>
                <a:avLst/>
                <a:gdLst>
                  <a:gd name="connsiteX0" fmla="*/ 59135 w 58894"/>
                  <a:gd name="connsiteY0" fmla="*/ 146 h 14198"/>
                  <a:gd name="connsiteX1" fmla="*/ 241 w 58894"/>
                  <a:gd name="connsiteY1" fmla="*/ 146 h 14198"/>
                </a:gdLst>
                <a:ahLst/>
                <a:cxnLst>
                  <a:cxn ang="0">
                    <a:pos x="connsiteX0" y="connsiteY0"/>
                  </a:cxn>
                  <a:cxn ang="0">
                    <a:pos x="connsiteX1" y="connsiteY1"/>
                  </a:cxn>
                </a:cxnLst>
                <a:rect l="l" t="t" r="r" b="b"/>
                <a:pathLst>
                  <a:path w="58894" h="14198">
                    <a:moveTo>
                      <a:pt x="59135" y="146"/>
                    </a:moveTo>
                    <a:lnTo>
                      <a:pt x="241"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296" name="Graphic 5">
              <a:extLst>
                <a:ext uri="{FF2B5EF4-FFF2-40B4-BE49-F238E27FC236}">
                  <a16:creationId xmlns:a16="http://schemas.microsoft.com/office/drawing/2014/main" id="{A3A8AEEF-A613-AEDA-9B95-ACD2A7670701}"/>
                </a:ext>
              </a:extLst>
            </p:cNvPr>
            <p:cNvGrpSpPr/>
            <p:nvPr/>
          </p:nvGrpSpPr>
          <p:grpSpPr>
            <a:xfrm>
              <a:off x="6647922" y="3109729"/>
              <a:ext cx="58894" cy="47422"/>
              <a:chOff x="6647922" y="3109729"/>
              <a:chExt cx="58894" cy="47422"/>
            </a:xfrm>
          </p:grpSpPr>
          <p:sp>
            <p:nvSpPr>
              <p:cNvPr id="517" name="Freeform: Shape 516">
                <a:extLst>
                  <a:ext uri="{FF2B5EF4-FFF2-40B4-BE49-F238E27FC236}">
                    <a16:creationId xmlns:a16="http://schemas.microsoft.com/office/drawing/2014/main" id="{13C40D53-227E-2944-E7B6-DC4D382C03FD}"/>
                  </a:ext>
                </a:extLst>
              </p:cNvPr>
              <p:cNvSpPr/>
              <p:nvPr/>
            </p:nvSpPr>
            <p:spPr>
              <a:xfrm>
                <a:off x="6677370" y="3109729"/>
                <a:ext cx="17633" cy="47422"/>
              </a:xfrm>
              <a:custGeom>
                <a:avLst/>
                <a:gdLst>
                  <a:gd name="connsiteX0" fmla="*/ 239 w 17633"/>
                  <a:gd name="connsiteY0" fmla="*/ 146 h 47422"/>
                  <a:gd name="connsiteX1" fmla="*/ 239 w 17633"/>
                  <a:gd name="connsiteY1" fmla="*/ 47569 h 47422"/>
                </a:gdLst>
                <a:ahLst/>
                <a:cxnLst>
                  <a:cxn ang="0">
                    <a:pos x="connsiteX0" y="connsiteY0"/>
                  </a:cxn>
                  <a:cxn ang="0">
                    <a:pos x="connsiteX1" y="connsiteY1"/>
                  </a:cxn>
                </a:cxnLst>
                <a:rect l="l" t="t" r="r" b="b"/>
                <a:pathLst>
                  <a:path w="17633" h="47422">
                    <a:moveTo>
                      <a:pt x="239" y="146"/>
                    </a:moveTo>
                    <a:lnTo>
                      <a:pt x="239"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8" name="Freeform: Shape 517">
                <a:extLst>
                  <a:ext uri="{FF2B5EF4-FFF2-40B4-BE49-F238E27FC236}">
                    <a16:creationId xmlns:a16="http://schemas.microsoft.com/office/drawing/2014/main" id="{C6DFEC9A-080E-C167-20C5-A6DE1177310F}"/>
                  </a:ext>
                </a:extLst>
              </p:cNvPr>
              <p:cNvSpPr/>
              <p:nvPr/>
            </p:nvSpPr>
            <p:spPr>
              <a:xfrm>
                <a:off x="6647922" y="3133441"/>
                <a:ext cx="58894" cy="14198"/>
              </a:xfrm>
              <a:custGeom>
                <a:avLst/>
                <a:gdLst>
                  <a:gd name="connsiteX0" fmla="*/ 59133 w 58894"/>
                  <a:gd name="connsiteY0" fmla="*/ 146 h 14198"/>
                  <a:gd name="connsiteX1" fmla="*/ 239 w 58894"/>
                  <a:gd name="connsiteY1" fmla="*/ 146 h 14198"/>
                </a:gdLst>
                <a:ahLst/>
                <a:cxnLst>
                  <a:cxn ang="0">
                    <a:pos x="connsiteX0" y="connsiteY0"/>
                  </a:cxn>
                  <a:cxn ang="0">
                    <a:pos x="connsiteX1" y="connsiteY1"/>
                  </a:cxn>
                </a:cxnLst>
                <a:rect l="l" t="t" r="r" b="b"/>
                <a:pathLst>
                  <a:path w="58894" h="14198">
                    <a:moveTo>
                      <a:pt x="59133" y="146"/>
                    </a:moveTo>
                    <a:lnTo>
                      <a:pt x="239"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297" name="Graphic 5">
              <a:extLst>
                <a:ext uri="{FF2B5EF4-FFF2-40B4-BE49-F238E27FC236}">
                  <a16:creationId xmlns:a16="http://schemas.microsoft.com/office/drawing/2014/main" id="{CA751AB6-7D19-C7C8-67F8-BD1917862B00}"/>
                </a:ext>
              </a:extLst>
            </p:cNvPr>
            <p:cNvGrpSpPr/>
            <p:nvPr/>
          </p:nvGrpSpPr>
          <p:grpSpPr>
            <a:xfrm>
              <a:off x="6618652" y="3109729"/>
              <a:ext cx="58894" cy="47422"/>
              <a:chOff x="6618652" y="3109729"/>
              <a:chExt cx="58894" cy="47422"/>
            </a:xfrm>
          </p:grpSpPr>
          <p:sp>
            <p:nvSpPr>
              <p:cNvPr id="515" name="Freeform: Shape 514">
                <a:extLst>
                  <a:ext uri="{FF2B5EF4-FFF2-40B4-BE49-F238E27FC236}">
                    <a16:creationId xmlns:a16="http://schemas.microsoft.com/office/drawing/2014/main" id="{E0AFD0A4-A413-0D81-3CDB-C6A3F44CA897}"/>
                  </a:ext>
                </a:extLst>
              </p:cNvPr>
              <p:cNvSpPr/>
              <p:nvPr/>
            </p:nvSpPr>
            <p:spPr>
              <a:xfrm>
                <a:off x="6648099" y="3109729"/>
                <a:ext cx="17633" cy="47422"/>
              </a:xfrm>
              <a:custGeom>
                <a:avLst/>
                <a:gdLst>
                  <a:gd name="connsiteX0" fmla="*/ 238 w 17633"/>
                  <a:gd name="connsiteY0" fmla="*/ 146 h 47422"/>
                  <a:gd name="connsiteX1" fmla="*/ 238 w 17633"/>
                  <a:gd name="connsiteY1" fmla="*/ 47569 h 47422"/>
                </a:gdLst>
                <a:ahLst/>
                <a:cxnLst>
                  <a:cxn ang="0">
                    <a:pos x="connsiteX0" y="connsiteY0"/>
                  </a:cxn>
                  <a:cxn ang="0">
                    <a:pos x="connsiteX1" y="connsiteY1"/>
                  </a:cxn>
                </a:cxnLst>
                <a:rect l="l" t="t" r="r" b="b"/>
                <a:pathLst>
                  <a:path w="17633" h="47422">
                    <a:moveTo>
                      <a:pt x="238" y="146"/>
                    </a:moveTo>
                    <a:lnTo>
                      <a:pt x="238"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6" name="Freeform: Shape 515">
                <a:extLst>
                  <a:ext uri="{FF2B5EF4-FFF2-40B4-BE49-F238E27FC236}">
                    <a16:creationId xmlns:a16="http://schemas.microsoft.com/office/drawing/2014/main" id="{EAC58F61-68BD-FA45-0F51-08B5E2418618}"/>
                  </a:ext>
                </a:extLst>
              </p:cNvPr>
              <p:cNvSpPr/>
              <p:nvPr/>
            </p:nvSpPr>
            <p:spPr>
              <a:xfrm>
                <a:off x="6618652" y="3133441"/>
                <a:ext cx="58894" cy="14198"/>
              </a:xfrm>
              <a:custGeom>
                <a:avLst/>
                <a:gdLst>
                  <a:gd name="connsiteX0" fmla="*/ 59132 w 58894"/>
                  <a:gd name="connsiteY0" fmla="*/ 146 h 14198"/>
                  <a:gd name="connsiteX1" fmla="*/ 238 w 58894"/>
                  <a:gd name="connsiteY1" fmla="*/ 146 h 14198"/>
                </a:gdLst>
                <a:ahLst/>
                <a:cxnLst>
                  <a:cxn ang="0">
                    <a:pos x="connsiteX0" y="connsiteY0"/>
                  </a:cxn>
                  <a:cxn ang="0">
                    <a:pos x="connsiteX1" y="connsiteY1"/>
                  </a:cxn>
                </a:cxnLst>
                <a:rect l="l" t="t" r="r" b="b"/>
                <a:pathLst>
                  <a:path w="58894" h="14198">
                    <a:moveTo>
                      <a:pt x="59132" y="146"/>
                    </a:moveTo>
                    <a:lnTo>
                      <a:pt x="238"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298" name="Graphic 5">
              <a:extLst>
                <a:ext uri="{FF2B5EF4-FFF2-40B4-BE49-F238E27FC236}">
                  <a16:creationId xmlns:a16="http://schemas.microsoft.com/office/drawing/2014/main" id="{F4A92B0F-E673-3A1C-D661-F39E1E3CFD81}"/>
                </a:ext>
              </a:extLst>
            </p:cNvPr>
            <p:cNvGrpSpPr/>
            <p:nvPr/>
          </p:nvGrpSpPr>
          <p:grpSpPr>
            <a:xfrm>
              <a:off x="6556760" y="3109729"/>
              <a:ext cx="58894" cy="47422"/>
              <a:chOff x="6556760" y="3109729"/>
              <a:chExt cx="58894" cy="47422"/>
            </a:xfrm>
          </p:grpSpPr>
          <p:sp>
            <p:nvSpPr>
              <p:cNvPr id="513" name="Freeform: Shape 512">
                <a:extLst>
                  <a:ext uri="{FF2B5EF4-FFF2-40B4-BE49-F238E27FC236}">
                    <a16:creationId xmlns:a16="http://schemas.microsoft.com/office/drawing/2014/main" id="{B5E448B2-2418-A784-72BC-3210FC16BB16}"/>
                  </a:ext>
                </a:extLst>
              </p:cNvPr>
              <p:cNvSpPr/>
              <p:nvPr/>
            </p:nvSpPr>
            <p:spPr>
              <a:xfrm>
                <a:off x="6586207" y="3109729"/>
                <a:ext cx="17633" cy="47422"/>
              </a:xfrm>
              <a:custGeom>
                <a:avLst/>
                <a:gdLst>
                  <a:gd name="connsiteX0" fmla="*/ 234 w 17633"/>
                  <a:gd name="connsiteY0" fmla="*/ 146 h 47422"/>
                  <a:gd name="connsiteX1" fmla="*/ 234 w 17633"/>
                  <a:gd name="connsiteY1" fmla="*/ 47569 h 47422"/>
                </a:gdLst>
                <a:ahLst/>
                <a:cxnLst>
                  <a:cxn ang="0">
                    <a:pos x="connsiteX0" y="connsiteY0"/>
                  </a:cxn>
                  <a:cxn ang="0">
                    <a:pos x="connsiteX1" y="connsiteY1"/>
                  </a:cxn>
                </a:cxnLst>
                <a:rect l="l" t="t" r="r" b="b"/>
                <a:pathLst>
                  <a:path w="17633" h="47422">
                    <a:moveTo>
                      <a:pt x="234" y="146"/>
                    </a:moveTo>
                    <a:lnTo>
                      <a:pt x="234"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4" name="Freeform: Shape 513">
                <a:extLst>
                  <a:ext uri="{FF2B5EF4-FFF2-40B4-BE49-F238E27FC236}">
                    <a16:creationId xmlns:a16="http://schemas.microsoft.com/office/drawing/2014/main" id="{79828C5C-DFD7-0BC1-A1CF-2CB3D1E8F834}"/>
                  </a:ext>
                </a:extLst>
              </p:cNvPr>
              <p:cNvSpPr/>
              <p:nvPr/>
            </p:nvSpPr>
            <p:spPr>
              <a:xfrm>
                <a:off x="6556760" y="3133441"/>
                <a:ext cx="58894" cy="14198"/>
              </a:xfrm>
              <a:custGeom>
                <a:avLst/>
                <a:gdLst>
                  <a:gd name="connsiteX0" fmla="*/ 59128 w 58894"/>
                  <a:gd name="connsiteY0" fmla="*/ 146 h 14198"/>
                  <a:gd name="connsiteX1" fmla="*/ 234 w 58894"/>
                  <a:gd name="connsiteY1" fmla="*/ 146 h 14198"/>
                </a:gdLst>
                <a:ahLst/>
                <a:cxnLst>
                  <a:cxn ang="0">
                    <a:pos x="connsiteX0" y="connsiteY0"/>
                  </a:cxn>
                  <a:cxn ang="0">
                    <a:pos x="connsiteX1" y="connsiteY1"/>
                  </a:cxn>
                </a:cxnLst>
                <a:rect l="l" t="t" r="r" b="b"/>
                <a:pathLst>
                  <a:path w="58894" h="14198">
                    <a:moveTo>
                      <a:pt x="59128" y="146"/>
                    </a:moveTo>
                    <a:lnTo>
                      <a:pt x="234"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299" name="Graphic 5">
              <a:extLst>
                <a:ext uri="{FF2B5EF4-FFF2-40B4-BE49-F238E27FC236}">
                  <a16:creationId xmlns:a16="http://schemas.microsoft.com/office/drawing/2014/main" id="{BFD6E756-23E0-4A12-4C1B-49D3A1EE3E02}"/>
                </a:ext>
              </a:extLst>
            </p:cNvPr>
            <p:cNvGrpSpPr/>
            <p:nvPr/>
          </p:nvGrpSpPr>
          <p:grpSpPr>
            <a:xfrm>
              <a:off x="6048753" y="3109729"/>
              <a:ext cx="58894" cy="47422"/>
              <a:chOff x="6048753" y="3109729"/>
              <a:chExt cx="58894" cy="47422"/>
            </a:xfrm>
          </p:grpSpPr>
          <p:sp>
            <p:nvSpPr>
              <p:cNvPr id="511" name="Freeform: Shape 510">
                <a:extLst>
                  <a:ext uri="{FF2B5EF4-FFF2-40B4-BE49-F238E27FC236}">
                    <a16:creationId xmlns:a16="http://schemas.microsoft.com/office/drawing/2014/main" id="{54E00E95-BA09-09FC-046E-0A9F0D52F2FD}"/>
                  </a:ext>
                </a:extLst>
              </p:cNvPr>
              <p:cNvSpPr/>
              <p:nvPr/>
            </p:nvSpPr>
            <p:spPr>
              <a:xfrm>
                <a:off x="6078200" y="3109729"/>
                <a:ext cx="17633" cy="47422"/>
              </a:xfrm>
              <a:custGeom>
                <a:avLst/>
                <a:gdLst>
                  <a:gd name="connsiteX0" fmla="*/ 205 w 17633"/>
                  <a:gd name="connsiteY0" fmla="*/ 146 h 47422"/>
                  <a:gd name="connsiteX1" fmla="*/ 205 w 17633"/>
                  <a:gd name="connsiteY1" fmla="*/ 47569 h 47422"/>
                </a:gdLst>
                <a:ahLst/>
                <a:cxnLst>
                  <a:cxn ang="0">
                    <a:pos x="connsiteX0" y="connsiteY0"/>
                  </a:cxn>
                  <a:cxn ang="0">
                    <a:pos x="connsiteX1" y="connsiteY1"/>
                  </a:cxn>
                </a:cxnLst>
                <a:rect l="l" t="t" r="r" b="b"/>
                <a:pathLst>
                  <a:path w="17633" h="47422">
                    <a:moveTo>
                      <a:pt x="205" y="146"/>
                    </a:moveTo>
                    <a:lnTo>
                      <a:pt x="205"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2" name="Freeform: Shape 511">
                <a:extLst>
                  <a:ext uri="{FF2B5EF4-FFF2-40B4-BE49-F238E27FC236}">
                    <a16:creationId xmlns:a16="http://schemas.microsoft.com/office/drawing/2014/main" id="{22C2980E-CE0B-C5CB-50BC-2398F8BC286F}"/>
                  </a:ext>
                </a:extLst>
              </p:cNvPr>
              <p:cNvSpPr/>
              <p:nvPr/>
            </p:nvSpPr>
            <p:spPr>
              <a:xfrm>
                <a:off x="6048753" y="3133441"/>
                <a:ext cx="58894" cy="14198"/>
              </a:xfrm>
              <a:custGeom>
                <a:avLst/>
                <a:gdLst>
                  <a:gd name="connsiteX0" fmla="*/ 59099 w 58894"/>
                  <a:gd name="connsiteY0" fmla="*/ 146 h 14198"/>
                  <a:gd name="connsiteX1" fmla="*/ 205 w 58894"/>
                  <a:gd name="connsiteY1" fmla="*/ 146 h 14198"/>
                </a:gdLst>
                <a:ahLst/>
                <a:cxnLst>
                  <a:cxn ang="0">
                    <a:pos x="connsiteX0" y="connsiteY0"/>
                  </a:cxn>
                  <a:cxn ang="0">
                    <a:pos x="connsiteX1" y="connsiteY1"/>
                  </a:cxn>
                </a:cxnLst>
                <a:rect l="l" t="t" r="r" b="b"/>
                <a:pathLst>
                  <a:path w="58894" h="14198">
                    <a:moveTo>
                      <a:pt x="59099" y="146"/>
                    </a:moveTo>
                    <a:lnTo>
                      <a:pt x="205"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0" name="Graphic 5">
              <a:extLst>
                <a:ext uri="{FF2B5EF4-FFF2-40B4-BE49-F238E27FC236}">
                  <a16:creationId xmlns:a16="http://schemas.microsoft.com/office/drawing/2014/main" id="{1233B069-B552-0987-AEA3-4A2E9B7AF6F2}"/>
                </a:ext>
              </a:extLst>
            </p:cNvPr>
            <p:cNvGrpSpPr/>
            <p:nvPr/>
          </p:nvGrpSpPr>
          <p:grpSpPr>
            <a:xfrm>
              <a:off x="5680929" y="3109729"/>
              <a:ext cx="58894" cy="47422"/>
              <a:chOff x="5680929" y="3109729"/>
              <a:chExt cx="58894" cy="47422"/>
            </a:xfrm>
          </p:grpSpPr>
          <p:sp>
            <p:nvSpPr>
              <p:cNvPr id="509" name="Freeform: Shape 508">
                <a:extLst>
                  <a:ext uri="{FF2B5EF4-FFF2-40B4-BE49-F238E27FC236}">
                    <a16:creationId xmlns:a16="http://schemas.microsoft.com/office/drawing/2014/main" id="{8F2B2853-97EC-7AEB-3DB4-89FF2AA4619C}"/>
                  </a:ext>
                </a:extLst>
              </p:cNvPr>
              <p:cNvSpPr/>
              <p:nvPr/>
            </p:nvSpPr>
            <p:spPr>
              <a:xfrm>
                <a:off x="5710376" y="3109729"/>
                <a:ext cx="17633" cy="47422"/>
              </a:xfrm>
              <a:custGeom>
                <a:avLst/>
                <a:gdLst>
                  <a:gd name="connsiteX0" fmla="*/ 184 w 17633"/>
                  <a:gd name="connsiteY0" fmla="*/ 146 h 47422"/>
                  <a:gd name="connsiteX1" fmla="*/ 184 w 17633"/>
                  <a:gd name="connsiteY1" fmla="*/ 47569 h 47422"/>
                </a:gdLst>
                <a:ahLst/>
                <a:cxnLst>
                  <a:cxn ang="0">
                    <a:pos x="connsiteX0" y="connsiteY0"/>
                  </a:cxn>
                  <a:cxn ang="0">
                    <a:pos x="connsiteX1" y="connsiteY1"/>
                  </a:cxn>
                </a:cxnLst>
                <a:rect l="l" t="t" r="r" b="b"/>
                <a:pathLst>
                  <a:path w="17633" h="47422">
                    <a:moveTo>
                      <a:pt x="184" y="146"/>
                    </a:moveTo>
                    <a:lnTo>
                      <a:pt x="184"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0" name="Freeform: Shape 509">
                <a:extLst>
                  <a:ext uri="{FF2B5EF4-FFF2-40B4-BE49-F238E27FC236}">
                    <a16:creationId xmlns:a16="http://schemas.microsoft.com/office/drawing/2014/main" id="{9AF66755-A275-D5A4-47B9-3677B523B870}"/>
                  </a:ext>
                </a:extLst>
              </p:cNvPr>
              <p:cNvSpPr/>
              <p:nvPr/>
            </p:nvSpPr>
            <p:spPr>
              <a:xfrm>
                <a:off x="5680929" y="3133441"/>
                <a:ext cx="58894" cy="14198"/>
              </a:xfrm>
              <a:custGeom>
                <a:avLst/>
                <a:gdLst>
                  <a:gd name="connsiteX0" fmla="*/ 59079 w 58894"/>
                  <a:gd name="connsiteY0" fmla="*/ 146 h 14198"/>
                  <a:gd name="connsiteX1" fmla="*/ 184 w 58894"/>
                  <a:gd name="connsiteY1" fmla="*/ 146 h 14198"/>
                </a:gdLst>
                <a:ahLst/>
                <a:cxnLst>
                  <a:cxn ang="0">
                    <a:pos x="connsiteX0" y="connsiteY0"/>
                  </a:cxn>
                  <a:cxn ang="0">
                    <a:pos x="connsiteX1" y="connsiteY1"/>
                  </a:cxn>
                </a:cxnLst>
                <a:rect l="l" t="t" r="r" b="b"/>
                <a:pathLst>
                  <a:path w="58894" h="14198">
                    <a:moveTo>
                      <a:pt x="59079" y="146"/>
                    </a:moveTo>
                    <a:lnTo>
                      <a:pt x="184"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1" name="Graphic 5">
              <a:extLst>
                <a:ext uri="{FF2B5EF4-FFF2-40B4-BE49-F238E27FC236}">
                  <a16:creationId xmlns:a16="http://schemas.microsoft.com/office/drawing/2014/main" id="{AB452742-4431-3CAB-420A-AEE70F634FD9}"/>
                </a:ext>
              </a:extLst>
            </p:cNvPr>
            <p:cNvGrpSpPr/>
            <p:nvPr/>
          </p:nvGrpSpPr>
          <p:grpSpPr>
            <a:xfrm>
              <a:off x="5588355" y="3109729"/>
              <a:ext cx="58894" cy="47422"/>
              <a:chOff x="5588355" y="3109729"/>
              <a:chExt cx="58894" cy="47422"/>
            </a:xfrm>
          </p:grpSpPr>
          <p:sp>
            <p:nvSpPr>
              <p:cNvPr id="507" name="Freeform: Shape 506">
                <a:extLst>
                  <a:ext uri="{FF2B5EF4-FFF2-40B4-BE49-F238E27FC236}">
                    <a16:creationId xmlns:a16="http://schemas.microsoft.com/office/drawing/2014/main" id="{2B6693B9-54D1-84E3-44F0-DE1DDC82B785}"/>
                  </a:ext>
                </a:extLst>
              </p:cNvPr>
              <p:cNvSpPr/>
              <p:nvPr/>
            </p:nvSpPr>
            <p:spPr>
              <a:xfrm>
                <a:off x="5617803" y="3109729"/>
                <a:ext cx="17633" cy="47422"/>
              </a:xfrm>
              <a:custGeom>
                <a:avLst/>
                <a:gdLst>
                  <a:gd name="connsiteX0" fmla="*/ 179 w 17633"/>
                  <a:gd name="connsiteY0" fmla="*/ 146 h 47422"/>
                  <a:gd name="connsiteX1" fmla="*/ 179 w 17633"/>
                  <a:gd name="connsiteY1" fmla="*/ 47569 h 47422"/>
                </a:gdLst>
                <a:ahLst/>
                <a:cxnLst>
                  <a:cxn ang="0">
                    <a:pos x="connsiteX0" y="connsiteY0"/>
                  </a:cxn>
                  <a:cxn ang="0">
                    <a:pos x="connsiteX1" y="connsiteY1"/>
                  </a:cxn>
                </a:cxnLst>
                <a:rect l="l" t="t" r="r" b="b"/>
                <a:pathLst>
                  <a:path w="17633" h="47422">
                    <a:moveTo>
                      <a:pt x="179" y="146"/>
                    </a:moveTo>
                    <a:lnTo>
                      <a:pt x="179"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8" name="Freeform: Shape 507">
                <a:extLst>
                  <a:ext uri="{FF2B5EF4-FFF2-40B4-BE49-F238E27FC236}">
                    <a16:creationId xmlns:a16="http://schemas.microsoft.com/office/drawing/2014/main" id="{F0F7AA28-A5AA-A4B8-A6E1-F2926F0AF5E4}"/>
                  </a:ext>
                </a:extLst>
              </p:cNvPr>
              <p:cNvSpPr/>
              <p:nvPr/>
            </p:nvSpPr>
            <p:spPr>
              <a:xfrm>
                <a:off x="5588355" y="3133441"/>
                <a:ext cx="58894" cy="14198"/>
              </a:xfrm>
              <a:custGeom>
                <a:avLst/>
                <a:gdLst>
                  <a:gd name="connsiteX0" fmla="*/ 59073 w 58894"/>
                  <a:gd name="connsiteY0" fmla="*/ 146 h 14198"/>
                  <a:gd name="connsiteX1" fmla="*/ 179 w 58894"/>
                  <a:gd name="connsiteY1" fmla="*/ 146 h 14198"/>
                </a:gdLst>
                <a:ahLst/>
                <a:cxnLst>
                  <a:cxn ang="0">
                    <a:pos x="connsiteX0" y="connsiteY0"/>
                  </a:cxn>
                  <a:cxn ang="0">
                    <a:pos x="connsiteX1" y="connsiteY1"/>
                  </a:cxn>
                </a:cxnLst>
                <a:rect l="l" t="t" r="r" b="b"/>
                <a:pathLst>
                  <a:path w="58894" h="14198">
                    <a:moveTo>
                      <a:pt x="59073" y="146"/>
                    </a:moveTo>
                    <a:lnTo>
                      <a:pt x="179"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2" name="Graphic 5">
              <a:extLst>
                <a:ext uri="{FF2B5EF4-FFF2-40B4-BE49-F238E27FC236}">
                  <a16:creationId xmlns:a16="http://schemas.microsoft.com/office/drawing/2014/main" id="{B71FD1B8-8A00-E8BB-BAD1-9E3EF730BA59}"/>
                </a:ext>
              </a:extLst>
            </p:cNvPr>
            <p:cNvGrpSpPr/>
            <p:nvPr/>
          </p:nvGrpSpPr>
          <p:grpSpPr>
            <a:xfrm>
              <a:off x="5604401" y="3109729"/>
              <a:ext cx="58894" cy="47422"/>
              <a:chOff x="5604401" y="3109729"/>
              <a:chExt cx="58894" cy="47422"/>
            </a:xfrm>
          </p:grpSpPr>
          <p:sp>
            <p:nvSpPr>
              <p:cNvPr id="505" name="Freeform: Shape 504">
                <a:extLst>
                  <a:ext uri="{FF2B5EF4-FFF2-40B4-BE49-F238E27FC236}">
                    <a16:creationId xmlns:a16="http://schemas.microsoft.com/office/drawing/2014/main" id="{074A8DD9-6DB7-3A82-AA93-39CA06E3B782}"/>
                  </a:ext>
                </a:extLst>
              </p:cNvPr>
              <p:cNvSpPr/>
              <p:nvPr/>
            </p:nvSpPr>
            <p:spPr>
              <a:xfrm>
                <a:off x="5633849" y="3109729"/>
                <a:ext cx="17633" cy="47422"/>
              </a:xfrm>
              <a:custGeom>
                <a:avLst/>
                <a:gdLst>
                  <a:gd name="connsiteX0" fmla="*/ 180 w 17633"/>
                  <a:gd name="connsiteY0" fmla="*/ 146 h 47422"/>
                  <a:gd name="connsiteX1" fmla="*/ 180 w 17633"/>
                  <a:gd name="connsiteY1" fmla="*/ 47569 h 47422"/>
                </a:gdLst>
                <a:ahLst/>
                <a:cxnLst>
                  <a:cxn ang="0">
                    <a:pos x="connsiteX0" y="connsiteY0"/>
                  </a:cxn>
                  <a:cxn ang="0">
                    <a:pos x="connsiteX1" y="connsiteY1"/>
                  </a:cxn>
                </a:cxnLst>
                <a:rect l="l" t="t" r="r" b="b"/>
                <a:pathLst>
                  <a:path w="17633" h="47422">
                    <a:moveTo>
                      <a:pt x="180" y="146"/>
                    </a:moveTo>
                    <a:lnTo>
                      <a:pt x="180"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6" name="Freeform: Shape 505">
                <a:extLst>
                  <a:ext uri="{FF2B5EF4-FFF2-40B4-BE49-F238E27FC236}">
                    <a16:creationId xmlns:a16="http://schemas.microsoft.com/office/drawing/2014/main" id="{E1CAC561-3841-617D-F22A-F9FAFDD59FE8}"/>
                  </a:ext>
                </a:extLst>
              </p:cNvPr>
              <p:cNvSpPr/>
              <p:nvPr/>
            </p:nvSpPr>
            <p:spPr>
              <a:xfrm>
                <a:off x="5604401" y="3133441"/>
                <a:ext cx="58894" cy="14198"/>
              </a:xfrm>
              <a:custGeom>
                <a:avLst/>
                <a:gdLst>
                  <a:gd name="connsiteX0" fmla="*/ 59074 w 58894"/>
                  <a:gd name="connsiteY0" fmla="*/ 146 h 14198"/>
                  <a:gd name="connsiteX1" fmla="*/ 180 w 58894"/>
                  <a:gd name="connsiteY1" fmla="*/ 146 h 14198"/>
                </a:gdLst>
                <a:ahLst/>
                <a:cxnLst>
                  <a:cxn ang="0">
                    <a:pos x="connsiteX0" y="connsiteY0"/>
                  </a:cxn>
                  <a:cxn ang="0">
                    <a:pos x="connsiteX1" y="connsiteY1"/>
                  </a:cxn>
                </a:cxnLst>
                <a:rect l="l" t="t" r="r" b="b"/>
                <a:pathLst>
                  <a:path w="58894" h="14198">
                    <a:moveTo>
                      <a:pt x="59074" y="146"/>
                    </a:moveTo>
                    <a:lnTo>
                      <a:pt x="180"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3" name="Graphic 5">
              <a:extLst>
                <a:ext uri="{FF2B5EF4-FFF2-40B4-BE49-F238E27FC236}">
                  <a16:creationId xmlns:a16="http://schemas.microsoft.com/office/drawing/2014/main" id="{AC55B2F6-5F2A-49E2-2CFA-F5217914F555}"/>
                </a:ext>
              </a:extLst>
            </p:cNvPr>
            <p:cNvGrpSpPr/>
            <p:nvPr/>
          </p:nvGrpSpPr>
          <p:grpSpPr>
            <a:xfrm>
              <a:off x="5558908" y="3067418"/>
              <a:ext cx="58894" cy="47422"/>
              <a:chOff x="5558908" y="3067418"/>
              <a:chExt cx="58894" cy="47422"/>
            </a:xfrm>
          </p:grpSpPr>
          <p:sp>
            <p:nvSpPr>
              <p:cNvPr id="503" name="Freeform: Shape 502">
                <a:extLst>
                  <a:ext uri="{FF2B5EF4-FFF2-40B4-BE49-F238E27FC236}">
                    <a16:creationId xmlns:a16="http://schemas.microsoft.com/office/drawing/2014/main" id="{EF34C47A-67E7-F370-8E7E-E17E29643A99}"/>
                  </a:ext>
                </a:extLst>
              </p:cNvPr>
              <p:cNvSpPr/>
              <p:nvPr/>
            </p:nvSpPr>
            <p:spPr>
              <a:xfrm>
                <a:off x="5588355" y="3067418"/>
                <a:ext cx="17633" cy="47422"/>
              </a:xfrm>
              <a:custGeom>
                <a:avLst/>
                <a:gdLst>
                  <a:gd name="connsiteX0" fmla="*/ 177 w 17633"/>
                  <a:gd name="connsiteY0" fmla="*/ 143 h 47422"/>
                  <a:gd name="connsiteX1" fmla="*/ 177 w 17633"/>
                  <a:gd name="connsiteY1" fmla="*/ 47566 h 47422"/>
                </a:gdLst>
                <a:ahLst/>
                <a:cxnLst>
                  <a:cxn ang="0">
                    <a:pos x="connsiteX0" y="connsiteY0"/>
                  </a:cxn>
                  <a:cxn ang="0">
                    <a:pos x="connsiteX1" y="connsiteY1"/>
                  </a:cxn>
                </a:cxnLst>
                <a:rect l="l" t="t" r="r" b="b"/>
                <a:pathLst>
                  <a:path w="17633" h="47422">
                    <a:moveTo>
                      <a:pt x="177" y="143"/>
                    </a:moveTo>
                    <a:lnTo>
                      <a:pt x="177" y="4756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4" name="Freeform: Shape 503">
                <a:extLst>
                  <a:ext uri="{FF2B5EF4-FFF2-40B4-BE49-F238E27FC236}">
                    <a16:creationId xmlns:a16="http://schemas.microsoft.com/office/drawing/2014/main" id="{1101CF0A-95A9-AAAD-906E-94DCD6CF1952}"/>
                  </a:ext>
                </a:extLst>
              </p:cNvPr>
              <p:cNvSpPr/>
              <p:nvPr/>
            </p:nvSpPr>
            <p:spPr>
              <a:xfrm>
                <a:off x="5558908" y="3091129"/>
                <a:ext cx="58894" cy="14198"/>
              </a:xfrm>
              <a:custGeom>
                <a:avLst/>
                <a:gdLst>
                  <a:gd name="connsiteX0" fmla="*/ 59072 w 58894"/>
                  <a:gd name="connsiteY0" fmla="*/ 143 h 14198"/>
                  <a:gd name="connsiteX1" fmla="*/ 177 w 58894"/>
                  <a:gd name="connsiteY1" fmla="*/ 143 h 14198"/>
                </a:gdLst>
                <a:ahLst/>
                <a:cxnLst>
                  <a:cxn ang="0">
                    <a:pos x="connsiteX0" y="connsiteY0"/>
                  </a:cxn>
                  <a:cxn ang="0">
                    <a:pos x="connsiteX1" y="connsiteY1"/>
                  </a:cxn>
                </a:cxnLst>
                <a:rect l="l" t="t" r="r" b="b"/>
                <a:pathLst>
                  <a:path w="58894" h="14198">
                    <a:moveTo>
                      <a:pt x="59072" y="143"/>
                    </a:moveTo>
                    <a:lnTo>
                      <a:pt x="177" y="14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4" name="Graphic 5">
              <a:extLst>
                <a:ext uri="{FF2B5EF4-FFF2-40B4-BE49-F238E27FC236}">
                  <a16:creationId xmlns:a16="http://schemas.microsoft.com/office/drawing/2014/main" id="{C22C1D38-EDE4-C00B-D36F-23ACA721F48C}"/>
                </a:ext>
              </a:extLst>
            </p:cNvPr>
            <p:cNvGrpSpPr/>
            <p:nvPr/>
          </p:nvGrpSpPr>
          <p:grpSpPr>
            <a:xfrm>
              <a:off x="5554324" y="3067418"/>
              <a:ext cx="58894" cy="47422"/>
              <a:chOff x="5554324" y="3067418"/>
              <a:chExt cx="58894" cy="47422"/>
            </a:xfrm>
          </p:grpSpPr>
          <p:sp>
            <p:nvSpPr>
              <p:cNvPr id="501" name="Freeform: Shape 500">
                <a:extLst>
                  <a:ext uri="{FF2B5EF4-FFF2-40B4-BE49-F238E27FC236}">
                    <a16:creationId xmlns:a16="http://schemas.microsoft.com/office/drawing/2014/main" id="{6C78DB4E-7AB6-F652-CDF5-48FF6002FFB5}"/>
                  </a:ext>
                </a:extLst>
              </p:cNvPr>
              <p:cNvSpPr/>
              <p:nvPr/>
            </p:nvSpPr>
            <p:spPr>
              <a:xfrm>
                <a:off x="5583771" y="3067418"/>
                <a:ext cx="17633" cy="47422"/>
              </a:xfrm>
              <a:custGeom>
                <a:avLst/>
                <a:gdLst>
                  <a:gd name="connsiteX0" fmla="*/ 177 w 17633"/>
                  <a:gd name="connsiteY0" fmla="*/ 143 h 47422"/>
                  <a:gd name="connsiteX1" fmla="*/ 177 w 17633"/>
                  <a:gd name="connsiteY1" fmla="*/ 47566 h 47422"/>
                </a:gdLst>
                <a:ahLst/>
                <a:cxnLst>
                  <a:cxn ang="0">
                    <a:pos x="connsiteX0" y="connsiteY0"/>
                  </a:cxn>
                  <a:cxn ang="0">
                    <a:pos x="connsiteX1" y="connsiteY1"/>
                  </a:cxn>
                </a:cxnLst>
                <a:rect l="l" t="t" r="r" b="b"/>
                <a:pathLst>
                  <a:path w="17633" h="47422">
                    <a:moveTo>
                      <a:pt x="177" y="143"/>
                    </a:moveTo>
                    <a:lnTo>
                      <a:pt x="177" y="4756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2" name="Freeform: Shape 501">
                <a:extLst>
                  <a:ext uri="{FF2B5EF4-FFF2-40B4-BE49-F238E27FC236}">
                    <a16:creationId xmlns:a16="http://schemas.microsoft.com/office/drawing/2014/main" id="{14676B8B-E6CE-4E4E-E8B7-E4907D4E16B1}"/>
                  </a:ext>
                </a:extLst>
              </p:cNvPr>
              <p:cNvSpPr/>
              <p:nvPr/>
            </p:nvSpPr>
            <p:spPr>
              <a:xfrm>
                <a:off x="5554324" y="3091129"/>
                <a:ext cx="58894" cy="14198"/>
              </a:xfrm>
              <a:custGeom>
                <a:avLst/>
                <a:gdLst>
                  <a:gd name="connsiteX0" fmla="*/ 59071 w 58894"/>
                  <a:gd name="connsiteY0" fmla="*/ 143 h 14198"/>
                  <a:gd name="connsiteX1" fmla="*/ 177 w 58894"/>
                  <a:gd name="connsiteY1" fmla="*/ 143 h 14198"/>
                </a:gdLst>
                <a:ahLst/>
                <a:cxnLst>
                  <a:cxn ang="0">
                    <a:pos x="connsiteX0" y="connsiteY0"/>
                  </a:cxn>
                  <a:cxn ang="0">
                    <a:pos x="connsiteX1" y="connsiteY1"/>
                  </a:cxn>
                </a:cxnLst>
                <a:rect l="l" t="t" r="r" b="b"/>
                <a:pathLst>
                  <a:path w="58894" h="14198">
                    <a:moveTo>
                      <a:pt x="59071" y="143"/>
                    </a:moveTo>
                    <a:lnTo>
                      <a:pt x="177" y="14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5" name="Graphic 5">
              <a:extLst>
                <a:ext uri="{FF2B5EF4-FFF2-40B4-BE49-F238E27FC236}">
                  <a16:creationId xmlns:a16="http://schemas.microsoft.com/office/drawing/2014/main" id="{3A33D077-E7D5-E907-FF43-FBF78E2328F4}"/>
                </a:ext>
              </a:extLst>
            </p:cNvPr>
            <p:cNvGrpSpPr/>
            <p:nvPr/>
          </p:nvGrpSpPr>
          <p:grpSpPr>
            <a:xfrm>
              <a:off x="5524877" y="3048960"/>
              <a:ext cx="58894" cy="47422"/>
              <a:chOff x="5524877" y="3048960"/>
              <a:chExt cx="58894" cy="47422"/>
            </a:xfrm>
          </p:grpSpPr>
          <p:sp>
            <p:nvSpPr>
              <p:cNvPr id="499" name="Freeform: Shape 498">
                <a:extLst>
                  <a:ext uri="{FF2B5EF4-FFF2-40B4-BE49-F238E27FC236}">
                    <a16:creationId xmlns:a16="http://schemas.microsoft.com/office/drawing/2014/main" id="{D0988D01-5BBA-1671-6D01-424948ED4557}"/>
                  </a:ext>
                </a:extLst>
              </p:cNvPr>
              <p:cNvSpPr/>
              <p:nvPr/>
            </p:nvSpPr>
            <p:spPr>
              <a:xfrm>
                <a:off x="5554324" y="3048960"/>
                <a:ext cx="17633" cy="47422"/>
              </a:xfrm>
              <a:custGeom>
                <a:avLst/>
                <a:gdLst>
                  <a:gd name="connsiteX0" fmla="*/ 176 w 17633"/>
                  <a:gd name="connsiteY0" fmla="*/ 142 h 47422"/>
                  <a:gd name="connsiteX1" fmla="*/ 176 w 17633"/>
                  <a:gd name="connsiteY1" fmla="*/ 47565 h 47422"/>
                </a:gdLst>
                <a:ahLst/>
                <a:cxnLst>
                  <a:cxn ang="0">
                    <a:pos x="connsiteX0" y="connsiteY0"/>
                  </a:cxn>
                  <a:cxn ang="0">
                    <a:pos x="connsiteX1" y="connsiteY1"/>
                  </a:cxn>
                </a:cxnLst>
                <a:rect l="l" t="t" r="r" b="b"/>
                <a:pathLst>
                  <a:path w="17633" h="47422">
                    <a:moveTo>
                      <a:pt x="176" y="142"/>
                    </a:moveTo>
                    <a:lnTo>
                      <a:pt x="176" y="4756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0" name="Freeform: Shape 499">
                <a:extLst>
                  <a:ext uri="{FF2B5EF4-FFF2-40B4-BE49-F238E27FC236}">
                    <a16:creationId xmlns:a16="http://schemas.microsoft.com/office/drawing/2014/main" id="{FA145D9E-C257-76BF-A01C-5CCF57BB1940}"/>
                  </a:ext>
                </a:extLst>
              </p:cNvPr>
              <p:cNvSpPr/>
              <p:nvPr/>
            </p:nvSpPr>
            <p:spPr>
              <a:xfrm>
                <a:off x="5524877" y="3072671"/>
                <a:ext cx="58894" cy="14198"/>
              </a:xfrm>
              <a:custGeom>
                <a:avLst/>
                <a:gdLst>
                  <a:gd name="connsiteX0" fmla="*/ 59070 w 58894"/>
                  <a:gd name="connsiteY0" fmla="*/ 142 h 14198"/>
                  <a:gd name="connsiteX1" fmla="*/ 176 w 58894"/>
                  <a:gd name="connsiteY1" fmla="*/ 142 h 14198"/>
                </a:gdLst>
                <a:ahLst/>
                <a:cxnLst>
                  <a:cxn ang="0">
                    <a:pos x="connsiteX0" y="connsiteY0"/>
                  </a:cxn>
                  <a:cxn ang="0">
                    <a:pos x="connsiteX1" y="connsiteY1"/>
                  </a:cxn>
                </a:cxnLst>
                <a:rect l="l" t="t" r="r" b="b"/>
                <a:pathLst>
                  <a:path w="58894" h="14198">
                    <a:moveTo>
                      <a:pt x="59070" y="142"/>
                    </a:moveTo>
                    <a:lnTo>
                      <a:pt x="176" y="14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6" name="Graphic 5">
              <a:extLst>
                <a:ext uri="{FF2B5EF4-FFF2-40B4-BE49-F238E27FC236}">
                  <a16:creationId xmlns:a16="http://schemas.microsoft.com/office/drawing/2014/main" id="{5DAF99B3-B976-03CE-E625-93B7F4AAD831}"/>
                </a:ext>
              </a:extLst>
            </p:cNvPr>
            <p:cNvGrpSpPr/>
            <p:nvPr/>
          </p:nvGrpSpPr>
          <p:grpSpPr>
            <a:xfrm>
              <a:off x="5488024" y="3025249"/>
              <a:ext cx="58894" cy="47422"/>
              <a:chOff x="5488024" y="3025249"/>
              <a:chExt cx="58894" cy="47422"/>
            </a:xfrm>
          </p:grpSpPr>
          <p:sp>
            <p:nvSpPr>
              <p:cNvPr id="497" name="Freeform: Shape 496">
                <a:extLst>
                  <a:ext uri="{FF2B5EF4-FFF2-40B4-BE49-F238E27FC236}">
                    <a16:creationId xmlns:a16="http://schemas.microsoft.com/office/drawing/2014/main" id="{9DDF16C0-78ED-A986-F756-59B854785586}"/>
                  </a:ext>
                </a:extLst>
              </p:cNvPr>
              <p:cNvSpPr/>
              <p:nvPr/>
            </p:nvSpPr>
            <p:spPr>
              <a:xfrm>
                <a:off x="5517471" y="3025249"/>
                <a:ext cx="17633" cy="47422"/>
              </a:xfrm>
              <a:custGeom>
                <a:avLst/>
                <a:gdLst>
                  <a:gd name="connsiteX0" fmla="*/ 173 w 17633"/>
                  <a:gd name="connsiteY0" fmla="*/ 140 h 47422"/>
                  <a:gd name="connsiteX1" fmla="*/ 173 w 17633"/>
                  <a:gd name="connsiteY1" fmla="*/ 47563 h 47422"/>
                </a:gdLst>
                <a:ahLst/>
                <a:cxnLst>
                  <a:cxn ang="0">
                    <a:pos x="connsiteX0" y="connsiteY0"/>
                  </a:cxn>
                  <a:cxn ang="0">
                    <a:pos x="connsiteX1" y="connsiteY1"/>
                  </a:cxn>
                </a:cxnLst>
                <a:rect l="l" t="t" r="r" b="b"/>
                <a:pathLst>
                  <a:path w="17633" h="47422">
                    <a:moveTo>
                      <a:pt x="173" y="140"/>
                    </a:moveTo>
                    <a:lnTo>
                      <a:pt x="173" y="4756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98" name="Freeform: Shape 497">
                <a:extLst>
                  <a:ext uri="{FF2B5EF4-FFF2-40B4-BE49-F238E27FC236}">
                    <a16:creationId xmlns:a16="http://schemas.microsoft.com/office/drawing/2014/main" id="{DA5AADF4-1989-1FE2-9972-8FFBBF29CEFB}"/>
                  </a:ext>
                </a:extLst>
              </p:cNvPr>
              <p:cNvSpPr/>
              <p:nvPr/>
            </p:nvSpPr>
            <p:spPr>
              <a:xfrm>
                <a:off x="5488024" y="3048960"/>
                <a:ext cx="58894" cy="14198"/>
              </a:xfrm>
              <a:custGeom>
                <a:avLst/>
                <a:gdLst>
                  <a:gd name="connsiteX0" fmla="*/ 59068 w 58894"/>
                  <a:gd name="connsiteY0" fmla="*/ 140 h 14198"/>
                  <a:gd name="connsiteX1" fmla="*/ 173 w 58894"/>
                  <a:gd name="connsiteY1" fmla="*/ 140 h 14198"/>
                </a:gdLst>
                <a:ahLst/>
                <a:cxnLst>
                  <a:cxn ang="0">
                    <a:pos x="connsiteX0" y="connsiteY0"/>
                  </a:cxn>
                  <a:cxn ang="0">
                    <a:pos x="connsiteX1" y="connsiteY1"/>
                  </a:cxn>
                </a:cxnLst>
                <a:rect l="l" t="t" r="r" b="b"/>
                <a:pathLst>
                  <a:path w="58894" h="14198">
                    <a:moveTo>
                      <a:pt x="59068" y="140"/>
                    </a:moveTo>
                    <a:lnTo>
                      <a:pt x="173" y="140"/>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7" name="Graphic 5">
              <a:extLst>
                <a:ext uri="{FF2B5EF4-FFF2-40B4-BE49-F238E27FC236}">
                  <a16:creationId xmlns:a16="http://schemas.microsoft.com/office/drawing/2014/main" id="{D014B702-1473-844C-A160-1A11D711BB24}"/>
                </a:ext>
              </a:extLst>
            </p:cNvPr>
            <p:cNvGrpSpPr/>
            <p:nvPr/>
          </p:nvGrpSpPr>
          <p:grpSpPr>
            <a:xfrm>
              <a:off x="5335322" y="3005655"/>
              <a:ext cx="58894" cy="47422"/>
              <a:chOff x="5335322" y="3005655"/>
              <a:chExt cx="58894" cy="47422"/>
            </a:xfrm>
          </p:grpSpPr>
          <p:sp>
            <p:nvSpPr>
              <p:cNvPr id="495" name="Freeform: Shape 494">
                <a:extLst>
                  <a:ext uri="{FF2B5EF4-FFF2-40B4-BE49-F238E27FC236}">
                    <a16:creationId xmlns:a16="http://schemas.microsoft.com/office/drawing/2014/main" id="{B0B5AEA1-96B5-A961-C145-3117E095389B}"/>
                  </a:ext>
                </a:extLst>
              </p:cNvPr>
              <p:cNvSpPr/>
              <p:nvPr/>
            </p:nvSpPr>
            <p:spPr>
              <a:xfrm>
                <a:off x="5364769" y="3005655"/>
                <a:ext cx="17633" cy="47422"/>
              </a:xfrm>
              <a:custGeom>
                <a:avLst/>
                <a:gdLst>
                  <a:gd name="connsiteX0" fmla="*/ 165 w 17633"/>
                  <a:gd name="connsiteY0" fmla="*/ 139 h 47422"/>
                  <a:gd name="connsiteX1" fmla="*/ 165 w 17633"/>
                  <a:gd name="connsiteY1" fmla="*/ 47562 h 47422"/>
                </a:gdLst>
                <a:ahLst/>
                <a:cxnLst>
                  <a:cxn ang="0">
                    <a:pos x="connsiteX0" y="connsiteY0"/>
                  </a:cxn>
                  <a:cxn ang="0">
                    <a:pos x="connsiteX1" y="connsiteY1"/>
                  </a:cxn>
                </a:cxnLst>
                <a:rect l="l" t="t" r="r" b="b"/>
                <a:pathLst>
                  <a:path w="17633" h="47422">
                    <a:moveTo>
                      <a:pt x="165" y="139"/>
                    </a:moveTo>
                    <a:lnTo>
                      <a:pt x="165" y="4756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96" name="Freeform: Shape 495">
                <a:extLst>
                  <a:ext uri="{FF2B5EF4-FFF2-40B4-BE49-F238E27FC236}">
                    <a16:creationId xmlns:a16="http://schemas.microsoft.com/office/drawing/2014/main" id="{16E6CE2E-ACB0-9E15-73FD-C2C63B961FC3}"/>
                  </a:ext>
                </a:extLst>
              </p:cNvPr>
              <p:cNvSpPr/>
              <p:nvPr/>
            </p:nvSpPr>
            <p:spPr>
              <a:xfrm>
                <a:off x="5335322" y="3029366"/>
                <a:ext cx="58894" cy="14198"/>
              </a:xfrm>
              <a:custGeom>
                <a:avLst/>
                <a:gdLst>
                  <a:gd name="connsiteX0" fmla="*/ 59059 w 58894"/>
                  <a:gd name="connsiteY0" fmla="*/ 139 h 14198"/>
                  <a:gd name="connsiteX1" fmla="*/ 165 w 58894"/>
                  <a:gd name="connsiteY1" fmla="*/ 139 h 14198"/>
                </a:gdLst>
                <a:ahLst/>
                <a:cxnLst>
                  <a:cxn ang="0">
                    <a:pos x="connsiteX0" y="connsiteY0"/>
                  </a:cxn>
                  <a:cxn ang="0">
                    <a:pos x="connsiteX1" y="connsiteY1"/>
                  </a:cxn>
                </a:cxnLst>
                <a:rect l="l" t="t" r="r" b="b"/>
                <a:pathLst>
                  <a:path w="58894" h="14198">
                    <a:moveTo>
                      <a:pt x="59059" y="139"/>
                    </a:moveTo>
                    <a:lnTo>
                      <a:pt x="165" y="13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8" name="Graphic 5">
              <a:extLst>
                <a:ext uri="{FF2B5EF4-FFF2-40B4-BE49-F238E27FC236}">
                  <a16:creationId xmlns:a16="http://schemas.microsoft.com/office/drawing/2014/main" id="{B53EA41A-17B6-97B8-9DB1-6403861892C9}"/>
                </a:ext>
              </a:extLst>
            </p:cNvPr>
            <p:cNvGrpSpPr/>
            <p:nvPr/>
          </p:nvGrpSpPr>
          <p:grpSpPr>
            <a:xfrm>
              <a:off x="5175743" y="2955818"/>
              <a:ext cx="58894" cy="47422"/>
              <a:chOff x="5175743" y="2955818"/>
              <a:chExt cx="58894" cy="47422"/>
            </a:xfrm>
          </p:grpSpPr>
          <p:sp>
            <p:nvSpPr>
              <p:cNvPr id="493" name="Freeform: Shape 492">
                <a:extLst>
                  <a:ext uri="{FF2B5EF4-FFF2-40B4-BE49-F238E27FC236}">
                    <a16:creationId xmlns:a16="http://schemas.microsoft.com/office/drawing/2014/main" id="{08B32FE8-3C4D-056F-36A0-3E294FAE0033}"/>
                  </a:ext>
                </a:extLst>
              </p:cNvPr>
              <p:cNvSpPr/>
              <p:nvPr/>
            </p:nvSpPr>
            <p:spPr>
              <a:xfrm>
                <a:off x="5205190" y="2955818"/>
                <a:ext cx="17633" cy="47422"/>
              </a:xfrm>
              <a:custGeom>
                <a:avLst/>
                <a:gdLst>
                  <a:gd name="connsiteX0" fmla="*/ 156 w 17633"/>
                  <a:gd name="connsiteY0" fmla="*/ 135 h 47422"/>
                  <a:gd name="connsiteX1" fmla="*/ 156 w 17633"/>
                  <a:gd name="connsiteY1" fmla="*/ 47558 h 47422"/>
                </a:gdLst>
                <a:ahLst/>
                <a:cxnLst>
                  <a:cxn ang="0">
                    <a:pos x="connsiteX0" y="connsiteY0"/>
                  </a:cxn>
                  <a:cxn ang="0">
                    <a:pos x="connsiteX1" y="connsiteY1"/>
                  </a:cxn>
                </a:cxnLst>
                <a:rect l="l" t="t" r="r" b="b"/>
                <a:pathLst>
                  <a:path w="17633" h="47422">
                    <a:moveTo>
                      <a:pt x="156" y="135"/>
                    </a:moveTo>
                    <a:lnTo>
                      <a:pt x="156" y="4755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94" name="Freeform: Shape 493">
                <a:extLst>
                  <a:ext uri="{FF2B5EF4-FFF2-40B4-BE49-F238E27FC236}">
                    <a16:creationId xmlns:a16="http://schemas.microsoft.com/office/drawing/2014/main" id="{B0AC5FC9-6930-448B-7AA0-085E86ABD28A}"/>
                  </a:ext>
                </a:extLst>
              </p:cNvPr>
              <p:cNvSpPr/>
              <p:nvPr/>
            </p:nvSpPr>
            <p:spPr>
              <a:xfrm>
                <a:off x="5175743" y="2979530"/>
                <a:ext cx="58894" cy="14198"/>
              </a:xfrm>
              <a:custGeom>
                <a:avLst/>
                <a:gdLst>
                  <a:gd name="connsiteX0" fmla="*/ 59050 w 58894"/>
                  <a:gd name="connsiteY0" fmla="*/ 135 h 14198"/>
                  <a:gd name="connsiteX1" fmla="*/ 156 w 58894"/>
                  <a:gd name="connsiteY1" fmla="*/ 135 h 14198"/>
                </a:gdLst>
                <a:ahLst/>
                <a:cxnLst>
                  <a:cxn ang="0">
                    <a:pos x="connsiteX0" y="connsiteY0"/>
                  </a:cxn>
                  <a:cxn ang="0">
                    <a:pos x="connsiteX1" y="connsiteY1"/>
                  </a:cxn>
                </a:cxnLst>
                <a:rect l="l" t="t" r="r" b="b"/>
                <a:pathLst>
                  <a:path w="58894" h="14198">
                    <a:moveTo>
                      <a:pt x="59050" y="135"/>
                    </a:moveTo>
                    <a:lnTo>
                      <a:pt x="156" y="13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09" name="Graphic 5">
              <a:extLst>
                <a:ext uri="{FF2B5EF4-FFF2-40B4-BE49-F238E27FC236}">
                  <a16:creationId xmlns:a16="http://schemas.microsoft.com/office/drawing/2014/main" id="{254394FD-162B-F97F-E373-CACC28D26293}"/>
                </a:ext>
              </a:extLst>
            </p:cNvPr>
            <p:cNvGrpSpPr/>
            <p:nvPr/>
          </p:nvGrpSpPr>
          <p:grpSpPr>
            <a:xfrm>
              <a:off x="5157581" y="2955818"/>
              <a:ext cx="58894" cy="47422"/>
              <a:chOff x="5157581" y="2955818"/>
              <a:chExt cx="58894" cy="47422"/>
            </a:xfrm>
          </p:grpSpPr>
          <p:sp>
            <p:nvSpPr>
              <p:cNvPr id="491" name="Freeform: Shape 490">
                <a:extLst>
                  <a:ext uri="{FF2B5EF4-FFF2-40B4-BE49-F238E27FC236}">
                    <a16:creationId xmlns:a16="http://schemas.microsoft.com/office/drawing/2014/main" id="{0710563F-A289-498B-538A-695949BC7C60}"/>
                  </a:ext>
                </a:extLst>
              </p:cNvPr>
              <p:cNvSpPr/>
              <p:nvPr/>
            </p:nvSpPr>
            <p:spPr>
              <a:xfrm>
                <a:off x="5187028" y="2955818"/>
                <a:ext cx="17633" cy="47422"/>
              </a:xfrm>
              <a:custGeom>
                <a:avLst/>
                <a:gdLst>
                  <a:gd name="connsiteX0" fmla="*/ 155 w 17633"/>
                  <a:gd name="connsiteY0" fmla="*/ 135 h 47422"/>
                  <a:gd name="connsiteX1" fmla="*/ 155 w 17633"/>
                  <a:gd name="connsiteY1" fmla="*/ 47558 h 47422"/>
                </a:gdLst>
                <a:ahLst/>
                <a:cxnLst>
                  <a:cxn ang="0">
                    <a:pos x="connsiteX0" y="connsiteY0"/>
                  </a:cxn>
                  <a:cxn ang="0">
                    <a:pos x="connsiteX1" y="connsiteY1"/>
                  </a:cxn>
                </a:cxnLst>
                <a:rect l="l" t="t" r="r" b="b"/>
                <a:pathLst>
                  <a:path w="17633" h="47422">
                    <a:moveTo>
                      <a:pt x="155" y="135"/>
                    </a:moveTo>
                    <a:lnTo>
                      <a:pt x="155" y="4755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92" name="Freeform: Shape 491">
                <a:extLst>
                  <a:ext uri="{FF2B5EF4-FFF2-40B4-BE49-F238E27FC236}">
                    <a16:creationId xmlns:a16="http://schemas.microsoft.com/office/drawing/2014/main" id="{D62A7D6B-E46F-4FE6-7E45-89DC16BF719D}"/>
                  </a:ext>
                </a:extLst>
              </p:cNvPr>
              <p:cNvSpPr/>
              <p:nvPr/>
            </p:nvSpPr>
            <p:spPr>
              <a:xfrm>
                <a:off x="5157581" y="2979530"/>
                <a:ext cx="58894" cy="14198"/>
              </a:xfrm>
              <a:custGeom>
                <a:avLst/>
                <a:gdLst>
                  <a:gd name="connsiteX0" fmla="*/ 59049 w 58894"/>
                  <a:gd name="connsiteY0" fmla="*/ 135 h 14198"/>
                  <a:gd name="connsiteX1" fmla="*/ 155 w 58894"/>
                  <a:gd name="connsiteY1" fmla="*/ 135 h 14198"/>
                </a:gdLst>
                <a:ahLst/>
                <a:cxnLst>
                  <a:cxn ang="0">
                    <a:pos x="connsiteX0" y="connsiteY0"/>
                  </a:cxn>
                  <a:cxn ang="0">
                    <a:pos x="connsiteX1" y="connsiteY1"/>
                  </a:cxn>
                </a:cxnLst>
                <a:rect l="l" t="t" r="r" b="b"/>
                <a:pathLst>
                  <a:path w="58894" h="14198">
                    <a:moveTo>
                      <a:pt x="59049" y="135"/>
                    </a:moveTo>
                    <a:lnTo>
                      <a:pt x="155" y="13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0" name="Graphic 5">
              <a:extLst>
                <a:ext uri="{FF2B5EF4-FFF2-40B4-BE49-F238E27FC236}">
                  <a16:creationId xmlns:a16="http://schemas.microsoft.com/office/drawing/2014/main" id="{DAABCDC5-20E8-B5DC-4013-89AB977E663E}"/>
                </a:ext>
              </a:extLst>
            </p:cNvPr>
            <p:cNvGrpSpPr/>
            <p:nvPr/>
          </p:nvGrpSpPr>
          <p:grpSpPr>
            <a:xfrm>
              <a:off x="5139596" y="2941336"/>
              <a:ext cx="58894" cy="47422"/>
              <a:chOff x="5139596" y="2941336"/>
              <a:chExt cx="58894" cy="47422"/>
            </a:xfrm>
          </p:grpSpPr>
          <p:sp>
            <p:nvSpPr>
              <p:cNvPr id="489" name="Freeform: Shape 488">
                <a:extLst>
                  <a:ext uri="{FF2B5EF4-FFF2-40B4-BE49-F238E27FC236}">
                    <a16:creationId xmlns:a16="http://schemas.microsoft.com/office/drawing/2014/main" id="{045D8A2B-99BB-064C-995D-0CE93ABE4362}"/>
                  </a:ext>
                </a:extLst>
              </p:cNvPr>
              <p:cNvSpPr/>
              <p:nvPr/>
            </p:nvSpPr>
            <p:spPr>
              <a:xfrm>
                <a:off x="5169043" y="2941336"/>
                <a:ext cx="17633" cy="47422"/>
              </a:xfrm>
              <a:custGeom>
                <a:avLst/>
                <a:gdLst>
                  <a:gd name="connsiteX0" fmla="*/ 154 w 17633"/>
                  <a:gd name="connsiteY0" fmla="*/ 134 h 47422"/>
                  <a:gd name="connsiteX1" fmla="*/ 154 w 17633"/>
                  <a:gd name="connsiteY1" fmla="*/ 47557 h 47422"/>
                </a:gdLst>
                <a:ahLst/>
                <a:cxnLst>
                  <a:cxn ang="0">
                    <a:pos x="connsiteX0" y="connsiteY0"/>
                  </a:cxn>
                  <a:cxn ang="0">
                    <a:pos x="connsiteX1" y="connsiteY1"/>
                  </a:cxn>
                </a:cxnLst>
                <a:rect l="l" t="t" r="r" b="b"/>
                <a:pathLst>
                  <a:path w="17633" h="47422">
                    <a:moveTo>
                      <a:pt x="154" y="134"/>
                    </a:moveTo>
                    <a:lnTo>
                      <a:pt x="154" y="4755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90" name="Freeform: Shape 489">
                <a:extLst>
                  <a:ext uri="{FF2B5EF4-FFF2-40B4-BE49-F238E27FC236}">
                    <a16:creationId xmlns:a16="http://schemas.microsoft.com/office/drawing/2014/main" id="{E005270C-E1BC-B4A8-BF19-2DD70B52895C}"/>
                  </a:ext>
                </a:extLst>
              </p:cNvPr>
              <p:cNvSpPr/>
              <p:nvPr/>
            </p:nvSpPr>
            <p:spPr>
              <a:xfrm>
                <a:off x="5139596" y="2965047"/>
                <a:ext cx="58894" cy="14198"/>
              </a:xfrm>
              <a:custGeom>
                <a:avLst/>
                <a:gdLst>
                  <a:gd name="connsiteX0" fmla="*/ 59048 w 58894"/>
                  <a:gd name="connsiteY0" fmla="*/ 134 h 14198"/>
                  <a:gd name="connsiteX1" fmla="*/ 154 w 58894"/>
                  <a:gd name="connsiteY1" fmla="*/ 134 h 14198"/>
                </a:gdLst>
                <a:ahLst/>
                <a:cxnLst>
                  <a:cxn ang="0">
                    <a:pos x="connsiteX0" y="connsiteY0"/>
                  </a:cxn>
                  <a:cxn ang="0">
                    <a:pos x="connsiteX1" y="connsiteY1"/>
                  </a:cxn>
                </a:cxnLst>
                <a:rect l="l" t="t" r="r" b="b"/>
                <a:pathLst>
                  <a:path w="58894" h="14198">
                    <a:moveTo>
                      <a:pt x="59048" y="134"/>
                    </a:moveTo>
                    <a:lnTo>
                      <a:pt x="154" y="13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1" name="Graphic 5">
              <a:extLst>
                <a:ext uri="{FF2B5EF4-FFF2-40B4-BE49-F238E27FC236}">
                  <a16:creationId xmlns:a16="http://schemas.microsoft.com/office/drawing/2014/main" id="{3E49447B-4339-A489-618C-5102C8A55C5F}"/>
                </a:ext>
              </a:extLst>
            </p:cNvPr>
            <p:cNvGrpSpPr/>
            <p:nvPr/>
          </p:nvGrpSpPr>
          <p:grpSpPr>
            <a:xfrm>
              <a:off x="5123726" y="2925576"/>
              <a:ext cx="58894" cy="47422"/>
              <a:chOff x="5123726" y="2925576"/>
              <a:chExt cx="58894" cy="47422"/>
            </a:xfrm>
          </p:grpSpPr>
          <p:sp>
            <p:nvSpPr>
              <p:cNvPr id="487" name="Freeform: Shape 486">
                <a:extLst>
                  <a:ext uri="{FF2B5EF4-FFF2-40B4-BE49-F238E27FC236}">
                    <a16:creationId xmlns:a16="http://schemas.microsoft.com/office/drawing/2014/main" id="{44927BC9-6C01-CA29-49FC-9D0A575F4DF9}"/>
                  </a:ext>
                </a:extLst>
              </p:cNvPr>
              <p:cNvSpPr/>
              <p:nvPr/>
            </p:nvSpPr>
            <p:spPr>
              <a:xfrm>
                <a:off x="5153173" y="2925576"/>
                <a:ext cx="17633" cy="47422"/>
              </a:xfrm>
              <a:custGeom>
                <a:avLst/>
                <a:gdLst>
                  <a:gd name="connsiteX0" fmla="*/ 153 w 17633"/>
                  <a:gd name="connsiteY0" fmla="*/ 133 h 47422"/>
                  <a:gd name="connsiteX1" fmla="*/ 153 w 17633"/>
                  <a:gd name="connsiteY1" fmla="*/ 47556 h 47422"/>
                </a:gdLst>
                <a:ahLst/>
                <a:cxnLst>
                  <a:cxn ang="0">
                    <a:pos x="connsiteX0" y="connsiteY0"/>
                  </a:cxn>
                  <a:cxn ang="0">
                    <a:pos x="connsiteX1" y="connsiteY1"/>
                  </a:cxn>
                </a:cxnLst>
                <a:rect l="l" t="t" r="r" b="b"/>
                <a:pathLst>
                  <a:path w="17633" h="47422">
                    <a:moveTo>
                      <a:pt x="153" y="133"/>
                    </a:moveTo>
                    <a:lnTo>
                      <a:pt x="153" y="4755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88" name="Freeform: Shape 487">
                <a:extLst>
                  <a:ext uri="{FF2B5EF4-FFF2-40B4-BE49-F238E27FC236}">
                    <a16:creationId xmlns:a16="http://schemas.microsoft.com/office/drawing/2014/main" id="{1BB06EB6-A39E-0A18-8F74-F73916BBA5DC}"/>
                  </a:ext>
                </a:extLst>
              </p:cNvPr>
              <p:cNvSpPr/>
              <p:nvPr/>
            </p:nvSpPr>
            <p:spPr>
              <a:xfrm>
                <a:off x="5123726" y="2949287"/>
                <a:ext cx="58894" cy="14198"/>
              </a:xfrm>
              <a:custGeom>
                <a:avLst/>
                <a:gdLst>
                  <a:gd name="connsiteX0" fmla="*/ 59047 w 58894"/>
                  <a:gd name="connsiteY0" fmla="*/ 133 h 14198"/>
                  <a:gd name="connsiteX1" fmla="*/ 153 w 58894"/>
                  <a:gd name="connsiteY1" fmla="*/ 133 h 14198"/>
                </a:gdLst>
                <a:ahLst/>
                <a:cxnLst>
                  <a:cxn ang="0">
                    <a:pos x="connsiteX0" y="connsiteY0"/>
                  </a:cxn>
                  <a:cxn ang="0">
                    <a:pos x="connsiteX1" y="connsiteY1"/>
                  </a:cxn>
                </a:cxnLst>
                <a:rect l="l" t="t" r="r" b="b"/>
                <a:pathLst>
                  <a:path w="58894" h="14198">
                    <a:moveTo>
                      <a:pt x="59047" y="133"/>
                    </a:moveTo>
                    <a:lnTo>
                      <a:pt x="153" y="13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2" name="Graphic 5">
              <a:extLst>
                <a:ext uri="{FF2B5EF4-FFF2-40B4-BE49-F238E27FC236}">
                  <a16:creationId xmlns:a16="http://schemas.microsoft.com/office/drawing/2014/main" id="{D94D545C-B4EE-F0E3-C60C-4FF8C8C9F72E}"/>
                </a:ext>
              </a:extLst>
            </p:cNvPr>
            <p:cNvGrpSpPr/>
            <p:nvPr/>
          </p:nvGrpSpPr>
          <p:grpSpPr>
            <a:xfrm>
              <a:off x="5110149" y="2912371"/>
              <a:ext cx="58894" cy="47422"/>
              <a:chOff x="5110149" y="2912371"/>
              <a:chExt cx="58894" cy="47422"/>
            </a:xfrm>
          </p:grpSpPr>
          <p:sp>
            <p:nvSpPr>
              <p:cNvPr id="485" name="Freeform: Shape 484">
                <a:extLst>
                  <a:ext uri="{FF2B5EF4-FFF2-40B4-BE49-F238E27FC236}">
                    <a16:creationId xmlns:a16="http://schemas.microsoft.com/office/drawing/2014/main" id="{C25AEF11-DAA6-DAB8-1EDE-8E0F30EC0222}"/>
                  </a:ext>
                </a:extLst>
              </p:cNvPr>
              <p:cNvSpPr/>
              <p:nvPr/>
            </p:nvSpPr>
            <p:spPr>
              <a:xfrm>
                <a:off x="5139596" y="2912371"/>
                <a:ext cx="17633" cy="47422"/>
              </a:xfrm>
              <a:custGeom>
                <a:avLst/>
                <a:gdLst>
                  <a:gd name="connsiteX0" fmla="*/ 152 w 17633"/>
                  <a:gd name="connsiteY0" fmla="*/ 132 h 47422"/>
                  <a:gd name="connsiteX1" fmla="*/ 152 w 17633"/>
                  <a:gd name="connsiteY1" fmla="*/ 47555 h 47422"/>
                </a:gdLst>
                <a:ahLst/>
                <a:cxnLst>
                  <a:cxn ang="0">
                    <a:pos x="connsiteX0" y="connsiteY0"/>
                  </a:cxn>
                  <a:cxn ang="0">
                    <a:pos x="connsiteX1" y="connsiteY1"/>
                  </a:cxn>
                </a:cxnLst>
                <a:rect l="l" t="t" r="r" b="b"/>
                <a:pathLst>
                  <a:path w="17633" h="47422">
                    <a:moveTo>
                      <a:pt x="152" y="132"/>
                    </a:moveTo>
                    <a:lnTo>
                      <a:pt x="152" y="4755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86" name="Freeform: Shape 485">
                <a:extLst>
                  <a:ext uri="{FF2B5EF4-FFF2-40B4-BE49-F238E27FC236}">
                    <a16:creationId xmlns:a16="http://schemas.microsoft.com/office/drawing/2014/main" id="{87AB3454-0697-F3E7-8611-643AE9C3062B}"/>
                  </a:ext>
                </a:extLst>
              </p:cNvPr>
              <p:cNvSpPr/>
              <p:nvPr/>
            </p:nvSpPr>
            <p:spPr>
              <a:xfrm>
                <a:off x="5110149" y="2936082"/>
                <a:ext cx="58894" cy="14198"/>
              </a:xfrm>
              <a:custGeom>
                <a:avLst/>
                <a:gdLst>
                  <a:gd name="connsiteX0" fmla="*/ 59046 w 58894"/>
                  <a:gd name="connsiteY0" fmla="*/ 132 h 14198"/>
                  <a:gd name="connsiteX1" fmla="*/ 152 w 58894"/>
                  <a:gd name="connsiteY1" fmla="*/ 132 h 14198"/>
                </a:gdLst>
                <a:ahLst/>
                <a:cxnLst>
                  <a:cxn ang="0">
                    <a:pos x="connsiteX0" y="connsiteY0"/>
                  </a:cxn>
                  <a:cxn ang="0">
                    <a:pos x="connsiteX1" y="connsiteY1"/>
                  </a:cxn>
                </a:cxnLst>
                <a:rect l="l" t="t" r="r" b="b"/>
                <a:pathLst>
                  <a:path w="58894" h="14198">
                    <a:moveTo>
                      <a:pt x="59046" y="132"/>
                    </a:moveTo>
                    <a:lnTo>
                      <a:pt x="152" y="13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3" name="Graphic 5">
              <a:extLst>
                <a:ext uri="{FF2B5EF4-FFF2-40B4-BE49-F238E27FC236}">
                  <a16:creationId xmlns:a16="http://schemas.microsoft.com/office/drawing/2014/main" id="{6CEEDCC3-1475-D1FC-B02E-4D48BD63D91D}"/>
                </a:ext>
              </a:extLst>
            </p:cNvPr>
            <p:cNvGrpSpPr/>
            <p:nvPr/>
          </p:nvGrpSpPr>
          <p:grpSpPr>
            <a:xfrm>
              <a:off x="5070651" y="2857139"/>
              <a:ext cx="58894" cy="47422"/>
              <a:chOff x="5070651" y="2857139"/>
              <a:chExt cx="58894" cy="47422"/>
            </a:xfrm>
          </p:grpSpPr>
          <p:sp>
            <p:nvSpPr>
              <p:cNvPr id="483" name="Freeform: Shape 482">
                <a:extLst>
                  <a:ext uri="{FF2B5EF4-FFF2-40B4-BE49-F238E27FC236}">
                    <a16:creationId xmlns:a16="http://schemas.microsoft.com/office/drawing/2014/main" id="{F1983FF0-3CCF-B597-AFFF-09882D6BBED2}"/>
                  </a:ext>
                </a:extLst>
              </p:cNvPr>
              <p:cNvSpPr/>
              <p:nvPr/>
            </p:nvSpPr>
            <p:spPr>
              <a:xfrm>
                <a:off x="5100098" y="2857139"/>
                <a:ext cx="17633" cy="47422"/>
              </a:xfrm>
              <a:custGeom>
                <a:avLst/>
                <a:gdLst>
                  <a:gd name="connsiteX0" fmla="*/ 150 w 17633"/>
                  <a:gd name="connsiteY0" fmla="*/ 128 h 47422"/>
                  <a:gd name="connsiteX1" fmla="*/ 150 w 17633"/>
                  <a:gd name="connsiteY1" fmla="*/ 47551 h 47422"/>
                </a:gdLst>
                <a:ahLst/>
                <a:cxnLst>
                  <a:cxn ang="0">
                    <a:pos x="connsiteX0" y="connsiteY0"/>
                  </a:cxn>
                  <a:cxn ang="0">
                    <a:pos x="connsiteX1" y="connsiteY1"/>
                  </a:cxn>
                </a:cxnLst>
                <a:rect l="l" t="t" r="r" b="b"/>
                <a:pathLst>
                  <a:path w="17633" h="47422">
                    <a:moveTo>
                      <a:pt x="150" y="128"/>
                    </a:moveTo>
                    <a:lnTo>
                      <a:pt x="150" y="4755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84" name="Freeform: Shape 483">
                <a:extLst>
                  <a:ext uri="{FF2B5EF4-FFF2-40B4-BE49-F238E27FC236}">
                    <a16:creationId xmlns:a16="http://schemas.microsoft.com/office/drawing/2014/main" id="{BA14759F-A0D6-6034-3B1C-80829D88D6BE}"/>
                  </a:ext>
                </a:extLst>
              </p:cNvPr>
              <p:cNvSpPr/>
              <p:nvPr/>
            </p:nvSpPr>
            <p:spPr>
              <a:xfrm>
                <a:off x="5070651" y="2880851"/>
                <a:ext cx="58894" cy="14198"/>
              </a:xfrm>
              <a:custGeom>
                <a:avLst/>
                <a:gdLst>
                  <a:gd name="connsiteX0" fmla="*/ 59044 w 58894"/>
                  <a:gd name="connsiteY0" fmla="*/ 128 h 14198"/>
                  <a:gd name="connsiteX1" fmla="*/ 150 w 58894"/>
                  <a:gd name="connsiteY1" fmla="*/ 128 h 14198"/>
                </a:gdLst>
                <a:ahLst/>
                <a:cxnLst>
                  <a:cxn ang="0">
                    <a:pos x="connsiteX0" y="connsiteY0"/>
                  </a:cxn>
                  <a:cxn ang="0">
                    <a:pos x="connsiteX1" y="connsiteY1"/>
                  </a:cxn>
                </a:cxnLst>
                <a:rect l="l" t="t" r="r" b="b"/>
                <a:pathLst>
                  <a:path w="58894" h="14198">
                    <a:moveTo>
                      <a:pt x="59044" y="128"/>
                    </a:moveTo>
                    <a:lnTo>
                      <a:pt x="150" y="12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4" name="Graphic 5">
              <a:extLst>
                <a:ext uri="{FF2B5EF4-FFF2-40B4-BE49-F238E27FC236}">
                  <a16:creationId xmlns:a16="http://schemas.microsoft.com/office/drawing/2014/main" id="{AD435051-1C83-90E1-9455-838345C91A76}"/>
                </a:ext>
              </a:extLst>
            </p:cNvPr>
            <p:cNvGrpSpPr/>
            <p:nvPr/>
          </p:nvGrpSpPr>
          <p:grpSpPr>
            <a:xfrm>
              <a:off x="5044554" y="2833428"/>
              <a:ext cx="58894" cy="47422"/>
              <a:chOff x="5044554" y="2833428"/>
              <a:chExt cx="58894" cy="47422"/>
            </a:xfrm>
          </p:grpSpPr>
          <p:sp>
            <p:nvSpPr>
              <p:cNvPr id="481" name="Freeform: Shape 480">
                <a:extLst>
                  <a:ext uri="{FF2B5EF4-FFF2-40B4-BE49-F238E27FC236}">
                    <a16:creationId xmlns:a16="http://schemas.microsoft.com/office/drawing/2014/main" id="{4D41B220-9ED3-210E-1AC7-241581484817}"/>
                  </a:ext>
                </a:extLst>
              </p:cNvPr>
              <p:cNvSpPr/>
              <p:nvPr/>
            </p:nvSpPr>
            <p:spPr>
              <a:xfrm>
                <a:off x="5074001" y="2833428"/>
                <a:ext cx="17633" cy="47422"/>
              </a:xfrm>
              <a:custGeom>
                <a:avLst/>
                <a:gdLst>
                  <a:gd name="connsiteX0" fmla="*/ 148 w 17633"/>
                  <a:gd name="connsiteY0" fmla="*/ 127 h 47422"/>
                  <a:gd name="connsiteX1" fmla="*/ 148 w 17633"/>
                  <a:gd name="connsiteY1" fmla="*/ 47549 h 47422"/>
                </a:gdLst>
                <a:ahLst/>
                <a:cxnLst>
                  <a:cxn ang="0">
                    <a:pos x="connsiteX0" y="connsiteY0"/>
                  </a:cxn>
                  <a:cxn ang="0">
                    <a:pos x="connsiteX1" y="connsiteY1"/>
                  </a:cxn>
                </a:cxnLst>
                <a:rect l="l" t="t" r="r" b="b"/>
                <a:pathLst>
                  <a:path w="17633" h="47422">
                    <a:moveTo>
                      <a:pt x="148" y="127"/>
                    </a:moveTo>
                    <a:lnTo>
                      <a:pt x="148" y="4754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82" name="Freeform: Shape 481">
                <a:extLst>
                  <a:ext uri="{FF2B5EF4-FFF2-40B4-BE49-F238E27FC236}">
                    <a16:creationId xmlns:a16="http://schemas.microsoft.com/office/drawing/2014/main" id="{D065E858-1EE5-061D-9D1B-A37BC44215DB}"/>
                  </a:ext>
                </a:extLst>
              </p:cNvPr>
              <p:cNvSpPr/>
              <p:nvPr/>
            </p:nvSpPr>
            <p:spPr>
              <a:xfrm>
                <a:off x="5044554" y="2857139"/>
                <a:ext cx="58894" cy="14198"/>
              </a:xfrm>
              <a:custGeom>
                <a:avLst/>
                <a:gdLst>
                  <a:gd name="connsiteX0" fmla="*/ 59043 w 58894"/>
                  <a:gd name="connsiteY0" fmla="*/ 127 h 14198"/>
                  <a:gd name="connsiteX1" fmla="*/ 148 w 58894"/>
                  <a:gd name="connsiteY1" fmla="*/ 127 h 14198"/>
                </a:gdLst>
                <a:ahLst/>
                <a:cxnLst>
                  <a:cxn ang="0">
                    <a:pos x="connsiteX0" y="connsiteY0"/>
                  </a:cxn>
                  <a:cxn ang="0">
                    <a:pos x="connsiteX1" y="connsiteY1"/>
                  </a:cxn>
                </a:cxnLst>
                <a:rect l="l" t="t" r="r" b="b"/>
                <a:pathLst>
                  <a:path w="58894" h="14198">
                    <a:moveTo>
                      <a:pt x="59043" y="127"/>
                    </a:moveTo>
                    <a:lnTo>
                      <a:pt x="148" y="12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5" name="Graphic 5">
              <a:extLst>
                <a:ext uri="{FF2B5EF4-FFF2-40B4-BE49-F238E27FC236}">
                  <a16:creationId xmlns:a16="http://schemas.microsoft.com/office/drawing/2014/main" id="{BAB4851A-9323-CDE1-5DFC-359AF62582F9}"/>
                </a:ext>
              </a:extLst>
            </p:cNvPr>
            <p:cNvGrpSpPr/>
            <p:nvPr/>
          </p:nvGrpSpPr>
          <p:grpSpPr>
            <a:xfrm>
              <a:off x="4811269" y="2773936"/>
              <a:ext cx="58894" cy="47422"/>
              <a:chOff x="4811269" y="2773936"/>
              <a:chExt cx="58894" cy="47422"/>
            </a:xfrm>
          </p:grpSpPr>
          <p:sp>
            <p:nvSpPr>
              <p:cNvPr id="479" name="Freeform: Shape 478">
                <a:extLst>
                  <a:ext uri="{FF2B5EF4-FFF2-40B4-BE49-F238E27FC236}">
                    <a16:creationId xmlns:a16="http://schemas.microsoft.com/office/drawing/2014/main" id="{46064B8C-03E9-350B-2EEC-F538C8E1649E}"/>
                  </a:ext>
                </a:extLst>
              </p:cNvPr>
              <p:cNvSpPr/>
              <p:nvPr/>
            </p:nvSpPr>
            <p:spPr>
              <a:xfrm>
                <a:off x="4840716" y="2773936"/>
                <a:ext cx="17633" cy="47422"/>
              </a:xfrm>
              <a:custGeom>
                <a:avLst/>
                <a:gdLst>
                  <a:gd name="connsiteX0" fmla="*/ 135 w 17633"/>
                  <a:gd name="connsiteY0" fmla="*/ 122 h 47422"/>
                  <a:gd name="connsiteX1" fmla="*/ 135 w 17633"/>
                  <a:gd name="connsiteY1" fmla="*/ 47545 h 47422"/>
                </a:gdLst>
                <a:ahLst/>
                <a:cxnLst>
                  <a:cxn ang="0">
                    <a:pos x="connsiteX0" y="connsiteY0"/>
                  </a:cxn>
                  <a:cxn ang="0">
                    <a:pos x="connsiteX1" y="connsiteY1"/>
                  </a:cxn>
                </a:cxnLst>
                <a:rect l="l" t="t" r="r" b="b"/>
                <a:pathLst>
                  <a:path w="17633" h="47422">
                    <a:moveTo>
                      <a:pt x="135" y="122"/>
                    </a:moveTo>
                    <a:lnTo>
                      <a:pt x="135" y="4754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80" name="Freeform: Shape 479">
                <a:extLst>
                  <a:ext uri="{FF2B5EF4-FFF2-40B4-BE49-F238E27FC236}">
                    <a16:creationId xmlns:a16="http://schemas.microsoft.com/office/drawing/2014/main" id="{94D955E2-96E9-D4E6-BA86-8002B2E0F148}"/>
                  </a:ext>
                </a:extLst>
              </p:cNvPr>
              <p:cNvSpPr/>
              <p:nvPr/>
            </p:nvSpPr>
            <p:spPr>
              <a:xfrm>
                <a:off x="4811269" y="2797648"/>
                <a:ext cx="58894" cy="14198"/>
              </a:xfrm>
              <a:custGeom>
                <a:avLst/>
                <a:gdLst>
                  <a:gd name="connsiteX0" fmla="*/ 59029 w 58894"/>
                  <a:gd name="connsiteY0" fmla="*/ 122 h 14198"/>
                  <a:gd name="connsiteX1" fmla="*/ 135 w 58894"/>
                  <a:gd name="connsiteY1" fmla="*/ 122 h 14198"/>
                </a:gdLst>
                <a:ahLst/>
                <a:cxnLst>
                  <a:cxn ang="0">
                    <a:pos x="connsiteX0" y="connsiteY0"/>
                  </a:cxn>
                  <a:cxn ang="0">
                    <a:pos x="connsiteX1" y="connsiteY1"/>
                  </a:cxn>
                </a:cxnLst>
                <a:rect l="l" t="t" r="r" b="b"/>
                <a:pathLst>
                  <a:path w="58894" h="14198">
                    <a:moveTo>
                      <a:pt x="59029" y="122"/>
                    </a:moveTo>
                    <a:lnTo>
                      <a:pt x="135" y="12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6" name="Graphic 5">
              <a:extLst>
                <a:ext uri="{FF2B5EF4-FFF2-40B4-BE49-F238E27FC236}">
                  <a16:creationId xmlns:a16="http://schemas.microsoft.com/office/drawing/2014/main" id="{A5F16068-3FBE-AAA4-D30B-FCA443DE8CB5}"/>
                </a:ext>
              </a:extLst>
            </p:cNvPr>
            <p:cNvGrpSpPr/>
            <p:nvPr/>
          </p:nvGrpSpPr>
          <p:grpSpPr>
            <a:xfrm>
              <a:off x="4745498" y="2773936"/>
              <a:ext cx="58894" cy="47422"/>
              <a:chOff x="4745498" y="2773936"/>
              <a:chExt cx="58894" cy="47422"/>
            </a:xfrm>
          </p:grpSpPr>
          <p:sp>
            <p:nvSpPr>
              <p:cNvPr id="477" name="Freeform: Shape 476">
                <a:extLst>
                  <a:ext uri="{FF2B5EF4-FFF2-40B4-BE49-F238E27FC236}">
                    <a16:creationId xmlns:a16="http://schemas.microsoft.com/office/drawing/2014/main" id="{C445209B-87A3-6B2E-44BD-1780CE54C3A8}"/>
                  </a:ext>
                </a:extLst>
              </p:cNvPr>
              <p:cNvSpPr/>
              <p:nvPr/>
            </p:nvSpPr>
            <p:spPr>
              <a:xfrm>
                <a:off x="4774945" y="2773936"/>
                <a:ext cx="17633" cy="47422"/>
              </a:xfrm>
              <a:custGeom>
                <a:avLst/>
                <a:gdLst>
                  <a:gd name="connsiteX0" fmla="*/ 131 w 17633"/>
                  <a:gd name="connsiteY0" fmla="*/ 122 h 47422"/>
                  <a:gd name="connsiteX1" fmla="*/ 131 w 17633"/>
                  <a:gd name="connsiteY1" fmla="*/ 47545 h 47422"/>
                </a:gdLst>
                <a:ahLst/>
                <a:cxnLst>
                  <a:cxn ang="0">
                    <a:pos x="connsiteX0" y="connsiteY0"/>
                  </a:cxn>
                  <a:cxn ang="0">
                    <a:pos x="connsiteX1" y="connsiteY1"/>
                  </a:cxn>
                </a:cxnLst>
                <a:rect l="l" t="t" r="r" b="b"/>
                <a:pathLst>
                  <a:path w="17633" h="47422">
                    <a:moveTo>
                      <a:pt x="131" y="122"/>
                    </a:moveTo>
                    <a:lnTo>
                      <a:pt x="131" y="4754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78" name="Freeform: Shape 477">
                <a:extLst>
                  <a:ext uri="{FF2B5EF4-FFF2-40B4-BE49-F238E27FC236}">
                    <a16:creationId xmlns:a16="http://schemas.microsoft.com/office/drawing/2014/main" id="{5922B509-DA5B-1899-E697-8C2ED218F09F}"/>
                  </a:ext>
                </a:extLst>
              </p:cNvPr>
              <p:cNvSpPr/>
              <p:nvPr/>
            </p:nvSpPr>
            <p:spPr>
              <a:xfrm>
                <a:off x="4745498" y="2797648"/>
                <a:ext cx="58894" cy="14198"/>
              </a:xfrm>
              <a:custGeom>
                <a:avLst/>
                <a:gdLst>
                  <a:gd name="connsiteX0" fmla="*/ 59026 w 58894"/>
                  <a:gd name="connsiteY0" fmla="*/ 122 h 14198"/>
                  <a:gd name="connsiteX1" fmla="*/ 131 w 58894"/>
                  <a:gd name="connsiteY1" fmla="*/ 122 h 14198"/>
                </a:gdLst>
                <a:ahLst/>
                <a:cxnLst>
                  <a:cxn ang="0">
                    <a:pos x="connsiteX0" y="connsiteY0"/>
                  </a:cxn>
                  <a:cxn ang="0">
                    <a:pos x="connsiteX1" y="connsiteY1"/>
                  </a:cxn>
                </a:cxnLst>
                <a:rect l="l" t="t" r="r" b="b"/>
                <a:pathLst>
                  <a:path w="58894" h="14198">
                    <a:moveTo>
                      <a:pt x="59026" y="122"/>
                    </a:moveTo>
                    <a:lnTo>
                      <a:pt x="131" y="12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7" name="Graphic 5">
              <a:extLst>
                <a:ext uri="{FF2B5EF4-FFF2-40B4-BE49-F238E27FC236}">
                  <a16:creationId xmlns:a16="http://schemas.microsoft.com/office/drawing/2014/main" id="{3DEB9154-C480-36E8-F844-B3197123BA06}"/>
                </a:ext>
              </a:extLst>
            </p:cNvPr>
            <p:cNvGrpSpPr/>
            <p:nvPr/>
          </p:nvGrpSpPr>
          <p:grpSpPr>
            <a:xfrm>
              <a:off x="4652396" y="2630106"/>
              <a:ext cx="58894" cy="47422"/>
              <a:chOff x="4652396" y="2630106"/>
              <a:chExt cx="58894" cy="47422"/>
            </a:xfrm>
          </p:grpSpPr>
          <p:sp>
            <p:nvSpPr>
              <p:cNvPr id="475" name="Freeform: Shape 474">
                <a:extLst>
                  <a:ext uri="{FF2B5EF4-FFF2-40B4-BE49-F238E27FC236}">
                    <a16:creationId xmlns:a16="http://schemas.microsoft.com/office/drawing/2014/main" id="{5B9195B4-036A-E32B-7D74-85DFEF06C8D5}"/>
                  </a:ext>
                </a:extLst>
              </p:cNvPr>
              <p:cNvSpPr/>
              <p:nvPr/>
            </p:nvSpPr>
            <p:spPr>
              <a:xfrm>
                <a:off x="4681843" y="2630106"/>
                <a:ext cx="17633" cy="47422"/>
              </a:xfrm>
              <a:custGeom>
                <a:avLst/>
                <a:gdLst>
                  <a:gd name="connsiteX0" fmla="*/ 126 w 17633"/>
                  <a:gd name="connsiteY0" fmla="*/ 112 h 47422"/>
                  <a:gd name="connsiteX1" fmla="*/ 126 w 17633"/>
                  <a:gd name="connsiteY1" fmla="*/ 47535 h 47422"/>
                </a:gdLst>
                <a:ahLst/>
                <a:cxnLst>
                  <a:cxn ang="0">
                    <a:pos x="connsiteX0" y="connsiteY0"/>
                  </a:cxn>
                  <a:cxn ang="0">
                    <a:pos x="connsiteX1" y="connsiteY1"/>
                  </a:cxn>
                </a:cxnLst>
                <a:rect l="l" t="t" r="r" b="b"/>
                <a:pathLst>
                  <a:path w="17633" h="47422">
                    <a:moveTo>
                      <a:pt x="126" y="112"/>
                    </a:moveTo>
                    <a:lnTo>
                      <a:pt x="126" y="4753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76" name="Freeform: Shape 475">
                <a:extLst>
                  <a:ext uri="{FF2B5EF4-FFF2-40B4-BE49-F238E27FC236}">
                    <a16:creationId xmlns:a16="http://schemas.microsoft.com/office/drawing/2014/main" id="{3507BED0-9740-BC31-8398-D7403A29CBB6}"/>
                  </a:ext>
                </a:extLst>
              </p:cNvPr>
              <p:cNvSpPr/>
              <p:nvPr/>
            </p:nvSpPr>
            <p:spPr>
              <a:xfrm>
                <a:off x="4652396" y="2653818"/>
                <a:ext cx="58894" cy="14198"/>
              </a:xfrm>
              <a:custGeom>
                <a:avLst/>
                <a:gdLst>
                  <a:gd name="connsiteX0" fmla="*/ 59020 w 58894"/>
                  <a:gd name="connsiteY0" fmla="*/ 112 h 14198"/>
                  <a:gd name="connsiteX1" fmla="*/ 126 w 58894"/>
                  <a:gd name="connsiteY1" fmla="*/ 112 h 14198"/>
                </a:gdLst>
                <a:ahLst/>
                <a:cxnLst>
                  <a:cxn ang="0">
                    <a:pos x="connsiteX0" y="connsiteY0"/>
                  </a:cxn>
                  <a:cxn ang="0">
                    <a:pos x="connsiteX1" y="connsiteY1"/>
                  </a:cxn>
                </a:cxnLst>
                <a:rect l="l" t="t" r="r" b="b"/>
                <a:pathLst>
                  <a:path w="58894" h="14198">
                    <a:moveTo>
                      <a:pt x="59020" y="112"/>
                    </a:moveTo>
                    <a:lnTo>
                      <a:pt x="126" y="11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8" name="Graphic 5">
              <a:extLst>
                <a:ext uri="{FF2B5EF4-FFF2-40B4-BE49-F238E27FC236}">
                  <a16:creationId xmlns:a16="http://schemas.microsoft.com/office/drawing/2014/main" id="{A55A3646-D627-B14B-66B3-0353C13B1962}"/>
                </a:ext>
              </a:extLst>
            </p:cNvPr>
            <p:cNvGrpSpPr/>
            <p:nvPr/>
          </p:nvGrpSpPr>
          <p:grpSpPr>
            <a:xfrm>
              <a:off x="4443445" y="2556558"/>
              <a:ext cx="58894" cy="47422"/>
              <a:chOff x="4443445" y="2556558"/>
              <a:chExt cx="58894" cy="47422"/>
            </a:xfrm>
          </p:grpSpPr>
          <p:sp>
            <p:nvSpPr>
              <p:cNvPr id="473" name="Freeform: Shape 472">
                <a:extLst>
                  <a:ext uri="{FF2B5EF4-FFF2-40B4-BE49-F238E27FC236}">
                    <a16:creationId xmlns:a16="http://schemas.microsoft.com/office/drawing/2014/main" id="{A8EEA3C8-4F6D-D0CE-BF36-D2A5560C9CDB}"/>
                  </a:ext>
                </a:extLst>
              </p:cNvPr>
              <p:cNvSpPr/>
              <p:nvPr/>
            </p:nvSpPr>
            <p:spPr>
              <a:xfrm>
                <a:off x="4472892" y="2556558"/>
                <a:ext cx="17633" cy="47422"/>
              </a:xfrm>
              <a:custGeom>
                <a:avLst/>
                <a:gdLst>
                  <a:gd name="connsiteX0" fmla="*/ 114 w 17633"/>
                  <a:gd name="connsiteY0" fmla="*/ 107 h 47422"/>
                  <a:gd name="connsiteX1" fmla="*/ 114 w 17633"/>
                  <a:gd name="connsiteY1" fmla="*/ 47530 h 47422"/>
                </a:gdLst>
                <a:ahLst/>
                <a:cxnLst>
                  <a:cxn ang="0">
                    <a:pos x="connsiteX0" y="connsiteY0"/>
                  </a:cxn>
                  <a:cxn ang="0">
                    <a:pos x="connsiteX1" y="connsiteY1"/>
                  </a:cxn>
                </a:cxnLst>
                <a:rect l="l" t="t" r="r" b="b"/>
                <a:pathLst>
                  <a:path w="17633" h="47422">
                    <a:moveTo>
                      <a:pt x="114" y="107"/>
                    </a:moveTo>
                    <a:lnTo>
                      <a:pt x="114" y="47530"/>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74" name="Freeform: Shape 473">
                <a:extLst>
                  <a:ext uri="{FF2B5EF4-FFF2-40B4-BE49-F238E27FC236}">
                    <a16:creationId xmlns:a16="http://schemas.microsoft.com/office/drawing/2014/main" id="{6F233323-D7A3-92B0-6F8F-B7272102FBA9}"/>
                  </a:ext>
                </a:extLst>
              </p:cNvPr>
              <p:cNvSpPr/>
              <p:nvPr/>
            </p:nvSpPr>
            <p:spPr>
              <a:xfrm>
                <a:off x="4443445" y="2580270"/>
                <a:ext cx="58894" cy="14198"/>
              </a:xfrm>
              <a:custGeom>
                <a:avLst/>
                <a:gdLst>
                  <a:gd name="connsiteX0" fmla="*/ 59008 w 58894"/>
                  <a:gd name="connsiteY0" fmla="*/ 107 h 14198"/>
                  <a:gd name="connsiteX1" fmla="*/ 114 w 58894"/>
                  <a:gd name="connsiteY1" fmla="*/ 107 h 14198"/>
                </a:gdLst>
                <a:ahLst/>
                <a:cxnLst>
                  <a:cxn ang="0">
                    <a:pos x="connsiteX0" y="connsiteY0"/>
                  </a:cxn>
                  <a:cxn ang="0">
                    <a:pos x="connsiteX1" y="connsiteY1"/>
                  </a:cxn>
                </a:cxnLst>
                <a:rect l="l" t="t" r="r" b="b"/>
                <a:pathLst>
                  <a:path w="58894" h="14198">
                    <a:moveTo>
                      <a:pt x="59008" y="107"/>
                    </a:moveTo>
                    <a:lnTo>
                      <a:pt x="114" y="10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19" name="Graphic 5">
              <a:extLst>
                <a:ext uri="{FF2B5EF4-FFF2-40B4-BE49-F238E27FC236}">
                  <a16:creationId xmlns:a16="http://schemas.microsoft.com/office/drawing/2014/main" id="{AAEB8179-B75F-BB77-CE2D-F90D1FB01E8B}"/>
                </a:ext>
              </a:extLst>
            </p:cNvPr>
            <p:cNvGrpSpPr/>
            <p:nvPr/>
          </p:nvGrpSpPr>
          <p:grpSpPr>
            <a:xfrm>
              <a:off x="4361275" y="2532847"/>
              <a:ext cx="58894" cy="47422"/>
              <a:chOff x="4361275" y="2532847"/>
              <a:chExt cx="58894" cy="47422"/>
            </a:xfrm>
          </p:grpSpPr>
          <p:sp>
            <p:nvSpPr>
              <p:cNvPr id="471" name="Freeform: Shape 470">
                <a:extLst>
                  <a:ext uri="{FF2B5EF4-FFF2-40B4-BE49-F238E27FC236}">
                    <a16:creationId xmlns:a16="http://schemas.microsoft.com/office/drawing/2014/main" id="{A5B1769F-2CF2-2EF6-0FD4-7D48DFFB68A9}"/>
                  </a:ext>
                </a:extLst>
              </p:cNvPr>
              <p:cNvSpPr/>
              <p:nvPr/>
            </p:nvSpPr>
            <p:spPr>
              <a:xfrm>
                <a:off x="4390722" y="2532847"/>
                <a:ext cx="17633" cy="47422"/>
              </a:xfrm>
              <a:custGeom>
                <a:avLst/>
                <a:gdLst>
                  <a:gd name="connsiteX0" fmla="*/ 110 w 17633"/>
                  <a:gd name="connsiteY0" fmla="*/ 105 h 47422"/>
                  <a:gd name="connsiteX1" fmla="*/ 110 w 17633"/>
                  <a:gd name="connsiteY1" fmla="*/ 47528 h 47422"/>
                </a:gdLst>
                <a:ahLst/>
                <a:cxnLst>
                  <a:cxn ang="0">
                    <a:pos x="connsiteX0" y="connsiteY0"/>
                  </a:cxn>
                  <a:cxn ang="0">
                    <a:pos x="connsiteX1" y="connsiteY1"/>
                  </a:cxn>
                </a:cxnLst>
                <a:rect l="l" t="t" r="r" b="b"/>
                <a:pathLst>
                  <a:path w="17633" h="47422">
                    <a:moveTo>
                      <a:pt x="110" y="105"/>
                    </a:moveTo>
                    <a:lnTo>
                      <a:pt x="110" y="4752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72" name="Freeform: Shape 471">
                <a:extLst>
                  <a:ext uri="{FF2B5EF4-FFF2-40B4-BE49-F238E27FC236}">
                    <a16:creationId xmlns:a16="http://schemas.microsoft.com/office/drawing/2014/main" id="{C64272B7-56E0-5D79-B786-C93FF97954C7}"/>
                  </a:ext>
                </a:extLst>
              </p:cNvPr>
              <p:cNvSpPr/>
              <p:nvPr/>
            </p:nvSpPr>
            <p:spPr>
              <a:xfrm>
                <a:off x="4361275" y="2556558"/>
                <a:ext cx="58894" cy="14198"/>
              </a:xfrm>
              <a:custGeom>
                <a:avLst/>
                <a:gdLst>
                  <a:gd name="connsiteX0" fmla="*/ 59004 w 58894"/>
                  <a:gd name="connsiteY0" fmla="*/ 105 h 14198"/>
                  <a:gd name="connsiteX1" fmla="*/ 110 w 58894"/>
                  <a:gd name="connsiteY1" fmla="*/ 105 h 14198"/>
                </a:gdLst>
                <a:ahLst/>
                <a:cxnLst>
                  <a:cxn ang="0">
                    <a:pos x="connsiteX0" y="connsiteY0"/>
                  </a:cxn>
                  <a:cxn ang="0">
                    <a:pos x="connsiteX1" y="connsiteY1"/>
                  </a:cxn>
                </a:cxnLst>
                <a:rect l="l" t="t" r="r" b="b"/>
                <a:pathLst>
                  <a:path w="58894" h="14198">
                    <a:moveTo>
                      <a:pt x="59004" y="105"/>
                    </a:moveTo>
                    <a:lnTo>
                      <a:pt x="110" y="10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0" name="Graphic 5">
              <a:extLst>
                <a:ext uri="{FF2B5EF4-FFF2-40B4-BE49-F238E27FC236}">
                  <a16:creationId xmlns:a16="http://schemas.microsoft.com/office/drawing/2014/main" id="{4BC52680-F77B-129E-9F66-E0F6BCC08529}"/>
                </a:ext>
              </a:extLst>
            </p:cNvPr>
            <p:cNvGrpSpPr/>
            <p:nvPr/>
          </p:nvGrpSpPr>
          <p:grpSpPr>
            <a:xfrm>
              <a:off x="4302381" y="2520920"/>
              <a:ext cx="58894" cy="47422"/>
              <a:chOff x="4302381" y="2520920"/>
              <a:chExt cx="58894" cy="47422"/>
            </a:xfrm>
          </p:grpSpPr>
          <p:sp>
            <p:nvSpPr>
              <p:cNvPr id="469" name="Freeform: Shape 468">
                <a:extLst>
                  <a:ext uri="{FF2B5EF4-FFF2-40B4-BE49-F238E27FC236}">
                    <a16:creationId xmlns:a16="http://schemas.microsoft.com/office/drawing/2014/main" id="{0284664C-AF48-90D3-585A-454DFA70C3BB}"/>
                  </a:ext>
                </a:extLst>
              </p:cNvPr>
              <p:cNvSpPr/>
              <p:nvPr/>
            </p:nvSpPr>
            <p:spPr>
              <a:xfrm>
                <a:off x="4331828" y="2520920"/>
                <a:ext cx="17633" cy="47422"/>
              </a:xfrm>
              <a:custGeom>
                <a:avLst/>
                <a:gdLst>
                  <a:gd name="connsiteX0" fmla="*/ 106 w 17633"/>
                  <a:gd name="connsiteY0" fmla="*/ 105 h 47422"/>
                  <a:gd name="connsiteX1" fmla="*/ 106 w 17633"/>
                  <a:gd name="connsiteY1" fmla="*/ 47527 h 47422"/>
                </a:gdLst>
                <a:ahLst/>
                <a:cxnLst>
                  <a:cxn ang="0">
                    <a:pos x="connsiteX0" y="connsiteY0"/>
                  </a:cxn>
                  <a:cxn ang="0">
                    <a:pos x="connsiteX1" y="connsiteY1"/>
                  </a:cxn>
                </a:cxnLst>
                <a:rect l="l" t="t" r="r" b="b"/>
                <a:pathLst>
                  <a:path w="17633" h="47422">
                    <a:moveTo>
                      <a:pt x="106" y="105"/>
                    </a:moveTo>
                    <a:lnTo>
                      <a:pt x="106" y="4752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70" name="Freeform: Shape 469">
                <a:extLst>
                  <a:ext uri="{FF2B5EF4-FFF2-40B4-BE49-F238E27FC236}">
                    <a16:creationId xmlns:a16="http://schemas.microsoft.com/office/drawing/2014/main" id="{633D3BB6-A1D7-4788-C233-6CA1BC496A71}"/>
                  </a:ext>
                </a:extLst>
              </p:cNvPr>
              <p:cNvSpPr/>
              <p:nvPr/>
            </p:nvSpPr>
            <p:spPr>
              <a:xfrm>
                <a:off x="4302381" y="2544632"/>
                <a:ext cx="58894" cy="14198"/>
              </a:xfrm>
              <a:custGeom>
                <a:avLst/>
                <a:gdLst>
                  <a:gd name="connsiteX0" fmla="*/ 59000 w 58894"/>
                  <a:gd name="connsiteY0" fmla="*/ 105 h 14198"/>
                  <a:gd name="connsiteX1" fmla="*/ 106 w 58894"/>
                  <a:gd name="connsiteY1" fmla="*/ 105 h 14198"/>
                </a:gdLst>
                <a:ahLst/>
                <a:cxnLst>
                  <a:cxn ang="0">
                    <a:pos x="connsiteX0" y="connsiteY0"/>
                  </a:cxn>
                  <a:cxn ang="0">
                    <a:pos x="connsiteX1" y="connsiteY1"/>
                  </a:cxn>
                </a:cxnLst>
                <a:rect l="l" t="t" r="r" b="b"/>
                <a:pathLst>
                  <a:path w="58894" h="14198">
                    <a:moveTo>
                      <a:pt x="59000" y="105"/>
                    </a:moveTo>
                    <a:lnTo>
                      <a:pt x="106" y="10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1" name="Graphic 5">
              <a:extLst>
                <a:ext uri="{FF2B5EF4-FFF2-40B4-BE49-F238E27FC236}">
                  <a16:creationId xmlns:a16="http://schemas.microsoft.com/office/drawing/2014/main" id="{9BB91523-963A-0E51-3271-21F4E3A10444}"/>
                </a:ext>
              </a:extLst>
            </p:cNvPr>
            <p:cNvGrpSpPr/>
            <p:nvPr/>
          </p:nvGrpSpPr>
          <p:grpSpPr>
            <a:xfrm>
              <a:off x="4313137" y="2520920"/>
              <a:ext cx="58894" cy="47422"/>
              <a:chOff x="4313137" y="2520920"/>
              <a:chExt cx="58894" cy="47422"/>
            </a:xfrm>
          </p:grpSpPr>
          <p:sp>
            <p:nvSpPr>
              <p:cNvPr id="467" name="Freeform: Shape 466">
                <a:extLst>
                  <a:ext uri="{FF2B5EF4-FFF2-40B4-BE49-F238E27FC236}">
                    <a16:creationId xmlns:a16="http://schemas.microsoft.com/office/drawing/2014/main" id="{90F71E0D-30DD-4857-A523-110F359BF8D7}"/>
                  </a:ext>
                </a:extLst>
              </p:cNvPr>
              <p:cNvSpPr/>
              <p:nvPr/>
            </p:nvSpPr>
            <p:spPr>
              <a:xfrm>
                <a:off x="4342584" y="2520920"/>
                <a:ext cx="17633" cy="47422"/>
              </a:xfrm>
              <a:custGeom>
                <a:avLst/>
                <a:gdLst>
                  <a:gd name="connsiteX0" fmla="*/ 107 w 17633"/>
                  <a:gd name="connsiteY0" fmla="*/ 105 h 47422"/>
                  <a:gd name="connsiteX1" fmla="*/ 107 w 17633"/>
                  <a:gd name="connsiteY1" fmla="*/ 47527 h 47422"/>
                </a:gdLst>
                <a:ahLst/>
                <a:cxnLst>
                  <a:cxn ang="0">
                    <a:pos x="connsiteX0" y="connsiteY0"/>
                  </a:cxn>
                  <a:cxn ang="0">
                    <a:pos x="connsiteX1" y="connsiteY1"/>
                  </a:cxn>
                </a:cxnLst>
                <a:rect l="l" t="t" r="r" b="b"/>
                <a:pathLst>
                  <a:path w="17633" h="47422">
                    <a:moveTo>
                      <a:pt x="107" y="105"/>
                    </a:moveTo>
                    <a:lnTo>
                      <a:pt x="107" y="4752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68" name="Freeform: Shape 467">
                <a:extLst>
                  <a:ext uri="{FF2B5EF4-FFF2-40B4-BE49-F238E27FC236}">
                    <a16:creationId xmlns:a16="http://schemas.microsoft.com/office/drawing/2014/main" id="{5687C614-8432-76F2-6E88-CA0056E1CE6C}"/>
                  </a:ext>
                </a:extLst>
              </p:cNvPr>
              <p:cNvSpPr/>
              <p:nvPr/>
            </p:nvSpPr>
            <p:spPr>
              <a:xfrm>
                <a:off x="4313137" y="2544632"/>
                <a:ext cx="58894" cy="14198"/>
              </a:xfrm>
              <a:custGeom>
                <a:avLst/>
                <a:gdLst>
                  <a:gd name="connsiteX0" fmla="*/ 59001 w 58894"/>
                  <a:gd name="connsiteY0" fmla="*/ 105 h 14198"/>
                  <a:gd name="connsiteX1" fmla="*/ 107 w 58894"/>
                  <a:gd name="connsiteY1" fmla="*/ 105 h 14198"/>
                </a:gdLst>
                <a:ahLst/>
                <a:cxnLst>
                  <a:cxn ang="0">
                    <a:pos x="connsiteX0" y="connsiteY0"/>
                  </a:cxn>
                  <a:cxn ang="0">
                    <a:pos x="connsiteX1" y="connsiteY1"/>
                  </a:cxn>
                </a:cxnLst>
                <a:rect l="l" t="t" r="r" b="b"/>
                <a:pathLst>
                  <a:path w="58894" h="14198">
                    <a:moveTo>
                      <a:pt x="59001" y="105"/>
                    </a:moveTo>
                    <a:lnTo>
                      <a:pt x="107" y="10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2" name="Graphic 5">
              <a:extLst>
                <a:ext uri="{FF2B5EF4-FFF2-40B4-BE49-F238E27FC236}">
                  <a16:creationId xmlns:a16="http://schemas.microsoft.com/office/drawing/2014/main" id="{1DE93DFF-5BD5-DD57-DCD6-B90AD435FC6A}"/>
                </a:ext>
              </a:extLst>
            </p:cNvPr>
            <p:cNvGrpSpPr/>
            <p:nvPr/>
          </p:nvGrpSpPr>
          <p:grpSpPr>
            <a:xfrm>
              <a:off x="4265704" y="2497209"/>
              <a:ext cx="58894" cy="47422"/>
              <a:chOff x="4265704" y="2497209"/>
              <a:chExt cx="58894" cy="47422"/>
            </a:xfrm>
          </p:grpSpPr>
          <p:sp>
            <p:nvSpPr>
              <p:cNvPr id="465" name="Freeform: Shape 464">
                <a:extLst>
                  <a:ext uri="{FF2B5EF4-FFF2-40B4-BE49-F238E27FC236}">
                    <a16:creationId xmlns:a16="http://schemas.microsoft.com/office/drawing/2014/main" id="{29437FFE-64AB-43FE-4C92-920971AF1704}"/>
                  </a:ext>
                </a:extLst>
              </p:cNvPr>
              <p:cNvSpPr/>
              <p:nvPr/>
            </p:nvSpPr>
            <p:spPr>
              <a:xfrm>
                <a:off x="4295151" y="2497209"/>
                <a:ext cx="17633" cy="47422"/>
              </a:xfrm>
              <a:custGeom>
                <a:avLst/>
                <a:gdLst>
                  <a:gd name="connsiteX0" fmla="*/ 104 w 17633"/>
                  <a:gd name="connsiteY0" fmla="*/ 103 h 47422"/>
                  <a:gd name="connsiteX1" fmla="*/ 104 w 17633"/>
                  <a:gd name="connsiteY1" fmla="*/ 47526 h 47422"/>
                </a:gdLst>
                <a:ahLst/>
                <a:cxnLst>
                  <a:cxn ang="0">
                    <a:pos x="connsiteX0" y="connsiteY0"/>
                  </a:cxn>
                  <a:cxn ang="0">
                    <a:pos x="connsiteX1" y="connsiteY1"/>
                  </a:cxn>
                </a:cxnLst>
                <a:rect l="l" t="t" r="r" b="b"/>
                <a:pathLst>
                  <a:path w="17633" h="47422">
                    <a:moveTo>
                      <a:pt x="104" y="103"/>
                    </a:moveTo>
                    <a:lnTo>
                      <a:pt x="104" y="4752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66" name="Freeform: Shape 465">
                <a:extLst>
                  <a:ext uri="{FF2B5EF4-FFF2-40B4-BE49-F238E27FC236}">
                    <a16:creationId xmlns:a16="http://schemas.microsoft.com/office/drawing/2014/main" id="{13510E6D-12A5-B8B0-6EC4-1B77440F268A}"/>
                  </a:ext>
                </a:extLst>
              </p:cNvPr>
              <p:cNvSpPr/>
              <p:nvPr/>
            </p:nvSpPr>
            <p:spPr>
              <a:xfrm>
                <a:off x="4265704" y="2520920"/>
                <a:ext cx="58894" cy="14198"/>
              </a:xfrm>
              <a:custGeom>
                <a:avLst/>
                <a:gdLst>
                  <a:gd name="connsiteX0" fmla="*/ 58998 w 58894"/>
                  <a:gd name="connsiteY0" fmla="*/ 103 h 14198"/>
                  <a:gd name="connsiteX1" fmla="*/ 104 w 58894"/>
                  <a:gd name="connsiteY1" fmla="*/ 103 h 14198"/>
                </a:gdLst>
                <a:ahLst/>
                <a:cxnLst>
                  <a:cxn ang="0">
                    <a:pos x="connsiteX0" y="connsiteY0"/>
                  </a:cxn>
                  <a:cxn ang="0">
                    <a:pos x="connsiteX1" y="connsiteY1"/>
                  </a:cxn>
                </a:cxnLst>
                <a:rect l="l" t="t" r="r" b="b"/>
                <a:pathLst>
                  <a:path w="58894" h="14198">
                    <a:moveTo>
                      <a:pt x="58998" y="103"/>
                    </a:moveTo>
                    <a:lnTo>
                      <a:pt x="104" y="10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3" name="Graphic 5">
              <a:extLst>
                <a:ext uri="{FF2B5EF4-FFF2-40B4-BE49-F238E27FC236}">
                  <a16:creationId xmlns:a16="http://schemas.microsoft.com/office/drawing/2014/main" id="{62EA3345-6F6D-C82F-096F-C9C20D24145D}"/>
                </a:ext>
              </a:extLst>
            </p:cNvPr>
            <p:cNvGrpSpPr/>
            <p:nvPr/>
          </p:nvGrpSpPr>
          <p:grpSpPr>
            <a:xfrm>
              <a:off x="4249834" y="2481874"/>
              <a:ext cx="58894" cy="47422"/>
              <a:chOff x="4249834" y="2481874"/>
              <a:chExt cx="58894" cy="47422"/>
            </a:xfrm>
          </p:grpSpPr>
          <p:sp>
            <p:nvSpPr>
              <p:cNvPr id="463" name="Freeform: Shape 462">
                <a:extLst>
                  <a:ext uri="{FF2B5EF4-FFF2-40B4-BE49-F238E27FC236}">
                    <a16:creationId xmlns:a16="http://schemas.microsoft.com/office/drawing/2014/main" id="{C31BB288-4FDC-E879-ECE8-C8ECF1177321}"/>
                  </a:ext>
                </a:extLst>
              </p:cNvPr>
              <p:cNvSpPr/>
              <p:nvPr/>
            </p:nvSpPr>
            <p:spPr>
              <a:xfrm>
                <a:off x="4279282" y="2481874"/>
                <a:ext cx="17633" cy="47422"/>
              </a:xfrm>
              <a:custGeom>
                <a:avLst/>
                <a:gdLst>
                  <a:gd name="connsiteX0" fmla="*/ 103 w 17633"/>
                  <a:gd name="connsiteY0" fmla="*/ 102 h 47422"/>
                  <a:gd name="connsiteX1" fmla="*/ 103 w 17633"/>
                  <a:gd name="connsiteY1" fmla="*/ 47525 h 47422"/>
                </a:gdLst>
                <a:ahLst/>
                <a:cxnLst>
                  <a:cxn ang="0">
                    <a:pos x="connsiteX0" y="connsiteY0"/>
                  </a:cxn>
                  <a:cxn ang="0">
                    <a:pos x="connsiteX1" y="connsiteY1"/>
                  </a:cxn>
                </a:cxnLst>
                <a:rect l="l" t="t" r="r" b="b"/>
                <a:pathLst>
                  <a:path w="17633" h="47422">
                    <a:moveTo>
                      <a:pt x="103" y="102"/>
                    </a:moveTo>
                    <a:lnTo>
                      <a:pt x="103" y="4752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64" name="Freeform: Shape 463">
                <a:extLst>
                  <a:ext uri="{FF2B5EF4-FFF2-40B4-BE49-F238E27FC236}">
                    <a16:creationId xmlns:a16="http://schemas.microsoft.com/office/drawing/2014/main" id="{0BB645B6-9FA3-D40B-08CD-B4572DD5612A}"/>
                  </a:ext>
                </a:extLst>
              </p:cNvPr>
              <p:cNvSpPr/>
              <p:nvPr/>
            </p:nvSpPr>
            <p:spPr>
              <a:xfrm>
                <a:off x="4249834" y="2505586"/>
                <a:ext cx="58894" cy="14198"/>
              </a:xfrm>
              <a:custGeom>
                <a:avLst/>
                <a:gdLst>
                  <a:gd name="connsiteX0" fmla="*/ 58997 w 58894"/>
                  <a:gd name="connsiteY0" fmla="*/ 102 h 14198"/>
                  <a:gd name="connsiteX1" fmla="*/ 103 w 58894"/>
                  <a:gd name="connsiteY1" fmla="*/ 102 h 14198"/>
                </a:gdLst>
                <a:ahLst/>
                <a:cxnLst>
                  <a:cxn ang="0">
                    <a:pos x="connsiteX0" y="connsiteY0"/>
                  </a:cxn>
                  <a:cxn ang="0">
                    <a:pos x="connsiteX1" y="connsiteY1"/>
                  </a:cxn>
                </a:cxnLst>
                <a:rect l="l" t="t" r="r" b="b"/>
                <a:pathLst>
                  <a:path w="58894" h="14198">
                    <a:moveTo>
                      <a:pt x="58997" y="102"/>
                    </a:moveTo>
                    <a:lnTo>
                      <a:pt x="103" y="10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4" name="Graphic 5">
              <a:extLst>
                <a:ext uri="{FF2B5EF4-FFF2-40B4-BE49-F238E27FC236}">
                  <a16:creationId xmlns:a16="http://schemas.microsoft.com/office/drawing/2014/main" id="{7156164C-3778-7DA0-EAD5-37BC6FF09A6D}"/>
                </a:ext>
              </a:extLst>
            </p:cNvPr>
            <p:cNvGrpSpPr/>
            <p:nvPr/>
          </p:nvGrpSpPr>
          <p:grpSpPr>
            <a:xfrm>
              <a:off x="4257064" y="2492239"/>
              <a:ext cx="58894" cy="47422"/>
              <a:chOff x="4257064" y="2492239"/>
              <a:chExt cx="58894" cy="47422"/>
            </a:xfrm>
          </p:grpSpPr>
          <p:sp>
            <p:nvSpPr>
              <p:cNvPr id="461" name="Freeform: Shape 460">
                <a:extLst>
                  <a:ext uri="{FF2B5EF4-FFF2-40B4-BE49-F238E27FC236}">
                    <a16:creationId xmlns:a16="http://schemas.microsoft.com/office/drawing/2014/main" id="{71FBCF64-5C01-E25F-6443-655357465F17}"/>
                  </a:ext>
                </a:extLst>
              </p:cNvPr>
              <p:cNvSpPr/>
              <p:nvPr/>
            </p:nvSpPr>
            <p:spPr>
              <a:xfrm>
                <a:off x="4286511" y="2492239"/>
                <a:ext cx="17633" cy="47422"/>
              </a:xfrm>
              <a:custGeom>
                <a:avLst/>
                <a:gdLst>
                  <a:gd name="connsiteX0" fmla="*/ 104 w 17633"/>
                  <a:gd name="connsiteY0" fmla="*/ 103 h 47422"/>
                  <a:gd name="connsiteX1" fmla="*/ 104 w 17633"/>
                  <a:gd name="connsiteY1" fmla="*/ 47525 h 47422"/>
                </a:gdLst>
                <a:ahLst/>
                <a:cxnLst>
                  <a:cxn ang="0">
                    <a:pos x="connsiteX0" y="connsiteY0"/>
                  </a:cxn>
                  <a:cxn ang="0">
                    <a:pos x="connsiteX1" y="connsiteY1"/>
                  </a:cxn>
                </a:cxnLst>
                <a:rect l="l" t="t" r="r" b="b"/>
                <a:pathLst>
                  <a:path w="17633" h="47422">
                    <a:moveTo>
                      <a:pt x="104" y="103"/>
                    </a:moveTo>
                    <a:lnTo>
                      <a:pt x="104" y="4752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62" name="Freeform: Shape 461">
                <a:extLst>
                  <a:ext uri="{FF2B5EF4-FFF2-40B4-BE49-F238E27FC236}">
                    <a16:creationId xmlns:a16="http://schemas.microsoft.com/office/drawing/2014/main" id="{6C2F667E-7AA8-FA30-1237-98D347E902EF}"/>
                  </a:ext>
                </a:extLst>
              </p:cNvPr>
              <p:cNvSpPr/>
              <p:nvPr/>
            </p:nvSpPr>
            <p:spPr>
              <a:xfrm>
                <a:off x="4257064" y="2515951"/>
                <a:ext cx="58894" cy="14198"/>
              </a:xfrm>
              <a:custGeom>
                <a:avLst/>
                <a:gdLst>
                  <a:gd name="connsiteX0" fmla="*/ 58998 w 58894"/>
                  <a:gd name="connsiteY0" fmla="*/ 103 h 14198"/>
                  <a:gd name="connsiteX1" fmla="*/ 104 w 58894"/>
                  <a:gd name="connsiteY1" fmla="*/ 103 h 14198"/>
                </a:gdLst>
                <a:ahLst/>
                <a:cxnLst>
                  <a:cxn ang="0">
                    <a:pos x="connsiteX0" y="connsiteY0"/>
                  </a:cxn>
                  <a:cxn ang="0">
                    <a:pos x="connsiteX1" y="connsiteY1"/>
                  </a:cxn>
                </a:cxnLst>
                <a:rect l="l" t="t" r="r" b="b"/>
                <a:pathLst>
                  <a:path w="58894" h="14198">
                    <a:moveTo>
                      <a:pt x="58998" y="103"/>
                    </a:moveTo>
                    <a:lnTo>
                      <a:pt x="104" y="10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5" name="Graphic 5">
              <a:extLst>
                <a:ext uri="{FF2B5EF4-FFF2-40B4-BE49-F238E27FC236}">
                  <a16:creationId xmlns:a16="http://schemas.microsoft.com/office/drawing/2014/main" id="{16D80392-C282-B9A6-8AB7-67F857CDDD32}"/>
                </a:ext>
              </a:extLst>
            </p:cNvPr>
            <p:cNvGrpSpPr/>
            <p:nvPr/>
          </p:nvGrpSpPr>
          <p:grpSpPr>
            <a:xfrm>
              <a:off x="4270465" y="2502746"/>
              <a:ext cx="58894" cy="47422"/>
              <a:chOff x="4270465" y="2502746"/>
              <a:chExt cx="58894" cy="47422"/>
            </a:xfrm>
          </p:grpSpPr>
          <p:sp>
            <p:nvSpPr>
              <p:cNvPr id="459" name="Freeform: Shape 458">
                <a:extLst>
                  <a:ext uri="{FF2B5EF4-FFF2-40B4-BE49-F238E27FC236}">
                    <a16:creationId xmlns:a16="http://schemas.microsoft.com/office/drawing/2014/main" id="{F9516D94-60F1-BB0F-71F4-1CF88743562E}"/>
                  </a:ext>
                </a:extLst>
              </p:cNvPr>
              <p:cNvSpPr/>
              <p:nvPr/>
            </p:nvSpPr>
            <p:spPr>
              <a:xfrm>
                <a:off x="4299912" y="2502746"/>
                <a:ext cx="17633" cy="47422"/>
              </a:xfrm>
              <a:custGeom>
                <a:avLst/>
                <a:gdLst>
                  <a:gd name="connsiteX0" fmla="*/ 104 w 17633"/>
                  <a:gd name="connsiteY0" fmla="*/ 103 h 47422"/>
                  <a:gd name="connsiteX1" fmla="*/ 104 w 17633"/>
                  <a:gd name="connsiteY1" fmla="*/ 47526 h 47422"/>
                </a:gdLst>
                <a:ahLst/>
                <a:cxnLst>
                  <a:cxn ang="0">
                    <a:pos x="connsiteX0" y="connsiteY0"/>
                  </a:cxn>
                  <a:cxn ang="0">
                    <a:pos x="connsiteX1" y="connsiteY1"/>
                  </a:cxn>
                </a:cxnLst>
                <a:rect l="l" t="t" r="r" b="b"/>
                <a:pathLst>
                  <a:path w="17633" h="47422">
                    <a:moveTo>
                      <a:pt x="104" y="103"/>
                    </a:moveTo>
                    <a:lnTo>
                      <a:pt x="104" y="4752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60" name="Freeform: Shape 459">
                <a:extLst>
                  <a:ext uri="{FF2B5EF4-FFF2-40B4-BE49-F238E27FC236}">
                    <a16:creationId xmlns:a16="http://schemas.microsoft.com/office/drawing/2014/main" id="{15F65CD1-6146-039F-A483-E3C7A2CFD975}"/>
                  </a:ext>
                </a:extLst>
              </p:cNvPr>
              <p:cNvSpPr/>
              <p:nvPr/>
            </p:nvSpPr>
            <p:spPr>
              <a:xfrm>
                <a:off x="4270465" y="2526458"/>
                <a:ext cx="58894" cy="14198"/>
              </a:xfrm>
              <a:custGeom>
                <a:avLst/>
                <a:gdLst>
                  <a:gd name="connsiteX0" fmla="*/ 58999 w 58894"/>
                  <a:gd name="connsiteY0" fmla="*/ 103 h 14198"/>
                  <a:gd name="connsiteX1" fmla="*/ 104 w 58894"/>
                  <a:gd name="connsiteY1" fmla="*/ 103 h 14198"/>
                </a:gdLst>
                <a:ahLst/>
                <a:cxnLst>
                  <a:cxn ang="0">
                    <a:pos x="connsiteX0" y="connsiteY0"/>
                  </a:cxn>
                  <a:cxn ang="0">
                    <a:pos x="connsiteX1" y="connsiteY1"/>
                  </a:cxn>
                </a:cxnLst>
                <a:rect l="l" t="t" r="r" b="b"/>
                <a:pathLst>
                  <a:path w="58894" h="14198">
                    <a:moveTo>
                      <a:pt x="58999" y="103"/>
                    </a:moveTo>
                    <a:lnTo>
                      <a:pt x="104" y="10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6" name="Graphic 5">
              <a:extLst>
                <a:ext uri="{FF2B5EF4-FFF2-40B4-BE49-F238E27FC236}">
                  <a16:creationId xmlns:a16="http://schemas.microsoft.com/office/drawing/2014/main" id="{D0CD2FAE-C912-238F-B69D-BE05BFC61EBC}"/>
                </a:ext>
              </a:extLst>
            </p:cNvPr>
            <p:cNvGrpSpPr/>
            <p:nvPr/>
          </p:nvGrpSpPr>
          <p:grpSpPr>
            <a:xfrm>
              <a:off x="4227617" y="2468528"/>
              <a:ext cx="58894" cy="47422"/>
              <a:chOff x="4227617" y="2468528"/>
              <a:chExt cx="58894" cy="47422"/>
            </a:xfrm>
          </p:grpSpPr>
          <p:sp>
            <p:nvSpPr>
              <p:cNvPr id="457" name="Freeform: Shape 456">
                <a:extLst>
                  <a:ext uri="{FF2B5EF4-FFF2-40B4-BE49-F238E27FC236}">
                    <a16:creationId xmlns:a16="http://schemas.microsoft.com/office/drawing/2014/main" id="{4447EA3F-46A0-E7D4-5F86-0E5406A013D5}"/>
                  </a:ext>
                </a:extLst>
              </p:cNvPr>
              <p:cNvSpPr/>
              <p:nvPr/>
            </p:nvSpPr>
            <p:spPr>
              <a:xfrm>
                <a:off x="4257064" y="2468528"/>
                <a:ext cx="17633" cy="47422"/>
              </a:xfrm>
              <a:custGeom>
                <a:avLst/>
                <a:gdLst>
                  <a:gd name="connsiteX0" fmla="*/ 102 w 17633"/>
                  <a:gd name="connsiteY0" fmla="*/ 101 h 47422"/>
                  <a:gd name="connsiteX1" fmla="*/ 102 w 17633"/>
                  <a:gd name="connsiteY1" fmla="*/ 47524 h 47422"/>
                </a:gdLst>
                <a:ahLst/>
                <a:cxnLst>
                  <a:cxn ang="0">
                    <a:pos x="connsiteX0" y="connsiteY0"/>
                  </a:cxn>
                  <a:cxn ang="0">
                    <a:pos x="connsiteX1" y="connsiteY1"/>
                  </a:cxn>
                </a:cxnLst>
                <a:rect l="l" t="t" r="r" b="b"/>
                <a:pathLst>
                  <a:path w="17633" h="47422">
                    <a:moveTo>
                      <a:pt x="102" y="101"/>
                    </a:moveTo>
                    <a:lnTo>
                      <a:pt x="102" y="4752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58" name="Freeform: Shape 457">
                <a:extLst>
                  <a:ext uri="{FF2B5EF4-FFF2-40B4-BE49-F238E27FC236}">
                    <a16:creationId xmlns:a16="http://schemas.microsoft.com/office/drawing/2014/main" id="{5955AF83-4AD8-9D01-D8B2-568EDB5225FE}"/>
                  </a:ext>
                </a:extLst>
              </p:cNvPr>
              <p:cNvSpPr/>
              <p:nvPr/>
            </p:nvSpPr>
            <p:spPr>
              <a:xfrm>
                <a:off x="4227617" y="2492239"/>
                <a:ext cx="58894" cy="14198"/>
              </a:xfrm>
              <a:custGeom>
                <a:avLst/>
                <a:gdLst>
                  <a:gd name="connsiteX0" fmla="*/ 58996 w 58894"/>
                  <a:gd name="connsiteY0" fmla="*/ 101 h 14198"/>
                  <a:gd name="connsiteX1" fmla="*/ 102 w 58894"/>
                  <a:gd name="connsiteY1" fmla="*/ 101 h 14198"/>
                </a:gdLst>
                <a:ahLst/>
                <a:cxnLst>
                  <a:cxn ang="0">
                    <a:pos x="connsiteX0" y="connsiteY0"/>
                  </a:cxn>
                  <a:cxn ang="0">
                    <a:pos x="connsiteX1" y="connsiteY1"/>
                  </a:cxn>
                </a:cxnLst>
                <a:rect l="l" t="t" r="r" b="b"/>
                <a:pathLst>
                  <a:path w="58894" h="14198">
                    <a:moveTo>
                      <a:pt x="58996" y="101"/>
                    </a:moveTo>
                    <a:lnTo>
                      <a:pt x="102" y="10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7" name="Graphic 5">
              <a:extLst>
                <a:ext uri="{FF2B5EF4-FFF2-40B4-BE49-F238E27FC236}">
                  <a16:creationId xmlns:a16="http://schemas.microsoft.com/office/drawing/2014/main" id="{6C13E600-8FF8-D5C9-7493-47FE9F24ADA5}"/>
                </a:ext>
              </a:extLst>
            </p:cNvPr>
            <p:cNvGrpSpPr/>
            <p:nvPr/>
          </p:nvGrpSpPr>
          <p:grpSpPr>
            <a:xfrm>
              <a:off x="4211571" y="2422951"/>
              <a:ext cx="58894" cy="47422"/>
              <a:chOff x="4211571" y="2422951"/>
              <a:chExt cx="58894" cy="47422"/>
            </a:xfrm>
          </p:grpSpPr>
          <p:sp>
            <p:nvSpPr>
              <p:cNvPr id="455" name="Freeform: Shape 454">
                <a:extLst>
                  <a:ext uri="{FF2B5EF4-FFF2-40B4-BE49-F238E27FC236}">
                    <a16:creationId xmlns:a16="http://schemas.microsoft.com/office/drawing/2014/main" id="{7DBBF2CD-DC86-C142-AC87-2E83135A7BCE}"/>
                  </a:ext>
                </a:extLst>
              </p:cNvPr>
              <p:cNvSpPr/>
              <p:nvPr/>
            </p:nvSpPr>
            <p:spPr>
              <a:xfrm>
                <a:off x="4241018" y="2422951"/>
                <a:ext cx="17633" cy="47422"/>
              </a:xfrm>
              <a:custGeom>
                <a:avLst/>
                <a:gdLst>
                  <a:gd name="connsiteX0" fmla="*/ 101 w 17633"/>
                  <a:gd name="connsiteY0" fmla="*/ 98 h 47422"/>
                  <a:gd name="connsiteX1" fmla="*/ 101 w 17633"/>
                  <a:gd name="connsiteY1" fmla="*/ 47520 h 47422"/>
                </a:gdLst>
                <a:ahLst/>
                <a:cxnLst>
                  <a:cxn ang="0">
                    <a:pos x="connsiteX0" y="connsiteY0"/>
                  </a:cxn>
                  <a:cxn ang="0">
                    <a:pos x="connsiteX1" y="connsiteY1"/>
                  </a:cxn>
                </a:cxnLst>
                <a:rect l="l" t="t" r="r" b="b"/>
                <a:pathLst>
                  <a:path w="17633" h="47422">
                    <a:moveTo>
                      <a:pt x="101" y="98"/>
                    </a:moveTo>
                    <a:lnTo>
                      <a:pt x="101" y="47520"/>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56" name="Freeform: Shape 455">
                <a:extLst>
                  <a:ext uri="{FF2B5EF4-FFF2-40B4-BE49-F238E27FC236}">
                    <a16:creationId xmlns:a16="http://schemas.microsoft.com/office/drawing/2014/main" id="{AF2B3B5C-27C0-6CB7-F9DE-3F431F2C907A}"/>
                  </a:ext>
                </a:extLst>
              </p:cNvPr>
              <p:cNvSpPr/>
              <p:nvPr/>
            </p:nvSpPr>
            <p:spPr>
              <a:xfrm>
                <a:off x="4211571" y="2446662"/>
                <a:ext cx="58894" cy="14198"/>
              </a:xfrm>
              <a:custGeom>
                <a:avLst/>
                <a:gdLst>
                  <a:gd name="connsiteX0" fmla="*/ 58995 w 58894"/>
                  <a:gd name="connsiteY0" fmla="*/ 98 h 14198"/>
                  <a:gd name="connsiteX1" fmla="*/ 101 w 58894"/>
                  <a:gd name="connsiteY1" fmla="*/ 98 h 14198"/>
                </a:gdLst>
                <a:ahLst/>
                <a:cxnLst>
                  <a:cxn ang="0">
                    <a:pos x="connsiteX0" y="connsiteY0"/>
                  </a:cxn>
                  <a:cxn ang="0">
                    <a:pos x="connsiteX1" y="connsiteY1"/>
                  </a:cxn>
                </a:cxnLst>
                <a:rect l="l" t="t" r="r" b="b"/>
                <a:pathLst>
                  <a:path w="58894" h="14198">
                    <a:moveTo>
                      <a:pt x="58995" y="98"/>
                    </a:moveTo>
                    <a:lnTo>
                      <a:pt x="101" y="9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8" name="Graphic 5">
              <a:extLst>
                <a:ext uri="{FF2B5EF4-FFF2-40B4-BE49-F238E27FC236}">
                  <a16:creationId xmlns:a16="http://schemas.microsoft.com/office/drawing/2014/main" id="{2FC55A83-BE1A-4772-2758-C3B8E7AA08C9}"/>
                </a:ext>
              </a:extLst>
            </p:cNvPr>
            <p:cNvGrpSpPr/>
            <p:nvPr/>
          </p:nvGrpSpPr>
          <p:grpSpPr>
            <a:xfrm>
              <a:off x="4162198" y="2331797"/>
              <a:ext cx="58894" cy="47422"/>
              <a:chOff x="4162198" y="2331797"/>
              <a:chExt cx="58894" cy="47422"/>
            </a:xfrm>
          </p:grpSpPr>
          <p:sp>
            <p:nvSpPr>
              <p:cNvPr id="453" name="Freeform: Shape 452">
                <a:extLst>
                  <a:ext uri="{FF2B5EF4-FFF2-40B4-BE49-F238E27FC236}">
                    <a16:creationId xmlns:a16="http://schemas.microsoft.com/office/drawing/2014/main" id="{97AA4A7F-8E24-FBC3-5BE3-5B82BC44F80F}"/>
                  </a:ext>
                </a:extLst>
              </p:cNvPr>
              <p:cNvSpPr/>
              <p:nvPr/>
            </p:nvSpPr>
            <p:spPr>
              <a:xfrm>
                <a:off x="4191646" y="2331797"/>
                <a:ext cx="17633" cy="47422"/>
              </a:xfrm>
              <a:custGeom>
                <a:avLst/>
                <a:gdLst>
                  <a:gd name="connsiteX0" fmla="*/ 98 w 17633"/>
                  <a:gd name="connsiteY0" fmla="*/ 91 h 47422"/>
                  <a:gd name="connsiteX1" fmla="*/ 98 w 17633"/>
                  <a:gd name="connsiteY1" fmla="*/ 47514 h 47422"/>
                </a:gdLst>
                <a:ahLst/>
                <a:cxnLst>
                  <a:cxn ang="0">
                    <a:pos x="connsiteX0" y="connsiteY0"/>
                  </a:cxn>
                  <a:cxn ang="0">
                    <a:pos x="connsiteX1" y="connsiteY1"/>
                  </a:cxn>
                </a:cxnLst>
                <a:rect l="l" t="t" r="r" b="b"/>
                <a:pathLst>
                  <a:path w="17633" h="47422">
                    <a:moveTo>
                      <a:pt x="98" y="91"/>
                    </a:moveTo>
                    <a:lnTo>
                      <a:pt x="98" y="4751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54" name="Freeform: Shape 453">
                <a:extLst>
                  <a:ext uri="{FF2B5EF4-FFF2-40B4-BE49-F238E27FC236}">
                    <a16:creationId xmlns:a16="http://schemas.microsoft.com/office/drawing/2014/main" id="{43E6B29C-8A6D-64EA-F526-26A3578D5D8A}"/>
                  </a:ext>
                </a:extLst>
              </p:cNvPr>
              <p:cNvSpPr/>
              <p:nvPr/>
            </p:nvSpPr>
            <p:spPr>
              <a:xfrm>
                <a:off x="4162198" y="2355508"/>
                <a:ext cx="58894" cy="14198"/>
              </a:xfrm>
              <a:custGeom>
                <a:avLst/>
                <a:gdLst>
                  <a:gd name="connsiteX0" fmla="*/ 58992 w 58894"/>
                  <a:gd name="connsiteY0" fmla="*/ 91 h 14198"/>
                  <a:gd name="connsiteX1" fmla="*/ 98 w 58894"/>
                  <a:gd name="connsiteY1" fmla="*/ 91 h 14198"/>
                </a:gdLst>
                <a:ahLst/>
                <a:cxnLst>
                  <a:cxn ang="0">
                    <a:pos x="connsiteX0" y="connsiteY0"/>
                  </a:cxn>
                  <a:cxn ang="0">
                    <a:pos x="connsiteX1" y="connsiteY1"/>
                  </a:cxn>
                </a:cxnLst>
                <a:rect l="l" t="t" r="r" b="b"/>
                <a:pathLst>
                  <a:path w="58894" h="14198">
                    <a:moveTo>
                      <a:pt x="58992" y="91"/>
                    </a:moveTo>
                    <a:lnTo>
                      <a:pt x="98" y="9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29" name="Graphic 5">
              <a:extLst>
                <a:ext uri="{FF2B5EF4-FFF2-40B4-BE49-F238E27FC236}">
                  <a16:creationId xmlns:a16="http://schemas.microsoft.com/office/drawing/2014/main" id="{F1F09FC0-CD1C-6A33-6548-D9A774EA427E}"/>
                </a:ext>
              </a:extLst>
            </p:cNvPr>
            <p:cNvGrpSpPr/>
            <p:nvPr/>
          </p:nvGrpSpPr>
          <p:grpSpPr>
            <a:xfrm>
              <a:off x="4148268" y="2308086"/>
              <a:ext cx="58894" cy="47422"/>
              <a:chOff x="4148268" y="2308086"/>
              <a:chExt cx="58894" cy="47422"/>
            </a:xfrm>
          </p:grpSpPr>
          <p:sp>
            <p:nvSpPr>
              <p:cNvPr id="451" name="Freeform: Shape 450">
                <a:extLst>
                  <a:ext uri="{FF2B5EF4-FFF2-40B4-BE49-F238E27FC236}">
                    <a16:creationId xmlns:a16="http://schemas.microsoft.com/office/drawing/2014/main" id="{4D36BA46-6C26-A04F-C1A8-5175B0170246}"/>
                  </a:ext>
                </a:extLst>
              </p:cNvPr>
              <p:cNvSpPr/>
              <p:nvPr/>
            </p:nvSpPr>
            <p:spPr>
              <a:xfrm>
                <a:off x="4177715" y="2308086"/>
                <a:ext cx="17633" cy="47422"/>
              </a:xfrm>
              <a:custGeom>
                <a:avLst/>
                <a:gdLst>
                  <a:gd name="connsiteX0" fmla="*/ 97 w 17633"/>
                  <a:gd name="connsiteY0" fmla="*/ 90 h 47422"/>
                  <a:gd name="connsiteX1" fmla="*/ 97 w 17633"/>
                  <a:gd name="connsiteY1" fmla="*/ 47512 h 47422"/>
                </a:gdLst>
                <a:ahLst/>
                <a:cxnLst>
                  <a:cxn ang="0">
                    <a:pos x="connsiteX0" y="connsiteY0"/>
                  </a:cxn>
                  <a:cxn ang="0">
                    <a:pos x="connsiteX1" y="connsiteY1"/>
                  </a:cxn>
                </a:cxnLst>
                <a:rect l="l" t="t" r="r" b="b"/>
                <a:pathLst>
                  <a:path w="17633" h="47422">
                    <a:moveTo>
                      <a:pt x="97" y="90"/>
                    </a:moveTo>
                    <a:lnTo>
                      <a:pt x="97" y="4751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52" name="Freeform: Shape 451">
                <a:extLst>
                  <a:ext uri="{FF2B5EF4-FFF2-40B4-BE49-F238E27FC236}">
                    <a16:creationId xmlns:a16="http://schemas.microsoft.com/office/drawing/2014/main" id="{97102A1D-370C-59FA-3FAE-71A909A6CA51}"/>
                  </a:ext>
                </a:extLst>
              </p:cNvPr>
              <p:cNvSpPr/>
              <p:nvPr/>
            </p:nvSpPr>
            <p:spPr>
              <a:xfrm>
                <a:off x="4148268" y="2331797"/>
                <a:ext cx="58894" cy="14198"/>
              </a:xfrm>
              <a:custGeom>
                <a:avLst/>
                <a:gdLst>
                  <a:gd name="connsiteX0" fmla="*/ 58992 w 58894"/>
                  <a:gd name="connsiteY0" fmla="*/ 90 h 14198"/>
                  <a:gd name="connsiteX1" fmla="*/ 97 w 58894"/>
                  <a:gd name="connsiteY1" fmla="*/ 90 h 14198"/>
                </a:gdLst>
                <a:ahLst/>
                <a:cxnLst>
                  <a:cxn ang="0">
                    <a:pos x="connsiteX0" y="connsiteY0"/>
                  </a:cxn>
                  <a:cxn ang="0">
                    <a:pos x="connsiteX1" y="connsiteY1"/>
                  </a:cxn>
                </a:cxnLst>
                <a:rect l="l" t="t" r="r" b="b"/>
                <a:pathLst>
                  <a:path w="58894" h="14198">
                    <a:moveTo>
                      <a:pt x="58992" y="90"/>
                    </a:moveTo>
                    <a:lnTo>
                      <a:pt x="97" y="90"/>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0" name="Graphic 5">
              <a:extLst>
                <a:ext uri="{FF2B5EF4-FFF2-40B4-BE49-F238E27FC236}">
                  <a16:creationId xmlns:a16="http://schemas.microsoft.com/office/drawing/2014/main" id="{4A25A810-260D-B1DD-64FD-185D3011418D}"/>
                </a:ext>
              </a:extLst>
            </p:cNvPr>
            <p:cNvGrpSpPr/>
            <p:nvPr/>
          </p:nvGrpSpPr>
          <p:grpSpPr>
            <a:xfrm>
              <a:off x="3899114" y="2234822"/>
              <a:ext cx="58894" cy="47422"/>
              <a:chOff x="3899114" y="2234822"/>
              <a:chExt cx="58894" cy="47422"/>
            </a:xfrm>
          </p:grpSpPr>
          <p:sp>
            <p:nvSpPr>
              <p:cNvPr id="449" name="Freeform: Shape 448">
                <a:extLst>
                  <a:ext uri="{FF2B5EF4-FFF2-40B4-BE49-F238E27FC236}">
                    <a16:creationId xmlns:a16="http://schemas.microsoft.com/office/drawing/2014/main" id="{1DF9C9A3-A446-FE59-7837-030303C19708}"/>
                  </a:ext>
                </a:extLst>
              </p:cNvPr>
              <p:cNvSpPr/>
              <p:nvPr/>
            </p:nvSpPr>
            <p:spPr>
              <a:xfrm>
                <a:off x="3928561" y="2234822"/>
                <a:ext cx="17633" cy="47422"/>
              </a:xfrm>
              <a:custGeom>
                <a:avLst/>
                <a:gdLst>
                  <a:gd name="connsiteX0" fmla="*/ 83 w 17633"/>
                  <a:gd name="connsiteY0" fmla="*/ 84 h 47422"/>
                  <a:gd name="connsiteX1" fmla="*/ 83 w 17633"/>
                  <a:gd name="connsiteY1" fmla="*/ 47507 h 47422"/>
                </a:gdLst>
                <a:ahLst/>
                <a:cxnLst>
                  <a:cxn ang="0">
                    <a:pos x="connsiteX0" y="connsiteY0"/>
                  </a:cxn>
                  <a:cxn ang="0">
                    <a:pos x="connsiteX1" y="connsiteY1"/>
                  </a:cxn>
                </a:cxnLst>
                <a:rect l="l" t="t" r="r" b="b"/>
                <a:pathLst>
                  <a:path w="17633" h="47422">
                    <a:moveTo>
                      <a:pt x="83" y="84"/>
                    </a:moveTo>
                    <a:lnTo>
                      <a:pt x="83" y="4750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50" name="Freeform: Shape 449">
                <a:extLst>
                  <a:ext uri="{FF2B5EF4-FFF2-40B4-BE49-F238E27FC236}">
                    <a16:creationId xmlns:a16="http://schemas.microsoft.com/office/drawing/2014/main" id="{37032541-DB7E-7B7B-904F-9075F340E90E}"/>
                  </a:ext>
                </a:extLst>
              </p:cNvPr>
              <p:cNvSpPr/>
              <p:nvPr/>
            </p:nvSpPr>
            <p:spPr>
              <a:xfrm>
                <a:off x="3899114" y="2258533"/>
                <a:ext cx="58894" cy="14198"/>
              </a:xfrm>
              <a:custGeom>
                <a:avLst/>
                <a:gdLst>
                  <a:gd name="connsiteX0" fmla="*/ 58978 w 58894"/>
                  <a:gd name="connsiteY0" fmla="*/ 84 h 14198"/>
                  <a:gd name="connsiteX1" fmla="*/ 83 w 58894"/>
                  <a:gd name="connsiteY1" fmla="*/ 84 h 14198"/>
                </a:gdLst>
                <a:ahLst/>
                <a:cxnLst>
                  <a:cxn ang="0">
                    <a:pos x="connsiteX0" y="connsiteY0"/>
                  </a:cxn>
                  <a:cxn ang="0">
                    <a:pos x="connsiteX1" y="connsiteY1"/>
                  </a:cxn>
                </a:cxnLst>
                <a:rect l="l" t="t" r="r" b="b"/>
                <a:pathLst>
                  <a:path w="58894" h="14198">
                    <a:moveTo>
                      <a:pt x="58978" y="84"/>
                    </a:moveTo>
                    <a:lnTo>
                      <a:pt x="83" y="8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1" name="Graphic 5">
              <a:extLst>
                <a:ext uri="{FF2B5EF4-FFF2-40B4-BE49-F238E27FC236}">
                  <a16:creationId xmlns:a16="http://schemas.microsoft.com/office/drawing/2014/main" id="{6A115912-2C7E-9EED-1CE1-79592D495E3B}"/>
                </a:ext>
              </a:extLst>
            </p:cNvPr>
            <p:cNvGrpSpPr/>
            <p:nvPr/>
          </p:nvGrpSpPr>
          <p:grpSpPr>
            <a:xfrm>
              <a:off x="3851152" y="2209548"/>
              <a:ext cx="58894" cy="47422"/>
              <a:chOff x="3851152" y="2209548"/>
              <a:chExt cx="58894" cy="47422"/>
            </a:xfrm>
          </p:grpSpPr>
          <p:sp>
            <p:nvSpPr>
              <p:cNvPr id="447" name="Freeform: Shape 446">
                <a:extLst>
                  <a:ext uri="{FF2B5EF4-FFF2-40B4-BE49-F238E27FC236}">
                    <a16:creationId xmlns:a16="http://schemas.microsoft.com/office/drawing/2014/main" id="{3EC96C15-CDA2-D858-15ED-B97FE530BB3B}"/>
                  </a:ext>
                </a:extLst>
              </p:cNvPr>
              <p:cNvSpPr/>
              <p:nvPr/>
            </p:nvSpPr>
            <p:spPr>
              <a:xfrm>
                <a:off x="3880599" y="2209548"/>
                <a:ext cx="17633" cy="47422"/>
              </a:xfrm>
              <a:custGeom>
                <a:avLst/>
                <a:gdLst>
                  <a:gd name="connsiteX0" fmla="*/ 81 w 17633"/>
                  <a:gd name="connsiteY0" fmla="*/ 83 h 47422"/>
                  <a:gd name="connsiteX1" fmla="*/ 81 w 17633"/>
                  <a:gd name="connsiteY1" fmla="*/ 47505 h 47422"/>
                </a:gdLst>
                <a:ahLst/>
                <a:cxnLst>
                  <a:cxn ang="0">
                    <a:pos x="connsiteX0" y="connsiteY0"/>
                  </a:cxn>
                  <a:cxn ang="0">
                    <a:pos x="connsiteX1" y="connsiteY1"/>
                  </a:cxn>
                </a:cxnLst>
                <a:rect l="l" t="t" r="r" b="b"/>
                <a:pathLst>
                  <a:path w="17633" h="47422">
                    <a:moveTo>
                      <a:pt x="81" y="83"/>
                    </a:moveTo>
                    <a:lnTo>
                      <a:pt x="81" y="4750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48" name="Freeform: Shape 447">
                <a:extLst>
                  <a:ext uri="{FF2B5EF4-FFF2-40B4-BE49-F238E27FC236}">
                    <a16:creationId xmlns:a16="http://schemas.microsoft.com/office/drawing/2014/main" id="{CF4C5EB2-97F4-78F7-1674-95C147EE269C}"/>
                  </a:ext>
                </a:extLst>
              </p:cNvPr>
              <p:cNvSpPr/>
              <p:nvPr/>
            </p:nvSpPr>
            <p:spPr>
              <a:xfrm>
                <a:off x="3851152" y="2233260"/>
                <a:ext cx="58894" cy="14198"/>
              </a:xfrm>
              <a:custGeom>
                <a:avLst/>
                <a:gdLst>
                  <a:gd name="connsiteX0" fmla="*/ 58975 w 58894"/>
                  <a:gd name="connsiteY0" fmla="*/ 83 h 14198"/>
                  <a:gd name="connsiteX1" fmla="*/ 81 w 58894"/>
                  <a:gd name="connsiteY1" fmla="*/ 83 h 14198"/>
                </a:gdLst>
                <a:ahLst/>
                <a:cxnLst>
                  <a:cxn ang="0">
                    <a:pos x="connsiteX0" y="connsiteY0"/>
                  </a:cxn>
                  <a:cxn ang="0">
                    <a:pos x="connsiteX1" y="connsiteY1"/>
                  </a:cxn>
                </a:cxnLst>
                <a:rect l="l" t="t" r="r" b="b"/>
                <a:pathLst>
                  <a:path w="58894" h="14198">
                    <a:moveTo>
                      <a:pt x="58975" y="83"/>
                    </a:moveTo>
                    <a:lnTo>
                      <a:pt x="81" y="8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2" name="Graphic 5">
              <a:extLst>
                <a:ext uri="{FF2B5EF4-FFF2-40B4-BE49-F238E27FC236}">
                  <a16:creationId xmlns:a16="http://schemas.microsoft.com/office/drawing/2014/main" id="{52FA329D-A3F4-2D14-6CAE-BA042201AA0A}"/>
                </a:ext>
              </a:extLst>
            </p:cNvPr>
            <p:cNvGrpSpPr/>
            <p:nvPr/>
          </p:nvGrpSpPr>
          <p:grpSpPr>
            <a:xfrm>
              <a:off x="3812360" y="2158008"/>
              <a:ext cx="58894" cy="47422"/>
              <a:chOff x="3812360" y="2158008"/>
              <a:chExt cx="58894" cy="47422"/>
            </a:xfrm>
          </p:grpSpPr>
          <p:sp>
            <p:nvSpPr>
              <p:cNvPr id="445" name="Freeform: Shape 444">
                <a:extLst>
                  <a:ext uri="{FF2B5EF4-FFF2-40B4-BE49-F238E27FC236}">
                    <a16:creationId xmlns:a16="http://schemas.microsoft.com/office/drawing/2014/main" id="{AF0B76F6-8BBD-F246-8011-552AC61E8696}"/>
                  </a:ext>
                </a:extLst>
              </p:cNvPr>
              <p:cNvSpPr/>
              <p:nvPr/>
            </p:nvSpPr>
            <p:spPr>
              <a:xfrm>
                <a:off x="3841807" y="2158008"/>
                <a:ext cx="17633" cy="47422"/>
              </a:xfrm>
              <a:custGeom>
                <a:avLst/>
                <a:gdLst>
                  <a:gd name="connsiteX0" fmla="*/ 78 w 17633"/>
                  <a:gd name="connsiteY0" fmla="*/ 79 h 47422"/>
                  <a:gd name="connsiteX1" fmla="*/ 78 w 17633"/>
                  <a:gd name="connsiteY1" fmla="*/ 47502 h 47422"/>
                </a:gdLst>
                <a:ahLst/>
                <a:cxnLst>
                  <a:cxn ang="0">
                    <a:pos x="connsiteX0" y="connsiteY0"/>
                  </a:cxn>
                  <a:cxn ang="0">
                    <a:pos x="connsiteX1" y="connsiteY1"/>
                  </a:cxn>
                </a:cxnLst>
                <a:rect l="l" t="t" r="r" b="b"/>
                <a:pathLst>
                  <a:path w="17633" h="47422">
                    <a:moveTo>
                      <a:pt x="78" y="79"/>
                    </a:moveTo>
                    <a:lnTo>
                      <a:pt x="78" y="4750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46" name="Freeform: Shape 445">
                <a:extLst>
                  <a:ext uri="{FF2B5EF4-FFF2-40B4-BE49-F238E27FC236}">
                    <a16:creationId xmlns:a16="http://schemas.microsoft.com/office/drawing/2014/main" id="{2C878DA9-FCB8-DA7E-C69F-1C9A13CF5969}"/>
                  </a:ext>
                </a:extLst>
              </p:cNvPr>
              <p:cNvSpPr/>
              <p:nvPr/>
            </p:nvSpPr>
            <p:spPr>
              <a:xfrm>
                <a:off x="3812360" y="2181719"/>
                <a:ext cx="58894" cy="14198"/>
              </a:xfrm>
              <a:custGeom>
                <a:avLst/>
                <a:gdLst>
                  <a:gd name="connsiteX0" fmla="*/ 58973 w 58894"/>
                  <a:gd name="connsiteY0" fmla="*/ 79 h 14198"/>
                  <a:gd name="connsiteX1" fmla="*/ 78 w 58894"/>
                  <a:gd name="connsiteY1" fmla="*/ 79 h 14198"/>
                </a:gdLst>
                <a:ahLst/>
                <a:cxnLst>
                  <a:cxn ang="0">
                    <a:pos x="connsiteX0" y="connsiteY0"/>
                  </a:cxn>
                  <a:cxn ang="0">
                    <a:pos x="connsiteX1" y="connsiteY1"/>
                  </a:cxn>
                </a:cxnLst>
                <a:rect l="l" t="t" r="r" b="b"/>
                <a:pathLst>
                  <a:path w="58894" h="14198">
                    <a:moveTo>
                      <a:pt x="58973" y="79"/>
                    </a:moveTo>
                    <a:lnTo>
                      <a:pt x="78" y="7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3" name="Graphic 5">
              <a:extLst>
                <a:ext uri="{FF2B5EF4-FFF2-40B4-BE49-F238E27FC236}">
                  <a16:creationId xmlns:a16="http://schemas.microsoft.com/office/drawing/2014/main" id="{453CD8F1-8B28-B14D-C9A0-5853AC73ABBF}"/>
                </a:ext>
              </a:extLst>
            </p:cNvPr>
            <p:cNvGrpSpPr/>
            <p:nvPr/>
          </p:nvGrpSpPr>
          <p:grpSpPr>
            <a:xfrm>
              <a:off x="3781149" y="2103912"/>
              <a:ext cx="58894" cy="47422"/>
              <a:chOff x="3781149" y="2103912"/>
              <a:chExt cx="58894" cy="47422"/>
            </a:xfrm>
          </p:grpSpPr>
          <p:sp>
            <p:nvSpPr>
              <p:cNvPr id="443" name="Freeform: Shape 442">
                <a:extLst>
                  <a:ext uri="{FF2B5EF4-FFF2-40B4-BE49-F238E27FC236}">
                    <a16:creationId xmlns:a16="http://schemas.microsoft.com/office/drawing/2014/main" id="{368CEDB7-8624-8B95-BB66-C60F26A751C5}"/>
                  </a:ext>
                </a:extLst>
              </p:cNvPr>
              <p:cNvSpPr/>
              <p:nvPr/>
            </p:nvSpPr>
            <p:spPr>
              <a:xfrm>
                <a:off x="3810596" y="2103912"/>
                <a:ext cx="17633" cy="47422"/>
              </a:xfrm>
              <a:custGeom>
                <a:avLst/>
                <a:gdLst>
                  <a:gd name="connsiteX0" fmla="*/ 77 w 17633"/>
                  <a:gd name="connsiteY0" fmla="*/ 75 h 47422"/>
                  <a:gd name="connsiteX1" fmla="*/ 77 w 17633"/>
                  <a:gd name="connsiteY1" fmla="*/ 47498 h 47422"/>
                </a:gdLst>
                <a:ahLst/>
                <a:cxnLst>
                  <a:cxn ang="0">
                    <a:pos x="connsiteX0" y="connsiteY0"/>
                  </a:cxn>
                  <a:cxn ang="0">
                    <a:pos x="connsiteX1" y="connsiteY1"/>
                  </a:cxn>
                </a:cxnLst>
                <a:rect l="l" t="t" r="r" b="b"/>
                <a:pathLst>
                  <a:path w="17633" h="47422">
                    <a:moveTo>
                      <a:pt x="77" y="75"/>
                    </a:moveTo>
                    <a:lnTo>
                      <a:pt x="77" y="4749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44" name="Freeform: Shape 443">
                <a:extLst>
                  <a:ext uri="{FF2B5EF4-FFF2-40B4-BE49-F238E27FC236}">
                    <a16:creationId xmlns:a16="http://schemas.microsoft.com/office/drawing/2014/main" id="{60E25EBE-6931-2DDF-1082-6851FFF23F1F}"/>
                  </a:ext>
                </a:extLst>
              </p:cNvPr>
              <p:cNvSpPr/>
              <p:nvPr/>
            </p:nvSpPr>
            <p:spPr>
              <a:xfrm>
                <a:off x="3781149" y="2127623"/>
                <a:ext cx="58894" cy="14198"/>
              </a:xfrm>
              <a:custGeom>
                <a:avLst/>
                <a:gdLst>
                  <a:gd name="connsiteX0" fmla="*/ 58971 w 58894"/>
                  <a:gd name="connsiteY0" fmla="*/ 75 h 14198"/>
                  <a:gd name="connsiteX1" fmla="*/ 77 w 58894"/>
                  <a:gd name="connsiteY1" fmla="*/ 75 h 14198"/>
                </a:gdLst>
                <a:ahLst/>
                <a:cxnLst>
                  <a:cxn ang="0">
                    <a:pos x="connsiteX0" y="connsiteY0"/>
                  </a:cxn>
                  <a:cxn ang="0">
                    <a:pos x="connsiteX1" y="connsiteY1"/>
                  </a:cxn>
                </a:cxnLst>
                <a:rect l="l" t="t" r="r" b="b"/>
                <a:pathLst>
                  <a:path w="58894" h="14198">
                    <a:moveTo>
                      <a:pt x="58971" y="75"/>
                    </a:moveTo>
                    <a:lnTo>
                      <a:pt x="77" y="7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4" name="Graphic 5">
              <a:extLst>
                <a:ext uri="{FF2B5EF4-FFF2-40B4-BE49-F238E27FC236}">
                  <a16:creationId xmlns:a16="http://schemas.microsoft.com/office/drawing/2014/main" id="{A203A396-FF71-308C-2768-092EF3267B68}"/>
                </a:ext>
              </a:extLst>
            </p:cNvPr>
            <p:cNvGrpSpPr/>
            <p:nvPr/>
          </p:nvGrpSpPr>
          <p:grpSpPr>
            <a:xfrm>
              <a:off x="3762106" y="2018863"/>
              <a:ext cx="58894" cy="47422"/>
              <a:chOff x="3762106" y="2018863"/>
              <a:chExt cx="58894" cy="47422"/>
            </a:xfrm>
          </p:grpSpPr>
          <p:sp>
            <p:nvSpPr>
              <p:cNvPr id="441" name="Freeform: Shape 440">
                <a:extLst>
                  <a:ext uri="{FF2B5EF4-FFF2-40B4-BE49-F238E27FC236}">
                    <a16:creationId xmlns:a16="http://schemas.microsoft.com/office/drawing/2014/main" id="{97BC0898-6D57-51F1-5EFE-06D3DD5B5AF2}"/>
                  </a:ext>
                </a:extLst>
              </p:cNvPr>
              <p:cNvSpPr/>
              <p:nvPr/>
            </p:nvSpPr>
            <p:spPr>
              <a:xfrm>
                <a:off x="3791553" y="2018863"/>
                <a:ext cx="17633" cy="47422"/>
              </a:xfrm>
              <a:custGeom>
                <a:avLst/>
                <a:gdLst>
                  <a:gd name="connsiteX0" fmla="*/ 76 w 17633"/>
                  <a:gd name="connsiteY0" fmla="*/ 69 h 47422"/>
                  <a:gd name="connsiteX1" fmla="*/ 76 w 17633"/>
                  <a:gd name="connsiteY1" fmla="*/ 47492 h 47422"/>
                </a:gdLst>
                <a:ahLst/>
                <a:cxnLst>
                  <a:cxn ang="0">
                    <a:pos x="connsiteX0" y="connsiteY0"/>
                  </a:cxn>
                  <a:cxn ang="0">
                    <a:pos x="connsiteX1" y="connsiteY1"/>
                  </a:cxn>
                </a:cxnLst>
                <a:rect l="l" t="t" r="r" b="b"/>
                <a:pathLst>
                  <a:path w="17633" h="47422">
                    <a:moveTo>
                      <a:pt x="76" y="69"/>
                    </a:moveTo>
                    <a:lnTo>
                      <a:pt x="76" y="4749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42" name="Freeform: Shape 441">
                <a:extLst>
                  <a:ext uri="{FF2B5EF4-FFF2-40B4-BE49-F238E27FC236}">
                    <a16:creationId xmlns:a16="http://schemas.microsoft.com/office/drawing/2014/main" id="{742DCDE4-6123-8645-4629-FAD75960371A}"/>
                  </a:ext>
                </a:extLst>
              </p:cNvPr>
              <p:cNvSpPr/>
              <p:nvPr/>
            </p:nvSpPr>
            <p:spPr>
              <a:xfrm>
                <a:off x="3762106" y="2042575"/>
                <a:ext cx="58894" cy="14198"/>
              </a:xfrm>
              <a:custGeom>
                <a:avLst/>
                <a:gdLst>
                  <a:gd name="connsiteX0" fmla="*/ 58970 w 58894"/>
                  <a:gd name="connsiteY0" fmla="*/ 69 h 14198"/>
                  <a:gd name="connsiteX1" fmla="*/ 76 w 58894"/>
                  <a:gd name="connsiteY1" fmla="*/ 69 h 14198"/>
                </a:gdLst>
                <a:ahLst/>
                <a:cxnLst>
                  <a:cxn ang="0">
                    <a:pos x="connsiteX0" y="connsiteY0"/>
                  </a:cxn>
                  <a:cxn ang="0">
                    <a:pos x="connsiteX1" y="connsiteY1"/>
                  </a:cxn>
                </a:cxnLst>
                <a:rect l="l" t="t" r="r" b="b"/>
                <a:pathLst>
                  <a:path w="58894" h="14198">
                    <a:moveTo>
                      <a:pt x="58970" y="69"/>
                    </a:moveTo>
                    <a:lnTo>
                      <a:pt x="76" y="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5" name="Graphic 5">
              <a:extLst>
                <a:ext uri="{FF2B5EF4-FFF2-40B4-BE49-F238E27FC236}">
                  <a16:creationId xmlns:a16="http://schemas.microsoft.com/office/drawing/2014/main" id="{D2AEEA8B-7C89-AEEE-A7B1-D3DB7234BC60}"/>
                </a:ext>
              </a:extLst>
            </p:cNvPr>
            <p:cNvGrpSpPr/>
            <p:nvPr/>
          </p:nvGrpSpPr>
          <p:grpSpPr>
            <a:xfrm>
              <a:off x="3732835" y="1973854"/>
              <a:ext cx="58894" cy="47422"/>
              <a:chOff x="3732835" y="1973854"/>
              <a:chExt cx="58894" cy="47422"/>
            </a:xfrm>
          </p:grpSpPr>
          <p:sp>
            <p:nvSpPr>
              <p:cNvPr id="439" name="Freeform: Shape 438">
                <a:extLst>
                  <a:ext uri="{FF2B5EF4-FFF2-40B4-BE49-F238E27FC236}">
                    <a16:creationId xmlns:a16="http://schemas.microsoft.com/office/drawing/2014/main" id="{BEA07E7E-A93B-C0DD-FFFB-9102B1FC532F}"/>
                  </a:ext>
                </a:extLst>
              </p:cNvPr>
              <p:cNvSpPr/>
              <p:nvPr/>
            </p:nvSpPr>
            <p:spPr>
              <a:xfrm>
                <a:off x="3762282" y="1973854"/>
                <a:ext cx="17633" cy="47422"/>
              </a:xfrm>
              <a:custGeom>
                <a:avLst/>
                <a:gdLst>
                  <a:gd name="connsiteX0" fmla="*/ 74 w 17633"/>
                  <a:gd name="connsiteY0" fmla="*/ 66 h 47422"/>
                  <a:gd name="connsiteX1" fmla="*/ 74 w 17633"/>
                  <a:gd name="connsiteY1" fmla="*/ 47489 h 47422"/>
                </a:gdLst>
                <a:ahLst/>
                <a:cxnLst>
                  <a:cxn ang="0">
                    <a:pos x="connsiteX0" y="connsiteY0"/>
                  </a:cxn>
                  <a:cxn ang="0">
                    <a:pos x="connsiteX1" y="connsiteY1"/>
                  </a:cxn>
                </a:cxnLst>
                <a:rect l="l" t="t" r="r" b="b"/>
                <a:pathLst>
                  <a:path w="17633" h="47422">
                    <a:moveTo>
                      <a:pt x="74" y="66"/>
                    </a:moveTo>
                    <a:lnTo>
                      <a:pt x="74" y="4748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40" name="Freeform: Shape 439">
                <a:extLst>
                  <a:ext uri="{FF2B5EF4-FFF2-40B4-BE49-F238E27FC236}">
                    <a16:creationId xmlns:a16="http://schemas.microsoft.com/office/drawing/2014/main" id="{77AAEC75-9B03-BCB5-2237-91D03819BB6E}"/>
                  </a:ext>
                </a:extLst>
              </p:cNvPr>
              <p:cNvSpPr/>
              <p:nvPr/>
            </p:nvSpPr>
            <p:spPr>
              <a:xfrm>
                <a:off x="3732835" y="1997566"/>
                <a:ext cx="58894" cy="14198"/>
              </a:xfrm>
              <a:custGeom>
                <a:avLst/>
                <a:gdLst>
                  <a:gd name="connsiteX0" fmla="*/ 58968 w 58894"/>
                  <a:gd name="connsiteY0" fmla="*/ 66 h 14198"/>
                  <a:gd name="connsiteX1" fmla="*/ 74 w 58894"/>
                  <a:gd name="connsiteY1" fmla="*/ 66 h 14198"/>
                </a:gdLst>
                <a:ahLst/>
                <a:cxnLst>
                  <a:cxn ang="0">
                    <a:pos x="connsiteX0" y="connsiteY0"/>
                  </a:cxn>
                  <a:cxn ang="0">
                    <a:pos x="connsiteX1" y="connsiteY1"/>
                  </a:cxn>
                </a:cxnLst>
                <a:rect l="l" t="t" r="r" b="b"/>
                <a:pathLst>
                  <a:path w="58894" h="14198">
                    <a:moveTo>
                      <a:pt x="58968" y="66"/>
                    </a:moveTo>
                    <a:lnTo>
                      <a:pt x="74" y="6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6" name="Graphic 5">
              <a:extLst>
                <a:ext uri="{FF2B5EF4-FFF2-40B4-BE49-F238E27FC236}">
                  <a16:creationId xmlns:a16="http://schemas.microsoft.com/office/drawing/2014/main" id="{6E7B218A-062C-D5F1-2223-DCB9CD3A8647}"/>
                </a:ext>
              </a:extLst>
            </p:cNvPr>
            <p:cNvGrpSpPr/>
            <p:nvPr/>
          </p:nvGrpSpPr>
          <p:grpSpPr>
            <a:xfrm>
              <a:off x="3709030" y="1955112"/>
              <a:ext cx="58894" cy="47422"/>
              <a:chOff x="3709030" y="1955112"/>
              <a:chExt cx="58894" cy="47422"/>
            </a:xfrm>
          </p:grpSpPr>
          <p:sp>
            <p:nvSpPr>
              <p:cNvPr id="437" name="Freeform: Shape 436">
                <a:extLst>
                  <a:ext uri="{FF2B5EF4-FFF2-40B4-BE49-F238E27FC236}">
                    <a16:creationId xmlns:a16="http://schemas.microsoft.com/office/drawing/2014/main" id="{A95AFDC2-8A1A-B36B-1A0B-B20E37C35350}"/>
                  </a:ext>
                </a:extLst>
              </p:cNvPr>
              <p:cNvSpPr/>
              <p:nvPr/>
            </p:nvSpPr>
            <p:spPr>
              <a:xfrm>
                <a:off x="3738477" y="1955112"/>
                <a:ext cx="17633" cy="47422"/>
              </a:xfrm>
              <a:custGeom>
                <a:avLst/>
                <a:gdLst>
                  <a:gd name="connsiteX0" fmla="*/ 73 w 17633"/>
                  <a:gd name="connsiteY0" fmla="*/ 65 h 47422"/>
                  <a:gd name="connsiteX1" fmla="*/ 73 w 17633"/>
                  <a:gd name="connsiteY1" fmla="*/ 47488 h 47422"/>
                </a:gdLst>
                <a:ahLst/>
                <a:cxnLst>
                  <a:cxn ang="0">
                    <a:pos x="connsiteX0" y="connsiteY0"/>
                  </a:cxn>
                  <a:cxn ang="0">
                    <a:pos x="connsiteX1" y="connsiteY1"/>
                  </a:cxn>
                </a:cxnLst>
                <a:rect l="l" t="t" r="r" b="b"/>
                <a:pathLst>
                  <a:path w="17633" h="47422">
                    <a:moveTo>
                      <a:pt x="73" y="65"/>
                    </a:moveTo>
                    <a:lnTo>
                      <a:pt x="73" y="4748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38" name="Freeform: Shape 437">
                <a:extLst>
                  <a:ext uri="{FF2B5EF4-FFF2-40B4-BE49-F238E27FC236}">
                    <a16:creationId xmlns:a16="http://schemas.microsoft.com/office/drawing/2014/main" id="{A6E1C125-56E1-B7FF-A5D2-174F1E30EEE0}"/>
                  </a:ext>
                </a:extLst>
              </p:cNvPr>
              <p:cNvSpPr/>
              <p:nvPr/>
            </p:nvSpPr>
            <p:spPr>
              <a:xfrm>
                <a:off x="3709030" y="1978824"/>
                <a:ext cx="58894" cy="14198"/>
              </a:xfrm>
              <a:custGeom>
                <a:avLst/>
                <a:gdLst>
                  <a:gd name="connsiteX0" fmla="*/ 58967 w 58894"/>
                  <a:gd name="connsiteY0" fmla="*/ 65 h 14198"/>
                  <a:gd name="connsiteX1" fmla="*/ 73 w 58894"/>
                  <a:gd name="connsiteY1" fmla="*/ 65 h 14198"/>
                </a:gdLst>
                <a:ahLst/>
                <a:cxnLst>
                  <a:cxn ang="0">
                    <a:pos x="connsiteX0" y="connsiteY0"/>
                  </a:cxn>
                  <a:cxn ang="0">
                    <a:pos x="connsiteX1" y="connsiteY1"/>
                  </a:cxn>
                </a:cxnLst>
                <a:rect l="l" t="t" r="r" b="b"/>
                <a:pathLst>
                  <a:path w="58894" h="14198">
                    <a:moveTo>
                      <a:pt x="58967" y="65"/>
                    </a:moveTo>
                    <a:lnTo>
                      <a:pt x="73" y="6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7" name="Graphic 5">
              <a:extLst>
                <a:ext uri="{FF2B5EF4-FFF2-40B4-BE49-F238E27FC236}">
                  <a16:creationId xmlns:a16="http://schemas.microsoft.com/office/drawing/2014/main" id="{C645BA1B-1C98-B499-E662-318680AF1B5D}"/>
                </a:ext>
              </a:extLst>
            </p:cNvPr>
            <p:cNvGrpSpPr/>
            <p:nvPr/>
          </p:nvGrpSpPr>
          <p:grpSpPr>
            <a:xfrm>
              <a:off x="3691926" y="1931401"/>
              <a:ext cx="58894" cy="47422"/>
              <a:chOff x="3691926" y="1931401"/>
              <a:chExt cx="58894" cy="47422"/>
            </a:xfrm>
          </p:grpSpPr>
          <p:sp>
            <p:nvSpPr>
              <p:cNvPr id="435" name="Freeform: Shape 434">
                <a:extLst>
                  <a:ext uri="{FF2B5EF4-FFF2-40B4-BE49-F238E27FC236}">
                    <a16:creationId xmlns:a16="http://schemas.microsoft.com/office/drawing/2014/main" id="{D48B2359-40CF-3D2F-378F-A1DC94FA6E3F}"/>
                  </a:ext>
                </a:extLst>
              </p:cNvPr>
              <p:cNvSpPr/>
              <p:nvPr/>
            </p:nvSpPr>
            <p:spPr>
              <a:xfrm>
                <a:off x="3721373" y="1931401"/>
                <a:ext cx="17633" cy="47422"/>
              </a:xfrm>
              <a:custGeom>
                <a:avLst/>
                <a:gdLst>
                  <a:gd name="connsiteX0" fmla="*/ 72 w 17633"/>
                  <a:gd name="connsiteY0" fmla="*/ 63 h 47422"/>
                  <a:gd name="connsiteX1" fmla="*/ 72 w 17633"/>
                  <a:gd name="connsiteY1" fmla="*/ 47486 h 47422"/>
                </a:gdLst>
                <a:ahLst/>
                <a:cxnLst>
                  <a:cxn ang="0">
                    <a:pos x="connsiteX0" y="connsiteY0"/>
                  </a:cxn>
                  <a:cxn ang="0">
                    <a:pos x="connsiteX1" y="connsiteY1"/>
                  </a:cxn>
                </a:cxnLst>
                <a:rect l="l" t="t" r="r" b="b"/>
                <a:pathLst>
                  <a:path w="17633" h="47422">
                    <a:moveTo>
                      <a:pt x="72" y="63"/>
                    </a:moveTo>
                    <a:lnTo>
                      <a:pt x="72" y="4748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36" name="Freeform: Shape 435">
                <a:extLst>
                  <a:ext uri="{FF2B5EF4-FFF2-40B4-BE49-F238E27FC236}">
                    <a16:creationId xmlns:a16="http://schemas.microsoft.com/office/drawing/2014/main" id="{6CB47EA7-57C3-F53A-F2B6-C3E6B5EDEC9F}"/>
                  </a:ext>
                </a:extLst>
              </p:cNvPr>
              <p:cNvSpPr/>
              <p:nvPr/>
            </p:nvSpPr>
            <p:spPr>
              <a:xfrm>
                <a:off x="3691926" y="1955112"/>
                <a:ext cx="58894" cy="14198"/>
              </a:xfrm>
              <a:custGeom>
                <a:avLst/>
                <a:gdLst>
                  <a:gd name="connsiteX0" fmla="*/ 58966 w 58894"/>
                  <a:gd name="connsiteY0" fmla="*/ 63 h 14198"/>
                  <a:gd name="connsiteX1" fmla="*/ 72 w 58894"/>
                  <a:gd name="connsiteY1" fmla="*/ 63 h 14198"/>
                </a:gdLst>
                <a:ahLst/>
                <a:cxnLst>
                  <a:cxn ang="0">
                    <a:pos x="connsiteX0" y="connsiteY0"/>
                  </a:cxn>
                  <a:cxn ang="0">
                    <a:pos x="connsiteX1" y="connsiteY1"/>
                  </a:cxn>
                </a:cxnLst>
                <a:rect l="l" t="t" r="r" b="b"/>
                <a:pathLst>
                  <a:path w="58894" h="14198">
                    <a:moveTo>
                      <a:pt x="58966" y="63"/>
                    </a:moveTo>
                    <a:lnTo>
                      <a:pt x="72" y="6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8" name="Graphic 5">
              <a:extLst>
                <a:ext uri="{FF2B5EF4-FFF2-40B4-BE49-F238E27FC236}">
                  <a16:creationId xmlns:a16="http://schemas.microsoft.com/office/drawing/2014/main" id="{1695432E-312F-D5C3-A98F-4D25A941452B}"/>
                </a:ext>
              </a:extLst>
            </p:cNvPr>
            <p:cNvGrpSpPr/>
            <p:nvPr/>
          </p:nvGrpSpPr>
          <p:grpSpPr>
            <a:xfrm>
              <a:off x="3669532" y="1913369"/>
              <a:ext cx="58894" cy="47422"/>
              <a:chOff x="3669532" y="1913369"/>
              <a:chExt cx="58894" cy="47422"/>
            </a:xfrm>
          </p:grpSpPr>
          <p:sp>
            <p:nvSpPr>
              <p:cNvPr id="433" name="Freeform: Shape 432">
                <a:extLst>
                  <a:ext uri="{FF2B5EF4-FFF2-40B4-BE49-F238E27FC236}">
                    <a16:creationId xmlns:a16="http://schemas.microsoft.com/office/drawing/2014/main" id="{80A2BD03-C484-185B-CED7-C54EB2B77A35}"/>
                  </a:ext>
                </a:extLst>
              </p:cNvPr>
              <p:cNvSpPr/>
              <p:nvPr/>
            </p:nvSpPr>
            <p:spPr>
              <a:xfrm>
                <a:off x="3698980" y="1913369"/>
                <a:ext cx="17633" cy="47422"/>
              </a:xfrm>
              <a:custGeom>
                <a:avLst/>
                <a:gdLst>
                  <a:gd name="connsiteX0" fmla="*/ 70 w 17633"/>
                  <a:gd name="connsiteY0" fmla="*/ 62 h 47422"/>
                  <a:gd name="connsiteX1" fmla="*/ 70 w 17633"/>
                  <a:gd name="connsiteY1" fmla="*/ 47485 h 47422"/>
                </a:gdLst>
                <a:ahLst/>
                <a:cxnLst>
                  <a:cxn ang="0">
                    <a:pos x="connsiteX0" y="connsiteY0"/>
                  </a:cxn>
                  <a:cxn ang="0">
                    <a:pos x="connsiteX1" y="connsiteY1"/>
                  </a:cxn>
                </a:cxnLst>
                <a:rect l="l" t="t" r="r" b="b"/>
                <a:pathLst>
                  <a:path w="17633" h="47422">
                    <a:moveTo>
                      <a:pt x="70" y="62"/>
                    </a:moveTo>
                    <a:lnTo>
                      <a:pt x="70" y="4748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34" name="Freeform: Shape 433">
                <a:extLst>
                  <a:ext uri="{FF2B5EF4-FFF2-40B4-BE49-F238E27FC236}">
                    <a16:creationId xmlns:a16="http://schemas.microsoft.com/office/drawing/2014/main" id="{2BD2EF65-88F5-7CDB-23B3-6CDA3861D6BA}"/>
                  </a:ext>
                </a:extLst>
              </p:cNvPr>
              <p:cNvSpPr/>
              <p:nvPr/>
            </p:nvSpPr>
            <p:spPr>
              <a:xfrm>
                <a:off x="3669532" y="1937080"/>
                <a:ext cx="58894" cy="14198"/>
              </a:xfrm>
              <a:custGeom>
                <a:avLst/>
                <a:gdLst>
                  <a:gd name="connsiteX0" fmla="*/ 58965 w 58894"/>
                  <a:gd name="connsiteY0" fmla="*/ 62 h 14198"/>
                  <a:gd name="connsiteX1" fmla="*/ 70 w 58894"/>
                  <a:gd name="connsiteY1" fmla="*/ 62 h 14198"/>
                </a:gdLst>
                <a:ahLst/>
                <a:cxnLst>
                  <a:cxn ang="0">
                    <a:pos x="connsiteX0" y="connsiteY0"/>
                  </a:cxn>
                  <a:cxn ang="0">
                    <a:pos x="connsiteX1" y="connsiteY1"/>
                  </a:cxn>
                </a:cxnLst>
                <a:rect l="l" t="t" r="r" b="b"/>
                <a:pathLst>
                  <a:path w="58894" h="14198">
                    <a:moveTo>
                      <a:pt x="58965" y="62"/>
                    </a:moveTo>
                    <a:lnTo>
                      <a:pt x="70" y="6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39" name="Graphic 5">
              <a:extLst>
                <a:ext uri="{FF2B5EF4-FFF2-40B4-BE49-F238E27FC236}">
                  <a16:creationId xmlns:a16="http://schemas.microsoft.com/office/drawing/2014/main" id="{79E8ECF2-068C-57FF-A850-C191CCA12753}"/>
                </a:ext>
              </a:extLst>
            </p:cNvPr>
            <p:cNvGrpSpPr/>
            <p:nvPr/>
          </p:nvGrpSpPr>
          <p:grpSpPr>
            <a:xfrm>
              <a:off x="3610286" y="1902862"/>
              <a:ext cx="58894" cy="47422"/>
              <a:chOff x="3610286" y="1902862"/>
              <a:chExt cx="58894" cy="47422"/>
            </a:xfrm>
          </p:grpSpPr>
          <p:sp>
            <p:nvSpPr>
              <p:cNvPr id="431" name="Freeform: Shape 430">
                <a:extLst>
                  <a:ext uri="{FF2B5EF4-FFF2-40B4-BE49-F238E27FC236}">
                    <a16:creationId xmlns:a16="http://schemas.microsoft.com/office/drawing/2014/main" id="{A1A51795-1A95-61FD-1C7D-89B3EB7B38C4}"/>
                  </a:ext>
                </a:extLst>
              </p:cNvPr>
              <p:cNvSpPr/>
              <p:nvPr/>
            </p:nvSpPr>
            <p:spPr>
              <a:xfrm>
                <a:off x="3639733" y="1902862"/>
                <a:ext cx="17633" cy="47422"/>
              </a:xfrm>
              <a:custGeom>
                <a:avLst/>
                <a:gdLst>
                  <a:gd name="connsiteX0" fmla="*/ 67 w 17633"/>
                  <a:gd name="connsiteY0" fmla="*/ 61 h 47422"/>
                  <a:gd name="connsiteX1" fmla="*/ 67 w 17633"/>
                  <a:gd name="connsiteY1" fmla="*/ 47484 h 47422"/>
                </a:gdLst>
                <a:ahLst/>
                <a:cxnLst>
                  <a:cxn ang="0">
                    <a:pos x="connsiteX0" y="connsiteY0"/>
                  </a:cxn>
                  <a:cxn ang="0">
                    <a:pos x="connsiteX1" y="connsiteY1"/>
                  </a:cxn>
                </a:cxnLst>
                <a:rect l="l" t="t" r="r" b="b"/>
                <a:pathLst>
                  <a:path w="17633" h="47422">
                    <a:moveTo>
                      <a:pt x="67" y="61"/>
                    </a:moveTo>
                    <a:lnTo>
                      <a:pt x="67" y="4748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32" name="Freeform: Shape 431">
                <a:extLst>
                  <a:ext uri="{FF2B5EF4-FFF2-40B4-BE49-F238E27FC236}">
                    <a16:creationId xmlns:a16="http://schemas.microsoft.com/office/drawing/2014/main" id="{00CCB618-0B8F-951B-A34A-0971A0FA6665}"/>
                  </a:ext>
                </a:extLst>
              </p:cNvPr>
              <p:cNvSpPr/>
              <p:nvPr/>
            </p:nvSpPr>
            <p:spPr>
              <a:xfrm>
                <a:off x="3610286" y="1926574"/>
                <a:ext cx="58894" cy="14198"/>
              </a:xfrm>
              <a:custGeom>
                <a:avLst/>
                <a:gdLst>
                  <a:gd name="connsiteX0" fmla="*/ 58961 w 58894"/>
                  <a:gd name="connsiteY0" fmla="*/ 61 h 14198"/>
                  <a:gd name="connsiteX1" fmla="*/ 67 w 58894"/>
                  <a:gd name="connsiteY1" fmla="*/ 61 h 14198"/>
                </a:gdLst>
                <a:ahLst/>
                <a:cxnLst>
                  <a:cxn ang="0">
                    <a:pos x="connsiteX0" y="connsiteY0"/>
                  </a:cxn>
                  <a:cxn ang="0">
                    <a:pos x="connsiteX1" y="connsiteY1"/>
                  </a:cxn>
                </a:cxnLst>
                <a:rect l="l" t="t" r="r" b="b"/>
                <a:pathLst>
                  <a:path w="58894" h="14198">
                    <a:moveTo>
                      <a:pt x="58961" y="61"/>
                    </a:moveTo>
                    <a:lnTo>
                      <a:pt x="67" y="6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0" name="Graphic 5">
              <a:extLst>
                <a:ext uri="{FF2B5EF4-FFF2-40B4-BE49-F238E27FC236}">
                  <a16:creationId xmlns:a16="http://schemas.microsoft.com/office/drawing/2014/main" id="{8A650BB0-65B7-66A4-4A07-D39FEE8549AC}"/>
                </a:ext>
              </a:extLst>
            </p:cNvPr>
            <p:cNvGrpSpPr/>
            <p:nvPr/>
          </p:nvGrpSpPr>
          <p:grpSpPr>
            <a:xfrm>
              <a:off x="3580838" y="1902862"/>
              <a:ext cx="58894" cy="47422"/>
              <a:chOff x="3580838" y="1902862"/>
              <a:chExt cx="58894" cy="47422"/>
            </a:xfrm>
          </p:grpSpPr>
          <p:sp>
            <p:nvSpPr>
              <p:cNvPr id="429" name="Freeform: Shape 428">
                <a:extLst>
                  <a:ext uri="{FF2B5EF4-FFF2-40B4-BE49-F238E27FC236}">
                    <a16:creationId xmlns:a16="http://schemas.microsoft.com/office/drawing/2014/main" id="{CC86CC70-C9C7-387A-3886-65B52B059E86}"/>
                  </a:ext>
                </a:extLst>
              </p:cNvPr>
              <p:cNvSpPr/>
              <p:nvPr/>
            </p:nvSpPr>
            <p:spPr>
              <a:xfrm>
                <a:off x="3610286" y="1902862"/>
                <a:ext cx="17633" cy="47422"/>
              </a:xfrm>
              <a:custGeom>
                <a:avLst/>
                <a:gdLst>
                  <a:gd name="connsiteX0" fmla="*/ 65 w 17633"/>
                  <a:gd name="connsiteY0" fmla="*/ 61 h 47422"/>
                  <a:gd name="connsiteX1" fmla="*/ 65 w 17633"/>
                  <a:gd name="connsiteY1" fmla="*/ 47484 h 47422"/>
                </a:gdLst>
                <a:ahLst/>
                <a:cxnLst>
                  <a:cxn ang="0">
                    <a:pos x="connsiteX0" y="connsiteY0"/>
                  </a:cxn>
                  <a:cxn ang="0">
                    <a:pos x="connsiteX1" y="connsiteY1"/>
                  </a:cxn>
                </a:cxnLst>
                <a:rect l="l" t="t" r="r" b="b"/>
                <a:pathLst>
                  <a:path w="17633" h="47422">
                    <a:moveTo>
                      <a:pt x="65" y="61"/>
                    </a:moveTo>
                    <a:lnTo>
                      <a:pt x="65" y="4748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30" name="Freeform: Shape 429">
                <a:extLst>
                  <a:ext uri="{FF2B5EF4-FFF2-40B4-BE49-F238E27FC236}">
                    <a16:creationId xmlns:a16="http://schemas.microsoft.com/office/drawing/2014/main" id="{3F890F5B-93EF-BCC7-304D-3C3EF8421F30}"/>
                  </a:ext>
                </a:extLst>
              </p:cNvPr>
              <p:cNvSpPr/>
              <p:nvPr/>
            </p:nvSpPr>
            <p:spPr>
              <a:xfrm>
                <a:off x="3580838" y="1926574"/>
                <a:ext cx="58894" cy="14198"/>
              </a:xfrm>
              <a:custGeom>
                <a:avLst/>
                <a:gdLst>
                  <a:gd name="connsiteX0" fmla="*/ 58959 w 58894"/>
                  <a:gd name="connsiteY0" fmla="*/ 61 h 14198"/>
                  <a:gd name="connsiteX1" fmla="*/ 65 w 58894"/>
                  <a:gd name="connsiteY1" fmla="*/ 61 h 14198"/>
                </a:gdLst>
                <a:ahLst/>
                <a:cxnLst>
                  <a:cxn ang="0">
                    <a:pos x="connsiteX0" y="connsiteY0"/>
                  </a:cxn>
                  <a:cxn ang="0">
                    <a:pos x="connsiteX1" y="connsiteY1"/>
                  </a:cxn>
                </a:cxnLst>
                <a:rect l="l" t="t" r="r" b="b"/>
                <a:pathLst>
                  <a:path w="58894" h="14198">
                    <a:moveTo>
                      <a:pt x="58959" y="61"/>
                    </a:moveTo>
                    <a:lnTo>
                      <a:pt x="65" y="6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1" name="Graphic 5">
              <a:extLst>
                <a:ext uri="{FF2B5EF4-FFF2-40B4-BE49-F238E27FC236}">
                  <a16:creationId xmlns:a16="http://schemas.microsoft.com/office/drawing/2014/main" id="{176A477B-4A16-67E6-AA10-405B1BFB8A0E}"/>
                </a:ext>
              </a:extLst>
            </p:cNvPr>
            <p:cNvGrpSpPr/>
            <p:nvPr/>
          </p:nvGrpSpPr>
          <p:grpSpPr>
            <a:xfrm>
              <a:off x="3563205" y="1893917"/>
              <a:ext cx="58894" cy="47422"/>
              <a:chOff x="3563205" y="1893917"/>
              <a:chExt cx="58894" cy="47422"/>
            </a:xfrm>
          </p:grpSpPr>
          <p:sp>
            <p:nvSpPr>
              <p:cNvPr id="427" name="Freeform: Shape 426">
                <a:extLst>
                  <a:ext uri="{FF2B5EF4-FFF2-40B4-BE49-F238E27FC236}">
                    <a16:creationId xmlns:a16="http://schemas.microsoft.com/office/drawing/2014/main" id="{7EB6FA18-668D-CE86-EFF6-AF9B3BB087AD}"/>
                  </a:ext>
                </a:extLst>
              </p:cNvPr>
              <p:cNvSpPr/>
              <p:nvPr/>
            </p:nvSpPr>
            <p:spPr>
              <a:xfrm>
                <a:off x="3592653" y="1893917"/>
                <a:ext cx="17633" cy="47422"/>
              </a:xfrm>
              <a:custGeom>
                <a:avLst/>
                <a:gdLst>
                  <a:gd name="connsiteX0" fmla="*/ 64 w 17633"/>
                  <a:gd name="connsiteY0" fmla="*/ 60 h 47422"/>
                  <a:gd name="connsiteX1" fmla="*/ 64 w 17633"/>
                  <a:gd name="connsiteY1" fmla="*/ 47483 h 47422"/>
                </a:gdLst>
                <a:ahLst/>
                <a:cxnLst>
                  <a:cxn ang="0">
                    <a:pos x="connsiteX0" y="connsiteY0"/>
                  </a:cxn>
                  <a:cxn ang="0">
                    <a:pos x="connsiteX1" y="connsiteY1"/>
                  </a:cxn>
                </a:cxnLst>
                <a:rect l="l" t="t" r="r" b="b"/>
                <a:pathLst>
                  <a:path w="17633" h="47422">
                    <a:moveTo>
                      <a:pt x="64" y="60"/>
                    </a:moveTo>
                    <a:lnTo>
                      <a:pt x="64" y="4748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28" name="Freeform: Shape 427">
                <a:extLst>
                  <a:ext uri="{FF2B5EF4-FFF2-40B4-BE49-F238E27FC236}">
                    <a16:creationId xmlns:a16="http://schemas.microsoft.com/office/drawing/2014/main" id="{B5373599-EDD0-DA55-F743-F583A999DBB4}"/>
                  </a:ext>
                </a:extLst>
              </p:cNvPr>
              <p:cNvSpPr/>
              <p:nvPr/>
            </p:nvSpPr>
            <p:spPr>
              <a:xfrm>
                <a:off x="3563205" y="1917629"/>
                <a:ext cx="58894" cy="14198"/>
              </a:xfrm>
              <a:custGeom>
                <a:avLst/>
                <a:gdLst>
                  <a:gd name="connsiteX0" fmla="*/ 58958 w 58894"/>
                  <a:gd name="connsiteY0" fmla="*/ 60 h 14198"/>
                  <a:gd name="connsiteX1" fmla="*/ 64 w 58894"/>
                  <a:gd name="connsiteY1" fmla="*/ 60 h 14198"/>
                </a:gdLst>
                <a:ahLst/>
                <a:cxnLst>
                  <a:cxn ang="0">
                    <a:pos x="connsiteX0" y="connsiteY0"/>
                  </a:cxn>
                  <a:cxn ang="0">
                    <a:pos x="connsiteX1" y="connsiteY1"/>
                  </a:cxn>
                </a:cxnLst>
                <a:rect l="l" t="t" r="r" b="b"/>
                <a:pathLst>
                  <a:path w="58894" h="14198">
                    <a:moveTo>
                      <a:pt x="58958" y="60"/>
                    </a:moveTo>
                    <a:lnTo>
                      <a:pt x="64" y="60"/>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2" name="Graphic 5">
              <a:extLst>
                <a:ext uri="{FF2B5EF4-FFF2-40B4-BE49-F238E27FC236}">
                  <a16:creationId xmlns:a16="http://schemas.microsoft.com/office/drawing/2014/main" id="{1CCE9D1D-E1FC-74D6-E8AE-1AFF9E539004}"/>
                </a:ext>
              </a:extLst>
            </p:cNvPr>
            <p:cNvGrpSpPr/>
            <p:nvPr/>
          </p:nvGrpSpPr>
          <p:grpSpPr>
            <a:xfrm>
              <a:off x="3472219" y="1872194"/>
              <a:ext cx="58894" cy="47422"/>
              <a:chOff x="3472219" y="1872194"/>
              <a:chExt cx="58894" cy="47422"/>
            </a:xfrm>
          </p:grpSpPr>
          <p:sp>
            <p:nvSpPr>
              <p:cNvPr id="425" name="Freeform: Shape 424">
                <a:extLst>
                  <a:ext uri="{FF2B5EF4-FFF2-40B4-BE49-F238E27FC236}">
                    <a16:creationId xmlns:a16="http://schemas.microsoft.com/office/drawing/2014/main" id="{9316AA6D-F21D-C7B4-A642-26C5109F62B3}"/>
                  </a:ext>
                </a:extLst>
              </p:cNvPr>
              <p:cNvSpPr/>
              <p:nvPr/>
            </p:nvSpPr>
            <p:spPr>
              <a:xfrm>
                <a:off x="3501666" y="1872194"/>
                <a:ext cx="17633" cy="47422"/>
              </a:xfrm>
              <a:custGeom>
                <a:avLst/>
                <a:gdLst>
                  <a:gd name="connsiteX0" fmla="*/ 59 w 17633"/>
                  <a:gd name="connsiteY0" fmla="*/ 59 h 47422"/>
                  <a:gd name="connsiteX1" fmla="*/ 59 w 17633"/>
                  <a:gd name="connsiteY1" fmla="*/ 47482 h 47422"/>
                </a:gdLst>
                <a:ahLst/>
                <a:cxnLst>
                  <a:cxn ang="0">
                    <a:pos x="connsiteX0" y="connsiteY0"/>
                  </a:cxn>
                  <a:cxn ang="0">
                    <a:pos x="connsiteX1" y="connsiteY1"/>
                  </a:cxn>
                </a:cxnLst>
                <a:rect l="l" t="t" r="r" b="b"/>
                <a:pathLst>
                  <a:path w="17633" h="47422">
                    <a:moveTo>
                      <a:pt x="59" y="59"/>
                    </a:moveTo>
                    <a:lnTo>
                      <a:pt x="59" y="4748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26" name="Freeform: Shape 425">
                <a:extLst>
                  <a:ext uri="{FF2B5EF4-FFF2-40B4-BE49-F238E27FC236}">
                    <a16:creationId xmlns:a16="http://schemas.microsoft.com/office/drawing/2014/main" id="{5FABAE92-8BC1-54F6-DC88-00CF0D9B6FD7}"/>
                  </a:ext>
                </a:extLst>
              </p:cNvPr>
              <p:cNvSpPr/>
              <p:nvPr/>
            </p:nvSpPr>
            <p:spPr>
              <a:xfrm>
                <a:off x="3472219" y="1895905"/>
                <a:ext cx="58894" cy="14198"/>
              </a:xfrm>
              <a:custGeom>
                <a:avLst/>
                <a:gdLst>
                  <a:gd name="connsiteX0" fmla="*/ 58953 w 58894"/>
                  <a:gd name="connsiteY0" fmla="*/ 59 h 14198"/>
                  <a:gd name="connsiteX1" fmla="*/ 59 w 58894"/>
                  <a:gd name="connsiteY1" fmla="*/ 59 h 14198"/>
                </a:gdLst>
                <a:ahLst/>
                <a:cxnLst>
                  <a:cxn ang="0">
                    <a:pos x="connsiteX0" y="connsiteY0"/>
                  </a:cxn>
                  <a:cxn ang="0">
                    <a:pos x="connsiteX1" y="connsiteY1"/>
                  </a:cxn>
                </a:cxnLst>
                <a:rect l="l" t="t" r="r" b="b"/>
                <a:pathLst>
                  <a:path w="58894" h="14198">
                    <a:moveTo>
                      <a:pt x="58953" y="59"/>
                    </a:moveTo>
                    <a:lnTo>
                      <a:pt x="59" y="5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3" name="Graphic 5">
              <a:extLst>
                <a:ext uri="{FF2B5EF4-FFF2-40B4-BE49-F238E27FC236}">
                  <a16:creationId xmlns:a16="http://schemas.microsoft.com/office/drawing/2014/main" id="{097820FD-CCCB-6609-B8D1-28F3A7FD7A2F}"/>
                </a:ext>
              </a:extLst>
            </p:cNvPr>
            <p:cNvGrpSpPr/>
            <p:nvPr/>
          </p:nvGrpSpPr>
          <p:grpSpPr>
            <a:xfrm>
              <a:off x="3458465" y="1862397"/>
              <a:ext cx="58894" cy="47422"/>
              <a:chOff x="3458465" y="1862397"/>
              <a:chExt cx="58894" cy="47422"/>
            </a:xfrm>
          </p:grpSpPr>
          <p:sp>
            <p:nvSpPr>
              <p:cNvPr id="423" name="Freeform: Shape 422">
                <a:extLst>
                  <a:ext uri="{FF2B5EF4-FFF2-40B4-BE49-F238E27FC236}">
                    <a16:creationId xmlns:a16="http://schemas.microsoft.com/office/drawing/2014/main" id="{90A5CBC9-2433-C6BF-BF7B-7705068E7B3F}"/>
                  </a:ext>
                </a:extLst>
              </p:cNvPr>
              <p:cNvSpPr/>
              <p:nvPr/>
            </p:nvSpPr>
            <p:spPr>
              <a:xfrm>
                <a:off x="3487913" y="1862397"/>
                <a:ext cx="17633" cy="47422"/>
              </a:xfrm>
              <a:custGeom>
                <a:avLst/>
                <a:gdLst>
                  <a:gd name="connsiteX0" fmla="*/ 58 w 17633"/>
                  <a:gd name="connsiteY0" fmla="*/ 58 h 47422"/>
                  <a:gd name="connsiteX1" fmla="*/ 58 w 17633"/>
                  <a:gd name="connsiteY1" fmla="*/ 47481 h 47422"/>
                </a:gdLst>
                <a:ahLst/>
                <a:cxnLst>
                  <a:cxn ang="0">
                    <a:pos x="connsiteX0" y="connsiteY0"/>
                  </a:cxn>
                  <a:cxn ang="0">
                    <a:pos x="connsiteX1" y="connsiteY1"/>
                  </a:cxn>
                </a:cxnLst>
                <a:rect l="l" t="t" r="r" b="b"/>
                <a:pathLst>
                  <a:path w="17633" h="47422">
                    <a:moveTo>
                      <a:pt x="58" y="58"/>
                    </a:moveTo>
                    <a:lnTo>
                      <a:pt x="58" y="4748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24" name="Freeform: Shape 423">
                <a:extLst>
                  <a:ext uri="{FF2B5EF4-FFF2-40B4-BE49-F238E27FC236}">
                    <a16:creationId xmlns:a16="http://schemas.microsoft.com/office/drawing/2014/main" id="{9C08E14B-E4F5-7DAB-8FB8-6F7BD66BED56}"/>
                  </a:ext>
                </a:extLst>
              </p:cNvPr>
              <p:cNvSpPr/>
              <p:nvPr/>
            </p:nvSpPr>
            <p:spPr>
              <a:xfrm>
                <a:off x="3458465" y="1886108"/>
                <a:ext cx="58894" cy="14198"/>
              </a:xfrm>
              <a:custGeom>
                <a:avLst/>
                <a:gdLst>
                  <a:gd name="connsiteX0" fmla="*/ 58953 w 58894"/>
                  <a:gd name="connsiteY0" fmla="*/ 58 h 14198"/>
                  <a:gd name="connsiteX1" fmla="*/ 58 w 58894"/>
                  <a:gd name="connsiteY1" fmla="*/ 58 h 14198"/>
                </a:gdLst>
                <a:ahLst/>
                <a:cxnLst>
                  <a:cxn ang="0">
                    <a:pos x="connsiteX0" y="connsiteY0"/>
                  </a:cxn>
                  <a:cxn ang="0">
                    <a:pos x="connsiteX1" y="connsiteY1"/>
                  </a:cxn>
                </a:cxnLst>
                <a:rect l="l" t="t" r="r" b="b"/>
                <a:pathLst>
                  <a:path w="58894" h="14198">
                    <a:moveTo>
                      <a:pt x="58953" y="58"/>
                    </a:moveTo>
                    <a:lnTo>
                      <a:pt x="58" y="5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4" name="Graphic 5">
              <a:extLst>
                <a:ext uri="{FF2B5EF4-FFF2-40B4-BE49-F238E27FC236}">
                  <a16:creationId xmlns:a16="http://schemas.microsoft.com/office/drawing/2014/main" id="{97092300-28C9-C423-72EE-E3DBF43012BA}"/>
                </a:ext>
              </a:extLst>
            </p:cNvPr>
            <p:cNvGrpSpPr/>
            <p:nvPr/>
          </p:nvGrpSpPr>
          <p:grpSpPr>
            <a:xfrm>
              <a:off x="3438364" y="1862397"/>
              <a:ext cx="58894" cy="47422"/>
              <a:chOff x="3438364" y="1862397"/>
              <a:chExt cx="58894" cy="47422"/>
            </a:xfrm>
          </p:grpSpPr>
          <p:sp>
            <p:nvSpPr>
              <p:cNvPr id="421" name="Freeform: Shape 420">
                <a:extLst>
                  <a:ext uri="{FF2B5EF4-FFF2-40B4-BE49-F238E27FC236}">
                    <a16:creationId xmlns:a16="http://schemas.microsoft.com/office/drawing/2014/main" id="{9AA8B3CB-D6EA-8F14-9E78-12B4A30A7420}"/>
                  </a:ext>
                </a:extLst>
              </p:cNvPr>
              <p:cNvSpPr/>
              <p:nvPr/>
            </p:nvSpPr>
            <p:spPr>
              <a:xfrm>
                <a:off x="3467811" y="1862397"/>
                <a:ext cx="17633" cy="47422"/>
              </a:xfrm>
              <a:custGeom>
                <a:avLst/>
                <a:gdLst>
                  <a:gd name="connsiteX0" fmla="*/ 57 w 17633"/>
                  <a:gd name="connsiteY0" fmla="*/ 58 h 47422"/>
                  <a:gd name="connsiteX1" fmla="*/ 57 w 17633"/>
                  <a:gd name="connsiteY1" fmla="*/ 47481 h 47422"/>
                </a:gdLst>
                <a:ahLst/>
                <a:cxnLst>
                  <a:cxn ang="0">
                    <a:pos x="connsiteX0" y="connsiteY0"/>
                  </a:cxn>
                  <a:cxn ang="0">
                    <a:pos x="connsiteX1" y="connsiteY1"/>
                  </a:cxn>
                </a:cxnLst>
                <a:rect l="l" t="t" r="r" b="b"/>
                <a:pathLst>
                  <a:path w="17633" h="47422">
                    <a:moveTo>
                      <a:pt x="57" y="58"/>
                    </a:moveTo>
                    <a:lnTo>
                      <a:pt x="57" y="4748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22" name="Freeform: Shape 421">
                <a:extLst>
                  <a:ext uri="{FF2B5EF4-FFF2-40B4-BE49-F238E27FC236}">
                    <a16:creationId xmlns:a16="http://schemas.microsoft.com/office/drawing/2014/main" id="{2AA7C41F-B25B-5712-5FC4-038161DB69F9}"/>
                  </a:ext>
                </a:extLst>
              </p:cNvPr>
              <p:cNvSpPr/>
              <p:nvPr/>
            </p:nvSpPr>
            <p:spPr>
              <a:xfrm>
                <a:off x="3438364" y="1886108"/>
                <a:ext cx="58894" cy="14198"/>
              </a:xfrm>
              <a:custGeom>
                <a:avLst/>
                <a:gdLst>
                  <a:gd name="connsiteX0" fmla="*/ 58951 w 58894"/>
                  <a:gd name="connsiteY0" fmla="*/ 58 h 14198"/>
                  <a:gd name="connsiteX1" fmla="*/ 57 w 58894"/>
                  <a:gd name="connsiteY1" fmla="*/ 58 h 14198"/>
                </a:gdLst>
                <a:ahLst/>
                <a:cxnLst>
                  <a:cxn ang="0">
                    <a:pos x="connsiteX0" y="connsiteY0"/>
                  </a:cxn>
                  <a:cxn ang="0">
                    <a:pos x="connsiteX1" y="connsiteY1"/>
                  </a:cxn>
                </a:cxnLst>
                <a:rect l="l" t="t" r="r" b="b"/>
                <a:pathLst>
                  <a:path w="58894" h="14198">
                    <a:moveTo>
                      <a:pt x="58951" y="58"/>
                    </a:moveTo>
                    <a:lnTo>
                      <a:pt x="57" y="5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5" name="Graphic 5">
              <a:extLst>
                <a:ext uri="{FF2B5EF4-FFF2-40B4-BE49-F238E27FC236}">
                  <a16:creationId xmlns:a16="http://schemas.microsoft.com/office/drawing/2014/main" id="{D34230B0-26CA-919F-3B59-8F86FDF719B4}"/>
                </a:ext>
              </a:extLst>
            </p:cNvPr>
            <p:cNvGrpSpPr/>
            <p:nvPr/>
          </p:nvGrpSpPr>
          <p:grpSpPr>
            <a:xfrm>
              <a:off x="3408917" y="1856007"/>
              <a:ext cx="58894" cy="47422"/>
              <a:chOff x="3408917" y="1856007"/>
              <a:chExt cx="58894" cy="47422"/>
            </a:xfrm>
          </p:grpSpPr>
          <p:sp>
            <p:nvSpPr>
              <p:cNvPr id="419" name="Freeform: Shape 418">
                <a:extLst>
                  <a:ext uri="{FF2B5EF4-FFF2-40B4-BE49-F238E27FC236}">
                    <a16:creationId xmlns:a16="http://schemas.microsoft.com/office/drawing/2014/main" id="{97491994-0809-7B53-108D-8C4C44C081B1}"/>
                  </a:ext>
                </a:extLst>
              </p:cNvPr>
              <p:cNvSpPr/>
              <p:nvPr/>
            </p:nvSpPr>
            <p:spPr>
              <a:xfrm>
                <a:off x="3438364" y="1856007"/>
                <a:ext cx="17633" cy="47422"/>
              </a:xfrm>
              <a:custGeom>
                <a:avLst/>
                <a:gdLst>
                  <a:gd name="connsiteX0" fmla="*/ 56 w 17633"/>
                  <a:gd name="connsiteY0" fmla="*/ 58 h 47422"/>
                  <a:gd name="connsiteX1" fmla="*/ 56 w 17633"/>
                  <a:gd name="connsiteY1" fmla="*/ 47481 h 47422"/>
                </a:gdLst>
                <a:ahLst/>
                <a:cxnLst>
                  <a:cxn ang="0">
                    <a:pos x="connsiteX0" y="connsiteY0"/>
                  </a:cxn>
                  <a:cxn ang="0">
                    <a:pos x="connsiteX1" y="connsiteY1"/>
                  </a:cxn>
                </a:cxnLst>
                <a:rect l="l" t="t" r="r" b="b"/>
                <a:pathLst>
                  <a:path w="17633" h="47422">
                    <a:moveTo>
                      <a:pt x="56" y="58"/>
                    </a:moveTo>
                    <a:lnTo>
                      <a:pt x="56" y="4748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20" name="Freeform: Shape 419">
                <a:extLst>
                  <a:ext uri="{FF2B5EF4-FFF2-40B4-BE49-F238E27FC236}">
                    <a16:creationId xmlns:a16="http://schemas.microsoft.com/office/drawing/2014/main" id="{BF9B70DF-B9EF-0FE1-A0A6-BE7D0E6FB722}"/>
                  </a:ext>
                </a:extLst>
              </p:cNvPr>
              <p:cNvSpPr/>
              <p:nvPr/>
            </p:nvSpPr>
            <p:spPr>
              <a:xfrm>
                <a:off x="3408917" y="1879719"/>
                <a:ext cx="58894" cy="14198"/>
              </a:xfrm>
              <a:custGeom>
                <a:avLst/>
                <a:gdLst>
                  <a:gd name="connsiteX0" fmla="*/ 58950 w 58894"/>
                  <a:gd name="connsiteY0" fmla="*/ 58 h 14198"/>
                  <a:gd name="connsiteX1" fmla="*/ 56 w 58894"/>
                  <a:gd name="connsiteY1" fmla="*/ 58 h 14198"/>
                </a:gdLst>
                <a:ahLst/>
                <a:cxnLst>
                  <a:cxn ang="0">
                    <a:pos x="connsiteX0" y="connsiteY0"/>
                  </a:cxn>
                  <a:cxn ang="0">
                    <a:pos x="connsiteX1" y="connsiteY1"/>
                  </a:cxn>
                </a:cxnLst>
                <a:rect l="l" t="t" r="r" b="b"/>
                <a:pathLst>
                  <a:path w="58894" h="14198">
                    <a:moveTo>
                      <a:pt x="58950" y="58"/>
                    </a:moveTo>
                    <a:lnTo>
                      <a:pt x="56" y="5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6" name="Graphic 5">
              <a:extLst>
                <a:ext uri="{FF2B5EF4-FFF2-40B4-BE49-F238E27FC236}">
                  <a16:creationId xmlns:a16="http://schemas.microsoft.com/office/drawing/2014/main" id="{25159D65-D339-A632-C6DE-C62DF51B89CA}"/>
                </a:ext>
              </a:extLst>
            </p:cNvPr>
            <p:cNvGrpSpPr/>
            <p:nvPr/>
          </p:nvGrpSpPr>
          <p:grpSpPr>
            <a:xfrm>
              <a:off x="3368361" y="1840389"/>
              <a:ext cx="58894" cy="47422"/>
              <a:chOff x="3368361" y="1840389"/>
              <a:chExt cx="58894" cy="47422"/>
            </a:xfrm>
          </p:grpSpPr>
          <p:sp>
            <p:nvSpPr>
              <p:cNvPr id="417" name="Freeform: Shape 416">
                <a:extLst>
                  <a:ext uri="{FF2B5EF4-FFF2-40B4-BE49-F238E27FC236}">
                    <a16:creationId xmlns:a16="http://schemas.microsoft.com/office/drawing/2014/main" id="{BCAE10A5-63D8-7C3B-EA52-07A4A90579E1}"/>
                  </a:ext>
                </a:extLst>
              </p:cNvPr>
              <p:cNvSpPr/>
              <p:nvPr/>
            </p:nvSpPr>
            <p:spPr>
              <a:xfrm>
                <a:off x="3397808" y="1840389"/>
                <a:ext cx="17633" cy="47422"/>
              </a:xfrm>
              <a:custGeom>
                <a:avLst/>
                <a:gdLst>
                  <a:gd name="connsiteX0" fmla="*/ 53 w 17633"/>
                  <a:gd name="connsiteY0" fmla="*/ 57 h 47422"/>
                  <a:gd name="connsiteX1" fmla="*/ 53 w 17633"/>
                  <a:gd name="connsiteY1" fmla="*/ 47479 h 47422"/>
                </a:gdLst>
                <a:ahLst/>
                <a:cxnLst>
                  <a:cxn ang="0">
                    <a:pos x="connsiteX0" y="connsiteY0"/>
                  </a:cxn>
                  <a:cxn ang="0">
                    <a:pos x="connsiteX1" y="connsiteY1"/>
                  </a:cxn>
                </a:cxnLst>
                <a:rect l="l" t="t" r="r" b="b"/>
                <a:pathLst>
                  <a:path w="17633" h="47422">
                    <a:moveTo>
                      <a:pt x="53" y="57"/>
                    </a:moveTo>
                    <a:lnTo>
                      <a:pt x="53" y="4747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18" name="Freeform: Shape 417">
                <a:extLst>
                  <a:ext uri="{FF2B5EF4-FFF2-40B4-BE49-F238E27FC236}">
                    <a16:creationId xmlns:a16="http://schemas.microsoft.com/office/drawing/2014/main" id="{934F5A63-EEDC-4608-2DBE-0FA4FFA1188A}"/>
                  </a:ext>
                </a:extLst>
              </p:cNvPr>
              <p:cNvSpPr/>
              <p:nvPr/>
            </p:nvSpPr>
            <p:spPr>
              <a:xfrm>
                <a:off x="3368361" y="1864100"/>
                <a:ext cx="58894" cy="14198"/>
              </a:xfrm>
              <a:custGeom>
                <a:avLst/>
                <a:gdLst>
                  <a:gd name="connsiteX0" fmla="*/ 58947 w 58894"/>
                  <a:gd name="connsiteY0" fmla="*/ 57 h 14198"/>
                  <a:gd name="connsiteX1" fmla="*/ 53 w 58894"/>
                  <a:gd name="connsiteY1" fmla="*/ 57 h 14198"/>
                </a:gdLst>
                <a:ahLst/>
                <a:cxnLst>
                  <a:cxn ang="0">
                    <a:pos x="connsiteX0" y="connsiteY0"/>
                  </a:cxn>
                  <a:cxn ang="0">
                    <a:pos x="connsiteX1" y="connsiteY1"/>
                  </a:cxn>
                </a:cxnLst>
                <a:rect l="l" t="t" r="r" b="b"/>
                <a:pathLst>
                  <a:path w="58894" h="14198">
                    <a:moveTo>
                      <a:pt x="58947" y="57"/>
                    </a:moveTo>
                    <a:lnTo>
                      <a:pt x="53" y="5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7" name="Graphic 5">
              <a:extLst>
                <a:ext uri="{FF2B5EF4-FFF2-40B4-BE49-F238E27FC236}">
                  <a16:creationId xmlns:a16="http://schemas.microsoft.com/office/drawing/2014/main" id="{9E4D67F9-6E22-4899-06DD-6405ADCD6F19}"/>
                </a:ext>
              </a:extLst>
            </p:cNvPr>
            <p:cNvGrpSpPr/>
            <p:nvPr/>
          </p:nvGrpSpPr>
          <p:grpSpPr>
            <a:xfrm>
              <a:off x="3338914" y="1822641"/>
              <a:ext cx="58894" cy="47422"/>
              <a:chOff x="3338914" y="1822641"/>
              <a:chExt cx="58894" cy="47422"/>
            </a:xfrm>
          </p:grpSpPr>
          <p:sp>
            <p:nvSpPr>
              <p:cNvPr id="415" name="Freeform: Shape 414">
                <a:extLst>
                  <a:ext uri="{FF2B5EF4-FFF2-40B4-BE49-F238E27FC236}">
                    <a16:creationId xmlns:a16="http://schemas.microsoft.com/office/drawing/2014/main" id="{0B680A6D-6466-C1E1-5780-E1E77EFC245B}"/>
                  </a:ext>
                </a:extLst>
              </p:cNvPr>
              <p:cNvSpPr/>
              <p:nvPr/>
            </p:nvSpPr>
            <p:spPr>
              <a:xfrm>
                <a:off x="3368361" y="1822641"/>
                <a:ext cx="17633" cy="47422"/>
              </a:xfrm>
              <a:custGeom>
                <a:avLst/>
                <a:gdLst>
                  <a:gd name="connsiteX0" fmla="*/ 52 w 17633"/>
                  <a:gd name="connsiteY0" fmla="*/ 55 h 47422"/>
                  <a:gd name="connsiteX1" fmla="*/ 52 w 17633"/>
                  <a:gd name="connsiteY1" fmla="*/ 47478 h 47422"/>
                </a:gdLst>
                <a:ahLst/>
                <a:cxnLst>
                  <a:cxn ang="0">
                    <a:pos x="connsiteX0" y="connsiteY0"/>
                  </a:cxn>
                  <a:cxn ang="0">
                    <a:pos x="connsiteX1" y="connsiteY1"/>
                  </a:cxn>
                </a:cxnLst>
                <a:rect l="l" t="t" r="r" b="b"/>
                <a:pathLst>
                  <a:path w="17633" h="47422">
                    <a:moveTo>
                      <a:pt x="52" y="55"/>
                    </a:moveTo>
                    <a:lnTo>
                      <a:pt x="52" y="4747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16" name="Freeform: Shape 415">
                <a:extLst>
                  <a:ext uri="{FF2B5EF4-FFF2-40B4-BE49-F238E27FC236}">
                    <a16:creationId xmlns:a16="http://schemas.microsoft.com/office/drawing/2014/main" id="{6921EB1A-B2C6-59DA-A576-D3C458423207}"/>
                  </a:ext>
                </a:extLst>
              </p:cNvPr>
              <p:cNvSpPr/>
              <p:nvPr/>
            </p:nvSpPr>
            <p:spPr>
              <a:xfrm>
                <a:off x="3338914" y="1846352"/>
                <a:ext cx="58894" cy="14198"/>
              </a:xfrm>
              <a:custGeom>
                <a:avLst/>
                <a:gdLst>
                  <a:gd name="connsiteX0" fmla="*/ 58946 w 58894"/>
                  <a:gd name="connsiteY0" fmla="*/ 55 h 14198"/>
                  <a:gd name="connsiteX1" fmla="*/ 52 w 58894"/>
                  <a:gd name="connsiteY1" fmla="*/ 55 h 14198"/>
                </a:gdLst>
                <a:ahLst/>
                <a:cxnLst>
                  <a:cxn ang="0">
                    <a:pos x="connsiteX0" y="connsiteY0"/>
                  </a:cxn>
                  <a:cxn ang="0">
                    <a:pos x="connsiteX1" y="connsiteY1"/>
                  </a:cxn>
                </a:cxnLst>
                <a:rect l="l" t="t" r="r" b="b"/>
                <a:pathLst>
                  <a:path w="58894" h="14198">
                    <a:moveTo>
                      <a:pt x="58946" y="55"/>
                    </a:moveTo>
                    <a:lnTo>
                      <a:pt x="52" y="5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8" name="Graphic 5">
              <a:extLst>
                <a:ext uri="{FF2B5EF4-FFF2-40B4-BE49-F238E27FC236}">
                  <a16:creationId xmlns:a16="http://schemas.microsoft.com/office/drawing/2014/main" id="{B0EBE18A-31F5-5889-5886-5FAAC1B3500A}"/>
                </a:ext>
              </a:extLst>
            </p:cNvPr>
            <p:cNvGrpSpPr/>
            <p:nvPr/>
          </p:nvGrpSpPr>
          <p:grpSpPr>
            <a:xfrm>
              <a:off x="3325689" y="1795380"/>
              <a:ext cx="58894" cy="47422"/>
              <a:chOff x="3325689" y="1795380"/>
              <a:chExt cx="58894" cy="47422"/>
            </a:xfrm>
          </p:grpSpPr>
          <p:sp>
            <p:nvSpPr>
              <p:cNvPr id="413" name="Freeform: Shape 412">
                <a:extLst>
                  <a:ext uri="{FF2B5EF4-FFF2-40B4-BE49-F238E27FC236}">
                    <a16:creationId xmlns:a16="http://schemas.microsoft.com/office/drawing/2014/main" id="{208E91B8-90BB-92C1-3F8F-E1D1B65D0824}"/>
                  </a:ext>
                </a:extLst>
              </p:cNvPr>
              <p:cNvSpPr/>
              <p:nvPr/>
            </p:nvSpPr>
            <p:spPr>
              <a:xfrm>
                <a:off x="3355136" y="1795380"/>
                <a:ext cx="17633" cy="47422"/>
              </a:xfrm>
              <a:custGeom>
                <a:avLst/>
                <a:gdLst>
                  <a:gd name="connsiteX0" fmla="*/ 51 w 17633"/>
                  <a:gd name="connsiteY0" fmla="*/ 53 h 47422"/>
                  <a:gd name="connsiteX1" fmla="*/ 51 w 17633"/>
                  <a:gd name="connsiteY1" fmla="*/ 47476 h 47422"/>
                </a:gdLst>
                <a:ahLst/>
                <a:cxnLst>
                  <a:cxn ang="0">
                    <a:pos x="connsiteX0" y="connsiteY0"/>
                  </a:cxn>
                  <a:cxn ang="0">
                    <a:pos x="connsiteX1" y="connsiteY1"/>
                  </a:cxn>
                </a:cxnLst>
                <a:rect l="l" t="t" r="r" b="b"/>
                <a:pathLst>
                  <a:path w="17633" h="47422">
                    <a:moveTo>
                      <a:pt x="51" y="53"/>
                    </a:moveTo>
                    <a:lnTo>
                      <a:pt x="51" y="4747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14" name="Freeform: Shape 413">
                <a:extLst>
                  <a:ext uri="{FF2B5EF4-FFF2-40B4-BE49-F238E27FC236}">
                    <a16:creationId xmlns:a16="http://schemas.microsoft.com/office/drawing/2014/main" id="{4D1D776D-9691-8B80-AED0-94E92EDD50C5}"/>
                  </a:ext>
                </a:extLst>
              </p:cNvPr>
              <p:cNvSpPr/>
              <p:nvPr/>
            </p:nvSpPr>
            <p:spPr>
              <a:xfrm>
                <a:off x="3325689" y="1819091"/>
                <a:ext cx="58894" cy="14198"/>
              </a:xfrm>
              <a:custGeom>
                <a:avLst/>
                <a:gdLst>
                  <a:gd name="connsiteX0" fmla="*/ 58945 w 58894"/>
                  <a:gd name="connsiteY0" fmla="*/ 53 h 14198"/>
                  <a:gd name="connsiteX1" fmla="*/ 51 w 58894"/>
                  <a:gd name="connsiteY1" fmla="*/ 53 h 14198"/>
                </a:gdLst>
                <a:ahLst/>
                <a:cxnLst>
                  <a:cxn ang="0">
                    <a:pos x="connsiteX0" y="connsiteY0"/>
                  </a:cxn>
                  <a:cxn ang="0">
                    <a:pos x="connsiteX1" y="connsiteY1"/>
                  </a:cxn>
                </a:cxnLst>
                <a:rect l="l" t="t" r="r" b="b"/>
                <a:pathLst>
                  <a:path w="58894" h="14198">
                    <a:moveTo>
                      <a:pt x="58945" y="53"/>
                    </a:moveTo>
                    <a:lnTo>
                      <a:pt x="51" y="5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49" name="Graphic 5">
              <a:extLst>
                <a:ext uri="{FF2B5EF4-FFF2-40B4-BE49-F238E27FC236}">
                  <a16:creationId xmlns:a16="http://schemas.microsoft.com/office/drawing/2014/main" id="{33049AB5-1C98-E6BD-43A8-BD22C9A19B88}"/>
                </a:ext>
              </a:extLst>
            </p:cNvPr>
            <p:cNvGrpSpPr/>
            <p:nvPr/>
          </p:nvGrpSpPr>
          <p:grpSpPr>
            <a:xfrm>
              <a:off x="3281077" y="1697837"/>
              <a:ext cx="58894" cy="47422"/>
              <a:chOff x="3281077" y="1697837"/>
              <a:chExt cx="58894" cy="47422"/>
            </a:xfrm>
          </p:grpSpPr>
          <p:sp>
            <p:nvSpPr>
              <p:cNvPr id="411" name="Freeform: Shape 410">
                <a:extLst>
                  <a:ext uri="{FF2B5EF4-FFF2-40B4-BE49-F238E27FC236}">
                    <a16:creationId xmlns:a16="http://schemas.microsoft.com/office/drawing/2014/main" id="{ECB0A743-F619-3FFD-C940-D5DB1679D880}"/>
                  </a:ext>
                </a:extLst>
              </p:cNvPr>
              <p:cNvSpPr/>
              <p:nvPr/>
            </p:nvSpPr>
            <p:spPr>
              <a:xfrm>
                <a:off x="3310525" y="1697837"/>
                <a:ext cx="17633" cy="47422"/>
              </a:xfrm>
              <a:custGeom>
                <a:avLst/>
                <a:gdLst>
                  <a:gd name="connsiteX0" fmla="*/ 48 w 17633"/>
                  <a:gd name="connsiteY0" fmla="*/ 47 h 47422"/>
                  <a:gd name="connsiteX1" fmla="*/ 48 w 17633"/>
                  <a:gd name="connsiteY1" fmla="*/ 47469 h 47422"/>
                </a:gdLst>
                <a:ahLst/>
                <a:cxnLst>
                  <a:cxn ang="0">
                    <a:pos x="connsiteX0" y="connsiteY0"/>
                  </a:cxn>
                  <a:cxn ang="0">
                    <a:pos x="connsiteX1" y="connsiteY1"/>
                  </a:cxn>
                </a:cxnLst>
                <a:rect l="l" t="t" r="r" b="b"/>
                <a:pathLst>
                  <a:path w="17633" h="47422">
                    <a:moveTo>
                      <a:pt x="48" y="47"/>
                    </a:moveTo>
                    <a:lnTo>
                      <a:pt x="48" y="474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12" name="Freeform: Shape 411">
                <a:extLst>
                  <a:ext uri="{FF2B5EF4-FFF2-40B4-BE49-F238E27FC236}">
                    <a16:creationId xmlns:a16="http://schemas.microsoft.com/office/drawing/2014/main" id="{A6EE9030-9491-70C7-4DC9-DBE9F3265C2B}"/>
                  </a:ext>
                </a:extLst>
              </p:cNvPr>
              <p:cNvSpPr/>
              <p:nvPr/>
            </p:nvSpPr>
            <p:spPr>
              <a:xfrm>
                <a:off x="3281077" y="1721548"/>
                <a:ext cx="58894" cy="14198"/>
              </a:xfrm>
              <a:custGeom>
                <a:avLst/>
                <a:gdLst>
                  <a:gd name="connsiteX0" fmla="*/ 58942 w 58894"/>
                  <a:gd name="connsiteY0" fmla="*/ 47 h 14198"/>
                  <a:gd name="connsiteX1" fmla="*/ 48 w 58894"/>
                  <a:gd name="connsiteY1" fmla="*/ 47 h 14198"/>
                </a:gdLst>
                <a:ahLst/>
                <a:cxnLst>
                  <a:cxn ang="0">
                    <a:pos x="connsiteX0" y="connsiteY0"/>
                  </a:cxn>
                  <a:cxn ang="0">
                    <a:pos x="connsiteX1" y="connsiteY1"/>
                  </a:cxn>
                </a:cxnLst>
                <a:rect l="l" t="t" r="r" b="b"/>
                <a:pathLst>
                  <a:path w="58894" h="14198">
                    <a:moveTo>
                      <a:pt x="58942" y="47"/>
                    </a:moveTo>
                    <a:lnTo>
                      <a:pt x="48" y="4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0" name="Graphic 5">
              <a:extLst>
                <a:ext uri="{FF2B5EF4-FFF2-40B4-BE49-F238E27FC236}">
                  <a16:creationId xmlns:a16="http://schemas.microsoft.com/office/drawing/2014/main" id="{2C04986F-5B07-3B9B-0A8C-0F015BD42939}"/>
                </a:ext>
              </a:extLst>
            </p:cNvPr>
            <p:cNvGrpSpPr/>
            <p:nvPr/>
          </p:nvGrpSpPr>
          <p:grpSpPr>
            <a:xfrm>
              <a:off x="3264326" y="1665890"/>
              <a:ext cx="58894" cy="47422"/>
              <a:chOff x="3264326" y="1665890"/>
              <a:chExt cx="58894" cy="47422"/>
            </a:xfrm>
          </p:grpSpPr>
          <p:sp>
            <p:nvSpPr>
              <p:cNvPr id="409" name="Freeform: Shape 408">
                <a:extLst>
                  <a:ext uri="{FF2B5EF4-FFF2-40B4-BE49-F238E27FC236}">
                    <a16:creationId xmlns:a16="http://schemas.microsoft.com/office/drawing/2014/main" id="{19406A4A-2263-9AA8-C9BA-2D57A6A5261D}"/>
                  </a:ext>
                </a:extLst>
              </p:cNvPr>
              <p:cNvSpPr/>
              <p:nvPr/>
            </p:nvSpPr>
            <p:spPr>
              <a:xfrm>
                <a:off x="3293773" y="1665890"/>
                <a:ext cx="17633" cy="47422"/>
              </a:xfrm>
              <a:custGeom>
                <a:avLst/>
                <a:gdLst>
                  <a:gd name="connsiteX0" fmla="*/ 47 w 17633"/>
                  <a:gd name="connsiteY0" fmla="*/ 44 h 47422"/>
                  <a:gd name="connsiteX1" fmla="*/ 47 w 17633"/>
                  <a:gd name="connsiteY1" fmla="*/ 47467 h 47422"/>
                </a:gdLst>
                <a:ahLst/>
                <a:cxnLst>
                  <a:cxn ang="0">
                    <a:pos x="connsiteX0" y="connsiteY0"/>
                  </a:cxn>
                  <a:cxn ang="0">
                    <a:pos x="connsiteX1" y="connsiteY1"/>
                  </a:cxn>
                </a:cxnLst>
                <a:rect l="l" t="t" r="r" b="b"/>
                <a:pathLst>
                  <a:path w="17633" h="47422">
                    <a:moveTo>
                      <a:pt x="47" y="44"/>
                    </a:moveTo>
                    <a:lnTo>
                      <a:pt x="47" y="4746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10" name="Freeform: Shape 409">
                <a:extLst>
                  <a:ext uri="{FF2B5EF4-FFF2-40B4-BE49-F238E27FC236}">
                    <a16:creationId xmlns:a16="http://schemas.microsoft.com/office/drawing/2014/main" id="{8593C5A2-3948-737A-D3B5-EDB4CCBE54E2}"/>
                  </a:ext>
                </a:extLst>
              </p:cNvPr>
              <p:cNvSpPr/>
              <p:nvPr/>
            </p:nvSpPr>
            <p:spPr>
              <a:xfrm>
                <a:off x="3264326" y="1689602"/>
                <a:ext cx="58894" cy="14198"/>
              </a:xfrm>
              <a:custGeom>
                <a:avLst/>
                <a:gdLst>
                  <a:gd name="connsiteX0" fmla="*/ 58942 w 58894"/>
                  <a:gd name="connsiteY0" fmla="*/ 44 h 14198"/>
                  <a:gd name="connsiteX1" fmla="*/ 47 w 58894"/>
                  <a:gd name="connsiteY1" fmla="*/ 44 h 14198"/>
                </a:gdLst>
                <a:ahLst/>
                <a:cxnLst>
                  <a:cxn ang="0">
                    <a:pos x="connsiteX0" y="connsiteY0"/>
                  </a:cxn>
                  <a:cxn ang="0">
                    <a:pos x="connsiteX1" y="connsiteY1"/>
                  </a:cxn>
                </a:cxnLst>
                <a:rect l="l" t="t" r="r" b="b"/>
                <a:pathLst>
                  <a:path w="58894" h="14198">
                    <a:moveTo>
                      <a:pt x="58942" y="44"/>
                    </a:moveTo>
                    <a:lnTo>
                      <a:pt x="47" y="4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1" name="Graphic 5">
              <a:extLst>
                <a:ext uri="{FF2B5EF4-FFF2-40B4-BE49-F238E27FC236}">
                  <a16:creationId xmlns:a16="http://schemas.microsoft.com/office/drawing/2014/main" id="{42F82333-8913-4E61-A4D6-87E28FF7EF5E}"/>
                </a:ext>
              </a:extLst>
            </p:cNvPr>
            <p:cNvGrpSpPr/>
            <p:nvPr/>
          </p:nvGrpSpPr>
          <p:grpSpPr>
            <a:xfrm>
              <a:off x="3241756" y="1619177"/>
              <a:ext cx="58894" cy="47422"/>
              <a:chOff x="3241756" y="1619177"/>
              <a:chExt cx="58894" cy="47422"/>
            </a:xfrm>
          </p:grpSpPr>
          <p:sp>
            <p:nvSpPr>
              <p:cNvPr id="407" name="Freeform: Shape 406">
                <a:extLst>
                  <a:ext uri="{FF2B5EF4-FFF2-40B4-BE49-F238E27FC236}">
                    <a16:creationId xmlns:a16="http://schemas.microsoft.com/office/drawing/2014/main" id="{52DCC110-7A29-48FF-745A-7E04AE26D16F}"/>
                  </a:ext>
                </a:extLst>
              </p:cNvPr>
              <p:cNvSpPr/>
              <p:nvPr/>
            </p:nvSpPr>
            <p:spPr>
              <a:xfrm>
                <a:off x="3271203" y="1619177"/>
                <a:ext cx="17633" cy="47422"/>
              </a:xfrm>
              <a:custGeom>
                <a:avLst/>
                <a:gdLst>
                  <a:gd name="connsiteX0" fmla="*/ 46 w 17633"/>
                  <a:gd name="connsiteY0" fmla="*/ 41 h 47422"/>
                  <a:gd name="connsiteX1" fmla="*/ 46 w 17633"/>
                  <a:gd name="connsiteY1" fmla="*/ 47464 h 47422"/>
                </a:gdLst>
                <a:ahLst/>
                <a:cxnLst>
                  <a:cxn ang="0">
                    <a:pos x="connsiteX0" y="connsiteY0"/>
                  </a:cxn>
                  <a:cxn ang="0">
                    <a:pos x="connsiteX1" y="connsiteY1"/>
                  </a:cxn>
                </a:cxnLst>
                <a:rect l="l" t="t" r="r" b="b"/>
                <a:pathLst>
                  <a:path w="17633" h="47422">
                    <a:moveTo>
                      <a:pt x="46" y="41"/>
                    </a:moveTo>
                    <a:lnTo>
                      <a:pt x="46" y="4746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08" name="Freeform: Shape 407">
                <a:extLst>
                  <a:ext uri="{FF2B5EF4-FFF2-40B4-BE49-F238E27FC236}">
                    <a16:creationId xmlns:a16="http://schemas.microsoft.com/office/drawing/2014/main" id="{3391907D-9C2F-45C8-0345-0AFEBE2FDC08}"/>
                  </a:ext>
                </a:extLst>
              </p:cNvPr>
              <p:cNvSpPr/>
              <p:nvPr/>
            </p:nvSpPr>
            <p:spPr>
              <a:xfrm>
                <a:off x="3241756" y="1642889"/>
                <a:ext cx="58894" cy="14198"/>
              </a:xfrm>
              <a:custGeom>
                <a:avLst/>
                <a:gdLst>
                  <a:gd name="connsiteX0" fmla="*/ 58940 w 58894"/>
                  <a:gd name="connsiteY0" fmla="*/ 41 h 14198"/>
                  <a:gd name="connsiteX1" fmla="*/ 46 w 58894"/>
                  <a:gd name="connsiteY1" fmla="*/ 41 h 14198"/>
                </a:gdLst>
                <a:ahLst/>
                <a:cxnLst>
                  <a:cxn ang="0">
                    <a:pos x="connsiteX0" y="connsiteY0"/>
                  </a:cxn>
                  <a:cxn ang="0">
                    <a:pos x="connsiteX1" y="connsiteY1"/>
                  </a:cxn>
                </a:cxnLst>
                <a:rect l="l" t="t" r="r" b="b"/>
                <a:pathLst>
                  <a:path w="58894" h="14198">
                    <a:moveTo>
                      <a:pt x="58940" y="41"/>
                    </a:moveTo>
                    <a:lnTo>
                      <a:pt x="46" y="4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2" name="Graphic 5">
              <a:extLst>
                <a:ext uri="{FF2B5EF4-FFF2-40B4-BE49-F238E27FC236}">
                  <a16:creationId xmlns:a16="http://schemas.microsoft.com/office/drawing/2014/main" id="{B92677AB-E138-FD4D-C8DF-5F25B0F121DE}"/>
                </a:ext>
              </a:extLst>
            </p:cNvPr>
            <p:cNvGrpSpPr/>
            <p:nvPr/>
          </p:nvGrpSpPr>
          <p:grpSpPr>
            <a:xfrm>
              <a:off x="2918543" y="1553723"/>
              <a:ext cx="58894" cy="47422"/>
              <a:chOff x="2918543" y="1553723"/>
              <a:chExt cx="58894" cy="47422"/>
            </a:xfrm>
          </p:grpSpPr>
          <p:sp>
            <p:nvSpPr>
              <p:cNvPr id="405" name="Freeform: Shape 404">
                <a:extLst>
                  <a:ext uri="{FF2B5EF4-FFF2-40B4-BE49-F238E27FC236}">
                    <a16:creationId xmlns:a16="http://schemas.microsoft.com/office/drawing/2014/main" id="{366F06ED-4F5A-826F-893F-1A8D8B9768AF}"/>
                  </a:ext>
                </a:extLst>
              </p:cNvPr>
              <p:cNvSpPr/>
              <p:nvPr/>
            </p:nvSpPr>
            <p:spPr>
              <a:xfrm>
                <a:off x="2947990" y="1553723"/>
                <a:ext cx="17633" cy="47422"/>
              </a:xfrm>
              <a:custGeom>
                <a:avLst/>
                <a:gdLst>
                  <a:gd name="connsiteX0" fmla="*/ 28 w 17633"/>
                  <a:gd name="connsiteY0" fmla="*/ 36 h 47422"/>
                  <a:gd name="connsiteX1" fmla="*/ 28 w 17633"/>
                  <a:gd name="connsiteY1" fmla="*/ 47459 h 47422"/>
                </a:gdLst>
                <a:ahLst/>
                <a:cxnLst>
                  <a:cxn ang="0">
                    <a:pos x="connsiteX0" y="connsiteY0"/>
                  </a:cxn>
                  <a:cxn ang="0">
                    <a:pos x="connsiteX1" y="connsiteY1"/>
                  </a:cxn>
                </a:cxnLst>
                <a:rect l="l" t="t" r="r" b="b"/>
                <a:pathLst>
                  <a:path w="17633" h="47422">
                    <a:moveTo>
                      <a:pt x="28" y="36"/>
                    </a:moveTo>
                    <a:lnTo>
                      <a:pt x="28" y="4745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06" name="Freeform: Shape 405">
                <a:extLst>
                  <a:ext uri="{FF2B5EF4-FFF2-40B4-BE49-F238E27FC236}">
                    <a16:creationId xmlns:a16="http://schemas.microsoft.com/office/drawing/2014/main" id="{1B5BAD99-D22D-EACD-3987-0BD9B6E48515}"/>
                  </a:ext>
                </a:extLst>
              </p:cNvPr>
              <p:cNvSpPr/>
              <p:nvPr/>
            </p:nvSpPr>
            <p:spPr>
              <a:xfrm>
                <a:off x="2918543" y="1577434"/>
                <a:ext cx="58894" cy="14198"/>
              </a:xfrm>
              <a:custGeom>
                <a:avLst/>
                <a:gdLst>
                  <a:gd name="connsiteX0" fmla="*/ 58922 w 58894"/>
                  <a:gd name="connsiteY0" fmla="*/ 36 h 14198"/>
                  <a:gd name="connsiteX1" fmla="*/ 28 w 58894"/>
                  <a:gd name="connsiteY1" fmla="*/ 36 h 14198"/>
                </a:gdLst>
                <a:ahLst/>
                <a:cxnLst>
                  <a:cxn ang="0">
                    <a:pos x="connsiteX0" y="connsiteY0"/>
                  </a:cxn>
                  <a:cxn ang="0">
                    <a:pos x="connsiteX1" y="connsiteY1"/>
                  </a:cxn>
                </a:cxnLst>
                <a:rect l="l" t="t" r="r" b="b"/>
                <a:pathLst>
                  <a:path w="58894" h="14198">
                    <a:moveTo>
                      <a:pt x="58922" y="36"/>
                    </a:moveTo>
                    <a:lnTo>
                      <a:pt x="28" y="3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3" name="Graphic 5">
              <a:extLst>
                <a:ext uri="{FF2B5EF4-FFF2-40B4-BE49-F238E27FC236}">
                  <a16:creationId xmlns:a16="http://schemas.microsoft.com/office/drawing/2014/main" id="{B320E484-2AA3-5708-EC81-1DC596113BCA}"/>
                </a:ext>
              </a:extLst>
            </p:cNvPr>
            <p:cNvGrpSpPr/>
            <p:nvPr/>
          </p:nvGrpSpPr>
          <p:grpSpPr>
            <a:xfrm>
              <a:off x="2894386" y="1417702"/>
              <a:ext cx="58894" cy="47422"/>
              <a:chOff x="2894386" y="1417702"/>
              <a:chExt cx="58894" cy="47422"/>
            </a:xfrm>
          </p:grpSpPr>
          <p:sp>
            <p:nvSpPr>
              <p:cNvPr id="403" name="Freeform: Shape 402">
                <a:extLst>
                  <a:ext uri="{FF2B5EF4-FFF2-40B4-BE49-F238E27FC236}">
                    <a16:creationId xmlns:a16="http://schemas.microsoft.com/office/drawing/2014/main" id="{5948D62C-F335-4DCE-FB06-F7A6457F0687}"/>
                  </a:ext>
                </a:extLst>
              </p:cNvPr>
              <p:cNvSpPr/>
              <p:nvPr/>
            </p:nvSpPr>
            <p:spPr>
              <a:xfrm>
                <a:off x="2923833" y="1417702"/>
                <a:ext cx="17633" cy="47422"/>
              </a:xfrm>
              <a:custGeom>
                <a:avLst/>
                <a:gdLst>
                  <a:gd name="connsiteX0" fmla="*/ 26 w 17633"/>
                  <a:gd name="connsiteY0" fmla="*/ 27 h 47422"/>
                  <a:gd name="connsiteX1" fmla="*/ 26 w 17633"/>
                  <a:gd name="connsiteY1" fmla="*/ 47450 h 47422"/>
                </a:gdLst>
                <a:ahLst/>
                <a:cxnLst>
                  <a:cxn ang="0">
                    <a:pos x="connsiteX0" y="connsiteY0"/>
                  </a:cxn>
                  <a:cxn ang="0">
                    <a:pos x="connsiteX1" y="connsiteY1"/>
                  </a:cxn>
                </a:cxnLst>
                <a:rect l="l" t="t" r="r" b="b"/>
                <a:pathLst>
                  <a:path w="17633" h="47422">
                    <a:moveTo>
                      <a:pt x="26" y="27"/>
                    </a:moveTo>
                    <a:lnTo>
                      <a:pt x="26" y="47450"/>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04" name="Freeform: Shape 403">
                <a:extLst>
                  <a:ext uri="{FF2B5EF4-FFF2-40B4-BE49-F238E27FC236}">
                    <a16:creationId xmlns:a16="http://schemas.microsoft.com/office/drawing/2014/main" id="{7C878DF0-D466-A46F-0D3E-94B81A5DCDDC}"/>
                  </a:ext>
                </a:extLst>
              </p:cNvPr>
              <p:cNvSpPr/>
              <p:nvPr/>
            </p:nvSpPr>
            <p:spPr>
              <a:xfrm>
                <a:off x="2894386" y="1441413"/>
                <a:ext cx="58894" cy="14198"/>
              </a:xfrm>
              <a:custGeom>
                <a:avLst/>
                <a:gdLst>
                  <a:gd name="connsiteX0" fmla="*/ 58921 w 58894"/>
                  <a:gd name="connsiteY0" fmla="*/ 27 h 14198"/>
                  <a:gd name="connsiteX1" fmla="*/ 26 w 58894"/>
                  <a:gd name="connsiteY1" fmla="*/ 27 h 14198"/>
                </a:gdLst>
                <a:ahLst/>
                <a:cxnLst>
                  <a:cxn ang="0">
                    <a:pos x="connsiteX0" y="connsiteY0"/>
                  </a:cxn>
                  <a:cxn ang="0">
                    <a:pos x="connsiteX1" y="connsiteY1"/>
                  </a:cxn>
                </a:cxnLst>
                <a:rect l="l" t="t" r="r" b="b"/>
                <a:pathLst>
                  <a:path w="58894" h="14198">
                    <a:moveTo>
                      <a:pt x="58921" y="27"/>
                    </a:moveTo>
                    <a:lnTo>
                      <a:pt x="26" y="2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4" name="Graphic 5">
              <a:extLst>
                <a:ext uri="{FF2B5EF4-FFF2-40B4-BE49-F238E27FC236}">
                  <a16:creationId xmlns:a16="http://schemas.microsoft.com/office/drawing/2014/main" id="{D8288962-D7EF-C784-7F04-2D35303B0BF5}"/>
                </a:ext>
              </a:extLst>
            </p:cNvPr>
            <p:cNvGrpSpPr/>
            <p:nvPr/>
          </p:nvGrpSpPr>
          <p:grpSpPr>
            <a:xfrm>
              <a:off x="2886098" y="1350543"/>
              <a:ext cx="58894" cy="47422"/>
              <a:chOff x="2886098" y="1350543"/>
              <a:chExt cx="58894" cy="47422"/>
            </a:xfrm>
          </p:grpSpPr>
          <p:sp>
            <p:nvSpPr>
              <p:cNvPr id="401" name="Freeform: Shape 400">
                <a:extLst>
                  <a:ext uri="{FF2B5EF4-FFF2-40B4-BE49-F238E27FC236}">
                    <a16:creationId xmlns:a16="http://schemas.microsoft.com/office/drawing/2014/main" id="{FDF55C5B-5642-EE66-571F-5F6EAF69EAFA}"/>
                  </a:ext>
                </a:extLst>
              </p:cNvPr>
              <p:cNvSpPr/>
              <p:nvPr/>
            </p:nvSpPr>
            <p:spPr>
              <a:xfrm>
                <a:off x="2915545" y="1350543"/>
                <a:ext cx="17633" cy="47422"/>
              </a:xfrm>
              <a:custGeom>
                <a:avLst/>
                <a:gdLst>
                  <a:gd name="connsiteX0" fmla="*/ 26 w 17633"/>
                  <a:gd name="connsiteY0" fmla="*/ 22 h 47422"/>
                  <a:gd name="connsiteX1" fmla="*/ 26 w 17633"/>
                  <a:gd name="connsiteY1" fmla="*/ 47445 h 47422"/>
                </a:gdLst>
                <a:ahLst/>
                <a:cxnLst>
                  <a:cxn ang="0">
                    <a:pos x="connsiteX0" y="connsiteY0"/>
                  </a:cxn>
                  <a:cxn ang="0">
                    <a:pos x="connsiteX1" y="connsiteY1"/>
                  </a:cxn>
                </a:cxnLst>
                <a:rect l="l" t="t" r="r" b="b"/>
                <a:pathLst>
                  <a:path w="17633" h="47422">
                    <a:moveTo>
                      <a:pt x="26" y="22"/>
                    </a:moveTo>
                    <a:lnTo>
                      <a:pt x="26" y="4744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02" name="Freeform: Shape 401">
                <a:extLst>
                  <a:ext uri="{FF2B5EF4-FFF2-40B4-BE49-F238E27FC236}">
                    <a16:creationId xmlns:a16="http://schemas.microsoft.com/office/drawing/2014/main" id="{244FDA1D-0CA3-8260-9F91-A2A61B988E35}"/>
                  </a:ext>
                </a:extLst>
              </p:cNvPr>
              <p:cNvSpPr/>
              <p:nvPr/>
            </p:nvSpPr>
            <p:spPr>
              <a:xfrm>
                <a:off x="2886098" y="1374254"/>
                <a:ext cx="58894" cy="14198"/>
              </a:xfrm>
              <a:custGeom>
                <a:avLst/>
                <a:gdLst>
                  <a:gd name="connsiteX0" fmla="*/ 58920 w 58894"/>
                  <a:gd name="connsiteY0" fmla="*/ 22 h 14198"/>
                  <a:gd name="connsiteX1" fmla="*/ 26 w 58894"/>
                  <a:gd name="connsiteY1" fmla="*/ 22 h 14198"/>
                </a:gdLst>
                <a:ahLst/>
                <a:cxnLst>
                  <a:cxn ang="0">
                    <a:pos x="connsiteX0" y="connsiteY0"/>
                  </a:cxn>
                  <a:cxn ang="0">
                    <a:pos x="connsiteX1" y="connsiteY1"/>
                  </a:cxn>
                </a:cxnLst>
                <a:rect l="l" t="t" r="r" b="b"/>
                <a:pathLst>
                  <a:path w="58894" h="14198">
                    <a:moveTo>
                      <a:pt x="58920" y="22"/>
                    </a:moveTo>
                    <a:lnTo>
                      <a:pt x="26" y="2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5" name="Graphic 5">
              <a:extLst>
                <a:ext uri="{FF2B5EF4-FFF2-40B4-BE49-F238E27FC236}">
                  <a16:creationId xmlns:a16="http://schemas.microsoft.com/office/drawing/2014/main" id="{04FC9B33-7C52-C15A-ED43-000809E86CE0}"/>
                </a:ext>
              </a:extLst>
            </p:cNvPr>
            <p:cNvGrpSpPr/>
            <p:nvPr/>
          </p:nvGrpSpPr>
          <p:grpSpPr>
            <a:xfrm>
              <a:off x="2860530" y="1288354"/>
              <a:ext cx="58894" cy="47422"/>
              <a:chOff x="2860530" y="1288354"/>
              <a:chExt cx="58894" cy="47422"/>
            </a:xfrm>
          </p:grpSpPr>
          <p:sp>
            <p:nvSpPr>
              <p:cNvPr id="399" name="Freeform: Shape 398">
                <a:extLst>
                  <a:ext uri="{FF2B5EF4-FFF2-40B4-BE49-F238E27FC236}">
                    <a16:creationId xmlns:a16="http://schemas.microsoft.com/office/drawing/2014/main" id="{4D23F47A-AD3E-9C10-FF67-626F91C01F58}"/>
                  </a:ext>
                </a:extLst>
              </p:cNvPr>
              <p:cNvSpPr/>
              <p:nvPr/>
            </p:nvSpPr>
            <p:spPr>
              <a:xfrm>
                <a:off x="2889977" y="1288354"/>
                <a:ext cx="17633" cy="47422"/>
              </a:xfrm>
              <a:custGeom>
                <a:avLst/>
                <a:gdLst>
                  <a:gd name="connsiteX0" fmla="*/ 24 w 17633"/>
                  <a:gd name="connsiteY0" fmla="*/ 18 h 47422"/>
                  <a:gd name="connsiteX1" fmla="*/ 24 w 17633"/>
                  <a:gd name="connsiteY1" fmla="*/ 47441 h 47422"/>
                </a:gdLst>
                <a:ahLst/>
                <a:cxnLst>
                  <a:cxn ang="0">
                    <a:pos x="connsiteX0" y="connsiteY0"/>
                  </a:cxn>
                  <a:cxn ang="0">
                    <a:pos x="connsiteX1" y="connsiteY1"/>
                  </a:cxn>
                </a:cxnLst>
                <a:rect l="l" t="t" r="r" b="b"/>
                <a:pathLst>
                  <a:path w="17633" h="47422">
                    <a:moveTo>
                      <a:pt x="24" y="18"/>
                    </a:moveTo>
                    <a:lnTo>
                      <a:pt x="24" y="4744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00" name="Freeform: Shape 399">
                <a:extLst>
                  <a:ext uri="{FF2B5EF4-FFF2-40B4-BE49-F238E27FC236}">
                    <a16:creationId xmlns:a16="http://schemas.microsoft.com/office/drawing/2014/main" id="{AD3C9145-9441-64ED-EC2D-03D4F7DCC4BA}"/>
                  </a:ext>
                </a:extLst>
              </p:cNvPr>
              <p:cNvSpPr/>
              <p:nvPr/>
            </p:nvSpPr>
            <p:spPr>
              <a:xfrm>
                <a:off x="2860530" y="1312065"/>
                <a:ext cx="58894" cy="14198"/>
              </a:xfrm>
              <a:custGeom>
                <a:avLst/>
                <a:gdLst>
                  <a:gd name="connsiteX0" fmla="*/ 58919 w 58894"/>
                  <a:gd name="connsiteY0" fmla="*/ 18 h 14198"/>
                  <a:gd name="connsiteX1" fmla="*/ 24 w 58894"/>
                  <a:gd name="connsiteY1" fmla="*/ 18 h 14198"/>
                </a:gdLst>
                <a:ahLst/>
                <a:cxnLst>
                  <a:cxn ang="0">
                    <a:pos x="connsiteX0" y="connsiteY0"/>
                  </a:cxn>
                  <a:cxn ang="0">
                    <a:pos x="connsiteX1" y="connsiteY1"/>
                  </a:cxn>
                </a:cxnLst>
                <a:rect l="l" t="t" r="r" b="b"/>
                <a:pathLst>
                  <a:path w="58894" h="14198">
                    <a:moveTo>
                      <a:pt x="58919" y="18"/>
                    </a:moveTo>
                    <a:lnTo>
                      <a:pt x="24" y="1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6" name="Graphic 5">
              <a:extLst>
                <a:ext uri="{FF2B5EF4-FFF2-40B4-BE49-F238E27FC236}">
                  <a16:creationId xmlns:a16="http://schemas.microsoft.com/office/drawing/2014/main" id="{5BC404E2-00DA-8BB5-42BE-B76518CAEAD5}"/>
                </a:ext>
              </a:extLst>
            </p:cNvPr>
            <p:cNvGrpSpPr/>
            <p:nvPr/>
          </p:nvGrpSpPr>
          <p:grpSpPr>
            <a:xfrm>
              <a:off x="2822796" y="1231276"/>
              <a:ext cx="58894" cy="47422"/>
              <a:chOff x="2822796" y="1231276"/>
              <a:chExt cx="58894" cy="47422"/>
            </a:xfrm>
          </p:grpSpPr>
          <p:sp>
            <p:nvSpPr>
              <p:cNvPr id="397" name="Freeform: Shape 396">
                <a:extLst>
                  <a:ext uri="{FF2B5EF4-FFF2-40B4-BE49-F238E27FC236}">
                    <a16:creationId xmlns:a16="http://schemas.microsoft.com/office/drawing/2014/main" id="{4A250F56-852E-C9E7-5804-C7C52B9ECE30}"/>
                  </a:ext>
                </a:extLst>
              </p:cNvPr>
              <p:cNvSpPr/>
              <p:nvPr/>
            </p:nvSpPr>
            <p:spPr>
              <a:xfrm>
                <a:off x="2852243" y="1231276"/>
                <a:ext cx="17633" cy="47422"/>
              </a:xfrm>
              <a:custGeom>
                <a:avLst/>
                <a:gdLst>
                  <a:gd name="connsiteX0" fmla="*/ 22 w 17633"/>
                  <a:gd name="connsiteY0" fmla="*/ 14 h 47422"/>
                  <a:gd name="connsiteX1" fmla="*/ 22 w 17633"/>
                  <a:gd name="connsiteY1" fmla="*/ 47437 h 47422"/>
                </a:gdLst>
                <a:ahLst/>
                <a:cxnLst>
                  <a:cxn ang="0">
                    <a:pos x="connsiteX0" y="connsiteY0"/>
                  </a:cxn>
                  <a:cxn ang="0">
                    <a:pos x="connsiteX1" y="connsiteY1"/>
                  </a:cxn>
                </a:cxnLst>
                <a:rect l="l" t="t" r="r" b="b"/>
                <a:pathLst>
                  <a:path w="17633" h="47422">
                    <a:moveTo>
                      <a:pt x="22" y="14"/>
                    </a:moveTo>
                    <a:lnTo>
                      <a:pt x="22" y="4743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98" name="Freeform: Shape 397">
                <a:extLst>
                  <a:ext uri="{FF2B5EF4-FFF2-40B4-BE49-F238E27FC236}">
                    <a16:creationId xmlns:a16="http://schemas.microsoft.com/office/drawing/2014/main" id="{2F79F8DC-1617-2FE7-CB80-BA0764FDD7D1}"/>
                  </a:ext>
                </a:extLst>
              </p:cNvPr>
              <p:cNvSpPr/>
              <p:nvPr/>
            </p:nvSpPr>
            <p:spPr>
              <a:xfrm>
                <a:off x="2822796" y="1254987"/>
                <a:ext cx="58894" cy="14198"/>
              </a:xfrm>
              <a:custGeom>
                <a:avLst/>
                <a:gdLst>
                  <a:gd name="connsiteX0" fmla="*/ 58917 w 58894"/>
                  <a:gd name="connsiteY0" fmla="*/ 14 h 14198"/>
                  <a:gd name="connsiteX1" fmla="*/ 22 w 58894"/>
                  <a:gd name="connsiteY1" fmla="*/ 14 h 14198"/>
                </a:gdLst>
                <a:ahLst/>
                <a:cxnLst>
                  <a:cxn ang="0">
                    <a:pos x="connsiteX0" y="connsiteY0"/>
                  </a:cxn>
                  <a:cxn ang="0">
                    <a:pos x="connsiteX1" y="connsiteY1"/>
                  </a:cxn>
                </a:cxnLst>
                <a:rect l="l" t="t" r="r" b="b"/>
                <a:pathLst>
                  <a:path w="58894" h="14198">
                    <a:moveTo>
                      <a:pt x="58917" y="14"/>
                    </a:moveTo>
                    <a:lnTo>
                      <a:pt x="22" y="1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7" name="Graphic 5">
              <a:extLst>
                <a:ext uri="{FF2B5EF4-FFF2-40B4-BE49-F238E27FC236}">
                  <a16:creationId xmlns:a16="http://schemas.microsoft.com/office/drawing/2014/main" id="{BABA9787-2B7E-5AA5-4233-FE312D2045C2}"/>
                </a:ext>
              </a:extLst>
            </p:cNvPr>
            <p:cNvGrpSpPr/>
            <p:nvPr/>
          </p:nvGrpSpPr>
          <p:grpSpPr>
            <a:xfrm>
              <a:off x="2813627" y="1182007"/>
              <a:ext cx="58894" cy="47422"/>
              <a:chOff x="2813627" y="1182007"/>
              <a:chExt cx="58894" cy="47422"/>
            </a:xfrm>
          </p:grpSpPr>
          <p:sp>
            <p:nvSpPr>
              <p:cNvPr id="395" name="Freeform: Shape 394">
                <a:extLst>
                  <a:ext uri="{FF2B5EF4-FFF2-40B4-BE49-F238E27FC236}">
                    <a16:creationId xmlns:a16="http://schemas.microsoft.com/office/drawing/2014/main" id="{AC4234C2-A219-2F63-9D14-EF316048124B}"/>
                  </a:ext>
                </a:extLst>
              </p:cNvPr>
              <p:cNvSpPr/>
              <p:nvPr/>
            </p:nvSpPr>
            <p:spPr>
              <a:xfrm>
                <a:off x="2843074" y="1182007"/>
                <a:ext cx="17633" cy="47422"/>
              </a:xfrm>
              <a:custGeom>
                <a:avLst/>
                <a:gdLst>
                  <a:gd name="connsiteX0" fmla="*/ 22 w 17633"/>
                  <a:gd name="connsiteY0" fmla="*/ 10 h 47422"/>
                  <a:gd name="connsiteX1" fmla="*/ 22 w 17633"/>
                  <a:gd name="connsiteY1" fmla="*/ 47433 h 47422"/>
                </a:gdLst>
                <a:ahLst/>
                <a:cxnLst>
                  <a:cxn ang="0">
                    <a:pos x="connsiteX0" y="connsiteY0"/>
                  </a:cxn>
                  <a:cxn ang="0">
                    <a:pos x="connsiteX1" y="connsiteY1"/>
                  </a:cxn>
                </a:cxnLst>
                <a:rect l="l" t="t" r="r" b="b"/>
                <a:pathLst>
                  <a:path w="17633" h="47422">
                    <a:moveTo>
                      <a:pt x="22" y="10"/>
                    </a:moveTo>
                    <a:lnTo>
                      <a:pt x="22" y="4743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96" name="Freeform: Shape 395">
                <a:extLst>
                  <a:ext uri="{FF2B5EF4-FFF2-40B4-BE49-F238E27FC236}">
                    <a16:creationId xmlns:a16="http://schemas.microsoft.com/office/drawing/2014/main" id="{200B4B6A-9E28-7378-A7FD-39AEED9532B4}"/>
                  </a:ext>
                </a:extLst>
              </p:cNvPr>
              <p:cNvSpPr/>
              <p:nvPr/>
            </p:nvSpPr>
            <p:spPr>
              <a:xfrm>
                <a:off x="2813627" y="1205719"/>
                <a:ext cx="58894" cy="14198"/>
              </a:xfrm>
              <a:custGeom>
                <a:avLst/>
                <a:gdLst>
                  <a:gd name="connsiteX0" fmla="*/ 58916 w 58894"/>
                  <a:gd name="connsiteY0" fmla="*/ 10 h 14198"/>
                  <a:gd name="connsiteX1" fmla="*/ 22 w 58894"/>
                  <a:gd name="connsiteY1" fmla="*/ 10 h 14198"/>
                </a:gdLst>
                <a:ahLst/>
                <a:cxnLst>
                  <a:cxn ang="0">
                    <a:pos x="connsiteX0" y="connsiteY0"/>
                  </a:cxn>
                  <a:cxn ang="0">
                    <a:pos x="connsiteX1" y="connsiteY1"/>
                  </a:cxn>
                </a:cxnLst>
                <a:rect l="l" t="t" r="r" b="b"/>
                <a:pathLst>
                  <a:path w="58894" h="14198">
                    <a:moveTo>
                      <a:pt x="58916" y="10"/>
                    </a:moveTo>
                    <a:lnTo>
                      <a:pt x="22" y="10"/>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8" name="Graphic 5">
              <a:extLst>
                <a:ext uri="{FF2B5EF4-FFF2-40B4-BE49-F238E27FC236}">
                  <a16:creationId xmlns:a16="http://schemas.microsoft.com/office/drawing/2014/main" id="{5C58E598-8808-AAD0-3D6B-76560466DC31}"/>
                </a:ext>
              </a:extLst>
            </p:cNvPr>
            <p:cNvGrpSpPr/>
            <p:nvPr/>
          </p:nvGrpSpPr>
          <p:grpSpPr>
            <a:xfrm>
              <a:off x="2429933" y="1035906"/>
              <a:ext cx="58894" cy="47422"/>
              <a:chOff x="2429933" y="1035906"/>
              <a:chExt cx="58894" cy="47422"/>
            </a:xfrm>
          </p:grpSpPr>
          <p:sp>
            <p:nvSpPr>
              <p:cNvPr id="393" name="Freeform: Shape 392">
                <a:extLst>
                  <a:ext uri="{FF2B5EF4-FFF2-40B4-BE49-F238E27FC236}">
                    <a16:creationId xmlns:a16="http://schemas.microsoft.com/office/drawing/2014/main" id="{0899098D-5B48-E66F-DDE9-811458FF8FD9}"/>
                  </a:ext>
                </a:extLst>
              </p:cNvPr>
              <p:cNvSpPr/>
              <p:nvPr/>
            </p:nvSpPr>
            <p:spPr>
              <a:xfrm>
                <a:off x="2459380" y="1035906"/>
                <a:ext cx="17633" cy="47422"/>
              </a:xfrm>
              <a:custGeom>
                <a:avLst/>
                <a:gdLst>
                  <a:gd name="connsiteX0" fmla="*/ 0 w 17633"/>
                  <a:gd name="connsiteY0" fmla="*/ 0 h 47422"/>
                  <a:gd name="connsiteX1" fmla="*/ 0 w 17633"/>
                  <a:gd name="connsiteY1" fmla="*/ 47423 h 47422"/>
                </a:gdLst>
                <a:ahLst/>
                <a:cxnLst>
                  <a:cxn ang="0">
                    <a:pos x="connsiteX0" y="connsiteY0"/>
                  </a:cxn>
                  <a:cxn ang="0">
                    <a:pos x="connsiteX1" y="connsiteY1"/>
                  </a:cxn>
                </a:cxnLst>
                <a:rect l="l" t="t" r="r" b="b"/>
                <a:pathLst>
                  <a:path w="17633" h="47422">
                    <a:moveTo>
                      <a:pt x="0" y="0"/>
                    </a:moveTo>
                    <a:lnTo>
                      <a:pt x="0" y="4742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94" name="Freeform: Shape 393">
                <a:extLst>
                  <a:ext uri="{FF2B5EF4-FFF2-40B4-BE49-F238E27FC236}">
                    <a16:creationId xmlns:a16="http://schemas.microsoft.com/office/drawing/2014/main" id="{9E2E54E7-6DBD-F910-C697-AA6F1E94A2E3}"/>
                  </a:ext>
                </a:extLst>
              </p:cNvPr>
              <p:cNvSpPr/>
              <p:nvPr/>
            </p:nvSpPr>
            <p:spPr>
              <a:xfrm>
                <a:off x="2429933" y="1059617"/>
                <a:ext cx="58894" cy="14198"/>
              </a:xfrm>
              <a:custGeom>
                <a:avLst/>
                <a:gdLst>
                  <a:gd name="connsiteX0" fmla="*/ 58894 w 58894"/>
                  <a:gd name="connsiteY0" fmla="*/ 0 h 14198"/>
                  <a:gd name="connsiteX1" fmla="*/ 0 w 58894"/>
                  <a:gd name="connsiteY1" fmla="*/ 0 h 14198"/>
                </a:gdLst>
                <a:ahLst/>
                <a:cxnLst>
                  <a:cxn ang="0">
                    <a:pos x="connsiteX0" y="connsiteY0"/>
                  </a:cxn>
                  <a:cxn ang="0">
                    <a:pos x="connsiteX1" y="connsiteY1"/>
                  </a:cxn>
                </a:cxnLst>
                <a:rect l="l" t="t" r="r" b="b"/>
                <a:pathLst>
                  <a:path w="58894" h="14198">
                    <a:moveTo>
                      <a:pt x="58894" y="0"/>
                    </a:moveTo>
                    <a:lnTo>
                      <a:pt x="0" y="0"/>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59" name="Graphic 5">
              <a:extLst>
                <a:ext uri="{FF2B5EF4-FFF2-40B4-BE49-F238E27FC236}">
                  <a16:creationId xmlns:a16="http://schemas.microsoft.com/office/drawing/2014/main" id="{CB0EDFB8-7C3D-B3D6-9845-9FFBFB790E44}"/>
                </a:ext>
              </a:extLst>
            </p:cNvPr>
            <p:cNvGrpSpPr/>
            <p:nvPr/>
          </p:nvGrpSpPr>
          <p:grpSpPr>
            <a:xfrm>
              <a:off x="3247222" y="1639907"/>
              <a:ext cx="58894" cy="47422"/>
              <a:chOff x="3247222" y="1639907"/>
              <a:chExt cx="58894" cy="47422"/>
            </a:xfrm>
          </p:grpSpPr>
          <p:sp>
            <p:nvSpPr>
              <p:cNvPr id="391" name="Freeform: Shape 390">
                <a:extLst>
                  <a:ext uri="{FF2B5EF4-FFF2-40B4-BE49-F238E27FC236}">
                    <a16:creationId xmlns:a16="http://schemas.microsoft.com/office/drawing/2014/main" id="{4A7E590E-9C78-738B-0D02-563E9A391BC3}"/>
                  </a:ext>
                </a:extLst>
              </p:cNvPr>
              <p:cNvSpPr/>
              <p:nvPr/>
            </p:nvSpPr>
            <p:spPr>
              <a:xfrm>
                <a:off x="3276669" y="1639907"/>
                <a:ext cx="17633" cy="47422"/>
              </a:xfrm>
              <a:custGeom>
                <a:avLst/>
                <a:gdLst>
                  <a:gd name="connsiteX0" fmla="*/ 46 w 17633"/>
                  <a:gd name="connsiteY0" fmla="*/ 43 h 47422"/>
                  <a:gd name="connsiteX1" fmla="*/ 46 w 17633"/>
                  <a:gd name="connsiteY1" fmla="*/ 47465 h 47422"/>
                </a:gdLst>
                <a:ahLst/>
                <a:cxnLst>
                  <a:cxn ang="0">
                    <a:pos x="connsiteX0" y="connsiteY0"/>
                  </a:cxn>
                  <a:cxn ang="0">
                    <a:pos x="connsiteX1" y="connsiteY1"/>
                  </a:cxn>
                </a:cxnLst>
                <a:rect l="l" t="t" r="r" b="b"/>
                <a:pathLst>
                  <a:path w="17633" h="47422">
                    <a:moveTo>
                      <a:pt x="46" y="43"/>
                    </a:moveTo>
                    <a:lnTo>
                      <a:pt x="46" y="4746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92" name="Freeform: Shape 391">
                <a:extLst>
                  <a:ext uri="{FF2B5EF4-FFF2-40B4-BE49-F238E27FC236}">
                    <a16:creationId xmlns:a16="http://schemas.microsoft.com/office/drawing/2014/main" id="{96133D7D-3E78-E6EF-3595-2F1EFA659D13}"/>
                  </a:ext>
                </a:extLst>
              </p:cNvPr>
              <p:cNvSpPr/>
              <p:nvPr/>
            </p:nvSpPr>
            <p:spPr>
              <a:xfrm>
                <a:off x="3247222" y="1663618"/>
                <a:ext cx="58894" cy="14198"/>
              </a:xfrm>
              <a:custGeom>
                <a:avLst/>
                <a:gdLst>
                  <a:gd name="connsiteX0" fmla="*/ 58941 w 58894"/>
                  <a:gd name="connsiteY0" fmla="*/ 43 h 14198"/>
                  <a:gd name="connsiteX1" fmla="*/ 46 w 58894"/>
                  <a:gd name="connsiteY1" fmla="*/ 43 h 14198"/>
                </a:gdLst>
                <a:ahLst/>
                <a:cxnLst>
                  <a:cxn ang="0">
                    <a:pos x="connsiteX0" y="connsiteY0"/>
                  </a:cxn>
                  <a:cxn ang="0">
                    <a:pos x="connsiteX1" y="connsiteY1"/>
                  </a:cxn>
                </a:cxnLst>
                <a:rect l="l" t="t" r="r" b="b"/>
                <a:pathLst>
                  <a:path w="58894" h="14198">
                    <a:moveTo>
                      <a:pt x="58941" y="43"/>
                    </a:moveTo>
                    <a:lnTo>
                      <a:pt x="46" y="43"/>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0" name="Graphic 5">
              <a:extLst>
                <a:ext uri="{FF2B5EF4-FFF2-40B4-BE49-F238E27FC236}">
                  <a16:creationId xmlns:a16="http://schemas.microsoft.com/office/drawing/2014/main" id="{CA177819-A1F1-7044-89DB-4981845EA3EB}"/>
                </a:ext>
              </a:extLst>
            </p:cNvPr>
            <p:cNvGrpSpPr/>
            <p:nvPr/>
          </p:nvGrpSpPr>
          <p:grpSpPr>
            <a:xfrm>
              <a:off x="4241018" y="2486418"/>
              <a:ext cx="58894" cy="47422"/>
              <a:chOff x="4241018" y="2486418"/>
              <a:chExt cx="58894" cy="47422"/>
            </a:xfrm>
          </p:grpSpPr>
          <p:sp>
            <p:nvSpPr>
              <p:cNvPr id="389" name="Freeform: Shape 388">
                <a:extLst>
                  <a:ext uri="{FF2B5EF4-FFF2-40B4-BE49-F238E27FC236}">
                    <a16:creationId xmlns:a16="http://schemas.microsoft.com/office/drawing/2014/main" id="{827AF849-A1BE-D0FC-873D-4EAE6831893E}"/>
                  </a:ext>
                </a:extLst>
              </p:cNvPr>
              <p:cNvSpPr/>
              <p:nvPr/>
            </p:nvSpPr>
            <p:spPr>
              <a:xfrm>
                <a:off x="4270465" y="2486418"/>
                <a:ext cx="17633" cy="47422"/>
              </a:xfrm>
              <a:custGeom>
                <a:avLst/>
                <a:gdLst>
                  <a:gd name="connsiteX0" fmla="*/ 103 w 17633"/>
                  <a:gd name="connsiteY0" fmla="*/ 102 h 47422"/>
                  <a:gd name="connsiteX1" fmla="*/ 103 w 17633"/>
                  <a:gd name="connsiteY1" fmla="*/ 47525 h 47422"/>
                </a:gdLst>
                <a:ahLst/>
                <a:cxnLst>
                  <a:cxn ang="0">
                    <a:pos x="connsiteX0" y="connsiteY0"/>
                  </a:cxn>
                  <a:cxn ang="0">
                    <a:pos x="connsiteX1" y="connsiteY1"/>
                  </a:cxn>
                </a:cxnLst>
                <a:rect l="l" t="t" r="r" b="b"/>
                <a:pathLst>
                  <a:path w="17633" h="47422">
                    <a:moveTo>
                      <a:pt x="103" y="102"/>
                    </a:moveTo>
                    <a:lnTo>
                      <a:pt x="103" y="4752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90" name="Freeform: Shape 389">
                <a:extLst>
                  <a:ext uri="{FF2B5EF4-FFF2-40B4-BE49-F238E27FC236}">
                    <a16:creationId xmlns:a16="http://schemas.microsoft.com/office/drawing/2014/main" id="{FC3DC31A-0D6E-5793-DA6B-C808830CB9CB}"/>
                  </a:ext>
                </a:extLst>
              </p:cNvPr>
              <p:cNvSpPr/>
              <p:nvPr/>
            </p:nvSpPr>
            <p:spPr>
              <a:xfrm>
                <a:off x="4241018" y="2510129"/>
                <a:ext cx="58894" cy="14198"/>
              </a:xfrm>
              <a:custGeom>
                <a:avLst/>
                <a:gdLst>
                  <a:gd name="connsiteX0" fmla="*/ 58997 w 58894"/>
                  <a:gd name="connsiteY0" fmla="*/ 102 h 14198"/>
                  <a:gd name="connsiteX1" fmla="*/ 103 w 58894"/>
                  <a:gd name="connsiteY1" fmla="*/ 102 h 14198"/>
                </a:gdLst>
                <a:ahLst/>
                <a:cxnLst>
                  <a:cxn ang="0">
                    <a:pos x="connsiteX0" y="connsiteY0"/>
                  </a:cxn>
                  <a:cxn ang="0">
                    <a:pos x="connsiteX1" y="connsiteY1"/>
                  </a:cxn>
                </a:cxnLst>
                <a:rect l="l" t="t" r="r" b="b"/>
                <a:pathLst>
                  <a:path w="58894" h="14198">
                    <a:moveTo>
                      <a:pt x="58997" y="102"/>
                    </a:moveTo>
                    <a:lnTo>
                      <a:pt x="103" y="10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1" name="Graphic 5">
              <a:extLst>
                <a:ext uri="{FF2B5EF4-FFF2-40B4-BE49-F238E27FC236}">
                  <a16:creationId xmlns:a16="http://schemas.microsoft.com/office/drawing/2014/main" id="{679AA98C-5EBB-C2CD-1896-AD5EC28E8FE4}"/>
                </a:ext>
              </a:extLst>
            </p:cNvPr>
            <p:cNvGrpSpPr/>
            <p:nvPr/>
          </p:nvGrpSpPr>
          <p:grpSpPr>
            <a:xfrm>
              <a:off x="4659978" y="2651688"/>
              <a:ext cx="58894" cy="47422"/>
              <a:chOff x="4659978" y="2651688"/>
              <a:chExt cx="58894" cy="47422"/>
            </a:xfrm>
          </p:grpSpPr>
          <p:sp>
            <p:nvSpPr>
              <p:cNvPr id="387" name="Freeform: Shape 386">
                <a:extLst>
                  <a:ext uri="{FF2B5EF4-FFF2-40B4-BE49-F238E27FC236}">
                    <a16:creationId xmlns:a16="http://schemas.microsoft.com/office/drawing/2014/main" id="{901CD587-71FE-E224-2E72-E8D7FDA2BB92}"/>
                  </a:ext>
                </a:extLst>
              </p:cNvPr>
              <p:cNvSpPr/>
              <p:nvPr/>
            </p:nvSpPr>
            <p:spPr>
              <a:xfrm>
                <a:off x="4689425" y="2651688"/>
                <a:ext cx="17633" cy="47422"/>
              </a:xfrm>
              <a:custGeom>
                <a:avLst/>
                <a:gdLst>
                  <a:gd name="connsiteX0" fmla="*/ 126 w 17633"/>
                  <a:gd name="connsiteY0" fmla="*/ 114 h 47422"/>
                  <a:gd name="connsiteX1" fmla="*/ 126 w 17633"/>
                  <a:gd name="connsiteY1" fmla="*/ 47537 h 47422"/>
                </a:gdLst>
                <a:ahLst/>
                <a:cxnLst>
                  <a:cxn ang="0">
                    <a:pos x="connsiteX0" y="connsiteY0"/>
                  </a:cxn>
                  <a:cxn ang="0">
                    <a:pos x="connsiteX1" y="connsiteY1"/>
                  </a:cxn>
                </a:cxnLst>
                <a:rect l="l" t="t" r="r" b="b"/>
                <a:pathLst>
                  <a:path w="17633" h="47422">
                    <a:moveTo>
                      <a:pt x="126" y="114"/>
                    </a:moveTo>
                    <a:lnTo>
                      <a:pt x="126" y="4753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88" name="Freeform: Shape 387">
                <a:extLst>
                  <a:ext uri="{FF2B5EF4-FFF2-40B4-BE49-F238E27FC236}">
                    <a16:creationId xmlns:a16="http://schemas.microsoft.com/office/drawing/2014/main" id="{0C4551BC-C7B6-A758-798C-A5D1F9CC2A8B}"/>
                  </a:ext>
                </a:extLst>
              </p:cNvPr>
              <p:cNvSpPr/>
              <p:nvPr/>
            </p:nvSpPr>
            <p:spPr>
              <a:xfrm>
                <a:off x="4659978" y="2675399"/>
                <a:ext cx="58894" cy="14198"/>
              </a:xfrm>
              <a:custGeom>
                <a:avLst/>
                <a:gdLst>
                  <a:gd name="connsiteX0" fmla="*/ 59021 w 58894"/>
                  <a:gd name="connsiteY0" fmla="*/ 114 h 14198"/>
                  <a:gd name="connsiteX1" fmla="*/ 126 w 58894"/>
                  <a:gd name="connsiteY1" fmla="*/ 114 h 14198"/>
                </a:gdLst>
                <a:ahLst/>
                <a:cxnLst>
                  <a:cxn ang="0">
                    <a:pos x="connsiteX0" y="connsiteY0"/>
                  </a:cxn>
                  <a:cxn ang="0">
                    <a:pos x="connsiteX1" y="connsiteY1"/>
                  </a:cxn>
                </a:cxnLst>
                <a:rect l="l" t="t" r="r" b="b"/>
                <a:pathLst>
                  <a:path w="58894" h="14198">
                    <a:moveTo>
                      <a:pt x="59021" y="114"/>
                    </a:moveTo>
                    <a:lnTo>
                      <a:pt x="126" y="114"/>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2" name="Graphic 5">
              <a:extLst>
                <a:ext uri="{FF2B5EF4-FFF2-40B4-BE49-F238E27FC236}">
                  <a16:creationId xmlns:a16="http://schemas.microsoft.com/office/drawing/2014/main" id="{034AB979-CE3D-DD8C-3C7E-6B1C47F9FBD3}"/>
                </a:ext>
              </a:extLst>
            </p:cNvPr>
            <p:cNvGrpSpPr/>
            <p:nvPr/>
          </p:nvGrpSpPr>
          <p:grpSpPr>
            <a:xfrm>
              <a:off x="4678669" y="2691301"/>
              <a:ext cx="58894" cy="47422"/>
              <a:chOff x="4678669" y="2691301"/>
              <a:chExt cx="58894" cy="47422"/>
            </a:xfrm>
          </p:grpSpPr>
          <p:sp>
            <p:nvSpPr>
              <p:cNvPr id="385" name="Freeform: Shape 384">
                <a:extLst>
                  <a:ext uri="{FF2B5EF4-FFF2-40B4-BE49-F238E27FC236}">
                    <a16:creationId xmlns:a16="http://schemas.microsoft.com/office/drawing/2014/main" id="{3D9355D8-0EDD-7EB4-18CD-83413E294424}"/>
                  </a:ext>
                </a:extLst>
              </p:cNvPr>
              <p:cNvSpPr/>
              <p:nvPr/>
            </p:nvSpPr>
            <p:spPr>
              <a:xfrm>
                <a:off x="4708116" y="2691301"/>
                <a:ext cx="17633" cy="47422"/>
              </a:xfrm>
              <a:custGeom>
                <a:avLst/>
                <a:gdLst>
                  <a:gd name="connsiteX0" fmla="*/ 128 w 17633"/>
                  <a:gd name="connsiteY0" fmla="*/ 117 h 47422"/>
                  <a:gd name="connsiteX1" fmla="*/ 128 w 17633"/>
                  <a:gd name="connsiteY1" fmla="*/ 47539 h 47422"/>
                </a:gdLst>
                <a:ahLst/>
                <a:cxnLst>
                  <a:cxn ang="0">
                    <a:pos x="connsiteX0" y="connsiteY0"/>
                  </a:cxn>
                  <a:cxn ang="0">
                    <a:pos x="connsiteX1" y="connsiteY1"/>
                  </a:cxn>
                </a:cxnLst>
                <a:rect l="l" t="t" r="r" b="b"/>
                <a:pathLst>
                  <a:path w="17633" h="47422">
                    <a:moveTo>
                      <a:pt x="128" y="117"/>
                    </a:moveTo>
                    <a:lnTo>
                      <a:pt x="128" y="4753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86" name="Freeform: Shape 385">
                <a:extLst>
                  <a:ext uri="{FF2B5EF4-FFF2-40B4-BE49-F238E27FC236}">
                    <a16:creationId xmlns:a16="http://schemas.microsoft.com/office/drawing/2014/main" id="{562DA7E9-1B46-A826-650C-09C11E8FA87C}"/>
                  </a:ext>
                </a:extLst>
              </p:cNvPr>
              <p:cNvSpPr/>
              <p:nvPr/>
            </p:nvSpPr>
            <p:spPr>
              <a:xfrm>
                <a:off x="4678669" y="2715013"/>
                <a:ext cx="58894" cy="14198"/>
              </a:xfrm>
              <a:custGeom>
                <a:avLst/>
                <a:gdLst>
                  <a:gd name="connsiteX0" fmla="*/ 59022 w 58894"/>
                  <a:gd name="connsiteY0" fmla="*/ 117 h 14198"/>
                  <a:gd name="connsiteX1" fmla="*/ 128 w 58894"/>
                  <a:gd name="connsiteY1" fmla="*/ 117 h 14198"/>
                </a:gdLst>
                <a:ahLst/>
                <a:cxnLst>
                  <a:cxn ang="0">
                    <a:pos x="connsiteX0" y="connsiteY0"/>
                  </a:cxn>
                  <a:cxn ang="0">
                    <a:pos x="connsiteX1" y="connsiteY1"/>
                  </a:cxn>
                </a:cxnLst>
                <a:rect l="l" t="t" r="r" b="b"/>
                <a:pathLst>
                  <a:path w="58894" h="14198">
                    <a:moveTo>
                      <a:pt x="59022" y="117"/>
                    </a:moveTo>
                    <a:lnTo>
                      <a:pt x="128" y="117"/>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3" name="Graphic 5">
              <a:extLst>
                <a:ext uri="{FF2B5EF4-FFF2-40B4-BE49-F238E27FC236}">
                  <a16:creationId xmlns:a16="http://schemas.microsoft.com/office/drawing/2014/main" id="{D4B51E54-285E-CD35-AFD3-A3CF375E00C2}"/>
                </a:ext>
              </a:extLst>
            </p:cNvPr>
            <p:cNvGrpSpPr/>
            <p:nvPr/>
          </p:nvGrpSpPr>
          <p:grpSpPr>
            <a:xfrm>
              <a:off x="4691188" y="2712883"/>
              <a:ext cx="58894" cy="47422"/>
              <a:chOff x="4691188" y="2712883"/>
              <a:chExt cx="58894" cy="47422"/>
            </a:xfrm>
          </p:grpSpPr>
          <p:sp>
            <p:nvSpPr>
              <p:cNvPr id="383" name="Freeform: Shape 382">
                <a:extLst>
                  <a:ext uri="{FF2B5EF4-FFF2-40B4-BE49-F238E27FC236}">
                    <a16:creationId xmlns:a16="http://schemas.microsoft.com/office/drawing/2014/main" id="{1A08161C-74B6-3795-D58E-C170639D4821}"/>
                  </a:ext>
                </a:extLst>
              </p:cNvPr>
              <p:cNvSpPr/>
              <p:nvPr/>
            </p:nvSpPr>
            <p:spPr>
              <a:xfrm>
                <a:off x="4720636" y="2712883"/>
                <a:ext cx="17633" cy="47422"/>
              </a:xfrm>
              <a:custGeom>
                <a:avLst/>
                <a:gdLst>
                  <a:gd name="connsiteX0" fmla="*/ 128 w 17633"/>
                  <a:gd name="connsiteY0" fmla="*/ 118 h 47422"/>
                  <a:gd name="connsiteX1" fmla="*/ 128 w 17633"/>
                  <a:gd name="connsiteY1" fmla="*/ 47541 h 47422"/>
                </a:gdLst>
                <a:ahLst/>
                <a:cxnLst>
                  <a:cxn ang="0">
                    <a:pos x="connsiteX0" y="connsiteY0"/>
                  </a:cxn>
                  <a:cxn ang="0">
                    <a:pos x="connsiteX1" y="connsiteY1"/>
                  </a:cxn>
                </a:cxnLst>
                <a:rect l="l" t="t" r="r" b="b"/>
                <a:pathLst>
                  <a:path w="17633" h="47422">
                    <a:moveTo>
                      <a:pt x="128" y="118"/>
                    </a:moveTo>
                    <a:lnTo>
                      <a:pt x="128" y="47541"/>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84" name="Freeform: Shape 383">
                <a:extLst>
                  <a:ext uri="{FF2B5EF4-FFF2-40B4-BE49-F238E27FC236}">
                    <a16:creationId xmlns:a16="http://schemas.microsoft.com/office/drawing/2014/main" id="{962A4F8C-FF1D-5B0C-8EBA-E7ABF2EEBDD4}"/>
                  </a:ext>
                </a:extLst>
              </p:cNvPr>
              <p:cNvSpPr/>
              <p:nvPr/>
            </p:nvSpPr>
            <p:spPr>
              <a:xfrm>
                <a:off x="4691188" y="2736594"/>
                <a:ext cx="58894" cy="14198"/>
              </a:xfrm>
              <a:custGeom>
                <a:avLst/>
                <a:gdLst>
                  <a:gd name="connsiteX0" fmla="*/ 59022 w 58894"/>
                  <a:gd name="connsiteY0" fmla="*/ 118 h 14198"/>
                  <a:gd name="connsiteX1" fmla="*/ 128 w 58894"/>
                  <a:gd name="connsiteY1" fmla="*/ 118 h 14198"/>
                </a:gdLst>
                <a:ahLst/>
                <a:cxnLst>
                  <a:cxn ang="0">
                    <a:pos x="connsiteX0" y="connsiteY0"/>
                  </a:cxn>
                  <a:cxn ang="0">
                    <a:pos x="connsiteX1" y="connsiteY1"/>
                  </a:cxn>
                </a:cxnLst>
                <a:rect l="l" t="t" r="r" b="b"/>
                <a:pathLst>
                  <a:path w="58894" h="14198">
                    <a:moveTo>
                      <a:pt x="59022" y="118"/>
                    </a:moveTo>
                    <a:lnTo>
                      <a:pt x="128" y="118"/>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4" name="Graphic 5">
              <a:extLst>
                <a:ext uri="{FF2B5EF4-FFF2-40B4-BE49-F238E27FC236}">
                  <a16:creationId xmlns:a16="http://schemas.microsoft.com/office/drawing/2014/main" id="{42DF6FDE-BD9C-9014-09D1-5738FEF7A590}"/>
                </a:ext>
              </a:extLst>
            </p:cNvPr>
            <p:cNvGrpSpPr/>
            <p:nvPr/>
          </p:nvGrpSpPr>
          <p:grpSpPr>
            <a:xfrm>
              <a:off x="4703708" y="2726939"/>
              <a:ext cx="58894" cy="47422"/>
              <a:chOff x="4703708" y="2726939"/>
              <a:chExt cx="58894" cy="47422"/>
            </a:xfrm>
          </p:grpSpPr>
          <p:sp>
            <p:nvSpPr>
              <p:cNvPr id="381" name="Freeform: Shape 380">
                <a:extLst>
                  <a:ext uri="{FF2B5EF4-FFF2-40B4-BE49-F238E27FC236}">
                    <a16:creationId xmlns:a16="http://schemas.microsoft.com/office/drawing/2014/main" id="{467C62A0-C812-D65C-AB8B-AED88AB0E5E9}"/>
                  </a:ext>
                </a:extLst>
              </p:cNvPr>
              <p:cNvSpPr/>
              <p:nvPr/>
            </p:nvSpPr>
            <p:spPr>
              <a:xfrm>
                <a:off x="4733155" y="2726939"/>
                <a:ext cx="17633" cy="47422"/>
              </a:xfrm>
              <a:custGeom>
                <a:avLst/>
                <a:gdLst>
                  <a:gd name="connsiteX0" fmla="*/ 129 w 17633"/>
                  <a:gd name="connsiteY0" fmla="*/ 119 h 47422"/>
                  <a:gd name="connsiteX1" fmla="*/ 129 w 17633"/>
                  <a:gd name="connsiteY1" fmla="*/ 47542 h 47422"/>
                </a:gdLst>
                <a:ahLst/>
                <a:cxnLst>
                  <a:cxn ang="0">
                    <a:pos x="connsiteX0" y="connsiteY0"/>
                  </a:cxn>
                  <a:cxn ang="0">
                    <a:pos x="connsiteX1" y="connsiteY1"/>
                  </a:cxn>
                </a:cxnLst>
                <a:rect l="l" t="t" r="r" b="b"/>
                <a:pathLst>
                  <a:path w="17633" h="47422">
                    <a:moveTo>
                      <a:pt x="129" y="119"/>
                    </a:moveTo>
                    <a:lnTo>
                      <a:pt x="129" y="4754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82" name="Freeform: Shape 381">
                <a:extLst>
                  <a:ext uri="{FF2B5EF4-FFF2-40B4-BE49-F238E27FC236}">
                    <a16:creationId xmlns:a16="http://schemas.microsoft.com/office/drawing/2014/main" id="{CA098D64-4B7D-A3FA-0981-3BDFCE786B35}"/>
                  </a:ext>
                </a:extLst>
              </p:cNvPr>
              <p:cNvSpPr/>
              <p:nvPr/>
            </p:nvSpPr>
            <p:spPr>
              <a:xfrm>
                <a:off x="4703708" y="2750651"/>
                <a:ext cx="58894" cy="14198"/>
              </a:xfrm>
              <a:custGeom>
                <a:avLst/>
                <a:gdLst>
                  <a:gd name="connsiteX0" fmla="*/ 59023 w 58894"/>
                  <a:gd name="connsiteY0" fmla="*/ 119 h 14198"/>
                  <a:gd name="connsiteX1" fmla="*/ 129 w 58894"/>
                  <a:gd name="connsiteY1" fmla="*/ 119 h 14198"/>
                </a:gdLst>
                <a:ahLst/>
                <a:cxnLst>
                  <a:cxn ang="0">
                    <a:pos x="connsiteX0" y="connsiteY0"/>
                  </a:cxn>
                  <a:cxn ang="0">
                    <a:pos x="connsiteX1" y="connsiteY1"/>
                  </a:cxn>
                </a:cxnLst>
                <a:rect l="l" t="t" r="r" b="b"/>
                <a:pathLst>
                  <a:path w="58894" h="14198">
                    <a:moveTo>
                      <a:pt x="59023" y="119"/>
                    </a:moveTo>
                    <a:lnTo>
                      <a:pt x="129" y="11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5" name="Graphic 5">
              <a:extLst>
                <a:ext uri="{FF2B5EF4-FFF2-40B4-BE49-F238E27FC236}">
                  <a16:creationId xmlns:a16="http://schemas.microsoft.com/office/drawing/2014/main" id="{7C5A9307-B8E0-1C99-F05A-BE65022C9BCB}"/>
                </a:ext>
              </a:extLst>
            </p:cNvPr>
            <p:cNvGrpSpPr/>
            <p:nvPr/>
          </p:nvGrpSpPr>
          <p:grpSpPr>
            <a:xfrm>
              <a:off x="4754491" y="2773936"/>
              <a:ext cx="58894" cy="47422"/>
              <a:chOff x="4754491" y="2773936"/>
              <a:chExt cx="58894" cy="47422"/>
            </a:xfrm>
          </p:grpSpPr>
          <p:sp>
            <p:nvSpPr>
              <p:cNvPr id="379" name="Freeform: Shape 378">
                <a:extLst>
                  <a:ext uri="{FF2B5EF4-FFF2-40B4-BE49-F238E27FC236}">
                    <a16:creationId xmlns:a16="http://schemas.microsoft.com/office/drawing/2014/main" id="{0AE462F0-4790-4168-0AA8-01C9BF3CCA48}"/>
                  </a:ext>
                </a:extLst>
              </p:cNvPr>
              <p:cNvSpPr/>
              <p:nvPr/>
            </p:nvSpPr>
            <p:spPr>
              <a:xfrm>
                <a:off x="4783938" y="2773936"/>
                <a:ext cx="17633" cy="47422"/>
              </a:xfrm>
              <a:custGeom>
                <a:avLst/>
                <a:gdLst>
                  <a:gd name="connsiteX0" fmla="*/ 132 w 17633"/>
                  <a:gd name="connsiteY0" fmla="*/ 122 h 47422"/>
                  <a:gd name="connsiteX1" fmla="*/ 132 w 17633"/>
                  <a:gd name="connsiteY1" fmla="*/ 47545 h 47422"/>
                </a:gdLst>
                <a:ahLst/>
                <a:cxnLst>
                  <a:cxn ang="0">
                    <a:pos x="connsiteX0" y="connsiteY0"/>
                  </a:cxn>
                  <a:cxn ang="0">
                    <a:pos x="connsiteX1" y="connsiteY1"/>
                  </a:cxn>
                </a:cxnLst>
                <a:rect l="l" t="t" r="r" b="b"/>
                <a:pathLst>
                  <a:path w="17633" h="47422">
                    <a:moveTo>
                      <a:pt x="132" y="122"/>
                    </a:moveTo>
                    <a:lnTo>
                      <a:pt x="132" y="4754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80" name="Freeform: Shape 379">
                <a:extLst>
                  <a:ext uri="{FF2B5EF4-FFF2-40B4-BE49-F238E27FC236}">
                    <a16:creationId xmlns:a16="http://schemas.microsoft.com/office/drawing/2014/main" id="{57C732ED-7235-28CE-C6F4-DC3E22160313}"/>
                  </a:ext>
                </a:extLst>
              </p:cNvPr>
              <p:cNvSpPr/>
              <p:nvPr/>
            </p:nvSpPr>
            <p:spPr>
              <a:xfrm>
                <a:off x="4754491" y="2797648"/>
                <a:ext cx="58894" cy="14198"/>
              </a:xfrm>
              <a:custGeom>
                <a:avLst/>
                <a:gdLst>
                  <a:gd name="connsiteX0" fmla="*/ 59026 w 58894"/>
                  <a:gd name="connsiteY0" fmla="*/ 122 h 14198"/>
                  <a:gd name="connsiteX1" fmla="*/ 132 w 58894"/>
                  <a:gd name="connsiteY1" fmla="*/ 122 h 14198"/>
                </a:gdLst>
                <a:ahLst/>
                <a:cxnLst>
                  <a:cxn ang="0">
                    <a:pos x="connsiteX0" y="connsiteY0"/>
                  </a:cxn>
                  <a:cxn ang="0">
                    <a:pos x="connsiteX1" y="connsiteY1"/>
                  </a:cxn>
                </a:cxnLst>
                <a:rect l="l" t="t" r="r" b="b"/>
                <a:pathLst>
                  <a:path w="58894" h="14198">
                    <a:moveTo>
                      <a:pt x="59026" y="122"/>
                    </a:moveTo>
                    <a:lnTo>
                      <a:pt x="132" y="12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6" name="Graphic 5">
              <a:extLst>
                <a:ext uri="{FF2B5EF4-FFF2-40B4-BE49-F238E27FC236}">
                  <a16:creationId xmlns:a16="http://schemas.microsoft.com/office/drawing/2014/main" id="{9F131559-D88B-3AA6-74F7-9EF779139949}"/>
                </a:ext>
              </a:extLst>
            </p:cNvPr>
            <p:cNvGrpSpPr/>
            <p:nvPr/>
          </p:nvGrpSpPr>
          <p:grpSpPr>
            <a:xfrm>
              <a:off x="4800866" y="2773936"/>
              <a:ext cx="58894" cy="47422"/>
              <a:chOff x="4800866" y="2773936"/>
              <a:chExt cx="58894" cy="47422"/>
            </a:xfrm>
          </p:grpSpPr>
          <p:sp>
            <p:nvSpPr>
              <p:cNvPr id="377" name="Freeform: Shape 376">
                <a:extLst>
                  <a:ext uri="{FF2B5EF4-FFF2-40B4-BE49-F238E27FC236}">
                    <a16:creationId xmlns:a16="http://schemas.microsoft.com/office/drawing/2014/main" id="{E65F156B-5506-E26C-647B-6E53B168A703}"/>
                  </a:ext>
                </a:extLst>
              </p:cNvPr>
              <p:cNvSpPr/>
              <p:nvPr/>
            </p:nvSpPr>
            <p:spPr>
              <a:xfrm>
                <a:off x="4830313" y="2773936"/>
                <a:ext cx="17633" cy="47422"/>
              </a:xfrm>
              <a:custGeom>
                <a:avLst/>
                <a:gdLst>
                  <a:gd name="connsiteX0" fmla="*/ 134 w 17633"/>
                  <a:gd name="connsiteY0" fmla="*/ 122 h 47422"/>
                  <a:gd name="connsiteX1" fmla="*/ 134 w 17633"/>
                  <a:gd name="connsiteY1" fmla="*/ 47545 h 47422"/>
                </a:gdLst>
                <a:ahLst/>
                <a:cxnLst>
                  <a:cxn ang="0">
                    <a:pos x="connsiteX0" y="connsiteY0"/>
                  </a:cxn>
                  <a:cxn ang="0">
                    <a:pos x="connsiteX1" y="connsiteY1"/>
                  </a:cxn>
                </a:cxnLst>
                <a:rect l="l" t="t" r="r" b="b"/>
                <a:pathLst>
                  <a:path w="17633" h="47422">
                    <a:moveTo>
                      <a:pt x="134" y="122"/>
                    </a:moveTo>
                    <a:lnTo>
                      <a:pt x="134" y="47545"/>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78" name="Freeform: Shape 377">
                <a:extLst>
                  <a:ext uri="{FF2B5EF4-FFF2-40B4-BE49-F238E27FC236}">
                    <a16:creationId xmlns:a16="http://schemas.microsoft.com/office/drawing/2014/main" id="{DBE3BC21-55E2-7D79-89A1-1A1A2701E811}"/>
                  </a:ext>
                </a:extLst>
              </p:cNvPr>
              <p:cNvSpPr/>
              <p:nvPr/>
            </p:nvSpPr>
            <p:spPr>
              <a:xfrm>
                <a:off x="4800866" y="2797648"/>
                <a:ext cx="58894" cy="14198"/>
              </a:xfrm>
              <a:custGeom>
                <a:avLst/>
                <a:gdLst>
                  <a:gd name="connsiteX0" fmla="*/ 59029 w 58894"/>
                  <a:gd name="connsiteY0" fmla="*/ 122 h 14198"/>
                  <a:gd name="connsiteX1" fmla="*/ 134 w 58894"/>
                  <a:gd name="connsiteY1" fmla="*/ 122 h 14198"/>
                </a:gdLst>
                <a:ahLst/>
                <a:cxnLst>
                  <a:cxn ang="0">
                    <a:pos x="connsiteX0" y="connsiteY0"/>
                  </a:cxn>
                  <a:cxn ang="0">
                    <a:pos x="connsiteX1" y="connsiteY1"/>
                  </a:cxn>
                </a:cxnLst>
                <a:rect l="l" t="t" r="r" b="b"/>
                <a:pathLst>
                  <a:path w="58894" h="14198">
                    <a:moveTo>
                      <a:pt x="59029" y="122"/>
                    </a:moveTo>
                    <a:lnTo>
                      <a:pt x="134" y="122"/>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7" name="Graphic 5">
              <a:extLst>
                <a:ext uri="{FF2B5EF4-FFF2-40B4-BE49-F238E27FC236}">
                  <a16:creationId xmlns:a16="http://schemas.microsoft.com/office/drawing/2014/main" id="{EBF7F567-2EA9-C0A0-2927-EFCFAC37D8A2}"/>
                </a:ext>
              </a:extLst>
            </p:cNvPr>
            <p:cNvGrpSpPr/>
            <p:nvPr/>
          </p:nvGrpSpPr>
          <p:grpSpPr>
            <a:xfrm>
              <a:off x="5626619" y="3109729"/>
              <a:ext cx="58894" cy="47422"/>
              <a:chOff x="5626619" y="3109729"/>
              <a:chExt cx="58894" cy="47422"/>
            </a:xfrm>
          </p:grpSpPr>
          <p:sp>
            <p:nvSpPr>
              <p:cNvPr id="375" name="Freeform: Shape 374">
                <a:extLst>
                  <a:ext uri="{FF2B5EF4-FFF2-40B4-BE49-F238E27FC236}">
                    <a16:creationId xmlns:a16="http://schemas.microsoft.com/office/drawing/2014/main" id="{DF68C72C-B0D3-14C9-CA81-37D66EFFE4F0}"/>
                  </a:ext>
                </a:extLst>
              </p:cNvPr>
              <p:cNvSpPr/>
              <p:nvPr/>
            </p:nvSpPr>
            <p:spPr>
              <a:xfrm>
                <a:off x="5656066" y="3109729"/>
                <a:ext cx="17633" cy="47422"/>
              </a:xfrm>
              <a:custGeom>
                <a:avLst/>
                <a:gdLst>
                  <a:gd name="connsiteX0" fmla="*/ 181 w 17633"/>
                  <a:gd name="connsiteY0" fmla="*/ 146 h 47422"/>
                  <a:gd name="connsiteX1" fmla="*/ 181 w 17633"/>
                  <a:gd name="connsiteY1" fmla="*/ 47569 h 47422"/>
                </a:gdLst>
                <a:ahLst/>
                <a:cxnLst>
                  <a:cxn ang="0">
                    <a:pos x="connsiteX0" y="connsiteY0"/>
                  </a:cxn>
                  <a:cxn ang="0">
                    <a:pos x="connsiteX1" y="connsiteY1"/>
                  </a:cxn>
                </a:cxnLst>
                <a:rect l="l" t="t" r="r" b="b"/>
                <a:pathLst>
                  <a:path w="17633" h="47422">
                    <a:moveTo>
                      <a:pt x="181" y="146"/>
                    </a:moveTo>
                    <a:lnTo>
                      <a:pt x="181"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76" name="Freeform: Shape 375">
                <a:extLst>
                  <a:ext uri="{FF2B5EF4-FFF2-40B4-BE49-F238E27FC236}">
                    <a16:creationId xmlns:a16="http://schemas.microsoft.com/office/drawing/2014/main" id="{D9F1253B-9799-362D-FDE3-5E1524CCD5F9}"/>
                  </a:ext>
                </a:extLst>
              </p:cNvPr>
              <p:cNvSpPr/>
              <p:nvPr/>
            </p:nvSpPr>
            <p:spPr>
              <a:xfrm>
                <a:off x="5626619" y="3133441"/>
                <a:ext cx="58894" cy="14198"/>
              </a:xfrm>
              <a:custGeom>
                <a:avLst/>
                <a:gdLst>
                  <a:gd name="connsiteX0" fmla="*/ 59076 w 58894"/>
                  <a:gd name="connsiteY0" fmla="*/ 146 h 14198"/>
                  <a:gd name="connsiteX1" fmla="*/ 181 w 58894"/>
                  <a:gd name="connsiteY1" fmla="*/ 146 h 14198"/>
                </a:gdLst>
                <a:ahLst/>
                <a:cxnLst>
                  <a:cxn ang="0">
                    <a:pos x="connsiteX0" y="connsiteY0"/>
                  </a:cxn>
                  <a:cxn ang="0">
                    <a:pos x="connsiteX1" y="connsiteY1"/>
                  </a:cxn>
                </a:cxnLst>
                <a:rect l="l" t="t" r="r" b="b"/>
                <a:pathLst>
                  <a:path w="58894" h="14198">
                    <a:moveTo>
                      <a:pt x="59076" y="146"/>
                    </a:moveTo>
                    <a:lnTo>
                      <a:pt x="181"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8" name="Graphic 5">
              <a:extLst>
                <a:ext uri="{FF2B5EF4-FFF2-40B4-BE49-F238E27FC236}">
                  <a16:creationId xmlns:a16="http://schemas.microsoft.com/office/drawing/2014/main" id="{27340EB1-B993-DEFB-D088-82C9ED88BBD5}"/>
                </a:ext>
              </a:extLst>
            </p:cNvPr>
            <p:cNvGrpSpPr/>
            <p:nvPr/>
          </p:nvGrpSpPr>
          <p:grpSpPr>
            <a:xfrm>
              <a:off x="5939252" y="3109729"/>
              <a:ext cx="58894" cy="47422"/>
              <a:chOff x="5939252" y="3109729"/>
              <a:chExt cx="58894" cy="47422"/>
            </a:xfrm>
          </p:grpSpPr>
          <p:sp>
            <p:nvSpPr>
              <p:cNvPr id="373" name="Freeform: Shape 372">
                <a:extLst>
                  <a:ext uri="{FF2B5EF4-FFF2-40B4-BE49-F238E27FC236}">
                    <a16:creationId xmlns:a16="http://schemas.microsoft.com/office/drawing/2014/main" id="{E853ECF1-7EEF-BCB7-530E-A2CA940737E6}"/>
                  </a:ext>
                </a:extLst>
              </p:cNvPr>
              <p:cNvSpPr/>
              <p:nvPr/>
            </p:nvSpPr>
            <p:spPr>
              <a:xfrm>
                <a:off x="5968699" y="3109729"/>
                <a:ext cx="17633" cy="47422"/>
              </a:xfrm>
              <a:custGeom>
                <a:avLst/>
                <a:gdLst>
                  <a:gd name="connsiteX0" fmla="*/ 199 w 17633"/>
                  <a:gd name="connsiteY0" fmla="*/ 146 h 47422"/>
                  <a:gd name="connsiteX1" fmla="*/ 199 w 17633"/>
                  <a:gd name="connsiteY1" fmla="*/ 47569 h 47422"/>
                </a:gdLst>
                <a:ahLst/>
                <a:cxnLst>
                  <a:cxn ang="0">
                    <a:pos x="connsiteX0" y="connsiteY0"/>
                  </a:cxn>
                  <a:cxn ang="0">
                    <a:pos x="connsiteX1" y="connsiteY1"/>
                  </a:cxn>
                </a:cxnLst>
                <a:rect l="l" t="t" r="r" b="b"/>
                <a:pathLst>
                  <a:path w="17633" h="47422">
                    <a:moveTo>
                      <a:pt x="199" y="146"/>
                    </a:moveTo>
                    <a:lnTo>
                      <a:pt x="199"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74" name="Freeform: Shape 373">
                <a:extLst>
                  <a:ext uri="{FF2B5EF4-FFF2-40B4-BE49-F238E27FC236}">
                    <a16:creationId xmlns:a16="http://schemas.microsoft.com/office/drawing/2014/main" id="{88919D12-00B5-C92E-9EA5-AAFC2B63F497}"/>
                  </a:ext>
                </a:extLst>
              </p:cNvPr>
              <p:cNvSpPr/>
              <p:nvPr/>
            </p:nvSpPr>
            <p:spPr>
              <a:xfrm>
                <a:off x="5939252" y="3133441"/>
                <a:ext cx="58894" cy="14198"/>
              </a:xfrm>
              <a:custGeom>
                <a:avLst/>
                <a:gdLst>
                  <a:gd name="connsiteX0" fmla="*/ 59093 w 58894"/>
                  <a:gd name="connsiteY0" fmla="*/ 146 h 14198"/>
                  <a:gd name="connsiteX1" fmla="*/ 199 w 58894"/>
                  <a:gd name="connsiteY1" fmla="*/ 146 h 14198"/>
                </a:gdLst>
                <a:ahLst/>
                <a:cxnLst>
                  <a:cxn ang="0">
                    <a:pos x="connsiteX0" y="connsiteY0"/>
                  </a:cxn>
                  <a:cxn ang="0">
                    <a:pos x="connsiteX1" y="connsiteY1"/>
                  </a:cxn>
                </a:cxnLst>
                <a:rect l="l" t="t" r="r" b="b"/>
                <a:pathLst>
                  <a:path w="58894" h="14198">
                    <a:moveTo>
                      <a:pt x="59093" y="146"/>
                    </a:moveTo>
                    <a:lnTo>
                      <a:pt x="199"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369" name="Graphic 5">
              <a:extLst>
                <a:ext uri="{FF2B5EF4-FFF2-40B4-BE49-F238E27FC236}">
                  <a16:creationId xmlns:a16="http://schemas.microsoft.com/office/drawing/2014/main" id="{16C844FE-3F05-29BB-481E-05331BFF78A7}"/>
                </a:ext>
              </a:extLst>
            </p:cNvPr>
            <p:cNvGrpSpPr/>
            <p:nvPr/>
          </p:nvGrpSpPr>
          <p:grpSpPr>
            <a:xfrm>
              <a:off x="5930436" y="3109729"/>
              <a:ext cx="58894" cy="47422"/>
              <a:chOff x="5930436" y="3109729"/>
              <a:chExt cx="58894" cy="47422"/>
            </a:xfrm>
          </p:grpSpPr>
          <p:sp>
            <p:nvSpPr>
              <p:cNvPr id="371" name="Freeform: Shape 370">
                <a:extLst>
                  <a:ext uri="{FF2B5EF4-FFF2-40B4-BE49-F238E27FC236}">
                    <a16:creationId xmlns:a16="http://schemas.microsoft.com/office/drawing/2014/main" id="{C2884098-6DA8-4033-8558-ECA312D8DAA9}"/>
                  </a:ext>
                </a:extLst>
              </p:cNvPr>
              <p:cNvSpPr/>
              <p:nvPr/>
            </p:nvSpPr>
            <p:spPr>
              <a:xfrm>
                <a:off x="5959883" y="3109729"/>
                <a:ext cx="17633" cy="47422"/>
              </a:xfrm>
              <a:custGeom>
                <a:avLst/>
                <a:gdLst>
                  <a:gd name="connsiteX0" fmla="*/ 199 w 17633"/>
                  <a:gd name="connsiteY0" fmla="*/ 146 h 47422"/>
                  <a:gd name="connsiteX1" fmla="*/ 199 w 17633"/>
                  <a:gd name="connsiteY1" fmla="*/ 47569 h 47422"/>
                </a:gdLst>
                <a:ahLst/>
                <a:cxnLst>
                  <a:cxn ang="0">
                    <a:pos x="connsiteX0" y="connsiteY0"/>
                  </a:cxn>
                  <a:cxn ang="0">
                    <a:pos x="connsiteX1" y="connsiteY1"/>
                  </a:cxn>
                </a:cxnLst>
                <a:rect l="l" t="t" r="r" b="b"/>
                <a:pathLst>
                  <a:path w="17633" h="47422">
                    <a:moveTo>
                      <a:pt x="199" y="146"/>
                    </a:moveTo>
                    <a:lnTo>
                      <a:pt x="199" y="47569"/>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372" name="Freeform: Shape 371">
                <a:extLst>
                  <a:ext uri="{FF2B5EF4-FFF2-40B4-BE49-F238E27FC236}">
                    <a16:creationId xmlns:a16="http://schemas.microsoft.com/office/drawing/2014/main" id="{22597CC8-C6AE-558C-F4E7-C5C227AD330E}"/>
                  </a:ext>
                </a:extLst>
              </p:cNvPr>
              <p:cNvSpPr/>
              <p:nvPr/>
            </p:nvSpPr>
            <p:spPr>
              <a:xfrm>
                <a:off x="5930436" y="3133441"/>
                <a:ext cx="58894" cy="14198"/>
              </a:xfrm>
              <a:custGeom>
                <a:avLst/>
                <a:gdLst>
                  <a:gd name="connsiteX0" fmla="*/ 59093 w 58894"/>
                  <a:gd name="connsiteY0" fmla="*/ 146 h 14198"/>
                  <a:gd name="connsiteX1" fmla="*/ 199 w 58894"/>
                  <a:gd name="connsiteY1" fmla="*/ 146 h 14198"/>
                </a:gdLst>
                <a:ahLst/>
                <a:cxnLst>
                  <a:cxn ang="0">
                    <a:pos x="connsiteX0" y="connsiteY0"/>
                  </a:cxn>
                  <a:cxn ang="0">
                    <a:pos x="connsiteX1" y="connsiteY1"/>
                  </a:cxn>
                </a:cxnLst>
                <a:rect l="l" t="t" r="r" b="b"/>
                <a:pathLst>
                  <a:path w="58894" h="14198">
                    <a:moveTo>
                      <a:pt x="59093" y="146"/>
                    </a:moveTo>
                    <a:lnTo>
                      <a:pt x="199" y="146"/>
                    </a:lnTo>
                  </a:path>
                </a:pathLst>
              </a:custGeom>
              <a:ln w="28575"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sp>
          <p:nvSpPr>
            <p:cNvPr id="370" name="Freeform: Shape 369">
              <a:extLst>
                <a:ext uri="{FF2B5EF4-FFF2-40B4-BE49-F238E27FC236}">
                  <a16:creationId xmlns:a16="http://schemas.microsoft.com/office/drawing/2014/main" id="{183B4EA4-0D9B-C894-D87B-9897DD791125}"/>
                </a:ext>
              </a:extLst>
            </p:cNvPr>
            <p:cNvSpPr/>
            <p:nvPr/>
          </p:nvSpPr>
          <p:spPr>
            <a:xfrm>
              <a:off x="2459732" y="1059617"/>
              <a:ext cx="4992078" cy="2250594"/>
            </a:xfrm>
            <a:custGeom>
              <a:avLst/>
              <a:gdLst>
                <a:gd name="connsiteX0" fmla="*/ 4992079 w 4992078"/>
                <a:gd name="connsiteY0" fmla="*/ 2250594 h 2250594"/>
                <a:gd name="connsiteX1" fmla="*/ 4841846 w 4992078"/>
                <a:gd name="connsiteY1" fmla="*/ 2250594 h 2250594"/>
                <a:gd name="connsiteX2" fmla="*/ 4841846 w 4992078"/>
                <a:gd name="connsiteY2" fmla="*/ 2073824 h 2250594"/>
                <a:gd name="connsiteX3" fmla="*/ 3144669 w 4992078"/>
                <a:gd name="connsiteY3" fmla="*/ 2073824 h 2250594"/>
                <a:gd name="connsiteX4" fmla="*/ 3144669 w 4992078"/>
                <a:gd name="connsiteY4" fmla="*/ 2031513 h 2250594"/>
                <a:gd name="connsiteX5" fmla="*/ 3106406 w 4992078"/>
                <a:gd name="connsiteY5" fmla="*/ 2031513 h 2250594"/>
                <a:gd name="connsiteX6" fmla="*/ 3106406 w 4992078"/>
                <a:gd name="connsiteY6" fmla="*/ 2013055 h 2250594"/>
                <a:gd name="connsiteX7" fmla="*/ 3065850 w 4992078"/>
                <a:gd name="connsiteY7" fmla="*/ 2013055 h 2250594"/>
                <a:gd name="connsiteX8" fmla="*/ 3065850 w 4992078"/>
                <a:gd name="connsiteY8" fmla="*/ 1991047 h 2250594"/>
                <a:gd name="connsiteX9" fmla="*/ 3054388 w 4992078"/>
                <a:gd name="connsiteY9" fmla="*/ 1991047 h 2250594"/>
                <a:gd name="connsiteX10" fmla="*/ 3054388 w 4992078"/>
                <a:gd name="connsiteY10" fmla="*/ 1969749 h 2250594"/>
                <a:gd name="connsiteX11" fmla="*/ 2848964 w 4992078"/>
                <a:gd name="connsiteY11" fmla="*/ 1969749 h 2250594"/>
                <a:gd name="connsiteX12" fmla="*/ 2848964 w 4992078"/>
                <a:gd name="connsiteY12" fmla="*/ 1955409 h 2250594"/>
                <a:gd name="connsiteX13" fmla="*/ 2832213 w 4992078"/>
                <a:gd name="connsiteY13" fmla="*/ 1955409 h 2250594"/>
                <a:gd name="connsiteX14" fmla="*/ 2832213 w 4992078"/>
                <a:gd name="connsiteY14" fmla="*/ 1919913 h 2250594"/>
                <a:gd name="connsiteX15" fmla="*/ 2709134 w 4992078"/>
                <a:gd name="connsiteY15" fmla="*/ 1919913 h 2250594"/>
                <a:gd name="connsiteX16" fmla="*/ 2709134 w 4992078"/>
                <a:gd name="connsiteY16" fmla="*/ 1889670 h 2250594"/>
                <a:gd name="connsiteX17" fmla="*/ 2690620 w 4992078"/>
                <a:gd name="connsiteY17" fmla="*/ 1889670 h 2250594"/>
                <a:gd name="connsiteX18" fmla="*/ 2690620 w 4992078"/>
                <a:gd name="connsiteY18" fmla="*/ 1876466 h 2250594"/>
                <a:gd name="connsiteX19" fmla="*/ 2679863 w 4992078"/>
                <a:gd name="connsiteY19" fmla="*/ 1876466 h 2250594"/>
                <a:gd name="connsiteX20" fmla="*/ 2679863 w 4992078"/>
                <a:gd name="connsiteY20" fmla="*/ 1854032 h 2250594"/>
                <a:gd name="connsiteX21" fmla="*/ 2666462 w 4992078"/>
                <a:gd name="connsiteY21" fmla="*/ 1854032 h 2250594"/>
                <a:gd name="connsiteX22" fmla="*/ 2666462 w 4992078"/>
                <a:gd name="connsiteY22" fmla="*/ 1836710 h 2250594"/>
                <a:gd name="connsiteX23" fmla="*/ 2657469 w 4992078"/>
                <a:gd name="connsiteY23" fmla="*/ 1836710 h 2250594"/>
                <a:gd name="connsiteX24" fmla="*/ 2657469 w 4992078"/>
                <a:gd name="connsiteY24" fmla="*/ 1821234 h 2250594"/>
                <a:gd name="connsiteX25" fmla="*/ 2625025 w 4992078"/>
                <a:gd name="connsiteY25" fmla="*/ 1821234 h 2250594"/>
                <a:gd name="connsiteX26" fmla="*/ 2625025 w 4992078"/>
                <a:gd name="connsiteY26" fmla="*/ 1797522 h 2250594"/>
                <a:gd name="connsiteX27" fmla="*/ 2614269 w 4992078"/>
                <a:gd name="connsiteY27" fmla="*/ 1797522 h 2250594"/>
                <a:gd name="connsiteX28" fmla="*/ 2614269 w 4992078"/>
                <a:gd name="connsiteY28" fmla="*/ 1771255 h 2250594"/>
                <a:gd name="connsiteX29" fmla="*/ 2578474 w 4992078"/>
                <a:gd name="connsiteY29" fmla="*/ 1771255 h 2250594"/>
                <a:gd name="connsiteX30" fmla="*/ 2578474 w 4992078"/>
                <a:gd name="connsiteY30" fmla="*/ 1748112 h 2250594"/>
                <a:gd name="connsiteX31" fmla="*/ 2426654 w 4992078"/>
                <a:gd name="connsiteY31" fmla="*/ 1748112 h 2250594"/>
                <a:gd name="connsiteX32" fmla="*/ 2426654 w 4992078"/>
                <a:gd name="connsiteY32" fmla="*/ 1742148 h 2250594"/>
                <a:gd name="connsiteX33" fmla="*/ 2417661 w 4992078"/>
                <a:gd name="connsiteY33" fmla="*/ 1742148 h 2250594"/>
                <a:gd name="connsiteX34" fmla="*/ 2417661 w 4992078"/>
                <a:gd name="connsiteY34" fmla="*/ 1738031 h 2250594"/>
                <a:gd name="connsiteX35" fmla="*/ 2308160 w 4992078"/>
                <a:gd name="connsiteY35" fmla="*/ 1738031 h 2250594"/>
                <a:gd name="connsiteX36" fmla="*/ 2308160 w 4992078"/>
                <a:gd name="connsiteY36" fmla="*/ 1698275 h 2250594"/>
                <a:gd name="connsiteX37" fmla="*/ 2292643 w 4992078"/>
                <a:gd name="connsiteY37" fmla="*/ 1698275 h 2250594"/>
                <a:gd name="connsiteX38" fmla="*/ 2292643 w 4992078"/>
                <a:gd name="connsiteY38" fmla="*/ 1691034 h 2250594"/>
                <a:gd name="connsiteX39" fmla="*/ 2273423 w 4992078"/>
                <a:gd name="connsiteY39" fmla="*/ 1691034 h 2250594"/>
                <a:gd name="connsiteX40" fmla="*/ 2273423 w 4992078"/>
                <a:gd name="connsiteY40" fmla="*/ 1676978 h 2250594"/>
                <a:gd name="connsiteX41" fmla="*/ 2259140 w 4992078"/>
                <a:gd name="connsiteY41" fmla="*/ 1676978 h 2250594"/>
                <a:gd name="connsiteX42" fmla="*/ 2259140 w 4992078"/>
                <a:gd name="connsiteY42" fmla="*/ 1654544 h 2250594"/>
                <a:gd name="connsiteX43" fmla="*/ 2243976 w 4992078"/>
                <a:gd name="connsiteY43" fmla="*/ 1654544 h 2250594"/>
                <a:gd name="connsiteX44" fmla="*/ 2243976 w 4992078"/>
                <a:gd name="connsiteY44" fmla="*/ 1649149 h 2250594"/>
                <a:gd name="connsiteX45" fmla="*/ 2237628 w 4992078"/>
                <a:gd name="connsiteY45" fmla="*/ 1649149 h 2250594"/>
                <a:gd name="connsiteX46" fmla="*/ 2237628 w 4992078"/>
                <a:gd name="connsiteY46" fmla="*/ 1615782 h 2250594"/>
                <a:gd name="connsiteX47" fmla="*/ 2229693 w 4992078"/>
                <a:gd name="connsiteY47" fmla="*/ 1615782 h 2250594"/>
                <a:gd name="connsiteX48" fmla="*/ 2229693 w 4992078"/>
                <a:gd name="connsiteY48" fmla="*/ 1598460 h 2250594"/>
                <a:gd name="connsiteX49" fmla="*/ 2221053 w 4992078"/>
                <a:gd name="connsiteY49" fmla="*/ 1598460 h 2250594"/>
                <a:gd name="connsiteX50" fmla="*/ 2221053 w 4992078"/>
                <a:gd name="connsiteY50" fmla="*/ 1594201 h 2250594"/>
                <a:gd name="connsiteX51" fmla="*/ 2221053 w 4992078"/>
                <a:gd name="connsiteY51" fmla="*/ 1584972 h 2250594"/>
                <a:gd name="connsiteX52" fmla="*/ 2189313 w 4992078"/>
                <a:gd name="connsiteY52" fmla="*/ 1584972 h 2250594"/>
                <a:gd name="connsiteX53" fmla="*/ 2189313 w 4992078"/>
                <a:gd name="connsiteY53" fmla="*/ 1564526 h 2250594"/>
                <a:gd name="connsiteX54" fmla="*/ 2181555 w 4992078"/>
                <a:gd name="connsiteY54" fmla="*/ 1564526 h 2250594"/>
                <a:gd name="connsiteX55" fmla="*/ 2181555 w 4992078"/>
                <a:gd name="connsiteY55" fmla="*/ 1557001 h 2250594"/>
                <a:gd name="connsiteX56" fmla="*/ 2173091 w 4992078"/>
                <a:gd name="connsiteY56" fmla="*/ 1557001 h 2250594"/>
                <a:gd name="connsiteX57" fmla="*/ 2173091 w 4992078"/>
                <a:gd name="connsiteY57" fmla="*/ 1550328 h 2250594"/>
                <a:gd name="connsiteX58" fmla="*/ 2165509 w 4992078"/>
                <a:gd name="connsiteY58" fmla="*/ 1550328 h 2250594"/>
                <a:gd name="connsiteX59" fmla="*/ 2165509 w 4992078"/>
                <a:gd name="connsiteY59" fmla="*/ 1543228 h 2250594"/>
                <a:gd name="connsiteX60" fmla="*/ 2108025 w 4992078"/>
                <a:gd name="connsiteY60" fmla="*/ 1543228 h 2250594"/>
                <a:gd name="connsiteX61" fmla="*/ 2108025 w 4992078"/>
                <a:gd name="connsiteY61" fmla="*/ 1535703 h 2250594"/>
                <a:gd name="connsiteX62" fmla="*/ 2099385 w 4992078"/>
                <a:gd name="connsiteY62" fmla="*/ 1535703 h 2250594"/>
                <a:gd name="connsiteX63" fmla="*/ 2099385 w 4992078"/>
                <a:gd name="connsiteY63" fmla="*/ 1528888 h 2250594"/>
                <a:gd name="connsiteX64" fmla="*/ 2093919 w 4992078"/>
                <a:gd name="connsiteY64" fmla="*/ 1528888 h 2250594"/>
                <a:gd name="connsiteX65" fmla="*/ 2093919 w 4992078"/>
                <a:gd name="connsiteY65" fmla="*/ 1520653 h 2250594"/>
                <a:gd name="connsiteX66" fmla="*/ 1996585 w 4992078"/>
                <a:gd name="connsiteY66" fmla="*/ 1520653 h 2250594"/>
                <a:gd name="connsiteX67" fmla="*/ 1996585 w 4992078"/>
                <a:gd name="connsiteY67" fmla="*/ 1513554 h 2250594"/>
                <a:gd name="connsiteX68" fmla="*/ 1952678 w 4992078"/>
                <a:gd name="connsiteY68" fmla="*/ 1513554 h 2250594"/>
                <a:gd name="connsiteX69" fmla="*/ 1952678 w 4992078"/>
                <a:gd name="connsiteY69" fmla="*/ 1507022 h 2250594"/>
                <a:gd name="connsiteX70" fmla="*/ 1942628 w 4992078"/>
                <a:gd name="connsiteY70" fmla="*/ 1507022 h 2250594"/>
                <a:gd name="connsiteX71" fmla="*/ 1942628 w 4992078"/>
                <a:gd name="connsiteY71" fmla="*/ 1499923 h 2250594"/>
                <a:gd name="connsiteX72" fmla="*/ 1935222 w 4992078"/>
                <a:gd name="connsiteY72" fmla="*/ 1499923 h 2250594"/>
                <a:gd name="connsiteX73" fmla="*/ 1935222 w 4992078"/>
                <a:gd name="connsiteY73" fmla="*/ 1492682 h 2250594"/>
                <a:gd name="connsiteX74" fmla="*/ 1887084 w 4992078"/>
                <a:gd name="connsiteY74" fmla="*/ 1492682 h 2250594"/>
                <a:gd name="connsiteX75" fmla="*/ 1887084 w 4992078"/>
                <a:gd name="connsiteY75" fmla="*/ 1485015 h 2250594"/>
                <a:gd name="connsiteX76" fmla="*/ 1872096 w 4992078"/>
                <a:gd name="connsiteY76" fmla="*/ 1485015 h 2250594"/>
                <a:gd name="connsiteX77" fmla="*/ 1872096 w 4992078"/>
                <a:gd name="connsiteY77" fmla="*/ 1477632 h 2250594"/>
                <a:gd name="connsiteX78" fmla="*/ 1840180 w 4992078"/>
                <a:gd name="connsiteY78" fmla="*/ 1477632 h 2250594"/>
                <a:gd name="connsiteX79" fmla="*/ 1840180 w 4992078"/>
                <a:gd name="connsiteY79" fmla="*/ 1466699 h 2250594"/>
                <a:gd name="connsiteX80" fmla="*/ 1835419 w 4992078"/>
                <a:gd name="connsiteY80" fmla="*/ 1466699 h 2250594"/>
                <a:gd name="connsiteX81" fmla="*/ 1835419 w 4992078"/>
                <a:gd name="connsiteY81" fmla="*/ 1461303 h 2250594"/>
                <a:gd name="connsiteX82" fmla="*/ 1826779 w 4992078"/>
                <a:gd name="connsiteY82" fmla="*/ 1461303 h 2250594"/>
                <a:gd name="connsiteX83" fmla="*/ 1826779 w 4992078"/>
                <a:gd name="connsiteY83" fmla="*/ 1450513 h 2250594"/>
                <a:gd name="connsiteX84" fmla="*/ 1810733 w 4992078"/>
                <a:gd name="connsiteY84" fmla="*/ 1450513 h 2250594"/>
                <a:gd name="connsiteX85" fmla="*/ 1810733 w 4992078"/>
                <a:gd name="connsiteY85" fmla="*/ 1435888 h 2250594"/>
                <a:gd name="connsiteX86" fmla="*/ 1797332 w 4992078"/>
                <a:gd name="connsiteY86" fmla="*/ 1435888 h 2250594"/>
                <a:gd name="connsiteX87" fmla="*/ 1797332 w 4992078"/>
                <a:gd name="connsiteY87" fmla="*/ 1410615 h 2250594"/>
                <a:gd name="connsiteX88" fmla="*/ 1784107 w 4992078"/>
                <a:gd name="connsiteY88" fmla="*/ 1410615 h 2250594"/>
                <a:gd name="connsiteX89" fmla="*/ 1784107 w 4992078"/>
                <a:gd name="connsiteY89" fmla="*/ 1386903 h 2250594"/>
                <a:gd name="connsiteX90" fmla="*/ 1776877 w 4992078"/>
                <a:gd name="connsiteY90" fmla="*/ 1386903 h 2250594"/>
                <a:gd name="connsiteX91" fmla="*/ 1776877 w 4992078"/>
                <a:gd name="connsiteY91" fmla="*/ 1351123 h 2250594"/>
                <a:gd name="connsiteX92" fmla="*/ 1768414 w 4992078"/>
                <a:gd name="connsiteY92" fmla="*/ 1351123 h 2250594"/>
                <a:gd name="connsiteX93" fmla="*/ 1768414 w 4992078"/>
                <a:gd name="connsiteY93" fmla="*/ 1336925 h 2250594"/>
                <a:gd name="connsiteX94" fmla="*/ 1760479 w 4992078"/>
                <a:gd name="connsiteY94" fmla="*/ 1336925 h 2250594"/>
                <a:gd name="connsiteX95" fmla="*/ 1760479 w 4992078"/>
                <a:gd name="connsiteY95" fmla="*/ 1330252 h 2250594"/>
                <a:gd name="connsiteX96" fmla="*/ 1753249 w 4992078"/>
                <a:gd name="connsiteY96" fmla="*/ 1330252 h 2250594"/>
                <a:gd name="connsiteX97" fmla="*/ 1753249 w 4992078"/>
                <a:gd name="connsiteY97" fmla="*/ 1301429 h 2250594"/>
                <a:gd name="connsiteX98" fmla="*/ 1743904 w 4992078"/>
                <a:gd name="connsiteY98" fmla="*/ 1301429 h 2250594"/>
                <a:gd name="connsiteX99" fmla="*/ 1743904 w 4992078"/>
                <a:gd name="connsiteY99" fmla="*/ 1295892 h 2250594"/>
                <a:gd name="connsiteX100" fmla="*/ 1731913 w 4992078"/>
                <a:gd name="connsiteY100" fmla="*/ 1295892 h 2250594"/>
                <a:gd name="connsiteX101" fmla="*/ 1731913 w 4992078"/>
                <a:gd name="connsiteY101" fmla="*/ 1272180 h 2250594"/>
                <a:gd name="connsiteX102" fmla="*/ 1717983 w 4992078"/>
                <a:gd name="connsiteY102" fmla="*/ 1272180 h 2250594"/>
                <a:gd name="connsiteX103" fmla="*/ 1717983 w 4992078"/>
                <a:gd name="connsiteY103" fmla="*/ 1251308 h 2250594"/>
                <a:gd name="connsiteX104" fmla="*/ 1705816 w 4992078"/>
                <a:gd name="connsiteY104" fmla="*/ 1251308 h 2250594"/>
                <a:gd name="connsiteX105" fmla="*/ 1705816 w 4992078"/>
                <a:gd name="connsiteY105" fmla="*/ 1244351 h 2250594"/>
                <a:gd name="connsiteX106" fmla="*/ 1697176 w 4992078"/>
                <a:gd name="connsiteY106" fmla="*/ 1244351 h 2250594"/>
                <a:gd name="connsiteX107" fmla="*/ 1697176 w 4992078"/>
                <a:gd name="connsiteY107" fmla="*/ 1237820 h 2250594"/>
                <a:gd name="connsiteX108" fmla="*/ 1609364 w 4992078"/>
                <a:gd name="connsiteY108" fmla="*/ 1237820 h 2250594"/>
                <a:gd name="connsiteX109" fmla="*/ 1609364 w 4992078"/>
                <a:gd name="connsiteY109" fmla="*/ 1223054 h 2250594"/>
                <a:gd name="connsiteX110" fmla="*/ 1562989 w 4992078"/>
                <a:gd name="connsiteY110" fmla="*/ 1223054 h 2250594"/>
                <a:gd name="connsiteX111" fmla="*/ 1562989 w 4992078"/>
                <a:gd name="connsiteY111" fmla="*/ 1208429 h 2250594"/>
                <a:gd name="connsiteX112" fmla="*/ 1492986 w 4992078"/>
                <a:gd name="connsiteY112" fmla="*/ 1208429 h 2250594"/>
                <a:gd name="connsiteX113" fmla="*/ 1492986 w 4992078"/>
                <a:gd name="connsiteY113" fmla="*/ 1198916 h 2250594"/>
                <a:gd name="connsiteX114" fmla="*/ 1458602 w 4992078"/>
                <a:gd name="connsiteY114" fmla="*/ 1198916 h 2250594"/>
                <a:gd name="connsiteX115" fmla="*/ 1458602 w 4992078"/>
                <a:gd name="connsiteY115" fmla="*/ 1195651 h 2250594"/>
                <a:gd name="connsiteX116" fmla="*/ 1449080 w 4992078"/>
                <a:gd name="connsiteY116" fmla="*/ 1195651 h 2250594"/>
                <a:gd name="connsiteX117" fmla="*/ 1449080 w 4992078"/>
                <a:gd name="connsiteY117" fmla="*/ 1188267 h 2250594"/>
                <a:gd name="connsiteX118" fmla="*/ 1426862 w 4992078"/>
                <a:gd name="connsiteY118" fmla="*/ 1188267 h 2250594"/>
                <a:gd name="connsiteX119" fmla="*/ 1426862 w 4992078"/>
                <a:gd name="connsiteY119" fmla="*/ 1173643 h 2250594"/>
                <a:gd name="connsiteX120" fmla="*/ 1420867 w 4992078"/>
                <a:gd name="connsiteY120" fmla="*/ 1173643 h 2250594"/>
                <a:gd name="connsiteX121" fmla="*/ 1420867 w 4992078"/>
                <a:gd name="connsiteY121" fmla="*/ 1165976 h 2250594"/>
                <a:gd name="connsiteX122" fmla="*/ 1411345 w 4992078"/>
                <a:gd name="connsiteY122" fmla="*/ 1165976 h 2250594"/>
                <a:gd name="connsiteX123" fmla="*/ 1411345 w 4992078"/>
                <a:gd name="connsiteY123" fmla="*/ 1137437 h 2250594"/>
                <a:gd name="connsiteX124" fmla="*/ 1395299 w 4992078"/>
                <a:gd name="connsiteY124" fmla="*/ 1137437 h 2250594"/>
                <a:gd name="connsiteX125" fmla="*/ 1395299 w 4992078"/>
                <a:gd name="connsiteY125" fmla="*/ 1123523 h 2250594"/>
                <a:gd name="connsiteX126" fmla="*/ 1387541 w 4992078"/>
                <a:gd name="connsiteY126" fmla="*/ 1123523 h 2250594"/>
                <a:gd name="connsiteX127" fmla="*/ 1387541 w 4992078"/>
                <a:gd name="connsiteY127" fmla="*/ 1122103 h 2250594"/>
                <a:gd name="connsiteX128" fmla="*/ 1381898 w 4992078"/>
                <a:gd name="connsiteY128" fmla="*/ 1122103 h 2250594"/>
                <a:gd name="connsiteX129" fmla="*/ 1381898 w 4992078"/>
                <a:gd name="connsiteY129" fmla="*/ 1101515 h 2250594"/>
                <a:gd name="connsiteX130" fmla="*/ 1371495 w 4992078"/>
                <a:gd name="connsiteY130" fmla="*/ 1101515 h 2250594"/>
                <a:gd name="connsiteX131" fmla="*/ 1371495 w 4992078"/>
                <a:gd name="connsiteY131" fmla="*/ 1086607 h 2250594"/>
                <a:gd name="connsiteX132" fmla="*/ 1355625 w 4992078"/>
                <a:gd name="connsiteY132" fmla="*/ 1086607 h 2250594"/>
                <a:gd name="connsiteX133" fmla="*/ 1355625 w 4992078"/>
                <a:gd name="connsiteY133" fmla="*/ 1068007 h 2250594"/>
                <a:gd name="connsiteX134" fmla="*/ 1350864 w 4992078"/>
                <a:gd name="connsiteY134" fmla="*/ 1068007 h 2250594"/>
                <a:gd name="connsiteX135" fmla="*/ 1350864 w 4992078"/>
                <a:gd name="connsiteY135" fmla="*/ 1044295 h 2250594"/>
                <a:gd name="connsiteX136" fmla="*/ 1345045 w 4992078"/>
                <a:gd name="connsiteY136" fmla="*/ 1044295 h 2250594"/>
                <a:gd name="connsiteX137" fmla="*/ 1345045 w 4992078"/>
                <a:gd name="connsiteY137" fmla="*/ 988921 h 2250594"/>
                <a:gd name="connsiteX138" fmla="*/ 1331821 w 4992078"/>
                <a:gd name="connsiteY138" fmla="*/ 988921 h 2250594"/>
                <a:gd name="connsiteX139" fmla="*/ 1331821 w 4992078"/>
                <a:gd name="connsiteY139" fmla="*/ 953141 h 2250594"/>
                <a:gd name="connsiteX140" fmla="*/ 1315598 w 4992078"/>
                <a:gd name="connsiteY140" fmla="*/ 953141 h 2250594"/>
                <a:gd name="connsiteX141" fmla="*/ 1315598 w 4992078"/>
                <a:gd name="connsiteY141" fmla="*/ 937949 h 2250594"/>
                <a:gd name="connsiteX142" fmla="*/ 1302373 w 4992078"/>
                <a:gd name="connsiteY142" fmla="*/ 937949 h 2250594"/>
                <a:gd name="connsiteX143" fmla="*/ 1302373 w 4992078"/>
                <a:gd name="connsiteY143" fmla="*/ 924460 h 2250594"/>
                <a:gd name="connsiteX144" fmla="*/ 1278745 w 4992078"/>
                <a:gd name="connsiteY144" fmla="*/ 924460 h 2250594"/>
                <a:gd name="connsiteX145" fmla="*/ 1278745 w 4992078"/>
                <a:gd name="connsiteY145" fmla="*/ 895496 h 2250594"/>
                <a:gd name="connsiteX146" fmla="*/ 1261641 w 4992078"/>
                <a:gd name="connsiteY146" fmla="*/ 895496 h 2250594"/>
                <a:gd name="connsiteX147" fmla="*/ 1261641 w 4992078"/>
                <a:gd name="connsiteY147" fmla="*/ 877464 h 2250594"/>
                <a:gd name="connsiteX148" fmla="*/ 1196752 w 4992078"/>
                <a:gd name="connsiteY148" fmla="*/ 877464 h 2250594"/>
                <a:gd name="connsiteX149" fmla="*/ 1196752 w 4992078"/>
                <a:gd name="connsiteY149" fmla="*/ 866957 h 2250594"/>
                <a:gd name="connsiteX150" fmla="*/ 1141913 w 4992078"/>
                <a:gd name="connsiteY150" fmla="*/ 866957 h 2250594"/>
                <a:gd name="connsiteX151" fmla="*/ 1141913 w 4992078"/>
                <a:gd name="connsiteY151" fmla="*/ 860425 h 2250594"/>
                <a:gd name="connsiteX152" fmla="*/ 1132920 w 4992078"/>
                <a:gd name="connsiteY152" fmla="*/ 860425 h 2250594"/>
                <a:gd name="connsiteX153" fmla="*/ 1132920 w 4992078"/>
                <a:gd name="connsiteY153" fmla="*/ 853326 h 2250594"/>
                <a:gd name="connsiteX154" fmla="*/ 1077024 w 4992078"/>
                <a:gd name="connsiteY154" fmla="*/ 853326 h 2250594"/>
                <a:gd name="connsiteX155" fmla="*/ 1077024 w 4992078"/>
                <a:gd name="connsiteY155" fmla="*/ 846085 h 2250594"/>
                <a:gd name="connsiteX156" fmla="*/ 1061859 w 4992078"/>
                <a:gd name="connsiteY156" fmla="*/ 846085 h 2250594"/>
                <a:gd name="connsiteX157" fmla="*/ 1061859 w 4992078"/>
                <a:gd name="connsiteY157" fmla="*/ 839270 h 2250594"/>
                <a:gd name="connsiteX158" fmla="*/ 1045637 w 4992078"/>
                <a:gd name="connsiteY158" fmla="*/ 839270 h 2250594"/>
                <a:gd name="connsiteX159" fmla="*/ 1045637 w 4992078"/>
                <a:gd name="connsiteY159" fmla="*/ 836288 h 2250594"/>
                <a:gd name="connsiteX160" fmla="*/ 1035057 w 4992078"/>
                <a:gd name="connsiteY160" fmla="*/ 836288 h 2250594"/>
                <a:gd name="connsiteX161" fmla="*/ 1035057 w 4992078"/>
                <a:gd name="connsiteY161" fmla="*/ 826491 h 2250594"/>
                <a:gd name="connsiteX162" fmla="*/ 978632 w 4992078"/>
                <a:gd name="connsiteY162" fmla="*/ 826491 h 2250594"/>
                <a:gd name="connsiteX163" fmla="*/ 978632 w 4992078"/>
                <a:gd name="connsiteY163" fmla="*/ 820102 h 2250594"/>
                <a:gd name="connsiteX164" fmla="*/ 961528 w 4992078"/>
                <a:gd name="connsiteY164" fmla="*/ 820102 h 2250594"/>
                <a:gd name="connsiteX165" fmla="*/ 961528 w 4992078"/>
                <a:gd name="connsiteY165" fmla="*/ 804484 h 2250594"/>
                <a:gd name="connsiteX166" fmla="*/ 924851 w 4992078"/>
                <a:gd name="connsiteY166" fmla="*/ 804484 h 2250594"/>
                <a:gd name="connsiteX167" fmla="*/ 924851 w 4992078"/>
                <a:gd name="connsiteY167" fmla="*/ 789149 h 2250594"/>
                <a:gd name="connsiteX168" fmla="*/ 911802 w 4992078"/>
                <a:gd name="connsiteY168" fmla="*/ 789149 h 2250594"/>
                <a:gd name="connsiteX169" fmla="*/ 911802 w 4992078"/>
                <a:gd name="connsiteY169" fmla="*/ 781908 h 2250594"/>
                <a:gd name="connsiteX170" fmla="*/ 903339 w 4992078"/>
                <a:gd name="connsiteY170" fmla="*/ 781908 h 2250594"/>
                <a:gd name="connsiteX171" fmla="*/ 903339 w 4992078"/>
                <a:gd name="connsiteY171" fmla="*/ 760184 h 2250594"/>
                <a:gd name="connsiteX172" fmla="*/ 895404 w 4992078"/>
                <a:gd name="connsiteY172" fmla="*/ 760184 h 2250594"/>
                <a:gd name="connsiteX173" fmla="*/ 895404 w 4992078"/>
                <a:gd name="connsiteY173" fmla="*/ 711484 h 2250594"/>
                <a:gd name="connsiteX174" fmla="*/ 886058 w 4992078"/>
                <a:gd name="connsiteY174" fmla="*/ 711484 h 2250594"/>
                <a:gd name="connsiteX175" fmla="*/ 886058 w 4992078"/>
                <a:gd name="connsiteY175" fmla="*/ 703959 h 2250594"/>
                <a:gd name="connsiteX176" fmla="*/ 879181 w 4992078"/>
                <a:gd name="connsiteY176" fmla="*/ 703959 h 2250594"/>
                <a:gd name="connsiteX177" fmla="*/ 879181 w 4992078"/>
                <a:gd name="connsiteY177" fmla="*/ 697143 h 2250594"/>
                <a:gd name="connsiteX178" fmla="*/ 871952 w 4992078"/>
                <a:gd name="connsiteY178" fmla="*/ 697143 h 2250594"/>
                <a:gd name="connsiteX179" fmla="*/ 871952 w 4992078"/>
                <a:gd name="connsiteY179" fmla="*/ 683229 h 2250594"/>
                <a:gd name="connsiteX180" fmla="*/ 862606 w 4992078"/>
                <a:gd name="connsiteY180" fmla="*/ 683229 h 2250594"/>
                <a:gd name="connsiteX181" fmla="*/ 862606 w 4992078"/>
                <a:gd name="connsiteY181" fmla="*/ 672722 h 2250594"/>
                <a:gd name="connsiteX182" fmla="*/ 855201 w 4992078"/>
                <a:gd name="connsiteY182" fmla="*/ 672722 h 2250594"/>
                <a:gd name="connsiteX183" fmla="*/ 855201 w 4992078"/>
                <a:gd name="connsiteY183" fmla="*/ 661931 h 2250594"/>
                <a:gd name="connsiteX184" fmla="*/ 846737 w 4992078"/>
                <a:gd name="connsiteY184" fmla="*/ 661931 h 2250594"/>
                <a:gd name="connsiteX185" fmla="*/ 846737 w 4992078"/>
                <a:gd name="connsiteY185" fmla="*/ 629985 h 2250594"/>
                <a:gd name="connsiteX186" fmla="*/ 834041 w 4992078"/>
                <a:gd name="connsiteY186" fmla="*/ 629985 h 2250594"/>
                <a:gd name="connsiteX187" fmla="*/ 834041 w 4992078"/>
                <a:gd name="connsiteY187" fmla="*/ 625867 h 2250594"/>
                <a:gd name="connsiteX188" fmla="*/ 824166 w 4992078"/>
                <a:gd name="connsiteY188" fmla="*/ 625867 h 2250594"/>
                <a:gd name="connsiteX189" fmla="*/ 824166 w 4992078"/>
                <a:gd name="connsiteY189" fmla="*/ 604002 h 2250594"/>
                <a:gd name="connsiteX190" fmla="*/ 816937 w 4992078"/>
                <a:gd name="connsiteY190" fmla="*/ 604002 h 2250594"/>
                <a:gd name="connsiteX191" fmla="*/ 816937 w 4992078"/>
                <a:gd name="connsiteY191" fmla="*/ 583272 h 2250594"/>
                <a:gd name="connsiteX192" fmla="*/ 736178 w 4992078"/>
                <a:gd name="connsiteY192" fmla="*/ 583272 h 2250594"/>
                <a:gd name="connsiteX193" fmla="*/ 736178 w 4992078"/>
                <a:gd name="connsiteY193" fmla="*/ 576741 h 2250594"/>
                <a:gd name="connsiteX194" fmla="*/ 697033 w 4992078"/>
                <a:gd name="connsiteY194" fmla="*/ 576741 h 2250594"/>
                <a:gd name="connsiteX195" fmla="*/ 697033 w 4992078"/>
                <a:gd name="connsiteY195" fmla="*/ 569499 h 2250594"/>
                <a:gd name="connsiteX196" fmla="*/ 656653 w 4992078"/>
                <a:gd name="connsiteY196" fmla="*/ 569499 h 2250594"/>
                <a:gd name="connsiteX197" fmla="*/ 656653 w 4992078"/>
                <a:gd name="connsiteY197" fmla="*/ 562116 h 2250594"/>
                <a:gd name="connsiteX198" fmla="*/ 546447 w 4992078"/>
                <a:gd name="connsiteY198" fmla="*/ 562116 h 2250594"/>
                <a:gd name="connsiteX199" fmla="*/ 546447 w 4992078"/>
                <a:gd name="connsiteY199" fmla="*/ 555443 h 2250594"/>
                <a:gd name="connsiteX200" fmla="*/ 538512 w 4992078"/>
                <a:gd name="connsiteY200" fmla="*/ 555443 h 2250594"/>
                <a:gd name="connsiteX201" fmla="*/ 538512 w 4992078"/>
                <a:gd name="connsiteY201" fmla="*/ 548202 h 2250594"/>
                <a:gd name="connsiteX202" fmla="*/ 515060 w 4992078"/>
                <a:gd name="connsiteY202" fmla="*/ 548202 h 2250594"/>
                <a:gd name="connsiteX203" fmla="*/ 515060 w 4992078"/>
                <a:gd name="connsiteY203" fmla="*/ 541528 h 2250594"/>
                <a:gd name="connsiteX204" fmla="*/ 506420 w 4992078"/>
                <a:gd name="connsiteY204" fmla="*/ 541528 h 2250594"/>
                <a:gd name="connsiteX205" fmla="*/ 506420 w 4992078"/>
                <a:gd name="connsiteY205" fmla="*/ 533719 h 2250594"/>
                <a:gd name="connsiteX206" fmla="*/ 498309 w 4992078"/>
                <a:gd name="connsiteY206" fmla="*/ 533719 h 2250594"/>
                <a:gd name="connsiteX207" fmla="*/ 498309 w 4992078"/>
                <a:gd name="connsiteY207" fmla="*/ 517817 h 2250594"/>
                <a:gd name="connsiteX208" fmla="*/ 488258 w 4992078"/>
                <a:gd name="connsiteY208" fmla="*/ 517817 h 2250594"/>
                <a:gd name="connsiteX209" fmla="*/ 488258 w 4992078"/>
                <a:gd name="connsiteY209" fmla="*/ 512280 h 2250594"/>
                <a:gd name="connsiteX210" fmla="*/ 482615 w 4992078"/>
                <a:gd name="connsiteY210" fmla="*/ 512280 h 2250594"/>
                <a:gd name="connsiteX211" fmla="*/ 482615 w 4992078"/>
                <a:gd name="connsiteY211" fmla="*/ 477068 h 2250594"/>
                <a:gd name="connsiteX212" fmla="*/ 475209 w 4992078"/>
                <a:gd name="connsiteY212" fmla="*/ 477068 h 2250594"/>
                <a:gd name="connsiteX213" fmla="*/ 475209 w 4992078"/>
                <a:gd name="connsiteY213" fmla="*/ 448955 h 2250594"/>
                <a:gd name="connsiteX214" fmla="*/ 466922 w 4992078"/>
                <a:gd name="connsiteY214" fmla="*/ 448955 h 2250594"/>
                <a:gd name="connsiteX215" fmla="*/ 466922 w 4992078"/>
                <a:gd name="connsiteY215" fmla="*/ 381796 h 2250594"/>
                <a:gd name="connsiteX216" fmla="*/ 459516 w 4992078"/>
                <a:gd name="connsiteY216" fmla="*/ 381796 h 2250594"/>
                <a:gd name="connsiteX217" fmla="*/ 459516 w 4992078"/>
                <a:gd name="connsiteY217" fmla="*/ 314637 h 2250594"/>
                <a:gd name="connsiteX218" fmla="*/ 443117 w 4992078"/>
                <a:gd name="connsiteY218" fmla="*/ 314637 h 2250594"/>
                <a:gd name="connsiteX219" fmla="*/ 443117 w 4992078"/>
                <a:gd name="connsiteY219" fmla="*/ 285247 h 2250594"/>
                <a:gd name="connsiteX220" fmla="*/ 436240 w 4992078"/>
                <a:gd name="connsiteY220" fmla="*/ 285247 h 2250594"/>
                <a:gd name="connsiteX221" fmla="*/ 436240 w 4992078"/>
                <a:gd name="connsiteY221" fmla="*/ 252448 h 2250594"/>
                <a:gd name="connsiteX222" fmla="*/ 426895 w 4992078"/>
                <a:gd name="connsiteY222" fmla="*/ 252448 h 2250594"/>
                <a:gd name="connsiteX223" fmla="*/ 426895 w 4992078"/>
                <a:gd name="connsiteY223" fmla="*/ 214538 h 2250594"/>
                <a:gd name="connsiteX224" fmla="*/ 411202 w 4992078"/>
                <a:gd name="connsiteY224" fmla="*/ 214538 h 2250594"/>
                <a:gd name="connsiteX225" fmla="*/ 411202 w 4992078"/>
                <a:gd name="connsiteY225" fmla="*/ 198352 h 2250594"/>
                <a:gd name="connsiteX226" fmla="*/ 403443 w 4992078"/>
                <a:gd name="connsiteY226" fmla="*/ 198352 h 2250594"/>
                <a:gd name="connsiteX227" fmla="*/ 403443 w 4992078"/>
                <a:gd name="connsiteY227" fmla="*/ 195371 h 2250594"/>
                <a:gd name="connsiteX228" fmla="*/ 392511 w 4992078"/>
                <a:gd name="connsiteY228" fmla="*/ 195371 h 2250594"/>
                <a:gd name="connsiteX229" fmla="*/ 392511 w 4992078"/>
                <a:gd name="connsiteY229" fmla="*/ 158455 h 2250594"/>
                <a:gd name="connsiteX230" fmla="*/ 387397 w 4992078"/>
                <a:gd name="connsiteY230" fmla="*/ 158455 h 2250594"/>
                <a:gd name="connsiteX231" fmla="*/ 387397 w 4992078"/>
                <a:gd name="connsiteY231" fmla="*/ 146102 h 2250594"/>
                <a:gd name="connsiteX232" fmla="*/ 378933 w 4992078"/>
                <a:gd name="connsiteY232" fmla="*/ 146102 h 2250594"/>
                <a:gd name="connsiteX233" fmla="*/ 378933 w 4992078"/>
                <a:gd name="connsiteY233" fmla="*/ 106914 h 2250594"/>
                <a:gd name="connsiteX234" fmla="*/ 370117 w 4992078"/>
                <a:gd name="connsiteY234" fmla="*/ 106914 h 2250594"/>
                <a:gd name="connsiteX235" fmla="*/ 370117 w 4992078"/>
                <a:gd name="connsiteY235" fmla="*/ 65739 h 2250594"/>
                <a:gd name="connsiteX236" fmla="*/ 341904 w 4992078"/>
                <a:gd name="connsiteY236" fmla="*/ 65739 h 2250594"/>
                <a:gd name="connsiteX237" fmla="*/ 341904 w 4992078"/>
                <a:gd name="connsiteY237" fmla="*/ 58072 h 2250594"/>
                <a:gd name="connsiteX238" fmla="*/ 336438 w 4992078"/>
                <a:gd name="connsiteY238" fmla="*/ 58072 h 2250594"/>
                <a:gd name="connsiteX239" fmla="*/ 336438 w 4992078"/>
                <a:gd name="connsiteY239" fmla="*/ 50120 h 2250594"/>
                <a:gd name="connsiteX240" fmla="*/ 300995 w 4992078"/>
                <a:gd name="connsiteY240" fmla="*/ 50120 h 2250594"/>
                <a:gd name="connsiteX241" fmla="*/ 300995 w 4992078"/>
                <a:gd name="connsiteY241" fmla="*/ 43163 h 2250594"/>
                <a:gd name="connsiteX242" fmla="*/ 268551 w 4992078"/>
                <a:gd name="connsiteY242" fmla="*/ 43163 h 2250594"/>
                <a:gd name="connsiteX243" fmla="*/ 268551 w 4992078"/>
                <a:gd name="connsiteY243" fmla="*/ 36490 h 2250594"/>
                <a:gd name="connsiteX244" fmla="*/ 220765 w 4992078"/>
                <a:gd name="connsiteY244" fmla="*/ 36490 h 2250594"/>
                <a:gd name="connsiteX245" fmla="*/ 220765 w 4992078"/>
                <a:gd name="connsiteY245" fmla="*/ 29391 h 2250594"/>
                <a:gd name="connsiteX246" fmla="*/ 212654 w 4992078"/>
                <a:gd name="connsiteY246" fmla="*/ 29391 h 2250594"/>
                <a:gd name="connsiteX247" fmla="*/ 212654 w 4992078"/>
                <a:gd name="connsiteY247" fmla="*/ 22292 h 2250594"/>
                <a:gd name="connsiteX248" fmla="*/ 204543 w 4992078"/>
                <a:gd name="connsiteY248" fmla="*/ 22292 h 2250594"/>
                <a:gd name="connsiteX249" fmla="*/ 204543 w 4992078"/>
                <a:gd name="connsiteY249" fmla="*/ 15902 h 2250594"/>
                <a:gd name="connsiteX250" fmla="*/ 156934 w 4992078"/>
                <a:gd name="connsiteY250" fmla="*/ 15902 h 2250594"/>
                <a:gd name="connsiteX251" fmla="*/ 156934 w 4992078"/>
                <a:gd name="connsiteY251" fmla="*/ 8093 h 2250594"/>
                <a:gd name="connsiteX252" fmla="*/ 77585 w 4992078"/>
                <a:gd name="connsiteY252" fmla="*/ 8093 h 2250594"/>
                <a:gd name="connsiteX253" fmla="*/ 77585 w 4992078"/>
                <a:gd name="connsiteY253" fmla="*/ 0 h 2250594"/>
                <a:gd name="connsiteX254" fmla="*/ 0 w 4992078"/>
                <a:gd name="connsiteY254" fmla="*/ 0 h 225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4992078" h="2250594">
                  <a:moveTo>
                    <a:pt x="4992079" y="2250594"/>
                  </a:moveTo>
                  <a:lnTo>
                    <a:pt x="4841846" y="2250594"/>
                  </a:lnTo>
                  <a:lnTo>
                    <a:pt x="4841846" y="2073824"/>
                  </a:lnTo>
                  <a:lnTo>
                    <a:pt x="3144669" y="2073824"/>
                  </a:lnTo>
                  <a:lnTo>
                    <a:pt x="3144669" y="2031513"/>
                  </a:lnTo>
                  <a:lnTo>
                    <a:pt x="3106406" y="2031513"/>
                  </a:lnTo>
                  <a:lnTo>
                    <a:pt x="3106406" y="2013055"/>
                  </a:lnTo>
                  <a:lnTo>
                    <a:pt x="3065850" y="2013055"/>
                  </a:lnTo>
                  <a:lnTo>
                    <a:pt x="3065850" y="1991047"/>
                  </a:lnTo>
                  <a:lnTo>
                    <a:pt x="3054388" y="1991047"/>
                  </a:lnTo>
                  <a:lnTo>
                    <a:pt x="3054388" y="1969749"/>
                  </a:lnTo>
                  <a:lnTo>
                    <a:pt x="2848964" y="1969749"/>
                  </a:lnTo>
                  <a:lnTo>
                    <a:pt x="2848964" y="1955409"/>
                  </a:lnTo>
                  <a:lnTo>
                    <a:pt x="2832213" y="1955409"/>
                  </a:lnTo>
                  <a:lnTo>
                    <a:pt x="2832213" y="1919913"/>
                  </a:lnTo>
                  <a:lnTo>
                    <a:pt x="2709134" y="1919913"/>
                  </a:lnTo>
                  <a:lnTo>
                    <a:pt x="2709134" y="1889670"/>
                  </a:lnTo>
                  <a:lnTo>
                    <a:pt x="2690620" y="1889670"/>
                  </a:lnTo>
                  <a:lnTo>
                    <a:pt x="2690620" y="1876466"/>
                  </a:lnTo>
                  <a:lnTo>
                    <a:pt x="2679863" y="1876466"/>
                  </a:lnTo>
                  <a:lnTo>
                    <a:pt x="2679863" y="1854032"/>
                  </a:lnTo>
                  <a:lnTo>
                    <a:pt x="2666462" y="1854032"/>
                  </a:lnTo>
                  <a:lnTo>
                    <a:pt x="2666462" y="1836710"/>
                  </a:lnTo>
                  <a:lnTo>
                    <a:pt x="2657469" y="1836710"/>
                  </a:lnTo>
                  <a:lnTo>
                    <a:pt x="2657469" y="1821234"/>
                  </a:lnTo>
                  <a:lnTo>
                    <a:pt x="2625025" y="1821234"/>
                  </a:lnTo>
                  <a:lnTo>
                    <a:pt x="2625025" y="1797522"/>
                  </a:lnTo>
                  <a:lnTo>
                    <a:pt x="2614269" y="1797522"/>
                  </a:lnTo>
                  <a:lnTo>
                    <a:pt x="2614269" y="1771255"/>
                  </a:lnTo>
                  <a:lnTo>
                    <a:pt x="2578474" y="1771255"/>
                  </a:lnTo>
                  <a:lnTo>
                    <a:pt x="2578474" y="1748112"/>
                  </a:lnTo>
                  <a:lnTo>
                    <a:pt x="2426654" y="1748112"/>
                  </a:lnTo>
                  <a:lnTo>
                    <a:pt x="2426654" y="1742148"/>
                  </a:lnTo>
                  <a:lnTo>
                    <a:pt x="2417661" y="1742148"/>
                  </a:lnTo>
                  <a:lnTo>
                    <a:pt x="2417661" y="1738031"/>
                  </a:lnTo>
                  <a:lnTo>
                    <a:pt x="2308160" y="1738031"/>
                  </a:lnTo>
                  <a:lnTo>
                    <a:pt x="2308160" y="1698275"/>
                  </a:lnTo>
                  <a:lnTo>
                    <a:pt x="2292643" y="1698275"/>
                  </a:lnTo>
                  <a:lnTo>
                    <a:pt x="2292643" y="1691034"/>
                  </a:lnTo>
                  <a:lnTo>
                    <a:pt x="2273423" y="1691034"/>
                  </a:lnTo>
                  <a:lnTo>
                    <a:pt x="2273423" y="1676978"/>
                  </a:lnTo>
                  <a:lnTo>
                    <a:pt x="2259140" y="1676978"/>
                  </a:lnTo>
                  <a:lnTo>
                    <a:pt x="2259140" y="1654544"/>
                  </a:lnTo>
                  <a:lnTo>
                    <a:pt x="2243976" y="1654544"/>
                  </a:lnTo>
                  <a:lnTo>
                    <a:pt x="2243976" y="1649149"/>
                  </a:lnTo>
                  <a:lnTo>
                    <a:pt x="2237628" y="1649149"/>
                  </a:lnTo>
                  <a:lnTo>
                    <a:pt x="2237628" y="1615782"/>
                  </a:lnTo>
                  <a:lnTo>
                    <a:pt x="2229693" y="1615782"/>
                  </a:lnTo>
                  <a:lnTo>
                    <a:pt x="2229693" y="1598460"/>
                  </a:lnTo>
                  <a:lnTo>
                    <a:pt x="2221053" y="1598460"/>
                  </a:lnTo>
                  <a:lnTo>
                    <a:pt x="2221053" y="1594201"/>
                  </a:lnTo>
                  <a:lnTo>
                    <a:pt x="2221053" y="1584972"/>
                  </a:lnTo>
                  <a:lnTo>
                    <a:pt x="2189313" y="1584972"/>
                  </a:lnTo>
                  <a:lnTo>
                    <a:pt x="2189313" y="1564526"/>
                  </a:lnTo>
                  <a:lnTo>
                    <a:pt x="2181555" y="1564526"/>
                  </a:lnTo>
                  <a:lnTo>
                    <a:pt x="2181555" y="1557001"/>
                  </a:lnTo>
                  <a:lnTo>
                    <a:pt x="2173091" y="1557001"/>
                  </a:lnTo>
                  <a:lnTo>
                    <a:pt x="2173091" y="1550328"/>
                  </a:lnTo>
                  <a:lnTo>
                    <a:pt x="2165509" y="1550328"/>
                  </a:lnTo>
                  <a:lnTo>
                    <a:pt x="2165509" y="1543228"/>
                  </a:lnTo>
                  <a:lnTo>
                    <a:pt x="2108025" y="1543228"/>
                  </a:lnTo>
                  <a:lnTo>
                    <a:pt x="2108025" y="1535703"/>
                  </a:lnTo>
                  <a:lnTo>
                    <a:pt x="2099385" y="1535703"/>
                  </a:lnTo>
                  <a:lnTo>
                    <a:pt x="2099385" y="1528888"/>
                  </a:lnTo>
                  <a:lnTo>
                    <a:pt x="2093919" y="1528888"/>
                  </a:lnTo>
                  <a:lnTo>
                    <a:pt x="2093919" y="1520653"/>
                  </a:lnTo>
                  <a:lnTo>
                    <a:pt x="1996585" y="1520653"/>
                  </a:lnTo>
                  <a:lnTo>
                    <a:pt x="1996585" y="1513554"/>
                  </a:lnTo>
                  <a:lnTo>
                    <a:pt x="1952678" y="1513554"/>
                  </a:lnTo>
                  <a:lnTo>
                    <a:pt x="1952678" y="1507022"/>
                  </a:lnTo>
                  <a:lnTo>
                    <a:pt x="1942628" y="1507022"/>
                  </a:lnTo>
                  <a:lnTo>
                    <a:pt x="1942628" y="1499923"/>
                  </a:lnTo>
                  <a:lnTo>
                    <a:pt x="1935222" y="1499923"/>
                  </a:lnTo>
                  <a:lnTo>
                    <a:pt x="1935222" y="1492682"/>
                  </a:lnTo>
                  <a:lnTo>
                    <a:pt x="1887084" y="1492682"/>
                  </a:lnTo>
                  <a:lnTo>
                    <a:pt x="1887084" y="1485015"/>
                  </a:lnTo>
                  <a:lnTo>
                    <a:pt x="1872096" y="1485015"/>
                  </a:lnTo>
                  <a:lnTo>
                    <a:pt x="1872096" y="1477632"/>
                  </a:lnTo>
                  <a:lnTo>
                    <a:pt x="1840180" y="1477632"/>
                  </a:lnTo>
                  <a:lnTo>
                    <a:pt x="1840180" y="1466699"/>
                  </a:lnTo>
                  <a:lnTo>
                    <a:pt x="1835419" y="1466699"/>
                  </a:lnTo>
                  <a:lnTo>
                    <a:pt x="1835419" y="1461303"/>
                  </a:lnTo>
                  <a:lnTo>
                    <a:pt x="1826779" y="1461303"/>
                  </a:lnTo>
                  <a:lnTo>
                    <a:pt x="1826779" y="1450513"/>
                  </a:lnTo>
                  <a:lnTo>
                    <a:pt x="1810733" y="1450513"/>
                  </a:lnTo>
                  <a:lnTo>
                    <a:pt x="1810733" y="1435888"/>
                  </a:lnTo>
                  <a:lnTo>
                    <a:pt x="1797332" y="1435888"/>
                  </a:lnTo>
                  <a:lnTo>
                    <a:pt x="1797332" y="1410615"/>
                  </a:lnTo>
                  <a:lnTo>
                    <a:pt x="1784107" y="1410615"/>
                  </a:lnTo>
                  <a:lnTo>
                    <a:pt x="1784107" y="1386903"/>
                  </a:lnTo>
                  <a:lnTo>
                    <a:pt x="1776877" y="1386903"/>
                  </a:lnTo>
                  <a:lnTo>
                    <a:pt x="1776877" y="1351123"/>
                  </a:lnTo>
                  <a:lnTo>
                    <a:pt x="1768414" y="1351123"/>
                  </a:lnTo>
                  <a:lnTo>
                    <a:pt x="1768414" y="1336925"/>
                  </a:lnTo>
                  <a:lnTo>
                    <a:pt x="1760479" y="1336925"/>
                  </a:lnTo>
                  <a:lnTo>
                    <a:pt x="1760479" y="1330252"/>
                  </a:lnTo>
                  <a:lnTo>
                    <a:pt x="1753249" y="1330252"/>
                  </a:lnTo>
                  <a:lnTo>
                    <a:pt x="1753249" y="1301429"/>
                  </a:lnTo>
                  <a:lnTo>
                    <a:pt x="1743904" y="1301429"/>
                  </a:lnTo>
                  <a:lnTo>
                    <a:pt x="1743904" y="1295892"/>
                  </a:lnTo>
                  <a:lnTo>
                    <a:pt x="1731913" y="1295892"/>
                  </a:lnTo>
                  <a:lnTo>
                    <a:pt x="1731913" y="1272180"/>
                  </a:lnTo>
                  <a:lnTo>
                    <a:pt x="1717983" y="1272180"/>
                  </a:lnTo>
                  <a:lnTo>
                    <a:pt x="1717983" y="1251308"/>
                  </a:lnTo>
                  <a:lnTo>
                    <a:pt x="1705816" y="1251308"/>
                  </a:lnTo>
                  <a:lnTo>
                    <a:pt x="1705816" y="1244351"/>
                  </a:lnTo>
                  <a:lnTo>
                    <a:pt x="1697176" y="1244351"/>
                  </a:lnTo>
                  <a:lnTo>
                    <a:pt x="1697176" y="1237820"/>
                  </a:lnTo>
                  <a:lnTo>
                    <a:pt x="1609364" y="1237820"/>
                  </a:lnTo>
                  <a:lnTo>
                    <a:pt x="1609364" y="1223054"/>
                  </a:lnTo>
                  <a:lnTo>
                    <a:pt x="1562989" y="1223054"/>
                  </a:lnTo>
                  <a:lnTo>
                    <a:pt x="1562989" y="1208429"/>
                  </a:lnTo>
                  <a:lnTo>
                    <a:pt x="1492986" y="1208429"/>
                  </a:lnTo>
                  <a:lnTo>
                    <a:pt x="1492986" y="1198916"/>
                  </a:lnTo>
                  <a:lnTo>
                    <a:pt x="1458602" y="1198916"/>
                  </a:lnTo>
                  <a:lnTo>
                    <a:pt x="1458602" y="1195651"/>
                  </a:lnTo>
                  <a:lnTo>
                    <a:pt x="1449080" y="1195651"/>
                  </a:lnTo>
                  <a:lnTo>
                    <a:pt x="1449080" y="1188267"/>
                  </a:lnTo>
                  <a:lnTo>
                    <a:pt x="1426862" y="1188267"/>
                  </a:lnTo>
                  <a:lnTo>
                    <a:pt x="1426862" y="1173643"/>
                  </a:lnTo>
                  <a:lnTo>
                    <a:pt x="1420867" y="1173643"/>
                  </a:lnTo>
                  <a:lnTo>
                    <a:pt x="1420867" y="1165976"/>
                  </a:lnTo>
                  <a:lnTo>
                    <a:pt x="1411345" y="1165976"/>
                  </a:lnTo>
                  <a:lnTo>
                    <a:pt x="1411345" y="1137437"/>
                  </a:lnTo>
                  <a:lnTo>
                    <a:pt x="1395299" y="1137437"/>
                  </a:lnTo>
                  <a:lnTo>
                    <a:pt x="1395299" y="1123523"/>
                  </a:lnTo>
                  <a:lnTo>
                    <a:pt x="1387541" y="1123523"/>
                  </a:lnTo>
                  <a:lnTo>
                    <a:pt x="1387541" y="1122103"/>
                  </a:lnTo>
                  <a:lnTo>
                    <a:pt x="1381898" y="1122103"/>
                  </a:lnTo>
                  <a:lnTo>
                    <a:pt x="1381898" y="1101515"/>
                  </a:lnTo>
                  <a:lnTo>
                    <a:pt x="1371495" y="1101515"/>
                  </a:lnTo>
                  <a:lnTo>
                    <a:pt x="1371495" y="1086607"/>
                  </a:lnTo>
                  <a:lnTo>
                    <a:pt x="1355625" y="1086607"/>
                  </a:lnTo>
                  <a:lnTo>
                    <a:pt x="1355625" y="1068007"/>
                  </a:lnTo>
                  <a:lnTo>
                    <a:pt x="1350864" y="1068007"/>
                  </a:lnTo>
                  <a:lnTo>
                    <a:pt x="1350864" y="1044295"/>
                  </a:lnTo>
                  <a:lnTo>
                    <a:pt x="1345045" y="1044295"/>
                  </a:lnTo>
                  <a:lnTo>
                    <a:pt x="1345045" y="988921"/>
                  </a:lnTo>
                  <a:lnTo>
                    <a:pt x="1331821" y="988921"/>
                  </a:lnTo>
                  <a:lnTo>
                    <a:pt x="1331821" y="953141"/>
                  </a:lnTo>
                  <a:lnTo>
                    <a:pt x="1315598" y="953141"/>
                  </a:lnTo>
                  <a:lnTo>
                    <a:pt x="1315598" y="937949"/>
                  </a:lnTo>
                  <a:lnTo>
                    <a:pt x="1302373" y="937949"/>
                  </a:lnTo>
                  <a:lnTo>
                    <a:pt x="1302373" y="924460"/>
                  </a:lnTo>
                  <a:lnTo>
                    <a:pt x="1278745" y="924460"/>
                  </a:lnTo>
                  <a:lnTo>
                    <a:pt x="1278745" y="895496"/>
                  </a:lnTo>
                  <a:lnTo>
                    <a:pt x="1261641" y="895496"/>
                  </a:lnTo>
                  <a:lnTo>
                    <a:pt x="1261641" y="877464"/>
                  </a:lnTo>
                  <a:lnTo>
                    <a:pt x="1196752" y="877464"/>
                  </a:lnTo>
                  <a:lnTo>
                    <a:pt x="1196752" y="866957"/>
                  </a:lnTo>
                  <a:lnTo>
                    <a:pt x="1141913" y="866957"/>
                  </a:lnTo>
                  <a:lnTo>
                    <a:pt x="1141913" y="860425"/>
                  </a:lnTo>
                  <a:lnTo>
                    <a:pt x="1132920" y="860425"/>
                  </a:lnTo>
                  <a:lnTo>
                    <a:pt x="1132920" y="853326"/>
                  </a:lnTo>
                  <a:lnTo>
                    <a:pt x="1077024" y="853326"/>
                  </a:lnTo>
                  <a:lnTo>
                    <a:pt x="1077024" y="846085"/>
                  </a:lnTo>
                  <a:lnTo>
                    <a:pt x="1061859" y="846085"/>
                  </a:lnTo>
                  <a:lnTo>
                    <a:pt x="1061859" y="839270"/>
                  </a:lnTo>
                  <a:lnTo>
                    <a:pt x="1045637" y="839270"/>
                  </a:lnTo>
                  <a:lnTo>
                    <a:pt x="1045637" y="836288"/>
                  </a:lnTo>
                  <a:lnTo>
                    <a:pt x="1035057" y="836288"/>
                  </a:lnTo>
                  <a:lnTo>
                    <a:pt x="1035057" y="826491"/>
                  </a:lnTo>
                  <a:lnTo>
                    <a:pt x="978632" y="826491"/>
                  </a:lnTo>
                  <a:lnTo>
                    <a:pt x="978632" y="820102"/>
                  </a:lnTo>
                  <a:lnTo>
                    <a:pt x="961528" y="820102"/>
                  </a:lnTo>
                  <a:lnTo>
                    <a:pt x="961528" y="804484"/>
                  </a:lnTo>
                  <a:lnTo>
                    <a:pt x="924851" y="804484"/>
                  </a:lnTo>
                  <a:lnTo>
                    <a:pt x="924851" y="789149"/>
                  </a:lnTo>
                  <a:lnTo>
                    <a:pt x="911802" y="789149"/>
                  </a:lnTo>
                  <a:lnTo>
                    <a:pt x="911802" y="781908"/>
                  </a:lnTo>
                  <a:lnTo>
                    <a:pt x="903339" y="781908"/>
                  </a:lnTo>
                  <a:lnTo>
                    <a:pt x="903339" y="760184"/>
                  </a:lnTo>
                  <a:lnTo>
                    <a:pt x="895404" y="760184"/>
                  </a:lnTo>
                  <a:lnTo>
                    <a:pt x="895404" y="711484"/>
                  </a:lnTo>
                  <a:lnTo>
                    <a:pt x="886058" y="711484"/>
                  </a:lnTo>
                  <a:lnTo>
                    <a:pt x="886058" y="703959"/>
                  </a:lnTo>
                  <a:lnTo>
                    <a:pt x="879181" y="703959"/>
                  </a:lnTo>
                  <a:lnTo>
                    <a:pt x="879181" y="697143"/>
                  </a:lnTo>
                  <a:lnTo>
                    <a:pt x="871952" y="697143"/>
                  </a:lnTo>
                  <a:lnTo>
                    <a:pt x="871952" y="683229"/>
                  </a:lnTo>
                  <a:lnTo>
                    <a:pt x="862606" y="683229"/>
                  </a:lnTo>
                  <a:lnTo>
                    <a:pt x="862606" y="672722"/>
                  </a:lnTo>
                  <a:lnTo>
                    <a:pt x="855201" y="672722"/>
                  </a:lnTo>
                  <a:lnTo>
                    <a:pt x="855201" y="661931"/>
                  </a:lnTo>
                  <a:lnTo>
                    <a:pt x="846737" y="661931"/>
                  </a:lnTo>
                  <a:lnTo>
                    <a:pt x="846737" y="629985"/>
                  </a:lnTo>
                  <a:lnTo>
                    <a:pt x="834041" y="629985"/>
                  </a:lnTo>
                  <a:lnTo>
                    <a:pt x="834041" y="625867"/>
                  </a:lnTo>
                  <a:lnTo>
                    <a:pt x="824166" y="625867"/>
                  </a:lnTo>
                  <a:lnTo>
                    <a:pt x="824166" y="604002"/>
                  </a:lnTo>
                  <a:lnTo>
                    <a:pt x="816937" y="604002"/>
                  </a:lnTo>
                  <a:lnTo>
                    <a:pt x="816937" y="583272"/>
                  </a:lnTo>
                  <a:lnTo>
                    <a:pt x="736178" y="583272"/>
                  </a:lnTo>
                  <a:lnTo>
                    <a:pt x="736178" y="576741"/>
                  </a:lnTo>
                  <a:lnTo>
                    <a:pt x="697033" y="576741"/>
                  </a:lnTo>
                  <a:lnTo>
                    <a:pt x="697033" y="569499"/>
                  </a:lnTo>
                  <a:lnTo>
                    <a:pt x="656653" y="569499"/>
                  </a:lnTo>
                  <a:lnTo>
                    <a:pt x="656653" y="562116"/>
                  </a:lnTo>
                  <a:lnTo>
                    <a:pt x="546447" y="562116"/>
                  </a:lnTo>
                  <a:lnTo>
                    <a:pt x="546447" y="555443"/>
                  </a:lnTo>
                  <a:lnTo>
                    <a:pt x="538512" y="555443"/>
                  </a:lnTo>
                  <a:lnTo>
                    <a:pt x="538512" y="548202"/>
                  </a:lnTo>
                  <a:lnTo>
                    <a:pt x="515060" y="548202"/>
                  </a:lnTo>
                  <a:lnTo>
                    <a:pt x="515060" y="541528"/>
                  </a:lnTo>
                  <a:lnTo>
                    <a:pt x="506420" y="541528"/>
                  </a:lnTo>
                  <a:lnTo>
                    <a:pt x="506420" y="533719"/>
                  </a:lnTo>
                  <a:lnTo>
                    <a:pt x="498309" y="533719"/>
                  </a:lnTo>
                  <a:lnTo>
                    <a:pt x="498309" y="517817"/>
                  </a:lnTo>
                  <a:lnTo>
                    <a:pt x="488258" y="517817"/>
                  </a:lnTo>
                  <a:lnTo>
                    <a:pt x="488258" y="512280"/>
                  </a:lnTo>
                  <a:lnTo>
                    <a:pt x="482615" y="512280"/>
                  </a:lnTo>
                  <a:lnTo>
                    <a:pt x="482615" y="477068"/>
                  </a:lnTo>
                  <a:lnTo>
                    <a:pt x="475209" y="477068"/>
                  </a:lnTo>
                  <a:lnTo>
                    <a:pt x="475209" y="448955"/>
                  </a:lnTo>
                  <a:lnTo>
                    <a:pt x="466922" y="448955"/>
                  </a:lnTo>
                  <a:lnTo>
                    <a:pt x="466922" y="381796"/>
                  </a:lnTo>
                  <a:lnTo>
                    <a:pt x="459516" y="381796"/>
                  </a:lnTo>
                  <a:lnTo>
                    <a:pt x="459516" y="314637"/>
                  </a:lnTo>
                  <a:lnTo>
                    <a:pt x="443117" y="314637"/>
                  </a:lnTo>
                  <a:lnTo>
                    <a:pt x="443117" y="285247"/>
                  </a:lnTo>
                  <a:lnTo>
                    <a:pt x="436240" y="285247"/>
                  </a:lnTo>
                  <a:lnTo>
                    <a:pt x="436240" y="252448"/>
                  </a:lnTo>
                  <a:lnTo>
                    <a:pt x="426895" y="252448"/>
                  </a:lnTo>
                  <a:lnTo>
                    <a:pt x="426895" y="214538"/>
                  </a:lnTo>
                  <a:lnTo>
                    <a:pt x="411202" y="214538"/>
                  </a:lnTo>
                  <a:lnTo>
                    <a:pt x="411202" y="198352"/>
                  </a:lnTo>
                  <a:lnTo>
                    <a:pt x="403443" y="198352"/>
                  </a:lnTo>
                  <a:lnTo>
                    <a:pt x="403443" y="195371"/>
                  </a:lnTo>
                  <a:lnTo>
                    <a:pt x="392511" y="195371"/>
                  </a:lnTo>
                  <a:lnTo>
                    <a:pt x="392511" y="158455"/>
                  </a:lnTo>
                  <a:lnTo>
                    <a:pt x="387397" y="158455"/>
                  </a:lnTo>
                  <a:lnTo>
                    <a:pt x="387397" y="146102"/>
                  </a:lnTo>
                  <a:lnTo>
                    <a:pt x="378933" y="146102"/>
                  </a:lnTo>
                  <a:lnTo>
                    <a:pt x="378933" y="106914"/>
                  </a:lnTo>
                  <a:lnTo>
                    <a:pt x="370117" y="106914"/>
                  </a:lnTo>
                  <a:lnTo>
                    <a:pt x="370117" y="65739"/>
                  </a:lnTo>
                  <a:lnTo>
                    <a:pt x="341904" y="65739"/>
                  </a:lnTo>
                  <a:lnTo>
                    <a:pt x="341904" y="58072"/>
                  </a:lnTo>
                  <a:lnTo>
                    <a:pt x="336438" y="58072"/>
                  </a:lnTo>
                  <a:lnTo>
                    <a:pt x="336438" y="50120"/>
                  </a:lnTo>
                  <a:lnTo>
                    <a:pt x="300995" y="50120"/>
                  </a:lnTo>
                  <a:lnTo>
                    <a:pt x="300995" y="43163"/>
                  </a:lnTo>
                  <a:lnTo>
                    <a:pt x="268551" y="43163"/>
                  </a:lnTo>
                  <a:lnTo>
                    <a:pt x="268551" y="36490"/>
                  </a:lnTo>
                  <a:lnTo>
                    <a:pt x="220765" y="36490"/>
                  </a:lnTo>
                  <a:lnTo>
                    <a:pt x="220765" y="29391"/>
                  </a:lnTo>
                  <a:lnTo>
                    <a:pt x="212654" y="29391"/>
                  </a:lnTo>
                  <a:lnTo>
                    <a:pt x="212654" y="22292"/>
                  </a:lnTo>
                  <a:lnTo>
                    <a:pt x="204543" y="22292"/>
                  </a:lnTo>
                  <a:lnTo>
                    <a:pt x="204543" y="15902"/>
                  </a:lnTo>
                  <a:lnTo>
                    <a:pt x="156934" y="15902"/>
                  </a:lnTo>
                  <a:lnTo>
                    <a:pt x="156934" y="8093"/>
                  </a:lnTo>
                  <a:lnTo>
                    <a:pt x="77585" y="8093"/>
                  </a:lnTo>
                  <a:lnTo>
                    <a:pt x="77585" y="0"/>
                  </a:lnTo>
                  <a:lnTo>
                    <a:pt x="0" y="0"/>
                  </a:lnTo>
                </a:path>
              </a:pathLst>
            </a:custGeom>
            <a:noFill/>
            <a:ln w="38100" cap="flat">
              <a:solidFill>
                <a:schemeClr val="accent3"/>
              </a:solidFill>
              <a:prstDash val="solid"/>
              <a:miter/>
            </a:ln>
          </p:spPr>
          <p:txBody>
            <a:bodyPr rtlCol="0" anchor="ctr"/>
            <a:lstStyle/>
            <a:p>
              <a:pPr marL="0" marR="0" lvl="0" indent="0" algn="l" defTabSz="1219231"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a:ea typeface="+mn-ea"/>
                <a:cs typeface="Arial"/>
                <a:sym typeface="Arial"/>
              </a:endParaRPr>
            </a:p>
          </p:txBody>
        </p:sp>
      </p:grpSp>
    </p:spTree>
    <p:extLst>
      <p:ext uri="{BB962C8B-B14F-4D97-AF65-F5344CB8AC3E}">
        <p14:creationId xmlns:p14="http://schemas.microsoft.com/office/powerpoint/2010/main" val="274322089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839788" y="365125"/>
            <a:ext cx="10515600" cy="1325563"/>
          </a:xfrm>
        </p:spPr>
        <p:txBody>
          <a:bodyPr/>
          <a:lstStyle/>
          <a:p>
            <a:r>
              <a:rPr lang="en-GB"/>
              <a:t>TROPION-Breast01: OS and Response</a:t>
            </a:r>
            <a:endParaRPr lang="en-US"/>
          </a:p>
        </p:txBody>
      </p:sp>
      <p:sp>
        <p:nvSpPr>
          <p:cNvPr id="7" name="Text Placeholder 6"/>
          <p:cNvSpPr>
            <a:spLocks noGrp="1"/>
          </p:cNvSpPr>
          <p:nvPr>
            <p:ph type="body" idx="1"/>
          </p:nvPr>
        </p:nvSpPr>
        <p:spPr>
          <a:xfrm>
            <a:off x="839788" y="1681163"/>
            <a:ext cx="5157787" cy="347495"/>
          </a:xfrm>
        </p:spPr>
        <p:txBody>
          <a:bodyPr>
            <a:normAutofit fontScale="92500" lnSpcReduction="20000"/>
          </a:bodyPr>
          <a:lstStyle/>
          <a:p>
            <a:r>
              <a:rPr lang="en-US"/>
              <a:t>OS: Dual Primary Endpoint</a:t>
            </a:r>
          </a:p>
        </p:txBody>
      </p:sp>
      <p:sp>
        <p:nvSpPr>
          <p:cNvPr id="8" name="Content Placeholder 7"/>
          <p:cNvSpPr>
            <a:spLocks noGrp="1"/>
          </p:cNvSpPr>
          <p:nvPr>
            <p:ph sz="half" idx="2"/>
          </p:nvPr>
        </p:nvSpPr>
        <p:spPr>
          <a:xfrm>
            <a:off x="839788" y="2146434"/>
            <a:ext cx="4377105" cy="3908291"/>
          </a:xfrm>
        </p:spPr>
        <p:txBody>
          <a:bodyPr>
            <a:normAutofit/>
          </a:bodyPr>
          <a:lstStyle/>
          <a:p>
            <a:r>
              <a:rPr lang="en-US" sz="2400"/>
              <a:t>OS data were not mature</a:t>
            </a:r>
          </a:p>
          <a:p>
            <a:pPr lvl="1"/>
            <a:r>
              <a:rPr lang="en-US" sz="2000"/>
              <a:t>Median follow-up: 9.7 months</a:t>
            </a:r>
          </a:p>
          <a:p>
            <a:r>
              <a:rPr lang="en-US" sz="2400"/>
              <a:t>A trend favoring Dato-</a:t>
            </a:r>
            <a:r>
              <a:rPr lang="en-US" sz="2400" err="1"/>
              <a:t>DXd</a:t>
            </a:r>
            <a:r>
              <a:rPr lang="en-US" sz="2400"/>
              <a:t> was observed</a:t>
            </a:r>
          </a:p>
          <a:p>
            <a:pPr lvl="1"/>
            <a:r>
              <a:rPr lang="en-US" sz="2000"/>
              <a:t>HR, 0.84 (95% CI, 0.62-1.14)</a:t>
            </a:r>
          </a:p>
          <a:p>
            <a:r>
              <a:rPr lang="en-US" sz="2400"/>
              <a:t>The study is continuing to final OS analysis</a:t>
            </a:r>
          </a:p>
        </p:txBody>
      </p:sp>
      <p:sp>
        <p:nvSpPr>
          <p:cNvPr id="9" name="Text Placeholder 8"/>
          <p:cNvSpPr>
            <a:spLocks noGrp="1"/>
          </p:cNvSpPr>
          <p:nvPr>
            <p:ph type="body" sz="quarter" idx="3"/>
          </p:nvPr>
        </p:nvSpPr>
        <p:spPr>
          <a:xfrm>
            <a:off x="5905075" y="1681163"/>
            <a:ext cx="5965613" cy="347495"/>
          </a:xfrm>
        </p:spPr>
        <p:txBody>
          <a:bodyPr>
            <a:normAutofit fontScale="92500" lnSpcReduction="20000"/>
          </a:bodyPr>
          <a:lstStyle/>
          <a:p>
            <a:pPr algn="ctr"/>
            <a:r>
              <a:rPr lang="en-US"/>
              <a:t>Response Rate</a:t>
            </a:r>
          </a:p>
        </p:txBody>
      </p:sp>
      <p:sp>
        <p:nvSpPr>
          <p:cNvPr id="2" name="Footer Placeholder 1">
            <a:extLst>
              <a:ext uri="{FF2B5EF4-FFF2-40B4-BE49-F238E27FC236}">
                <a16:creationId xmlns:a16="http://schemas.microsoft.com/office/drawing/2014/main" id="{656B504B-39EC-6A8C-A7BB-10644E6C0254}"/>
              </a:ext>
            </a:extLst>
          </p:cNvPr>
          <p:cNvSpPr>
            <a:spLocks noGrp="1"/>
          </p:cNvSpPr>
          <p:nvPr>
            <p:ph type="ftr" sz="quarter" idx="10"/>
          </p:nvPr>
        </p:nvSpPr>
        <p:spPr>
          <a:xfrm>
            <a:off x="1416735" y="6054437"/>
            <a:ext cx="9704968" cy="803564"/>
          </a:xfrm>
        </p:spPr>
        <p:txBody>
          <a:bodyPr/>
          <a:lstStyle/>
          <a:p>
            <a:r>
              <a:rPr lang="en-US"/>
              <a:t>Data cutoff: July 17, 2023. *Information fraction: 39%.</a:t>
            </a:r>
          </a:p>
          <a:p>
            <a:r>
              <a:rPr lang="en-US"/>
              <a:t>BICR, blinded independent central review; CBR, clinical benefit rate; Dato-</a:t>
            </a:r>
            <a:r>
              <a:rPr lang="en-US" err="1"/>
              <a:t>DXd</a:t>
            </a:r>
            <a:r>
              <a:rPr lang="en-US"/>
              <a:t>, </a:t>
            </a:r>
            <a:r>
              <a:rPr lang="en-US" err="1"/>
              <a:t>datopotamab</a:t>
            </a:r>
            <a:r>
              <a:rPr lang="en-US"/>
              <a:t> </a:t>
            </a:r>
            <a:r>
              <a:rPr lang="en-US" err="1"/>
              <a:t>deruxtecan</a:t>
            </a:r>
            <a:r>
              <a:rPr lang="en-US"/>
              <a:t>; HR, hazard ratio; ICC, investigator’s choice of chemotherapy; ORR, objective response rate; OS, overall survival.</a:t>
            </a:r>
          </a:p>
          <a:p>
            <a:r>
              <a:rPr lang="en-US"/>
              <a:t>Bardia A, et al. ESMO 2023; Abstract LBA11.</a:t>
            </a:r>
          </a:p>
        </p:txBody>
      </p:sp>
      <p:graphicFrame>
        <p:nvGraphicFramePr>
          <p:cNvPr id="18" name="Table 7">
            <a:extLst>
              <a:ext uri="{FF2B5EF4-FFF2-40B4-BE49-F238E27FC236}">
                <a16:creationId xmlns:a16="http://schemas.microsoft.com/office/drawing/2014/main" id="{71C46000-2852-CB04-5434-ADA45498F559}"/>
              </a:ext>
            </a:extLst>
          </p:cNvPr>
          <p:cNvGraphicFramePr>
            <a:graphicFrameLocks noGrp="1"/>
          </p:cNvGraphicFramePr>
          <p:nvPr>
            <p:extLst>
              <p:ext uri="{D42A27DB-BD31-4B8C-83A1-F6EECF244321}">
                <p14:modId xmlns:p14="http://schemas.microsoft.com/office/powerpoint/2010/main" val="3465060829"/>
              </p:ext>
            </p:extLst>
          </p:nvPr>
        </p:nvGraphicFramePr>
        <p:xfrm>
          <a:off x="5905076" y="2167105"/>
          <a:ext cx="5965613" cy="3547895"/>
        </p:xfrm>
        <a:graphic>
          <a:graphicData uri="http://schemas.openxmlformats.org/drawingml/2006/table">
            <a:tbl>
              <a:tblPr firstRow="1" bandRow="1">
                <a:tableStyleId>{5C22544A-7EE6-4342-B048-85BDC9FD1C3A}</a:tableStyleId>
              </a:tblPr>
              <a:tblGrid>
                <a:gridCol w="3190406">
                  <a:extLst>
                    <a:ext uri="{9D8B030D-6E8A-4147-A177-3AD203B41FA5}">
                      <a16:colId xmlns:a16="http://schemas.microsoft.com/office/drawing/2014/main" val="1675038366"/>
                    </a:ext>
                  </a:extLst>
                </a:gridCol>
                <a:gridCol w="1408751">
                  <a:extLst>
                    <a:ext uri="{9D8B030D-6E8A-4147-A177-3AD203B41FA5}">
                      <a16:colId xmlns:a16="http://schemas.microsoft.com/office/drawing/2014/main" val="3698038826"/>
                    </a:ext>
                  </a:extLst>
                </a:gridCol>
                <a:gridCol w="1366456">
                  <a:extLst>
                    <a:ext uri="{9D8B030D-6E8A-4147-A177-3AD203B41FA5}">
                      <a16:colId xmlns:a16="http://schemas.microsoft.com/office/drawing/2014/main" val="2490539357"/>
                    </a:ext>
                  </a:extLst>
                </a:gridCol>
              </a:tblGrid>
              <a:tr h="505864">
                <a:tc>
                  <a:txBody>
                    <a:bodyPr/>
                    <a:lstStyle/>
                    <a:p>
                      <a:endParaRPr lang="en-GB" sz="1400">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a:solidFill>
                            <a:schemeClr val="bg1"/>
                          </a:solidFill>
                          <a:latin typeface="Arial" panose="020B0604020202020204" pitchFamily="34" charset="0"/>
                          <a:cs typeface="Arial" panose="020B0604020202020204" pitchFamily="34" charset="0"/>
                        </a:rPr>
                        <a:t>Dato-</a:t>
                      </a:r>
                      <a:r>
                        <a:rPr lang="en-GB" sz="1400" err="1">
                          <a:solidFill>
                            <a:schemeClr val="bg1"/>
                          </a:solidFill>
                          <a:latin typeface="Arial" panose="020B0604020202020204" pitchFamily="34" charset="0"/>
                          <a:cs typeface="Arial" panose="020B0604020202020204" pitchFamily="34" charset="0"/>
                        </a:rPr>
                        <a:t>DXd</a:t>
                      </a:r>
                      <a:r>
                        <a:rPr lang="en-GB" sz="1400">
                          <a:solidFill>
                            <a:schemeClr val="bg1"/>
                          </a:solidFill>
                          <a:latin typeface="Arial" panose="020B0604020202020204" pitchFamily="34" charset="0"/>
                          <a:cs typeface="Arial" panose="020B0604020202020204" pitchFamily="34" charset="0"/>
                        </a:rPr>
                        <a:t> </a:t>
                      </a:r>
                    </a:p>
                    <a:p>
                      <a:pPr algn="ctr"/>
                      <a:r>
                        <a:rPr lang="en-GB" sz="1400">
                          <a:solidFill>
                            <a:schemeClr val="bg1"/>
                          </a:solidFill>
                          <a:latin typeface="Arial" panose="020B0604020202020204" pitchFamily="34" charset="0"/>
                          <a:cs typeface="Arial" panose="020B0604020202020204" pitchFamily="34" charset="0"/>
                        </a:rPr>
                        <a:t>(n = 365)</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a:solidFill>
                            <a:schemeClr val="bg1"/>
                          </a:solidFill>
                          <a:latin typeface="Arial" panose="020B0604020202020204" pitchFamily="34" charset="0"/>
                          <a:cs typeface="Arial" panose="020B0604020202020204" pitchFamily="34" charset="0"/>
                        </a:rPr>
                        <a:t>ICC </a:t>
                      </a:r>
                    </a:p>
                    <a:p>
                      <a:pPr algn="ctr"/>
                      <a:r>
                        <a:rPr lang="en-GB" sz="1400">
                          <a:solidFill>
                            <a:schemeClr val="bg1"/>
                          </a:solidFill>
                          <a:latin typeface="Arial" panose="020B0604020202020204" pitchFamily="34" charset="0"/>
                          <a:cs typeface="Arial" panose="020B0604020202020204" pitchFamily="34" charset="0"/>
                        </a:rPr>
                        <a:t>(n = 367)</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425908049"/>
                  </a:ext>
                </a:extLst>
              </a:tr>
              <a:tr h="379398">
                <a:tc>
                  <a:txBody>
                    <a:bodyPr/>
                    <a:lstStyle/>
                    <a:p>
                      <a:r>
                        <a:rPr lang="en-GB" sz="1400" b="1">
                          <a:solidFill>
                            <a:schemeClr val="tx1"/>
                          </a:solidFill>
                          <a:latin typeface="Arial" panose="020B0604020202020204" pitchFamily="34" charset="0"/>
                          <a:cs typeface="Arial" panose="020B0604020202020204" pitchFamily="34" charset="0"/>
                        </a:rPr>
                        <a:t>Confirmed ORR by BICR, n (%)</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a:solidFill>
                            <a:schemeClr val="tx1"/>
                          </a:solidFill>
                          <a:latin typeface="Arial" panose="020B0604020202020204" pitchFamily="34" charset="0"/>
                          <a:cs typeface="Arial" panose="020B0604020202020204" pitchFamily="34" charset="0"/>
                        </a:rPr>
                        <a:t>133 (</a:t>
                      </a:r>
                      <a:r>
                        <a:rPr lang="en-US" sz="1400" b="1" kern="1200">
                          <a:solidFill>
                            <a:schemeClr val="tx1"/>
                          </a:solidFill>
                          <a:effectLst/>
                          <a:latin typeface="Arial" panose="020B0604020202020204" pitchFamily="34" charset="0"/>
                          <a:cs typeface="Arial" panose="020B0604020202020204" pitchFamily="34" charset="0"/>
                        </a:rPr>
                        <a:t>36.4</a:t>
                      </a:r>
                      <a:r>
                        <a:rPr lang="en-GB" sz="1400">
                          <a:solidFill>
                            <a:schemeClr val="tx1"/>
                          </a:solidFill>
                          <a:latin typeface="Arial" panose="020B0604020202020204" pitchFamily="34" charset="0"/>
                          <a:cs typeface="Arial" panose="020B0604020202020204" pitchFamily="34" charset="0"/>
                        </a:rPr>
                        <a:t>)</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1400">
                          <a:solidFill>
                            <a:schemeClr val="tx1"/>
                          </a:solidFill>
                          <a:latin typeface="Arial" panose="020B0604020202020204" pitchFamily="34" charset="0"/>
                          <a:cs typeface="Arial" panose="020B0604020202020204" pitchFamily="34" charset="0"/>
                        </a:rPr>
                        <a:t>84 (</a:t>
                      </a:r>
                      <a:r>
                        <a:rPr lang="en-US" sz="1400" b="1" kern="1200">
                          <a:solidFill>
                            <a:schemeClr val="tx1"/>
                          </a:solidFill>
                          <a:effectLst/>
                          <a:latin typeface="Arial" panose="020B0604020202020204" pitchFamily="34" charset="0"/>
                          <a:cs typeface="Arial" panose="020B0604020202020204" pitchFamily="34" charset="0"/>
                        </a:rPr>
                        <a:t>22.9</a:t>
                      </a:r>
                      <a:r>
                        <a:rPr lang="en-GB" sz="1400">
                          <a:solidFill>
                            <a:schemeClr val="tx1"/>
                          </a:solidFill>
                          <a:latin typeface="Arial" panose="020B0604020202020204" pitchFamily="34" charset="0"/>
                          <a:cs typeface="Arial" panose="020B0604020202020204" pitchFamily="34" charset="0"/>
                        </a:rPr>
                        <a:t>)</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118081059"/>
                  </a:ext>
                </a:extLst>
              </a:tr>
              <a:tr h="379398">
                <a:tc>
                  <a:txBody>
                    <a:bodyPr/>
                    <a:lstStyle/>
                    <a:p>
                      <a:r>
                        <a:rPr lang="en-GB" sz="1400" b="1">
                          <a:solidFill>
                            <a:schemeClr val="tx1"/>
                          </a:solidFill>
                          <a:latin typeface="Arial" panose="020B0604020202020204" pitchFamily="34" charset="0"/>
                          <a:cs typeface="Arial" panose="020B0604020202020204" pitchFamily="34" charset="0"/>
                        </a:rPr>
                        <a:t>Best overall response, n (%)</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00880586"/>
                  </a:ext>
                </a:extLst>
              </a:tr>
              <a:tr h="379398">
                <a:tc>
                  <a:txBody>
                    <a:bodyPr/>
                    <a:lstStyle/>
                    <a:p>
                      <a:pPr marL="0" indent="90488"/>
                      <a:r>
                        <a:rPr lang="en-GB" sz="1400" b="1">
                          <a:solidFill>
                            <a:schemeClr val="tx1"/>
                          </a:solidFill>
                          <a:latin typeface="Arial" panose="020B0604020202020204" pitchFamily="34" charset="0"/>
                          <a:cs typeface="Arial" panose="020B0604020202020204" pitchFamily="34" charset="0"/>
                        </a:rPr>
                        <a:t>Complete response</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2 (0.5)</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0</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957607887"/>
                  </a:ext>
                </a:extLst>
              </a:tr>
              <a:tr h="386245">
                <a:tc>
                  <a:txBody>
                    <a:bodyPr/>
                    <a:lstStyle/>
                    <a:p>
                      <a:pPr marL="0" indent="90488"/>
                      <a:r>
                        <a:rPr lang="en-GB" sz="1400" b="1">
                          <a:solidFill>
                            <a:schemeClr val="tx1"/>
                          </a:solidFill>
                          <a:latin typeface="Arial" panose="020B0604020202020204" pitchFamily="34" charset="0"/>
                          <a:cs typeface="Arial" panose="020B0604020202020204" pitchFamily="34" charset="0"/>
                        </a:rPr>
                        <a:t>Partial response</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131 (35.9)</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84 (22.9)</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204583424"/>
                  </a:ext>
                </a:extLst>
              </a:tr>
              <a:tr h="379398">
                <a:tc>
                  <a:txBody>
                    <a:bodyPr/>
                    <a:lstStyle/>
                    <a:p>
                      <a:pPr marL="0" indent="90488"/>
                      <a:r>
                        <a:rPr lang="en-GB" sz="1400" b="1">
                          <a:solidFill>
                            <a:schemeClr val="tx1"/>
                          </a:solidFill>
                          <a:latin typeface="Arial" panose="020B0604020202020204" pitchFamily="34" charset="0"/>
                          <a:cs typeface="Arial" panose="020B0604020202020204" pitchFamily="34" charset="0"/>
                        </a:rPr>
                        <a:t>Stable disease ≥ 5 weeks</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168 (46.0)</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176 (48.0)</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166388132"/>
                  </a:ext>
                </a:extLst>
              </a:tr>
              <a:tr h="379398">
                <a:tc>
                  <a:txBody>
                    <a:bodyPr/>
                    <a:lstStyle/>
                    <a:p>
                      <a:pPr marL="0" indent="90488"/>
                      <a:r>
                        <a:rPr lang="en-GB" sz="1400" b="1">
                          <a:solidFill>
                            <a:schemeClr val="tx1"/>
                          </a:solidFill>
                          <a:latin typeface="Arial" panose="020B0604020202020204" pitchFamily="34" charset="0"/>
                          <a:cs typeface="Arial" panose="020B0604020202020204" pitchFamily="34" charset="0"/>
                        </a:rPr>
                        <a:t>Progressive disease</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58 (15.9)</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67 (18.3)</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04335847"/>
                  </a:ext>
                </a:extLst>
              </a:tr>
              <a:tr h="379398">
                <a:tc>
                  <a:txBody>
                    <a:bodyPr/>
                    <a:lstStyle/>
                    <a:p>
                      <a:pPr marL="0" indent="90488"/>
                      <a:r>
                        <a:rPr lang="en-GB" sz="1400" b="1">
                          <a:solidFill>
                            <a:schemeClr val="tx1"/>
                          </a:solidFill>
                          <a:latin typeface="Arial" panose="020B0604020202020204" pitchFamily="34" charset="0"/>
                          <a:cs typeface="Arial" panose="020B0604020202020204" pitchFamily="34" charset="0"/>
                        </a:rPr>
                        <a:t>Not evaluable</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5 (1.4)</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31 (8.4)</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906843625"/>
                  </a:ext>
                </a:extLst>
              </a:tr>
              <a:tr h="379398">
                <a:tc>
                  <a:txBody>
                    <a:bodyPr/>
                    <a:lstStyle/>
                    <a:p>
                      <a:pPr marL="0" indent="0"/>
                      <a:r>
                        <a:rPr lang="en-GB" sz="1400" b="1">
                          <a:solidFill>
                            <a:schemeClr val="tx1"/>
                          </a:solidFill>
                          <a:latin typeface="Arial" panose="020B0604020202020204" pitchFamily="34" charset="0"/>
                          <a:cs typeface="Arial" panose="020B0604020202020204" pitchFamily="34" charset="0"/>
                        </a:rPr>
                        <a:t>CBR at 6 months, %</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54.7</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rtl="0" eaLnBrk="1" latinLnBrk="0" hangingPunct="1">
                        <a:spcBef>
                          <a:spcPts val="0"/>
                        </a:spcBef>
                        <a:spcAft>
                          <a:spcPts val="0"/>
                        </a:spcAft>
                      </a:pPr>
                      <a:r>
                        <a:rPr lang="en-US" sz="1400" kern="1200">
                          <a:solidFill>
                            <a:schemeClr val="tx1"/>
                          </a:solidFill>
                          <a:effectLst/>
                          <a:latin typeface="Arial" panose="020B0604020202020204" pitchFamily="34" charset="0"/>
                          <a:cs typeface="Arial" panose="020B0604020202020204" pitchFamily="34" charset="0"/>
                        </a:rPr>
                        <a:t>42.8</a:t>
                      </a:r>
                      <a:endParaRPr lang="en-US" sz="1400">
                        <a:solidFill>
                          <a:schemeClr val="tx1"/>
                        </a:solidFill>
                        <a:effectLst/>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637325550"/>
                  </a:ext>
                </a:extLst>
              </a:tr>
            </a:tbl>
          </a:graphicData>
        </a:graphic>
      </p:graphicFrame>
    </p:spTree>
    <p:extLst>
      <p:ext uri="{BB962C8B-B14F-4D97-AF65-F5344CB8AC3E}">
        <p14:creationId xmlns:p14="http://schemas.microsoft.com/office/powerpoint/2010/main" val="378281338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0BC100EE-367F-F41B-410E-E9F9C2A23AA8}"/>
              </a:ext>
            </a:extLst>
          </p:cNvPr>
          <p:cNvSpPr>
            <a:spLocks noGrp="1"/>
          </p:cNvSpPr>
          <p:nvPr>
            <p:ph type="title"/>
          </p:nvPr>
        </p:nvSpPr>
        <p:spPr/>
        <p:txBody>
          <a:bodyPr/>
          <a:lstStyle/>
          <a:p>
            <a:r>
              <a:rPr lang="en-US"/>
              <a:t>TROPION-Breast01: TRAEs Occurring in ≥15%</a:t>
            </a:r>
            <a:br>
              <a:rPr lang="en-US"/>
            </a:br>
            <a:r>
              <a:rPr lang="en-US"/>
              <a:t>of Patients</a:t>
            </a:r>
          </a:p>
        </p:txBody>
      </p:sp>
      <p:graphicFrame>
        <p:nvGraphicFramePr>
          <p:cNvPr id="13" name="Content Placeholder 12">
            <a:extLst>
              <a:ext uri="{FF2B5EF4-FFF2-40B4-BE49-F238E27FC236}">
                <a16:creationId xmlns:a16="http://schemas.microsoft.com/office/drawing/2014/main" id="{62F2A767-7136-9512-7ABD-93D725199925}"/>
              </a:ext>
            </a:extLst>
          </p:cNvPr>
          <p:cNvGraphicFramePr>
            <a:graphicFrameLocks noGrp="1"/>
          </p:cNvGraphicFramePr>
          <p:nvPr>
            <p:ph idx="4294967295"/>
            <p:extLst>
              <p:ext uri="{D42A27DB-BD31-4B8C-83A1-F6EECF244321}">
                <p14:modId xmlns:p14="http://schemas.microsoft.com/office/powerpoint/2010/main" val="1510110280"/>
              </p:ext>
            </p:extLst>
          </p:nvPr>
        </p:nvGraphicFramePr>
        <p:xfrm>
          <a:off x="838203" y="1854501"/>
          <a:ext cx="10515597" cy="3679825"/>
        </p:xfrm>
        <a:graphic>
          <a:graphicData uri="http://schemas.openxmlformats.org/drawingml/2006/table">
            <a:tbl>
              <a:tblPr firstRow="1" bandRow="1">
                <a:tableStyleId>{5C22544A-7EE6-4342-B048-85BDC9FD1C3A}</a:tableStyleId>
              </a:tblPr>
              <a:tblGrid>
                <a:gridCol w="2379640">
                  <a:extLst>
                    <a:ext uri="{9D8B030D-6E8A-4147-A177-3AD203B41FA5}">
                      <a16:colId xmlns:a16="http://schemas.microsoft.com/office/drawing/2014/main" val="2890449308"/>
                    </a:ext>
                  </a:extLst>
                </a:gridCol>
                <a:gridCol w="2522405">
                  <a:extLst>
                    <a:ext uri="{9D8B030D-6E8A-4147-A177-3AD203B41FA5}">
                      <a16:colId xmlns:a16="http://schemas.microsoft.com/office/drawing/2014/main" val="3441433369"/>
                    </a:ext>
                  </a:extLst>
                </a:gridCol>
                <a:gridCol w="1374885">
                  <a:extLst>
                    <a:ext uri="{9D8B030D-6E8A-4147-A177-3AD203B41FA5}">
                      <a16:colId xmlns:a16="http://schemas.microsoft.com/office/drawing/2014/main" val="3022675929"/>
                    </a:ext>
                  </a:extLst>
                </a:gridCol>
                <a:gridCol w="1489033">
                  <a:extLst>
                    <a:ext uri="{9D8B030D-6E8A-4147-A177-3AD203B41FA5}">
                      <a16:colId xmlns:a16="http://schemas.microsoft.com/office/drawing/2014/main" val="821093494"/>
                    </a:ext>
                  </a:extLst>
                </a:gridCol>
                <a:gridCol w="1413764">
                  <a:extLst>
                    <a:ext uri="{9D8B030D-6E8A-4147-A177-3AD203B41FA5}">
                      <a16:colId xmlns:a16="http://schemas.microsoft.com/office/drawing/2014/main" val="916696006"/>
                    </a:ext>
                  </a:extLst>
                </a:gridCol>
                <a:gridCol w="1335870">
                  <a:extLst>
                    <a:ext uri="{9D8B030D-6E8A-4147-A177-3AD203B41FA5}">
                      <a16:colId xmlns:a16="http://schemas.microsoft.com/office/drawing/2014/main" val="881497648"/>
                    </a:ext>
                  </a:extLst>
                </a:gridCol>
              </a:tblGrid>
              <a:tr h="328473">
                <a:tc rowSpan="2" gridSpan="2">
                  <a:txBody>
                    <a:bodyPr/>
                    <a:lstStyle/>
                    <a:p>
                      <a:pPr marL="9525" marR="0" lvl="0" indent="0" algn="l" defTabSz="571433" rtl="0" eaLnBrk="1" fontAlgn="auto" latinLnBrk="0" hangingPunct="1">
                        <a:lnSpc>
                          <a:spcPct val="100000"/>
                        </a:lnSpc>
                        <a:spcBef>
                          <a:spcPts val="0"/>
                        </a:spcBef>
                        <a:spcAft>
                          <a:spcPts val="0"/>
                        </a:spcAft>
                        <a:buClrTx/>
                        <a:buSzTx/>
                        <a:buFontTx/>
                        <a:buNone/>
                        <a:tabLst/>
                        <a:defRPr/>
                      </a:pPr>
                      <a:r>
                        <a:rPr lang="en-US" sz="1400" b="1">
                          <a:solidFill>
                            <a:schemeClr val="bg1"/>
                          </a:solidFill>
                          <a:latin typeface="Arial" panose="020B0604020202020204" pitchFamily="34" charset="0"/>
                          <a:cs typeface="Arial" panose="020B0604020202020204" pitchFamily="34" charset="0"/>
                        </a:rPr>
                        <a:t>System organ class, %</a:t>
                      </a:r>
                    </a:p>
                  </a:txBody>
                  <a:tcPr marR="60960" marT="30480" marB="3048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rowSpan="2" hMerge="1">
                  <a:txBody>
                    <a:bodyPr/>
                    <a:lstStyle/>
                    <a:p>
                      <a:endParaRPr/>
                    </a:p>
                  </a:txBody>
                  <a:tcPr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AEF0"/>
                    </a:solidFill>
                  </a:tcPr>
                </a:tc>
                <a:tc gridSpan="2">
                  <a:txBody>
                    <a:bodyPr/>
                    <a:lstStyle/>
                    <a:p>
                      <a:pPr algn="ctr"/>
                      <a:r>
                        <a:rPr lang="en-US" sz="1400">
                          <a:solidFill>
                            <a:schemeClr val="bg1"/>
                          </a:solidFill>
                          <a:latin typeface="Arial" panose="020B0604020202020204" pitchFamily="34" charset="0"/>
                          <a:cs typeface="Arial" panose="020B0604020202020204" pitchFamily="34" charset="0"/>
                        </a:rPr>
                        <a:t>Data-</a:t>
                      </a:r>
                      <a:r>
                        <a:rPr lang="en-US" sz="1400" err="1">
                          <a:solidFill>
                            <a:schemeClr val="bg1"/>
                          </a:solidFill>
                          <a:latin typeface="Arial" panose="020B0604020202020204" pitchFamily="34" charset="0"/>
                          <a:cs typeface="Arial" panose="020B0604020202020204" pitchFamily="34" charset="0"/>
                        </a:rPr>
                        <a:t>DXd</a:t>
                      </a:r>
                      <a:r>
                        <a:rPr lang="en-US" sz="1400">
                          <a:solidFill>
                            <a:schemeClr val="bg1"/>
                          </a:solidFill>
                          <a:latin typeface="Arial" panose="020B0604020202020204" pitchFamily="34" charset="0"/>
                          <a:cs typeface="Arial" panose="020B0604020202020204" pitchFamily="34" charset="0"/>
                        </a:rPr>
                        <a:t> (n = 360)</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en-US"/>
                    </a:p>
                  </a:txBody>
                  <a:tcPr/>
                </a:tc>
                <a:tc gridSpan="2">
                  <a:txBody>
                    <a:bodyPr/>
                    <a:lstStyle/>
                    <a:p>
                      <a:pPr algn="ctr"/>
                      <a:r>
                        <a:rPr lang="en-US" sz="1400">
                          <a:solidFill>
                            <a:schemeClr val="bg1"/>
                          </a:solidFill>
                          <a:latin typeface="Arial" panose="020B0604020202020204" pitchFamily="34" charset="0"/>
                          <a:cs typeface="Arial" panose="020B0604020202020204" pitchFamily="34" charset="0"/>
                        </a:rPr>
                        <a:t>CT (n = 351)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en-US"/>
                    </a:p>
                  </a:txBody>
                  <a:tcPr/>
                </a:tc>
                <a:extLst>
                  <a:ext uri="{0D108BD9-81ED-4DB2-BD59-A6C34878D82A}">
                    <a16:rowId xmlns:a16="http://schemas.microsoft.com/office/drawing/2014/main" val="1046717889"/>
                  </a:ext>
                </a:extLst>
              </a:tr>
              <a:tr h="328473">
                <a:tc gridSpan="2" vMerge="1">
                  <a:txBody>
                    <a:bodyPr/>
                    <a:lstStyle/>
                    <a:p>
                      <a:endParaRPr lang="en-US"/>
                    </a:p>
                  </a:txBody>
                  <a:tcPr/>
                </a:tc>
                <a:tc hMerge="1" vMerge="1">
                  <a:txBody>
                    <a:bodyPr/>
                    <a:lstStyle/>
                    <a:p>
                      <a:pPr marL="0" marR="0" lvl="0" indent="0" algn="l" defTabSz="571433" rtl="0" eaLnBrk="1" fontAlgn="auto" latinLnBrk="0" hangingPunct="1">
                        <a:lnSpc>
                          <a:spcPct val="100000"/>
                        </a:lnSpc>
                        <a:spcBef>
                          <a:spcPts val="0"/>
                        </a:spcBef>
                        <a:spcAft>
                          <a:spcPts val="0"/>
                        </a:spcAft>
                        <a:buClrTx/>
                        <a:buSzTx/>
                        <a:buFontTx/>
                        <a:buNone/>
                        <a:tabLst/>
                        <a:defRPr/>
                      </a:pPr>
                      <a:endParaRPr lang="en-US" sz="2400" b="1">
                        <a:solidFill>
                          <a:schemeClr val="bg1"/>
                        </a:solidFill>
                      </a:endParaRPr>
                    </a:p>
                  </a:txBody>
                  <a:tcPr anchor="b">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AEF0"/>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Any grade</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Grade ≥ 3</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Any grade</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a:solidFill>
                            <a:schemeClr val="bg1"/>
                          </a:solidFill>
                          <a:latin typeface="Arial" panose="020B0604020202020204" pitchFamily="34" charset="0"/>
                          <a:cs typeface="Arial" panose="020B0604020202020204" pitchFamily="34" charset="0"/>
                        </a:rPr>
                        <a:t>Grade ≥ 3</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483231701"/>
                  </a:ext>
                </a:extLst>
              </a:tr>
              <a:tr h="328473">
                <a:tc rowSpan="2">
                  <a:txBody>
                    <a:bodyPr/>
                    <a:lstStyle/>
                    <a:p>
                      <a:pPr marL="9525" indent="0">
                        <a:tabLst/>
                      </a:pPr>
                      <a:r>
                        <a:rPr lang="en-US" sz="1400" b="1">
                          <a:latin typeface="Arial" panose="020B0604020202020204" pitchFamily="34" charset="0"/>
                          <a:cs typeface="Arial" panose="020B0604020202020204" pitchFamily="34" charset="0"/>
                        </a:rPr>
                        <a:t>Blood and lymphatic</a:t>
                      </a:r>
                    </a:p>
                  </a:txBody>
                  <a:tcPr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223838" indent="0"/>
                      <a:r>
                        <a:rPr lang="en-US" sz="1400">
                          <a:latin typeface="Arial" panose="020B0604020202020204" pitchFamily="34" charset="0"/>
                          <a:cs typeface="Arial" panose="020B0604020202020204" pitchFamily="34" charset="0"/>
                        </a:rPr>
                        <a:t>Anemia</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20</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2</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517566975"/>
                  </a:ext>
                </a:extLst>
              </a:tr>
              <a:tr h="328473">
                <a:tc vMerge="1">
                  <a:txBody>
                    <a:bodyPr/>
                    <a:lstStyle/>
                    <a:p>
                      <a:pPr marL="223838" indent="0"/>
                      <a:endParaRPr lang="en-US" sz="2400"/>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223838" indent="0"/>
                      <a:r>
                        <a:rPr lang="en-US" sz="1400">
                          <a:latin typeface="Arial" panose="020B0604020202020204" pitchFamily="34" charset="0"/>
                          <a:cs typeface="Arial" panose="020B0604020202020204" pitchFamily="34" charset="0"/>
                        </a:rPr>
                        <a:t>Neutropenia</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42</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31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937537384"/>
                  </a:ext>
                </a:extLst>
              </a:tr>
              <a:tr h="328473">
                <a:tc>
                  <a:txBody>
                    <a:bodyPr/>
                    <a:lstStyle/>
                    <a:p>
                      <a:pPr marL="9525" indent="0">
                        <a:tabLst/>
                      </a:pPr>
                      <a:r>
                        <a:rPr lang="en-US" sz="1400" b="1">
                          <a:latin typeface="Arial" panose="020B0604020202020204" pitchFamily="34" charset="0"/>
                          <a:cs typeface="Arial" panose="020B0604020202020204" pitchFamily="34" charset="0"/>
                        </a:rPr>
                        <a:t>Eye</a:t>
                      </a:r>
                    </a:p>
                  </a:txBody>
                  <a:tcPr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223838" indent="0"/>
                      <a:r>
                        <a:rPr lang="en-US" sz="1400">
                          <a:latin typeface="Arial" panose="020B0604020202020204" pitchFamily="34" charset="0"/>
                          <a:cs typeface="Arial" panose="020B0604020202020204" pitchFamily="34" charset="0"/>
                        </a:rPr>
                        <a:t>Dry eye</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22</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8</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0</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325374614"/>
                  </a:ext>
                </a:extLst>
              </a:tr>
              <a:tr h="328473">
                <a:tc rowSpan="4">
                  <a:txBody>
                    <a:bodyPr/>
                    <a:lstStyle/>
                    <a:p>
                      <a:pPr marL="9525" indent="0">
                        <a:tabLst/>
                      </a:pPr>
                      <a:r>
                        <a:rPr lang="en-US" sz="1400" b="1">
                          <a:latin typeface="Arial" panose="020B0604020202020204" pitchFamily="34" charset="0"/>
                          <a:cs typeface="Arial" panose="020B0604020202020204" pitchFamily="34" charset="0"/>
                        </a:rPr>
                        <a:t>GI</a:t>
                      </a:r>
                    </a:p>
                  </a:txBody>
                  <a:tcPr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223838" indent="0"/>
                      <a:r>
                        <a:rPr lang="en-US" sz="1400">
                          <a:latin typeface="Arial" panose="020B0604020202020204" pitchFamily="34" charset="0"/>
                          <a:cs typeface="Arial" panose="020B0604020202020204" pitchFamily="34" charset="0"/>
                        </a:rPr>
                        <a:t>Nausea</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51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24</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478650002"/>
                  </a:ext>
                </a:extLst>
              </a:tr>
              <a:tr h="328473">
                <a:tc vMerge="1">
                  <a:txBody>
                    <a:bodyPr/>
                    <a:lstStyle/>
                    <a:p>
                      <a:pPr marL="223838" indent="0"/>
                      <a:endParaRPr lang="en-US" sz="2400"/>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223838" indent="0"/>
                      <a:r>
                        <a:rPr lang="en-US" sz="1400">
                          <a:latin typeface="Arial" panose="020B0604020202020204" pitchFamily="34" charset="0"/>
                          <a:cs typeface="Arial" panose="020B0604020202020204" pitchFamily="34" charset="0"/>
                        </a:rPr>
                        <a:t>Stomatitis</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50</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6</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13</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3</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570234923"/>
                  </a:ext>
                </a:extLst>
              </a:tr>
              <a:tr h="328473">
                <a:tc vMerge="1">
                  <a:txBody>
                    <a:bodyPr/>
                    <a:lstStyle/>
                    <a:p>
                      <a:pPr marL="223838" indent="0"/>
                      <a:endParaRPr lang="en-US" sz="2400"/>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223838" indent="0"/>
                      <a:r>
                        <a:rPr lang="en-US" sz="1400">
                          <a:latin typeface="Arial" panose="020B0604020202020204" pitchFamily="34" charset="0"/>
                          <a:cs typeface="Arial" panose="020B0604020202020204" pitchFamily="34" charset="0"/>
                        </a:rPr>
                        <a:t>Vomiting</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20</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8</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923890084"/>
                  </a:ext>
                </a:extLst>
              </a:tr>
              <a:tr h="328473">
                <a:tc vMerge="1">
                  <a:txBody>
                    <a:bodyPr/>
                    <a:lstStyle/>
                    <a:p>
                      <a:pPr marL="223838" indent="0"/>
                      <a:endParaRPr lang="en-US" sz="2400"/>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223838" indent="0"/>
                      <a:r>
                        <a:rPr lang="en-US" sz="1400">
                          <a:latin typeface="Arial" panose="020B0604020202020204" pitchFamily="34" charset="0"/>
                          <a:cs typeface="Arial" panose="020B0604020202020204" pitchFamily="34" charset="0"/>
                        </a:rPr>
                        <a:t>Constipation</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18</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0</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9</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0</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80327496"/>
                  </a:ext>
                </a:extLst>
              </a:tr>
              <a:tr h="380668">
                <a:tc>
                  <a:txBody>
                    <a:bodyPr/>
                    <a:lstStyle/>
                    <a:p>
                      <a:pPr marL="9525" marR="0" lvl="0" indent="0" algn="l" defTabSz="571433" rtl="0" eaLnBrk="1" fontAlgn="auto" latinLnBrk="0" hangingPunct="1">
                        <a:lnSpc>
                          <a:spcPct val="100000"/>
                        </a:lnSpc>
                        <a:spcBef>
                          <a:spcPts val="0"/>
                        </a:spcBef>
                        <a:spcAft>
                          <a:spcPts val="0"/>
                        </a:spcAft>
                        <a:buClrTx/>
                        <a:buSzTx/>
                        <a:buFontTx/>
                        <a:buNone/>
                        <a:tabLst/>
                        <a:defRPr/>
                      </a:pPr>
                      <a:r>
                        <a:rPr lang="en-US" sz="1400" b="1">
                          <a:latin typeface="Arial" panose="020B0604020202020204" pitchFamily="34" charset="0"/>
                          <a:cs typeface="Arial" panose="020B0604020202020204" pitchFamily="34" charset="0"/>
                        </a:rPr>
                        <a:t>General</a:t>
                      </a:r>
                    </a:p>
                  </a:txBody>
                  <a:tcPr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223838" indent="0"/>
                      <a:r>
                        <a:rPr lang="en-US" sz="1400">
                          <a:latin typeface="Arial" panose="020B0604020202020204" pitchFamily="34" charset="0"/>
                          <a:cs typeface="Arial" panose="020B0604020202020204" pitchFamily="34" charset="0"/>
                        </a:rPr>
                        <a:t>Fatigue</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24</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2</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18</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2</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429747355"/>
                  </a:ext>
                </a:extLst>
              </a:tr>
              <a:tr h="342900">
                <a:tc>
                  <a:txBody>
                    <a:bodyPr/>
                    <a:lstStyle/>
                    <a:p>
                      <a:pPr marL="9525" marR="0" lvl="0" indent="0" algn="l" defTabSz="571433" rtl="0" eaLnBrk="1" fontAlgn="auto" latinLnBrk="0" hangingPunct="1">
                        <a:lnSpc>
                          <a:spcPct val="100000"/>
                        </a:lnSpc>
                        <a:spcBef>
                          <a:spcPts val="0"/>
                        </a:spcBef>
                        <a:spcAft>
                          <a:spcPts val="0"/>
                        </a:spcAft>
                        <a:buClrTx/>
                        <a:buSzTx/>
                        <a:buFontTx/>
                        <a:buNone/>
                        <a:tabLst/>
                        <a:defRPr/>
                      </a:pPr>
                      <a:r>
                        <a:rPr lang="en-US" sz="1400" b="1">
                          <a:latin typeface="Arial" panose="020B0604020202020204" pitchFamily="34" charset="0"/>
                          <a:cs typeface="Arial" panose="020B0604020202020204" pitchFamily="34" charset="0"/>
                        </a:rPr>
                        <a:t>Skin and subcutaneous</a:t>
                      </a:r>
                    </a:p>
                  </a:txBody>
                  <a:tcPr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223838" indent="0"/>
                      <a:r>
                        <a:rPr lang="en-US" sz="1400">
                          <a:latin typeface="Arial" panose="020B0604020202020204" pitchFamily="34" charset="0"/>
                          <a:cs typeface="Arial" panose="020B0604020202020204" pitchFamily="34" charset="0"/>
                        </a:rPr>
                        <a:t>Alopecia</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36</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0</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21</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a:solidFill>
                            <a:schemeClr val="tx1"/>
                          </a:solidFill>
                          <a:latin typeface="Arial" panose="020B0604020202020204" pitchFamily="34" charset="0"/>
                          <a:cs typeface="Arial" panose="020B0604020202020204" pitchFamily="34" charset="0"/>
                        </a:rPr>
                        <a:t>0</a:t>
                      </a:r>
                    </a:p>
                  </a:txBody>
                  <a:tcPr marL="60960" marR="60960" marT="30480" marB="3048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413551075"/>
                  </a:ext>
                </a:extLst>
              </a:tr>
            </a:tbl>
          </a:graphicData>
        </a:graphic>
      </p:graphicFrame>
      <p:sp>
        <p:nvSpPr>
          <p:cNvPr id="2" name="Footer Placeholder 1">
            <a:extLst>
              <a:ext uri="{FF2B5EF4-FFF2-40B4-BE49-F238E27FC236}">
                <a16:creationId xmlns:a16="http://schemas.microsoft.com/office/drawing/2014/main" id="{3C89BA4F-D9DF-6026-5E3A-53FC86E113E4}"/>
              </a:ext>
            </a:extLst>
          </p:cNvPr>
          <p:cNvSpPr>
            <a:spLocks noGrp="1"/>
          </p:cNvSpPr>
          <p:nvPr>
            <p:ph type="ftr" sz="quarter" idx="10"/>
          </p:nvPr>
        </p:nvSpPr>
        <p:spPr/>
        <p:txBody>
          <a:bodyPr/>
          <a:lstStyle/>
          <a:p>
            <a:pPr>
              <a:spcBef>
                <a:spcPts val="0"/>
              </a:spcBef>
            </a:pPr>
            <a:r>
              <a:rPr lang="en-US" sz="1000"/>
              <a:t>TRAE = treatment-related adverse event.</a:t>
            </a:r>
          </a:p>
          <a:p>
            <a:pPr>
              <a:spcBef>
                <a:spcPts val="0"/>
              </a:spcBef>
            </a:pPr>
            <a:r>
              <a:rPr lang="en-GB">
                <a:solidFill>
                  <a:schemeClr val="tx1"/>
                </a:solidFill>
              </a:rPr>
              <a:t>CT, chemotherapy; Dato-</a:t>
            </a:r>
            <a:r>
              <a:rPr lang="en-GB" err="1">
                <a:solidFill>
                  <a:schemeClr val="tx1"/>
                </a:solidFill>
              </a:rPr>
              <a:t>DXd</a:t>
            </a:r>
            <a:r>
              <a:rPr lang="en-GB">
                <a:solidFill>
                  <a:schemeClr val="tx1"/>
                </a:solidFill>
              </a:rPr>
              <a:t>, </a:t>
            </a:r>
            <a:r>
              <a:rPr lang="en-GB" err="1">
                <a:solidFill>
                  <a:schemeClr val="tx1"/>
                </a:solidFill>
              </a:rPr>
              <a:t>datopotamab</a:t>
            </a:r>
            <a:r>
              <a:rPr lang="en-GB">
                <a:solidFill>
                  <a:schemeClr val="tx1"/>
                </a:solidFill>
              </a:rPr>
              <a:t> </a:t>
            </a:r>
            <a:r>
              <a:rPr lang="en-GB" err="1">
                <a:solidFill>
                  <a:schemeClr val="tx1"/>
                </a:solidFill>
              </a:rPr>
              <a:t>deruxtecan</a:t>
            </a:r>
            <a:r>
              <a:rPr lang="en-GB">
                <a:solidFill>
                  <a:schemeClr val="tx1"/>
                </a:solidFill>
              </a:rPr>
              <a:t>; GI, gastrointestinal; TRAE,  treatment-related adverse event.</a:t>
            </a:r>
          </a:p>
          <a:p>
            <a:pPr>
              <a:spcBef>
                <a:spcPts val="0"/>
              </a:spcBef>
            </a:pPr>
            <a:r>
              <a:rPr lang="en-GB">
                <a:solidFill>
                  <a:schemeClr val="tx1"/>
                </a:solidFill>
              </a:rPr>
              <a:t>Bardia A, et al. ESMO 2023; Abstract LBA11.</a:t>
            </a:r>
            <a:endParaRPr lang="x-none">
              <a:solidFill>
                <a:schemeClr val="tx1"/>
              </a:solidFill>
            </a:endParaRPr>
          </a:p>
        </p:txBody>
      </p:sp>
    </p:spTree>
    <p:extLst>
      <p:ext uri="{BB962C8B-B14F-4D97-AF65-F5344CB8AC3E}">
        <p14:creationId xmlns:p14="http://schemas.microsoft.com/office/powerpoint/2010/main" val="329165067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78566B-067E-CE38-B05F-81D45119C6F3}"/>
            </a:ext>
          </a:extLst>
        </p:cNvPr>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014BE2A0-29AE-4F6C-FE6F-3FB6D1E77FC5}"/>
              </a:ext>
            </a:extLst>
          </p:cNvPr>
          <p:cNvSpPr>
            <a:spLocks noGrp="1"/>
          </p:cNvSpPr>
          <p:nvPr>
            <p:ph sz="half" idx="1"/>
          </p:nvPr>
        </p:nvSpPr>
        <p:spPr>
          <a:xfrm>
            <a:off x="6124553" y="1506956"/>
            <a:ext cx="5793077" cy="4228812"/>
          </a:xfrm>
        </p:spPr>
        <p:txBody>
          <a:bodyPr/>
          <a:lstStyle/>
          <a:p>
            <a:pPr marL="0" indent="0">
              <a:spcBef>
                <a:spcPts val="0"/>
              </a:spcBef>
              <a:spcAft>
                <a:spcPts val="1200"/>
              </a:spcAft>
              <a:buNone/>
            </a:pPr>
            <a:r>
              <a:rPr lang="en-US" sz="1867" b="1"/>
              <a:t>In both treatment groups, most AESIs were grade 1 to 2 and manageable per toxicity management guidelines</a:t>
            </a:r>
          </a:p>
          <a:p>
            <a:pPr marL="692150" lvl="1" indent="0">
              <a:spcBef>
                <a:spcPts val="0"/>
              </a:spcBef>
              <a:spcAft>
                <a:spcPts val="1200"/>
              </a:spcAft>
              <a:buNone/>
            </a:pPr>
            <a:r>
              <a:rPr lang="en-US" sz="1800"/>
              <a:t>Oral mucositis/stomatitis in the Dato-</a:t>
            </a:r>
            <a:r>
              <a:rPr lang="en-US" sz="1800" err="1"/>
              <a:t>DXd</a:t>
            </a:r>
            <a:r>
              <a:rPr lang="en-US" sz="1800"/>
              <a:t> group did not lead to treatment discontinuation except in one patient</a:t>
            </a:r>
          </a:p>
          <a:p>
            <a:pPr marL="692150" lvl="1" indent="0">
              <a:spcBef>
                <a:spcPts val="0"/>
              </a:spcBef>
              <a:spcAft>
                <a:spcPts val="1200"/>
              </a:spcAft>
              <a:buNone/>
            </a:pPr>
            <a:r>
              <a:rPr lang="en-US" sz="1800"/>
              <a:t>Ocular events with Dato-</a:t>
            </a:r>
            <a:r>
              <a:rPr lang="en-US" sz="1800" err="1"/>
              <a:t>DXd</a:t>
            </a:r>
            <a:r>
              <a:rPr lang="en-US" sz="1800"/>
              <a:t> were low grade and driven by dry eye (24.2%), punctate keratitis, (10.6%), and keratitis (8.3%)</a:t>
            </a:r>
          </a:p>
          <a:p>
            <a:pPr marL="692150" lvl="1" indent="0">
              <a:spcBef>
                <a:spcPts val="0"/>
              </a:spcBef>
              <a:spcAft>
                <a:spcPts val="1200"/>
              </a:spcAft>
              <a:buNone/>
            </a:pPr>
            <a:r>
              <a:rPr lang="en-US" sz="1800"/>
              <a:t>ILD rate was low and mainly comprised grade 1/2 events; one patient in the Dato-</a:t>
            </a:r>
            <a:r>
              <a:rPr lang="en-US" sz="1800" err="1"/>
              <a:t>DXd</a:t>
            </a:r>
            <a:r>
              <a:rPr lang="en-US" sz="1800"/>
              <a:t> group had grade 5 ILD adjudicated as drug related (deemed by the investigator to be PD)</a:t>
            </a:r>
          </a:p>
        </p:txBody>
      </p:sp>
      <p:sp>
        <p:nvSpPr>
          <p:cNvPr id="6" name="Title 5">
            <a:extLst>
              <a:ext uri="{FF2B5EF4-FFF2-40B4-BE49-F238E27FC236}">
                <a16:creationId xmlns:a16="http://schemas.microsoft.com/office/drawing/2014/main" id="{9CE4AB8F-40B4-6EA9-D697-3E72D4575044}"/>
              </a:ext>
            </a:extLst>
          </p:cNvPr>
          <p:cNvSpPr>
            <a:spLocks noGrp="1"/>
          </p:cNvSpPr>
          <p:nvPr>
            <p:ph type="title"/>
          </p:nvPr>
        </p:nvSpPr>
        <p:spPr>
          <a:xfrm>
            <a:off x="838200" y="187977"/>
            <a:ext cx="10515600" cy="1246187"/>
          </a:xfrm>
        </p:spPr>
        <p:txBody>
          <a:bodyPr/>
          <a:lstStyle/>
          <a:p>
            <a:r>
              <a:rPr lang="en-GB"/>
              <a:t>TROPION-Breast01: AEs of Special Interest</a:t>
            </a:r>
            <a:endParaRPr lang="en-US"/>
          </a:p>
        </p:txBody>
      </p:sp>
      <p:graphicFrame>
        <p:nvGraphicFramePr>
          <p:cNvPr id="17" name="Table 6">
            <a:extLst>
              <a:ext uri="{FF2B5EF4-FFF2-40B4-BE49-F238E27FC236}">
                <a16:creationId xmlns:a16="http://schemas.microsoft.com/office/drawing/2014/main" id="{43190D1E-69D2-106B-34C3-91197E9FD35C}"/>
              </a:ext>
            </a:extLst>
          </p:cNvPr>
          <p:cNvGraphicFramePr>
            <a:graphicFrameLocks noGrp="1"/>
          </p:cNvGraphicFramePr>
          <p:nvPr>
            <p:extLst>
              <p:ext uri="{D42A27DB-BD31-4B8C-83A1-F6EECF244321}">
                <p14:modId xmlns:p14="http://schemas.microsoft.com/office/powerpoint/2010/main" val="2209305432"/>
              </p:ext>
            </p:extLst>
          </p:nvPr>
        </p:nvGraphicFramePr>
        <p:xfrm>
          <a:off x="666772" y="1510771"/>
          <a:ext cx="5286353" cy="4207044"/>
        </p:xfrm>
        <a:graphic>
          <a:graphicData uri="http://schemas.openxmlformats.org/drawingml/2006/table">
            <a:tbl>
              <a:tblPr firstRow="1" bandRow="1">
                <a:tableStyleId>{5C22544A-7EE6-4342-B048-85BDC9FD1C3A}</a:tableStyleId>
              </a:tblPr>
              <a:tblGrid>
                <a:gridCol w="3076180">
                  <a:extLst>
                    <a:ext uri="{9D8B030D-6E8A-4147-A177-3AD203B41FA5}">
                      <a16:colId xmlns:a16="http://schemas.microsoft.com/office/drawing/2014/main" val="1196419341"/>
                    </a:ext>
                  </a:extLst>
                </a:gridCol>
                <a:gridCol w="1167054">
                  <a:extLst>
                    <a:ext uri="{9D8B030D-6E8A-4147-A177-3AD203B41FA5}">
                      <a16:colId xmlns:a16="http://schemas.microsoft.com/office/drawing/2014/main" val="3468723691"/>
                    </a:ext>
                  </a:extLst>
                </a:gridCol>
                <a:gridCol w="1043119">
                  <a:extLst>
                    <a:ext uri="{9D8B030D-6E8A-4147-A177-3AD203B41FA5}">
                      <a16:colId xmlns:a16="http://schemas.microsoft.com/office/drawing/2014/main" val="3701918551"/>
                    </a:ext>
                  </a:extLst>
                </a:gridCol>
              </a:tblGrid>
              <a:tr h="576000">
                <a:tc>
                  <a:txBody>
                    <a:bodyPr/>
                    <a:lstStyle/>
                    <a:p>
                      <a:pPr>
                        <a:lnSpc>
                          <a:spcPct val="100000"/>
                        </a:lnSpc>
                        <a:spcBef>
                          <a:spcPts val="0"/>
                        </a:spcBef>
                        <a:spcAft>
                          <a:spcPts val="0"/>
                        </a:spcAft>
                      </a:pPr>
                      <a:r>
                        <a:rPr lang="en-GB" sz="1400">
                          <a:solidFill>
                            <a:schemeClr val="bg1"/>
                          </a:solidFill>
                          <a:latin typeface="Arial" panose="020B0604020202020204" pitchFamily="34" charset="0"/>
                          <a:cs typeface="Arial" panose="020B0604020202020204" pitchFamily="34" charset="0"/>
                        </a:rPr>
                        <a:t>Events, n (%)</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Bef>
                          <a:spcPts val="0"/>
                        </a:spcBef>
                        <a:spcAft>
                          <a:spcPts val="0"/>
                        </a:spcAft>
                      </a:pPr>
                      <a:r>
                        <a:rPr lang="en-GB" sz="1400">
                          <a:solidFill>
                            <a:schemeClr val="bg1"/>
                          </a:solidFill>
                          <a:latin typeface="Arial" panose="020B0604020202020204" pitchFamily="34" charset="0"/>
                          <a:cs typeface="Arial" panose="020B0604020202020204" pitchFamily="34" charset="0"/>
                        </a:rPr>
                        <a:t>Dato-</a:t>
                      </a:r>
                      <a:r>
                        <a:rPr lang="en-GB" sz="1400" err="1">
                          <a:solidFill>
                            <a:schemeClr val="bg1"/>
                          </a:solidFill>
                          <a:latin typeface="Arial" panose="020B0604020202020204" pitchFamily="34" charset="0"/>
                          <a:cs typeface="Arial" panose="020B0604020202020204" pitchFamily="34" charset="0"/>
                        </a:rPr>
                        <a:t>DXd</a:t>
                      </a:r>
                      <a:r>
                        <a:rPr lang="en-GB" sz="1400">
                          <a:solidFill>
                            <a:schemeClr val="bg1"/>
                          </a:solidFill>
                          <a:latin typeface="Arial" panose="020B0604020202020204" pitchFamily="34" charset="0"/>
                          <a:cs typeface="Arial" panose="020B0604020202020204" pitchFamily="34" charset="0"/>
                        </a:rPr>
                        <a:t> </a:t>
                      </a:r>
                    </a:p>
                    <a:p>
                      <a:pPr algn="ctr">
                        <a:lnSpc>
                          <a:spcPct val="100000"/>
                        </a:lnSpc>
                        <a:spcBef>
                          <a:spcPts val="0"/>
                        </a:spcBef>
                        <a:spcAft>
                          <a:spcPts val="0"/>
                        </a:spcAft>
                      </a:pPr>
                      <a:r>
                        <a:rPr lang="en-GB" sz="1400">
                          <a:solidFill>
                            <a:schemeClr val="bg1"/>
                          </a:solidFill>
                          <a:latin typeface="Arial" panose="020B0604020202020204" pitchFamily="34" charset="0"/>
                          <a:cs typeface="Arial" panose="020B0604020202020204" pitchFamily="34" charset="0"/>
                        </a:rPr>
                        <a:t>(n = 360)</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lnSpc>
                          <a:spcPct val="100000"/>
                        </a:lnSpc>
                        <a:spcBef>
                          <a:spcPts val="0"/>
                        </a:spcBef>
                        <a:spcAft>
                          <a:spcPts val="0"/>
                        </a:spcAft>
                      </a:pPr>
                      <a:r>
                        <a:rPr lang="en-GB" sz="1400">
                          <a:solidFill>
                            <a:schemeClr val="bg1"/>
                          </a:solidFill>
                          <a:latin typeface="Arial" panose="020B0604020202020204" pitchFamily="34" charset="0"/>
                          <a:cs typeface="Arial" panose="020B0604020202020204" pitchFamily="34" charset="0"/>
                        </a:rPr>
                        <a:t>ICC </a:t>
                      </a:r>
                      <a:br>
                        <a:rPr lang="en-GB" sz="1400">
                          <a:solidFill>
                            <a:schemeClr val="bg1"/>
                          </a:solidFill>
                          <a:latin typeface="Arial" panose="020B0604020202020204" pitchFamily="34" charset="0"/>
                          <a:cs typeface="Arial" panose="020B0604020202020204" pitchFamily="34" charset="0"/>
                        </a:rPr>
                      </a:br>
                      <a:r>
                        <a:rPr lang="en-GB" sz="1400">
                          <a:solidFill>
                            <a:schemeClr val="bg1"/>
                          </a:solidFill>
                          <a:latin typeface="Arial" panose="020B0604020202020204" pitchFamily="34" charset="0"/>
                          <a:cs typeface="Arial" panose="020B0604020202020204" pitchFamily="34" charset="0"/>
                        </a:rPr>
                        <a:t>(n = 351)</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504197193"/>
                  </a:ext>
                </a:extLst>
              </a:tr>
              <a:tr h="302587">
                <a:tc>
                  <a:txBody>
                    <a:bodyPr/>
                    <a:lstStyle/>
                    <a:p>
                      <a:pPr>
                        <a:lnSpc>
                          <a:spcPct val="100000"/>
                        </a:lnSpc>
                        <a:spcBef>
                          <a:spcPts val="0"/>
                        </a:spcBef>
                        <a:spcAft>
                          <a:spcPts val="0"/>
                        </a:spcAft>
                      </a:pPr>
                      <a:r>
                        <a:rPr lang="en-GB" sz="1400" b="1">
                          <a:solidFill>
                            <a:schemeClr val="tx1"/>
                          </a:solidFill>
                          <a:latin typeface="Arial" panose="020B0604020202020204" pitchFamily="34" charset="0"/>
                          <a:cs typeface="Arial" panose="020B0604020202020204" pitchFamily="34" charset="0"/>
                        </a:rPr>
                        <a:t>Oral mucositis/stomatitis*</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40385067"/>
                  </a:ext>
                </a:extLst>
              </a:tr>
              <a:tr h="302587">
                <a:tc>
                  <a:txBody>
                    <a:bodyPr/>
                    <a:lstStyle/>
                    <a:p>
                      <a:pPr>
                        <a:lnSpc>
                          <a:spcPct val="100000"/>
                        </a:lnSpc>
                        <a:spcBef>
                          <a:spcPts val="0"/>
                        </a:spcBef>
                        <a:spcAft>
                          <a:spcPts val="0"/>
                        </a:spcAft>
                      </a:pPr>
                      <a:r>
                        <a:rPr lang="en-GB" sz="1400" b="0">
                          <a:solidFill>
                            <a:schemeClr val="tx1"/>
                          </a:solidFill>
                          <a:latin typeface="Arial" panose="020B0604020202020204" pitchFamily="34" charset="0"/>
                          <a:cs typeface="Arial" panose="020B0604020202020204" pitchFamily="34" charset="0"/>
                        </a:rPr>
                        <a:t>    All grades</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400" b="0" u="none" strike="noStrike" kern="1200" baseline="0">
                          <a:solidFill>
                            <a:schemeClr val="tx1"/>
                          </a:solidFill>
                          <a:effectLst/>
                          <a:latin typeface="Arial" panose="020B0604020202020204" pitchFamily="34" charset="0"/>
                          <a:cs typeface="Arial" panose="020B0604020202020204" pitchFamily="34" charset="0"/>
                        </a:rPr>
                        <a:t>211 (59)</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400" b="0" u="none" strike="noStrike" kern="1200" baseline="0">
                          <a:solidFill>
                            <a:schemeClr val="tx1"/>
                          </a:solidFill>
                          <a:effectLst/>
                          <a:latin typeface="Arial" panose="020B0604020202020204" pitchFamily="34" charset="0"/>
                          <a:cs typeface="Arial" panose="020B0604020202020204" pitchFamily="34" charset="0"/>
                        </a:rPr>
                        <a:t>61 (17)</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739444146"/>
                  </a:ext>
                </a:extLst>
              </a:tr>
              <a:tr h="302587">
                <a:tc>
                  <a:txBody>
                    <a:bodyPr/>
                    <a:lstStyle/>
                    <a:p>
                      <a:pPr>
                        <a:lnSpc>
                          <a:spcPct val="100000"/>
                        </a:lnSpc>
                        <a:spcBef>
                          <a:spcPts val="0"/>
                        </a:spcBef>
                        <a:spcAft>
                          <a:spcPts val="0"/>
                        </a:spcAft>
                      </a:pPr>
                      <a:r>
                        <a:rPr lang="en-GB" sz="1400" b="0">
                          <a:solidFill>
                            <a:schemeClr val="tx1"/>
                          </a:solidFill>
                          <a:latin typeface="Arial" panose="020B0604020202020204" pitchFamily="34" charset="0"/>
                          <a:cs typeface="Arial" panose="020B0604020202020204" pitchFamily="34" charset="0"/>
                        </a:rPr>
                        <a:t>    Grade </a:t>
                      </a:r>
                      <a:r>
                        <a:rPr lang="en-US" sz="1400" b="0">
                          <a:solidFill>
                            <a:schemeClr val="tx1"/>
                          </a:solidFill>
                          <a:latin typeface="Arial" panose="020B0604020202020204" pitchFamily="34" charset="0"/>
                          <a:cs typeface="Arial" panose="020B0604020202020204" pitchFamily="34" charset="0"/>
                        </a:rPr>
                        <a:t>3</a:t>
                      </a:r>
                      <a:r>
                        <a:rPr lang="en-US" sz="1400" b="0" u="none" strike="noStrike" kern="1200" baseline="30000">
                          <a:solidFill>
                            <a:srgbClr val="000000"/>
                          </a:solidFill>
                          <a:effectLst/>
                          <a:latin typeface="Arial" panose="020B0604020202020204" pitchFamily="34" charset="0"/>
                          <a:cs typeface="Arial" panose="020B0604020202020204" pitchFamily="34" charset="0"/>
                        </a:rPr>
                        <a:t>†</a:t>
                      </a:r>
                      <a:endParaRPr lang="en-GB" sz="1400" b="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400" b="0" u="none" strike="noStrike" kern="1200" baseline="0">
                          <a:solidFill>
                            <a:schemeClr val="tx1"/>
                          </a:solidFill>
                          <a:effectLst/>
                          <a:latin typeface="Arial" panose="020B0604020202020204" pitchFamily="34" charset="0"/>
                          <a:cs typeface="Arial" panose="020B0604020202020204" pitchFamily="34" charset="0"/>
                        </a:rPr>
                        <a:t>25 (7)</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400" b="0" u="none" strike="noStrike" kern="1200" baseline="0">
                          <a:solidFill>
                            <a:schemeClr val="tx1"/>
                          </a:solidFill>
                          <a:effectLst/>
                          <a:latin typeface="Arial" panose="020B0604020202020204" pitchFamily="34" charset="0"/>
                          <a:cs typeface="Arial" panose="020B0604020202020204" pitchFamily="34" charset="0"/>
                        </a:rPr>
                        <a:t>9 (3)</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74180656"/>
                  </a:ext>
                </a:extLst>
              </a:tr>
              <a:tr h="302587">
                <a:tc>
                  <a:txBody>
                    <a:bodyPr/>
                    <a:lstStyle/>
                    <a:p>
                      <a:pPr>
                        <a:lnSpc>
                          <a:spcPct val="100000"/>
                        </a:lnSpc>
                        <a:spcBef>
                          <a:spcPts val="0"/>
                        </a:spcBef>
                        <a:spcAft>
                          <a:spcPts val="0"/>
                        </a:spcAft>
                      </a:pPr>
                      <a:r>
                        <a:rPr lang="en-GB" sz="1400" b="1">
                          <a:solidFill>
                            <a:schemeClr val="tx1"/>
                          </a:solidFill>
                          <a:latin typeface="Arial" panose="020B0604020202020204" pitchFamily="34" charset="0"/>
                          <a:cs typeface="Arial" panose="020B0604020202020204" pitchFamily="34" charset="0"/>
                        </a:rPr>
                        <a:t>Ocular events</a:t>
                      </a:r>
                      <a:r>
                        <a:rPr lang="en-GB" sz="1400" b="1" baseline="30000">
                          <a:solidFill>
                            <a:schemeClr val="tx1"/>
                          </a:solidFill>
                          <a:latin typeface="Arial" panose="020B0604020202020204" pitchFamily="34" charset="0"/>
                          <a:cs typeface="Arial" panose="020B0604020202020204" pitchFamily="34" charset="0"/>
                        </a:rPr>
                        <a:t>‡</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5519218"/>
                  </a:ext>
                </a:extLst>
              </a:tr>
              <a:tr h="302587">
                <a:tc>
                  <a:txBody>
                    <a:bodyPr/>
                    <a:lstStyle/>
                    <a:p>
                      <a:pPr>
                        <a:lnSpc>
                          <a:spcPct val="100000"/>
                        </a:lnSpc>
                        <a:spcBef>
                          <a:spcPts val="0"/>
                        </a:spcBef>
                        <a:spcAft>
                          <a:spcPts val="0"/>
                        </a:spcAft>
                      </a:pPr>
                      <a:r>
                        <a:rPr lang="en-GB" sz="1400" b="0">
                          <a:solidFill>
                            <a:schemeClr val="tx1"/>
                          </a:solidFill>
                          <a:latin typeface="Arial" panose="020B0604020202020204" pitchFamily="34" charset="0"/>
                          <a:cs typeface="Arial" panose="020B0604020202020204" pitchFamily="34" charset="0"/>
                        </a:rPr>
                        <a:t>    All grades</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400" b="0" u="none" strike="noStrike" kern="1200" baseline="0">
                          <a:solidFill>
                            <a:schemeClr val="tx1"/>
                          </a:solidFill>
                          <a:effectLst/>
                          <a:latin typeface="Arial" panose="020B0604020202020204" pitchFamily="34" charset="0"/>
                          <a:cs typeface="Arial" panose="020B0604020202020204" pitchFamily="34" charset="0"/>
                        </a:rPr>
                        <a:t>175 (49)</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r>
                        <a:rPr lang="en-US" sz="1400" b="0" u="none" strike="noStrike" kern="1200" baseline="0">
                          <a:solidFill>
                            <a:schemeClr val="tx1"/>
                          </a:solidFill>
                          <a:effectLst/>
                          <a:latin typeface="Arial" panose="020B0604020202020204" pitchFamily="34" charset="0"/>
                          <a:cs typeface="Arial" panose="020B0604020202020204" pitchFamily="34" charset="0"/>
                        </a:rPr>
                        <a:t>81 (23)</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721737010"/>
                  </a:ext>
                </a:extLst>
              </a:tr>
              <a:tr h="302587">
                <a:tc>
                  <a:txBody>
                    <a:bodyPr/>
                    <a:lstStyle/>
                    <a:p>
                      <a:pPr>
                        <a:lnSpc>
                          <a:spcPct val="100000"/>
                        </a:lnSpc>
                        <a:spcBef>
                          <a:spcPts val="0"/>
                        </a:spcBef>
                        <a:spcAft>
                          <a:spcPts val="0"/>
                        </a:spcAft>
                      </a:pPr>
                      <a:r>
                        <a:rPr lang="en-GB" sz="1400" b="0">
                          <a:solidFill>
                            <a:schemeClr val="tx1"/>
                          </a:solidFill>
                          <a:latin typeface="Arial" panose="020B0604020202020204" pitchFamily="34" charset="0"/>
                          <a:cs typeface="Arial" panose="020B0604020202020204" pitchFamily="34" charset="0"/>
                        </a:rPr>
                        <a:t>    Grade </a:t>
                      </a:r>
                      <a:r>
                        <a:rPr lang="en-US" sz="1400" b="0">
                          <a:solidFill>
                            <a:schemeClr val="tx1"/>
                          </a:solidFill>
                          <a:latin typeface="Arial" panose="020B0604020202020204" pitchFamily="34" charset="0"/>
                          <a:cs typeface="Arial" panose="020B0604020202020204" pitchFamily="34" charset="0"/>
                        </a:rPr>
                        <a:t>3</a:t>
                      </a:r>
                      <a:r>
                        <a:rPr lang="en-US" sz="1400" b="0" u="none" strike="noStrike" kern="1200" baseline="30000">
                          <a:solidFill>
                            <a:srgbClr val="000000"/>
                          </a:solidFill>
                          <a:effectLst/>
                          <a:latin typeface="Arial" panose="020B0604020202020204" pitchFamily="34" charset="0"/>
                          <a:cs typeface="Arial" panose="020B0604020202020204" pitchFamily="34" charset="0"/>
                        </a:rPr>
                        <a:t>†</a:t>
                      </a:r>
                      <a:endParaRPr lang="en-GB" sz="1400" b="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400" b="0" u="none" strike="noStrike" kern="1200" baseline="0">
                          <a:solidFill>
                            <a:schemeClr val="tx1"/>
                          </a:solidFill>
                          <a:effectLst/>
                          <a:latin typeface="Arial" panose="020B0604020202020204" pitchFamily="34" charset="0"/>
                          <a:cs typeface="Arial" panose="020B0604020202020204" pitchFamily="34" charset="0"/>
                        </a:rPr>
                        <a:t>3 (0.8)</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r>
                        <a:rPr lang="en-US" sz="1400" b="0" u="none" strike="noStrike" kern="1200" baseline="0">
                          <a:solidFill>
                            <a:schemeClr val="tx1"/>
                          </a:solidFill>
                          <a:effectLst/>
                          <a:latin typeface="Arial" panose="020B0604020202020204" pitchFamily="34" charset="0"/>
                          <a:cs typeface="Arial" panose="020B0604020202020204" pitchFamily="34" charset="0"/>
                        </a:rPr>
                        <a:t>0</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496454053"/>
                  </a:ext>
                </a:extLst>
              </a:tr>
              <a:tr h="302587">
                <a:tc>
                  <a:txBody>
                    <a:bodyPr/>
                    <a:lstStyle/>
                    <a:p>
                      <a:pPr>
                        <a:lnSpc>
                          <a:spcPct val="100000"/>
                        </a:lnSpc>
                        <a:spcBef>
                          <a:spcPts val="0"/>
                        </a:spcBef>
                        <a:spcAft>
                          <a:spcPts val="0"/>
                        </a:spcAft>
                      </a:pPr>
                      <a:r>
                        <a:rPr lang="en-GB" sz="1400" b="1">
                          <a:solidFill>
                            <a:schemeClr val="tx1"/>
                          </a:solidFill>
                          <a:latin typeface="Arial" panose="020B0604020202020204" pitchFamily="34" charset="0"/>
                          <a:cs typeface="Arial" panose="020B0604020202020204" pitchFamily="34" charset="0"/>
                        </a:rPr>
                        <a:t>A</a:t>
                      </a:r>
                      <a:r>
                        <a:rPr lang="en-GB" sz="1400" b="1" baseline="0">
                          <a:solidFill>
                            <a:schemeClr val="tx1"/>
                          </a:solidFill>
                          <a:latin typeface="Arial" panose="020B0604020202020204" pitchFamily="34" charset="0"/>
                          <a:cs typeface="Arial" panose="020B0604020202020204" pitchFamily="34" charset="0"/>
                        </a:rPr>
                        <a:t>djudicated drug-related ILD</a:t>
                      </a:r>
                      <a:r>
                        <a:rPr lang="en-GB" sz="1400" b="1" u="none" strike="noStrike" cap="all" baseline="30000">
                          <a:solidFill>
                            <a:schemeClr val="tx1"/>
                          </a:solidFill>
                          <a:effectLst/>
                          <a:latin typeface="Arial" panose="020B0604020202020204" pitchFamily="34" charset="0"/>
                          <a:cs typeface="Arial" panose="020B0604020202020204" pitchFamily="34" charset="0"/>
                          <a:sym typeface="Arial"/>
                        </a:rPr>
                        <a:t>§ </a:t>
                      </a:r>
                      <a:endParaRPr lang="en-GB" sz="1400" b="1" baseline="3000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236332387"/>
                  </a:ext>
                </a:extLst>
              </a:tr>
              <a:tr h="302587">
                <a:tc>
                  <a:txBody>
                    <a:bodyPr/>
                    <a:lstStyle/>
                    <a:p>
                      <a:pPr>
                        <a:lnSpc>
                          <a:spcPct val="100000"/>
                        </a:lnSpc>
                        <a:spcBef>
                          <a:spcPts val="0"/>
                        </a:spcBef>
                        <a:spcAft>
                          <a:spcPts val="0"/>
                        </a:spcAft>
                      </a:pPr>
                      <a:r>
                        <a:rPr lang="en-GB" sz="1400" b="0">
                          <a:solidFill>
                            <a:schemeClr val="tx1"/>
                          </a:solidFill>
                          <a:latin typeface="Arial" panose="020B0604020202020204" pitchFamily="34" charset="0"/>
                          <a:cs typeface="Arial" panose="020B0604020202020204" pitchFamily="34" charset="0"/>
                        </a:rPr>
                        <a:t>    All grades</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400" b="0" u="none" strike="noStrike" kern="1200" baseline="0">
                          <a:solidFill>
                            <a:schemeClr val="tx1"/>
                          </a:solidFill>
                          <a:effectLst/>
                          <a:latin typeface="Arial" panose="020B0604020202020204" pitchFamily="34" charset="0"/>
                          <a:cs typeface="Arial" panose="020B0604020202020204" pitchFamily="34" charset="0"/>
                        </a:rPr>
                        <a:t>9 (3)</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r>
                        <a:rPr lang="en-US" sz="1400" b="0" u="none" strike="noStrike" kern="1200" baseline="0">
                          <a:solidFill>
                            <a:schemeClr val="tx1"/>
                          </a:solidFill>
                          <a:effectLst/>
                          <a:latin typeface="Arial" panose="020B0604020202020204" pitchFamily="34" charset="0"/>
                          <a:cs typeface="Arial" panose="020B0604020202020204" pitchFamily="34" charset="0"/>
                        </a:rPr>
                        <a:t>0</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647252764"/>
                  </a:ext>
                </a:extLst>
              </a:tr>
              <a:tr h="302587">
                <a:tc>
                  <a:txBody>
                    <a:bodyPr/>
                    <a:lstStyle/>
                    <a:p>
                      <a:pPr>
                        <a:lnSpc>
                          <a:spcPct val="100000"/>
                        </a:lnSpc>
                        <a:spcBef>
                          <a:spcPts val="0"/>
                        </a:spcBef>
                        <a:spcAft>
                          <a:spcPts val="0"/>
                        </a:spcAft>
                      </a:pPr>
                      <a:r>
                        <a:rPr lang="en-GB" sz="1400" b="0">
                          <a:solidFill>
                            <a:schemeClr val="tx1"/>
                          </a:solidFill>
                          <a:latin typeface="Arial" panose="020B0604020202020204" pitchFamily="34" charset="0"/>
                          <a:cs typeface="Arial" panose="020B0604020202020204" pitchFamily="34" charset="0"/>
                        </a:rPr>
                        <a:t>    Grade </a:t>
                      </a:r>
                      <a:r>
                        <a:rPr lang="en-US" sz="1400" b="0">
                          <a:solidFill>
                            <a:schemeClr val="tx1"/>
                          </a:solidFill>
                          <a:latin typeface="Arial" panose="020B0604020202020204" pitchFamily="34" charset="0"/>
                          <a:cs typeface="Arial" panose="020B0604020202020204" pitchFamily="34" charset="0"/>
                        </a:rPr>
                        <a:t>≥ 3</a:t>
                      </a:r>
                      <a:endParaRPr lang="en-GB" sz="1400" b="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400" b="0" u="none" strike="noStrike" kern="1200" baseline="0">
                          <a:solidFill>
                            <a:schemeClr val="tx1"/>
                          </a:solidFill>
                          <a:effectLst/>
                          <a:latin typeface="Arial" panose="020B0604020202020204" pitchFamily="34" charset="0"/>
                          <a:cs typeface="Arial" panose="020B0604020202020204" pitchFamily="34" charset="0"/>
                        </a:rPr>
                        <a:t>2 (1)</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defTabSz="914400" rtl="0" eaLnBrk="1" latinLnBrk="0" hangingPunct="1">
                        <a:lnSpc>
                          <a:spcPct val="100000"/>
                        </a:lnSpc>
                        <a:spcBef>
                          <a:spcPts val="0"/>
                        </a:spcBef>
                        <a:spcAft>
                          <a:spcPts val="0"/>
                        </a:spcAft>
                        <a:buNone/>
                      </a:pPr>
                      <a:r>
                        <a:rPr lang="en-US" sz="1400" b="0" u="none" strike="noStrike" kern="1200" baseline="0">
                          <a:solidFill>
                            <a:schemeClr val="tx1"/>
                          </a:solidFill>
                          <a:effectLst/>
                          <a:latin typeface="Arial" panose="020B0604020202020204" pitchFamily="34" charset="0"/>
                          <a:cs typeface="Arial" panose="020B0604020202020204" pitchFamily="34" charset="0"/>
                        </a:rPr>
                        <a:t>0</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569826759"/>
                  </a:ext>
                </a:extLst>
              </a:tr>
              <a:tr h="302587">
                <a:tc>
                  <a:txBody>
                    <a:bodyPr/>
                    <a:lstStyle/>
                    <a:p>
                      <a:pPr>
                        <a:lnSpc>
                          <a:spcPct val="100000"/>
                        </a:lnSpc>
                        <a:spcBef>
                          <a:spcPts val="0"/>
                        </a:spcBef>
                        <a:spcAft>
                          <a:spcPts val="0"/>
                        </a:spcAft>
                      </a:pPr>
                      <a:r>
                        <a:rPr lang="en-GB" sz="1400" b="1">
                          <a:solidFill>
                            <a:schemeClr val="tx1"/>
                          </a:solidFill>
                          <a:latin typeface="Arial" panose="020B0604020202020204" pitchFamily="34" charset="0"/>
                          <a:cs typeface="Arial" panose="020B0604020202020204" pitchFamily="34" charset="0"/>
                        </a:rPr>
                        <a:t>Infusion-related reactions</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a:lnSpc>
                          <a:spcPct val="100000"/>
                        </a:lnSpc>
                        <a:spcBef>
                          <a:spcPts val="0"/>
                        </a:spcBef>
                        <a:spcAft>
                          <a:spcPts val="0"/>
                        </a:spcAft>
                        <a:buNone/>
                      </a:pPr>
                      <a:endParaRPr lang="en-US" sz="140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a:lnSpc>
                          <a:spcPct val="100000"/>
                        </a:lnSpc>
                        <a:spcBef>
                          <a:spcPts val="0"/>
                        </a:spcBef>
                        <a:spcAft>
                          <a:spcPts val="0"/>
                        </a:spcAft>
                        <a:buNone/>
                      </a:pPr>
                      <a:endParaRPr lang="en-US" sz="140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387961628"/>
                  </a:ext>
                </a:extLst>
              </a:tr>
              <a:tr h="302587">
                <a:tc>
                  <a:txBody>
                    <a:bodyPr/>
                    <a:lstStyle/>
                    <a:p>
                      <a:pPr>
                        <a:lnSpc>
                          <a:spcPct val="100000"/>
                        </a:lnSpc>
                        <a:spcBef>
                          <a:spcPts val="0"/>
                        </a:spcBef>
                        <a:spcAft>
                          <a:spcPts val="0"/>
                        </a:spcAft>
                      </a:pPr>
                      <a:r>
                        <a:rPr lang="en-GB" sz="1400" b="0">
                          <a:solidFill>
                            <a:schemeClr val="tx1"/>
                          </a:solidFill>
                          <a:latin typeface="Arial" panose="020B0604020202020204" pitchFamily="34" charset="0"/>
                          <a:cs typeface="Arial" panose="020B0604020202020204" pitchFamily="34" charset="0"/>
                        </a:rPr>
                        <a:t>    All grades</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1400" b="0" u="none" strike="noStrike" baseline="0" noProof="0">
                          <a:solidFill>
                            <a:schemeClr val="tx1"/>
                          </a:solidFill>
                          <a:effectLst/>
                          <a:latin typeface="Arial" panose="020B0604020202020204" pitchFamily="34" charset="0"/>
                          <a:cs typeface="Arial" panose="020B0604020202020204" pitchFamily="34" charset="0"/>
                        </a:rPr>
                        <a:t>32 (9)</a:t>
                      </a:r>
                      <a:endParaRPr lang="en-US" sz="140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1400" b="0" u="none" strike="noStrike" noProof="0">
                          <a:solidFill>
                            <a:schemeClr val="tx1"/>
                          </a:solidFill>
                          <a:effectLst/>
                          <a:latin typeface="Arial" panose="020B0604020202020204" pitchFamily="34" charset="0"/>
                          <a:cs typeface="Arial" panose="020B0604020202020204" pitchFamily="34" charset="0"/>
                        </a:rPr>
                        <a:t>12 (3)</a:t>
                      </a:r>
                      <a:endParaRPr lang="en-US" sz="140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687253586"/>
                  </a:ext>
                </a:extLst>
              </a:tr>
              <a:tr h="302587">
                <a:tc>
                  <a:txBody>
                    <a:bodyPr/>
                    <a:lstStyle/>
                    <a:p>
                      <a:pPr>
                        <a:lnSpc>
                          <a:spcPct val="100000"/>
                        </a:lnSpc>
                        <a:spcBef>
                          <a:spcPts val="0"/>
                        </a:spcBef>
                        <a:spcAft>
                          <a:spcPts val="0"/>
                        </a:spcAft>
                      </a:pPr>
                      <a:r>
                        <a:rPr lang="en-GB" sz="1400" b="0">
                          <a:solidFill>
                            <a:schemeClr val="tx1"/>
                          </a:solidFill>
                          <a:latin typeface="Arial" panose="020B0604020202020204" pitchFamily="34" charset="0"/>
                          <a:cs typeface="Arial" panose="020B0604020202020204" pitchFamily="34" charset="0"/>
                        </a:rPr>
                        <a:t>    Grade </a:t>
                      </a:r>
                      <a:r>
                        <a:rPr lang="en-US" sz="1400" b="0">
                          <a:solidFill>
                            <a:schemeClr val="tx1"/>
                          </a:solidFill>
                          <a:latin typeface="Arial" panose="020B0604020202020204" pitchFamily="34" charset="0"/>
                          <a:cs typeface="Arial" panose="020B0604020202020204" pitchFamily="34" charset="0"/>
                        </a:rPr>
                        <a:t>3</a:t>
                      </a:r>
                      <a:r>
                        <a:rPr lang="en-US" sz="1400" b="0" u="none" strike="noStrike" kern="1200" baseline="30000">
                          <a:solidFill>
                            <a:srgbClr val="000000"/>
                          </a:solidFill>
                          <a:effectLst/>
                          <a:latin typeface="Arial" panose="020B0604020202020204" pitchFamily="34" charset="0"/>
                          <a:cs typeface="Arial" panose="020B0604020202020204" pitchFamily="34" charset="0"/>
                        </a:rPr>
                        <a:t>†</a:t>
                      </a:r>
                      <a:endParaRPr lang="en-GB" sz="1400" b="0" baseline="30000">
                        <a:solidFill>
                          <a:schemeClr val="tx1"/>
                        </a:solidFill>
                        <a:latin typeface="Arial" panose="020B0604020202020204" pitchFamily="34" charset="0"/>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400" b="0" u="none" strike="noStrike" kern="1200" baseline="0">
                          <a:solidFill>
                            <a:schemeClr val="tx1"/>
                          </a:solidFill>
                          <a:effectLst/>
                          <a:latin typeface="Arial" panose="020B0604020202020204" pitchFamily="34" charset="0"/>
                          <a:cs typeface="Arial" panose="020B0604020202020204" pitchFamily="34" charset="0"/>
                        </a:rPr>
                        <a:t>1 (0.3)</a:t>
                      </a:r>
                      <a:endParaRPr lang="en-US" sz="1400" b="0" i="0" u="none" strike="noStrike" kern="1200" baseline="0">
                        <a:solidFill>
                          <a:schemeClr val="tx1"/>
                        </a:solidFill>
                        <a:effectLst/>
                        <a:latin typeface="Arial" panose="020B0604020202020204" pitchFamily="34" charset="0"/>
                        <a:ea typeface="+mn-ea"/>
                        <a:cs typeface="Arial" panose="020B0604020202020204" pitchFamily="34" charset="0"/>
                      </a:endParaRP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algn="ctr">
                        <a:lnSpc>
                          <a:spcPct val="100000"/>
                        </a:lnSpc>
                        <a:spcBef>
                          <a:spcPts val="0"/>
                        </a:spcBef>
                        <a:spcAft>
                          <a:spcPts val="0"/>
                        </a:spcAft>
                        <a:buNone/>
                      </a:pPr>
                      <a:r>
                        <a:rPr lang="en-US" sz="1400">
                          <a:solidFill>
                            <a:schemeClr val="tx1"/>
                          </a:solidFill>
                          <a:latin typeface="Arial" panose="020B0604020202020204" pitchFamily="34" charset="0"/>
                          <a:cs typeface="Arial" panose="020B0604020202020204" pitchFamily="34" charset="0"/>
                        </a:rPr>
                        <a:t>0</a:t>
                      </a:r>
                    </a:p>
                  </a:txBody>
                  <a:tcPr marL="60960" marR="6096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42955350"/>
                  </a:ext>
                </a:extLst>
              </a:tr>
            </a:tbl>
          </a:graphicData>
        </a:graphic>
      </p:graphicFrame>
      <p:pic>
        <p:nvPicPr>
          <p:cNvPr id="5" name="Graphic 4" descr="Eye with solid fill">
            <a:extLst>
              <a:ext uri="{FF2B5EF4-FFF2-40B4-BE49-F238E27FC236}">
                <a16:creationId xmlns:a16="http://schemas.microsoft.com/office/drawing/2014/main" id="{CEFE6F93-2E0B-2D32-E392-FDD16DA5BB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21889" y="3371080"/>
            <a:ext cx="609600" cy="609600"/>
          </a:xfrm>
          <a:prstGeom prst="rect">
            <a:avLst/>
          </a:prstGeom>
        </p:spPr>
      </p:pic>
      <p:pic>
        <p:nvPicPr>
          <p:cNvPr id="8" name="Graphic 7" descr="Lungs with virus with solid fill">
            <a:extLst>
              <a:ext uri="{FF2B5EF4-FFF2-40B4-BE49-F238E27FC236}">
                <a16:creationId xmlns:a16="http://schemas.microsoft.com/office/drawing/2014/main" id="{E6C3CD77-1DB5-EFC8-FE4E-81EA43D3E33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30754" y="4351178"/>
            <a:ext cx="609600" cy="609600"/>
          </a:xfrm>
          <a:prstGeom prst="rect">
            <a:avLst/>
          </a:prstGeom>
        </p:spPr>
      </p:pic>
      <p:sp>
        <p:nvSpPr>
          <p:cNvPr id="2" name="Footer Placeholder 1">
            <a:extLst>
              <a:ext uri="{FF2B5EF4-FFF2-40B4-BE49-F238E27FC236}">
                <a16:creationId xmlns:a16="http://schemas.microsoft.com/office/drawing/2014/main" id="{14BD6A1F-3534-AAC4-5A11-97B793A487B4}"/>
              </a:ext>
            </a:extLst>
          </p:cNvPr>
          <p:cNvSpPr>
            <a:spLocks noGrp="1"/>
          </p:cNvSpPr>
          <p:nvPr>
            <p:ph type="ftr" sz="quarter" idx="10"/>
          </p:nvPr>
        </p:nvSpPr>
        <p:spPr>
          <a:xfrm>
            <a:off x="1416735" y="5967663"/>
            <a:ext cx="10651322" cy="890338"/>
          </a:xfrm>
        </p:spPr>
        <p:txBody>
          <a:bodyPr/>
          <a:lstStyle/>
          <a:p>
            <a:pPr marL="0" indent="0">
              <a:lnSpc>
                <a:spcPct val="80000"/>
              </a:lnSpc>
              <a:spcBef>
                <a:spcPts val="0"/>
              </a:spcBef>
              <a:buNone/>
            </a:pPr>
            <a:r>
              <a:rPr lang="en-US" sz="900"/>
              <a:t>Data cutoff: July 17, 2023. *Oral stomatitis/mucositis events included preferred terms of stomatitis, oropharyngeal pain, mouth ulceration, odynophagia, dysphagia, oral pain, glossitis, pharyngeal inflammation, aphthous ulcer, oral mucosa erosion. †No grade 4 or 5 events. ‡Ophthalmologic assessments were required at screening, and then every 3 cycles from C1D1; ocular events included selected preferred terms from Corneal Disorder SMQ and select relevant preferred terms from Eye Disorder SOC. §ILD includes events that were adjudicated as ILD and related to use of Dato-</a:t>
            </a:r>
            <a:r>
              <a:rPr lang="en-US" sz="900" err="1"/>
              <a:t>DXd</a:t>
            </a:r>
            <a:r>
              <a:rPr lang="en-US" sz="900"/>
              <a:t> or ICC (includes cases of potential ILD/pneumonitis, based on MedDRA v23.0 for the narrow ILD SMQ, selected terms from the broad ILD SMQ, and preferred terms of respiratory failure and acute respiratory failure). </a:t>
            </a:r>
          </a:p>
          <a:p>
            <a:pPr marL="0" indent="0">
              <a:lnSpc>
                <a:spcPct val="80000"/>
              </a:lnSpc>
              <a:spcBef>
                <a:spcPts val="0"/>
              </a:spcBef>
              <a:buNone/>
            </a:pPr>
            <a:r>
              <a:rPr lang="en-US" sz="900"/>
              <a:t>AE, adverse event; AESI, adverse event of special interest; Dato-</a:t>
            </a:r>
            <a:r>
              <a:rPr lang="en-US" sz="900" err="1"/>
              <a:t>DXd</a:t>
            </a:r>
            <a:r>
              <a:rPr lang="en-US" sz="900"/>
              <a:t>, </a:t>
            </a:r>
            <a:r>
              <a:rPr lang="en-US" sz="900" err="1"/>
              <a:t>datopotamab</a:t>
            </a:r>
            <a:r>
              <a:rPr lang="en-US" sz="900"/>
              <a:t> </a:t>
            </a:r>
            <a:r>
              <a:rPr lang="en-US" sz="900" err="1"/>
              <a:t>deruxtecan</a:t>
            </a:r>
            <a:r>
              <a:rPr lang="en-US" sz="900"/>
              <a:t>; ICC, investigator’s choice of chemotherapy; ILD, interstitial lung disease; PD, progressive disease; SMQ, standard MeDRA queries; SOC, system organ class. </a:t>
            </a:r>
          </a:p>
          <a:p>
            <a:pPr marL="0" indent="0">
              <a:lnSpc>
                <a:spcPct val="80000"/>
              </a:lnSpc>
              <a:spcBef>
                <a:spcPts val="0"/>
              </a:spcBef>
              <a:buNone/>
            </a:pPr>
            <a:r>
              <a:rPr lang="en-US" sz="900"/>
              <a:t>Bardia A, et al. ESMO 2023; Abstract LBA11.</a:t>
            </a:r>
          </a:p>
        </p:txBody>
      </p:sp>
      <p:pic>
        <p:nvPicPr>
          <p:cNvPr id="7" name="Graphic 6" descr="Tongue with solid fill">
            <a:extLst>
              <a:ext uri="{FF2B5EF4-FFF2-40B4-BE49-F238E27FC236}">
                <a16:creationId xmlns:a16="http://schemas.microsoft.com/office/drawing/2014/main" id="{3EF5A6FF-BF9A-7BB1-A505-0EEC212FFE8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186704" y="2378549"/>
            <a:ext cx="653650" cy="653650"/>
          </a:xfrm>
          <a:prstGeom prst="rect">
            <a:avLst/>
          </a:prstGeom>
        </p:spPr>
      </p:pic>
    </p:spTree>
    <p:extLst>
      <p:ext uri="{BB962C8B-B14F-4D97-AF65-F5344CB8AC3E}">
        <p14:creationId xmlns:p14="http://schemas.microsoft.com/office/powerpoint/2010/main" val="21437698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AE86DAC-130B-1D4E-072B-3235412E675C}"/>
              </a:ext>
            </a:extLst>
          </p:cNvPr>
          <p:cNvSpPr>
            <a:spLocks noGrp="1"/>
          </p:cNvSpPr>
          <p:nvPr>
            <p:ph type="ctrTitle"/>
          </p:nvPr>
        </p:nvSpPr>
        <p:spPr>
          <a:xfrm>
            <a:off x="1524000" y="1122363"/>
            <a:ext cx="9144000" cy="2387600"/>
          </a:xfrm>
        </p:spPr>
        <p:txBody>
          <a:bodyPr>
            <a:normAutofit/>
          </a:bodyPr>
          <a:lstStyle/>
          <a:p>
            <a:r>
              <a:rPr lang="en-US"/>
              <a:t>Navigating HER2</a:t>
            </a:r>
            <a:br>
              <a:rPr lang="en-US"/>
            </a:br>
            <a:r>
              <a:rPr lang="en-US"/>
              <a:t>Expression in</a:t>
            </a:r>
            <a:br>
              <a:rPr lang="en-US"/>
            </a:br>
            <a:r>
              <a:rPr lang="en-US"/>
              <a:t>Breast Cancer</a:t>
            </a:r>
          </a:p>
        </p:txBody>
      </p:sp>
      <p:sp>
        <p:nvSpPr>
          <p:cNvPr id="6" name="Subtitle 5">
            <a:extLst>
              <a:ext uri="{FF2B5EF4-FFF2-40B4-BE49-F238E27FC236}">
                <a16:creationId xmlns:a16="http://schemas.microsoft.com/office/drawing/2014/main" id="{A66B8D21-E04A-E436-5B8E-6117D7285248}"/>
              </a:ext>
            </a:extLst>
          </p:cNvPr>
          <p:cNvSpPr>
            <a:spLocks noGrp="1"/>
          </p:cNvSpPr>
          <p:nvPr>
            <p:ph type="subTitle" idx="1"/>
          </p:nvPr>
        </p:nvSpPr>
        <p:spPr>
          <a:xfrm>
            <a:off x="1524000" y="3602038"/>
            <a:ext cx="9144000" cy="1655762"/>
          </a:xfrm>
        </p:spPr>
        <p:txBody>
          <a:bodyPr/>
          <a:lstStyle/>
          <a:p>
            <a:pPr>
              <a:lnSpc>
                <a:spcPct val="100000"/>
              </a:lnSpc>
            </a:pPr>
            <a:r>
              <a:rPr lang="en-US"/>
              <a:t>Applying Emerging Data and Guidelines</a:t>
            </a:r>
            <a:br>
              <a:rPr lang="en-US"/>
            </a:br>
            <a:r>
              <a:rPr lang="en-US"/>
              <a:t>for Targeted ADC Treatment Eligibility</a:t>
            </a:r>
          </a:p>
        </p:txBody>
      </p:sp>
    </p:spTree>
    <p:extLst>
      <p:ext uri="{BB962C8B-B14F-4D97-AF65-F5344CB8AC3E}">
        <p14:creationId xmlns:p14="http://schemas.microsoft.com/office/powerpoint/2010/main" val="250206327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40F0AE-872D-D731-5E9B-071BD9E028ED}"/>
            </a:ext>
          </a:extLst>
        </p:cNvPr>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A1B6BE51-2268-45BC-BF2D-AFC8A4A86A95}"/>
              </a:ext>
            </a:extLst>
          </p:cNvPr>
          <p:cNvGraphicFramePr>
            <a:graphicFrameLocks noGrp="1"/>
          </p:cNvGraphicFramePr>
          <p:nvPr>
            <p:extLst>
              <p:ext uri="{D42A27DB-BD31-4B8C-83A1-F6EECF244321}">
                <p14:modId xmlns:p14="http://schemas.microsoft.com/office/powerpoint/2010/main" val="2293300810"/>
              </p:ext>
            </p:extLst>
          </p:nvPr>
        </p:nvGraphicFramePr>
        <p:xfrm>
          <a:off x="955944" y="1193533"/>
          <a:ext cx="10280111" cy="4167738"/>
        </p:xfrm>
        <a:graphic>
          <a:graphicData uri="http://schemas.openxmlformats.org/drawingml/2006/table">
            <a:tbl>
              <a:tblPr firstRow="1" firstCol="1" bandRow="1">
                <a:tableStyleId>{5C22544A-7EE6-4342-B048-85BDC9FD1C3A}</a:tableStyleId>
              </a:tblPr>
              <a:tblGrid>
                <a:gridCol w="2332037">
                  <a:extLst>
                    <a:ext uri="{9D8B030D-6E8A-4147-A177-3AD203B41FA5}">
                      <a16:colId xmlns:a16="http://schemas.microsoft.com/office/drawing/2014/main" val="729822373"/>
                    </a:ext>
                  </a:extLst>
                </a:gridCol>
                <a:gridCol w="2605276">
                  <a:extLst>
                    <a:ext uri="{9D8B030D-6E8A-4147-A177-3AD203B41FA5}">
                      <a16:colId xmlns:a16="http://schemas.microsoft.com/office/drawing/2014/main" val="513575576"/>
                    </a:ext>
                  </a:extLst>
                </a:gridCol>
                <a:gridCol w="2697849">
                  <a:extLst>
                    <a:ext uri="{9D8B030D-6E8A-4147-A177-3AD203B41FA5}">
                      <a16:colId xmlns:a16="http://schemas.microsoft.com/office/drawing/2014/main" val="1066542600"/>
                    </a:ext>
                  </a:extLst>
                </a:gridCol>
                <a:gridCol w="2644949">
                  <a:extLst>
                    <a:ext uri="{9D8B030D-6E8A-4147-A177-3AD203B41FA5}">
                      <a16:colId xmlns:a16="http://schemas.microsoft.com/office/drawing/2014/main" val="63890094"/>
                    </a:ext>
                  </a:extLst>
                </a:gridCol>
              </a:tblGrid>
              <a:tr h="419732">
                <a:tc>
                  <a:txBody>
                    <a:bodyPr/>
                    <a:lstStyle/>
                    <a:p>
                      <a:endParaRPr lang="en-US" sz="1600">
                        <a:latin typeface="Arial" panose="020B0604020202020204" pitchFamily="34" charset="0"/>
                        <a:cs typeface="Arial" panose="020B0604020202020204" pitchFamily="34" charset="0"/>
                      </a:endParaRPr>
                    </a:p>
                  </a:txBody>
                  <a:tcPr/>
                </a:tc>
                <a:tc>
                  <a:txBody>
                    <a:bodyPr/>
                    <a:lstStyle/>
                    <a:p>
                      <a:pPr algn="ctr"/>
                      <a:r>
                        <a:rPr lang="en-US" sz="1600">
                          <a:latin typeface="Arial"/>
                          <a:cs typeface="Arial"/>
                        </a:rPr>
                        <a:t>DESTINY-Breast04*</a:t>
                      </a:r>
                    </a:p>
                  </a:txBody>
                  <a:tcPr/>
                </a:tc>
                <a:tc>
                  <a:txBody>
                    <a:bodyPr/>
                    <a:lstStyle/>
                    <a:p>
                      <a:pPr algn="ctr"/>
                      <a:r>
                        <a:rPr lang="en-US" sz="1600">
                          <a:latin typeface="Arial"/>
                          <a:cs typeface="Arial"/>
                        </a:rPr>
                        <a:t>TROPION-Breast01</a:t>
                      </a:r>
                    </a:p>
                  </a:txBody>
                  <a:tcPr/>
                </a:tc>
                <a:tc>
                  <a:txBody>
                    <a:bodyPr/>
                    <a:lstStyle/>
                    <a:p>
                      <a:pPr algn="ctr"/>
                      <a:r>
                        <a:rPr lang="en-US" sz="1600">
                          <a:latin typeface="Arial"/>
                          <a:cs typeface="Arial"/>
                        </a:rPr>
                        <a:t>TROPiCS-02</a:t>
                      </a:r>
                    </a:p>
                  </a:txBody>
                  <a:tcPr/>
                </a:tc>
                <a:extLst>
                  <a:ext uri="{0D108BD9-81ED-4DB2-BD59-A6C34878D82A}">
                    <a16:rowId xmlns:a16="http://schemas.microsoft.com/office/drawing/2014/main" val="2509531391"/>
                  </a:ext>
                </a:extLst>
              </a:tr>
              <a:tr h="419732">
                <a:tc>
                  <a:txBody>
                    <a:bodyPr/>
                    <a:lstStyle/>
                    <a:p>
                      <a:r>
                        <a:rPr lang="en-US" sz="1600" b="1">
                          <a:latin typeface="Arial"/>
                          <a:cs typeface="Arial"/>
                        </a:rPr>
                        <a:t>Rx</a:t>
                      </a:r>
                    </a:p>
                  </a:txBody>
                  <a:tcPr/>
                </a:tc>
                <a:tc>
                  <a:txBody>
                    <a:bodyPr/>
                    <a:lstStyle/>
                    <a:p>
                      <a:pPr algn="ctr"/>
                      <a:r>
                        <a:rPr lang="en-US" sz="1600">
                          <a:latin typeface="Arial"/>
                          <a:cs typeface="Arial"/>
                        </a:rPr>
                        <a:t>T-</a:t>
                      </a:r>
                      <a:r>
                        <a:rPr lang="en-US" sz="1600" err="1">
                          <a:latin typeface="Arial"/>
                          <a:cs typeface="Arial"/>
                        </a:rPr>
                        <a:t>DXd</a:t>
                      </a:r>
                      <a:r>
                        <a:rPr lang="en-US" sz="1600">
                          <a:latin typeface="Arial"/>
                          <a:cs typeface="Arial"/>
                        </a:rPr>
                        <a:t> vs TPC</a:t>
                      </a:r>
                    </a:p>
                  </a:txBody>
                  <a:tcPr/>
                </a:tc>
                <a:tc>
                  <a:txBody>
                    <a:bodyPr/>
                    <a:lstStyle/>
                    <a:p>
                      <a:pPr algn="ctr"/>
                      <a:r>
                        <a:rPr lang="en-US" sz="1600">
                          <a:latin typeface="Arial"/>
                          <a:cs typeface="Arial"/>
                        </a:rPr>
                        <a:t>Dato-</a:t>
                      </a:r>
                      <a:r>
                        <a:rPr lang="en-US" sz="1600" err="1">
                          <a:latin typeface="Arial"/>
                          <a:cs typeface="Arial"/>
                        </a:rPr>
                        <a:t>DXd</a:t>
                      </a:r>
                      <a:r>
                        <a:rPr lang="en-US" sz="1600">
                          <a:latin typeface="Arial"/>
                          <a:cs typeface="Arial"/>
                        </a:rPr>
                        <a:t> vs TPC</a:t>
                      </a:r>
                    </a:p>
                  </a:txBody>
                  <a:tcPr/>
                </a:tc>
                <a:tc>
                  <a:txBody>
                    <a:bodyPr/>
                    <a:lstStyle/>
                    <a:p>
                      <a:pPr algn="ctr"/>
                      <a:r>
                        <a:rPr lang="en-US" sz="1600">
                          <a:latin typeface="Arial"/>
                          <a:cs typeface="Arial"/>
                        </a:rPr>
                        <a:t>SG vs TPC</a:t>
                      </a:r>
                    </a:p>
                  </a:txBody>
                  <a:tcPr/>
                </a:tc>
                <a:extLst>
                  <a:ext uri="{0D108BD9-81ED-4DB2-BD59-A6C34878D82A}">
                    <a16:rowId xmlns:a16="http://schemas.microsoft.com/office/drawing/2014/main" val="3960970921"/>
                  </a:ext>
                </a:extLst>
              </a:tr>
              <a:tr h="419732">
                <a:tc>
                  <a:txBody>
                    <a:bodyPr/>
                    <a:lstStyle/>
                    <a:p>
                      <a:r>
                        <a:rPr lang="en-US" sz="1600" b="1">
                          <a:latin typeface="Arial"/>
                          <a:cs typeface="Arial"/>
                        </a:rPr>
                        <a:t>Antibody target</a:t>
                      </a:r>
                    </a:p>
                  </a:txBody>
                  <a:tcPr/>
                </a:tc>
                <a:tc>
                  <a:txBody>
                    <a:bodyPr/>
                    <a:lstStyle/>
                    <a:p>
                      <a:pPr algn="ctr"/>
                      <a:r>
                        <a:rPr lang="en-US" sz="1600">
                          <a:latin typeface="Arial"/>
                          <a:cs typeface="Arial"/>
                        </a:rPr>
                        <a:t>HER2</a:t>
                      </a:r>
                    </a:p>
                  </a:txBody>
                  <a:tcPr/>
                </a:tc>
                <a:tc>
                  <a:txBody>
                    <a:bodyPr/>
                    <a:lstStyle/>
                    <a:p>
                      <a:pPr algn="ctr"/>
                      <a:r>
                        <a:rPr lang="en-US" sz="1600" b="1">
                          <a:solidFill>
                            <a:schemeClr val="accent3"/>
                          </a:solidFill>
                          <a:latin typeface="Arial"/>
                          <a:cs typeface="Arial"/>
                        </a:rPr>
                        <a:t>Trop2</a:t>
                      </a:r>
                    </a:p>
                  </a:txBody>
                  <a:tcPr/>
                </a:tc>
                <a:tc>
                  <a:txBody>
                    <a:bodyPr/>
                    <a:lstStyle/>
                    <a:p>
                      <a:pPr algn="ctr"/>
                      <a:r>
                        <a:rPr lang="en-US" sz="1600" b="1">
                          <a:solidFill>
                            <a:schemeClr val="accent3"/>
                          </a:solidFill>
                          <a:latin typeface="Arial"/>
                          <a:cs typeface="Arial"/>
                        </a:rPr>
                        <a:t>Trop2</a:t>
                      </a:r>
                    </a:p>
                  </a:txBody>
                  <a:tcPr/>
                </a:tc>
                <a:extLst>
                  <a:ext uri="{0D108BD9-81ED-4DB2-BD59-A6C34878D82A}">
                    <a16:rowId xmlns:a16="http://schemas.microsoft.com/office/drawing/2014/main" val="2636874945"/>
                  </a:ext>
                </a:extLst>
              </a:tr>
              <a:tr h="419732">
                <a:tc>
                  <a:txBody>
                    <a:bodyPr/>
                    <a:lstStyle/>
                    <a:p>
                      <a:r>
                        <a:rPr lang="en-US" sz="1600" b="1">
                          <a:latin typeface="Arial"/>
                          <a:cs typeface="Arial"/>
                        </a:rPr>
                        <a:t>Chemo target</a:t>
                      </a:r>
                    </a:p>
                  </a:txBody>
                  <a:tcPr/>
                </a:tc>
                <a:tc>
                  <a:txBody>
                    <a:bodyPr/>
                    <a:lstStyle/>
                    <a:p>
                      <a:pPr algn="ctr"/>
                      <a:r>
                        <a:rPr lang="en-US" sz="1600">
                          <a:latin typeface="Arial"/>
                          <a:cs typeface="Arial"/>
                        </a:rPr>
                        <a:t>Topo1 </a:t>
                      </a:r>
                      <a:r>
                        <a:rPr lang="en-US" sz="1600" b="1">
                          <a:solidFill>
                            <a:schemeClr val="accent3"/>
                          </a:solidFill>
                          <a:latin typeface="Arial"/>
                          <a:cs typeface="Arial"/>
                        </a:rPr>
                        <a:t>(</a:t>
                      </a:r>
                      <a:r>
                        <a:rPr lang="en-US" sz="1600" b="1" err="1">
                          <a:solidFill>
                            <a:schemeClr val="accent3"/>
                          </a:solidFill>
                          <a:latin typeface="Arial"/>
                          <a:cs typeface="Arial"/>
                        </a:rPr>
                        <a:t>deruxtecan</a:t>
                      </a:r>
                      <a:r>
                        <a:rPr lang="en-US" sz="1600" b="1">
                          <a:solidFill>
                            <a:schemeClr val="accent3"/>
                          </a:solidFill>
                          <a:latin typeface="Arial"/>
                          <a:cs typeface="Arial"/>
                        </a:rPr>
                        <a:t>)</a:t>
                      </a:r>
                    </a:p>
                  </a:txBody>
                  <a:tcPr/>
                </a:tc>
                <a:tc>
                  <a:txBody>
                    <a:bodyPr/>
                    <a:lstStyle/>
                    <a:p>
                      <a:pPr algn="ctr"/>
                      <a:r>
                        <a:rPr lang="en-US" sz="1600">
                          <a:latin typeface="Arial"/>
                          <a:cs typeface="Arial"/>
                        </a:rPr>
                        <a:t>Topo1 </a:t>
                      </a:r>
                      <a:r>
                        <a:rPr lang="en-US" sz="1600" b="1">
                          <a:solidFill>
                            <a:schemeClr val="accent3"/>
                          </a:solidFill>
                          <a:latin typeface="Arial"/>
                          <a:cs typeface="Arial"/>
                        </a:rPr>
                        <a:t>(</a:t>
                      </a:r>
                      <a:r>
                        <a:rPr lang="en-US" sz="1600" b="1" err="1">
                          <a:solidFill>
                            <a:schemeClr val="accent3"/>
                          </a:solidFill>
                          <a:latin typeface="Arial"/>
                          <a:cs typeface="Arial"/>
                        </a:rPr>
                        <a:t>deruxtecan</a:t>
                      </a:r>
                      <a:r>
                        <a:rPr lang="en-US" sz="1600" b="1">
                          <a:solidFill>
                            <a:schemeClr val="accent3"/>
                          </a:solidFill>
                          <a:latin typeface="Arial"/>
                          <a:cs typeface="Arial"/>
                        </a:rPr>
                        <a:t>)</a:t>
                      </a:r>
                    </a:p>
                  </a:txBody>
                  <a:tcPr/>
                </a:tc>
                <a:tc>
                  <a:txBody>
                    <a:bodyPr/>
                    <a:lstStyle/>
                    <a:p>
                      <a:pPr algn="ctr"/>
                      <a:r>
                        <a:rPr lang="en-US" sz="1600">
                          <a:latin typeface="Arial"/>
                          <a:cs typeface="Arial"/>
                        </a:rPr>
                        <a:t>Topo1 (SN-38/irinotecan)</a:t>
                      </a:r>
                    </a:p>
                  </a:txBody>
                  <a:tcPr/>
                </a:tc>
                <a:extLst>
                  <a:ext uri="{0D108BD9-81ED-4DB2-BD59-A6C34878D82A}">
                    <a16:rowId xmlns:a16="http://schemas.microsoft.com/office/drawing/2014/main" val="2208134836"/>
                  </a:ext>
                </a:extLst>
              </a:tr>
              <a:tr h="419732">
                <a:tc>
                  <a:txBody>
                    <a:bodyPr/>
                    <a:lstStyle/>
                    <a:p>
                      <a:r>
                        <a:rPr lang="en-US" sz="1600" b="1">
                          <a:latin typeface="Arial"/>
                          <a:cs typeface="Arial"/>
                        </a:rPr>
                        <a:t>Prior chemo in ABC</a:t>
                      </a:r>
                    </a:p>
                  </a:txBody>
                  <a:tcPr/>
                </a:tc>
                <a:tc>
                  <a:txBody>
                    <a:bodyPr/>
                    <a:lstStyle/>
                    <a:p>
                      <a:pPr algn="ctr"/>
                      <a:r>
                        <a:rPr lang="en-US" sz="1600" b="1">
                          <a:solidFill>
                            <a:schemeClr val="accent3"/>
                          </a:solidFill>
                          <a:latin typeface="Arial"/>
                          <a:cs typeface="Arial"/>
                        </a:rPr>
                        <a:t>1-2</a:t>
                      </a:r>
                    </a:p>
                  </a:txBody>
                  <a:tcPr/>
                </a:tc>
                <a:tc>
                  <a:txBody>
                    <a:bodyPr/>
                    <a:lstStyle/>
                    <a:p>
                      <a:pPr algn="ctr"/>
                      <a:r>
                        <a:rPr lang="en-US" sz="1600" b="1">
                          <a:solidFill>
                            <a:schemeClr val="accent3"/>
                          </a:solidFill>
                          <a:latin typeface="Arial"/>
                          <a:cs typeface="Arial"/>
                        </a:rPr>
                        <a:t>1-2</a:t>
                      </a:r>
                    </a:p>
                  </a:txBody>
                  <a:tcPr/>
                </a:tc>
                <a:tc>
                  <a:txBody>
                    <a:bodyPr/>
                    <a:lstStyle/>
                    <a:p>
                      <a:pPr algn="ctr"/>
                      <a:r>
                        <a:rPr lang="en-US" sz="1600" b="1">
                          <a:solidFill>
                            <a:schemeClr val="accent3"/>
                          </a:solidFill>
                          <a:latin typeface="Arial"/>
                          <a:cs typeface="Arial"/>
                        </a:rPr>
                        <a:t>2-4</a:t>
                      </a:r>
                    </a:p>
                  </a:txBody>
                  <a:tcPr/>
                </a:tc>
                <a:extLst>
                  <a:ext uri="{0D108BD9-81ED-4DB2-BD59-A6C34878D82A}">
                    <a16:rowId xmlns:a16="http://schemas.microsoft.com/office/drawing/2014/main" val="87821603"/>
                  </a:ext>
                </a:extLst>
              </a:tr>
              <a:tr h="614807">
                <a:tc>
                  <a:txBody>
                    <a:bodyPr/>
                    <a:lstStyle/>
                    <a:p>
                      <a:r>
                        <a:rPr lang="en-US" sz="1600" b="1" err="1">
                          <a:latin typeface="Arial"/>
                          <a:cs typeface="Arial"/>
                        </a:rPr>
                        <a:t>mPFS</a:t>
                      </a:r>
                      <a:r>
                        <a:rPr lang="en-US" sz="1600" b="1">
                          <a:latin typeface="Arial"/>
                          <a:cs typeface="Arial"/>
                        </a:rPr>
                        <a:t> </a:t>
                      </a:r>
                    </a:p>
                  </a:txBody>
                  <a:tcPr/>
                </a:tc>
                <a:tc>
                  <a:txBody>
                    <a:bodyPr/>
                    <a:lstStyle/>
                    <a:p>
                      <a:pPr algn="ctr"/>
                      <a:r>
                        <a:rPr lang="en-US" sz="1600">
                          <a:latin typeface="Arial"/>
                          <a:cs typeface="Arial"/>
                        </a:rPr>
                        <a:t>9.6 vs 4.2m</a:t>
                      </a:r>
                    </a:p>
                    <a:p>
                      <a:pPr algn="ctr"/>
                      <a:r>
                        <a:rPr lang="en-US" sz="1600">
                          <a:latin typeface="Arial"/>
                          <a:cs typeface="Arial"/>
                        </a:rPr>
                        <a:t>(HR, 0.37, 0.30-0.46)</a:t>
                      </a:r>
                    </a:p>
                  </a:txBody>
                  <a:tcPr/>
                </a:tc>
                <a:tc>
                  <a:txBody>
                    <a:bodyPr/>
                    <a:lstStyle/>
                    <a:p>
                      <a:pPr algn="ctr"/>
                      <a:r>
                        <a:rPr lang="en-US" sz="1600">
                          <a:latin typeface="Arial"/>
                          <a:cs typeface="Arial"/>
                        </a:rPr>
                        <a:t>6.9 vs 4.9m</a:t>
                      </a:r>
                    </a:p>
                    <a:p>
                      <a:pPr algn="ctr"/>
                      <a:r>
                        <a:rPr lang="en-US" sz="1600">
                          <a:latin typeface="Arial"/>
                          <a:cs typeface="Arial"/>
                        </a:rPr>
                        <a:t>(HR, 0.63, 0.52-0.76)</a:t>
                      </a:r>
                    </a:p>
                  </a:txBody>
                  <a:tcPr/>
                </a:tc>
                <a:tc>
                  <a:txBody>
                    <a:bodyPr/>
                    <a:lstStyle/>
                    <a:p>
                      <a:pPr algn="ctr"/>
                      <a:r>
                        <a:rPr lang="en-US" sz="1600">
                          <a:latin typeface="Arial"/>
                          <a:cs typeface="Arial"/>
                        </a:rPr>
                        <a:t>5.5 vs 4.0m</a:t>
                      </a:r>
                    </a:p>
                    <a:p>
                      <a:pPr algn="ctr"/>
                      <a:r>
                        <a:rPr lang="en-US" sz="1600">
                          <a:latin typeface="Arial"/>
                          <a:cs typeface="Arial"/>
                        </a:rPr>
                        <a:t>(HR, 0.66, 0.53-0.83)</a:t>
                      </a:r>
                    </a:p>
                  </a:txBody>
                  <a:tcPr/>
                </a:tc>
                <a:extLst>
                  <a:ext uri="{0D108BD9-81ED-4DB2-BD59-A6C34878D82A}">
                    <a16:rowId xmlns:a16="http://schemas.microsoft.com/office/drawing/2014/main" val="3485803008"/>
                  </a:ext>
                </a:extLst>
              </a:tr>
              <a:tr h="614807">
                <a:tc>
                  <a:txBody>
                    <a:bodyPr/>
                    <a:lstStyle/>
                    <a:p>
                      <a:r>
                        <a:rPr lang="en-US" sz="1600" b="1" err="1">
                          <a:latin typeface="Arial"/>
                          <a:cs typeface="Arial"/>
                        </a:rPr>
                        <a:t>mOS</a:t>
                      </a:r>
                      <a:endParaRPr lang="en-US" sz="1600" b="1">
                        <a:latin typeface="Arial"/>
                        <a:cs typeface="Arial"/>
                      </a:endParaRPr>
                    </a:p>
                  </a:txBody>
                  <a:tcPr/>
                </a:tc>
                <a:tc>
                  <a:txBody>
                    <a:bodyPr/>
                    <a:lstStyle/>
                    <a:p>
                      <a:pPr algn="ctr"/>
                      <a:r>
                        <a:rPr lang="en-US" sz="1600">
                          <a:latin typeface="Arial"/>
                          <a:cs typeface="Arial"/>
                        </a:rPr>
                        <a:t>23.9 vs 17.6m</a:t>
                      </a:r>
                    </a:p>
                    <a:p>
                      <a:pPr algn="ctr"/>
                      <a:r>
                        <a:rPr lang="en-US" sz="1600">
                          <a:latin typeface="Arial"/>
                          <a:cs typeface="Arial"/>
                        </a:rPr>
                        <a:t>(HR, 0.69, 0.55-0.87)</a:t>
                      </a:r>
                    </a:p>
                  </a:txBody>
                  <a:tcPr/>
                </a:tc>
                <a:tc>
                  <a:txBody>
                    <a:bodyPr/>
                    <a:lstStyle/>
                    <a:p>
                      <a:pPr algn="ctr"/>
                      <a:r>
                        <a:rPr lang="en-US" sz="1600" b="1">
                          <a:solidFill>
                            <a:schemeClr val="accent3"/>
                          </a:solidFill>
                          <a:latin typeface="Arial"/>
                          <a:cs typeface="Arial"/>
                        </a:rPr>
                        <a:t>Not Significant**</a:t>
                      </a:r>
                    </a:p>
                  </a:txBody>
                  <a:tcPr/>
                </a:tc>
                <a:tc>
                  <a:txBody>
                    <a:bodyPr/>
                    <a:lstStyle/>
                    <a:p>
                      <a:pPr algn="ctr"/>
                      <a:r>
                        <a:rPr lang="en-US" sz="1600">
                          <a:latin typeface="Arial"/>
                          <a:cs typeface="Arial"/>
                        </a:rPr>
                        <a:t>14.5 vs 11.2m</a:t>
                      </a:r>
                    </a:p>
                    <a:p>
                      <a:pPr algn="ctr"/>
                      <a:r>
                        <a:rPr lang="en-US" sz="1600">
                          <a:latin typeface="Arial"/>
                          <a:cs typeface="Arial"/>
                        </a:rPr>
                        <a:t>(HR, 0.79, 0.65-0.95)</a:t>
                      </a:r>
                    </a:p>
                  </a:txBody>
                  <a:tcPr/>
                </a:tc>
                <a:extLst>
                  <a:ext uri="{0D108BD9-81ED-4DB2-BD59-A6C34878D82A}">
                    <a16:rowId xmlns:a16="http://schemas.microsoft.com/office/drawing/2014/main" val="2609133323"/>
                  </a:ext>
                </a:extLst>
              </a:tr>
              <a:tr h="419732">
                <a:tc>
                  <a:txBody>
                    <a:bodyPr/>
                    <a:lstStyle/>
                    <a:p>
                      <a:r>
                        <a:rPr lang="en-US" sz="1600" b="1">
                          <a:latin typeface="Arial"/>
                          <a:cs typeface="Arial"/>
                        </a:rPr>
                        <a:t>ORR</a:t>
                      </a:r>
                    </a:p>
                  </a:txBody>
                  <a:tcPr/>
                </a:tc>
                <a:tc>
                  <a:txBody>
                    <a:bodyPr/>
                    <a:lstStyle/>
                    <a:p>
                      <a:pPr algn="ctr"/>
                      <a:r>
                        <a:rPr lang="en-US" sz="1600">
                          <a:latin typeface="Arial"/>
                          <a:cs typeface="Arial"/>
                        </a:rPr>
                        <a:t>53% vs 16%</a:t>
                      </a:r>
                    </a:p>
                  </a:txBody>
                  <a:tcPr/>
                </a:tc>
                <a:tc>
                  <a:txBody>
                    <a:bodyPr/>
                    <a:lstStyle/>
                    <a:p>
                      <a:pPr algn="ctr"/>
                      <a:r>
                        <a:rPr lang="en-US" sz="1600">
                          <a:latin typeface="Arial"/>
                          <a:cs typeface="Arial"/>
                        </a:rPr>
                        <a:t>36% vs 23%</a:t>
                      </a:r>
                    </a:p>
                  </a:txBody>
                  <a:tcPr/>
                </a:tc>
                <a:tc>
                  <a:txBody>
                    <a:bodyPr/>
                    <a:lstStyle/>
                    <a:p>
                      <a:pPr algn="ctr"/>
                      <a:r>
                        <a:rPr lang="en-US" sz="1600">
                          <a:latin typeface="Arial"/>
                          <a:cs typeface="Arial"/>
                        </a:rPr>
                        <a:t>21% vs 14%</a:t>
                      </a:r>
                    </a:p>
                  </a:txBody>
                  <a:tcPr/>
                </a:tc>
                <a:extLst>
                  <a:ext uri="{0D108BD9-81ED-4DB2-BD59-A6C34878D82A}">
                    <a16:rowId xmlns:a16="http://schemas.microsoft.com/office/drawing/2014/main" val="918719286"/>
                  </a:ext>
                </a:extLst>
              </a:tr>
              <a:tr h="419732">
                <a:tc>
                  <a:txBody>
                    <a:bodyPr/>
                    <a:lstStyle/>
                    <a:p>
                      <a:r>
                        <a:rPr lang="en-US" sz="1600" b="1">
                          <a:latin typeface="Arial"/>
                          <a:cs typeface="Arial"/>
                        </a:rPr>
                        <a:t>Toxicity of concern</a:t>
                      </a:r>
                    </a:p>
                  </a:txBody>
                  <a:tcPr/>
                </a:tc>
                <a:tc>
                  <a:txBody>
                    <a:bodyPr/>
                    <a:lstStyle/>
                    <a:p>
                      <a:pPr algn="ctr"/>
                      <a:r>
                        <a:rPr lang="en-US" sz="1600" b="1">
                          <a:solidFill>
                            <a:schemeClr val="accent3"/>
                          </a:solidFill>
                          <a:latin typeface="Arial"/>
                          <a:cs typeface="Arial"/>
                        </a:rPr>
                        <a:t>ILD</a:t>
                      </a:r>
                      <a:r>
                        <a:rPr lang="en-US" sz="1600">
                          <a:solidFill>
                            <a:schemeClr val="tx1"/>
                          </a:solidFill>
                          <a:latin typeface="Arial"/>
                          <a:cs typeface="Arial"/>
                        </a:rPr>
                        <a:t>, cardiac</a:t>
                      </a:r>
                      <a:r>
                        <a:rPr lang="en-US" sz="1600">
                          <a:latin typeface="Arial"/>
                          <a:cs typeface="Arial"/>
                        </a:rPr>
                        <a:t>, fatigue</a:t>
                      </a:r>
                    </a:p>
                  </a:txBody>
                  <a:tcPr/>
                </a:tc>
                <a:tc>
                  <a:txBody>
                    <a:bodyPr/>
                    <a:lstStyle/>
                    <a:p>
                      <a:pPr algn="ctr"/>
                      <a:r>
                        <a:rPr lang="en-US" sz="1600" b="1">
                          <a:solidFill>
                            <a:schemeClr val="accent3"/>
                          </a:solidFill>
                          <a:latin typeface="Arial"/>
                          <a:cs typeface="Arial"/>
                        </a:rPr>
                        <a:t>ILD</a:t>
                      </a:r>
                      <a:r>
                        <a:rPr lang="en-US" sz="1600">
                          <a:latin typeface="Arial"/>
                          <a:cs typeface="Arial"/>
                        </a:rPr>
                        <a:t> (less), stomatitis</a:t>
                      </a:r>
                    </a:p>
                  </a:txBody>
                  <a:tcPr/>
                </a:tc>
                <a:tc>
                  <a:txBody>
                    <a:bodyPr/>
                    <a:lstStyle/>
                    <a:p>
                      <a:pPr algn="ctr"/>
                      <a:r>
                        <a:rPr lang="en-US" sz="1600">
                          <a:latin typeface="Arial"/>
                          <a:cs typeface="Arial"/>
                        </a:rPr>
                        <a:t>GI, ANC</a:t>
                      </a:r>
                    </a:p>
                  </a:txBody>
                  <a:tcPr/>
                </a:tc>
                <a:extLst>
                  <a:ext uri="{0D108BD9-81ED-4DB2-BD59-A6C34878D82A}">
                    <a16:rowId xmlns:a16="http://schemas.microsoft.com/office/drawing/2014/main" val="1356300743"/>
                  </a:ext>
                </a:extLst>
              </a:tr>
            </a:tbl>
          </a:graphicData>
        </a:graphic>
      </p:graphicFrame>
      <p:sp>
        <p:nvSpPr>
          <p:cNvPr id="9" name="Title 8">
            <a:extLst>
              <a:ext uri="{FF2B5EF4-FFF2-40B4-BE49-F238E27FC236}">
                <a16:creationId xmlns:a16="http://schemas.microsoft.com/office/drawing/2014/main" id="{ACBBDFBF-40AE-E2DF-57BD-B16480D9C3CB}"/>
              </a:ext>
            </a:extLst>
          </p:cNvPr>
          <p:cNvSpPr>
            <a:spLocks noGrp="1"/>
          </p:cNvSpPr>
          <p:nvPr>
            <p:ph type="title"/>
          </p:nvPr>
        </p:nvSpPr>
        <p:spPr>
          <a:xfrm>
            <a:off x="838200" y="365126"/>
            <a:ext cx="10515600" cy="712904"/>
          </a:xfrm>
        </p:spPr>
        <p:txBody>
          <a:bodyPr>
            <a:normAutofit/>
          </a:bodyPr>
          <a:lstStyle/>
          <a:p>
            <a:r>
              <a:rPr lang="en-US"/>
              <a:t>ADCs in HR+/HER2- Advanced Breast Cancer</a:t>
            </a:r>
          </a:p>
        </p:txBody>
      </p:sp>
      <p:sp>
        <p:nvSpPr>
          <p:cNvPr id="2" name="Footer Placeholder 1">
            <a:extLst>
              <a:ext uri="{FF2B5EF4-FFF2-40B4-BE49-F238E27FC236}">
                <a16:creationId xmlns:a16="http://schemas.microsoft.com/office/drawing/2014/main" id="{27AF6188-55A0-3007-9151-0CB068CA9EAE}"/>
              </a:ext>
            </a:extLst>
          </p:cNvPr>
          <p:cNvSpPr>
            <a:spLocks noGrp="1"/>
          </p:cNvSpPr>
          <p:nvPr>
            <p:ph type="ftr" sz="quarter" idx="10"/>
          </p:nvPr>
        </p:nvSpPr>
        <p:spPr>
          <a:xfrm>
            <a:off x="1416050" y="5669281"/>
            <a:ext cx="10652125" cy="1188720"/>
          </a:xfrm>
        </p:spPr>
        <p:txBody>
          <a:bodyPr/>
          <a:lstStyle/>
          <a:p>
            <a:r>
              <a:rPr lang="en-US" sz="900" noProof="0" dirty="0">
                <a:latin typeface="Arial"/>
                <a:cs typeface="Arial"/>
              </a:rPr>
              <a:t>*Only allowed HER2-low.</a:t>
            </a:r>
          </a:p>
          <a:p>
            <a:r>
              <a:rPr lang="en-US" sz="900" noProof="0" dirty="0">
                <a:latin typeface="Arial"/>
                <a:cs typeface="Arial"/>
              </a:rPr>
              <a:t>**High-level results from the TROPION-Breast01 Phase III trial of Dato-</a:t>
            </a:r>
            <a:r>
              <a:rPr lang="en-US" sz="900" noProof="0" dirty="0" err="1">
                <a:latin typeface="Arial"/>
                <a:cs typeface="Arial"/>
              </a:rPr>
              <a:t>DXd</a:t>
            </a:r>
            <a:r>
              <a:rPr lang="en-US" sz="900" noProof="0" dirty="0">
                <a:latin typeface="Arial"/>
                <a:cs typeface="Arial"/>
              </a:rPr>
              <a:t> compared to investigator’s choice of chemotherapy did not achieve statistical significance in the final OS analysis in patients with inoperable or metastatic HR-positive, HER2-low or negative (IHC 0, IHC 1+ or IHC 2+/ISH-) breast cancer previously treated with endocrine-based therapy and at least one systemic therapy. </a:t>
            </a:r>
            <a:br>
              <a:rPr lang="en-US" sz="900" noProof="0" dirty="0"/>
            </a:br>
            <a:r>
              <a:rPr lang="en-US" sz="900" noProof="0" dirty="0">
                <a:latin typeface="Arial"/>
                <a:cs typeface="Arial"/>
              </a:rPr>
              <a:t>ABC, advanced breast cancer; ANC, absolute neutrophil count; Dato-</a:t>
            </a:r>
            <a:r>
              <a:rPr lang="en-US" sz="900" noProof="0" dirty="0" err="1">
                <a:latin typeface="Arial"/>
                <a:cs typeface="Arial"/>
              </a:rPr>
              <a:t>DXd</a:t>
            </a:r>
            <a:r>
              <a:rPr lang="en-US" sz="900" noProof="0" dirty="0">
                <a:latin typeface="Arial"/>
                <a:cs typeface="Arial"/>
              </a:rPr>
              <a:t>, </a:t>
            </a:r>
            <a:r>
              <a:rPr lang="en-US" sz="900" noProof="0" dirty="0" err="1">
                <a:latin typeface="Arial"/>
                <a:cs typeface="Arial"/>
              </a:rPr>
              <a:t>datopotamab</a:t>
            </a:r>
            <a:r>
              <a:rPr lang="en-US" sz="900" noProof="0" dirty="0">
                <a:latin typeface="Arial"/>
                <a:cs typeface="Arial"/>
              </a:rPr>
              <a:t> </a:t>
            </a:r>
            <a:r>
              <a:rPr lang="en-US" sz="900" noProof="0" dirty="0" err="1">
                <a:latin typeface="Arial"/>
                <a:cs typeface="Arial"/>
              </a:rPr>
              <a:t>deruxtecan</a:t>
            </a:r>
            <a:r>
              <a:rPr lang="en-US" sz="900" noProof="0" dirty="0">
                <a:latin typeface="Arial"/>
                <a:cs typeface="Arial"/>
              </a:rPr>
              <a:t>; GI, gastrointestinal; HER2, human epidermal growth factor receptor 2; HR, hazard ratio; ILD, interstitial lung disease; m, months; </a:t>
            </a:r>
            <a:r>
              <a:rPr lang="en-US" sz="900" noProof="0" dirty="0" err="1">
                <a:latin typeface="Arial"/>
                <a:cs typeface="Arial"/>
              </a:rPr>
              <a:t>mOS</a:t>
            </a:r>
            <a:r>
              <a:rPr lang="en-US" sz="900" noProof="0" dirty="0">
                <a:latin typeface="Arial"/>
                <a:cs typeface="Arial"/>
              </a:rPr>
              <a:t>, median overall survival; </a:t>
            </a:r>
            <a:r>
              <a:rPr lang="en-US" sz="900" noProof="0" dirty="0" err="1">
                <a:latin typeface="Arial"/>
                <a:cs typeface="Arial"/>
              </a:rPr>
              <a:t>mPFS</a:t>
            </a:r>
            <a:r>
              <a:rPr lang="en-US" sz="900" noProof="0" dirty="0">
                <a:latin typeface="Arial"/>
                <a:cs typeface="Arial"/>
              </a:rPr>
              <a:t>, median progression-free survival; </a:t>
            </a:r>
            <a:r>
              <a:rPr lang="en-US" sz="900" dirty="0">
                <a:latin typeface="Arial"/>
                <a:cs typeface="Arial"/>
              </a:rPr>
              <a:t>ORR, objective response rate; SG</a:t>
            </a:r>
            <a:r>
              <a:rPr lang="en-US" sz="900" noProof="0" dirty="0">
                <a:latin typeface="Arial"/>
                <a:cs typeface="Arial"/>
              </a:rPr>
              <a:t>, </a:t>
            </a:r>
            <a:r>
              <a:rPr lang="en-US" sz="900" noProof="0" dirty="0" err="1">
                <a:latin typeface="Arial"/>
                <a:cs typeface="Arial"/>
              </a:rPr>
              <a:t>sacituzumab</a:t>
            </a:r>
            <a:r>
              <a:rPr lang="en-US" sz="900" noProof="0" dirty="0">
                <a:latin typeface="Arial"/>
                <a:cs typeface="Arial"/>
              </a:rPr>
              <a:t> </a:t>
            </a:r>
            <a:r>
              <a:rPr lang="en-US" sz="900" noProof="0" dirty="0" err="1">
                <a:latin typeface="Arial"/>
                <a:cs typeface="Arial"/>
              </a:rPr>
              <a:t>govitecan;T-DXd</a:t>
            </a:r>
            <a:r>
              <a:rPr lang="en-US" sz="900" noProof="0" dirty="0">
                <a:latin typeface="Arial"/>
                <a:cs typeface="Arial"/>
              </a:rPr>
              <a:t>, trastuzumab </a:t>
            </a:r>
            <a:r>
              <a:rPr lang="en-US" sz="900" noProof="0" dirty="0" err="1">
                <a:latin typeface="Arial"/>
                <a:cs typeface="Arial"/>
              </a:rPr>
              <a:t>deruxtecan</a:t>
            </a:r>
            <a:r>
              <a:rPr lang="en-US" sz="900" noProof="0" dirty="0">
                <a:latin typeface="Arial"/>
                <a:cs typeface="Arial"/>
              </a:rPr>
              <a:t>; Topo1, topoisomerase-1;</a:t>
            </a:r>
            <a:r>
              <a:rPr lang="en-US" sz="900" dirty="0">
                <a:latin typeface="Arial"/>
                <a:cs typeface="Arial"/>
              </a:rPr>
              <a:t> TPC, treatment of physician’s choice; </a:t>
            </a:r>
            <a:r>
              <a:rPr lang="fr-FR" sz="900" dirty="0">
                <a:latin typeface="Arial"/>
                <a:cs typeface="Arial"/>
              </a:rPr>
              <a:t>TROP2, </a:t>
            </a:r>
            <a:r>
              <a:rPr lang="fr-FR" sz="900" dirty="0" err="1">
                <a:latin typeface="Arial"/>
                <a:cs typeface="Arial"/>
              </a:rPr>
              <a:t>trophoblast</a:t>
            </a:r>
            <a:r>
              <a:rPr lang="fr-FR" sz="900" dirty="0">
                <a:latin typeface="Arial"/>
                <a:cs typeface="Arial"/>
              </a:rPr>
              <a:t> </a:t>
            </a:r>
            <a:r>
              <a:rPr lang="fr-FR" sz="900" dirty="0" err="1">
                <a:latin typeface="Arial"/>
                <a:cs typeface="Arial"/>
              </a:rPr>
              <a:t>cell</a:t>
            </a:r>
            <a:r>
              <a:rPr lang="fr-FR" sz="900" dirty="0">
                <a:latin typeface="Arial"/>
                <a:cs typeface="Arial"/>
              </a:rPr>
              <a:t> surface </a:t>
            </a:r>
            <a:r>
              <a:rPr lang="fr-FR" sz="900" dirty="0" err="1">
                <a:latin typeface="Arial"/>
                <a:cs typeface="Arial"/>
              </a:rPr>
              <a:t>antigen</a:t>
            </a:r>
            <a:r>
              <a:rPr lang="fr-FR" sz="900" dirty="0">
                <a:latin typeface="Arial"/>
                <a:cs typeface="Arial"/>
              </a:rPr>
              <a:t> 2</a:t>
            </a:r>
            <a:r>
              <a:rPr lang="en-US" sz="900" dirty="0">
                <a:latin typeface="Arial"/>
                <a:cs typeface="Arial"/>
              </a:rPr>
              <a:t>. </a:t>
            </a:r>
            <a:br>
              <a:rPr lang="en-US" sz="900" dirty="0"/>
            </a:br>
            <a:r>
              <a:rPr lang="en-US" sz="900" dirty="0">
                <a:latin typeface="Arial"/>
                <a:cs typeface="Arial"/>
              </a:rPr>
              <a:t>AstraZeneca. </a:t>
            </a:r>
            <a:r>
              <a:rPr lang="en-US" sz="900" noProof="0" dirty="0">
                <a:latin typeface="Arial"/>
                <a:cs typeface="Arial"/>
              </a:rPr>
              <a:t>https://www.astrazeneca.com/media-centre/press-releases/2024/datopotamab-deruxtecan-final-overall-survival-results-reported-in-patients-with-metastatic-hr-positive-her2-low-or-negative-breast-cancer-in-tropion-breast01-phase-iii-trial.html</a:t>
            </a:r>
          </a:p>
        </p:txBody>
      </p:sp>
    </p:spTree>
    <p:extLst>
      <p:ext uri="{BB962C8B-B14F-4D97-AF65-F5344CB8AC3E}">
        <p14:creationId xmlns:p14="http://schemas.microsoft.com/office/powerpoint/2010/main" val="146760811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A5F7544F-D85F-82A4-76AD-49B2AF68CDC7}"/>
              </a:ext>
            </a:extLst>
          </p:cNvPr>
          <p:cNvSpPr>
            <a:spLocks noGrp="1"/>
          </p:cNvSpPr>
          <p:nvPr>
            <p:ph type="ftr" sz="quarter" idx="10"/>
          </p:nvPr>
        </p:nvSpPr>
        <p:spPr>
          <a:xfrm>
            <a:off x="1416735" y="5659655"/>
            <a:ext cx="10651322" cy="1198346"/>
          </a:xfrm>
        </p:spPr>
        <p:txBody>
          <a:bodyPr/>
          <a:lstStyle/>
          <a:p>
            <a:pPr fontAlgn="base">
              <a:spcBef>
                <a:spcPct val="0"/>
              </a:spcBef>
              <a:spcAft>
                <a:spcPct val="0"/>
              </a:spcAft>
              <a:defRPr/>
            </a:pPr>
            <a:r>
              <a:rPr lang="en-US" altLang="en-US" sz="900" b="0" spc="-10">
                <a:solidFill>
                  <a:srgbClr val="000000"/>
                </a:solidFill>
                <a:latin typeface="Arial"/>
                <a:cs typeface="Arial"/>
              </a:rPr>
              <a:t>1L, first line; 2L, second line; 3L, third line, 4, fourth line; 5L, fifth line; AI, aromatase inhibitor</a:t>
            </a:r>
            <a:r>
              <a:rPr lang="en-US" altLang="en-US" sz="900" spc="-10">
                <a:solidFill>
                  <a:srgbClr val="000000"/>
                </a:solidFill>
                <a:latin typeface="Arial"/>
                <a:cs typeface="Arial"/>
              </a:rPr>
              <a:t>;</a:t>
            </a:r>
            <a:r>
              <a:rPr lang="en-US" altLang="en-US" sz="900" b="0" spc="-10">
                <a:solidFill>
                  <a:srgbClr val="000000"/>
                </a:solidFill>
                <a:latin typeface="Arial"/>
                <a:cs typeface="Arial"/>
              </a:rPr>
              <a:t> CDK4/6i, CDK4/6 inhibitor; Dato-</a:t>
            </a:r>
            <a:r>
              <a:rPr lang="en-US" altLang="en-US" sz="900" b="0" spc="-10" err="1">
                <a:solidFill>
                  <a:srgbClr val="000000"/>
                </a:solidFill>
                <a:latin typeface="Arial"/>
                <a:cs typeface="Arial"/>
              </a:rPr>
              <a:t>DXd</a:t>
            </a:r>
            <a:r>
              <a:rPr lang="en-US" altLang="en-US" sz="900" b="0" spc="-10">
                <a:solidFill>
                  <a:srgbClr val="000000"/>
                </a:solidFill>
                <a:latin typeface="Arial"/>
                <a:cs typeface="Arial"/>
              </a:rPr>
              <a:t>, </a:t>
            </a:r>
            <a:r>
              <a:rPr lang="en-US" altLang="en-US" sz="900" b="0" spc="-10" err="1">
                <a:solidFill>
                  <a:srgbClr val="000000"/>
                </a:solidFill>
                <a:latin typeface="Arial"/>
                <a:cs typeface="Arial"/>
              </a:rPr>
              <a:t>datopotamab</a:t>
            </a:r>
            <a:r>
              <a:rPr lang="en-US" altLang="en-US" sz="900" b="0" spc="-10">
                <a:solidFill>
                  <a:srgbClr val="000000"/>
                </a:solidFill>
                <a:latin typeface="Arial"/>
                <a:cs typeface="Arial"/>
              </a:rPr>
              <a:t> </a:t>
            </a:r>
            <a:r>
              <a:rPr lang="en-US" altLang="en-US" sz="900" b="0" spc="-10" err="1">
                <a:solidFill>
                  <a:srgbClr val="000000"/>
                </a:solidFill>
                <a:latin typeface="Arial"/>
                <a:cs typeface="Arial"/>
              </a:rPr>
              <a:t>deruxtecan</a:t>
            </a:r>
            <a:r>
              <a:rPr lang="en-US" altLang="en-US" sz="900" b="0" spc="-10">
                <a:solidFill>
                  <a:srgbClr val="000000"/>
                </a:solidFill>
                <a:latin typeface="Arial"/>
                <a:cs typeface="Arial"/>
              </a:rPr>
              <a:t>; </a:t>
            </a:r>
            <a:r>
              <a:rPr lang="en-US" altLang="en-US" sz="900" b="0" spc="-10" err="1">
                <a:solidFill>
                  <a:srgbClr val="000000"/>
                </a:solidFill>
                <a:latin typeface="Arial"/>
                <a:cs typeface="Arial"/>
              </a:rPr>
              <a:t>dMMR</a:t>
            </a:r>
            <a:r>
              <a:rPr lang="en-US" altLang="en-US" sz="900" b="0" spc="-10">
                <a:solidFill>
                  <a:srgbClr val="000000"/>
                </a:solidFill>
                <a:latin typeface="Arial"/>
                <a:cs typeface="Arial"/>
              </a:rPr>
              <a:t>, mismatch repair deficient; </a:t>
            </a:r>
            <a:r>
              <a:rPr lang="en-US" altLang="en-US" sz="900" spc="-10">
                <a:solidFill>
                  <a:srgbClr val="000000"/>
                </a:solidFill>
                <a:latin typeface="Arial"/>
                <a:cs typeface="Arial"/>
              </a:rPr>
              <a:t>ESR1, estrogen receptor 1; ET</a:t>
            </a:r>
            <a:r>
              <a:rPr lang="en-US" altLang="en-US" sz="900" b="0" spc="-10">
                <a:solidFill>
                  <a:srgbClr val="000000"/>
                </a:solidFill>
                <a:latin typeface="Arial"/>
                <a:cs typeface="Arial"/>
              </a:rPr>
              <a:t>, endocrine therapy; FDA, Food and Drug Administration;</a:t>
            </a:r>
            <a:r>
              <a:rPr lang="en-US" altLang="en-US" sz="900" spc="-10">
                <a:solidFill>
                  <a:srgbClr val="000000"/>
                </a:solidFill>
                <a:latin typeface="Arial"/>
                <a:cs typeface="Arial"/>
              </a:rPr>
              <a:t> </a:t>
            </a:r>
            <a:r>
              <a:rPr lang="en-US" altLang="en-US" sz="900" b="0" spc="-10">
                <a:solidFill>
                  <a:srgbClr val="000000"/>
                </a:solidFill>
                <a:latin typeface="Arial"/>
                <a:cs typeface="Arial"/>
              </a:rPr>
              <a:t>HER2, human epidermal growth factor receptor 2; HER3-DXd, </a:t>
            </a:r>
            <a:r>
              <a:rPr lang="en-US" altLang="en-US" sz="900" b="0" spc="-10" err="1">
                <a:solidFill>
                  <a:srgbClr val="000000"/>
                </a:solidFill>
                <a:latin typeface="Arial"/>
                <a:cs typeface="Arial"/>
              </a:rPr>
              <a:t>patritumab</a:t>
            </a:r>
            <a:r>
              <a:rPr lang="en-US" altLang="en-US" sz="900" b="0" spc="-10">
                <a:solidFill>
                  <a:srgbClr val="000000"/>
                </a:solidFill>
                <a:latin typeface="Arial"/>
                <a:cs typeface="Arial"/>
              </a:rPr>
              <a:t> </a:t>
            </a:r>
            <a:r>
              <a:rPr lang="en-US" altLang="en-US" sz="900" b="0" spc="-10" err="1">
                <a:solidFill>
                  <a:srgbClr val="000000"/>
                </a:solidFill>
                <a:latin typeface="Arial"/>
                <a:cs typeface="Arial"/>
              </a:rPr>
              <a:t>deruxtecan</a:t>
            </a:r>
            <a:r>
              <a:rPr lang="en-US" altLang="en-US" sz="900" b="0" spc="-10">
                <a:solidFill>
                  <a:srgbClr val="000000"/>
                </a:solidFill>
                <a:latin typeface="Arial"/>
                <a:cs typeface="Arial"/>
              </a:rPr>
              <a:t>; HR, hormone receptor; </a:t>
            </a:r>
            <a:r>
              <a:rPr lang="en-US" altLang="en-US" sz="900" b="0" spc="-10" err="1">
                <a:solidFill>
                  <a:srgbClr val="000000"/>
                </a:solidFill>
                <a:latin typeface="Arial"/>
                <a:cs typeface="Arial"/>
              </a:rPr>
              <a:t>mBC</a:t>
            </a:r>
            <a:r>
              <a:rPr lang="en-US" altLang="en-US" sz="900" b="0" spc="-10">
                <a:solidFill>
                  <a:srgbClr val="000000"/>
                </a:solidFill>
                <a:latin typeface="Arial"/>
                <a:cs typeface="Arial"/>
              </a:rPr>
              <a:t>, metastatic breast cancer; MSI-H, microsatellite instability-high; </a:t>
            </a:r>
            <a:r>
              <a:rPr lang="en-US" altLang="en-US" sz="900" b="0" spc="-10" err="1">
                <a:solidFill>
                  <a:srgbClr val="000000"/>
                </a:solidFill>
                <a:latin typeface="Arial"/>
                <a:cs typeface="Arial"/>
              </a:rPr>
              <a:t>pembro</a:t>
            </a:r>
            <a:r>
              <a:rPr lang="en-US" altLang="en-US" sz="900" b="0" spc="-10">
                <a:solidFill>
                  <a:srgbClr val="000000"/>
                </a:solidFill>
                <a:latin typeface="Arial"/>
                <a:cs typeface="Arial"/>
              </a:rPr>
              <a:t>, pembrolizumab; T-</a:t>
            </a:r>
            <a:r>
              <a:rPr lang="en-US" altLang="en-US" sz="900" b="0" spc="-10" err="1">
                <a:solidFill>
                  <a:srgbClr val="000000"/>
                </a:solidFill>
                <a:latin typeface="Arial"/>
                <a:cs typeface="Arial"/>
              </a:rPr>
              <a:t>DXd</a:t>
            </a:r>
            <a:r>
              <a:rPr lang="en-US" altLang="en-US" sz="900" b="0" spc="-10">
                <a:solidFill>
                  <a:srgbClr val="000000"/>
                </a:solidFill>
                <a:latin typeface="Arial"/>
                <a:cs typeface="Arial"/>
              </a:rPr>
              <a:t>, trastuzumab </a:t>
            </a:r>
            <a:r>
              <a:rPr lang="en-US" altLang="en-US" sz="900" b="0" spc="-10" err="1">
                <a:solidFill>
                  <a:srgbClr val="000000"/>
                </a:solidFill>
                <a:latin typeface="Arial"/>
                <a:cs typeface="Arial"/>
              </a:rPr>
              <a:t>deruxtecan</a:t>
            </a:r>
            <a:r>
              <a:rPr lang="en-US" altLang="en-US" sz="900" spc="-10">
                <a:solidFill>
                  <a:srgbClr val="000000"/>
                </a:solidFill>
                <a:latin typeface="Arial"/>
                <a:cs typeface="Arial"/>
              </a:rPr>
              <a:t>; TMB-H, tumor mutational burden high.</a:t>
            </a:r>
            <a:endParaRPr lang="en-US" altLang="en-US" sz="900" b="0" spc="-10">
              <a:solidFill>
                <a:srgbClr val="000000"/>
              </a:solidFill>
              <a:latin typeface="Arial"/>
              <a:cs typeface="Arial"/>
            </a:endParaRPr>
          </a:p>
          <a:p>
            <a:pPr lvl="0" fontAlgn="base">
              <a:spcBef>
                <a:spcPct val="0"/>
              </a:spcBef>
              <a:spcAft>
                <a:spcPct val="0"/>
              </a:spcAft>
              <a:defRPr/>
            </a:pPr>
            <a:r>
              <a:rPr kumimoji="0" lang="en-US" altLang="en-US" sz="900" b="0" i="0" u="none" strike="noStrike" kern="1200" cap="none" spc="-10" normalizeH="0" baseline="0" noProof="0">
                <a:ln>
                  <a:noFill/>
                </a:ln>
                <a:solidFill>
                  <a:srgbClr val="000000"/>
                </a:solidFill>
                <a:effectLst/>
                <a:uLnTx/>
                <a:uFillTx/>
                <a:latin typeface="Arial"/>
                <a:cs typeface="Arial"/>
              </a:rPr>
              <a:t>1. NCCN Guidelines. Breast Cancer</a:t>
            </a:r>
            <a:r>
              <a:rPr lang="en-US" altLang="en-US" sz="900" spc="-10">
                <a:solidFill>
                  <a:srgbClr val="000000"/>
                </a:solidFill>
                <a:latin typeface="Arial"/>
                <a:cs typeface="Arial"/>
              </a:rPr>
              <a:t>.</a:t>
            </a:r>
            <a:r>
              <a:rPr kumimoji="0" lang="en-US" altLang="en-US" sz="900" b="0" i="0" u="none" strike="noStrike" kern="1200" cap="none" spc="-10" normalizeH="0" noProof="0">
                <a:ln>
                  <a:noFill/>
                </a:ln>
                <a:solidFill>
                  <a:srgbClr val="000000"/>
                </a:solidFill>
                <a:effectLst/>
                <a:uLnTx/>
                <a:uFillTx/>
                <a:latin typeface="Arial"/>
                <a:cs typeface="Arial"/>
              </a:rPr>
              <a:t> NCCN.org. </a:t>
            </a:r>
            <a:r>
              <a:rPr lang="en-US" altLang="en-US" sz="900" b="0" spc="-10">
                <a:solidFill>
                  <a:srgbClr val="000000"/>
                </a:solidFill>
                <a:latin typeface="Arial"/>
                <a:cs typeface="Arial"/>
              </a:rPr>
              <a:t>2. </a:t>
            </a:r>
            <a:r>
              <a:rPr lang="en-US" altLang="en-US" sz="900" b="0" spc="-10" err="1">
                <a:solidFill>
                  <a:srgbClr val="000000"/>
                </a:solidFill>
                <a:latin typeface="Arial"/>
                <a:cs typeface="Arial"/>
              </a:rPr>
              <a:t>Alpelisib</a:t>
            </a:r>
            <a:r>
              <a:rPr lang="en-US" altLang="en-US" sz="900" b="0" spc="-10">
                <a:solidFill>
                  <a:srgbClr val="000000"/>
                </a:solidFill>
                <a:latin typeface="Arial"/>
                <a:cs typeface="Arial"/>
              </a:rPr>
              <a:t>. Prescribing information. Novartis Pharmaceuticals Corp; 2024. </a:t>
            </a:r>
            <a:r>
              <a:rPr kumimoji="0" lang="en-US" altLang="en-US" sz="900" b="0" i="0" u="none" strike="noStrike" kern="1200" cap="none" spc="-10" normalizeH="0" baseline="0" noProof="0">
                <a:ln>
                  <a:noFill/>
                </a:ln>
                <a:solidFill>
                  <a:srgbClr val="000000"/>
                </a:solidFill>
                <a:effectLst/>
                <a:uLnTx/>
                <a:uFillTx/>
                <a:latin typeface="Arial"/>
                <a:cs typeface="Arial"/>
              </a:rPr>
              <a:t>3. Turner NC, et al. </a:t>
            </a:r>
            <a:r>
              <a:rPr lang="en-US" altLang="en-US" sz="900" b="0" i="1" spc="-10">
                <a:solidFill>
                  <a:srgbClr val="000000"/>
                </a:solidFill>
                <a:latin typeface="Arial"/>
                <a:cs typeface="Arial"/>
              </a:rPr>
              <a:t>N Engl J Med. </a:t>
            </a:r>
            <a:r>
              <a:rPr lang="en-US" altLang="en-US" sz="900" b="0" spc="-10">
                <a:solidFill>
                  <a:srgbClr val="000000"/>
                </a:solidFill>
                <a:latin typeface="Arial"/>
                <a:cs typeface="Arial"/>
              </a:rPr>
              <a:t>2023;388:2058-2070</a:t>
            </a:r>
            <a:r>
              <a:rPr kumimoji="0" lang="en-US" altLang="en-US" sz="900" b="0" u="none" strike="noStrike" kern="1200" cap="none" spc="-10" normalizeH="0" baseline="0" noProof="0">
                <a:ln>
                  <a:noFill/>
                </a:ln>
                <a:solidFill>
                  <a:srgbClr val="000000"/>
                </a:solidFill>
                <a:effectLst/>
                <a:uLnTx/>
                <a:uFillTx/>
                <a:latin typeface="Arial"/>
                <a:cs typeface="Arial"/>
              </a:rPr>
              <a:t>. </a:t>
            </a:r>
            <a:r>
              <a:rPr lang="en-US" altLang="en-US" sz="900" b="0" spc="-10">
                <a:solidFill>
                  <a:srgbClr val="000000"/>
                </a:solidFill>
                <a:latin typeface="Arial"/>
                <a:cs typeface="Arial"/>
              </a:rPr>
              <a:t>4. Olaparib. Prescribing information. AstraZeneca Pharmaceuticals; 2023. 5. </a:t>
            </a:r>
            <a:r>
              <a:rPr lang="en-US" altLang="en-US" sz="900" b="0" spc="-10" err="1">
                <a:solidFill>
                  <a:srgbClr val="000000"/>
                </a:solidFill>
                <a:latin typeface="Arial"/>
                <a:cs typeface="Arial"/>
              </a:rPr>
              <a:t>Talazoparib</a:t>
            </a:r>
            <a:r>
              <a:rPr lang="en-US" altLang="en-US" sz="900" b="0" spc="-10">
                <a:solidFill>
                  <a:srgbClr val="000000"/>
                </a:solidFill>
                <a:latin typeface="Arial"/>
                <a:cs typeface="Arial"/>
              </a:rPr>
              <a:t>. Prescribing information. Pfizer Inc; 2024. 6. </a:t>
            </a:r>
            <a:r>
              <a:rPr lang="en-US" altLang="en-US" sz="900" b="0" spc="-10" err="1">
                <a:solidFill>
                  <a:srgbClr val="000000"/>
                </a:solidFill>
                <a:latin typeface="Arial"/>
                <a:cs typeface="Arial"/>
              </a:rPr>
              <a:t>Elacestrant</a:t>
            </a:r>
            <a:r>
              <a:rPr lang="en-US" altLang="en-US" sz="900" b="0" spc="-10">
                <a:solidFill>
                  <a:srgbClr val="000000"/>
                </a:solidFill>
                <a:latin typeface="Arial"/>
                <a:cs typeface="Arial"/>
              </a:rPr>
              <a:t>. Prescribing information. </a:t>
            </a:r>
            <a:r>
              <a:rPr lang="en-US" altLang="en-US" sz="900" b="0" spc="-10" err="1">
                <a:solidFill>
                  <a:srgbClr val="000000"/>
                </a:solidFill>
                <a:latin typeface="Arial"/>
                <a:cs typeface="Arial"/>
              </a:rPr>
              <a:t>Stemline</a:t>
            </a:r>
            <a:r>
              <a:rPr lang="en-US" altLang="en-US" sz="900" b="0" spc="-10">
                <a:solidFill>
                  <a:srgbClr val="000000"/>
                </a:solidFill>
                <a:latin typeface="Arial"/>
                <a:cs typeface="Arial"/>
              </a:rPr>
              <a:t> Therapeutics, Inc; 2023. </a:t>
            </a:r>
            <a:r>
              <a:rPr kumimoji="0" lang="en-US" altLang="en-US" sz="900" b="0" i="0" u="none" strike="noStrike" kern="1200" cap="none" spc="-10" normalizeH="0" baseline="0" noProof="0">
                <a:ln>
                  <a:noFill/>
                </a:ln>
                <a:solidFill>
                  <a:srgbClr val="000000"/>
                </a:solidFill>
                <a:effectLst/>
                <a:uLnTx/>
                <a:uFillTx/>
                <a:latin typeface="Arial"/>
                <a:cs typeface="Arial"/>
              </a:rPr>
              <a:t>7. Oliveira M, et al. SABCS 2022. Abstract GS3-02. 8</a:t>
            </a:r>
            <a:r>
              <a:rPr kumimoji="0" lang="en-US" altLang="en-US" sz="900" b="0" i="0" u="none" strike="noStrike" kern="1200" cap="none" spc="0" normalizeH="0" baseline="0" noProof="0">
                <a:ln>
                  <a:noFill/>
                </a:ln>
                <a:solidFill>
                  <a:srgbClr val="000000"/>
                </a:solidFill>
                <a:effectLst/>
                <a:uLnTx/>
                <a:uFillTx/>
                <a:latin typeface="Arial"/>
                <a:cs typeface="Arial"/>
              </a:rPr>
              <a:t>. </a:t>
            </a:r>
            <a:r>
              <a:rPr kumimoji="0" lang="pt-BR" altLang="en-US" sz="900" b="0" i="0" u="none" strike="noStrike" kern="1200" cap="none" spc="0" normalizeH="0" baseline="0" noProof="0" err="1">
                <a:ln>
                  <a:noFill/>
                </a:ln>
                <a:solidFill>
                  <a:srgbClr val="000000"/>
                </a:solidFill>
                <a:effectLst/>
                <a:uLnTx/>
                <a:uFillTx/>
                <a:latin typeface="Arial"/>
                <a:cs typeface="Arial"/>
              </a:rPr>
              <a:t>Jhaveri</a:t>
            </a:r>
            <a:r>
              <a:rPr kumimoji="0" lang="pt-BR" altLang="en-US" sz="900" b="0" i="0" u="none" strike="noStrike" kern="1200" cap="none" spc="0" normalizeH="0" noProof="0">
                <a:ln>
                  <a:noFill/>
                </a:ln>
                <a:solidFill>
                  <a:srgbClr val="000000"/>
                </a:solidFill>
                <a:effectLst/>
                <a:uLnTx/>
                <a:uFillTx/>
                <a:latin typeface="Arial"/>
                <a:cs typeface="Arial"/>
              </a:rPr>
              <a:t> K, et al</a:t>
            </a:r>
            <a:r>
              <a:rPr kumimoji="0" lang="pt-BR" altLang="en-US" sz="900" b="0" i="0" u="none" strike="noStrike" kern="1200" cap="none" spc="0" normalizeH="0" baseline="0" noProof="0">
                <a:ln>
                  <a:noFill/>
                </a:ln>
                <a:solidFill>
                  <a:srgbClr val="000000"/>
                </a:solidFill>
                <a:effectLst/>
                <a:uLnTx/>
                <a:uFillTx/>
                <a:latin typeface="Arial"/>
                <a:cs typeface="Arial"/>
              </a:rPr>
              <a:t>. SABCS 2022. Abstract PD13-12. 9.</a:t>
            </a:r>
            <a:r>
              <a:rPr kumimoji="0" lang="en-US" altLang="en-US" sz="900" b="0" i="0" u="none" strike="noStrike" kern="1200" cap="none" spc="0" normalizeH="0" baseline="0" noProof="0">
                <a:ln>
                  <a:noFill/>
                </a:ln>
                <a:solidFill>
                  <a:srgbClr val="000000"/>
                </a:solidFill>
                <a:effectLst/>
                <a:uLnTx/>
                <a:uFillTx/>
                <a:latin typeface="Arial"/>
                <a:cs typeface="Arial"/>
              </a:rPr>
              <a:t> </a:t>
            </a:r>
            <a:r>
              <a:rPr lang="en-US" altLang="en-US" sz="900" b="0" spc="-10">
                <a:solidFill>
                  <a:srgbClr val="000000"/>
                </a:solidFill>
                <a:latin typeface="Arial"/>
                <a:cs typeface="Arial"/>
              </a:rPr>
              <a:t>Jhaveri K, et al. ASCO 2022. Abstract 1028. 10. Trastuzumab </a:t>
            </a:r>
            <a:r>
              <a:rPr lang="en-US" altLang="en-US" sz="900" b="0" spc="-10" err="1">
                <a:solidFill>
                  <a:srgbClr val="000000"/>
                </a:solidFill>
                <a:latin typeface="Arial"/>
                <a:cs typeface="Arial"/>
              </a:rPr>
              <a:t>deruxtecan</a:t>
            </a:r>
            <a:r>
              <a:rPr lang="en-US" altLang="en-US" sz="900" b="0" spc="-10">
                <a:solidFill>
                  <a:srgbClr val="000000"/>
                </a:solidFill>
                <a:latin typeface="Arial"/>
                <a:cs typeface="Arial"/>
              </a:rPr>
              <a:t>. Prescribing information. AstraZeneca Pharmaceuticals LP; 2024. 11. Sacituzumab </a:t>
            </a:r>
            <a:r>
              <a:rPr lang="en-US" altLang="en-US" sz="900" b="0" spc="-10" err="1">
                <a:solidFill>
                  <a:srgbClr val="000000"/>
                </a:solidFill>
                <a:latin typeface="Arial"/>
                <a:cs typeface="Arial"/>
              </a:rPr>
              <a:t>govitecan</a:t>
            </a:r>
            <a:r>
              <a:rPr lang="en-US" altLang="en-US" sz="900" b="0" spc="-10">
                <a:solidFill>
                  <a:srgbClr val="000000"/>
                </a:solidFill>
                <a:latin typeface="Arial"/>
                <a:cs typeface="Arial"/>
              </a:rPr>
              <a:t>. Prescribing information. Immunomedics, Inc.; 2021. </a:t>
            </a:r>
            <a:r>
              <a:rPr kumimoji="0" lang="en-US" altLang="en-US" sz="900" b="0" i="0" u="none" strike="noStrike" kern="1200" cap="none" spc="-10" normalizeH="0" baseline="0" noProof="0">
                <a:ln>
                  <a:noFill/>
                </a:ln>
                <a:solidFill>
                  <a:srgbClr val="000000"/>
                </a:solidFill>
                <a:effectLst/>
                <a:uLnTx/>
                <a:uFillTx/>
                <a:latin typeface="Arial"/>
                <a:cs typeface="Arial"/>
              </a:rPr>
              <a:t>12. Hamilton EP, et al. ASCO 2023. Abstract 1004. 13. Meric-Bernstam F, et al. SABCS 2022. Abstract PD13-08. </a:t>
            </a:r>
            <a:endParaRPr lang="en-US" altLang="en-US" sz="900" b="0" i="0" u="none" strike="noStrike" kern="1200" cap="none" spc="-10" normalizeH="0" baseline="0" noProof="0">
              <a:ln>
                <a:noFill/>
              </a:ln>
              <a:solidFill>
                <a:srgbClr val="000000"/>
              </a:solidFill>
              <a:effectLst/>
              <a:uLnTx/>
              <a:uFillTx/>
              <a:latin typeface="Arial"/>
              <a:cs typeface="Arial"/>
            </a:endParaRPr>
          </a:p>
        </p:txBody>
      </p:sp>
      <p:sp>
        <p:nvSpPr>
          <p:cNvPr id="2" name="Title 1">
            <a:extLst>
              <a:ext uri="{FF2B5EF4-FFF2-40B4-BE49-F238E27FC236}">
                <a16:creationId xmlns:a16="http://schemas.microsoft.com/office/drawing/2014/main" id="{F35BAECB-D308-63B9-7121-DEE048603797}"/>
              </a:ext>
            </a:extLst>
          </p:cNvPr>
          <p:cNvSpPr>
            <a:spLocks noGrp="1"/>
          </p:cNvSpPr>
          <p:nvPr>
            <p:ph type="title"/>
          </p:nvPr>
        </p:nvSpPr>
        <p:spPr>
          <a:xfrm>
            <a:off x="838200" y="162996"/>
            <a:ext cx="10515600" cy="813546"/>
          </a:xfrm>
        </p:spPr>
        <p:txBody>
          <a:bodyPr>
            <a:normAutofit/>
          </a:bodyPr>
          <a:lstStyle/>
          <a:p>
            <a:r>
              <a:rPr lang="en-US" sz="3200"/>
              <a:t>Planning and Sequencing Treatment in HR+/HER2- </a:t>
            </a:r>
            <a:r>
              <a:rPr lang="en-US" sz="3200" err="1"/>
              <a:t>mBC</a:t>
            </a:r>
            <a:endParaRPr lang="en-US" sz="3200"/>
          </a:p>
        </p:txBody>
      </p:sp>
      <p:graphicFrame>
        <p:nvGraphicFramePr>
          <p:cNvPr id="4" name="Group 3">
            <a:extLst>
              <a:ext uri="{FF2B5EF4-FFF2-40B4-BE49-F238E27FC236}">
                <a16:creationId xmlns:a16="http://schemas.microsoft.com/office/drawing/2014/main" id="{7A789936-728C-60BE-0F83-52DD48B29845}"/>
              </a:ext>
            </a:extLst>
          </p:cNvPr>
          <p:cNvGraphicFramePr>
            <a:graphicFrameLocks/>
          </p:cNvGraphicFramePr>
          <p:nvPr>
            <p:extLst>
              <p:ext uri="{D42A27DB-BD31-4B8C-83A1-F6EECF244321}">
                <p14:modId xmlns:p14="http://schemas.microsoft.com/office/powerpoint/2010/main" val="1749149852"/>
              </p:ext>
            </p:extLst>
          </p:nvPr>
        </p:nvGraphicFramePr>
        <p:xfrm>
          <a:off x="1299411" y="1000183"/>
          <a:ext cx="9471258" cy="4458479"/>
        </p:xfrm>
        <a:graphic>
          <a:graphicData uri="http://schemas.openxmlformats.org/drawingml/2006/table">
            <a:tbl>
              <a:tblPr firstRow="1" bandRow="1">
                <a:tableStyleId>{5C22544A-7EE6-4342-B048-85BDC9FD1C3A}</a:tableStyleId>
              </a:tblPr>
              <a:tblGrid>
                <a:gridCol w="1536217">
                  <a:extLst>
                    <a:ext uri="{9D8B030D-6E8A-4147-A177-3AD203B41FA5}">
                      <a16:colId xmlns:a16="http://schemas.microsoft.com/office/drawing/2014/main" val="20001"/>
                    </a:ext>
                  </a:extLst>
                </a:gridCol>
                <a:gridCol w="1620869">
                  <a:extLst>
                    <a:ext uri="{9D8B030D-6E8A-4147-A177-3AD203B41FA5}">
                      <a16:colId xmlns:a16="http://schemas.microsoft.com/office/drawing/2014/main" val="1819974794"/>
                    </a:ext>
                  </a:extLst>
                </a:gridCol>
                <a:gridCol w="1578543">
                  <a:extLst>
                    <a:ext uri="{9D8B030D-6E8A-4147-A177-3AD203B41FA5}">
                      <a16:colId xmlns:a16="http://schemas.microsoft.com/office/drawing/2014/main" val="20002"/>
                    </a:ext>
                  </a:extLst>
                </a:gridCol>
                <a:gridCol w="1578543">
                  <a:extLst>
                    <a:ext uri="{9D8B030D-6E8A-4147-A177-3AD203B41FA5}">
                      <a16:colId xmlns:a16="http://schemas.microsoft.com/office/drawing/2014/main" val="483985710"/>
                    </a:ext>
                  </a:extLst>
                </a:gridCol>
                <a:gridCol w="1578543">
                  <a:extLst>
                    <a:ext uri="{9D8B030D-6E8A-4147-A177-3AD203B41FA5}">
                      <a16:colId xmlns:a16="http://schemas.microsoft.com/office/drawing/2014/main" val="20003"/>
                    </a:ext>
                  </a:extLst>
                </a:gridCol>
                <a:gridCol w="1578543">
                  <a:extLst>
                    <a:ext uri="{9D8B030D-6E8A-4147-A177-3AD203B41FA5}">
                      <a16:colId xmlns:a16="http://schemas.microsoft.com/office/drawing/2014/main" val="62025806"/>
                    </a:ext>
                  </a:extLst>
                </a:gridCol>
              </a:tblGrid>
              <a:tr h="291650">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bg1"/>
                          </a:solidFill>
                          <a:effectLst/>
                          <a:latin typeface="Arial"/>
                          <a:cs typeface="Arial"/>
                        </a:rPr>
                        <a:t>1L</a:t>
                      </a:r>
                      <a:r>
                        <a:rPr kumimoji="0" lang="en-US" sz="1400" b="1" u="none" strike="noStrike" cap="none" normalizeH="0" baseline="30000">
                          <a:ln>
                            <a:noFill/>
                          </a:ln>
                          <a:solidFill>
                            <a:schemeClr val="bg1"/>
                          </a:solidFill>
                          <a:effectLst/>
                          <a:latin typeface="Arial"/>
                          <a:cs typeface="Arial"/>
                        </a:rPr>
                        <a:t>1</a:t>
                      </a:r>
                      <a:endParaRPr kumimoji="0" lang="en-US" sz="1400" b="1" i="0" u="none" strike="noStrike" cap="none" normalizeH="0" baseline="0">
                        <a:ln>
                          <a:noFill/>
                        </a:ln>
                        <a:solidFill>
                          <a:schemeClr val="bg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bg1"/>
                          </a:solidFill>
                          <a:effectLst/>
                          <a:latin typeface="Arial"/>
                          <a:cs typeface="Arial"/>
                        </a:rPr>
                        <a:t>2L</a:t>
                      </a:r>
                      <a:r>
                        <a:rPr kumimoji="0" lang="en-US" sz="1400" b="1" u="none" strike="noStrike" cap="none" normalizeH="0" baseline="30000">
                          <a:ln>
                            <a:noFill/>
                          </a:ln>
                          <a:solidFill>
                            <a:schemeClr val="bg1"/>
                          </a:solidFill>
                          <a:effectLst/>
                          <a:latin typeface="Arial"/>
                          <a:cs typeface="Arial"/>
                        </a:rPr>
                        <a:t>1</a:t>
                      </a:r>
                      <a:endParaRPr kumimoji="0" lang="en-US" sz="1400" b="1" i="0" u="none" strike="noStrike" cap="none" normalizeH="0" baseline="0">
                        <a:ln>
                          <a:noFill/>
                        </a:ln>
                        <a:solidFill>
                          <a:schemeClr val="bg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bg1"/>
                          </a:solidFill>
                          <a:effectLst/>
                          <a:latin typeface="Arial"/>
                          <a:cs typeface="Arial"/>
                        </a:rPr>
                        <a:t>3L</a:t>
                      </a:r>
                      <a:r>
                        <a:rPr kumimoji="0" lang="en-US" sz="1400" b="1" u="none" strike="noStrike" cap="none" normalizeH="0" baseline="30000">
                          <a:ln>
                            <a:noFill/>
                          </a:ln>
                          <a:solidFill>
                            <a:schemeClr val="bg1"/>
                          </a:solidFill>
                          <a:effectLst/>
                          <a:latin typeface="Arial"/>
                          <a:cs typeface="Arial"/>
                        </a:rPr>
                        <a:t>1</a:t>
                      </a:r>
                      <a:endParaRPr kumimoji="0" lang="en-US" sz="1400" b="1" i="0" u="none" strike="noStrike" cap="none" normalizeH="0" baseline="0">
                        <a:ln>
                          <a:noFill/>
                        </a:ln>
                        <a:solidFill>
                          <a:schemeClr val="bg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bg1"/>
                          </a:solidFill>
                          <a:effectLst/>
                          <a:latin typeface="Arial"/>
                          <a:cs typeface="Arial"/>
                        </a:rPr>
                        <a:t>4/5L</a:t>
                      </a:r>
                      <a:r>
                        <a:rPr kumimoji="0" lang="en-US" sz="1400" b="1" u="none" strike="noStrike" cap="none" normalizeH="0" baseline="30000">
                          <a:ln>
                            <a:noFill/>
                          </a:ln>
                          <a:solidFill>
                            <a:schemeClr val="bg1"/>
                          </a:solidFill>
                          <a:effectLst/>
                          <a:latin typeface="Arial"/>
                          <a:cs typeface="Arial"/>
                        </a:rPr>
                        <a:t>1</a:t>
                      </a:r>
                      <a:endParaRPr kumimoji="0" lang="en-US" sz="1400" b="1" i="0" u="none" strike="noStrike" cap="none" normalizeH="0" baseline="30000">
                        <a:ln>
                          <a:noFill/>
                        </a:ln>
                        <a:solidFill>
                          <a:schemeClr val="bg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a:ln>
                            <a:noFill/>
                          </a:ln>
                          <a:solidFill>
                            <a:schemeClr val="tx1"/>
                          </a:solidFill>
                          <a:effectLst/>
                          <a:latin typeface="Calibri" panose="020F0502020204030204" pitchFamily="34" charset="0"/>
                        </a:rPr>
                        <a:t>4L</a:t>
                      </a:r>
                      <a:r>
                        <a:rPr kumimoji="0" lang="en-US" sz="1600" b="1" i="0" u="none" strike="noStrike" cap="none" normalizeH="0" baseline="30000">
                          <a:ln>
                            <a:noFill/>
                          </a:ln>
                          <a:solidFill>
                            <a:schemeClr val="tx1"/>
                          </a:solidFill>
                          <a:effectLst/>
                          <a:latin typeface="Calibri" panose="020F0502020204030204" pitchFamily="34" charset="0"/>
                        </a:rPr>
                        <a:t>1</a:t>
                      </a: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bg1"/>
                          </a:solidFill>
                          <a:effectLst/>
                          <a:latin typeface="Arial"/>
                          <a:cs typeface="Arial"/>
                        </a:rPr>
                        <a:t>≥ 5L</a:t>
                      </a:r>
                      <a:r>
                        <a:rPr kumimoji="0" lang="en-US" sz="1400" b="1" u="none" strike="noStrike" cap="none" normalizeH="0" baseline="30000">
                          <a:ln>
                            <a:noFill/>
                          </a:ln>
                          <a:solidFill>
                            <a:schemeClr val="bg1"/>
                          </a:solidFill>
                          <a:effectLst/>
                          <a:latin typeface="Arial"/>
                          <a:cs typeface="Arial"/>
                        </a:rPr>
                        <a:t>1</a:t>
                      </a:r>
                      <a:endParaRPr kumimoji="0" lang="en-US" sz="1400" b="1" i="0" u="none" strike="noStrike" cap="none" normalizeH="0" baseline="0">
                        <a:ln>
                          <a:noFill/>
                        </a:ln>
                        <a:solidFill>
                          <a:schemeClr val="bg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1"/>
                  </a:ext>
                </a:extLst>
              </a:tr>
              <a:tr h="291650">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tx1"/>
                          </a:solidFill>
                          <a:effectLst/>
                          <a:latin typeface="Arial"/>
                          <a:cs typeface="Arial"/>
                        </a:rPr>
                        <a:t>AI + CDK4/6i</a:t>
                      </a:r>
                      <a:endParaRPr kumimoji="0" lang="en-US" sz="1400" b="1" i="0" u="none" strike="noStrike" cap="none" normalizeH="0" baseline="0">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tx1"/>
                          </a:solidFill>
                          <a:effectLst/>
                          <a:latin typeface="Arial"/>
                          <a:cs typeface="Arial"/>
                        </a:rPr>
                        <a:t>ET + CDK4/6i</a:t>
                      </a:r>
                      <a:endParaRPr kumimoji="0" lang="en-US" sz="1400" b="1" i="0" u="none" strike="noStrike" cap="none" normalizeH="0" baseline="0">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err="1">
                          <a:ln>
                            <a:noFill/>
                          </a:ln>
                          <a:solidFill>
                            <a:schemeClr val="tx1"/>
                          </a:solidFill>
                          <a:effectLst/>
                          <a:latin typeface="Arial"/>
                          <a:cs typeface="Arial"/>
                        </a:rPr>
                        <a:t>Taxane</a:t>
                      </a:r>
                      <a:r>
                        <a:rPr kumimoji="0" lang="en-US" sz="1400" b="1" u="none" strike="noStrike" cap="none" normalizeH="0" baseline="0">
                          <a:ln>
                            <a:noFill/>
                          </a:ln>
                          <a:solidFill>
                            <a:schemeClr val="tx1"/>
                          </a:solidFill>
                          <a:effectLst/>
                          <a:latin typeface="Arial"/>
                          <a:cs typeface="Arial"/>
                        </a:rPr>
                        <a:t> or </a:t>
                      </a:r>
                      <a:r>
                        <a:rPr lang="en-US" sz="1400" b="1" u="none" strike="noStrike" cap="none" normalizeH="0" baseline="0">
                          <a:ln>
                            <a:noFill/>
                          </a:ln>
                          <a:solidFill>
                            <a:schemeClr val="tx1"/>
                          </a:solidFill>
                          <a:effectLst/>
                          <a:latin typeface="Arial"/>
                          <a:cs typeface="Arial"/>
                        </a:rPr>
                        <a:t>capecitabine</a:t>
                      </a: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err="1">
                          <a:ln>
                            <a:noFill/>
                          </a:ln>
                          <a:solidFill>
                            <a:schemeClr val="tx1"/>
                          </a:solidFill>
                          <a:effectLst/>
                          <a:latin typeface="Arial"/>
                          <a:cs typeface="Arial"/>
                        </a:rPr>
                        <a:t>Eribulin</a:t>
                      </a:r>
                      <a:endParaRPr kumimoji="0" lang="en-US" sz="1400" b="1" i="0" u="none" strike="noStrike" cap="none" normalizeH="0" baseline="0" err="1">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2"/>
                  </a:ext>
                </a:extLst>
              </a:tr>
              <a:tr h="715847">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lang="en-US" sz="1400" b="1" u="none" strike="noStrike" cap="none" normalizeH="0" baseline="0" err="1">
                          <a:ln>
                            <a:noFill/>
                          </a:ln>
                          <a:solidFill>
                            <a:schemeClr val="tx1"/>
                          </a:solidFill>
                          <a:effectLst/>
                          <a:latin typeface="Arial"/>
                          <a:cs typeface="Arial"/>
                        </a:rPr>
                        <a:t>Fulvestrant</a:t>
                      </a:r>
                      <a:r>
                        <a:rPr kumimoji="0" lang="en-US" sz="1400" b="1" u="none" strike="noStrike" cap="none" normalizeH="0" baseline="0">
                          <a:ln>
                            <a:noFill/>
                          </a:ln>
                          <a:solidFill>
                            <a:schemeClr val="tx1"/>
                          </a:solidFill>
                          <a:effectLst/>
                          <a:latin typeface="Arial"/>
                          <a:cs typeface="Arial"/>
                        </a:rPr>
                        <a:t> + CDK4/6i</a:t>
                      </a:r>
                      <a:endParaRPr kumimoji="0" lang="en-US" sz="1400" b="1" i="0" u="none" strike="noStrike" cap="none" normalizeH="0" baseline="0">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tx1"/>
                          </a:solidFill>
                          <a:effectLst/>
                          <a:latin typeface="Arial"/>
                          <a:cs typeface="Arial"/>
                        </a:rPr>
                        <a:t>ET + </a:t>
                      </a:r>
                      <a:r>
                        <a:rPr kumimoji="0" lang="en-US" sz="1400" b="1" u="none" strike="noStrike" cap="none" normalizeH="0" baseline="0" err="1">
                          <a:ln>
                            <a:noFill/>
                          </a:ln>
                          <a:solidFill>
                            <a:schemeClr val="tx1"/>
                          </a:solidFill>
                          <a:effectLst/>
                          <a:latin typeface="Arial"/>
                          <a:cs typeface="Arial"/>
                        </a:rPr>
                        <a:t>Everolimus</a:t>
                      </a:r>
                      <a:endParaRPr kumimoji="0" lang="en-US" sz="1400" b="1" i="0" u="none" strike="noStrike" cap="none" normalizeH="0" baseline="0" err="1">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tx1"/>
                          </a:solidFill>
                          <a:effectLst/>
                          <a:latin typeface="Arial"/>
                          <a:cs typeface="Arial"/>
                        </a:rPr>
                        <a:t>TMB-H or </a:t>
                      </a:r>
                      <a:br>
                        <a:rPr kumimoji="0" lang="en-US" sz="1400" b="1" u="none" strike="noStrike" cap="none" normalizeH="0" baseline="0">
                          <a:ln>
                            <a:noFill/>
                          </a:ln>
                          <a:solidFill>
                            <a:srgbClr val="3A3A3A"/>
                          </a:solidFill>
                          <a:effectLst/>
                          <a:latin typeface="Arial"/>
                          <a:cs typeface="Arial"/>
                        </a:rPr>
                      </a:br>
                      <a:r>
                        <a:rPr kumimoji="0" lang="en-US" sz="1400" b="1" u="none" strike="noStrike" cap="none" normalizeH="0" baseline="0">
                          <a:ln>
                            <a:noFill/>
                          </a:ln>
                          <a:solidFill>
                            <a:schemeClr val="tx1"/>
                          </a:solidFill>
                          <a:effectLst/>
                          <a:latin typeface="Arial"/>
                          <a:cs typeface="Arial"/>
                        </a:rPr>
                        <a:t>MSI-H/</a:t>
                      </a:r>
                      <a:r>
                        <a:rPr kumimoji="0" lang="en-US" sz="1400" b="1" u="none" strike="noStrike" cap="none" normalizeH="0" baseline="0" err="1">
                          <a:ln>
                            <a:noFill/>
                          </a:ln>
                          <a:solidFill>
                            <a:schemeClr val="tx1"/>
                          </a:solidFill>
                          <a:effectLst/>
                          <a:latin typeface="Arial"/>
                          <a:cs typeface="Arial"/>
                        </a:rPr>
                        <a:t>dMMR</a:t>
                      </a:r>
                      <a:r>
                        <a:rPr kumimoji="0" lang="en-US" sz="1400" b="1" u="none" strike="noStrike" cap="none" normalizeH="0" baseline="0">
                          <a:ln>
                            <a:noFill/>
                          </a:ln>
                          <a:solidFill>
                            <a:schemeClr val="tx1"/>
                          </a:solidFill>
                          <a:effectLst/>
                          <a:latin typeface="Arial"/>
                          <a:cs typeface="Arial"/>
                        </a:rPr>
                        <a:t>: </a:t>
                      </a:r>
                      <a:r>
                        <a:rPr kumimoji="0" lang="en-US" sz="1400" b="1" u="none" strike="noStrike" cap="none" normalizeH="0" baseline="0" err="1">
                          <a:ln>
                            <a:noFill/>
                          </a:ln>
                          <a:solidFill>
                            <a:schemeClr val="tx1"/>
                          </a:solidFill>
                          <a:effectLst/>
                          <a:latin typeface="Arial"/>
                          <a:cs typeface="Arial"/>
                        </a:rPr>
                        <a:t>Dostarlimab</a:t>
                      </a:r>
                      <a:r>
                        <a:rPr kumimoji="0" lang="en-US" sz="1400" b="1" u="none" strike="noStrike" cap="none" normalizeH="0" baseline="0">
                          <a:ln>
                            <a:noFill/>
                          </a:ln>
                          <a:solidFill>
                            <a:schemeClr val="tx1"/>
                          </a:solidFill>
                          <a:effectLst/>
                          <a:latin typeface="Arial"/>
                          <a:cs typeface="Arial"/>
                        </a:rPr>
                        <a:t>/Pembrolizumab</a:t>
                      </a:r>
                      <a:endParaRPr kumimoji="0" lang="en-US" sz="1400" b="1" i="0" u="none" strike="noStrike" cap="none" normalizeH="0" baseline="0">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3"/>
                  </a:ext>
                </a:extLst>
              </a:tr>
              <a:tr h="876345">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tx1"/>
                          </a:solidFill>
                          <a:effectLst/>
                          <a:latin typeface="Arial"/>
                          <a:cs typeface="Arial"/>
                        </a:rPr>
                        <a:t>PIK3CAm: </a:t>
                      </a:r>
                      <a:r>
                        <a:rPr lang="en-US" sz="1400" b="1" u="none" strike="noStrike" cap="none" normalizeH="0" baseline="0" err="1">
                          <a:ln>
                            <a:noFill/>
                          </a:ln>
                          <a:solidFill>
                            <a:schemeClr val="tx1"/>
                          </a:solidFill>
                          <a:effectLst/>
                          <a:latin typeface="Arial"/>
                          <a:cs typeface="Arial"/>
                        </a:rPr>
                        <a:t>Fulvestrant</a:t>
                      </a:r>
                      <a:r>
                        <a:rPr kumimoji="0" lang="en-US" sz="1400" b="1" u="none" strike="noStrike" cap="none" normalizeH="0" baseline="0">
                          <a:ln>
                            <a:noFill/>
                          </a:ln>
                          <a:solidFill>
                            <a:schemeClr val="tx1"/>
                          </a:solidFill>
                          <a:effectLst/>
                          <a:latin typeface="Arial"/>
                          <a:cs typeface="Arial"/>
                        </a:rPr>
                        <a:t> + Alpelisib</a:t>
                      </a:r>
                      <a:r>
                        <a:rPr kumimoji="0" lang="en-US" sz="1400" b="1" u="none" strike="noStrike" cap="none" normalizeH="0" baseline="30000">
                          <a:ln>
                            <a:noFill/>
                          </a:ln>
                          <a:solidFill>
                            <a:schemeClr val="tx1"/>
                          </a:solidFill>
                          <a:effectLst/>
                          <a:latin typeface="Arial"/>
                          <a:cs typeface="Arial"/>
                        </a:rPr>
                        <a:t>2</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1" u="none" strike="noStrike" cap="none" normalizeH="0" baseline="0">
                          <a:ln>
                            <a:noFill/>
                          </a:ln>
                          <a:solidFill>
                            <a:schemeClr val="tx1"/>
                          </a:solidFill>
                          <a:effectLst/>
                          <a:latin typeface="Arial"/>
                          <a:cs typeface="Arial"/>
                        </a:rPr>
                        <a:t>PIK3CA</a:t>
                      </a:r>
                      <a:r>
                        <a:rPr kumimoji="0" lang="en-US" sz="1400" b="1" u="none" strike="noStrike" cap="none" normalizeH="0" baseline="0">
                          <a:ln>
                            <a:noFill/>
                          </a:ln>
                          <a:solidFill>
                            <a:schemeClr val="tx1"/>
                          </a:solidFill>
                          <a:effectLst/>
                          <a:latin typeface="Arial"/>
                          <a:cs typeface="Arial"/>
                        </a:rPr>
                        <a:t>, </a:t>
                      </a:r>
                      <a:r>
                        <a:rPr kumimoji="0" lang="en-US" sz="1400" b="1" i="1" u="none" strike="noStrike" cap="none" normalizeH="0" baseline="0">
                          <a:ln>
                            <a:noFill/>
                          </a:ln>
                          <a:solidFill>
                            <a:schemeClr val="tx1"/>
                          </a:solidFill>
                          <a:effectLst/>
                          <a:latin typeface="Arial"/>
                          <a:cs typeface="Arial"/>
                        </a:rPr>
                        <a:t>AKT1</a:t>
                      </a:r>
                      <a:r>
                        <a:rPr kumimoji="0" lang="en-US" sz="1400" b="1" u="none" strike="noStrike" cap="none" normalizeH="0" baseline="0">
                          <a:ln>
                            <a:noFill/>
                          </a:ln>
                          <a:solidFill>
                            <a:schemeClr val="tx1"/>
                          </a:solidFill>
                          <a:effectLst/>
                          <a:latin typeface="Arial"/>
                          <a:cs typeface="Arial"/>
                        </a:rPr>
                        <a:t>, or </a:t>
                      </a:r>
                      <a:r>
                        <a:rPr kumimoji="0" lang="en-US" sz="1400" b="1" i="1" u="none" strike="noStrike" cap="none" normalizeH="0" baseline="0">
                          <a:ln>
                            <a:noFill/>
                          </a:ln>
                          <a:solidFill>
                            <a:schemeClr val="tx1"/>
                          </a:solidFill>
                          <a:effectLst/>
                          <a:latin typeface="Arial"/>
                          <a:cs typeface="Arial"/>
                        </a:rPr>
                        <a:t>PTEN</a:t>
                      </a:r>
                      <a:r>
                        <a:rPr kumimoji="0" lang="en-US" sz="1400" b="1" u="none" strike="noStrike" cap="none" normalizeH="0" baseline="0">
                          <a:ln>
                            <a:noFill/>
                          </a:ln>
                          <a:solidFill>
                            <a:schemeClr val="tx1"/>
                          </a:solidFill>
                          <a:effectLst/>
                          <a:latin typeface="Arial"/>
                          <a:cs typeface="Arial"/>
                        </a:rPr>
                        <a:t> alterations: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lang="en-US" sz="1400" b="1" u="none" strike="noStrike" cap="none" normalizeH="0" baseline="0" err="1">
                          <a:ln>
                            <a:noFill/>
                          </a:ln>
                          <a:solidFill>
                            <a:schemeClr val="tx1"/>
                          </a:solidFill>
                          <a:effectLst/>
                          <a:latin typeface="Arial"/>
                          <a:cs typeface="Arial"/>
                        </a:rPr>
                        <a:t>Fulvestrant</a:t>
                      </a:r>
                      <a:r>
                        <a:rPr kumimoji="0" lang="en-US" sz="1400" b="1" u="none" strike="noStrike" cap="none" normalizeH="0" baseline="0">
                          <a:ln>
                            <a:noFill/>
                          </a:ln>
                          <a:solidFill>
                            <a:schemeClr val="tx1"/>
                          </a:solidFill>
                          <a:effectLst/>
                          <a:latin typeface="Arial"/>
                          <a:cs typeface="Arial"/>
                        </a:rPr>
                        <a:t> + capivasertib</a:t>
                      </a:r>
                      <a:r>
                        <a:rPr kumimoji="0" lang="en-US" sz="1400" b="1" u="none" strike="noStrike" cap="none" normalizeH="0" baseline="30000">
                          <a:ln>
                            <a:noFill/>
                          </a:ln>
                          <a:solidFill>
                            <a:schemeClr val="tx1"/>
                          </a:solidFill>
                          <a:effectLst/>
                          <a:latin typeface="Arial"/>
                          <a:cs typeface="Arial"/>
                        </a:rPr>
                        <a:t>3</a:t>
                      </a:r>
                      <a:endParaRPr kumimoji="0" lang="en-US" sz="1400" b="1" i="0" u="none" strike="noStrike" cap="none" normalizeH="0" baseline="0">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gridSpan="3">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1" u="none" strike="noStrike" cap="none" normalizeH="0" baseline="0">
                          <a:ln>
                            <a:noFill/>
                          </a:ln>
                          <a:solidFill>
                            <a:schemeClr val="tx1"/>
                          </a:solidFill>
                          <a:effectLst/>
                          <a:latin typeface="Arial"/>
                          <a:cs typeface="Arial"/>
                        </a:rPr>
                        <a:t>HER2 low: T-DXd</a:t>
                      </a:r>
                      <a:r>
                        <a:rPr kumimoji="0" lang="en-US" sz="1400" b="1" u="none" strike="noStrike" cap="none" normalizeH="0" baseline="30000">
                          <a:ln>
                            <a:noFill/>
                          </a:ln>
                          <a:solidFill>
                            <a:schemeClr val="tx1"/>
                          </a:solidFill>
                          <a:effectLst/>
                          <a:latin typeface="Arial"/>
                          <a:cs typeface="Arial"/>
                        </a:rPr>
                        <a:t>10</a:t>
                      </a:r>
                      <a:endParaRPr kumimoji="0" lang="en-US" sz="1400" b="1" i="0" u="none" strike="noStrike" cap="none" normalizeH="0" baseline="0">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600" b="1" i="0" u="none" strike="noStrike" cap="none" normalizeH="0" baseline="0">
                          <a:ln>
                            <a:noFill/>
                          </a:ln>
                          <a:solidFill>
                            <a:schemeClr val="tx1"/>
                          </a:solidFill>
                          <a:effectLst/>
                          <a:latin typeface="Calibri" panose="020F0502020204030204" pitchFamily="34" charset="0"/>
                        </a:rPr>
                        <a:t>HER2 low: T-DXd</a:t>
                      </a:r>
                      <a:r>
                        <a:rPr kumimoji="0" lang="en-US" sz="1600" b="1" i="0" u="none" strike="noStrike" cap="none" normalizeH="0" baseline="30000">
                          <a:ln>
                            <a:noFill/>
                          </a:ln>
                          <a:solidFill>
                            <a:schemeClr val="tx1"/>
                          </a:solidFill>
                          <a:effectLst/>
                          <a:latin typeface="Calibri" panose="020F0502020204030204" pitchFamily="34" charset="0"/>
                        </a:rPr>
                        <a:t>9</a:t>
                      </a: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4"/>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77948">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1" u="none" strike="noStrike" cap="none" normalizeH="0" baseline="0" err="1">
                          <a:ln>
                            <a:noFill/>
                          </a:ln>
                          <a:solidFill>
                            <a:schemeClr val="tx1"/>
                          </a:solidFill>
                          <a:effectLst/>
                          <a:latin typeface="Arial"/>
                          <a:cs typeface="Arial"/>
                        </a:rPr>
                        <a:t>BRCA</a:t>
                      </a:r>
                      <a:r>
                        <a:rPr kumimoji="0" lang="en-US" sz="1400" b="1" u="none" strike="noStrike" cap="none" normalizeH="0" baseline="0" err="1">
                          <a:ln>
                            <a:noFill/>
                          </a:ln>
                          <a:solidFill>
                            <a:schemeClr val="tx1"/>
                          </a:solidFill>
                          <a:effectLst/>
                          <a:latin typeface="Arial"/>
                          <a:cs typeface="Arial"/>
                        </a:rPr>
                        <a:t>m</a:t>
                      </a:r>
                      <a:r>
                        <a:rPr kumimoji="0" lang="en-US" sz="1400" b="1" u="none" strike="noStrike" cap="none" normalizeH="0" baseline="0">
                          <a:ln>
                            <a:noFill/>
                          </a:ln>
                          <a:solidFill>
                            <a:schemeClr val="tx1"/>
                          </a:solidFill>
                          <a:effectLst/>
                          <a:latin typeface="Arial"/>
                          <a:cs typeface="Arial"/>
                        </a:rPr>
                        <a:t>: Olaparib</a:t>
                      </a:r>
                      <a:r>
                        <a:rPr kumimoji="0" lang="en-US" sz="1400" b="1" u="none" strike="noStrike" cap="none" normalizeH="0" baseline="30000">
                          <a:ln>
                            <a:noFill/>
                          </a:ln>
                          <a:solidFill>
                            <a:schemeClr val="tx1"/>
                          </a:solidFill>
                          <a:effectLst/>
                          <a:latin typeface="Arial"/>
                          <a:cs typeface="Arial"/>
                        </a:rPr>
                        <a:t>4</a:t>
                      </a:r>
                      <a:r>
                        <a:rPr kumimoji="0" lang="en-US" sz="1400" b="1" u="none" strike="noStrike" cap="none" normalizeH="0" baseline="0">
                          <a:ln>
                            <a:noFill/>
                          </a:ln>
                          <a:solidFill>
                            <a:schemeClr val="tx1"/>
                          </a:solidFill>
                          <a:effectLst/>
                          <a:latin typeface="Arial"/>
                          <a:cs typeface="Arial"/>
                        </a:rPr>
                        <a:t> or Talazoparib</a:t>
                      </a:r>
                      <a:r>
                        <a:rPr kumimoji="0" lang="en-US" sz="1400" b="1" u="none" strike="noStrike" cap="none" normalizeH="0" baseline="30000">
                          <a:ln>
                            <a:noFill/>
                          </a:ln>
                          <a:solidFill>
                            <a:schemeClr val="tx1"/>
                          </a:solidFill>
                          <a:effectLst/>
                          <a:latin typeface="Arial"/>
                          <a:cs typeface="Arial"/>
                        </a:rPr>
                        <a:t>5</a:t>
                      </a:r>
                      <a:endParaRPr kumimoji="0" lang="en-US" sz="1400" b="1" i="0" u="none" strike="noStrike" cap="none" normalizeH="0" baseline="30000">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gridSpan="3">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tx1"/>
                          </a:solidFill>
                          <a:effectLst/>
                          <a:latin typeface="Arial"/>
                          <a:cs typeface="Arial"/>
                        </a:rPr>
                        <a:t>Sacituzumab govitecan</a:t>
                      </a:r>
                      <a:r>
                        <a:rPr kumimoji="0" lang="en-US" sz="1400" b="1" u="none" strike="noStrike" cap="none" normalizeH="0" baseline="30000">
                          <a:ln>
                            <a:noFill/>
                          </a:ln>
                          <a:solidFill>
                            <a:schemeClr val="tx1"/>
                          </a:solidFill>
                          <a:effectLst/>
                          <a:latin typeface="Arial"/>
                          <a:cs typeface="Arial"/>
                        </a:rPr>
                        <a:t>11</a:t>
                      </a:r>
                      <a:endParaRPr kumimoji="0" lang="en-US" sz="1400" b="1" i="0" u="none" strike="noStrike" cap="none" normalizeH="0" baseline="0">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a:ln>
                            <a:noFill/>
                          </a:ln>
                          <a:solidFill>
                            <a:schemeClr val="tx1"/>
                          </a:solidFill>
                          <a:effectLst/>
                          <a:latin typeface="Calibri" panose="020F0502020204030204" pitchFamily="34" charset="0"/>
                        </a:rPr>
                        <a:t>Sacituzumab govitecan</a:t>
                      </a:r>
                      <a:r>
                        <a:rPr kumimoji="0" lang="en-US" sz="1600" b="1" i="0" u="none" strike="noStrike" cap="none" normalizeH="0" baseline="30000">
                          <a:ln>
                            <a:noFill/>
                          </a:ln>
                          <a:solidFill>
                            <a:schemeClr val="tx1"/>
                          </a:solidFill>
                          <a:effectLst/>
                          <a:latin typeface="Calibri" panose="020F0502020204030204" pitchFamily="34" charset="0"/>
                        </a:rPr>
                        <a:t>10</a:t>
                      </a: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4"/>
                    </a:solidFill>
                  </a:tcPr>
                </a:tc>
                <a:extLst>
                  <a:ext uri="{0D108BD9-81ED-4DB2-BD59-A6C34878D82A}">
                    <a16:rowId xmlns:a16="http://schemas.microsoft.com/office/drawing/2014/main" val="3659202188"/>
                  </a:ext>
                </a:extLst>
              </a:tr>
              <a:tr h="291650">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rowSpan="2"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tx1"/>
                          </a:solidFill>
                          <a:effectLst/>
                          <a:latin typeface="Arial"/>
                          <a:cs typeface="Arial"/>
                        </a:rPr>
                        <a:t>ESR1m: Elacestrant</a:t>
                      </a:r>
                      <a:r>
                        <a:rPr kumimoji="0" lang="en-US" sz="1400" b="1" u="none" strike="noStrike" cap="none" normalizeH="0" baseline="30000">
                          <a:ln>
                            <a:noFill/>
                          </a:ln>
                          <a:solidFill>
                            <a:schemeClr val="tx1"/>
                          </a:solidFill>
                          <a:effectLst/>
                          <a:latin typeface="Arial"/>
                          <a:cs typeface="Arial"/>
                        </a:rPr>
                        <a:t>6</a:t>
                      </a:r>
                      <a:endParaRPr kumimoji="0" lang="en-US" sz="1400" b="1" i="1" u="none" strike="noStrike" cap="none" normalizeH="0" baseline="30000">
                        <a:ln>
                          <a:noFill/>
                        </a:ln>
                        <a:solidFill>
                          <a:schemeClr val="tx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rowSpan="2"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rowSpan="3" gridSpan="3">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1" i="0" u="none" strike="noStrike" kern="1200" cap="none" spc="0" normalizeH="0" baseline="0" noProof="0">
                          <a:ln>
                            <a:noFill/>
                          </a:ln>
                          <a:solidFill>
                            <a:schemeClr val="bg1"/>
                          </a:solidFill>
                          <a:effectLst/>
                          <a:uLnTx/>
                          <a:uFillTx/>
                          <a:latin typeface="Arial"/>
                          <a:ea typeface="+mn-ea"/>
                          <a:cs typeface="Arial"/>
                        </a:rPr>
                        <a:t>On January 17, 2025, Dato-</a:t>
                      </a:r>
                      <a:r>
                        <a:rPr kumimoji="0" lang="en-US" sz="1400" b="1" i="0" u="none" strike="noStrike" kern="1200" cap="none" spc="0" normalizeH="0" baseline="0" noProof="0" err="1">
                          <a:ln>
                            <a:noFill/>
                          </a:ln>
                          <a:solidFill>
                            <a:schemeClr val="bg1"/>
                          </a:solidFill>
                          <a:effectLst/>
                          <a:uLnTx/>
                          <a:uFillTx/>
                          <a:latin typeface="Arial"/>
                          <a:ea typeface="+mn-ea"/>
                          <a:cs typeface="Arial"/>
                        </a:rPr>
                        <a:t>DXd</a:t>
                      </a:r>
                      <a:r>
                        <a:rPr kumimoji="0" lang="en-US" sz="1400" b="1" i="0" u="none" strike="noStrike" kern="1200" cap="none" spc="0" normalizeH="0" baseline="0" noProof="0">
                          <a:ln>
                            <a:noFill/>
                          </a:ln>
                          <a:solidFill>
                            <a:schemeClr val="bg1"/>
                          </a:solidFill>
                          <a:effectLst/>
                          <a:uLnTx/>
                          <a:uFillTx/>
                          <a:latin typeface="Arial"/>
                          <a:ea typeface="+mn-ea"/>
                          <a:cs typeface="Arial"/>
                        </a:rPr>
                        <a:t> was approved by the FDA for patients with HR+/HER2– </a:t>
                      </a:r>
                      <a:r>
                        <a:rPr lang="en-US" sz="1400" b="1" err="1">
                          <a:solidFill>
                            <a:schemeClr val="bg1"/>
                          </a:solidFill>
                        </a:rPr>
                        <a:t>m</a:t>
                      </a:r>
                      <a:r>
                        <a:rPr kumimoji="0" lang="en-US" sz="1400" b="1" i="0" u="none" strike="noStrike" kern="1200" cap="none" spc="0" normalizeH="0" baseline="0" noProof="0" err="1">
                          <a:ln>
                            <a:noFill/>
                          </a:ln>
                          <a:solidFill>
                            <a:schemeClr val="bg1"/>
                          </a:solidFill>
                          <a:effectLst/>
                          <a:uLnTx/>
                          <a:uFillTx/>
                          <a:latin typeface="Arial"/>
                          <a:ea typeface="+mn-ea"/>
                          <a:cs typeface="Arial"/>
                        </a:rPr>
                        <a:t>BC</a:t>
                      </a:r>
                      <a:r>
                        <a:rPr kumimoji="0" lang="en-US" sz="1400" b="1" i="0" u="none" strike="noStrike" kern="1200" cap="none" spc="0" normalizeH="0" baseline="0" noProof="0">
                          <a:ln>
                            <a:noFill/>
                          </a:ln>
                          <a:solidFill>
                            <a:schemeClr val="bg1"/>
                          </a:solidFill>
                          <a:effectLst/>
                          <a:uLnTx/>
                          <a:uFillTx/>
                          <a:latin typeface="Arial"/>
                          <a:ea typeface="+mn-ea"/>
                          <a:cs typeface="Arial"/>
                        </a:rPr>
                        <a:t> who have received prior ET and chemotherapy.</a:t>
                      </a: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rowSpan="3"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3"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77542302"/>
                  </a:ext>
                </a:extLst>
              </a:tr>
              <a:tr h="0">
                <a:tc rowSpan="3">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accent1"/>
                          </a:solidFill>
                          <a:effectLst/>
                          <a:latin typeface="Arial"/>
                          <a:cs typeface="Arial"/>
                        </a:rPr>
                        <a:t>Investigational</a:t>
                      </a:r>
                      <a:endParaRPr kumimoji="0" lang="en-US" sz="1400" b="1" i="0" u="none" strike="noStrike" cap="none" normalizeH="0" baseline="0">
                        <a:ln>
                          <a:noFill/>
                        </a:ln>
                        <a:solidFill>
                          <a:schemeClr val="accent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2"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4"/>
                    </a:solidFill>
                  </a:tcPr>
                </a:tc>
                <a:tc hMerge="1"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gridSpan="3"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70310086"/>
                  </a:ext>
                </a:extLst>
              </a:tr>
              <a:tr h="725286">
                <a:tc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1" u="none" strike="noStrike" cap="none" normalizeH="0" baseline="0">
                          <a:ln>
                            <a:noFill/>
                          </a:ln>
                          <a:solidFill>
                            <a:schemeClr val="accent1"/>
                          </a:solidFill>
                          <a:effectLst/>
                          <a:latin typeface="Arial"/>
                          <a:cs typeface="Arial"/>
                        </a:rPr>
                        <a:t>ESR1m: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1" u="none" strike="noStrike" cap="none" normalizeH="0" baseline="0">
                          <a:ln>
                            <a:noFill/>
                          </a:ln>
                          <a:solidFill>
                            <a:schemeClr val="accent1"/>
                          </a:solidFill>
                          <a:effectLst/>
                          <a:latin typeface="Arial"/>
                          <a:cs typeface="Arial"/>
                        </a:rPr>
                        <a:t>Camizestrant</a:t>
                      </a:r>
                      <a:r>
                        <a:rPr kumimoji="0" lang="en-US" sz="1400" b="1" u="none" strike="noStrike" cap="none" normalizeH="0" baseline="30000">
                          <a:ln>
                            <a:noFill/>
                          </a:ln>
                          <a:solidFill>
                            <a:schemeClr val="accent1"/>
                          </a:solidFill>
                          <a:effectLst/>
                          <a:latin typeface="Arial"/>
                          <a:cs typeface="Arial"/>
                        </a:rPr>
                        <a:t>7</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altLang="en-US" sz="1400" b="1" u="none" strike="noStrike" kern="1200" cap="none" spc="0" normalizeH="0" baseline="0" noProof="0">
                          <a:ln>
                            <a:noFill/>
                          </a:ln>
                          <a:solidFill>
                            <a:schemeClr val="accent1"/>
                          </a:solidFill>
                          <a:effectLst/>
                          <a:uLnTx/>
                          <a:uFillTx/>
                          <a:latin typeface="Arial"/>
                          <a:cs typeface="Arial"/>
                        </a:rPr>
                        <a:t>Imlunestrant</a:t>
                      </a:r>
                      <a:r>
                        <a:rPr kumimoji="0" lang="en-US" altLang="en-US" sz="1400" b="1" u="none" strike="noStrike" kern="1200" cap="none" spc="0" normalizeH="0" baseline="30000" noProof="0">
                          <a:ln>
                            <a:noFill/>
                          </a:ln>
                          <a:solidFill>
                            <a:schemeClr val="accent1"/>
                          </a:solidFill>
                          <a:effectLst/>
                          <a:uLnTx/>
                          <a:uFillTx/>
                          <a:latin typeface="Arial"/>
                          <a:cs typeface="Arial"/>
                        </a:rPr>
                        <a:t>8</a:t>
                      </a:r>
                      <a:endParaRPr kumimoji="0" lang="en-US" sz="1400" b="1" i="0" u="none" strike="noStrike" cap="none" normalizeH="0" baseline="30000">
                        <a:ln>
                          <a:noFill/>
                        </a:ln>
                        <a:solidFill>
                          <a:schemeClr val="accent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gridSpan="3"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hMerge="1"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1455165593"/>
                  </a:ext>
                </a:extLst>
              </a:tr>
              <a:tr h="298566">
                <a:tc v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1" i="1" u="none" strike="noStrike" cap="none" normalizeH="0" baseline="0">
                          <a:ln>
                            <a:noFill/>
                          </a:ln>
                          <a:solidFill>
                            <a:schemeClr val="accent1"/>
                          </a:solidFill>
                          <a:effectLst/>
                          <a:latin typeface="Arial"/>
                          <a:cs typeface="Arial"/>
                        </a:rPr>
                        <a:t>HER2</a:t>
                      </a:r>
                      <a:r>
                        <a:rPr kumimoji="0" lang="en-US" sz="1400" b="1" u="none" strike="noStrike" cap="none" normalizeH="0" baseline="0">
                          <a:ln>
                            <a:noFill/>
                          </a:ln>
                          <a:solidFill>
                            <a:schemeClr val="accent1"/>
                          </a:solidFill>
                          <a:effectLst/>
                          <a:latin typeface="Arial"/>
                          <a:cs typeface="Arial"/>
                        </a:rPr>
                        <a:t>m: Neratinib + </a:t>
                      </a:r>
                      <a:r>
                        <a:rPr lang="en-US" sz="1400" b="1" u="none" strike="noStrike" cap="none" normalizeH="0" baseline="0" err="1">
                          <a:ln>
                            <a:noFill/>
                          </a:ln>
                          <a:solidFill>
                            <a:schemeClr val="accent1"/>
                          </a:solidFill>
                          <a:effectLst/>
                          <a:latin typeface="Arial"/>
                          <a:cs typeface="Arial"/>
                        </a:rPr>
                        <a:t>Fulvestrant</a:t>
                      </a:r>
                      <a:r>
                        <a:rPr kumimoji="0" lang="en-US" sz="1400" b="1" u="none" strike="noStrike" cap="none" normalizeH="0" baseline="0">
                          <a:ln>
                            <a:noFill/>
                          </a:ln>
                          <a:solidFill>
                            <a:schemeClr val="accent1"/>
                          </a:solidFill>
                          <a:effectLst/>
                          <a:latin typeface="Arial"/>
                          <a:cs typeface="Arial"/>
                        </a:rPr>
                        <a:t>/Trastuzumab</a:t>
                      </a:r>
                      <a:r>
                        <a:rPr kumimoji="0" lang="en-US" sz="1400" b="1" u="none" strike="noStrike" cap="none" normalizeH="0" baseline="30000">
                          <a:ln>
                            <a:noFill/>
                          </a:ln>
                          <a:solidFill>
                            <a:schemeClr val="accent1"/>
                          </a:solidFill>
                          <a:effectLst/>
                          <a:latin typeface="Arial"/>
                          <a:cs typeface="Arial"/>
                        </a:rPr>
                        <a:t>1,9</a:t>
                      </a:r>
                      <a:endParaRPr kumimoji="0" lang="en-US" sz="1400" b="1" i="1" u="none" strike="noStrike" cap="none" normalizeH="0" baseline="0">
                        <a:ln>
                          <a:noFill/>
                        </a:ln>
                        <a:solidFill>
                          <a:schemeClr val="accent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accent1"/>
                          </a:solidFill>
                          <a:effectLst/>
                          <a:latin typeface="Arial"/>
                          <a:cs typeface="Arial"/>
                        </a:rPr>
                        <a:t>HER3-DXd</a:t>
                      </a:r>
                      <a:r>
                        <a:rPr kumimoji="0" lang="en-US" sz="1400" b="1" u="none" strike="noStrike" cap="none" normalizeH="0" baseline="30000">
                          <a:ln>
                            <a:noFill/>
                          </a:ln>
                          <a:solidFill>
                            <a:schemeClr val="accent1"/>
                          </a:solidFill>
                          <a:effectLst/>
                          <a:latin typeface="Arial"/>
                          <a:cs typeface="Arial"/>
                        </a:rPr>
                        <a:t>12</a:t>
                      </a:r>
                      <a:endParaRPr kumimoji="0" lang="en-US" sz="1400" b="1" i="0" u="none" strike="noStrike" cap="none" normalizeH="0" baseline="0">
                        <a:ln>
                          <a:noFill/>
                        </a:ln>
                        <a:solidFill>
                          <a:schemeClr val="accent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4294039306"/>
                  </a:ext>
                </a:extLst>
              </a:tr>
              <a:tr h="291650">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none" strike="noStrike" cap="none" normalizeH="0" baseline="0">
                        <a:ln>
                          <a:noFill/>
                        </a:ln>
                        <a:solidFill>
                          <a:schemeClr val="tx1"/>
                        </a:solidFill>
                        <a:effectLst/>
                        <a:latin typeface="Calibri" panose="020F050202020403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accent1"/>
                          </a:solidFill>
                          <a:effectLst/>
                          <a:latin typeface="Arial"/>
                          <a:cs typeface="Arial"/>
                        </a:rPr>
                        <a:t>Dato-DXd</a:t>
                      </a:r>
                      <a:r>
                        <a:rPr kumimoji="0" lang="en-US" sz="1400" b="1" u="none" strike="noStrike" cap="none" normalizeH="0" baseline="30000">
                          <a:ln>
                            <a:noFill/>
                          </a:ln>
                          <a:solidFill>
                            <a:schemeClr val="accent1"/>
                          </a:solidFill>
                          <a:effectLst/>
                          <a:latin typeface="Arial"/>
                          <a:cs typeface="Arial"/>
                        </a:rPr>
                        <a:t>13</a:t>
                      </a:r>
                      <a:endParaRPr kumimoji="0" lang="en-US" sz="1400" b="1" i="0" u="none" strike="noStrike" cap="none" normalizeH="0" baseline="0">
                        <a:ln>
                          <a:noFill/>
                        </a:ln>
                        <a:solidFill>
                          <a:schemeClr val="accent1"/>
                        </a:solidFill>
                        <a:effectLst/>
                        <a:latin typeface="Arial"/>
                        <a:cs typeface="Arial"/>
                      </a:endParaRPr>
                    </a:p>
                  </a:txBody>
                  <a:tcPr marL="113383" marR="113383" marT="42603" marB="426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0" i="0" u="none" strike="noStrike" cap="none" normalizeH="0" baseline="0">
                        <a:ln>
                          <a:noFill/>
                        </a:ln>
                        <a:solidFill>
                          <a:schemeClr val="bg2">
                            <a:lumMod val="10000"/>
                          </a:schemeClr>
                        </a:solidFill>
                        <a:effectLst/>
                        <a:latin typeface="Calibri" panose="020F0502020204030204" pitchFamily="34" charset="0"/>
                      </a:endParaRP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128745263"/>
                  </a:ext>
                </a:extLst>
              </a:tr>
            </a:tbl>
          </a:graphicData>
        </a:graphic>
      </p:graphicFrame>
      <p:sp>
        <p:nvSpPr>
          <p:cNvPr id="7" name="Left Brace 6">
            <a:extLst>
              <a:ext uri="{FF2B5EF4-FFF2-40B4-BE49-F238E27FC236}">
                <a16:creationId xmlns:a16="http://schemas.microsoft.com/office/drawing/2014/main" id="{42F67462-A0B2-8AC7-91EA-C1A85FB5BD8A}"/>
              </a:ext>
            </a:extLst>
          </p:cNvPr>
          <p:cNvSpPr/>
          <p:nvPr/>
        </p:nvSpPr>
        <p:spPr bwMode="auto">
          <a:xfrm>
            <a:off x="2115847" y="2801726"/>
            <a:ext cx="195574" cy="627274"/>
          </a:xfrm>
          <a:prstGeom prst="leftBrace">
            <a:avLst/>
          </a:prstGeom>
          <a:noFill/>
          <a:ln w="28575" cap="flat" cmpd="sng" algn="ctr">
            <a:solidFill>
              <a:schemeClr val="accent1"/>
            </a:solidFill>
            <a:prstDash val="solid"/>
            <a:round/>
            <a:headEnd type="none" w="med" len="med"/>
            <a:tailEnd type="none" w="med" len="med"/>
          </a:ln>
          <a:effectLst/>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Left Arrow 7">
            <a:extLst>
              <a:ext uri="{FF2B5EF4-FFF2-40B4-BE49-F238E27FC236}">
                <a16:creationId xmlns:a16="http://schemas.microsoft.com/office/drawing/2014/main" id="{FA0DFFA0-908C-EBCA-A1A9-F847FA94EB7E}"/>
              </a:ext>
            </a:extLst>
          </p:cNvPr>
          <p:cNvSpPr/>
          <p:nvPr/>
        </p:nvSpPr>
        <p:spPr>
          <a:xfrm>
            <a:off x="10972799" y="4023360"/>
            <a:ext cx="583131" cy="462013"/>
          </a:xfrm>
          <a:prstGeom prst="leftArrow">
            <a:avLst/>
          </a:prstGeom>
        </p:spPr>
        <p:style>
          <a:lnRef idx="1">
            <a:schemeClr val="accent3"/>
          </a:lnRef>
          <a:fillRef idx="3">
            <a:schemeClr val="accent3"/>
          </a:fillRef>
          <a:effectRef idx="2">
            <a:schemeClr val="accent3"/>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8472437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085F7E-CE82-4C7B-BC40-93CA1F46968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DEDB676C-D70D-7345-92BD-D5FF021B0067}"/>
              </a:ext>
            </a:extLst>
          </p:cNvPr>
          <p:cNvSpPr>
            <a:spLocks noGrp="1"/>
          </p:cNvSpPr>
          <p:nvPr>
            <p:ph type="ctrTitle"/>
          </p:nvPr>
        </p:nvSpPr>
        <p:spPr/>
        <p:txBody>
          <a:bodyPr/>
          <a:lstStyle/>
          <a:p>
            <a:r>
              <a:rPr lang="en-US"/>
              <a:t>ADCs Expand Into Earlier Lines of Treatment</a:t>
            </a:r>
          </a:p>
        </p:txBody>
      </p:sp>
      <p:sp>
        <p:nvSpPr>
          <p:cNvPr id="2" name="Subtitle 1">
            <a:extLst>
              <a:ext uri="{FF2B5EF4-FFF2-40B4-BE49-F238E27FC236}">
                <a16:creationId xmlns:a16="http://schemas.microsoft.com/office/drawing/2014/main" id="{1F6D4A3B-8394-CD45-DDA4-D789B40C84E6}"/>
              </a:ext>
            </a:extLst>
          </p:cNvPr>
          <p:cNvSpPr>
            <a:spLocks noGrp="1"/>
          </p:cNvSpPr>
          <p:nvPr>
            <p:ph type="subTitle" idx="1"/>
          </p:nvPr>
        </p:nvSpPr>
        <p:spPr/>
        <p:txBody>
          <a:bodyPr/>
          <a:lstStyle/>
          <a:p>
            <a:r>
              <a:rPr lang="en-US" sz="2400"/>
              <a:t>Trastuzumab </a:t>
            </a:r>
            <a:r>
              <a:rPr lang="en-US" sz="2400" err="1"/>
              <a:t>deruxtecan</a:t>
            </a:r>
            <a:r>
              <a:rPr lang="en-US" sz="2400"/>
              <a:t> (T-</a:t>
            </a:r>
            <a:r>
              <a:rPr lang="en-US" sz="2400" err="1"/>
              <a:t>DXd</a:t>
            </a:r>
            <a:r>
              <a:rPr lang="en-US" sz="2400"/>
              <a:t>): </a:t>
            </a:r>
            <a:r>
              <a:rPr lang="en-US"/>
              <a:t>DESTINY-Breast06</a:t>
            </a:r>
          </a:p>
        </p:txBody>
      </p:sp>
    </p:spTree>
    <p:extLst>
      <p:ext uri="{BB962C8B-B14F-4D97-AF65-F5344CB8AC3E}">
        <p14:creationId xmlns:p14="http://schemas.microsoft.com/office/powerpoint/2010/main" val="197289298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7" name="Straight Arrow Connector 56">
            <a:extLst>
              <a:ext uri="{FF2B5EF4-FFF2-40B4-BE49-F238E27FC236}">
                <a16:creationId xmlns:a16="http://schemas.microsoft.com/office/drawing/2014/main" id="{DDEF5128-55C4-95D6-01BC-FE1E98BA66E7}"/>
              </a:ext>
            </a:extLst>
          </p:cNvPr>
          <p:cNvCxnSpPr>
            <a:cxnSpLocks/>
            <a:endCxn id="51" idx="2"/>
          </p:cNvCxnSpPr>
          <p:nvPr/>
        </p:nvCxnSpPr>
        <p:spPr>
          <a:xfrm>
            <a:off x="5028157" y="3178371"/>
            <a:ext cx="36882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35DE2EB0-7CBC-B226-1096-3657F5F22674}"/>
              </a:ext>
            </a:extLst>
          </p:cNvPr>
          <p:cNvSpPr>
            <a:spLocks noGrp="1"/>
          </p:cNvSpPr>
          <p:nvPr>
            <p:ph type="title"/>
          </p:nvPr>
        </p:nvSpPr>
        <p:spPr>
          <a:xfrm>
            <a:off x="838200" y="263417"/>
            <a:ext cx="10515600" cy="646355"/>
          </a:xfrm>
        </p:spPr>
        <p:txBody>
          <a:bodyPr>
            <a:normAutofit/>
          </a:bodyPr>
          <a:lstStyle/>
          <a:p>
            <a:r>
              <a:rPr lang="en-US" sz="3200"/>
              <a:t>DESTINY-Breast06: Study Design</a:t>
            </a:r>
          </a:p>
        </p:txBody>
      </p:sp>
      <p:sp>
        <p:nvSpPr>
          <p:cNvPr id="15" name="Content Placeholder 14">
            <a:extLst>
              <a:ext uri="{FF2B5EF4-FFF2-40B4-BE49-F238E27FC236}">
                <a16:creationId xmlns:a16="http://schemas.microsoft.com/office/drawing/2014/main" id="{57F85060-0AB8-D379-D7AC-963919D77547}"/>
              </a:ext>
            </a:extLst>
          </p:cNvPr>
          <p:cNvSpPr>
            <a:spLocks noGrp="1"/>
          </p:cNvSpPr>
          <p:nvPr>
            <p:ph idx="1"/>
          </p:nvPr>
        </p:nvSpPr>
        <p:spPr>
          <a:xfrm>
            <a:off x="838200" y="909773"/>
            <a:ext cx="10515600" cy="461665"/>
          </a:xfrm>
        </p:spPr>
        <p:txBody>
          <a:bodyPr>
            <a:normAutofit fontScale="77500" lnSpcReduction="20000"/>
          </a:bodyPr>
          <a:lstStyle/>
          <a:p>
            <a:pPr marL="0" indent="0">
              <a:buNone/>
            </a:pPr>
            <a:r>
              <a:rPr lang="en-US" sz="2400" b="1">
                <a:solidFill>
                  <a:schemeClr val="accent1"/>
                </a:solidFill>
              </a:rPr>
              <a:t>DESTINY-Breast06: a phase 3, randomized, multicenter, open-label study (</a:t>
            </a:r>
            <a:r>
              <a:rPr lang="en-US" sz="2500" b="1">
                <a:solidFill>
                  <a:schemeClr val="accent1"/>
                </a:solidFill>
              </a:rPr>
              <a:t>NCT04494425) </a:t>
            </a:r>
          </a:p>
        </p:txBody>
      </p:sp>
      <p:sp>
        <p:nvSpPr>
          <p:cNvPr id="16" name="Footer Placeholder 15">
            <a:extLst>
              <a:ext uri="{FF2B5EF4-FFF2-40B4-BE49-F238E27FC236}">
                <a16:creationId xmlns:a16="http://schemas.microsoft.com/office/drawing/2014/main" id="{A0DEEA9D-A8CC-E3AE-D871-4D3D2ECC0DD4}"/>
              </a:ext>
            </a:extLst>
          </p:cNvPr>
          <p:cNvSpPr>
            <a:spLocks noGrp="1"/>
          </p:cNvSpPr>
          <p:nvPr>
            <p:ph type="ftr" sz="quarter" idx="10"/>
          </p:nvPr>
        </p:nvSpPr>
        <p:spPr>
          <a:xfrm>
            <a:off x="1416050" y="5873747"/>
            <a:ext cx="10652125" cy="899189"/>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*Study enrollment was based on central HER2 testing. HER2 status was determined based on the most recent evaluable HER2 IHC sample prior to randomization. HER2-ultralow was defined as faint, partial membrane staining in ≤ 10% of tumor cells (also known as IHC &gt;0&lt;1+). †HER2-ultralow status as determined per IRT data (note: efficacy analyses in the HER2-ultralow subgroup were based on n = 152 as determined per central laboratory testing data). ‡To be presented separately.</a:t>
            </a:r>
            <a:br>
              <a:rPr kumimoji="0" lang="en-US"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BICR, blinded independent central review; CDK4/6i, cyclin-dependent kinase 4/6 inhibitor; DOR, duration of response; ET, endocrine therapy; HER2, human epidermal growth factor receptor 2; HR, hormone receptor; IHC, immunohistochemistry; INV, investigator assessed; IRT, interactive response technology; ISH, in situ hybridization; ITT, intent-to-treat; </a:t>
            </a:r>
            <a:r>
              <a:rPr kumimoji="0" lang="en-US" sz="8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mBC</a:t>
            </a:r>
            <a:r>
              <a:rPr kumimoji="0" lang="en-US"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metastatic breast cancer; ORR, overall response rate; OS, overall survival; PFS, progression-free survival; Q3W, every 3 weeks; R, randomization; T-</a:t>
            </a:r>
            <a:r>
              <a:rPr kumimoji="0" lang="en-US" sz="8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8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TPC, treatment of physician’s choice.</a:t>
            </a:r>
            <a:br>
              <a:rPr kumimoji="0" lang="en-US"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ClinicalTrials.gov identifier: NCT04494425.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Curigliano</a:t>
            </a:r>
            <a:r>
              <a:rPr kumimoji="0" lang="en-GB"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G, et al. ASCO 2024. Abstract LBA1000. Bardia A, et al. </a:t>
            </a:r>
            <a:r>
              <a:rPr kumimoji="0" lang="en-GB" sz="8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Engl J Med. </a:t>
            </a:r>
            <a:r>
              <a:rPr kumimoji="0" lang="en-GB" sz="8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2024;391(22):2110-2122.</a:t>
            </a:r>
          </a:p>
        </p:txBody>
      </p:sp>
      <p:sp>
        <p:nvSpPr>
          <p:cNvPr id="30" name="Subtitle 2">
            <a:extLst>
              <a:ext uri="{FF2B5EF4-FFF2-40B4-BE49-F238E27FC236}">
                <a16:creationId xmlns:a16="http://schemas.microsoft.com/office/drawing/2014/main" id="{A6A8311B-C33C-AC94-F589-296C79CA7168}"/>
              </a:ext>
            </a:extLst>
          </p:cNvPr>
          <p:cNvSpPr txBox="1">
            <a:spLocks/>
          </p:cNvSpPr>
          <p:nvPr/>
        </p:nvSpPr>
        <p:spPr>
          <a:xfrm>
            <a:off x="390233" y="1614873"/>
            <a:ext cx="4647448" cy="2961523"/>
          </a:xfrm>
          <a:prstGeom prst="rect">
            <a:avLst/>
          </a:prstGeom>
          <a:solidFill>
            <a:schemeClr val="tx1">
              <a:lumMod val="20000"/>
              <a:lumOff val="80000"/>
            </a:schemeClr>
          </a:solidFill>
          <a:ln/>
        </p:spPr>
        <p:style>
          <a:lnRef idx="1">
            <a:schemeClr val="dk1"/>
          </a:lnRef>
          <a:fillRef idx="2">
            <a:schemeClr val="dk1"/>
          </a:fillRef>
          <a:effectRef idx="1">
            <a:schemeClr val="dk1"/>
          </a:effectRef>
          <a:fontRef idx="minor">
            <a:schemeClr val="dk1"/>
          </a:fontRef>
        </p:style>
        <p:txBody>
          <a:bodyPr wrap="square" lIns="91440" tIns="45720" rIns="36000" bIns="45720" anchor="t">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9pPr>
          </a:lstStyle>
          <a:p>
            <a:pPr marL="0" marR="0" lvl="0" indent="0" algn="ctr" defTabSz="1625134" rtl="0" eaLnBrk="1" fontAlgn="auto" latinLnBrk="0" hangingPunct="1">
              <a:lnSpc>
                <a:spcPct val="100000"/>
              </a:lnSpc>
              <a:spcBef>
                <a:spcPts val="0"/>
              </a:spcBef>
              <a:spcAft>
                <a:spcPts val="100"/>
              </a:spcAft>
              <a:buClrTx/>
              <a:buSzTx/>
              <a:buFontTx/>
              <a:buNone/>
              <a:tabLst/>
              <a:defRPr/>
            </a:pPr>
            <a:r>
              <a:rPr kumimoji="0" lang="en-US" sz="1600" b="1" i="0" u="none" strike="noStrike" kern="0" cap="none" spc="0" normalizeH="0" baseline="0" noProof="0">
                <a:ln>
                  <a:noFill/>
                </a:ln>
                <a:solidFill>
                  <a:srgbClr val="3A3A3A"/>
                </a:solidFill>
                <a:effectLst/>
                <a:uLnTx/>
                <a:uFillTx/>
                <a:latin typeface="Arial"/>
                <a:cs typeface="Arial"/>
                <a:sym typeface="Arial" panose="020B0604020202020204" pitchFamily="34" charset="0"/>
              </a:rPr>
              <a:t>PATIENT POPULATION</a:t>
            </a:r>
            <a:endParaRPr kumimoji="0" lang="en-US" sz="1600" b="1" i="0" u="none" strike="noStrike" kern="0" cap="none" spc="0" normalizeH="0" baseline="30000" noProof="0">
              <a:ln>
                <a:noFill/>
              </a:ln>
              <a:solidFill>
                <a:srgbClr val="3A3A3A"/>
              </a:solidFill>
              <a:effectLst/>
              <a:uLnTx/>
              <a:uFillTx/>
              <a:latin typeface="Arial"/>
              <a:cs typeface="Arial"/>
              <a:sym typeface="Arial" panose="020B0604020202020204" pitchFamily="34" charset="0"/>
            </a:endParaRPr>
          </a:p>
          <a:p>
            <a:pPr marL="179701" marR="0" lvl="0" indent="-179701" algn="l" defTabSz="1625134" rtl="0" eaLnBrk="1" fontAlgn="auto" latinLnBrk="0" hangingPunct="1">
              <a:lnSpc>
                <a:spcPct val="100000"/>
              </a:lnSpc>
              <a:spcBef>
                <a:spcPts val="0"/>
              </a:spcBef>
              <a:spcAft>
                <a:spcPts val="100"/>
              </a:spcAft>
              <a:buClr>
                <a:srgbClr val="3A3A3A"/>
              </a:buClr>
              <a:buSzTx/>
              <a:buFont typeface="Arial" panose="020B0604020202020204" pitchFamily="34" charset="0"/>
              <a:buChar char="•"/>
              <a:tabLst/>
              <a:defRPr/>
            </a:pPr>
            <a:r>
              <a:rPr kumimoji="0" lang="en-US" sz="1400" b="0" i="0" u="none" strike="noStrike" kern="0" cap="none" spc="0" normalizeH="0" baseline="0" noProof="0">
                <a:ln>
                  <a:noFill/>
                </a:ln>
                <a:solidFill>
                  <a:srgbClr val="3A3A3A"/>
                </a:solidFill>
                <a:effectLst/>
                <a:uLnTx/>
                <a:uFillTx/>
                <a:latin typeface="Arial"/>
                <a:cs typeface="Arial"/>
                <a:sym typeface="Arial" panose="020B0604020202020204" pitchFamily="34" charset="0"/>
              </a:rPr>
              <a:t>HR+ </a:t>
            </a:r>
            <a:r>
              <a:rPr kumimoji="0" lang="en-US" sz="1400" b="0" i="0" u="none" strike="noStrike" kern="0" cap="none" spc="0" normalizeH="0" baseline="0" noProof="0" err="1">
                <a:ln>
                  <a:noFill/>
                </a:ln>
                <a:solidFill>
                  <a:srgbClr val="3A3A3A"/>
                </a:solidFill>
                <a:effectLst/>
                <a:uLnTx/>
                <a:uFillTx/>
                <a:latin typeface="Arial"/>
                <a:cs typeface="Arial"/>
                <a:sym typeface="Arial" panose="020B0604020202020204" pitchFamily="34" charset="0"/>
              </a:rPr>
              <a:t>mBC</a:t>
            </a:r>
            <a:endParaRPr kumimoji="0" lang="en-US" sz="1400" b="0" i="0" u="none" strike="noStrike" kern="0" cap="none" spc="0" normalizeH="0" baseline="0" noProof="0">
              <a:ln>
                <a:noFill/>
              </a:ln>
              <a:solidFill>
                <a:srgbClr val="3A3A3A"/>
              </a:solidFill>
              <a:effectLst/>
              <a:uLnTx/>
              <a:uFillTx/>
              <a:latin typeface="Arial"/>
              <a:cs typeface="Arial"/>
              <a:sym typeface="Arial" panose="020B0604020202020204" pitchFamily="34" charset="0"/>
            </a:endParaRPr>
          </a:p>
          <a:p>
            <a:pPr marL="179701" marR="0" lvl="0" indent="-179701" algn="l" defTabSz="1625134" rtl="0" eaLnBrk="1" fontAlgn="auto" latinLnBrk="0" hangingPunct="1">
              <a:lnSpc>
                <a:spcPct val="100000"/>
              </a:lnSpc>
              <a:spcBef>
                <a:spcPts val="0"/>
              </a:spcBef>
              <a:spcAft>
                <a:spcPts val="100"/>
              </a:spcAft>
              <a:buClr>
                <a:srgbClr val="3A3A3A"/>
              </a:buClr>
              <a:buSzTx/>
              <a:buFont typeface="Arial" panose="020B0604020202020204" pitchFamily="34" charset="0"/>
              <a:buChar char="•"/>
              <a:tabLst/>
              <a:defRPr/>
            </a:pPr>
            <a:r>
              <a:rPr kumimoji="0" lang="en-US" sz="1400" b="0" i="0" u="none" strike="noStrike" kern="0" cap="none" spc="0" normalizeH="0" baseline="0" noProof="0">
                <a:ln>
                  <a:noFill/>
                </a:ln>
                <a:solidFill>
                  <a:srgbClr val="3A3A3A"/>
                </a:solidFill>
                <a:effectLst/>
                <a:uLnTx/>
                <a:uFillTx/>
                <a:latin typeface="Arial"/>
                <a:cs typeface="Arial"/>
                <a:sym typeface="Arial" panose="020B0604020202020204" pitchFamily="34" charset="0"/>
              </a:rPr>
              <a:t>HER2-low (IHC 1+ or IHC 2+/ISH−) or HER2-ultralow (IHC 0 with membrane staining)*</a:t>
            </a:r>
          </a:p>
          <a:p>
            <a:pPr marL="179701" marR="0" lvl="0" indent="-179701" algn="l" defTabSz="1625134" rtl="0" eaLnBrk="1" fontAlgn="auto" latinLnBrk="0" hangingPunct="1">
              <a:lnSpc>
                <a:spcPct val="100000"/>
              </a:lnSpc>
              <a:spcBef>
                <a:spcPts val="0"/>
              </a:spcBef>
              <a:spcAft>
                <a:spcPts val="100"/>
              </a:spcAft>
              <a:buClr>
                <a:srgbClr val="3A3A3A"/>
              </a:buClr>
              <a:buSzTx/>
              <a:buFont typeface="Arial" panose="020B0604020202020204" pitchFamily="34" charset="0"/>
              <a:buChar char="•"/>
              <a:tabLst/>
              <a:defRPr/>
            </a:pPr>
            <a:r>
              <a:rPr kumimoji="0" lang="en-US" sz="1400" b="1" i="0" u="none" strike="noStrike" kern="0" cap="none" spc="0" normalizeH="0" baseline="0" noProof="0">
                <a:ln>
                  <a:noFill/>
                </a:ln>
                <a:solidFill>
                  <a:srgbClr val="E8931A"/>
                </a:solidFill>
                <a:effectLst/>
                <a:uLnTx/>
                <a:uFillTx/>
                <a:latin typeface="Arial"/>
                <a:cs typeface="Arial"/>
                <a:sym typeface="Arial" panose="020B0604020202020204" pitchFamily="34" charset="0"/>
              </a:rPr>
              <a:t>Chemotherapy naïve in the </a:t>
            </a:r>
            <a:r>
              <a:rPr kumimoji="0" lang="en-US" sz="1400" b="1" i="0" u="none" strike="noStrike" kern="0" cap="none" spc="0" normalizeH="0" baseline="0" noProof="0" err="1">
                <a:ln>
                  <a:noFill/>
                </a:ln>
                <a:solidFill>
                  <a:srgbClr val="E8931A"/>
                </a:solidFill>
                <a:effectLst/>
                <a:uLnTx/>
                <a:uFillTx/>
                <a:latin typeface="Arial"/>
                <a:cs typeface="Arial"/>
                <a:sym typeface="Arial" panose="020B0604020202020204" pitchFamily="34" charset="0"/>
              </a:rPr>
              <a:t>mBC</a:t>
            </a:r>
            <a:r>
              <a:rPr kumimoji="0" lang="en-US" sz="1400" b="1" i="0" u="none" strike="noStrike" kern="0" cap="none" spc="0" normalizeH="0" baseline="0" noProof="0">
                <a:ln>
                  <a:noFill/>
                </a:ln>
                <a:solidFill>
                  <a:srgbClr val="E8931A"/>
                </a:solidFill>
                <a:effectLst/>
                <a:uLnTx/>
                <a:uFillTx/>
                <a:latin typeface="Arial"/>
                <a:cs typeface="Arial"/>
                <a:sym typeface="Arial" panose="020B0604020202020204" pitchFamily="34" charset="0"/>
              </a:rPr>
              <a:t> setting</a:t>
            </a:r>
          </a:p>
          <a:p>
            <a:pPr marL="0" marR="0" lvl="0" indent="0" algn="l" defTabSz="1625134" rtl="0" eaLnBrk="1" fontAlgn="auto" latinLnBrk="0" hangingPunct="1">
              <a:lnSpc>
                <a:spcPct val="100000"/>
              </a:lnSpc>
              <a:spcBef>
                <a:spcPts val="0"/>
              </a:spcBef>
              <a:spcAft>
                <a:spcPts val="100"/>
              </a:spcAft>
              <a:buClr>
                <a:srgbClr val="113468"/>
              </a:buClr>
              <a:buSzTx/>
              <a:buFontTx/>
              <a:buNone/>
              <a:tabLst/>
              <a:defRPr/>
            </a:pPr>
            <a:endParaRPr kumimoji="0" lang="en-US" sz="900" b="0" i="0" u="none" strike="noStrike" kern="120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endParaRPr>
          </a:p>
          <a:p>
            <a:pPr marL="0" marR="0" lvl="0" indent="0" algn="l" defTabSz="1625134" rtl="0" eaLnBrk="1" fontAlgn="auto" latinLnBrk="0" hangingPunct="1">
              <a:lnSpc>
                <a:spcPct val="100000"/>
              </a:lnSpc>
              <a:spcBef>
                <a:spcPts val="0"/>
              </a:spcBef>
              <a:spcAft>
                <a:spcPts val="100"/>
              </a:spcAft>
              <a:buClr>
                <a:srgbClr val="113468"/>
              </a:buClr>
              <a:buSzTx/>
              <a:buFontTx/>
              <a:buNone/>
              <a:tabLst/>
              <a:defRPr/>
            </a:pPr>
            <a:r>
              <a:rPr kumimoji="0" lang="en-US" sz="1400" b="1" i="0" u="none" strike="noStrike" kern="1200" cap="none" spc="0" normalizeH="0" baseline="0" noProof="0">
                <a:ln>
                  <a:noFill/>
                </a:ln>
                <a:solidFill>
                  <a:srgbClr val="3A3A3A"/>
                </a:solidFill>
                <a:effectLst/>
                <a:uLnTx/>
                <a:uFillTx/>
                <a:latin typeface="Arial"/>
                <a:cs typeface="Arial"/>
                <a:sym typeface="Arial" panose="020B0604020202020204" pitchFamily="34" charset="0"/>
              </a:rPr>
              <a:t>Prior lines of therapy</a:t>
            </a:r>
          </a:p>
          <a:p>
            <a:pPr marL="179701" marR="0" lvl="0" indent="-179701" algn="l" defTabSz="1625134" rtl="0" eaLnBrk="1" fontAlgn="auto" latinLnBrk="0" hangingPunct="1">
              <a:lnSpc>
                <a:spcPct val="100000"/>
              </a:lnSpc>
              <a:spcBef>
                <a:spcPts val="0"/>
              </a:spcBef>
              <a:spcAft>
                <a:spcPts val="100"/>
              </a:spcAft>
              <a:buClr>
                <a:srgbClr val="3A3A3A"/>
              </a:buClr>
              <a:buSzTx/>
              <a:buFont typeface="Arial" panose="020B0604020202020204" pitchFamily="34" charset="0"/>
              <a:buChar char="•"/>
              <a:tabLst/>
              <a:defRPr/>
            </a:pPr>
            <a:r>
              <a:rPr kumimoji="0" lang="en-US" sz="1400" b="0" i="0" u="none" strike="noStrike" kern="0" cap="none" spc="0" normalizeH="0" baseline="0" noProof="0">
                <a:ln>
                  <a:noFill/>
                </a:ln>
                <a:solidFill>
                  <a:srgbClr val="3A3A3A"/>
                </a:solidFill>
                <a:effectLst/>
                <a:uLnTx/>
                <a:uFillTx/>
                <a:latin typeface="Arial"/>
                <a:cs typeface="Arial"/>
                <a:sym typeface="Arial" panose="020B0604020202020204" pitchFamily="34" charset="0"/>
              </a:rPr>
              <a:t>≥ 2 lines of ET ± targeted therapy for </a:t>
            </a:r>
            <a:r>
              <a:rPr kumimoji="0" lang="en-US" sz="1400" b="0" i="0" u="none" strike="noStrike" kern="0" cap="none" spc="0" normalizeH="0" baseline="0" noProof="0" err="1">
                <a:ln>
                  <a:noFill/>
                </a:ln>
                <a:solidFill>
                  <a:srgbClr val="3A3A3A"/>
                </a:solidFill>
                <a:effectLst/>
                <a:uLnTx/>
                <a:uFillTx/>
                <a:latin typeface="Arial"/>
                <a:cs typeface="Arial"/>
                <a:sym typeface="Arial" panose="020B0604020202020204" pitchFamily="34" charset="0"/>
              </a:rPr>
              <a:t>mBC</a:t>
            </a:r>
            <a:r>
              <a:rPr kumimoji="0" lang="en-US" sz="1400" b="0" i="0" u="none" strike="noStrike" kern="0" cap="none" spc="0" normalizeH="0" baseline="0" noProof="0">
                <a:ln>
                  <a:noFill/>
                </a:ln>
                <a:solidFill>
                  <a:srgbClr val="3A3A3A"/>
                </a:solidFill>
                <a:effectLst/>
                <a:uLnTx/>
                <a:uFillTx/>
                <a:latin typeface="Arial"/>
                <a:cs typeface="Arial"/>
                <a:sym typeface="Arial" panose="020B0604020202020204" pitchFamily="34" charset="0"/>
              </a:rPr>
              <a:t> </a:t>
            </a:r>
            <a:endParaRPr kumimoji="0" lang="en-US" sz="1400" b="1"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endParaRPr>
          </a:p>
          <a:p>
            <a:pPr marL="0" marR="0" lvl="0" indent="182558" algn="l" defTabSz="1625134" rtl="0" eaLnBrk="1" fontAlgn="auto" latinLnBrk="0" hangingPunct="1">
              <a:lnSpc>
                <a:spcPct val="100000"/>
              </a:lnSpc>
              <a:spcBef>
                <a:spcPts val="0"/>
              </a:spcBef>
              <a:spcAft>
                <a:spcPts val="100"/>
              </a:spcAft>
              <a:buClr>
                <a:srgbClr val="3A3A3A"/>
              </a:buClr>
              <a:buSzTx/>
              <a:buFontTx/>
              <a:buNone/>
              <a:tabLst/>
              <a:defRPr/>
            </a:pPr>
            <a:r>
              <a:rPr kumimoji="0" lang="en-US" sz="1400" b="1" i="0" u="none" strike="noStrike" kern="0" cap="none" spc="0" normalizeH="0" baseline="0" noProof="0">
                <a:ln>
                  <a:noFill/>
                </a:ln>
                <a:solidFill>
                  <a:srgbClr val="E8931A"/>
                </a:solidFill>
                <a:effectLst/>
                <a:uLnTx/>
                <a:uFillTx/>
                <a:latin typeface="Arial"/>
                <a:cs typeface="Arial"/>
                <a:sym typeface="Arial" panose="020B0604020202020204" pitchFamily="34" charset="0"/>
              </a:rPr>
              <a:t>OR</a:t>
            </a:r>
            <a:endParaRPr kumimoji="0" lang="en-US" sz="1400" b="1" i="0" u="none" strike="noStrike" kern="0" cap="none" spc="0" normalizeH="0" baseline="0" noProof="0">
              <a:ln>
                <a:noFill/>
              </a:ln>
              <a:solidFill>
                <a:srgbClr val="E8931A"/>
              </a:solidFill>
              <a:effectLst/>
              <a:uLnTx/>
              <a:uFillTx/>
              <a:latin typeface="Arial" panose="020B0604020202020204" pitchFamily="34" charset="0"/>
              <a:cs typeface="Arial" panose="020B0604020202020204" pitchFamily="34" charset="0"/>
              <a:sym typeface="Arial" panose="020B0604020202020204" pitchFamily="34" charset="0"/>
            </a:endParaRPr>
          </a:p>
          <a:p>
            <a:pPr marL="179701" marR="0" lvl="0" indent="-179701" algn="l" defTabSz="1625134" rtl="0" eaLnBrk="1" fontAlgn="auto" latinLnBrk="0" hangingPunct="1">
              <a:lnSpc>
                <a:spcPct val="100000"/>
              </a:lnSpc>
              <a:spcBef>
                <a:spcPts val="0"/>
              </a:spcBef>
              <a:spcAft>
                <a:spcPts val="100"/>
              </a:spcAft>
              <a:buClr>
                <a:srgbClr val="3A3A3A"/>
              </a:buClr>
              <a:buSzTx/>
              <a:buFont typeface="Arial" panose="020B0604020202020204" pitchFamily="34" charset="0"/>
              <a:buChar char="•"/>
              <a:tabLst/>
              <a:defRPr/>
            </a:pPr>
            <a:r>
              <a:rPr kumimoji="0" lang="en-US" sz="1400" b="0" i="0" u="none" strike="noStrike" kern="0" cap="none" spc="0" normalizeH="0" baseline="0" noProof="0">
                <a:ln>
                  <a:noFill/>
                </a:ln>
                <a:solidFill>
                  <a:srgbClr val="3A3A3A"/>
                </a:solidFill>
                <a:effectLst/>
                <a:uLnTx/>
                <a:uFillTx/>
                <a:latin typeface="Arial"/>
                <a:cs typeface="Arial"/>
                <a:sym typeface="Arial"/>
              </a:rPr>
              <a:t>1 line for </a:t>
            </a:r>
            <a:r>
              <a:rPr kumimoji="0" lang="en-US" sz="1400" b="0" i="0" u="none" strike="noStrike" kern="0" cap="none" spc="0" normalizeH="0" baseline="0" noProof="0" err="1">
                <a:ln>
                  <a:noFill/>
                </a:ln>
                <a:solidFill>
                  <a:srgbClr val="3A3A3A"/>
                </a:solidFill>
                <a:effectLst/>
                <a:uLnTx/>
                <a:uFillTx/>
                <a:latin typeface="Arial"/>
                <a:cs typeface="Arial"/>
                <a:sym typeface="Arial"/>
              </a:rPr>
              <a:t>mBC</a:t>
            </a:r>
            <a:r>
              <a:rPr kumimoji="0" lang="en-US" sz="1400" b="0" i="0" u="none" strike="noStrike" kern="0" cap="none" spc="0" normalizeH="0" baseline="0" noProof="0">
                <a:ln>
                  <a:noFill/>
                </a:ln>
                <a:solidFill>
                  <a:srgbClr val="3A3A3A"/>
                </a:solidFill>
                <a:effectLst/>
                <a:uLnTx/>
                <a:uFillTx/>
                <a:latin typeface="Arial"/>
                <a:cs typeface="Arial"/>
                <a:sym typeface="Arial"/>
              </a:rPr>
              <a:t> </a:t>
            </a:r>
            <a:r>
              <a:rPr kumimoji="0" lang="en-US" sz="1400" b="1" i="0" u="none" strike="noStrike" kern="0" cap="none" spc="0" normalizeH="0" baseline="0" noProof="0">
                <a:ln>
                  <a:noFill/>
                </a:ln>
                <a:solidFill>
                  <a:srgbClr val="E8931A"/>
                </a:solidFill>
                <a:effectLst/>
                <a:uLnTx/>
                <a:uFillTx/>
                <a:latin typeface="Arial"/>
                <a:cs typeface="Arial"/>
                <a:sym typeface="Arial"/>
              </a:rPr>
              <a:t>AND</a:t>
            </a:r>
            <a:endParaRPr kumimoji="0" lang="en-US" sz="1400" b="1" i="0" u="none" strike="noStrike" kern="0" cap="none" spc="0" normalizeH="0" baseline="0" noProof="0">
              <a:ln>
                <a:noFill/>
              </a:ln>
              <a:solidFill>
                <a:srgbClr val="E8931A"/>
              </a:solidFill>
              <a:effectLst/>
              <a:uLnTx/>
              <a:uFillTx/>
              <a:latin typeface="Arial"/>
              <a:cs typeface="Arial"/>
              <a:sym typeface="Arial" panose="020B0604020202020204" pitchFamily="34" charset="0"/>
            </a:endParaRPr>
          </a:p>
          <a:p>
            <a:pPr marL="359402" marR="0" lvl="0" indent="-179701" algn="l" defTabSz="1625134" rtl="0" eaLnBrk="1" fontAlgn="auto" latinLnBrk="0" hangingPunct="1">
              <a:lnSpc>
                <a:spcPct val="100000"/>
              </a:lnSpc>
              <a:spcBef>
                <a:spcPts val="0"/>
              </a:spcBef>
              <a:spcAft>
                <a:spcPts val="100"/>
              </a:spcAft>
              <a:buClr>
                <a:srgbClr val="3A3A3A"/>
              </a:buClr>
              <a:buSzTx/>
              <a:buFont typeface="Arial" panose="020B0604020202020204" pitchFamily="34" charset="0"/>
              <a:buChar char="–"/>
              <a:tabLst/>
              <a:defRPr/>
            </a:pPr>
            <a:r>
              <a:rPr kumimoji="0" lang="en-US" sz="1200" b="0" i="0" u="none" strike="noStrike" kern="0" cap="none" spc="0" normalizeH="0" baseline="0" noProof="0">
                <a:ln>
                  <a:noFill/>
                </a:ln>
                <a:solidFill>
                  <a:srgbClr val="3A3A3A"/>
                </a:solidFill>
                <a:effectLst/>
                <a:uLnTx/>
                <a:uFillTx/>
                <a:latin typeface="Arial"/>
                <a:cs typeface="Arial"/>
                <a:sym typeface="Arial"/>
              </a:rPr>
              <a:t>Progression </a:t>
            </a:r>
            <a:r>
              <a:rPr kumimoji="0" lang="en-US" sz="1200" b="0" i="0" u="none" strike="noStrike" kern="0" cap="none" spc="0" normalizeH="0" baseline="0" noProof="0">
                <a:ln>
                  <a:noFill/>
                </a:ln>
                <a:solidFill>
                  <a:srgbClr val="3A3A3A"/>
                </a:solidFill>
                <a:effectLst/>
                <a:uLnTx/>
                <a:uFillTx/>
                <a:latin typeface="Arial"/>
                <a:cs typeface="Arial"/>
                <a:sym typeface="Arial" panose="020B0604020202020204" pitchFamily="34" charset="0"/>
              </a:rPr>
              <a:t>≤ </a:t>
            </a:r>
            <a:r>
              <a:rPr kumimoji="0" lang="en-US" sz="1200" b="0" i="0" u="none" strike="noStrike" kern="0" cap="none" spc="0" normalizeH="0" baseline="0" noProof="0">
                <a:ln>
                  <a:noFill/>
                </a:ln>
                <a:solidFill>
                  <a:srgbClr val="3A3A3A"/>
                </a:solidFill>
                <a:effectLst/>
                <a:uLnTx/>
                <a:uFillTx/>
                <a:latin typeface="Arial"/>
                <a:cs typeface="Arial"/>
                <a:sym typeface="Arial"/>
              </a:rPr>
              <a:t>6 months of starting first-line ET + CDK4/6i </a:t>
            </a:r>
          </a:p>
          <a:p>
            <a:pPr marL="179384" marR="0" lvl="0" indent="176209" algn="l" defTabSz="1625134" rtl="0" eaLnBrk="1" fontAlgn="auto" latinLnBrk="0" hangingPunct="1">
              <a:lnSpc>
                <a:spcPct val="100000"/>
              </a:lnSpc>
              <a:spcBef>
                <a:spcPts val="0"/>
              </a:spcBef>
              <a:spcAft>
                <a:spcPts val="100"/>
              </a:spcAft>
              <a:buClr>
                <a:srgbClr val="3A3A3A"/>
              </a:buClr>
              <a:buSzTx/>
              <a:buFontTx/>
              <a:buNone/>
              <a:tabLst/>
              <a:defRPr/>
            </a:pPr>
            <a:r>
              <a:rPr kumimoji="0" lang="en-US" sz="1200" b="1" i="0" u="none" strike="noStrike" kern="0" cap="none" spc="0" normalizeH="0" baseline="0" noProof="0">
                <a:ln>
                  <a:noFill/>
                </a:ln>
                <a:solidFill>
                  <a:srgbClr val="E8931A"/>
                </a:solidFill>
                <a:effectLst/>
                <a:uLnTx/>
                <a:uFillTx/>
                <a:latin typeface="Arial"/>
                <a:cs typeface="Arial"/>
                <a:sym typeface="Arial"/>
              </a:rPr>
              <a:t>OR</a:t>
            </a:r>
            <a:endParaRPr kumimoji="0" lang="en-US" sz="1200" b="1" i="0" u="none" strike="noStrike" kern="0" cap="none" spc="0" normalizeH="0" baseline="0" noProof="0">
              <a:ln>
                <a:noFill/>
              </a:ln>
              <a:solidFill>
                <a:srgbClr val="E8931A"/>
              </a:solidFill>
              <a:effectLst/>
              <a:uLnTx/>
              <a:uFillTx/>
              <a:latin typeface="Arial"/>
              <a:cs typeface="Arial"/>
              <a:sym typeface="Arial" panose="020B0604020202020204" pitchFamily="34" charset="0"/>
            </a:endParaRPr>
          </a:p>
          <a:p>
            <a:pPr marL="359402" marR="0" lvl="0" indent="-179701" algn="l" defTabSz="1625134" rtl="0" eaLnBrk="1" fontAlgn="auto" latinLnBrk="0" hangingPunct="1">
              <a:lnSpc>
                <a:spcPct val="100000"/>
              </a:lnSpc>
              <a:spcBef>
                <a:spcPts val="0"/>
              </a:spcBef>
              <a:spcAft>
                <a:spcPts val="100"/>
              </a:spcAft>
              <a:buClr>
                <a:srgbClr val="3A3A3A"/>
              </a:buClr>
              <a:buSzTx/>
              <a:buFont typeface="Arial" panose="020B0604020202020204" pitchFamily="34" charset="0"/>
              <a:buChar char="–"/>
              <a:tabLst/>
              <a:defRPr/>
            </a:pPr>
            <a:r>
              <a:rPr kumimoji="0" lang="en-US" sz="1200" b="0" i="0" u="none" strike="noStrike" kern="0" cap="none" spc="0" normalizeH="0" baseline="0" noProof="0">
                <a:ln>
                  <a:noFill/>
                </a:ln>
                <a:solidFill>
                  <a:srgbClr val="3A3A3A"/>
                </a:solidFill>
                <a:effectLst/>
                <a:uLnTx/>
                <a:uFillTx/>
                <a:latin typeface="Arial"/>
                <a:cs typeface="Arial"/>
                <a:sym typeface="Arial"/>
              </a:rPr>
              <a:t>Recurrence </a:t>
            </a:r>
            <a:r>
              <a:rPr kumimoji="0" lang="en-US" sz="1200" b="0" i="0" u="none" strike="noStrike" kern="0" cap="none" spc="0" normalizeH="0" baseline="0" noProof="0">
                <a:ln>
                  <a:noFill/>
                </a:ln>
                <a:solidFill>
                  <a:srgbClr val="3A3A3A"/>
                </a:solidFill>
                <a:effectLst/>
                <a:uLnTx/>
                <a:uFillTx/>
                <a:latin typeface="Arial"/>
                <a:cs typeface="Arial"/>
                <a:sym typeface="Arial" panose="020B0604020202020204" pitchFamily="34" charset="0"/>
              </a:rPr>
              <a:t>≤ </a:t>
            </a:r>
            <a:r>
              <a:rPr kumimoji="0" lang="en-US" sz="1200" b="0" i="0" u="none" strike="noStrike" kern="0" cap="none" spc="0" normalizeH="0" baseline="0" noProof="0">
                <a:ln>
                  <a:noFill/>
                </a:ln>
                <a:solidFill>
                  <a:srgbClr val="3A3A3A"/>
                </a:solidFill>
                <a:effectLst/>
                <a:uLnTx/>
                <a:uFillTx/>
                <a:latin typeface="Arial"/>
                <a:cs typeface="Arial"/>
                <a:sym typeface="Arial"/>
              </a:rPr>
              <a:t>24 months of starting adjuvant ET</a:t>
            </a:r>
            <a:endParaRPr kumimoji="0" lang="en-US" sz="1200" b="0" i="0" u="none" strike="noStrike" kern="0" cap="none" spc="0" normalizeH="0" baseline="0" noProof="0">
              <a:ln>
                <a:noFill/>
              </a:ln>
              <a:solidFill>
                <a:srgbClr val="3A3A3A"/>
              </a:solidFill>
              <a:effectLst/>
              <a:uLnTx/>
              <a:uFillTx/>
              <a:latin typeface="Arial"/>
              <a:cs typeface="Arial"/>
              <a:sym typeface="Arial" panose="020B0604020202020204" pitchFamily="34" charset="0"/>
            </a:endParaRPr>
          </a:p>
        </p:txBody>
      </p:sp>
      <p:sp>
        <p:nvSpPr>
          <p:cNvPr id="47" name="Subtitle 2">
            <a:extLst>
              <a:ext uri="{FF2B5EF4-FFF2-40B4-BE49-F238E27FC236}">
                <a16:creationId xmlns:a16="http://schemas.microsoft.com/office/drawing/2014/main" id="{25961DD3-D01E-ABAD-AAB0-6C7AD226BD11}"/>
              </a:ext>
            </a:extLst>
          </p:cNvPr>
          <p:cNvSpPr txBox="1">
            <a:spLocks/>
          </p:cNvSpPr>
          <p:nvPr/>
        </p:nvSpPr>
        <p:spPr>
          <a:xfrm>
            <a:off x="380709" y="4704848"/>
            <a:ext cx="5612585" cy="899189"/>
          </a:xfrm>
          <a:prstGeom prst="rect">
            <a:avLst/>
          </a:prstGeom>
          <a:noFill/>
          <a:ln w="28575">
            <a:noFill/>
          </a:ln>
        </p:spPr>
        <p:txBody>
          <a:bodyPr wrap="square"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9pPr>
          </a:lstStyle>
          <a:p>
            <a:pPr marL="0" marR="0" lvl="0" indent="0" algn="l" defTabSz="1625134" rtl="0" eaLnBrk="1" fontAlgn="auto" latinLnBrk="0" hangingPunct="1">
              <a:lnSpc>
                <a:spcPct val="100000"/>
              </a:lnSpc>
              <a:spcBef>
                <a:spcPts val="0"/>
              </a:spcBef>
              <a:spcAft>
                <a:spcPts val="200"/>
              </a:spcAft>
              <a:buClrTx/>
              <a:buSzTx/>
              <a:buFontTx/>
              <a:buNone/>
              <a:tabLst/>
              <a:defRPr/>
            </a:pPr>
            <a:r>
              <a:rPr kumimoji="0" lang="en-US" sz="1400" b="1"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Stratification factors</a:t>
            </a:r>
            <a:endParaRPr kumimoji="0" lang="en-US" sz="1400" b="1" i="0" u="none" strike="noStrike" kern="0" cap="none" spc="0" normalizeH="0" baseline="3000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endParaRPr>
          </a:p>
          <a:p>
            <a:pPr marL="179996" marR="0" lvl="0" indent="-179996" algn="l" defTabSz="1625134" rtl="0" eaLnBrk="1" fontAlgn="auto" latinLnBrk="0" hangingPunct="1">
              <a:lnSpc>
                <a:spcPct val="100000"/>
              </a:lnSpc>
              <a:spcBef>
                <a:spcPts val="0"/>
              </a:spcBef>
              <a:spcAft>
                <a:spcPts val="200"/>
              </a:spcAft>
              <a:buClr>
                <a:srgbClr val="E8931A"/>
              </a:buClr>
              <a:buSzTx/>
              <a:buFont typeface="Arial" panose="020B0604020202020204" pitchFamily="34" charset="0"/>
              <a:buChar char="•"/>
              <a:tabLst/>
              <a:defRPr/>
            </a:pPr>
            <a:r>
              <a:rPr kumimoji="0" lang="en-US" sz="1200" b="0"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Prior CDK4/6i use (yes vs no)</a:t>
            </a:r>
          </a:p>
          <a:p>
            <a:pPr marL="179996" marR="0" lvl="0" indent="-179996" algn="l" defTabSz="1625134" rtl="0" eaLnBrk="1" fontAlgn="auto" latinLnBrk="0" hangingPunct="1">
              <a:lnSpc>
                <a:spcPct val="100000"/>
              </a:lnSpc>
              <a:spcBef>
                <a:spcPts val="0"/>
              </a:spcBef>
              <a:spcAft>
                <a:spcPts val="200"/>
              </a:spcAft>
              <a:buClr>
                <a:srgbClr val="E8931A"/>
              </a:buClr>
              <a:buSzTx/>
              <a:buFont typeface="Arial" panose="020B0604020202020204" pitchFamily="34" charset="0"/>
              <a:buChar char="•"/>
              <a:tabLst/>
              <a:defRPr/>
            </a:pPr>
            <a:r>
              <a:rPr kumimoji="0" lang="en-US" sz="1200" b="0"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HER2 expression (IHC 1+ vs IHC 2+/ISH− vs IHC 0 with membrane staining)</a:t>
            </a:r>
          </a:p>
          <a:p>
            <a:pPr marL="179996" marR="0" lvl="0" indent="-179996" algn="l" defTabSz="1625134" rtl="0" eaLnBrk="1" fontAlgn="auto" latinLnBrk="0" hangingPunct="1">
              <a:lnSpc>
                <a:spcPct val="100000"/>
              </a:lnSpc>
              <a:spcBef>
                <a:spcPts val="0"/>
              </a:spcBef>
              <a:spcAft>
                <a:spcPts val="200"/>
              </a:spcAft>
              <a:buClr>
                <a:srgbClr val="E8931A"/>
              </a:buClr>
              <a:buSzTx/>
              <a:buFont typeface="Arial" panose="020B0604020202020204" pitchFamily="34" charset="0"/>
              <a:buChar char="•"/>
              <a:tabLst/>
              <a:defRPr/>
            </a:pPr>
            <a:r>
              <a:rPr kumimoji="0" lang="en-US" sz="1200" b="0"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Prior </a:t>
            </a:r>
            <a:r>
              <a:rPr kumimoji="0" lang="en-US" sz="1200" b="0" i="0" u="none" strike="noStrike" kern="0" cap="none" spc="0" normalizeH="0" baseline="0" noProof="0" err="1">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taxane</a:t>
            </a:r>
            <a:r>
              <a:rPr kumimoji="0" lang="en-US" sz="1200" b="0"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 in the non-metastatic setting (yes vs no)</a:t>
            </a:r>
          </a:p>
        </p:txBody>
      </p:sp>
      <p:sp>
        <p:nvSpPr>
          <p:cNvPr id="52" name="Rectangle 51">
            <a:extLst>
              <a:ext uri="{FF2B5EF4-FFF2-40B4-BE49-F238E27FC236}">
                <a16:creationId xmlns:a16="http://schemas.microsoft.com/office/drawing/2014/main" id="{6F5B71B2-BA94-623F-7245-C0DB634C9CE6}"/>
              </a:ext>
            </a:extLst>
          </p:cNvPr>
          <p:cNvSpPr/>
          <p:nvPr/>
        </p:nvSpPr>
        <p:spPr>
          <a:xfrm>
            <a:off x="6232685" y="1810506"/>
            <a:ext cx="1532559" cy="882231"/>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84"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prstClr val="white"/>
                </a:solidFill>
                <a:effectLst/>
                <a:uLnTx/>
                <a:uFillTx/>
                <a:latin typeface="Arial" panose="020B0604020202020204" pitchFamily="34" charset="0"/>
                <a:ea typeface="Arial" panose="020B0604020202020204" pitchFamily="34" charset="0"/>
                <a:cs typeface="Arial" panose="020B0604020202020204" pitchFamily="34" charset="0"/>
              </a:rPr>
              <a:t>T-</a:t>
            </a:r>
            <a:r>
              <a:rPr kumimoji="0" lang="en-US" altLang="ja-JP" sz="1600" b="1" i="0" u="none" strike="noStrike" kern="1200" cap="none" spc="0" normalizeH="0" baseline="0" noProof="0" err="1">
                <a:ln>
                  <a:noFill/>
                </a:ln>
                <a:solidFill>
                  <a:prstClr val="white"/>
                </a:solidFill>
                <a:effectLst/>
                <a:uLnTx/>
                <a:uFillTx/>
                <a:latin typeface="Arial" panose="020B0604020202020204" pitchFamily="34" charset="0"/>
                <a:ea typeface="Arial" panose="020B0604020202020204" pitchFamily="34" charset="0"/>
                <a:cs typeface="Arial" panose="020B0604020202020204" pitchFamily="34" charset="0"/>
              </a:rPr>
              <a:t>DXd</a:t>
            </a:r>
            <a:r>
              <a:rPr kumimoji="0" lang="en-US" altLang="ja-JP" sz="1600" b="1" i="0" u="none" strike="noStrike" kern="1200" cap="none" spc="0" normalizeH="0" baseline="0" noProof="0">
                <a:ln>
                  <a:noFill/>
                </a:ln>
                <a:solidFill>
                  <a:prstClr val="white"/>
                </a:solidFill>
                <a:effectLst/>
                <a:uLnTx/>
                <a:uFillTx/>
                <a:latin typeface="Arial" panose="020B0604020202020204" pitchFamily="34" charset="0"/>
                <a:ea typeface="Arial" panose="020B0604020202020204" pitchFamily="34" charset="0"/>
                <a:cs typeface="Arial" panose="020B0604020202020204" pitchFamily="34" charset="0"/>
              </a:rPr>
              <a:t> </a:t>
            </a:r>
          </a:p>
          <a:p>
            <a:pPr marL="0" marR="0" lvl="0" indent="0" algn="ctr" defTabSz="913784" rtl="0" eaLnBrk="1" fontAlgn="base" latinLnBrk="0" hangingPunct="1">
              <a:lnSpc>
                <a:spcPct val="100000"/>
              </a:lnSpc>
              <a:spcBef>
                <a:spcPct val="0"/>
              </a:spcBef>
              <a:spcAft>
                <a:spcPct val="0"/>
              </a:spcAft>
              <a:buClrTx/>
              <a:buSzTx/>
              <a:buFontTx/>
              <a:buNone/>
              <a:tabLst/>
              <a:defRPr/>
            </a:pPr>
            <a:r>
              <a:rPr kumimoji="0" lang="en-US" altLang="ja-JP" sz="1400" b="1" i="0" u="none" strike="noStrike" kern="1200" cap="none" spc="0" normalizeH="0" baseline="0" noProof="0">
                <a:ln>
                  <a:noFill/>
                </a:ln>
                <a:solidFill>
                  <a:prstClr val="white"/>
                </a:solidFill>
                <a:effectLst/>
                <a:uLnTx/>
                <a:uFillTx/>
                <a:latin typeface="Arial" panose="020B0604020202020204" pitchFamily="34" charset="0"/>
                <a:ea typeface="Arial" panose="020B0604020202020204" pitchFamily="34" charset="0"/>
                <a:cs typeface="Arial" panose="020B0604020202020204" pitchFamily="34" charset="0"/>
              </a:rPr>
              <a:t>5.4 mg/kg Q3W</a:t>
            </a:r>
          </a:p>
          <a:p>
            <a:pPr marL="0" marR="0" lvl="0" indent="0" algn="ctr" defTabSz="913784"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prstClr val="white"/>
                </a:solidFill>
                <a:effectLst/>
                <a:uLnTx/>
                <a:uFillTx/>
                <a:latin typeface="Arial" panose="020B0604020202020204" pitchFamily="34" charset="0"/>
                <a:ea typeface="Arial" panose="020B0604020202020204" pitchFamily="34" charset="0"/>
                <a:cs typeface="Arial" panose="020B0604020202020204" pitchFamily="34" charset="0"/>
              </a:rPr>
              <a:t>(n = 436)</a:t>
            </a:r>
          </a:p>
        </p:txBody>
      </p:sp>
      <p:sp>
        <p:nvSpPr>
          <p:cNvPr id="53" name="Rectangle 52">
            <a:extLst>
              <a:ext uri="{FF2B5EF4-FFF2-40B4-BE49-F238E27FC236}">
                <a16:creationId xmlns:a16="http://schemas.microsoft.com/office/drawing/2014/main" id="{C10CBBBB-3862-E261-BECB-83E0AFD9337A}"/>
              </a:ext>
            </a:extLst>
          </p:cNvPr>
          <p:cNvSpPr/>
          <p:nvPr/>
        </p:nvSpPr>
        <p:spPr>
          <a:xfrm>
            <a:off x="6236286" y="3699525"/>
            <a:ext cx="1532559" cy="717936"/>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3784"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prstClr val="white"/>
                </a:solidFill>
                <a:effectLst/>
                <a:uLnTx/>
                <a:uFillTx/>
                <a:latin typeface="Arial" panose="020B0604020202020204" pitchFamily="34" charset="0"/>
                <a:ea typeface="Arial" panose="020B0604020202020204" pitchFamily="34" charset="0"/>
                <a:cs typeface="Arial" panose="020B0604020202020204" pitchFamily="34" charset="0"/>
              </a:rPr>
              <a:t>TPC</a:t>
            </a:r>
            <a:endParaRPr kumimoji="0" lang="en-US" altLang="ja-JP" sz="1600" b="1" i="0" u="none" strike="noStrike" kern="1200" cap="none" spc="0" normalizeH="0" baseline="30000" noProof="0">
              <a:ln>
                <a:noFill/>
              </a:ln>
              <a:solidFill>
                <a:prstClr val="white"/>
              </a:solidFill>
              <a:effectLst/>
              <a:uLnTx/>
              <a:uFillTx/>
              <a:latin typeface="Arial" panose="020B0604020202020204" pitchFamily="34" charset="0"/>
              <a:ea typeface="Arial" panose="020B0604020202020204" pitchFamily="34" charset="0"/>
              <a:cs typeface="Arial" panose="020B0604020202020204" pitchFamily="34" charset="0"/>
            </a:endParaRPr>
          </a:p>
          <a:p>
            <a:pPr marL="0" marR="0" lvl="0" indent="0" algn="ctr" defTabSz="913784"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a:ln>
                  <a:noFill/>
                </a:ln>
                <a:solidFill>
                  <a:prstClr val="white"/>
                </a:solidFill>
                <a:effectLst/>
                <a:uLnTx/>
                <a:uFillTx/>
                <a:latin typeface="Arial" panose="020B0604020202020204" pitchFamily="34" charset="0"/>
                <a:ea typeface="Arial" panose="020B0604020202020204" pitchFamily="34" charset="0"/>
                <a:cs typeface="Arial" panose="020B0604020202020204" pitchFamily="34" charset="0"/>
              </a:rPr>
              <a:t>(n = 430)</a:t>
            </a:r>
          </a:p>
        </p:txBody>
      </p:sp>
      <p:sp>
        <p:nvSpPr>
          <p:cNvPr id="55" name="Subtitle 2">
            <a:extLst>
              <a:ext uri="{FF2B5EF4-FFF2-40B4-BE49-F238E27FC236}">
                <a16:creationId xmlns:a16="http://schemas.microsoft.com/office/drawing/2014/main" id="{DD3242E9-0AE9-D681-D5A8-ED1490BE5574}"/>
              </a:ext>
            </a:extLst>
          </p:cNvPr>
          <p:cNvSpPr txBox="1">
            <a:spLocks/>
          </p:cNvSpPr>
          <p:nvPr/>
        </p:nvSpPr>
        <p:spPr>
          <a:xfrm>
            <a:off x="8011046" y="1614874"/>
            <a:ext cx="3683520" cy="2139333"/>
          </a:xfrm>
          <a:prstGeom prst="rect">
            <a:avLst/>
          </a:prstGeom>
          <a:ln/>
        </p:spPr>
        <p:style>
          <a:lnRef idx="1">
            <a:schemeClr val="accent2"/>
          </a:lnRef>
          <a:fillRef idx="3">
            <a:schemeClr val="accent2"/>
          </a:fillRef>
          <a:effectRef idx="2">
            <a:schemeClr val="accent2"/>
          </a:effectRef>
          <a:fontRef idx="minor">
            <a:schemeClr val="lt1"/>
          </a:fontRef>
        </p:style>
        <p:txBody>
          <a:bodyPr wrap="square" lIns="182880" anchor="t">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9pPr>
          </a:lstStyle>
          <a:p>
            <a:pPr marL="0" marR="0" lvl="0" indent="0" algn="ctr" defTabSz="1625134" rtl="0" eaLnBrk="1" fontAlgn="auto" latinLnBrk="0" hangingPunct="1">
              <a:lnSpc>
                <a:spcPct val="100000"/>
              </a:lnSpc>
              <a:spcBef>
                <a:spcPts val="200"/>
              </a:spcBef>
              <a:spcAft>
                <a:spcPts val="200"/>
              </a:spcAft>
              <a:buClr>
                <a:srgbClr val="FFFFFF"/>
              </a:buClr>
              <a:buSzTx/>
              <a:buFontTx/>
              <a:buNone/>
              <a:tabLst/>
              <a:defRPr/>
            </a:pPr>
            <a:r>
              <a:rPr kumimoji="0" lang="en-US" sz="16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ENDPOINTS</a:t>
            </a:r>
          </a:p>
          <a:p>
            <a:pPr marL="0" marR="0" lvl="0" indent="0" algn="l" defTabSz="1625134" rtl="0" eaLnBrk="1" fontAlgn="auto" latinLnBrk="0" hangingPunct="1">
              <a:lnSpc>
                <a:spcPct val="100000"/>
              </a:lnSpc>
              <a:spcBef>
                <a:spcPts val="200"/>
              </a:spcBef>
              <a:spcAft>
                <a:spcPts val="200"/>
              </a:spcAft>
              <a:buClr>
                <a:srgbClr val="FFFFFF"/>
              </a:buClr>
              <a:buSzTx/>
              <a:buFontTx/>
              <a:buNone/>
              <a:tabLst/>
              <a:defRPr/>
            </a:pPr>
            <a:r>
              <a:rPr kumimoji="0" lang="en-US" sz="1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Primary</a:t>
            </a:r>
          </a:p>
          <a:p>
            <a:pPr marL="179996" marR="0" lvl="0" indent="-179996" algn="l" defTabSz="1625134" rtl="0" eaLnBrk="1" fontAlgn="auto" latinLnBrk="0" hangingPunct="1">
              <a:lnSpc>
                <a:spcPct val="100000"/>
              </a:lnSpc>
              <a:spcBef>
                <a:spcPts val="200"/>
              </a:spcBef>
              <a:spcAft>
                <a:spcPts val="200"/>
              </a:spcAft>
              <a:buClr>
                <a:srgbClr val="FFFFFF"/>
              </a:buClr>
              <a:buSzTx/>
              <a:buFont typeface="Arial" panose="020B0604020202020204" pitchFamily="34" charset="0"/>
              <a:buChar char="•"/>
              <a:tabLst/>
              <a:defRPr/>
            </a:pPr>
            <a:r>
              <a:rPr kumimoji="0" lang="en-US" sz="1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PFS (BICR) in HER2-low</a:t>
            </a:r>
          </a:p>
          <a:p>
            <a:pPr marL="0" marR="0" lvl="0" indent="0" algn="l" defTabSz="1625134" rtl="0" eaLnBrk="1" fontAlgn="auto" latinLnBrk="0" hangingPunct="1">
              <a:lnSpc>
                <a:spcPct val="100000"/>
              </a:lnSpc>
              <a:spcBef>
                <a:spcPts val="200"/>
              </a:spcBef>
              <a:spcAft>
                <a:spcPts val="200"/>
              </a:spcAft>
              <a:buClr>
                <a:srgbClr val="FFFFFF"/>
              </a:buClr>
              <a:buSzTx/>
              <a:buFontTx/>
              <a:buNone/>
              <a:tabLst/>
              <a:defRPr/>
            </a:pPr>
            <a:endParaRPr kumimoji="0" lang="en-US" sz="3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a:p>
            <a:pPr marL="0" marR="0" lvl="0" indent="0" algn="l" defTabSz="1625134" rtl="0" eaLnBrk="1" fontAlgn="auto" latinLnBrk="0" hangingPunct="1">
              <a:lnSpc>
                <a:spcPct val="100000"/>
              </a:lnSpc>
              <a:spcBef>
                <a:spcPts val="200"/>
              </a:spcBef>
              <a:spcAft>
                <a:spcPts val="200"/>
              </a:spcAft>
              <a:buClr>
                <a:srgbClr val="FFFFFF"/>
              </a:buClr>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Key secondary</a:t>
            </a:r>
          </a:p>
          <a:p>
            <a:pPr marL="179996" marR="0" lvl="0" indent="-179996" algn="l" defTabSz="1625134" rtl="0" eaLnBrk="1" fontAlgn="auto" latinLnBrk="0" hangingPunct="1">
              <a:lnSpc>
                <a:spcPct val="100000"/>
              </a:lnSpc>
              <a:spcBef>
                <a:spcPts val="200"/>
              </a:spcBef>
              <a:spcAft>
                <a:spcPts val="200"/>
              </a:spcAft>
              <a:buClr>
                <a:srgbClr val="FFFFFF"/>
              </a:buClr>
              <a:buSzTx/>
              <a:buFont typeface="Arial" panose="020B0604020202020204" pitchFamily="34" charset="0"/>
              <a:buChar char="•"/>
              <a:tabLst/>
              <a:defRPr/>
            </a:pPr>
            <a:r>
              <a:rPr kumimoji="0" lang="en-US" sz="1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PFS (BICR) in ITT (HER2-low + ultralow)</a:t>
            </a:r>
          </a:p>
          <a:p>
            <a:pPr marL="179996" marR="0" lvl="0" indent="-179996" algn="l" defTabSz="1625134" rtl="0" eaLnBrk="1" fontAlgn="auto" latinLnBrk="0" hangingPunct="1">
              <a:lnSpc>
                <a:spcPct val="100000"/>
              </a:lnSpc>
              <a:spcBef>
                <a:spcPts val="200"/>
              </a:spcBef>
              <a:spcAft>
                <a:spcPts val="200"/>
              </a:spcAft>
              <a:buClr>
                <a:srgbClr val="FFFFFF"/>
              </a:buClr>
              <a:buSzTx/>
              <a:buFont typeface="Arial" panose="020B0604020202020204" pitchFamily="34" charset="0"/>
              <a:buChar char="•"/>
              <a:tabLst/>
              <a:defRPr/>
            </a:pPr>
            <a:r>
              <a:rPr kumimoji="0" lang="en-US" sz="1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OS in HER2-low</a:t>
            </a:r>
          </a:p>
          <a:p>
            <a:pPr marL="179996" marR="0" lvl="0" indent="-179996" algn="l" defTabSz="1625134" rtl="0" eaLnBrk="1" fontAlgn="auto" latinLnBrk="0" hangingPunct="1">
              <a:lnSpc>
                <a:spcPct val="100000"/>
              </a:lnSpc>
              <a:spcBef>
                <a:spcPts val="200"/>
              </a:spcBef>
              <a:spcAft>
                <a:spcPts val="200"/>
              </a:spcAft>
              <a:buClr>
                <a:srgbClr val="FFFFFF"/>
              </a:buClr>
              <a:buSzTx/>
              <a:buFont typeface="Arial" panose="020B0604020202020204" pitchFamily="34" charset="0"/>
              <a:buChar char="•"/>
              <a:tabLst/>
              <a:defRPr/>
            </a:pPr>
            <a:r>
              <a:rPr kumimoji="0" lang="en-US" sz="1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OS in ITT (HER2-low + ultralow)</a:t>
            </a:r>
          </a:p>
        </p:txBody>
      </p:sp>
      <p:cxnSp>
        <p:nvCxnSpPr>
          <p:cNvPr id="64" name="Connector: Elbow 63">
            <a:extLst>
              <a:ext uri="{FF2B5EF4-FFF2-40B4-BE49-F238E27FC236}">
                <a16:creationId xmlns:a16="http://schemas.microsoft.com/office/drawing/2014/main" id="{F2D8CDDC-3F44-3E7A-4E0C-65F9056F6EDE}"/>
              </a:ext>
            </a:extLst>
          </p:cNvPr>
          <p:cNvCxnSpPr>
            <a:cxnSpLocks/>
            <a:stCxn id="51" idx="0"/>
            <a:endCxn id="52" idx="1"/>
          </p:cNvCxnSpPr>
          <p:nvPr/>
        </p:nvCxnSpPr>
        <p:spPr>
          <a:xfrm rot="5400000" flipH="1" flipV="1">
            <a:off x="5651164" y="2295594"/>
            <a:ext cx="625493" cy="537549"/>
          </a:xfrm>
          <a:prstGeom prst="bentConnector2">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4F18D6ED-01EC-21D6-3100-5C1DE74D0793}"/>
              </a:ext>
            </a:extLst>
          </p:cNvPr>
          <p:cNvCxnSpPr>
            <a:cxnSpLocks/>
            <a:stCxn id="51" idx="4"/>
            <a:endCxn id="53" idx="1"/>
          </p:cNvCxnSpPr>
          <p:nvPr/>
        </p:nvCxnSpPr>
        <p:spPr>
          <a:xfrm rot="16200000" flipH="1">
            <a:off x="5676277" y="3498485"/>
            <a:ext cx="578867" cy="541151"/>
          </a:xfrm>
          <a:prstGeom prst="bentConnector2">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1" name="Oval 50">
            <a:extLst>
              <a:ext uri="{FF2B5EF4-FFF2-40B4-BE49-F238E27FC236}">
                <a16:creationId xmlns:a16="http://schemas.microsoft.com/office/drawing/2014/main" id="{D1CC5762-16B7-F655-77FE-5EAD36231E2D}"/>
              </a:ext>
            </a:extLst>
          </p:cNvPr>
          <p:cNvSpPr>
            <a:spLocks noChangeAspect="1"/>
          </p:cNvSpPr>
          <p:nvPr/>
        </p:nvSpPr>
        <p:spPr>
          <a:xfrm>
            <a:off x="5396976" y="2877114"/>
            <a:ext cx="596317" cy="602513"/>
          </a:xfrm>
          <a:prstGeom prst="ellipse">
            <a:avLst/>
          </a:prstGeom>
          <a:ln/>
        </p:spPr>
        <p:style>
          <a:lnRef idx="1">
            <a:schemeClr val="dk1"/>
          </a:lnRef>
          <a:fillRef idx="3">
            <a:schemeClr val="dk1"/>
          </a:fillRef>
          <a:effectRef idx="2">
            <a:schemeClr val="dk1"/>
          </a:effectRef>
          <a:fontRef idx="minor">
            <a:schemeClr val="lt1"/>
          </a:fontRef>
        </p:style>
        <p:txBody>
          <a:bodyPr lIns="47995" tIns="47995" rIns="47995" bIns="47995" rtlCol="0" anchor="ctr"/>
          <a:lstStyle/>
          <a:p>
            <a:pPr marL="0" marR="0" lvl="0" indent="0" algn="ctr" defTabSz="914137"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R</a:t>
            </a:r>
          </a:p>
          <a:p>
            <a:pPr marL="0" marR="0" lvl="0" indent="0" algn="ctr" defTabSz="914137"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1:1</a:t>
            </a:r>
          </a:p>
        </p:txBody>
      </p:sp>
      <p:sp>
        <p:nvSpPr>
          <p:cNvPr id="5" name="TextBox 4">
            <a:extLst>
              <a:ext uri="{FF2B5EF4-FFF2-40B4-BE49-F238E27FC236}">
                <a16:creationId xmlns:a16="http://schemas.microsoft.com/office/drawing/2014/main" id="{232CFEFC-6938-817C-D938-91A007201CAD}"/>
              </a:ext>
            </a:extLst>
          </p:cNvPr>
          <p:cNvSpPr txBox="1"/>
          <p:nvPr/>
        </p:nvSpPr>
        <p:spPr>
          <a:xfrm>
            <a:off x="6345485" y="4445328"/>
            <a:ext cx="1361931" cy="954107"/>
          </a:xfrm>
          <a:prstGeom prst="rect">
            <a:avLst/>
          </a:prstGeom>
          <a:noFill/>
        </p:spPr>
        <p:txBody>
          <a:bodyPr wrap="square" lIns="0" rIns="0">
            <a:spAutoFit/>
          </a:bodyPr>
          <a:lstStyle/>
          <a:p>
            <a:pPr marL="0" marR="0" lvl="0" indent="0" algn="ctr" defTabSz="913784"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a:ln>
                  <a:noFill/>
                </a:ln>
                <a:solidFill>
                  <a:srgbClr val="6E6E6E">
                    <a:lumMod val="75000"/>
                  </a:srgbClr>
                </a:solidFill>
                <a:effectLst/>
                <a:uLnTx/>
                <a:uFillTx/>
                <a:latin typeface="Arial" panose="020B0604020202020204" pitchFamily="34" charset="0"/>
                <a:ea typeface="Arial" panose="020B0604020202020204" pitchFamily="34" charset="0"/>
                <a:cs typeface="Arial" panose="020B0604020202020204" pitchFamily="34" charset="0"/>
              </a:rPr>
              <a:t>Options: </a:t>
            </a:r>
            <a:br>
              <a:rPr kumimoji="0" lang="en-US" altLang="ja-JP" sz="1400" b="0" i="0" u="none" strike="noStrike" kern="1200" cap="none" spc="0" normalizeH="0" baseline="0" noProof="0">
                <a:ln>
                  <a:noFill/>
                </a:ln>
                <a:solidFill>
                  <a:srgbClr val="6E6E6E">
                    <a:lumMod val="75000"/>
                  </a:srgbClr>
                </a:solidFill>
                <a:effectLst/>
                <a:uLnTx/>
                <a:uFillTx/>
                <a:latin typeface="Arial" panose="020B0604020202020204" pitchFamily="34" charset="0"/>
                <a:ea typeface="Arial" panose="020B0604020202020204" pitchFamily="34" charset="0"/>
                <a:cs typeface="Arial" panose="020B0604020202020204" pitchFamily="34" charset="0"/>
              </a:rPr>
            </a:br>
            <a:r>
              <a:rPr kumimoji="0" lang="en-US" altLang="ja-JP" sz="1400" b="0" i="0" u="none" strike="noStrike" kern="1200" cap="none" spc="0" normalizeH="0" baseline="0" noProof="0">
                <a:ln>
                  <a:noFill/>
                </a:ln>
                <a:solidFill>
                  <a:srgbClr val="6E6E6E">
                    <a:lumMod val="75000"/>
                  </a:srgbClr>
                </a:solidFill>
                <a:effectLst/>
                <a:uLnTx/>
                <a:uFillTx/>
                <a:latin typeface="Arial" panose="020B0604020202020204" pitchFamily="34" charset="0"/>
                <a:ea typeface="Arial" panose="020B0604020202020204" pitchFamily="34" charset="0"/>
                <a:cs typeface="Arial" panose="020B0604020202020204" pitchFamily="34" charset="0"/>
              </a:rPr>
              <a:t>capecitabine, </a:t>
            </a:r>
            <a:br>
              <a:rPr kumimoji="0" lang="en-US" altLang="ja-JP" sz="1400" b="0" i="0" u="none" strike="noStrike" kern="1200" cap="none" spc="0" normalizeH="0" baseline="0" noProof="0">
                <a:ln>
                  <a:noFill/>
                </a:ln>
                <a:solidFill>
                  <a:srgbClr val="6E6E6E">
                    <a:lumMod val="75000"/>
                  </a:srgbClr>
                </a:solidFill>
                <a:effectLst/>
                <a:uLnTx/>
                <a:uFillTx/>
                <a:latin typeface="Arial" panose="020B0604020202020204" pitchFamily="34" charset="0"/>
                <a:ea typeface="Arial" panose="020B0604020202020204" pitchFamily="34" charset="0"/>
                <a:cs typeface="Arial" panose="020B0604020202020204" pitchFamily="34" charset="0"/>
              </a:rPr>
            </a:br>
            <a:r>
              <a:rPr kumimoji="0" lang="en-US" altLang="ja-JP" sz="1400" b="0" i="0" u="none" strike="noStrike" kern="1200" cap="none" spc="0" normalizeH="0" baseline="0" noProof="0">
                <a:ln>
                  <a:noFill/>
                </a:ln>
                <a:solidFill>
                  <a:srgbClr val="6E6E6E">
                    <a:lumMod val="75000"/>
                  </a:srgbClr>
                </a:solidFill>
                <a:effectLst/>
                <a:uLnTx/>
                <a:uFillTx/>
                <a:latin typeface="Arial" panose="020B0604020202020204" pitchFamily="34" charset="0"/>
                <a:ea typeface="Arial" panose="020B0604020202020204" pitchFamily="34" charset="0"/>
                <a:cs typeface="Arial" panose="020B0604020202020204" pitchFamily="34" charset="0"/>
              </a:rPr>
              <a:t>nab-paclitaxel,</a:t>
            </a:r>
          </a:p>
          <a:p>
            <a:pPr marL="0" marR="0" lvl="0" indent="0" algn="ctr" defTabSz="913784"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a:ln>
                  <a:noFill/>
                </a:ln>
                <a:solidFill>
                  <a:srgbClr val="6E6E6E">
                    <a:lumMod val="75000"/>
                  </a:srgbClr>
                </a:solidFill>
                <a:effectLst/>
                <a:uLnTx/>
                <a:uFillTx/>
                <a:latin typeface="Arial" panose="020B0604020202020204" pitchFamily="34" charset="0"/>
                <a:ea typeface="Arial" panose="020B0604020202020204" pitchFamily="34" charset="0"/>
                <a:cs typeface="Arial" panose="020B0604020202020204" pitchFamily="34" charset="0"/>
              </a:rPr>
              <a:t>paclitaxel</a:t>
            </a:r>
          </a:p>
        </p:txBody>
      </p:sp>
      <p:sp>
        <p:nvSpPr>
          <p:cNvPr id="9" name="TextBox 8">
            <a:extLst>
              <a:ext uri="{FF2B5EF4-FFF2-40B4-BE49-F238E27FC236}">
                <a16:creationId xmlns:a16="http://schemas.microsoft.com/office/drawing/2014/main" id="{60F7DCFF-E346-74FF-9840-1EA6D9D8D6CB}"/>
              </a:ext>
            </a:extLst>
          </p:cNvPr>
          <p:cNvSpPr txBox="1"/>
          <p:nvPr/>
        </p:nvSpPr>
        <p:spPr>
          <a:xfrm>
            <a:off x="6138833" y="2959115"/>
            <a:ext cx="1708724" cy="461665"/>
          </a:xfrm>
          <a:prstGeom prst="rect">
            <a:avLst/>
          </a:prstGeom>
          <a:ln/>
        </p:spPr>
        <p:style>
          <a:lnRef idx="1">
            <a:schemeClr val="accent3"/>
          </a:lnRef>
          <a:fillRef idx="3">
            <a:schemeClr val="accent3"/>
          </a:fillRef>
          <a:effectRef idx="2">
            <a:schemeClr val="accent3"/>
          </a:effectRef>
          <a:fontRef idx="minor">
            <a:schemeClr val="lt1"/>
          </a:fontRef>
        </p:style>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a:ea typeface="+mn-ea"/>
                <a:cs typeface="+mn-cs"/>
              </a:rPr>
              <a:t>HER2-low = 713</a:t>
            </a:r>
            <a:br>
              <a:rPr kumimoji="0" lang="en-US" sz="12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1200" b="1" i="0" u="none" strike="noStrike" kern="1200" cap="none" spc="0" normalizeH="0" baseline="0" noProof="0">
                <a:ln>
                  <a:noFill/>
                </a:ln>
                <a:solidFill>
                  <a:srgbClr val="FFFFFF"/>
                </a:solidFill>
                <a:effectLst/>
                <a:uLnTx/>
                <a:uFillTx/>
                <a:latin typeface="Arial" panose="020B0604020202020204"/>
                <a:ea typeface="+mn-ea"/>
                <a:cs typeface="+mn-cs"/>
              </a:rPr>
              <a:t>HER2-ultralow = 153</a:t>
            </a:r>
            <a:r>
              <a:rPr kumimoji="0" lang="en-US" sz="1200" b="1" i="0" u="none" strike="noStrike" kern="1200" cap="none" spc="0" normalizeH="0" baseline="30000" noProof="0">
                <a:ln>
                  <a:noFill/>
                </a:ln>
                <a:solidFill>
                  <a:srgbClr val="FFFFFF"/>
                </a:solidFill>
                <a:effectLst/>
                <a:uLnTx/>
                <a:uFillTx/>
                <a:latin typeface="Arial" panose="020B0604020202020204"/>
                <a:ea typeface="+mn-ea"/>
                <a:cs typeface="+mn-cs"/>
              </a:rPr>
              <a:t>†</a:t>
            </a:r>
          </a:p>
        </p:txBody>
      </p:sp>
      <p:sp>
        <p:nvSpPr>
          <p:cNvPr id="10" name="Subtitle 2">
            <a:extLst>
              <a:ext uri="{FF2B5EF4-FFF2-40B4-BE49-F238E27FC236}">
                <a16:creationId xmlns:a16="http://schemas.microsoft.com/office/drawing/2014/main" id="{6E0599F4-1863-176D-1964-4C2EC8593385}"/>
              </a:ext>
            </a:extLst>
          </p:cNvPr>
          <p:cNvSpPr txBox="1">
            <a:spLocks/>
          </p:cNvSpPr>
          <p:nvPr/>
        </p:nvSpPr>
        <p:spPr>
          <a:xfrm>
            <a:off x="8011043" y="3905161"/>
            <a:ext cx="3950559" cy="1590179"/>
          </a:xfrm>
          <a:prstGeom prst="rect">
            <a:avLst/>
          </a:prstGeom>
          <a:noFill/>
          <a:ln w="28575">
            <a:noFill/>
          </a:ln>
        </p:spPr>
        <p:txBody>
          <a:bodyPr wrap="square" anchor="t">
            <a:sp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9pPr>
          </a:lstStyle>
          <a:p>
            <a:pPr marL="0" marR="0" lvl="0" indent="0" algn="l" defTabSz="1625134" rtl="0" eaLnBrk="1" fontAlgn="auto" latinLnBrk="0" hangingPunct="1">
              <a:lnSpc>
                <a:spcPct val="100000"/>
              </a:lnSpc>
              <a:spcBef>
                <a:spcPts val="200"/>
              </a:spcBef>
              <a:spcAft>
                <a:spcPts val="200"/>
              </a:spcAft>
              <a:buClrTx/>
              <a:buSzTx/>
              <a:buFontTx/>
              <a:buNone/>
              <a:tabLst/>
              <a:defRPr/>
            </a:pPr>
            <a:r>
              <a:rPr kumimoji="0" lang="en-US" sz="1400" b="1"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Other secondary</a:t>
            </a:r>
            <a:endParaRPr kumimoji="0" lang="en-US" sz="1400" b="1" i="0" u="none" strike="noStrike" kern="0" cap="none" spc="0" normalizeH="0" baseline="3000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endParaRPr>
          </a:p>
          <a:p>
            <a:pPr marL="179996" marR="0" lvl="0" indent="-179996" algn="l" defTabSz="1625134" rtl="0" eaLnBrk="1" fontAlgn="auto" latinLnBrk="0" hangingPunct="1">
              <a:lnSpc>
                <a:spcPct val="100000"/>
              </a:lnSpc>
              <a:spcBef>
                <a:spcPts val="200"/>
              </a:spcBef>
              <a:spcAft>
                <a:spcPts val="200"/>
              </a:spcAft>
              <a:buClr>
                <a:srgbClr val="E8931A"/>
              </a:buClr>
              <a:buSzTx/>
              <a:buFont typeface="Arial" panose="020B0604020202020204" pitchFamily="34" charset="0"/>
              <a:buChar char="•"/>
              <a:tabLst/>
              <a:defRPr/>
            </a:pPr>
            <a:r>
              <a:rPr kumimoji="0" lang="en-US" sz="1400" b="0" i="0" u="none" strike="noStrike" kern="120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PFS (INV) in </a:t>
            </a:r>
            <a:r>
              <a:rPr kumimoji="0" lang="en-US" sz="1400" b="0"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HER2-low</a:t>
            </a:r>
          </a:p>
          <a:p>
            <a:pPr marL="179996" marR="0" lvl="0" indent="-179996" algn="l" defTabSz="1625134" rtl="0" eaLnBrk="1" fontAlgn="auto" latinLnBrk="0" hangingPunct="1">
              <a:lnSpc>
                <a:spcPct val="100000"/>
              </a:lnSpc>
              <a:spcBef>
                <a:spcPts val="200"/>
              </a:spcBef>
              <a:spcAft>
                <a:spcPts val="200"/>
              </a:spcAft>
              <a:buClr>
                <a:srgbClr val="E8931A"/>
              </a:buClr>
              <a:buSzTx/>
              <a:buFont typeface="Arial" panose="020B0604020202020204" pitchFamily="34" charset="0"/>
              <a:buChar char="•"/>
              <a:tabLst/>
              <a:defRPr/>
            </a:pPr>
            <a:r>
              <a:rPr kumimoji="0" lang="en-US" sz="1400" b="0"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ORR (BICR/INV) and DOR (BICR/INV) in HER2-low and ITT (HER2-low + ultralow)</a:t>
            </a:r>
          </a:p>
          <a:p>
            <a:pPr marL="179996" marR="0" lvl="0" indent="-179996" algn="l" defTabSz="1625134" rtl="0" eaLnBrk="1" fontAlgn="auto" latinLnBrk="0" hangingPunct="1">
              <a:lnSpc>
                <a:spcPct val="100000"/>
              </a:lnSpc>
              <a:spcBef>
                <a:spcPts val="200"/>
              </a:spcBef>
              <a:spcAft>
                <a:spcPts val="200"/>
              </a:spcAft>
              <a:buClr>
                <a:srgbClr val="E8931A"/>
              </a:buClr>
              <a:buSzTx/>
              <a:buFont typeface="Arial" panose="020B0604020202020204" pitchFamily="34" charset="0"/>
              <a:buChar char="•"/>
              <a:tabLst/>
              <a:defRPr/>
            </a:pPr>
            <a:r>
              <a:rPr kumimoji="0" lang="en-US" sz="1400" b="0"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Safety and tolerability</a:t>
            </a:r>
          </a:p>
          <a:p>
            <a:pPr marL="179996" marR="0" lvl="0" indent="-179996" algn="l" defTabSz="1625134" rtl="0" eaLnBrk="1" fontAlgn="auto" latinLnBrk="0" hangingPunct="1">
              <a:lnSpc>
                <a:spcPct val="100000"/>
              </a:lnSpc>
              <a:spcBef>
                <a:spcPts val="200"/>
              </a:spcBef>
              <a:spcAft>
                <a:spcPts val="200"/>
              </a:spcAft>
              <a:buClr>
                <a:srgbClr val="E8931A"/>
              </a:buClr>
              <a:buSzTx/>
              <a:buFont typeface="Arial" panose="020B0604020202020204" pitchFamily="34" charset="0"/>
              <a:buChar char="•"/>
              <a:tabLst/>
              <a:defRPr/>
            </a:pPr>
            <a:r>
              <a:rPr kumimoji="0" lang="en-US" sz="1400" b="0" i="0" u="none" strike="noStrike" kern="0" cap="none" spc="0" normalizeH="0" baseline="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Patient-reported outcomes</a:t>
            </a:r>
            <a:r>
              <a:rPr kumimoji="0" lang="en-US" sz="1400" b="0" i="0" u="none" strike="noStrike" kern="0" cap="none" spc="0" normalizeH="0" baseline="3000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rPr>
              <a:t>‡</a:t>
            </a:r>
            <a:endParaRPr kumimoji="0" lang="en-US" sz="1600" b="0" i="0" u="none" strike="noStrike" kern="0" cap="none" spc="0" normalizeH="0" baseline="30000" noProof="0">
              <a:ln>
                <a:noFill/>
              </a:ln>
              <a:solidFill>
                <a:srgbClr val="3A3A3A"/>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11" name="Rectangle 10">
            <a:extLst>
              <a:ext uri="{FF2B5EF4-FFF2-40B4-BE49-F238E27FC236}">
                <a16:creationId xmlns:a16="http://schemas.microsoft.com/office/drawing/2014/main" id="{0D4DEE4F-AC27-C45F-6CF4-22C68ECE7967}"/>
              </a:ext>
            </a:extLst>
          </p:cNvPr>
          <p:cNvSpPr/>
          <p:nvPr/>
        </p:nvSpPr>
        <p:spPr>
          <a:xfrm>
            <a:off x="1" y="0"/>
            <a:ext cx="11619409" cy="32186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3874708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73" name="Straight Connector 3272">
            <a:extLst>
              <a:ext uri="{FF2B5EF4-FFF2-40B4-BE49-F238E27FC236}">
                <a16:creationId xmlns:a16="http://schemas.microsoft.com/office/drawing/2014/main" id="{3FE85EB3-D82D-83A2-B54A-6C1BC6D7A89B}"/>
              </a:ext>
            </a:extLst>
          </p:cNvPr>
          <p:cNvCxnSpPr>
            <a:cxnSpLocks/>
          </p:cNvCxnSpPr>
          <p:nvPr/>
        </p:nvCxnSpPr>
        <p:spPr>
          <a:xfrm>
            <a:off x="1355485" y="3437787"/>
            <a:ext cx="3428028" cy="0"/>
          </a:xfrm>
          <a:prstGeom prst="line">
            <a:avLst/>
          </a:prstGeom>
          <a:ln w="19050">
            <a:solidFill>
              <a:srgbClr val="000000"/>
            </a:solidFill>
            <a:prstDash val="dash"/>
          </a:ln>
        </p:spPr>
        <p:style>
          <a:lnRef idx="1">
            <a:schemeClr val="accent4"/>
          </a:lnRef>
          <a:fillRef idx="0">
            <a:schemeClr val="accent4"/>
          </a:fillRef>
          <a:effectRef idx="0">
            <a:schemeClr val="accent4"/>
          </a:effectRef>
          <a:fontRef idx="minor">
            <a:schemeClr val="tx1"/>
          </a:fontRef>
        </p:style>
      </p:cxnSp>
      <p:grpSp>
        <p:nvGrpSpPr>
          <p:cNvPr id="9" name="Group 8">
            <a:extLst>
              <a:ext uri="{FF2B5EF4-FFF2-40B4-BE49-F238E27FC236}">
                <a16:creationId xmlns:a16="http://schemas.microsoft.com/office/drawing/2014/main" id="{D6C3765A-F635-0E48-9ACA-953B6D3DF27D}"/>
              </a:ext>
            </a:extLst>
          </p:cNvPr>
          <p:cNvGrpSpPr/>
          <p:nvPr/>
        </p:nvGrpSpPr>
        <p:grpSpPr>
          <a:xfrm>
            <a:off x="3463897" y="3424622"/>
            <a:ext cx="1312860" cy="1551709"/>
            <a:chOff x="3199008" y="2596027"/>
            <a:chExt cx="1312860" cy="1521154"/>
          </a:xfrm>
        </p:grpSpPr>
        <p:cxnSp>
          <p:nvCxnSpPr>
            <p:cNvPr id="3274" name="Straight Connector 3273">
              <a:extLst>
                <a:ext uri="{FF2B5EF4-FFF2-40B4-BE49-F238E27FC236}">
                  <a16:creationId xmlns:a16="http://schemas.microsoft.com/office/drawing/2014/main" id="{C565C7F1-5D2E-F186-1C15-BECBD6219EE1}"/>
                </a:ext>
              </a:extLst>
            </p:cNvPr>
            <p:cNvCxnSpPr>
              <a:cxnSpLocks/>
            </p:cNvCxnSpPr>
            <p:nvPr/>
          </p:nvCxnSpPr>
          <p:spPr>
            <a:xfrm flipH="1">
              <a:off x="3199008" y="2600623"/>
              <a:ext cx="0" cy="1516558"/>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275" name="Straight Connector 3274">
              <a:extLst>
                <a:ext uri="{FF2B5EF4-FFF2-40B4-BE49-F238E27FC236}">
                  <a16:creationId xmlns:a16="http://schemas.microsoft.com/office/drawing/2014/main" id="{75667E0F-D47A-7D4C-98A7-AF4D9ABB35A8}"/>
                </a:ext>
              </a:extLst>
            </p:cNvPr>
            <p:cNvCxnSpPr>
              <a:cxnSpLocks/>
            </p:cNvCxnSpPr>
            <p:nvPr/>
          </p:nvCxnSpPr>
          <p:spPr>
            <a:xfrm flipH="1">
              <a:off x="4511761" y="2596027"/>
              <a:ext cx="107" cy="1521154"/>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5DE2EB0-7CBC-B226-1096-3657F5F22674}"/>
              </a:ext>
            </a:extLst>
          </p:cNvPr>
          <p:cNvSpPr>
            <a:spLocks noGrp="1"/>
          </p:cNvSpPr>
          <p:nvPr>
            <p:ph type="title"/>
          </p:nvPr>
        </p:nvSpPr>
        <p:spPr>
          <a:xfrm>
            <a:off x="838200" y="110724"/>
            <a:ext cx="10515600" cy="1353443"/>
          </a:xfrm>
        </p:spPr>
        <p:txBody>
          <a:bodyPr>
            <a:normAutofit/>
          </a:bodyPr>
          <a:lstStyle/>
          <a:p>
            <a:r>
              <a:rPr lang="en-US" sz="3400"/>
              <a:t>DESTINY-Breast06</a:t>
            </a:r>
            <a:br>
              <a:rPr lang="en-US" sz="3400"/>
            </a:br>
            <a:r>
              <a:rPr lang="en-US" sz="3400"/>
              <a:t>PFS (BICR) in HER2-Low: Primary Endpoint</a:t>
            </a:r>
          </a:p>
        </p:txBody>
      </p:sp>
      <p:sp>
        <p:nvSpPr>
          <p:cNvPr id="3" name="Footer Placeholder 2">
            <a:extLst>
              <a:ext uri="{FF2B5EF4-FFF2-40B4-BE49-F238E27FC236}">
                <a16:creationId xmlns:a16="http://schemas.microsoft.com/office/drawing/2014/main" id="{919F3BDC-3D9A-69B7-6BE8-E4B0F98301E2}"/>
              </a:ext>
            </a:extLst>
          </p:cNvPr>
          <p:cNvSpPr>
            <a:spLocks noGrp="1"/>
          </p:cNvSpPr>
          <p:nvPr>
            <p:ph type="ftr" sz="quarter" idx="10"/>
          </p:nvPr>
        </p:nvSpPr>
        <p:spPr>
          <a:xfrm>
            <a:off x="1416735" y="6054437"/>
            <a:ext cx="9498915" cy="803564"/>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BICR, blinded independent central review; CDK4/6i, cyclin-dependent kinase 4/6 inhibitor; ET, endocrine therapy; HER2, human epidermal growth factor receptor 2; HR, hazard ratio; </a:t>
            </a:r>
            <a:r>
              <a:rPr kumimoji="0" lang="en-US" sz="1000" b="0" i="0" u="none" strike="noStrike" kern="1200" cap="none" spc="0" normalizeH="0" baseline="0" noProof="0" err="1">
                <a:ln>
                  <a:noFill/>
                </a:ln>
                <a:solidFill>
                  <a:srgbClr val="47484F">
                    <a:lumMod val="50000"/>
                  </a:srgbClr>
                </a:solidFill>
                <a:effectLst/>
                <a:uLnTx/>
                <a:uFillTx/>
                <a:latin typeface="Arial" panose="020B0604020202020204" pitchFamily="34" charset="0"/>
                <a:ea typeface="+mn-ea"/>
                <a:cs typeface="Arial" panose="020B0604020202020204" pitchFamily="34" charset="0"/>
              </a:rPr>
              <a:t>mPFS</a:t>
            </a: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 median progression-free survival; PFS, progression-free survival; </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T-</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464646"/>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464646"/>
                </a:solidFill>
                <a:effectLst/>
                <a:uLnTx/>
                <a:uFillTx/>
                <a:latin typeface="Arial" panose="020B0604020202020204" pitchFamily="34" charset="0"/>
                <a:ea typeface="+mn-ea"/>
                <a:cs typeface="Arial" panose="020B0604020202020204" pitchFamily="34" charset="0"/>
              </a:rPr>
              <a:t>; TPC, treatment of physician’s choice. </a:t>
            </a:r>
            <a:br>
              <a:rPr kumimoji="0" lang="en-GB" sz="1000" b="0" i="0" u="none" strike="noStrike" kern="1200" cap="none" spc="0" normalizeH="0" baseline="0" noProof="0">
                <a:ln>
                  <a:noFill/>
                </a:ln>
                <a:solidFill>
                  <a:srgbClr val="47484F">
                    <a:lumMod val="50000"/>
                  </a:srgbClr>
                </a:solidFill>
                <a:effectLst/>
                <a:uLnTx/>
                <a:uFillTx/>
                <a:latin typeface="Proxima Nova Rg"/>
                <a:ea typeface="+mn-ea"/>
                <a:cs typeface="Arial" panose="020B0604020202020204" pitchFamily="34" charset="0"/>
              </a:rPr>
            </a:br>
            <a:r>
              <a:rPr kumimoji="0" lang="en-GB" sz="1000" b="0" i="0" u="none" strike="noStrike" kern="1200" cap="none" spc="0" normalizeH="0" baseline="0" noProof="0" err="1">
                <a:ln>
                  <a:noFill/>
                </a:ln>
                <a:solidFill>
                  <a:srgbClr val="47484F">
                    <a:lumMod val="50000"/>
                  </a:srgbClr>
                </a:solidFill>
                <a:effectLst/>
                <a:uLnTx/>
                <a:uFillTx/>
                <a:latin typeface="Arial" panose="020B0604020202020204" pitchFamily="34" charset="0"/>
                <a:ea typeface="+mn-ea"/>
                <a:cs typeface="Arial" panose="020B0604020202020204" pitchFamily="34" charset="0"/>
              </a:rPr>
              <a:t>Curigliano</a:t>
            </a:r>
            <a:r>
              <a:rPr kumimoji="0" lang="en-GB"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 G, et al. ASCO 2024. Abstract LBA1000. </a:t>
            </a: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Bardia A, et al. </a:t>
            </a:r>
            <a:r>
              <a:rPr kumimoji="0" lang="en-US" sz="1000" b="0" i="1"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N Engl J Med. </a:t>
            </a: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2024;391(22):2110-2122.</a:t>
            </a:r>
          </a:p>
        </p:txBody>
      </p:sp>
      <p:sp>
        <p:nvSpPr>
          <p:cNvPr id="13" name="TextBox 12">
            <a:extLst>
              <a:ext uri="{FF2B5EF4-FFF2-40B4-BE49-F238E27FC236}">
                <a16:creationId xmlns:a16="http://schemas.microsoft.com/office/drawing/2014/main" id="{A11F5A93-1C2A-DF48-F120-D49681CFD487}"/>
              </a:ext>
            </a:extLst>
          </p:cNvPr>
          <p:cNvSpPr txBox="1">
            <a:spLocks/>
          </p:cNvSpPr>
          <p:nvPr/>
        </p:nvSpPr>
        <p:spPr>
          <a:xfrm>
            <a:off x="8033102" y="2438169"/>
            <a:ext cx="3049355" cy="830997"/>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3A3A3A"/>
                </a:solidFill>
                <a:effectLst/>
                <a:uLnTx/>
                <a:uFillTx/>
                <a:latin typeface="Arial" panose="020B0604020202020204"/>
                <a:ea typeface="+mn-ea"/>
                <a:cs typeface="+mn-cs"/>
              </a:rPr>
              <a:t>HR, 0.62</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3A3A3A"/>
                </a:solidFill>
                <a:effectLst/>
                <a:uLnTx/>
                <a:uFillTx/>
                <a:latin typeface="Arial" panose="020B0604020202020204"/>
                <a:ea typeface="+mn-ea"/>
                <a:cs typeface="+mn-cs"/>
              </a:rPr>
              <a:t>95% CI, 0.51-0.74</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a:ln>
                  <a:noFill/>
                </a:ln>
                <a:solidFill>
                  <a:srgbClr val="3A3A3A"/>
                </a:solidFill>
                <a:effectLst/>
                <a:uLnTx/>
                <a:uFillTx/>
                <a:latin typeface="Arial" panose="020B0604020202020204"/>
                <a:ea typeface="+mn-ea"/>
                <a:cs typeface="+mn-cs"/>
              </a:rPr>
              <a:t>P</a:t>
            </a:r>
            <a:r>
              <a:rPr kumimoji="0" lang="en-US" sz="1400" b="1" i="0" u="none" strike="noStrike" kern="1200" cap="none" spc="0" normalizeH="0" baseline="0" noProof="0">
                <a:ln>
                  <a:noFill/>
                </a:ln>
                <a:solidFill>
                  <a:srgbClr val="3A3A3A"/>
                </a:solidFill>
                <a:effectLst/>
                <a:uLnTx/>
                <a:uFillTx/>
                <a:latin typeface="Arial" panose="020B0604020202020204"/>
                <a:ea typeface="+mn-ea"/>
                <a:cs typeface="+mn-cs"/>
              </a:rPr>
              <a:t> &lt; 0.001</a:t>
            </a:r>
          </a:p>
        </p:txBody>
      </p:sp>
      <p:sp>
        <p:nvSpPr>
          <p:cNvPr id="3136" name="TextBox 3135">
            <a:extLst>
              <a:ext uri="{FF2B5EF4-FFF2-40B4-BE49-F238E27FC236}">
                <a16:creationId xmlns:a16="http://schemas.microsoft.com/office/drawing/2014/main" id="{AAD73D38-AFA0-C60E-CFE8-3F08632967FF}"/>
              </a:ext>
            </a:extLst>
          </p:cNvPr>
          <p:cNvSpPr txBox="1"/>
          <p:nvPr/>
        </p:nvSpPr>
        <p:spPr>
          <a:xfrm>
            <a:off x="4970119" y="2710615"/>
            <a:ext cx="2125308" cy="646331"/>
          </a:xfrm>
          <a:prstGeom prst="rect">
            <a:avLst/>
          </a:prstGeom>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a:ea typeface="+mn-ea"/>
                <a:cs typeface="+mn-cs"/>
              </a:rPr>
              <a:t>T-</a:t>
            </a:r>
            <a:r>
              <a:rPr kumimoji="0" lang="en-US" sz="1800" b="1" i="0" u="none" strike="noStrike" kern="1200" cap="none" spc="0" normalizeH="0" baseline="0" noProof="0" err="1">
                <a:ln>
                  <a:noFill/>
                </a:ln>
                <a:solidFill>
                  <a:prstClr val="white"/>
                </a:solidFill>
                <a:effectLst/>
                <a:uLnTx/>
                <a:uFillTx/>
                <a:latin typeface="Arial" panose="020B0604020202020204"/>
                <a:ea typeface="+mn-ea"/>
                <a:cs typeface="+mn-cs"/>
              </a:rPr>
              <a:t>DXd</a:t>
            </a:r>
            <a:endParaRPr kumimoji="0" lang="en-US" sz="1800" b="1"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err="1">
                <a:ln>
                  <a:noFill/>
                </a:ln>
                <a:solidFill>
                  <a:prstClr val="white"/>
                </a:solidFill>
                <a:effectLst/>
                <a:uLnTx/>
                <a:uFillTx/>
                <a:latin typeface="Arial" panose="020B0604020202020204"/>
                <a:ea typeface="+mn-ea"/>
                <a:cs typeface="+mn-cs"/>
              </a:rPr>
              <a:t>mPFS</a:t>
            </a:r>
            <a:r>
              <a:rPr kumimoji="0" lang="en-US" sz="1800" b="1" i="0" u="none" strike="noStrike" kern="1200" cap="none" spc="0" normalizeH="0" baseline="0" noProof="0">
                <a:ln>
                  <a:noFill/>
                </a:ln>
                <a:solidFill>
                  <a:prstClr val="white"/>
                </a:solidFill>
                <a:effectLst/>
                <a:uLnTx/>
                <a:uFillTx/>
                <a:latin typeface="Arial" panose="020B0604020202020204"/>
                <a:ea typeface="+mn-ea"/>
                <a:cs typeface="+mn-cs"/>
              </a:rPr>
              <a:t>: 13.2 </a:t>
            </a:r>
            <a:r>
              <a:rPr kumimoji="0" lang="en-US" sz="1800" b="1" i="0" u="none" strike="noStrike" kern="1200" cap="none" spc="0" normalizeH="0" baseline="0" noProof="0" err="1">
                <a:ln>
                  <a:noFill/>
                </a:ln>
                <a:solidFill>
                  <a:prstClr val="white"/>
                </a:solidFill>
                <a:effectLst/>
                <a:uLnTx/>
                <a:uFillTx/>
                <a:latin typeface="Arial" panose="020B0604020202020204"/>
                <a:ea typeface="+mn-ea"/>
                <a:cs typeface="+mn-cs"/>
              </a:rPr>
              <a:t>mo</a:t>
            </a:r>
            <a:endParaRPr kumimoji="0" lang="en-US" sz="18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137" name="TextBox 3136">
            <a:extLst>
              <a:ext uri="{FF2B5EF4-FFF2-40B4-BE49-F238E27FC236}">
                <a16:creationId xmlns:a16="http://schemas.microsoft.com/office/drawing/2014/main" id="{F8430C78-503A-1928-8211-064A3E60109F}"/>
              </a:ext>
            </a:extLst>
          </p:cNvPr>
          <p:cNvSpPr txBox="1">
            <a:spLocks/>
          </p:cNvSpPr>
          <p:nvPr/>
        </p:nvSpPr>
        <p:spPr>
          <a:xfrm rot="16200000">
            <a:off x="-59428" y="3090398"/>
            <a:ext cx="1783993" cy="307777"/>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solidFill>
                  <a:srgbClr val="002557"/>
                </a:solidFill>
                <a:effectLst/>
                <a:uLnTx/>
                <a:uFillTx/>
                <a:latin typeface="Arial"/>
                <a:ea typeface="+mn-ea"/>
                <a:cs typeface="Arial"/>
                <a:sym typeface="Arial"/>
                <a:rtl val="0"/>
              </a:rPr>
              <a:t>Probability of PFS</a:t>
            </a:r>
          </a:p>
        </p:txBody>
      </p:sp>
      <p:sp>
        <p:nvSpPr>
          <p:cNvPr id="3138" name="TextBox 3137">
            <a:extLst>
              <a:ext uri="{FF2B5EF4-FFF2-40B4-BE49-F238E27FC236}">
                <a16:creationId xmlns:a16="http://schemas.microsoft.com/office/drawing/2014/main" id="{8E4E9EBF-81C8-3F47-9FDF-6C3BC2E7D1C6}"/>
              </a:ext>
            </a:extLst>
          </p:cNvPr>
          <p:cNvSpPr txBox="1">
            <a:spLocks/>
          </p:cNvSpPr>
          <p:nvPr/>
        </p:nvSpPr>
        <p:spPr>
          <a:xfrm>
            <a:off x="1430471" y="3532511"/>
            <a:ext cx="1958063" cy="646331"/>
          </a:xfrm>
          <a:prstGeom prst="rect">
            <a:avLst/>
          </a:prstGeom>
        </p:spPr>
        <p:style>
          <a:lnRef idx="1">
            <a:schemeClr val="accent5"/>
          </a:lnRef>
          <a:fillRef idx="3">
            <a:schemeClr val="accent5"/>
          </a:fillRef>
          <a:effectRef idx="2">
            <a:schemeClr val="accent5"/>
          </a:effectRef>
          <a:fontRef idx="minor">
            <a:schemeClr val="lt1"/>
          </a:fontRef>
        </p:style>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a:ea typeface="+mn-ea"/>
                <a:cs typeface="+mn-cs"/>
              </a:rPr>
              <a:t>TPC</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err="1">
                <a:ln>
                  <a:noFill/>
                </a:ln>
                <a:solidFill>
                  <a:prstClr val="white"/>
                </a:solidFill>
                <a:effectLst/>
                <a:uLnTx/>
                <a:uFillTx/>
                <a:latin typeface="Arial" panose="020B0604020202020204"/>
                <a:ea typeface="+mn-ea"/>
                <a:cs typeface="+mn-cs"/>
              </a:rPr>
              <a:t>mPFS</a:t>
            </a:r>
            <a:r>
              <a:rPr kumimoji="0" lang="en-US" sz="1800" b="1" i="0" u="none" strike="noStrike" kern="1200" cap="none" spc="0" normalizeH="0" baseline="0" noProof="0">
                <a:ln>
                  <a:noFill/>
                </a:ln>
                <a:solidFill>
                  <a:prstClr val="white"/>
                </a:solidFill>
                <a:effectLst/>
                <a:uLnTx/>
                <a:uFillTx/>
                <a:latin typeface="Arial" panose="020B0604020202020204"/>
                <a:ea typeface="+mn-ea"/>
                <a:cs typeface="+mn-cs"/>
              </a:rPr>
              <a:t>: 8.1 </a:t>
            </a:r>
            <a:r>
              <a:rPr kumimoji="0" lang="en-US" sz="1800" b="1" i="0" u="none" strike="noStrike" kern="1200" cap="none" spc="0" normalizeH="0" baseline="0" noProof="0" err="1">
                <a:ln>
                  <a:noFill/>
                </a:ln>
                <a:solidFill>
                  <a:prstClr val="white"/>
                </a:solidFill>
                <a:effectLst/>
                <a:uLnTx/>
                <a:uFillTx/>
                <a:latin typeface="Arial" panose="020B0604020202020204"/>
                <a:ea typeface="+mn-ea"/>
                <a:cs typeface="+mn-cs"/>
              </a:rPr>
              <a:t>mo</a:t>
            </a:r>
            <a:endParaRPr kumimoji="0" lang="en-US" sz="18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948" name="Graphic 2014">
            <a:extLst>
              <a:ext uri="{FF2B5EF4-FFF2-40B4-BE49-F238E27FC236}">
                <a16:creationId xmlns:a16="http://schemas.microsoft.com/office/drawing/2014/main" id="{1B1A9349-E7DC-C34A-D6E1-80B3FD09EF66}"/>
              </a:ext>
            </a:extLst>
          </p:cNvPr>
          <p:cNvSpPr/>
          <p:nvPr/>
        </p:nvSpPr>
        <p:spPr>
          <a:xfrm>
            <a:off x="1359341" y="1875871"/>
            <a:ext cx="9421781" cy="2747079"/>
          </a:xfrm>
          <a:custGeom>
            <a:avLst/>
            <a:gdLst>
              <a:gd name="connsiteX0" fmla="*/ 0 w 3649778"/>
              <a:gd name="connsiteY0" fmla="*/ 0 h 3079014"/>
              <a:gd name="connsiteX1" fmla="*/ 71448 w 3649778"/>
              <a:gd name="connsiteY1" fmla="*/ 0 h 3079014"/>
              <a:gd name="connsiteX2" fmla="*/ 71448 w 3649778"/>
              <a:gd name="connsiteY2" fmla="*/ 23466 h 3079014"/>
              <a:gd name="connsiteX3" fmla="*/ 128518 w 3649778"/>
              <a:gd name="connsiteY3" fmla="*/ 23466 h 3079014"/>
              <a:gd name="connsiteX4" fmla="*/ 128518 w 3649778"/>
              <a:gd name="connsiteY4" fmla="*/ 128373 h 3079014"/>
              <a:gd name="connsiteX5" fmla="*/ 134244 w 3649778"/>
              <a:gd name="connsiteY5" fmla="*/ 128373 h 3079014"/>
              <a:gd name="connsiteX6" fmla="*/ 134244 w 3649778"/>
              <a:gd name="connsiteY6" fmla="*/ 197390 h 3079014"/>
              <a:gd name="connsiteX7" fmla="*/ 140034 w 3649778"/>
              <a:gd name="connsiteY7" fmla="*/ 197390 h 3079014"/>
              <a:gd name="connsiteX8" fmla="*/ 140034 w 3649778"/>
              <a:gd name="connsiteY8" fmla="*/ 270963 h 3079014"/>
              <a:gd name="connsiteX9" fmla="*/ 145823 w 3649778"/>
              <a:gd name="connsiteY9" fmla="*/ 270963 h 3079014"/>
              <a:gd name="connsiteX10" fmla="*/ 145823 w 3649778"/>
              <a:gd name="connsiteY10" fmla="*/ 382082 h 3079014"/>
              <a:gd name="connsiteX11" fmla="*/ 153776 w 3649778"/>
              <a:gd name="connsiteY11" fmla="*/ 382082 h 3079014"/>
              <a:gd name="connsiteX12" fmla="*/ 153776 w 3649778"/>
              <a:gd name="connsiteY12" fmla="*/ 429152 h 3079014"/>
              <a:gd name="connsiteX13" fmla="*/ 171781 w 3649778"/>
              <a:gd name="connsiteY13" fmla="*/ 429152 h 3079014"/>
              <a:gd name="connsiteX14" fmla="*/ 171781 w 3649778"/>
              <a:gd name="connsiteY14" fmla="*/ 460486 h 3079014"/>
              <a:gd name="connsiteX15" fmla="*/ 206456 w 3649778"/>
              <a:gd name="connsiteY15" fmla="*/ 460486 h 3079014"/>
              <a:gd name="connsiteX16" fmla="*/ 206456 w 3649778"/>
              <a:gd name="connsiteY16" fmla="*/ 480777 h 3079014"/>
              <a:gd name="connsiteX17" fmla="*/ 206456 w 3649778"/>
              <a:gd name="connsiteY17" fmla="*/ 490163 h 3079014"/>
              <a:gd name="connsiteX18" fmla="*/ 225224 w 3649778"/>
              <a:gd name="connsiteY18" fmla="*/ 490163 h 3079014"/>
              <a:gd name="connsiteX19" fmla="*/ 265625 w 3649778"/>
              <a:gd name="connsiteY19" fmla="*/ 490163 h 3079014"/>
              <a:gd name="connsiteX20" fmla="*/ 265625 w 3649778"/>
              <a:gd name="connsiteY20" fmla="*/ 562218 h 3079014"/>
              <a:gd name="connsiteX21" fmla="*/ 265625 w 3649778"/>
              <a:gd name="connsiteY21" fmla="*/ 595208 h 3079014"/>
              <a:gd name="connsiteX22" fmla="*/ 275041 w 3649778"/>
              <a:gd name="connsiteY22" fmla="*/ 595208 h 3079014"/>
              <a:gd name="connsiteX23" fmla="*/ 275041 w 3649778"/>
              <a:gd name="connsiteY23" fmla="*/ 674993 h 3079014"/>
              <a:gd name="connsiteX24" fmla="*/ 287320 w 3649778"/>
              <a:gd name="connsiteY24" fmla="*/ 674993 h 3079014"/>
              <a:gd name="connsiteX25" fmla="*/ 287320 w 3649778"/>
              <a:gd name="connsiteY25" fmla="*/ 698458 h 3079014"/>
              <a:gd name="connsiteX26" fmla="*/ 295273 w 3649778"/>
              <a:gd name="connsiteY26" fmla="*/ 698458 h 3079014"/>
              <a:gd name="connsiteX27" fmla="*/ 300999 w 3649778"/>
              <a:gd name="connsiteY27" fmla="*/ 698458 h 3079014"/>
              <a:gd name="connsiteX28" fmla="*/ 300999 w 3649778"/>
              <a:gd name="connsiteY28" fmla="*/ 723581 h 3079014"/>
              <a:gd name="connsiteX29" fmla="*/ 386190 w 3649778"/>
              <a:gd name="connsiteY29" fmla="*/ 723581 h 3079014"/>
              <a:gd name="connsiteX30" fmla="*/ 386190 w 3649778"/>
              <a:gd name="connsiteY30" fmla="*/ 739179 h 3079014"/>
              <a:gd name="connsiteX31" fmla="*/ 414375 w 3649778"/>
              <a:gd name="connsiteY31" fmla="*/ 739179 h 3079014"/>
              <a:gd name="connsiteX32" fmla="*/ 414375 w 3649778"/>
              <a:gd name="connsiteY32" fmla="*/ 859822 h 3079014"/>
              <a:gd name="connsiteX33" fmla="*/ 428053 w 3649778"/>
              <a:gd name="connsiteY33" fmla="*/ 859822 h 3079014"/>
              <a:gd name="connsiteX34" fmla="*/ 428053 w 3649778"/>
              <a:gd name="connsiteY34" fmla="*/ 955342 h 3079014"/>
              <a:gd name="connsiteX35" fmla="*/ 456938 w 3649778"/>
              <a:gd name="connsiteY35" fmla="*/ 955342 h 3079014"/>
              <a:gd name="connsiteX36" fmla="*/ 456938 w 3649778"/>
              <a:gd name="connsiteY36" fmla="*/ 967903 h 3079014"/>
              <a:gd name="connsiteX37" fmla="*/ 491612 w 3649778"/>
              <a:gd name="connsiteY37" fmla="*/ 967903 h 3079014"/>
              <a:gd name="connsiteX38" fmla="*/ 491612 w 3649778"/>
              <a:gd name="connsiteY38" fmla="*/ 1028915 h 3079014"/>
              <a:gd name="connsiteX39" fmla="*/ 521897 w 3649778"/>
              <a:gd name="connsiteY39" fmla="*/ 1028915 h 3079014"/>
              <a:gd name="connsiteX40" fmla="*/ 521897 w 3649778"/>
              <a:gd name="connsiteY40" fmla="*/ 1046169 h 3079014"/>
              <a:gd name="connsiteX41" fmla="*/ 539966 w 3649778"/>
              <a:gd name="connsiteY41" fmla="*/ 1046169 h 3079014"/>
              <a:gd name="connsiteX42" fmla="*/ 539966 w 3649778"/>
              <a:gd name="connsiteY42" fmla="*/ 1071292 h 3079014"/>
              <a:gd name="connsiteX43" fmla="*/ 550082 w 3649778"/>
              <a:gd name="connsiteY43" fmla="*/ 1071292 h 3079014"/>
              <a:gd name="connsiteX44" fmla="*/ 550082 w 3649778"/>
              <a:gd name="connsiteY44" fmla="*/ 1201183 h 3079014"/>
              <a:gd name="connsiteX45" fmla="*/ 563761 w 3649778"/>
              <a:gd name="connsiteY45" fmla="*/ 1201183 h 3079014"/>
              <a:gd name="connsiteX46" fmla="*/ 563761 w 3649778"/>
              <a:gd name="connsiteY46" fmla="*/ 1252946 h 3079014"/>
              <a:gd name="connsiteX47" fmla="*/ 586856 w 3649778"/>
              <a:gd name="connsiteY47" fmla="*/ 1252946 h 3079014"/>
              <a:gd name="connsiteX48" fmla="*/ 586856 w 3649778"/>
              <a:gd name="connsiteY48" fmla="*/ 1303053 h 3079014"/>
              <a:gd name="connsiteX49" fmla="*/ 613577 w 3649778"/>
              <a:gd name="connsiteY49" fmla="*/ 1303053 h 3079014"/>
              <a:gd name="connsiteX50" fmla="*/ 625157 w 3649778"/>
              <a:gd name="connsiteY50" fmla="*/ 1303053 h 3079014"/>
              <a:gd name="connsiteX51" fmla="*/ 625157 w 3649778"/>
              <a:gd name="connsiteY51" fmla="*/ 1326519 h 3079014"/>
              <a:gd name="connsiteX52" fmla="*/ 641762 w 3649778"/>
              <a:gd name="connsiteY52" fmla="*/ 1326519 h 3079014"/>
              <a:gd name="connsiteX53" fmla="*/ 641762 w 3649778"/>
              <a:gd name="connsiteY53" fmla="*/ 1342255 h 3079014"/>
              <a:gd name="connsiteX54" fmla="*/ 658368 w 3649778"/>
              <a:gd name="connsiteY54" fmla="*/ 1342255 h 3079014"/>
              <a:gd name="connsiteX55" fmla="*/ 658368 w 3649778"/>
              <a:gd name="connsiteY55" fmla="*/ 1382975 h 3079014"/>
              <a:gd name="connsiteX56" fmla="*/ 679999 w 3649778"/>
              <a:gd name="connsiteY56" fmla="*/ 1382975 h 3079014"/>
              <a:gd name="connsiteX57" fmla="*/ 679999 w 3649778"/>
              <a:gd name="connsiteY57" fmla="*/ 1415828 h 3079014"/>
              <a:gd name="connsiteX58" fmla="*/ 692278 w 3649778"/>
              <a:gd name="connsiteY58" fmla="*/ 1415828 h 3079014"/>
              <a:gd name="connsiteX59" fmla="*/ 692278 w 3649778"/>
              <a:gd name="connsiteY59" fmla="*/ 1541164 h 3079014"/>
              <a:gd name="connsiteX60" fmla="*/ 711047 w 3649778"/>
              <a:gd name="connsiteY60" fmla="*/ 1541164 h 3079014"/>
              <a:gd name="connsiteX61" fmla="*/ 711047 w 3649778"/>
              <a:gd name="connsiteY61" fmla="*/ 1594307 h 3079014"/>
              <a:gd name="connsiteX62" fmla="*/ 730516 w 3649778"/>
              <a:gd name="connsiteY62" fmla="*/ 1594307 h 3079014"/>
              <a:gd name="connsiteX63" fmla="*/ 730516 w 3649778"/>
              <a:gd name="connsiteY63" fmla="*/ 1655457 h 3079014"/>
              <a:gd name="connsiteX64" fmla="*/ 763027 w 3649778"/>
              <a:gd name="connsiteY64" fmla="*/ 1655457 h 3079014"/>
              <a:gd name="connsiteX65" fmla="*/ 763027 w 3649778"/>
              <a:gd name="connsiteY65" fmla="*/ 1671055 h 3079014"/>
              <a:gd name="connsiteX66" fmla="*/ 802727 w 3649778"/>
              <a:gd name="connsiteY66" fmla="*/ 1671055 h 3079014"/>
              <a:gd name="connsiteX67" fmla="*/ 802727 w 3649778"/>
              <a:gd name="connsiteY67" fmla="*/ 1714950 h 3079014"/>
              <a:gd name="connsiteX68" fmla="*/ 812843 w 3649778"/>
              <a:gd name="connsiteY68" fmla="*/ 1714950 h 3079014"/>
              <a:gd name="connsiteX69" fmla="*/ 812843 w 3649778"/>
              <a:gd name="connsiteY69" fmla="*/ 1768232 h 3079014"/>
              <a:gd name="connsiteX70" fmla="*/ 832312 w 3649778"/>
              <a:gd name="connsiteY70" fmla="*/ 1768232 h 3079014"/>
              <a:gd name="connsiteX71" fmla="*/ 832312 w 3649778"/>
              <a:gd name="connsiteY71" fmla="*/ 1816682 h 3079014"/>
              <a:gd name="connsiteX72" fmla="*/ 840265 w 3649778"/>
              <a:gd name="connsiteY72" fmla="*/ 1816682 h 3079014"/>
              <a:gd name="connsiteX73" fmla="*/ 840265 w 3649778"/>
              <a:gd name="connsiteY73" fmla="*/ 1860577 h 3079014"/>
              <a:gd name="connsiteX74" fmla="*/ 864823 w 3649778"/>
              <a:gd name="connsiteY74" fmla="*/ 1860577 h 3079014"/>
              <a:gd name="connsiteX75" fmla="*/ 864823 w 3649778"/>
              <a:gd name="connsiteY75" fmla="*/ 1910684 h 3079014"/>
              <a:gd name="connsiteX76" fmla="*/ 904524 w 3649778"/>
              <a:gd name="connsiteY76" fmla="*/ 1910684 h 3079014"/>
              <a:gd name="connsiteX77" fmla="*/ 904524 w 3649778"/>
              <a:gd name="connsiteY77" fmla="*/ 1931113 h 3079014"/>
              <a:gd name="connsiteX78" fmla="*/ 939898 w 3649778"/>
              <a:gd name="connsiteY78" fmla="*/ 1931113 h 3079014"/>
              <a:gd name="connsiteX79" fmla="*/ 964393 w 3649778"/>
              <a:gd name="connsiteY79" fmla="*/ 1931113 h 3079014"/>
              <a:gd name="connsiteX80" fmla="*/ 964393 w 3649778"/>
              <a:gd name="connsiteY80" fmla="*/ 2004686 h 3079014"/>
              <a:gd name="connsiteX81" fmla="*/ 976672 w 3649778"/>
              <a:gd name="connsiteY81" fmla="*/ 2004686 h 3079014"/>
              <a:gd name="connsiteX82" fmla="*/ 976672 w 3649778"/>
              <a:gd name="connsiteY82" fmla="*/ 2045407 h 3079014"/>
              <a:gd name="connsiteX83" fmla="*/ 976672 w 3649778"/>
              <a:gd name="connsiteY83" fmla="*/ 2078259 h 3079014"/>
              <a:gd name="connsiteX84" fmla="*/ 1001930 w 3649778"/>
              <a:gd name="connsiteY84" fmla="*/ 2078259 h 3079014"/>
              <a:gd name="connsiteX85" fmla="*/ 1035141 w 3649778"/>
              <a:gd name="connsiteY85" fmla="*/ 2078259 h 3079014"/>
              <a:gd name="connsiteX86" fmla="*/ 1035141 w 3649778"/>
              <a:gd name="connsiteY86" fmla="*/ 2101725 h 3079014"/>
              <a:gd name="connsiteX87" fmla="*/ 1054673 w 3649778"/>
              <a:gd name="connsiteY87" fmla="*/ 2101725 h 3079014"/>
              <a:gd name="connsiteX88" fmla="*/ 1054673 w 3649778"/>
              <a:gd name="connsiteY88" fmla="*/ 2114286 h 3079014"/>
              <a:gd name="connsiteX89" fmla="*/ 1120332 w 3649778"/>
              <a:gd name="connsiteY89" fmla="*/ 2114286 h 3079014"/>
              <a:gd name="connsiteX90" fmla="*/ 1120332 w 3649778"/>
              <a:gd name="connsiteY90" fmla="*/ 2155007 h 3079014"/>
              <a:gd name="connsiteX91" fmla="*/ 1147053 w 3649778"/>
              <a:gd name="connsiteY91" fmla="*/ 2155007 h 3079014"/>
              <a:gd name="connsiteX92" fmla="*/ 1157869 w 3649778"/>
              <a:gd name="connsiteY92" fmla="*/ 2155007 h 3079014"/>
              <a:gd name="connsiteX93" fmla="*/ 1157869 w 3649778"/>
              <a:gd name="connsiteY93" fmla="*/ 2197384 h 3079014"/>
              <a:gd name="connsiteX94" fmla="*/ 1222128 w 3649778"/>
              <a:gd name="connsiteY94" fmla="*/ 2197384 h 3079014"/>
              <a:gd name="connsiteX95" fmla="*/ 1222128 w 3649778"/>
              <a:gd name="connsiteY95" fmla="*/ 2219193 h 3079014"/>
              <a:gd name="connsiteX96" fmla="*/ 1281297 w 3649778"/>
              <a:gd name="connsiteY96" fmla="*/ 2219193 h 3079014"/>
              <a:gd name="connsiteX97" fmla="*/ 1281297 w 3649778"/>
              <a:gd name="connsiteY97" fmla="*/ 2258395 h 3079014"/>
              <a:gd name="connsiteX98" fmla="*/ 1332577 w 3649778"/>
              <a:gd name="connsiteY98" fmla="*/ 2258395 h 3079014"/>
              <a:gd name="connsiteX99" fmla="*/ 1332577 w 3649778"/>
              <a:gd name="connsiteY99" fmla="*/ 2311677 h 3079014"/>
              <a:gd name="connsiteX100" fmla="*/ 1332577 w 3649778"/>
              <a:gd name="connsiteY100" fmla="*/ 2344529 h 3079014"/>
              <a:gd name="connsiteX101" fmla="*/ 1395373 w 3649778"/>
              <a:gd name="connsiteY101" fmla="*/ 2344529 h 3079014"/>
              <a:gd name="connsiteX102" fmla="*/ 1395373 w 3649778"/>
              <a:gd name="connsiteY102" fmla="*/ 2380556 h 3079014"/>
              <a:gd name="connsiteX103" fmla="*/ 1485590 w 3649778"/>
              <a:gd name="connsiteY103" fmla="*/ 2380556 h 3079014"/>
              <a:gd name="connsiteX104" fmla="*/ 1485590 w 3649778"/>
              <a:gd name="connsiteY104" fmla="*/ 2404022 h 3079014"/>
              <a:gd name="connsiteX105" fmla="*/ 1505122 w 3649778"/>
              <a:gd name="connsiteY105" fmla="*/ 2404022 h 3079014"/>
              <a:gd name="connsiteX106" fmla="*/ 1505122 w 3649778"/>
              <a:gd name="connsiteY106" fmla="*/ 2418102 h 3079014"/>
              <a:gd name="connsiteX107" fmla="*/ 1518801 w 3649778"/>
              <a:gd name="connsiteY107" fmla="*/ 2418102 h 3079014"/>
              <a:gd name="connsiteX108" fmla="*/ 1518801 w 3649778"/>
              <a:gd name="connsiteY108" fmla="*/ 2480770 h 3079014"/>
              <a:gd name="connsiteX109" fmla="*/ 1547685 w 3649778"/>
              <a:gd name="connsiteY109" fmla="*/ 2480770 h 3079014"/>
              <a:gd name="connsiteX110" fmla="*/ 1547685 w 3649778"/>
              <a:gd name="connsiteY110" fmla="*/ 2534052 h 3079014"/>
              <a:gd name="connsiteX111" fmla="*/ 1561428 w 3649778"/>
              <a:gd name="connsiteY111" fmla="*/ 2534052 h 3079014"/>
              <a:gd name="connsiteX112" fmla="*/ 1561428 w 3649778"/>
              <a:gd name="connsiteY112" fmla="*/ 2588852 h 3079014"/>
              <a:gd name="connsiteX113" fmla="*/ 1588086 w 3649778"/>
              <a:gd name="connsiteY113" fmla="*/ 2588852 h 3079014"/>
              <a:gd name="connsiteX114" fmla="*/ 1588086 w 3649778"/>
              <a:gd name="connsiteY114" fmla="*/ 2612318 h 3079014"/>
              <a:gd name="connsiteX115" fmla="*/ 1612644 w 3649778"/>
              <a:gd name="connsiteY115" fmla="*/ 2612318 h 3079014"/>
              <a:gd name="connsiteX116" fmla="*/ 1612644 w 3649778"/>
              <a:gd name="connsiteY116" fmla="*/ 2631090 h 3079014"/>
              <a:gd name="connsiteX117" fmla="*/ 1752678 w 3649778"/>
              <a:gd name="connsiteY117" fmla="*/ 2631090 h 3079014"/>
              <a:gd name="connsiteX118" fmla="*/ 1752678 w 3649778"/>
              <a:gd name="connsiteY118" fmla="*/ 2673467 h 3079014"/>
              <a:gd name="connsiteX119" fmla="*/ 1798168 w 3649778"/>
              <a:gd name="connsiteY119" fmla="*/ 2673467 h 3079014"/>
              <a:gd name="connsiteX120" fmla="*/ 1798168 w 3649778"/>
              <a:gd name="connsiteY120" fmla="*/ 2687547 h 3079014"/>
              <a:gd name="connsiteX121" fmla="*/ 1833542 w 3649778"/>
              <a:gd name="connsiteY121" fmla="*/ 2687547 h 3079014"/>
              <a:gd name="connsiteX122" fmla="*/ 1833542 w 3649778"/>
              <a:gd name="connsiteY122" fmla="*/ 2709494 h 3079014"/>
              <a:gd name="connsiteX123" fmla="*/ 1948318 w 3649778"/>
              <a:gd name="connsiteY123" fmla="*/ 2709494 h 3079014"/>
              <a:gd name="connsiteX124" fmla="*/ 1948318 w 3649778"/>
              <a:gd name="connsiteY124" fmla="*/ 2740828 h 3079014"/>
              <a:gd name="connsiteX125" fmla="*/ 1970713 w 3649778"/>
              <a:gd name="connsiteY125" fmla="*/ 2740828 h 3079014"/>
              <a:gd name="connsiteX126" fmla="*/ 1970713 w 3649778"/>
              <a:gd name="connsiteY126" fmla="*/ 2814401 h 3079014"/>
              <a:gd name="connsiteX127" fmla="*/ 2022692 w 3649778"/>
              <a:gd name="connsiteY127" fmla="*/ 2814401 h 3079014"/>
              <a:gd name="connsiteX128" fmla="*/ 2022692 w 3649778"/>
              <a:gd name="connsiteY128" fmla="*/ 2834692 h 3079014"/>
              <a:gd name="connsiteX129" fmla="*/ 2055140 w 3649778"/>
              <a:gd name="connsiteY129" fmla="*/ 2834692 h 3079014"/>
              <a:gd name="connsiteX130" fmla="*/ 2055140 w 3649778"/>
              <a:gd name="connsiteY130" fmla="*/ 2878588 h 3079014"/>
              <a:gd name="connsiteX131" fmla="*/ 2088351 w 3649778"/>
              <a:gd name="connsiteY131" fmla="*/ 2878588 h 3079014"/>
              <a:gd name="connsiteX132" fmla="*/ 2088351 w 3649778"/>
              <a:gd name="connsiteY132" fmla="*/ 2903710 h 3079014"/>
              <a:gd name="connsiteX133" fmla="*/ 2100630 w 3649778"/>
              <a:gd name="connsiteY133" fmla="*/ 2903710 h 3079014"/>
              <a:gd name="connsiteX134" fmla="*/ 2100630 w 3649778"/>
              <a:gd name="connsiteY134" fmla="*/ 2920826 h 3079014"/>
              <a:gd name="connsiteX135" fmla="*/ 2225521 w 3649778"/>
              <a:gd name="connsiteY135" fmla="*/ 2920826 h 3079014"/>
              <a:gd name="connsiteX136" fmla="*/ 2268849 w 3649778"/>
              <a:gd name="connsiteY136" fmla="*/ 2920826 h 3079014"/>
              <a:gd name="connsiteX137" fmla="*/ 2268849 w 3649778"/>
              <a:gd name="connsiteY137" fmla="*/ 2949124 h 3079014"/>
              <a:gd name="connsiteX138" fmla="*/ 2370645 w 3649778"/>
              <a:gd name="connsiteY138" fmla="*/ 2949124 h 3079014"/>
              <a:gd name="connsiteX139" fmla="*/ 2370645 w 3649778"/>
              <a:gd name="connsiteY139" fmla="*/ 2999230 h 3079014"/>
              <a:gd name="connsiteX140" fmla="*/ 2794372 w 3649778"/>
              <a:gd name="connsiteY140" fmla="*/ 2999230 h 3079014"/>
              <a:gd name="connsiteX141" fmla="*/ 2804488 w 3649778"/>
              <a:gd name="connsiteY141" fmla="*/ 2999230 h 3079014"/>
              <a:gd name="connsiteX142" fmla="*/ 2804488 w 3649778"/>
              <a:gd name="connsiteY142" fmla="*/ 3079015 h 3079014"/>
              <a:gd name="connsiteX143" fmla="*/ 3205820 w 3649778"/>
              <a:gd name="connsiteY143" fmla="*/ 3079015 h 3079014"/>
              <a:gd name="connsiteX144" fmla="*/ 3649779 w 3649778"/>
              <a:gd name="connsiteY144" fmla="*/ 3079015 h 3079014"/>
              <a:gd name="connsiteX0" fmla="*/ 0 w 3641496"/>
              <a:gd name="connsiteY0" fmla="*/ 0 h 3079015"/>
              <a:gd name="connsiteX1" fmla="*/ 71448 w 3641496"/>
              <a:gd name="connsiteY1" fmla="*/ 0 h 3079015"/>
              <a:gd name="connsiteX2" fmla="*/ 71448 w 3641496"/>
              <a:gd name="connsiteY2" fmla="*/ 23466 h 3079015"/>
              <a:gd name="connsiteX3" fmla="*/ 128518 w 3641496"/>
              <a:gd name="connsiteY3" fmla="*/ 23466 h 3079015"/>
              <a:gd name="connsiteX4" fmla="*/ 128518 w 3641496"/>
              <a:gd name="connsiteY4" fmla="*/ 128373 h 3079015"/>
              <a:gd name="connsiteX5" fmla="*/ 134244 w 3641496"/>
              <a:gd name="connsiteY5" fmla="*/ 128373 h 3079015"/>
              <a:gd name="connsiteX6" fmla="*/ 134244 w 3641496"/>
              <a:gd name="connsiteY6" fmla="*/ 197390 h 3079015"/>
              <a:gd name="connsiteX7" fmla="*/ 140034 w 3641496"/>
              <a:gd name="connsiteY7" fmla="*/ 197390 h 3079015"/>
              <a:gd name="connsiteX8" fmla="*/ 140034 w 3641496"/>
              <a:gd name="connsiteY8" fmla="*/ 270963 h 3079015"/>
              <a:gd name="connsiteX9" fmla="*/ 145823 w 3641496"/>
              <a:gd name="connsiteY9" fmla="*/ 270963 h 3079015"/>
              <a:gd name="connsiteX10" fmla="*/ 145823 w 3641496"/>
              <a:gd name="connsiteY10" fmla="*/ 382082 h 3079015"/>
              <a:gd name="connsiteX11" fmla="*/ 153776 w 3641496"/>
              <a:gd name="connsiteY11" fmla="*/ 382082 h 3079015"/>
              <a:gd name="connsiteX12" fmla="*/ 153776 w 3641496"/>
              <a:gd name="connsiteY12" fmla="*/ 429152 h 3079015"/>
              <a:gd name="connsiteX13" fmla="*/ 171781 w 3641496"/>
              <a:gd name="connsiteY13" fmla="*/ 429152 h 3079015"/>
              <a:gd name="connsiteX14" fmla="*/ 171781 w 3641496"/>
              <a:gd name="connsiteY14" fmla="*/ 460486 h 3079015"/>
              <a:gd name="connsiteX15" fmla="*/ 206456 w 3641496"/>
              <a:gd name="connsiteY15" fmla="*/ 460486 h 3079015"/>
              <a:gd name="connsiteX16" fmla="*/ 206456 w 3641496"/>
              <a:gd name="connsiteY16" fmla="*/ 480777 h 3079015"/>
              <a:gd name="connsiteX17" fmla="*/ 206456 w 3641496"/>
              <a:gd name="connsiteY17" fmla="*/ 490163 h 3079015"/>
              <a:gd name="connsiteX18" fmla="*/ 225224 w 3641496"/>
              <a:gd name="connsiteY18" fmla="*/ 490163 h 3079015"/>
              <a:gd name="connsiteX19" fmla="*/ 265625 w 3641496"/>
              <a:gd name="connsiteY19" fmla="*/ 490163 h 3079015"/>
              <a:gd name="connsiteX20" fmla="*/ 265625 w 3641496"/>
              <a:gd name="connsiteY20" fmla="*/ 562218 h 3079015"/>
              <a:gd name="connsiteX21" fmla="*/ 265625 w 3641496"/>
              <a:gd name="connsiteY21" fmla="*/ 595208 h 3079015"/>
              <a:gd name="connsiteX22" fmla="*/ 275041 w 3641496"/>
              <a:gd name="connsiteY22" fmla="*/ 595208 h 3079015"/>
              <a:gd name="connsiteX23" fmla="*/ 275041 w 3641496"/>
              <a:gd name="connsiteY23" fmla="*/ 674993 h 3079015"/>
              <a:gd name="connsiteX24" fmla="*/ 287320 w 3641496"/>
              <a:gd name="connsiteY24" fmla="*/ 674993 h 3079015"/>
              <a:gd name="connsiteX25" fmla="*/ 287320 w 3641496"/>
              <a:gd name="connsiteY25" fmla="*/ 698458 h 3079015"/>
              <a:gd name="connsiteX26" fmla="*/ 295273 w 3641496"/>
              <a:gd name="connsiteY26" fmla="*/ 698458 h 3079015"/>
              <a:gd name="connsiteX27" fmla="*/ 300999 w 3641496"/>
              <a:gd name="connsiteY27" fmla="*/ 698458 h 3079015"/>
              <a:gd name="connsiteX28" fmla="*/ 300999 w 3641496"/>
              <a:gd name="connsiteY28" fmla="*/ 723581 h 3079015"/>
              <a:gd name="connsiteX29" fmla="*/ 386190 w 3641496"/>
              <a:gd name="connsiteY29" fmla="*/ 723581 h 3079015"/>
              <a:gd name="connsiteX30" fmla="*/ 386190 w 3641496"/>
              <a:gd name="connsiteY30" fmla="*/ 739179 h 3079015"/>
              <a:gd name="connsiteX31" fmla="*/ 414375 w 3641496"/>
              <a:gd name="connsiteY31" fmla="*/ 739179 h 3079015"/>
              <a:gd name="connsiteX32" fmla="*/ 414375 w 3641496"/>
              <a:gd name="connsiteY32" fmla="*/ 859822 h 3079015"/>
              <a:gd name="connsiteX33" fmla="*/ 428053 w 3641496"/>
              <a:gd name="connsiteY33" fmla="*/ 859822 h 3079015"/>
              <a:gd name="connsiteX34" fmla="*/ 428053 w 3641496"/>
              <a:gd name="connsiteY34" fmla="*/ 955342 h 3079015"/>
              <a:gd name="connsiteX35" fmla="*/ 456938 w 3641496"/>
              <a:gd name="connsiteY35" fmla="*/ 955342 h 3079015"/>
              <a:gd name="connsiteX36" fmla="*/ 456938 w 3641496"/>
              <a:gd name="connsiteY36" fmla="*/ 967903 h 3079015"/>
              <a:gd name="connsiteX37" fmla="*/ 491612 w 3641496"/>
              <a:gd name="connsiteY37" fmla="*/ 967903 h 3079015"/>
              <a:gd name="connsiteX38" fmla="*/ 491612 w 3641496"/>
              <a:gd name="connsiteY38" fmla="*/ 1028915 h 3079015"/>
              <a:gd name="connsiteX39" fmla="*/ 521897 w 3641496"/>
              <a:gd name="connsiteY39" fmla="*/ 1028915 h 3079015"/>
              <a:gd name="connsiteX40" fmla="*/ 521897 w 3641496"/>
              <a:gd name="connsiteY40" fmla="*/ 1046169 h 3079015"/>
              <a:gd name="connsiteX41" fmla="*/ 539966 w 3641496"/>
              <a:gd name="connsiteY41" fmla="*/ 1046169 h 3079015"/>
              <a:gd name="connsiteX42" fmla="*/ 539966 w 3641496"/>
              <a:gd name="connsiteY42" fmla="*/ 1071292 h 3079015"/>
              <a:gd name="connsiteX43" fmla="*/ 550082 w 3641496"/>
              <a:gd name="connsiteY43" fmla="*/ 1071292 h 3079015"/>
              <a:gd name="connsiteX44" fmla="*/ 550082 w 3641496"/>
              <a:gd name="connsiteY44" fmla="*/ 1201183 h 3079015"/>
              <a:gd name="connsiteX45" fmla="*/ 563761 w 3641496"/>
              <a:gd name="connsiteY45" fmla="*/ 1201183 h 3079015"/>
              <a:gd name="connsiteX46" fmla="*/ 563761 w 3641496"/>
              <a:gd name="connsiteY46" fmla="*/ 1252946 h 3079015"/>
              <a:gd name="connsiteX47" fmla="*/ 586856 w 3641496"/>
              <a:gd name="connsiteY47" fmla="*/ 1252946 h 3079015"/>
              <a:gd name="connsiteX48" fmla="*/ 586856 w 3641496"/>
              <a:gd name="connsiteY48" fmla="*/ 1303053 h 3079015"/>
              <a:gd name="connsiteX49" fmla="*/ 613577 w 3641496"/>
              <a:gd name="connsiteY49" fmla="*/ 1303053 h 3079015"/>
              <a:gd name="connsiteX50" fmla="*/ 625157 w 3641496"/>
              <a:gd name="connsiteY50" fmla="*/ 1303053 h 3079015"/>
              <a:gd name="connsiteX51" fmla="*/ 625157 w 3641496"/>
              <a:gd name="connsiteY51" fmla="*/ 1326519 h 3079015"/>
              <a:gd name="connsiteX52" fmla="*/ 641762 w 3641496"/>
              <a:gd name="connsiteY52" fmla="*/ 1326519 h 3079015"/>
              <a:gd name="connsiteX53" fmla="*/ 641762 w 3641496"/>
              <a:gd name="connsiteY53" fmla="*/ 1342255 h 3079015"/>
              <a:gd name="connsiteX54" fmla="*/ 658368 w 3641496"/>
              <a:gd name="connsiteY54" fmla="*/ 1342255 h 3079015"/>
              <a:gd name="connsiteX55" fmla="*/ 658368 w 3641496"/>
              <a:gd name="connsiteY55" fmla="*/ 1382975 h 3079015"/>
              <a:gd name="connsiteX56" fmla="*/ 679999 w 3641496"/>
              <a:gd name="connsiteY56" fmla="*/ 1382975 h 3079015"/>
              <a:gd name="connsiteX57" fmla="*/ 679999 w 3641496"/>
              <a:gd name="connsiteY57" fmla="*/ 1415828 h 3079015"/>
              <a:gd name="connsiteX58" fmla="*/ 692278 w 3641496"/>
              <a:gd name="connsiteY58" fmla="*/ 1415828 h 3079015"/>
              <a:gd name="connsiteX59" fmla="*/ 692278 w 3641496"/>
              <a:gd name="connsiteY59" fmla="*/ 1541164 h 3079015"/>
              <a:gd name="connsiteX60" fmla="*/ 711047 w 3641496"/>
              <a:gd name="connsiteY60" fmla="*/ 1541164 h 3079015"/>
              <a:gd name="connsiteX61" fmla="*/ 711047 w 3641496"/>
              <a:gd name="connsiteY61" fmla="*/ 1594307 h 3079015"/>
              <a:gd name="connsiteX62" fmla="*/ 730516 w 3641496"/>
              <a:gd name="connsiteY62" fmla="*/ 1594307 h 3079015"/>
              <a:gd name="connsiteX63" fmla="*/ 730516 w 3641496"/>
              <a:gd name="connsiteY63" fmla="*/ 1655457 h 3079015"/>
              <a:gd name="connsiteX64" fmla="*/ 763027 w 3641496"/>
              <a:gd name="connsiteY64" fmla="*/ 1655457 h 3079015"/>
              <a:gd name="connsiteX65" fmla="*/ 763027 w 3641496"/>
              <a:gd name="connsiteY65" fmla="*/ 1671055 h 3079015"/>
              <a:gd name="connsiteX66" fmla="*/ 802727 w 3641496"/>
              <a:gd name="connsiteY66" fmla="*/ 1671055 h 3079015"/>
              <a:gd name="connsiteX67" fmla="*/ 802727 w 3641496"/>
              <a:gd name="connsiteY67" fmla="*/ 1714950 h 3079015"/>
              <a:gd name="connsiteX68" fmla="*/ 812843 w 3641496"/>
              <a:gd name="connsiteY68" fmla="*/ 1714950 h 3079015"/>
              <a:gd name="connsiteX69" fmla="*/ 812843 w 3641496"/>
              <a:gd name="connsiteY69" fmla="*/ 1768232 h 3079015"/>
              <a:gd name="connsiteX70" fmla="*/ 832312 w 3641496"/>
              <a:gd name="connsiteY70" fmla="*/ 1768232 h 3079015"/>
              <a:gd name="connsiteX71" fmla="*/ 832312 w 3641496"/>
              <a:gd name="connsiteY71" fmla="*/ 1816682 h 3079015"/>
              <a:gd name="connsiteX72" fmla="*/ 840265 w 3641496"/>
              <a:gd name="connsiteY72" fmla="*/ 1816682 h 3079015"/>
              <a:gd name="connsiteX73" fmla="*/ 840265 w 3641496"/>
              <a:gd name="connsiteY73" fmla="*/ 1860577 h 3079015"/>
              <a:gd name="connsiteX74" fmla="*/ 864823 w 3641496"/>
              <a:gd name="connsiteY74" fmla="*/ 1860577 h 3079015"/>
              <a:gd name="connsiteX75" fmla="*/ 864823 w 3641496"/>
              <a:gd name="connsiteY75" fmla="*/ 1910684 h 3079015"/>
              <a:gd name="connsiteX76" fmla="*/ 904524 w 3641496"/>
              <a:gd name="connsiteY76" fmla="*/ 1910684 h 3079015"/>
              <a:gd name="connsiteX77" fmla="*/ 904524 w 3641496"/>
              <a:gd name="connsiteY77" fmla="*/ 1931113 h 3079015"/>
              <a:gd name="connsiteX78" fmla="*/ 939898 w 3641496"/>
              <a:gd name="connsiteY78" fmla="*/ 1931113 h 3079015"/>
              <a:gd name="connsiteX79" fmla="*/ 964393 w 3641496"/>
              <a:gd name="connsiteY79" fmla="*/ 1931113 h 3079015"/>
              <a:gd name="connsiteX80" fmla="*/ 964393 w 3641496"/>
              <a:gd name="connsiteY80" fmla="*/ 2004686 h 3079015"/>
              <a:gd name="connsiteX81" fmla="*/ 976672 w 3641496"/>
              <a:gd name="connsiteY81" fmla="*/ 2004686 h 3079015"/>
              <a:gd name="connsiteX82" fmla="*/ 976672 w 3641496"/>
              <a:gd name="connsiteY82" fmla="*/ 2045407 h 3079015"/>
              <a:gd name="connsiteX83" fmla="*/ 976672 w 3641496"/>
              <a:gd name="connsiteY83" fmla="*/ 2078259 h 3079015"/>
              <a:gd name="connsiteX84" fmla="*/ 1001930 w 3641496"/>
              <a:gd name="connsiteY84" fmla="*/ 2078259 h 3079015"/>
              <a:gd name="connsiteX85" fmla="*/ 1035141 w 3641496"/>
              <a:gd name="connsiteY85" fmla="*/ 2078259 h 3079015"/>
              <a:gd name="connsiteX86" fmla="*/ 1035141 w 3641496"/>
              <a:gd name="connsiteY86" fmla="*/ 2101725 h 3079015"/>
              <a:gd name="connsiteX87" fmla="*/ 1054673 w 3641496"/>
              <a:gd name="connsiteY87" fmla="*/ 2101725 h 3079015"/>
              <a:gd name="connsiteX88" fmla="*/ 1054673 w 3641496"/>
              <a:gd name="connsiteY88" fmla="*/ 2114286 h 3079015"/>
              <a:gd name="connsiteX89" fmla="*/ 1120332 w 3641496"/>
              <a:gd name="connsiteY89" fmla="*/ 2114286 h 3079015"/>
              <a:gd name="connsiteX90" fmla="*/ 1120332 w 3641496"/>
              <a:gd name="connsiteY90" fmla="*/ 2155007 h 3079015"/>
              <a:gd name="connsiteX91" fmla="*/ 1147053 w 3641496"/>
              <a:gd name="connsiteY91" fmla="*/ 2155007 h 3079015"/>
              <a:gd name="connsiteX92" fmla="*/ 1157869 w 3641496"/>
              <a:gd name="connsiteY92" fmla="*/ 2155007 h 3079015"/>
              <a:gd name="connsiteX93" fmla="*/ 1157869 w 3641496"/>
              <a:gd name="connsiteY93" fmla="*/ 2197384 h 3079015"/>
              <a:gd name="connsiteX94" fmla="*/ 1222128 w 3641496"/>
              <a:gd name="connsiteY94" fmla="*/ 2197384 h 3079015"/>
              <a:gd name="connsiteX95" fmla="*/ 1222128 w 3641496"/>
              <a:gd name="connsiteY95" fmla="*/ 2219193 h 3079015"/>
              <a:gd name="connsiteX96" fmla="*/ 1281297 w 3641496"/>
              <a:gd name="connsiteY96" fmla="*/ 2219193 h 3079015"/>
              <a:gd name="connsiteX97" fmla="*/ 1281297 w 3641496"/>
              <a:gd name="connsiteY97" fmla="*/ 2258395 h 3079015"/>
              <a:gd name="connsiteX98" fmla="*/ 1332577 w 3641496"/>
              <a:gd name="connsiteY98" fmla="*/ 2258395 h 3079015"/>
              <a:gd name="connsiteX99" fmla="*/ 1332577 w 3641496"/>
              <a:gd name="connsiteY99" fmla="*/ 2311677 h 3079015"/>
              <a:gd name="connsiteX100" fmla="*/ 1332577 w 3641496"/>
              <a:gd name="connsiteY100" fmla="*/ 2344529 h 3079015"/>
              <a:gd name="connsiteX101" fmla="*/ 1395373 w 3641496"/>
              <a:gd name="connsiteY101" fmla="*/ 2344529 h 3079015"/>
              <a:gd name="connsiteX102" fmla="*/ 1395373 w 3641496"/>
              <a:gd name="connsiteY102" fmla="*/ 2380556 h 3079015"/>
              <a:gd name="connsiteX103" fmla="*/ 1485590 w 3641496"/>
              <a:gd name="connsiteY103" fmla="*/ 2380556 h 3079015"/>
              <a:gd name="connsiteX104" fmla="*/ 1485590 w 3641496"/>
              <a:gd name="connsiteY104" fmla="*/ 2404022 h 3079015"/>
              <a:gd name="connsiteX105" fmla="*/ 1505122 w 3641496"/>
              <a:gd name="connsiteY105" fmla="*/ 2404022 h 3079015"/>
              <a:gd name="connsiteX106" fmla="*/ 1505122 w 3641496"/>
              <a:gd name="connsiteY106" fmla="*/ 2418102 h 3079015"/>
              <a:gd name="connsiteX107" fmla="*/ 1518801 w 3641496"/>
              <a:gd name="connsiteY107" fmla="*/ 2418102 h 3079015"/>
              <a:gd name="connsiteX108" fmla="*/ 1518801 w 3641496"/>
              <a:gd name="connsiteY108" fmla="*/ 2480770 h 3079015"/>
              <a:gd name="connsiteX109" fmla="*/ 1547685 w 3641496"/>
              <a:gd name="connsiteY109" fmla="*/ 2480770 h 3079015"/>
              <a:gd name="connsiteX110" fmla="*/ 1547685 w 3641496"/>
              <a:gd name="connsiteY110" fmla="*/ 2534052 h 3079015"/>
              <a:gd name="connsiteX111" fmla="*/ 1561428 w 3641496"/>
              <a:gd name="connsiteY111" fmla="*/ 2534052 h 3079015"/>
              <a:gd name="connsiteX112" fmla="*/ 1561428 w 3641496"/>
              <a:gd name="connsiteY112" fmla="*/ 2588852 h 3079015"/>
              <a:gd name="connsiteX113" fmla="*/ 1588086 w 3641496"/>
              <a:gd name="connsiteY113" fmla="*/ 2588852 h 3079015"/>
              <a:gd name="connsiteX114" fmla="*/ 1588086 w 3641496"/>
              <a:gd name="connsiteY114" fmla="*/ 2612318 h 3079015"/>
              <a:gd name="connsiteX115" fmla="*/ 1612644 w 3641496"/>
              <a:gd name="connsiteY115" fmla="*/ 2612318 h 3079015"/>
              <a:gd name="connsiteX116" fmla="*/ 1612644 w 3641496"/>
              <a:gd name="connsiteY116" fmla="*/ 2631090 h 3079015"/>
              <a:gd name="connsiteX117" fmla="*/ 1752678 w 3641496"/>
              <a:gd name="connsiteY117" fmla="*/ 2631090 h 3079015"/>
              <a:gd name="connsiteX118" fmla="*/ 1752678 w 3641496"/>
              <a:gd name="connsiteY118" fmla="*/ 2673467 h 3079015"/>
              <a:gd name="connsiteX119" fmla="*/ 1798168 w 3641496"/>
              <a:gd name="connsiteY119" fmla="*/ 2673467 h 3079015"/>
              <a:gd name="connsiteX120" fmla="*/ 1798168 w 3641496"/>
              <a:gd name="connsiteY120" fmla="*/ 2687547 h 3079015"/>
              <a:gd name="connsiteX121" fmla="*/ 1833542 w 3641496"/>
              <a:gd name="connsiteY121" fmla="*/ 2687547 h 3079015"/>
              <a:gd name="connsiteX122" fmla="*/ 1833542 w 3641496"/>
              <a:gd name="connsiteY122" fmla="*/ 2709494 h 3079015"/>
              <a:gd name="connsiteX123" fmla="*/ 1948318 w 3641496"/>
              <a:gd name="connsiteY123" fmla="*/ 2709494 h 3079015"/>
              <a:gd name="connsiteX124" fmla="*/ 1948318 w 3641496"/>
              <a:gd name="connsiteY124" fmla="*/ 2740828 h 3079015"/>
              <a:gd name="connsiteX125" fmla="*/ 1970713 w 3641496"/>
              <a:gd name="connsiteY125" fmla="*/ 2740828 h 3079015"/>
              <a:gd name="connsiteX126" fmla="*/ 1970713 w 3641496"/>
              <a:gd name="connsiteY126" fmla="*/ 2814401 h 3079015"/>
              <a:gd name="connsiteX127" fmla="*/ 2022692 w 3641496"/>
              <a:gd name="connsiteY127" fmla="*/ 2814401 h 3079015"/>
              <a:gd name="connsiteX128" fmla="*/ 2022692 w 3641496"/>
              <a:gd name="connsiteY128" fmla="*/ 2834692 h 3079015"/>
              <a:gd name="connsiteX129" fmla="*/ 2055140 w 3641496"/>
              <a:gd name="connsiteY129" fmla="*/ 2834692 h 3079015"/>
              <a:gd name="connsiteX130" fmla="*/ 2055140 w 3641496"/>
              <a:gd name="connsiteY130" fmla="*/ 2878588 h 3079015"/>
              <a:gd name="connsiteX131" fmla="*/ 2088351 w 3641496"/>
              <a:gd name="connsiteY131" fmla="*/ 2878588 h 3079015"/>
              <a:gd name="connsiteX132" fmla="*/ 2088351 w 3641496"/>
              <a:gd name="connsiteY132" fmla="*/ 2903710 h 3079015"/>
              <a:gd name="connsiteX133" fmla="*/ 2100630 w 3641496"/>
              <a:gd name="connsiteY133" fmla="*/ 2903710 h 3079015"/>
              <a:gd name="connsiteX134" fmla="*/ 2100630 w 3641496"/>
              <a:gd name="connsiteY134" fmla="*/ 2920826 h 3079015"/>
              <a:gd name="connsiteX135" fmla="*/ 2225521 w 3641496"/>
              <a:gd name="connsiteY135" fmla="*/ 2920826 h 3079015"/>
              <a:gd name="connsiteX136" fmla="*/ 2268849 w 3641496"/>
              <a:gd name="connsiteY136" fmla="*/ 2920826 h 3079015"/>
              <a:gd name="connsiteX137" fmla="*/ 2268849 w 3641496"/>
              <a:gd name="connsiteY137" fmla="*/ 2949124 h 3079015"/>
              <a:gd name="connsiteX138" fmla="*/ 2370645 w 3641496"/>
              <a:gd name="connsiteY138" fmla="*/ 2949124 h 3079015"/>
              <a:gd name="connsiteX139" fmla="*/ 2370645 w 3641496"/>
              <a:gd name="connsiteY139" fmla="*/ 2999230 h 3079015"/>
              <a:gd name="connsiteX140" fmla="*/ 2794372 w 3641496"/>
              <a:gd name="connsiteY140" fmla="*/ 2999230 h 3079015"/>
              <a:gd name="connsiteX141" fmla="*/ 2804488 w 3641496"/>
              <a:gd name="connsiteY141" fmla="*/ 2999230 h 3079015"/>
              <a:gd name="connsiteX142" fmla="*/ 2804488 w 3641496"/>
              <a:gd name="connsiteY142" fmla="*/ 3079015 h 3079015"/>
              <a:gd name="connsiteX143" fmla="*/ 3205820 w 3641496"/>
              <a:gd name="connsiteY143" fmla="*/ 3079015 h 3079015"/>
              <a:gd name="connsiteX144" fmla="*/ 3641496 w 3641496"/>
              <a:gd name="connsiteY144" fmla="*/ 3079015 h 307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641496" h="3079015">
                <a:moveTo>
                  <a:pt x="0" y="0"/>
                </a:moveTo>
                <a:lnTo>
                  <a:pt x="71448" y="0"/>
                </a:lnTo>
                <a:lnTo>
                  <a:pt x="71448" y="23466"/>
                </a:lnTo>
                <a:lnTo>
                  <a:pt x="128518" y="23466"/>
                </a:lnTo>
                <a:lnTo>
                  <a:pt x="128518" y="128373"/>
                </a:lnTo>
                <a:lnTo>
                  <a:pt x="134244" y="128373"/>
                </a:lnTo>
                <a:lnTo>
                  <a:pt x="134244" y="197390"/>
                </a:lnTo>
                <a:lnTo>
                  <a:pt x="140034" y="197390"/>
                </a:lnTo>
                <a:lnTo>
                  <a:pt x="140034" y="270963"/>
                </a:lnTo>
                <a:lnTo>
                  <a:pt x="145823" y="270963"/>
                </a:lnTo>
                <a:lnTo>
                  <a:pt x="145823" y="382082"/>
                </a:lnTo>
                <a:lnTo>
                  <a:pt x="153776" y="382082"/>
                </a:lnTo>
                <a:lnTo>
                  <a:pt x="153776" y="429152"/>
                </a:lnTo>
                <a:lnTo>
                  <a:pt x="171781" y="429152"/>
                </a:lnTo>
                <a:lnTo>
                  <a:pt x="171781" y="460486"/>
                </a:lnTo>
                <a:lnTo>
                  <a:pt x="206456" y="460486"/>
                </a:lnTo>
                <a:lnTo>
                  <a:pt x="206456" y="480777"/>
                </a:lnTo>
                <a:lnTo>
                  <a:pt x="206456" y="490163"/>
                </a:lnTo>
                <a:lnTo>
                  <a:pt x="225224" y="490163"/>
                </a:lnTo>
                <a:lnTo>
                  <a:pt x="265625" y="490163"/>
                </a:lnTo>
                <a:lnTo>
                  <a:pt x="265625" y="562218"/>
                </a:lnTo>
                <a:lnTo>
                  <a:pt x="265625" y="595208"/>
                </a:lnTo>
                <a:lnTo>
                  <a:pt x="275041" y="595208"/>
                </a:lnTo>
                <a:lnTo>
                  <a:pt x="275041" y="674993"/>
                </a:lnTo>
                <a:lnTo>
                  <a:pt x="287320" y="674993"/>
                </a:lnTo>
                <a:lnTo>
                  <a:pt x="287320" y="698458"/>
                </a:lnTo>
                <a:lnTo>
                  <a:pt x="295273" y="698458"/>
                </a:lnTo>
                <a:lnTo>
                  <a:pt x="300999" y="698458"/>
                </a:lnTo>
                <a:lnTo>
                  <a:pt x="300999" y="723581"/>
                </a:lnTo>
                <a:lnTo>
                  <a:pt x="386190" y="723581"/>
                </a:lnTo>
                <a:lnTo>
                  <a:pt x="386190" y="739179"/>
                </a:lnTo>
                <a:lnTo>
                  <a:pt x="414375" y="739179"/>
                </a:lnTo>
                <a:lnTo>
                  <a:pt x="414375" y="859822"/>
                </a:lnTo>
                <a:lnTo>
                  <a:pt x="428053" y="859822"/>
                </a:lnTo>
                <a:lnTo>
                  <a:pt x="428053" y="955342"/>
                </a:lnTo>
                <a:lnTo>
                  <a:pt x="456938" y="955342"/>
                </a:lnTo>
                <a:lnTo>
                  <a:pt x="456938" y="967903"/>
                </a:lnTo>
                <a:lnTo>
                  <a:pt x="491612" y="967903"/>
                </a:lnTo>
                <a:lnTo>
                  <a:pt x="491612" y="1028915"/>
                </a:lnTo>
                <a:lnTo>
                  <a:pt x="521897" y="1028915"/>
                </a:lnTo>
                <a:lnTo>
                  <a:pt x="521897" y="1046169"/>
                </a:lnTo>
                <a:lnTo>
                  <a:pt x="539966" y="1046169"/>
                </a:lnTo>
                <a:lnTo>
                  <a:pt x="539966" y="1071292"/>
                </a:lnTo>
                <a:lnTo>
                  <a:pt x="550082" y="1071292"/>
                </a:lnTo>
                <a:lnTo>
                  <a:pt x="550082" y="1201183"/>
                </a:lnTo>
                <a:lnTo>
                  <a:pt x="563761" y="1201183"/>
                </a:lnTo>
                <a:lnTo>
                  <a:pt x="563761" y="1252946"/>
                </a:lnTo>
                <a:lnTo>
                  <a:pt x="586856" y="1252946"/>
                </a:lnTo>
                <a:lnTo>
                  <a:pt x="586856" y="1303053"/>
                </a:lnTo>
                <a:lnTo>
                  <a:pt x="613577" y="1303053"/>
                </a:lnTo>
                <a:lnTo>
                  <a:pt x="625157" y="1303053"/>
                </a:lnTo>
                <a:lnTo>
                  <a:pt x="625157" y="1326519"/>
                </a:lnTo>
                <a:lnTo>
                  <a:pt x="641762" y="1326519"/>
                </a:lnTo>
                <a:lnTo>
                  <a:pt x="641762" y="1342255"/>
                </a:lnTo>
                <a:lnTo>
                  <a:pt x="658368" y="1342255"/>
                </a:lnTo>
                <a:lnTo>
                  <a:pt x="658368" y="1382975"/>
                </a:lnTo>
                <a:lnTo>
                  <a:pt x="679999" y="1382975"/>
                </a:lnTo>
                <a:lnTo>
                  <a:pt x="679999" y="1415828"/>
                </a:lnTo>
                <a:lnTo>
                  <a:pt x="692278" y="1415828"/>
                </a:lnTo>
                <a:lnTo>
                  <a:pt x="692278" y="1541164"/>
                </a:lnTo>
                <a:lnTo>
                  <a:pt x="711047" y="1541164"/>
                </a:lnTo>
                <a:lnTo>
                  <a:pt x="711047" y="1594307"/>
                </a:lnTo>
                <a:lnTo>
                  <a:pt x="730516" y="1594307"/>
                </a:lnTo>
                <a:lnTo>
                  <a:pt x="730516" y="1655457"/>
                </a:lnTo>
                <a:lnTo>
                  <a:pt x="763027" y="1655457"/>
                </a:lnTo>
                <a:lnTo>
                  <a:pt x="763027" y="1671055"/>
                </a:lnTo>
                <a:lnTo>
                  <a:pt x="802727" y="1671055"/>
                </a:lnTo>
                <a:lnTo>
                  <a:pt x="802727" y="1714950"/>
                </a:lnTo>
                <a:lnTo>
                  <a:pt x="812843" y="1714950"/>
                </a:lnTo>
                <a:lnTo>
                  <a:pt x="812843" y="1768232"/>
                </a:lnTo>
                <a:lnTo>
                  <a:pt x="832312" y="1768232"/>
                </a:lnTo>
                <a:lnTo>
                  <a:pt x="832312" y="1816682"/>
                </a:lnTo>
                <a:lnTo>
                  <a:pt x="840265" y="1816682"/>
                </a:lnTo>
                <a:lnTo>
                  <a:pt x="840265" y="1860577"/>
                </a:lnTo>
                <a:lnTo>
                  <a:pt x="864823" y="1860577"/>
                </a:lnTo>
                <a:lnTo>
                  <a:pt x="864823" y="1910684"/>
                </a:lnTo>
                <a:lnTo>
                  <a:pt x="904524" y="1910684"/>
                </a:lnTo>
                <a:lnTo>
                  <a:pt x="904524" y="1931113"/>
                </a:lnTo>
                <a:lnTo>
                  <a:pt x="939898" y="1931113"/>
                </a:lnTo>
                <a:lnTo>
                  <a:pt x="964393" y="1931113"/>
                </a:lnTo>
                <a:lnTo>
                  <a:pt x="964393" y="2004686"/>
                </a:lnTo>
                <a:lnTo>
                  <a:pt x="976672" y="2004686"/>
                </a:lnTo>
                <a:lnTo>
                  <a:pt x="976672" y="2045407"/>
                </a:lnTo>
                <a:lnTo>
                  <a:pt x="976672" y="2078259"/>
                </a:lnTo>
                <a:lnTo>
                  <a:pt x="1001930" y="2078259"/>
                </a:lnTo>
                <a:lnTo>
                  <a:pt x="1035141" y="2078259"/>
                </a:lnTo>
                <a:lnTo>
                  <a:pt x="1035141" y="2101725"/>
                </a:lnTo>
                <a:lnTo>
                  <a:pt x="1054673" y="2101725"/>
                </a:lnTo>
                <a:lnTo>
                  <a:pt x="1054673" y="2114286"/>
                </a:lnTo>
                <a:lnTo>
                  <a:pt x="1120332" y="2114286"/>
                </a:lnTo>
                <a:lnTo>
                  <a:pt x="1120332" y="2155007"/>
                </a:lnTo>
                <a:lnTo>
                  <a:pt x="1147053" y="2155007"/>
                </a:lnTo>
                <a:lnTo>
                  <a:pt x="1157869" y="2155007"/>
                </a:lnTo>
                <a:lnTo>
                  <a:pt x="1157869" y="2197384"/>
                </a:lnTo>
                <a:lnTo>
                  <a:pt x="1222128" y="2197384"/>
                </a:lnTo>
                <a:lnTo>
                  <a:pt x="1222128" y="2219193"/>
                </a:lnTo>
                <a:lnTo>
                  <a:pt x="1281297" y="2219193"/>
                </a:lnTo>
                <a:lnTo>
                  <a:pt x="1281297" y="2258395"/>
                </a:lnTo>
                <a:lnTo>
                  <a:pt x="1332577" y="2258395"/>
                </a:lnTo>
                <a:lnTo>
                  <a:pt x="1332577" y="2311677"/>
                </a:lnTo>
                <a:lnTo>
                  <a:pt x="1332577" y="2344529"/>
                </a:lnTo>
                <a:lnTo>
                  <a:pt x="1395373" y="2344529"/>
                </a:lnTo>
                <a:lnTo>
                  <a:pt x="1395373" y="2380556"/>
                </a:lnTo>
                <a:lnTo>
                  <a:pt x="1485590" y="2380556"/>
                </a:lnTo>
                <a:lnTo>
                  <a:pt x="1485590" y="2404022"/>
                </a:lnTo>
                <a:lnTo>
                  <a:pt x="1505122" y="2404022"/>
                </a:lnTo>
                <a:lnTo>
                  <a:pt x="1505122" y="2418102"/>
                </a:lnTo>
                <a:lnTo>
                  <a:pt x="1518801" y="2418102"/>
                </a:lnTo>
                <a:lnTo>
                  <a:pt x="1518801" y="2480770"/>
                </a:lnTo>
                <a:lnTo>
                  <a:pt x="1547685" y="2480770"/>
                </a:lnTo>
                <a:lnTo>
                  <a:pt x="1547685" y="2534052"/>
                </a:lnTo>
                <a:lnTo>
                  <a:pt x="1561428" y="2534052"/>
                </a:lnTo>
                <a:lnTo>
                  <a:pt x="1561428" y="2588852"/>
                </a:lnTo>
                <a:lnTo>
                  <a:pt x="1588086" y="2588852"/>
                </a:lnTo>
                <a:lnTo>
                  <a:pt x="1588086" y="2612318"/>
                </a:lnTo>
                <a:lnTo>
                  <a:pt x="1612644" y="2612318"/>
                </a:lnTo>
                <a:lnTo>
                  <a:pt x="1612644" y="2631090"/>
                </a:lnTo>
                <a:lnTo>
                  <a:pt x="1752678" y="2631090"/>
                </a:lnTo>
                <a:lnTo>
                  <a:pt x="1752678" y="2673467"/>
                </a:lnTo>
                <a:lnTo>
                  <a:pt x="1798168" y="2673467"/>
                </a:lnTo>
                <a:lnTo>
                  <a:pt x="1798168" y="2687547"/>
                </a:lnTo>
                <a:lnTo>
                  <a:pt x="1833542" y="2687547"/>
                </a:lnTo>
                <a:lnTo>
                  <a:pt x="1833542" y="2709494"/>
                </a:lnTo>
                <a:lnTo>
                  <a:pt x="1948318" y="2709494"/>
                </a:lnTo>
                <a:lnTo>
                  <a:pt x="1948318" y="2740828"/>
                </a:lnTo>
                <a:lnTo>
                  <a:pt x="1970713" y="2740828"/>
                </a:lnTo>
                <a:lnTo>
                  <a:pt x="1970713" y="2814401"/>
                </a:lnTo>
                <a:lnTo>
                  <a:pt x="2022692" y="2814401"/>
                </a:lnTo>
                <a:lnTo>
                  <a:pt x="2022692" y="2834692"/>
                </a:lnTo>
                <a:lnTo>
                  <a:pt x="2055140" y="2834692"/>
                </a:lnTo>
                <a:lnTo>
                  <a:pt x="2055140" y="2878588"/>
                </a:lnTo>
                <a:lnTo>
                  <a:pt x="2088351" y="2878588"/>
                </a:lnTo>
                <a:lnTo>
                  <a:pt x="2088351" y="2903710"/>
                </a:lnTo>
                <a:lnTo>
                  <a:pt x="2100630" y="2903710"/>
                </a:lnTo>
                <a:lnTo>
                  <a:pt x="2100630" y="2920826"/>
                </a:lnTo>
                <a:lnTo>
                  <a:pt x="2225521" y="2920826"/>
                </a:lnTo>
                <a:lnTo>
                  <a:pt x="2268849" y="2920826"/>
                </a:lnTo>
                <a:lnTo>
                  <a:pt x="2268849" y="2949124"/>
                </a:lnTo>
                <a:lnTo>
                  <a:pt x="2370645" y="2949124"/>
                </a:lnTo>
                <a:lnTo>
                  <a:pt x="2370645" y="2999230"/>
                </a:lnTo>
                <a:lnTo>
                  <a:pt x="2794372" y="2999230"/>
                </a:lnTo>
                <a:lnTo>
                  <a:pt x="2804488" y="2999230"/>
                </a:lnTo>
                <a:lnTo>
                  <a:pt x="2804488" y="3079015"/>
                </a:lnTo>
                <a:lnTo>
                  <a:pt x="3205820" y="3079015"/>
                </a:lnTo>
                <a:lnTo>
                  <a:pt x="3641496" y="3079015"/>
                </a:lnTo>
              </a:path>
            </a:pathLst>
          </a:custGeom>
          <a:noFill/>
          <a:ln w="12700" cap="flat">
            <a:solidFill>
              <a:srgbClr val="6E6E6E"/>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37" name="Free-form: Shape 201">
            <a:extLst>
              <a:ext uri="{FF2B5EF4-FFF2-40B4-BE49-F238E27FC236}">
                <a16:creationId xmlns:a16="http://schemas.microsoft.com/office/drawing/2014/main" id="{37EB887E-2A68-CB07-881A-262F8D2873EA}"/>
              </a:ext>
            </a:extLst>
          </p:cNvPr>
          <p:cNvSpPr/>
          <p:nvPr/>
        </p:nvSpPr>
        <p:spPr>
          <a:xfrm>
            <a:off x="1355485" y="1875151"/>
            <a:ext cx="10222027" cy="3105044"/>
          </a:xfrm>
          <a:custGeom>
            <a:avLst/>
            <a:gdLst>
              <a:gd name="connsiteX0" fmla="*/ 0 w 5000085"/>
              <a:gd name="connsiteY0" fmla="*/ 0 h 3445040"/>
              <a:gd name="connsiteX1" fmla="*/ 0 w 5000085"/>
              <a:gd name="connsiteY1" fmla="*/ 3445041 h 3445040"/>
              <a:gd name="connsiteX2" fmla="*/ 5000086 w 5000085"/>
              <a:gd name="connsiteY2" fmla="*/ 3445041 h 3445040"/>
            </a:gdLst>
            <a:ahLst/>
            <a:cxnLst>
              <a:cxn ang="0">
                <a:pos x="connsiteX0" y="connsiteY0"/>
              </a:cxn>
              <a:cxn ang="0">
                <a:pos x="connsiteX1" y="connsiteY1"/>
              </a:cxn>
              <a:cxn ang="0">
                <a:pos x="connsiteX2" y="connsiteY2"/>
              </a:cxn>
            </a:cxnLst>
            <a:rect l="l" t="t" r="r" b="b"/>
            <a:pathLst>
              <a:path w="5000085" h="3445040">
                <a:moveTo>
                  <a:pt x="0" y="0"/>
                </a:moveTo>
                <a:lnTo>
                  <a:pt x="0" y="3445041"/>
                </a:lnTo>
                <a:lnTo>
                  <a:pt x="5000086" y="3445041"/>
                </a:lnTo>
              </a:path>
            </a:pathLst>
          </a:custGeom>
          <a:noFill/>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nvGrpSpPr>
          <p:cNvPr id="8" name="Group 7">
            <a:extLst>
              <a:ext uri="{FF2B5EF4-FFF2-40B4-BE49-F238E27FC236}">
                <a16:creationId xmlns:a16="http://schemas.microsoft.com/office/drawing/2014/main" id="{5B8566CB-8AF0-6AED-16CC-8BC3D8B8A282}"/>
              </a:ext>
            </a:extLst>
          </p:cNvPr>
          <p:cNvGrpSpPr/>
          <p:nvPr/>
        </p:nvGrpSpPr>
        <p:grpSpPr>
          <a:xfrm>
            <a:off x="475171" y="5417335"/>
            <a:ext cx="11225499" cy="541207"/>
            <a:chOff x="213360" y="4673585"/>
            <a:chExt cx="11225499" cy="541205"/>
          </a:xfrm>
        </p:grpSpPr>
        <p:sp>
          <p:nvSpPr>
            <p:cNvPr id="7" name="TextBox 6">
              <a:extLst>
                <a:ext uri="{FF2B5EF4-FFF2-40B4-BE49-F238E27FC236}">
                  <a16:creationId xmlns:a16="http://schemas.microsoft.com/office/drawing/2014/main" id="{AD2B71E9-BCEF-DE07-9428-4E56D10341ED}"/>
                </a:ext>
              </a:extLst>
            </p:cNvPr>
            <p:cNvSpPr txBox="1">
              <a:spLocks/>
            </p:cNvSpPr>
            <p:nvPr/>
          </p:nvSpPr>
          <p:spPr>
            <a:xfrm>
              <a:off x="11179841" y="4857167"/>
              <a:ext cx="259018" cy="196112"/>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0</a:t>
              </a:r>
            </a:p>
          </p:txBody>
        </p:sp>
        <p:sp>
          <p:nvSpPr>
            <p:cNvPr id="12" name="TextBox 11">
              <a:extLst>
                <a:ext uri="{FF2B5EF4-FFF2-40B4-BE49-F238E27FC236}">
                  <a16:creationId xmlns:a16="http://schemas.microsoft.com/office/drawing/2014/main" id="{C7A38EE7-195B-E65B-FC36-818E072E382C}"/>
                </a:ext>
              </a:extLst>
            </p:cNvPr>
            <p:cNvSpPr txBox="1">
              <a:spLocks/>
            </p:cNvSpPr>
            <p:nvPr/>
          </p:nvSpPr>
          <p:spPr>
            <a:xfrm>
              <a:off x="11179841" y="4991346"/>
              <a:ext cx="259018" cy="196112"/>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0</a:t>
              </a:r>
            </a:p>
          </p:txBody>
        </p:sp>
        <p:sp>
          <p:nvSpPr>
            <p:cNvPr id="3139" name="TextBox 3138">
              <a:extLst>
                <a:ext uri="{FF2B5EF4-FFF2-40B4-BE49-F238E27FC236}">
                  <a16:creationId xmlns:a16="http://schemas.microsoft.com/office/drawing/2014/main" id="{64A50A18-6EEC-C6B1-B475-5D066DEC4D37}"/>
                </a:ext>
              </a:extLst>
            </p:cNvPr>
            <p:cNvSpPr txBox="1">
              <a:spLocks/>
            </p:cNvSpPr>
            <p:nvPr/>
          </p:nvSpPr>
          <p:spPr>
            <a:xfrm>
              <a:off x="1355447" y="4963303"/>
              <a:ext cx="1096176"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254</a:t>
              </a:r>
            </a:p>
          </p:txBody>
        </p:sp>
        <p:sp>
          <p:nvSpPr>
            <p:cNvPr id="3140" name="TextBox 3139">
              <a:extLst>
                <a:ext uri="{FF2B5EF4-FFF2-40B4-BE49-F238E27FC236}">
                  <a16:creationId xmlns:a16="http://schemas.microsoft.com/office/drawing/2014/main" id="{611EDEB1-811D-B9D4-C157-484A9E17CCF8}"/>
                </a:ext>
              </a:extLst>
            </p:cNvPr>
            <p:cNvSpPr txBox="1">
              <a:spLocks/>
            </p:cNvSpPr>
            <p:nvPr/>
          </p:nvSpPr>
          <p:spPr>
            <a:xfrm>
              <a:off x="2124264" y="4963304"/>
              <a:ext cx="1096176"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192</a:t>
              </a:r>
            </a:p>
          </p:txBody>
        </p:sp>
        <p:sp>
          <p:nvSpPr>
            <p:cNvPr id="3141" name="TextBox 3140">
              <a:extLst>
                <a:ext uri="{FF2B5EF4-FFF2-40B4-BE49-F238E27FC236}">
                  <a16:creationId xmlns:a16="http://schemas.microsoft.com/office/drawing/2014/main" id="{B6EA97FB-84E5-B3D2-0369-8006D046D7B4}"/>
                </a:ext>
              </a:extLst>
            </p:cNvPr>
            <p:cNvSpPr txBox="1">
              <a:spLocks/>
            </p:cNvSpPr>
            <p:nvPr/>
          </p:nvSpPr>
          <p:spPr>
            <a:xfrm>
              <a:off x="3771135" y="4963303"/>
              <a:ext cx="927293"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85</a:t>
              </a:r>
            </a:p>
          </p:txBody>
        </p:sp>
        <p:sp>
          <p:nvSpPr>
            <p:cNvPr id="3142" name="TextBox 3141">
              <a:extLst>
                <a:ext uri="{FF2B5EF4-FFF2-40B4-BE49-F238E27FC236}">
                  <a16:creationId xmlns:a16="http://schemas.microsoft.com/office/drawing/2014/main" id="{9E6ECBD9-A1DB-1EE1-301C-3B100E0079B7}"/>
                </a:ext>
              </a:extLst>
            </p:cNvPr>
            <p:cNvSpPr txBox="1">
              <a:spLocks/>
            </p:cNvSpPr>
            <p:nvPr/>
          </p:nvSpPr>
          <p:spPr>
            <a:xfrm>
              <a:off x="4545281" y="4963303"/>
              <a:ext cx="927293"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65</a:t>
              </a:r>
            </a:p>
          </p:txBody>
        </p:sp>
        <p:sp>
          <p:nvSpPr>
            <p:cNvPr id="3143" name="TextBox 3142">
              <a:extLst>
                <a:ext uri="{FF2B5EF4-FFF2-40B4-BE49-F238E27FC236}">
                  <a16:creationId xmlns:a16="http://schemas.microsoft.com/office/drawing/2014/main" id="{0348B221-CF67-47A4-6480-B4B98A41144A}"/>
                </a:ext>
              </a:extLst>
            </p:cNvPr>
            <p:cNvSpPr txBox="1">
              <a:spLocks/>
            </p:cNvSpPr>
            <p:nvPr/>
          </p:nvSpPr>
          <p:spPr>
            <a:xfrm>
              <a:off x="2910333" y="4963303"/>
              <a:ext cx="1096176"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118</a:t>
              </a:r>
            </a:p>
          </p:txBody>
        </p:sp>
        <p:sp>
          <p:nvSpPr>
            <p:cNvPr id="3144" name="TextBox 3143">
              <a:extLst>
                <a:ext uri="{FF2B5EF4-FFF2-40B4-BE49-F238E27FC236}">
                  <a16:creationId xmlns:a16="http://schemas.microsoft.com/office/drawing/2014/main" id="{5F4A8233-C543-85A9-C16A-FAD57D736D77}"/>
                </a:ext>
              </a:extLst>
            </p:cNvPr>
            <p:cNvSpPr txBox="1">
              <a:spLocks/>
            </p:cNvSpPr>
            <p:nvPr/>
          </p:nvSpPr>
          <p:spPr>
            <a:xfrm>
              <a:off x="5339733" y="4963303"/>
              <a:ext cx="927293"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37</a:t>
              </a:r>
            </a:p>
          </p:txBody>
        </p:sp>
        <p:sp>
          <p:nvSpPr>
            <p:cNvPr id="3145" name="TextBox 3144">
              <a:extLst>
                <a:ext uri="{FF2B5EF4-FFF2-40B4-BE49-F238E27FC236}">
                  <a16:creationId xmlns:a16="http://schemas.microsoft.com/office/drawing/2014/main" id="{D8F878A2-1094-C8C7-62A2-7BF6B212C189}"/>
                </a:ext>
              </a:extLst>
            </p:cNvPr>
            <p:cNvSpPr txBox="1">
              <a:spLocks/>
            </p:cNvSpPr>
            <p:nvPr/>
          </p:nvSpPr>
          <p:spPr>
            <a:xfrm>
              <a:off x="6146472" y="4963303"/>
              <a:ext cx="927293"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19</a:t>
              </a:r>
            </a:p>
          </p:txBody>
        </p:sp>
        <p:sp>
          <p:nvSpPr>
            <p:cNvPr id="3146" name="TextBox 3145">
              <a:extLst>
                <a:ext uri="{FF2B5EF4-FFF2-40B4-BE49-F238E27FC236}">
                  <a16:creationId xmlns:a16="http://schemas.microsoft.com/office/drawing/2014/main" id="{0D27E3B7-3C3D-F364-6050-E569CBEF22EC}"/>
                </a:ext>
              </a:extLst>
            </p:cNvPr>
            <p:cNvSpPr txBox="1">
              <a:spLocks/>
            </p:cNvSpPr>
            <p:nvPr/>
          </p:nvSpPr>
          <p:spPr>
            <a:xfrm>
              <a:off x="6913350" y="4963303"/>
              <a:ext cx="927293"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10</a:t>
              </a:r>
            </a:p>
          </p:txBody>
        </p:sp>
        <p:sp>
          <p:nvSpPr>
            <p:cNvPr id="3147" name="TextBox 3146">
              <a:extLst>
                <a:ext uri="{FF2B5EF4-FFF2-40B4-BE49-F238E27FC236}">
                  <a16:creationId xmlns:a16="http://schemas.microsoft.com/office/drawing/2014/main" id="{991CB762-CBE2-1A5E-3EA9-327E1236B701}"/>
                </a:ext>
              </a:extLst>
            </p:cNvPr>
            <p:cNvSpPr txBox="1">
              <a:spLocks/>
            </p:cNvSpPr>
            <p:nvPr/>
          </p:nvSpPr>
          <p:spPr>
            <a:xfrm>
              <a:off x="7886792" y="4963303"/>
              <a:ext cx="593003"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6</a:t>
              </a:r>
            </a:p>
          </p:txBody>
        </p:sp>
        <p:sp>
          <p:nvSpPr>
            <p:cNvPr id="3148" name="TextBox 3147">
              <a:extLst>
                <a:ext uri="{FF2B5EF4-FFF2-40B4-BE49-F238E27FC236}">
                  <a16:creationId xmlns:a16="http://schemas.microsoft.com/office/drawing/2014/main" id="{3D82F12B-6D10-8712-0740-71D6EDD799B0}"/>
                </a:ext>
              </a:extLst>
            </p:cNvPr>
            <p:cNvSpPr txBox="1">
              <a:spLocks/>
            </p:cNvSpPr>
            <p:nvPr/>
          </p:nvSpPr>
          <p:spPr>
            <a:xfrm>
              <a:off x="8668064" y="4963303"/>
              <a:ext cx="593003"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2</a:t>
              </a:r>
            </a:p>
          </p:txBody>
        </p:sp>
        <p:sp>
          <p:nvSpPr>
            <p:cNvPr id="3149" name="TextBox 3148">
              <a:extLst>
                <a:ext uri="{FF2B5EF4-FFF2-40B4-BE49-F238E27FC236}">
                  <a16:creationId xmlns:a16="http://schemas.microsoft.com/office/drawing/2014/main" id="{CA1F97A3-9891-9B68-0131-1137F1D730FA}"/>
                </a:ext>
              </a:extLst>
            </p:cNvPr>
            <p:cNvSpPr txBox="1">
              <a:spLocks/>
            </p:cNvSpPr>
            <p:nvPr/>
          </p:nvSpPr>
          <p:spPr>
            <a:xfrm>
              <a:off x="9448338" y="4963303"/>
              <a:ext cx="593003"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1</a:t>
              </a:r>
            </a:p>
          </p:txBody>
        </p:sp>
        <p:sp>
          <p:nvSpPr>
            <p:cNvPr id="3150" name="TextBox 3149">
              <a:extLst>
                <a:ext uri="{FF2B5EF4-FFF2-40B4-BE49-F238E27FC236}">
                  <a16:creationId xmlns:a16="http://schemas.microsoft.com/office/drawing/2014/main" id="{4615180D-466E-27B7-FC3D-0D3D1EC83305}"/>
                </a:ext>
              </a:extLst>
            </p:cNvPr>
            <p:cNvSpPr txBox="1">
              <a:spLocks/>
            </p:cNvSpPr>
            <p:nvPr/>
          </p:nvSpPr>
          <p:spPr>
            <a:xfrm>
              <a:off x="10228487" y="4963303"/>
              <a:ext cx="593003"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1</a:t>
              </a:r>
            </a:p>
          </p:txBody>
        </p:sp>
        <p:sp>
          <p:nvSpPr>
            <p:cNvPr id="3151" name="TextBox 3150">
              <a:extLst>
                <a:ext uri="{FF2B5EF4-FFF2-40B4-BE49-F238E27FC236}">
                  <a16:creationId xmlns:a16="http://schemas.microsoft.com/office/drawing/2014/main" id="{C6D31A60-A968-63C8-D96A-2119FBFE91DC}"/>
                </a:ext>
              </a:extLst>
            </p:cNvPr>
            <p:cNvSpPr txBox="1">
              <a:spLocks/>
            </p:cNvSpPr>
            <p:nvPr/>
          </p:nvSpPr>
          <p:spPr>
            <a:xfrm>
              <a:off x="1375953" y="4825343"/>
              <a:ext cx="1055404"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310</a:t>
              </a:r>
            </a:p>
          </p:txBody>
        </p:sp>
        <p:sp>
          <p:nvSpPr>
            <p:cNvPr id="3153" name="TextBox 3152">
              <a:extLst>
                <a:ext uri="{FF2B5EF4-FFF2-40B4-BE49-F238E27FC236}">
                  <a16:creationId xmlns:a16="http://schemas.microsoft.com/office/drawing/2014/main" id="{3F18827C-9743-E05D-6893-4BECE79FF918}"/>
                </a:ext>
              </a:extLst>
            </p:cNvPr>
            <p:cNvSpPr txBox="1">
              <a:spLocks/>
            </p:cNvSpPr>
            <p:nvPr/>
          </p:nvSpPr>
          <p:spPr>
            <a:xfrm>
              <a:off x="2151257" y="4825343"/>
              <a:ext cx="1055404" cy="246220"/>
            </a:xfrm>
            <a:prstGeom prst="rect">
              <a:avLst/>
            </a:prstGeom>
            <a:noFill/>
            <a:ln>
              <a:noFill/>
            </a:ln>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265</a:t>
              </a:r>
            </a:p>
          </p:txBody>
        </p:sp>
        <p:sp>
          <p:nvSpPr>
            <p:cNvPr id="3158" name="TextBox 3157">
              <a:extLst>
                <a:ext uri="{FF2B5EF4-FFF2-40B4-BE49-F238E27FC236}">
                  <a16:creationId xmlns:a16="http://schemas.microsoft.com/office/drawing/2014/main" id="{2F6B65D4-F23F-B68A-230E-2F1D50BFC3BB}"/>
                </a:ext>
              </a:extLst>
            </p:cNvPr>
            <p:cNvSpPr txBox="1">
              <a:spLocks/>
            </p:cNvSpPr>
            <p:nvPr/>
          </p:nvSpPr>
          <p:spPr>
            <a:xfrm>
              <a:off x="3708212" y="4825343"/>
              <a:ext cx="1055404"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163</a:t>
              </a:r>
            </a:p>
          </p:txBody>
        </p:sp>
        <p:sp>
          <p:nvSpPr>
            <p:cNvPr id="3159" name="TextBox 3158">
              <a:extLst>
                <a:ext uri="{FF2B5EF4-FFF2-40B4-BE49-F238E27FC236}">
                  <a16:creationId xmlns:a16="http://schemas.microsoft.com/office/drawing/2014/main" id="{5F219216-E21E-1118-35D3-9034DF317766}"/>
                </a:ext>
              </a:extLst>
            </p:cNvPr>
            <p:cNvSpPr txBox="1">
              <a:spLocks/>
            </p:cNvSpPr>
            <p:nvPr/>
          </p:nvSpPr>
          <p:spPr>
            <a:xfrm>
              <a:off x="4475731" y="4825343"/>
              <a:ext cx="1055404"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131</a:t>
              </a:r>
            </a:p>
          </p:txBody>
        </p:sp>
        <p:sp>
          <p:nvSpPr>
            <p:cNvPr id="3160" name="TextBox 3159">
              <a:extLst>
                <a:ext uri="{FF2B5EF4-FFF2-40B4-BE49-F238E27FC236}">
                  <a16:creationId xmlns:a16="http://schemas.microsoft.com/office/drawing/2014/main" id="{A80711B5-1A2A-6A90-3433-100B2138FE48}"/>
                </a:ext>
              </a:extLst>
            </p:cNvPr>
            <p:cNvSpPr txBox="1">
              <a:spLocks/>
            </p:cNvSpPr>
            <p:nvPr/>
          </p:nvSpPr>
          <p:spPr>
            <a:xfrm>
              <a:off x="2932908" y="4825343"/>
              <a:ext cx="1055404"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213</a:t>
              </a:r>
            </a:p>
          </p:txBody>
        </p:sp>
        <p:sp>
          <p:nvSpPr>
            <p:cNvPr id="3161" name="TextBox 3160">
              <a:extLst>
                <a:ext uri="{FF2B5EF4-FFF2-40B4-BE49-F238E27FC236}">
                  <a16:creationId xmlns:a16="http://schemas.microsoft.com/office/drawing/2014/main" id="{A99BA3DB-A05F-DE90-CA89-985211B9EA5D}"/>
                </a:ext>
              </a:extLst>
            </p:cNvPr>
            <p:cNvSpPr txBox="1">
              <a:spLocks/>
            </p:cNvSpPr>
            <p:nvPr/>
          </p:nvSpPr>
          <p:spPr>
            <a:xfrm>
              <a:off x="5361917" y="4825343"/>
              <a:ext cx="892801"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72</a:t>
              </a:r>
            </a:p>
          </p:txBody>
        </p:sp>
        <p:sp>
          <p:nvSpPr>
            <p:cNvPr id="3162" name="TextBox 3161">
              <a:extLst>
                <a:ext uri="{FF2B5EF4-FFF2-40B4-BE49-F238E27FC236}">
                  <a16:creationId xmlns:a16="http://schemas.microsoft.com/office/drawing/2014/main" id="{29CD96C4-9CCE-DE6D-1F13-F581ED9F5BA1}"/>
                </a:ext>
              </a:extLst>
            </p:cNvPr>
            <p:cNvSpPr txBox="1">
              <a:spLocks/>
            </p:cNvSpPr>
            <p:nvPr/>
          </p:nvSpPr>
          <p:spPr>
            <a:xfrm>
              <a:off x="6162756" y="4825343"/>
              <a:ext cx="892801"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49</a:t>
              </a:r>
            </a:p>
          </p:txBody>
        </p:sp>
        <p:sp>
          <p:nvSpPr>
            <p:cNvPr id="3163" name="TextBox 3162">
              <a:extLst>
                <a:ext uri="{FF2B5EF4-FFF2-40B4-BE49-F238E27FC236}">
                  <a16:creationId xmlns:a16="http://schemas.microsoft.com/office/drawing/2014/main" id="{24FD21EA-DEFC-496D-CF24-ED76B596DACE}"/>
                </a:ext>
              </a:extLst>
            </p:cNvPr>
            <p:cNvSpPr txBox="1">
              <a:spLocks/>
            </p:cNvSpPr>
            <p:nvPr/>
          </p:nvSpPr>
          <p:spPr>
            <a:xfrm>
              <a:off x="6936654" y="4825343"/>
              <a:ext cx="892801"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28</a:t>
              </a:r>
            </a:p>
          </p:txBody>
        </p:sp>
        <p:sp>
          <p:nvSpPr>
            <p:cNvPr id="3164" name="TextBox 3163">
              <a:extLst>
                <a:ext uri="{FF2B5EF4-FFF2-40B4-BE49-F238E27FC236}">
                  <a16:creationId xmlns:a16="http://schemas.microsoft.com/office/drawing/2014/main" id="{6B3C3E1D-D199-D1DC-F240-CE3EB1C28C18}"/>
                </a:ext>
              </a:extLst>
            </p:cNvPr>
            <p:cNvSpPr txBox="1">
              <a:spLocks/>
            </p:cNvSpPr>
            <p:nvPr/>
          </p:nvSpPr>
          <p:spPr>
            <a:xfrm>
              <a:off x="7729806" y="4825343"/>
              <a:ext cx="892801"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17</a:t>
              </a:r>
            </a:p>
          </p:txBody>
        </p:sp>
        <p:sp>
          <p:nvSpPr>
            <p:cNvPr id="2944" name="TextBox 2943">
              <a:extLst>
                <a:ext uri="{FF2B5EF4-FFF2-40B4-BE49-F238E27FC236}">
                  <a16:creationId xmlns:a16="http://schemas.microsoft.com/office/drawing/2014/main" id="{6165BDB8-FEE0-321F-B62E-3356E6DD3614}"/>
                </a:ext>
              </a:extLst>
            </p:cNvPr>
            <p:cNvSpPr txBox="1">
              <a:spLocks/>
            </p:cNvSpPr>
            <p:nvPr/>
          </p:nvSpPr>
          <p:spPr>
            <a:xfrm>
              <a:off x="8506754" y="4825343"/>
              <a:ext cx="892801"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10</a:t>
              </a:r>
            </a:p>
          </p:txBody>
        </p:sp>
        <p:sp>
          <p:nvSpPr>
            <p:cNvPr id="2945" name="TextBox 2944">
              <a:extLst>
                <a:ext uri="{FF2B5EF4-FFF2-40B4-BE49-F238E27FC236}">
                  <a16:creationId xmlns:a16="http://schemas.microsoft.com/office/drawing/2014/main" id="{C91AC57C-3D17-E31E-D37C-E4DF69D5F0B7}"/>
                </a:ext>
              </a:extLst>
            </p:cNvPr>
            <p:cNvSpPr txBox="1">
              <a:spLocks/>
            </p:cNvSpPr>
            <p:nvPr/>
          </p:nvSpPr>
          <p:spPr>
            <a:xfrm>
              <a:off x="9424690" y="4825343"/>
              <a:ext cx="636365"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6</a:t>
              </a:r>
            </a:p>
          </p:txBody>
        </p:sp>
        <p:sp>
          <p:nvSpPr>
            <p:cNvPr id="2946" name="TextBox 2945">
              <a:extLst>
                <a:ext uri="{FF2B5EF4-FFF2-40B4-BE49-F238E27FC236}">
                  <a16:creationId xmlns:a16="http://schemas.microsoft.com/office/drawing/2014/main" id="{BF204CA7-1585-D314-E044-CCE352935A73}"/>
                </a:ext>
              </a:extLst>
            </p:cNvPr>
            <p:cNvSpPr txBox="1">
              <a:spLocks/>
            </p:cNvSpPr>
            <p:nvPr/>
          </p:nvSpPr>
          <p:spPr>
            <a:xfrm>
              <a:off x="10205314" y="4825343"/>
              <a:ext cx="636365"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1</a:t>
              </a:r>
            </a:p>
          </p:txBody>
        </p:sp>
        <p:sp>
          <p:nvSpPr>
            <p:cNvPr id="3238" name="TextBox 3237">
              <a:extLst>
                <a:ext uri="{FF2B5EF4-FFF2-40B4-BE49-F238E27FC236}">
                  <a16:creationId xmlns:a16="http://schemas.microsoft.com/office/drawing/2014/main" id="{2410269F-BC71-6988-4017-A123705F38BE}"/>
                </a:ext>
              </a:extLst>
            </p:cNvPr>
            <p:cNvSpPr txBox="1">
              <a:spLocks/>
            </p:cNvSpPr>
            <p:nvPr/>
          </p:nvSpPr>
          <p:spPr>
            <a:xfrm>
              <a:off x="213360" y="4983959"/>
              <a:ext cx="1003929" cy="23083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TPC</a:t>
              </a:r>
            </a:p>
          </p:txBody>
        </p:sp>
        <p:sp>
          <p:nvSpPr>
            <p:cNvPr id="3239" name="TextBox 3238">
              <a:extLst>
                <a:ext uri="{FF2B5EF4-FFF2-40B4-BE49-F238E27FC236}">
                  <a16:creationId xmlns:a16="http://schemas.microsoft.com/office/drawing/2014/main" id="{E806B159-095F-195D-E320-9DA096112EF5}"/>
                </a:ext>
              </a:extLst>
            </p:cNvPr>
            <p:cNvSpPr txBox="1">
              <a:spLocks/>
            </p:cNvSpPr>
            <p:nvPr/>
          </p:nvSpPr>
          <p:spPr>
            <a:xfrm>
              <a:off x="218099" y="4673585"/>
              <a:ext cx="1441296" cy="23083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557"/>
                  </a:solidFill>
                  <a:effectLst/>
                  <a:uLnTx/>
                  <a:uFillTx/>
                  <a:latin typeface="Arial"/>
                  <a:ea typeface="+mn-ea"/>
                  <a:cs typeface="Arial"/>
                  <a:sym typeface="Arial"/>
                  <a:rtl val="0"/>
                </a:rPr>
                <a:t>No. at risk</a:t>
              </a:r>
            </a:p>
          </p:txBody>
        </p:sp>
        <p:sp>
          <p:nvSpPr>
            <p:cNvPr id="3240" name="TextBox 3239">
              <a:extLst>
                <a:ext uri="{FF2B5EF4-FFF2-40B4-BE49-F238E27FC236}">
                  <a16:creationId xmlns:a16="http://schemas.microsoft.com/office/drawing/2014/main" id="{7FCC40F7-538A-E4DA-C812-210EDE6CFE8C}"/>
                </a:ext>
              </a:extLst>
            </p:cNvPr>
            <p:cNvSpPr txBox="1">
              <a:spLocks/>
            </p:cNvSpPr>
            <p:nvPr/>
          </p:nvSpPr>
          <p:spPr>
            <a:xfrm>
              <a:off x="213360" y="4839549"/>
              <a:ext cx="735516" cy="23083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T-DXd</a:t>
              </a:r>
            </a:p>
          </p:txBody>
        </p:sp>
        <p:sp>
          <p:nvSpPr>
            <p:cNvPr id="3241" name="TextBox 3240">
              <a:extLst>
                <a:ext uri="{FF2B5EF4-FFF2-40B4-BE49-F238E27FC236}">
                  <a16:creationId xmlns:a16="http://schemas.microsoft.com/office/drawing/2014/main" id="{CE92A37C-B093-148D-76B0-3C4D6CF648B6}"/>
                </a:ext>
              </a:extLst>
            </p:cNvPr>
            <p:cNvSpPr txBox="1">
              <a:spLocks/>
            </p:cNvSpPr>
            <p:nvPr/>
          </p:nvSpPr>
          <p:spPr>
            <a:xfrm>
              <a:off x="859557" y="4963303"/>
              <a:ext cx="459408"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6E6E6E"/>
                  </a:solidFill>
                  <a:effectLst/>
                  <a:uLnTx/>
                  <a:uFillTx/>
                  <a:latin typeface="Arial"/>
                  <a:ea typeface="+mn-ea"/>
                  <a:cs typeface="Arial"/>
                  <a:sym typeface="Arial"/>
                  <a:rtl val="0"/>
                </a:rPr>
                <a:t>354</a:t>
              </a:r>
            </a:p>
          </p:txBody>
        </p:sp>
        <p:sp>
          <p:nvSpPr>
            <p:cNvPr id="3242" name="TextBox 3241">
              <a:extLst>
                <a:ext uri="{FF2B5EF4-FFF2-40B4-BE49-F238E27FC236}">
                  <a16:creationId xmlns:a16="http://schemas.microsoft.com/office/drawing/2014/main" id="{2831CB73-9910-0F20-276D-C4A77DEF5BA8}"/>
                </a:ext>
              </a:extLst>
            </p:cNvPr>
            <p:cNvSpPr txBox="1">
              <a:spLocks/>
            </p:cNvSpPr>
            <p:nvPr/>
          </p:nvSpPr>
          <p:spPr>
            <a:xfrm>
              <a:off x="852161" y="4825345"/>
              <a:ext cx="474200" cy="246220"/>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985"/>
                  </a:solidFill>
                  <a:effectLst/>
                  <a:uLnTx/>
                  <a:uFillTx/>
                  <a:latin typeface="Arial"/>
                  <a:ea typeface="+mn-ea"/>
                  <a:cs typeface="Arial"/>
                  <a:sym typeface="Arial"/>
                  <a:rtl val="0"/>
                </a:rPr>
                <a:t>359</a:t>
              </a:r>
            </a:p>
          </p:txBody>
        </p:sp>
      </p:grpSp>
      <p:grpSp>
        <p:nvGrpSpPr>
          <p:cNvPr id="3243" name="Group 3242">
            <a:extLst>
              <a:ext uri="{FF2B5EF4-FFF2-40B4-BE49-F238E27FC236}">
                <a16:creationId xmlns:a16="http://schemas.microsoft.com/office/drawing/2014/main" id="{1DF61538-B16E-69CA-F3BE-A6E91E6E44B1}"/>
              </a:ext>
            </a:extLst>
          </p:cNvPr>
          <p:cNvGrpSpPr/>
          <p:nvPr/>
        </p:nvGrpSpPr>
        <p:grpSpPr>
          <a:xfrm>
            <a:off x="1228862" y="4979516"/>
            <a:ext cx="10475715" cy="310539"/>
            <a:chOff x="970131" y="4218430"/>
            <a:chExt cx="10475715" cy="310538"/>
          </a:xfrm>
        </p:grpSpPr>
        <p:sp>
          <p:nvSpPr>
            <p:cNvPr id="3244" name="TextBox 3243">
              <a:extLst>
                <a:ext uri="{FF2B5EF4-FFF2-40B4-BE49-F238E27FC236}">
                  <a16:creationId xmlns:a16="http://schemas.microsoft.com/office/drawing/2014/main" id="{08B3A7CF-4DC6-D4DA-30DF-1F4F44A561A1}"/>
                </a:ext>
              </a:extLst>
            </p:cNvPr>
            <p:cNvSpPr txBox="1">
              <a:spLocks/>
            </p:cNvSpPr>
            <p:nvPr/>
          </p:nvSpPr>
          <p:spPr>
            <a:xfrm>
              <a:off x="1555336"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3</a:t>
              </a:r>
            </a:p>
          </p:txBody>
        </p:sp>
        <p:sp>
          <p:nvSpPr>
            <p:cNvPr id="3245" name="TextBox 3244">
              <a:extLst>
                <a:ext uri="{FF2B5EF4-FFF2-40B4-BE49-F238E27FC236}">
                  <a16:creationId xmlns:a16="http://schemas.microsoft.com/office/drawing/2014/main" id="{B1FDB599-1221-98E8-A946-62337C46A67B}"/>
                </a:ext>
              </a:extLst>
            </p:cNvPr>
            <p:cNvSpPr txBox="1">
              <a:spLocks/>
            </p:cNvSpPr>
            <p:nvPr/>
          </p:nvSpPr>
          <p:spPr>
            <a:xfrm>
              <a:off x="2329975"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6</a:t>
              </a:r>
            </a:p>
          </p:txBody>
        </p:sp>
        <p:sp>
          <p:nvSpPr>
            <p:cNvPr id="3246" name="TextBox 3245">
              <a:extLst>
                <a:ext uri="{FF2B5EF4-FFF2-40B4-BE49-F238E27FC236}">
                  <a16:creationId xmlns:a16="http://schemas.microsoft.com/office/drawing/2014/main" id="{3673E0F6-1906-D8DB-9CCF-00439168EB3D}"/>
                </a:ext>
              </a:extLst>
            </p:cNvPr>
            <p:cNvSpPr txBox="1">
              <a:spLocks/>
            </p:cNvSpPr>
            <p:nvPr/>
          </p:nvSpPr>
          <p:spPr>
            <a:xfrm>
              <a:off x="3097808"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9</a:t>
              </a:r>
            </a:p>
          </p:txBody>
        </p:sp>
        <p:sp>
          <p:nvSpPr>
            <p:cNvPr id="3247" name="TextBox 3246">
              <a:extLst>
                <a:ext uri="{FF2B5EF4-FFF2-40B4-BE49-F238E27FC236}">
                  <a16:creationId xmlns:a16="http://schemas.microsoft.com/office/drawing/2014/main" id="{18EF5B6A-B2E1-F4E8-3769-666B9FE9871D}"/>
                </a:ext>
              </a:extLst>
            </p:cNvPr>
            <p:cNvSpPr txBox="1">
              <a:spLocks/>
            </p:cNvSpPr>
            <p:nvPr/>
          </p:nvSpPr>
          <p:spPr>
            <a:xfrm>
              <a:off x="3892922"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12</a:t>
              </a:r>
            </a:p>
          </p:txBody>
        </p:sp>
        <p:sp>
          <p:nvSpPr>
            <p:cNvPr id="3248" name="TextBox 3247">
              <a:extLst>
                <a:ext uri="{FF2B5EF4-FFF2-40B4-BE49-F238E27FC236}">
                  <a16:creationId xmlns:a16="http://schemas.microsoft.com/office/drawing/2014/main" id="{4F8C2184-8C82-EC5A-44DD-0C71DD0A2DD0}"/>
                </a:ext>
              </a:extLst>
            </p:cNvPr>
            <p:cNvSpPr txBox="1">
              <a:spLocks/>
            </p:cNvSpPr>
            <p:nvPr/>
          </p:nvSpPr>
          <p:spPr>
            <a:xfrm>
              <a:off x="4668393"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15</a:t>
              </a:r>
            </a:p>
          </p:txBody>
        </p:sp>
        <p:sp>
          <p:nvSpPr>
            <p:cNvPr id="3249" name="TextBox 3248">
              <a:extLst>
                <a:ext uri="{FF2B5EF4-FFF2-40B4-BE49-F238E27FC236}">
                  <a16:creationId xmlns:a16="http://schemas.microsoft.com/office/drawing/2014/main" id="{1F8A2FEF-C7FC-4679-15AC-E6283766106F}"/>
                </a:ext>
              </a:extLst>
            </p:cNvPr>
            <p:cNvSpPr txBox="1">
              <a:spLocks/>
            </p:cNvSpPr>
            <p:nvPr/>
          </p:nvSpPr>
          <p:spPr>
            <a:xfrm>
              <a:off x="5469856"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18</a:t>
              </a:r>
            </a:p>
          </p:txBody>
        </p:sp>
        <p:sp>
          <p:nvSpPr>
            <p:cNvPr id="3250" name="TextBox 3249">
              <a:extLst>
                <a:ext uri="{FF2B5EF4-FFF2-40B4-BE49-F238E27FC236}">
                  <a16:creationId xmlns:a16="http://schemas.microsoft.com/office/drawing/2014/main" id="{DEE2F2FD-B1DF-C9E2-9E05-AB5553D537E0}"/>
                </a:ext>
              </a:extLst>
            </p:cNvPr>
            <p:cNvSpPr txBox="1">
              <a:spLocks/>
            </p:cNvSpPr>
            <p:nvPr/>
          </p:nvSpPr>
          <p:spPr>
            <a:xfrm>
              <a:off x="6268083"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21</a:t>
              </a:r>
            </a:p>
          </p:txBody>
        </p:sp>
        <p:sp>
          <p:nvSpPr>
            <p:cNvPr id="3251" name="TextBox 3250">
              <a:extLst>
                <a:ext uri="{FF2B5EF4-FFF2-40B4-BE49-F238E27FC236}">
                  <a16:creationId xmlns:a16="http://schemas.microsoft.com/office/drawing/2014/main" id="{1C807BB4-5830-9388-89D0-520CA95731C6}"/>
                </a:ext>
              </a:extLst>
            </p:cNvPr>
            <p:cNvSpPr txBox="1">
              <a:spLocks/>
            </p:cNvSpPr>
            <p:nvPr/>
          </p:nvSpPr>
          <p:spPr>
            <a:xfrm>
              <a:off x="7047740"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24</a:t>
              </a:r>
            </a:p>
          </p:txBody>
        </p:sp>
        <p:sp>
          <p:nvSpPr>
            <p:cNvPr id="3252" name="TextBox 3251">
              <a:extLst>
                <a:ext uri="{FF2B5EF4-FFF2-40B4-BE49-F238E27FC236}">
                  <a16:creationId xmlns:a16="http://schemas.microsoft.com/office/drawing/2014/main" id="{448A61D2-8FB4-1DDE-CA51-26DE5471256E}"/>
                </a:ext>
              </a:extLst>
            </p:cNvPr>
            <p:cNvSpPr txBox="1">
              <a:spLocks/>
            </p:cNvSpPr>
            <p:nvPr/>
          </p:nvSpPr>
          <p:spPr>
            <a:xfrm>
              <a:off x="7842562"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27</a:t>
              </a:r>
            </a:p>
          </p:txBody>
        </p:sp>
        <p:sp>
          <p:nvSpPr>
            <p:cNvPr id="3253" name="TextBox 3252">
              <a:extLst>
                <a:ext uri="{FF2B5EF4-FFF2-40B4-BE49-F238E27FC236}">
                  <a16:creationId xmlns:a16="http://schemas.microsoft.com/office/drawing/2014/main" id="{4E161380-4EB8-DF93-648E-B6C381A63974}"/>
                </a:ext>
              </a:extLst>
            </p:cNvPr>
            <p:cNvSpPr txBox="1">
              <a:spLocks/>
            </p:cNvSpPr>
            <p:nvPr/>
          </p:nvSpPr>
          <p:spPr>
            <a:xfrm>
              <a:off x="8619920"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30</a:t>
              </a:r>
            </a:p>
          </p:txBody>
        </p:sp>
        <p:sp>
          <p:nvSpPr>
            <p:cNvPr id="3254" name="TextBox 3253">
              <a:extLst>
                <a:ext uri="{FF2B5EF4-FFF2-40B4-BE49-F238E27FC236}">
                  <a16:creationId xmlns:a16="http://schemas.microsoft.com/office/drawing/2014/main" id="{5C1796B0-9DC1-A425-53F1-9CB608F5C38E}"/>
                </a:ext>
              </a:extLst>
            </p:cNvPr>
            <p:cNvSpPr txBox="1">
              <a:spLocks/>
            </p:cNvSpPr>
            <p:nvPr/>
          </p:nvSpPr>
          <p:spPr>
            <a:xfrm>
              <a:off x="9403629"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33</a:t>
              </a:r>
            </a:p>
          </p:txBody>
        </p:sp>
        <p:sp>
          <p:nvSpPr>
            <p:cNvPr id="3255" name="TextBox 3254">
              <a:extLst>
                <a:ext uri="{FF2B5EF4-FFF2-40B4-BE49-F238E27FC236}">
                  <a16:creationId xmlns:a16="http://schemas.microsoft.com/office/drawing/2014/main" id="{D5587F35-921E-58D5-D201-91C457062FE7}"/>
                </a:ext>
              </a:extLst>
            </p:cNvPr>
            <p:cNvSpPr txBox="1">
              <a:spLocks/>
            </p:cNvSpPr>
            <p:nvPr/>
          </p:nvSpPr>
          <p:spPr>
            <a:xfrm>
              <a:off x="10187337" y="4326012"/>
              <a:ext cx="665659"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36</a:t>
              </a:r>
            </a:p>
          </p:txBody>
        </p:sp>
        <p:sp>
          <p:nvSpPr>
            <p:cNvPr id="3256" name="Free-form: Shape 209">
              <a:extLst>
                <a:ext uri="{FF2B5EF4-FFF2-40B4-BE49-F238E27FC236}">
                  <a16:creationId xmlns:a16="http://schemas.microsoft.com/office/drawing/2014/main" id="{71B99BDC-AE30-FB96-BF38-B9C304271963}"/>
                </a:ext>
              </a:extLst>
            </p:cNvPr>
            <p:cNvSpPr/>
            <p:nvPr/>
          </p:nvSpPr>
          <p:spPr>
            <a:xfrm>
              <a:off x="1889922"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57" name="Free-form: Shape 210">
              <a:extLst>
                <a:ext uri="{FF2B5EF4-FFF2-40B4-BE49-F238E27FC236}">
                  <a16:creationId xmlns:a16="http://schemas.microsoft.com/office/drawing/2014/main" id="{DDB56D01-B3B5-B4FB-3D08-01622D308BC4}"/>
                </a:ext>
              </a:extLst>
            </p:cNvPr>
            <p:cNvSpPr/>
            <p:nvPr/>
          </p:nvSpPr>
          <p:spPr>
            <a:xfrm>
              <a:off x="2662446"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58" name="Free-form: Shape 211">
              <a:extLst>
                <a:ext uri="{FF2B5EF4-FFF2-40B4-BE49-F238E27FC236}">
                  <a16:creationId xmlns:a16="http://schemas.microsoft.com/office/drawing/2014/main" id="{D4011DA5-BA54-BAB8-52F3-6A9FA3A81B8E}"/>
                </a:ext>
              </a:extLst>
            </p:cNvPr>
            <p:cNvSpPr/>
            <p:nvPr/>
          </p:nvSpPr>
          <p:spPr>
            <a:xfrm>
              <a:off x="3434553"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59" name="Free-form: Shape 212">
              <a:extLst>
                <a:ext uri="{FF2B5EF4-FFF2-40B4-BE49-F238E27FC236}">
                  <a16:creationId xmlns:a16="http://schemas.microsoft.com/office/drawing/2014/main" id="{1EFD3EF8-0BA9-B35C-806C-A814BC4FB2A5}"/>
                </a:ext>
              </a:extLst>
            </p:cNvPr>
            <p:cNvSpPr/>
            <p:nvPr/>
          </p:nvSpPr>
          <p:spPr>
            <a:xfrm>
              <a:off x="4224419"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0" name="Free-form: Shape 213">
              <a:extLst>
                <a:ext uri="{FF2B5EF4-FFF2-40B4-BE49-F238E27FC236}">
                  <a16:creationId xmlns:a16="http://schemas.microsoft.com/office/drawing/2014/main" id="{4CA630AC-0392-BFFD-ADBA-7BB2A930B7AB}"/>
                </a:ext>
              </a:extLst>
            </p:cNvPr>
            <p:cNvSpPr/>
            <p:nvPr/>
          </p:nvSpPr>
          <p:spPr>
            <a:xfrm>
              <a:off x="5003366"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1" name="Free-form: Shape 214">
              <a:extLst>
                <a:ext uri="{FF2B5EF4-FFF2-40B4-BE49-F238E27FC236}">
                  <a16:creationId xmlns:a16="http://schemas.microsoft.com/office/drawing/2014/main" id="{384B125B-4947-C03A-15CB-EE8701729859}"/>
                </a:ext>
              </a:extLst>
            </p:cNvPr>
            <p:cNvSpPr/>
            <p:nvPr/>
          </p:nvSpPr>
          <p:spPr>
            <a:xfrm>
              <a:off x="5803212"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2" name="Free-form: Shape 215">
              <a:extLst>
                <a:ext uri="{FF2B5EF4-FFF2-40B4-BE49-F238E27FC236}">
                  <a16:creationId xmlns:a16="http://schemas.microsoft.com/office/drawing/2014/main" id="{60F595D0-E472-4024-7B6A-354D00D92111}"/>
                </a:ext>
              </a:extLst>
            </p:cNvPr>
            <p:cNvSpPr/>
            <p:nvPr/>
          </p:nvSpPr>
          <p:spPr>
            <a:xfrm>
              <a:off x="6599917"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3" name="Free-form: Shape 216">
              <a:extLst>
                <a:ext uri="{FF2B5EF4-FFF2-40B4-BE49-F238E27FC236}">
                  <a16:creationId xmlns:a16="http://schemas.microsoft.com/office/drawing/2014/main" id="{AB1027DA-FC93-8A14-3D80-8C72607C8CB2}"/>
                </a:ext>
              </a:extLst>
            </p:cNvPr>
            <p:cNvSpPr/>
            <p:nvPr/>
          </p:nvSpPr>
          <p:spPr>
            <a:xfrm>
              <a:off x="7378729"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4" name="Free-form: Shape 217">
              <a:extLst>
                <a:ext uri="{FF2B5EF4-FFF2-40B4-BE49-F238E27FC236}">
                  <a16:creationId xmlns:a16="http://schemas.microsoft.com/office/drawing/2014/main" id="{BD1BAF46-9336-37AC-6002-A9BC28F109F6}"/>
                </a:ext>
              </a:extLst>
            </p:cNvPr>
            <p:cNvSpPr/>
            <p:nvPr/>
          </p:nvSpPr>
          <p:spPr>
            <a:xfrm>
              <a:off x="8173916"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5" name="Free-form: Shape 218">
              <a:extLst>
                <a:ext uri="{FF2B5EF4-FFF2-40B4-BE49-F238E27FC236}">
                  <a16:creationId xmlns:a16="http://schemas.microsoft.com/office/drawing/2014/main" id="{D3775284-C849-7EE7-AAD3-5A858D42D527}"/>
                </a:ext>
              </a:extLst>
            </p:cNvPr>
            <p:cNvSpPr/>
            <p:nvPr/>
          </p:nvSpPr>
          <p:spPr>
            <a:xfrm>
              <a:off x="8948843"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6" name="Free-form: Shape 219">
              <a:extLst>
                <a:ext uri="{FF2B5EF4-FFF2-40B4-BE49-F238E27FC236}">
                  <a16:creationId xmlns:a16="http://schemas.microsoft.com/office/drawing/2014/main" id="{69CE765D-8112-830E-1345-F8B45B95D043}"/>
                </a:ext>
              </a:extLst>
            </p:cNvPr>
            <p:cNvSpPr/>
            <p:nvPr/>
          </p:nvSpPr>
          <p:spPr>
            <a:xfrm>
              <a:off x="9737320"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7" name="Free-form: Shape 220">
              <a:extLst>
                <a:ext uri="{FF2B5EF4-FFF2-40B4-BE49-F238E27FC236}">
                  <a16:creationId xmlns:a16="http://schemas.microsoft.com/office/drawing/2014/main" id="{8AAF7B11-25F1-EC0E-0EF9-834F8E273EF9}"/>
                </a:ext>
              </a:extLst>
            </p:cNvPr>
            <p:cNvSpPr/>
            <p:nvPr/>
          </p:nvSpPr>
          <p:spPr>
            <a:xfrm>
              <a:off x="10521196" y="4224780"/>
              <a:ext cx="41577"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8" name="Freeform: Shape 3267">
              <a:extLst>
                <a:ext uri="{FF2B5EF4-FFF2-40B4-BE49-F238E27FC236}">
                  <a16:creationId xmlns:a16="http://schemas.microsoft.com/office/drawing/2014/main" id="{341A4087-297D-8498-196F-1A4D086720E1}"/>
                </a:ext>
              </a:extLst>
            </p:cNvPr>
            <p:cNvSpPr>
              <a:spLocks/>
            </p:cNvSpPr>
            <p:nvPr/>
          </p:nvSpPr>
          <p:spPr>
            <a:xfrm>
              <a:off x="1095841" y="4226011"/>
              <a:ext cx="21179" cy="70263"/>
            </a:xfrm>
            <a:custGeom>
              <a:avLst/>
              <a:gdLst>
                <a:gd name="connsiteX0" fmla="*/ 0 w 21771"/>
                <a:gd name="connsiteY0" fmla="*/ 0 h 52686"/>
                <a:gd name="connsiteX1" fmla="*/ 0 w 21771"/>
                <a:gd name="connsiteY1" fmla="*/ 52686 h 52686"/>
              </a:gdLst>
              <a:ahLst/>
              <a:cxnLst>
                <a:cxn ang="0">
                  <a:pos x="connsiteX0" y="connsiteY0"/>
                </a:cxn>
                <a:cxn ang="0">
                  <a:pos x="connsiteX1" y="connsiteY1"/>
                </a:cxn>
              </a:cxnLst>
              <a:rect l="l" t="t" r="r" b="b"/>
              <a:pathLst>
                <a:path w="21771" h="52686">
                  <a:moveTo>
                    <a:pt x="0" y="0"/>
                  </a:moveTo>
                  <a:lnTo>
                    <a:pt x="0" y="52686"/>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69" name="TextBox 3268">
              <a:extLst>
                <a:ext uri="{FF2B5EF4-FFF2-40B4-BE49-F238E27FC236}">
                  <a16:creationId xmlns:a16="http://schemas.microsoft.com/office/drawing/2014/main" id="{070D3508-75F3-63C5-EA83-74D88F047350}"/>
                </a:ext>
              </a:extLst>
            </p:cNvPr>
            <p:cNvSpPr txBox="1">
              <a:spLocks/>
            </p:cNvSpPr>
            <p:nvPr/>
          </p:nvSpPr>
          <p:spPr>
            <a:xfrm>
              <a:off x="970131" y="4274925"/>
              <a:ext cx="355651" cy="254043"/>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0</a:t>
              </a:r>
            </a:p>
          </p:txBody>
        </p:sp>
        <p:sp>
          <p:nvSpPr>
            <p:cNvPr id="3270" name="TextBox 3269">
              <a:extLst>
                <a:ext uri="{FF2B5EF4-FFF2-40B4-BE49-F238E27FC236}">
                  <a16:creationId xmlns:a16="http://schemas.microsoft.com/office/drawing/2014/main" id="{2BCF7BF1-03C6-7747-D4D9-AB70EA6A2831}"/>
                </a:ext>
              </a:extLst>
            </p:cNvPr>
            <p:cNvSpPr txBox="1">
              <a:spLocks/>
            </p:cNvSpPr>
            <p:nvPr/>
          </p:nvSpPr>
          <p:spPr>
            <a:xfrm>
              <a:off x="11186828" y="4326012"/>
              <a:ext cx="259018" cy="196112"/>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39</a:t>
              </a:r>
            </a:p>
          </p:txBody>
        </p:sp>
        <p:sp>
          <p:nvSpPr>
            <p:cNvPr id="3271" name="Free-form: Shape 1016">
              <a:extLst>
                <a:ext uri="{FF2B5EF4-FFF2-40B4-BE49-F238E27FC236}">
                  <a16:creationId xmlns:a16="http://schemas.microsoft.com/office/drawing/2014/main" id="{76405897-E3C6-B2D9-BA1F-D836BFE3C0B2}"/>
                </a:ext>
              </a:extLst>
            </p:cNvPr>
            <p:cNvSpPr/>
            <p:nvPr/>
          </p:nvSpPr>
          <p:spPr>
            <a:xfrm>
              <a:off x="11311771" y="4218430"/>
              <a:ext cx="16204" cy="6984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grpSp>
        <p:nvGrpSpPr>
          <p:cNvPr id="3277" name="Group 3276">
            <a:extLst>
              <a:ext uri="{FF2B5EF4-FFF2-40B4-BE49-F238E27FC236}">
                <a16:creationId xmlns:a16="http://schemas.microsoft.com/office/drawing/2014/main" id="{7CA2AED9-4084-454C-9186-F5AF0D38C41F}"/>
              </a:ext>
            </a:extLst>
          </p:cNvPr>
          <p:cNvGrpSpPr/>
          <p:nvPr/>
        </p:nvGrpSpPr>
        <p:grpSpPr>
          <a:xfrm>
            <a:off x="831949" y="1740747"/>
            <a:ext cx="605827" cy="3375176"/>
            <a:chOff x="495670" y="872466"/>
            <a:chExt cx="525489" cy="3748231"/>
          </a:xfrm>
        </p:grpSpPr>
        <p:sp>
          <p:nvSpPr>
            <p:cNvPr id="3278" name="TextBox 3277">
              <a:extLst>
                <a:ext uri="{FF2B5EF4-FFF2-40B4-BE49-F238E27FC236}">
                  <a16:creationId xmlns:a16="http://schemas.microsoft.com/office/drawing/2014/main" id="{E4D31405-0843-06BD-63DE-10FB84761BEA}"/>
                </a:ext>
              </a:extLst>
            </p:cNvPr>
            <p:cNvSpPr txBox="1">
              <a:spLocks/>
            </p:cNvSpPr>
            <p:nvPr/>
          </p:nvSpPr>
          <p:spPr>
            <a:xfrm>
              <a:off x="532350" y="4338574"/>
              <a:ext cx="417567" cy="282123"/>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0</a:t>
              </a:r>
            </a:p>
          </p:txBody>
        </p:sp>
        <p:sp>
          <p:nvSpPr>
            <p:cNvPr id="3279" name="TextBox 3278">
              <a:extLst>
                <a:ext uri="{FF2B5EF4-FFF2-40B4-BE49-F238E27FC236}">
                  <a16:creationId xmlns:a16="http://schemas.microsoft.com/office/drawing/2014/main" id="{BF67877B-795A-8E9D-8B3C-F6C08087DDBC}"/>
                </a:ext>
              </a:extLst>
            </p:cNvPr>
            <p:cNvSpPr txBox="1">
              <a:spLocks/>
            </p:cNvSpPr>
            <p:nvPr/>
          </p:nvSpPr>
          <p:spPr>
            <a:xfrm>
              <a:off x="495670" y="872466"/>
              <a:ext cx="452733" cy="282123"/>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1.0</a:t>
              </a:r>
            </a:p>
          </p:txBody>
        </p:sp>
        <p:sp>
          <p:nvSpPr>
            <p:cNvPr id="3280" name="TextBox 3279">
              <a:extLst>
                <a:ext uri="{FF2B5EF4-FFF2-40B4-BE49-F238E27FC236}">
                  <a16:creationId xmlns:a16="http://schemas.microsoft.com/office/drawing/2014/main" id="{0ED21AD7-6C60-746D-0D94-F290EB9DEF8A}"/>
                </a:ext>
              </a:extLst>
            </p:cNvPr>
            <p:cNvSpPr txBox="1">
              <a:spLocks/>
            </p:cNvSpPr>
            <p:nvPr/>
          </p:nvSpPr>
          <p:spPr>
            <a:xfrm>
              <a:off x="637782" y="1559975"/>
              <a:ext cx="383349" cy="282123"/>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0.8</a:t>
              </a:r>
            </a:p>
          </p:txBody>
        </p:sp>
        <p:sp>
          <p:nvSpPr>
            <p:cNvPr id="3281" name="TextBox 3280">
              <a:extLst>
                <a:ext uri="{FF2B5EF4-FFF2-40B4-BE49-F238E27FC236}">
                  <a16:creationId xmlns:a16="http://schemas.microsoft.com/office/drawing/2014/main" id="{91ADE0A8-84ED-BF80-08DA-6320DBA301AB}"/>
                </a:ext>
              </a:extLst>
            </p:cNvPr>
            <p:cNvSpPr txBox="1">
              <a:spLocks/>
            </p:cNvSpPr>
            <p:nvPr/>
          </p:nvSpPr>
          <p:spPr>
            <a:xfrm>
              <a:off x="637810" y="2253205"/>
              <a:ext cx="383349" cy="282123"/>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0.6</a:t>
              </a:r>
            </a:p>
          </p:txBody>
        </p:sp>
        <p:sp>
          <p:nvSpPr>
            <p:cNvPr id="3282" name="TextBox 3281">
              <a:extLst>
                <a:ext uri="{FF2B5EF4-FFF2-40B4-BE49-F238E27FC236}">
                  <a16:creationId xmlns:a16="http://schemas.microsoft.com/office/drawing/2014/main" id="{68D2FE87-DF5F-7F49-AFA3-D8D45114C711}"/>
                </a:ext>
              </a:extLst>
            </p:cNvPr>
            <p:cNvSpPr txBox="1">
              <a:spLocks/>
            </p:cNvSpPr>
            <p:nvPr/>
          </p:nvSpPr>
          <p:spPr>
            <a:xfrm>
              <a:off x="635093" y="2938675"/>
              <a:ext cx="383349" cy="282123"/>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0.4</a:t>
              </a:r>
            </a:p>
          </p:txBody>
        </p:sp>
        <p:sp>
          <p:nvSpPr>
            <p:cNvPr id="3283" name="TextBox 3282">
              <a:extLst>
                <a:ext uri="{FF2B5EF4-FFF2-40B4-BE49-F238E27FC236}">
                  <a16:creationId xmlns:a16="http://schemas.microsoft.com/office/drawing/2014/main" id="{2577E3ED-F016-F1AF-C3D5-0A8FBB088DDE}"/>
                </a:ext>
              </a:extLst>
            </p:cNvPr>
            <p:cNvSpPr txBox="1">
              <a:spLocks/>
            </p:cNvSpPr>
            <p:nvPr/>
          </p:nvSpPr>
          <p:spPr>
            <a:xfrm>
              <a:off x="637066" y="3628496"/>
              <a:ext cx="383349" cy="282123"/>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2557"/>
                  </a:solidFill>
                  <a:effectLst/>
                  <a:uLnTx/>
                  <a:uFillTx/>
                  <a:latin typeface="Arial"/>
                  <a:ea typeface="+mn-ea"/>
                  <a:cs typeface="Arial"/>
                  <a:sym typeface="Arial"/>
                  <a:rtl val="0"/>
                </a:rPr>
                <a:t>0.2</a:t>
              </a:r>
            </a:p>
          </p:txBody>
        </p:sp>
        <p:sp>
          <p:nvSpPr>
            <p:cNvPr id="3284" name="Freeform: Shape 3283">
              <a:extLst>
                <a:ext uri="{FF2B5EF4-FFF2-40B4-BE49-F238E27FC236}">
                  <a16:creationId xmlns:a16="http://schemas.microsoft.com/office/drawing/2014/main" id="{0B5C8409-6774-60E6-8A17-36D3800495DB}"/>
                </a:ext>
              </a:extLst>
            </p:cNvPr>
            <p:cNvSpPr>
              <a:spLocks/>
            </p:cNvSpPr>
            <p:nvPr/>
          </p:nvSpPr>
          <p:spPr>
            <a:xfrm>
              <a:off x="899397" y="1018356"/>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85" name="Freeform: Shape 3284">
              <a:extLst>
                <a:ext uri="{FF2B5EF4-FFF2-40B4-BE49-F238E27FC236}">
                  <a16:creationId xmlns:a16="http://schemas.microsoft.com/office/drawing/2014/main" id="{04790820-0EFD-3AEC-F567-5B76B4898E49}"/>
                </a:ext>
              </a:extLst>
            </p:cNvPr>
            <p:cNvSpPr>
              <a:spLocks/>
            </p:cNvSpPr>
            <p:nvPr/>
          </p:nvSpPr>
          <p:spPr>
            <a:xfrm>
              <a:off x="899397" y="1714619"/>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86" name="Freeform: Shape 3285">
              <a:extLst>
                <a:ext uri="{FF2B5EF4-FFF2-40B4-BE49-F238E27FC236}">
                  <a16:creationId xmlns:a16="http://schemas.microsoft.com/office/drawing/2014/main" id="{BCC2BB79-4C4C-7659-7721-2349428CC80B}"/>
                </a:ext>
              </a:extLst>
            </p:cNvPr>
            <p:cNvSpPr>
              <a:spLocks/>
            </p:cNvSpPr>
            <p:nvPr/>
          </p:nvSpPr>
          <p:spPr>
            <a:xfrm>
              <a:off x="899397" y="2403378"/>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87" name="Freeform: Shape 3286">
              <a:extLst>
                <a:ext uri="{FF2B5EF4-FFF2-40B4-BE49-F238E27FC236}">
                  <a16:creationId xmlns:a16="http://schemas.microsoft.com/office/drawing/2014/main" id="{64B75830-5760-0DD2-09F4-42770D998A6F}"/>
                </a:ext>
              </a:extLst>
            </p:cNvPr>
            <p:cNvSpPr>
              <a:spLocks/>
            </p:cNvSpPr>
            <p:nvPr/>
          </p:nvSpPr>
          <p:spPr>
            <a:xfrm>
              <a:off x="899397" y="3092530"/>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88" name="Freeform: Shape 3287">
              <a:extLst>
                <a:ext uri="{FF2B5EF4-FFF2-40B4-BE49-F238E27FC236}">
                  <a16:creationId xmlns:a16="http://schemas.microsoft.com/office/drawing/2014/main" id="{8097E7FD-5099-96A8-5735-452BDE6E64D0}"/>
                </a:ext>
              </a:extLst>
            </p:cNvPr>
            <p:cNvSpPr>
              <a:spLocks/>
            </p:cNvSpPr>
            <p:nvPr/>
          </p:nvSpPr>
          <p:spPr>
            <a:xfrm>
              <a:off x="899397" y="3781681"/>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289" name="Freeform: Shape 3288">
              <a:extLst>
                <a:ext uri="{FF2B5EF4-FFF2-40B4-BE49-F238E27FC236}">
                  <a16:creationId xmlns:a16="http://schemas.microsoft.com/office/drawing/2014/main" id="{2E953395-E39A-B25C-F542-11AE771EFD93}"/>
                </a:ext>
              </a:extLst>
            </p:cNvPr>
            <p:cNvSpPr>
              <a:spLocks/>
            </p:cNvSpPr>
            <p:nvPr/>
          </p:nvSpPr>
          <p:spPr>
            <a:xfrm>
              <a:off x="898245" y="4471308"/>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sp>
        <p:nvSpPr>
          <p:cNvPr id="2949" name="Graphic 1187">
            <a:extLst>
              <a:ext uri="{FF2B5EF4-FFF2-40B4-BE49-F238E27FC236}">
                <a16:creationId xmlns:a16="http://schemas.microsoft.com/office/drawing/2014/main" id="{C09028B9-29F2-57ED-F473-ED6F015D0A88}"/>
              </a:ext>
            </a:extLst>
          </p:cNvPr>
          <p:cNvSpPr/>
          <p:nvPr/>
        </p:nvSpPr>
        <p:spPr>
          <a:xfrm>
            <a:off x="1358590" y="1873138"/>
            <a:ext cx="9474819" cy="2833035"/>
          </a:xfrm>
          <a:custGeom>
            <a:avLst/>
            <a:gdLst>
              <a:gd name="connsiteX0" fmla="*/ 0 w 4378541"/>
              <a:gd name="connsiteY0" fmla="*/ 0 h 1743307"/>
              <a:gd name="connsiteX1" fmla="*/ 52733 w 4378541"/>
              <a:gd name="connsiteY1" fmla="*/ 0 h 1743307"/>
              <a:gd name="connsiteX2" fmla="*/ 52733 w 4378541"/>
              <a:gd name="connsiteY2" fmla="*/ 8840 h 1743307"/>
              <a:gd name="connsiteX3" fmla="*/ 123019 w 4378541"/>
              <a:gd name="connsiteY3" fmla="*/ 8840 h 1743307"/>
              <a:gd name="connsiteX4" fmla="*/ 123019 w 4378541"/>
              <a:gd name="connsiteY4" fmla="*/ 22908 h 1743307"/>
              <a:gd name="connsiteX5" fmla="*/ 138808 w 4378541"/>
              <a:gd name="connsiteY5" fmla="*/ 22908 h 1743307"/>
              <a:gd name="connsiteX6" fmla="*/ 138808 w 4378541"/>
              <a:gd name="connsiteY6" fmla="*/ 42280 h 1743307"/>
              <a:gd name="connsiteX7" fmla="*/ 145859 w 4378541"/>
              <a:gd name="connsiteY7" fmla="*/ 42280 h 1743307"/>
              <a:gd name="connsiteX8" fmla="*/ 145859 w 4378541"/>
              <a:gd name="connsiteY8" fmla="*/ 58192 h 1743307"/>
              <a:gd name="connsiteX9" fmla="*/ 145859 w 4378541"/>
              <a:gd name="connsiteY9" fmla="*/ 66956 h 1743307"/>
              <a:gd name="connsiteX10" fmla="*/ 154674 w 4378541"/>
              <a:gd name="connsiteY10" fmla="*/ 66956 h 1743307"/>
              <a:gd name="connsiteX11" fmla="*/ 154674 w 4378541"/>
              <a:gd name="connsiteY11" fmla="*/ 102240 h 1743307"/>
              <a:gd name="connsiteX12" fmla="*/ 221433 w 4378541"/>
              <a:gd name="connsiteY12" fmla="*/ 102240 h 1743307"/>
              <a:gd name="connsiteX13" fmla="*/ 221433 w 4378541"/>
              <a:gd name="connsiteY13" fmla="*/ 111080 h 1743307"/>
              <a:gd name="connsiteX14" fmla="*/ 253089 w 4378541"/>
              <a:gd name="connsiteY14" fmla="*/ 111080 h 1743307"/>
              <a:gd name="connsiteX15" fmla="*/ 253089 w 4378541"/>
              <a:gd name="connsiteY15" fmla="*/ 118076 h 1743307"/>
              <a:gd name="connsiteX16" fmla="*/ 307585 w 4378541"/>
              <a:gd name="connsiteY16" fmla="*/ 118076 h 1743307"/>
              <a:gd name="connsiteX17" fmla="*/ 307585 w 4378541"/>
              <a:gd name="connsiteY17" fmla="*/ 146288 h 1743307"/>
              <a:gd name="connsiteX18" fmla="*/ 316323 w 4378541"/>
              <a:gd name="connsiteY18" fmla="*/ 146288 h 1743307"/>
              <a:gd name="connsiteX19" fmla="*/ 316323 w 4378541"/>
              <a:gd name="connsiteY19" fmla="*/ 179804 h 1743307"/>
              <a:gd name="connsiteX20" fmla="*/ 316323 w 4378541"/>
              <a:gd name="connsiteY20" fmla="*/ 193872 h 1743307"/>
              <a:gd name="connsiteX21" fmla="*/ 335714 w 4378541"/>
              <a:gd name="connsiteY21" fmla="*/ 193872 h 1743307"/>
              <a:gd name="connsiteX22" fmla="*/ 335714 w 4378541"/>
              <a:gd name="connsiteY22" fmla="*/ 200944 h 1743307"/>
              <a:gd name="connsiteX23" fmla="*/ 365530 w 4378541"/>
              <a:gd name="connsiteY23" fmla="*/ 200944 h 1743307"/>
              <a:gd name="connsiteX24" fmla="*/ 365530 w 4378541"/>
              <a:gd name="connsiteY24" fmla="*/ 208016 h 1743307"/>
              <a:gd name="connsiteX25" fmla="*/ 376107 w 4378541"/>
              <a:gd name="connsiteY25" fmla="*/ 208016 h 1743307"/>
              <a:gd name="connsiteX26" fmla="*/ 376107 w 4378541"/>
              <a:gd name="connsiteY26" fmla="*/ 215012 h 1743307"/>
              <a:gd name="connsiteX27" fmla="*/ 400711 w 4378541"/>
              <a:gd name="connsiteY27" fmla="*/ 215012 h 1743307"/>
              <a:gd name="connsiteX28" fmla="*/ 400711 w 4378541"/>
              <a:gd name="connsiteY28" fmla="*/ 227388 h 1743307"/>
              <a:gd name="connsiteX29" fmla="*/ 448156 w 4378541"/>
              <a:gd name="connsiteY29" fmla="*/ 227388 h 1743307"/>
              <a:gd name="connsiteX30" fmla="*/ 448156 w 4378541"/>
              <a:gd name="connsiteY30" fmla="*/ 243224 h 1743307"/>
              <a:gd name="connsiteX31" fmla="*/ 478048 w 4378541"/>
              <a:gd name="connsiteY31" fmla="*/ 243224 h 1743307"/>
              <a:gd name="connsiteX32" fmla="*/ 478048 w 4378541"/>
              <a:gd name="connsiteY32" fmla="*/ 262057 h 1743307"/>
              <a:gd name="connsiteX33" fmla="*/ 484486 w 4378541"/>
              <a:gd name="connsiteY33" fmla="*/ 262057 h 1743307"/>
              <a:gd name="connsiteX34" fmla="*/ 484486 w 4378541"/>
              <a:gd name="connsiteY34" fmla="*/ 279123 h 1743307"/>
              <a:gd name="connsiteX35" fmla="*/ 490311 w 4378541"/>
              <a:gd name="connsiteY35" fmla="*/ 279123 h 1743307"/>
              <a:gd name="connsiteX36" fmla="*/ 490311 w 4378541"/>
              <a:gd name="connsiteY36" fmla="*/ 287348 h 1743307"/>
              <a:gd name="connsiteX37" fmla="*/ 495600 w 4378541"/>
              <a:gd name="connsiteY37" fmla="*/ 287348 h 1743307"/>
              <a:gd name="connsiteX38" fmla="*/ 495600 w 4378541"/>
              <a:gd name="connsiteY38" fmla="*/ 293191 h 1743307"/>
              <a:gd name="connsiteX39" fmla="*/ 529631 w 4378541"/>
              <a:gd name="connsiteY39" fmla="*/ 293191 h 1743307"/>
              <a:gd name="connsiteX40" fmla="*/ 529631 w 4378541"/>
              <a:gd name="connsiteY40" fmla="*/ 300263 h 1743307"/>
              <a:gd name="connsiteX41" fmla="*/ 628046 w 4378541"/>
              <a:gd name="connsiteY41" fmla="*/ 300263 h 1743307"/>
              <a:gd name="connsiteX42" fmla="*/ 628046 w 4378541"/>
              <a:gd name="connsiteY42" fmla="*/ 312562 h 1743307"/>
              <a:gd name="connsiteX43" fmla="*/ 635634 w 4378541"/>
              <a:gd name="connsiteY43" fmla="*/ 312562 h 1743307"/>
              <a:gd name="connsiteX44" fmla="*/ 635634 w 4378541"/>
              <a:gd name="connsiteY44" fmla="*/ 353151 h 1743307"/>
              <a:gd name="connsiteX45" fmla="*/ 671352 w 4378541"/>
              <a:gd name="connsiteY45" fmla="*/ 353151 h 1743307"/>
              <a:gd name="connsiteX46" fmla="*/ 671352 w 4378541"/>
              <a:gd name="connsiteY46" fmla="*/ 386590 h 1743307"/>
              <a:gd name="connsiteX47" fmla="*/ 749302 w 4378541"/>
              <a:gd name="connsiteY47" fmla="*/ 386590 h 1743307"/>
              <a:gd name="connsiteX48" fmla="*/ 749302 w 4378541"/>
              <a:gd name="connsiteY48" fmla="*/ 396046 h 1743307"/>
              <a:gd name="connsiteX49" fmla="*/ 796133 w 4378541"/>
              <a:gd name="connsiteY49" fmla="*/ 396046 h 1743307"/>
              <a:gd name="connsiteX50" fmla="*/ 802572 w 4378541"/>
              <a:gd name="connsiteY50" fmla="*/ 396046 h 1743307"/>
              <a:gd name="connsiteX51" fmla="*/ 802572 w 4378541"/>
              <a:gd name="connsiteY51" fmla="*/ 428332 h 1743307"/>
              <a:gd name="connsiteX52" fmla="*/ 809623 w 4378541"/>
              <a:gd name="connsiteY52" fmla="*/ 428332 h 1743307"/>
              <a:gd name="connsiteX53" fmla="*/ 809623 w 4378541"/>
              <a:gd name="connsiteY53" fmla="*/ 435404 h 1743307"/>
              <a:gd name="connsiteX54" fmla="*/ 814299 w 4378541"/>
              <a:gd name="connsiteY54" fmla="*/ 435404 h 1743307"/>
              <a:gd name="connsiteX55" fmla="*/ 814299 w 4378541"/>
              <a:gd name="connsiteY55" fmla="*/ 460080 h 1743307"/>
              <a:gd name="connsiteX56" fmla="*/ 836603 w 4378541"/>
              <a:gd name="connsiteY56" fmla="*/ 460080 h 1743307"/>
              <a:gd name="connsiteX57" fmla="*/ 836603 w 4378541"/>
              <a:gd name="connsiteY57" fmla="*/ 480605 h 1743307"/>
              <a:gd name="connsiteX58" fmla="*/ 844804 w 4378541"/>
              <a:gd name="connsiteY58" fmla="*/ 480605 h 1743307"/>
              <a:gd name="connsiteX59" fmla="*/ 844804 w 4378541"/>
              <a:gd name="connsiteY59" fmla="*/ 510585 h 1743307"/>
              <a:gd name="connsiteX60" fmla="*/ 937317 w 4378541"/>
              <a:gd name="connsiteY60" fmla="*/ 510585 h 1743307"/>
              <a:gd name="connsiteX61" fmla="*/ 937317 w 4378541"/>
              <a:gd name="connsiteY61" fmla="*/ 517657 h 1743307"/>
              <a:gd name="connsiteX62" fmla="*/ 958395 w 4378541"/>
              <a:gd name="connsiteY62" fmla="*/ 517657 h 1743307"/>
              <a:gd name="connsiteX63" fmla="*/ 958395 w 4378541"/>
              <a:gd name="connsiteY63" fmla="*/ 525883 h 1743307"/>
              <a:gd name="connsiteX64" fmla="*/ 970122 w 4378541"/>
              <a:gd name="connsiteY64" fmla="*/ 525883 h 1743307"/>
              <a:gd name="connsiteX65" fmla="*/ 970122 w 4378541"/>
              <a:gd name="connsiteY65" fmla="*/ 543486 h 1743307"/>
              <a:gd name="connsiteX66" fmla="*/ 974261 w 4378541"/>
              <a:gd name="connsiteY66" fmla="*/ 543486 h 1743307"/>
              <a:gd name="connsiteX67" fmla="*/ 974261 w 4378541"/>
              <a:gd name="connsiteY67" fmla="*/ 557016 h 1743307"/>
              <a:gd name="connsiteX68" fmla="*/ 980086 w 4378541"/>
              <a:gd name="connsiteY68" fmla="*/ 557016 h 1743307"/>
              <a:gd name="connsiteX69" fmla="*/ 980086 w 4378541"/>
              <a:gd name="connsiteY69" fmla="*/ 589302 h 1743307"/>
              <a:gd name="connsiteX70" fmla="*/ 996489 w 4378541"/>
              <a:gd name="connsiteY70" fmla="*/ 589302 h 1743307"/>
              <a:gd name="connsiteX71" fmla="*/ 996489 w 4378541"/>
              <a:gd name="connsiteY71" fmla="*/ 621050 h 1743307"/>
              <a:gd name="connsiteX72" fmla="*/ 1039871 w 4378541"/>
              <a:gd name="connsiteY72" fmla="*/ 621050 h 1743307"/>
              <a:gd name="connsiteX73" fmla="*/ 1039871 w 4378541"/>
              <a:gd name="connsiteY73" fmla="*/ 641037 h 1743307"/>
              <a:gd name="connsiteX74" fmla="*/ 1122497 w 4378541"/>
              <a:gd name="connsiteY74" fmla="*/ 641037 h 1743307"/>
              <a:gd name="connsiteX75" fmla="*/ 1122497 w 4378541"/>
              <a:gd name="connsiteY75" fmla="*/ 662177 h 1743307"/>
              <a:gd name="connsiteX76" fmla="*/ 1136523 w 4378541"/>
              <a:gd name="connsiteY76" fmla="*/ 662177 h 1743307"/>
              <a:gd name="connsiteX77" fmla="*/ 1136523 w 4378541"/>
              <a:gd name="connsiteY77" fmla="*/ 685085 h 1743307"/>
              <a:gd name="connsiteX78" fmla="*/ 1152926 w 4378541"/>
              <a:gd name="connsiteY78" fmla="*/ 685085 h 1743307"/>
              <a:gd name="connsiteX79" fmla="*/ 1152926 w 4378541"/>
              <a:gd name="connsiteY79" fmla="*/ 711529 h 1743307"/>
              <a:gd name="connsiteX80" fmla="*/ 1152926 w 4378541"/>
              <a:gd name="connsiteY80" fmla="*/ 719754 h 1743307"/>
              <a:gd name="connsiteX81" fmla="*/ 1162890 w 4378541"/>
              <a:gd name="connsiteY81" fmla="*/ 719754 h 1743307"/>
              <a:gd name="connsiteX82" fmla="*/ 1162890 w 4378541"/>
              <a:gd name="connsiteY82" fmla="*/ 732669 h 1743307"/>
              <a:gd name="connsiteX83" fmla="*/ 1171704 w 4378541"/>
              <a:gd name="connsiteY83" fmla="*/ 732669 h 1743307"/>
              <a:gd name="connsiteX84" fmla="*/ 1171704 w 4378541"/>
              <a:gd name="connsiteY84" fmla="*/ 746198 h 1743307"/>
              <a:gd name="connsiteX85" fmla="*/ 1200370 w 4378541"/>
              <a:gd name="connsiteY85" fmla="*/ 746198 h 1743307"/>
              <a:gd name="connsiteX86" fmla="*/ 1200370 w 4378541"/>
              <a:gd name="connsiteY86" fmla="*/ 754424 h 1743307"/>
              <a:gd name="connsiteX87" fmla="*/ 1219149 w 4378541"/>
              <a:gd name="connsiteY87" fmla="*/ 754424 h 1743307"/>
              <a:gd name="connsiteX88" fmla="*/ 1240840 w 4378541"/>
              <a:gd name="connsiteY88" fmla="*/ 754424 h 1743307"/>
              <a:gd name="connsiteX89" fmla="*/ 1240840 w 4378541"/>
              <a:gd name="connsiteY89" fmla="*/ 765570 h 1743307"/>
              <a:gd name="connsiteX90" fmla="*/ 1256016 w 4378541"/>
              <a:gd name="connsiteY90" fmla="*/ 765570 h 1743307"/>
              <a:gd name="connsiteX91" fmla="*/ 1256016 w 4378541"/>
              <a:gd name="connsiteY91" fmla="*/ 770874 h 1743307"/>
              <a:gd name="connsiteX92" fmla="*/ 1292960 w 4378541"/>
              <a:gd name="connsiteY92" fmla="*/ 770874 h 1743307"/>
              <a:gd name="connsiteX93" fmla="*/ 1292960 w 4378541"/>
              <a:gd name="connsiteY93" fmla="*/ 777332 h 1743307"/>
              <a:gd name="connsiteX94" fmla="*/ 1317564 w 4378541"/>
              <a:gd name="connsiteY94" fmla="*/ 777332 h 1743307"/>
              <a:gd name="connsiteX95" fmla="*/ 1317564 w 4378541"/>
              <a:gd name="connsiteY95" fmla="*/ 789708 h 1743307"/>
              <a:gd name="connsiteX96" fmla="*/ 1324002 w 4378541"/>
              <a:gd name="connsiteY96" fmla="*/ 789708 h 1743307"/>
              <a:gd name="connsiteX97" fmla="*/ 1324002 w 4378541"/>
              <a:gd name="connsiteY97" fmla="*/ 800855 h 1743307"/>
              <a:gd name="connsiteX98" fmla="*/ 1331054 w 4378541"/>
              <a:gd name="connsiteY98" fmla="*/ 800855 h 1743307"/>
              <a:gd name="connsiteX99" fmla="*/ 1331054 w 4378541"/>
              <a:gd name="connsiteY99" fmla="*/ 837830 h 1743307"/>
              <a:gd name="connsiteX100" fmla="*/ 1349755 w 4378541"/>
              <a:gd name="connsiteY100" fmla="*/ 837830 h 1743307"/>
              <a:gd name="connsiteX101" fmla="*/ 1349755 w 4378541"/>
              <a:gd name="connsiteY101" fmla="*/ 845517 h 1743307"/>
              <a:gd name="connsiteX102" fmla="*/ 1382560 w 4378541"/>
              <a:gd name="connsiteY102" fmla="*/ 845517 h 1743307"/>
              <a:gd name="connsiteX103" fmla="*/ 1382560 w 4378541"/>
              <a:gd name="connsiteY103" fmla="*/ 864889 h 1743307"/>
              <a:gd name="connsiteX104" fmla="*/ 1425943 w 4378541"/>
              <a:gd name="connsiteY104" fmla="*/ 864889 h 1743307"/>
              <a:gd name="connsiteX105" fmla="*/ 1425943 w 4378541"/>
              <a:gd name="connsiteY105" fmla="*/ 870731 h 1743307"/>
              <a:gd name="connsiteX106" fmla="*/ 1453459 w 4378541"/>
              <a:gd name="connsiteY106" fmla="*/ 870731 h 1743307"/>
              <a:gd name="connsiteX107" fmla="*/ 1453459 w 4378541"/>
              <a:gd name="connsiteY107" fmla="*/ 877189 h 1743307"/>
              <a:gd name="connsiteX108" fmla="*/ 1461660 w 4378541"/>
              <a:gd name="connsiteY108" fmla="*/ 877189 h 1743307"/>
              <a:gd name="connsiteX109" fmla="*/ 1461660 w 4378541"/>
              <a:gd name="connsiteY109" fmla="*/ 890180 h 1743307"/>
              <a:gd name="connsiteX110" fmla="*/ 1480439 w 4378541"/>
              <a:gd name="connsiteY110" fmla="*/ 890180 h 1743307"/>
              <a:gd name="connsiteX111" fmla="*/ 1480439 w 4378541"/>
              <a:gd name="connsiteY111" fmla="*/ 900173 h 1743307"/>
              <a:gd name="connsiteX112" fmla="*/ 1521981 w 4378541"/>
              <a:gd name="connsiteY112" fmla="*/ 900173 h 1743307"/>
              <a:gd name="connsiteX113" fmla="*/ 1565364 w 4378541"/>
              <a:gd name="connsiteY113" fmla="*/ 900173 h 1743307"/>
              <a:gd name="connsiteX114" fmla="*/ 1565364 w 4378541"/>
              <a:gd name="connsiteY114" fmla="*/ 973586 h 1743307"/>
              <a:gd name="connsiteX115" fmla="*/ 1598782 w 4378541"/>
              <a:gd name="connsiteY115" fmla="*/ 973586 h 1743307"/>
              <a:gd name="connsiteX116" fmla="*/ 1598782 w 4378541"/>
              <a:gd name="connsiteY116" fmla="*/ 982965 h 1743307"/>
              <a:gd name="connsiteX117" fmla="*/ 1656190 w 4378541"/>
              <a:gd name="connsiteY117" fmla="*/ 982965 h 1743307"/>
              <a:gd name="connsiteX118" fmla="*/ 1656190 w 4378541"/>
              <a:gd name="connsiteY118" fmla="*/ 992420 h 1743307"/>
              <a:gd name="connsiteX119" fmla="*/ 1740502 w 4378541"/>
              <a:gd name="connsiteY119" fmla="*/ 992420 h 1743307"/>
              <a:gd name="connsiteX120" fmla="*/ 1740502 w 4378541"/>
              <a:gd name="connsiteY120" fmla="*/ 1003567 h 1743307"/>
              <a:gd name="connsiteX121" fmla="*/ 1789173 w 4378541"/>
              <a:gd name="connsiteY121" fmla="*/ 1003567 h 1743307"/>
              <a:gd name="connsiteX122" fmla="*/ 1789173 w 4378541"/>
              <a:gd name="connsiteY122" fmla="*/ 1021170 h 1743307"/>
              <a:gd name="connsiteX123" fmla="*/ 1817303 w 4378541"/>
              <a:gd name="connsiteY123" fmla="*/ 1021170 h 1743307"/>
              <a:gd name="connsiteX124" fmla="*/ 1817303 w 4378541"/>
              <a:gd name="connsiteY124" fmla="*/ 1067601 h 1743307"/>
              <a:gd name="connsiteX125" fmla="*/ 1837154 w 4378541"/>
              <a:gd name="connsiteY125" fmla="*/ 1067601 h 1743307"/>
              <a:gd name="connsiteX126" fmla="*/ 1837154 w 4378541"/>
              <a:gd name="connsiteY126" fmla="*/ 1105192 h 1743307"/>
              <a:gd name="connsiteX127" fmla="*/ 1853020 w 4378541"/>
              <a:gd name="connsiteY127" fmla="*/ 1105192 h 1743307"/>
              <a:gd name="connsiteX128" fmla="*/ 1853020 w 4378541"/>
              <a:gd name="connsiteY128" fmla="*/ 1127561 h 1743307"/>
              <a:gd name="connsiteX129" fmla="*/ 1914491 w 4378541"/>
              <a:gd name="connsiteY129" fmla="*/ 1127561 h 1743307"/>
              <a:gd name="connsiteX130" fmla="*/ 1919780 w 4378541"/>
              <a:gd name="connsiteY130" fmla="*/ 1127561 h 1743307"/>
              <a:gd name="connsiteX131" fmla="*/ 1919780 w 4378541"/>
              <a:gd name="connsiteY131" fmla="*/ 1136325 h 1743307"/>
              <a:gd name="connsiteX132" fmla="*/ 1956111 w 4378541"/>
              <a:gd name="connsiteY132" fmla="*/ 1136325 h 1743307"/>
              <a:gd name="connsiteX133" fmla="*/ 1956111 w 4378541"/>
              <a:gd name="connsiteY133" fmla="*/ 1145165 h 1743307"/>
              <a:gd name="connsiteX134" fmla="*/ 1969600 w 4378541"/>
              <a:gd name="connsiteY134" fmla="*/ 1145165 h 1743307"/>
              <a:gd name="connsiteX135" fmla="*/ 1969600 w 4378541"/>
              <a:gd name="connsiteY135" fmla="*/ 1152776 h 1743307"/>
              <a:gd name="connsiteX136" fmla="*/ 1977802 w 4378541"/>
              <a:gd name="connsiteY136" fmla="*/ 1152776 h 1743307"/>
              <a:gd name="connsiteX137" fmla="*/ 1977802 w 4378541"/>
              <a:gd name="connsiteY137" fmla="*/ 1159233 h 1743307"/>
              <a:gd name="connsiteX138" fmla="*/ 1990065 w 4378541"/>
              <a:gd name="connsiteY138" fmla="*/ 1159233 h 1743307"/>
              <a:gd name="connsiteX139" fmla="*/ 1990065 w 4378541"/>
              <a:gd name="connsiteY139" fmla="*/ 1165690 h 1743307"/>
              <a:gd name="connsiteX140" fmla="*/ 2008844 w 4378541"/>
              <a:gd name="connsiteY140" fmla="*/ 1165690 h 1743307"/>
              <a:gd name="connsiteX141" fmla="*/ 2008844 w 4378541"/>
              <a:gd name="connsiteY141" fmla="*/ 1173915 h 1743307"/>
              <a:gd name="connsiteX142" fmla="*/ 2031685 w 4378541"/>
              <a:gd name="connsiteY142" fmla="*/ 1173915 h 1743307"/>
              <a:gd name="connsiteX143" fmla="*/ 2031685 w 4378541"/>
              <a:gd name="connsiteY143" fmla="*/ 1182141 h 1743307"/>
              <a:gd name="connsiteX144" fmla="*/ 2060427 w 4378541"/>
              <a:gd name="connsiteY144" fmla="*/ 1182141 h 1743307"/>
              <a:gd name="connsiteX145" fmla="*/ 2060427 w 4378541"/>
              <a:gd name="connsiteY145" fmla="*/ 1208047 h 1743307"/>
              <a:gd name="connsiteX146" fmla="*/ 2085568 w 4378541"/>
              <a:gd name="connsiteY146" fmla="*/ 1208047 h 1743307"/>
              <a:gd name="connsiteX147" fmla="*/ 2085568 w 4378541"/>
              <a:gd name="connsiteY147" fmla="*/ 1232108 h 1743307"/>
              <a:gd name="connsiteX148" fmla="*/ 2107872 w 4378541"/>
              <a:gd name="connsiteY148" fmla="*/ 1232108 h 1743307"/>
              <a:gd name="connsiteX149" fmla="*/ 2107872 w 4378541"/>
              <a:gd name="connsiteY149" fmla="*/ 1242716 h 1743307"/>
              <a:gd name="connsiteX150" fmla="*/ 2162291 w 4378541"/>
              <a:gd name="connsiteY150" fmla="*/ 1242716 h 1743307"/>
              <a:gd name="connsiteX151" fmla="*/ 2162291 w 4378541"/>
              <a:gd name="connsiteY151" fmla="*/ 1250941 h 1743307"/>
              <a:gd name="connsiteX152" fmla="*/ 2232040 w 4378541"/>
              <a:gd name="connsiteY152" fmla="*/ 1250941 h 1743307"/>
              <a:gd name="connsiteX153" fmla="*/ 2232040 w 4378541"/>
              <a:gd name="connsiteY153" fmla="*/ 1260935 h 1743307"/>
              <a:gd name="connsiteX154" fmla="*/ 2320491 w 4378541"/>
              <a:gd name="connsiteY154" fmla="*/ 1260935 h 1743307"/>
              <a:gd name="connsiteX155" fmla="*/ 2320491 w 4378541"/>
              <a:gd name="connsiteY155" fmla="*/ 1310825 h 1743307"/>
              <a:gd name="connsiteX156" fmla="*/ 2359198 w 4378541"/>
              <a:gd name="connsiteY156" fmla="*/ 1310825 h 1743307"/>
              <a:gd name="connsiteX157" fmla="*/ 2418369 w 4378541"/>
              <a:gd name="connsiteY157" fmla="*/ 1310825 h 1743307"/>
              <a:gd name="connsiteX158" fmla="*/ 2434772 w 4378541"/>
              <a:gd name="connsiteY158" fmla="*/ 1310825 h 1743307"/>
              <a:gd name="connsiteX159" fmla="*/ 2434772 w 4378541"/>
              <a:gd name="connsiteY159" fmla="*/ 1324354 h 1743307"/>
              <a:gd name="connsiteX160" fmla="*/ 2512109 w 4378541"/>
              <a:gd name="connsiteY160" fmla="*/ 1324354 h 1743307"/>
              <a:gd name="connsiteX161" fmla="*/ 2512109 w 4378541"/>
              <a:gd name="connsiteY161" fmla="*/ 1337269 h 1743307"/>
              <a:gd name="connsiteX162" fmla="*/ 2573579 w 4378541"/>
              <a:gd name="connsiteY162" fmla="*/ 1337269 h 1743307"/>
              <a:gd name="connsiteX163" fmla="*/ 2573579 w 4378541"/>
              <a:gd name="connsiteY163" fmla="*/ 1362560 h 1743307"/>
              <a:gd name="connsiteX164" fmla="*/ 2690160 w 4378541"/>
              <a:gd name="connsiteY164" fmla="*/ 1362560 h 1743307"/>
              <a:gd name="connsiteX165" fmla="*/ 2747568 w 4378541"/>
              <a:gd name="connsiteY165" fmla="*/ 1362560 h 1743307"/>
              <a:gd name="connsiteX166" fmla="*/ 2832493 w 4378541"/>
              <a:gd name="connsiteY166" fmla="*/ 1362560 h 1743307"/>
              <a:gd name="connsiteX167" fmla="*/ 2832493 w 4378541"/>
              <a:gd name="connsiteY167" fmla="*/ 1404839 h 1743307"/>
              <a:gd name="connsiteX168" fmla="*/ 3003570 w 4378541"/>
              <a:gd name="connsiteY168" fmla="*/ 1404839 h 1743307"/>
              <a:gd name="connsiteX169" fmla="*/ 3003570 w 4378541"/>
              <a:gd name="connsiteY169" fmla="*/ 1424211 h 1743307"/>
              <a:gd name="connsiteX170" fmla="*/ 3048715 w 4378541"/>
              <a:gd name="connsiteY170" fmla="*/ 1424211 h 1743307"/>
              <a:gd name="connsiteX171" fmla="*/ 3048715 w 4378541"/>
              <a:gd name="connsiteY171" fmla="*/ 1441892 h 1743307"/>
              <a:gd name="connsiteX172" fmla="*/ 3056916 w 4378541"/>
              <a:gd name="connsiteY172" fmla="*/ 1441892 h 1743307"/>
              <a:gd name="connsiteX173" fmla="*/ 3056916 w 4378541"/>
              <a:gd name="connsiteY173" fmla="*/ 1478867 h 1743307"/>
              <a:gd name="connsiteX174" fmla="*/ 3101985 w 4378541"/>
              <a:gd name="connsiteY174" fmla="*/ 1478867 h 1743307"/>
              <a:gd name="connsiteX175" fmla="*/ 3101985 w 4378541"/>
              <a:gd name="connsiteY175" fmla="*/ 1501237 h 1743307"/>
              <a:gd name="connsiteX176" fmla="*/ 3477555 w 4378541"/>
              <a:gd name="connsiteY176" fmla="*/ 1501237 h 1743307"/>
              <a:gd name="connsiteX177" fmla="*/ 3555429 w 4378541"/>
              <a:gd name="connsiteY177" fmla="*/ 1501237 h 1743307"/>
              <a:gd name="connsiteX178" fmla="*/ 3564856 w 4378541"/>
              <a:gd name="connsiteY178" fmla="*/ 1501237 h 1743307"/>
              <a:gd name="connsiteX179" fmla="*/ 3564856 w 4378541"/>
              <a:gd name="connsiteY179" fmla="*/ 1564042 h 1743307"/>
              <a:gd name="connsiteX180" fmla="*/ 3653307 w 4378541"/>
              <a:gd name="connsiteY180" fmla="*/ 1564042 h 1743307"/>
              <a:gd name="connsiteX181" fmla="*/ 3848987 w 4378541"/>
              <a:gd name="connsiteY181" fmla="*/ 1564042 h 1743307"/>
              <a:gd name="connsiteX182" fmla="*/ 4100850 w 4378541"/>
              <a:gd name="connsiteY182" fmla="*/ 1564042 h 1743307"/>
              <a:gd name="connsiteX183" fmla="*/ 4336923 w 4378541"/>
              <a:gd name="connsiteY183" fmla="*/ 1564042 h 1743307"/>
              <a:gd name="connsiteX184" fmla="*/ 4336923 w 4378541"/>
              <a:gd name="connsiteY184" fmla="*/ 1743308 h 1743307"/>
              <a:gd name="connsiteX185" fmla="*/ 4378542 w 4378541"/>
              <a:gd name="connsiteY185" fmla="*/ 1743308 h 1743307"/>
              <a:gd name="connsiteX0" fmla="*/ 0 w 4375206"/>
              <a:gd name="connsiteY0" fmla="*/ 0 h 1743308"/>
              <a:gd name="connsiteX1" fmla="*/ 52733 w 4375206"/>
              <a:gd name="connsiteY1" fmla="*/ 0 h 1743308"/>
              <a:gd name="connsiteX2" fmla="*/ 52733 w 4375206"/>
              <a:gd name="connsiteY2" fmla="*/ 8840 h 1743308"/>
              <a:gd name="connsiteX3" fmla="*/ 123019 w 4375206"/>
              <a:gd name="connsiteY3" fmla="*/ 8840 h 1743308"/>
              <a:gd name="connsiteX4" fmla="*/ 123019 w 4375206"/>
              <a:gd name="connsiteY4" fmla="*/ 22908 h 1743308"/>
              <a:gd name="connsiteX5" fmla="*/ 138808 w 4375206"/>
              <a:gd name="connsiteY5" fmla="*/ 22908 h 1743308"/>
              <a:gd name="connsiteX6" fmla="*/ 138808 w 4375206"/>
              <a:gd name="connsiteY6" fmla="*/ 42280 h 1743308"/>
              <a:gd name="connsiteX7" fmla="*/ 145859 w 4375206"/>
              <a:gd name="connsiteY7" fmla="*/ 42280 h 1743308"/>
              <a:gd name="connsiteX8" fmla="*/ 145859 w 4375206"/>
              <a:gd name="connsiteY8" fmla="*/ 58192 h 1743308"/>
              <a:gd name="connsiteX9" fmla="*/ 145859 w 4375206"/>
              <a:gd name="connsiteY9" fmla="*/ 66956 h 1743308"/>
              <a:gd name="connsiteX10" fmla="*/ 154674 w 4375206"/>
              <a:gd name="connsiteY10" fmla="*/ 66956 h 1743308"/>
              <a:gd name="connsiteX11" fmla="*/ 154674 w 4375206"/>
              <a:gd name="connsiteY11" fmla="*/ 102240 h 1743308"/>
              <a:gd name="connsiteX12" fmla="*/ 221433 w 4375206"/>
              <a:gd name="connsiteY12" fmla="*/ 102240 h 1743308"/>
              <a:gd name="connsiteX13" fmla="*/ 221433 w 4375206"/>
              <a:gd name="connsiteY13" fmla="*/ 111080 h 1743308"/>
              <a:gd name="connsiteX14" fmla="*/ 253089 w 4375206"/>
              <a:gd name="connsiteY14" fmla="*/ 111080 h 1743308"/>
              <a:gd name="connsiteX15" fmla="*/ 253089 w 4375206"/>
              <a:gd name="connsiteY15" fmla="*/ 118076 h 1743308"/>
              <a:gd name="connsiteX16" fmla="*/ 307585 w 4375206"/>
              <a:gd name="connsiteY16" fmla="*/ 118076 h 1743308"/>
              <a:gd name="connsiteX17" fmla="*/ 307585 w 4375206"/>
              <a:gd name="connsiteY17" fmla="*/ 146288 h 1743308"/>
              <a:gd name="connsiteX18" fmla="*/ 316323 w 4375206"/>
              <a:gd name="connsiteY18" fmla="*/ 146288 h 1743308"/>
              <a:gd name="connsiteX19" fmla="*/ 316323 w 4375206"/>
              <a:gd name="connsiteY19" fmla="*/ 179804 h 1743308"/>
              <a:gd name="connsiteX20" fmla="*/ 316323 w 4375206"/>
              <a:gd name="connsiteY20" fmla="*/ 193872 h 1743308"/>
              <a:gd name="connsiteX21" fmla="*/ 335714 w 4375206"/>
              <a:gd name="connsiteY21" fmla="*/ 193872 h 1743308"/>
              <a:gd name="connsiteX22" fmla="*/ 335714 w 4375206"/>
              <a:gd name="connsiteY22" fmla="*/ 200944 h 1743308"/>
              <a:gd name="connsiteX23" fmla="*/ 365530 w 4375206"/>
              <a:gd name="connsiteY23" fmla="*/ 200944 h 1743308"/>
              <a:gd name="connsiteX24" fmla="*/ 365530 w 4375206"/>
              <a:gd name="connsiteY24" fmla="*/ 208016 h 1743308"/>
              <a:gd name="connsiteX25" fmla="*/ 376107 w 4375206"/>
              <a:gd name="connsiteY25" fmla="*/ 208016 h 1743308"/>
              <a:gd name="connsiteX26" fmla="*/ 376107 w 4375206"/>
              <a:gd name="connsiteY26" fmla="*/ 215012 h 1743308"/>
              <a:gd name="connsiteX27" fmla="*/ 400711 w 4375206"/>
              <a:gd name="connsiteY27" fmla="*/ 215012 h 1743308"/>
              <a:gd name="connsiteX28" fmla="*/ 400711 w 4375206"/>
              <a:gd name="connsiteY28" fmla="*/ 227388 h 1743308"/>
              <a:gd name="connsiteX29" fmla="*/ 448156 w 4375206"/>
              <a:gd name="connsiteY29" fmla="*/ 227388 h 1743308"/>
              <a:gd name="connsiteX30" fmla="*/ 448156 w 4375206"/>
              <a:gd name="connsiteY30" fmla="*/ 243224 h 1743308"/>
              <a:gd name="connsiteX31" fmla="*/ 478048 w 4375206"/>
              <a:gd name="connsiteY31" fmla="*/ 243224 h 1743308"/>
              <a:gd name="connsiteX32" fmla="*/ 478048 w 4375206"/>
              <a:gd name="connsiteY32" fmla="*/ 262057 h 1743308"/>
              <a:gd name="connsiteX33" fmla="*/ 484486 w 4375206"/>
              <a:gd name="connsiteY33" fmla="*/ 262057 h 1743308"/>
              <a:gd name="connsiteX34" fmla="*/ 484486 w 4375206"/>
              <a:gd name="connsiteY34" fmla="*/ 279123 h 1743308"/>
              <a:gd name="connsiteX35" fmla="*/ 490311 w 4375206"/>
              <a:gd name="connsiteY35" fmla="*/ 279123 h 1743308"/>
              <a:gd name="connsiteX36" fmla="*/ 490311 w 4375206"/>
              <a:gd name="connsiteY36" fmla="*/ 287348 h 1743308"/>
              <a:gd name="connsiteX37" fmla="*/ 495600 w 4375206"/>
              <a:gd name="connsiteY37" fmla="*/ 287348 h 1743308"/>
              <a:gd name="connsiteX38" fmla="*/ 495600 w 4375206"/>
              <a:gd name="connsiteY38" fmla="*/ 293191 h 1743308"/>
              <a:gd name="connsiteX39" fmla="*/ 529631 w 4375206"/>
              <a:gd name="connsiteY39" fmla="*/ 293191 h 1743308"/>
              <a:gd name="connsiteX40" fmla="*/ 529631 w 4375206"/>
              <a:gd name="connsiteY40" fmla="*/ 300263 h 1743308"/>
              <a:gd name="connsiteX41" fmla="*/ 628046 w 4375206"/>
              <a:gd name="connsiteY41" fmla="*/ 300263 h 1743308"/>
              <a:gd name="connsiteX42" fmla="*/ 628046 w 4375206"/>
              <a:gd name="connsiteY42" fmla="*/ 312562 h 1743308"/>
              <a:gd name="connsiteX43" fmla="*/ 635634 w 4375206"/>
              <a:gd name="connsiteY43" fmla="*/ 312562 h 1743308"/>
              <a:gd name="connsiteX44" fmla="*/ 635634 w 4375206"/>
              <a:gd name="connsiteY44" fmla="*/ 353151 h 1743308"/>
              <a:gd name="connsiteX45" fmla="*/ 671352 w 4375206"/>
              <a:gd name="connsiteY45" fmla="*/ 353151 h 1743308"/>
              <a:gd name="connsiteX46" fmla="*/ 671352 w 4375206"/>
              <a:gd name="connsiteY46" fmla="*/ 386590 h 1743308"/>
              <a:gd name="connsiteX47" fmla="*/ 749302 w 4375206"/>
              <a:gd name="connsiteY47" fmla="*/ 386590 h 1743308"/>
              <a:gd name="connsiteX48" fmla="*/ 749302 w 4375206"/>
              <a:gd name="connsiteY48" fmla="*/ 396046 h 1743308"/>
              <a:gd name="connsiteX49" fmla="*/ 796133 w 4375206"/>
              <a:gd name="connsiteY49" fmla="*/ 396046 h 1743308"/>
              <a:gd name="connsiteX50" fmla="*/ 802572 w 4375206"/>
              <a:gd name="connsiteY50" fmla="*/ 396046 h 1743308"/>
              <a:gd name="connsiteX51" fmla="*/ 802572 w 4375206"/>
              <a:gd name="connsiteY51" fmla="*/ 428332 h 1743308"/>
              <a:gd name="connsiteX52" fmla="*/ 809623 w 4375206"/>
              <a:gd name="connsiteY52" fmla="*/ 428332 h 1743308"/>
              <a:gd name="connsiteX53" fmla="*/ 809623 w 4375206"/>
              <a:gd name="connsiteY53" fmla="*/ 435404 h 1743308"/>
              <a:gd name="connsiteX54" fmla="*/ 814299 w 4375206"/>
              <a:gd name="connsiteY54" fmla="*/ 435404 h 1743308"/>
              <a:gd name="connsiteX55" fmla="*/ 814299 w 4375206"/>
              <a:gd name="connsiteY55" fmla="*/ 460080 h 1743308"/>
              <a:gd name="connsiteX56" fmla="*/ 836603 w 4375206"/>
              <a:gd name="connsiteY56" fmla="*/ 460080 h 1743308"/>
              <a:gd name="connsiteX57" fmla="*/ 836603 w 4375206"/>
              <a:gd name="connsiteY57" fmla="*/ 480605 h 1743308"/>
              <a:gd name="connsiteX58" fmla="*/ 844804 w 4375206"/>
              <a:gd name="connsiteY58" fmla="*/ 480605 h 1743308"/>
              <a:gd name="connsiteX59" fmla="*/ 844804 w 4375206"/>
              <a:gd name="connsiteY59" fmla="*/ 510585 h 1743308"/>
              <a:gd name="connsiteX60" fmla="*/ 937317 w 4375206"/>
              <a:gd name="connsiteY60" fmla="*/ 510585 h 1743308"/>
              <a:gd name="connsiteX61" fmla="*/ 937317 w 4375206"/>
              <a:gd name="connsiteY61" fmla="*/ 517657 h 1743308"/>
              <a:gd name="connsiteX62" fmla="*/ 958395 w 4375206"/>
              <a:gd name="connsiteY62" fmla="*/ 517657 h 1743308"/>
              <a:gd name="connsiteX63" fmla="*/ 958395 w 4375206"/>
              <a:gd name="connsiteY63" fmla="*/ 525883 h 1743308"/>
              <a:gd name="connsiteX64" fmla="*/ 970122 w 4375206"/>
              <a:gd name="connsiteY64" fmla="*/ 525883 h 1743308"/>
              <a:gd name="connsiteX65" fmla="*/ 970122 w 4375206"/>
              <a:gd name="connsiteY65" fmla="*/ 543486 h 1743308"/>
              <a:gd name="connsiteX66" fmla="*/ 974261 w 4375206"/>
              <a:gd name="connsiteY66" fmla="*/ 543486 h 1743308"/>
              <a:gd name="connsiteX67" fmla="*/ 974261 w 4375206"/>
              <a:gd name="connsiteY67" fmla="*/ 557016 h 1743308"/>
              <a:gd name="connsiteX68" fmla="*/ 980086 w 4375206"/>
              <a:gd name="connsiteY68" fmla="*/ 557016 h 1743308"/>
              <a:gd name="connsiteX69" fmla="*/ 980086 w 4375206"/>
              <a:gd name="connsiteY69" fmla="*/ 589302 h 1743308"/>
              <a:gd name="connsiteX70" fmla="*/ 996489 w 4375206"/>
              <a:gd name="connsiteY70" fmla="*/ 589302 h 1743308"/>
              <a:gd name="connsiteX71" fmla="*/ 996489 w 4375206"/>
              <a:gd name="connsiteY71" fmla="*/ 621050 h 1743308"/>
              <a:gd name="connsiteX72" fmla="*/ 1039871 w 4375206"/>
              <a:gd name="connsiteY72" fmla="*/ 621050 h 1743308"/>
              <a:gd name="connsiteX73" fmla="*/ 1039871 w 4375206"/>
              <a:gd name="connsiteY73" fmla="*/ 641037 h 1743308"/>
              <a:gd name="connsiteX74" fmla="*/ 1122497 w 4375206"/>
              <a:gd name="connsiteY74" fmla="*/ 641037 h 1743308"/>
              <a:gd name="connsiteX75" fmla="*/ 1122497 w 4375206"/>
              <a:gd name="connsiteY75" fmla="*/ 662177 h 1743308"/>
              <a:gd name="connsiteX76" fmla="*/ 1136523 w 4375206"/>
              <a:gd name="connsiteY76" fmla="*/ 662177 h 1743308"/>
              <a:gd name="connsiteX77" fmla="*/ 1136523 w 4375206"/>
              <a:gd name="connsiteY77" fmla="*/ 685085 h 1743308"/>
              <a:gd name="connsiteX78" fmla="*/ 1152926 w 4375206"/>
              <a:gd name="connsiteY78" fmla="*/ 685085 h 1743308"/>
              <a:gd name="connsiteX79" fmla="*/ 1152926 w 4375206"/>
              <a:gd name="connsiteY79" fmla="*/ 711529 h 1743308"/>
              <a:gd name="connsiteX80" fmla="*/ 1152926 w 4375206"/>
              <a:gd name="connsiteY80" fmla="*/ 719754 h 1743308"/>
              <a:gd name="connsiteX81" fmla="*/ 1162890 w 4375206"/>
              <a:gd name="connsiteY81" fmla="*/ 719754 h 1743308"/>
              <a:gd name="connsiteX82" fmla="*/ 1162890 w 4375206"/>
              <a:gd name="connsiteY82" fmla="*/ 732669 h 1743308"/>
              <a:gd name="connsiteX83" fmla="*/ 1171704 w 4375206"/>
              <a:gd name="connsiteY83" fmla="*/ 732669 h 1743308"/>
              <a:gd name="connsiteX84" fmla="*/ 1171704 w 4375206"/>
              <a:gd name="connsiteY84" fmla="*/ 746198 h 1743308"/>
              <a:gd name="connsiteX85" fmla="*/ 1200370 w 4375206"/>
              <a:gd name="connsiteY85" fmla="*/ 746198 h 1743308"/>
              <a:gd name="connsiteX86" fmla="*/ 1200370 w 4375206"/>
              <a:gd name="connsiteY86" fmla="*/ 754424 h 1743308"/>
              <a:gd name="connsiteX87" fmla="*/ 1219149 w 4375206"/>
              <a:gd name="connsiteY87" fmla="*/ 754424 h 1743308"/>
              <a:gd name="connsiteX88" fmla="*/ 1240840 w 4375206"/>
              <a:gd name="connsiteY88" fmla="*/ 754424 h 1743308"/>
              <a:gd name="connsiteX89" fmla="*/ 1240840 w 4375206"/>
              <a:gd name="connsiteY89" fmla="*/ 765570 h 1743308"/>
              <a:gd name="connsiteX90" fmla="*/ 1256016 w 4375206"/>
              <a:gd name="connsiteY90" fmla="*/ 765570 h 1743308"/>
              <a:gd name="connsiteX91" fmla="*/ 1256016 w 4375206"/>
              <a:gd name="connsiteY91" fmla="*/ 770874 h 1743308"/>
              <a:gd name="connsiteX92" fmla="*/ 1292960 w 4375206"/>
              <a:gd name="connsiteY92" fmla="*/ 770874 h 1743308"/>
              <a:gd name="connsiteX93" fmla="*/ 1292960 w 4375206"/>
              <a:gd name="connsiteY93" fmla="*/ 777332 h 1743308"/>
              <a:gd name="connsiteX94" fmla="*/ 1317564 w 4375206"/>
              <a:gd name="connsiteY94" fmla="*/ 777332 h 1743308"/>
              <a:gd name="connsiteX95" fmla="*/ 1317564 w 4375206"/>
              <a:gd name="connsiteY95" fmla="*/ 789708 h 1743308"/>
              <a:gd name="connsiteX96" fmla="*/ 1324002 w 4375206"/>
              <a:gd name="connsiteY96" fmla="*/ 789708 h 1743308"/>
              <a:gd name="connsiteX97" fmla="*/ 1324002 w 4375206"/>
              <a:gd name="connsiteY97" fmla="*/ 800855 h 1743308"/>
              <a:gd name="connsiteX98" fmla="*/ 1331054 w 4375206"/>
              <a:gd name="connsiteY98" fmla="*/ 800855 h 1743308"/>
              <a:gd name="connsiteX99" fmla="*/ 1331054 w 4375206"/>
              <a:gd name="connsiteY99" fmla="*/ 837830 h 1743308"/>
              <a:gd name="connsiteX100" fmla="*/ 1349755 w 4375206"/>
              <a:gd name="connsiteY100" fmla="*/ 837830 h 1743308"/>
              <a:gd name="connsiteX101" fmla="*/ 1349755 w 4375206"/>
              <a:gd name="connsiteY101" fmla="*/ 845517 h 1743308"/>
              <a:gd name="connsiteX102" fmla="*/ 1382560 w 4375206"/>
              <a:gd name="connsiteY102" fmla="*/ 845517 h 1743308"/>
              <a:gd name="connsiteX103" fmla="*/ 1382560 w 4375206"/>
              <a:gd name="connsiteY103" fmla="*/ 864889 h 1743308"/>
              <a:gd name="connsiteX104" fmla="*/ 1425943 w 4375206"/>
              <a:gd name="connsiteY104" fmla="*/ 864889 h 1743308"/>
              <a:gd name="connsiteX105" fmla="*/ 1425943 w 4375206"/>
              <a:gd name="connsiteY105" fmla="*/ 870731 h 1743308"/>
              <a:gd name="connsiteX106" fmla="*/ 1453459 w 4375206"/>
              <a:gd name="connsiteY106" fmla="*/ 870731 h 1743308"/>
              <a:gd name="connsiteX107" fmla="*/ 1453459 w 4375206"/>
              <a:gd name="connsiteY107" fmla="*/ 877189 h 1743308"/>
              <a:gd name="connsiteX108" fmla="*/ 1461660 w 4375206"/>
              <a:gd name="connsiteY108" fmla="*/ 877189 h 1743308"/>
              <a:gd name="connsiteX109" fmla="*/ 1461660 w 4375206"/>
              <a:gd name="connsiteY109" fmla="*/ 890180 h 1743308"/>
              <a:gd name="connsiteX110" fmla="*/ 1480439 w 4375206"/>
              <a:gd name="connsiteY110" fmla="*/ 890180 h 1743308"/>
              <a:gd name="connsiteX111" fmla="*/ 1480439 w 4375206"/>
              <a:gd name="connsiteY111" fmla="*/ 900173 h 1743308"/>
              <a:gd name="connsiteX112" fmla="*/ 1521981 w 4375206"/>
              <a:gd name="connsiteY112" fmla="*/ 900173 h 1743308"/>
              <a:gd name="connsiteX113" fmla="*/ 1565364 w 4375206"/>
              <a:gd name="connsiteY113" fmla="*/ 900173 h 1743308"/>
              <a:gd name="connsiteX114" fmla="*/ 1565364 w 4375206"/>
              <a:gd name="connsiteY114" fmla="*/ 973586 h 1743308"/>
              <a:gd name="connsiteX115" fmla="*/ 1598782 w 4375206"/>
              <a:gd name="connsiteY115" fmla="*/ 973586 h 1743308"/>
              <a:gd name="connsiteX116" fmla="*/ 1598782 w 4375206"/>
              <a:gd name="connsiteY116" fmla="*/ 982965 h 1743308"/>
              <a:gd name="connsiteX117" fmla="*/ 1656190 w 4375206"/>
              <a:gd name="connsiteY117" fmla="*/ 982965 h 1743308"/>
              <a:gd name="connsiteX118" fmla="*/ 1656190 w 4375206"/>
              <a:gd name="connsiteY118" fmla="*/ 992420 h 1743308"/>
              <a:gd name="connsiteX119" fmla="*/ 1740502 w 4375206"/>
              <a:gd name="connsiteY119" fmla="*/ 992420 h 1743308"/>
              <a:gd name="connsiteX120" fmla="*/ 1740502 w 4375206"/>
              <a:gd name="connsiteY120" fmla="*/ 1003567 h 1743308"/>
              <a:gd name="connsiteX121" fmla="*/ 1789173 w 4375206"/>
              <a:gd name="connsiteY121" fmla="*/ 1003567 h 1743308"/>
              <a:gd name="connsiteX122" fmla="*/ 1789173 w 4375206"/>
              <a:gd name="connsiteY122" fmla="*/ 1021170 h 1743308"/>
              <a:gd name="connsiteX123" fmla="*/ 1817303 w 4375206"/>
              <a:gd name="connsiteY123" fmla="*/ 1021170 h 1743308"/>
              <a:gd name="connsiteX124" fmla="*/ 1817303 w 4375206"/>
              <a:gd name="connsiteY124" fmla="*/ 1067601 h 1743308"/>
              <a:gd name="connsiteX125" fmla="*/ 1837154 w 4375206"/>
              <a:gd name="connsiteY125" fmla="*/ 1067601 h 1743308"/>
              <a:gd name="connsiteX126" fmla="*/ 1837154 w 4375206"/>
              <a:gd name="connsiteY126" fmla="*/ 1105192 h 1743308"/>
              <a:gd name="connsiteX127" fmla="*/ 1853020 w 4375206"/>
              <a:gd name="connsiteY127" fmla="*/ 1105192 h 1743308"/>
              <a:gd name="connsiteX128" fmla="*/ 1853020 w 4375206"/>
              <a:gd name="connsiteY128" fmla="*/ 1127561 h 1743308"/>
              <a:gd name="connsiteX129" fmla="*/ 1914491 w 4375206"/>
              <a:gd name="connsiteY129" fmla="*/ 1127561 h 1743308"/>
              <a:gd name="connsiteX130" fmla="*/ 1919780 w 4375206"/>
              <a:gd name="connsiteY130" fmla="*/ 1127561 h 1743308"/>
              <a:gd name="connsiteX131" fmla="*/ 1919780 w 4375206"/>
              <a:gd name="connsiteY131" fmla="*/ 1136325 h 1743308"/>
              <a:gd name="connsiteX132" fmla="*/ 1956111 w 4375206"/>
              <a:gd name="connsiteY132" fmla="*/ 1136325 h 1743308"/>
              <a:gd name="connsiteX133" fmla="*/ 1956111 w 4375206"/>
              <a:gd name="connsiteY133" fmla="*/ 1145165 h 1743308"/>
              <a:gd name="connsiteX134" fmla="*/ 1969600 w 4375206"/>
              <a:gd name="connsiteY134" fmla="*/ 1145165 h 1743308"/>
              <a:gd name="connsiteX135" fmla="*/ 1969600 w 4375206"/>
              <a:gd name="connsiteY135" fmla="*/ 1152776 h 1743308"/>
              <a:gd name="connsiteX136" fmla="*/ 1977802 w 4375206"/>
              <a:gd name="connsiteY136" fmla="*/ 1152776 h 1743308"/>
              <a:gd name="connsiteX137" fmla="*/ 1977802 w 4375206"/>
              <a:gd name="connsiteY137" fmla="*/ 1159233 h 1743308"/>
              <a:gd name="connsiteX138" fmla="*/ 1990065 w 4375206"/>
              <a:gd name="connsiteY138" fmla="*/ 1159233 h 1743308"/>
              <a:gd name="connsiteX139" fmla="*/ 1990065 w 4375206"/>
              <a:gd name="connsiteY139" fmla="*/ 1165690 h 1743308"/>
              <a:gd name="connsiteX140" fmla="*/ 2008844 w 4375206"/>
              <a:gd name="connsiteY140" fmla="*/ 1165690 h 1743308"/>
              <a:gd name="connsiteX141" fmla="*/ 2008844 w 4375206"/>
              <a:gd name="connsiteY141" fmla="*/ 1173915 h 1743308"/>
              <a:gd name="connsiteX142" fmla="*/ 2031685 w 4375206"/>
              <a:gd name="connsiteY142" fmla="*/ 1173915 h 1743308"/>
              <a:gd name="connsiteX143" fmla="*/ 2031685 w 4375206"/>
              <a:gd name="connsiteY143" fmla="*/ 1182141 h 1743308"/>
              <a:gd name="connsiteX144" fmla="*/ 2060427 w 4375206"/>
              <a:gd name="connsiteY144" fmla="*/ 1182141 h 1743308"/>
              <a:gd name="connsiteX145" fmla="*/ 2060427 w 4375206"/>
              <a:gd name="connsiteY145" fmla="*/ 1208047 h 1743308"/>
              <a:gd name="connsiteX146" fmla="*/ 2085568 w 4375206"/>
              <a:gd name="connsiteY146" fmla="*/ 1208047 h 1743308"/>
              <a:gd name="connsiteX147" fmla="*/ 2085568 w 4375206"/>
              <a:gd name="connsiteY147" fmla="*/ 1232108 h 1743308"/>
              <a:gd name="connsiteX148" fmla="*/ 2107872 w 4375206"/>
              <a:gd name="connsiteY148" fmla="*/ 1232108 h 1743308"/>
              <a:gd name="connsiteX149" fmla="*/ 2107872 w 4375206"/>
              <a:gd name="connsiteY149" fmla="*/ 1242716 h 1743308"/>
              <a:gd name="connsiteX150" fmla="*/ 2162291 w 4375206"/>
              <a:gd name="connsiteY150" fmla="*/ 1242716 h 1743308"/>
              <a:gd name="connsiteX151" fmla="*/ 2162291 w 4375206"/>
              <a:gd name="connsiteY151" fmla="*/ 1250941 h 1743308"/>
              <a:gd name="connsiteX152" fmla="*/ 2232040 w 4375206"/>
              <a:gd name="connsiteY152" fmla="*/ 1250941 h 1743308"/>
              <a:gd name="connsiteX153" fmla="*/ 2232040 w 4375206"/>
              <a:gd name="connsiteY153" fmla="*/ 1260935 h 1743308"/>
              <a:gd name="connsiteX154" fmla="*/ 2320491 w 4375206"/>
              <a:gd name="connsiteY154" fmla="*/ 1260935 h 1743308"/>
              <a:gd name="connsiteX155" fmla="*/ 2320491 w 4375206"/>
              <a:gd name="connsiteY155" fmla="*/ 1310825 h 1743308"/>
              <a:gd name="connsiteX156" fmla="*/ 2359198 w 4375206"/>
              <a:gd name="connsiteY156" fmla="*/ 1310825 h 1743308"/>
              <a:gd name="connsiteX157" fmla="*/ 2418369 w 4375206"/>
              <a:gd name="connsiteY157" fmla="*/ 1310825 h 1743308"/>
              <a:gd name="connsiteX158" fmla="*/ 2434772 w 4375206"/>
              <a:gd name="connsiteY158" fmla="*/ 1310825 h 1743308"/>
              <a:gd name="connsiteX159" fmla="*/ 2434772 w 4375206"/>
              <a:gd name="connsiteY159" fmla="*/ 1324354 h 1743308"/>
              <a:gd name="connsiteX160" fmla="*/ 2512109 w 4375206"/>
              <a:gd name="connsiteY160" fmla="*/ 1324354 h 1743308"/>
              <a:gd name="connsiteX161" fmla="*/ 2512109 w 4375206"/>
              <a:gd name="connsiteY161" fmla="*/ 1337269 h 1743308"/>
              <a:gd name="connsiteX162" fmla="*/ 2573579 w 4375206"/>
              <a:gd name="connsiteY162" fmla="*/ 1337269 h 1743308"/>
              <a:gd name="connsiteX163" fmla="*/ 2573579 w 4375206"/>
              <a:gd name="connsiteY163" fmla="*/ 1362560 h 1743308"/>
              <a:gd name="connsiteX164" fmla="*/ 2690160 w 4375206"/>
              <a:gd name="connsiteY164" fmla="*/ 1362560 h 1743308"/>
              <a:gd name="connsiteX165" fmla="*/ 2747568 w 4375206"/>
              <a:gd name="connsiteY165" fmla="*/ 1362560 h 1743308"/>
              <a:gd name="connsiteX166" fmla="*/ 2832493 w 4375206"/>
              <a:gd name="connsiteY166" fmla="*/ 1362560 h 1743308"/>
              <a:gd name="connsiteX167" fmla="*/ 2832493 w 4375206"/>
              <a:gd name="connsiteY167" fmla="*/ 1404839 h 1743308"/>
              <a:gd name="connsiteX168" fmla="*/ 3003570 w 4375206"/>
              <a:gd name="connsiteY168" fmla="*/ 1404839 h 1743308"/>
              <a:gd name="connsiteX169" fmla="*/ 3003570 w 4375206"/>
              <a:gd name="connsiteY169" fmla="*/ 1424211 h 1743308"/>
              <a:gd name="connsiteX170" fmla="*/ 3048715 w 4375206"/>
              <a:gd name="connsiteY170" fmla="*/ 1424211 h 1743308"/>
              <a:gd name="connsiteX171" fmla="*/ 3048715 w 4375206"/>
              <a:gd name="connsiteY171" fmla="*/ 1441892 h 1743308"/>
              <a:gd name="connsiteX172" fmla="*/ 3056916 w 4375206"/>
              <a:gd name="connsiteY172" fmla="*/ 1441892 h 1743308"/>
              <a:gd name="connsiteX173" fmla="*/ 3056916 w 4375206"/>
              <a:gd name="connsiteY173" fmla="*/ 1478867 h 1743308"/>
              <a:gd name="connsiteX174" fmla="*/ 3101985 w 4375206"/>
              <a:gd name="connsiteY174" fmla="*/ 1478867 h 1743308"/>
              <a:gd name="connsiteX175" fmla="*/ 3101985 w 4375206"/>
              <a:gd name="connsiteY175" fmla="*/ 1501237 h 1743308"/>
              <a:gd name="connsiteX176" fmla="*/ 3477555 w 4375206"/>
              <a:gd name="connsiteY176" fmla="*/ 1501237 h 1743308"/>
              <a:gd name="connsiteX177" fmla="*/ 3555429 w 4375206"/>
              <a:gd name="connsiteY177" fmla="*/ 1501237 h 1743308"/>
              <a:gd name="connsiteX178" fmla="*/ 3564856 w 4375206"/>
              <a:gd name="connsiteY178" fmla="*/ 1501237 h 1743308"/>
              <a:gd name="connsiteX179" fmla="*/ 3564856 w 4375206"/>
              <a:gd name="connsiteY179" fmla="*/ 1564042 h 1743308"/>
              <a:gd name="connsiteX180" fmla="*/ 3653307 w 4375206"/>
              <a:gd name="connsiteY180" fmla="*/ 1564042 h 1743308"/>
              <a:gd name="connsiteX181" fmla="*/ 3848987 w 4375206"/>
              <a:gd name="connsiteY181" fmla="*/ 1564042 h 1743308"/>
              <a:gd name="connsiteX182" fmla="*/ 4100850 w 4375206"/>
              <a:gd name="connsiteY182" fmla="*/ 1564042 h 1743308"/>
              <a:gd name="connsiteX183" fmla="*/ 4336923 w 4375206"/>
              <a:gd name="connsiteY183" fmla="*/ 1564042 h 1743308"/>
              <a:gd name="connsiteX184" fmla="*/ 4336923 w 4375206"/>
              <a:gd name="connsiteY184" fmla="*/ 1743308 h 1743308"/>
              <a:gd name="connsiteX185" fmla="*/ 4375206 w 4375206"/>
              <a:gd name="connsiteY185" fmla="*/ 1743308 h 1743308"/>
              <a:gd name="connsiteX0" fmla="*/ 0 w 4361914"/>
              <a:gd name="connsiteY0" fmla="*/ 0 h 1743308"/>
              <a:gd name="connsiteX1" fmla="*/ 52733 w 4361914"/>
              <a:gd name="connsiteY1" fmla="*/ 0 h 1743308"/>
              <a:gd name="connsiteX2" fmla="*/ 52733 w 4361914"/>
              <a:gd name="connsiteY2" fmla="*/ 8840 h 1743308"/>
              <a:gd name="connsiteX3" fmla="*/ 123019 w 4361914"/>
              <a:gd name="connsiteY3" fmla="*/ 8840 h 1743308"/>
              <a:gd name="connsiteX4" fmla="*/ 123019 w 4361914"/>
              <a:gd name="connsiteY4" fmla="*/ 22908 h 1743308"/>
              <a:gd name="connsiteX5" fmla="*/ 138808 w 4361914"/>
              <a:gd name="connsiteY5" fmla="*/ 22908 h 1743308"/>
              <a:gd name="connsiteX6" fmla="*/ 138808 w 4361914"/>
              <a:gd name="connsiteY6" fmla="*/ 42280 h 1743308"/>
              <a:gd name="connsiteX7" fmla="*/ 145859 w 4361914"/>
              <a:gd name="connsiteY7" fmla="*/ 42280 h 1743308"/>
              <a:gd name="connsiteX8" fmla="*/ 145859 w 4361914"/>
              <a:gd name="connsiteY8" fmla="*/ 58192 h 1743308"/>
              <a:gd name="connsiteX9" fmla="*/ 145859 w 4361914"/>
              <a:gd name="connsiteY9" fmla="*/ 66956 h 1743308"/>
              <a:gd name="connsiteX10" fmla="*/ 154674 w 4361914"/>
              <a:gd name="connsiteY10" fmla="*/ 66956 h 1743308"/>
              <a:gd name="connsiteX11" fmla="*/ 154674 w 4361914"/>
              <a:gd name="connsiteY11" fmla="*/ 102240 h 1743308"/>
              <a:gd name="connsiteX12" fmla="*/ 221433 w 4361914"/>
              <a:gd name="connsiteY12" fmla="*/ 102240 h 1743308"/>
              <a:gd name="connsiteX13" fmla="*/ 221433 w 4361914"/>
              <a:gd name="connsiteY13" fmla="*/ 111080 h 1743308"/>
              <a:gd name="connsiteX14" fmla="*/ 253089 w 4361914"/>
              <a:gd name="connsiteY14" fmla="*/ 111080 h 1743308"/>
              <a:gd name="connsiteX15" fmla="*/ 253089 w 4361914"/>
              <a:gd name="connsiteY15" fmla="*/ 118076 h 1743308"/>
              <a:gd name="connsiteX16" fmla="*/ 307585 w 4361914"/>
              <a:gd name="connsiteY16" fmla="*/ 118076 h 1743308"/>
              <a:gd name="connsiteX17" fmla="*/ 307585 w 4361914"/>
              <a:gd name="connsiteY17" fmla="*/ 146288 h 1743308"/>
              <a:gd name="connsiteX18" fmla="*/ 316323 w 4361914"/>
              <a:gd name="connsiteY18" fmla="*/ 146288 h 1743308"/>
              <a:gd name="connsiteX19" fmla="*/ 316323 w 4361914"/>
              <a:gd name="connsiteY19" fmla="*/ 179804 h 1743308"/>
              <a:gd name="connsiteX20" fmla="*/ 316323 w 4361914"/>
              <a:gd name="connsiteY20" fmla="*/ 193872 h 1743308"/>
              <a:gd name="connsiteX21" fmla="*/ 335714 w 4361914"/>
              <a:gd name="connsiteY21" fmla="*/ 193872 h 1743308"/>
              <a:gd name="connsiteX22" fmla="*/ 335714 w 4361914"/>
              <a:gd name="connsiteY22" fmla="*/ 200944 h 1743308"/>
              <a:gd name="connsiteX23" fmla="*/ 365530 w 4361914"/>
              <a:gd name="connsiteY23" fmla="*/ 200944 h 1743308"/>
              <a:gd name="connsiteX24" fmla="*/ 365530 w 4361914"/>
              <a:gd name="connsiteY24" fmla="*/ 208016 h 1743308"/>
              <a:gd name="connsiteX25" fmla="*/ 376107 w 4361914"/>
              <a:gd name="connsiteY25" fmla="*/ 208016 h 1743308"/>
              <a:gd name="connsiteX26" fmla="*/ 376107 w 4361914"/>
              <a:gd name="connsiteY26" fmla="*/ 215012 h 1743308"/>
              <a:gd name="connsiteX27" fmla="*/ 400711 w 4361914"/>
              <a:gd name="connsiteY27" fmla="*/ 215012 h 1743308"/>
              <a:gd name="connsiteX28" fmla="*/ 400711 w 4361914"/>
              <a:gd name="connsiteY28" fmla="*/ 227388 h 1743308"/>
              <a:gd name="connsiteX29" fmla="*/ 448156 w 4361914"/>
              <a:gd name="connsiteY29" fmla="*/ 227388 h 1743308"/>
              <a:gd name="connsiteX30" fmla="*/ 448156 w 4361914"/>
              <a:gd name="connsiteY30" fmla="*/ 243224 h 1743308"/>
              <a:gd name="connsiteX31" fmla="*/ 478048 w 4361914"/>
              <a:gd name="connsiteY31" fmla="*/ 243224 h 1743308"/>
              <a:gd name="connsiteX32" fmla="*/ 478048 w 4361914"/>
              <a:gd name="connsiteY32" fmla="*/ 262057 h 1743308"/>
              <a:gd name="connsiteX33" fmla="*/ 484486 w 4361914"/>
              <a:gd name="connsiteY33" fmla="*/ 262057 h 1743308"/>
              <a:gd name="connsiteX34" fmla="*/ 484486 w 4361914"/>
              <a:gd name="connsiteY34" fmla="*/ 279123 h 1743308"/>
              <a:gd name="connsiteX35" fmla="*/ 490311 w 4361914"/>
              <a:gd name="connsiteY35" fmla="*/ 279123 h 1743308"/>
              <a:gd name="connsiteX36" fmla="*/ 490311 w 4361914"/>
              <a:gd name="connsiteY36" fmla="*/ 287348 h 1743308"/>
              <a:gd name="connsiteX37" fmla="*/ 495600 w 4361914"/>
              <a:gd name="connsiteY37" fmla="*/ 287348 h 1743308"/>
              <a:gd name="connsiteX38" fmla="*/ 495600 w 4361914"/>
              <a:gd name="connsiteY38" fmla="*/ 293191 h 1743308"/>
              <a:gd name="connsiteX39" fmla="*/ 529631 w 4361914"/>
              <a:gd name="connsiteY39" fmla="*/ 293191 h 1743308"/>
              <a:gd name="connsiteX40" fmla="*/ 529631 w 4361914"/>
              <a:gd name="connsiteY40" fmla="*/ 300263 h 1743308"/>
              <a:gd name="connsiteX41" fmla="*/ 628046 w 4361914"/>
              <a:gd name="connsiteY41" fmla="*/ 300263 h 1743308"/>
              <a:gd name="connsiteX42" fmla="*/ 628046 w 4361914"/>
              <a:gd name="connsiteY42" fmla="*/ 312562 h 1743308"/>
              <a:gd name="connsiteX43" fmla="*/ 635634 w 4361914"/>
              <a:gd name="connsiteY43" fmla="*/ 312562 h 1743308"/>
              <a:gd name="connsiteX44" fmla="*/ 635634 w 4361914"/>
              <a:gd name="connsiteY44" fmla="*/ 353151 h 1743308"/>
              <a:gd name="connsiteX45" fmla="*/ 671352 w 4361914"/>
              <a:gd name="connsiteY45" fmla="*/ 353151 h 1743308"/>
              <a:gd name="connsiteX46" fmla="*/ 671352 w 4361914"/>
              <a:gd name="connsiteY46" fmla="*/ 386590 h 1743308"/>
              <a:gd name="connsiteX47" fmla="*/ 749302 w 4361914"/>
              <a:gd name="connsiteY47" fmla="*/ 386590 h 1743308"/>
              <a:gd name="connsiteX48" fmla="*/ 749302 w 4361914"/>
              <a:gd name="connsiteY48" fmla="*/ 396046 h 1743308"/>
              <a:gd name="connsiteX49" fmla="*/ 796133 w 4361914"/>
              <a:gd name="connsiteY49" fmla="*/ 396046 h 1743308"/>
              <a:gd name="connsiteX50" fmla="*/ 802572 w 4361914"/>
              <a:gd name="connsiteY50" fmla="*/ 396046 h 1743308"/>
              <a:gd name="connsiteX51" fmla="*/ 802572 w 4361914"/>
              <a:gd name="connsiteY51" fmla="*/ 428332 h 1743308"/>
              <a:gd name="connsiteX52" fmla="*/ 809623 w 4361914"/>
              <a:gd name="connsiteY52" fmla="*/ 428332 h 1743308"/>
              <a:gd name="connsiteX53" fmla="*/ 809623 w 4361914"/>
              <a:gd name="connsiteY53" fmla="*/ 435404 h 1743308"/>
              <a:gd name="connsiteX54" fmla="*/ 814299 w 4361914"/>
              <a:gd name="connsiteY54" fmla="*/ 435404 h 1743308"/>
              <a:gd name="connsiteX55" fmla="*/ 814299 w 4361914"/>
              <a:gd name="connsiteY55" fmla="*/ 460080 h 1743308"/>
              <a:gd name="connsiteX56" fmla="*/ 836603 w 4361914"/>
              <a:gd name="connsiteY56" fmla="*/ 460080 h 1743308"/>
              <a:gd name="connsiteX57" fmla="*/ 836603 w 4361914"/>
              <a:gd name="connsiteY57" fmla="*/ 480605 h 1743308"/>
              <a:gd name="connsiteX58" fmla="*/ 844804 w 4361914"/>
              <a:gd name="connsiteY58" fmla="*/ 480605 h 1743308"/>
              <a:gd name="connsiteX59" fmla="*/ 844804 w 4361914"/>
              <a:gd name="connsiteY59" fmla="*/ 510585 h 1743308"/>
              <a:gd name="connsiteX60" fmla="*/ 937317 w 4361914"/>
              <a:gd name="connsiteY60" fmla="*/ 510585 h 1743308"/>
              <a:gd name="connsiteX61" fmla="*/ 937317 w 4361914"/>
              <a:gd name="connsiteY61" fmla="*/ 517657 h 1743308"/>
              <a:gd name="connsiteX62" fmla="*/ 958395 w 4361914"/>
              <a:gd name="connsiteY62" fmla="*/ 517657 h 1743308"/>
              <a:gd name="connsiteX63" fmla="*/ 958395 w 4361914"/>
              <a:gd name="connsiteY63" fmla="*/ 525883 h 1743308"/>
              <a:gd name="connsiteX64" fmla="*/ 970122 w 4361914"/>
              <a:gd name="connsiteY64" fmla="*/ 525883 h 1743308"/>
              <a:gd name="connsiteX65" fmla="*/ 970122 w 4361914"/>
              <a:gd name="connsiteY65" fmla="*/ 543486 h 1743308"/>
              <a:gd name="connsiteX66" fmla="*/ 974261 w 4361914"/>
              <a:gd name="connsiteY66" fmla="*/ 543486 h 1743308"/>
              <a:gd name="connsiteX67" fmla="*/ 974261 w 4361914"/>
              <a:gd name="connsiteY67" fmla="*/ 557016 h 1743308"/>
              <a:gd name="connsiteX68" fmla="*/ 980086 w 4361914"/>
              <a:gd name="connsiteY68" fmla="*/ 557016 h 1743308"/>
              <a:gd name="connsiteX69" fmla="*/ 980086 w 4361914"/>
              <a:gd name="connsiteY69" fmla="*/ 589302 h 1743308"/>
              <a:gd name="connsiteX70" fmla="*/ 996489 w 4361914"/>
              <a:gd name="connsiteY70" fmla="*/ 589302 h 1743308"/>
              <a:gd name="connsiteX71" fmla="*/ 996489 w 4361914"/>
              <a:gd name="connsiteY71" fmla="*/ 621050 h 1743308"/>
              <a:gd name="connsiteX72" fmla="*/ 1039871 w 4361914"/>
              <a:gd name="connsiteY72" fmla="*/ 621050 h 1743308"/>
              <a:gd name="connsiteX73" fmla="*/ 1039871 w 4361914"/>
              <a:gd name="connsiteY73" fmla="*/ 641037 h 1743308"/>
              <a:gd name="connsiteX74" fmla="*/ 1122497 w 4361914"/>
              <a:gd name="connsiteY74" fmla="*/ 641037 h 1743308"/>
              <a:gd name="connsiteX75" fmla="*/ 1122497 w 4361914"/>
              <a:gd name="connsiteY75" fmla="*/ 662177 h 1743308"/>
              <a:gd name="connsiteX76" fmla="*/ 1136523 w 4361914"/>
              <a:gd name="connsiteY76" fmla="*/ 662177 h 1743308"/>
              <a:gd name="connsiteX77" fmla="*/ 1136523 w 4361914"/>
              <a:gd name="connsiteY77" fmla="*/ 685085 h 1743308"/>
              <a:gd name="connsiteX78" fmla="*/ 1152926 w 4361914"/>
              <a:gd name="connsiteY78" fmla="*/ 685085 h 1743308"/>
              <a:gd name="connsiteX79" fmla="*/ 1152926 w 4361914"/>
              <a:gd name="connsiteY79" fmla="*/ 711529 h 1743308"/>
              <a:gd name="connsiteX80" fmla="*/ 1152926 w 4361914"/>
              <a:gd name="connsiteY80" fmla="*/ 719754 h 1743308"/>
              <a:gd name="connsiteX81" fmla="*/ 1162890 w 4361914"/>
              <a:gd name="connsiteY81" fmla="*/ 719754 h 1743308"/>
              <a:gd name="connsiteX82" fmla="*/ 1162890 w 4361914"/>
              <a:gd name="connsiteY82" fmla="*/ 732669 h 1743308"/>
              <a:gd name="connsiteX83" fmla="*/ 1171704 w 4361914"/>
              <a:gd name="connsiteY83" fmla="*/ 732669 h 1743308"/>
              <a:gd name="connsiteX84" fmla="*/ 1171704 w 4361914"/>
              <a:gd name="connsiteY84" fmla="*/ 746198 h 1743308"/>
              <a:gd name="connsiteX85" fmla="*/ 1200370 w 4361914"/>
              <a:gd name="connsiteY85" fmla="*/ 746198 h 1743308"/>
              <a:gd name="connsiteX86" fmla="*/ 1200370 w 4361914"/>
              <a:gd name="connsiteY86" fmla="*/ 754424 h 1743308"/>
              <a:gd name="connsiteX87" fmla="*/ 1219149 w 4361914"/>
              <a:gd name="connsiteY87" fmla="*/ 754424 h 1743308"/>
              <a:gd name="connsiteX88" fmla="*/ 1240840 w 4361914"/>
              <a:gd name="connsiteY88" fmla="*/ 754424 h 1743308"/>
              <a:gd name="connsiteX89" fmla="*/ 1240840 w 4361914"/>
              <a:gd name="connsiteY89" fmla="*/ 765570 h 1743308"/>
              <a:gd name="connsiteX90" fmla="*/ 1256016 w 4361914"/>
              <a:gd name="connsiteY90" fmla="*/ 765570 h 1743308"/>
              <a:gd name="connsiteX91" fmla="*/ 1256016 w 4361914"/>
              <a:gd name="connsiteY91" fmla="*/ 770874 h 1743308"/>
              <a:gd name="connsiteX92" fmla="*/ 1292960 w 4361914"/>
              <a:gd name="connsiteY92" fmla="*/ 770874 h 1743308"/>
              <a:gd name="connsiteX93" fmla="*/ 1292960 w 4361914"/>
              <a:gd name="connsiteY93" fmla="*/ 777332 h 1743308"/>
              <a:gd name="connsiteX94" fmla="*/ 1317564 w 4361914"/>
              <a:gd name="connsiteY94" fmla="*/ 777332 h 1743308"/>
              <a:gd name="connsiteX95" fmla="*/ 1317564 w 4361914"/>
              <a:gd name="connsiteY95" fmla="*/ 789708 h 1743308"/>
              <a:gd name="connsiteX96" fmla="*/ 1324002 w 4361914"/>
              <a:gd name="connsiteY96" fmla="*/ 789708 h 1743308"/>
              <a:gd name="connsiteX97" fmla="*/ 1324002 w 4361914"/>
              <a:gd name="connsiteY97" fmla="*/ 800855 h 1743308"/>
              <a:gd name="connsiteX98" fmla="*/ 1331054 w 4361914"/>
              <a:gd name="connsiteY98" fmla="*/ 800855 h 1743308"/>
              <a:gd name="connsiteX99" fmla="*/ 1331054 w 4361914"/>
              <a:gd name="connsiteY99" fmla="*/ 837830 h 1743308"/>
              <a:gd name="connsiteX100" fmla="*/ 1349755 w 4361914"/>
              <a:gd name="connsiteY100" fmla="*/ 837830 h 1743308"/>
              <a:gd name="connsiteX101" fmla="*/ 1349755 w 4361914"/>
              <a:gd name="connsiteY101" fmla="*/ 845517 h 1743308"/>
              <a:gd name="connsiteX102" fmla="*/ 1382560 w 4361914"/>
              <a:gd name="connsiteY102" fmla="*/ 845517 h 1743308"/>
              <a:gd name="connsiteX103" fmla="*/ 1382560 w 4361914"/>
              <a:gd name="connsiteY103" fmla="*/ 864889 h 1743308"/>
              <a:gd name="connsiteX104" fmla="*/ 1425943 w 4361914"/>
              <a:gd name="connsiteY104" fmla="*/ 864889 h 1743308"/>
              <a:gd name="connsiteX105" fmla="*/ 1425943 w 4361914"/>
              <a:gd name="connsiteY105" fmla="*/ 870731 h 1743308"/>
              <a:gd name="connsiteX106" fmla="*/ 1453459 w 4361914"/>
              <a:gd name="connsiteY106" fmla="*/ 870731 h 1743308"/>
              <a:gd name="connsiteX107" fmla="*/ 1453459 w 4361914"/>
              <a:gd name="connsiteY107" fmla="*/ 877189 h 1743308"/>
              <a:gd name="connsiteX108" fmla="*/ 1461660 w 4361914"/>
              <a:gd name="connsiteY108" fmla="*/ 877189 h 1743308"/>
              <a:gd name="connsiteX109" fmla="*/ 1461660 w 4361914"/>
              <a:gd name="connsiteY109" fmla="*/ 890180 h 1743308"/>
              <a:gd name="connsiteX110" fmla="*/ 1480439 w 4361914"/>
              <a:gd name="connsiteY110" fmla="*/ 890180 h 1743308"/>
              <a:gd name="connsiteX111" fmla="*/ 1480439 w 4361914"/>
              <a:gd name="connsiteY111" fmla="*/ 900173 h 1743308"/>
              <a:gd name="connsiteX112" fmla="*/ 1521981 w 4361914"/>
              <a:gd name="connsiteY112" fmla="*/ 900173 h 1743308"/>
              <a:gd name="connsiteX113" fmla="*/ 1565364 w 4361914"/>
              <a:gd name="connsiteY113" fmla="*/ 900173 h 1743308"/>
              <a:gd name="connsiteX114" fmla="*/ 1565364 w 4361914"/>
              <a:gd name="connsiteY114" fmla="*/ 973586 h 1743308"/>
              <a:gd name="connsiteX115" fmla="*/ 1598782 w 4361914"/>
              <a:gd name="connsiteY115" fmla="*/ 973586 h 1743308"/>
              <a:gd name="connsiteX116" fmla="*/ 1598782 w 4361914"/>
              <a:gd name="connsiteY116" fmla="*/ 982965 h 1743308"/>
              <a:gd name="connsiteX117" fmla="*/ 1656190 w 4361914"/>
              <a:gd name="connsiteY117" fmla="*/ 982965 h 1743308"/>
              <a:gd name="connsiteX118" fmla="*/ 1656190 w 4361914"/>
              <a:gd name="connsiteY118" fmla="*/ 992420 h 1743308"/>
              <a:gd name="connsiteX119" fmla="*/ 1740502 w 4361914"/>
              <a:gd name="connsiteY119" fmla="*/ 992420 h 1743308"/>
              <a:gd name="connsiteX120" fmla="*/ 1740502 w 4361914"/>
              <a:gd name="connsiteY120" fmla="*/ 1003567 h 1743308"/>
              <a:gd name="connsiteX121" fmla="*/ 1789173 w 4361914"/>
              <a:gd name="connsiteY121" fmla="*/ 1003567 h 1743308"/>
              <a:gd name="connsiteX122" fmla="*/ 1789173 w 4361914"/>
              <a:gd name="connsiteY122" fmla="*/ 1021170 h 1743308"/>
              <a:gd name="connsiteX123" fmla="*/ 1817303 w 4361914"/>
              <a:gd name="connsiteY123" fmla="*/ 1021170 h 1743308"/>
              <a:gd name="connsiteX124" fmla="*/ 1817303 w 4361914"/>
              <a:gd name="connsiteY124" fmla="*/ 1067601 h 1743308"/>
              <a:gd name="connsiteX125" fmla="*/ 1837154 w 4361914"/>
              <a:gd name="connsiteY125" fmla="*/ 1067601 h 1743308"/>
              <a:gd name="connsiteX126" fmla="*/ 1837154 w 4361914"/>
              <a:gd name="connsiteY126" fmla="*/ 1105192 h 1743308"/>
              <a:gd name="connsiteX127" fmla="*/ 1853020 w 4361914"/>
              <a:gd name="connsiteY127" fmla="*/ 1105192 h 1743308"/>
              <a:gd name="connsiteX128" fmla="*/ 1853020 w 4361914"/>
              <a:gd name="connsiteY128" fmla="*/ 1127561 h 1743308"/>
              <a:gd name="connsiteX129" fmla="*/ 1914491 w 4361914"/>
              <a:gd name="connsiteY129" fmla="*/ 1127561 h 1743308"/>
              <a:gd name="connsiteX130" fmla="*/ 1919780 w 4361914"/>
              <a:gd name="connsiteY130" fmla="*/ 1127561 h 1743308"/>
              <a:gd name="connsiteX131" fmla="*/ 1919780 w 4361914"/>
              <a:gd name="connsiteY131" fmla="*/ 1136325 h 1743308"/>
              <a:gd name="connsiteX132" fmla="*/ 1956111 w 4361914"/>
              <a:gd name="connsiteY132" fmla="*/ 1136325 h 1743308"/>
              <a:gd name="connsiteX133" fmla="*/ 1956111 w 4361914"/>
              <a:gd name="connsiteY133" fmla="*/ 1145165 h 1743308"/>
              <a:gd name="connsiteX134" fmla="*/ 1969600 w 4361914"/>
              <a:gd name="connsiteY134" fmla="*/ 1145165 h 1743308"/>
              <a:gd name="connsiteX135" fmla="*/ 1969600 w 4361914"/>
              <a:gd name="connsiteY135" fmla="*/ 1152776 h 1743308"/>
              <a:gd name="connsiteX136" fmla="*/ 1977802 w 4361914"/>
              <a:gd name="connsiteY136" fmla="*/ 1152776 h 1743308"/>
              <a:gd name="connsiteX137" fmla="*/ 1977802 w 4361914"/>
              <a:gd name="connsiteY137" fmla="*/ 1159233 h 1743308"/>
              <a:gd name="connsiteX138" fmla="*/ 1990065 w 4361914"/>
              <a:gd name="connsiteY138" fmla="*/ 1159233 h 1743308"/>
              <a:gd name="connsiteX139" fmla="*/ 1990065 w 4361914"/>
              <a:gd name="connsiteY139" fmla="*/ 1165690 h 1743308"/>
              <a:gd name="connsiteX140" fmla="*/ 2008844 w 4361914"/>
              <a:gd name="connsiteY140" fmla="*/ 1165690 h 1743308"/>
              <a:gd name="connsiteX141" fmla="*/ 2008844 w 4361914"/>
              <a:gd name="connsiteY141" fmla="*/ 1173915 h 1743308"/>
              <a:gd name="connsiteX142" fmla="*/ 2031685 w 4361914"/>
              <a:gd name="connsiteY142" fmla="*/ 1173915 h 1743308"/>
              <a:gd name="connsiteX143" fmla="*/ 2031685 w 4361914"/>
              <a:gd name="connsiteY143" fmla="*/ 1182141 h 1743308"/>
              <a:gd name="connsiteX144" fmla="*/ 2060427 w 4361914"/>
              <a:gd name="connsiteY144" fmla="*/ 1182141 h 1743308"/>
              <a:gd name="connsiteX145" fmla="*/ 2060427 w 4361914"/>
              <a:gd name="connsiteY145" fmla="*/ 1208047 h 1743308"/>
              <a:gd name="connsiteX146" fmla="*/ 2085568 w 4361914"/>
              <a:gd name="connsiteY146" fmla="*/ 1208047 h 1743308"/>
              <a:gd name="connsiteX147" fmla="*/ 2085568 w 4361914"/>
              <a:gd name="connsiteY147" fmla="*/ 1232108 h 1743308"/>
              <a:gd name="connsiteX148" fmla="*/ 2107872 w 4361914"/>
              <a:gd name="connsiteY148" fmla="*/ 1232108 h 1743308"/>
              <a:gd name="connsiteX149" fmla="*/ 2107872 w 4361914"/>
              <a:gd name="connsiteY149" fmla="*/ 1242716 h 1743308"/>
              <a:gd name="connsiteX150" fmla="*/ 2162291 w 4361914"/>
              <a:gd name="connsiteY150" fmla="*/ 1242716 h 1743308"/>
              <a:gd name="connsiteX151" fmla="*/ 2162291 w 4361914"/>
              <a:gd name="connsiteY151" fmla="*/ 1250941 h 1743308"/>
              <a:gd name="connsiteX152" fmla="*/ 2232040 w 4361914"/>
              <a:gd name="connsiteY152" fmla="*/ 1250941 h 1743308"/>
              <a:gd name="connsiteX153" fmla="*/ 2232040 w 4361914"/>
              <a:gd name="connsiteY153" fmla="*/ 1260935 h 1743308"/>
              <a:gd name="connsiteX154" fmla="*/ 2320491 w 4361914"/>
              <a:gd name="connsiteY154" fmla="*/ 1260935 h 1743308"/>
              <a:gd name="connsiteX155" fmla="*/ 2320491 w 4361914"/>
              <a:gd name="connsiteY155" fmla="*/ 1310825 h 1743308"/>
              <a:gd name="connsiteX156" fmla="*/ 2359198 w 4361914"/>
              <a:gd name="connsiteY156" fmla="*/ 1310825 h 1743308"/>
              <a:gd name="connsiteX157" fmla="*/ 2418369 w 4361914"/>
              <a:gd name="connsiteY157" fmla="*/ 1310825 h 1743308"/>
              <a:gd name="connsiteX158" fmla="*/ 2434772 w 4361914"/>
              <a:gd name="connsiteY158" fmla="*/ 1310825 h 1743308"/>
              <a:gd name="connsiteX159" fmla="*/ 2434772 w 4361914"/>
              <a:gd name="connsiteY159" fmla="*/ 1324354 h 1743308"/>
              <a:gd name="connsiteX160" fmla="*/ 2512109 w 4361914"/>
              <a:gd name="connsiteY160" fmla="*/ 1324354 h 1743308"/>
              <a:gd name="connsiteX161" fmla="*/ 2512109 w 4361914"/>
              <a:gd name="connsiteY161" fmla="*/ 1337269 h 1743308"/>
              <a:gd name="connsiteX162" fmla="*/ 2573579 w 4361914"/>
              <a:gd name="connsiteY162" fmla="*/ 1337269 h 1743308"/>
              <a:gd name="connsiteX163" fmla="*/ 2573579 w 4361914"/>
              <a:gd name="connsiteY163" fmla="*/ 1362560 h 1743308"/>
              <a:gd name="connsiteX164" fmla="*/ 2690160 w 4361914"/>
              <a:gd name="connsiteY164" fmla="*/ 1362560 h 1743308"/>
              <a:gd name="connsiteX165" fmla="*/ 2747568 w 4361914"/>
              <a:gd name="connsiteY165" fmla="*/ 1362560 h 1743308"/>
              <a:gd name="connsiteX166" fmla="*/ 2832493 w 4361914"/>
              <a:gd name="connsiteY166" fmla="*/ 1362560 h 1743308"/>
              <a:gd name="connsiteX167" fmla="*/ 2832493 w 4361914"/>
              <a:gd name="connsiteY167" fmla="*/ 1404839 h 1743308"/>
              <a:gd name="connsiteX168" fmla="*/ 3003570 w 4361914"/>
              <a:gd name="connsiteY168" fmla="*/ 1404839 h 1743308"/>
              <a:gd name="connsiteX169" fmla="*/ 3003570 w 4361914"/>
              <a:gd name="connsiteY169" fmla="*/ 1424211 h 1743308"/>
              <a:gd name="connsiteX170" fmla="*/ 3048715 w 4361914"/>
              <a:gd name="connsiteY170" fmla="*/ 1424211 h 1743308"/>
              <a:gd name="connsiteX171" fmla="*/ 3048715 w 4361914"/>
              <a:gd name="connsiteY171" fmla="*/ 1441892 h 1743308"/>
              <a:gd name="connsiteX172" fmla="*/ 3056916 w 4361914"/>
              <a:gd name="connsiteY172" fmla="*/ 1441892 h 1743308"/>
              <a:gd name="connsiteX173" fmla="*/ 3056916 w 4361914"/>
              <a:gd name="connsiteY173" fmla="*/ 1478867 h 1743308"/>
              <a:gd name="connsiteX174" fmla="*/ 3101985 w 4361914"/>
              <a:gd name="connsiteY174" fmla="*/ 1478867 h 1743308"/>
              <a:gd name="connsiteX175" fmla="*/ 3101985 w 4361914"/>
              <a:gd name="connsiteY175" fmla="*/ 1501237 h 1743308"/>
              <a:gd name="connsiteX176" fmla="*/ 3477555 w 4361914"/>
              <a:gd name="connsiteY176" fmla="*/ 1501237 h 1743308"/>
              <a:gd name="connsiteX177" fmla="*/ 3555429 w 4361914"/>
              <a:gd name="connsiteY177" fmla="*/ 1501237 h 1743308"/>
              <a:gd name="connsiteX178" fmla="*/ 3564856 w 4361914"/>
              <a:gd name="connsiteY178" fmla="*/ 1501237 h 1743308"/>
              <a:gd name="connsiteX179" fmla="*/ 3564856 w 4361914"/>
              <a:gd name="connsiteY179" fmla="*/ 1564042 h 1743308"/>
              <a:gd name="connsiteX180" fmla="*/ 3653307 w 4361914"/>
              <a:gd name="connsiteY180" fmla="*/ 1564042 h 1743308"/>
              <a:gd name="connsiteX181" fmla="*/ 3848987 w 4361914"/>
              <a:gd name="connsiteY181" fmla="*/ 1564042 h 1743308"/>
              <a:gd name="connsiteX182" fmla="*/ 4100850 w 4361914"/>
              <a:gd name="connsiteY182" fmla="*/ 1564042 h 1743308"/>
              <a:gd name="connsiteX183" fmla="*/ 4336923 w 4361914"/>
              <a:gd name="connsiteY183" fmla="*/ 1564042 h 1743308"/>
              <a:gd name="connsiteX184" fmla="*/ 4336923 w 4361914"/>
              <a:gd name="connsiteY184" fmla="*/ 1743308 h 1743308"/>
              <a:gd name="connsiteX185" fmla="*/ 4361914 w 4361914"/>
              <a:gd name="connsiteY185" fmla="*/ 1743308 h 1743308"/>
              <a:gd name="connsiteX0" fmla="*/ 0 w 4384067"/>
              <a:gd name="connsiteY0" fmla="*/ 0 h 1744773"/>
              <a:gd name="connsiteX1" fmla="*/ 52733 w 4384067"/>
              <a:gd name="connsiteY1" fmla="*/ 0 h 1744773"/>
              <a:gd name="connsiteX2" fmla="*/ 52733 w 4384067"/>
              <a:gd name="connsiteY2" fmla="*/ 8840 h 1744773"/>
              <a:gd name="connsiteX3" fmla="*/ 123019 w 4384067"/>
              <a:gd name="connsiteY3" fmla="*/ 8840 h 1744773"/>
              <a:gd name="connsiteX4" fmla="*/ 123019 w 4384067"/>
              <a:gd name="connsiteY4" fmla="*/ 22908 h 1744773"/>
              <a:gd name="connsiteX5" fmla="*/ 138808 w 4384067"/>
              <a:gd name="connsiteY5" fmla="*/ 22908 h 1744773"/>
              <a:gd name="connsiteX6" fmla="*/ 138808 w 4384067"/>
              <a:gd name="connsiteY6" fmla="*/ 42280 h 1744773"/>
              <a:gd name="connsiteX7" fmla="*/ 145859 w 4384067"/>
              <a:gd name="connsiteY7" fmla="*/ 42280 h 1744773"/>
              <a:gd name="connsiteX8" fmla="*/ 145859 w 4384067"/>
              <a:gd name="connsiteY8" fmla="*/ 58192 h 1744773"/>
              <a:gd name="connsiteX9" fmla="*/ 145859 w 4384067"/>
              <a:gd name="connsiteY9" fmla="*/ 66956 h 1744773"/>
              <a:gd name="connsiteX10" fmla="*/ 154674 w 4384067"/>
              <a:gd name="connsiteY10" fmla="*/ 66956 h 1744773"/>
              <a:gd name="connsiteX11" fmla="*/ 154674 w 4384067"/>
              <a:gd name="connsiteY11" fmla="*/ 102240 h 1744773"/>
              <a:gd name="connsiteX12" fmla="*/ 221433 w 4384067"/>
              <a:gd name="connsiteY12" fmla="*/ 102240 h 1744773"/>
              <a:gd name="connsiteX13" fmla="*/ 221433 w 4384067"/>
              <a:gd name="connsiteY13" fmla="*/ 111080 h 1744773"/>
              <a:gd name="connsiteX14" fmla="*/ 253089 w 4384067"/>
              <a:gd name="connsiteY14" fmla="*/ 111080 h 1744773"/>
              <a:gd name="connsiteX15" fmla="*/ 253089 w 4384067"/>
              <a:gd name="connsiteY15" fmla="*/ 118076 h 1744773"/>
              <a:gd name="connsiteX16" fmla="*/ 307585 w 4384067"/>
              <a:gd name="connsiteY16" fmla="*/ 118076 h 1744773"/>
              <a:gd name="connsiteX17" fmla="*/ 307585 w 4384067"/>
              <a:gd name="connsiteY17" fmla="*/ 146288 h 1744773"/>
              <a:gd name="connsiteX18" fmla="*/ 316323 w 4384067"/>
              <a:gd name="connsiteY18" fmla="*/ 146288 h 1744773"/>
              <a:gd name="connsiteX19" fmla="*/ 316323 w 4384067"/>
              <a:gd name="connsiteY19" fmla="*/ 179804 h 1744773"/>
              <a:gd name="connsiteX20" fmla="*/ 316323 w 4384067"/>
              <a:gd name="connsiteY20" fmla="*/ 193872 h 1744773"/>
              <a:gd name="connsiteX21" fmla="*/ 335714 w 4384067"/>
              <a:gd name="connsiteY21" fmla="*/ 193872 h 1744773"/>
              <a:gd name="connsiteX22" fmla="*/ 335714 w 4384067"/>
              <a:gd name="connsiteY22" fmla="*/ 200944 h 1744773"/>
              <a:gd name="connsiteX23" fmla="*/ 365530 w 4384067"/>
              <a:gd name="connsiteY23" fmla="*/ 200944 h 1744773"/>
              <a:gd name="connsiteX24" fmla="*/ 365530 w 4384067"/>
              <a:gd name="connsiteY24" fmla="*/ 208016 h 1744773"/>
              <a:gd name="connsiteX25" fmla="*/ 376107 w 4384067"/>
              <a:gd name="connsiteY25" fmla="*/ 208016 h 1744773"/>
              <a:gd name="connsiteX26" fmla="*/ 376107 w 4384067"/>
              <a:gd name="connsiteY26" fmla="*/ 215012 h 1744773"/>
              <a:gd name="connsiteX27" fmla="*/ 400711 w 4384067"/>
              <a:gd name="connsiteY27" fmla="*/ 215012 h 1744773"/>
              <a:gd name="connsiteX28" fmla="*/ 400711 w 4384067"/>
              <a:gd name="connsiteY28" fmla="*/ 227388 h 1744773"/>
              <a:gd name="connsiteX29" fmla="*/ 448156 w 4384067"/>
              <a:gd name="connsiteY29" fmla="*/ 227388 h 1744773"/>
              <a:gd name="connsiteX30" fmla="*/ 448156 w 4384067"/>
              <a:gd name="connsiteY30" fmla="*/ 243224 h 1744773"/>
              <a:gd name="connsiteX31" fmla="*/ 478048 w 4384067"/>
              <a:gd name="connsiteY31" fmla="*/ 243224 h 1744773"/>
              <a:gd name="connsiteX32" fmla="*/ 478048 w 4384067"/>
              <a:gd name="connsiteY32" fmla="*/ 262057 h 1744773"/>
              <a:gd name="connsiteX33" fmla="*/ 484486 w 4384067"/>
              <a:gd name="connsiteY33" fmla="*/ 262057 h 1744773"/>
              <a:gd name="connsiteX34" fmla="*/ 484486 w 4384067"/>
              <a:gd name="connsiteY34" fmla="*/ 279123 h 1744773"/>
              <a:gd name="connsiteX35" fmla="*/ 490311 w 4384067"/>
              <a:gd name="connsiteY35" fmla="*/ 279123 h 1744773"/>
              <a:gd name="connsiteX36" fmla="*/ 490311 w 4384067"/>
              <a:gd name="connsiteY36" fmla="*/ 287348 h 1744773"/>
              <a:gd name="connsiteX37" fmla="*/ 495600 w 4384067"/>
              <a:gd name="connsiteY37" fmla="*/ 287348 h 1744773"/>
              <a:gd name="connsiteX38" fmla="*/ 495600 w 4384067"/>
              <a:gd name="connsiteY38" fmla="*/ 293191 h 1744773"/>
              <a:gd name="connsiteX39" fmla="*/ 529631 w 4384067"/>
              <a:gd name="connsiteY39" fmla="*/ 293191 h 1744773"/>
              <a:gd name="connsiteX40" fmla="*/ 529631 w 4384067"/>
              <a:gd name="connsiteY40" fmla="*/ 300263 h 1744773"/>
              <a:gd name="connsiteX41" fmla="*/ 628046 w 4384067"/>
              <a:gd name="connsiteY41" fmla="*/ 300263 h 1744773"/>
              <a:gd name="connsiteX42" fmla="*/ 628046 w 4384067"/>
              <a:gd name="connsiteY42" fmla="*/ 312562 h 1744773"/>
              <a:gd name="connsiteX43" fmla="*/ 635634 w 4384067"/>
              <a:gd name="connsiteY43" fmla="*/ 312562 h 1744773"/>
              <a:gd name="connsiteX44" fmla="*/ 635634 w 4384067"/>
              <a:gd name="connsiteY44" fmla="*/ 353151 h 1744773"/>
              <a:gd name="connsiteX45" fmla="*/ 671352 w 4384067"/>
              <a:gd name="connsiteY45" fmla="*/ 353151 h 1744773"/>
              <a:gd name="connsiteX46" fmla="*/ 671352 w 4384067"/>
              <a:gd name="connsiteY46" fmla="*/ 386590 h 1744773"/>
              <a:gd name="connsiteX47" fmla="*/ 749302 w 4384067"/>
              <a:gd name="connsiteY47" fmla="*/ 386590 h 1744773"/>
              <a:gd name="connsiteX48" fmla="*/ 749302 w 4384067"/>
              <a:gd name="connsiteY48" fmla="*/ 396046 h 1744773"/>
              <a:gd name="connsiteX49" fmla="*/ 796133 w 4384067"/>
              <a:gd name="connsiteY49" fmla="*/ 396046 h 1744773"/>
              <a:gd name="connsiteX50" fmla="*/ 802572 w 4384067"/>
              <a:gd name="connsiteY50" fmla="*/ 396046 h 1744773"/>
              <a:gd name="connsiteX51" fmla="*/ 802572 w 4384067"/>
              <a:gd name="connsiteY51" fmla="*/ 428332 h 1744773"/>
              <a:gd name="connsiteX52" fmla="*/ 809623 w 4384067"/>
              <a:gd name="connsiteY52" fmla="*/ 428332 h 1744773"/>
              <a:gd name="connsiteX53" fmla="*/ 809623 w 4384067"/>
              <a:gd name="connsiteY53" fmla="*/ 435404 h 1744773"/>
              <a:gd name="connsiteX54" fmla="*/ 814299 w 4384067"/>
              <a:gd name="connsiteY54" fmla="*/ 435404 h 1744773"/>
              <a:gd name="connsiteX55" fmla="*/ 814299 w 4384067"/>
              <a:gd name="connsiteY55" fmla="*/ 460080 h 1744773"/>
              <a:gd name="connsiteX56" fmla="*/ 836603 w 4384067"/>
              <a:gd name="connsiteY56" fmla="*/ 460080 h 1744773"/>
              <a:gd name="connsiteX57" fmla="*/ 836603 w 4384067"/>
              <a:gd name="connsiteY57" fmla="*/ 480605 h 1744773"/>
              <a:gd name="connsiteX58" fmla="*/ 844804 w 4384067"/>
              <a:gd name="connsiteY58" fmla="*/ 480605 h 1744773"/>
              <a:gd name="connsiteX59" fmla="*/ 844804 w 4384067"/>
              <a:gd name="connsiteY59" fmla="*/ 510585 h 1744773"/>
              <a:gd name="connsiteX60" fmla="*/ 937317 w 4384067"/>
              <a:gd name="connsiteY60" fmla="*/ 510585 h 1744773"/>
              <a:gd name="connsiteX61" fmla="*/ 937317 w 4384067"/>
              <a:gd name="connsiteY61" fmla="*/ 517657 h 1744773"/>
              <a:gd name="connsiteX62" fmla="*/ 958395 w 4384067"/>
              <a:gd name="connsiteY62" fmla="*/ 517657 h 1744773"/>
              <a:gd name="connsiteX63" fmla="*/ 958395 w 4384067"/>
              <a:gd name="connsiteY63" fmla="*/ 525883 h 1744773"/>
              <a:gd name="connsiteX64" fmla="*/ 970122 w 4384067"/>
              <a:gd name="connsiteY64" fmla="*/ 525883 h 1744773"/>
              <a:gd name="connsiteX65" fmla="*/ 970122 w 4384067"/>
              <a:gd name="connsiteY65" fmla="*/ 543486 h 1744773"/>
              <a:gd name="connsiteX66" fmla="*/ 974261 w 4384067"/>
              <a:gd name="connsiteY66" fmla="*/ 543486 h 1744773"/>
              <a:gd name="connsiteX67" fmla="*/ 974261 w 4384067"/>
              <a:gd name="connsiteY67" fmla="*/ 557016 h 1744773"/>
              <a:gd name="connsiteX68" fmla="*/ 980086 w 4384067"/>
              <a:gd name="connsiteY68" fmla="*/ 557016 h 1744773"/>
              <a:gd name="connsiteX69" fmla="*/ 980086 w 4384067"/>
              <a:gd name="connsiteY69" fmla="*/ 589302 h 1744773"/>
              <a:gd name="connsiteX70" fmla="*/ 996489 w 4384067"/>
              <a:gd name="connsiteY70" fmla="*/ 589302 h 1744773"/>
              <a:gd name="connsiteX71" fmla="*/ 996489 w 4384067"/>
              <a:gd name="connsiteY71" fmla="*/ 621050 h 1744773"/>
              <a:gd name="connsiteX72" fmla="*/ 1039871 w 4384067"/>
              <a:gd name="connsiteY72" fmla="*/ 621050 h 1744773"/>
              <a:gd name="connsiteX73" fmla="*/ 1039871 w 4384067"/>
              <a:gd name="connsiteY73" fmla="*/ 641037 h 1744773"/>
              <a:gd name="connsiteX74" fmla="*/ 1122497 w 4384067"/>
              <a:gd name="connsiteY74" fmla="*/ 641037 h 1744773"/>
              <a:gd name="connsiteX75" fmla="*/ 1122497 w 4384067"/>
              <a:gd name="connsiteY75" fmla="*/ 662177 h 1744773"/>
              <a:gd name="connsiteX76" fmla="*/ 1136523 w 4384067"/>
              <a:gd name="connsiteY76" fmla="*/ 662177 h 1744773"/>
              <a:gd name="connsiteX77" fmla="*/ 1136523 w 4384067"/>
              <a:gd name="connsiteY77" fmla="*/ 685085 h 1744773"/>
              <a:gd name="connsiteX78" fmla="*/ 1152926 w 4384067"/>
              <a:gd name="connsiteY78" fmla="*/ 685085 h 1744773"/>
              <a:gd name="connsiteX79" fmla="*/ 1152926 w 4384067"/>
              <a:gd name="connsiteY79" fmla="*/ 711529 h 1744773"/>
              <a:gd name="connsiteX80" fmla="*/ 1152926 w 4384067"/>
              <a:gd name="connsiteY80" fmla="*/ 719754 h 1744773"/>
              <a:gd name="connsiteX81" fmla="*/ 1162890 w 4384067"/>
              <a:gd name="connsiteY81" fmla="*/ 719754 h 1744773"/>
              <a:gd name="connsiteX82" fmla="*/ 1162890 w 4384067"/>
              <a:gd name="connsiteY82" fmla="*/ 732669 h 1744773"/>
              <a:gd name="connsiteX83" fmla="*/ 1171704 w 4384067"/>
              <a:gd name="connsiteY83" fmla="*/ 732669 h 1744773"/>
              <a:gd name="connsiteX84" fmla="*/ 1171704 w 4384067"/>
              <a:gd name="connsiteY84" fmla="*/ 746198 h 1744773"/>
              <a:gd name="connsiteX85" fmla="*/ 1200370 w 4384067"/>
              <a:gd name="connsiteY85" fmla="*/ 746198 h 1744773"/>
              <a:gd name="connsiteX86" fmla="*/ 1200370 w 4384067"/>
              <a:gd name="connsiteY86" fmla="*/ 754424 h 1744773"/>
              <a:gd name="connsiteX87" fmla="*/ 1219149 w 4384067"/>
              <a:gd name="connsiteY87" fmla="*/ 754424 h 1744773"/>
              <a:gd name="connsiteX88" fmla="*/ 1240840 w 4384067"/>
              <a:gd name="connsiteY88" fmla="*/ 754424 h 1744773"/>
              <a:gd name="connsiteX89" fmla="*/ 1240840 w 4384067"/>
              <a:gd name="connsiteY89" fmla="*/ 765570 h 1744773"/>
              <a:gd name="connsiteX90" fmla="*/ 1256016 w 4384067"/>
              <a:gd name="connsiteY90" fmla="*/ 765570 h 1744773"/>
              <a:gd name="connsiteX91" fmla="*/ 1256016 w 4384067"/>
              <a:gd name="connsiteY91" fmla="*/ 770874 h 1744773"/>
              <a:gd name="connsiteX92" fmla="*/ 1292960 w 4384067"/>
              <a:gd name="connsiteY92" fmla="*/ 770874 h 1744773"/>
              <a:gd name="connsiteX93" fmla="*/ 1292960 w 4384067"/>
              <a:gd name="connsiteY93" fmla="*/ 777332 h 1744773"/>
              <a:gd name="connsiteX94" fmla="*/ 1317564 w 4384067"/>
              <a:gd name="connsiteY94" fmla="*/ 777332 h 1744773"/>
              <a:gd name="connsiteX95" fmla="*/ 1317564 w 4384067"/>
              <a:gd name="connsiteY95" fmla="*/ 789708 h 1744773"/>
              <a:gd name="connsiteX96" fmla="*/ 1324002 w 4384067"/>
              <a:gd name="connsiteY96" fmla="*/ 789708 h 1744773"/>
              <a:gd name="connsiteX97" fmla="*/ 1324002 w 4384067"/>
              <a:gd name="connsiteY97" fmla="*/ 800855 h 1744773"/>
              <a:gd name="connsiteX98" fmla="*/ 1331054 w 4384067"/>
              <a:gd name="connsiteY98" fmla="*/ 800855 h 1744773"/>
              <a:gd name="connsiteX99" fmla="*/ 1331054 w 4384067"/>
              <a:gd name="connsiteY99" fmla="*/ 837830 h 1744773"/>
              <a:gd name="connsiteX100" fmla="*/ 1349755 w 4384067"/>
              <a:gd name="connsiteY100" fmla="*/ 837830 h 1744773"/>
              <a:gd name="connsiteX101" fmla="*/ 1349755 w 4384067"/>
              <a:gd name="connsiteY101" fmla="*/ 845517 h 1744773"/>
              <a:gd name="connsiteX102" fmla="*/ 1382560 w 4384067"/>
              <a:gd name="connsiteY102" fmla="*/ 845517 h 1744773"/>
              <a:gd name="connsiteX103" fmla="*/ 1382560 w 4384067"/>
              <a:gd name="connsiteY103" fmla="*/ 864889 h 1744773"/>
              <a:gd name="connsiteX104" fmla="*/ 1425943 w 4384067"/>
              <a:gd name="connsiteY104" fmla="*/ 864889 h 1744773"/>
              <a:gd name="connsiteX105" fmla="*/ 1425943 w 4384067"/>
              <a:gd name="connsiteY105" fmla="*/ 870731 h 1744773"/>
              <a:gd name="connsiteX106" fmla="*/ 1453459 w 4384067"/>
              <a:gd name="connsiteY106" fmla="*/ 870731 h 1744773"/>
              <a:gd name="connsiteX107" fmla="*/ 1453459 w 4384067"/>
              <a:gd name="connsiteY107" fmla="*/ 877189 h 1744773"/>
              <a:gd name="connsiteX108" fmla="*/ 1461660 w 4384067"/>
              <a:gd name="connsiteY108" fmla="*/ 877189 h 1744773"/>
              <a:gd name="connsiteX109" fmla="*/ 1461660 w 4384067"/>
              <a:gd name="connsiteY109" fmla="*/ 890180 h 1744773"/>
              <a:gd name="connsiteX110" fmla="*/ 1480439 w 4384067"/>
              <a:gd name="connsiteY110" fmla="*/ 890180 h 1744773"/>
              <a:gd name="connsiteX111" fmla="*/ 1480439 w 4384067"/>
              <a:gd name="connsiteY111" fmla="*/ 900173 h 1744773"/>
              <a:gd name="connsiteX112" fmla="*/ 1521981 w 4384067"/>
              <a:gd name="connsiteY112" fmla="*/ 900173 h 1744773"/>
              <a:gd name="connsiteX113" fmla="*/ 1565364 w 4384067"/>
              <a:gd name="connsiteY113" fmla="*/ 900173 h 1744773"/>
              <a:gd name="connsiteX114" fmla="*/ 1565364 w 4384067"/>
              <a:gd name="connsiteY114" fmla="*/ 973586 h 1744773"/>
              <a:gd name="connsiteX115" fmla="*/ 1598782 w 4384067"/>
              <a:gd name="connsiteY115" fmla="*/ 973586 h 1744773"/>
              <a:gd name="connsiteX116" fmla="*/ 1598782 w 4384067"/>
              <a:gd name="connsiteY116" fmla="*/ 982965 h 1744773"/>
              <a:gd name="connsiteX117" fmla="*/ 1656190 w 4384067"/>
              <a:gd name="connsiteY117" fmla="*/ 982965 h 1744773"/>
              <a:gd name="connsiteX118" fmla="*/ 1656190 w 4384067"/>
              <a:gd name="connsiteY118" fmla="*/ 992420 h 1744773"/>
              <a:gd name="connsiteX119" fmla="*/ 1740502 w 4384067"/>
              <a:gd name="connsiteY119" fmla="*/ 992420 h 1744773"/>
              <a:gd name="connsiteX120" fmla="*/ 1740502 w 4384067"/>
              <a:gd name="connsiteY120" fmla="*/ 1003567 h 1744773"/>
              <a:gd name="connsiteX121" fmla="*/ 1789173 w 4384067"/>
              <a:gd name="connsiteY121" fmla="*/ 1003567 h 1744773"/>
              <a:gd name="connsiteX122" fmla="*/ 1789173 w 4384067"/>
              <a:gd name="connsiteY122" fmla="*/ 1021170 h 1744773"/>
              <a:gd name="connsiteX123" fmla="*/ 1817303 w 4384067"/>
              <a:gd name="connsiteY123" fmla="*/ 1021170 h 1744773"/>
              <a:gd name="connsiteX124" fmla="*/ 1817303 w 4384067"/>
              <a:gd name="connsiteY124" fmla="*/ 1067601 h 1744773"/>
              <a:gd name="connsiteX125" fmla="*/ 1837154 w 4384067"/>
              <a:gd name="connsiteY125" fmla="*/ 1067601 h 1744773"/>
              <a:gd name="connsiteX126" fmla="*/ 1837154 w 4384067"/>
              <a:gd name="connsiteY126" fmla="*/ 1105192 h 1744773"/>
              <a:gd name="connsiteX127" fmla="*/ 1853020 w 4384067"/>
              <a:gd name="connsiteY127" fmla="*/ 1105192 h 1744773"/>
              <a:gd name="connsiteX128" fmla="*/ 1853020 w 4384067"/>
              <a:gd name="connsiteY128" fmla="*/ 1127561 h 1744773"/>
              <a:gd name="connsiteX129" fmla="*/ 1914491 w 4384067"/>
              <a:gd name="connsiteY129" fmla="*/ 1127561 h 1744773"/>
              <a:gd name="connsiteX130" fmla="*/ 1919780 w 4384067"/>
              <a:gd name="connsiteY130" fmla="*/ 1127561 h 1744773"/>
              <a:gd name="connsiteX131" fmla="*/ 1919780 w 4384067"/>
              <a:gd name="connsiteY131" fmla="*/ 1136325 h 1744773"/>
              <a:gd name="connsiteX132" fmla="*/ 1956111 w 4384067"/>
              <a:gd name="connsiteY132" fmla="*/ 1136325 h 1744773"/>
              <a:gd name="connsiteX133" fmla="*/ 1956111 w 4384067"/>
              <a:gd name="connsiteY133" fmla="*/ 1145165 h 1744773"/>
              <a:gd name="connsiteX134" fmla="*/ 1969600 w 4384067"/>
              <a:gd name="connsiteY134" fmla="*/ 1145165 h 1744773"/>
              <a:gd name="connsiteX135" fmla="*/ 1969600 w 4384067"/>
              <a:gd name="connsiteY135" fmla="*/ 1152776 h 1744773"/>
              <a:gd name="connsiteX136" fmla="*/ 1977802 w 4384067"/>
              <a:gd name="connsiteY136" fmla="*/ 1152776 h 1744773"/>
              <a:gd name="connsiteX137" fmla="*/ 1977802 w 4384067"/>
              <a:gd name="connsiteY137" fmla="*/ 1159233 h 1744773"/>
              <a:gd name="connsiteX138" fmla="*/ 1990065 w 4384067"/>
              <a:gd name="connsiteY138" fmla="*/ 1159233 h 1744773"/>
              <a:gd name="connsiteX139" fmla="*/ 1990065 w 4384067"/>
              <a:gd name="connsiteY139" fmla="*/ 1165690 h 1744773"/>
              <a:gd name="connsiteX140" fmla="*/ 2008844 w 4384067"/>
              <a:gd name="connsiteY140" fmla="*/ 1165690 h 1744773"/>
              <a:gd name="connsiteX141" fmla="*/ 2008844 w 4384067"/>
              <a:gd name="connsiteY141" fmla="*/ 1173915 h 1744773"/>
              <a:gd name="connsiteX142" fmla="*/ 2031685 w 4384067"/>
              <a:gd name="connsiteY142" fmla="*/ 1173915 h 1744773"/>
              <a:gd name="connsiteX143" fmla="*/ 2031685 w 4384067"/>
              <a:gd name="connsiteY143" fmla="*/ 1182141 h 1744773"/>
              <a:gd name="connsiteX144" fmla="*/ 2060427 w 4384067"/>
              <a:gd name="connsiteY144" fmla="*/ 1182141 h 1744773"/>
              <a:gd name="connsiteX145" fmla="*/ 2060427 w 4384067"/>
              <a:gd name="connsiteY145" fmla="*/ 1208047 h 1744773"/>
              <a:gd name="connsiteX146" fmla="*/ 2085568 w 4384067"/>
              <a:gd name="connsiteY146" fmla="*/ 1208047 h 1744773"/>
              <a:gd name="connsiteX147" fmla="*/ 2085568 w 4384067"/>
              <a:gd name="connsiteY147" fmla="*/ 1232108 h 1744773"/>
              <a:gd name="connsiteX148" fmla="*/ 2107872 w 4384067"/>
              <a:gd name="connsiteY148" fmla="*/ 1232108 h 1744773"/>
              <a:gd name="connsiteX149" fmla="*/ 2107872 w 4384067"/>
              <a:gd name="connsiteY149" fmla="*/ 1242716 h 1744773"/>
              <a:gd name="connsiteX150" fmla="*/ 2162291 w 4384067"/>
              <a:gd name="connsiteY150" fmla="*/ 1242716 h 1744773"/>
              <a:gd name="connsiteX151" fmla="*/ 2162291 w 4384067"/>
              <a:gd name="connsiteY151" fmla="*/ 1250941 h 1744773"/>
              <a:gd name="connsiteX152" fmla="*/ 2232040 w 4384067"/>
              <a:gd name="connsiteY152" fmla="*/ 1250941 h 1744773"/>
              <a:gd name="connsiteX153" fmla="*/ 2232040 w 4384067"/>
              <a:gd name="connsiteY153" fmla="*/ 1260935 h 1744773"/>
              <a:gd name="connsiteX154" fmla="*/ 2320491 w 4384067"/>
              <a:gd name="connsiteY154" fmla="*/ 1260935 h 1744773"/>
              <a:gd name="connsiteX155" fmla="*/ 2320491 w 4384067"/>
              <a:gd name="connsiteY155" fmla="*/ 1310825 h 1744773"/>
              <a:gd name="connsiteX156" fmla="*/ 2359198 w 4384067"/>
              <a:gd name="connsiteY156" fmla="*/ 1310825 h 1744773"/>
              <a:gd name="connsiteX157" fmla="*/ 2418369 w 4384067"/>
              <a:gd name="connsiteY157" fmla="*/ 1310825 h 1744773"/>
              <a:gd name="connsiteX158" fmla="*/ 2434772 w 4384067"/>
              <a:gd name="connsiteY158" fmla="*/ 1310825 h 1744773"/>
              <a:gd name="connsiteX159" fmla="*/ 2434772 w 4384067"/>
              <a:gd name="connsiteY159" fmla="*/ 1324354 h 1744773"/>
              <a:gd name="connsiteX160" fmla="*/ 2512109 w 4384067"/>
              <a:gd name="connsiteY160" fmla="*/ 1324354 h 1744773"/>
              <a:gd name="connsiteX161" fmla="*/ 2512109 w 4384067"/>
              <a:gd name="connsiteY161" fmla="*/ 1337269 h 1744773"/>
              <a:gd name="connsiteX162" fmla="*/ 2573579 w 4384067"/>
              <a:gd name="connsiteY162" fmla="*/ 1337269 h 1744773"/>
              <a:gd name="connsiteX163" fmla="*/ 2573579 w 4384067"/>
              <a:gd name="connsiteY163" fmla="*/ 1362560 h 1744773"/>
              <a:gd name="connsiteX164" fmla="*/ 2690160 w 4384067"/>
              <a:gd name="connsiteY164" fmla="*/ 1362560 h 1744773"/>
              <a:gd name="connsiteX165" fmla="*/ 2747568 w 4384067"/>
              <a:gd name="connsiteY165" fmla="*/ 1362560 h 1744773"/>
              <a:gd name="connsiteX166" fmla="*/ 2832493 w 4384067"/>
              <a:gd name="connsiteY166" fmla="*/ 1362560 h 1744773"/>
              <a:gd name="connsiteX167" fmla="*/ 2832493 w 4384067"/>
              <a:gd name="connsiteY167" fmla="*/ 1404839 h 1744773"/>
              <a:gd name="connsiteX168" fmla="*/ 3003570 w 4384067"/>
              <a:gd name="connsiteY168" fmla="*/ 1404839 h 1744773"/>
              <a:gd name="connsiteX169" fmla="*/ 3003570 w 4384067"/>
              <a:gd name="connsiteY169" fmla="*/ 1424211 h 1744773"/>
              <a:gd name="connsiteX170" fmla="*/ 3048715 w 4384067"/>
              <a:gd name="connsiteY170" fmla="*/ 1424211 h 1744773"/>
              <a:gd name="connsiteX171" fmla="*/ 3048715 w 4384067"/>
              <a:gd name="connsiteY171" fmla="*/ 1441892 h 1744773"/>
              <a:gd name="connsiteX172" fmla="*/ 3056916 w 4384067"/>
              <a:gd name="connsiteY172" fmla="*/ 1441892 h 1744773"/>
              <a:gd name="connsiteX173" fmla="*/ 3056916 w 4384067"/>
              <a:gd name="connsiteY173" fmla="*/ 1478867 h 1744773"/>
              <a:gd name="connsiteX174" fmla="*/ 3101985 w 4384067"/>
              <a:gd name="connsiteY174" fmla="*/ 1478867 h 1744773"/>
              <a:gd name="connsiteX175" fmla="*/ 3101985 w 4384067"/>
              <a:gd name="connsiteY175" fmla="*/ 1501237 h 1744773"/>
              <a:gd name="connsiteX176" fmla="*/ 3477555 w 4384067"/>
              <a:gd name="connsiteY176" fmla="*/ 1501237 h 1744773"/>
              <a:gd name="connsiteX177" fmla="*/ 3555429 w 4384067"/>
              <a:gd name="connsiteY177" fmla="*/ 1501237 h 1744773"/>
              <a:gd name="connsiteX178" fmla="*/ 3564856 w 4384067"/>
              <a:gd name="connsiteY178" fmla="*/ 1501237 h 1744773"/>
              <a:gd name="connsiteX179" fmla="*/ 3564856 w 4384067"/>
              <a:gd name="connsiteY179" fmla="*/ 1564042 h 1744773"/>
              <a:gd name="connsiteX180" fmla="*/ 3653307 w 4384067"/>
              <a:gd name="connsiteY180" fmla="*/ 1564042 h 1744773"/>
              <a:gd name="connsiteX181" fmla="*/ 3848987 w 4384067"/>
              <a:gd name="connsiteY181" fmla="*/ 1564042 h 1744773"/>
              <a:gd name="connsiteX182" fmla="*/ 4100850 w 4384067"/>
              <a:gd name="connsiteY182" fmla="*/ 1564042 h 1744773"/>
              <a:gd name="connsiteX183" fmla="*/ 4336923 w 4384067"/>
              <a:gd name="connsiteY183" fmla="*/ 1564042 h 1744773"/>
              <a:gd name="connsiteX184" fmla="*/ 4336923 w 4384067"/>
              <a:gd name="connsiteY184" fmla="*/ 1743308 h 1744773"/>
              <a:gd name="connsiteX185" fmla="*/ 4384067 w 4384067"/>
              <a:gd name="connsiteY185" fmla="*/ 1744773 h 1744773"/>
              <a:gd name="connsiteX0" fmla="*/ 0 w 4369667"/>
              <a:gd name="connsiteY0" fmla="*/ 0 h 1744773"/>
              <a:gd name="connsiteX1" fmla="*/ 38333 w 4369667"/>
              <a:gd name="connsiteY1" fmla="*/ 0 h 1744773"/>
              <a:gd name="connsiteX2" fmla="*/ 38333 w 4369667"/>
              <a:gd name="connsiteY2" fmla="*/ 8840 h 1744773"/>
              <a:gd name="connsiteX3" fmla="*/ 108619 w 4369667"/>
              <a:gd name="connsiteY3" fmla="*/ 8840 h 1744773"/>
              <a:gd name="connsiteX4" fmla="*/ 108619 w 4369667"/>
              <a:gd name="connsiteY4" fmla="*/ 22908 h 1744773"/>
              <a:gd name="connsiteX5" fmla="*/ 124408 w 4369667"/>
              <a:gd name="connsiteY5" fmla="*/ 22908 h 1744773"/>
              <a:gd name="connsiteX6" fmla="*/ 124408 w 4369667"/>
              <a:gd name="connsiteY6" fmla="*/ 42280 h 1744773"/>
              <a:gd name="connsiteX7" fmla="*/ 131459 w 4369667"/>
              <a:gd name="connsiteY7" fmla="*/ 42280 h 1744773"/>
              <a:gd name="connsiteX8" fmla="*/ 131459 w 4369667"/>
              <a:gd name="connsiteY8" fmla="*/ 58192 h 1744773"/>
              <a:gd name="connsiteX9" fmla="*/ 131459 w 4369667"/>
              <a:gd name="connsiteY9" fmla="*/ 66956 h 1744773"/>
              <a:gd name="connsiteX10" fmla="*/ 140274 w 4369667"/>
              <a:gd name="connsiteY10" fmla="*/ 66956 h 1744773"/>
              <a:gd name="connsiteX11" fmla="*/ 140274 w 4369667"/>
              <a:gd name="connsiteY11" fmla="*/ 102240 h 1744773"/>
              <a:gd name="connsiteX12" fmla="*/ 207033 w 4369667"/>
              <a:gd name="connsiteY12" fmla="*/ 102240 h 1744773"/>
              <a:gd name="connsiteX13" fmla="*/ 207033 w 4369667"/>
              <a:gd name="connsiteY13" fmla="*/ 111080 h 1744773"/>
              <a:gd name="connsiteX14" fmla="*/ 238689 w 4369667"/>
              <a:gd name="connsiteY14" fmla="*/ 111080 h 1744773"/>
              <a:gd name="connsiteX15" fmla="*/ 238689 w 4369667"/>
              <a:gd name="connsiteY15" fmla="*/ 118076 h 1744773"/>
              <a:gd name="connsiteX16" fmla="*/ 293185 w 4369667"/>
              <a:gd name="connsiteY16" fmla="*/ 118076 h 1744773"/>
              <a:gd name="connsiteX17" fmla="*/ 293185 w 4369667"/>
              <a:gd name="connsiteY17" fmla="*/ 146288 h 1744773"/>
              <a:gd name="connsiteX18" fmla="*/ 301923 w 4369667"/>
              <a:gd name="connsiteY18" fmla="*/ 146288 h 1744773"/>
              <a:gd name="connsiteX19" fmla="*/ 301923 w 4369667"/>
              <a:gd name="connsiteY19" fmla="*/ 179804 h 1744773"/>
              <a:gd name="connsiteX20" fmla="*/ 301923 w 4369667"/>
              <a:gd name="connsiteY20" fmla="*/ 193872 h 1744773"/>
              <a:gd name="connsiteX21" fmla="*/ 321314 w 4369667"/>
              <a:gd name="connsiteY21" fmla="*/ 193872 h 1744773"/>
              <a:gd name="connsiteX22" fmla="*/ 321314 w 4369667"/>
              <a:gd name="connsiteY22" fmla="*/ 200944 h 1744773"/>
              <a:gd name="connsiteX23" fmla="*/ 351130 w 4369667"/>
              <a:gd name="connsiteY23" fmla="*/ 200944 h 1744773"/>
              <a:gd name="connsiteX24" fmla="*/ 351130 w 4369667"/>
              <a:gd name="connsiteY24" fmla="*/ 208016 h 1744773"/>
              <a:gd name="connsiteX25" fmla="*/ 361707 w 4369667"/>
              <a:gd name="connsiteY25" fmla="*/ 208016 h 1744773"/>
              <a:gd name="connsiteX26" fmla="*/ 361707 w 4369667"/>
              <a:gd name="connsiteY26" fmla="*/ 215012 h 1744773"/>
              <a:gd name="connsiteX27" fmla="*/ 386311 w 4369667"/>
              <a:gd name="connsiteY27" fmla="*/ 215012 h 1744773"/>
              <a:gd name="connsiteX28" fmla="*/ 386311 w 4369667"/>
              <a:gd name="connsiteY28" fmla="*/ 227388 h 1744773"/>
              <a:gd name="connsiteX29" fmla="*/ 433756 w 4369667"/>
              <a:gd name="connsiteY29" fmla="*/ 227388 h 1744773"/>
              <a:gd name="connsiteX30" fmla="*/ 433756 w 4369667"/>
              <a:gd name="connsiteY30" fmla="*/ 243224 h 1744773"/>
              <a:gd name="connsiteX31" fmla="*/ 463648 w 4369667"/>
              <a:gd name="connsiteY31" fmla="*/ 243224 h 1744773"/>
              <a:gd name="connsiteX32" fmla="*/ 463648 w 4369667"/>
              <a:gd name="connsiteY32" fmla="*/ 262057 h 1744773"/>
              <a:gd name="connsiteX33" fmla="*/ 470086 w 4369667"/>
              <a:gd name="connsiteY33" fmla="*/ 262057 h 1744773"/>
              <a:gd name="connsiteX34" fmla="*/ 470086 w 4369667"/>
              <a:gd name="connsiteY34" fmla="*/ 279123 h 1744773"/>
              <a:gd name="connsiteX35" fmla="*/ 475911 w 4369667"/>
              <a:gd name="connsiteY35" fmla="*/ 279123 h 1744773"/>
              <a:gd name="connsiteX36" fmla="*/ 475911 w 4369667"/>
              <a:gd name="connsiteY36" fmla="*/ 287348 h 1744773"/>
              <a:gd name="connsiteX37" fmla="*/ 481200 w 4369667"/>
              <a:gd name="connsiteY37" fmla="*/ 287348 h 1744773"/>
              <a:gd name="connsiteX38" fmla="*/ 481200 w 4369667"/>
              <a:gd name="connsiteY38" fmla="*/ 293191 h 1744773"/>
              <a:gd name="connsiteX39" fmla="*/ 515231 w 4369667"/>
              <a:gd name="connsiteY39" fmla="*/ 293191 h 1744773"/>
              <a:gd name="connsiteX40" fmla="*/ 515231 w 4369667"/>
              <a:gd name="connsiteY40" fmla="*/ 300263 h 1744773"/>
              <a:gd name="connsiteX41" fmla="*/ 613646 w 4369667"/>
              <a:gd name="connsiteY41" fmla="*/ 300263 h 1744773"/>
              <a:gd name="connsiteX42" fmla="*/ 613646 w 4369667"/>
              <a:gd name="connsiteY42" fmla="*/ 312562 h 1744773"/>
              <a:gd name="connsiteX43" fmla="*/ 621234 w 4369667"/>
              <a:gd name="connsiteY43" fmla="*/ 312562 h 1744773"/>
              <a:gd name="connsiteX44" fmla="*/ 621234 w 4369667"/>
              <a:gd name="connsiteY44" fmla="*/ 353151 h 1744773"/>
              <a:gd name="connsiteX45" fmla="*/ 656952 w 4369667"/>
              <a:gd name="connsiteY45" fmla="*/ 353151 h 1744773"/>
              <a:gd name="connsiteX46" fmla="*/ 656952 w 4369667"/>
              <a:gd name="connsiteY46" fmla="*/ 386590 h 1744773"/>
              <a:gd name="connsiteX47" fmla="*/ 734902 w 4369667"/>
              <a:gd name="connsiteY47" fmla="*/ 386590 h 1744773"/>
              <a:gd name="connsiteX48" fmla="*/ 734902 w 4369667"/>
              <a:gd name="connsiteY48" fmla="*/ 396046 h 1744773"/>
              <a:gd name="connsiteX49" fmla="*/ 781733 w 4369667"/>
              <a:gd name="connsiteY49" fmla="*/ 396046 h 1744773"/>
              <a:gd name="connsiteX50" fmla="*/ 788172 w 4369667"/>
              <a:gd name="connsiteY50" fmla="*/ 396046 h 1744773"/>
              <a:gd name="connsiteX51" fmla="*/ 788172 w 4369667"/>
              <a:gd name="connsiteY51" fmla="*/ 428332 h 1744773"/>
              <a:gd name="connsiteX52" fmla="*/ 795223 w 4369667"/>
              <a:gd name="connsiteY52" fmla="*/ 428332 h 1744773"/>
              <a:gd name="connsiteX53" fmla="*/ 795223 w 4369667"/>
              <a:gd name="connsiteY53" fmla="*/ 435404 h 1744773"/>
              <a:gd name="connsiteX54" fmla="*/ 799899 w 4369667"/>
              <a:gd name="connsiteY54" fmla="*/ 435404 h 1744773"/>
              <a:gd name="connsiteX55" fmla="*/ 799899 w 4369667"/>
              <a:gd name="connsiteY55" fmla="*/ 460080 h 1744773"/>
              <a:gd name="connsiteX56" fmla="*/ 822203 w 4369667"/>
              <a:gd name="connsiteY56" fmla="*/ 460080 h 1744773"/>
              <a:gd name="connsiteX57" fmla="*/ 822203 w 4369667"/>
              <a:gd name="connsiteY57" fmla="*/ 480605 h 1744773"/>
              <a:gd name="connsiteX58" fmla="*/ 830404 w 4369667"/>
              <a:gd name="connsiteY58" fmla="*/ 480605 h 1744773"/>
              <a:gd name="connsiteX59" fmla="*/ 830404 w 4369667"/>
              <a:gd name="connsiteY59" fmla="*/ 510585 h 1744773"/>
              <a:gd name="connsiteX60" fmla="*/ 922917 w 4369667"/>
              <a:gd name="connsiteY60" fmla="*/ 510585 h 1744773"/>
              <a:gd name="connsiteX61" fmla="*/ 922917 w 4369667"/>
              <a:gd name="connsiteY61" fmla="*/ 517657 h 1744773"/>
              <a:gd name="connsiteX62" fmla="*/ 943995 w 4369667"/>
              <a:gd name="connsiteY62" fmla="*/ 517657 h 1744773"/>
              <a:gd name="connsiteX63" fmla="*/ 943995 w 4369667"/>
              <a:gd name="connsiteY63" fmla="*/ 525883 h 1744773"/>
              <a:gd name="connsiteX64" fmla="*/ 955722 w 4369667"/>
              <a:gd name="connsiteY64" fmla="*/ 525883 h 1744773"/>
              <a:gd name="connsiteX65" fmla="*/ 955722 w 4369667"/>
              <a:gd name="connsiteY65" fmla="*/ 543486 h 1744773"/>
              <a:gd name="connsiteX66" fmla="*/ 959861 w 4369667"/>
              <a:gd name="connsiteY66" fmla="*/ 543486 h 1744773"/>
              <a:gd name="connsiteX67" fmla="*/ 959861 w 4369667"/>
              <a:gd name="connsiteY67" fmla="*/ 557016 h 1744773"/>
              <a:gd name="connsiteX68" fmla="*/ 965686 w 4369667"/>
              <a:gd name="connsiteY68" fmla="*/ 557016 h 1744773"/>
              <a:gd name="connsiteX69" fmla="*/ 965686 w 4369667"/>
              <a:gd name="connsiteY69" fmla="*/ 589302 h 1744773"/>
              <a:gd name="connsiteX70" fmla="*/ 982089 w 4369667"/>
              <a:gd name="connsiteY70" fmla="*/ 589302 h 1744773"/>
              <a:gd name="connsiteX71" fmla="*/ 982089 w 4369667"/>
              <a:gd name="connsiteY71" fmla="*/ 621050 h 1744773"/>
              <a:gd name="connsiteX72" fmla="*/ 1025471 w 4369667"/>
              <a:gd name="connsiteY72" fmla="*/ 621050 h 1744773"/>
              <a:gd name="connsiteX73" fmla="*/ 1025471 w 4369667"/>
              <a:gd name="connsiteY73" fmla="*/ 641037 h 1744773"/>
              <a:gd name="connsiteX74" fmla="*/ 1108097 w 4369667"/>
              <a:gd name="connsiteY74" fmla="*/ 641037 h 1744773"/>
              <a:gd name="connsiteX75" fmla="*/ 1108097 w 4369667"/>
              <a:gd name="connsiteY75" fmla="*/ 662177 h 1744773"/>
              <a:gd name="connsiteX76" fmla="*/ 1122123 w 4369667"/>
              <a:gd name="connsiteY76" fmla="*/ 662177 h 1744773"/>
              <a:gd name="connsiteX77" fmla="*/ 1122123 w 4369667"/>
              <a:gd name="connsiteY77" fmla="*/ 685085 h 1744773"/>
              <a:gd name="connsiteX78" fmla="*/ 1138526 w 4369667"/>
              <a:gd name="connsiteY78" fmla="*/ 685085 h 1744773"/>
              <a:gd name="connsiteX79" fmla="*/ 1138526 w 4369667"/>
              <a:gd name="connsiteY79" fmla="*/ 711529 h 1744773"/>
              <a:gd name="connsiteX80" fmla="*/ 1138526 w 4369667"/>
              <a:gd name="connsiteY80" fmla="*/ 719754 h 1744773"/>
              <a:gd name="connsiteX81" fmla="*/ 1148490 w 4369667"/>
              <a:gd name="connsiteY81" fmla="*/ 719754 h 1744773"/>
              <a:gd name="connsiteX82" fmla="*/ 1148490 w 4369667"/>
              <a:gd name="connsiteY82" fmla="*/ 732669 h 1744773"/>
              <a:gd name="connsiteX83" fmla="*/ 1157304 w 4369667"/>
              <a:gd name="connsiteY83" fmla="*/ 732669 h 1744773"/>
              <a:gd name="connsiteX84" fmla="*/ 1157304 w 4369667"/>
              <a:gd name="connsiteY84" fmla="*/ 746198 h 1744773"/>
              <a:gd name="connsiteX85" fmla="*/ 1185970 w 4369667"/>
              <a:gd name="connsiteY85" fmla="*/ 746198 h 1744773"/>
              <a:gd name="connsiteX86" fmla="*/ 1185970 w 4369667"/>
              <a:gd name="connsiteY86" fmla="*/ 754424 h 1744773"/>
              <a:gd name="connsiteX87" fmla="*/ 1204749 w 4369667"/>
              <a:gd name="connsiteY87" fmla="*/ 754424 h 1744773"/>
              <a:gd name="connsiteX88" fmla="*/ 1226440 w 4369667"/>
              <a:gd name="connsiteY88" fmla="*/ 754424 h 1744773"/>
              <a:gd name="connsiteX89" fmla="*/ 1226440 w 4369667"/>
              <a:gd name="connsiteY89" fmla="*/ 765570 h 1744773"/>
              <a:gd name="connsiteX90" fmla="*/ 1241616 w 4369667"/>
              <a:gd name="connsiteY90" fmla="*/ 765570 h 1744773"/>
              <a:gd name="connsiteX91" fmla="*/ 1241616 w 4369667"/>
              <a:gd name="connsiteY91" fmla="*/ 770874 h 1744773"/>
              <a:gd name="connsiteX92" fmla="*/ 1278560 w 4369667"/>
              <a:gd name="connsiteY92" fmla="*/ 770874 h 1744773"/>
              <a:gd name="connsiteX93" fmla="*/ 1278560 w 4369667"/>
              <a:gd name="connsiteY93" fmla="*/ 777332 h 1744773"/>
              <a:gd name="connsiteX94" fmla="*/ 1303164 w 4369667"/>
              <a:gd name="connsiteY94" fmla="*/ 777332 h 1744773"/>
              <a:gd name="connsiteX95" fmla="*/ 1303164 w 4369667"/>
              <a:gd name="connsiteY95" fmla="*/ 789708 h 1744773"/>
              <a:gd name="connsiteX96" fmla="*/ 1309602 w 4369667"/>
              <a:gd name="connsiteY96" fmla="*/ 789708 h 1744773"/>
              <a:gd name="connsiteX97" fmla="*/ 1309602 w 4369667"/>
              <a:gd name="connsiteY97" fmla="*/ 800855 h 1744773"/>
              <a:gd name="connsiteX98" fmla="*/ 1316654 w 4369667"/>
              <a:gd name="connsiteY98" fmla="*/ 800855 h 1744773"/>
              <a:gd name="connsiteX99" fmla="*/ 1316654 w 4369667"/>
              <a:gd name="connsiteY99" fmla="*/ 837830 h 1744773"/>
              <a:gd name="connsiteX100" fmla="*/ 1335355 w 4369667"/>
              <a:gd name="connsiteY100" fmla="*/ 837830 h 1744773"/>
              <a:gd name="connsiteX101" fmla="*/ 1335355 w 4369667"/>
              <a:gd name="connsiteY101" fmla="*/ 845517 h 1744773"/>
              <a:gd name="connsiteX102" fmla="*/ 1368160 w 4369667"/>
              <a:gd name="connsiteY102" fmla="*/ 845517 h 1744773"/>
              <a:gd name="connsiteX103" fmla="*/ 1368160 w 4369667"/>
              <a:gd name="connsiteY103" fmla="*/ 864889 h 1744773"/>
              <a:gd name="connsiteX104" fmla="*/ 1411543 w 4369667"/>
              <a:gd name="connsiteY104" fmla="*/ 864889 h 1744773"/>
              <a:gd name="connsiteX105" fmla="*/ 1411543 w 4369667"/>
              <a:gd name="connsiteY105" fmla="*/ 870731 h 1744773"/>
              <a:gd name="connsiteX106" fmla="*/ 1439059 w 4369667"/>
              <a:gd name="connsiteY106" fmla="*/ 870731 h 1744773"/>
              <a:gd name="connsiteX107" fmla="*/ 1439059 w 4369667"/>
              <a:gd name="connsiteY107" fmla="*/ 877189 h 1744773"/>
              <a:gd name="connsiteX108" fmla="*/ 1447260 w 4369667"/>
              <a:gd name="connsiteY108" fmla="*/ 877189 h 1744773"/>
              <a:gd name="connsiteX109" fmla="*/ 1447260 w 4369667"/>
              <a:gd name="connsiteY109" fmla="*/ 890180 h 1744773"/>
              <a:gd name="connsiteX110" fmla="*/ 1466039 w 4369667"/>
              <a:gd name="connsiteY110" fmla="*/ 890180 h 1744773"/>
              <a:gd name="connsiteX111" fmla="*/ 1466039 w 4369667"/>
              <a:gd name="connsiteY111" fmla="*/ 900173 h 1744773"/>
              <a:gd name="connsiteX112" fmla="*/ 1507581 w 4369667"/>
              <a:gd name="connsiteY112" fmla="*/ 900173 h 1744773"/>
              <a:gd name="connsiteX113" fmla="*/ 1550964 w 4369667"/>
              <a:gd name="connsiteY113" fmla="*/ 900173 h 1744773"/>
              <a:gd name="connsiteX114" fmla="*/ 1550964 w 4369667"/>
              <a:gd name="connsiteY114" fmla="*/ 973586 h 1744773"/>
              <a:gd name="connsiteX115" fmla="*/ 1584382 w 4369667"/>
              <a:gd name="connsiteY115" fmla="*/ 973586 h 1744773"/>
              <a:gd name="connsiteX116" fmla="*/ 1584382 w 4369667"/>
              <a:gd name="connsiteY116" fmla="*/ 982965 h 1744773"/>
              <a:gd name="connsiteX117" fmla="*/ 1641790 w 4369667"/>
              <a:gd name="connsiteY117" fmla="*/ 982965 h 1744773"/>
              <a:gd name="connsiteX118" fmla="*/ 1641790 w 4369667"/>
              <a:gd name="connsiteY118" fmla="*/ 992420 h 1744773"/>
              <a:gd name="connsiteX119" fmla="*/ 1726102 w 4369667"/>
              <a:gd name="connsiteY119" fmla="*/ 992420 h 1744773"/>
              <a:gd name="connsiteX120" fmla="*/ 1726102 w 4369667"/>
              <a:gd name="connsiteY120" fmla="*/ 1003567 h 1744773"/>
              <a:gd name="connsiteX121" fmla="*/ 1774773 w 4369667"/>
              <a:gd name="connsiteY121" fmla="*/ 1003567 h 1744773"/>
              <a:gd name="connsiteX122" fmla="*/ 1774773 w 4369667"/>
              <a:gd name="connsiteY122" fmla="*/ 1021170 h 1744773"/>
              <a:gd name="connsiteX123" fmla="*/ 1802903 w 4369667"/>
              <a:gd name="connsiteY123" fmla="*/ 1021170 h 1744773"/>
              <a:gd name="connsiteX124" fmla="*/ 1802903 w 4369667"/>
              <a:gd name="connsiteY124" fmla="*/ 1067601 h 1744773"/>
              <a:gd name="connsiteX125" fmla="*/ 1822754 w 4369667"/>
              <a:gd name="connsiteY125" fmla="*/ 1067601 h 1744773"/>
              <a:gd name="connsiteX126" fmla="*/ 1822754 w 4369667"/>
              <a:gd name="connsiteY126" fmla="*/ 1105192 h 1744773"/>
              <a:gd name="connsiteX127" fmla="*/ 1838620 w 4369667"/>
              <a:gd name="connsiteY127" fmla="*/ 1105192 h 1744773"/>
              <a:gd name="connsiteX128" fmla="*/ 1838620 w 4369667"/>
              <a:gd name="connsiteY128" fmla="*/ 1127561 h 1744773"/>
              <a:gd name="connsiteX129" fmla="*/ 1900091 w 4369667"/>
              <a:gd name="connsiteY129" fmla="*/ 1127561 h 1744773"/>
              <a:gd name="connsiteX130" fmla="*/ 1905380 w 4369667"/>
              <a:gd name="connsiteY130" fmla="*/ 1127561 h 1744773"/>
              <a:gd name="connsiteX131" fmla="*/ 1905380 w 4369667"/>
              <a:gd name="connsiteY131" fmla="*/ 1136325 h 1744773"/>
              <a:gd name="connsiteX132" fmla="*/ 1941711 w 4369667"/>
              <a:gd name="connsiteY132" fmla="*/ 1136325 h 1744773"/>
              <a:gd name="connsiteX133" fmla="*/ 1941711 w 4369667"/>
              <a:gd name="connsiteY133" fmla="*/ 1145165 h 1744773"/>
              <a:gd name="connsiteX134" fmla="*/ 1955200 w 4369667"/>
              <a:gd name="connsiteY134" fmla="*/ 1145165 h 1744773"/>
              <a:gd name="connsiteX135" fmla="*/ 1955200 w 4369667"/>
              <a:gd name="connsiteY135" fmla="*/ 1152776 h 1744773"/>
              <a:gd name="connsiteX136" fmla="*/ 1963402 w 4369667"/>
              <a:gd name="connsiteY136" fmla="*/ 1152776 h 1744773"/>
              <a:gd name="connsiteX137" fmla="*/ 1963402 w 4369667"/>
              <a:gd name="connsiteY137" fmla="*/ 1159233 h 1744773"/>
              <a:gd name="connsiteX138" fmla="*/ 1975665 w 4369667"/>
              <a:gd name="connsiteY138" fmla="*/ 1159233 h 1744773"/>
              <a:gd name="connsiteX139" fmla="*/ 1975665 w 4369667"/>
              <a:gd name="connsiteY139" fmla="*/ 1165690 h 1744773"/>
              <a:gd name="connsiteX140" fmla="*/ 1994444 w 4369667"/>
              <a:gd name="connsiteY140" fmla="*/ 1165690 h 1744773"/>
              <a:gd name="connsiteX141" fmla="*/ 1994444 w 4369667"/>
              <a:gd name="connsiteY141" fmla="*/ 1173915 h 1744773"/>
              <a:gd name="connsiteX142" fmla="*/ 2017285 w 4369667"/>
              <a:gd name="connsiteY142" fmla="*/ 1173915 h 1744773"/>
              <a:gd name="connsiteX143" fmla="*/ 2017285 w 4369667"/>
              <a:gd name="connsiteY143" fmla="*/ 1182141 h 1744773"/>
              <a:gd name="connsiteX144" fmla="*/ 2046027 w 4369667"/>
              <a:gd name="connsiteY144" fmla="*/ 1182141 h 1744773"/>
              <a:gd name="connsiteX145" fmla="*/ 2046027 w 4369667"/>
              <a:gd name="connsiteY145" fmla="*/ 1208047 h 1744773"/>
              <a:gd name="connsiteX146" fmla="*/ 2071168 w 4369667"/>
              <a:gd name="connsiteY146" fmla="*/ 1208047 h 1744773"/>
              <a:gd name="connsiteX147" fmla="*/ 2071168 w 4369667"/>
              <a:gd name="connsiteY147" fmla="*/ 1232108 h 1744773"/>
              <a:gd name="connsiteX148" fmla="*/ 2093472 w 4369667"/>
              <a:gd name="connsiteY148" fmla="*/ 1232108 h 1744773"/>
              <a:gd name="connsiteX149" fmla="*/ 2093472 w 4369667"/>
              <a:gd name="connsiteY149" fmla="*/ 1242716 h 1744773"/>
              <a:gd name="connsiteX150" fmla="*/ 2147891 w 4369667"/>
              <a:gd name="connsiteY150" fmla="*/ 1242716 h 1744773"/>
              <a:gd name="connsiteX151" fmla="*/ 2147891 w 4369667"/>
              <a:gd name="connsiteY151" fmla="*/ 1250941 h 1744773"/>
              <a:gd name="connsiteX152" fmla="*/ 2217640 w 4369667"/>
              <a:gd name="connsiteY152" fmla="*/ 1250941 h 1744773"/>
              <a:gd name="connsiteX153" fmla="*/ 2217640 w 4369667"/>
              <a:gd name="connsiteY153" fmla="*/ 1260935 h 1744773"/>
              <a:gd name="connsiteX154" fmla="*/ 2306091 w 4369667"/>
              <a:gd name="connsiteY154" fmla="*/ 1260935 h 1744773"/>
              <a:gd name="connsiteX155" fmla="*/ 2306091 w 4369667"/>
              <a:gd name="connsiteY155" fmla="*/ 1310825 h 1744773"/>
              <a:gd name="connsiteX156" fmla="*/ 2344798 w 4369667"/>
              <a:gd name="connsiteY156" fmla="*/ 1310825 h 1744773"/>
              <a:gd name="connsiteX157" fmla="*/ 2403969 w 4369667"/>
              <a:gd name="connsiteY157" fmla="*/ 1310825 h 1744773"/>
              <a:gd name="connsiteX158" fmla="*/ 2420372 w 4369667"/>
              <a:gd name="connsiteY158" fmla="*/ 1310825 h 1744773"/>
              <a:gd name="connsiteX159" fmla="*/ 2420372 w 4369667"/>
              <a:gd name="connsiteY159" fmla="*/ 1324354 h 1744773"/>
              <a:gd name="connsiteX160" fmla="*/ 2497709 w 4369667"/>
              <a:gd name="connsiteY160" fmla="*/ 1324354 h 1744773"/>
              <a:gd name="connsiteX161" fmla="*/ 2497709 w 4369667"/>
              <a:gd name="connsiteY161" fmla="*/ 1337269 h 1744773"/>
              <a:gd name="connsiteX162" fmla="*/ 2559179 w 4369667"/>
              <a:gd name="connsiteY162" fmla="*/ 1337269 h 1744773"/>
              <a:gd name="connsiteX163" fmla="*/ 2559179 w 4369667"/>
              <a:gd name="connsiteY163" fmla="*/ 1362560 h 1744773"/>
              <a:gd name="connsiteX164" fmla="*/ 2675760 w 4369667"/>
              <a:gd name="connsiteY164" fmla="*/ 1362560 h 1744773"/>
              <a:gd name="connsiteX165" fmla="*/ 2733168 w 4369667"/>
              <a:gd name="connsiteY165" fmla="*/ 1362560 h 1744773"/>
              <a:gd name="connsiteX166" fmla="*/ 2818093 w 4369667"/>
              <a:gd name="connsiteY166" fmla="*/ 1362560 h 1744773"/>
              <a:gd name="connsiteX167" fmla="*/ 2818093 w 4369667"/>
              <a:gd name="connsiteY167" fmla="*/ 1404839 h 1744773"/>
              <a:gd name="connsiteX168" fmla="*/ 2989170 w 4369667"/>
              <a:gd name="connsiteY168" fmla="*/ 1404839 h 1744773"/>
              <a:gd name="connsiteX169" fmla="*/ 2989170 w 4369667"/>
              <a:gd name="connsiteY169" fmla="*/ 1424211 h 1744773"/>
              <a:gd name="connsiteX170" fmla="*/ 3034315 w 4369667"/>
              <a:gd name="connsiteY170" fmla="*/ 1424211 h 1744773"/>
              <a:gd name="connsiteX171" fmla="*/ 3034315 w 4369667"/>
              <a:gd name="connsiteY171" fmla="*/ 1441892 h 1744773"/>
              <a:gd name="connsiteX172" fmla="*/ 3042516 w 4369667"/>
              <a:gd name="connsiteY172" fmla="*/ 1441892 h 1744773"/>
              <a:gd name="connsiteX173" fmla="*/ 3042516 w 4369667"/>
              <a:gd name="connsiteY173" fmla="*/ 1478867 h 1744773"/>
              <a:gd name="connsiteX174" fmla="*/ 3087585 w 4369667"/>
              <a:gd name="connsiteY174" fmla="*/ 1478867 h 1744773"/>
              <a:gd name="connsiteX175" fmla="*/ 3087585 w 4369667"/>
              <a:gd name="connsiteY175" fmla="*/ 1501237 h 1744773"/>
              <a:gd name="connsiteX176" fmla="*/ 3463155 w 4369667"/>
              <a:gd name="connsiteY176" fmla="*/ 1501237 h 1744773"/>
              <a:gd name="connsiteX177" fmla="*/ 3541029 w 4369667"/>
              <a:gd name="connsiteY177" fmla="*/ 1501237 h 1744773"/>
              <a:gd name="connsiteX178" fmla="*/ 3550456 w 4369667"/>
              <a:gd name="connsiteY178" fmla="*/ 1501237 h 1744773"/>
              <a:gd name="connsiteX179" fmla="*/ 3550456 w 4369667"/>
              <a:gd name="connsiteY179" fmla="*/ 1564042 h 1744773"/>
              <a:gd name="connsiteX180" fmla="*/ 3638907 w 4369667"/>
              <a:gd name="connsiteY180" fmla="*/ 1564042 h 1744773"/>
              <a:gd name="connsiteX181" fmla="*/ 3834587 w 4369667"/>
              <a:gd name="connsiteY181" fmla="*/ 1564042 h 1744773"/>
              <a:gd name="connsiteX182" fmla="*/ 4086450 w 4369667"/>
              <a:gd name="connsiteY182" fmla="*/ 1564042 h 1744773"/>
              <a:gd name="connsiteX183" fmla="*/ 4322523 w 4369667"/>
              <a:gd name="connsiteY183" fmla="*/ 1564042 h 1744773"/>
              <a:gd name="connsiteX184" fmla="*/ 4322523 w 4369667"/>
              <a:gd name="connsiteY184" fmla="*/ 1743308 h 1744773"/>
              <a:gd name="connsiteX185" fmla="*/ 4369667 w 4369667"/>
              <a:gd name="connsiteY185" fmla="*/ 1744773 h 1744773"/>
              <a:gd name="connsiteX0" fmla="*/ 0 w 4409543"/>
              <a:gd name="connsiteY0" fmla="*/ 2931 h 1744773"/>
              <a:gd name="connsiteX1" fmla="*/ 78209 w 4409543"/>
              <a:gd name="connsiteY1" fmla="*/ 0 h 1744773"/>
              <a:gd name="connsiteX2" fmla="*/ 78209 w 4409543"/>
              <a:gd name="connsiteY2" fmla="*/ 8840 h 1744773"/>
              <a:gd name="connsiteX3" fmla="*/ 148495 w 4409543"/>
              <a:gd name="connsiteY3" fmla="*/ 8840 h 1744773"/>
              <a:gd name="connsiteX4" fmla="*/ 148495 w 4409543"/>
              <a:gd name="connsiteY4" fmla="*/ 22908 h 1744773"/>
              <a:gd name="connsiteX5" fmla="*/ 164284 w 4409543"/>
              <a:gd name="connsiteY5" fmla="*/ 22908 h 1744773"/>
              <a:gd name="connsiteX6" fmla="*/ 164284 w 4409543"/>
              <a:gd name="connsiteY6" fmla="*/ 42280 h 1744773"/>
              <a:gd name="connsiteX7" fmla="*/ 171335 w 4409543"/>
              <a:gd name="connsiteY7" fmla="*/ 42280 h 1744773"/>
              <a:gd name="connsiteX8" fmla="*/ 171335 w 4409543"/>
              <a:gd name="connsiteY8" fmla="*/ 58192 h 1744773"/>
              <a:gd name="connsiteX9" fmla="*/ 171335 w 4409543"/>
              <a:gd name="connsiteY9" fmla="*/ 66956 h 1744773"/>
              <a:gd name="connsiteX10" fmla="*/ 180150 w 4409543"/>
              <a:gd name="connsiteY10" fmla="*/ 66956 h 1744773"/>
              <a:gd name="connsiteX11" fmla="*/ 180150 w 4409543"/>
              <a:gd name="connsiteY11" fmla="*/ 102240 h 1744773"/>
              <a:gd name="connsiteX12" fmla="*/ 246909 w 4409543"/>
              <a:gd name="connsiteY12" fmla="*/ 102240 h 1744773"/>
              <a:gd name="connsiteX13" fmla="*/ 246909 w 4409543"/>
              <a:gd name="connsiteY13" fmla="*/ 111080 h 1744773"/>
              <a:gd name="connsiteX14" fmla="*/ 278565 w 4409543"/>
              <a:gd name="connsiteY14" fmla="*/ 111080 h 1744773"/>
              <a:gd name="connsiteX15" fmla="*/ 278565 w 4409543"/>
              <a:gd name="connsiteY15" fmla="*/ 118076 h 1744773"/>
              <a:gd name="connsiteX16" fmla="*/ 333061 w 4409543"/>
              <a:gd name="connsiteY16" fmla="*/ 118076 h 1744773"/>
              <a:gd name="connsiteX17" fmla="*/ 333061 w 4409543"/>
              <a:gd name="connsiteY17" fmla="*/ 146288 h 1744773"/>
              <a:gd name="connsiteX18" fmla="*/ 341799 w 4409543"/>
              <a:gd name="connsiteY18" fmla="*/ 146288 h 1744773"/>
              <a:gd name="connsiteX19" fmla="*/ 341799 w 4409543"/>
              <a:gd name="connsiteY19" fmla="*/ 179804 h 1744773"/>
              <a:gd name="connsiteX20" fmla="*/ 341799 w 4409543"/>
              <a:gd name="connsiteY20" fmla="*/ 193872 h 1744773"/>
              <a:gd name="connsiteX21" fmla="*/ 361190 w 4409543"/>
              <a:gd name="connsiteY21" fmla="*/ 193872 h 1744773"/>
              <a:gd name="connsiteX22" fmla="*/ 361190 w 4409543"/>
              <a:gd name="connsiteY22" fmla="*/ 200944 h 1744773"/>
              <a:gd name="connsiteX23" fmla="*/ 391006 w 4409543"/>
              <a:gd name="connsiteY23" fmla="*/ 200944 h 1744773"/>
              <a:gd name="connsiteX24" fmla="*/ 391006 w 4409543"/>
              <a:gd name="connsiteY24" fmla="*/ 208016 h 1744773"/>
              <a:gd name="connsiteX25" fmla="*/ 401583 w 4409543"/>
              <a:gd name="connsiteY25" fmla="*/ 208016 h 1744773"/>
              <a:gd name="connsiteX26" fmla="*/ 401583 w 4409543"/>
              <a:gd name="connsiteY26" fmla="*/ 215012 h 1744773"/>
              <a:gd name="connsiteX27" fmla="*/ 426187 w 4409543"/>
              <a:gd name="connsiteY27" fmla="*/ 215012 h 1744773"/>
              <a:gd name="connsiteX28" fmla="*/ 426187 w 4409543"/>
              <a:gd name="connsiteY28" fmla="*/ 227388 h 1744773"/>
              <a:gd name="connsiteX29" fmla="*/ 473632 w 4409543"/>
              <a:gd name="connsiteY29" fmla="*/ 227388 h 1744773"/>
              <a:gd name="connsiteX30" fmla="*/ 473632 w 4409543"/>
              <a:gd name="connsiteY30" fmla="*/ 243224 h 1744773"/>
              <a:gd name="connsiteX31" fmla="*/ 503524 w 4409543"/>
              <a:gd name="connsiteY31" fmla="*/ 243224 h 1744773"/>
              <a:gd name="connsiteX32" fmla="*/ 503524 w 4409543"/>
              <a:gd name="connsiteY32" fmla="*/ 262057 h 1744773"/>
              <a:gd name="connsiteX33" fmla="*/ 509962 w 4409543"/>
              <a:gd name="connsiteY33" fmla="*/ 262057 h 1744773"/>
              <a:gd name="connsiteX34" fmla="*/ 509962 w 4409543"/>
              <a:gd name="connsiteY34" fmla="*/ 279123 h 1744773"/>
              <a:gd name="connsiteX35" fmla="*/ 515787 w 4409543"/>
              <a:gd name="connsiteY35" fmla="*/ 279123 h 1744773"/>
              <a:gd name="connsiteX36" fmla="*/ 515787 w 4409543"/>
              <a:gd name="connsiteY36" fmla="*/ 287348 h 1744773"/>
              <a:gd name="connsiteX37" fmla="*/ 521076 w 4409543"/>
              <a:gd name="connsiteY37" fmla="*/ 287348 h 1744773"/>
              <a:gd name="connsiteX38" fmla="*/ 521076 w 4409543"/>
              <a:gd name="connsiteY38" fmla="*/ 293191 h 1744773"/>
              <a:gd name="connsiteX39" fmla="*/ 555107 w 4409543"/>
              <a:gd name="connsiteY39" fmla="*/ 293191 h 1744773"/>
              <a:gd name="connsiteX40" fmla="*/ 555107 w 4409543"/>
              <a:gd name="connsiteY40" fmla="*/ 300263 h 1744773"/>
              <a:gd name="connsiteX41" fmla="*/ 653522 w 4409543"/>
              <a:gd name="connsiteY41" fmla="*/ 300263 h 1744773"/>
              <a:gd name="connsiteX42" fmla="*/ 653522 w 4409543"/>
              <a:gd name="connsiteY42" fmla="*/ 312562 h 1744773"/>
              <a:gd name="connsiteX43" fmla="*/ 661110 w 4409543"/>
              <a:gd name="connsiteY43" fmla="*/ 312562 h 1744773"/>
              <a:gd name="connsiteX44" fmla="*/ 661110 w 4409543"/>
              <a:gd name="connsiteY44" fmla="*/ 353151 h 1744773"/>
              <a:gd name="connsiteX45" fmla="*/ 696828 w 4409543"/>
              <a:gd name="connsiteY45" fmla="*/ 353151 h 1744773"/>
              <a:gd name="connsiteX46" fmla="*/ 696828 w 4409543"/>
              <a:gd name="connsiteY46" fmla="*/ 386590 h 1744773"/>
              <a:gd name="connsiteX47" fmla="*/ 774778 w 4409543"/>
              <a:gd name="connsiteY47" fmla="*/ 386590 h 1744773"/>
              <a:gd name="connsiteX48" fmla="*/ 774778 w 4409543"/>
              <a:gd name="connsiteY48" fmla="*/ 396046 h 1744773"/>
              <a:gd name="connsiteX49" fmla="*/ 821609 w 4409543"/>
              <a:gd name="connsiteY49" fmla="*/ 396046 h 1744773"/>
              <a:gd name="connsiteX50" fmla="*/ 828048 w 4409543"/>
              <a:gd name="connsiteY50" fmla="*/ 396046 h 1744773"/>
              <a:gd name="connsiteX51" fmla="*/ 828048 w 4409543"/>
              <a:gd name="connsiteY51" fmla="*/ 428332 h 1744773"/>
              <a:gd name="connsiteX52" fmla="*/ 835099 w 4409543"/>
              <a:gd name="connsiteY52" fmla="*/ 428332 h 1744773"/>
              <a:gd name="connsiteX53" fmla="*/ 835099 w 4409543"/>
              <a:gd name="connsiteY53" fmla="*/ 435404 h 1744773"/>
              <a:gd name="connsiteX54" fmla="*/ 839775 w 4409543"/>
              <a:gd name="connsiteY54" fmla="*/ 435404 h 1744773"/>
              <a:gd name="connsiteX55" fmla="*/ 839775 w 4409543"/>
              <a:gd name="connsiteY55" fmla="*/ 460080 h 1744773"/>
              <a:gd name="connsiteX56" fmla="*/ 862079 w 4409543"/>
              <a:gd name="connsiteY56" fmla="*/ 460080 h 1744773"/>
              <a:gd name="connsiteX57" fmla="*/ 862079 w 4409543"/>
              <a:gd name="connsiteY57" fmla="*/ 480605 h 1744773"/>
              <a:gd name="connsiteX58" fmla="*/ 870280 w 4409543"/>
              <a:gd name="connsiteY58" fmla="*/ 480605 h 1744773"/>
              <a:gd name="connsiteX59" fmla="*/ 870280 w 4409543"/>
              <a:gd name="connsiteY59" fmla="*/ 510585 h 1744773"/>
              <a:gd name="connsiteX60" fmla="*/ 962793 w 4409543"/>
              <a:gd name="connsiteY60" fmla="*/ 510585 h 1744773"/>
              <a:gd name="connsiteX61" fmla="*/ 962793 w 4409543"/>
              <a:gd name="connsiteY61" fmla="*/ 517657 h 1744773"/>
              <a:gd name="connsiteX62" fmla="*/ 983871 w 4409543"/>
              <a:gd name="connsiteY62" fmla="*/ 517657 h 1744773"/>
              <a:gd name="connsiteX63" fmla="*/ 983871 w 4409543"/>
              <a:gd name="connsiteY63" fmla="*/ 525883 h 1744773"/>
              <a:gd name="connsiteX64" fmla="*/ 995598 w 4409543"/>
              <a:gd name="connsiteY64" fmla="*/ 525883 h 1744773"/>
              <a:gd name="connsiteX65" fmla="*/ 995598 w 4409543"/>
              <a:gd name="connsiteY65" fmla="*/ 543486 h 1744773"/>
              <a:gd name="connsiteX66" fmla="*/ 999737 w 4409543"/>
              <a:gd name="connsiteY66" fmla="*/ 543486 h 1744773"/>
              <a:gd name="connsiteX67" fmla="*/ 999737 w 4409543"/>
              <a:gd name="connsiteY67" fmla="*/ 557016 h 1744773"/>
              <a:gd name="connsiteX68" fmla="*/ 1005562 w 4409543"/>
              <a:gd name="connsiteY68" fmla="*/ 557016 h 1744773"/>
              <a:gd name="connsiteX69" fmla="*/ 1005562 w 4409543"/>
              <a:gd name="connsiteY69" fmla="*/ 589302 h 1744773"/>
              <a:gd name="connsiteX70" fmla="*/ 1021965 w 4409543"/>
              <a:gd name="connsiteY70" fmla="*/ 589302 h 1744773"/>
              <a:gd name="connsiteX71" fmla="*/ 1021965 w 4409543"/>
              <a:gd name="connsiteY71" fmla="*/ 621050 h 1744773"/>
              <a:gd name="connsiteX72" fmla="*/ 1065347 w 4409543"/>
              <a:gd name="connsiteY72" fmla="*/ 621050 h 1744773"/>
              <a:gd name="connsiteX73" fmla="*/ 1065347 w 4409543"/>
              <a:gd name="connsiteY73" fmla="*/ 641037 h 1744773"/>
              <a:gd name="connsiteX74" fmla="*/ 1147973 w 4409543"/>
              <a:gd name="connsiteY74" fmla="*/ 641037 h 1744773"/>
              <a:gd name="connsiteX75" fmla="*/ 1147973 w 4409543"/>
              <a:gd name="connsiteY75" fmla="*/ 662177 h 1744773"/>
              <a:gd name="connsiteX76" fmla="*/ 1161999 w 4409543"/>
              <a:gd name="connsiteY76" fmla="*/ 662177 h 1744773"/>
              <a:gd name="connsiteX77" fmla="*/ 1161999 w 4409543"/>
              <a:gd name="connsiteY77" fmla="*/ 685085 h 1744773"/>
              <a:gd name="connsiteX78" fmla="*/ 1178402 w 4409543"/>
              <a:gd name="connsiteY78" fmla="*/ 685085 h 1744773"/>
              <a:gd name="connsiteX79" fmla="*/ 1178402 w 4409543"/>
              <a:gd name="connsiteY79" fmla="*/ 711529 h 1744773"/>
              <a:gd name="connsiteX80" fmla="*/ 1178402 w 4409543"/>
              <a:gd name="connsiteY80" fmla="*/ 719754 h 1744773"/>
              <a:gd name="connsiteX81" fmla="*/ 1188366 w 4409543"/>
              <a:gd name="connsiteY81" fmla="*/ 719754 h 1744773"/>
              <a:gd name="connsiteX82" fmla="*/ 1188366 w 4409543"/>
              <a:gd name="connsiteY82" fmla="*/ 732669 h 1744773"/>
              <a:gd name="connsiteX83" fmla="*/ 1197180 w 4409543"/>
              <a:gd name="connsiteY83" fmla="*/ 732669 h 1744773"/>
              <a:gd name="connsiteX84" fmla="*/ 1197180 w 4409543"/>
              <a:gd name="connsiteY84" fmla="*/ 746198 h 1744773"/>
              <a:gd name="connsiteX85" fmla="*/ 1225846 w 4409543"/>
              <a:gd name="connsiteY85" fmla="*/ 746198 h 1744773"/>
              <a:gd name="connsiteX86" fmla="*/ 1225846 w 4409543"/>
              <a:gd name="connsiteY86" fmla="*/ 754424 h 1744773"/>
              <a:gd name="connsiteX87" fmla="*/ 1244625 w 4409543"/>
              <a:gd name="connsiteY87" fmla="*/ 754424 h 1744773"/>
              <a:gd name="connsiteX88" fmla="*/ 1266316 w 4409543"/>
              <a:gd name="connsiteY88" fmla="*/ 754424 h 1744773"/>
              <a:gd name="connsiteX89" fmla="*/ 1266316 w 4409543"/>
              <a:gd name="connsiteY89" fmla="*/ 765570 h 1744773"/>
              <a:gd name="connsiteX90" fmla="*/ 1281492 w 4409543"/>
              <a:gd name="connsiteY90" fmla="*/ 765570 h 1744773"/>
              <a:gd name="connsiteX91" fmla="*/ 1281492 w 4409543"/>
              <a:gd name="connsiteY91" fmla="*/ 770874 h 1744773"/>
              <a:gd name="connsiteX92" fmla="*/ 1318436 w 4409543"/>
              <a:gd name="connsiteY92" fmla="*/ 770874 h 1744773"/>
              <a:gd name="connsiteX93" fmla="*/ 1318436 w 4409543"/>
              <a:gd name="connsiteY93" fmla="*/ 777332 h 1744773"/>
              <a:gd name="connsiteX94" fmla="*/ 1343040 w 4409543"/>
              <a:gd name="connsiteY94" fmla="*/ 777332 h 1744773"/>
              <a:gd name="connsiteX95" fmla="*/ 1343040 w 4409543"/>
              <a:gd name="connsiteY95" fmla="*/ 789708 h 1744773"/>
              <a:gd name="connsiteX96" fmla="*/ 1349478 w 4409543"/>
              <a:gd name="connsiteY96" fmla="*/ 789708 h 1744773"/>
              <a:gd name="connsiteX97" fmla="*/ 1349478 w 4409543"/>
              <a:gd name="connsiteY97" fmla="*/ 800855 h 1744773"/>
              <a:gd name="connsiteX98" fmla="*/ 1356530 w 4409543"/>
              <a:gd name="connsiteY98" fmla="*/ 800855 h 1744773"/>
              <a:gd name="connsiteX99" fmla="*/ 1356530 w 4409543"/>
              <a:gd name="connsiteY99" fmla="*/ 837830 h 1744773"/>
              <a:gd name="connsiteX100" fmla="*/ 1375231 w 4409543"/>
              <a:gd name="connsiteY100" fmla="*/ 837830 h 1744773"/>
              <a:gd name="connsiteX101" fmla="*/ 1375231 w 4409543"/>
              <a:gd name="connsiteY101" fmla="*/ 845517 h 1744773"/>
              <a:gd name="connsiteX102" fmla="*/ 1408036 w 4409543"/>
              <a:gd name="connsiteY102" fmla="*/ 845517 h 1744773"/>
              <a:gd name="connsiteX103" fmla="*/ 1408036 w 4409543"/>
              <a:gd name="connsiteY103" fmla="*/ 864889 h 1744773"/>
              <a:gd name="connsiteX104" fmla="*/ 1451419 w 4409543"/>
              <a:gd name="connsiteY104" fmla="*/ 864889 h 1744773"/>
              <a:gd name="connsiteX105" fmla="*/ 1451419 w 4409543"/>
              <a:gd name="connsiteY105" fmla="*/ 870731 h 1744773"/>
              <a:gd name="connsiteX106" fmla="*/ 1478935 w 4409543"/>
              <a:gd name="connsiteY106" fmla="*/ 870731 h 1744773"/>
              <a:gd name="connsiteX107" fmla="*/ 1478935 w 4409543"/>
              <a:gd name="connsiteY107" fmla="*/ 877189 h 1744773"/>
              <a:gd name="connsiteX108" fmla="*/ 1487136 w 4409543"/>
              <a:gd name="connsiteY108" fmla="*/ 877189 h 1744773"/>
              <a:gd name="connsiteX109" fmla="*/ 1487136 w 4409543"/>
              <a:gd name="connsiteY109" fmla="*/ 890180 h 1744773"/>
              <a:gd name="connsiteX110" fmla="*/ 1505915 w 4409543"/>
              <a:gd name="connsiteY110" fmla="*/ 890180 h 1744773"/>
              <a:gd name="connsiteX111" fmla="*/ 1505915 w 4409543"/>
              <a:gd name="connsiteY111" fmla="*/ 900173 h 1744773"/>
              <a:gd name="connsiteX112" fmla="*/ 1547457 w 4409543"/>
              <a:gd name="connsiteY112" fmla="*/ 900173 h 1744773"/>
              <a:gd name="connsiteX113" fmla="*/ 1590840 w 4409543"/>
              <a:gd name="connsiteY113" fmla="*/ 900173 h 1744773"/>
              <a:gd name="connsiteX114" fmla="*/ 1590840 w 4409543"/>
              <a:gd name="connsiteY114" fmla="*/ 973586 h 1744773"/>
              <a:gd name="connsiteX115" fmla="*/ 1624258 w 4409543"/>
              <a:gd name="connsiteY115" fmla="*/ 973586 h 1744773"/>
              <a:gd name="connsiteX116" fmla="*/ 1624258 w 4409543"/>
              <a:gd name="connsiteY116" fmla="*/ 982965 h 1744773"/>
              <a:gd name="connsiteX117" fmla="*/ 1681666 w 4409543"/>
              <a:gd name="connsiteY117" fmla="*/ 982965 h 1744773"/>
              <a:gd name="connsiteX118" fmla="*/ 1681666 w 4409543"/>
              <a:gd name="connsiteY118" fmla="*/ 992420 h 1744773"/>
              <a:gd name="connsiteX119" fmla="*/ 1765978 w 4409543"/>
              <a:gd name="connsiteY119" fmla="*/ 992420 h 1744773"/>
              <a:gd name="connsiteX120" fmla="*/ 1765978 w 4409543"/>
              <a:gd name="connsiteY120" fmla="*/ 1003567 h 1744773"/>
              <a:gd name="connsiteX121" fmla="*/ 1814649 w 4409543"/>
              <a:gd name="connsiteY121" fmla="*/ 1003567 h 1744773"/>
              <a:gd name="connsiteX122" fmla="*/ 1814649 w 4409543"/>
              <a:gd name="connsiteY122" fmla="*/ 1021170 h 1744773"/>
              <a:gd name="connsiteX123" fmla="*/ 1842779 w 4409543"/>
              <a:gd name="connsiteY123" fmla="*/ 1021170 h 1744773"/>
              <a:gd name="connsiteX124" fmla="*/ 1842779 w 4409543"/>
              <a:gd name="connsiteY124" fmla="*/ 1067601 h 1744773"/>
              <a:gd name="connsiteX125" fmla="*/ 1862630 w 4409543"/>
              <a:gd name="connsiteY125" fmla="*/ 1067601 h 1744773"/>
              <a:gd name="connsiteX126" fmla="*/ 1862630 w 4409543"/>
              <a:gd name="connsiteY126" fmla="*/ 1105192 h 1744773"/>
              <a:gd name="connsiteX127" fmla="*/ 1878496 w 4409543"/>
              <a:gd name="connsiteY127" fmla="*/ 1105192 h 1744773"/>
              <a:gd name="connsiteX128" fmla="*/ 1878496 w 4409543"/>
              <a:gd name="connsiteY128" fmla="*/ 1127561 h 1744773"/>
              <a:gd name="connsiteX129" fmla="*/ 1939967 w 4409543"/>
              <a:gd name="connsiteY129" fmla="*/ 1127561 h 1744773"/>
              <a:gd name="connsiteX130" fmla="*/ 1945256 w 4409543"/>
              <a:gd name="connsiteY130" fmla="*/ 1127561 h 1744773"/>
              <a:gd name="connsiteX131" fmla="*/ 1945256 w 4409543"/>
              <a:gd name="connsiteY131" fmla="*/ 1136325 h 1744773"/>
              <a:gd name="connsiteX132" fmla="*/ 1981587 w 4409543"/>
              <a:gd name="connsiteY132" fmla="*/ 1136325 h 1744773"/>
              <a:gd name="connsiteX133" fmla="*/ 1981587 w 4409543"/>
              <a:gd name="connsiteY133" fmla="*/ 1145165 h 1744773"/>
              <a:gd name="connsiteX134" fmla="*/ 1995076 w 4409543"/>
              <a:gd name="connsiteY134" fmla="*/ 1145165 h 1744773"/>
              <a:gd name="connsiteX135" fmla="*/ 1995076 w 4409543"/>
              <a:gd name="connsiteY135" fmla="*/ 1152776 h 1744773"/>
              <a:gd name="connsiteX136" fmla="*/ 2003278 w 4409543"/>
              <a:gd name="connsiteY136" fmla="*/ 1152776 h 1744773"/>
              <a:gd name="connsiteX137" fmla="*/ 2003278 w 4409543"/>
              <a:gd name="connsiteY137" fmla="*/ 1159233 h 1744773"/>
              <a:gd name="connsiteX138" fmla="*/ 2015541 w 4409543"/>
              <a:gd name="connsiteY138" fmla="*/ 1159233 h 1744773"/>
              <a:gd name="connsiteX139" fmla="*/ 2015541 w 4409543"/>
              <a:gd name="connsiteY139" fmla="*/ 1165690 h 1744773"/>
              <a:gd name="connsiteX140" fmla="*/ 2034320 w 4409543"/>
              <a:gd name="connsiteY140" fmla="*/ 1165690 h 1744773"/>
              <a:gd name="connsiteX141" fmla="*/ 2034320 w 4409543"/>
              <a:gd name="connsiteY141" fmla="*/ 1173915 h 1744773"/>
              <a:gd name="connsiteX142" fmla="*/ 2057161 w 4409543"/>
              <a:gd name="connsiteY142" fmla="*/ 1173915 h 1744773"/>
              <a:gd name="connsiteX143" fmla="*/ 2057161 w 4409543"/>
              <a:gd name="connsiteY143" fmla="*/ 1182141 h 1744773"/>
              <a:gd name="connsiteX144" fmla="*/ 2085903 w 4409543"/>
              <a:gd name="connsiteY144" fmla="*/ 1182141 h 1744773"/>
              <a:gd name="connsiteX145" fmla="*/ 2085903 w 4409543"/>
              <a:gd name="connsiteY145" fmla="*/ 1208047 h 1744773"/>
              <a:gd name="connsiteX146" fmla="*/ 2111044 w 4409543"/>
              <a:gd name="connsiteY146" fmla="*/ 1208047 h 1744773"/>
              <a:gd name="connsiteX147" fmla="*/ 2111044 w 4409543"/>
              <a:gd name="connsiteY147" fmla="*/ 1232108 h 1744773"/>
              <a:gd name="connsiteX148" fmla="*/ 2133348 w 4409543"/>
              <a:gd name="connsiteY148" fmla="*/ 1232108 h 1744773"/>
              <a:gd name="connsiteX149" fmla="*/ 2133348 w 4409543"/>
              <a:gd name="connsiteY149" fmla="*/ 1242716 h 1744773"/>
              <a:gd name="connsiteX150" fmla="*/ 2187767 w 4409543"/>
              <a:gd name="connsiteY150" fmla="*/ 1242716 h 1744773"/>
              <a:gd name="connsiteX151" fmla="*/ 2187767 w 4409543"/>
              <a:gd name="connsiteY151" fmla="*/ 1250941 h 1744773"/>
              <a:gd name="connsiteX152" fmla="*/ 2257516 w 4409543"/>
              <a:gd name="connsiteY152" fmla="*/ 1250941 h 1744773"/>
              <a:gd name="connsiteX153" fmla="*/ 2257516 w 4409543"/>
              <a:gd name="connsiteY153" fmla="*/ 1260935 h 1744773"/>
              <a:gd name="connsiteX154" fmla="*/ 2345967 w 4409543"/>
              <a:gd name="connsiteY154" fmla="*/ 1260935 h 1744773"/>
              <a:gd name="connsiteX155" fmla="*/ 2345967 w 4409543"/>
              <a:gd name="connsiteY155" fmla="*/ 1310825 h 1744773"/>
              <a:gd name="connsiteX156" fmla="*/ 2384674 w 4409543"/>
              <a:gd name="connsiteY156" fmla="*/ 1310825 h 1744773"/>
              <a:gd name="connsiteX157" fmla="*/ 2443845 w 4409543"/>
              <a:gd name="connsiteY157" fmla="*/ 1310825 h 1744773"/>
              <a:gd name="connsiteX158" fmla="*/ 2460248 w 4409543"/>
              <a:gd name="connsiteY158" fmla="*/ 1310825 h 1744773"/>
              <a:gd name="connsiteX159" fmla="*/ 2460248 w 4409543"/>
              <a:gd name="connsiteY159" fmla="*/ 1324354 h 1744773"/>
              <a:gd name="connsiteX160" fmla="*/ 2537585 w 4409543"/>
              <a:gd name="connsiteY160" fmla="*/ 1324354 h 1744773"/>
              <a:gd name="connsiteX161" fmla="*/ 2537585 w 4409543"/>
              <a:gd name="connsiteY161" fmla="*/ 1337269 h 1744773"/>
              <a:gd name="connsiteX162" fmla="*/ 2599055 w 4409543"/>
              <a:gd name="connsiteY162" fmla="*/ 1337269 h 1744773"/>
              <a:gd name="connsiteX163" fmla="*/ 2599055 w 4409543"/>
              <a:gd name="connsiteY163" fmla="*/ 1362560 h 1744773"/>
              <a:gd name="connsiteX164" fmla="*/ 2715636 w 4409543"/>
              <a:gd name="connsiteY164" fmla="*/ 1362560 h 1744773"/>
              <a:gd name="connsiteX165" fmla="*/ 2773044 w 4409543"/>
              <a:gd name="connsiteY165" fmla="*/ 1362560 h 1744773"/>
              <a:gd name="connsiteX166" fmla="*/ 2857969 w 4409543"/>
              <a:gd name="connsiteY166" fmla="*/ 1362560 h 1744773"/>
              <a:gd name="connsiteX167" fmla="*/ 2857969 w 4409543"/>
              <a:gd name="connsiteY167" fmla="*/ 1404839 h 1744773"/>
              <a:gd name="connsiteX168" fmla="*/ 3029046 w 4409543"/>
              <a:gd name="connsiteY168" fmla="*/ 1404839 h 1744773"/>
              <a:gd name="connsiteX169" fmla="*/ 3029046 w 4409543"/>
              <a:gd name="connsiteY169" fmla="*/ 1424211 h 1744773"/>
              <a:gd name="connsiteX170" fmla="*/ 3074191 w 4409543"/>
              <a:gd name="connsiteY170" fmla="*/ 1424211 h 1744773"/>
              <a:gd name="connsiteX171" fmla="*/ 3074191 w 4409543"/>
              <a:gd name="connsiteY171" fmla="*/ 1441892 h 1744773"/>
              <a:gd name="connsiteX172" fmla="*/ 3082392 w 4409543"/>
              <a:gd name="connsiteY172" fmla="*/ 1441892 h 1744773"/>
              <a:gd name="connsiteX173" fmla="*/ 3082392 w 4409543"/>
              <a:gd name="connsiteY173" fmla="*/ 1478867 h 1744773"/>
              <a:gd name="connsiteX174" fmla="*/ 3127461 w 4409543"/>
              <a:gd name="connsiteY174" fmla="*/ 1478867 h 1744773"/>
              <a:gd name="connsiteX175" fmla="*/ 3127461 w 4409543"/>
              <a:gd name="connsiteY175" fmla="*/ 1501237 h 1744773"/>
              <a:gd name="connsiteX176" fmla="*/ 3503031 w 4409543"/>
              <a:gd name="connsiteY176" fmla="*/ 1501237 h 1744773"/>
              <a:gd name="connsiteX177" fmla="*/ 3580905 w 4409543"/>
              <a:gd name="connsiteY177" fmla="*/ 1501237 h 1744773"/>
              <a:gd name="connsiteX178" fmla="*/ 3590332 w 4409543"/>
              <a:gd name="connsiteY178" fmla="*/ 1501237 h 1744773"/>
              <a:gd name="connsiteX179" fmla="*/ 3590332 w 4409543"/>
              <a:gd name="connsiteY179" fmla="*/ 1564042 h 1744773"/>
              <a:gd name="connsiteX180" fmla="*/ 3678783 w 4409543"/>
              <a:gd name="connsiteY180" fmla="*/ 1564042 h 1744773"/>
              <a:gd name="connsiteX181" fmla="*/ 3874463 w 4409543"/>
              <a:gd name="connsiteY181" fmla="*/ 1564042 h 1744773"/>
              <a:gd name="connsiteX182" fmla="*/ 4126326 w 4409543"/>
              <a:gd name="connsiteY182" fmla="*/ 1564042 h 1744773"/>
              <a:gd name="connsiteX183" fmla="*/ 4362399 w 4409543"/>
              <a:gd name="connsiteY183" fmla="*/ 1564042 h 1744773"/>
              <a:gd name="connsiteX184" fmla="*/ 4362399 w 4409543"/>
              <a:gd name="connsiteY184" fmla="*/ 1743308 h 1744773"/>
              <a:gd name="connsiteX185" fmla="*/ 4409543 w 4409543"/>
              <a:gd name="connsiteY185" fmla="*/ 1744773 h 1744773"/>
              <a:gd name="connsiteX0" fmla="*/ 0 w 4410651"/>
              <a:gd name="connsiteY0" fmla="*/ 0 h 1746238"/>
              <a:gd name="connsiteX1" fmla="*/ 79317 w 4410651"/>
              <a:gd name="connsiteY1" fmla="*/ 1465 h 1746238"/>
              <a:gd name="connsiteX2" fmla="*/ 79317 w 4410651"/>
              <a:gd name="connsiteY2" fmla="*/ 10305 h 1746238"/>
              <a:gd name="connsiteX3" fmla="*/ 149603 w 4410651"/>
              <a:gd name="connsiteY3" fmla="*/ 10305 h 1746238"/>
              <a:gd name="connsiteX4" fmla="*/ 149603 w 4410651"/>
              <a:gd name="connsiteY4" fmla="*/ 24373 h 1746238"/>
              <a:gd name="connsiteX5" fmla="*/ 165392 w 4410651"/>
              <a:gd name="connsiteY5" fmla="*/ 24373 h 1746238"/>
              <a:gd name="connsiteX6" fmla="*/ 165392 w 4410651"/>
              <a:gd name="connsiteY6" fmla="*/ 43745 h 1746238"/>
              <a:gd name="connsiteX7" fmla="*/ 172443 w 4410651"/>
              <a:gd name="connsiteY7" fmla="*/ 43745 h 1746238"/>
              <a:gd name="connsiteX8" fmla="*/ 172443 w 4410651"/>
              <a:gd name="connsiteY8" fmla="*/ 59657 h 1746238"/>
              <a:gd name="connsiteX9" fmla="*/ 172443 w 4410651"/>
              <a:gd name="connsiteY9" fmla="*/ 68421 h 1746238"/>
              <a:gd name="connsiteX10" fmla="*/ 181258 w 4410651"/>
              <a:gd name="connsiteY10" fmla="*/ 68421 h 1746238"/>
              <a:gd name="connsiteX11" fmla="*/ 181258 w 4410651"/>
              <a:gd name="connsiteY11" fmla="*/ 103705 h 1746238"/>
              <a:gd name="connsiteX12" fmla="*/ 248017 w 4410651"/>
              <a:gd name="connsiteY12" fmla="*/ 103705 h 1746238"/>
              <a:gd name="connsiteX13" fmla="*/ 248017 w 4410651"/>
              <a:gd name="connsiteY13" fmla="*/ 112545 h 1746238"/>
              <a:gd name="connsiteX14" fmla="*/ 279673 w 4410651"/>
              <a:gd name="connsiteY14" fmla="*/ 112545 h 1746238"/>
              <a:gd name="connsiteX15" fmla="*/ 279673 w 4410651"/>
              <a:gd name="connsiteY15" fmla="*/ 119541 h 1746238"/>
              <a:gd name="connsiteX16" fmla="*/ 334169 w 4410651"/>
              <a:gd name="connsiteY16" fmla="*/ 119541 h 1746238"/>
              <a:gd name="connsiteX17" fmla="*/ 334169 w 4410651"/>
              <a:gd name="connsiteY17" fmla="*/ 147753 h 1746238"/>
              <a:gd name="connsiteX18" fmla="*/ 342907 w 4410651"/>
              <a:gd name="connsiteY18" fmla="*/ 147753 h 1746238"/>
              <a:gd name="connsiteX19" fmla="*/ 342907 w 4410651"/>
              <a:gd name="connsiteY19" fmla="*/ 181269 h 1746238"/>
              <a:gd name="connsiteX20" fmla="*/ 342907 w 4410651"/>
              <a:gd name="connsiteY20" fmla="*/ 195337 h 1746238"/>
              <a:gd name="connsiteX21" fmla="*/ 362298 w 4410651"/>
              <a:gd name="connsiteY21" fmla="*/ 195337 h 1746238"/>
              <a:gd name="connsiteX22" fmla="*/ 362298 w 4410651"/>
              <a:gd name="connsiteY22" fmla="*/ 202409 h 1746238"/>
              <a:gd name="connsiteX23" fmla="*/ 392114 w 4410651"/>
              <a:gd name="connsiteY23" fmla="*/ 202409 h 1746238"/>
              <a:gd name="connsiteX24" fmla="*/ 392114 w 4410651"/>
              <a:gd name="connsiteY24" fmla="*/ 209481 h 1746238"/>
              <a:gd name="connsiteX25" fmla="*/ 402691 w 4410651"/>
              <a:gd name="connsiteY25" fmla="*/ 209481 h 1746238"/>
              <a:gd name="connsiteX26" fmla="*/ 402691 w 4410651"/>
              <a:gd name="connsiteY26" fmla="*/ 216477 h 1746238"/>
              <a:gd name="connsiteX27" fmla="*/ 427295 w 4410651"/>
              <a:gd name="connsiteY27" fmla="*/ 216477 h 1746238"/>
              <a:gd name="connsiteX28" fmla="*/ 427295 w 4410651"/>
              <a:gd name="connsiteY28" fmla="*/ 228853 h 1746238"/>
              <a:gd name="connsiteX29" fmla="*/ 474740 w 4410651"/>
              <a:gd name="connsiteY29" fmla="*/ 228853 h 1746238"/>
              <a:gd name="connsiteX30" fmla="*/ 474740 w 4410651"/>
              <a:gd name="connsiteY30" fmla="*/ 244689 h 1746238"/>
              <a:gd name="connsiteX31" fmla="*/ 504632 w 4410651"/>
              <a:gd name="connsiteY31" fmla="*/ 244689 h 1746238"/>
              <a:gd name="connsiteX32" fmla="*/ 504632 w 4410651"/>
              <a:gd name="connsiteY32" fmla="*/ 263522 h 1746238"/>
              <a:gd name="connsiteX33" fmla="*/ 511070 w 4410651"/>
              <a:gd name="connsiteY33" fmla="*/ 263522 h 1746238"/>
              <a:gd name="connsiteX34" fmla="*/ 511070 w 4410651"/>
              <a:gd name="connsiteY34" fmla="*/ 280588 h 1746238"/>
              <a:gd name="connsiteX35" fmla="*/ 516895 w 4410651"/>
              <a:gd name="connsiteY35" fmla="*/ 280588 h 1746238"/>
              <a:gd name="connsiteX36" fmla="*/ 516895 w 4410651"/>
              <a:gd name="connsiteY36" fmla="*/ 288813 h 1746238"/>
              <a:gd name="connsiteX37" fmla="*/ 522184 w 4410651"/>
              <a:gd name="connsiteY37" fmla="*/ 288813 h 1746238"/>
              <a:gd name="connsiteX38" fmla="*/ 522184 w 4410651"/>
              <a:gd name="connsiteY38" fmla="*/ 294656 h 1746238"/>
              <a:gd name="connsiteX39" fmla="*/ 556215 w 4410651"/>
              <a:gd name="connsiteY39" fmla="*/ 294656 h 1746238"/>
              <a:gd name="connsiteX40" fmla="*/ 556215 w 4410651"/>
              <a:gd name="connsiteY40" fmla="*/ 301728 h 1746238"/>
              <a:gd name="connsiteX41" fmla="*/ 654630 w 4410651"/>
              <a:gd name="connsiteY41" fmla="*/ 301728 h 1746238"/>
              <a:gd name="connsiteX42" fmla="*/ 654630 w 4410651"/>
              <a:gd name="connsiteY42" fmla="*/ 314027 h 1746238"/>
              <a:gd name="connsiteX43" fmla="*/ 662218 w 4410651"/>
              <a:gd name="connsiteY43" fmla="*/ 314027 h 1746238"/>
              <a:gd name="connsiteX44" fmla="*/ 662218 w 4410651"/>
              <a:gd name="connsiteY44" fmla="*/ 354616 h 1746238"/>
              <a:gd name="connsiteX45" fmla="*/ 697936 w 4410651"/>
              <a:gd name="connsiteY45" fmla="*/ 354616 h 1746238"/>
              <a:gd name="connsiteX46" fmla="*/ 697936 w 4410651"/>
              <a:gd name="connsiteY46" fmla="*/ 388055 h 1746238"/>
              <a:gd name="connsiteX47" fmla="*/ 775886 w 4410651"/>
              <a:gd name="connsiteY47" fmla="*/ 388055 h 1746238"/>
              <a:gd name="connsiteX48" fmla="*/ 775886 w 4410651"/>
              <a:gd name="connsiteY48" fmla="*/ 397511 h 1746238"/>
              <a:gd name="connsiteX49" fmla="*/ 822717 w 4410651"/>
              <a:gd name="connsiteY49" fmla="*/ 397511 h 1746238"/>
              <a:gd name="connsiteX50" fmla="*/ 829156 w 4410651"/>
              <a:gd name="connsiteY50" fmla="*/ 397511 h 1746238"/>
              <a:gd name="connsiteX51" fmla="*/ 829156 w 4410651"/>
              <a:gd name="connsiteY51" fmla="*/ 429797 h 1746238"/>
              <a:gd name="connsiteX52" fmla="*/ 836207 w 4410651"/>
              <a:gd name="connsiteY52" fmla="*/ 429797 h 1746238"/>
              <a:gd name="connsiteX53" fmla="*/ 836207 w 4410651"/>
              <a:gd name="connsiteY53" fmla="*/ 436869 h 1746238"/>
              <a:gd name="connsiteX54" fmla="*/ 840883 w 4410651"/>
              <a:gd name="connsiteY54" fmla="*/ 436869 h 1746238"/>
              <a:gd name="connsiteX55" fmla="*/ 840883 w 4410651"/>
              <a:gd name="connsiteY55" fmla="*/ 461545 h 1746238"/>
              <a:gd name="connsiteX56" fmla="*/ 863187 w 4410651"/>
              <a:gd name="connsiteY56" fmla="*/ 461545 h 1746238"/>
              <a:gd name="connsiteX57" fmla="*/ 863187 w 4410651"/>
              <a:gd name="connsiteY57" fmla="*/ 482070 h 1746238"/>
              <a:gd name="connsiteX58" fmla="*/ 871388 w 4410651"/>
              <a:gd name="connsiteY58" fmla="*/ 482070 h 1746238"/>
              <a:gd name="connsiteX59" fmla="*/ 871388 w 4410651"/>
              <a:gd name="connsiteY59" fmla="*/ 512050 h 1746238"/>
              <a:gd name="connsiteX60" fmla="*/ 963901 w 4410651"/>
              <a:gd name="connsiteY60" fmla="*/ 512050 h 1746238"/>
              <a:gd name="connsiteX61" fmla="*/ 963901 w 4410651"/>
              <a:gd name="connsiteY61" fmla="*/ 519122 h 1746238"/>
              <a:gd name="connsiteX62" fmla="*/ 984979 w 4410651"/>
              <a:gd name="connsiteY62" fmla="*/ 519122 h 1746238"/>
              <a:gd name="connsiteX63" fmla="*/ 984979 w 4410651"/>
              <a:gd name="connsiteY63" fmla="*/ 527348 h 1746238"/>
              <a:gd name="connsiteX64" fmla="*/ 996706 w 4410651"/>
              <a:gd name="connsiteY64" fmla="*/ 527348 h 1746238"/>
              <a:gd name="connsiteX65" fmla="*/ 996706 w 4410651"/>
              <a:gd name="connsiteY65" fmla="*/ 544951 h 1746238"/>
              <a:gd name="connsiteX66" fmla="*/ 1000845 w 4410651"/>
              <a:gd name="connsiteY66" fmla="*/ 544951 h 1746238"/>
              <a:gd name="connsiteX67" fmla="*/ 1000845 w 4410651"/>
              <a:gd name="connsiteY67" fmla="*/ 558481 h 1746238"/>
              <a:gd name="connsiteX68" fmla="*/ 1006670 w 4410651"/>
              <a:gd name="connsiteY68" fmla="*/ 558481 h 1746238"/>
              <a:gd name="connsiteX69" fmla="*/ 1006670 w 4410651"/>
              <a:gd name="connsiteY69" fmla="*/ 590767 h 1746238"/>
              <a:gd name="connsiteX70" fmla="*/ 1023073 w 4410651"/>
              <a:gd name="connsiteY70" fmla="*/ 590767 h 1746238"/>
              <a:gd name="connsiteX71" fmla="*/ 1023073 w 4410651"/>
              <a:gd name="connsiteY71" fmla="*/ 622515 h 1746238"/>
              <a:gd name="connsiteX72" fmla="*/ 1066455 w 4410651"/>
              <a:gd name="connsiteY72" fmla="*/ 622515 h 1746238"/>
              <a:gd name="connsiteX73" fmla="*/ 1066455 w 4410651"/>
              <a:gd name="connsiteY73" fmla="*/ 642502 h 1746238"/>
              <a:gd name="connsiteX74" fmla="*/ 1149081 w 4410651"/>
              <a:gd name="connsiteY74" fmla="*/ 642502 h 1746238"/>
              <a:gd name="connsiteX75" fmla="*/ 1149081 w 4410651"/>
              <a:gd name="connsiteY75" fmla="*/ 663642 h 1746238"/>
              <a:gd name="connsiteX76" fmla="*/ 1163107 w 4410651"/>
              <a:gd name="connsiteY76" fmla="*/ 663642 h 1746238"/>
              <a:gd name="connsiteX77" fmla="*/ 1163107 w 4410651"/>
              <a:gd name="connsiteY77" fmla="*/ 686550 h 1746238"/>
              <a:gd name="connsiteX78" fmla="*/ 1179510 w 4410651"/>
              <a:gd name="connsiteY78" fmla="*/ 686550 h 1746238"/>
              <a:gd name="connsiteX79" fmla="*/ 1179510 w 4410651"/>
              <a:gd name="connsiteY79" fmla="*/ 712994 h 1746238"/>
              <a:gd name="connsiteX80" fmla="*/ 1179510 w 4410651"/>
              <a:gd name="connsiteY80" fmla="*/ 721219 h 1746238"/>
              <a:gd name="connsiteX81" fmla="*/ 1189474 w 4410651"/>
              <a:gd name="connsiteY81" fmla="*/ 721219 h 1746238"/>
              <a:gd name="connsiteX82" fmla="*/ 1189474 w 4410651"/>
              <a:gd name="connsiteY82" fmla="*/ 734134 h 1746238"/>
              <a:gd name="connsiteX83" fmla="*/ 1198288 w 4410651"/>
              <a:gd name="connsiteY83" fmla="*/ 734134 h 1746238"/>
              <a:gd name="connsiteX84" fmla="*/ 1198288 w 4410651"/>
              <a:gd name="connsiteY84" fmla="*/ 747663 h 1746238"/>
              <a:gd name="connsiteX85" fmla="*/ 1226954 w 4410651"/>
              <a:gd name="connsiteY85" fmla="*/ 747663 h 1746238"/>
              <a:gd name="connsiteX86" fmla="*/ 1226954 w 4410651"/>
              <a:gd name="connsiteY86" fmla="*/ 755889 h 1746238"/>
              <a:gd name="connsiteX87" fmla="*/ 1245733 w 4410651"/>
              <a:gd name="connsiteY87" fmla="*/ 755889 h 1746238"/>
              <a:gd name="connsiteX88" fmla="*/ 1267424 w 4410651"/>
              <a:gd name="connsiteY88" fmla="*/ 755889 h 1746238"/>
              <a:gd name="connsiteX89" fmla="*/ 1267424 w 4410651"/>
              <a:gd name="connsiteY89" fmla="*/ 767035 h 1746238"/>
              <a:gd name="connsiteX90" fmla="*/ 1282600 w 4410651"/>
              <a:gd name="connsiteY90" fmla="*/ 767035 h 1746238"/>
              <a:gd name="connsiteX91" fmla="*/ 1282600 w 4410651"/>
              <a:gd name="connsiteY91" fmla="*/ 772339 h 1746238"/>
              <a:gd name="connsiteX92" fmla="*/ 1319544 w 4410651"/>
              <a:gd name="connsiteY92" fmla="*/ 772339 h 1746238"/>
              <a:gd name="connsiteX93" fmla="*/ 1319544 w 4410651"/>
              <a:gd name="connsiteY93" fmla="*/ 778797 h 1746238"/>
              <a:gd name="connsiteX94" fmla="*/ 1344148 w 4410651"/>
              <a:gd name="connsiteY94" fmla="*/ 778797 h 1746238"/>
              <a:gd name="connsiteX95" fmla="*/ 1344148 w 4410651"/>
              <a:gd name="connsiteY95" fmla="*/ 791173 h 1746238"/>
              <a:gd name="connsiteX96" fmla="*/ 1350586 w 4410651"/>
              <a:gd name="connsiteY96" fmla="*/ 791173 h 1746238"/>
              <a:gd name="connsiteX97" fmla="*/ 1350586 w 4410651"/>
              <a:gd name="connsiteY97" fmla="*/ 802320 h 1746238"/>
              <a:gd name="connsiteX98" fmla="*/ 1357638 w 4410651"/>
              <a:gd name="connsiteY98" fmla="*/ 802320 h 1746238"/>
              <a:gd name="connsiteX99" fmla="*/ 1357638 w 4410651"/>
              <a:gd name="connsiteY99" fmla="*/ 839295 h 1746238"/>
              <a:gd name="connsiteX100" fmla="*/ 1376339 w 4410651"/>
              <a:gd name="connsiteY100" fmla="*/ 839295 h 1746238"/>
              <a:gd name="connsiteX101" fmla="*/ 1376339 w 4410651"/>
              <a:gd name="connsiteY101" fmla="*/ 846982 h 1746238"/>
              <a:gd name="connsiteX102" fmla="*/ 1409144 w 4410651"/>
              <a:gd name="connsiteY102" fmla="*/ 846982 h 1746238"/>
              <a:gd name="connsiteX103" fmla="*/ 1409144 w 4410651"/>
              <a:gd name="connsiteY103" fmla="*/ 866354 h 1746238"/>
              <a:gd name="connsiteX104" fmla="*/ 1452527 w 4410651"/>
              <a:gd name="connsiteY104" fmla="*/ 866354 h 1746238"/>
              <a:gd name="connsiteX105" fmla="*/ 1452527 w 4410651"/>
              <a:gd name="connsiteY105" fmla="*/ 872196 h 1746238"/>
              <a:gd name="connsiteX106" fmla="*/ 1480043 w 4410651"/>
              <a:gd name="connsiteY106" fmla="*/ 872196 h 1746238"/>
              <a:gd name="connsiteX107" fmla="*/ 1480043 w 4410651"/>
              <a:gd name="connsiteY107" fmla="*/ 878654 h 1746238"/>
              <a:gd name="connsiteX108" fmla="*/ 1488244 w 4410651"/>
              <a:gd name="connsiteY108" fmla="*/ 878654 h 1746238"/>
              <a:gd name="connsiteX109" fmla="*/ 1488244 w 4410651"/>
              <a:gd name="connsiteY109" fmla="*/ 891645 h 1746238"/>
              <a:gd name="connsiteX110" fmla="*/ 1507023 w 4410651"/>
              <a:gd name="connsiteY110" fmla="*/ 891645 h 1746238"/>
              <a:gd name="connsiteX111" fmla="*/ 1507023 w 4410651"/>
              <a:gd name="connsiteY111" fmla="*/ 901638 h 1746238"/>
              <a:gd name="connsiteX112" fmla="*/ 1548565 w 4410651"/>
              <a:gd name="connsiteY112" fmla="*/ 901638 h 1746238"/>
              <a:gd name="connsiteX113" fmla="*/ 1591948 w 4410651"/>
              <a:gd name="connsiteY113" fmla="*/ 901638 h 1746238"/>
              <a:gd name="connsiteX114" fmla="*/ 1591948 w 4410651"/>
              <a:gd name="connsiteY114" fmla="*/ 975051 h 1746238"/>
              <a:gd name="connsiteX115" fmla="*/ 1625366 w 4410651"/>
              <a:gd name="connsiteY115" fmla="*/ 975051 h 1746238"/>
              <a:gd name="connsiteX116" fmla="*/ 1625366 w 4410651"/>
              <a:gd name="connsiteY116" fmla="*/ 984430 h 1746238"/>
              <a:gd name="connsiteX117" fmla="*/ 1682774 w 4410651"/>
              <a:gd name="connsiteY117" fmla="*/ 984430 h 1746238"/>
              <a:gd name="connsiteX118" fmla="*/ 1682774 w 4410651"/>
              <a:gd name="connsiteY118" fmla="*/ 993885 h 1746238"/>
              <a:gd name="connsiteX119" fmla="*/ 1767086 w 4410651"/>
              <a:gd name="connsiteY119" fmla="*/ 993885 h 1746238"/>
              <a:gd name="connsiteX120" fmla="*/ 1767086 w 4410651"/>
              <a:gd name="connsiteY120" fmla="*/ 1005032 h 1746238"/>
              <a:gd name="connsiteX121" fmla="*/ 1815757 w 4410651"/>
              <a:gd name="connsiteY121" fmla="*/ 1005032 h 1746238"/>
              <a:gd name="connsiteX122" fmla="*/ 1815757 w 4410651"/>
              <a:gd name="connsiteY122" fmla="*/ 1022635 h 1746238"/>
              <a:gd name="connsiteX123" fmla="*/ 1843887 w 4410651"/>
              <a:gd name="connsiteY123" fmla="*/ 1022635 h 1746238"/>
              <a:gd name="connsiteX124" fmla="*/ 1843887 w 4410651"/>
              <a:gd name="connsiteY124" fmla="*/ 1069066 h 1746238"/>
              <a:gd name="connsiteX125" fmla="*/ 1863738 w 4410651"/>
              <a:gd name="connsiteY125" fmla="*/ 1069066 h 1746238"/>
              <a:gd name="connsiteX126" fmla="*/ 1863738 w 4410651"/>
              <a:gd name="connsiteY126" fmla="*/ 1106657 h 1746238"/>
              <a:gd name="connsiteX127" fmla="*/ 1879604 w 4410651"/>
              <a:gd name="connsiteY127" fmla="*/ 1106657 h 1746238"/>
              <a:gd name="connsiteX128" fmla="*/ 1879604 w 4410651"/>
              <a:gd name="connsiteY128" fmla="*/ 1129026 h 1746238"/>
              <a:gd name="connsiteX129" fmla="*/ 1941075 w 4410651"/>
              <a:gd name="connsiteY129" fmla="*/ 1129026 h 1746238"/>
              <a:gd name="connsiteX130" fmla="*/ 1946364 w 4410651"/>
              <a:gd name="connsiteY130" fmla="*/ 1129026 h 1746238"/>
              <a:gd name="connsiteX131" fmla="*/ 1946364 w 4410651"/>
              <a:gd name="connsiteY131" fmla="*/ 1137790 h 1746238"/>
              <a:gd name="connsiteX132" fmla="*/ 1982695 w 4410651"/>
              <a:gd name="connsiteY132" fmla="*/ 1137790 h 1746238"/>
              <a:gd name="connsiteX133" fmla="*/ 1982695 w 4410651"/>
              <a:gd name="connsiteY133" fmla="*/ 1146630 h 1746238"/>
              <a:gd name="connsiteX134" fmla="*/ 1996184 w 4410651"/>
              <a:gd name="connsiteY134" fmla="*/ 1146630 h 1746238"/>
              <a:gd name="connsiteX135" fmla="*/ 1996184 w 4410651"/>
              <a:gd name="connsiteY135" fmla="*/ 1154241 h 1746238"/>
              <a:gd name="connsiteX136" fmla="*/ 2004386 w 4410651"/>
              <a:gd name="connsiteY136" fmla="*/ 1154241 h 1746238"/>
              <a:gd name="connsiteX137" fmla="*/ 2004386 w 4410651"/>
              <a:gd name="connsiteY137" fmla="*/ 1160698 h 1746238"/>
              <a:gd name="connsiteX138" fmla="*/ 2016649 w 4410651"/>
              <a:gd name="connsiteY138" fmla="*/ 1160698 h 1746238"/>
              <a:gd name="connsiteX139" fmla="*/ 2016649 w 4410651"/>
              <a:gd name="connsiteY139" fmla="*/ 1167155 h 1746238"/>
              <a:gd name="connsiteX140" fmla="*/ 2035428 w 4410651"/>
              <a:gd name="connsiteY140" fmla="*/ 1167155 h 1746238"/>
              <a:gd name="connsiteX141" fmla="*/ 2035428 w 4410651"/>
              <a:gd name="connsiteY141" fmla="*/ 1175380 h 1746238"/>
              <a:gd name="connsiteX142" fmla="*/ 2058269 w 4410651"/>
              <a:gd name="connsiteY142" fmla="*/ 1175380 h 1746238"/>
              <a:gd name="connsiteX143" fmla="*/ 2058269 w 4410651"/>
              <a:gd name="connsiteY143" fmla="*/ 1183606 h 1746238"/>
              <a:gd name="connsiteX144" fmla="*/ 2087011 w 4410651"/>
              <a:gd name="connsiteY144" fmla="*/ 1183606 h 1746238"/>
              <a:gd name="connsiteX145" fmla="*/ 2087011 w 4410651"/>
              <a:gd name="connsiteY145" fmla="*/ 1209512 h 1746238"/>
              <a:gd name="connsiteX146" fmla="*/ 2112152 w 4410651"/>
              <a:gd name="connsiteY146" fmla="*/ 1209512 h 1746238"/>
              <a:gd name="connsiteX147" fmla="*/ 2112152 w 4410651"/>
              <a:gd name="connsiteY147" fmla="*/ 1233573 h 1746238"/>
              <a:gd name="connsiteX148" fmla="*/ 2134456 w 4410651"/>
              <a:gd name="connsiteY148" fmla="*/ 1233573 h 1746238"/>
              <a:gd name="connsiteX149" fmla="*/ 2134456 w 4410651"/>
              <a:gd name="connsiteY149" fmla="*/ 1244181 h 1746238"/>
              <a:gd name="connsiteX150" fmla="*/ 2188875 w 4410651"/>
              <a:gd name="connsiteY150" fmla="*/ 1244181 h 1746238"/>
              <a:gd name="connsiteX151" fmla="*/ 2188875 w 4410651"/>
              <a:gd name="connsiteY151" fmla="*/ 1252406 h 1746238"/>
              <a:gd name="connsiteX152" fmla="*/ 2258624 w 4410651"/>
              <a:gd name="connsiteY152" fmla="*/ 1252406 h 1746238"/>
              <a:gd name="connsiteX153" fmla="*/ 2258624 w 4410651"/>
              <a:gd name="connsiteY153" fmla="*/ 1262400 h 1746238"/>
              <a:gd name="connsiteX154" fmla="*/ 2347075 w 4410651"/>
              <a:gd name="connsiteY154" fmla="*/ 1262400 h 1746238"/>
              <a:gd name="connsiteX155" fmla="*/ 2347075 w 4410651"/>
              <a:gd name="connsiteY155" fmla="*/ 1312290 h 1746238"/>
              <a:gd name="connsiteX156" fmla="*/ 2385782 w 4410651"/>
              <a:gd name="connsiteY156" fmla="*/ 1312290 h 1746238"/>
              <a:gd name="connsiteX157" fmla="*/ 2444953 w 4410651"/>
              <a:gd name="connsiteY157" fmla="*/ 1312290 h 1746238"/>
              <a:gd name="connsiteX158" fmla="*/ 2461356 w 4410651"/>
              <a:gd name="connsiteY158" fmla="*/ 1312290 h 1746238"/>
              <a:gd name="connsiteX159" fmla="*/ 2461356 w 4410651"/>
              <a:gd name="connsiteY159" fmla="*/ 1325819 h 1746238"/>
              <a:gd name="connsiteX160" fmla="*/ 2538693 w 4410651"/>
              <a:gd name="connsiteY160" fmla="*/ 1325819 h 1746238"/>
              <a:gd name="connsiteX161" fmla="*/ 2538693 w 4410651"/>
              <a:gd name="connsiteY161" fmla="*/ 1338734 h 1746238"/>
              <a:gd name="connsiteX162" fmla="*/ 2600163 w 4410651"/>
              <a:gd name="connsiteY162" fmla="*/ 1338734 h 1746238"/>
              <a:gd name="connsiteX163" fmla="*/ 2600163 w 4410651"/>
              <a:gd name="connsiteY163" fmla="*/ 1364025 h 1746238"/>
              <a:gd name="connsiteX164" fmla="*/ 2716744 w 4410651"/>
              <a:gd name="connsiteY164" fmla="*/ 1364025 h 1746238"/>
              <a:gd name="connsiteX165" fmla="*/ 2774152 w 4410651"/>
              <a:gd name="connsiteY165" fmla="*/ 1364025 h 1746238"/>
              <a:gd name="connsiteX166" fmla="*/ 2859077 w 4410651"/>
              <a:gd name="connsiteY166" fmla="*/ 1364025 h 1746238"/>
              <a:gd name="connsiteX167" fmla="*/ 2859077 w 4410651"/>
              <a:gd name="connsiteY167" fmla="*/ 1406304 h 1746238"/>
              <a:gd name="connsiteX168" fmla="*/ 3030154 w 4410651"/>
              <a:gd name="connsiteY168" fmla="*/ 1406304 h 1746238"/>
              <a:gd name="connsiteX169" fmla="*/ 3030154 w 4410651"/>
              <a:gd name="connsiteY169" fmla="*/ 1425676 h 1746238"/>
              <a:gd name="connsiteX170" fmla="*/ 3075299 w 4410651"/>
              <a:gd name="connsiteY170" fmla="*/ 1425676 h 1746238"/>
              <a:gd name="connsiteX171" fmla="*/ 3075299 w 4410651"/>
              <a:gd name="connsiteY171" fmla="*/ 1443357 h 1746238"/>
              <a:gd name="connsiteX172" fmla="*/ 3083500 w 4410651"/>
              <a:gd name="connsiteY172" fmla="*/ 1443357 h 1746238"/>
              <a:gd name="connsiteX173" fmla="*/ 3083500 w 4410651"/>
              <a:gd name="connsiteY173" fmla="*/ 1480332 h 1746238"/>
              <a:gd name="connsiteX174" fmla="*/ 3128569 w 4410651"/>
              <a:gd name="connsiteY174" fmla="*/ 1480332 h 1746238"/>
              <a:gd name="connsiteX175" fmla="*/ 3128569 w 4410651"/>
              <a:gd name="connsiteY175" fmla="*/ 1502702 h 1746238"/>
              <a:gd name="connsiteX176" fmla="*/ 3504139 w 4410651"/>
              <a:gd name="connsiteY176" fmla="*/ 1502702 h 1746238"/>
              <a:gd name="connsiteX177" fmla="*/ 3582013 w 4410651"/>
              <a:gd name="connsiteY177" fmla="*/ 1502702 h 1746238"/>
              <a:gd name="connsiteX178" fmla="*/ 3591440 w 4410651"/>
              <a:gd name="connsiteY178" fmla="*/ 1502702 h 1746238"/>
              <a:gd name="connsiteX179" fmla="*/ 3591440 w 4410651"/>
              <a:gd name="connsiteY179" fmla="*/ 1565507 h 1746238"/>
              <a:gd name="connsiteX180" fmla="*/ 3679891 w 4410651"/>
              <a:gd name="connsiteY180" fmla="*/ 1565507 h 1746238"/>
              <a:gd name="connsiteX181" fmla="*/ 3875571 w 4410651"/>
              <a:gd name="connsiteY181" fmla="*/ 1565507 h 1746238"/>
              <a:gd name="connsiteX182" fmla="*/ 4127434 w 4410651"/>
              <a:gd name="connsiteY182" fmla="*/ 1565507 h 1746238"/>
              <a:gd name="connsiteX183" fmla="*/ 4363507 w 4410651"/>
              <a:gd name="connsiteY183" fmla="*/ 1565507 h 1746238"/>
              <a:gd name="connsiteX184" fmla="*/ 4363507 w 4410651"/>
              <a:gd name="connsiteY184" fmla="*/ 1744773 h 1746238"/>
              <a:gd name="connsiteX185" fmla="*/ 4410651 w 4410651"/>
              <a:gd name="connsiteY185" fmla="*/ 1746238 h 1746238"/>
              <a:gd name="connsiteX0" fmla="*/ 0 w 4398467"/>
              <a:gd name="connsiteY0" fmla="*/ 61548 h 1744773"/>
              <a:gd name="connsiteX1" fmla="*/ 67133 w 4398467"/>
              <a:gd name="connsiteY1" fmla="*/ 0 h 1744773"/>
              <a:gd name="connsiteX2" fmla="*/ 67133 w 4398467"/>
              <a:gd name="connsiteY2" fmla="*/ 8840 h 1744773"/>
              <a:gd name="connsiteX3" fmla="*/ 137419 w 4398467"/>
              <a:gd name="connsiteY3" fmla="*/ 8840 h 1744773"/>
              <a:gd name="connsiteX4" fmla="*/ 137419 w 4398467"/>
              <a:gd name="connsiteY4" fmla="*/ 22908 h 1744773"/>
              <a:gd name="connsiteX5" fmla="*/ 153208 w 4398467"/>
              <a:gd name="connsiteY5" fmla="*/ 22908 h 1744773"/>
              <a:gd name="connsiteX6" fmla="*/ 153208 w 4398467"/>
              <a:gd name="connsiteY6" fmla="*/ 42280 h 1744773"/>
              <a:gd name="connsiteX7" fmla="*/ 160259 w 4398467"/>
              <a:gd name="connsiteY7" fmla="*/ 42280 h 1744773"/>
              <a:gd name="connsiteX8" fmla="*/ 160259 w 4398467"/>
              <a:gd name="connsiteY8" fmla="*/ 58192 h 1744773"/>
              <a:gd name="connsiteX9" fmla="*/ 160259 w 4398467"/>
              <a:gd name="connsiteY9" fmla="*/ 66956 h 1744773"/>
              <a:gd name="connsiteX10" fmla="*/ 169074 w 4398467"/>
              <a:gd name="connsiteY10" fmla="*/ 66956 h 1744773"/>
              <a:gd name="connsiteX11" fmla="*/ 169074 w 4398467"/>
              <a:gd name="connsiteY11" fmla="*/ 102240 h 1744773"/>
              <a:gd name="connsiteX12" fmla="*/ 235833 w 4398467"/>
              <a:gd name="connsiteY12" fmla="*/ 102240 h 1744773"/>
              <a:gd name="connsiteX13" fmla="*/ 235833 w 4398467"/>
              <a:gd name="connsiteY13" fmla="*/ 111080 h 1744773"/>
              <a:gd name="connsiteX14" fmla="*/ 267489 w 4398467"/>
              <a:gd name="connsiteY14" fmla="*/ 111080 h 1744773"/>
              <a:gd name="connsiteX15" fmla="*/ 267489 w 4398467"/>
              <a:gd name="connsiteY15" fmla="*/ 118076 h 1744773"/>
              <a:gd name="connsiteX16" fmla="*/ 321985 w 4398467"/>
              <a:gd name="connsiteY16" fmla="*/ 118076 h 1744773"/>
              <a:gd name="connsiteX17" fmla="*/ 321985 w 4398467"/>
              <a:gd name="connsiteY17" fmla="*/ 146288 h 1744773"/>
              <a:gd name="connsiteX18" fmla="*/ 330723 w 4398467"/>
              <a:gd name="connsiteY18" fmla="*/ 146288 h 1744773"/>
              <a:gd name="connsiteX19" fmla="*/ 330723 w 4398467"/>
              <a:gd name="connsiteY19" fmla="*/ 179804 h 1744773"/>
              <a:gd name="connsiteX20" fmla="*/ 330723 w 4398467"/>
              <a:gd name="connsiteY20" fmla="*/ 193872 h 1744773"/>
              <a:gd name="connsiteX21" fmla="*/ 350114 w 4398467"/>
              <a:gd name="connsiteY21" fmla="*/ 193872 h 1744773"/>
              <a:gd name="connsiteX22" fmla="*/ 350114 w 4398467"/>
              <a:gd name="connsiteY22" fmla="*/ 200944 h 1744773"/>
              <a:gd name="connsiteX23" fmla="*/ 379930 w 4398467"/>
              <a:gd name="connsiteY23" fmla="*/ 200944 h 1744773"/>
              <a:gd name="connsiteX24" fmla="*/ 379930 w 4398467"/>
              <a:gd name="connsiteY24" fmla="*/ 208016 h 1744773"/>
              <a:gd name="connsiteX25" fmla="*/ 390507 w 4398467"/>
              <a:gd name="connsiteY25" fmla="*/ 208016 h 1744773"/>
              <a:gd name="connsiteX26" fmla="*/ 390507 w 4398467"/>
              <a:gd name="connsiteY26" fmla="*/ 215012 h 1744773"/>
              <a:gd name="connsiteX27" fmla="*/ 415111 w 4398467"/>
              <a:gd name="connsiteY27" fmla="*/ 215012 h 1744773"/>
              <a:gd name="connsiteX28" fmla="*/ 415111 w 4398467"/>
              <a:gd name="connsiteY28" fmla="*/ 227388 h 1744773"/>
              <a:gd name="connsiteX29" fmla="*/ 462556 w 4398467"/>
              <a:gd name="connsiteY29" fmla="*/ 227388 h 1744773"/>
              <a:gd name="connsiteX30" fmla="*/ 462556 w 4398467"/>
              <a:gd name="connsiteY30" fmla="*/ 243224 h 1744773"/>
              <a:gd name="connsiteX31" fmla="*/ 492448 w 4398467"/>
              <a:gd name="connsiteY31" fmla="*/ 243224 h 1744773"/>
              <a:gd name="connsiteX32" fmla="*/ 492448 w 4398467"/>
              <a:gd name="connsiteY32" fmla="*/ 262057 h 1744773"/>
              <a:gd name="connsiteX33" fmla="*/ 498886 w 4398467"/>
              <a:gd name="connsiteY33" fmla="*/ 262057 h 1744773"/>
              <a:gd name="connsiteX34" fmla="*/ 498886 w 4398467"/>
              <a:gd name="connsiteY34" fmla="*/ 279123 h 1744773"/>
              <a:gd name="connsiteX35" fmla="*/ 504711 w 4398467"/>
              <a:gd name="connsiteY35" fmla="*/ 279123 h 1744773"/>
              <a:gd name="connsiteX36" fmla="*/ 504711 w 4398467"/>
              <a:gd name="connsiteY36" fmla="*/ 287348 h 1744773"/>
              <a:gd name="connsiteX37" fmla="*/ 510000 w 4398467"/>
              <a:gd name="connsiteY37" fmla="*/ 287348 h 1744773"/>
              <a:gd name="connsiteX38" fmla="*/ 510000 w 4398467"/>
              <a:gd name="connsiteY38" fmla="*/ 293191 h 1744773"/>
              <a:gd name="connsiteX39" fmla="*/ 544031 w 4398467"/>
              <a:gd name="connsiteY39" fmla="*/ 293191 h 1744773"/>
              <a:gd name="connsiteX40" fmla="*/ 544031 w 4398467"/>
              <a:gd name="connsiteY40" fmla="*/ 300263 h 1744773"/>
              <a:gd name="connsiteX41" fmla="*/ 642446 w 4398467"/>
              <a:gd name="connsiteY41" fmla="*/ 300263 h 1744773"/>
              <a:gd name="connsiteX42" fmla="*/ 642446 w 4398467"/>
              <a:gd name="connsiteY42" fmla="*/ 312562 h 1744773"/>
              <a:gd name="connsiteX43" fmla="*/ 650034 w 4398467"/>
              <a:gd name="connsiteY43" fmla="*/ 312562 h 1744773"/>
              <a:gd name="connsiteX44" fmla="*/ 650034 w 4398467"/>
              <a:gd name="connsiteY44" fmla="*/ 353151 h 1744773"/>
              <a:gd name="connsiteX45" fmla="*/ 685752 w 4398467"/>
              <a:gd name="connsiteY45" fmla="*/ 353151 h 1744773"/>
              <a:gd name="connsiteX46" fmla="*/ 685752 w 4398467"/>
              <a:gd name="connsiteY46" fmla="*/ 386590 h 1744773"/>
              <a:gd name="connsiteX47" fmla="*/ 763702 w 4398467"/>
              <a:gd name="connsiteY47" fmla="*/ 386590 h 1744773"/>
              <a:gd name="connsiteX48" fmla="*/ 763702 w 4398467"/>
              <a:gd name="connsiteY48" fmla="*/ 396046 h 1744773"/>
              <a:gd name="connsiteX49" fmla="*/ 810533 w 4398467"/>
              <a:gd name="connsiteY49" fmla="*/ 396046 h 1744773"/>
              <a:gd name="connsiteX50" fmla="*/ 816972 w 4398467"/>
              <a:gd name="connsiteY50" fmla="*/ 396046 h 1744773"/>
              <a:gd name="connsiteX51" fmla="*/ 816972 w 4398467"/>
              <a:gd name="connsiteY51" fmla="*/ 428332 h 1744773"/>
              <a:gd name="connsiteX52" fmla="*/ 824023 w 4398467"/>
              <a:gd name="connsiteY52" fmla="*/ 428332 h 1744773"/>
              <a:gd name="connsiteX53" fmla="*/ 824023 w 4398467"/>
              <a:gd name="connsiteY53" fmla="*/ 435404 h 1744773"/>
              <a:gd name="connsiteX54" fmla="*/ 828699 w 4398467"/>
              <a:gd name="connsiteY54" fmla="*/ 435404 h 1744773"/>
              <a:gd name="connsiteX55" fmla="*/ 828699 w 4398467"/>
              <a:gd name="connsiteY55" fmla="*/ 460080 h 1744773"/>
              <a:gd name="connsiteX56" fmla="*/ 851003 w 4398467"/>
              <a:gd name="connsiteY56" fmla="*/ 460080 h 1744773"/>
              <a:gd name="connsiteX57" fmla="*/ 851003 w 4398467"/>
              <a:gd name="connsiteY57" fmla="*/ 480605 h 1744773"/>
              <a:gd name="connsiteX58" fmla="*/ 859204 w 4398467"/>
              <a:gd name="connsiteY58" fmla="*/ 480605 h 1744773"/>
              <a:gd name="connsiteX59" fmla="*/ 859204 w 4398467"/>
              <a:gd name="connsiteY59" fmla="*/ 510585 h 1744773"/>
              <a:gd name="connsiteX60" fmla="*/ 951717 w 4398467"/>
              <a:gd name="connsiteY60" fmla="*/ 510585 h 1744773"/>
              <a:gd name="connsiteX61" fmla="*/ 951717 w 4398467"/>
              <a:gd name="connsiteY61" fmla="*/ 517657 h 1744773"/>
              <a:gd name="connsiteX62" fmla="*/ 972795 w 4398467"/>
              <a:gd name="connsiteY62" fmla="*/ 517657 h 1744773"/>
              <a:gd name="connsiteX63" fmla="*/ 972795 w 4398467"/>
              <a:gd name="connsiteY63" fmla="*/ 525883 h 1744773"/>
              <a:gd name="connsiteX64" fmla="*/ 984522 w 4398467"/>
              <a:gd name="connsiteY64" fmla="*/ 525883 h 1744773"/>
              <a:gd name="connsiteX65" fmla="*/ 984522 w 4398467"/>
              <a:gd name="connsiteY65" fmla="*/ 543486 h 1744773"/>
              <a:gd name="connsiteX66" fmla="*/ 988661 w 4398467"/>
              <a:gd name="connsiteY66" fmla="*/ 543486 h 1744773"/>
              <a:gd name="connsiteX67" fmla="*/ 988661 w 4398467"/>
              <a:gd name="connsiteY67" fmla="*/ 557016 h 1744773"/>
              <a:gd name="connsiteX68" fmla="*/ 994486 w 4398467"/>
              <a:gd name="connsiteY68" fmla="*/ 557016 h 1744773"/>
              <a:gd name="connsiteX69" fmla="*/ 994486 w 4398467"/>
              <a:gd name="connsiteY69" fmla="*/ 589302 h 1744773"/>
              <a:gd name="connsiteX70" fmla="*/ 1010889 w 4398467"/>
              <a:gd name="connsiteY70" fmla="*/ 589302 h 1744773"/>
              <a:gd name="connsiteX71" fmla="*/ 1010889 w 4398467"/>
              <a:gd name="connsiteY71" fmla="*/ 621050 h 1744773"/>
              <a:gd name="connsiteX72" fmla="*/ 1054271 w 4398467"/>
              <a:gd name="connsiteY72" fmla="*/ 621050 h 1744773"/>
              <a:gd name="connsiteX73" fmla="*/ 1054271 w 4398467"/>
              <a:gd name="connsiteY73" fmla="*/ 641037 h 1744773"/>
              <a:gd name="connsiteX74" fmla="*/ 1136897 w 4398467"/>
              <a:gd name="connsiteY74" fmla="*/ 641037 h 1744773"/>
              <a:gd name="connsiteX75" fmla="*/ 1136897 w 4398467"/>
              <a:gd name="connsiteY75" fmla="*/ 662177 h 1744773"/>
              <a:gd name="connsiteX76" fmla="*/ 1150923 w 4398467"/>
              <a:gd name="connsiteY76" fmla="*/ 662177 h 1744773"/>
              <a:gd name="connsiteX77" fmla="*/ 1150923 w 4398467"/>
              <a:gd name="connsiteY77" fmla="*/ 685085 h 1744773"/>
              <a:gd name="connsiteX78" fmla="*/ 1167326 w 4398467"/>
              <a:gd name="connsiteY78" fmla="*/ 685085 h 1744773"/>
              <a:gd name="connsiteX79" fmla="*/ 1167326 w 4398467"/>
              <a:gd name="connsiteY79" fmla="*/ 711529 h 1744773"/>
              <a:gd name="connsiteX80" fmla="*/ 1167326 w 4398467"/>
              <a:gd name="connsiteY80" fmla="*/ 719754 h 1744773"/>
              <a:gd name="connsiteX81" fmla="*/ 1177290 w 4398467"/>
              <a:gd name="connsiteY81" fmla="*/ 719754 h 1744773"/>
              <a:gd name="connsiteX82" fmla="*/ 1177290 w 4398467"/>
              <a:gd name="connsiteY82" fmla="*/ 732669 h 1744773"/>
              <a:gd name="connsiteX83" fmla="*/ 1186104 w 4398467"/>
              <a:gd name="connsiteY83" fmla="*/ 732669 h 1744773"/>
              <a:gd name="connsiteX84" fmla="*/ 1186104 w 4398467"/>
              <a:gd name="connsiteY84" fmla="*/ 746198 h 1744773"/>
              <a:gd name="connsiteX85" fmla="*/ 1214770 w 4398467"/>
              <a:gd name="connsiteY85" fmla="*/ 746198 h 1744773"/>
              <a:gd name="connsiteX86" fmla="*/ 1214770 w 4398467"/>
              <a:gd name="connsiteY86" fmla="*/ 754424 h 1744773"/>
              <a:gd name="connsiteX87" fmla="*/ 1233549 w 4398467"/>
              <a:gd name="connsiteY87" fmla="*/ 754424 h 1744773"/>
              <a:gd name="connsiteX88" fmla="*/ 1255240 w 4398467"/>
              <a:gd name="connsiteY88" fmla="*/ 754424 h 1744773"/>
              <a:gd name="connsiteX89" fmla="*/ 1255240 w 4398467"/>
              <a:gd name="connsiteY89" fmla="*/ 765570 h 1744773"/>
              <a:gd name="connsiteX90" fmla="*/ 1270416 w 4398467"/>
              <a:gd name="connsiteY90" fmla="*/ 765570 h 1744773"/>
              <a:gd name="connsiteX91" fmla="*/ 1270416 w 4398467"/>
              <a:gd name="connsiteY91" fmla="*/ 770874 h 1744773"/>
              <a:gd name="connsiteX92" fmla="*/ 1307360 w 4398467"/>
              <a:gd name="connsiteY92" fmla="*/ 770874 h 1744773"/>
              <a:gd name="connsiteX93" fmla="*/ 1307360 w 4398467"/>
              <a:gd name="connsiteY93" fmla="*/ 777332 h 1744773"/>
              <a:gd name="connsiteX94" fmla="*/ 1331964 w 4398467"/>
              <a:gd name="connsiteY94" fmla="*/ 777332 h 1744773"/>
              <a:gd name="connsiteX95" fmla="*/ 1331964 w 4398467"/>
              <a:gd name="connsiteY95" fmla="*/ 789708 h 1744773"/>
              <a:gd name="connsiteX96" fmla="*/ 1338402 w 4398467"/>
              <a:gd name="connsiteY96" fmla="*/ 789708 h 1744773"/>
              <a:gd name="connsiteX97" fmla="*/ 1338402 w 4398467"/>
              <a:gd name="connsiteY97" fmla="*/ 800855 h 1744773"/>
              <a:gd name="connsiteX98" fmla="*/ 1345454 w 4398467"/>
              <a:gd name="connsiteY98" fmla="*/ 800855 h 1744773"/>
              <a:gd name="connsiteX99" fmla="*/ 1345454 w 4398467"/>
              <a:gd name="connsiteY99" fmla="*/ 837830 h 1744773"/>
              <a:gd name="connsiteX100" fmla="*/ 1364155 w 4398467"/>
              <a:gd name="connsiteY100" fmla="*/ 837830 h 1744773"/>
              <a:gd name="connsiteX101" fmla="*/ 1364155 w 4398467"/>
              <a:gd name="connsiteY101" fmla="*/ 845517 h 1744773"/>
              <a:gd name="connsiteX102" fmla="*/ 1396960 w 4398467"/>
              <a:gd name="connsiteY102" fmla="*/ 845517 h 1744773"/>
              <a:gd name="connsiteX103" fmla="*/ 1396960 w 4398467"/>
              <a:gd name="connsiteY103" fmla="*/ 864889 h 1744773"/>
              <a:gd name="connsiteX104" fmla="*/ 1440343 w 4398467"/>
              <a:gd name="connsiteY104" fmla="*/ 864889 h 1744773"/>
              <a:gd name="connsiteX105" fmla="*/ 1440343 w 4398467"/>
              <a:gd name="connsiteY105" fmla="*/ 870731 h 1744773"/>
              <a:gd name="connsiteX106" fmla="*/ 1467859 w 4398467"/>
              <a:gd name="connsiteY106" fmla="*/ 870731 h 1744773"/>
              <a:gd name="connsiteX107" fmla="*/ 1467859 w 4398467"/>
              <a:gd name="connsiteY107" fmla="*/ 877189 h 1744773"/>
              <a:gd name="connsiteX108" fmla="*/ 1476060 w 4398467"/>
              <a:gd name="connsiteY108" fmla="*/ 877189 h 1744773"/>
              <a:gd name="connsiteX109" fmla="*/ 1476060 w 4398467"/>
              <a:gd name="connsiteY109" fmla="*/ 890180 h 1744773"/>
              <a:gd name="connsiteX110" fmla="*/ 1494839 w 4398467"/>
              <a:gd name="connsiteY110" fmla="*/ 890180 h 1744773"/>
              <a:gd name="connsiteX111" fmla="*/ 1494839 w 4398467"/>
              <a:gd name="connsiteY111" fmla="*/ 900173 h 1744773"/>
              <a:gd name="connsiteX112" fmla="*/ 1536381 w 4398467"/>
              <a:gd name="connsiteY112" fmla="*/ 900173 h 1744773"/>
              <a:gd name="connsiteX113" fmla="*/ 1579764 w 4398467"/>
              <a:gd name="connsiteY113" fmla="*/ 900173 h 1744773"/>
              <a:gd name="connsiteX114" fmla="*/ 1579764 w 4398467"/>
              <a:gd name="connsiteY114" fmla="*/ 973586 h 1744773"/>
              <a:gd name="connsiteX115" fmla="*/ 1613182 w 4398467"/>
              <a:gd name="connsiteY115" fmla="*/ 973586 h 1744773"/>
              <a:gd name="connsiteX116" fmla="*/ 1613182 w 4398467"/>
              <a:gd name="connsiteY116" fmla="*/ 982965 h 1744773"/>
              <a:gd name="connsiteX117" fmla="*/ 1670590 w 4398467"/>
              <a:gd name="connsiteY117" fmla="*/ 982965 h 1744773"/>
              <a:gd name="connsiteX118" fmla="*/ 1670590 w 4398467"/>
              <a:gd name="connsiteY118" fmla="*/ 992420 h 1744773"/>
              <a:gd name="connsiteX119" fmla="*/ 1754902 w 4398467"/>
              <a:gd name="connsiteY119" fmla="*/ 992420 h 1744773"/>
              <a:gd name="connsiteX120" fmla="*/ 1754902 w 4398467"/>
              <a:gd name="connsiteY120" fmla="*/ 1003567 h 1744773"/>
              <a:gd name="connsiteX121" fmla="*/ 1803573 w 4398467"/>
              <a:gd name="connsiteY121" fmla="*/ 1003567 h 1744773"/>
              <a:gd name="connsiteX122" fmla="*/ 1803573 w 4398467"/>
              <a:gd name="connsiteY122" fmla="*/ 1021170 h 1744773"/>
              <a:gd name="connsiteX123" fmla="*/ 1831703 w 4398467"/>
              <a:gd name="connsiteY123" fmla="*/ 1021170 h 1744773"/>
              <a:gd name="connsiteX124" fmla="*/ 1831703 w 4398467"/>
              <a:gd name="connsiteY124" fmla="*/ 1067601 h 1744773"/>
              <a:gd name="connsiteX125" fmla="*/ 1851554 w 4398467"/>
              <a:gd name="connsiteY125" fmla="*/ 1067601 h 1744773"/>
              <a:gd name="connsiteX126" fmla="*/ 1851554 w 4398467"/>
              <a:gd name="connsiteY126" fmla="*/ 1105192 h 1744773"/>
              <a:gd name="connsiteX127" fmla="*/ 1867420 w 4398467"/>
              <a:gd name="connsiteY127" fmla="*/ 1105192 h 1744773"/>
              <a:gd name="connsiteX128" fmla="*/ 1867420 w 4398467"/>
              <a:gd name="connsiteY128" fmla="*/ 1127561 h 1744773"/>
              <a:gd name="connsiteX129" fmla="*/ 1928891 w 4398467"/>
              <a:gd name="connsiteY129" fmla="*/ 1127561 h 1744773"/>
              <a:gd name="connsiteX130" fmla="*/ 1934180 w 4398467"/>
              <a:gd name="connsiteY130" fmla="*/ 1127561 h 1744773"/>
              <a:gd name="connsiteX131" fmla="*/ 1934180 w 4398467"/>
              <a:gd name="connsiteY131" fmla="*/ 1136325 h 1744773"/>
              <a:gd name="connsiteX132" fmla="*/ 1970511 w 4398467"/>
              <a:gd name="connsiteY132" fmla="*/ 1136325 h 1744773"/>
              <a:gd name="connsiteX133" fmla="*/ 1970511 w 4398467"/>
              <a:gd name="connsiteY133" fmla="*/ 1145165 h 1744773"/>
              <a:gd name="connsiteX134" fmla="*/ 1984000 w 4398467"/>
              <a:gd name="connsiteY134" fmla="*/ 1145165 h 1744773"/>
              <a:gd name="connsiteX135" fmla="*/ 1984000 w 4398467"/>
              <a:gd name="connsiteY135" fmla="*/ 1152776 h 1744773"/>
              <a:gd name="connsiteX136" fmla="*/ 1992202 w 4398467"/>
              <a:gd name="connsiteY136" fmla="*/ 1152776 h 1744773"/>
              <a:gd name="connsiteX137" fmla="*/ 1992202 w 4398467"/>
              <a:gd name="connsiteY137" fmla="*/ 1159233 h 1744773"/>
              <a:gd name="connsiteX138" fmla="*/ 2004465 w 4398467"/>
              <a:gd name="connsiteY138" fmla="*/ 1159233 h 1744773"/>
              <a:gd name="connsiteX139" fmla="*/ 2004465 w 4398467"/>
              <a:gd name="connsiteY139" fmla="*/ 1165690 h 1744773"/>
              <a:gd name="connsiteX140" fmla="*/ 2023244 w 4398467"/>
              <a:gd name="connsiteY140" fmla="*/ 1165690 h 1744773"/>
              <a:gd name="connsiteX141" fmla="*/ 2023244 w 4398467"/>
              <a:gd name="connsiteY141" fmla="*/ 1173915 h 1744773"/>
              <a:gd name="connsiteX142" fmla="*/ 2046085 w 4398467"/>
              <a:gd name="connsiteY142" fmla="*/ 1173915 h 1744773"/>
              <a:gd name="connsiteX143" fmla="*/ 2046085 w 4398467"/>
              <a:gd name="connsiteY143" fmla="*/ 1182141 h 1744773"/>
              <a:gd name="connsiteX144" fmla="*/ 2074827 w 4398467"/>
              <a:gd name="connsiteY144" fmla="*/ 1182141 h 1744773"/>
              <a:gd name="connsiteX145" fmla="*/ 2074827 w 4398467"/>
              <a:gd name="connsiteY145" fmla="*/ 1208047 h 1744773"/>
              <a:gd name="connsiteX146" fmla="*/ 2099968 w 4398467"/>
              <a:gd name="connsiteY146" fmla="*/ 1208047 h 1744773"/>
              <a:gd name="connsiteX147" fmla="*/ 2099968 w 4398467"/>
              <a:gd name="connsiteY147" fmla="*/ 1232108 h 1744773"/>
              <a:gd name="connsiteX148" fmla="*/ 2122272 w 4398467"/>
              <a:gd name="connsiteY148" fmla="*/ 1232108 h 1744773"/>
              <a:gd name="connsiteX149" fmla="*/ 2122272 w 4398467"/>
              <a:gd name="connsiteY149" fmla="*/ 1242716 h 1744773"/>
              <a:gd name="connsiteX150" fmla="*/ 2176691 w 4398467"/>
              <a:gd name="connsiteY150" fmla="*/ 1242716 h 1744773"/>
              <a:gd name="connsiteX151" fmla="*/ 2176691 w 4398467"/>
              <a:gd name="connsiteY151" fmla="*/ 1250941 h 1744773"/>
              <a:gd name="connsiteX152" fmla="*/ 2246440 w 4398467"/>
              <a:gd name="connsiteY152" fmla="*/ 1250941 h 1744773"/>
              <a:gd name="connsiteX153" fmla="*/ 2246440 w 4398467"/>
              <a:gd name="connsiteY153" fmla="*/ 1260935 h 1744773"/>
              <a:gd name="connsiteX154" fmla="*/ 2334891 w 4398467"/>
              <a:gd name="connsiteY154" fmla="*/ 1260935 h 1744773"/>
              <a:gd name="connsiteX155" fmla="*/ 2334891 w 4398467"/>
              <a:gd name="connsiteY155" fmla="*/ 1310825 h 1744773"/>
              <a:gd name="connsiteX156" fmla="*/ 2373598 w 4398467"/>
              <a:gd name="connsiteY156" fmla="*/ 1310825 h 1744773"/>
              <a:gd name="connsiteX157" fmla="*/ 2432769 w 4398467"/>
              <a:gd name="connsiteY157" fmla="*/ 1310825 h 1744773"/>
              <a:gd name="connsiteX158" fmla="*/ 2449172 w 4398467"/>
              <a:gd name="connsiteY158" fmla="*/ 1310825 h 1744773"/>
              <a:gd name="connsiteX159" fmla="*/ 2449172 w 4398467"/>
              <a:gd name="connsiteY159" fmla="*/ 1324354 h 1744773"/>
              <a:gd name="connsiteX160" fmla="*/ 2526509 w 4398467"/>
              <a:gd name="connsiteY160" fmla="*/ 1324354 h 1744773"/>
              <a:gd name="connsiteX161" fmla="*/ 2526509 w 4398467"/>
              <a:gd name="connsiteY161" fmla="*/ 1337269 h 1744773"/>
              <a:gd name="connsiteX162" fmla="*/ 2587979 w 4398467"/>
              <a:gd name="connsiteY162" fmla="*/ 1337269 h 1744773"/>
              <a:gd name="connsiteX163" fmla="*/ 2587979 w 4398467"/>
              <a:gd name="connsiteY163" fmla="*/ 1362560 h 1744773"/>
              <a:gd name="connsiteX164" fmla="*/ 2704560 w 4398467"/>
              <a:gd name="connsiteY164" fmla="*/ 1362560 h 1744773"/>
              <a:gd name="connsiteX165" fmla="*/ 2761968 w 4398467"/>
              <a:gd name="connsiteY165" fmla="*/ 1362560 h 1744773"/>
              <a:gd name="connsiteX166" fmla="*/ 2846893 w 4398467"/>
              <a:gd name="connsiteY166" fmla="*/ 1362560 h 1744773"/>
              <a:gd name="connsiteX167" fmla="*/ 2846893 w 4398467"/>
              <a:gd name="connsiteY167" fmla="*/ 1404839 h 1744773"/>
              <a:gd name="connsiteX168" fmla="*/ 3017970 w 4398467"/>
              <a:gd name="connsiteY168" fmla="*/ 1404839 h 1744773"/>
              <a:gd name="connsiteX169" fmla="*/ 3017970 w 4398467"/>
              <a:gd name="connsiteY169" fmla="*/ 1424211 h 1744773"/>
              <a:gd name="connsiteX170" fmla="*/ 3063115 w 4398467"/>
              <a:gd name="connsiteY170" fmla="*/ 1424211 h 1744773"/>
              <a:gd name="connsiteX171" fmla="*/ 3063115 w 4398467"/>
              <a:gd name="connsiteY171" fmla="*/ 1441892 h 1744773"/>
              <a:gd name="connsiteX172" fmla="*/ 3071316 w 4398467"/>
              <a:gd name="connsiteY172" fmla="*/ 1441892 h 1744773"/>
              <a:gd name="connsiteX173" fmla="*/ 3071316 w 4398467"/>
              <a:gd name="connsiteY173" fmla="*/ 1478867 h 1744773"/>
              <a:gd name="connsiteX174" fmla="*/ 3116385 w 4398467"/>
              <a:gd name="connsiteY174" fmla="*/ 1478867 h 1744773"/>
              <a:gd name="connsiteX175" fmla="*/ 3116385 w 4398467"/>
              <a:gd name="connsiteY175" fmla="*/ 1501237 h 1744773"/>
              <a:gd name="connsiteX176" fmla="*/ 3491955 w 4398467"/>
              <a:gd name="connsiteY176" fmla="*/ 1501237 h 1744773"/>
              <a:gd name="connsiteX177" fmla="*/ 3569829 w 4398467"/>
              <a:gd name="connsiteY177" fmla="*/ 1501237 h 1744773"/>
              <a:gd name="connsiteX178" fmla="*/ 3579256 w 4398467"/>
              <a:gd name="connsiteY178" fmla="*/ 1501237 h 1744773"/>
              <a:gd name="connsiteX179" fmla="*/ 3579256 w 4398467"/>
              <a:gd name="connsiteY179" fmla="*/ 1564042 h 1744773"/>
              <a:gd name="connsiteX180" fmla="*/ 3667707 w 4398467"/>
              <a:gd name="connsiteY180" fmla="*/ 1564042 h 1744773"/>
              <a:gd name="connsiteX181" fmla="*/ 3863387 w 4398467"/>
              <a:gd name="connsiteY181" fmla="*/ 1564042 h 1744773"/>
              <a:gd name="connsiteX182" fmla="*/ 4115250 w 4398467"/>
              <a:gd name="connsiteY182" fmla="*/ 1564042 h 1744773"/>
              <a:gd name="connsiteX183" fmla="*/ 4351323 w 4398467"/>
              <a:gd name="connsiteY183" fmla="*/ 1564042 h 1744773"/>
              <a:gd name="connsiteX184" fmla="*/ 4351323 w 4398467"/>
              <a:gd name="connsiteY184" fmla="*/ 1743308 h 1744773"/>
              <a:gd name="connsiteX185" fmla="*/ 4398467 w 4398467"/>
              <a:gd name="connsiteY185" fmla="*/ 1744773 h 1744773"/>
              <a:gd name="connsiteX0" fmla="*/ 0 w 4407328"/>
              <a:gd name="connsiteY0" fmla="*/ 0 h 1746238"/>
              <a:gd name="connsiteX1" fmla="*/ 75994 w 4407328"/>
              <a:gd name="connsiteY1" fmla="*/ 1465 h 1746238"/>
              <a:gd name="connsiteX2" fmla="*/ 75994 w 4407328"/>
              <a:gd name="connsiteY2" fmla="*/ 10305 h 1746238"/>
              <a:gd name="connsiteX3" fmla="*/ 146280 w 4407328"/>
              <a:gd name="connsiteY3" fmla="*/ 10305 h 1746238"/>
              <a:gd name="connsiteX4" fmla="*/ 146280 w 4407328"/>
              <a:gd name="connsiteY4" fmla="*/ 24373 h 1746238"/>
              <a:gd name="connsiteX5" fmla="*/ 162069 w 4407328"/>
              <a:gd name="connsiteY5" fmla="*/ 24373 h 1746238"/>
              <a:gd name="connsiteX6" fmla="*/ 162069 w 4407328"/>
              <a:gd name="connsiteY6" fmla="*/ 43745 h 1746238"/>
              <a:gd name="connsiteX7" fmla="*/ 169120 w 4407328"/>
              <a:gd name="connsiteY7" fmla="*/ 43745 h 1746238"/>
              <a:gd name="connsiteX8" fmla="*/ 169120 w 4407328"/>
              <a:gd name="connsiteY8" fmla="*/ 59657 h 1746238"/>
              <a:gd name="connsiteX9" fmla="*/ 169120 w 4407328"/>
              <a:gd name="connsiteY9" fmla="*/ 68421 h 1746238"/>
              <a:gd name="connsiteX10" fmla="*/ 177935 w 4407328"/>
              <a:gd name="connsiteY10" fmla="*/ 68421 h 1746238"/>
              <a:gd name="connsiteX11" fmla="*/ 177935 w 4407328"/>
              <a:gd name="connsiteY11" fmla="*/ 103705 h 1746238"/>
              <a:gd name="connsiteX12" fmla="*/ 244694 w 4407328"/>
              <a:gd name="connsiteY12" fmla="*/ 103705 h 1746238"/>
              <a:gd name="connsiteX13" fmla="*/ 244694 w 4407328"/>
              <a:gd name="connsiteY13" fmla="*/ 112545 h 1746238"/>
              <a:gd name="connsiteX14" fmla="*/ 276350 w 4407328"/>
              <a:gd name="connsiteY14" fmla="*/ 112545 h 1746238"/>
              <a:gd name="connsiteX15" fmla="*/ 276350 w 4407328"/>
              <a:gd name="connsiteY15" fmla="*/ 119541 h 1746238"/>
              <a:gd name="connsiteX16" fmla="*/ 330846 w 4407328"/>
              <a:gd name="connsiteY16" fmla="*/ 119541 h 1746238"/>
              <a:gd name="connsiteX17" fmla="*/ 330846 w 4407328"/>
              <a:gd name="connsiteY17" fmla="*/ 147753 h 1746238"/>
              <a:gd name="connsiteX18" fmla="*/ 339584 w 4407328"/>
              <a:gd name="connsiteY18" fmla="*/ 147753 h 1746238"/>
              <a:gd name="connsiteX19" fmla="*/ 339584 w 4407328"/>
              <a:gd name="connsiteY19" fmla="*/ 181269 h 1746238"/>
              <a:gd name="connsiteX20" fmla="*/ 339584 w 4407328"/>
              <a:gd name="connsiteY20" fmla="*/ 195337 h 1746238"/>
              <a:gd name="connsiteX21" fmla="*/ 358975 w 4407328"/>
              <a:gd name="connsiteY21" fmla="*/ 195337 h 1746238"/>
              <a:gd name="connsiteX22" fmla="*/ 358975 w 4407328"/>
              <a:gd name="connsiteY22" fmla="*/ 202409 h 1746238"/>
              <a:gd name="connsiteX23" fmla="*/ 388791 w 4407328"/>
              <a:gd name="connsiteY23" fmla="*/ 202409 h 1746238"/>
              <a:gd name="connsiteX24" fmla="*/ 388791 w 4407328"/>
              <a:gd name="connsiteY24" fmla="*/ 209481 h 1746238"/>
              <a:gd name="connsiteX25" fmla="*/ 399368 w 4407328"/>
              <a:gd name="connsiteY25" fmla="*/ 209481 h 1746238"/>
              <a:gd name="connsiteX26" fmla="*/ 399368 w 4407328"/>
              <a:gd name="connsiteY26" fmla="*/ 216477 h 1746238"/>
              <a:gd name="connsiteX27" fmla="*/ 423972 w 4407328"/>
              <a:gd name="connsiteY27" fmla="*/ 216477 h 1746238"/>
              <a:gd name="connsiteX28" fmla="*/ 423972 w 4407328"/>
              <a:gd name="connsiteY28" fmla="*/ 228853 h 1746238"/>
              <a:gd name="connsiteX29" fmla="*/ 471417 w 4407328"/>
              <a:gd name="connsiteY29" fmla="*/ 228853 h 1746238"/>
              <a:gd name="connsiteX30" fmla="*/ 471417 w 4407328"/>
              <a:gd name="connsiteY30" fmla="*/ 244689 h 1746238"/>
              <a:gd name="connsiteX31" fmla="*/ 501309 w 4407328"/>
              <a:gd name="connsiteY31" fmla="*/ 244689 h 1746238"/>
              <a:gd name="connsiteX32" fmla="*/ 501309 w 4407328"/>
              <a:gd name="connsiteY32" fmla="*/ 263522 h 1746238"/>
              <a:gd name="connsiteX33" fmla="*/ 507747 w 4407328"/>
              <a:gd name="connsiteY33" fmla="*/ 263522 h 1746238"/>
              <a:gd name="connsiteX34" fmla="*/ 507747 w 4407328"/>
              <a:gd name="connsiteY34" fmla="*/ 280588 h 1746238"/>
              <a:gd name="connsiteX35" fmla="*/ 513572 w 4407328"/>
              <a:gd name="connsiteY35" fmla="*/ 280588 h 1746238"/>
              <a:gd name="connsiteX36" fmla="*/ 513572 w 4407328"/>
              <a:gd name="connsiteY36" fmla="*/ 288813 h 1746238"/>
              <a:gd name="connsiteX37" fmla="*/ 518861 w 4407328"/>
              <a:gd name="connsiteY37" fmla="*/ 288813 h 1746238"/>
              <a:gd name="connsiteX38" fmla="*/ 518861 w 4407328"/>
              <a:gd name="connsiteY38" fmla="*/ 294656 h 1746238"/>
              <a:gd name="connsiteX39" fmla="*/ 552892 w 4407328"/>
              <a:gd name="connsiteY39" fmla="*/ 294656 h 1746238"/>
              <a:gd name="connsiteX40" fmla="*/ 552892 w 4407328"/>
              <a:gd name="connsiteY40" fmla="*/ 301728 h 1746238"/>
              <a:gd name="connsiteX41" fmla="*/ 651307 w 4407328"/>
              <a:gd name="connsiteY41" fmla="*/ 301728 h 1746238"/>
              <a:gd name="connsiteX42" fmla="*/ 651307 w 4407328"/>
              <a:gd name="connsiteY42" fmla="*/ 314027 h 1746238"/>
              <a:gd name="connsiteX43" fmla="*/ 658895 w 4407328"/>
              <a:gd name="connsiteY43" fmla="*/ 314027 h 1746238"/>
              <a:gd name="connsiteX44" fmla="*/ 658895 w 4407328"/>
              <a:gd name="connsiteY44" fmla="*/ 354616 h 1746238"/>
              <a:gd name="connsiteX45" fmla="*/ 694613 w 4407328"/>
              <a:gd name="connsiteY45" fmla="*/ 354616 h 1746238"/>
              <a:gd name="connsiteX46" fmla="*/ 694613 w 4407328"/>
              <a:gd name="connsiteY46" fmla="*/ 388055 h 1746238"/>
              <a:gd name="connsiteX47" fmla="*/ 772563 w 4407328"/>
              <a:gd name="connsiteY47" fmla="*/ 388055 h 1746238"/>
              <a:gd name="connsiteX48" fmla="*/ 772563 w 4407328"/>
              <a:gd name="connsiteY48" fmla="*/ 397511 h 1746238"/>
              <a:gd name="connsiteX49" fmla="*/ 819394 w 4407328"/>
              <a:gd name="connsiteY49" fmla="*/ 397511 h 1746238"/>
              <a:gd name="connsiteX50" fmla="*/ 825833 w 4407328"/>
              <a:gd name="connsiteY50" fmla="*/ 397511 h 1746238"/>
              <a:gd name="connsiteX51" fmla="*/ 825833 w 4407328"/>
              <a:gd name="connsiteY51" fmla="*/ 429797 h 1746238"/>
              <a:gd name="connsiteX52" fmla="*/ 832884 w 4407328"/>
              <a:gd name="connsiteY52" fmla="*/ 429797 h 1746238"/>
              <a:gd name="connsiteX53" fmla="*/ 832884 w 4407328"/>
              <a:gd name="connsiteY53" fmla="*/ 436869 h 1746238"/>
              <a:gd name="connsiteX54" fmla="*/ 837560 w 4407328"/>
              <a:gd name="connsiteY54" fmla="*/ 436869 h 1746238"/>
              <a:gd name="connsiteX55" fmla="*/ 837560 w 4407328"/>
              <a:gd name="connsiteY55" fmla="*/ 461545 h 1746238"/>
              <a:gd name="connsiteX56" fmla="*/ 859864 w 4407328"/>
              <a:gd name="connsiteY56" fmla="*/ 461545 h 1746238"/>
              <a:gd name="connsiteX57" fmla="*/ 859864 w 4407328"/>
              <a:gd name="connsiteY57" fmla="*/ 482070 h 1746238"/>
              <a:gd name="connsiteX58" fmla="*/ 868065 w 4407328"/>
              <a:gd name="connsiteY58" fmla="*/ 482070 h 1746238"/>
              <a:gd name="connsiteX59" fmla="*/ 868065 w 4407328"/>
              <a:gd name="connsiteY59" fmla="*/ 512050 h 1746238"/>
              <a:gd name="connsiteX60" fmla="*/ 960578 w 4407328"/>
              <a:gd name="connsiteY60" fmla="*/ 512050 h 1746238"/>
              <a:gd name="connsiteX61" fmla="*/ 960578 w 4407328"/>
              <a:gd name="connsiteY61" fmla="*/ 519122 h 1746238"/>
              <a:gd name="connsiteX62" fmla="*/ 981656 w 4407328"/>
              <a:gd name="connsiteY62" fmla="*/ 519122 h 1746238"/>
              <a:gd name="connsiteX63" fmla="*/ 981656 w 4407328"/>
              <a:gd name="connsiteY63" fmla="*/ 527348 h 1746238"/>
              <a:gd name="connsiteX64" fmla="*/ 993383 w 4407328"/>
              <a:gd name="connsiteY64" fmla="*/ 527348 h 1746238"/>
              <a:gd name="connsiteX65" fmla="*/ 993383 w 4407328"/>
              <a:gd name="connsiteY65" fmla="*/ 544951 h 1746238"/>
              <a:gd name="connsiteX66" fmla="*/ 997522 w 4407328"/>
              <a:gd name="connsiteY66" fmla="*/ 544951 h 1746238"/>
              <a:gd name="connsiteX67" fmla="*/ 997522 w 4407328"/>
              <a:gd name="connsiteY67" fmla="*/ 558481 h 1746238"/>
              <a:gd name="connsiteX68" fmla="*/ 1003347 w 4407328"/>
              <a:gd name="connsiteY68" fmla="*/ 558481 h 1746238"/>
              <a:gd name="connsiteX69" fmla="*/ 1003347 w 4407328"/>
              <a:gd name="connsiteY69" fmla="*/ 590767 h 1746238"/>
              <a:gd name="connsiteX70" fmla="*/ 1019750 w 4407328"/>
              <a:gd name="connsiteY70" fmla="*/ 590767 h 1746238"/>
              <a:gd name="connsiteX71" fmla="*/ 1019750 w 4407328"/>
              <a:gd name="connsiteY71" fmla="*/ 622515 h 1746238"/>
              <a:gd name="connsiteX72" fmla="*/ 1063132 w 4407328"/>
              <a:gd name="connsiteY72" fmla="*/ 622515 h 1746238"/>
              <a:gd name="connsiteX73" fmla="*/ 1063132 w 4407328"/>
              <a:gd name="connsiteY73" fmla="*/ 642502 h 1746238"/>
              <a:gd name="connsiteX74" fmla="*/ 1145758 w 4407328"/>
              <a:gd name="connsiteY74" fmla="*/ 642502 h 1746238"/>
              <a:gd name="connsiteX75" fmla="*/ 1145758 w 4407328"/>
              <a:gd name="connsiteY75" fmla="*/ 663642 h 1746238"/>
              <a:gd name="connsiteX76" fmla="*/ 1159784 w 4407328"/>
              <a:gd name="connsiteY76" fmla="*/ 663642 h 1746238"/>
              <a:gd name="connsiteX77" fmla="*/ 1159784 w 4407328"/>
              <a:gd name="connsiteY77" fmla="*/ 686550 h 1746238"/>
              <a:gd name="connsiteX78" fmla="*/ 1176187 w 4407328"/>
              <a:gd name="connsiteY78" fmla="*/ 686550 h 1746238"/>
              <a:gd name="connsiteX79" fmla="*/ 1176187 w 4407328"/>
              <a:gd name="connsiteY79" fmla="*/ 712994 h 1746238"/>
              <a:gd name="connsiteX80" fmla="*/ 1176187 w 4407328"/>
              <a:gd name="connsiteY80" fmla="*/ 721219 h 1746238"/>
              <a:gd name="connsiteX81" fmla="*/ 1186151 w 4407328"/>
              <a:gd name="connsiteY81" fmla="*/ 721219 h 1746238"/>
              <a:gd name="connsiteX82" fmla="*/ 1186151 w 4407328"/>
              <a:gd name="connsiteY82" fmla="*/ 734134 h 1746238"/>
              <a:gd name="connsiteX83" fmla="*/ 1194965 w 4407328"/>
              <a:gd name="connsiteY83" fmla="*/ 734134 h 1746238"/>
              <a:gd name="connsiteX84" fmla="*/ 1194965 w 4407328"/>
              <a:gd name="connsiteY84" fmla="*/ 747663 h 1746238"/>
              <a:gd name="connsiteX85" fmla="*/ 1223631 w 4407328"/>
              <a:gd name="connsiteY85" fmla="*/ 747663 h 1746238"/>
              <a:gd name="connsiteX86" fmla="*/ 1223631 w 4407328"/>
              <a:gd name="connsiteY86" fmla="*/ 755889 h 1746238"/>
              <a:gd name="connsiteX87" fmla="*/ 1242410 w 4407328"/>
              <a:gd name="connsiteY87" fmla="*/ 755889 h 1746238"/>
              <a:gd name="connsiteX88" fmla="*/ 1264101 w 4407328"/>
              <a:gd name="connsiteY88" fmla="*/ 755889 h 1746238"/>
              <a:gd name="connsiteX89" fmla="*/ 1264101 w 4407328"/>
              <a:gd name="connsiteY89" fmla="*/ 767035 h 1746238"/>
              <a:gd name="connsiteX90" fmla="*/ 1279277 w 4407328"/>
              <a:gd name="connsiteY90" fmla="*/ 767035 h 1746238"/>
              <a:gd name="connsiteX91" fmla="*/ 1279277 w 4407328"/>
              <a:gd name="connsiteY91" fmla="*/ 772339 h 1746238"/>
              <a:gd name="connsiteX92" fmla="*/ 1316221 w 4407328"/>
              <a:gd name="connsiteY92" fmla="*/ 772339 h 1746238"/>
              <a:gd name="connsiteX93" fmla="*/ 1316221 w 4407328"/>
              <a:gd name="connsiteY93" fmla="*/ 778797 h 1746238"/>
              <a:gd name="connsiteX94" fmla="*/ 1340825 w 4407328"/>
              <a:gd name="connsiteY94" fmla="*/ 778797 h 1746238"/>
              <a:gd name="connsiteX95" fmla="*/ 1340825 w 4407328"/>
              <a:gd name="connsiteY95" fmla="*/ 791173 h 1746238"/>
              <a:gd name="connsiteX96" fmla="*/ 1347263 w 4407328"/>
              <a:gd name="connsiteY96" fmla="*/ 791173 h 1746238"/>
              <a:gd name="connsiteX97" fmla="*/ 1347263 w 4407328"/>
              <a:gd name="connsiteY97" fmla="*/ 802320 h 1746238"/>
              <a:gd name="connsiteX98" fmla="*/ 1354315 w 4407328"/>
              <a:gd name="connsiteY98" fmla="*/ 802320 h 1746238"/>
              <a:gd name="connsiteX99" fmla="*/ 1354315 w 4407328"/>
              <a:gd name="connsiteY99" fmla="*/ 839295 h 1746238"/>
              <a:gd name="connsiteX100" fmla="*/ 1373016 w 4407328"/>
              <a:gd name="connsiteY100" fmla="*/ 839295 h 1746238"/>
              <a:gd name="connsiteX101" fmla="*/ 1373016 w 4407328"/>
              <a:gd name="connsiteY101" fmla="*/ 846982 h 1746238"/>
              <a:gd name="connsiteX102" fmla="*/ 1405821 w 4407328"/>
              <a:gd name="connsiteY102" fmla="*/ 846982 h 1746238"/>
              <a:gd name="connsiteX103" fmla="*/ 1405821 w 4407328"/>
              <a:gd name="connsiteY103" fmla="*/ 866354 h 1746238"/>
              <a:gd name="connsiteX104" fmla="*/ 1449204 w 4407328"/>
              <a:gd name="connsiteY104" fmla="*/ 866354 h 1746238"/>
              <a:gd name="connsiteX105" fmla="*/ 1449204 w 4407328"/>
              <a:gd name="connsiteY105" fmla="*/ 872196 h 1746238"/>
              <a:gd name="connsiteX106" fmla="*/ 1476720 w 4407328"/>
              <a:gd name="connsiteY106" fmla="*/ 872196 h 1746238"/>
              <a:gd name="connsiteX107" fmla="*/ 1476720 w 4407328"/>
              <a:gd name="connsiteY107" fmla="*/ 878654 h 1746238"/>
              <a:gd name="connsiteX108" fmla="*/ 1484921 w 4407328"/>
              <a:gd name="connsiteY108" fmla="*/ 878654 h 1746238"/>
              <a:gd name="connsiteX109" fmla="*/ 1484921 w 4407328"/>
              <a:gd name="connsiteY109" fmla="*/ 891645 h 1746238"/>
              <a:gd name="connsiteX110" fmla="*/ 1503700 w 4407328"/>
              <a:gd name="connsiteY110" fmla="*/ 891645 h 1746238"/>
              <a:gd name="connsiteX111" fmla="*/ 1503700 w 4407328"/>
              <a:gd name="connsiteY111" fmla="*/ 901638 h 1746238"/>
              <a:gd name="connsiteX112" fmla="*/ 1545242 w 4407328"/>
              <a:gd name="connsiteY112" fmla="*/ 901638 h 1746238"/>
              <a:gd name="connsiteX113" fmla="*/ 1588625 w 4407328"/>
              <a:gd name="connsiteY113" fmla="*/ 901638 h 1746238"/>
              <a:gd name="connsiteX114" fmla="*/ 1588625 w 4407328"/>
              <a:gd name="connsiteY114" fmla="*/ 975051 h 1746238"/>
              <a:gd name="connsiteX115" fmla="*/ 1622043 w 4407328"/>
              <a:gd name="connsiteY115" fmla="*/ 975051 h 1746238"/>
              <a:gd name="connsiteX116" fmla="*/ 1622043 w 4407328"/>
              <a:gd name="connsiteY116" fmla="*/ 984430 h 1746238"/>
              <a:gd name="connsiteX117" fmla="*/ 1679451 w 4407328"/>
              <a:gd name="connsiteY117" fmla="*/ 984430 h 1746238"/>
              <a:gd name="connsiteX118" fmla="*/ 1679451 w 4407328"/>
              <a:gd name="connsiteY118" fmla="*/ 993885 h 1746238"/>
              <a:gd name="connsiteX119" fmla="*/ 1763763 w 4407328"/>
              <a:gd name="connsiteY119" fmla="*/ 993885 h 1746238"/>
              <a:gd name="connsiteX120" fmla="*/ 1763763 w 4407328"/>
              <a:gd name="connsiteY120" fmla="*/ 1005032 h 1746238"/>
              <a:gd name="connsiteX121" fmla="*/ 1812434 w 4407328"/>
              <a:gd name="connsiteY121" fmla="*/ 1005032 h 1746238"/>
              <a:gd name="connsiteX122" fmla="*/ 1812434 w 4407328"/>
              <a:gd name="connsiteY122" fmla="*/ 1022635 h 1746238"/>
              <a:gd name="connsiteX123" fmla="*/ 1840564 w 4407328"/>
              <a:gd name="connsiteY123" fmla="*/ 1022635 h 1746238"/>
              <a:gd name="connsiteX124" fmla="*/ 1840564 w 4407328"/>
              <a:gd name="connsiteY124" fmla="*/ 1069066 h 1746238"/>
              <a:gd name="connsiteX125" fmla="*/ 1860415 w 4407328"/>
              <a:gd name="connsiteY125" fmla="*/ 1069066 h 1746238"/>
              <a:gd name="connsiteX126" fmla="*/ 1860415 w 4407328"/>
              <a:gd name="connsiteY126" fmla="*/ 1106657 h 1746238"/>
              <a:gd name="connsiteX127" fmla="*/ 1876281 w 4407328"/>
              <a:gd name="connsiteY127" fmla="*/ 1106657 h 1746238"/>
              <a:gd name="connsiteX128" fmla="*/ 1876281 w 4407328"/>
              <a:gd name="connsiteY128" fmla="*/ 1129026 h 1746238"/>
              <a:gd name="connsiteX129" fmla="*/ 1937752 w 4407328"/>
              <a:gd name="connsiteY129" fmla="*/ 1129026 h 1746238"/>
              <a:gd name="connsiteX130" fmla="*/ 1943041 w 4407328"/>
              <a:gd name="connsiteY130" fmla="*/ 1129026 h 1746238"/>
              <a:gd name="connsiteX131" fmla="*/ 1943041 w 4407328"/>
              <a:gd name="connsiteY131" fmla="*/ 1137790 h 1746238"/>
              <a:gd name="connsiteX132" fmla="*/ 1979372 w 4407328"/>
              <a:gd name="connsiteY132" fmla="*/ 1137790 h 1746238"/>
              <a:gd name="connsiteX133" fmla="*/ 1979372 w 4407328"/>
              <a:gd name="connsiteY133" fmla="*/ 1146630 h 1746238"/>
              <a:gd name="connsiteX134" fmla="*/ 1992861 w 4407328"/>
              <a:gd name="connsiteY134" fmla="*/ 1146630 h 1746238"/>
              <a:gd name="connsiteX135" fmla="*/ 1992861 w 4407328"/>
              <a:gd name="connsiteY135" fmla="*/ 1154241 h 1746238"/>
              <a:gd name="connsiteX136" fmla="*/ 2001063 w 4407328"/>
              <a:gd name="connsiteY136" fmla="*/ 1154241 h 1746238"/>
              <a:gd name="connsiteX137" fmla="*/ 2001063 w 4407328"/>
              <a:gd name="connsiteY137" fmla="*/ 1160698 h 1746238"/>
              <a:gd name="connsiteX138" fmla="*/ 2013326 w 4407328"/>
              <a:gd name="connsiteY138" fmla="*/ 1160698 h 1746238"/>
              <a:gd name="connsiteX139" fmla="*/ 2013326 w 4407328"/>
              <a:gd name="connsiteY139" fmla="*/ 1167155 h 1746238"/>
              <a:gd name="connsiteX140" fmla="*/ 2032105 w 4407328"/>
              <a:gd name="connsiteY140" fmla="*/ 1167155 h 1746238"/>
              <a:gd name="connsiteX141" fmla="*/ 2032105 w 4407328"/>
              <a:gd name="connsiteY141" fmla="*/ 1175380 h 1746238"/>
              <a:gd name="connsiteX142" fmla="*/ 2054946 w 4407328"/>
              <a:gd name="connsiteY142" fmla="*/ 1175380 h 1746238"/>
              <a:gd name="connsiteX143" fmla="*/ 2054946 w 4407328"/>
              <a:gd name="connsiteY143" fmla="*/ 1183606 h 1746238"/>
              <a:gd name="connsiteX144" fmla="*/ 2083688 w 4407328"/>
              <a:gd name="connsiteY144" fmla="*/ 1183606 h 1746238"/>
              <a:gd name="connsiteX145" fmla="*/ 2083688 w 4407328"/>
              <a:gd name="connsiteY145" fmla="*/ 1209512 h 1746238"/>
              <a:gd name="connsiteX146" fmla="*/ 2108829 w 4407328"/>
              <a:gd name="connsiteY146" fmla="*/ 1209512 h 1746238"/>
              <a:gd name="connsiteX147" fmla="*/ 2108829 w 4407328"/>
              <a:gd name="connsiteY147" fmla="*/ 1233573 h 1746238"/>
              <a:gd name="connsiteX148" fmla="*/ 2131133 w 4407328"/>
              <a:gd name="connsiteY148" fmla="*/ 1233573 h 1746238"/>
              <a:gd name="connsiteX149" fmla="*/ 2131133 w 4407328"/>
              <a:gd name="connsiteY149" fmla="*/ 1244181 h 1746238"/>
              <a:gd name="connsiteX150" fmla="*/ 2185552 w 4407328"/>
              <a:gd name="connsiteY150" fmla="*/ 1244181 h 1746238"/>
              <a:gd name="connsiteX151" fmla="*/ 2185552 w 4407328"/>
              <a:gd name="connsiteY151" fmla="*/ 1252406 h 1746238"/>
              <a:gd name="connsiteX152" fmla="*/ 2255301 w 4407328"/>
              <a:gd name="connsiteY152" fmla="*/ 1252406 h 1746238"/>
              <a:gd name="connsiteX153" fmla="*/ 2255301 w 4407328"/>
              <a:gd name="connsiteY153" fmla="*/ 1262400 h 1746238"/>
              <a:gd name="connsiteX154" fmla="*/ 2343752 w 4407328"/>
              <a:gd name="connsiteY154" fmla="*/ 1262400 h 1746238"/>
              <a:gd name="connsiteX155" fmla="*/ 2343752 w 4407328"/>
              <a:gd name="connsiteY155" fmla="*/ 1312290 h 1746238"/>
              <a:gd name="connsiteX156" fmla="*/ 2382459 w 4407328"/>
              <a:gd name="connsiteY156" fmla="*/ 1312290 h 1746238"/>
              <a:gd name="connsiteX157" fmla="*/ 2441630 w 4407328"/>
              <a:gd name="connsiteY157" fmla="*/ 1312290 h 1746238"/>
              <a:gd name="connsiteX158" fmla="*/ 2458033 w 4407328"/>
              <a:gd name="connsiteY158" fmla="*/ 1312290 h 1746238"/>
              <a:gd name="connsiteX159" fmla="*/ 2458033 w 4407328"/>
              <a:gd name="connsiteY159" fmla="*/ 1325819 h 1746238"/>
              <a:gd name="connsiteX160" fmla="*/ 2535370 w 4407328"/>
              <a:gd name="connsiteY160" fmla="*/ 1325819 h 1746238"/>
              <a:gd name="connsiteX161" fmla="*/ 2535370 w 4407328"/>
              <a:gd name="connsiteY161" fmla="*/ 1338734 h 1746238"/>
              <a:gd name="connsiteX162" fmla="*/ 2596840 w 4407328"/>
              <a:gd name="connsiteY162" fmla="*/ 1338734 h 1746238"/>
              <a:gd name="connsiteX163" fmla="*/ 2596840 w 4407328"/>
              <a:gd name="connsiteY163" fmla="*/ 1364025 h 1746238"/>
              <a:gd name="connsiteX164" fmla="*/ 2713421 w 4407328"/>
              <a:gd name="connsiteY164" fmla="*/ 1364025 h 1746238"/>
              <a:gd name="connsiteX165" fmla="*/ 2770829 w 4407328"/>
              <a:gd name="connsiteY165" fmla="*/ 1364025 h 1746238"/>
              <a:gd name="connsiteX166" fmla="*/ 2855754 w 4407328"/>
              <a:gd name="connsiteY166" fmla="*/ 1364025 h 1746238"/>
              <a:gd name="connsiteX167" fmla="*/ 2855754 w 4407328"/>
              <a:gd name="connsiteY167" fmla="*/ 1406304 h 1746238"/>
              <a:gd name="connsiteX168" fmla="*/ 3026831 w 4407328"/>
              <a:gd name="connsiteY168" fmla="*/ 1406304 h 1746238"/>
              <a:gd name="connsiteX169" fmla="*/ 3026831 w 4407328"/>
              <a:gd name="connsiteY169" fmla="*/ 1425676 h 1746238"/>
              <a:gd name="connsiteX170" fmla="*/ 3071976 w 4407328"/>
              <a:gd name="connsiteY170" fmla="*/ 1425676 h 1746238"/>
              <a:gd name="connsiteX171" fmla="*/ 3071976 w 4407328"/>
              <a:gd name="connsiteY171" fmla="*/ 1443357 h 1746238"/>
              <a:gd name="connsiteX172" fmla="*/ 3080177 w 4407328"/>
              <a:gd name="connsiteY172" fmla="*/ 1443357 h 1746238"/>
              <a:gd name="connsiteX173" fmla="*/ 3080177 w 4407328"/>
              <a:gd name="connsiteY173" fmla="*/ 1480332 h 1746238"/>
              <a:gd name="connsiteX174" fmla="*/ 3125246 w 4407328"/>
              <a:gd name="connsiteY174" fmla="*/ 1480332 h 1746238"/>
              <a:gd name="connsiteX175" fmla="*/ 3125246 w 4407328"/>
              <a:gd name="connsiteY175" fmla="*/ 1502702 h 1746238"/>
              <a:gd name="connsiteX176" fmla="*/ 3500816 w 4407328"/>
              <a:gd name="connsiteY176" fmla="*/ 1502702 h 1746238"/>
              <a:gd name="connsiteX177" fmla="*/ 3578690 w 4407328"/>
              <a:gd name="connsiteY177" fmla="*/ 1502702 h 1746238"/>
              <a:gd name="connsiteX178" fmla="*/ 3588117 w 4407328"/>
              <a:gd name="connsiteY178" fmla="*/ 1502702 h 1746238"/>
              <a:gd name="connsiteX179" fmla="*/ 3588117 w 4407328"/>
              <a:gd name="connsiteY179" fmla="*/ 1565507 h 1746238"/>
              <a:gd name="connsiteX180" fmla="*/ 3676568 w 4407328"/>
              <a:gd name="connsiteY180" fmla="*/ 1565507 h 1746238"/>
              <a:gd name="connsiteX181" fmla="*/ 3872248 w 4407328"/>
              <a:gd name="connsiteY181" fmla="*/ 1565507 h 1746238"/>
              <a:gd name="connsiteX182" fmla="*/ 4124111 w 4407328"/>
              <a:gd name="connsiteY182" fmla="*/ 1565507 h 1746238"/>
              <a:gd name="connsiteX183" fmla="*/ 4360184 w 4407328"/>
              <a:gd name="connsiteY183" fmla="*/ 1565507 h 1746238"/>
              <a:gd name="connsiteX184" fmla="*/ 4360184 w 4407328"/>
              <a:gd name="connsiteY184" fmla="*/ 1744773 h 1746238"/>
              <a:gd name="connsiteX185" fmla="*/ 4407328 w 4407328"/>
              <a:gd name="connsiteY185" fmla="*/ 1746238 h 1746238"/>
              <a:gd name="connsiteX0" fmla="*/ 0 w 4407328"/>
              <a:gd name="connsiteY0" fmla="*/ 0 h 1744773"/>
              <a:gd name="connsiteX1" fmla="*/ 75994 w 4407328"/>
              <a:gd name="connsiteY1" fmla="*/ 0 h 1744773"/>
              <a:gd name="connsiteX2" fmla="*/ 75994 w 4407328"/>
              <a:gd name="connsiteY2" fmla="*/ 8840 h 1744773"/>
              <a:gd name="connsiteX3" fmla="*/ 146280 w 4407328"/>
              <a:gd name="connsiteY3" fmla="*/ 8840 h 1744773"/>
              <a:gd name="connsiteX4" fmla="*/ 146280 w 4407328"/>
              <a:gd name="connsiteY4" fmla="*/ 22908 h 1744773"/>
              <a:gd name="connsiteX5" fmla="*/ 162069 w 4407328"/>
              <a:gd name="connsiteY5" fmla="*/ 22908 h 1744773"/>
              <a:gd name="connsiteX6" fmla="*/ 162069 w 4407328"/>
              <a:gd name="connsiteY6" fmla="*/ 42280 h 1744773"/>
              <a:gd name="connsiteX7" fmla="*/ 169120 w 4407328"/>
              <a:gd name="connsiteY7" fmla="*/ 42280 h 1744773"/>
              <a:gd name="connsiteX8" fmla="*/ 169120 w 4407328"/>
              <a:gd name="connsiteY8" fmla="*/ 58192 h 1744773"/>
              <a:gd name="connsiteX9" fmla="*/ 169120 w 4407328"/>
              <a:gd name="connsiteY9" fmla="*/ 66956 h 1744773"/>
              <a:gd name="connsiteX10" fmla="*/ 177935 w 4407328"/>
              <a:gd name="connsiteY10" fmla="*/ 66956 h 1744773"/>
              <a:gd name="connsiteX11" fmla="*/ 177935 w 4407328"/>
              <a:gd name="connsiteY11" fmla="*/ 102240 h 1744773"/>
              <a:gd name="connsiteX12" fmla="*/ 244694 w 4407328"/>
              <a:gd name="connsiteY12" fmla="*/ 102240 h 1744773"/>
              <a:gd name="connsiteX13" fmla="*/ 244694 w 4407328"/>
              <a:gd name="connsiteY13" fmla="*/ 111080 h 1744773"/>
              <a:gd name="connsiteX14" fmla="*/ 276350 w 4407328"/>
              <a:gd name="connsiteY14" fmla="*/ 111080 h 1744773"/>
              <a:gd name="connsiteX15" fmla="*/ 276350 w 4407328"/>
              <a:gd name="connsiteY15" fmla="*/ 118076 h 1744773"/>
              <a:gd name="connsiteX16" fmla="*/ 330846 w 4407328"/>
              <a:gd name="connsiteY16" fmla="*/ 118076 h 1744773"/>
              <a:gd name="connsiteX17" fmla="*/ 330846 w 4407328"/>
              <a:gd name="connsiteY17" fmla="*/ 146288 h 1744773"/>
              <a:gd name="connsiteX18" fmla="*/ 339584 w 4407328"/>
              <a:gd name="connsiteY18" fmla="*/ 146288 h 1744773"/>
              <a:gd name="connsiteX19" fmla="*/ 339584 w 4407328"/>
              <a:gd name="connsiteY19" fmla="*/ 179804 h 1744773"/>
              <a:gd name="connsiteX20" fmla="*/ 339584 w 4407328"/>
              <a:gd name="connsiteY20" fmla="*/ 193872 h 1744773"/>
              <a:gd name="connsiteX21" fmla="*/ 358975 w 4407328"/>
              <a:gd name="connsiteY21" fmla="*/ 193872 h 1744773"/>
              <a:gd name="connsiteX22" fmla="*/ 358975 w 4407328"/>
              <a:gd name="connsiteY22" fmla="*/ 200944 h 1744773"/>
              <a:gd name="connsiteX23" fmla="*/ 388791 w 4407328"/>
              <a:gd name="connsiteY23" fmla="*/ 200944 h 1744773"/>
              <a:gd name="connsiteX24" fmla="*/ 388791 w 4407328"/>
              <a:gd name="connsiteY24" fmla="*/ 208016 h 1744773"/>
              <a:gd name="connsiteX25" fmla="*/ 399368 w 4407328"/>
              <a:gd name="connsiteY25" fmla="*/ 208016 h 1744773"/>
              <a:gd name="connsiteX26" fmla="*/ 399368 w 4407328"/>
              <a:gd name="connsiteY26" fmla="*/ 215012 h 1744773"/>
              <a:gd name="connsiteX27" fmla="*/ 423972 w 4407328"/>
              <a:gd name="connsiteY27" fmla="*/ 215012 h 1744773"/>
              <a:gd name="connsiteX28" fmla="*/ 423972 w 4407328"/>
              <a:gd name="connsiteY28" fmla="*/ 227388 h 1744773"/>
              <a:gd name="connsiteX29" fmla="*/ 471417 w 4407328"/>
              <a:gd name="connsiteY29" fmla="*/ 227388 h 1744773"/>
              <a:gd name="connsiteX30" fmla="*/ 471417 w 4407328"/>
              <a:gd name="connsiteY30" fmla="*/ 243224 h 1744773"/>
              <a:gd name="connsiteX31" fmla="*/ 501309 w 4407328"/>
              <a:gd name="connsiteY31" fmla="*/ 243224 h 1744773"/>
              <a:gd name="connsiteX32" fmla="*/ 501309 w 4407328"/>
              <a:gd name="connsiteY32" fmla="*/ 262057 h 1744773"/>
              <a:gd name="connsiteX33" fmla="*/ 507747 w 4407328"/>
              <a:gd name="connsiteY33" fmla="*/ 262057 h 1744773"/>
              <a:gd name="connsiteX34" fmla="*/ 507747 w 4407328"/>
              <a:gd name="connsiteY34" fmla="*/ 279123 h 1744773"/>
              <a:gd name="connsiteX35" fmla="*/ 513572 w 4407328"/>
              <a:gd name="connsiteY35" fmla="*/ 279123 h 1744773"/>
              <a:gd name="connsiteX36" fmla="*/ 513572 w 4407328"/>
              <a:gd name="connsiteY36" fmla="*/ 287348 h 1744773"/>
              <a:gd name="connsiteX37" fmla="*/ 518861 w 4407328"/>
              <a:gd name="connsiteY37" fmla="*/ 287348 h 1744773"/>
              <a:gd name="connsiteX38" fmla="*/ 518861 w 4407328"/>
              <a:gd name="connsiteY38" fmla="*/ 293191 h 1744773"/>
              <a:gd name="connsiteX39" fmla="*/ 552892 w 4407328"/>
              <a:gd name="connsiteY39" fmla="*/ 293191 h 1744773"/>
              <a:gd name="connsiteX40" fmla="*/ 552892 w 4407328"/>
              <a:gd name="connsiteY40" fmla="*/ 300263 h 1744773"/>
              <a:gd name="connsiteX41" fmla="*/ 651307 w 4407328"/>
              <a:gd name="connsiteY41" fmla="*/ 300263 h 1744773"/>
              <a:gd name="connsiteX42" fmla="*/ 651307 w 4407328"/>
              <a:gd name="connsiteY42" fmla="*/ 312562 h 1744773"/>
              <a:gd name="connsiteX43" fmla="*/ 658895 w 4407328"/>
              <a:gd name="connsiteY43" fmla="*/ 312562 h 1744773"/>
              <a:gd name="connsiteX44" fmla="*/ 658895 w 4407328"/>
              <a:gd name="connsiteY44" fmla="*/ 353151 h 1744773"/>
              <a:gd name="connsiteX45" fmla="*/ 694613 w 4407328"/>
              <a:gd name="connsiteY45" fmla="*/ 353151 h 1744773"/>
              <a:gd name="connsiteX46" fmla="*/ 694613 w 4407328"/>
              <a:gd name="connsiteY46" fmla="*/ 386590 h 1744773"/>
              <a:gd name="connsiteX47" fmla="*/ 772563 w 4407328"/>
              <a:gd name="connsiteY47" fmla="*/ 386590 h 1744773"/>
              <a:gd name="connsiteX48" fmla="*/ 772563 w 4407328"/>
              <a:gd name="connsiteY48" fmla="*/ 396046 h 1744773"/>
              <a:gd name="connsiteX49" fmla="*/ 819394 w 4407328"/>
              <a:gd name="connsiteY49" fmla="*/ 396046 h 1744773"/>
              <a:gd name="connsiteX50" fmla="*/ 825833 w 4407328"/>
              <a:gd name="connsiteY50" fmla="*/ 396046 h 1744773"/>
              <a:gd name="connsiteX51" fmla="*/ 825833 w 4407328"/>
              <a:gd name="connsiteY51" fmla="*/ 428332 h 1744773"/>
              <a:gd name="connsiteX52" fmla="*/ 832884 w 4407328"/>
              <a:gd name="connsiteY52" fmla="*/ 428332 h 1744773"/>
              <a:gd name="connsiteX53" fmla="*/ 832884 w 4407328"/>
              <a:gd name="connsiteY53" fmla="*/ 435404 h 1744773"/>
              <a:gd name="connsiteX54" fmla="*/ 837560 w 4407328"/>
              <a:gd name="connsiteY54" fmla="*/ 435404 h 1744773"/>
              <a:gd name="connsiteX55" fmla="*/ 837560 w 4407328"/>
              <a:gd name="connsiteY55" fmla="*/ 460080 h 1744773"/>
              <a:gd name="connsiteX56" fmla="*/ 859864 w 4407328"/>
              <a:gd name="connsiteY56" fmla="*/ 460080 h 1744773"/>
              <a:gd name="connsiteX57" fmla="*/ 859864 w 4407328"/>
              <a:gd name="connsiteY57" fmla="*/ 480605 h 1744773"/>
              <a:gd name="connsiteX58" fmla="*/ 868065 w 4407328"/>
              <a:gd name="connsiteY58" fmla="*/ 480605 h 1744773"/>
              <a:gd name="connsiteX59" fmla="*/ 868065 w 4407328"/>
              <a:gd name="connsiteY59" fmla="*/ 510585 h 1744773"/>
              <a:gd name="connsiteX60" fmla="*/ 960578 w 4407328"/>
              <a:gd name="connsiteY60" fmla="*/ 510585 h 1744773"/>
              <a:gd name="connsiteX61" fmla="*/ 960578 w 4407328"/>
              <a:gd name="connsiteY61" fmla="*/ 517657 h 1744773"/>
              <a:gd name="connsiteX62" fmla="*/ 981656 w 4407328"/>
              <a:gd name="connsiteY62" fmla="*/ 517657 h 1744773"/>
              <a:gd name="connsiteX63" fmla="*/ 981656 w 4407328"/>
              <a:gd name="connsiteY63" fmla="*/ 525883 h 1744773"/>
              <a:gd name="connsiteX64" fmla="*/ 993383 w 4407328"/>
              <a:gd name="connsiteY64" fmla="*/ 525883 h 1744773"/>
              <a:gd name="connsiteX65" fmla="*/ 993383 w 4407328"/>
              <a:gd name="connsiteY65" fmla="*/ 543486 h 1744773"/>
              <a:gd name="connsiteX66" fmla="*/ 997522 w 4407328"/>
              <a:gd name="connsiteY66" fmla="*/ 543486 h 1744773"/>
              <a:gd name="connsiteX67" fmla="*/ 997522 w 4407328"/>
              <a:gd name="connsiteY67" fmla="*/ 557016 h 1744773"/>
              <a:gd name="connsiteX68" fmla="*/ 1003347 w 4407328"/>
              <a:gd name="connsiteY68" fmla="*/ 557016 h 1744773"/>
              <a:gd name="connsiteX69" fmla="*/ 1003347 w 4407328"/>
              <a:gd name="connsiteY69" fmla="*/ 589302 h 1744773"/>
              <a:gd name="connsiteX70" fmla="*/ 1019750 w 4407328"/>
              <a:gd name="connsiteY70" fmla="*/ 589302 h 1744773"/>
              <a:gd name="connsiteX71" fmla="*/ 1019750 w 4407328"/>
              <a:gd name="connsiteY71" fmla="*/ 621050 h 1744773"/>
              <a:gd name="connsiteX72" fmla="*/ 1063132 w 4407328"/>
              <a:gd name="connsiteY72" fmla="*/ 621050 h 1744773"/>
              <a:gd name="connsiteX73" fmla="*/ 1063132 w 4407328"/>
              <a:gd name="connsiteY73" fmla="*/ 641037 h 1744773"/>
              <a:gd name="connsiteX74" fmla="*/ 1145758 w 4407328"/>
              <a:gd name="connsiteY74" fmla="*/ 641037 h 1744773"/>
              <a:gd name="connsiteX75" fmla="*/ 1145758 w 4407328"/>
              <a:gd name="connsiteY75" fmla="*/ 662177 h 1744773"/>
              <a:gd name="connsiteX76" fmla="*/ 1159784 w 4407328"/>
              <a:gd name="connsiteY76" fmla="*/ 662177 h 1744773"/>
              <a:gd name="connsiteX77" fmla="*/ 1159784 w 4407328"/>
              <a:gd name="connsiteY77" fmla="*/ 685085 h 1744773"/>
              <a:gd name="connsiteX78" fmla="*/ 1176187 w 4407328"/>
              <a:gd name="connsiteY78" fmla="*/ 685085 h 1744773"/>
              <a:gd name="connsiteX79" fmla="*/ 1176187 w 4407328"/>
              <a:gd name="connsiteY79" fmla="*/ 711529 h 1744773"/>
              <a:gd name="connsiteX80" fmla="*/ 1176187 w 4407328"/>
              <a:gd name="connsiteY80" fmla="*/ 719754 h 1744773"/>
              <a:gd name="connsiteX81" fmla="*/ 1186151 w 4407328"/>
              <a:gd name="connsiteY81" fmla="*/ 719754 h 1744773"/>
              <a:gd name="connsiteX82" fmla="*/ 1186151 w 4407328"/>
              <a:gd name="connsiteY82" fmla="*/ 732669 h 1744773"/>
              <a:gd name="connsiteX83" fmla="*/ 1194965 w 4407328"/>
              <a:gd name="connsiteY83" fmla="*/ 732669 h 1744773"/>
              <a:gd name="connsiteX84" fmla="*/ 1194965 w 4407328"/>
              <a:gd name="connsiteY84" fmla="*/ 746198 h 1744773"/>
              <a:gd name="connsiteX85" fmla="*/ 1223631 w 4407328"/>
              <a:gd name="connsiteY85" fmla="*/ 746198 h 1744773"/>
              <a:gd name="connsiteX86" fmla="*/ 1223631 w 4407328"/>
              <a:gd name="connsiteY86" fmla="*/ 754424 h 1744773"/>
              <a:gd name="connsiteX87" fmla="*/ 1242410 w 4407328"/>
              <a:gd name="connsiteY87" fmla="*/ 754424 h 1744773"/>
              <a:gd name="connsiteX88" fmla="*/ 1264101 w 4407328"/>
              <a:gd name="connsiteY88" fmla="*/ 754424 h 1744773"/>
              <a:gd name="connsiteX89" fmla="*/ 1264101 w 4407328"/>
              <a:gd name="connsiteY89" fmla="*/ 765570 h 1744773"/>
              <a:gd name="connsiteX90" fmla="*/ 1279277 w 4407328"/>
              <a:gd name="connsiteY90" fmla="*/ 765570 h 1744773"/>
              <a:gd name="connsiteX91" fmla="*/ 1279277 w 4407328"/>
              <a:gd name="connsiteY91" fmla="*/ 770874 h 1744773"/>
              <a:gd name="connsiteX92" fmla="*/ 1316221 w 4407328"/>
              <a:gd name="connsiteY92" fmla="*/ 770874 h 1744773"/>
              <a:gd name="connsiteX93" fmla="*/ 1316221 w 4407328"/>
              <a:gd name="connsiteY93" fmla="*/ 777332 h 1744773"/>
              <a:gd name="connsiteX94" fmla="*/ 1340825 w 4407328"/>
              <a:gd name="connsiteY94" fmla="*/ 777332 h 1744773"/>
              <a:gd name="connsiteX95" fmla="*/ 1340825 w 4407328"/>
              <a:gd name="connsiteY95" fmla="*/ 789708 h 1744773"/>
              <a:gd name="connsiteX96" fmla="*/ 1347263 w 4407328"/>
              <a:gd name="connsiteY96" fmla="*/ 789708 h 1744773"/>
              <a:gd name="connsiteX97" fmla="*/ 1347263 w 4407328"/>
              <a:gd name="connsiteY97" fmla="*/ 800855 h 1744773"/>
              <a:gd name="connsiteX98" fmla="*/ 1354315 w 4407328"/>
              <a:gd name="connsiteY98" fmla="*/ 800855 h 1744773"/>
              <a:gd name="connsiteX99" fmla="*/ 1354315 w 4407328"/>
              <a:gd name="connsiteY99" fmla="*/ 837830 h 1744773"/>
              <a:gd name="connsiteX100" fmla="*/ 1373016 w 4407328"/>
              <a:gd name="connsiteY100" fmla="*/ 837830 h 1744773"/>
              <a:gd name="connsiteX101" fmla="*/ 1373016 w 4407328"/>
              <a:gd name="connsiteY101" fmla="*/ 845517 h 1744773"/>
              <a:gd name="connsiteX102" fmla="*/ 1405821 w 4407328"/>
              <a:gd name="connsiteY102" fmla="*/ 845517 h 1744773"/>
              <a:gd name="connsiteX103" fmla="*/ 1405821 w 4407328"/>
              <a:gd name="connsiteY103" fmla="*/ 864889 h 1744773"/>
              <a:gd name="connsiteX104" fmla="*/ 1449204 w 4407328"/>
              <a:gd name="connsiteY104" fmla="*/ 864889 h 1744773"/>
              <a:gd name="connsiteX105" fmla="*/ 1449204 w 4407328"/>
              <a:gd name="connsiteY105" fmla="*/ 870731 h 1744773"/>
              <a:gd name="connsiteX106" fmla="*/ 1476720 w 4407328"/>
              <a:gd name="connsiteY106" fmla="*/ 870731 h 1744773"/>
              <a:gd name="connsiteX107" fmla="*/ 1476720 w 4407328"/>
              <a:gd name="connsiteY107" fmla="*/ 877189 h 1744773"/>
              <a:gd name="connsiteX108" fmla="*/ 1484921 w 4407328"/>
              <a:gd name="connsiteY108" fmla="*/ 877189 h 1744773"/>
              <a:gd name="connsiteX109" fmla="*/ 1484921 w 4407328"/>
              <a:gd name="connsiteY109" fmla="*/ 890180 h 1744773"/>
              <a:gd name="connsiteX110" fmla="*/ 1503700 w 4407328"/>
              <a:gd name="connsiteY110" fmla="*/ 890180 h 1744773"/>
              <a:gd name="connsiteX111" fmla="*/ 1503700 w 4407328"/>
              <a:gd name="connsiteY111" fmla="*/ 900173 h 1744773"/>
              <a:gd name="connsiteX112" fmla="*/ 1545242 w 4407328"/>
              <a:gd name="connsiteY112" fmla="*/ 900173 h 1744773"/>
              <a:gd name="connsiteX113" fmla="*/ 1588625 w 4407328"/>
              <a:gd name="connsiteY113" fmla="*/ 900173 h 1744773"/>
              <a:gd name="connsiteX114" fmla="*/ 1588625 w 4407328"/>
              <a:gd name="connsiteY114" fmla="*/ 973586 h 1744773"/>
              <a:gd name="connsiteX115" fmla="*/ 1622043 w 4407328"/>
              <a:gd name="connsiteY115" fmla="*/ 973586 h 1744773"/>
              <a:gd name="connsiteX116" fmla="*/ 1622043 w 4407328"/>
              <a:gd name="connsiteY116" fmla="*/ 982965 h 1744773"/>
              <a:gd name="connsiteX117" fmla="*/ 1679451 w 4407328"/>
              <a:gd name="connsiteY117" fmla="*/ 982965 h 1744773"/>
              <a:gd name="connsiteX118" fmla="*/ 1679451 w 4407328"/>
              <a:gd name="connsiteY118" fmla="*/ 992420 h 1744773"/>
              <a:gd name="connsiteX119" fmla="*/ 1763763 w 4407328"/>
              <a:gd name="connsiteY119" fmla="*/ 992420 h 1744773"/>
              <a:gd name="connsiteX120" fmla="*/ 1763763 w 4407328"/>
              <a:gd name="connsiteY120" fmla="*/ 1003567 h 1744773"/>
              <a:gd name="connsiteX121" fmla="*/ 1812434 w 4407328"/>
              <a:gd name="connsiteY121" fmla="*/ 1003567 h 1744773"/>
              <a:gd name="connsiteX122" fmla="*/ 1812434 w 4407328"/>
              <a:gd name="connsiteY122" fmla="*/ 1021170 h 1744773"/>
              <a:gd name="connsiteX123" fmla="*/ 1840564 w 4407328"/>
              <a:gd name="connsiteY123" fmla="*/ 1021170 h 1744773"/>
              <a:gd name="connsiteX124" fmla="*/ 1840564 w 4407328"/>
              <a:gd name="connsiteY124" fmla="*/ 1067601 h 1744773"/>
              <a:gd name="connsiteX125" fmla="*/ 1860415 w 4407328"/>
              <a:gd name="connsiteY125" fmla="*/ 1067601 h 1744773"/>
              <a:gd name="connsiteX126" fmla="*/ 1860415 w 4407328"/>
              <a:gd name="connsiteY126" fmla="*/ 1105192 h 1744773"/>
              <a:gd name="connsiteX127" fmla="*/ 1876281 w 4407328"/>
              <a:gd name="connsiteY127" fmla="*/ 1105192 h 1744773"/>
              <a:gd name="connsiteX128" fmla="*/ 1876281 w 4407328"/>
              <a:gd name="connsiteY128" fmla="*/ 1127561 h 1744773"/>
              <a:gd name="connsiteX129" fmla="*/ 1937752 w 4407328"/>
              <a:gd name="connsiteY129" fmla="*/ 1127561 h 1744773"/>
              <a:gd name="connsiteX130" fmla="*/ 1943041 w 4407328"/>
              <a:gd name="connsiteY130" fmla="*/ 1127561 h 1744773"/>
              <a:gd name="connsiteX131" fmla="*/ 1943041 w 4407328"/>
              <a:gd name="connsiteY131" fmla="*/ 1136325 h 1744773"/>
              <a:gd name="connsiteX132" fmla="*/ 1979372 w 4407328"/>
              <a:gd name="connsiteY132" fmla="*/ 1136325 h 1744773"/>
              <a:gd name="connsiteX133" fmla="*/ 1979372 w 4407328"/>
              <a:gd name="connsiteY133" fmla="*/ 1145165 h 1744773"/>
              <a:gd name="connsiteX134" fmla="*/ 1992861 w 4407328"/>
              <a:gd name="connsiteY134" fmla="*/ 1145165 h 1744773"/>
              <a:gd name="connsiteX135" fmla="*/ 1992861 w 4407328"/>
              <a:gd name="connsiteY135" fmla="*/ 1152776 h 1744773"/>
              <a:gd name="connsiteX136" fmla="*/ 2001063 w 4407328"/>
              <a:gd name="connsiteY136" fmla="*/ 1152776 h 1744773"/>
              <a:gd name="connsiteX137" fmla="*/ 2001063 w 4407328"/>
              <a:gd name="connsiteY137" fmla="*/ 1159233 h 1744773"/>
              <a:gd name="connsiteX138" fmla="*/ 2013326 w 4407328"/>
              <a:gd name="connsiteY138" fmla="*/ 1159233 h 1744773"/>
              <a:gd name="connsiteX139" fmla="*/ 2013326 w 4407328"/>
              <a:gd name="connsiteY139" fmla="*/ 1165690 h 1744773"/>
              <a:gd name="connsiteX140" fmla="*/ 2032105 w 4407328"/>
              <a:gd name="connsiteY140" fmla="*/ 1165690 h 1744773"/>
              <a:gd name="connsiteX141" fmla="*/ 2032105 w 4407328"/>
              <a:gd name="connsiteY141" fmla="*/ 1173915 h 1744773"/>
              <a:gd name="connsiteX142" fmla="*/ 2054946 w 4407328"/>
              <a:gd name="connsiteY142" fmla="*/ 1173915 h 1744773"/>
              <a:gd name="connsiteX143" fmla="*/ 2054946 w 4407328"/>
              <a:gd name="connsiteY143" fmla="*/ 1182141 h 1744773"/>
              <a:gd name="connsiteX144" fmla="*/ 2083688 w 4407328"/>
              <a:gd name="connsiteY144" fmla="*/ 1182141 h 1744773"/>
              <a:gd name="connsiteX145" fmla="*/ 2083688 w 4407328"/>
              <a:gd name="connsiteY145" fmla="*/ 1208047 h 1744773"/>
              <a:gd name="connsiteX146" fmla="*/ 2108829 w 4407328"/>
              <a:gd name="connsiteY146" fmla="*/ 1208047 h 1744773"/>
              <a:gd name="connsiteX147" fmla="*/ 2108829 w 4407328"/>
              <a:gd name="connsiteY147" fmla="*/ 1232108 h 1744773"/>
              <a:gd name="connsiteX148" fmla="*/ 2131133 w 4407328"/>
              <a:gd name="connsiteY148" fmla="*/ 1232108 h 1744773"/>
              <a:gd name="connsiteX149" fmla="*/ 2131133 w 4407328"/>
              <a:gd name="connsiteY149" fmla="*/ 1242716 h 1744773"/>
              <a:gd name="connsiteX150" fmla="*/ 2185552 w 4407328"/>
              <a:gd name="connsiteY150" fmla="*/ 1242716 h 1744773"/>
              <a:gd name="connsiteX151" fmla="*/ 2185552 w 4407328"/>
              <a:gd name="connsiteY151" fmla="*/ 1250941 h 1744773"/>
              <a:gd name="connsiteX152" fmla="*/ 2255301 w 4407328"/>
              <a:gd name="connsiteY152" fmla="*/ 1250941 h 1744773"/>
              <a:gd name="connsiteX153" fmla="*/ 2255301 w 4407328"/>
              <a:gd name="connsiteY153" fmla="*/ 1260935 h 1744773"/>
              <a:gd name="connsiteX154" fmla="*/ 2343752 w 4407328"/>
              <a:gd name="connsiteY154" fmla="*/ 1260935 h 1744773"/>
              <a:gd name="connsiteX155" fmla="*/ 2343752 w 4407328"/>
              <a:gd name="connsiteY155" fmla="*/ 1310825 h 1744773"/>
              <a:gd name="connsiteX156" fmla="*/ 2382459 w 4407328"/>
              <a:gd name="connsiteY156" fmla="*/ 1310825 h 1744773"/>
              <a:gd name="connsiteX157" fmla="*/ 2441630 w 4407328"/>
              <a:gd name="connsiteY157" fmla="*/ 1310825 h 1744773"/>
              <a:gd name="connsiteX158" fmla="*/ 2458033 w 4407328"/>
              <a:gd name="connsiteY158" fmla="*/ 1310825 h 1744773"/>
              <a:gd name="connsiteX159" fmla="*/ 2458033 w 4407328"/>
              <a:gd name="connsiteY159" fmla="*/ 1324354 h 1744773"/>
              <a:gd name="connsiteX160" fmla="*/ 2535370 w 4407328"/>
              <a:gd name="connsiteY160" fmla="*/ 1324354 h 1744773"/>
              <a:gd name="connsiteX161" fmla="*/ 2535370 w 4407328"/>
              <a:gd name="connsiteY161" fmla="*/ 1337269 h 1744773"/>
              <a:gd name="connsiteX162" fmla="*/ 2596840 w 4407328"/>
              <a:gd name="connsiteY162" fmla="*/ 1337269 h 1744773"/>
              <a:gd name="connsiteX163" fmla="*/ 2596840 w 4407328"/>
              <a:gd name="connsiteY163" fmla="*/ 1362560 h 1744773"/>
              <a:gd name="connsiteX164" fmla="*/ 2713421 w 4407328"/>
              <a:gd name="connsiteY164" fmla="*/ 1362560 h 1744773"/>
              <a:gd name="connsiteX165" fmla="*/ 2770829 w 4407328"/>
              <a:gd name="connsiteY165" fmla="*/ 1362560 h 1744773"/>
              <a:gd name="connsiteX166" fmla="*/ 2855754 w 4407328"/>
              <a:gd name="connsiteY166" fmla="*/ 1362560 h 1744773"/>
              <a:gd name="connsiteX167" fmla="*/ 2855754 w 4407328"/>
              <a:gd name="connsiteY167" fmla="*/ 1404839 h 1744773"/>
              <a:gd name="connsiteX168" fmla="*/ 3026831 w 4407328"/>
              <a:gd name="connsiteY168" fmla="*/ 1404839 h 1744773"/>
              <a:gd name="connsiteX169" fmla="*/ 3026831 w 4407328"/>
              <a:gd name="connsiteY169" fmla="*/ 1424211 h 1744773"/>
              <a:gd name="connsiteX170" fmla="*/ 3071976 w 4407328"/>
              <a:gd name="connsiteY170" fmla="*/ 1424211 h 1744773"/>
              <a:gd name="connsiteX171" fmla="*/ 3071976 w 4407328"/>
              <a:gd name="connsiteY171" fmla="*/ 1441892 h 1744773"/>
              <a:gd name="connsiteX172" fmla="*/ 3080177 w 4407328"/>
              <a:gd name="connsiteY172" fmla="*/ 1441892 h 1744773"/>
              <a:gd name="connsiteX173" fmla="*/ 3080177 w 4407328"/>
              <a:gd name="connsiteY173" fmla="*/ 1478867 h 1744773"/>
              <a:gd name="connsiteX174" fmla="*/ 3125246 w 4407328"/>
              <a:gd name="connsiteY174" fmla="*/ 1478867 h 1744773"/>
              <a:gd name="connsiteX175" fmla="*/ 3125246 w 4407328"/>
              <a:gd name="connsiteY175" fmla="*/ 1501237 h 1744773"/>
              <a:gd name="connsiteX176" fmla="*/ 3500816 w 4407328"/>
              <a:gd name="connsiteY176" fmla="*/ 1501237 h 1744773"/>
              <a:gd name="connsiteX177" fmla="*/ 3578690 w 4407328"/>
              <a:gd name="connsiteY177" fmla="*/ 1501237 h 1744773"/>
              <a:gd name="connsiteX178" fmla="*/ 3588117 w 4407328"/>
              <a:gd name="connsiteY178" fmla="*/ 1501237 h 1744773"/>
              <a:gd name="connsiteX179" fmla="*/ 3588117 w 4407328"/>
              <a:gd name="connsiteY179" fmla="*/ 1564042 h 1744773"/>
              <a:gd name="connsiteX180" fmla="*/ 3676568 w 4407328"/>
              <a:gd name="connsiteY180" fmla="*/ 1564042 h 1744773"/>
              <a:gd name="connsiteX181" fmla="*/ 3872248 w 4407328"/>
              <a:gd name="connsiteY181" fmla="*/ 1564042 h 1744773"/>
              <a:gd name="connsiteX182" fmla="*/ 4124111 w 4407328"/>
              <a:gd name="connsiteY182" fmla="*/ 1564042 h 1744773"/>
              <a:gd name="connsiteX183" fmla="*/ 4360184 w 4407328"/>
              <a:gd name="connsiteY183" fmla="*/ 1564042 h 1744773"/>
              <a:gd name="connsiteX184" fmla="*/ 4360184 w 4407328"/>
              <a:gd name="connsiteY184" fmla="*/ 1743308 h 1744773"/>
              <a:gd name="connsiteX185" fmla="*/ 4407328 w 4407328"/>
              <a:gd name="connsiteY185" fmla="*/ 1744773 h 1744773"/>
              <a:gd name="connsiteX0" fmla="*/ 0 w 4408436"/>
              <a:gd name="connsiteY0" fmla="*/ 0 h 1743372"/>
              <a:gd name="connsiteX1" fmla="*/ 75994 w 4408436"/>
              <a:gd name="connsiteY1" fmla="*/ 0 h 1743372"/>
              <a:gd name="connsiteX2" fmla="*/ 75994 w 4408436"/>
              <a:gd name="connsiteY2" fmla="*/ 8840 h 1743372"/>
              <a:gd name="connsiteX3" fmla="*/ 146280 w 4408436"/>
              <a:gd name="connsiteY3" fmla="*/ 8840 h 1743372"/>
              <a:gd name="connsiteX4" fmla="*/ 146280 w 4408436"/>
              <a:gd name="connsiteY4" fmla="*/ 22908 h 1743372"/>
              <a:gd name="connsiteX5" fmla="*/ 162069 w 4408436"/>
              <a:gd name="connsiteY5" fmla="*/ 22908 h 1743372"/>
              <a:gd name="connsiteX6" fmla="*/ 162069 w 4408436"/>
              <a:gd name="connsiteY6" fmla="*/ 42280 h 1743372"/>
              <a:gd name="connsiteX7" fmla="*/ 169120 w 4408436"/>
              <a:gd name="connsiteY7" fmla="*/ 42280 h 1743372"/>
              <a:gd name="connsiteX8" fmla="*/ 169120 w 4408436"/>
              <a:gd name="connsiteY8" fmla="*/ 58192 h 1743372"/>
              <a:gd name="connsiteX9" fmla="*/ 169120 w 4408436"/>
              <a:gd name="connsiteY9" fmla="*/ 66956 h 1743372"/>
              <a:gd name="connsiteX10" fmla="*/ 177935 w 4408436"/>
              <a:gd name="connsiteY10" fmla="*/ 66956 h 1743372"/>
              <a:gd name="connsiteX11" fmla="*/ 177935 w 4408436"/>
              <a:gd name="connsiteY11" fmla="*/ 102240 h 1743372"/>
              <a:gd name="connsiteX12" fmla="*/ 244694 w 4408436"/>
              <a:gd name="connsiteY12" fmla="*/ 102240 h 1743372"/>
              <a:gd name="connsiteX13" fmla="*/ 244694 w 4408436"/>
              <a:gd name="connsiteY13" fmla="*/ 111080 h 1743372"/>
              <a:gd name="connsiteX14" fmla="*/ 276350 w 4408436"/>
              <a:gd name="connsiteY14" fmla="*/ 111080 h 1743372"/>
              <a:gd name="connsiteX15" fmla="*/ 276350 w 4408436"/>
              <a:gd name="connsiteY15" fmla="*/ 118076 h 1743372"/>
              <a:gd name="connsiteX16" fmla="*/ 330846 w 4408436"/>
              <a:gd name="connsiteY16" fmla="*/ 118076 h 1743372"/>
              <a:gd name="connsiteX17" fmla="*/ 330846 w 4408436"/>
              <a:gd name="connsiteY17" fmla="*/ 146288 h 1743372"/>
              <a:gd name="connsiteX18" fmla="*/ 339584 w 4408436"/>
              <a:gd name="connsiteY18" fmla="*/ 146288 h 1743372"/>
              <a:gd name="connsiteX19" fmla="*/ 339584 w 4408436"/>
              <a:gd name="connsiteY19" fmla="*/ 179804 h 1743372"/>
              <a:gd name="connsiteX20" fmla="*/ 339584 w 4408436"/>
              <a:gd name="connsiteY20" fmla="*/ 193872 h 1743372"/>
              <a:gd name="connsiteX21" fmla="*/ 358975 w 4408436"/>
              <a:gd name="connsiteY21" fmla="*/ 193872 h 1743372"/>
              <a:gd name="connsiteX22" fmla="*/ 358975 w 4408436"/>
              <a:gd name="connsiteY22" fmla="*/ 200944 h 1743372"/>
              <a:gd name="connsiteX23" fmla="*/ 388791 w 4408436"/>
              <a:gd name="connsiteY23" fmla="*/ 200944 h 1743372"/>
              <a:gd name="connsiteX24" fmla="*/ 388791 w 4408436"/>
              <a:gd name="connsiteY24" fmla="*/ 208016 h 1743372"/>
              <a:gd name="connsiteX25" fmla="*/ 399368 w 4408436"/>
              <a:gd name="connsiteY25" fmla="*/ 208016 h 1743372"/>
              <a:gd name="connsiteX26" fmla="*/ 399368 w 4408436"/>
              <a:gd name="connsiteY26" fmla="*/ 215012 h 1743372"/>
              <a:gd name="connsiteX27" fmla="*/ 423972 w 4408436"/>
              <a:gd name="connsiteY27" fmla="*/ 215012 h 1743372"/>
              <a:gd name="connsiteX28" fmla="*/ 423972 w 4408436"/>
              <a:gd name="connsiteY28" fmla="*/ 227388 h 1743372"/>
              <a:gd name="connsiteX29" fmla="*/ 471417 w 4408436"/>
              <a:gd name="connsiteY29" fmla="*/ 227388 h 1743372"/>
              <a:gd name="connsiteX30" fmla="*/ 471417 w 4408436"/>
              <a:gd name="connsiteY30" fmla="*/ 243224 h 1743372"/>
              <a:gd name="connsiteX31" fmla="*/ 501309 w 4408436"/>
              <a:gd name="connsiteY31" fmla="*/ 243224 h 1743372"/>
              <a:gd name="connsiteX32" fmla="*/ 501309 w 4408436"/>
              <a:gd name="connsiteY32" fmla="*/ 262057 h 1743372"/>
              <a:gd name="connsiteX33" fmla="*/ 507747 w 4408436"/>
              <a:gd name="connsiteY33" fmla="*/ 262057 h 1743372"/>
              <a:gd name="connsiteX34" fmla="*/ 507747 w 4408436"/>
              <a:gd name="connsiteY34" fmla="*/ 279123 h 1743372"/>
              <a:gd name="connsiteX35" fmla="*/ 513572 w 4408436"/>
              <a:gd name="connsiteY35" fmla="*/ 279123 h 1743372"/>
              <a:gd name="connsiteX36" fmla="*/ 513572 w 4408436"/>
              <a:gd name="connsiteY36" fmla="*/ 287348 h 1743372"/>
              <a:gd name="connsiteX37" fmla="*/ 518861 w 4408436"/>
              <a:gd name="connsiteY37" fmla="*/ 287348 h 1743372"/>
              <a:gd name="connsiteX38" fmla="*/ 518861 w 4408436"/>
              <a:gd name="connsiteY38" fmla="*/ 293191 h 1743372"/>
              <a:gd name="connsiteX39" fmla="*/ 552892 w 4408436"/>
              <a:gd name="connsiteY39" fmla="*/ 293191 h 1743372"/>
              <a:gd name="connsiteX40" fmla="*/ 552892 w 4408436"/>
              <a:gd name="connsiteY40" fmla="*/ 300263 h 1743372"/>
              <a:gd name="connsiteX41" fmla="*/ 651307 w 4408436"/>
              <a:gd name="connsiteY41" fmla="*/ 300263 h 1743372"/>
              <a:gd name="connsiteX42" fmla="*/ 651307 w 4408436"/>
              <a:gd name="connsiteY42" fmla="*/ 312562 h 1743372"/>
              <a:gd name="connsiteX43" fmla="*/ 658895 w 4408436"/>
              <a:gd name="connsiteY43" fmla="*/ 312562 h 1743372"/>
              <a:gd name="connsiteX44" fmla="*/ 658895 w 4408436"/>
              <a:gd name="connsiteY44" fmla="*/ 353151 h 1743372"/>
              <a:gd name="connsiteX45" fmla="*/ 694613 w 4408436"/>
              <a:gd name="connsiteY45" fmla="*/ 353151 h 1743372"/>
              <a:gd name="connsiteX46" fmla="*/ 694613 w 4408436"/>
              <a:gd name="connsiteY46" fmla="*/ 386590 h 1743372"/>
              <a:gd name="connsiteX47" fmla="*/ 772563 w 4408436"/>
              <a:gd name="connsiteY47" fmla="*/ 386590 h 1743372"/>
              <a:gd name="connsiteX48" fmla="*/ 772563 w 4408436"/>
              <a:gd name="connsiteY48" fmla="*/ 396046 h 1743372"/>
              <a:gd name="connsiteX49" fmla="*/ 819394 w 4408436"/>
              <a:gd name="connsiteY49" fmla="*/ 396046 h 1743372"/>
              <a:gd name="connsiteX50" fmla="*/ 825833 w 4408436"/>
              <a:gd name="connsiteY50" fmla="*/ 396046 h 1743372"/>
              <a:gd name="connsiteX51" fmla="*/ 825833 w 4408436"/>
              <a:gd name="connsiteY51" fmla="*/ 428332 h 1743372"/>
              <a:gd name="connsiteX52" fmla="*/ 832884 w 4408436"/>
              <a:gd name="connsiteY52" fmla="*/ 428332 h 1743372"/>
              <a:gd name="connsiteX53" fmla="*/ 832884 w 4408436"/>
              <a:gd name="connsiteY53" fmla="*/ 435404 h 1743372"/>
              <a:gd name="connsiteX54" fmla="*/ 837560 w 4408436"/>
              <a:gd name="connsiteY54" fmla="*/ 435404 h 1743372"/>
              <a:gd name="connsiteX55" fmla="*/ 837560 w 4408436"/>
              <a:gd name="connsiteY55" fmla="*/ 460080 h 1743372"/>
              <a:gd name="connsiteX56" fmla="*/ 859864 w 4408436"/>
              <a:gd name="connsiteY56" fmla="*/ 460080 h 1743372"/>
              <a:gd name="connsiteX57" fmla="*/ 859864 w 4408436"/>
              <a:gd name="connsiteY57" fmla="*/ 480605 h 1743372"/>
              <a:gd name="connsiteX58" fmla="*/ 868065 w 4408436"/>
              <a:gd name="connsiteY58" fmla="*/ 480605 h 1743372"/>
              <a:gd name="connsiteX59" fmla="*/ 868065 w 4408436"/>
              <a:gd name="connsiteY59" fmla="*/ 510585 h 1743372"/>
              <a:gd name="connsiteX60" fmla="*/ 960578 w 4408436"/>
              <a:gd name="connsiteY60" fmla="*/ 510585 h 1743372"/>
              <a:gd name="connsiteX61" fmla="*/ 960578 w 4408436"/>
              <a:gd name="connsiteY61" fmla="*/ 517657 h 1743372"/>
              <a:gd name="connsiteX62" fmla="*/ 981656 w 4408436"/>
              <a:gd name="connsiteY62" fmla="*/ 517657 h 1743372"/>
              <a:gd name="connsiteX63" fmla="*/ 981656 w 4408436"/>
              <a:gd name="connsiteY63" fmla="*/ 525883 h 1743372"/>
              <a:gd name="connsiteX64" fmla="*/ 993383 w 4408436"/>
              <a:gd name="connsiteY64" fmla="*/ 525883 h 1743372"/>
              <a:gd name="connsiteX65" fmla="*/ 993383 w 4408436"/>
              <a:gd name="connsiteY65" fmla="*/ 543486 h 1743372"/>
              <a:gd name="connsiteX66" fmla="*/ 997522 w 4408436"/>
              <a:gd name="connsiteY66" fmla="*/ 543486 h 1743372"/>
              <a:gd name="connsiteX67" fmla="*/ 997522 w 4408436"/>
              <a:gd name="connsiteY67" fmla="*/ 557016 h 1743372"/>
              <a:gd name="connsiteX68" fmla="*/ 1003347 w 4408436"/>
              <a:gd name="connsiteY68" fmla="*/ 557016 h 1743372"/>
              <a:gd name="connsiteX69" fmla="*/ 1003347 w 4408436"/>
              <a:gd name="connsiteY69" fmla="*/ 589302 h 1743372"/>
              <a:gd name="connsiteX70" fmla="*/ 1019750 w 4408436"/>
              <a:gd name="connsiteY70" fmla="*/ 589302 h 1743372"/>
              <a:gd name="connsiteX71" fmla="*/ 1019750 w 4408436"/>
              <a:gd name="connsiteY71" fmla="*/ 621050 h 1743372"/>
              <a:gd name="connsiteX72" fmla="*/ 1063132 w 4408436"/>
              <a:gd name="connsiteY72" fmla="*/ 621050 h 1743372"/>
              <a:gd name="connsiteX73" fmla="*/ 1063132 w 4408436"/>
              <a:gd name="connsiteY73" fmla="*/ 641037 h 1743372"/>
              <a:gd name="connsiteX74" fmla="*/ 1145758 w 4408436"/>
              <a:gd name="connsiteY74" fmla="*/ 641037 h 1743372"/>
              <a:gd name="connsiteX75" fmla="*/ 1145758 w 4408436"/>
              <a:gd name="connsiteY75" fmla="*/ 662177 h 1743372"/>
              <a:gd name="connsiteX76" fmla="*/ 1159784 w 4408436"/>
              <a:gd name="connsiteY76" fmla="*/ 662177 h 1743372"/>
              <a:gd name="connsiteX77" fmla="*/ 1159784 w 4408436"/>
              <a:gd name="connsiteY77" fmla="*/ 685085 h 1743372"/>
              <a:gd name="connsiteX78" fmla="*/ 1176187 w 4408436"/>
              <a:gd name="connsiteY78" fmla="*/ 685085 h 1743372"/>
              <a:gd name="connsiteX79" fmla="*/ 1176187 w 4408436"/>
              <a:gd name="connsiteY79" fmla="*/ 711529 h 1743372"/>
              <a:gd name="connsiteX80" fmla="*/ 1176187 w 4408436"/>
              <a:gd name="connsiteY80" fmla="*/ 719754 h 1743372"/>
              <a:gd name="connsiteX81" fmla="*/ 1186151 w 4408436"/>
              <a:gd name="connsiteY81" fmla="*/ 719754 h 1743372"/>
              <a:gd name="connsiteX82" fmla="*/ 1186151 w 4408436"/>
              <a:gd name="connsiteY82" fmla="*/ 732669 h 1743372"/>
              <a:gd name="connsiteX83" fmla="*/ 1194965 w 4408436"/>
              <a:gd name="connsiteY83" fmla="*/ 732669 h 1743372"/>
              <a:gd name="connsiteX84" fmla="*/ 1194965 w 4408436"/>
              <a:gd name="connsiteY84" fmla="*/ 746198 h 1743372"/>
              <a:gd name="connsiteX85" fmla="*/ 1223631 w 4408436"/>
              <a:gd name="connsiteY85" fmla="*/ 746198 h 1743372"/>
              <a:gd name="connsiteX86" fmla="*/ 1223631 w 4408436"/>
              <a:gd name="connsiteY86" fmla="*/ 754424 h 1743372"/>
              <a:gd name="connsiteX87" fmla="*/ 1242410 w 4408436"/>
              <a:gd name="connsiteY87" fmla="*/ 754424 h 1743372"/>
              <a:gd name="connsiteX88" fmla="*/ 1264101 w 4408436"/>
              <a:gd name="connsiteY88" fmla="*/ 754424 h 1743372"/>
              <a:gd name="connsiteX89" fmla="*/ 1264101 w 4408436"/>
              <a:gd name="connsiteY89" fmla="*/ 765570 h 1743372"/>
              <a:gd name="connsiteX90" fmla="*/ 1279277 w 4408436"/>
              <a:gd name="connsiteY90" fmla="*/ 765570 h 1743372"/>
              <a:gd name="connsiteX91" fmla="*/ 1279277 w 4408436"/>
              <a:gd name="connsiteY91" fmla="*/ 770874 h 1743372"/>
              <a:gd name="connsiteX92" fmla="*/ 1316221 w 4408436"/>
              <a:gd name="connsiteY92" fmla="*/ 770874 h 1743372"/>
              <a:gd name="connsiteX93" fmla="*/ 1316221 w 4408436"/>
              <a:gd name="connsiteY93" fmla="*/ 777332 h 1743372"/>
              <a:gd name="connsiteX94" fmla="*/ 1340825 w 4408436"/>
              <a:gd name="connsiteY94" fmla="*/ 777332 h 1743372"/>
              <a:gd name="connsiteX95" fmla="*/ 1340825 w 4408436"/>
              <a:gd name="connsiteY95" fmla="*/ 789708 h 1743372"/>
              <a:gd name="connsiteX96" fmla="*/ 1347263 w 4408436"/>
              <a:gd name="connsiteY96" fmla="*/ 789708 h 1743372"/>
              <a:gd name="connsiteX97" fmla="*/ 1347263 w 4408436"/>
              <a:gd name="connsiteY97" fmla="*/ 800855 h 1743372"/>
              <a:gd name="connsiteX98" fmla="*/ 1354315 w 4408436"/>
              <a:gd name="connsiteY98" fmla="*/ 800855 h 1743372"/>
              <a:gd name="connsiteX99" fmla="*/ 1354315 w 4408436"/>
              <a:gd name="connsiteY99" fmla="*/ 837830 h 1743372"/>
              <a:gd name="connsiteX100" fmla="*/ 1373016 w 4408436"/>
              <a:gd name="connsiteY100" fmla="*/ 837830 h 1743372"/>
              <a:gd name="connsiteX101" fmla="*/ 1373016 w 4408436"/>
              <a:gd name="connsiteY101" fmla="*/ 845517 h 1743372"/>
              <a:gd name="connsiteX102" fmla="*/ 1405821 w 4408436"/>
              <a:gd name="connsiteY102" fmla="*/ 845517 h 1743372"/>
              <a:gd name="connsiteX103" fmla="*/ 1405821 w 4408436"/>
              <a:gd name="connsiteY103" fmla="*/ 864889 h 1743372"/>
              <a:gd name="connsiteX104" fmla="*/ 1449204 w 4408436"/>
              <a:gd name="connsiteY104" fmla="*/ 864889 h 1743372"/>
              <a:gd name="connsiteX105" fmla="*/ 1449204 w 4408436"/>
              <a:gd name="connsiteY105" fmla="*/ 870731 h 1743372"/>
              <a:gd name="connsiteX106" fmla="*/ 1476720 w 4408436"/>
              <a:gd name="connsiteY106" fmla="*/ 870731 h 1743372"/>
              <a:gd name="connsiteX107" fmla="*/ 1476720 w 4408436"/>
              <a:gd name="connsiteY107" fmla="*/ 877189 h 1743372"/>
              <a:gd name="connsiteX108" fmla="*/ 1484921 w 4408436"/>
              <a:gd name="connsiteY108" fmla="*/ 877189 h 1743372"/>
              <a:gd name="connsiteX109" fmla="*/ 1484921 w 4408436"/>
              <a:gd name="connsiteY109" fmla="*/ 890180 h 1743372"/>
              <a:gd name="connsiteX110" fmla="*/ 1503700 w 4408436"/>
              <a:gd name="connsiteY110" fmla="*/ 890180 h 1743372"/>
              <a:gd name="connsiteX111" fmla="*/ 1503700 w 4408436"/>
              <a:gd name="connsiteY111" fmla="*/ 900173 h 1743372"/>
              <a:gd name="connsiteX112" fmla="*/ 1545242 w 4408436"/>
              <a:gd name="connsiteY112" fmla="*/ 900173 h 1743372"/>
              <a:gd name="connsiteX113" fmla="*/ 1588625 w 4408436"/>
              <a:gd name="connsiteY113" fmla="*/ 900173 h 1743372"/>
              <a:gd name="connsiteX114" fmla="*/ 1588625 w 4408436"/>
              <a:gd name="connsiteY114" fmla="*/ 973586 h 1743372"/>
              <a:gd name="connsiteX115" fmla="*/ 1622043 w 4408436"/>
              <a:gd name="connsiteY115" fmla="*/ 973586 h 1743372"/>
              <a:gd name="connsiteX116" fmla="*/ 1622043 w 4408436"/>
              <a:gd name="connsiteY116" fmla="*/ 982965 h 1743372"/>
              <a:gd name="connsiteX117" fmla="*/ 1679451 w 4408436"/>
              <a:gd name="connsiteY117" fmla="*/ 982965 h 1743372"/>
              <a:gd name="connsiteX118" fmla="*/ 1679451 w 4408436"/>
              <a:gd name="connsiteY118" fmla="*/ 992420 h 1743372"/>
              <a:gd name="connsiteX119" fmla="*/ 1763763 w 4408436"/>
              <a:gd name="connsiteY119" fmla="*/ 992420 h 1743372"/>
              <a:gd name="connsiteX120" fmla="*/ 1763763 w 4408436"/>
              <a:gd name="connsiteY120" fmla="*/ 1003567 h 1743372"/>
              <a:gd name="connsiteX121" fmla="*/ 1812434 w 4408436"/>
              <a:gd name="connsiteY121" fmla="*/ 1003567 h 1743372"/>
              <a:gd name="connsiteX122" fmla="*/ 1812434 w 4408436"/>
              <a:gd name="connsiteY122" fmla="*/ 1021170 h 1743372"/>
              <a:gd name="connsiteX123" fmla="*/ 1840564 w 4408436"/>
              <a:gd name="connsiteY123" fmla="*/ 1021170 h 1743372"/>
              <a:gd name="connsiteX124" fmla="*/ 1840564 w 4408436"/>
              <a:gd name="connsiteY124" fmla="*/ 1067601 h 1743372"/>
              <a:gd name="connsiteX125" fmla="*/ 1860415 w 4408436"/>
              <a:gd name="connsiteY125" fmla="*/ 1067601 h 1743372"/>
              <a:gd name="connsiteX126" fmla="*/ 1860415 w 4408436"/>
              <a:gd name="connsiteY126" fmla="*/ 1105192 h 1743372"/>
              <a:gd name="connsiteX127" fmla="*/ 1876281 w 4408436"/>
              <a:gd name="connsiteY127" fmla="*/ 1105192 h 1743372"/>
              <a:gd name="connsiteX128" fmla="*/ 1876281 w 4408436"/>
              <a:gd name="connsiteY128" fmla="*/ 1127561 h 1743372"/>
              <a:gd name="connsiteX129" fmla="*/ 1937752 w 4408436"/>
              <a:gd name="connsiteY129" fmla="*/ 1127561 h 1743372"/>
              <a:gd name="connsiteX130" fmla="*/ 1943041 w 4408436"/>
              <a:gd name="connsiteY130" fmla="*/ 1127561 h 1743372"/>
              <a:gd name="connsiteX131" fmla="*/ 1943041 w 4408436"/>
              <a:gd name="connsiteY131" fmla="*/ 1136325 h 1743372"/>
              <a:gd name="connsiteX132" fmla="*/ 1979372 w 4408436"/>
              <a:gd name="connsiteY132" fmla="*/ 1136325 h 1743372"/>
              <a:gd name="connsiteX133" fmla="*/ 1979372 w 4408436"/>
              <a:gd name="connsiteY133" fmla="*/ 1145165 h 1743372"/>
              <a:gd name="connsiteX134" fmla="*/ 1992861 w 4408436"/>
              <a:gd name="connsiteY134" fmla="*/ 1145165 h 1743372"/>
              <a:gd name="connsiteX135" fmla="*/ 1992861 w 4408436"/>
              <a:gd name="connsiteY135" fmla="*/ 1152776 h 1743372"/>
              <a:gd name="connsiteX136" fmla="*/ 2001063 w 4408436"/>
              <a:gd name="connsiteY136" fmla="*/ 1152776 h 1743372"/>
              <a:gd name="connsiteX137" fmla="*/ 2001063 w 4408436"/>
              <a:gd name="connsiteY137" fmla="*/ 1159233 h 1743372"/>
              <a:gd name="connsiteX138" fmla="*/ 2013326 w 4408436"/>
              <a:gd name="connsiteY138" fmla="*/ 1159233 h 1743372"/>
              <a:gd name="connsiteX139" fmla="*/ 2013326 w 4408436"/>
              <a:gd name="connsiteY139" fmla="*/ 1165690 h 1743372"/>
              <a:gd name="connsiteX140" fmla="*/ 2032105 w 4408436"/>
              <a:gd name="connsiteY140" fmla="*/ 1165690 h 1743372"/>
              <a:gd name="connsiteX141" fmla="*/ 2032105 w 4408436"/>
              <a:gd name="connsiteY141" fmla="*/ 1173915 h 1743372"/>
              <a:gd name="connsiteX142" fmla="*/ 2054946 w 4408436"/>
              <a:gd name="connsiteY142" fmla="*/ 1173915 h 1743372"/>
              <a:gd name="connsiteX143" fmla="*/ 2054946 w 4408436"/>
              <a:gd name="connsiteY143" fmla="*/ 1182141 h 1743372"/>
              <a:gd name="connsiteX144" fmla="*/ 2083688 w 4408436"/>
              <a:gd name="connsiteY144" fmla="*/ 1182141 h 1743372"/>
              <a:gd name="connsiteX145" fmla="*/ 2083688 w 4408436"/>
              <a:gd name="connsiteY145" fmla="*/ 1208047 h 1743372"/>
              <a:gd name="connsiteX146" fmla="*/ 2108829 w 4408436"/>
              <a:gd name="connsiteY146" fmla="*/ 1208047 h 1743372"/>
              <a:gd name="connsiteX147" fmla="*/ 2108829 w 4408436"/>
              <a:gd name="connsiteY147" fmla="*/ 1232108 h 1743372"/>
              <a:gd name="connsiteX148" fmla="*/ 2131133 w 4408436"/>
              <a:gd name="connsiteY148" fmla="*/ 1232108 h 1743372"/>
              <a:gd name="connsiteX149" fmla="*/ 2131133 w 4408436"/>
              <a:gd name="connsiteY149" fmla="*/ 1242716 h 1743372"/>
              <a:gd name="connsiteX150" fmla="*/ 2185552 w 4408436"/>
              <a:gd name="connsiteY150" fmla="*/ 1242716 h 1743372"/>
              <a:gd name="connsiteX151" fmla="*/ 2185552 w 4408436"/>
              <a:gd name="connsiteY151" fmla="*/ 1250941 h 1743372"/>
              <a:gd name="connsiteX152" fmla="*/ 2255301 w 4408436"/>
              <a:gd name="connsiteY152" fmla="*/ 1250941 h 1743372"/>
              <a:gd name="connsiteX153" fmla="*/ 2255301 w 4408436"/>
              <a:gd name="connsiteY153" fmla="*/ 1260935 h 1743372"/>
              <a:gd name="connsiteX154" fmla="*/ 2343752 w 4408436"/>
              <a:gd name="connsiteY154" fmla="*/ 1260935 h 1743372"/>
              <a:gd name="connsiteX155" fmla="*/ 2343752 w 4408436"/>
              <a:gd name="connsiteY155" fmla="*/ 1310825 h 1743372"/>
              <a:gd name="connsiteX156" fmla="*/ 2382459 w 4408436"/>
              <a:gd name="connsiteY156" fmla="*/ 1310825 h 1743372"/>
              <a:gd name="connsiteX157" fmla="*/ 2441630 w 4408436"/>
              <a:gd name="connsiteY157" fmla="*/ 1310825 h 1743372"/>
              <a:gd name="connsiteX158" fmla="*/ 2458033 w 4408436"/>
              <a:gd name="connsiteY158" fmla="*/ 1310825 h 1743372"/>
              <a:gd name="connsiteX159" fmla="*/ 2458033 w 4408436"/>
              <a:gd name="connsiteY159" fmla="*/ 1324354 h 1743372"/>
              <a:gd name="connsiteX160" fmla="*/ 2535370 w 4408436"/>
              <a:gd name="connsiteY160" fmla="*/ 1324354 h 1743372"/>
              <a:gd name="connsiteX161" fmla="*/ 2535370 w 4408436"/>
              <a:gd name="connsiteY161" fmla="*/ 1337269 h 1743372"/>
              <a:gd name="connsiteX162" fmla="*/ 2596840 w 4408436"/>
              <a:gd name="connsiteY162" fmla="*/ 1337269 h 1743372"/>
              <a:gd name="connsiteX163" fmla="*/ 2596840 w 4408436"/>
              <a:gd name="connsiteY163" fmla="*/ 1362560 h 1743372"/>
              <a:gd name="connsiteX164" fmla="*/ 2713421 w 4408436"/>
              <a:gd name="connsiteY164" fmla="*/ 1362560 h 1743372"/>
              <a:gd name="connsiteX165" fmla="*/ 2770829 w 4408436"/>
              <a:gd name="connsiteY165" fmla="*/ 1362560 h 1743372"/>
              <a:gd name="connsiteX166" fmla="*/ 2855754 w 4408436"/>
              <a:gd name="connsiteY166" fmla="*/ 1362560 h 1743372"/>
              <a:gd name="connsiteX167" fmla="*/ 2855754 w 4408436"/>
              <a:gd name="connsiteY167" fmla="*/ 1404839 h 1743372"/>
              <a:gd name="connsiteX168" fmla="*/ 3026831 w 4408436"/>
              <a:gd name="connsiteY168" fmla="*/ 1404839 h 1743372"/>
              <a:gd name="connsiteX169" fmla="*/ 3026831 w 4408436"/>
              <a:gd name="connsiteY169" fmla="*/ 1424211 h 1743372"/>
              <a:gd name="connsiteX170" fmla="*/ 3071976 w 4408436"/>
              <a:gd name="connsiteY170" fmla="*/ 1424211 h 1743372"/>
              <a:gd name="connsiteX171" fmla="*/ 3071976 w 4408436"/>
              <a:gd name="connsiteY171" fmla="*/ 1441892 h 1743372"/>
              <a:gd name="connsiteX172" fmla="*/ 3080177 w 4408436"/>
              <a:gd name="connsiteY172" fmla="*/ 1441892 h 1743372"/>
              <a:gd name="connsiteX173" fmla="*/ 3080177 w 4408436"/>
              <a:gd name="connsiteY173" fmla="*/ 1478867 h 1743372"/>
              <a:gd name="connsiteX174" fmla="*/ 3125246 w 4408436"/>
              <a:gd name="connsiteY174" fmla="*/ 1478867 h 1743372"/>
              <a:gd name="connsiteX175" fmla="*/ 3125246 w 4408436"/>
              <a:gd name="connsiteY175" fmla="*/ 1501237 h 1743372"/>
              <a:gd name="connsiteX176" fmla="*/ 3500816 w 4408436"/>
              <a:gd name="connsiteY176" fmla="*/ 1501237 h 1743372"/>
              <a:gd name="connsiteX177" fmla="*/ 3578690 w 4408436"/>
              <a:gd name="connsiteY177" fmla="*/ 1501237 h 1743372"/>
              <a:gd name="connsiteX178" fmla="*/ 3588117 w 4408436"/>
              <a:gd name="connsiteY178" fmla="*/ 1501237 h 1743372"/>
              <a:gd name="connsiteX179" fmla="*/ 3588117 w 4408436"/>
              <a:gd name="connsiteY179" fmla="*/ 1564042 h 1743372"/>
              <a:gd name="connsiteX180" fmla="*/ 3676568 w 4408436"/>
              <a:gd name="connsiteY180" fmla="*/ 1564042 h 1743372"/>
              <a:gd name="connsiteX181" fmla="*/ 3872248 w 4408436"/>
              <a:gd name="connsiteY181" fmla="*/ 1564042 h 1743372"/>
              <a:gd name="connsiteX182" fmla="*/ 4124111 w 4408436"/>
              <a:gd name="connsiteY182" fmla="*/ 1564042 h 1743372"/>
              <a:gd name="connsiteX183" fmla="*/ 4360184 w 4408436"/>
              <a:gd name="connsiteY183" fmla="*/ 1564042 h 1743372"/>
              <a:gd name="connsiteX184" fmla="*/ 4360184 w 4408436"/>
              <a:gd name="connsiteY184" fmla="*/ 1743308 h 1743372"/>
              <a:gd name="connsiteX185" fmla="*/ 4408436 w 4408436"/>
              <a:gd name="connsiteY185" fmla="*/ 1741842 h 1743372"/>
              <a:gd name="connsiteX0" fmla="*/ 0 w 4408436"/>
              <a:gd name="connsiteY0" fmla="*/ 0 h 1746239"/>
              <a:gd name="connsiteX1" fmla="*/ 75994 w 4408436"/>
              <a:gd name="connsiteY1" fmla="*/ 0 h 1746239"/>
              <a:gd name="connsiteX2" fmla="*/ 75994 w 4408436"/>
              <a:gd name="connsiteY2" fmla="*/ 8840 h 1746239"/>
              <a:gd name="connsiteX3" fmla="*/ 146280 w 4408436"/>
              <a:gd name="connsiteY3" fmla="*/ 8840 h 1746239"/>
              <a:gd name="connsiteX4" fmla="*/ 146280 w 4408436"/>
              <a:gd name="connsiteY4" fmla="*/ 22908 h 1746239"/>
              <a:gd name="connsiteX5" fmla="*/ 162069 w 4408436"/>
              <a:gd name="connsiteY5" fmla="*/ 22908 h 1746239"/>
              <a:gd name="connsiteX6" fmla="*/ 162069 w 4408436"/>
              <a:gd name="connsiteY6" fmla="*/ 42280 h 1746239"/>
              <a:gd name="connsiteX7" fmla="*/ 169120 w 4408436"/>
              <a:gd name="connsiteY7" fmla="*/ 42280 h 1746239"/>
              <a:gd name="connsiteX8" fmla="*/ 169120 w 4408436"/>
              <a:gd name="connsiteY8" fmla="*/ 58192 h 1746239"/>
              <a:gd name="connsiteX9" fmla="*/ 169120 w 4408436"/>
              <a:gd name="connsiteY9" fmla="*/ 66956 h 1746239"/>
              <a:gd name="connsiteX10" fmla="*/ 177935 w 4408436"/>
              <a:gd name="connsiteY10" fmla="*/ 66956 h 1746239"/>
              <a:gd name="connsiteX11" fmla="*/ 177935 w 4408436"/>
              <a:gd name="connsiteY11" fmla="*/ 102240 h 1746239"/>
              <a:gd name="connsiteX12" fmla="*/ 244694 w 4408436"/>
              <a:gd name="connsiteY12" fmla="*/ 102240 h 1746239"/>
              <a:gd name="connsiteX13" fmla="*/ 244694 w 4408436"/>
              <a:gd name="connsiteY13" fmla="*/ 111080 h 1746239"/>
              <a:gd name="connsiteX14" fmla="*/ 276350 w 4408436"/>
              <a:gd name="connsiteY14" fmla="*/ 111080 h 1746239"/>
              <a:gd name="connsiteX15" fmla="*/ 276350 w 4408436"/>
              <a:gd name="connsiteY15" fmla="*/ 118076 h 1746239"/>
              <a:gd name="connsiteX16" fmla="*/ 330846 w 4408436"/>
              <a:gd name="connsiteY16" fmla="*/ 118076 h 1746239"/>
              <a:gd name="connsiteX17" fmla="*/ 330846 w 4408436"/>
              <a:gd name="connsiteY17" fmla="*/ 146288 h 1746239"/>
              <a:gd name="connsiteX18" fmla="*/ 339584 w 4408436"/>
              <a:gd name="connsiteY18" fmla="*/ 146288 h 1746239"/>
              <a:gd name="connsiteX19" fmla="*/ 339584 w 4408436"/>
              <a:gd name="connsiteY19" fmla="*/ 179804 h 1746239"/>
              <a:gd name="connsiteX20" fmla="*/ 339584 w 4408436"/>
              <a:gd name="connsiteY20" fmla="*/ 193872 h 1746239"/>
              <a:gd name="connsiteX21" fmla="*/ 358975 w 4408436"/>
              <a:gd name="connsiteY21" fmla="*/ 193872 h 1746239"/>
              <a:gd name="connsiteX22" fmla="*/ 358975 w 4408436"/>
              <a:gd name="connsiteY22" fmla="*/ 200944 h 1746239"/>
              <a:gd name="connsiteX23" fmla="*/ 388791 w 4408436"/>
              <a:gd name="connsiteY23" fmla="*/ 200944 h 1746239"/>
              <a:gd name="connsiteX24" fmla="*/ 388791 w 4408436"/>
              <a:gd name="connsiteY24" fmla="*/ 208016 h 1746239"/>
              <a:gd name="connsiteX25" fmla="*/ 399368 w 4408436"/>
              <a:gd name="connsiteY25" fmla="*/ 208016 h 1746239"/>
              <a:gd name="connsiteX26" fmla="*/ 399368 w 4408436"/>
              <a:gd name="connsiteY26" fmla="*/ 215012 h 1746239"/>
              <a:gd name="connsiteX27" fmla="*/ 423972 w 4408436"/>
              <a:gd name="connsiteY27" fmla="*/ 215012 h 1746239"/>
              <a:gd name="connsiteX28" fmla="*/ 423972 w 4408436"/>
              <a:gd name="connsiteY28" fmla="*/ 227388 h 1746239"/>
              <a:gd name="connsiteX29" fmla="*/ 471417 w 4408436"/>
              <a:gd name="connsiteY29" fmla="*/ 227388 h 1746239"/>
              <a:gd name="connsiteX30" fmla="*/ 471417 w 4408436"/>
              <a:gd name="connsiteY30" fmla="*/ 243224 h 1746239"/>
              <a:gd name="connsiteX31" fmla="*/ 501309 w 4408436"/>
              <a:gd name="connsiteY31" fmla="*/ 243224 h 1746239"/>
              <a:gd name="connsiteX32" fmla="*/ 501309 w 4408436"/>
              <a:gd name="connsiteY32" fmla="*/ 262057 h 1746239"/>
              <a:gd name="connsiteX33" fmla="*/ 507747 w 4408436"/>
              <a:gd name="connsiteY33" fmla="*/ 262057 h 1746239"/>
              <a:gd name="connsiteX34" fmla="*/ 507747 w 4408436"/>
              <a:gd name="connsiteY34" fmla="*/ 279123 h 1746239"/>
              <a:gd name="connsiteX35" fmla="*/ 513572 w 4408436"/>
              <a:gd name="connsiteY35" fmla="*/ 279123 h 1746239"/>
              <a:gd name="connsiteX36" fmla="*/ 513572 w 4408436"/>
              <a:gd name="connsiteY36" fmla="*/ 287348 h 1746239"/>
              <a:gd name="connsiteX37" fmla="*/ 518861 w 4408436"/>
              <a:gd name="connsiteY37" fmla="*/ 287348 h 1746239"/>
              <a:gd name="connsiteX38" fmla="*/ 518861 w 4408436"/>
              <a:gd name="connsiteY38" fmla="*/ 293191 h 1746239"/>
              <a:gd name="connsiteX39" fmla="*/ 552892 w 4408436"/>
              <a:gd name="connsiteY39" fmla="*/ 293191 h 1746239"/>
              <a:gd name="connsiteX40" fmla="*/ 552892 w 4408436"/>
              <a:gd name="connsiteY40" fmla="*/ 300263 h 1746239"/>
              <a:gd name="connsiteX41" fmla="*/ 651307 w 4408436"/>
              <a:gd name="connsiteY41" fmla="*/ 300263 h 1746239"/>
              <a:gd name="connsiteX42" fmla="*/ 651307 w 4408436"/>
              <a:gd name="connsiteY42" fmla="*/ 312562 h 1746239"/>
              <a:gd name="connsiteX43" fmla="*/ 658895 w 4408436"/>
              <a:gd name="connsiteY43" fmla="*/ 312562 h 1746239"/>
              <a:gd name="connsiteX44" fmla="*/ 658895 w 4408436"/>
              <a:gd name="connsiteY44" fmla="*/ 353151 h 1746239"/>
              <a:gd name="connsiteX45" fmla="*/ 694613 w 4408436"/>
              <a:gd name="connsiteY45" fmla="*/ 353151 h 1746239"/>
              <a:gd name="connsiteX46" fmla="*/ 694613 w 4408436"/>
              <a:gd name="connsiteY46" fmla="*/ 386590 h 1746239"/>
              <a:gd name="connsiteX47" fmla="*/ 772563 w 4408436"/>
              <a:gd name="connsiteY47" fmla="*/ 386590 h 1746239"/>
              <a:gd name="connsiteX48" fmla="*/ 772563 w 4408436"/>
              <a:gd name="connsiteY48" fmla="*/ 396046 h 1746239"/>
              <a:gd name="connsiteX49" fmla="*/ 819394 w 4408436"/>
              <a:gd name="connsiteY49" fmla="*/ 396046 h 1746239"/>
              <a:gd name="connsiteX50" fmla="*/ 825833 w 4408436"/>
              <a:gd name="connsiteY50" fmla="*/ 396046 h 1746239"/>
              <a:gd name="connsiteX51" fmla="*/ 825833 w 4408436"/>
              <a:gd name="connsiteY51" fmla="*/ 428332 h 1746239"/>
              <a:gd name="connsiteX52" fmla="*/ 832884 w 4408436"/>
              <a:gd name="connsiteY52" fmla="*/ 428332 h 1746239"/>
              <a:gd name="connsiteX53" fmla="*/ 832884 w 4408436"/>
              <a:gd name="connsiteY53" fmla="*/ 435404 h 1746239"/>
              <a:gd name="connsiteX54" fmla="*/ 837560 w 4408436"/>
              <a:gd name="connsiteY54" fmla="*/ 435404 h 1746239"/>
              <a:gd name="connsiteX55" fmla="*/ 837560 w 4408436"/>
              <a:gd name="connsiteY55" fmla="*/ 460080 h 1746239"/>
              <a:gd name="connsiteX56" fmla="*/ 859864 w 4408436"/>
              <a:gd name="connsiteY56" fmla="*/ 460080 h 1746239"/>
              <a:gd name="connsiteX57" fmla="*/ 859864 w 4408436"/>
              <a:gd name="connsiteY57" fmla="*/ 480605 h 1746239"/>
              <a:gd name="connsiteX58" fmla="*/ 868065 w 4408436"/>
              <a:gd name="connsiteY58" fmla="*/ 480605 h 1746239"/>
              <a:gd name="connsiteX59" fmla="*/ 868065 w 4408436"/>
              <a:gd name="connsiteY59" fmla="*/ 510585 h 1746239"/>
              <a:gd name="connsiteX60" fmla="*/ 960578 w 4408436"/>
              <a:gd name="connsiteY60" fmla="*/ 510585 h 1746239"/>
              <a:gd name="connsiteX61" fmla="*/ 960578 w 4408436"/>
              <a:gd name="connsiteY61" fmla="*/ 517657 h 1746239"/>
              <a:gd name="connsiteX62" fmla="*/ 981656 w 4408436"/>
              <a:gd name="connsiteY62" fmla="*/ 517657 h 1746239"/>
              <a:gd name="connsiteX63" fmla="*/ 981656 w 4408436"/>
              <a:gd name="connsiteY63" fmla="*/ 525883 h 1746239"/>
              <a:gd name="connsiteX64" fmla="*/ 993383 w 4408436"/>
              <a:gd name="connsiteY64" fmla="*/ 525883 h 1746239"/>
              <a:gd name="connsiteX65" fmla="*/ 993383 w 4408436"/>
              <a:gd name="connsiteY65" fmla="*/ 543486 h 1746239"/>
              <a:gd name="connsiteX66" fmla="*/ 997522 w 4408436"/>
              <a:gd name="connsiteY66" fmla="*/ 543486 h 1746239"/>
              <a:gd name="connsiteX67" fmla="*/ 997522 w 4408436"/>
              <a:gd name="connsiteY67" fmla="*/ 557016 h 1746239"/>
              <a:gd name="connsiteX68" fmla="*/ 1003347 w 4408436"/>
              <a:gd name="connsiteY68" fmla="*/ 557016 h 1746239"/>
              <a:gd name="connsiteX69" fmla="*/ 1003347 w 4408436"/>
              <a:gd name="connsiteY69" fmla="*/ 589302 h 1746239"/>
              <a:gd name="connsiteX70" fmla="*/ 1019750 w 4408436"/>
              <a:gd name="connsiteY70" fmla="*/ 589302 h 1746239"/>
              <a:gd name="connsiteX71" fmla="*/ 1019750 w 4408436"/>
              <a:gd name="connsiteY71" fmla="*/ 621050 h 1746239"/>
              <a:gd name="connsiteX72" fmla="*/ 1063132 w 4408436"/>
              <a:gd name="connsiteY72" fmla="*/ 621050 h 1746239"/>
              <a:gd name="connsiteX73" fmla="*/ 1063132 w 4408436"/>
              <a:gd name="connsiteY73" fmla="*/ 641037 h 1746239"/>
              <a:gd name="connsiteX74" fmla="*/ 1145758 w 4408436"/>
              <a:gd name="connsiteY74" fmla="*/ 641037 h 1746239"/>
              <a:gd name="connsiteX75" fmla="*/ 1145758 w 4408436"/>
              <a:gd name="connsiteY75" fmla="*/ 662177 h 1746239"/>
              <a:gd name="connsiteX76" fmla="*/ 1159784 w 4408436"/>
              <a:gd name="connsiteY76" fmla="*/ 662177 h 1746239"/>
              <a:gd name="connsiteX77" fmla="*/ 1159784 w 4408436"/>
              <a:gd name="connsiteY77" fmla="*/ 685085 h 1746239"/>
              <a:gd name="connsiteX78" fmla="*/ 1176187 w 4408436"/>
              <a:gd name="connsiteY78" fmla="*/ 685085 h 1746239"/>
              <a:gd name="connsiteX79" fmla="*/ 1176187 w 4408436"/>
              <a:gd name="connsiteY79" fmla="*/ 711529 h 1746239"/>
              <a:gd name="connsiteX80" fmla="*/ 1176187 w 4408436"/>
              <a:gd name="connsiteY80" fmla="*/ 719754 h 1746239"/>
              <a:gd name="connsiteX81" fmla="*/ 1186151 w 4408436"/>
              <a:gd name="connsiteY81" fmla="*/ 719754 h 1746239"/>
              <a:gd name="connsiteX82" fmla="*/ 1186151 w 4408436"/>
              <a:gd name="connsiteY82" fmla="*/ 732669 h 1746239"/>
              <a:gd name="connsiteX83" fmla="*/ 1194965 w 4408436"/>
              <a:gd name="connsiteY83" fmla="*/ 732669 h 1746239"/>
              <a:gd name="connsiteX84" fmla="*/ 1194965 w 4408436"/>
              <a:gd name="connsiteY84" fmla="*/ 746198 h 1746239"/>
              <a:gd name="connsiteX85" fmla="*/ 1223631 w 4408436"/>
              <a:gd name="connsiteY85" fmla="*/ 746198 h 1746239"/>
              <a:gd name="connsiteX86" fmla="*/ 1223631 w 4408436"/>
              <a:gd name="connsiteY86" fmla="*/ 754424 h 1746239"/>
              <a:gd name="connsiteX87" fmla="*/ 1242410 w 4408436"/>
              <a:gd name="connsiteY87" fmla="*/ 754424 h 1746239"/>
              <a:gd name="connsiteX88" fmla="*/ 1264101 w 4408436"/>
              <a:gd name="connsiteY88" fmla="*/ 754424 h 1746239"/>
              <a:gd name="connsiteX89" fmla="*/ 1264101 w 4408436"/>
              <a:gd name="connsiteY89" fmla="*/ 765570 h 1746239"/>
              <a:gd name="connsiteX90" fmla="*/ 1279277 w 4408436"/>
              <a:gd name="connsiteY90" fmla="*/ 765570 h 1746239"/>
              <a:gd name="connsiteX91" fmla="*/ 1279277 w 4408436"/>
              <a:gd name="connsiteY91" fmla="*/ 770874 h 1746239"/>
              <a:gd name="connsiteX92" fmla="*/ 1316221 w 4408436"/>
              <a:gd name="connsiteY92" fmla="*/ 770874 h 1746239"/>
              <a:gd name="connsiteX93" fmla="*/ 1316221 w 4408436"/>
              <a:gd name="connsiteY93" fmla="*/ 777332 h 1746239"/>
              <a:gd name="connsiteX94" fmla="*/ 1340825 w 4408436"/>
              <a:gd name="connsiteY94" fmla="*/ 777332 h 1746239"/>
              <a:gd name="connsiteX95" fmla="*/ 1340825 w 4408436"/>
              <a:gd name="connsiteY95" fmla="*/ 789708 h 1746239"/>
              <a:gd name="connsiteX96" fmla="*/ 1347263 w 4408436"/>
              <a:gd name="connsiteY96" fmla="*/ 789708 h 1746239"/>
              <a:gd name="connsiteX97" fmla="*/ 1347263 w 4408436"/>
              <a:gd name="connsiteY97" fmla="*/ 800855 h 1746239"/>
              <a:gd name="connsiteX98" fmla="*/ 1354315 w 4408436"/>
              <a:gd name="connsiteY98" fmla="*/ 800855 h 1746239"/>
              <a:gd name="connsiteX99" fmla="*/ 1354315 w 4408436"/>
              <a:gd name="connsiteY99" fmla="*/ 837830 h 1746239"/>
              <a:gd name="connsiteX100" fmla="*/ 1373016 w 4408436"/>
              <a:gd name="connsiteY100" fmla="*/ 837830 h 1746239"/>
              <a:gd name="connsiteX101" fmla="*/ 1373016 w 4408436"/>
              <a:gd name="connsiteY101" fmla="*/ 845517 h 1746239"/>
              <a:gd name="connsiteX102" fmla="*/ 1405821 w 4408436"/>
              <a:gd name="connsiteY102" fmla="*/ 845517 h 1746239"/>
              <a:gd name="connsiteX103" fmla="*/ 1405821 w 4408436"/>
              <a:gd name="connsiteY103" fmla="*/ 864889 h 1746239"/>
              <a:gd name="connsiteX104" fmla="*/ 1449204 w 4408436"/>
              <a:gd name="connsiteY104" fmla="*/ 864889 h 1746239"/>
              <a:gd name="connsiteX105" fmla="*/ 1449204 w 4408436"/>
              <a:gd name="connsiteY105" fmla="*/ 870731 h 1746239"/>
              <a:gd name="connsiteX106" fmla="*/ 1476720 w 4408436"/>
              <a:gd name="connsiteY106" fmla="*/ 870731 h 1746239"/>
              <a:gd name="connsiteX107" fmla="*/ 1476720 w 4408436"/>
              <a:gd name="connsiteY107" fmla="*/ 877189 h 1746239"/>
              <a:gd name="connsiteX108" fmla="*/ 1484921 w 4408436"/>
              <a:gd name="connsiteY108" fmla="*/ 877189 h 1746239"/>
              <a:gd name="connsiteX109" fmla="*/ 1484921 w 4408436"/>
              <a:gd name="connsiteY109" fmla="*/ 890180 h 1746239"/>
              <a:gd name="connsiteX110" fmla="*/ 1503700 w 4408436"/>
              <a:gd name="connsiteY110" fmla="*/ 890180 h 1746239"/>
              <a:gd name="connsiteX111" fmla="*/ 1503700 w 4408436"/>
              <a:gd name="connsiteY111" fmla="*/ 900173 h 1746239"/>
              <a:gd name="connsiteX112" fmla="*/ 1545242 w 4408436"/>
              <a:gd name="connsiteY112" fmla="*/ 900173 h 1746239"/>
              <a:gd name="connsiteX113" fmla="*/ 1588625 w 4408436"/>
              <a:gd name="connsiteY113" fmla="*/ 900173 h 1746239"/>
              <a:gd name="connsiteX114" fmla="*/ 1588625 w 4408436"/>
              <a:gd name="connsiteY114" fmla="*/ 973586 h 1746239"/>
              <a:gd name="connsiteX115" fmla="*/ 1622043 w 4408436"/>
              <a:gd name="connsiteY115" fmla="*/ 973586 h 1746239"/>
              <a:gd name="connsiteX116" fmla="*/ 1622043 w 4408436"/>
              <a:gd name="connsiteY116" fmla="*/ 982965 h 1746239"/>
              <a:gd name="connsiteX117" fmla="*/ 1679451 w 4408436"/>
              <a:gd name="connsiteY117" fmla="*/ 982965 h 1746239"/>
              <a:gd name="connsiteX118" fmla="*/ 1679451 w 4408436"/>
              <a:gd name="connsiteY118" fmla="*/ 992420 h 1746239"/>
              <a:gd name="connsiteX119" fmla="*/ 1763763 w 4408436"/>
              <a:gd name="connsiteY119" fmla="*/ 992420 h 1746239"/>
              <a:gd name="connsiteX120" fmla="*/ 1763763 w 4408436"/>
              <a:gd name="connsiteY120" fmla="*/ 1003567 h 1746239"/>
              <a:gd name="connsiteX121" fmla="*/ 1812434 w 4408436"/>
              <a:gd name="connsiteY121" fmla="*/ 1003567 h 1746239"/>
              <a:gd name="connsiteX122" fmla="*/ 1812434 w 4408436"/>
              <a:gd name="connsiteY122" fmla="*/ 1021170 h 1746239"/>
              <a:gd name="connsiteX123" fmla="*/ 1840564 w 4408436"/>
              <a:gd name="connsiteY123" fmla="*/ 1021170 h 1746239"/>
              <a:gd name="connsiteX124" fmla="*/ 1840564 w 4408436"/>
              <a:gd name="connsiteY124" fmla="*/ 1067601 h 1746239"/>
              <a:gd name="connsiteX125" fmla="*/ 1860415 w 4408436"/>
              <a:gd name="connsiteY125" fmla="*/ 1067601 h 1746239"/>
              <a:gd name="connsiteX126" fmla="*/ 1860415 w 4408436"/>
              <a:gd name="connsiteY126" fmla="*/ 1105192 h 1746239"/>
              <a:gd name="connsiteX127" fmla="*/ 1876281 w 4408436"/>
              <a:gd name="connsiteY127" fmla="*/ 1105192 h 1746239"/>
              <a:gd name="connsiteX128" fmla="*/ 1876281 w 4408436"/>
              <a:gd name="connsiteY128" fmla="*/ 1127561 h 1746239"/>
              <a:gd name="connsiteX129" fmla="*/ 1937752 w 4408436"/>
              <a:gd name="connsiteY129" fmla="*/ 1127561 h 1746239"/>
              <a:gd name="connsiteX130" fmla="*/ 1943041 w 4408436"/>
              <a:gd name="connsiteY130" fmla="*/ 1127561 h 1746239"/>
              <a:gd name="connsiteX131" fmla="*/ 1943041 w 4408436"/>
              <a:gd name="connsiteY131" fmla="*/ 1136325 h 1746239"/>
              <a:gd name="connsiteX132" fmla="*/ 1979372 w 4408436"/>
              <a:gd name="connsiteY132" fmla="*/ 1136325 h 1746239"/>
              <a:gd name="connsiteX133" fmla="*/ 1979372 w 4408436"/>
              <a:gd name="connsiteY133" fmla="*/ 1145165 h 1746239"/>
              <a:gd name="connsiteX134" fmla="*/ 1992861 w 4408436"/>
              <a:gd name="connsiteY134" fmla="*/ 1145165 h 1746239"/>
              <a:gd name="connsiteX135" fmla="*/ 1992861 w 4408436"/>
              <a:gd name="connsiteY135" fmla="*/ 1152776 h 1746239"/>
              <a:gd name="connsiteX136" fmla="*/ 2001063 w 4408436"/>
              <a:gd name="connsiteY136" fmla="*/ 1152776 h 1746239"/>
              <a:gd name="connsiteX137" fmla="*/ 2001063 w 4408436"/>
              <a:gd name="connsiteY137" fmla="*/ 1159233 h 1746239"/>
              <a:gd name="connsiteX138" fmla="*/ 2013326 w 4408436"/>
              <a:gd name="connsiteY138" fmla="*/ 1159233 h 1746239"/>
              <a:gd name="connsiteX139" fmla="*/ 2013326 w 4408436"/>
              <a:gd name="connsiteY139" fmla="*/ 1165690 h 1746239"/>
              <a:gd name="connsiteX140" fmla="*/ 2032105 w 4408436"/>
              <a:gd name="connsiteY140" fmla="*/ 1165690 h 1746239"/>
              <a:gd name="connsiteX141" fmla="*/ 2032105 w 4408436"/>
              <a:gd name="connsiteY141" fmla="*/ 1173915 h 1746239"/>
              <a:gd name="connsiteX142" fmla="*/ 2054946 w 4408436"/>
              <a:gd name="connsiteY142" fmla="*/ 1173915 h 1746239"/>
              <a:gd name="connsiteX143" fmla="*/ 2054946 w 4408436"/>
              <a:gd name="connsiteY143" fmla="*/ 1182141 h 1746239"/>
              <a:gd name="connsiteX144" fmla="*/ 2083688 w 4408436"/>
              <a:gd name="connsiteY144" fmla="*/ 1182141 h 1746239"/>
              <a:gd name="connsiteX145" fmla="*/ 2083688 w 4408436"/>
              <a:gd name="connsiteY145" fmla="*/ 1208047 h 1746239"/>
              <a:gd name="connsiteX146" fmla="*/ 2108829 w 4408436"/>
              <a:gd name="connsiteY146" fmla="*/ 1208047 h 1746239"/>
              <a:gd name="connsiteX147" fmla="*/ 2108829 w 4408436"/>
              <a:gd name="connsiteY147" fmla="*/ 1232108 h 1746239"/>
              <a:gd name="connsiteX148" fmla="*/ 2131133 w 4408436"/>
              <a:gd name="connsiteY148" fmla="*/ 1232108 h 1746239"/>
              <a:gd name="connsiteX149" fmla="*/ 2131133 w 4408436"/>
              <a:gd name="connsiteY149" fmla="*/ 1242716 h 1746239"/>
              <a:gd name="connsiteX150" fmla="*/ 2185552 w 4408436"/>
              <a:gd name="connsiteY150" fmla="*/ 1242716 h 1746239"/>
              <a:gd name="connsiteX151" fmla="*/ 2185552 w 4408436"/>
              <a:gd name="connsiteY151" fmla="*/ 1250941 h 1746239"/>
              <a:gd name="connsiteX152" fmla="*/ 2255301 w 4408436"/>
              <a:gd name="connsiteY152" fmla="*/ 1250941 h 1746239"/>
              <a:gd name="connsiteX153" fmla="*/ 2255301 w 4408436"/>
              <a:gd name="connsiteY153" fmla="*/ 1260935 h 1746239"/>
              <a:gd name="connsiteX154" fmla="*/ 2343752 w 4408436"/>
              <a:gd name="connsiteY154" fmla="*/ 1260935 h 1746239"/>
              <a:gd name="connsiteX155" fmla="*/ 2343752 w 4408436"/>
              <a:gd name="connsiteY155" fmla="*/ 1310825 h 1746239"/>
              <a:gd name="connsiteX156" fmla="*/ 2382459 w 4408436"/>
              <a:gd name="connsiteY156" fmla="*/ 1310825 h 1746239"/>
              <a:gd name="connsiteX157" fmla="*/ 2441630 w 4408436"/>
              <a:gd name="connsiteY157" fmla="*/ 1310825 h 1746239"/>
              <a:gd name="connsiteX158" fmla="*/ 2458033 w 4408436"/>
              <a:gd name="connsiteY158" fmla="*/ 1310825 h 1746239"/>
              <a:gd name="connsiteX159" fmla="*/ 2458033 w 4408436"/>
              <a:gd name="connsiteY159" fmla="*/ 1324354 h 1746239"/>
              <a:gd name="connsiteX160" fmla="*/ 2535370 w 4408436"/>
              <a:gd name="connsiteY160" fmla="*/ 1324354 h 1746239"/>
              <a:gd name="connsiteX161" fmla="*/ 2535370 w 4408436"/>
              <a:gd name="connsiteY161" fmla="*/ 1337269 h 1746239"/>
              <a:gd name="connsiteX162" fmla="*/ 2596840 w 4408436"/>
              <a:gd name="connsiteY162" fmla="*/ 1337269 h 1746239"/>
              <a:gd name="connsiteX163" fmla="*/ 2596840 w 4408436"/>
              <a:gd name="connsiteY163" fmla="*/ 1362560 h 1746239"/>
              <a:gd name="connsiteX164" fmla="*/ 2713421 w 4408436"/>
              <a:gd name="connsiteY164" fmla="*/ 1362560 h 1746239"/>
              <a:gd name="connsiteX165" fmla="*/ 2770829 w 4408436"/>
              <a:gd name="connsiteY165" fmla="*/ 1362560 h 1746239"/>
              <a:gd name="connsiteX166" fmla="*/ 2855754 w 4408436"/>
              <a:gd name="connsiteY166" fmla="*/ 1362560 h 1746239"/>
              <a:gd name="connsiteX167" fmla="*/ 2855754 w 4408436"/>
              <a:gd name="connsiteY167" fmla="*/ 1404839 h 1746239"/>
              <a:gd name="connsiteX168" fmla="*/ 3026831 w 4408436"/>
              <a:gd name="connsiteY168" fmla="*/ 1404839 h 1746239"/>
              <a:gd name="connsiteX169" fmla="*/ 3026831 w 4408436"/>
              <a:gd name="connsiteY169" fmla="*/ 1424211 h 1746239"/>
              <a:gd name="connsiteX170" fmla="*/ 3071976 w 4408436"/>
              <a:gd name="connsiteY170" fmla="*/ 1424211 h 1746239"/>
              <a:gd name="connsiteX171" fmla="*/ 3071976 w 4408436"/>
              <a:gd name="connsiteY171" fmla="*/ 1441892 h 1746239"/>
              <a:gd name="connsiteX172" fmla="*/ 3080177 w 4408436"/>
              <a:gd name="connsiteY172" fmla="*/ 1441892 h 1746239"/>
              <a:gd name="connsiteX173" fmla="*/ 3080177 w 4408436"/>
              <a:gd name="connsiteY173" fmla="*/ 1478867 h 1746239"/>
              <a:gd name="connsiteX174" fmla="*/ 3125246 w 4408436"/>
              <a:gd name="connsiteY174" fmla="*/ 1478867 h 1746239"/>
              <a:gd name="connsiteX175" fmla="*/ 3125246 w 4408436"/>
              <a:gd name="connsiteY175" fmla="*/ 1501237 h 1746239"/>
              <a:gd name="connsiteX176" fmla="*/ 3500816 w 4408436"/>
              <a:gd name="connsiteY176" fmla="*/ 1501237 h 1746239"/>
              <a:gd name="connsiteX177" fmla="*/ 3578690 w 4408436"/>
              <a:gd name="connsiteY177" fmla="*/ 1501237 h 1746239"/>
              <a:gd name="connsiteX178" fmla="*/ 3588117 w 4408436"/>
              <a:gd name="connsiteY178" fmla="*/ 1501237 h 1746239"/>
              <a:gd name="connsiteX179" fmla="*/ 3588117 w 4408436"/>
              <a:gd name="connsiteY179" fmla="*/ 1564042 h 1746239"/>
              <a:gd name="connsiteX180" fmla="*/ 3676568 w 4408436"/>
              <a:gd name="connsiteY180" fmla="*/ 1564042 h 1746239"/>
              <a:gd name="connsiteX181" fmla="*/ 3872248 w 4408436"/>
              <a:gd name="connsiteY181" fmla="*/ 1564042 h 1746239"/>
              <a:gd name="connsiteX182" fmla="*/ 4124111 w 4408436"/>
              <a:gd name="connsiteY182" fmla="*/ 1564042 h 1746239"/>
              <a:gd name="connsiteX183" fmla="*/ 4360184 w 4408436"/>
              <a:gd name="connsiteY183" fmla="*/ 1564042 h 1746239"/>
              <a:gd name="connsiteX184" fmla="*/ 4360184 w 4408436"/>
              <a:gd name="connsiteY184" fmla="*/ 1743308 h 1746239"/>
              <a:gd name="connsiteX185" fmla="*/ 4408436 w 4408436"/>
              <a:gd name="connsiteY185" fmla="*/ 1746239 h 1746239"/>
              <a:gd name="connsiteX0" fmla="*/ 0 w 4407328"/>
              <a:gd name="connsiteY0" fmla="*/ 0 h 1743448"/>
              <a:gd name="connsiteX1" fmla="*/ 75994 w 4407328"/>
              <a:gd name="connsiteY1" fmla="*/ 0 h 1743448"/>
              <a:gd name="connsiteX2" fmla="*/ 75994 w 4407328"/>
              <a:gd name="connsiteY2" fmla="*/ 8840 h 1743448"/>
              <a:gd name="connsiteX3" fmla="*/ 146280 w 4407328"/>
              <a:gd name="connsiteY3" fmla="*/ 8840 h 1743448"/>
              <a:gd name="connsiteX4" fmla="*/ 146280 w 4407328"/>
              <a:gd name="connsiteY4" fmla="*/ 22908 h 1743448"/>
              <a:gd name="connsiteX5" fmla="*/ 162069 w 4407328"/>
              <a:gd name="connsiteY5" fmla="*/ 22908 h 1743448"/>
              <a:gd name="connsiteX6" fmla="*/ 162069 w 4407328"/>
              <a:gd name="connsiteY6" fmla="*/ 42280 h 1743448"/>
              <a:gd name="connsiteX7" fmla="*/ 169120 w 4407328"/>
              <a:gd name="connsiteY7" fmla="*/ 42280 h 1743448"/>
              <a:gd name="connsiteX8" fmla="*/ 169120 w 4407328"/>
              <a:gd name="connsiteY8" fmla="*/ 58192 h 1743448"/>
              <a:gd name="connsiteX9" fmla="*/ 169120 w 4407328"/>
              <a:gd name="connsiteY9" fmla="*/ 66956 h 1743448"/>
              <a:gd name="connsiteX10" fmla="*/ 177935 w 4407328"/>
              <a:gd name="connsiteY10" fmla="*/ 66956 h 1743448"/>
              <a:gd name="connsiteX11" fmla="*/ 177935 w 4407328"/>
              <a:gd name="connsiteY11" fmla="*/ 102240 h 1743448"/>
              <a:gd name="connsiteX12" fmla="*/ 244694 w 4407328"/>
              <a:gd name="connsiteY12" fmla="*/ 102240 h 1743448"/>
              <a:gd name="connsiteX13" fmla="*/ 244694 w 4407328"/>
              <a:gd name="connsiteY13" fmla="*/ 111080 h 1743448"/>
              <a:gd name="connsiteX14" fmla="*/ 276350 w 4407328"/>
              <a:gd name="connsiteY14" fmla="*/ 111080 h 1743448"/>
              <a:gd name="connsiteX15" fmla="*/ 276350 w 4407328"/>
              <a:gd name="connsiteY15" fmla="*/ 118076 h 1743448"/>
              <a:gd name="connsiteX16" fmla="*/ 330846 w 4407328"/>
              <a:gd name="connsiteY16" fmla="*/ 118076 h 1743448"/>
              <a:gd name="connsiteX17" fmla="*/ 330846 w 4407328"/>
              <a:gd name="connsiteY17" fmla="*/ 146288 h 1743448"/>
              <a:gd name="connsiteX18" fmla="*/ 339584 w 4407328"/>
              <a:gd name="connsiteY18" fmla="*/ 146288 h 1743448"/>
              <a:gd name="connsiteX19" fmla="*/ 339584 w 4407328"/>
              <a:gd name="connsiteY19" fmla="*/ 179804 h 1743448"/>
              <a:gd name="connsiteX20" fmla="*/ 339584 w 4407328"/>
              <a:gd name="connsiteY20" fmla="*/ 193872 h 1743448"/>
              <a:gd name="connsiteX21" fmla="*/ 358975 w 4407328"/>
              <a:gd name="connsiteY21" fmla="*/ 193872 h 1743448"/>
              <a:gd name="connsiteX22" fmla="*/ 358975 w 4407328"/>
              <a:gd name="connsiteY22" fmla="*/ 200944 h 1743448"/>
              <a:gd name="connsiteX23" fmla="*/ 388791 w 4407328"/>
              <a:gd name="connsiteY23" fmla="*/ 200944 h 1743448"/>
              <a:gd name="connsiteX24" fmla="*/ 388791 w 4407328"/>
              <a:gd name="connsiteY24" fmla="*/ 208016 h 1743448"/>
              <a:gd name="connsiteX25" fmla="*/ 399368 w 4407328"/>
              <a:gd name="connsiteY25" fmla="*/ 208016 h 1743448"/>
              <a:gd name="connsiteX26" fmla="*/ 399368 w 4407328"/>
              <a:gd name="connsiteY26" fmla="*/ 215012 h 1743448"/>
              <a:gd name="connsiteX27" fmla="*/ 423972 w 4407328"/>
              <a:gd name="connsiteY27" fmla="*/ 215012 h 1743448"/>
              <a:gd name="connsiteX28" fmla="*/ 423972 w 4407328"/>
              <a:gd name="connsiteY28" fmla="*/ 227388 h 1743448"/>
              <a:gd name="connsiteX29" fmla="*/ 471417 w 4407328"/>
              <a:gd name="connsiteY29" fmla="*/ 227388 h 1743448"/>
              <a:gd name="connsiteX30" fmla="*/ 471417 w 4407328"/>
              <a:gd name="connsiteY30" fmla="*/ 243224 h 1743448"/>
              <a:gd name="connsiteX31" fmla="*/ 501309 w 4407328"/>
              <a:gd name="connsiteY31" fmla="*/ 243224 h 1743448"/>
              <a:gd name="connsiteX32" fmla="*/ 501309 w 4407328"/>
              <a:gd name="connsiteY32" fmla="*/ 262057 h 1743448"/>
              <a:gd name="connsiteX33" fmla="*/ 507747 w 4407328"/>
              <a:gd name="connsiteY33" fmla="*/ 262057 h 1743448"/>
              <a:gd name="connsiteX34" fmla="*/ 507747 w 4407328"/>
              <a:gd name="connsiteY34" fmla="*/ 279123 h 1743448"/>
              <a:gd name="connsiteX35" fmla="*/ 513572 w 4407328"/>
              <a:gd name="connsiteY35" fmla="*/ 279123 h 1743448"/>
              <a:gd name="connsiteX36" fmla="*/ 513572 w 4407328"/>
              <a:gd name="connsiteY36" fmla="*/ 287348 h 1743448"/>
              <a:gd name="connsiteX37" fmla="*/ 518861 w 4407328"/>
              <a:gd name="connsiteY37" fmla="*/ 287348 h 1743448"/>
              <a:gd name="connsiteX38" fmla="*/ 518861 w 4407328"/>
              <a:gd name="connsiteY38" fmla="*/ 293191 h 1743448"/>
              <a:gd name="connsiteX39" fmla="*/ 552892 w 4407328"/>
              <a:gd name="connsiteY39" fmla="*/ 293191 h 1743448"/>
              <a:gd name="connsiteX40" fmla="*/ 552892 w 4407328"/>
              <a:gd name="connsiteY40" fmla="*/ 300263 h 1743448"/>
              <a:gd name="connsiteX41" fmla="*/ 651307 w 4407328"/>
              <a:gd name="connsiteY41" fmla="*/ 300263 h 1743448"/>
              <a:gd name="connsiteX42" fmla="*/ 651307 w 4407328"/>
              <a:gd name="connsiteY42" fmla="*/ 312562 h 1743448"/>
              <a:gd name="connsiteX43" fmla="*/ 658895 w 4407328"/>
              <a:gd name="connsiteY43" fmla="*/ 312562 h 1743448"/>
              <a:gd name="connsiteX44" fmla="*/ 658895 w 4407328"/>
              <a:gd name="connsiteY44" fmla="*/ 353151 h 1743448"/>
              <a:gd name="connsiteX45" fmla="*/ 694613 w 4407328"/>
              <a:gd name="connsiteY45" fmla="*/ 353151 h 1743448"/>
              <a:gd name="connsiteX46" fmla="*/ 694613 w 4407328"/>
              <a:gd name="connsiteY46" fmla="*/ 386590 h 1743448"/>
              <a:gd name="connsiteX47" fmla="*/ 772563 w 4407328"/>
              <a:gd name="connsiteY47" fmla="*/ 386590 h 1743448"/>
              <a:gd name="connsiteX48" fmla="*/ 772563 w 4407328"/>
              <a:gd name="connsiteY48" fmla="*/ 396046 h 1743448"/>
              <a:gd name="connsiteX49" fmla="*/ 819394 w 4407328"/>
              <a:gd name="connsiteY49" fmla="*/ 396046 h 1743448"/>
              <a:gd name="connsiteX50" fmla="*/ 825833 w 4407328"/>
              <a:gd name="connsiteY50" fmla="*/ 396046 h 1743448"/>
              <a:gd name="connsiteX51" fmla="*/ 825833 w 4407328"/>
              <a:gd name="connsiteY51" fmla="*/ 428332 h 1743448"/>
              <a:gd name="connsiteX52" fmla="*/ 832884 w 4407328"/>
              <a:gd name="connsiteY52" fmla="*/ 428332 h 1743448"/>
              <a:gd name="connsiteX53" fmla="*/ 832884 w 4407328"/>
              <a:gd name="connsiteY53" fmla="*/ 435404 h 1743448"/>
              <a:gd name="connsiteX54" fmla="*/ 837560 w 4407328"/>
              <a:gd name="connsiteY54" fmla="*/ 435404 h 1743448"/>
              <a:gd name="connsiteX55" fmla="*/ 837560 w 4407328"/>
              <a:gd name="connsiteY55" fmla="*/ 460080 h 1743448"/>
              <a:gd name="connsiteX56" fmla="*/ 859864 w 4407328"/>
              <a:gd name="connsiteY56" fmla="*/ 460080 h 1743448"/>
              <a:gd name="connsiteX57" fmla="*/ 859864 w 4407328"/>
              <a:gd name="connsiteY57" fmla="*/ 480605 h 1743448"/>
              <a:gd name="connsiteX58" fmla="*/ 868065 w 4407328"/>
              <a:gd name="connsiteY58" fmla="*/ 480605 h 1743448"/>
              <a:gd name="connsiteX59" fmla="*/ 868065 w 4407328"/>
              <a:gd name="connsiteY59" fmla="*/ 510585 h 1743448"/>
              <a:gd name="connsiteX60" fmla="*/ 960578 w 4407328"/>
              <a:gd name="connsiteY60" fmla="*/ 510585 h 1743448"/>
              <a:gd name="connsiteX61" fmla="*/ 960578 w 4407328"/>
              <a:gd name="connsiteY61" fmla="*/ 517657 h 1743448"/>
              <a:gd name="connsiteX62" fmla="*/ 981656 w 4407328"/>
              <a:gd name="connsiteY62" fmla="*/ 517657 h 1743448"/>
              <a:gd name="connsiteX63" fmla="*/ 981656 w 4407328"/>
              <a:gd name="connsiteY63" fmla="*/ 525883 h 1743448"/>
              <a:gd name="connsiteX64" fmla="*/ 993383 w 4407328"/>
              <a:gd name="connsiteY64" fmla="*/ 525883 h 1743448"/>
              <a:gd name="connsiteX65" fmla="*/ 993383 w 4407328"/>
              <a:gd name="connsiteY65" fmla="*/ 543486 h 1743448"/>
              <a:gd name="connsiteX66" fmla="*/ 997522 w 4407328"/>
              <a:gd name="connsiteY66" fmla="*/ 543486 h 1743448"/>
              <a:gd name="connsiteX67" fmla="*/ 997522 w 4407328"/>
              <a:gd name="connsiteY67" fmla="*/ 557016 h 1743448"/>
              <a:gd name="connsiteX68" fmla="*/ 1003347 w 4407328"/>
              <a:gd name="connsiteY68" fmla="*/ 557016 h 1743448"/>
              <a:gd name="connsiteX69" fmla="*/ 1003347 w 4407328"/>
              <a:gd name="connsiteY69" fmla="*/ 589302 h 1743448"/>
              <a:gd name="connsiteX70" fmla="*/ 1019750 w 4407328"/>
              <a:gd name="connsiteY70" fmla="*/ 589302 h 1743448"/>
              <a:gd name="connsiteX71" fmla="*/ 1019750 w 4407328"/>
              <a:gd name="connsiteY71" fmla="*/ 621050 h 1743448"/>
              <a:gd name="connsiteX72" fmla="*/ 1063132 w 4407328"/>
              <a:gd name="connsiteY72" fmla="*/ 621050 h 1743448"/>
              <a:gd name="connsiteX73" fmla="*/ 1063132 w 4407328"/>
              <a:gd name="connsiteY73" fmla="*/ 641037 h 1743448"/>
              <a:gd name="connsiteX74" fmla="*/ 1145758 w 4407328"/>
              <a:gd name="connsiteY74" fmla="*/ 641037 h 1743448"/>
              <a:gd name="connsiteX75" fmla="*/ 1145758 w 4407328"/>
              <a:gd name="connsiteY75" fmla="*/ 662177 h 1743448"/>
              <a:gd name="connsiteX76" fmla="*/ 1159784 w 4407328"/>
              <a:gd name="connsiteY76" fmla="*/ 662177 h 1743448"/>
              <a:gd name="connsiteX77" fmla="*/ 1159784 w 4407328"/>
              <a:gd name="connsiteY77" fmla="*/ 685085 h 1743448"/>
              <a:gd name="connsiteX78" fmla="*/ 1176187 w 4407328"/>
              <a:gd name="connsiteY78" fmla="*/ 685085 h 1743448"/>
              <a:gd name="connsiteX79" fmla="*/ 1176187 w 4407328"/>
              <a:gd name="connsiteY79" fmla="*/ 711529 h 1743448"/>
              <a:gd name="connsiteX80" fmla="*/ 1176187 w 4407328"/>
              <a:gd name="connsiteY80" fmla="*/ 719754 h 1743448"/>
              <a:gd name="connsiteX81" fmla="*/ 1186151 w 4407328"/>
              <a:gd name="connsiteY81" fmla="*/ 719754 h 1743448"/>
              <a:gd name="connsiteX82" fmla="*/ 1186151 w 4407328"/>
              <a:gd name="connsiteY82" fmla="*/ 732669 h 1743448"/>
              <a:gd name="connsiteX83" fmla="*/ 1194965 w 4407328"/>
              <a:gd name="connsiteY83" fmla="*/ 732669 h 1743448"/>
              <a:gd name="connsiteX84" fmla="*/ 1194965 w 4407328"/>
              <a:gd name="connsiteY84" fmla="*/ 746198 h 1743448"/>
              <a:gd name="connsiteX85" fmla="*/ 1223631 w 4407328"/>
              <a:gd name="connsiteY85" fmla="*/ 746198 h 1743448"/>
              <a:gd name="connsiteX86" fmla="*/ 1223631 w 4407328"/>
              <a:gd name="connsiteY86" fmla="*/ 754424 h 1743448"/>
              <a:gd name="connsiteX87" fmla="*/ 1242410 w 4407328"/>
              <a:gd name="connsiteY87" fmla="*/ 754424 h 1743448"/>
              <a:gd name="connsiteX88" fmla="*/ 1264101 w 4407328"/>
              <a:gd name="connsiteY88" fmla="*/ 754424 h 1743448"/>
              <a:gd name="connsiteX89" fmla="*/ 1264101 w 4407328"/>
              <a:gd name="connsiteY89" fmla="*/ 765570 h 1743448"/>
              <a:gd name="connsiteX90" fmla="*/ 1279277 w 4407328"/>
              <a:gd name="connsiteY90" fmla="*/ 765570 h 1743448"/>
              <a:gd name="connsiteX91" fmla="*/ 1279277 w 4407328"/>
              <a:gd name="connsiteY91" fmla="*/ 770874 h 1743448"/>
              <a:gd name="connsiteX92" fmla="*/ 1316221 w 4407328"/>
              <a:gd name="connsiteY92" fmla="*/ 770874 h 1743448"/>
              <a:gd name="connsiteX93" fmla="*/ 1316221 w 4407328"/>
              <a:gd name="connsiteY93" fmla="*/ 777332 h 1743448"/>
              <a:gd name="connsiteX94" fmla="*/ 1340825 w 4407328"/>
              <a:gd name="connsiteY94" fmla="*/ 777332 h 1743448"/>
              <a:gd name="connsiteX95" fmla="*/ 1340825 w 4407328"/>
              <a:gd name="connsiteY95" fmla="*/ 789708 h 1743448"/>
              <a:gd name="connsiteX96" fmla="*/ 1347263 w 4407328"/>
              <a:gd name="connsiteY96" fmla="*/ 789708 h 1743448"/>
              <a:gd name="connsiteX97" fmla="*/ 1347263 w 4407328"/>
              <a:gd name="connsiteY97" fmla="*/ 800855 h 1743448"/>
              <a:gd name="connsiteX98" fmla="*/ 1354315 w 4407328"/>
              <a:gd name="connsiteY98" fmla="*/ 800855 h 1743448"/>
              <a:gd name="connsiteX99" fmla="*/ 1354315 w 4407328"/>
              <a:gd name="connsiteY99" fmla="*/ 837830 h 1743448"/>
              <a:gd name="connsiteX100" fmla="*/ 1373016 w 4407328"/>
              <a:gd name="connsiteY100" fmla="*/ 837830 h 1743448"/>
              <a:gd name="connsiteX101" fmla="*/ 1373016 w 4407328"/>
              <a:gd name="connsiteY101" fmla="*/ 845517 h 1743448"/>
              <a:gd name="connsiteX102" fmla="*/ 1405821 w 4407328"/>
              <a:gd name="connsiteY102" fmla="*/ 845517 h 1743448"/>
              <a:gd name="connsiteX103" fmla="*/ 1405821 w 4407328"/>
              <a:gd name="connsiteY103" fmla="*/ 864889 h 1743448"/>
              <a:gd name="connsiteX104" fmla="*/ 1449204 w 4407328"/>
              <a:gd name="connsiteY104" fmla="*/ 864889 h 1743448"/>
              <a:gd name="connsiteX105" fmla="*/ 1449204 w 4407328"/>
              <a:gd name="connsiteY105" fmla="*/ 870731 h 1743448"/>
              <a:gd name="connsiteX106" fmla="*/ 1476720 w 4407328"/>
              <a:gd name="connsiteY106" fmla="*/ 870731 h 1743448"/>
              <a:gd name="connsiteX107" fmla="*/ 1476720 w 4407328"/>
              <a:gd name="connsiteY107" fmla="*/ 877189 h 1743448"/>
              <a:gd name="connsiteX108" fmla="*/ 1484921 w 4407328"/>
              <a:gd name="connsiteY108" fmla="*/ 877189 h 1743448"/>
              <a:gd name="connsiteX109" fmla="*/ 1484921 w 4407328"/>
              <a:gd name="connsiteY109" fmla="*/ 890180 h 1743448"/>
              <a:gd name="connsiteX110" fmla="*/ 1503700 w 4407328"/>
              <a:gd name="connsiteY110" fmla="*/ 890180 h 1743448"/>
              <a:gd name="connsiteX111" fmla="*/ 1503700 w 4407328"/>
              <a:gd name="connsiteY111" fmla="*/ 900173 h 1743448"/>
              <a:gd name="connsiteX112" fmla="*/ 1545242 w 4407328"/>
              <a:gd name="connsiteY112" fmla="*/ 900173 h 1743448"/>
              <a:gd name="connsiteX113" fmla="*/ 1588625 w 4407328"/>
              <a:gd name="connsiteY113" fmla="*/ 900173 h 1743448"/>
              <a:gd name="connsiteX114" fmla="*/ 1588625 w 4407328"/>
              <a:gd name="connsiteY114" fmla="*/ 973586 h 1743448"/>
              <a:gd name="connsiteX115" fmla="*/ 1622043 w 4407328"/>
              <a:gd name="connsiteY115" fmla="*/ 973586 h 1743448"/>
              <a:gd name="connsiteX116" fmla="*/ 1622043 w 4407328"/>
              <a:gd name="connsiteY116" fmla="*/ 982965 h 1743448"/>
              <a:gd name="connsiteX117" fmla="*/ 1679451 w 4407328"/>
              <a:gd name="connsiteY117" fmla="*/ 982965 h 1743448"/>
              <a:gd name="connsiteX118" fmla="*/ 1679451 w 4407328"/>
              <a:gd name="connsiteY118" fmla="*/ 992420 h 1743448"/>
              <a:gd name="connsiteX119" fmla="*/ 1763763 w 4407328"/>
              <a:gd name="connsiteY119" fmla="*/ 992420 h 1743448"/>
              <a:gd name="connsiteX120" fmla="*/ 1763763 w 4407328"/>
              <a:gd name="connsiteY120" fmla="*/ 1003567 h 1743448"/>
              <a:gd name="connsiteX121" fmla="*/ 1812434 w 4407328"/>
              <a:gd name="connsiteY121" fmla="*/ 1003567 h 1743448"/>
              <a:gd name="connsiteX122" fmla="*/ 1812434 w 4407328"/>
              <a:gd name="connsiteY122" fmla="*/ 1021170 h 1743448"/>
              <a:gd name="connsiteX123" fmla="*/ 1840564 w 4407328"/>
              <a:gd name="connsiteY123" fmla="*/ 1021170 h 1743448"/>
              <a:gd name="connsiteX124" fmla="*/ 1840564 w 4407328"/>
              <a:gd name="connsiteY124" fmla="*/ 1067601 h 1743448"/>
              <a:gd name="connsiteX125" fmla="*/ 1860415 w 4407328"/>
              <a:gd name="connsiteY125" fmla="*/ 1067601 h 1743448"/>
              <a:gd name="connsiteX126" fmla="*/ 1860415 w 4407328"/>
              <a:gd name="connsiteY126" fmla="*/ 1105192 h 1743448"/>
              <a:gd name="connsiteX127" fmla="*/ 1876281 w 4407328"/>
              <a:gd name="connsiteY127" fmla="*/ 1105192 h 1743448"/>
              <a:gd name="connsiteX128" fmla="*/ 1876281 w 4407328"/>
              <a:gd name="connsiteY128" fmla="*/ 1127561 h 1743448"/>
              <a:gd name="connsiteX129" fmla="*/ 1937752 w 4407328"/>
              <a:gd name="connsiteY129" fmla="*/ 1127561 h 1743448"/>
              <a:gd name="connsiteX130" fmla="*/ 1943041 w 4407328"/>
              <a:gd name="connsiteY130" fmla="*/ 1127561 h 1743448"/>
              <a:gd name="connsiteX131" fmla="*/ 1943041 w 4407328"/>
              <a:gd name="connsiteY131" fmla="*/ 1136325 h 1743448"/>
              <a:gd name="connsiteX132" fmla="*/ 1979372 w 4407328"/>
              <a:gd name="connsiteY132" fmla="*/ 1136325 h 1743448"/>
              <a:gd name="connsiteX133" fmla="*/ 1979372 w 4407328"/>
              <a:gd name="connsiteY133" fmla="*/ 1145165 h 1743448"/>
              <a:gd name="connsiteX134" fmla="*/ 1992861 w 4407328"/>
              <a:gd name="connsiteY134" fmla="*/ 1145165 h 1743448"/>
              <a:gd name="connsiteX135" fmla="*/ 1992861 w 4407328"/>
              <a:gd name="connsiteY135" fmla="*/ 1152776 h 1743448"/>
              <a:gd name="connsiteX136" fmla="*/ 2001063 w 4407328"/>
              <a:gd name="connsiteY136" fmla="*/ 1152776 h 1743448"/>
              <a:gd name="connsiteX137" fmla="*/ 2001063 w 4407328"/>
              <a:gd name="connsiteY137" fmla="*/ 1159233 h 1743448"/>
              <a:gd name="connsiteX138" fmla="*/ 2013326 w 4407328"/>
              <a:gd name="connsiteY138" fmla="*/ 1159233 h 1743448"/>
              <a:gd name="connsiteX139" fmla="*/ 2013326 w 4407328"/>
              <a:gd name="connsiteY139" fmla="*/ 1165690 h 1743448"/>
              <a:gd name="connsiteX140" fmla="*/ 2032105 w 4407328"/>
              <a:gd name="connsiteY140" fmla="*/ 1165690 h 1743448"/>
              <a:gd name="connsiteX141" fmla="*/ 2032105 w 4407328"/>
              <a:gd name="connsiteY141" fmla="*/ 1173915 h 1743448"/>
              <a:gd name="connsiteX142" fmla="*/ 2054946 w 4407328"/>
              <a:gd name="connsiteY142" fmla="*/ 1173915 h 1743448"/>
              <a:gd name="connsiteX143" fmla="*/ 2054946 w 4407328"/>
              <a:gd name="connsiteY143" fmla="*/ 1182141 h 1743448"/>
              <a:gd name="connsiteX144" fmla="*/ 2083688 w 4407328"/>
              <a:gd name="connsiteY144" fmla="*/ 1182141 h 1743448"/>
              <a:gd name="connsiteX145" fmla="*/ 2083688 w 4407328"/>
              <a:gd name="connsiteY145" fmla="*/ 1208047 h 1743448"/>
              <a:gd name="connsiteX146" fmla="*/ 2108829 w 4407328"/>
              <a:gd name="connsiteY146" fmla="*/ 1208047 h 1743448"/>
              <a:gd name="connsiteX147" fmla="*/ 2108829 w 4407328"/>
              <a:gd name="connsiteY147" fmla="*/ 1232108 h 1743448"/>
              <a:gd name="connsiteX148" fmla="*/ 2131133 w 4407328"/>
              <a:gd name="connsiteY148" fmla="*/ 1232108 h 1743448"/>
              <a:gd name="connsiteX149" fmla="*/ 2131133 w 4407328"/>
              <a:gd name="connsiteY149" fmla="*/ 1242716 h 1743448"/>
              <a:gd name="connsiteX150" fmla="*/ 2185552 w 4407328"/>
              <a:gd name="connsiteY150" fmla="*/ 1242716 h 1743448"/>
              <a:gd name="connsiteX151" fmla="*/ 2185552 w 4407328"/>
              <a:gd name="connsiteY151" fmla="*/ 1250941 h 1743448"/>
              <a:gd name="connsiteX152" fmla="*/ 2255301 w 4407328"/>
              <a:gd name="connsiteY152" fmla="*/ 1250941 h 1743448"/>
              <a:gd name="connsiteX153" fmla="*/ 2255301 w 4407328"/>
              <a:gd name="connsiteY153" fmla="*/ 1260935 h 1743448"/>
              <a:gd name="connsiteX154" fmla="*/ 2343752 w 4407328"/>
              <a:gd name="connsiteY154" fmla="*/ 1260935 h 1743448"/>
              <a:gd name="connsiteX155" fmla="*/ 2343752 w 4407328"/>
              <a:gd name="connsiteY155" fmla="*/ 1310825 h 1743448"/>
              <a:gd name="connsiteX156" fmla="*/ 2382459 w 4407328"/>
              <a:gd name="connsiteY156" fmla="*/ 1310825 h 1743448"/>
              <a:gd name="connsiteX157" fmla="*/ 2441630 w 4407328"/>
              <a:gd name="connsiteY157" fmla="*/ 1310825 h 1743448"/>
              <a:gd name="connsiteX158" fmla="*/ 2458033 w 4407328"/>
              <a:gd name="connsiteY158" fmla="*/ 1310825 h 1743448"/>
              <a:gd name="connsiteX159" fmla="*/ 2458033 w 4407328"/>
              <a:gd name="connsiteY159" fmla="*/ 1324354 h 1743448"/>
              <a:gd name="connsiteX160" fmla="*/ 2535370 w 4407328"/>
              <a:gd name="connsiteY160" fmla="*/ 1324354 h 1743448"/>
              <a:gd name="connsiteX161" fmla="*/ 2535370 w 4407328"/>
              <a:gd name="connsiteY161" fmla="*/ 1337269 h 1743448"/>
              <a:gd name="connsiteX162" fmla="*/ 2596840 w 4407328"/>
              <a:gd name="connsiteY162" fmla="*/ 1337269 h 1743448"/>
              <a:gd name="connsiteX163" fmla="*/ 2596840 w 4407328"/>
              <a:gd name="connsiteY163" fmla="*/ 1362560 h 1743448"/>
              <a:gd name="connsiteX164" fmla="*/ 2713421 w 4407328"/>
              <a:gd name="connsiteY164" fmla="*/ 1362560 h 1743448"/>
              <a:gd name="connsiteX165" fmla="*/ 2770829 w 4407328"/>
              <a:gd name="connsiteY165" fmla="*/ 1362560 h 1743448"/>
              <a:gd name="connsiteX166" fmla="*/ 2855754 w 4407328"/>
              <a:gd name="connsiteY166" fmla="*/ 1362560 h 1743448"/>
              <a:gd name="connsiteX167" fmla="*/ 2855754 w 4407328"/>
              <a:gd name="connsiteY167" fmla="*/ 1404839 h 1743448"/>
              <a:gd name="connsiteX168" fmla="*/ 3026831 w 4407328"/>
              <a:gd name="connsiteY168" fmla="*/ 1404839 h 1743448"/>
              <a:gd name="connsiteX169" fmla="*/ 3026831 w 4407328"/>
              <a:gd name="connsiteY169" fmla="*/ 1424211 h 1743448"/>
              <a:gd name="connsiteX170" fmla="*/ 3071976 w 4407328"/>
              <a:gd name="connsiteY170" fmla="*/ 1424211 h 1743448"/>
              <a:gd name="connsiteX171" fmla="*/ 3071976 w 4407328"/>
              <a:gd name="connsiteY171" fmla="*/ 1441892 h 1743448"/>
              <a:gd name="connsiteX172" fmla="*/ 3080177 w 4407328"/>
              <a:gd name="connsiteY172" fmla="*/ 1441892 h 1743448"/>
              <a:gd name="connsiteX173" fmla="*/ 3080177 w 4407328"/>
              <a:gd name="connsiteY173" fmla="*/ 1478867 h 1743448"/>
              <a:gd name="connsiteX174" fmla="*/ 3125246 w 4407328"/>
              <a:gd name="connsiteY174" fmla="*/ 1478867 h 1743448"/>
              <a:gd name="connsiteX175" fmla="*/ 3125246 w 4407328"/>
              <a:gd name="connsiteY175" fmla="*/ 1501237 h 1743448"/>
              <a:gd name="connsiteX176" fmla="*/ 3500816 w 4407328"/>
              <a:gd name="connsiteY176" fmla="*/ 1501237 h 1743448"/>
              <a:gd name="connsiteX177" fmla="*/ 3578690 w 4407328"/>
              <a:gd name="connsiteY177" fmla="*/ 1501237 h 1743448"/>
              <a:gd name="connsiteX178" fmla="*/ 3588117 w 4407328"/>
              <a:gd name="connsiteY178" fmla="*/ 1501237 h 1743448"/>
              <a:gd name="connsiteX179" fmla="*/ 3588117 w 4407328"/>
              <a:gd name="connsiteY179" fmla="*/ 1564042 h 1743448"/>
              <a:gd name="connsiteX180" fmla="*/ 3676568 w 4407328"/>
              <a:gd name="connsiteY180" fmla="*/ 1564042 h 1743448"/>
              <a:gd name="connsiteX181" fmla="*/ 3872248 w 4407328"/>
              <a:gd name="connsiteY181" fmla="*/ 1564042 h 1743448"/>
              <a:gd name="connsiteX182" fmla="*/ 4124111 w 4407328"/>
              <a:gd name="connsiteY182" fmla="*/ 1564042 h 1743448"/>
              <a:gd name="connsiteX183" fmla="*/ 4360184 w 4407328"/>
              <a:gd name="connsiteY183" fmla="*/ 1564042 h 1743448"/>
              <a:gd name="connsiteX184" fmla="*/ 4360184 w 4407328"/>
              <a:gd name="connsiteY184" fmla="*/ 1743308 h 1743448"/>
              <a:gd name="connsiteX185" fmla="*/ 4407328 w 4407328"/>
              <a:gd name="connsiteY185" fmla="*/ 1743308 h 174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407328" h="1743448">
                <a:moveTo>
                  <a:pt x="0" y="0"/>
                </a:moveTo>
                <a:lnTo>
                  <a:pt x="75994" y="0"/>
                </a:lnTo>
                <a:lnTo>
                  <a:pt x="75994" y="8840"/>
                </a:lnTo>
                <a:lnTo>
                  <a:pt x="146280" y="8840"/>
                </a:lnTo>
                <a:lnTo>
                  <a:pt x="146280" y="22908"/>
                </a:lnTo>
                <a:lnTo>
                  <a:pt x="162069" y="22908"/>
                </a:lnTo>
                <a:lnTo>
                  <a:pt x="162069" y="42280"/>
                </a:lnTo>
                <a:lnTo>
                  <a:pt x="169120" y="42280"/>
                </a:lnTo>
                <a:lnTo>
                  <a:pt x="169120" y="58192"/>
                </a:lnTo>
                <a:lnTo>
                  <a:pt x="169120" y="66956"/>
                </a:lnTo>
                <a:lnTo>
                  <a:pt x="177935" y="66956"/>
                </a:lnTo>
                <a:lnTo>
                  <a:pt x="177935" y="102240"/>
                </a:lnTo>
                <a:lnTo>
                  <a:pt x="244694" y="102240"/>
                </a:lnTo>
                <a:lnTo>
                  <a:pt x="244694" y="111080"/>
                </a:lnTo>
                <a:lnTo>
                  <a:pt x="276350" y="111080"/>
                </a:lnTo>
                <a:lnTo>
                  <a:pt x="276350" y="118076"/>
                </a:lnTo>
                <a:lnTo>
                  <a:pt x="330846" y="118076"/>
                </a:lnTo>
                <a:lnTo>
                  <a:pt x="330846" y="146288"/>
                </a:lnTo>
                <a:lnTo>
                  <a:pt x="339584" y="146288"/>
                </a:lnTo>
                <a:lnTo>
                  <a:pt x="339584" y="179804"/>
                </a:lnTo>
                <a:lnTo>
                  <a:pt x="339584" y="193872"/>
                </a:lnTo>
                <a:lnTo>
                  <a:pt x="358975" y="193872"/>
                </a:lnTo>
                <a:lnTo>
                  <a:pt x="358975" y="200944"/>
                </a:lnTo>
                <a:lnTo>
                  <a:pt x="388791" y="200944"/>
                </a:lnTo>
                <a:lnTo>
                  <a:pt x="388791" y="208016"/>
                </a:lnTo>
                <a:lnTo>
                  <a:pt x="399368" y="208016"/>
                </a:lnTo>
                <a:lnTo>
                  <a:pt x="399368" y="215012"/>
                </a:lnTo>
                <a:lnTo>
                  <a:pt x="423972" y="215012"/>
                </a:lnTo>
                <a:lnTo>
                  <a:pt x="423972" y="227388"/>
                </a:lnTo>
                <a:lnTo>
                  <a:pt x="471417" y="227388"/>
                </a:lnTo>
                <a:lnTo>
                  <a:pt x="471417" y="243224"/>
                </a:lnTo>
                <a:lnTo>
                  <a:pt x="501309" y="243224"/>
                </a:lnTo>
                <a:lnTo>
                  <a:pt x="501309" y="262057"/>
                </a:lnTo>
                <a:lnTo>
                  <a:pt x="507747" y="262057"/>
                </a:lnTo>
                <a:lnTo>
                  <a:pt x="507747" y="279123"/>
                </a:lnTo>
                <a:lnTo>
                  <a:pt x="513572" y="279123"/>
                </a:lnTo>
                <a:lnTo>
                  <a:pt x="513572" y="287348"/>
                </a:lnTo>
                <a:lnTo>
                  <a:pt x="518861" y="287348"/>
                </a:lnTo>
                <a:lnTo>
                  <a:pt x="518861" y="293191"/>
                </a:lnTo>
                <a:lnTo>
                  <a:pt x="552892" y="293191"/>
                </a:lnTo>
                <a:lnTo>
                  <a:pt x="552892" y="300263"/>
                </a:lnTo>
                <a:lnTo>
                  <a:pt x="651307" y="300263"/>
                </a:lnTo>
                <a:lnTo>
                  <a:pt x="651307" y="312562"/>
                </a:lnTo>
                <a:lnTo>
                  <a:pt x="658895" y="312562"/>
                </a:lnTo>
                <a:lnTo>
                  <a:pt x="658895" y="353151"/>
                </a:lnTo>
                <a:lnTo>
                  <a:pt x="694613" y="353151"/>
                </a:lnTo>
                <a:lnTo>
                  <a:pt x="694613" y="386590"/>
                </a:lnTo>
                <a:lnTo>
                  <a:pt x="772563" y="386590"/>
                </a:lnTo>
                <a:lnTo>
                  <a:pt x="772563" y="396046"/>
                </a:lnTo>
                <a:lnTo>
                  <a:pt x="819394" y="396046"/>
                </a:lnTo>
                <a:lnTo>
                  <a:pt x="825833" y="396046"/>
                </a:lnTo>
                <a:lnTo>
                  <a:pt x="825833" y="428332"/>
                </a:lnTo>
                <a:lnTo>
                  <a:pt x="832884" y="428332"/>
                </a:lnTo>
                <a:lnTo>
                  <a:pt x="832884" y="435404"/>
                </a:lnTo>
                <a:lnTo>
                  <a:pt x="837560" y="435404"/>
                </a:lnTo>
                <a:lnTo>
                  <a:pt x="837560" y="460080"/>
                </a:lnTo>
                <a:lnTo>
                  <a:pt x="859864" y="460080"/>
                </a:lnTo>
                <a:lnTo>
                  <a:pt x="859864" y="480605"/>
                </a:lnTo>
                <a:lnTo>
                  <a:pt x="868065" y="480605"/>
                </a:lnTo>
                <a:lnTo>
                  <a:pt x="868065" y="510585"/>
                </a:lnTo>
                <a:lnTo>
                  <a:pt x="960578" y="510585"/>
                </a:lnTo>
                <a:lnTo>
                  <a:pt x="960578" y="517657"/>
                </a:lnTo>
                <a:lnTo>
                  <a:pt x="981656" y="517657"/>
                </a:lnTo>
                <a:lnTo>
                  <a:pt x="981656" y="525883"/>
                </a:lnTo>
                <a:lnTo>
                  <a:pt x="993383" y="525883"/>
                </a:lnTo>
                <a:lnTo>
                  <a:pt x="993383" y="543486"/>
                </a:lnTo>
                <a:lnTo>
                  <a:pt x="997522" y="543486"/>
                </a:lnTo>
                <a:lnTo>
                  <a:pt x="997522" y="557016"/>
                </a:lnTo>
                <a:lnTo>
                  <a:pt x="1003347" y="557016"/>
                </a:lnTo>
                <a:lnTo>
                  <a:pt x="1003347" y="589302"/>
                </a:lnTo>
                <a:lnTo>
                  <a:pt x="1019750" y="589302"/>
                </a:lnTo>
                <a:lnTo>
                  <a:pt x="1019750" y="621050"/>
                </a:lnTo>
                <a:lnTo>
                  <a:pt x="1063132" y="621050"/>
                </a:lnTo>
                <a:lnTo>
                  <a:pt x="1063132" y="641037"/>
                </a:lnTo>
                <a:lnTo>
                  <a:pt x="1145758" y="641037"/>
                </a:lnTo>
                <a:lnTo>
                  <a:pt x="1145758" y="662177"/>
                </a:lnTo>
                <a:lnTo>
                  <a:pt x="1159784" y="662177"/>
                </a:lnTo>
                <a:lnTo>
                  <a:pt x="1159784" y="685085"/>
                </a:lnTo>
                <a:lnTo>
                  <a:pt x="1176187" y="685085"/>
                </a:lnTo>
                <a:lnTo>
                  <a:pt x="1176187" y="711529"/>
                </a:lnTo>
                <a:lnTo>
                  <a:pt x="1176187" y="719754"/>
                </a:lnTo>
                <a:lnTo>
                  <a:pt x="1186151" y="719754"/>
                </a:lnTo>
                <a:lnTo>
                  <a:pt x="1186151" y="732669"/>
                </a:lnTo>
                <a:lnTo>
                  <a:pt x="1194965" y="732669"/>
                </a:lnTo>
                <a:lnTo>
                  <a:pt x="1194965" y="746198"/>
                </a:lnTo>
                <a:lnTo>
                  <a:pt x="1223631" y="746198"/>
                </a:lnTo>
                <a:lnTo>
                  <a:pt x="1223631" y="754424"/>
                </a:lnTo>
                <a:lnTo>
                  <a:pt x="1242410" y="754424"/>
                </a:lnTo>
                <a:lnTo>
                  <a:pt x="1264101" y="754424"/>
                </a:lnTo>
                <a:lnTo>
                  <a:pt x="1264101" y="765570"/>
                </a:lnTo>
                <a:lnTo>
                  <a:pt x="1279277" y="765570"/>
                </a:lnTo>
                <a:lnTo>
                  <a:pt x="1279277" y="770874"/>
                </a:lnTo>
                <a:lnTo>
                  <a:pt x="1316221" y="770874"/>
                </a:lnTo>
                <a:lnTo>
                  <a:pt x="1316221" y="777332"/>
                </a:lnTo>
                <a:lnTo>
                  <a:pt x="1340825" y="777332"/>
                </a:lnTo>
                <a:lnTo>
                  <a:pt x="1340825" y="789708"/>
                </a:lnTo>
                <a:lnTo>
                  <a:pt x="1347263" y="789708"/>
                </a:lnTo>
                <a:lnTo>
                  <a:pt x="1347263" y="800855"/>
                </a:lnTo>
                <a:lnTo>
                  <a:pt x="1354315" y="800855"/>
                </a:lnTo>
                <a:lnTo>
                  <a:pt x="1354315" y="837830"/>
                </a:lnTo>
                <a:lnTo>
                  <a:pt x="1373016" y="837830"/>
                </a:lnTo>
                <a:lnTo>
                  <a:pt x="1373016" y="845517"/>
                </a:lnTo>
                <a:lnTo>
                  <a:pt x="1405821" y="845517"/>
                </a:lnTo>
                <a:lnTo>
                  <a:pt x="1405821" y="864889"/>
                </a:lnTo>
                <a:lnTo>
                  <a:pt x="1449204" y="864889"/>
                </a:lnTo>
                <a:lnTo>
                  <a:pt x="1449204" y="870731"/>
                </a:lnTo>
                <a:lnTo>
                  <a:pt x="1476720" y="870731"/>
                </a:lnTo>
                <a:lnTo>
                  <a:pt x="1476720" y="877189"/>
                </a:lnTo>
                <a:lnTo>
                  <a:pt x="1484921" y="877189"/>
                </a:lnTo>
                <a:lnTo>
                  <a:pt x="1484921" y="890180"/>
                </a:lnTo>
                <a:lnTo>
                  <a:pt x="1503700" y="890180"/>
                </a:lnTo>
                <a:lnTo>
                  <a:pt x="1503700" y="900173"/>
                </a:lnTo>
                <a:lnTo>
                  <a:pt x="1545242" y="900173"/>
                </a:lnTo>
                <a:lnTo>
                  <a:pt x="1588625" y="900173"/>
                </a:lnTo>
                <a:lnTo>
                  <a:pt x="1588625" y="973586"/>
                </a:lnTo>
                <a:lnTo>
                  <a:pt x="1622043" y="973586"/>
                </a:lnTo>
                <a:lnTo>
                  <a:pt x="1622043" y="982965"/>
                </a:lnTo>
                <a:lnTo>
                  <a:pt x="1679451" y="982965"/>
                </a:lnTo>
                <a:lnTo>
                  <a:pt x="1679451" y="992420"/>
                </a:lnTo>
                <a:lnTo>
                  <a:pt x="1763763" y="992420"/>
                </a:lnTo>
                <a:lnTo>
                  <a:pt x="1763763" y="1003567"/>
                </a:lnTo>
                <a:lnTo>
                  <a:pt x="1812434" y="1003567"/>
                </a:lnTo>
                <a:lnTo>
                  <a:pt x="1812434" y="1021170"/>
                </a:lnTo>
                <a:lnTo>
                  <a:pt x="1840564" y="1021170"/>
                </a:lnTo>
                <a:lnTo>
                  <a:pt x="1840564" y="1067601"/>
                </a:lnTo>
                <a:lnTo>
                  <a:pt x="1860415" y="1067601"/>
                </a:lnTo>
                <a:lnTo>
                  <a:pt x="1860415" y="1105192"/>
                </a:lnTo>
                <a:lnTo>
                  <a:pt x="1876281" y="1105192"/>
                </a:lnTo>
                <a:lnTo>
                  <a:pt x="1876281" y="1127561"/>
                </a:lnTo>
                <a:lnTo>
                  <a:pt x="1937752" y="1127561"/>
                </a:lnTo>
                <a:lnTo>
                  <a:pt x="1943041" y="1127561"/>
                </a:lnTo>
                <a:lnTo>
                  <a:pt x="1943041" y="1136325"/>
                </a:lnTo>
                <a:lnTo>
                  <a:pt x="1979372" y="1136325"/>
                </a:lnTo>
                <a:lnTo>
                  <a:pt x="1979372" y="1145165"/>
                </a:lnTo>
                <a:lnTo>
                  <a:pt x="1992861" y="1145165"/>
                </a:lnTo>
                <a:lnTo>
                  <a:pt x="1992861" y="1152776"/>
                </a:lnTo>
                <a:lnTo>
                  <a:pt x="2001063" y="1152776"/>
                </a:lnTo>
                <a:lnTo>
                  <a:pt x="2001063" y="1159233"/>
                </a:lnTo>
                <a:lnTo>
                  <a:pt x="2013326" y="1159233"/>
                </a:lnTo>
                <a:lnTo>
                  <a:pt x="2013326" y="1165690"/>
                </a:lnTo>
                <a:lnTo>
                  <a:pt x="2032105" y="1165690"/>
                </a:lnTo>
                <a:lnTo>
                  <a:pt x="2032105" y="1173915"/>
                </a:lnTo>
                <a:lnTo>
                  <a:pt x="2054946" y="1173915"/>
                </a:lnTo>
                <a:lnTo>
                  <a:pt x="2054946" y="1182141"/>
                </a:lnTo>
                <a:lnTo>
                  <a:pt x="2083688" y="1182141"/>
                </a:lnTo>
                <a:lnTo>
                  <a:pt x="2083688" y="1208047"/>
                </a:lnTo>
                <a:lnTo>
                  <a:pt x="2108829" y="1208047"/>
                </a:lnTo>
                <a:lnTo>
                  <a:pt x="2108829" y="1232108"/>
                </a:lnTo>
                <a:lnTo>
                  <a:pt x="2131133" y="1232108"/>
                </a:lnTo>
                <a:lnTo>
                  <a:pt x="2131133" y="1242716"/>
                </a:lnTo>
                <a:lnTo>
                  <a:pt x="2185552" y="1242716"/>
                </a:lnTo>
                <a:lnTo>
                  <a:pt x="2185552" y="1250941"/>
                </a:lnTo>
                <a:lnTo>
                  <a:pt x="2255301" y="1250941"/>
                </a:lnTo>
                <a:lnTo>
                  <a:pt x="2255301" y="1260935"/>
                </a:lnTo>
                <a:lnTo>
                  <a:pt x="2343752" y="1260935"/>
                </a:lnTo>
                <a:lnTo>
                  <a:pt x="2343752" y="1310825"/>
                </a:lnTo>
                <a:lnTo>
                  <a:pt x="2382459" y="1310825"/>
                </a:lnTo>
                <a:lnTo>
                  <a:pt x="2441630" y="1310825"/>
                </a:lnTo>
                <a:lnTo>
                  <a:pt x="2458033" y="1310825"/>
                </a:lnTo>
                <a:lnTo>
                  <a:pt x="2458033" y="1324354"/>
                </a:lnTo>
                <a:lnTo>
                  <a:pt x="2535370" y="1324354"/>
                </a:lnTo>
                <a:lnTo>
                  <a:pt x="2535370" y="1337269"/>
                </a:lnTo>
                <a:lnTo>
                  <a:pt x="2596840" y="1337269"/>
                </a:lnTo>
                <a:lnTo>
                  <a:pt x="2596840" y="1362560"/>
                </a:lnTo>
                <a:lnTo>
                  <a:pt x="2713421" y="1362560"/>
                </a:lnTo>
                <a:lnTo>
                  <a:pt x="2770829" y="1362560"/>
                </a:lnTo>
                <a:lnTo>
                  <a:pt x="2855754" y="1362560"/>
                </a:lnTo>
                <a:lnTo>
                  <a:pt x="2855754" y="1404839"/>
                </a:lnTo>
                <a:lnTo>
                  <a:pt x="3026831" y="1404839"/>
                </a:lnTo>
                <a:lnTo>
                  <a:pt x="3026831" y="1424211"/>
                </a:lnTo>
                <a:lnTo>
                  <a:pt x="3071976" y="1424211"/>
                </a:lnTo>
                <a:lnTo>
                  <a:pt x="3071976" y="1441892"/>
                </a:lnTo>
                <a:lnTo>
                  <a:pt x="3080177" y="1441892"/>
                </a:lnTo>
                <a:lnTo>
                  <a:pt x="3080177" y="1478867"/>
                </a:lnTo>
                <a:lnTo>
                  <a:pt x="3125246" y="1478867"/>
                </a:lnTo>
                <a:lnTo>
                  <a:pt x="3125246" y="1501237"/>
                </a:lnTo>
                <a:lnTo>
                  <a:pt x="3500816" y="1501237"/>
                </a:lnTo>
                <a:lnTo>
                  <a:pt x="3578690" y="1501237"/>
                </a:lnTo>
                <a:lnTo>
                  <a:pt x="3588117" y="1501237"/>
                </a:lnTo>
                <a:lnTo>
                  <a:pt x="3588117" y="1564042"/>
                </a:lnTo>
                <a:lnTo>
                  <a:pt x="3676568" y="1564042"/>
                </a:lnTo>
                <a:lnTo>
                  <a:pt x="3872248" y="1564042"/>
                </a:lnTo>
                <a:lnTo>
                  <a:pt x="4124111" y="1564042"/>
                </a:lnTo>
                <a:lnTo>
                  <a:pt x="4360184" y="1564042"/>
                </a:lnTo>
                <a:lnTo>
                  <a:pt x="4360184" y="1743308"/>
                </a:lnTo>
                <a:cubicBezTo>
                  <a:pt x="4375899" y="1743796"/>
                  <a:pt x="4391613" y="1742820"/>
                  <a:pt x="4407328" y="1743308"/>
                </a:cubicBezTo>
              </a:path>
            </a:pathLst>
          </a:custGeom>
          <a:noFill/>
          <a:ln w="12700" cap="flat">
            <a:solidFill>
              <a:schemeClr val="accent3"/>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3304" name="TextBox 3303">
            <a:extLst>
              <a:ext uri="{FF2B5EF4-FFF2-40B4-BE49-F238E27FC236}">
                <a16:creationId xmlns:a16="http://schemas.microsoft.com/office/drawing/2014/main" id="{E7853367-B767-8302-DF70-97356F1025FE}"/>
              </a:ext>
            </a:extLst>
          </p:cNvPr>
          <p:cNvSpPr txBox="1">
            <a:spLocks/>
          </p:cNvSpPr>
          <p:nvPr/>
        </p:nvSpPr>
        <p:spPr>
          <a:xfrm>
            <a:off x="1352767" y="5249132"/>
            <a:ext cx="10233939" cy="307777"/>
          </a:xfrm>
          <a:prstGeom prst="rect">
            <a:avLst/>
          </a:prstGeom>
          <a:noFill/>
          <a:ln>
            <a:noFill/>
          </a:ln>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solidFill>
                  <a:srgbClr val="002557"/>
                </a:solidFill>
                <a:effectLst/>
                <a:uLnTx/>
                <a:uFillTx/>
                <a:latin typeface="Arial"/>
                <a:ea typeface="+mn-ea"/>
                <a:cs typeface="Arial"/>
                <a:sym typeface="Arial"/>
                <a:rtl val="0"/>
              </a:rPr>
              <a:t>Time From </a:t>
            </a:r>
            <a:r>
              <a:rPr lang="en-US" sz="1400">
                <a:ln/>
                <a:solidFill>
                  <a:srgbClr val="002557"/>
                </a:solidFill>
                <a:latin typeface="Arial"/>
                <a:cs typeface="Arial"/>
                <a:sym typeface="Arial"/>
                <a:rtl val="0"/>
              </a:rPr>
              <a:t>R</a:t>
            </a:r>
            <a:r>
              <a:rPr kumimoji="0" lang="en-US" sz="1400" b="0" i="0" u="none" strike="noStrike" kern="1200" cap="none" spc="0" normalizeH="0" baseline="0" noProof="0" err="1">
                <a:ln/>
                <a:solidFill>
                  <a:srgbClr val="002557"/>
                </a:solidFill>
                <a:effectLst/>
                <a:uLnTx/>
                <a:uFillTx/>
                <a:latin typeface="Arial"/>
                <a:ea typeface="+mn-ea"/>
                <a:cs typeface="Arial"/>
                <a:sym typeface="Arial"/>
                <a:rtl val="0"/>
              </a:rPr>
              <a:t>andomization</a:t>
            </a:r>
            <a:r>
              <a:rPr kumimoji="0" lang="en-US" sz="1400" b="0" i="0" u="none" strike="noStrike" kern="1200" cap="none" spc="0" normalizeH="0" baseline="0" noProof="0">
                <a:ln/>
                <a:solidFill>
                  <a:srgbClr val="002557"/>
                </a:solidFill>
                <a:effectLst/>
                <a:uLnTx/>
                <a:uFillTx/>
                <a:latin typeface="Arial"/>
                <a:ea typeface="+mn-ea"/>
                <a:cs typeface="Arial"/>
                <a:sym typeface="Arial"/>
                <a:rtl val="0"/>
              </a:rPr>
              <a:t> (months)</a:t>
            </a:r>
          </a:p>
        </p:txBody>
      </p:sp>
      <p:cxnSp>
        <p:nvCxnSpPr>
          <p:cNvPr id="3307" name="Straight Connector 3306">
            <a:extLst>
              <a:ext uri="{FF2B5EF4-FFF2-40B4-BE49-F238E27FC236}">
                <a16:creationId xmlns:a16="http://schemas.microsoft.com/office/drawing/2014/main" id="{840C0CA6-4B66-DFAD-46AE-80B07B27DC41}"/>
              </a:ext>
            </a:extLst>
          </p:cNvPr>
          <p:cNvCxnSpPr/>
          <p:nvPr/>
        </p:nvCxnSpPr>
        <p:spPr>
          <a:xfrm>
            <a:off x="1441681" y="183633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08" name="Straight Connector 3307">
            <a:extLst>
              <a:ext uri="{FF2B5EF4-FFF2-40B4-BE49-F238E27FC236}">
                <a16:creationId xmlns:a16="http://schemas.microsoft.com/office/drawing/2014/main" id="{A60828B8-A146-92D6-8248-7F942153B0C8}"/>
              </a:ext>
            </a:extLst>
          </p:cNvPr>
          <p:cNvCxnSpPr/>
          <p:nvPr/>
        </p:nvCxnSpPr>
        <p:spPr>
          <a:xfrm>
            <a:off x="1668449" y="185966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09" name="Straight Connector 3308">
            <a:extLst>
              <a:ext uri="{FF2B5EF4-FFF2-40B4-BE49-F238E27FC236}">
                <a16:creationId xmlns:a16="http://schemas.microsoft.com/office/drawing/2014/main" id="{12E03AAA-904C-F0A7-C016-0189269AD975}"/>
              </a:ext>
            </a:extLst>
          </p:cNvPr>
          <p:cNvCxnSpPr/>
          <p:nvPr/>
        </p:nvCxnSpPr>
        <p:spPr>
          <a:xfrm>
            <a:off x="1697217" y="187211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0" name="Straight Connector 3309">
            <a:extLst>
              <a:ext uri="{FF2B5EF4-FFF2-40B4-BE49-F238E27FC236}">
                <a16:creationId xmlns:a16="http://schemas.microsoft.com/office/drawing/2014/main" id="{96117978-89F5-ADAF-BD15-AFFA16521CAB}"/>
              </a:ext>
            </a:extLst>
          </p:cNvPr>
          <p:cNvCxnSpPr>
            <a:cxnSpLocks/>
          </p:cNvCxnSpPr>
          <p:nvPr/>
        </p:nvCxnSpPr>
        <p:spPr>
          <a:xfrm>
            <a:off x="1769161" y="200379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1" name="Straight Connector 3310">
            <a:extLst>
              <a:ext uri="{FF2B5EF4-FFF2-40B4-BE49-F238E27FC236}">
                <a16:creationId xmlns:a16="http://schemas.microsoft.com/office/drawing/2014/main" id="{C9734375-4925-E033-022B-4D931C4968BA}"/>
              </a:ext>
            </a:extLst>
          </p:cNvPr>
          <p:cNvCxnSpPr>
            <a:cxnSpLocks/>
          </p:cNvCxnSpPr>
          <p:nvPr/>
        </p:nvCxnSpPr>
        <p:spPr>
          <a:xfrm>
            <a:off x="1808073" y="200379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2" name="Straight Connector 3311">
            <a:extLst>
              <a:ext uri="{FF2B5EF4-FFF2-40B4-BE49-F238E27FC236}">
                <a16:creationId xmlns:a16="http://schemas.microsoft.com/office/drawing/2014/main" id="{41172D9B-F739-2EA2-A5B3-71A2B3F4021B}"/>
              </a:ext>
            </a:extLst>
          </p:cNvPr>
          <p:cNvCxnSpPr/>
          <p:nvPr/>
        </p:nvCxnSpPr>
        <p:spPr>
          <a:xfrm>
            <a:off x="2070401" y="205210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3" name="Straight Connector 3312">
            <a:extLst>
              <a:ext uri="{FF2B5EF4-FFF2-40B4-BE49-F238E27FC236}">
                <a16:creationId xmlns:a16="http://schemas.microsoft.com/office/drawing/2014/main" id="{B12F0C3C-15E5-1EB8-28F5-B1B072909720}"/>
              </a:ext>
            </a:extLst>
          </p:cNvPr>
          <p:cNvCxnSpPr/>
          <p:nvPr/>
        </p:nvCxnSpPr>
        <p:spPr>
          <a:xfrm>
            <a:off x="2088569" y="210504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4" name="Straight Connector 3313">
            <a:extLst>
              <a:ext uri="{FF2B5EF4-FFF2-40B4-BE49-F238E27FC236}">
                <a16:creationId xmlns:a16="http://schemas.microsoft.com/office/drawing/2014/main" id="{B81CDC54-3F96-A4D0-376A-3431CB9D18BB}"/>
              </a:ext>
            </a:extLst>
          </p:cNvPr>
          <p:cNvCxnSpPr/>
          <p:nvPr/>
        </p:nvCxnSpPr>
        <p:spPr>
          <a:xfrm>
            <a:off x="2152255" y="216883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5" name="Straight Connector 3314">
            <a:extLst>
              <a:ext uri="{FF2B5EF4-FFF2-40B4-BE49-F238E27FC236}">
                <a16:creationId xmlns:a16="http://schemas.microsoft.com/office/drawing/2014/main" id="{F6F9F973-51CC-B276-81D4-7ACF0D548EE4}"/>
              </a:ext>
            </a:extLst>
          </p:cNvPr>
          <p:cNvCxnSpPr/>
          <p:nvPr/>
        </p:nvCxnSpPr>
        <p:spPr>
          <a:xfrm>
            <a:off x="2296377" y="220483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6" name="Straight Connector 3315">
            <a:extLst>
              <a:ext uri="{FF2B5EF4-FFF2-40B4-BE49-F238E27FC236}">
                <a16:creationId xmlns:a16="http://schemas.microsoft.com/office/drawing/2014/main" id="{5A3A75D3-67A5-96A4-61AB-E96C06E9D542}"/>
              </a:ext>
            </a:extLst>
          </p:cNvPr>
          <p:cNvCxnSpPr/>
          <p:nvPr/>
        </p:nvCxnSpPr>
        <p:spPr>
          <a:xfrm>
            <a:off x="2397905" y="223369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7" name="Straight Connector 3316">
            <a:extLst>
              <a:ext uri="{FF2B5EF4-FFF2-40B4-BE49-F238E27FC236}">
                <a16:creationId xmlns:a16="http://schemas.microsoft.com/office/drawing/2014/main" id="{C9207BA8-F918-F19D-F1A3-128181B097D1}"/>
              </a:ext>
            </a:extLst>
          </p:cNvPr>
          <p:cNvCxnSpPr/>
          <p:nvPr/>
        </p:nvCxnSpPr>
        <p:spPr>
          <a:xfrm>
            <a:off x="2560079" y="233026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8" name="Straight Connector 3317">
            <a:extLst>
              <a:ext uri="{FF2B5EF4-FFF2-40B4-BE49-F238E27FC236}">
                <a16:creationId xmlns:a16="http://schemas.microsoft.com/office/drawing/2014/main" id="{0CA6AFC7-1792-BD8C-85FF-416501CAE110}"/>
              </a:ext>
            </a:extLst>
          </p:cNvPr>
          <p:cNvCxnSpPr/>
          <p:nvPr/>
        </p:nvCxnSpPr>
        <p:spPr>
          <a:xfrm>
            <a:off x="2750657" y="233955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9" name="Straight Connector 3318">
            <a:extLst>
              <a:ext uri="{FF2B5EF4-FFF2-40B4-BE49-F238E27FC236}">
                <a16:creationId xmlns:a16="http://schemas.microsoft.com/office/drawing/2014/main" id="{42DCE2AE-C784-62FE-4C18-83D7A603FDF8}"/>
              </a:ext>
            </a:extLst>
          </p:cNvPr>
          <p:cNvCxnSpPr/>
          <p:nvPr/>
        </p:nvCxnSpPr>
        <p:spPr>
          <a:xfrm>
            <a:off x="2804554" y="240890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20" name="Straight Connector 3319">
            <a:extLst>
              <a:ext uri="{FF2B5EF4-FFF2-40B4-BE49-F238E27FC236}">
                <a16:creationId xmlns:a16="http://schemas.microsoft.com/office/drawing/2014/main" id="{1F227BEC-042A-8C03-BA07-38BFAB1E0806}"/>
              </a:ext>
            </a:extLst>
          </p:cNvPr>
          <p:cNvCxnSpPr/>
          <p:nvPr/>
        </p:nvCxnSpPr>
        <p:spPr>
          <a:xfrm>
            <a:off x="2834621" y="240890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21" name="Straight Connector 3320">
            <a:extLst>
              <a:ext uri="{FF2B5EF4-FFF2-40B4-BE49-F238E27FC236}">
                <a16:creationId xmlns:a16="http://schemas.microsoft.com/office/drawing/2014/main" id="{935E41CD-3890-7034-FE96-B6502A32219C}"/>
              </a:ext>
            </a:extLst>
          </p:cNvPr>
          <p:cNvCxnSpPr/>
          <p:nvPr/>
        </p:nvCxnSpPr>
        <p:spPr>
          <a:xfrm>
            <a:off x="2852691" y="245362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22" name="Straight Connector 3321">
            <a:extLst>
              <a:ext uri="{FF2B5EF4-FFF2-40B4-BE49-F238E27FC236}">
                <a16:creationId xmlns:a16="http://schemas.microsoft.com/office/drawing/2014/main" id="{C5BEC1CD-3C75-92EE-2684-94E38E51470D}"/>
              </a:ext>
            </a:extLst>
          </p:cNvPr>
          <p:cNvCxnSpPr/>
          <p:nvPr/>
        </p:nvCxnSpPr>
        <p:spPr>
          <a:xfrm>
            <a:off x="2887421" y="246878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25" name="Straight Connector 3324">
            <a:extLst>
              <a:ext uri="{FF2B5EF4-FFF2-40B4-BE49-F238E27FC236}">
                <a16:creationId xmlns:a16="http://schemas.microsoft.com/office/drawing/2014/main" id="{C32D1871-7379-7A40-6EFC-C172C36D18A0}"/>
              </a:ext>
            </a:extLst>
          </p:cNvPr>
          <p:cNvCxnSpPr/>
          <p:nvPr/>
        </p:nvCxnSpPr>
        <p:spPr>
          <a:xfrm>
            <a:off x="3123941" y="2488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26" name="Straight Connector 3325">
            <a:extLst>
              <a:ext uri="{FF2B5EF4-FFF2-40B4-BE49-F238E27FC236}">
                <a16:creationId xmlns:a16="http://schemas.microsoft.com/office/drawing/2014/main" id="{E93F74F3-B7C0-3281-45BD-FD6967ADCD17}"/>
              </a:ext>
            </a:extLst>
          </p:cNvPr>
          <p:cNvCxnSpPr/>
          <p:nvPr/>
        </p:nvCxnSpPr>
        <p:spPr>
          <a:xfrm>
            <a:off x="3184671" y="259046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27" name="Straight Connector 3326">
            <a:extLst>
              <a:ext uri="{FF2B5EF4-FFF2-40B4-BE49-F238E27FC236}">
                <a16:creationId xmlns:a16="http://schemas.microsoft.com/office/drawing/2014/main" id="{3CD8B01C-818A-8097-11BF-8967C480F954}"/>
              </a:ext>
            </a:extLst>
          </p:cNvPr>
          <p:cNvCxnSpPr/>
          <p:nvPr/>
        </p:nvCxnSpPr>
        <p:spPr>
          <a:xfrm>
            <a:off x="3227494" y="264340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28" name="Straight Connector 3327">
            <a:extLst>
              <a:ext uri="{FF2B5EF4-FFF2-40B4-BE49-F238E27FC236}">
                <a16:creationId xmlns:a16="http://schemas.microsoft.com/office/drawing/2014/main" id="{CA2B82FD-27EB-ADB0-314A-0AEDB0E3E47C}"/>
              </a:ext>
            </a:extLst>
          </p:cNvPr>
          <p:cNvCxnSpPr/>
          <p:nvPr/>
        </p:nvCxnSpPr>
        <p:spPr>
          <a:xfrm>
            <a:off x="3536281" y="279893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29" name="Straight Connector 3328">
            <a:extLst>
              <a:ext uri="{FF2B5EF4-FFF2-40B4-BE49-F238E27FC236}">
                <a16:creationId xmlns:a16="http://schemas.microsoft.com/office/drawing/2014/main" id="{26762247-B77E-0E34-88B1-A2FC42C3A0A8}"/>
              </a:ext>
            </a:extLst>
          </p:cNvPr>
          <p:cNvCxnSpPr/>
          <p:nvPr/>
        </p:nvCxnSpPr>
        <p:spPr>
          <a:xfrm>
            <a:off x="3604145" y="285040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0" name="Straight Connector 3329">
            <a:extLst>
              <a:ext uri="{FF2B5EF4-FFF2-40B4-BE49-F238E27FC236}">
                <a16:creationId xmlns:a16="http://schemas.microsoft.com/office/drawing/2014/main" id="{0875C324-A259-CAE2-7509-ECF4CB9F8CC9}"/>
              </a:ext>
            </a:extLst>
          </p:cNvPr>
          <p:cNvCxnSpPr/>
          <p:nvPr/>
        </p:nvCxnSpPr>
        <p:spPr>
          <a:xfrm>
            <a:off x="3645133" y="286264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1" name="Straight Connector 3330">
            <a:extLst>
              <a:ext uri="{FF2B5EF4-FFF2-40B4-BE49-F238E27FC236}">
                <a16:creationId xmlns:a16="http://schemas.microsoft.com/office/drawing/2014/main" id="{D7438B71-4987-9EFD-9792-08D53E879DA4}"/>
              </a:ext>
            </a:extLst>
          </p:cNvPr>
          <p:cNvCxnSpPr/>
          <p:nvPr/>
        </p:nvCxnSpPr>
        <p:spPr>
          <a:xfrm>
            <a:off x="3692793" y="288262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2" name="Straight Connector 3331">
            <a:extLst>
              <a:ext uri="{FF2B5EF4-FFF2-40B4-BE49-F238E27FC236}">
                <a16:creationId xmlns:a16="http://schemas.microsoft.com/office/drawing/2014/main" id="{D779DC0A-68D1-8E7F-91E8-36DC34611A55}"/>
              </a:ext>
            </a:extLst>
          </p:cNvPr>
          <p:cNvCxnSpPr/>
          <p:nvPr/>
        </p:nvCxnSpPr>
        <p:spPr>
          <a:xfrm>
            <a:off x="3810630" y="289593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3" name="Straight Connector 3332">
            <a:extLst>
              <a:ext uri="{FF2B5EF4-FFF2-40B4-BE49-F238E27FC236}">
                <a16:creationId xmlns:a16="http://schemas.microsoft.com/office/drawing/2014/main" id="{DC717CC0-DBF5-D22E-721F-B4E21FDCE79D}"/>
              </a:ext>
            </a:extLst>
          </p:cNvPr>
          <p:cNvCxnSpPr/>
          <p:nvPr/>
        </p:nvCxnSpPr>
        <p:spPr>
          <a:xfrm>
            <a:off x="3851669" y="292955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4" name="Straight Connector 3333">
            <a:extLst>
              <a:ext uri="{FF2B5EF4-FFF2-40B4-BE49-F238E27FC236}">
                <a16:creationId xmlns:a16="http://schemas.microsoft.com/office/drawing/2014/main" id="{FE483162-6946-5BBA-ACE7-312AFC4F38C4}"/>
              </a:ext>
            </a:extLst>
          </p:cNvPr>
          <p:cNvCxnSpPr/>
          <p:nvPr/>
        </p:nvCxnSpPr>
        <p:spPr>
          <a:xfrm>
            <a:off x="3887870" y="295287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5" name="Straight Connector 3334">
            <a:extLst>
              <a:ext uri="{FF2B5EF4-FFF2-40B4-BE49-F238E27FC236}">
                <a16:creationId xmlns:a16="http://schemas.microsoft.com/office/drawing/2014/main" id="{1345CDE2-0D57-1FBD-D94C-C498C1637882}"/>
              </a:ext>
            </a:extLst>
          </p:cNvPr>
          <p:cNvCxnSpPr/>
          <p:nvPr/>
        </p:nvCxnSpPr>
        <p:spPr>
          <a:xfrm>
            <a:off x="3990667" y="306300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6" name="Straight Connector 3335">
            <a:extLst>
              <a:ext uri="{FF2B5EF4-FFF2-40B4-BE49-F238E27FC236}">
                <a16:creationId xmlns:a16="http://schemas.microsoft.com/office/drawing/2014/main" id="{8DD465AF-D29C-C882-69F6-61F15CF88FDD}"/>
              </a:ext>
            </a:extLst>
          </p:cNvPr>
          <p:cNvCxnSpPr/>
          <p:nvPr/>
        </p:nvCxnSpPr>
        <p:spPr>
          <a:xfrm>
            <a:off x="4178258" y="309900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7" name="Straight Connector 3336">
            <a:extLst>
              <a:ext uri="{FF2B5EF4-FFF2-40B4-BE49-F238E27FC236}">
                <a16:creationId xmlns:a16="http://schemas.microsoft.com/office/drawing/2014/main" id="{EC65EC21-A4FB-806A-DE3C-437BB3B56CF5}"/>
              </a:ext>
            </a:extLst>
          </p:cNvPr>
          <p:cNvCxnSpPr/>
          <p:nvPr/>
        </p:nvCxnSpPr>
        <p:spPr>
          <a:xfrm>
            <a:off x="4297387" y="320887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8" name="Straight Connector 3337">
            <a:extLst>
              <a:ext uri="{FF2B5EF4-FFF2-40B4-BE49-F238E27FC236}">
                <a16:creationId xmlns:a16="http://schemas.microsoft.com/office/drawing/2014/main" id="{A3A82C35-12E8-8DA8-5FB2-2D1EB8A6C331}"/>
              </a:ext>
            </a:extLst>
          </p:cNvPr>
          <p:cNvCxnSpPr/>
          <p:nvPr/>
        </p:nvCxnSpPr>
        <p:spPr>
          <a:xfrm>
            <a:off x="4400007" y="324290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9" name="Straight Connector 3338">
            <a:extLst>
              <a:ext uri="{FF2B5EF4-FFF2-40B4-BE49-F238E27FC236}">
                <a16:creationId xmlns:a16="http://schemas.microsoft.com/office/drawing/2014/main" id="{99327DB4-EC95-6922-AC9E-C57803151D53}"/>
              </a:ext>
            </a:extLst>
          </p:cNvPr>
          <p:cNvCxnSpPr/>
          <p:nvPr/>
        </p:nvCxnSpPr>
        <p:spPr>
          <a:xfrm>
            <a:off x="4685010" y="330613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0" name="Straight Connector 3339">
            <a:extLst>
              <a:ext uri="{FF2B5EF4-FFF2-40B4-BE49-F238E27FC236}">
                <a16:creationId xmlns:a16="http://schemas.microsoft.com/office/drawing/2014/main" id="{83921454-D027-0BDA-DDC7-BB85D10CE2C1}"/>
              </a:ext>
            </a:extLst>
          </p:cNvPr>
          <p:cNvCxnSpPr/>
          <p:nvPr/>
        </p:nvCxnSpPr>
        <p:spPr>
          <a:xfrm>
            <a:off x="4741141" y="330613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1" name="Straight Connector 3340">
            <a:extLst>
              <a:ext uri="{FF2B5EF4-FFF2-40B4-BE49-F238E27FC236}">
                <a16:creationId xmlns:a16="http://schemas.microsoft.com/office/drawing/2014/main" id="{A95A7C86-96C9-0297-3F67-70D30B10818B}"/>
              </a:ext>
            </a:extLst>
          </p:cNvPr>
          <p:cNvCxnSpPr/>
          <p:nvPr/>
        </p:nvCxnSpPr>
        <p:spPr>
          <a:xfrm>
            <a:off x="4775426" y="330639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2" name="Straight Connector 3341">
            <a:extLst>
              <a:ext uri="{FF2B5EF4-FFF2-40B4-BE49-F238E27FC236}">
                <a16:creationId xmlns:a16="http://schemas.microsoft.com/office/drawing/2014/main" id="{F9FF41BB-4A8B-BEBF-28EA-BBC7AEB1295B}"/>
              </a:ext>
            </a:extLst>
          </p:cNvPr>
          <p:cNvCxnSpPr/>
          <p:nvPr/>
        </p:nvCxnSpPr>
        <p:spPr>
          <a:xfrm>
            <a:off x="4814931" y="342395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3" name="Straight Connector 3342">
            <a:extLst>
              <a:ext uri="{FF2B5EF4-FFF2-40B4-BE49-F238E27FC236}">
                <a16:creationId xmlns:a16="http://schemas.microsoft.com/office/drawing/2014/main" id="{49DE6DA0-8B3F-FEA8-36B9-863A7267F596}"/>
              </a:ext>
            </a:extLst>
          </p:cNvPr>
          <p:cNvCxnSpPr/>
          <p:nvPr/>
        </p:nvCxnSpPr>
        <p:spPr>
          <a:xfrm>
            <a:off x="4865373" y="342877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4" name="Straight Connector 3343">
            <a:extLst>
              <a:ext uri="{FF2B5EF4-FFF2-40B4-BE49-F238E27FC236}">
                <a16:creationId xmlns:a16="http://schemas.microsoft.com/office/drawing/2014/main" id="{1E590568-0284-3602-20F2-DE38EC339CEC}"/>
              </a:ext>
            </a:extLst>
          </p:cNvPr>
          <p:cNvCxnSpPr>
            <a:cxnSpLocks/>
          </p:cNvCxnSpPr>
          <p:nvPr/>
        </p:nvCxnSpPr>
        <p:spPr>
          <a:xfrm>
            <a:off x="4984493" y="345321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5" name="Straight Connector 3344">
            <a:extLst>
              <a:ext uri="{FF2B5EF4-FFF2-40B4-BE49-F238E27FC236}">
                <a16:creationId xmlns:a16="http://schemas.microsoft.com/office/drawing/2014/main" id="{13122AE3-BF6C-CE30-D677-DDF29DD42A5F}"/>
              </a:ext>
            </a:extLst>
          </p:cNvPr>
          <p:cNvCxnSpPr>
            <a:cxnSpLocks/>
          </p:cNvCxnSpPr>
          <p:nvPr/>
        </p:nvCxnSpPr>
        <p:spPr>
          <a:xfrm>
            <a:off x="5099930" y="345321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6" name="Straight Connector 3345">
            <a:extLst>
              <a:ext uri="{FF2B5EF4-FFF2-40B4-BE49-F238E27FC236}">
                <a16:creationId xmlns:a16="http://schemas.microsoft.com/office/drawing/2014/main" id="{1156E5FD-4791-482D-EB87-5885306D426F}"/>
              </a:ext>
            </a:extLst>
          </p:cNvPr>
          <p:cNvCxnSpPr/>
          <p:nvPr/>
        </p:nvCxnSpPr>
        <p:spPr>
          <a:xfrm>
            <a:off x="5150947" y="347097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7" name="Straight Connector 3346">
            <a:extLst>
              <a:ext uri="{FF2B5EF4-FFF2-40B4-BE49-F238E27FC236}">
                <a16:creationId xmlns:a16="http://schemas.microsoft.com/office/drawing/2014/main" id="{0F036008-6997-AB2F-96A1-ABD615293130}"/>
              </a:ext>
            </a:extLst>
          </p:cNvPr>
          <p:cNvCxnSpPr/>
          <p:nvPr/>
        </p:nvCxnSpPr>
        <p:spPr>
          <a:xfrm>
            <a:off x="5280594" y="349635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8" name="Straight Connector 3347">
            <a:extLst>
              <a:ext uri="{FF2B5EF4-FFF2-40B4-BE49-F238E27FC236}">
                <a16:creationId xmlns:a16="http://schemas.microsoft.com/office/drawing/2014/main" id="{AC492BC6-A2DD-2455-E531-795C75BB9877}"/>
              </a:ext>
            </a:extLst>
          </p:cNvPr>
          <p:cNvCxnSpPr/>
          <p:nvPr/>
        </p:nvCxnSpPr>
        <p:spPr>
          <a:xfrm>
            <a:off x="5317803" y="3577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9" name="Straight Connector 3348">
            <a:extLst>
              <a:ext uri="{FF2B5EF4-FFF2-40B4-BE49-F238E27FC236}">
                <a16:creationId xmlns:a16="http://schemas.microsoft.com/office/drawing/2014/main" id="{709872E6-6DBC-6A58-8DF9-565767ED2E6C}"/>
              </a:ext>
            </a:extLst>
          </p:cNvPr>
          <p:cNvCxnSpPr/>
          <p:nvPr/>
        </p:nvCxnSpPr>
        <p:spPr>
          <a:xfrm>
            <a:off x="5359403" y="3577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0" name="Straight Connector 3349">
            <a:extLst>
              <a:ext uri="{FF2B5EF4-FFF2-40B4-BE49-F238E27FC236}">
                <a16:creationId xmlns:a16="http://schemas.microsoft.com/office/drawing/2014/main" id="{66BC5BB1-55B7-5D8F-2F5F-FFA76E8BA9A8}"/>
              </a:ext>
            </a:extLst>
          </p:cNvPr>
          <p:cNvCxnSpPr/>
          <p:nvPr/>
        </p:nvCxnSpPr>
        <p:spPr>
          <a:xfrm>
            <a:off x="5391155" y="364197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1" name="Straight Connector 3350">
            <a:extLst>
              <a:ext uri="{FF2B5EF4-FFF2-40B4-BE49-F238E27FC236}">
                <a16:creationId xmlns:a16="http://schemas.microsoft.com/office/drawing/2014/main" id="{F2A0F93B-0C9B-6D83-A715-E1B47BC094D6}"/>
              </a:ext>
            </a:extLst>
          </p:cNvPr>
          <p:cNvCxnSpPr>
            <a:cxnSpLocks/>
          </p:cNvCxnSpPr>
          <p:nvPr/>
        </p:nvCxnSpPr>
        <p:spPr>
          <a:xfrm>
            <a:off x="5432045" y="367169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2" name="Straight Connector 3351">
            <a:extLst>
              <a:ext uri="{FF2B5EF4-FFF2-40B4-BE49-F238E27FC236}">
                <a16:creationId xmlns:a16="http://schemas.microsoft.com/office/drawing/2014/main" id="{F0EA0A07-F493-DB11-2D8C-B50B24960EE8}"/>
              </a:ext>
            </a:extLst>
          </p:cNvPr>
          <p:cNvCxnSpPr>
            <a:cxnSpLocks/>
          </p:cNvCxnSpPr>
          <p:nvPr/>
        </p:nvCxnSpPr>
        <p:spPr>
          <a:xfrm>
            <a:off x="5518227" y="367169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3" name="Straight Connector 3352">
            <a:extLst>
              <a:ext uri="{FF2B5EF4-FFF2-40B4-BE49-F238E27FC236}">
                <a16:creationId xmlns:a16="http://schemas.microsoft.com/office/drawing/2014/main" id="{A841A43E-022E-69EA-CDFA-006FEA8B8F96}"/>
              </a:ext>
            </a:extLst>
          </p:cNvPr>
          <p:cNvCxnSpPr/>
          <p:nvPr/>
        </p:nvCxnSpPr>
        <p:spPr>
          <a:xfrm>
            <a:off x="5582311" y="369165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4" name="Straight Connector 3353">
            <a:extLst>
              <a:ext uri="{FF2B5EF4-FFF2-40B4-BE49-F238E27FC236}">
                <a16:creationId xmlns:a16="http://schemas.microsoft.com/office/drawing/2014/main" id="{405E186E-29F1-767F-6ECE-008D8E7841EE}"/>
              </a:ext>
            </a:extLst>
          </p:cNvPr>
          <p:cNvCxnSpPr/>
          <p:nvPr/>
        </p:nvCxnSpPr>
        <p:spPr>
          <a:xfrm>
            <a:off x="5625670" y="370101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5" name="Straight Connector 3354">
            <a:extLst>
              <a:ext uri="{FF2B5EF4-FFF2-40B4-BE49-F238E27FC236}">
                <a16:creationId xmlns:a16="http://schemas.microsoft.com/office/drawing/2014/main" id="{75FA4FD4-74CF-B594-AA03-725F2E17DBE7}"/>
              </a:ext>
            </a:extLst>
          </p:cNvPr>
          <p:cNvCxnSpPr/>
          <p:nvPr/>
        </p:nvCxnSpPr>
        <p:spPr>
          <a:xfrm>
            <a:off x="5817887" y="375962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6" name="Straight Connector 3355">
            <a:extLst>
              <a:ext uri="{FF2B5EF4-FFF2-40B4-BE49-F238E27FC236}">
                <a16:creationId xmlns:a16="http://schemas.microsoft.com/office/drawing/2014/main" id="{B9C8E73A-267B-D5CE-CCF4-66684CEA3A20}"/>
              </a:ext>
            </a:extLst>
          </p:cNvPr>
          <p:cNvCxnSpPr/>
          <p:nvPr/>
        </p:nvCxnSpPr>
        <p:spPr>
          <a:xfrm>
            <a:off x="5856829" y="380279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7" name="Straight Connector 3356">
            <a:extLst>
              <a:ext uri="{FF2B5EF4-FFF2-40B4-BE49-F238E27FC236}">
                <a16:creationId xmlns:a16="http://schemas.microsoft.com/office/drawing/2014/main" id="{A446B42C-FAA7-026E-A0E7-9A0C8B21325A}"/>
              </a:ext>
            </a:extLst>
          </p:cNvPr>
          <p:cNvCxnSpPr>
            <a:cxnSpLocks/>
          </p:cNvCxnSpPr>
          <p:nvPr/>
        </p:nvCxnSpPr>
        <p:spPr>
          <a:xfrm>
            <a:off x="5894625" y="384115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8" name="Straight Connector 3357">
            <a:extLst>
              <a:ext uri="{FF2B5EF4-FFF2-40B4-BE49-F238E27FC236}">
                <a16:creationId xmlns:a16="http://schemas.microsoft.com/office/drawing/2014/main" id="{2C8766BC-C8CB-FBBE-5FC7-0402944C8D91}"/>
              </a:ext>
            </a:extLst>
          </p:cNvPr>
          <p:cNvCxnSpPr>
            <a:cxnSpLocks/>
          </p:cNvCxnSpPr>
          <p:nvPr/>
        </p:nvCxnSpPr>
        <p:spPr>
          <a:xfrm>
            <a:off x="5941027" y="384115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9" name="Straight Connector 3358">
            <a:extLst>
              <a:ext uri="{FF2B5EF4-FFF2-40B4-BE49-F238E27FC236}">
                <a16:creationId xmlns:a16="http://schemas.microsoft.com/office/drawing/2014/main" id="{3FB8CCDF-D693-4816-85A0-DAEEAF3EF0D4}"/>
              </a:ext>
            </a:extLst>
          </p:cNvPr>
          <p:cNvCxnSpPr>
            <a:cxnSpLocks/>
          </p:cNvCxnSpPr>
          <p:nvPr/>
        </p:nvCxnSpPr>
        <p:spPr>
          <a:xfrm>
            <a:off x="6057873" y="387137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0" name="Straight Connector 3359">
            <a:extLst>
              <a:ext uri="{FF2B5EF4-FFF2-40B4-BE49-F238E27FC236}">
                <a16:creationId xmlns:a16="http://schemas.microsoft.com/office/drawing/2014/main" id="{2A7BB71B-C0A8-849E-7ED2-DB23D8144409}"/>
              </a:ext>
            </a:extLst>
          </p:cNvPr>
          <p:cNvCxnSpPr>
            <a:cxnSpLocks/>
          </p:cNvCxnSpPr>
          <p:nvPr/>
        </p:nvCxnSpPr>
        <p:spPr>
          <a:xfrm>
            <a:off x="6188999" y="387171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1" name="Straight Connector 3360">
            <a:extLst>
              <a:ext uri="{FF2B5EF4-FFF2-40B4-BE49-F238E27FC236}">
                <a16:creationId xmlns:a16="http://schemas.microsoft.com/office/drawing/2014/main" id="{04B6B161-2122-AD5B-D7EF-DB87AB665892}"/>
              </a:ext>
            </a:extLst>
          </p:cNvPr>
          <p:cNvCxnSpPr>
            <a:cxnSpLocks/>
          </p:cNvCxnSpPr>
          <p:nvPr/>
        </p:nvCxnSpPr>
        <p:spPr>
          <a:xfrm>
            <a:off x="6343191" y="388967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2" name="Straight Connector 3361">
            <a:extLst>
              <a:ext uri="{FF2B5EF4-FFF2-40B4-BE49-F238E27FC236}">
                <a16:creationId xmlns:a16="http://schemas.microsoft.com/office/drawing/2014/main" id="{C5F816E3-0717-1BE0-AEF5-6E463B3ABD13}"/>
              </a:ext>
            </a:extLst>
          </p:cNvPr>
          <p:cNvCxnSpPr>
            <a:cxnSpLocks/>
          </p:cNvCxnSpPr>
          <p:nvPr/>
        </p:nvCxnSpPr>
        <p:spPr>
          <a:xfrm>
            <a:off x="6397315" y="388967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3" name="Straight Connector 3362">
            <a:extLst>
              <a:ext uri="{FF2B5EF4-FFF2-40B4-BE49-F238E27FC236}">
                <a16:creationId xmlns:a16="http://schemas.microsoft.com/office/drawing/2014/main" id="{BFC38A9A-A5B8-8E20-6F88-14D115DF593B}"/>
              </a:ext>
            </a:extLst>
          </p:cNvPr>
          <p:cNvCxnSpPr>
            <a:cxnSpLocks/>
          </p:cNvCxnSpPr>
          <p:nvPr/>
        </p:nvCxnSpPr>
        <p:spPr>
          <a:xfrm>
            <a:off x="6427997" y="396599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4" name="Straight Connector 3363">
            <a:extLst>
              <a:ext uri="{FF2B5EF4-FFF2-40B4-BE49-F238E27FC236}">
                <a16:creationId xmlns:a16="http://schemas.microsoft.com/office/drawing/2014/main" id="{9ADFF77B-EB7B-9DFA-0AD1-979FDB55B90A}"/>
              </a:ext>
            </a:extLst>
          </p:cNvPr>
          <p:cNvCxnSpPr>
            <a:cxnSpLocks/>
          </p:cNvCxnSpPr>
          <p:nvPr/>
        </p:nvCxnSpPr>
        <p:spPr>
          <a:xfrm>
            <a:off x="6492038" y="396599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5" name="Straight Connector 3364">
            <a:extLst>
              <a:ext uri="{FF2B5EF4-FFF2-40B4-BE49-F238E27FC236}">
                <a16:creationId xmlns:a16="http://schemas.microsoft.com/office/drawing/2014/main" id="{87A4F31A-475B-0EA1-B92B-26CDBFB2F28C}"/>
              </a:ext>
            </a:extLst>
          </p:cNvPr>
          <p:cNvCxnSpPr>
            <a:cxnSpLocks/>
          </p:cNvCxnSpPr>
          <p:nvPr/>
        </p:nvCxnSpPr>
        <p:spPr>
          <a:xfrm>
            <a:off x="6602437" y="396599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6" name="Straight Connector 3365">
            <a:extLst>
              <a:ext uri="{FF2B5EF4-FFF2-40B4-BE49-F238E27FC236}">
                <a16:creationId xmlns:a16="http://schemas.microsoft.com/office/drawing/2014/main" id="{EDF7A4AC-657A-9967-CCE0-5BCFD02FB31A}"/>
              </a:ext>
            </a:extLst>
          </p:cNvPr>
          <p:cNvCxnSpPr>
            <a:cxnSpLocks/>
          </p:cNvCxnSpPr>
          <p:nvPr/>
        </p:nvCxnSpPr>
        <p:spPr>
          <a:xfrm>
            <a:off x="6918825" y="401139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7" name="Straight Connector 3366">
            <a:extLst>
              <a:ext uri="{FF2B5EF4-FFF2-40B4-BE49-F238E27FC236}">
                <a16:creationId xmlns:a16="http://schemas.microsoft.com/office/drawing/2014/main" id="{C30A5304-A450-E47F-CAD1-585E7F67E3A6}"/>
              </a:ext>
            </a:extLst>
          </p:cNvPr>
          <p:cNvCxnSpPr>
            <a:cxnSpLocks/>
          </p:cNvCxnSpPr>
          <p:nvPr/>
        </p:nvCxnSpPr>
        <p:spPr>
          <a:xfrm>
            <a:off x="6981013" y="405211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8" name="Straight Connector 3367">
            <a:extLst>
              <a:ext uri="{FF2B5EF4-FFF2-40B4-BE49-F238E27FC236}">
                <a16:creationId xmlns:a16="http://schemas.microsoft.com/office/drawing/2014/main" id="{C0B1E13B-AC87-42CB-D57C-E4ED493CEE76}"/>
              </a:ext>
            </a:extLst>
          </p:cNvPr>
          <p:cNvCxnSpPr>
            <a:cxnSpLocks/>
          </p:cNvCxnSpPr>
          <p:nvPr/>
        </p:nvCxnSpPr>
        <p:spPr>
          <a:xfrm>
            <a:off x="7154181" y="405211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9" name="Straight Connector 3368">
            <a:extLst>
              <a:ext uri="{FF2B5EF4-FFF2-40B4-BE49-F238E27FC236}">
                <a16:creationId xmlns:a16="http://schemas.microsoft.com/office/drawing/2014/main" id="{A3CE6822-F6CA-6A28-A1E7-E7753EA4D88E}"/>
              </a:ext>
            </a:extLst>
          </p:cNvPr>
          <p:cNvCxnSpPr>
            <a:cxnSpLocks/>
          </p:cNvCxnSpPr>
          <p:nvPr/>
        </p:nvCxnSpPr>
        <p:spPr>
          <a:xfrm>
            <a:off x="7217061" y="405211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0" name="Straight Connector 3369">
            <a:extLst>
              <a:ext uri="{FF2B5EF4-FFF2-40B4-BE49-F238E27FC236}">
                <a16:creationId xmlns:a16="http://schemas.microsoft.com/office/drawing/2014/main" id="{DECA0CC3-6B42-5EF0-7059-0CFEC2604BB4}"/>
              </a:ext>
            </a:extLst>
          </p:cNvPr>
          <p:cNvCxnSpPr>
            <a:cxnSpLocks/>
          </p:cNvCxnSpPr>
          <p:nvPr/>
        </p:nvCxnSpPr>
        <p:spPr>
          <a:xfrm>
            <a:off x="7346370" y="405211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1" name="Straight Connector 3370">
            <a:extLst>
              <a:ext uri="{FF2B5EF4-FFF2-40B4-BE49-F238E27FC236}">
                <a16:creationId xmlns:a16="http://schemas.microsoft.com/office/drawing/2014/main" id="{92BF1877-AF4D-CEE5-9EC8-3A4248CE127B}"/>
              </a:ext>
            </a:extLst>
          </p:cNvPr>
          <p:cNvCxnSpPr>
            <a:cxnSpLocks/>
          </p:cNvCxnSpPr>
          <p:nvPr/>
        </p:nvCxnSpPr>
        <p:spPr>
          <a:xfrm>
            <a:off x="7453537" y="405211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2" name="Straight Connector 3371">
            <a:extLst>
              <a:ext uri="{FF2B5EF4-FFF2-40B4-BE49-F238E27FC236}">
                <a16:creationId xmlns:a16="http://schemas.microsoft.com/office/drawing/2014/main" id="{4683629D-0EB6-B65D-961B-6B384685EC6E}"/>
              </a:ext>
            </a:extLst>
          </p:cNvPr>
          <p:cNvCxnSpPr>
            <a:cxnSpLocks/>
          </p:cNvCxnSpPr>
          <p:nvPr/>
        </p:nvCxnSpPr>
        <p:spPr>
          <a:xfrm>
            <a:off x="7499375" y="40697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3" name="Straight Connector 3372">
            <a:extLst>
              <a:ext uri="{FF2B5EF4-FFF2-40B4-BE49-F238E27FC236}">
                <a16:creationId xmlns:a16="http://schemas.microsoft.com/office/drawing/2014/main" id="{697290B1-EE3B-E6D7-0E8D-D6FF23B7D27A}"/>
              </a:ext>
            </a:extLst>
          </p:cNvPr>
          <p:cNvCxnSpPr>
            <a:cxnSpLocks/>
          </p:cNvCxnSpPr>
          <p:nvPr/>
        </p:nvCxnSpPr>
        <p:spPr>
          <a:xfrm>
            <a:off x="7523874" y="411795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4" name="Straight Connector 3373">
            <a:extLst>
              <a:ext uri="{FF2B5EF4-FFF2-40B4-BE49-F238E27FC236}">
                <a16:creationId xmlns:a16="http://schemas.microsoft.com/office/drawing/2014/main" id="{8DF533B0-733E-A3CF-E3D2-1C021FED9FEB}"/>
              </a:ext>
            </a:extLst>
          </p:cNvPr>
          <p:cNvCxnSpPr>
            <a:cxnSpLocks/>
          </p:cNvCxnSpPr>
          <p:nvPr/>
        </p:nvCxnSpPr>
        <p:spPr>
          <a:xfrm>
            <a:off x="7568049" y="411795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5" name="Straight Connector 3374">
            <a:extLst>
              <a:ext uri="{FF2B5EF4-FFF2-40B4-BE49-F238E27FC236}">
                <a16:creationId xmlns:a16="http://schemas.microsoft.com/office/drawing/2014/main" id="{0E4B923B-6CBE-A83F-F896-49AE5D1A69A8}"/>
              </a:ext>
            </a:extLst>
          </p:cNvPr>
          <p:cNvCxnSpPr>
            <a:cxnSpLocks/>
          </p:cNvCxnSpPr>
          <p:nvPr/>
        </p:nvCxnSpPr>
        <p:spPr>
          <a:xfrm>
            <a:off x="7612005" y="411795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6" name="Straight Connector 3375">
            <a:extLst>
              <a:ext uri="{FF2B5EF4-FFF2-40B4-BE49-F238E27FC236}">
                <a16:creationId xmlns:a16="http://schemas.microsoft.com/office/drawing/2014/main" id="{7866DAFC-B6DE-F6CA-7665-16AC393CFB0C}"/>
              </a:ext>
            </a:extLst>
          </p:cNvPr>
          <p:cNvCxnSpPr>
            <a:cxnSpLocks/>
          </p:cNvCxnSpPr>
          <p:nvPr/>
        </p:nvCxnSpPr>
        <p:spPr>
          <a:xfrm>
            <a:off x="7963318" y="418001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7" name="Straight Connector 3376">
            <a:extLst>
              <a:ext uri="{FF2B5EF4-FFF2-40B4-BE49-F238E27FC236}">
                <a16:creationId xmlns:a16="http://schemas.microsoft.com/office/drawing/2014/main" id="{B9DD608B-DD22-A8C6-5D46-94D7821526B1}"/>
              </a:ext>
            </a:extLst>
          </p:cNvPr>
          <p:cNvCxnSpPr>
            <a:cxnSpLocks/>
          </p:cNvCxnSpPr>
          <p:nvPr/>
        </p:nvCxnSpPr>
        <p:spPr>
          <a:xfrm>
            <a:off x="7981233" y="42129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8" name="Straight Connector 3377">
            <a:extLst>
              <a:ext uri="{FF2B5EF4-FFF2-40B4-BE49-F238E27FC236}">
                <a16:creationId xmlns:a16="http://schemas.microsoft.com/office/drawing/2014/main" id="{691C2CE2-A26D-4483-D64F-C9CCCE02989D}"/>
              </a:ext>
            </a:extLst>
          </p:cNvPr>
          <p:cNvCxnSpPr>
            <a:cxnSpLocks/>
          </p:cNvCxnSpPr>
          <p:nvPr/>
        </p:nvCxnSpPr>
        <p:spPr>
          <a:xfrm>
            <a:off x="7995033" y="424398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9" name="Straight Connector 3378">
            <a:extLst>
              <a:ext uri="{FF2B5EF4-FFF2-40B4-BE49-F238E27FC236}">
                <a16:creationId xmlns:a16="http://schemas.microsoft.com/office/drawing/2014/main" id="{F9306104-8829-3E36-7881-FBFB449DD891}"/>
              </a:ext>
            </a:extLst>
          </p:cNvPr>
          <p:cNvCxnSpPr>
            <a:cxnSpLocks/>
          </p:cNvCxnSpPr>
          <p:nvPr/>
        </p:nvCxnSpPr>
        <p:spPr>
          <a:xfrm>
            <a:off x="8080409" y="424398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0" name="Straight Connector 3379">
            <a:extLst>
              <a:ext uri="{FF2B5EF4-FFF2-40B4-BE49-F238E27FC236}">
                <a16:creationId xmlns:a16="http://schemas.microsoft.com/office/drawing/2014/main" id="{D64BE2F9-8ECB-681F-4204-C397AECF1619}"/>
              </a:ext>
            </a:extLst>
          </p:cNvPr>
          <p:cNvCxnSpPr>
            <a:cxnSpLocks/>
          </p:cNvCxnSpPr>
          <p:nvPr/>
        </p:nvCxnSpPr>
        <p:spPr>
          <a:xfrm>
            <a:off x="8104987" y="42810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1" name="Straight Connector 3380">
            <a:extLst>
              <a:ext uri="{FF2B5EF4-FFF2-40B4-BE49-F238E27FC236}">
                <a16:creationId xmlns:a16="http://schemas.microsoft.com/office/drawing/2014/main" id="{E0B0AF5E-7050-4527-9CE3-F1EA12D88D39}"/>
              </a:ext>
            </a:extLst>
          </p:cNvPr>
          <p:cNvCxnSpPr>
            <a:cxnSpLocks/>
          </p:cNvCxnSpPr>
          <p:nvPr/>
        </p:nvCxnSpPr>
        <p:spPr>
          <a:xfrm>
            <a:off x="8138169" y="42810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2" name="Straight Connector 3381">
            <a:extLst>
              <a:ext uri="{FF2B5EF4-FFF2-40B4-BE49-F238E27FC236}">
                <a16:creationId xmlns:a16="http://schemas.microsoft.com/office/drawing/2014/main" id="{4E7CDB50-5884-C6E2-DF57-29B08359853D}"/>
              </a:ext>
            </a:extLst>
          </p:cNvPr>
          <p:cNvCxnSpPr>
            <a:cxnSpLocks/>
          </p:cNvCxnSpPr>
          <p:nvPr/>
        </p:nvCxnSpPr>
        <p:spPr>
          <a:xfrm>
            <a:off x="8626605" y="42810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3" name="Straight Connector 3382">
            <a:extLst>
              <a:ext uri="{FF2B5EF4-FFF2-40B4-BE49-F238E27FC236}">
                <a16:creationId xmlns:a16="http://schemas.microsoft.com/office/drawing/2014/main" id="{64189F2B-C96A-B094-78FB-365FADDB264B}"/>
              </a:ext>
            </a:extLst>
          </p:cNvPr>
          <p:cNvCxnSpPr>
            <a:cxnSpLocks/>
          </p:cNvCxnSpPr>
          <p:nvPr/>
        </p:nvCxnSpPr>
        <p:spPr>
          <a:xfrm>
            <a:off x="8668011" y="42810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4" name="Straight Connector 3383">
            <a:extLst>
              <a:ext uri="{FF2B5EF4-FFF2-40B4-BE49-F238E27FC236}">
                <a16:creationId xmlns:a16="http://schemas.microsoft.com/office/drawing/2014/main" id="{BB07F1B8-D094-D804-3AE9-5F674BBD6813}"/>
              </a:ext>
            </a:extLst>
          </p:cNvPr>
          <p:cNvCxnSpPr>
            <a:cxnSpLocks/>
          </p:cNvCxnSpPr>
          <p:nvPr/>
        </p:nvCxnSpPr>
        <p:spPr>
          <a:xfrm>
            <a:off x="8883881" y="42810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5" name="Straight Connector 3384">
            <a:extLst>
              <a:ext uri="{FF2B5EF4-FFF2-40B4-BE49-F238E27FC236}">
                <a16:creationId xmlns:a16="http://schemas.microsoft.com/office/drawing/2014/main" id="{ADD0794C-0455-FD38-13FC-00C84C6BD842}"/>
              </a:ext>
            </a:extLst>
          </p:cNvPr>
          <p:cNvCxnSpPr>
            <a:cxnSpLocks/>
          </p:cNvCxnSpPr>
          <p:nvPr/>
        </p:nvCxnSpPr>
        <p:spPr>
          <a:xfrm>
            <a:off x="9057173" y="42810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6" name="Straight Connector 3385">
            <a:extLst>
              <a:ext uri="{FF2B5EF4-FFF2-40B4-BE49-F238E27FC236}">
                <a16:creationId xmlns:a16="http://schemas.microsoft.com/office/drawing/2014/main" id="{58C79EE6-0013-5C37-B7BD-6C7CF0E5BA3C}"/>
              </a:ext>
            </a:extLst>
          </p:cNvPr>
          <p:cNvCxnSpPr>
            <a:cxnSpLocks/>
          </p:cNvCxnSpPr>
          <p:nvPr/>
        </p:nvCxnSpPr>
        <p:spPr>
          <a:xfrm>
            <a:off x="9104507" y="4380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7" name="Straight Connector 3386">
            <a:extLst>
              <a:ext uri="{FF2B5EF4-FFF2-40B4-BE49-F238E27FC236}">
                <a16:creationId xmlns:a16="http://schemas.microsoft.com/office/drawing/2014/main" id="{1C22E473-FB95-9B80-2A06-5FDAF3E7D861}"/>
              </a:ext>
            </a:extLst>
          </p:cNvPr>
          <p:cNvCxnSpPr>
            <a:cxnSpLocks/>
          </p:cNvCxnSpPr>
          <p:nvPr/>
        </p:nvCxnSpPr>
        <p:spPr>
          <a:xfrm>
            <a:off x="9248309" y="4380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8" name="Straight Connector 3387">
            <a:extLst>
              <a:ext uri="{FF2B5EF4-FFF2-40B4-BE49-F238E27FC236}">
                <a16:creationId xmlns:a16="http://schemas.microsoft.com/office/drawing/2014/main" id="{E40BFADF-F507-350D-6C75-2A7B4A567C09}"/>
              </a:ext>
            </a:extLst>
          </p:cNvPr>
          <p:cNvCxnSpPr>
            <a:cxnSpLocks/>
          </p:cNvCxnSpPr>
          <p:nvPr/>
        </p:nvCxnSpPr>
        <p:spPr>
          <a:xfrm>
            <a:off x="9285586" y="4380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9" name="Straight Connector 3388">
            <a:extLst>
              <a:ext uri="{FF2B5EF4-FFF2-40B4-BE49-F238E27FC236}">
                <a16:creationId xmlns:a16="http://schemas.microsoft.com/office/drawing/2014/main" id="{EA32B0AA-7A91-E4C5-D475-9F691E1E4471}"/>
              </a:ext>
            </a:extLst>
          </p:cNvPr>
          <p:cNvCxnSpPr>
            <a:cxnSpLocks/>
          </p:cNvCxnSpPr>
          <p:nvPr/>
        </p:nvCxnSpPr>
        <p:spPr>
          <a:xfrm>
            <a:off x="9523417" y="4380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90" name="Straight Connector 3389">
            <a:extLst>
              <a:ext uri="{FF2B5EF4-FFF2-40B4-BE49-F238E27FC236}">
                <a16:creationId xmlns:a16="http://schemas.microsoft.com/office/drawing/2014/main" id="{FD750F29-949E-7E44-69DD-B899EBFC1098}"/>
              </a:ext>
            </a:extLst>
          </p:cNvPr>
          <p:cNvCxnSpPr>
            <a:cxnSpLocks/>
          </p:cNvCxnSpPr>
          <p:nvPr/>
        </p:nvCxnSpPr>
        <p:spPr>
          <a:xfrm>
            <a:off x="9656011" y="4380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91" name="Straight Connector 3390">
            <a:extLst>
              <a:ext uri="{FF2B5EF4-FFF2-40B4-BE49-F238E27FC236}">
                <a16:creationId xmlns:a16="http://schemas.microsoft.com/office/drawing/2014/main" id="{9D9F7BBB-5DDB-FB04-3943-4AF0C17A609C}"/>
              </a:ext>
            </a:extLst>
          </p:cNvPr>
          <p:cNvCxnSpPr>
            <a:cxnSpLocks/>
          </p:cNvCxnSpPr>
          <p:nvPr/>
        </p:nvCxnSpPr>
        <p:spPr>
          <a:xfrm>
            <a:off x="10024222" y="4380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92" name="Straight Connector 3391">
            <a:extLst>
              <a:ext uri="{FF2B5EF4-FFF2-40B4-BE49-F238E27FC236}">
                <a16:creationId xmlns:a16="http://schemas.microsoft.com/office/drawing/2014/main" id="{EEB86023-6C7D-3FBA-38D5-BCB15FB22520}"/>
              </a:ext>
            </a:extLst>
          </p:cNvPr>
          <p:cNvCxnSpPr>
            <a:cxnSpLocks/>
          </p:cNvCxnSpPr>
          <p:nvPr/>
        </p:nvCxnSpPr>
        <p:spPr>
          <a:xfrm>
            <a:off x="10075985" y="4380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93" name="Straight Connector 3392">
            <a:extLst>
              <a:ext uri="{FF2B5EF4-FFF2-40B4-BE49-F238E27FC236}">
                <a16:creationId xmlns:a16="http://schemas.microsoft.com/office/drawing/2014/main" id="{C172EF74-23B6-445E-077C-936A9C576BBF}"/>
              </a:ext>
            </a:extLst>
          </p:cNvPr>
          <p:cNvCxnSpPr>
            <a:cxnSpLocks/>
          </p:cNvCxnSpPr>
          <p:nvPr/>
        </p:nvCxnSpPr>
        <p:spPr>
          <a:xfrm>
            <a:off x="10191750" y="4380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94" name="Straight Connector 3393">
            <a:extLst>
              <a:ext uri="{FF2B5EF4-FFF2-40B4-BE49-F238E27FC236}">
                <a16:creationId xmlns:a16="http://schemas.microsoft.com/office/drawing/2014/main" id="{DFAC46D4-C662-E266-0203-AC6F1AEA117E}"/>
              </a:ext>
            </a:extLst>
          </p:cNvPr>
          <p:cNvCxnSpPr>
            <a:cxnSpLocks/>
          </p:cNvCxnSpPr>
          <p:nvPr/>
        </p:nvCxnSpPr>
        <p:spPr>
          <a:xfrm>
            <a:off x="10246559" y="43801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95" name="Straight Connector 3394">
            <a:extLst>
              <a:ext uri="{FF2B5EF4-FFF2-40B4-BE49-F238E27FC236}">
                <a16:creationId xmlns:a16="http://schemas.microsoft.com/office/drawing/2014/main" id="{2859946D-61BE-D115-36FC-80E0277BFD5C}"/>
              </a:ext>
            </a:extLst>
          </p:cNvPr>
          <p:cNvCxnSpPr>
            <a:cxnSpLocks/>
          </p:cNvCxnSpPr>
          <p:nvPr/>
        </p:nvCxnSpPr>
        <p:spPr>
          <a:xfrm>
            <a:off x="10833409" y="467232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97" name="Straight Connector 3396">
            <a:extLst>
              <a:ext uri="{FF2B5EF4-FFF2-40B4-BE49-F238E27FC236}">
                <a16:creationId xmlns:a16="http://schemas.microsoft.com/office/drawing/2014/main" id="{CB3A6715-643C-15E9-8F20-653A2BFF0999}"/>
              </a:ext>
            </a:extLst>
          </p:cNvPr>
          <p:cNvCxnSpPr>
            <a:cxnSpLocks/>
          </p:cNvCxnSpPr>
          <p:nvPr/>
        </p:nvCxnSpPr>
        <p:spPr>
          <a:xfrm>
            <a:off x="5861647" y="418931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398" name="Straight Connector 3397">
            <a:extLst>
              <a:ext uri="{FF2B5EF4-FFF2-40B4-BE49-F238E27FC236}">
                <a16:creationId xmlns:a16="http://schemas.microsoft.com/office/drawing/2014/main" id="{7D10486E-6650-379E-FB97-944DA228D79A}"/>
              </a:ext>
            </a:extLst>
          </p:cNvPr>
          <p:cNvCxnSpPr>
            <a:cxnSpLocks/>
          </p:cNvCxnSpPr>
          <p:nvPr/>
        </p:nvCxnSpPr>
        <p:spPr>
          <a:xfrm>
            <a:off x="5913073" y="422644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399" name="Straight Connector 3398">
            <a:extLst>
              <a:ext uri="{FF2B5EF4-FFF2-40B4-BE49-F238E27FC236}">
                <a16:creationId xmlns:a16="http://schemas.microsoft.com/office/drawing/2014/main" id="{215EF42D-D303-BDCD-0D76-EB4C5190C034}"/>
              </a:ext>
            </a:extLst>
          </p:cNvPr>
          <p:cNvCxnSpPr>
            <a:cxnSpLocks/>
          </p:cNvCxnSpPr>
          <p:nvPr/>
        </p:nvCxnSpPr>
        <p:spPr>
          <a:xfrm>
            <a:off x="5948227" y="422644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0" name="Straight Connector 3399">
            <a:extLst>
              <a:ext uri="{FF2B5EF4-FFF2-40B4-BE49-F238E27FC236}">
                <a16:creationId xmlns:a16="http://schemas.microsoft.com/office/drawing/2014/main" id="{57539363-8ACF-CCC0-7967-36BDD0CD090A}"/>
              </a:ext>
            </a:extLst>
          </p:cNvPr>
          <p:cNvCxnSpPr>
            <a:cxnSpLocks/>
          </p:cNvCxnSpPr>
          <p:nvPr/>
        </p:nvCxnSpPr>
        <p:spPr>
          <a:xfrm>
            <a:off x="5997187" y="422644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1" name="Straight Connector 3400">
            <a:extLst>
              <a:ext uri="{FF2B5EF4-FFF2-40B4-BE49-F238E27FC236}">
                <a16:creationId xmlns:a16="http://schemas.microsoft.com/office/drawing/2014/main" id="{A53B8E5E-7C73-9B73-81B7-549C85FDDFB3}"/>
              </a:ext>
            </a:extLst>
          </p:cNvPr>
          <p:cNvCxnSpPr>
            <a:cxnSpLocks/>
          </p:cNvCxnSpPr>
          <p:nvPr/>
        </p:nvCxnSpPr>
        <p:spPr>
          <a:xfrm>
            <a:off x="6228857" y="425960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2" name="Straight Connector 3401">
            <a:extLst>
              <a:ext uri="{FF2B5EF4-FFF2-40B4-BE49-F238E27FC236}">
                <a16:creationId xmlns:a16="http://schemas.microsoft.com/office/drawing/2014/main" id="{762AC514-EBCE-523D-D2C8-EDBBD610F473}"/>
              </a:ext>
            </a:extLst>
          </p:cNvPr>
          <p:cNvCxnSpPr>
            <a:cxnSpLocks/>
          </p:cNvCxnSpPr>
          <p:nvPr/>
        </p:nvCxnSpPr>
        <p:spPr>
          <a:xfrm>
            <a:off x="6182059" y="425960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3" name="Straight Connector 3402">
            <a:extLst>
              <a:ext uri="{FF2B5EF4-FFF2-40B4-BE49-F238E27FC236}">
                <a16:creationId xmlns:a16="http://schemas.microsoft.com/office/drawing/2014/main" id="{F785F41F-1550-EB35-B429-335054457E34}"/>
              </a:ext>
            </a:extLst>
          </p:cNvPr>
          <p:cNvCxnSpPr>
            <a:cxnSpLocks/>
          </p:cNvCxnSpPr>
          <p:nvPr/>
        </p:nvCxnSpPr>
        <p:spPr>
          <a:xfrm>
            <a:off x="6382373" y="425722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4" name="Straight Connector 3403">
            <a:extLst>
              <a:ext uri="{FF2B5EF4-FFF2-40B4-BE49-F238E27FC236}">
                <a16:creationId xmlns:a16="http://schemas.microsoft.com/office/drawing/2014/main" id="{951EED97-6722-C766-31AA-2A5F7260CBB0}"/>
              </a:ext>
            </a:extLst>
          </p:cNvPr>
          <p:cNvCxnSpPr>
            <a:cxnSpLocks/>
          </p:cNvCxnSpPr>
          <p:nvPr/>
        </p:nvCxnSpPr>
        <p:spPr>
          <a:xfrm>
            <a:off x="6428053" y="428672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5" name="Straight Connector 3404">
            <a:extLst>
              <a:ext uri="{FF2B5EF4-FFF2-40B4-BE49-F238E27FC236}">
                <a16:creationId xmlns:a16="http://schemas.microsoft.com/office/drawing/2014/main" id="{5ED4590A-F9B7-BA15-82B7-6ACC0C5B89C7}"/>
              </a:ext>
            </a:extLst>
          </p:cNvPr>
          <p:cNvCxnSpPr>
            <a:cxnSpLocks/>
          </p:cNvCxnSpPr>
          <p:nvPr/>
        </p:nvCxnSpPr>
        <p:spPr>
          <a:xfrm>
            <a:off x="6485723" y="4351874"/>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6" name="Straight Connector 3405">
            <a:extLst>
              <a:ext uri="{FF2B5EF4-FFF2-40B4-BE49-F238E27FC236}">
                <a16:creationId xmlns:a16="http://schemas.microsoft.com/office/drawing/2014/main" id="{F4779471-4A18-B680-1BC8-5AA3C0E24089}"/>
              </a:ext>
            </a:extLst>
          </p:cNvPr>
          <p:cNvCxnSpPr>
            <a:cxnSpLocks/>
          </p:cNvCxnSpPr>
          <p:nvPr/>
        </p:nvCxnSpPr>
        <p:spPr>
          <a:xfrm>
            <a:off x="6537477" y="4351874"/>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7" name="Straight Connector 3406">
            <a:extLst>
              <a:ext uri="{FF2B5EF4-FFF2-40B4-BE49-F238E27FC236}">
                <a16:creationId xmlns:a16="http://schemas.microsoft.com/office/drawing/2014/main" id="{BCB186E3-0B8B-F35D-846C-FBC7D2E265D5}"/>
              </a:ext>
            </a:extLst>
          </p:cNvPr>
          <p:cNvCxnSpPr>
            <a:cxnSpLocks/>
          </p:cNvCxnSpPr>
          <p:nvPr/>
        </p:nvCxnSpPr>
        <p:spPr>
          <a:xfrm>
            <a:off x="6677309" y="439233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8" name="Straight Connector 3407">
            <a:extLst>
              <a:ext uri="{FF2B5EF4-FFF2-40B4-BE49-F238E27FC236}">
                <a16:creationId xmlns:a16="http://schemas.microsoft.com/office/drawing/2014/main" id="{B9C064F5-6A6A-FCC4-ABAA-A21ECFA3C7BD}"/>
              </a:ext>
            </a:extLst>
          </p:cNvPr>
          <p:cNvCxnSpPr>
            <a:cxnSpLocks/>
          </p:cNvCxnSpPr>
          <p:nvPr/>
        </p:nvCxnSpPr>
        <p:spPr>
          <a:xfrm>
            <a:off x="6762139" y="443328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09" name="Straight Connector 3408">
            <a:extLst>
              <a:ext uri="{FF2B5EF4-FFF2-40B4-BE49-F238E27FC236}">
                <a16:creationId xmlns:a16="http://schemas.microsoft.com/office/drawing/2014/main" id="{C4CDB22F-416F-EF9A-1686-410E4B2A8E2B}"/>
              </a:ext>
            </a:extLst>
          </p:cNvPr>
          <p:cNvCxnSpPr>
            <a:cxnSpLocks/>
          </p:cNvCxnSpPr>
          <p:nvPr/>
        </p:nvCxnSpPr>
        <p:spPr>
          <a:xfrm>
            <a:off x="6936133" y="445114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0" name="Straight Connector 3409">
            <a:extLst>
              <a:ext uri="{FF2B5EF4-FFF2-40B4-BE49-F238E27FC236}">
                <a16:creationId xmlns:a16="http://schemas.microsoft.com/office/drawing/2014/main" id="{8CD664EF-0F8B-D0D1-D9BC-C113E8F02364}"/>
              </a:ext>
            </a:extLst>
          </p:cNvPr>
          <p:cNvCxnSpPr>
            <a:cxnSpLocks/>
          </p:cNvCxnSpPr>
          <p:nvPr/>
        </p:nvCxnSpPr>
        <p:spPr>
          <a:xfrm>
            <a:off x="7032282" y="445114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1" name="Straight Connector 3410">
            <a:extLst>
              <a:ext uri="{FF2B5EF4-FFF2-40B4-BE49-F238E27FC236}">
                <a16:creationId xmlns:a16="http://schemas.microsoft.com/office/drawing/2014/main" id="{191E28CE-A71B-BD52-13C4-ED5F1E4AF3CA}"/>
              </a:ext>
            </a:extLst>
          </p:cNvPr>
          <p:cNvCxnSpPr>
            <a:cxnSpLocks/>
          </p:cNvCxnSpPr>
          <p:nvPr/>
        </p:nvCxnSpPr>
        <p:spPr>
          <a:xfrm>
            <a:off x="7120657" y="445114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2" name="Straight Connector 3411">
            <a:extLst>
              <a:ext uri="{FF2B5EF4-FFF2-40B4-BE49-F238E27FC236}">
                <a16:creationId xmlns:a16="http://schemas.microsoft.com/office/drawing/2014/main" id="{A609B1C5-5CBA-ACF3-B919-2531F73F6A18}"/>
              </a:ext>
            </a:extLst>
          </p:cNvPr>
          <p:cNvCxnSpPr>
            <a:cxnSpLocks/>
          </p:cNvCxnSpPr>
          <p:nvPr/>
        </p:nvCxnSpPr>
        <p:spPr>
          <a:xfrm>
            <a:off x="7252617" y="447206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3" name="Straight Connector 3412">
            <a:extLst>
              <a:ext uri="{FF2B5EF4-FFF2-40B4-BE49-F238E27FC236}">
                <a16:creationId xmlns:a16="http://schemas.microsoft.com/office/drawing/2014/main" id="{2EA51467-7D64-8102-EA41-6FAFCDD4A71A}"/>
              </a:ext>
            </a:extLst>
          </p:cNvPr>
          <p:cNvCxnSpPr>
            <a:cxnSpLocks/>
          </p:cNvCxnSpPr>
          <p:nvPr/>
        </p:nvCxnSpPr>
        <p:spPr>
          <a:xfrm>
            <a:off x="5474137" y="417080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4" name="Straight Connector 3413">
            <a:extLst>
              <a:ext uri="{FF2B5EF4-FFF2-40B4-BE49-F238E27FC236}">
                <a16:creationId xmlns:a16="http://schemas.microsoft.com/office/drawing/2014/main" id="{40D25CAD-A89A-5C39-23EB-E57E4134CF22}"/>
              </a:ext>
            </a:extLst>
          </p:cNvPr>
          <p:cNvCxnSpPr>
            <a:cxnSpLocks/>
          </p:cNvCxnSpPr>
          <p:nvPr/>
        </p:nvCxnSpPr>
        <p:spPr>
          <a:xfrm>
            <a:off x="5422463" y="415331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5" name="Straight Connector 3414">
            <a:extLst>
              <a:ext uri="{FF2B5EF4-FFF2-40B4-BE49-F238E27FC236}">
                <a16:creationId xmlns:a16="http://schemas.microsoft.com/office/drawing/2014/main" id="{193D6549-A85E-9C08-BE5D-F2FD2A348CCB}"/>
              </a:ext>
            </a:extLst>
          </p:cNvPr>
          <p:cNvCxnSpPr>
            <a:cxnSpLocks/>
          </p:cNvCxnSpPr>
          <p:nvPr/>
        </p:nvCxnSpPr>
        <p:spPr>
          <a:xfrm>
            <a:off x="5345715" y="405836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6" name="Straight Connector 3415">
            <a:extLst>
              <a:ext uri="{FF2B5EF4-FFF2-40B4-BE49-F238E27FC236}">
                <a16:creationId xmlns:a16="http://schemas.microsoft.com/office/drawing/2014/main" id="{0DABF7A5-F077-CA8C-0A2D-B0D7F768ACBA}"/>
              </a:ext>
            </a:extLst>
          </p:cNvPr>
          <p:cNvCxnSpPr>
            <a:cxnSpLocks/>
          </p:cNvCxnSpPr>
          <p:nvPr/>
        </p:nvCxnSpPr>
        <p:spPr>
          <a:xfrm>
            <a:off x="5310139" y="405836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7" name="Straight Connector 3416">
            <a:extLst>
              <a:ext uri="{FF2B5EF4-FFF2-40B4-BE49-F238E27FC236}">
                <a16:creationId xmlns:a16="http://schemas.microsoft.com/office/drawing/2014/main" id="{4FE07927-9010-D47F-36B5-EED4B7371535}"/>
              </a:ext>
            </a:extLst>
          </p:cNvPr>
          <p:cNvCxnSpPr>
            <a:cxnSpLocks/>
          </p:cNvCxnSpPr>
          <p:nvPr/>
        </p:nvCxnSpPr>
        <p:spPr>
          <a:xfrm>
            <a:off x="5182495" y="3968374"/>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8" name="Straight Connector 3417">
            <a:extLst>
              <a:ext uri="{FF2B5EF4-FFF2-40B4-BE49-F238E27FC236}">
                <a16:creationId xmlns:a16="http://schemas.microsoft.com/office/drawing/2014/main" id="{D84A16EE-51AE-154C-4234-03CADEDD1918}"/>
              </a:ext>
            </a:extLst>
          </p:cNvPr>
          <p:cNvCxnSpPr>
            <a:cxnSpLocks/>
          </p:cNvCxnSpPr>
          <p:nvPr/>
        </p:nvCxnSpPr>
        <p:spPr>
          <a:xfrm>
            <a:off x="5074749" y="3968374"/>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19" name="Straight Connector 3418">
            <a:extLst>
              <a:ext uri="{FF2B5EF4-FFF2-40B4-BE49-F238E27FC236}">
                <a16:creationId xmlns:a16="http://schemas.microsoft.com/office/drawing/2014/main" id="{EFD2E809-A914-DE08-E477-8A8B288271D8}"/>
              </a:ext>
            </a:extLst>
          </p:cNvPr>
          <p:cNvCxnSpPr>
            <a:cxnSpLocks/>
          </p:cNvCxnSpPr>
          <p:nvPr/>
        </p:nvCxnSpPr>
        <p:spPr>
          <a:xfrm>
            <a:off x="4832962" y="393713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0" name="Straight Connector 3419">
            <a:extLst>
              <a:ext uri="{FF2B5EF4-FFF2-40B4-BE49-F238E27FC236}">
                <a16:creationId xmlns:a16="http://schemas.microsoft.com/office/drawing/2014/main" id="{BC003BFE-3421-536C-7231-E4A8CA8AD482}"/>
              </a:ext>
            </a:extLst>
          </p:cNvPr>
          <p:cNvCxnSpPr>
            <a:cxnSpLocks/>
          </p:cNvCxnSpPr>
          <p:nvPr/>
        </p:nvCxnSpPr>
        <p:spPr>
          <a:xfrm>
            <a:off x="4806667" y="387578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1" name="Straight Connector 3420">
            <a:extLst>
              <a:ext uri="{FF2B5EF4-FFF2-40B4-BE49-F238E27FC236}">
                <a16:creationId xmlns:a16="http://schemas.microsoft.com/office/drawing/2014/main" id="{D0419FB8-EE39-B6C5-D686-A96F87BB2B4E}"/>
              </a:ext>
            </a:extLst>
          </p:cNvPr>
          <p:cNvCxnSpPr>
            <a:cxnSpLocks/>
          </p:cNvCxnSpPr>
          <p:nvPr/>
        </p:nvCxnSpPr>
        <p:spPr>
          <a:xfrm>
            <a:off x="4522309" y="381978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2" name="Straight Connector 3421">
            <a:extLst>
              <a:ext uri="{FF2B5EF4-FFF2-40B4-BE49-F238E27FC236}">
                <a16:creationId xmlns:a16="http://schemas.microsoft.com/office/drawing/2014/main" id="{450006F4-5547-6450-F750-8460D5BE267D}"/>
              </a:ext>
            </a:extLst>
          </p:cNvPr>
          <p:cNvCxnSpPr>
            <a:cxnSpLocks/>
          </p:cNvCxnSpPr>
          <p:nvPr/>
        </p:nvCxnSpPr>
        <p:spPr>
          <a:xfrm>
            <a:off x="4474026" y="380555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3" name="Straight Connector 3422">
            <a:extLst>
              <a:ext uri="{FF2B5EF4-FFF2-40B4-BE49-F238E27FC236}">
                <a16:creationId xmlns:a16="http://schemas.microsoft.com/office/drawing/2014/main" id="{1A351492-27EA-4069-E143-F9D815215765}"/>
              </a:ext>
            </a:extLst>
          </p:cNvPr>
          <p:cNvCxnSpPr>
            <a:cxnSpLocks/>
          </p:cNvCxnSpPr>
          <p:nvPr/>
        </p:nvCxnSpPr>
        <p:spPr>
          <a:xfrm>
            <a:off x="4431033" y="380239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4" name="Straight Connector 3423">
            <a:extLst>
              <a:ext uri="{FF2B5EF4-FFF2-40B4-BE49-F238E27FC236}">
                <a16:creationId xmlns:a16="http://schemas.microsoft.com/office/drawing/2014/main" id="{0B724380-8453-F1FE-1E40-BDA5863E2E0C}"/>
              </a:ext>
            </a:extLst>
          </p:cNvPr>
          <p:cNvCxnSpPr>
            <a:cxnSpLocks/>
          </p:cNvCxnSpPr>
          <p:nvPr/>
        </p:nvCxnSpPr>
        <p:spPr>
          <a:xfrm>
            <a:off x="4305182" y="376597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5" name="Straight Connector 3424">
            <a:extLst>
              <a:ext uri="{FF2B5EF4-FFF2-40B4-BE49-F238E27FC236}">
                <a16:creationId xmlns:a16="http://schemas.microsoft.com/office/drawing/2014/main" id="{73088C77-DCAC-52EB-A86C-F543E1C139D7}"/>
              </a:ext>
            </a:extLst>
          </p:cNvPr>
          <p:cNvCxnSpPr>
            <a:cxnSpLocks/>
          </p:cNvCxnSpPr>
          <p:nvPr/>
        </p:nvCxnSpPr>
        <p:spPr>
          <a:xfrm>
            <a:off x="4089459" y="372765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6" name="Straight Connector 3425">
            <a:extLst>
              <a:ext uri="{FF2B5EF4-FFF2-40B4-BE49-F238E27FC236}">
                <a16:creationId xmlns:a16="http://schemas.microsoft.com/office/drawing/2014/main" id="{0188072D-C85B-7588-A3B4-5757CFD0BA10}"/>
              </a:ext>
            </a:extLst>
          </p:cNvPr>
          <p:cNvCxnSpPr>
            <a:cxnSpLocks/>
          </p:cNvCxnSpPr>
          <p:nvPr/>
        </p:nvCxnSpPr>
        <p:spPr>
          <a:xfrm>
            <a:off x="4003261" y="369165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7" name="Straight Connector 3426">
            <a:extLst>
              <a:ext uri="{FF2B5EF4-FFF2-40B4-BE49-F238E27FC236}">
                <a16:creationId xmlns:a16="http://schemas.microsoft.com/office/drawing/2014/main" id="{163C088C-4DB9-B61A-C28D-7C8ABB6B4940}"/>
              </a:ext>
            </a:extLst>
          </p:cNvPr>
          <p:cNvCxnSpPr>
            <a:cxnSpLocks/>
          </p:cNvCxnSpPr>
          <p:nvPr/>
        </p:nvCxnSpPr>
        <p:spPr>
          <a:xfrm>
            <a:off x="3931341" y="369165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8" name="Straight Connector 3427">
            <a:extLst>
              <a:ext uri="{FF2B5EF4-FFF2-40B4-BE49-F238E27FC236}">
                <a16:creationId xmlns:a16="http://schemas.microsoft.com/office/drawing/2014/main" id="{7978E923-17E5-F42E-01D4-98FFAA8E99AA}"/>
              </a:ext>
            </a:extLst>
          </p:cNvPr>
          <p:cNvCxnSpPr>
            <a:cxnSpLocks/>
          </p:cNvCxnSpPr>
          <p:nvPr/>
        </p:nvCxnSpPr>
        <p:spPr>
          <a:xfrm>
            <a:off x="3869947" y="363139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29" name="Straight Connector 3428">
            <a:extLst>
              <a:ext uri="{FF2B5EF4-FFF2-40B4-BE49-F238E27FC236}">
                <a16:creationId xmlns:a16="http://schemas.microsoft.com/office/drawing/2014/main" id="{7B7814C1-21CC-1BFA-940A-D7649DA11816}"/>
              </a:ext>
            </a:extLst>
          </p:cNvPr>
          <p:cNvCxnSpPr>
            <a:cxnSpLocks/>
          </p:cNvCxnSpPr>
          <p:nvPr/>
        </p:nvCxnSpPr>
        <p:spPr>
          <a:xfrm>
            <a:off x="3826753" y="356653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0" name="Straight Connector 3429">
            <a:extLst>
              <a:ext uri="{FF2B5EF4-FFF2-40B4-BE49-F238E27FC236}">
                <a16:creationId xmlns:a16="http://schemas.microsoft.com/office/drawing/2014/main" id="{493427E8-A4F2-867D-B1C3-DF0BB7CC3745}"/>
              </a:ext>
            </a:extLst>
          </p:cNvPr>
          <p:cNvCxnSpPr>
            <a:cxnSpLocks/>
          </p:cNvCxnSpPr>
          <p:nvPr/>
        </p:nvCxnSpPr>
        <p:spPr>
          <a:xfrm>
            <a:off x="3772939" y="356653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1" name="Straight Connector 3430">
            <a:extLst>
              <a:ext uri="{FF2B5EF4-FFF2-40B4-BE49-F238E27FC236}">
                <a16:creationId xmlns:a16="http://schemas.microsoft.com/office/drawing/2014/main" id="{AF6E052C-2DCC-703B-5D2C-3EAADD964D2E}"/>
              </a:ext>
            </a:extLst>
          </p:cNvPr>
          <p:cNvCxnSpPr>
            <a:cxnSpLocks/>
          </p:cNvCxnSpPr>
          <p:nvPr/>
        </p:nvCxnSpPr>
        <p:spPr>
          <a:xfrm>
            <a:off x="3574245" y="351213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2" name="Straight Connector 3431">
            <a:extLst>
              <a:ext uri="{FF2B5EF4-FFF2-40B4-BE49-F238E27FC236}">
                <a16:creationId xmlns:a16="http://schemas.microsoft.com/office/drawing/2014/main" id="{5F87EF86-2F92-0DE0-3E62-499196520DB4}"/>
              </a:ext>
            </a:extLst>
          </p:cNvPr>
          <p:cNvCxnSpPr>
            <a:cxnSpLocks/>
          </p:cNvCxnSpPr>
          <p:nvPr/>
        </p:nvCxnSpPr>
        <p:spPr>
          <a:xfrm>
            <a:off x="3533957" y="350514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3" name="Straight Connector 3432">
            <a:extLst>
              <a:ext uri="{FF2B5EF4-FFF2-40B4-BE49-F238E27FC236}">
                <a16:creationId xmlns:a16="http://schemas.microsoft.com/office/drawing/2014/main" id="{91E1FF41-E45F-DB92-2112-69A11C8A6A22}"/>
              </a:ext>
            </a:extLst>
          </p:cNvPr>
          <p:cNvCxnSpPr>
            <a:cxnSpLocks/>
          </p:cNvCxnSpPr>
          <p:nvPr/>
        </p:nvCxnSpPr>
        <p:spPr>
          <a:xfrm>
            <a:off x="3463089" y="339775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4" name="Straight Connector 3433">
            <a:extLst>
              <a:ext uri="{FF2B5EF4-FFF2-40B4-BE49-F238E27FC236}">
                <a16:creationId xmlns:a16="http://schemas.microsoft.com/office/drawing/2014/main" id="{D6FD8C58-59CE-FA8B-8532-497E839416C4}"/>
              </a:ext>
            </a:extLst>
          </p:cNvPr>
          <p:cNvCxnSpPr>
            <a:cxnSpLocks/>
          </p:cNvCxnSpPr>
          <p:nvPr/>
        </p:nvCxnSpPr>
        <p:spPr>
          <a:xfrm>
            <a:off x="3425949" y="333400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5" name="Straight Connector 3434">
            <a:extLst>
              <a:ext uri="{FF2B5EF4-FFF2-40B4-BE49-F238E27FC236}">
                <a16:creationId xmlns:a16="http://schemas.microsoft.com/office/drawing/2014/main" id="{8FF59FE1-1067-F7CE-1D5E-24B328426181}"/>
              </a:ext>
            </a:extLst>
          </p:cNvPr>
          <p:cNvCxnSpPr>
            <a:cxnSpLocks/>
          </p:cNvCxnSpPr>
          <p:nvPr/>
        </p:nvCxnSpPr>
        <p:spPr>
          <a:xfrm>
            <a:off x="3249603" y="330038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6" name="Straight Connector 3435">
            <a:extLst>
              <a:ext uri="{FF2B5EF4-FFF2-40B4-BE49-F238E27FC236}">
                <a16:creationId xmlns:a16="http://schemas.microsoft.com/office/drawing/2014/main" id="{EF488F67-62DA-F498-A07F-84FF683D5204}"/>
              </a:ext>
            </a:extLst>
          </p:cNvPr>
          <p:cNvCxnSpPr>
            <a:cxnSpLocks/>
          </p:cNvCxnSpPr>
          <p:nvPr/>
        </p:nvCxnSpPr>
        <p:spPr>
          <a:xfrm>
            <a:off x="3198302" y="325106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7" name="Straight Connector 3436">
            <a:extLst>
              <a:ext uri="{FF2B5EF4-FFF2-40B4-BE49-F238E27FC236}">
                <a16:creationId xmlns:a16="http://schemas.microsoft.com/office/drawing/2014/main" id="{384A6A7A-DA3D-7A8E-1E71-48FFFA00E45E}"/>
              </a:ext>
            </a:extLst>
          </p:cNvPr>
          <p:cNvCxnSpPr>
            <a:cxnSpLocks/>
          </p:cNvCxnSpPr>
          <p:nvPr/>
        </p:nvCxnSpPr>
        <p:spPr>
          <a:xfrm>
            <a:off x="3169705" y="321704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8" name="Straight Connector 3437">
            <a:extLst>
              <a:ext uri="{FF2B5EF4-FFF2-40B4-BE49-F238E27FC236}">
                <a16:creationId xmlns:a16="http://schemas.microsoft.com/office/drawing/2014/main" id="{8A8AF794-75CF-6FAF-C8A6-9D69518D7047}"/>
              </a:ext>
            </a:extLst>
          </p:cNvPr>
          <p:cNvCxnSpPr>
            <a:cxnSpLocks/>
          </p:cNvCxnSpPr>
          <p:nvPr/>
        </p:nvCxnSpPr>
        <p:spPr>
          <a:xfrm>
            <a:off x="3120477" y="308528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39" name="Straight Connector 3438">
            <a:extLst>
              <a:ext uri="{FF2B5EF4-FFF2-40B4-BE49-F238E27FC236}">
                <a16:creationId xmlns:a16="http://schemas.microsoft.com/office/drawing/2014/main" id="{41193A1B-0134-C7B4-CA6D-F28A788B0509}"/>
              </a:ext>
            </a:extLst>
          </p:cNvPr>
          <p:cNvCxnSpPr>
            <a:cxnSpLocks/>
          </p:cNvCxnSpPr>
          <p:nvPr/>
        </p:nvCxnSpPr>
        <p:spPr>
          <a:xfrm>
            <a:off x="3082714" y="307650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40" name="Straight Connector 3439">
            <a:extLst>
              <a:ext uri="{FF2B5EF4-FFF2-40B4-BE49-F238E27FC236}">
                <a16:creationId xmlns:a16="http://schemas.microsoft.com/office/drawing/2014/main" id="{116DA6DC-5800-1E8C-24BF-0EDBCD237B54}"/>
              </a:ext>
            </a:extLst>
          </p:cNvPr>
          <p:cNvCxnSpPr>
            <a:cxnSpLocks/>
          </p:cNvCxnSpPr>
          <p:nvPr/>
        </p:nvCxnSpPr>
        <p:spPr>
          <a:xfrm>
            <a:off x="3039106" y="304105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42" name="Straight Connector 3441">
            <a:extLst>
              <a:ext uri="{FF2B5EF4-FFF2-40B4-BE49-F238E27FC236}">
                <a16:creationId xmlns:a16="http://schemas.microsoft.com/office/drawing/2014/main" id="{F752F0A5-CFDD-7812-AA0C-FF7F2030A0CC}"/>
              </a:ext>
            </a:extLst>
          </p:cNvPr>
          <p:cNvCxnSpPr>
            <a:cxnSpLocks/>
          </p:cNvCxnSpPr>
          <p:nvPr/>
        </p:nvCxnSpPr>
        <p:spPr>
          <a:xfrm>
            <a:off x="2987731" y="302249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43" name="Straight Connector 3442">
            <a:extLst>
              <a:ext uri="{FF2B5EF4-FFF2-40B4-BE49-F238E27FC236}">
                <a16:creationId xmlns:a16="http://schemas.microsoft.com/office/drawing/2014/main" id="{1D51A7F2-EDFF-C985-E556-A6C3031E1756}"/>
              </a:ext>
            </a:extLst>
          </p:cNvPr>
          <p:cNvCxnSpPr>
            <a:cxnSpLocks/>
          </p:cNvCxnSpPr>
          <p:nvPr/>
        </p:nvCxnSpPr>
        <p:spPr>
          <a:xfrm>
            <a:off x="2942541" y="300505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44" name="Straight Connector 3443">
            <a:extLst>
              <a:ext uri="{FF2B5EF4-FFF2-40B4-BE49-F238E27FC236}">
                <a16:creationId xmlns:a16="http://schemas.microsoft.com/office/drawing/2014/main" id="{0483D205-3AF1-217F-A2BC-991157D3B515}"/>
              </a:ext>
            </a:extLst>
          </p:cNvPr>
          <p:cNvCxnSpPr>
            <a:cxnSpLocks/>
          </p:cNvCxnSpPr>
          <p:nvPr/>
        </p:nvCxnSpPr>
        <p:spPr>
          <a:xfrm>
            <a:off x="2901098" y="300505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45" name="Straight Connector 3444">
            <a:extLst>
              <a:ext uri="{FF2B5EF4-FFF2-40B4-BE49-F238E27FC236}">
                <a16:creationId xmlns:a16="http://schemas.microsoft.com/office/drawing/2014/main" id="{5E7ED8D9-B209-7ED7-623E-8D70B644B716}"/>
              </a:ext>
            </a:extLst>
          </p:cNvPr>
          <p:cNvCxnSpPr>
            <a:cxnSpLocks/>
          </p:cNvCxnSpPr>
          <p:nvPr/>
        </p:nvCxnSpPr>
        <p:spPr>
          <a:xfrm>
            <a:off x="2801121" y="291450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48" name="Straight Connector 3447">
            <a:extLst>
              <a:ext uri="{FF2B5EF4-FFF2-40B4-BE49-F238E27FC236}">
                <a16:creationId xmlns:a16="http://schemas.microsoft.com/office/drawing/2014/main" id="{0EF38B5A-9674-3C46-AE2E-1DD0B1D6336A}"/>
              </a:ext>
            </a:extLst>
          </p:cNvPr>
          <p:cNvCxnSpPr>
            <a:cxnSpLocks/>
          </p:cNvCxnSpPr>
          <p:nvPr/>
        </p:nvCxnSpPr>
        <p:spPr>
          <a:xfrm>
            <a:off x="2784985" y="286886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49" name="Straight Connector 3448">
            <a:extLst>
              <a:ext uri="{FF2B5EF4-FFF2-40B4-BE49-F238E27FC236}">
                <a16:creationId xmlns:a16="http://schemas.microsoft.com/office/drawing/2014/main" id="{F05D3C99-5E4F-A631-34F9-ECAE7424CA84}"/>
              </a:ext>
            </a:extLst>
          </p:cNvPr>
          <p:cNvCxnSpPr>
            <a:cxnSpLocks/>
          </p:cNvCxnSpPr>
          <p:nvPr/>
        </p:nvCxnSpPr>
        <p:spPr>
          <a:xfrm>
            <a:off x="2771069" y="279641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0" name="Straight Connector 3449">
            <a:extLst>
              <a:ext uri="{FF2B5EF4-FFF2-40B4-BE49-F238E27FC236}">
                <a16:creationId xmlns:a16="http://schemas.microsoft.com/office/drawing/2014/main" id="{3BC77E35-5FEE-7F06-3391-657F419496C5}"/>
              </a:ext>
            </a:extLst>
          </p:cNvPr>
          <p:cNvCxnSpPr>
            <a:cxnSpLocks/>
          </p:cNvCxnSpPr>
          <p:nvPr/>
        </p:nvCxnSpPr>
        <p:spPr>
          <a:xfrm>
            <a:off x="2690173" y="276619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1" name="Straight Connector 3450">
            <a:extLst>
              <a:ext uri="{FF2B5EF4-FFF2-40B4-BE49-F238E27FC236}">
                <a16:creationId xmlns:a16="http://schemas.microsoft.com/office/drawing/2014/main" id="{AE3ADF55-4569-85F0-9414-89D4F3D3AC01}"/>
              </a:ext>
            </a:extLst>
          </p:cNvPr>
          <p:cNvCxnSpPr>
            <a:cxnSpLocks/>
          </p:cNvCxnSpPr>
          <p:nvPr/>
        </p:nvCxnSpPr>
        <p:spPr>
          <a:xfrm>
            <a:off x="2511491" y="269419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2" name="Straight Connector 3451">
            <a:extLst>
              <a:ext uri="{FF2B5EF4-FFF2-40B4-BE49-F238E27FC236}">
                <a16:creationId xmlns:a16="http://schemas.microsoft.com/office/drawing/2014/main" id="{BC0A8913-F3AB-ADBC-3A7C-8F789E38673A}"/>
              </a:ext>
            </a:extLst>
          </p:cNvPr>
          <p:cNvCxnSpPr>
            <a:cxnSpLocks/>
          </p:cNvCxnSpPr>
          <p:nvPr/>
        </p:nvCxnSpPr>
        <p:spPr>
          <a:xfrm>
            <a:off x="2448241" y="260737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3" name="Straight Connector 3452">
            <a:extLst>
              <a:ext uri="{FF2B5EF4-FFF2-40B4-BE49-F238E27FC236}">
                <a16:creationId xmlns:a16="http://schemas.microsoft.com/office/drawing/2014/main" id="{81EA4649-F9F4-2CBC-B7F8-ADD907685E0C}"/>
              </a:ext>
            </a:extLst>
          </p:cNvPr>
          <p:cNvCxnSpPr>
            <a:cxnSpLocks/>
          </p:cNvCxnSpPr>
          <p:nvPr/>
        </p:nvCxnSpPr>
        <p:spPr>
          <a:xfrm>
            <a:off x="2402357" y="249908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4" name="Straight Connector 3453">
            <a:extLst>
              <a:ext uri="{FF2B5EF4-FFF2-40B4-BE49-F238E27FC236}">
                <a16:creationId xmlns:a16="http://schemas.microsoft.com/office/drawing/2014/main" id="{80E3FE69-1CEC-3857-7813-C2EF3C5B4CC8}"/>
              </a:ext>
            </a:extLst>
          </p:cNvPr>
          <p:cNvCxnSpPr>
            <a:cxnSpLocks/>
          </p:cNvCxnSpPr>
          <p:nvPr/>
        </p:nvCxnSpPr>
        <p:spPr>
          <a:xfrm>
            <a:off x="2336170" y="24908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5" name="Straight Connector 3454">
            <a:extLst>
              <a:ext uri="{FF2B5EF4-FFF2-40B4-BE49-F238E27FC236}">
                <a16:creationId xmlns:a16="http://schemas.microsoft.com/office/drawing/2014/main" id="{B70EE1DB-9FD3-89C1-5EA9-9247B4247687}"/>
              </a:ext>
            </a:extLst>
          </p:cNvPr>
          <p:cNvCxnSpPr>
            <a:cxnSpLocks/>
          </p:cNvCxnSpPr>
          <p:nvPr/>
        </p:nvCxnSpPr>
        <p:spPr>
          <a:xfrm>
            <a:off x="2259837" y="24908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6" name="Straight Connector 3455">
            <a:extLst>
              <a:ext uri="{FF2B5EF4-FFF2-40B4-BE49-F238E27FC236}">
                <a16:creationId xmlns:a16="http://schemas.microsoft.com/office/drawing/2014/main" id="{5F9C98CF-8AFE-5874-BDB4-ABB7A861E3CA}"/>
              </a:ext>
            </a:extLst>
          </p:cNvPr>
          <p:cNvCxnSpPr>
            <a:cxnSpLocks/>
          </p:cNvCxnSpPr>
          <p:nvPr/>
        </p:nvCxnSpPr>
        <p:spPr>
          <a:xfrm>
            <a:off x="2218399" y="24908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7" name="Straight Connector 3456">
            <a:extLst>
              <a:ext uri="{FF2B5EF4-FFF2-40B4-BE49-F238E27FC236}">
                <a16:creationId xmlns:a16="http://schemas.microsoft.com/office/drawing/2014/main" id="{D2E5D787-CBC5-42C7-C715-7E715D3AFBCD}"/>
              </a:ext>
            </a:extLst>
          </p:cNvPr>
          <p:cNvCxnSpPr>
            <a:cxnSpLocks/>
          </p:cNvCxnSpPr>
          <p:nvPr/>
        </p:nvCxnSpPr>
        <p:spPr>
          <a:xfrm>
            <a:off x="2173041" y="24908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8" name="Straight Connector 3457">
            <a:extLst>
              <a:ext uri="{FF2B5EF4-FFF2-40B4-BE49-F238E27FC236}">
                <a16:creationId xmlns:a16="http://schemas.microsoft.com/office/drawing/2014/main" id="{ACFF8BA2-24C3-859D-F81E-CFE839254575}"/>
              </a:ext>
            </a:extLst>
          </p:cNvPr>
          <p:cNvCxnSpPr>
            <a:cxnSpLocks/>
          </p:cNvCxnSpPr>
          <p:nvPr/>
        </p:nvCxnSpPr>
        <p:spPr>
          <a:xfrm>
            <a:off x="2137963" y="246814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59" name="Straight Connector 3458">
            <a:extLst>
              <a:ext uri="{FF2B5EF4-FFF2-40B4-BE49-F238E27FC236}">
                <a16:creationId xmlns:a16="http://schemas.microsoft.com/office/drawing/2014/main" id="{8BE4F2EC-5839-26F2-1D73-5231AB391E42}"/>
              </a:ext>
            </a:extLst>
          </p:cNvPr>
          <p:cNvCxnSpPr>
            <a:cxnSpLocks/>
          </p:cNvCxnSpPr>
          <p:nvPr/>
        </p:nvCxnSpPr>
        <p:spPr>
          <a:xfrm>
            <a:off x="2092165" y="245244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60" name="Straight Connector 3459">
            <a:extLst>
              <a:ext uri="{FF2B5EF4-FFF2-40B4-BE49-F238E27FC236}">
                <a16:creationId xmlns:a16="http://schemas.microsoft.com/office/drawing/2014/main" id="{A788730E-5058-866C-C806-B9FCEFDDECEB}"/>
              </a:ext>
            </a:extLst>
          </p:cNvPr>
          <p:cNvCxnSpPr>
            <a:cxnSpLocks/>
          </p:cNvCxnSpPr>
          <p:nvPr/>
        </p:nvCxnSpPr>
        <p:spPr>
          <a:xfrm>
            <a:off x="2072079" y="239375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61" name="Straight Connector 3460">
            <a:extLst>
              <a:ext uri="{FF2B5EF4-FFF2-40B4-BE49-F238E27FC236}">
                <a16:creationId xmlns:a16="http://schemas.microsoft.com/office/drawing/2014/main" id="{D5AD4149-37A4-0E1B-22BB-0E00898B9C5B}"/>
              </a:ext>
            </a:extLst>
          </p:cNvPr>
          <p:cNvCxnSpPr>
            <a:cxnSpLocks/>
          </p:cNvCxnSpPr>
          <p:nvPr/>
        </p:nvCxnSpPr>
        <p:spPr>
          <a:xfrm>
            <a:off x="2048567" y="235182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62" name="Straight Connector 3461">
            <a:extLst>
              <a:ext uri="{FF2B5EF4-FFF2-40B4-BE49-F238E27FC236}">
                <a16:creationId xmlns:a16="http://schemas.microsoft.com/office/drawing/2014/main" id="{611D4572-EA0E-BC59-4CB3-D2D7B221D8C8}"/>
              </a:ext>
            </a:extLst>
          </p:cNvPr>
          <p:cNvCxnSpPr>
            <a:cxnSpLocks/>
          </p:cNvCxnSpPr>
          <p:nvPr/>
        </p:nvCxnSpPr>
        <p:spPr>
          <a:xfrm>
            <a:off x="2023778" y="227982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63" name="Straight Connector 3462">
            <a:extLst>
              <a:ext uri="{FF2B5EF4-FFF2-40B4-BE49-F238E27FC236}">
                <a16:creationId xmlns:a16="http://schemas.microsoft.com/office/drawing/2014/main" id="{9BB6DEE7-6F13-8BD5-8D1F-561BBB400F74}"/>
              </a:ext>
            </a:extLst>
          </p:cNvPr>
          <p:cNvCxnSpPr>
            <a:cxnSpLocks/>
          </p:cNvCxnSpPr>
          <p:nvPr/>
        </p:nvCxnSpPr>
        <p:spPr>
          <a:xfrm>
            <a:off x="1756554" y="220138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64" name="Straight Connector 3463">
            <a:extLst>
              <a:ext uri="{FF2B5EF4-FFF2-40B4-BE49-F238E27FC236}">
                <a16:creationId xmlns:a16="http://schemas.microsoft.com/office/drawing/2014/main" id="{29AE08BF-5791-4EB3-A230-30BB120CCA04}"/>
              </a:ext>
            </a:extLst>
          </p:cNvPr>
          <p:cNvCxnSpPr>
            <a:cxnSpLocks/>
          </p:cNvCxnSpPr>
          <p:nvPr/>
        </p:nvCxnSpPr>
        <p:spPr>
          <a:xfrm>
            <a:off x="1738773" y="215175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65" name="Straight Connector 3464">
            <a:extLst>
              <a:ext uri="{FF2B5EF4-FFF2-40B4-BE49-F238E27FC236}">
                <a16:creationId xmlns:a16="http://schemas.microsoft.com/office/drawing/2014/main" id="{C25EDF3F-4B40-54D2-B2CE-55B087B15AF1}"/>
              </a:ext>
            </a:extLst>
          </p:cNvPr>
          <p:cNvCxnSpPr>
            <a:cxnSpLocks/>
          </p:cNvCxnSpPr>
          <p:nvPr/>
        </p:nvCxnSpPr>
        <p:spPr>
          <a:xfrm>
            <a:off x="1723394" y="206634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66" name="Straight Connector 3465">
            <a:extLst>
              <a:ext uri="{FF2B5EF4-FFF2-40B4-BE49-F238E27FC236}">
                <a16:creationId xmlns:a16="http://schemas.microsoft.com/office/drawing/2014/main" id="{CF095FF3-075E-51B0-3611-AEEA19E76384}"/>
              </a:ext>
            </a:extLst>
          </p:cNvPr>
          <p:cNvCxnSpPr>
            <a:cxnSpLocks/>
          </p:cNvCxnSpPr>
          <p:nvPr/>
        </p:nvCxnSpPr>
        <p:spPr>
          <a:xfrm>
            <a:off x="1709261" y="199434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67" name="Straight Connector 3466">
            <a:extLst>
              <a:ext uri="{FF2B5EF4-FFF2-40B4-BE49-F238E27FC236}">
                <a16:creationId xmlns:a16="http://schemas.microsoft.com/office/drawing/2014/main" id="{D41DF04A-E690-3C4F-8DA2-695879EB0221}"/>
              </a:ext>
            </a:extLst>
          </p:cNvPr>
          <p:cNvCxnSpPr>
            <a:cxnSpLocks/>
          </p:cNvCxnSpPr>
          <p:nvPr/>
        </p:nvCxnSpPr>
        <p:spPr>
          <a:xfrm>
            <a:off x="1362198" y="183157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469" name="Straight Connector 3468">
            <a:extLst>
              <a:ext uri="{FF2B5EF4-FFF2-40B4-BE49-F238E27FC236}">
                <a16:creationId xmlns:a16="http://schemas.microsoft.com/office/drawing/2014/main" id="{567521C6-F346-D872-CEBB-4AB2B9CCAAA4}"/>
              </a:ext>
            </a:extLst>
          </p:cNvPr>
          <p:cNvCxnSpPr>
            <a:cxnSpLocks/>
          </p:cNvCxnSpPr>
          <p:nvPr/>
        </p:nvCxnSpPr>
        <p:spPr>
          <a:xfrm>
            <a:off x="10779926" y="45869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52" name="Straight Connector 2951">
            <a:extLst>
              <a:ext uri="{FF2B5EF4-FFF2-40B4-BE49-F238E27FC236}">
                <a16:creationId xmlns:a16="http://schemas.microsoft.com/office/drawing/2014/main" id="{586F5CFA-FE13-4F6C-6C49-D638A994BFAE}"/>
              </a:ext>
            </a:extLst>
          </p:cNvPr>
          <p:cNvCxnSpPr>
            <a:cxnSpLocks/>
          </p:cNvCxnSpPr>
          <p:nvPr/>
        </p:nvCxnSpPr>
        <p:spPr>
          <a:xfrm>
            <a:off x="7452993" y="447206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a:extLst>
              <a:ext uri="{FF2B5EF4-FFF2-40B4-BE49-F238E27FC236}">
                <a16:creationId xmlns:a16="http://schemas.microsoft.com/office/drawing/2014/main" id="{18BBE136-CB0A-E5D8-898C-5FBEF65E0A02}"/>
              </a:ext>
            </a:extLst>
          </p:cNvPr>
          <p:cNvCxnSpPr>
            <a:cxnSpLocks/>
          </p:cNvCxnSpPr>
          <p:nvPr/>
        </p:nvCxnSpPr>
        <p:spPr>
          <a:xfrm>
            <a:off x="7493025" y="447206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54" name="Straight Connector 2953">
            <a:extLst>
              <a:ext uri="{FF2B5EF4-FFF2-40B4-BE49-F238E27FC236}">
                <a16:creationId xmlns:a16="http://schemas.microsoft.com/office/drawing/2014/main" id="{B2B7A780-1BFA-19CD-0230-2901BEB5BFDF}"/>
              </a:ext>
            </a:extLst>
          </p:cNvPr>
          <p:cNvCxnSpPr>
            <a:cxnSpLocks/>
          </p:cNvCxnSpPr>
          <p:nvPr/>
        </p:nvCxnSpPr>
        <p:spPr>
          <a:xfrm>
            <a:off x="8112557" y="451870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a:extLst>
              <a:ext uri="{FF2B5EF4-FFF2-40B4-BE49-F238E27FC236}">
                <a16:creationId xmlns:a16="http://schemas.microsoft.com/office/drawing/2014/main" id="{B182298F-8527-DA62-4BB8-7B413A1C4293}"/>
              </a:ext>
            </a:extLst>
          </p:cNvPr>
          <p:cNvCxnSpPr>
            <a:cxnSpLocks/>
          </p:cNvCxnSpPr>
          <p:nvPr/>
        </p:nvCxnSpPr>
        <p:spPr>
          <a:xfrm>
            <a:off x="8188757" y="451870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a:extLst>
              <a:ext uri="{FF2B5EF4-FFF2-40B4-BE49-F238E27FC236}">
                <a16:creationId xmlns:a16="http://schemas.microsoft.com/office/drawing/2014/main" id="{229E1121-B6D7-4D46-AE3E-B8462A550FEC}"/>
              </a:ext>
            </a:extLst>
          </p:cNvPr>
          <p:cNvCxnSpPr>
            <a:cxnSpLocks/>
          </p:cNvCxnSpPr>
          <p:nvPr/>
        </p:nvCxnSpPr>
        <p:spPr>
          <a:xfrm>
            <a:off x="8245907" y="451870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58" name="Straight Connector 2957">
            <a:extLst>
              <a:ext uri="{FF2B5EF4-FFF2-40B4-BE49-F238E27FC236}">
                <a16:creationId xmlns:a16="http://schemas.microsoft.com/office/drawing/2014/main" id="{760DBABB-79AB-762C-566E-3660A4DFB21E}"/>
              </a:ext>
            </a:extLst>
          </p:cNvPr>
          <p:cNvCxnSpPr>
            <a:cxnSpLocks/>
          </p:cNvCxnSpPr>
          <p:nvPr/>
        </p:nvCxnSpPr>
        <p:spPr>
          <a:xfrm>
            <a:off x="8407833" y="451870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59" name="Straight Connector 2958">
            <a:extLst>
              <a:ext uri="{FF2B5EF4-FFF2-40B4-BE49-F238E27FC236}">
                <a16:creationId xmlns:a16="http://schemas.microsoft.com/office/drawing/2014/main" id="{0616CC62-6F08-245E-8005-E69DE814F601}"/>
              </a:ext>
            </a:extLst>
          </p:cNvPr>
          <p:cNvCxnSpPr>
            <a:cxnSpLocks/>
          </p:cNvCxnSpPr>
          <p:nvPr/>
        </p:nvCxnSpPr>
        <p:spPr>
          <a:xfrm>
            <a:off x="8636261" y="45869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a:extLst>
              <a:ext uri="{FF2B5EF4-FFF2-40B4-BE49-F238E27FC236}">
                <a16:creationId xmlns:a16="http://schemas.microsoft.com/office/drawing/2014/main" id="{92798B72-90D1-21FA-86C1-F03E0B8B578F}"/>
              </a:ext>
            </a:extLst>
          </p:cNvPr>
          <p:cNvCxnSpPr>
            <a:cxnSpLocks/>
          </p:cNvCxnSpPr>
          <p:nvPr/>
        </p:nvCxnSpPr>
        <p:spPr>
          <a:xfrm>
            <a:off x="8923525" y="45869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a:extLst>
              <a:ext uri="{FF2B5EF4-FFF2-40B4-BE49-F238E27FC236}">
                <a16:creationId xmlns:a16="http://schemas.microsoft.com/office/drawing/2014/main" id="{A9340594-D516-C860-700C-476355FA3A88}"/>
              </a:ext>
            </a:extLst>
          </p:cNvPr>
          <p:cNvCxnSpPr>
            <a:cxnSpLocks/>
          </p:cNvCxnSpPr>
          <p:nvPr/>
        </p:nvCxnSpPr>
        <p:spPr>
          <a:xfrm>
            <a:off x="9163311" y="45869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a:extLst>
              <a:ext uri="{FF2B5EF4-FFF2-40B4-BE49-F238E27FC236}">
                <a16:creationId xmlns:a16="http://schemas.microsoft.com/office/drawing/2014/main" id="{EBF8CFD8-A0B4-071B-AA4A-AAE644427C47}"/>
              </a:ext>
            </a:extLst>
          </p:cNvPr>
          <p:cNvCxnSpPr>
            <a:cxnSpLocks/>
          </p:cNvCxnSpPr>
          <p:nvPr/>
        </p:nvCxnSpPr>
        <p:spPr>
          <a:xfrm>
            <a:off x="9675775" y="45869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EFF4430A-7B19-BC2B-FE49-9DB18F9EEB3A}"/>
              </a:ext>
            </a:extLst>
          </p:cNvPr>
          <p:cNvSpPr txBox="1">
            <a:spLocks/>
          </p:cNvSpPr>
          <p:nvPr/>
        </p:nvSpPr>
        <p:spPr>
          <a:xfrm>
            <a:off x="3453915" y="3993123"/>
            <a:ext cx="1373529" cy="279747"/>
          </a:xfrm>
          <a:prstGeom prst="rect">
            <a:avLst/>
          </a:prstGeom>
          <a:solidFill>
            <a:srgbClr val="FFFFFF">
              <a:alpha val="49804"/>
            </a:srgbClr>
          </a:solid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err="1">
                <a:ln>
                  <a:noFill/>
                </a:ln>
                <a:solidFill>
                  <a:srgbClr val="000000"/>
                </a:solidFill>
                <a:effectLst/>
                <a:uLnTx/>
                <a:uFillTx/>
                <a:latin typeface="Arial" panose="020B0604020202020204"/>
                <a:ea typeface="+mn-ea"/>
                <a:cs typeface="+mn-cs"/>
              </a:rPr>
              <a:t>Δ</a:t>
            </a:r>
            <a:r>
              <a:rPr kumimoji="0" lang="en-US" sz="2000" b="1" i="0" u="none" strike="noStrike" kern="1200" cap="none" spc="0" normalizeH="0" baseline="0" noProof="0">
                <a:ln>
                  <a:noFill/>
                </a:ln>
                <a:solidFill>
                  <a:srgbClr val="000000"/>
                </a:solidFill>
                <a:effectLst/>
                <a:uLnTx/>
                <a:uFillTx/>
                <a:latin typeface="Arial" panose="020B0604020202020204"/>
                <a:ea typeface="+mn-ea"/>
                <a:cs typeface="+mn-cs"/>
              </a:rPr>
              <a:t> 5.1 </a:t>
            </a:r>
            <a:r>
              <a:rPr kumimoji="0" lang="en-US" sz="2000" b="1" i="0" u="none" strike="noStrike" kern="1200" cap="none" spc="0" normalizeH="0" baseline="0" noProof="0" err="1">
                <a:ln>
                  <a:noFill/>
                </a:ln>
                <a:solidFill>
                  <a:srgbClr val="000000"/>
                </a:solidFill>
                <a:effectLst/>
                <a:uLnTx/>
                <a:uFillTx/>
                <a:latin typeface="Arial" panose="020B0604020202020204"/>
                <a:ea typeface="+mn-ea"/>
                <a:cs typeface="+mn-cs"/>
              </a:rPr>
              <a:t>mo</a:t>
            </a:r>
            <a:r>
              <a:rPr kumimoji="0" lang="en-US" sz="2000" b="1" i="0" u="none" strike="noStrike" kern="1200" cap="none" spc="0" normalizeH="0" baseline="0" noProof="0">
                <a:ln>
                  <a:noFill/>
                </a:ln>
                <a:solidFill>
                  <a:srgbClr val="000000"/>
                </a:solidFill>
                <a:effectLst/>
                <a:uLnTx/>
                <a:uFillTx/>
                <a:latin typeface="Arial" panose="020B0604020202020204"/>
                <a:ea typeface="+mn-ea"/>
                <a:cs typeface="+mn-cs"/>
              </a:rPr>
              <a:t> </a:t>
            </a:r>
          </a:p>
        </p:txBody>
      </p:sp>
      <p:sp>
        <p:nvSpPr>
          <p:cNvPr id="18" name="TextBox 17">
            <a:extLst>
              <a:ext uri="{FF2B5EF4-FFF2-40B4-BE49-F238E27FC236}">
                <a16:creationId xmlns:a16="http://schemas.microsoft.com/office/drawing/2014/main" id="{3361F9F1-CB02-BCE7-B93E-52C8DC291F5E}"/>
              </a:ext>
            </a:extLst>
          </p:cNvPr>
          <p:cNvSpPr txBox="1"/>
          <p:nvPr/>
        </p:nvSpPr>
        <p:spPr>
          <a:xfrm>
            <a:off x="2380649" y="1465667"/>
            <a:ext cx="7430699"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Median of 2 prior lines of ET, 90% with prior CDK4/6i, </a:t>
            </a:r>
            <a:r>
              <a:rPr kumimoji="0" lang="en-US" sz="1600" b="1" i="0" u="none" strike="noStrike" kern="1200" cap="none" spc="0" normalizeH="0" baseline="0" noProof="0">
                <a:ln>
                  <a:noFill/>
                </a:ln>
                <a:solidFill>
                  <a:srgbClr val="000000"/>
                </a:solidFill>
                <a:effectLst/>
                <a:uLnTx/>
                <a:uFillTx/>
                <a:latin typeface="Arial" panose="020B0604020202020204"/>
                <a:ea typeface="+mn-ea"/>
                <a:cs typeface="+mn-cs"/>
              </a:rPr>
              <a:t>no prior chemotherapy</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a:t>
            </a:r>
            <a:b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b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85% had visceral disease, 70% relapsed</a:t>
            </a:r>
          </a:p>
        </p:txBody>
      </p:sp>
    </p:spTree>
    <p:extLst>
      <p:ext uri="{BB962C8B-B14F-4D97-AF65-F5344CB8AC3E}">
        <p14:creationId xmlns:p14="http://schemas.microsoft.com/office/powerpoint/2010/main" val="148046268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Freeform: Shape 101">
            <a:extLst>
              <a:ext uri="{FF2B5EF4-FFF2-40B4-BE49-F238E27FC236}">
                <a16:creationId xmlns:a16="http://schemas.microsoft.com/office/drawing/2014/main" id="{B978D819-2BE5-16A6-697F-885C6CBCD3C9}"/>
              </a:ext>
            </a:extLst>
          </p:cNvPr>
          <p:cNvSpPr/>
          <p:nvPr/>
        </p:nvSpPr>
        <p:spPr>
          <a:xfrm>
            <a:off x="6953582" y="1665902"/>
            <a:ext cx="3819733" cy="2875485"/>
          </a:xfrm>
          <a:custGeom>
            <a:avLst/>
            <a:gdLst>
              <a:gd name="connsiteX0" fmla="*/ 0 w 3819733"/>
              <a:gd name="connsiteY0" fmla="*/ 0 h 2848812"/>
              <a:gd name="connsiteX1" fmla="*/ 403053 w 3819733"/>
              <a:gd name="connsiteY1" fmla="*/ 0 h 2848812"/>
              <a:gd name="connsiteX2" fmla="*/ 403053 w 3819733"/>
              <a:gd name="connsiteY2" fmla="*/ 37565 h 2848812"/>
              <a:gd name="connsiteX3" fmla="*/ 491396 w 3819733"/>
              <a:gd name="connsiteY3" fmla="*/ 37565 h 2848812"/>
              <a:gd name="connsiteX4" fmla="*/ 491396 w 3819733"/>
              <a:gd name="connsiteY4" fmla="*/ 74994 h 2848812"/>
              <a:gd name="connsiteX5" fmla="*/ 595046 w 3819733"/>
              <a:gd name="connsiteY5" fmla="*/ 74994 h 2848812"/>
              <a:gd name="connsiteX6" fmla="*/ 595046 w 3819733"/>
              <a:gd name="connsiteY6" fmla="*/ 112969 h 2848812"/>
              <a:gd name="connsiteX7" fmla="*/ 641142 w 3819733"/>
              <a:gd name="connsiteY7" fmla="*/ 112969 h 2848812"/>
              <a:gd name="connsiteX8" fmla="*/ 641142 w 3819733"/>
              <a:gd name="connsiteY8" fmla="*/ 151081 h 2848812"/>
              <a:gd name="connsiteX9" fmla="*/ 679540 w 3819733"/>
              <a:gd name="connsiteY9" fmla="*/ 151081 h 2848812"/>
              <a:gd name="connsiteX10" fmla="*/ 679540 w 3819733"/>
              <a:gd name="connsiteY10" fmla="*/ 189056 h 2848812"/>
              <a:gd name="connsiteX11" fmla="*/ 702544 w 3819733"/>
              <a:gd name="connsiteY11" fmla="*/ 189056 h 2848812"/>
              <a:gd name="connsiteX12" fmla="*/ 702544 w 3819733"/>
              <a:gd name="connsiteY12" fmla="*/ 227031 h 2848812"/>
              <a:gd name="connsiteX13" fmla="*/ 763947 w 3819733"/>
              <a:gd name="connsiteY13" fmla="*/ 227031 h 2848812"/>
              <a:gd name="connsiteX14" fmla="*/ 763947 w 3819733"/>
              <a:gd name="connsiteY14" fmla="*/ 265006 h 2848812"/>
              <a:gd name="connsiteX15" fmla="*/ 932848 w 3819733"/>
              <a:gd name="connsiteY15" fmla="*/ 265006 h 2848812"/>
              <a:gd name="connsiteX16" fmla="*/ 932848 w 3819733"/>
              <a:gd name="connsiteY16" fmla="*/ 302981 h 2848812"/>
              <a:gd name="connsiteX17" fmla="*/ 948242 w 3819733"/>
              <a:gd name="connsiteY17" fmla="*/ 302981 h 2848812"/>
              <a:gd name="connsiteX18" fmla="*/ 948242 w 3819733"/>
              <a:gd name="connsiteY18" fmla="*/ 340956 h 2848812"/>
              <a:gd name="connsiteX19" fmla="*/ 1094139 w 3819733"/>
              <a:gd name="connsiteY19" fmla="*/ 340956 h 2848812"/>
              <a:gd name="connsiteX20" fmla="*/ 1094139 w 3819733"/>
              <a:gd name="connsiteY20" fmla="*/ 379068 h 2848812"/>
              <a:gd name="connsiteX21" fmla="*/ 1224641 w 3819733"/>
              <a:gd name="connsiteY21" fmla="*/ 379068 h 2848812"/>
              <a:gd name="connsiteX22" fmla="*/ 1224641 w 3819733"/>
              <a:gd name="connsiteY22" fmla="*/ 417043 h 2848812"/>
              <a:gd name="connsiteX23" fmla="*/ 1301438 w 3819733"/>
              <a:gd name="connsiteY23" fmla="*/ 417043 h 2848812"/>
              <a:gd name="connsiteX24" fmla="*/ 1301438 w 3819733"/>
              <a:gd name="connsiteY24" fmla="*/ 455018 h 2848812"/>
              <a:gd name="connsiteX25" fmla="*/ 1524045 w 3819733"/>
              <a:gd name="connsiteY25" fmla="*/ 455018 h 2848812"/>
              <a:gd name="connsiteX26" fmla="*/ 1524045 w 3819733"/>
              <a:gd name="connsiteY26" fmla="*/ 492993 h 2848812"/>
              <a:gd name="connsiteX27" fmla="*/ 1739042 w 3819733"/>
              <a:gd name="connsiteY27" fmla="*/ 492993 h 2848812"/>
              <a:gd name="connsiteX28" fmla="*/ 1739042 w 3819733"/>
              <a:gd name="connsiteY28" fmla="*/ 536569 h 2848812"/>
              <a:gd name="connsiteX29" fmla="*/ 1750587 w 3819733"/>
              <a:gd name="connsiteY29" fmla="*/ 536569 h 2848812"/>
              <a:gd name="connsiteX30" fmla="*/ 1750587 w 3819733"/>
              <a:gd name="connsiteY30" fmla="*/ 582876 h 2848812"/>
              <a:gd name="connsiteX31" fmla="*/ 2138334 w 3819733"/>
              <a:gd name="connsiteY31" fmla="*/ 582876 h 2848812"/>
              <a:gd name="connsiteX32" fmla="*/ 2138334 w 3819733"/>
              <a:gd name="connsiteY32" fmla="*/ 649538 h 2848812"/>
              <a:gd name="connsiteX33" fmla="*/ 2552933 w 3819733"/>
              <a:gd name="connsiteY33" fmla="*/ 649538 h 2848812"/>
              <a:gd name="connsiteX34" fmla="*/ 2552933 w 3819733"/>
              <a:gd name="connsiteY34" fmla="*/ 728083 h 2848812"/>
              <a:gd name="connsiteX35" fmla="*/ 3232385 w 3819733"/>
              <a:gd name="connsiteY35" fmla="*/ 728083 h 2848812"/>
              <a:gd name="connsiteX36" fmla="*/ 3232385 w 3819733"/>
              <a:gd name="connsiteY36" fmla="*/ 879574 h 2848812"/>
              <a:gd name="connsiteX37" fmla="*/ 3259238 w 3819733"/>
              <a:gd name="connsiteY37" fmla="*/ 879574 h 2848812"/>
              <a:gd name="connsiteX38" fmla="*/ 3259238 w 3819733"/>
              <a:gd name="connsiteY38" fmla="*/ 1031064 h 2848812"/>
              <a:gd name="connsiteX39" fmla="*/ 3313031 w 3819733"/>
              <a:gd name="connsiteY39" fmla="*/ 1031064 h 2848812"/>
              <a:gd name="connsiteX40" fmla="*/ 3313031 w 3819733"/>
              <a:gd name="connsiteY40" fmla="*/ 1182555 h 2848812"/>
              <a:gd name="connsiteX41" fmla="*/ 3378282 w 3819733"/>
              <a:gd name="connsiteY41" fmla="*/ 1182555 h 2848812"/>
              <a:gd name="connsiteX42" fmla="*/ 3378282 w 3819733"/>
              <a:gd name="connsiteY42" fmla="*/ 1333908 h 2848812"/>
              <a:gd name="connsiteX43" fmla="*/ 3443533 w 3819733"/>
              <a:gd name="connsiteY43" fmla="*/ 1333908 h 2848812"/>
              <a:gd name="connsiteX44" fmla="*/ 3443533 w 3819733"/>
              <a:gd name="connsiteY44" fmla="*/ 1502337 h 2848812"/>
              <a:gd name="connsiteX45" fmla="*/ 3512633 w 3819733"/>
              <a:gd name="connsiteY45" fmla="*/ 1502337 h 2848812"/>
              <a:gd name="connsiteX46" fmla="*/ 3512633 w 3819733"/>
              <a:gd name="connsiteY46" fmla="*/ 1726636 h 2848812"/>
              <a:gd name="connsiteX47" fmla="*/ 3528027 w 3819733"/>
              <a:gd name="connsiteY47" fmla="*/ 1726636 h 2848812"/>
              <a:gd name="connsiteX48" fmla="*/ 3528027 w 3819733"/>
              <a:gd name="connsiteY48" fmla="*/ 1951071 h 2848812"/>
              <a:gd name="connsiteX49" fmla="*/ 3819734 w 3819733"/>
              <a:gd name="connsiteY49" fmla="*/ 1951071 h 2848812"/>
              <a:gd name="connsiteX50" fmla="*/ 3819734 w 3819733"/>
              <a:gd name="connsiteY50" fmla="*/ 2848813 h 284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19733" h="2848812">
                <a:moveTo>
                  <a:pt x="0" y="0"/>
                </a:moveTo>
                <a:lnTo>
                  <a:pt x="403053" y="0"/>
                </a:lnTo>
                <a:lnTo>
                  <a:pt x="403053" y="37565"/>
                </a:lnTo>
                <a:lnTo>
                  <a:pt x="491396" y="37565"/>
                </a:lnTo>
                <a:lnTo>
                  <a:pt x="491396" y="74994"/>
                </a:lnTo>
                <a:lnTo>
                  <a:pt x="595046" y="74994"/>
                </a:lnTo>
                <a:lnTo>
                  <a:pt x="595046" y="112969"/>
                </a:lnTo>
                <a:lnTo>
                  <a:pt x="641142" y="112969"/>
                </a:lnTo>
                <a:lnTo>
                  <a:pt x="641142" y="151081"/>
                </a:lnTo>
                <a:lnTo>
                  <a:pt x="679540" y="151081"/>
                </a:lnTo>
                <a:lnTo>
                  <a:pt x="679540" y="189056"/>
                </a:lnTo>
                <a:lnTo>
                  <a:pt x="702544" y="189056"/>
                </a:lnTo>
                <a:lnTo>
                  <a:pt x="702544" y="227031"/>
                </a:lnTo>
                <a:lnTo>
                  <a:pt x="763947" y="227031"/>
                </a:lnTo>
                <a:lnTo>
                  <a:pt x="763947" y="265006"/>
                </a:lnTo>
                <a:lnTo>
                  <a:pt x="932848" y="265006"/>
                </a:lnTo>
                <a:lnTo>
                  <a:pt x="932848" y="302981"/>
                </a:lnTo>
                <a:lnTo>
                  <a:pt x="948242" y="302981"/>
                </a:lnTo>
                <a:lnTo>
                  <a:pt x="948242" y="340956"/>
                </a:lnTo>
                <a:lnTo>
                  <a:pt x="1094139" y="340956"/>
                </a:lnTo>
                <a:lnTo>
                  <a:pt x="1094139" y="379068"/>
                </a:lnTo>
                <a:lnTo>
                  <a:pt x="1224641" y="379068"/>
                </a:lnTo>
                <a:lnTo>
                  <a:pt x="1224641" y="417043"/>
                </a:lnTo>
                <a:lnTo>
                  <a:pt x="1301438" y="417043"/>
                </a:lnTo>
                <a:lnTo>
                  <a:pt x="1301438" y="455018"/>
                </a:lnTo>
                <a:lnTo>
                  <a:pt x="1524045" y="455018"/>
                </a:lnTo>
                <a:lnTo>
                  <a:pt x="1524045" y="492993"/>
                </a:lnTo>
                <a:lnTo>
                  <a:pt x="1739042" y="492993"/>
                </a:lnTo>
                <a:lnTo>
                  <a:pt x="1739042" y="536569"/>
                </a:lnTo>
                <a:lnTo>
                  <a:pt x="1750587" y="536569"/>
                </a:lnTo>
                <a:lnTo>
                  <a:pt x="1750587" y="582876"/>
                </a:lnTo>
                <a:lnTo>
                  <a:pt x="2138334" y="582876"/>
                </a:lnTo>
                <a:lnTo>
                  <a:pt x="2138334" y="649538"/>
                </a:lnTo>
                <a:lnTo>
                  <a:pt x="2552933" y="649538"/>
                </a:lnTo>
                <a:lnTo>
                  <a:pt x="2552933" y="728083"/>
                </a:lnTo>
                <a:lnTo>
                  <a:pt x="3232385" y="728083"/>
                </a:lnTo>
                <a:lnTo>
                  <a:pt x="3232385" y="879574"/>
                </a:lnTo>
                <a:lnTo>
                  <a:pt x="3259238" y="879574"/>
                </a:lnTo>
                <a:lnTo>
                  <a:pt x="3259238" y="1031064"/>
                </a:lnTo>
                <a:lnTo>
                  <a:pt x="3313031" y="1031064"/>
                </a:lnTo>
                <a:lnTo>
                  <a:pt x="3313031" y="1182555"/>
                </a:lnTo>
                <a:lnTo>
                  <a:pt x="3378282" y="1182555"/>
                </a:lnTo>
                <a:lnTo>
                  <a:pt x="3378282" y="1333908"/>
                </a:lnTo>
                <a:lnTo>
                  <a:pt x="3443533" y="1333908"/>
                </a:lnTo>
                <a:lnTo>
                  <a:pt x="3443533" y="1502337"/>
                </a:lnTo>
                <a:lnTo>
                  <a:pt x="3512633" y="1502337"/>
                </a:lnTo>
                <a:lnTo>
                  <a:pt x="3512633" y="1726636"/>
                </a:lnTo>
                <a:lnTo>
                  <a:pt x="3528027" y="1726636"/>
                </a:lnTo>
                <a:lnTo>
                  <a:pt x="3528027" y="1951071"/>
                </a:lnTo>
                <a:lnTo>
                  <a:pt x="3819734" y="1951071"/>
                </a:lnTo>
                <a:lnTo>
                  <a:pt x="3819734" y="2848813"/>
                </a:lnTo>
              </a:path>
            </a:pathLst>
          </a:custGeom>
          <a:noFill/>
          <a:ln w="12700" cap="flat">
            <a:solidFill>
              <a:schemeClr val="accent3"/>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7E96F4CB-97DA-5DFD-15BB-0E7E4BC8E52F}"/>
              </a:ext>
            </a:extLst>
          </p:cNvPr>
          <p:cNvSpPr/>
          <p:nvPr/>
        </p:nvSpPr>
        <p:spPr>
          <a:xfrm>
            <a:off x="6953581" y="1665903"/>
            <a:ext cx="4457027" cy="1817395"/>
          </a:xfrm>
          <a:custGeom>
            <a:avLst/>
            <a:gdLst>
              <a:gd name="connsiteX0" fmla="*/ 0 w 4457026"/>
              <a:gd name="connsiteY0" fmla="*/ 0 h 1800537"/>
              <a:gd name="connsiteX1" fmla="*/ 211148 w 4457026"/>
              <a:gd name="connsiteY1" fmla="*/ 0 h 1800537"/>
              <a:gd name="connsiteX2" fmla="*/ 211148 w 4457026"/>
              <a:gd name="connsiteY2" fmla="*/ 39068 h 1800537"/>
              <a:gd name="connsiteX3" fmla="*/ 264854 w 4457026"/>
              <a:gd name="connsiteY3" fmla="*/ 39068 h 1800537"/>
              <a:gd name="connsiteX4" fmla="*/ 264854 w 4457026"/>
              <a:gd name="connsiteY4" fmla="*/ 79229 h 1800537"/>
              <a:gd name="connsiteX5" fmla="*/ 671843 w 4457026"/>
              <a:gd name="connsiteY5" fmla="*/ 79229 h 1800537"/>
              <a:gd name="connsiteX6" fmla="*/ 671843 w 4457026"/>
              <a:gd name="connsiteY6" fmla="*/ 119389 h 1800537"/>
              <a:gd name="connsiteX7" fmla="*/ 902146 w 4457026"/>
              <a:gd name="connsiteY7" fmla="*/ 119389 h 1800537"/>
              <a:gd name="connsiteX8" fmla="*/ 902146 w 4457026"/>
              <a:gd name="connsiteY8" fmla="*/ 160096 h 1800537"/>
              <a:gd name="connsiteX9" fmla="*/ 928999 w 4457026"/>
              <a:gd name="connsiteY9" fmla="*/ 160096 h 1800537"/>
              <a:gd name="connsiteX10" fmla="*/ 928999 w 4457026"/>
              <a:gd name="connsiteY10" fmla="*/ 200803 h 1800537"/>
              <a:gd name="connsiteX11" fmla="*/ 952091 w 4457026"/>
              <a:gd name="connsiteY11" fmla="*/ 200803 h 1800537"/>
              <a:gd name="connsiteX12" fmla="*/ 952091 w 4457026"/>
              <a:gd name="connsiteY12" fmla="*/ 241510 h 1800537"/>
              <a:gd name="connsiteX13" fmla="*/ 1032649 w 4457026"/>
              <a:gd name="connsiteY13" fmla="*/ 241510 h 1800537"/>
              <a:gd name="connsiteX14" fmla="*/ 1032649 w 4457026"/>
              <a:gd name="connsiteY14" fmla="*/ 282354 h 1800537"/>
              <a:gd name="connsiteX15" fmla="*/ 1040346 w 4457026"/>
              <a:gd name="connsiteY15" fmla="*/ 282354 h 1800537"/>
              <a:gd name="connsiteX16" fmla="*/ 1040346 w 4457026"/>
              <a:gd name="connsiteY16" fmla="*/ 323061 h 1800537"/>
              <a:gd name="connsiteX17" fmla="*/ 1113295 w 4457026"/>
              <a:gd name="connsiteY17" fmla="*/ 323061 h 1800537"/>
              <a:gd name="connsiteX18" fmla="*/ 1113295 w 4457026"/>
              <a:gd name="connsiteY18" fmla="*/ 363768 h 1800537"/>
              <a:gd name="connsiteX19" fmla="*/ 1216944 w 4457026"/>
              <a:gd name="connsiteY19" fmla="*/ 363768 h 1800537"/>
              <a:gd name="connsiteX20" fmla="*/ 1216944 w 4457026"/>
              <a:gd name="connsiteY20" fmla="*/ 404475 h 1800537"/>
              <a:gd name="connsiteX21" fmla="*/ 1243797 w 4457026"/>
              <a:gd name="connsiteY21" fmla="*/ 404475 h 1800537"/>
              <a:gd name="connsiteX22" fmla="*/ 1243797 w 4457026"/>
              <a:gd name="connsiteY22" fmla="*/ 445319 h 1800537"/>
              <a:gd name="connsiteX23" fmla="*/ 1320594 w 4457026"/>
              <a:gd name="connsiteY23" fmla="*/ 445319 h 1800537"/>
              <a:gd name="connsiteX24" fmla="*/ 1320594 w 4457026"/>
              <a:gd name="connsiteY24" fmla="*/ 486026 h 1800537"/>
              <a:gd name="connsiteX25" fmla="*/ 1328291 w 4457026"/>
              <a:gd name="connsiteY25" fmla="*/ 486026 h 1800537"/>
              <a:gd name="connsiteX26" fmla="*/ 1328291 w 4457026"/>
              <a:gd name="connsiteY26" fmla="*/ 526733 h 1800537"/>
              <a:gd name="connsiteX27" fmla="*/ 1358992 w 4457026"/>
              <a:gd name="connsiteY27" fmla="*/ 526733 h 1800537"/>
              <a:gd name="connsiteX28" fmla="*/ 1358992 w 4457026"/>
              <a:gd name="connsiteY28" fmla="*/ 567440 h 1800537"/>
              <a:gd name="connsiteX29" fmla="*/ 1378148 w 4457026"/>
              <a:gd name="connsiteY29" fmla="*/ 567440 h 1800537"/>
              <a:gd name="connsiteX30" fmla="*/ 1378148 w 4457026"/>
              <a:gd name="connsiteY30" fmla="*/ 608147 h 1800537"/>
              <a:gd name="connsiteX31" fmla="*/ 1416547 w 4457026"/>
              <a:gd name="connsiteY31" fmla="*/ 608147 h 1800537"/>
              <a:gd name="connsiteX32" fmla="*/ 1416547 w 4457026"/>
              <a:gd name="connsiteY32" fmla="*/ 648991 h 1800537"/>
              <a:gd name="connsiteX33" fmla="*/ 1447248 w 4457026"/>
              <a:gd name="connsiteY33" fmla="*/ 648991 h 1800537"/>
              <a:gd name="connsiteX34" fmla="*/ 1447248 w 4457026"/>
              <a:gd name="connsiteY34" fmla="*/ 689698 h 1800537"/>
              <a:gd name="connsiteX35" fmla="*/ 1758285 w 4457026"/>
              <a:gd name="connsiteY35" fmla="*/ 689698 h 1800537"/>
              <a:gd name="connsiteX36" fmla="*/ 1758285 w 4457026"/>
              <a:gd name="connsiteY36" fmla="*/ 737645 h 1800537"/>
              <a:gd name="connsiteX37" fmla="*/ 1858086 w 4457026"/>
              <a:gd name="connsiteY37" fmla="*/ 737645 h 1800537"/>
              <a:gd name="connsiteX38" fmla="*/ 1858086 w 4457026"/>
              <a:gd name="connsiteY38" fmla="*/ 789144 h 1800537"/>
              <a:gd name="connsiteX39" fmla="*/ 1873393 w 4457026"/>
              <a:gd name="connsiteY39" fmla="*/ 789144 h 1800537"/>
              <a:gd name="connsiteX40" fmla="*/ 1873393 w 4457026"/>
              <a:gd name="connsiteY40" fmla="*/ 842008 h 1800537"/>
              <a:gd name="connsiteX41" fmla="*/ 1892636 w 4457026"/>
              <a:gd name="connsiteY41" fmla="*/ 842008 h 1800537"/>
              <a:gd name="connsiteX42" fmla="*/ 1892636 w 4457026"/>
              <a:gd name="connsiteY42" fmla="*/ 896239 h 1800537"/>
              <a:gd name="connsiteX43" fmla="*/ 1980891 w 4457026"/>
              <a:gd name="connsiteY43" fmla="*/ 896239 h 1800537"/>
              <a:gd name="connsiteX44" fmla="*/ 1980891 w 4457026"/>
              <a:gd name="connsiteY44" fmla="*/ 955387 h 1800537"/>
              <a:gd name="connsiteX45" fmla="*/ 2099935 w 4457026"/>
              <a:gd name="connsiteY45" fmla="*/ 955387 h 1800537"/>
              <a:gd name="connsiteX46" fmla="*/ 2099935 w 4457026"/>
              <a:gd name="connsiteY46" fmla="*/ 1028195 h 1800537"/>
              <a:gd name="connsiteX47" fmla="*/ 2268836 w 4457026"/>
              <a:gd name="connsiteY47" fmla="*/ 1028195 h 1800537"/>
              <a:gd name="connsiteX48" fmla="*/ 2268836 w 4457026"/>
              <a:gd name="connsiteY48" fmla="*/ 1114937 h 1800537"/>
              <a:gd name="connsiteX49" fmla="*/ 2322542 w 4457026"/>
              <a:gd name="connsiteY49" fmla="*/ 1114937 h 1800537"/>
              <a:gd name="connsiteX50" fmla="*/ 2322542 w 4457026"/>
              <a:gd name="connsiteY50" fmla="*/ 1201542 h 1800537"/>
              <a:gd name="connsiteX51" fmla="*/ 3136432 w 4457026"/>
              <a:gd name="connsiteY51" fmla="*/ 1201542 h 1800537"/>
              <a:gd name="connsiteX52" fmla="*/ 3136432 w 4457026"/>
              <a:gd name="connsiteY52" fmla="*/ 1351393 h 1800537"/>
              <a:gd name="connsiteX53" fmla="*/ 3197835 w 4457026"/>
              <a:gd name="connsiteY53" fmla="*/ 1351393 h 1800537"/>
              <a:gd name="connsiteX54" fmla="*/ 3197835 w 4457026"/>
              <a:gd name="connsiteY54" fmla="*/ 1538537 h 1800537"/>
              <a:gd name="connsiteX55" fmla="*/ 3493477 w 4457026"/>
              <a:gd name="connsiteY55" fmla="*/ 1538537 h 1800537"/>
              <a:gd name="connsiteX56" fmla="*/ 3493477 w 4457026"/>
              <a:gd name="connsiteY56" fmla="*/ 1800537 h 1800537"/>
              <a:gd name="connsiteX57" fmla="*/ 4457027 w 4457026"/>
              <a:gd name="connsiteY57" fmla="*/ 1800537 h 18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457026" h="1800537">
                <a:moveTo>
                  <a:pt x="0" y="0"/>
                </a:moveTo>
                <a:lnTo>
                  <a:pt x="211148" y="0"/>
                </a:lnTo>
                <a:lnTo>
                  <a:pt x="211148" y="39068"/>
                </a:lnTo>
                <a:lnTo>
                  <a:pt x="264854" y="39068"/>
                </a:lnTo>
                <a:lnTo>
                  <a:pt x="264854" y="79229"/>
                </a:lnTo>
                <a:lnTo>
                  <a:pt x="671843" y="79229"/>
                </a:lnTo>
                <a:lnTo>
                  <a:pt x="671843" y="119389"/>
                </a:lnTo>
                <a:lnTo>
                  <a:pt x="902146" y="119389"/>
                </a:lnTo>
                <a:lnTo>
                  <a:pt x="902146" y="160096"/>
                </a:lnTo>
                <a:lnTo>
                  <a:pt x="928999" y="160096"/>
                </a:lnTo>
                <a:lnTo>
                  <a:pt x="928999" y="200803"/>
                </a:lnTo>
                <a:lnTo>
                  <a:pt x="952091" y="200803"/>
                </a:lnTo>
                <a:lnTo>
                  <a:pt x="952091" y="241510"/>
                </a:lnTo>
                <a:lnTo>
                  <a:pt x="1032649" y="241510"/>
                </a:lnTo>
                <a:lnTo>
                  <a:pt x="1032649" y="282354"/>
                </a:lnTo>
                <a:lnTo>
                  <a:pt x="1040346" y="282354"/>
                </a:lnTo>
                <a:lnTo>
                  <a:pt x="1040346" y="323061"/>
                </a:lnTo>
                <a:lnTo>
                  <a:pt x="1113295" y="323061"/>
                </a:lnTo>
                <a:lnTo>
                  <a:pt x="1113295" y="363768"/>
                </a:lnTo>
                <a:lnTo>
                  <a:pt x="1216944" y="363768"/>
                </a:lnTo>
                <a:lnTo>
                  <a:pt x="1216944" y="404475"/>
                </a:lnTo>
                <a:lnTo>
                  <a:pt x="1243797" y="404475"/>
                </a:lnTo>
                <a:lnTo>
                  <a:pt x="1243797" y="445319"/>
                </a:lnTo>
                <a:lnTo>
                  <a:pt x="1320594" y="445319"/>
                </a:lnTo>
                <a:lnTo>
                  <a:pt x="1320594" y="486026"/>
                </a:lnTo>
                <a:lnTo>
                  <a:pt x="1328291" y="486026"/>
                </a:lnTo>
                <a:lnTo>
                  <a:pt x="1328291" y="526733"/>
                </a:lnTo>
                <a:lnTo>
                  <a:pt x="1358992" y="526733"/>
                </a:lnTo>
                <a:lnTo>
                  <a:pt x="1358992" y="567440"/>
                </a:lnTo>
                <a:lnTo>
                  <a:pt x="1378148" y="567440"/>
                </a:lnTo>
                <a:lnTo>
                  <a:pt x="1378148" y="608147"/>
                </a:lnTo>
                <a:lnTo>
                  <a:pt x="1416547" y="608147"/>
                </a:lnTo>
                <a:lnTo>
                  <a:pt x="1416547" y="648991"/>
                </a:lnTo>
                <a:lnTo>
                  <a:pt x="1447248" y="648991"/>
                </a:lnTo>
                <a:lnTo>
                  <a:pt x="1447248" y="689698"/>
                </a:lnTo>
                <a:lnTo>
                  <a:pt x="1758285" y="689698"/>
                </a:lnTo>
                <a:lnTo>
                  <a:pt x="1758285" y="737645"/>
                </a:lnTo>
                <a:lnTo>
                  <a:pt x="1858086" y="737645"/>
                </a:lnTo>
                <a:lnTo>
                  <a:pt x="1858086" y="789144"/>
                </a:lnTo>
                <a:lnTo>
                  <a:pt x="1873393" y="789144"/>
                </a:lnTo>
                <a:lnTo>
                  <a:pt x="1873393" y="842008"/>
                </a:lnTo>
                <a:lnTo>
                  <a:pt x="1892636" y="842008"/>
                </a:lnTo>
                <a:lnTo>
                  <a:pt x="1892636" y="896239"/>
                </a:lnTo>
                <a:lnTo>
                  <a:pt x="1980891" y="896239"/>
                </a:lnTo>
                <a:lnTo>
                  <a:pt x="1980891" y="955387"/>
                </a:lnTo>
                <a:lnTo>
                  <a:pt x="2099935" y="955387"/>
                </a:lnTo>
                <a:lnTo>
                  <a:pt x="2099935" y="1028195"/>
                </a:lnTo>
                <a:lnTo>
                  <a:pt x="2268836" y="1028195"/>
                </a:lnTo>
                <a:lnTo>
                  <a:pt x="2268836" y="1114937"/>
                </a:lnTo>
                <a:lnTo>
                  <a:pt x="2322542" y="1114937"/>
                </a:lnTo>
                <a:lnTo>
                  <a:pt x="2322542" y="1201542"/>
                </a:lnTo>
                <a:lnTo>
                  <a:pt x="3136432" y="1201542"/>
                </a:lnTo>
                <a:lnTo>
                  <a:pt x="3136432" y="1351393"/>
                </a:lnTo>
                <a:lnTo>
                  <a:pt x="3197835" y="1351393"/>
                </a:lnTo>
                <a:lnTo>
                  <a:pt x="3197835" y="1538537"/>
                </a:lnTo>
                <a:lnTo>
                  <a:pt x="3493477" y="1538537"/>
                </a:lnTo>
                <a:lnTo>
                  <a:pt x="3493477" y="1800537"/>
                </a:lnTo>
                <a:lnTo>
                  <a:pt x="4457027" y="1800537"/>
                </a:lnTo>
              </a:path>
            </a:pathLst>
          </a:custGeom>
          <a:noFill/>
          <a:ln w="12700" cap="flat">
            <a:solidFill>
              <a:schemeClr val="accent4"/>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5" name="Freeform: Shape 14">
            <a:extLst>
              <a:ext uri="{FF2B5EF4-FFF2-40B4-BE49-F238E27FC236}">
                <a16:creationId xmlns:a16="http://schemas.microsoft.com/office/drawing/2014/main" id="{49C11FC5-9572-40B9-382D-83FF18DE72EA}"/>
              </a:ext>
            </a:extLst>
          </p:cNvPr>
          <p:cNvSpPr/>
          <p:nvPr/>
        </p:nvSpPr>
        <p:spPr>
          <a:xfrm>
            <a:off x="1311606" y="1669980"/>
            <a:ext cx="4518677" cy="2353071"/>
          </a:xfrm>
          <a:custGeom>
            <a:avLst/>
            <a:gdLst>
              <a:gd name="connsiteX0" fmla="*/ 0 w 4518677"/>
              <a:gd name="connsiteY0" fmla="*/ 0 h 2390875"/>
              <a:gd name="connsiteX1" fmla="*/ 84324 w 4518677"/>
              <a:gd name="connsiteY1" fmla="*/ 0 h 2390875"/>
              <a:gd name="connsiteX2" fmla="*/ 84324 w 4518677"/>
              <a:gd name="connsiteY2" fmla="*/ 38925 h 2390875"/>
              <a:gd name="connsiteX3" fmla="*/ 203402 w 4518677"/>
              <a:gd name="connsiteY3" fmla="*/ 38925 h 2390875"/>
              <a:gd name="connsiteX4" fmla="*/ 203402 w 4518677"/>
              <a:gd name="connsiteY4" fmla="*/ 77710 h 2390875"/>
              <a:gd name="connsiteX5" fmla="*/ 208341 w 4518677"/>
              <a:gd name="connsiteY5" fmla="*/ 77710 h 2390875"/>
              <a:gd name="connsiteX6" fmla="*/ 208341 w 4518677"/>
              <a:gd name="connsiteY6" fmla="*/ 116495 h 2390875"/>
              <a:gd name="connsiteX7" fmla="*/ 218220 w 4518677"/>
              <a:gd name="connsiteY7" fmla="*/ 116495 h 2390875"/>
              <a:gd name="connsiteX8" fmla="*/ 218220 w 4518677"/>
              <a:gd name="connsiteY8" fmla="*/ 195182 h 2390875"/>
              <a:gd name="connsiteX9" fmla="*/ 386869 w 4518677"/>
              <a:gd name="connsiteY9" fmla="*/ 195182 h 2390875"/>
              <a:gd name="connsiteX10" fmla="*/ 386869 w 4518677"/>
              <a:gd name="connsiteY10" fmla="*/ 234525 h 2390875"/>
              <a:gd name="connsiteX11" fmla="*/ 396836 w 4518677"/>
              <a:gd name="connsiteY11" fmla="*/ 234525 h 2390875"/>
              <a:gd name="connsiteX12" fmla="*/ 396836 w 4518677"/>
              <a:gd name="connsiteY12" fmla="*/ 273869 h 2390875"/>
              <a:gd name="connsiteX13" fmla="*/ 406715 w 4518677"/>
              <a:gd name="connsiteY13" fmla="*/ 273869 h 2390875"/>
              <a:gd name="connsiteX14" fmla="*/ 406715 w 4518677"/>
              <a:gd name="connsiteY14" fmla="*/ 391759 h 2390875"/>
              <a:gd name="connsiteX15" fmla="*/ 456375 w 4518677"/>
              <a:gd name="connsiteY15" fmla="*/ 391759 h 2390875"/>
              <a:gd name="connsiteX16" fmla="*/ 456375 w 4518677"/>
              <a:gd name="connsiteY16" fmla="*/ 431103 h 2390875"/>
              <a:gd name="connsiteX17" fmla="*/ 540611 w 4518677"/>
              <a:gd name="connsiteY17" fmla="*/ 431103 h 2390875"/>
              <a:gd name="connsiteX18" fmla="*/ 540611 w 4518677"/>
              <a:gd name="connsiteY18" fmla="*/ 471144 h 2390875"/>
              <a:gd name="connsiteX19" fmla="*/ 605178 w 4518677"/>
              <a:gd name="connsiteY19" fmla="*/ 471144 h 2390875"/>
              <a:gd name="connsiteX20" fmla="*/ 605178 w 4518677"/>
              <a:gd name="connsiteY20" fmla="*/ 511045 h 2390875"/>
              <a:gd name="connsiteX21" fmla="*/ 634903 w 4518677"/>
              <a:gd name="connsiteY21" fmla="*/ 511045 h 2390875"/>
              <a:gd name="connsiteX22" fmla="*/ 634903 w 4518677"/>
              <a:gd name="connsiteY22" fmla="*/ 551783 h 2390875"/>
              <a:gd name="connsiteX23" fmla="*/ 664628 w 4518677"/>
              <a:gd name="connsiteY23" fmla="*/ 551783 h 2390875"/>
              <a:gd name="connsiteX24" fmla="*/ 664628 w 4518677"/>
              <a:gd name="connsiteY24" fmla="*/ 592382 h 2390875"/>
              <a:gd name="connsiteX25" fmla="*/ 768799 w 4518677"/>
              <a:gd name="connsiteY25" fmla="*/ 592382 h 2390875"/>
              <a:gd name="connsiteX26" fmla="*/ 768799 w 4518677"/>
              <a:gd name="connsiteY26" fmla="*/ 633121 h 2390875"/>
              <a:gd name="connsiteX27" fmla="*/ 833277 w 4518677"/>
              <a:gd name="connsiteY27" fmla="*/ 633121 h 2390875"/>
              <a:gd name="connsiteX28" fmla="*/ 833277 w 4518677"/>
              <a:gd name="connsiteY28" fmla="*/ 673720 h 2390875"/>
              <a:gd name="connsiteX29" fmla="*/ 863091 w 4518677"/>
              <a:gd name="connsiteY29" fmla="*/ 673720 h 2390875"/>
              <a:gd name="connsiteX30" fmla="*/ 863091 w 4518677"/>
              <a:gd name="connsiteY30" fmla="*/ 755057 h 2390875"/>
              <a:gd name="connsiteX31" fmla="*/ 1076371 w 4518677"/>
              <a:gd name="connsiteY31" fmla="*/ 755057 h 2390875"/>
              <a:gd name="connsiteX32" fmla="*/ 1076371 w 4518677"/>
              <a:gd name="connsiteY32" fmla="*/ 797331 h 2390875"/>
              <a:gd name="connsiteX33" fmla="*/ 1121003 w 4518677"/>
              <a:gd name="connsiteY33" fmla="*/ 797331 h 2390875"/>
              <a:gd name="connsiteX34" fmla="*/ 1121003 w 4518677"/>
              <a:gd name="connsiteY34" fmla="*/ 839464 h 2390875"/>
              <a:gd name="connsiteX35" fmla="*/ 1140850 w 4518677"/>
              <a:gd name="connsiteY35" fmla="*/ 839464 h 2390875"/>
              <a:gd name="connsiteX36" fmla="*/ 1140850 w 4518677"/>
              <a:gd name="connsiteY36" fmla="*/ 881737 h 2390875"/>
              <a:gd name="connsiteX37" fmla="*/ 1235053 w 4518677"/>
              <a:gd name="connsiteY37" fmla="*/ 881737 h 2390875"/>
              <a:gd name="connsiteX38" fmla="*/ 1235053 w 4518677"/>
              <a:gd name="connsiteY38" fmla="*/ 924011 h 2390875"/>
              <a:gd name="connsiteX39" fmla="*/ 1249960 w 4518677"/>
              <a:gd name="connsiteY39" fmla="*/ 924011 h 2390875"/>
              <a:gd name="connsiteX40" fmla="*/ 1249960 w 4518677"/>
              <a:gd name="connsiteY40" fmla="*/ 1010371 h 2390875"/>
              <a:gd name="connsiteX41" fmla="*/ 1473120 w 4518677"/>
              <a:gd name="connsiteY41" fmla="*/ 1010371 h 2390875"/>
              <a:gd name="connsiteX42" fmla="*/ 1473120 w 4518677"/>
              <a:gd name="connsiteY42" fmla="*/ 1098684 h 2390875"/>
              <a:gd name="connsiteX43" fmla="*/ 1502933 w 4518677"/>
              <a:gd name="connsiteY43" fmla="*/ 1098684 h 2390875"/>
              <a:gd name="connsiteX44" fmla="*/ 1502933 w 4518677"/>
              <a:gd name="connsiteY44" fmla="*/ 1142771 h 2390875"/>
              <a:gd name="connsiteX45" fmla="*/ 1676521 w 4518677"/>
              <a:gd name="connsiteY45" fmla="*/ 1142771 h 2390875"/>
              <a:gd name="connsiteX46" fmla="*/ 1676521 w 4518677"/>
              <a:gd name="connsiteY46" fmla="*/ 1188113 h 2390875"/>
              <a:gd name="connsiteX47" fmla="*/ 1701307 w 4518677"/>
              <a:gd name="connsiteY47" fmla="*/ 1188113 h 2390875"/>
              <a:gd name="connsiteX48" fmla="*/ 1701307 w 4518677"/>
              <a:gd name="connsiteY48" fmla="*/ 1233456 h 2390875"/>
              <a:gd name="connsiteX49" fmla="*/ 1810417 w 4518677"/>
              <a:gd name="connsiteY49" fmla="*/ 1233456 h 2390875"/>
              <a:gd name="connsiteX50" fmla="*/ 1810417 w 4518677"/>
              <a:gd name="connsiteY50" fmla="*/ 1280054 h 2390875"/>
              <a:gd name="connsiteX51" fmla="*/ 1969187 w 4518677"/>
              <a:gd name="connsiteY51" fmla="*/ 1280054 h 2390875"/>
              <a:gd name="connsiteX52" fmla="*/ 1969187 w 4518677"/>
              <a:gd name="connsiteY52" fmla="*/ 1327908 h 2390875"/>
              <a:gd name="connsiteX53" fmla="*/ 1974127 w 4518677"/>
              <a:gd name="connsiteY53" fmla="*/ 1327908 h 2390875"/>
              <a:gd name="connsiteX54" fmla="*/ 1974127 w 4518677"/>
              <a:gd name="connsiteY54" fmla="*/ 1375901 h 2390875"/>
              <a:gd name="connsiteX55" fmla="*/ 1984094 w 4518677"/>
              <a:gd name="connsiteY55" fmla="*/ 1375901 h 2390875"/>
              <a:gd name="connsiteX56" fmla="*/ 1984094 w 4518677"/>
              <a:gd name="connsiteY56" fmla="*/ 1423755 h 2390875"/>
              <a:gd name="connsiteX57" fmla="*/ 1989033 w 4518677"/>
              <a:gd name="connsiteY57" fmla="*/ 1423755 h 2390875"/>
              <a:gd name="connsiteX58" fmla="*/ 1989033 w 4518677"/>
              <a:gd name="connsiteY58" fmla="*/ 1471748 h 2390875"/>
              <a:gd name="connsiteX59" fmla="*/ 2281699 w 4518677"/>
              <a:gd name="connsiteY59" fmla="*/ 1471748 h 2390875"/>
              <a:gd name="connsiteX60" fmla="*/ 2281699 w 4518677"/>
              <a:gd name="connsiteY60" fmla="*/ 1531600 h 2390875"/>
              <a:gd name="connsiteX61" fmla="*/ 2291578 w 4518677"/>
              <a:gd name="connsiteY61" fmla="*/ 1531600 h 2390875"/>
              <a:gd name="connsiteX62" fmla="*/ 2291578 w 4518677"/>
              <a:gd name="connsiteY62" fmla="*/ 1591592 h 2390875"/>
              <a:gd name="connsiteX63" fmla="*/ 2311424 w 4518677"/>
              <a:gd name="connsiteY63" fmla="*/ 1591592 h 2390875"/>
              <a:gd name="connsiteX64" fmla="*/ 2311424 w 4518677"/>
              <a:gd name="connsiteY64" fmla="*/ 1660931 h 2390875"/>
              <a:gd name="connsiteX65" fmla="*/ 2400688 w 4518677"/>
              <a:gd name="connsiteY65" fmla="*/ 1660931 h 2390875"/>
              <a:gd name="connsiteX66" fmla="*/ 2400688 w 4518677"/>
              <a:gd name="connsiteY66" fmla="*/ 1738920 h 2390875"/>
              <a:gd name="connsiteX67" fmla="*/ 2579305 w 4518677"/>
              <a:gd name="connsiteY67" fmla="*/ 1738920 h 2390875"/>
              <a:gd name="connsiteX68" fmla="*/ 2579305 w 4518677"/>
              <a:gd name="connsiteY68" fmla="*/ 1816909 h 2390875"/>
              <a:gd name="connsiteX69" fmla="*/ 2609030 w 4518677"/>
              <a:gd name="connsiteY69" fmla="*/ 1816909 h 2390875"/>
              <a:gd name="connsiteX70" fmla="*/ 2609030 w 4518677"/>
              <a:gd name="connsiteY70" fmla="*/ 1901037 h 2390875"/>
              <a:gd name="connsiteX71" fmla="*/ 2951267 w 4518677"/>
              <a:gd name="connsiteY71" fmla="*/ 1901037 h 2390875"/>
              <a:gd name="connsiteX72" fmla="*/ 2951267 w 4518677"/>
              <a:gd name="connsiteY72" fmla="*/ 2045157 h 2390875"/>
              <a:gd name="connsiteX73" fmla="*/ 3233966 w 4518677"/>
              <a:gd name="connsiteY73" fmla="*/ 2045157 h 2390875"/>
              <a:gd name="connsiteX74" fmla="*/ 3233966 w 4518677"/>
              <a:gd name="connsiteY74" fmla="*/ 2218016 h 2390875"/>
              <a:gd name="connsiteX75" fmla="*/ 3521692 w 4518677"/>
              <a:gd name="connsiteY75" fmla="*/ 2218016 h 2390875"/>
              <a:gd name="connsiteX76" fmla="*/ 3521692 w 4518677"/>
              <a:gd name="connsiteY76" fmla="*/ 2390876 h 2390875"/>
              <a:gd name="connsiteX77" fmla="*/ 4518678 w 4518677"/>
              <a:gd name="connsiteY77" fmla="*/ 2390876 h 239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518677" h="2390875">
                <a:moveTo>
                  <a:pt x="0" y="0"/>
                </a:moveTo>
                <a:lnTo>
                  <a:pt x="84324" y="0"/>
                </a:lnTo>
                <a:lnTo>
                  <a:pt x="84324" y="38925"/>
                </a:lnTo>
                <a:lnTo>
                  <a:pt x="203402" y="38925"/>
                </a:lnTo>
                <a:lnTo>
                  <a:pt x="203402" y="77710"/>
                </a:lnTo>
                <a:lnTo>
                  <a:pt x="208341" y="77710"/>
                </a:lnTo>
                <a:lnTo>
                  <a:pt x="208341" y="116495"/>
                </a:lnTo>
                <a:lnTo>
                  <a:pt x="218220" y="116495"/>
                </a:lnTo>
                <a:lnTo>
                  <a:pt x="218220" y="195182"/>
                </a:lnTo>
                <a:lnTo>
                  <a:pt x="386869" y="195182"/>
                </a:lnTo>
                <a:lnTo>
                  <a:pt x="386869" y="234525"/>
                </a:lnTo>
                <a:lnTo>
                  <a:pt x="396836" y="234525"/>
                </a:lnTo>
                <a:lnTo>
                  <a:pt x="396836" y="273869"/>
                </a:lnTo>
                <a:lnTo>
                  <a:pt x="406715" y="273869"/>
                </a:lnTo>
                <a:lnTo>
                  <a:pt x="406715" y="391759"/>
                </a:lnTo>
                <a:lnTo>
                  <a:pt x="456375" y="391759"/>
                </a:lnTo>
                <a:lnTo>
                  <a:pt x="456375" y="431103"/>
                </a:lnTo>
                <a:lnTo>
                  <a:pt x="540611" y="431103"/>
                </a:lnTo>
                <a:lnTo>
                  <a:pt x="540611" y="471144"/>
                </a:lnTo>
                <a:lnTo>
                  <a:pt x="605178" y="471144"/>
                </a:lnTo>
                <a:lnTo>
                  <a:pt x="605178" y="511045"/>
                </a:lnTo>
                <a:lnTo>
                  <a:pt x="634903" y="511045"/>
                </a:lnTo>
                <a:lnTo>
                  <a:pt x="634903" y="551783"/>
                </a:lnTo>
                <a:lnTo>
                  <a:pt x="664628" y="551783"/>
                </a:lnTo>
                <a:lnTo>
                  <a:pt x="664628" y="592382"/>
                </a:lnTo>
                <a:lnTo>
                  <a:pt x="768799" y="592382"/>
                </a:lnTo>
                <a:lnTo>
                  <a:pt x="768799" y="633121"/>
                </a:lnTo>
                <a:lnTo>
                  <a:pt x="833277" y="633121"/>
                </a:lnTo>
                <a:lnTo>
                  <a:pt x="833277" y="673720"/>
                </a:lnTo>
                <a:lnTo>
                  <a:pt x="863091" y="673720"/>
                </a:lnTo>
                <a:lnTo>
                  <a:pt x="863091" y="755057"/>
                </a:lnTo>
                <a:lnTo>
                  <a:pt x="1076371" y="755057"/>
                </a:lnTo>
                <a:lnTo>
                  <a:pt x="1076371" y="797331"/>
                </a:lnTo>
                <a:lnTo>
                  <a:pt x="1121003" y="797331"/>
                </a:lnTo>
                <a:lnTo>
                  <a:pt x="1121003" y="839464"/>
                </a:lnTo>
                <a:lnTo>
                  <a:pt x="1140850" y="839464"/>
                </a:lnTo>
                <a:lnTo>
                  <a:pt x="1140850" y="881737"/>
                </a:lnTo>
                <a:lnTo>
                  <a:pt x="1235053" y="881737"/>
                </a:lnTo>
                <a:lnTo>
                  <a:pt x="1235053" y="924011"/>
                </a:lnTo>
                <a:lnTo>
                  <a:pt x="1249960" y="924011"/>
                </a:lnTo>
                <a:lnTo>
                  <a:pt x="1249960" y="1010371"/>
                </a:lnTo>
                <a:lnTo>
                  <a:pt x="1473120" y="1010371"/>
                </a:lnTo>
                <a:lnTo>
                  <a:pt x="1473120" y="1098684"/>
                </a:lnTo>
                <a:lnTo>
                  <a:pt x="1502933" y="1098684"/>
                </a:lnTo>
                <a:lnTo>
                  <a:pt x="1502933" y="1142771"/>
                </a:lnTo>
                <a:lnTo>
                  <a:pt x="1676521" y="1142771"/>
                </a:lnTo>
                <a:lnTo>
                  <a:pt x="1676521" y="1188113"/>
                </a:lnTo>
                <a:lnTo>
                  <a:pt x="1701307" y="1188113"/>
                </a:lnTo>
                <a:lnTo>
                  <a:pt x="1701307" y="1233456"/>
                </a:lnTo>
                <a:lnTo>
                  <a:pt x="1810417" y="1233456"/>
                </a:lnTo>
                <a:lnTo>
                  <a:pt x="1810417" y="1280054"/>
                </a:lnTo>
                <a:lnTo>
                  <a:pt x="1969187" y="1280054"/>
                </a:lnTo>
                <a:lnTo>
                  <a:pt x="1969187" y="1327908"/>
                </a:lnTo>
                <a:lnTo>
                  <a:pt x="1974127" y="1327908"/>
                </a:lnTo>
                <a:lnTo>
                  <a:pt x="1974127" y="1375901"/>
                </a:lnTo>
                <a:lnTo>
                  <a:pt x="1984094" y="1375901"/>
                </a:lnTo>
                <a:lnTo>
                  <a:pt x="1984094" y="1423755"/>
                </a:lnTo>
                <a:lnTo>
                  <a:pt x="1989033" y="1423755"/>
                </a:lnTo>
                <a:lnTo>
                  <a:pt x="1989033" y="1471748"/>
                </a:lnTo>
                <a:lnTo>
                  <a:pt x="2281699" y="1471748"/>
                </a:lnTo>
                <a:lnTo>
                  <a:pt x="2281699" y="1531600"/>
                </a:lnTo>
                <a:lnTo>
                  <a:pt x="2291578" y="1531600"/>
                </a:lnTo>
                <a:lnTo>
                  <a:pt x="2291578" y="1591592"/>
                </a:lnTo>
                <a:lnTo>
                  <a:pt x="2311424" y="1591592"/>
                </a:lnTo>
                <a:lnTo>
                  <a:pt x="2311424" y="1660931"/>
                </a:lnTo>
                <a:lnTo>
                  <a:pt x="2400688" y="1660931"/>
                </a:lnTo>
                <a:lnTo>
                  <a:pt x="2400688" y="1738920"/>
                </a:lnTo>
                <a:lnTo>
                  <a:pt x="2579305" y="1738920"/>
                </a:lnTo>
                <a:lnTo>
                  <a:pt x="2579305" y="1816909"/>
                </a:lnTo>
                <a:lnTo>
                  <a:pt x="2609030" y="1816909"/>
                </a:lnTo>
                <a:lnTo>
                  <a:pt x="2609030" y="1901037"/>
                </a:lnTo>
                <a:lnTo>
                  <a:pt x="2951267" y="1901037"/>
                </a:lnTo>
                <a:lnTo>
                  <a:pt x="2951267" y="2045157"/>
                </a:lnTo>
                <a:lnTo>
                  <a:pt x="3233966" y="2045157"/>
                </a:lnTo>
                <a:lnTo>
                  <a:pt x="3233966" y="2218016"/>
                </a:lnTo>
                <a:lnTo>
                  <a:pt x="3521692" y="2218016"/>
                </a:lnTo>
                <a:lnTo>
                  <a:pt x="3521692" y="2390876"/>
                </a:lnTo>
                <a:lnTo>
                  <a:pt x="4518678" y="2390876"/>
                </a:lnTo>
              </a:path>
            </a:pathLst>
          </a:custGeom>
          <a:noFill/>
          <a:ln w="12700" cap="flat">
            <a:solidFill>
              <a:schemeClr val="accent3"/>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1" name="Freeform: Shape 20">
            <a:extLst>
              <a:ext uri="{FF2B5EF4-FFF2-40B4-BE49-F238E27FC236}">
                <a16:creationId xmlns:a16="http://schemas.microsoft.com/office/drawing/2014/main" id="{41728DE1-6B19-F80F-CA1D-6C9D70CFBA82}"/>
              </a:ext>
            </a:extLst>
          </p:cNvPr>
          <p:cNvSpPr/>
          <p:nvPr/>
        </p:nvSpPr>
        <p:spPr>
          <a:xfrm>
            <a:off x="1311607" y="1669979"/>
            <a:ext cx="4107023" cy="2177177"/>
          </a:xfrm>
          <a:custGeom>
            <a:avLst/>
            <a:gdLst>
              <a:gd name="connsiteX0" fmla="*/ 0 w 4107022"/>
              <a:gd name="connsiteY0" fmla="*/ 0 h 2212156"/>
              <a:gd name="connsiteX1" fmla="*/ 24786 w 4107022"/>
              <a:gd name="connsiteY1" fmla="*/ 0 h 2212156"/>
              <a:gd name="connsiteX2" fmla="*/ 24786 w 4107022"/>
              <a:gd name="connsiteY2" fmla="*/ 41018 h 2212156"/>
              <a:gd name="connsiteX3" fmla="*/ 193435 w 4107022"/>
              <a:gd name="connsiteY3" fmla="*/ 41018 h 2212156"/>
              <a:gd name="connsiteX4" fmla="*/ 193435 w 4107022"/>
              <a:gd name="connsiteY4" fmla="*/ 83849 h 2212156"/>
              <a:gd name="connsiteX5" fmla="*/ 213281 w 4107022"/>
              <a:gd name="connsiteY5" fmla="*/ 83849 h 2212156"/>
              <a:gd name="connsiteX6" fmla="*/ 213281 w 4107022"/>
              <a:gd name="connsiteY6" fmla="*/ 170767 h 2212156"/>
              <a:gd name="connsiteX7" fmla="*/ 223248 w 4107022"/>
              <a:gd name="connsiteY7" fmla="*/ 170767 h 2212156"/>
              <a:gd name="connsiteX8" fmla="*/ 223248 w 4107022"/>
              <a:gd name="connsiteY8" fmla="*/ 214993 h 2212156"/>
              <a:gd name="connsiteX9" fmla="*/ 238067 w 4107022"/>
              <a:gd name="connsiteY9" fmla="*/ 214993 h 2212156"/>
              <a:gd name="connsiteX10" fmla="*/ 238067 w 4107022"/>
              <a:gd name="connsiteY10" fmla="*/ 259917 h 2212156"/>
              <a:gd name="connsiteX11" fmla="*/ 257913 w 4107022"/>
              <a:gd name="connsiteY11" fmla="*/ 259917 h 2212156"/>
              <a:gd name="connsiteX12" fmla="*/ 257913 w 4107022"/>
              <a:gd name="connsiteY12" fmla="*/ 304841 h 2212156"/>
              <a:gd name="connsiteX13" fmla="*/ 272820 w 4107022"/>
              <a:gd name="connsiteY13" fmla="*/ 304841 h 2212156"/>
              <a:gd name="connsiteX14" fmla="*/ 272820 w 4107022"/>
              <a:gd name="connsiteY14" fmla="*/ 349765 h 2212156"/>
              <a:gd name="connsiteX15" fmla="*/ 372051 w 4107022"/>
              <a:gd name="connsiteY15" fmla="*/ 349765 h 2212156"/>
              <a:gd name="connsiteX16" fmla="*/ 372051 w 4107022"/>
              <a:gd name="connsiteY16" fmla="*/ 396224 h 2212156"/>
              <a:gd name="connsiteX17" fmla="*/ 456375 w 4107022"/>
              <a:gd name="connsiteY17" fmla="*/ 396224 h 2212156"/>
              <a:gd name="connsiteX18" fmla="*/ 456375 w 4107022"/>
              <a:gd name="connsiteY18" fmla="*/ 444636 h 2212156"/>
              <a:gd name="connsiteX19" fmla="*/ 471194 w 4107022"/>
              <a:gd name="connsiteY19" fmla="*/ 444636 h 2212156"/>
              <a:gd name="connsiteX20" fmla="*/ 471194 w 4107022"/>
              <a:gd name="connsiteY20" fmla="*/ 492908 h 2212156"/>
              <a:gd name="connsiteX21" fmla="*/ 575364 w 4107022"/>
              <a:gd name="connsiteY21" fmla="*/ 492908 h 2212156"/>
              <a:gd name="connsiteX22" fmla="*/ 575364 w 4107022"/>
              <a:gd name="connsiteY22" fmla="*/ 541180 h 2212156"/>
              <a:gd name="connsiteX23" fmla="*/ 605178 w 4107022"/>
              <a:gd name="connsiteY23" fmla="*/ 541180 h 2212156"/>
              <a:gd name="connsiteX24" fmla="*/ 605178 w 4107022"/>
              <a:gd name="connsiteY24" fmla="*/ 590569 h 2212156"/>
              <a:gd name="connsiteX25" fmla="*/ 629963 w 4107022"/>
              <a:gd name="connsiteY25" fmla="*/ 590569 h 2212156"/>
              <a:gd name="connsiteX26" fmla="*/ 629963 w 4107022"/>
              <a:gd name="connsiteY26" fmla="*/ 639957 h 2212156"/>
              <a:gd name="connsiteX27" fmla="*/ 634903 w 4107022"/>
              <a:gd name="connsiteY27" fmla="*/ 639957 h 2212156"/>
              <a:gd name="connsiteX28" fmla="*/ 634903 w 4107022"/>
              <a:gd name="connsiteY28" fmla="*/ 689206 h 2212156"/>
              <a:gd name="connsiteX29" fmla="*/ 644782 w 4107022"/>
              <a:gd name="connsiteY29" fmla="*/ 689206 h 2212156"/>
              <a:gd name="connsiteX30" fmla="*/ 644782 w 4107022"/>
              <a:gd name="connsiteY30" fmla="*/ 738595 h 2212156"/>
              <a:gd name="connsiteX31" fmla="*/ 813431 w 4107022"/>
              <a:gd name="connsiteY31" fmla="*/ 738595 h 2212156"/>
              <a:gd name="connsiteX32" fmla="*/ 813431 w 4107022"/>
              <a:gd name="connsiteY32" fmla="*/ 791610 h 2212156"/>
              <a:gd name="connsiteX33" fmla="*/ 818459 w 4107022"/>
              <a:gd name="connsiteY33" fmla="*/ 791610 h 2212156"/>
              <a:gd name="connsiteX34" fmla="*/ 818459 w 4107022"/>
              <a:gd name="connsiteY34" fmla="*/ 844487 h 2212156"/>
              <a:gd name="connsiteX35" fmla="*/ 823398 w 4107022"/>
              <a:gd name="connsiteY35" fmla="*/ 844487 h 2212156"/>
              <a:gd name="connsiteX36" fmla="*/ 823398 w 4107022"/>
              <a:gd name="connsiteY36" fmla="*/ 897503 h 2212156"/>
              <a:gd name="connsiteX37" fmla="*/ 838305 w 4107022"/>
              <a:gd name="connsiteY37" fmla="*/ 897503 h 2212156"/>
              <a:gd name="connsiteX38" fmla="*/ 838305 w 4107022"/>
              <a:gd name="connsiteY38" fmla="*/ 1003395 h 2212156"/>
              <a:gd name="connsiteX39" fmla="*/ 872970 w 4107022"/>
              <a:gd name="connsiteY39" fmla="*/ 1003395 h 2212156"/>
              <a:gd name="connsiteX40" fmla="*/ 872970 w 4107022"/>
              <a:gd name="connsiteY40" fmla="*/ 1112217 h 2212156"/>
              <a:gd name="connsiteX41" fmla="*/ 987107 w 4107022"/>
              <a:gd name="connsiteY41" fmla="*/ 1112217 h 2212156"/>
              <a:gd name="connsiteX42" fmla="*/ 987107 w 4107022"/>
              <a:gd name="connsiteY42" fmla="*/ 1168442 h 2212156"/>
              <a:gd name="connsiteX43" fmla="*/ 1041618 w 4107022"/>
              <a:gd name="connsiteY43" fmla="*/ 1168442 h 2212156"/>
              <a:gd name="connsiteX44" fmla="*/ 1041618 w 4107022"/>
              <a:gd name="connsiteY44" fmla="*/ 1224666 h 2212156"/>
              <a:gd name="connsiteX45" fmla="*/ 1056525 w 4107022"/>
              <a:gd name="connsiteY45" fmla="*/ 1224666 h 2212156"/>
              <a:gd name="connsiteX46" fmla="*/ 1056525 w 4107022"/>
              <a:gd name="connsiteY46" fmla="*/ 1280751 h 2212156"/>
              <a:gd name="connsiteX47" fmla="*/ 1066404 w 4107022"/>
              <a:gd name="connsiteY47" fmla="*/ 1280751 h 2212156"/>
              <a:gd name="connsiteX48" fmla="*/ 1066404 w 4107022"/>
              <a:gd name="connsiteY48" fmla="*/ 1336976 h 2212156"/>
              <a:gd name="connsiteX49" fmla="*/ 1071432 w 4107022"/>
              <a:gd name="connsiteY49" fmla="*/ 1336976 h 2212156"/>
              <a:gd name="connsiteX50" fmla="*/ 1071432 w 4107022"/>
              <a:gd name="connsiteY50" fmla="*/ 1393061 h 2212156"/>
              <a:gd name="connsiteX51" fmla="*/ 1249960 w 4107022"/>
              <a:gd name="connsiteY51" fmla="*/ 1393061 h 2212156"/>
              <a:gd name="connsiteX52" fmla="*/ 1249960 w 4107022"/>
              <a:gd name="connsiteY52" fmla="*/ 1451379 h 2212156"/>
              <a:gd name="connsiteX53" fmla="*/ 1259839 w 4107022"/>
              <a:gd name="connsiteY53" fmla="*/ 1451379 h 2212156"/>
              <a:gd name="connsiteX54" fmla="*/ 1259839 w 4107022"/>
              <a:gd name="connsiteY54" fmla="*/ 1509696 h 2212156"/>
              <a:gd name="connsiteX55" fmla="*/ 1428488 w 4107022"/>
              <a:gd name="connsiteY55" fmla="*/ 1509696 h 2212156"/>
              <a:gd name="connsiteX56" fmla="*/ 1428488 w 4107022"/>
              <a:gd name="connsiteY56" fmla="*/ 1568014 h 2212156"/>
              <a:gd name="connsiteX57" fmla="*/ 1492966 w 4107022"/>
              <a:gd name="connsiteY57" fmla="*/ 1568014 h 2212156"/>
              <a:gd name="connsiteX58" fmla="*/ 1492966 w 4107022"/>
              <a:gd name="connsiteY58" fmla="*/ 1626331 h 2212156"/>
              <a:gd name="connsiteX59" fmla="*/ 1651736 w 4107022"/>
              <a:gd name="connsiteY59" fmla="*/ 1626331 h 2212156"/>
              <a:gd name="connsiteX60" fmla="*/ 1651736 w 4107022"/>
              <a:gd name="connsiteY60" fmla="*/ 1684788 h 2212156"/>
              <a:gd name="connsiteX61" fmla="*/ 1671582 w 4107022"/>
              <a:gd name="connsiteY61" fmla="*/ 1684788 h 2212156"/>
              <a:gd name="connsiteX62" fmla="*/ 1671582 w 4107022"/>
              <a:gd name="connsiteY62" fmla="*/ 1743106 h 2212156"/>
              <a:gd name="connsiteX63" fmla="*/ 1681461 w 4107022"/>
              <a:gd name="connsiteY63" fmla="*/ 1743106 h 2212156"/>
              <a:gd name="connsiteX64" fmla="*/ 1681461 w 4107022"/>
              <a:gd name="connsiteY64" fmla="*/ 1801423 h 2212156"/>
              <a:gd name="connsiteX65" fmla="*/ 2291578 w 4107022"/>
              <a:gd name="connsiteY65" fmla="*/ 1801423 h 2212156"/>
              <a:gd name="connsiteX66" fmla="*/ 2291578 w 4107022"/>
              <a:gd name="connsiteY66" fmla="*/ 1886667 h 2212156"/>
              <a:gd name="connsiteX67" fmla="*/ 2326331 w 4107022"/>
              <a:gd name="connsiteY67" fmla="*/ 1886667 h 2212156"/>
              <a:gd name="connsiteX68" fmla="*/ 2326331 w 4107022"/>
              <a:gd name="connsiteY68" fmla="*/ 1979584 h 2212156"/>
              <a:gd name="connsiteX69" fmla="*/ 2360996 w 4107022"/>
              <a:gd name="connsiteY69" fmla="*/ 1979584 h 2212156"/>
              <a:gd name="connsiteX70" fmla="*/ 2360996 w 4107022"/>
              <a:gd name="connsiteY70" fmla="*/ 2072641 h 2212156"/>
              <a:gd name="connsiteX71" fmla="*/ 3238993 w 4107022"/>
              <a:gd name="connsiteY71" fmla="*/ 2072641 h 2212156"/>
              <a:gd name="connsiteX72" fmla="*/ 3238993 w 4107022"/>
              <a:gd name="connsiteY72" fmla="*/ 2212156 h 2212156"/>
              <a:gd name="connsiteX73" fmla="*/ 4107023 w 4107022"/>
              <a:gd name="connsiteY73" fmla="*/ 2212156 h 221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07022" h="2212156">
                <a:moveTo>
                  <a:pt x="0" y="0"/>
                </a:moveTo>
                <a:lnTo>
                  <a:pt x="24786" y="0"/>
                </a:lnTo>
                <a:lnTo>
                  <a:pt x="24786" y="41018"/>
                </a:lnTo>
                <a:lnTo>
                  <a:pt x="193435" y="41018"/>
                </a:lnTo>
                <a:lnTo>
                  <a:pt x="193435" y="83849"/>
                </a:lnTo>
                <a:lnTo>
                  <a:pt x="213281" y="83849"/>
                </a:lnTo>
                <a:lnTo>
                  <a:pt x="213281" y="170767"/>
                </a:lnTo>
                <a:lnTo>
                  <a:pt x="223248" y="170767"/>
                </a:lnTo>
                <a:lnTo>
                  <a:pt x="223248" y="214993"/>
                </a:lnTo>
                <a:lnTo>
                  <a:pt x="238067" y="214993"/>
                </a:lnTo>
                <a:lnTo>
                  <a:pt x="238067" y="259917"/>
                </a:lnTo>
                <a:lnTo>
                  <a:pt x="257913" y="259917"/>
                </a:lnTo>
                <a:lnTo>
                  <a:pt x="257913" y="304841"/>
                </a:lnTo>
                <a:lnTo>
                  <a:pt x="272820" y="304841"/>
                </a:lnTo>
                <a:lnTo>
                  <a:pt x="272820" y="349765"/>
                </a:lnTo>
                <a:lnTo>
                  <a:pt x="372051" y="349765"/>
                </a:lnTo>
                <a:lnTo>
                  <a:pt x="372051" y="396224"/>
                </a:lnTo>
                <a:lnTo>
                  <a:pt x="456375" y="396224"/>
                </a:lnTo>
                <a:lnTo>
                  <a:pt x="456375" y="444636"/>
                </a:lnTo>
                <a:lnTo>
                  <a:pt x="471194" y="444636"/>
                </a:lnTo>
                <a:lnTo>
                  <a:pt x="471194" y="492908"/>
                </a:lnTo>
                <a:lnTo>
                  <a:pt x="575364" y="492908"/>
                </a:lnTo>
                <a:lnTo>
                  <a:pt x="575364" y="541180"/>
                </a:lnTo>
                <a:lnTo>
                  <a:pt x="605178" y="541180"/>
                </a:lnTo>
                <a:lnTo>
                  <a:pt x="605178" y="590569"/>
                </a:lnTo>
                <a:lnTo>
                  <a:pt x="629963" y="590569"/>
                </a:lnTo>
                <a:lnTo>
                  <a:pt x="629963" y="639957"/>
                </a:lnTo>
                <a:lnTo>
                  <a:pt x="634903" y="639957"/>
                </a:lnTo>
                <a:lnTo>
                  <a:pt x="634903" y="689206"/>
                </a:lnTo>
                <a:lnTo>
                  <a:pt x="644782" y="689206"/>
                </a:lnTo>
                <a:lnTo>
                  <a:pt x="644782" y="738595"/>
                </a:lnTo>
                <a:lnTo>
                  <a:pt x="813431" y="738595"/>
                </a:lnTo>
                <a:lnTo>
                  <a:pt x="813431" y="791610"/>
                </a:lnTo>
                <a:lnTo>
                  <a:pt x="818459" y="791610"/>
                </a:lnTo>
                <a:lnTo>
                  <a:pt x="818459" y="844487"/>
                </a:lnTo>
                <a:lnTo>
                  <a:pt x="823398" y="844487"/>
                </a:lnTo>
                <a:lnTo>
                  <a:pt x="823398" y="897503"/>
                </a:lnTo>
                <a:lnTo>
                  <a:pt x="838305" y="897503"/>
                </a:lnTo>
                <a:lnTo>
                  <a:pt x="838305" y="1003395"/>
                </a:lnTo>
                <a:lnTo>
                  <a:pt x="872970" y="1003395"/>
                </a:lnTo>
                <a:lnTo>
                  <a:pt x="872970" y="1112217"/>
                </a:lnTo>
                <a:lnTo>
                  <a:pt x="987107" y="1112217"/>
                </a:lnTo>
                <a:lnTo>
                  <a:pt x="987107" y="1168442"/>
                </a:lnTo>
                <a:lnTo>
                  <a:pt x="1041618" y="1168442"/>
                </a:lnTo>
                <a:lnTo>
                  <a:pt x="1041618" y="1224666"/>
                </a:lnTo>
                <a:lnTo>
                  <a:pt x="1056525" y="1224666"/>
                </a:lnTo>
                <a:lnTo>
                  <a:pt x="1056525" y="1280751"/>
                </a:lnTo>
                <a:lnTo>
                  <a:pt x="1066404" y="1280751"/>
                </a:lnTo>
                <a:lnTo>
                  <a:pt x="1066404" y="1336976"/>
                </a:lnTo>
                <a:lnTo>
                  <a:pt x="1071432" y="1336976"/>
                </a:lnTo>
                <a:lnTo>
                  <a:pt x="1071432" y="1393061"/>
                </a:lnTo>
                <a:lnTo>
                  <a:pt x="1249960" y="1393061"/>
                </a:lnTo>
                <a:lnTo>
                  <a:pt x="1249960" y="1451379"/>
                </a:lnTo>
                <a:lnTo>
                  <a:pt x="1259839" y="1451379"/>
                </a:lnTo>
                <a:lnTo>
                  <a:pt x="1259839" y="1509696"/>
                </a:lnTo>
                <a:lnTo>
                  <a:pt x="1428488" y="1509696"/>
                </a:lnTo>
                <a:lnTo>
                  <a:pt x="1428488" y="1568014"/>
                </a:lnTo>
                <a:lnTo>
                  <a:pt x="1492966" y="1568014"/>
                </a:lnTo>
                <a:lnTo>
                  <a:pt x="1492966" y="1626331"/>
                </a:lnTo>
                <a:lnTo>
                  <a:pt x="1651736" y="1626331"/>
                </a:lnTo>
                <a:lnTo>
                  <a:pt x="1651736" y="1684788"/>
                </a:lnTo>
                <a:lnTo>
                  <a:pt x="1671582" y="1684788"/>
                </a:lnTo>
                <a:lnTo>
                  <a:pt x="1671582" y="1743106"/>
                </a:lnTo>
                <a:lnTo>
                  <a:pt x="1681461" y="1743106"/>
                </a:lnTo>
                <a:lnTo>
                  <a:pt x="1681461" y="1801423"/>
                </a:lnTo>
                <a:lnTo>
                  <a:pt x="2291578" y="1801423"/>
                </a:lnTo>
                <a:lnTo>
                  <a:pt x="2291578" y="1886667"/>
                </a:lnTo>
                <a:lnTo>
                  <a:pt x="2326331" y="1886667"/>
                </a:lnTo>
                <a:lnTo>
                  <a:pt x="2326331" y="1979584"/>
                </a:lnTo>
                <a:lnTo>
                  <a:pt x="2360996" y="1979584"/>
                </a:lnTo>
                <a:lnTo>
                  <a:pt x="2360996" y="2072641"/>
                </a:lnTo>
                <a:lnTo>
                  <a:pt x="3238993" y="2072641"/>
                </a:lnTo>
                <a:lnTo>
                  <a:pt x="3238993" y="2212156"/>
                </a:lnTo>
                <a:lnTo>
                  <a:pt x="4107023" y="2212156"/>
                </a:lnTo>
              </a:path>
            </a:pathLst>
          </a:custGeom>
          <a:noFill/>
          <a:ln w="12700" cap="flat">
            <a:solidFill>
              <a:schemeClr val="accent4"/>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nvGrpSpPr>
          <p:cNvPr id="1361" name="Group 1360">
            <a:extLst>
              <a:ext uri="{FF2B5EF4-FFF2-40B4-BE49-F238E27FC236}">
                <a16:creationId xmlns:a16="http://schemas.microsoft.com/office/drawing/2014/main" id="{3F63113F-F465-D70C-81A3-C2B66A240818}"/>
              </a:ext>
            </a:extLst>
          </p:cNvPr>
          <p:cNvGrpSpPr/>
          <p:nvPr/>
        </p:nvGrpSpPr>
        <p:grpSpPr>
          <a:xfrm>
            <a:off x="790933" y="1548980"/>
            <a:ext cx="605827" cy="3124698"/>
            <a:chOff x="495670" y="872466"/>
            <a:chExt cx="525489" cy="3762592"/>
          </a:xfrm>
        </p:grpSpPr>
        <p:sp>
          <p:nvSpPr>
            <p:cNvPr id="1362" name="TextBox 1361">
              <a:extLst>
                <a:ext uri="{FF2B5EF4-FFF2-40B4-BE49-F238E27FC236}">
                  <a16:creationId xmlns:a16="http://schemas.microsoft.com/office/drawing/2014/main" id="{A5392D42-C719-8208-91B0-A46452ACB2C4}"/>
                </a:ext>
              </a:extLst>
            </p:cNvPr>
            <p:cNvSpPr txBox="1">
              <a:spLocks/>
            </p:cNvSpPr>
            <p:nvPr/>
          </p:nvSpPr>
          <p:spPr>
            <a:xfrm>
              <a:off x="532350" y="4338572"/>
              <a:ext cx="417567" cy="296486"/>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a:t>
              </a:r>
            </a:p>
          </p:txBody>
        </p:sp>
        <p:sp>
          <p:nvSpPr>
            <p:cNvPr id="1363" name="TextBox 1362">
              <a:extLst>
                <a:ext uri="{FF2B5EF4-FFF2-40B4-BE49-F238E27FC236}">
                  <a16:creationId xmlns:a16="http://schemas.microsoft.com/office/drawing/2014/main" id="{8953C3E0-9240-5348-C549-93C2C3DCA47E}"/>
                </a:ext>
              </a:extLst>
            </p:cNvPr>
            <p:cNvSpPr txBox="1">
              <a:spLocks/>
            </p:cNvSpPr>
            <p:nvPr/>
          </p:nvSpPr>
          <p:spPr>
            <a:xfrm>
              <a:off x="495670" y="872466"/>
              <a:ext cx="452733" cy="296486"/>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1.0</a:t>
              </a:r>
            </a:p>
          </p:txBody>
        </p:sp>
        <p:sp>
          <p:nvSpPr>
            <p:cNvPr id="1364" name="TextBox 1363">
              <a:extLst>
                <a:ext uri="{FF2B5EF4-FFF2-40B4-BE49-F238E27FC236}">
                  <a16:creationId xmlns:a16="http://schemas.microsoft.com/office/drawing/2014/main" id="{B4FEC2E1-EB41-EFCF-56AD-1668A6A8FDEE}"/>
                </a:ext>
              </a:extLst>
            </p:cNvPr>
            <p:cNvSpPr txBox="1">
              <a:spLocks/>
            </p:cNvSpPr>
            <p:nvPr/>
          </p:nvSpPr>
          <p:spPr>
            <a:xfrm>
              <a:off x="637782" y="1559975"/>
              <a:ext cx="383349" cy="296486"/>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0.8</a:t>
              </a:r>
            </a:p>
          </p:txBody>
        </p:sp>
        <p:sp>
          <p:nvSpPr>
            <p:cNvPr id="1365" name="TextBox 1364">
              <a:extLst>
                <a:ext uri="{FF2B5EF4-FFF2-40B4-BE49-F238E27FC236}">
                  <a16:creationId xmlns:a16="http://schemas.microsoft.com/office/drawing/2014/main" id="{AF677295-E17B-6EBA-9E44-04124CADC25D}"/>
                </a:ext>
              </a:extLst>
            </p:cNvPr>
            <p:cNvSpPr txBox="1">
              <a:spLocks/>
            </p:cNvSpPr>
            <p:nvPr/>
          </p:nvSpPr>
          <p:spPr>
            <a:xfrm>
              <a:off x="637810" y="2253203"/>
              <a:ext cx="383349" cy="296486"/>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0.6</a:t>
              </a:r>
            </a:p>
          </p:txBody>
        </p:sp>
        <p:sp>
          <p:nvSpPr>
            <p:cNvPr id="1366" name="TextBox 1365">
              <a:extLst>
                <a:ext uri="{FF2B5EF4-FFF2-40B4-BE49-F238E27FC236}">
                  <a16:creationId xmlns:a16="http://schemas.microsoft.com/office/drawing/2014/main" id="{786D5EA0-B54B-EB79-F77D-0A2973017BC8}"/>
                </a:ext>
              </a:extLst>
            </p:cNvPr>
            <p:cNvSpPr txBox="1">
              <a:spLocks/>
            </p:cNvSpPr>
            <p:nvPr/>
          </p:nvSpPr>
          <p:spPr>
            <a:xfrm>
              <a:off x="635093" y="2938675"/>
              <a:ext cx="383349" cy="296486"/>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0.4</a:t>
              </a:r>
            </a:p>
          </p:txBody>
        </p:sp>
        <p:sp>
          <p:nvSpPr>
            <p:cNvPr id="1367" name="TextBox 1366">
              <a:extLst>
                <a:ext uri="{FF2B5EF4-FFF2-40B4-BE49-F238E27FC236}">
                  <a16:creationId xmlns:a16="http://schemas.microsoft.com/office/drawing/2014/main" id="{C9A9D532-8EBA-35B9-6A23-D1B576C372E1}"/>
                </a:ext>
              </a:extLst>
            </p:cNvPr>
            <p:cNvSpPr txBox="1">
              <a:spLocks/>
            </p:cNvSpPr>
            <p:nvPr/>
          </p:nvSpPr>
          <p:spPr>
            <a:xfrm>
              <a:off x="637066" y="3628494"/>
              <a:ext cx="383349" cy="296486"/>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0.2</a:t>
              </a:r>
            </a:p>
          </p:txBody>
        </p:sp>
        <p:sp>
          <p:nvSpPr>
            <p:cNvPr id="1368" name="Freeform: Shape 1367">
              <a:extLst>
                <a:ext uri="{FF2B5EF4-FFF2-40B4-BE49-F238E27FC236}">
                  <a16:creationId xmlns:a16="http://schemas.microsoft.com/office/drawing/2014/main" id="{52ADCD47-A2FE-DB28-6582-41DAD18DFF77}"/>
                </a:ext>
              </a:extLst>
            </p:cNvPr>
            <p:cNvSpPr>
              <a:spLocks/>
            </p:cNvSpPr>
            <p:nvPr/>
          </p:nvSpPr>
          <p:spPr>
            <a:xfrm>
              <a:off x="899397" y="1018197"/>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369" name="Freeform: Shape 1368">
              <a:extLst>
                <a:ext uri="{FF2B5EF4-FFF2-40B4-BE49-F238E27FC236}">
                  <a16:creationId xmlns:a16="http://schemas.microsoft.com/office/drawing/2014/main" id="{C2A2FCE1-5C60-D6B8-64DF-08755AE4B2E4}"/>
                </a:ext>
              </a:extLst>
            </p:cNvPr>
            <p:cNvSpPr>
              <a:spLocks/>
            </p:cNvSpPr>
            <p:nvPr/>
          </p:nvSpPr>
          <p:spPr>
            <a:xfrm>
              <a:off x="899397" y="1714619"/>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370" name="Freeform: Shape 1369">
              <a:extLst>
                <a:ext uri="{FF2B5EF4-FFF2-40B4-BE49-F238E27FC236}">
                  <a16:creationId xmlns:a16="http://schemas.microsoft.com/office/drawing/2014/main" id="{79160E61-2120-F65A-0D66-8300307896DE}"/>
                </a:ext>
              </a:extLst>
            </p:cNvPr>
            <p:cNvSpPr>
              <a:spLocks/>
            </p:cNvSpPr>
            <p:nvPr/>
          </p:nvSpPr>
          <p:spPr>
            <a:xfrm>
              <a:off x="899397" y="2403378"/>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371" name="Freeform: Shape 1370">
              <a:extLst>
                <a:ext uri="{FF2B5EF4-FFF2-40B4-BE49-F238E27FC236}">
                  <a16:creationId xmlns:a16="http://schemas.microsoft.com/office/drawing/2014/main" id="{B74F4F2C-344E-8F8A-D97F-E6F076EC21C3}"/>
                </a:ext>
              </a:extLst>
            </p:cNvPr>
            <p:cNvSpPr>
              <a:spLocks/>
            </p:cNvSpPr>
            <p:nvPr/>
          </p:nvSpPr>
          <p:spPr>
            <a:xfrm>
              <a:off x="899397" y="3092530"/>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372" name="Freeform: Shape 1371">
              <a:extLst>
                <a:ext uri="{FF2B5EF4-FFF2-40B4-BE49-F238E27FC236}">
                  <a16:creationId xmlns:a16="http://schemas.microsoft.com/office/drawing/2014/main" id="{F5C252D2-7774-5A1D-E24C-400941EBA27E}"/>
                </a:ext>
              </a:extLst>
            </p:cNvPr>
            <p:cNvSpPr>
              <a:spLocks/>
            </p:cNvSpPr>
            <p:nvPr/>
          </p:nvSpPr>
          <p:spPr>
            <a:xfrm>
              <a:off x="899397" y="3781681"/>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373" name="Freeform: Shape 1372">
              <a:extLst>
                <a:ext uri="{FF2B5EF4-FFF2-40B4-BE49-F238E27FC236}">
                  <a16:creationId xmlns:a16="http://schemas.microsoft.com/office/drawing/2014/main" id="{ECF6642F-6E71-982F-AC20-00E054C8FC27}"/>
                </a:ext>
              </a:extLst>
            </p:cNvPr>
            <p:cNvSpPr>
              <a:spLocks/>
            </p:cNvSpPr>
            <p:nvPr/>
          </p:nvSpPr>
          <p:spPr>
            <a:xfrm>
              <a:off x="898245" y="4476315"/>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sp>
        <p:nvSpPr>
          <p:cNvPr id="2" name="Title 1">
            <a:extLst>
              <a:ext uri="{FF2B5EF4-FFF2-40B4-BE49-F238E27FC236}">
                <a16:creationId xmlns:a16="http://schemas.microsoft.com/office/drawing/2014/main" id="{35DE2EB0-7CBC-B226-1096-3657F5F22674}"/>
              </a:ext>
            </a:extLst>
          </p:cNvPr>
          <p:cNvSpPr>
            <a:spLocks noGrp="1"/>
          </p:cNvSpPr>
          <p:nvPr>
            <p:ph type="title"/>
          </p:nvPr>
        </p:nvSpPr>
        <p:spPr>
          <a:xfrm>
            <a:off x="481665" y="125521"/>
            <a:ext cx="11580892" cy="1110116"/>
          </a:xfrm>
        </p:spPr>
        <p:txBody>
          <a:bodyPr>
            <a:noAutofit/>
          </a:bodyPr>
          <a:lstStyle/>
          <a:p>
            <a:r>
              <a:rPr lang="en-US" sz="3000"/>
              <a:t>DESTINY-Breast06</a:t>
            </a:r>
            <a:br>
              <a:rPr lang="en-US" sz="3000"/>
            </a:br>
            <a:r>
              <a:rPr lang="en-US" sz="3000"/>
              <a:t>PFS and OS in HER2-Ultralow: Prespecified Exploratory Analyses</a:t>
            </a:r>
          </a:p>
        </p:txBody>
      </p:sp>
      <p:sp>
        <p:nvSpPr>
          <p:cNvPr id="3" name="Footer Placeholder 2">
            <a:extLst>
              <a:ext uri="{FF2B5EF4-FFF2-40B4-BE49-F238E27FC236}">
                <a16:creationId xmlns:a16="http://schemas.microsoft.com/office/drawing/2014/main" id="{C4E83EE5-FA9E-44A9-3D35-86F0A539C355}"/>
              </a:ext>
            </a:extLst>
          </p:cNvPr>
          <p:cNvSpPr>
            <a:spLocks noGrp="1"/>
          </p:cNvSpPr>
          <p:nvPr>
            <p:ph type="ftr" sz="quarter" idx="10"/>
          </p:nvPr>
        </p:nvSpPr>
        <p:spPr>
          <a:xfrm>
            <a:off x="1416735" y="6054437"/>
            <a:ext cx="10469712" cy="803564"/>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*34.9% maturity (of total N for population) at this first interim analysis; median duration of follow up was 16.8 months.</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BICR, blinded independent central review; HER2, human epidermal growth factor receptor 2; HR, hazard ratio;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mPFS</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median progression-free survival; OS, overall survival; PFS, progression-free survival; T-</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TPC, chemotherapy treatment of physician’s choice.</a:t>
            </a:r>
            <a:br>
              <a:rPr kumimoji="0" lang="en-GB"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err="1">
                <a:ln>
                  <a:noFill/>
                </a:ln>
                <a:solidFill>
                  <a:srgbClr val="47484F">
                    <a:lumMod val="50000"/>
                  </a:srgbClr>
                </a:solidFill>
                <a:effectLst/>
                <a:uLnTx/>
                <a:uFillTx/>
                <a:latin typeface="Arial" panose="020B0604020202020204" pitchFamily="34" charset="0"/>
                <a:ea typeface="+mn-ea"/>
                <a:cs typeface="Arial" panose="020B0604020202020204" pitchFamily="34" charset="0"/>
              </a:rPr>
              <a:t>Curigliano</a:t>
            </a:r>
            <a:r>
              <a:rPr kumimoji="0" lang="en-GB"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 G, et al. ASCO 2024. Abstract LBA1000. </a:t>
            </a: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Bardia A, et al. </a:t>
            </a:r>
            <a:r>
              <a:rPr kumimoji="0" lang="en-US" sz="1000" b="0" i="1"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N Engl J Med. </a:t>
            </a: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2024;391(22):2110-2122.</a:t>
            </a:r>
          </a:p>
        </p:txBody>
      </p:sp>
      <p:sp>
        <p:nvSpPr>
          <p:cNvPr id="867" name="TextBox 866">
            <a:extLst>
              <a:ext uri="{FF2B5EF4-FFF2-40B4-BE49-F238E27FC236}">
                <a16:creationId xmlns:a16="http://schemas.microsoft.com/office/drawing/2014/main" id="{82B38C6B-6B27-916E-6549-6BD7B66F8AE9}"/>
              </a:ext>
            </a:extLst>
          </p:cNvPr>
          <p:cNvSpPr txBox="1">
            <a:spLocks/>
          </p:cNvSpPr>
          <p:nvPr/>
        </p:nvSpPr>
        <p:spPr>
          <a:xfrm>
            <a:off x="6820367"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76</a:t>
            </a:r>
          </a:p>
        </p:txBody>
      </p:sp>
      <p:sp>
        <p:nvSpPr>
          <p:cNvPr id="868" name="TextBox 867">
            <a:extLst>
              <a:ext uri="{FF2B5EF4-FFF2-40B4-BE49-F238E27FC236}">
                <a16:creationId xmlns:a16="http://schemas.microsoft.com/office/drawing/2014/main" id="{9FE5F41E-A715-7F4C-09CD-78DB7F812A6B}"/>
              </a:ext>
            </a:extLst>
          </p:cNvPr>
          <p:cNvSpPr txBox="1">
            <a:spLocks/>
          </p:cNvSpPr>
          <p:nvPr/>
        </p:nvSpPr>
        <p:spPr>
          <a:xfrm>
            <a:off x="6820367"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76</a:t>
            </a:r>
          </a:p>
        </p:txBody>
      </p:sp>
      <p:sp>
        <p:nvSpPr>
          <p:cNvPr id="869" name="TextBox 868">
            <a:extLst>
              <a:ext uri="{FF2B5EF4-FFF2-40B4-BE49-F238E27FC236}">
                <a16:creationId xmlns:a16="http://schemas.microsoft.com/office/drawing/2014/main" id="{56DA7271-C9A0-41A5-8EE4-4DC0CD192ADF}"/>
              </a:ext>
            </a:extLst>
          </p:cNvPr>
          <p:cNvSpPr txBox="1">
            <a:spLocks/>
          </p:cNvSpPr>
          <p:nvPr/>
        </p:nvSpPr>
        <p:spPr>
          <a:xfrm>
            <a:off x="7172521"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76</a:t>
            </a:r>
          </a:p>
        </p:txBody>
      </p:sp>
      <p:sp>
        <p:nvSpPr>
          <p:cNvPr id="870" name="TextBox 869">
            <a:extLst>
              <a:ext uri="{FF2B5EF4-FFF2-40B4-BE49-F238E27FC236}">
                <a16:creationId xmlns:a16="http://schemas.microsoft.com/office/drawing/2014/main" id="{C9DC4D85-8646-1C8E-37B1-ABD04FCF1FDB}"/>
              </a:ext>
            </a:extLst>
          </p:cNvPr>
          <p:cNvSpPr txBox="1">
            <a:spLocks/>
          </p:cNvSpPr>
          <p:nvPr/>
        </p:nvSpPr>
        <p:spPr>
          <a:xfrm>
            <a:off x="7172521"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69</a:t>
            </a:r>
          </a:p>
        </p:txBody>
      </p:sp>
      <p:sp>
        <p:nvSpPr>
          <p:cNvPr id="871" name="TextBox 870">
            <a:extLst>
              <a:ext uri="{FF2B5EF4-FFF2-40B4-BE49-F238E27FC236}">
                <a16:creationId xmlns:a16="http://schemas.microsoft.com/office/drawing/2014/main" id="{EB24A776-B7EE-0D17-CD10-C44107F4F6BF}"/>
              </a:ext>
            </a:extLst>
          </p:cNvPr>
          <p:cNvSpPr txBox="1">
            <a:spLocks/>
          </p:cNvSpPr>
          <p:nvPr/>
        </p:nvSpPr>
        <p:spPr>
          <a:xfrm>
            <a:off x="7524674"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70</a:t>
            </a:r>
          </a:p>
        </p:txBody>
      </p:sp>
      <p:sp>
        <p:nvSpPr>
          <p:cNvPr id="872" name="TextBox 871">
            <a:extLst>
              <a:ext uri="{FF2B5EF4-FFF2-40B4-BE49-F238E27FC236}">
                <a16:creationId xmlns:a16="http://schemas.microsoft.com/office/drawing/2014/main" id="{6962299F-599B-A519-89A9-EA69BB429F4B}"/>
              </a:ext>
            </a:extLst>
          </p:cNvPr>
          <p:cNvSpPr txBox="1">
            <a:spLocks/>
          </p:cNvSpPr>
          <p:nvPr/>
        </p:nvSpPr>
        <p:spPr>
          <a:xfrm>
            <a:off x="7524674"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68</a:t>
            </a:r>
          </a:p>
        </p:txBody>
      </p:sp>
      <p:sp>
        <p:nvSpPr>
          <p:cNvPr id="873" name="TextBox 872">
            <a:extLst>
              <a:ext uri="{FF2B5EF4-FFF2-40B4-BE49-F238E27FC236}">
                <a16:creationId xmlns:a16="http://schemas.microsoft.com/office/drawing/2014/main" id="{0752521A-2F37-403C-B581-75CDD4CDD74D}"/>
              </a:ext>
            </a:extLst>
          </p:cNvPr>
          <p:cNvSpPr txBox="1">
            <a:spLocks/>
          </p:cNvSpPr>
          <p:nvPr/>
        </p:nvSpPr>
        <p:spPr>
          <a:xfrm>
            <a:off x="7876827"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66</a:t>
            </a:r>
          </a:p>
        </p:txBody>
      </p:sp>
      <p:sp>
        <p:nvSpPr>
          <p:cNvPr id="874" name="TextBox 873">
            <a:extLst>
              <a:ext uri="{FF2B5EF4-FFF2-40B4-BE49-F238E27FC236}">
                <a16:creationId xmlns:a16="http://schemas.microsoft.com/office/drawing/2014/main" id="{64198151-C994-ACBD-0968-F5BBD6AE43CC}"/>
              </a:ext>
            </a:extLst>
          </p:cNvPr>
          <p:cNvSpPr txBox="1">
            <a:spLocks/>
          </p:cNvSpPr>
          <p:nvPr/>
        </p:nvSpPr>
        <p:spPr>
          <a:xfrm>
            <a:off x="7876827"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62</a:t>
            </a:r>
          </a:p>
        </p:txBody>
      </p:sp>
      <p:sp>
        <p:nvSpPr>
          <p:cNvPr id="875" name="TextBox 874">
            <a:extLst>
              <a:ext uri="{FF2B5EF4-FFF2-40B4-BE49-F238E27FC236}">
                <a16:creationId xmlns:a16="http://schemas.microsoft.com/office/drawing/2014/main" id="{9BB46F3D-8C42-F9CA-1DF6-7648D3143857}"/>
              </a:ext>
            </a:extLst>
          </p:cNvPr>
          <p:cNvSpPr txBox="1">
            <a:spLocks/>
          </p:cNvSpPr>
          <p:nvPr/>
        </p:nvSpPr>
        <p:spPr>
          <a:xfrm>
            <a:off x="8228979"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63</a:t>
            </a:r>
          </a:p>
        </p:txBody>
      </p:sp>
      <p:sp>
        <p:nvSpPr>
          <p:cNvPr id="876" name="TextBox 875">
            <a:extLst>
              <a:ext uri="{FF2B5EF4-FFF2-40B4-BE49-F238E27FC236}">
                <a16:creationId xmlns:a16="http://schemas.microsoft.com/office/drawing/2014/main" id="{A2773252-5FB4-40ED-7A3C-D7FC2340AC33}"/>
              </a:ext>
            </a:extLst>
          </p:cNvPr>
          <p:cNvSpPr txBox="1">
            <a:spLocks/>
          </p:cNvSpPr>
          <p:nvPr/>
        </p:nvSpPr>
        <p:spPr>
          <a:xfrm>
            <a:off x="8228979"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55</a:t>
            </a:r>
          </a:p>
        </p:txBody>
      </p:sp>
      <p:sp>
        <p:nvSpPr>
          <p:cNvPr id="877" name="TextBox 876">
            <a:extLst>
              <a:ext uri="{FF2B5EF4-FFF2-40B4-BE49-F238E27FC236}">
                <a16:creationId xmlns:a16="http://schemas.microsoft.com/office/drawing/2014/main" id="{85CEC3F5-9D72-3CE4-D932-08D28733BBE9}"/>
              </a:ext>
            </a:extLst>
          </p:cNvPr>
          <p:cNvSpPr txBox="1">
            <a:spLocks/>
          </p:cNvSpPr>
          <p:nvPr/>
        </p:nvSpPr>
        <p:spPr>
          <a:xfrm>
            <a:off x="8581133"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49</a:t>
            </a:r>
          </a:p>
        </p:txBody>
      </p:sp>
      <p:sp>
        <p:nvSpPr>
          <p:cNvPr id="878" name="TextBox 877">
            <a:extLst>
              <a:ext uri="{FF2B5EF4-FFF2-40B4-BE49-F238E27FC236}">
                <a16:creationId xmlns:a16="http://schemas.microsoft.com/office/drawing/2014/main" id="{4EE427B5-AAC9-886D-3D10-7B495E371776}"/>
              </a:ext>
            </a:extLst>
          </p:cNvPr>
          <p:cNvSpPr txBox="1">
            <a:spLocks/>
          </p:cNvSpPr>
          <p:nvPr/>
        </p:nvSpPr>
        <p:spPr>
          <a:xfrm>
            <a:off x="8581133"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45</a:t>
            </a:r>
          </a:p>
        </p:txBody>
      </p:sp>
      <p:sp>
        <p:nvSpPr>
          <p:cNvPr id="879" name="TextBox 878">
            <a:extLst>
              <a:ext uri="{FF2B5EF4-FFF2-40B4-BE49-F238E27FC236}">
                <a16:creationId xmlns:a16="http://schemas.microsoft.com/office/drawing/2014/main" id="{4ED437C0-AA7D-EFD7-6525-5F83A3500647}"/>
              </a:ext>
            </a:extLst>
          </p:cNvPr>
          <p:cNvSpPr txBox="1">
            <a:spLocks/>
          </p:cNvSpPr>
          <p:nvPr/>
        </p:nvSpPr>
        <p:spPr>
          <a:xfrm>
            <a:off x="8933286"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36</a:t>
            </a:r>
          </a:p>
        </p:txBody>
      </p:sp>
      <p:sp>
        <p:nvSpPr>
          <p:cNvPr id="880" name="TextBox 879">
            <a:extLst>
              <a:ext uri="{FF2B5EF4-FFF2-40B4-BE49-F238E27FC236}">
                <a16:creationId xmlns:a16="http://schemas.microsoft.com/office/drawing/2014/main" id="{67804CBA-CECC-B778-99A6-3F5137A99CD3}"/>
              </a:ext>
            </a:extLst>
          </p:cNvPr>
          <p:cNvSpPr txBox="1">
            <a:spLocks/>
          </p:cNvSpPr>
          <p:nvPr/>
        </p:nvSpPr>
        <p:spPr>
          <a:xfrm>
            <a:off x="8933286"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25</a:t>
            </a:r>
          </a:p>
        </p:txBody>
      </p:sp>
      <p:sp>
        <p:nvSpPr>
          <p:cNvPr id="881" name="TextBox 880">
            <a:extLst>
              <a:ext uri="{FF2B5EF4-FFF2-40B4-BE49-F238E27FC236}">
                <a16:creationId xmlns:a16="http://schemas.microsoft.com/office/drawing/2014/main" id="{9091CAD8-D293-0DA9-299D-E2A95FFF52A7}"/>
              </a:ext>
            </a:extLst>
          </p:cNvPr>
          <p:cNvSpPr txBox="1">
            <a:spLocks/>
          </p:cNvSpPr>
          <p:nvPr/>
        </p:nvSpPr>
        <p:spPr>
          <a:xfrm>
            <a:off x="9285439"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28</a:t>
            </a:r>
          </a:p>
        </p:txBody>
      </p:sp>
      <p:sp>
        <p:nvSpPr>
          <p:cNvPr id="882" name="TextBox 881">
            <a:extLst>
              <a:ext uri="{FF2B5EF4-FFF2-40B4-BE49-F238E27FC236}">
                <a16:creationId xmlns:a16="http://schemas.microsoft.com/office/drawing/2014/main" id="{D314BB40-884A-EE2D-5522-54FDDCD0AC65}"/>
              </a:ext>
            </a:extLst>
          </p:cNvPr>
          <p:cNvSpPr txBox="1">
            <a:spLocks/>
          </p:cNvSpPr>
          <p:nvPr/>
        </p:nvSpPr>
        <p:spPr>
          <a:xfrm>
            <a:off x="9285439"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17</a:t>
            </a:r>
          </a:p>
        </p:txBody>
      </p:sp>
      <p:sp>
        <p:nvSpPr>
          <p:cNvPr id="883" name="TextBox 882">
            <a:extLst>
              <a:ext uri="{FF2B5EF4-FFF2-40B4-BE49-F238E27FC236}">
                <a16:creationId xmlns:a16="http://schemas.microsoft.com/office/drawing/2014/main" id="{BB243AC7-833C-3175-397E-86FB5A8019F6}"/>
              </a:ext>
            </a:extLst>
          </p:cNvPr>
          <p:cNvSpPr txBox="1">
            <a:spLocks/>
          </p:cNvSpPr>
          <p:nvPr/>
        </p:nvSpPr>
        <p:spPr>
          <a:xfrm>
            <a:off x="9637591"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23</a:t>
            </a:r>
          </a:p>
        </p:txBody>
      </p:sp>
      <p:sp>
        <p:nvSpPr>
          <p:cNvPr id="884" name="TextBox 883">
            <a:extLst>
              <a:ext uri="{FF2B5EF4-FFF2-40B4-BE49-F238E27FC236}">
                <a16:creationId xmlns:a16="http://schemas.microsoft.com/office/drawing/2014/main" id="{DCF1835D-2174-E455-B07D-FD09B0CD9A26}"/>
              </a:ext>
            </a:extLst>
          </p:cNvPr>
          <p:cNvSpPr txBox="1">
            <a:spLocks/>
          </p:cNvSpPr>
          <p:nvPr/>
        </p:nvSpPr>
        <p:spPr>
          <a:xfrm>
            <a:off x="9637591"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15</a:t>
            </a:r>
          </a:p>
        </p:txBody>
      </p:sp>
      <p:sp>
        <p:nvSpPr>
          <p:cNvPr id="885" name="TextBox 884">
            <a:extLst>
              <a:ext uri="{FF2B5EF4-FFF2-40B4-BE49-F238E27FC236}">
                <a16:creationId xmlns:a16="http://schemas.microsoft.com/office/drawing/2014/main" id="{7A46E45F-2E7D-33E8-2692-7F0BEC634992}"/>
              </a:ext>
            </a:extLst>
          </p:cNvPr>
          <p:cNvSpPr txBox="1">
            <a:spLocks/>
          </p:cNvSpPr>
          <p:nvPr/>
        </p:nvSpPr>
        <p:spPr>
          <a:xfrm>
            <a:off x="9989745"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15</a:t>
            </a:r>
          </a:p>
        </p:txBody>
      </p:sp>
      <p:sp>
        <p:nvSpPr>
          <p:cNvPr id="886" name="TextBox 885">
            <a:extLst>
              <a:ext uri="{FF2B5EF4-FFF2-40B4-BE49-F238E27FC236}">
                <a16:creationId xmlns:a16="http://schemas.microsoft.com/office/drawing/2014/main" id="{EF166F04-1320-427C-BFD4-F82291241895}"/>
              </a:ext>
            </a:extLst>
          </p:cNvPr>
          <p:cNvSpPr txBox="1">
            <a:spLocks/>
          </p:cNvSpPr>
          <p:nvPr/>
        </p:nvSpPr>
        <p:spPr>
          <a:xfrm>
            <a:off x="9999270"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9</a:t>
            </a:r>
          </a:p>
        </p:txBody>
      </p:sp>
      <p:sp>
        <p:nvSpPr>
          <p:cNvPr id="887" name="TextBox 886">
            <a:extLst>
              <a:ext uri="{FF2B5EF4-FFF2-40B4-BE49-F238E27FC236}">
                <a16:creationId xmlns:a16="http://schemas.microsoft.com/office/drawing/2014/main" id="{776A5F00-57A5-2CBE-EBE5-F3E2142A4A83}"/>
              </a:ext>
            </a:extLst>
          </p:cNvPr>
          <p:cNvSpPr txBox="1">
            <a:spLocks/>
          </p:cNvSpPr>
          <p:nvPr/>
        </p:nvSpPr>
        <p:spPr>
          <a:xfrm>
            <a:off x="10341898"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6</a:t>
            </a:r>
          </a:p>
        </p:txBody>
      </p:sp>
      <p:sp>
        <p:nvSpPr>
          <p:cNvPr id="888" name="TextBox 887">
            <a:extLst>
              <a:ext uri="{FF2B5EF4-FFF2-40B4-BE49-F238E27FC236}">
                <a16:creationId xmlns:a16="http://schemas.microsoft.com/office/drawing/2014/main" id="{86059ADB-77AA-98CB-D6D5-FA460A264733}"/>
              </a:ext>
            </a:extLst>
          </p:cNvPr>
          <p:cNvSpPr txBox="1">
            <a:spLocks/>
          </p:cNvSpPr>
          <p:nvPr/>
        </p:nvSpPr>
        <p:spPr>
          <a:xfrm>
            <a:off x="10341898"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4</a:t>
            </a:r>
          </a:p>
        </p:txBody>
      </p:sp>
      <p:sp>
        <p:nvSpPr>
          <p:cNvPr id="889" name="TextBox 888">
            <a:extLst>
              <a:ext uri="{FF2B5EF4-FFF2-40B4-BE49-F238E27FC236}">
                <a16:creationId xmlns:a16="http://schemas.microsoft.com/office/drawing/2014/main" id="{D80BCCE7-A5AA-2A5E-0698-ACEC8AED0F0B}"/>
              </a:ext>
            </a:extLst>
          </p:cNvPr>
          <p:cNvSpPr txBox="1">
            <a:spLocks/>
          </p:cNvSpPr>
          <p:nvPr/>
        </p:nvSpPr>
        <p:spPr>
          <a:xfrm>
            <a:off x="10694051"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0</a:t>
            </a:r>
          </a:p>
        </p:txBody>
      </p:sp>
      <p:sp>
        <p:nvSpPr>
          <p:cNvPr id="890" name="TextBox 889">
            <a:extLst>
              <a:ext uri="{FF2B5EF4-FFF2-40B4-BE49-F238E27FC236}">
                <a16:creationId xmlns:a16="http://schemas.microsoft.com/office/drawing/2014/main" id="{3F9C1865-84E8-2F6C-7985-A82CB967E248}"/>
              </a:ext>
            </a:extLst>
          </p:cNvPr>
          <p:cNvSpPr txBox="1">
            <a:spLocks/>
          </p:cNvSpPr>
          <p:nvPr/>
        </p:nvSpPr>
        <p:spPr>
          <a:xfrm>
            <a:off x="10694051"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a:t>
            </a:r>
          </a:p>
        </p:txBody>
      </p:sp>
      <p:sp>
        <p:nvSpPr>
          <p:cNvPr id="893" name="TextBox 892">
            <a:extLst>
              <a:ext uri="{FF2B5EF4-FFF2-40B4-BE49-F238E27FC236}">
                <a16:creationId xmlns:a16="http://schemas.microsoft.com/office/drawing/2014/main" id="{DADFB7D2-16D6-443F-11CC-7CCED3D30F9A}"/>
              </a:ext>
            </a:extLst>
          </p:cNvPr>
          <p:cNvSpPr txBox="1">
            <a:spLocks/>
          </p:cNvSpPr>
          <p:nvPr/>
        </p:nvSpPr>
        <p:spPr>
          <a:xfrm>
            <a:off x="11046203"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0</a:t>
            </a:r>
          </a:p>
        </p:txBody>
      </p:sp>
      <p:sp>
        <p:nvSpPr>
          <p:cNvPr id="1120" name="TextBox 1119">
            <a:extLst>
              <a:ext uri="{FF2B5EF4-FFF2-40B4-BE49-F238E27FC236}">
                <a16:creationId xmlns:a16="http://schemas.microsoft.com/office/drawing/2014/main" id="{A26EAA4A-AB8D-4F23-A1D7-50883872FACE}"/>
              </a:ext>
            </a:extLst>
          </p:cNvPr>
          <p:cNvSpPr txBox="1">
            <a:spLocks/>
          </p:cNvSpPr>
          <p:nvPr/>
        </p:nvSpPr>
        <p:spPr>
          <a:xfrm>
            <a:off x="11046203"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a:t>
            </a:r>
          </a:p>
        </p:txBody>
      </p:sp>
      <p:sp>
        <p:nvSpPr>
          <p:cNvPr id="1121" name="TextBox 1120">
            <a:extLst>
              <a:ext uri="{FF2B5EF4-FFF2-40B4-BE49-F238E27FC236}">
                <a16:creationId xmlns:a16="http://schemas.microsoft.com/office/drawing/2014/main" id="{ED3CFFB4-678C-5351-795E-847AA1541688}"/>
              </a:ext>
            </a:extLst>
          </p:cNvPr>
          <p:cNvSpPr txBox="1">
            <a:spLocks/>
          </p:cNvSpPr>
          <p:nvPr/>
        </p:nvSpPr>
        <p:spPr>
          <a:xfrm>
            <a:off x="11398358" y="5044151"/>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0</a:t>
            </a:r>
          </a:p>
        </p:txBody>
      </p:sp>
      <p:sp>
        <p:nvSpPr>
          <p:cNvPr id="1122" name="TextBox 1121">
            <a:extLst>
              <a:ext uri="{FF2B5EF4-FFF2-40B4-BE49-F238E27FC236}">
                <a16:creationId xmlns:a16="http://schemas.microsoft.com/office/drawing/2014/main" id="{83C9F294-FC46-C09D-5DD6-891D28796096}"/>
              </a:ext>
            </a:extLst>
          </p:cNvPr>
          <p:cNvSpPr txBox="1">
            <a:spLocks/>
          </p:cNvSpPr>
          <p:nvPr/>
        </p:nvSpPr>
        <p:spPr>
          <a:xfrm>
            <a:off x="11398358" y="5167899"/>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0</a:t>
            </a:r>
          </a:p>
        </p:txBody>
      </p:sp>
      <p:sp>
        <p:nvSpPr>
          <p:cNvPr id="1209" name="TextBox 1208">
            <a:extLst>
              <a:ext uri="{FF2B5EF4-FFF2-40B4-BE49-F238E27FC236}">
                <a16:creationId xmlns:a16="http://schemas.microsoft.com/office/drawing/2014/main" id="{D4312D70-063A-05AB-A166-C5CF4D0FBBEF}"/>
              </a:ext>
            </a:extLst>
          </p:cNvPr>
          <p:cNvSpPr txBox="1"/>
          <p:nvPr/>
        </p:nvSpPr>
        <p:spPr>
          <a:xfrm>
            <a:off x="9740623" y="1843799"/>
            <a:ext cx="2418295" cy="507831"/>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effectLst/>
                <a:uLnTx/>
                <a:uFillTx/>
                <a:latin typeface="Arial" panose="020B0604020202020204"/>
                <a:ea typeface="+mn-ea"/>
                <a:cs typeface="+mn-cs"/>
              </a:rPr>
              <a:t>HR, 0.75</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effectLst/>
                <a:uLnTx/>
                <a:uFillTx/>
                <a:latin typeface="Arial" panose="020B0604020202020204"/>
                <a:ea typeface="+mn-ea"/>
                <a:cs typeface="+mn-cs"/>
              </a:rPr>
              <a:t>95% CI, 0.43-1.29</a:t>
            </a:r>
          </a:p>
        </p:txBody>
      </p:sp>
      <p:sp>
        <p:nvSpPr>
          <p:cNvPr id="1210" name="TextBox 1209">
            <a:extLst>
              <a:ext uri="{FF2B5EF4-FFF2-40B4-BE49-F238E27FC236}">
                <a16:creationId xmlns:a16="http://schemas.microsoft.com/office/drawing/2014/main" id="{C6D20112-DA0B-5ADD-71E0-DF87B034F2DF}"/>
              </a:ext>
            </a:extLst>
          </p:cNvPr>
          <p:cNvSpPr txBox="1"/>
          <p:nvPr/>
        </p:nvSpPr>
        <p:spPr>
          <a:xfrm>
            <a:off x="9201100" y="1227700"/>
            <a:ext cx="710451" cy="553998"/>
          </a:xfrm>
          <a:prstGeom prst="rect">
            <a:avLst/>
          </a:prstGeom>
          <a:noFill/>
        </p:spPr>
        <p:txBody>
          <a:bodyPr wrap="non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schemeClr val="accent2"/>
                </a:solidFill>
                <a:effectLst/>
                <a:uLnTx/>
                <a:uFillTx/>
                <a:latin typeface="Arial" panose="020B0604020202020204" pitchFamily="34" charset="0"/>
                <a:ea typeface="Arial" panose="020B0604020202020204" pitchFamily="34" charset="0"/>
                <a:cs typeface="Arial" panose="020B0604020202020204" pitchFamily="34" charset="0"/>
              </a:rPr>
              <a:t>OS*</a:t>
            </a:r>
          </a:p>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A3A3A"/>
                </a:solidFill>
                <a:effectLst/>
                <a:uLnTx/>
                <a:uFillTx/>
                <a:latin typeface="Arial" panose="020B0604020202020204" pitchFamily="34" charset="0"/>
                <a:ea typeface="Arial" panose="020B0604020202020204" pitchFamily="34" charset="0"/>
                <a:cs typeface="Arial" panose="020B0604020202020204" pitchFamily="34" charset="0"/>
              </a:rPr>
              <a:t>n = 152</a:t>
            </a:r>
          </a:p>
        </p:txBody>
      </p:sp>
      <p:sp>
        <p:nvSpPr>
          <p:cNvPr id="1240" name="Free-form: Shape 201">
            <a:extLst>
              <a:ext uri="{FF2B5EF4-FFF2-40B4-BE49-F238E27FC236}">
                <a16:creationId xmlns:a16="http://schemas.microsoft.com/office/drawing/2014/main" id="{4270E9BB-8923-C0F2-AE22-4667B399CE66}"/>
              </a:ext>
            </a:extLst>
          </p:cNvPr>
          <p:cNvSpPr/>
          <p:nvPr/>
        </p:nvSpPr>
        <p:spPr>
          <a:xfrm>
            <a:off x="6950503" y="1667570"/>
            <a:ext cx="4585833" cy="2874443"/>
          </a:xfrm>
          <a:custGeom>
            <a:avLst/>
            <a:gdLst>
              <a:gd name="connsiteX0" fmla="*/ 0 w 5000085"/>
              <a:gd name="connsiteY0" fmla="*/ 0 h 3445040"/>
              <a:gd name="connsiteX1" fmla="*/ 0 w 5000085"/>
              <a:gd name="connsiteY1" fmla="*/ 3445041 h 3445040"/>
              <a:gd name="connsiteX2" fmla="*/ 5000086 w 5000085"/>
              <a:gd name="connsiteY2" fmla="*/ 3445041 h 3445040"/>
            </a:gdLst>
            <a:ahLst/>
            <a:cxnLst>
              <a:cxn ang="0">
                <a:pos x="connsiteX0" y="connsiteY0"/>
              </a:cxn>
              <a:cxn ang="0">
                <a:pos x="connsiteX1" y="connsiteY1"/>
              </a:cxn>
              <a:cxn ang="0">
                <a:pos x="connsiteX2" y="connsiteY2"/>
              </a:cxn>
            </a:cxnLst>
            <a:rect l="l" t="t" r="r" b="b"/>
            <a:pathLst>
              <a:path w="5000085" h="3445040">
                <a:moveTo>
                  <a:pt x="0" y="0"/>
                </a:moveTo>
                <a:lnTo>
                  <a:pt x="0" y="3445041"/>
                </a:lnTo>
                <a:lnTo>
                  <a:pt x="5000086" y="3445041"/>
                </a:lnTo>
              </a:path>
            </a:pathLst>
          </a:custGeom>
          <a:noFill/>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42" name="TextBox 1241">
            <a:extLst>
              <a:ext uri="{FF2B5EF4-FFF2-40B4-BE49-F238E27FC236}">
                <a16:creationId xmlns:a16="http://schemas.microsoft.com/office/drawing/2014/main" id="{885E7BC1-9BA3-3C41-E74B-0C8332C91E1E}"/>
              </a:ext>
            </a:extLst>
          </p:cNvPr>
          <p:cNvSpPr txBox="1">
            <a:spLocks/>
          </p:cNvSpPr>
          <p:nvPr/>
        </p:nvSpPr>
        <p:spPr>
          <a:xfrm rot="16200000">
            <a:off x="5595464" y="2862999"/>
            <a:ext cx="1513556" cy="276999"/>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Probability of OS</a:t>
            </a:r>
          </a:p>
        </p:txBody>
      </p:sp>
      <p:grpSp>
        <p:nvGrpSpPr>
          <p:cNvPr id="1243" name="Group 1242">
            <a:extLst>
              <a:ext uri="{FF2B5EF4-FFF2-40B4-BE49-F238E27FC236}">
                <a16:creationId xmlns:a16="http://schemas.microsoft.com/office/drawing/2014/main" id="{DF4BB246-C5AC-9374-C07D-DB55E084E1CF}"/>
              </a:ext>
            </a:extLst>
          </p:cNvPr>
          <p:cNvGrpSpPr/>
          <p:nvPr/>
        </p:nvGrpSpPr>
        <p:grpSpPr>
          <a:xfrm>
            <a:off x="6426945" y="1549145"/>
            <a:ext cx="605827" cy="3124699"/>
            <a:chOff x="6050637" y="1501838"/>
            <a:chExt cx="605826" cy="3124698"/>
          </a:xfrm>
        </p:grpSpPr>
        <p:sp>
          <p:nvSpPr>
            <p:cNvPr id="1244" name="TextBox 1243">
              <a:extLst>
                <a:ext uri="{FF2B5EF4-FFF2-40B4-BE49-F238E27FC236}">
                  <a16:creationId xmlns:a16="http://schemas.microsoft.com/office/drawing/2014/main" id="{5531432C-9688-013B-52B7-E58B41EB258F}"/>
                </a:ext>
              </a:extLst>
            </p:cNvPr>
            <p:cNvSpPr txBox="1">
              <a:spLocks/>
            </p:cNvSpPr>
            <p:nvPr/>
          </p:nvSpPr>
          <p:spPr>
            <a:xfrm>
              <a:off x="6092925" y="4380315"/>
              <a:ext cx="481405" cy="246221"/>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a:t>
              </a:r>
            </a:p>
          </p:txBody>
        </p:sp>
        <p:sp>
          <p:nvSpPr>
            <p:cNvPr id="1245" name="TextBox 1244">
              <a:extLst>
                <a:ext uri="{FF2B5EF4-FFF2-40B4-BE49-F238E27FC236}">
                  <a16:creationId xmlns:a16="http://schemas.microsoft.com/office/drawing/2014/main" id="{4AD26377-6C16-8907-30CC-AE740F8D273F}"/>
                </a:ext>
              </a:extLst>
            </p:cNvPr>
            <p:cNvSpPr txBox="1">
              <a:spLocks/>
            </p:cNvSpPr>
            <p:nvPr/>
          </p:nvSpPr>
          <p:spPr>
            <a:xfrm>
              <a:off x="6050637" y="1501838"/>
              <a:ext cx="521947" cy="246221"/>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1.0</a:t>
              </a:r>
            </a:p>
          </p:txBody>
        </p:sp>
        <p:sp>
          <p:nvSpPr>
            <p:cNvPr id="1246" name="TextBox 1245">
              <a:extLst>
                <a:ext uri="{FF2B5EF4-FFF2-40B4-BE49-F238E27FC236}">
                  <a16:creationId xmlns:a16="http://schemas.microsoft.com/office/drawing/2014/main" id="{416AB444-CAD0-4023-C3F8-04EB7FE44B1A}"/>
                </a:ext>
              </a:extLst>
            </p:cNvPr>
            <p:cNvSpPr txBox="1">
              <a:spLocks/>
            </p:cNvSpPr>
            <p:nvPr/>
          </p:nvSpPr>
          <p:spPr>
            <a:xfrm>
              <a:off x="6214475" y="2072790"/>
              <a:ext cx="441956"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0.8</a:t>
              </a:r>
            </a:p>
          </p:txBody>
        </p:sp>
        <p:sp>
          <p:nvSpPr>
            <p:cNvPr id="1247" name="TextBox 1246">
              <a:extLst>
                <a:ext uri="{FF2B5EF4-FFF2-40B4-BE49-F238E27FC236}">
                  <a16:creationId xmlns:a16="http://schemas.microsoft.com/office/drawing/2014/main" id="{46E2BA10-4696-E231-0CD5-1113BEB3F054}"/>
                </a:ext>
              </a:extLst>
            </p:cNvPr>
            <p:cNvSpPr txBox="1">
              <a:spLocks/>
            </p:cNvSpPr>
            <p:nvPr/>
          </p:nvSpPr>
          <p:spPr>
            <a:xfrm>
              <a:off x="6214507" y="2648492"/>
              <a:ext cx="441956"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0.6</a:t>
              </a:r>
            </a:p>
          </p:txBody>
        </p:sp>
        <p:sp>
          <p:nvSpPr>
            <p:cNvPr id="1248" name="TextBox 1247">
              <a:extLst>
                <a:ext uri="{FF2B5EF4-FFF2-40B4-BE49-F238E27FC236}">
                  <a16:creationId xmlns:a16="http://schemas.microsoft.com/office/drawing/2014/main" id="{748DA271-80CE-4418-16D5-3B8A75DB9C10}"/>
                </a:ext>
              </a:extLst>
            </p:cNvPr>
            <p:cNvSpPr txBox="1">
              <a:spLocks/>
            </p:cNvSpPr>
            <p:nvPr/>
          </p:nvSpPr>
          <p:spPr>
            <a:xfrm>
              <a:off x="6211375" y="3217752"/>
              <a:ext cx="441956"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0.4</a:t>
              </a:r>
            </a:p>
          </p:txBody>
        </p:sp>
        <p:sp>
          <p:nvSpPr>
            <p:cNvPr id="1249" name="TextBox 1248">
              <a:extLst>
                <a:ext uri="{FF2B5EF4-FFF2-40B4-BE49-F238E27FC236}">
                  <a16:creationId xmlns:a16="http://schemas.microsoft.com/office/drawing/2014/main" id="{F473B8D8-650F-D8CB-89E2-141FDFEA7619}"/>
                </a:ext>
              </a:extLst>
            </p:cNvPr>
            <p:cNvSpPr txBox="1">
              <a:spLocks/>
            </p:cNvSpPr>
            <p:nvPr/>
          </p:nvSpPr>
          <p:spPr>
            <a:xfrm>
              <a:off x="6213650" y="3790622"/>
              <a:ext cx="441956"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0.2</a:t>
              </a:r>
            </a:p>
          </p:txBody>
        </p:sp>
        <p:sp>
          <p:nvSpPr>
            <p:cNvPr id="1250" name="Freeform: Shape 1249">
              <a:extLst>
                <a:ext uri="{FF2B5EF4-FFF2-40B4-BE49-F238E27FC236}">
                  <a16:creationId xmlns:a16="http://schemas.microsoft.com/office/drawing/2014/main" id="{8D4DAE56-0CAA-F61F-6DF1-CC9F327C61C0}"/>
                </a:ext>
              </a:extLst>
            </p:cNvPr>
            <p:cNvSpPr>
              <a:spLocks/>
            </p:cNvSpPr>
            <p:nvPr/>
          </p:nvSpPr>
          <p:spPr>
            <a:xfrm>
              <a:off x="6516086" y="1622862"/>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51" name="Freeform: Shape 1250">
              <a:extLst>
                <a:ext uri="{FF2B5EF4-FFF2-40B4-BE49-F238E27FC236}">
                  <a16:creationId xmlns:a16="http://schemas.microsoft.com/office/drawing/2014/main" id="{FAC71220-5EA0-D61A-1698-A4E2D8EAF9EB}"/>
                </a:ext>
              </a:extLst>
            </p:cNvPr>
            <p:cNvSpPr>
              <a:spLocks/>
            </p:cNvSpPr>
            <p:nvPr/>
          </p:nvSpPr>
          <p:spPr>
            <a:xfrm>
              <a:off x="6516086" y="2201216"/>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52" name="Freeform: Shape 1251">
              <a:extLst>
                <a:ext uri="{FF2B5EF4-FFF2-40B4-BE49-F238E27FC236}">
                  <a16:creationId xmlns:a16="http://schemas.microsoft.com/office/drawing/2014/main" id="{ADD9D8E9-DDAF-8AAF-5DA4-21788E0DF64C}"/>
                </a:ext>
              </a:extLst>
            </p:cNvPr>
            <p:cNvSpPr>
              <a:spLocks/>
            </p:cNvSpPr>
            <p:nvPr/>
          </p:nvSpPr>
          <p:spPr>
            <a:xfrm>
              <a:off x="6516086" y="2773206"/>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53" name="Freeform: Shape 1252">
              <a:extLst>
                <a:ext uri="{FF2B5EF4-FFF2-40B4-BE49-F238E27FC236}">
                  <a16:creationId xmlns:a16="http://schemas.microsoft.com/office/drawing/2014/main" id="{6EA6F1E0-3991-6BF5-B7A1-17600D4CC915}"/>
                </a:ext>
              </a:extLst>
            </p:cNvPr>
            <p:cNvSpPr>
              <a:spLocks/>
            </p:cNvSpPr>
            <p:nvPr/>
          </p:nvSpPr>
          <p:spPr>
            <a:xfrm>
              <a:off x="6516086" y="3345522"/>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54" name="Freeform: Shape 1253">
              <a:extLst>
                <a:ext uri="{FF2B5EF4-FFF2-40B4-BE49-F238E27FC236}">
                  <a16:creationId xmlns:a16="http://schemas.microsoft.com/office/drawing/2014/main" id="{B8F692C4-4BB2-7B4E-69A9-BD9023AF4261}"/>
                </a:ext>
              </a:extLst>
            </p:cNvPr>
            <p:cNvSpPr>
              <a:spLocks/>
            </p:cNvSpPr>
            <p:nvPr/>
          </p:nvSpPr>
          <p:spPr>
            <a:xfrm>
              <a:off x="6516086" y="3917837"/>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55" name="Freeform: Shape 1254">
              <a:extLst>
                <a:ext uri="{FF2B5EF4-FFF2-40B4-BE49-F238E27FC236}">
                  <a16:creationId xmlns:a16="http://schemas.microsoft.com/office/drawing/2014/main" id="{409AE3B8-16DC-260D-CB43-B114676697FF}"/>
                </a:ext>
              </a:extLst>
            </p:cNvPr>
            <p:cNvSpPr>
              <a:spLocks/>
            </p:cNvSpPr>
            <p:nvPr/>
          </p:nvSpPr>
          <p:spPr>
            <a:xfrm>
              <a:off x="6514758" y="4494706"/>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sp>
        <p:nvSpPr>
          <p:cNvPr id="1258" name="TextBox 1257">
            <a:extLst>
              <a:ext uri="{FF2B5EF4-FFF2-40B4-BE49-F238E27FC236}">
                <a16:creationId xmlns:a16="http://schemas.microsoft.com/office/drawing/2014/main" id="{C94CC28E-5D89-E8ED-F893-F8BBF48A5879}"/>
              </a:ext>
            </a:extLst>
          </p:cNvPr>
          <p:cNvSpPr txBox="1">
            <a:spLocks/>
          </p:cNvSpPr>
          <p:nvPr/>
        </p:nvSpPr>
        <p:spPr>
          <a:xfrm>
            <a:off x="1197357" y="5040071"/>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76</a:t>
            </a:r>
          </a:p>
        </p:txBody>
      </p:sp>
      <p:sp>
        <p:nvSpPr>
          <p:cNvPr id="1260" name="TextBox 1259">
            <a:extLst>
              <a:ext uri="{FF2B5EF4-FFF2-40B4-BE49-F238E27FC236}">
                <a16:creationId xmlns:a16="http://schemas.microsoft.com/office/drawing/2014/main" id="{1C2E8E73-7B12-841D-F030-19FDD27F5A08}"/>
              </a:ext>
            </a:extLst>
          </p:cNvPr>
          <p:cNvSpPr txBox="1">
            <a:spLocks/>
          </p:cNvSpPr>
          <p:nvPr/>
        </p:nvSpPr>
        <p:spPr>
          <a:xfrm>
            <a:off x="1128775" y="5170168"/>
            <a:ext cx="383691"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76</a:t>
            </a:r>
          </a:p>
        </p:txBody>
      </p:sp>
      <p:sp>
        <p:nvSpPr>
          <p:cNvPr id="1261" name="TextBox 1260">
            <a:extLst>
              <a:ext uri="{FF2B5EF4-FFF2-40B4-BE49-F238E27FC236}">
                <a16:creationId xmlns:a16="http://schemas.microsoft.com/office/drawing/2014/main" id="{6B5556E0-8CF0-561B-498B-F699BBABBF60}"/>
              </a:ext>
            </a:extLst>
          </p:cNvPr>
          <p:cNvSpPr txBox="1">
            <a:spLocks/>
          </p:cNvSpPr>
          <p:nvPr/>
        </p:nvSpPr>
        <p:spPr>
          <a:xfrm>
            <a:off x="1663950"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64</a:t>
            </a:r>
          </a:p>
        </p:txBody>
      </p:sp>
      <p:sp>
        <p:nvSpPr>
          <p:cNvPr id="1262" name="TextBox 1261">
            <a:extLst>
              <a:ext uri="{FF2B5EF4-FFF2-40B4-BE49-F238E27FC236}">
                <a16:creationId xmlns:a16="http://schemas.microsoft.com/office/drawing/2014/main" id="{A869456A-C669-944F-8ED7-FF2EFCCB38A7}"/>
              </a:ext>
            </a:extLst>
          </p:cNvPr>
          <p:cNvSpPr txBox="1">
            <a:spLocks/>
          </p:cNvSpPr>
          <p:nvPr/>
        </p:nvSpPr>
        <p:spPr>
          <a:xfrm>
            <a:off x="1663950"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52</a:t>
            </a:r>
          </a:p>
        </p:txBody>
      </p:sp>
      <p:sp>
        <p:nvSpPr>
          <p:cNvPr id="1263" name="TextBox 1262">
            <a:extLst>
              <a:ext uri="{FF2B5EF4-FFF2-40B4-BE49-F238E27FC236}">
                <a16:creationId xmlns:a16="http://schemas.microsoft.com/office/drawing/2014/main" id="{BCBA6356-DBE0-488E-BB6C-570D3445C117}"/>
              </a:ext>
            </a:extLst>
          </p:cNvPr>
          <p:cNvSpPr txBox="1">
            <a:spLocks/>
          </p:cNvSpPr>
          <p:nvPr/>
        </p:nvSpPr>
        <p:spPr>
          <a:xfrm>
            <a:off x="2125221"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53</a:t>
            </a:r>
          </a:p>
        </p:txBody>
      </p:sp>
      <p:sp>
        <p:nvSpPr>
          <p:cNvPr id="1264" name="TextBox 1263">
            <a:extLst>
              <a:ext uri="{FF2B5EF4-FFF2-40B4-BE49-F238E27FC236}">
                <a16:creationId xmlns:a16="http://schemas.microsoft.com/office/drawing/2014/main" id="{E74DBEB8-BBDD-240F-F4CD-9497384688CD}"/>
              </a:ext>
            </a:extLst>
          </p:cNvPr>
          <p:cNvSpPr txBox="1">
            <a:spLocks/>
          </p:cNvSpPr>
          <p:nvPr/>
        </p:nvSpPr>
        <p:spPr>
          <a:xfrm>
            <a:off x="2125221"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32</a:t>
            </a:r>
          </a:p>
        </p:txBody>
      </p:sp>
      <p:sp>
        <p:nvSpPr>
          <p:cNvPr id="1265" name="TextBox 1264">
            <a:extLst>
              <a:ext uri="{FF2B5EF4-FFF2-40B4-BE49-F238E27FC236}">
                <a16:creationId xmlns:a16="http://schemas.microsoft.com/office/drawing/2014/main" id="{74EA5B22-620D-53D0-217A-D03A3E5E344B}"/>
              </a:ext>
            </a:extLst>
          </p:cNvPr>
          <p:cNvSpPr txBox="1">
            <a:spLocks/>
          </p:cNvSpPr>
          <p:nvPr/>
        </p:nvSpPr>
        <p:spPr>
          <a:xfrm>
            <a:off x="2573107"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44</a:t>
            </a:r>
          </a:p>
        </p:txBody>
      </p:sp>
      <p:sp>
        <p:nvSpPr>
          <p:cNvPr id="1266" name="TextBox 1265">
            <a:extLst>
              <a:ext uri="{FF2B5EF4-FFF2-40B4-BE49-F238E27FC236}">
                <a16:creationId xmlns:a16="http://schemas.microsoft.com/office/drawing/2014/main" id="{9911C4B5-ACE7-57C9-5685-F07DB7CBD055}"/>
              </a:ext>
            </a:extLst>
          </p:cNvPr>
          <p:cNvSpPr txBox="1">
            <a:spLocks/>
          </p:cNvSpPr>
          <p:nvPr/>
        </p:nvSpPr>
        <p:spPr>
          <a:xfrm>
            <a:off x="3034158"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35</a:t>
            </a:r>
          </a:p>
        </p:txBody>
      </p:sp>
      <p:sp>
        <p:nvSpPr>
          <p:cNvPr id="1267" name="TextBox 1266">
            <a:extLst>
              <a:ext uri="{FF2B5EF4-FFF2-40B4-BE49-F238E27FC236}">
                <a16:creationId xmlns:a16="http://schemas.microsoft.com/office/drawing/2014/main" id="{068B215C-0EC1-6CF1-6B45-286BA933C993}"/>
              </a:ext>
            </a:extLst>
          </p:cNvPr>
          <p:cNvSpPr txBox="1">
            <a:spLocks/>
          </p:cNvSpPr>
          <p:nvPr/>
        </p:nvSpPr>
        <p:spPr>
          <a:xfrm>
            <a:off x="2573107"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24</a:t>
            </a:r>
          </a:p>
        </p:txBody>
      </p:sp>
      <p:sp>
        <p:nvSpPr>
          <p:cNvPr id="1268" name="TextBox 1267">
            <a:extLst>
              <a:ext uri="{FF2B5EF4-FFF2-40B4-BE49-F238E27FC236}">
                <a16:creationId xmlns:a16="http://schemas.microsoft.com/office/drawing/2014/main" id="{128559AF-3051-93CA-E4FD-E2920BA6B114}"/>
              </a:ext>
            </a:extLst>
          </p:cNvPr>
          <p:cNvSpPr txBox="1">
            <a:spLocks/>
          </p:cNvSpPr>
          <p:nvPr/>
        </p:nvSpPr>
        <p:spPr>
          <a:xfrm>
            <a:off x="3498701"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24</a:t>
            </a:r>
          </a:p>
        </p:txBody>
      </p:sp>
      <p:sp>
        <p:nvSpPr>
          <p:cNvPr id="1269" name="TextBox 1268">
            <a:extLst>
              <a:ext uri="{FF2B5EF4-FFF2-40B4-BE49-F238E27FC236}">
                <a16:creationId xmlns:a16="http://schemas.microsoft.com/office/drawing/2014/main" id="{1CAE06C2-490D-7265-7B78-E2177C85354E}"/>
              </a:ext>
            </a:extLst>
          </p:cNvPr>
          <p:cNvSpPr txBox="1">
            <a:spLocks/>
          </p:cNvSpPr>
          <p:nvPr/>
        </p:nvSpPr>
        <p:spPr>
          <a:xfrm>
            <a:off x="3034158"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18</a:t>
            </a:r>
          </a:p>
        </p:txBody>
      </p:sp>
      <p:sp>
        <p:nvSpPr>
          <p:cNvPr id="1270" name="TextBox 1269">
            <a:extLst>
              <a:ext uri="{FF2B5EF4-FFF2-40B4-BE49-F238E27FC236}">
                <a16:creationId xmlns:a16="http://schemas.microsoft.com/office/drawing/2014/main" id="{99AA5B9C-D139-DF7E-8C32-4D46E3123434}"/>
              </a:ext>
            </a:extLst>
          </p:cNvPr>
          <p:cNvSpPr txBox="1">
            <a:spLocks/>
          </p:cNvSpPr>
          <p:nvPr/>
        </p:nvSpPr>
        <p:spPr>
          <a:xfrm>
            <a:off x="3498701"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14</a:t>
            </a:r>
          </a:p>
        </p:txBody>
      </p:sp>
      <p:sp>
        <p:nvSpPr>
          <p:cNvPr id="1271" name="TextBox 1270">
            <a:extLst>
              <a:ext uri="{FF2B5EF4-FFF2-40B4-BE49-F238E27FC236}">
                <a16:creationId xmlns:a16="http://schemas.microsoft.com/office/drawing/2014/main" id="{D501C9AF-D248-4ECE-4257-5E5B0AC663F8}"/>
              </a:ext>
            </a:extLst>
          </p:cNvPr>
          <p:cNvSpPr txBox="1">
            <a:spLocks/>
          </p:cNvSpPr>
          <p:nvPr/>
        </p:nvSpPr>
        <p:spPr>
          <a:xfrm>
            <a:off x="3914481"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9</a:t>
            </a:r>
          </a:p>
        </p:txBody>
      </p:sp>
      <p:sp>
        <p:nvSpPr>
          <p:cNvPr id="1272" name="TextBox 1271">
            <a:extLst>
              <a:ext uri="{FF2B5EF4-FFF2-40B4-BE49-F238E27FC236}">
                <a16:creationId xmlns:a16="http://schemas.microsoft.com/office/drawing/2014/main" id="{0A574DC1-FB8A-D040-297E-A52ABAE40731}"/>
              </a:ext>
            </a:extLst>
          </p:cNvPr>
          <p:cNvSpPr txBox="1">
            <a:spLocks/>
          </p:cNvSpPr>
          <p:nvPr/>
        </p:nvSpPr>
        <p:spPr>
          <a:xfrm>
            <a:off x="3914481"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7</a:t>
            </a:r>
          </a:p>
        </p:txBody>
      </p:sp>
      <p:sp>
        <p:nvSpPr>
          <p:cNvPr id="1273" name="TextBox 1272">
            <a:extLst>
              <a:ext uri="{FF2B5EF4-FFF2-40B4-BE49-F238E27FC236}">
                <a16:creationId xmlns:a16="http://schemas.microsoft.com/office/drawing/2014/main" id="{A98063AE-B25D-7BB8-B7B7-FC942088A25B}"/>
              </a:ext>
            </a:extLst>
          </p:cNvPr>
          <p:cNvSpPr txBox="1">
            <a:spLocks/>
          </p:cNvSpPr>
          <p:nvPr/>
        </p:nvSpPr>
        <p:spPr>
          <a:xfrm>
            <a:off x="4368489"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6</a:t>
            </a:r>
          </a:p>
        </p:txBody>
      </p:sp>
      <p:sp>
        <p:nvSpPr>
          <p:cNvPr id="1274" name="TextBox 1273">
            <a:extLst>
              <a:ext uri="{FF2B5EF4-FFF2-40B4-BE49-F238E27FC236}">
                <a16:creationId xmlns:a16="http://schemas.microsoft.com/office/drawing/2014/main" id="{CAF8D558-3994-ECEE-3395-BAE36D478C43}"/>
              </a:ext>
            </a:extLst>
          </p:cNvPr>
          <p:cNvSpPr txBox="1">
            <a:spLocks/>
          </p:cNvSpPr>
          <p:nvPr/>
        </p:nvSpPr>
        <p:spPr>
          <a:xfrm>
            <a:off x="4368489"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6</a:t>
            </a:r>
          </a:p>
        </p:txBody>
      </p:sp>
      <p:sp>
        <p:nvSpPr>
          <p:cNvPr id="1275" name="TextBox 1274">
            <a:extLst>
              <a:ext uri="{FF2B5EF4-FFF2-40B4-BE49-F238E27FC236}">
                <a16:creationId xmlns:a16="http://schemas.microsoft.com/office/drawing/2014/main" id="{6305CCE0-85E5-2294-E634-564E823FCF69}"/>
              </a:ext>
            </a:extLst>
          </p:cNvPr>
          <p:cNvSpPr txBox="1">
            <a:spLocks/>
          </p:cNvSpPr>
          <p:nvPr/>
        </p:nvSpPr>
        <p:spPr>
          <a:xfrm>
            <a:off x="4779731"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a:t>
            </a:r>
          </a:p>
        </p:txBody>
      </p:sp>
      <p:sp>
        <p:nvSpPr>
          <p:cNvPr id="1276" name="TextBox 1275">
            <a:extLst>
              <a:ext uri="{FF2B5EF4-FFF2-40B4-BE49-F238E27FC236}">
                <a16:creationId xmlns:a16="http://schemas.microsoft.com/office/drawing/2014/main" id="{CF087CA3-5670-FFBC-E1A2-A8C1CFB66986}"/>
              </a:ext>
            </a:extLst>
          </p:cNvPr>
          <p:cNvSpPr txBox="1">
            <a:spLocks/>
          </p:cNvSpPr>
          <p:nvPr/>
        </p:nvSpPr>
        <p:spPr>
          <a:xfrm>
            <a:off x="4779731"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a:t>
            </a:r>
          </a:p>
        </p:txBody>
      </p:sp>
      <p:sp>
        <p:nvSpPr>
          <p:cNvPr id="1277" name="TextBox 1276">
            <a:extLst>
              <a:ext uri="{FF2B5EF4-FFF2-40B4-BE49-F238E27FC236}">
                <a16:creationId xmlns:a16="http://schemas.microsoft.com/office/drawing/2014/main" id="{D44678F8-E5CC-1593-4818-4E4FEC0B7E6E}"/>
              </a:ext>
            </a:extLst>
          </p:cNvPr>
          <p:cNvSpPr txBox="1">
            <a:spLocks/>
          </p:cNvSpPr>
          <p:nvPr/>
        </p:nvSpPr>
        <p:spPr>
          <a:xfrm>
            <a:off x="5224542"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a:t>
            </a:r>
          </a:p>
        </p:txBody>
      </p:sp>
      <p:sp>
        <p:nvSpPr>
          <p:cNvPr id="1278" name="TextBox 1277">
            <a:extLst>
              <a:ext uri="{FF2B5EF4-FFF2-40B4-BE49-F238E27FC236}">
                <a16:creationId xmlns:a16="http://schemas.microsoft.com/office/drawing/2014/main" id="{C19D1B61-00AD-780A-AF26-FEBD6FEDBAA6}"/>
              </a:ext>
            </a:extLst>
          </p:cNvPr>
          <p:cNvSpPr txBox="1">
            <a:spLocks/>
          </p:cNvSpPr>
          <p:nvPr/>
        </p:nvSpPr>
        <p:spPr>
          <a:xfrm>
            <a:off x="5224542"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a:t>
            </a:r>
          </a:p>
        </p:txBody>
      </p:sp>
      <p:sp>
        <p:nvSpPr>
          <p:cNvPr id="1279" name="TextBox 1278">
            <a:extLst>
              <a:ext uri="{FF2B5EF4-FFF2-40B4-BE49-F238E27FC236}">
                <a16:creationId xmlns:a16="http://schemas.microsoft.com/office/drawing/2014/main" id="{587CEBB2-DEA2-3C81-85F1-C030E13FB168}"/>
              </a:ext>
            </a:extLst>
          </p:cNvPr>
          <p:cNvSpPr txBox="1">
            <a:spLocks/>
          </p:cNvSpPr>
          <p:nvPr/>
        </p:nvSpPr>
        <p:spPr>
          <a:xfrm>
            <a:off x="5726331" y="5040071"/>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0</a:t>
            </a:r>
          </a:p>
        </p:txBody>
      </p:sp>
      <p:sp>
        <p:nvSpPr>
          <p:cNvPr id="1280" name="TextBox 1279">
            <a:extLst>
              <a:ext uri="{FF2B5EF4-FFF2-40B4-BE49-F238E27FC236}">
                <a16:creationId xmlns:a16="http://schemas.microsoft.com/office/drawing/2014/main" id="{69039708-3584-AA44-956D-75FA9B90B5AF}"/>
              </a:ext>
            </a:extLst>
          </p:cNvPr>
          <p:cNvSpPr txBox="1">
            <a:spLocks/>
          </p:cNvSpPr>
          <p:nvPr/>
        </p:nvSpPr>
        <p:spPr>
          <a:xfrm>
            <a:off x="5726331" y="5170168"/>
            <a:ext cx="258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0</a:t>
            </a:r>
          </a:p>
        </p:txBody>
      </p:sp>
      <p:sp>
        <p:nvSpPr>
          <p:cNvPr id="1259" name="Freeform: Shape 1258">
            <a:extLst>
              <a:ext uri="{FF2B5EF4-FFF2-40B4-BE49-F238E27FC236}">
                <a16:creationId xmlns:a16="http://schemas.microsoft.com/office/drawing/2014/main" id="{9A0E07E5-3F1E-1899-A9A4-E37576E64FEC}"/>
              </a:ext>
            </a:extLst>
          </p:cNvPr>
          <p:cNvSpPr>
            <a:spLocks/>
          </p:cNvSpPr>
          <p:nvPr/>
        </p:nvSpPr>
        <p:spPr>
          <a:xfrm>
            <a:off x="1315247" y="4546522"/>
            <a:ext cx="21179" cy="64800"/>
          </a:xfrm>
          <a:custGeom>
            <a:avLst/>
            <a:gdLst>
              <a:gd name="connsiteX0" fmla="*/ 0 w 21771"/>
              <a:gd name="connsiteY0" fmla="*/ 0 h 52686"/>
              <a:gd name="connsiteX1" fmla="*/ 0 w 21771"/>
              <a:gd name="connsiteY1" fmla="*/ 52686 h 52686"/>
            </a:gdLst>
            <a:ahLst/>
            <a:cxnLst>
              <a:cxn ang="0">
                <a:pos x="connsiteX0" y="connsiteY0"/>
              </a:cxn>
              <a:cxn ang="0">
                <a:pos x="connsiteX1" y="connsiteY1"/>
              </a:cxn>
            </a:cxnLst>
            <a:rect l="l" t="t" r="r" b="b"/>
            <a:pathLst>
              <a:path w="21771" h="52686">
                <a:moveTo>
                  <a:pt x="0" y="0"/>
                </a:moveTo>
                <a:lnTo>
                  <a:pt x="0" y="52686"/>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81" name="TextBox 1280">
            <a:extLst>
              <a:ext uri="{FF2B5EF4-FFF2-40B4-BE49-F238E27FC236}">
                <a16:creationId xmlns:a16="http://schemas.microsoft.com/office/drawing/2014/main" id="{8C22FFBD-D88C-CD72-5185-A85D85A94CAB}"/>
              </a:ext>
            </a:extLst>
          </p:cNvPr>
          <p:cNvSpPr txBox="1">
            <a:spLocks/>
          </p:cNvSpPr>
          <p:nvPr/>
        </p:nvSpPr>
        <p:spPr>
          <a:xfrm>
            <a:off x="2031394"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6</a:t>
            </a:r>
          </a:p>
        </p:txBody>
      </p:sp>
      <p:sp>
        <p:nvSpPr>
          <p:cNvPr id="1282" name="TextBox 1281">
            <a:extLst>
              <a:ext uri="{FF2B5EF4-FFF2-40B4-BE49-F238E27FC236}">
                <a16:creationId xmlns:a16="http://schemas.microsoft.com/office/drawing/2014/main" id="{FF177A7C-D312-8E41-4BE3-200E12511408}"/>
              </a:ext>
            </a:extLst>
          </p:cNvPr>
          <p:cNvSpPr txBox="1">
            <a:spLocks/>
          </p:cNvSpPr>
          <p:nvPr/>
        </p:nvSpPr>
        <p:spPr>
          <a:xfrm>
            <a:off x="2490095"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9</a:t>
            </a:r>
          </a:p>
        </p:txBody>
      </p:sp>
      <p:sp>
        <p:nvSpPr>
          <p:cNvPr id="1283" name="TextBox 1282">
            <a:extLst>
              <a:ext uri="{FF2B5EF4-FFF2-40B4-BE49-F238E27FC236}">
                <a16:creationId xmlns:a16="http://schemas.microsoft.com/office/drawing/2014/main" id="{57D10F53-8885-C7A3-9B88-2C264A0470A4}"/>
              </a:ext>
            </a:extLst>
          </p:cNvPr>
          <p:cNvSpPr txBox="1">
            <a:spLocks/>
          </p:cNvSpPr>
          <p:nvPr/>
        </p:nvSpPr>
        <p:spPr>
          <a:xfrm>
            <a:off x="2939270"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12</a:t>
            </a:r>
          </a:p>
        </p:txBody>
      </p:sp>
      <p:sp>
        <p:nvSpPr>
          <p:cNvPr id="1284" name="TextBox 1283">
            <a:extLst>
              <a:ext uri="{FF2B5EF4-FFF2-40B4-BE49-F238E27FC236}">
                <a16:creationId xmlns:a16="http://schemas.microsoft.com/office/drawing/2014/main" id="{FD4C0F71-AD87-CD33-EB8A-81E6E01CAC6D}"/>
              </a:ext>
            </a:extLst>
          </p:cNvPr>
          <p:cNvSpPr txBox="1">
            <a:spLocks/>
          </p:cNvSpPr>
          <p:nvPr/>
        </p:nvSpPr>
        <p:spPr>
          <a:xfrm>
            <a:off x="3393207"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15</a:t>
            </a:r>
          </a:p>
        </p:txBody>
      </p:sp>
      <p:sp>
        <p:nvSpPr>
          <p:cNvPr id="1285" name="TextBox 1284">
            <a:extLst>
              <a:ext uri="{FF2B5EF4-FFF2-40B4-BE49-F238E27FC236}">
                <a16:creationId xmlns:a16="http://schemas.microsoft.com/office/drawing/2014/main" id="{6C31F148-BE55-A72D-8433-7E4FA031DFA2}"/>
              </a:ext>
            </a:extLst>
          </p:cNvPr>
          <p:cNvSpPr txBox="1">
            <a:spLocks/>
          </p:cNvSpPr>
          <p:nvPr/>
        </p:nvSpPr>
        <p:spPr>
          <a:xfrm>
            <a:off x="3844759"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18</a:t>
            </a:r>
          </a:p>
        </p:txBody>
      </p:sp>
      <p:sp>
        <p:nvSpPr>
          <p:cNvPr id="1286" name="TextBox 1285">
            <a:extLst>
              <a:ext uri="{FF2B5EF4-FFF2-40B4-BE49-F238E27FC236}">
                <a16:creationId xmlns:a16="http://schemas.microsoft.com/office/drawing/2014/main" id="{0836B17A-006C-3FF4-290D-00426751056E}"/>
              </a:ext>
            </a:extLst>
          </p:cNvPr>
          <p:cNvSpPr txBox="1">
            <a:spLocks/>
          </p:cNvSpPr>
          <p:nvPr/>
        </p:nvSpPr>
        <p:spPr>
          <a:xfrm>
            <a:off x="4293935"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21</a:t>
            </a:r>
          </a:p>
        </p:txBody>
      </p:sp>
      <p:sp>
        <p:nvSpPr>
          <p:cNvPr id="1287" name="TextBox 1286">
            <a:extLst>
              <a:ext uri="{FF2B5EF4-FFF2-40B4-BE49-F238E27FC236}">
                <a16:creationId xmlns:a16="http://schemas.microsoft.com/office/drawing/2014/main" id="{CD442A98-FB06-F19E-CF73-EC18E4EFC1A5}"/>
              </a:ext>
            </a:extLst>
          </p:cNvPr>
          <p:cNvSpPr txBox="1">
            <a:spLocks/>
          </p:cNvSpPr>
          <p:nvPr/>
        </p:nvSpPr>
        <p:spPr>
          <a:xfrm>
            <a:off x="4747874"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24</a:t>
            </a:r>
          </a:p>
        </p:txBody>
      </p:sp>
      <p:sp>
        <p:nvSpPr>
          <p:cNvPr id="1288" name="TextBox 1287">
            <a:extLst>
              <a:ext uri="{FF2B5EF4-FFF2-40B4-BE49-F238E27FC236}">
                <a16:creationId xmlns:a16="http://schemas.microsoft.com/office/drawing/2014/main" id="{6DD47D11-3578-7BCA-E772-2B52839961AA}"/>
              </a:ext>
            </a:extLst>
          </p:cNvPr>
          <p:cNvSpPr txBox="1">
            <a:spLocks/>
          </p:cNvSpPr>
          <p:nvPr/>
        </p:nvSpPr>
        <p:spPr>
          <a:xfrm>
            <a:off x="5192286"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27</a:t>
            </a:r>
          </a:p>
        </p:txBody>
      </p:sp>
      <p:sp>
        <p:nvSpPr>
          <p:cNvPr id="1289" name="TextBox 1288">
            <a:extLst>
              <a:ext uri="{FF2B5EF4-FFF2-40B4-BE49-F238E27FC236}">
                <a16:creationId xmlns:a16="http://schemas.microsoft.com/office/drawing/2014/main" id="{DE5EE99E-2903-CE81-EDF6-AD27093420CB}"/>
              </a:ext>
            </a:extLst>
          </p:cNvPr>
          <p:cNvSpPr txBox="1">
            <a:spLocks/>
          </p:cNvSpPr>
          <p:nvPr/>
        </p:nvSpPr>
        <p:spPr>
          <a:xfrm>
            <a:off x="5636699"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30</a:t>
            </a:r>
          </a:p>
        </p:txBody>
      </p:sp>
      <p:sp>
        <p:nvSpPr>
          <p:cNvPr id="1290" name="Free-form: Shape 209">
            <a:extLst>
              <a:ext uri="{FF2B5EF4-FFF2-40B4-BE49-F238E27FC236}">
                <a16:creationId xmlns:a16="http://schemas.microsoft.com/office/drawing/2014/main" id="{A60AED8B-B9C9-41DA-E0D8-9EA5D25DF3A1}"/>
              </a:ext>
            </a:extLst>
          </p:cNvPr>
          <p:cNvSpPr/>
          <p:nvPr/>
        </p:nvSpPr>
        <p:spPr>
          <a:xfrm>
            <a:off x="1770777" y="454538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91" name="Free-form: Shape 210">
            <a:extLst>
              <a:ext uri="{FF2B5EF4-FFF2-40B4-BE49-F238E27FC236}">
                <a16:creationId xmlns:a16="http://schemas.microsoft.com/office/drawing/2014/main" id="{B3B0F99D-0B06-433B-6B9E-F8ABD8D83E95}"/>
              </a:ext>
            </a:extLst>
          </p:cNvPr>
          <p:cNvSpPr/>
          <p:nvPr/>
        </p:nvSpPr>
        <p:spPr>
          <a:xfrm>
            <a:off x="2226337" y="454538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92" name="Free-form: Shape 211">
            <a:extLst>
              <a:ext uri="{FF2B5EF4-FFF2-40B4-BE49-F238E27FC236}">
                <a16:creationId xmlns:a16="http://schemas.microsoft.com/office/drawing/2014/main" id="{A15B9E93-AEE7-BDE2-7B5B-8ED2240B5D21}"/>
              </a:ext>
            </a:extLst>
          </p:cNvPr>
          <p:cNvSpPr/>
          <p:nvPr/>
        </p:nvSpPr>
        <p:spPr>
          <a:xfrm>
            <a:off x="2676148" y="454538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93" name="Free-form: Shape 212">
            <a:extLst>
              <a:ext uri="{FF2B5EF4-FFF2-40B4-BE49-F238E27FC236}">
                <a16:creationId xmlns:a16="http://schemas.microsoft.com/office/drawing/2014/main" id="{80303FE4-4DFF-C76C-32A9-CAB98F975632}"/>
              </a:ext>
            </a:extLst>
          </p:cNvPr>
          <p:cNvSpPr/>
          <p:nvPr/>
        </p:nvSpPr>
        <p:spPr>
          <a:xfrm>
            <a:off x="3130723" y="454538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94" name="Free-form: Shape 213">
            <a:extLst>
              <a:ext uri="{FF2B5EF4-FFF2-40B4-BE49-F238E27FC236}">
                <a16:creationId xmlns:a16="http://schemas.microsoft.com/office/drawing/2014/main" id="{EE1980D4-3BEC-ED64-3C0D-9665C2BE7A17}"/>
              </a:ext>
            </a:extLst>
          </p:cNvPr>
          <p:cNvSpPr/>
          <p:nvPr/>
        </p:nvSpPr>
        <p:spPr>
          <a:xfrm>
            <a:off x="3581731" y="454538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95" name="Free-form: Shape 214">
            <a:extLst>
              <a:ext uri="{FF2B5EF4-FFF2-40B4-BE49-F238E27FC236}">
                <a16:creationId xmlns:a16="http://schemas.microsoft.com/office/drawing/2014/main" id="{C2F27927-0F0D-2BD7-BB69-44E35AF52EF2}"/>
              </a:ext>
            </a:extLst>
          </p:cNvPr>
          <p:cNvSpPr/>
          <p:nvPr/>
        </p:nvSpPr>
        <p:spPr>
          <a:xfrm>
            <a:off x="4034908" y="454538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96" name="Free-form: Shape 215">
            <a:extLst>
              <a:ext uri="{FF2B5EF4-FFF2-40B4-BE49-F238E27FC236}">
                <a16:creationId xmlns:a16="http://schemas.microsoft.com/office/drawing/2014/main" id="{64DFB64D-F723-6759-3631-052E9888FB7C}"/>
              </a:ext>
            </a:extLst>
          </p:cNvPr>
          <p:cNvSpPr/>
          <p:nvPr/>
        </p:nvSpPr>
        <p:spPr>
          <a:xfrm>
            <a:off x="4481153" y="454538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97" name="Free-form: Shape 216">
            <a:extLst>
              <a:ext uri="{FF2B5EF4-FFF2-40B4-BE49-F238E27FC236}">
                <a16:creationId xmlns:a16="http://schemas.microsoft.com/office/drawing/2014/main" id="{3E723963-B273-1649-CB53-02A989C2DD1C}"/>
              </a:ext>
            </a:extLst>
          </p:cNvPr>
          <p:cNvSpPr/>
          <p:nvPr/>
        </p:nvSpPr>
        <p:spPr>
          <a:xfrm>
            <a:off x="4940489" y="454538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98" name="Free-form: Shape 217">
            <a:extLst>
              <a:ext uri="{FF2B5EF4-FFF2-40B4-BE49-F238E27FC236}">
                <a16:creationId xmlns:a16="http://schemas.microsoft.com/office/drawing/2014/main" id="{60D909B6-51D5-49B8-7763-A7259AAF3ADF}"/>
              </a:ext>
            </a:extLst>
          </p:cNvPr>
          <p:cNvSpPr/>
          <p:nvPr/>
        </p:nvSpPr>
        <p:spPr>
          <a:xfrm>
            <a:off x="5386736" y="454538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299" name="Free-form: Shape 218">
            <a:extLst>
              <a:ext uri="{FF2B5EF4-FFF2-40B4-BE49-F238E27FC236}">
                <a16:creationId xmlns:a16="http://schemas.microsoft.com/office/drawing/2014/main" id="{A895F1A7-0D78-4ED5-91E3-E104C69716F5}"/>
              </a:ext>
            </a:extLst>
          </p:cNvPr>
          <p:cNvSpPr/>
          <p:nvPr/>
        </p:nvSpPr>
        <p:spPr>
          <a:xfrm>
            <a:off x="5831784" y="4540307"/>
            <a:ext cx="23967"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300" name="TextBox 1299">
            <a:extLst>
              <a:ext uri="{FF2B5EF4-FFF2-40B4-BE49-F238E27FC236}">
                <a16:creationId xmlns:a16="http://schemas.microsoft.com/office/drawing/2014/main" id="{CA360E8E-E5E2-4C8D-DE0C-EEBC8DB1D363}"/>
              </a:ext>
            </a:extLst>
          </p:cNvPr>
          <p:cNvSpPr txBox="1">
            <a:spLocks/>
          </p:cNvSpPr>
          <p:nvPr/>
        </p:nvSpPr>
        <p:spPr>
          <a:xfrm>
            <a:off x="1192713" y="4591633"/>
            <a:ext cx="355651"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a:t>
            </a:r>
          </a:p>
        </p:txBody>
      </p:sp>
      <p:sp>
        <p:nvSpPr>
          <p:cNvPr id="1301" name="TextBox 1300">
            <a:extLst>
              <a:ext uri="{FF2B5EF4-FFF2-40B4-BE49-F238E27FC236}">
                <a16:creationId xmlns:a16="http://schemas.microsoft.com/office/drawing/2014/main" id="{3634B65A-E928-67A2-7E42-012298F4C1F0}"/>
              </a:ext>
            </a:extLst>
          </p:cNvPr>
          <p:cNvSpPr txBox="1">
            <a:spLocks/>
          </p:cNvSpPr>
          <p:nvPr/>
        </p:nvSpPr>
        <p:spPr>
          <a:xfrm>
            <a:off x="1584998" y="4638750"/>
            <a:ext cx="383691"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a:t>
            </a:r>
          </a:p>
        </p:txBody>
      </p:sp>
      <p:sp>
        <p:nvSpPr>
          <p:cNvPr id="1374" name="Free-form: Shape 201">
            <a:extLst>
              <a:ext uri="{FF2B5EF4-FFF2-40B4-BE49-F238E27FC236}">
                <a16:creationId xmlns:a16="http://schemas.microsoft.com/office/drawing/2014/main" id="{20F64FA1-3C31-660C-46F2-EE3A8949BFC9}"/>
              </a:ext>
            </a:extLst>
          </p:cNvPr>
          <p:cNvSpPr/>
          <p:nvPr/>
        </p:nvSpPr>
        <p:spPr>
          <a:xfrm>
            <a:off x="1315925" y="1666393"/>
            <a:ext cx="4520899" cy="2875453"/>
          </a:xfrm>
          <a:custGeom>
            <a:avLst/>
            <a:gdLst>
              <a:gd name="connsiteX0" fmla="*/ 0 w 5000085"/>
              <a:gd name="connsiteY0" fmla="*/ 0 h 3445040"/>
              <a:gd name="connsiteX1" fmla="*/ 0 w 5000085"/>
              <a:gd name="connsiteY1" fmla="*/ 3445041 h 3445040"/>
              <a:gd name="connsiteX2" fmla="*/ 5000086 w 5000085"/>
              <a:gd name="connsiteY2" fmla="*/ 3445041 h 3445040"/>
            </a:gdLst>
            <a:ahLst/>
            <a:cxnLst>
              <a:cxn ang="0">
                <a:pos x="connsiteX0" y="connsiteY0"/>
              </a:cxn>
              <a:cxn ang="0">
                <a:pos x="connsiteX1" y="connsiteY1"/>
              </a:cxn>
              <a:cxn ang="0">
                <a:pos x="connsiteX2" y="connsiteY2"/>
              </a:cxn>
            </a:cxnLst>
            <a:rect l="l" t="t" r="r" b="b"/>
            <a:pathLst>
              <a:path w="5000085" h="3445040">
                <a:moveTo>
                  <a:pt x="0" y="0"/>
                </a:moveTo>
                <a:lnTo>
                  <a:pt x="0" y="3445041"/>
                </a:lnTo>
                <a:lnTo>
                  <a:pt x="5000086" y="3445041"/>
                </a:lnTo>
              </a:path>
            </a:pathLst>
          </a:custGeom>
          <a:noFill/>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379" name="TextBox 1378">
            <a:extLst>
              <a:ext uri="{FF2B5EF4-FFF2-40B4-BE49-F238E27FC236}">
                <a16:creationId xmlns:a16="http://schemas.microsoft.com/office/drawing/2014/main" id="{A1693892-5D5B-DF21-F637-BE1483592C44}"/>
              </a:ext>
            </a:extLst>
          </p:cNvPr>
          <p:cNvSpPr txBox="1">
            <a:spLocks/>
          </p:cNvSpPr>
          <p:nvPr/>
        </p:nvSpPr>
        <p:spPr>
          <a:xfrm>
            <a:off x="432767" y="5161083"/>
            <a:ext cx="730777" cy="215444"/>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6E6E6E"/>
                </a:solidFill>
                <a:effectLst/>
                <a:uLnTx/>
                <a:uFillTx/>
                <a:latin typeface="Arial"/>
                <a:ea typeface="+mn-ea"/>
                <a:cs typeface="Arial"/>
                <a:sym typeface="Arial"/>
                <a:rtl val="0"/>
              </a:rPr>
              <a:t>TPC</a:t>
            </a:r>
          </a:p>
        </p:txBody>
      </p:sp>
      <p:sp>
        <p:nvSpPr>
          <p:cNvPr id="1380" name="TextBox 1379">
            <a:extLst>
              <a:ext uri="{FF2B5EF4-FFF2-40B4-BE49-F238E27FC236}">
                <a16:creationId xmlns:a16="http://schemas.microsoft.com/office/drawing/2014/main" id="{A8699E78-1627-B16B-41E2-12D1B12BDEA3}"/>
              </a:ext>
            </a:extLst>
          </p:cNvPr>
          <p:cNvSpPr txBox="1">
            <a:spLocks/>
          </p:cNvSpPr>
          <p:nvPr/>
        </p:nvSpPr>
        <p:spPr>
          <a:xfrm>
            <a:off x="437507" y="4913524"/>
            <a:ext cx="730777" cy="215444"/>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2557"/>
                </a:solidFill>
                <a:effectLst/>
                <a:uLnTx/>
                <a:uFillTx/>
                <a:latin typeface="Arial"/>
                <a:ea typeface="+mn-ea"/>
                <a:cs typeface="Arial"/>
                <a:sym typeface="Arial"/>
                <a:rtl val="0"/>
              </a:rPr>
              <a:t>No. at risk</a:t>
            </a:r>
          </a:p>
        </p:txBody>
      </p:sp>
      <p:sp>
        <p:nvSpPr>
          <p:cNvPr id="1381" name="TextBox 1380">
            <a:extLst>
              <a:ext uri="{FF2B5EF4-FFF2-40B4-BE49-F238E27FC236}">
                <a16:creationId xmlns:a16="http://schemas.microsoft.com/office/drawing/2014/main" id="{F344A705-8BBA-8C8F-8C14-4F46EE49EF52}"/>
              </a:ext>
            </a:extLst>
          </p:cNvPr>
          <p:cNvSpPr txBox="1">
            <a:spLocks/>
          </p:cNvSpPr>
          <p:nvPr/>
        </p:nvSpPr>
        <p:spPr>
          <a:xfrm>
            <a:off x="432767" y="5043375"/>
            <a:ext cx="735516" cy="215444"/>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2985"/>
                </a:solidFill>
                <a:effectLst/>
                <a:uLnTx/>
                <a:uFillTx/>
                <a:latin typeface="Arial"/>
                <a:ea typeface="+mn-ea"/>
                <a:cs typeface="Arial"/>
                <a:sym typeface="Arial"/>
                <a:rtl val="0"/>
              </a:rPr>
              <a:t>T-DXd</a:t>
            </a:r>
          </a:p>
        </p:txBody>
      </p:sp>
      <p:sp>
        <p:nvSpPr>
          <p:cNvPr id="1382" name="TextBox 1381">
            <a:extLst>
              <a:ext uri="{FF2B5EF4-FFF2-40B4-BE49-F238E27FC236}">
                <a16:creationId xmlns:a16="http://schemas.microsoft.com/office/drawing/2014/main" id="{4C5884A5-B90F-D966-465F-1DD3E94F0AEC}"/>
              </a:ext>
            </a:extLst>
          </p:cNvPr>
          <p:cNvSpPr txBox="1">
            <a:spLocks/>
          </p:cNvSpPr>
          <p:nvPr/>
        </p:nvSpPr>
        <p:spPr>
          <a:xfrm>
            <a:off x="4040899" y="1843799"/>
            <a:ext cx="2116439" cy="507831"/>
          </a:xfrm>
          <a:prstGeom prst="rect">
            <a:avLst/>
          </a:prstGeom>
          <a:noFill/>
        </p:spPr>
        <p:txBody>
          <a:bodyPr wrap="square" lIns="36000" rIns="36000"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effectLst/>
                <a:uLnTx/>
                <a:uFillTx/>
                <a:latin typeface="Arial" panose="020B0604020202020204"/>
                <a:ea typeface="+mn-ea"/>
                <a:cs typeface="+mn-cs"/>
              </a:rPr>
              <a:t>HR, 0.78</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effectLst/>
                <a:uLnTx/>
                <a:uFillTx/>
                <a:latin typeface="Arial" panose="020B0604020202020204"/>
                <a:ea typeface="+mn-ea"/>
                <a:cs typeface="+mn-cs"/>
              </a:rPr>
              <a:t>95% CI, 0.50-1.21</a:t>
            </a:r>
          </a:p>
        </p:txBody>
      </p:sp>
      <p:sp>
        <p:nvSpPr>
          <p:cNvPr id="1383" name="TextBox 1382">
            <a:extLst>
              <a:ext uri="{FF2B5EF4-FFF2-40B4-BE49-F238E27FC236}">
                <a16:creationId xmlns:a16="http://schemas.microsoft.com/office/drawing/2014/main" id="{079BE071-6BC2-C870-F765-67AC974BFD74}"/>
              </a:ext>
            </a:extLst>
          </p:cNvPr>
          <p:cNvSpPr txBox="1"/>
          <p:nvPr/>
        </p:nvSpPr>
        <p:spPr>
          <a:xfrm>
            <a:off x="3423605" y="2499828"/>
            <a:ext cx="1476000" cy="523220"/>
          </a:xfrm>
          <a:prstGeom prst="rect">
            <a:avLst/>
          </a:prstGeom>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T-DXd</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err="1">
                <a:ln>
                  <a:noFill/>
                </a:ln>
                <a:solidFill>
                  <a:prstClr val="white"/>
                </a:solidFill>
                <a:effectLst/>
                <a:uLnTx/>
                <a:uFillTx/>
                <a:latin typeface="Arial" panose="020B0604020202020204"/>
                <a:ea typeface="+mn-ea"/>
                <a:cs typeface="+mn-cs"/>
              </a:rPr>
              <a:t>mPFS</a:t>
            </a: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 13.2 </a:t>
            </a:r>
            <a:r>
              <a:rPr kumimoji="0" lang="en-US" sz="1400" b="1" i="0" u="none" strike="noStrike" kern="1200" cap="none" spc="0" normalizeH="0" baseline="0" noProof="0" err="1">
                <a:ln>
                  <a:noFill/>
                </a:ln>
                <a:solidFill>
                  <a:prstClr val="white"/>
                </a:solidFill>
                <a:effectLst/>
                <a:uLnTx/>
                <a:uFillTx/>
                <a:latin typeface="Arial" panose="020B0604020202020204"/>
                <a:ea typeface="+mn-ea"/>
                <a:cs typeface="+mn-cs"/>
              </a:rPr>
              <a:t>mo</a:t>
            </a:r>
            <a:endParaRPr kumimoji="0" lang="en-US" sz="14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385" name="TextBox 1384">
            <a:extLst>
              <a:ext uri="{FF2B5EF4-FFF2-40B4-BE49-F238E27FC236}">
                <a16:creationId xmlns:a16="http://schemas.microsoft.com/office/drawing/2014/main" id="{1361AB11-69F7-7BAE-CB01-BA3E59C57197}"/>
              </a:ext>
            </a:extLst>
          </p:cNvPr>
          <p:cNvSpPr txBox="1">
            <a:spLocks/>
          </p:cNvSpPr>
          <p:nvPr/>
        </p:nvSpPr>
        <p:spPr>
          <a:xfrm rot="16200000">
            <a:off x="5946" y="2863163"/>
            <a:ext cx="1513555" cy="276999"/>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Probability of PFS</a:t>
            </a:r>
          </a:p>
        </p:txBody>
      </p:sp>
      <p:sp>
        <p:nvSpPr>
          <p:cNvPr id="1386" name="TextBox 1385">
            <a:extLst>
              <a:ext uri="{FF2B5EF4-FFF2-40B4-BE49-F238E27FC236}">
                <a16:creationId xmlns:a16="http://schemas.microsoft.com/office/drawing/2014/main" id="{9635C5E6-75EC-9DCF-D5BF-B63828CAAD80}"/>
              </a:ext>
            </a:extLst>
          </p:cNvPr>
          <p:cNvSpPr txBox="1"/>
          <p:nvPr/>
        </p:nvSpPr>
        <p:spPr>
          <a:xfrm>
            <a:off x="2745704" y="1227700"/>
            <a:ext cx="1415772" cy="553998"/>
          </a:xfrm>
          <a:prstGeom prst="rect">
            <a:avLst/>
          </a:prstGeom>
          <a:noFill/>
        </p:spPr>
        <p:txBody>
          <a:bodyPr wrap="non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schemeClr val="accent2"/>
                </a:solidFill>
                <a:effectLst/>
                <a:uLnTx/>
                <a:uFillTx/>
                <a:latin typeface="Arial" panose="020B0604020202020204" pitchFamily="34" charset="0"/>
                <a:ea typeface="Arial" panose="020B0604020202020204" pitchFamily="34" charset="0"/>
                <a:cs typeface="Arial" panose="020B0604020202020204" pitchFamily="34" charset="0"/>
              </a:rPr>
              <a:t>PFS (BICR)</a:t>
            </a:r>
          </a:p>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A3A3A"/>
                </a:solidFill>
                <a:effectLst/>
                <a:uLnTx/>
                <a:uFillTx/>
                <a:latin typeface="Arial" panose="020B0604020202020204" pitchFamily="34" charset="0"/>
                <a:ea typeface="Arial" panose="020B0604020202020204" pitchFamily="34" charset="0"/>
                <a:cs typeface="Arial" panose="020B0604020202020204" pitchFamily="34" charset="0"/>
              </a:rPr>
              <a:t>n =</a:t>
            </a:r>
            <a:r>
              <a:rPr lang="en-US" sz="1200" b="1">
                <a:solidFill>
                  <a:srgbClr val="3A3A3A"/>
                </a:solidFill>
                <a:latin typeface="Arial" panose="020B0604020202020204" pitchFamily="34" charset="0"/>
                <a:ea typeface="Arial" panose="020B0604020202020204" pitchFamily="34" charset="0"/>
                <a:cs typeface="Arial" panose="020B0604020202020204" pitchFamily="34" charset="0"/>
              </a:rPr>
              <a:t> </a:t>
            </a:r>
            <a:r>
              <a:rPr kumimoji="0" lang="en-US" sz="1200" b="1" i="0" u="none" strike="noStrike" kern="1200" cap="none" spc="0" normalizeH="0" baseline="0" noProof="0">
                <a:ln>
                  <a:noFill/>
                </a:ln>
                <a:solidFill>
                  <a:srgbClr val="3A3A3A"/>
                </a:solidFill>
                <a:effectLst/>
                <a:uLnTx/>
                <a:uFillTx/>
                <a:latin typeface="Arial" panose="020B0604020202020204" pitchFamily="34" charset="0"/>
                <a:ea typeface="Arial" panose="020B0604020202020204" pitchFamily="34" charset="0"/>
                <a:cs typeface="Arial" panose="020B0604020202020204" pitchFamily="34" charset="0"/>
              </a:rPr>
              <a:t>152</a:t>
            </a:r>
          </a:p>
        </p:txBody>
      </p:sp>
      <p:cxnSp>
        <p:nvCxnSpPr>
          <p:cNvPr id="1387" name="Straight Connector 1386">
            <a:extLst>
              <a:ext uri="{FF2B5EF4-FFF2-40B4-BE49-F238E27FC236}">
                <a16:creationId xmlns:a16="http://schemas.microsoft.com/office/drawing/2014/main" id="{C209A5CB-9FBA-59B5-5B27-FB817AFACA50}"/>
              </a:ext>
            </a:extLst>
          </p:cNvPr>
          <p:cNvCxnSpPr>
            <a:cxnSpLocks/>
          </p:cNvCxnSpPr>
          <p:nvPr/>
        </p:nvCxnSpPr>
        <p:spPr>
          <a:xfrm>
            <a:off x="8345037" y="1592120"/>
            <a:ext cx="0" cy="2946073"/>
          </a:xfrm>
          <a:prstGeom prst="line">
            <a:avLst/>
          </a:prstGeom>
          <a:ln w="12700">
            <a:solidFill>
              <a:schemeClr val="tx1"/>
            </a:solidFill>
            <a:prstDash val="dash"/>
          </a:ln>
        </p:spPr>
        <p:style>
          <a:lnRef idx="1">
            <a:schemeClr val="accent3"/>
          </a:lnRef>
          <a:fillRef idx="0">
            <a:schemeClr val="accent3"/>
          </a:fillRef>
          <a:effectRef idx="0">
            <a:schemeClr val="accent3"/>
          </a:effectRef>
          <a:fontRef idx="minor">
            <a:schemeClr val="tx1"/>
          </a:fontRef>
        </p:style>
      </p:cxnSp>
      <p:sp>
        <p:nvSpPr>
          <p:cNvPr id="1388" name="TextBox 1387">
            <a:extLst>
              <a:ext uri="{FF2B5EF4-FFF2-40B4-BE49-F238E27FC236}">
                <a16:creationId xmlns:a16="http://schemas.microsoft.com/office/drawing/2014/main" id="{EFBA220D-BCF0-7BDC-03E8-873EDAF37D98}"/>
              </a:ext>
            </a:extLst>
          </p:cNvPr>
          <p:cNvSpPr txBox="1"/>
          <p:nvPr/>
        </p:nvSpPr>
        <p:spPr>
          <a:xfrm>
            <a:off x="8581958" y="1846789"/>
            <a:ext cx="1546803" cy="338554"/>
          </a:xfrm>
          <a:prstGeom prst="rect">
            <a:avLst/>
          </a:prstGeom>
          <a:noFill/>
        </p:spPr>
        <p:txBody>
          <a:bodyPr wrap="squar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7DC3"/>
                </a:solidFill>
                <a:effectLst/>
                <a:uLnTx/>
                <a:uFillTx/>
                <a:latin typeface="Arial" panose="020B0604020202020204" pitchFamily="34" charset="0"/>
                <a:ea typeface="Arial" panose="020B0604020202020204" pitchFamily="34" charset="0"/>
                <a:cs typeface="Arial" panose="020B0604020202020204" pitchFamily="34" charset="0"/>
              </a:rPr>
              <a:t>84.0%, T-</a:t>
            </a:r>
            <a:r>
              <a:rPr kumimoji="0" lang="en-US" sz="1600" b="1" i="0" u="none" strike="noStrike" kern="1200" cap="none" spc="0" normalizeH="0" baseline="0" noProof="0" err="1">
                <a:ln>
                  <a:noFill/>
                </a:ln>
                <a:solidFill>
                  <a:srgbClr val="007DC3"/>
                </a:solidFill>
                <a:effectLst/>
                <a:uLnTx/>
                <a:uFillTx/>
                <a:latin typeface="Arial" panose="020B0604020202020204" pitchFamily="34" charset="0"/>
                <a:ea typeface="Arial" panose="020B0604020202020204" pitchFamily="34" charset="0"/>
                <a:cs typeface="Arial" panose="020B0604020202020204" pitchFamily="34" charset="0"/>
              </a:rPr>
              <a:t>DXd</a:t>
            </a:r>
            <a:endParaRPr kumimoji="0" lang="en-US" sz="1600" b="1" i="0" u="none" strike="noStrike" kern="1200" cap="none" spc="0" normalizeH="0" baseline="0" noProof="0">
              <a:ln>
                <a:noFill/>
              </a:ln>
              <a:solidFill>
                <a:srgbClr val="007DC3"/>
              </a:solidFill>
              <a:effectLst/>
              <a:uLnTx/>
              <a:uFillTx/>
              <a:latin typeface="Arial" panose="020B0604020202020204" pitchFamily="34" charset="0"/>
              <a:ea typeface="Arial" panose="020B0604020202020204" pitchFamily="34" charset="0"/>
              <a:cs typeface="Arial" panose="020B0604020202020204" pitchFamily="34" charset="0"/>
            </a:endParaRPr>
          </a:p>
        </p:txBody>
      </p:sp>
      <p:sp>
        <p:nvSpPr>
          <p:cNvPr id="1389" name="TextBox 1388">
            <a:extLst>
              <a:ext uri="{FF2B5EF4-FFF2-40B4-BE49-F238E27FC236}">
                <a16:creationId xmlns:a16="http://schemas.microsoft.com/office/drawing/2014/main" id="{8A7E7128-4035-399F-00D3-EE2A4A6206C4}"/>
              </a:ext>
            </a:extLst>
          </p:cNvPr>
          <p:cNvSpPr txBox="1"/>
          <p:nvPr/>
        </p:nvSpPr>
        <p:spPr>
          <a:xfrm>
            <a:off x="7048830" y="2204072"/>
            <a:ext cx="1396047" cy="338554"/>
          </a:xfrm>
          <a:prstGeom prst="rect">
            <a:avLst/>
          </a:prstGeom>
          <a:noFill/>
        </p:spPr>
        <p:txBody>
          <a:bodyPr wrap="squar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3A869B"/>
                </a:solidFill>
                <a:effectLst/>
                <a:uLnTx/>
                <a:uFillTx/>
                <a:latin typeface="Arial" panose="020B0604020202020204" pitchFamily="34" charset="0"/>
                <a:ea typeface="Arial" panose="020B0604020202020204" pitchFamily="34" charset="0"/>
                <a:cs typeface="Arial" panose="020B0604020202020204" pitchFamily="34" charset="0"/>
              </a:rPr>
              <a:t>TPC, 78.7%</a:t>
            </a:r>
          </a:p>
        </p:txBody>
      </p:sp>
      <p:sp>
        <p:nvSpPr>
          <p:cNvPr id="4" name="TextBox 3">
            <a:extLst>
              <a:ext uri="{FF2B5EF4-FFF2-40B4-BE49-F238E27FC236}">
                <a16:creationId xmlns:a16="http://schemas.microsoft.com/office/drawing/2014/main" id="{736F8DC3-DA7D-AC28-4760-7F89E9D7915D}"/>
              </a:ext>
            </a:extLst>
          </p:cNvPr>
          <p:cNvSpPr txBox="1"/>
          <p:nvPr/>
        </p:nvSpPr>
        <p:spPr>
          <a:xfrm>
            <a:off x="808372" y="5516812"/>
            <a:ext cx="10795489" cy="452054"/>
          </a:xfrm>
          <a:prstGeom prst="rect">
            <a:avLst/>
          </a:prstGeom>
        </p:spPr>
        <p:style>
          <a:lnRef idx="1">
            <a:schemeClr val="accent3"/>
          </a:lnRef>
          <a:fillRef idx="3">
            <a:schemeClr val="accent3"/>
          </a:fillRef>
          <a:effectRef idx="2">
            <a:schemeClr val="accent3"/>
          </a:effectRef>
          <a:fontRef idx="minor">
            <a:schemeClr val="lt1"/>
          </a:fontRef>
        </p:style>
        <p:txBody>
          <a:bodyPr wrap="square"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PFS improvement with T-</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DXd</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vs TPC in HER2-ultralow was consistent with results in HER2-low</a:t>
            </a:r>
          </a:p>
        </p:txBody>
      </p:sp>
      <p:sp>
        <p:nvSpPr>
          <p:cNvPr id="8" name="TextBox 7">
            <a:extLst>
              <a:ext uri="{FF2B5EF4-FFF2-40B4-BE49-F238E27FC236}">
                <a16:creationId xmlns:a16="http://schemas.microsoft.com/office/drawing/2014/main" id="{C39621FF-D238-114C-8D64-23CB23A2428C}"/>
              </a:ext>
            </a:extLst>
          </p:cNvPr>
          <p:cNvSpPr txBox="1"/>
          <p:nvPr/>
        </p:nvSpPr>
        <p:spPr>
          <a:xfrm>
            <a:off x="8345344" y="4227589"/>
            <a:ext cx="1890583" cy="307777"/>
          </a:xfrm>
          <a:prstGeom prst="rect">
            <a:avLst/>
          </a:prstGeom>
          <a:noFill/>
        </p:spPr>
        <p:txBody>
          <a:bodyPr wrap="square" lIns="3600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mn-ea"/>
                <a:cs typeface="+mn-cs"/>
              </a:rPr>
              <a:t>12-month OS rate</a:t>
            </a:r>
          </a:p>
        </p:txBody>
      </p:sp>
      <p:sp>
        <p:nvSpPr>
          <p:cNvPr id="26" name="TextBox 25">
            <a:extLst>
              <a:ext uri="{FF2B5EF4-FFF2-40B4-BE49-F238E27FC236}">
                <a16:creationId xmlns:a16="http://schemas.microsoft.com/office/drawing/2014/main" id="{DF764DB8-6E82-AC07-5F7A-A9BD2236273E}"/>
              </a:ext>
            </a:extLst>
          </p:cNvPr>
          <p:cNvSpPr txBox="1">
            <a:spLocks/>
          </p:cNvSpPr>
          <p:nvPr/>
        </p:nvSpPr>
        <p:spPr>
          <a:xfrm>
            <a:off x="1310364" y="4759637"/>
            <a:ext cx="4504085" cy="276999"/>
          </a:xfrm>
          <a:prstGeom prst="rect">
            <a:avLst/>
          </a:prstGeom>
          <a:noFill/>
          <a:ln>
            <a:noFill/>
          </a:ln>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Time From Randomization (months)</a:t>
            </a:r>
          </a:p>
        </p:txBody>
      </p:sp>
      <p:sp>
        <p:nvSpPr>
          <p:cNvPr id="928" name="TextBox 927">
            <a:extLst>
              <a:ext uri="{FF2B5EF4-FFF2-40B4-BE49-F238E27FC236}">
                <a16:creationId xmlns:a16="http://schemas.microsoft.com/office/drawing/2014/main" id="{57D63D5F-E543-981B-507B-7E91A526C07E}"/>
              </a:ext>
            </a:extLst>
          </p:cNvPr>
          <p:cNvSpPr txBox="1">
            <a:spLocks/>
          </p:cNvSpPr>
          <p:nvPr/>
        </p:nvSpPr>
        <p:spPr>
          <a:xfrm>
            <a:off x="6955185" y="4759637"/>
            <a:ext cx="4590107" cy="276999"/>
          </a:xfrm>
          <a:prstGeom prst="rect">
            <a:avLst/>
          </a:prstGeom>
          <a:noFill/>
          <a:ln>
            <a:noFill/>
          </a:ln>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Time From </a:t>
            </a:r>
            <a:r>
              <a:rPr lang="en-US" sz="1200">
                <a:ln/>
                <a:solidFill>
                  <a:srgbClr val="002557"/>
                </a:solidFill>
                <a:latin typeface="Arial"/>
                <a:cs typeface="Arial"/>
                <a:sym typeface="Arial"/>
                <a:rtl val="0"/>
              </a:rPr>
              <a:t>R</a:t>
            </a:r>
            <a:r>
              <a:rPr kumimoji="0" lang="en-US" sz="1200" b="0" i="0" u="none" strike="noStrike" kern="1200" cap="none" spc="0" normalizeH="0" baseline="0" noProof="0" err="1">
                <a:ln/>
                <a:solidFill>
                  <a:srgbClr val="002557"/>
                </a:solidFill>
                <a:effectLst/>
                <a:uLnTx/>
                <a:uFillTx/>
                <a:latin typeface="Arial"/>
                <a:ea typeface="+mn-ea"/>
                <a:cs typeface="Arial"/>
                <a:sym typeface="Arial"/>
                <a:rtl val="0"/>
              </a:rPr>
              <a:t>andomization</a:t>
            </a: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 (months)</a:t>
            </a:r>
          </a:p>
        </p:txBody>
      </p:sp>
      <p:cxnSp>
        <p:nvCxnSpPr>
          <p:cNvPr id="929" name="Straight Connector 928">
            <a:extLst>
              <a:ext uri="{FF2B5EF4-FFF2-40B4-BE49-F238E27FC236}">
                <a16:creationId xmlns:a16="http://schemas.microsoft.com/office/drawing/2014/main" id="{7029F224-0B7B-D8BB-B115-AFA7C6224B0B}"/>
              </a:ext>
            </a:extLst>
          </p:cNvPr>
          <p:cNvCxnSpPr>
            <a:cxnSpLocks/>
          </p:cNvCxnSpPr>
          <p:nvPr/>
        </p:nvCxnSpPr>
        <p:spPr>
          <a:xfrm>
            <a:off x="5830455" y="398767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0" name="Straight Connector 929">
            <a:extLst>
              <a:ext uri="{FF2B5EF4-FFF2-40B4-BE49-F238E27FC236}">
                <a16:creationId xmlns:a16="http://schemas.microsoft.com/office/drawing/2014/main" id="{2909B157-8A1E-26F6-02F1-7A2B515E70EB}"/>
              </a:ext>
            </a:extLst>
          </p:cNvPr>
          <p:cNvCxnSpPr>
            <a:cxnSpLocks/>
          </p:cNvCxnSpPr>
          <p:nvPr/>
        </p:nvCxnSpPr>
        <p:spPr>
          <a:xfrm>
            <a:off x="5768543" y="398767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a:extLst>
              <a:ext uri="{FF2B5EF4-FFF2-40B4-BE49-F238E27FC236}">
                <a16:creationId xmlns:a16="http://schemas.microsoft.com/office/drawing/2014/main" id="{FFB29721-0F4F-3CAC-462D-5DCE799F04C0}"/>
              </a:ext>
            </a:extLst>
          </p:cNvPr>
          <p:cNvCxnSpPr>
            <a:cxnSpLocks/>
          </p:cNvCxnSpPr>
          <p:nvPr/>
        </p:nvCxnSpPr>
        <p:spPr>
          <a:xfrm>
            <a:off x="5554230" y="398767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049D6FCD-AB4B-9B8F-F38E-BBC53AD33C2C}"/>
              </a:ext>
            </a:extLst>
          </p:cNvPr>
          <p:cNvCxnSpPr>
            <a:cxnSpLocks/>
          </p:cNvCxnSpPr>
          <p:nvPr/>
        </p:nvCxnSpPr>
        <p:spPr>
          <a:xfrm>
            <a:off x="4513623" y="36452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B85E3BF7-FC89-613E-C4C9-ACA62846CEC1}"/>
              </a:ext>
            </a:extLst>
          </p:cNvPr>
          <p:cNvCxnSpPr>
            <a:cxnSpLocks/>
          </p:cNvCxnSpPr>
          <p:nvPr/>
        </p:nvCxnSpPr>
        <p:spPr>
          <a:xfrm>
            <a:off x="4170723" y="350711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4" name="Straight Connector 933">
            <a:extLst>
              <a:ext uri="{FF2B5EF4-FFF2-40B4-BE49-F238E27FC236}">
                <a16:creationId xmlns:a16="http://schemas.microsoft.com/office/drawing/2014/main" id="{BDB71708-09E0-26A2-16E9-1F9E7D993518}"/>
              </a:ext>
            </a:extLst>
          </p:cNvPr>
          <p:cNvCxnSpPr>
            <a:cxnSpLocks/>
          </p:cNvCxnSpPr>
          <p:nvPr/>
        </p:nvCxnSpPr>
        <p:spPr>
          <a:xfrm>
            <a:off x="4096905" y="350711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DB125C24-FC7E-BD1B-0643-80C66B8915CA}"/>
              </a:ext>
            </a:extLst>
          </p:cNvPr>
          <p:cNvCxnSpPr>
            <a:cxnSpLocks/>
          </p:cNvCxnSpPr>
          <p:nvPr/>
        </p:nvCxnSpPr>
        <p:spPr>
          <a:xfrm>
            <a:off x="4027849" y="350711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BF2C990E-9C4E-47E2-B0D9-D9B49F087724}"/>
              </a:ext>
            </a:extLst>
          </p:cNvPr>
          <p:cNvCxnSpPr>
            <a:cxnSpLocks/>
          </p:cNvCxnSpPr>
          <p:nvPr/>
        </p:nvCxnSpPr>
        <p:spPr>
          <a:xfrm>
            <a:off x="4013561" y="350711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57BC774C-060B-E6E5-2677-3134E989564B}"/>
              </a:ext>
            </a:extLst>
          </p:cNvPr>
          <p:cNvCxnSpPr>
            <a:cxnSpLocks/>
          </p:cNvCxnSpPr>
          <p:nvPr/>
        </p:nvCxnSpPr>
        <p:spPr>
          <a:xfrm>
            <a:off x="3968317" y="350711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9F018290-9DC7-70DD-BDF0-E153B8B68FE6}"/>
              </a:ext>
            </a:extLst>
          </p:cNvPr>
          <p:cNvCxnSpPr>
            <a:cxnSpLocks/>
          </p:cNvCxnSpPr>
          <p:nvPr/>
        </p:nvCxnSpPr>
        <p:spPr>
          <a:xfrm>
            <a:off x="3896879" y="34237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0" name="Straight Connector 939">
            <a:extLst>
              <a:ext uri="{FF2B5EF4-FFF2-40B4-BE49-F238E27FC236}">
                <a16:creationId xmlns:a16="http://schemas.microsoft.com/office/drawing/2014/main" id="{CD8F0B6C-FC9B-5A49-75D5-6E44073C8249}"/>
              </a:ext>
            </a:extLst>
          </p:cNvPr>
          <p:cNvCxnSpPr>
            <a:cxnSpLocks/>
          </p:cNvCxnSpPr>
          <p:nvPr/>
        </p:nvCxnSpPr>
        <p:spPr>
          <a:xfrm>
            <a:off x="3649229" y="32713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1" name="Straight Connector 940">
            <a:extLst>
              <a:ext uri="{FF2B5EF4-FFF2-40B4-BE49-F238E27FC236}">
                <a16:creationId xmlns:a16="http://schemas.microsoft.com/office/drawing/2014/main" id="{3C51197C-6187-EE2F-989D-0B7867F2D224}"/>
              </a:ext>
            </a:extLst>
          </p:cNvPr>
          <p:cNvCxnSpPr>
            <a:cxnSpLocks/>
          </p:cNvCxnSpPr>
          <p:nvPr/>
        </p:nvCxnSpPr>
        <p:spPr>
          <a:xfrm>
            <a:off x="3630181" y="32713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2" name="Straight Connector 941">
            <a:extLst>
              <a:ext uri="{FF2B5EF4-FFF2-40B4-BE49-F238E27FC236}">
                <a16:creationId xmlns:a16="http://schemas.microsoft.com/office/drawing/2014/main" id="{3F759A01-5304-B779-C10C-3EE5D5BC7CBB}"/>
              </a:ext>
            </a:extLst>
          </p:cNvPr>
          <p:cNvCxnSpPr>
            <a:cxnSpLocks/>
          </p:cNvCxnSpPr>
          <p:nvPr/>
        </p:nvCxnSpPr>
        <p:spPr>
          <a:xfrm>
            <a:off x="3615893" y="320231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D8F5FC73-0ACA-FF1C-E8FB-A96374B3E0C5}"/>
              </a:ext>
            </a:extLst>
          </p:cNvPr>
          <p:cNvCxnSpPr>
            <a:cxnSpLocks/>
          </p:cNvCxnSpPr>
          <p:nvPr/>
        </p:nvCxnSpPr>
        <p:spPr>
          <a:xfrm>
            <a:off x="3575411" y="30808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B57EA8AE-2C03-84FF-070D-9F325322080C}"/>
              </a:ext>
            </a:extLst>
          </p:cNvPr>
          <p:cNvCxnSpPr>
            <a:cxnSpLocks/>
          </p:cNvCxnSpPr>
          <p:nvPr/>
        </p:nvCxnSpPr>
        <p:spPr>
          <a:xfrm>
            <a:off x="3520642" y="30808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B9E007D8-90D9-3793-B5CB-CF0434F1366B}"/>
              </a:ext>
            </a:extLst>
          </p:cNvPr>
          <p:cNvCxnSpPr>
            <a:cxnSpLocks/>
          </p:cNvCxnSpPr>
          <p:nvPr/>
        </p:nvCxnSpPr>
        <p:spPr>
          <a:xfrm>
            <a:off x="3330141" y="308324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5A3B6A96-DB2E-B0C7-EBA6-CBF1FFBDF0BF}"/>
              </a:ext>
            </a:extLst>
          </p:cNvPr>
          <p:cNvCxnSpPr>
            <a:cxnSpLocks/>
          </p:cNvCxnSpPr>
          <p:nvPr/>
        </p:nvCxnSpPr>
        <p:spPr>
          <a:xfrm>
            <a:off x="3311091" y="308324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51DEF1EE-DA88-A077-AD14-0E5FA0442FE4}"/>
              </a:ext>
            </a:extLst>
          </p:cNvPr>
          <p:cNvCxnSpPr>
            <a:cxnSpLocks/>
          </p:cNvCxnSpPr>
          <p:nvPr/>
        </p:nvCxnSpPr>
        <p:spPr>
          <a:xfrm>
            <a:off x="3263466" y="289036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D407679F-AF2E-CD48-EB6C-CDC14F020041}"/>
              </a:ext>
            </a:extLst>
          </p:cNvPr>
          <p:cNvCxnSpPr>
            <a:cxnSpLocks/>
          </p:cNvCxnSpPr>
          <p:nvPr/>
        </p:nvCxnSpPr>
        <p:spPr>
          <a:xfrm>
            <a:off x="3025341" y="284988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C0F828D4-7CC8-B484-5835-C8E4F4247944}"/>
              </a:ext>
            </a:extLst>
          </p:cNvPr>
          <p:cNvCxnSpPr>
            <a:cxnSpLocks/>
          </p:cNvCxnSpPr>
          <p:nvPr/>
        </p:nvCxnSpPr>
        <p:spPr>
          <a:xfrm>
            <a:off x="2884847" y="275701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50" name="Straight Connector 949">
            <a:extLst>
              <a:ext uri="{FF2B5EF4-FFF2-40B4-BE49-F238E27FC236}">
                <a16:creationId xmlns:a16="http://schemas.microsoft.com/office/drawing/2014/main" id="{E55019D0-3310-1530-EF66-8FF59BFB1CF2}"/>
              </a:ext>
            </a:extLst>
          </p:cNvPr>
          <p:cNvCxnSpPr>
            <a:cxnSpLocks/>
          </p:cNvCxnSpPr>
          <p:nvPr/>
        </p:nvCxnSpPr>
        <p:spPr>
          <a:xfrm>
            <a:off x="2684823" y="262128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51" name="Straight Connector 950">
            <a:extLst>
              <a:ext uri="{FF2B5EF4-FFF2-40B4-BE49-F238E27FC236}">
                <a16:creationId xmlns:a16="http://schemas.microsoft.com/office/drawing/2014/main" id="{7E4078BC-EC11-31DA-F8F9-F983B454E764}"/>
              </a:ext>
            </a:extLst>
          </p:cNvPr>
          <p:cNvCxnSpPr>
            <a:cxnSpLocks/>
          </p:cNvCxnSpPr>
          <p:nvPr/>
        </p:nvCxnSpPr>
        <p:spPr>
          <a:xfrm>
            <a:off x="2553854" y="253556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BB243E09-3928-56F8-1267-7068ADCE32CC}"/>
              </a:ext>
            </a:extLst>
          </p:cNvPr>
          <p:cNvCxnSpPr>
            <a:cxnSpLocks/>
          </p:cNvCxnSpPr>
          <p:nvPr/>
        </p:nvCxnSpPr>
        <p:spPr>
          <a:xfrm>
            <a:off x="2363354" y="237363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F51826BF-3A65-4947-CDB7-CC956D32904F}"/>
              </a:ext>
            </a:extLst>
          </p:cNvPr>
          <p:cNvCxnSpPr>
            <a:cxnSpLocks/>
          </p:cNvCxnSpPr>
          <p:nvPr/>
        </p:nvCxnSpPr>
        <p:spPr>
          <a:xfrm>
            <a:off x="1949017" y="213789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FE07172-FADB-66E2-146D-50C708444465}"/>
              </a:ext>
            </a:extLst>
          </p:cNvPr>
          <p:cNvCxnSpPr>
            <a:cxnSpLocks/>
          </p:cNvCxnSpPr>
          <p:nvPr/>
        </p:nvCxnSpPr>
        <p:spPr>
          <a:xfrm>
            <a:off x="1839478" y="205454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43573810-2325-048B-D784-C8AC1D77B16C}"/>
              </a:ext>
            </a:extLst>
          </p:cNvPr>
          <p:cNvCxnSpPr>
            <a:cxnSpLocks/>
          </p:cNvCxnSpPr>
          <p:nvPr/>
        </p:nvCxnSpPr>
        <p:spPr>
          <a:xfrm>
            <a:off x="1529915" y="17402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FEE107C9-B0B7-320A-D3A1-2E7142F2FA21}"/>
              </a:ext>
            </a:extLst>
          </p:cNvPr>
          <p:cNvCxnSpPr>
            <a:cxnSpLocks/>
          </p:cNvCxnSpPr>
          <p:nvPr/>
        </p:nvCxnSpPr>
        <p:spPr>
          <a:xfrm>
            <a:off x="1315603" y="163783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121D37D6-BB73-D15C-235F-8CAB9CC8717F}"/>
              </a:ext>
            </a:extLst>
          </p:cNvPr>
          <p:cNvCxnSpPr>
            <a:cxnSpLocks/>
          </p:cNvCxnSpPr>
          <p:nvPr/>
        </p:nvCxnSpPr>
        <p:spPr>
          <a:xfrm>
            <a:off x="1498959" y="166640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59" name="Straight Connector 958">
            <a:extLst>
              <a:ext uri="{FF2B5EF4-FFF2-40B4-BE49-F238E27FC236}">
                <a16:creationId xmlns:a16="http://schemas.microsoft.com/office/drawing/2014/main" id="{7D73FF6C-DF70-39BB-B5C8-807B32729FEC}"/>
              </a:ext>
            </a:extLst>
          </p:cNvPr>
          <p:cNvCxnSpPr>
            <a:cxnSpLocks/>
          </p:cNvCxnSpPr>
          <p:nvPr/>
        </p:nvCxnSpPr>
        <p:spPr>
          <a:xfrm>
            <a:off x="1522773" y="170926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0" name="Straight Connector 959">
            <a:extLst>
              <a:ext uri="{FF2B5EF4-FFF2-40B4-BE49-F238E27FC236}">
                <a16:creationId xmlns:a16="http://schemas.microsoft.com/office/drawing/2014/main" id="{6F3A949F-D4C2-2DBF-30E2-D557A9612987}"/>
              </a:ext>
            </a:extLst>
          </p:cNvPr>
          <p:cNvCxnSpPr>
            <a:cxnSpLocks/>
          </p:cNvCxnSpPr>
          <p:nvPr/>
        </p:nvCxnSpPr>
        <p:spPr>
          <a:xfrm>
            <a:off x="1541821" y="179975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1" name="Straight Connector 960">
            <a:extLst>
              <a:ext uri="{FF2B5EF4-FFF2-40B4-BE49-F238E27FC236}">
                <a16:creationId xmlns:a16="http://schemas.microsoft.com/office/drawing/2014/main" id="{7F852926-F154-B7DC-47ED-B987494083BC}"/>
              </a:ext>
            </a:extLst>
          </p:cNvPr>
          <p:cNvCxnSpPr>
            <a:cxnSpLocks/>
          </p:cNvCxnSpPr>
          <p:nvPr/>
        </p:nvCxnSpPr>
        <p:spPr>
          <a:xfrm>
            <a:off x="1544202" y="183785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2" name="Straight Connector 961">
            <a:extLst>
              <a:ext uri="{FF2B5EF4-FFF2-40B4-BE49-F238E27FC236}">
                <a16:creationId xmlns:a16="http://schemas.microsoft.com/office/drawing/2014/main" id="{1D99E875-738C-3AD0-4FA2-0053B6BA1E40}"/>
              </a:ext>
            </a:extLst>
          </p:cNvPr>
          <p:cNvCxnSpPr>
            <a:cxnSpLocks/>
          </p:cNvCxnSpPr>
          <p:nvPr/>
        </p:nvCxnSpPr>
        <p:spPr>
          <a:xfrm>
            <a:off x="1598971" y="197596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19DDE249-FB11-7F36-CBF2-B852F21940C0}"/>
              </a:ext>
            </a:extLst>
          </p:cNvPr>
          <p:cNvCxnSpPr>
            <a:cxnSpLocks/>
          </p:cNvCxnSpPr>
          <p:nvPr/>
        </p:nvCxnSpPr>
        <p:spPr>
          <a:xfrm>
            <a:off x="1641834" y="197596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4" name="Straight Connector 963">
            <a:extLst>
              <a:ext uri="{FF2B5EF4-FFF2-40B4-BE49-F238E27FC236}">
                <a16:creationId xmlns:a16="http://schemas.microsoft.com/office/drawing/2014/main" id="{5C61B371-DEAD-735E-F748-541268C36B06}"/>
              </a:ext>
            </a:extLst>
          </p:cNvPr>
          <p:cNvCxnSpPr>
            <a:cxnSpLocks/>
          </p:cNvCxnSpPr>
          <p:nvPr/>
        </p:nvCxnSpPr>
        <p:spPr>
          <a:xfrm>
            <a:off x="1722797" y="202121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5" name="Straight Connector 964">
            <a:extLst>
              <a:ext uri="{FF2B5EF4-FFF2-40B4-BE49-F238E27FC236}">
                <a16:creationId xmlns:a16="http://schemas.microsoft.com/office/drawing/2014/main" id="{B2DE426E-DAFC-5A62-1436-22FBAAADAEF4}"/>
              </a:ext>
            </a:extLst>
          </p:cNvPr>
          <p:cNvCxnSpPr>
            <a:cxnSpLocks/>
          </p:cNvCxnSpPr>
          <p:nvPr/>
        </p:nvCxnSpPr>
        <p:spPr>
          <a:xfrm>
            <a:off x="1765659" y="2025974"/>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6" name="Straight Connector 965">
            <a:extLst>
              <a:ext uri="{FF2B5EF4-FFF2-40B4-BE49-F238E27FC236}">
                <a16:creationId xmlns:a16="http://schemas.microsoft.com/office/drawing/2014/main" id="{2691C4CE-B28F-A1B4-DE7A-FC6EBAFE9DEE}"/>
              </a:ext>
            </a:extLst>
          </p:cNvPr>
          <p:cNvCxnSpPr>
            <a:cxnSpLocks/>
          </p:cNvCxnSpPr>
          <p:nvPr/>
        </p:nvCxnSpPr>
        <p:spPr>
          <a:xfrm>
            <a:off x="1903773" y="21688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7" name="Straight Connector 966">
            <a:extLst>
              <a:ext uri="{FF2B5EF4-FFF2-40B4-BE49-F238E27FC236}">
                <a16:creationId xmlns:a16="http://schemas.microsoft.com/office/drawing/2014/main" id="{04D3497C-6079-374C-74B9-9D8BAA30A22B}"/>
              </a:ext>
            </a:extLst>
          </p:cNvPr>
          <p:cNvCxnSpPr>
            <a:cxnSpLocks/>
          </p:cNvCxnSpPr>
          <p:nvPr/>
        </p:nvCxnSpPr>
        <p:spPr>
          <a:xfrm>
            <a:off x="1970447" y="23593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8" name="Straight Connector 967">
            <a:extLst>
              <a:ext uri="{FF2B5EF4-FFF2-40B4-BE49-F238E27FC236}">
                <a16:creationId xmlns:a16="http://schemas.microsoft.com/office/drawing/2014/main" id="{E8864B17-C4F0-AFC1-E724-7D970E365843}"/>
              </a:ext>
            </a:extLst>
          </p:cNvPr>
          <p:cNvCxnSpPr>
            <a:cxnSpLocks/>
          </p:cNvCxnSpPr>
          <p:nvPr/>
        </p:nvCxnSpPr>
        <p:spPr>
          <a:xfrm>
            <a:off x="2013309" y="235696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9" name="Straight Connector 968">
            <a:extLst>
              <a:ext uri="{FF2B5EF4-FFF2-40B4-BE49-F238E27FC236}">
                <a16:creationId xmlns:a16="http://schemas.microsoft.com/office/drawing/2014/main" id="{E38DF3F0-4B57-8DFE-EC21-A4E03EFC133E}"/>
              </a:ext>
            </a:extLst>
          </p:cNvPr>
          <p:cNvCxnSpPr>
            <a:cxnSpLocks/>
          </p:cNvCxnSpPr>
          <p:nvPr/>
        </p:nvCxnSpPr>
        <p:spPr>
          <a:xfrm>
            <a:off x="2032359" y="235696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70" name="Straight Connector 969">
            <a:extLst>
              <a:ext uri="{FF2B5EF4-FFF2-40B4-BE49-F238E27FC236}">
                <a16:creationId xmlns:a16="http://schemas.microsoft.com/office/drawing/2014/main" id="{391DD6AA-5D00-BCF3-CBE0-7A9C8AB0E07E}"/>
              </a:ext>
            </a:extLst>
          </p:cNvPr>
          <p:cNvCxnSpPr>
            <a:cxnSpLocks/>
          </p:cNvCxnSpPr>
          <p:nvPr/>
        </p:nvCxnSpPr>
        <p:spPr>
          <a:xfrm>
            <a:off x="2158565" y="261890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71" name="Straight Connector 970">
            <a:extLst>
              <a:ext uri="{FF2B5EF4-FFF2-40B4-BE49-F238E27FC236}">
                <a16:creationId xmlns:a16="http://schemas.microsoft.com/office/drawing/2014/main" id="{E2991EB1-69AB-2069-5632-2896C42BED5D}"/>
              </a:ext>
            </a:extLst>
          </p:cNvPr>
          <p:cNvCxnSpPr>
            <a:cxnSpLocks/>
          </p:cNvCxnSpPr>
          <p:nvPr/>
        </p:nvCxnSpPr>
        <p:spPr>
          <a:xfrm>
            <a:off x="2213334" y="27284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72" name="Straight Connector 971">
            <a:extLst>
              <a:ext uri="{FF2B5EF4-FFF2-40B4-BE49-F238E27FC236}">
                <a16:creationId xmlns:a16="http://schemas.microsoft.com/office/drawing/2014/main" id="{9C80F6F9-C455-5374-C12A-BA03AF43FBE7}"/>
              </a:ext>
            </a:extLst>
          </p:cNvPr>
          <p:cNvCxnSpPr>
            <a:cxnSpLocks/>
          </p:cNvCxnSpPr>
          <p:nvPr/>
        </p:nvCxnSpPr>
        <p:spPr>
          <a:xfrm>
            <a:off x="2408597" y="300466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73" name="Straight Connector 972">
            <a:extLst>
              <a:ext uri="{FF2B5EF4-FFF2-40B4-BE49-F238E27FC236}">
                <a16:creationId xmlns:a16="http://schemas.microsoft.com/office/drawing/2014/main" id="{43A77CA1-7B23-4127-E732-A54229BD745C}"/>
              </a:ext>
            </a:extLst>
          </p:cNvPr>
          <p:cNvCxnSpPr>
            <a:cxnSpLocks/>
          </p:cNvCxnSpPr>
          <p:nvPr/>
        </p:nvCxnSpPr>
        <p:spPr>
          <a:xfrm>
            <a:off x="3063441" y="340709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C7F9BAED-DBF6-CAC1-10B2-870B386C97B0}"/>
              </a:ext>
            </a:extLst>
          </p:cNvPr>
          <p:cNvCxnSpPr>
            <a:cxnSpLocks/>
          </p:cNvCxnSpPr>
          <p:nvPr/>
        </p:nvCxnSpPr>
        <p:spPr>
          <a:xfrm>
            <a:off x="3306329" y="340948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15" name="Straight Connector 1014">
            <a:extLst>
              <a:ext uri="{FF2B5EF4-FFF2-40B4-BE49-F238E27FC236}">
                <a16:creationId xmlns:a16="http://schemas.microsoft.com/office/drawing/2014/main" id="{C6E0F9C3-FE6E-1758-5BD9-2B7AEA10E15F}"/>
              </a:ext>
            </a:extLst>
          </p:cNvPr>
          <p:cNvCxnSpPr>
            <a:cxnSpLocks/>
          </p:cNvCxnSpPr>
          <p:nvPr/>
        </p:nvCxnSpPr>
        <p:spPr>
          <a:xfrm>
            <a:off x="3330141" y="340948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1375" name="Group 1374">
            <a:extLst>
              <a:ext uri="{FF2B5EF4-FFF2-40B4-BE49-F238E27FC236}">
                <a16:creationId xmlns:a16="http://schemas.microsoft.com/office/drawing/2014/main" id="{AE6638AA-70AC-AB14-0565-B0EA0927E74B}"/>
              </a:ext>
            </a:extLst>
          </p:cNvPr>
          <p:cNvGrpSpPr>
            <a:grpSpLocks/>
          </p:cNvGrpSpPr>
          <p:nvPr/>
        </p:nvGrpSpPr>
        <p:grpSpPr>
          <a:xfrm>
            <a:off x="1315247" y="3111823"/>
            <a:ext cx="1991417" cy="1425011"/>
            <a:chOff x="1214156" y="3072146"/>
            <a:chExt cx="1248392" cy="1850447"/>
          </a:xfrm>
        </p:grpSpPr>
        <p:cxnSp>
          <p:nvCxnSpPr>
            <p:cNvPr id="1376" name="Straight Connector 1375">
              <a:extLst>
                <a:ext uri="{FF2B5EF4-FFF2-40B4-BE49-F238E27FC236}">
                  <a16:creationId xmlns:a16="http://schemas.microsoft.com/office/drawing/2014/main" id="{45EE9BFD-36FA-4CBE-17EF-23E527885946}"/>
                </a:ext>
              </a:extLst>
            </p:cNvPr>
            <p:cNvCxnSpPr>
              <a:cxnSpLocks/>
            </p:cNvCxnSpPr>
            <p:nvPr/>
          </p:nvCxnSpPr>
          <p:spPr>
            <a:xfrm>
              <a:off x="1214156" y="3080967"/>
              <a:ext cx="1243913" cy="0"/>
            </a:xfrm>
            <a:prstGeom prst="line">
              <a:avLst/>
            </a:prstGeom>
            <a:ln w="19050">
              <a:solidFill>
                <a:srgbClr val="000000"/>
              </a:solidFill>
              <a:prstDash val="dash"/>
            </a:ln>
          </p:spPr>
          <p:style>
            <a:lnRef idx="1">
              <a:schemeClr val="accent4"/>
            </a:lnRef>
            <a:fillRef idx="0">
              <a:schemeClr val="accent4"/>
            </a:fillRef>
            <a:effectRef idx="0">
              <a:schemeClr val="accent4"/>
            </a:effectRef>
            <a:fontRef idx="minor">
              <a:schemeClr val="tx1"/>
            </a:fontRef>
          </p:style>
        </p:cxnSp>
        <p:cxnSp>
          <p:nvCxnSpPr>
            <p:cNvPr id="1377" name="Straight Connector 1376">
              <a:extLst>
                <a:ext uri="{FF2B5EF4-FFF2-40B4-BE49-F238E27FC236}">
                  <a16:creationId xmlns:a16="http://schemas.microsoft.com/office/drawing/2014/main" id="{8CDE02C9-C169-9258-0616-915AC041ADCE}"/>
                </a:ext>
              </a:extLst>
            </p:cNvPr>
            <p:cNvCxnSpPr>
              <a:cxnSpLocks/>
            </p:cNvCxnSpPr>
            <p:nvPr/>
          </p:nvCxnSpPr>
          <p:spPr>
            <a:xfrm>
              <a:off x="2003650" y="3072146"/>
              <a:ext cx="0" cy="1850447"/>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78" name="Straight Connector 1377">
              <a:extLst>
                <a:ext uri="{FF2B5EF4-FFF2-40B4-BE49-F238E27FC236}">
                  <a16:creationId xmlns:a16="http://schemas.microsoft.com/office/drawing/2014/main" id="{3DFBCEF9-CF3F-A6F6-CB9C-C8374368C7DB}"/>
                </a:ext>
              </a:extLst>
            </p:cNvPr>
            <p:cNvCxnSpPr>
              <a:cxnSpLocks/>
            </p:cNvCxnSpPr>
            <p:nvPr/>
          </p:nvCxnSpPr>
          <p:spPr>
            <a:xfrm>
              <a:off x="2462548" y="3072146"/>
              <a:ext cx="0" cy="185044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1384" name="TextBox 1383">
            <a:extLst>
              <a:ext uri="{FF2B5EF4-FFF2-40B4-BE49-F238E27FC236}">
                <a16:creationId xmlns:a16="http://schemas.microsoft.com/office/drawing/2014/main" id="{6CF95516-1080-91F5-070B-E32DFF874EE6}"/>
              </a:ext>
            </a:extLst>
          </p:cNvPr>
          <p:cNvSpPr txBox="1">
            <a:spLocks/>
          </p:cNvSpPr>
          <p:nvPr/>
        </p:nvSpPr>
        <p:spPr>
          <a:xfrm>
            <a:off x="1337325" y="3175480"/>
            <a:ext cx="1204831" cy="523220"/>
          </a:xfrm>
          <a:prstGeom prst="rect">
            <a:avLst/>
          </a:prstGeom>
        </p:spPr>
        <p:style>
          <a:lnRef idx="1">
            <a:schemeClr val="accent5"/>
          </a:lnRef>
          <a:fillRef idx="3">
            <a:schemeClr val="accent5"/>
          </a:fillRef>
          <a:effectRef idx="2">
            <a:schemeClr val="accent5"/>
          </a:effectRef>
          <a:fontRef idx="minor">
            <a:schemeClr val="lt1"/>
          </a:fontRef>
        </p:style>
        <p:txBody>
          <a:bodyPr wrap="square" lIns="0" rIns="0"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TPC</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err="1">
                <a:ln>
                  <a:noFill/>
                </a:ln>
                <a:solidFill>
                  <a:prstClr val="white"/>
                </a:solidFill>
                <a:effectLst/>
                <a:uLnTx/>
                <a:uFillTx/>
                <a:latin typeface="Arial" panose="020B0604020202020204"/>
                <a:ea typeface="+mn-ea"/>
                <a:cs typeface="+mn-cs"/>
              </a:rPr>
              <a:t>mPFS</a:t>
            </a: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 8.3 </a:t>
            </a:r>
            <a:r>
              <a:rPr kumimoji="0" lang="en-US" sz="1400" b="1" i="0" u="none" strike="noStrike" kern="1200" cap="none" spc="0" normalizeH="0" baseline="0" noProof="0" err="1">
                <a:ln>
                  <a:noFill/>
                </a:ln>
                <a:solidFill>
                  <a:prstClr val="white"/>
                </a:solidFill>
                <a:effectLst/>
                <a:uLnTx/>
                <a:uFillTx/>
                <a:latin typeface="Arial" panose="020B0604020202020204"/>
                <a:ea typeface="+mn-ea"/>
                <a:cs typeface="+mn-cs"/>
              </a:rPr>
              <a:t>mo</a:t>
            </a:r>
            <a:endParaRPr kumimoji="0" lang="en-US" sz="14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1016" name="Straight Connector 1015">
            <a:extLst>
              <a:ext uri="{FF2B5EF4-FFF2-40B4-BE49-F238E27FC236}">
                <a16:creationId xmlns:a16="http://schemas.microsoft.com/office/drawing/2014/main" id="{B89779A1-801B-7D18-765B-2A0145B46FE6}"/>
              </a:ext>
            </a:extLst>
          </p:cNvPr>
          <p:cNvCxnSpPr>
            <a:cxnSpLocks/>
          </p:cNvCxnSpPr>
          <p:nvPr/>
        </p:nvCxnSpPr>
        <p:spPr>
          <a:xfrm>
            <a:off x="3584935" y="34142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17" name="Straight Connector 1016">
            <a:extLst>
              <a:ext uri="{FF2B5EF4-FFF2-40B4-BE49-F238E27FC236}">
                <a16:creationId xmlns:a16="http://schemas.microsoft.com/office/drawing/2014/main" id="{71D19137-FF50-E382-8AEC-98563868792A}"/>
              </a:ext>
            </a:extLst>
          </p:cNvPr>
          <p:cNvCxnSpPr>
            <a:cxnSpLocks/>
          </p:cNvCxnSpPr>
          <p:nvPr/>
        </p:nvCxnSpPr>
        <p:spPr>
          <a:xfrm>
            <a:off x="3620654" y="349520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18" name="Straight Connector 1017">
            <a:extLst>
              <a:ext uri="{FF2B5EF4-FFF2-40B4-BE49-F238E27FC236}">
                <a16:creationId xmlns:a16="http://schemas.microsoft.com/office/drawing/2014/main" id="{CE6A0858-823B-2188-8242-F5C40686F1B0}"/>
              </a:ext>
            </a:extLst>
          </p:cNvPr>
          <p:cNvCxnSpPr>
            <a:cxnSpLocks/>
          </p:cNvCxnSpPr>
          <p:nvPr/>
        </p:nvCxnSpPr>
        <p:spPr>
          <a:xfrm>
            <a:off x="3927835" y="367618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19" name="Straight Connector 1018">
            <a:extLst>
              <a:ext uri="{FF2B5EF4-FFF2-40B4-BE49-F238E27FC236}">
                <a16:creationId xmlns:a16="http://schemas.microsoft.com/office/drawing/2014/main" id="{A0CBE12F-1EF0-714A-E72A-3571005F5C8C}"/>
              </a:ext>
            </a:extLst>
          </p:cNvPr>
          <p:cNvCxnSpPr>
            <a:cxnSpLocks/>
          </p:cNvCxnSpPr>
          <p:nvPr/>
        </p:nvCxnSpPr>
        <p:spPr>
          <a:xfrm>
            <a:off x="4277879" y="367618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a:extLst>
              <a:ext uri="{FF2B5EF4-FFF2-40B4-BE49-F238E27FC236}">
                <a16:creationId xmlns:a16="http://schemas.microsoft.com/office/drawing/2014/main" id="{39BC262E-0DEE-0051-2B68-78215F9245A5}"/>
              </a:ext>
            </a:extLst>
          </p:cNvPr>
          <p:cNvCxnSpPr>
            <a:cxnSpLocks/>
          </p:cNvCxnSpPr>
          <p:nvPr/>
        </p:nvCxnSpPr>
        <p:spPr>
          <a:xfrm>
            <a:off x="4816041" y="381191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21" name="Straight Connector 1020">
            <a:extLst>
              <a:ext uri="{FF2B5EF4-FFF2-40B4-BE49-F238E27FC236}">
                <a16:creationId xmlns:a16="http://schemas.microsoft.com/office/drawing/2014/main" id="{2D5F46BA-63E2-95A3-8322-D1892CAB867D}"/>
              </a:ext>
            </a:extLst>
          </p:cNvPr>
          <p:cNvCxnSpPr>
            <a:cxnSpLocks/>
          </p:cNvCxnSpPr>
          <p:nvPr/>
        </p:nvCxnSpPr>
        <p:spPr>
          <a:xfrm>
            <a:off x="4894623" y="381191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22" name="Straight Connector 1021">
            <a:extLst>
              <a:ext uri="{FF2B5EF4-FFF2-40B4-BE49-F238E27FC236}">
                <a16:creationId xmlns:a16="http://schemas.microsoft.com/office/drawing/2014/main" id="{7ED6C7DF-9733-CC7B-EAC0-8DA9C489B834}"/>
              </a:ext>
            </a:extLst>
          </p:cNvPr>
          <p:cNvCxnSpPr>
            <a:cxnSpLocks/>
          </p:cNvCxnSpPr>
          <p:nvPr/>
        </p:nvCxnSpPr>
        <p:spPr>
          <a:xfrm>
            <a:off x="5187517" y="381191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23" name="Straight Connector 1022">
            <a:extLst>
              <a:ext uri="{FF2B5EF4-FFF2-40B4-BE49-F238E27FC236}">
                <a16:creationId xmlns:a16="http://schemas.microsoft.com/office/drawing/2014/main" id="{E21E2321-33F2-C89A-E67D-A710C8FA1AF2}"/>
              </a:ext>
            </a:extLst>
          </p:cNvPr>
          <p:cNvCxnSpPr>
            <a:cxnSpLocks/>
          </p:cNvCxnSpPr>
          <p:nvPr/>
        </p:nvCxnSpPr>
        <p:spPr>
          <a:xfrm>
            <a:off x="5330393" y="381191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C865D0D-D29B-6D2B-2F08-1039BFAE46D4}"/>
              </a:ext>
            </a:extLst>
          </p:cNvPr>
          <p:cNvCxnSpPr>
            <a:cxnSpLocks/>
          </p:cNvCxnSpPr>
          <p:nvPr/>
        </p:nvCxnSpPr>
        <p:spPr>
          <a:xfrm>
            <a:off x="5423261" y="381191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8CC006-BD3A-922D-E134-5CD3C875D658}"/>
              </a:ext>
            </a:extLst>
          </p:cNvPr>
          <p:cNvCxnSpPr>
            <a:cxnSpLocks/>
          </p:cNvCxnSpPr>
          <p:nvPr/>
        </p:nvCxnSpPr>
        <p:spPr>
          <a:xfrm>
            <a:off x="10549301" y="359969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8DD31E3-8742-65A5-F116-0461072D6AEF}"/>
              </a:ext>
            </a:extLst>
          </p:cNvPr>
          <p:cNvCxnSpPr>
            <a:cxnSpLocks/>
          </p:cNvCxnSpPr>
          <p:nvPr/>
        </p:nvCxnSpPr>
        <p:spPr>
          <a:xfrm>
            <a:off x="10718369" y="359969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E5FEE0C1-A645-CFB3-C458-D1BE3F92AD1C}"/>
              </a:ext>
            </a:extLst>
          </p:cNvPr>
          <p:cNvCxnSpPr>
            <a:cxnSpLocks/>
          </p:cNvCxnSpPr>
          <p:nvPr/>
        </p:nvCxnSpPr>
        <p:spPr>
          <a:xfrm>
            <a:off x="10773137" y="359969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7213CCE-BBF6-87F5-CACC-F200B3B5814F}"/>
              </a:ext>
            </a:extLst>
          </p:cNvPr>
          <p:cNvCxnSpPr>
            <a:cxnSpLocks/>
          </p:cNvCxnSpPr>
          <p:nvPr/>
        </p:nvCxnSpPr>
        <p:spPr>
          <a:xfrm>
            <a:off x="11416075" y="34472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4049A91-DABF-B688-2AE7-565720D64B28}"/>
              </a:ext>
            </a:extLst>
          </p:cNvPr>
          <p:cNvCxnSpPr>
            <a:cxnSpLocks/>
          </p:cNvCxnSpPr>
          <p:nvPr/>
        </p:nvCxnSpPr>
        <p:spPr>
          <a:xfrm>
            <a:off x="10939825" y="34472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9A9255CC-DD3E-5874-3582-693D9768257A}"/>
              </a:ext>
            </a:extLst>
          </p:cNvPr>
          <p:cNvCxnSpPr>
            <a:cxnSpLocks/>
          </p:cNvCxnSpPr>
          <p:nvPr/>
        </p:nvCxnSpPr>
        <p:spPr>
          <a:xfrm>
            <a:off x="10827905" y="34472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DD9D063-D3AA-A871-EB06-9EA9DF13E7BC}"/>
              </a:ext>
            </a:extLst>
          </p:cNvPr>
          <p:cNvCxnSpPr>
            <a:cxnSpLocks/>
          </p:cNvCxnSpPr>
          <p:nvPr/>
        </p:nvCxnSpPr>
        <p:spPr>
          <a:xfrm>
            <a:off x="10587399" y="34472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6C7B962A-34E3-8CAC-2646-52023677BA7D}"/>
              </a:ext>
            </a:extLst>
          </p:cNvPr>
          <p:cNvCxnSpPr>
            <a:cxnSpLocks/>
          </p:cNvCxnSpPr>
          <p:nvPr/>
        </p:nvCxnSpPr>
        <p:spPr>
          <a:xfrm>
            <a:off x="10368325" y="318536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AA4AEEF7-78F5-10D0-72C5-8829809E6D6C}"/>
              </a:ext>
            </a:extLst>
          </p:cNvPr>
          <p:cNvCxnSpPr>
            <a:cxnSpLocks/>
          </p:cNvCxnSpPr>
          <p:nvPr/>
        </p:nvCxnSpPr>
        <p:spPr>
          <a:xfrm>
            <a:off x="10232593" y="318536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FDC2EFF1-7C72-8F7C-4406-9335D469A59D}"/>
              </a:ext>
            </a:extLst>
          </p:cNvPr>
          <p:cNvCxnSpPr>
            <a:cxnSpLocks/>
          </p:cNvCxnSpPr>
          <p:nvPr/>
        </p:nvCxnSpPr>
        <p:spPr>
          <a:xfrm>
            <a:off x="10111149" y="298771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B89E4777-630F-E54A-566F-F988B4446E46}"/>
              </a:ext>
            </a:extLst>
          </p:cNvPr>
          <p:cNvCxnSpPr>
            <a:cxnSpLocks/>
          </p:cNvCxnSpPr>
          <p:nvPr/>
        </p:nvCxnSpPr>
        <p:spPr>
          <a:xfrm>
            <a:off x="10001613" y="284245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8CFB1655-EDD4-196F-50E2-12439A4E1E45}"/>
              </a:ext>
            </a:extLst>
          </p:cNvPr>
          <p:cNvCxnSpPr>
            <a:cxnSpLocks/>
          </p:cNvCxnSpPr>
          <p:nvPr/>
        </p:nvCxnSpPr>
        <p:spPr>
          <a:xfrm>
            <a:off x="9939699" y="284245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1293E2DB-B739-0226-2601-A0D41637B809}"/>
              </a:ext>
            </a:extLst>
          </p:cNvPr>
          <p:cNvCxnSpPr>
            <a:cxnSpLocks/>
          </p:cNvCxnSpPr>
          <p:nvPr/>
        </p:nvCxnSpPr>
        <p:spPr>
          <a:xfrm>
            <a:off x="9889693" y="284245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42AA2BB0-3600-1211-487E-8BBFEBB93065}"/>
              </a:ext>
            </a:extLst>
          </p:cNvPr>
          <p:cNvCxnSpPr>
            <a:cxnSpLocks/>
          </p:cNvCxnSpPr>
          <p:nvPr/>
        </p:nvCxnSpPr>
        <p:spPr>
          <a:xfrm>
            <a:off x="9858737" y="284245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BC761D75-0105-A8AE-4F29-89D4BCF130C6}"/>
              </a:ext>
            </a:extLst>
          </p:cNvPr>
          <p:cNvCxnSpPr>
            <a:cxnSpLocks/>
          </p:cNvCxnSpPr>
          <p:nvPr/>
        </p:nvCxnSpPr>
        <p:spPr>
          <a:xfrm>
            <a:off x="9746818" y="284245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95FA56C6-782B-B28E-2B33-9A69474372BB}"/>
              </a:ext>
            </a:extLst>
          </p:cNvPr>
          <p:cNvCxnSpPr>
            <a:cxnSpLocks/>
          </p:cNvCxnSpPr>
          <p:nvPr/>
        </p:nvCxnSpPr>
        <p:spPr>
          <a:xfrm>
            <a:off x="9637281" y="284245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4655F47D-6E98-850B-42B4-F2A1A47AC9BC}"/>
              </a:ext>
            </a:extLst>
          </p:cNvPr>
          <p:cNvCxnSpPr>
            <a:cxnSpLocks/>
          </p:cNvCxnSpPr>
          <p:nvPr/>
        </p:nvCxnSpPr>
        <p:spPr>
          <a:xfrm>
            <a:off x="9351531" y="284245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1FD42CC-5E38-64CC-7A1A-F466A34336BF}"/>
              </a:ext>
            </a:extLst>
          </p:cNvPr>
          <p:cNvCxnSpPr>
            <a:cxnSpLocks/>
          </p:cNvCxnSpPr>
          <p:nvPr/>
        </p:nvCxnSpPr>
        <p:spPr>
          <a:xfrm>
            <a:off x="9282474" y="284245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4E43597-A6CC-5F76-3372-A7DBFD37B564}"/>
              </a:ext>
            </a:extLst>
          </p:cNvPr>
          <p:cNvCxnSpPr>
            <a:cxnSpLocks/>
          </p:cNvCxnSpPr>
          <p:nvPr/>
        </p:nvCxnSpPr>
        <p:spPr>
          <a:xfrm>
            <a:off x="9208657" y="266386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AAC54DAC-3FA1-4050-AA2D-1F934660278C}"/>
              </a:ext>
            </a:extLst>
          </p:cNvPr>
          <p:cNvCxnSpPr>
            <a:cxnSpLocks/>
          </p:cNvCxnSpPr>
          <p:nvPr/>
        </p:nvCxnSpPr>
        <p:spPr>
          <a:xfrm>
            <a:off x="9127693" y="266386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6237B70-1492-CB9E-E662-98A45226A102}"/>
              </a:ext>
            </a:extLst>
          </p:cNvPr>
          <p:cNvCxnSpPr>
            <a:cxnSpLocks/>
          </p:cNvCxnSpPr>
          <p:nvPr/>
        </p:nvCxnSpPr>
        <p:spPr>
          <a:xfrm>
            <a:off x="9094357" y="266386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ACF3C2D8-6589-75AA-1AEE-D86D9DC47FB6}"/>
              </a:ext>
            </a:extLst>
          </p:cNvPr>
          <p:cNvCxnSpPr>
            <a:cxnSpLocks/>
          </p:cNvCxnSpPr>
          <p:nvPr/>
        </p:nvCxnSpPr>
        <p:spPr>
          <a:xfrm>
            <a:off x="9032447" y="259004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3B53E02-D227-C07A-B4B4-458D32B6D476}"/>
              </a:ext>
            </a:extLst>
          </p:cNvPr>
          <p:cNvCxnSpPr>
            <a:cxnSpLocks/>
          </p:cNvCxnSpPr>
          <p:nvPr/>
        </p:nvCxnSpPr>
        <p:spPr>
          <a:xfrm>
            <a:off x="8968150" y="259004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10F4B631-4155-C642-E974-2F635CBC7325}"/>
              </a:ext>
            </a:extLst>
          </p:cNvPr>
          <p:cNvCxnSpPr>
            <a:cxnSpLocks/>
          </p:cNvCxnSpPr>
          <p:nvPr/>
        </p:nvCxnSpPr>
        <p:spPr>
          <a:xfrm>
            <a:off x="8934813" y="259004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771F686-FAB3-299F-2AD2-3FA37A8A8F43}"/>
              </a:ext>
            </a:extLst>
          </p:cNvPr>
          <p:cNvCxnSpPr>
            <a:cxnSpLocks/>
          </p:cNvCxnSpPr>
          <p:nvPr/>
        </p:nvCxnSpPr>
        <p:spPr>
          <a:xfrm>
            <a:off x="8834801" y="247574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183F1C8-B79B-6269-3910-15DBE1BD85FF}"/>
              </a:ext>
            </a:extLst>
          </p:cNvPr>
          <p:cNvCxnSpPr>
            <a:cxnSpLocks/>
          </p:cNvCxnSpPr>
          <p:nvPr/>
        </p:nvCxnSpPr>
        <p:spPr>
          <a:xfrm>
            <a:off x="8913381" y="253051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5A364B57-8804-0EA0-5B0D-71A5E957D686}"/>
              </a:ext>
            </a:extLst>
          </p:cNvPr>
          <p:cNvCxnSpPr>
            <a:cxnSpLocks/>
          </p:cNvCxnSpPr>
          <p:nvPr/>
        </p:nvCxnSpPr>
        <p:spPr>
          <a:xfrm>
            <a:off x="8880043" y="253051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F88991C2-66D0-E057-E22E-4F17D442BB46}"/>
              </a:ext>
            </a:extLst>
          </p:cNvPr>
          <p:cNvCxnSpPr>
            <a:cxnSpLocks/>
          </p:cNvCxnSpPr>
          <p:nvPr/>
        </p:nvCxnSpPr>
        <p:spPr>
          <a:xfrm>
            <a:off x="8825277" y="242335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ACAF859-6750-BEC3-9360-7C5AF06150C7}"/>
              </a:ext>
            </a:extLst>
          </p:cNvPr>
          <p:cNvCxnSpPr>
            <a:cxnSpLocks/>
          </p:cNvCxnSpPr>
          <p:nvPr/>
        </p:nvCxnSpPr>
        <p:spPr>
          <a:xfrm>
            <a:off x="8787175" y="23733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8CDD1D1-EAC0-9683-71EF-5D20D2EDB893}"/>
              </a:ext>
            </a:extLst>
          </p:cNvPr>
          <p:cNvCxnSpPr>
            <a:cxnSpLocks/>
          </p:cNvCxnSpPr>
          <p:nvPr/>
        </p:nvCxnSpPr>
        <p:spPr>
          <a:xfrm>
            <a:off x="8765743" y="23733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0B76415F-E879-5522-D68F-66CCBF227FAD}"/>
              </a:ext>
            </a:extLst>
          </p:cNvPr>
          <p:cNvCxnSpPr>
            <a:cxnSpLocks/>
          </p:cNvCxnSpPr>
          <p:nvPr/>
        </p:nvCxnSpPr>
        <p:spPr>
          <a:xfrm>
            <a:off x="8710974" y="23733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8C2C96C-9840-85A5-BB49-AB2F0B389D30}"/>
              </a:ext>
            </a:extLst>
          </p:cNvPr>
          <p:cNvCxnSpPr>
            <a:cxnSpLocks/>
          </p:cNvCxnSpPr>
          <p:nvPr/>
        </p:nvCxnSpPr>
        <p:spPr>
          <a:xfrm>
            <a:off x="8663350" y="23257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5DC2DC64-8F1F-0EE7-3E89-3FCE604CE201}"/>
              </a:ext>
            </a:extLst>
          </p:cNvPr>
          <p:cNvCxnSpPr>
            <a:cxnSpLocks/>
          </p:cNvCxnSpPr>
          <p:nvPr/>
        </p:nvCxnSpPr>
        <p:spPr>
          <a:xfrm>
            <a:off x="8634774" y="23257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F4A6BE3-A14A-F40E-1777-02EA08C1B38F}"/>
              </a:ext>
            </a:extLst>
          </p:cNvPr>
          <p:cNvCxnSpPr>
            <a:cxnSpLocks/>
          </p:cNvCxnSpPr>
          <p:nvPr/>
        </p:nvCxnSpPr>
        <p:spPr>
          <a:xfrm>
            <a:off x="8601437" y="23257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FB5D6DEE-D474-851E-D57F-32738C444A16}"/>
              </a:ext>
            </a:extLst>
          </p:cNvPr>
          <p:cNvCxnSpPr>
            <a:cxnSpLocks/>
          </p:cNvCxnSpPr>
          <p:nvPr/>
        </p:nvCxnSpPr>
        <p:spPr>
          <a:xfrm>
            <a:off x="8570481" y="23257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7FF4CF35-37F2-1C7D-F9B9-995AD0BAAA89}"/>
              </a:ext>
            </a:extLst>
          </p:cNvPr>
          <p:cNvCxnSpPr>
            <a:cxnSpLocks/>
          </p:cNvCxnSpPr>
          <p:nvPr/>
        </p:nvCxnSpPr>
        <p:spPr>
          <a:xfrm>
            <a:off x="8456181" y="23257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99963863-B525-D144-4988-1A4C856FF00C}"/>
              </a:ext>
            </a:extLst>
          </p:cNvPr>
          <p:cNvCxnSpPr>
            <a:cxnSpLocks/>
          </p:cNvCxnSpPr>
          <p:nvPr/>
        </p:nvCxnSpPr>
        <p:spPr>
          <a:xfrm>
            <a:off x="8432369" y="23257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09F03654-629E-F452-8DF0-A30B38E09E48}"/>
              </a:ext>
            </a:extLst>
          </p:cNvPr>
          <p:cNvCxnSpPr>
            <a:cxnSpLocks/>
          </p:cNvCxnSpPr>
          <p:nvPr/>
        </p:nvCxnSpPr>
        <p:spPr>
          <a:xfrm>
            <a:off x="9827782"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660897D-D4DC-F7C9-C930-3DFAA7659282}"/>
              </a:ext>
            </a:extLst>
          </p:cNvPr>
          <p:cNvCxnSpPr>
            <a:cxnSpLocks/>
          </p:cNvCxnSpPr>
          <p:nvPr/>
        </p:nvCxnSpPr>
        <p:spPr>
          <a:xfrm>
            <a:off x="9799206"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DD6BB1E-FB81-EB42-2D5D-017403BF64D4}"/>
              </a:ext>
            </a:extLst>
          </p:cNvPr>
          <p:cNvCxnSpPr>
            <a:cxnSpLocks/>
          </p:cNvCxnSpPr>
          <p:nvPr/>
        </p:nvCxnSpPr>
        <p:spPr>
          <a:xfrm>
            <a:off x="9908743"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825E274-3F8B-216E-B726-C4FDC8AA82A4}"/>
              </a:ext>
            </a:extLst>
          </p:cNvPr>
          <p:cNvCxnSpPr>
            <a:cxnSpLocks/>
          </p:cNvCxnSpPr>
          <p:nvPr/>
        </p:nvCxnSpPr>
        <p:spPr>
          <a:xfrm>
            <a:off x="9723007"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FEA2D778-1E81-B56E-D97F-4693F58AA7A6}"/>
              </a:ext>
            </a:extLst>
          </p:cNvPr>
          <p:cNvCxnSpPr>
            <a:cxnSpLocks/>
          </p:cNvCxnSpPr>
          <p:nvPr/>
        </p:nvCxnSpPr>
        <p:spPr>
          <a:xfrm>
            <a:off x="9620613"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E29ACBCD-9123-1AE7-D062-0DBE88AAAEAA}"/>
              </a:ext>
            </a:extLst>
          </p:cNvPr>
          <p:cNvCxnSpPr>
            <a:cxnSpLocks/>
          </p:cNvCxnSpPr>
          <p:nvPr/>
        </p:nvCxnSpPr>
        <p:spPr>
          <a:xfrm>
            <a:off x="9596801"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34964C0-3D82-A155-93F5-885B2DEA36C9}"/>
              </a:ext>
            </a:extLst>
          </p:cNvPr>
          <p:cNvCxnSpPr>
            <a:cxnSpLocks/>
          </p:cNvCxnSpPr>
          <p:nvPr/>
        </p:nvCxnSpPr>
        <p:spPr>
          <a:xfrm>
            <a:off x="9934938"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C66405C-C3D7-276E-761E-C11CCEA67CD4}"/>
              </a:ext>
            </a:extLst>
          </p:cNvPr>
          <p:cNvCxnSpPr>
            <a:cxnSpLocks/>
          </p:cNvCxnSpPr>
          <p:nvPr/>
        </p:nvCxnSpPr>
        <p:spPr>
          <a:xfrm>
            <a:off x="10039713"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CBF26566-C35D-FDE9-8C8D-64E02E5D3043}"/>
              </a:ext>
            </a:extLst>
          </p:cNvPr>
          <p:cNvCxnSpPr>
            <a:cxnSpLocks/>
          </p:cNvCxnSpPr>
          <p:nvPr/>
        </p:nvCxnSpPr>
        <p:spPr>
          <a:xfrm>
            <a:off x="10184967"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61275E02-C220-6A41-4497-D391ED76F535}"/>
              </a:ext>
            </a:extLst>
          </p:cNvPr>
          <p:cNvCxnSpPr>
            <a:cxnSpLocks/>
          </p:cNvCxnSpPr>
          <p:nvPr/>
        </p:nvCxnSpPr>
        <p:spPr>
          <a:xfrm>
            <a:off x="10068286"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A340A34C-E5E8-77A4-CC06-34FFFEA05F74}"/>
              </a:ext>
            </a:extLst>
          </p:cNvPr>
          <p:cNvCxnSpPr>
            <a:cxnSpLocks/>
          </p:cNvCxnSpPr>
          <p:nvPr/>
        </p:nvCxnSpPr>
        <p:spPr>
          <a:xfrm>
            <a:off x="9884930"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079CFC9C-0BCE-7233-E95B-088AF4CA182D}"/>
              </a:ext>
            </a:extLst>
          </p:cNvPr>
          <p:cNvCxnSpPr>
            <a:cxnSpLocks/>
          </p:cNvCxnSpPr>
          <p:nvPr/>
        </p:nvCxnSpPr>
        <p:spPr>
          <a:xfrm>
            <a:off x="9539649" y="236144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EFC57E05-68F4-1EA0-9F84-9634945976FE}"/>
              </a:ext>
            </a:extLst>
          </p:cNvPr>
          <p:cNvCxnSpPr>
            <a:cxnSpLocks/>
          </p:cNvCxnSpPr>
          <p:nvPr/>
        </p:nvCxnSpPr>
        <p:spPr>
          <a:xfrm>
            <a:off x="9263425" y="228762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D0037C1-9BA4-9941-7403-5F8CB3BA8EAE}"/>
              </a:ext>
            </a:extLst>
          </p:cNvPr>
          <p:cNvCxnSpPr>
            <a:cxnSpLocks/>
          </p:cNvCxnSpPr>
          <p:nvPr/>
        </p:nvCxnSpPr>
        <p:spPr>
          <a:xfrm>
            <a:off x="9189605" y="228762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4B35426D-3B44-E869-4126-0549B68DD36E}"/>
              </a:ext>
            </a:extLst>
          </p:cNvPr>
          <p:cNvCxnSpPr>
            <a:cxnSpLocks/>
          </p:cNvCxnSpPr>
          <p:nvPr/>
        </p:nvCxnSpPr>
        <p:spPr>
          <a:xfrm>
            <a:off x="9144361" y="228762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a:extLst>
              <a:ext uri="{FF2B5EF4-FFF2-40B4-BE49-F238E27FC236}">
                <a16:creationId xmlns:a16="http://schemas.microsoft.com/office/drawing/2014/main" id="{BA3F7EBB-6C63-D1E6-9D37-ED40050D9629}"/>
              </a:ext>
            </a:extLst>
          </p:cNvPr>
          <p:cNvCxnSpPr>
            <a:cxnSpLocks/>
          </p:cNvCxnSpPr>
          <p:nvPr/>
        </p:nvCxnSpPr>
        <p:spPr>
          <a:xfrm>
            <a:off x="9106261" y="228762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BFD67D7A-4494-7064-436D-6A28F97A1A6A}"/>
              </a:ext>
            </a:extLst>
          </p:cNvPr>
          <p:cNvCxnSpPr>
            <a:cxnSpLocks/>
          </p:cNvCxnSpPr>
          <p:nvPr/>
        </p:nvCxnSpPr>
        <p:spPr>
          <a:xfrm>
            <a:off x="9077685" y="22161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a:extLst>
              <a:ext uri="{FF2B5EF4-FFF2-40B4-BE49-F238E27FC236}">
                <a16:creationId xmlns:a16="http://schemas.microsoft.com/office/drawing/2014/main" id="{70C285FB-8B4A-061D-0402-D4C912102FFF}"/>
              </a:ext>
            </a:extLst>
          </p:cNvPr>
          <p:cNvCxnSpPr>
            <a:cxnSpLocks/>
          </p:cNvCxnSpPr>
          <p:nvPr/>
        </p:nvCxnSpPr>
        <p:spPr>
          <a:xfrm>
            <a:off x="9051491" y="22161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a:extLst>
              <a:ext uri="{FF2B5EF4-FFF2-40B4-BE49-F238E27FC236}">
                <a16:creationId xmlns:a16="http://schemas.microsoft.com/office/drawing/2014/main" id="{84CFF998-67DD-35F9-C4C3-E5B7499615A8}"/>
              </a:ext>
            </a:extLst>
          </p:cNvPr>
          <p:cNvCxnSpPr>
            <a:cxnSpLocks/>
          </p:cNvCxnSpPr>
          <p:nvPr/>
        </p:nvCxnSpPr>
        <p:spPr>
          <a:xfrm>
            <a:off x="8996723" y="22161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a:extLst>
              <a:ext uri="{FF2B5EF4-FFF2-40B4-BE49-F238E27FC236}">
                <a16:creationId xmlns:a16="http://schemas.microsoft.com/office/drawing/2014/main" id="{69DF6FF9-7910-FDF1-E594-1D02CD5FBD58}"/>
              </a:ext>
            </a:extLst>
          </p:cNvPr>
          <p:cNvCxnSpPr>
            <a:cxnSpLocks/>
          </p:cNvCxnSpPr>
          <p:nvPr/>
        </p:nvCxnSpPr>
        <p:spPr>
          <a:xfrm>
            <a:off x="8968149" y="22161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a:extLst>
              <a:ext uri="{FF2B5EF4-FFF2-40B4-BE49-F238E27FC236}">
                <a16:creationId xmlns:a16="http://schemas.microsoft.com/office/drawing/2014/main" id="{7B1FA3A8-D1C4-F320-3305-D20AF2E89820}"/>
              </a:ext>
            </a:extLst>
          </p:cNvPr>
          <p:cNvCxnSpPr>
            <a:cxnSpLocks/>
          </p:cNvCxnSpPr>
          <p:nvPr/>
        </p:nvCxnSpPr>
        <p:spPr>
          <a:xfrm>
            <a:off x="8941955" y="22161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a:extLst>
              <a:ext uri="{FF2B5EF4-FFF2-40B4-BE49-F238E27FC236}">
                <a16:creationId xmlns:a16="http://schemas.microsoft.com/office/drawing/2014/main" id="{69F6431B-446C-F60F-EC80-DF20D7B0BEE6}"/>
              </a:ext>
            </a:extLst>
          </p:cNvPr>
          <p:cNvCxnSpPr>
            <a:cxnSpLocks/>
          </p:cNvCxnSpPr>
          <p:nvPr/>
        </p:nvCxnSpPr>
        <p:spPr>
          <a:xfrm>
            <a:off x="8910998" y="22161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a:extLst>
              <a:ext uri="{FF2B5EF4-FFF2-40B4-BE49-F238E27FC236}">
                <a16:creationId xmlns:a16="http://schemas.microsoft.com/office/drawing/2014/main" id="{4956C023-9749-39C6-E72A-47A383DE541F}"/>
              </a:ext>
            </a:extLst>
          </p:cNvPr>
          <p:cNvCxnSpPr>
            <a:cxnSpLocks/>
          </p:cNvCxnSpPr>
          <p:nvPr/>
        </p:nvCxnSpPr>
        <p:spPr>
          <a:xfrm>
            <a:off x="8844323" y="22161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a:extLst>
              <a:ext uri="{FF2B5EF4-FFF2-40B4-BE49-F238E27FC236}">
                <a16:creationId xmlns:a16="http://schemas.microsoft.com/office/drawing/2014/main" id="{CA4E758A-F92B-2A01-71AE-948BFD807719}"/>
              </a:ext>
            </a:extLst>
          </p:cNvPr>
          <p:cNvCxnSpPr>
            <a:cxnSpLocks/>
          </p:cNvCxnSpPr>
          <p:nvPr/>
        </p:nvCxnSpPr>
        <p:spPr>
          <a:xfrm>
            <a:off x="8801461" y="22161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A2CDA7E3-8D01-4B28-46FE-B6ECA97D728D}"/>
              </a:ext>
            </a:extLst>
          </p:cNvPr>
          <p:cNvCxnSpPr>
            <a:cxnSpLocks/>
          </p:cNvCxnSpPr>
          <p:nvPr/>
        </p:nvCxnSpPr>
        <p:spPr>
          <a:xfrm>
            <a:off x="8775267" y="221618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a:extLst>
              <a:ext uri="{FF2B5EF4-FFF2-40B4-BE49-F238E27FC236}">
                <a16:creationId xmlns:a16="http://schemas.microsoft.com/office/drawing/2014/main" id="{7F236A1B-47F9-F911-052D-4ADD94108B5B}"/>
              </a:ext>
            </a:extLst>
          </p:cNvPr>
          <p:cNvCxnSpPr>
            <a:cxnSpLocks/>
          </p:cNvCxnSpPr>
          <p:nvPr/>
        </p:nvCxnSpPr>
        <p:spPr>
          <a:xfrm>
            <a:off x="8689543" y="2161418"/>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a:extLst>
              <a:ext uri="{FF2B5EF4-FFF2-40B4-BE49-F238E27FC236}">
                <a16:creationId xmlns:a16="http://schemas.microsoft.com/office/drawing/2014/main" id="{261477DC-082D-10D4-697F-E31F78DB5C54}"/>
              </a:ext>
            </a:extLst>
          </p:cNvPr>
          <p:cNvCxnSpPr>
            <a:cxnSpLocks/>
          </p:cNvCxnSpPr>
          <p:nvPr/>
        </p:nvCxnSpPr>
        <p:spPr>
          <a:xfrm>
            <a:off x="8665730" y="212808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a:extLst>
              <a:ext uri="{FF2B5EF4-FFF2-40B4-BE49-F238E27FC236}">
                <a16:creationId xmlns:a16="http://schemas.microsoft.com/office/drawing/2014/main" id="{009933B5-BA6F-13C9-39C8-B3CF045C8A14}"/>
              </a:ext>
            </a:extLst>
          </p:cNvPr>
          <p:cNvCxnSpPr>
            <a:cxnSpLocks/>
          </p:cNvCxnSpPr>
          <p:nvPr/>
        </p:nvCxnSpPr>
        <p:spPr>
          <a:xfrm>
            <a:off x="8620486" y="212808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a:extLst>
              <a:ext uri="{FF2B5EF4-FFF2-40B4-BE49-F238E27FC236}">
                <a16:creationId xmlns:a16="http://schemas.microsoft.com/office/drawing/2014/main" id="{0C2DB502-E1B4-E0E2-F947-6791263E0E10}"/>
              </a:ext>
            </a:extLst>
          </p:cNvPr>
          <p:cNvCxnSpPr>
            <a:cxnSpLocks/>
          </p:cNvCxnSpPr>
          <p:nvPr/>
        </p:nvCxnSpPr>
        <p:spPr>
          <a:xfrm>
            <a:off x="8594293" y="212808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a:extLst>
              <a:ext uri="{FF2B5EF4-FFF2-40B4-BE49-F238E27FC236}">
                <a16:creationId xmlns:a16="http://schemas.microsoft.com/office/drawing/2014/main" id="{3D825662-5F8C-D917-95DE-911D8EB1D1E4}"/>
              </a:ext>
            </a:extLst>
          </p:cNvPr>
          <p:cNvCxnSpPr>
            <a:cxnSpLocks/>
          </p:cNvCxnSpPr>
          <p:nvPr/>
        </p:nvCxnSpPr>
        <p:spPr>
          <a:xfrm>
            <a:off x="8534761" y="212808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F6DE5929-8C31-9303-CBD0-C8546CC4A289}"/>
              </a:ext>
            </a:extLst>
          </p:cNvPr>
          <p:cNvCxnSpPr>
            <a:cxnSpLocks/>
          </p:cNvCxnSpPr>
          <p:nvPr/>
        </p:nvCxnSpPr>
        <p:spPr>
          <a:xfrm>
            <a:off x="8510949" y="212808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a:extLst>
              <a:ext uri="{FF2B5EF4-FFF2-40B4-BE49-F238E27FC236}">
                <a16:creationId xmlns:a16="http://schemas.microsoft.com/office/drawing/2014/main" id="{DA8F026D-1726-E252-F17C-44BE38F4DB77}"/>
              </a:ext>
            </a:extLst>
          </p:cNvPr>
          <p:cNvCxnSpPr>
            <a:cxnSpLocks/>
          </p:cNvCxnSpPr>
          <p:nvPr/>
        </p:nvCxnSpPr>
        <p:spPr>
          <a:xfrm>
            <a:off x="8484755" y="212808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a:extLst>
              <a:ext uri="{FF2B5EF4-FFF2-40B4-BE49-F238E27FC236}">
                <a16:creationId xmlns:a16="http://schemas.microsoft.com/office/drawing/2014/main" id="{1F47379F-5875-1ADB-E5F4-9E2F1BB433AA}"/>
              </a:ext>
            </a:extLst>
          </p:cNvPr>
          <p:cNvCxnSpPr>
            <a:cxnSpLocks/>
          </p:cNvCxnSpPr>
          <p:nvPr/>
        </p:nvCxnSpPr>
        <p:spPr>
          <a:xfrm>
            <a:off x="7482249" y="170183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a:extLst>
              <a:ext uri="{FF2B5EF4-FFF2-40B4-BE49-F238E27FC236}">
                <a16:creationId xmlns:a16="http://schemas.microsoft.com/office/drawing/2014/main" id="{55E13404-D3B2-E7B0-D28C-A6E4E80AF7A5}"/>
              </a:ext>
            </a:extLst>
          </p:cNvPr>
          <p:cNvCxnSpPr>
            <a:cxnSpLocks/>
          </p:cNvCxnSpPr>
          <p:nvPr/>
        </p:nvCxnSpPr>
        <p:spPr>
          <a:xfrm>
            <a:off x="7656081" y="174708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a:extLst>
              <a:ext uri="{FF2B5EF4-FFF2-40B4-BE49-F238E27FC236}">
                <a16:creationId xmlns:a16="http://schemas.microsoft.com/office/drawing/2014/main" id="{6AC7316B-EE73-D70A-E672-0771345A9879}"/>
              </a:ext>
            </a:extLst>
          </p:cNvPr>
          <p:cNvCxnSpPr>
            <a:cxnSpLocks/>
          </p:cNvCxnSpPr>
          <p:nvPr/>
        </p:nvCxnSpPr>
        <p:spPr>
          <a:xfrm>
            <a:off x="7196498" y="167088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a:extLst>
              <a:ext uri="{FF2B5EF4-FFF2-40B4-BE49-F238E27FC236}">
                <a16:creationId xmlns:a16="http://schemas.microsoft.com/office/drawing/2014/main" id="{34737902-8899-035E-17B5-84F7EEE8BDDF}"/>
              </a:ext>
            </a:extLst>
          </p:cNvPr>
          <p:cNvCxnSpPr>
            <a:cxnSpLocks/>
          </p:cNvCxnSpPr>
          <p:nvPr/>
        </p:nvCxnSpPr>
        <p:spPr>
          <a:xfrm>
            <a:off x="7163161" y="166850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a:extLst>
              <a:ext uri="{FF2B5EF4-FFF2-40B4-BE49-F238E27FC236}">
                <a16:creationId xmlns:a16="http://schemas.microsoft.com/office/drawing/2014/main" id="{B9B172A3-DC2F-9A9D-F29E-53462038BBF4}"/>
              </a:ext>
            </a:extLst>
          </p:cNvPr>
          <p:cNvCxnSpPr>
            <a:cxnSpLocks/>
          </p:cNvCxnSpPr>
          <p:nvPr/>
        </p:nvCxnSpPr>
        <p:spPr>
          <a:xfrm>
            <a:off x="6951229" y="163278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9B7E84DE-67CB-4B32-95E5-D54B2D960CBF}"/>
              </a:ext>
            </a:extLst>
          </p:cNvPr>
          <p:cNvCxnSpPr>
            <a:cxnSpLocks/>
          </p:cNvCxnSpPr>
          <p:nvPr/>
        </p:nvCxnSpPr>
        <p:spPr>
          <a:xfrm>
            <a:off x="6979805" y="163278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76351AAC-0398-0F20-654B-9CBF410CB760}"/>
              </a:ext>
            </a:extLst>
          </p:cNvPr>
          <p:cNvCxnSpPr>
            <a:cxnSpLocks/>
          </p:cNvCxnSpPr>
          <p:nvPr/>
        </p:nvCxnSpPr>
        <p:spPr>
          <a:xfrm>
            <a:off x="10363563" y="297342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a:extLst>
              <a:ext uri="{FF2B5EF4-FFF2-40B4-BE49-F238E27FC236}">
                <a16:creationId xmlns:a16="http://schemas.microsoft.com/office/drawing/2014/main" id="{2D8AC07E-904B-4746-43A5-EB59BD929E26}"/>
              </a:ext>
            </a:extLst>
          </p:cNvPr>
          <p:cNvCxnSpPr>
            <a:cxnSpLocks/>
          </p:cNvCxnSpPr>
          <p:nvPr/>
        </p:nvCxnSpPr>
        <p:spPr>
          <a:xfrm>
            <a:off x="10449289" y="314487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116" name="TextBox 1115">
            <a:extLst>
              <a:ext uri="{FF2B5EF4-FFF2-40B4-BE49-F238E27FC236}">
                <a16:creationId xmlns:a16="http://schemas.microsoft.com/office/drawing/2014/main" id="{913F3863-21F7-D9B0-542D-DBC8F109D951}"/>
              </a:ext>
            </a:extLst>
          </p:cNvPr>
          <p:cNvSpPr txBox="1">
            <a:spLocks/>
          </p:cNvSpPr>
          <p:nvPr/>
        </p:nvSpPr>
        <p:spPr>
          <a:xfrm>
            <a:off x="7878511"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9</a:t>
            </a:r>
          </a:p>
        </p:txBody>
      </p:sp>
      <p:sp>
        <p:nvSpPr>
          <p:cNvPr id="1117" name="TextBox 1116">
            <a:extLst>
              <a:ext uri="{FF2B5EF4-FFF2-40B4-BE49-F238E27FC236}">
                <a16:creationId xmlns:a16="http://schemas.microsoft.com/office/drawing/2014/main" id="{FA94133F-EB1F-B1D9-28C8-3CCE91274C44}"/>
              </a:ext>
            </a:extLst>
          </p:cNvPr>
          <p:cNvSpPr txBox="1">
            <a:spLocks/>
          </p:cNvSpPr>
          <p:nvPr/>
        </p:nvSpPr>
        <p:spPr>
          <a:xfrm>
            <a:off x="8224079"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12</a:t>
            </a:r>
          </a:p>
        </p:txBody>
      </p:sp>
      <p:sp>
        <p:nvSpPr>
          <p:cNvPr id="1124" name="TextBox 1123">
            <a:extLst>
              <a:ext uri="{FF2B5EF4-FFF2-40B4-BE49-F238E27FC236}">
                <a16:creationId xmlns:a16="http://schemas.microsoft.com/office/drawing/2014/main" id="{4AE48AAD-6F6D-1ABD-90D8-E1BEC7B79F9F}"/>
              </a:ext>
            </a:extLst>
          </p:cNvPr>
          <p:cNvSpPr txBox="1">
            <a:spLocks/>
          </p:cNvSpPr>
          <p:nvPr/>
        </p:nvSpPr>
        <p:spPr>
          <a:xfrm>
            <a:off x="8569143"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15</a:t>
            </a:r>
          </a:p>
        </p:txBody>
      </p:sp>
      <p:sp>
        <p:nvSpPr>
          <p:cNvPr id="1125" name="TextBox 1124">
            <a:extLst>
              <a:ext uri="{FF2B5EF4-FFF2-40B4-BE49-F238E27FC236}">
                <a16:creationId xmlns:a16="http://schemas.microsoft.com/office/drawing/2014/main" id="{B5562ABF-BCCA-439A-3139-4FCF2CEB36D7}"/>
              </a:ext>
            </a:extLst>
          </p:cNvPr>
          <p:cNvSpPr txBox="1">
            <a:spLocks/>
          </p:cNvSpPr>
          <p:nvPr/>
        </p:nvSpPr>
        <p:spPr>
          <a:xfrm>
            <a:off x="8930589"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21</a:t>
            </a:r>
          </a:p>
        </p:txBody>
      </p:sp>
      <p:sp>
        <p:nvSpPr>
          <p:cNvPr id="1126" name="TextBox 1125">
            <a:extLst>
              <a:ext uri="{FF2B5EF4-FFF2-40B4-BE49-F238E27FC236}">
                <a16:creationId xmlns:a16="http://schemas.microsoft.com/office/drawing/2014/main" id="{4A2CEFCF-37DD-1339-43C9-D5CED637ECE3}"/>
              </a:ext>
            </a:extLst>
          </p:cNvPr>
          <p:cNvSpPr txBox="1">
            <a:spLocks/>
          </p:cNvSpPr>
          <p:nvPr/>
        </p:nvSpPr>
        <p:spPr>
          <a:xfrm>
            <a:off x="9276159"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24</a:t>
            </a:r>
          </a:p>
        </p:txBody>
      </p:sp>
      <p:sp>
        <p:nvSpPr>
          <p:cNvPr id="1127" name="TextBox 1126">
            <a:extLst>
              <a:ext uri="{FF2B5EF4-FFF2-40B4-BE49-F238E27FC236}">
                <a16:creationId xmlns:a16="http://schemas.microsoft.com/office/drawing/2014/main" id="{D80634BC-00A9-EE40-DAA1-7914AC369461}"/>
              </a:ext>
            </a:extLst>
          </p:cNvPr>
          <p:cNvSpPr txBox="1">
            <a:spLocks/>
          </p:cNvSpPr>
          <p:nvPr/>
        </p:nvSpPr>
        <p:spPr>
          <a:xfrm>
            <a:off x="9632051"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24</a:t>
            </a:r>
          </a:p>
        </p:txBody>
      </p:sp>
      <p:sp>
        <p:nvSpPr>
          <p:cNvPr id="1128" name="TextBox 1127">
            <a:extLst>
              <a:ext uri="{FF2B5EF4-FFF2-40B4-BE49-F238E27FC236}">
                <a16:creationId xmlns:a16="http://schemas.microsoft.com/office/drawing/2014/main" id="{D17C4B59-0325-07D1-1698-DB6438B91B3B}"/>
              </a:ext>
            </a:extLst>
          </p:cNvPr>
          <p:cNvSpPr txBox="1">
            <a:spLocks/>
          </p:cNvSpPr>
          <p:nvPr/>
        </p:nvSpPr>
        <p:spPr>
          <a:xfrm>
            <a:off x="9982383"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27</a:t>
            </a:r>
          </a:p>
        </p:txBody>
      </p:sp>
      <p:sp>
        <p:nvSpPr>
          <p:cNvPr id="1130" name="TextBox 1129">
            <a:extLst>
              <a:ext uri="{FF2B5EF4-FFF2-40B4-BE49-F238E27FC236}">
                <a16:creationId xmlns:a16="http://schemas.microsoft.com/office/drawing/2014/main" id="{578F8D8A-C744-7EAC-99F0-9E41280982CC}"/>
              </a:ext>
            </a:extLst>
          </p:cNvPr>
          <p:cNvSpPr txBox="1">
            <a:spLocks/>
          </p:cNvSpPr>
          <p:nvPr/>
        </p:nvSpPr>
        <p:spPr>
          <a:xfrm>
            <a:off x="10335383"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30</a:t>
            </a:r>
          </a:p>
        </p:txBody>
      </p:sp>
      <p:sp>
        <p:nvSpPr>
          <p:cNvPr id="1131" name="TextBox 1130">
            <a:extLst>
              <a:ext uri="{FF2B5EF4-FFF2-40B4-BE49-F238E27FC236}">
                <a16:creationId xmlns:a16="http://schemas.microsoft.com/office/drawing/2014/main" id="{78ED16B6-C237-4BAB-1D89-9E6353D69541}"/>
              </a:ext>
            </a:extLst>
          </p:cNvPr>
          <p:cNvSpPr txBox="1">
            <a:spLocks/>
          </p:cNvSpPr>
          <p:nvPr/>
        </p:nvSpPr>
        <p:spPr>
          <a:xfrm>
            <a:off x="10688101"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33</a:t>
            </a:r>
          </a:p>
        </p:txBody>
      </p:sp>
      <p:sp>
        <p:nvSpPr>
          <p:cNvPr id="1132" name="TextBox 1131">
            <a:extLst>
              <a:ext uri="{FF2B5EF4-FFF2-40B4-BE49-F238E27FC236}">
                <a16:creationId xmlns:a16="http://schemas.microsoft.com/office/drawing/2014/main" id="{682AACB1-CEE9-C5B7-2D51-BD6694B7D409}"/>
              </a:ext>
            </a:extLst>
          </p:cNvPr>
          <p:cNvSpPr txBox="1">
            <a:spLocks/>
          </p:cNvSpPr>
          <p:nvPr/>
        </p:nvSpPr>
        <p:spPr>
          <a:xfrm>
            <a:off x="11040022"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36</a:t>
            </a:r>
          </a:p>
        </p:txBody>
      </p:sp>
      <p:sp>
        <p:nvSpPr>
          <p:cNvPr id="1133" name="TextBox 1132">
            <a:extLst>
              <a:ext uri="{FF2B5EF4-FFF2-40B4-BE49-F238E27FC236}">
                <a16:creationId xmlns:a16="http://schemas.microsoft.com/office/drawing/2014/main" id="{D4D4785A-1D8E-EADA-56CA-C95FE926B72F}"/>
              </a:ext>
            </a:extLst>
          </p:cNvPr>
          <p:cNvSpPr txBox="1">
            <a:spLocks/>
          </p:cNvSpPr>
          <p:nvPr/>
        </p:nvSpPr>
        <p:spPr>
          <a:xfrm>
            <a:off x="11412583"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39</a:t>
            </a:r>
          </a:p>
        </p:txBody>
      </p:sp>
      <p:sp>
        <p:nvSpPr>
          <p:cNvPr id="1135" name="Free-form: Shape 1004">
            <a:extLst>
              <a:ext uri="{FF2B5EF4-FFF2-40B4-BE49-F238E27FC236}">
                <a16:creationId xmlns:a16="http://schemas.microsoft.com/office/drawing/2014/main" id="{FB8F627E-EE18-1B52-08D2-3DEFB1361D26}"/>
              </a:ext>
            </a:extLst>
          </p:cNvPr>
          <p:cNvSpPr/>
          <p:nvPr/>
        </p:nvSpPr>
        <p:spPr>
          <a:xfrm>
            <a:off x="8011625"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36" name="Free-form: Shape 1005">
            <a:extLst>
              <a:ext uri="{FF2B5EF4-FFF2-40B4-BE49-F238E27FC236}">
                <a16:creationId xmlns:a16="http://schemas.microsoft.com/office/drawing/2014/main" id="{E95B5ED7-B600-C829-0C1B-46B31B0462EC}"/>
              </a:ext>
            </a:extLst>
          </p:cNvPr>
          <p:cNvSpPr/>
          <p:nvPr/>
        </p:nvSpPr>
        <p:spPr>
          <a:xfrm>
            <a:off x="8349841"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38" name="Free-form: Shape 1007">
            <a:extLst>
              <a:ext uri="{FF2B5EF4-FFF2-40B4-BE49-F238E27FC236}">
                <a16:creationId xmlns:a16="http://schemas.microsoft.com/office/drawing/2014/main" id="{D99F7EC0-C9C9-0B15-05BE-E557F09A961C}"/>
              </a:ext>
            </a:extLst>
          </p:cNvPr>
          <p:cNvSpPr/>
          <p:nvPr/>
        </p:nvSpPr>
        <p:spPr>
          <a:xfrm>
            <a:off x="8703945"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39" name="Free-form: Shape 1008">
            <a:extLst>
              <a:ext uri="{FF2B5EF4-FFF2-40B4-BE49-F238E27FC236}">
                <a16:creationId xmlns:a16="http://schemas.microsoft.com/office/drawing/2014/main" id="{718914F3-3216-0A7D-61B3-BA0A76102B88}"/>
              </a:ext>
            </a:extLst>
          </p:cNvPr>
          <p:cNvSpPr/>
          <p:nvPr/>
        </p:nvSpPr>
        <p:spPr>
          <a:xfrm>
            <a:off x="9052495"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40" name="Free-form: Shape 1009">
            <a:extLst>
              <a:ext uri="{FF2B5EF4-FFF2-40B4-BE49-F238E27FC236}">
                <a16:creationId xmlns:a16="http://schemas.microsoft.com/office/drawing/2014/main" id="{AA746209-719F-1D0F-61D8-CEB632E2B84B}"/>
              </a:ext>
            </a:extLst>
          </p:cNvPr>
          <p:cNvSpPr/>
          <p:nvPr/>
        </p:nvSpPr>
        <p:spPr>
          <a:xfrm>
            <a:off x="9406585"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41" name="Free-form: Shape 1010">
            <a:extLst>
              <a:ext uri="{FF2B5EF4-FFF2-40B4-BE49-F238E27FC236}">
                <a16:creationId xmlns:a16="http://schemas.microsoft.com/office/drawing/2014/main" id="{FDA20C24-6A72-C530-44B9-BBA5A4A2B36D}"/>
              </a:ext>
            </a:extLst>
          </p:cNvPr>
          <p:cNvSpPr/>
          <p:nvPr/>
        </p:nvSpPr>
        <p:spPr>
          <a:xfrm>
            <a:off x="9756728"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42" name="Free-form: Shape 1011">
            <a:extLst>
              <a:ext uri="{FF2B5EF4-FFF2-40B4-BE49-F238E27FC236}">
                <a16:creationId xmlns:a16="http://schemas.microsoft.com/office/drawing/2014/main" id="{B18CA5CB-B32F-CFA2-CEDF-8686B98F4EAA}"/>
              </a:ext>
            </a:extLst>
          </p:cNvPr>
          <p:cNvSpPr/>
          <p:nvPr/>
        </p:nvSpPr>
        <p:spPr>
          <a:xfrm>
            <a:off x="10108436"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44" name="Free-form: Shape 1013">
            <a:extLst>
              <a:ext uri="{FF2B5EF4-FFF2-40B4-BE49-F238E27FC236}">
                <a16:creationId xmlns:a16="http://schemas.microsoft.com/office/drawing/2014/main" id="{760FC74C-CF43-E22B-A01E-558DF3B6DF1D}"/>
              </a:ext>
            </a:extLst>
          </p:cNvPr>
          <p:cNvSpPr/>
          <p:nvPr/>
        </p:nvSpPr>
        <p:spPr>
          <a:xfrm>
            <a:off x="10461808"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45" name="Free-form: Shape 1014">
            <a:extLst>
              <a:ext uri="{FF2B5EF4-FFF2-40B4-BE49-F238E27FC236}">
                <a16:creationId xmlns:a16="http://schemas.microsoft.com/office/drawing/2014/main" id="{8C8DC6D1-35CE-6909-BC01-65C48AA487CB}"/>
              </a:ext>
            </a:extLst>
          </p:cNvPr>
          <p:cNvSpPr/>
          <p:nvPr/>
        </p:nvSpPr>
        <p:spPr>
          <a:xfrm>
            <a:off x="10811155"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46" name="Free-form: Shape 1015">
            <a:extLst>
              <a:ext uri="{FF2B5EF4-FFF2-40B4-BE49-F238E27FC236}">
                <a16:creationId xmlns:a16="http://schemas.microsoft.com/office/drawing/2014/main" id="{F98F78F7-6D8D-B2B8-830C-5872F4B382D7}"/>
              </a:ext>
            </a:extLst>
          </p:cNvPr>
          <p:cNvSpPr/>
          <p:nvPr/>
        </p:nvSpPr>
        <p:spPr>
          <a:xfrm>
            <a:off x="11166851"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47" name="Free-form: Shape 1016">
            <a:extLst>
              <a:ext uri="{FF2B5EF4-FFF2-40B4-BE49-F238E27FC236}">
                <a16:creationId xmlns:a16="http://schemas.microsoft.com/office/drawing/2014/main" id="{619CF701-B7DC-7D61-2F35-B2C3ACCFD6E4}"/>
              </a:ext>
            </a:extLst>
          </p:cNvPr>
          <p:cNvSpPr/>
          <p:nvPr/>
        </p:nvSpPr>
        <p:spPr>
          <a:xfrm>
            <a:off x="11529591"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50" name="TextBox 1149">
            <a:extLst>
              <a:ext uri="{FF2B5EF4-FFF2-40B4-BE49-F238E27FC236}">
                <a16:creationId xmlns:a16="http://schemas.microsoft.com/office/drawing/2014/main" id="{BE4F8BB5-D617-1A6E-C5F9-6371D50D5C92}"/>
              </a:ext>
            </a:extLst>
          </p:cNvPr>
          <p:cNvSpPr txBox="1">
            <a:spLocks/>
          </p:cNvSpPr>
          <p:nvPr/>
        </p:nvSpPr>
        <p:spPr>
          <a:xfrm>
            <a:off x="6824696" y="4592963"/>
            <a:ext cx="251599"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a:t>
            </a:r>
          </a:p>
        </p:txBody>
      </p:sp>
      <p:sp>
        <p:nvSpPr>
          <p:cNvPr id="1151" name="Freeform: Shape 1833">
            <a:extLst>
              <a:ext uri="{FF2B5EF4-FFF2-40B4-BE49-F238E27FC236}">
                <a16:creationId xmlns:a16="http://schemas.microsoft.com/office/drawing/2014/main" id="{2121EE83-9DFE-25D5-7550-E454EA6289DA}"/>
              </a:ext>
            </a:extLst>
          </p:cNvPr>
          <p:cNvSpPr>
            <a:spLocks/>
          </p:cNvSpPr>
          <p:nvPr/>
        </p:nvSpPr>
        <p:spPr>
          <a:xfrm>
            <a:off x="6951067" y="4542322"/>
            <a:ext cx="22160" cy="64800"/>
          </a:xfrm>
          <a:custGeom>
            <a:avLst/>
            <a:gdLst>
              <a:gd name="connsiteX0" fmla="*/ 0 w 21771"/>
              <a:gd name="connsiteY0" fmla="*/ 0 h 52686"/>
              <a:gd name="connsiteX1" fmla="*/ 0 w 21771"/>
              <a:gd name="connsiteY1" fmla="*/ 52686 h 52686"/>
            </a:gdLst>
            <a:ahLst/>
            <a:cxnLst>
              <a:cxn ang="0">
                <a:pos x="connsiteX0" y="connsiteY0"/>
              </a:cxn>
              <a:cxn ang="0">
                <a:pos x="connsiteX1" y="connsiteY1"/>
              </a:cxn>
            </a:cxnLst>
            <a:rect l="l" t="t" r="r" b="b"/>
            <a:pathLst>
              <a:path w="21771" h="52686">
                <a:moveTo>
                  <a:pt x="0" y="0"/>
                </a:moveTo>
                <a:lnTo>
                  <a:pt x="0" y="52686"/>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89" name="TextBox 1188">
            <a:extLst>
              <a:ext uri="{FF2B5EF4-FFF2-40B4-BE49-F238E27FC236}">
                <a16:creationId xmlns:a16="http://schemas.microsoft.com/office/drawing/2014/main" id="{68216BBD-64FF-4F47-7519-36BB4642024D}"/>
              </a:ext>
            </a:extLst>
          </p:cNvPr>
          <p:cNvSpPr txBox="1">
            <a:spLocks/>
          </p:cNvSpPr>
          <p:nvPr/>
        </p:nvSpPr>
        <p:spPr>
          <a:xfrm>
            <a:off x="7501189" y="4640079"/>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6</a:t>
            </a:r>
          </a:p>
        </p:txBody>
      </p:sp>
      <p:sp>
        <p:nvSpPr>
          <p:cNvPr id="1191" name="Free-form: Shape 1003">
            <a:extLst>
              <a:ext uri="{FF2B5EF4-FFF2-40B4-BE49-F238E27FC236}">
                <a16:creationId xmlns:a16="http://schemas.microsoft.com/office/drawing/2014/main" id="{CA93049F-3D59-3B67-A74E-63938EE61404}"/>
              </a:ext>
            </a:extLst>
          </p:cNvPr>
          <p:cNvSpPr/>
          <p:nvPr/>
        </p:nvSpPr>
        <p:spPr>
          <a:xfrm>
            <a:off x="7631341" y="4542323"/>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93" name="TextBox 1192">
            <a:extLst>
              <a:ext uri="{FF2B5EF4-FFF2-40B4-BE49-F238E27FC236}">
                <a16:creationId xmlns:a16="http://schemas.microsoft.com/office/drawing/2014/main" id="{D8D7FF15-EA00-3FE1-9C82-13303A5854E5}"/>
              </a:ext>
            </a:extLst>
          </p:cNvPr>
          <p:cNvSpPr txBox="1">
            <a:spLocks/>
          </p:cNvSpPr>
          <p:nvPr/>
        </p:nvSpPr>
        <p:spPr>
          <a:xfrm>
            <a:off x="7153120" y="4592963"/>
            <a:ext cx="272127"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a:t>
            </a:r>
          </a:p>
        </p:txBody>
      </p:sp>
      <p:sp>
        <p:nvSpPr>
          <p:cNvPr id="1194" name="Freeform: Shape 1786">
            <a:extLst>
              <a:ext uri="{FF2B5EF4-FFF2-40B4-BE49-F238E27FC236}">
                <a16:creationId xmlns:a16="http://schemas.microsoft.com/office/drawing/2014/main" id="{2CCA50D1-A08E-2B4E-8204-4A8BC4FCB47F}"/>
              </a:ext>
            </a:extLst>
          </p:cNvPr>
          <p:cNvSpPr>
            <a:spLocks/>
          </p:cNvSpPr>
          <p:nvPr/>
        </p:nvSpPr>
        <p:spPr>
          <a:xfrm>
            <a:off x="7287907" y="4542322"/>
            <a:ext cx="22160" cy="64800"/>
          </a:xfrm>
          <a:custGeom>
            <a:avLst/>
            <a:gdLst>
              <a:gd name="connsiteX0" fmla="*/ 0 w 21771"/>
              <a:gd name="connsiteY0" fmla="*/ 0 h 52686"/>
              <a:gd name="connsiteX1" fmla="*/ 0 w 21771"/>
              <a:gd name="connsiteY1" fmla="*/ 52686 h 52686"/>
            </a:gdLst>
            <a:ahLst/>
            <a:cxnLst>
              <a:cxn ang="0">
                <a:pos x="connsiteX0" y="connsiteY0"/>
              </a:cxn>
              <a:cxn ang="0">
                <a:pos x="connsiteX1" y="connsiteY1"/>
              </a:cxn>
            </a:cxnLst>
            <a:rect l="l" t="t" r="r" b="b"/>
            <a:pathLst>
              <a:path w="21771" h="52686">
                <a:moveTo>
                  <a:pt x="0" y="0"/>
                </a:moveTo>
                <a:lnTo>
                  <a:pt x="0" y="52686"/>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18EA0504-4CE7-7DA9-CEE5-27530A4F6D3B}"/>
              </a:ext>
            </a:extLst>
          </p:cNvPr>
          <p:cNvSpPr txBox="1">
            <a:spLocks/>
          </p:cNvSpPr>
          <p:nvPr/>
        </p:nvSpPr>
        <p:spPr>
          <a:xfrm>
            <a:off x="2485572" y="3715073"/>
            <a:ext cx="960815" cy="276999"/>
          </a:xfrm>
          <a:prstGeom prst="rect">
            <a:avLst/>
          </a:prstGeom>
          <a:solidFill>
            <a:srgbClr val="FFFFFF">
              <a:alpha val="75000"/>
            </a:srgbClr>
          </a:solidFill>
        </p:spPr>
        <p:txBody>
          <a:bodyPr wrap="square" lIns="0" tIns="0" rIns="0" bIns="0"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a:ea typeface="+mn-ea"/>
                <a:cs typeface="+mn-cs"/>
              </a:rPr>
              <a:t>Δ 4.9 </a:t>
            </a:r>
            <a:r>
              <a:rPr kumimoji="0" lang="en-US" sz="1800" b="1" i="0" u="none" strike="noStrike" kern="1200" cap="none" spc="0" normalizeH="0" baseline="0" noProof="0" err="1">
                <a:ln>
                  <a:noFill/>
                </a:ln>
                <a:solidFill>
                  <a:srgbClr val="000000"/>
                </a:solidFill>
                <a:effectLst/>
                <a:uLnTx/>
                <a:uFillTx/>
                <a:latin typeface="Arial" panose="020B0604020202020204"/>
                <a:ea typeface="+mn-ea"/>
                <a:cs typeface="+mn-cs"/>
              </a:rPr>
              <a:t>mo</a:t>
            </a:r>
            <a:r>
              <a:rPr kumimoji="0" lang="en-US" sz="1800" b="1" i="0" u="none" strike="noStrike" kern="1200" cap="none" spc="0" normalizeH="0" baseline="0" noProof="0">
                <a:ln>
                  <a:noFill/>
                </a:ln>
                <a:solidFill>
                  <a:srgbClr val="000000"/>
                </a:solidFill>
                <a:effectLst/>
                <a:uLnTx/>
                <a:uFillTx/>
                <a:latin typeface="Arial" panose="020B0604020202020204"/>
                <a:ea typeface="+mn-ea"/>
                <a:cs typeface="+mn-cs"/>
              </a:rPr>
              <a:t> </a:t>
            </a:r>
          </a:p>
        </p:txBody>
      </p:sp>
      <p:sp>
        <p:nvSpPr>
          <p:cNvPr id="11" name="Content Placeholder 4">
            <a:extLst>
              <a:ext uri="{FF2B5EF4-FFF2-40B4-BE49-F238E27FC236}">
                <a16:creationId xmlns:a16="http://schemas.microsoft.com/office/drawing/2014/main" id="{57EE8435-31F4-B687-00DC-B5E60BB0DE89}"/>
              </a:ext>
            </a:extLst>
          </p:cNvPr>
          <p:cNvSpPr txBox="1">
            <a:spLocks/>
          </p:cNvSpPr>
          <p:nvPr/>
        </p:nvSpPr>
        <p:spPr>
          <a:xfrm>
            <a:off x="143456" y="6432057"/>
            <a:ext cx="15318597" cy="307776"/>
          </a:xfrm>
          <a:prstGeom prst="rect">
            <a:avLst/>
          </a:prstGeom>
        </p:spPr>
        <p:txBody>
          <a:bodyPr/>
          <a:lstStyle>
            <a:lvl1pPr marL="171450" indent="-171450" algn="l" defTabSz="685800" rtl="0" eaLnBrk="1" latinLnBrk="0" hangingPunct="1">
              <a:lnSpc>
                <a:spcPct val="100000"/>
              </a:lnSpc>
              <a:spcBef>
                <a:spcPts val="450"/>
              </a:spcBef>
              <a:spcAft>
                <a:spcPts val="450"/>
              </a:spcAft>
              <a:buFont typeface="Arial" panose="020B0604020202020204" pitchFamily="34" charset="0"/>
              <a:buChar char="•"/>
              <a:defRPr sz="1350" kern="1200">
                <a:solidFill>
                  <a:schemeClr val="tx1"/>
                </a:solidFill>
                <a:latin typeface="+mn-lt"/>
                <a:ea typeface="+mn-ea"/>
                <a:cs typeface="+mn-cs"/>
              </a:defRPr>
            </a:lvl1pPr>
            <a:lvl2pPr marL="345600" marR="0" indent="-171450" algn="l" defTabSz="685800" rtl="0" eaLnBrk="1" fontAlgn="auto" latinLnBrk="0" hangingPunct="1">
              <a:lnSpc>
                <a:spcPct val="100000"/>
              </a:lnSpc>
              <a:spcBef>
                <a:spcPts val="0"/>
              </a:spcBef>
              <a:spcAft>
                <a:spcPts val="600"/>
              </a:spcAft>
              <a:buClrTx/>
              <a:buSzPct val="100000"/>
              <a:buFont typeface="Arial" panose="020B0604020202020204" pitchFamily="34" charset="0"/>
              <a:buChar char="•"/>
              <a:tabLst/>
              <a:defRPr lang="en-US" sz="1200" kern="1200" dirty="0">
                <a:solidFill>
                  <a:schemeClr val="tx1"/>
                </a:solidFill>
                <a:latin typeface="+mn-lt"/>
                <a:ea typeface="+mn-ea"/>
                <a:cs typeface="+mn-cs"/>
              </a:defRPr>
            </a:lvl2pPr>
            <a:lvl3pPr marL="518400" indent="-171450" algn="l" defTabSz="685800" rtl="0" eaLnBrk="1" latinLnBrk="0" hangingPunct="1">
              <a:lnSpc>
                <a:spcPct val="100000"/>
              </a:lnSpc>
              <a:spcBef>
                <a:spcPts val="0"/>
              </a:spcBef>
              <a:spcAft>
                <a:spcPts val="600"/>
              </a:spcAft>
              <a:buClrTx/>
              <a:buSzPct val="100000"/>
              <a:buFont typeface="Arial" panose="020B0604020202020204" pitchFamily="34" charset="0"/>
              <a:buChar char="•"/>
              <a:defRPr sz="1050" kern="1200">
                <a:solidFill>
                  <a:schemeClr val="tx1"/>
                </a:solidFill>
                <a:latin typeface="+mn-lt"/>
                <a:ea typeface="+mn-ea"/>
                <a:cs typeface="+mn-cs"/>
              </a:defRPr>
            </a:lvl3pPr>
            <a:lvl4pPr marL="691200" indent="-171450" algn="l" defTabSz="685800" rtl="0" eaLnBrk="1" latinLnBrk="0" hangingPunct="1">
              <a:lnSpc>
                <a:spcPct val="100000"/>
              </a:lnSpc>
              <a:spcBef>
                <a:spcPts val="0"/>
              </a:spcBef>
              <a:spcAft>
                <a:spcPts val="600"/>
              </a:spcAft>
              <a:buClrTx/>
              <a:buSzPct val="100000"/>
              <a:buFont typeface="Arial" panose="020B0604020202020204" pitchFamily="34" charset="0"/>
              <a:buChar char="•"/>
              <a:defRPr lang="en-US" sz="900" kern="1200" dirty="0" smtClean="0">
                <a:solidFill>
                  <a:schemeClr val="tx1"/>
                </a:solidFill>
                <a:latin typeface="+mn-lt"/>
                <a:ea typeface="+mn-ea"/>
                <a:cs typeface="+mn-cs"/>
              </a:defRPr>
            </a:lvl4pPr>
            <a:lvl5pPr marL="864000" indent="-171450" algn="l" defTabSz="685800" rtl="0" eaLnBrk="1" latinLnBrk="0" hangingPunct="1">
              <a:lnSpc>
                <a:spcPct val="100000"/>
              </a:lnSpc>
              <a:spcBef>
                <a:spcPts val="0"/>
              </a:spcBef>
              <a:spcAft>
                <a:spcPts val="600"/>
              </a:spcAft>
              <a:buClrTx/>
              <a:buSzPct val="100000"/>
              <a:buFont typeface="Arial" panose="020B0604020202020204" pitchFamily="34" charset="0"/>
              <a:buChar char="•"/>
              <a:defRPr sz="825"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600"/>
              </a:spcBef>
              <a:spcAft>
                <a:spcPts val="600"/>
              </a:spcAft>
              <a:buClrTx/>
              <a:buSzTx/>
              <a:buFont typeface="Arial" panose="020B0604020202020204" pitchFamily="34" charset="0"/>
              <a:buNone/>
              <a:tabLst/>
              <a:defRPr/>
            </a:pPr>
            <a:endParaRPr kumimoji="0" lang="en-US" sz="1600" b="0" i="0" u="none" strike="noStrike" kern="1200" cap="none" spc="0" normalizeH="0" baseline="0" noProof="0">
              <a:ln>
                <a:noFill/>
              </a:ln>
              <a:solidFill>
                <a:srgbClr val="070B08"/>
              </a:solidFill>
              <a:effectLst/>
              <a:uLnTx/>
              <a:uFillTx/>
              <a:latin typeface="Arial" panose="020B0604020202020204"/>
              <a:ea typeface="+mn-ea"/>
              <a:cs typeface="+mn-cs"/>
            </a:endParaRPr>
          </a:p>
        </p:txBody>
      </p:sp>
    </p:spTree>
    <p:extLst>
      <p:ext uri="{BB962C8B-B14F-4D97-AF65-F5344CB8AC3E}">
        <p14:creationId xmlns:p14="http://schemas.microsoft.com/office/powerpoint/2010/main" val="284855445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DE2EB0-7CBC-B226-1096-3657F5F22674}"/>
              </a:ext>
            </a:extLst>
          </p:cNvPr>
          <p:cNvSpPr>
            <a:spLocks noGrp="1"/>
          </p:cNvSpPr>
          <p:nvPr>
            <p:ph type="title"/>
          </p:nvPr>
        </p:nvSpPr>
        <p:spPr>
          <a:xfrm>
            <a:off x="552978" y="68598"/>
            <a:ext cx="11639022" cy="1064798"/>
          </a:xfrm>
        </p:spPr>
        <p:txBody>
          <a:bodyPr>
            <a:noAutofit/>
          </a:bodyPr>
          <a:lstStyle/>
          <a:p>
            <a:r>
              <a:rPr lang="en-US" sz="2900"/>
              <a:t>DESTINY-Breast06 </a:t>
            </a:r>
            <a:br>
              <a:rPr lang="en-US" sz="2900"/>
            </a:br>
            <a:r>
              <a:rPr lang="en-US" sz="2900"/>
              <a:t>OS in HER2-Low and ITT: Key Secondary Endpoints (~40% Maturity)</a:t>
            </a:r>
          </a:p>
        </p:txBody>
      </p:sp>
      <p:sp>
        <p:nvSpPr>
          <p:cNvPr id="3" name="Footer Placeholder 2">
            <a:extLst>
              <a:ext uri="{FF2B5EF4-FFF2-40B4-BE49-F238E27FC236}">
                <a16:creationId xmlns:a16="http://schemas.microsoft.com/office/drawing/2014/main" id="{B33DDADD-CCED-DAB2-8F3D-092CCC48DE44}"/>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*39.6% maturity (of total N for population) at this first interim analysis; m</a:t>
            </a:r>
            <a:r>
              <a:rPr kumimoji="0" lang="en-GB"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edian</a:t>
            </a:r>
            <a:r>
              <a:rPr kumimoji="0" lang="en-GB"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duration of follow up was 18.6 months (HER2-low). </a:t>
            </a:r>
            <a:r>
              <a:rPr kumimoji="0" lang="en-US" sz="1000" b="0" i="0" u="none" strike="noStrike" kern="1200" cap="none" spc="0" normalizeH="0" baseline="30000" noProof="0">
                <a:ln>
                  <a:noFill/>
                </a:ln>
                <a:solidFill>
                  <a:srgbClr val="3A3A3A"/>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P-value of &lt; 0.0046 required for statistical significance. </a:t>
            </a:r>
            <a:r>
              <a:rPr kumimoji="0" lang="en-US" sz="1000" b="0" i="0" u="none" strike="noStrike" kern="1200" cap="none" spc="0" normalizeH="0" baseline="30000" noProof="0">
                <a:ln>
                  <a:noFill/>
                </a:ln>
                <a:solidFill>
                  <a:srgbClr val="3A3A3A"/>
                </a:solidFill>
                <a:effectLst/>
                <a:uLnTx/>
                <a:uFillTx/>
                <a:latin typeface="Arial" panose="020B0604020202020204" pitchFamily="34" charset="0"/>
                <a:ea typeface="+mn-ea"/>
                <a:cs typeface="Arial" panose="020B0604020202020204" pitchFamily="34" charset="0"/>
              </a:rPr>
              <a:t>‡</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Times New Roman" panose="02020603050405020304" pitchFamily="18" charset="0"/>
                <a:cs typeface="Arial" panose="020B0604020202020204" pitchFamily="34" charset="0"/>
              </a:rPr>
              <a:t>No test of significance was performed in line with the multiple testing procedure; m</a:t>
            </a:r>
            <a:r>
              <a:rPr kumimoji="0" lang="en-GB" sz="1000" b="0" i="0" u="none" strike="noStrike" kern="1200" cap="none" spc="0" normalizeH="0" baseline="0" noProof="0" err="1">
                <a:ln>
                  <a:noFill/>
                </a:ln>
                <a:solidFill>
                  <a:srgbClr val="3A3A3A"/>
                </a:solidFill>
                <a:effectLst/>
                <a:uLnTx/>
                <a:uFillTx/>
                <a:latin typeface="Arial" panose="020B0604020202020204" pitchFamily="34" charset="0"/>
                <a:ea typeface="Times New Roman" panose="02020603050405020304" pitchFamily="18" charset="0"/>
                <a:cs typeface="Arial" panose="020B0604020202020204" pitchFamily="34" charset="0"/>
              </a:rPr>
              <a:t>edian</a:t>
            </a:r>
            <a:r>
              <a:rPr kumimoji="0" lang="en-GB" sz="1000" b="0" i="0" u="none" strike="noStrike" kern="1200" cap="none" spc="0" normalizeH="0" baseline="0" noProof="0">
                <a:ln>
                  <a:noFill/>
                </a:ln>
                <a:solidFill>
                  <a:srgbClr val="3A3A3A"/>
                </a:solidFill>
                <a:effectLst/>
                <a:uLnTx/>
                <a:uFillTx/>
                <a:latin typeface="Arial" panose="020B0604020202020204" pitchFamily="34" charset="0"/>
                <a:ea typeface="Times New Roman" panose="02020603050405020304" pitchFamily="18" charset="0"/>
                <a:cs typeface="Arial" panose="020B0604020202020204" pitchFamily="34" charset="0"/>
              </a:rPr>
              <a:t> duration of follow up was 18.2 months (ITT).</a:t>
            </a:r>
            <a:br>
              <a:rPr kumimoji="0" lang="en-GB" sz="1000" b="0" i="0" u="none" strike="noStrike" kern="1200" cap="none" spc="0" normalizeH="0" baseline="0" noProof="0">
                <a:ln>
                  <a:noFill/>
                </a:ln>
                <a:solidFill>
                  <a:srgbClr val="3A3A3A"/>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HER2, human epidermal growth factor receptor 2; HR, hazard ratio; ITT, intent-to-treat; OS, overall survival; T-</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TPC, chemotherapy treatment of physician’s choice.</a:t>
            </a:r>
            <a:br>
              <a:rPr kumimoji="0" lang="en-GB"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err="1">
                <a:ln>
                  <a:noFill/>
                </a:ln>
                <a:solidFill>
                  <a:srgbClr val="47484F">
                    <a:lumMod val="50000"/>
                  </a:srgbClr>
                </a:solidFill>
                <a:effectLst/>
                <a:uLnTx/>
                <a:uFillTx/>
                <a:latin typeface="Arial" panose="020B0604020202020204" pitchFamily="34" charset="0"/>
                <a:ea typeface="+mn-ea"/>
                <a:cs typeface="Arial" panose="020B0604020202020204" pitchFamily="34" charset="0"/>
              </a:rPr>
              <a:t>Curigliano</a:t>
            </a:r>
            <a:r>
              <a:rPr kumimoji="0" lang="en-GB"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 G, et al. ASCO 2024. Abstract LBA1000. </a:t>
            </a: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Bardia A, et al. </a:t>
            </a:r>
            <a:r>
              <a:rPr kumimoji="0" lang="en-US" sz="1000" b="0" i="1"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N Engl J Med. </a:t>
            </a: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2024;391(22):2110-2122.</a:t>
            </a:r>
          </a:p>
        </p:txBody>
      </p:sp>
      <p:sp>
        <p:nvSpPr>
          <p:cNvPr id="2160" name="TextBox 2159">
            <a:extLst>
              <a:ext uri="{FF2B5EF4-FFF2-40B4-BE49-F238E27FC236}">
                <a16:creationId xmlns:a16="http://schemas.microsoft.com/office/drawing/2014/main" id="{DCDB82FB-C6D4-6F03-79D9-1EACDF3296D0}"/>
              </a:ext>
            </a:extLst>
          </p:cNvPr>
          <p:cNvSpPr txBox="1">
            <a:spLocks/>
          </p:cNvSpPr>
          <p:nvPr/>
        </p:nvSpPr>
        <p:spPr>
          <a:xfrm>
            <a:off x="6562116"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436</a:t>
            </a:r>
          </a:p>
        </p:txBody>
      </p:sp>
      <p:sp>
        <p:nvSpPr>
          <p:cNvPr id="2161" name="TextBox 2160">
            <a:extLst>
              <a:ext uri="{FF2B5EF4-FFF2-40B4-BE49-F238E27FC236}">
                <a16:creationId xmlns:a16="http://schemas.microsoft.com/office/drawing/2014/main" id="{D8AB75A4-CBD8-6370-E66F-E5AC34742E31}"/>
              </a:ext>
            </a:extLst>
          </p:cNvPr>
          <p:cNvSpPr txBox="1">
            <a:spLocks/>
          </p:cNvSpPr>
          <p:nvPr/>
        </p:nvSpPr>
        <p:spPr>
          <a:xfrm>
            <a:off x="6562116"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430</a:t>
            </a:r>
          </a:p>
        </p:txBody>
      </p:sp>
      <p:sp>
        <p:nvSpPr>
          <p:cNvPr id="2162" name="TextBox 2161">
            <a:extLst>
              <a:ext uri="{FF2B5EF4-FFF2-40B4-BE49-F238E27FC236}">
                <a16:creationId xmlns:a16="http://schemas.microsoft.com/office/drawing/2014/main" id="{A43BC605-8C7A-F997-A24D-31F20BCD4EB3}"/>
              </a:ext>
            </a:extLst>
          </p:cNvPr>
          <p:cNvSpPr txBox="1">
            <a:spLocks/>
          </p:cNvSpPr>
          <p:nvPr/>
        </p:nvSpPr>
        <p:spPr>
          <a:xfrm>
            <a:off x="6870066"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431</a:t>
            </a:r>
          </a:p>
        </p:txBody>
      </p:sp>
      <p:sp>
        <p:nvSpPr>
          <p:cNvPr id="2163" name="TextBox 2162">
            <a:extLst>
              <a:ext uri="{FF2B5EF4-FFF2-40B4-BE49-F238E27FC236}">
                <a16:creationId xmlns:a16="http://schemas.microsoft.com/office/drawing/2014/main" id="{18205E66-5F2F-DCF9-B33E-ED3B4764F39D}"/>
              </a:ext>
            </a:extLst>
          </p:cNvPr>
          <p:cNvSpPr txBox="1">
            <a:spLocks/>
          </p:cNvSpPr>
          <p:nvPr/>
        </p:nvSpPr>
        <p:spPr>
          <a:xfrm>
            <a:off x="6870066"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402</a:t>
            </a:r>
          </a:p>
        </p:txBody>
      </p:sp>
      <p:sp>
        <p:nvSpPr>
          <p:cNvPr id="2164" name="TextBox 2163">
            <a:extLst>
              <a:ext uri="{FF2B5EF4-FFF2-40B4-BE49-F238E27FC236}">
                <a16:creationId xmlns:a16="http://schemas.microsoft.com/office/drawing/2014/main" id="{C18DABED-8F94-724A-95F5-31061D7B7943}"/>
              </a:ext>
            </a:extLst>
          </p:cNvPr>
          <p:cNvSpPr txBox="1">
            <a:spLocks/>
          </p:cNvSpPr>
          <p:nvPr/>
        </p:nvSpPr>
        <p:spPr>
          <a:xfrm>
            <a:off x="7179600"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412</a:t>
            </a:r>
          </a:p>
        </p:txBody>
      </p:sp>
      <p:sp>
        <p:nvSpPr>
          <p:cNvPr id="2165" name="TextBox 2164">
            <a:extLst>
              <a:ext uri="{FF2B5EF4-FFF2-40B4-BE49-F238E27FC236}">
                <a16:creationId xmlns:a16="http://schemas.microsoft.com/office/drawing/2014/main" id="{D7E50441-52F3-EE90-6A0C-BB8346196183}"/>
              </a:ext>
            </a:extLst>
          </p:cNvPr>
          <p:cNvSpPr txBox="1">
            <a:spLocks/>
          </p:cNvSpPr>
          <p:nvPr/>
        </p:nvSpPr>
        <p:spPr>
          <a:xfrm>
            <a:off x="7179600"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387</a:t>
            </a:r>
          </a:p>
        </p:txBody>
      </p:sp>
      <p:sp>
        <p:nvSpPr>
          <p:cNvPr id="2166" name="TextBox 2165">
            <a:extLst>
              <a:ext uri="{FF2B5EF4-FFF2-40B4-BE49-F238E27FC236}">
                <a16:creationId xmlns:a16="http://schemas.microsoft.com/office/drawing/2014/main" id="{C2AC2518-7CA7-0896-2EB4-2B9ACA501FB5}"/>
              </a:ext>
            </a:extLst>
          </p:cNvPr>
          <p:cNvSpPr txBox="1">
            <a:spLocks/>
          </p:cNvSpPr>
          <p:nvPr/>
        </p:nvSpPr>
        <p:spPr>
          <a:xfrm>
            <a:off x="7495486"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391</a:t>
            </a:r>
          </a:p>
        </p:txBody>
      </p:sp>
      <p:sp>
        <p:nvSpPr>
          <p:cNvPr id="2167" name="TextBox 2166">
            <a:extLst>
              <a:ext uri="{FF2B5EF4-FFF2-40B4-BE49-F238E27FC236}">
                <a16:creationId xmlns:a16="http://schemas.microsoft.com/office/drawing/2014/main" id="{249F14FB-6175-228A-559C-844D3C7AD7D1}"/>
              </a:ext>
            </a:extLst>
          </p:cNvPr>
          <p:cNvSpPr txBox="1">
            <a:spLocks/>
          </p:cNvSpPr>
          <p:nvPr/>
        </p:nvSpPr>
        <p:spPr>
          <a:xfrm>
            <a:off x="7495486"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360</a:t>
            </a:r>
          </a:p>
        </p:txBody>
      </p:sp>
      <p:sp>
        <p:nvSpPr>
          <p:cNvPr id="2168" name="TextBox 2167">
            <a:extLst>
              <a:ext uri="{FF2B5EF4-FFF2-40B4-BE49-F238E27FC236}">
                <a16:creationId xmlns:a16="http://schemas.microsoft.com/office/drawing/2014/main" id="{EADDDCA7-5E9B-91C6-1483-5AD8E51569AF}"/>
              </a:ext>
            </a:extLst>
          </p:cNvPr>
          <p:cNvSpPr txBox="1">
            <a:spLocks/>
          </p:cNvSpPr>
          <p:nvPr/>
        </p:nvSpPr>
        <p:spPr>
          <a:xfrm>
            <a:off x="7808195"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373</a:t>
            </a:r>
          </a:p>
        </p:txBody>
      </p:sp>
      <p:sp>
        <p:nvSpPr>
          <p:cNvPr id="2169" name="TextBox 2168">
            <a:extLst>
              <a:ext uri="{FF2B5EF4-FFF2-40B4-BE49-F238E27FC236}">
                <a16:creationId xmlns:a16="http://schemas.microsoft.com/office/drawing/2014/main" id="{C837DC42-A0F9-6E62-335A-C2B70259D26A}"/>
              </a:ext>
            </a:extLst>
          </p:cNvPr>
          <p:cNvSpPr txBox="1">
            <a:spLocks/>
          </p:cNvSpPr>
          <p:nvPr/>
        </p:nvSpPr>
        <p:spPr>
          <a:xfrm>
            <a:off x="7808195"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328</a:t>
            </a:r>
          </a:p>
        </p:txBody>
      </p:sp>
      <p:sp>
        <p:nvSpPr>
          <p:cNvPr id="2170" name="TextBox 2169">
            <a:extLst>
              <a:ext uri="{FF2B5EF4-FFF2-40B4-BE49-F238E27FC236}">
                <a16:creationId xmlns:a16="http://schemas.microsoft.com/office/drawing/2014/main" id="{8BDBF570-AA90-950E-071C-DFA0C38940CE}"/>
              </a:ext>
            </a:extLst>
          </p:cNvPr>
          <p:cNvSpPr txBox="1">
            <a:spLocks/>
          </p:cNvSpPr>
          <p:nvPr/>
        </p:nvSpPr>
        <p:spPr>
          <a:xfrm>
            <a:off x="8115582"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329</a:t>
            </a:r>
          </a:p>
        </p:txBody>
      </p:sp>
      <p:sp>
        <p:nvSpPr>
          <p:cNvPr id="2171" name="TextBox 2170">
            <a:extLst>
              <a:ext uri="{FF2B5EF4-FFF2-40B4-BE49-F238E27FC236}">
                <a16:creationId xmlns:a16="http://schemas.microsoft.com/office/drawing/2014/main" id="{24AF23AD-C897-317D-94F0-4DE47BEA16C5}"/>
              </a:ext>
            </a:extLst>
          </p:cNvPr>
          <p:cNvSpPr txBox="1">
            <a:spLocks/>
          </p:cNvSpPr>
          <p:nvPr/>
        </p:nvSpPr>
        <p:spPr>
          <a:xfrm>
            <a:off x="8115582"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292</a:t>
            </a:r>
          </a:p>
        </p:txBody>
      </p:sp>
      <p:sp>
        <p:nvSpPr>
          <p:cNvPr id="2172" name="TextBox 2171">
            <a:extLst>
              <a:ext uri="{FF2B5EF4-FFF2-40B4-BE49-F238E27FC236}">
                <a16:creationId xmlns:a16="http://schemas.microsoft.com/office/drawing/2014/main" id="{51FFA49D-8591-755D-9FEA-BCDCEE8A7CE5}"/>
              </a:ext>
            </a:extLst>
          </p:cNvPr>
          <p:cNvSpPr txBox="1">
            <a:spLocks/>
          </p:cNvSpPr>
          <p:nvPr/>
        </p:nvSpPr>
        <p:spPr>
          <a:xfrm>
            <a:off x="8439964"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235</a:t>
            </a:r>
          </a:p>
        </p:txBody>
      </p:sp>
      <p:sp>
        <p:nvSpPr>
          <p:cNvPr id="2173" name="TextBox 2172">
            <a:extLst>
              <a:ext uri="{FF2B5EF4-FFF2-40B4-BE49-F238E27FC236}">
                <a16:creationId xmlns:a16="http://schemas.microsoft.com/office/drawing/2014/main" id="{F42696FE-0B0B-C83F-D160-19CF409F2ECD}"/>
              </a:ext>
            </a:extLst>
          </p:cNvPr>
          <p:cNvSpPr txBox="1">
            <a:spLocks/>
          </p:cNvSpPr>
          <p:nvPr/>
        </p:nvSpPr>
        <p:spPr>
          <a:xfrm>
            <a:off x="8439964"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210</a:t>
            </a:r>
          </a:p>
        </p:txBody>
      </p:sp>
      <p:sp>
        <p:nvSpPr>
          <p:cNvPr id="2174" name="TextBox 2173">
            <a:extLst>
              <a:ext uri="{FF2B5EF4-FFF2-40B4-BE49-F238E27FC236}">
                <a16:creationId xmlns:a16="http://schemas.microsoft.com/office/drawing/2014/main" id="{6B9EF3E8-B7A3-7D1A-DEBD-8CAA5FC71856}"/>
              </a:ext>
            </a:extLst>
          </p:cNvPr>
          <p:cNvSpPr txBox="1">
            <a:spLocks/>
          </p:cNvSpPr>
          <p:nvPr/>
        </p:nvSpPr>
        <p:spPr>
          <a:xfrm>
            <a:off x="8739974"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169</a:t>
            </a:r>
          </a:p>
        </p:txBody>
      </p:sp>
      <p:sp>
        <p:nvSpPr>
          <p:cNvPr id="2175" name="TextBox 2174">
            <a:extLst>
              <a:ext uri="{FF2B5EF4-FFF2-40B4-BE49-F238E27FC236}">
                <a16:creationId xmlns:a16="http://schemas.microsoft.com/office/drawing/2014/main" id="{8EFF2628-3164-93CB-2387-A7BC9E362091}"/>
              </a:ext>
            </a:extLst>
          </p:cNvPr>
          <p:cNvSpPr txBox="1">
            <a:spLocks/>
          </p:cNvSpPr>
          <p:nvPr/>
        </p:nvSpPr>
        <p:spPr>
          <a:xfrm>
            <a:off x="8739974"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143</a:t>
            </a:r>
          </a:p>
        </p:txBody>
      </p:sp>
      <p:sp>
        <p:nvSpPr>
          <p:cNvPr id="1312" name="TextBox 1311">
            <a:extLst>
              <a:ext uri="{FF2B5EF4-FFF2-40B4-BE49-F238E27FC236}">
                <a16:creationId xmlns:a16="http://schemas.microsoft.com/office/drawing/2014/main" id="{77600BF7-FD0C-CA74-2E32-AA34AF702BFB}"/>
              </a:ext>
            </a:extLst>
          </p:cNvPr>
          <p:cNvSpPr txBox="1">
            <a:spLocks/>
          </p:cNvSpPr>
          <p:nvPr/>
        </p:nvSpPr>
        <p:spPr>
          <a:xfrm>
            <a:off x="9039984"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120</a:t>
            </a:r>
          </a:p>
        </p:txBody>
      </p:sp>
      <p:sp>
        <p:nvSpPr>
          <p:cNvPr id="1313" name="TextBox 1312">
            <a:extLst>
              <a:ext uri="{FF2B5EF4-FFF2-40B4-BE49-F238E27FC236}">
                <a16:creationId xmlns:a16="http://schemas.microsoft.com/office/drawing/2014/main" id="{AC1AA7E1-8A67-2E73-ACD7-9E42A3B05657}"/>
              </a:ext>
            </a:extLst>
          </p:cNvPr>
          <p:cNvSpPr txBox="1">
            <a:spLocks/>
          </p:cNvSpPr>
          <p:nvPr/>
        </p:nvSpPr>
        <p:spPr>
          <a:xfrm>
            <a:off x="9039984"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101</a:t>
            </a:r>
          </a:p>
        </p:txBody>
      </p:sp>
      <p:sp>
        <p:nvSpPr>
          <p:cNvPr id="1314" name="TextBox 1313">
            <a:extLst>
              <a:ext uri="{FF2B5EF4-FFF2-40B4-BE49-F238E27FC236}">
                <a16:creationId xmlns:a16="http://schemas.microsoft.com/office/drawing/2014/main" id="{4F5B8F42-2667-9B2A-F02B-FE311A1183B6}"/>
              </a:ext>
            </a:extLst>
          </p:cNvPr>
          <p:cNvSpPr txBox="1">
            <a:spLocks/>
          </p:cNvSpPr>
          <p:nvPr/>
        </p:nvSpPr>
        <p:spPr>
          <a:xfrm>
            <a:off x="9339994"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69</a:t>
            </a:r>
          </a:p>
        </p:txBody>
      </p:sp>
      <p:sp>
        <p:nvSpPr>
          <p:cNvPr id="1315" name="TextBox 1314">
            <a:extLst>
              <a:ext uri="{FF2B5EF4-FFF2-40B4-BE49-F238E27FC236}">
                <a16:creationId xmlns:a16="http://schemas.microsoft.com/office/drawing/2014/main" id="{DE550880-254A-A0E4-4B43-3F9DFCF43392}"/>
              </a:ext>
            </a:extLst>
          </p:cNvPr>
          <p:cNvSpPr txBox="1">
            <a:spLocks/>
          </p:cNvSpPr>
          <p:nvPr/>
        </p:nvSpPr>
        <p:spPr>
          <a:xfrm>
            <a:off x="9339994"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62</a:t>
            </a:r>
          </a:p>
        </p:txBody>
      </p:sp>
      <p:sp>
        <p:nvSpPr>
          <p:cNvPr id="1316" name="TextBox 1315">
            <a:extLst>
              <a:ext uri="{FF2B5EF4-FFF2-40B4-BE49-F238E27FC236}">
                <a16:creationId xmlns:a16="http://schemas.microsoft.com/office/drawing/2014/main" id="{FECDAF4A-AB98-00ED-B34A-77E676086E3A}"/>
              </a:ext>
            </a:extLst>
          </p:cNvPr>
          <p:cNvSpPr txBox="1">
            <a:spLocks/>
          </p:cNvSpPr>
          <p:nvPr/>
        </p:nvSpPr>
        <p:spPr>
          <a:xfrm>
            <a:off x="9640003"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39</a:t>
            </a:r>
          </a:p>
        </p:txBody>
      </p:sp>
      <p:sp>
        <p:nvSpPr>
          <p:cNvPr id="1317" name="TextBox 1316">
            <a:extLst>
              <a:ext uri="{FF2B5EF4-FFF2-40B4-BE49-F238E27FC236}">
                <a16:creationId xmlns:a16="http://schemas.microsoft.com/office/drawing/2014/main" id="{71172DF2-4AC5-B66F-3224-5F142D66CB3E}"/>
              </a:ext>
            </a:extLst>
          </p:cNvPr>
          <p:cNvSpPr txBox="1">
            <a:spLocks/>
          </p:cNvSpPr>
          <p:nvPr/>
        </p:nvSpPr>
        <p:spPr>
          <a:xfrm>
            <a:off x="9640003"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27</a:t>
            </a:r>
          </a:p>
        </p:txBody>
      </p:sp>
      <p:sp>
        <p:nvSpPr>
          <p:cNvPr id="1318" name="TextBox 1317">
            <a:extLst>
              <a:ext uri="{FF2B5EF4-FFF2-40B4-BE49-F238E27FC236}">
                <a16:creationId xmlns:a16="http://schemas.microsoft.com/office/drawing/2014/main" id="{151B69E3-8EE1-67EC-A81E-63CDEDDEC0FD}"/>
              </a:ext>
            </a:extLst>
          </p:cNvPr>
          <p:cNvSpPr txBox="1">
            <a:spLocks/>
          </p:cNvSpPr>
          <p:nvPr/>
        </p:nvSpPr>
        <p:spPr>
          <a:xfrm>
            <a:off x="9940012"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16</a:t>
            </a:r>
          </a:p>
        </p:txBody>
      </p:sp>
      <p:sp>
        <p:nvSpPr>
          <p:cNvPr id="1319" name="TextBox 1318">
            <a:extLst>
              <a:ext uri="{FF2B5EF4-FFF2-40B4-BE49-F238E27FC236}">
                <a16:creationId xmlns:a16="http://schemas.microsoft.com/office/drawing/2014/main" id="{98291E1B-9C7C-5689-0037-6AF70D3BEF4B}"/>
              </a:ext>
            </a:extLst>
          </p:cNvPr>
          <p:cNvSpPr txBox="1">
            <a:spLocks/>
          </p:cNvSpPr>
          <p:nvPr/>
        </p:nvSpPr>
        <p:spPr>
          <a:xfrm>
            <a:off x="9949538"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9</a:t>
            </a:r>
          </a:p>
        </p:txBody>
      </p:sp>
      <p:sp>
        <p:nvSpPr>
          <p:cNvPr id="1320" name="TextBox 1319">
            <a:extLst>
              <a:ext uri="{FF2B5EF4-FFF2-40B4-BE49-F238E27FC236}">
                <a16:creationId xmlns:a16="http://schemas.microsoft.com/office/drawing/2014/main" id="{90FA1942-C63C-44E2-C28C-8CF8745BF5BC}"/>
              </a:ext>
            </a:extLst>
          </p:cNvPr>
          <p:cNvSpPr txBox="1">
            <a:spLocks/>
          </p:cNvSpPr>
          <p:nvPr/>
        </p:nvSpPr>
        <p:spPr>
          <a:xfrm>
            <a:off x="10240023"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7</a:t>
            </a:r>
          </a:p>
        </p:txBody>
      </p:sp>
      <p:sp>
        <p:nvSpPr>
          <p:cNvPr id="1321" name="TextBox 1320">
            <a:extLst>
              <a:ext uri="{FF2B5EF4-FFF2-40B4-BE49-F238E27FC236}">
                <a16:creationId xmlns:a16="http://schemas.microsoft.com/office/drawing/2014/main" id="{723FF550-4817-C4DE-D17E-A5E1F6F2C2E7}"/>
              </a:ext>
            </a:extLst>
          </p:cNvPr>
          <p:cNvSpPr txBox="1">
            <a:spLocks/>
          </p:cNvSpPr>
          <p:nvPr/>
        </p:nvSpPr>
        <p:spPr>
          <a:xfrm>
            <a:off x="10240023"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a:t>
            </a:r>
          </a:p>
        </p:txBody>
      </p:sp>
      <p:sp>
        <p:nvSpPr>
          <p:cNvPr id="1322" name="TextBox 1321">
            <a:extLst>
              <a:ext uri="{FF2B5EF4-FFF2-40B4-BE49-F238E27FC236}">
                <a16:creationId xmlns:a16="http://schemas.microsoft.com/office/drawing/2014/main" id="{917F8952-B361-5D4F-5DAC-B3649C65041D}"/>
              </a:ext>
            </a:extLst>
          </p:cNvPr>
          <p:cNvSpPr txBox="1">
            <a:spLocks/>
          </p:cNvSpPr>
          <p:nvPr/>
        </p:nvSpPr>
        <p:spPr>
          <a:xfrm>
            <a:off x="10540032"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2</a:t>
            </a:r>
          </a:p>
        </p:txBody>
      </p:sp>
      <p:sp>
        <p:nvSpPr>
          <p:cNvPr id="1323" name="TextBox 1322">
            <a:extLst>
              <a:ext uri="{FF2B5EF4-FFF2-40B4-BE49-F238E27FC236}">
                <a16:creationId xmlns:a16="http://schemas.microsoft.com/office/drawing/2014/main" id="{BF831F5E-FAAB-EFFD-3C58-80AACBE9349F}"/>
              </a:ext>
            </a:extLst>
          </p:cNvPr>
          <p:cNvSpPr txBox="1">
            <a:spLocks/>
          </p:cNvSpPr>
          <p:nvPr/>
        </p:nvSpPr>
        <p:spPr>
          <a:xfrm>
            <a:off x="10540032"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a:t>
            </a:r>
          </a:p>
        </p:txBody>
      </p:sp>
      <p:sp>
        <p:nvSpPr>
          <p:cNvPr id="1324" name="TextBox 1323">
            <a:extLst>
              <a:ext uri="{FF2B5EF4-FFF2-40B4-BE49-F238E27FC236}">
                <a16:creationId xmlns:a16="http://schemas.microsoft.com/office/drawing/2014/main" id="{5116B1D9-3381-54B6-25F2-3C6D8F258F54}"/>
              </a:ext>
            </a:extLst>
          </p:cNvPr>
          <p:cNvSpPr txBox="1">
            <a:spLocks/>
          </p:cNvSpPr>
          <p:nvPr/>
        </p:nvSpPr>
        <p:spPr>
          <a:xfrm>
            <a:off x="10840042"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0</a:t>
            </a:r>
          </a:p>
        </p:txBody>
      </p:sp>
      <p:sp>
        <p:nvSpPr>
          <p:cNvPr id="1325" name="TextBox 1324">
            <a:extLst>
              <a:ext uri="{FF2B5EF4-FFF2-40B4-BE49-F238E27FC236}">
                <a16:creationId xmlns:a16="http://schemas.microsoft.com/office/drawing/2014/main" id="{A98BBEE6-CD32-4327-CAF5-5E7D4D3874B0}"/>
              </a:ext>
            </a:extLst>
          </p:cNvPr>
          <p:cNvSpPr txBox="1">
            <a:spLocks/>
          </p:cNvSpPr>
          <p:nvPr/>
        </p:nvSpPr>
        <p:spPr>
          <a:xfrm>
            <a:off x="10840042"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a:t>
            </a:r>
          </a:p>
        </p:txBody>
      </p:sp>
      <p:sp>
        <p:nvSpPr>
          <p:cNvPr id="1326" name="TextBox 1325">
            <a:extLst>
              <a:ext uri="{FF2B5EF4-FFF2-40B4-BE49-F238E27FC236}">
                <a16:creationId xmlns:a16="http://schemas.microsoft.com/office/drawing/2014/main" id="{C970A382-4F56-4642-A757-DBDA20FAB234}"/>
              </a:ext>
            </a:extLst>
          </p:cNvPr>
          <p:cNvSpPr txBox="1">
            <a:spLocks/>
          </p:cNvSpPr>
          <p:nvPr/>
        </p:nvSpPr>
        <p:spPr>
          <a:xfrm>
            <a:off x="11140044" y="5005395"/>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0</a:t>
            </a:r>
          </a:p>
        </p:txBody>
      </p:sp>
      <p:sp>
        <p:nvSpPr>
          <p:cNvPr id="1327" name="TextBox 1326">
            <a:extLst>
              <a:ext uri="{FF2B5EF4-FFF2-40B4-BE49-F238E27FC236}">
                <a16:creationId xmlns:a16="http://schemas.microsoft.com/office/drawing/2014/main" id="{41D6B4C0-5B5B-FF9E-EFE5-FBA5757C2AC4}"/>
              </a:ext>
            </a:extLst>
          </p:cNvPr>
          <p:cNvSpPr txBox="1">
            <a:spLocks/>
          </p:cNvSpPr>
          <p:nvPr/>
        </p:nvSpPr>
        <p:spPr>
          <a:xfrm>
            <a:off x="11140044" y="5129142"/>
            <a:ext cx="259019"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0</a:t>
            </a:r>
          </a:p>
        </p:txBody>
      </p:sp>
      <p:sp>
        <p:nvSpPr>
          <p:cNvPr id="2506" name="TextBox 2505">
            <a:extLst>
              <a:ext uri="{FF2B5EF4-FFF2-40B4-BE49-F238E27FC236}">
                <a16:creationId xmlns:a16="http://schemas.microsoft.com/office/drawing/2014/main" id="{0CA1F9E3-7299-E207-C700-27C4FFF5A249}"/>
              </a:ext>
            </a:extLst>
          </p:cNvPr>
          <p:cNvSpPr txBox="1"/>
          <p:nvPr/>
        </p:nvSpPr>
        <p:spPr>
          <a:xfrm>
            <a:off x="9462353" y="2131652"/>
            <a:ext cx="2418295" cy="553998"/>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3A3A3A"/>
                </a:solidFill>
                <a:effectLst/>
                <a:uLnTx/>
                <a:uFillTx/>
                <a:latin typeface="Arial" panose="020B0604020202020204"/>
                <a:ea typeface="+mn-ea"/>
                <a:cs typeface="+mn-cs"/>
              </a:rPr>
              <a:t>HR, 0.81</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3A3A3A"/>
                </a:solidFill>
                <a:effectLst/>
                <a:uLnTx/>
                <a:uFillTx/>
                <a:latin typeface="Arial" panose="020B0604020202020204"/>
                <a:ea typeface="+mn-ea"/>
                <a:cs typeface="+mn-cs"/>
              </a:rPr>
              <a:t>95% CI, 0.65-1.00</a:t>
            </a:r>
            <a:r>
              <a:rPr kumimoji="0" lang="en-US" sz="1100" b="1" i="0" u="none" strike="noStrike" kern="1200" cap="none" spc="0" normalizeH="0" baseline="30000" noProof="0">
                <a:ln>
                  <a:noFill/>
                </a:ln>
                <a:solidFill>
                  <a:srgbClr val="3A3A3A"/>
                </a:solidFill>
                <a:effectLst/>
                <a:uLnTx/>
                <a:uFillTx/>
                <a:latin typeface="Arial" panose="020B0604020202020204" pitchFamily="34" charset="0"/>
                <a:ea typeface="+mn-ea"/>
                <a:cs typeface="+mn-cs"/>
              </a:rPr>
              <a:t>‡</a:t>
            </a:r>
            <a:endParaRPr kumimoji="0" lang="en-US" sz="1100" b="1" i="0" u="none" strike="noStrike" kern="1200" cap="none" spc="0" normalizeH="0" baseline="0" noProof="0">
              <a:ln>
                <a:noFill/>
              </a:ln>
              <a:solidFill>
                <a:srgbClr val="3A3A3A"/>
              </a:solidFill>
              <a:effectLst/>
              <a:uLnTx/>
              <a:uFillTx/>
              <a:latin typeface="Arial" panose="020B0604020202020204"/>
              <a:ea typeface="+mn-ea"/>
              <a:cs typeface="+mn-cs"/>
            </a:endParaRPr>
          </a:p>
        </p:txBody>
      </p:sp>
      <p:sp>
        <p:nvSpPr>
          <p:cNvPr id="1088" name="TextBox 1087">
            <a:extLst>
              <a:ext uri="{FF2B5EF4-FFF2-40B4-BE49-F238E27FC236}">
                <a16:creationId xmlns:a16="http://schemas.microsoft.com/office/drawing/2014/main" id="{C09E03F3-6AEB-1181-0CE1-8F6993232D71}"/>
              </a:ext>
            </a:extLst>
          </p:cNvPr>
          <p:cNvSpPr txBox="1">
            <a:spLocks/>
          </p:cNvSpPr>
          <p:nvPr/>
        </p:nvSpPr>
        <p:spPr>
          <a:xfrm>
            <a:off x="7173088"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6</a:t>
            </a:r>
          </a:p>
        </p:txBody>
      </p:sp>
      <p:sp>
        <p:nvSpPr>
          <p:cNvPr id="1089" name="TextBox 1088">
            <a:extLst>
              <a:ext uri="{FF2B5EF4-FFF2-40B4-BE49-F238E27FC236}">
                <a16:creationId xmlns:a16="http://schemas.microsoft.com/office/drawing/2014/main" id="{EEF17E05-42D2-2F9C-B3EF-F2AA9C6E7B34}"/>
              </a:ext>
            </a:extLst>
          </p:cNvPr>
          <p:cNvSpPr txBox="1">
            <a:spLocks/>
          </p:cNvSpPr>
          <p:nvPr/>
        </p:nvSpPr>
        <p:spPr>
          <a:xfrm>
            <a:off x="7477384"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9</a:t>
            </a:r>
          </a:p>
        </p:txBody>
      </p:sp>
      <p:sp>
        <p:nvSpPr>
          <p:cNvPr id="1090" name="TextBox 1089">
            <a:extLst>
              <a:ext uri="{FF2B5EF4-FFF2-40B4-BE49-F238E27FC236}">
                <a16:creationId xmlns:a16="http://schemas.microsoft.com/office/drawing/2014/main" id="{50DE1141-9700-551A-39DF-A795372A5DA1}"/>
              </a:ext>
            </a:extLst>
          </p:cNvPr>
          <p:cNvSpPr txBox="1">
            <a:spLocks/>
          </p:cNvSpPr>
          <p:nvPr/>
        </p:nvSpPr>
        <p:spPr>
          <a:xfrm>
            <a:off x="7791998"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12</a:t>
            </a:r>
          </a:p>
        </p:txBody>
      </p:sp>
      <p:sp>
        <p:nvSpPr>
          <p:cNvPr id="1091" name="TextBox 1090">
            <a:extLst>
              <a:ext uri="{FF2B5EF4-FFF2-40B4-BE49-F238E27FC236}">
                <a16:creationId xmlns:a16="http://schemas.microsoft.com/office/drawing/2014/main" id="{4E67767E-0D99-FB61-69F1-7EE68F414E07}"/>
              </a:ext>
            </a:extLst>
          </p:cNvPr>
          <p:cNvSpPr txBox="1">
            <a:spLocks/>
          </p:cNvSpPr>
          <p:nvPr/>
        </p:nvSpPr>
        <p:spPr>
          <a:xfrm>
            <a:off x="8097087"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15</a:t>
            </a:r>
          </a:p>
        </p:txBody>
      </p:sp>
      <p:sp>
        <p:nvSpPr>
          <p:cNvPr id="1093" name="TextBox 1092">
            <a:extLst>
              <a:ext uri="{FF2B5EF4-FFF2-40B4-BE49-F238E27FC236}">
                <a16:creationId xmlns:a16="http://schemas.microsoft.com/office/drawing/2014/main" id="{6C899448-0C50-B56A-EA94-6BDFD7056021}"/>
              </a:ext>
            </a:extLst>
          </p:cNvPr>
          <p:cNvSpPr txBox="1">
            <a:spLocks/>
          </p:cNvSpPr>
          <p:nvPr/>
        </p:nvSpPr>
        <p:spPr>
          <a:xfrm>
            <a:off x="8389476"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18</a:t>
            </a:r>
          </a:p>
        </p:txBody>
      </p:sp>
      <p:sp>
        <p:nvSpPr>
          <p:cNvPr id="1094" name="TextBox 1093">
            <a:extLst>
              <a:ext uri="{FF2B5EF4-FFF2-40B4-BE49-F238E27FC236}">
                <a16:creationId xmlns:a16="http://schemas.microsoft.com/office/drawing/2014/main" id="{20C1336E-687F-17FC-77B6-4320B6EF200E}"/>
              </a:ext>
            </a:extLst>
          </p:cNvPr>
          <p:cNvSpPr txBox="1">
            <a:spLocks/>
          </p:cNvSpPr>
          <p:nvPr/>
        </p:nvSpPr>
        <p:spPr>
          <a:xfrm>
            <a:off x="8710440"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21</a:t>
            </a:r>
          </a:p>
        </p:txBody>
      </p:sp>
      <p:sp>
        <p:nvSpPr>
          <p:cNvPr id="1095" name="TextBox 1094">
            <a:extLst>
              <a:ext uri="{FF2B5EF4-FFF2-40B4-BE49-F238E27FC236}">
                <a16:creationId xmlns:a16="http://schemas.microsoft.com/office/drawing/2014/main" id="{42C63C67-B16B-484E-B840-19FFF76D91C5}"/>
              </a:ext>
            </a:extLst>
          </p:cNvPr>
          <p:cNvSpPr txBox="1">
            <a:spLocks/>
          </p:cNvSpPr>
          <p:nvPr/>
        </p:nvSpPr>
        <p:spPr>
          <a:xfrm>
            <a:off x="9006004"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24</a:t>
            </a:r>
          </a:p>
        </p:txBody>
      </p:sp>
      <p:sp>
        <p:nvSpPr>
          <p:cNvPr id="1096" name="TextBox 1095">
            <a:extLst>
              <a:ext uri="{FF2B5EF4-FFF2-40B4-BE49-F238E27FC236}">
                <a16:creationId xmlns:a16="http://schemas.microsoft.com/office/drawing/2014/main" id="{231E1674-BDE4-F27E-9645-86472D3F7EE6}"/>
              </a:ext>
            </a:extLst>
          </p:cNvPr>
          <p:cNvSpPr txBox="1">
            <a:spLocks/>
          </p:cNvSpPr>
          <p:nvPr/>
        </p:nvSpPr>
        <p:spPr>
          <a:xfrm>
            <a:off x="9314268"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27</a:t>
            </a:r>
          </a:p>
        </p:txBody>
      </p:sp>
      <p:sp>
        <p:nvSpPr>
          <p:cNvPr id="1097" name="TextBox 1096">
            <a:extLst>
              <a:ext uri="{FF2B5EF4-FFF2-40B4-BE49-F238E27FC236}">
                <a16:creationId xmlns:a16="http://schemas.microsoft.com/office/drawing/2014/main" id="{3360D1ED-342B-5A6B-E25C-2AC480CCA273}"/>
              </a:ext>
            </a:extLst>
          </p:cNvPr>
          <p:cNvSpPr txBox="1">
            <a:spLocks/>
          </p:cNvSpPr>
          <p:nvPr/>
        </p:nvSpPr>
        <p:spPr>
          <a:xfrm>
            <a:off x="9619356"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30</a:t>
            </a:r>
          </a:p>
        </p:txBody>
      </p:sp>
      <p:sp>
        <p:nvSpPr>
          <p:cNvPr id="1098" name="TextBox 1097">
            <a:extLst>
              <a:ext uri="{FF2B5EF4-FFF2-40B4-BE49-F238E27FC236}">
                <a16:creationId xmlns:a16="http://schemas.microsoft.com/office/drawing/2014/main" id="{63A810BA-978A-EB8A-A3E2-C1E6D8665A1B}"/>
              </a:ext>
            </a:extLst>
          </p:cNvPr>
          <p:cNvSpPr txBox="1">
            <a:spLocks/>
          </p:cNvSpPr>
          <p:nvPr/>
        </p:nvSpPr>
        <p:spPr>
          <a:xfrm>
            <a:off x="9924446"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33</a:t>
            </a:r>
          </a:p>
        </p:txBody>
      </p:sp>
      <p:sp>
        <p:nvSpPr>
          <p:cNvPr id="1099" name="TextBox 1098">
            <a:extLst>
              <a:ext uri="{FF2B5EF4-FFF2-40B4-BE49-F238E27FC236}">
                <a16:creationId xmlns:a16="http://schemas.microsoft.com/office/drawing/2014/main" id="{FF81E215-6AC0-5C62-D508-566A16D68D03}"/>
              </a:ext>
            </a:extLst>
          </p:cNvPr>
          <p:cNvSpPr txBox="1">
            <a:spLocks/>
          </p:cNvSpPr>
          <p:nvPr/>
        </p:nvSpPr>
        <p:spPr>
          <a:xfrm>
            <a:off x="10229535"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36</a:t>
            </a:r>
          </a:p>
        </p:txBody>
      </p:sp>
      <p:sp>
        <p:nvSpPr>
          <p:cNvPr id="1309" name="TextBox 1308">
            <a:extLst>
              <a:ext uri="{FF2B5EF4-FFF2-40B4-BE49-F238E27FC236}">
                <a16:creationId xmlns:a16="http://schemas.microsoft.com/office/drawing/2014/main" id="{F10407DA-6E64-E127-A6AE-5BBD0C59773F}"/>
              </a:ext>
            </a:extLst>
          </p:cNvPr>
          <p:cNvSpPr txBox="1">
            <a:spLocks/>
          </p:cNvSpPr>
          <p:nvPr/>
        </p:nvSpPr>
        <p:spPr>
          <a:xfrm>
            <a:off x="10534624"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39</a:t>
            </a:r>
          </a:p>
        </p:txBody>
      </p:sp>
      <p:sp>
        <p:nvSpPr>
          <p:cNvPr id="1310" name="TextBox 1309">
            <a:extLst>
              <a:ext uri="{FF2B5EF4-FFF2-40B4-BE49-F238E27FC236}">
                <a16:creationId xmlns:a16="http://schemas.microsoft.com/office/drawing/2014/main" id="{B1386CFD-1C40-FF68-A510-E314913802BB}"/>
              </a:ext>
            </a:extLst>
          </p:cNvPr>
          <p:cNvSpPr txBox="1">
            <a:spLocks/>
          </p:cNvSpPr>
          <p:nvPr/>
        </p:nvSpPr>
        <p:spPr>
          <a:xfrm>
            <a:off x="10836538"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42</a:t>
            </a:r>
          </a:p>
        </p:txBody>
      </p:sp>
      <p:sp>
        <p:nvSpPr>
          <p:cNvPr id="1311" name="TextBox 1310">
            <a:extLst>
              <a:ext uri="{FF2B5EF4-FFF2-40B4-BE49-F238E27FC236}">
                <a16:creationId xmlns:a16="http://schemas.microsoft.com/office/drawing/2014/main" id="{1299E1E8-DB6D-2D39-7332-03F48ABD725F}"/>
              </a:ext>
            </a:extLst>
          </p:cNvPr>
          <p:cNvSpPr txBox="1">
            <a:spLocks/>
          </p:cNvSpPr>
          <p:nvPr/>
        </p:nvSpPr>
        <p:spPr>
          <a:xfrm>
            <a:off x="11154332" y="4601158"/>
            <a:ext cx="259019"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45</a:t>
            </a:r>
          </a:p>
        </p:txBody>
      </p:sp>
      <p:sp>
        <p:nvSpPr>
          <p:cNvPr id="2222" name="Free-form: Shape 1003">
            <a:extLst>
              <a:ext uri="{FF2B5EF4-FFF2-40B4-BE49-F238E27FC236}">
                <a16:creationId xmlns:a16="http://schemas.microsoft.com/office/drawing/2014/main" id="{76D7A93A-8321-2978-B940-922FAB4E4C79}"/>
              </a:ext>
            </a:extLst>
          </p:cNvPr>
          <p:cNvSpPr/>
          <p:nvPr/>
        </p:nvSpPr>
        <p:spPr>
          <a:xfrm>
            <a:off x="7303240"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23" name="Free-form: Shape 1004">
            <a:extLst>
              <a:ext uri="{FF2B5EF4-FFF2-40B4-BE49-F238E27FC236}">
                <a16:creationId xmlns:a16="http://schemas.microsoft.com/office/drawing/2014/main" id="{88F10C1D-F5AD-F9C3-DDD1-9DEE46F2686E}"/>
              </a:ext>
            </a:extLst>
          </p:cNvPr>
          <p:cNvSpPr/>
          <p:nvPr/>
        </p:nvSpPr>
        <p:spPr>
          <a:xfrm>
            <a:off x="7610498"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24" name="Free-form: Shape 1005">
            <a:extLst>
              <a:ext uri="{FF2B5EF4-FFF2-40B4-BE49-F238E27FC236}">
                <a16:creationId xmlns:a16="http://schemas.microsoft.com/office/drawing/2014/main" id="{8BA40BAA-8972-A26D-7A0D-D8E9735BC4BF}"/>
              </a:ext>
            </a:extLst>
          </p:cNvPr>
          <p:cNvSpPr/>
          <p:nvPr/>
        </p:nvSpPr>
        <p:spPr>
          <a:xfrm>
            <a:off x="7917758"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25" name="Free-form: Shape 1006">
            <a:extLst>
              <a:ext uri="{FF2B5EF4-FFF2-40B4-BE49-F238E27FC236}">
                <a16:creationId xmlns:a16="http://schemas.microsoft.com/office/drawing/2014/main" id="{3BD67805-1A8D-8186-3871-425F94B4323F}"/>
              </a:ext>
            </a:extLst>
          </p:cNvPr>
          <p:cNvSpPr/>
          <p:nvPr/>
        </p:nvSpPr>
        <p:spPr>
          <a:xfrm>
            <a:off x="8219478"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26" name="Free-form: Shape 1007">
            <a:extLst>
              <a:ext uri="{FF2B5EF4-FFF2-40B4-BE49-F238E27FC236}">
                <a16:creationId xmlns:a16="http://schemas.microsoft.com/office/drawing/2014/main" id="{344BF115-A3D5-9656-E003-F04C9EBD3901}"/>
              </a:ext>
            </a:extLst>
          </p:cNvPr>
          <p:cNvSpPr/>
          <p:nvPr/>
        </p:nvSpPr>
        <p:spPr>
          <a:xfrm>
            <a:off x="8524277"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27" name="Free-form: Shape 1008">
            <a:extLst>
              <a:ext uri="{FF2B5EF4-FFF2-40B4-BE49-F238E27FC236}">
                <a16:creationId xmlns:a16="http://schemas.microsoft.com/office/drawing/2014/main" id="{547A5EDA-B91D-F63D-76C4-415818586454}"/>
              </a:ext>
            </a:extLst>
          </p:cNvPr>
          <p:cNvSpPr/>
          <p:nvPr/>
        </p:nvSpPr>
        <p:spPr>
          <a:xfrm>
            <a:off x="8832346"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28" name="Free-form: Shape 1009">
            <a:extLst>
              <a:ext uri="{FF2B5EF4-FFF2-40B4-BE49-F238E27FC236}">
                <a16:creationId xmlns:a16="http://schemas.microsoft.com/office/drawing/2014/main" id="{882B0A30-BA36-103F-1335-C11E1D317E19}"/>
              </a:ext>
            </a:extLst>
          </p:cNvPr>
          <p:cNvSpPr/>
          <p:nvPr/>
        </p:nvSpPr>
        <p:spPr>
          <a:xfrm>
            <a:off x="9136430"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29" name="Free-form: Shape 1010">
            <a:extLst>
              <a:ext uri="{FF2B5EF4-FFF2-40B4-BE49-F238E27FC236}">
                <a16:creationId xmlns:a16="http://schemas.microsoft.com/office/drawing/2014/main" id="{F511F28B-FD9F-FCFE-C36B-77650DB8A8EC}"/>
              </a:ext>
            </a:extLst>
          </p:cNvPr>
          <p:cNvSpPr/>
          <p:nvPr/>
        </p:nvSpPr>
        <p:spPr>
          <a:xfrm>
            <a:off x="9441325"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30" name="Free-form: Shape 1011">
            <a:extLst>
              <a:ext uri="{FF2B5EF4-FFF2-40B4-BE49-F238E27FC236}">
                <a16:creationId xmlns:a16="http://schemas.microsoft.com/office/drawing/2014/main" id="{C22153A3-96B4-3A84-D002-CEB0E53911E3}"/>
              </a:ext>
            </a:extLst>
          </p:cNvPr>
          <p:cNvSpPr/>
          <p:nvPr/>
        </p:nvSpPr>
        <p:spPr>
          <a:xfrm>
            <a:off x="9745409"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31" name="Free-form: Shape 1012">
            <a:extLst>
              <a:ext uri="{FF2B5EF4-FFF2-40B4-BE49-F238E27FC236}">
                <a16:creationId xmlns:a16="http://schemas.microsoft.com/office/drawing/2014/main" id="{D36782BF-B73A-D0C0-38EE-540BC72419FA}"/>
              </a:ext>
            </a:extLst>
          </p:cNvPr>
          <p:cNvSpPr/>
          <p:nvPr/>
        </p:nvSpPr>
        <p:spPr>
          <a:xfrm>
            <a:off x="10050304"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32" name="Free-form: Shape 1013">
            <a:extLst>
              <a:ext uri="{FF2B5EF4-FFF2-40B4-BE49-F238E27FC236}">
                <a16:creationId xmlns:a16="http://schemas.microsoft.com/office/drawing/2014/main" id="{FF06F445-7152-BA73-96DC-D234C29F8FA3}"/>
              </a:ext>
            </a:extLst>
          </p:cNvPr>
          <p:cNvSpPr/>
          <p:nvPr/>
        </p:nvSpPr>
        <p:spPr>
          <a:xfrm>
            <a:off x="10353578"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33" name="Free-form: Shape 1014">
            <a:extLst>
              <a:ext uri="{FF2B5EF4-FFF2-40B4-BE49-F238E27FC236}">
                <a16:creationId xmlns:a16="http://schemas.microsoft.com/office/drawing/2014/main" id="{D51B3E7E-6622-9ECF-E312-4D8400A4C245}"/>
              </a:ext>
            </a:extLst>
          </p:cNvPr>
          <p:cNvSpPr/>
          <p:nvPr/>
        </p:nvSpPr>
        <p:spPr>
          <a:xfrm>
            <a:off x="10655297"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34" name="Free-form: Shape 1015">
            <a:extLst>
              <a:ext uri="{FF2B5EF4-FFF2-40B4-BE49-F238E27FC236}">
                <a16:creationId xmlns:a16="http://schemas.microsoft.com/office/drawing/2014/main" id="{168968C3-2F38-3727-2146-179395BB61D5}"/>
              </a:ext>
            </a:extLst>
          </p:cNvPr>
          <p:cNvSpPr/>
          <p:nvPr/>
        </p:nvSpPr>
        <p:spPr>
          <a:xfrm>
            <a:off x="10963366"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35" name="Free-form: Shape 1016">
            <a:extLst>
              <a:ext uri="{FF2B5EF4-FFF2-40B4-BE49-F238E27FC236}">
                <a16:creationId xmlns:a16="http://schemas.microsoft.com/office/drawing/2014/main" id="{52F895F0-A510-9C41-5956-BDC2DE1A3F50}"/>
              </a:ext>
            </a:extLst>
          </p:cNvPr>
          <p:cNvSpPr/>
          <p:nvPr/>
        </p:nvSpPr>
        <p:spPr>
          <a:xfrm>
            <a:off x="11271340" y="4503402"/>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36" name="TextBox 2235">
            <a:extLst>
              <a:ext uri="{FF2B5EF4-FFF2-40B4-BE49-F238E27FC236}">
                <a16:creationId xmlns:a16="http://schemas.microsoft.com/office/drawing/2014/main" id="{9B7F5EDE-1ECB-0172-C96F-6A82B07F2FDD}"/>
              </a:ext>
            </a:extLst>
          </p:cNvPr>
          <p:cNvSpPr txBox="1">
            <a:spLocks/>
          </p:cNvSpPr>
          <p:nvPr/>
        </p:nvSpPr>
        <p:spPr>
          <a:xfrm>
            <a:off x="6863118" y="4554042"/>
            <a:ext cx="272127"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a:t>
            </a:r>
          </a:p>
        </p:txBody>
      </p:sp>
      <p:sp>
        <p:nvSpPr>
          <p:cNvPr id="2237" name="Freeform: Shape 1786">
            <a:extLst>
              <a:ext uri="{FF2B5EF4-FFF2-40B4-BE49-F238E27FC236}">
                <a16:creationId xmlns:a16="http://schemas.microsoft.com/office/drawing/2014/main" id="{91335A3A-DB80-F45F-B125-B9922957D2C0}"/>
              </a:ext>
            </a:extLst>
          </p:cNvPr>
          <p:cNvSpPr>
            <a:spLocks/>
          </p:cNvSpPr>
          <p:nvPr/>
        </p:nvSpPr>
        <p:spPr>
          <a:xfrm>
            <a:off x="6997906" y="4503401"/>
            <a:ext cx="22160" cy="64800"/>
          </a:xfrm>
          <a:custGeom>
            <a:avLst/>
            <a:gdLst>
              <a:gd name="connsiteX0" fmla="*/ 0 w 21771"/>
              <a:gd name="connsiteY0" fmla="*/ 0 h 52686"/>
              <a:gd name="connsiteX1" fmla="*/ 0 w 21771"/>
              <a:gd name="connsiteY1" fmla="*/ 52686 h 52686"/>
            </a:gdLst>
            <a:ahLst/>
            <a:cxnLst>
              <a:cxn ang="0">
                <a:pos x="connsiteX0" y="connsiteY0"/>
              </a:cxn>
              <a:cxn ang="0">
                <a:pos x="connsiteX1" y="connsiteY1"/>
              </a:cxn>
            </a:cxnLst>
            <a:rect l="l" t="t" r="r" b="b"/>
            <a:pathLst>
              <a:path w="21771" h="52686">
                <a:moveTo>
                  <a:pt x="0" y="0"/>
                </a:moveTo>
                <a:lnTo>
                  <a:pt x="0" y="52686"/>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07" name="TextBox 2506">
            <a:extLst>
              <a:ext uri="{FF2B5EF4-FFF2-40B4-BE49-F238E27FC236}">
                <a16:creationId xmlns:a16="http://schemas.microsoft.com/office/drawing/2014/main" id="{A543D592-F9CD-CD6B-7923-779F4BE75E2C}"/>
              </a:ext>
            </a:extLst>
          </p:cNvPr>
          <p:cNvSpPr txBox="1">
            <a:spLocks/>
          </p:cNvSpPr>
          <p:nvPr/>
        </p:nvSpPr>
        <p:spPr>
          <a:xfrm>
            <a:off x="6566445" y="4554042"/>
            <a:ext cx="251599"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a:t>
            </a:r>
          </a:p>
        </p:txBody>
      </p:sp>
      <p:sp>
        <p:nvSpPr>
          <p:cNvPr id="2508" name="Freeform: Shape 1833">
            <a:extLst>
              <a:ext uri="{FF2B5EF4-FFF2-40B4-BE49-F238E27FC236}">
                <a16:creationId xmlns:a16="http://schemas.microsoft.com/office/drawing/2014/main" id="{201AA62E-7947-F8DA-F5ED-C401AC1ED357}"/>
              </a:ext>
            </a:extLst>
          </p:cNvPr>
          <p:cNvSpPr>
            <a:spLocks/>
          </p:cNvSpPr>
          <p:nvPr/>
        </p:nvSpPr>
        <p:spPr>
          <a:xfrm>
            <a:off x="6692816" y="4503401"/>
            <a:ext cx="22160" cy="64800"/>
          </a:xfrm>
          <a:custGeom>
            <a:avLst/>
            <a:gdLst>
              <a:gd name="connsiteX0" fmla="*/ 0 w 21771"/>
              <a:gd name="connsiteY0" fmla="*/ 0 h 52686"/>
              <a:gd name="connsiteX1" fmla="*/ 0 w 21771"/>
              <a:gd name="connsiteY1" fmla="*/ 52686 h 52686"/>
            </a:gdLst>
            <a:ahLst/>
            <a:cxnLst>
              <a:cxn ang="0">
                <a:pos x="connsiteX0" y="connsiteY0"/>
              </a:cxn>
              <a:cxn ang="0">
                <a:pos x="connsiteX1" y="connsiteY1"/>
              </a:cxn>
            </a:cxnLst>
            <a:rect l="l" t="t" r="r" b="b"/>
            <a:pathLst>
              <a:path w="21771" h="52686">
                <a:moveTo>
                  <a:pt x="0" y="0"/>
                </a:moveTo>
                <a:lnTo>
                  <a:pt x="0" y="52686"/>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29" name="TextBox 2528">
            <a:extLst>
              <a:ext uri="{FF2B5EF4-FFF2-40B4-BE49-F238E27FC236}">
                <a16:creationId xmlns:a16="http://schemas.microsoft.com/office/drawing/2014/main" id="{5FCCA3D0-D3F7-420C-EEAA-D7B7D34D988D}"/>
              </a:ext>
            </a:extLst>
          </p:cNvPr>
          <p:cNvSpPr txBox="1"/>
          <p:nvPr/>
        </p:nvSpPr>
        <p:spPr>
          <a:xfrm>
            <a:off x="7464879" y="1133396"/>
            <a:ext cx="3666388" cy="553998"/>
          </a:xfrm>
          <a:prstGeom prst="rect">
            <a:avLst/>
          </a:prstGeom>
          <a:noFill/>
        </p:spPr>
        <p:txBody>
          <a:bodyPr wrap="non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schemeClr val="accent2"/>
                </a:solidFill>
                <a:effectLst/>
                <a:uLnTx/>
                <a:uFillTx/>
                <a:latin typeface="Arial" panose="020B0604020202020204" pitchFamily="34" charset="0"/>
                <a:ea typeface="Arial" panose="020B0604020202020204" pitchFamily="34" charset="0"/>
                <a:cs typeface="Arial" panose="020B0604020202020204" pitchFamily="34" charset="0"/>
              </a:rPr>
              <a:t>ITT (HER2-low + HER2-ultralow)</a:t>
            </a:r>
          </a:p>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A3A3A"/>
                </a:solidFill>
                <a:effectLst/>
                <a:uLnTx/>
                <a:uFillTx/>
                <a:latin typeface="Arial" panose="020B0604020202020204" pitchFamily="34" charset="0"/>
                <a:ea typeface="Arial" panose="020B0604020202020204" pitchFamily="34" charset="0"/>
                <a:cs typeface="Arial" panose="020B0604020202020204" pitchFamily="34" charset="0"/>
              </a:rPr>
              <a:t>n = 866</a:t>
            </a:r>
          </a:p>
        </p:txBody>
      </p:sp>
      <p:sp>
        <p:nvSpPr>
          <p:cNvPr id="2532" name="TextBox 2531">
            <a:extLst>
              <a:ext uri="{FF2B5EF4-FFF2-40B4-BE49-F238E27FC236}">
                <a16:creationId xmlns:a16="http://schemas.microsoft.com/office/drawing/2014/main" id="{AFDAD306-553B-B7A6-9F48-EFF6F23C2456}"/>
              </a:ext>
            </a:extLst>
          </p:cNvPr>
          <p:cNvSpPr txBox="1">
            <a:spLocks/>
          </p:cNvSpPr>
          <p:nvPr/>
        </p:nvSpPr>
        <p:spPr>
          <a:xfrm rot="16200000">
            <a:off x="5463442" y="2824242"/>
            <a:ext cx="1513556" cy="276999"/>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Probability of OS</a:t>
            </a:r>
          </a:p>
        </p:txBody>
      </p:sp>
      <p:grpSp>
        <p:nvGrpSpPr>
          <p:cNvPr id="2533" name="Group 2532">
            <a:extLst>
              <a:ext uri="{FF2B5EF4-FFF2-40B4-BE49-F238E27FC236}">
                <a16:creationId xmlns:a16="http://schemas.microsoft.com/office/drawing/2014/main" id="{B6195E38-2934-7DDE-40BB-C4085E03FEB7}"/>
              </a:ext>
            </a:extLst>
          </p:cNvPr>
          <p:cNvGrpSpPr/>
          <p:nvPr/>
        </p:nvGrpSpPr>
        <p:grpSpPr>
          <a:xfrm>
            <a:off x="6168694" y="1510224"/>
            <a:ext cx="605827" cy="3124699"/>
            <a:chOff x="6050637" y="1501838"/>
            <a:chExt cx="605826" cy="3124698"/>
          </a:xfrm>
        </p:grpSpPr>
        <p:sp>
          <p:nvSpPr>
            <p:cNvPr id="2534" name="TextBox 2533">
              <a:extLst>
                <a:ext uri="{FF2B5EF4-FFF2-40B4-BE49-F238E27FC236}">
                  <a16:creationId xmlns:a16="http://schemas.microsoft.com/office/drawing/2014/main" id="{B2ABA948-F6B7-ACCE-BF22-3125645D2462}"/>
                </a:ext>
              </a:extLst>
            </p:cNvPr>
            <p:cNvSpPr txBox="1">
              <a:spLocks/>
            </p:cNvSpPr>
            <p:nvPr/>
          </p:nvSpPr>
          <p:spPr>
            <a:xfrm>
              <a:off x="6092925" y="4380315"/>
              <a:ext cx="481405" cy="246221"/>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a:t>
              </a:r>
            </a:p>
          </p:txBody>
        </p:sp>
        <p:sp>
          <p:nvSpPr>
            <p:cNvPr id="2535" name="TextBox 2534">
              <a:extLst>
                <a:ext uri="{FF2B5EF4-FFF2-40B4-BE49-F238E27FC236}">
                  <a16:creationId xmlns:a16="http://schemas.microsoft.com/office/drawing/2014/main" id="{04A0FF18-91D1-9BA3-2B25-E193AEF9185F}"/>
                </a:ext>
              </a:extLst>
            </p:cNvPr>
            <p:cNvSpPr txBox="1">
              <a:spLocks/>
            </p:cNvSpPr>
            <p:nvPr/>
          </p:nvSpPr>
          <p:spPr>
            <a:xfrm>
              <a:off x="6050637" y="1501838"/>
              <a:ext cx="521947" cy="246221"/>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1.0</a:t>
              </a:r>
            </a:p>
          </p:txBody>
        </p:sp>
        <p:sp>
          <p:nvSpPr>
            <p:cNvPr id="2536" name="TextBox 2535">
              <a:extLst>
                <a:ext uri="{FF2B5EF4-FFF2-40B4-BE49-F238E27FC236}">
                  <a16:creationId xmlns:a16="http://schemas.microsoft.com/office/drawing/2014/main" id="{117F14C2-3B66-4DF9-0F23-0F30F0F483B3}"/>
                </a:ext>
              </a:extLst>
            </p:cNvPr>
            <p:cNvSpPr txBox="1">
              <a:spLocks/>
            </p:cNvSpPr>
            <p:nvPr/>
          </p:nvSpPr>
          <p:spPr>
            <a:xfrm>
              <a:off x="6214475" y="2072790"/>
              <a:ext cx="441956"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0.8</a:t>
              </a:r>
            </a:p>
          </p:txBody>
        </p:sp>
        <p:sp>
          <p:nvSpPr>
            <p:cNvPr id="2537" name="TextBox 2536">
              <a:extLst>
                <a:ext uri="{FF2B5EF4-FFF2-40B4-BE49-F238E27FC236}">
                  <a16:creationId xmlns:a16="http://schemas.microsoft.com/office/drawing/2014/main" id="{2CC84B6E-3CAF-E91A-6AC9-FF203766B92F}"/>
                </a:ext>
              </a:extLst>
            </p:cNvPr>
            <p:cNvSpPr txBox="1">
              <a:spLocks/>
            </p:cNvSpPr>
            <p:nvPr/>
          </p:nvSpPr>
          <p:spPr>
            <a:xfrm>
              <a:off x="6214507" y="2648492"/>
              <a:ext cx="441956"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0.6</a:t>
              </a:r>
            </a:p>
          </p:txBody>
        </p:sp>
        <p:sp>
          <p:nvSpPr>
            <p:cNvPr id="2538" name="TextBox 2537">
              <a:extLst>
                <a:ext uri="{FF2B5EF4-FFF2-40B4-BE49-F238E27FC236}">
                  <a16:creationId xmlns:a16="http://schemas.microsoft.com/office/drawing/2014/main" id="{044C9074-F16D-D364-932B-21F90851F1F9}"/>
                </a:ext>
              </a:extLst>
            </p:cNvPr>
            <p:cNvSpPr txBox="1">
              <a:spLocks/>
            </p:cNvSpPr>
            <p:nvPr/>
          </p:nvSpPr>
          <p:spPr>
            <a:xfrm>
              <a:off x="6211375" y="3217752"/>
              <a:ext cx="441956"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0.4</a:t>
              </a:r>
            </a:p>
          </p:txBody>
        </p:sp>
        <p:sp>
          <p:nvSpPr>
            <p:cNvPr id="2539" name="TextBox 2538">
              <a:extLst>
                <a:ext uri="{FF2B5EF4-FFF2-40B4-BE49-F238E27FC236}">
                  <a16:creationId xmlns:a16="http://schemas.microsoft.com/office/drawing/2014/main" id="{A3A55D1A-3489-F8B7-1D95-1967FA2C56A9}"/>
                </a:ext>
              </a:extLst>
            </p:cNvPr>
            <p:cNvSpPr txBox="1">
              <a:spLocks/>
            </p:cNvSpPr>
            <p:nvPr/>
          </p:nvSpPr>
          <p:spPr>
            <a:xfrm>
              <a:off x="6213650" y="3790622"/>
              <a:ext cx="441956"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0.2</a:t>
              </a:r>
            </a:p>
          </p:txBody>
        </p:sp>
        <p:sp>
          <p:nvSpPr>
            <p:cNvPr id="2540" name="Freeform: Shape 2539">
              <a:extLst>
                <a:ext uri="{FF2B5EF4-FFF2-40B4-BE49-F238E27FC236}">
                  <a16:creationId xmlns:a16="http://schemas.microsoft.com/office/drawing/2014/main" id="{C7722D6E-E9CF-1B62-6494-0AAAA50FFB78}"/>
                </a:ext>
              </a:extLst>
            </p:cNvPr>
            <p:cNvSpPr>
              <a:spLocks/>
            </p:cNvSpPr>
            <p:nvPr/>
          </p:nvSpPr>
          <p:spPr>
            <a:xfrm>
              <a:off x="6516086" y="1622862"/>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41" name="Freeform: Shape 2540">
              <a:extLst>
                <a:ext uri="{FF2B5EF4-FFF2-40B4-BE49-F238E27FC236}">
                  <a16:creationId xmlns:a16="http://schemas.microsoft.com/office/drawing/2014/main" id="{09CF4550-46D3-D3EA-0DAB-E2316A0CDAD8}"/>
                </a:ext>
              </a:extLst>
            </p:cNvPr>
            <p:cNvSpPr>
              <a:spLocks/>
            </p:cNvSpPr>
            <p:nvPr/>
          </p:nvSpPr>
          <p:spPr>
            <a:xfrm>
              <a:off x="6516086" y="2201216"/>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42" name="Freeform: Shape 2541">
              <a:extLst>
                <a:ext uri="{FF2B5EF4-FFF2-40B4-BE49-F238E27FC236}">
                  <a16:creationId xmlns:a16="http://schemas.microsoft.com/office/drawing/2014/main" id="{E7D35E98-A306-4653-E77F-85503CCC93C0}"/>
                </a:ext>
              </a:extLst>
            </p:cNvPr>
            <p:cNvSpPr>
              <a:spLocks/>
            </p:cNvSpPr>
            <p:nvPr/>
          </p:nvSpPr>
          <p:spPr>
            <a:xfrm>
              <a:off x="6516086" y="2773206"/>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43" name="Freeform: Shape 2542">
              <a:extLst>
                <a:ext uri="{FF2B5EF4-FFF2-40B4-BE49-F238E27FC236}">
                  <a16:creationId xmlns:a16="http://schemas.microsoft.com/office/drawing/2014/main" id="{D6D90782-ECFE-A542-4884-04118D72A4CF}"/>
                </a:ext>
              </a:extLst>
            </p:cNvPr>
            <p:cNvSpPr>
              <a:spLocks/>
            </p:cNvSpPr>
            <p:nvPr/>
          </p:nvSpPr>
          <p:spPr>
            <a:xfrm>
              <a:off x="6516086" y="3345522"/>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44" name="Freeform: Shape 2543">
              <a:extLst>
                <a:ext uri="{FF2B5EF4-FFF2-40B4-BE49-F238E27FC236}">
                  <a16:creationId xmlns:a16="http://schemas.microsoft.com/office/drawing/2014/main" id="{B8E39416-A73D-807B-3757-7F3144C8F87A}"/>
                </a:ext>
              </a:extLst>
            </p:cNvPr>
            <p:cNvSpPr>
              <a:spLocks/>
            </p:cNvSpPr>
            <p:nvPr/>
          </p:nvSpPr>
          <p:spPr>
            <a:xfrm>
              <a:off x="6516086" y="3917837"/>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45" name="Freeform: Shape 2544">
              <a:extLst>
                <a:ext uri="{FF2B5EF4-FFF2-40B4-BE49-F238E27FC236}">
                  <a16:creationId xmlns:a16="http://schemas.microsoft.com/office/drawing/2014/main" id="{CD19C8E3-235F-A2FD-569E-B525969AF16E}"/>
                </a:ext>
              </a:extLst>
            </p:cNvPr>
            <p:cNvSpPr>
              <a:spLocks/>
            </p:cNvSpPr>
            <p:nvPr/>
          </p:nvSpPr>
          <p:spPr>
            <a:xfrm>
              <a:off x="6514758" y="4494706"/>
              <a:ext cx="57380" cy="32518"/>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sp>
        <p:nvSpPr>
          <p:cNvPr id="2547" name="Free-form: Shape 201">
            <a:extLst>
              <a:ext uri="{FF2B5EF4-FFF2-40B4-BE49-F238E27FC236}">
                <a16:creationId xmlns:a16="http://schemas.microsoft.com/office/drawing/2014/main" id="{CCCCDF3B-A9A3-159F-157F-5DBB5C507A06}"/>
              </a:ext>
            </a:extLst>
          </p:cNvPr>
          <p:cNvSpPr/>
          <p:nvPr/>
        </p:nvSpPr>
        <p:spPr>
          <a:xfrm>
            <a:off x="6692252" y="1628649"/>
            <a:ext cx="4585833" cy="2874443"/>
          </a:xfrm>
          <a:custGeom>
            <a:avLst/>
            <a:gdLst>
              <a:gd name="connsiteX0" fmla="*/ 0 w 5000085"/>
              <a:gd name="connsiteY0" fmla="*/ 0 h 3445040"/>
              <a:gd name="connsiteX1" fmla="*/ 0 w 5000085"/>
              <a:gd name="connsiteY1" fmla="*/ 3445041 h 3445040"/>
              <a:gd name="connsiteX2" fmla="*/ 5000086 w 5000085"/>
              <a:gd name="connsiteY2" fmla="*/ 3445041 h 3445040"/>
            </a:gdLst>
            <a:ahLst/>
            <a:cxnLst>
              <a:cxn ang="0">
                <a:pos x="connsiteX0" y="connsiteY0"/>
              </a:cxn>
              <a:cxn ang="0">
                <a:pos x="connsiteX1" y="connsiteY1"/>
              </a:cxn>
              <a:cxn ang="0">
                <a:pos x="connsiteX2" y="connsiteY2"/>
              </a:cxn>
            </a:cxnLst>
            <a:rect l="l" t="t" r="r" b="b"/>
            <a:pathLst>
              <a:path w="5000085" h="3445040">
                <a:moveTo>
                  <a:pt x="0" y="0"/>
                </a:moveTo>
                <a:lnTo>
                  <a:pt x="0" y="3445041"/>
                </a:lnTo>
                <a:lnTo>
                  <a:pt x="5000086" y="3445041"/>
                </a:lnTo>
              </a:path>
            </a:pathLst>
          </a:custGeom>
          <a:noFill/>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cxnSp>
        <p:nvCxnSpPr>
          <p:cNvPr id="2550" name="Straight Connector 2549">
            <a:extLst>
              <a:ext uri="{FF2B5EF4-FFF2-40B4-BE49-F238E27FC236}">
                <a16:creationId xmlns:a16="http://schemas.microsoft.com/office/drawing/2014/main" id="{54BBA452-1E69-02BF-7816-D466E8A6FC02}"/>
              </a:ext>
            </a:extLst>
          </p:cNvPr>
          <p:cNvCxnSpPr>
            <a:cxnSpLocks/>
          </p:cNvCxnSpPr>
          <p:nvPr/>
        </p:nvCxnSpPr>
        <p:spPr>
          <a:xfrm>
            <a:off x="7916182" y="1556544"/>
            <a:ext cx="0" cy="2952000"/>
          </a:xfrm>
          <a:prstGeom prst="line">
            <a:avLst/>
          </a:prstGeom>
          <a:ln w="12700">
            <a:solidFill>
              <a:schemeClr val="tx1"/>
            </a:solidFill>
            <a:prstDash val="dash"/>
          </a:ln>
        </p:spPr>
        <p:style>
          <a:lnRef idx="1">
            <a:schemeClr val="accent3"/>
          </a:lnRef>
          <a:fillRef idx="0">
            <a:schemeClr val="accent3"/>
          </a:fillRef>
          <a:effectRef idx="0">
            <a:schemeClr val="accent3"/>
          </a:effectRef>
          <a:fontRef idx="minor">
            <a:schemeClr val="tx1"/>
          </a:fontRef>
        </p:style>
      </p:cxnSp>
      <p:sp>
        <p:nvSpPr>
          <p:cNvPr id="2551" name="TextBox 2550">
            <a:extLst>
              <a:ext uri="{FF2B5EF4-FFF2-40B4-BE49-F238E27FC236}">
                <a16:creationId xmlns:a16="http://schemas.microsoft.com/office/drawing/2014/main" id="{5E921D6B-B727-5D57-49C6-0F8C99415494}"/>
              </a:ext>
            </a:extLst>
          </p:cNvPr>
          <p:cNvSpPr txBox="1"/>
          <p:nvPr/>
        </p:nvSpPr>
        <p:spPr>
          <a:xfrm>
            <a:off x="7966572" y="1755208"/>
            <a:ext cx="1546803" cy="338554"/>
          </a:xfrm>
          <a:prstGeom prst="rect">
            <a:avLst/>
          </a:prstGeom>
          <a:noFill/>
        </p:spPr>
        <p:txBody>
          <a:bodyPr wrap="squar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7DC3"/>
                </a:solidFill>
                <a:effectLst/>
                <a:uLnTx/>
                <a:uFillTx/>
                <a:latin typeface="Arial" panose="020B0604020202020204" pitchFamily="34" charset="0"/>
                <a:ea typeface="Arial" panose="020B0604020202020204" pitchFamily="34" charset="0"/>
                <a:cs typeface="Arial" panose="020B0604020202020204" pitchFamily="34" charset="0"/>
              </a:rPr>
              <a:t>87.0%, T-DXd</a:t>
            </a:r>
          </a:p>
        </p:txBody>
      </p:sp>
      <p:sp>
        <p:nvSpPr>
          <p:cNvPr id="2552" name="TextBox 2551">
            <a:extLst>
              <a:ext uri="{FF2B5EF4-FFF2-40B4-BE49-F238E27FC236}">
                <a16:creationId xmlns:a16="http://schemas.microsoft.com/office/drawing/2014/main" id="{74604B35-D36C-3233-1F7C-435B53B29259}"/>
              </a:ext>
            </a:extLst>
          </p:cNvPr>
          <p:cNvSpPr txBox="1"/>
          <p:nvPr/>
        </p:nvSpPr>
        <p:spPr>
          <a:xfrm>
            <a:off x="6623345" y="2135487"/>
            <a:ext cx="1396047" cy="338554"/>
          </a:xfrm>
          <a:prstGeom prst="rect">
            <a:avLst/>
          </a:prstGeom>
          <a:noFill/>
        </p:spPr>
        <p:txBody>
          <a:bodyPr wrap="squar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3A869B"/>
                </a:solidFill>
                <a:effectLst/>
                <a:uLnTx/>
                <a:uFillTx/>
                <a:latin typeface="Arial" panose="020B0604020202020204" pitchFamily="34" charset="0"/>
                <a:ea typeface="Arial" panose="020B0604020202020204" pitchFamily="34" charset="0"/>
                <a:cs typeface="Arial" panose="020B0604020202020204" pitchFamily="34" charset="0"/>
              </a:rPr>
              <a:t>TPC, 81.1%</a:t>
            </a:r>
          </a:p>
        </p:txBody>
      </p:sp>
      <p:sp>
        <p:nvSpPr>
          <p:cNvPr id="2557" name="TextBox 2556">
            <a:extLst>
              <a:ext uri="{FF2B5EF4-FFF2-40B4-BE49-F238E27FC236}">
                <a16:creationId xmlns:a16="http://schemas.microsoft.com/office/drawing/2014/main" id="{6BC5BFEE-6321-4AF4-A4F1-75C00130E9EC}"/>
              </a:ext>
            </a:extLst>
          </p:cNvPr>
          <p:cNvSpPr txBox="1"/>
          <p:nvPr/>
        </p:nvSpPr>
        <p:spPr>
          <a:xfrm>
            <a:off x="7961257" y="4188668"/>
            <a:ext cx="1890583" cy="307777"/>
          </a:xfrm>
          <a:prstGeom prst="rect">
            <a:avLst/>
          </a:prstGeom>
          <a:noFill/>
        </p:spPr>
        <p:txBody>
          <a:bodyPr wrap="square" lIns="3600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mn-ea"/>
                <a:cs typeface="+mn-cs"/>
              </a:rPr>
              <a:t>12-month OS rate</a:t>
            </a:r>
          </a:p>
        </p:txBody>
      </p:sp>
      <p:sp>
        <p:nvSpPr>
          <p:cNvPr id="1328" name="TextBox 1327">
            <a:extLst>
              <a:ext uri="{FF2B5EF4-FFF2-40B4-BE49-F238E27FC236}">
                <a16:creationId xmlns:a16="http://schemas.microsoft.com/office/drawing/2014/main" id="{7E058472-549B-0DB2-6FCC-B13EE533426C}"/>
              </a:ext>
            </a:extLst>
          </p:cNvPr>
          <p:cNvSpPr txBox="1">
            <a:spLocks/>
          </p:cNvSpPr>
          <p:nvPr/>
        </p:nvSpPr>
        <p:spPr>
          <a:xfrm>
            <a:off x="1069769"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359</a:t>
            </a:r>
          </a:p>
        </p:txBody>
      </p:sp>
      <p:sp>
        <p:nvSpPr>
          <p:cNvPr id="1329" name="TextBox 1328">
            <a:extLst>
              <a:ext uri="{FF2B5EF4-FFF2-40B4-BE49-F238E27FC236}">
                <a16:creationId xmlns:a16="http://schemas.microsoft.com/office/drawing/2014/main" id="{0EE40080-F8B3-ACA5-398A-6A4EDE2B8A8F}"/>
              </a:ext>
            </a:extLst>
          </p:cNvPr>
          <p:cNvSpPr txBox="1">
            <a:spLocks/>
          </p:cNvSpPr>
          <p:nvPr/>
        </p:nvSpPr>
        <p:spPr>
          <a:xfrm>
            <a:off x="1370249"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354</a:t>
            </a:r>
          </a:p>
        </p:txBody>
      </p:sp>
      <p:sp>
        <p:nvSpPr>
          <p:cNvPr id="1330" name="TextBox 1329">
            <a:extLst>
              <a:ext uri="{FF2B5EF4-FFF2-40B4-BE49-F238E27FC236}">
                <a16:creationId xmlns:a16="http://schemas.microsoft.com/office/drawing/2014/main" id="{AA99CF12-C82F-674B-731D-16B993A4359E}"/>
              </a:ext>
            </a:extLst>
          </p:cNvPr>
          <p:cNvSpPr txBox="1">
            <a:spLocks/>
          </p:cNvSpPr>
          <p:nvPr/>
        </p:nvSpPr>
        <p:spPr>
          <a:xfrm>
            <a:off x="1370249"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333</a:t>
            </a:r>
          </a:p>
        </p:txBody>
      </p:sp>
      <p:sp>
        <p:nvSpPr>
          <p:cNvPr id="1331" name="TextBox 1330">
            <a:extLst>
              <a:ext uri="{FF2B5EF4-FFF2-40B4-BE49-F238E27FC236}">
                <a16:creationId xmlns:a16="http://schemas.microsoft.com/office/drawing/2014/main" id="{0B3D1953-6443-EB1F-ADC0-265A7A201CD7}"/>
              </a:ext>
            </a:extLst>
          </p:cNvPr>
          <p:cNvSpPr txBox="1">
            <a:spLocks/>
          </p:cNvSpPr>
          <p:nvPr/>
        </p:nvSpPr>
        <p:spPr>
          <a:xfrm>
            <a:off x="1670729"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341</a:t>
            </a:r>
          </a:p>
        </p:txBody>
      </p:sp>
      <p:sp>
        <p:nvSpPr>
          <p:cNvPr id="1332" name="TextBox 1331">
            <a:extLst>
              <a:ext uri="{FF2B5EF4-FFF2-40B4-BE49-F238E27FC236}">
                <a16:creationId xmlns:a16="http://schemas.microsoft.com/office/drawing/2014/main" id="{95442E41-BF46-8E0C-AC80-055A2532A7AC}"/>
              </a:ext>
            </a:extLst>
          </p:cNvPr>
          <p:cNvSpPr txBox="1">
            <a:spLocks/>
          </p:cNvSpPr>
          <p:nvPr/>
        </p:nvSpPr>
        <p:spPr>
          <a:xfrm>
            <a:off x="1670729"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319</a:t>
            </a:r>
          </a:p>
        </p:txBody>
      </p:sp>
      <p:sp>
        <p:nvSpPr>
          <p:cNvPr id="1333" name="TextBox 1332">
            <a:extLst>
              <a:ext uri="{FF2B5EF4-FFF2-40B4-BE49-F238E27FC236}">
                <a16:creationId xmlns:a16="http://schemas.microsoft.com/office/drawing/2014/main" id="{3D5BEAC2-BA77-E820-DEB4-FABBA1B73B70}"/>
              </a:ext>
            </a:extLst>
          </p:cNvPr>
          <p:cNvSpPr txBox="1">
            <a:spLocks/>
          </p:cNvSpPr>
          <p:nvPr/>
        </p:nvSpPr>
        <p:spPr>
          <a:xfrm>
            <a:off x="1971209"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324</a:t>
            </a:r>
          </a:p>
        </p:txBody>
      </p:sp>
      <p:sp>
        <p:nvSpPr>
          <p:cNvPr id="1334" name="TextBox 1333">
            <a:extLst>
              <a:ext uri="{FF2B5EF4-FFF2-40B4-BE49-F238E27FC236}">
                <a16:creationId xmlns:a16="http://schemas.microsoft.com/office/drawing/2014/main" id="{ED8A04D9-5683-21E4-AF5E-1DCFD36E4422}"/>
              </a:ext>
            </a:extLst>
          </p:cNvPr>
          <p:cNvSpPr txBox="1">
            <a:spLocks/>
          </p:cNvSpPr>
          <p:nvPr/>
        </p:nvSpPr>
        <p:spPr>
          <a:xfrm>
            <a:off x="1971209"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298</a:t>
            </a:r>
          </a:p>
        </p:txBody>
      </p:sp>
      <p:sp>
        <p:nvSpPr>
          <p:cNvPr id="1336" name="TextBox 1335">
            <a:extLst>
              <a:ext uri="{FF2B5EF4-FFF2-40B4-BE49-F238E27FC236}">
                <a16:creationId xmlns:a16="http://schemas.microsoft.com/office/drawing/2014/main" id="{FBA7F769-066A-1BA8-8F86-C9CF80583478}"/>
              </a:ext>
            </a:extLst>
          </p:cNvPr>
          <p:cNvSpPr txBox="1">
            <a:spLocks/>
          </p:cNvSpPr>
          <p:nvPr/>
        </p:nvSpPr>
        <p:spPr>
          <a:xfrm>
            <a:off x="2271689"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309</a:t>
            </a:r>
          </a:p>
        </p:txBody>
      </p:sp>
      <p:sp>
        <p:nvSpPr>
          <p:cNvPr id="1337" name="TextBox 1336">
            <a:extLst>
              <a:ext uri="{FF2B5EF4-FFF2-40B4-BE49-F238E27FC236}">
                <a16:creationId xmlns:a16="http://schemas.microsoft.com/office/drawing/2014/main" id="{B9C16247-1C31-20F5-1E6E-1509AE51C027}"/>
              </a:ext>
            </a:extLst>
          </p:cNvPr>
          <p:cNvSpPr txBox="1">
            <a:spLocks/>
          </p:cNvSpPr>
          <p:nvPr/>
        </p:nvSpPr>
        <p:spPr>
          <a:xfrm>
            <a:off x="2271689"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273</a:t>
            </a:r>
          </a:p>
        </p:txBody>
      </p:sp>
      <p:sp>
        <p:nvSpPr>
          <p:cNvPr id="1339" name="TextBox 1338">
            <a:extLst>
              <a:ext uri="{FF2B5EF4-FFF2-40B4-BE49-F238E27FC236}">
                <a16:creationId xmlns:a16="http://schemas.microsoft.com/office/drawing/2014/main" id="{465D550B-36D9-5062-FD75-6ED316BD2C27}"/>
              </a:ext>
            </a:extLst>
          </p:cNvPr>
          <p:cNvSpPr txBox="1">
            <a:spLocks/>
          </p:cNvSpPr>
          <p:nvPr/>
        </p:nvSpPr>
        <p:spPr>
          <a:xfrm>
            <a:off x="2566837"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279</a:t>
            </a:r>
          </a:p>
        </p:txBody>
      </p:sp>
      <p:sp>
        <p:nvSpPr>
          <p:cNvPr id="1340" name="TextBox 1339">
            <a:extLst>
              <a:ext uri="{FF2B5EF4-FFF2-40B4-BE49-F238E27FC236}">
                <a16:creationId xmlns:a16="http://schemas.microsoft.com/office/drawing/2014/main" id="{0115FD12-EEE5-730A-8845-CACF146BF374}"/>
              </a:ext>
            </a:extLst>
          </p:cNvPr>
          <p:cNvSpPr txBox="1">
            <a:spLocks/>
          </p:cNvSpPr>
          <p:nvPr/>
        </p:nvSpPr>
        <p:spPr>
          <a:xfrm>
            <a:off x="2566837"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247</a:t>
            </a:r>
          </a:p>
        </p:txBody>
      </p:sp>
      <p:sp>
        <p:nvSpPr>
          <p:cNvPr id="1341" name="TextBox 1340">
            <a:extLst>
              <a:ext uri="{FF2B5EF4-FFF2-40B4-BE49-F238E27FC236}">
                <a16:creationId xmlns:a16="http://schemas.microsoft.com/office/drawing/2014/main" id="{D8F1476C-D926-D57C-D525-1710704555A2}"/>
              </a:ext>
            </a:extLst>
          </p:cNvPr>
          <p:cNvSpPr txBox="1">
            <a:spLocks/>
          </p:cNvSpPr>
          <p:nvPr/>
        </p:nvSpPr>
        <p:spPr>
          <a:xfrm>
            <a:off x="2872648"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198</a:t>
            </a:r>
          </a:p>
        </p:txBody>
      </p:sp>
      <p:sp>
        <p:nvSpPr>
          <p:cNvPr id="1342" name="TextBox 1341">
            <a:extLst>
              <a:ext uri="{FF2B5EF4-FFF2-40B4-BE49-F238E27FC236}">
                <a16:creationId xmlns:a16="http://schemas.microsoft.com/office/drawing/2014/main" id="{D3E0B76D-1199-C0FA-1B91-193B47430ACE}"/>
              </a:ext>
            </a:extLst>
          </p:cNvPr>
          <p:cNvSpPr txBox="1">
            <a:spLocks/>
          </p:cNvSpPr>
          <p:nvPr/>
        </p:nvSpPr>
        <p:spPr>
          <a:xfrm>
            <a:off x="2872648"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185</a:t>
            </a:r>
          </a:p>
        </p:txBody>
      </p:sp>
      <p:sp>
        <p:nvSpPr>
          <p:cNvPr id="1343" name="TextBox 1342">
            <a:extLst>
              <a:ext uri="{FF2B5EF4-FFF2-40B4-BE49-F238E27FC236}">
                <a16:creationId xmlns:a16="http://schemas.microsoft.com/office/drawing/2014/main" id="{CF49D609-D1D5-AD41-BF56-AAE69468C327}"/>
              </a:ext>
            </a:extLst>
          </p:cNvPr>
          <p:cNvSpPr txBox="1">
            <a:spLocks/>
          </p:cNvSpPr>
          <p:nvPr/>
        </p:nvSpPr>
        <p:spPr>
          <a:xfrm>
            <a:off x="3173128"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140</a:t>
            </a:r>
          </a:p>
        </p:txBody>
      </p:sp>
      <p:sp>
        <p:nvSpPr>
          <p:cNvPr id="2176" name="TextBox 2175">
            <a:extLst>
              <a:ext uri="{FF2B5EF4-FFF2-40B4-BE49-F238E27FC236}">
                <a16:creationId xmlns:a16="http://schemas.microsoft.com/office/drawing/2014/main" id="{E2F74E9D-E975-F670-9AAF-89D10F9FAD05}"/>
              </a:ext>
            </a:extLst>
          </p:cNvPr>
          <p:cNvSpPr txBox="1">
            <a:spLocks/>
          </p:cNvSpPr>
          <p:nvPr/>
        </p:nvSpPr>
        <p:spPr>
          <a:xfrm>
            <a:off x="3173128"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126</a:t>
            </a:r>
          </a:p>
        </p:txBody>
      </p:sp>
      <p:sp>
        <p:nvSpPr>
          <p:cNvPr id="2191" name="TextBox 2190">
            <a:extLst>
              <a:ext uri="{FF2B5EF4-FFF2-40B4-BE49-F238E27FC236}">
                <a16:creationId xmlns:a16="http://schemas.microsoft.com/office/drawing/2014/main" id="{5E1C751A-7C48-4B8A-FC06-73D1655645ED}"/>
              </a:ext>
            </a:extLst>
          </p:cNvPr>
          <p:cNvSpPr txBox="1">
            <a:spLocks/>
          </p:cNvSpPr>
          <p:nvPr/>
        </p:nvSpPr>
        <p:spPr>
          <a:xfrm>
            <a:off x="3473608"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96</a:t>
            </a:r>
          </a:p>
        </p:txBody>
      </p:sp>
      <p:sp>
        <p:nvSpPr>
          <p:cNvPr id="2192" name="TextBox 2191">
            <a:extLst>
              <a:ext uri="{FF2B5EF4-FFF2-40B4-BE49-F238E27FC236}">
                <a16:creationId xmlns:a16="http://schemas.microsoft.com/office/drawing/2014/main" id="{5D6F52E4-6C37-EC2A-D18C-103A2BEA5132}"/>
              </a:ext>
            </a:extLst>
          </p:cNvPr>
          <p:cNvSpPr txBox="1">
            <a:spLocks/>
          </p:cNvSpPr>
          <p:nvPr/>
        </p:nvSpPr>
        <p:spPr>
          <a:xfrm>
            <a:off x="3473608"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86</a:t>
            </a:r>
          </a:p>
        </p:txBody>
      </p:sp>
      <p:sp>
        <p:nvSpPr>
          <p:cNvPr id="2193" name="TextBox 2192">
            <a:extLst>
              <a:ext uri="{FF2B5EF4-FFF2-40B4-BE49-F238E27FC236}">
                <a16:creationId xmlns:a16="http://schemas.microsoft.com/office/drawing/2014/main" id="{79E3F4C9-7F9E-C6FF-D3C5-E773E6323287}"/>
              </a:ext>
            </a:extLst>
          </p:cNvPr>
          <p:cNvSpPr txBox="1">
            <a:spLocks/>
          </p:cNvSpPr>
          <p:nvPr/>
        </p:nvSpPr>
        <p:spPr>
          <a:xfrm>
            <a:off x="3774088"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53</a:t>
            </a:r>
          </a:p>
        </p:txBody>
      </p:sp>
      <p:sp>
        <p:nvSpPr>
          <p:cNvPr id="2194" name="TextBox 2193">
            <a:extLst>
              <a:ext uri="{FF2B5EF4-FFF2-40B4-BE49-F238E27FC236}">
                <a16:creationId xmlns:a16="http://schemas.microsoft.com/office/drawing/2014/main" id="{06D3259B-FDC4-BE7F-21B5-D012C07BF8E1}"/>
              </a:ext>
            </a:extLst>
          </p:cNvPr>
          <p:cNvSpPr txBox="1">
            <a:spLocks/>
          </p:cNvSpPr>
          <p:nvPr/>
        </p:nvSpPr>
        <p:spPr>
          <a:xfrm>
            <a:off x="3774088"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53</a:t>
            </a:r>
          </a:p>
        </p:txBody>
      </p:sp>
      <p:sp>
        <p:nvSpPr>
          <p:cNvPr id="2195" name="TextBox 2194">
            <a:extLst>
              <a:ext uri="{FF2B5EF4-FFF2-40B4-BE49-F238E27FC236}">
                <a16:creationId xmlns:a16="http://schemas.microsoft.com/office/drawing/2014/main" id="{B416E17F-C971-7592-B4A2-76C7E1948EB6}"/>
              </a:ext>
            </a:extLst>
          </p:cNvPr>
          <p:cNvSpPr txBox="1">
            <a:spLocks/>
          </p:cNvSpPr>
          <p:nvPr/>
        </p:nvSpPr>
        <p:spPr>
          <a:xfrm>
            <a:off x="4074568"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32</a:t>
            </a:r>
          </a:p>
        </p:txBody>
      </p:sp>
      <p:sp>
        <p:nvSpPr>
          <p:cNvPr id="2196" name="TextBox 2195">
            <a:extLst>
              <a:ext uri="{FF2B5EF4-FFF2-40B4-BE49-F238E27FC236}">
                <a16:creationId xmlns:a16="http://schemas.microsoft.com/office/drawing/2014/main" id="{0F6638BE-CEF1-1B16-4BF0-12749266B36D}"/>
              </a:ext>
            </a:extLst>
          </p:cNvPr>
          <p:cNvSpPr txBox="1">
            <a:spLocks/>
          </p:cNvSpPr>
          <p:nvPr/>
        </p:nvSpPr>
        <p:spPr>
          <a:xfrm>
            <a:off x="4074568"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23</a:t>
            </a:r>
          </a:p>
        </p:txBody>
      </p:sp>
      <p:sp>
        <p:nvSpPr>
          <p:cNvPr id="2197" name="TextBox 2196">
            <a:extLst>
              <a:ext uri="{FF2B5EF4-FFF2-40B4-BE49-F238E27FC236}">
                <a16:creationId xmlns:a16="http://schemas.microsoft.com/office/drawing/2014/main" id="{16D9CC00-41FB-8EB3-D316-063562EE5548}"/>
              </a:ext>
            </a:extLst>
          </p:cNvPr>
          <p:cNvSpPr txBox="1">
            <a:spLocks/>
          </p:cNvSpPr>
          <p:nvPr/>
        </p:nvSpPr>
        <p:spPr>
          <a:xfrm>
            <a:off x="4375048"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16</a:t>
            </a:r>
          </a:p>
        </p:txBody>
      </p:sp>
      <p:sp>
        <p:nvSpPr>
          <p:cNvPr id="2198" name="TextBox 2197">
            <a:extLst>
              <a:ext uri="{FF2B5EF4-FFF2-40B4-BE49-F238E27FC236}">
                <a16:creationId xmlns:a16="http://schemas.microsoft.com/office/drawing/2014/main" id="{68F2756D-7704-12CE-B3D7-B7679F8C61BD}"/>
              </a:ext>
            </a:extLst>
          </p:cNvPr>
          <p:cNvSpPr txBox="1">
            <a:spLocks/>
          </p:cNvSpPr>
          <p:nvPr/>
        </p:nvSpPr>
        <p:spPr>
          <a:xfrm>
            <a:off x="4384573"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6</a:t>
            </a:r>
          </a:p>
        </p:txBody>
      </p:sp>
      <p:sp>
        <p:nvSpPr>
          <p:cNvPr id="2199" name="TextBox 2198">
            <a:extLst>
              <a:ext uri="{FF2B5EF4-FFF2-40B4-BE49-F238E27FC236}">
                <a16:creationId xmlns:a16="http://schemas.microsoft.com/office/drawing/2014/main" id="{7EC9EE74-CC91-4CD0-800E-B8CE3B6BD345}"/>
              </a:ext>
            </a:extLst>
          </p:cNvPr>
          <p:cNvSpPr txBox="1">
            <a:spLocks/>
          </p:cNvSpPr>
          <p:nvPr/>
        </p:nvSpPr>
        <p:spPr>
          <a:xfrm>
            <a:off x="4675528"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7</a:t>
            </a:r>
          </a:p>
        </p:txBody>
      </p:sp>
      <p:sp>
        <p:nvSpPr>
          <p:cNvPr id="2200" name="TextBox 2199">
            <a:extLst>
              <a:ext uri="{FF2B5EF4-FFF2-40B4-BE49-F238E27FC236}">
                <a16:creationId xmlns:a16="http://schemas.microsoft.com/office/drawing/2014/main" id="{B264AD12-A9DF-184A-22EE-5D2A8F075EC7}"/>
              </a:ext>
            </a:extLst>
          </p:cNvPr>
          <p:cNvSpPr txBox="1">
            <a:spLocks/>
          </p:cNvSpPr>
          <p:nvPr/>
        </p:nvSpPr>
        <p:spPr>
          <a:xfrm>
            <a:off x="4675528"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2</a:t>
            </a:r>
          </a:p>
        </p:txBody>
      </p:sp>
      <p:sp>
        <p:nvSpPr>
          <p:cNvPr id="2201" name="TextBox 2200">
            <a:extLst>
              <a:ext uri="{FF2B5EF4-FFF2-40B4-BE49-F238E27FC236}">
                <a16:creationId xmlns:a16="http://schemas.microsoft.com/office/drawing/2014/main" id="{361B87C8-F4CA-0EC2-DC74-9577F4693AE7}"/>
              </a:ext>
            </a:extLst>
          </p:cNvPr>
          <p:cNvSpPr txBox="1">
            <a:spLocks/>
          </p:cNvSpPr>
          <p:nvPr/>
        </p:nvSpPr>
        <p:spPr>
          <a:xfrm>
            <a:off x="4976008"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2</a:t>
            </a:r>
          </a:p>
        </p:txBody>
      </p:sp>
      <p:sp>
        <p:nvSpPr>
          <p:cNvPr id="2202" name="TextBox 2201">
            <a:extLst>
              <a:ext uri="{FF2B5EF4-FFF2-40B4-BE49-F238E27FC236}">
                <a16:creationId xmlns:a16="http://schemas.microsoft.com/office/drawing/2014/main" id="{AE02BDEC-3690-8C00-337C-CBFB281227F9}"/>
              </a:ext>
            </a:extLst>
          </p:cNvPr>
          <p:cNvSpPr txBox="1">
            <a:spLocks/>
          </p:cNvSpPr>
          <p:nvPr/>
        </p:nvSpPr>
        <p:spPr>
          <a:xfrm>
            <a:off x="4976008"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a:t>
            </a:r>
          </a:p>
        </p:txBody>
      </p:sp>
      <p:sp>
        <p:nvSpPr>
          <p:cNvPr id="2203" name="TextBox 2202">
            <a:extLst>
              <a:ext uri="{FF2B5EF4-FFF2-40B4-BE49-F238E27FC236}">
                <a16:creationId xmlns:a16="http://schemas.microsoft.com/office/drawing/2014/main" id="{E96B7597-39B1-E388-2C4E-723CF2A2A887}"/>
              </a:ext>
            </a:extLst>
          </p:cNvPr>
          <p:cNvSpPr txBox="1">
            <a:spLocks/>
          </p:cNvSpPr>
          <p:nvPr/>
        </p:nvSpPr>
        <p:spPr>
          <a:xfrm>
            <a:off x="5276488"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0</a:t>
            </a:r>
          </a:p>
        </p:txBody>
      </p:sp>
      <p:sp>
        <p:nvSpPr>
          <p:cNvPr id="2204" name="TextBox 2203">
            <a:extLst>
              <a:ext uri="{FF2B5EF4-FFF2-40B4-BE49-F238E27FC236}">
                <a16:creationId xmlns:a16="http://schemas.microsoft.com/office/drawing/2014/main" id="{4D7C9656-D180-D463-67C0-32840E41E48F}"/>
              </a:ext>
            </a:extLst>
          </p:cNvPr>
          <p:cNvSpPr txBox="1">
            <a:spLocks/>
          </p:cNvSpPr>
          <p:nvPr/>
        </p:nvSpPr>
        <p:spPr>
          <a:xfrm>
            <a:off x="5276488"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1</a:t>
            </a:r>
          </a:p>
        </p:txBody>
      </p:sp>
      <p:sp>
        <p:nvSpPr>
          <p:cNvPr id="2205" name="TextBox 2204">
            <a:extLst>
              <a:ext uri="{FF2B5EF4-FFF2-40B4-BE49-F238E27FC236}">
                <a16:creationId xmlns:a16="http://schemas.microsoft.com/office/drawing/2014/main" id="{E30F78E2-7F61-2030-93A4-D3CBDB6AEEFC}"/>
              </a:ext>
            </a:extLst>
          </p:cNvPr>
          <p:cNvSpPr txBox="1">
            <a:spLocks/>
          </p:cNvSpPr>
          <p:nvPr/>
        </p:nvSpPr>
        <p:spPr>
          <a:xfrm>
            <a:off x="5576963" y="5005395"/>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2985"/>
                </a:solidFill>
                <a:effectLst/>
                <a:uLnTx/>
                <a:uFillTx/>
                <a:latin typeface="Arial"/>
                <a:ea typeface="+mn-ea"/>
                <a:cs typeface="Arial"/>
                <a:sym typeface="Arial"/>
                <a:rtl val="0"/>
              </a:rPr>
              <a:t>0</a:t>
            </a:r>
          </a:p>
        </p:txBody>
      </p:sp>
      <p:sp>
        <p:nvSpPr>
          <p:cNvPr id="2206" name="TextBox 2205">
            <a:extLst>
              <a:ext uri="{FF2B5EF4-FFF2-40B4-BE49-F238E27FC236}">
                <a16:creationId xmlns:a16="http://schemas.microsoft.com/office/drawing/2014/main" id="{B2EC3CC8-7C31-2902-9595-38C9209391B8}"/>
              </a:ext>
            </a:extLst>
          </p:cNvPr>
          <p:cNvSpPr txBox="1">
            <a:spLocks/>
          </p:cNvSpPr>
          <p:nvPr/>
        </p:nvSpPr>
        <p:spPr>
          <a:xfrm>
            <a:off x="5576963" y="5129142"/>
            <a:ext cx="259424" cy="180865"/>
          </a:xfrm>
          <a:prstGeom prst="rect">
            <a:avLst/>
          </a:prstGeom>
          <a:noFill/>
        </p:spPr>
        <p:txBody>
          <a:bodyPr wrap="square" lIns="0" tIns="0" rIns="0" bIns="0" rtlCol="0" anchor="ctr">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0</a:t>
            </a:r>
          </a:p>
        </p:txBody>
      </p:sp>
      <p:sp>
        <p:nvSpPr>
          <p:cNvPr id="2238" name="TextBox 2237">
            <a:extLst>
              <a:ext uri="{FF2B5EF4-FFF2-40B4-BE49-F238E27FC236}">
                <a16:creationId xmlns:a16="http://schemas.microsoft.com/office/drawing/2014/main" id="{0A3C41F2-19A8-4A24-D927-533AF95FB46A}"/>
              </a:ext>
            </a:extLst>
          </p:cNvPr>
          <p:cNvSpPr txBox="1">
            <a:spLocks/>
          </p:cNvSpPr>
          <p:nvPr/>
        </p:nvSpPr>
        <p:spPr>
          <a:xfrm>
            <a:off x="992874" y="5103279"/>
            <a:ext cx="398487" cy="230832"/>
          </a:xfrm>
          <a:prstGeom prst="rect">
            <a:avLst/>
          </a:prstGeom>
          <a:noFill/>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6E6E6E"/>
                </a:solidFill>
                <a:effectLst/>
                <a:uLnTx/>
                <a:uFillTx/>
                <a:latin typeface="Arial"/>
                <a:ea typeface="+mn-ea"/>
                <a:cs typeface="Arial"/>
                <a:sym typeface="Arial"/>
                <a:rtl val="0"/>
              </a:rPr>
              <a:t>354</a:t>
            </a:r>
          </a:p>
        </p:txBody>
      </p:sp>
      <p:sp>
        <p:nvSpPr>
          <p:cNvPr id="2505" name="TextBox 2504">
            <a:extLst>
              <a:ext uri="{FF2B5EF4-FFF2-40B4-BE49-F238E27FC236}">
                <a16:creationId xmlns:a16="http://schemas.microsoft.com/office/drawing/2014/main" id="{31A98EEB-2BD5-8B08-D681-75BEFACC1467}"/>
              </a:ext>
            </a:extLst>
          </p:cNvPr>
          <p:cNvSpPr txBox="1">
            <a:spLocks/>
          </p:cNvSpPr>
          <p:nvPr/>
        </p:nvSpPr>
        <p:spPr>
          <a:xfrm>
            <a:off x="3912094" y="1956452"/>
            <a:ext cx="2116439" cy="707886"/>
          </a:xfrm>
          <a:prstGeom prst="rect">
            <a:avLst/>
          </a:prstGeom>
          <a:noFill/>
        </p:spPr>
        <p:txBody>
          <a:bodyPr wrap="square" lIns="36000" rIns="36000"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3A3A3A"/>
                </a:solidFill>
                <a:effectLst/>
                <a:uLnTx/>
                <a:uFillTx/>
                <a:latin typeface="Arial" panose="020B0604020202020204"/>
                <a:ea typeface="+mn-ea"/>
                <a:cs typeface="+mn-cs"/>
              </a:rPr>
              <a:t>HR, 0.83</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3A3A3A"/>
                </a:solidFill>
                <a:effectLst/>
                <a:uLnTx/>
                <a:uFillTx/>
                <a:latin typeface="Arial" panose="020B0604020202020204"/>
                <a:ea typeface="+mn-ea"/>
                <a:cs typeface="+mn-cs"/>
              </a:rPr>
              <a:t>95% CI, 0.66-1.05</a:t>
            </a:r>
          </a:p>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100" b="1" i="1" u="none" strike="noStrike" kern="1200" cap="none" spc="0" normalizeH="0" baseline="0" noProof="0">
                <a:ln>
                  <a:noFill/>
                </a:ln>
                <a:solidFill>
                  <a:srgbClr val="3A3A3A"/>
                </a:solidFill>
                <a:effectLst/>
                <a:uLnTx/>
                <a:uFillTx/>
                <a:latin typeface="Arial" panose="020B0604020202020204"/>
                <a:ea typeface="+mn-ea"/>
                <a:cs typeface="+mn-cs"/>
              </a:rPr>
              <a:t>P</a:t>
            </a:r>
            <a:r>
              <a:rPr kumimoji="0" lang="en-US" sz="1100" b="1" i="0" u="none" strike="noStrike" kern="1200" cap="none" spc="0" normalizeH="0" baseline="0" noProof="0">
                <a:ln>
                  <a:noFill/>
                </a:ln>
                <a:solidFill>
                  <a:srgbClr val="3A3A3A"/>
                </a:solidFill>
                <a:effectLst/>
                <a:uLnTx/>
                <a:uFillTx/>
                <a:latin typeface="Arial" panose="020B0604020202020204"/>
                <a:ea typeface="+mn-ea"/>
                <a:cs typeface="+mn-cs"/>
              </a:rPr>
              <a:t> = 0.1181</a:t>
            </a:r>
            <a:r>
              <a:rPr kumimoji="0" lang="en-US" sz="1100" b="1" i="0" u="none" strike="noStrike" kern="1200" cap="none" spc="0" normalizeH="0" baseline="30000" noProof="0">
                <a:ln>
                  <a:noFill/>
                </a:ln>
                <a:solidFill>
                  <a:srgbClr val="3A3A3A"/>
                </a:solidFill>
                <a:effectLst/>
                <a:uLnTx/>
                <a:uFillTx/>
                <a:latin typeface="Arial" panose="020B0604020202020204"/>
                <a:ea typeface="+mn-ea"/>
                <a:cs typeface="+mn-cs"/>
              </a:rPr>
              <a:t>†</a:t>
            </a:r>
          </a:p>
        </p:txBody>
      </p:sp>
      <p:grpSp>
        <p:nvGrpSpPr>
          <p:cNvPr id="2513" name="Group 2512">
            <a:extLst>
              <a:ext uri="{FF2B5EF4-FFF2-40B4-BE49-F238E27FC236}">
                <a16:creationId xmlns:a16="http://schemas.microsoft.com/office/drawing/2014/main" id="{F879EBED-FDF8-3D79-EBB9-7FEA1A53B94F}"/>
              </a:ext>
            </a:extLst>
          </p:cNvPr>
          <p:cNvGrpSpPr/>
          <p:nvPr/>
        </p:nvGrpSpPr>
        <p:grpSpPr>
          <a:xfrm>
            <a:off x="681955" y="1510224"/>
            <a:ext cx="605824" cy="3124698"/>
            <a:chOff x="495671" y="872466"/>
            <a:chExt cx="525488" cy="3762592"/>
          </a:xfrm>
        </p:grpSpPr>
        <p:sp>
          <p:nvSpPr>
            <p:cNvPr id="2514" name="TextBox 2513">
              <a:extLst>
                <a:ext uri="{FF2B5EF4-FFF2-40B4-BE49-F238E27FC236}">
                  <a16:creationId xmlns:a16="http://schemas.microsoft.com/office/drawing/2014/main" id="{9315E331-3359-ECC7-D1E5-8F1634149BA4}"/>
                </a:ext>
              </a:extLst>
            </p:cNvPr>
            <p:cNvSpPr txBox="1">
              <a:spLocks/>
            </p:cNvSpPr>
            <p:nvPr/>
          </p:nvSpPr>
          <p:spPr>
            <a:xfrm>
              <a:off x="532350" y="4338572"/>
              <a:ext cx="417567" cy="296486"/>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a:t>
              </a:r>
            </a:p>
          </p:txBody>
        </p:sp>
        <p:sp>
          <p:nvSpPr>
            <p:cNvPr id="2515" name="TextBox 2514">
              <a:extLst>
                <a:ext uri="{FF2B5EF4-FFF2-40B4-BE49-F238E27FC236}">
                  <a16:creationId xmlns:a16="http://schemas.microsoft.com/office/drawing/2014/main" id="{B8FC9560-F377-6537-AA43-111B90465B96}"/>
                </a:ext>
              </a:extLst>
            </p:cNvPr>
            <p:cNvSpPr txBox="1">
              <a:spLocks/>
            </p:cNvSpPr>
            <p:nvPr/>
          </p:nvSpPr>
          <p:spPr>
            <a:xfrm>
              <a:off x="495671" y="872466"/>
              <a:ext cx="452733" cy="296486"/>
            </a:xfrm>
            <a:prstGeom prst="rect">
              <a:avLst/>
            </a:prstGeom>
            <a:noFill/>
          </p:spPr>
          <p:txBody>
            <a:bodyPr wrap="square" rtlCol="0">
              <a:spAutoFit/>
            </a:bodyPr>
            <a:lstStyle/>
            <a:p>
              <a:pPr marL="0" marR="0" lvl="0" indent="0" algn="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1.0</a:t>
              </a:r>
            </a:p>
          </p:txBody>
        </p:sp>
        <p:sp>
          <p:nvSpPr>
            <p:cNvPr id="2516" name="TextBox 2515">
              <a:extLst>
                <a:ext uri="{FF2B5EF4-FFF2-40B4-BE49-F238E27FC236}">
                  <a16:creationId xmlns:a16="http://schemas.microsoft.com/office/drawing/2014/main" id="{0EA3307D-28D1-138F-FE46-EF2F77B48E1B}"/>
                </a:ext>
              </a:extLst>
            </p:cNvPr>
            <p:cNvSpPr txBox="1">
              <a:spLocks/>
            </p:cNvSpPr>
            <p:nvPr/>
          </p:nvSpPr>
          <p:spPr>
            <a:xfrm>
              <a:off x="637782" y="1559975"/>
              <a:ext cx="383349" cy="296486"/>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0.8</a:t>
              </a:r>
            </a:p>
          </p:txBody>
        </p:sp>
        <p:sp>
          <p:nvSpPr>
            <p:cNvPr id="2517" name="TextBox 2516">
              <a:extLst>
                <a:ext uri="{FF2B5EF4-FFF2-40B4-BE49-F238E27FC236}">
                  <a16:creationId xmlns:a16="http://schemas.microsoft.com/office/drawing/2014/main" id="{F2E25AE0-F45E-7DC3-BBDE-74ADEBF4C15D}"/>
                </a:ext>
              </a:extLst>
            </p:cNvPr>
            <p:cNvSpPr txBox="1">
              <a:spLocks/>
            </p:cNvSpPr>
            <p:nvPr/>
          </p:nvSpPr>
          <p:spPr>
            <a:xfrm>
              <a:off x="637810" y="2253203"/>
              <a:ext cx="383349" cy="296486"/>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0.6</a:t>
              </a:r>
            </a:p>
          </p:txBody>
        </p:sp>
        <p:sp>
          <p:nvSpPr>
            <p:cNvPr id="2518" name="TextBox 2517">
              <a:extLst>
                <a:ext uri="{FF2B5EF4-FFF2-40B4-BE49-F238E27FC236}">
                  <a16:creationId xmlns:a16="http://schemas.microsoft.com/office/drawing/2014/main" id="{A4E2C6C9-955A-AB7D-5E32-9B7D61465347}"/>
                </a:ext>
              </a:extLst>
            </p:cNvPr>
            <p:cNvSpPr txBox="1">
              <a:spLocks/>
            </p:cNvSpPr>
            <p:nvPr/>
          </p:nvSpPr>
          <p:spPr>
            <a:xfrm>
              <a:off x="635094" y="2938675"/>
              <a:ext cx="383349" cy="296486"/>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0.4</a:t>
              </a:r>
            </a:p>
          </p:txBody>
        </p:sp>
        <p:sp>
          <p:nvSpPr>
            <p:cNvPr id="2519" name="TextBox 2518">
              <a:extLst>
                <a:ext uri="{FF2B5EF4-FFF2-40B4-BE49-F238E27FC236}">
                  <a16:creationId xmlns:a16="http://schemas.microsoft.com/office/drawing/2014/main" id="{DB340C97-5F34-00F6-141C-13C8ED76913A}"/>
                </a:ext>
              </a:extLst>
            </p:cNvPr>
            <p:cNvSpPr txBox="1">
              <a:spLocks/>
            </p:cNvSpPr>
            <p:nvPr/>
          </p:nvSpPr>
          <p:spPr>
            <a:xfrm>
              <a:off x="637065" y="3628494"/>
              <a:ext cx="383349" cy="296486"/>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0.2</a:t>
              </a:r>
            </a:p>
          </p:txBody>
        </p:sp>
        <p:sp>
          <p:nvSpPr>
            <p:cNvPr id="2520" name="Freeform: Shape 2519">
              <a:extLst>
                <a:ext uri="{FF2B5EF4-FFF2-40B4-BE49-F238E27FC236}">
                  <a16:creationId xmlns:a16="http://schemas.microsoft.com/office/drawing/2014/main" id="{CEB20165-A3B7-DBE8-6EC5-4956244C1BD1}"/>
                </a:ext>
              </a:extLst>
            </p:cNvPr>
            <p:cNvSpPr>
              <a:spLocks/>
            </p:cNvSpPr>
            <p:nvPr/>
          </p:nvSpPr>
          <p:spPr>
            <a:xfrm>
              <a:off x="899397" y="1018197"/>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21" name="Freeform: Shape 2520">
              <a:extLst>
                <a:ext uri="{FF2B5EF4-FFF2-40B4-BE49-F238E27FC236}">
                  <a16:creationId xmlns:a16="http://schemas.microsoft.com/office/drawing/2014/main" id="{565BC81B-D1DB-6D2F-6547-7A1648AC6DCC}"/>
                </a:ext>
              </a:extLst>
            </p:cNvPr>
            <p:cNvSpPr>
              <a:spLocks/>
            </p:cNvSpPr>
            <p:nvPr/>
          </p:nvSpPr>
          <p:spPr>
            <a:xfrm>
              <a:off x="899397" y="1714619"/>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22" name="Freeform: Shape 2521">
              <a:extLst>
                <a:ext uri="{FF2B5EF4-FFF2-40B4-BE49-F238E27FC236}">
                  <a16:creationId xmlns:a16="http://schemas.microsoft.com/office/drawing/2014/main" id="{85474F3A-79C4-BB8F-A213-E776617D6DBF}"/>
                </a:ext>
              </a:extLst>
            </p:cNvPr>
            <p:cNvSpPr>
              <a:spLocks/>
            </p:cNvSpPr>
            <p:nvPr/>
          </p:nvSpPr>
          <p:spPr>
            <a:xfrm>
              <a:off x="899397" y="2403378"/>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23" name="Freeform: Shape 2522">
              <a:extLst>
                <a:ext uri="{FF2B5EF4-FFF2-40B4-BE49-F238E27FC236}">
                  <a16:creationId xmlns:a16="http://schemas.microsoft.com/office/drawing/2014/main" id="{9BDF3640-7989-FEB3-6790-9B4389AAFDFE}"/>
                </a:ext>
              </a:extLst>
            </p:cNvPr>
            <p:cNvSpPr>
              <a:spLocks/>
            </p:cNvSpPr>
            <p:nvPr/>
          </p:nvSpPr>
          <p:spPr>
            <a:xfrm>
              <a:off x="899397" y="3092530"/>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24" name="Freeform: Shape 2523">
              <a:extLst>
                <a:ext uri="{FF2B5EF4-FFF2-40B4-BE49-F238E27FC236}">
                  <a16:creationId xmlns:a16="http://schemas.microsoft.com/office/drawing/2014/main" id="{2A6132DA-75DF-6199-92E9-7643BD13DAA1}"/>
                </a:ext>
              </a:extLst>
            </p:cNvPr>
            <p:cNvSpPr>
              <a:spLocks/>
            </p:cNvSpPr>
            <p:nvPr/>
          </p:nvSpPr>
          <p:spPr>
            <a:xfrm>
              <a:off x="899397" y="3781681"/>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25" name="Freeform: Shape 2524">
              <a:extLst>
                <a:ext uri="{FF2B5EF4-FFF2-40B4-BE49-F238E27FC236}">
                  <a16:creationId xmlns:a16="http://schemas.microsoft.com/office/drawing/2014/main" id="{850827EB-C44D-8F59-3463-92E7177F4522}"/>
                </a:ext>
              </a:extLst>
            </p:cNvPr>
            <p:cNvSpPr>
              <a:spLocks/>
            </p:cNvSpPr>
            <p:nvPr/>
          </p:nvSpPr>
          <p:spPr>
            <a:xfrm>
              <a:off x="898245" y="4475914"/>
              <a:ext cx="49771" cy="39156"/>
            </a:xfrm>
            <a:custGeom>
              <a:avLst/>
              <a:gdLst>
                <a:gd name="connsiteX0" fmla="*/ 0 w 51162"/>
                <a:gd name="connsiteY0" fmla="*/ 0 h 21771"/>
                <a:gd name="connsiteX1" fmla="*/ 51162 w 51162"/>
                <a:gd name="connsiteY1" fmla="*/ 0 h 21771"/>
              </a:gdLst>
              <a:ahLst/>
              <a:cxnLst>
                <a:cxn ang="0">
                  <a:pos x="connsiteX0" y="connsiteY0"/>
                </a:cxn>
                <a:cxn ang="0">
                  <a:pos x="connsiteX1" y="connsiteY1"/>
                </a:cxn>
              </a:cxnLst>
              <a:rect l="l" t="t" r="r" b="b"/>
              <a:pathLst>
                <a:path w="51162" h="21771">
                  <a:moveTo>
                    <a:pt x="0" y="0"/>
                  </a:moveTo>
                  <a:lnTo>
                    <a:pt x="51162" y="0"/>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sp>
        <p:nvSpPr>
          <p:cNvPr id="2526" name="TextBox 2525">
            <a:extLst>
              <a:ext uri="{FF2B5EF4-FFF2-40B4-BE49-F238E27FC236}">
                <a16:creationId xmlns:a16="http://schemas.microsoft.com/office/drawing/2014/main" id="{D90CC217-4ADD-DE9D-56F1-BB2526BBDB94}"/>
              </a:ext>
            </a:extLst>
          </p:cNvPr>
          <p:cNvSpPr txBox="1">
            <a:spLocks/>
          </p:cNvSpPr>
          <p:nvPr/>
        </p:nvSpPr>
        <p:spPr>
          <a:xfrm>
            <a:off x="323980" y="5122328"/>
            <a:ext cx="1003931" cy="215444"/>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6E6E6E"/>
                </a:solidFill>
                <a:effectLst/>
                <a:uLnTx/>
                <a:uFillTx/>
                <a:latin typeface="Arial"/>
                <a:ea typeface="+mn-ea"/>
                <a:cs typeface="Arial"/>
                <a:sym typeface="Arial"/>
                <a:rtl val="0"/>
              </a:rPr>
              <a:t>TPC</a:t>
            </a:r>
          </a:p>
        </p:txBody>
      </p:sp>
      <p:sp>
        <p:nvSpPr>
          <p:cNvPr id="2527" name="TextBox 2526">
            <a:extLst>
              <a:ext uri="{FF2B5EF4-FFF2-40B4-BE49-F238E27FC236}">
                <a16:creationId xmlns:a16="http://schemas.microsoft.com/office/drawing/2014/main" id="{CA04E2A2-E705-FBE7-B963-EB6C73370E86}"/>
              </a:ext>
            </a:extLst>
          </p:cNvPr>
          <p:cNvSpPr txBox="1">
            <a:spLocks/>
          </p:cNvSpPr>
          <p:nvPr/>
        </p:nvSpPr>
        <p:spPr>
          <a:xfrm>
            <a:off x="328719" y="4874766"/>
            <a:ext cx="1441296" cy="215444"/>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2557"/>
                </a:solidFill>
                <a:effectLst/>
                <a:uLnTx/>
                <a:uFillTx/>
                <a:latin typeface="Arial"/>
                <a:ea typeface="+mn-ea"/>
                <a:cs typeface="Arial"/>
                <a:sym typeface="Arial"/>
                <a:rtl val="0"/>
              </a:rPr>
              <a:t>No. at risk</a:t>
            </a:r>
          </a:p>
        </p:txBody>
      </p:sp>
      <p:sp>
        <p:nvSpPr>
          <p:cNvPr id="2528" name="TextBox 2527">
            <a:extLst>
              <a:ext uri="{FF2B5EF4-FFF2-40B4-BE49-F238E27FC236}">
                <a16:creationId xmlns:a16="http://schemas.microsoft.com/office/drawing/2014/main" id="{41EC728C-0226-47C1-7D1A-AD8B11723199}"/>
              </a:ext>
            </a:extLst>
          </p:cNvPr>
          <p:cNvSpPr txBox="1">
            <a:spLocks/>
          </p:cNvSpPr>
          <p:nvPr/>
        </p:nvSpPr>
        <p:spPr>
          <a:xfrm>
            <a:off x="323981" y="5004620"/>
            <a:ext cx="735516" cy="215444"/>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2985"/>
                </a:solidFill>
                <a:effectLst/>
                <a:uLnTx/>
                <a:uFillTx/>
                <a:latin typeface="Arial"/>
                <a:ea typeface="+mn-ea"/>
                <a:cs typeface="Arial"/>
                <a:sym typeface="Arial"/>
                <a:rtl val="0"/>
              </a:rPr>
              <a:t>T-DXd</a:t>
            </a:r>
          </a:p>
        </p:txBody>
      </p:sp>
      <p:sp>
        <p:nvSpPr>
          <p:cNvPr id="2530" name="TextBox 2529">
            <a:extLst>
              <a:ext uri="{FF2B5EF4-FFF2-40B4-BE49-F238E27FC236}">
                <a16:creationId xmlns:a16="http://schemas.microsoft.com/office/drawing/2014/main" id="{87D16A72-4A6C-DB06-990C-B47A14ABD6CD}"/>
              </a:ext>
            </a:extLst>
          </p:cNvPr>
          <p:cNvSpPr txBox="1"/>
          <p:nvPr/>
        </p:nvSpPr>
        <p:spPr>
          <a:xfrm>
            <a:off x="2668977" y="1133396"/>
            <a:ext cx="1351652" cy="553998"/>
          </a:xfrm>
          <a:prstGeom prst="rect">
            <a:avLst/>
          </a:prstGeom>
          <a:noFill/>
        </p:spPr>
        <p:txBody>
          <a:bodyPr wrap="non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schemeClr val="accent2"/>
                </a:solidFill>
                <a:effectLst/>
                <a:uLnTx/>
                <a:uFillTx/>
                <a:latin typeface="Arial" panose="020B0604020202020204" pitchFamily="34" charset="0"/>
                <a:ea typeface="Arial" panose="020B0604020202020204" pitchFamily="34" charset="0"/>
                <a:cs typeface="Arial" panose="020B0604020202020204" pitchFamily="34" charset="0"/>
              </a:rPr>
              <a:t>HER2-low*</a:t>
            </a:r>
          </a:p>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A3A3A"/>
                </a:solidFill>
                <a:effectLst/>
                <a:uLnTx/>
                <a:uFillTx/>
                <a:latin typeface="Arial" panose="020B0604020202020204" pitchFamily="34" charset="0"/>
                <a:ea typeface="Arial" panose="020B0604020202020204" pitchFamily="34" charset="0"/>
                <a:cs typeface="Arial" panose="020B0604020202020204" pitchFamily="34" charset="0"/>
              </a:rPr>
              <a:t>n =</a:t>
            </a:r>
            <a:r>
              <a:rPr lang="en-US" sz="1200" b="1">
                <a:solidFill>
                  <a:srgbClr val="3A3A3A"/>
                </a:solidFill>
                <a:latin typeface="Arial" panose="020B0604020202020204" pitchFamily="34" charset="0"/>
                <a:ea typeface="Arial" panose="020B0604020202020204" pitchFamily="34" charset="0"/>
                <a:cs typeface="Arial" panose="020B0604020202020204" pitchFamily="34" charset="0"/>
              </a:rPr>
              <a:t> </a:t>
            </a:r>
            <a:r>
              <a:rPr kumimoji="0" lang="en-US" sz="1200" b="1" i="0" u="none" strike="noStrike" kern="1200" cap="none" spc="0" normalizeH="0" baseline="0" noProof="0">
                <a:ln>
                  <a:noFill/>
                </a:ln>
                <a:solidFill>
                  <a:srgbClr val="3A3A3A"/>
                </a:solidFill>
                <a:effectLst/>
                <a:uLnTx/>
                <a:uFillTx/>
                <a:latin typeface="Arial" panose="020B0604020202020204" pitchFamily="34" charset="0"/>
                <a:ea typeface="Arial" panose="020B0604020202020204" pitchFamily="34" charset="0"/>
                <a:cs typeface="Arial" panose="020B0604020202020204" pitchFamily="34" charset="0"/>
              </a:rPr>
              <a:t>713</a:t>
            </a:r>
          </a:p>
        </p:txBody>
      </p:sp>
      <p:sp>
        <p:nvSpPr>
          <p:cNvPr id="2531" name="TextBox 2530">
            <a:extLst>
              <a:ext uri="{FF2B5EF4-FFF2-40B4-BE49-F238E27FC236}">
                <a16:creationId xmlns:a16="http://schemas.microsoft.com/office/drawing/2014/main" id="{A833529D-D8D5-15A4-9C4C-6D8658866661}"/>
              </a:ext>
            </a:extLst>
          </p:cNvPr>
          <p:cNvSpPr txBox="1">
            <a:spLocks/>
          </p:cNvSpPr>
          <p:nvPr/>
        </p:nvSpPr>
        <p:spPr>
          <a:xfrm rot="16200000">
            <a:off x="-65300" y="2824243"/>
            <a:ext cx="1513556" cy="276999"/>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Probability of OS</a:t>
            </a:r>
          </a:p>
        </p:txBody>
      </p:sp>
      <p:sp>
        <p:nvSpPr>
          <p:cNvPr id="2546" name="Free-form: Shape 201">
            <a:extLst>
              <a:ext uri="{FF2B5EF4-FFF2-40B4-BE49-F238E27FC236}">
                <a16:creationId xmlns:a16="http://schemas.microsoft.com/office/drawing/2014/main" id="{8015715A-080A-AF8C-D45D-C982A48A8FBD}"/>
              </a:ext>
            </a:extLst>
          </p:cNvPr>
          <p:cNvSpPr/>
          <p:nvPr/>
        </p:nvSpPr>
        <p:spPr>
          <a:xfrm>
            <a:off x="1206463" y="1627637"/>
            <a:ext cx="4521576" cy="2878347"/>
          </a:xfrm>
          <a:custGeom>
            <a:avLst/>
            <a:gdLst>
              <a:gd name="connsiteX0" fmla="*/ 0 w 5000085"/>
              <a:gd name="connsiteY0" fmla="*/ 0 h 3445040"/>
              <a:gd name="connsiteX1" fmla="*/ 0 w 5000085"/>
              <a:gd name="connsiteY1" fmla="*/ 3445041 h 3445040"/>
              <a:gd name="connsiteX2" fmla="*/ 5000086 w 5000085"/>
              <a:gd name="connsiteY2" fmla="*/ 3445041 h 3445040"/>
            </a:gdLst>
            <a:ahLst/>
            <a:cxnLst>
              <a:cxn ang="0">
                <a:pos x="connsiteX0" y="connsiteY0"/>
              </a:cxn>
              <a:cxn ang="0">
                <a:pos x="connsiteX1" y="connsiteY1"/>
              </a:cxn>
              <a:cxn ang="0">
                <a:pos x="connsiteX2" y="connsiteY2"/>
              </a:cxn>
            </a:cxnLst>
            <a:rect l="l" t="t" r="r" b="b"/>
            <a:pathLst>
              <a:path w="5000085" h="3445040">
                <a:moveTo>
                  <a:pt x="0" y="0"/>
                </a:moveTo>
                <a:lnTo>
                  <a:pt x="0" y="3445041"/>
                </a:lnTo>
                <a:lnTo>
                  <a:pt x="5000086" y="3445041"/>
                </a:lnTo>
              </a:path>
            </a:pathLst>
          </a:custGeom>
          <a:noFill/>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nvGrpSpPr>
          <p:cNvPr id="8" name="Group 7">
            <a:extLst>
              <a:ext uri="{FF2B5EF4-FFF2-40B4-BE49-F238E27FC236}">
                <a16:creationId xmlns:a16="http://schemas.microsoft.com/office/drawing/2014/main" id="{9DE60BD4-7846-D8C0-09F8-3EF07E72A792}"/>
              </a:ext>
            </a:extLst>
          </p:cNvPr>
          <p:cNvGrpSpPr/>
          <p:nvPr/>
        </p:nvGrpSpPr>
        <p:grpSpPr>
          <a:xfrm>
            <a:off x="1206461" y="4511054"/>
            <a:ext cx="4639451" cy="274227"/>
            <a:chOff x="1095841" y="4425714"/>
            <a:chExt cx="4639450" cy="274227"/>
          </a:xfrm>
        </p:grpSpPr>
        <p:sp>
          <p:nvSpPr>
            <p:cNvPr id="2177" name="TextBox 2176">
              <a:extLst>
                <a:ext uri="{FF2B5EF4-FFF2-40B4-BE49-F238E27FC236}">
                  <a16:creationId xmlns:a16="http://schemas.microsoft.com/office/drawing/2014/main" id="{C7CB661C-8F0F-A696-67B4-15E9CA93D31B}"/>
                </a:ext>
              </a:extLst>
            </p:cNvPr>
            <p:cNvSpPr txBox="1">
              <a:spLocks/>
            </p:cNvSpPr>
            <p:nvPr/>
          </p:nvSpPr>
          <p:spPr>
            <a:xfrm>
              <a:off x="1569634"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6</a:t>
              </a:r>
            </a:p>
          </p:txBody>
        </p:sp>
        <p:sp>
          <p:nvSpPr>
            <p:cNvPr id="2178" name="TextBox 2177">
              <a:extLst>
                <a:ext uri="{FF2B5EF4-FFF2-40B4-BE49-F238E27FC236}">
                  <a16:creationId xmlns:a16="http://schemas.microsoft.com/office/drawing/2014/main" id="{F75A863B-F5AC-EB38-2951-8C1194529DF1}"/>
                </a:ext>
              </a:extLst>
            </p:cNvPr>
            <p:cNvSpPr txBox="1">
              <a:spLocks/>
            </p:cNvSpPr>
            <p:nvPr/>
          </p:nvSpPr>
          <p:spPr>
            <a:xfrm>
              <a:off x="1865351"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9</a:t>
              </a:r>
            </a:p>
          </p:txBody>
        </p:sp>
        <p:sp>
          <p:nvSpPr>
            <p:cNvPr id="2179" name="TextBox 2178">
              <a:extLst>
                <a:ext uri="{FF2B5EF4-FFF2-40B4-BE49-F238E27FC236}">
                  <a16:creationId xmlns:a16="http://schemas.microsoft.com/office/drawing/2014/main" id="{DB5EE45A-E1B8-882A-4302-331C845B46D8}"/>
                </a:ext>
              </a:extLst>
            </p:cNvPr>
            <p:cNvSpPr txBox="1">
              <a:spLocks/>
            </p:cNvSpPr>
            <p:nvPr/>
          </p:nvSpPr>
          <p:spPr>
            <a:xfrm>
              <a:off x="2170594"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12</a:t>
              </a:r>
            </a:p>
          </p:txBody>
        </p:sp>
        <p:sp>
          <p:nvSpPr>
            <p:cNvPr id="2180" name="TextBox 2179">
              <a:extLst>
                <a:ext uri="{FF2B5EF4-FFF2-40B4-BE49-F238E27FC236}">
                  <a16:creationId xmlns:a16="http://schemas.microsoft.com/office/drawing/2014/main" id="{11D32B2F-B728-7FEE-729C-DFF8DDA11CE5}"/>
                </a:ext>
              </a:extLst>
            </p:cNvPr>
            <p:cNvSpPr txBox="1">
              <a:spLocks/>
            </p:cNvSpPr>
            <p:nvPr/>
          </p:nvSpPr>
          <p:spPr>
            <a:xfrm>
              <a:off x="247107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15</a:t>
              </a:r>
            </a:p>
          </p:txBody>
        </p:sp>
        <p:sp>
          <p:nvSpPr>
            <p:cNvPr id="2181" name="TextBox 2180">
              <a:extLst>
                <a:ext uri="{FF2B5EF4-FFF2-40B4-BE49-F238E27FC236}">
                  <a16:creationId xmlns:a16="http://schemas.microsoft.com/office/drawing/2014/main" id="{D0D81969-4EA7-D997-061C-1EA298880E5A}"/>
                </a:ext>
              </a:extLst>
            </p:cNvPr>
            <p:cNvSpPr txBox="1">
              <a:spLocks/>
            </p:cNvSpPr>
            <p:nvPr/>
          </p:nvSpPr>
          <p:spPr>
            <a:xfrm>
              <a:off x="277155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18</a:t>
              </a:r>
            </a:p>
          </p:txBody>
        </p:sp>
        <p:sp>
          <p:nvSpPr>
            <p:cNvPr id="2182" name="TextBox 2181">
              <a:extLst>
                <a:ext uri="{FF2B5EF4-FFF2-40B4-BE49-F238E27FC236}">
                  <a16:creationId xmlns:a16="http://schemas.microsoft.com/office/drawing/2014/main" id="{1F38426D-173E-6C1F-73C1-5C8E2DB36C57}"/>
                </a:ext>
              </a:extLst>
            </p:cNvPr>
            <p:cNvSpPr txBox="1">
              <a:spLocks/>
            </p:cNvSpPr>
            <p:nvPr/>
          </p:nvSpPr>
          <p:spPr>
            <a:xfrm>
              <a:off x="307203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21</a:t>
              </a:r>
            </a:p>
          </p:txBody>
        </p:sp>
        <p:sp>
          <p:nvSpPr>
            <p:cNvPr id="2183" name="TextBox 2182">
              <a:extLst>
                <a:ext uri="{FF2B5EF4-FFF2-40B4-BE49-F238E27FC236}">
                  <a16:creationId xmlns:a16="http://schemas.microsoft.com/office/drawing/2014/main" id="{2EA88821-E3F2-7E86-8B16-ECA3E2A6CC93}"/>
                </a:ext>
              </a:extLst>
            </p:cNvPr>
            <p:cNvSpPr txBox="1">
              <a:spLocks/>
            </p:cNvSpPr>
            <p:nvPr/>
          </p:nvSpPr>
          <p:spPr>
            <a:xfrm>
              <a:off x="337251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24</a:t>
              </a:r>
            </a:p>
          </p:txBody>
        </p:sp>
        <p:sp>
          <p:nvSpPr>
            <p:cNvPr id="2184" name="TextBox 2183">
              <a:extLst>
                <a:ext uri="{FF2B5EF4-FFF2-40B4-BE49-F238E27FC236}">
                  <a16:creationId xmlns:a16="http://schemas.microsoft.com/office/drawing/2014/main" id="{F8D250E0-6A56-1186-6342-B7FE504C9A89}"/>
                </a:ext>
              </a:extLst>
            </p:cNvPr>
            <p:cNvSpPr txBox="1">
              <a:spLocks/>
            </p:cNvSpPr>
            <p:nvPr/>
          </p:nvSpPr>
          <p:spPr>
            <a:xfrm>
              <a:off x="367299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27</a:t>
              </a:r>
            </a:p>
          </p:txBody>
        </p:sp>
        <p:sp>
          <p:nvSpPr>
            <p:cNvPr id="2185" name="TextBox 2184">
              <a:extLst>
                <a:ext uri="{FF2B5EF4-FFF2-40B4-BE49-F238E27FC236}">
                  <a16:creationId xmlns:a16="http://schemas.microsoft.com/office/drawing/2014/main" id="{798B66CE-C54A-679C-6EBF-EBDF2A0FDE1E}"/>
                </a:ext>
              </a:extLst>
            </p:cNvPr>
            <p:cNvSpPr txBox="1">
              <a:spLocks/>
            </p:cNvSpPr>
            <p:nvPr/>
          </p:nvSpPr>
          <p:spPr>
            <a:xfrm>
              <a:off x="397347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30</a:t>
              </a:r>
            </a:p>
          </p:txBody>
        </p:sp>
        <p:sp>
          <p:nvSpPr>
            <p:cNvPr id="2186" name="TextBox 2185">
              <a:extLst>
                <a:ext uri="{FF2B5EF4-FFF2-40B4-BE49-F238E27FC236}">
                  <a16:creationId xmlns:a16="http://schemas.microsoft.com/office/drawing/2014/main" id="{228587B3-DB33-B14B-B849-B6E26B3904D8}"/>
                </a:ext>
              </a:extLst>
            </p:cNvPr>
            <p:cNvSpPr txBox="1">
              <a:spLocks/>
            </p:cNvSpPr>
            <p:nvPr/>
          </p:nvSpPr>
          <p:spPr>
            <a:xfrm>
              <a:off x="427395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33</a:t>
              </a:r>
            </a:p>
          </p:txBody>
        </p:sp>
        <p:sp>
          <p:nvSpPr>
            <p:cNvPr id="2187" name="TextBox 2186">
              <a:extLst>
                <a:ext uri="{FF2B5EF4-FFF2-40B4-BE49-F238E27FC236}">
                  <a16:creationId xmlns:a16="http://schemas.microsoft.com/office/drawing/2014/main" id="{77FEBF3A-C545-1D67-E702-A8F16B53152F}"/>
                </a:ext>
              </a:extLst>
            </p:cNvPr>
            <p:cNvSpPr txBox="1">
              <a:spLocks/>
            </p:cNvSpPr>
            <p:nvPr/>
          </p:nvSpPr>
          <p:spPr>
            <a:xfrm>
              <a:off x="457443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36</a:t>
              </a:r>
            </a:p>
          </p:txBody>
        </p:sp>
        <p:sp>
          <p:nvSpPr>
            <p:cNvPr id="2188" name="TextBox 2187">
              <a:extLst>
                <a:ext uri="{FF2B5EF4-FFF2-40B4-BE49-F238E27FC236}">
                  <a16:creationId xmlns:a16="http://schemas.microsoft.com/office/drawing/2014/main" id="{755E9172-E70D-C1EC-E92F-48B93F898A5D}"/>
                </a:ext>
              </a:extLst>
            </p:cNvPr>
            <p:cNvSpPr txBox="1">
              <a:spLocks/>
            </p:cNvSpPr>
            <p:nvPr/>
          </p:nvSpPr>
          <p:spPr>
            <a:xfrm>
              <a:off x="487491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39</a:t>
              </a:r>
            </a:p>
          </p:txBody>
        </p:sp>
        <p:sp>
          <p:nvSpPr>
            <p:cNvPr id="2189" name="TextBox 2188">
              <a:extLst>
                <a:ext uri="{FF2B5EF4-FFF2-40B4-BE49-F238E27FC236}">
                  <a16:creationId xmlns:a16="http://schemas.microsoft.com/office/drawing/2014/main" id="{AB27F11E-7407-A1A7-B728-2D35433E5E5F}"/>
                </a:ext>
              </a:extLst>
            </p:cNvPr>
            <p:cNvSpPr txBox="1">
              <a:spLocks/>
            </p:cNvSpPr>
            <p:nvPr/>
          </p:nvSpPr>
          <p:spPr>
            <a:xfrm>
              <a:off x="5175393"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42</a:t>
              </a:r>
            </a:p>
          </p:txBody>
        </p:sp>
        <p:sp>
          <p:nvSpPr>
            <p:cNvPr id="2190" name="TextBox 2189">
              <a:extLst>
                <a:ext uri="{FF2B5EF4-FFF2-40B4-BE49-F238E27FC236}">
                  <a16:creationId xmlns:a16="http://schemas.microsoft.com/office/drawing/2014/main" id="{3ECF2EF0-4735-6D32-6628-63D014555DDE}"/>
                </a:ext>
              </a:extLst>
            </p:cNvPr>
            <p:cNvSpPr txBox="1">
              <a:spLocks/>
            </p:cNvSpPr>
            <p:nvPr/>
          </p:nvSpPr>
          <p:spPr>
            <a:xfrm>
              <a:off x="5475867"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45</a:t>
              </a:r>
            </a:p>
          </p:txBody>
        </p:sp>
        <p:sp>
          <p:nvSpPr>
            <p:cNvPr id="2207" name="Free-form: Shape 209">
              <a:extLst>
                <a:ext uri="{FF2B5EF4-FFF2-40B4-BE49-F238E27FC236}">
                  <a16:creationId xmlns:a16="http://schemas.microsoft.com/office/drawing/2014/main" id="{BAAD597A-5A26-176F-A670-BFEC3F091DE2}"/>
                </a:ext>
              </a:extLst>
            </p:cNvPr>
            <p:cNvSpPr/>
            <p:nvPr/>
          </p:nvSpPr>
          <p:spPr>
            <a:xfrm>
              <a:off x="1390710"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08" name="Free-form: Shape 210">
              <a:extLst>
                <a:ext uri="{FF2B5EF4-FFF2-40B4-BE49-F238E27FC236}">
                  <a16:creationId xmlns:a16="http://schemas.microsoft.com/office/drawing/2014/main" id="{40B136C8-1546-6BA6-DF1D-97213C5ED64D}"/>
                </a:ext>
              </a:extLst>
            </p:cNvPr>
            <p:cNvSpPr/>
            <p:nvPr/>
          </p:nvSpPr>
          <p:spPr>
            <a:xfrm>
              <a:off x="1691781"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09" name="Free-form: Shape 211">
              <a:extLst>
                <a:ext uri="{FF2B5EF4-FFF2-40B4-BE49-F238E27FC236}">
                  <a16:creationId xmlns:a16="http://schemas.microsoft.com/office/drawing/2014/main" id="{C1509F98-CF2E-90E7-BA54-2B07CFA5AE0E}"/>
                </a:ext>
              </a:extLst>
            </p:cNvPr>
            <p:cNvSpPr/>
            <p:nvPr/>
          </p:nvSpPr>
          <p:spPr>
            <a:xfrm>
              <a:off x="1992690"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0" name="Free-form: Shape 212">
              <a:extLst>
                <a:ext uri="{FF2B5EF4-FFF2-40B4-BE49-F238E27FC236}">
                  <a16:creationId xmlns:a16="http://schemas.microsoft.com/office/drawing/2014/main" id="{4C20A2D8-87C1-28AB-2808-F00E0653A4BB}"/>
                </a:ext>
              </a:extLst>
            </p:cNvPr>
            <p:cNvSpPr/>
            <p:nvPr/>
          </p:nvSpPr>
          <p:spPr>
            <a:xfrm>
              <a:off x="2293600"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1" name="Free-form: Shape 213">
              <a:extLst>
                <a:ext uri="{FF2B5EF4-FFF2-40B4-BE49-F238E27FC236}">
                  <a16:creationId xmlns:a16="http://schemas.microsoft.com/office/drawing/2014/main" id="{B68FDE89-404F-4899-19C7-0AD340793D61}"/>
                </a:ext>
              </a:extLst>
            </p:cNvPr>
            <p:cNvSpPr/>
            <p:nvPr/>
          </p:nvSpPr>
          <p:spPr>
            <a:xfrm>
              <a:off x="2595319"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2" name="Free-form: Shape 214">
              <a:extLst>
                <a:ext uri="{FF2B5EF4-FFF2-40B4-BE49-F238E27FC236}">
                  <a16:creationId xmlns:a16="http://schemas.microsoft.com/office/drawing/2014/main" id="{A5816AA4-1FB6-2B47-DDAB-4081C939DA44}"/>
                </a:ext>
              </a:extLst>
            </p:cNvPr>
            <p:cNvSpPr/>
            <p:nvPr/>
          </p:nvSpPr>
          <p:spPr>
            <a:xfrm>
              <a:off x="2900118"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3" name="Free-form: Shape 215">
              <a:extLst>
                <a:ext uri="{FF2B5EF4-FFF2-40B4-BE49-F238E27FC236}">
                  <a16:creationId xmlns:a16="http://schemas.microsoft.com/office/drawing/2014/main" id="{028F2F3B-AC50-9C52-1765-B12E7ED1C996}"/>
                </a:ext>
              </a:extLst>
            </p:cNvPr>
            <p:cNvSpPr/>
            <p:nvPr/>
          </p:nvSpPr>
          <p:spPr>
            <a:xfrm>
              <a:off x="3201837"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4" name="Free-form: Shape 216">
              <a:extLst>
                <a:ext uri="{FF2B5EF4-FFF2-40B4-BE49-F238E27FC236}">
                  <a16:creationId xmlns:a16="http://schemas.microsoft.com/office/drawing/2014/main" id="{68625A57-CCB3-E9C8-F080-7F3B8663AD36}"/>
                </a:ext>
              </a:extLst>
            </p:cNvPr>
            <p:cNvSpPr/>
            <p:nvPr/>
          </p:nvSpPr>
          <p:spPr>
            <a:xfrm>
              <a:off x="3502746"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5" name="Free-form: Shape 217">
              <a:extLst>
                <a:ext uri="{FF2B5EF4-FFF2-40B4-BE49-F238E27FC236}">
                  <a16:creationId xmlns:a16="http://schemas.microsoft.com/office/drawing/2014/main" id="{9D3C3DFA-B477-10A3-B942-B3109BAC2DA1}"/>
                </a:ext>
              </a:extLst>
            </p:cNvPr>
            <p:cNvSpPr/>
            <p:nvPr/>
          </p:nvSpPr>
          <p:spPr>
            <a:xfrm>
              <a:off x="3804466"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6" name="Free-form: Shape 218">
              <a:extLst>
                <a:ext uri="{FF2B5EF4-FFF2-40B4-BE49-F238E27FC236}">
                  <a16:creationId xmlns:a16="http://schemas.microsoft.com/office/drawing/2014/main" id="{0308A052-9B79-D54E-C967-F7A902461459}"/>
                </a:ext>
              </a:extLst>
            </p:cNvPr>
            <p:cNvSpPr/>
            <p:nvPr/>
          </p:nvSpPr>
          <p:spPr>
            <a:xfrm>
              <a:off x="4105375"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7" name="Free-form: Shape 219">
              <a:extLst>
                <a:ext uri="{FF2B5EF4-FFF2-40B4-BE49-F238E27FC236}">
                  <a16:creationId xmlns:a16="http://schemas.microsoft.com/office/drawing/2014/main" id="{4CEAAB5A-4D8B-696B-716F-684D8FC42BFF}"/>
                </a:ext>
              </a:extLst>
            </p:cNvPr>
            <p:cNvSpPr/>
            <p:nvPr/>
          </p:nvSpPr>
          <p:spPr>
            <a:xfrm>
              <a:off x="4407095"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8" name="Free-form: Shape 220">
              <a:extLst>
                <a:ext uri="{FF2B5EF4-FFF2-40B4-BE49-F238E27FC236}">
                  <a16:creationId xmlns:a16="http://schemas.microsoft.com/office/drawing/2014/main" id="{DFF022BD-EEC8-591D-D703-83692C581583}"/>
                </a:ext>
              </a:extLst>
            </p:cNvPr>
            <p:cNvSpPr/>
            <p:nvPr/>
          </p:nvSpPr>
          <p:spPr>
            <a:xfrm>
              <a:off x="4707194"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19" name="Free-form: Shape 221">
              <a:extLst>
                <a:ext uri="{FF2B5EF4-FFF2-40B4-BE49-F238E27FC236}">
                  <a16:creationId xmlns:a16="http://schemas.microsoft.com/office/drawing/2014/main" id="{9907B3B2-86DE-046A-C0B2-355F98244349}"/>
                </a:ext>
              </a:extLst>
            </p:cNvPr>
            <p:cNvSpPr/>
            <p:nvPr/>
          </p:nvSpPr>
          <p:spPr>
            <a:xfrm>
              <a:off x="5008913"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20" name="Free-form: Shape 222">
              <a:extLst>
                <a:ext uri="{FF2B5EF4-FFF2-40B4-BE49-F238E27FC236}">
                  <a16:creationId xmlns:a16="http://schemas.microsoft.com/office/drawing/2014/main" id="{1415B0A9-4866-A61E-7A75-BC4816F28BD0}"/>
                </a:ext>
              </a:extLst>
            </p:cNvPr>
            <p:cNvSpPr/>
            <p:nvPr/>
          </p:nvSpPr>
          <p:spPr>
            <a:xfrm>
              <a:off x="5310633"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221" name="Free-form: Shape 223">
              <a:extLst>
                <a:ext uri="{FF2B5EF4-FFF2-40B4-BE49-F238E27FC236}">
                  <a16:creationId xmlns:a16="http://schemas.microsoft.com/office/drawing/2014/main" id="{46184506-78F4-C363-7940-0C54B3E7DF02}"/>
                </a:ext>
              </a:extLst>
            </p:cNvPr>
            <p:cNvSpPr/>
            <p:nvPr/>
          </p:nvSpPr>
          <p:spPr>
            <a:xfrm>
              <a:off x="5611779" y="4425714"/>
              <a:ext cx="16204" cy="64419"/>
            </a:xfrm>
            <a:custGeom>
              <a:avLst/>
              <a:gdLst>
                <a:gd name="connsiteX0" fmla="*/ 0 w 16204"/>
                <a:gd name="connsiteY0" fmla="*/ 0 h 64419"/>
                <a:gd name="connsiteX1" fmla="*/ 0 w 16204"/>
                <a:gd name="connsiteY1" fmla="*/ 64419 h 64419"/>
              </a:gdLst>
              <a:ahLst/>
              <a:cxnLst>
                <a:cxn ang="0">
                  <a:pos x="connsiteX0" y="connsiteY0"/>
                </a:cxn>
                <a:cxn ang="0">
                  <a:pos x="connsiteX1" y="connsiteY1"/>
                </a:cxn>
              </a:cxnLst>
              <a:rect l="l" t="t" r="r" b="b"/>
              <a:pathLst>
                <a:path w="16204" h="64419">
                  <a:moveTo>
                    <a:pt x="0" y="0"/>
                  </a:moveTo>
                  <a:lnTo>
                    <a:pt x="0" y="64419"/>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509" name="TextBox 2508">
              <a:extLst>
                <a:ext uri="{FF2B5EF4-FFF2-40B4-BE49-F238E27FC236}">
                  <a16:creationId xmlns:a16="http://schemas.microsoft.com/office/drawing/2014/main" id="{09DE91EE-C559-4444-0206-D7CF33365C03}"/>
                </a:ext>
              </a:extLst>
            </p:cNvPr>
            <p:cNvSpPr txBox="1">
              <a:spLocks/>
            </p:cNvSpPr>
            <p:nvPr/>
          </p:nvSpPr>
          <p:spPr>
            <a:xfrm>
              <a:off x="1261098" y="4519076"/>
              <a:ext cx="259424" cy="180865"/>
            </a:xfrm>
            <a:prstGeom prst="rect">
              <a:avLst/>
            </a:prstGeom>
            <a:noFill/>
          </p:spPr>
          <p:txBody>
            <a:bodyPr wrap="square" lIns="0" tIns="0" rIns="0" bIns="0" rtlCol="0">
              <a:no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3</a:t>
              </a:r>
            </a:p>
          </p:txBody>
        </p:sp>
        <p:sp>
          <p:nvSpPr>
            <p:cNvPr id="2548" name="Freeform: Shape 2547">
              <a:extLst>
                <a:ext uri="{FF2B5EF4-FFF2-40B4-BE49-F238E27FC236}">
                  <a16:creationId xmlns:a16="http://schemas.microsoft.com/office/drawing/2014/main" id="{4ADE4F48-18B2-FA58-21CC-1284C0B19553}"/>
                </a:ext>
              </a:extLst>
            </p:cNvPr>
            <p:cNvSpPr>
              <a:spLocks/>
            </p:cNvSpPr>
            <p:nvPr/>
          </p:nvSpPr>
          <p:spPr>
            <a:xfrm>
              <a:off x="1095841" y="4426850"/>
              <a:ext cx="21179" cy="64800"/>
            </a:xfrm>
            <a:custGeom>
              <a:avLst/>
              <a:gdLst>
                <a:gd name="connsiteX0" fmla="*/ 0 w 21771"/>
                <a:gd name="connsiteY0" fmla="*/ 0 h 52686"/>
                <a:gd name="connsiteX1" fmla="*/ 0 w 21771"/>
                <a:gd name="connsiteY1" fmla="*/ 52686 h 52686"/>
              </a:gdLst>
              <a:ahLst/>
              <a:cxnLst>
                <a:cxn ang="0">
                  <a:pos x="connsiteX0" y="connsiteY0"/>
                </a:cxn>
                <a:cxn ang="0">
                  <a:pos x="connsiteX1" y="connsiteY1"/>
                </a:cxn>
              </a:cxnLst>
              <a:rect l="l" t="t" r="r" b="b"/>
              <a:pathLst>
                <a:path w="21771" h="52686">
                  <a:moveTo>
                    <a:pt x="0" y="0"/>
                  </a:moveTo>
                  <a:lnTo>
                    <a:pt x="0" y="52686"/>
                  </a:lnTo>
                </a:path>
              </a:pathLst>
            </a:custGeom>
            <a:ln w="12700" cap="flat">
              <a:solidFill>
                <a:schemeClr val="tx1"/>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sp>
        <p:nvSpPr>
          <p:cNvPr id="2554" name="TextBox 2553">
            <a:extLst>
              <a:ext uri="{FF2B5EF4-FFF2-40B4-BE49-F238E27FC236}">
                <a16:creationId xmlns:a16="http://schemas.microsoft.com/office/drawing/2014/main" id="{01913297-FE4A-3D75-2DAE-5200FEBC0FFE}"/>
              </a:ext>
            </a:extLst>
          </p:cNvPr>
          <p:cNvSpPr txBox="1"/>
          <p:nvPr/>
        </p:nvSpPr>
        <p:spPr>
          <a:xfrm>
            <a:off x="2427211" y="1735937"/>
            <a:ext cx="1529679" cy="338554"/>
          </a:xfrm>
          <a:prstGeom prst="rect">
            <a:avLst/>
          </a:prstGeom>
          <a:noFill/>
        </p:spPr>
        <p:txBody>
          <a:bodyPr wrap="squar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7DC3"/>
                </a:solidFill>
                <a:effectLst/>
                <a:uLnTx/>
                <a:uFillTx/>
                <a:latin typeface="Arial" panose="020B0604020202020204" pitchFamily="34" charset="0"/>
                <a:ea typeface="Arial" panose="020B0604020202020204" pitchFamily="34" charset="0"/>
                <a:cs typeface="Arial" panose="020B0604020202020204" pitchFamily="34" charset="0"/>
              </a:rPr>
              <a:t>87.6%, T-</a:t>
            </a:r>
            <a:r>
              <a:rPr kumimoji="0" lang="en-US" sz="1600" b="1" i="0" u="none" strike="noStrike" kern="1200" cap="none" spc="0" normalizeH="0" baseline="0" noProof="0" err="1">
                <a:ln>
                  <a:noFill/>
                </a:ln>
                <a:solidFill>
                  <a:srgbClr val="007DC3"/>
                </a:solidFill>
                <a:effectLst/>
                <a:uLnTx/>
                <a:uFillTx/>
                <a:latin typeface="Arial" panose="020B0604020202020204" pitchFamily="34" charset="0"/>
                <a:ea typeface="Arial" panose="020B0604020202020204" pitchFamily="34" charset="0"/>
                <a:cs typeface="Arial" panose="020B0604020202020204" pitchFamily="34" charset="0"/>
              </a:rPr>
              <a:t>DXd</a:t>
            </a:r>
            <a:endParaRPr kumimoji="0" lang="en-US" sz="1600" b="1" i="0" u="none" strike="noStrike" kern="1200" cap="none" spc="0" normalizeH="0" baseline="0" noProof="0">
              <a:ln>
                <a:noFill/>
              </a:ln>
              <a:solidFill>
                <a:srgbClr val="007DC3"/>
              </a:solidFill>
              <a:effectLst/>
              <a:uLnTx/>
              <a:uFillTx/>
              <a:latin typeface="Arial" panose="020B0604020202020204" pitchFamily="34" charset="0"/>
              <a:ea typeface="Arial" panose="020B0604020202020204" pitchFamily="34" charset="0"/>
              <a:cs typeface="Arial" panose="020B0604020202020204" pitchFamily="34" charset="0"/>
            </a:endParaRPr>
          </a:p>
        </p:txBody>
      </p:sp>
      <p:sp>
        <p:nvSpPr>
          <p:cNvPr id="2555" name="TextBox 2554">
            <a:extLst>
              <a:ext uri="{FF2B5EF4-FFF2-40B4-BE49-F238E27FC236}">
                <a16:creationId xmlns:a16="http://schemas.microsoft.com/office/drawing/2014/main" id="{72FAD031-662F-7179-7899-5DC5A7F7B44F}"/>
              </a:ext>
            </a:extLst>
          </p:cNvPr>
          <p:cNvSpPr txBox="1"/>
          <p:nvPr/>
        </p:nvSpPr>
        <p:spPr>
          <a:xfrm>
            <a:off x="1079503" y="2090911"/>
            <a:ext cx="1504964" cy="338554"/>
          </a:xfrm>
          <a:prstGeom prst="rect">
            <a:avLst/>
          </a:prstGeom>
          <a:noFill/>
        </p:spPr>
        <p:txBody>
          <a:bodyPr wrap="square" rtlCol="0">
            <a:spAutoFit/>
          </a:bodyPr>
          <a:lstStyle/>
          <a:p>
            <a:pPr marL="0" marR="0" lvl="0" indent="0" algn="ctr" defTabSz="91414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3A869B"/>
                </a:solidFill>
                <a:effectLst/>
                <a:uLnTx/>
                <a:uFillTx/>
                <a:latin typeface="Arial" panose="020B0604020202020204" pitchFamily="34" charset="0"/>
                <a:ea typeface="Arial" panose="020B0604020202020204" pitchFamily="34" charset="0"/>
                <a:cs typeface="Arial" panose="020B0604020202020204" pitchFamily="34" charset="0"/>
              </a:rPr>
              <a:t>TPC, 81.7%</a:t>
            </a:r>
          </a:p>
        </p:txBody>
      </p:sp>
      <p:cxnSp>
        <p:nvCxnSpPr>
          <p:cNvPr id="2560" name="Straight Connector 2559">
            <a:extLst>
              <a:ext uri="{FF2B5EF4-FFF2-40B4-BE49-F238E27FC236}">
                <a16:creationId xmlns:a16="http://schemas.microsoft.com/office/drawing/2014/main" id="{D99F3B84-EDAD-F7CC-D9D1-5EE684D67D6B}"/>
              </a:ext>
            </a:extLst>
          </p:cNvPr>
          <p:cNvCxnSpPr>
            <a:cxnSpLocks/>
          </p:cNvCxnSpPr>
          <p:nvPr/>
        </p:nvCxnSpPr>
        <p:spPr>
          <a:xfrm>
            <a:off x="2404220" y="1556544"/>
            <a:ext cx="0" cy="3024000"/>
          </a:xfrm>
          <a:prstGeom prst="line">
            <a:avLst/>
          </a:prstGeom>
          <a:ln w="12700">
            <a:solidFill>
              <a:schemeClr val="tx1"/>
            </a:solidFill>
            <a:prstDash val="dash"/>
          </a:ln>
        </p:spPr>
        <p:style>
          <a:lnRef idx="1">
            <a:schemeClr val="accent3"/>
          </a:lnRef>
          <a:fillRef idx="0">
            <a:schemeClr val="accent3"/>
          </a:fillRef>
          <a:effectRef idx="0">
            <a:schemeClr val="accent3"/>
          </a:effectRef>
          <a:fontRef idx="minor">
            <a:schemeClr val="tx1"/>
          </a:fontRef>
        </p:style>
      </p:cxnSp>
      <p:sp>
        <p:nvSpPr>
          <p:cNvPr id="5" name="TextBox 4">
            <a:extLst>
              <a:ext uri="{FF2B5EF4-FFF2-40B4-BE49-F238E27FC236}">
                <a16:creationId xmlns:a16="http://schemas.microsoft.com/office/drawing/2014/main" id="{EB5ED378-4F3F-9D3C-2E55-F1BFA3B4C359}"/>
              </a:ext>
            </a:extLst>
          </p:cNvPr>
          <p:cNvSpPr txBox="1"/>
          <p:nvPr/>
        </p:nvSpPr>
        <p:spPr>
          <a:xfrm>
            <a:off x="6273566" y="5426795"/>
            <a:ext cx="5309391" cy="523220"/>
          </a:xfrm>
          <a:prstGeom prst="rect">
            <a:avLst/>
          </a:prstGeom>
          <a:ln/>
        </p:spPr>
        <p:style>
          <a:lnRef idx="1">
            <a:schemeClr val="accent1"/>
          </a:lnRef>
          <a:fillRef idx="3">
            <a:schemeClr val="accent1"/>
          </a:fillRef>
          <a:effectRef idx="2">
            <a:schemeClr val="accent1"/>
          </a:effectRef>
          <a:fontRef idx="minor">
            <a:schemeClr val="lt1"/>
          </a:fontRef>
        </p:style>
        <p:txBody>
          <a:bodyPr wrap="square" lIns="36000" rIns="36000" rtlCol="0" anchor="ctr">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17.9% of patients in the TPC group received T-</a:t>
            </a:r>
            <a:r>
              <a:rPr kumimoji="0" lang="en-US" sz="1400" b="1" i="0" u="none" strike="noStrike" kern="1200" cap="none" spc="0" normalizeH="0" baseline="0" noProof="0" err="1">
                <a:ln>
                  <a:noFill/>
                </a:ln>
                <a:solidFill>
                  <a:prstClr val="white"/>
                </a:solidFill>
                <a:effectLst/>
                <a:uLnTx/>
                <a:uFillTx/>
                <a:latin typeface="Arial" panose="020B0604020202020204"/>
                <a:ea typeface="+mn-ea"/>
                <a:cs typeface="+mn-cs"/>
              </a:rPr>
              <a:t>DXd</a:t>
            </a: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 </a:t>
            </a:r>
            <a:b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post treatment discontinuation (ITT)</a:t>
            </a:r>
          </a:p>
        </p:txBody>
      </p:sp>
      <p:sp>
        <p:nvSpPr>
          <p:cNvPr id="7" name="TextBox 6">
            <a:extLst>
              <a:ext uri="{FF2B5EF4-FFF2-40B4-BE49-F238E27FC236}">
                <a16:creationId xmlns:a16="http://schemas.microsoft.com/office/drawing/2014/main" id="{270A0E3A-2CA0-D688-1802-9667140A3D70}"/>
              </a:ext>
            </a:extLst>
          </p:cNvPr>
          <p:cNvSpPr txBox="1"/>
          <p:nvPr/>
        </p:nvSpPr>
        <p:spPr>
          <a:xfrm>
            <a:off x="429914" y="5426795"/>
            <a:ext cx="5309391" cy="523220"/>
          </a:xfrm>
          <a:prstGeom prst="rect">
            <a:avLst/>
          </a:prstGeom>
          <a:ln/>
        </p:spPr>
        <p:style>
          <a:lnRef idx="1">
            <a:schemeClr val="accent5"/>
          </a:lnRef>
          <a:fillRef idx="3">
            <a:schemeClr val="accent5"/>
          </a:fillRef>
          <a:effectRef idx="2">
            <a:schemeClr val="accent5"/>
          </a:effectRef>
          <a:fontRef idx="minor">
            <a:schemeClr val="lt1"/>
          </a:fontRef>
        </p:style>
        <p:txBody>
          <a:bodyPr wrap="square" lIns="36000" rIns="36000" rtlCol="0" anchor="ctr">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20.1% of patients in the TPC group received T-</a:t>
            </a:r>
            <a:r>
              <a:rPr kumimoji="0" lang="en-US" sz="1400" b="1" i="0" u="none" strike="noStrike" kern="1200" cap="none" spc="0" normalizeH="0" baseline="0" noProof="0" err="1">
                <a:ln>
                  <a:noFill/>
                </a:ln>
                <a:solidFill>
                  <a:prstClr val="white"/>
                </a:solidFill>
                <a:effectLst/>
                <a:uLnTx/>
                <a:uFillTx/>
                <a:latin typeface="Arial" panose="020B0604020202020204"/>
                <a:ea typeface="+mn-ea"/>
                <a:cs typeface="+mn-cs"/>
              </a:rPr>
              <a:t>DXd</a:t>
            </a: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 </a:t>
            </a:r>
            <a:b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a:ln>
                  <a:noFill/>
                </a:ln>
                <a:solidFill>
                  <a:prstClr val="white"/>
                </a:solidFill>
                <a:effectLst/>
                <a:uLnTx/>
                <a:uFillTx/>
                <a:latin typeface="Arial" panose="020B0604020202020204"/>
                <a:ea typeface="+mn-ea"/>
                <a:cs typeface="+mn-cs"/>
              </a:rPr>
              <a:t>post treatment discontinuation (HER2-low)</a:t>
            </a:r>
          </a:p>
        </p:txBody>
      </p:sp>
      <p:sp>
        <p:nvSpPr>
          <p:cNvPr id="4" name="TextBox 3">
            <a:extLst>
              <a:ext uri="{FF2B5EF4-FFF2-40B4-BE49-F238E27FC236}">
                <a16:creationId xmlns:a16="http://schemas.microsoft.com/office/drawing/2014/main" id="{33364FD3-8CB5-5FC4-4CC8-DE1C248C5F17}"/>
              </a:ext>
            </a:extLst>
          </p:cNvPr>
          <p:cNvSpPr txBox="1"/>
          <p:nvPr/>
        </p:nvSpPr>
        <p:spPr>
          <a:xfrm>
            <a:off x="2400457" y="4188668"/>
            <a:ext cx="1890583" cy="307777"/>
          </a:xfrm>
          <a:prstGeom prst="rect">
            <a:avLst/>
          </a:prstGeom>
          <a:noFill/>
        </p:spPr>
        <p:txBody>
          <a:bodyPr wrap="square" lIns="3600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mn-ea"/>
                <a:cs typeface="+mn-cs"/>
              </a:rPr>
              <a:t>12-month OS rate</a:t>
            </a:r>
          </a:p>
        </p:txBody>
      </p:sp>
      <p:grpSp>
        <p:nvGrpSpPr>
          <p:cNvPr id="2055" name="Group 2054">
            <a:extLst>
              <a:ext uri="{FF2B5EF4-FFF2-40B4-BE49-F238E27FC236}">
                <a16:creationId xmlns:a16="http://schemas.microsoft.com/office/drawing/2014/main" id="{E46120E0-9AE5-099B-A75A-7F45915F892A}"/>
              </a:ext>
            </a:extLst>
          </p:cNvPr>
          <p:cNvGrpSpPr>
            <a:grpSpLocks/>
          </p:cNvGrpSpPr>
          <p:nvPr/>
        </p:nvGrpSpPr>
        <p:grpSpPr>
          <a:xfrm>
            <a:off x="1205647" y="1600665"/>
            <a:ext cx="4302184" cy="1964057"/>
            <a:chOff x="1095027" y="1432886"/>
            <a:chExt cx="4302184" cy="1964057"/>
          </a:xfrm>
        </p:grpSpPr>
        <p:cxnSp>
          <p:nvCxnSpPr>
            <p:cNvPr id="9" name="Straight Connector 8">
              <a:extLst>
                <a:ext uri="{FF2B5EF4-FFF2-40B4-BE49-F238E27FC236}">
                  <a16:creationId xmlns:a16="http://schemas.microsoft.com/office/drawing/2014/main" id="{B2CAE4C4-4E52-CD52-B4F3-A0D2A81FB8C1}"/>
                </a:ext>
              </a:extLst>
            </p:cNvPr>
            <p:cNvCxnSpPr>
              <a:cxnSpLocks/>
            </p:cNvCxnSpPr>
            <p:nvPr/>
          </p:nvCxnSpPr>
          <p:spPr>
            <a:xfrm>
              <a:off x="1095027" y="143288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A2C4CFA-2FBA-672B-1B6F-35ACC84ADC48}"/>
                </a:ext>
              </a:extLst>
            </p:cNvPr>
            <p:cNvCxnSpPr>
              <a:cxnSpLocks/>
            </p:cNvCxnSpPr>
            <p:nvPr/>
          </p:nvCxnSpPr>
          <p:spPr>
            <a:xfrm>
              <a:off x="1121221" y="143288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1C33557-59F3-B950-42ED-C897615F0441}"/>
                </a:ext>
              </a:extLst>
            </p:cNvPr>
            <p:cNvCxnSpPr>
              <a:cxnSpLocks/>
            </p:cNvCxnSpPr>
            <p:nvPr/>
          </p:nvCxnSpPr>
          <p:spPr>
            <a:xfrm>
              <a:off x="1147415" y="143288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B3D3F74-6CB0-D7F7-8969-0E5F2748CCA1}"/>
                </a:ext>
              </a:extLst>
            </p:cNvPr>
            <p:cNvCxnSpPr>
              <a:cxnSpLocks/>
            </p:cNvCxnSpPr>
            <p:nvPr/>
          </p:nvCxnSpPr>
          <p:spPr>
            <a:xfrm>
              <a:off x="1205036" y="143288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6E2D279-644A-AE7D-E9A0-A46DEDD3FB91}"/>
                </a:ext>
              </a:extLst>
            </p:cNvPr>
            <p:cNvCxnSpPr>
              <a:cxnSpLocks/>
            </p:cNvCxnSpPr>
            <p:nvPr/>
          </p:nvCxnSpPr>
          <p:spPr>
            <a:xfrm>
              <a:off x="1262010" y="143288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81466BD-5133-D9E1-1EEF-34DB6DDEE7E3}"/>
                </a:ext>
              </a:extLst>
            </p:cNvPr>
            <p:cNvCxnSpPr>
              <a:cxnSpLocks/>
            </p:cNvCxnSpPr>
            <p:nvPr/>
          </p:nvCxnSpPr>
          <p:spPr>
            <a:xfrm>
              <a:off x="1287828" y="145760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C8027203-C338-898B-57D1-0E367463832C}"/>
                </a:ext>
              </a:extLst>
            </p:cNvPr>
            <p:cNvCxnSpPr>
              <a:cxnSpLocks/>
            </p:cNvCxnSpPr>
            <p:nvPr/>
          </p:nvCxnSpPr>
          <p:spPr>
            <a:xfrm>
              <a:off x="1425941" y="149598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5A78FB0C-1128-A4FD-6589-5DBA1B23C26C}"/>
                </a:ext>
              </a:extLst>
            </p:cNvPr>
            <p:cNvCxnSpPr>
              <a:cxnSpLocks/>
            </p:cNvCxnSpPr>
            <p:nvPr/>
          </p:nvCxnSpPr>
          <p:spPr>
            <a:xfrm>
              <a:off x="1684210" y="160126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B03A992-A5C9-BD3A-CA2E-FA4FC845D91C}"/>
                </a:ext>
              </a:extLst>
            </p:cNvPr>
            <p:cNvCxnSpPr>
              <a:cxnSpLocks/>
            </p:cNvCxnSpPr>
            <p:nvPr/>
          </p:nvCxnSpPr>
          <p:spPr>
            <a:xfrm>
              <a:off x="1930768" y="173560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100B27B8-0574-9E69-162A-72849E4560DF}"/>
                </a:ext>
              </a:extLst>
            </p:cNvPr>
            <p:cNvCxnSpPr>
              <a:cxnSpLocks/>
            </p:cNvCxnSpPr>
            <p:nvPr/>
          </p:nvCxnSpPr>
          <p:spPr>
            <a:xfrm>
              <a:off x="2054593" y="1789764"/>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881C9F9-3266-B851-FD68-D1B95CFD8B66}"/>
                </a:ext>
              </a:extLst>
            </p:cNvPr>
            <p:cNvCxnSpPr>
              <a:cxnSpLocks/>
            </p:cNvCxnSpPr>
            <p:nvPr/>
          </p:nvCxnSpPr>
          <p:spPr>
            <a:xfrm>
              <a:off x="2085549" y="181948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8AACF2D-8351-CC81-D9CB-4259A40BF57E}"/>
                </a:ext>
              </a:extLst>
            </p:cNvPr>
            <p:cNvCxnSpPr>
              <a:cxnSpLocks/>
            </p:cNvCxnSpPr>
            <p:nvPr/>
          </p:nvCxnSpPr>
          <p:spPr>
            <a:xfrm>
              <a:off x="2120013" y="184162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3125C4CD-AEAF-CA14-6542-559B9A965A59}"/>
                </a:ext>
              </a:extLst>
            </p:cNvPr>
            <p:cNvCxnSpPr>
              <a:cxnSpLocks/>
            </p:cNvCxnSpPr>
            <p:nvPr/>
          </p:nvCxnSpPr>
          <p:spPr>
            <a:xfrm>
              <a:off x="2312185" y="195232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DFA07039-CB6F-BB80-F902-0266D8FFBEDF}"/>
                </a:ext>
              </a:extLst>
            </p:cNvPr>
            <p:cNvCxnSpPr>
              <a:cxnSpLocks/>
            </p:cNvCxnSpPr>
            <p:nvPr/>
          </p:nvCxnSpPr>
          <p:spPr>
            <a:xfrm>
              <a:off x="2347904" y="196231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65" name="Straight Connector 1464">
              <a:extLst>
                <a:ext uri="{FF2B5EF4-FFF2-40B4-BE49-F238E27FC236}">
                  <a16:creationId xmlns:a16="http://schemas.microsoft.com/office/drawing/2014/main" id="{B020D6CC-6987-F406-19F0-B0CC8054E356}"/>
                </a:ext>
              </a:extLst>
            </p:cNvPr>
            <p:cNvCxnSpPr>
              <a:cxnSpLocks/>
            </p:cNvCxnSpPr>
            <p:nvPr/>
          </p:nvCxnSpPr>
          <p:spPr>
            <a:xfrm>
              <a:off x="2421720" y="200784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E501227D-CA11-C0FE-CC60-229BAEB78E6A}"/>
                </a:ext>
              </a:extLst>
            </p:cNvPr>
            <p:cNvCxnSpPr>
              <a:cxnSpLocks/>
            </p:cNvCxnSpPr>
            <p:nvPr/>
          </p:nvCxnSpPr>
          <p:spPr>
            <a:xfrm>
              <a:off x="2475827" y="204482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0" name="Straight Connector 1759">
              <a:extLst>
                <a:ext uri="{FF2B5EF4-FFF2-40B4-BE49-F238E27FC236}">
                  <a16:creationId xmlns:a16="http://schemas.microsoft.com/office/drawing/2014/main" id="{BF321EAA-9D64-EC8A-2848-881787C8E40F}"/>
                </a:ext>
              </a:extLst>
            </p:cNvPr>
            <p:cNvCxnSpPr>
              <a:cxnSpLocks/>
            </p:cNvCxnSpPr>
            <p:nvPr/>
          </p:nvCxnSpPr>
          <p:spPr>
            <a:xfrm>
              <a:off x="2516973" y="204943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F454D1B8-A807-C677-B1BA-CA37A7B3687A}"/>
                </a:ext>
              </a:extLst>
            </p:cNvPr>
            <p:cNvCxnSpPr>
              <a:cxnSpLocks/>
            </p:cNvCxnSpPr>
            <p:nvPr/>
          </p:nvCxnSpPr>
          <p:spPr>
            <a:xfrm>
              <a:off x="2552692" y="208324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a:extLst>
                <a:ext uri="{FF2B5EF4-FFF2-40B4-BE49-F238E27FC236}">
                  <a16:creationId xmlns:a16="http://schemas.microsoft.com/office/drawing/2014/main" id="{05F5983F-55A1-F3D2-168C-6F453435BE9C}"/>
                </a:ext>
              </a:extLst>
            </p:cNvPr>
            <p:cNvCxnSpPr>
              <a:cxnSpLocks/>
            </p:cNvCxnSpPr>
            <p:nvPr/>
          </p:nvCxnSpPr>
          <p:spPr>
            <a:xfrm>
              <a:off x="2531259" y="207610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44CA738E-58B5-4499-5CFF-95EAE4CF7387}"/>
                </a:ext>
              </a:extLst>
            </p:cNvPr>
            <p:cNvCxnSpPr>
              <a:cxnSpLocks/>
            </p:cNvCxnSpPr>
            <p:nvPr/>
          </p:nvCxnSpPr>
          <p:spPr>
            <a:xfrm>
              <a:off x="2597700" y="2118424"/>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a:extLst>
                <a:ext uri="{FF2B5EF4-FFF2-40B4-BE49-F238E27FC236}">
                  <a16:creationId xmlns:a16="http://schemas.microsoft.com/office/drawing/2014/main" id="{3CC4CD8B-8D3B-D3F2-99A6-A44437C1E7C7}"/>
                </a:ext>
              </a:extLst>
            </p:cNvPr>
            <p:cNvCxnSpPr>
              <a:cxnSpLocks/>
            </p:cNvCxnSpPr>
            <p:nvPr/>
          </p:nvCxnSpPr>
          <p:spPr>
            <a:xfrm>
              <a:off x="2638416" y="215463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25701D18-46CB-872C-30F2-5121FF0C50FD}"/>
                </a:ext>
              </a:extLst>
            </p:cNvPr>
            <p:cNvCxnSpPr>
              <a:cxnSpLocks/>
            </p:cNvCxnSpPr>
            <p:nvPr/>
          </p:nvCxnSpPr>
          <p:spPr>
            <a:xfrm>
              <a:off x="2662229" y="215463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798B8534-D161-D880-60AD-B334722038C3}"/>
                </a:ext>
              </a:extLst>
            </p:cNvPr>
            <p:cNvCxnSpPr>
              <a:cxnSpLocks/>
            </p:cNvCxnSpPr>
            <p:nvPr/>
          </p:nvCxnSpPr>
          <p:spPr>
            <a:xfrm>
              <a:off x="2690804" y="217781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08C0A475-1D91-5EFB-5A62-736CF6A84AB9}"/>
                </a:ext>
              </a:extLst>
            </p:cNvPr>
            <p:cNvCxnSpPr>
              <a:cxnSpLocks/>
            </p:cNvCxnSpPr>
            <p:nvPr/>
          </p:nvCxnSpPr>
          <p:spPr>
            <a:xfrm>
              <a:off x="2725157" y="221006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8A625331-BFCC-1C5B-57D6-037B827BB564}"/>
                </a:ext>
              </a:extLst>
            </p:cNvPr>
            <p:cNvCxnSpPr>
              <a:cxnSpLocks/>
            </p:cNvCxnSpPr>
            <p:nvPr/>
          </p:nvCxnSpPr>
          <p:spPr>
            <a:xfrm>
              <a:off x="2754876" y="223721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1" name="Straight Connector 1790">
              <a:extLst>
                <a:ext uri="{FF2B5EF4-FFF2-40B4-BE49-F238E27FC236}">
                  <a16:creationId xmlns:a16="http://schemas.microsoft.com/office/drawing/2014/main" id="{CBC42F76-B159-F696-0356-D6AFDFAA05CD}"/>
                </a:ext>
              </a:extLst>
            </p:cNvPr>
            <p:cNvCxnSpPr>
              <a:cxnSpLocks/>
            </p:cNvCxnSpPr>
            <p:nvPr/>
          </p:nvCxnSpPr>
          <p:spPr>
            <a:xfrm>
              <a:off x="2788436" y="225972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a:extLst>
                <a:ext uri="{FF2B5EF4-FFF2-40B4-BE49-F238E27FC236}">
                  <a16:creationId xmlns:a16="http://schemas.microsoft.com/office/drawing/2014/main" id="{F4B5D6EE-FDE7-62CA-085B-F17A161EBFD4}"/>
                </a:ext>
              </a:extLst>
            </p:cNvPr>
            <p:cNvCxnSpPr>
              <a:cxnSpLocks/>
            </p:cNvCxnSpPr>
            <p:nvPr/>
          </p:nvCxnSpPr>
          <p:spPr>
            <a:xfrm>
              <a:off x="2824153" y="228076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3" name="Straight Connector 1792">
              <a:extLst>
                <a:ext uri="{FF2B5EF4-FFF2-40B4-BE49-F238E27FC236}">
                  <a16:creationId xmlns:a16="http://schemas.microsoft.com/office/drawing/2014/main" id="{0EC366AD-C758-6DB5-B330-53003B8A21D4}"/>
                </a:ext>
              </a:extLst>
            </p:cNvPr>
            <p:cNvCxnSpPr>
              <a:cxnSpLocks/>
            </p:cNvCxnSpPr>
            <p:nvPr/>
          </p:nvCxnSpPr>
          <p:spPr>
            <a:xfrm>
              <a:off x="2852728" y="228538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4" name="Straight Connector 1793">
              <a:extLst>
                <a:ext uri="{FF2B5EF4-FFF2-40B4-BE49-F238E27FC236}">
                  <a16:creationId xmlns:a16="http://schemas.microsoft.com/office/drawing/2014/main" id="{B8D9A17D-0D4F-4B5E-3CEA-86BEF021FDE0}"/>
                </a:ext>
              </a:extLst>
            </p:cNvPr>
            <p:cNvCxnSpPr>
              <a:cxnSpLocks/>
            </p:cNvCxnSpPr>
            <p:nvPr/>
          </p:nvCxnSpPr>
          <p:spPr>
            <a:xfrm>
              <a:off x="2886066" y="228990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5" name="Straight Connector 1794">
              <a:extLst>
                <a:ext uri="{FF2B5EF4-FFF2-40B4-BE49-F238E27FC236}">
                  <a16:creationId xmlns:a16="http://schemas.microsoft.com/office/drawing/2014/main" id="{398E4F8B-7F5B-3860-D413-0E993D95846D}"/>
                </a:ext>
              </a:extLst>
            </p:cNvPr>
            <p:cNvCxnSpPr>
              <a:cxnSpLocks/>
            </p:cNvCxnSpPr>
            <p:nvPr/>
          </p:nvCxnSpPr>
          <p:spPr>
            <a:xfrm>
              <a:off x="2911551" y="2309044"/>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6" name="Straight Connector 1795">
              <a:extLst>
                <a:ext uri="{FF2B5EF4-FFF2-40B4-BE49-F238E27FC236}">
                  <a16:creationId xmlns:a16="http://schemas.microsoft.com/office/drawing/2014/main" id="{B9387792-2A9A-B177-61D9-CFFA51570FD9}"/>
                </a:ext>
              </a:extLst>
            </p:cNvPr>
            <p:cNvCxnSpPr>
              <a:cxnSpLocks/>
            </p:cNvCxnSpPr>
            <p:nvPr/>
          </p:nvCxnSpPr>
          <p:spPr>
            <a:xfrm>
              <a:off x="2933692" y="234264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7" name="Straight Connector 1796">
              <a:extLst>
                <a:ext uri="{FF2B5EF4-FFF2-40B4-BE49-F238E27FC236}">
                  <a16:creationId xmlns:a16="http://schemas.microsoft.com/office/drawing/2014/main" id="{A1E7E2C8-EA3B-3A54-ADCA-1A73DF077C93}"/>
                </a:ext>
              </a:extLst>
            </p:cNvPr>
            <p:cNvCxnSpPr>
              <a:cxnSpLocks/>
            </p:cNvCxnSpPr>
            <p:nvPr/>
          </p:nvCxnSpPr>
          <p:spPr>
            <a:xfrm>
              <a:off x="2962267" y="236328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8" name="Straight Connector 1797">
              <a:extLst>
                <a:ext uri="{FF2B5EF4-FFF2-40B4-BE49-F238E27FC236}">
                  <a16:creationId xmlns:a16="http://schemas.microsoft.com/office/drawing/2014/main" id="{692C4AB3-71E5-6893-2040-A731D6AEBD98}"/>
                </a:ext>
              </a:extLst>
            </p:cNvPr>
            <p:cNvCxnSpPr>
              <a:cxnSpLocks/>
            </p:cNvCxnSpPr>
            <p:nvPr/>
          </p:nvCxnSpPr>
          <p:spPr>
            <a:xfrm>
              <a:off x="2995603" y="239891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9" name="Straight Connector 1798">
              <a:extLst>
                <a:ext uri="{FF2B5EF4-FFF2-40B4-BE49-F238E27FC236}">
                  <a16:creationId xmlns:a16="http://schemas.microsoft.com/office/drawing/2014/main" id="{B41D29D8-CBCF-BC88-311D-3DBB2F8346ED}"/>
                </a:ext>
              </a:extLst>
            </p:cNvPr>
            <p:cNvCxnSpPr>
              <a:cxnSpLocks/>
            </p:cNvCxnSpPr>
            <p:nvPr/>
          </p:nvCxnSpPr>
          <p:spPr>
            <a:xfrm>
              <a:off x="3028585" y="2431275"/>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0" name="Straight Connector 1799">
              <a:extLst>
                <a:ext uri="{FF2B5EF4-FFF2-40B4-BE49-F238E27FC236}">
                  <a16:creationId xmlns:a16="http://schemas.microsoft.com/office/drawing/2014/main" id="{4137EF9B-43BA-F2FB-E80F-FE521AC47DED}"/>
                </a:ext>
              </a:extLst>
            </p:cNvPr>
            <p:cNvCxnSpPr>
              <a:cxnSpLocks/>
            </p:cNvCxnSpPr>
            <p:nvPr/>
          </p:nvCxnSpPr>
          <p:spPr>
            <a:xfrm>
              <a:off x="3062508" y="244652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1" name="Straight Connector 1800">
              <a:extLst>
                <a:ext uri="{FF2B5EF4-FFF2-40B4-BE49-F238E27FC236}">
                  <a16:creationId xmlns:a16="http://schemas.microsoft.com/office/drawing/2014/main" id="{D0141542-F96B-FD19-5485-5E3DFF8CA280}"/>
                </a:ext>
              </a:extLst>
            </p:cNvPr>
            <p:cNvCxnSpPr>
              <a:cxnSpLocks/>
            </p:cNvCxnSpPr>
            <p:nvPr/>
          </p:nvCxnSpPr>
          <p:spPr>
            <a:xfrm>
              <a:off x="3093235" y="246861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2" name="Straight Connector 1801">
              <a:extLst>
                <a:ext uri="{FF2B5EF4-FFF2-40B4-BE49-F238E27FC236}">
                  <a16:creationId xmlns:a16="http://schemas.microsoft.com/office/drawing/2014/main" id="{B9EEC68E-59E8-0F18-C059-6DB7ACF94CFC}"/>
                </a:ext>
              </a:extLst>
            </p:cNvPr>
            <p:cNvCxnSpPr>
              <a:cxnSpLocks/>
            </p:cNvCxnSpPr>
            <p:nvPr/>
          </p:nvCxnSpPr>
          <p:spPr>
            <a:xfrm>
              <a:off x="3128953" y="249248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8" name="Straight Connector 1807">
              <a:extLst>
                <a:ext uri="{FF2B5EF4-FFF2-40B4-BE49-F238E27FC236}">
                  <a16:creationId xmlns:a16="http://schemas.microsoft.com/office/drawing/2014/main" id="{3D3B463E-F69F-9CAA-0F56-0514DB597EAD}"/>
                </a:ext>
              </a:extLst>
            </p:cNvPr>
            <p:cNvCxnSpPr>
              <a:cxnSpLocks/>
            </p:cNvCxnSpPr>
            <p:nvPr/>
          </p:nvCxnSpPr>
          <p:spPr>
            <a:xfrm>
              <a:off x="3164672" y="251010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9" name="Straight Connector 1808">
              <a:extLst>
                <a:ext uri="{FF2B5EF4-FFF2-40B4-BE49-F238E27FC236}">
                  <a16:creationId xmlns:a16="http://schemas.microsoft.com/office/drawing/2014/main" id="{DE9A8E6D-8888-16E1-9B55-BC0D87E249E4}"/>
                </a:ext>
              </a:extLst>
            </p:cNvPr>
            <p:cNvCxnSpPr>
              <a:cxnSpLocks/>
            </p:cNvCxnSpPr>
            <p:nvPr/>
          </p:nvCxnSpPr>
          <p:spPr>
            <a:xfrm>
              <a:off x="3192304" y="251912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10" name="Straight Connector 1809">
              <a:extLst>
                <a:ext uri="{FF2B5EF4-FFF2-40B4-BE49-F238E27FC236}">
                  <a16:creationId xmlns:a16="http://schemas.microsoft.com/office/drawing/2014/main" id="{279165D9-D783-00D9-AEB7-A30DFD1F2601}"/>
                </a:ext>
              </a:extLst>
            </p:cNvPr>
            <p:cNvCxnSpPr>
              <a:cxnSpLocks/>
            </p:cNvCxnSpPr>
            <p:nvPr/>
          </p:nvCxnSpPr>
          <p:spPr>
            <a:xfrm>
              <a:off x="3218041" y="252631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11" name="Straight Connector 1810">
              <a:extLst>
                <a:ext uri="{FF2B5EF4-FFF2-40B4-BE49-F238E27FC236}">
                  <a16:creationId xmlns:a16="http://schemas.microsoft.com/office/drawing/2014/main" id="{1926299C-7F94-4FF0-EB7B-EFE7230FDA17}"/>
                </a:ext>
              </a:extLst>
            </p:cNvPr>
            <p:cNvCxnSpPr>
              <a:cxnSpLocks/>
            </p:cNvCxnSpPr>
            <p:nvPr/>
          </p:nvCxnSpPr>
          <p:spPr>
            <a:xfrm>
              <a:off x="3245635" y="2546186"/>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12" name="Straight Connector 1811">
              <a:extLst>
                <a:ext uri="{FF2B5EF4-FFF2-40B4-BE49-F238E27FC236}">
                  <a16:creationId xmlns:a16="http://schemas.microsoft.com/office/drawing/2014/main" id="{8AB8D6BF-6BC3-3975-AB11-C66959E43FFE}"/>
                </a:ext>
              </a:extLst>
            </p:cNvPr>
            <p:cNvCxnSpPr>
              <a:cxnSpLocks/>
            </p:cNvCxnSpPr>
            <p:nvPr/>
          </p:nvCxnSpPr>
          <p:spPr>
            <a:xfrm>
              <a:off x="3281354" y="258784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16" name="Straight Connector 1815">
              <a:extLst>
                <a:ext uri="{FF2B5EF4-FFF2-40B4-BE49-F238E27FC236}">
                  <a16:creationId xmlns:a16="http://schemas.microsoft.com/office/drawing/2014/main" id="{12AF7FEB-2EBC-3D0A-2A60-EF13709EECBD}"/>
                </a:ext>
              </a:extLst>
            </p:cNvPr>
            <p:cNvCxnSpPr>
              <a:cxnSpLocks/>
            </p:cNvCxnSpPr>
            <p:nvPr/>
          </p:nvCxnSpPr>
          <p:spPr>
            <a:xfrm>
              <a:off x="3305167" y="259112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29" name="Straight Connector 1828">
              <a:extLst>
                <a:ext uri="{FF2B5EF4-FFF2-40B4-BE49-F238E27FC236}">
                  <a16:creationId xmlns:a16="http://schemas.microsoft.com/office/drawing/2014/main" id="{4C5DB70F-06A9-850A-29ED-4BC7091D2609}"/>
                </a:ext>
              </a:extLst>
            </p:cNvPr>
            <p:cNvCxnSpPr>
              <a:cxnSpLocks/>
            </p:cNvCxnSpPr>
            <p:nvPr/>
          </p:nvCxnSpPr>
          <p:spPr>
            <a:xfrm>
              <a:off x="3331457" y="260205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a:extLst>
                <a:ext uri="{FF2B5EF4-FFF2-40B4-BE49-F238E27FC236}">
                  <a16:creationId xmlns:a16="http://schemas.microsoft.com/office/drawing/2014/main" id="{2E5989AC-8532-60F5-EF02-4D63F50AFA07}"/>
                </a:ext>
              </a:extLst>
            </p:cNvPr>
            <p:cNvCxnSpPr>
              <a:cxnSpLocks/>
            </p:cNvCxnSpPr>
            <p:nvPr/>
          </p:nvCxnSpPr>
          <p:spPr>
            <a:xfrm>
              <a:off x="3356630" y="262384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a:extLst>
                <a:ext uri="{FF2B5EF4-FFF2-40B4-BE49-F238E27FC236}">
                  <a16:creationId xmlns:a16="http://schemas.microsoft.com/office/drawing/2014/main" id="{4B6E6930-590B-9B66-B41D-56B235AB12A3}"/>
                </a:ext>
              </a:extLst>
            </p:cNvPr>
            <p:cNvCxnSpPr>
              <a:cxnSpLocks/>
            </p:cNvCxnSpPr>
            <p:nvPr/>
          </p:nvCxnSpPr>
          <p:spPr>
            <a:xfrm>
              <a:off x="3374885" y="2627122"/>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7BA76C73-410E-F14A-36D7-BBB9885E2FFD}"/>
                </a:ext>
              </a:extLst>
            </p:cNvPr>
            <p:cNvCxnSpPr>
              <a:cxnSpLocks/>
            </p:cNvCxnSpPr>
            <p:nvPr/>
          </p:nvCxnSpPr>
          <p:spPr>
            <a:xfrm>
              <a:off x="3393272" y="263899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a:extLst>
                <a:ext uri="{FF2B5EF4-FFF2-40B4-BE49-F238E27FC236}">
                  <a16:creationId xmlns:a16="http://schemas.microsoft.com/office/drawing/2014/main" id="{5BEEAB43-1E17-53AA-4BB5-15B9FC5F9D5D}"/>
                </a:ext>
              </a:extLst>
            </p:cNvPr>
            <p:cNvCxnSpPr>
              <a:cxnSpLocks/>
            </p:cNvCxnSpPr>
            <p:nvPr/>
          </p:nvCxnSpPr>
          <p:spPr>
            <a:xfrm>
              <a:off x="3417085" y="265195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91310C35-8103-4BCC-42D2-3CA0D145C58A}"/>
                </a:ext>
              </a:extLst>
            </p:cNvPr>
            <p:cNvCxnSpPr>
              <a:cxnSpLocks/>
            </p:cNvCxnSpPr>
            <p:nvPr/>
          </p:nvCxnSpPr>
          <p:spPr>
            <a:xfrm>
              <a:off x="3443278" y="265883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4FA3688B-7500-50AF-1C4F-CE27F22135C5}"/>
                </a:ext>
              </a:extLst>
            </p:cNvPr>
            <p:cNvCxnSpPr>
              <a:cxnSpLocks/>
            </p:cNvCxnSpPr>
            <p:nvPr/>
          </p:nvCxnSpPr>
          <p:spPr>
            <a:xfrm>
              <a:off x="3469473" y="269443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a:extLst>
                <a:ext uri="{FF2B5EF4-FFF2-40B4-BE49-F238E27FC236}">
                  <a16:creationId xmlns:a16="http://schemas.microsoft.com/office/drawing/2014/main" id="{88C3BE53-89F5-3602-2839-FDA8195659FF}"/>
                </a:ext>
              </a:extLst>
            </p:cNvPr>
            <p:cNvCxnSpPr>
              <a:cxnSpLocks/>
            </p:cNvCxnSpPr>
            <p:nvPr/>
          </p:nvCxnSpPr>
          <p:spPr>
            <a:xfrm>
              <a:off x="3502225" y="271467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a:extLst>
                <a:ext uri="{FF2B5EF4-FFF2-40B4-BE49-F238E27FC236}">
                  <a16:creationId xmlns:a16="http://schemas.microsoft.com/office/drawing/2014/main" id="{58F2293E-49C5-29A4-5551-5BF77603C133}"/>
                </a:ext>
              </a:extLst>
            </p:cNvPr>
            <p:cNvCxnSpPr>
              <a:cxnSpLocks/>
            </p:cNvCxnSpPr>
            <p:nvPr/>
          </p:nvCxnSpPr>
          <p:spPr>
            <a:xfrm>
              <a:off x="3528474" y="273929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a:extLst>
                <a:ext uri="{FF2B5EF4-FFF2-40B4-BE49-F238E27FC236}">
                  <a16:creationId xmlns:a16="http://schemas.microsoft.com/office/drawing/2014/main" id="{8E619D27-A069-4454-7C18-D298ED1B00C1}"/>
                </a:ext>
              </a:extLst>
            </p:cNvPr>
            <p:cNvCxnSpPr>
              <a:cxnSpLocks/>
            </p:cNvCxnSpPr>
            <p:nvPr/>
          </p:nvCxnSpPr>
          <p:spPr>
            <a:xfrm>
              <a:off x="3559430" y="2761101"/>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a:extLst>
                <a:ext uri="{FF2B5EF4-FFF2-40B4-BE49-F238E27FC236}">
                  <a16:creationId xmlns:a16="http://schemas.microsoft.com/office/drawing/2014/main" id="{AFEEEAA7-E611-3BC0-46C9-8E321F0105F7}"/>
                </a:ext>
              </a:extLst>
            </p:cNvPr>
            <p:cNvCxnSpPr>
              <a:cxnSpLocks/>
            </p:cNvCxnSpPr>
            <p:nvPr/>
          </p:nvCxnSpPr>
          <p:spPr>
            <a:xfrm>
              <a:off x="3597530" y="278455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2" name="Straight Connector 1991">
              <a:extLst>
                <a:ext uri="{FF2B5EF4-FFF2-40B4-BE49-F238E27FC236}">
                  <a16:creationId xmlns:a16="http://schemas.microsoft.com/office/drawing/2014/main" id="{C71C63F1-E99A-0018-BD9D-1D56370F30A8}"/>
                </a:ext>
              </a:extLst>
            </p:cNvPr>
            <p:cNvCxnSpPr>
              <a:cxnSpLocks/>
            </p:cNvCxnSpPr>
            <p:nvPr/>
          </p:nvCxnSpPr>
          <p:spPr>
            <a:xfrm>
              <a:off x="3635383" y="278455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3" name="Straight Connector 1992">
              <a:extLst>
                <a:ext uri="{FF2B5EF4-FFF2-40B4-BE49-F238E27FC236}">
                  <a16:creationId xmlns:a16="http://schemas.microsoft.com/office/drawing/2014/main" id="{F98B392B-6842-BD58-2653-F58E7AEDEFA5}"/>
                </a:ext>
              </a:extLst>
            </p:cNvPr>
            <p:cNvCxnSpPr>
              <a:cxnSpLocks/>
            </p:cNvCxnSpPr>
            <p:nvPr/>
          </p:nvCxnSpPr>
          <p:spPr>
            <a:xfrm>
              <a:off x="3668474" y="278455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4" name="Straight Connector 1993">
              <a:extLst>
                <a:ext uri="{FF2B5EF4-FFF2-40B4-BE49-F238E27FC236}">
                  <a16:creationId xmlns:a16="http://schemas.microsoft.com/office/drawing/2014/main" id="{938C1ACA-80C4-CECD-0BE7-6A8D007C8797}"/>
                </a:ext>
              </a:extLst>
            </p:cNvPr>
            <p:cNvCxnSpPr>
              <a:cxnSpLocks/>
            </p:cNvCxnSpPr>
            <p:nvPr/>
          </p:nvCxnSpPr>
          <p:spPr>
            <a:xfrm>
              <a:off x="3703946" y="2784559"/>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5" name="Straight Connector 1994">
              <a:extLst>
                <a:ext uri="{FF2B5EF4-FFF2-40B4-BE49-F238E27FC236}">
                  <a16:creationId xmlns:a16="http://schemas.microsoft.com/office/drawing/2014/main" id="{05347F2E-BD08-5A38-3F3B-EA0EE8DA9A84}"/>
                </a:ext>
              </a:extLst>
            </p:cNvPr>
            <p:cNvCxnSpPr>
              <a:cxnSpLocks/>
            </p:cNvCxnSpPr>
            <p:nvPr/>
          </p:nvCxnSpPr>
          <p:spPr>
            <a:xfrm>
              <a:off x="3739253" y="280711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6" name="Straight Connector 1995">
              <a:extLst>
                <a:ext uri="{FF2B5EF4-FFF2-40B4-BE49-F238E27FC236}">
                  <a16:creationId xmlns:a16="http://schemas.microsoft.com/office/drawing/2014/main" id="{B9BA1487-0089-7858-0096-02541E23AC1B}"/>
                </a:ext>
              </a:extLst>
            </p:cNvPr>
            <p:cNvCxnSpPr>
              <a:cxnSpLocks/>
            </p:cNvCxnSpPr>
            <p:nvPr/>
          </p:nvCxnSpPr>
          <p:spPr>
            <a:xfrm>
              <a:off x="3774725" y="280711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7" name="Straight Connector 1996">
              <a:extLst>
                <a:ext uri="{FF2B5EF4-FFF2-40B4-BE49-F238E27FC236}">
                  <a16:creationId xmlns:a16="http://schemas.microsoft.com/office/drawing/2014/main" id="{52A8275E-D063-0A79-34D7-6BEA4E34FD6D}"/>
                </a:ext>
              </a:extLst>
            </p:cNvPr>
            <p:cNvCxnSpPr>
              <a:cxnSpLocks/>
            </p:cNvCxnSpPr>
            <p:nvPr/>
          </p:nvCxnSpPr>
          <p:spPr>
            <a:xfrm>
              <a:off x="3824400" y="284421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8" name="Straight Connector 1997">
              <a:extLst>
                <a:ext uri="{FF2B5EF4-FFF2-40B4-BE49-F238E27FC236}">
                  <a16:creationId xmlns:a16="http://schemas.microsoft.com/office/drawing/2014/main" id="{178119AA-0360-D2E8-9017-9C3FFC474F52}"/>
                </a:ext>
              </a:extLst>
            </p:cNvPr>
            <p:cNvCxnSpPr>
              <a:cxnSpLocks/>
            </p:cNvCxnSpPr>
            <p:nvPr/>
          </p:nvCxnSpPr>
          <p:spPr>
            <a:xfrm>
              <a:off x="3850348" y="284421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1" name="Straight Connector 2000">
              <a:extLst>
                <a:ext uri="{FF2B5EF4-FFF2-40B4-BE49-F238E27FC236}">
                  <a16:creationId xmlns:a16="http://schemas.microsoft.com/office/drawing/2014/main" id="{49421B23-DD11-4F07-4588-862401662DA6}"/>
                </a:ext>
              </a:extLst>
            </p:cNvPr>
            <p:cNvCxnSpPr>
              <a:cxnSpLocks/>
            </p:cNvCxnSpPr>
            <p:nvPr/>
          </p:nvCxnSpPr>
          <p:spPr>
            <a:xfrm>
              <a:off x="3883930" y="2901197"/>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2" name="Straight Connector 2001">
              <a:extLst>
                <a:ext uri="{FF2B5EF4-FFF2-40B4-BE49-F238E27FC236}">
                  <a16:creationId xmlns:a16="http://schemas.microsoft.com/office/drawing/2014/main" id="{D1CBEDB7-73F8-D9C4-ECC1-85F274C0319F}"/>
                </a:ext>
              </a:extLst>
            </p:cNvPr>
            <p:cNvCxnSpPr>
              <a:cxnSpLocks/>
            </p:cNvCxnSpPr>
            <p:nvPr/>
          </p:nvCxnSpPr>
          <p:spPr>
            <a:xfrm>
              <a:off x="3918130" y="292336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3" name="Straight Connector 2002">
              <a:extLst>
                <a:ext uri="{FF2B5EF4-FFF2-40B4-BE49-F238E27FC236}">
                  <a16:creationId xmlns:a16="http://schemas.microsoft.com/office/drawing/2014/main" id="{0508FEC8-681A-81A4-FF77-264D2E3ABC5F}"/>
                </a:ext>
              </a:extLst>
            </p:cNvPr>
            <p:cNvCxnSpPr>
              <a:cxnSpLocks/>
            </p:cNvCxnSpPr>
            <p:nvPr/>
          </p:nvCxnSpPr>
          <p:spPr>
            <a:xfrm>
              <a:off x="3981590" y="298768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4" name="Straight Connector 2003">
              <a:extLst>
                <a:ext uri="{FF2B5EF4-FFF2-40B4-BE49-F238E27FC236}">
                  <a16:creationId xmlns:a16="http://schemas.microsoft.com/office/drawing/2014/main" id="{6D708761-812A-D552-74D2-20FA0BCA606B}"/>
                </a:ext>
              </a:extLst>
            </p:cNvPr>
            <p:cNvCxnSpPr>
              <a:cxnSpLocks/>
            </p:cNvCxnSpPr>
            <p:nvPr/>
          </p:nvCxnSpPr>
          <p:spPr>
            <a:xfrm>
              <a:off x="4002923" y="298768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5" name="Straight Connector 2004">
              <a:extLst>
                <a:ext uri="{FF2B5EF4-FFF2-40B4-BE49-F238E27FC236}">
                  <a16:creationId xmlns:a16="http://schemas.microsoft.com/office/drawing/2014/main" id="{6C5AAF4F-E5DB-FD31-6288-086EFA047327}"/>
                </a:ext>
              </a:extLst>
            </p:cNvPr>
            <p:cNvCxnSpPr>
              <a:cxnSpLocks/>
            </p:cNvCxnSpPr>
            <p:nvPr/>
          </p:nvCxnSpPr>
          <p:spPr>
            <a:xfrm>
              <a:off x="4024256" y="298768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6" name="Straight Connector 2005">
              <a:extLst>
                <a:ext uri="{FF2B5EF4-FFF2-40B4-BE49-F238E27FC236}">
                  <a16:creationId xmlns:a16="http://schemas.microsoft.com/office/drawing/2014/main" id="{290BFE64-5A00-4727-4209-55E862C85EB1}"/>
                </a:ext>
              </a:extLst>
            </p:cNvPr>
            <p:cNvCxnSpPr>
              <a:cxnSpLocks/>
            </p:cNvCxnSpPr>
            <p:nvPr/>
          </p:nvCxnSpPr>
          <p:spPr>
            <a:xfrm>
              <a:off x="4045588" y="298768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7" name="Straight Connector 2006">
              <a:extLst>
                <a:ext uri="{FF2B5EF4-FFF2-40B4-BE49-F238E27FC236}">
                  <a16:creationId xmlns:a16="http://schemas.microsoft.com/office/drawing/2014/main" id="{F8541B1D-F696-1A32-65E7-61A9FB0ECEA1}"/>
                </a:ext>
              </a:extLst>
            </p:cNvPr>
            <p:cNvCxnSpPr>
              <a:cxnSpLocks/>
            </p:cNvCxnSpPr>
            <p:nvPr/>
          </p:nvCxnSpPr>
          <p:spPr>
            <a:xfrm>
              <a:off x="4159218" y="31989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8" name="Straight Connector 2007">
              <a:extLst>
                <a:ext uri="{FF2B5EF4-FFF2-40B4-BE49-F238E27FC236}">
                  <a16:creationId xmlns:a16="http://schemas.microsoft.com/office/drawing/2014/main" id="{840165DC-332C-2AC6-6BDF-9EA47A9A3CD2}"/>
                </a:ext>
              </a:extLst>
            </p:cNvPr>
            <p:cNvCxnSpPr>
              <a:cxnSpLocks/>
            </p:cNvCxnSpPr>
            <p:nvPr/>
          </p:nvCxnSpPr>
          <p:spPr>
            <a:xfrm>
              <a:off x="4182584" y="31989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a:extLst>
                <a:ext uri="{FF2B5EF4-FFF2-40B4-BE49-F238E27FC236}">
                  <a16:creationId xmlns:a16="http://schemas.microsoft.com/office/drawing/2014/main" id="{1CFD1921-BAB9-43DA-22D2-CA3C8A882048}"/>
                </a:ext>
              </a:extLst>
            </p:cNvPr>
            <p:cNvCxnSpPr>
              <a:cxnSpLocks/>
            </p:cNvCxnSpPr>
            <p:nvPr/>
          </p:nvCxnSpPr>
          <p:spPr>
            <a:xfrm>
              <a:off x="4205950" y="31989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a:extLst>
                <a:ext uri="{FF2B5EF4-FFF2-40B4-BE49-F238E27FC236}">
                  <a16:creationId xmlns:a16="http://schemas.microsoft.com/office/drawing/2014/main" id="{569925B8-F3E8-48DD-4C1F-0384D113A561}"/>
                </a:ext>
              </a:extLst>
            </p:cNvPr>
            <p:cNvCxnSpPr>
              <a:cxnSpLocks/>
            </p:cNvCxnSpPr>
            <p:nvPr/>
          </p:nvCxnSpPr>
          <p:spPr>
            <a:xfrm>
              <a:off x="4229316" y="31989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1" name="Straight Connector 2010">
              <a:extLst>
                <a:ext uri="{FF2B5EF4-FFF2-40B4-BE49-F238E27FC236}">
                  <a16:creationId xmlns:a16="http://schemas.microsoft.com/office/drawing/2014/main" id="{D43CF410-8A23-F25C-8573-9C9D4170499A}"/>
                </a:ext>
              </a:extLst>
            </p:cNvPr>
            <p:cNvCxnSpPr>
              <a:cxnSpLocks/>
            </p:cNvCxnSpPr>
            <p:nvPr/>
          </p:nvCxnSpPr>
          <p:spPr>
            <a:xfrm>
              <a:off x="4252682" y="31989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a:extLst>
                <a:ext uri="{FF2B5EF4-FFF2-40B4-BE49-F238E27FC236}">
                  <a16:creationId xmlns:a16="http://schemas.microsoft.com/office/drawing/2014/main" id="{9A06636B-78BD-7121-EEE8-ED836358FAFC}"/>
                </a:ext>
              </a:extLst>
            </p:cNvPr>
            <p:cNvCxnSpPr>
              <a:cxnSpLocks/>
            </p:cNvCxnSpPr>
            <p:nvPr/>
          </p:nvCxnSpPr>
          <p:spPr>
            <a:xfrm>
              <a:off x="4276048" y="31989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a:extLst>
                <a:ext uri="{FF2B5EF4-FFF2-40B4-BE49-F238E27FC236}">
                  <a16:creationId xmlns:a16="http://schemas.microsoft.com/office/drawing/2014/main" id="{2CC8F135-46F4-B1D9-409E-73626BC49F09}"/>
                </a:ext>
              </a:extLst>
            </p:cNvPr>
            <p:cNvCxnSpPr>
              <a:cxnSpLocks/>
            </p:cNvCxnSpPr>
            <p:nvPr/>
          </p:nvCxnSpPr>
          <p:spPr>
            <a:xfrm>
              <a:off x="4299416" y="319899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4" name="Straight Connector 2013">
              <a:extLst>
                <a:ext uri="{FF2B5EF4-FFF2-40B4-BE49-F238E27FC236}">
                  <a16:creationId xmlns:a16="http://schemas.microsoft.com/office/drawing/2014/main" id="{E6C443A4-E3D9-47CA-D351-FB197BD8E689}"/>
                </a:ext>
              </a:extLst>
            </p:cNvPr>
            <p:cNvCxnSpPr>
              <a:cxnSpLocks/>
            </p:cNvCxnSpPr>
            <p:nvPr/>
          </p:nvCxnSpPr>
          <p:spPr>
            <a:xfrm>
              <a:off x="4411991" y="33249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5" name="Straight Connector 2014">
              <a:extLst>
                <a:ext uri="{FF2B5EF4-FFF2-40B4-BE49-F238E27FC236}">
                  <a16:creationId xmlns:a16="http://schemas.microsoft.com/office/drawing/2014/main" id="{3AD40FC0-D57B-6A8B-3F19-F6839C4EA37A}"/>
                </a:ext>
              </a:extLst>
            </p:cNvPr>
            <p:cNvCxnSpPr>
              <a:cxnSpLocks/>
            </p:cNvCxnSpPr>
            <p:nvPr/>
          </p:nvCxnSpPr>
          <p:spPr>
            <a:xfrm>
              <a:off x="4390486" y="33249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6" name="Straight Connector 2015">
              <a:extLst>
                <a:ext uri="{FF2B5EF4-FFF2-40B4-BE49-F238E27FC236}">
                  <a16:creationId xmlns:a16="http://schemas.microsoft.com/office/drawing/2014/main" id="{DA7EE148-3303-AA64-2626-6DAB4748F1D3}"/>
                </a:ext>
              </a:extLst>
            </p:cNvPr>
            <p:cNvCxnSpPr>
              <a:cxnSpLocks/>
            </p:cNvCxnSpPr>
            <p:nvPr/>
          </p:nvCxnSpPr>
          <p:spPr>
            <a:xfrm>
              <a:off x="4536420" y="33249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7" name="Straight Connector 2016">
              <a:extLst>
                <a:ext uri="{FF2B5EF4-FFF2-40B4-BE49-F238E27FC236}">
                  <a16:creationId xmlns:a16="http://schemas.microsoft.com/office/drawing/2014/main" id="{F728F10E-D0A9-E189-9EB1-FB2B475172FA}"/>
                </a:ext>
              </a:extLst>
            </p:cNvPr>
            <p:cNvCxnSpPr>
              <a:cxnSpLocks/>
            </p:cNvCxnSpPr>
            <p:nvPr/>
          </p:nvCxnSpPr>
          <p:spPr>
            <a:xfrm>
              <a:off x="4562742" y="33249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a:extLst>
                <a:ext uri="{FF2B5EF4-FFF2-40B4-BE49-F238E27FC236}">
                  <a16:creationId xmlns:a16="http://schemas.microsoft.com/office/drawing/2014/main" id="{B96A1BA4-C133-A694-2138-A12BE4AB8B7B}"/>
                </a:ext>
              </a:extLst>
            </p:cNvPr>
            <p:cNvCxnSpPr>
              <a:cxnSpLocks/>
            </p:cNvCxnSpPr>
            <p:nvPr/>
          </p:nvCxnSpPr>
          <p:spPr>
            <a:xfrm>
              <a:off x="4614632" y="33249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9" name="Straight Connector 2018">
              <a:extLst>
                <a:ext uri="{FF2B5EF4-FFF2-40B4-BE49-F238E27FC236}">
                  <a16:creationId xmlns:a16="http://schemas.microsoft.com/office/drawing/2014/main" id="{D327B92E-3AC1-76F3-0C0F-82C744CCA937}"/>
                </a:ext>
              </a:extLst>
            </p:cNvPr>
            <p:cNvCxnSpPr>
              <a:cxnSpLocks/>
            </p:cNvCxnSpPr>
            <p:nvPr/>
          </p:nvCxnSpPr>
          <p:spPr>
            <a:xfrm>
              <a:off x="4704145" y="33249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a:extLst>
                <a:ext uri="{FF2B5EF4-FFF2-40B4-BE49-F238E27FC236}">
                  <a16:creationId xmlns:a16="http://schemas.microsoft.com/office/drawing/2014/main" id="{570CB656-5C2B-B6C0-7FC2-F1426FE45F61}"/>
                </a:ext>
              </a:extLst>
            </p:cNvPr>
            <p:cNvCxnSpPr>
              <a:cxnSpLocks/>
            </p:cNvCxnSpPr>
            <p:nvPr/>
          </p:nvCxnSpPr>
          <p:spPr>
            <a:xfrm>
              <a:off x="5397211" y="33249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21" name="Straight Connector 2020">
              <a:extLst>
                <a:ext uri="{FF2B5EF4-FFF2-40B4-BE49-F238E27FC236}">
                  <a16:creationId xmlns:a16="http://schemas.microsoft.com/office/drawing/2014/main" id="{DB8C5E49-5797-0123-0D3D-E932C0D863A3}"/>
                </a:ext>
              </a:extLst>
            </p:cNvPr>
            <p:cNvCxnSpPr>
              <a:cxnSpLocks/>
            </p:cNvCxnSpPr>
            <p:nvPr/>
          </p:nvCxnSpPr>
          <p:spPr>
            <a:xfrm>
              <a:off x="4316741" y="3324943"/>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23" name="Straight Connector 2022">
              <a:extLst>
                <a:ext uri="{FF2B5EF4-FFF2-40B4-BE49-F238E27FC236}">
                  <a16:creationId xmlns:a16="http://schemas.microsoft.com/office/drawing/2014/main" id="{FAE56206-4B93-2039-8B89-F0614FE90BDE}"/>
                </a:ext>
              </a:extLst>
            </p:cNvPr>
            <p:cNvCxnSpPr>
              <a:cxnSpLocks/>
            </p:cNvCxnSpPr>
            <p:nvPr/>
          </p:nvCxnSpPr>
          <p:spPr>
            <a:xfrm>
              <a:off x="4074163" y="3039188"/>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a:extLst>
                <a:ext uri="{FF2B5EF4-FFF2-40B4-BE49-F238E27FC236}">
                  <a16:creationId xmlns:a16="http://schemas.microsoft.com/office/drawing/2014/main" id="{7DBF77F7-A818-9112-85BD-5E214593A7E8}"/>
                </a:ext>
              </a:extLst>
            </p:cNvPr>
            <p:cNvCxnSpPr>
              <a:cxnSpLocks/>
            </p:cNvCxnSpPr>
            <p:nvPr/>
          </p:nvCxnSpPr>
          <p:spPr>
            <a:xfrm>
              <a:off x="4093660" y="3087090"/>
              <a:ext cx="0" cy="7200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grpSp>
      <p:cxnSp>
        <p:nvCxnSpPr>
          <p:cNvPr id="2025" name="Straight Connector 2024">
            <a:extLst>
              <a:ext uri="{FF2B5EF4-FFF2-40B4-BE49-F238E27FC236}">
                <a16:creationId xmlns:a16="http://schemas.microsoft.com/office/drawing/2014/main" id="{03B851C8-3C40-59F0-30E8-CC8B29336873}"/>
              </a:ext>
            </a:extLst>
          </p:cNvPr>
          <p:cNvCxnSpPr>
            <a:cxnSpLocks/>
          </p:cNvCxnSpPr>
          <p:nvPr/>
        </p:nvCxnSpPr>
        <p:spPr>
          <a:xfrm>
            <a:off x="5264469"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a:extLst>
              <a:ext uri="{FF2B5EF4-FFF2-40B4-BE49-F238E27FC236}">
                <a16:creationId xmlns:a16="http://schemas.microsoft.com/office/drawing/2014/main" id="{8C955FDD-ACD1-E3C0-E933-33C0D5CB16FF}"/>
              </a:ext>
            </a:extLst>
          </p:cNvPr>
          <p:cNvCxnSpPr>
            <a:cxnSpLocks/>
          </p:cNvCxnSpPr>
          <p:nvPr/>
        </p:nvCxnSpPr>
        <p:spPr>
          <a:xfrm>
            <a:off x="5178744"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27" name="Straight Connector 2026">
            <a:extLst>
              <a:ext uri="{FF2B5EF4-FFF2-40B4-BE49-F238E27FC236}">
                <a16:creationId xmlns:a16="http://schemas.microsoft.com/office/drawing/2014/main" id="{86E81821-DCC8-1AF3-70C8-C6A547AE7E80}"/>
              </a:ext>
            </a:extLst>
          </p:cNvPr>
          <p:cNvCxnSpPr>
            <a:cxnSpLocks/>
          </p:cNvCxnSpPr>
          <p:nvPr/>
        </p:nvCxnSpPr>
        <p:spPr>
          <a:xfrm>
            <a:off x="5054919"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0F751119-A5B5-B218-C914-052C56F6F675}"/>
              </a:ext>
            </a:extLst>
          </p:cNvPr>
          <p:cNvCxnSpPr>
            <a:cxnSpLocks/>
          </p:cNvCxnSpPr>
          <p:nvPr/>
        </p:nvCxnSpPr>
        <p:spPr>
          <a:xfrm>
            <a:off x="4988739"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29" name="Straight Connector 2028">
            <a:extLst>
              <a:ext uri="{FF2B5EF4-FFF2-40B4-BE49-F238E27FC236}">
                <a16:creationId xmlns:a16="http://schemas.microsoft.com/office/drawing/2014/main" id="{B1EC042A-7FF2-25D5-2A10-E208F0ACDBA3}"/>
              </a:ext>
            </a:extLst>
          </p:cNvPr>
          <p:cNvCxnSpPr>
            <a:cxnSpLocks/>
          </p:cNvCxnSpPr>
          <p:nvPr/>
        </p:nvCxnSpPr>
        <p:spPr>
          <a:xfrm>
            <a:off x="4972069"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a:extLst>
              <a:ext uri="{FF2B5EF4-FFF2-40B4-BE49-F238E27FC236}">
                <a16:creationId xmlns:a16="http://schemas.microsoft.com/office/drawing/2014/main" id="{BA69F8B4-6F13-CBAA-08EC-AA1C2D352DA4}"/>
              </a:ext>
            </a:extLst>
          </p:cNvPr>
          <p:cNvCxnSpPr>
            <a:cxnSpLocks/>
          </p:cNvCxnSpPr>
          <p:nvPr/>
        </p:nvCxnSpPr>
        <p:spPr>
          <a:xfrm>
            <a:off x="4927809"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35" name="Straight Connector 2034">
            <a:extLst>
              <a:ext uri="{FF2B5EF4-FFF2-40B4-BE49-F238E27FC236}">
                <a16:creationId xmlns:a16="http://schemas.microsoft.com/office/drawing/2014/main" id="{3DC38E94-6F13-A591-31A4-96C55FEDBD63}"/>
              </a:ext>
            </a:extLst>
          </p:cNvPr>
          <p:cNvCxnSpPr>
            <a:cxnSpLocks/>
          </p:cNvCxnSpPr>
          <p:nvPr/>
        </p:nvCxnSpPr>
        <p:spPr>
          <a:xfrm>
            <a:off x="4889711"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37" name="Straight Connector 2036">
            <a:extLst>
              <a:ext uri="{FF2B5EF4-FFF2-40B4-BE49-F238E27FC236}">
                <a16:creationId xmlns:a16="http://schemas.microsoft.com/office/drawing/2014/main" id="{6DB82FAC-CCA9-B8EE-1703-667FB422A67C}"/>
              </a:ext>
            </a:extLst>
          </p:cNvPr>
          <p:cNvCxnSpPr>
            <a:cxnSpLocks/>
          </p:cNvCxnSpPr>
          <p:nvPr/>
        </p:nvCxnSpPr>
        <p:spPr>
          <a:xfrm>
            <a:off x="4746835"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38" name="Straight Connector 2037">
            <a:extLst>
              <a:ext uri="{FF2B5EF4-FFF2-40B4-BE49-F238E27FC236}">
                <a16:creationId xmlns:a16="http://schemas.microsoft.com/office/drawing/2014/main" id="{6993DE3A-8120-789D-2786-82D18E0C2EC6}"/>
              </a:ext>
            </a:extLst>
          </p:cNvPr>
          <p:cNvCxnSpPr>
            <a:cxnSpLocks/>
          </p:cNvCxnSpPr>
          <p:nvPr/>
        </p:nvCxnSpPr>
        <p:spPr>
          <a:xfrm>
            <a:off x="4727553"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39" name="Straight Connector 2038">
            <a:extLst>
              <a:ext uri="{FF2B5EF4-FFF2-40B4-BE49-F238E27FC236}">
                <a16:creationId xmlns:a16="http://schemas.microsoft.com/office/drawing/2014/main" id="{B6A73D7A-A9A1-E455-8181-0CAB5AF0577E}"/>
              </a:ext>
            </a:extLst>
          </p:cNvPr>
          <p:cNvCxnSpPr>
            <a:cxnSpLocks/>
          </p:cNvCxnSpPr>
          <p:nvPr/>
        </p:nvCxnSpPr>
        <p:spPr>
          <a:xfrm>
            <a:off x="4708503"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0" name="Straight Connector 2039">
            <a:extLst>
              <a:ext uri="{FF2B5EF4-FFF2-40B4-BE49-F238E27FC236}">
                <a16:creationId xmlns:a16="http://schemas.microsoft.com/office/drawing/2014/main" id="{CDA5018A-D53D-6788-FFAB-7DF033BCC9DA}"/>
              </a:ext>
            </a:extLst>
          </p:cNvPr>
          <p:cNvCxnSpPr>
            <a:cxnSpLocks/>
          </p:cNvCxnSpPr>
          <p:nvPr/>
        </p:nvCxnSpPr>
        <p:spPr>
          <a:xfrm>
            <a:off x="4631780"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1" name="Straight Connector 2040">
            <a:extLst>
              <a:ext uri="{FF2B5EF4-FFF2-40B4-BE49-F238E27FC236}">
                <a16:creationId xmlns:a16="http://schemas.microsoft.com/office/drawing/2014/main" id="{4579C045-17D7-5A6C-A3B1-487F5A91A17F}"/>
              </a:ext>
            </a:extLst>
          </p:cNvPr>
          <p:cNvCxnSpPr>
            <a:cxnSpLocks/>
          </p:cNvCxnSpPr>
          <p:nvPr/>
        </p:nvCxnSpPr>
        <p:spPr>
          <a:xfrm>
            <a:off x="4596584" y="33582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2" name="Straight Connector 2041">
            <a:extLst>
              <a:ext uri="{FF2B5EF4-FFF2-40B4-BE49-F238E27FC236}">
                <a16:creationId xmlns:a16="http://schemas.microsoft.com/office/drawing/2014/main" id="{790C1C0D-09CD-6BD9-EF00-5B9A0A94707B}"/>
              </a:ext>
            </a:extLst>
          </p:cNvPr>
          <p:cNvCxnSpPr>
            <a:cxnSpLocks/>
          </p:cNvCxnSpPr>
          <p:nvPr/>
        </p:nvCxnSpPr>
        <p:spPr>
          <a:xfrm>
            <a:off x="4541063" y="326456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3" name="Straight Connector 2042">
            <a:extLst>
              <a:ext uri="{FF2B5EF4-FFF2-40B4-BE49-F238E27FC236}">
                <a16:creationId xmlns:a16="http://schemas.microsoft.com/office/drawing/2014/main" id="{BB2B8602-B743-B0E9-79DB-EE128A61473E}"/>
              </a:ext>
            </a:extLst>
          </p:cNvPr>
          <p:cNvCxnSpPr>
            <a:cxnSpLocks/>
          </p:cNvCxnSpPr>
          <p:nvPr/>
        </p:nvCxnSpPr>
        <p:spPr>
          <a:xfrm>
            <a:off x="4508013" y="318286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4" name="Straight Connector 2043">
            <a:extLst>
              <a:ext uri="{FF2B5EF4-FFF2-40B4-BE49-F238E27FC236}">
                <a16:creationId xmlns:a16="http://schemas.microsoft.com/office/drawing/2014/main" id="{F867CAA0-0D3F-B3EF-0AE3-F05979466095}"/>
              </a:ext>
            </a:extLst>
          </p:cNvPr>
          <p:cNvCxnSpPr>
            <a:cxnSpLocks/>
          </p:cNvCxnSpPr>
          <p:nvPr/>
        </p:nvCxnSpPr>
        <p:spPr>
          <a:xfrm>
            <a:off x="4477521" y="318004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5" name="Straight Connector 2044">
            <a:extLst>
              <a:ext uri="{FF2B5EF4-FFF2-40B4-BE49-F238E27FC236}">
                <a16:creationId xmlns:a16="http://schemas.microsoft.com/office/drawing/2014/main" id="{7A7FE8F2-AC8B-A86F-81BD-F1C3471BACA9}"/>
              </a:ext>
            </a:extLst>
          </p:cNvPr>
          <p:cNvCxnSpPr>
            <a:cxnSpLocks/>
          </p:cNvCxnSpPr>
          <p:nvPr/>
        </p:nvCxnSpPr>
        <p:spPr>
          <a:xfrm>
            <a:off x="4369975" y="3042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6" name="Straight Connector 2045">
            <a:extLst>
              <a:ext uri="{FF2B5EF4-FFF2-40B4-BE49-F238E27FC236}">
                <a16:creationId xmlns:a16="http://schemas.microsoft.com/office/drawing/2014/main" id="{81C3C250-3034-7A55-43BB-D830F10285FA}"/>
              </a:ext>
            </a:extLst>
          </p:cNvPr>
          <p:cNvCxnSpPr>
            <a:cxnSpLocks/>
          </p:cNvCxnSpPr>
          <p:nvPr/>
        </p:nvCxnSpPr>
        <p:spPr>
          <a:xfrm>
            <a:off x="4343207" y="3042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7" name="Straight Connector 2046">
            <a:extLst>
              <a:ext uri="{FF2B5EF4-FFF2-40B4-BE49-F238E27FC236}">
                <a16:creationId xmlns:a16="http://schemas.microsoft.com/office/drawing/2014/main" id="{88689CFC-C07B-5B13-FA91-05B09005BE6F}"/>
              </a:ext>
            </a:extLst>
          </p:cNvPr>
          <p:cNvCxnSpPr>
            <a:cxnSpLocks/>
          </p:cNvCxnSpPr>
          <p:nvPr/>
        </p:nvCxnSpPr>
        <p:spPr>
          <a:xfrm>
            <a:off x="4291039" y="3042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8" name="Straight Connector 2047">
            <a:extLst>
              <a:ext uri="{FF2B5EF4-FFF2-40B4-BE49-F238E27FC236}">
                <a16:creationId xmlns:a16="http://schemas.microsoft.com/office/drawing/2014/main" id="{1E1EE52F-B311-C48E-71B6-177D2ED9400A}"/>
              </a:ext>
            </a:extLst>
          </p:cNvPr>
          <p:cNvCxnSpPr>
            <a:cxnSpLocks/>
          </p:cNvCxnSpPr>
          <p:nvPr/>
        </p:nvCxnSpPr>
        <p:spPr>
          <a:xfrm>
            <a:off x="4260003" y="3042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9" name="Straight Connector 2048">
            <a:extLst>
              <a:ext uri="{FF2B5EF4-FFF2-40B4-BE49-F238E27FC236}">
                <a16:creationId xmlns:a16="http://schemas.microsoft.com/office/drawing/2014/main" id="{4128BE45-0878-B5C5-1514-AB850FD05E35}"/>
              </a:ext>
            </a:extLst>
          </p:cNvPr>
          <p:cNvCxnSpPr>
            <a:cxnSpLocks/>
          </p:cNvCxnSpPr>
          <p:nvPr/>
        </p:nvCxnSpPr>
        <p:spPr>
          <a:xfrm>
            <a:off x="4232199" y="3042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50" name="Straight Connector 2049">
            <a:extLst>
              <a:ext uri="{FF2B5EF4-FFF2-40B4-BE49-F238E27FC236}">
                <a16:creationId xmlns:a16="http://schemas.microsoft.com/office/drawing/2014/main" id="{F4EE0116-DFAB-A0DA-9ABA-AF1838F5D27F}"/>
              </a:ext>
            </a:extLst>
          </p:cNvPr>
          <p:cNvCxnSpPr>
            <a:cxnSpLocks/>
          </p:cNvCxnSpPr>
          <p:nvPr/>
        </p:nvCxnSpPr>
        <p:spPr>
          <a:xfrm>
            <a:off x="4177328" y="3042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53" name="Straight Connector 2052">
            <a:extLst>
              <a:ext uri="{FF2B5EF4-FFF2-40B4-BE49-F238E27FC236}">
                <a16:creationId xmlns:a16="http://schemas.microsoft.com/office/drawing/2014/main" id="{84B3AD6D-5D30-684C-C7D4-5BB237FF73A9}"/>
              </a:ext>
            </a:extLst>
          </p:cNvPr>
          <p:cNvCxnSpPr>
            <a:cxnSpLocks/>
          </p:cNvCxnSpPr>
          <p:nvPr/>
        </p:nvCxnSpPr>
        <p:spPr>
          <a:xfrm>
            <a:off x="4147780" y="3042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54" name="Straight Connector 2053">
            <a:extLst>
              <a:ext uri="{FF2B5EF4-FFF2-40B4-BE49-F238E27FC236}">
                <a16:creationId xmlns:a16="http://schemas.microsoft.com/office/drawing/2014/main" id="{2A2BEBAD-F19A-7A92-0A5A-B77E6F250329}"/>
              </a:ext>
            </a:extLst>
          </p:cNvPr>
          <p:cNvCxnSpPr>
            <a:cxnSpLocks/>
          </p:cNvCxnSpPr>
          <p:nvPr/>
        </p:nvCxnSpPr>
        <p:spPr>
          <a:xfrm>
            <a:off x="4129803" y="3042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56" name="Straight Connector 2055">
            <a:extLst>
              <a:ext uri="{FF2B5EF4-FFF2-40B4-BE49-F238E27FC236}">
                <a16:creationId xmlns:a16="http://schemas.microsoft.com/office/drawing/2014/main" id="{4A3BD555-E03C-037B-7DB5-2C810E38D94D}"/>
              </a:ext>
            </a:extLst>
          </p:cNvPr>
          <p:cNvCxnSpPr>
            <a:cxnSpLocks/>
          </p:cNvCxnSpPr>
          <p:nvPr/>
        </p:nvCxnSpPr>
        <p:spPr>
          <a:xfrm>
            <a:off x="4081921" y="301145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57" name="Straight Connector 2056">
            <a:extLst>
              <a:ext uri="{FF2B5EF4-FFF2-40B4-BE49-F238E27FC236}">
                <a16:creationId xmlns:a16="http://schemas.microsoft.com/office/drawing/2014/main" id="{A8671AB9-6E10-329B-2ADE-33BDB69C9514}"/>
              </a:ext>
            </a:extLst>
          </p:cNvPr>
          <p:cNvCxnSpPr>
            <a:cxnSpLocks/>
          </p:cNvCxnSpPr>
          <p:nvPr/>
        </p:nvCxnSpPr>
        <p:spPr>
          <a:xfrm>
            <a:off x="4032888" y="301145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58" name="Straight Connector 2057">
            <a:extLst>
              <a:ext uri="{FF2B5EF4-FFF2-40B4-BE49-F238E27FC236}">
                <a16:creationId xmlns:a16="http://schemas.microsoft.com/office/drawing/2014/main" id="{7B3379B2-3891-8C51-8203-F4DA2EB36124}"/>
              </a:ext>
            </a:extLst>
          </p:cNvPr>
          <p:cNvCxnSpPr>
            <a:cxnSpLocks/>
          </p:cNvCxnSpPr>
          <p:nvPr/>
        </p:nvCxnSpPr>
        <p:spPr>
          <a:xfrm>
            <a:off x="4002043" y="3006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59" name="Straight Connector 2058">
            <a:extLst>
              <a:ext uri="{FF2B5EF4-FFF2-40B4-BE49-F238E27FC236}">
                <a16:creationId xmlns:a16="http://schemas.microsoft.com/office/drawing/2014/main" id="{6691ADD3-1DFC-8EA9-5689-C97352749A50}"/>
              </a:ext>
            </a:extLst>
          </p:cNvPr>
          <p:cNvCxnSpPr>
            <a:cxnSpLocks/>
          </p:cNvCxnSpPr>
          <p:nvPr/>
        </p:nvCxnSpPr>
        <p:spPr>
          <a:xfrm>
            <a:off x="3960968" y="298269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0" name="Straight Connector 2059">
            <a:extLst>
              <a:ext uri="{FF2B5EF4-FFF2-40B4-BE49-F238E27FC236}">
                <a16:creationId xmlns:a16="http://schemas.microsoft.com/office/drawing/2014/main" id="{2567579C-451D-7C7C-E61A-28AF8F4E74CB}"/>
              </a:ext>
            </a:extLst>
          </p:cNvPr>
          <p:cNvCxnSpPr>
            <a:cxnSpLocks/>
          </p:cNvCxnSpPr>
          <p:nvPr/>
        </p:nvCxnSpPr>
        <p:spPr>
          <a:xfrm>
            <a:off x="3934020" y="298269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1" name="Straight Connector 2060">
            <a:extLst>
              <a:ext uri="{FF2B5EF4-FFF2-40B4-BE49-F238E27FC236}">
                <a16:creationId xmlns:a16="http://schemas.microsoft.com/office/drawing/2014/main" id="{9B59BC5A-B65C-EB69-28A8-277096B1E07B}"/>
              </a:ext>
            </a:extLst>
          </p:cNvPr>
          <p:cNvCxnSpPr>
            <a:cxnSpLocks/>
          </p:cNvCxnSpPr>
          <p:nvPr/>
        </p:nvCxnSpPr>
        <p:spPr>
          <a:xfrm>
            <a:off x="3849873" y="2954577"/>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2" name="Straight Connector 2061">
            <a:extLst>
              <a:ext uri="{FF2B5EF4-FFF2-40B4-BE49-F238E27FC236}">
                <a16:creationId xmlns:a16="http://schemas.microsoft.com/office/drawing/2014/main" id="{7A7D9746-E940-B611-4AA7-C988F809F2DB}"/>
              </a:ext>
            </a:extLst>
          </p:cNvPr>
          <p:cNvCxnSpPr>
            <a:cxnSpLocks/>
          </p:cNvCxnSpPr>
          <p:nvPr/>
        </p:nvCxnSpPr>
        <p:spPr>
          <a:xfrm>
            <a:off x="3817296" y="288648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3" name="Straight Connector 2062">
            <a:extLst>
              <a:ext uri="{FF2B5EF4-FFF2-40B4-BE49-F238E27FC236}">
                <a16:creationId xmlns:a16="http://schemas.microsoft.com/office/drawing/2014/main" id="{F8C86355-76BF-78FA-DE39-45DD322D1C38}"/>
              </a:ext>
            </a:extLst>
          </p:cNvPr>
          <p:cNvCxnSpPr>
            <a:cxnSpLocks/>
          </p:cNvCxnSpPr>
          <p:nvPr/>
        </p:nvCxnSpPr>
        <p:spPr>
          <a:xfrm>
            <a:off x="3788375" y="285172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4" name="Straight Connector 2063">
            <a:extLst>
              <a:ext uri="{FF2B5EF4-FFF2-40B4-BE49-F238E27FC236}">
                <a16:creationId xmlns:a16="http://schemas.microsoft.com/office/drawing/2014/main" id="{8B77992E-DE48-A082-A4D0-5EC1658C2A6D}"/>
              </a:ext>
            </a:extLst>
          </p:cNvPr>
          <p:cNvCxnSpPr>
            <a:cxnSpLocks/>
          </p:cNvCxnSpPr>
          <p:nvPr/>
        </p:nvCxnSpPr>
        <p:spPr>
          <a:xfrm>
            <a:off x="3757421" y="282620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5" name="Straight Connector 2064">
            <a:extLst>
              <a:ext uri="{FF2B5EF4-FFF2-40B4-BE49-F238E27FC236}">
                <a16:creationId xmlns:a16="http://schemas.microsoft.com/office/drawing/2014/main" id="{367D8195-5637-84D9-7607-9BD24B4CC650}"/>
              </a:ext>
            </a:extLst>
          </p:cNvPr>
          <p:cNvCxnSpPr>
            <a:cxnSpLocks/>
          </p:cNvCxnSpPr>
          <p:nvPr/>
        </p:nvCxnSpPr>
        <p:spPr>
          <a:xfrm>
            <a:off x="3723508" y="280030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6" name="Straight Connector 2065">
            <a:extLst>
              <a:ext uri="{FF2B5EF4-FFF2-40B4-BE49-F238E27FC236}">
                <a16:creationId xmlns:a16="http://schemas.microsoft.com/office/drawing/2014/main" id="{F6E3EFDE-FE55-9A01-6076-1285FF539242}"/>
              </a:ext>
            </a:extLst>
          </p:cNvPr>
          <p:cNvCxnSpPr>
            <a:cxnSpLocks/>
          </p:cNvCxnSpPr>
          <p:nvPr/>
        </p:nvCxnSpPr>
        <p:spPr>
          <a:xfrm>
            <a:off x="3691479" y="279863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7" name="Straight Connector 2066">
            <a:extLst>
              <a:ext uri="{FF2B5EF4-FFF2-40B4-BE49-F238E27FC236}">
                <a16:creationId xmlns:a16="http://schemas.microsoft.com/office/drawing/2014/main" id="{A56B4A83-722F-2EC7-2F8D-FBC040D9C2CE}"/>
              </a:ext>
            </a:extLst>
          </p:cNvPr>
          <p:cNvCxnSpPr>
            <a:cxnSpLocks/>
          </p:cNvCxnSpPr>
          <p:nvPr/>
        </p:nvCxnSpPr>
        <p:spPr>
          <a:xfrm>
            <a:off x="3667128" y="279963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8" name="Straight Connector 2067">
            <a:extLst>
              <a:ext uri="{FF2B5EF4-FFF2-40B4-BE49-F238E27FC236}">
                <a16:creationId xmlns:a16="http://schemas.microsoft.com/office/drawing/2014/main" id="{FFEEA804-B8E7-0180-B356-543DFF0489D6}"/>
              </a:ext>
            </a:extLst>
          </p:cNvPr>
          <p:cNvCxnSpPr>
            <a:cxnSpLocks/>
          </p:cNvCxnSpPr>
          <p:nvPr/>
        </p:nvCxnSpPr>
        <p:spPr>
          <a:xfrm>
            <a:off x="3641475" y="279490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9" name="Straight Connector 2068">
            <a:extLst>
              <a:ext uri="{FF2B5EF4-FFF2-40B4-BE49-F238E27FC236}">
                <a16:creationId xmlns:a16="http://schemas.microsoft.com/office/drawing/2014/main" id="{4D113206-9ABE-0FCA-2D62-AF74834EFDB7}"/>
              </a:ext>
            </a:extLst>
          </p:cNvPr>
          <p:cNvCxnSpPr>
            <a:cxnSpLocks/>
          </p:cNvCxnSpPr>
          <p:nvPr/>
        </p:nvCxnSpPr>
        <p:spPr>
          <a:xfrm>
            <a:off x="3613377" y="275058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70" name="Straight Connector 2069">
            <a:extLst>
              <a:ext uri="{FF2B5EF4-FFF2-40B4-BE49-F238E27FC236}">
                <a16:creationId xmlns:a16="http://schemas.microsoft.com/office/drawing/2014/main" id="{2ADF50DE-55E9-8420-7375-416BBE511991}"/>
              </a:ext>
            </a:extLst>
          </p:cNvPr>
          <p:cNvCxnSpPr>
            <a:cxnSpLocks/>
          </p:cNvCxnSpPr>
          <p:nvPr/>
        </p:nvCxnSpPr>
        <p:spPr>
          <a:xfrm>
            <a:off x="3575331" y="271122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71" name="Straight Connector 2070">
            <a:extLst>
              <a:ext uri="{FF2B5EF4-FFF2-40B4-BE49-F238E27FC236}">
                <a16:creationId xmlns:a16="http://schemas.microsoft.com/office/drawing/2014/main" id="{E0B4C075-94DE-5B01-AF7E-93AF7247493C}"/>
              </a:ext>
            </a:extLst>
          </p:cNvPr>
          <p:cNvCxnSpPr>
            <a:cxnSpLocks/>
          </p:cNvCxnSpPr>
          <p:nvPr/>
        </p:nvCxnSpPr>
        <p:spPr>
          <a:xfrm>
            <a:off x="3547921" y="271122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075" name="Freeform: Shape 2074">
            <a:extLst>
              <a:ext uri="{FF2B5EF4-FFF2-40B4-BE49-F238E27FC236}">
                <a16:creationId xmlns:a16="http://schemas.microsoft.com/office/drawing/2014/main" id="{C87F4535-EC6F-45DC-ABB1-3D5769B9F10B}"/>
              </a:ext>
            </a:extLst>
          </p:cNvPr>
          <p:cNvSpPr/>
          <p:nvPr/>
        </p:nvSpPr>
        <p:spPr>
          <a:xfrm>
            <a:off x="1205994" y="1628627"/>
            <a:ext cx="4053781" cy="1764439"/>
          </a:xfrm>
          <a:custGeom>
            <a:avLst/>
            <a:gdLst>
              <a:gd name="connsiteX0" fmla="*/ 0 w 3026283"/>
              <a:gd name="connsiteY0" fmla="*/ 0 h 935354"/>
              <a:gd name="connsiteX1" fmla="*/ 14764 w 3026283"/>
              <a:gd name="connsiteY1" fmla="*/ 0 h 935354"/>
              <a:gd name="connsiteX2" fmla="*/ 14764 w 3026283"/>
              <a:gd name="connsiteY2" fmla="*/ 4286 h 935354"/>
              <a:gd name="connsiteX3" fmla="*/ 29432 w 3026283"/>
              <a:gd name="connsiteY3" fmla="*/ 4286 h 935354"/>
              <a:gd name="connsiteX4" fmla="*/ 29432 w 3026283"/>
              <a:gd name="connsiteY4" fmla="*/ 8573 h 935354"/>
              <a:gd name="connsiteX5" fmla="*/ 49149 w 3026283"/>
              <a:gd name="connsiteY5" fmla="*/ 8573 h 935354"/>
              <a:gd name="connsiteX6" fmla="*/ 49149 w 3026283"/>
              <a:gd name="connsiteY6" fmla="*/ 12764 h 935354"/>
              <a:gd name="connsiteX7" fmla="*/ 174403 w 3026283"/>
              <a:gd name="connsiteY7" fmla="*/ 12764 h 935354"/>
              <a:gd name="connsiteX8" fmla="*/ 174403 w 3026283"/>
              <a:gd name="connsiteY8" fmla="*/ 17050 h 935354"/>
              <a:gd name="connsiteX9" fmla="*/ 248126 w 3026283"/>
              <a:gd name="connsiteY9" fmla="*/ 17050 h 935354"/>
              <a:gd name="connsiteX10" fmla="*/ 248126 w 3026283"/>
              <a:gd name="connsiteY10" fmla="*/ 21336 h 935354"/>
              <a:gd name="connsiteX11" fmla="*/ 267748 w 3026283"/>
              <a:gd name="connsiteY11" fmla="*/ 21336 h 935354"/>
              <a:gd name="connsiteX12" fmla="*/ 267748 w 3026283"/>
              <a:gd name="connsiteY12" fmla="*/ 25527 h 935354"/>
              <a:gd name="connsiteX13" fmla="*/ 280035 w 3026283"/>
              <a:gd name="connsiteY13" fmla="*/ 25527 h 935354"/>
              <a:gd name="connsiteX14" fmla="*/ 280035 w 3026283"/>
              <a:gd name="connsiteY14" fmla="*/ 29813 h 935354"/>
              <a:gd name="connsiteX15" fmla="*/ 287369 w 3026283"/>
              <a:gd name="connsiteY15" fmla="*/ 29813 h 935354"/>
              <a:gd name="connsiteX16" fmla="*/ 287369 w 3026283"/>
              <a:gd name="connsiteY16" fmla="*/ 34004 h 935354"/>
              <a:gd name="connsiteX17" fmla="*/ 294799 w 3026283"/>
              <a:gd name="connsiteY17" fmla="*/ 34004 h 935354"/>
              <a:gd name="connsiteX18" fmla="*/ 294799 w 3026283"/>
              <a:gd name="connsiteY18" fmla="*/ 38291 h 935354"/>
              <a:gd name="connsiteX19" fmla="*/ 319373 w 3026283"/>
              <a:gd name="connsiteY19" fmla="*/ 38291 h 935354"/>
              <a:gd name="connsiteX20" fmla="*/ 319373 w 3026283"/>
              <a:gd name="connsiteY20" fmla="*/ 42577 h 935354"/>
              <a:gd name="connsiteX21" fmla="*/ 341471 w 3026283"/>
              <a:gd name="connsiteY21" fmla="*/ 42577 h 935354"/>
              <a:gd name="connsiteX22" fmla="*/ 341471 w 3026283"/>
              <a:gd name="connsiteY22" fmla="*/ 46768 h 935354"/>
              <a:gd name="connsiteX23" fmla="*/ 346329 w 3026283"/>
              <a:gd name="connsiteY23" fmla="*/ 46768 h 935354"/>
              <a:gd name="connsiteX24" fmla="*/ 346329 w 3026283"/>
              <a:gd name="connsiteY24" fmla="*/ 51054 h 935354"/>
              <a:gd name="connsiteX25" fmla="*/ 370904 w 3026283"/>
              <a:gd name="connsiteY25" fmla="*/ 51054 h 935354"/>
              <a:gd name="connsiteX26" fmla="*/ 370904 w 3026283"/>
              <a:gd name="connsiteY26" fmla="*/ 55340 h 935354"/>
              <a:gd name="connsiteX27" fmla="*/ 402812 w 3026283"/>
              <a:gd name="connsiteY27" fmla="*/ 55340 h 935354"/>
              <a:gd name="connsiteX28" fmla="*/ 402812 w 3026283"/>
              <a:gd name="connsiteY28" fmla="*/ 59531 h 935354"/>
              <a:gd name="connsiteX29" fmla="*/ 407765 w 3026283"/>
              <a:gd name="connsiteY29" fmla="*/ 59531 h 935354"/>
              <a:gd name="connsiteX30" fmla="*/ 407765 w 3026283"/>
              <a:gd name="connsiteY30" fmla="*/ 63818 h 935354"/>
              <a:gd name="connsiteX31" fmla="*/ 420053 w 3026283"/>
              <a:gd name="connsiteY31" fmla="*/ 63818 h 935354"/>
              <a:gd name="connsiteX32" fmla="*/ 420053 w 3026283"/>
              <a:gd name="connsiteY32" fmla="*/ 68009 h 935354"/>
              <a:gd name="connsiteX33" fmla="*/ 461772 w 3026283"/>
              <a:gd name="connsiteY33" fmla="*/ 68009 h 935354"/>
              <a:gd name="connsiteX34" fmla="*/ 461772 w 3026283"/>
              <a:gd name="connsiteY34" fmla="*/ 72295 h 935354"/>
              <a:gd name="connsiteX35" fmla="*/ 501110 w 3026283"/>
              <a:gd name="connsiteY35" fmla="*/ 72295 h 935354"/>
              <a:gd name="connsiteX36" fmla="*/ 501110 w 3026283"/>
              <a:gd name="connsiteY36" fmla="*/ 76581 h 935354"/>
              <a:gd name="connsiteX37" fmla="*/ 510921 w 3026283"/>
              <a:gd name="connsiteY37" fmla="*/ 76581 h 935354"/>
              <a:gd name="connsiteX38" fmla="*/ 510921 w 3026283"/>
              <a:gd name="connsiteY38" fmla="*/ 80867 h 935354"/>
              <a:gd name="connsiteX39" fmla="*/ 518255 w 3026283"/>
              <a:gd name="connsiteY39" fmla="*/ 80867 h 935354"/>
              <a:gd name="connsiteX40" fmla="*/ 518255 w 3026283"/>
              <a:gd name="connsiteY40" fmla="*/ 85154 h 935354"/>
              <a:gd name="connsiteX41" fmla="*/ 525685 w 3026283"/>
              <a:gd name="connsiteY41" fmla="*/ 85154 h 935354"/>
              <a:gd name="connsiteX42" fmla="*/ 525685 w 3026283"/>
              <a:gd name="connsiteY42" fmla="*/ 89440 h 935354"/>
              <a:gd name="connsiteX43" fmla="*/ 550259 w 3026283"/>
              <a:gd name="connsiteY43" fmla="*/ 89440 h 935354"/>
              <a:gd name="connsiteX44" fmla="*/ 550259 w 3026283"/>
              <a:gd name="connsiteY44" fmla="*/ 98012 h 935354"/>
              <a:gd name="connsiteX45" fmla="*/ 552736 w 3026283"/>
              <a:gd name="connsiteY45" fmla="*/ 98012 h 935354"/>
              <a:gd name="connsiteX46" fmla="*/ 552736 w 3026283"/>
              <a:gd name="connsiteY46" fmla="*/ 102299 h 935354"/>
              <a:gd name="connsiteX47" fmla="*/ 567404 w 3026283"/>
              <a:gd name="connsiteY47" fmla="*/ 102299 h 935354"/>
              <a:gd name="connsiteX48" fmla="*/ 567404 w 3026283"/>
              <a:gd name="connsiteY48" fmla="*/ 106490 h 935354"/>
              <a:gd name="connsiteX49" fmla="*/ 582168 w 3026283"/>
              <a:gd name="connsiteY49" fmla="*/ 106490 h 935354"/>
              <a:gd name="connsiteX50" fmla="*/ 582168 w 3026283"/>
              <a:gd name="connsiteY50" fmla="*/ 110776 h 935354"/>
              <a:gd name="connsiteX51" fmla="*/ 584645 w 3026283"/>
              <a:gd name="connsiteY51" fmla="*/ 110776 h 935354"/>
              <a:gd name="connsiteX52" fmla="*/ 584645 w 3026283"/>
              <a:gd name="connsiteY52" fmla="*/ 115062 h 935354"/>
              <a:gd name="connsiteX53" fmla="*/ 606743 w 3026283"/>
              <a:gd name="connsiteY53" fmla="*/ 115062 h 935354"/>
              <a:gd name="connsiteX54" fmla="*/ 606743 w 3026283"/>
              <a:gd name="connsiteY54" fmla="*/ 119348 h 935354"/>
              <a:gd name="connsiteX55" fmla="*/ 616553 w 3026283"/>
              <a:gd name="connsiteY55" fmla="*/ 119348 h 935354"/>
              <a:gd name="connsiteX56" fmla="*/ 616553 w 3026283"/>
              <a:gd name="connsiteY56" fmla="*/ 123635 h 935354"/>
              <a:gd name="connsiteX57" fmla="*/ 623888 w 3026283"/>
              <a:gd name="connsiteY57" fmla="*/ 123635 h 935354"/>
              <a:gd name="connsiteX58" fmla="*/ 623888 w 3026283"/>
              <a:gd name="connsiteY58" fmla="*/ 127921 h 935354"/>
              <a:gd name="connsiteX59" fmla="*/ 638651 w 3026283"/>
              <a:gd name="connsiteY59" fmla="*/ 127921 h 935354"/>
              <a:gd name="connsiteX60" fmla="*/ 638651 w 3026283"/>
              <a:gd name="connsiteY60" fmla="*/ 132207 h 935354"/>
              <a:gd name="connsiteX61" fmla="*/ 712375 w 3026283"/>
              <a:gd name="connsiteY61" fmla="*/ 132207 h 935354"/>
              <a:gd name="connsiteX62" fmla="*/ 712375 w 3026283"/>
              <a:gd name="connsiteY62" fmla="*/ 136493 h 935354"/>
              <a:gd name="connsiteX63" fmla="*/ 744284 w 3026283"/>
              <a:gd name="connsiteY63" fmla="*/ 136493 h 935354"/>
              <a:gd name="connsiteX64" fmla="*/ 744284 w 3026283"/>
              <a:gd name="connsiteY64" fmla="*/ 140780 h 935354"/>
              <a:gd name="connsiteX65" fmla="*/ 771335 w 3026283"/>
              <a:gd name="connsiteY65" fmla="*/ 140780 h 935354"/>
              <a:gd name="connsiteX66" fmla="*/ 771335 w 3026283"/>
              <a:gd name="connsiteY66" fmla="*/ 145161 h 935354"/>
              <a:gd name="connsiteX67" fmla="*/ 778669 w 3026283"/>
              <a:gd name="connsiteY67" fmla="*/ 145161 h 935354"/>
              <a:gd name="connsiteX68" fmla="*/ 778669 w 3026283"/>
              <a:gd name="connsiteY68" fmla="*/ 149447 h 935354"/>
              <a:gd name="connsiteX69" fmla="*/ 783622 w 3026283"/>
              <a:gd name="connsiteY69" fmla="*/ 149447 h 935354"/>
              <a:gd name="connsiteX70" fmla="*/ 783622 w 3026283"/>
              <a:gd name="connsiteY70" fmla="*/ 153734 h 935354"/>
              <a:gd name="connsiteX71" fmla="*/ 815531 w 3026283"/>
              <a:gd name="connsiteY71" fmla="*/ 153734 h 935354"/>
              <a:gd name="connsiteX72" fmla="*/ 815531 w 3026283"/>
              <a:gd name="connsiteY72" fmla="*/ 158020 h 935354"/>
              <a:gd name="connsiteX73" fmla="*/ 832676 w 3026283"/>
              <a:gd name="connsiteY73" fmla="*/ 158020 h 935354"/>
              <a:gd name="connsiteX74" fmla="*/ 832676 w 3026283"/>
              <a:gd name="connsiteY74" fmla="*/ 162401 h 935354"/>
              <a:gd name="connsiteX75" fmla="*/ 849916 w 3026283"/>
              <a:gd name="connsiteY75" fmla="*/ 162401 h 935354"/>
              <a:gd name="connsiteX76" fmla="*/ 849916 w 3026283"/>
              <a:gd name="connsiteY76" fmla="*/ 166688 h 935354"/>
              <a:gd name="connsiteX77" fmla="*/ 854869 w 3026283"/>
              <a:gd name="connsiteY77" fmla="*/ 166688 h 935354"/>
              <a:gd name="connsiteX78" fmla="*/ 854869 w 3026283"/>
              <a:gd name="connsiteY78" fmla="*/ 170974 h 935354"/>
              <a:gd name="connsiteX79" fmla="*/ 859727 w 3026283"/>
              <a:gd name="connsiteY79" fmla="*/ 170974 h 935354"/>
              <a:gd name="connsiteX80" fmla="*/ 859727 w 3026283"/>
              <a:gd name="connsiteY80" fmla="*/ 175355 h 935354"/>
              <a:gd name="connsiteX81" fmla="*/ 889254 w 3026283"/>
              <a:gd name="connsiteY81" fmla="*/ 175355 h 935354"/>
              <a:gd name="connsiteX82" fmla="*/ 889254 w 3026283"/>
              <a:gd name="connsiteY82" fmla="*/ 179642 h 935354"/>
              <a:gd name="connsiteX83" fmla="*/ 894112 w 3026283"/>
              <a:gd name="connsiteY83" fmla="*/ 179642 h 935354"/>
              <a:gd name="connsiteX84" fmla="*/ 894112 w 3026283"/>
              <a:gd name="connsiteY84" fmla="*/ 188309 h 935354"/>
              <a:gd name="connsiteX85" fmla="*/ 916210 w 3026283"/>
              <a:gd name="connsiteY85" fmla="*/ 188309 h 935354"/>
              <a:gd name="connsiteX86" fmla="*/ 916210 w 3026283"/>
              <a:gd name="connsiteY86" fmla="*/ 201168 h 935354"/>
              <a:gd name="connsiteX87" fmla="*/ 926021 w 3026283"/>
              <a:gd name="connsiteY87" fmla="*/ 201168 h 935354"/>
              <a:gd name="connsiteX88" fmla="*/ 926021 w 3026283"/>
              <a:gd name="connsiteY88" fmla="*/ 205550 h 935354"/>
              <a:gd name="connsiteX89" fmla="*/ 945737 w 3026283"/>
              <a:gd name="connsiteY89" fmla="*/ 205550 h 935354"/>
              <a:gd name="connsiteX90" fmla="*/ 945737 w 3026283"/>
              <a:gd name="connsiteY90" fmla="*/ 209836 h 935354"/>
              <a:gd name="connsiteX91" fmla="*/ 960406 w 3026283"/>
              <a:gd name="connsiteY91" fmla="*/ 209836 h 935354"/>
              <a:gd name="connsiteX92" fmla="*/ 960406 w 3026283"/>
              <a:gd name="connsiteY92" fmla="*/ 214217 h 935354"/>
              <a:gd name="connsiteX93" fmla="*/ 970312 w 3026283"/>
              <a:gd name="connsiteY93" fmla="*/ 214217 h 935354"/>
              <a:gd name="connsiteX94" fmla="*/ 970312 w 3026283"/>
              <a:gd name="connsiteY94" fmla="*/ 218504 h 935354"/>
              <a:gd name="connsiteX95" fmla="*/ 984980 w 3026283"/>
              <a:gd name="connsiteY95" fmla="*/ 218504 h 935354"/>
              <a:gd name="connsiteX96" fmla="*/ 984980 w 3026283"/>
              <a:gd name="connsiteY96" fmla="*/ 222790 h 935354"/>
              <a:gd name="connsiteX97" fmla="*/ 987457 w 3026283"/>
              <a:gd name="connsiteY97" fmla="*/ 222790 h 935354"/>
              <a:gd name="connsiteX98" fmla="*/ 987457 w 3026283"/>
              <a:gd name="connsiteY98" fmla="*/ 227171 h 935354"/>
              <a:gd name="connsiteX99" fmla="*/ 994886 w 3026283"/>
              <a:gd name="connsiteY99" fmla="*/ 227171 h 935354"/>
              <a:gd name="connsiteX100" fmla="*/ 994886 w 3026283"/>
              <a:gd name="connsiteY100" fmla="*/ 231458 h 935354"/>
              <a:gd name="connsiteX101" fmla="*/ 1002221 w 3026283"/>
              <a:gd name="connsiteY101" fmla="*/ 231458 h 935354"/>
              <a:gd name="connsiteX102" fmla="*/ 1002221 w 3026283"/>
              <a:gd name="connsiteY102" fmla="*/ 235839 h 935354"/>
              <a:gd name="connsiteX103" fmla="*/ 1041463 w 3026283"/>
              <a:gd name="connsiteY103" fmla="*/ 235839 h 935354"/>
              <a:gd name="connsiteX104" fmla="*/ 1041463 w 3026283"/>
              <a:gd name="connsiteY104" fmla="*/ 240125 h 935354"/>
              <a:gd name="connsiteX105" fmla="*/ 1053751 w 3026283"/>
              <a:gd name="connsiteY105" fmla="*/ 240125 h 935354"/>
              <a:gd name="connsiteX106" fmla="*/ 1053751 w 3026283"/>
              <a:gd name="connsiteY106" fmla="*/ 248793 h 935354"/>
              <a:gd name="connsiteX107" fmla="*/ 1056227 w 3026283"/>
              <a:gd name="connsiteY107" fmla="*/ 248793 h 935354"/>
              <a:gd name="connsiteX108" fmla="*/ 1056227 w 3026283"/>
              <a:gd name="connsiteY108" fmla="*/ 253175 h 935354"/>
              <a:gd name="connsiteX109" fmla="*/ 1063657 w 3026283"/>
              <a:gd name="connsiteY109" fmla="*/ 253175 h 935354"/>
              <a:gd name="connsiteX110" fmla="*/ 1063657 w 3026283"/>
              <a:gd name="connsiteY110" fmla="*/ 257556 h 935354"/>
              <a:gd name="connsiteX111" fmla="*/ 1068515 w 3026283"/>
              <a:gd name="connsiteY111" fmla="*/ 257556 h 935354"/>
              <a:gd name="connsiteX112" fmla="*/ 1068515 w 3026283"/>
              <a:gd name="connsiteY112" fmla="*/ 261842 h 935354"/>
              <a:gd name="connsiteX113" fmla="*/ 1080802 w 3026283"/>
              <a:gd name="connsiteY113" fmla="*/ 261842 h 935354"/>
              <a:gd name="connsiteX114" fmla="*/ 1080802 w 3026283"/>
              <a:gd name="connsiteY114" fmla="*/ 266224 h 935354"/>
              <a:gd name="connsiteX115" fmla="*/ 1085755 w 3026283"/>
              <a:gd name="connsiteY115" fmla="*/ 266224 h 935354"/>
              <a:gd name="connsiteX116" fmla="*/ 1085755 w 3026283"/>
              <a:gd name="connsiteY116" fmla="*/ 270605 h 935354"/>
              <a:gd name="connsiteX117" fmla="*/ 1102900 w 3026283"/>
              <a:gd name="connsiteY117" fmla="*/ 270605 h 935354"/>
              <a:gd name="connsiteX118" fmla="*/ 1102900 w 3026283"/>
              <a:gd name="connsiteY118" fmla="*/ 279273 h 935354"/>
              <a:gd name="connsiteX119" fmla="*/ 1105376 w 3026283"/>
              <a:gd name="connsiteY119" fmla="*/ 279273 h 935354"/>
              <a:gd name="connsiteX120" fmla="*/ 1105376 w 3026283"/>
              <a:gd name="connsiteY120" fmla="*/ 283655 h 935354"/>
              <a:gd name="connsiteX121" fmla="*/ 1117664 w 3026283"/>
              <a:gd name="connsiteY121" fmla="*/ 283655 h 935354"/>
              <a:gd name="connsiteX122" fmla="*/ 1117664 w 3026283"/>
              <a:gd name="connsiteY122" fmla="*/ 288131 h 935354"/>
              <a:gd name="connsiteX123" fmla="*/ 1120140 w 3026283"/>
              <a:gd name="connsiteY123" fmla="*/ 288131 h 935354"/>
              <a:gd name="connsiteX124" fmla="*/ 1120140 w 3026283"/>
              <a:gd name="connsiteY124" fmla="*/ 292513 h 935354"/>
              <a:gd name="connsiteX125" fmla="*/ 1137285 w 3026283"/>
              <a:gd name="connsiteY125" fmla="*/ 292513 h 935354"/>
              <a:gd name="connsiteX126" fmla="*/ 1137285 w 3026283"/>
              <a:gd name="connsiteY126" fmla="*/ 296894 h 935354"/>
              <a:gd name="connsiteX127" fmla="*/ 1147096 w 3026283"/>
              <a:gd name="connsiteY127" fmla="*/ 296894 h 935354"/>
              <a:gd name="connsiteX128" fmla="*/ 1147096 w 3026283"/>
              <a:gd name="connsiteY128" fmla="*/ 301371 h 935354"/>
              <a:gd name="connsiteX129" fmla="*/ 1154525 w 3026283"/>
              <a:gd name="connsiteY129" fmla="*/ 301371 h 935354"/>
              <a:gd name="connsiteX130" fmla="*/ 1154525 w 3026283"/>
              <a:gd name="connsiteY130" fmla="*/ 305848 h 935354"/>
              <a:gd name="connsiteX131" fmla="*/ 1171670 w 3026283"/>
              <a:gd name="connsiteY131" fmla="*/ 305848 h 935354"/>
              <a:gd name="connsiteX132" fmla="*/ 1171670 w 3026283"/>
              <a:gd name="connsiteY132" fmla="*/ 310420 h 935354"/>
              <a:gd name="connsiteX133" fmla="*/ 1183958 w 3026283"/>
              <a:gd name="connsiteY133" fmla="*/ 310420 h 935354"/>
              <a:gd name="connsiteX134" fmla="*/ 1183958 w 3026283"/>
              <a:gd name="connsiteY134" fmla="*/ 315087 h 935354"/>
              <a:gd name="connsiteX135" fmla="*/ 1191387 w 3026283"/>
              <a:gd name="connsiteY135" fmla="*/ 315087 h 935354"/>
              <a:gd name="connsiteX136" fmla="*/ 1191387 w 3026283"/>
              <a:gd name="connsiteY136" fmla="*/ 324612 h 935354"/>
              <a:gd name="connsiteX137" fmla="*/ 1225772 w 3026283"/>
              <a:gd name="connsiteY137" fmla="*/ 324612 h 935354"/>
              <a:gd name="connsiteX138" fmla="*/ 1225772 w 3026283"/>
              <a:gd name="connsiteY138" fmla="*/ 329470 h 935354"/>
              <a:gd name="connsiteX139" fmla="*/ 1230630 w 3026283"/>
              <a:gd name="connsiteY139" fmla="*/ 329470 h 935354"/>
              <a:gd name="connsiteX140" fmla="*/ 1230630 w 3026283"/>
              <a:gd name="connsiteY140" fmla="*/ 334328 h 935354"/>
              <a:gd name="connsiteX141" fmla="*/ 1247870 w 3026283"/>
              <a:gd name="connsiteY141" fmla="*/ 334328 h 935354"/>
              <a:gd name="connsiteX142" fmla="*/ 1247870 w 3026283"/>
              <a:gd name="connsiteY142" fmla="*/ 344233 h 935354"/>
              <a:gd name="connsiteX143" fmla="*/ 1250347 w 3026283"/>
              <a:gd name="connsiteY143" fmla="*/ 344233 h 935354"/>
              <a:gd name="connsiteX144" fmla="*/ 1250347 w 3026283"/>
              <a:gd name="connsiteY144" fmla="*/ 349091 h 935354"/>
              <a:gd name="connsiteX145" fmla="*/ 1260158 w 3026283"/>
              <a:gd name="connsiteY145" fmla="*/ 349091 h 935354"/>
              <a:gd name="connsiteX146" fmla="*/ 1260158 w 3026283"/>
              <a:gd name="connsiteY146" fmla="*/ 354044 h 935354"/>
              <a:gd name="connsiteX147" fmla="*/ 1265015 w 3026283"/>
              <a:gd name="connsiteY147" fmla="*/ 354044 h 935354"/>
              <a:gd name="connsiteX148" fmla="*/ 1265015 w 3026283"/>
              <a:gd name="connsiteY148" fmla="*/ 359093 h 935354"/>
              <a:gd name="connsiteX149" fmla="*/ 1292066 w 3026283"/>
              <a:gd name="connsiteY149" fmla="*/ 359093 h 935354"/>
              <a:gd name="connsiteX150" fmla="*/ 1292066 w 3026283"/>
              <a:gd name="connsiteY150" fmla="*/ 364236 h 935354"/>
              <a:gd name="connsiteX151" fmla="*/ 1294543 w 3026283"/>
              <a:gd name="connsiteY151" fmla="*/ 364236 h 935354"/>
              <a:gd name="connsiteX152" fmla="*/ 1294543 w 3026283"/>
              <a:gd name="connsiteY152" fmla="*/ 369475 h 935354"/>
              <a:gd name="connsiteX153" fmla="*/ 1297019 w 3026283"/>
              <a:gd name="connsiteY153" fmla="*/ 369475 h 935354"/>
              <a:gd name="connsiteX154" fmla="*/ 1297019 w 3026283"/>
              <a:gd name="connsiteY154" fmla="*/ 374714 h 935354"/>
              <a:gd name="connsiteX155" fmla="*/ 1299401 w 3026283"/>
              <a:gd name="connsiteY155" fmla="*/ 374714 h 935354"/>
              <a:gd name="connsiteX156" fmla="*/ 1299401 w 3026283"/>
              <a:gd name="connsiteY156" fmla="*/ 379952 h 935354"/>
              <a:gd name="connsiteX157" fmla="*/ 1314164 w 3026283"/>
              <a:gd name="connsiteY157" fmla="*/ 379952 h 935354"/>
              <a:gd name="connsiteX158" fmla="*/ 1314164 w 3026283"/>
              <a:gd name="connsiteY158" fmla="*/ 385286 h 935354"/>
              <a:gd name="connsiteX159" fmla="*/ 1321499 w 3026283"/>
              <a:gd name="connsiteY159" fmla="*/ 385286 h 935354"/>
              <a:gd name="connsiteX160" fmla="*/ 1321499 w 3026283"/>
              <a:gd name="connsiteY160" fmla="*/ 390716 h 935354"/>
              <a:gd name="connsiteX161" fmla="*/ 1341215 w 3026283"/>
              <a:gd name="connsiteY161" fmla="*/ 390716 h 935354"/>
              <a:gd name="connsiteX162" fmla="*/ 1341215 w 3026283"/>
              <a:gd name="connsiteY162" fmla="*/ 396335 h 935354"/>
              <a:gd name="connsiteX163" fmla="*/ 1363313 w 3026283"/>
              <a:gd name="connsiteY163" fmla="*/ 396335 h 935354"/>
              <a:gd name="connsiteX164" fmla="*/ 1363313 w 3026283"/>
              <a:gd name="connsiteY164" fmla="*/ 402146 h 935354"/>
              <a:gd name="connsiteX165" fmla="*/ 1365790 w 3026283"/>
              <a:gd name="connsiteY165" fmla="*/ 402146 h 935354"/>
              <a:gd name="connsiteX166" fmla="*/ 1365790 w 3026283"/>
              <a:gd name="connsiteY166" fmla="*/ 407861 h 935354"/>
              <a:gd name="connsiteX167" fmla="*/ 1378077 w 3026283"/>
              <a:gd name="connsiteY167" fmla="*/ 407861 h 935354"/>
              <a:gd name="connsiteX168" fmla="*/ 1378077 w 3026283"/>
              <a:gd name="connsiteY168" fmla="*/ 413766 h 935354"/>
              <a:gd name="connsiteX169" fmla="*/ 1382935 w 3026283"/>
              <a:gd name="connsiteY169" fmla="*/ 413766 h 935354"/>
              <a:gd name="connsiteX170" fmla="*/ 1382935 w 3026283"/>
              <a:gd name="connsiteY170" fmla="*/ 419672 h 935354"/>
              <a:gd name="connsiteX171" fmla="*/ 1395222 w 3026283"/>
              <a:gd name="connsiteY171" fmla="*/ 419672 h 935354"/>
              <a:gd name="connsiteX172" fmla="*/ 1395222 w 3026283"/>
              <a:gd name="connsiteY172" fmla="*/ 425577 h 935354"/>
              <a:gd name="connsiteX173" fmla="*/ 1397699 w 3026283"/>
              <a:gd name="connsiteY173" fmla="*/ 425577 h 935354"/>
              <a:gd name="connsiteX174" fmla="*/ 1397699 w 3026283"/>
              <a:gd name="connsiteY174" fmla="*/ 431578 h 935354"/>
              <a:gd name="connsiteX175" fmla="*/ 1409986 w 3026283"/>
              <a:gd name="connsiteY175" fmla="*/ 431578 h 935354"/>
              <a:gd name="connsiteX176" fmla="*/ 1409986 w 3026283"/>
              <a:gd name="connsiteY176" fmla="*/ 437483 h 935354"/>
              <a:gd name="connsiteX177" fmla="*/ 1417320 w 3026283"/>
              <a:gd name="connsiteY177" fmla="*/ 437483 h 935354"/>
              <a:gd name="connsiteX178" fmla="*/ 1417320 w 3026283"/>
              <a:gd name="connsiteY178" fmla="*/ 443484 h 935354"/>
              <a:gd name="connsiteX179" fmla="*/ 1419797 w 3026283"/>
              <a:gd name="connsiteY179" fmla="*/ 443484 h 935354"/>
              <a:gd name="connsiteX180" fmla="*/ 1419797 w 3026283"/>
              <a:gd name="connsiteY180" fmla="*/ 449485 h 935354"/>
              <a:gd name="connsiteX181" fmla="*/ 1434560 w 3026283"/>
              <a:gd name="connsiteY181" fmla="*/ 449485 h 935354"/>
              <a:gd name="connsiteX182" fmla="*/ 1434560 w 3026283"/>
              <a:gd name="connsiteY182" fmla="*/ 455676 h 935354"/>
              <a:gd name="connsiteX183" fmla="*/ 1437037 w 3026283"/>
              <a:gd name="connsiteY183" fmla="*/ 455676 h 935354"/>
              <a:gd name="connsiteX184" fmla="*/ 1437037 w 3026283"/>
              <a:gd name="connsiteY184" fmla="*/ 467868 h 935354"/>
              <a:gd name="connsiteX185" fmla="*/ 1451705 w 3026283"/>
              <a:gd name="connsiteY185" fmla="*/ 467868 h 935354"/>
              <a:gd name="connsiteX186" fmla="*/ 1451705 w 3026283"/>
              <a:gd name="connsiteY186" fmla="*/ 474059 h 935354"/>
              <a:gd name="connsiteX187" fmla="*/ 1488567 w 3026283"/>
              <a:gd name="connsiteY187" fmla="*/ 474059 h 935354"/>
              <a:gd name="connsiteX188" fmla="*/ 1488567 w 3026283"/>
              <a:gd name="connsiteY188" fmla="*/ 480632 h 935354"/>
              <a:gd name="connsiteX189" fmla="*/ 1518095 w 3026283"/>
              <a:gd name="connsiteY189" fmla="*/ 480632 h 935354"/>
              <a:gd name="connsiteX190" fmla="*/ 1518095 w 3026283"/>
              <a:gd name="connsiteY190" fmla="*/ 487394 h 935354"/>
              <a:gd name="connsiteX191" fmla="*/ 1530287 w 3026283"/>
              <a:gd name="connsiteY191" fmla="*/ 487394 h 935354"/>
              <a:gd name="connsiteX192" fmla="*/ 1530287 w 3026283"/>
              <a:gd name="connsiteY192" fmla="*/ 494252 h 935354"/>
              <a:gd name="connsiteX193" fmla="*/ 1532763 w 3026283"/>
              <a:gd name="connsiteY193" fmla="*/ 494252 h 935354"/>
              <a:gd name="connsiteX194" fmla="*/ 1532763 w 3026283"/>
              <a:gd name="connsiteY194" fmla="*/ 501110 h 935354"/>
              <a:gd name="connsiteX195" fmla="*/ 1552480 w 3026283"/>
              <a:gd name="connsiteY195" fmla="*/ 501110 h 935354"/>
              <a:gd name="connsiteX196" fmla="*/ 1552480 w 3026283"/>
              <a:gd name="connsiteY196" fmla="*/ 508159 h 935354"/>
              <a:gd name="connsiteX197" fmla="*/ 1567148 w 3026283"/>
              <a:gd name="connsiteY197" fmla="*/ 508159 h 935354"/>
              <a:gd name="connsiteX198" fmla="*/ 1567148 w 3026283"/>
              <a:gd name="connsiteY198" fmla="*/ 515303 h 935354"/>
              <a:gd name="connsiteX199" fmla="*/ 1581912 w 3026283"/>
              <a:gd name="connsiteY199" fmla="*/ 515303 h 935354"/>
              <a:gd name="connsiteX200" fmla="*/ 1581912 w 3026283"/>
              <a:gd name="connsiteY200" fmla="*/ 522542 h 935354"/>
              <a:gd name="connsiteX201" fmla="*/ 1584389 w 3026283"/>
              <a:gd name="connsiteY201" fmla="*/ 522542 h 935354"/>
              <a:gd name="connsiteX202" fmla="*/ 1584389 w 3026283"/>
              <a:gd name="connsiteY202" fmla="*/ 529876 h 935354"/>
              <a:gd name="connsiteX203" fmla="*/ 1586865 w 3026283"/>
              <a:gd name="connsiteY203" fmla="*/ 529876 h 935354"/>
              <a:gd name="connsiteX204" fmla="*/ 1586865 w 3026283"/>
              <a:gd name="connsiteY204" fmla="*/ 537210 h 935354"/>
              <a:gd name="connsiteX205" fmla="*/ 1596676 w 3026283"/>
              <a:gd name="connsiteY205" fmla="*/ 537210 h 935354"/>
              <a:gd name="connsiteX206" fmla="*/ 1596676 w 3026283"/>
              <a:gd name="connsiteY206" fmla="*/ 544735 h 935354"/>
              <a:gd name="connsiteX207" fmla="*/ 1613821 w 3026283"/>
              <a:gd name="connsiteY207" fmla="*/ 544735 h 935354"/>
              <a:gd name="connsiteX208" fmla="*/ 1613821 w 3026283"/>
              <a:gd name="connsiteY208" fmla="*/ 552260 h 935354"/>
              <a:gd name="connsiteX209" fmla="*/ 1658112 w 3026283"/>
              <a:gd name="connsiteY209" fmla="*/ 552260 h 935354"/>
              <a:gd name="connsiteX210" fmla="*/ 1658112 w 3026283"/>
              <a:gd name="connsiteY210" fmla="*/ 560070 h 935354"/>
              <a:gd name="connsiteX211" fmla="*/ 1660493 w 3026283"/>
              <a:gd name="connsiteY211" fmla="*/ 560070 h 935354"/>
              <a:gd name="connsiteX212" fmla="*/ 1660493 w 3026283"/>
              <a:gd name="connsiteY212" fmla="*/ 567976 h 935354"/>
              <a:gd name="connsiteX213" fmla="*/ 1670304 w 3026283"/>
              <a:gd name="connsiteY213" fmla="*/ 567976 h 935354"/>
              <a:gd name="connsiteX214" fmla="*/ 1670304 w 3026283"/>
              <a:gd name="connsiteY214" fmla="*/ 575882 h 935354"/>
              <a:gd name="connsiteX215" fmla="*/ 1692497 w 3026283"/>
              <a:gd name="connsiteY215" fmla="*/ 575882 h 935354"/>
              <a:gd name="connsiteX216" fmla="*/ 1692497 w 3026283"/>
              <a:gd name="connsiteY216" fmla="*/ 592074 h 935354"/>
              <a:gd name="connsiteX217" fmla="*/ 1775936 w 3026283"/>
              <a:gd name="connsiteY217" fmla="*/ 592074 h 935354"/>
              <a:gd name="connsiteX218" fmla="*/ 1775936 w 3026283"/>
              <a:gd name="connsiteY218" fmla="*/ 610648 h 935354"/>
              <a:gd name="connsiteX219" fmla="*/ 1795653 w 3026283"/>
              <a:gd name="connsiteY219" fmla="*/ 610648 h 935354"/>
              <a:gd name="connsiteX220" fmla="*/ 1795653 w 3026283"/>
              <a:gd name="connsiteY220" fmla="*/ 620078 h 935354"/>
              <a:gd name="connsiteX221" fmla="*/ 1800511 w 3026283"/>
              <a:gd name="connsiteY221" fmla="*/ 620078 h 935354"/>
              <a:gd name="connsiteX222" fmla="*/ 1800511 w 3026283"/>
              <a:gd name="connsiteY222" fmla="*/ 629698 h 935354"/>
              <a:gd name="connsiteX223" fmla="*/ 1805464 w 3026283"/>
              <a:gd name="connsiteY223" fmla="*/ 629698 h 935354"/>
              <a:gd name="connsiteX224" fmla="*/ 1805464 w 3026283"/>
              <a:gd name="connsiteY224" fmla="*/ 639604 h 935354"/>
              <a:gd name="connsiteX225" fmla="*/ 1888998 w 3026283"/>
              <a:gd name="connsiteY225" fmla="*/ 639604 h 935354"/>
              <a:gd name="connsiteX226" fmla="*/ 1888998 w 3026283"/>
              <a:gd name="connsiteY226" fmla="*/ 651891 h 935354"/>
              <a:gd name="connsiteX227" fmla="*/ 1918430 w 3026283"/>
              <a:gd name="connsiteY227" fmla="*/ 651891 h 935354"/>
              <a:gd name="connsiteX228" fmla="*/ 1918430 w 3026283"/>
              <a:gd name="connsiteY228" fmla="*/ 664464 h 935354"/>
              <a:gd name="connsiteX229" fmla="*/ 1933194 w 3026283"/>
              <a:gd name="connsiteY229" fmla="*/ 664464 h 935354"/>
              <a:gd name="connsiteX230" fmla="*/ 1933194 w 3026283"/>
              <a:gd name="connsiteY230" fmla="*/ 677894 h 935354"/>
              <a:gd name="connsiteX231" fmla="*/ 1940528 w 3026283"/>
              <a:gd name="connsiteY231" fmla="*/ 677894 h 935354"/>
              <a:gd name="connsiteX232" fmla="*/ 1940528 w 3026283"/>
              <a:gd name="connsiteY232" fmla="*/ 691515 h 935354"/>
              <a:gd name="connsiteX233" fmla="*/ 1967579 w 3026283"/>
              <a:gd name="connsiteY233" fmla="*/ 691515 h 935354"/>
              <a:gd name="connsiteX234" fmla="*/ 1967579 w 3026283"/>
              <a:gd name="connsiteY234" fmla="*/ 705326 h 935354"/>
              <a:gd name="connsiteX235" fmla="*/ 1972437 w 3026283"/>
              <a:gd name="connsiteY235" fmla="*/ 705326 h 935354"/>
              <a:gd name="connsiteX236" fmla="*/ 1972437 w 3026283"/>
              <a:gd name="connsiteY236" fmla="*/ 719138 h 935354"/>
              <a:gd name="connsiteX237" fmla="*/ 1974914 w 3026283"/>
              <a:gd name="connsiteY237" fmla="*/ 719138 h 935354"/>
              <a:gd name="connsiteX238" fmla="*/ 1974914 w 3026283"/>
              <a:gd name="connsiteY238" fmla="*/ 733235 h 935354"/>
              <a:gd name="connsiteX239" fmla="*/ 2078069 w 3026283"/>
              <a:gd name="connsiteY239" fmla="*/ 733235 h 935354"/>
              <a:gd name="connsiteX240" fmla="*/ 2078069 w 3026283"/>
              <a:gd name="connsiteY240" fmla="*/ 750380 h 935354"/>
              <a:gd name="connsiteX241" fmla="*/ 2159127 w 3026283"/>
              <a:gd name="connsiteY241" fmla="*/ 750380 h 935354"/>
              <a:gd name="connsiteX242" fmla="*/ 2159127 w 3026283"/>
              <a:gd name="connsiteY242" fmla="*/ 771239 h 935354"/>
              <a:gd name="connsiteX243" fmla="*/ 2375345 w 3026283"/>
              <a:gd name="connsiteY243" fmla="*/ 771239 h 935354"/>
              <a:gd name="connsiteX244" fmla="*/ 2375345 w 3026283"/>
              <a:gd name="connsiteY244" fmla="*/ 805339 h 935354"/>
              <a:gd name="connsiteX245" fmla="*/ 2429351 w 3026283"/>
              <a:gd name="connsiteY245" fmla="*/ 805339 h 935354"/>
              <a:gd name="connsiteX246" fmla="*/ 2429351 w 3026283"/>
              <a:gd name="connsiteY246" fmla="*/ 841153 h 935354"/>
              <a:gd name="connsiteX247" fmla="*/ 2476024 w 3026283"/>
              <a:gd name="connsiteY247" fmla="*/ 841153 h 935354"/>
              <a:gd name="connsiteX248" fmla="*/ 2476024 w 3026283"/>
              <a:gd name="connsiteY248" fmla="*/ 886492 h 935354"/>
              <a:gd name="connsiteX249" fmla="*/ 2520220 w 3026283"/>
              <a:gd name="connsiteY249" fmla="*/ 886492 h 935354"/>
              <a:gd name="connsiteX250" fmla="*/ 2520220 w 3026283"/>
              <a:gd name="connsiteY250" fmla="*/ 935355 h 935354"/>
              <a:gd name="connsiteX251" fmla="*/ 3026283 w 3026283"/>
              <a:gd name="connsiteY251" fmla="*/ 935355 h 93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3026283" h="935354">
                <a:moveTo>
                  <a:pt x="0" y="0"/>
                </a:moveTo>
                <a:lnTo>
                  <a:pt x="14764" y="0"/>
                </a:lnTo>
                <a:lnTo>
                  <a:pt x="14764" y="4286"/>
                </a:lnTo>
                <a:lnTo>
                  <a:pt x="29432" y="4286"/>
                </a:lnTo>
                <a:lnTo>
                  <a:pt x="29432" y="8573"/>
                </a:lnTo>
                <a:lnTo>
                  <a:pt x="49149" y="8573"/>
                </a:lnTo>
                <a:lnTo>
                  <a:pt x="49149" y="12764"/>
                </a:lnTo>
                <a:lnTo>
                  <a:pt x="174403" y="12764"/>
                </a:lnTo>
                <a:lnTo>
                  <a:pt x="174403" y="17050"/>
                </a:lnTo>
                <a:lnTo>
                  <a:pt x="248126" y="17050"/>
                </a:lnTo>
                <a:lnTo>
                  <a:pt x="248126" y="21336"/>
                </a:lnTo>
                <a:lnTo>
                  <a:pt x="267748" y="21336"/>
                </a:lnTo>
                <a:lnTo>
                  <a:pt x="267748" y="25527"/>
                </a:lnTo>
                <a:lnTo>
                  <a:pt x="280035" y="25527"/>
                </a:lnTo>
                <a:lnTo>
                  <a:pt x="280035" y="29813"/>
                </a:lnTo>
                <a:lnTo>
                  <a:pt x="287369" y="29813"/>
                </a:lnTo>
                <a:lnTo>
                  <a:pt x="287369" y="34004"/>
                </a:lnTo>
                <a:lnTo>
                  <a:pt x="294799" y="34004"/>
                </a:lnTo>
                <a:lnTo>
                  <a:pt x="294799" y="38291"/>
                </a:lnTo>
                <a:lnTo>
                  <a:pt x="319373" y="38291"/>
                </a:lnTo>
                <a:lnTo>
                  <a:pt x="319373" y="42577"/>
                </a:lnTo>
                <a:lnTo>
                  <a:pt x="341471" y="42577"/>
                </a:lnTo>
                <a:lnTo>
                  <a:pt x="341471" y="46768"/>
                </a:lnTo>
                <a:lnTo>
                  <a:pt x="346329" y="46768"/>
                </a:lnTo>
                <a:lnTo>
                  <a:pt x="346329" y="51054"/>
                </a:lnTo>
                <a:lnTo>
                  <a:pt x="370904" y="51054"/>
                </a:lnTo>
                <a:lnTo>
                  <a:pt x="370904" y="55340"/>
                </a:lnTo>
                <a:lnTo>
                  <a:pt x="402812" y="55340"/>
                </a:lnTo>
                <a:lnTo>
                  <a:pt x="402812" y="59531"/>
                </a:lnTo>
                <a:lnTo>
                  <a:pt x="407765" y="59531"/>
                </a:lnTo>
                <a:lnTo>
                  <a:pt x="407765" y="63818"/>
                </a:lnTo>
                <a:lnTo>
                  <a:pt x="420053" y="63818"/>
                </a:lnTo>
                <a:lnTo>
                  <a:pt x="420053" y="68009"/>
                </a:lnTo>
                <a:lnTo>
                  <a:pt x="461772" y="68009"/>
                </a:lnTo>
                <a:lnTo>
                  <a:pt x="461772" y="72295"/>
                </a:lnTo>
                <a:lnTo>
                  <a:pt x="501110" y="72295"/>
                </a:lnTo>
                <a:lnTo>
                  <a:pt x="501110" y="76581"/>
                </a:lnTo>
                <a:lnTo>
                  <a:pt x="510921" y="76581"/>
                </a:lnTo>
                <a:lnTo>
                  <a:pt x="510921" y="80867"/>
                </a:lnTo>
                <a:lnTo>
                  <a:pt x="518255" y="80867"/>
                </a:lnTo>
                <a:lnTo>
                  <a:pt x="518255" y="85154"/>
                </a:lnTo>
                <a:lnTo>
                  <a:pt x="525685" y="85154"/>
                </a:lnTo>
                <a:lnTo>
                  <a:pt x="525685" y="89440"/>
                </a:lnTo>
                <a:lnTo>
                  <a:pt x="550259" y="89440"/>
                </a:lnTo>
                <a:lnTo>
                  <a:pt x="550259" y="98012"/>
                </a:lnTo>
                <a:lnTo>
                  <a:pt x="552736" y="98012"/>
                </a:lnTo>
                <a:lnTo>
                  <a:pt x="552736" y="102299"/>
                </a:lnTo>
                <a:lnTo>
                  <a:pt x="567404" y="102299"/>
                </a:lnTo>
                <a:lnTo>
                  <a:pt x="567404" y="106490"/>
                </a:lnTo>
                <a:lnTo>
                  <a:pt x="582168" y="106490"/>
                </a:lnTo>
                <a:lnTo>
                  <a:pt x="582168" y="110776"/>
                </a:lnTo>
                <a:lnTo>
                  <a:pt x="584645" y="110776"/>
                </a:lnTo>
                <a:lnTo>
                  <a:pt x="584645" y="115062"/>
                </a:lnTo>
                <a:lnTo>
                  <a:pt x="606743" y="115062"/>
                </a:lnTo>
                <a:lnTo>
                  <a:pt x="606743" y="119348"/>
                </a:lnTo>
                <a:lnTo>
                  <a:pt x="616553" y="119348"/>
                </a:lnTo>
                <a:lnTo>
                  <a:pt x="616553" y="123635"/>
                </a:lnTo>
                <a:lnTo>
                  <a:pt x="623888" y="123635"/>
                </a:lnTo>
                <a:lnTo>
                  <a:pt x="623888" y="127921"/>
                </a:lnTo>
                <a:lnTo>
                  <a:pt x="638651" y="127921"/>
                </a:lnTo>
                <a:lnTo>
                  <a:pt x="638651" y="132207"/>
                </a:lnTo>
                <a:lnTo>
                  <a:pt x="712375" y="132207"/>
                </a:lnTo>
                <a:lnTo>
                  <a:pt x="712375" y="136493"/>
                </a:lnTo>
                <a:lnTo>
                  <a:pt x="744284" y="136493"/>
                </a:lnTo>
                <a:lnTo>
                  <a:pt x="744284" y="140780"/>
                </a:lnTo>
                <a:lnTo>
                  <a:pt x="771335" y="140780"/>
                </a:lnTo>
                <a:lnTo>
                  <a:pt x="771335" y="145161"/>
                </a:lnTo>
                <a:lnTo>
                  <a:pt x="778669" y="145161"/>
                </a:lnTo>
                <a:lnTo>
                  <a:pt x="778669" y="149447"/>
                </a:lnTo>
                <a:lnTo>
                  <a:pt x="783622" y="149447"/>
                </a:lnTo>
                <a:lnTo>
                  <a:pt x="783622" y="153734"/>
                </a:lnTo>
                <a:lnTo>
                  <a:pt x="815531" y="153734"/>
                </a:lnTo>
                <a:lnTo>
                  <a:pt x="815531" y="158020"/>
                </a:lnTo>
                <a:lnTo>
                  <a:pt x="832676" y="158020"/>
                </a:lnTo>
                <a:lnTo>
                  <a:pt x="832676" y="162401"/>
                </a:lnTo>
                <a:lnTo>
                  <a:pt x="849916" y="162401"/>
                </a:lnTo>
                <a:lnTo>
                  <a:pt x="849916" y="166688"/>
                </a:lnTo>
                <a:lnTo>
                  <a:pt x="854869" y="166688"/>
                </a:lnTo>
                <a:lnTo>
                  <a:pt x="854869" y="170974"/>
                </a:lnTo>
                <a:lnTo>
                  <a:pt x="859727" y="170974"/>
                </a:lnTo>
                <a:lnTo>
                  <a:pt x="859727" y="175355"/>
                </a:lnTo>
                <a:lnTo>
                  <a:pt x="889254" y="175355"/>
                </a:lnTo>
                <a:lnTo>
                  <a:pt x="889254" y="179642"/>
                </a:lnTo>
                <a:lnTo>
                  <a:pt x="894112" y="179642"/>
                </a:lnTo>
                <a:lnTo>
                  <a:pt x="894112" y="188309"/>
                </a:lnTo>
                <a:lnTo>
                  <a:pt x="916210" y="188309"/>
                </a:lnTo>
                <a:lnTo>
                  <a:pt x="916210" y="201168"/>
                </a:lnTo>
                <a:lnTo>
                  <a:pt x="926021" y="201168"/>
                </a:lnTo>
                <a:lnTo>
                  <a:pt x="926021" y="205550"/>
                </a:lnTo>
                <a:lnTo>
                  <a:pt x="945737" y="205550"/>
                </a:lnTo>
                <a:lnTo>
                  <a:pt x="945737" y="209836"/>
                </a:lnTo>
                <a:lnTo>
                  <a:pt x="960406" y="209836"/>
                </a:lnTo>
                <a:lnTo>
                  <a:pt x="960406" y="214217"/>
                </a:lnTo>
                <a:lnTo>
                  <a:pt x="970312" y="214217"/>
                </a:lnTo>
                <a:lnTo>
                  <a:pt x="970312" y="218504"/>
                </a:lnTo>
                <a:lnTo>
                  <a:pt x="984980" y="218504"/>
                </a:lnTo>
                <a:lnTo>
                  <a:pt x="984980" y="222790"/>
                </a:lnTo>
                <a:lnTo>
                  <a:pt x="987457" y="222790"/>
                </a:lnTo>
                <a:lnTo>
                  <a:pt x="987457" y="227171"/>
                </a:lnTo>
                <a:lnTo>
                  <a:pt x="994886" y="227171"/>
                </a:lnTo>
                <a:lnTo>
                  <a:pt x="994886" y="231458"/>
                </a:lnTo>
                <a:lnTo>
                  <a:pt x="1002221" y="231458"/>
                </a:lnTo>
                <a:lnTo>
                  <a:pt x="1002221" y="235839"/>
                </a:lnTo>
                <a:lnTo>
                  <a:pt x="1041463" y="235839"/>
                </a:lnTo>
                <a:lnTo>
                  <a:pt x="1041463" y="240125"/>
                </a:lnTo>
                <a:lnTo>
                  <a:pt x="1053751" y="240125"/>
                </a:lnTo>
                <a:lnTo>
                  <a:pt x="1053751" y="248793"/>
                </a:lnTo>
                <a:lnTo>
                  <a:pt x="1056227" y="248793"/>
                </a:lnTo>
                <a:lnTo>
                  <a:pt x="1056227" y="253175"/>
                </a:lnTo>
                <a:lnTo>
                  <a:pt x="1063657" y="253175"/>
                </a:lnTo>
                <a:lnTo>
                  <a:pt x="1063657" y="257556"/>
                </a:lnTo>
                <a:lnTo>
                  <a:pt x="1068515" y="257556"/>
                </a:lnTo>
                <a:lnTo>
                  <a:pt x="1068515" y="261842"/>
                </a:lnTo>
                <a:lnTo>
                  <a:pt x="1080802" y="261842"/>
                </a:lnTo>
                <a:lnTo>
                  <a:pt x="1080802" y="266224"/>
                </a:lnTo>
                <a:lnTo>
                  <a:pt x="1085755" y="266224"/>
                </a:lnTo>
                <a:lnTo>
                  <a:pt x="1085755" y="270605"/>
                </a:lnTo>
                <a:lnTo>
                  <a:pt x="1102900" y="270605"/>
                </a:lnTo>
                <a:lnTo>
                  <a:pt x="1102900" y="279273"/>
                </a:lnTo>
                <a:lnTo>
                  <a:pt x="1105376" y="279273"/>
                </a:lnTo>
                <a:lnTo>
                  <a:pt x="1105376" y="283655"/>
                </a:lnTo>
                <a:lnTo>
                  <a:pt x="1117664" y="283655"/>
                </a:lnTo>
                <a:lnTo>
                  <a:pt x="1117664" y="288131"/>
                </a:lnTo>
                <a:lnTo>
                  <a:pt x="1120140" y="288131"/>
                </a:lnTo>
                <a:lnTo>
                  <a:pt x="1120140" y="292513"/>
                </a:lnTo>
                <a:lnTo>
                  <a:pt x="1137285" y="292513"/>
                </a:lnTo>
                <a:lnTo>
                  <a:pt x="1137285" y="296894"/>
                </a:lnTo>
                <a:lnTo>
                  <a:pt x="1147096" y="296894"/>
                </a:lnTo>
                <a:lnTo>
                  <a:pt x="1147096" y="301371"/>
                </a:lnTo>
                <a:lnTo>
                  <a:pt x="1154525" y="301371"/>
                </a:lnTo>
                <a:lnTo>
                  <a:pt x="1154525" y="305848"/>
                </a:lnTo>
                <a:lnTo>
                  <a:pt x="1171670" y="305848"/>
                </a:lnTo>
                <a:lnTo>
                  <a:pt x="1171670" y="310420"/>
                </a:lnTo>
                <a:lnTo>
                  <a:pt x="1183958" y="310420"/>
                </a:lnTo>
                <a:lnTo>
                  <a:pt x="1183958" y="315087"/>
                </a:lnTo>
                <a:lnTo>
                  <a:pt x="1191387" y="315087"/>
                </a:lnTo>
                <a:lnTo>
                  <a:pt x="1191387" y="324612"/>
                </a:lnTo>
                <a:lnTo>
                  <a:pt x="1225772" y="324612"/>
                </a:lnTo>
                <a:lnTo>
                  <a:pt x="1225772" y="329470"/>
                </a:lnTo>
                <a:lnTo>
                  <a:pt x="1230630" y="329470"/>
                </a:lnTo>
                <a:lnTo>
                  <a:pt x="1230630" y="334328"/>
                </a:lnTo>
                <a:lnTo>
                  <a:pt x="1247870" y="334328"/>
                </a:lnTo>
                <a:lnTo>
                  <a:pt x="1247870" y="344233"/>
                </a:lnTo>
                <a:lnTo>
                  <a:pt x="1250347" y="344233"/>
                </a:lnTo>
                <a:lnTo>
                  <a:pt x="1250347" y="349091"/>
                </a:lnTo>
                <a:lnTo>
                  <a:pt x="1260158" y="349091"/>
                </a:lnTo>
                <a:lnTo>
                  <a:pt x="1260158" y="354044"/>
                </a:lnTo>
                <a:lnTo>
                  <a:pt x="1265015" y="354044"/>
                </a:lnTo>
                <a:lnTo>
                  <a:pt x="1265015" y="359093"/>
                </a:lnTo>
                <a:lnTo>
                  <a:pt x="1292066" y="359093"/>
                </a:lnTo>
                <a:lnTo>
                  <a:pt x="1292066" y="364236"/>
                </a:lnTo>
                <a:lnTo>
                  <a:pt x="1294543" y="364236"/>
                </a:lnTo>
                <a:lnTo>
                  <a:pt x="1294543" y="369475"/>
                </a:lnTo>
                <a:lnTo>
                  <a:pt x="1297019" y="369475"/>
                </a:lnTo>
                <a:lnTo>
                  <a:pt x="1297019" y="374714"/>
                </a:lnTo>
                <a:lnTo>
                  <a:pt x="1299401" y="374714"/>
                </a:lnTo>
                <a:lnTo>
                  <a:pt x="1299401" y="379952"/>
                </a:lnTo>
                <a:lnTo>
                  <a:pt x="1314164" y="379952"/>
                </a:lnTo>
                <a:lnTo>
                  <a:pt x="1314164" y="385286"/>
                </a:lnTo>
                <a:lnTo>
                  <a:pt x="1321499" y="385286"/>
                </a:lnTo>
                <a:lnTo>
                  <a:pt x="1321499" y="390716"/>
                </a:lnTo>
                <a:lnTo>
                  <a:pt x="1341215" y="390716"/>
                </a:lnTo>
                <a:lnTo>
                  <a:pt x="1341215" y="396335"/>
                </a:lnTo>
                <a:lnTo>
                  <a:pt x="1363313" y="396335"/>
                </a:lnTo>
                <a:lnTo>
                  <a:pt x="1363313" y="402146"/>
                </a:lnTo>
                <a:lnTo>
                  <a:pt x="1365790" y="402146"/>
                </a:lnTo>
                <a:lnTo>
                  <a:pt x="1365790" y="407861"/>
                </a:lnTo>
                <a:lnTo>
                  <a:pt x="1378077" y="407861"/>
                </a:lnTo>
                <a:lnTo>
                  <a:pt x="1378077" y="413766"/>
                </a:lnTo>
                <a:lnTo>
                  <a:pt x="1382935" y="413766"/>
                </a:lnTo>
                <a:lnTo>
                  <a:pt x="1382935" y="419672"/>
                </a:lnTo>
                <a:lnTo>
                  <a:pt x="1395222" y="419672"/>
                </a:lnTo>
                <a:lnTo>
                  <a:pt x="1395222" y="425577"/>
                </a:lnTo>
                <a:lnTo>
                  <a:pt x="1397699" y="425577"/>
                </a:lnTo>
                <a:lnTo>
                  <a:pt x="1397699" y="431578"/>
                </a:lnTo>
                <a:lnTo>
                  <a:pt x="1409986" y="431578"/>
                </a:lnTo>
                <a:lnTo>
                  <a:pt x="1409986" y="437483"/>
                </a:lnTo>
                <a:lnTo>
                  <a:pt x="1417320" y="437483"/>
                </a:lnTo>
                <a:lnTo>
                  <a:pt x="1417320" y="443484"/>
                </a:lnTo>
                <a:lnTo>
                  <a:pt x="1419797" y="443484"/>
                </a:lnTo>
                <a:lnTo>
                  <a:pt x="1419797" y="449485"/>
                </a:lnTo>
                <a:lnTo>
                  <a:pt x="1434560" y="449485"/>
                </a:lnTo>
                <a:lnTo>
                  <a:pt x="1434560" y="455676"/>
                </a:lnTo>
                <a:lnTo>
                  <a:pt x="1437037" y="455676"/>
                </a:lnTo>
                <a:lnTo>
                  <a:pt x="1437037" y="467868"/>
                </a:lnTo>
                <a:lnTo>
                  <a:pt x="1451705" y="467868"/>
                </a:lnTo>
                <a:lnTo>
                  <a:pt x="1451705" y="474059"/>
                </a:lnTo>
                <a:lnTo>
                  <a:pt x="1488567" y="474059"/>
                </a:lnTo>
                <a:lnTo>
                  <a:pt x="1488567" y="480632"/>
                </a:lnTo>
                <a:lnTo>
                  <a:pt x="1518095" y="480632"/>
                </a:lnTo>
                <a:lnTo>
                  <a:pt x="1518095" y="487394"/>
                </a:lnTo>
                <a:lnTo>
                  <a:pt x="1530287" y="487394"/>
                </a:lnTo>
                <a:lnTo>
                  <a:pt x="1530287" y="494252"/>
                </a:lnTo>
                <a:lnTo>
                  <a:pt x="1532763" y="494252"/>
                </a:lnTo>
                <a:lnTo>
                  <a:pt x="1532763" y="501110"/>
                </a:lnTo>
                <a:lnTo>
                  <a:pt x="1552480" y="501110"/>
                </a:lnTo>
                <a:lnTo>
                  <a:pt x="1552480" y="508159"/>
                </a:lnTo>
                <a:lnTo>
                  <a:pt x="1567148" y="508159"/>
                </a:lnTo>
                <a:lnTo>
                  <a:pt x="1567148" y="515303"/>
                </a:lnTo>
                <a:lnTo>
                  <a:pt x="1581912" y="515303"/>
                </a:lnTo>
                <a:lnTo>
                  <a:pt x="1581912" y="522542"/>
                </a:lnTo>
                <a:lnTo>
                  <a:pt x="1584389" y="522542"/>
                </a:lnTo>
                <a:lnTo>
                  <a:pt x="1584389" y="529876"/>
                </a:lnTo>
                <a:lnTo>
                  <a:pt x="1586865" y="529876"/>
                </a:lnTo>
                <a:lnTo>
                  <a:pt x="1586865" y="537210"/>
                </a:lnTo>
                <a:lnTo>
                  <a:pt x="1596676" y="537210"/>
                </a:lnTo>
                <a:lnTo>
                  <a:pt x="1596676" y="544735"/>
                </a:lnTo>
                <a:lnTo>
                  <a:pt x="1613821" y="544735"/>
                </a:lnTo>
                <a:lnTo>
                  <a:pt x="1613821" y="552260"/>
                </a:lnTo>
                <a:lnTo>
                  <a:pt x="1658112" y="552260"/>
                </a:lnTo>
                <a:lnTo>
                  <a:pt x="1658112" y="560070"/>
                </a:lnTo>
                <a:lnTo>
                  <a:pt x="1660493" y="560070"/>
                </a:lnTo>
                <a:lnTo>
                  <a:pt x="1660493" y="567976"/>
                </a:lnTo>
                <a:lnTo>
                  <a:pt x="1670304" y="567976"/>
                </a:lnTo>
                <a:lnTo>
                  <a:pt x="1670304" y="575882"/>
                </a:lnTo>
                <a:lnTo>
                  <a:pt x="1692497" y="575882"/>
                </a:lnTo>
                <a:lnTo>
                  <a:pt x="1692497" y="592074"/>
                </a:lnTo>
                <a:lnTo>
                  <a:pt x="1775936" y="592074"/>
                </a:lnTo>
                <a:lnTo>
                  <a:pt x="1775936" y="610648"/>
                </a:lnTo>
                <a:lnTo>
                  <a:pt x="1795653" y="610648"/>
                </a:lnTo>
                <a:lnTo>
                  <a:pt x="1795653" y="620078"/>
                </a:lnTo>
                <a:lnTo>
                  <a:pt x="1800511" y="620078"/>
                </a:lnTo>
                <a:lnTo>
                  <a:pt x="1800511" y="629698"/>
                </a:lnTo>
                <a:lnTo>
                  <a:pt x="1805464" y="629698"/>
                </a:lnTo>
                <a:lnTo>
                  <a:pt x="1805464" y="639604"/>
                </a:lnTo>
                <a:lnTo>
                  <a:pt x="1888998" y="639604"/>
                </a:lnTo>
                <a:lnTo>
                  <a:pt x="1888998" y="651891"/>
                </a:lnTo>
                <a:lnTo>
                  <a:pt x="1918430" y="651891"/>
                </a:lnTo>
                <a:lnTo>
                  <a:pt x="1918430" y="664464"/>
                </a:lnTo>
                <a:lnTo>
                  <a:pt x="1933194" y="664464"/>
                </a:lnTo>
                <a:lnTo>
                  <a:pt x="1933194" y="677894"/>
                </a:lnTo>
                <a:lnTo>
                  <a:pt x="1940528" y="677894"/>
                </a:lnTo>
                <a:lnTo>
                  <a:pt x="1940528" y="691515"/>
                </a:lnTo>
                <a:lnTo>
                  <a:pt x="1967579" y="691515"/>
                </a:lnTo>
                <a:lnTo>
                  <a:pt x="1967579" y="705326"/>
                </a:lnTo>
                <a:lnTo>
                  <a:pt x="1972437" y="705326"/>
                </a:lnTo>
                <a:lnTo>
                  <a:pt x="1972437" y="719138"/>
                </a:lnTo>
                <a:lnTo>
                  <a:pt x="1974914" y="719138"/>
                </a:lnTo>
                <a:lnTo>
                  <a:pt x="1974914" y="733235"/>
                </a:lnTo>
                <a:lnTo>
                  <a:pt x="2078069" y="733235"/>
                </a:lnTo>
                <a:lnTo>
                  <a:pt x="2078069" y="750380"/>
                </a:lnTo>
                <a:lnTo>
                  <a:pt x="2159127" y="750380"/>
                </a:lnTo>
                <a:lnTo>
                  <a:pt x="2159127" y="771239"/>
                </a:lnTo>
                <a:lnTo>
                  <a:pt x="2375345" y="771239"/>
                </a:lnTo>
                <a:lnTo>
                  <a:pt x="2375345" y="805339"/>
                </a:lnTo>
                <a:lnTo>
                  <a:pt x="2429351" y="805339"/>
                </a:lnTo>
                <a:lnTo>
                  <a:pt x="2429351" y="841153"/>
                </a:lnTo>
                <a:lnTo>
                  <a:pt x="2476024" y="841153"/>
                </a:lnTo>
                <a:lnTo>
                  <a:pt x="2476024" y="886492"/>
                </a:lnTo>
                <a:lnTo>
                  <a:pt x="2520220" y="886492"/>
                </a:lnTo>
                <a:lnTo>
                  <a:pt x="2520220" y="935355"/>
                </a:lnTo>
                <a:lnTo>
                  <a:pt x="3026283" y="935355"/>
                </a:lnTo>
              </a:path>
            </a:pathLst>
          </a:custGeom>
          <a:noFill/>
          <a:ln w="12700" cap="flat">
            <a:solidFill>
              <a:schemeClr val="accent3"/>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2076" name="Freeform: Shape 2075">
            <a:extLst>
              <a:ext uri="{FF2B5EF4-FFF2-40B4-BE49-F238E27FC236}">
                <a16:creationId xmlns:a16="http://schemas.microsoft.com/office/drawing/2014/main" id="{C9322E14-A7AD-6607-7442-5BF3D6CE7AF1}"/>
              </a:ext>
            </a:extLst>
          </p:cNvPr>
          <p:cNvSpPr/>
          <p:nvPr/>
        </p:nvSpPr>
        <p:spPr>
          <a:xfrm>
            <a:off x="1205993" y="1628627"/>
            <a:ext cx="4300539" cy="1896143"/>
          </a:xfrm>
          <a:custGeom>
            <a:avLst/>
            <a:gdLst>
              <a:gd name="connsiteX0" fmla="*/ 0 w 3210496"/>
              <a:gd name="connsiteY0" fmla="*/ 0 h 1005173"/>
              <a:gd name="connsiteX1" fmla="*/ 95822 w 3210496"/>
              <a:gd name="connsiteY1" fmla="*/ 0 h 1005173"/>
              <a:gd name="connsiteX2" fmla="*/ 95822 w 3210496"/>
              <a:gd name="connsiteY2" fmla="*/ 4477 h 1005173"/>
              <a:gd name="connsiteX3" fmla="*/ 130207 w 3210496"/>
              <a:gd name="connsiteY3" fmla="*/ 4477 h 1005173"/>
              <a:gd name="connsiteX4" fmla="*/ 130207 w 3210496"/>
              <a:gd name="connsiteY4" fmla="*/ 8858 h 1005173"/>
              <a:gd name="connsiteX5" fmla="*/ 144971 w 3210496"/>
              <a:gd name="connsiteY5" fmla="*/ 8858 h 1005173"/>
              <a:gd name="connsiteX6" fmla="*/ 144971 w 3210496"/>
              <a:gd name="connsiteY6" fmla="*/ 13335 h 1005173"/>
              <a:gd name="connsiteX7" fmla="*/ 157163 w 3210496"/>
              <a:gd name="connsiteY7" fmla="*/ 13335 h 1005173"/>
              <a:gd name="connsiteX8" fmla="*/ 157163 w 3210496"/>
              <a:gd name="connsiteY8" fmla="*/ 17812 h 1005173"/>
              <a:gd name="connsiteX9" fmla="*/ 194024 w 3210496"/>
              <a:gd name="connsiteY9" fmla="*/ 17812 h 1005173"/>
              <a:gd name="connsiteX10" fmla="*/ 194024 w 3210496"/>
              <a:gd name="connsiteY10" fmla="*/ 22193 h 1005173"/>
              <a:gd name="connsiteX11" fmla="*/ 196501 w 3210496"/>
              <a:gd name="connsiteY11" fmla="*/ 22193 h 1005173"/>
              <a:gd name="connsiteX12" fmla="*/ 196501 w 3210496"/>
              <a:gd name="connsiteY12" fmla="*/ 26670 h 1005173"/>
              <a:gd name="connsiteX13" fmla="*/ 223552 w 3210496"/>
              <a:gd name="connsiteY13" fmla="*/ 26670 h 1005173"/>
              <a:gd name="connsiteX14" fmla="*/ 223552 w 3210496"/>
              <a:gd name="connsiteY14" fmla="*/ 35624 h 1005173"/>
              <a:gd name="connsiteX15" fmla="*/ 255461 w 3210496"/>
              <a:gd name="connsiteY15" fmla="*/ 35624 h 1005173"/>
              <a:gd name="connsiteX16" fmla="*/ 255461 w 3210496"/>
              <a:gd name="connsiteY16" fmla="*/ 40100 h 1005173"/>
              <a:gd name="connsiteX17" fmla="*/ 280035 w 3210496"/>
              <a:gd name="connsiteY17" fmla="*/ 40100 h 1005173"/>
              <a:gd name="connsiteX18" fmla="*/ 280035 w 3210496"/>
              <a:gd name="connsiteY18" fmla="*/ 44577 h 1005173"/>
              <a:gd name="connsiteX19" fmla="*/ 299657 w 3210496"/>
              <a:gd name="connsiteY19" fmla="*/ 44577 h 1005173"/>
              <a:gd name="connsiteX20" fmla="*/ 299657 w 3210496"/>
              <a:gd name="connsiteY20" fmla="*/ 49054 h 1005173"/>
              <a:gd name="connsiteX21" fmla="*/ 336518 w 3210496"/>
              <a:gd name="connsiteY21" fmla="*/ 49054 h 1005173"/>
              <a:gd name="connsiteX22" fmla="*/ 336518 w 3210496"/>
              <a:gd name="connsiteY22" fmla="*/ 53530 h 1005173"/>
              <a:gd name="connsiteX23" fmla="*/ 353759 w 3210496"/>
              <a:gd name="connsiteY23" fmla="*/ 53530 h 1005173"/>
              <a:gd name="connsiteX24" fmla="*/ 353759 w 3210496"/>
              <a:gd name="connsiteY24" fmla="*/ 58007 h 1005173"/>
              <a:gd name="connsiteX25" fmla="*/ 358616 w 3210496"/>
              <a:gd name="connsiteY25" fmla="*/ 58007 h 1005173"/>
              <a:gd name="connsiteX26" fmla="*/ 358616 w 3210496"/>
              <a:gd name="connsiteY26" fmla="*/ 62484 h 1005173"/>
              <a:gd name="connsiteX27" fmla="*/ 361093 w 3210496"/>
              <a:gd name="connsiteY27" fmla="*/ 62484 h 1005173"/>
              <a:gd name="connsiteX28" fmla="*/ 361093 w 3210496"/>
              <a:gd name="connsiteY28" fmla="*/ 66961 h 1005173"/>
              <a:gd name="connsiteX29" fmla="*/ 366046 w 3210496"/>
              <a:gd name="connsiteY29" fmla="*/ 66961 h 1005173"/>
              <a:gd name="connsiteX30" fmla="*/ 366046 w 3210496"/>
              <a:gd name="connsiteY30" fmla="*/ 71438 h 1005173"/>
              <a:gd name="connsiteX31" fmla="*/ 370904 w 3210496"/>
              <a:gd name="connsiteY31" fmla="*/ 71438 h 1005173"/>
              <a:gd name="connsiteX32" fmla="*/ 370904 w 3210496"/>
              <a:gd name="connsiteY32" fmla="*/ 75914 h 1005173"/>
              <a:gd name="connsiteX33" fmla="*/ 375857 w 3210496"/>
              <a:gd name="connsiteY33" fmla="*/ 75914 h 1005173"/>
              <a:gd name="connsiteX34" fmla="*/ 375857 w 3210496"/>
              <a:gd name="connsiteY34" fmla="*/ 84868 h 1005173"/>
              <a:gd name="connsiteX35" fmla="*/ 412718 w 3210496"/>
              <a:gd name="connsiteY35" fmla="*/ 84868 h 1005173"/>
              <a:gd name="connsiteX36" fmla="*/ 412718 w 3210496"/>
              <a:gd name="connsiteY36" fmla="*/ 93821 h 1005173"/>
              <a:gd name="connsiteX37" fmla="*/ 454438 w 3210496"/>
              <a:gd name="connsiteY37" fmla="*/ 93821 h 1005173"/>
              <a:gd name="connsiteX38" fmla="*/ 454438 w 3210496"/>
              <a:gd name="connsiteY38" fmla="*/ 98298 h 1005173"/>
              <a:gd name="connsiteX39" fmla="*/ 461772 w 3210496"/>
              <a:gd name="connsiteY39" fmla="*/ 98298 h 1005173"/>
              <a:gd name="connsiteX40" fmla="*/ 461772 w 3210496"/>
              <a:gd name="connsiteY40" fmla="*/ 102775 h 1005173"/>
              <a:gd name="connsiteX41" fmla="*/ 476536 w 3210496"/>
              <a:gd name="connsiteY41" fmla="*/ 102775 h 1005173"/>
              <a:gd name="connsiteX42" fmla="*/ 476536 w 3210496"/>
              <a:gd name="connsiteY42" fmla="*/ 107252 h 1005173"/>
              <a:gd name="connsiteX43" fmla="*/ 479012 w 3210496"/>
              <a:gd name="connsiteY43" fmla="*/ 107252 h 1005173"/>
              <a:gd name="connsiteX44" fmla="*/ 479012 w 3210496"/>
              <a:gd name="connsiteY44" fmla="*/ 116205 h 1005173"/>
              <a:gd name="connsiteX45" fmla="*/ 493776 w 3210496"/>
              <a:gd name="connsiteY45" fmla="*/ 116205 h 1005173"/>
              <a:gd name="connsiteX46" fmla="*/ 493776 w 3210496"/>
              <a:gd name="connsiteY46" fmla="*/ 120777 h 1005173"/>
              <a:gd name="connsiteX47" fmla="*/ 513398 w 3210496"/>
              <a:gd name="connsiteY47" fmla="*/ 120777 h 1005173"/>
              <a:gd name="connsiteX48" fmla="*/ 513398 w 3210496"/>
              <a:gd name="connsiteY48" fmla="*/ 125254 h 1005173"/>
              <a:gd name="connsiteX49" fmla="*/ 525685 w 3210496"/>
              <a:gd name="connsiteY49" fmla="*/ 125254 h 1005173"/>
              <a:gd name="connsiteX50" fmla="*/ 525685 w 3210496"/>
              <a:gd name="connsiteY50" fmla="*/ 129731 h 1005173"/>
              <a:gd name="connsiteX51" fmla="*/ 537972 w 3210496"/>
              <a:gd name="connsiteY51" fmla="*/ 129731 h 1005173"/>
              <a:gd name="connsiteX52" fmla="*/ 537972 w 3210496"/>
              <a:gd name="connsiteY52" fmla="*/ 134207 h 1005173"/>
              <a:gd name="connsiteX53" fmla="*/ 550259 w 3210496"/>
              <a:gd name="connsiteY53" fmla="*/ 134207 h 1005173"/>
              <a:gd name="connsiteX54" fmla="*/ 550259 w 3210496"/>
              <a:gd name="connsiteY54" fmla="*/ 138684 h 1005173"/>
              <a:gd name="connsiteX55" fmla="*/ 569881 w 3210496"/>
              <a:gd name="connsiteY55" fmla="*/ 138684 h 1005173"/>
              <a:gd name="connsiteX56" fmla="*/ 569881 w 3210496"/>
              <a:gd name="connsiteY56" fmla="*/ 147638 h 1005173"/>
              <a:gd name="connsiteX57" fmla="*/ 591979 w 3210496"/>
              <a:gd name="connsiteY57" fmla="*/ 147638 h 1005173"/>
              <a:gd name="connsiteX58" fmla="*/ 591979 w 3210496"/>
              <a:gd name="connsiteY58" fmla="*/ 152210 h 1005173"/>
              <a:gd name="connsiteX59" fmla="*/ 599313 w 3210496"/>
              <a:gd name="connsiteY59" fmla="*/ 152210 h 1005173"/>
              <a:gd name="connsiteX60" fmla="*/ 599313 w 3210496"/>
              <a:gd name="connsiteY60" fmla="*/ 156686 h 1005173"/>
              <a:gd name="connsiteX61" fmla="*/ 611600 w 3210496"/>
              <a:gd name="connsiteY61" fmla="*/ 156686 h 1005173"/>
              <a:gd name="connsiteX62" fmla="*/ 611600 w 3210496"/>
              <a:gd name="connsiteY62" fmla="*/ 161163 h 1005173"/>
              <a:gd name="connsiteX63" fmla="*/ 619030 w 3210496"/>
              <a:gd name="connsiteY63" fmla="*/ 161163 h 1005173"/>
              <a:gd name="connsiteX64" fmla="*/ 619030 w 3210496"/>
              <a:gd name="connsiteY64" fmla="*/ 165640 h 1005173"/>
              <a:gd name="connsiteX65" fmla="*/ 643604 w 3210496"/>
              <a:gd name="connsiteY65" fmla="*/ 165640 h 1005173"/>
              <a:gd name="connsiteX66" fmla="*/ 643604 w 3210496"/>
              <a:gd name="connsiteY66" fmla="*/ 170117 h 1005173"/>
              <a:gd name="connsiteX67" fmla="*/ 653415 w 3210496"/>
              <a:gd name="connsiteY67" fmla="*/ 170117 h 1005173"/>
              <a:gd name="connsiteX68" fmla="*/ 653415 w 3210496"/>
              <a:gd name="connsiteY68" fmla="*/ 179165 h 1005173"/>
              <a:gd name="connsiteX69" fmla="*/ 682847 w 3210496"/>
              <a:gd name="connsiteY69" fmla="*/ 179165 h 1005173"/>
              <a:gd name="connsiteX70" fmla="*/ 682847 w 3210496"/>
              <a:gd name="connsiteY70" fmla="*/ 183642 h 1005173"/>
              <a:gd name="connsiteX71" fmla="*/ 697611 w 3210496"/>
              <a:gd name="connsiteY71" fmla="*/ 183642 h 1005173"/>
              <a:gd name="connsiteX72" fmla="*/ 697611 w 3210496"/>
              <a:gd name="connsiteY72" fmla="*/ 188119 h 1005173"/>
              <a:gd name="connsiteX73" fmla="*/ 719709 w 3210496"/>
              <a:gd name="connsiteY73" fmla="*/ 188119 h 1005173"/>
              <a:gd name="connsiteX74" fmla="*/ 719709 w 3210496"/>
              <a:gd name="connsiteY74" fmla="*/ 192691 h 1005173"/>
              <a:gd name="connsiteX75" fmla="*/ 724662 w 3210496"/>
              <a:gd name="connsiteY75" fmla="*/ 192691 h 1005173"/>
              <a:gd name="connsiteX76" fmla="*/ 724662 w 3210496"/>
              <a:gd name="connsiteY76" fmla="*/ 201644 h 1005173"/>
              <a:gd name="connsiteX77" fmla="*/ 727138 w 3210496"/>
              <a:gd name="connsiteY77" fmla="*/ 201644 h 1005173"/>
              <a:gd name="connsiteX78" fmla="*/ 727138 w 3210496"/>
              <a:gd name="connsiteY78" fmla="*/ 206216 h 1005173"/>
              <a:gd name="connsiteX79" fmla="*/ 751618 w 3210496"/>
              <a:gd name="connsiteY79" fmla="*/ 206216 h 1005173"/>
              <a:gd name="connsiteX80" fmla="*/ 751618 w 3210496"/>
              <a:gd name="connsiteY80" fmla="*/ 219742 h 1005173"/>
              <a:gd name="connsiteX81" fmla="*/ 761524 w 3210496"/>
              <a:gd name="connsiteY81" fmla="*/ 219742 h 1005173"/>
              <a:gd name="connsiteX82" fmla="*/ 761524 w 3210496"/>
              <a:gd name="connsiteY82" fmla="*/ 224314 h 1005173"/>
              <a:gd name="connsiteX83" fmla="*/ 776192 w 3210496"/>
              <a:gd name="connsiteY83" fmla="*/ 224314 h 1005173"/>
              <a:gd name="connsiteX84" fmla="*/ 776192 w 3210496"/>
              <a:gd name="connsiteY84" fmla="*/ 228791 h 1005173"/>
              <a:gd name="connsiteX85" fmla="*/ 790956 w 3210496"/>
              <a:gd name="connsiteY85" fmla="*/ 228791 h 1005173"/>
              <a:gd name="connsiteX86" fmla="*/ 790956 w 3210496"/>
              <a:gd name="connsiteY86" fmla="*/ 237935 h 1005173"/>
              <a:gd name="connsiteX87" fmla="*/ 815531 w 3210496"/>
              <a:gd name="connsiteY87" fmla="*/ 237935 h 1005173"/>
              <a:gd name="connsiteX88" fmla="*/ 815531 w 3210496"/>
              <a:gd name="connsiteY88" fmla="*/ 242507 h 1005173"/>
              <a:gd name="connsiteX89" fmla="*/ 835152 w 3210496"/>
              <a:gd name="connsiteY89" fmla="*/ 242507 h 1005173"/>
              <a:gd name="connsiteX90" fmla="*/ 835152 w 3210496"/>
              <a:gd name="connsiteY90" fmla="*/ 247079 h 1005173"/>
              <a:gd name="connsiteX91" fmla="*/ 840105 w 3210496"/>
              <a:gd name="connsiteY91" fmla="*/ 247079 h 1005173"/>
              <a:gd name="connsiteX92" fmla="*/ 840105 w 3210496"/>
              <a:gd name="connsiteY92" fmla="*/ 256127 h 1005173"/>
              <a:gd name="connsiteX93" fmla="*/ 847439 w 3210496"/>
              <a:gd name="connsiteY93" fmla="*/ 256127 h 1005173"/>
              <a:gd name="connsiteX94" fmla="*/ 847439 w 3210496"/>
              <a:gd name="connsiteY94" fmla="*/ 260699 h 1005173"/>
              <a:gd name="connsiteX95" fmla="*/ 849916 w 3210496"/>
              <a:gd name="connsiteY95" fmla="*/ 260699 h 1005173"/>
              <a:gd name="connsiteX96" fmla="*/ 849916 w 3210496"/>
              <a:gd name="connsiteY96" fmla="*/ 265271 h 1005173"/>
              <a:gd name="connsiteX97" fmla="*/ 862203 w 3210496"/>
              <a:gd name="connsiteY97" fmla="*/ 265271 h 1005173"/>
              <a:gd name="connsiteX98" fmla="*/ 862203 w 3210496"/>
              <a:gd name="connsiteY98" fmla="*/ 269843 h 1005173"/>
              <a:gd name="connsiteX99" fmla="*/ 879348 w 3210496"/>
              <a:gd name="connsiteY99" fmla="*/ 269843 h 1005173"/>
              <a:gd name="connsiteX100" fmla="*/ 879348 w 3210496"/>
              <a:gd name="connsiteY100" fmla="*/ 274320 h 1005173"/>
              <a:gd name="connsiteX101" fmla="*/ 881825 w 3210496"/>
              <a:gd name="connsiteY101" fmla="*/ 274320 h 1005173"/>
              <a:gd name="connsiteX102" fmla="*/ 881825 w 3210496"/>
              <a:gd name="connsiteY102" fmla="*/ 278892 h 1005173"/>
              <a:gd name="connsiteX103" fmla="*/ 930974 w 3210496"/>
              <a:gd name="connsiteY103" fmla="*/ 278892 h 1005173"/>
              <a:gd name="connsiteX104" fmla="*/ 930974 w 3210496"/>
              <a:gd name="connsiteY104" fmla="*/ 283464 h 1005173"/>
              <a:gd name="connsiteX105" fmla="*/ 940784 w 3210496"/>
              <a:gd name="connsiteY105" fmla="*/ 283464 h 1005173"/>
              <a:gd name="connsiteX106" fmla="*/ 940784 w 3210496"/>
              <a:gd name="connsiteY106" fmla="*/ 288036 h 1005173"/>
              <a:gd name="connsiteX107" fmla="*/ 953072 w 3210496"/>
              <a:gd name="connsiteY107" fmla="*/ 288036 h 1005173"/>
              <a:gd name="connsiteX108" fmla="*/ 953072 w 3210496"/>
              <a:gd name="connsiteY108" fmla="*/ 292608 h 1005173"/>
              <a:gd name="connsiteX109" fmla="*/ 960406 w 3210496"/>
              <a:gd name="connsiteY109" fmla="*/ 292608 h 1005173"/>
              <a:gd name="connsiteX110" fmla="*/ 960406 w 3210496"/>
              <a:gd name="connsiteY110" fmla="*/ 297275 h 1005173"/>
              <a:gd name="connsiteX111" fmla="*/ 962882 w 3210496"/>
              <a:gd name="connsiteY111" fmla="*/ 297275 h 1005173"/>
              <a:gd name="connsiteX112" fmla="*/ 962882 w 3210496"/>
              <a:gd name="connsiteY112" fmla="*/ 301847 h 1005173"/>
              <a:gd name="connsiteX113" fmla="*/ 967835 w 3210496"/>
              <a:gd name="connsiteY113" fmla="*/ 301847 h 1005173"/>
              <a:gd name="connsiteX114" fmla="*/ 967835 w 3210496"/>
              <a:gd name="connsiteY114" fmla="*/ 306419 h 1005173"/>
              <a:gd name="connsiteX115" fmla="*/ 997268 w 3210496"/>
              <a:gd name="connsiteY115" fmla="*/ 306419 h 1005173"/>
              <a:gd name="connsiteX116" fmla="*/ 997268 w 3210496"/>
              <a:gd name="connsiteY116" fmla="*/ 315658 h 1005173"/>
              <a:gd name="connsiteX117" fmla="*/ 1002221 w 3210496"/>
              <a:gd name="connsiteY117" fmla="*/ 315658 h 1005173"/>
              <a:gd name="connsiteX118" fmla="*/ 1002221 w 3210496"/>
              <a:gd name="connsiteY118" fmla="*/ 320231 h 1005173"/>
              <a:gd name="connsiteX119" fmla="*/ 1019365 w 3210496"/>
              <a:gd name="connsiteY119" fmla="*/ 320231 h 1005173"/>
              <a:gd name="connsiteX120" fmla="*/ 1019365 w 3210496"/>
              <a:gd name="connsiteY120" fmla="*/ 324803 h 1005173"/>
              <a:gd name="connsiteX121" fmla="*/ 1026795 w 3210496"/>
              <a:gd name="connsiteY121" fmla="*/ 324803 h 1005173"/>
              <a:gd name="connsiteX122" fmla="*/ 1026795 w 3210496"/>
              <a:gd name="connsiteY122" fmla="*/ 329470 h 1005173"/>
              <a:gd name="connsiteX123" fmla="*/ 1031653 w 3210496"/>
              <a:gd name="connsiteY123" fmla="*/ 329470 h 1005173"/>
              <a:gd name="connsiteX124" fmla="*/ 1031653 w 3210496"/>
              <a:gd name="connsiteY124" fmla="*/ 334042 h 1005173"/>
              <a:gd name="connsiteX125" fmla="*/ 1075944 w 3210496"/>
              <a:gd name="connsiteY125" fmla="*/ 334042 h 1005173"/>
              <a:gd name="connsiteX126" fmla="*/ 1075944 w 3210496"/>
              <a:gd name="connsiteY126" fmla="*/ 348044 h 1005173"/>
              <a:gd name="connsiteX127" fmla="*/ 1093089 w 3210496"/>
              <a:gd name="connsiteY127" fmla="*/ 348044 h 1005173"/>
              <a:gd name="connsiteX128" fmla="*/ 1093089 w 3210496"/>
              <a:gd name="connsiteY128" fmla="*/ 352711 h 1005173"/>
              <a:gd name="connsiteX129" fmla="*/ 1110329 w 3210496"/>
              <a:gd name="connsiteY129" fmla="*/ 352711 h 1005173"/>
              <a:gd name="connsiteX130" fmla="*/ 1110329 w 3210496"/>
              <a:gd name="connsiteY130" fmla="*/ 357378 h 1005173"/>
              <a:gd name="connsiteX131" fmla="*/ 1112711 w 3210496"/>
              <a:gd name="connsiteY131" fmla="*/ 357378 h 1005173"/>
              <a:gd name="connsiteX132" fmla="*/ 1112711 w 3210496"/>
              <a:gd name="connsiteY132" fmla="*/ 362045 h 1005173"/>
              <a:gd name="connsiteX133" fmla="*/ 1124998 w 3210496"/>
              <a:gd name="connsiteY133" fmla="*/ 362045 h 1005173"/>
              <a:gd name="connsiteX134" fmla="*/ 1124998 w 3210496"/>
              <a:gd name="connsiteY134" fmla="*/ 366808 h 1005173"/>
              <a:gd name="connsiteX135" fmla="*/ 1132427 w 3210496"/>
              <a:gd name="connsiteY135" fmla="*/ 366808 h 1005173"/>
              <a:gd name="connsiteX136" fmla="*/ 1132427 w 3210496"/>
              <a:gd name="connsiteY136" fmla="*/ 371475 h 1005173"/>
              <a:gd name="connsiteX137" fmla="*/ 1134809 w 3210496"/>
              <a:gd name="connsiteY137" fmla="*/ 371475 h 1005173"/>
              <a:gd name="connsiteX138" fmla="*/ 1134809 w 3210496"/>
              <a:gd name="connsiteY138" fmla="*/ 376238 h 1005173"/>
              <a:gd name="connsiteX139" fmla="*/ 1137285 w 3210496"/>
              <a:gd name="connsiteY139" fmla="*/ 376238 h 1005173"/>
              <a:gd name="connsiteX140" fmla="*/ 1137285 w 3210496"/>
              <a:gd name="connsiteY140" fmla="*/ 381000 h 1005173"/>
              <a:gd name="connsiteX141" fmla="*/ 1152049 w 3210496"/>
              <a:gd name="connsiteY141" fmla="*/ 381000 h 1005173"/>
              <a:gd name="connsiteX142" fmla="*/ 1152049 w 3210496"/>
              <a:gd name="connsiteY142" fmla="*/ 385763 h 1005173"/>
              <a:gd name="connsiteX143" fmla="*/ 1174147 w 3210496"/>
              <a:gd name="connsiteY143" fmla="*/ 385763 h 1005173"/>
              <a:gd name="connsiteX144" fmla="*/ 1174147 w 3210496"/>
              <a:gd name="connsiteY144" fmla="*/ 395478 h 1005173"/>
              <a:gd name="connsiteX145" fmla="*/ 1179100 w 3210496"/>
              <a:gd name="connsiteY145" fmla="*/ 395478 h 1005173"/>
              <a:gd name="connsiteX146" fmla="*/ 1179100 w 3210496"/>
              <a:gd name="connsiteY146" fmla="*/ 400336 h 1005173"/>
              <a:gd name="connsiteX147" fmla="*/ 1191387 w 3210496"/>
              <a:gd name="connsiteY147" fmla="*/ 400336 h 1005173"/>
              <a:gd name="connsiteX148" fmla="*/ 1191387 w 3210496"/>
              <a:gd name="connsiteY148" fmla="*/ 405194 h 1005173"/>
              <a:gd name="connsiteX149" fmla="*/ 1211009 w 3210496"/>
              <a:gd name="connsiteY149" fmla="*/ 405194 h 1005173"/>
              <a:gd name="connsiteX150" fmla="*/ 1211009 w 3210496"/>
              <a:gd name="connsiteY150" fmla="*/ 410242 h 1005173"/>
              <a:gd name="connsiteX151" fmla="*/ 1215962 w 3210496"/>
              <a:gd name="connsiteY151" fmla="*/ 410242 h 1005173"/>
              <a:gd name="connsiteX152" fmla="*/ 1215962 w 3210496"/>
              <a:gd name="connsiteY152" fmla="*/ 415385 h 1005173"/>
              <a:gd name="connsiteX153" fmla="*/ 1228154 w 3210496"/>
              <a:gd name="connsiteY153" fmla="*/ 415385 h 1005173"/>
              <a:gd name="connsiteX154" fmla="*/ 1228154 w 3210496"/>
              <a:gd name="connsiteY154" fmla="*/ 425577 h 1005173"/>
              <a:gd name="connsiteX155" fmla="*/ 1233107 w 3210496"/>
              <a:gd name="connsiteY155" fmla="*/ 425577 h 1005173"/>
              <a:gd name="connsiteX156" fmla="*/ 1233107 w 3210496"/>
              <a:gd name="connsiteY156" fmla="*/ 430625 h 1005173"/>
              <a:gd name="connsiteX157" fmla="*/ 1250347 w 3210496"/>
              <a:gd name="connsiteY157" fmla="*/ 430625 h 1005173"/>
              <a:gd name="connsiteX158" fmla="*/ 1250347 w 3210496"/>
              <a:gd name="connsiteY158" fmla="*/ 435864 h 1005173"/>
              <a:gd name="connsiteX159" fmla="*/ 1262539 w 3210496"/>
              <a:gd name="connsiteY159" fmla="*/ 435864 h 1005173"/>
              <a:gd name="connsiteX160" fmla="*/ 1262539 w 3210496"/>
              <a:gd name="connsiteY160" fmla="*/ 441198 h 1005173"/>
              <a:gd name="connsiteX161" fmla="*/ 1265015 w 3210496"/>
              <a:gd name="connsiteY161" fmla="*/ 441198 h 1005173"/>
              <a:gd name="connsiteX162" fmla="*/ 1265015 w 3210496"/>
              <a:gd name="connsiteY162" fmla="*/ 446532 h 1005173"/>
              <a:gd name="connsiteX163" fmla="*/ 1282256 w 3210496"/>
              <a:gd name="connsiteY163" fmla="*/ 446532 h 1005173"/>
              <a:gd name="connsiteX164" fmla="*/ 1282256 w 3210496"/>
              <a:gd name="connsiteY164" fmla="*/ 451866 h 1005173"/>
              <a:gd name="connsiteX165" fmla="*/ 1292066 w 3210496"/>
              <a:gd name="connsiteY165" fmla="*/ 451866 h 1005173"/>
              <a:gd name="connsiteX166" fmla="*/ 1292066 w 3210496"/>
              <a:gd name="connsiteY166" fmla="*/ 457295 h 1005173"/>
              <a:gd name="connsiteX167" fmla="*/ 1341215 w 3210496"/>
              <a:gd name="connsiteY167" fmla="*/ 457295 h 1005173"/>
              <a:gd name="connsiteX168" fmla="*/ 1341215 w 3210496"/>
              <a:gd name="connsiteY168" fmla="*/ 463010 h 1005173"/>
              <a:gd name="connsiteX169" fmla="*/ 1348550 w 3210496"/>
              <a:gd name="connsiteY169" fmla="*/ 463010 h 1005173"/>
              <a:gd name="connsiteX170" fmla="*/ 1348550 w 3210496"/>
              <a:gd name="connsiteY170" fmla="*/ 468725 h 1005173"/>
              <a:gd name="connsiteX171" fmla="*/ 1353503 w 3210496"/>
              <a:gd name="connsiteY171" fmla="*/ 468725 h 1005173"/>
              <a:gd name="connsiteX172" fmla="*/ 1353503 w 3210496"/>
              <a:gd name="connsiteY172" fmla="*/ 474440 h 1005173"/>
              <a:gd name="connsiteX173" fmla="*/ 1370648 w 3210496"/>
              <a:gd name="connsiteY173" fmla="*/ 474440 h 1005173"/>
              <a:gd name="connsiteX174" fmla="*/ 1370648 w 3210496"/>
              <a:gd name="connsiteY174" fmla="*/ 480346 h 1005173"/>
              <a:gd name="connsiteX175" fmla="*/ 1378077 w 3210496"/>
              <a:gd name="connsiteY175" fmla="*/ 480346 h 1005173"/>
              <a:gd name="connsiteX176" fmla="*/ 1378077 w 3210496"/>
              <a:gd name="connsiteY176" fmla="*/ 486347 h 1005173"/>
              <a:gd name="connsiteX177" fmla="*/ 1385411 w 3210496"/>
              <a:gd name="connsiteY177" fmla="*/ 486347 h 1005173"/>
              <a:gd name="connsiteX178" fmla="*/ 1385411 w 3210496"/>
              <a:gd name="connsiteY178" fmla="*/ 492443 h 1005173"/>
              <a:gd name="connsiteX179" fmla="*/ 1397699 w 3210496"/>
              <a:gd name="connsiteY179" fmla="*/ 492443 h 1005173"/>
              <a:gd name="connsiteX180" fmla="*/ 1397699 w 3210496"/>
              <a:gd name="connsiteY180" fmla="*/ 498539 h 1005173"/>
              <a:gd name="connsiteX181" fmla="*/ 1407509 w 3210496"/>
              <a:gd name="connsiteY181" fmla="*/ 498539 h 1005173"/>
              <a:gd name="connsiteX182" fmla="*/ 1407509 w 3210496"/>
              <a:gd name="connsiteY182" fmla="*/ 504539 h 1005173"/>
              <a:gd name="connsiteX183" fmla="*/ 1414843 w 3210496"/>
              <a:gd name="connsiteY183" fmla="*/ 504539 h 1005173"/>
              <a:gd name="connsiteX184" fmla="*/ 1414843 w 3210496"/>
              <a:gd name="connsiteY184" fmla="*/ 510826 h 1005173"/>
              <a:gd name="connsiteX185" fmla="*/ 1417320 w 3210496"/>
              <a:gd name="connsiteY185" fmla="*/ 510826 h 1005173"/>
              <a:gd name="connsiteX186" fmla="*/ 1417320 w 3210496"/>
              <a:gd name="connsiteY186" fmla="*/ 517017 h 1005173"/>
              <a:gd name="connsiteX187" fmla="*/ 1427131 w 3210496"/>
              <a:gd name="connsiteY187" fmla="*/ 517017 h 1005173"/>
              <a:gd name="connsiteX188" fmla="*/ 1427131 w 3210496"/>
              <a:gd name="connsiteY188" fmla="*/ 523208 h 1005173"/>
              <a:gd name="connsiteX189" fmla="*/ 1432084 w 3210496"/>
              <a:gd name="connsiteY189" fmla="*/ 523208 h 1005173"/>
              <a:gd name="connsiteX190" fmla="*/ 1432084 w 3210496"/>
              <a:gd name="connsiteY190" fmla="*/ 529495 h 1005173"/>
              <a:gd name="connsiteX191" fmla="*/ 1449229 w 3210496"/>
              <a:gd name="connsiteY191" fmla="*/ 529495 h 1005173"/>
              <a:gd name="connsiteX192" fmla="*/ 1449229 w 3210496"/>
              <a:gd name="connsiteY192" fmla="*/ 535972 h 1005173"/>
              <a:gd name="connsiteX193" fmla="*/ 1461516 w 3210496"/>
              <a:gd name="connsiteY193" fmla="*/ 535972 h 1005173"/>
              <a:gd name="connsiteX194" fmla="*/ 1461516 w 3210496"/>
              <a:gd name="connsiteY194" fmla="*/ 542449 h 1005173"/>
              <a:gd name="connsiteX195" fmla="*/ 1483614 w 3210496"/>
              <a:gd name="connsiteY195" fmla="*/ 542449 h 1005173"/>
              <a:gd name="connsiteX196" fmla="*/ 1483614 w 3210496"/>
              <a:gd name="connsiteY196" fmla="*/ 549307 h 1005173"/>
              <a:gd name="connsiteX197" fmla="*/ 1491043 w 3210496"/>
              <a:gd name="connsiteY197" fmla="*/ 549307 h 1005173"/>
              <a:gd name="connsiteX198" fmla="*/ 1491043 w 3210496"/>
              <a:gd name="connsiteY198" fmla="*/ 556165 h 1005173"/>
              <a:gd name="connsiteX199" fmla="*/ 1508189 w 3210496"/>
              <a:gd name="connsiteY199" fmla="*/ 556165 h 1005173"/>
              <a:gd name="connsiteX200" fmla="*/ 1508189 w 3210496"/>
              <a:gd name="connsiteY200" fmla="*/ 563309 h 1005173"/>
              <a:gd name="connsiteX201" fmla="*/ 1535239 w 3210496"/>
              <a:gd name="connsiteY201" fmla="*/ 563309 h 1005173"/>
              <a:gd name="connsiteX202" fmla="*/ 1535239 w 3210496"/>
              <a:gd name="connsiteY202" fmla="*/ 570548 h 1005173"/>
              <a:gd name="connsiteX203" fmla="*/ 1557338 w 3210496"/>
              <a:gd name="connsiteY203" fmla="*/ 570548 h 1005173"/>
              <a:gd name="connsiteX204" fmla="*/ 1557338 w 3210496"/>
              <a:gd name="connsiteY204" fmla="*/ 577882 h 1005173"/>
              <a:gd name="connsiteX205" fmla="*/ 1589246 w 3210496"/>
              <a:gd name="connsiteY205" fmla="*/ 577882 h 1005173"/>
              <a:gd name="connsiteX206" fmla="*/ 1589246 w 3210496"/>
              <a:gd name="connsiteY206" fmla="*/ 585502 h 1005173"/>
              <a:gd name="connsiteX207" fmla="*/ 1596676 w 3210496"/>
              <a:gd name="connsiteY207" fmla="*/ 585502 h 1005173"/>
              <a:gd name="connsiteX208" fmla="*/ 1596676 w 3210496"/>
              <a:gd name="connsiteY208" fmla="*/ 593027 h 1005173"/>
              <a:gd name="connsiteX209" fmla="*/ 1621250 w 3210496"/>
              <a:gd name="connsiteY209" fmla="*/ 593027 h 1005173"/>
              <a:gd name="connsiteX210" fmla="*/ 1621250 w 3210496"/>
              <a:gd name="connsiteY210" fmla="*/ 600837 h 1005173"/>
              <a:gd name="connsiteX211" fmla="*/ 1623632 w 3210496"/>
              <a:gd name="connsiteY211" fmla="*/ 600837 h 1005173"/>
              <a:gd name="connsiteX212" fmla="*/ 1623632 w 3210496"/>
              <a:gd name="connsiteY212" fmla="*/ 608647 h 1005173"/>
              <a:gd name="connsiteX213" fmla="*/ 1631061 w 3210496"/>
              <a:gd name="connsiteY213" fmla="*/ 608647 h 1005173"/>
              <a:gd name="connsiteX214" fmla="*/ 1631061 w 3210496"/>
              <a:gd name="connsiteY214" fmla="*/ 616458 h 1005173"/>
              <a:gd name="connsiteX215" fmla="*/ 1655636 w 3210496"/>
              <a:gd name="connsiteY215" fmla="*/ 616458 h 1005173"/>
              <a:gd name="connsiteX216" fmla="*/ 1655636 w 3210496"/>
              <a:gd name="connsiteY216" fmla="*/ 624459 h 1005173"/>
              <a:gd name="connsiteX217" fmla="*/ 1675257 w 3210496"/>
              <a:gd name="connsiteY217" fmla="*/ 624459 h 1005173"/>
              <a:gd name="connsiteX218" fmla="*/ 1675257 w 3210496"/>
              <a:gd name="connsiteY218" fmla="*/ 632651 h 1005173"/>
              <a:gd name="connsiteX219" fmla="*/ 1680210 w 3210496"/>
              <a:gd name="connsiteY219" fmla="*/ 632651 h 1005173"/>
              <a:gd name="connsiteX220" fmla="*/ 1680210 w 3210496"/>
              <a:gd name="connsiteY220" fmla="*/ 640937 h 1005173"/>
              <a:gd name="connsiteX221" fmla="*/ 1724406 w 3210496"/>
              <a:gd name="connsiteY221" fmla="*/ 640937 h 1005173"/>
              <a:gd name="connsiteX222" fmla="*/ 1724406 w 3210496"/>
              <a:gd name="connsiteY222" fmla="*/ 649415 h 1005173"/>
              <a:gd name="connsiteX223" fmla="*/ 1753838 w 3210496"/>
              <a:gd name="connsiteY223" fmla="*/ 649415 h 1005173"/>
              <a:gd name="connsiteX224" fmla="*/ 1753838 w 3210496"/>
              <a:gd name="connsiteY224" fmla="*/ 658368 h 1005173"/>
              <a:gd name="connsiteX225" fmla="*/ 1758791 w 3210496"/>
              <a:gd name="connsiteY225" fmla="*/ 658368 h 1005173"/>
              <a:gd name="connsiteX226" fmla="*/ 1758791 w 3210496"/>
              <a:gd name="connsiteY226" fmla="*/ 667607 h 1005173"/>
              <a:gd name="connsiteX227" fmla="*/ 1783366 w 3210496"/>
              <a:gd name="connsiteY227" fmla="*/ 667607 h 1005173"/>
              <a:gd name="connsiteX228" fmla="*/ 1783366 w 3210496"/>
              <a:gd name="connsiteY228" fmla="*/ 677132 h 1005173"/>
              <a:gd name="connsiteX229" fmla="*/ 1810322 w 3210496"/>
              <a:gd name="connsiteY229" fmla="*/ 677132 h 1005173"/>
              <a:gd name="connsiteX230" fmla="*/ 1810322 w 3210496"/>
              <a:gd name="connsiteY230" fmla="*/ 687419 h 1005173"/>
              <a:gd name="connsiteX231" fmla="*/ 1812798 w 3210496"/>
              <a:gd name="connsiteY231" fmla="*/ 687419 h 1005173"/>
              <a:gd name="connsiteX232" fmla="*/ 1812798 w 3210496"/>
              <a:gd name="connsiteY232" fmla="*/ 697706 h 1005173"/>
              <a:gd name="connsiteX233" fmla="*/ 1822609 w 3210496"/>
              <a:gd name="connsiteY233" fmla="*/ 697706 h 1005173"/>
              <a:gd name="connsiteX234" fmla="*/ 1822609 w 3210496"/>
              <a:gd name="connsiteY234" fmla="*/ 708184 h 1005173"/>
              <a:gd name="connsiteX235" fmla="*/ 1847183 w 3210496"/>
              <a:gd name="connsiteY235" fmla="*/ 708184 h 1005173"/>
              <a:gd name="connsiteX236" fmla="*/ 1847183 w 3210496"/>
              <a:gd name="connsiteY236" fmla="*/ 719042 h 1005173"/>
              <a:gd name="connsiteX237" fmla="*/ 1955292 w 3210496"/>
              <a:gd name="connsiteY237" fmla="*/ 719042 h 1005173"/>
              <a:gd name="connsiteX238" fmla="*/ 1955292 w 3210496"/>
              <a:gd name="connsiteY238" fmla="*/ 731711 h 1005173"/>
              <a:gd name="connsiteX239" fmla="*/ 2024063 w 3210496"/>
              <a:gd name="connsiteY239" fmla="*/ 731711 h 1005173"/>
              <a:gd name="connsiteX240" fmla="*/ 2024063 w 3210496"/>
              <a:gd name="connsiteY240" fmla="*/ 746665 h 1005173"/>
              <a:gd name="connsiteX241" fmla="*/ 2026539 w 3210496"/>
              <a:gd name="connsiteY241" fmla="*/ 746665 h 1005173"/>
              <a:gd name="connsiteX242" fmla="*/ 2026539 w 3210496"/>
              <a:gd name="connsiteY242" fmla="*/ 761524 h 1005173"/>
              <a:gd name="connsiteX243" fmla="*/ 2068259 w 3210496"/>
              <a:gd name="connsiteY243" fmla="*/ 761524 h 1005173"/>
              <a:gd name="connsiteX244" fmla="*/ 2068259 w 3210496"/>
              <a:gd name="connsiteY244" fmla="*/ 777431 h 1005173"/>
              <a:gd name="connsiteX245" fmla="*/ 2083022 w 3210496"/>
              <a:gd name="connsiteY245" fmla="*/ 777431 h 1005173"/>
              <a:gd name="connsiteX246" fmla="*/ 2083022 w 3210496"/>
              <a:gd name="connsiteY246" fmla="*/ 793909 h 1005173"/>
              <a:gd name="connsiteX247" fmla="*/ 2134648 w 3210496"/>
              <a:gd name="connsiteY247" fmla="*/ 793909 h 1005173"/>
              <a:gd name="connsiteX248" fmla="*/ 2134648 w 3210496"/>
              <a:gd name="connsiteY248" fmla="*/ 813626 h 1005173"/>
              <a:gd name="connsiteX249" fmla="*/ 2146840 w 3210496"/>
              <a:gd name="connsiteY249" fmla="*/ 813626 h 1005173"/>
              <a:gd name="connsiteX250" fmla="*/ 2146840 w 3210496"/>
              <a:gd name="connsiteY250" fmla="*/ 833247 h 1005173"/>
              <a:gd name="connsiteX251" fmla="*/ 2210753 w 3210496"/>
              <a:gd name="connsiteY251" fmla="*/ 833247 h 1005173"/>
              <a:gd name="connsiteX252" fmla="*/ 2210753 w 3210496"/>
              <a:gd name="connsiteY252" fmla="*/ 858774 h 1005173"/>
              <a:gd name="connsiteX253" fmla="*/ 2237804 w 3210496"/>
              <a:gd name="connsiteY253" fmla="*/ 858774 h 1005173"/>
              <a:gd name="connsiteX254" fmla="*/ 2237804 w 3210496"/>
              <a:gd name="connsiteY254" fmla="*/ 885254 h 1005173"/>
              <a:gd name="connsiteX255" fmla="*/ 2247614 w 3210496"/>
              <a:gd name="connsiteY255" fmla="*/ 885254 h 1005173"/>
              <a:gd name="connsiteX256" fmla="*/ 2247614 w 3210496"/>
              <a:gd name="connsiteY256" fmla="*/ 912971 h 1005173"/>
              <a:gd name="connsiteX257" fmla="*/ 2259902 w 3210496"/>
              <a:gd name="connsiteY257" fmla="*/ 912971 h 1005173"/>
              <a:gd name="connsiteX258" fmla="*/ 2259902 w 3210496"/>
              <a:gd name="connsiteY258" fmla="*/ 940594 h 1005173"/>
              <a:gd name="connsiteX259" fmla="*/ 2399919 w 3210496"/>
              <a:gd name="connsiteY259" fmla="*/ 940594 h 1005173"/>
              <a:gd name="connsiteX260" fmla="*/ 2399919 w 3210496"/>
              <a:gd name="connsiteY260" fmla="*/ 1005173 h 1005173"/>
              <a:gd name="connsiteX261" fmla="*/ 3210497 w 3210496"/>
              <a:gd name="connsiteY261" fmla="*/ 1005173 h 100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3210496" h="1005173">
                <a:moveTo>
                  <a:pt x="0" y="0"/>
                </a:moveTo>
                <a:lnTo>
                  <a:pt x="95822" y="0"/>
                </a:lnTo>
                <a:lnTo>
                  <a:pt x="95822" y="4477"/>
                </a:lnTo>
                <a:lnTo>
                  <a:pt x="130207" y="4477"/>
                </a:lnTo>
                <a:lnTo>
                  <a:pt x="130207" y="8858"/>
                </a:lnTo>
                <a:lnTo>
                  <a:pt x="144971" y="8858"/>
                </a:lnTo>
                <a:lnTo>
                  <a:pt x="144971" y="13335"/>
                </a:lnTo>
                <a:lnTo>
                  <a:pt x="157163" y="13335"/>
                </a:lnTo>
                <a:lnTo>
                  <a:pt x="157163" y="17812"/>
                </a:lnTo>
                <a:lnTo>
                  <a:pt x="194024" y="17812"/>
                </a:lnTo>
                <a:lnTo>
                  <a:pt x="194024" y="22193"/>
                </a:lnTo>
                <a:lnTo>
                  <a:pt x="196501" y="22193"/>
                </a:lnTo>
                <a:lnTo>
                  <a:pt x="196501" y="26670"/>
                </a:lnTo>
                <a:lnTo>
                  <a:pt x="223552" y="26670"/>
                </a:lnTo>
                <a:lnTo>
                  <a:pt x="223552" y="35624"/>
                </a:lnTo>
                <a:lnTo>
                  <a:pt x="255461" y="35624"/>
                </a:lnTo>
                <a:lnTo>
                  <a:pt x="255461" y="40100"/>
                </a:lnTo>
                <a:lnTo>
                  <a:pt x="280035" y="40100"/>
                </a:lnTo>
                <a:lnTo>
                  <a:pt x="280035" y="44577"/>
                </a:lnTo>
                <a:lnTo>
                  <a:pt x="299657" y="44577"/>
                </a:lnTo>
                <a:lnTo>
                  <a:pt x="299657" y="49054"/>
                </a:lnTo>
                <a:lnTo>
                  <a:pt x="336518" y="49054"/>
                </a:lnTo>
                <a:lnTo>
                  <a:pt x="336518" y="53530"/>
                </a:lnTo>
                <a:lnTo>
                  <a:pt x="353759" y="53530"/>
                </a:lnTo>
                <a:lnTo>
                  <a:pt x="353759" y="58007"/>
                </a:lnTo>
                <a:lnTo>
                  <a:pt x="358616" y="58007"/>
                </a:lnTo>
                <a:lnTo>
                  <a:pt x="358616" y="62484"/>
                </a:lnTo>
                <a:lnTo>
                  <a:pt x="361093" y="62484"/>
                </a:lnTo>
                <a:lnTo>
                  <a:pt x="361093" y="66961"/>
                </a:lnTo>
                <a:lnTo>
                  <a:pt x="366046" y="66961"/>
                </a:lnTo>
                <a:lnTo>
                  <a:pt x="366046" y="71438"/>
                </a:lnTo>
                <a:lnTo>
                  <a:pt x="370904" y="71438"/>
                </a:lnTo>
                <a:lnTo>
                  <a:pt x="370904" y="75914"/>
                </a:lnTo>
                <a:lnTo>
                  <a:pt x="375857" y="75914"/>
                </a:lnTo>
                <a:lnTo>
                  <a:pt x="375857" y="84868"/>
                </a:lnTo>
                <a:lnTo>
                  <a:pt x="412718" y="84868"/>
                </a:lnTo>
                <a:lnTo>
                  <a:pt x="412718" y="93821"/>
                </a:lnTo>
                <a:lnTo>
                  <a:pt x="454438" y="93821"/>
                </a:lnTo>
                <a:lnTo>
                  <a:pt x="454438" y="98298"/>
                </a:lnTo>
                <a:lnTo>
                  <a:pt x="461772" y="98298"/>
                </a:lnTo>
                <a:lnTo>
                  <a:pt x="461772" y="102775"/>
                </a:lnTo>
                <a:lnTo>
                  <a:pt x="476536" y="102775"/>
                </a:lnTo>
                <a:lnTo>
                  <a:pt x="476536" y="107252"/>
                </a:lnTo>
                <a:lnTo>
                  <a:pt x="479012" y="107252"/>
                </a:lnTo>
                <a:lnTo>
                  <a:pt x="479012" y="116205"/>
                </a:lnTo>
                <a:lnTo>
                  <a:pt x="493776" y="116205"/>
                </a:lnTo>
                <a:lnTo>
                  <a:pt x="493776" y="120777"/>
                </a:lnTo>
                <a:lnTo>
                  <a:pt x="513398" y="120777"/>
                </a:lnTo>
                <a:lnTo>
                  <a:pt x="513398" y="125254"/>
                </a:lnTo>
                <a:lnTo>
                  <a:pt x="525685" y="125254"/>
                </a:lnTo>
                <a:lnTo>
                  <a:pt x="525685" y="129731"/>
                </a:lnTo>
                <a:lnTo>
                  <a:pt x="537972" y="129731"/>
                </a:lnTo>
                <a:lnTo>
                  <a:pt x="537972" y="134207"/>
                </a:lnTo>
                <a:lnTo>
                  <a:pt x="550259" y="134207"/>
                </a:lnTo>
                <a:lnTo>
                  <a:pt x="550259" y="138684"/>
                </a:lnTo>
                <a:lnTo>
                  <a:pt x="569881" y="138684"/>
                </a:lnTo>
                <a:lnTo>
                  <a:pt x="569881" y="147638"/>
                </a:lnTo>
                <a:lnTo>
                  <a:pt x="591979" y="147638"/>
                </a:lnTo>
                <a:lnTo>
                  <a:pt x="591979" y="152210"/>
                </a:lnTo>
                <a:lnTo>
                  <a:pt x="599313" y="152210"/>
                </a:lnTo>
                <a:lnTo>
                  <a:pt x="599313" y="156686"/>
                </a:lnTo>
                <a:lnTo>
                  <a:pt x="611600" y="156686"/>
                </a:lnTo>
                <a:lnTo>
                  <a:pt x="611600" y="161163"/>
                </a:lnTo>
                <a:lnTo>
                  <a:pt x="619030" y="161163"/>
                </a:lnTo>
                <a:lnTo>
                  <a:pt x="619030" y="165640"/>
                </a:lnTo>
                <a:lnTo>
                  <a:pt x="643604" y="165640"/>
                </a:lnTo>
                <a:lnTo>
                  <a:pt x="643604" y="170117"/>
                </a:lnTo>
                <a:lnTo>
                  <a:pt x="653415" y="170117"/>
                </a:lnTo>
                <a:lnTo>
                  <a:pt x="653415" y="179165"/>
                </a:lnTo>
                <a:lnTo>
                  <a:pt x="682847" y="179165"/>
                </a:lnTo>
                <a:lnTo>
                  <a:pt x="682847" y="183642"/>
                </a:lnTo>
                <a:lnTo>
                  <a:pt x="697611" y="183642"/>
                </a:lnTo>
                <a:lnTo>
                  <a:pt x="697611" y="188119"/>
                </a:lnTo>
                <a:lnTo>
                  <a:pt x="719709" y="188119"/>
                </a:lnTo>
                <a:lnTo>
                  <a:pt x="719709" y="192691"/>
                </a:lnTo>
                <a:lnTo>
                  <a:pt x="724662" y="192691"/>
                </a:lnTo>
                <a:lnTo>
                  <a:pt x="724662" y="201644"/>
                </a:lnTo>
                <a:lnTo>
                  <a:pt x="727138" y="201644"/>
                </a:lnTo>
                <a:lnTo>
                  <a:pt x="727138" y="206216"/>
                </a:lnTo>
                <a:lnTo>
                  <a:pt x="751618" y="206216"/>
                </a:lnTo>
                <a:lnTo>
                  <a:pt x="751618" y="219742"/>
                </a:lnTo>
                <a:lnTo>
                  <a:pt x="761524" y="219742"/>
                </a:lnTo>
                <a:lnTo>
                  <a:pt x="761524" y="224314"/>
                </a:lnTo>
                <a:lnTo>
                  <a:pt x="776192" y="224314"/>
                </a:lnTo>
                <a:lnTo>
                  <a:pt x="776192" y="228791"/>
                </a:lnTo>
                <a:lnTo>
                  <a:pt x="790956" y="228791"/>
                </a:lnTo>
                <a:lnTo>
                  <a:pt x="790956" y="237935"/>
                </a:lnTo>
                <a:lnTo>
                  <a:pt x="815531" y="237935"/>
                </a:lnTo>
                <a:lnTo>
                  <a:pt x="815531" y="242507"/>
                </a:lnTo>
                <a:lnTo>
                  <a:pt x="835152" y="242507"/>
                </a:lnTo>
                <a:lnTo>
                  <a:pt x="835152" y="247079"/>
                </a:lnTo>
                <a:lnTo>
                  <a:pt x="840105" y="247079"/>
                </a:lnTo>
                <a:lnTo>
                  <a:pt x="840105" y="256127"/>
                </a:lnTo>
                <a:lnTo>
                  <a:pt x="847439" y="256127"/>
                </a:lnTo>
                <a:lnTo>
                  <a:pt x="847439" y="260699"/>
                </a:lnTo>
                <a:lnTo>
                  <a:pt x="849916" y="260699"/>
                </a:lnTo>
                <a:lnTo>
                  <a:pt x="849916" y="265271"/>
                </a:lnTo>
                <a:lnTo>
                  <a:pt x="862203" y="265271"/>
                </a:lnTo>
                <a:lnTo>
                  <a:pt x="862203" y="269843"/>
                </a:lnTo>
                <a:lnTo>
                  <a:pt x="879348" y="269843"/>
                </a:lnTo>
                <a:lnTo>
                  <a:pt x="879348" y="274320"/>
                </a:lnTo>
                <a:lnTo>
                  <a:pt x="881825" y="274320"/>
                </a:lnTo>
                <a:lnTo>
                  <a:pt x="881825" y="278892"/>
                </a:lnTo>
                <a:lnTo>
                  <a:pt x="930974" y="278892"/>
                </a:lnTo>
                <a:lnTo>
                  <a:pt x="930974" y="283464"/>
                </a:lnTo>
                <a:lnTo>
                  <a:pt x="940784" y="283464"/>
                </a:lnTo>
                <a:lnTo>
                  <a:pt x="940784" y="288036"/>
                </a:lnTo>
                <a:lnTo>
                  <a:pt x="953072" y="288036"/>
                </a:lnTo>
                <a:lnTo>
                  <a:pt x="953072" y="292608"/>
                </a:lnTo>
                <a:lnTo>
                  <a:pt x="960406" y="292608"/>
                </a:lnTo>
                <a:lnTo>
                  <a:pt x="960406" y="297275"/>
                </a:lnTo>
                <a:lnTo>
                  <a:pt x="962882" y="297275"/>
                </a:lnTo>
                <a:lnTo>
                  <a:pt x="962882" y="301847"/>
                </a:lnTo>
                <a:lnTo>
                  <a:pt x="967835" y="301847"/>
                </a:lnTo>
                <a:lnTo>
                  <a:pt x="967835" y="306419"/>
                </a:lnTo>
                <a:lnTo>
                  <a:pt x="997268" y="306419"/>
                </a:lnTo>
                <a:lnTo>
                  <a:pt x="997268" y="315658"/>
                </a:lnTo>
                <a:lnTo>
                  <a:pt x="1002221" y="315658"/>
                </a:lnTo>
                <a:lnTo>
                  <a:pt x="1002221" y="320231"/>
                </a:lnTo>
                <a:lnTo>
                  <a:pt x="1019365" y="320231"/>
                </a:lnTo>
                <a:lnTo>
                  <a:pt x="1019365" y="324803"/>
                </a:lnTo>
                <a:lnTo>
                  <a:pt x="1026795" y="324803"/>
                </a:lnTo>
                <a:lnTo>
                  <a:pt x="1026795" y="329470"/>
                </a:lnTo>
                <a:lnTo>
                  <a:pt x="1031653" y="329470"/>
                </a:lnTo>
                <a:lnTo>
                  <a:pt x="1031653" y="334042"/>
                </a:lnTo>
                <a:lnTo>
                  <a:pt x="1075944" y="334042"/>
                </a:lnTo>
                <a:lnTo>
                  <a:pt x="1075944" y="348044"/>
                </a:lnTo>
                <a:lnTo>
                  <a:pt x="1093089" y="348044"/>
                </a:lnTo>
                <a:lnTo>
                  <a:pt x="1093089" y="352711"/>
                </a:lnTo>
                <a:lnTo>
                  <a:pt x="1110329" y="352711"/>
                </a:lnTo>
                <a:lnTo>
                  <a:pt x="1110329" y="357378"/>
                </a:lnTo>
                <a:lnTo>
                  <a:pt x="1112711" y="357378"/>
                </a:lnTo>
                <a:lnTo>
                  <a:pt x="1112711" y="362045"/>
                </a:lnTo>
                <a:lnTo>
                  <a:pt x="1124998" y="362045"/>
                </a:lnTo>
                <a:lnTo>
                  <a:pt x="1124998" y="366808"/>
                </a:lnTo>
                <a:lnTo>
                  <a:pt x="1132427" y="366808"/>
                </a:lnTo>
                <a:lnTo>
                  <a:pt x="1132427" y="371475"/>
                </a:lnTo>
                <a:lnTo>
                  <a:pt x="1134809" y="371475"/>
                </a:lnTo>
                <a:lnTo>
                  <a:pt x="1134809" y="376238"/>
                </a:lnTo>
                <a:lnTo>
                  <a:pt x="1137285" y="376238"/>
                </a:lnTo>
                <a:lnTo>
                  <a:pt x="1137285" y="381000"/>
                </a:lnTo>
                <a:lnTo>
                  <a:pt x="1152049" y="381000"/>
                </a:lnTo>
                <a:lnTo>
                  <a:pt x="1152049" y="385763"/>
                </a:lnTo>
                <a:lnTo>
                  <a:pt x="1174147" y="385763"/>
                </a:lnTo>
                <a:lnTo>
                  <a:pt x="1174147" y="395478"/>
                </a:lnTo>
                <a:lnTo>
                  <a:pt x="1179100" y="395478"/>
                </a:lnTo>
                <a:lnTo>
                  <a:pt x="1179100" y="400336"/>
                </a:lnTo>
                <a:lnTo>
                  <a:pt x="1191387" y="400336"/>
                </a:lnTo>
                <a:lnTo>
                  <a:pt x="1191387" y="405194"/>
                </a:lnTo>
                <a:lnTo>
                  <a:pt x="1211009" y="405194"/>
                </a:lnTo>
                <a:lnTo>
                  <a:pt x="1211009" y="410242"/>
                </a:lnTo>
                <a:lnTo>
                  <a:pt x="1215962" y="410242"/>
                </a:lnTo>
                <a:lnTo>
                  <a:pt x="1215962" y="415385"/>
                </a:lnTo>
                <a:lnTo>
                  <a:pt x="1228154" y="415385"/>
                </a:lnTo>
                <a:lnTo>
                  <a:pt x="1228154" y="425577"/>
                </a:lnTo>
                <a:lnTo>
                  <a:pt x="1233107" y="425577"/>
                </a:lnTo>
                <a:lnTo>
                  <a:pt x="1233107" y="430625"/>
                </a:lnTo>
                <a:lnTo>
                  <a:pt x="1250347" y="430625"/>
                </a:lnTo>
                <a:lnTo>
                  <a:pt x="1250347" y="435864"/>
                </a:lnTo>
                <a:lnTo>
                  <a:pt x="1262539" y="435864"/>
                </a:lnTo>
                <a:lnTo>
                  <a:pt x="1262539" y="441198"/>
                </a:lnTo>
                <a:lnTo>
                  <a:pt x="1265015" y="441198"/>
                </a:lnTo>
                <a:lnTo>
                  <a:pt x="1265015" y="446532"/>
                </a:lnTo>
                <a:lnTo>
                  <a:pt x="1282256" y="446532"/>
                </a:lnTo>
                <a:lnTo>
                  <a:pt x="1282256" y="451866"/>
                </a:lnTo>
                <a:lnTo>
                  <a:pt x="1292066" y="451866"/>
                </a:lnTo>
                <a:lnTo>
                  <a:pt x="1292066" y="457295"/>
                </a:lnTo>
                <a:lnTo>
                  <a:pt x="1341215" y="457295"/>
                </a:lnTo>
                <a:lnTo>
                  <a:pt x="1341215" y="463010"/>
                </a:lnTo>
                <a:lnTo>
                  <a:pt x="1348550" y="463010"/>
                </a:lnTo>
                <a:lnTo>
                  <a:pt x="1348550" y="468725"/>
                </a:lnTo>
                <a:lnTo>
                  <a:pt x="1353503" y="468725"/>
                </a:lnTo>
                <a:lnTo>
                  <a:pt x="1353503" y="474440"/>
                </a:lnTo>
                <a:lnTo>
                  <a:pt x="1370648" y="474440"/>
                </a:lnTo>
                <a:lnTo>
                  <a:pt x="1370648" y="480346"/>
                </a:lnTo>
                <a:lnTo>
                  <a:pt x="1378077" y="480346"/>
                </a:lnTo>
                <a:lnTo>
                  <a:pt x="1378077" y="486347"/>
                </a:lnTo>
                <a:lnTo>
                  <a:pt x="1385411" y="486347"/>
                </a:lnTo>
                <a:lnTo>
                  <a:pt x="1385411" y="492443"/>
                </a:lnTo>
                <a:lnTo>
                  <a:pt x="1397699" y="492443"/>
                </a:lnTo>
                <a:lnTo>
                  <a:pt x="1397699" y="498539"/>
                </a:lnTo>
                <a:lnTo>
                  <a:pt x="1407509" y="498539"/>
                </a:lnTo>
                <a:lnTo>
                  <a:pt x="1407509" y="504539"/>
                </a:lnTo>
                <a:lnTo>
                  <a:pt x="1414843" y="504539"/>
                </a:lnTo>
                <a:lnTo>
                  <a:pt x="1414843" y="510826"/>
                </a:lnTo>
                <a:lnTo>
                  <a:pt x="1417320" y="510826"/>
                </a:lnTo>
                <a:lnTo>
                  <a:pt x="1417320" y="517017"/>
                </a:lnTo>
                <a:lnTo>
                  <a:pt x="1427131" y="517017"/>
                </a:lnTo>
                <a:lnTo>
                  <a:pt x="1427131" y="523208"/>
                </a:lnTo>
                <a:lnTo>
                  <a:pt x="1432084" y="523208"/>
                </a:lnTo>
                <a:lnTo>
                  <a:pt x="1432084" y="529495"/>
                </a:lnTo>
                <a:lnTo>
                  <a:pt x="1449229" y="529495"/>
                </a:lnTo>
                <a:lnTo>
                  <a:pt x="1449229" y="535972"/>
                </a:lnTo>
                <a:lnTo>
                  <a:pt x="1461516" y="535972"/>
                </a:lnTo>
                <a:lnTo>
                  <a:pt x="1461516" y="542449"/>
                </a:lnTo>
                <a:lnTo>
                  <a:pt x="1483614" y="542449"/>
                </a:lnTo>
                <a:lnTo>
                  <a:pt x="1483614" y="549307"/>
                </a:lnTo>
                <a:lnTo>
                  <a:pt x="1491043" y="549307"/>
                </a:lnTo>
                <a:lnTo>
                  <a:pt x="1491043" y="556165"/>
                </a:lnTo>
                <a:lnTo>
                  <a:pt x="1508189" y="556165"/>
                </a:lnTo>
                <a:lnTo>
                  <a:pt x="1508189" y="563309"/>
                </a:lnTo>
                <a:lnTo>
                  <a:pt x="1535239" y="563309"/>
                </a:lnTo>
                <a:lnTo>
                  <a:pt x="1535239" y="570548"/>
                </a:lnTo>
                <a:lnTo>
                  <a:pt x="1557338" y="570548"/>
                </a:lnTo>
                <a:lnTo>
                  <a:pt x="1557338" y="577882"/>
                </a:lnTo>
                <a:lnTo>
                  <a:pt x="1589246" y="577882"/>
                </a:lnTo>
                <a:lnTo>
                  <a:pt x="1589246" y="585502"/>
                </a:lnTo>
                <a:lnTo>
                  <a:pt x="1596676" y="585502"/>
                </a:lnTo>
                <a:lnTo>
                  <a:pt x="1596676" y="593027"/>
                </a:lnTo>
                <a:lnTo>
                  <a:pt x="1621250" y="593027"/>
                </a:lnTo>
                <a:lnTo>
                  <a:pt x="1621250" y="600837"/>
                </a:lnTo>
                <a:lnTo>
                  <a:pt x="1623632" y="600837"/>
                </a:lnTo>
                <a:lnTo>
                  <a:pt x="1623632" y="608647"/>
                </a:lnTo>
                <a:lnTo>
                  <a:pt x="1631061" y="608647"/>
                </a:lnTo>
                <a:lnTo>
                  <a:pt x="1631061" y="616458"/>
                </a:lnTo>
                <a:lnTo>
                  <a:pt x="1655636" y="616458"/>
                </a:lnTo>
                <a:lnTo>
                  <a:pt x="1655636" y="624459"/>
                </a:lnTo>
                <a:lnTo>
                  <a:pt x="1675257" y="624459"/>
                </a:lnTo>
                <a:lnTo>
                  <a:pt x="1675257" y="632651"/>
                </a:lnTo>
                <a:lnTo>
                  <a:pt x="1680210" y="632651"/>
                </a:lnTo>
                <a:lnTo>
                  <a:pt x="1680210" y="640937"/>
                </a:lnTo>
                <a:lnTo>
                  <a:pt x="1724406" y="640937"/>
                </a:lnTo>
                <a:lnTo>
                  <a:pt x="1724406" y="649415"/>
                </a:lnTo>
                <a:lnTo>
                  <a:pt x="1753838" y="649415"/>
                </a:lnTo>
                <a:lnTo>
                  <a:pt x="1753838" y="658368"/>
                </a:lnTo>
                <a:lnTo>
                  <a:pt x="1758791" y="658368"/>
                </a:lnTo>
                <a:lnTo>
                  <a:pt x="1758791" y="667607"/>
                </a:lnTo>
                <a:lnTo>
                  <a:pt x="1783366" y="667607"/>
                </a:lnTo>
                <a:lnTo>
                  <a:pt x="1783366" y="677132"/>
                </a:lnTo>
                <a:lnTo>
                  <a:pt x="1810322" y="677132"/>
                </a:lnTo>
                <a:lnTo>
                  <a:pt x="1810322" y="687419"/>
                </a:lnTo>
                <a:lnTo>
                  <a:pt x="1812798" y="687419"/>
                </a:lnTo>
                <a:lnTo>
                  <a:pt x="1812798" y="697706"/>
                </a:lnTo>
                <a:lnTo>
                  <a:pt x="1822609" y="697706"/>
                </a:lnTo>
                <a:lnTo>
                  <a:pt x="1822609" y="708184"/>
                </a:lnTo>
                <a:lnTo>
                  <a:pt x="1847183" y="708184"/>
                </a:lnTo>
                <a:lnTo>
                  <a:pt x="1847183" y="719042"/>
                </a:lnTo>
                <a:lnTo>
                  <a:pt x="1955292" y="719042"/>
                </a:lnTo>
                <a:lnTo>
                  <a:pt x="1955292" y="731711"/>
                </a:lnTo>
                <a:lnTo>
                  <a:pt x="2024063" y="731711"/>
                </a:lnTo>
                <a:lnTo>
                  <a:pt x="2024063" y="746665"/>
                </a:lnTo>
                <a:lnTo>
                  <a:pt x="2026539" y="746665"/>
                </a:lnTo>
                <a:lnTo>
                  <a:pt x="2026539" y="761524"/>
                </a:lnTo>
                <a:lnTo>
                  <a:pt x="2068259" y="761524"/>
                </a:lnTo>
                <a:lnTo>
                  <a:pt x="2068259" y="777431"/>
                </a:lnTo>
                <a:lnTo>
                  <a:pt x="2083022" y="777431"/>
                </a:lnTo>
                <a:lnTo>
                  <a:pt x="2083022" y="793909"/>
                </a:lnTo>
                <a:lnTo>
                  <a:pt x="2134648" y="793909"/>
                </a:lnTo>
                <a:lnTo>
                  <a:pt x="2134648" y="813626"/>
                </a:lnTo>
                <a:lnTo>
                  <a:pt x="2146840" y="813626"/>
                </a:lnTo>
                <a:lnTo>
                  <a:pt x="2146840" y="833247"/>
                </a:lnTo>
                <a:lnTo>
                  <a:pt x="2210753" y="833247"/>
                </a:lnTo>
                <a:lnTo>
                  <a:pt x="2210753" y="858774"/>
                </a:lnTo>
                <a:lnTo>
                  <a:pt x="2237804" y="858774"/>
                </a:lnTo>
                <a:lnTo>
                  <a:pt x="2237804" y="885254"/>
                </a:lnTo>
                <a:lnTo>
                  <a:pt x="2247614" y="885254"/>
                </a:lnTo>
                <a:lnTo>
                  <a:pt x="2247614" y="912971"/>
                </a:lnTo>
                <a:lnTo>
                  <a:pt x="2259902" y="912971"/>
                </a:lnTo>
                <a:lnTo>
                  <a:pt x="2259902" y="940594"/>
                </a:lnTo>
                <a:lnTo>
                  <a:pt x="2399919" y="940594"/>
                </a:lnTo>
                <a:lnTo>
                  <a:pt x="2399919" y="1005173"/>
                </a:lnTo>
                <a:lnTo>
                  <a:pt x="3210497" y="1005173"/>
                </a:lnTo>
              </a:path>
            </a:pathLst>
          </a:custGeom>
          <a:noFill/>
          <a:ln w="12700" cap="flat">
            <a:solidFill>
              <a:schemeClr val="accent4"/>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cxnSp>
        <p:nvCxnSpPr>
          <p:cNvPr id="2078" name="Straight Connector 2077">
            <a:extLst>
              <a:ext uri="{FF2B5EF4-FFF2-40B4-BE49-F238E27FC236}">
                <a16:creationId xmlns:a16="http://schemas.microsoft.com/office/drawing/2014/main" id="{03C86802-2B31-9F60-3B82-67E60725B80F}"/>
              </a:ext>
            </a:extLst>
          </p:cNvPr>
          <p:cNvCxnSpPr>
            <a:cxnSpLocks/>
          </p:cNvCxnSpPr>
          <p:nvPr/>
        </p:nvCxnSpPr>
        <p:spPr>
          <a:xfrm>
            <a:off x="3520512" y="271122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79" name="Straight Connector 2078">
            <a:extLst>
              <a:ext uri="{FF2B5EF4-FFF2-40B4-BE49-F238E27FC236}">
                <a16:creationId xmlns:a16="http://schemas.microsoft.com/office/drawing/2014/main" id="{0017B985-3FD8-DE0E-13D2-DEFC7767F75B}"/>
              </a:ext>
            </a:extLst>
          </p:cNvPr>
          <p:cNvCxnSpPr>
            <a:cxnSpLocks/>
          </p:cNvCxnSpPr>
          <p:nvPr/>
        </p:nvCxnSpPr>
        <p:spPr>
          <a:xfrm>
            <a:off x="3493103" y="271122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80" name="Straight Connector 2079">
            <a:extLst>
              <a:ext uri="{FF2B5EF4-FFF2-40B4-BE49-F238E27FC236}">
                <a16:creationId xmlns:a16="http://schemas.microsoft.com/office/drawing/2014/main" id="{002A5B42-C63D-74A4-8CEF-A38FB176BB9C}"/>
              </a:ext>
            </a:extLst>
          </p:cNvPr>
          <p:cNvCxnSpPr>
            <a:cxnSpLocks/>
          </p:cNvCxnSpPr>
          <p:nvPr/>
        </p:nvCxnSpPr>
        <p:spPr>
          <a:xfrm>
            <a:off x="3459189" y="268123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81" name="Straight Connector 2080">
            <a:extLst>
              <a:ext uri="{FF2B5EF4-FFF2-40B4-BE49-F238E27FC236}">
                <a16:creationId xmlns:a16="http://schemas.microsoft.com/office/drawing/2014/main" id="{A5D414C6-B7CD-3D64-05D4-DE7802521421}"/>
              </a:ext>
            </a:extLst>
          </p:cNvPr>
          <p:cNvCxnSpPr>
            <a:cxnSpLocks/>
          </p:cNvCxnSpPr>
          <p:nvPr/>
        </p:nvCxnSpPr>
        <p:spPr>
          <a:xfrm>
            <a:off x="3444901" y="268123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82" name="Straight Connector 2081">
            <a:extLst>
              <a:ext uri="{FF2B5EF4-FFF2-40B4-BE49-F238E27FC236}">
                <a16:creationId xmlns:a16="http://schemas.microsoft.com/office/drawing/2014/main" id="{AB0CEA0E-3E5E-5950-6685-0022A863A864}"/>
              </a:ext>
            </a:extLst>
          </p:cNvPr>
          <p:cNvCxnSpPr>
            <a:cxnSpLocks/>
          </p:cNvCxnSpPr>
          <p:nvPr/>
        </p:nvCxnSpPr>
        <p:spPr>
          <a:xfrm>
            <a:off x="3392515" y="263123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87" name="Straight Connector 2086">
            <a:extLst>
              <a:ext uri="{FF2B5EF4-FFF2-40B4-BE49-F238E27FC236}">
                <a16:creationId xmlns:a16="http://schemas.microsoft.com/office/drawing/2014/main" id="{574A7E28-5471-A6C5-6BE8-A4E087729C07}"/>
              </a:ext>
            </a:extLst>
          </p:cNvPr>
          <p:cNvCxnSpPr>
            <a:cxnSpLocks/>
          </p:cNvCxnSpPr>
          <p:nvPr/>
        </p:nvCxnSpPr>
        <p:spPr>
          <a:xfrm>
            <a:off x="3347269" y="261218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88" name="Straight Connector 2087">
            <a:extLst>
              <a:ext uri="{FF2B5EF4-FFF2-40B4-BE49-F238E27FC236}">
                <a16:creationId xmlns:a16="http://schemas.microsoft.com/office/drawing/2014/main" id="{5E52082E-5824-E235-EB75-A67421598353}"/>
              </a:ext>
            </a:extLst>
          </p:cNvPr>
          <p:cNvCxnSpPr>
            <a:cxnSpLocks/>
          </p:cNvCxnSpPr>
          <p:nvPr/>
        </p:nvCxnSpPr>
        <p:spPr>
          <a:xfrm>
            <a:off x="3325839" y="258122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89" name="Straight Connector 2088">
            <a:extLst>
              <a:ext uri="{FF2B5EF4-FFF2-40B4-BE49-F238E27FC236}">
                <a16:creationId xmlns:a16="http://schemas.microsoft.com/office/drawing/2014/main" id="{E8A19AA6-6AA8-D4C6-B94C-AC5FEA6FDC8B}"/>
              </a:ext>
            </a:extLst>
          </p:cNvPr>
          <p:cNvCxnSpPr>
            <a:cxnSpLocks/>
          </p:cNvCxnSpPr>
          <p:nvPr/>
        </p:nvCxnSpPr>
        <p:spPr>
          <a:xfrm>
            <a:off x="3299645" y="255979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0" name="Straight Connector 2089">
            <a:extLst>
              <a:ext uri="{FF2B5EF4-FFF2-40B4-BE49-F238E27FC236}">
                <a16:creationId xmlns:a16="http://schemas.microsoft.com/office/drawing/2014/main" id="{BA18BC0D-580F-3CD8-AC58-9D94CE945CF9}"/>
              </a:ext>
            </a:extLst>
          </p:cNvPr>
          <p:cNvCxnSpPr>
            <a:cxnSpLocks/>
          </p:cNvCxnSpPr>
          <p:nvPr/>
        </p:nvCxnSpPr>
        <p:spPr>
          <a:xfrm>
            <a:off x="3275833" y="253836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1" name="Straight Connector 2090">
            <a:extLst>
              <a:ext uri="{FF2B5EF4-FFF2-40B4-BE49-F238E27FC236}">
                <a16:creationId xmlns:a16="http://schemas.microsoft.com/office/drawing/2014/main" id="{3EC8ED3B-BA6A-A794-9CCB-2A9DB2C09BF4}"/>
              </a:ext>
            </a:extLst>
          </p:cNvPr>
          <p:cNvCxnSpPr>
            <a:cxnSpLocks/>
          </p:cNvCxnSpPr>
          <p:nvPr/>
        </p:nvCxnSpPr>
        <p:spPr>
          <a:xfrm>
            <a:off x="3244876" y="251455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2" name="Straight Connector 2091">
            <a:extLst>
              <a:ext uri="{FF2B5EF4-FFF2-40B4-BE49-F238E27FC236}">
                <a16:creationId xmlns:a16="http://schemas.microsoft.com/office/drawing/2014/main" id="{A8059432-5F16-3E0C-2661-CED177ED16BF}"/>
              </a:ext>
            </a:extLst>
          </p:cNvPr>
          <p:cNvCxnSpPr>
            <a:cxnSpLocks/>
          </p:cNvCxnSpPr>
          <p:nvPr/>
        </p:nvCxnSpPr>
        <p:spPr>
          <a:xfrm>
            <a:off x="3221064" y="250502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a:extLst>
              <a:ext uri="{FF2B5EF4-FFF2-40B4-BE49-F238E27FC236}">
                <a16:creationId xmlns:a16="http://schemas.microsoft.com/office/drawing/2014/main" id="{766B1328-D4F3-6959-5B1A-1D54EFB72B79}"/>
              </a:ext>
            </a:extLst>
          </p:cNvPr>
          <p:cNvCxnSpPr>
            <a:cxnSpLocks/>
          </p:cNvCxnSpPr>
          <p:nvPr/>
        </p:nvCxnSpPr>
        <p:spPr>
          <a:xfrm>
            <a:off x="3185344" y="249550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a:extLst>
              <a:ext uri="{FF2B5EF4-FFF2-40B4-BE49-F238E27FC236}">
                <a16:creationId xmlns:a16="http://schemas.microsoft.com/office/drawing/2014/main" id="{ADDB6BDB-06D8-8E36-2319-74E75357AEEE}"/>
              </a:ext>
            </a:extLst>
          </p:cNvPr>
          <p:cNvCxnSpPr>
            <a:cxnSpLocks/>
          </p:cNvCxnSpPr>
          <p:nvPr/>
        </p:nvCxnSpPr>
        <p:spPr>
          <a:xfrm>
            <a:off x="3163915" y="249550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a:extLst>
              <a:ext uri="{FF2B5EF4-FFF2-40B4-BE49-F238E27FC236}">
                <a16:creationId xmlns:a16="http://schemas.microsoft.com/office/drawing/2014/main" id="{88B84569-568E-781D-B939-552FF907F6C3}"/>
              </a:ext>
            </a:extLst>
          </p:cNvPr>
          <p:cNvCxnSpPr>
            <a:cxnSpLocks/>
          </p:cNvCxnSpPr>
          <p:nvPr/>
        </p:nvCxnSpPr>
        <p:spPr>
          <a:xfrm>
            <a:off x="3142483" y="248835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a:extLst>
              <a:ext uri="{FF2B5EF4-FFF2-40B4-BE49-F238E27FC236}">
                <a16:creationId xmlns:a16="http://schemas.microsoft.com/office/drawing/2014/main" id="{C85C2738-4F79-0BD1-8090-559B9DCB5A7A}"/>
              </a:ext>
            </a:extLst>
          </p:cNvPr>
          <p:cNvCxnSpPr>
            <a:cxnSpLocks/>
          </p:cNvCxnSpPr>
          <p:nvPr/>
        </p:nvCxnSpPr>
        <p:spPr>
          <a:xfrm>
            <a:off x="3121051" y="244549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a:extLst>
              <a:ext uri="{FF2B5EF4-FFF2-40B4-BE49-F238E27FC236}">
                <a16:creationId xmlns:a16="http://schemas.microsoft.com/office/drawing/2014/main" id="{1510D7F9-C5DB-7895-9EC7-07141433F185}"/>
              </a:ext>
            </a:extLst>
          </p:cNvPr>
          <p:cNvCxnSpPr>
            <a:cxnSpLocks/>
          </p:cNvCxnSpPr>
          <p:nvPr/>
        </p:nvCxnSpPr>
        <p:spPr>
          <a:xfrm>
            <a:off x="3099619" y="242882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D1590183-4126-81D1-2CE6-A90BEE75E6FE}"/>
              </a:ext>
            </a:extLst>
          </p:cNvPr>
          <p:cNvCxnSpPr>
            <a:cxnSpLocks/>
          </p:cNvCxnSpPr>
          <p:nvPr/>
        </p:nvCxnSpPr>
        <p:spPr>
          <a:xfrm>
            <a:off x="3078188" y="240501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C6AD8568-E10A-920A-9FBE-10875D95F462}"/>
              </a:ext>
            </a:extLst>
          </p:cNvPr>
          <p:cNvCxnSpPr>
            <a:cxnSpLocks/>
          </p:cNvCxnSpPr>
          <p:nvPr/>
        </p:nvCxnSpPr>
        <p:spPr>
          <a:xfrm>
            <a:off x="3056757" y="237643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a:extLst>
              <a:ext uri="{FF2B5EF4-FFF2-40B4-BE49-F238E27FC236}">
                <a16:creationId xmlns:a16="http://schemas.microsoft.com/office/drawing/2014/main" id="{851D60A5-942D-F0D2-7D59-2CBE69E91C2C}"/>
              </a:ext>
            </a:extLst>
          </p:cNvPr>
          <p:cNvCxnSpPr>
            <a:cxnSpLocks/>
          </p:cNvCxnSpPr>
          <p:nvPr/>
        </p:nvCxnSpPr>
        <p:spPr>
          <a:xfrm>
            <a:off x="3028183" y="234548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a:extLst>
              <a:ext uri="{FF2B5EF4-FFF2-40B4-BE49-F238E27FC236}">
                <a16:creationId xmlns:a16="http://schemas.microsoft.com/office/drawing/2014/main" id="{0FFE3DDC-D1E9-3855-51EC-3B51B5EF1B60}"/>
              </a:ext>
            </a:extLst>
          </p:cNvPr>
          <p:cNvCxnSpPr>
            <a:cxnSpLocks/>
          </p:cNvCxnSpPr>
          <p:nvPr/>
        </p:nvCxnSpPr>
        <p:spPr>
          <a:xfrm>
            <a:off x="2999607" y="233595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13" name="Straight Connector 2112">
            <a:extLst>
              <a:ext uri="{FF2B5EF4-FFF2-40B4-BE49-F238E27FC236}">
                <a16:creationId xmlns:a16="http://schemas.microsoft.com/office/drawing/2014/main" id="{605B3852-4905-9C0A-9961-5741FA260666}"/>
              </a:ext>
            </a:extLst>
          </p:cNvPr>
          <p:cNvCxnSpPr>
            <a:cxnSpLocks/>
          </p:cNvCxnSpPr>
          <p:nvPr/>
        </p:nvCxnSpPr>
        <p:spPr>
          <a:xfrm>
            <a:off x="2975795" y="232405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14" name="Straight Connector 2113">
            <a:extLst>
              <a:ext uri="{FF2B5EF4-FFF2-40B4-BE49-F238E27FC236}">
                <a16:creationId xmlns:a16="http://schemas.microsoft.com/office/drawing/2014/main" id="{87A9E06A-5EB2-D1DE-066B-5D786CC48107}"/>
              </a:ext>
            </a:extLst>
          </p:cNvPr>
          <p:cNvCxnSpPr>
            <a:cxnSpLocks/>
          </p:cNvCxnSpPr>
          <p:nvPr/>
        </p:nvCxnSpPr>
        <p:spPr>
          <a:xfrm>
            <a:off x="2954364" y="231452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15" name="Straight Connector 2114">
            <a:extLst>
              <a:ext uri="{FF2B5EF4-FFF2-40B4-BE49-F238E27FC236}">
                <a16:creationId xmlns:a16="http://schemas.microsoft.com/office/drawing/2014/main" id="{219F3A14-4F54-76BF-EE30-24C1A3A463D1}"/>
              </a:ext>
            </a:extLst>
          </p:cNvPr>
          <p:cNvCxnSpPr>
            <a:cxnSpLocks/>
          </p:cNvCxnSpPr>
          <p:nvPr/>
        </p:nvCxnSpPr>
        <p:spPr>
          <a:xfrm>
            <a:off x="2923407" y="227404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16" name="Straight Connector 2115">
            <a:extLst>
              <a:ext uri="{FF2B5EF4-FFF2-40B4-BE49-F238E27FC236}">
                <a16:creationId xmlns:a16="http://schemas.microsoft.com/office/drawing/2014/main" id="{4045F885-D7C3-1648-EEF0-BCDAFD112CC6}"/>
              </a:ext>
            </a:extLst>
          </p:cNvPr>
          <p:cNvCxnSpPr>
            <a:cxnSpLocks/>
          </p:cNvCxnSpPr>
          <p:nvPr/>
        </p:nvCxnSpPr>
        <p:spPr>
          <a:xfrm>
            <a:off x="2901977" y="226928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17" name="Straight Connector 2116">
            <a:extLst>
              <a:ext uri="{FF2B5EF4-FFF2-40B4-BE49-F238E27FC236}">
                <a16:creationId xmlns:a16="http://schemas.microsoft.com/office/drawing/2014/main" id="{904B5486-9D9F-2D8A-3E43-E47C01EBBFEF}"/>
              </a:ext>
            </a:extLst>
          </p:cNvPr>
          <p:cNvCxnSpPr>
            <a:cxnSpLocks/>
          </p:cNvCxnSpPr>
          <p:nvPr/>
        </p:nvCxnSpPr>
        <p:spPr>
          <a:xfrm>
            <a:off x="2880545" y="224784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18" name="Straight Connector 2117">
            <a:extLst>
              <a:ext uri="{FF2B5EF4-FFF2-40B4-BE49-F238E27FC236}">
                <a16:creationId xmlns:a16="http://schemas.microsoft.com/office/drawing/2014/main" id="{386988D4-0C78-0280-65BE-F7D3A1793667}"/>
              </a:ext>
            </a:extLst>
          </p:cNvPr>
          <p:cNvCxnSpPr>
            <a:cxnSpLocks/>
          </p:cNvCxnSpPr>
          <p:nvPr/>
        </p:nvCxnSpPr>
        <p:spPr>
          <a:xfrm>
            <a:off x="2863877" y="222880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19" name="Straight Connector 2118">
            <a:extLst>
              <a:ext uri="{FF2B5EF4-FFF2-40B4-BE49-F238E27FC236}">
                <a16:creationId xmlns:a16="http://schemas.microsoft.com/office/drawing/2014/main" id="{C6F94EE1-CC18-65C8-E153-E8218AA0DC78}"/>
              </a:ext>
            </a:extLst>
          </p:cNvPr>
          <p:cNvCxnSpPr>
            <a:cxnSpLocks/>
          </p:cNvCxnSpPr>
          <p:nvPr/>
        </p:nvCxnSpPr>
        <p:spPr>
          <a:xfrm>
            <a:off x="2828159" y="220974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0" name="Straight Connector 2119">
            <a:extLst>
              <a:ext uri="{FF2B5EF4-FFF2-40B4-BE49-F238E27FC236}">
                <a16:creationId xmlns:a16="http://schemas.microsoft.com/office/drawing/2014/main" id="{8EEDABDB-9EA6-E2EC-B278-4DB0F7EF3EC5}"/>
              </a:ext>
            </a:extLst>
          </p:cNvPr>
          <p:cNvCxnSpPr>
            <a:cxnSpLocks/>
          </p:cNvCxnSpPr>
          <p:nvPr/>
        </p:nvCxnSpPr>
        <p:spPr>
          <a:xfrm>
            <a:off x="2809108" y="220022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1" name="Straight Connector 2120">
            <a:extLst>
              <a:ext uri="{FF2B5EF4-FFF2-40B4-BE49-F238E27FC236}">
                <a16:creationId xmlns:a16="http://schemas.microsoft.com/office/drawing/2014/main" id="{6C0A6E43-C4A5-BDC5-5D91-F9D27DF74BFE}"/>
              </a:ext>
            </a:extLst>
          </p:cNvPr>
          <p:cNvCxnSpPr>
            <a:cxnSpLocks/>
          </p:cNvCxnSpPr>
          <p:nvPr/>
        </p:nvCxnSpPr>
        <p:spPr>
          <a:xfrm>
            <a:off x="2787677" y="218831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2" name="Straight Connector 2121">
            <a:extLst>
              <a:ext uri="{FF2B5EF4-FFF2-40B4-BE49-F238E27FC236}">
                <a16:creationId xmlns:a16="http://schemas.microsoft.com/office/drawing/2014/main" id="{229DFF53-E941-C052-1458-CDD71E528581}"/>
              </a:ext>
            </a:extLst>
          </p:cNvPr>
          <p:cNvCxnSpPr>
            <a:cxnSpLocks/>
          </p:cNvCxnSpPr>
          <p:nvPr/>
        </p:nvCxnSpPr>
        <p:spPr>
          <a:xfrm>
            <a:off x="2763864" y="217641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3" name="Straight Connector 2122">
            <a:extLst>
              <a:ext uri="{FF2B5EF4-FFF2-40B4-BE49-F238E27FC236}">
                <a16:creationId xmlns:a16="http://schemas.microsoft.com/office/drawing/2014/main" id="{FA5239FB-FF02-0A62-DAC2-3355B56A4E59}"/>
              </a:ext>
            </a:extLst>
          </p:cNvPr>
          <p:cNvCxnSpPr>
            <a:cxnSpLocks/>
          </p:cNvCxnSpPr>
          <p:nvPr/>
        </p:nvCxnSpPr>
        <p:spPr>
          <a:xfrm>
            <a:off x="2742433" y="216212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4" name="Straight Connector 2123">
            <a:extLst>
              <a:ext uri="{FF2B5EF4-FFF2-40B4-BE49-F238E27FC236}">
                <a16:creationId xmlns:a16="http://schemas.microsoft.com/office/drawing/2014/main" id="{1F71C244-72DE-74D9-5BFF-865C46EEC9E9}"/>
              </a:ext>
            </a:extLst>
          </p:cNvPr>
          <p:cNvCxnSpPr>
            <a:cxnSpLocks/>
          </p:cNvCxnSpPr>
          <p:nvPr/>
        </p:nvCxnSpPr>
        <p:spPr>
          <a:xfrm>
            <a:off x="2721003" y="214545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5" name="Straight Connector 2124">
            <a:extLst>
              <a:ext uri="{FF2B5EF4-FFF2-40B4-BE49-F238E27FC236}">
                <a16:creationId xmlns:a16="http://schemas.microsoft.com/office/drawing/2014/main" id="{98EFC52F-CDD9-E114-439B-148576E75850}"/>
              </a:ext>
            </a:extLst>
          </p:cNvPr>
          <p:cNvCxnSpPr>
            <a:cxnSpLocks/>
          </p:cNvCxnSpPr>
          <p:nvPr/>
        </p:nvCxnSpPr>
        <p:spPr>
          <a:xfrm>
            <a:off x="2701952" y="213354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6" name="Straight Connector 2125">
            <a:extLst>
              <a:ext uri="{FF2B5EF4-FFF2-40B4-BE49-F238E27FC236}">
                <a16:creationId xmlns:a16="http://schemas.microsoft.com/office/drawing/2014/main" id="{B3255CFA-7E7E-342A-EAEC-59AAB5590B89}"/>
              </a:ext>
            </a:extLst>
          </p:cNvPr>
          <p:cNvCxnSpPr>
            <a:cxnSpLocks/>
          </p:cNvCxnSpPr>
          <p:nvPr/>
        </p:nvCxnSpPr>
        <p:spPr>
          <a:xfrm>
            <a:off x="2668615" y="210259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36" name="Straight Connector 2135">
            <a:extLst>
              <a:ext uri="{FF2B5EF4-FFF2-40B4-BE49-F238E27FC236}">
                <a16:creationId xmlns:a16="http://schemas.microsoft.com/office/drawing/2014/main" id="{F71FAB4E-8484-2540-6AE8-8638D0A4C1E5}"/>
              </a:ext>
            </a:extLst>
          </p:cNvPr>
          <p:cNvCxnSpPr>
            <a:cxnSpLocks/>
          </p:cNvCxnSpPr>
          <p:nvPr/>
        </p:nvCxnSpPr>
        <p:spPr>
          <a:xfrm>
            <a:off x="2685283" y="21264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a:extLst>
              <a:ext uri="{FF2B5EF4-FFF2-40B4-BE49-F238E27FC236}">
                <a16:creationId xmlns:a16="http://schemas.microsoft.com/office/drawing/2014/main" id="{C7DABB0D-DAD4-1B01-3729-CD7FA537C460}"/>
              </a:ext>
            </a:extLst>
          </p:cNvPr>
          <p:cNvCxnSpPr>
            <a:cxnSpLocks/>
          </p:cNvCxnSpPr>
          <p:nvPr/>
        </p:nvCxnSpPr>
        <p:spPr>
          <a:xfrm>
            <a:off x="2594796" y="204544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2" name="Straight Connector 2141">
            <a:extLst>
              <a:ext uri="{FF2B5EF4-FFF2-40B4-BE49-F238E27FC236}">
                <a16:creationId xmlns:a16="http://schemas.microsoft.com/office/drawing/2014/main" id="{95392155-3823-EBD9-5782-6C9466CD9691}"/>
              </a:ext>
            </a:extLst>
          </p:cNvPr>
          <p:cNvCxnSpPr>
            <a:cxnSpLocks/>
          </p:cNvCxnSpPr>
          <p:nvPr/>
        </p:nvCxnSpPr>
        <p:spPr>
          <a:xfrm>
            <a:off x="2468589" y="198353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3" name="Straight Connector 2142">
            <a:extLst>
              <a:ext uri="{FF2B5EF4-FFF2-40B4-BE49-F238E27FC236}">
                <a16:creationId xmlns:a16="http://schemas.microsoft.com/office/drawing/2014/main" id="{A95A3642-8872-B9C6-6A59-BFFB7F7DC4B0}"/>
              </a:ext>
            </a:extLst>
          </p:cNvPr>
          <p:cNvCxnSpPr>
            <a:cxnSpLocks/>
          </p:cNvCxnSpPr>
          <p:nvPr/>
        </p:nvCxnSpPr>
        <p:spPr>
          <a:xfrm>
            <a:off x="2216176" y="185970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4" name="Straight Connector 2143">
            <a:extLst>
              <a:ext uri="{FF2B5EF4-FFF2-40B4-BE49-F238E27FC236}">
                <a16:creationId xmlns:a16="http://schemas.microsoft.com/office/drawing/2014/main" id="{FA2BC4F3-A53C-203F-8C55-75B23BDC6F69}"/>
              </a:ext>
            </a:extLst>
          </p:cNvPr>
          <p:cNvCxnSpPr>
            <a:cxnSpLocks/>
          </p:cNvCxnSpPr>
          <p:nvPr/>
        </p:nvCxnSpPr>
        <p:spPr>
          <a:xfrm>
            <a:off x="2125689" y="184065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5" name="Straight Connector 2144">
            <a:extLst>
              <a:ext uri="{FF2B5EF4-FFF2-40B4-BE49-F238E27FC236}">
                <a16:creationId xmlns:a16="http://schemas.microsoft.com/office/drawing/2014/main" id="{FB484E75-9464-E502-7BA8-736D55E3C44B}"/>
              </a:ext>
            </a:extLst>
          </p:cNvPr>
          <p:cNvCxnSpPr>
            <a:cxnSpLocks/>
          </p:cNvCxnSpPr>
          <p:nvPr/>
        </p:nvCxnSpPr>
        <p:spPr>
          <a:xfrm>
            <a:off x="2030440" y="182398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6" name="Straight Connector 2145">
            <a:extLst>
              <a:ext uri="{FF2B5EF4-FFF2-40B4-BE49-F238E27FC236}">
                <a16:creationId xmlns:a16="http://schemas.microsoft.com/office/drawing/2014/main" id="{519D00D2-FABC-4C98-53C5-9E362D2A903F}"/>
              </a:ext>
            </a:extLst>
          </p:cNvPr>
          <p:cNvCxnSpPr>
            <a:cxnSpLocks/>
          </p:cNvCxnSpPr>
          <p:nvPr/>
        </p:nvCxnSpPr>
        <p:spPr>
          <a:xfrm>
            <a:off x="1797077" y="172397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7" name="Straight Connector 2146">
            <a:extLst>
              <a:ext uri="{FF2B5EF4-FFF2-40B4-BE49-F238E27FC236}">
                <a16:creationId xmlns:a16="http://schemas.microsoft.com/office/drawing/2014/main" id="{D67194D1-DE7E-8F5D-46EB-55DEB86C528C}"/>
              </a:ext>
            </a:extLst>
          </p:cNvPr>
          <p:cNvCxnSpPr>
            <a:cxnSpLocks/>
          </p:cNvCxnSpPr>
          <p:nvPr/>
        </p:nvCxnSpPr>
        <p:spPr>
          <a:xfrm>
            <a:off x="1770883" y="172397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8" name="Straight Connector 2147">
            <a:extLst>
              <a:ext uri="{FF2B5EF4-FFF2-40B4-BE49-F238E27FC236}">
                <a16:creationId xmlns:a16="http://schemas.microsoft.com/office/drawing/2014/main" id="{B26A85EA-6D56-AC75-2BE8-A02609122223}"/>
              </a:ext>
            </a:extLst>
          </p:cNvPr>
          <p:cNvCxnSpPr>
            <a:cxnSpLocks/>
          </p:cNvCxnSpPr>
          <p:nvPr/>
        </p:nvCxnSpPr>
        <p:spPr>
          <a:xfrm>
            <a:off x="4424744" y="310958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92" name="Freeform: Shape 1091">
            <a:extLst>
              <a:ext uri="{FF2B5EF4-FFF2-40B4-BE49-F238E27FC236}">
                <a16:creationId xmlns:a16="http://schemas.microsoft.com/office/drawing/2014/main" id="{1822BBB7-A1B7-7CB1-F065-EDCDE018256E}"/>
              </a:ext>
            </a:extLst>
          </p:cNvPr>
          <p:cNvSpPr/>
          <p:nvPr/>
        </p:nvSpPr>
        <p:spPr>
          <a:xfrm>
            <a:off x="6692948" y="1634628"/>
            <a:ext cx="4126707" cy="1892300"/>
          </a:xfrm>
          <a:custGeom>
            <a:avLst/>
            <a:gdLst>
              <a:gd name="connsiteX0" fmla="*/ 0 w 4419219"/>
              <a:gd name="connsiteY0" fmla="*/ 0 h 1304734"/>
              <a:gd name="connsiteX1" fmla="*/ 21527 w 4419219"/>
              <a:gd name="connsiteY1" fmla="*/ 0 h 1304734"/>
              <a:gd name="connsiteX2" fmla="*/ 21527 w 4419219"/>
              <a:gd name="connsiteY2" fmla="*/ 4572 h 1304734"/>
              <a:gd name="connsiteX3" fmla="*/ 43053 w 4419219"/>
              <a:gd name="connsiteY3" fmla="*/ 4572 h 1304734"/>
              <a:gd name="connsiteX4" fmla="*/ 43053 w 4419219"/>
              <a:gd name="connsiteY4" fmla="*/ 9144 h 1304734"/>
              <a:gd name="connsiteX5" fmla="*/ 71723 w 4419219"/>
              <a:gd name="connsiteY5" fmla="*/ 9144 h 1304734"/>
              <a:gd name="connsiteX6" fmla="*/ 71723 w 4419219"/>
              <a:gd name="connsiteY6" fmla="*/ 13716 h 1304734"/>
              <a:gd name="connsiteX7" fmla="*/ 254603 w 4419219"/>
              <a:gd name="connsiteY7" fmla="*/ 13716 h 1304734"/>
              <a:gd name="connsiteX8" fmla="*/ 254603 w 4419219"/>
              <a:gd name="connsiteY8" fmla="*/ 18288 h 1304734"/>
              <a:gd name="connsiteX9" fmla="*/ 362236 w 4419219"/>
              <a:gd name="connsiteY9" fmla="*/ 18288 h 1304734"/>
              <a:gd name="connsiteX10" fmla="*/ 362236 w 4419219"/>
              <a:gd name="connsiteY10" fmla="*/ 22860 h 1304734"/>
              <a:gd name="connsiteX11" fmla="*/ 376619 w 4419219"/>
              <a:gd name="connsiteY11" fmla="*/ 22860 h 1304734"/>
              <a:gd name="connsiteX12" fmla="*/ 376619 w 4419219"/>
              <a:gd name="connsiteY12" fmla="*/ 27432 h 1304734"/>
              <a:gd name="connsiteX13" fmla="*/ 390906 w 4419219"/>
              <a:gd name="connsiteY13" fmla="*/ 27432 h 1304734"/>
              <a:gd name="connsiteX14" fmla="*/ 390906 w 4419219"/>
              <a:gd name="connsiteY14" fmla="*/ 32004 h 1304734"/>
              <a:gd name="connsiteX15" fmla="*/ 408908 w 4419219"/>
              <a:gd name="connsiteY15" fmla="*/ 32004 h 1304734"/>
              <a:gd name="connsiteX16" fmla="*/ 408908 w 4419219"/>
              <a:gd name="connsiteY16" fmla="*/ 36481 h 1304734"/>
              <a:gd name="connsiteX17" fmla="*/ 419671 w 4419219"/>
              <a:gd name="connsiteY17" fmla="*/ 36481 h 1304734"/>
              <a:gd name="connsiteX18" fmla="*/ 419671 w 4419219"/>
              <a:gd name="connsiteY18" fmla="*/ 41053 h 1304734"/>
              <a:gd name="connsiteX19" fmla="*/ 430435 w 4419219"/>
              <a:gd name="connsiteY19" fmla="*/ 41053 h 1304734"/>
              <a:gd name="connsiteX20" fmla="*/ 430435 w 4419219"/>
              <a:gd name="connsiteY20" fmla="*/ 45625 h 1304734"/>
              <a:gd name="connsiteX21" fmla="*/ 459105 w 4419219"/>
              <a:gd name="connsiteY21" fmla="*/ 45625 h 1304734"/>
              <a:gd name="connsiteX22" fmla="*/ 459105 w 4419219"/>
              <a:gd name="connsiteY22" fmla="*/ 50197 h 1304734"/>
              <a:gd name="connsiteX23" fmla="*/ 466249 w 4419219"/>
              <a:gd name="connsiteY23" fmla="*/ 50197 h 1304734"/>
              <a:gd name="connsiteX24" fmla="*/ 466249 w 4419219"/>
              <a:gd name="connsiteY24" fmla="*/ 54769 h 1304734"/>
              <a:gd name="connsiteX25" fmla="*/ 498539 w 4419219"/>
              <a:gd name="connsiteY25" fmla="*/ 54769 h 1304734"/>
              <a:gd name="connsiteX26" fmla="*/ 498539 w 4419219"/>
              <a:gd name="connsiteY26" fmla="*/ 59341 h 1304734"/>
              <a:gd name="connsiteX27" fmla="*/ 505778 w 4419219"/>
              <a:gd name="connsiteY27" fmla="*/ 59341 h 1304734"/>
              <a:gd name="connsiteX28" fmla="*/ 505778 w 4419219"/>
              <a:gd name="connsiteY28" fmla="*/ 63913 h 1304734"/>
              <a:gd name="connsiteX29" fmla="*/ 541591 w 4419219"/>
              <a:gd name="connsiteY29" fmla="*/ 63913 h 1304734"/>
              <a:gd name="connsiteX30" fmla="*/ 541591 w 4419219"/>
              <a:gd name="connsiteY30" fmla="*/ 68485 h 1304734"/>
              <a:gd name="connsiteX31" fmla="*/ 555974 w 4419219"/>
              <a:gd name="connsiteY31" fmla="*/ 68485 h 1304734"/>
              <a:gd name="connsiteX32" fmla="*/ 555974 w 4419219"/>
              <a:gd name="connsiteY32" fmla="*/ 73057 h 1304734"/>
              <a:gd name="connsiteX33" fmla="*/ 588264 w 4419219"/>
              <a:gd name="connsiteY33" fmla="*/ 73057 h 1304734"/>
              <a:gd name="connsiteX34" fmla="*/ 588264 w 4419219"/>
              <a:gd name="connsiteY34" fmla="*/ 77629 h 1304734"/>
              <a:gd name="connsiteX35" fmla="*/ 595408 w 4419219"/>
              <a:gd name="connsiteY35" fmla="*/ 77629 h 1304734"/>
              <a:gd name="connsiteX36" fmla="*/ 595408 w 4419219"/>
              <a:gd name="connsiteY36" fmla="*/ 82201 h 1304734"/>
              <a:gd name="connsiteX37" fmla="*/ 599027 w 4419219"/>
              <a:gd name="connsiteY37" fmla="*/ 82201 h 1304734"/>
              <a:gd name="connsiteX38" fmla="*/ 599027 w 4419219"/>
              <a:gd name="connsiteY38" fmla="*/ 86868 h 1304734"/>
              <a:gd name="connsiteX39" fmla="*/ 613315 w 4419219"/>
              <a:gd name="connsiteY39" fmla="*/ 86868 h 1304734"/>
              <a:gd name="connsiteX40" fmla="*/ 613315 w 4419219"/>
              <a:gd name="connsiteY40" fmla="*/ 91440 h 1304734"/>
              <a:gd name="connsiteX41" fmla="*/ 634841 w 4419219"/>
              <a:gd name="connsiteY41" fmla="*/ 91440 h 1304734"/>
              <a:gd name="connsiteX42" fmla="*/ 634841 w 4419219"/>
              <a:gd name="connsiteY42" fmla="*/ 96012 h 1304734"/>
              <a:gd name="connsiteX43" fmla="*/ 656368 w 4419219"/>
              <a:gd name="connsiteY43" fmla="*/ 96012 h 1304734"/>
              <a:gd name="connsiteX44" fmla="*/ 656368 w 4419219"/>
              <a:gd name="connsiteY44" fmla="*/ 100584 h 1304734"/>
              <a:gd name="connsiteX45" fmla="*/ 674370 w 4419219"/>
              <a:gd name="connsiteY45" fmla="*/ 100584 h 1304734"/>
              <a:gd name="connsiteX46" fmla="*/ 674370 w 4419219"/>
              <a:gd name="connsiteY46" fmla="*/ 105156 h 1304734"/>
              <a:gd name="connsiteX47" fmla="*/ 713803 w 4419219"/>
              <a:gd name="connsiteY47" fmla="*/ 105156 h 1304734"/>
              <a:gd name="connsiteX48" fmla="*/ 713803 w 4419219"/>
              <a:gd name="connsiteY48" fmla="*/ 109728 h 1304734"/>
              <a:gd name="connsiteX49" fmla="*/ 731711 w 4419219"/>
              <a:gd name="connsiteY49" fmla="*/ 109728 h 1304734"/>
              <a:gd name="connsiteX50" fmla="*/ 731711 w 4419219"/>
              <a:gd name="connsiteY50" fmla="*/ 114395 h 1304734"/>
              <a:gd name="connsiteX51" fmla="*/ 746093 w 4419219"/>
              <a:gd name="connsiteY51" fmla="*/ 114395 h 1304734"/>
              <a:gd name="connsiteX52" fmla="*/ 746093 w 4419219"/>
              <a:gd name="connsiteY52" fmla="*/ 118967 h 1304734"/>
              <a:gd name="connsiteX53" fmla="*/ 756857 w 4419219"/>
              <a:gd name="connsiteY53" fmla="*/ 118967 h 1304734"/>
              <a:gd name="connsiteX54" fmla="*/ 756857 w 4419219"/>
              <a:gd name="connsiteY54" fmla="*/ 123539 h 1304734"/>
              <a:gd name="connsiteX55" fmla="*/ 767620 w 4419219"/>
              <a:gd name="connsiteY55" fmla="*/ 123539 h 1304734"/>
              <a:gd name="connsiteX56" fmla="*/ 767620 w 4419219"/>
              <a:gd name="connsiteY56" fmla="*/ 128207 h 1304734"/>
              <a:gd name="connsiteX57" fmla="*/ 803434 w 4419219"/>
              <a:gd name="connsiteY57" fmla="*/ 128207 h 1304734"/>
              <a:gd name="connsiteX58" fmla="*/ 803434 w 4419219"/>
              <a:gd name="connsiteY58" fmla="*/ 137351 h 1304734"/>
              <a:gd name="connsiteX59" fmla="*/ 807053 w 4419219"/>
              <a:gd name="connsiteY59" fmla="*/ 137351 h 1304734"/>
              <a:gd name="connsiteX60" fmla="*/ 807053 w 4419219"/>
              <a:gd name="connsiteY60" fmla="*/ 141922 h 1304734"/>
              <a:gd name="connsiteX61" fmla="*/ 828580 w 4419219"/>
              <a:gd name="connsiteY61" fmla="*/ 141922 h 1304734"/>
              <a:gd name="connsiteX62" fmla="*/ 828580 w 4419219"/>
              <a:gd name="connsiteY62" fmla="*/ 146590 h 1304734"/>
              <a:gd name="connsiteX63" fmla="*/ 850106 w 4419219"/>
              <a:gd name="connsiteY63" fmla="*/ 146590 h 1304734"/>
              <a:gd name="connsiteX64" fmla="*/ 850106 w 4419219"/>
              <a:gd name="connsiteY64" fmla="*/ 151162 h 1304734"/>
              <a:gd name="connsiteX65" fmla="*/ 853726 w 4419219"/>
              <a:gd name="connsiteY65" fmla="*/ 151162 h 1304734"/>
              <a:gd name="connsiteX66" fmla="*/ 853726 w 4419219"/>
              <a:gd name="connsiteY66" fmla="*/ 155734 h 1304734"/>
              <a:gd name="connsiteX67" fmla="*/ 871633 w 4419219"/>
              <a:gd name="connsiteY67" fmla="*/ 155734 h 1304734"/>
              <a:gd name="connsiteX68" fmla="*/ 871633 w 4419219"/>
              <a:gd name="connsiteY68" fmla="*/ 160401 h 1304734"/>
              <a:gd name="connsiteX69" fmla="*/ 885920 w 4419219"/>
              <a:gd name="connsiteY69" fmla="*/ 160401 h 1304734"/>
              <a:gd name="connsiteX70" fmla="*/ 885920 w 4419219"/>
              <a:gd name="connsiteY70" fmla="*/ 169545 h 1304734"/>
              <a:gd name="connsiteX71" fmla="*/ 900303 w 4419219"/>
              <a:gd name="connsiteY71" fmla="*/ 169545 h 1304734"/>
              <a:gd name="connsiteX72" fmla="*/ 900303 w 4419219"/>
              <a:gd name="connsiteY72" fmla="*/ 174117 h 1304734"/>
              <a:gd name="connsiteX73" fmla="*/ 911066 w 4419219"/>
              <a:gd name="connsiteY73" fmla="*/ 174117 h 1304734"/>
              <a:gd name="connsiteX74" fmla="*/ 911066 w 4419219"/>
              <a:gd name="connsiteY74" fmla="*/ 178784 h 1304734"/>
              <a:gd name="connsiteX75" fmla="*/ 932593 w 4419219"/>
              <a:gd name="connsiteY75" fmla="*/ 178784 h 1304734"/>
              <a:gd name="connsiteX76" fmla="*/ 932593 w 4419219"/>
              <a:gd name="connsiteY76" fmla="*/ 183356 h 1304734"/>
              <a:gd name="connsiteX77" fmla="*/ 1022223 w 4419219"/>
              <a:gd name="connsiteY77" fmla="*/ 183356 h 1304734"/>
              <a:gd name="connsiteX78" fmla="*/ 1022223 w 4419219"/>
              <a:gd name="connsiteY78" fmla="*/ 188024 h 1304734"/>
              <a:gd name="connsiteX79" fmla="*/ 1040225 w 4419219"/>
              <a:gd name="connsiteY79" fmla="*/ 188024 h 1304734"/>
              <a:gd name="connsiteX80" fmla="*/ 1040225 w 4419219"/>
              <a:gd name="connsiteY80" fmla="*/ 192596 h 1304734"/>
              <a:gd name="connsiteX81" fmla="*/ 1086803 w 4419219"/>
              <a:gd name="connsiteY81" fmla="*/ 192596 h 1304734"/>
              <a:gd name="connsiteX82" fmla="*/ 1086803 w 4419219"/>
              <a:gd name="connsiteY82" fmla="*/ 197263 h 1304734"/>
              <a:gd name="connsiteX83" fmla="*/ 1126331 w 4419219"/>
              <a:gd name="connsiteY83" fmla="*/ 197263 h 1304734"/>
              <a:gd name="connsiteX84" fmla="*/ 1126331 w 4419219"/>
              <a:gd name="connsiteY84" fmla="*/ 201835 h 1304734"/>
              <a:gd name="connsiteX85" fmla="*/ 1137095 w 4419219"/>
              <a:gd name="connsiteY85" fmla="*/ 201835 h 1304734"/>
              <a:gd name="connsiteX86" fmla="*/ 1137095 w 4419219"/>
              <a:gd name="connsiteY86" fmla="*/ 206502 h 1304734"/>
              <a:gd name="connsiteX87" fmla="*/ 1144238 w 4419219"/>
              <a:gd name="connsiteY87" fmla="*/ 206502 h 1304734"/>
              <a:gd name="connsiteX88" fmla="*/ 1144238 w 4419219"/>
              <a:gd name="connsiteY88" fmla="*/ 215741 h 1304734"/>
              <a:gd name="connsiteX89" fmla="*/ 1190816 w 4419219"/>
              <a:gd name="connsiteY89" fmla="*/ 215741 h 1304734"/>
              <a:gd name="connsiteX90" fmla="*/ 1190816 w 4419219"/>
              <a:gd name="connsiteY90" fmla="*/ 220409 h 1304734"/>
              <a:gd name="connsiteX91" fmla="*/ 1215962 w 4419219"/>
              <a:gd name="connsiteY91" fmla="*/ 220409 h 1304734"/>
              <a:gd name="connsiteX92" fmla="*/ 1215962 w 4419219"/>
              <a:gd name="connsiteY92" fmla="*/ 229648 h 1304734"/>
              <a:gd name="connsiteX93" fmla="*/ 1241108 w 4419219"/>
              <a:gd name="connsiteY93" fmla="*/ 229648 h 1304734"/>
              <a:gd name="connsiteX94" fmla="*/ 1241108 w 4419219"/>
              <a:gd name="connsiteY94" fmla="*/ 234315 h 1304734"/>
              <a:gd name="connsiteX95" fmla="*/ 1248251 w 4419219"/>
              <a:gd name="connsiteY95" fmla="*/ 234315 h 1304734"/>
              <a:gd name="connsiteX96" fmla="*/ 1248251 w 4419219"/>
              <a:gd name="connsiteY96" fmla="*/ 238982 h 1304734"/>
              <a:gd name="connsiteX97" fmla="*/ 1255395 w 4419219"/>
              <a:gd name="connsiteY97" fmla="*/ 238982 h 1304734"/>
              <a:gd name="connsiteX98" fmla="*/ 1255395 w 4419219"/>
              <a:gd name="connsiteY98" fmla="*/ 243554 h 1304734"/>
              <a:gd name="connsiteX99" fmla="*/ 1298448 w 4419219"/>
              <a:gd name="connsiteY99" fmla="*/ 243554 h 1304734"/>
              <a:gd name="connsiteX100" fmla="*/ 1298448 w 4419219"/>
              <a:gd name="connsiteY100" fmla="*/ 248222 h 1304734"/>
              <a:gd name="connsiteX101" fmla="*/ 1305687 w 4419219"/>
              <a:gd name="connsiteY101" fmla="*/ 248222 h 1304734"/>
              <a:gd name="connsiteX102" fmla="*/ 1305687 w 4419219"/>
              <a:gd name="connsiteY102" fmla="*/ 257461 h 1304734"/>
              <a:gd name="connsiteX103" fmla="*/ 1337977 w 4419219"/>
              <a:gd name="connsiteY103" fmla="*/ 257461 h 1304734"/>
              <a:gd name="connsiteX104" fmla="*/ 1337977 w 4419219"/>
              <a:gd name="connsiteY104" fmla="*/ 271367 h 1304734"/>
              <a:gd name="connsiteX105" fmla="*/ 1352264 w 4419219"/>
              <a:gd name="connsiteY105" fmla="*/ 271367 h 1304734"/>
              <a:gd name="connsiteX106" fmla="*/ 1352264 w 4419219"/>
              <a:gd name="connsiteY106" fmla="*/ 276035 h 1304734"/>
              <a:gd name="connsiteX107" fmla="*/ 1380935 w 4419219"/>
              <a:gd name="connsiteY107" fmla="*/ 276035 h 1304734"/>
              <a:gd name="connsiteX108" fmla="*/ 1380935 w 4419219"/>
              <a:gd name="connsiteY108" fmla="*/ 280702 h 1304734"/>
              <a:gd name="connsiteX109" fmla="*/ 1402461 w 4419219"/>
              <a:gd name="connsiteY109" fmla="*/ 280702 h 1304734"/>
              <a:gd name="connsiteX110" fmla="*/ 1402461 w 4419219"/>
              <a:gd name="connsiteY110" fmla="*/ 285274 h 1304734"/>
              <a:gd name="connsiteX111" fmla="*/ 1416844 w 4419219"/>
              <a:gd name="connsiteY111" fmla="*/ 285274 h 1304734"/>
              <a:gd name="connsiteX112" fmla="*/ 1416844 w 4419219"/>
              <a:gd name="connsiteY112" fmla="*/ 289941 h 1304734"/>
              <a:gd name="connsiteX113" fmla="*/ 1423988 w 4419219"/>
              <a:gd name="connsiteY113" fmla="*/ 289941 h 1304734"/>
              <a:gd name="connsiteX114" fmla="*/ 1423988 w 4419219"/>
              <a:gd name="connsiteY114" fmla="*/ 294608 h 1304734"/>
              <a:gd name="connsiteX115" fmla="*/ 1438370 w 4419219"/>
              <a:gd name="connsiteY115" fmla="*/ 294608 h 1304734"/>
              <a:gd name="connsiteX116" fmla="*/ 1438370 w 4419219"/>
              <a:gd name="connsiteY116" fmla="*/ 299276 h 1304734"/>
              <a:gd name="connsiteX117" fmla="*/ 1441990 w 4419219"/>
              <a:gd name="connsiteY117" fmla="*/ 299276 h 1304734"/>
              <a:gd name="connsiteX118" fmla="*/ 1441990 w 4419219"/>
              <a:gd name="connsiteY118" fmla="*/ 303943 h 1304734"/>
              <a:gd name="connsiteX119" fmla="*/ 1452753 w 4419219"/>
              <a:gd name="connsiteY119" fmla="*/ 303943 h 1304734"/>
              <a:gd name="connsiteX120" fmla="*/ 1452753 w 4419219"/>
              <a:gd name="connsiteY120" fmla="*/ 308610 h 1304734"/>
              <a:gd name="connsiteX121" fmla="*/ 1463516 w 4419219"/>
              <a:gd name="connsiteY121" fmla="*/ 308610 h 1304734"/>
              <a:gd name="connsiteX122" fmla="*/ 1463516 w 4419219"/>
              <a:gd name="connsiteY122" fmla="*/ 313277 h 1304734"/>
              <a:gd name="connsiteX123" fmla="*/ 1520857 w 4419219"/>
              <a:gd name="connsiteY123" fmla="*/ 313277 h 1304734"/>
              <a:gd name="connsiteX124" fmla="*/ 1520857 w 4419219"/>
              <a:gd name="connsiteY124" fmla="*/ 317945 h 1304734"/>
              <a:gd name="connsiteX125" fmla="*/ 1538764 w 4419219"/>
              <a:gd name="connsiteY125" fmla="*/ 317945 h 1304734"/>
              <a:gd name="connsiteX126" fmla="*/ 1538764 w 4419219"/>
              <a:gd name="connsiteY126" fmla="*/ 327470 h 1304734"/>
              <a:gd name="connsiteX127" fmla="*/ 1542383 w 4419219"/>
              <a:gd name="connsiteY127" fmla="*/ 327470 h 1304734"/>
              <a:gd name="connsiteX128" fmla="*/ 1542383 w 4419219"/>
              <a:gd name="connsiteY128" fmla="*/ 332137 h 1304734"/>
              <a:gd name="connsiteX129" fmla="*/ 1553147 w 4419219"/>
              <a:gd name="connsiteY129" fmla="*/ 332137 h 1304734"/>
              <a:gd name="connsiteX130" fmla="*/ 1553147 w 4419219"/>
              <a:gd name="connsiteY130" fmla="*/ 336899 h 1304734"/>
              <a:gd name="connsiteX131" fmla="*/ 1560290 w 4419219"/>
              <a:gd name="connsiteY131" fmla="*/ 336899 h 1304734"/>
              <a:gd name="connsiteX132" fmla="*/ 1560290 w 4419219"/>
              <a:gd name="connsiteY132" fmla="*/ 341662 h 1304734"/>
              <a:gd name="connsiteX133" fmla="*/ 1578293 w 4419219"/>
              <a:gd name="connsiteY133" fmla="*/ 341662 h 1304734"/>
              <a:gd name="connsiteX134" fmla="*/ 1578293 w 4419219"/>
              <a:gd name="connsiteY134" fmla="*/ 346424 h 1304734"/>
              <a:gd name="connsiteX135" fmla="*/ 1585436 w 4419219"/>
              <a:gd name="connsiteY135" fmla="*/ 346424 h 1304734"/>
              <a:gd name="connsiteX136" fmla="*/ 1585436 w 4419219"/>
              <a:gd name="connsiteY136" fmla="*/ 351187 h 1304734"/>
              <a:gd name="connsiteX137" fmla="*/ 1610582 w 4419219"/>
              <a:gd name="connsiteY137" fmla="*/ 351187 h 1304734"/>
              <a:gd name="connsiteX138" fmla="*/ 1610582 w 4419219"/>
              <a:gd name="connsiteY138" fmla="*/ 360712 h 1304734"/>
              <a:gd name="connsiteX139" fmla="*/ 1614107 w 4419219"/>
              <a:gd name="connsiteY139" fmla="*/ 360712 h 1304734"/>
              <a:gd name="connsiteX140" fmla="*/ 1614107 w 4419219"/>
              <a:gd name="connsiteY140" fmla="*/ 365570 h 1304734"/>
              <a:gd name="connsiteX141" fmla="*/ 1624870 w 4419219"/>
              <a:gd name="connsiteY141" fmla="*/ 365570 h 1304734"/>
              <a:gd name="connsiteX142" fmla="*/ 1624870 w 4419219"/>
              <a:gd name="connsiteY142" fmla="*/ 370332 h 1304734"/>
              <a:gd name="connsiteX143" fmla="*/ 1632109 w 4419219"/>
              <a:gd name="connsiteY143" fmla="*/ 370332 h 1304734"/>
              <a:gd name="connsiteX144" fmla="*/ 1632109 w 4419219"/>
              <a:gd name="connsiteY144" fmla="*/ 375190 h 1304734"/>
              <a:gd name="connsiteX145" fmla="*/ 1635633 w 4419219"/>
              <a:gd name="connsiteY145" fmla="*/ 375190 h 1304734"/>
              <a:gd name="connsiteX146" fmla="*/ 1635633 w 4419219"/>
              <a:gd name="connsiteY146" fmla="*/ 384905 h 1304734"/>
              <a:gd name="connsiteX147" fmla="*/ 1660779 w 4419219"/>
              <a:gd name="connsiteY147" fmla="*/ 384905 h 1304734"/>
              <a:gd name="connsiteX148" fmla="*/ 1660779 w 4419219"/>
              <a:gd name="connsiteY148" fmla="*/ 389763 h 1304734"/>
              <a:gd name="connsiteX149" fmla="*/ 1675066 w 4419219"/>
              <a:gd name="connsiteY149" fmla="*/ 389763 h 1304734"/>
              <a:gd name="connsiteX150" fmla="*/ 1675066 w 4419219"/>
              <a:gd name="connsiteY150" fmla="*/ 394716 h 1304734"/>
              <a:gd name="connsiteX151" fmla="*/ 1685830 w 4419219"/>
              <a:gd name="connsiteY151" fmla="*/ 394716 h 1304734"/>
              <a:gd name="connsiteX152" fmla="*/ 1685830 w 4419219"/>
              <a:gd name="connsiteY152" fmla="*/ 399669 h 1304734"/>
              <a:gd name="connsiteX153" fmla="*/ 1710976 w 4419219"/>
              <a:gd name="connsiteY153" fmla="*/ 399669 h 1304734"/>
              <a:gd name="connsiteX154" fmla="*/ 1710976 w 4419219"/>
              <a:gd name="connsiteY154" fmla="*/ 404717 h 1304734"/>
              <a:gd name="connsiteX155" fmla="*/ 1728883 w 4419219"/>
              <a:gd name="connsiteY155" fmla="*/ 404717 h 1304734"/>
              <a:gd name="connsiteX156" fmla="*/ 1728883 w 4419219"/>
              <a:gd name="connsiteY156" fmla="*/ 409861 h 1304734"/>
              <a:gd name="connsiteX157" fmla="*/ 1739646 w 4419219"/>
              <a:gd name="connsiteY157" fmla="*/ 409861 h 1304734"/>
              <a:gd name="connsiteX158" fmla="*/ 1739646 w 4419219"/>
              <a:gd name="connsiteY158" fmla="*/ 420243 h 1304734"/>
              <a:gd name="connsiteX159" fmla="*/ 1789938 w 4419219"/>
              <a:gd name="connsiteY159" fmla="*/ 420243 h 1304734"/>
              <a:gd name="connsiteX160" fmla="*/ 1789938 w 4419219"/>
              <a:gd name="connsiteY160" fmla="*/ 425672 h 1304734"/>
              <a:gd name="connsiteX161" fmla="*/ 1797082 w 4419219"/>
              <a:gd name="connsiteY161" fmla="*/ 425672 h 1304734"/>
              <a:gd name="connsiteX162" fmla="*/ 1797082 w 4419219"/>
              <a:gd name="connsiteY162" fmla="*/ 431006 h 1304734"/>
              <a:gd name="connsiteX163" fmla="*/ 1822133 w 4419219"/>
              <a:gd name="connsiteY163" fmla="*/ 431006 h 1304734"/>
              <a:gd name="connsiteX164" fmla="*/ 1822133 w 4419219"/>
              <a:gd name="connsiteY164" fmla="*/ 441865 h 1304734"/>
              <a:gd name="connsiteX165" fmla="*/ 1825752 w 4419219"/>
              <a:gd name="connsiteY165" fmla="*/ 441865 h 1304734"/>
              <a:gd name="connsiteX166" fmla="*/ 1825752 w 4419219"/>
              <a:gd name="connsiteY166" fmla="*/ 447294 h 1304734"/>
              <a:gd name="connsiteX167" fmla="*/ 1840135 w 4419219"/>
              <a:gd name="connsiteY167" fmla="*/ 447294 h 1304734"/>
              <a:gd name="connsiteX168" fmla="*/ 1840135 w 4419219"/>
              <a:gd name="connsiteY168" fmla="*/ 452723 h 1304734"/>
              <a:gd name="connsiteX169" fmla="*/ 1847279 w 4419219"/>
              <a:gd name="connsiteY169" fmla="*/ 452723 h 1304734"/>
              <a:gd name="connsiteX170" fmla="*/ 1847279 w 4419219"/>
              <a:gd name="connsiteY170" fmla="*/ 458248 h 1304734"/>
              <a:gd name="connsiteX171" fmla="*/ 1886712 w 4419219"/>
              <a:gd name="connsiteY171" fmla="*/ 458248 h 1304734"/>
              <a:gd name="connsiteX172" fmla="*/ 1886712 w 4419219"/>
              <a:gd name="connsiteY172" fmla="*/ 464058 h 1304734"/>
              <a:gd name="connsiteX173" fmla="*/ 1890332 w 4419219"/>
              <a:gd name="connsiteY173" fmla="*/ 464058 h 1304734"/>
              <a:gd name="connsiteX174" fmla="*/ 1890332 w 4419219"/>
              <a:gd name="connsiteY174" fmla="*/ 469964 h 1304734"/>
              <a:gd name="connsiteX175" fmla="*/ 1893951 w 4419219"/>
              <a:gd name="connsiteY175" fmla="*/ 469964 h 1304734"/>
              <a:gd name="connsiteX176" fmla="*/ 1893951 w 4419219"/>
              <a:gd name="connsiteY176" fmla="*/ 475869 h 1304734"/>
              <a:gd name="connsiteX177" fmla="*/ 1897475 w 4419219"/>
              <a:gd name="connsiteY177" fmla="*/ 475869 h 1304734"/>
              <a:gd name="connsiteX178" fmla="*/ 1897475 w 4419219"/>
              <a:gd name="connsiteY178" fmla="*/ 481679 h 1304734"/>
              <a:gd name="connsiteX179" fmla="*/ 1919002 w 4419219"/>
              <a:gd name="connsiteY179" fmla="*/ 481679 h 1304734"/>
              <a:gd name="connsiteX180" fmla="*/ 1919002 w 4419219"/>
              <a:gd name="connsiteY180" fmla="*/ 487775 h 1304734"/>
              <a:gd name="connsiteX181" fmla="*/ 1929765 w 4419219"/>
              <a:gd name="connsiteY181" fmla="*/ 487775 h 1304734"/>
              <a:gd name="connsiteX182" fmla="*/ 1929765 w 4419219"/>
              <a:gd name="connsiteY182" fmla="*/ 493871 h 1304734"/>
              <a:gd name="connsiteX183" fmla="*/ 1958531 w 4419219"/>
              <a:gd name="connsiteY183" fmla="*/ 493871 h 1304734"/>
              <a:gd name="connsiteX184" fmla="*/ 1958531 w 4419219"/>
              <a:gd name="connsiteY184" fmla="*/ 500063 h 1304734"/>
              <a:gd name="connsiteX185" fmla="*/ 1990725 w 4419219"/>
              <a:gd name="connsiteY185" fmla="*/ 500063 h 1304734"/>
              <a:gd name="connsiteX186" fmla="*/ 1990725 w 4419219"/>
              <a:gd name="connsiteY186" fmla="*/ 506540 h 1304734"/>
              <a:gd name="connsiteX187" fmla="*/ 1994345 w 4419219"/>
              <a:gd name="connsiteY187" fmla="*/ 506540 h 1304734"/>
              <a:gd name="connsiteX188" fmla="*/ 1994345 w 4419219"/>
              <a:gd name="connsiteY188" fmla="*/ 513017 h 1304734"/>
              <a:gd name="connsiteX189" fmla="*/ 1997964 w 4419219"/>
              <a:gd name="connsiteY189" fmla="*/ 513017 h 1304734"/>
              <a:gd name="connsiteX190" fmla="*/ 1997964 w 4419219"/>
              <a:gd name="connsiteY190" fmla="*/ 519494 h 1304734"/>
              <a:gd name="connsiteX191" fmla="*/ 2012251 w 4419219"/>
              <a:gd name="connsiteY191" fmla="*/ 519494 h 1304734"/>
              <a:gd name="connsiteX192" fmla="*/ 2012251 w 4419219"/>
              <a:gd name="connsiteY192" fmla="*/ 526066 h 1304734"/>
              <a:gd name="connsiteX193" fmla="*/ 2019491 w 4419219"/>
              <a:gd name="connsiteY193" fmla="*/ 526066 h 1304734"/>
              <a:gd name="connsiteX194" fmla="*/ 2019491 w 4419219"/>
              <a:gd name="connsiteY194" fmla="*/ 532733 h 1304734"/>
              <a:gd name="connsiteX195" fmla="*/ 2037398 w 4419219"/>
              <a:gd name="connsiteY195" fmla="*/ 532733 h 1304734"/>
              <a:gd name="connsiteX196" fmla="*/ 2037398 w 4419219"/>
              <a:gd name="connsiteY196" fmla="*/ 539401 h 1304734"/>
              <a:gd name="connsiteX197" fmla="*/ 2041017 w 4419219"/>
              <a:gd name="connsiteY197" fmla="*/ 539401 h 1304734"/>
              <a:gd name="connsiteX198" fmla="*/ 2041017 w 4419219"/>
              <a:gd name="connsiteY198" fmla="*/ 546068 h 1304734"/>
              <a:gd name="connsiteX199" fmla="*/ 2058924 w 4419219"/>
              <a:gd name="connsiteY199" fmla="*/ 546068 h 1304734"/>
              <a:gd name="connsiteX200" fmla="*/ 2058924 w 4419219"/>
              <a:gd name="connsiteY200" fmla="*/ 552831 h 1304734"/>
              <a:gd name="connsiteX201" fmla="*/ 2069687 w 4419219"/>
              <a:gd name="connsiteY201" fmla="*/ 552831 h 1304734"/>
              <a:gd name="connsiteX202" fmla="*/ 2069687 w 4419219"/>
              <a:gd name="connsiteY202" fmla="*/ 559594 h 1304734"/>
              <a:gd name="connsiteX203" fmla="*/ 2073307 w 4419219"/>
              <a:gd name="connsiteY203" fmla="*/ 559594 h 1304734"/>
              <a:gd name="connsiteX204" fmla="*/ 2073307 w 4419219"/>
              <a:gd name="connsiteY204" fmla="*/ 566357 h 1304734"/>
              <a:gd name="connsiteX205" fmla="*/ 2094833 w 4419219"/>
              <a:gd name="connsiteY205" fmla="*/ 566357 h 1304734"/>
              <a:gd name="connsiteX206" fmla="*/ 2094833 w 4419219"/>
              <a:gd name="connsiteY206" fmla="*/ 573215 h 1304734"/>
              <a:gd name="connsiteX207" fmla="*/ 2098358 w 4419219"/>
              <a:gd name="connsiteY207" fmla="*/ 573215 h 1304734"/>
              <a:gd name="connsiteX208" fmla="*/ 2098358 w 4419219"/>
              <a:gd name="connsiteY208" fmla="*/ 587121 h 1304734"/>
              <a:gd name="connsiteX209" fmla="*/ 2119884 w 4419219"/>
              <a:gd name="connsiteY209" fmla="*/ 587121 h 1304734"/>
              <a:gd name="connsiteX210" fmla="*/ 2119884 w 4419219"/>
              <a:gd name="connsiteY210" fmla="*/ 594074 h 1304734"/>
              <a:gd name="connsiteX211" fmla="*/ 2173700 w 4419219"/>
              <a:gd name="connsiteY211" fmla="*/ 594074 h 1304734"/>
              <a:gd name="connsiteX212" fmla="*/ 2173700 w 4419219"/>
              <a:gd name="connsiteY212" fmla="*/ 601504 h 1304734"/>
              <a:gd name="connsiteX213" fmla="*/ 2216753 w 4419219"/>
              <a:gd name="connsiteY213" fmla="*/ 601504 h 1304734"/>
              <a:gd name="connsiteX214" fmla="*/ 2216753 w 4419219"/>
              <a:gd name="connsiteY214" fmla="*/ 609029 h 1304734"/>
              <a:gd name="connsiteX215" fmla="*/ 2234660 w 4419219"/>
              <a:gd name="connsiteY215" fmla="*/ 609029 h 1304734"/>
              <a:gd name="connsiteX216" fmla="*/ 2234660 w 4419219"/>
              <a:gd name="connsiteY216" fmla="*/ 616649 h 1304734"/>
              <a:gd name="connsiteX217" fmla="*/ 2238280 w 4419219"/>
              <a:gd name="connsiteY217" fmla="*/ 616649 h 1304734"/>
              <a:gd name="connsiteX218" fmla="*/ 2238280 w 4419219"/>
              <a:gd name="connsiteY218" fmla="*/ 624364 h 1304734"/>
              <a:gd name="connsiteX219" fmla="*/ 2266950 w 4419219"/>
              <a:gd name="connsiteY219" fmla="*/ 624364 h 1304734"/>
              <a:gd name="connsiteX220" fmla="*/ 2266950 w 4419219"/>
              <a:gd name="connsiteY220" fmla="*/ 632174 h 1304734"/>
              <a:gd name="connsiteX221" fmla="*/ 2288477 w 4419219"/>
              <a:gd name="connsiteY221" fmla="*/ 632174 h 1304734"/>
              <a:gd name="connsiteX222" fmla="*/ 2288477 w 4419219"/>
              <a:gd name="connsiteY222" fmla="*/ 640080 h 1304734"/>
              <a:gd name="connsiteX223" fmla="*/ 2310003 w 4419219"/>
              <a:gd name="connsiteY223" fmla="*/ 640080 h 1304734"/>
              <a:gd name="connsiteX224" fmla="*/ 2310003 w 4419219"/>
              <a:gd name="connsiteY224" fmla="*/ 648081 h 1304734"/>
              <a:gd name="connsiteX225" fmla="*/ 2313623 w 4419219"/>
              <a:gd name="connsiteY225" fmla="*/ 648081 h 1304734"/>
              <a:gd name="connsiteX226" fmla="*/ 2313623 w 4419219"/>
              <a:gd name="connsiteY226" fmla="*/ 656177 h 1304734"/>
              <a:gd name="connsiteX227" fmla="*/ 2317147 w 4419219"/>
              <a:gd name="connsiteY227" fmla="*/ 656177 h 1304734"/>
              <a:gd name="connsiteX228" fmla="*/ 2317147 w 4419219"/>
              <a:gd name="connsiteY228" fmla="*/ 664369 h 1304734"/>
              <a:gd name="connsiteX229" fmla="*/ 2331530 w 4419219"/>
              <a:gd name="connsiteY229" fmla="*/ 664369 h 1304734"/>
              <a:gd name="connsiteX230" fmla="*/ 2331530 w 4419219"/>
              <a:gd name="connsiteY230" fmla="*/ 672560 h 1304734"/>
              <a:gd name="connsiteX231" fmla="*/ 2356676 w 4419219"/>
              <a:gd name="connsiteY231" fmla="*/ 672560 h 1304734"/>
              <a:gd name="connsiteX232" fmla="*/ 2356676 w 4419219"/>
              <a:gd name="connsiteY232" fmla="*/ 680847 h 1304734"/>
              <a:gd name="connsiteX233" fmla="*/ 2385346 w 4419219"/>
              <a:gd name="connsiteY233" fmla="*/ 680847 h 1304734"/>
              <a:gd name="connsiteX234" fmla="*/ 2385346 w 4419219"/>
              <a:gd name="connsiteY234" fmla="*/ 689324 h 1304734"/>
              <a:gd name="connsiteX235" fmla="*/ 2421255 w 4419219"/>
              <a:gd name="connsiteY235" fmla="*/ 689324 h 1304734"/>
              <a:gd name="connsiteX236" fmla="*/ 2421255 w 4419219"/>
              <a:gd name="connsiteY236" fmla="*/ 697992 h 1304734"/>
              <a:gd name="connsiteX237" fmla="*/ 2424780 w 4419219"/>
              <a:gd name="connsiteY237" fmla="*/ 697992 h 1304734"/>
              <a:gd name="connsiteX238" fmla="*/ 2424780 w 4419219"/>
              <a:gd name="connsiteY238" fmla="*/ 706660 h 1304734"/>
              <a:gd name="connsiteX239" fmla="*/ 2439162 w 4419219"/>
              <a:gd name="connsiteY239" fmla="*/ 706660 h 1304734"/>
              <a:gd name="connsiteX240" fmla="*/ 2439162 w 4419219"/>
              <a:gd name="connsiteY240" fmla="*/ 715232 h 1304734"/>
              <a:gd name="connsiteX241" fmla="*/ 2471452 w 4419219"/>
              <a:gd name="connsiteY241" fmla="*/ 715232 h 1304734"/>
              <a:gd name="connsiteX242" fmla="*/ 2471452 w 4419219"/>
              <a:gd name="connsiteY242" fmla="*/ 733044 h 1304734"/>
              <a:gd name="connsiteX243" fmla="*/ 2593372 w 4419219"/>
              <a:gd name="connsiteY243" fmla="*/ 733044 h 1304734"/>
              <a:gd name="connsiteX244" fmla="*/ 2593372 w 4419219"/>
              <a:gd name="connsiteY244" fmla="*/ 753237 h 1304734"/>
              <a:gd name="connsiteX245" fmla="*/ 2622137 w 4419219"/>
              <a:gd name="connsiteY245" fmla="*/ 753237 h 1304734"/>
              <a:gd name="connsiteX246" fmla="*/ 2622137 w 4419219"/>
              <a:gd name="connsiteY246" fmla="*/ 763524 h 1304734"/>
              <a:gd name="connsiteX247" fmla="*/ 2629281 w 4419219"/>
              <a:gd name="connsiteY247" fmla="*/ 763524 h 1304734"/>
              <a:gd name="connsiteX248" fmla="*/ 2629281 w 4419219"/>
              <a:gd name="connsiteY248" fmla="*/ 773906 h 1304734"/>
              <a:gd name="connsiteX249" fmla="*/ 2636425 w 4419219"/>
              <a:gd name="connsiteY249" fmla="*/ 773906 h 1304734"/>
              <a:gd name="connsiteX250" fmla="*/ 2636425 w 4419219"/>
              <a:gd name="connsiteY250" fmla="*/ 784574 h 1304734"/>
              <a:gd name="connsiteX251" fmla="*/ 2758440 w 4419219"/>
              <a:gd name="connsiteY251" fmla="*/ 784574 h 1304734"/>
              <a:gd name="connsiteX252" fmla="*/ 2758440 w 4419219"/>
              <a:gd name="connsiteY252" fmla="*/ 797624 h 1304734"/>
              <a:gd name="connsiteX253" fmla="*/ 2801398 w 4419219"/>
              <a:gd name="connsiteY253" fmla="*/ 797624 h 1304734"/>
              <a:gd name="connsiteX254" fmla="*/ 2801398 w 4419219"/>
              <a:gd name="connsiteY254" fmla="*/ 811244 h 1304734"/>
              <a:gd name="connsiteX255" fmla="*/ 2822924 w 4419219"/>
              <a:gd name="connsiteY255" fmla="*/ 811244 h 1304734"/>
              <a:gd name="connsiteX256" fmla="*/ 2822924 w 4419219"/>
              <a:gd name="connsiteY256" fmla="*/ 825627 h 1304734"/>
              <a:gd name="connsiteX257" fmla="*/ 2833688 w 4419219"/>
              <a:gd name="connsiteY257" fmla="*/ 825627 h 1304734"/>
              <a:gd name="connsiteX258" fmla="*/ 2833688 w 4419219"/>
              <a:gd name="connsiteY258" fmla="*/ 840105 h 1304734"/>
              <a:gd name="connsiteX259" fmla="*/ 2873216 w 4419219"/>
              <a:gd name="connsiteY259" fmla="*/ 840105 h 1304734"/>
              <a:gd name="connsiteX260" fmla="*/ 2873216 w 4419219"/>
              <a:gd name="connsiteY260" fmla="*/ 854774 h 1304734"/>
              <a:gd name="connsiteX261" fmla="*/ 2880360 w 4419219"/>
              <a:gd name="connsiteY261" fmla="*/ 854774 h 1304734"/>
              <a:gd name="connsiteX262" fmla="*/ 2880360 w 4419219"/>
              <a:gd name="connsiteY262" fmla="*/ 869442 h 1304734"/>
              <a:gd name="connsiteX263" fmla="*/ 2883980 w 4419219"/>
              <a:gd name="connsiteY263" fmla="*/ 869442 h 1304734"/>
              <a:gd name="connsiteX264" fmla="*/ 2883980 w 4419219"/>
              <a:gd name="connsiteY264" fmla="*/ 884396 h 1304734"/>
              <a:gd name="connsiteX265" fmla="*/ 3020282 w 4419219"/>
              <a:gd name="connsiteY265" fmla="*/ 884396 h 1304734"/>
              <a:gd name="connsiteX266" fmla="*/ 3020282 w 4419219"/>
              <a:gd name="connsiteY266" fmla="*/ 902399 h 1304734"/>
              <a:gd name="connsiteX267" fmla="*/ 3034570 w 4419219"/>
              <a:gd name="connsiteY267" fmla="*/ 902399 h 1304734"/>
              <a:gd name="connsiteX268" fmla="*/ 3034570 w 4419219"/>
              <a:gd name="connsiteY268" fmla="*/ 920496 h 1304734"/>
              <a:gd name="connsiteX269" fmla="*/ 3045333 w 4419219"/>
              <a:gd name="connsiteY269" fmla="*/ 920496 h 1304734"/>
              <a:gd name="connsiteX270" fmla="*/ 3045333 w 4419219"/>
              <a:gd name="connsiteY270" fmla="*/ 939927 h 1304734"/>
              <a:gd name="connsiteX271" fmla="*/ 3095625 w 4419219"/>
              <a:gd name="connsiteY271" fmla="*/ 939927 h 1304734"/>
              <a:gd name="connsiteX272" fmla="*/ 3095625 w 4419219"/>
              <a:gd name="connsiteY272" fmla="*/ 960025 h 1304734"/>
              <a:gd name="connsiteX273" fmla="*/ 3152966 w 4419219"/>
              <a:gd name="connsiteY273" fmla="*/ 960025 h 1304734"/>
              <a:gd name="connsiteX274" fmla="*/ 3152966 w 4419219"/>
              <a:gd name="connsiteY274" fmla="*/ 980980 h 1304734"/>
              <a:gd name="connsiteX275" fmla="*/ 3156585 w 4419219"/>
              <a:gd name="connsiteY275" fmla="*/ 980980 h 1304734"/>
              <a:gd name="connsiteX276" fmla="*/ 3156585 w 4419219"/>
              <a:gd name="connsiteY276" fmla="*/ 1001935 h 1304734"/>
              <a:gd name="connsiteX277" fmla="*/ 3217545 w 4419219"/>
              <a:gd name="connsiteY277" fmla="*/ 1001935 h 1304734"/>
              <a:gd name="connsiteX278" fmla="*/ 3217545 w 4419219"/>
              <a:gd name="connsiteY278" fmla="*/ 1024318 h 1304734"/>
              <a:gd name="connsiteX279" fmla="*/ 3282125 w 4419219"/>
              <a:gd name="connsiteY279" fmla="*/ 1024318 h 1304734"/>
              <a:gd name="connsiteX280" fmla="*/ 3282125 w 4419219"/>
              <a:gd name="connsiteY280" fmla="*/ 1048988 h 1304734"/>
              <a:gd name="connsiteX281" fmla="*/ 3296412 w 4419219"/>
              <a:gd name="connsiteY281" fmla="*/ 1048988 h 1304734"/>
              <a:gd name="connsiteX282" fmla="*/ 3296412 w 4419219"/>
              <a:gd name="connsiteY282" fmla="*/ 1073658 h 1304734"/>
              <a:gd name="connsiteX283" fmla="*/ 3468624 w 4419219"/>
              <a:gd name="connsiteY283" fmla="*/ 1073658 h 1304734"/>
              <a:gd name="connsiteX284" fmla="*/ 3468624 w 4419219"/>
              <a:gd name="connsiteY284" fmla="*/ 1108710 h 1304734"/>
              <a:gd name="connsiteX285" fmla="*/ 3547586 w 4419219"/>
              <a:gd name="connsiteY285" fmla="*/ 1108710 h 1304734"/>
              <a:gd name="connsiteX286" fmla="*/ 3547586 w 4419219"/>
              <a:gd name="connsiteY286" fmla="*/ 1148620 h 1304734"/>
              <a:gd name="connsiteX287" fmla="*/ 3569113 w 4419219"/>
              <a:gd name="connsiteY287" fmla="*/ 1148620 h 1304734"/>
              <a:gd name="connsiteX288" fmla="*/ 3569113 w 4419219"/>
              <a:gd name="connsiteY288" fmla="*/ 1195197 h 1304734"/>
              <a:gd name="connsiteX289" fmla="*/ 3615690 w 4419219"/>
              <a:gd name="connsiteY289" fmla="*/ 1195197 h 1304734"/>
              <a:gd name="connsiteX290" fmla="*/ 3615690 w 4419219"/>
              <a:gd name="connsiteY290" fmla="*/ 1247870 h 1304734"/>
              <a:gd name="connsiteX291" fmla="*/ 3680270 w 4419219"/>
              <a:gd name="connsiteY291" fmla="*/ 1247870 h 1304734"/>
              <a:gd name="connsiteX292" fmla="*/ 3680270 w 4419219"/>
              <a:gd name="connsiteY292" fmla="*/ 1304735 h 1304734"/>
              <a:gd name="connsiteX293" fmla="*/ 4419220 w 4419219"/>
              <a:gd name="connsiteY293" fmla="*/ 1304735 h 130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4419219" h="1304734">
                <a:moveTo>
                  <a:pt x="0" y="0"/>
                </a:moveTo>
                <a:lnTo>
                  <a:pt x="21527" y="0"/>
                </a:lnTo>
                <a:lnTo>
                  <a:pt x="21527" y="4572"/>
                </a:lnTo>
                <a:lnTo>
                  <a:pt x="43053" y="4572"/>
                </a:lnTo>
                <a:lnTo>
                  <a:pt x="43053" y="9144"/>
                </a:lnTo>
                <a:lnTo>
                  <a:pt x="71723" y="9144"/>
                </a:lnTo>
                <a:lnTo>
                  <a:pt x="71723" y="13716"/>
                </a:lnTo>
                <a:lnTo>
                  <a:pt x="254603" y="13716"/>
                </a:lnTo>
                <a:lnTo>
                  <a:pt x="254603" y="18288"/>
                </a:lnTo>
                <a:lnTo>
                  <a:pt x="362236" y="18288"/>
                </a:lnTo>
                <a:lnTo>
                  <a:pt x="362236" y="22860"/>
                </a:lnTo>
                <a:lnTo>
                  <a:pt x="376619" y="22860"/>
                </a:lnTo>
                <a:lnTo>
                  <a:pt x="376619" y="27432"/>
                </a:lnTo>
                <a:lnTo>
                  <a:pt x="390906" y="27432"/>
                </a:lnTo>
                <a:lnTo>
                  <a:pt x="390906" y="32004"/>
                </a:lnTo>
                <a:lnTo>
                  <a:pt x="408908" y="32004"/>
                </a:lnTo>
                <a:lnTo>
                  <a:pt x="408908" y="36481"/>
                </a:lnTo>
                <a:lnTo>
                  <a:pt x="419671" y="36481"/>
                </a:lnTo>
                <a:lnTo>
                  <a:pt x="419671" y="41053"/>
                </a:lnTo>
                <a:lnTo>
                  <a:pt x="430435" y="41053"/>
                </a:lnTo>
                <a:lnTo>
                  <a:pt x="430435" y="45625"/>
                </a:lnTo>
                <a:lnTo>
                  <a:pt x="459105" y="45625"/>
                </a:lnTo>
                <a:lnTo>
                  <a:pt x="459105" y="50197"/>
                </a:lnTo>
                <a:lnTo>
                  <a:pt x="466249" y="50197"/>
                </a:lnTo>
                <a:lnTo>
                  <a:pt x="466249" y="54769"/>
                </a:lnTo>
                <a:lnTo>
                  <a:pt x="498539" y="54769"/>
                </a:lnTo>
                <a:lnTo>
                  <a:pt x="498539" y="59341"/>
                </a:lnTo>
                <a:lnTo>
                  <a:pt x="505778" y="59341"/>
                </a:lnTo>
                <a:lnTo>
                  <a:pt x="505778" y="63913"/>
                </a:lnTo>
                <a:lnTo>
                  <a:pt x="541591" y="63913"/>
                </a:lnTo>
                <a:lnTo>
                  <a:pt x="541591" y="68485"/>
                </a:lnTo>
                <a:lnTo>
                  <a:pt x="555974" y="68485"/>
                </a:lnTo>
                <a:lnTo>
                  <a:pt x="555974" y="73057"/>
                </a:lnTo>
                <a:lnTo>
                  <a:pt x="588264" y="73057"/>
                </a:lnTo>
                <a:lnTo>
                  <a:pt x="588264" y="77629"/>
                </a:lnTo>
                <a:lnTo>
                  <a:pt x="595408" y="77629"/>
                </a:lnTo>
                <a:lnTo>
                  <a:pt x="595408" y="82201"/>
                </a:lnTo>
                <a:lnTo>
                  <a:pt x="599027" y="82201"/>
                </a:lnTo>
                <a:lnTo>
                  <a:pt x="599027" y="86868"/>
                </a:lnTo>
                <a:lnTo>
                  <a:pt x="613315" y="86868"/>
                </a:lnTo>
                <a:lnTo>
                  <a:pt x="613315" y="91440"/>
                </a:lnTo>
                <a:lnTo>
                  <a:pt x="634841" y="91440"/>
                </a:lnTo>
                <a:lnTo>
                  <a:pt x="634841" y="96012"/>
                </a:lnTo>
                <a:lnTo>
                  <a:pt x="656368" y="96012"/>
                </a:lnTo>
                <a:lnTo>
                  <a:pt x="656368" y="100584"/>
                </a:lnTo>
                <a:lnTo>
                  <a:pt x="674370" y="100584"/>
                </a:lnTo>
                <a:lnTo>
                  <a:pt x="674370" y="105156"/>
                </a:lnTo>
                <a:lnTo>
                  <a:pt x="713803" y="105156"/>
                </a:lnTo>
                <a:lnTo>
                  <a:pt x="713803" y="109728"/>
                </a:lnTo>
                <a:lnTo>
                  <a:pt x="731711" y="109728"/>
                </a:lnTo>
                <a:lnTo>
                  <a:pt x="731711" y="114395"/>
                </a:lnTo>
                <a:lnTo>
                  <a:pt x="746093" y="114395"/>
                </a:lnTo>
                <a:lnTo>
                  <a:pt x="746093" y="118967"/>
                </a:lnTo>
                <a:lnTo>
                  <a:pt x="756857" y="118967"/>
                </a:lnTo>
                <a:lnTo>
                  <a:pt x="756857" y="123539"/>
                </a:lnTo>
                <a:lnTo>
                  <a:pt x="767620" y="123539"/>
                </a:lnTo>
                <a:lnTo>
                  <a:pt x="767620" y="128207"/>
                </a:lnTo>
                <a:lnTo>
                  <a:pt x="803434" y="128207"/>
                </a:lnTo>
                <a:lnTo>
                  <a:pt x="803434" y="137351"/>
                </a:lnTo>
                <a:lnTo>
                  <a:pt x="807053" y="137351"/>
                </a:lnTo>
                <a:lnTo>
                  <a:pt x="807053" y="141922"/>
                </a:lnTo>
                <a:lnTo>
                  <a:pt x="828580" y="141922"/>
                </a:lnTo>
                <a:lnTo>
                  <a:pt x="828580" y="146590"/>
                </a:lnTo>
                <a:lnTo>
                  <a:pt x="850106" y="146590"/>
                </a:lnTo>
                <a:lnTo>
                  <a:pt x="850106" y="151162"/>
                </a:lnTo>
                <a:lnTo>
                  <a:pt x="853726" y="151162"/>
                </a:lnTo>
                <a:lnTo>
                  <a:pt x="853726" y="155734"/>
                </a:lnTo>
                <a:lnTo>
                  <a:pt x="871633" y="155734"/>
                </a:lnTo>
                <a:lnTo>
                  <a:pt x="871633" y="160401"/>
                </a:lnTo>
                <a:lnTo>
                  <a:pt x="885920" y="160401"/>
                </a:lnTo>
                <a:lnTo>
                  <a:pt x="885920" y="169545"/>
                </a:lnTo>
                <a:lnTo>
                  <a:pt x="900303" y="169545"/>
                </a:lnTo>
                <a:lnTo>
                  <a:pt x="900303" y="174117"/>
                </a:lnTo>
                <a:lnTo>
                  <a:pt x="911066" y="174117"/>
                </a:lnTo>
                <a:lnTo>
                  <a:pt x="911066" y="178784"/>
                </a:lnTo>
                <a:lnTo>
                  <a:pt x="932593" y="178784"/>
                </a:lnTo>
                <a:lnTo>
                  <a:pt x="932593" y="183356"/>
                </a:lnTo>
                <a:lnTo>
                  <a:pt x="1022223" y="183356"/>
                </a:lnTo>
                <a:lnTo>
                  <a:pt x="1022223" y="188024"/>
                </a:lnTo>
                <a:lnTo>
                  <a:pt x="1040225" y="188024"/>
                </a:lnTo>
                <a:lnTo>
                  <a:pt x="1040225" y="192596"/>
                </a:lnTo>
                <a:lnTo>
                  <a:pt x="1086803" y="192596"/>
                </a:lnTo>
                <a:lnTo>
                  <a:pt x="1086803" y="197263"/>
                </a:lnTo>
                <a:lnTo>
                  <a:pt x="1126331" y="197263"/>
                </a:lnTo>
                <a:lnTo>
                  <a:pt x="1126331" y="201835"/>
                </a:lnTo>
                <a:lnTo>
                  <a:pt x="1137095" y="201835"/>
                </a:lnTo>
                <a:lnTo>
                  <a:pt x="1137095" y="206502"/>
                </a:lnTo>
                <a:lnTo>
                  <a:pt x="1144238" y="206502"/>
                </a:lnTo>
                <a:lnTo>
                  <a:pt x="1144238" y="215741"/>
                </a:lnTo>
                <a:lnTo>
                  <a:pt x="1190816" y="215741"/>
                </a:lnTo>
                <a:lnTo>
                  <a:pt x="1190816" y="220409"/>
                </a:lnTo>
                <a:lnTo>
                  <a:pt x="1215962" y="220409"/>
                </a:lnTo>
                <a:lnTo>
                  <a:pt x="1215962" y="229648"/>
                </a:lnTo>
                <a:lnTo>
                  <a:pt x="1241108" y="229648"/>
                </a:lnTo>
                <a:lnTo>
                  <a:pt x="1241108" y="234315"/>
                </a:lnTo>
                <a:lnTo>
                  <a:pt x="1248251" y="234315"/>
                </a:lnTo>
                <a:lnTo>
                  <a:pt x="1248251" y="238982"/>
                </a:lnTo>
                <a:lnTo>
                  <a:pt x="1255395" y="238982"/>
                </a:lnTo>
                <a:lnTo>
                  <a:pt x="1255395" y="243554"/>
                </a:lnTo>
                <a:lnTo>
                  <a:pt x="1298448" y="243554"/>
                </a:lnTo>
                <a:lnTo>
                  <a:pt x="1298448" y="248222"/>
                </a:lnTo>
                <a:lnTo>
                  <a:pt x="1305687" y="248222"/>
                </a:lnTo>
                <a:lnTo>
                  <a:pt x="1305687" y="257461"/>
                </a:lnTo>
                <a:lnTo>
                  <a:pt x="1337977" y="257461"/>
                </a:lnTo>
                <a:lnTo>
                  <a:pt x="1337977" y="271367"/>
                </a:lnTo>
                <a:lnTo>
                  <a:pt x="1352264" y="271367"/>
                </a:lnTo>
                <a:lnTo>
                  <a:pt x="1352264" y="276035"/>
                </a:lnTo>
                <a:lnTo>
                  <a:pt x="1380935" y="276035"/>
                </a:lnTo>
                <a:lnTo>
                  <a:pt x="1380935" y="280702"/>
                </a:lnTo>
                <a:lnTo>
                  <a:pt x="1402461" y="280702"/>
                </a:lnTo>
                <a:lnTo>
                  <a:pt x="1402461" y="285274"/>
                </a:lnTo>
                <a:lnTo>
                  <a:pt x="1416844" y="285274"/>
                </a:lnTo>
                <a:lnTo>
                  <a:pt x="1416844" y="289941"/>
                </a:lnTo>
                <a:lnTo>
                  <a:pt x="1423988" y="289941"/>
                </a:lnTo>
                <a:lnTo>
                  <a:pt x="1423988" y="294608"/>
                </a:lnTo>
                <a:lnTo>
                  <a:pt x="1438370" y="294608"/>
                </a:lnTo>
                <a:lnTo>
                  <a:pt x="1438370" y="299276"/>
                </a:lnTo>
                <a:lnTo>
                  <a:pt x="1441990" y="299276"/>
                </a:lnTo>
                <a:lnTo>
                  <a:pt x="1441990" y="303943"/>
                </a:lnTo>
                <a:lnTo>
                  <a:pt x="1452753" y="303943"/>
                </a:lnTo>
                <a:lnTo>
                  <a:pt x="1452753" y="308610"/>
                </a:lnTo>
                <a:lnTo>
                  <a:pt x="1463516" y="308610"/>
                </a:lnTo>
                <a:lnTo>
                  <a:pt x="1463516" y="313277"/>
                </a:lnTo>
                <a:lnTo>
                  <a:pt x="1520857" y="313277"/>
                </a:lnTo>
                <a:lnTo>
                  <a:pt x="1520857" y="317945"/>
                </a:lnTo>
                <a:lnTo>
                  <a:pt x="1538764" y="317945"/>
                </a:lnTo>
                <a:lnTo>
                  <a:pt x="1538764" y="327470"/>
                </a:lnTo>
                <a:lnTo>
                  <a:pt x="1542383" y="327470"/>
                </a:lnTo>
                <a:lnTo>
                  <a:pt x="1542383" y="332137"/>
                </a:lnTo>
                <a:lnTo>
                  <a:pt x="1553147" y="332137"/>
                </a:lnTo>
                <a:lnTo>
                  <a:pt x="1553147" y="336899"/>
                </a:lnTo>
                <a:lnTo>
                  <a:pt x="1560290" y="336899"/>
                </a:lnTo>
                <a:lnTo>
                  <a:pt x="1560290" y="341662"/>
                </a:lnTo>
                <a:lnTo>
                  <a:pt x="1578293" y="341662"/>
                </a:lnTo>
                <a:lnTo>
                  <a:pt x="1578293" y="346424"/>
                </a:lnTo>
                <a:lnTo>
                  <a:pt x="1585436" y="346424"/>
                </a:lnTo>
                <a:lnTo>
                  <a:pt x="1585436" y="351187"/>
                </a:lnTo>
                <a:lnTo>
                  <a:pt x="1610582" y="351187"/>
                </a:lnTo>
                <a:lnTo>
                  <a:pt x="1610582" y="360712"/>
                </a:lnTo>
                <a:lnTo>
                  <a:pt x="1614107" y="360712"/>
                </a:lnTo>
                <a:lnTo>
                  <a:pt x="1614107" y="365570"/>
                </a:lnTo>
                <a:lnTo>
                  <a:pt x="1624870" y="365570"/>
                </a:lnTo>
                <a:lnTo>
                  <a:pt x="1624870" y="370332"/>
                </a:lnTo>
                <a:lnTo>
                  <a:pt x="1632109" y="370332"/>
                </a:lnTo>
                <a:lnTo>
                  <a:pt x="1632109" y="375190"/>
                </a:lnTo>
                <a:lnTo>
                  <a:pt x="1635633" y="375190"/>
                </a:lnTo>
                <a:lnTo>
                  <a:pt x="1635633" y="384905"/>
                </a:lnTo>
                <a:lnTo>
                  <a:pt x="1660779" y="384905"/>
                </a:lnTo>
                <a:lnTo>
                  <a:pt x="1660779" y="389763"/>
                </a:lnTo>
                <a:lnTo>
                  <a:pt x="1675066" y="389763"/>
                </a:lnTo>
                <a:lnTo>
                  <a:pt x="1675066" y="394716"/>
                </a:lnTo>
                <a:lnTo>
                  <a:pt x="1685830" y="394716"/>
                </a:lnTo>
                <a:lnTo>
                  <a:pt x="1685830" y="399669"/>
                </a:lnTo>
                <a:lnTo>
                  <a:pt x="1710976" y="399669"/>
                </a:lnTo>
                <a:lnTo>
                  <a:pt x="1710976" y="404717"/>
                </a:lnTo>
                <a:lnTo>
                  <a:pt x="1728883" y="404717"/>
                </a:lnTo>
                <a:lnTo>
                  <a:pt x="1728883" y="409861"/>
                </a:lnTo>
                <a:lnTo>
                  <a:pt x="1739646" y="409861"/>
                </a:lnTo>
                <a:lnTo>
                  <a:pt x="1739646" y="420243"/>
                </a:lnTo>
                <a:lnTo>
                  <a:pt x="1789938" y="420243"/>
                </a:lnTo>
                <a:lnTo>
                  <a:pt x="1789938" y="425672"/>
                </a:lnTo>
                <a:lnTo>
                  <a:pt x="1797082" y="425672"/>
                </a:lnTo>
                <a:lnTo>
                  <a:pt x="1797082" y="431006"/>
                </a:lnTo>
                <a:lnTo>
                  <a:pt x="1822133" y="431006"/>
                </a:lnTo>
                <a:lnTo>
                  <a:pt x="1822133" y="441865"/>
                </a:lnTo>
                <a:lnTo>
                  <a:pt x="1825752" y="441865"/>
                </a:lnTo>
                <a:lnTo>
                  <a:pt x="1825752" y="447294"/>
                </a:lnTo>
                <a:lnTo>
                  <a:pt x="1840135" y="447294"/>
                </a:lnTo>
                <a:lnTo>
                  <a:pt x="1840135" y="452723"/>
                </a:lnTo>
                <a:lnTo>
                  <a:pt x="1847279" y="452723"/>
                </a:lnTo>
                <a:lnTo>
                  <a:pt x="1847279" y="458248"/>
                </a:lnTo>
                <a:lnTo>
                  <a:pt x="1886712" y="458248"/>
                </a:lnTo>
                <a:lnTo>
                  <a:pt x="1886712" y="464058"/>
                </a:lnTo>
                <a:lnTo>
                  <a:pt x="1890332" y="464058"/>
                </a:lnTo>
                <a:lnTo>
                  <a:pt x="1890332" y="469964"/>
                </a:lnTo>
                <a:lnTo>
                  <a:pt x="1893951" y="469964"/>
                </a:lnTo>
                <a:lnTo>
                  <a:pt x="1893951" y="475869"/>
                </a:lnTo>
                <a:lnTo>
                  <a:pt x="1897475" y="475869"/>
                </a:lnTo>
                <a:lnTo>
                  <a:pt x="1897475" y="481679"/>
                </a:lnTo>
                <a:lnTo>
                  <a:pt x="1919002" y="481679"/>
                </a:lnTo>
                <a:lnTo>
                  <a:pt x="1919002" y="487775"/>
                </a:lnTo>
                <a:lnTo>
                  <a:pt x="1929765" y="487775"/>
                </a:lnTo>
                <a:lnTo>
                  <a:pt x="1929765" y="493871"/>
                </a:lnTo>
                <a:lnTo>
                  <a:pt x="1958531" y="493871"/>
                </a:lnTo>
                <a:lnTo>
                  <a:pt x="1958531" y="500063"/>
                </a:lnTo>
                <a:lnTo>
                  <a:pt x="1990725" y="500063"/>
                </a:lnTo>
                <a:lnTo>
                  <a:pt x="1990725" y="506540"/>
                </a:lnTo>
                <a:lnTo>
                  <a:pt x="1994345" y="506540"/>
                </a:lnTo>
                <a:lnTo>
                  <a:pt x="1994345" y="513017"/>
                </a:lnTo>
                <a:lnTo>
                  <a:pt x="1997964" y="513017"/>
                </a:lnTo>
                <a:lnTo>
                  <a:pt x="1997964" y="519494"/>
                </a:lnTo>
                <a:lnTo>
                  <a:pt x="2012251" y="519494"/>
                </a:lnTo>
                <a:lnTo>
                  <a:pt x="2012251" y="526066"/>
                </a:lnTo>
                <a:lnTo>
                  <a:pt x="2019491" y="526066"/>
                </a:lnTo>
                <a:lnTo>
                  <a:pt x="2019491" y="532733"/>
                </a:lnTo>
                <a:lnTo>
                  <a:pt x="2037398" y="532733"/>
                </a:lnTo>
                <a:lnTo>
                  <a:pt x="2037398" y="539401"/>
                </a:lnTo>
                <a:lnTo>
                  <a:pt x="2041017" y="539401"/>
                </a:lnTo>
                <a:lnTo>
                  <a:pt x="2041017" y="546068"/>
                </a:lnTo>
                <a:lnTo>
                  <a:pt x="2058924" y="546068"/>
                </a:lnTo>
                <a:lnTo>
                  <a:pt x="2058924" y="552831"/>
                </a:lnTo>
                <a:lnTo>
                  <a:pt x="2069687" y="552831"/>
                </a:lnTo>
                <a:lnTo>
                  <a:pt x="2069687" y="559594"/>
                </a:lnTo>
                <a:lnTo>
                  <a:pt x="2073307" y="559594"/>
                </a:lnTo>
                <a:lnTo>
                  <a:pt x="2073307" y="566357"/>
                </a:lnTo>
                <a:lnTo>
                  <a:pt x="2094833" y="566357"/>
                </a:lnTo>
                <a:lnTo>
                  <a:pt x="2094833" y="573215"/>
                </a:lnTo>
                <a:lnTo>
                  <a:pt x="2098358" y="573215"/>
                </a:lnTo>
                <a:lnTo>
                  <a:pt x="2098358" y="587121"/>
                </a:lnTo>
                <a:lnTo>
                  <a:pt x="2119884" y="587121"/>
                </a:lnTo>
                <a:lnTo>
                  <a:pt x="2119884" y="594074"/>
                </a:lnTo>
                <a:lnTo>
                  <a:pt x="2173700" y="594074"/>
                </a:lnTo>
                <a:lnTo>
                  <a:pt x="2173700" y="601504"/>
                </a:lnTo>
                <a:lnTo>
                  <a:pt x="2216753" y="601504"/>
                </a:lnTo>
                <a:lnTo>
                  <a:pt x="2216753" y="609029"/>
                </a:lnTo>
                <a:lnTo>
                  <a:pt x="2234660" y="609029"/>
                </a:lnTo>
                <a:lnTo>
                  <a:pt x="2234660" y="616649"/>
                </a:lnTo>
                <a:lnTo>
                  <a:pt x="2238280" y="616649"/>
                </a:lnTo>
                <a:lnTo>
                  <a:pt x="2238280" y="624364"/>
                </a:lnTo>
                <a:lnTo>
                  <a:pt x="2266950" y="624364"/>
                </a:lnTo>
                <a:lnTo>
                  <a:pt x="2266950" y="632174"/>
                </a:lnTo>
                <a:lnTo>
                  <a:pt x="2288477" y="632174"/>
                </a:lnTo>
                <a:lnTo>
                  <a:pt x="2288477" y="640080"/>
                </a:lnTo>
                <a:lnTo>
                  <a:pt x="2310003" y="640080"/>
                </a:lnTo>
                <a:lnTo>
                  <a:pt x="2310003" y="648081"/>
                </a:lnTo>
                <a:lnTo>
                  <a:pt x="2313623" y="648081"/>
                </a:lnTo>
                <a:lnTo>
                  <a:pt x="2313623" y="656177"/>
                </a:lnTo>
                <a:lnTo>
                  <a:pt x="2317147" y="656177"/>
                </a:lnTo>
                <a:lnTo>
                  <a:pt x="2317147" y="664369"/>
                </a:lnTo>
                <a:lnTo>
                  <a:pt x="2331530" y="664369"/>
                </a:lnTo>
                <a:lnTo>
                  <a:pt x="2331530" y="672560"/>
                </a:lnTo>
                <a:lnTo>
                  <a:pt x="2356676" y="672560"/>
                </a:lnTo>
                <a:lnTo>
                  <a:pt x="2356676" y="680847"/>
                </a:lnTo>
                <a:lnTo>
                  <a:pt x="2385346" y="680847"/>
                </a:lnTo>
                <a:lnTo>
                  <a:pt x="2385346" y="689324"/>
                </a:lnTo>
                <a:lnTo>
                  <a:pt x="2421255" y="689324"/>
                </a:lnTo>
                <a:lnTo>
                  <a:pt x="2421255" y="697992"/>
                </a:lnTo>
                <a:lnTo>
                  <a:pt x="2424780" y="697992"/>
                </a:lnTo>
                <a:lnTo>
                  <a:pt x="2424780" y="706660"/>
                </a:lnTo>
                <a:lnTo>
                  <a:pt x="2439162" y="706660"/>
                </a:lnTo>
                <a:lnTo>
                  <a:pt x="2439162" y="715232"/>
                </a:lnTo>
                <a:lnTo>
                  <a:pt x="2471452" y="715232"/>
                </a:lnTo>
                <a:lnTo>
                  <a:pt x="2471452" y="733044"/>
                </a:lnTo>
                <a:lnTo>
                  <a:pt x="2593372" y="733044"/>
                </a:lnTo>
                <a:lnTo>
                  <a:pt x="2593372" y="753237"/>
                </a:lnTo>
                <a:lnTo>
                  <a:pt x="2622137" y="753237"/>
                </a:lnTo>
                <a:lnTo>
                  <a:pt x="2622137" y="763524"/>
                </a:lnTo>
                <a:lnTo>
                  <a:pt x="2629281" y="763524"/>
                </a:lnTo>
                <a:lnTo>
                  <a:pt x="2629281" y="773906"/>
                </a:lnTo>
                <a:lnTo>
                  <a:pt x="2636425" y="773906"/>
                </a:lnTo>
                <a:lnTo>
                  <a:pt x="2636425" y="784574"/>
                </a:lnTo>
                <a:lnTo>
                  <a:pt x="2758440" y="784574"/>
                </a:lnTo>
                <a:lnTo>
                  <a:pt x="2758440" y="797624"/>
                </a:lnTo>
                <a:lnTo>
                  <a:pt x="2801398" y="797624"/>
                </a:lnTo>
                <a:lnTo>
                  <a:pt x="2801398" y="811244"/>
                </a:lnTo>
                <a:lnTo>
                  <a:pt x="2822924" y="811244"/>
                </a:lnTo>
                <a:lnTo>
                  <a:pt x="2822924" y="825627"/>
                </a:lnTo>
                <a:lnTo>
                  <a:pt x="2833688" y="825627"/>
                </a:lnTo>
                <a:lnTo>
                  <a:pt x="2833688" y="840105"/>
                </a:lnTo>
                <a:lnTo>
                  <a:pt x="2873216" y="840105"/>
                </a:lnTo>
                <a:lnTo>
                  <a:pt x="2873216" y="854774"/>
                </a:lnTo>
                <a:lnTo>
                  <a:pt x="2880360" y="854774"/>
                </a:lnTo>
                <a:lnTo>
                  <a:pt x="2880360" y="869442"/>
                </a:lnTo>
                <a:lnTo>
                  <a:pt x="2883980" y="869442"/>
                </a:lnTo>
                <a:lnTo>
                  <a:pt x="2883980" y="884396"/>
                </a:lnTo>
                <a:lnTo>
                  <a:pt x="3020282" y="884396"/>
                </a:lnTo>
                <a:lnTo>
                  <a:pt x="3020282" y="902399"/>
                </a:lnTo>
                <a:lnTo>
                  <a:pt x="3034570" y="902399"/>
                </a:lnTo>
                <a:lnTo>
                  <a:pt x="3034570" y="920496"/>
                </a:lnTo>
                <a:lnTo>
                  <a:pt x="3045333" y="920496"/>
                </a:lnTo>
                <a:lnTo>
                  <a:pt x="3045333" y="939927"/>
                </a:lnTo>
                <a:lnTo>
                  <a:pt x="3095625" y="939927"/>
                </a:lnTo>
                <a:lnTo>
                  <a:pt x="3095625" y="960025"/>
                </a:lnTo>
                <a:lnTo>
                  <a:pt x="3152966" y="960025"/>
                </a:lnTo>
                <a:lnTo>
                  <a:pt x="3152966" y="980980"/>
                </a:lnTo>
                <a:lnTo>
                  <a:pt x="3156585" y="980980"/>
                </a:lnTo>
                <a:lnTo>
                  <a:pt x="3156585" y="1001935"/>
                </a:lnTo>
                <a:lnTo>
                  <a:pt x="3217545" y="1001935"/>
                </a:lnTo>
                <a:lnTo>
                  <a:pt x="3217545" y="1024318"/>
                </a:lnTo>
                <a:lnTo>
                  <a:pt x="3282125" y="1024318"/>
                </a:lnTo>
                <a:lnTo>
                  <a:pt x="3282125" y="1048988"/>
                </a:lnTo>
                <a:lnTo>
                  <a:pt x="3296412" y="1048988"/>
                </a:lnTo>
                <a:lnTo>
                  <a:pt x="3296412" y="1073658"/>
                </a:lnTo>
                <a:lnTo>
                  <a:pt x="3468624" y="1073658"/>
                </a:lnTo>
                <a:lnTo>
                  <a:pt x="3468624" y="1108710"/>
                </a:lnTo>
                <a:lnTo>
                  <a:pt x="3547586" y="1108710"/>
                </a:lnTo>
                <a:lnTo>
                  <a:pt x="3547586" y="1148620"/>
                </a:lnTo>
                <a:lnTo>
                  <a:pt x="3569113" y="1148620"/>
                </a:lnTo>
                <a:lnTo>
                  <a:pt x="3569113" y="1195197"/>
                </a:lnTo>
                <a:lnTo>
                  <a:pt x="3615690" y="1195197"/>
                </a:lnTo>
                <a:lnTo>
                  <a:pt x="3615690" y="1247870"/>
                </a:lnTo>
                <a:lnTo>
                  <a:pt x="3680270" y="1247870"/>
                </a:lnTo>
                <a:lnTo>
                  <a:pt x="3680270" y="1304735"/>
                </a:lnTo>
                <a:lnTo>
                  <a:pt x="4419220" y="1304735"/>
                </a:lnTo>
              </a:path>
            </a:pathLst>
          </a:custGeom>
          <a:noFill/>
          <a:ln w="12700" cap="flat">
            <a:solidFill>
              <a:schemeClr val="accent3"/>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sp>
        <p:nvSpPr>
          <p:cNvPr id="1100" name="Freeform: Shape 1099">
            <a:extLst>
              <a:ext uri="{FF2B5EF4-FFF2-40B4-BE49-F238E27FC236}">
                <a16:creationId xmlns:a16="http://schemas.microsoft.com/office/drawing/2014/main" id="{AB2DBE6D-0447-1D61-D2B4-96BC74983A71}"/>
              </a:ext>
            </a:extLst>
          </p:cNvPr>
          <p:cNvSpPr/>
          <p:nvPr/>
        </p:nvSpPr>
        <p:spPr>
          <a:xfrm>
            <a:off x="6695330" y="1631454"/>
            <a:ext cx="4371975" cy="1876425"/>
          </a:xfrm>
          <a:custGeom>
            <a:avLst/>
            <a:gdLst>
              <a:gd name="connsiteX0" fmla="*/ 0 w 4688205"/>
              <a:gd name="connsiteY0" fmla="*/ 0 h 1295781"/>
              <a:gd name="connsiteX1" fmla="*/ 139827 w 4688205"/>
              <a:gd name="connsiteY1" fmla="*/ 0 h 1295781"/>
              <a:gd name="connsiteX2" fmla="*/ 139827 w 4688205"/>
              <a:gd name="connsiteY2" fmla="*/ 4763 h 1295781"/>
              <a:gd name="connsiteX3" fmla="*/ 190119 w 4688205"/>
              <a:gd name="connsiteY3" fmla="*/ 4763 h 1295781"/>
              <a:gd name="connsiteX4" fmla="*/ 190119 w 4688205"/>
              <a:gd name="connsiteY4" fmla="*/ 9525 h 1295781"/>
              <a:gd name="connsiteX5" fmla="*/ 197263 w 4688205"/>
              <a:gd name="connsiteY5" fmla="*/ 9525 h 1295781"/>
              <a:gd name="connsiteX6" fmla="*/ 197263 w 4688205"/>
              <a:gd name="connsiteY6" fmla="*/ 14288 h 1295781"/>
              <a:gd name="connsiteX7" fmla="*/ 211646 w 4688205"/>
              <a:gd name="connsiteY7" fmla="*/ 14288 h 1295781"/>
              <a:gd name="connsiteX8" fmla="*/ 211646 w 4688205"/>
              <a:gd name="connsiteY8" fmla="*/ 19050 h 1295781"/>
              <a:gd name="connsiteX9" fmla="*/ 229552 w 4688205"/>
              <a:gd name="connsiteY9" fmla="*/ 19050 h 1295781"/>
              <a:gd name="connsiteX10" fmla="*/ 229552 w 4688205"/>
              <a:gd name="connsiteY10" fmla="*/ 23908 h 1295781"/>
              <a:gd name="connsiteX11" fmla="*/ 247460 w 4688205"/>
              <a:gd name="connsiteY11" fmla="*/ 23908 h 1295781"/>
              <a:gd name="connsiteX12" fmla="*/ 247460 w 4688205"/>
              <a:gd name="connsiteY12" fmla="*/ 28670 h 1295781"/>
              <a:gd name="connsiteX13" fmla="*/ 283369 w 4688205"/>
              <a:gd name="connsiteY13" fmla="*/ 28670 h 1295781"/>
              <a:gd name="connsiteX14" fmla="*/ 283369 w 4688205"/>
              <a:gd name="connsiteY14" fmla="*/ 33528 h 1295781"/>
              <a:gd name="connsiteX15" fmla="*/ 286893 w 4688205"/>
              <a:gd name="connsiteY15" fmla="*/ 33528 h 1295781"/>
              <a:gd name="connsiteX16" fmla="*/ 286893 w 4688205"/>
              <a:gd name="connsiteY16" fmla="*/ 38291 h 1295781"/>
              <a:gd name="connsiteX17" fmla="*/ 326422 w 4688205"/>
              <a:gd name="connsiteY17" fmla="*/ 38291 h 1295781"/>
              <a:gd name="connsiteX18" fmla="*/ 326422 w 4688205"/>
              <a:gd name="connsiteY18" fmla="*/ 48006 h 1295781"/>
              <a:gd name="connsiteX19" fmla="*/ 372999 w 4688205"/>
              <a:gd name="connsiteY19" fmla="*/ 48006 h 1295781"/>
              <a:gd name="connsiteX20" fmla="*/ 372999 w 4688205"/>
              <a:gd name="connsiteY20" fmla="*/ 52769 h 1295781"/>
              <a:gd name="connsiteX21" fmla="*/ 408908 w 4688205"/>
              <a:gd name="connsiteY21" fmla="*/ 52769 h 1295781"/>
              <a:gd name="connsiteX22" fmla="*/ 408908 w 4688205"/>
              <a:gd name="connsiteY22" fmla="*/ 57626 h 1295781"/>
              <a:gd name="connsiteX23" fmla="*/ 437579 w 4688205"/>
              <a:gd name="connsiteY23" fmla="*/ 57626 h 1295781"/>
              <a:gd name="connsiteX24" fmla="*/ 437579 w 4688205"/>
              <a:gd name="connsiteY24" fmla="*/ 62484 h 1295781"/>
              <a:gd name="connsiteX25" fmla="*/ 491395 w 4688205"/>
              <a:gd name="connsiteY25" fmla="*/ 62484 h 1295781"/>
              <a:gd name="connsiteX26" fmla="*/ 491395 w 4688205"/>
              <a:gd name="connsiteY26" fmla="*/ 67247 h 1295781"/>
              <a:gd name="connsiteX27" fmla="*/ 516541 w 4688205"/>
              <a:gd name="connsiteY27" fmla="*/ 67247 h 1295781"/>
              <a:gd name="connsiteX28" fmla="*/ 516541 w 4688205"/>
              <a:gd name="connsiteY28" fmla="*/ 72104 h 1295781"/>
              <a:gd name="connsiteX29" fmla="*/ 523685 w 4688205"/>
              <a:gd name="connsiteY29" fmla="*/ 72104 h 1295781"/>
              <a:gd name="connsiteX30" fmla="*/ 523685 w 4688205"/>
              <a:gd name="connsiteY30" fmla="*/ 76962 h 1295781"/>
              <a:gd name="connsiteX31" fmla="*/ 527304 w 4688205"/>
              <a:gd name="connsiteY31" fmla="*/ 76962 h 1295781"/>
              <a:gd name="connsiteX32" fmla="*/ 527304 w 4688205"/>
              <a:gd name="connsiteY32" fmla="*/ 81820 h 1295781"/>
              <a:gd name="connsiteX33" fmla="*/ 534448 w 4688205"/>
              <a:gd name="connsiteY33" fmla="*/ 81820 h 1295781"/>
              <a:gd name="connsiteX34" fmla="*/ 534448 w 4688205"/>
              <a:gd name="connsiteY34" fmla="*/ 86582 h 1295781"/>
              <a:gd name="connsiteX35" fmla="*/ 541591 w 4688205"/>
              <a:gd name="connsiteY35" fmla="*/ 86582 h 1295781"/>
              <a:gd name="connsiteX36" fmla="*/ 541591 w 4688205"/>
              <a:gd name="connsiteY36" fmla="*/ 91440 h 1295781"/>
              <a:gd name="connsiteX37" fmla="*/ 548735 w 4688205"/>
              <a:gd name="connsiteY37" fmla="*/ 91440 h 1295781"/>
              <a:gd name="connsiteX38" fmla="*/ 548735 w 4688205"/>
              <a:gd name="connsiteY38" fmla="*/ 101156 h 1295781"/>
              <a:gd name="connsiteX39" fmla="*/ 602552 w 4688205"/>
              <a:gd name="connsiteY39" fmla="*/ 101156 h 1295781"/>
              <a:gd name="connsiteX40" fmla="*/ 602552 w 4688205"/>
              <a:gd name="connsiteY40" fmla="*/ 110776 h 1295781"/>
              <a:gd name="connsiteX41" fmla="*/ 627698 w 4688205"/>
              <a:gd name="connsiteY41" fmla="*/ 110776 h 1295781"/>
              <a:gd name="connsiteX42" fmla="*/ 627698 w 4688205"/>
              <a:gd name="connsiteY42" fmla="*/ 115634 h 1295781"/>
              <a:gd name="connsiteX43" fmla="*/ 663607 w 4688205"/>
              <a:gd name="connsiteY43" fmla="*/ 115634 h 1295781"/>
              <a:gd name="connsiteX44" fmla="*/ 663607 w 4688205"/>
              <a:gd name="connsiteY44" fmla="*/ 120491 h 1295781"/>
              <a:gd name="connsiteX45" fmla="*/ 674370 w 4688205"/>
              <a:gd name="connsiteY45" fmla="*/ 120491 h 1295781"/>
              <a:gd name="connsiteX46" fmla="*/ 674370 w 4688205"/>
              <a:gd name="connsiteY46" fmla="*/ 125349 h 1295781"/>
              <a:gd name="connsiteX47" fmla="*/ 695897 w 4688205"/>
              <a:gd name="connsiteY47" fmla="*/ 125349 h 1295781"/>
              <a:gd name="connsiteX48" fmla="*/ 695897 w 4688205"/>
              <a:gd name="connsiteY48" fmla="*/ 130207 h 1295781"/>
              <a:gd name="connsiteX49" fmla="*/ 699421 w 4688205"/>
              <a:gd name="connsiteY49" fmla="*/ 130207 h 1295781"/>
              <a:gd name="connsiteX50" fmla="*/ 699421 w 4688205"/>
              <a:gd name="connsiteY50" fmla="*/ 139922 h 1295781"/>
              <a:gd name="connsiteX51" fmla="*/ 720947 w 4688205"/>
              <a:gd name="connsiteY51" fmla="*/ 139922 h 1295781"/>
              <a:gd name="connsiteX52" fmla="*/ 720947 w 4688205"/>
              <a:gd name="connsiteY52" fmla="*/ 144780 h 1295781"/>
              <a:gd name="connsiteX53" fmla="*/ 749618 w 4688205"/>
              <a:gd name="connsiteY53" fmla="*/ 144780 h 1295781"/>
              <a:gd name="connsiteX54" fmla="*/ 749618 w 4688205"/>
              <a:gd name="connsiteY54" fmla="*/ 149638 h 1295781"/>
              <a:gd name="connsiteX55" fmla="*/ 767620 w 4688205"/>
              <a:gd name="connsiteY55" fmla="*/ 149638 h 1295781"/>
              <a:gd name="connsiteX56" fmla="*/ 767620 w 4688205"/>
              <a:gd name="connsiteY56" fmla="*/ 154496 h 1295781"/>
              <a:gd name="connsiteX57" fmla="*/ 785527 w 4688205"/>
              <a:gd name="connsiteY57" fmla="*/ 154496 h 1295781"/>
              <a:gd name="connsiteX58" fmla="*/ 785527 w 4688205"/>
              <a:gd name="connsiteY58" fmla="*/ 159353 h 1295781"/>
              <a:gd name="connsiteX59" fmla="*/ 803434 w 4688205"/>
              <a:gd name="connsiteY59" fmla="*/ 159353 h 1295781"/>
              <a:gd name="connsiteX60" fmla="*/ 803434 w 4688205"/>
              <a:gd name="connsiteY60" fmla="*/ 164211 h 1295781"/>
              <a:gd name="connsiteX61" fmla="*/ 832199 w 4688205"/>
              <a:gd name="connsiteY61" fmla="*/ 164211 h 1295781"/>
              <a:gd name="connsiteX62" fmla="*/ 832199 w 4688205"/>
              <a:gd name="connsiteY62" fmla="*/ 173927 h 1295781"/>
              <a:gd name="connsiteX63" fmla="*/ 842963 w 4688205"/>
              <a:gd name="connsiteY63" fmla="*/ 173927 h 1295781"/>
              <a:gd name="connsiteX64" fmla="*/ 842963 w 4688205"/>
              <a:gd name="connsiteY64" fmla="*/ 178784 h 1295781"/>
              <a:gd name="connsiteX65" fmla="*/ 864394 w 4688205"/>
              <a:gd name="connsiteY65" fmla="*/ 178784 h 1295781"/>
              <a:gd name="connsiteX66" fmla="*/ 864394 w 4688205"/>
              <a:gd name="connsiteY66" fmla="*/ 183642 h 1295781"/>
              <a:gd name="connsiteX67" fmla="*/ 868013 w 4688205"/>
              <a:gd name="connsiteY67" fmla="*/ 183642 h 1295781"/>
              <a:gd name="connsiteX68" fmla="*/ 868013 w 4688205"/>
              <a:gd name="connsiteY68" fmla="*/ 188500 h 1295781"/>
              <a:gd name="connsiteX69" fmla="*/ 875157 w 4688205"/>
              <a:gd name="connsiteY69" fmla="*/ 188500 h 1295781"/>
              <a:gd name="connsiteX70" fmla="*/ 875157 w 4688205"/>
              <a:gd name="connsiteY70" fmla="*/ 193358 h 1295781"/>
              <a:gd name="connsiteX71" fmla="*/ 889540 w 4688205"/>
              <a:gd name="connsiteY71" fmla="*/ 193358 h 1295781"/>
              <a:gd name="connsiteX72" fmla="*/ 889540 w 4688205"/>
              <a:gd name="connsiteY72" fmla="*/ 198215 h 1295781"/>
              <a:gd name="connsiteX73" fmla="*/ 893159 w 4688205"/>
              <a:gd name="connsiteY73" fmla="*/ 198215 h 1295781"/>
              <a:gd name="connsiteX74" fmla="*/ 893159 w 4688205"/>
              <a:gd name="connsiteY74" fmla="*/ 203073 h 1295781"/>
              <a:gd name="connsiteX75" fmla="*/ 903923 w 4688205"/>
              <a:gd name="connsiteY75" fmla="*/ 203073 h 1295781"/>
              <a:gd name="connsiteX76" fmla="*/ 903923 w 4688205"/>
              <a:gd name="connsiteY76" fmla="*/ 207931 h 1295781"/>
              <a:gd name="connsiteX77" fmla="*/ 939736 w 4688205"/>
              <a:gd name="connsiteY77" fmla="*/ 207931 h 1295781"/>
              <a:gd name="connsiteX78" fmla="*/ 939736 w 4688205"/>
              <a:gd name="connsiteY78" fmla="*/ 212789 h 1295781"/>
              <a:gd name="connsiteX79" fmla="*/ 954119 w 4688205"/>
              <a:gd name="connsiteY79" fmla="*/ 212789 h 1295781"/>
              <a:gd name="connsiteX80" fmla="*/ 954119 w 4688205"/>
              <a:gd name="connsiteY80" fmla="*/ 222599 h 1295781"/>
              <a:gd name="connsiteX81" fmla="*/ 964882 w 4688205"/>
              <a:gd name="connsiteY81" fmla="*/ 222599 h 1295781"/>
              <a:gd name="connsiteX82" fmla="*/ 964882 w 4688205"/>
              <a:gd name="connsiteY82" fmla="*/ 227457 h 1295781"/>
              <a:gd name="connsiteX83" fmla="*/ 972026 w 4688205"/>
              <a:gd name="connsiteY83" fmla="*/ 227457 h 1295781"/>
              <a:gd name="connsiteX84" fmla="*/ 972026 w 4688205"/>
              <a:gd name="connsiteY84" fmla="*/ 232315 h 1295781"/>
              <a:gd name="connsiteX85" fmla="*/ 997172 w 4688205"/>
              <a:gd name="connsiteY85" fmla="*/ 232315 h 1295781"/>
              <a:gd name="connsiteX86" fmla="*/ 997172 w 4688205"/>
              <a:gd name="connsiteY86" fmla="*/ 237172 h 1295781"/>
              <a:gd name="connsiteX87" fmla="*/ 1018699 w 4688205"/>
              <a:gd name="connsiteY87" fmla="*/ 237172 h 1295781"/>
              <a:gd name="connsiteX88" fmla="*/ 1018699 w 4688205"/>
              <a:gd name="connsiteY88" fmla="*/ 242030 h 1295781"/>
              <a:gd name="connsiteX89" fmla="*/ 1040225 w 4688205"/>
              <a:gd name="connsiteY89" fmla="*/ 242030 h 1295781"/>
              <a:gd name="connsiteX90" fmla="*/ 1040225 w 4688205"/>
              <a:gd name="connsiteY90" fmla="*/ 246888 h 1295781"/>
              <a:gd name="connsiteX91" fmla="*/ 1050989 w 4688205"/>
              <a:gd name="connsiteY91" fmla="*/ 246888 h 1295781"/>
              <a:gd name="connsiteX92" fmla="*/ 1050989 w 4688205"/>
              <a:gd name="connsiteY92" fmla="*/ 251841 h 1295781"/>
              <a:gd name="connsiteX93" fmla="*/ 1058132 w 4688205"/>
              <a:gd name="connsiteY93" fmla="*/ 251841 h 1295781"/>
              <a:gd name="connsiteX94" fmla="*/ 1058132 w 4688205"/>
              <a:gd name="connsiteY94" fmla="*/ 261556 h 1295781"/>
              <a:gd name="connsiteX95" fmla="*/ 1061752 w 4688205"/>
              <a:gd name="connsiteY95" fmla="*/ 261556 h 1295781"/>
              <a:gd name="connsiteX96" fmla="*/ 1061752 w 4688205"/>
              <a:gd name="connsiteY96" fmla="*/ 266414 h 1295781"/>
              <a:gd name="connsiteX97" fmla="*/ 1097566 w 4688205"/>
              <a:gd name="connsiteY97" fmla="*/ 266414 h 1295781"/>
              <a:gd name="connsiteX98" fmla="*/ 1097566 w 4688205"/>
              <a:gd name="connsiteY98" fmla="*/ 281083 h 1295781"/>
              <a:gd name="connsiteX99" fmla="*/ 1111949 w 4688205"/>
              <a:gd name="connsiteY99" fmla="*/ 281083 h 1295781"/>
              <a:gd name="connsiteX100" fmla="*/ 1111949 w 4688205"/>
              <a:gd name="connsiteY100" fmla="*/ 285941 h 1295781"/>
              <a:gd name="connsiteX101" fmla="*/ 1133475 w 4688205"/>
              <a:gd name="connsiteY101" fmla="*/ 285941 h 1295781"/>
              <a:gd name="connsiteX102" fmla="*/ 1133475 w 4688205"/>
              <a:gd name="connsiteY102" fmla="*/ 290894 h 1295781"/>
              <a:gd name="connsiteX103" fmla="*/ 1137095 w 4688205"/>
              <a:gd name="connsiteY103" fmla="*/ 290894 h 1295781"/>
              <a:gd name="connsiteX104" fmla="*/ 1137095 w 4688205"/>
              <a:gd name="connsiteY104" fmla="*/ 295847 h 1295781"/>
              <a:gd name="connsiteX105" fmla="*/ 1155002 w 4688205"/>
              <a:gd name="connsiteY105" fmla="*/ 295847 h 1295781"/>
              <a:gd name="connsiteX106" fmla="*/ 1155002 w 4688205"/>
              <a:gd name="connsiteY106" fmla="*/ 305657 h 1295781"/>
              <a:gd name="connsiteX107" fmla="*/ 1162145 w 4688205"/>
              <a:gd name="connsiteY107" fmla="*/ 305657 h 1295781"/>
              <a:gd name="connsiteX108" fmla="*/ 1162145 w 4688205"/>
              <a:gd name="connsiteY108" fmla="*/ 310515 h 1295781"/>
              <a:gd name="connsiteX109" fmla="*/ 1190816 w 4688205"/>
              <a:gd name="connsiteY109" fmla="*/ 310515 h 1295781"/>
              <a:gd name="connsiteX110" fmla="*/ 1190816 w 4688205"/>
              <a:gd name="connsiteY110" fmla="*/ 315468 h 1295781"/>
              <a:gd name="connsiteX111" fmla="*/ 1219581 w 4688205"/>
              <a:gd name="connsiteY111" fmla="*/ 315468 h 1295781"/>
              <a:gd name="connsiteX112" fmla="*/ 1219581 w 4688205"/>
              <a:gd name="connsiteY112" fmla="*/ 320326 h 1295781"/>
              <a:gd name="connsiteX113" fmla="*/ 1226725 w 4688205"/>
              <a:gd name="connsiteY113" fmla="*/ 320326 h 1295781"/>
              <a:gd name="connsiteX114" fmla="*/ 1226725 w 4688205"/>
              <a:gd name="connsiteY114" fmla="*/ 330232 h 1295781"/>
              <a:gd name="connsiteX115" fmla="*/ 1233869 w 4688205"/>
              <a:gd name="connsiteY115" fmla="*/ 330232 h 1295781"/>
              <a:gd name="connsiteX116" fmla="*/ 1233869 w 4688205"/>
              <a:gd name="connsiteY116" fmla="*/ 335090 h 1295781"/>
              <a:gd name="connsiteX117" fmla="*/ 1237488 w 4688205"/>
              <a:gd name="connsiteY117" fmla="*/ 335090 h 1295781"/>
              <a:gd name="connsiteX118" fmla="*/ 1237488 w 4688205"/>
              <a:gd name="connsiteY118" fmla="*/ 340043 h 1295781"/>
              <a:gd name="connsiteX119" fmla="*/ 1241108 w 4688205"/>
              <a:gd name="connsiteY119" fmla="*/ 340043 h 1295781"/>
              <a:gd name="connsiteX120" fmla="*/ 1241108 w 4688205"/>
              <a:gd name="connsiteY120" fmla="*/ 349853 h 1295781"/>
              <a:gd name="connsiteX121" fmla="*/ 1259015 w 4688205"/>
              <a:gd name="connsiteY121" fmla="*/ 349853 h 1295781"/>
              <a:gd name="connsiteX122" fmla="*/ 1259015 w 4688205"/>
              <a:gd name="connsiteY122" fmla="*/ 354806 h 1295781"/>
              <a:gd name="connsiteX123" fmla="*/ 1269778 w 4688205"/>
              <a:gd name="connsiteY123" fmla="*/ 354806 h 1295781"/>
              <a:gd name="connsiteX124" fmla="*/ 1269778 w 4688205"/>
              <a:gd name="connsiteY124" fmla="*/ 359664 h 1295781"/>
              <a:gd name="connsiteX125" fmla="*/ 1284161 w 4688205"/>
              <a:gd name="connsiteY125" fmla="*/ 359664 h 1295781"/>
              <a:gd name="connsiteX126" fmla="*/ 1284161 w 4688205"/>
              <a:gd name="connsiteY126" fmla="*/ 364617 h 1295781"/>
              <a:gd name="connsiteX127" fmla="*/ 1287685 w 4688205"/>
              <a:gd name="connsiteY127" fmla="*/ 364617 h 1295781"/>
              <a:gd name="connsiteX128" fmla="*/ 1287685 w 4688205"/>
              <a:gd name="connsiteY128" fmla="*/ 374428 h 1295781"/>
              <a:gd name="connsiteX129" fmla="*/ 1323594 w 4688205"/>
              <a:gd name="connsiteY129" fmla="*/ 374428 h 1295781"/>
              <a:gd name="connsiteX130" fmla="*/ 1323594 w 4688205"/>
              <a:gd name="connsiteY130" fmla="*/ 379381 h 1295781"/>
              <a:gd name="connsiteX131" fmla="*/ 1352264 w 4688205"/>
              <a:gd name="connsiteY131" fmla="*/ 379381 h 1295781"/>
              <a:gd name="connsiteX132" fmla="*/ 1352264 w 4688205"/>
              <a:gd name="connsiteY132" fmla="*/ 384239 h 1295781"/>
              <a:gd name="connsiteX133" fmla="*/ 1359408 w 4688205"/>
              <a:gd name="connsiteY133" fmla="*/ 384239 h 1295781"/>
              <a:gd name="connsiteX134" fmla="*/ 1359408 w 4688205"/>
              <a:gd name="connsiteY134" fmla="*/ 389192 h 1295781"/>
              <a:gd name="connsiteX135" fmla="*/ 1373791 w 4688205"/>
              <a:gd name="connsiteY135" fmla="*/ 389192 h 1295781"/>
              <a:gd name="connsiteX136" fmla="*/ 1373791 w 4688205"/>
              <a:gd name="connsiteY136" fmla="*/ 394145 h 1295781"/>
              <a:gd name="connsiteX137" fmla="*/ 1391698 w 4688205"/>
              <a:gd name="connsiteY137" fmla="*/ 394145 h 1295781"/>
              <a:gd name="connsiteX138" fmla="*/ 1391698 w 4688205"/>
              <a:gd name="connsiteY138" fmla="*/ 399098 h 1295781"/>
              <a:gd name="connsiteX139" fmla="*/ 1402461 w 4688205"/>
              <a:gd name="connsiteY139" fmla="*/ 399098 h 1295781"/>
              <a:gd name="connsiteX140" fmla="*/ 1402461 w 4688205"/>
              <a:gd name="connsiteY140" fmla="*/ 404051 h 1295781"/>
              <a:gd name="connsiteX141" fmla="*/ 1406081 w 4688205"/>
              <a:gd name="connsiteY141" fmla="*/ 404051 h 1295781"/>
              <a:gd name="connsiteX142" fmla="*/ 1406081 w 4688205"/>
              <a:gd name="connsiteY142" fmla="*/ 409003 h 1295781"/>
              <a:gd name="connsiteX143" fmla="*/ 1413224 w 4688205"/>
              <a:gd name="connsiteY143" fmla="*/ 409003 h 1295781"/>
              <a:gd name="connsiteX144" fmla="*/ 1413224 w 4688205"/>
              <a:gd name="connsiteY144" fmla="*/ 414052 h 1295781"/>
              <a:gd name="connsiteX145" fmla="*/ 1456277 w 4688205"/>
              <a:gd name="connsiteY145" fmla="*/ 414052 h 1295781"/>
              <a:gd name="connsiteX146" fmla="*/ 1456277 w 4688205"/>
              <a:gd name="connsiteY146" fmla="*/ 423958 h 1295781"/>
              <a:gd name="connsiteX147" fmla="*/ 1463516 w 4688205"/>
              <a:gd name="connsiteY147" fmla="*/ 423958 h 1295781"/>
              <a:gd name="connsiteX148" fmla="*/ 1463516 w 4688205"/>
              <a:gd name="connsiteY148" fmla="*/ 429006 h 1295781"/>
              <a:gd name="connsiteX149" fmla="*/ 1488567 w 4688205"/>
              <a:gd name="connsiteY149" fmla="*/ 429006 h 1295781"/>
              <a:gd name="connsiteX150" fmla="*/ 1488567 w 4688205"/>
              <a:gd name="connsiteY150" fmla="*/ 433959 h 1295781"/>
              <a:gd name="connsiteX151" fmla="*/ 1499330 w 4688205"/>
              <a:gd name="connsiteY151" fmla="*/ 433959 h 1295781"/>
              <a:gd name="connsiteX152" fmla="*/ 1499330 w 4688205"/>
              <a:gd name="connsiteY152" fmla="*/ 439007 h 1295781"/>
              <a:gd name="connsiteX153" fmla="*/ 1506474 w 4688205"/>
              <a:gd name="connsiteY153" fmla="*/ 439007 h 1295781"/>
              <a:gd name="connsiteX154" fmla="*/ 1506474 w 4688205"/>
              <a:gd name="connsiteY154" fmla="*/ 443960 h 1295781"/>
              <a:gd name="connsiteX155" fmla="*/ 1571054 w 4688205"/>
              <a:gd name="connsiteY155" fmla="*/ 443960 h 1295781"/>
              <a:gd name="connsiteX156" fmla="*/ 1571054 w 4688205"/>
              <a:gd name="connsiteY156" fmla="*/ 459200 h 1295781"/>
              <a:gd name="connsiteX157" fmla="*/ 1596200 w 4688205"/>
              <a:gd name="connsiteY157" fmla="*/ 459200 h 1295781"/>
              <a:gd name="connsiteX158" fmla="*/ 1596200 w 4688205"/>
              <a:gd name="connsiteY158" fmla="*/ 464344 h 1295781"/>
              <a:gd name="connsiteX159" fmla="*/ 1621346 w 4688205"/>
              <a:gd name="connsiteY159" fmla="*/ 464344 h 1295781"/>
              <a:gd name="connsiteX160" fmla="*/ 1621346 w 4688205"/>
              <a:gd name="connsiteY160" fmla="*/ 469583 h 1295781"/>
              <a:gd name="connsiteX161" fmla="*/ 1624870 w 4688205"/>
              <a:gd name="connsiteY161" fmla="*/ 469583 h 1295781"/>
              <a:gd name="connsiteX162" fmla="*/ 1624870 w 4688205"/>
              <a:gd name="connsiteY162" fmla="*/ 474726 h 1295781"/>
              <a:gd name="connsiteX163" fmla="*/ 1642872 w 4688205"/>
              <a:gd name="connsiteY163" fmla="*/ 474726 h 1295781"/>
              <a:gd name="connsiteX164" fmla="*/ 1642872 w 4688205"/>
              <a:gd name="connsiteY164" fmla="*/ 485108 h 1295781"/>
              <a:gd name="connsiteX165" fmla="*/ 1653635 w 4688205"/>
              <a:gd name="connsiteY165" fmla="*/ 485108 h 1295781"/>
              <a:gd name="connsiteX166" fmla="*/ 1653635 w 4688205"/>
              <a:gd name="connsiteY166" fmla="*/ 490252 h 1295781"/>
              <a:gd name="connsiteX167" fmla="*/ 1657160 w 4688205"/>
              <a:gd name="connsiteY167" fmla="*/ 490252 h 1295781"/>
              <a:gd name="connsiteX168" fmla="*/ 1657160 w 4688205"/>
              <a:gd name="connsiteY168" fmla="*/ 495491 h 1295781"/>
              <a:gd name="connsiteX169" fmla="*/ 1660779 w 4688205"/>
              <a:gd name="connsiteY169" fmla="*/ 495491 h 1295781"/>
              <a:gd name="connsiteX170" fmla="*/ 1660779 w 4688205"/>
              <a:gd name="connsiteY170" fmla="*/ 500825 h 1295781"/>
              <a:gd name="connsiteX171" fmla="*/ 1682306 w 4688205"/>
              <a:gd name="connsiteY171" fmla="*/ 500825 h 1295781"/>
              <a:gd name="connsiteX172" fmla="*/ 1682306 w 4688205"/>
              <a:gd name="connsiteY172" fmla="*/ 506063 h 1295781"/>
              <a:gd name="connsiteX173" fmla="*/ 1714595 w 4688205"/>
              <a:gd name="connsiteY173" fmla="*/ 506063 h 1295781"/>
              <a:gd name="connsiteX174" fmla="*/ 1714595 w 4688205"/>
              <a:gd name="connsiteY174" fmla="*/ 516827 h 1295781"/>
              <a:gd name="connsiteX175" fmla="*/ 1721739 w 4688205"/>
              <a:gd name="connsiteY175" fmla="*/ 516827 h 1295781"/>
              <a:gd name="connsiteX176" fmla="*/ 1721739 w 4688205"/>
              <a:gd name="connsiteY176" fmla="*/ 522161 h 1295781"/>
              <a:gd name="connsiteX177" fmla="*/ 1736122 w 4688205"/>
              <a:gd name="connsiteY177" fmla="*/ 522161 h 1295781"/>
              <a:gd name="connsiteX178" fmla="*/ 1736122 w 4688205"/>
              <a:gd name="connsiteY178" fmla="*/ 527590 h 1295781"/>
              <a:gd name="connsiteX179" fmla="*/ 1739646 w 4688205"/>
              <a:gd name="connsiteY179" fmla="*/ 527590 h 1295781"/>
              <a:gd name="connsiteX180" fmla="*/ 1739646 w 4688205"/>
              <a:gd name="connsiteY180" fmla="*/ 533019 h 1295781"/>
              <a:gd name="connsiteX181" fmla="*/ 1750409 w 4688205"/>
              <a:gd name="connsiteY181" fmla="*/ 533019 h 1295781"/>
              <a:gd name="connsiteX182" fmla="*/ 1750409 w 4688205"/>
              <a:gd name="connsiteY182" fmla="*/ 538544 h 1295781"/>
              <a:gd name="connsiteX183" fmla="*/ 1768412 w 4688205"/>
              <a:gd name="connsiteY183" fmla="*/ 538544 h 1295781"/>
              <a:gd name="connsiteX184" fmla="*/ 1768412 w 4688205"/>
              <a:gd name="connsiteY184" fmla="*/ 549783 h 1295781"/>
              <a:gd name="connsiteX185" fmla="*/ 1775555 w 4688205"/>
              <a:gd name="connsiteY185" fmla="*/ 549783 h 1295781"/>
              <a:gd name="connsiteX186" fmla="*/ 1775555 w 4688205"/>
              <a:gd name="connsiteY186" fmla="*/ 555403 h 1295781"/>
              <a:gd name="connsiteX187" fmla="*/ 1793462 w 4688205"/>
              <a:gd name="connsiteY187" fmla="*/ 555403 h 1295781"/>
              <a:gd name="connsiteX188" fmla="*/ 1793462 w 4688205"/>
              <a:gd name="connsiteY188" fmla="*/ 566738 h 1295781"/>
              <a:gd name="connsiteX189" fmla="*/ 1800701 w 4688205"/>
              <a:gd name="connsiteY189" fmla="*/ 566738 h 1295781"/>
              <a:gd name="connsiteX190" fmla="*/ 1800701 w 4688205"/>
              <a:gd name="connsiteY190" fmla="*/ 572357 h 1295781"/>
              <a:gd name="connsiteX191" fmla="*/ 1825752 w 4688205"/>
              <a:gd name="connsiteY191" fmla="*/ 572357 h 1295781"/>
              <a:gd name="connsiteX192" fmla="*/ 1825752 w 4688205"/>
              <a:gd name="connsiteY192" fmla="*/ 578168 h 1295781"/>
              <a:gd name="connsiteX193" fmla="*/ 1843659 w 4688205"/>
              <a:gd name="connsiteY193" fmla="*/ 578168 h 1295781"/>
              <a:gd name="connsiteX194" fmla="*/ 1843659 w 4688205"/>
              <a:gd name="connsiteY194" fmla="*/ 584168 h 1295781"/>
              <a:gd name="connsiteX195" fmla="*/ 1847279 w 4688205"/>
              <a:gd name="connsiteY195" fmla="*/ 584168 h 1295781"/>
              <a:gd name="connsiteX196" fmla="*/ 1847279 w 4688205"/>
              <a:gd name="connsiteY196" fmla="*/ 590074 h 1295781"/>
              <a:gd name="connsiteX197" fmla="*/ 1850898 w 4688205"/>
              <a:gd name="connsiteY197" fmla="*/ 590074 h 1295781"/>
              <a:gd name="connsiteX198" fmla="*/ 1850898 w 4688205"/>
              <a:gd name="connsiteY198" fmla="*/ 595979 h 1295781"/>
              <a:gd name="connsiteX199" fmla="*/ 1872425 w 4688205"/>
              <a:gd name="connsiteY199" fmla="*/ 595979 h 1295781"/>
              <a:gd name="connsiteX200" fmla="*/ 1872425 w 4688205"/>
              <a:gd name="connsiteY200" fmla="*/ 601980 h 1295781"/>
              <a:gd name="connsiteX201" fmla="*/ 1886712 w 4688205"/>
              <a:gd name="connsiteY201" fmla="*/ 601980 h 1295781"/>
              <a:gd name="connsiteX202" fmla="*/ 1886712 w 4688205"/>
              <a:gd name="connsiteY202" fmla="*/ 608171 h 1295781"/>
              <a:gd name="connsiteX203" fmla="*/ 1958531 w 4688205"/>
              <a:gd name="connsiteY203" fmla="*/ 608171 h 1295781"/>
              <a:gd name="connsiteX204" fmla="*/ 1958531 w 4688205"/>
              <a:gd name="connsiteY204" fmla="*/ 614648 h 1295781"/>
              <a:gd name="connsiteX205" fmla="*/ 1962055 w 4688205"/>
              <a:gd name="connsiteY205" fmla="*/ 614648 h 1295781"/>
              <a:gd name="connsiteX206" fmla="*/ 1962055 w 4688205"/>
              <a:gd name="connsiteY206" fmla="*/ 621125 h 1295781"/>
              <a:gd name="connsiteX207" fmla="*/ 1969294 w 4688205"/>
              <a:gd name="connsiteY207" fmla="*/ 621125 h 1295781"/>
              <a:gd name="connsiteX208" fmla="*/ 1969294 w 4688205"/>
              <a:gd name="connsiteY208" fmla="*/ 627602 h 1295781"/>
              <a:gd name="connsiteX209" fmla="*/ 1976438 w 4688205"/>
              <a:gd name="connsiteY209" fmla="*/ 627602 h 1295781"/>
              <a:gd name="connsiteX210" fmla="*/ 1976438 w 4688205"/>
              <a:gd name="connsiteY210" fmla="*/ 634175 h 1295781"/>
              <a:gd name="connsiteX211" fmla="*/ 2001488 w 4688205"/>
              <a:gd name="connsiteY211" fmla="*/ 634175 h 1295781"/>
              <a:gd name="connsiteX212" fmla="*/ 2001488 w 4688205"/>
              <a:gd name="connsiteY212" fmla="*/ 640842 h 1295781"/>
              <a:gd name="connsiteX213" fmla="*/ 2012251 w 4688205"/>
              <a:gd name="connsiteY213" fmla="*/ 640842 h 1295781"/>
              <a:gd name="connsiteX214" fmla="*/ 2012251 w 4688205"/>
              <a:gd name="connsiteY214" fmla="*/ 647700 h 1295781"/>
              <a:gd name="connsiteX215" fmla="*/ 2023015 w 4688205"/>
              <a:gd name="connsiteY215" fmla="*/ 647700 h 1295781"/>
              <a:gd name="connsiteX216" fmla="*/ 2023015 w 4688205"/>
              <a:gd name="connsiteY216" fmla="*/ 654463 h 1295781"/>
              <a:gd name="connsiteX217" fmla="*/ 2041017 w 4688205"/>
              <a:gd name="connsiteY217" fmla="*/ 654463 h 1295781"/>
              <a:gd name="connsiteX218" fmla="*/ 2041017 w 4688205"/>
              <a:gd name="connsiteY218" fmla="*/ 661511 h 1295781"/>
              <a:gd name="connsiteX219" fmla="*/ 2055305 w 4688205"/>
              <a:gd name="connsiteY219" fmla="*/ 661511 h 1295781"/>
              <a:gd name="connsiteX220" fmla="*/ 2055305 w 4688205"/>
              <a:gd name="connsiteY220" fmla="*/ 668465 h 1295781"/>
              <a:gd name="connsiteX221" fmla="*/ 2066068 w 4688205"/>
              <a:gd name="connsiteY221" fmla="*/ 668465 h 1295781"/>
              <a:gd name="connsiteX222" fmla="*/ 2066068 w 4688205"/>
              <a:gd name="connsiteY222" fmla="*/ 675513 h 1295781"/>
              <a:gd name="connsiteX223" fmla="*/ 2069687 w 4688205"/>
              <a:gd name="connsiteY223" fmla="*/ 675513 h 1295781"/>
              <a:gd name="connsiteX224" fmla="*/ 2069687 w 4688205"/>
              <a:gd name="connsiteY224" fmla="*/ 682657 h 1295781"/>
              <a:gd name="connsiteX225" fmla="*/ 2084070 w 4688205"/>
              <a:gd name="connsiteY225" fmla="*/ 682657 h 1295781"/>
              <a:gd name="connsiteX226" fmla="*/ 2084070 w 4688205"/>
              <a:gd name="connsiteY226" fmla="*/ 689705 h 1295781"/>
              <a:gd name="connsiteX227" fmla="*/ 2091214 w 4688205"/>
              <a:gd name="connsiteY227" fmla="*/ 689705 h 1295781"/>
              <a:gd name="connsiteX228" fmla="*/ 2091214 w 4688205"/>
              <a:gd name="connsiteY228" fmla="*/ 696849 h 1295781"/>
              <a:gd name="connsiteX229" fmla="*/ 2116360 w 4688205"/>
              <a:gd name="connsiteY229" fmla="*/ 696849 h 1295781"/>
              <a:gd name="connsiteX230" fmla="*/ 2116360 w 4688205"/>
              <a:gd name="connsiteY230" fmla="*/ 704279 h 1295781"/>
              <a:gd name="connsiteX231" fmla="*/ 2119884 w 4688205"/>
              <a:gd name="connsiteY231" fmla="*/ 704279 h 1295781"/>
              <a:gd name="connsiteX232" fmla="*/ 2119884 w 4688205"/>
              <a:gd name="connsiteY232" fmla="*/ 711708 h 1295781"/>
              <a:gd name="connsiteX233" fmla="*/ 2134267 w 4688205"/>
              <a:gd name="connsiteY233" fmla="*/ 711708 h 1295781"/>
              <a:gd name="connsiteX234" fmla="*/ 2134267 w 4688205"/>
              <a:gd name="connsiteY234" fmla="*/ 719138 h 1295781"/>
              <a:gd name="connsiteX235" fmla="*/ 2166557 w 4688205"/>
              <a:gd name="connsiteY235" fmla="*/ 719138 h 1295781"/>
              <a:gd name="connsiteX236" fmla="*/ 2166557 w 4688205"/>
              <a:gd name="connsiteY236" fmla="*/ 726853 h 1295781"/>
              <a:gd name="connsiteX237" fmla="*/ 2170081 w 4688205"/>
              <a:gd name="connsiteY237" fmla="*/ 726853 h 1295781"/>
              <a:gd name="connsiteX238" fmla="*/ 2170081 w 4688205"/>
              <a:gd name="connsiteY238" fmla="*/ 734663 h 1295781"/>
              <a:gd name="connsiteX239" fmla="*/ 2177320 w 4688205"/>
              <a:gd name="connsiteY239" fmla="*/ 734663 h 1295781"/>
              <a:gd name="connsiteX240" fmla="*/ 2177320 w 4688205"/>
              <a:gd name="connsiteY240" fmla="*/ 742474 h 1295781"/>
              <a:gd name="connsiteX241" fmla="*/ 2202371 w 4688205"/>
              <a:gd name="connsiteY241" fmla="*/ 742474 h 1295781"/>
              <a:gd name="connsiteX242" fmla="*/ 2202371 w 4688205"/>
              <a:gd name="connsiteY242" fmla="*/ 750570 h 1295781"/>
              <a:gd name="connsiteX243" fmla="*/ 2241899 w 4688205"/>
              <a:gd name="connsiteY243" fmla="*/ 750570 h 1295781"/>
              <a:gd name="connsiteX244" fmla="*/ 2241899 w 4688205"/>
              <a:gd name="connsiteY244" fmla="*/ 758857 h 1295781"/>
              <a:gd name="connsiteX245" fmla="*/ 2274189 w 4688205"/>
              <a:gd name="connsiteY245" fmla="*/ 758857 h 1295781"/>
              <a:gd name="connsiteX246" fmla="*/ 2274189 w 4688205"/>
              <a:gd name="connsiteY246" fmla="*/ 767239 h 1295781"/>
              <a:gd name="connsiteX247" fmla="*/ 2320766 w 4688205"/>
              <a:gd name="connsiteY247" fmla="*/ 767239 h 1295781"/>
              <a:gd name="connsiteX248" fmla="*/ 2320766 w 4688205"/>
              <a:gd name="connsiteY248" fmla="*/ 775811 h 1295781"/>
              <a:gd name="connsiteX249" fmla="*/ 2331530 w 4688205"/>
              <a:gd name="connsiteY249" fmla="*/ 775811 h 1295781"/>
              <a:gd name="connsiteX250" fmla="*/ 2331530 w 4688205"/>
              <a:gd name="connsiteY250" fmla="*/ 784384 h 1295781"/>
              <a:gd name="connsiteX251" fmla="*/ 2367439 w 4688205"/>
              <a:gd name="connsiteY251" fmla="*/ 784384 h 1295781"/>
              <a:gd name="connsiteX252" fmla="*/ 2367439 w 4688205"/>
              <a:gd name="connsiteY252" fmla="*/ 793242 h 1295781"/>
              <a:gd name="connsiteX253" fmla="*/ 2370963 w 4688205"/>
              <a:gd name="connsiteY253" fmla="*/ 793242 h 1295781"/>
              <a:gd name="connsiteX254" fmla="*/ 2370963 w 4688205"/>
              <a:gd name="connsiteY254" fmla="*/ 802100 h 1295781"/>
              <a:gd name="connsiteX255" fmla="*/ 2381726 w 4688205"/>
              <a:gd name="connsiteY255" fmla="*/ 802100 h 1295781"/>
              <a:gd name="connsiteX256" fmla="*/ 2381726 w 4688205"/>
              <a:gd name="connsiteY256" fmla="*/ 810959 h 1295781"/>
              <a:gd name="connsiteX257" fmla="*/ 2417636 w 4688205"/>
              <a:gd name="connsiteY257" fmla="*/ 810959 h 1295781"/>
              <a:gd name="connsiteX258" fmla="*/ 2417636 w 4688205"/>
              <a:gd name="connsiteY258" fmla="*/ 820007 h 1295781"/>
              <a:gd name="connsiteX259" fmla="*/ 2446306 w 4688205"/>
              <a:gd name="connsiteY259" fmla="*/ 820007 h 1295781"/>
              <a:gd name="connsiteX260" fmla="*/ 2446306 w 4688205"/>
              <a:gd name="connsiteY260" fmla="*/ 829247 h 1295781"/>
              <a:gd name="connsiteX261" fmla="*/ 2453545 w 4688205"/>
              <a:gd name="connsiteY261" fmla="*/ 829247 h 1295781"/>
              <a:gd name="connsiteX262" fmla="*/ 2453545 w 4688205"/>
              <a:gd name="connsiteY262" fmla="*/ 838486 h 1295781"/>
              <a:gd name="connsiteX263" fmla="*/ 2518029 w 4688205"/>
              <a:gd name="connsiteY263" fmla="*/ 838486 h 1295781"/>
              <a:gd name="connsiteX264" fmla="*/ 2518029 w 4688205"/>
              <a:gd name="connsiteY264" fmla="*/ 848106 h 1295781"/>
              <a:gd name="connsiteX265" fmla="*/ 2561082 w 4688205"/>
              <a:gd name="connsiteY265" fmla="*/ 848106 h 1295781"/>
              <a:gd name="connsiteX266" fmla="*/ 2561082 w 4688205"/>
              <a:gd name="connsiteY266" fmla="*/ 858107 h 1295781"/>
              <a:gd name="connsiteX267" fmla="*/ 2568321 w 4688205"/>
              <a:gd name="connsiteY267" fmla="*/ 858107 h 1295781"/>
              <a:gd name="connsiteX268" fmla="*/ 2568321 w 4688205"/>
              <a:gd name="connsiteY268" fmla="*/ 868490 h 1295781"/>
              <a:gd name="connsiteX269" fmla="*/ 2604135 w 4688205"/>
              <a:gd name="connsiteY269" fmla="*/ 868490 h 1295781"/>
              <a:gd name="connsiteX270" fmla="*/ 2604135 w 4688205"/>
              <a:gd name="connsiteY270" fmla="*/ 879062 h 1295781"/>
              <a:gd name="connsiteX271" fmla="*/ 2643568 w 4688205"/>
              <a:gd name="connsiteY271" fmla="*/ 879062 h 1295781"/>
              <a:gd name="connsiteX272" fmla="*/ 2643568 w 4688205"/>
              <a:gd name="connsiteY272" fmla="*/ 890397 h 1295781"/>
              <a:gd name="connsiteX273" fmla="*/ 2647188 w 4688205"/>
              <a:gd name="connsiteY273" fmla="*/ 890397 h 1295781"/>
              <a:gd name="connsiteX274" fmla="*/ 2647188 w 4688205"/>
              <a:gd name="connsiteY274" fmla="*/ 901827 h 1295781"/>
              <a:gd name="connsiteX275" fmla="*/ 2661571 w 4688205"/>
              <a:gd name="connsiteY275" fmla="*/ 901827 h 1295781"/>
              <a:gd name="connsiteX276" fmla="*/ 2661571 w 4688205"/>
              <a:gd name="connsiteY276" fmla="*/ 913352 h 1295781"/>
              <a:gd name="connsiteX277" fmla="*/ 2697385 w 4688205"/>
              <a:gd name="connsiteY277" fmla="*/ 913352 h 1295781"/>
              <a:gd name="connsiteX278" fmla="*/ 2697385 w 4688205"/>
              <a:gd name="connsiteY278" fmla="*/ 925259 h 1295781"/>
              <a:gd name="connsiteX279" fmla="*/ 2855214 w 4688205"/>
              <a:gd name="connsiteY279" fmla="*/ 925259 h 1295781"/>
              <a:gd name="connsiteX280" fmla="*/ 2855214 w 4688205"/>
              <a:gd name="connsiteY280" fmla="*/ 939641 h 1295781"/>
              <a:gd name="connsiteX281" fmla="*/ 2930557 w 4688205"/>
              <a:gd name="connsiteY281" fmla="*/ 939641 h 1295781"/>
              <a:gd name="connsiteX282" fmla="*/ 2930557 w 4688205"/>
              <a:gd name="connsiteY282" fmla="*/ 955262 h 1295781"/>
              <a:gd name="connsiteX283" fmla="*/ 2955703 w 4688205"/>
              <a:gd name="connsiteY283" fmla="*/ 955262 h 1295781"/>
              <a:gd name="connsiteX284" fmla="*/ 2955703 w 4688205"/>
              <a:gd name="connsiteY284" fmla="*/ 972217 h 1295781"/>
              <a:gd name="connsiteX285" fmla="*/ 2959227 w 4688205"/>
              <a:gd name="connsiteY285" fmla="*/ 972217 h 1295781"/>
              <a:gd name="connsiteX286" fmla="*/ 2959227 w 4688205"/>
              <a:gd name="connsiteY286" fmla="*/ 989076 h 1295781"/>
              <a:gd name="connsiteX287" fmla="*/ 2987993 w 4688205"/>
              <a:gd name="connsiteY287" fmla="*/ 989076 h 1295781"/>
              <a:gd name="connsiteX288" fmla="*/ 2987993 w 4688205"/>
              <a:gd name="connsiteY288" fmla="*/ 1006221 h 1295781"/>
              <a:gd name="connsiteX289" fmla="*/ 3020282 w 4688205"/>
              <a:gd name="connsiteY289" fmla="*/ 1006221 h 1295781"/>
              <a:gd name="connsiteX290" fmla="*/ 3020282 w 4688205"/>
              <a:gd name="connsiteY290" fmla="*/ 1024128 h 1295781"/>
              <a:gd name="connsiteX291" fmla="*/ 3041809 w 4688205"/>
              <a:gd name="connsiteY291" fmla="*/ 1024128 h 1295781"/>
              <a:gd name="connsiteX292" fmla="*/ 3041809 w 4688205"/>
              <a:gd name="connsiteY292" fmla="*/ 1042607 h 1295781"/>
              <a:gd name="connsiteX293" fmla="*/ 3117056 w 4688205"/>
              <a:gd name="connsiteY293" fmla="*/ 1042607 h 1295781"/>
              <a:gd name="connsiteX294" fmla="*/ 3117056 w 4688205"/>
              <a:gd name="connsiteY294" fmla="*/ 1064514 h 1295781"/>
              <a:gd name="connsiteX295" fmla="*/ 3135059 w 4688205"/>
              <a:gd name="connsiteY295" fmla="*/ 1064514 h 1295781"/>
              <a:gd name="connsiteX296" fmla="*/ 3135059 w 4688205"/>
              <a:gd name="connsiteY296" fmla="*/ 1086517 h 1295781"/>
              <a:gd name="connsiteX297" fmla="*/ 3228308 w 4688205"/>
              <a:gd name="connsiteY297" fmla="*/ 1086517 h 1295781"/>
              <a:gd name="connsiteX298" fmla="*/ 3228308 w 4688205"/>
              <a:gd name="connsiteY298" fmla="*/ 1114616 h 1295781"/>
              <a:gd name="connsiteX299" fmla="*/ 3264218 w 4688205"/>
              <a:gd name="connsiteY299" fmla="*/ 1114616 h 1295781"/>
              <a:gd name="connsiteX300" fmla="*/ 3264218 w 4688205"/>
              <a:gd name="connsiteY300" fmla="*/ 1143667 h 1295781"/>
              <a:gd name="connsiteX301" fmla="*/ 3267742 w 4688205"/>
              <a:gd name="connsiteY301" fmla="*/ 1143667 h 1295781"/>
              <a:gd name="connsiteX302" fmla="*/ 3267742 w 4688205"/>
              <a:gd name="connsiteY302" fmla="*/ 1172718 h 1295781"/>
              <a:gd name="connsiteX303" fmla="*/ 3282125 w 4688205"/>
              <a:gd name="connsiteY303" fmla="*/ 1172718 h 1295781"/>
              <a:gd name="connsiteX304" fmla="*/ 3282125 w 4688205"/>
              <a:gd name="connsiteY304" fmla="*/ 1202817 h 1295781"/>
              <a:gd name="connsiteX305" fmla="*/ 3300032 w 4688205"/>
              <a:gd name="connsiteY305" fmla="*/ 1202817 h 1295781"/>
              <a:gd name="connsiteX306" fmla="*/ 3300032 w 4688205"/>
              <a:gd name="connsiteY306" fmla="*/ 1233011 h 1295781"/>
              <a:gd name="connsiteX307" fmla="*/ 3504533 w 4688205"/>
              <a:gd name="connsiteY307" fmla="*/ 1233011 h 1295781"/>
              <a:gd name="connsiteX308" fmla="*/ 3504533 w 4688205"/>
              <a:gd name="connsiteY308" fmla="*/ 1295781 h 1295781"/>
              <a:gd name="connsiteX309" fmla="*/ 4688205 w 4688205"/>
              <a:gd name="connsiteY309" fmla="*/ 1295781 h 129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Lst>
            <a:rect l="l" t="t" r="r" b="b"/>
            <a:pathLst>
              <a:path w="4688205" h="1295781">
                <a:moveTo>
                  <a:pt x="0" y="0"/>
                </a:moveTo>
                <a:lnTo>
                  <a:pt x="139827" y="0"/>
                </a:lnTo>
                <a:lnTo>
                  <a:pt x="139827" y="4763"/>
                </a:lnTo>
                <a:lnTo>
                  <a:pt x="190119" y="4763"/>
                </a:lnTo>
                <a:lnTo>
                  <a:pt x="190119" y="9525"/>
                </a:lnTo>
                <a:lnTo>
                  <a:pt x="197263" y="9525"/>
                </a:lnTo>
                <a:lnTo>
                  <a:pt x="197263" y="14288"/>
                </a:lnTo>
                <a:lnTo>
                  <a:pt x="211646" y="14288"/>
                </a:lnTo>
                <a:lnTo>
                  <a:pt x="211646" y="19050"/>
                </a:lnTo>
                <a:lnTo>
                  <a:pt x="229552" y="19050"/>
                </a:lnTo>
                <a:lnTo>
                  <a:pt x="229552" y="23908"/>
                </a:lnTo>
                <a:lnTo>
                  <a:pt x="247460" y="23908"/>
                </a:lnTo>
                <a:lnTo>
                  <a:pt x="247460" y="28670"/>
                </a:lnTo>
                <a:lnTo>
                  <a:pt x="283369" y="28670"/>
                </a:lnTo>
                <a:lnTo>
                  <a:pt x="283369" y="33528"/>
                </a:lnTo>
                <a:lnTo>
                  <a:pt x="286893" y="33528"/>
                </a:lnTo>
                <a:lnTo>
                  <a:pt x="286893" y="38291"/>
                </a:lnTo>
                <a:lnTo>
                  <a:pt x="326422" y="38291"/>
                </a:lnTo>
                <a:lnTo>
                  <a:pt x="326422" y="48006"/>
                </a:lnTo>
                <a:lnTo>
                  <a:pt x="372999" y="48006"/>
                </a:lnTo>
                <a:lnTo>
                  <a:pt x="372999" y="52769"/>
                </a:lnTo>
                <a:lnTo>
                  <a:pt x="408908" y="52769"/>
                </a:lnTo>
                <a:lnTo>
                  <a:pt x="408908" y="57626"/>
                </a:lnTo>
                <a:lnTo>
                  <a:pt x="437579" y="57626"/>
                </a:lnTo>
                <a:lnTo>
                  <a:pt x="437579" y="62484"/>
                </a:lnTo>
                <a:lnTo>
                  <a:pt x="491395" y="62484"/>
                </a:lnTo>
                <a:lnTo>
                  <a:pt x="491395" y="67247"/>
                </a:lnTo>
                <a:lnTo>
                  <a:pt x="516541" y="67247"/>
                </a:lnTo>
                <a:lnTo>
                  <a:pt x="516541" y="72104"/>
                </a:lnTo>
                <a:lnTo>
                  <a:pt x="523685" y="72104"/>
                </a:lnTo>
                <a:lnTo>
                  <a:pt x="523685" y="76962"/>
                </a:lnTo>
                <a:lnTo>
                  <a:pt x="527304" y="76962"/>
                </a:lnTo>
                <a:lnTo>
                  <a:pt x="527304" y="81820"/>
                </a:lnTo>
                <a:lnTo>
                  <a:pt x="534448" y="81820"/>
                </a:lnTo>
                <a:lnTo>
                  <a:pt x="534448" y="86582"/>
                </a:lnTo>
                <a:lnTo>
                  <a:pt x="541591" y="86582"/>
                </a:lnTo>
                <a:lnTo>
                  <a:pt x="541591" y="91440"/>
                </a:lnTo>
                <a:lnTo>
                  <a:pt x="548735" y="91440"/>
                </a:lnTo>
                <a:lnTo>
                  <a:pt x="548735" y="101156"/>
                </a:lnTo>
                <a:lnTo>
                  <a:pt x="602552" y="101156"/>
                </a:lnTo>
                <a:lnTo>
                  <a:pt x="602552" y="110776"/>
                </a:lnTo>
                <a:lnTo>
                  <a:pt x="627698" y="110776"/>
                </a:lnTo>
                <a:lnTo>
                  <a:pt x="627698" y="115634"/>
                </a:lnTo>
                <a:lnTo>
                  <a:pt x="663607" y="115634"/>
                </a:lnTo>
                <a:lnTo>
                  <a:pt x="663607" y="120491"/>
                </a:lnTo>
                <a:lnTo>
                  <a:pt x="674370" y="120491"/>
                </a:lnTo>
                <a:lnTo>
                  <a:pt x="674370" y="125349"/>
                </a:lnTo>
                <a:lnTo>
                  <a:pt x="695897" y="125349"/>
                </a:lnTo>
                <a:lnTo>
                  <a:pt x="695897" y="130207"/>
                </a:lnTo>
                <a:lnTo>
                  <a:pt x="699421" y="130207"/>
                </a:lnTo>
                <a:lnTo>
                  <a:pt x="699421" y="139922"/>
                </a:lnTo>
                <a:lnTo>
                  <a:pt x="720947" y="139922"/>
                </a:lnTo>
                <a:lnTo>
                  <a:pt x="720947" y="144780"/>
                </a:lnTo>
                <a:lnTo>
                  <a:pt x="749618" y="144780"/>
                </a:lnTo>
                <a:lnTo>
                  <a:pt x="749618" y="149638"/>
                </a:lnTo>
                <a:lnTo>
                  <a:pt x="767620" y="149638"/>
                </a:lnTo>
                <a:lnTo>
                  <a:pt x="767620" y="154496"/>
                </a:lnTo>
                <a:lnTo>
                  <a:pt x="785527" y="154496"/>
                </a:lnTo>
                <a:lnTo>
                  <a:pt x="785527" y="159353"/>
                </a:lnTo>
                <a:lnTo>
                  <a:pt x="803434" y="159353"/>
                </a:lnTo>
                <a:lnTo>
                  <a:pt x="803434" y="164211"/>
                </a:lnTo>
                <a:lnTo>
                  <a:pt x="832199" y="164211"/>
                </a:lnTo>
                <a:lnTo>
                  <a:pt x="832199" y="173927"/>
                </a:lnTo>
                <a:lnTo>
                  <a:pt x="842963" y="173927"/>
                </a:lnTo>
                <a:lnTo>
                  <a:pt x="842963" y="178784"/>
                </a:lnTo>
                <a:lnTo>
                  <a:pt x="864394" y="178784"/>
                </a:lnTo>
                <a:lnTo>
                  <a:pt x="864394" y="183642"/>
                </a:lnTo>
                <a:lnTo>
                  <a:pt x="868013" y="183642"/>
                </a:lnTo>
                <a:lnTo>
                  <a:pt x="868013" y="188500"/>
                </a:lnTo>
                <a:lnTo>
                  <a:pt x="875157" y="188500"/>
                </a:lnTo>
                <a:lnTo>
                  <a:pt x="875157" y="193358"/>
                </a:lnTo>
                <a:lnTo>
                  <a:pt x="889540" y="193358"/>
                </a:lnTo>
                <a:lnTo>
                  <a:pt x="889540" y="198215"/>
                </a:lnTo>
                <a:lnTo>
                  <a:pt x="893159" y="198215"/>
                </a:lnTo>
                <a:lnTo>
                  <a:pt x="893159" y="203073"/>
                </a:lnTo>
                <a:lnTo>
                  <a:pt x="903923" y="203073"/>
                </a:lnTo>
                <a:lnTo>
                  <a:pt x="903923" y="207931"/>
                </a:lnTo>
                <a:lnTo>
                  <a:pt x="939736" y="207931"/>
                </a:lnTo>
                <a:lnTo>
                  <a:pt x="939736" y="212789"/>
                </a:lnTo>
                <a:lnTo>
                  <a:pt x="954119" y="212789"/>
                </a:lnTo>
                <a:lnTo>
                  <a:pt x="954119" y="222599"/>
                </a:lnTo>
                <a:lnTo>
                  <a:pt x="964882" y="222599"/>
                </a:lnTo>
                <a:lnTo>
                  <a:pt x="964882" y="227457"/>
                </a:lnTo>
                <a:lnTo>
                  <a:pt x="972026" y="227457"/>
                </a:lnTo>
                <a:lnTo>
                  <a:pt x="972026" y="232315"/>
                </a:lnTo>
                <a:lnTo>
                  <a:pt x="997172" y="232315"/>
                </a:lnTo>
                <a:lnTo>
                  <a:pt x="997172" y="237172"/>
                </a:lnTo>
                <a:lnTo>
                  <a:pt x="1018699" y="237172"/>
                </a:lnTo>
                <a:lnTo>
                  <a:pt x="1018699" y="242030"/>
                </a:lnTo>
                <a:lnTo>
                  <a:pt x="1040225" y="242030"/>
                </a:lnTo>
                <a:lnTo>
                  <a:pt x="1040225" y="246888"/>
                </a:lnTo>
                <a:lnTo>
                  <a:pt x="1050989" y="246888"/>
                </a:lnTo>
                <a:lnTo>
                  <a:pt x="1050989" y="251841"/>
                </a:lnTo>
                <a:lnTo>
                  <a:pt x="1058132" y="251841"/>
                </a:lnTo>
                <a:lnTo>
                  <a:pt x="1058132" y="261556"/>
                </a:lnTo>
                <a:lnTo>
                  <a:pt x="1061752" y="261556"/>
                </a:lnTo>
                <a:lnTo>
                  <a:pt x="1061752" y="266414"/>
                </a:lnTo>
                <a:lnTo>
                  <a:pt x="1097566" y="266414"/>
                </a:lnTo>
                <a:lnTo>
                  <a:pt x="1097566" y="281083"/>
                </a:lnTo>
                <a:lnTo>
                  <a:pt x="1111949" y="281083"/>
                </a:lnTo>
                <a:lnTo>
                  <a:pt x="1111949" y="285941"/>
                </a:lnTo>
                <a:lnTo>
                  <a:pt x="1133475" y="285941"/>
                </a:lnTo>
                <a:lnTo>
                  <a:pt x="1133475" y="290894"/>
                </a:lnTo>
                <a:lnTo>
                  <a:pt x="1137095" y="290894"/>
                </a:lnTo>
                <a:lnTo>
                  <a:pt x="1137095" y="295847"/>
                </a:lnTo>
                <a:lnTo>
                  <a:pt x="1155002" y="295847"/>
                </a:lnTo>
                <a:lnTo>
                  <a:pt x="1155002" y="305657"/>
                </a:lnTo>
                <a:lnTo>
                  <a:pt x="1162145" y="305657"/>
                </a:lnTo>
                <a:lnTo>
                  <a:pt x="1162145" y="310515"/>
                </a:lnTo>
                <a:lnTo>
                  <a:pt x="1190816" y="310515"/>
                </a:lnTo>
                <a:lnTo>
                  <a:pt x="1190816" y="315468"/>
                </a:lnTo>
                <a:lnTo>
                  <a:pt x="1219581" y="315468"/>
                </a:lnTo>
                <a:lnTo>
                  <a:pt x="1219581" y="320326"/>
                </a:lnTo>
                <a:lnTo>
                  <a:pt x="1226725" y="320326"/>
                </a:lnTo>
                <a:lnTo>
                  <a:pt x="1226725" y="330232"/>
                </a:lnTo>
                <a:lnTo>
                  <a:pt x="1233869" y="330232"/>
                </a:lnTo>
                <a:lnTo>
                  <a:pt x="1233869" y="335090"/>
                </a:lnTo>
                <a:lnTo>
                  <a:pt x="1237488" y="335090"/>
                </a:lnTo>
                <a:lnTo>
                  <a:pt x="1237488" y="340043"/>
                </a:lnTo>
                <a:lnTo>
                  <a:pt x="1241108" y="340043"/>
                </a:lnTo>
                <a:lnTo>
                  <a:pt x="1241108" y="349853"/>
                </a:lnTo>
                <a:lnTo>
                  <a:pt x="1259015" y="349853"/>
                </a:lnTo>
                <a:lnTo>
                  <a:pt x="1259015" y="354806"/>
                </a:lnTo>
                <a:lnTo>
                  <a:pt x="1269778" y="354806"/>
                </a:lnTo>
                <a:lnTo>
                  <a:pt x="1269778" y="359664"/>
                </a:lnTo>
                <a:lnTo>
                  <a:pt x="1284161" y="359664"/>
                </a:lnTo>
                <a:lnTo>
                  <a:pt x="1284161" y="364617"/>
                </a:lnTo>
                <a:lnTo>
                  <a:pt x="1287685" y="364617"/>
                </a:lnTo>
                <a:lnTo>
                  <a:pt x="1287685" y="374428"/>
                </a:lnTo>
                <a:lnTo>
                  <a:pt x="1323594" y="374428"/>
                </a:lnTo>
                <a:lnTo>
                  <a:pt x="1323594" y="379381"/>
                </a:lnTo>
                <a:lnTo>
                  <a:pt x="1352264" y="379381"/>
                </a:lnTo>
                <a:lnTo>
                  <a:pt x="1352264" y="384239"/>
                </a:lnTo>
                <a:lnTo>
                  <a:pt x="1359408" y="384239"/>
                </a:lnTo>
                <a:lnTo>
                  <a:pt x="1359408" y="389192"/>
                </a:lnTo>
                <a:lnTo>
                  <a:pt x="1373791" y="389192"/>
                </a:lnTo>
                <a:lnTo>
                  <a:pt x="1373791" y="394145"/>
                </a:lnTo>
                <a:lnTo>
                  <a:pt x="1391698" y="394145"/>
                </a:lnTo>
                <a:lnTo>
                  <a:pt x="1391698" y="399098"/>
                </a:lnTo>
                <a:lnTo>
                  <a:pt x="1402461" y="399098"/>
                </a:lnTo>
                <a:lnTo>
                  <a:pt x="1402461" y="404051"/>
                </a:lnTo>
                <a:lnTo>
                  <a:pt x="1406081" y="404051"/>
                </a:lnTo>
                <a:lnTo>
                  <a:pt x="1406081" y="409003"/>
                </a:lnTo>
                <a:lnTo>
                  <a:pt x="1413224" y="409003"/>
                </a:lnTo>
                <a:lnTo>
                  <a:pt x="1413224" y="414052"/>
                </a:lnTo>
                <a:lnTo>
                  <a:pt x="1456277" y="414052"/>
                </a:lnTo>
                <a:lnTo>
                  <a:pt x="1456277" y="423958"/>
                </a:lnTo>
                <a:lnTo>
                  <a:pt x="1463516" y="423958"/>
                </a:lnTo>
                <a:lnTo>
                  <a:pt x="1463516" y="429006"/>
                </a:lnTo>
                <a:lnTo>
                  <a:pt x="1488567" y="429006"/>
                </a:lnTo>
                <a:lnTo>
                  <a:pt x="1488567" y="433959"/>
                </a:lnTo>
                <a:lnTo>
                  <a:pt x="1499330" y="433959"/>
                </a:lnTo>
                <a:lnTo>
                  <a:pt x="1499330" y="439007"/>
                </a:lnTo>
                <a:lnTo>
                  <a:pt x="1506474" y="439007"/>
                </a:lnTo>
                <a:lnTo>
                  <a:pt x="1506474" y="443960"/>
                </a:lnTo>
                <a:lnTo>
                  <a:pt x="1571054" y="443960"/>
                </a:lnTo>
                <a:lnTo>
                  <a:pt x="1571054" y="459200"/>
                </a:lnTo>
                <a:lnTo>
                  <a:pt x="1596200" y="459200"/>
                </a:lnTo>
                <a:lnTo>
                  <a:pt x="1596200" y="464344"/>
                </a:lnTo>
                <a:lnTo>
                  <a:pt x="1621346" y="464344"/>
                </a:lnTo>
                <a:lnTo>
                  <a:pt x="1621346" y="469583"/>
                </a:lnTo>
                <a:lnTo>
                  <a:pt x="1624870" y="469583"/>
                </a:lnTo>
                <a:lnTo>
                  <a:pt x="1624870" y="474726"/>
                </a:lnTo>
                <a:lnTo>
                  <a:pt x="1642872" y="474726"/>
                </a:lnTo>
                <a:lnTo>
                  <a:pt x="1642872" y="485108"/>
                </a:lnTo>
                <a:lnTo>
                  <a:pt x="1653635" y="485108"/>
                </a:lnTo>
                <a:lnTo>
                  <a:pt x="1653635" y="490252"/>
                </a:lnTo>
                <a:lnTo>
                  <a:pt x="1657160" y="490252"/>
                </a:lnTo>
                <a:lnTo>
                  <a:pt x="1657160" y="495491"/>
                </a:lnTo>
                <a:lnTo>
                  <a:pt x="1660779" y="495491"/>
                </a:lnTo>
                <a:lnTo>
                  <a:pt x="1660779" y="500825"/>
                </a:lnTo>
                <a:lnTo>
                  <a:pt x="1682306" y="500825"/>
                </a:lnTo>
                <a:lnTo>
                  <a:pt x="1682306" y="506063"/>
                </a:lnTo>
                <a:lnTo>
                  <a:pt x="1714595" y="506063"/>
                </a:lnTo>
                <a:lnTo>
                  <a:pt x="1714595" y="516827"/>
                </a:lnTo>
                <a:lnTo>
                  <a:pt x="1721739" y="516827"/>
                </a:lnTo>
                <a:lnTo>
                  <a:pt x="1721739" y="522161"/>
                </a:lnTo>
                <a:lnTo>
                  <a:pt x="1736122" y="522161"/>
                </a:lnTo>
                <a:lnTo>
                  <a:pt x="1736122" y="527590"/>
                </a:lnTo>
                <a:lnTo>
                  <a:pt x="1739646" y="527590"/>
                </a:lnTo>
                <a:lnTo>
                  <a:pt x="1739646" y="533019"/>
                </a:lnTo>
                <a:lnTo>
                  <a:pt x="1750409" y="533019"/>
                </a:lnTo>
                <a:lnTo>
                  <a:pt x="1750409" y="538544"/>
                </a:lnTo>
                <a:lnTo>
                  <a:pt x="1768412" y="538544"/>
                </a:lnTo>
                <a:lnTo>
                  <a:pt x="1768412" y="549783"/>
                </a:lnTo>
                <a:lnTo>
                  <a:pt x="1775555" y="549783"/>
                </a:lnTo>
                <a:lnTo>
                  <a:pt x="1775555" y="555403"/>
                </a:lnTo>
                <a:lnTo>
                  <a:pt x="1793462" y="555403"/>
                </a:lnTo>
                <a:lnTo>
                  <a:pt x="1793462" y="566738"/>
                </a:lnTo>
                <a:lnTo>
                  <a:pt x="1800701" y="566738"/>
                </a:lnTo>
                <a:lnTo>
                  <a:pt x="1800701" y="572357"/>
                </a:lnTo>
                <a:lnTo>
                  <a:pt x="1825752" y="572357"/>
                </a:lnTo>
                <a:lnTo>
                  <a:pt x="1825752" y="578168"/>
                </a:lnTo>
                <a:lnTo>
                  <a:pt x="1843659" y="578168"/>
                </a:lnTo>
                <a:lnTo>
                  <a:pt x="1843659" y="584168"/>
                </a:lnTo>
                <a:lnTo>
                  <a:pt x="1847279" y="584168"/>
                </a:lnTo>
                <a:lnTo>
                  <a:pt x="1847279" y="590074"/>
                </a:lnTo>
                <a:lnTo>
                  <a:pt x="1850898" y="590074"/>
                </a:lnTo>
                <a:lnTo>
                  <a:pt x="1850898" y="595979"/>
                </a:lnTo>
                <a:lnTo>
                  <a:pt x="1872425" y="595979"/>
                </a:lnTo>
                <a:lnTo>
                  <a:pt x="1872425" y="601980"/>
                </a:lnTo>
                <a:lnTo>
                  <a:pt x="1886712" y="601980"/>
                </a:lnTo>
                <a:lnTo>
                  <a:pt x="1886712" y="608171"/>
                </a:lnTo>
                <a:lnTo>
                  <a:pt x="1958531" y="608171"/>
                </a:lnTo>
                <a:lnTo>
                  <a:pt x="1958531" y="614648"/>
                </a:lnTo>
                <a:lnTo>
                  <a:pt x="1962055" y="614648"/>
                </a:lnTo>
                <a:lnTo>
                  <a:pt x="1962055" y="621125"/>
                </a:lnTo>
                <a:lnTo>
                  <a:pt x="1969294" y="621125"/>
                </a:lnTo>
                <a:lnTo>
                  <a:pt x="1969294" y="627602"/>
                </a:lnTo>
                <a:lnTo>
                  <a:pt x="1976438" y="627602"/>
                </a:lnTo>
                <a:lnTo>
                  <a:pt x="1976438" y="634175"/>
                </a:lnTo>
                <a:lnTo>
                  <a:pt x="2001488" y="634175"/>
                </a:lnTo>
                <a:lnTo>
                  <a:pt x="2001488" y="640842"/>
                </a:lnTo>
                <a:lnTo>
                  <a:pt x="2012251" y="640842"/>
                </a:lnTo>
                <a:lnTo>
                  <a:pt x="2012251" y="647700"/>
                </a:lnTo>
                <a:lnTo>
                  <a:pt x="2023015" y="647700"/>
                </a:lnTo>
                <a:lnTo>
                  <a:pt x="2023015" y="654463"/>
                </a:lnTo>
                <a:lnTo>
                  <a:pt x="2041017" y="654463"/>
                </a:lnTo>
                <a:lnTo>
                  <a:pt x="2041017" y="661511"/>
                </a:lnTo>
                <a:lnTo>
                  <a:pt x="2055305" y="661511"/>
                </a:lnTo>
                <a:lnTo>
                  <a:pt x="2055305" y="668465"/>
                </a:lnTo>
                <a:lnTo>
                  <a:pt x="2066068" y="668465"/>
                </a:lnTo>
                <a:lnTo>
                  <a:pt x="2066068" y="675513"/>
                </a:lnTo>
                <a:lnTo>
                  <a:pt x="2069687" y="675513"/>
                </a:lnTo>
                <a:lnTo>
                  <a:pt x="2069687" y="682657"/>
                </a:lnTo>
                <a:lnTo>
                  <a:pt x="2084070" y="682657"/>
                </a:lnTo>
                <a:lnTo>
                  <a:pt x="2084070" y="689705"/>
                </a:lnTo>
                <a:lnTo>
                  <a:pt x="2091214" y="689705"/>
                </a:lnTo>
                <a:lnTo>
                  <a:pt x="2091214" y="696849"/>
                </a:lnTo>
                <a:lnTo>
                  <a:pt x="2116360" y="696849"/>
                </a:lnTo>
                <a:lnTo>
                  <a:pt x="2116360" y="704279"/>
                </a:lnTo>
                <a:lnTo>
                  <a:pt x="2119884" y="704279"/>
                </a:lnTo>
                <a:lnTo>
                  <a:pt x="2119884" y="711708"/>
                </a:lnTo>
                <a:lnTo>
                  <a:pt x="2134267" y="711708"/>
                </a:lnTo>
                <a:lnTo>
                  <a:pt x="2134267" y="719138"/>
                </a:lnTo>
                <a:lnTo>
                  <a:pt x="2166557" y="719138"/>
                </a:lnTo>
                <a:lnTo>
                  <a:pt x="2166557" y="726853"/>
                </a:lnTo>
                <a:lnTo>
                  <a:pt x="2170081" y="726853"/>
                </a:lnTo>
                <a:lnTo>
                  <a:pt x="2170081" y="734663"/>
                </a:lnTo>
                <a:lnTo>
                  <a:pt x="2177320" y="734663"/>
                </a:lnTo>
                <a:lnTo>
                  <a:pt x="2177320" y="742474"/>
                </a:lnTo>
                <a:lnTo>
                  <a:pt x="2202371" y="742474"/>
                </a:lnTo>
                <a:lnTo>
                  <a:pt x="2202371" y="750570"/>
                </a:lnTo>
                <a:lnTo>
                  <a:pt x="2241899" y="750570"/>
                </a:lnTo>
                <a:lnTo>
                  <a:pt x="2241899" y="758857"/>
                </a:lnTo>
                <a:lnTo>
                  <a:pt x="2274189" y="758857"/>
                </a:lnTo>
                <a:lnTo>
                  <a:pt x="2274189" y="767239"/>
                </a:lnTo>
                <a:lnTo>
                  <a:pt x="2320766" y="767239"/>
                </a:lnTo>
                <a:lnTo>
                  <a:pt x="2320766" y="775811"/>
                </a:lnTo>
                <a:lnTo>
                  <a:pt x="2331530" y="775811"/>
                </a:lnTo>
                <a:lnTo>
                  <a:pt x="2331530" y="784384"/>
                </a:lnTo>
                <a:lnTo>
                  <a:pt x="2367439" y="784384"/>
                </a:lnTo>
                <a:lnTo>
                  <a:pt x="2367439" y="793242"/>
                </a:lnTo>
                <a:lnTo>
                  <a:pt x="2370963" y="793242"/>
                </a:lnTo>
                <a:lnTo>
                  <a:pt x="2370963" y="802100"/>
                </a:lnTo>
                <a:lnTo>
                  <a:pt x="2381726" y="802100"/>
                </a:lnTo>
                <a:lnTo>
                  <a:pt x="2381726" y="810959"/>
                </a:lnTo>
                <a:lnTo>
                  <a:pt x="2417636" y="810959"/>
                </a:lnTo>
                <a:lnTo>
                  <a:pt x="2417636" y="820007"/>
                </a:lnTo>
                <a:lnTo>
                  <a:pt x="2446306" y="820007"/>
                </a:lnTo>
                <a:lnTo>
                  <a:pt x="2446306" y="829247"/>
                </a:lnTo>
                <a:lnTo>
                  <a:pt x="2453545" y="829247"/>
                </a:lnTo>
                <a:lnTo>
                  <a:pt x="2453545" y="838486"/>
                </a:lnTo>
                <a:lnTo>
                  <a:pt x="2518029" y="838486"/>
                </a:lnTo>
                <a:lnTo>
                  <a:pt x="2518029" y="848106"/>
                </a:lnTo>
                <a:lnTo>
                  <a:pt x="2561082" y="848106"/>
                </a:lnTo>
                <a:lnTo>
                  <a:pt x="2561082" y="858107"/>
                </a:lnTo>
                <a:lnTo>
                  <a:pt x="2568321" y="858107"/>
                </a:lnTo>
                <a:lnTo>
                  <a:pt x="2568321" y="868490"/>
                </a:lnTo>
                <a:lnTo>
                  <a:pt x="2604135" y="868490"/>
                </a:lnTo>
                <a:lnTo>
                  <a:pt x="2604135" y="879062"/>
                </a:lnTo>
                <a:lnTo>
                  <a:pt x="2643568" y="879062"/>
                </a:lnTo>
                <a:lnTo>
                  <a:pt x="2643568" y="890397"/>
                </a:lnTo>
                <a:lnTo>
                  <a:pt x="2647188" y="890397"/>
                </a:lnTo>
                <a:lnTo>
                  <a:pt x="2647188" y="901827"/>
                </a:lnTo>
                <a:lnTo>
                  <a:pt x="2661571" y="901827"/>
                </a:lnTo>
                <a:lnTo>
                  <a:pt x="2661571" y="913352"/>
                </a:lnTo>
                <a:lnTo>
                  <a:pt x="2697385" y="913352"/>
                </a:lnTo>
                <a:lnTo>
                  <a:pt x="2697385" y="925259"/>
                </a:lnTo>
                <a:lnTo>
                  <a:pt x="2855214" y="925259"/>
                </a:lnTo>
                <a:lnTo>
                  <a:pt x="2855214" y="939641"/>
                </a:lnTo>
                <a:lnTo>
                  <a:pt x="2930557" y="939641"/>
                </a:lnTo>
                <a:lnTo>
                  <a:pt x="2930557" y="955262"/>
                </a:lnTo>
                <a:lnTo>
                  <a:pt x="2955703" y="955262"/>
                </a:lnTo>
                <a:lnTo>
                  <a:pt x="2955703" y="972217"/>
                </a:lnTo>
                <a:lnTo>
                  <a:pt x="2959227" y="972217"/>
                </a:lnTo>
                <a:lnTo>
                  <a:pt x="2959227" y="989076"/>
                </a:lnTo>
                <a:lnTo>
                  <a:pt x="2987993" y="989076"/>
                </a:lnTo>
                <a:lnTo>
                  <a:pt x="2987993" y="1006221"/>
                </a:lnTo>
                <a:lnTo>
                  <a:pt x="3020282" y="1006221"/>
                </a:lnTo>
                <a:lnTo>
                  <a:pt x="3020282" y="1024128"/>
                </a:lnTo>
                <a:lnTo>
                  <a:pt x="3041809" y="1024128"/>
                </a:lnTo>
                <a:lnTo>
                  <a:pt x="3041809" y="1042607"/>
                </a:lnTo>
                <a:lnTo>
                  <a:pt x="3117056" y="1042607"/>
                </a:lnTo>
                <a:lnTo>
                  <a:pt x="3117056" y="1064514"/>
                </a:lnTo>
                <a:lnTo>
                  <a:pt x="3135059" y="1064514"/>
                </a:lnTo>
                <a:lnTo>
                  <a:pt x="3135059" y="1086517"/>
                </a:lnTo>
                <a:lnTo>
                  <a:pt x="3228308" y="1086517"/>
                </a:lnTo>
                <a:lnTo>
                  <a:pt x="3228308" y="1114616"/>
                </a:lnTo>
                <a:lnTo>
                  <a:pt x="3264218" y="1114616"/>
                </a:lnTo>
                <a:lnTo>
                  <a:pt x="3264218" y="1143667"/>
                </a:lnTo>
                <a:lnTo>
                  <a:pt x="3267742" y="1143667"/>
                </a:lnTo>
                <a:lnTo>
                  <a:pt x="3267742" y="1172718"/>
                </a:lnTo>
                <a:lnTo>
                  <a:pt x="3282125" y="1172718"/>
                </a:lnTo>
                <a:lnTo>
                  <a:pt x="3282125" y="1202817"/>
                </a:lnTo>
                <a:lnTo>
                  <a:pt x="3300032" y="1202817"/>
                </a:lnTo>
                <a:lnTo>
                  <a:pt x="3300032" y="1233011"/>
                </a:lnTo>
                <a:lnTo>
                  <a:pt x="3504533" y="1233011"/>
                </a:lnTo>
                <a:lnTo>
                  <a:pt x="3504533" y="1295781"/>
                </a:lnTo>
                <a:lnTo>
                  <a:pt x="4688205" y="1295781"/>
                </a:lnTo>
              </a:path>
            </a:pathLst>
          </a:custGeom>
          <a:noFill/>
          <a:ln w="12700" cap="flat">
            <a:solidFill>
              <a:schemeClr val="accent4"/>
            </a:solidFill>
            <a:prstDash val="solid"/>
            <a:miter/>
          </a:ln>
        </p:spPr>
        <p:txBody>
          <a:bodyPr rtlCol="0" anchor="ctr"/>
          <a:lstStyle/>
          <a:p>
            <a:pPr marL="0" marR="0" lvl="0" indent="0" algn="l" defTabSz="913784"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557"/>
              </a:solidFill>
              <a:effectLst/>
              <a:uLnTx/>
              <a:uFillTx/>
              <a:latin typeface="Arial" panose="020B0604020202020204"/>
              <a:ea typeface="+mn-ea"/>
              <a:cs typeface="+mn-cs"/>
            </a:endParaRPr>
          </a:p>
        </p:txBody>
      </p:sp>
      <p:grpSp>
        <p:nvGrpSpPr>
          <p:cNvPr id="2596" name="Group 2595">
            <a:extLst>
              <a:ext uri="{FF2B5EF4-FFF2-40B4-BE49-F238E27FC236}">
                <a16:creationId xmlns:a16="http://schemas.microsoft.com/office/drawing/2014/main" id="{B9E9E9BF-9CF5-D9E7-8B49-B7B337092152}"/>
              </a:ext>
            </a:extLst>
          </p:cNvPr>
          <p:cNvGrpSpPr/>
          <p:nvPr/>
        </p:nvGrpSpPr>
        <p:grpSpPr>
          <a:xfrm>
            <a:off x="7174786" y="1674662"/>
            <a:ext cx="3645695" cy="1891275"/>
            <a:chOff x="7213630" y="1506884"/>
            <a:chExt cx="3645695" cy="1891275"/>
          </a:xfrm>
        </p:grpSpPr>
        <p:cxnSp>
          <p:nvCxnSpPr>
            <p:cNvPr id="1104" name="Straight Connector 1103">
              <a:extLst>
                <a:ext uri="{FF2B5EF4-FFF2-40B4-BE49-F238E27FC236}">
                  <a16:creationId xmlns:a16="http://schemas.microsoft.com/office/drawing/2014/main" id="{45AB9CFD-D98D-A61C-6FFD-AAFE4219986D}"/>
                </a:ext>
              </a:extLst>
            </p:cNvPr>
            <p:cNvCxnSpPr>
              <a:cxnSpLocks/>
            </p:cNvCxnSpPr>
            <p:nvPr/>
          </p:nvCxnSpPr>
          <p:spPr>
            <a:xfrm>
              <a:off x="7213630" y="150688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a:extLst>
                <a:ext uri="{FF2B5EF4-FFF2-40B4-BE49-F238E27FC236}">
                  <a16:creationId xmlns:a16="http://schemas.microsoft.com/office/drawing/2014/main" id="{B306B7A9-2E76-0D05-9311-8CD1D12D6CC5}"/>
                </a:ext>
              </a:extLst>
            </p:cNvPr>
            <p:cNvCxnSpPr>
              <a:cxnSpLocks/>
            </p:cNvCxnSpPr>
            <p:nvPr/>
          </p:nvCxnSpPr>
          <p:spPr>
            <a:xfrm>
              <a:off x="7342217" y="156403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a:extLst>
                <a:ext uri="{FF2B5EF4-FFF2-40B4-BE49-F238E27FC236}">
                  <a16:creationId xmlns:a16="http://schemas.microsoft.com/office/drawing/2014/main" id="{FC4F574F-929E-6B93-50A7-CED8F9763773}"/>
                </a:ext>
              </a:extLst>
            </p:cNvPr>
            <p:cNvCxnSpPr>
              <a:cxnSpLocks/>
            </p:cNvCxnSpPr>
            <p:nvPr/>
          </p:nvCxnSpPr>
          <p:spPr>
            <a:xfrm>
              <a:off x="7366030" y="15711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a:extLst>
                <a:ext uri="{FF2B5EF4-FFF2-40B4-BE49-F238E27FC236}">
                  <a16:creationId xmlns:a16="http://schemas.microsoft.com/office/drawing/2014/main" id="{9FE6271D-3D5C-9B33-C4C8-6536CA2B79C9}"/>
                </a:ext>
              </a:extLst>
            </p:cNvPr>
            <p:cNvCxnSpPr>
              <a:cxnSpLocks/>
            </p:cNvCxnSpPr>
            <p:nvPr/>
          </p:nvCxnSpPr>
          <p:spPr>
            <a:xfrm>
              <a:off x="7592249" y="168309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a:extLst>
                <a:ext uri="{FF2B5EF4-FFF2-40B4-BE49-F238E27FC236}">
                  <a16:creationId xmlns:a16="http://schemas.microsoft.com/office/drawing/2014/main" id="{AF19BA32-6D29-AA1B-EB07-04459B5391E5}"/>
                </a:ext>
              </a:extLst>
            </p:cNvPr>
            <p:cNvCxnSpPr>
              <a:cxnSpLocks/>
            </p:cNvCxnSpPr>
            <p:nvPr/>
          </p:nvCxnSpPr>
          <p:spPr>
            <a:xfrm>
              <a:off x="7685118" y="169024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a:extLst>
                <a:ext uri="{FF2B5EF4-FFF2-40B4-BE49-F238E27FC236}">
                  <a16:creationId xmlns:a16="http://schemas.microsoft.com/office/drawing/2014/main" id="{5F6C2629-6687-E6CA-90CA-E7D27582A949}"/>
                </a:ext>
              </a:extLst>
            </p:cNvPr>
            <p:cNvCxnSpPr>
              <a:cxnSpLocks/>
            </p:cNvCxnSpPr>
            <p:nvPr/>
          </p:nvCxnSpPr>
          <p:spPr>
            <a:xfrm>
              <a:off x="7777986" y="171167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BA325932-F9E8-54DD-1602-ECA6CDDA1E39}"/>
                </a:ext>
              </a:extLst>
            </p:cNvPr>
            <p:cNvCxnSpPr>
              <a:cxnSpLocks/>
            </p:cNvCxnSpPr>
            <p:nvPr/>
          </p:nvCxnSpPr>
          <p:spPr>
            <a:xfrm>
              <a:off x="8078024" y="185692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a:extLst>
                <a:ext uri="{FF2B5EF4-FFF2-40B4-BE49-F238E27FC236}">
                  <a16:creationId xmlns:a16="http://schemas.microsoft.com/office/drawing/2014/main" id="{491A654B-BD52-1E9F-AD4A-4F6CDC820A03}"/>
                </a:ext>
              </a:extLst>
            </p:cNvPr>
            <p:cNvCxnSpPr>
              <a:cxnSpLocks/>
            </p:cNvCxnSpPr>
            <p:nvPr/>
          </p:nvCxnSpPr>
          <p:spPr>
            <a:xfrm>
              <a:off x="8030399" y="182835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a:extLst>
                <a:ext uri="{FF2B5EF4-FFF2-40B4-BE49-F238E27FC236}">
                  <a16:creationId xmlns:a16="http://schemas.microsoft.com/office/drawing/2014/main" id="{EF38B261-F501-8DFA-F48C-06D152343128}"/>
                </a:ext>
              </a:extLst>
            </p:cNvPr>
            <p:cNvCxnSpPr>
              <a:cxnSpLocks/>
            </p:cNvCxnSpPr>
            <p:nvPr/>
          </p:nvCxnSpPr>
          <p:spPr>
            <a:xfrm>
              <a:off x="8118505" y="188074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a:extLst>
                <a:ext uri="{FF2B5EF4-FFF2-40B4-BE49-F238E27FC236}">
                  <a16:creationId xmlns:a16="http://schemas.microsoft.com/office/drawing/2014/main" id="{CC76A516-6496-AA02-A704-41482C56D5EB}"/>
                </a:ext>
              </a:extLst>
            </p:cNvPr>
            <p:cNvCxnSpPr>
              <a:cxnSpLocks/>
            </p:cNvCxnSpPr>
            <p:nvPr/>
          </p:nvCxnSpPr>
          <p:spPr>
            <a:xfrm>
              <a:off x="8161368" y="189264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a:extLst>
                <a:ext uri="{FF2B5EF4-FFF2-40B4-BE49-F238E27FC236}">
                  <a16:creationId xmlns:a16="http://schemas.microsoft.com/office/drawing/2014/main" id="{20C583F1-8F7D-5F6E-2CCA-0C4A82E5721F}"/>
                </a:ext>
              </a:extLst>
            </p:cNvPr>
            <p:cNvCxnSpPr>
              <a:cxnSpLocks/>
            </p:cNvCxnSpPr>
            <p:nvPr/>
          </p:nvCxnSpPr>
          <p:spPr>
            <a:xfrm>
              <a:off x="8194706" y="191884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a:extLst>
                <a:ext uri="{FF2B5EF4-FFF2-40B4-BE49-F238E27FC236}">
                  <a16:creationId xmlns:a16="http://schemas.microsoft.com/office/drawing/2014/main" id="{852226A2-FD52-2EAB-6601-0D849037F567}"/>
                </a:ext>
              </a:extLst>
            </p:cNvPr>
            <p:cNvCxnSpPr>
              <a:cxnSpLocks/>
            </p:cNvCxnSpPr>
            <p:nvPr/>
          </p:nvCxnSpPr>
          <p:spPr>
            <a:xfrm>
              <a:off x="8230424" y="194265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a:extLst>
                <a:ext uri="{FF2B5EF4-FFF2-40B4-BE49-F238E27FC236}">
                  <a16:creationId xmlns:a16="http://schemas.microsoft.com/office/drawing/2014/main" id="{FF2572FC-680E-517F-A03F-D4D33805FEB9}"/>
                </a:ext>
              </a:extLst>
            </p:cNvPr>
            <p:cNvCxnSpPr>
              <a:cxnSpLocks/>
            </p:cNvCxnSpPr>
            <p:nvPr/>
          </p:nvCxnSpPr>
          <p:spPr>
            <a:xfrm>
              <a:off x="8263761" y="197837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CD522CF9-C272-385C-76A9-16CB38BDF743}"/>
                </a:ext>
              </a:extLst>
            </p:cNvPr>
            <p:cNvCxnSpPr>
              <a:cxnSpLocks/>
            </p:cNvCxnSpPr>
            <p:nvPr/>
          </p:nvCxnSpPr>
          <p:spPr>
            <a:xfrm>
              <a:off x="8301861" y="19926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13EEB8B0-AB90-4744-5768-CC6829D8A590}"/>
                </a:ext>
              </a:extLst>
            </p:cNvPr>
            <p:cNvCxnSpPr>
              <a:cxnSpLocks/>
            </p:cNvCxnSpPr>
            <p:nvPr/>
          </p:nvCxnSpPr>
          <p:spPr>
            <a:xfrm>
              <a:off x="8342343" y="201885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a:extLst>
                <a:ext uri="{FF2B5EF4-FFF2-40B4-BE49-F238E27FC236}">
                  <a16:creationId xmlns:a16="http://schemas.microsoft.com/office/drawing/2014/main" id="{9B6DF1F2-E690-3F7B-AED4-2727027DF996}"/>
                </a:ext>
              </a:extLst>
            </p:cNvPr>
            <p:cNvCxnSpPr>
              <a:cxnSpLocks/>
            </p:cNvCxnSpPr>
            <p:nvPr/>
          </p:nvCxnSpPr>
          <p:spPr>
            <a:xfrm>
              <a:off x="8380443" y="203790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04" name="Straight Connector 2503">
              <a:extLst>
                <a:ext uri="{FF2B5EF4-FFF2-40B4-BE49-F238E27FC236}">
                  <a16:creationId xmlns:a16="http://schemas.microsoft.com/office/drawing/2014/main" id="{571E43F5-02D4-B8A5-2731-A8910077E5C7}"/>
                </a:ext>
              </a:extLst>
            </p:cNvPr>
            <p:cNvCxnSpPr>
              <a:cxnSpLocks/>
            </p:cNvCxnSpPr>
            <p:nvPr/>
          </p:nvCxnSpPr>
          <p:spPr>
            <a:xfrm>
              <a:off x="8423306" y="205457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10" name="Straight Connector 2509">
              <a:extLst>
                <a:ext uri="{FF2B5EF4-FFF2-40B4-BE49-F238E27FC236}">
                  <a16:creationId xmlns:a16="http://schemas.microsoft.com/office/drawing/2014/main" id="{FF6CC218-74C1-2617-B493-2A4CD7C2FBA5}"/>
                </a:ext>
              </a:extLst>
            </p:cNvPr>
            <p:cNvCxnSpPr>
              <a:cxnSpLocks/>
            </p:cNvCxnSpPr>
            <p:nvPr/>
          </p:nvCxnSpPr>
          <p:spPr>
            <a:xfrm>
              <a:off x="8463786" y="208552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11" name="Straight Connector 2510">
              <a:extLst>
                <a:ext uri="{FF2B5EF4-FFF2-40B4-BE49-F238E27FC236}">
                  <a16:creationId xmlns:a16="http://schemas.microsoft.com/office/drawing/2014/main" id="{86C2DD62-23DB-2B8F-E897-E44E2C54E512}"/>
                </a:ext>
              </a:extLst>
            </p:cNvPr>
            <p:cNvCxnSpPr>
              <a:cxnSpLocks/>
            </p:cNvCxnSpPr>
            <p:nvPr/>
          </p:nvCxnSpPr>
          <p:spPr>
            <a:xfrm>
              <a:off x="8487599" y="209743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12" name="Straight Connector 2511">
              <a:extLst>
                <a:ext uri="{FF2B5EF4-FFF2-40B4-BE49-F238E27FC236}">
                  <a16:creationId xmlns:a16="http://schemas.microsoft.com/office/drawing/2014/main" id="{6018ABD7-5B24-0929-92DA-30AEBED9DA23}"/>
                </a:ext>
              </a:extLst>
            </p:cNvPr>
            <p:cNvCxnSpPr>
              <a:cxnSpLocks/>
            </p:cNvCxnSpPr>
            <p:nvPr/>
          </p:nvCxnSpPr>
          <p:spPr>
            <a:xfrm>
              <a:off x="8525699" y="213077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53" name="Straight Connector 2552">
              <a:extLst>
                <a:ext uri="{FF2B5EF4-FFF2-40B4-BE49-F238E27FC236}">
                  <a16:creationId xmlns:a16="http://schemas.microsoft.com/office/drawing/2014/main" id="{B0104559-C814-8255-FA58-B724E2DD9AFA}"/>
                </a:ext>
              </a:extLst>
            </p:cNvPr>
            <p:cNvCxnSpPr>
              <a:cxnSpLocks/>
            </p:cNvCxnSpPr>
            <p:nvPr/>
          </p:nvCxnSpPr>
          <p:spPr>
            <a:xfrm>
              <a:off x="8559036" y="215458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59" name="Straight Connector 2558">
              <a:extLst>
                <a:ext uri="{FF2B5EF4-FFF2-40B4-BE49-F238E27FC236}">
                  <a16:creationId xmlns:a16="http://schemas.microsoft.com/office/drawing/2014/main" id="{D47D2F58-4B32-0D40-6604-A92422C38445}"/>
                </a:ext>
              </a:extLst>
            </p:cNvPr>
            <p:cNvCxnSpPr>
              <a:cxnSpLocks/>
            </p:cNvCxnSpPr>
            <p:nvPr/>
          </p:nvCxnSpPr>
          <p:spPr>
            <a:xfrm>
              <a:off x="8587611" y="215458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1" name="Straight Connector 2560">
              <a:extLst>
                <a:ext uri="{FF2B5EF4-FFF2-40B4-BE49-F238E27FC236}">
                  <a16:creationId xmlns:a16="http://schemas.microsoft.com/office/drawing/2014/main" id="{9ECF3B2D-45A3-4D5A-422C-442E2817A9A1}"/>
                </a:ext>
              </a:extLst>
            </p:cNvPr>
            <p:cNvCxnSpPr>
              <a:cxnSpLocks/>
            </p:cNvCxnSpPr>
            <p:nvPr/>
          </p:nvCxnSpPr>
          <p:spPr>
            <a:xfrm>
              <a:off x="8618567" y="21879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2" name="Straight Connector 2561">
              <a:extLst>
                <a:ext uri="{FF2B5EF4-FFF2-40B4-BE49-F238E27FC236}">
                  <a16:creationId xmlns:a16="http://schemas.microsoft.com/office/drawing/2014/main" id="{A1FFE0A7-2902-9F11-6ABF-CA5495FE9337}"/>
                </a:ext>
              </a:extLst>
            </p:cNvPr>
            <p:cNvCxnSpPr>
              <a:cxnSpLocks/>
            </p:cNvCxnSpPr>
            <p:nvPr/>
          </p:nvCxnSpPr>
          <p:spPr>
            <a:xfrm>
              <a:off x="8647142" y="221887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3" name="Straight Connector 2562">
              <a:extLst>
                <a:ext uri="{FF2B5EF4-FFF2-40B4-BE49-F238E27FC236}">
                  <a16:creationId xmlns:a16="http://schemas.microsoft.com/office/drawing/2014/main" id="{4F88422A-3E8C-389B-A550-39FA2C6F76ED}"/>
                </a:ext>
              </a:extLst>
            </p:cNvPr>
            <p:cNvCxnSpPr>
              <a:cxnSpLocks/>
            </p:cNvCxnSpPr>
            <p:nvPr/>
          </p:nvCxnSpPr>
          <p:spPr>
            <a:xfrm>
              <a:off x="8670955" y="224507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4" name="Straight Connector 2563">
              <a:extLst>
                <a:ext uri="{FF2B5EF4-FFF2-40B4-BE49-F238E27FC236}">
                  <a16:creationId xmlns:a16="http://schemas.microsoft.com/office/drawing/2014/main" id="{DD4632FD-FE24-F724-5DEF-E7DAE0F0CA67}"/>
                </a:ext>
              </a:extLst>
            </p:cNvPr>
            <p:cNvCxnSpPr>
              <a:cxnSpLocks/>
            </p:cNvCxnSpPr>
            <p:nvPr/>
          </p:nvCxnSpPr>
          <p:spPr>
            <a:xfrm>
              <a:off x="8687624" y="227126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5" name="Straight Connector 2564">
              <a:extLst>
                <a:ext uri="{FF2B5EF4-FFF2-40B4-BE49-F238E27FC236}">
                  <a16:creationId xmlns:a16="http://schemas.microsoft.com/office/drawing/2014/main" id="{4FCC42CB-E3F7-7E0C-19DB-85104E09DB0F}"/>
                </a:ext>
              </a:extLst>
            </p:cNvPr>
            <p:cNvCxnSpPr>
              <a:cxnSpLocks/>
            </p:cNvCxnSpPr>
            <p:nvPr/>
          </p:nvCxnSpPr>
          <p:spPr>
            <a:xfrm>
              <a:off x="8713817" y="228793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6" name="Straight Connector 2565">
              <a:extLst>
                <a:ext uri="{FF2B5EF4-FFF2-40B4-BE49-F238E27FC236}">
                  <a16:creationId xmlns:a16="http://schemas.microsoft.com/office/drawing/2014/main" id="{C75885AB-3BD5-BAB5-44D4-AA35A08E6873}"/>
                </a:ext>
              </a:extLst>
            </p:cNvPr>
            <p:cNvCxnSpPr>
              <a:cxnSpLocks/>
            </p:cNvCxnSpPr>
            <p:nvPr/>
          </p:nvCxnSpPr>
          <p:spPr>
            <a:xfrm>
              <a:off x="8740011" y="229269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7" name="Straight Connector 2566">
              <a:extLst>
                <a:ext uri="{FF2B5EF4-FFF2-40B4-BE49-F238E27FC236}">
                  <a16:creationId xmlns:a16="http://schemas.microsoft.com/office/drawing/2014/main" id="{A644D7B6-E81F-3354-EBAB-6CC878BF2EF0}"/>
                </a:ext>
              </a:extLst>
            </p:cNvPr>
            <p:cNvCxnSpPr>
              <a:cxnSpLocks/>
            </p:cNvCxnSpPr>
            <p:nvPr/>
          </p:nvCxnSpPr>
          <p:spPr>
            <a:xfrm>
              <a:off x="8761443" y="228793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8" name="Straight Connector 2567">
              <a:extLst>
                <a:ext uri="{FF2B5EF4-FFF2-40B4-BE49-F238E27FC236}">
                  <a16:creationId xmlns:a16="http://schemas.microsoft.com/office/drawing/2014/main" id="{710C61A5-C033-C0D4-74C6-25278989F460}"/>
                </a:ext>
              </a:extLst>
            </p:cNvPr>
            <p:cNvCxnSpPr>
              <a:cxnSpLocks/>
            </p:cNvCxnSpPr>
            <p:nvPr/>
          </p:nvCxnSpPr>
          <p:spPr>
            <a:xfrm>
              <a:off x="8780493" y="23022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9" name="Straight Connector 2568">
              <a:extLst>
                <a:ext uri="{FF2B5EF4-FFF2-40B4-BE49-F238E27FC236}">
                  <a16:creationId xmlns:a16="http://schemas.microsoft.com/office/drawing/2014/main" id="{3E2E9E88-F813-8046-8C12-B20327F20104}"/>
                </a:ext>
              </a:extLst>
            </p:cNvPr>
            <p:cNvCxnSpPr>
              <a:cxnSpLocks/>
            </p:cNvCxnSpPr>
            <p:nvPr/>
          </p:nvCxnSpPr>
          <p:spPr>
            <a:xfrm>
              <a:off x="8804305" y="230698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0" name="Straight Connector 2569">
              <a:extLst>
                <a:ext uri="{FF2B5EF4-FFF2-40B4-BE49-F238E27FC236}">
                  <a16:creationId xmlns:a16="http://schemas.microsoft.com/office/drawing/2014/main" id="{3B7FF7A2-01A5-C9FA-CA55-6FFCE3B21EA4}"/>
                </a:ext>
              </a:extLst>
            </p:cNvPr>
            <p:cNvCxnSpPr>
              <a:cxnSpLocks/>
            </p:cNvCxnSpPr>
            <p:nvPr/>
          </p:nvCxnSpPr>
          <p:spPr>
            <a:xfrm>
              <a:off x="8825736" y="232603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1" name="Straight Connector 2570">
              <a:extLst>
                <a:ext uri="{FF2B5EF4-FFF2-40B4-BE49-F238E27FC236}">
                  <a16:creationId xmlns:a16="http://schemas.microsoft.com/office/drawing/2014/main" id="{1D2D0C0D-D939-9752-E5B2-98621E2309E4}"/>
                </a:ext>
              </a:extLst>
            </p:cNvPr>
            <p:cNvCxnSpPr>
              <a:cxnSpLocks/>
            </p:cNvCxnSpPr>
            <p:nvPr/>
          </p:nvCxnSpPr>
          <p:spPr>
            <a:xfrm>
              <a:off x="8847167" y="23403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2" name="Straight Connector 2571">
              <a:extLst>
                <a:ext uri="{FF2B5EF4-FFF2-40B4-BE49-F238E27FC236}">
                  <a16:creationId xmlns:a16="http://schemas.microsoft.com/office/drawing/2014/main" id="{7A2AE412-6AE8-FC0A-3C67-787AD20D4C47}"/>
                </a:ext>
              </a:extLst>
            </p:cNvPr>
            <p:cNvCxnSpPr>
              <a:cxnSpLocks/>
            </p:cNvCxnSpPr>
            <p:nvPr/>
          </p:nvCxnSpPr>
          <p:spPr>
            <a:xfrm>
              <a:off x="8870979" y="234984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3" name="Straight Connector 2572">
              <a:extLst>
                <a:ext uri="{FF2B5EF4-FFF2-40B4-BE49-F238E27FC236}">
                  <a16:creationId xmlns:a16="http://schemas.microsoft.com/office/drawing/2014/main" id="{F794233E-76E0-5F8E-7703-E61274BAE000}"/>
                </a:ext>
              </a:extLst>
            </p:cNvPr>
            <p:cNvCxnSpPr>
              <a:cxnSpLocks/>
            </p:cNvCxnSpPr>
            <p:nvPr/>
          </p:nvCxnSpPr>
          <p:spPr>
            <a:xfrm>
              <a:off x="8892411" y="237603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4" name="Straight Connector 2573">
              <a:extLst>
                <a:ext uri="{FF2B5EF4-FFF2-40B4-BE49-F238E27FC236}">
                  <a16:creationId xmlns:a16="http://schemas.microsoft.com/office/drawing/2014/main" id="{759EED77-24BA-0C1C-8C83-F94091A5790F}"/>
                </a:ext>
              </a:extLst>
            </p:cNvPr>
            <p:cNvCxnSpPr>
              <a:cxnSpLocks/>
            </p:cNvCxnSpPr>
            <p:nvPr/>
          </p:nvCxnSpPr>
          <p:spPr>
            <a:xfrm>
              <a:off x="8916224" y="2402235"/>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5" name="Straight Connector 2574">
              <a:extLst>
                <a:ext uri="{FF2B5EF4-FFF2-40B4-BE49-F238E27FC236}">
                  <a16:creationId xmlns:a16="http://schemas.microsoft.com/office/drawing/2014/main" id="{9B0FE2CE-B66C-AC9C-1D43-69EF03DA6FE0}"/>
                </a:ext>
              </a:extLst>
            </p:cNvPr>
            <p:cNvCxnSpPr>
              <a:cxnSpLocks/>
            </p:cNvCxnSpPr>
            <p:nvPr/>
          </p:nvCxnSpPr>
          <p:spPr>
            <a:xfrm>
              <a:off x="8932892" y="241652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6" name="Straight Connector 2575">
              <a:extLst>
                <a:ext uri="{FF2B5EF4-FFF2-40B4-BE49-F238E27FC236}">
                  <a16:creationId xmlns:a16="http://schemas.microsoft.com/office/drawing/2014/main" id="{80E1A1C2-D543-AE32-21A7-00D724726095}"/>
                </a:ext>
              </a:extLst>
            </p:cNvPr>
            <p:cNvCxnSpPr>
              <a:cxnSpLocks/>
            </p:cNvCxnSpPr>
            <p:nvPr/>
          </p:nvCxnSpPr>
          <p:spPr>
            <a:xfrm>
              <a:off x="8954324" y="241890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7" name="Straight Connector 2576">
              <a:extLst>
                <a:ext uri="{FF2B5EF4-FFF2-40B4-BE49-F238E27FC236}">
                  <a16:creationId xmlns:a16="http://schemas.microsoft.com/office/drawing/2014/main" id="{0F31C8EE-67FC-678E-5D81-6393BD1DC293}"/>
                </a:ext>
              </a:extLst>
            </p:cNvPr>
            <p:cNvCxnSpPr>
              <a:cxnSpLocks/>
            </p:cNvCxnSpPr>
            <p:nvPr/>
          </p:nvCxnSpPr>
          <p:spPr>
            <a:xfrm>
              <a:off x="8987661" y="243319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8" name="Straight Connector 2577">
              <a:extLst>
                <a:ext uri="{FF2B5EF4-FFF2-40B4-BE49-F238E27FC236}">
                  <a16:creationId xmlns:a16="http://schemas.microsoft.com/office/drawing/2014/main" id="{979D265B-DCAC-024B-FC28-F1D8CAF0618E}"/>
                </a:ext>
              </a:extLst>
            </p:cNvPr>
            <p:cNvCxnSpPr>
              <a:cxnSpLocks/>
            </p:cNvCxnSpPr>
            <p:nvPr/>
          </p:nvCxnSpPr>
          <p:spPr>
            <a:xfrm>
              <a:off x="9009093" y="246652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9" name="Straight Connector 2578">
              <a:extLst>
                <a:ext uri="{FF2B5EF4-FFF2-40B4-BE49-F238E27FC236}">
                  <a16:creationId xmlns:a16="http://schemas.microsoft.com/office/drawing/2014/main" id="{FAD00E4B-8475-B2A5-3050-21A228F2A511}"/>
                </a:ext>
              </a:extLst>
            </p:cNvPr>
            <p:cNvCxnSpPr>
              <a:cxnSpLocks/>
            </p:cNvCxnSpPr>
            <p:nvPr/>
          </p:nvCxnSpPr>
          <p:spPr>
            <a:xfrm>
              <a:off x="9035286" y="246652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0" name="Straight Connector 2579">
              <a:extLst>
                <a:ext uri="{FF2B5EF4-FFF2-40B4-BE49-F238E27FC236}">
                  <a16:creationId xmlns:a16="http://schemas.microsoft.com/office/drawing/2014/main" id="{0080C93D-ABFC-9F11-6212-82E839B6CBF6}"/>
                </a:ext>
              </a:extLst>
            </p:cNvPr>
            <p:cNvCxnSpPr>
              <a:cxnSpLocks/>
            </p:cNvCxnSpPr>
            <p:nvPr/>
          </p:nvCxnSpPr>
          <p:spPr>
            <a:xfrm>
              <a:off x="9059100" y="24927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1" name="Straight Connector 2580">
              <a:extLst>
                <a:ext uri="{FF2B5EF4-FFF2-40B4-BE49-F238E27FC236}">
                  <a16:creationId xmlns:a16="http://schemas.microsoft.com/office/drawing/2014/main" id="{B8A0197D-D3A4-60A8-6462-51C8CB72AEDB}"/>
                </a:ext>
              </a:extLst>
            </p:cNvPr>
            <p:cNvCxnSpPr>
              <a:cxnSpLocks/>
            </p:cNvCxnSpPr>
            <p:nvPr/>
          </p:nvCxnSpPr>
          <p:spPr>
            <a:xfrm>
              <a:off x="9085293" y="24927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a:extLst>
                <a:ext uri="{FF2B5EF4-FFF2-40B4-BE49-F238E27FC236}">
                  <a16:creationId xmlns:a16="http://schemas.microsoft.com/office/drawing/2014/main" id="{4BADF127-5DE8-48A0-7B8F-9CA0A60C791A}"/>
                </a:ext>
              </a:extLst>
            </p:cNvPr>
            <p:cNvCxnSpPr>
              <a:cxnSpLocks/>
            </p:cNvCxnSpPr>
            <p:nvPr/>
          </p:nvCxnSpPr>
          <p:spPr>
            <a:xfrm>
              <a:off x="9113868" y="24927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3" name="Straight Connector 2582">
              <a:extLst>
                <a:ext uri="{FF2B5EF4-FFF2-40B4-BE49-F238E27FC236}">
                  <a16:creationId xmlns:a16="http://schemas.microsoft.com/office/drawing/2014/main" id="{E88A1058-AF89-7517-027A-FC7677B4FE90}"/>
                </a:ext>
              </a:extLst>
            </p:cNvPr>
            <p:cNvCxnSpPr>
              <a:cxnSpLocks/>
            </p:cNvCxnSpPr>
            <p:nvPr/>
          </p:nvCxnSpPr>
          <p:spPr>
            <a:xfrm>
              <a:off x="9140062" y="24927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a:extLst>
                <a:ext uri="{FF2B5EF4-FFF2-40B4-BE49-F238E27FC236}">
                  <a16:creationId xmlns:a16="http://schemas.microsoft.com/office/drawing/2014/main" id="{929A4D29-BFDF-3F8E-2CD4-CDA1B2218D78}"/>
                </a:ext>
              </a:extLst>
            </p:cNvPr>
            <p:cNvCxnSpPr>
              <a:cxnSpLocks/>
            </p:cNvCxnSpPr>
            <p:nvPr/>
          </p:nvCxnSpPr>
          <p:spPr>
            <a:xfrm>
              <a:off x="9173399" y="252844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5" name="Straight Connector 2584">
              <a:extLst>
                <a:ext uri="{FF2B5EF4-FFF2-40B4-BE49-F238E27FC236}">
                  <a16:creationId xmlns:a16="http://schemas.microsoft.com/office/drawing/2014/main" id="{CAEFF8C1-34F4-BD00-223B-84BE6E0AEDE3}"/>
                </a:ext>
              </a:extLst>
            </p:cNvPr>
            <p:cNvCxnSpPr>
              <a:cxnSpLocks/>
            </p:cNvCxnSpPr>
            <p:nvPr/>
          </p:nvCxnSpPr>
          <p:spPr>
            <a:xfrm>
              <a:off x="9209118" y="2564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a:extLst>
                <a:ext uri="{FF2B5EF4-FFF2-40B4-BE49-F238E27FC236}">
                  <a16:creationId xmlns:a16="http://schemas.microsoft.com/office/drawing/2014/main" id="{27C0117B-3C2A-8BE2-CD07-171E3FDC1AC4}"/>
                </a:ext>
              </a:extLst>
            </p:cNvPr>
            <p:cNvCxnSpPr>
              <a:cxnSpLocks/>
            </p:cNvCxnSpPr>
            <p:nvPr/>
          </p:nvCxnSpPr>
          <p:spPr>
            <a:xfrm>
              <a:off x="9235312" y="256416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7" name="Straight Connector 2586">
              <a:extLst>
                <a:ext uri="{FF2B5EF4-FFF2-40B4-BE49-F238E27FC236}">
                  <a16:creationId xmlns:a16="http://schemas.microsoft.com/office/drawing/2014/main" id="{2A793F14-CED6-7B76-07CA-B3631F980D76}"/>
                </a:ext>
              </a:extLst>
            </p:cNvPr>
            <p:cNvCxnSpPr>
              <a:cxnSpLocks/>
            </p:cNvCxnSpPr>
            <p:nvPr/>
          </p:nvCxnSpPr>
          <p:spPr>
            <a:xfrm>
              <a:off x="9271030" y="25617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8" name="Straight Connector 2587">
              <a:extLst>
                <a:ext uri="{FF2B5EF4-FFF2-40B4-BE49-F238E27FC236}">
                  <a16:creationId xmlns:a16="http://schemas.microsoft.com/office/drawing/2014/main" id="{E9D0A435-81EB-8A28-C0F2-9A033C515FBA}"/>
                </a:ext>
              </a:extLst>
            </p:cNvPr>
            <p:cNvCxnSpPr>
              <a:cxnSpLocks/>
            </p:cNvCxnSpPr>
            <p:nvPr/>
          </p:nvCxnSpPr>
          <p:spPr>
            <a:xfrm>
              <a:off x="9297224" y="2566541"/>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9" name="Straight Connector 2588">
              <a:extLst>
                <a:ext uri="{FF2B5EF4-FFF2-40B4-BE49-F238E27FC236}">
                  <a16:creationId xmlns:a16="http://schemas.microsoft.com/office/drawing/2014/main" id="{0ADE94CB-B72A-C7B1-AB86-EFE7802B441B}"/>
                </a:ext>
              </a:extLst>
            </p:cNvPr>
            <p:cNvCxnSpPr>
              <a:cxnSpLocks/>
            </p:cNvCxnSpPr>
            <p:nvPr/>
          </p:nvCxnSpPr>
          <p:spPr>
            <a:xfrm>
              <a:off x="9328181" y="259035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90" name="Straight Connector 2589">
              <a:extLst>
                <a:ext uri="{FF2B5EF4-FFF2-40B4-BE49-F238E27FC236}">
                  <a16:creationId xmlns:a16="http://schemas.microsoft.com/office/drawing/2014/main" id="{BE7841B2-0311-7D1B-827C-3C0517B618EC}"/>
                </a:ext>
              </a:extLst>
            </p:cNvPr>
            <p:cNvCxnSpPr>
              <a:cxnSpLocks/>
            </p:cNvCxnSpPr>
            <p:nvPr/>
          </p:nvCxnSpPr>
          <p:spPr>
            <a:xfrm>
              <a:off x="9359137" y="260940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91" name="Straight Connector 2590">
              <a:extLst>
                <a:ext uri="{FF2B5EF4-FFF2-40B4-BE49-F238E27FC236}">
                  <a16:creationId xmlns:a16="http://schemas.microsoft.com/office/drawing/2014/main" id="{42A489E6-FC3B-FC73-8C1F-B44E3D7AF355}"/>
                </a:ext>
              </a:extLst>
            </p:cNvPr>
            <p:cNvCxnSpPr>
              <a:cxnSpLocks/>
            </p:cNvCxnSpPr>
            <p:nvPr/>
          </p:nvCxnSpPr>
          <p:spPr>
            <a:xfrm>
              <a:off x="9390093" y="264988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a:extLst>
                <a:ext uri="{FF2B5EF4-FFF2-40B4-BE49-F238E27FC236}">
                  <a16:creationId xmlns:a16="http://schemas.microsoft.com/office/drawing/2014/main" id="{0660B72F-006D-0E49-0391-5D73CBCA9412}"/>
                </a:ext>
              </a:extLst>
            </p:cNvPr>
            <p:cNvCxnSpPr>
              <a:cxnSpLocks/>
            </p:cNvCxnSpPr>
            <p:nvPr/>
          </p:nvCxnSpPr>
          <p:spPr>
            <a:xfrm>
              <a:off x="9456768" y="270941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1" name="Straight Connector 1280">
              <a:extLst>
                <a:ext uri="{FF2B5EF4-FFF2-40B4-BE49-F238E27FC236}">
                  <a16:creationId xmlns:a16="http://schemas.microsoft.com/office/drawing/2014/main" id="{308C994C-5D30-F0A1-CDAD-DCF29EF1137C}"/>
                </a:ext>
              </a:extLst>
            </p:cNvPr>
            <p:cNvCxnSpPr>
              <a:cxnSpLocks/>
            </p:cNvCxnSpPr>
            <p:nvPr/>
          </p:nvCxnSpPr>
          <p:spPr>
            <a:xfrm>
              <a:off x="9421049" y="2683222"/>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2" name="Straight Connector 1281">
              <a:extLst>
                <a:ext uri="{FF2B5EF4-FFF2-40B4-BE49-F238E27FC236}">
                  <a16:creationId xmlns:a16="http://schemas.microsoft.com/office/drawing/2014/main" id="{57154C96-700E-0840-F374-4A70334133F5}"/>
                </a:ext>
              </a:extLst>
            </p:cNvPr>
            <p:cNvCxnSpPr>
              <a:cxnSpLocks/>
            </p:cNvCxnSpPr>
            <p:nvPr/>
          </p:nvCxnSpPr>
          <p:spPr>
            <a:xfrm>
              <a:off x="9497249" y="270941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a:extLst>
                <a:ext uri="{FF2B5EF4-FFF2-40B4-BE49-F238E27FC236}">
                  <a16:creationId xmlns:a16="http://schemas.microsoft.com/office/drawing/2014/main" id="{FC3D6557-D9BA-12CF-FE25-071AA3AEBA27}"/>
                </a:ext>
              </a:extLst>
            </p:cNvPr>
            <p:cNvCxnSpPr>
              <a:cxnSpLocks/>
            </p:cNvCxnSpPr>
            <p:nvPr/>
          </p:nvCxnSpPr>
          <p:spPr>
            <a:xfrm>
              <a:off x="9516299" y="270941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4" name="Straight Connector 1283">
              <a:extLst>
                <a:ext uri="{FF2B5EF4-FFF2-40B4-BE49-F238E27FC236}">
                  <a16:creationId xmlns:a16="http://schemas.microsoft.com/office/drawing/2014/main" id="{CB384A62-8DE6-B938-0659-BDFE0D9108C9}"/>
                </a:ext>
              </a:extLst>
            </p:cNvPr>
            <p:cNvCxnSpPr>
              <a:cxnSpLocks/>
            </p:cNvCxnSpPr>
            <p:nvPr/>
          </p:nvCxnSpPr>
          <p:spPr>
            <a:xfrm>
              <a:off x="9537731" y="2709416"/>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6E69E572-0DBA-66D7-8751-D2F2F3F6666E}"/>
                </a:ext>
              </a:extLst>
            </p:cNvPr>
            <p:cNvCxnSpPr>
              <a:cxnSpLocks/>
            </p:cNvCxnSpPr>
            <p:nvPr/>
          </p:nvCxnSpPr>
          <p:spPr>
            <a:xfrm>
              <a:off x="9568687" y="276180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a:extLst>
                <a:ext uri="{FF2B5EF4-FFF2-40B4-BE49-F238E27FC236}">
                  <a16:creationId xmlns:a16="http://schemas.microsoft.com/office/drawing/2014/main" id="{48B6C5E7-C277-9F60-9F0B-C78E19177CB2}"/>
                </a:ext>
              </a:extLst>
            </p:cNvPr>
            <p:cNvCxnSpPr>
              <a:cxnSpLocks/>
            </p:cNvCxnSpPr>
            <p:nvPr/>
          </p:nvCxnSpPr>
          <p:spPr>
            <a:xfrm>
              <a:off x="9604405" y="279037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7" name="Straight Connector 1286">
              <a:extLst>
                <a:ext uri="{FF2B5EF4-FFF2-40B4-BE49-F238E27FC236}">
                  <a16:creationId xmlns:a16="http://schemas.microsoft.com/office/drawing/2014/main" id="{496B5345-F61A-9DC3-DC4D-9F1D71D9C0F9}"/>
                </a:ext>
              </a:extLst>
            </p:cNvPr>
            <p:cNvCxnSpPr>
              <a:cxnSpLocks/>
            </p:cNvCxnSpPr>
            <p:nvPr/>
          </p:nvCxnSpPr>
          <p:spPr>
            <a:xfrm>
              <a:off x="9656792" y="281895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8" name="Straight Connector 1287">
              <a:extLst>
                <a:ext uri="{FF2B5EF4-FFF2-40B4-BE49-F238E27FC236}">
                  <a16:creationId xmlns:a16="http://schemas.microsoft.com/office/drawing/2014/main" id="{99EC7906-38A3-8054-09DB-CA0ACDF75910}"/>
                </a:ext>
              </a:extLst>
            </p:cNvPr>
            <p:cNvCxnSpPr>
              <a:cxnSpLocks/>
            </p:cNvCxnSpPr>
            <p:nvPr/>
          </p:nvCxnSpPr>
          <p:spPr>
            <a:xfrm>
              <a:off x="9699655" y="2883248"/>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a:extLst>
                <a:ext uri="{FF2B5EF4-FFF2-40B4-BE49-F238E27FC236}">
                  <a16:creationId xmlns:a16="http://schemas.microsoft.com/office/drawing/2014/main" id="{C8004395-2D8E-CFF2-622C-BA014DEDC61F}"/>
                </a:ext>
              </a:extLst>
            </p:cNvPr>
            <p:cNvCxnSpPr>
              <a:cxnSpLocks/>
            </p:cNvCxnSpPr>
            <p:nvPr/>
          </p:nvCxnSpPr>
          <p:spPr>
            <a:xfrm>
              <a:off x="9725849" y="288324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0" name="Straight Connector 1289">
              <a:extLst>
                <a:ext uri="{FF2B5EF4-FFF2-40B4-BE49-F238E27FC236}">
                  <a16:creationId xmlns:a16="http://schemas.microsoft.com/office/drawing/2014/main" id="{386D9312-4EBF-E0AB-FB12-2E0AF6E48AD4}"/>
                </a:ext>
              </a:extLst>
            </p:cNvPr>
            <p:cNvCxnSpPr>
              <a:cxnSpLocks/>
            </p:cNvCxnSpPr>
            <p:nvPr/>
          </p:nvCxnSpPr>
          <p:spPr>
            <a:xfrm>
              <a:off x="9737755" y="291658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1" name="Straight Connector 1290">
              <a:extLst>
                <a:ext uri="{FF2B5EF4-FFF2-40B4-BE49-F238E27FC236}">
                  <a16:creationId xmlns:a16="http://schemas.microsoft.com/office/drawing/2014/main" id="{D05738BA-B6FD-979A-D484-4E67B12312FE}"/>
                </a:ext>
              </a:extLst>
            </p:cNvPr>
            <p:cNvCxnSpPr>
              <a:cxnSpLocks/>
            </p:cNvCxnSpPr>
            <p:nvPr/>
          </p:nvCxnSpPr>
          <p:spPr>
            <a:xfrm>
              <a:off x="9761568" y="291658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a:extLst>
                <a:ext uri="{FF2B5EF4-FFF2-40B4-BE49-F238E27FC236}">
                  <a16:creationId xmlns:a16="http://schemas.microsoft.com/office/drawing/2014/main" id="{02DD4095-C6BD-88ED-C9F8-C8793D961FF5}"/>
                </a:ext>
              </a:extLst>
            </p:cNvPr>
            <p:cNvCxnSpPr>
              <a:cxnSpLocks/>
            </p:cNvCxnSpPr>
            <p:nvPr/>
          </p:nvCxnSpPr>
          <p:spPr>
            <a:xfrm>
              <a:off x="9787762" y="291658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3" name="Straight Connector 1292">
              <a:extLst>
                <a:ext uri="{FF2B5EF4-FFF2-40B4-BE49-F238E27FC236}">
                  <a16:creationId xmlns:a16="http://schemas.microsoft.com/office/drawing/2014/main" id="{4C917A7F-2EDE-1E12-BCE7-789089CCCEB0}"/>
                </a:ext>
              </a:extLst>
            </p:cNvPr>
            <p:cNvCxnSpPr>
              <a:cxnSpLocks/>
            </p:cNvCxnSpPr>
            <p:nvPr/>
          </p:nvCxnSpPr>
          <p:spPr>
            <a:xfrm>
              <a:off x="9823480" y="298564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4" name="Straight Connector 1293">
              <a:extLst>
                <a:ext uri="{FF2B5EF4-FFF2-40B4-BE49-F238E27FC236}">
                  <a16:creationId xmlns:a16="http://schemas.microsoft.com/office/drawing/2014/main" id="{75538B67-6893-5AAA-C234-D2BA37FFA25D}"/>
                </a:ext>
              </a:extLst>
            </p:cNvPr>
            <p:cNvCxnSpPr>
              <a:cxnSpLocks/>
            </p:cNvCxnSpPr>
            <p:nvPr/>
          </p:nvCxnSpPr>
          <p:spPr>
            <a:xfrm>
              <a:off x="9847293" y="298564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a:extLst>
                <a:ext uri="{FF2B5EF4-FFF2-40B4-BE49-F238E27FC236}">
                  <a16:creationId xmlns:a16="http://schemas.microsoft.com/office/drawing/2014/main" id="{FF868392-82BE-FB47-E838-82F9A951BE3F}"/>
                </a:ext>
              </a:extLst>
            </p:cNvPr>
            <p:cNvCxnSpPr>
              <a:cxnSpLocks/>
            </p:cNvCxnSpPr>
            <p:nvPr/>
          </p:nvCxnSpPr>
          <p:spPr>
            <a:xfrm>
              <a:off x="9873487" y="298564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6" name="Straight Connector 1295">
              <a:extLst>
                <a:ext uri="{FF2B5EF4-FFF2-40B4-BE49-F238E27FC236}">
                  <a16:creationId xmlns:a16="http://schemas.microsoft.com/office/drawing/2014/main" id="{E49669F4-A2A4-86F7-CA13-E6B0868DFF73}"/>
                </a:ext>
              </a:extLst>
            </p:cNvPr>
            <p:cNvCxnSpPr>
              <a:cxnSpLocks/>
            </p:cNvCxnSpPr>
            <p:nvPr/>
          </p:nvCxnSpPr>
          <p:spPr>
            <a:xfrm>
              <a:off x="9913968" y="298564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7" name="Straight Connector 1296">
              <a:extLst>
                <a:ext uri="{FF2B5EF4-FFF2-40B4-BE49-F238E27FC236}">
                  <a16:creationId xmlns:a16="http://schemas.microsoft.com/office/drawing/2014/main" id="{28A2A2D5-CA29-E857-2DA5-8651F7EBBE1D}"/>
                </a:ext>
              </a:extLst>
            </p:cNvPr>
            <p:cNvCxnSpPr>
              <a:cxnSpLocks/>
            </p:cNvCxnSpPr>
            <p:nvPr/>
          </p:nvCxnSpPr>
          <p:spPr>
            <a:xfrm>
              <a:off x="9937781" y="298564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a:extLst>
                <a:ext uri="{FF2B5EF4-FFF2-40B4-BE49-F238E27FC236}">
                  <a16:creationId xmlns:a16="http://schemas.microsoft.com/office/drawing/2014/main" id="{774D7244-C8B9-CDAA-47F7-DBB28F08A9A6}"/>
                </a:ext>
              </a:extLst>
            </p:cNvPr>
            <p:cNvCxnSpPr>
              <a:cxnSpLocks/>
            </p:cNvCxnSpPr>
            <p:nvPr/>
          </p:nvCxnSpPr>
          <p:spPr>
            <a:xfrm>
              <a:off x="9963975" y="2985640"/>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39140CEC-A488-DFDF-C350-6631727117BA}"/>
                </a:ext>
              </a:extLst>
            </p:cNvPr>
            <p:cNvCxnSpPr>
              <a:cxnSpLocks/>
            </p:cNvCxnSpPr>
            <p:nvPr/>
          </p:nvCxnSpPr>
          <p:spPr>
            <a:xfrm>
              <a:off x="10004456" y="3038027"/>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0" name="Straight Connector 1299">
              <a:extLst>
                <a:ext uri="{FF2B5EF4-FFF2-40B4-BE49-F238E27FC236}">
                  <a16:creationId xmlns:a16="http://schemas.microsoft.com/office/drawing/2014/main" id="{EE5F4F38-FBFE-24D1-3C32-C956A79D3F20}"/>
                </a:ext>
              </a:extLst>
            </p:cNvPr>
            <p:cNvCxnSpPr>
              <a:cxnSpLocks/>
            </p:cNvCxnSpPr>
            <p:nvPr/>
          </p:nvCxnSpPr>
          <p:spPr>
            <a:xfrm>
              <a:off x="10049700" y="308803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a:extLst>
                <a:ext uri="{FF2B5EF4-FFF2-40B4-BE49-F238E27FC236}">
                  <a16:creationId xmlns:a16="http://schemas.microsoft.com/office/drawing/2014/main" id="{CAFD4150-AA1B-9D57-3D6A-C62ECCDCE146}"/>
                </a:ext>
              </a:extLst>
            </p:cNvPr>
            <p:cNvCxnSpPr>
              <a:cxnSpLocks/>
            </p:cNvCxnSpPr>
            <p:nvPr/>
          </p:nvCxnSpPr>
          <p:spPr>
            <a:xfrm>
              <a:off x="10090181" y="3164234"/>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2" name="Straight Connector 1301">
              <a:extLst>
                <a:ext uri="{FF2B5EF4-FFF2-40B4-BE49-F238E27FC236}">
                  <a16:creationId xmlns:a16="http://schemas.microsoft.com/office/drawing/2014/main" id="{FFCF1538-08C0-A160-59CB-CB305EAF17D1}"/>
                </a:ext>
              </a:extLst>
            </p:cNvPr>
            <p:cNvCxnSpPr>
              <a:cxnSpLocks/>
            </p:cNvCxnSpPr>
            <p:nvPr/>
          </p:nvCxnSpPr>
          <p:spPr>
            <a:xfrm>
              <a:off x="10123518" y="3238053"/>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3" name="Straight Connector 1302">
              <a:extLst>
                <a:ext uri="{FF2B5EF4-FFF2-40B4-BE49-F238E27FC236}">
                  <a16:creationId xmlns:a16="http://schemas.microsoft.com/office/drawing/2014/main" id="{03C8D012-5183-2163-B94C-0F1DFA2E7228}"/>
                </a:ext>
              </a:extLst>
            </p:cNvPr>
            <p:cNvCxnSpPr>
              <a:cxnSpLocks/>
            </p:cNvCxnSpPr>
            <p:nvPr/>
          </p:nvCxnSpPr>
          <p:spPr>
            <a:xfrm>
              <a:off x="10175906"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a:extLst>
                <a:ext uri="{FF2B5EF4-FFF2-40B4-BE49-F238E27FC236}">
                  <a16:creationId xmlns:a16="http://schemas.microsoft.com/office/drawing/2014/main" id="{39CDA091-1294-5A2C-B251-0BC51096F510}"/>
                </a:ext>
              </a:extLst>
            </p:cNvPr>
            <p:cNvCxnSpPr>
              <a:cxnSpLocks/>
            </p:cNvCxnSpPr>
            <p:nvPr/>
          </p:nvCxnSpPr>
          <p:spPr>
            <a:xfrm>
              <a:off x="10216387"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5" name="Straight Connector 1304">
              <a:extLst>
                <a:ext uri="{FF2B5EF4-FFF2-40B4-BE49-F238E27FC236}">
                  <a16:creationId xmlns:a16="http://schemas.microsoft.com/office/drawing/2014/main" id="{9E799342-4830-C1A1-A1E7-9F2A4398E90A}"/>
                </a:ext>
              </a:extLst>
            </p:cNvPr>
            <p:cNvCxnSpPr>
              <a:cxnSpLocks/>
            </p:cNvCxnSpPr>
            <p:nvPr/>
          </p:nvCxnSpPr>
          <p:spPr>
            <a:xfrm>
              <a:off x="10292587"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5115B288-AAD3-8E3C-DF97-B7566E7D0AB1}"/>
                </a:ext>
              </a:extLst>
            </p:cNvPr>
            <p:cNvCxnSpPr>
              <a:cxnSpLocks/>
            </p:cNvCxnSpPr>
            <p:nvPr/>
          </p:nvCxnSpPr>
          <p:spPr>
            <a:xfrm>
              <a:off x="10316400"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05657CAB-1A75-8987-F60A-64267E962594}"/>
                </a:ext>
              </a:extLst>
            </p:cNvPr>
            <p:cNvCxnSpPr>
              <a:cxnSpLocks/>
            </p:cNvCxnSpPr>
            <p:nvPr/>
          </p:nvCxnSpPr>
          <p:spPr>
            <a:xfrm>
              <a:off x="10337831"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8" name="Straight Connector 1307">
              <a:extLst>
                <a:ext uri="{FF2B5EF4-FFF2-40B4-BE49-F238E27FC236}">
                  <a16:creationId xmlns:a16="http://schemas.microsoft.com/office/drawing/2014/main" id="{AAFA7D76-72A8-6015-E091-022207CB12ED}"/>
                </a:ext>
              </a:extLst>
            </p:cNvPr>
            <p:cNvCxnSpPr>
              <a:cxnSpLocks/>
            </p:cNvCxnSpPr>
            <p:nvPr/>
          </p:nvCxnSpPr>
          <p:spPr>
            <a:xfrm>
              <a:off x="10473563"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EBEAE991-EF6A-4F71-B4F7-D154BCA1F857}"/>
                </a:ext>
              </a:extLst>
            </p:cNvPr>
            <p:cNvCxnSpPr>
              <a:cxnSpLocks/>
            </p:cNvCxnSpPr>
            <p:nvPr/>
          </p:nvCxnSpPr>
          <p:spPr>
            <a:xfrm>
              <a:off x="10504519"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4C65F9C1-FA48-8D98-2E20-09111B38E44A}"/>
                </a:ext>
              </a:extLst>
            </p:cNvPr>
            <p:cNvCxnSpPr>
              <a:cxnSpLocks/>
            </p:cNvCxnSpPr>
            <p:nvPr/>
          </p:nvCxnSpPr>
          <p:spPr>
            <a:xfrm>
              <a:off x="10552143"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92" name="Straight Connector 2591">
              <a:extLst>
                <a:ext uri="{FF2B5EF4-FFF2-40B4-BE49-F238E27FC236}">
                  <a16:creationId xmlns:a16="http://schemas.microsoft.com/office/drawing/2014/main" id="{B7E30D31-77D7-DA60-E35E-1B0FEDAB693D}"/>
                </a:ext>
              </a:extLst>
            </p:cNvPr>
            <p:cNvCxnSpPr>
              <a:cxnSpLocks/>
            </p:cNvCxnSpPr>
            <p:nvPr/>
          </p:nvCxnSpPr>
          <p:spPr>
            <a:xfrm>
              <a:off x="10580719"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93" name="Straight Connector 2592">
              <a:extLst>
                <a:ext uri="{FF2B5EF4-FFF2-40B4-BE49-F238E27FC236}">
                  <a16:creationId xmlns:a16="http://schemas.microsoft.com/office/drawing/2014/main" id="{22EAEBE4-E4BE-D184-B5F9-F8C24BA76367}"/>
                </a:ext>
              </a:extLst>
            </p:cNvPr>
            <p:cNvCxnSpPr>
              <a:cxnSpLocks/>
            </p:cNvCxnSpPr>
            <p:nvPr/>
          </p:nvCxnSpPr>
          <p:spPr>
            <a:xfrm>
              <a:off x="10640250"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94" name="Straight Connector 2593">
              <a:extLst>
                <a:ext uri="{FF2B5EF4-FFF2-40B4-BE49-F238E27FC236}">
                  <a16:creationId xmlns:a16="http://schemas.microsoft.com/office/drawing/2014/main" id="{044A0579-B47B-E18D-7657-F3CF6C2F4C61}"/>
                </a:ext>
              </a:extLst>
            </p:cNvPr>
            <p:cNvCxnSpPr>
              <a:cxnSpLocks/>
            </p:cNvCxnSpPr>
            <p:nvPr/>
          </p:nvCxnSpPr>
          <p:spPr>
            <a:xfrm>
              <a:off x="10764075"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95" name="Straight Connector 2594">
              <a:extLst>
                <a:ext uri="{FF2B5EF4-FFF2-40B4-BE49-F238E27FC236}">
                  <a16:creationId xmlns:a16="http://schemas.microsoft.com/office/drawing/2014/main" id="{65EEC287-777E-E12F-1A4E-F9C658BF820F}"/>
                </a:ext>
              </a:extLst>
            </p:cNvPr>
            <p:cNvCxnSpPr>
              <a:cxnSpLocks/>
            </p:cNvCxnSpPr>
            <p:nvPr/>
          </p:nvCxnSpPr>
          <p:spPr>
            <a:xfrm>
              <a:off x="10859325" y="3326159"/>
              <a:ext cx="0" cy="7200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699" name="Group 2698">
            <a:extLst>
              <a:ext uri="{FF2B5EF4-FFF2-40B4-BE49-F238E27FC236}">
                <a16:creationId xmlns:a16="http://schemas.microsoft.com/office/drawing/2014/main" id="{A62BE5B1-E092-8570-82E1-523E78E3CC3C}"/>
              </a:ext>
            </a:extLst>
          </p:cNvPr>
          <p:cNvGrpSpPr/>
          <p:nvPr/>
        </p:nvGrpSpPr>
        <p:grpSpPr>
          <a:xfrm>
            <a:off x="6692184" y="1593232"/>
            <a:ext cx="4376739" cy="1953543"/>
            <a:chOff x="6731029" y="1425454"/>
            <a:chExt cx="4376738" cy="1953543"/>
          </a:xfrm>
        </p:grpSpPr>
        <p:cxnSp>
          <p:nvCxnSpPr>
            <p:cNvPr id="2598" name="Straight Connector 2597">
              <a:extLst>
                <a:ext uri="{FF2B5EF4-FFF2-40B4-BE49-F238E27FC236}">
                  <a16:creationId xmlns:a16="http://schemas.microsoft.com/office/drawing/2014/main" id="{AFD1798D-E664-A4F8-4B16-FEEB2796994D}"/>
                </a:ext>
              </a:extLst>
            </p:cNvPr>
            <p:cNvCxnSpPr>
              <a:cxnSpLocks/>
            </p:cNvCxnSpPr>
            <p:nvPr/>
          </p:nvCxnSpPr>
          <p:spPr>
            <a:xfrm>
              <a:off x="6731029" y="142545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99" name="Straight Connector 2598">
              <a:extLst>
                <a:ext uri="{FF2B5EF4-FFF2-40B4-BE49-F238E27FC236}">
                  <a16:creationId xmlns:a16="http://schemas.microsoft.com/office/drawing/2014/main" id="{4E5CF99E-9DF8-F8B5-4C97-D9CFF2EDC237}"/>
                </a:ext>
              </a:extLst>
            </p:cNvPr>
            <p:cNvCxnSpPr>
              <a:cxnSpLocks/>
            </p:cNvCxnSpPr>
            <p:nvPr/>
          </p:nvCxnSpPr>
          <p:spPr>
            <a:xfrm>
              <a:off x="6938197" y="1451322"/>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a:extLst>
                <a:ext uri="{FF2B5EF4-FFF2-40B4-BE49-F238E27FC236}">
                  <a16:creationId xmlns:a16="http://schemas.microsoft.com/office/drawing/2014/main" id="{664A4BAD-9115-08B3-B467-17B6168A0C5D}"/>
                </a:ext>
              </a:extLst>
            </p:cNvPr>
            <p:cNvCxnSpPr>
              <a:cxnSpLocks/>
            </p:cNvCxnSpPr>
            <p:nvPr/>
          </p:nvCxnSpPr>
          <p:spPr>
            <a:xfrm>
              <a:off x="6819135" y="142545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a:extLst>
                <a:ext uri="{FF2B5EF4-FFF2-40B4-BE49-F238E27FC236}">
                  <a16:creationId xmlns:a16="http://schemas.microsoft.com/office/drawing/2014/main" id="{821CFDB7-A561-2692-BD7C-6F4012F38275}"/>
                </a:ext>
              </a:extLst>
            </p:cNvPr>
            <p:cNvCxnSpPr>
              <a:cxnSpLocks/>
            </p:cNvCxnSpPr>
            <p:nvPr/>
          </p:nvCxnSpPr>
          <p:spPr>
            <a:xfrm>
              <a:off x="6759604" y="142545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2" name="Straight Connector 2601">
              <a:extLst>
                <a:ext uri="{FF2B5EF4-FFF2-40B4-BE49-F238E27FC236}">
                  <a16:creationId xmlns:a16="http://schemas.microsoft.com/office/drawing/2014/main" id="{73CA176D-3D67-9787-91E1-787FB94F2D8D}"/>
                </a:ext>
              </a:extLst>
            </p:cNvPr>
            <p:cNvCxnSpPr>
              <a:cxnSpLocks/>
            </p:cNvCxnSpPr>
            <p:nvPr/>
          </p:nvCxnSpPr>
          <p:spPr>
            <a:xfrm>
              <a:off x="6876286" y="142545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3" name="Straight Connector 2602">
              <a:extLst>
                <a:ext uri="{FF2B5EF4-FFF2-40B4-BE49-F238E27FC236}">
                  <a16:creationId xmlns:a16="http://schemas.microsoft.com/office/drawing/2014/main" id="{B83C365C-BABD-6C45-FCA0-9E7E2728B609}"/>
                </a:ext>
              </a:extLst>
            </p:cNvPr>
            <p:cNvCxnSpPr>
              <a:cxnSpLocks/>
            </p:cNvCxnSpPr>
            <p:nvPr/>
          </p:nvCxnSpPr>
          <p:spPr>
            <a:xfrm>
              <a:off x="6788179" y="142545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a:extLst>
                <a:ext uri="{FF2B5EF4-FFF2-40B4-BE49-F238E27FC236}">
                  <a16:creationId xmlns:a16="http://schemas.microsoft.com/office/drawing/2014/main" id="{A77053A9-C1A4-6BEE-56DD-F97952BD0A50}"/>
                </a:ext>
              </a:extLst>
            </p:cNvPr>
            <p:cNvCxnSpPr>
              <a:cxnSpLocks/>
            </p:cNvCxnSpPr>
            <p:nvPr/>
          </p:nvCxnSpPr>
          <p:spPr>
            <a:xfrm>
              <a:off x="7983567" y="1980648"/>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6" name="Straight Connector 2605">
              <a:extLst>
                <a:ext uri="{FF2B5EF4-FFF2-40B4-BE49-F238E27FC236}">
                  <a16:creationId xmlns:a16="http://schemas.microsoft.com/office/drawing/2014/main" id="{082099F0-BC1A-5FC2-BB2A-F9D57EBAC201}"/>
                </a:ext>
              </a:extLst>
            </p:cNvPr>
            <p:cNvCxnSpPr>
              <a:cxnSpLocks/>
            </p:cNvCxnSpPr>
            <p:nvPr/>
          </p:nvCxnSpPr>
          <p:spPr>
            <a:xfrm>
              <a:off x="8019285" y="1994605"/>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7" name="Straight Connector 2606">
              <a:extLst>
                <a:ext uri="{FF2B5EF4-FFF2-40B4-BE49-F238E27FC236}">
                  <a16:creationId xmlns:a16="http://schemas.microsoft.com/office/drawing/2014/main" id="{B40141BA-37C4-710D-8E88-DBF0FB674E98}"/>
                </a:ext>
              </a:extLst>
            </p:cNvPr>
            <p:cNvCxnSpPr>
              <a:cxnSpLocks/>
            </p:cNvCxnSpPr>
            <p:nvPr/>
          </p:nvCxnSpPr>
          <p:spPr>
            <a:xfrm>
              <a:off x="8052623" y="2020631"/>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8" name="Straight Connector 2607">
              <a:extLst>
                <a:ext uri="{FF2B5EF4-FFF2-40B4-BE49-F238E27FC236}">
                  <a16:creationId xmlns:a16="http://schemas.microsoft.com/office/drawing/2014/main" id="{47FD14EF-8BBD-3F7B-C8DF-92388C295B24}"/>
                </a:ext>
              </a:extLst>
            </p:cNvPr>
            <p:cNvCxnSpPr>
              <a:cxnSpLocks/>
            </p:cNvCxnSpPr>
            <p:nvPr/>
          </p:nvCxnSpPr>
          <p:spPr>
            <a:xfrm>
              <a:off x="8090723" y="203455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9" name="Straight Connector 2608">
              <a:extLst>
                <a:ext uri="{FF2B5EF4-FFF2-40B4-BE49-F238E27FC236}">
                  <a16:creationId xmlns:a16="http://schemas.microsoft.com/office/drawing/2014/main" id="{D4305A6C-8A37-FD9C-6410-F685C005F2B6}"/>
                </a:ext>
              </a:extLst>
            </p:cNvPr>
            <p:cNvCxnSpPr>
              <a:cxnSpLocks/>
            </p:cNvCxnSpPr>
            <p:nvPr/>
          </p:nvCxnSpPr>
          <p:spPr>
            <a:xfrm>
              <a:off x="8140729" y="206756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0" name="Straight Connector 2609">
              <a:extLst>
                <a:ext uri="{FF2B5EF4-FFF2-40B4-BE49-F238E27FC236}">
                  <a16:creationId xmlns:a16="http://schemas.microsoft.com/office/drawing/2014/main" id="{61E85BB3-72BE-DF41-72AC-5826F7AA5F6F}"/>
                </a:ext>
              </a:extLst>
            </p:cNvPr>
            <p:cNvCxnSpPr>
              <a:cxnSpLocks/>
            </p:cNvCxnSpPr>
            <p:nvPr/>
          </p:nvCxnSpPr>
          <p:spPr>
            <a:xfrm>
              <a:off x="8176448" y="206944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1" name="Straight Connector 2610">
              <a:extLst>
                <a:ext uri="{FF2B5EF4-FFF2-40B4-BE49-F238E27FC236}">
                  <a16:creationId xmlns:a16="http://schemas.microsoft.com/office/drawing/2014/main" id="{D7EFC3AF-CBAD-EDAE-EF89-6038444BB817}"/>
                </a:ext>
              </a:extLst>
            </p:cNvPr>
            <p:cNvCxnSpPr>
              <a:cxnSpLocks/>
            </p:cNvCxnSpPr>
            <p:nvPr/>
          </p:nvCxnSpPr>
          <p:spPr>
            <a:xfrm>
              <a:off x="8197878" y="2081153"/>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2" name="Straight Connector 2611">
              <a:extLst>
                <a:ext uri="{FF2B5EF4-FFF2-40B4-BE49-F238E27FC236}">
                  <a16:creationId xmlns:a16="http://schemas.microsoft.com/office/drawing/2014/main" id="{030CC47E-4E0D-27C3-8459-29B9CD19BC94}"/>
                </a:ext>
              </a:extLst>
            </p:cNvPr>
            <p:cNvCxnSpPr>
              <a:cxnSpLocks/>
            </p:cNvCxnSpPr>
            <p:nvPr/>
          </p:nvCxnSpPr>
          <p:spPr>
            <a:xfrm>
              <a:off x="8228836" y="209507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3" name="Straight Connector 2612">
              <a:extLst>
                <a:ext uri="{FF2B5EF4-FFF2-40B4-BE49-F238E27FC236}">
                  <a16:creationId xmlns:a16="http://schemas.microsoft.com/office/drawing/2014/main" id="{2EC6BB54-EA5B-BFEB-F31F-D7AEAB1EA3C6}"/>
                </a:ext>
              </a:extLst>
            </p:cNvPr>
            <p:cNvCxnSpPr>
              <a:cxnSpLocks/>
            </p:cNvCxnSpPr>
            <p:nvPr/>
          </p:nvCxnSpPr>
          <p:spPr>
            <a:xfrm>
              <a:off x="8276460" y="213767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4" name="Straight Connector 2613">
              <a:extLst>
                <a:ext uri="{FF2B5EF4-FFF2-40B4-BE49-F238E27FC236}">
                  <a16:creationId xmlns:a16="http://schemas.microsoft.com/office/drawing/2014/main" id="{BD01B1F5-4D79-00F4-A51A-20B75FDEA1ED}"/>
                </a:ext>
              </a:extLst>
            </p:cNvPr>
            <p:cNvCxnSpPr>
              <a:cxnSpLocks/>
            </p:cNvCxnSpPr>
            <p:nvPr/>
          </p:nvCxnSpPr>
          <p:spPr>
            <a:xfrm>
              <a:off x="8321705" y="216363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5" name="Straight Connector 2614">
              <a:extLst>
                <a:ext uri="{FF2B5EF4-FFF2-40B4-BE49-F238E27FC236}">
                  <a16:creationId xmlns:a16="http://schemas.microsoft.com/office/drawing/2014/main" id="{96D71EE1-B1F4-98D8-261E-86B2ADF71F46}"/>
                </a:ext>
              </a:extLst>
            </p:cNvPr>
            <p:cNvCxnSpPr>
              <a:cxnSpLocks/>
            </p:cNvCxnSpPr>
            <p:nvPr/>
          </p:nvCxnSpPr>
          <p:spPr>
            <a:xfrm>
              <a:off x="8374091" y="220844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6" name="Straight Connector 2615">
              <a:extLst>
                <a:ext uri="{FF2B5EF4-FFF2-40B4-BE49-F238E27FC236}">
                  <a16:creationId xmlns:a16="http://schemas.microsoft.com/office/drawing/2014/main" id="{8C721DC4-39C1-5B4E-0D89-134145AB95AD}"/>
                </a:ext>
              </a:extLst>
            </p:cNvPr>
            <p:cNvCxnSpPr>
              <a:cxnSpLocks/>
            </p:cNvCxnSpPr>
            <p:nvPr/>
          </p:nvCxnSpPr>
          <p:spPr>
            <a:xfrm>
              <a:off x="8347898" y="218209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7" name="Straight Connector 2616">
              <a:extLst>
                <a:ext uri="{FF2B5EF4-FFF2-40B4-BE49-F238E27FC236}">
                  <a16:creationId xmlns:a16="http://schemas.microsoft.com/office/drawing/2014/main" id="{85340728-1118-1CDE-ED3B-8FFE2EBCF042}"/>
                </a:ext>
              </a:extLst>
            </p:cNvPr>
            <p:cNvCxnSpPr>
              <a:cxnSpLocks/>
            </p:cNvCxnSpPr>
            <p:nvPr/>
          </p:nvCxnSpPr>
          <p:spPr>
            <a:xfrm>
              <a:off x="8409810" y="223877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8" name="Straight Connector 2617">
              <a:extLst>
                <a:ext uri="{FF2B5EF4-FFF2-40B4-BE49-F238E27FC236}">
                  <a16:creationId xmlns:a16="http://schemas.microsoft.com/office/drawing/2014/main" id="{1E6A7984-C06C-D5AD-E87A-0317A3686A7B}"/>
                </a:ext>
              </a:extLst>
            </p:cNvPr>
            <p:cNvCxnSpPr>
              <a:cxnSpLocks/>
            </p:cNvCxnSpPr>
            <p:nvPr/>
          </p:nvCxnSpPr>
          <p:spPr>
            <a:xfrm>
              <a:off x="8433623" y="226702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9" name="Straight Connector 2618">
              <a:extLst>
                <a:ext uri="{FF2B5EF4-FFF2-40B4-BE49-F238E27FC236}">
                  <a16:creationId xmlns:a16="http://schemas.microsoft.com/office/drawing/2014/main" id="{7C12119D-67C1-8AF3-D592-6CE4A19F5644}"/>
                </a:ext>
              </a:extLst>
            </p:cNvPr>
            <p:cNvCxnSpPr>
              <a:cxnSpLocks/>
            </p:cNvCxnSpPr>
            <p:nvPr/>
          </p:nvCxnSpPr>
          <p:spPr>
            <a:xfrm>
              <a:off x="8466959" y="2281308"/>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0" name="Straight Connector 2619">
              <a:extLst>
                <a:ext uri="{FF2B5EF4-FFF2-40B4-BE49-F238E27FC236}">
                  <a16:creationId xmlns:a16="http://schemas.microsoft.com/office/drawing/2014/main" id="{C28E472D-8E14-2D9C-D123-65DC463B353B}"/>
                </a:ext>
              </a:extLst>
            </p:cNvPr>
            <p:cNvCxnSpPr>
              <a:cxnSpLocks/>
            </p:cNvCxnSpPr>
            <p:nvPr/>
          </p:nvCxnSpPr>
          <p:spPr>
            <a:xfrm>
              <a:off x="8490772" y="2299893"/>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1" name="Straight Connector 2620">
              <a:extLst>
                <a:ext uri="{FF2B5EF4-FFF2-40B4-BE49-F238E27FC236}">
                  <a16:creationId xmlns:a16="http://schemas.microsoft.com/office/drawing/2014/main" id="{F6ED33D2-CEC2-98FF-8A41-CAA7601A4D89}"/>
                </a:ext>
              </a:extLst>
            </p:cNvPr>
            <p:cNvCxnSpPr>
              <a:cxnSpLocks/>
            </p:cNvCxnSpPr>
            <p:nvPr/>
          </p:nvCxnSpPr>
          <p:spPr>
            <a:xfrm>
              <a:off x="8516966" y="230422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2" name="Straight Connector 2621">
              <a:extLst>
                <a:ext uri="{FF2B5EF4-FFF2-40B4-BE49-F238E27FC236}">
                  <a16:creationId xmlns:a16="http://schemas.microsoft.com/office/drawing/2014/main" id="{74D99E66-6FAB-4552-6CF5-F40F3BFF793B}"/>
                </a:ext>
              </a:extLst>
            </p:cNvPr>
            <p:cNvCxnSpPr>
              <a:cxnSpLocks/>
            </p:cNvCxnSpPr>
            <p:nvPr/>
          </p:nvCxnSpPr>
          <p:spPr>
            <a:xfrm>
              <a:off x="8566972" y="231100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3" name="Straight Connector 2622">
              <a:extLst>
                <a:ext uri="{FF2B5EF4-FFF2-40B4-BE49-F238E27FC236}">
                  <a16:creationId xmlns:a16="http://schemas.microsoft.com/office/drawing/2014/main" id="{4224EB10-3F20-DEA1-061D-F951F28F539C}"/>
                </a:ext>
              </a:extLst>
            </p:cNvPr>
            <p:cNvCxnSpPr>
              <a:cxnSpLocks/>
            </p:cNvCxnSpPr>
            <p:nvPr/>
          </p:nvCxnSpPr>
          <p:spPr>
            <a:xfrm>
              <a:off x="8543160" y="2313022"/>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4" name="Straight Connector 2623">
              <a:extLst>
                <a:ext uri="{FF2B5EF4-FFF2-40B4-BE49-F238E27FC236}">
                  <a16:creationId xmlns:a16="http://schemas.microsoft.com/office/drawing/2014/main" id="{C3BA4E8D-87B2-DEB7-4494-45F27A8F6EA4}"/>
                </a:ext>
              </a:extLst>
            </p:cNvPr>
            <p:cNvCxnSpPr>
              <a:cxnSpLocks/>
            </p:cNvCxnSpPr>
            <p:nvPr/>
          </p:nvCxnSpPr>
          <p:spPr>
            <a:xfrm>
              <a:off x="8590784" y="234850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5" name="Straight Connector 2624">
              <a:extLst>
                <a:ext uri="{FF2B5EF4-FFF2-40B4-BE49-F238E27FC236}">
                  <a16:creationId xmlns:a16="http://schemas.microsoft.com/office/drawing/2014/main" id="{B18B2488-61B1-4705-405C-47C15A23CA04}"/>
                </a:ext>
              </a:extLst>
            </p:cNvPr>
            <p:cNvCxnSpPr>
              <a:cxnSpLocks/>
            </p:cNvCxnSpPr>
            <p:nvPr/>
          </p:nvCxnSpPr>
          <p:spPr>
            <a:xfrm>
              <a:off x="8638409" y="23793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6" name="Straight Connector 2625">
              <a:extLst>
                <a:ext uri="{FF2B5EF4-FFF2-40B4-BE49-F238E27FC236}">
                  <a16:creationId xmlns:a16="http://schemas.microsoft.com/office/drawing/2014/main" id="{A7BBC233-DF73-A643-F744-D7ACA8E8654C}"/>
                </a:ext>
              </a:extLst>
            </p:cNvPr>
            <p:cNvCxnSpPr>
              <a:cxnSpLocks/>
            </p:cNvCxnSpPr>
            <p:nvPr/>
          </p:nvCxnSpPr>
          <p:spPr>
            <a:xfrm>
              <a:off x="8616980" y="2362797"/>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7" name="Straight Connector 2626">
              <a:extLst>
                <a:ext uri="{FF2B5EF4-FFF2-40B4-BE49-F238E27FC236}">
                  <a16:creationId xmlns:a16="http://schemas.microsoft.com/office/drawing/2014/main" id="{D1D92050-C62A-8C87-DA51-91B22E86EB0F}"/>
                </a:ext>
              </a:extLst>
            </p:cNvPr>
            <p:cNvCxnSpPr>
              <a:cxnSpLocks/>
            </p:cNvCxnSpPr>
            <p:nvPr/>
          </p:nvCxnSpPr>
          <p:spPr>
            <a:xfrm>
              <a:off x="8686035" y="243641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8" name="Straight Connector 2627">
              <a:extLst>
                <a:ext uri="{FF2B5EF4-FFF2-40B4-BE49-F238E27FC236}">
                  <a16:creationId xmlns:a16="http://schemas.microsoft.com/office/drawing/2014/main" id="{57B9B105-2307-C56D-48F3-1A3924E941F7}"/>
                </a:ext>
              </a:extLst>
            </p:cNvPr>
            <p:cNvCxnSpPr>
              <a:cxnSpLocks/>
            </p:cNvCxnSpPr>
            <p:nvPr/>
          </p:nvCxnSpPr>
          <p:spPr>
            <a:xfrm>
              <a:off x="8662222" y="2410157"/>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9" name="Straight Connector 2628">
              <a:extLst>
                <a:ext uri="{FF2B5EF4-FFF2-40B4-BE49-F238E27FC236}">
                  <a16:creationId xmlns:a16="http://schemas.microsoft.com/office/drawing/2014/main" id="{12A05871-B82A-3950-213F-00C39AC7104C}"/>
                </a:ext>
              </a:extLst>
            </p:cNvPr>
            <p:cNvCxnSpPr>
              <a:cxnSpLocks/>
            </p:cNvCxnSpPr>
            <p:nvPr/>
          </p:nvCxnSpPr>
          <p:spPr>
            <a:xfrm>
              <a:off x="8712229" y="245275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0" name="Straight Connector 2629">
              <a:extLst>
                <a:ext uri="{FF2B5EF4-FFF2-40B4-BE49-F238E27FC236}">
                  <a16:creationId xmlns:a16="http://schemas.microsoft.com/office/drawing/2014/main" id="{B1C1A936-C44B-7F10-4346-5A7184A43952}"/>
                </a:ext>
              </a:extLst>
            </p:cNvPr>
            <p:cNvCxnSpPr>
              <a:cxnSpLocks/>
            </p:cNvCxnSpPr>
            <p:nvPr/>
          </p:nvCxnSpPr>
          <p:spPr>
            <a:xfrm>
              <a:off x="8745566" y="2473985"/>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1" name="Straight Connector 2630">
              <a:extLst>
                <a:ext uri="{FF2B5EF4-FFF2-40B4-BE49-F238E27FC236}">
                  <a16:creationId xmlns:a16="http://schemas.microsoft.com/office/drawing/2014/main" id="{DFB19B9E-8B55-3B2A-6E78-FA14923861FB}"/>
                </a:ext>
              </a:extLst>
            </p:cNvPr>
            <p:cNvCxnSpPr>
              <a:cxnSpLocks/>
            </p:cNvCxnSpPr>
            <p:nvPr/>
          </p:nvCxnSpPr>
          <p:spPr>
            <a:xfrm>
              <a:off x="8771759" y="250481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2" name="Straight Connector 2631">
              <a:extLst>
                <a:ext uri="{FF2B5EF4-FFF2-40B4-BE49-F238E27FC236}">
                  <a16:creationId xmlns:a16="http://schemas.microsoft.com/office/drawing/2014/main" id="{A94DB633-F90D-12D7-3D70-6248A1F75E27}"/>
                </a:ext>
              </a:extLst>
            </p:cNvPr>
            <p:cNvCxnSpPr>
              <a:cxnSpLocks/>
            </p:cNvCxnSpPr>
            <p:nvPr/>
          </p:nvCxnSpPr>
          <p:spPr>
            <a:xfrm>
              <a:off x="8795573" y="2518731"/>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a:extLst>
                <a:ext uri="{FF2B5EF4-FFF2-40B4-BE49-F238E27FC236}">
                  <a16:creationId xmlns:a16="http://schemas.microsoft.com/office/drawing/2014/main" id="{82EBDC82-CB70-72D6-FC73-88E73CCBDD7E}"/>
                </a:ext>
              </a:extLst>
            </p:cNvPr>
            <p:cNvCxnSpPr>
              <a:cxnSpLocks/>
            </p:cNvCxnSpPr>
            <p:nvPr/>
          </p:nvCxnSpPr>
          <p:spPr>
            <a:xfrm>
              <a:off x="8824148" y="252075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4" name="Straight Connector 2633">
              <a:extLst>
                <a:ext uri="{FF2B5EF4-FFF2-40B4-BE49-F238E27FC236}">
                  <a16:creationId xmlns:a16="http://schemas.microsoft.com/office/drawing/2014/main" id="{7696400E-A718-68ED-A37B-425606824929}"/>
                </a:ext>
              </a:extLst>
            </p:cNvPr>
            <p:cNvCxnSpPr>
              <a:cxnSpLocks/>
            </p:cNvCxnSpPr>
            <p:nvPr/>
          </p:nvCxnSpPr>
          <p:spPr>
            <a:xfrm>
              <a:off x="8847959" y="2532458"/>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a:extLst>
                <a:ext uri="{FF2B5EF4-FFF2-40B4-BE49-F238E27FC236}">
                  <a16:creationId xmlns:a16="http://schemas.microsoft.com/office/drawing/2014/main" id="{0E1B115B-06EA-E846-FA01-C652E137AF2F}"/>
                </a:ext>
              </a:extLst>
            </p:cNvPr>
            <p:cNvCxnSpPr>
              <a:cxnSpLocks/>
            </p:cNvCxnSpPr>
            <p:nvPr/>
          </p:nvCxnSpPr>
          <p:spPr>
            <a:xfrm>
              <a:off x="8874153" y="253480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6" name="Straight Connector 2635">
              <a:extLst>
                <a:ext uri="{FF2B5EF4-FFF2-40B4-BE49-F238E27FC236}">
                  <a16:creationId xmlns:a16="http://schemas.microsoft.com/office/drawing/2014/main" id="{035099E4-6CD5-40C5-3CEE-26D09C5D7E50}"/>
                </a:ext>
              </a:extLst>
            </p:cNvPr>
            <p:cNvCxnSpPr>
              <a:cxnSpLocks/>
            </p:cNvCxnSpPr>
            <p:nvPr/>
          </p:nvCxnSpPr>
          <p:spPr>
            <a:xfrm>
              <a:off x="8897966" y="2548895"/>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a:extLst>
                <a:ext uri="{FF2B5EF4-FFF2-40B4-BE49-F238E27FC236}">
                  <a16:creationId xmlns:a16="http://schemas.microsoft.com/office/drawing/2014/main" id="{9D0F32CB-0EC2-5B66-D184-90E84DA8F0EA}"/>
                </a:ext>
              </a:extLst>
            </p:cNvPr>
            <p:cNvCxnSpPr>
              <a:cxnSpLocks/>
            </p:cNvCxnSpPr>
            <p:nvPr/>
          </p:nvCxnSpPr>
          <p:spPr>
            <a:xfrm>
              <a:off x="8919398" y="256986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8" name="Straight Connector 2637">
              <a:extLst>
                <a:ext uri="{FF2B5EF4-FFF2-40B4-BE49-F238E27FC236}">
                  <a16:creationId xmlns:a16="http://schemas.microsoft.com/office/drawing/2014/main" id="{013A1063-6777-2943-74B7-4ED189E22311}"/>
                </a:ext>
              </a:extLst>
            </p:cNvPr>
            <p:cNvCxnSpPr>
              <a:cxnSpLocks/>
            </p:cNvCxnSpPr>
            <p:nvPr/>
          </p:nvCxnSpPr>
          <p:spPr>
            <a:xfrm>
              <a:off x="8945591" y="257462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a:extLst>
                <a:ext uri="{FF2B5EF4-FFF2-40B4-BE49-F238E27FC236}">
                  <a16:creationId xmlns:a16="http://schemas.microsoft.com/office/drawing/2014/main" id="{76179146-0DAC-0CE9-0689-008B7A197860}"/>
                </a:ext>
              </a:extLst>
            </p:cNvPr>
            <p:cNvCxnSpPr>
              <a:cxnSpLocks/>
            </p:cNvCxnSpPr>
            <p:nvPr/>
          </p:nvCxnSpPr>
          <p:spPr>
            <a:xfrm>
              <a:off x="8969405" y="260045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0" name="Straight Connector 2639">
              <a:extLst>
                <a:ext uri="{FF2B5EF4-FFF2-40B4-BE49-F238E27FC236}">
                  <a16:creationId xmlns:a16="http://schemas.microsoft.com/office/drawing/2014/main" id="{8B49A6ED-E374-2E88-47D1-0B8938B7E87C}"/>
                </a:ext>
              </a:extLst>
            </p:cNvPr>
            <p:cNvCxnSpPr>
              <a:cxnSpLocks/>
            </p:cNvCxnSpPr>
            <p:nvPr/>
          </p:nvCxnSpPr>
          <p:spPr>
            <a:xfrm>
              <a:off x="8993217" y="261235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a:extLst>
                <a:ext uri="{FF2B5EF4-FFF2-40B4-BE49-F238E27FC236}">
                  <a16:creationId xmlns:a16="http://schemas.microsoft.com/office/drawing/2014/main" id="{99EFF3F7-C3E1-001D-79D1-A9D19CFD133A}"/>
                </a:ext>
              </a:extLst>
            </p:cNvPr>
            <p:cNvCxnSpPr>
              <a:cxnSpLocks/>
            </p:cNvCxnSpPr>
            <p:nvPr/>
          </p:nvCxnSpPr>
          <p:spPr>
            <a:xfrm>
              <a:off x="9017029" y="262426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2" name="Straight Connector 2641">
              <a:extLst>
                <a:ext uri="{FF2B5EF4-FFF2-40B4-BE49-F238E27FC236}">
                  <a16:creationId xmlns:a16="http://schemas.microsoft.com/office/drawing/2014/main" id="{F57EB2A8-F7D5-2615-FA2A-D5D114B7C16F}"/>
                </a:ext>
              </a:extLst>
            </p:cNvPr>
            <p:cNvCxnSpPr>
              <a:cxnSpLocks/>
            </p:cNvCxnSpPr>
            <p:nvPr/>
          </p:nvCxnSpPr>
          <p:spPr>
            <a:xfrm>
              <a:off x="9043223" y="264331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a:extLst>
                <a:ext uri="{FF2B5EF4-FFF2-40B4-BE49-F238E27FC236}">
                  <a16:creationId xmlns:a16="http://schemas.microsoft.com/office/drawing/2014/main" id="{6A0515BC-9828-D40D-EE89-AF2A3A12B191}"/>
                </a:ext>
              </a:extLst>
            </p:cNvPr>
            <p:cNvCxnSpPr>
              <a:cxnSpLocks/>
            </p:cNvCxnSpPr>
            <p:nvPr/>
          </p:nvCxnSpPr>
          <p:spPr>
            <a:xfrm>
              <a:off x="9071797" y="264281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4" name="Straight Connector 2643">
              <a:extLst>
                <a:ext uri="{FF2B5EF4-FFF2-40B4-BE49-F238E27FC236}">
                  <a16:creationId xmlns:a16="http://schemas.microsoft.com/office/drawing/2014/main" id="{F6CD789A-67E3-9681-3D1A-B85CA57F4EC4}"/>
                </a:ext>
              </a:extLst>
            </p:cNvPr>
            <p:cNvCxnSpPr>
              <a:cxnSpLocks/>
            </p:cNvCxnSpPr>
            <p:nvPr/>
          </p:nvCxnSpPr>
          <p:spPr>
            <a:xfrm>
              <a:off x="9131330" y="266613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a:extLst>
                <a:ext uri="{FF2B5EF4-FFF2-40B4-BE49-F238E27FC236}">
                  <a16:creationId xmlns:a16="http://schemas.microsoft.com/office/drawing/2014/main" id="{B6D7B493-0679-5806-4731-5E9AA4A242CE}"/>
                </a:ext>
              </a:extLst>
            </p:cNvPr>
            <p:cNvCxnSpPr>
              <a:cxnSpLocks/>
            </p:cNvCxnSpPr>
            <p:nvPr/>
          </p:nvCxnSpPr>
          <p:spPr>
            <a:xfrm>
              <a:off x="9102754" y="2661373"/>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6" name="Straight Connector 2645">
              <a:extLst>
                <a:ext uri="{FF2B5EF4-FFF2-40B4-BE49-F238E27FC236}">
                  <a16:creationId xmlns:a16="http://schemas.microsoft.com/office/drawing/2014/main" id="{2D685192-F413-9343-5EB3-8B2FB5E1E0F0}"/>
                </a:ext>
              </a:extLst>
            </p:cNvPr>
            <p:cNvCxnSpPr>
              <a:cxnSpLocks/>
            </p:cNvCxnSpPr>
            <p:nvPr/>
          </p:nvCxnSpPr>
          <p:spPr>
            <a:xfrm>
              <a:off x="9152760" y="268998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a:extLst>
                <a:ext uri="{FF2B5EF4-FFF2-40B4-BE49-F238E27FC236}">
                  <a16:creationId xmlns:a16="http://schemas.microsoft.com/office/drawing/2014/main" id="{A077DB62-2937-D48E-2C54-252922FDD34A}"/>
                </a:ext>
              </a:extLst>
            </p:cNvPr>
            <p:cNvCxnSpPr>
              <a:cxnSpLocks/>
            </p:cNvCxnSpPr>
            <p:nvPr/>
          </p:nvCxnSpPr>
          <p:spPr>
            <a:xfrm>
              <a:off x="9178954" y="2697058"/>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8" name="Straight Connector 2647">
              <a:extLst>
                <a:ext uri="{FF2B5EF4-FFF2-40B4-BE49-F238E27FC236}">
                  <a16:creationId xmlns:a16="http://schemas.microsoft.com/office/drawing/2014/main" id="{5E604159-D33F-278C-A3C1-6EE9058A6C1F}"/>
                </a:ext>
              </a:extLst>
            </p:cNvPr>
            <p:cNvCxnSpPr>
              <a:cxnSpLocks/>
            </p:cNvCxnSpPr>
            <p:nvPr/>
          </p:nvCxnSpPr>
          <p:spPr>
            <a:xfrm>
              <a:off x="9200386" y="271339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9" name="Straight Connector 2648">
              <a:extLst>
                <a:ext uri="{FF2B5EF4-FFF2-40B4-BE49-F238E27FC236}">
                  <a16:creationId xmlns:a16="http://schemas.microsoft.com/office/drawing/2014/main" id="{A649F554-36F8-9E15-AF16-6186FB363D86}"/>
                </a:ext>
              </a:extLst>
            </p:cNvPr>
            <p:cNvCxnSpPr>
              <a:cxnSpLocks/>
            </p:cNvCxnSpPr>
            <p:nvPr/>
          </p:nvCxnSpPr>
          <p:spPr>
            <a:xfrm>
              <a:off x="9226579" y="274646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0" name="Straight Connector 2649">
              <a:extLst>
                <a:ext uri="{FF2B5EF4-FFF2-40B4-BE49-F238E27FC236}">
                  <a16:creationId xmlns:a16="http://schemas.microsoft.com/office/drawing/2014/main" id="{86476DE5-558F-60FA-31BC-E60D7EA78901}"/>
                </a:ext>
              </a:extLst>
            </p:cNvPr>
            <p:cNvCxnSpPr>
              <a:cxnSpLocks/>
            </p:cNvCxnSpPr>
            <p:nvPr/>
          </p:nvCxnSpPr>
          <p:spPr>
            <a:xfrm>
              <a:off x="9252773" y="2760191"/>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1" name="Straight Connector 2650">
              <a:extLst>
                <a:ext uri="{FF2B5EF4-FFF2-40B4-BE49-F238E27FC236}">
                  <a16:creationId xmlns:a16="http://schemas.microsoft.com/office/drawing/2014/main" id="{3DD4D809-61F4-CBD4-5B3F-0C7C6825D1D1}"/>
                </a:ext>
              </a:extLst>
            </p:cNvPr>
            <p:cNvCxnSpPr>
              <a:cxnSpLocks/>
            </p:cNvCxnSpPr>
            <p:nvPr/>
          </p:nvCxnSpPr>
          <p:spPr>
            <a:xfrm>
              <a:off x="9307542" y="2766872"/>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2" name="Straight Connector 2651">
              <a:extLst>
                <a:ext uri="{FF2B5EF4-FFF2-40B4-BE49-F238E27FC236}">
                  <a16:creationId xmlns:a16="http://schemas.microsoft.com/office/drawing/2014/main" id="{755DA543-ED29-268B-9608-1B6655E15346}"/>
                </a:ext>
              </a:extLst>
            </p:cNvPr>
            <p:cNvCxnSpPr>
              <a:cxnSpLocks/>
            </p:cNvCxnSpPr>
            <p:nvPr/>
          </p:nvCxnSpPr>
          <p:spPr>
            <a:xfrm>
              <a:off x="9278967" y="2766872"/>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3" name="Straight Connector 2652">
              <a:extLst>
                <a:ext uri="{FF2B5EF4-FFF2-40B4-BE49-F238E27FC236}">
                  <a16:creationId xmlns:a16="http://schemas.microsoft.com/office/drawing/2014/main" id="{D06C48C9-A896-3B19-194D-124F2BD1666A}"/>
                </a:ext>
              </a:extLst>
            </p:cNvPr>
            <p:cNvCxnSpPr>
              <a:cxnSpLocks/>
            </p:cNvCxnSpPr>
            <p:nvPr/>
          </p:nvCxnSpPr>
          <p:spPr>
            <a:xfrm>
              <a:off x="9374217" y="2766872"/>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4" name="Straight Connector 2653">
              <a:extLst>
                <a:ext uri="{FF2B5EF4-FFF2-40B4-BE49-F238E27FC236}">
                  <a16:creationId xmlns:a16="http://schemas.microsoft.com/office/drawing/2014/main" id="{6EAD7AE8-9209-2FD2-8394-E6D147617845}"/>
                </a:ext>
              </a:extLst>
            </p:cNvPr>
            <p:cNvCxnSpPr>
              <a:cxnSpLocks/>
            </p:cNvCxnSpPr>
            <p:nvPr/>
          </p:nvCxnSpPr>
          <p:spPr>
            <a:xfrm>
              <a:off x="9340879" y="2766872"/>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5" name="Straight Connector 2654">
              <a:extLst>
                <a:ext uri="{FF2B5EF4-FFF2-40B4-BE49-F238E27FC236}">
                  <a16:creationId xmlns:a16="http://schemas.microsoft.com/office/drawing/2014/main" id="{43D68558-8735-3AA0-88F2-0DC7853EA00E}"/>
                </a:ext>
              </a:extLst>
            </p:cNvPr>
            <p:cNvCxnSpPr>
              <a:cxnSpLocks/>
            </p:cNvCxnSpPr>
            <p:nvPr/>
          </p:nvCxnSpPr>
          <p:spPr>
            <a:xfrm>
              <a:off x="9414698" y="2790321"/>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6" name="Straight Connector 2655">
              <a:extLst>
                <a:ext uri="{FF2B5EF4-FFF2-40B4-BE49-F238E27FC236}">
                  <a16:creationId xmlns:a16="http://schemas.microsoft.com/office/drawing/2014/main" id="{260B75D1-12E7-CC91-0EC5-A66B1899A0AE}"/>
                </a:ext>
              </a:extLst>
            </p:cNvPr>
            <p:cNvCxnSpPr>
              <a:cxnSpLocks/>
            </p:cNvCxnSpPr>
            <p:nvPr/>
          </p:nvCxnSpPr>
          <p:spPr>
            <a:xfrm>
              <a:off x="9452798" y="2796735"/>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7" name="Straight Connector 2656">
              <a:extLst>
                <a:ext uri="{FF2B5EF4-FFF2-40B4-BE49-F238E27FC236}">
                  <a16:creationId xmlns:a16="http://schemas.microsoft.com/office/drawing/2014/main" id="{04216269-48DE-D368-BC1A-5506D430A66A}"/>
                </a:ext>
              </a:extLst>
            </p:cNvPr>
            <p:cNvCxnSpPr>
              <a:cxnSpLocks/>
            </p:cNvCxnSpPr>
            <p:nvPr/>
          </p:nvCxnSpPr>
          <p:spPr>
            <a:xfrm>
              <a:off x="9481372" y="2805863"/>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8" name="Straight Connector 2657">
              <a:extLst>
                <a:ext uri="{FF2B5EF4-FFF2-40B4-BE49-F238E27FC236}">
                  <a16:creationId xmlns:a16="http://schemas.microsoft.com/office/drawing/2014/main" id="{E26726C0-A87A-DD74-0DB3-25920C870F78}"/>
                </a:ext>
              </a:extLst>
            </p:cNvPr>
            <p:cNvCxnSpPr>
              <a:cxnSpLocks/>
            </p:cNvCxnSpPr>
            <p:nvPr/>
          </p:nvCxnSpPr>
          <p:spPr>
            <a:xfrm>
              <a:off x="9509947" y="2860235"/>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a:extLst>
                <a:ext uri="{FF2B5EF4-FFF2-40B4-BE49-F238E27FC236}">
                  <a16:creationId xmlns:a16="http://schemas.microsoft.com/office/drawing/2014/main" id="{4A8B2487-6CD5-E2D8-8B77-80F25AFE8CED}"/>
                </a:ext>
              </a:extLst>
            </p:cNvPr>
            <p:cNvCxnSpPr>
              <a:cxnSpLocks/>
            </p:cNvCxnSpPr>
            <p:nvPr/>
          </p:nvCxnSpPr>
          <p:spPr>
            <a:xfrm>
              <a:off x="9538523" y="2897441"/>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a:extLst>
                <a:ext uri="{FF2B5EF4-FFF2-40B4-BE49-F238E27FC236}">
                  <a16:creationId xmlns:a16="http://schemas.microsoft.com/office/drawing/2014/main" id="{BE5A6D2F-17D8-CC9B-065B-A3F726B704C0}"/>
                </a:ext>
              </a:extLst>
            </p:cNvPr>
            <p:cNvCxnSpPr>
              <a:cxnSpLocks/>
            </p:cNvCxnSpPr>
            <p:nvPr/>
          </p:nvCxnSpPr>
          <p:spPr>
            <a:xfrm>
              <a:off x="9590911" y="294268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a:extLst>
                <a:ext uri="{FF2B5EF4-FFF2-40B4-BE49-F238E27FC236}">
                  <a16:creationId xmlns:a16="http://schemas.microsoft.com/office/drawing/2014/main" id="{18BA9C2F-D801-A350-8358-0F10E27E996A}"/>
                </a:ext>
              </a:extLst>
            </p:cNvPr>
            <p:cNvCxnSpPr>
              <a:cxnSpLocks/>
            </p:cNvCxnSpPr>
            <p:nvPr/>
          </p:nvCxnSpPr>
          <p:spPr>
            <a:xfrm>
              <a:off x="9569478" y="2920788"/>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a:extLst>
                <a:ext uri="{FF2B5EF4-FFF2-40B4-BE49-F238E27FC236}">
                  <a16:creationId xmlns:a16="http://schemas.microsoft.com/office/drawing/2014/main" id="{3E6C944E-42E7-5C40-1C5F-340E0D1A49CD}"/>
                </a:ext>
              </a:extLst>
            </p:cNvPr>
            <p:cNvCxnSpPr>
              <a:cxnSpLocks/>
            </p:cNvCxnSpPr>
            <p:nvPr/>
          </p:nvCxnSpPr>
          <p:spPr>
            <a:xfrm>
              <a:off x="9676635" y="300175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a:extLst>
                <a:ext uri="{FF2B5EF4-FFF2-40B4-BE49-F238E27FC236}">
                  <a16:creationId xmlns:a16="http://schemas.microsoft.com/office/drawing/2014/main" id="{91F71D8D-1991-43C4-ED0F-8D67222F425B}"/>
                </a:ext>
              </a:extLst>
            </p:cNvPr>
            <p:cNvCxnSpPr>
              <a:cxnSpLocks/>
            </p:cNvCxnSpPr>
            <p:nvPr/>
          </p:nvCxnSpPr>
          <p:spPr>
            <a:xfrm>
              <a:off x="9614723" y="294221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a:extLst>
                <a:ext uri="{FF2B5EF4-FFF2-40B4-BE49-F238E27FC236}">
                  <a16:creationId xmlns:a16="http://schemas.microsoft.com/office/drawing/2014/main" id="{7633CAE9-BC72-A717-F470-37ECB118A723}"/>
                </a:ext>
              </a:extLst>
            </p:cNvPr>
            <p:cNvCxnSpPr>
              <a:cxnSpLocks/>
            </p:cNvCxnSpPr>
            <p:nvPr/>
          </p:nvCxnSpPr>
          <p:spPr>
            <a:xfrm>
              <a:off x="9719498" y="300175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a:extLst>
                <a:ext uri="{FF2B5EF4-FFF2-40B4-BE49-F238E27FC236}">
                  <a16:creationId xmlns:a16="http://schemas.microsoft.com/office/drawing/2014/main" id="{09513A7D-750C-0925-56E9-F5330C62089F}"/>
                </a:ext>
              </a:extLst>
            </p:cNvPr>
            <p:cNvCxnSpPr>
              <a:cxnSpLocks/>
            </p:cNvCxnSpPr>
            <p:nvPr/>
          </p:nvCxnSpPr>
          <p:spPr>
            <a:xfrm>
              <a:off x="9698067" y="300175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6" name="Straight Connector 2665">
              <a:extLst>
                <a:ext uri="{FF2B5EF4-FFF2-40B4-BE49-F238E27FC236}">
                  <a16:creationId xmlns:a16="http://schemas.microsoft.com/office/drawing/2014/main" id="{833834C0-DE9E-8DBF-9A89-832D3BB9DEC6}"/>
                </a:ext>
              </a:extLst>
            </p:cNvPr>
            <p:cNvCxnSpPr>
              <a:cxnSpLocks/>
            </p:cNvCxnSpPr>
            <p:nvPr/>
          </p:nvCxnSpPr>
          <p:spPr>
            <a:xfrm>
              <a:off x="9783792" y="3093658"/>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7" name="Straight Connector 2666">
              <a:extLst>
                <a:ext uri="{FF2B5EF4-FFF2-40B4-BE49-F238E27FC236}">
                  <a16:creationId xmlns:a16="http://schemas.microsoft.com/office/drawing/2014/main" id="{47C1B695-5759-F046-1ADE-3EBA3A84AD8F}"/>
                </a:ext>
              </a:extLst>
            </p:cNvPr>
            <p:cNvCxnSpPr>
              <a:cxnSpLocks/>
            </p:cNvCxnSpPr>
            <p:nvPr/>
          </p:nvCxnSpPr>
          <p:spPr>
            <a:xfrm>
              <a:off x="9657586" y="300175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8" name="Straight Connector 2667">
              <a:extLst>
                <a:ext uri="{FF2B5EF4-FFF2-40B4-BE49-F238E27FC236}">
                  <a16:creationId xmlns:a16="http://schemas.microsoft.com/office/drawing/2014/main" id="{75E89F65-2268-F5A0-F586-AB8519B1DE19}"/>
                </a:ext>
              </a:extLst>
            </p:cNvPr>
            <p:cNvCxnSpPr>
              <a:cxnSpLocks/>
            </p:cNvCxnSpPr>
            <p:nvPr/>
          </p:nvCxnSpPr>
          <p:spPr>
            <a:xfrm>
              <a:off x="9759980" y="3036508"/>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9" name="Straight Connector 2668">
              <a:extLst>
                <a:ext uri="{FF2B5EF4-FFF2-40B4-BE49-F238E27FC236}">
                  <a16:creationId xmlns:a16="http://schemas.microsoft.com/office/drawing/2014/main" id="{97C98ABA-0A52-D4DB-17F2-64A3A78F227E}"/>
                </a:ext>
              </a:extLst>
            </p:cNvPr>
            <p:cNvCxnSpPr>
              <a:cxnSpLocks/>
            </p:cNvCxnSpPr>
            <p:nvPr/>
          </p:nvCxnSpPr>
          <p:spPr>
            <a:xfrm>
              <a:off x="9740930" y="3001750"/>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0" name="Straight Connector 2669">
              <a:extLst>
                <a:ext uri="{FF2B5EF4-FFF2-40B4-BE49-F238E27FC236}">
                  <a16:creationId xmlns:a16="http://schemas.microsoft.com/office/drawing/2014/main" id="{80978614-6CC4-2268-0E7C-0B3B34558780}"/>
                </a:ext>
              </a:extLst>
            </p:cNvPr>
            <p:cNvCxnSpPr>
              <a:cxnSpLocks/>
            </p:cNvCxnSpPr>
            <p:nvPr/>
          </p:nvCxnSpPr>
          <p:spPr>
            <a:xfrm>
              <a:off x="9783793" y="312388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1" name="Straight Connector 2670">
              <a:extLst>
                <a:ext uri="{FF2B5EF4-FFF2-40B4-BE49-F238E27FC236}">
                  <a16:creationId xmlns:a16="http://schemas.microsoft.com/office/drawing/2014/main" id="{8322134B-4B4C-80A8-6E56-FE13ABAF726E}"/>
                </a:ext>
              </a:extLst>
            </p:cNvPr>
            <p:cNvCxnSpPr>
              <a:cxnSpLocks/>
            </p:cNvCxnSpPr>
            <p:nvPr/>
          </p:nvCxnSpPr>
          <p:spPr>
            <a:xfrm>
              <a:off x="9836180" y="321605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2" name="Straight Connector 2671">
              <a:extLst>
                <a:ext uri="{FF2B5EF4-FFF2-40B4-BE49-F238E27FC236}">
                  <a16:creationId xmlns:a16="http://schemas.microsoft.com/office/drawing/2014/main" id="{258EA254-1E64-F11A-B9D1-594A1B12A5A9}"/>
                </a:ext>
              </a:extLst>
            </p:cNvPr>
            <p:cNvCxnSpPr>
              <a:cxnSpLocks/>
            </p:cNvCxnSpPr>
            <p:nvPr/>
          </p:nvCxnSpPr>
          <p:spPr>
            <a:xfrm>
              <a:off x="10000486" y="3269768"/>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3" name="Straight Connector 2672">
              <a:extLst>
                <a:ext uri="{FF2B5EF4-FFF2-40B4-BE49-F238E27FC236}">
                  <a16:creationId xmlns:a16="http://schemas.microsoft.com/office/drawing/2014/main" id="{D1F98F6C-91E8-6994-EA0F-6E2C655DE6E1}"/>
                </a:ext>
              </a:extLst>
            </p:cNvPr>
            <p:cNvCxnSpPr>
              <a:cxnSpLocks/>
            </p:cNvCxnSpPr>
            <p:nvPr/>
          </p:nvCxnSpPr>
          <p:spPr>
            <a:xfrm>
              <a:off x="10012391" y="33079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4" name="Straight Connector 2673">
              <a:extLst>
                <a:ext uri="{FF2B5EF4-FFF2-40B4-BE49-F238E27FC236}">
                  <a16:creationId xmlns:a16="http://schemas.microsoft.com/office/drawing/2014/main" id="{91B4E405-92B8-E3A6-054F-3CB719EEAA29}"/>
                </a:ext>
              </a:extLst>
            </p:cNvPr>
            <p:cNvCxnSpPr>
              <a:cxnSpLocks/>
            </p:cNvCxnSpPr>
            <p:nvPr/>
          </p:nvCxnSpPr>
          <p:spPr>
            <a:xfrm>
              <a:off x="10081448" y="33079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5" name="Straight Connector 2674">
              <a:extLst>
                <a:ext uri="{FF2B5EF4-FFF2-40B4-BE49-F238E27FC236}">
                  <a16:creationId xmlns:a16="http://schemas.microsoft.com/office/drawing/2014/main" id="{FAEF9E5B-2193-1C05-BFEA-6CA810795589}"/>
                </a:ext>
              </a:extLst>
            </p:cNvPr>
            <p:cNvCxnSpPr>
              <a:cxnSpLocks/>
            </p:cNvCxnSpPr>
            <p:nvPr/>
          </p:nvCxnSpPr>
          <p:spPr>
            <a:xfrm>
              <a:off x="10107642" y="33079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6" name="Straight Connector 2675">
              <a:extLst>
                <a:ext uri="{FF2B5EF4-FFF2-40B4-BE49-F238E27FC236}">
                  <a16:creationId xmlns:a16="http://schemas.microsoft.com/office/drawing/2014/main" id="{9D49E07A-BAD8-9549-A832-BFCFF349E17D}"/>
                </a:ext>
              </a:extLst>
            </p:cNvPr>
            <p:cNvCxnSpPr>
              <a:cxnSpLocks/>
            </p:cNvCxnSpPr>
            <p:nvPr/>
          </p:nvCxnSpPr>
          <p:spPr>
            <a:xfrm>
              <a:off x="10198130" y="33079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7" name="Straight Connector 2676">
              <a:extLst>
                <a:ext uri="{FF2B5EF4-FFF2-40B4-BE49-F238E27FC236}">
                  <a16:creationId xmlns:a16="http://schemas.microsoft.com/office/drawing/2014/main" id="{89102129-906E-F0CD-3B83-F617D94907CA}"/>
                </a:ext>
              </a:extLst>
            </p:cNvPr>
            <p:cNvCxnSpPr>
              <a:cxnSpLocks/>
            </p:cNvCxnSpPr>
            <p:nvPr/>
          </p:nvCxnSpPr>
          <p:spPr>
            <a:xfrm>
              <a:off x="10240991" y="33079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9" name="Straight Connector 2678">
              <a:extLst>
                <a:ext uri="{FF2B5EF4-FFF2-40B4-BE49-F238E27FC236}">
                  <a16:creationId xmlns:a16="http://schemas.microsoft.com/office/drawing/2014/main" id="{A9EABF6F-ADF4-371A-15B8-9AB19D3401B3}"/>
                </a:ext>
              </a:extLst>
            </p:cNvPr>
            <p:cNvCxnSpPr>
              <a:cxnSpLocks/>
            </p:cNvCxnSpPr>
            <p:nvPr/>
          </p:nvCxnSpPr>
          <p:spPr>
            <a:xfrm>
              <a:off x="10400537" y="33079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80" name="Straight Connector 2679">
              <a:extLst>
                <a:ext uri="{FF2B5EF4-FFF2-40B4-BE49-F238E27FC236}">
                  <a16:creationId xmlns:a16="http://schemas.microsoft.com/office/drawing/2014/main" id="{B63C7EC5-676E-7750-DD0D-0BB991A087B6}"/>
                </a:ext>
              </a:extLst>
            </p:cNvPr>
            <p:cNvCxnSpPr>
              <a:cxnSpLocks/>
            </p:cNvCxnSpPr>
            <p:nvPr/>
          </p:nvCxnSpPr>
          <p:spPr>
            <a:xfrm>
              <a:off x="10312430" y="33079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81" name="Straight Connector 2680">
              <a:extLst>
                <a:ext uri="{FF2B5EF4-FFF2-40B4-BE49-F238E27FC236}">
                  <a16:creationId xmlns:a16="http://schemas.microsoft.com/office/drawing/2014/main" id="{645A29F8-6F14-2C06-1671-987BAB428886}"/>
                </a:ext>
              </a:extLst>
            </p:cNvPr>
            <p:cNvCxnSpPr>
              <a:cxnSpLocks/>
            </p:cNvCxnSpPr>
            <p:nvPr/>
          </p:nvCxnSpPr>
          <p:spPr>
            <a:xfrm>
              <a:off x="10612466" y="33079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83" name="Straight Connector 2682">
              <a:extLst>
                <a:ext uri="{FF2B5EF4-FFF2-40B4-BE49-F238E27FC236}">
                  <a16:creationId xmlns:a16="http://schemas.microsoft.com/office/drawing/2014/main" id="{AB38EEB8-51AD-7214-79DB-A8984B3C3562}"/>
                </a:ext>
              </a:extLst>
            </p:cNvPr>
            <p:cNvCxnSpPr>
              <a:cxnSpLocks/>
            </p:cNvCxnSpPr>
            <p:nvPr/>
          </p:nvCxnSpPr>
          <p:spPr>
            <a:xfrm>
              <a:off x="11107767" y="330799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86" name="Straight Connector 2685">
              <a:extLst>
                <a:ext uri="{FF2B5EF4-FFF2-40B4-BE49-F238E27FC236}">
                  <a16:creationId xmlns:a16="http://schemas.microsoft.com/office/drawing/2014/main" id="{43CEF20C-ED4B-BBB4-3838-D50B683E62E8}"/>
                </a:ext>
              </a:extLst>
            </p:cNvPr>
            <p:cNvCxnSpPr>
              <a:cxnSpLocks/>
            </p:cNvCxnSpPr>
            <p:nvPr/>
          </p:nvCxnSpPr>
          <p:spPr>
            <a:xfrm>
              <a:off x="6971534" y="1458466"/>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87" name="Straight Connector 2686">
              <a:extLst>
                <a:ext uri="{FF2B5EF4-FFF2-40B4-BE49-F238E27FC236}">
                  <a16:creationId xmlns:a16="http://schemas.microsoft.com/office/drawing/2014/main" id="{A70D956A-AFAA-DF1F-B574-E55C3D3CF72D}"/>
                </a:ext>
              </a:extLst>
            </p:cNvPr>
            <p:cNvCxnSpPr>
              <a:cxnSpLocks/>
            </p:cNvCxnSpPr>
            <p:nvPr/>
          </p:nvCxnSpPr>
          <p:spPr>
            <a:xfrm>
              <a:off x="7092978" y="1508472"/>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88" name="Straight Connector 2687">
              <a:extLst>
                <a:ext uri="{FF2B5EF4-FFF2-40B4-BE49-F238E27FC236}">
                  <a16:creationId xmlns:a16="http://schemas.microsoft.com/office/drawing/2014/main" id="{AF557D05-3ED8-F17F-AD2F-AEE35E8142BF}"/>
                </a:ext>
              </a:extLst>
            </p:cNvPr>
            <p:cNvCxnSpPr>
              <a:cxnSpLocks/>
            </p:cNvCxnSpPr>
            <p:nvPr/>
          </p:nvCxnSpPr>
          <p:spPr>
            <a:xfrm>
              <a:off x="7362059" y="1610865"/>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89" name="Straight Connector 2688">
              <a:extLst>
                <a:ext uri="{FF2B5EF4-FFF2-40B4-BE49-F238E27FC236}">
                  <a16:creationId xmlns:a16="http://schemas.microsoft.com/office/drawing/2014/main" id="{919CB6C0-1292-4DF1-11C8-E989BC7227BC}"/>
                </a:ext>
              </a:extLst>
            </p:cNvPr>
            <p:cNvCxnSpPr>
              <a:cxnSpLocks/>
            </p:cNvCxnSpPr>
            <p:nvPr/>
          </p:nvCxnSpPr>
          <p:spPr>
            <a:xfrm>
              <a:off x="7607328" y="1739453"/>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90" name="Straight Connector 2689">
              <a:extLst>
                <a:ext uri="{FF2B5EF4-FFF2-40B4-BE49-F238E27FC236}">
                  <a16:creationId xmlns:a16="http://schemas.microsoft.com/office/drawing/2014/main" id="{46A800EC-10EF-FE11-2B2C-E7ADC747CF8B}"/>
                </a:ext>
              </a:extLst>
            </p:cNvPr>
            <p:cNvCxnSpPr>
              <a:cxnSpLocks/>
            </p:cNvCxnSpPr>
            <p:nvPr/>
          </p:nvCxnSpPr>
          <p:spPr>
            <a:xfrm>
              <a:off x="7733534" y="1815653"/>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91" name="Straight Connector 2690">
              <a:extLst>
                <a:ext uri="{FF2B5EF4-FFF2-40B4-BE49-F238E27FC236}">
                  <a16:creationId xmlns:a16="http://schemas.microsoft.com/office/drawing/2014/main" id="{1E499987-76AF-0041-30C0-7EDDA464B3C0}"/>
                </a:ext>
              </a:extLst>
            </p:cNvPr>
            <p:cNvCxnSpPr>
              <a:cxnSpLocks/>
            </p:cNvCxnSpPr>
            <p:nvPr/>
          </p:nvCxnSpPr>
          <p:spPr>
            <a:xfrm>
              <a:off x="7769253" y="1837084"/>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93" name="Straight Connector 2692">
              <a:extLst>
                <a:ext uri="{FF2B5EF4-FFF2-40B4-BE49-F238E27FC236}">
                  <a16:creationId xmlns:a16="http://schemas.microsoft.com/office/drawing/2014/main" id="{6D0C03FF-598A-B36C-244D-41182DDA9509}"/>
                </a:ext>
              </a:extLst>
            </p:cNvPr>
            <p:cNvCxnSpPr>
              <a:cxnSpLocks/>
            </p:cNvCxnSpPr>
            <p:nvPr/>
          </p:nvCxnSpPr>
          <p:spPr>
            <a:xfrm>
              <a:off x="7795446" y="1844227"/>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a:extLst>
                <a:ext uri="{FF2B5EF4-FFF2-40B4-BE49-F238E27FC236}">
                  <a16:creationId xmlns:a16="http://schemas.microsoft.com/office/drawing/2014/main" id="{B69A75DE-FDDF-8E51-8498-05038CE201F2}"/>
                </a:ext>
              </a:extLst>
            </p:cNvPr>
            <p:cNvCxnSpPr>
              <a:cxnSpLocks/>
            </p:cNvCxnSpPr>
            <p:nvPr/>
          </p:nvCxnSpPr>
          <p:spPr>
            <a:xfrm>
              <a:off x="9864755" y="321605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95" name="Straight Connector 2694">
              <a:extLst>
                <a:ext uri="{FF2B5EF4-FFF2-40B4-BE49-F238E27FC236}">
                  <a16:creationId xmlns:a16="http://schemas.microsoft.com/office/drawing/2014/main" id="{8FF95CB5-F839-C202-C836-7729D58A3EB2}"/>
                </a:ext>
              </a:extLst>
            </p:cNvPr>
            <p:cNvCxnSpPr>
              <a:cxnSpLocks/>
            </p:cNvCxnSpPr>
            <p:nvPr/>
          </p:nvCxnSpPr>
          <p:spPr>
            <a:xfrm>
              <a:off x="9890948" y="321605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a:extLst>
                <a:ext uri="{FF2B5EF4-FFF2-40B4-BE49-F238E27FC236}">
                  <a16:creationId xmlns:a16="http://schemas.microsoft.com/office/drawing/2014/main" id="{078EB8BF-7E58-C35C-9858-E124D62F10BA}"/>
                </a:ext>
              </a:extLst>
            </p:cNvPr>
            <p:cNvCxnSpPr>
              <a:cxnSpLocks/>
            </p:cNvCxnSpPr>
            <p:nvPr/>
          </p:nvCxnSpPr>
          <p:spPr>
            <a:xfrm>
              <a:off x="9921905" y="321605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97" name="Straight Connector 2696">
              <a:extLst>
                <a:ext uri="{FF2B5EF4-FFF2-40B4-BE49-F238E27FC236}">
                  <a16:creationId xmlns:a16="http://schemas.microsoft.com/office/drawing/2014/main" id="{9DB27EBD-ED39-C80B-B178-4F7CCAA95ACF}"/>
                </a:ext>
              </a:extLst>
            </p:cNvPr>
            <p:cNvCxnSpPr>
              <a:cxnSpLocks/>
            </p:cNvCxnSpPr>
            <p:nvPr/>
          </p:nvCxnSpPr>
          <p:spPr>
            <a:xfrm>
              <a:off x="9955242" y="321605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a:extLst>
                <a:ext uri="{FF2B5EF4-FFF2-40B4-BE49-F238E27FC236}">
                  <a16:creationId xmlns:a16="http://schemas.microsoft.com/office/drawing/2014/main" id="{0869DC2C-191E-7FC8-EB58-CBCC3060DFF5}"/>
                </a:ext>
              </a:extLst>
            </p:cNvPr>
            <p:cNvCxnSpPr>
              <a:cxnSpLocks/>
            </p:cNvCxnSpPr>
            <p:nvPr/>
          </p:nvCxnSpPr>
          <p:spPr>
            <a:xfrm>
              <a:off x="9988580" y="3216059"/>
              <a:ext cx="0" cy="7099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2700" name="TextBox 2699">
            <a:extLst>
              <a:ext uri="{FF2B5EF4-FFF2-40B4-BE49-F238E27FC236}">
                <a16:creationId xmlns:a16="http://schemas.microsoft.com/office/drawing/2014/main" id="{2013C58A-D46E-25CA-BFBB-93A661C278F2}"/>
              </a:ext>
            </a:extLst>
          </p:cNvPr>
          <p:cNvSpPr txBox="1">
            <a:spLocks/>
          </p:cNvSpPr>
          <p:nvPr/>
        </p:nvSpPr>
        <p:spPr>
          <a:xfrm>
            <a:off x="1201578" y="4720716"/>
            <a:ext cx="4504085" cy="276999"/>
          </a:xfrm>
          <a:prstGeom prst="rect">
            <a:avLst/>
          </a:prstGeom>
          <a:noFill/>
          <a:ln>
            <a:noFill/>
          </a:ln>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Time From </a:t>
            </a:r>
            <a:r>
              <a:rPr lang="en-US" sz="1200">
                <a:ln/>
                <a:solidFill>
                  <a:srgbClr val="002557"/>
                </a:solidFill>
                <a:latin typeface="Arial"/>
                <a:cs typeface="Arial"/>
                <a:sym typeface="Arial"/>
                <a:rtl val="0"/>
              </a:rPr>
              <a:t>R</a:t>
            </a:r>
            <a:r>
              <a:rPr kumimoji="0" lang="en-US" sz="1200" b="0" i="0" u="none" strike="noStrike" kern="1200" cap="none" spc="0" normalizeH="0" baseline="0" noProof="0" err="1">
                <a:ln/>
                <a:solidFill>
                  <a:srgbClr val="002557"/>
                </a:solidFill>
                <a:effectLst/>
                <a:uLnTx/>
                <a:uFillTx/>
                <a:latin typeface="Arial"/>
                <a:ea typeface="+mn-ea"/>
                <a:cs typeface="Arial"/>
                <a:sym typeface="Arial"/>
                <a:rtl val="0"/>
              </a:rPr>
              <a:t>andomization</a:t>
            </a: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 (months)</a:t>
            </a:r>
          </a:p>
        </p:txBody>
      </p:sp>
      <p:sp>
        <p:nvSpPr>
          <p:cNvPr id="2701" name="TextBox 2700">
            <a:extLst>
              <a:ext uri="{FF2B5EF4-FFF2-40B4-BE49-F238E27FC236}">
                <a16:creationId xmlns:a16="http://schemas.microsoft.com/office/drawing/2014/main" id="{0AC73FC3-0483-8946-8B49-C28AD69E4CDD}"/>
              </a:ext>
            </a:extLst>
          </p:cNvPr>
          <p:cNvSpPr txBox="1">
            <a:spLocks/>
          </p:cNvSpPr>
          <p:nvPr/>
        </p:nvSpPr>
        <p:spPr>
          <a:xfrm>
            <a:off x="6696934" y="4720716"/>
            <a:ext cx="4590107" cy="276999"/>
          </a:xfrm>
          <a:prstGeom prst="rect">
            <a:avLst/>
          </a:prstGeom>
          <a:noFill/>
          <a:ln>
            <a:noFill/>
          </a:ln>
        </p:spPr>
        <p:txBody>
          <a:bodyPr wrap="square" rtlCol="0">
            <a:spAutoFit/>
          </a:bodyPr>
          <a:lstStyle/>
          <a:p>
            <a:pPr marL="0" marR="0" lvl="0" indent="0" algn="ctr" defTabSz="9137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Time From </a:t>
            </a:r>
            <a:r>
              <a:rPr lang="en-US" sz="1200">
                <a:ln/>
                <a:solidFill>
                  <a:srgbClr val="002557"/>
                </a:solidFill>
                <a:latin typeface="Arial"/>
                <a:cs typeface="Arial"/>
                <a:sym typeface="Arial"/>
                <a:rtl val="0"/>
              </a:rPr>
              <a:t>R</a:t>
            </a:r>
            <a:r>
              <a:rPr kumimoji="0" lang="en-US" sz="1200" b="0" i="0" u="none" strike="noStrike" kern="1200" cap="none" spc="0" normalizeH="0" baseline="0" noProof="0" err="1">
                <a:ln/>
                <a:solidFill>
                  <a:srgbClr val="002557"/>
                </a:solidFill>
                <a:effectLst/>
                <a:uLnTx/>
                <a:uFillTx/>
                <a:latin typeface="Arial"/>
                <a:ea typeface="+mn-ea"/>
                <a:cs typeface="Arial"/>
                <a:sym typeface="Arial"/>
                <a:rtl val="0"/>
              </a:rPr>
              <a:t>andomization</a:t>
            </a:r>
            <a:r>
              <a:rPr kumimoji="0" lang="en-US" sz="1200" b="0" i="0" u="none" strike="noStrike" kern="1200" cap="none" spc="0" normalizeH="0" baseline="0" noProof="0">
                <a:ln/>
                <a:solidFill>
                  <a:srgbClr val="002557"/>
                </a:solidFill>
                <a:effectLst/>
                <a:uLnTx/>
                <a:uFillTx/>
                <a:latin typeface="Arial"/>
                <a:ea typeface="+mn-ea"/>
                <a:cs typeface="Arial"/>
                <a:sym typeface="Arial"/>
                <a:rtl val="0"/>
              </a:rPr>
              <a:t> (months)</a:t>
            </a:r>
          </a:p>
        </p:txBody>
      </p:sp>
      <p:sp>
        <p:nvSpPr>
          <p:cNvPr id="2702" name="TextBox 2701">
            <a:extLst>
              <a:ext uri="{FF2B5EF4-FFF2-40B4-BE49-F238E27FC236}">
                <a16:creationId xmlns:a16="http://schemas.microsoft.com/office/drawing/2014/main" id="{A68534FA-9BB9-3363-DC7C-A930565AC3E2}"/>
              </a:ext>
            </a:extLst>
          </p:cNvPr>
          <p:cNvSpPr txBox="1">
            <a:spLocks/>
          </p:cNvSpPr>
          <p:nvPr/>
        </p:nvSpPr>
        <p:spPr>
          <a:xfrm>
            <a:off x="1083927" y="4552712"/>
            <a:ext cx="355651" cy="246221"/>
          </a:xfrm>
          <a:prstGeom prst="rect">
            <a:avLst/>
          </a:prstGeom>
          <a:noFill/>
        </p:spPr>
        <p:txBody>
          <a:bodyPr wrap="square" rtlCol="0">
            <a:spAutoFit/>
          </a:bodyPr>
          <a:lstStyle/>
          <a:p>
            <a:pPr marL="0" marR="0" lvl="0" indent="0" algn="l" defTabSz="91378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solidFill>
                  <a:srgbClr val="002557"/>
                </a:solidFill>
                <a:effectLst/>
                <a:uLnTx/>
                <a:uFillTx/>
                <a:latin typeface="Arial"/>
                <a:ea typeface="+mn-ea"/>
                <a:cs typeface="Arial"/>
                <a:sym typeface="Arial"/>
                <a:rtl val="0"/>
              </a:rPr>
              <a:t>0</a:t>
            </a:r>
          </a:p>
        </p:txBody>
      </p:sp>
    </p:spTree>
    <p:extLst>
      <p:ext uri="{BB962C8B-B14F-4D97-AF65-F5344CB8AC3E}">
        <p14:creationId xmlns:p14="http://schemas.microsoft.com/office/powerpoint/2010/main" val="166640329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DE2EB0-7CBC-B226-1096-3657F5F22674}"/>
              </a:ext>
            </a:extLst>
          </p:cNvPr>
          <p:cNvSpPr>
            <a:spLocks noGrp="1"/>
          </p:cNvSpPr>
          <p:nvPr>
            <p:ph type="title"/>
          </p:nvPr>
        </p:nvSpPr>
        <p:spPr>
          <a:xfrm>
            <a:off x="838200" y="162805"/>
            <a:ext cx="10515600" cy="1006563"/>
          </a:xfrm>
        </p:spPr>
        <p:txBody>
          <a:bodyPr>
            <a:normAutofit/>
          </a:bodyPr>
          <a:lstStyle/>
          <a:p>
            <a:r>
              <a:rPr lang="en-US" sz="3200"/>
              <a:t>DESTINY-Breast06: AEs of Special Interest</a:t>
            </a:r>
          </a:p>
        </p:txBody>
      </p:sp>
      <p:sp>
        <p:nvSpPr>
          <p:cNvPr id="3" name="Footer Placeholder 2">
            <a:extLst>
              <a:ext uri="{FF2B5EF4-FFF2-40B4-BE49-F238E27FC236}">
                <a16:creationId xmlns:a16="http://schemas.microsoft.com/office/drawing/2014/main" id="{A6923831-FE3C-B02A-6696-0E17778FEF19}"/>
              </a:ext>
            </a:extLst>
          </p:cNvPr>
          <p:cNvSpPr>
            <a:spLocks noGrp="1"/>
          </p:cNvSpPr>
          <p:nvPr>
            <p:ph type="ftr" sz="quarter" idx="10"/>
          </p:nvPr>
        </p:nvSpPr>
        <p:spPr>
          <a:xfrm>
            <a:off x="1416735" y="6116985"/>
            <a:ext cx="10651322" cy="605482"/>
          </a:xfrm>
        </p:spPr>
        <p:txBody>
          <a:bodyPr/>
          <a:lstStyle/>
          <a:p>
            <a:pPr>
              <a:defRPr/>
            </a:pP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AE, adverse event; ET, endocrine therapy; FDA, Food and Drug Administration; HR, hormone receptor; HER2, human epidermal growth factor receptor 2; ILD, interstitial lung disease; LV, left ventricular;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mBC</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metastatic breast cancer; T-</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TPC, treatment of physician’s choice.</a:t>
            </a:r>
            <a:b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err="1">
                <a:ln>
                  <a:noFill/>
                </a:ln>
                <a:solidFill>
                  <a:srgbClr val="47484F">
                    <a:lumMod val="50000"/>
                  </a:srgbClr>
                </a:solidFill>
                <a:effectLst/>
                <a:uLnTx/>
                <a:uFillTx/>
                <a:latin typeface="Arial" panose="020B0604020202020204" pitchFamily="34" charset="0"/>
                <a:ea typeface="+mn-ea"/>
                <a:cs typeface="Arial" panose="020B0604020202020204" pitchFamily="34" charset="0"/>
              </a:rPr>
              <a:t>Curigliano</a:t>
            </a:r>
            <a:r>
              <a:rPr kumimoji="0" lang="en-GB"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 G, et al. ASCO 2024. Abstract LBA1000. </a:t>
            </a: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Bardia A, et al. </a:t>
            </a:r>
            <a:r>
              <a:rPr kumimoji="0" lang="en-US" sz="1000" b="0" i="1"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N Engl J Med. </a:t>
            </a:r>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2024;391(22):2110-2122.</a:t>
            </a:r>
          </a:p>
        </p:txBody>
      </p:sp>
      <p:graphicFrame>
        <p:nvGraphicFramePr>
          <p:cNvPr id="4" name="Table 4">
            <a:extLst>
              <a:ext uri="{FF2B5EF4-FFF2-40B4-BE49-F238E27FC236}">
                <a16:creationId xmlns:a16="http://schemas.microsoft.com/office/drawing/2014/main" id="{B6E1C20C-D0C7-430E-F3EB-025B25415EE7}"/>
              </a:ext>
            </a:extLst>
          </p:cNvPr>
          <p:cNvGraphicFramePr>
            <a:graphicFrameLocks noGrp="1"/>
          </p:cNvGraphicFramePr>
          <p:nvPr>
            <p:extLst>
              <p:ext uri="{D42A27DB-BD31-4B8C-83A1-F6EECF244321}">
                <p14:modId xmlns:p14="http://schemas.microsoft.com/office/powerpoint/2010/main" val="1298096977"/>
              </p:ext>
            </p:extLst>
          </p:nvPr>
        </p:nvGraphicFramePr>
        <p:xfrm>
          <a:off x="1962977" y="2461907"/>
          <a:ext cx="8266050" cy="2926608"/>
        </p:xfrm>
        <a:graphic>
          <a:graphicData uri="http://schemas.openxmlformats.org/drawingml/2006/table">
            <a:tbl>
              <a:tblPr firstRow="1" bandRow="1">
                <a:tableStyleId>{2D5ABB26-0587-4C30-8999-92F81FD0307C}</a:tableStyleId>
              </a:tblPr>
              <a:tblGrid>
                <a:gridCol w="1571904">
                  <a:extLst>
                    <a:ext uri="{9D8B030D-6E8A-4147-A177-3AD203B41FA5}">
                      <a16:colId xmlns:a16="http://schemas.microsoft.com/office/drawing/2014/main" val="4024140280"/>
                    </a:ext>
                  </a:extLst>
                </a:gridCol>
                <a:gridCol w="1115691">
                  <a:extLst>
                    <a:ext uri="{9D8B030D-6E8A-4147-A177-3AD203B41FA5}">
                      <a16:colId xmlns:a16="http://schemas.microsoft.com/office/drawing/2014/main" val="931203302"/>
                    </a:ext>
                  </a:extLst>
                </a:gridCol>
                <a:gridCol w="1115691">
                  <a:extLst>
                    <a:ext uri="{9D8B030D-6E8A-4147-A177-3AD203B41FA5}">
                      <a16:colId xmlns:a16="http://schemas.microsoft.com/office/drawing/2014/main" val="1057759209"/>
                    </a:ext>
                  </a:extLst>
                </a:gridCol>
                <a:gridCol w="1115691">
                  <a:extLst>
                    <a:ext uri="{9D8B030D-6E8A-4147-A177-3AD203B41FA5}">
                      <a16:colId xmlns:a16="http://schemas.microsoft.com/office/drawing/2014/main" val="1277040465"/>
                    </a:ext>
                  </a:extLst>
                </a:gridCol>
                <a:gridCol w="1115691">
                  <a:extLst>
                    <a:ext uri="{9D8B030D-6E8A-4147-A177-3AD203B41FA5}">
                      <a16:colId xmlns:a16="http://schemas.microsoft.com/office/drawing/2014/main" val="2708966383"/>
                    </a:ext>
                  </a:extLst>
                </a:gridCol>
                <a:gridCol w="1115691">
                  <a:extLst>
                    <a:ext uri="{9D8B030D-6E8A-4147-A177-3AD203B41FA5}">
                      <a16:colId xmlns:a16="http://schemas.microsoft.com/office/drawing/2014/main" val="1498436844"/>
                    </a:ext>
                  </a:extLst>
                </a:gridCol>
                <a:gridCol w="1115691">
                  <a:extLst>
                    <a:ext uri="{9D8B030D-6E8A-4147-A177-3AD203B41FA5}">
                      <a16:colId xmlns:a16="http://schemas.microsoft.com/office/drawing/2014/main" val="3793862276"/>
                    </a:ext>
                  </a:extLst>
                </a:gridCol>
              </a:tblGrid>
              <a:tr h="362635">
                <a:tc gridSpan="7">
                  <a:txBody>
                    <a:bodyPr/>
                    <a:lstStyle/>
                    <a:p>
                      <a:r>
                        <a:rPr lang="en-US" sz="1800" b="1">
                          <a:solidFill>
                            <a:schemeClr val="tx1"/>
                          </a:solidFill>
                          <a:latin typeface="Arial" panose="020B0604020202020204" pitchFamily="34" charset="0"/>
                          <a:cs typeface="Arial" panose="020B0604020202020204" pitchFamily="34" charset="0"/>
                        </a:rPr>
                        <a:t>LV dysfunction</a:t>
                      </a:r>
                      <a:endParaRPr lang="en-US" sz="1800" b="1" baseline="30000">
                        <a:solidFill>
                          <a:schemeClr val="tx1"/>
                        </a:solidFill>
                        <a:latin typeface="Arial" panose="020B0604020202020204" pitchFamily="34" charset="0"/>
                        <a:cs typeface="Arial" panose="020B0604020202020204" pitchFamily="34" charset="0"/>
                      </a:endParaRPr>
                    </a:p>
                  </a:txBody>
                  <a:tcPr marL="72000" marR="72000" marT="60952" marB="6095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hMerge="1">
                  <a:txBody>
                    <a:bodyPr/>
                    <a:lstStyle/>
                    <a:p>
                      <a:endParaRPr lang="en-US"/>
                    </a:p>
                  </a:txBody>
                  <a:tcPr>
                    <a:lnL>
                      <a:noFill/>
                    </a:lnL>
                  </a:tcPr>
                </a:tc>
                <a:tc hMerge="1">
                  <a:txBody>
                    <a:bodyPr/>
                    <a:lstStyle/>
                    <a:p>
                      <a:endParaRPr lang="en-US"/>
                    </a:p>
                  </a:txBody>
                  <a:tcP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4261299641"/>
                  </a:ext>
                </a:extLst>
              </a:tr>
              <a:tr h="345424">
                <a:tc>
                  <a:txBody>
                    <a:bodyPr/>
                    <a:lstStyle/>
                    <a:p>
                      <a:pPr algn="l"/>
                      <a:r>
                        <a:rPr lang="en-US" sz="1400" b="1">
                          <a:solidFill>
                            <a:schemeClr val="tx1"/>
                          </a:solidFill>
                          <a:latin typeface="Arial" panose="020B0604020202020204" pitchFamily="34" charset="0"/>
                          <a:cs typeface="Arial" panose="020B0604020202020204" pitchFamily="34" charset="0"/>
                        </a:rPr>
                        <a:t>n (%)</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latin typeface="Arial" panose="020B0604020202020204" pitchFamily="34" charset="0"/>
                          <a:cs typeface="Arial" panose="020B0604020202020204" pitchFamily="34" charset="0"/>
                        </a:rPr>
                        <a:t>Grade 1</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Arial" panose="020B0604020202020204" pitchFamily="34" charset="0"/>
                          <a:cs typeface="Arial" panose="020B0604020202020204" pitchFamily="34" charset="0"/>
                        </a:rPr>
                        <a:t>Grade 2</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Arial" panose="020B0604020202020204" pitchFamily="34" charset="0"/>
                          <a:cs typeface="Arial" panose="020B0604020202020204" pitchFamily="34" charset="0"/>
                        </a:rPr>
                        <a:t>Grade 3</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Arial" panose="020B0604020202020204" pitchFamily="34" charset="0"/>
                          <a:cs typeface="Arial" panose="020B0604020202020204" pitchFamily="34" charset="0"/>
                        </a:rPr>
                        <a:t>Grade 4</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Arial" panose="020B0604020202020204" pitchFamily="34" charset="0"/>
                          <a:cs typeface="Arial" panose="020B0604020202020204" pitchFamily="34" charset="0"/>
                        </a:rPr>
                        <a:t>Grade 5</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latin typeface="Arial" panose="020B0604020202020204" pitchFamily="34" charset="0"/>
                          <a:cs typeface="Arial" panose="020B0604020202020204" pitchFamily="34" charset="0"/>
                        </a:rPr>
                        <a:t>Any grade</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1156528"/>
                  </a:ext>
                </a:extLst>
              </a:tr>
              <a:tr h="468000">
                <a:tc gridSpan="7">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tx1"/>
                          </a:solidFill>
                          <a:latin typeface="Arial" panose="020B0604020202020204" pitchFamily="34" charset="0"/>
                          <a:cs typeface="Arial" panose="020B0604020202020204" pitchFamily="34" charset="0"/>
                        </a:rPr>
                        <a:t>Ejection fraction decreased</a:t>
                      </a:r>
                      <a:endParaRPr lang="en-US" sz="1400" b="1" i="0" baseline="30000">
                        <a:solidFill>
                          <a:schemeClr val="tx1"/>
                        </a:solidFill>
                        <a:latin typeface="Arial" panose="020B0604020202020204" pitchFamily="34" charset="0"/>
                        <a:cs typeface="Arial" panose="020B0604020202020204" pitchFamily="34" charset="0"/>
                      </a:endParaRPr>
                    </a:p>
                  </a:txBody>
                  <a:tcPr marL="72000" marR="72000" marT="60952" marB="6095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a:noFill/>
                    </a:lnL>
                    <a:lnT w="28575" cap="flat" cmpd="sng" algn="ctr">
                      <a:solidFill>
                        <a:schemeClr val="tx1"/>
                      </a:solidFill>
                      <a:prstDash val="solid"/>
                      <a:round/>
                      <a:headEnd type="none" w="med" len="med"/>
                      <a:tailEnd type="none" w="med" len="med"/>
                    </a:lnT>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hMerge="1">
                  <a:txBody>
                    <a:bodyPr/>
                    <a:lstStyle/>
                    <a:p>
                      <a:pPr algn="ctr"/>
                      <a:endParaRPr lang="en-US" sz="2700">
                        <a:solidFill>
                          <a:srgbClr val="000000"/>
                        </a:solidFill>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extLst>
                  <a:ext uri="{0D108BD9-81ED-4DB2-BD59-A6C34878D82A}">
                    <a16:rowId xmlns:a16="http://schemas.microsoft.com/office/drawing/2014/main" val="1499717496"/>
                  </a:ext>
                </a:extLst>
              </a:tr>
              <a:tr h="345424">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bg1"/>
                          </a:solidFill>
                          <a:latin typeface="Arial" panose="020B0604020202020204" pitchFamily="34" charset="0"/>
                          <a:cs typeface="Arial" panose="020B0604020202020204" pitchFamily="34" charset="0"/>
                        </a:rPr>
                        <a:t>T-</a:t>
                      </a:r>
                      <a:r>
                        <a:rPr lang="en-US" sz="1400" b="1" i="0" err="1">
                          <a:solidFill>
                            <a:schemeClr val="bg1"/>
                          </a:solidFill>
                          <a:latin typeface="Arial" panose="020B0604020202020204" pitchFamily="34" charset="0"/>
                          <a:cs typeface="Arial" panose="020B0604020202020204" pitchFamily="34" charset="0"/>
                        </a:rPr>
                        <a:t>DXd</a:t>
                      </a:r>
                      <a:r>
                        <a:rPr lang="en-US" sz="1400" b="1" i="0">
                          <a:solidFill>
                            <a:schemeClr val="bg1"/>
                          </a:solidFill>
                          <a:latin typeface="Arial" panose="020B0604020202020204" pitchFamily="34" charset="0"/>
                          <a:cs typeface="Arial" panose="020B0604020202020204" pitchFamily="34" charset="0"/>
                        </a:rPr>
                        <a:t> (n = 434)</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1 (0.2)</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31 (7.1)</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3 (0.7)</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35 (8.1)</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311501081"/>
                  </a:ext>
                </a:extLst>
              </a:tr>
              <a:tr h="345424">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bg1"/>
                          </a:solidFill>
                          <a:latin typeface="Arial" panose="020B0604020202020204" pitchFamily="34" charset="0"/>
                          <a:cs typeface="Arial" panose="020B0604020202020204" pitchFamily="34" charset="0"/>
                        </a:rPr>
                        <a:t>TPC (n = 417)</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11 (2.6)</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1 (0.2)</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16 (3.8)</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880388291"/>
                  </a:ext>
                </a:extLst>
              </a:tr>
              <a:tr h="302502">
                <a:tc gridSpan="7">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tx1"/>
                          </a:solidFill>
                          <a:latin typeface="Arial" panose="020B0604020202020204" pitchFamily="34" charset="0"/>
                          <a:cs typeface="Arial" panose="020B0604020202020204" pitchFamily="34" charset="0"/>
                        </a:rPr>
                        <a:t>Cardiac failure</a:t>
                      </a:r>
                      <a:endParaRPr lang="en-US" sz="1400" b="1" i="0" baseline="30000">
                        <a:solidFill>
                          <a:schemeClr val="tx1"/>
                        </a:solidFill>
                        <a:latin typeface="Arial" panose="020B0604020202020204" pitchFamily="34" charset="0"/>
                        <a:cs typeface="Arial" panose="020B0604020202020204" pitchFamily="34" charset="0"/>
                      </a:endParaRPr>
                    </a:p>
                  </a:txBody>
                  <a:tcPr marL="72000" marR="72000" marT="60952" marB="6095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a:noFill/>
                    </a:lnL>
                    <a:lnT w="28575" cap="flat" cmpd="sng" algn="ctr">
                      <a:solidFill>
                        <a:schemeClr val="tx1"/>
                      </a:solidFill>
                      <a:prstDash val="solid"/>
                      <a:round/>
                      <a:headEnd type="none" w="med" len="med"/>
                      <a:tailEnd type="none" w="med" len="med"/>
                    </a:lnT>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hMerge="1">
                  <a:txBody>
                    <a:bodyPr/>
                    <a:lstStyle/>
                    <a:p>
                      <a:pPr algn="ctr"/>
                      <a:endParaRPr lang="en-US" sz="2700">
                        <a:solidFill>
                          <a:srgbClr val="000000"/>
                        </a:solidFill>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txBody>
                  <a:tcPr marL="243840" marR="243840" marT="121920" marB="121920">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CF9"/>
                    </a:solidFill>
                  </a:tcPr>
                </a:tc>
                <a:extLst>
                  <a:ext uri="{0D108BD9-81ED-4DB2-BD59-A6C34878D82A}">
                    <a16:rowId xmlns:a16="http://schemas.microsoft.com/office/drawing/2014/main" val="2057142101"/>
                  </a:ext>
                </a:extLst>
              </a:tr>
              <a:tr h="345424">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bg1"/>
                          </a:solidFill>
                          <a:latin typeface="Arial" panose="020B0604020202020204" pitchFamily="34" charset="0"/>
                          <a:cs typeface="Arial" panose="020B0604020202020204" pitchFamily="34" charset="0"/>
                        </a:rPr>
                        <a:t>T-</a:t>
                      </a:r>
                      <a:r>
                        <a:rPr lang="en-US" sz="1400" b="1" i="0" err="1">
                          <a:solidFill>
                            <a:schemeClr val="bg1"/>
                          </a:solidFill>
                          <a:latin typeface="Arial" panose="020B0604020202020204" pitchFamily="34" charset="0"/>
                          <a:cs typeface="Arial" panose="020B0604020202020204" pitchFamily="34" charset="0"/>
                        </a:rPr>
                        <a:t>DXd</a:t>
                      </a:r>
                      <a:r>
                        <a:rPr lang="en-US" sz="1400" b="1" i="0">
                          <a:solidFill>
                            <a:schemeClr val="bg1"/>
                          </a:solidFill>
                          <a:latin typeface="Arial" panose="020B0604020202020204" pitchFamily="34" charset="0"/>
                          <a:cs typeface="Arial" panose="020B0604020202020204" pitchFamily="34" charset="0"/>
                        </a:rPr>
                        <a:t> (n = 434)</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485705044"/>
                  </a:ext>
                </a:extLst>
              </a:tr>
              <a:tr h="345424">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bg1"/>
                          </a:solidFill>
                          <a:latin typeface="Arial" panose="020B0604020202020204" pitchFamily="34" charset="0"/>
                          <a:cs typeface="Arial" panose="020B0604020202020204" pitchFamily="34" charset="0"/>
                        </a:rPr>
                        <a:t>TPC (n = 417)</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1 (0.2)</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1 (0.2)</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1 (0.2)</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0</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3 (0.7)</a:t>
                      </a:r>
                    </a:p>
                  </a:txBody>
                  <a:tcPr marL="72000" marR="72000"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468382720"/>
                  </a:ext>
                </a:extLst>
              </a:tr>
            </a:tbl>
          </a:graphicData>
        </a:graphic>
      </p:graphicFrame>
      <p:graphicFrame>
        <p:nvGraphicFramePr>
          <p:cNvPr id="5" name="Table 4">
            <a:extLst>
              <a:ext uri="{FF2B5EF4-FFF2-40B4-BE49-F238E27FC236}">
                <a16:creationId xmlns:a16="http://schemas.microsoft.com/office/drawing/2014/main" id="{ED74E082-8679-DB53-5594-7BEE396BF9F7}"/>
              </a:ext>
            </a:extLst>
          </p:cNvPr>
          <p:cNvGraphicFramePr>
            <a:graphicFrameLocks noGrp="1"/>
          </p:cNvGraphicFramePr>
          <p:nvPr>
            <p:extLst>
              <p:ext uri="{D42A27DB-BD31-4B8C-83A1-F6EECF244321}">
                <p14:modId xmlns:p14="http://schemas.microsoft.com/office/powerpoint/2010/main" val="1314157520"/>
              </p:ext>
            </p:extLst>
          </p:nvPr>
        </p:nvGraphicFramePr>
        <p:xfrm>
          <a:off x="1962976" y="1001027"/>
          <a:ext cx="8266048" cy="1422336"/>
        </p:xfrm>
        <a:graphic>
          <a:graphicData uri="http://schemas.openxmlformats.org/drawingml/2006/table">
            <a:tbl>
              <a:tblPr firstRow="1" bandRow="1">
                <a:tableStyleId>{2D5ABB26-0587-4C30-8999-92F81FD0307C}</a:tableStyleId>
              </a:tblPr>
              <a:tblGrid>
                <a:gridCol w="1567072">
                  <a:extLst>
                    <a:ext uri="{9D8B030D-6E8A-4147-A177-3AD203B41FA5}">
                      <a16:colId xmlns:a16="http://schemas.microsoft.com/office/drawing/2014/main" val="4024140280"/>
                    </a:ext>
                  </a:extLst>
                </a:gridCol>
                <a:gridCol w="1116496">
                  <a:extLst>
                    <a:ext uri="{9D8B030D-6E8A-4147-A177-3AD203B41FA5}">
                      <a16:colId xmlns:a16="http://schemas.microsoft.com/office/drawing/2014/main" val="1829793351"/>
                    </a:ext>
                  </a:extLst>
                </a:gridCol>
                <a:gridCol w="1116496">
                  <a:extLst>
                    <a:ext uri="{9D8B030D-6E8A-4147-A177-3AD203B41FA5}">
                      <a16:colId xmlns:a16="http://schemas.microsoft.com/office/drawing/2014/main" val="1057759209"/>
                    </a:ext>
                  </a:extLst>
                </a:gridCol>
                <a:gridCol w="1116496">
                  <a:extLst>
                    <a:ext uri="{9D8B030D-6E8A-4147-A177-3AD203B41FA5}">
                      <a16:colId xmlns:a16="http://schemas.microsoft.com/office/drawing/2014/main" val="1277040465"/>
                    </a:ext>
                  </a:extLst>
                </a:gridCol>
                <a:gridCol w="1116496">
                  <a:extLst>
                    <a:ext uri="{9D8B030D-6E8A-4147-A177-3AD203B41FA5}">
                      <a16:colId xmlns:a16="http://schemas.microsoft.com/office/drawing/2014/main" val="2708966383"/>
                    </a:ext>
                  </a:extLst>
                </a:gridCol>
                <a:gridCol w="1116496">
                  <a:extLst>
                    <a:ext uri="{9D8B030D-6E8A-4147-A177-3AD203B41FA5}">
                      <a16:colId xmlns:a16="http://schemas.microsoft.com/office/drawing/2014/main" val="1498436844"/>
                    </a:ext>
                  </a:extLst>
                </a:gridCol>
                <a:gridCol w="1116496">
                  <a:extLst>
                    <a:ext uri="{9D8B030D-6E8A-4147-A177-3AD203B41FA5}">
                      <a16:colId xmlns:a16="http://schemas.microsoft.com/office/drawing/2014/main" val="3793862276"/>
                    </a:ext>
                  </a:extLst>
                </a:gridCol>
              </a:tblGrid>
              <a:tr h="386472">
                <a:tc gridSpan="7">
                  <a:txBody>
                    <a:bodyPr/>
                    <a:lstStyle/>
                    <a:p>
                      <a:r>
                        <a:rPr lang="en-US" sz="1800" b="1">
                          <a:solidFill>
                            <a:schemeClr val="tx1"/>
                          </a:solidFill>
                          <a:latin typeface="Arial" panose="020B0604020202020204" pitchFamily="34" charset="0"/>
                          <a:cs typeface="Arial" panose="020B0604020202020204" pitchFamily="34" charset="0"/>
                        </a:rPr>
                        <a:t>Adjudicated as drug-related ILD/pneumonitis</a:t>
                      </a:r>
                      <a:endParaRPr lang="en-US" sz="1800" b="1" baseline="30000">
                        <a:solidFill>
                          <a:schemeClr val="tx1"/>
                        </a:solidFill>
                        <a:latin typeface="Arial" panose="020B0604020202020204" pitchFamily="34" charset="0"/>
                        <a:cs typeface="Arial" panose="020B0604020202020204" pitchFamily="34" charset="0"/>
                      </a:endParaRPr>
                    </a:p>
                  </a:txBody>
                  <a:tcPr marL="72000" marR="72000" marT="60952" marB="6095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4261299641"/>
                  </a:ext>
                </a:extLst>
              </a:tr>
              <a:tr h="307421">
                <a:tc>
                  <a:txBody>
                    <a:bodyPr/>
                    <a:lstStyle/>
                    <a:p>
                      <a:pPr algn="l"/>
                      <a:r>
                        <a:rPr lang="en-US" sz="1400" b="1">
                          <a:solidFill>
                            <a:schemeClr val="tx1"/>
                          </a:solidFill>
                          <a:latin typeface="Arial" panose="020B0604020202020204" pitchFamily="34" charset="0"/>
                          <a:cs typeface="Arial" panose="020B0604020202020204" pitchFamily="34" charset="0"/>
                        </a:rPr>
                        <a:t>n (%)</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latin typeface="Arial" panose="020B0604020202020204" pitchFamily="34" charset="0"/>
                          <a:cs typeface="Arial" panose="020B0604020202020204" pitchFamily="34" charset="0"/>
                        </a:rPr>
                        <a:t>Grade 1</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Arial" panose="020B0604020202020204" pitchFamily="34" charset="0"/>
                          <a:cs typeface="Arial" panose="020B0604020202020204" pitchFamily="34" charset="0"/>
                        </a:rPr>
                        <a:t>Grade 2</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Arial" panose="020B0604020202020204" pitchFamily="34" charset="0"/>
                          <a:cs typeface="Arial" panose="020B0604020202020204" pitchFamily="34" charset="0"/>
                        </a:rPr>
                        <a:t>Grade 3</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Arial" panose="020B0604020202020204" pitchFamily="34" charset="0"/>
                          <a:cs typeface="Arial" panose="020B0604020202020204" pitchFamily="34" charset="0"/>
                        </a:rPr>
                        <a:t>Grade 4</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Arial" panose="020B0604020202020204" pitchFamily="34" charset="0"/>
                          <a:cs typeface="Arial" panose="020B0604020202020204" pitchFamily="34" charset="0"/>
                        </a:rPr>
                        <a:t>Grade 5</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chemeClr val="tx1"/>
                          </a:solidFill>
                          <a:latin typeface="Arial" panose="020B0604020202020204" pitchFamily="34" charset="0"/>
                          <a:cs typeface="Arial" panose="020B0604020202020204" pitchFamily="34" charset="0"/>
                        </a:rPr>
                        <a:t>Any grade</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1156528"/>
                  </a:ext>
                </a:extLst>
              </a:tr>
              <a:tr h="345424">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bg1"/>
                          </a:solidFill>
                          <a:latin typeface="Arial" panose="020B0604020202020204" pitchFamily="34" charset="0"/>
                          <a:cs typeface="Arial" panose="020B0604020202020204" pitchFamily="34" charset="0"/>
                        </a:rPr>
                        <a:t>T-</a:t>
                      </a:r>
                      <a:r>
                        <a:rPr lang="en-US" sz="1400" b="1" i="0" err="1">
                          <a:solidFill>
                            <a:schemeClr val="bg1"/>
                          </a:solidFill>
                          <a:latin typeface="Arial" panose="020B0604020202020204" pitchFamily="34" charset="0"/>
                          <a:cs typeface="Arial" panose="020B0604020202020204" pitchFamily="34" charset="0"/>
                        </a:rPr>
                        <a:t>DXd</a:t>
                      </a:r>
                      <a:r>
                        <a:rPr lang="en-US" sz="1400" b="1" i="0">
                          <a:solidFill>
                            <a:schemeClr val="bg1"/>
                          </a:solidFill>
                          <a:latin typeface="Arial" panose="020B0604020202020204" pitchFamily="34" charset="0"/>
                          <a:cs typeface="Arial" panose="020B0604020202020204" pitchFamily="34" charset="0"/>
                        </a:rPr>
                        <a:t> (n = 434)</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7 (1.6)</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36 (8.3)</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3 (0.7)</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3 (0.7)</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49 (11.3)</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499717496"/>
                  </a:ext>
                </a:extLst>
              </a:tr>
              <a:tr h="345424">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bg1"/>
                          </a:solidFill>
                          <a:latin typeface="Arial" panose="020B0604020202020204" pitchFamily="34" charset="0"/>
                          <a:cs typeface="Arial" panose="020B0604020202020204" pitchFamily="34" charset="0"/>
                        </a:rPr>
                        <a:t>TPC (n = 417)</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1 (0.2)</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1 (0.2)</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468382720"/>
                  </a:ext>
                </a:extLst>
              </a:tr>
            </a:tbl>
          </a:graphicData>
        </a:graphic>
      </p:graphicFrame>
      <p:sp>
        <p:nvSpPr>
          <p:cNvPr id="9" name="Rectangle 8">
            <a:extLst>
              <a:ext uri="{FF2B5EF4-FFF2-40B4-BE49-F238E27FC236}">
                <a16:creationId xmlns:a16="http://schemas.microsoft.com/office/drawing/2014/main" id="{30D807EE-D143-D3DE-71F9-E03D13A96E5B}"/>
              </a:ext>
            </a:extLst>
          </p:cNvPr>
          <p:cNvSpPr/>
          <p:nvPr/>
        </p:nvSpPr>
        <p:spPr>
          <a:xfrm>
            <a:off x="1" y="0"/>
            <a:ext cx="11619409" cy="32186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20AD88C0-1613-78AC-8876-9909988713E1}"/>
              </a:ext>
            </a:extLst>
          </p:cNvPr>
          <p:cNvSpPr/>
          <p:nvPr/>
        </p:nvSpPr>
        <p:spPr>
          <a:xfrm>
            <a:off x="1962974" y="1716883"/>
            <a:ext cx="8266048" cy="393743"/>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marL="0" marR="0" lvl="0" indent="0" algn="ctr" defTabSz="609585" rtl="0" eaLnBrk="1" fontAlgn="auto" latinLnBrk="0" hangingPunct="1">
              <a:lnSpc>
                <a:spcPct val="90000"/>
              </a:lnSpc>
              <a:spcBef>
                <a:spcPts val="0"/>
              </a:spcBef>
              <a:spcAft>
                <a:spcPts val="800"/>
              </a:spcAft>
              <a:buClrTx/>
              <a:buSzTx/>
              <a:buFontTx/>
              <a:buNone/>
              <a:tabLst/>
              <a:defRPr/>
            </a:pPr>
            <a:endParaRPr kumimoji="0" lang="en-US" sz="2400" b="0" i="0" u="none" strike="noStrike" kern="1200" cap="none" spc="0" normalizeH="0" baseline="0" noProof="0" err="1">
              <a:ln>
                <a:noFill/>
              </a:ln>
              <a:solidFill>
                <a:prstClr val="white"/>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4D9007DE-2CDB-BD5B-5542-B2A99CF49196}"/>
              </a:ext>
            </a:extLst>
          </p:cNvPr>
          <p:cNvSpPr/>
          <p:nvPr/>
        </p:nvSpPr>
        <p:spPr>
          <a:xfrm>
            <a:off x="1962974" y="3646411"/>
            <a:ext cx="8266050" cy="393743"/>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marL="0" marR="0" lvl="0" indent="0" algn="ctr" defTabSz="609585" rtl="0" eaLnBrk="1" fontAlgn="auto" latinLnBrk="0" hangingPunct="1">
              <a:lnSpc>
                <a:spcPct val="90000"/>
              </a:lnSpc>
              <a:spcBef>
                <a:spcPts val="0"/>
              </a:spcBef>
              <a:spcAft>
                <a:spcPts val="800"/>
              </a:spcAft>
              <a:buClrTx/>
              <a:buSzTx/>
              <a:buFontTx/>
              <a:buNone/>
              <a:tabLst/>
              <a:defRPr/>
            </a:pPr>
            <a:endParaRPr kumimoji="0" lang="en-US" sz="2400" b="0" i="0" u="none" strike="noStrike" kern="1200" cap="none" spc="0" normalizeH="0" baseline="0" noProof="0" err="1">
              <a:ln>
                <a:noFill/>
              </a:ln>
              <a:solidFill>
                <a:prstClr val="white"/>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37123834-9054-19EC-1798-7FE41B402847}"/>
              </a:ext>
            </a:extLst>
          </p:cNvPr>
          <p:cNvSpPr/>
          <p:nvPr/>
        </p:nvSpPr>
        <p:spPr>
          <a:xfrm>
            <a:off x="1962972" y="5468472"/>
            <a:ext cx="8266050" cy="521017"/>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On January 27, 2025, T-</a:t>
            </a:r>
            <a:r>
              <a:rPr kumimoji="0" lang="en-US" sz="16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rPr>
              <a:t>DXd</a:t>
            </a: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was approved by the FDA for patients with HR+,</a:t>
            </a:r>
            <a:b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HER2-low or HER2-ultralow </a:t>
            </a:r>
            <a:r>
              <a:rPr kumimoji="0" lang="en-US" sz="1600" b="1" i="0" u="none" strike="noStrike" kern="1200" cap="none" spc="0" normalizeH="0" baseline="0" noProof="0" err="1">
                <a:ln>
                  <a:noFill/>
                </a:ln>
                <a:solidFill>
                  <a:srgbClr val="FFFFFF"/>
                </a:solidFill>
                <a:effectLst/>
                <a:uLnTx/>
                <a:uFillTx/>
                <a:latin typeface="Arial" panose="020B0604020202020204" pitchFamily="34" charset="0"/>
                <a:ea typeface="+mn-ea"/>
                <a:cs typeface="Arial" panose="020B0604020202020204" pitchFamily="34" charset="0"/>
              </a:rPr>
              <a:t>mBC</a:t>
            </a: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who have progressed on ≥ 1 line of ET.</a:t>
            </a:r>
          </a:p>
        </p:txBody>
      </p:sp>
    </p:spTree>
    <p:extLst>
      <p:ext uri="{BB962C8B-B14F-4D97-AF65-F5344CB8AC3E}">
        <p14:creationId xmlns:p14="http://schemas.microsoft.com/office/powerpoint/2010/main" val="368207207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3A34A-3FC8-A9D8-6754-EBB0DEA1A747}"/>
              </a:ext>
            </a:extLst>
          </p:cNvPr>
          <p:cNvSpPr>
            <a:spLocks noGrp="1"/>
          </p:cNvSpPr>
          <p:nvPr>
            <p:ph type="title"/>
          </p:nvPr>
        </p:nvSpPr>
        <p:spPr>
          <a:xfrm>
            <a:off x="838200" y="192505"/>
            <a:ext cx="10515600" cy="1070595"/>
          </a:xfrm>
        </p:spPr>
        <p:txBody>
          <a:bodyPr/>
          <a:lstStyle/>
          <a:p>
            <a:r>
              <a:rPr lang="en-US"/>
              <a:t>FDA Approval Summary: ADCs in </a:t>
            </a:r>
            <a:r>
              <a:rPr lang="en-US" err="1"/>
              <a:t>mBC</a:t>
            </a:r>
            <a:endParaRPr lang="en-US"/>
          </a:p>
        </p:txBody>
      </p:sp>
      <p:graphicFrame>
        <p:nvGraphicFramePr>
          <p:cNvPr id="5" name="Content Placeholder 4">
            <a:extLst>
              <a:ext uri="{FF2B5EF4-FFF2-40B4-BE49-F238E27FC236}">
                <a16:creationId xmlns:a16="http://schemas.microsoft.com/office/drawing/2014/main" id="{94B331AA-C9AC-BB84-5E39-FA6E85DE7745}"/>
              </a:ext>
            </a:extLst>
          </p:cNvPr>
          <p:cNvGraphicFramePr>
            <a:graphicFrameLocks noGrp="1"/>
          </p:cNvGraphicFramePr>
          <p:nvPr>
            <p:ph idx="4294967295"/>
            <p:extLst>
              <p:ext uri="{D42A27DB-BD31-4B8C-83A1-F6EECF244321}">
                <p14:modId xmlns:p14="http://schemas.microsoft.com/office/powerpoint/2010/main" val="4243659721"/>
              </p:ext>
            </p:extLst>
          </p:nvPr>
        </p:nvGraphicFramePr>
        <p:xfrm>
          <a:off x="723984" y="1431927"/>
          <a:ext cx="10268067" cy="4162973"/>
        </p:xfrm>
        <a:graphic>
          <a:graphicData uri="http://schemas.openxmlformats.org/drawingml/2006/table">
            <a:tbl>
              <a:tblPr firstRow="1" firstCol="1">
                <a:tableStyleId>{5C22544A-7EE6-4342-B048-85BDC9FD1C3A}</a:tableStyleId>
              </a:tblPr>
              <a:tblGrid>
                <a:gridCol w="1352395">
                  <a:extLst>
                    <a:ext uri="{9D8B030D-6E8A-4147-A177-3AD203B41FA5}">
                      <a16:colId xmlns:a16="http://schemas.microsoft.com/office/drawing/2014/main" val="3916956500"/>
                    </a:ext>
                  </a:extLst>
                </a:gridCol>
                <a:gridCol w="1995107">
                  <a:extLst>
                    <a:ext uri="{9D8B030D-6E8A-4147-A177-3AD203B41FA5}">
                      <a16:colId xmlns:a16="http://schemas.microsoft.com/office/drawing/2014/main" val="315678862"/>
                    </a:ext>
                  </a:extLst>
                </a:gridCol>
                <a:gridCol w="2021306">
                  <a:extLst>
                    <a:ext uri="{9D8B030D-6E8A-4147-A177-3AD203B41FA5}">
                      <a16:colId xmlns:a16="http://schemas.microsoft.com/office/drawing/2014/main" val="1557298313"/>
                    </a:ext>
                  </a:extLst>
                </a:gridCol>
                <a:gridCol w="2281187">
                  <a:extLst>
                    <a:ext uri="{9D8B030D-6E8A-4147-A177-3AD203B41FA5}">
                      <a16:colId xmlns:a16="http://schemas.microsoft.com/office/drawing/2014/main" val="3672733909"/>
                    </a:ext>
                  </a:extLst>
                </a:gridCol>
                <a:gridCol w="2618072">
                  <a:extLst>
                    <a:ext uri="{9D8B030D-6E8A-4147-A177-3AD203B41FA5}">
                      <a16:colId xmlns:a16="http://schemas.microsoft.com/office/drawing/2014/main" val="3950915147"/>
                    </a:ext>
                  </a:extLst>
                </a:gridCol>
              </a:tblGrid>
              <a:tr h="531626">
                <a:tc>
                  <a:txBody>
                    <a:bodyPr/>
                    <a:lstStyle/>
                    <a:p>
                      <a:r>
                        <a:rPr lang="en-US" sz="1100">
                          <a:latin typeface="Arial" panose="020B0604020202020204" pitchFamily="34" charset="0"/>
                          <a:cs typeface="Arial" panose="020B0604020202020204" pitchFamily="34" charset="0"/>
                        </a:rPr>
                        <a:t>ADC</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100">
                          <a:latin typeface="Arial" panose="020B0604020202020204" pitchFamily="34" charset="0"/>
                          <a:cs typeface="Arial" panose="020B0604020202020204" pitchFamily="34" charset="0"/>
                        </a:rPr>
                        <a:t>HER2-positive</a:t>
                      </a:r>
                    </a:p>
                    <a:p>
                      <a:pPr algn="ctr"/>
                      <a:r>
                        <a:rPr lang="en-US" sz="1100">
                          <a:latin typeface="Arial" panose="020B0604020202020204" pitchFamily="34" charset="0"/>
                          <a:cs typeface="Arial" panose="020B0604020202020204" pitchFamily="34" charset="0"/>
                        </a:rPr>
                        <a:t>(IHC 3+ or ISH positive)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algn="ctr"/>
                      <a:r>
                        <a:rPr lang="en-US" sz="1100">
                          <a:latin typeface="Arial" panose="020B0604020202020204" pitchFamily="34" charset="0"/>
                          <a:cs typeface="Arial" panose="020B0604020202020204" pitchFamily="34" charset="0"/>
                        </a:rPr>
                        <a:t>HER2-low</a:t>
                      </a:r>
                    </a:p>
                    <a:p>
                      <a:pPr algn="ctr"/>
                      <a:r>
                        <a:rPr lang="en-US" sz="1100">
                          <a:latin typeface="Arial" panose="020B0604020202020204" pitchFamily="34" charset="0"/>
                          <a:cs typeface="Arial" panose="020B0604020202020204" pitchFamily="34" charset="0"/>
                        </a:rPr>
                        <a:t>(IHC 1+ or IHC 2+/ISH-)</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100">
                          <a:latin typeface="Arial" panose="020B0604020202020204" pitchFamily="34" charset="0"/>
                          <a:cs typeface="Arial" panose="020B0604020202020204" pitchFamily="34" charset="0"/>
                        </a:rPr>
                        <a:t>HER2-ultralow</a:t>
                      </a:r>
                    </a:p>
                    <a:p>
                      <a:pPr algn="ctr"/>
                      <a:r>
                        <a:rPr lang="en-US" sz="1100">
                          <a:latin typeface="Arial" panose="020B0604020202020204" pitchFamily="34" charset="0"/>
                          <a:cs typeface="Arial" panose="020B0604020202020204" pitchFamily="34" charset="0"/>
                        </a:rPr>
                        <a:t>(IHC 0 with membrane staining)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HER2-negative </a:t>
                      </a:r>
                    </a:p>
                    <a:p>
                      <a:pPr marL="0" marR="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(IHC 0, IHC 1+ or IHC 2+/ISH–)</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extLst>
                  <a:ext uri="{0D108BD9-81ED-4DB2-BD59-A6C34878D82A}">
                    <a16:rowId xmlns:a16="http://schemas.microsoft.com/office/drawing/2014/main" val="3665462701"/>
                  </a:ext>
                </a:extLst>
              </a:tr>
              <a:tr h="82776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Trastuzumab emtansine </a:t>
                      </a:r>
                    </a:p>
                    <a:p>
                      <a:pPr marL="0" marR="0" indent="0" algn="l"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(T-DM1)</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100">
                          <a:latin typeface="Arial" panose="020B0604020202020204" pitchFamily="34" charset="0"/>
                          <a:cs typeface="Arial" panose="020B0604020202020204" pitchFamily="34" charset="0"/>
                        </a:rPr>
                        <a:t>EMILIA: patients who previously received trastuzumab and a </a:t>
                      </a:r>
                      <a:r>
                        <a:rPr lang="en-US" sz="1100" err="1">
                          <a:latin typeface="Arial" panose="020B0604020202020204" pitchFamily="34" charset="0"/>
                          <a:cs typeface="Arial" panose="020B0604020202020204" pitchFamily="34" charset="0"/>
                        </a:rPr>
                        <a:t>taxane</a:t>
                      </a:r>
                      <a:r>
                        <a:rPr lang="en-US" sz="1100">
                          <a:latin typeface="Arial" panose="020B0604020202020204" pitchFamily="34" charset="0"/>
                          <a:cs typeface="Arial" panose="020B0604020202020204" pitchFamily="34" charset="0"/>
                        </a:rPr>
                        <a:t>, separately or in combination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40000"/>
                        <a:lumOff val="60000"/>
                      </a:schemeClr>
                    </a:solidFill>
                  </a:tcPr>
                </a:tc>
                <a:tc>
                  <a:txBody>
                    <a:bodyPr/>
                    <a:lstStyle/>
                    <a:p>
                      <a:pPr algn="ct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76071973"/>
                  </a:ext>
                </a:extLst>
              </a:tr>
              <a:tr h="704885">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Trastuzumab </a:t>
                      </a:r>
                      <a:r>
                        <a:rPr lang="en-US" sz="1100" err="1">
                          <a:latin typeface="Arial" panose="020B0604020202020204" pitchFamily="34" charset="0"/>
                          <a:cs typeface="Arial" panose="020B0604020202020204" pitchFamily="34" charset="0"/>
                        </a:rPr>
                        <a:t>deruxtecan</a:t>
                      </a:r>
                      <a:r>
                        <a:rPr lang="en-US" sz="1100">
                          <a:latin typeface="Arial" panose="020B0604020202020204" pitchFamily="34" charset="0"/>
                          <a:cs typeface="Arial" panose="020B0604020202020204" pitchFamily="34" charset="0"/>
                        </a:rPr>
                        <a:t> </a:t>
                      </a:r>
                    </a:p>
                    <a:p>
                      <a:pPr marL="0" marR="0" indent="0" algn="l"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(T-</a:t>
                      </a:r>
                      <a:r>
                        <a:rPr lang="en-US" sz="1100" err="1">
                          <a:latin typeface="Arial" panose="020B0604020202020204" pitchFamily="34" charset="0"/>
                          <a:cs typeface="Arial" panose="020B0604020202020204" pitchFamily="34" charset="0"/>
                        </a:rPr>
                        <a:t>DXd</a:t>
                      </a:r>
                      <a:r>
                        <a:rPr lang="en-US" sz="1100">
                          <a:latin typeface="Arial" panose="020B0604020202020204" pitchFamily="34" charset="0"/>
                          <a:cs typeface="Arial" panose="020B0604020202020204" pitchFamily="34" charset="0"/>
                        </a:rPr>
                        <a:t>)</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DESTINY-Breast03: patients who have received a prior anti-HER2-based regimen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40000"/>
                        <a:lumOff val="60000"/>
                      </a:schemeClr>
                    </a:solidFill>
                  </a:tcPr>
                </a:tc>
                <a:tc>
                  <a:txBody>
                    <a:bodyPr/>
                    <a:lstStyle/>
                    <a:p>
                      <a:pPr algn="ctr"/>
                      <a:r>
                        <a:rPr lang="en-US" sz="1100">
                          <a:latin typeface="Arial" panose="020B0604020202020204" pitchFamily="34" charset="0"/>
                          <a:cs typeface="Arial" panose="020B0604020202020204" pitchFamily="34" charset="0"/>
                        </a:rPr>
                        <a:t>DESTINY-Breast04: patients</a:t>
                      </a:r>
                    </a:p>
                    <a:p>
                      <a:pPr algn="ctr"/>
                      <a:r>
                        <a:rPr lang="en-US" sz="1100">
                          <a:latin typeface="Arial" panose="020B0604020202020204" pitchFamily="34" charset="0"/>
                          <a:cs typeface="Arial" panose="020B0604020202020204" pitchFamily="34" charset="0"/>
                        </a:rPr>
                        <a:t>who have received a prior chemotherapy</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lumMod val="20000"/>
                        <a:lumOff val="80000"/>
                      </a:schemeClr>
                    </a:solidFill>
                  </a:tcPr>
                </a:tc>
                <a:tc>
                  <a:txBody>
                    <a:bodyPr/>
                    <a:lstStyle/>
                    <a:p>
                      <a:pPr algn="ct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111824552"/>
                  </a:ext>
                </a:extLst>
              </a:tr>
              <a:tr h="499294">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60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DESTINY-Breast06: HR+ patients that have progressed on one or more endocrine therapies (chemotherapy-naïve in </a:t>
                      </a:r>
                      <a:r>
                        <a:rPr lang="en-US" sz="1100" err="1">
                          <a:latin typeface="Arial" panose="020B0604020202020204" pitchFamily="34" charset="0"/>
                          <a:cs typeface="Arial" panose="020B0604020202020204" pitchFamily="34" charset="0"/>
                        </a:rPr>
                        <a:t>mBC</a:t>
                      </a:r>
                      <a:r>
                        <a:rPr lang="en-US" sz="1100">
                          <a:latin typeface="Arial" panose="020B0604020202020204" pitchFamily="34" charset="0"/>
                          <a:cs typeface="Arial" panose="020B0604020202020204" pitchFamily="34" charset="0"/>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lumMod val="20000"/>
                        <a:lumOff val="80000"/>
                      </a:schemeClr>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627360587"/>
                  </a:ext>
                </a:extLst>
              </a:tr>
              <a:tr h="6862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Sacituzumab </a:t>
                      </a:r>
                      <a:r>
                        <a:rPr lang="en-US" sz="1100" err="1">
                          <a:latin typeface="Arial" panose="020B0604020202020204" pitchFamily="34" charset="0"/>
                          <a:cs typeface="Arial" panose="020B0604020202020204" pitchFamily="34" charset="0"/>
                        </a:rPr>
                        <a:t>govitecan</a:t>
                      </a:r>
                      <a:r>
                        <a:rPr lang="en-US" sz="1100">
                          <a:latin typeface="Arial" panose="020B0604020202020204" pitchFamily="34" charset="0"/>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(SG)</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endParaRPr lang="en-US" sz="160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TROPiCS-02: HR+ patients who have received endocrine-based therapy and at least two additional systemic therapies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2646116079"/>
                  </a:ext>
                </a:extLst>
              </a:tr>
              <a:tr h="83739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err="1">
                          <a:latin typeface="Arial" panose="020B0604020202020204" pitchFamily="34" charset="0"/>
                          <a:cs typeface="Arial" panose="020B0604020202020204" pitchFamily="34" charset="0"/>
                        </a:rPr>
                        <a:t>Datopotamab</a:t>
                      </a:r>
                      <a:r>
                        <a:rPr lang="en-US" sz="1100">
                          <a:latin typeface="Arial" panose="020B0604020202020204" pitchFamily="34" charset="0"/>
                          <a:cs typeface="Arial" panose="020B0604020202020204" pitchFamily="34" charset="0"/>
                        </a:rPr>
                        <a:t> </a:t>
                      </a:r>
                      <a:r>
                        <a:rPr lang="en-US" sz="1100" err="1">
                          <a:latin typeface="Arial" panose="020B0604020202020204" pitchFamily="34" charset="0"/>
                          <a:cs typeface="Arial" panose="020B0604020202020204" pitchFamily="34" charset="0"/>
                        </a:rPr>
                        <a:t>deruxtecan</a:t>
                      </a:r>
                      <a:r>
                        <a:rPr lang="en-US" sz="1100">
                          <a:latin typeface="Arial" panose="020B0604020202020204" pitchFamily="34" charset="0"/>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(Dato-</a:t>
                      </a:r>
                      <a:r>
                        <a:rPr lang="en-US" sz="1100" err="1">
                          <a:latin typeface="Arial" panose="020B0604020202020204" pitchFamily="34" charset="0"/>
                          <a:cs typeface="Arial" panose="020B0604020202020204" pitchFamily="34" charset="0"/>
                        </a:rPr>
                        <a:t>DXd</a:t>
                      </a:r>
                      <a:r>
                        <a:rPr lang="en-US" sz="1100">
                          <a:latin typeface="Arial" panose="020B0604020202020204" pitchFamily="34" charset="0"/>
                          <a:cs typeface="Arial" panose="020B0604020202020204" pitchFamily="34" charset="0"/>
                        </a:rPr>
                        <a:t>)</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US" sz="11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endParaRPr lang="en-US" sz="160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latin typeface="Arial" panose="020B0604020202020204" pitchFamily="34" charset="0"/>
                          <a:cs typeface="Arial" panose="020B0604020202020204" pitchFamily="34" charset="0"/>
                        </a:rPr>
                        <a:t>TROPION-Breast01</a:t>
                      </a:r>
                      <a:r>
                        <a:rPr lang="en-US" sz="1100">
                          <a:latin typeface="Arial" panose="020B0604020202020204" pitchFamily="34" charset="0"/>
                          <a:cs typeface="Arial" panose="020B0604020202020204" pitchFamily="34" charset="0"/>
                        </a:rPr>
                        <a:t>: HR+ patients who have received prior endocrine-based therapy and chemotherapy for unresectable or metastatic disease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2015482017"/>
                  </a:ext>
                </a:extLst>
              </a:tr>
            </a:tbl>
          </a:graphicData>
        </a:graphic>
      </p:graphicFrame>
      <p:sp>
        <p:nvSpPr>
          <p:cNvPr id="6" name="Footer Placeholder 5">
            <a:extLst>
              <a:ext uri="{FF2B5EF4-FFF2-40B4-BE49-F238E27FC236}">
                <a16:creationId xmlns:a16="http://schemas.microsoft.com/office/drawing/2014/main" id="{889C677B-2E7B-9B9A-3AD1-CF4FF4BAEC49}"/>
              </a:ext>
            </a:extLst>
          </p:cNvPr>
          <p:cNvSpPr>
            <a:spLocks noGrp="1"/>
          </p:cNvSpPr>
          <p:nvPr>
            <p:ph type="ftr" sz="quarter" idx="10"/>
          </p:nvPr>
        </p:nvSpPr>
        <p:spPr/>
        <p:txBody>
          <a:bodyPr/>
          <a:lstStyle/>
          <a:p>
            <a:pPr>
              <a:spcBef>
                <a:spcPts val="0"/>
              </a:spcBef>
            </a:pPr>
            <a:r>
              <a:rPr lang="en-US">
                <a:solidFill>
                  <a:schemeClr val="tx1"/>
                </a:solidFill>
              </a:rPr>
              <a:t>ADC, antibody-drug conjugate; Dato-</a:t>
            </a:r>
            <a:r>
              <a:rPr lang="en-US" err="1">
                <a:solidFill>
                  <a:schemeClr val="tx1"/>
                </a:solidFill>
              </a:rPr>
              <a:t>DXd</a:t>
            </a:r>
            <a:r>
              <a:rPr lang="en-US">
                <a:solidFill>
                  <a:schemeClr val="tx1"/>
                </a:solidFill>
              </a:rPr>
              <a:t>, </a:t>
            </a:r>
            <a:r>
              <a:rPr lang="en-US" err="1">
                <a:solidFill>
                  <a:schemeClr val="tx1"/>
                </a:solidFill>
              </a:rPr>
              <a:t>datopotamab</a:t>
            </a:r>
            <a:r>
              <a:rPr lang="en-US">
                <a:solidFill>
                  <a:schemeClr val="tx1"/>
                </a:solidFill>
              </a:rPr>
              <a:t> </a:t>
            </a:r>
            <a:r>
              <a:rPr lang="en-US" err="1">
                <a:solidFill>
                  <a:schemeClr val="tx1"/>
                </a:solidFill>
              </a:rPr>
              <a:t>deruxtecan</a:t>
            </a:r>
            <a:r>
              <a:rPr lang="en-US">
                <a:solidFill>
                  <a:schemeClr val="tx1"/>
                </a:solidFill>
              </a:rPr>
              <a:t>; HER2, human epidermal growth factor receptor 2; HR, hormone receptor; IHC, immunohistochemistry; ISH, in situ hybridization; </a:t>
            </a:r>
            <a:r>
              <a:rPr lang="en-US" err="1">
                <a:solidFill>
                  <a:schemeClr val="tx1"/>
                </a:solidFill>
              </a:rPr>
              <a:t>mBC</a:t>
            </a:r>
            <a:r>
              <a:rPr lang="en-US">
                <a:solidFill>
                  <a:schemeClr val="tx1"/>
                </a:solidFill>
              </a:rPr>
              <a:t>, metastatic breast cancer; SG, </a:t>
            </a:r>
            <a:r>
              <a:rPr lang="en-US" err="1">
                <a:solidFill>
                  <a:schemeClr val="tx1"/>
                </a:solidFill>
              </a:rPr>
              <a:t>sacituzumab</a:t>
            </a:r>
            <a:r>
              <a:rPr lang="en-US">
                <a:solidFill>
                  <a:schemeClr val="tx1"/>
                </a:solidFill>
              </a:rPr>
              <a:t> </a:t>
            </a:r>
            <a:r>
              <a:rPr lang="en-US" err="1">
                <a:solidFill>
                  <a:schemeClr val="tx1"/>
                </a:solidFill>
              </a:rPr>
              <a:t>govitecan</a:t>
            </a:r>
            <a:r>
              <a:rPr lang="en-US">
                <a:solidFill>
                  <a:schemeClr val="tx1"/>
                </a:solidFill>
              </a:rPr>
              <a:t>; T-DM1, trastuzumab emtansine; T-</a:t>
            </a:r>
            <a:r>
              <a:rPr lang="en-US" err="1">
                <a:solidFill>
                  <a:schemeClr val="tx1"/>
                </a:solidFill>
              </a:rPr>
              <a:t>DXd</a:t>
            </a:r>
            <a:r>
              <a:rPr lang="en-US">
                <a:solidFill>
                  <a:schemeClr val="tx1"/>
                </a:solidFill>
              </a:rPr>
              <a:t>, trastuzumab </a:t>
            </a:r>
            <a:r>
              <a:rPr lang="en-US" err="1">
                <a:solidFill>
                  <a:schemeClr val="tx1"/>
                </a:solidFill>
              </a:rPr>
              <a:t>deruxtecan</a:t>
            </a:r>
            <a:r>
              <a:rPr lang="en-US">
                <a:solidFill>
                  <a:schemeClr val="tx1"/>
                </a:solidFill>
              </a:rPr>
              <a:t>.</a:t>
            </a:r>
          </a:p>
          <a:p>
            <a:pPr>
              <a:spcBef>
                <a:spcPts val="0"/>
              </a:spcBef>
            </a:pPr>
            <a:r>
              <a:rPr lang="en-US">
                <a:solidFill>
                  <a:schemeClr val="tx1"/>
                </a:solidFill>
              </a:rPr>
              <a:t>Kadcyla. Prescribing information. Genentech, Inc; 2022. ​</a:t>
            </a:r>
            <a:r>
              <a:rPr lang="en-US" err="1">
                <a:solidFill>
                  <a:schemeClr val="tx1"/>
                </a:solidFill>
              </a:rPr>
              <a:t>Enhertu</a:t>
            </a:r>
            <a:r>
              <a:rPr lang="en-US">
                <a:solidFill>
                  <a:schemeClr val="tx1"/>
                </a:solidFill>
              </a:rPr>
              <a:t>. Prescribing information. Daiichi Sankyo, Inc; 2025. ​</a:t>
            </a:r>
            <a:r>
              <a:rPr lang="en-US" err="1">
                <a:solidFill>
                  <a:schemeClr val="tx1"/>
                </a:solidFill>
              </a:rPr>
              <a:t>Trodelvy</a:t>
            </a:r>
            <a:r>
              <a:rPr lang="en-US">
                <a:solidFill>
                  <a:schemeClr val="tx1"/>
                </a:solidFill>
              </a:rPr>
              <a:t>. Prescribing information. Gilead Sciences, Inc; 2025. ​</a:t>
            </a:r>
            <a:r>
              <a:rPr lang="en-US" err="1">
                <a:solidFill>
                  <a:schemeClr val="tx1"/>
                </a:solidFill>
              </a:rPr>
              <a:t>Datroway</a:t>
            </a:r>
            <a:r>
              <a:rPr lang="en-US">
                <a:solidFill>
                  <a:schemeClr val="tx1"/>
                </a:solidFill>
              </a:rPr>
              <a:t>. Prescribing information. Daiichi Sankyo, Inc; 2025. </a:t>
            </a:r>
          </a:p>
        </p:txBody>
      </p:sp>
    </p:spTree>
    <p:extLst>
      <p:ext uri="{BB962C8B-B14F-4D97-AF65-F5344CB8AC3E}">
        <p14:creationId xmlns:p14="http://schemas.microsoft.com/office/powerpoint/2010/main" val="283875105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CD2D93-F0FD-D6DC-219A-A6925F04E04B}"/>
              </a:ext>
            </a:extLst>
          </p:cNvPr>
          <p:cNvSpPr>
            <a:spLocks noGrp="1"/>
          </p:cNvSpPr>
          <p:nvPr>
            <p:ph type="title"/>
          </p:nvPr>
        </p:nvSpPr>
        <p:spPr/>
        <p:txBody>
          <a:bodyPr/>
          <a:lstStyle/>
          <a:p>
            <a:r>
              <a:rPr lang="en-US"/>
              <a:t>Future Directions</a:t>
            </a:r>
          </a:p>
        </p:txBody>
      </p:sp>
      <p:graphicFrame>
        <p:nvGraphicFramePr>
          <p:cNvPr id="5" name="Table 4">
            <a:extLst>
              <a:ext uri="{FF2B5EF4-FFF2-40B4-BE49-F238E27FC236}">
                <a16:creationId xmlns:a16="http://schemas.microsoft.com/office/drawing/2014/main" id="{1F5F7529-EB8F-CED6-DB44-1A3FD1D36429}"/>
              </a:ext>
            </a:extLst>
          </p:cNvPr>
          <p:cNvGraphicFramePr>
            <a:graphicFrameLocks noGrp="1"/>
          </p:cNvGraphicFramePr>
          <p:nvPr>
            <p:extLst>
              <p:ext uri="{D42A27DB-BD31-4B8C-83A1-F6EECF244321}">
                <p14:modId xmlns:p14="http://schemas.microsoft.com/office/powerpoint/2010/main" val="2701728358"/>
              </p:ext>
            </p:extLst>
          </p:nvPr>
        </p:nvGraphicFramePr>
        <p:xfrm>
          <a:off x="1084035" y="1690688"/>
          <a:ext cx="10023929" cy="3662680"/>
        </p:xfrm>
        <a:graphic>
          <a:graphicData uri="http://schemas.openxmlformats.org/drawingml/2006/table">
            <a:tbl>
              <a:tblPr firstRow="1" firstCol="1" bandRow="1">
                <a:tableStyleId>{5C22544A-7EE6-4342-B048-85BDC9FD1C3A}</a:tableStyleId>
              </a:tblPr>
              <a:tblGrid>
                <a:gridCol w="1024701">
                  <a:extLst>
                    <a:ext uri="{9D8B030D-6E8A-4147-A177-3AD203B41FA5}">
                      <a16:colId xmlns:a16="http://schemas.microsoft.com/office/drawing/2014/main" val="2530677799"/>
                    </a:ext>
                  </a:extLst>
                </a:gridCol>
                <a:gridCol w="2021485">
                  <a:extLst>
                    <a:ext uri="{9D8B030D-6E8A-4147-A177-3AD203B41FA5}">
                      <a16:colId xmlns:a16="http://schemas.microsoft.com/office/drawing/2014/main" val="3464383733"/>
                    </a:ext>
                  </a:extLst>
                </a:gridCol>
                <a:gridCol w="930729">
                  <a:extLst>
                    <a:ext uri="{9D8B030D-6E8A-4147-A177-3AD203B41FA5}">
                      <a16:colId xmlns:a16="http://schemas.microsoft.com/office/drawing/2014/main" val="4167709728"/>
                    </a:ext>
                  </a:extLst>
                </a:gridCol>
                <a:gridCol w="6047014">
                  <a:extLst>
                    <a:ext uri="{9D8B030D-6E8A-4147-A177-3AD203B41FA5}">
                      <a16:colId xmlns:a16="http://schemas.microsoft.com/office/drawing/2014/main" val="1472490517"/>
                    </a:ext>
                  </a:extLst>
                </a:gridCol>
              </a:tblGrid>
              <a:tr h="370840">
                <a:tc>
                  <a:txBody>
                    <a:bodyPr/>
                    <a:lstStyle/>
                    <a:p>
                      <a:r>
                        <a:rPr lang="en-US" sz="1600">
                          <a:latin typeface="Arial" panose="020B0604020202020204" pitchFamily="34" charset="0"/>
                          <a:cs typeface="Arial" panose="020B0604020202020204" pitchFamily="34" charset="0"/>
                        </a:rPr>
                        <a:t>ADC</a:t>
                      </a:r>
                    </a:p>
                  </a:txBody>
                  <a:tcPr/>
                </a:tc>
                <a:tc>
                  <a:txBody>
                    <a:bodyPr/>
                    <a:lstStyle/>
                    <a:p>
                      <a:r>
                        <a:rPr lang="en-US" sz="1600">
                          <a:latin typeface="Arial" panose="020B0604020202020204" pitchFamily="34" charset="0"/>
                          <a:cs typeface="Arial" panose="020B0604020202020204" pitchFamily="34" charset="0"/>
                        </a:rPr>
                        <a:t>Trial</a:t>
                      </a:r>
                    </a:p>
                  </a:txBody>
                  <a:tcPr/>
                </a:tc>
                <a:tc>
                  <a:txBody>
                    <a:bodyPr/>
                    <a:lstStyle/>
                    <a:p>
                      <a:r>
                        <a:rPr lang="en-US" sz="1600">
                          <a:latin typeface="Arial" panose="020B0604020202020204" pitchFamily="34" charset="0"/>
                          <a:cs typeface="Arial" panose="020B0604020202020204" pitchFamily="34" charset="0"/>
                        </a:rPr>
                        <a:t>Phase </a:t>
                      </a:r>
                    </a:p>
                  </a:txBody>
                  <a:tcPr/>
                </a:tc>
                <a:tc>
                  <a:txBody>
                    <a:bodyPr/>
                    <a:lstStyle/>
                    <a:p>
                      <a:r>
                        <a:rPr lang="en-US" sz="1600">
                          <a:latin typeface="Arial" panose="020B0604020202020204" pitchFamily="34" charset="0"/>
                          <a:cs typeface="Arial" panose="020B0604020202020204" pitchFamily="34" charset="0"/>
                        </a:rPr>
                        <a:t>Setting</a:t>
                      </a:r>
                    </a:p>
                  </a:txBody>
                  <a:tcPr/>
                </a:tc>
                <a:extLst>
                  <a:ext uri="{0D108BD9-81ED-4DB2-BD59-A6C34878D82A}">
                    <a16:rowId xmlns:a16="http://schemas.microsoft.com/office/drawing/2014/main" val="1796460352"/>
                  </a:ext>
                </a:extLst>
              </a:tr>
              <a:tr h="370840">
                <a:tc rowSpan="3">
                  <a:txBody>
                    <a:bodyPr/>
                    <a:lstStyle/>
                    <a:p>
                      <a:r>
                        <a:rPr lang="en-US" sz="1600">
                          <a:latin typeface="Arial" panose="020B0604020202020204" pitchFamily="34" charset="0"/>
                          <a:cs typeface="Arial" panose="020B0604020202020204" pitchFamily="34" charset="0"/>
                        </a:rPr>
                        <a:t>T-</a:t>
                      </a:r>
                      <a:r>
                        <a:rPr lang="en-US" sz="1600" err="1">
                          <a:latin typeface="Arial" panose="020B0604020202020204" pitchFamily="34" charset="0"/>
                          <a:cs typeface="Arial" panose="020B0604020202020204" pitchFamily="34" charset="0"/>
                        </a:rPr>
                        <a:t>DXd</a:t>
                      </a:r>
                      <a:endParaRPr lang="en-US" sz="1600">
                        <a:latin typeface="Arial" panose="020B0604020202020204" pitchFamily="34" charset="0"/>
                        <a:cs typeface="Arial" panose="020B0604020202020204" pitchFamily="34" charset="0"/>
                      </a:endParaRPr>
                    </a:p>
                  </a:txBody>
                  <a:tcPr/>
                </a:tc>
                <a:tc>
                  <a:txBody>
                    <a:bodyPr/>
                    <a:lstStyle/>
                    <a:p>
                      <a:r>
                        <a:rPr lang="en-US" sz="1600">
                          <a:latin typeface="Arial" panose="020B0604020202020204" pitchFamily="34" charset="0"/>
                          <a:cs typeface="Arial" panose="020B0604020202020204" pitchFamily="34" charset="0"/>
                        </a:rPr>
                        <a:t>DESTINY-Breast11</a:t>
                      </a:r>
                    </a:p>
                  </a:txBody>
                  <a:tcPr/>
                </a:tc>
                <a:tc>
                  <a:txBody>
                    <a:bodyPr/>
                    <a:lstStyle/>
                    <a:p>
                      <a:r>
                        <a:rPr lang="en-US" sz="1600">
                          <a:latin typeface="Arial" panose="020B0604020202020204" pitchFamily="34" charset="0"/>
                          <a:cs typeface="Arial" panose="020B0604020202020204" pitchFamily="34" charset="0"/>
                        </a:rPr>
                        <a:t>3</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a:latin typeface="Arial" panose="020B0604020202020204" pitchFamily="34" charset="0"/>
                          <a:cs typeface="Arial" panose="020B0604020202020204" pitchFamily="34" charset="0"/>
                        </a:rPr>
                        <a:t>Neoadjuvant T-</a:t>
                      </a:r>
                      <a:r>
                        <a:rPr lang="en-US" sz="1600" err="1">
                          <a:latin typeface="Arial" panose="020B0604020202020204" pitchFamily="34" charset="0"/>
                          <a:cs typeface="Arial" panose="020B0604020202020204" pitchFamily="34" charset="0"/>
                        </a:rPr>
                        <a:t>DXd</a:t>
                      </a:r>
                      <a:r>
                        <a:rPr lang="en-US" sz="1600">
                          <a:latin typeface="Arial" panose="020B0604020202020204" pitchFamily="34" charset="0"/>
                          <a:cs typeface="Arial" panose="020B0604020202020204" pitchFamily="34" charset="0"/>
                        </a:rPr>
                        <a:t> monotherapy or T-</a:t>
                      </a:r>
                      <a:r>
                        <a:rPr lang="en-US" sz="1600" err="1">
                          <a:latin typeface="Arial" panose="020B0604020202020204" pitchFamily="34" charset="0"/>
                          <a:cs typeface="Arial" panose="020B0604020202020204" pitchFamily="34" charset="0"/>
                        </a:rPr>
                        <a:t>DXd</a:t>
                      </a:r>
                      <a:r>
                        <a:rPr lang="en-US" sz="1600">
                          <a:latin typeface="Arial" panose="020B0604020202020204" pitchFamily="34" charset="0"/>
                          <a:cs typeface="Arial" panose="020B0604020202020204" pitchFamily="34" charset="0"/>
                        </a:rPr>
                        <a:t> followed by THP compared to </a:t>
                      </a:r>
                      <a:r>
                        <a:rPr lang="en-US" sz="1600" err="1">
                          <a:latin typeface="Arial" panose="020B0604020202020204" pitchFamily="34" charset="0"/>
                          <a:cs typeface="Arial" panose="020B0604020202020204" pitchFamily="34" charset="0"/>
                        </a:rPr>
                        <a:t>ddAC</a:t>
                      </a:r>
                      <a:r>
                        <a:rPr lang="en-US" sz="1600">
                          <a:latin typeface="Arial" panose="020B0604020202020204" pitchFamily="34" charset="0"/>
                          <a:cs typeface="Arial" panose="020B0604020202020204" pitchFamily="34" charset="0"/>
                        </a:rPr>
                        <a:t>-THP in high-risk HER2+ early-stage breast cancer </a:t>
                      </a:r>
                    </a:p>
                  </a:txBody>
                  <a:tcPr/>
                </a:tc>
                <a:extLst>
                  <a:ext uri="{0D108BD9-81ED-4DB2-BD59-A6C34878D82A}">
                    <a16:rowId xmlns:a16="http://schemas.microsoft.com/office/drawing/2014/main" val="607843918"/>
                  </a:ext>
                </a:extLst>
              </a:tr>
              <a:tr h="370840">
                <a:tc vMerge="1">
                  <a:txBody>
                    <a:bodyPr/>
                    <a:lstStyle/>
                    <a:p>
                      <a:endParaRPr lang="en-US"/>
                    </a:p>
                  </a:txBody>
                  <a:tcPr/>
                </a:tc>
                <a:tc>
                  <a:txBody>
                    <a:bodyPr/>
                    <a:lstStyle/>
                    <a:p>
                      <a:r>
                        <a:rPr lang="en-US" sz="1600">
                          <a:latin typeface="Arial" panose="020B0604020202020204" pitchFamily="34" charset="0"/>
                          <a:cs typeface="Arial" panose="020B0604020202020204" pitchFamily="34" charset="0"/>
                        </a:rPr>
                        <a:t>DESTINY-Breast-05</a:t>
                      </a:r>
                    </a:p>
                  </a:txBody>
                  <a:tcPr/>
                </a:tc>
                <a:tc>
                  <a:txBody>
                    <a:bodyPr/>
                    <a:lstStyle/>
                    <a:p>
                      <a:r>
                        <a:rPr lang="en-US" sz="1600">
                          <a:latin typeface="Arial" panose="020B0604020202020204" pitchFamily="34" charset="0"/>
                          <a:cs typeface="Arial" panose="020B0604020202020204" pitchFamily="34" charset="0"/>
                        </a:rPr>
                        <a:t>3</a:t>
                      </a:r>
                    </a:p>
                  </a:txBody>
                  <a:tcPr/>
                </a:tc>
                <a:tc>
                  <a:txBody>
                    <a:bodyPr/>
                    <a:lstStyle/>
                    <a:p>
                      <a:r>
                        <a:rPr lang="en-US" sz="1600">
                          <a:latin typeface="Arial" panose="020B0604020202020204" pitchFamily="34" charset="0"/>
                          <a:cs typeface="Arial" panose="020B0604020202020204" pitchFamily="34" charset="0"/>
                        </a:rPr>
                        <a:t>T-</a:t>
                      </a:r>
                      <a:r>
                        <a:rPr lang="en-US" sz="1600" err="1">
                          <a:latin typeface="Arial" panose="020B0604020202020204" pitchFamily="34" charset="0"/>
                          <a:cs typeface="Arial" panose="020B0604020202020204" pitchFamily="34" charset="0"/>
                        </a:rPr>
                        <a:t>DXd</a:t>
                      </a:r>
                      <a:r>
                        <a:rPr lang="en-US" sz="1600">
                          <a:latin typeface="Arial" panose="020B0604020202020204" pitchFamily="34" charset="0"/>
                          <a:cs typeface="Arial" panose="020B0604020202020204" pitchFamily="34" charset="0"/>
                        </a:rPr>
                        <a:t> vs. T-DM1 in high-risk HER2+ primary breast cancer who have residual invasive disease in breast or axillary lymph nodes following neoadjuvant therapy</a:t>
                      </a:r>
                    </a:p>
                  </a:txBody>
                  <a:tcPr/>
                </a:tc>
                <a:extLst>
                  <a:ext uri="{0D108BD9-81ED-4DB2-BD59-A6C34878D82A}">
                    <a16:rowId xmlns:a16="http://schemas.microsoft.com/office/drawing/2014/main" val="1635136456"/>
                  </a:ext>
                </a:extLst>
              </a:tr>
              <a:tr h="370840">
                <a:tc vMerge="1">
                  <a:txBody>
                    <a:bodyPr/>
                    <a:lstStyle/>
                    <a:p>
                      <a:endParaRPr lang="en-US"/>
                    </a:p>
                  </a:txBody>
                  <a:tcPr/>
                </a:tc>
                <a:tc>
                  <a:txBody>
                    <a:bodyPr/>
                    <a:lstStyle/>
                    <a:p>
                      <a:r>
                        <a:rPr lang="en-US" sz="1600">
                          <a:latin typeface="Arial" panose="020B0604020202020204" pitchFamily="34" charset="0"/>
                          <a:cs typeface="Arial" panose="020B0604020202020204" pitchFamily="34" charset="0"/>
                        </a:rPr>
                        <a:t>DESTINY-Breast09</a:t>
                      </a:r>
                    </a:p>
                  </a:txBody>
                  <a:tcPr/>
                </a:tc>
                <a:tc>
                  <a:txBody>
                    <a:bodyPr/>
                    <a:lstStyle/>
                    <a:p>
                      <a:r>
                        <a:rPr lang="en-US" sz="1600">
                          <a:latin typeface="Arial" panose="020B0604020202020204" pitchFamily="34" charset="0"/>
                          <a:cs typeface="Arial" panose="020B0604020202020204" pitchFamily="34" charset="0"/>
                        </a:rPr>
                        <a:t>3</a:t>
                      </a:r>
                    </a:p>
                  </a:txBody>
                  <a:tcPr/>
                </a:tc>
                <a:tc>
                  <a:txBody>
                    <a:bodyPr/>
                    <a:lstStyle/>
                    <a:p>
                      <a:r>
                        <a:rPr lang="en-US" sz="1600" b="0" i="0" kern="1200">
                          <a:solidFill>
                            <a:schemeClr val="dk1"/>
                          </a:solidFill>
                          <a:effectLst/>
                          <a:latin typeface="Arial" panose="020B0604020202020204" pitchFamily="34" charset="0"/>
                          <a:ea typeface="+mn-ea"/>
                          <a:cs typeface="Arial" panose="020B0604020202020204" pitchFamily="34" charset="0"/>
                        </a:rPr>
                        <a:t>T-</a:t>
                      </a:r>
                      <a:r>
                        <a:rPr lang="en-US" sz="1600" b="0" i="0" kern="1200" err="1">
                          <a:solidFill>
                            <a:schemeClr val="dk1"/>
                          </a:solidFill>
                          <a:effectLst/>
                          <a:latin typeface="Arial" panose="020B0604020202020204" pitchFamily="34" charset="0"/>
                          <a:ea typeface="+mn-ea"/>
                          <a:cs typeface="Arial" panose="020B0604020202020204" pitchFamily="34" charset="0"/>
                        </a:rPr>
                        <a:t>DXd</a:t>
                      </a:r>
                      <a:r>
                        <a:rPr lang="en-US" sz="1600" b="0" i="0" kern="1200">
                          <a:solidFill>
                            <a:schemeClr val="dk1"/>
                          </a:solidFill>
                          <a:effectLst/>
                          <a:latin typeface="Arial" panose="020B0604020202020204" pitchFamily="34" charset="0"/>
                          <a:ea typeface="+mn-ea"/>
                          <a:cs typeface="Arial" panose="020B0604020202020204" pitchFamily="34" charset="0"/>
                        </a:rPr>
                        <a:t> +/- </a:t>
                      </a:r>
                      <a:r>
                        <a:rPr lang="en-US" sz="1600" b="0" i="0" kern="1200" err="1">
                          <a:solidFill>
                            <a:schemeClr val="dk1"/>
                          </a:solidFill>
                          <a:effectLst/>
                          <a:latin typeface="Arial" panose="020B0604020202020204" pitchFamily="34" charset="0"/>
                          <a:ea typeface="+mn-ea"/>
                          <a:cs typeface="Arial" panose="020B0604020202020204" pitchFamily="34" charset="0"/>
                        </a:rPr>
                        <a:t>pertuzumab</a:t>
                      </a:r>
                      <a:r>
                        <a:rPr lang="en-US" sz="1600" b="0" i="0" kern="1200">
                          <a:solidFill>
                            <a:schemeClr val="dk1"/>
                          </a:solidFill>
                          <a:effectLst/>
                          <a:latin typeface="Arial" panose="020B0604020202020204" pitchFamily="34" charset="0"/>
                          <a:ea typeface="+mn-ea"/>
                          <a:cs typeface="Arial" panose="020B0604020202020204" pitchFamily="34" charset="0"/>
                        </a:rPr>
                        <a:t> vs. </a:t>
                      </a:r>
                      <a:r>
                        <a:rPr lang="en-US" sz="1600" b="0" i="0" kern="1200" err="1">
                          <a:solidFill>
                            <a:schemeClr val="dk1"/>
                          </a:solidFill>
                          <a:effectLst/>
                          <a:latin typeface="Arial" panose="020B0604020202020204" pitchFamily="34" charset="0"/>
                          <a:ea typeface="+mn-ea"/>
                          <a:cs typeface="Arial" panose="020B0604020202020204" pitchFamily="34" charset="0"/>
                        </a:rPr>
                        <a:t>taxane</a:t>
                      </a:r>
                      <a:r>
                        <a:rPr lang="en-US" sz="1600" b="0" i="0" kern="1200">
                          <a:solidFill>
                            <a:schemeClr val="dk1"/>
                          </a:solidFill>
                          <a:effectLst/>
                          <a:latin typeface="Arial" panose="020B0604020202020204" pitchFamily="34" charset="0"/>
                          <a:ea typeface="+mn-ea"/>
                          <a:cs typeface="Arial" panose="020B0604020202020204" pitchFamily="34" charset="0"/>
                        </a:rPr>
                        <a:t>, trastuzumab and </a:t>
                      </a:r>
                      <a:r>
                        <a:rPr lang="en-US" sz="1600" b="0" i="0" kern="1200" err="1">
                          <a:solidFill>
                            <a:schemeClr val="dk1"/>
                          </a:solidFill>
                          <a:effectLst/>
                          <a:latin typeface="Arial" panose="020B0604020202020204" pitchFamily="34" charset="0"/>
                          <a:ea typeface="+mn-ea"/>
                          <a:cs typeface="Arial" panose="020B0604020202020204" pitchFamily="34" charset="0"/>
                        </a:rPr>
                        <a:t>pertuzumab</a:t>
                      </a:r>
                      <a:r>
                        <a:rPr lang="en-US" sz="1600" b="0" i="0" kern="1200">
                          <a:solidFill>
                            <a:schemeClr val="dk1"/>
                          </a:solidFill>
                          <a:effectLst/>
                          <a:latin typeface="Arial" panose="020B0604020202020204" pitchFamily="34" charset="0"/>
                          <a:ea typeface="+mn-ea"/>
                          <a:cs typeface="Arial" panose="020B0604020202020204" pitchFamily="34" charset="0"/>
                        </a:rPr>
                        <a:t> in HER2+ first-line </a:t>
                      </a:r>
                      <a:r>
                        <a:rPr lang="en-US" sz="1600" b="0" i="0" kern="1200" err="1">
                          <a:solidFill>
                            <a:schemeClr val="dk1"/>
                          </a:solidFill>
                          <a:effectLst/>
                          <a:latin typeface="Arial" panose="020B0604020202020204" pitchFamily="34" charset="0"/>
                          <a:ea typeface="+mn-ea"/>
                          <a:cs typeface="Arial" panose="020B0604020202020204" pitchFamily="34" charset="0"/>
                        </a:rPr>
                        <a:t>mBC</a:t>
                      </a:r>
                      <a:endParaRPr lang="en-US" sz="160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881337208"/>
                  </a:ext>
                </a:extLst>
              </a:tr>
              <a:tr h="370840">
                <a:tc>
                  <a:txBody>
                    <a:bodyPr/>
                    <a:lstStyle/>
                    <a:p>
                      <a:r>
                        <a:rPr lang="en-US" sz="1600">
                          <a:latin typeface="Arial" panose="020B0604020202020204" pitchFamily="34" charset="0"/>
                          <a:cs typeface="Arial" panose="020B0604020202020204" pitchFamily="34" charset="0"/>
                        </a:rPr>
                        <a:t>SG</a:t>
                      </a:r>
                    </a:p>
                  </a:txBody>
                  <a:tcPr/>
                </a:tc>
                <a:tc>
                  <a:txBody>
                    <a:bodyPr/>
                    <a:lstStyle/>
                    <a:p>
                      <a:r>
                        <a:rPr lang="en-US" sz="1600">
                          <a:latin typeface="Arial" panose="020B0604020202020204" pitchFamily="34" charset="0"/>
                          <a:cs typeface="Arial" panose="020B0604020202020204" pitchFamily="34" charset="0"/>
                        </a:rPr>
                        <a:t>ASCENT-07</a:t>
                      </a:r>
                    </a:p>
                  </a:txBody>
                  <a:tcPr/>
                </a:tc>
                <a:tc>
                  <a:txBody>
                    <a:bodyPr/>
                    <a:lstStyle/>
                    <a:p>
                      <a:r>
                        <a:rPr lang="en-US" sz="1600">
                          <a:latin typeface="Arial" panose="020B0604020202020204" pitchFamily="34" charset="0"/>
                          <a:cs typeface="Arial" panose="020B0604020202020204" pitchFamily="34" charset="0"/>
                        </a:rPr>
                        <a:t>3</a:t>
                      </a:r>
                    </a:p>
                  </a:txBody>
                  <a:tcPr/>
                </a:tc>
                <a:tc>
                  <a:txBody>
                    <a:bodyPr/>
                    <a:lstStyle/>
                    <a:p>
                      <a:r>
                        <a:rPr lang="en-US" sz="1600">
                          <a:latin typeface="Arial" panose="020B0604020202020204" pitchFamily="34" charset="0"/>
                          <a:cs typeface="Arial" panose="020B0604020202020204" pitchFamily="34" charset="0"/>
                        </a:rPr>
                        <a:t>SG vs investigator’s choice in HR+/HER2– (IHC 0) or HER2-low (IHC 1+ or 2+/ISH–) i</a:t>
                      </a:r>
                      <a:r>
                        <a:rPr lang="en-US" sz="1600" b="0" i="0" kern="1200">
                          <a:solidFill>
                            <a:schemeClr val="dk1"/>
                          </a:solidFill>
                          <a:effectLst/>
                          <a:latin typeface="Arial" panose="020B0604020202020204" pitchFamily="34" charset="0"/>
                          <a:ea typeface="+mn-ea"/>
                          <a:cs typeface="Arial" panose="020B0604020202020204" pitchFamily="34" charset="0"/>
                        </a:rPr>
                        <a:t>noperable, locally advanced or metastatic breast cancer who have received endocrine therapy (c</a:t>
                      </a:r>
                      <a:r>
                        <a:rPr lang="en-US" sz="1600">
                          <a:latin typeface="Arial" panose="020B0604020202020204" pitchFamily="34" charset="0"/>
                          <a:cs typeface="Arial" panose="020B0604020202020204" pitchFamily="34" charset="0"/>
                        </a:rPr>
                        <a:t>hemo-naïve)</a:t>
                      </a:r>
                    </a:p>
                  </a:txBody>
                  <a:tcPr/>
                </a:tc>
                <a:extLst>
                  <a:ext uri="{0D108BD9-81ED-4DB2-BD59-A6C34878D82A}">
                    <a16:rowId xmlns:a16="http://schemas.microsoft.com/office/drawing/2014/main" val="2250459574"/>
                  </a:ext>
                </a:extLst>
              </a:tr>
            </a:tbl>
          </a:graphicData>
        </a:graphic>
      </p:graphicFrame>
      <p:sp>
        <p:nvSpPr>
          <p:cNvPr id="3" name="Footer Placeholder 2">
            <a:extLst>
              <a:ext uri="{FF2B5EF4-FFF2-40B4-BE49-F238E27FC236}">
                <a16:creationId xmlns:a16="http://schemas.microsoft.com/office/drawing/2014/main" id="{BE67ECE7-A88A-43AC-D854-C6D5280F97DA}"/>
              </a:ext>
            </a:extLst>
          </p:cNvPr>
          <p:cNvSpPr>
            <a:spLocks noGrp="1"/>
          </p:cNvSpPr>
          <p:nvPr>
            <p:ph type="ftr" sz="quarter" idx="10"/>
          </p:nvPr>
        </p:nvSpPr>
        <p:spPr/>
        <p:txBody>
          <a:bodyPr/>
          <a:lstStyle/>
          <a:p>
            <a:r>
              <a:rPr lang="en-US">
                <a:solidFill>
                  <a:schemeClr val="tx1"/>
                </a:solidFill>
              </a:rPr>
              <a:t>ADC, antibody-drug conjugate; </a:t>
            </a:r>
            <a:r>
              <a:rPr lang="en-US" err="1">
                <a:solidFill>
                  <a:schemeClr val="tx1"/>
                </a:solidFill>
              </a:rPr>
              <a:t>ddAC</a:t>
            </a:r>
            <a:r>
              <a:rPr lang="en-US">
                <a:solidFill>
                  <a:schemeClr val="tx1"/>
                </a:solidFill>
              </a:rPr>
              <a:t>-THP, dose-dense anthracycline/cyclophosphamide- paclitaxel, trastuzumab, </a:t>
            </a:r>
            <a:r>
              <a:rPr lang="en-US" err="1">
                <a:solidFill>
                  <a:schemeClr val="tx1"/>
                </a:solidFill>
              </a:rPr>
              <a:t>pertuzumab</a:t>
            </a:r>
            <a:r>
              <a:rPr lang="en-US">
                <a:solidFill>
                  <a:schemeClr val="tx1"/>
                </a:solidFill>
              </a:rPr>
              <a:t>; HER2, human epidermal growth factor receptor 2; HR, hormone receptor; IHC, immunohistochemistry; ISH, in situ hybridization; </a:t>
            </a:r>
            <a:r>
              <a:rPr lang="en-US" err="1">
                <a:solidFill>
                  <a:schemeClr val="tx1"/>
                </a:solidFill>
              </a:rPr>
              <a:t>mBC</a:t>
            </a:r>
            <a:r>
              <a:rPr lang="en-US">
                <a:solidFill>
                  <a:schemeClr val="tx1"/>
                </a:solidFill>
              </a:rPr>
              <a:t>, metastatic breast cancer; SG, </a:t>
            </a:r>
            <a:r>
              <a:rPr lang="en-US" err="1">
                <a:solidFill>
                  <a:schemeClr val="tx1"/>
                </a:solidFill>
              </a:rPr>
              <a:t>sacituzumab</a:t>
            </a:r>
            <a:r>
              <a:rPr lang="en-US">
                <a:solidFill>
                  <a:schemeClr val="tx1"/>
                </a:solidFill>
              </a:rPr>
              <a:t> </a:t>
            </a:r>
            <a:r>
              <a:rPr lang="en-US" err="1">
                <a:solidFill>
                  <a:schemeClr val="tx1"/>
                </a:solidFill>
              </a:rPr>
              <a:t>govitecan</a:t>
            </a:r>
            <a:r>
              <a:rPr lang="en-US">
                <a:solidFill>
                  <a:schemeClr val="tx1"/>
                </a:solidFill>
              </a:rPr>
              <a:t>; T-DM1, trastuzumab emtansine; T-</a:t>
            </a:r>
            <a:r>
              <a:rPr lang="en-US" err="1">
                <a:solidFill>
                  <a:schemeClr val="tx1"/>
                </a:solidFill>
              </a:rPr>
              <a:t>DXd</a:t>
            </a:r>
            <a:r>
              <a:rPr lang="en-US">
                <a:solidFill>
                  <a:schemeClr val="tx1"/>
                </a:solidFill>
              </a:rPr>
              <a:t>, trastuzumab </a:t>
            </a:r>
            <a:r>
              <a:rPr lang="en-US" err="1">
                <a:solidFill>
                  <a:schemeClr val="tx1"/>
                </a:solidFill>
              </a:rPr>
              <a:t>deruxtecan</a:t>
            </a:r>
            <a:r>
              <a:rPr lang="en-US">
                <a:solidFill>
                  <a:schemeClr val="tx1"/>
                </a:solidFill>
              </a:rPr>
              <a:t>.</a:t>
            </a:r>
          </a:p>
        </p:txBody>
      </p:sp>
    </p:spTree>
    <p:extLst>
      <p:ext uri="{BB962C8B-B14F-4D97-AF65-F5344CB8AC3E}">
        <p14:creationId xmlns:p14="http://schemas.microsoft.com/office/powerpoint/2010/main" val="9996438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DD0EA9-7441-E06D-94D6-F6A8CF5ADE49}"/>
              </a:ext>
            </a:extLst>
          </p:cNvPr>
          <p:cNvSpPr>
            <a:spLocks noGrp="1"/>
          </p:cNvSpPr>
          <p:nvPr>
            <p:ph type="title"/>
          </p:nvPr>
        </p:nvSpPr>
        <p:spPr/>
        <p:txBody>
          <a:bodyPr/>
          <a:lstStyle/>
          <a:p>
            <a:r>
              <a:rPr lang="en-US"/>
              <a:t>Traditional View of HER2-Positive Breast Cancer</a:t>
            </a:r>
          </a:p>
        </p:txBody>
      </p:sp>
      <p:sp>
        <p:nvSpPr>
          <p:cNvPr id="5" name="Content Placeholder 4">
            <a:extLst>
              <a:ext uri="{FF2B5EF4-FFF2-40B4-BE49-F238E27FC236}">
                <a16:creationId xmlns:a16="http://schemas.microsoft.com/office/drawing/2014/main" id="{9C115C5D-F6B0-7730-718B-50A6A634E485}"/>
              </a:ext>
            </a:extLst>
          </p:cNvPr>
          <p:cNvSpPr>
            <a:spLocks noGrp="1"/>
          </p:cNvSpPr>
          <p:nvPr>
            <p:ph sz="half" idx="1"/>
          </p:nvPr>
        </p:nvSpPr>
        <p:spPr/>
        <p:txBody>
          <a:bodyPr/>
          <a:lstStyle/>
          <a:p>
            <a:r>
              <a:rPr lang="en-US"/>
              <a:t>Tumors lacking ERBB2 overexpression or amplification are collectively defined as HER2 negative</a:t>
            </a:r>
          </a:p>
        </p:txBody>
      </p:sp>
      <p:sp>
        <p:nvSpPr>
          <p:cNvPr id="4" name="Footer Placeholder 3">
            <a:extLst>
              <a:ext uri="{FF2B5EF4-FFF2-40B4-BE49-F238E27FC236}">
                <a16:creationId xmlns:a16="http://schemas.microsoft.com/office/drawing/2014/main" id="{2669D8A2-72EC-5227-23A8-B336B546651B}"/>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ERBB, erythroblastic leukemia viral oncogene homolog; HER2, human epidermal growth factor receptor 2.</a:t>
            </a:r>
            <a:b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b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Wolff AC, et al. </a:t>
            </a:r>
            <a:r>
              <a:rPr kumimoji="0" lang="en-CA" sz="1000" b="0" i="1"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J Clin Oncol. </a:t>
            </a: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2018;36(20):2105-2122.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Slide adapted from </a:t>
            </a:r>
            <a:r>
              <a:rPr kumimoji="0" lang="en-CA"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Tolaney</a:t>
            </a: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S, </a:t>
            </a:r>
            <a:r>
              <a:rPr kumimoji="0" lang="en-CA" sz="1000" b="0" i="0" u="none" strike="noStrike" kern="1200" cap="none" spc="0" normalizeH="0" baseline="0" noProof="0" err="1">
                <a:ln>
                  <a:noFill/>
                </a:ln>
                <a:solidFill>
                  <a:srgbClr val="3A3A3A"/>
                </a:solidFill>
                <a:effectLst/>
                <a:uLnTx/>
                <a:uFillTx/>
                <a:latin typeface="Arial" panose="020B0604020202020204" pitchFamily="34" charset="0"/>
                <a:ea typeface="+mn-ea"/>
                <a:cs typeface="Arial" panose="020B0604020202020204" pitchFamily="34" charset="0"/>
              </a:rPr>
              <a:t>Curigliano</a:t>
            </a: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 G. </a:t>
            </a:r>
            <a:r>
              <a:rPr kumimoji="0" lang="en-US"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Debate: Is HER2-low a separate entity? </a:t>
            </a:r>
            <a:r>
              <a:rPr kumimoji="0" lang="en-CA" sz="10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SABCS 2022.</a:t>
            </a:r>
          </a:p>
        </p:txBody>
      </p:sp>
      <p:graphicFrame>
        <p:nvGraphicFramePr>
          <p:cNvPr id="8" name="Grafico 4">
            <a:extLst>
              <a:ext uri="{FF2B5EF4-FFF2-40B4-BE49-F238E27FC236}">
                <a16:creationId xmlns:a16="http://schemas.microsoft.com/office/drawing/2014/main" id="{7E4625B4-4E80-BD33-FB5C-656FD2D71D7B}"/>
              </a:ext>
            </a:extLst>
          </p:cNvPr>
          <p:cNvGraphicFramePr/>
          <p:nvPr>
            <p:extLst>
              <p:ext uri="{D42A27DB-BD31-4B8C-83A1-F6EECF244321}">
                <p14:modId xmlns:p14="http://schemas.microsoft.com/office/powerpoint/2010/main" val="4087179160"/>
              </p:ext>
            </p:extLst>
          </p:nvPr>
        </p:nvGraphicFramePr>
        <p:xfrm>
          <a:off x="5080000" y="1523684"/>
          <a:ext cx="6325171" cy="4460966"/>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a:extLst>
              <a:ext uri="{FF2B5EF4-FFF2-40B4-BE49-F238E27FC236}">
                <a16:creationId xmlns:a16="http://schemas.microsoft.com/office/drawing/2014/main" id="{B3A5E8DA-5769-530B-0058-80C5F0E0D87E}"/>
              </a:ext>
            </a:extLst>
          </p:cNvPr>
          <p:cNvSpPr txBox="1"/>
          <p:nvPr/>
        </p:nvSpPr>
        <p:spPr>
          <a:xfrm>
            <a:off x="7440125" y="4163089"/>
            <a:ext cx="1069202" cy="61555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HER2</a:t>
            </a:r>
            <a:br>
              <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Negative</a:t>
            </a:r>
          </a:p>
        </p:txBody>
      </p:sp>
      <p:sp>
        <p:nvSpPr>
          <p:cNvPr id="10" name="TextBox 9">
            <a:extLst>
              <a:ext uri="{FF2B5EF4-FFF2-40B4-BE49-F238E27FC236}">
                <a16:creationId xmlns:a16="http://schemas.microsoft.com/office/drawing/2014/main" id="{41D73532-C2B5-13A1-3374-F1ECF842F424}"/>
              </a:ext>
            </a:extLst>
          </p:cNvPr>
          <p:cNvSpPr txBox="1"/>
          <p:nvPr/>
        </p:nvSpPr>
        <p:spPr>
          <a:xfrm>
            <a:off x="8359223" y="2341528"/>
            <a:ext cx="982640" cy="61555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HER2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Positive</a:t>
            </a:r>
          </a:p>
        </p:txBody>
      </p:sp>
    </p:spTree>
    <p:extLst>
      <p:ext uri="{BB962C8B-B14F-4D97-AF65-F5344CB8AC3E}">
        <p14:creationId xmlns:p14="http://schemas.microsoft.com/office/powerpoint/2010/main" val="261140125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2A9614-5A6D-A736-BC53-0061D7DB03EC}"/>
              </a:ext>
            </a:extLst>
          </p:cNvPr>
          <p:cNvSpPr>
            <a:spLocks noGrp="1"/>
          </p:cNvSpPr>
          <p:nvPr>
            <p:ph type="title"/>
          </p:nvPr>
        </p:nvSpPr>
        <p:spPr/>
        <p:txBody>
          <a:bodyPr>
            <a:normAutofit fontScale="90000"/>
          </a:bodyPr>
          <a:lstStyle/>
          <a:p>
            <a:r>
              <a:rPr lang="en-US"/>
              <a:t>DESTINY-Breast09: Interim Results</a:t>
            </a:r>
            <a:br>
              <a:rPr lang="en-US"/>
            </a:br>
            <a:r>
              <a:rPr lang="en-US"/>
              <a:t>First-line Treatment HER2+ Advanced/Metastatic</a:t>
            </a:r>
            <a:br>
              <a:rPr lang="en-US"/>
            </a:br>
            <a:r>
              <a:rPr lang="en-US"/>
              <a:t>Breast Cancer</a:t>
            </a:r>
          </a:p>
        </p:txBody>
      </p:sp>
      <p:sp>
        <p:nvSpPr>
          <p:cNvPr id="5" name="Content Placeholder 4">
            <a:extLst>
              <a:ext uri="{FF2B5EF4-FFF2-40B4-BE49-F238E27FC236}">
                <a16:creationId xmlns:a16="http://schemas.microsoft.com/office/drawing/2014/main" id="{02B797C1-045A-299B-A2C6-96D286C0D0D0}"/>
              </a:ext>
            </a:extLst>
          </p:cNvPr>
          <p:cNvSpPr>
            <a:spLocks noGrp="1"/>
          </p:cNvSpPr>
          <p:nvPr>
            <p:ph sz="half" idx="1"/>
          </p:nvPr>
        </p:nvSpPr>
        <p:spPr/>
        <p:txBody>
          <a:bodyPr>
            <a:noAutofit/>
          </a:bodyPr>
          <a:lstStyle/>
          <a:p>
            <a:r>
              <a:rPr lang="en-US" sz="2400"/>
              <a:t>T-</a:t>
            </a:r>
            <a:r>
              <a:rPr lang="en-US" sz="2400" err="1"/>
              <a:t>DXd</a:t>
            </a:r>
            <a:r>
              <a:rPr lang="en-US" sz="2400"/>
              <a:t> + </a:t>
            </a:r>
            <a:r>
              <a:rPr lang="en-US" sz="2400" err="1"/>
              <a:t>pertuzumab</a:t>
            </a:r>
            <a:r>
              <a:rPr lang="en-US" sz="2400"/>
              <a:t> vs. </a:t>
            </a:r>
            <a:r>
              <a:rPr lang="en-US" sz="2400" err="1"/>
              <a:t>taxane</a:t>
            </a:r>
            <a:r>
              <a:rPr lang="en-US" sz="2400"/>
              <a:t> (paclitaxel or docetaxel) + trastuzumab + </a:t>
            </a:r>
            <a:r>
              <a:rPr lang="en-US" sz="2400" err="1"/>
              <a:t>pertuzumab</a:t>
            </a:r>
            <a:r>
              <a:rPr lang="en-US" sz="2400"/>
              <a:t> (THP)</a:t>
            </a:r>
          </a:p>
          <a:p>
            <a:pPr lvl="1"/>
            <a:r>
              <a:rPr lang="en-US" sz="1800"/>
              <a:t>T-</a:t>
            </a:r>
            <a:r>
              <a:rPr lang="en-US" sz="1800" err="1"/>
              <a:t>DXd</a:t>
            </a:r>
            <a:r>
              <a:rPr lang="en-US" sz="1800"/>
              <a:t> + placebo arm blinded until final PFS analysis</a:t>
            </a:r>
          </a:p>
          <a:p>
            <a:r>
              <a:rPr lang="en-US" sz="2400"/>
              <a:t>Randomized, Phase 3 study</a:t>
            </a:r>
          </a:p>
          <a:p>
            <a:r>
              <a:rPr lang="en-US" sz="2400"/>
              <a:t>One prior line of ET for </a:t>
            </a:r>
            <a:r>
              <a:rPr lang="en-US" sz="2400" err="1"/>
              <a:t>mBC</a:t>
            </a:r>
            <a:r>
              <a:rPr lang="en-US" sz="2400"/>
              <a:t> permitted</a:t>
            </a:r>
          </a:p>
          <a:p>
            <a:r>
              <a:rPr lang="en-US" sz="2400"/>
              <a:t>No other prior systemic treatment for </a:t>
            </a:r>
            <a:r>
              <a:rPr lang="en-US" sz="2400" err="1"/>
              <a:t>mBC</a:t>
            </a:r>
            <a:endParaRPr lang="en-US" sz="2400"/>
          </a:p>
          <a:p>
            <a:r>
              <a:rPr lang="en-US" sz="2400"/>
              <a:t>Primary Endpoint: PFS (BICR)</a:t>
            </a:r>
          </a:p>
          <a:p>
            <a:endParaRPr lang="en-US" sz="2400"/>
          </a:p>
        </p:txBody>
      </p:sp>
      <p:sp>
        <p:nvSpPr>
          <p:cNvPr id="6" name="Content Placeholder 5">
            <a:extLst>
              <a:ext uri="{FF2B5EF4-FFF2-40B4-BE49-F238E27FC236}">
                <a16:creationId xmlns:a16="http://schemas.microsoft.com/office/drawing/2014/main" id="{FE8ACE60-6F05-65F2-BC27-B5A6A4DCDABD}"/>
              </a:ext>
            </a:extLst>
          </p:cNvPr>
          <p:cNvSpPr>
            <a:spLocks noGrp="1"/>
          </p:cNvSpPr>
          <p:nvPr>
            <p:ph sz="half" idx="2"/>
          </p:nvPr>
        </p:nvSpPr>
        <p:spPr>
          <a:xfrm>
            <a:off x="6172200" y="1825625"/>
            <a:ext cx="5322096" cy="1664344"/>
          </a:xfrm>
        </p:spPr>
        <p:txBody>
          <a:bodyPr>
            <a:normAutofit/>
          </a:bodyPr>
          <a:lstStyle/>
          <a:p>
            <a:r>
              <a:rPr lang="en-US" sz="2400"/>
              <a:t>Statistically significant and clinically meaningful PFS benefit with T-</a:t>
            </a:r>
            <a:r>
              <a:rPr lang="en-US" sz="2400" err="1"/>
              <a:t>DXd</a:t>
            </a:r>
            <a:r>
              <a:rPr lang="en-US" sz="2400"/>
              <a:t> + </a:t>
            </a:r>
            <a:r>
              <a:rPr lang="en-US" sz="2400" err="1"/>
              <a:t>pertuzumab</a:t>
            </a:r>
            <a:endParaRPr lang="en-US" sz="2400"/>
          </a:p>
          <a:p>
            <a:pPr lvl="1"/>
            <a:r>
              <a:rPr lang="en-US" sz="1800"/>
              <a:t>44% reduction in risk of disease progression or death</a:t>
            </a:r>
          </a:p>
        </p:txBody>
      </p:sp>
      <p:sp>
        <p:nvSpPr>
          <p:cNvPr id="4" name="Footer Placeholder 3">
            <a:extLst>
              <a:ext uri="{FF2B5EF4-FFF2-40B4-BE49-F238E27FC236}">
                <a16:creationId xmlns:a16="http://schemas.microsoft.com/office/drawing/2014/main" id="{8DA86BAF-8D51-A2AC-5E9C-788E3884EA8D}"/>
              </a:ext>
            </a:extLst>
          </p:cNvPr>
          <p:cNvSpPr>
            <a:spLocks noGrp="1"/>
          </p:cNvSpPr>
          <p:nvPr>
            <p:ph type="ftr" sz="quarter" idx="10"/>
          </p:nvPr>
        </p:nvSpPr>
        <p:spPr/>
        <p:txBody>
          <a:bodyPr/>
          <a:lstStyle/>
          <a:p>
            <a:r>
              <a:rPr lang="en-US"/>
              <a:t>BICR, blinded independent central review; ET, endocrine therapy; HER2, human epidermal growth factor receptor 2; PFS, progression-free survival.</a:t>
            </a:r>
          </a:p>
          <a:p>
            <a:r>
              <a:rPr lang="en-US" err="1"/>
              <a:t>Tolaney</a:t>
            </a:r>
            <a:r>
              <a:rPr lang="en-US"/>
              <a:t> et al. https://</a:t>
            </a:r>
            <a:r>
              <a:rPr lang="en-US" err="1"/>
              <a:t>doi.org</a:t>
            </a:r>
            <a:r>
              <a:rPr lang="en-US"/>
              <a:t>/10.1200/JCO.2025.43.17_suppl.LBA1008</a:t>
            </a:r>
          </a:p>
        </p:txBody>
      </p:sp>
      <p:graphicFrame>
        <p:nvGraphicFramePr>
          <p:cNvPr id="7" name="Table 6">
            <a:extLst>
              <a:ext uri="{FF2B5EF4-FFF2-40B4-BE49-F238E27FC236}">
                <a16:creationId xmlns:a16="http://schemas.microsoft.com/office/drawing/2014/main" id="{841D61D6-1663-A6BB-A64C-458AD0571BF4}"/>
              </a:ext>
            </a:extLst>
          </p:cNvPr>
          <p:cNvGraphicFramePr>
            <a:graphicFrameLocks noGrp="1"/>
          </p:cNvGraphicFramePr>
          <p:nvPr>
            <p:extLst>
              <p:ext uri="{D42A27DB-BD31-4B8C-83A1-F6EECF244321}">
                <p14:modId xmlns:p14="http://schemas.microsoft.com/office/powerpoint/2010/main" val="3458421291"/>
              </p:ext>
            </p:extLst>
          </p:nvPr>
        </p:nvGraphicFramePr>
        <p:xfrm>
          <a:off x="6281057" y="3624906"/>
          <a:ext cx="5322096" cy="2021840"/>
        </p:xfrm>
        <a:graphic>
          <a:graphicData uri="http://schemas.openxmlformats.org/drawingml/2006/table">
            <a:tbl>
              <a:tblPr firstRow="1" firstCol="1" bandRow="1">
                <a:tableStyleId>{5C22544A-7EE6-4342-B048-85BDC9FD1C3A}</a:tableStyleId>
              </a:tblPr>
              <a:tblGrid>
                <a:gridCol w="1774032">
                  <a:extLst>
                    <a:ext uri="{9D8B030D-6E8A-4147-A177-3AD203B41FA5}">
                      <a16:colId xmlns:a16="http://schemas.microsoft.com/office/drawing/2014/main" val="2204025551"/>
                    </a:ext>
                  </a:extLst>
                </a:gridCol>
                <a:gridCol w="2154693">
                  <a:extLst>
                    <a:ext uri="{9D8B030D-6E8A-4147-A177-3AD203B41FA5}">
                      <a16:colId xmlns:a16="http://schemas.microsoft.com/office/drawing/2014/main" val="3993346643"/>
                    </a:ext>
                  </a:extLst>
                </a:gridCol>
                <a:gridCol w="1393371">
                  <a:extLst>
                    <a:ext uri="{9D8B030D-6E8A-4147-A177-3AD203B41FA5}">
                      <a16:colId xmlns:a16="http://schemas.microsoft.com/office/drawing/2014/main" val="40358780"/>
                    </a:ext>
                  </a:extLst>
                </a:gridCol>
              </a:tblGrid>
              <a:tr h="370840">
                <a:tc>
                  <a:txBody>
                    <a:bodyPr/>
                    <a:lstStyle/>
                    <a:p>
                      <a:endParaRPr lang="en-US"/>
                    </a:p>
                  </a:txBody>
                  <a:tcPr/>
                </a:tc>
                <a:tc>
                  <a:txBody>
                    <a:bodyPr/>
                    <a:lstStyle/>
                    <a:p>
                      <a:pPr algn="ctr"/>
                      <a:r>
                        <a:rPr lang="en-US"/>
                        <a:t>T-</a:t>
                      </a:r>
                      <a:r>
                        <a:rPr lang="en-US" err="1"/>
                        <a:t>DXd</a:t>
                      </a:r>
                      <a:r>
                        <a:rPr lang="en-US"/>
                        <a:t> + </a:t>
                      </a:r>
                      <a:r>
                        <a:rPr lang="en-US" err="1"/>
                        <a:t>pertuzumab</a:t>
                      </a:r>
                      <a:endParaRPr lang="en-US"/>
                    </a:p>
                    <a:p>
                      <a:pPr algn="ctr"/>
                      <a:r>
                        <a:rPr lang="en-US"/>
                        <a:t>(n=383)</a:t>
                      </a:r>
                    </a:p>
                  </a:txBody>
                  <a:tcPr/>
                </a:tc>
                <a:tc>
                  <a:txBody>
                    <a:bodyPr/>
                    <a:lstStyle/>
                    <a:p>
                      <a:pPr algn="ctr"/>
                      <a:r>
                        <a:rPr lang="en-US"/>
                        <a:t>THP</a:t>
                      </a:r>
                    </a:p>
                    <a:p>
                      <a:pPr algn="ctr"/>
                      <a:r>
                        <a:rPr lang="en-US"/>
                        <a:t>(n=387)</a:t>
                      </a:r>
                    </a:p>
                  </a:txBody>
                  <a:tcPr/>
                </a:tc>
                <a:extLst>
                  <a:ext uri="{0D108BD9-81ED-4DB2-BD59-A6C34878D82A}">
                    <a16:rowId xmlns:a16="http://schemas.microsoft.com/office/drawing/2014/main" val="510689800"/>
                  </a:ext>
                </a:extLst>
              </a:tr>
              <a:tr h="370840">
                <a:tc>
                  <a:txBody>
                    <a:bodyPr/>
                    <a:lstStyle/>
                    <a:p>
                      <a:r>
                        <a:rPr lang="en-US"/>
                        <a:t>Median PFS, months</a:t>
                      </a:r>
                    </a:p>
                  </a:txBody>
                  <a:tcPr/>
                </a:tc>
                <a:tc>
                  <a:txBody>
                    <a:bodyPr/>
                    <a:lstStyle/>
                    <a:p>
                      <a:pPr algn="ctr"/>
                      <a:r>
                        <a:rPr lang="en-US"/>
                        <a:t>40.7</a:t>
                      </a:r>
                    </a:p>
                  </a:txBody>
                  <a:tcPr/>
                </a:tc>
                <a:tc>
                  <a:txBody>
                    <a:bodyPr/>
                    <a:lstStyle/>
                    <a:p>
                      <a:pPr algn="ctr"/>
                      <a:r>
                        <a:rPr lang="en-US"/>
                        <a:t>26.9</a:t>
                      </a:r>
                    </a:p>
                  </a:txBody>
                  <a:tcPr/>
                </a:tc>
                <a:extLst>
                  <a:ext uri="{0D108BD9-81ED-4DB2-BD59-A6C34878D82A}">
                    <a16:rowId xmlns:a16="http://schemas.microsoft.com/office/drawing/2014/main" val="2563138483"/>
                  </a:ext>
                </a:extLst>
              </a:tr>
              <a:tr h="370840">
                <a:tc>
                  <a:txBody>
                    <a:bodyPr/>
                    <a:lstStyle/>
                    <a:p>
                      <a:pPr lvl="1"/>
                      <a:r>
                        <a:rPr lang="en-US"/>
                        <a:t>HR</a:t>
                      </a:r>
                    </a:p>
                  </a:txBody>
                  <a:tcPr/>
                </a:tc>
                <a:tc gridSpan="2">
                  <a:txBody>
                    <a:bodyPr/>
                    <a:lstStyle/>
                    <a:p>
                      <a:pPr algn="ctr"/>
                      <a:r>
                        <a:rPr lang="en-US"/>
                        <a:t>0.56</a:t>
                      </a:r>
                    </a:p>
                  </a:txBody>
                  <a:tcPr/>
                </a:tc>
                <a:tc hMerge="1">
                  <a:txBody>
                    <a:bodyPr/>
                    <a:lstStyle/>
                    <a:p>
                      <a:endParaRPr lang="en-US"/>
                    </a:p>
                  </a:txBody>
                  <a:tcPr/>
                </a:tc>
                <a:extLst>
                  <a:ext uri="{0D108BD9-81ED-4DB2-BD59-A6C34878D82A}">
                    <a16:rowId xmlns:a16="http://schemas.microsoft.com/office/drawing/2014/main" val="558157663"/>
                  </a:ext>
                </a:extLst>
              </a:tr>
              <a:tr h="370840">
                <a:tc>
                  <a:txBody>
                    <a:bodyPr/>
                    <a:lstStyle/>
                    <a:p>
                      <a:pPr lvl="1"/>
                      <a:r>
                        <a:rPr lang="en-US"/>
                        <a:t>P-value</a:t>
                      </a:r>
                    </a:p>
                  </a:txBody>
                  <a:tcPr/>
                </a:tc>
                <a:tc gridSpan="2">
                  <a:txBody>
                    <a:bodyPr/>
                    <a:lstStyle/>
                    <a:p>
                      <a:pPr algn="ctr"/>
                      <a:r>
                        <a:rPr lang="en-US"/>
                        <a:t>&lt;0.00001</a:t>
                      </a:r>
                    </a:p>
                  </a:txBody>
                  <a:tcPr/>
                </a:tc>
                <a:tc hMerge="1">
                  <a:txBody>
                    <a:bodyPr/>
                    <a:lstStyle/>
                    <a:p>
                      <a:endParaRPr lang="en-US"/>
                    </a:p>
                  </a:txBody>
                  <a:tcPr/>
                </a:tc>
                <a:extLst>
                  <a:ext uri="{0D108BD9-81ED-4DB2-BD59-A6C34878D82A}">
                    <a16:rowId xmlns:a16="http://schemas.microsoft.com/office/drawing/2014/main" val="189916048"/>
                  </a:ext>
                </a:extLst>
              </a:tr>
            </a:tbl>
          </a:graphicData>
        </a:graphic>
      </p:graphicFrame>
    </p:spTree>
    <p:extLst>
      <p:ext uri="{BB962C8B-B14F-4D97-AF65-F5344CB8AC3E}">
        <p14:creationId xmlns:p14="http://schemas.microsoft.com/office/powerpoint/2010/main" val="294892254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AE86DAC-130B-1D4E-072B-3235412E675C}"/>
              </a:ext>
            </a:extLst>
          </p:cNvPr>
          <p:cNvSpPr>
            <a:spLocks noGrp="1"/>
          </p:cNvSpPr>
          <p:nvPr>
            <p:ph type="ctrTitle"/>
          </p:nvPr>
        </p:nvSpPr>
        <p:spPr>
          <a:xfrm>
            <a:off x="1524000" y="1122363"/>
            <a:ext cx="9144000" cy="2387600"/>
          </a:xfrm>
        </p:spPr>
        <p:txBody>
          <a:bodyPr>
            <a:normAutofit/>
          </a:bodyPr>
          <a:lstStyle/>
          <a:p>
            <a:r>
              <a:rPr lang="en-US"/>
              <a:t>Monitoring and Managing Adverse Events</a:t>
            </a:r>
          </a:p>
        </p:txBody>
      </p:sp>
      <p:sp>
        <p:nvSpPr>
          <p:cNvPr id="2" name="Text Placeholder 1">
            <a:extLst>
              <a:ext uri="{FF2B5EF4-FFF2-40B4-BE49-F238E27FC236}">
                <a16:creationId xmlns:a16="http://schemas.microsoft.com/office/drawing/2014/main" id="{BB6BF814-5547-6615-0640-08899D5EA819}"/>
              </a:ext>
            </a:extLst>
          </p:cNvPr>
          <p:cNvSpPr>
            <a:spLocks noGrp="1"/>
          </p:cNvSpPr>
          <p:nvPr>
            <p:ph type="subTitle" idx="1"/>
          </p:nvPr>
        </p:nvSpPr>
        <p:spPr>
          <a:xfrm>
            <a:off x="1524000" y="3602038"/>
            <a:ext cx="9144000" cy="1655762"/>
          </a:xfrm>
        </p:spPr>
        <p:txBody>
          <a:bodyPr/>
          <a:lstStyle/>
          <a:p>
            <a:r>
              <a:rPr lang="en-US"/>
              <a:t>Navigating ADCs in Breast Cancer Treatment</a:t>
            </a:r>
          </a:p>
        </p:txBody>
      </p:sp>
    </p:spTree>
    <p:extLst>
      <p:ext uri="{BB962C8B-B14F-4D97-AF65-F5344CB8AC3E}">
        <p14:creationId xmlns:p14="http://schemas.microsoft.com/office/powerpoint/2010/main" val="256346042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0064E9DB-3650-7F7E-A384-8D25F44D37FB}"/>
              </a:ext>
            </a:extLst>
          </p:cNvPr>
          <p:cNvSpPr>
            <a:spLocks noGrp="1"/>
          </p:cNvSpPr>
          <p:nvPr>
            <p:ph type="title"/>
          </p:nvPr>
        </p:nvSpPr>
        <p:spPr>
          <a:xfrm>
            <a:off x="839788" y="162994"/>
            <a:ext cx="10515600" cy="915035"/>
          </a:xfrm>
        </p:spPr>
        <p:txBody>
          <a:bodyPr>
            <a:noAutofit/>
          </a:bodyPr>
          <a:lstStyle/>
          <a:p>
            <a:r>
              <a:rPr lang="en-IE" sz="2800"/>
              <a:t>Safety Profiles of ADCs Are Specific and Different and Are an Important Clinical Consideration for Physicians and Patients</a:t>
            </a:r>
            <a:endParaRPr lang="en-US" sz="2800"/>
          </a:p>
        </p:txBody>
      </p:sp>
      <p:sp>
        <p:nvSpPr>
          <p:cNvPr id="23" name="Content Placeholder 22">
            <a:extLst>
              <a:ext uri="{FF2B5EF4-FFF2-40B4-BE49-F238E27FC236}">
                <a16:creationId xmlns:a16="http://schemas.microsoft.com/office/drawing/2014/main" id="{C4F82241-210F-DD8D-27FC-AE52C0195E9B}"/>
              </a:ext>
            </a:extLst>
          </p:cNvPr>
          <p:cNvSpPr>
            <a:spLocks noGrp="1"/>
          </p:cNvSpPr>
          <p:nvPr>
            <p:ph sz="half" idx="2"/>
          </p:nvPr>
        </p:nvSpPr>
        <p:spPr>
          <a:xfrm>
            <a:off x="824990" y="1107701"/>
            <a:ext cx="10883783" cy="602846"/>
          </a:xfrm>
        </p:spPr>
        <p:txBody>
          <a:bodyPr>
            <a:normAutofit/>
          </a:bodyPr>
          <a:lstStyle/>
          <a:p>
            <a:pPr marL="0" lvl="0" indent="0">
              <a:buNone/>
            </a:pPr>
            <a:r>
              <a:rPr lang="en-GB" sz="1600" i="1" noProof="0" dirty="0"/>
              <a:t>This slide represents safety data as observed in the clinical trials. Direct comparison between safety profiles of ADCs in this presentation cannot be made, due to difference in clinical trial population, line of treatment, and treatment setting.</a:t>
            </a:r>
          </a:p>
        </p:txBody>
      </p:sp>
      <p:sp>
        <p:nvSpPr>
          <p:cNvPr id="13" name="Footer Placeholder 12">
            <a:extLst>
              <a:ext uri="{FF2B5EF4-FFF2-40B4-BE49-F238E27FC236}">
                <a16:creationId xmlns:a16="http://schemas.microsoft.com/office/drawing/2014/main" id="{06D98A1A-C1E4-2D7D-38AC-9BF3804BA1DB}"/>
              </a:ext>
            </a:extLst>
          </p:cNvPr>
          <p:cNvSpPr>
            <a:spLocks noGrp="1"/>
          </p:cNvSpPr>
          <p:nvPr>
            <p:ph type="ftr" sz="quarter" idx="10"/>
          </p:nvPr>
        </p:nvSpPr>
        <p:spPr>
          <a:xfrm>
            <a:off x="1416051" y="5985933"/>
            <a:ext cx="10378098" cy="872067"/>
          </a:xfrm>
        </p:spPr>
        <p:txBody>
          <a:bodyPr/>
          <a:lstStyle/>
          <a:p>
            <a:pPr>
              <a:defRPr/>
            </a:pPr>
            <a:r>
              <a:rPr kumimoji="0" lang="en-GB" sz="900" b="0" i="0" u="none" strike="noStrike" kern="1200" cap="none" spc="0" normalizeH="0" baseline="0" noProof="0">
                <a:ln>
                  <a:noFill/>
                </a:ln>
                <a:solidFill>
                  <a:srgbClr val="54565B"/>
                </a:solidFill>
                <a:effectLst/>
                <a:uLnTx/>
                <a:uFillTx/>
                <a:latin typeface="Arial" panose="020B0604020202020204"/>
                <a:ea typeface="+mn-ea"/>
                <a:cs typeface="+mn-cs"/>
              </a:rPr>
              <a:t>ADC, antibody-drug conjugate; </a:t>
            </a:r>
            <a:r>
              <a:rPr kumimoji="0" lang="en-GB" sz="900" b="0" i="0" u="none" strike="noStrike" kern="1200" cap="none" spc="0" normalizeH="0" baseline="0" noProof="0" err="1">
                <a:ln>
                  <a:noFill/>
                </a:ln>
                <a:solidFill>
                  <a:srgbClr val="54565B"/>
                </a:solidFill>
                <a:effectLst/>
                <a:uLnTx/>
                <a:uFillTx/>
                <a:latin typeface="Arial" panose="020B0604020202020204"/>
                <a:ea typeface="+mn-ea"/>
                <a:cs typeface="+mn-cs"/>
              </a:rPr>
              <a:t>adj</a:t>
            </a:r>
            <a:r>
              <a:rPr lang="en-GB" sz="900">
                <a:solidFill>
                  <a:srgbClr val="54565B"/>
                </a:solidFill>
                <a:latin typeface="Arial" panose="020B0604020202020204"/>
                <a:cs typeface="+mn-cs"/>
              </a:rPr>
              <a:t>, </a:t>
            </a:r>
            <a:r>
              <a:rPr kumimoji="0" lang="en-GB" sz="900" b="0" i="0" u="none" strike="noStrike" kern="1200" cap="none" spc="0" normalizeH="0" baseline="0" noProof="0">
                <a:ln>
                  <a:noFill/>
                </a:ln>
                <a:solidFill>
                  <a:srgbClr val="54565B"/>
                </a:solidFill>
                <a:effectLst/>
                <a:uLnTx/>
                <a:uFillTx/>
                <a:latin typeface="Arial" panose="020B0604020202020204"/>
                <a:ea typeface="+mn-ea"/>
                <a:cs typeface="+mn-cs"/>
              </a:rPr>
              <a:t>adjudicated; Dato-</a:t>
            </a:r>
            <a:r>
              <a:rPr kumimoji="0" lang="en-GB" sz="900" b="0" i="0" u="none" strike="noStrike" kern="1200" cap="none" spc="0" normalizeH="0" baseline="0" noProof="0" err="1">
                <a:ln>
                  <a:noFill/>
                </a:ln>
                <a:solidFill>
                  <a:srgbClr val="54565B"/>
                </a:solidFill>
                <a:effectLst/>
                <a:uLnTx/>
                <a:uFillTx/>
                <a:latin typeface="Arial" panose="020B0604020202020204"/>
                <a:ea typeface="+mn-ea"/>
                <a:cs typeface="+mn-cs"/>
              </a:rPr>
              <a:t>DXd</a:t>
            </a:r>
            <a:r>
              <a:rPr kumimoji="0" lang="en-GB" sz="900" b="0" i="0" u="none" strike="noStrike" kern="1200" cap="none" spc="0" normalizeH="0" baseline="0" noProof="0">
                <a:ln>
                  <a:noFill/>
                </a:ln>
                <a:solidFill>
                  <a:srgbClr val="54565B"/>
                </a:solidFill>
                <a:effectLst/>
                <a:uLnTx/>
                <a:uFillTx/>
                <a:latin typeface="Arial" panose="020B0604020202020204"/>
                <a:ea typeface="+mn-ea"/>
                <a:cs typeface="+mn-cs"/>
              </a:rPr>
              <a:t>, </a:t>
            </a:r>
            <a:r>
              <a:rPr kumimoji="0" lang="en-GB" sz="900" b="0" i="0" u="none" strike="noStrike" kern="1200" cap="none" spc="0" normalizeH="0" baseline="0" noProof="0" err="1">
                <a:ln>
                  <a:noFill/>
                </a:ln>
                <a:solidFill>
                  <a:srgbClr val="54565B"/>
                </a:solidFill>
                <a:effectLst/>
                <a:uLnTx/>
                <a:uFillTx/>
                <a:latin typeface="Arial" panose="020B0604020202020204"/>
                <a:ea typeface="+mn-ea"/>
                <a:cs typeface="+mn-cs"/>
              </a:rPr>
              <a:t>datopotamab</a:t>
            </a:r>
            <a:r>
              <a:rPr kumimoji="0" lang="en-GB" sz="900" b="0" i="0" u="none" strike="noStrike" kern="1200" cap="none" spc="0" normalizeH="0" baseline="0" noProof="0">
                <a:ln>
                  <a:noFill/>
                </a:ln>
                <a:solidFill>
                  <a:srgbClr val="54565B"/>
                </a:solidFill>
                <a:effectLst/>
                <a:uLnTx/>
                <a:uFillTx/>
                <a:latin typeface="Arial" panose="020B0604020202020204"/>
                <a:ea typeface="+mn-ea"/>
                <a:cs typeface="+mn-cs"/>
              </a:rPr>
              <a:t> </a:t>
            </a:r>
            <a:r>
              <a:rPr kumimoji="0" lang="en-GB" sz="900" b="0" i="0" u="none" strike="noStrike" kern="1200" cap="none" spc="0" normalizeH="0" baseline="0" noProof="0" err="1">
                <a:ln>
                  <a:noFill/>
                </a:ln>
                <a:solidFill>
                  <a:srgbClr val="54565B"/>
                </a:solidFill>
                <a:effectLst/>
                <a:uLnTx/>
                <a:uFillTx/>
                <a:latin typeface="Arial" panose="020B0604020202020204"/>
                <a:ea typeface="+mn-ea"/>
                <a:cs typeface="+mn-cs"/>
              </a:rPr>
              <a:t>deruxtecan</a:t>
            </a:r>
            <a:r>
              <a:rPr kumimoji="0" lang="en-GB" sz="900" b="0" i="0" u="none" strike="noStrike" kern="1200" cap="none" spc="0" normalizeH="0" baseline="0" noProof="0">
                <a:ln>
                  <a:noFill/>
                </a:ln>
                <a:solidFill>
                  <a:srgbClr val="54565B"/>
                </a:solidFill>
                <a:effectLst/>
                <a:uLnTx/>
                <a:uFillTx/>
                <a:latin typeface="Arial" panose="020B0604020202020204"/>
                <a:ea typeface="+mn-ea"/>
                <a:cs typeface="+mn-cs"/>
              </a:rPr>
              <a:t>; </a:t>
            </a:r>
            <a:r>
              <a:rPr kumimoji="0" lang="en-US" sz="900" b="0" i="0" u="none" strike="noStrike" kern="1200" cap="none" spc="0" normalizeH="0" baseline="0" noProof="0">
                <a:ln>
                  <a:noFill/>
                </a:ln>
                <a:solidFill>
                  <a:srgbClr val="54565B"/>
                </a:solidFill>
                <a:effectLst/>
                <a:uLnTx/>
                <a:uFillTx/>
                <a:latin typeface="Arial" panose="020B0604020202020204"/>
                <a:ea typeface="+mn-ea"/>
                <a:cs typeface="+mn-cs"/>
              </a:rPr>
              <a:t>HER2, human epidermal growth factor receptor 2; HR, hormone receptor; IHC, immunohistochemistry; ILD, interstitial lung disease; ISH, in situ hybridization; LVEF, left ventricular ejection fraction; </a:t>
            </a:r>
            <a:r>
              <a:rPr kumimoji="0" lang="en-US" sz="900" b="0" i="0" u="none" strike="noStrike" kern="1200" cap="none" spc="0" normalizeH="0" baseline="0" noProof="0" err="1">
                <a:ln>
                  <a:noFill/>
                </a:ln>
                <a:solidFill>
                  <a:srgbClr val="54565B"/>
                </a:solidFill>
                <a:effectLst/>
                <a:uLnTx/>
                <a:uFillTx/>
                <a:latin typeface="Arial" panose="020B0604020202020204"/>
                <a:ea typeface="+mn-ea"/>
                <a:cs typeface="+mn-cs"/>
              </a:rPr>
              <a:t>mBC</a:t>
            </a:r>
            <a:r>
              <a:rPr kumimoji="0" lang="en-US" sz="900" b="0" i="0" u="none" strike="noStrike" kern="1200" cap="none" spc="0" normalizeH="0" baseline="0" noProof="0">
                <a:ln>
                  <a:noFill/>
                </a:ln>
                <a:solidFill>
                  <a:srgbClr val="54565B"/>
                </a:solidFill>
                <a:effectLst/>
                <a:uLnTx/>
                <a:uFillTx/>
                <a:latin typeface="Arial" panose="020B0604020202020204"/>
                <a:ea typeface="+mn-ea"/>
                <a:cs typeface="+mn-cs"/>
              </a:rPr>
              <a:t>, metastatic breast cancer; SG, </a:t>
            </a:r>
            <a:r>
              <a:rPr kumimoji="0" lang="en-US" sz="900" b="0" i="0" u="none" strike="noStrike" kern="1200" cap="none" spc="0" normalizeH="0" baseline="0" noProof="0" err="1">
                <a:ln>
                  <a:noFill/>
                </a:ln>
                <a:solidFill>
                  <a:srgbClr val="54565B"/>
                </a:solidFill>
                <a:effectLst/>
                <a:uLnTx/>
                <a:uFillTx/>
                <a:latin typeface="Arial" panose="020B0604020202020204"/>
                <a:ea typeface="+mn-ea"/>
                <a:cs typeface="+mn-cs"/>
              </a:rPr>
              <a:t>sacituzumab</a:t>
            </a:r>
            <a:r>
              <a:rPr kumimoji="0" lang="en-US" sz="900" b="0" i="0" u="none" strike="noStrike" kern="1200" cap="none" spc="0" normalizeH="0" baseline="0" noProof="0">
                <a:ln>
                  <a:noFill/>
                </a:ln>
                <a:solidFill>
                  <a:srgbClr val="54565B"/>
                </a:solidFill>
                <a:effectLst/>
                <a:uLnTx/>
                <a:uFillTx/>
                <a:latin typeface="Arial" panose="020B0604020202020204"/>
                <a:ea typeface="+mn-ea"/>
                <a:cs typeface="+mn-cs"/>
              </a:rPr>
              <a:t> </a:t>
            </a:r>
            <a:r>
              <a:rPr kumimoji="0" lang="en-US" sz="900" b="0" i="0" u="none" strike="noStrike" kern="1200" cap="none" spc="0" normalizeH="0" baseline="0" noProof="0" err="1">
                <a:ln>
                  <a:noFill/>
                </a:ln>
                <a:solidFill>
                  <a:srgbClr val="54565B"/>
                </a:solidFill>
                <a:effectLst/>
                <a:uLnTx/>
                <a:uFillTx/>
                <a:latin typeface="Arial" panose="020B0604020202020204"/>
                <a:ea typeface="+mn-ea"/>
                <a:cs typeface="+mn-cs"/>
              </a:rPr>
              <a:t>govitecan</a:t>
            </a:r>
            <a:r>
              <a:rPr kumimoji="0" lang="en-US" sz="900" b="0" i="0" u="none" strike="noStrike" kern="1200" cap="none" spc="0" normalizeH="0" baseline="0" noProof="0">
                <a:ln>
                  <a:noFill/>
                </a:ln>
                <a:solidFill>
                  <a:srgbClr val="54565B"/>
                </a:solidFill>
                <a:effectLst/>
                <a:uLnTx/>
                <a:uFillTx/>
                <a:latin typeface="Arial" panose="020B0604020202020204"/>
                <a:ea typeface="+mn-ea"/>
                <a:cs typeface="+mn-cs"/>
              </a:rPr>
              <a:t>; T-</a:t>
            </a:r>
            <a:r>
              <a:rPr kumimoji="0" lang="en-US" sz="900" b="0" i="0" u="none" strike="noStrike" kern="1200" cap="none" spc="0" normalizeH="0" baseline="0" noProof="0" err="1">
                <a:ln>
                  <a:noFill/>
                </a:ln>
                <a:solidFill>
                  <a:srgbClr val="54565B"/>
                </a:solidFill>
                <a:effectLst/>
                <a:uLnTx/>
                <a:uFillTx/>
                <a:latin typeface="Arial" panose="020B0604020202020204"/>
                <a:ea typeface="+mn-ea"/>
                <a:cs typeface="+mn-cs"/>
              </a:rPr>
              <a:t>DXd</a:t>
            </a:r>
            <a:r>
              <a:rPr kumimoji="0" lang="en-US" sz="900" b="0" i="0" u="none" strike="noStrike" kern="1200" cap="none" spc="0" normalizeH="0" baseline="0" noProof="0">
                <a:ln>
                  <a:noFill/>
                </a:ln>
                <a:solidFill>
                  <a:srgbClr val="54565B"/>
                </a:solidFill>
                <a:effectLst/>
                <a:uLnTx/>
                <a:uFillTx/>
                <a:latin typeface="Arial" panose="020B0604020202020204"/>
                <a:ea typeface="+mn-ea"/>
                <a:cs typeface="+mn-cs"/>
              </a:rPr>
              <a:t>, trastuzumab </a:t>
            </a:r>
            <a:r>
              <a:rPr kumimoji="0" lang="en-US" sz="900" b="0" i="0" u="none" strike="noStrike" kern="1200" cap="none" spc="0" normalizeH="0" baseline="0" noProof="0" err="1">
                <a:ln>
                  <a:noFill/>
                </a:ln>
                <a:solidFill>
                  <a:srgbClr val="54565B"/>
                </a:solidFill>
                <a:effectLst/>
                <a:uLnTx/>
                <a:uFillTx/>
                <a:latin typeface="Arial" panose="020B0604020202020204"/>
                <a:ea typeface="+mn-ea"/>
                <a:cs typeface="+mn-cs"/>
              </a:rPr>
              <a:t>deruxtecan</a:t>
            </a:r>
            <a:r>
              <a:rPr lang="en-US" sz="900">
                <a:solidFill>
                  <a:srgbClr val="54565B"/>
                </a:solidFill>
                <a:latin typeface="Arial" panose="020B0604020202020204"/>
              </a:rPr>
              <a:t>.</a:t>
            </a:r>
            <a:br>
              <a:rPr lang="en-US" sz="900">
                <a:solidFill>
                  <a:srgbClr val="54565B"/>
                </a:solidFill>
                <a:latin typeface="Arial" panose="020B0604020202020204"/>
              </a:rPr>
            </a:br>
            <a:r>
              <a:rPr kumimoji="0" lang="en-IE" sz="900" b="0" i="0" u="none" strike="noStrike" kern="1200" cap="none" spc="0" normalizeH="0" baseline="0" noProof="0">
                <a:ln>
                  <a:noFill/>
                </a:ln>
                <a:solidFill>
                  <a:srgbClr val="54565B"/>
                </a:solidFill>
                <a:effectLst/>
                <a:uLnTx/>
                <a:uFillTx/>
                <a:latin typeface="Arial" panose="020B0604020202020204"/>
                <a:ea typeface="+mn-ea"/>
                <a:cs typeface="+mn-cs"/>
              </a:rPr>
              <a:t>1. </a:t>
            </a:r>
            <a:r>
              <a:rPr kumimoji="0" lang="en-GB" sz="900" b="0" i="0" u="none" strike="noStrike" kern="1200" cap="none" spc="0" normalizeH="0" baseline="0" noProof="0">
                <a:ln>
                  <a:noFill/>
                </a:ln>
                <a:solidFill>
                  <a:srgbClr val="54565B"/>
                </a:solidFill>
                <a:effectLst/>
                <a:uLnTx/>
                <a:uFillTx/>
                <a:latin typeface="Arial" panose="020B0604020202020204"/>
                <a:ea typeface="+mn-ea"/>
                <a:cs typeface="+mn-cs"/>
              </a:rPr>
              <a:t>Rugo HS et al. </a:t>
            </a:r>
            <a:r>
              <a:rPr kumimoji="0" lang="en-GB" sz="900" b="0" i="1" u="none" strike="noStrike" kern="1200" cap="none" spc="0" normalizeH="0" baseline="0" noProof="0">
                <a:ln>
                  <a:noFill/>
                </a:ln>
                <a:solidFill>
                  <a:srgbClr val="54565B"/>
                </a:solidFill>
                <a:effectLst/>
                <a:uLnTx/>
                <a:uFillTx/>
                <a:latin typeface="Arial" panose="020B0604020202020204"/>
                <a:ea typeface="+mn-ea"/>
                <a:cs typeface="+mn-cs"/>
              </a:rPr>
              <a:t>J Clin Oncol. </a:t>
            </a:r>
            <a:r>
              <a:rPr kumimoji="0" lang="en-GB" sz="900" b="0" i="0" u="none" strike="noStrike" kern="1200" cap="none" spc="0" normalizeH="0" baseline="0" noProof="0">
                <a:ln>
                  <a:noFill/>
                </a:ln>
                <a:solidFill>
                  <a:srgbClr val="54565B"/>
                </a:solidFill>
                <a:effectLst/>
                <a:uLnTx/>
                <a:uFillTx/>
                <a:latin typeface="Arial" panose="020B0604020202020204"/>
                <a:ea typeface="+mn-ea"/>
                <a:cs typeface="+mn-cs"/>
              </a:rPr>
              <a:t>2022;40</a:t>
            </a:r>
            <a:r>
              <a:rPr kumimoji="0" lang="en-GB" sz="900" b="0" i="0" u="none" strike="noStrike" kern="1200" cap="none" spc="0" normalizeH="0" baseline="0" noProof="0">
                <a:ln>
                  <a:noFill/>
                </a:ln>
                <a:solidFill>
                  <a:srgbClr val="54565B"/>
                </a:solidFill>
                <a:effectLst/>
                <a:uLnTx/>
                <a:uFillTx/>
                <a:latin typeface="Arial" panose="020B0604020202020204"/>
                <a:ea typeface="+mn-ea"/>
                <a:cs typeface="+mn-cs"/>
                <a:sym typeface="Wingdings" panose="05000000000000000000" pitchFamily="2" charset="2"/>
              </a:rPr>
              <a:t> (29):3365-3376. 2. Adapted </a:t>
            </a:r>
            <a:r>
              <a:rPr kumimoji="0" lang="en-US" sz="900" b="0" i="0" u="none" strike="noStrike" kern="1200" cap="none" spc="0" normalizeH="0" baseline="0" noProof="0">
                <a:ln>
                  <a:noFill/>
                </a:ln>
                <a:solidFill>
                  <a:srgbClr val="54565B"/>
                </a:solidFill>
                <a:effectLst/>
                <a:uLnTx/>
                <a:uFillTx/>
                <a:latin typeface="Arial" panose="020B0604020202020204"/>
                <a:ea typeface="+mn-ea"/>
                <a:cs typeface="+mn-cs"/>
              </a:rPr>
              <a:t>from </a:t>
            </a:r>
            <a:r>
              <a:rPr kumimoji="0" lang="en-GB" sz="900" b="0" i="0" u="none" strike="noStrike" kern="1200" cap="none" spc="0" normalizeH="0" baseline="0" noProof="0">
                <a:ln>
                  <a:noFill/>
                </a:ln>
                <a:solidFill>
                  <a:srgbClr val="54565B"/>
                </a:solidFill>
                <a:effectLst/>
                <a:uLnTx/>
                <a:uFillTx/>
                <a:latin typeface="Arial" panose="020B0604020202020204"/>
                <a:ea typeface="+mn-ea"/>
                <a:cs typeface="+mn-cs"/>
              </a:rPr>
              <a:t>Modi S, et al. ASCO 2022. Abstract LBA3. 3. Adapted from </a:t>
            </a:r>
            <a:r>
              <a:rPr kumimoji="0" lang="en-US" altLang="en-US" sz="900" b="0" i="0" u="none" strike="noStrike" kern="1200" cap="none" spc="0" normalizeH="0" baseline="0" noProof="0">
                <a:ln>
                  <a:noFill/>
                </a:ln>
                <a:solidFill>
                  <a:srgbClr val="54565B"/>
                </a:solidFill>
                <a:effectLst/>
                <a:uLnTx/>
                <a:uFillTx/>
                <a:latin typeface="Arial" panose="020B0604020202020204"/>
                <a:ea typeface="+mn-ea"/>
                <a:cs typeface="+mn-cs"/>
              </a:rPr>
              <a:t>Bardia. SABCS 2022. Abstract P6-10-03.</a:t>
            </a:r>
            <a:endParaRPr kumimoji="0" lang="en-GB" sz="900" b="0" i="0" u="none" strike="noStrike" kern="1200" cap="none" spc="0" normalizeH="0" baseline="0" noProof="0">
              <a:ln>
                <a:noFill/>
              </a:ln>
              <a:solidFill>
                <a:srgbClr val="54565B"/>
              </a:solidFill>
              <a:effectLst/>
              <a:uLnTx/>
              <a:uFillTx/>
              <a:latin typeface="Arial" panose="020B0604020202020204"/>
              <a:ea typeface="+mn-ea"/>
              <a:cs typeface="+mn-cs"/>
            </a:endParaRPr>
          </a:p>
        </p:txBody>
      </p:sp>
      <p:grpSp>
        <p:nvGrpSpPr>
          <p:cNvPr id="42" name="Group 41">
            <a:extLst>
              <a:ext uri="{FF2B5EF4-FFF2-40B4-BE49-F238E27FC236}">
                <a16:creationId xmlns:a16="http://schemas.microsoft.com/office/drawing/2014/main" id="{49351CC6-F724-56B9-9EE9-C9421C5C6B0C}"/>
              </a:ext>
            </a:extLst>
          </p:cNvPr>
          <p:cNvGrpSpPr/>
          <p:nvPr/>
        </p:nvGrpSpPr>
        <p:grpSpPr>
          <a:xfrm>
            <a:off x="4088834" y="2118423"/>
            <a:ext cx="3848268" cy="2894682"/>
            <a:chOff x="6541096" y="13876"/>
            <a:chExt cx="4448601" cy="3346255"/>
          </a:xfrm>
        </p:grpSpPr>
        <p:sp>
          <p:nvSpPr>
            <p:cNvPr id="44" name="TextBox 43">
              <a:extLst>
                <a:ext uri="{FF2B5EF4-FFF2-40B4-BE49-F238E27FC236}">
                  <a16:creationId xmlns:a16="http://schemas.microsoft.com/office/drawing/2014/main" id="{2685635F-E3F8-AE6B-72FE-0E40ABC977F1}"/>
                </a:ext>
              </a:extLst>
            </p:cNvPr>
            <p:cNvSpPr txBox="1"/>
            <p:nvPr/>
          </p:nvSpPr>
          <p:spPr>
            <a:xfrm>
              <a:off x="6623740" y="965819"/>
              <a:ext cx="1437725" cy="2325521"/>
            </a:xfrm>
            <a:prstGeom prst="rect">
              <a:avLst/>
            </a:prstGeom>
            <a:solidFill>
              <a:schemeClr val="bg1">
                <a:lumMod val="75000"/>
                <a:alpha val="10000"/>
              </a:schemeClr>
            </a:solidFill>
          </p:spPr>
          <p:txBody>
            <a:bodyPr wrap="square" lIns="72000" tIns="36000" rIns="72000" bIns="36000">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GB" sz="900" b="1" i="0" u="none" strike="noStrike" kern="1200" cap="none" spc="0" normalizeH="0" baseline="0" noProof="0">
                  <a:ln>
                    <a:noFill/>
                  </a:ln>
                  <a:solidFill>
                    <a:schemeClr val="accent3"/>
                  </a:solidFill>
                  <a:effectLst/>
                  <a:uLnTx/>
                  <a:uFillTx/>
                  <a:latin typeface="Arial" panose="020B0604020202020204"/>
                  <a:ea typeface="+mn-ea"/>
                  <a:cs typeface="+mn-cs"/>
                </a:rPr>
                <a:t>Neutropenia:</a:t>
              </a:r>
              <a:r>
                <a:rPr kumimoji="0" lang="en-GB" sz="9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900" b="1" i="0" u="none" strike="noStrike" kern="1200" cap="none" spc="0" normalizeH="0" baseline="0" noProof="0">
                  <a:ln>
                    <a:noFill/>
                  </a:ln>
                  <a:solidFill>
                    <a:schemeClr val="accent3"/>
                  </a:solidFill>
                  <a:effectLst/>
                  <a:uLnTx/>
                  <a:uFillTx/>
                  <a:latin typeface="Arial" panose="020B0604020202020204"/>
                  <a:ea typeface="+mn-ea"/>
                  <a:cs typeface="+mn-cs"/>
                </a:rPr>
                <a:t>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14%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1" i="0" u="none" strike="noStrike" kern="1200" cap="none" spc="0" normalizeH="0" baseline="0" noProof="0">
                <a:ln>
                  <a:noFill/>
                </a:ln>
                <a:solidFill>
                  <a:srgbClr val="E36A1F"/>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3"/>
                  </a:solidFill>
                  <a:effectLst/>
                  <a:uLnTx/>
                  <a:uFillTx/>
                  <a:latin typeface="Arial" panose="020B0604020202020204"/>
                  <a:ea typeface="+mn-ea"/>
                  <a:cs typeface="+mn-cs"/>
                </a:rPr>
                <a:t>ILD/</a:t>
              </a:r>
              <a:br>
                <a:rPr kumimoji="0" lang="en-GB" sz="900" b="1" i="0" u="none" strike="noStrike" kern="1200" cap="none" spc="0" normalizeH="0" baseline="0" noProof="0">
                  <a:ln>
                    <a:noFill/>
                  </a:ln>
                  <a:solidFill>
                    <a:schemeClr val="accent3"/>
                  </a:solidFill>
                  <a:effectLst/>
                  <a:uLnTx/>
                  <a:uFillTx/>
                  <a:latin typeface="Arial" panose="020B0604020202020204"/>
                  <a:ea typeface="+mn-ea"/>
                  <a:cs typeface="+mn-cs"/>
                </a:rPr>
              </a:br>
              <a:r>
                <a:rPr kumimoji="0" lang="en-GB" sz="900" b="1" i="0" u="none" strike="noStrike" kern="1200" cap="none" spc="0" normalizeH="0" baseline="0" noProof="0">
                  <a:ln>
                    <a:noFill/>
                  </a:ln>
                  <a:solidFill>
                    <a:schemeClr val="accent3"/>
                  </a:solidFill>
                  <a:effectLst/>
                  <a:uLnTx/>
                  <a:uFillTx/>
                  <a:latin typeface="Arial" panose="020B0604020202020204"/>
                  <a:ea typeface="+mn-ea"/>
                  <a:cs typeface="+mn-cs"/>
                </a:rPr>
                <a:t>pneumonitis:</a:t>
              </a:r>
              <a:r>
                <a:rPr kumimoji="0" lang="en-GB" sz="9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900" b="1" i="0" u="none" strike="noStrike" kern="1200" cap="none" spc="0" normalizeH="0" baseline="0" noProof="0">
                  <a:ln>
                    <a:noFill/>
                  </a:ln>
                  <a:solidFill>
                    <a:schemeClr val="accent3"/>
                  </a:solidFill>
                  <a:effectLst/>
                  <a:uLnTx/>
                  <a:uFillTx/>
                  <a:latin typeface="Arial" panose="020B0604020202020204"/>
                  <a:ea typeface="+mn-ea"/>
                  <a:cs typeface="+mn-cs"/>
                </a:rPr>
                <a:t>12.%</a:t>
              </a:r>
              <a:endParaRPr kumimoji="0" lang="en-GB" sz="900" b="1" i="0" u="none" strike="noStrike" kern="1200" cap="none" spc="0" normalizeH="0" baseline="30000" noProof="0">
                <a:ln>
                  <a:noFill/>
                </a:ln>
                <a:solidFill>
                  <a:schemeClr val="accent3"/>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54565B"/>
                  </a:solidFill>
                  <a:effectLst/>
                  <a:uLnTx/>
                  <a:uFillTx/>
                  <a:latin typeface="Arial"/>
                  <a:ea typeface="+mn-ea"/>
                  <a:cs typeface="Arial"/>
                </a:rPr>
                <a:t>Grade ≥ 3: 2.1%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1" i="0" u="none" strike="noStrike" kern="1200" cap="none" spc="0" normalizeH="0" baseline="0" noProof="0">
                <a:ln>
                  <a:noFill/>
                </a:ln>
                <a:solidFill>
                  <a:srgbClr val="E36A1F"/>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1" i="0" u="none" strike="noStrike" kern="1200" cap="none" spc="0" normalizeH="0" baseline="0" noProof="0">
                <a:ln>
                  <a:noFill/>
                </a:ln>
                <a:solidFill>
                  <a:srgbClr val="E36A1F"/>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3"/>
                  </a:solidFill>
                  <a:effectLst/>
                  <a:uLnTx/>
                  <a:uFillTx/>
                  <a:latin typeface="Arial" panose="020B0604020202020204"/>
                  <a:ea typeface="+mn-ea"/>
                  <a:cs typeface="+mn-cs"/>
                </a:rPr>
                <a:t>Left ventricular dysfunction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700" b="1" i="0" u="none" strike="noStrike" kern="1200" cap="none" spc="0" normalizeH="0" baseline="0" noProof="0">
                <a:ln>
                  <a:noFill/>
                </a:ln>
                <a:solidFill>
                  <a:srgbClr val="E36A1F"/>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LVEF decreased: 4.3%</a:t>
              </a:r>
              <a:endParaRPr kumimoji="0" lang="en-GB" sz="700" b="1" i="0" u="none" strike="noStrike" kern="1200" cap="none" spc="0" normalizeH="0" baseline="0" noProof="0">
                <a:ln>
                  <a:noFill/>
                </a:ln>
                <a:solidFill>
                  <a:schemeClr val="accent3"/>
                </a:solidFill>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lumMod val="50000"/>
                    </a:srgbClr>
                  </a:solidFill>
                  <a:effectLst/>
                  <a:uLnTx/>
                  <a:uFillTx/>
                  <a:latin typeface="Arial"/>
                  <a:ea typeface="+mn-ea"/>
                  <a:cs typeface="Arial"/>
                </a:rPr>
                <a:t>Grade ≥ 3: 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Cardiac failure: 0.5%</a:t>
              </a:r>
              <a:endParaRPr kumimoji="0" lang="en-GB" sz="700" b="1" i="0" u="none" strike="noStrike" kern="1200" cap="none" spc="0" normalizeH="0" baseline="0" noProof="0">
                <a:ln>
                  <a:noFill/>
                </a:ln>
                <a:solidFill>
                  <a:schemeClr val="accent3"/>
                </a:solidFill>
                <a:effectLst/>
                <a:uLnTx/>
                <a:uFillTx/>
                <a:latin typeface="Arial" panose="020B0604020202020204"/>
                <a:ea typeface="+mn-ea"/>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54565B"/>
                  </a:solidFill>
                  <a:effectLst/>
                  <a:uLnTx/>
                  <a:uFillTx/>
                  <a:latin typeface="Arial"/>
                  <a:ea typeface="+mn-ea"/>
                  <a:cs typeface="Arial"/>
                </a:rPr>
                <a:t>Grade ≥ 3: 0.3%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600" b="1" i="0" u="none" strike="noStrike" kern="1200" cap="none" spc="0" normalizeH="0" baseline="0" noProof="0">
                <a:ln>
                  <a:noFill/>
                </a:ln>
                <a:solidFill>
                  <a:srgbClr val="E36A1F"/>
                </a:solidFill>
                <a:effectLst/>
                <a:uLnTx/>
                <a:uFillTx/>
                <a:latin typeface="Arial" panose="020B0604020202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FB9E2FC3-E5A1-1259-9C6F-09D01681ED18}"/>
                </a:ext>
              </a:extLst>
            </p:cNvPr>
            <p:cNvCxnSpPr>
              <a:cxnSpLocks/>
            </p:cNvCxnSpPr>
            <p:nvPr/>
          </p:nvCxnSpPr>
          <p:spPr>
            <a:xfrm>
              <a:off x="7130692" y="1361023"/>
              <a:ext cx="360000"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D992AD3D-6CBE-98CC-9204-6D8947682F7D}"/>
                </a:ext>
              </a:extLst>
            </p:cNvPr>
            <p:cNvSpPr txBox="1"/>
            <p:nvPr/>
          </p:nvSpPr>
          <p:spPr>
            <a:xfrm>
              <a:off x="8130198" y="1447766"/>
              <a:ext cx="1179940"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err="1">
                  <a:ln>
                    <a:noFill/>
                  </a:ln>
                  <a:solidFill>
                    <a:schemeClr val="accent3"/>
                  </a:solidFill>
                  <a:effectLst/>
                  <a:uLnTx/>
                  <a:uFillTx/>
                  <a:latin typeface="Arial" panose="020B0604020202020204"/>
                  <a:ea typeface="+mn-ea"/>
                  <a:cs typeface="+mn-cs"/>
                </a:rPr>
                <a:t>Anemia</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8% </a:t>
              </a:r>
            </a:p>
          </p:txBody>
        </p:sp>
        <p:sp>
          <p:nvSpPr>
            <p:cNvPr id="47" name="TextBox 46">
              <a:extLst>
                <a:ext uri="{FF2B5EF4-FFF2-40B4-BE49-F238E27FC236}">
                  <a16:creationId xmlns:a16="http://schemas.microsoft.com/office/drawing/2014/main" id="{A9462F93-D682-3F66-569D-FAFC49DAFE4A}"/>
                </a:ext>
              </a:extLst>
            </p:cNvPr>
            <p:cNvSpPr txBox="1"/>
            <p:nvPr/>
          </p:nvSpPr>
          <p:spPr>
            <a:xfrm>
              <a:off x="8130607" y="1736727"/>
              <a:ext cx="1530604"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Leukopenia:</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6% </a:t>
              </a:r>
            </a:p>
          </p:txBody>
        </p:sp>
        <p:sp>
          <p:nvSpPr>
            <p:cNvPr id="48" name="TextBox 47">
              <a:extLst>
                <a:ext uri="{FF2B5EF4-FFF2-40B4-BE49-F238E27FC236}">
                  <a16:creationId xmlns:a16="http://schemas.microsoft.com/office/drawing/2014/main" id="{208F2E51-09DE-A3BC-A4FF-7AE4CABAAAAC}"/>
                </a:ext>
              </a:extLst>
            </p:cNvPr>
            <p:cNvSpPr txBox="1"/>
            <p:nvPr/>
          </p:nvSpPr>
          <p:spPr>
            <a:xfrm>
              <a:off x="8126778" y="2826281"/>
              <a:ext cx="1933686"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err="1">
                  <a:ln>
                    <a:noFill/>
                  </a:ln>
                  <a:solidFill>
                    <a:schemeClr val="accent3"/>
                  </a:solidFill>
                  <a:effectLst/>
                  <a:uLnTx/>
                  <a:uFillTx/>
                  <a:latin typeface="Arial" panose="020B0604020202020204"/>
                  <a:ea typeface="+mn-ea"/>
                  <a:cs typeface="+mn-cs"/>
                </a:rPr>
                <a:t>Diarrhea</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1% </a:t>
              </a:r>
            </a:p>
          </p:txBody>
        </p:sp>
        <p:sp>
          <p:nvSpPr>
            <p:cNvPr id="49" name="TextBox 48">
              <a:extLst>
                <a:ext uri="{FF2B5EF4-FFF2-40B4-BE49-F238E27FC236}">
                  <a16:creationId xmlns:a16="http://schemas.microsoft.com/office/drawing/2014/main" id="{4F6531B8-F85A-6333-F69C-08D411FB98CB}"/>
                </a:ext>
              </a:extLst>
            </p:cNvPr>
            <p:cNvSpPr txBox="1"/>
            <p:nvPr/>
          </p:nvSpPr>
          <p:spPr>
            <a:xfrm>
              <a:off x="8139477" y="681279"/>
              <a:ext cx="1933686"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Alopecia:</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38%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0% </a:t>
              </a:r>
            </a:p>
          </p:txBody>
        </p:sp>
        <p:sp>
          <p:nvSpPr>
            <p:cNvPr id="50" name="TextBox 49">
              <a:extLst>
                <a:ext uri="{FF2B5EF4-FFF2-40B4-BE49-F238E27FC236}">
                  <a16:creationId xmlns:a16="http://schemas.microsoft.com/office/drawing/2014/main" id="{ED4AB1BD-DD11-E505-50CB-26678278E920}"/>
                </a:ext>
              </a:extLst>
            </p:cNvPr>
            <p:cNvSpPr txBox="1"/>
            <p:nvPr/>
          </p:nvSpPr>
          <p:spPr>
            <a:xfrm>
              <a:off x="8124238" y="2008839"/>
              <a:ext cx="1770099"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Transaminases increased:</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3% </a:t>
              </a:r>
            </a:p>
          </p:txBody>
        </p:sp>
        <p:sp>
          <p:nvSpPr>
            <p:cNvPr id="51" name="TextBox 50">
              <a:extLst>
                <a:ext uri="{FF2B5EF4-FFF2-40B4-BE49-F238E27FC236}">
                  <a16:creationId xmlns:a16="http://schemas.microsoft.com/office/drawing/2014/main" id="{37CCE388-6834-263A-6AA4-103C9B95DA52}"/>
                </a:ext>
              </a:extLst>
            </p:cNvPr>
            <p:cNvSpPr txBox="1"/>
            <p:nvPr/>
          </p:nvSpPr>
          <p:spPr>
            <a:xfrm>
              <a:off x="8139477" y="913356"/>
              <a:ext cx="1933686"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Decreased appetite:</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29%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2% </a:t>
              </a:r>
            </a:p>
          </p:txBody>
        </p:sp>
        <p:sp>
          <p:nvSpPr>
            <p:cNvPr id="52" name="TextBox 51">
              <a:extLst>
                <a:ext uri="{FF2B5EF4-FFF2-40B4-BE49-F238E27FC236}">
                  <a16:creationId xmlns:a16="http://schemas.microsoft.com/office/drawing/2014/main" id="{D9696005-E440-5AC7-D35C-6D7AC245D4E0}"/>
                </a:ext>
              </a:extLst>
            </p:cNvPr>
            <p:cNvSpPr txBox="1"/>
            <p:nvPr/>
          </p:nvSpPr>
          <p:spPr>
            <a:xfrm>
              <a:off x="8129319" y="3146657"/>
              <a:ext cx="1375857"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Constipation:</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21%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0% </a:t>
              </a:r>
            </a:p>
          </p:txBody>
        </p:sp>
        <p:grpSp>
          <p:nvGrpSpPr>
            <p:cNvPr id="53" name="Group 52">
              <a:extLst>
                <a:ext uri="{FF2B5EF4-FFF2-40B4-BE49-F238E27FC236}">
                  <a16:creationId xmlns:a16="http://schemas.microsoft.com/office/drawing/2014/main" id="{53A5D47E-48EB-10BB-8DD0-491121E97AB6}"/>
                </a:ext>
              </a:extLst>
            </p:cNvPr>
            <p:cNvGrpSpPr/>
            <p:nvPr/>
          </p:nvGrpSpPr>
          <p:grpSpPr>
            <a:xfrm>
              <a:off x="9003298" y="1237226"/>
              <a:ext cx="782237" cy="608101"/>
              <a:chOff x="-575566" y="2392824"/>
              <a:chExt cx="3084976" cy="389206"/>
            </a:xfrm>
          </p:grpSpPr>
          <p:sp>
            <p:nvSpPr>
              <p:cNvPr id="73" name="Freeform 193">
                <a:extLst>
                  <a:ext uri="{FF2B5EF4-FFF2-40B4-BE49-F238E27FC236}">
                    <a16:creationId xmlns:a16="http://schemas.microsoft.com/office/drawing/2014/main" id="{DCC8AB9D-F467-02A1-CAC0-CB85DCF0DDD3}"/>
                  </a:ext>
                </a:extLst>
              </p:cNvPr>
              <p:cNvSpPr/>
              <p:nvPr/>
            </p:nvSpPr>
            <p:spPr>
              <a:xfrm>
                <a:off x="1354196" y="2392824"/>
                <a:ext cx="1155214" cy="389206"/>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4716F272-88CF-B0E0-6009-3E6D89129352}"/>
                  </a:ext>
                </a:extLst>
              </p:cNvPr>
              <p:cNvCxnSpPr>
                <a:cxnSpLocks/>
              </p:cNvCxnSpPr>
              <p:nvPr/>
            </p:nvCxnSpPr>
            <p:spPr>
              <a:xfrm>
                <a:off x="-575566" y="2587427"/>
                <a:ext cx="3084976"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54" name="TextBox 53">
              <a:extLst>
                <a:ext uri="{FF2B5EF4-FFF2-40B4-BE49-F238E27FC236}">
                  <a16:creationId xmlns:a16="http://schemas.microsoft.com/office/drawing/2014/main" id="{7A87A1E5-DF4D-D374-05CE-17567C4ABC7E}"/>
                </a:ext>
              </a:extLst>
            </p:cNvPr>
            <p:cNvSpPr txBox="1"/>
            <p:nvPr/>
          </p:nvSpPr>
          <p:spPr>
            <a:xfrm>
              <a:off x="6646672" y="641823"/>
              <a:ext cx="1418964" cy="160105"/>
            </a:xfrm>
            <a:prstGeom prst="rect">
              <a:avLst/>
            </a:prstGeom>
          </p:spPr>
          <p:style>
            <a:lnRef idx="1">
              <a:schemeClr val="accent3"/>
            </a:lnRef>
            <a:fillRef idx="3">
              <a:schemeClr val="accent3"/>
            </a:fillRef>
            <a:effectRef idx="2">
              <a:schemeClr val="accent3"/>
            </a:effectRef>
            <a:fontRef idx="minor">
              <a:schemeClr val="lt1"/>
            </a:fontRef>
          </p:style>
          <p:txBody>
            <a:bodyPr wrap="square" lIns="72000" tIns="0" rIns="7200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a:ea typeface="+mn-ea"/>
                  <a:cs typeface="+mn-cs"/>
                </a:rPr>
                <a:t>T-DXd</a:t>
              </a:r>
              <a:r>
                <a:rPr kumimoji="0" lang="en-US" sz="900" b="1" i="0" u="none" strike="noStrike" kern="1200" cap="none" spc="0" normalizeH="0" baseline="30000" noProof="0">
                  <a:ln>
                    <a:noFill/>
                  </a:ln>
                  <a:solidFill>
                    <a:srgbClr val="FFFFFF"/>
                  </a:solidFill>
                  <a:effectLst/>
                  <a:uLnTx/>
                  <a:uFillTx/>
                  <a:latin typeface="Arial" panose="020B0604020202020204"/>
                  <a:ea typeface="+mn-ea"/>
                  <a:cs typeface="+mn-cs"/>
                </a:rPr>
                <a:t>2</a:t>
              </a:r>
              <a:endParaRPr kumimoji="0" lang="en-GB" sz="9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cxnSp>
          <p:nvCxnSpPr>
            <p:cNvPr id="55" name="Straight Connector 54">
              <a:extLst>
                <a:ext uri="{FF2B5EF4-FFF2-40B4-BE49-F238E27FC236}">
                  <a16:creationId xmlns:a16="http://schemas.microsoft.com/office/drawing/2014/main" id="{80A81586-3A95-D082-D68A-ED02EA566B79}"/>
                </a:ext>
              </a:extLst>
            </p:cNvPr>
            <p:cNvCxnSpPr>
              <a:cxnSpLocks/>
            </p:cNvCxnSpPr>
            <p:nvPr/>
          </p:nvCxnSpPr>
          <p:spPr>
            <a:xfrm>
              <a:off x="7152385" y="2051369"/>
              <a:ext cx="360000"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4382DE45-D88A-72AE-DC77-8DBB3FF611F2}"/>
                </a:ext>
              </a:extLst>
            </p:cNvPr>
            <p:cNvSpPr txBox="1"/>
            <p:nvPr/>
          </p:nvSpPr>
          <p:spPr>
            <a:xfrm>
              <a:off x="8124238" y="2281784"/>
              <a:ext cx="990731"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Nausea:</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73%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5% </a:t>
              </a:r>
            </a:p>
          </p:txBody>
        </p:sp>
        <p:sp>
          <p:nvSpPr>
            <p:cNvPr id="57" name="TextBox 56">
              <a:extLst>
                <a:ext uri="{FF2B5EF4-FFF2-40B4-BE49-F238E27FC236}">
                  <a16:creationId xmlns:a16="http://schemas.microsoft.com/office/drawing/2014/main" id="{DAC2F023-E3E1-E159-3DF5-21B88CD6FF61}"/>
                </a:ext>
              </a:extLst>
            </p:cNvPr>
            <p:cNvSpPr txBox="1"/>
            <p:nvPr/>
          </p:nvSpPr>
          <p:spPr>
            <a:xfrm>
              <a:off x="8124238" y="2554033"/>
              <a:ext cx="1933686"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Vomiting:</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34%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1% </a:t>
              </a:r>
            </a:p>
          </p:txBody>
        </p:sp>
        <p:sp>
          <p:nvSpPr>
            <p:cNvPr id="58" name="TextBox 57">
              <a:extLst>
                <a:ext uri="{FF2B5EF4-FFF2-40B4-BE49-F238E27FC236}">
                  <a16:creationId xmlns:a16="http://schemas.microsoft.com/office/drawing/2014/main" id="{BA8290EC-C664-BD7D-5427-AC28E909BAF3}"/>
                </a:ext>
              </a:extLst>
            </p:cNvPr>
            <p:cNvSpPr txBox="1"/>
            <p:nvPr/>
          </p:nvSpPr>
          <p:spPr>
            <a:xfrm>
              <a:off x="6541096" y="13876"/>
              <a:ext cx="4440497" cy="290372"/>
            </a:xfrm>
            <a:prstGeom prst="rect">
              <a:avLst/>
            </a:prstGeom>
            <a:noFill/>
            <a:ln>
              <a:noFill/>
            </a:ln>
          </p:spPr>
          <p:txBody>
            <a:bodyPr wrap="square" lIns="72000" tIns="36000" rIns="72000" bIns="36000" rtlCol="0" anchor="ctr" anchorCtr="0">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chemeClr val="accent3"/>
                  </a:solidFill>
                  <a:effectLst/>
                  <a:uLnTx/>
                  <a:uFillTx/>
                  <a:latin typeface="Arial" panose="020B0604020202020204"/>
                  <a:ea typeface="+mn-ea"/>
                  <a:cs typeface="+mn-cs"/>
                </a:rPr>
                <a:t>HR+/HER2- low </a:t>
              </a:r>
              <a:r>
                <a:rPr kumimoji="0" lang="en-US" sz="1400" b="0" i="0" u="none" strike="noStrike" kern="1200" cap="none" spc="0" normalizeH="0" baseline="0" noProof="0">
                  <a:ln>
                    <a:noFill/>
                  </a:ln>
                  <a:solidFill>
                    <a:schemeClr val="accent3"/>
                  </a:solidFill>
                  <a:effectLst/>
                  <a:uLnTx/>
                  <a:uFillTx/>
                  <a:latin typeface="Arial" panose="020B0604020202020204"/>
                  <a:ea typeface="+mn-ea"/>
                  <a:cs typeface="Arial"/>
                </a:rPr>
                <a:t>(IHC1+ vs IHC2+/ISH-)</a:t>
              </a:r>
              <a:endParaRPr kumimoji="0" lang="en-GB" sz="1400" b="1" i="0" u="none" strike="noStrike" kern="1200" cap="none" spc="0" normalizeH="0" baseline="0" noProof="0">
                <a:ln>
                  <a:noFill/>
                </a:ln>
                <a:solidFill>
                  <a:schemeClr val="accent3"/>
                </a:solidFill>
                <a:effectLst/>
                <a:uLnTx/>
                <a:uFillTx/>
                <a:latin typeface="Arial" panose="020B0604020202020204"/>
                <a:ea typeface="+mn-ea"/>
                <a:cs typeface="+mn-cs"/>
              </a:endParaRPr>
            </a:p>
          </p:txBody>
        </p:sp>
        <p:grpSp>
          <p:nvGrpSpPr>
            <p:cNvPr id="59" name="Group 58">
              <a:extLst>
                <a:ext uri="{FF2B5EF4-FFF2-40B4-BE49-F238E27FC236}">
                  <a16:creationId xmlns:a16="http://schemas.microsoft.com/office/drawing/2014/main" id="{D115585B-97B2-F1A3-4539-765938E8A138}"/>
                </a:ext>
              </a:extLst>
            </p:cNvPr>
            <p:cNvGrpSpPr/>
            <p:nvPr/>
          </p:nvGrpSpPr>
          <p:grpSpPr>
            <a:xfrm>
              <a:off x="9764007" y="682858"/>
              <a:ext cx="1225690" cy="2389646"/>
              <a:chOff x="3824064" y="1717135"/>
              <a:chExt cx="1829777" cy="3541757"/>
            </a:xfrm>
            <a:solidFill>
              <a:srgbClr val="E36A1F"/>
            </a:solidFill>
          </p:grpSpPr>
          <p:sp>
            <p:nvSpPr>
              <p:cNvPr id="70" name="Freeform 48">
                <a:extLst>
                  <a:ext uri="{FF2B5EF4-FFF2-40B4-BE49-F238E27FC236}">
                    <a16:creationId xmlns:a16="http://schemas.microsoft.com/office/drawing/2014/main" id="{6A2A4030-3DC7-1B56-8697-688C9E41B372}"/>
                  </a:ext>
                </a:extLst>
              </p:cNvPr>
              <p:cNvSpPr/>
              <p:nvPr/>
            </p:nvSpPr>
            <p:spPr>
              <a:xfrm>
                <a:off x="3824064" y="1717135"/>
                <a:ext cx="915563" cy="3541757"/>
              </a:xfrm>
              <a:custGeom>
                <a:avLst/>
                <a:gdLst>
                  <a:gd name="connsiteX0" fmla="*/ 915565 w 915564"/>
                  <a:gd name="connsiteY0" fmla="*/ 2853089 h 3541757"/>
                  <a:gd name="connsiteX1" fmla="*/ 915565 w 915564"/>
                  <a:gd name="connsiteY1" fmla="*/ 428 h 3541757"/>
                  <a:gd name="connsiteX2" fmla="*/ 901291 w 915564"/>
                  <a:gd name="connsiteY2" fmla="*/ 0 h 3541757"/>
                  <a:gd name="connsiteX3" fmla="*/ 683105 w 915564"/>
                  <a:gd name="connsiteY3" fmla="*/ 153190 h 3541757"/>
                  <a:gd name="connsiteX4" fmla="*/ 670882 w 915564"/>
                  <a:gd name="connsiteY4" fmla="*/ 325999 h 3541757"/>
                  <a:gd name="connsiteX5" fmla="*/ 637213 w 915564"/>
                  <a:gd name="connsiteY5" fmla="*/ 325265 h 3541757"/>
                  <a:gd name="connsiteX6" fmla="*/ 642131 w 915564"/>
                  <a:gd name="connsiteY6" fmla="*/ 422567 h 3541757"/>
                  <a:gd name="connsiteX7" fmla="*/ 680537 w 915564"/>
                  <a:gd name="connsiteY7" fmla="*/ 480905 h 3541757"/>
                  <a:gd name="connsiteX8" fmla="*/ 701375 w 915564"/>
                  <a:gd name="connsiteY8" fmla="*/ 485864 h 3541757"/>
                  <a:gd name="connsiteX9" fmla="*/ 714038 w 915564"/>
                  <a:gd name="connsiteY9" fmla="*/ 536710 h 3541757"/>
                  <a:gd name="connsiteX10" fmla="*/ 754106 w 915564"/>
                  <a:gd name="connsiteY10" fmla="*/ 592751 h 3541757"/>
                  <a:gd name="connsiteX11" fmla="*/ 743676 w 915564"/>
                  <a:gd name="connsiteY11" fmla="*/ 792834 h 3541757"/>
                  <a:gd name="connsiteX12" fmla="*/ 745942 w 915564"/>
                  <a:gd name="connsiteY12" fmla="*/ 798704 h 3541757"/>
                  <a:gd name="connsiteX13" fmla="*/ 680957 w 915564"/>
                  <a:gd name="connsiteY13" fmla="*/ 848199 h 3541757"/>
                  <a:gd name="connsiteX14" fmla="*/ 682003 w 915564"/>
                  <a:gd name="connsiteY14" fmla="*/ 842942 h 3541757"/>
                  <a:gd name="connsiteX15" fmla="*/ 300188 w 915564"/>
                  <a:gd name="connsiteY15" fmla="*/ 993331 h 3541757"/>
                  <a:gd name="connsiteX16" fmla="*/ 203303 w 915564"/>
                  <a:gd name="connsiteY16" fmla="*/ 1725648 h 3541757"/>
                  <a:gd name="connsiteX17" fmla="*/ 141325 w 915564"/>
                  <a:gd name="connsiteY17" fmla="*/ 1992416 h 3541757"/>
                  <a:gd name="connsiteX18" fmla="*/ 71856 w 915564"/>
                  <a:gd name="connsiteY18" fmla="*/ 2734140 h 3541757"/>
                  <a:gd name="connsiteX19" fmla="*/ 3 w 915564"/>
                  <a:gd name="connsiteY19" fmla="*/ 3007726 h 3541757"/>
                  <a:gd name="connsiteX20" fmla="*/ 4996 w 915564"/>
                  <a:gd name="connsiteY20" fmla="*/ 3047934 h 3541757"/>
                  <a:gd name="connsiteX21" fmla="*/ 18840 w 915564"/>
                  <a:gd name="connsiteY21" fmla="*/ 3189691 h 3541757"/>
                  <a:gd name="connsiteX22" fmla="*/ 87422 w 915564"/>
                  <a:gd name="connsiteY22" fmla="*/ 3340618 h 3541757"/>
                  <a:gd name="connsiteX23" fmla="*/ 106983 w 915564"/>
                  <a:gd name="connsiteY23" fmla="*/ 3327999 h 3541757"/>
                  <a:gd name="connsiteX24" fmla="*/ 124779 w 915564"/>
                  <a:gd name="connsiteY24" fmla="*/ 3296335 h 3541757"/>
                  <a:gd name="connsiteX25" fmla="*/ 97274 w 915564"/>
                  <a:gd name="connsiteY25" fmla="*/ 3198181 h 3541757"/>
                  <a:gd name="connsiteX26" fmla="*/ 107510 w 915564"/>
                  <a:gd name="connsiteY26" fmla="*/ 3074503 h 3541757"/>
                  <a:gd name="connsiteX27" fmla="*/ 159091 w 915564"/>
                  <a:gd name="connsiteY27" fmla="*/ 3019796 h 3541757"/>
                  <a:gd name="connsiteX28" fmla="*/ 166219 w 915564"/>
                  <a:gd name="connsiteY28" fmla="*/ 3065281 h 3541757"/>
                  <a:gd name="connsiteX29" fmla="*/ 158103 w 915564"/>
                  <a:gd name="connsiteY29" fmla="*/ 3125787 h 3541757"/>
                  <a:gd name="connsiteX30" fmla="*/ 186721 w 915564"/>
                  <a:gd name="connsiteY30" fmla="*/ 3185406 h 3541757"/>
                  <a:gd name="connsiteX31" fmla="*/ 208341 w 915564"/>
                  <a:gd name="connsiteY31" fmla="*/ 3142665 h 3541757"/>
                  <a:gd name="connsiteX32" fmla="*/ 226217 w 915564"/>
                  <a:gd name="connsiteY32" fmla="*/ 3071943 h 3541757"/>
                  <a:gd name="connsiteX33" fmla="*/ 227388 w 915564"/>
                  <a:gd name="connsiteY33" fmla="*/ 2939147 h 3541757"/>
                  <a:gd name="connsiteX34" fmla="*/ 187335 w 915564"/>
                  <a:gd name="connsiteY34" fmla="*/ 2749920 h 3541757"/>
                  <a:gd name="connsiteX35" fmla="*/ 378793 w 915564"/>
                  <a:gd name="connsiteY35" fmla="*/ 2049137 h 3541757"/>
                  <a:gd name="connsiteX36" fmla="*/ 396356 w 915564"/>
                  <a:gd name="connsiteY36" fmla="*/ 1725643 h 3541757"/>
                  <a:gd name="connsiteX37" fmla="*/ 487161 w 915564"/>
                  <a:gd name="connsiteY37" fmla="*/ 1499526 h 3541757"/>
                  <a:gd name="connsiteX38" fmla="*/ 537356 w 915564"/>
                  <a:gd name="connsiteY38" fmla="*/ 1973519 h 3541757"/>
                  <a:gd name="connsiteX39" fmla="*/ 407160 w 915564"/>
                  <a:gd name="connsiteY39" fmla="*/ 2374243 h 3541757"/>
                  <a:gd name="connsiteX40" fmla="*/ 407160 w 915564"/>
                  <a:gd name="connsiteY40" fmla="*/ 2374243 h 3541757"/>
                  <a:gd name="connsiteX41" fmla="*/ 400088 w 915564"/>
                  <a:gd name="connsiteY41" fmla="*/ 3507377 h 3541757"/>
                  <a:gd name="connsiteX42" fmla="*/ 409068 w 915564"/>
                  <a:gd name="connsiteY42" fmla="*/ 3541758 h 3541757"/>
                  <a:gd name="connsiteX43" fmla="*/ 859217 w 915564"/>
                  <a:gd name="connsiteY43" fmla="*/ 3541758 h 3541757"/>
                  <a:gd name="connsiteX44" fmla="*/ 862984 w 915564"/>
                  <a:gd name="connsiteY44" fmla="*/ 3447811 h 3541757"/>
                  <a:gd name="connsiteX45" fmla="*/ 859007 w 915564"/>
                  <a:gd name="connsiteY45" fmla="*/ 2845827 h 3541757"/>
                  <a:gd name="connsiteX46" fmla="*/ 901285 w 915564"/>
                  <a:gd name="connsiteY46" fmla="*/ 2854082 h 3541757"/>
                  <a:gd name="connsiteX47" fmla="*/ 915560 w 915564"/>
                  <a:gd name="connsiteY47" fmla="*/ 2853089 h 35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5564" h="3541757">
                    <a:moveTo>
                      <a:pt x="915565" y="2853089"/>
                    </a:moveTo>
                    <a:lnTo>
                      <a:pt x="915565" y="428"/>
                    </a:lnTo>
                    <a:cubicBezTo>
                      <a:pt x="910887" y="175"/>
                      <a:pt x="906150" y="0"/>
                      <a:pt x="901291" y="0"/>
                    </a:cubicBezTo>
                    <a:cubicBezTo>
                      <a:pt x="778880" y="0"/>
                      <a:pt x="714447" y="82371"/>
                      <a:pt x="683105" y="153190"/>
                    </a:cubicBezTo>
                    <a:cubicBezTo>
                      <a:pt x="653275" y="220591"/>
                      <a:pt x="662618" y="264440"/>
                      <a:pt x="670882" y="325999"/>
                    </a:cubicBezTo>
                    <a:cubicBezTo>
                      <a:pt x="661680" y="319055"/>
                      <a:pt x="648029" y="312869"/>
                      <a:pt x="637213" y="325265"/>
                    </a:cubicBezTo>
                    <a:cubicBezTo>
                      <a:pt x="619156" y="345959"/>
                      <a:pt x="626332" y="385673"/>
                      <a:pt x="642131" y="422567"/>
                    </a:cubicBezTo>
                    <a:cubicBezTo>
                      <a:pt x="653725" y="449644"/>
                      <a:pt x="664237" y="468932"/>
                      <a:pt x="680537" y="480905"/>
                    </a:cubicBezTo>
                    <a:cubicBezTo>
                      <a:pt x="687709" y="486175"/>
                      <a:pt x="695213" y="486807"/>
                      <a:pt x="701375" y="485864"/>
                    </a:cubicBezTo>
                    <a:cubicBezTo>
                      <a:pt x="705411" y="502511"/>
                      <a:pt x="709654" y="519417"/>
                      <a:pt x="714038" y="536710"/>
                    </a:cubicBezTo>
                    <a:cubicBezTo>
                      <a:pt x="718301" y="553527"/>
                      <a:pt x="733601" y="573416"/>
                      <a:pt x="754106" y="592751"/>
                    </a:cubicBezTo>
                    <a:cubicBezTo>
                      <a:pt x="762260" y="618723"/>
                      <a:pt x="777484" y="689936"/>
                      <a:pt x="743676" y="792834"/>
                    </a:cubicBezTo>
                    <a:cubicBezTo>
                      <a:pt x="743676" y="792834"/>
                      <a:pt x="744385" y="794934"/>
                      <a:pt x="745942" y="798704"/>
                    </a:cubicBezTo>
                    <a:cubicBezTo>
                      <a:pt x="725463" y="814729"/>
                      <a:pt x="703661" y="831398"/>
                      <a:pt x="680957" y="848199"/>
                    </a:cubicBezTo>
                    <a:cubicBezTo>
                      <a:pt x="681637" y="844790"/>
                      <a:pt x="682003" y="842942"/>
                      <a:pt x="682003" y="842942"/>
                    </a:cubicBezTo>
                    <a:cubicBezTo>
                      <a:pt x="600375" y="905273"/>
                      <a:pt x="376775" y="856457"/>
                      <a:pt x="300188" y="993331"/>
                    </a:cubicBezTo>
                    <a:cubicBezTo>
                      <a:pt x="223329" y="1130689"/>
                      <a:pt x="206835" y="1566452"/>
                      <a:pt x="203303" y="1725648"/>
                    </a:cubicBezTo>
                    <a:cubicBezTo>
                      <a:pt x="199755" y="1885492"/>
                      <a:pt x="163909" y="1854099"/>
                      <a:pt x="141325" y="1992416"/>
                    </a:cubicBezTo>
                    <a:cubicBezTo>
                      <a:pt x="118661" y="2131221"/>
                      <a:pt x="85560" y="2655058"/>
                      <a:pt x="71856" y="2734140"/>
                    </a:cubicBezTo>
                    <a:cubicBezTo>
                      <a:pt x="53796" y="2815625"/>
                      <a:pt x="325" y="2979119"/>
                      <a:pt x="3" y="3007726"/>
                    </a:cubicBezTo>
                    <a:cubicBezTo>
                      <a:pt x="-89" y="3015982"/>
                      <a:pt x="1914" y="3030455"/>
                      <a:pt x="4996" y="3047934"/>
                    </a:cubicBezTo>
                    <a:cubicBezTo>
                      <a:pt x="7280" y="3074451"/>
                      <a:pt x="15733" y="3171350"/>
                      <a:pt x="18840" y="3189691"/>
                    </a:cubicBezTo>
                    <a:cubicBezTo>
                      <a:pt x="22449" y="3210957"/>
                      <a:pt x="82690" y="3332937"/>
                      <a:pt x="87422" y="3340618"/>
                    </a:cubicBezTo>
                    <a:cubicBezTo>
                      <a:pt x="91650" y="3347489"/>
                      <a:pt x="103617" y="3344772"/>
                      <a:pt x="106983" y="3327999"/>
                    </a:cubicBezTo>
                    <a:cubicBezTo>
                      <a:pt x="114318" y="3333511"/>
                      <a:pt x="127549" y="3321259"/>
                      <a:pt x="124779" y="3296335"/>
                    </a:cubicBezTo>
                    <a:cubicBezTo>
                      <a:pt x="121795" y="3269452"/>
                      <a:pt x="103257" y="3212237"/>
                      <a:pt x="97274" y="3198181"/>
                    </a:cubicBezTo>
                    <a:cubicBezTo>
                      <a:pt x="97274" y="3198181"/>
                      <a:pt x="104922" y="3117506"/>
                      <a:pt x="107510" y="3074503"/>
                    </a:cubicBezTo>
                    <a:cubicBezTo>
                      <a:pt x="107510" y="3074503"/>
                      <a:pt x="128864" y="3023611"/>
                      <a:pt x="159091" y="3019796"/>
                    </a:cubicBezTo>
                    <a:cubicBezTo>
                      <a:pt x="159091" y="3019796"/>
                      <a:pt x="165326" y="3045243"/>
                      <a:pt x="166219" y="3065281"/>
                    </a:cubicBezTo>
                    <a:cubicBezTo>
                      <a:pt x="167114" y="3085319"/>
                      <a:pt x="157988" y="3099662"/>
                      <a:pt x="158103" y="3125787"/>
                    </a:cubicBezTo>
                    <a:cubicBezTo>
                      <a:pt x="158221" y="3151913"/>
                      <a:pt x="171206" y="3188619"/>
                      <a:pt x="186721" y="3185406"/>
                    </a:cubicBezTo>
                    <a:cubicBezTo>
                      <a:pt x="202236" y="3182219"/>
                      <a:pt x="206671" y="3169156"/>
                      <a:pt x="208341" y="3142665"/>
                    </a:cubicBezTo>
                    <a:cubicBezTo>
                      <a:pt x="210009" y="3116226"/>
                      <a:pt x="227133" y="3091380"/>
                      <a:pt x="226217" y="3071943"/>
                    </a:cubicBezTo>
                    <a:cubicBezTo>
                      <a:pt x="225301" y="3052558"/>
                      <a:pt x="230644" y="2984840"/>
                      <a:pt x="227388" y="2939147"/>
                    </a:cubicBezTo>
                    <a:cubicBezTo>
                      <a:pt x="224314" y="2895987"/>
                      <a:pt x="190962" y="2764158"/>
                      <a:pt x="187335" y="2749920"/>
                    </a:cubicBezTo>
                    <a:cubicBezTo>
                      <a:pt x="205648" y="2692417"/>
                      <a:pt x="359139" y="2207598"/>
                      <a:pt x="378793" y="2049137"/>
                    </a:cubicBezTo>
                    <a:cubicBezTo>
                      <a:pt x="399607" y="1881301"/>
                      <a:pt x="363800" y="1833178"/>
                      <a:pt x="396356" y="1725643"/>
                    </a:cubicBezTo>
                    <a:cubicBezTo>
                      <a:pt x="413040" y="1670541"/>
                      <a:pt x="449382" y="1587467"/>
                      <a:pt x="487161" y="1499526"/>
                    </a:cubicBezTo>
                    <a:cubicBezTo>
                      <a:pt x="513756" y="1689678"/>
                      <a:pt x="537648" y="1910172"/>
                      <a:pt x="537356" y="1973519"/>
                    </a:cubicBezTo>
                    <a:cubicBezTo>
                      <a:pt x="536880" y="2076474"/>
                      <a:pt x="466104" y="2158613"/>
                      <a:pt x="407160" y="2374243"/>
                    </a:cubicBezTo>
                    <a:lnTo>
                      <a:pt x="407160" y="2374243"/>
                    </a:lnTo>
                    <a:cubicBezTo>
                      <a:pt x="345911" y="2567619"/>
                      <a:pt x="286264" y="3073536"/>
                      <a:pt x="400088" y="3507377"/>
                    </a:cubicBezTo>
                    <a:cubicBezTo>
                      <a:pt x="403167" y="3519107"/>
                      <a:pt x="406157" y="3530550"/>
                      <a:pt x="409068" y="3541758"/>
                    </a:cubicBezTo>
                    <a:lnTo>
                      <a:pt x="859217" y="3541758"/>
                    </a:lnTo>
                    <a:cubicBezTo>
                      <a:pt x="860409" y="3508657"/>
                      <a:pt x="861662" y="3477071"/>
                      <a:pt x="862984" y="3447811"/>
                    </a:cubicBezTo>
                    <a:cubicBezTo>
                      <a:pt x="873573" y="3213621"/>
                      <a:pt x="872233" y="2980843"/>
                      <a:pt x="859007" y="2845827"/>
                    </a:cubicBezTo>
                    <a:cubicBezTo>
                      <a:pt x="866841" y="2848857"/>
                      <a:pt x="882955" y="2854082"/>
                      <a:pt x="901285" y="2854082"/>
                    </a:cubicBezTo>
                    <a:cubicBezTo>
                      <a:pt x="906250" y="2854082"/>
                      <a:pt x="911040" y="2853690"/>
                      <a:pt x="915560" y="2853089"/>
                    </a:cubicBezTo>
                    <a:close/>
                  </a:path>
                </a:pathLst>
              </a:custGeom>
              <a:solidFill>
                <a:schemeClr val="accent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71" name="Freeform 49">
                <a:extLst>
                  <a:ext uri="{FF2B5EF4-FFF2-40B4-BE49-F238E27FC236}">
                    <a16:creationId xmlns:a16="http://schemas.microsoft.com/office/drawing/2014/main" id="{93A5E535-8C25-57C4-61CF-DAC106CA801C}"/>
                  </a:ext>
                </a:extLst>
              </p:cNvPr>
              <p:cNvSpPr/>
              <p:nvPr/>
            </p:nvSpPr>
            <p:spPr>
              <a:xfrm>
                <a:off x="4738279" y="1717135"/>
                <a:ext cx="915562" cy="3541757"/>
              </a:xfrm>
              <a:custGeom>
                <a:avLst/>
                <a:gdLst>
                  <a:gd name="connsiteX0" fmla="*/ 0 w 915562"/>
                  <a:gd name="connsiteY0" fmla="*/ 2853089 h 3541757"/>
                  <a:gd name="connsiteX1" fmla="*/ 0 w 915562"/>
                  <a:gd name="connsiteY1" fmla="*/ 428 h 3541757"/>
                  <a:gd name="connsiteX2" fmla="*/ 14272 w 915562"/>
                  <a:gd name="connsiteY2" fmla="*/ 0 h 3541757"/>
                  <a:gd name="connsiteX3" fmla="*/ 232457 w 915562"/>
                  <a:gd name="connsiteY3" fmla="*/ 153190 h 3541757"/>
                  <a:gd name="connsiteX4" fmla="*/ 244680 w 915562"/>
                  <a:gd name="connsiteY4" fmla="*/ 325999 h 3541757"/>
                  <a:gd name="connsiteX5" fmla="*/ 278350 w 915562"/>
                  <a:gd name="connsiteY5" fmla="*/ 325265 h 3541757"/>
                  <a:gd name="connsiteX6" fmla="*/ 273431 w 915562"/>
                  <a:gd name="connsiteY6" fmla="*/ 422567 h 3541757"/>
                  <a:gd name="connsiteX7" fmla="*/ 235025 w 915562"/>
                  <a:gd name="connsiteY7" fmla="*/ 480905 h 3541757"/>
                  <a:gd name="connsiteX8" fmla="*/ 214188 w 915562"/>
                  <a:gd name="connsiteY8" fmla="*/ 485864 h 3541757"/>
                  <a:gd name="connsiteX9" fmla="*/ 201525 w 915562"/>
                  <a:gd name="connsiteY9" fmla="*/ 536710 h 3541757"/>
                  <a:gd name="connsiteX10" fmla="*/ 161456 w 915562"/>
                  <a:gd name="connsiteY10" fmla="*/ 592751 h 3541757"/>
                  <a:gd name="connsiteX11" fmla="*/ 171886 w 915562"/>
                  <a:gd name="connsiteY11" fmla="*/ 792834 h 3541757"/>
                  <a:gd name="connsiteX12" fmla="*/ 169620 w 915562"/>
                  <a:gd name="connsiteY12" fmla="*/ 798704 h 3541757"/>
                  <a:gd name="connsiteX13" fmla="*/ 234606 w 915562"/>
                  <a:gd name="connsiteY13" fmla="*/ 848199 h 3541757"/>
                  <a:gd name="connsiteX14" fmla="*/ 233560 w 915562"/>
                  <a:gd name="connsiteY14" fmla="*/ 842942 h 3541757"/>
                  <a:gd name="connsiteX15" fmla="*/ 615375 w 915562"/>
                  <a:gd name="connsiteY15" fmla="*/ 993331 h 3541757"/>
                  <a:gd name="connsiteX16" fmla="*/ 712260 w 915562"/>
                  <a:gd name="connsiteY16" fmla="*/ 1725648 h 3541757"/>
                  <a:gd name="connsiteX17" fmla="*/ 774237 w 915562"/>
                  <a:gd name="connsiteY17" fmla="*/ 1992416 h 3541757"/>
                  <a:gd name="connsiteX18" fmla="*/ 843706 w 915562"/>
                  <a:gd name="connsiteY18" fmla="*/ 2734140 h 3541757"/>
                  <a:gd name="connsiteX19" fmla="*/ 915559 w 915562"/>
                  <a:gd name="connsiteY19" fmla="*/ 3007726 h 3541757"/>
                  <a:gd name="connsiteX20" fmla="*/ 910567 w 915562"/>
                  <a:gd name="connsiteY20" fmla="*/ 3047934 h 3541757"/>
                  <a:gd name="connsiteX21" fmla="*/ 896722 w 915562"/>
                  <a:gd name="connsiteY21" fmla="*/ 3189691 h 3541757"/>
                  <a:gd name="connsiteX22" fmla="*/ 828140 w 915562"/>
                  <a:gd name="connsiteY22" fmla="*/ 3340618 h 3541757"/>
                  <a:gd name="connsiteX23" fmla="*/ 808579 w 915562"/>
                  <a:gd name="connsiteY23" fmla="*/ 3327999 h 3541757"/>
                  <a:gd name="connsiteX24" fmla="*/ 790783 w 915562"/>
                  <a:gd name="connsiteY24" fmla="*/ 3296335 h 3541757"/>
                  <a:gd name="connsiteX25" fmla="*/ 818288 w 915562"/>
                  <a:gd name="connsiteY25" fmla="*/ 3198181 h 3541757"/>
                  <a:gd name="connsiteX26" fmla="*/ 808052 w 915562"/>
                  <a:gd name="connsiteY26" fmla="*/ 3074503 h 3541757"/>
                  <a:gd name="connsiteX27" fmla="*/ 756472 w 915562"/>
                  <a:gd name="connsiteY27" fmla="*/ 3019796 h 3541757"/>
                  <a:gd name="connsiteX28" fmla="*/ 749344 w 915562"/>
                  <a:gd name="connsiteY28" fmla="*/ 3065281 h 3541757"/>
                  <a:gd name="connsiteX29" fmla="*/ 757459 w 915562"/>
                  <a:gd name="connsiteY29" fmla="*/ 3125787 h 3541757"/>
                  <a:gd name="connsiteX30" fmla="*/ 728841 w 915562"/>
                  <a:gd name="connsiteY30" fmla="*/ 3185406 h 3541757"/>
                  <a:gd name="connsiteX31" fmla="*/ 707221 w 915562"/>
                  <a:gd name="connsiteY31" fmla="*/ 3142665 h 3541757"/>
                  <a:gd name="connsiteX32" fmla="*/ 689345 w 915562"/>
                  <a:gd name="connsiteY32" fmla="*/ 3071943 h 3541757"/>
                  <a:gd name="connsiteX33" fmla="*/ 688174 w 915562"/>
                  <a:gd name="connsiteY33" fmla="*/ 2939147 h 3541757"/>
                  <a:gd name="connsiteX34" fmla="*/ 728227 w 915562"/>
                  <a:gd name="connsiteY34" fmla="*/ 2749920 h 3541757"/>
                  <a:gd name="connsiteX35" fmla="*/ 536770 w 915562"/>
                  <a:gd name="connsiteY35" fmla="*/ 2049137 h 3541757"/>
                  <a:gd name="connsiteX36" fmla="*/ 519206 w 915562"/>
                  <a:gd name="connsiteY36" fmla="*/ 1725643 h 3541757"/>
                  <a:gd name="connsiteX37" fmla="*/ 428401 w 915562"/>
                  <a:gd name="connsiteY37" fmla="*/ 1499526 h 3541757"/>
                  <a:gd name="connsiteX38" fmla="*/ 378206 w 915562"/>
                  <a:gd name="connsiteY38" fmla="*/ 1973519 h 3541757"/>
                  <a:gd name="connsiteX39" fmla="*/ 508403 w 915562"/>
                  <a:gd name="connsiteY39" fmla="*/ 2374243 h 3541757"/>
                  <a:gd name="connsiteX40" fmla="*/ 508403 w 915562"/>
                  <a:gd name="connsiteY40" fmla="*/ 2374243 h 3541757"/>
                  <a:gd name="connsiteX41" fmla="*/ 515475 w 915562"/>
                  <a:gd name="connsiteY41" fmla="*/ 3507377 h 3541757"/>
                  <a:gd name="connsiteX42" fmla="*/ 506495 w 915562"/>
                  <a:gd name="connsiteY42" fmla="*/ 3541758 h 3541757"/>
                  <a:gd name="connsiteX43" fmla="*/ 56346 w 915562"/>
                  <a:gd name="connsiteY43" fmla="*/ 3541758 h 3541757"/>
                  <a:gd name="connsiteX44" fmla="*/ 52578 w 915562"/>
                  <a:gd name="connsiteY44" fmla="*/ 3447811 h 3541757"/>
                  <a:gd name="connsiteX45" fmla="*/ 56555 w 915562"/>
                  <a:gd name="connsiteY45" fmla="*/ 2845827 h 3541757"/>
                  <a:gd name="connsiteX46" fmla="*/ 14277 w 915562"/>
                  <a:gd name="connsiteY46" fmla="*/ 2854082 h 3541757"/>
                  <a:gd name="connsiteX47" fmla="*/ 3 w 915562"/>
                  <a:gd name="connsiteY47" fmla="*/ 2853089 h 35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5562" h="3541757">
                    <a:moveTo>
                      <a:pt x="0" y="2853089"/>
                    </a:moveTo>
                    <a:lnTo>
                      <a:pt x="0" y="428"/>
                    </a:lnTo>
                    <a:cubicBezTo>
                      <a:pt x="4678" y="175"/>
                      <a:pt x="9412" y="0"/>
                      <a:pt x="14272" y="0"/>
                    </a:cubicBezTo>
                    <a:cubicBezTo>
                      <a:pt x="136685" y="0"/>
                      <a:pt x="201115" y="82371"/>
                      <a:pt x="232457" y="153190"/>
                    </a:cubicBezTo>
                    <a:cubicBezTo>
                      <a:pt x="262287" y="220591"/>
                      <a:pt x="252944" y="264440"/>
                      <a:pt x="244680" y="325999"/>
                    </a:cubicBezTo>
                    <a:cubicBezTo>
                      <a:pt x="253883" y="319055"/>
                      <a:pt x="267533" y="312869"/>
                      <a:pt x="278350" y="325265"/>
                    </a:cubicBezTo>
                    <a:cubicBezTo>
                      <a:pt x="296407" y="345959"/>
                      <a:pt x="289230" y="385673"/>
                      <a:pt x="273431" y="422567"/>
                    </a:cubicBezTo>
                    <a:cubicBezTo>
                      <a:pt x="261837" y="449644"/>
                      <a:pt x="251325" y="468932"/>
                      <a:pt x="235025" y="480905"/>
                    </a:cubicBezTo>
                    <a:cubicBezTo>
                      <a:pt x="227853" y="486175"/>
                      <a:pt x="220349" y="486807"/>
                      <a:pt x="214188" y="485864"/>
                    </a:cubicBezTo>
                    <a:cubicBezTo>
                      <a:pt x="210152" y="502511"/>
                      <a:pt x="205908" y="519417"/>
                      <a:pt x="201525" y="536710"/>
                    </a:cubicBezTo>
                    <a:cubicBezTo>
                      <a:pt x="197261" y="553527"/>
                      <a:pt x="181961" y="573416"/>
                      <a:pt x="161456" y="592751"/>
                    </a:cubicBezTo>
                    <a:cubicBezTo>
                      <a:pt x="153302" y="618723"/>
                      <a:pt x="138079" y="689936"/>
                      <a:pt x="171886" y="792834"/>
                    </a:cubicBezTo>
                    <a:cubicBezTo>
                      <a:pt x="171886" y="792834"/>
                      <a:pt x="171178" y="794934"/>
                      <a:pt x="169620" y="798704"/>
                    </a:cubicBezTo>
                    <a:cubicBezTo>
                      <a:pt x="190099" y="814729"/>
                      <a:pt x="211901" y="831398"/>
                      <a:pt x="234606" y="848199"/>
                    </a:cubicBezTo>
                    <a:cubicBezTo>
                      <a:pt x="233925" y="844790"/>
                      <a:pt x="233560" y="842942"/>
                      <a:pt x="233560" y="842942"/>
                    </a:cubicBezTo>
                    <a:cubicBezTo>
                      <a:pt x="315188" y="905273"/>
                      <a:pt x="538788" y="856457"/>
                      <a:pt x="615375" y="993331"/>
                    </a:cubicBezTo>
                    <a:cubicBezTo>
                      <a:pt x="692233" y="1130689"/>
                      <a:pt x="708728" y="1566452"/>
                      <a:pt x="712260" y="1725648"/>
                    </a:cubicBezTo>
                    <a:cubicBezTo>
                      <a:pt x="715807" y="1885492"/>
                      <a:pt x="751653" y="1854099"/>
                      <a:pt x="774237" y="1992416"/>
                    </a:cubicBezTo>
                    <a:cubicBezTo>
                      <a:pt x="796901" y="2131221"/>
                      <a:pt x="830002" y="2655058"/>
                      <a:pt x="843706" y="2734140"/>
                    </a:cubicBezTo>
                    <a:cubicBezTo>
                      <a:pt x="861764" y="2815625"/>
                      <a:pt x="915234" y="2979145"/>
                      <a:pt x="915559" y="3007726"/>
                    </a:cubicBezTo>
                    <a:cubicBezTo>
                      <a:pt x="915651" y="3015982"/>
                      <a:pt x="913649" y="3030455"/>
                      <a:pt x="910567" y="3047934"/>
                    </a:cubicBezTo>
                    <a:cubicBezTo>
                      <a:pt x="908283" y="3074451"/>
                      <a:pt x="899830" y="3171350"/>
                      <a:pt x="896722" y="3189691"/>
                    </a:cubicBezTo>
                    <a:cubicBezTo>
                      <a:pt x="893113" y="3210957"/>
                      <a:pt x="832872" y="3332937"/>
                      <a:pt x="828140" y="3340618"/>
                    </a:cubicBezTo>
                    <a:cubicBezTo>
                      <a:pt x="823913" y="3347489"/>
                      <a:pt x="811945" y="3344772"/>
                      <a:pt x="808579" y="3327999"/>
                    </a:cubicBezTo>
                    <a:cubicBezTo>
                      <a:pt x="801244" y="3333511"/>
                      <a:pt x="788013" y="3321259"/>
                      <a:pt x="790783" y="3296335"/>
                    </a:cubicBezTo>
                    <a:cubicBezTo>
                      <a:pt x="793768" y="3269452"/>
                      <a:pt x="812306" y="3212237"/>
                      <a:pt x="818288" y="3198181"/>
                    </a:cubicBezTo>
                    <a:cubicBezTo>
                      <a:pt x="818288" y="3198181"/>
                      <a:pt x="810641" y="3117506"/>
                      <a:pt x="808052" y="3074503"/>
                    </a:cubicBezTo>
                    <a:cubicBezTo>
                      <a:pt x="808052" y="3074503"/>
                      <a:pt x="786698" y="3023611"/>
                      <a:pt x="756472" y="3019796"/>
                    </a:cubicBezTo>
                    <a:cubicBezTo>
                      <a:pt x="756472" y="3019796"/>
                      <a:pt x="750236" y="3045243"/>
                      <a:pt x="749344" y="3065281"/>
                    </a:cubicBezTo>
                    <a:cubicBezTo>
                      <a:pt x="748448" y="3085319"/>
                      <a:pt x="757574" y="3099662"/>
                      <a:pt x="757459" y="3125787"/>
                    </a:cubicBezTo>
                    <a:cubicBezTo>
                      <a:pt x="757341" y="3151913"/>
                      <a:pt x="744356" y="3188619"/>
                      <a:pt x="728841" y="3185406"/>
                    </a:cubicBezTo>
                    <a:cubicBezTo>
                      <a:pt x="713326" y="3182219"/>
                      <a:pt x="708891" y="3169156"/>
                      <a:pt x="707221" y="3142665"/>
                    </a:cubicBezTo>
                    <a:cubicBezTo>
                      <a:pt x="705554" y="3116226"/>
                      <a:pt x="688430" y="3091380"/>
                      <a:pt x="689345" y="3071943"/>
                    </a:cubicBezTo>
                    <a:cubicBezTo>
                      <a:pt x="690261" y="3052558"/>
                      <a:pt x="684918" y="2984840"/>
                      <a:pt x="688174" y="2939147"/>
                    </a:cubicBezTo>
                    <a:cubicBezTo>
                      <a:pt x="691248" y="2895987"/>
                      <a:pt x="724600" y="2764158"/>
                      <a:pt x="728227" y="2749920"/>
                    </a:cubicBezTo>
                    <a:cubicBezTo>
                      <a:pt x="709914" y="2692417"/>
                      <a:pt x="556423" y="2207598"/>
                      <a:pt x="536770" y="2049137"/>
                    </a:cubicBezTo>
                    <a:cubicBezTo>
                      <a:pt x="515955" y="1881301"/>
                      <a:pt x="551763" y="1833178"/>
                      <a:pt x="519206" y="1725643"/>
                    </a:cubicBezTo>
                    <a:cubicBezTo>
                      <a:pt x="502522" y="1670541"/>
                      <a:pt x="466180" y="1587467"/>
                      <a:pt x="428401" y="1499526"/>
                    </a:cubicBezTo>
                    <a:cubicBezTo>
                      <a:pt x="401806" y="1689678"/>
                      <a:pt x="377915" y="1910172"/>
                      <a:pt x="378206" y="1973519"/>
                    </a:cubicBezTo>
                    <a:cubicBezTo>
                      <a:pt x="378682" y="2076474"/>
                      <a:pt x="449458" y="2158613"/>
                      <a:pt x="508403" y="2374243"/>
                    </a:cubicBezTo>
                    <a:lnTo>
                      <a:pt x="508403" y="2374243"/>
                    </a:lnTo>
                    <a:cubicBezTo>
                      <a:pt x="569651" y="2567619"/>
                      <a:pt x="629299" y="3073536"/>
                      <a:pt x="515475" y="3507377"/>
                    </a:cubicBezTo>
                    <a:cubicBezTo>
                      <a:pt x="512395" y="3519107"/>
                      <a:pt x="509405" y="3530550"/>
                      <a:pt x="506495" y="3541758"/>
                    </a:cubicBezTo>
                    <a:lnTo>
                      <a:pt x="56346" y="3541758"/>
                    </a:lnTo>
                    <a:cubicBezTo>
                      <a:pt x="55154" y="3508657"/>
                      <a:pt x="53901" y="3477071"/>
                      <a:pt x="52578" y="3447811"/>
                    </a:cubicBezTo>
                    <a:cubicBezTo>
                      <a:pt x="41989" y="3213621"/>
                      <a:pt x="43330" y="2980843"/>
                      <a:pt x="56555" y="2845827"/>
                    </a:cubicBezTo>
                    <a:cubicBezTo>
                      <a:pt x="48721" y="2848857"/>
                      <a:pt x="32608" y="2854082"/>
                      <a:pt x="14277" y="2854082"/>
                    </a:cubicBezTo>
                    <a:cubicBezTo>
                      <a:pt x="9312" y="2854082"/>
                      <a:pt x="4522" y="2853690"/>
                      <a:pt x="3" y="2853089"/>
                    </a:cubicBezTo>
                    <a:close/>
                  </a:path>
                </a:pathLst>
              </a:custGeom>
              <a:solidFill>
                <a:schemeClr val="accent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54565B"/>
                  </a:solidFill>
                  <a:effectLst/>
                  <a:uLnTx/>
                  <a:uFillTx/>
                  <a:latin typeface="Arial" panose="020B0604020202020204"/>
                  <a:ea typeface="+mn-ea"/>
                  <a:cs typeface="+mn-cs"/>
                </a:endParaRPr>
              </a:p>
            </p:txBody>
          </p:sp>
          <p:pic>
            <p:nvPicPr>
              <p:cNvPr id="72" name="Picture 71">
                <a:extLst>
                  <a:ext uri="{FF2B5EF4-FFF2-40B4-BE49-F238E27FC236}">
                    <a16:creationId xmlns:a16="http://schemas.microsoft.com/office/drawing/2014/main" id="{DCF8D2CC-9DB4-CC8C-9112-82F00C135082}"/>
                  </a:ext>
                </a:extLst>
              </p:cNvPr>
              <p:cNvPicPr>
                <a:picLocks noChangeAspect="1"/>
              </p:cNvPicPr>
              <p:nvPr/>
            </p:nvPicPr>
            <p:blipFill rotWithShape="1">
              <a:blip r:embed="rId3">
                <a:grayscl/>
                <a:extLst>
                  <a:ext uri="{28A0092B-C50C-407E-A947-70E740481C1C}">
                    <a14:useLocalDpi xmlns:a14="http://schemas.microsoft.com/office/drawing/2010/main" val="0"/>
                  </a:ext>
                </a:extLst>
              </a:blip>
              <a:srcRect t="27275"/>
              <a:stretch/>
            </p:blipFill>
            <p:spPr>
              <a:xfrm>
                <a:off x="4356495" y="2692648"/>
                <a:ext cx="733010" cy="2052044"/>
              </a:xfrm>
              <a:prstGeom prst="rect">
                <a:avLst/>
              </a:prstGeom>
              <a:solidFill>
                <a:schemeClr val="accent3"/>
              </a:solidFill>
            </p:spPr>
          </p:pic>
        </p:grpSp>
        <p:cxnSp>
          <p:nvCxnSpPr>
            <p:cNvPr id="60" name="Straight Connector 59">
              <a:extLst>
                <a:ext uri="{FF2B5EF4-FFF2-40B4-BE49-F238E27FC236}">
                  <a16:creationId xmlns:a16="http://schemas.microsoft.com/office/drawing/2014/main" id="{B5EF915F-9315-076C-EB8F-CC559F6A5880}"/>
                </a:ext>
              </a:extLst>
            </p:cNvPr>
            <p:cNvCxnSpPr>
              <a:cxnSpLocks/>
            </p:cNvCxnSpPr>
            <p:nvPr/>
          </p:nvCxnSpPr>
          <p:spPr>
            <a:xfrm>
              <a:off x="9003298" y="733134"/>
              <a:ext cx="1237908" cy="0"/>
            </a:xfrm>
            <a:prstGeom prst="line">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9B304B29-223C-9EE8-5062-5F1B88F64A9A}"/>
                </a:ext>
              </a:extLst>
            </p:cNvPr>
            <p:cNvSpPr txBox="1"/>
            <p:nvPr/>
          </p:nvSpPr>
          <p:spPr>
            <a:xfrm>
              <a:off x="8130309" y="1195381"/>
              <a:ext cx="1777310" cy="21347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Thrombocytopenia:</a:t>
              </a:r>
              <a:r>
                <a:rPr kumimoji="0" lang="en-GB" sz="700" b="1" i="0" u="none" strike="noStrike" kern="1200" cap="none" spc="0" normalizeH="0" baseline="30000" noProof="0">
                  <a:ln>
                    <a:noFill/>
                  </a:ln>
                  <a:solidFill>
                    <a:schemeClr val="accent3"/>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3"/>
                  </a:solidFill>
                  <a:effectLst/>
                  <a:uLnTx/>
                  <a:uFillTx/>
                  <a:latin typeface="Arial" panose="020B0604020202020204"/>
                  <a:ea typeface="+mn-ea"/>
                  <a:cs typeface="+mn-cs"/>
                </a:rPr>
                <a:t>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5% </a:t>
              </a:r>
            </a:p>
          </p:txBody>
        </p:sp>
        <p:cxnSp>
          <p:nvCxnSpPr>
            <p:cNvPr id="62" name="Straight Connector 61">
              <a:extLst>
                <a:ext uri="{FF2B5EF4-FFF2-40B4-BE49-F238E27FC236}">
                  <a16:creationId xmlns:a16="http://schemas.microsoft.com/office/drawing/2014/main" id="{E8672407-E0BC-3A42-8CED-D894013C3F9E}"/>
                </a:ext>
              </a:extLst>
            </p:cNvPr>
            <p:cNvCxnSpPr>
              <a:cxnSpLocks/>
            </p:cNvCxnSpPr>
            <p:nvPr/>
          </p:nvCxnSpPr>
          <p:spPr>
            <a:xfrm>
              <a:off x="9482465" y="996332"/>
              <a:ext cx="576000" cy="0"/>
            </a:xfrm>
            <a:prstGeom prst="line">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BA529882-0555-030D-4E84-662018A4587B}"/>
                </a:ext>
              </a:extLst>
            </p:cNvPr>
            <p:cNvCxnSpPr>
              <a:cxnSpLocks/>
            </p:cNvCxnSpPr>
            <p:nvPr/>
          </p:nvCxnSpPr>
          <p:spPr>
            <a:xfrm>
              <a:off x="9242088" y="1841366"/>
              <a:ext cx="546497" cy="0"/>
            </a:xfrm>
            <a:prstGeom prst="line">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5E907800-2FB1-2DB2-6B85-1C7845A8CDF5}"/>
                </a:ext>
              </a:extLst>
            </p:cNvPr>
            <p:cNvCxnSpPr>
              <a:cxnSpLocks/>
            </p:cNvCxnSpPr>
            <p:nvPr/>
          </p:nvCxnSpPr>
          <p:spPr>
            <a:xfrm>
              <a:off x="9830636" y="2039738"/>
              <a:ext cx="398041" cy="0"/>
            </a:xfrm>
            <a:prstGeom prst="line">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B8D0AEA6-C958-FDC1-C604-1FFDE9FACF22}"/>
                </a:ext>
              </a:extLst>
            </p:cNvPr>
            <p:cNvCxnSpPr>
              <a:cxnSpLocks/>
            </p:cNvCxnSpPr>
            <p:nvPr/>
          </p:nvCxnSpPr>
          <p:spPr>
            <a:xfrm>
              <a:off x="9785535" y="1541277"/>
              <a:ext cx="234758" cy="0"/>
            </a:xfrm>
            <a:prstGeom prst="line">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66" name="Freeform 33">
              <a:extLst>
                <a:ext uri="{FF2B5EF4-FFF2-40B4-BE49-F238E27FC236}">
                  <a16:creationId xmlns:a16="http://schemas.microsoft.com/office/drawing/2014/main" id="{CF63AE8A-2619-E1BE-7706-424BCF537E0D}"/>
                </a:ext>
              </a:extLst>
            </p:cNvPr>
            <p:cNvSpPr/>
            <p:nvPr/>
          </p:nvSpPr>
          <p:spPr>
            <a:xfrm flipV="1">
              <a:off x="8878058" y="2106780"/>
              <a:ext cx="1527169" cy="228028"/>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Freeform 36">
              <a:extLst>
                <a:ext uri="{FF2B5EF4-FFF2-40B4-BE49-F238E27FC236}">
                  <a16:creationId xmlns:a16="http://schemas.microsoft.com/office/drawing/2014/main" id="{ADD6CC32-5C95-909B-951F-69FBE988FE48}"/>
                </a:ext>
              </a:extLst>
            </p:cNvPr>
            <p:cNvSpPr/>
            <p:nvPr/>
          </p:nvSpPr>
          <p:spPr>
            <a:xfrm flipV="1">
              <a:off x="8968496" y="2344813"/>
              <a:ext cx="573212" cy="281722"/>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Freeform 62">
              <a:extLst>
                <a:ext uri="{FF2B5EF4-FFF2-40B4-BE49-F238E27FC236}">
                  <a16:creationId xmlns:a16="http://schemas.microsoft.com/office/drawing/2014/main" id="{797E9DB2-0961-D063-99E5-1388B24CD83C}"/>
                </a:ext>
              </a:extLst>
            </p:cNvPr>
            <p:cNvSpPr/>
            <p:nvPr/>
          </p:nvSpPr>
          <p:spPr>
            <a:xfrm flipV="1">
              <a:off x="9135440" y="2526411"/>
              <a:ext cx="1310730" cy="645066"/>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Freeform 130">
              <a:extLst>
                <a:ext uri="{FF2B5EF4-FFF2-40B4-BE49-F238E27FC236}">
                  <a16:creationId xmlns:a16="http://schemas.microsoft.com/office/drawing/2014/main" id="{76D73FD8-C2DF-3357-5DB4-1080ADCE4029}"/>
                </a:ext>
              </a:extLst>
            </p:cNvPr>
            <p:cNvSpPr/>
            <p:nvPr/>
          </p:nvSpPr>
          <p:spPr>
            <a:xfrm>
              <a:off x="8991262" y="2881252"/>
              <a:ext cx="647813" cy="290226"/>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67" name="Group 166">
            <a:extLst>
              <a:ext uri="{FF2B5EF4-FFF2-40B4-BE49-F238E27FC236}">
                <a16:creationId xmlns:a16="http://schemas.microsoft.com/office/drawing/2014/main" id="{8D141E26-926E-A40A-7440-FCF6ADD17587}"/>
              </a:ext>
            </a:extLst>
          </p:cNvPr>
          <p:cNvGrpSpPr/>
          <p:nvPr/>
        </p:nvGrpSpPr>
        <p:grpSpPr>
          <a:xfrm>
            <a:off x="8021149" y="2108841"/>
            <a:ext cx="4034893" cy="2847716"/>
            <a:chOff x="6648380" y="3279642"/>
            <a:chExt cx="4666451" cy="3293451"/>
          </a:xfrm>
        </p:grpSpPr>
        <p:grpSp>
          <p:nvGrpSpPr>
            <p:cNvPr id="168" name="Group 167">
              <a:extLst>
                <a:ext uri="{FF2B5EF4-FFF2-40B4-BE49-F238E27FC236}">
                  <a16:creationId xmlns:a16="http://schemas.microsoft.com/office/drawing/2014/main" id="{439B9BD0-AD2B-E4B6-6FA8-CFD7B2CD6B6F}"/>
                </a:ext>
              </a:extLst>
            </p:cNvPr>
            <p:cNvGrpSpPr/>
            <p:nvPr/>
          </p:nvGrpSpPr>
          <p:grpSpPr>
            <a:xfrm>
              <a:off x="6648380" y="3279642"/>
              <a:ext cx="4666451" cy="3293451"/>
              <a:chOff x="6616430" y="3249052"/>
              <a:chExt cx="4666451" cy="3293451"/>
            </a:xfrm>
          </p:grpSpPr>
          <p:sp>
            <p:nvSpPr>
              <p:cNvPr id="172" name="TextBox 171">
                <a:extLst>
                  <a:ext uri="{FF2B5EF4-FFF2-40B4-BE49-F238E27FC236}">
                    <a16:creationId xmlns:a16="http://schemas.microsoft.com/office/drawing/2014/main" id="{84F6CCB6-288D-41FF-BDB7-0EFF5597D0F8}"/>
                  </a:ext>
                </a:extLst>
              </p:cNvPr>
              <p:cNvSpPr txBox="1"/>
              <p:nvPr/>
            </p:nvSpPr>
            <p:spPr>
              <a:xfrm>
                <a:off x="6616430" y="3970330"/>
                <a:ext cx="1393181" cy="186875"/>
              </a:xfrm>
              <a:prstGeom prst="rect">
                <a:avLst/>
              </a:prstGeom>
            </p:spPr>
            <p:style>
              <a:lnRef idx="1">
                <a:schemeClr val="accent1"/>
              </a:lnRef>
              <a:fillRef idx="3">
                <a:schemeClr val="accent1"/>
              </a:fillRef>
              <a:effectRef idx="2">
                <a:schemeClr val="accent1"/>
              </a:effectRef>
              <a:fontRef idx="minor">
                <a:schemeClr val="lt1"/>
              </a:fontRef>
            </p:style>
            <p:txBody>
              <a:bodyPr wrap="square" lIns="72000" tIns="0" rIns="7200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FFFFFF"/>
                    </a:solidFill>
                    <a:effectLst/>
                    <a:uLnTx/>
                    <a:uFillTx/>
                    <a:latin typeface="Arial" panose="020B0604020202020204"/>
                    <a:ea typeface="+mn-ea"/>
                    <a:cs typeface="+mn-cs"/>
                  </a:rPr>
                  <a:t>Dato-DXd</a:t>
                </a:r>
                <a:r>
                  <a:rPr kumimoji="0" lang="en-US" sz="1050" b="1" i="0" u="none" strike="noStrike" kern="1200" cap="none" spc="0" normalizeH="0" baseline="30000" noProof="0">
                    <a:ln>
                      <a:noFill/>
                    </a:ln>
                    <a:solidFill>
                      <a:srgbClr val="FFFFFF"/>
                    </a:solidFill>
                    <a:effectLst/>
                    <a:uLnTx/>
                    <a:uFillTx/>
                    <a:latin typeface="Arial" panose="020B0604020202020204"/>
                    <a:ea typeface="+mn-ea"/>
                    <a:cs typeface="+mn-cs"/>
                  </a:rPr>
                  <a:t>3</a:t>
                </a:r>
                <a:endParaRPr kumimoji="0" lang="en-GB" sz="105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173" name="TextBox 172">
                <a:extLst>
                  <a:ext uri="{FF2B5EF4-FFF2-40B4-BE49-F238E27FC236}">
                    <a16:creationId xmlns:a16="http://schemas.microsoft.com/office/drawing/2014/main" id="{4CB27CAB-E6C9-BC43-45BC-4A29141C72E2}"/>
                  </a:ext>
                </a:extLst>
              </p:cNvPr>
              <p:cNvSpPr txBox="1"/>
              <p:nvPr/>
            </p:nvSpPr>
            <p:spPr>
              <a:xfrm>
                <a:off x="8153570" y="3934323"/>
                <a:ext cx="1043040" cy="24622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Alopecia:</a:t>
                </a:r>
                <a:r>
                  <a:rPr kumimoji="0" lang="en-GB" sz="900" b="1" i="0" u="none" strike="noStrike" kern="1200" cap="none" spc="0" normalizeH="0" baseline="30000" noProof="0">
                    <a:ln>
                      <a:noFill/>
                    </a:ln>
                    <a:solidFill>
                      <a:schemeClr val="accent1"/>
                    </a:solidFill>
                    <a:effectLst/>
                    <a:uLnTx/>
                    <a:uFillTx/>
                    <a:latin typeface="Arial" panose="020B0604020202020204"/>
                    <a:ea typeface="+mn-ea"/>
                    <a:cs typeface="+mn-cs"/>
                  </a:rPr>
                  <a:t> </a:t>
                </a: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36%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NA</a:t>
                </a:r>
              </a:p>
            </p:txBody>
          </p:sp>
          <p:sp>
            <p:nvSpPr>
              <p:cNvPr id="174" name="TextBox 173">
                <a:extLst>
                  <a:ext uri="{FF2B5EF4-FFF2-40B4-BE49-F238E27FC236}">
                    <a16:creationId xmlns:a16="http://schemas.microsoft.com/office/drawing/2014/main" id="{AF7D5256-8424-EC6F-E7CE-7008ED55E1A2}"/>
                  </a:ext>
                </a:extLst>
              </p:cNvPr>
              <p:cNvSpPr txBox="1"/>
              <p:nvPr/>
            </p:nvSpPr>
            <p:spPr>
              <a:xfrm>
                <a:off x="8153570" y="4208988"/>
                <a:ext cx="1137973" cy="24622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Dry eye: 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1%</a:t>
                </a:r>
              </a:p>
            </p:txBody>
          </p:sp>
          <p:sp>
            <p:nvSpPr>
              <p:cNvPr id="175" name="Freeform 242">
                <a:extLst>
                  <a:ext uri="{FF2B5EF4-FFF2-40B4-BE49-F238E27FC236}">
                    <a16:creationId xmlns:a16="http://schemas.microsoft.com/office/drawing/2014/main" id="{A12D89E2-1ED5-5BAE-733E-EEADBBB6632B}"/>
                  </a:ext>
                </a:extLst>
              </p:cNvPr>
              <p:cNvSpPr/>
              <p:nvPr/>
            </p:nvSpPr>
            <p:spPr>
              <a:xfrm flipV="1">
                <a:off x="9100875" y="4037917"/>
                <a:ext cx="658553" cy="246220"/>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6" name="TextBox 175">
                <a:extLst>
                  <a:ext uri="{FF2B5EF4-FFF2-40B4-BE49-F238E27FC236}">
                    <a16:creationId xmlns:a16="http://schemas.microsoft.com/office/drawing/2014/main" id="{5497B21A-655B-9717-18CC-8BE5AD38874B}"/>
                  </a:ext>
                </a:extLst>
              </p:cNvPr>
              <p:cNvSpPr txBox="1"/>
              <p:nvPr/>
            </p:nvSpPr>
            <p:spPr>
              <a:xfrm>
                <a:off x="8131264" y="5973772"/>
                <a:ext cx="1137973" cy="24622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Vomiting:</a:t>
                </a:r>
                <a:r>
                  <a:rPr kumimoji="0" lang="en-GB" sz="900" b="1" i="0" u="none" strike="noStrike" kern="1200" cap="none" spc="0" normalizeH="0" baseline="30000" noProof="0">
                    <a:ln>
                      <a:noFill/>
                    </a:ln>
                    <a:solidFill>
                      <a:schemeClr val="accent1"/>
                    </a:solidFill>
                    <a:effectLst/>
                    <a:uLnTx/>
                    <a:uFillTx/>
                    <a:latin typeface="Arial" panose="020B0604020202020204"/>
                    <a:ea typeface="+mn-ea"/>
                    <a:cs typeface="+mn-cs"/>
                  </a:rPr>
                  <a:t> </a:t>
                </a: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20%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1%</a:t>
                </a:r>
              </a:p>
            </p:txBody>
          </p:sp>
          <p:sp>
            <p:nvSpPr>
              <p:cNvPr id="177" name="TextBox 176">
                <a:extLst>
                  <a:ext uri="{FF2B5EF4-FFF2-40B4-BE49-F238E27FC236}">
                    <a16:creationId xmlns:a16="http://schemas.microsoft.com/office/drawing/2014/main" id="{A1114FCA-7EB5-BDDB-F285-21AEB5F1183C}"/>
                  </a:ext>
                </a:extLst>
              </p:cNvPr>
              <p:cNvSpPr txBox="1"/>
              <p:nvPr/>
            </p:nvSpPr>
            <p:spPr>
              <a:xfrm>
                <a:off x="8123864" y="5709114"/>
                <a:ext cx="1043040" cy="24622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Nausea:</a:t>
                </a:r>
                <a:r>
                  <a:rPr kumimoji="0" lang="en-GB" sz="900" b="1" i="0" u="none" strike="noStrike" kern="1200" cap="none" spc="0" normalizeH="0" baseline="30000" noProof="0">
                    <a:ln>
                      <a:noFill/>
                    </a:ln>
                    <a:solidFill>
                      <a:schemeClr val="accent1"/>
                    </a:solidFill>
                    <a:effectLst/>
                    <a:uLnTx/>
                    <a:uFillTx/>
                    <a:latin typeface="Arial" panose="020B0604020202020204"/>
                    <a:ea typeface="+mn-ea"/>
                    <a:cs typeface="+mn-cs"/>
                  </a:rPr>
                  <a:t> </a:t>
                </a: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51%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3:1%0</a:t>
                </a:r>
              </a:p>
            </p:txBody>
          </p:sp>
          <p:sp>
            <p:nvSpPr>
              <p:cNvPr id="178" name="TextBox 177">
                <a:extLst>
                  <a:ext uri="{FF2B5EF4-FFF2-40B4-BE49-F238E27FC236}">
                    <a16:creationId xmlns:a16="http://schemas.microsoft.com/office/drawing/2014/main" id="{D789FAD0-F4E9-88CC-F3D0-EA121B48E6EC}"/>
                  </a:ext>
                </a:extLst>
              </p:cNvPr>
              <p:cNvSpPr txBox="1"/>
              <p:nvPr/>
            </p:nvSpPr>
            <p:spPr>
              <a:xfrm>
                <a:off x="8131263" y="6257743"/>
                <a:ext cx="1220000" cy="284760"/>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Constipation:</a:t>
                </a:r>
                <a:r>
                  <a:rPr kumimoji="0" lang="en-GB" sz="900" b="1" i="0" u="none" strike="noStrike" kern="1200" cap="none" spc="0" normalizeH="0" baseline="30000" noProof="0">
                    <a:ln>
                      <a:noFill/>
                    </a:ln>
                    <a:solidFill>
                      <a:schemeClr val="accent1"/>
                    </a:solidFill>
                    <a:effectLst/>
                    <a:uLnTx/>
                    <a:uFillTx/>
                    <a:latin typeface="Arial" panose="020B0604020202020204"/>
                    <a:ea typeface="+mn-ea"/>
                    <a:cs typeface="+mn-cs"/>
                  </a:rPr>
                  <a:t> </a:t>
                </a: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0</a:t>
                </a:r>
              </a:p>
            </p:txBody>
          </p:sp>
          <p:sp>
            <p:nvSpPr>
              <p:cNvPr id="179" name="TextBox 178">
                <a:extLst>
                  <a:ext uri="{FF2B5EF4-FFF2-40B4-BE49-F238E27FC236}">
                    <a16:creationId xmlns:a16="http://schemas.microsoft.com/office/drawing/2014/main" id="{06FC9D98-60E2-14B7-41A6-170E6097E50B}"/>
                  </a:ext>
                </a:extLst>
              </p:cNvPr>
              <p:cNvSpPr txBox="1"/>
              <p:nvPr/>
            </p:nvSpPr>
            <p:spPr>
              <a:xfrm>
                <a:off x="8124238" y="5108288"/>
                <a:ext cx="1321704" cy="24622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err="1">
                    <a:ln>
                      <a:noFill/>
                    </a:ln>
                    <a:solidFill>
                      <a:schemeClr val="accent1"/>
                    </a:solidFill>
                    <a:effectLst/>
                    <a:uLnTx/>
                    <a:uFillTx/>
                    <a:latin typeface="Arial" panose="020B0604020202020204"/>
                    <a:ea typeface="+mn-ea"/>
                    <a:cs typeface="+mn-cs"/>
                  </a:rPr>
                  <a:t>Anemia</a:t>
                </a: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 11% </a:t>
                </a:r>
                <a:b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br>
                <a: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1% (9)</a:t>
                </a:r>
              </a:p>
            </p:txBody>
          </p:sp>
          <p:sp>
            <p:nvSpPr>
              <p:cNvPr id="180" name="TextBox 179">
                <a:extLst>
                  <a:ext uri="{FF2B5EF4-FFF2-40B4-BE49-F238E27FC236}">
                    <a16:creationId xmlns:a16="http://schemas.microsoft.com/office/drawing/2014/main" id="{64473236-BD61-3EC3-16FA-E99E0C2BFCBD}"/>
                  </a:ext>
                </a:extLst>
              </p:cNvPr>
              <p:cNvSpPr txBox="1"/>
              <p:nvPr/>
            </p:nvSpPr>
            <p:spPr>
              <a:xfrm>
                <a:off x="8153569" y="4841333"/>
                <a:ext cx="737167" cy="24622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ILD*</a:t>
                </a:r>
                <a:r>
                  <a:rPr kumimoji="0" lang="en-GB" sz="900" b="1" i="0" u="none" strike="noStrike" kern="1200" cap="none" spc="0" normalizeH="0" baseline="0" noProof="0" err="1">
                    <a:ln>
                      <a:noFill/>
                    </a:ln>
                    <a:solidFill>
                      <a:schemeClr val="accent1"/>
                    </a:solidFill>
                    <a:effectLst/>
                    <a:uLnTx/>
                    <a:uFillTx/>
                    <a:latin typeface="Arial" panose="020B0604020202020204"/>
                    <a:ea typeface="+mn-ea"/>
                    <a:cs typeface="+mn-cs"/>
                  </a:rPr>
                  <a:t>adj</a:t>
                </a: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 2%</a:t>
                </a:r>
                <a:b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br>
                <a: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2%</a:t>
                </a:r>
              </a:p>
            </p:txBody>
          </p:sp>
          <p:sp>
            <p:nvSpPr>
              <p:cNvPr id="181" name="TextBox 180">
                <a:extLst>
                  <a:ext uri="{FF2B5EF4-FFF2-40B4-BE49-F238E27FC236}">
                    <a16:creationId xmlns:a16="http://schemas.microsoft.com/office/drawing/2014/main" id="{83110B15-6DE3-4E48-D346-06331405F715}"/>
                  </a:ext>
                </a:extLst>
              </p:cNvPr>
              <p:cNvSpPr txBox="1"/>
              <p:nvPr/>
            </p:nvSpPr>
            <p:spPr>
              <a:xfrm>
                <a:off x="6616430" y="3249052"/>
                <a:ext cx="4666451" cy="305036"/>
              </a:xfrm>
              <a:prstGeom prst="roundRect">
                <a:avLst>
                  <a:gd name="adj" fmla="val 50000"/>
                </a:avLst>
              </a:prstGeom>
              <a:noFill/>
              <a:ln>
                <a:noFill/>
              </a:ln>
            </p:spPr>
            <p:txBody>
              <a:bodyPr wrap="square" lIns="72000" tIns="36000" rIns="72000" bIns="36000" rtlCol="0" anchor="ctr" anchorCtr="0">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chemeClr val="accent1"/>
                    </a:solidFill>
                    <a:effectLst/>
                    <a:uLnTx/>
                    <a:uFillTx/>
                    <a:latin typeface="Arial" panose="020B0604020202020204"/>
                    <a:ea typeface="+mn-ea"/>
                    <a:cs typeface="+mn-cs"/>
                  </a:rPr>
                  <a:t>HR+/HER2- </a:t>
                </a:r>
                <a:r>
                  <a:rPr kumimoji="0" lang="en-GB" sz="1600" b="1" i="0" u="none" strike="noStrike" kern="1200" cap="none" spc="0" normalizeH="0" baseline="0" noProof="0" err="1">
                    <a:ln>
                      <a:noFill/>
                    </a:ln>
                    <a:solidFill>
                      <a:schemeClr val="accent1"/>
                    </a:solidFill>
                    <a:effectLst/>
                    <a:uLnTx/>
                    <a:uFillTx/>
                    <a:latin typeface="Arial" panose="020B0604020202020204"/>
                    <a:ea typeface="+mn-ea"/>
                    <a:cs typeface="+mn-cs"/>
                  </a:rPr>
                  <a:t>mBC</a:t>
                </a:r>
                <a:endParaRPr kumimoji="0" lang="en-GB" sz="1600" b="1" i="0" u="none" strike="noStrike" kern="1200" cap="none" spc="0" normalizeH="0" baseline="0" noProof="0">
                  <a:ln>
                    <a:noFill/>
                  </a:ln>
                  <a:solidFill>
                    <a:schemeClr val="accent1"/>
                  </a:solidFill>
                  <a:effectLst/>
                  <a:uLnTx/>
                  <a:uFillTx/>
                  <a:latin typeface="Arial" panose="020B0604020202020204"/>
                  <a:ea typeface="+mn-ea"/>
                  <a:cs typeface="+mn-cs"/>
                </a:endParaRPr>
              </a:p>
            </p:txBody>
          </p:sp>
          <p:grpSp>
            <p:nvGrpSpPr>
              <p:cNvPr id="182" name="Group 181">
                <a:extLst>
                  <a:ext uri="{FF2B5EF4-FFF2-40B4-BE49-F238E27FC236}">
                    <a16:creationId xmlns:a16="http://schemas.microsoft.com/office/drawing/2014/main" id="{5AE4EC1A-6273-1153-F159-AB708941D47A}"/>
                  </a:ext>
                </a:extLst>
              </p:cNvPr>
              <p:cNvGrpSpPr/>
              <p:nvPr/>
            </p:nvGrpSpPr>
            <p:grpSpPr>
              <a:xfrm>
                <a:off x="9768416" y="3936724"/>
                <a:ext cx="1211578" cy="2389646"/>
                <a:chOff x="3824065" y="1717135"/>
                <a:chExt cx="1808710" cy="3541757"/>
              </a:xfrm>
              <a:solidFill>
                <a:schemeClr val="accent4"/>
              </a:solidFill>
            </p:grpSpPr>
            <p:sp>
              <p:nvSpPr>
                <p:cNvPr id="190" name="Freeform 48">
                  <a:extLst>
                    <a:ext uri="{FF2B5EF4-FFF2-40B4-BE49-F238E27FC236}">
                      <a16:creationId xmlns:a16="http://schemas.microsoft.com/office/drawing/2014/main" id="{EE493FB6-72E8-D5C1-320B-C61A06CF5DCB}"/>
                    </a:ext>
                  </a:extLst>
                </p:cNvPr>
                <p:cNvSpPr/>
                <p:nvPr/>
              </p:nvSpPr>
              <p:spPr>
                <a:xfrm>
                  <a:off x="3824065" y="1717135"/>
                  <a:ext cx="915564" cy="3541757"/>
                </a:xfrm>
                <a:custGeom>
                  <a:avLst/>
                  <a:gdLst>
                    <a:gd name="connsiteX0" fmla="*/ 915565 w 915564"/>
                    <a:gd name="connsiteY0" fmla="*/ 2853089 h 3541757"/>
                    <a:gd name="connsiteX1" fmla="*/ 915565 w 915564"/>
                    <a:gd name="connsiteY1" fmla="*/ 428 h 3541757"/>
                    <a:gd name="connsiteX2" fmla="*/ 901291 w 915564"/>
                    <a:gd name="connsiteY2" fmla="*/ 0 h 3541757"/>
                    <a:gd name="connsiteX3" fmla="*/ 683105 w 915564"/>
                    <a:gd name="connsiteY3" fmla="*/ 153190 h 3541757"/>
                    <a:gd name="connsiteX4" fmla="*/ 670882 w 915564"/>
                    <a:gd name="connsiteY4" fmla="*/ 325999 h 3541757"/>
                    <a:gd name="connsiteX5" fmla="*/ 637213 w 915564"/>
                    <a:gd name="connsiteY5" fmla="*/ 325265 h 3541757"/>
                    <a:gd name="connsiteX6" fmla="*/ 642131 w 915564"/>
                    <a:gd name="connsiteY6" fmla="*/ 422567 h 3541757"/>
                    <a:gd name="connsiteX7" fmla="*/ 680537 w 915564"/>
                    <a:gd name="connsiteY7" fmla="*/ 480905 h 3541757"/>
                    <a:gd name="connsiteX8" fmla="*/ 701375 w 915564"/>
                    <a:gd name="connsiteY8" fmla="*/ 485864 h 3541757"/>
                    <a:gd name="connsiteX9" fmla="*/ 714038 w 915564"/>
                    <a:gd name="connsiteY9" fmla="*/ 536710 h 3541757"/>
                    <a:gd name="connsiteX10" fmla="*/ 754106 w 915564"/>
                    <a:gd name="connsiteY10" fmla="*/ 592751 h 3541757"/>
                    <a:gd name="connsiteX11" fmla="*/ 743676 w 915564"/>
                    <a:gd name="connsiteY11" fmla="*/ 792834 h 3541757"/>
                    <a:gd name="connsiteX12" fmla="*/ 745942 w 915564"/>
                    <a:gd name="connsiteY12" fmla="*/ 798704 h 3541757"/>
                    <a:gd name="connsiteX13" fmla="*/ 680957 w 915564"/>
                    <a:gd name="connsiteY13" fmla="*/ 848199 h 3541757"/>
                    <a:gd name="connsiteX14" fmla="*/ 682003 w 915564"/>
                    <a:gd name="connsiteY14" fmla="*/ 842942 h 3541757"/>
                    <a:gd name="connsiteX15" fmla="*/ 300188 w 915564"/>
                    <a:gd name="connsiteY15" fmla="*/ 993331 h 3541757"/>
                    <a:gd name="connsiteX16" fmla="*/ 203303 w 915564"/>
                    <a:gd name="connsiteY16" fmla="*/ 1725648 h 3541757"/>
                    <a:gd name="connsiteX17" fmla="*/ 141325 w 915564"/>
                    <a:gd name="connsiteY17" fmla="*/ 1992416 h 3541757"/>
                    <a:gd name="connsiteX18" fmla="*/ 71856 w 915564"/>
                    <a:gd name="connsiteY18" fmla="*/ 2734140 h 3541757"/>
                    <a:gd name="connsiteX19" fmla="*/ 3 w 915564"/>
                    <a:gd name="connsiteY19" fmla="*/ 3007726 h 3541757"/>
                    <a:gd name="connsiteX20" fmla="*/ 4996 w 915564"/>
                    <a:gd name="connsiteY20" fmla="*/ 3047934 h 3541757"/>
                    <a:gd name="connsiteX21" fmla="*/ 18840 w 915564"/>
                    <a:gd name="connsiteY21" fmla="*/ 3189691 h 3541757"/>
                    <a:gd name="connsiteX22" fmla="*/ 87422 w 915564"/>
                    <a:gd name="connsiteY22" fmla="*/ 3340618 h 3541757"/>
                    <a:gd name="connsiteX23" fmla="*/ 106983 w 915564"/>
                    <a:gd name="connsiteY23" fmla="*/ 3327999 h 3541757"/>
                    <a:gd name="connsiteX24" fmla="*/ 124779 w 915564"/>
                    <a:gd name="connsiteY24" fmla="*/ 3296335 h 3541757"/>
                    <a:gd name="connsiteX25" fmla="*/ 97274 w 915564"/>
                    <a:gd name="connsiteY25" fmla="*/ 3198181 h 3541757"/>
                    <a:gd name="connsiteX26" fmla="*/ 107510 w 915564"/>
                    <a:gd name="connsiteY26" fmla="*/ 3074503 h 3541757"/>
                    <a:gd name="connsiteX27" fmla="*/ 159091 w 915564"/>
                    <a:gd name="connsiteY27" fmla="*/ 3019796 h 3541757"/>
                    <a:gd name="connsiteX28" fmla="*/ 166219 w 915564"/>
                    <a:gd name="connsiteY28" fmla="*/ 3065281 h 3541757"/>
                    <a:gd name="connsiteX29" fmla="*/ 158103 w 915564"/>
                    <a:gd name="connsiteY29" fmla="*/ 3125787 h 3541757"/>
                    <a:gd name="connsiteX30" fmla="*/ 186721 w 915564"/>
                    <a:gd name="connsiteY30" fmla="*/ 3185406 h 3541757"/>
                    <a:gd name="connsiteX31" fmla="*/ 208341 w 915564"/>
                    <a:gd name="connsiteY31" fmla="*/ 3142665 h 3541757"/>
                    <a:gd name="connsiteX32" fmla="*/ 226217 w 915564"/>
                    <a:gd name="connsiteY32" fmla="*/ 3071943 h 3541757"/>
                    <a:gd name="connsiteX33" fmla="*/ 227388 w 915564"/>
                    <a:gd name="connsiteY33" fmla="*/ 2939147 h 3541757"/>
                    <a:gd name="connsiteX34" fmla="*/ 187335 w 915564"/>
                    <a:gd name="connsiteY34" fmla="*/ 2749920 h 3541757"/>
                    <a:gd name="connsiteX35" fmla="*/ 378793 w 915564"/>
                    <a:gd name="connsiteY35" fmla="*/ 2049137 h 3541757"/>
                    <a:gd name="connsiteX36" fmla="*/ 396356 w 915564"/>
                    <a:gd name="connsiteY36" fmla="*/ 1725643 h 3541757"/>
                    <a:gd name="connsiteX37" fmla="*/ 487161 w 915564"/>
                    <a:gd name="connsiteY37" fmla="*/ 1499526 h 3541757"/>
                    <a:gd name="connsiteX38" fmla="*/ 537356 w 915564"/>
                    <a:gd name="connsiteY38" fmla="*/ 1973519 h 3541757"/>
                    <a:gd name="connsiteX39" fmla="*/ 407160 w 915564"/>
                    <a:gd name="connsiteY39" fmla="*/ 2374243 h 3541757"/>
                    <a:gd name="connsiteX40" fmla="*/ 407160 w 915564"/>
                    <a:gd name="connsiteY40" fmla="*/ 2374243 h 3541757"/>
                    <a:gd name="connsiteX41" fmla="*/ 400088 w 915564"/>
                    <a:gd name="connsiteY41" fmla="*/ 3507377 h 3541757"/>
                    <a:gd name="connsiteX42" fmla="*/ 409068 w 915564"/>
                    <a:gd name="connsiteY42" fmla="*/ 3541758 h 3541757"/>
                    <a:gd name="connsiteX43" fmla="*/ 859217 w 915564"/>
                    <a:gd name="connsiteY43" fmla="*/ 3541758 h 3541757"/>
                    <a:gd name="connsiteX44" fmla="*/ 862984 w 915564"/>
                    <a:gd name="connsiteY44" fmla="*/ 3447811 h 3541757"/>
                    <a:gd name="connsiteX45" fmla="*/ 859007 w 915564"/>
                    <a:gd name="connsiteY45" fmla="*/ 2845827 h 3541757"/>
                    <a:gd name="connsiteX46" fmla="*/ 901285 w 915564"/>
                    <a:gd name="connsiteY46" fmla="*/ 2854082 h 3541757"/>
                    <a:gd name="connsiteX47" fmla="*/ 915560 w 915564"/>
                    <a:gd name="connsiteY47" fmla="*/ 2853089 h 35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5564" h="3541757">
                      <a:moveTo>
                        <a:pt x="915565" y="2853089"/>
                      </a:moveTo>
                      <a:lnTo>
                        <a:pt x="915565" y="428"/>
                      </a:lnTo>
                      <a:cubicBezTo>
                        <a:pt x="910887" y="175"/>
                        <a:pt x="906150" y="0"/>
                        <a:pt x="901291" y="0"/>
                      </a:cubicBezTo>
                      <a:cubicBezTo>
                        <a:pt x="778880" y="0"/>
                        <a:pt x="714447" y="82371"/>
                        <a:pt x="683105" y="153190"/>
                      </a:cubicBezTo>
                      <a:cubicBezTo>
                        <a:pt x="653275" y="220591"/>
                        <a:pt x="662618" y="264440"/>
                        <a:pt x="670882" y="325999"/>
                      </a:cubicBezTo>
                      <a:cubicBezTo>
                        <a:pt x="661680" y="319055"/>
                        <a:pt x="648029" y="312869"/>
                        <a:pt x="637213" y="325265"/>
                      </a:cubicBezTo>
                      <a:cubicBezTo>
                        <a:pt x="619156" y="345959"/>
                        <a:pt x="626332" y="385673"/>
                        <a:pt x="642131" y="422567"/>
                      </a:cubicBezTo>
                      <a:cubicBezTo>
                        <a:pt x="653725" y="449644"/>
                        <a:pt x="664237" y="468932"/>
                        <a:pt x="680537" y="480905"/>
                      </a:cubicBezTo>
                      <a:cubicBezTo>
                        <a:pt x="687709" y="486175"/>
                        <a:pt x="695213" y="486807"/>
                        <a:pt x="701375" y="485864"/>
                      </a:cubicBezTo>
                      <a:cubicBezTo>
                        <a:pt x="705411" y="502511"/>
                        <a:pt x="709654" y="519417"/>
                        <a:pt x="714038" y="536710"/>
                      </a:cubicBezTo>
                      <a:cubicBezTo>
                        <a:pt x="718301" y="553527"/>
                        <a:pt x="733601" y="573416"/>
                        <a:pt x="754106" y="592751"/>
                      </a:cubicBezTo>
                      <a:cubicBezTo>
                        <a:pt x="762260" y="618723"/>
                        <a:pt x="777484" y="689936"/>
                        <a:pt x="743676" y="792834"/>
                      </a:cubicBezTo>
                      <a:cubicBezTo>
                        <a:pt x="743676" y="792834"/>
                        <a:pt x="744385" y="794934"/>
                        <a:pt x="745942" y="798704"/>
                      </a:cubicBezTo>
                      <a:cubicBezTo>
                        <a:pt x="725463" y="814729"/>
                        <a:pt x="703661" y="831398"/>
                        <a:pt x="680957" y="848199"/>
                      </a:cubicBezTo>
                      <a:cubicBezTo>
                        <a:pt x="681637" y="844790"/>
                        <a:pt x="682003" y="842942"/>
                        <a:pt x="682003" y="842942"/>
                      </a:cubicBezTo>
                      <a:cubicBezTo>
                        <a:pt x="600375" y="905273"/>
                        <a:pt x="376775" y="856457"/>
                        <a:pt x="300188" y="993331"/>
                      </a:cubicBezTo>
                      <a:cubicBezTo>
                        <a:pt x="223329" y="1130689"/>
                        <a:pt x="206835" y="1566452"/>
                        <a:pt x="203303" y="1725648"/>
                      </a:cubicBezTo>
                      <a:cubicBezTo>
                        <a:pt x="199755" y="1885492"/>
                        <a:pt x="163909" y="1854099"/>
                        <a:pt x="141325" y="1992416"/>
                      </a:cubicBezTo>
                      <a:cubicBezTo>
                        <a:pt x="118661" y="2131221"/>
                        <a:pt x="85560" y="2655058"/>
                        <a:pt x="71856" y="2734140"/>
                      </a:cubicBezTo>
                      <a:cubicBezTo>
                        <a:pt x="53796" y="2815625"/>
                        <a:pt x="325" y="2979119"/>
                        <a:pt x="3" y="3007726"/>
                      </a:cubicBezTo>
                      <a:cubicBezTo>
                        <a:pt x="-89" y="3015982"/>
                        <a:pt x="1914" y="3030455"/>
                        <a:pt x="4996" y="3047934"/>
                      </a:cubicBezTo>
                      <a:cubicBezTo>
                        <a:pt x="7280" y="3074451"/>
                        <a:pt x="15733" y="3171350"/>
                        <a:pt x="18840" y="3189691"/>
                      </a:cubicBezTo>
                      <a:cubicBezTo>
                        <a:pt x="22449" y="3210957"/>
                        <a:pt x="82690" y="3332937"/>
                        <a:pt x="87422" y="3340618"/>
                      </a:cubicBezTo>
                      <a:cubicBezTo>
                        <a:pt x="91650" y="3347489"/>
                        <a:pt x="103617" y="3344772"/>
                        <a:pt x="106983" y="3327999"/>
                      </a:cubicBezTo>
                      <a:cubicBezTo>
                        <a:pt x="114318" y="3333511"/>
                        <a:pt x="127549" y="3321259"/>
                        <a:pt x="124779" y="3296335"/>
                      </a:cubicBezTo>
                      <a:cubicBezTo>
                        <a:pt x="121795" y="3269452"/>
                        <a:pt x="103257" y="3212237"/>
                        <a:pt x="97274" y="3198181"/>
                      </a:cubicBezTo>
                      <a:cubicBezTo>
                        <a:pt x="97274" y="3198181"/>
                        <a:pt x="104922" y="3117506"/>
                        <a:pt x="107510" y="3074503"/>
                      </a:cubicBezTo>
                      <a:cubicBezTo>
                        <a:pt x="107510" y="3074503"/>
                        <a:pt x="128864" y="3023611"/>
                        <a:pt x="159091" y="3019796"/>
                      </a:cubicBezTo>
                      <a:cubicBezTo>
                        <a:pt x="159091" y="3019796"/>
                        <a:pt x="165326" y="3045243"/>
                        <a:pt x="166219" y="3065281"/>
                      </a:cubicBezTo>
                      <a:cubicBezTo>
                        <a:pt x="167114" y="3085319"/>
                        <a:pt x="157988" y="3099662"/>
                        <a:pt x="158103" y="3125787"/>
                      </a:cubicBezTo>
                      <a:cubicBezTo>
                        <a:pt x="158221" y="3151913"/>
                        <a:pt x="171206" y="3188619"/>
                        <a:pt x="186721" y="3185406"/>
                      </a:cubicBezTo>
                      <a:cubicBezTo>
                        <a:pt x="202236" y="3182219"/>
                        <a:pt x="206671" y="3169156"/>
                        <a:pt x="208341" y="3142665"/>
                      </a:cubicBezTo>
                      <a:cubicBezTo>
                        <a:pt x="210009" y="3116226"/>
                        <a:pt x="227133" y="3091380"/>
                        <a:pt x="226217" y="3071943"/>
                      </a:cubicBezTo>
                      <a:cubicBezTo>
                        <a:pt x="225301" y="3052558"/>
                        <a:pt x="230644" y="2984840"/>
                        <a:pt x="227388" y="2939147"/>
                      </a:cubicBezTo>
                      <a:cubicBezTo>
                        <a:pt x="224314" y="2895987"/>
                        <a:pt x="190962" y="2764158"/>
                        <a:pt x="187335" y="2749920"/>
                      </a:cubicBezTo>
                      <a:cubicBezTo>
                        <a:pt x="205648" y="2692417"/>
                        <a:pt x="359139" y="2207598"/>
                        <a:pt x="378793" y="2049137"/>
                      </a:cubicBezTo>
                      <a:cubicBezTo>
                        <a:pt x="399607" y="1881301"/>
                        <a:pt x="363800" y="1833178"/>
                        <a:pt x="396356" y="1725643"/>
                      </a:cubicBezTo>
                      <a:cubicBezTo>
                        <a:pt x="413040" y="1670541"/>
                        <a:pt x="449382" y="1587467"/>
                        <a:pt x="487161" y="1499526"/>
                      </a:cubicBezTo>
                      <a:cubicBezTo>
                        <a:pt x="513756" y="1689678"/>
                        <a:pt x="537648" y="1910172"/>
                        <a:pt x="537356" y="1973519"/>
                      </a:cubicBezTo>
                      <a:cubicBezTo>
                        <a:pt x="536880" y="2076474"/>
                        <a:pt x="466104" y="2158613"/>
                        <a:pt x="407160" y="2374243"/>
                      </a:cubicBezTo>
                      <a:lnTo>
                        <a:pt x="407160" y="2374243"/>
                      </a:lnTo>
                      <a:cubicBezTo>
                        <a:pt x="345911" y="2567619"/>
                        <a:pt x="286264" y="3073536"/>
                        <a:pt x="400088" y="3507377"/>
                      </a:cubicBezTo>
                      <a:cubicBezTo>
                        <a:pt x="403167" y="3519107"/>
                        <a:pt x="406157" y="3530550"/>
                        <a:pt x="409068" y="3541758"/>
                      </a:cubicBezTo>
                      <a:lnTo>
                        <a:pt x="859217" y="3541758"/>
                      </a:lnTo>
                      <a:cubicBezTo>
                        <a:pt x="860409" y="3508657"/>
                        <a:pt x="861662" y="3477071"/>
                        <a:pt x="862984" y="3447811"/>
                      </a:cubicBezTo>
                      <a:cubicBezTo>
                        <a:pt x="873573" y="3213621"/>
                        <a:pt x="872233" y="2980843"/>
                        <a:pt x="859007" y="2845827"/>
                      </a:cubicBezTo>
                      <a:cubicBezTo>
                        <a:pt x="866841" y="2848857"/>
                        <a:pt x="882955" y="2854082"/>
                        <a:pt x="901285" y="2854082"/>
                      </a:cubicBezTo>
                      <a:cubicBezTo>
                        <a:pt x="906250" y="2854082"/>
                        <a:pt x="911040" y="2853690"/>
                        <a:pt x="915560" y="2853089"/>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191" name="Freeform 49">
                  <a:extLst>
                    <a:ext uri="{FF2B5EF4-FFF2-40B4-BE49-F238E27FC236}">
                      <a16:creationId xmlns:a16="http://schemas.microsoft.com/office/drawing/2014/main" id="{59993994-E674-7C7A-2D8C-5BEE5093FDD3}"/>
                    </a:ext>
                  </a:extLst>
                </p:cNvPr>
                <p:cNvSpPr/>
                <p:nvPr/>
              </p:nvSpPr>
              <p:spPr>
                <a:xfrm>
                  <a:off x="4717213" y="1717135"/>
                  <a:ext cx="915562" cy="3541757"/>
                </a:xfrm>
                <a:custGeom>
                  <a:avLst/>
                  <a:gdLst>
                    <a:gd name="connsiteX0" fmla="*/ 0 w 915562"/>
                    <a:gd name="connsiteY0" fmla="*/ 2853089 h 3541757"/>
                    <a:gd name="connsiteX1" fmla="*/ 0 w 915562"/>
                    <a:gd name="connsiteY1" fmla="*/ 428 h 3541757"/>
                    <a:gd name="connsiteX2" fmla="*/ 14272 w 915562"/>
                    <a:gd name="connsiteY2" fmla="*/ 0 h 3541757"/>
                    <a:gd name="connsiteX3" fmla="*/ 232457 w 915562"/>
                    <a:gd name="connsiteY3" fmla="*/ 153190 h 3541757"/>
                    <a:gd name="connsiteX4" fmla="*/ 244680 w 915562"/>
                    <a:gd name="connsiteY4" fmla="*/ 325999 h 3541757"/>
                    <a:gd name="connsiteX5" fmla="*/ 278350 w 915562"/>
                    <a:gd name="connsiteY5" fmla="*/ 325265 h 3541757"/>
                    <a:gd name="connsiteX6" fmla="*/ 273431 w 915562"/>
                    <a:gd name="connsiteY6" fmla="*/ 422567 h 3541757"/>
                    <a:gd name="connsiteX7" fmla="*/ 235025 w 915562"/>
                    <a:gd name="connsiteY7" fmla="*/ 480905 h 3541757"/>
                    <a:gd name="connsiteX8" fmla="*/ 214188 w 915562"/>
                    <a:gd name="connsiteY8" fmla="*/ 485864 h 3541757"/>
                    <a:gd name="connsiteX9" fmla="*/ 201525 w 915562"/>
                    <a:gd name="connsiteY9" fmla="*/ 536710 h 3541757"/>
                    <a:gd name="connsiteX10" fmla="*/ 161456 w 915562"/>
                    <a:gd name="connsiteY10" fmla="*/ 592751 h 3541757"/>
                    <a:gd name="connsiteX11" fmla="*/ 171886 w 915562"/>
                    <a:gd name="connsiteY11" fmla="*/ 792834 h 3541757"/>
                    <a:gd name="connsiteX12" fmla="*/ 169620 w 915562"/>
                    <a:gd name="connsiteY12" fmla="*/ 798704 h 3541757"/>
                    <a:gd name="connsiteX13" fmla="*/ 234606 w 915562"/>
                    <a:gd name="connsiteY13" fmla="*/ 848199 h 3541757"/>
                    <a:gd name="connsiteX14" fmla="*/ 233560 w 915562"/>
                    <a:gd name="connsiteY14" fmla="*/ 842942 h 3541757"/>
                    <a:gd name="connsiteX15" fmla="*/ 615375 w 915562"/>
                    <a:gd name="connsiteY15" fmla="*/ 993331 h 3541757"/>
                    <a:gd name="connsiteX16" fmla="*/ 712260 w 915562"/>
                    <a:gd name="connsiteY16" fmla="*/ 1725648 h 3541757"/>
                    <a:gd name="connsiteX17" fmla="*/ 774237 w 915562"/>
                    <a:gd name="connsiteY17" fmla="*/ 1992416 h 3541757"/>
                    <a:gd name="connsiteX18" fmla="*/ 843706 w 915562"/>
                    <a:gd name="connsiteY18" fmla="*/ 2734140 h 3541757"/>
                    <a:gd name="connsiteX19" fmla="*/ 915559 w 915562"/>
                    <a:gd name="connsiteY19" fmla="*/ 3007726 h 3541757"/>
                    <a:gd name="connsiteX20" fmla="*/ 910567 w 915562"/>
                    <a:gd name="connsiteY20" fmla="*/ 3047934 h 3541757"/>
                    <a:gd name="connsiteX21" fmla="*/ 896722 w 915562"/>
                    <a:gd name="connsiteY21" fmla="*/ 3189691 h 3541757"/>
                    <a:gd name="connsiteX22" fmla="*/ 828140 w 915562"/>
                    <a:gd name="connsiteY22" fmla="*/ 3340618 h 3541757"/>
                    <a:gd name="connsiteX23" fmla="*/ 808579 w 915562"/>
                    <a:gd name="connsiteY23" fmla="*/ 3327999 h 3541757"/>
                    <a:gd name="connsiteX24" fmla="*/ 790783 w 915562"/>
                    <a:gd name="connsiteY24" fmla="*/ 3296335 h 3541757"/>
                    <a:gd name="connsiteX25" fmla="*/ 818288 w 915562"/>
                    <a:gd name="connsiteY25" fmla="*/ 3198181 h 3541757"/>
                    <a:gd name="connsiteX26" fmla="*/ 808052 w 915562"/>
                    <a:gd name="connsiteY26" fmla="*/ 3074503 h 3541757"/>
                    <a:gd name="connsiteX27" fmla="*/ 756472 w 915562"/>
                    <a:gd name="connsiteY27" fmla="*/ 3019796 h 3541757"/>
                    <a:gd name="connsiteX28" fmla="*/ 749344 w 915562"/>
                    <a:gd name="connsiteY28" fmla="*/ 3065281 h 3541757"/>
                    <a:gd name="connsiteX29" fmla="*/ 757459 w 915562"/>
                    <a:gd name="connsiteY29" fmla="*/ 3125787 h 3541757"/>
                    <a:gd name="connsiteX30" fmla="*/ 728841 w 915562"/>
                    <a:gd name="connsiteY30" fmla="*/ 3185406 h 3541757"/>
                    <a:gd name="connsiteX31" fmla="*/ 707221 w 915562"/>
                    <a:gd name="connsiteY31" fmla="*/ 3142665 h 3541757"/>
                    <a:gd name="connsiteX32" fmla="*/ 689345 w 915562"/>
                    <a:gd name="connsiteY32" fmla="*/ 3071943 h 3541757"/>
                    <a:gd name="connsiteX33" fmla="*/ 688174 w 915562"/>
                    <a:gd name="connsiteY33" fmla="*/ 2939147 h 3541757"/>
                    <a:gd name="connsiteX34" fmla="*/ 728227 w 915562"/>
                    <a:gd name="connsiteY34" fmla="*/ 2749920 h 3541757"/>
                    <a:gd name="connsiteX35" fmla="*/ 536770 w 915562"/>
                    <a:gd name="connsiteY35" fmla="*/ 2049137 h 3541757"/>
                    <a:gd name="connsiteX36" fmla="*/ 519206 w 915562"/>
                    <a:gd name="connsiteY36" fmla="*/ 1725643 h 3541757"/>
                    <a:gd name="connsiteX37" fmla="*/ 428401 w 915562"/>
                    <a:gd name="connsiteY37" fmla="*/ 1499526 h 3541757"/>
                    <a:gd name="connsiteX38" fmla="*/ 378206 w 915562"/>
                    <a:gd name="connsiteY38" fmla="*/ 1973519 h 3541757"/>
                    <a:gd name="connsiteX39" fmla="*/ 508403 w 915562"/>
                    <a:gd name="connsiteY39" fmla="*/ 2374243 h 3541757"/>
                    <a:gd name="connsiteX40" fmla="*/ 508403 w 915562"/>
                    <a:gd name="connsiteY40" fmla="*/ 2374243 h 3541757"/>
                    <a:gd name="connsiteX41" fmla="*/ 515475 w 915562"/>
                    <a:gd name="connsiteY41" fmla="*/ 3507377 h 3541757"/>
                    <a:gd name="connsiteX42" fmla="*/ 506495 w 915562"/>
                    <a:gd name="connsiteY42" fmla="*/ 3541758 h 3541757"/>
                    <a:gd name="connsiteX43" fmla="*/ 56346 w 915562"/>
                    <a:gd name="connsiteY43" fmla="*/ 3541758 h 3541757"/>
                    <a:gd name="connsiteX44" fmla="*/ 52578 w 915562"/>
                    <a:gd name="connsiteY44" fmla="*/ 3447811 h 3541757"/>
                    <a:gd name="connsiteX45" fmla="*/ 56555 w 915562"/>
                    <a:gd name="connsiteY45" fmla="*/ 2845827 h 3541757"/>
                    <a:gd name="connsiteX46" fmla="*/ 14277 w 915562"/>
                    <a:gd name="connsiteY46" fmla="*/ 2854082 h 3541757"/>
                    <a:gd name="connsiteX47" fmla="*/ 3 w 915562"/>
                    <a:gd name="connsiteY47" fmla="*/ 2853089 h 35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5562" h="3541757">
                      <a:moveTo>
                        <a:pt x="0" y="2853089"/>
                      </a:moveTo>
                      <a:lnTo>
                        <a:pt x="0" y="428"/>
                      </a:lnTo>
                      <a:cubicBezTo>
                        <a:pt x="4678" y="175"/>
                        <a:pt x="9412" y="0"/>
                        <a:pt x="14272" y="0"/>
                      </a:cubicBezTo>
                      <a:cubicBezTo>
                        <a:pt x="136685" y="0"/>
                        <a:pt x="201115" y="82371"/>
                        <a:pt x="232457" y="153190"/>
                      </a:cubicBezTo>
                      <a:cubicBezTo>
                        <a:pt x="262287" y="220591"/>
                        <a:pt x="252944" y="264440"/>
                        <a:pt x="244680" y="325999"/>
                      </a:cubicBezTo>
                      <a:cubicBezTo>
                        <a:pt x="253883" y="319055"/>
                        <a:pt x="267533" y="312869"/>
                        <a:pt x="278350" y="325265"/>
                      </a:cubicBezTo>
                      <a:cubicBezTo>
                        <a:pt x="296407" y="345959"/>
                        <a:pt x="289230" y="385673"/>
                        <a:pt x="273431" y="422567"/>
                      </a:cubicBezTo>
                      <a:cubicBezTo>
                        <a:pt x="261837" y="449644"/>
                        <a:pt x="251325" y="468932"/>
                        <a:pt x="235025" y="480905"/>
                      </a:cubicBezTo>
                      <a:cubicBezTo>
                        <a:pt x="227853" y="486175"/>
                        <a:pt x="220349" y="486807"/>
                        <a:pt x="214188" y="485864"/>
                      </a:cubicBezTo>
                      <a:cubicBezTo>
                        <a:pt x="210152" y="502511"/>
                        <a:pt x="205908" y="519417"/>
                        <a:pt x="201525" y="536710"/>
                      </a:cubicBezTo>
                      <a:cubicBezTo>
                        <a:pt x="197261" y="553527"/>
                        <a:pt x="181961" y="573416"/>
                        <a:pt x="161456" y="592751"/>
                      </a:cubicBezTo>
                      <a:cubicBezTo>
                        <a:pt x="153302" y="618723"/>
                        <a:pt x="138079" y="689936"/>
                        <a:pt x="171886" y="792834"/>
                      </a:cubicBezTo>
                      <a:cubicBezTo>
                        <a:pt x="171886" y="792834"/>
                        <a:pt x="171178" y="794934"/>
                        <a:pt x="169620" y="798704"/>
                      </a:cubicBezTo>
                      <a:cubicBezTo>
                        <a:pt x="190099" y="814729"/>
                        <a:pt x="211901" y="831398"/>
                        <a:pt x="234606" y="848199"/>
                      </a:cubicBezTo>
                      <a:cubicBezTo>
                        <a:pt x="233925" y="844790"/>
                        <a:pt x="233560" y="842942"/>
                        <a:pt x="233560" y="842942"/>
                      </a:cubicBezTo>
                      <a:cubicBezTo>
                        <a:pt x="315188" y="905273"/>
                        <a:pt x="538788" y="856457"/>
                        <a:pt x="615375" y="993331"/>
                      </a:cubicBezTo>
                      <a:cubicBezTo>
                        <a:pt x="692233" y="1130689"/>
                        <a:pt x="708728" y="1566452"/>
                        <a:pt x="712260" y="1725648"/>
                      </a:cubicBezTo>
                      <a:cubicBezTo>
                        <a:pt x="715807" y="1885492"/>
                        <a:pt x="751653" y="1854099"/>
                        <a:pt x="774237" y="1992416"/>
                      </a:cubicBezTo>
                      <a:cubicBezTo>
                        <a:pt x="796901" y="2131221"/>
                        <a:pt x="830002" y="2655058"/>
                        <a:pt x="843706" y="2734140"/>
                      </a:cubicBezTo>
                      <a:cubicBezTo>
                        <a:pt x="861764" y="2815625"/>
                        <a:pt x="915234" y="2979145"/>
                        <a:pt x="915559" y="3007726"/>
                      </a:cubicBezTo>
                      <a:cubicBezTo>
                        <a:pt x="915651" y="3015982"/>
                        <a:pt x="913649" y="3030455"/>
                        <a:pt x="910567" y="3047934"/>
                      </a:cubicBezTo>
                      <a:cubicBezTo>
                        <a:pt x="908283" y="3074451"/>
                        <a:pt x="899830" y="3171350"/>
                        <a:pt x="896722" y="3189691"/>
                      </a:cubicBezTo>
                      <a:cubicBezTo>
                        <a:pt x="893113" y="3210957"/>
                        <a:pt x="832872" y="3332937"/>
                        <a:pt x="828140" y="3340618"/>
                      </a:cubicBezTo>
                      <a:cubicBezTo>
                        <a:pt x="823913" y="3347489"/>
                        <a:pt x="811945" y="3344772"/>
                        <a:pt x="808579" y="3327999"/>
                      </a:cubicBezTo>
                      <a:cubicBezTo>
                        <a:pt x="801244" y="3333511"/>
                        <a:pt x="788013" y="3321259"/>
                        <a:pt x="790783" y="3296335"/>
                      </a:cubicBezTo>
                      <a:cubicBezTo>
                        <a:pt x="793768" y="3269452"/>
                        <a:pt x="812306" y="3212237"/>
                        <a:pt x="818288" y="3198181"/>
                      </a:cubicBezTo>
                      <a:cubicBezTo>
                        <a:pt x="818288" y="3198181"/>
                        <a:pt x="810641" y="3117506"/>
                        <a:pt x="808052" y="3074503"/>
                      </a:cubicBezTo>
                      <a:cubicBezTo>
                        <a:pt x="808052" y="3074503"/>
                        <a:pt x="786698" y="3023611"/>
                        <a:pt x="756472" y="3019796"/>
                      </a:cubicBezTo>
                      <a:cubicBezTo>
                        <a:pt x="756472" y="3019796"/>
                        <a:pt x="750236" y="3045243"/>
                        <a:pt x="749344" y="3065281"/>
                      </a:cubicBezTo>
                      <a:cubicBezTo>
                        <a:pt x="748448" y="3085319"/>
                        <a:pt x="757574" y="3099662"/>
                        <a:pt x="757459" y="3125787"/>
                      </a:cubicBezTo>
                      <a:cubicBezTo>
                        <a:pt x="757341" y="3151913"/>
                        <a:pt x="744356" y="3188619"/>
                        <a:pt x="728841" y="3185406"/>
                      </a:cubicBezTo>
                      <a:cubicBezTo>
                        <a:pt x="713326" y="3182219"/>
                        <a:pt x="708891" y="3169156"/>
                        <a:pt x="707221" y="3142665"/>
                      </a:cubicBezTo>
                      <a:cubicBezTo>
                        <a:pt x="705554" y="3116226"/>
                        <a:pt x="688430" y="3091380"/>
                        <a:pt x="689345" y="3071943"/>
                      </a:cubicBezTo>
                      <a:cubicBezTo>
                        <a:pt x="690261" y="3052558"/>
                        <a:pt x="684918" y="2984840"/>
                        <a:pt x="688174" y="2939147"/>
                      </a:cubicBezTo>
                      <a:cubicBezTo>
                        <a:pt x="691248" y="2895987"/>
                        <a:pt x="724600" y="2764158"/>
                        <a:pt x="728227" y="2749920"/>
                      </a:cubicBezTo>
                      <a:cubicBezTo>
                        <a:pt x="709914" y="2692417"/>
                        <a:pt x="556423" y="2207598"/>
                        <a:pt x="536770" y="2049137"/>
                      </a:cubicBezTo>
                      <a:cubicBezTo>
                        <a:pt x="515955" y="1881301"/>
                        <a:pt x="551763" y="1833178"/>
                        <a:pt x="519206" y="1725643"/>
                      </a:cubicBezTo>
                      <a:cubicBezTo>
                        <a:pt x="502522" y="1670541"/>
                        <a:pt x="466180" y="1587467"/>
                        <a:pt x="428401" y="1499526"/>
                      </a:cubicBezTo>
                      <a:cubicBezTo>
                        <a:pt x="401806" y="1689678"/>
                        <a:pt x="377915" y="1910172"/>
                        <a:pt x="378206" y="1973519"/>
                      </a:cubicBezTo>
                      <a:cubicBezTo>
                        <a:pt x="378682" y="2076474"/>
                        <a:pt x="449458" y="2158613"/>
                        <a:pt x="508403" y="2374243"/>
                      </a:cubicBezTo>
                      <a:lnTo>
                        <a:pt x="508403" y="2374243"/>
                      </a:lnTo>
                      <a:cubicBezTo>
                        <a:pt x="569651" y="2567619"/>
                        <a:pt x="629299" y="3073536"/>
                        <a:pt x="515475" y="3507377"/>
                      </a:cubicBezTo>
                      <a:cubicBezTo>
                        <a:pt x="512395" y="3519107"/>
                        <a:pt x="509405" y="3530550"/>
                        <a:pt x="506495" y="3541758"/>
                      </a:cubicBezTo>
                      <a:lnTo>
                        <a:pt x="56346" y="3541758"/>
                      </a:lnTo>
                      <a:cubicBezTo>
                        <a:pt x="55154" y="3508657"/>
                        <a:pt x="53901" y="3477071"/>
                        <a:pt x="52578" y="3447811"/>
                      </a:cubicBezTo>
                      <a:cubicBezTo>
                        <a:pt x="41989" y="3213621"/>
                        <a:pt x="43330" y="2980843"/>
                        <a:pt x="56555" y="2845827"/>
                      </a:cubicBezTo>
                      <a:cubicBezTo>
                        <a:pt x="48721" y="2848857"/>
                        <a:pt x="32608" y="2854082"/>
                        <a:pt x="14277" y="2854082"/>
                      </a:cubicBezTo>
                      <a:cubicBezTo>
                        <a:pt x="9312" y="2854082"/>
                        <a:pt x="4522" y="2853690"/>
                        <a:pt x="3" y="2853089"/>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4565B"/>
                    </a:solidFill>
                    <a:effectLst/>
                    <a:uLnTx/>
                    <a:uFillTx/>
                    <a:latin typeface="Arial" panose="020B0604020202020204"/>
                    <a:ea typeface="+mn-ea"/>
                    <a:cs typeface="+mn-cs"/>
                  </a:endParaRPr>
                </a:p>
              </p:txBody>
            </p:sp>
            <p:pic>
              <p:nvPicPr>
                <p:cNvPr id="192" name="Picture 191">
                  <a:extLst>
                    <a:ext uri="{FF2B5EF4-FFF2-40B4-BE49-F238E27FC236}">
                      <a16:creationId xmlns:a16="http://schemas.microsoft.com/office/drawing/2014/main" id="{D0F042E3-A567-B147-A231-A32B15CB5503}"/>
                    </a:ext>
                  </a:extLst>
                </p:cNvPr>
                <p:cNvPicPr>
                  <a:picLocks noChangeAspect="1"/>
                </p:cNvPicPr>
                <p:nvPr/>
              </p:nvPicPr>
              <p:blipFill rotWithShape="1">
                <a:blip r:embed="rId3">
                  <a:grayscl/>
                  <a:extLst>
                    <a:ext uri="{28A0092B-C50C-407E-A947-70E740481C1C}">
                      <a14:useLocalDpi xmlns:a14="http://schemas.microsoft.com/office/drawing/2010/main" val="0"/>
                    </a:ext>
                  </a:extLst>
                </a:blip>
                <a:srcRect t="27275"/>
                <a:stretch/>
              </p:blipFill>
              <p:spPr>
                <a:xfrm>
                  <a:off x="4357851" y="2545547"/>
                  <a:ext cx="733010" cy="2052044"/>
                </a:xfrm>
                <a:prstGeom prst="rect">
                  <a:avLst/>
                </a:prstGeom>
                <a:solidFill>
                  <a:schemeClr val="accent1"/>
                </a:solidFill>
              </p:spPr>
            </p:pic>
          </p:grpSp>
          <p:cxnSp>
            <p:nvCxnSpPr>
              <p:cNvPr id="183" name="Straight Connector 182">
                <a:extLst>
                  <a:ext uri="{FF2B5EF4-FFF2-40B4-BE49-F238E27FC236}">
                    <a16:creationId xmlns:a16="http://schemas.microsoft.com/office/drawing/2014/main" id="{A21729ED-A4C8-562E-1CC8-E206A0A56CCA}"/>
                  </a:ext>
                </a:extLst>
              </p:cNvPr>
              <p:cNvCxnSpPr>
                <a:cxnSpLocks/>
              </p:cNvCxnSpPr>
              <p:nvPr/>
            </p:nvCxnSpPr>
            <p:spPr>
              <a:xfrm>
                <a:off x="9069238" y="4030335"/>
                <a:ext cx="1296000" cy="0"/>
              </a:xfrm>
              <a:prstGeom prst="line">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CE1287C4-181D-2467-68E1-6CA5A72B875A}"/>
                  </a:ext>
                </a:extLst>
              </p:cNvPr>
              <p:cNvCxnSpPr>
                <a:cxnSpLocks/>
              </p:cNvCxnSpPr>
              <p:nvPr/>
            </p:nvCxnSpPr>
            <p:spPr>
              <a:xfrm>
                <a:off x="9189346" y="4896134"/>
                <a:ext cx="1095325" cy="0"/>
              </a:xfrm>
              <a:prstGeom prst="line">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85" name="Freeform 136">
                <a:extLst>
                  <a:ext uri="{FF2B5EF4-FFF2-40B4-BE49-F238E27FC236}">
                    <a16:creationId xmlns:a16="http://schemas.microsoft.com/office/drawing/2014/main" id="{0C9478CE-2C9E-AF3B-DFE2-792C714C75F5}"/>
                  </a:ext>
                </a:extLst>
              </p:cNvPr>
              <p:cNvSpPr/>
              <p:nvPr/>
            </p:nvSpPr>
            <p:spPr>
              <a:xfrm flipV="1">
                <a:off x="9306059" y="5667869"/>
                <a:ext cx="1059178" cy="651255"/>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6" name="Freeform 138">
                <a:extLst>
                  <a:ext uri="{FF2B5EF4-FFF2-40B4-BE49-F238E27FC236}">
                    <a16:creationId xmlns:a16="http://schemas.microsoft.com/office/drawing/2014/main" id="{FFFCE2FA-B092-D18D-7256-A422C36C4A2B}"/>
                  </a:ext>
                </a:extLst>
              </p:cNvPr>
              <p:cNvSpPr/>
              <p:nvPr/>
            </p:nvSpPr>
            <p:spPr>
              <a:xfrm flipV="1">
                <a:off x="8988701" y="5810113"/>
                <a:ext cx="750294" cy="246221"/>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7" name="Freeform 136">
                <a:extLst>
                  <a:ext uri="{FF2B5EF4-FFF2-40B4-BE49-F238E27FC236}">
                    <a16:creationId xmlns:a16="http://schemas.microsoft.com/office/drawing/2014/main" id="{208C61C4-9418-B869-51F5-AF497968F91F}"/>
                  </a:ext>
                </a:extLst>
              </p:cNvPr>
              <p:cNvSpPr/>
              <p:nvPr/>
            </p:nvSpPr>
            <p:spPr>
              <a:xfrm flipV="1">
                <a:off x="9176568" y="4282042"/>
                <a:ext cx="1205002" cy="350217"/>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8" name="Freeform 136">
                <a:extLst>
                  <a:ext uri="{FF2B5EF4-FFF2-40B4-BE49-F238E27FC236}">
                    <a16:creationId xmlns:a16="http://schemas.microsoft.com/office/drawing/2014/main" id="{2339912A-496C-8CDD-0669-D15B34C78C38}"/>
                  </a:ext>
                </a:extLst>
              </p:cNvPr>
              <p:cNvSpPr/>
              <p:nvPr/>
            </p:nvSpPr>
            <p:spPr>
              <a:xfrm flipV="1">
                <a:off x="9179892" y="5234469"/>
                <a:ext cx="1267373" cy="587725"/>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40B9A8A0-C97D-196C-C20F-D835A435503C}"/>
                  </a:ext>
                </a:extLst>
              </p:cNvPr>
              <p:cNvSpPr txBox="1"/>
              <p:nvPr/>
            </p:nvSpPr>
            <p:spPr>
              <a:xfrm>
                <a:off x="8140379" y="4519216"/>
                <a:ext cx="1427469" cy="246221"/>
              </a:xfrm>
              <a:prstGeom prst="rect">
                <a:avLst/>
              </a:prstGeom>
              <a:noFill/>
            </p:spPr>
            <p:txBody>
              <a:bodyPr wrap="square" lIns="0" tIns="0" rIns="0" bIns="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Stomatitis:</a:t>
                </a:r>
                <a:r>
                  <a:rPr kumimoji="0" lang="en-GB" sz="900" b="1" i="0" u="none" strike="noStrike" kern="1200" cap="none" spc="0" normalizeH="0" baseline="30000" noProof="0">
                    <a:ln>
                      <a:noFill/>
                    </a:ln>
                    <a:solidFill>
                      <a:schemeClr val="accent1"/>
                    </a:solidFill>
                    <a:effectLst/>
                    <a:uLnTx/>
                    <a:uFillTx/>
                    <a:latin typeface="Arial" panose="020B0604020202020204"/>
                    <a:ea typeface="+mn-ea"/>
                    <a:cs typeface="+mn-cs"/>
                  </a:rPr>
                  <a:t> </a:t>
                </a: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50%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54565B"/>
                    </a:solidFill>
                    <a:effectLst/>
                    <a:uLnTx/>
                    <a:uFillTx/>
                    <a:latin typeface="Arial"/>
                    <a:ea typeface="+mn-ea"/>
                    <a:cs typeface="Arial"/>
                  </a:rPr>
                  <a:t>Grade ≥ 3: 6% (23)</a:t>
                </a:r>
              </a:p>
            </p:txBody>
          </p:sp>
        </p:grpSp>
        <p:cxnSp>
          <p:nvCxnSpPr>
            <p:cNvPr id="169" name="Straight Connector 168">
              <a:extLst>
                <a:ext uri="{FF2B5EF4-FFF2-40B4-BE49-F238E27FC236}">
                  <a16:creationId xmlns:a16="http://schemas.microsoft.com/office/drawing/2014/main" id="{E6AD2595-0475-2620-1955-5059DDBCBA2D}"/>
                </a:ext>
              </a:extLst>
            </p:cNvPr>
            <p:cNvCxnSpPr>
              <a:cxnSpLocks/>
            </p:cNvCxnSpPr>
            <p:nvPr/>
          </p:nvCxnSpPr>
          <p:spPr>
            <a:xfrm flipV="1">
              <a:off x="8890736" y="5182951"/>
              <a:ext cx="1016883" cy="12978"/>
            </a:xfrm>
            <a:prstGeom prst="line">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21B7546F-0917-66B2-898A-1CDEED6C6E50}"/>
                </a:ext>
              </a:extLst>
            </p:cNvPr>
            <p:cNvSpPr txBox="1"/>
            <p:nvPr/>
          </p:nvSpPr>
          <p:spPr>
            <a:xfrm>
              <a:off x="8168522" y="5421418"/>
              <a:ext cx="1321704" cy="24622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chemeClr val="accent1"/>
                  </a:solidFill>
                  <a:effectLst/>
                  <a:uLnTx/>
                  <a:uFillTx/>
                  <a:latin typeface="Arial" panose="020B0604020202020204"/>
                  <a:ea typeface="+mn-ea"/>
                  <a:cs typeface="+mn-cs"/>
                </a:rPr>
                <a:t>Neutropenia: 11% </a:t>
              </a:r>
              <a:b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br>
              <a:r>
                <a:rPr kumimoji="0" lang="en-GB" sz="7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1% (9)</a:t>
              </a:r>
            </a:p>
          </p:txBody>
        </p:sp>
        <p:sp>
          <p:nvSpPr>
            <p:cNvPr id="171" name="Freeform 138">
              <a:extLst>
                <a:ext uri="{FF2B5EF4-FFF2-40B4-BE49-F238E27FC236}">
                  <a16:creationId xmlns:a16="http://schemas.microsoft.com/office/drawing/2014/main" id="{A9EE2B3D-DC79-0CC5-2446-2BC72096F51F}"/>
                </a:ext>
              </a:extLst>
            </p:cNvPr>
            <p:cNvSpPr/>
            <p:nvPr/>
          </p:nvSpPr>
          <p:spPr>
            <a:xfrm flipV="1">
              <a:off x="9323492" y="5190327"/>
              <a:ext cx="337718" cy="329431"/>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97FACB10-ACDB-EC22-DDD0-220177C0B8C4}"/>
              </a:ext>
            </a:extLst>
          </p:cNvPr>
          <p:cNvGrpSpPr/>
          <p:nvPr/>
        </p:nvGrpSpPr>
        <p:grpSpPr>
          <a:xfrm>
            <a:off x="140556" y="2115626"/>
            <a:ext cx="3913718" cy="2688121"/>
            <a:chOff x="3977216" y="1795586"/>
            <a:chExt cx="3913718" cy="2688121"/>
          </a:xfrm>
        </p:grpSpPr>
        <p:sp>
          <p:nvSpPr>
            <p:cNvPr id="77" name="TextBox 76">
              <a:extLst>
                <a:ext uri="{FF2B5EF4-FFF2-40B4-BE49-F238E27FC236}">
                  <a16:creationId xmlns:a16="http://schemas.microsoft.com/office/drawing/2014/main" id="{21B54DE4-1EA9-FC10-B9CF-F98E4CB82AF0}"/>
                </a:ext>
              </a:extLst>
            </p:cNvPr>
            <p:cNvSpPr txBox="1"/>
            <p:nvPr/>
          </p:nvSpPr>
          <p:spPr>
            <a:xfrm>
              <a:off x="4050122" y="3527206"/>
              <a:ext cx="1167986" cy="765200"/>
            </a:xfrm>
            <a:prstGeom prst="rect">
              <a:avLst/>
            </a:prstGeom>
            <a:solidFill>
              <a:schemeClr val="bg1">
                <a:lumMod val="75000"/>
                <a:alpha val="10000"/>
              </a:schemeClr>
            </a:solidFill>
          </p:spPr>
          <p:txBody>
            <a:bodyPr wrap="square" lIns="72000" tIns="36000" rIns="72000" bIns="36000">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GB" sz="900" b="1" i="0" u="none" strike="noStrike" kern="1200" cap="none" spc="0" normalizeH="0" baseline="0" noProof="0">
                  <a:ln>
                    <a:noFill/>
                  </a:ln>
                  <a:solidFill>
                    <a:schemeClr val="accent5"/>
                  </a:solidFill>
                  <a:effectLst/>
                  <a:uLnTx/>
                  <a:uFillTx/>
                  <a:latin typeface="Arial" panose="020B0604020202020204"/>
                  <a:ea typeface="+mn-ea"/>
                  <a:cs typeface="+mn-cs"/>
                </a:rPr>
                <a:t>Neutropenia:</a:t>
              </a:r>
              <a:r>
                <a:rPr kumimoji="0" lang="en-GB" sz="900" b="1" i="0" u="none" strike="noStrike" kern="1200" cap="none" spc="0" normalizeH="0" baseline="30000" noProof="0">
                  <a:ln>
                    <a:noFill/>
                  </a:ln>
                  <a:solidFill>
                    <a:schemeClr val="accent5"/>
                  </a:solidFill>
                  <a:effectLst/>
                  <a:uLnTx/>
                  <a:uFillTx/>
                  <a:latin typeface="Arial" panose="020B0604020202020204"/>
                  <a:ea typeface="+mn-ea"/>
                  <a:cs typeface="+mn-cs"/>
                </a:rPr>
                <a:t> </a:t>
              </a:r>
              <a:r>
                <a:rPr kumimoji="0" lang="en-GB" sz="900" b="1" i="0" u="none" strike="noStrike" kern="1200" cap="none" spc="0" normalizeH="0" baseline="0" noProof="0">
                  <a:ln>
                    <a:noFill/>
                  </a:ln>
                  <a:solidFill>
                    <a:schemeClr val="accent5"/>
                  </a:solidFill>
                  <a:effectLst/>
                  <a:uLnTx/>
                  <a:uFillTx/>
                  <a:latin typeface="Arial" panose="020B0604020202020204"/>
                  <a:ea typeface="+mn-ea"/>
                  <a:cs typeface="+mn-cs"/>
                </a:rPr>
                <a:t>70%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a:t>
              </a:r>
              <a:r>
                <a:rPr lang="en-GB" sz="600">
                  <a:solidFill>
                    <a:srgbClr val="54565B"/>
                  </a:solidFill>
                  <a:latin typeface="Arial" panose="020B0604020202020204" pitchFamily="34" charset="0"/>
                  <a:cs typeface="Arial" panose="020B0604020202020204" pitchFamily="34" charset="0"/>
                </a:rPr>
                <a:t>51</a:t>
              </a:r>
              <a:r>
                <a:rPr kumimoji="0" lang="en-GB" sz="6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1" i="0" u="none" strike="noStrike" kern="1200" cap="none" spc="0" normalizeH="0" baseline="0" noProof="0">
                <a:ln>
                  <a:noFill/>
                </a:ln>
                <a:solidFill>
                  <a:srgbClr val="E36A1F"/>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err="1">
                  <a:ln>
                    <a:noFill/>
                  </a:ln>
                  <a:solidFill>
                    <a:schemeClr val="accent5"/>
                  </a:solidFill>
                  <a:effectLst/>
                  <a:uLnTx/>
                  <a:uFillTx/>
                  <a:latin typeface="Arial" panose="020B0604020202020204"/>
                  <a:ea typeface="+mn-ea"/>
                  <a:cs typeface="+mn-cs"/>
                </a:rPr>
                <a:t>Diarrhea</a:t>
              </a:r>
              <a:r>
                <a:rPr kumimoji="0" lang="en-GB" sz="900" b="1" i="0" u="none" strike="noStrike" kern="1200" cap="none" spc="0" normalizeH="0" baseline="0" noProof="0">
                  <a:ln>
                    <a:noFill/>
                  </a:ln>
                  <a:solidFill>
                    <a:schemeClr val="accent5"/>
                  </a:solidFill>
                  <a:effectLst/>
                  <a:uLnTx/>
                  <a:uFillTx/>
                  <a:latin typeface="Arial" panose="020B0604020202020204"/>
                  <a:ea typeface="+mn-ea"/>
                  <a:cs typeface="+mn-cs"/>
                </a:rPr>
                <a:t>:</a:t>
              </a:r>
              <a:r>
                <a:rPr kumimoji="0" lang="en-GB" sz="900" b="1" i="0" u="none" strike="noStrike" kern="1200" cap="none" spc="0" normalizeH="0" baseline="30000" noProof="0">
                  <a:ln>
                    <a:noFill/>
                  </a:ln>
                  <a:solidFill>
                    <a:schemeClr val="accent5"/>
                  </a:solidFill>
                  <a:effectLst/>
                  <a:uLnTx/>
                  <a:uFillTx/>
                  <a:latin typeface="Arial" panose="020B0604020202020204"/>
                  <a:ea typeface="+mn-ea"/>
                  <a:cs typeface="+mn-cs"/>
                </a:rPr>
                <a:t> </a:t>
              </a:r>
              <a:r>
                <a:rPr kumimoji="0" lang="en-GB" sz="900" b="1" i="0" u="none" strike="noStrike" kern="1200" cap="none" spc="0" normalizeH="0" baseline="0" noProof="0">
                  <a:ln>
                    <a:noFill/>
                  </a:ln>
                  <a:solidFill>
                    <a:schemeClr val="accent5"/>
                  </a:solidFill>
                  <a:effectLst/>
                  <a:uLnTx/>
                  <a:uFillTx/>
                  <a:latin typeface="Arial" panose="020B0604020202020204"/>
                  <a:ea typeface="+mn-ea"/>
                  <a:cs typeface="+mn-cs"/>
                </a:rPr>
                <a:t>57%</a:t>
              </a:r>
              <a:endParaRPr kumimoji="0" lang="en-GB" sz="900" b="1" i="0" u="none" strike="noStrike" kern="1200" cap="none" spc="0" normalizeH="0" baseline="30000" noProof="0">
                <a:ln>
                  <a:noFill/>
                </a:ln>
                <a:solidFill>
                  <a:schemeClr val="accent5"/>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54565B"/>
                  </a:solidFill>
                  <a:effectLst/>
                  <a:uLnTx/>
                  <a:uFillTx/>
                  <a:latin typeface="Arial"/>
                  <a:ea typeface="+mn-ea"/>
                  <a:cs typeface="Arial"/>
                </a:rPr>
                <a:t>Grade ≥ 3: </a:t>
              </a:r>
              <a:r>
                <a:rPr lang="en-GB" sz="600">
                  <a:solidFill>
                    <a:srgbClr val="54565B"/>
                  </a:solidFill>
                  <a:latin typeface="Arial"/>
                  <a:cs typeface="Arial"/>
                </a:rPr>
                <a:t>9</a:t>
              </a:r>
              <a:r>
                <a:rPr kumimoji="0" lang="en-GB" sz="600" b="0" i="0" u="none" strike="noStrike" kern="1200" cap="none" spc="0" normalizeH="0" baseline="0" noProof="0">
                  <a:ln>
                    <a:noFill/>
                  </a:ln>
                  <a:solidFill>
                    <a:srgbClr val="54565B"/>
                  </a:solidFill>
                  <a:effectLst/>
                  <a:uLnTx/>
                  <a:uFillTx/>
                  <a:latin typeface="Arial"/>
                  <a:ea typeface="+mn-ea"/>
                  <a:cs typeface="Arial"/>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600" b="1" i="0" u="none" strike="noStrike" kern="1200" cap="none" spc="0" normalizeH="0" baseline="0" noProof="0">
                <a:ln>
                  <a:noFill/>
                </a:ln>
                <a:solidFill>
                  <a:srgbClr val="E36A1F"/>
                </a:solidFill>
                <a:effectLst/>
                <a:uLnTx/>
                <a:uFillTx/>
                <a:latin typeface="Arial" panose="020B0604020202020204" pitchFamily="34" charset="0"/>
                <a:ea typeface="+mn-ea"/>
                <a:cs typeface="Arial" panose="020B0604020202020204" pitchFamily="34" charset="0"/>
              </a:endParaRPr>
            </a:p>
          </p:txBody>
        </p:sp>
        <p:cxnSp>
          <p:nvCxnSpPr>
            <p:cNvPr id="78" name="Straight Connector 77">
              <a:extLst>
                <a:ext uri="{FF2B5EF4-FFF2-40B4-BE49-F238E27FC236}">
                  <a16:creationId xmlns:a16="http://schemas.microsoft.com/office/drawing/2014/main" id="{309872AB-129A-3E01-E314-6A86CCE8D005}"/>
                </a:ext>
              </a:extLst>
            </p:cNvPr>
            <p:cNvCxnSpPr>
              <a:cxnSpLocks/>
            </p:cNvCxnSpPr>
            <p:nvPr/>
          </p:nvCxnSpPr>
          <p:spPr>
            <a:xfrm>
              <a:off x="4487247" y="3874096"/>
              <a:ext cx="311418"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4A6BA667-3ECD-90EB-D296-FE43C3F759A0}"/>
                </a:ext>
              </a:extLst>
            </p:cNvPr>
            <p:cNvSpPr txBox="1"/>
            <p:nvPr/>
          </p:nvSpPr>
          <p:spPr>
            <a:xfrm>
              <a:off x="5348912" y="3434516"/>
              <a:ext cx="1672737" cy="18466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err="1">
                  <a:ln>
                    <a:noFill/>
                  </a:ln>
                  <a:solidFill>
                    <a:schemeClr val="accent5"/>
                  </a:solidFill>
                  <a:effectLst/>
                  <a:uLnTx/>
                  <a:uFillTx/>
                  <a:latin typeface="Arial" panose="020B0604020202020204"/>
                  <a:ea typeface="+mn-ea"/>
                  <a:cs typeface="+mn-cs"/>
                </a:rPr>
                <a:t>Anemia</a:t>
              </a: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a:t>
              </a:r>
              <a:r>
                <a:rPr kumimoji="0" lang="en-GB" sz="700" b="1" i="0" u="none" strike="noStrike" kern="1200" cap="none" spc="0" normalizeH="0" baseline="30000" noProof="0">
                  <a:ln>
                    <a:noFill/>
                  </a:ln>
                  <a:solidFill>
                    <a:schemeClr val="accent5"/>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34%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6% </a:t>
              </a:r>
            </a:p>
          </p:txBody>
        </p:sp>
        <p:sp>
          <p:nvSpPr>
            <p:cNvPr id="82" name="TextBox 81">
              <a:extLst>
                <a:ext uri="{FF2B5EF4-FFF2-40B4-BE49-F238E27FC236}">
                  <a16:creationId xmlns:a16="http://schemas.microsoft.com/office/drawing/2014/main" id="{AA9E6150-0FF2-84E2-C65A-1D51DC0C763A}"/>
                </a:ext>
              </a:extLst>
            </p:cNvPr>
            <p:cNvSpPr txBox="1"/>
            <p:nvPr/>
          </p:nvSpPr>
          <p:spPr>
            <a:xfrm>
              <a:off x="5359897" y="2415175"/>
              <a:ext cx="1672737" cy="18466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Alopecia:</a:t>
              </a:r>
              <a:r>
                <a:rPr kumimoji="0" lang="en-GB" sz="700" b="1" i="0" u="none" strike="noStrike" kern="1200" cap="none" spc="0" normalizeH="0" baseline="30000" noProof="0">
                  <a:ln>
                    <a:noFill/>
                  </a:ln>
                  <a:solidFill>
                    <a:schemeClr val="accent5"/>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46%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0% </a:t>
              </a:r>
            </a:p>
          </p:txBody>
        </p:sp>
        <p:sp>
          <p:nvSpPr>
            <p:cNvPr id="83" name="TextBox 82">
              <a:extLst>
                <a:ext uri="{FF2B5EF4-FFF2-40B4-BE49-F238E27FC236}">
                  <a16:creationId xmlns:a16="http://schemas.microsoft.com/office/drawing/2014/main" id="{535E7208-FE5E-B2E4-AE55-6964A640E5FE}"/>
                </a:ext>
              </a:extLst>
            </p:cNvPr>
            <p:cNvSpPr txBox="1"/>
            <p:nvPr/>
          </p:nvSpPr>
          <p:spPr>
            <a:xfrm>
              <a:off x="5346715" y="3979032"/>
              <a:ext cx="1531226" cy="18466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Febrile neutropenia:</a:t>
              </a:r>
              <a:r>
                <a:rPr kumimoji="0" lang="en-GB" sz="700" b="1" i="0" u="none" strike="noStrike" kern="1200" cap="none" spc="0" normalizeH="0" baseline="30000" noProof="0">
                  <a:ln>
                    <a:noFill/>
                  </a:ln>
                  <a:solidFill>
                    <a:schemeClr val="accent5"/>
                  </a:solidFill>
                  <a:effectLst/>
                  <a:uLnTx/>
                  <a:uFillTx/>
                  <a:latin typeface="Arial" panose="020B0604020202020204"/>
                  <a:ea typeface="+mn-ea"/>
                  <a:cs typeface="+mn-cs"/>
                </a:rPr>
                <a:t> </a:t>
              </a:r>
              <a:r>
                <a:rPr lang="en-GB" sz="700" b="1">
                  <a:solidFill>
                    <a:schemeClr val="accent5"/>
                  </a:solidFill>
                  <a:latin typeface="Arial" panose="020B0604020202020204"/>
                </a:rPr>
                <a:t>5</a:t>
              </a: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5% </a:t>
              </a:r>
            </a:p>
          </p:txBody>
        </p:sp>
        <p:sp>
          <p:nvSpPr>
            <p:cNvPr id="84" name="TextBox 83">
              <a:extLst>
                <a:ext uri="{FF2B5EF4-FFF2-40B4-BE49-F238E27FC236}">
                  <a16:creationId xmlns:a16="http://schemas.microsoft.com/office/drawing/2014/main" id="{ACB36083-1C0C-B988-EBD1-3F935EAC3A7E}"/>
                </a:ext>
              </a:extLst>
            </p:cNvPr>
            <p:cNvSpPr txBox="1"/>
            <p:nvPr/>
          </p:nvSpPr>
          <p:spPr>
            <a:xfrm>
              <a:off x="5359897" y="2615934"/>
              <a:ext cx="1672737" cy="18466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Fatigue:</a:t>
              </a:r>
              <a:r>
                <a:rPr kumimoji="0" lang="en-GB" sz="700" b="1" i="0" u="none" strike="noStrike" kern="1200" cap="none" spc="0" normalizeH="0" baseline="30000" noProof="0">
                  <a:ln>
                    <a:noFill/>
                  </a:ln>
                  <a:solidFill>
                    <a:schemeClr val="accent5"/>
                  </a:solidFill>
                  <a:effectLst/>
                  <a:uLnTx/>
                  <a:uFillTx/>
                  <a:latin typeface="Arial" panose="020B0604020202020204"/>
                  <a:ea typeface="+mn-ea"/>
                  <a:cs typeface="+mn-cs"/>
                </a:rPr>
                <a:t> </a:t>
              </a:r>
              <a:r>
                <a:rPr lang="en-GB" sz="700" b="1">
                  <a:solidFill>
                    <a:schemeClr val="accent5"/>
                  </a:solidFill>
                  <a:latin typeface="Arial" panose="020B0604020202020204"/>
                </a:rPr>
                <a:t>37</a:t>
              </a: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6% </a:t>
              </a:r>
            </a:p>
          </p:txBody>
        </p:sp>
        <p:sp>
          <p:nvSpPr>
            <p:cNvPr id="85" name="TextBox 84">
              <a:extLst>
                <a:ext uri="{FF2B5EF4-FFF2-40B4-BE49-F238E27FC236}">
                  <a16:creationId xmlns:a16="http://schemas.microsoft.com/office/drawing/2014/main" id="{48893B34-C7CC-9066-4C64-A7AEC90D5736}"/>
                </a:ext>
              </a:extLst>
            </p:cNvPr>
            <p:cNvSpPr txBox="1"/>
            <p:nvPr/>
          </p:nvSpPr>
          <p:spPr>
            <a:xfrm>
              <a:off x="5351110" y="3711658"/>
              <a:ext cx="1190187" cy="18466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Leukopenia:</a:t>
              </a:r>
              <a:r>
                <a:rPr kumimoji="0" lang="en-GB" sz="700" b="1" i="0" u="none" strike="noStrike" kern="1200" cap="none" spc="0" normalizeH="0" baseline="30000" noProof="0">
                  <a:ln>
                    <a:noFill/>
                  </a:ln>
                  <a:solidFill>
                    <a:schemeClr val="accent5"/>
                  </a:solidFill>
                  <a:effectLst/>
                  <a:uLnTx/>
                  <a:uFillTx/>
                  <a:latin typeface="Arial" panose="020B0604020202020204"/>
                  <a:ea typeface="+mn-ea"/>
                  <a:cs typeface="+mn-cs"/>
                </a:rPr>
                <a:t> </a:t>
              </a:r>
              <a:r>
                <a:rPr lang="en-GB" sz="700" b="1">
                  <a:solidFill>
                    <a:schemeClr val="accent5"/>
                  </a:solidFill>
                  <a:latin typeface="Arial" panose="020B0604020202020204"/>
                </a:rPr>
                <a:t>14</a:t>
              </a: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a:t>
              </a:r>
              <a:r>
                <a:rPr lang="en-GB" sz="500">
                  <a:solidFill>
                    <a:srgbClr val="54565B"/>
                  </a:solidFill>
                  <a:latin typeface="Arial" panose="020B0604020202020204" pitchFamily="34" charset="0"/>
                  <a:cs typeface="Arial" panose="020B0604020202020204" pitchFamily="34" charset="0"/>
                </a:rPr>
                <a:t>9</a:t>
              </a: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 </a:t>
              </a:r>
            </a:p>
          </p:txBody>
        </p:sp>
        <p:sp>
          <p:nvSpPr>
            <p:cNvPr id="87" name="TextBox 86">
              <a:extLst>
                <a:ext uri="{FF2B5EF4-FFF2-40B4-BE49-F238E27FC236}">
                  <a16:creationId xmlns:a16="http://schemas.microsoft.com/office/drawing/2014/main" id="{43269B82-1460-F1FA-9F35-F7A5AE35DE24}"/>
                </a:ext>
              </a:extLst>
            </p:cNvPr>
            <p:cNvSpPr txBox="1"/>
            <p:nvPr/>
          </p:nvSpPr>
          <p:spPr>
            <a:xfrm>
              <a:off x="4068545" y="3280498"/>
              <a:ext cx="1145985" cy="143822"/>
            </a:xfrm>
            <a:prstGeom prst="rect">
              <a:avLst/>
            </a:prstGeom>
            <a:noFill/>
          </p:spPr>
          <p:style>
            <a:lnRef idx="1">
              <a:schemeClr val="accent5"/>
            </a:lnRef>
            <a:fillRef idx="3">
              <a:schemeClr val="accent5"/>
            </a:fillRef>
            <a:effectRef idx="2">
              <a:schemeClr val="accent5"/>
            </a:effectRef>
            <a:fontRef idx="minor">
              <a:schemeClr val="lt1"/>
            </a:fontRef>
          </p:style>
          <p:txBody>
            <a:bodyPr wrap="square" lIns="72000" tIns="0" rIns="7200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accent5"/>
                  </a:solidFill>
                  <a:effectLst/>
                  <a:uLnTx/>
                  <a:uFillTx/>
                  <a:latin typeface="Arial" panose="020B0604020202020204"/>
                  <a:ea typeface="+mn-ea"/>
                  <a:cs typeface="+mn-cs"/>
                </a:rPr>
                <a:t>TROPICS-02</a:t>
              </a:r>
              <a:r>
                <a:rPr kumimoji="0" lang="en-US" sz="900" b="1" i="0" u="none" strike="noStrike" kern="1200" cap="none" spc="0" normalizeH="0" baseline="30000" noProof="0">
                  <a:ln>
                    <a:noFill/>
                  </a:ln>
                  <a:solidFill>
                    <a:schemeClr val="accent5"/>
                  </a:solidFill>
                  <a:effectLst/>
                  <a:uLnTx/>
                  <a:uFillTx/>
                  <a:latin typeface="Arial" panose="020B0604020202020204"/>
                  <a:ea typeface="+mn-ea"/>
                  <a:cs typeface="+mn-cs"/>
                </a:rPr>
                <a:t>1</a:t>
              </a:r>
              <a:endParaRPr kumimoji="0" lang="en-GB" sz="900" b="0" i="0" u="none" strike="noStrike" kern="1200" cap="none" spc="0" normalizeH="0" baseline="30000" noProof="0">
                <a:ln>
                  <a:noFill/>
                </a:ln>
                <a:solidFill>
                  <a:schemeClr val="accent5"/>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80BF47AD-CC61-F579-3E1A-2CE45DB0D075}"/>
                </a:ext>
              </a:extLst>
            </p:cNvPr>
            <p:cNvSpPr txBox="1"/>
            <p:nvPr/>
          </p:nvSpPr>
          <p:spPr>
            <a:xfrm>
              <a:off x="5346715" y="2918749"/>
              <a:ext cx="857033" cy="18466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Nausea:</a:t>
              </a:r>
              <a:r>
                <a:rPr kumimoji="0" lang="en-GB" sz="700" b="1" i="0" u="none" strike="noStrike" kern="1200" cap="none" spc="0" normalizeH="0" baseline="30000" noProof="0">
                  <a:ln>
                    <a:noFill/>
                  </a:ln>
                  <a:solidFill>
                    <a:schemeClr val="accent5"/>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1% </a:t>
              </a:r>
            </a:p>
          </p:txBody>
        </p:sp>
        <p:sp>
          <p:nvSpPr>
            <p:cNvPr id="90" name="TextBox 89">
              <a:extLst>
                <a:ext uri="{FF2B5EF4-FFF2-40B4-BE49-F238E27FC236}">
                  <a16:creationId xmlns:a16="http://schemas.microsoft.com/office/drawing/2014/main" id="{B802B6E0-7789-6D6E-8C9B-B5ABCFE1E718}"/>
                </a:ext>
              </a:extLst>
            </p:cNvPr>
            <p:cNvSpPr txBox="1"/>
            <p:nvPr/>
          </p:nvSpPr>
          <p:spPr>
            <a:xfrm>
              <a:off x="5346715" y="3154258"/>
              <a:ext cx="1672737" cy="18466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Vomiting:</a:t>
              </a:r>
              <a:r>
                <a:rPr kumimoji="0" lang="en-GB" sz="700" b="1" i="0" u="none" strike="noStrike" kern="1200" cap="none" spc="0" normalizeH="0" baseline="30000" noProof="0">
                  <a:ln>
                    <a:noFill/>
                  </a:ln>
                  <a:solidFill>
                    <a:schemeClr val="accent5"/>
                  </a:solidFill>
                  <a:effectLst/>
                  <a:uLnTx/>
                  <a:uFillTx/>
                  <a:latin typeface="Arial" panose="020B0604020202020204"/>
                  <a:ea typeface="+mn-ea"/>
                  <a:cs typeface="+mn-cs"/>
                </a:rPr>
                <a:t> </a:t>
              </a:r>
              <a:r>
                <a:rPr kumimoji="0" lang="en-GB" sz="700" b="1" i="0" u="none" strike="noStrike" kern="1200" cap="none" spc="0" normalizeH="0" baseline="0" noProof="0">
                  <a:ln>
                    <a:noFill/>
                  </a:ln>
                  <a:solidFill>
                    <a:schemeClr val="accent5"/>
                  </a:solidFill>
                  <a:effectLst/>
                  <a:uLnTx/>
                  <a:uFillTx/>
                  <a:latin typeface="Arial" panose="020B0604020202020204"/>
                  <a:ea typeface="+mn-ea"/>
                  <a:cs typeface="+mn-cs"/>
                </a:rPr>
                <a:t>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Grade ≥ 3: </a:t>
              </a:r>
              <a:r>
                <a:rPr lang="en-GB" sz="500">
                  <a:solidFill>
                    <a:srgbClr val="54565B"/>
                  </a:solidFill>
                  <a:latin typeface="Arial" panose="020B0604020202020204" pitchFamily="34" charset="0"/>
                  <a:cs typeface="Arial" panose="020B0604020202020204" pitchFamily="34" charset="0"/>
                </a:rPr>
                <a:t>&lt;</a:t>
              </a:r>
              <a:r>
                <a:rPr kumimoji="0" lang="en-GB" sz="500" b="0" i="0" u="none" strike="noStrike" kern="1200" cap="none" spc="0" normalizeH="0" baseline="0" noProof="0">
                  <a:ln>
                    <a:noFill/>
                  </a:ln>
                  <a:solidFill>
                    <a:srgbClr val="54565B"/>
                  </a:solidFill>
                  <a:effectLst/>
                  <a:uLnTx/>
                  <a:uFillTx/>
                  <a:latin typeface="Arial" panose="020B0604020202020204" pitchFamily="34" charset="0"/>
                  <a:ea typeface="+mn-ea"/>
                  <a:cs typeface="Arial" panose="020B0604020202020204" pitchFamily="34" charset="0"/>
                </a:rPr>
                <a:t>1% </a:t>
              </a:r>
            </a:p>
          </p:txBody>
        </p:sp>
        <p:sp>
          <p:nvSpPr>
            <p:cNvPr id="91" name="TextBox 90">
              <a:extLst>
                <a:ext uri="{FF2B5EF4-FFF2-40B4-BE49-F238E27FC236}">
                  <a16:creationId xmlns:a16="http://schemas.microsoft.com/office/drawing/2014/main" id="{C6FA01E2-73ED-6A85-C5AA-AF843690E664}"/>
                </a:ext>
              </a:extLst>
            </p:cNvPr>
            <p:cNvSpPr txBox="1"/>
            <p:nvPr/>
          </p:nvSpPr>
          <p:spPr>
            <a:xfrm>
              <a:off x="3977216" y="1795586"/>
              <a:ext cx="3913718" cy="251187"/>
            </a:xfrm>
            <a:prstGeom prst="rect">
              <a:avLst/>
            </a:prstGeom>
            <a:noFill/>
            <a:ln>
              <a:noFill/>
            </a:ln>
          </p:spPr>
          <p:txBody>
            <a:bodyPr wrap="square" lIns="72000" tIns="36000" rIns="72000" bIns="36000" rtlCol="0" anchor="ctr" anchorCtr="0">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chemeClr val="accent5"/>
                  </a:solidFill>
                  <a:effectLst/>
                  <a:uLnTx/>
                  <a:uFillTx/>
                  <a:latin typeface="Arial" panose="020B0604020202020204"/>
                  <a:ea typeface="+mn-ea"/>
                  <a:cs typeface="+mn-cs"/>
                </a:rPr>
                <a:t>HR+/HER2- </a:t>
              </a:r>
              <a:r>
                <a:rPr kumimoji="0" lang="en-US" sz="1400" b="0" i="0" u="none" strike="noStrike" kern="1200" cap="none" spc="0" normalizeH="0" baseline="0" noProof="0">
                  <a:ln>
                    <a:noFill/>
                  </a:ln>
                  <a:solidFill>
                    <a:schemeClr val="accent5"/>
                  </a:solidFill>
                  <a:effectLst/>
                  <a:uLnTx/>
                  <a:uFillTx/>
                  <a:latin typeface="Arial" panose="020B0604020202020204"/>
                  <a:ea typeface="+mn-ea"/>
                  <a:cs typeface="Arial"/>
                </a:rPr>
                <a:t>(IHC0, IHC2+/ISH-) </a:t>
              </a:r>
              <a:r>
                <a:rPr kumimoji="0" lang="en-US" sz="1400" b="1" i="0" u="none" strike="noStrike" kern="1200" cap="none" spc="0" normalizeH="0" baseline="0" noProof="0" err="1">
                  <a:ln>
                    <a:noFill/>
                  </a:ln>
                  <a:solidFill>
                    <a:schemeClr val="accent5"/>
                  </a:solidFill>
                  <a:effectLst/>
                  <a:uLnTx/>
                  <a:uFillTx/>
                  <a:latin typeface="Arial" panose="020B0604020202020204"/>
                  <a:ea typeface="+mn-ea"/>
                  <a:cs typeface="Arial"/>
                </a:rPr>
                <a:t>mBC</a:t>
              </a:r>
              <a:endParaRPr kumimoji="0" lang="en-GB" sz="1400" b="1" i="0" u="none" strike="noStrike" kern="1200" cap="none" spc="0" normalizeH="0" baseline="0" noProof="0">
                <a:ln>
                  <a:noFill/>
                </a:ln>
                <a:solidFill>
                  <a:schemeClr val="accent5"/>
                </a:solidFill>
                <a:effectLst/>
                <a:uLnTx/>
                <a:uFillTx/>
                <a:latin typeface="Arial" panose="020B0604020202020204"/>
                <a:ea typeface="+mn-ea"/>
                <a:cs typeface="+mn-cs"/>
              </a:endParaRPr>
            </a:p>
          </p:txBody>
        </p:sp>
        <p:grpSp>
          <p:nvGrpSpPr>
            <p:cNvPr id="92" name="Group 91">
              <a:extLst>
                <a:ext uri="{FF2B5EF4-FFF2-40B4-BE49-F238E27FC236}">
                  <a16:creationId xmlns:a16="http://schemas.microsoft.com/office/drawing/2014/main" id="{78C93AE9-21A0-D3CD-15A3-D04218663964}"/>
                </a:ext>
              </a:extLst>
            </p:cNvPr>
            <p:cNvGrpSpPr/>
            <p:nvPr/>
          </p:nvGrpSpPr>
          <p:grpSpPr>
            <a:xfrm>
              <a:off x="6765199" y="2416541"/>
              <a:ext cx="1060285" cy="2067166"/>
              <a:chOff x="3824064" y="1717135"/>
              <a:chExt cx="1829777" cy="3541757"/>
            </a:xfrm>
            <a:solidFill>
              <a:srgbClr val="E36A1F"/>
            </a:solidFill>
          </p:grpSpPr>
          <p:sp>
            <p:nvSpPr>
              <p:cNvPr id="103" name="Freeform 48">
                <a:extLst>
                  <a:ext uri="{FF2B5EF4-FFF2-40B4-BE49-F238E27FC236}">
                    <a16:creationId xmlns:a16="http://schemas.microsoft.com/office/drawing/2014/main" id="{5C20D729-8AAD-947E-8EA5-4FD023A32C52}"/>
                  </a:ext>
                </a:extLst>
              </p:cNvPr>
              <p:cNvSpPr/>
              <p:nvPr/>
            </p:nvSpPr>
            <p:spPr>
              <a:xfrm>
                <a:off x="3824064" y="1717135"/>
                <a:ext cx="915563" cy="3541757"/>
              </a:xfrm>
              <a:custGeom>
                <a:avLst/>
                <a:gdLst>
                  <a:gd name="connsiteX0" fmla="*/ 915565 w 915564"/>
                  <a:gd name="connsiteY0" fmla="*/ 2853089 h 3541757"/>
                  <a:gd name="connsiteX1" fmla="*/ 915565 w 915564"/>
                  <a:gd name="connsiteY1" fmla="*/ 428 h 3541757"/>
                  <a:gd name="connsiteX2" fmla="*/ 901291 w 915564"/>
                  <a:gd name="connsiteY2" fmla="*/ 0 h 3541757"/>
                  <a:gd name="connsiteX3" fmla="*/ 683105 w 915564"/>
                  <a:gd name="connsiteY3" fmla="*/ 153190 h 3541757"/>
                  <a:gd name="connsiteX4" fmla="*/ 670882 w 915564"/>
                  <a:gd name="connsiteY4" fmla="*/ 325999 h 3541757"/>
                  <a:gd name="connsiteX5" fmla="*/ 637213 w 915564"/>
                  <a:gd name="connsiteY5" fmla="*/ 325265 h 3541757"/>
                  <a:gd name="connsiteX6" fmla="*/ 642131 w 915564"/>
                  <a:gd name="connsiteY6" fmla="*/ 422567 h 3541757"/>
                  <a:gd name="connsiteX7" fmla="*/ 680537 w 915564"/>
                  <a:gd name="connsiteY7" fmla="*/ 480905 h 3541757"/>
                  <a:gd name="connsiteX8" fmla="*/ 701375 w 915564"/>
                  <a:gd name="connsiteY8" fmla="*/ 485864 h 3541757"/>
                  <a:gd name="connsiteX9" fmla="*/ 714038 w 915564"/>
                  <a:gd name="connsiteY9" fmla="*/ 536710 h 3541757"/>
                  <a:gd name="connsiteX10" fmla="*/ 754106 w 915564"/>
                  <a:gd name="connsiteY10" fmla="*/ 592751 h 3541757"/>
                  <a:gd name="connsiteX11" fmla="*/ 743676 w 915564"/>
                  <a:gd name="connsiteY11" fmla="*/ 792834 h 3541757"/>
                  <a:gd name="connsiteX12" fmla="*/ 745942 w 915564"/>
                  <a:gd name="connsiteY12" fmla="*/ 798704 h 3541757"/>
                  <a:gd name="connsiteX13" fmla="*/ 680957 w 915564"/>
                  <a:gd name="connsiteY13" fmla="*/ 848199 h 3541757"/>
                  <a:gd name="connsiteX14" fmla="*/ 682003 w 915564"/>
                  <a:gd name="connsiteY14" fmla="*/ 842942 h 3541757"/>
                  <a:gd name="connsiteX15" fmla="*/ 300188 w 915564"/>
                  <a:gd name="connsiteY15" fmla="*/ 993331 h 3541757"/>
                  <a:gd name="connsiteX16" fmla="*/ 203303 w 915564"/>
                  <a:gd name="connsiteY16" fmla="*/ 1725648 h 3541757"/>
                  <a:gd name="connsiteX17" fmla="*/ 141325 w 915564"/>
                  <a:gd name="connsiteY17" fmla="*/ 1992416 h 3541757"/>
                  <a:gd name="connsiteX18" fmla="*/ 71856 w 915564"/>
                  <a:gd name="connsiteY18" fmla="*/ 2734140 h 3541757"/>
                  <a:gd name="connsiteX19" fmla="*/ 3 w 915564"/>
                  <a:gd name="connsiteY19" fmla="*/ 3007726 h 3541757"/>
                  <a:gd name="connsiteX20" fmla="*/ 4996 w 915564"/>
                  <a:gd name="connsiteY20" fmla="*/ 3047934 h 3541757"/>
                  <a:gd name="connsiteX21" fmla="*/ 18840 w 915564"/>
                  <a:gd name="connsiteY21" fmla="*/ 3189691 h 3541757"/>
                  <a:gd name="connsiteX22" fmla="*/ 87422 w 915564"/>
                  <a:gd name="connsiteY22" fmla="*/ 3340618 h 3541757"/>
                  <a:gd name="connsiteX23" fmla="*/ 106983 w 915564"/>
                  <a:gd name="connsiteY23" fmla="*/ 3327999 h 3541757"/>
                  <a:gd name="connsiteX24" fmla="*/ 124779 w 915564"/>
                  <a:gd name="connsiteY24" fmla="*/ 3296335 h 3541757"/>
                  <a:gd name="connsiteX25" fmla="*/ 97274 w 915564"/>
                  <a:gd name="connsiteY25" fmla="*/ 3198181 h 3541757"/>
                  <a:gd name="connsiteX26" fmla="*/ 107510 w 915564"/>
                  <a:gd name="connsiteY26" fmla="*/ 3074503 h 3541757"/>
                  <a:gd name="connsiteX27" fmla="*/ 159091 w 915564"/>
                  <a:gd name="connsiteY27" fmla="*/ 3019796 h 3541757"/>
                  <a:gd name="connsiteX28" fmla="*/ 166219 w 915564"/>
                  <a:gd name="connsiteY28" fmla="*/ 3065281 h 3541757"/>
                  <a:gd name="connsiteX29" fmla="*/ 158103 w 915564"/>
                  <a:gd name="connsiteY29" fmla="*/ 3125787 h 3541757"/>
                  <a:gd name="connsiteX30" fmla="*/ 186721 w 915564"/>
                  <a:gd name="connsiteY30" fmla="*/ 3185406 h 3541757"/>
                  <a:gd name="connsiteX31" fmla="*/ 208341 w 915564"/>
                  <a:gd name="connsiteY31" fmla="*/ 3142665 h 3541757"/>
                  <a:gd name="connsiteX32" fmla="*/ 226217 w 915564"/>
                  <a:gd name="connsiteY32" fmla="*/ 3071943 h 3541757"/>
                  <a:gd name="connsiteX33" fmla="*/ 227388 w 915564"/>
                  <a:gd name="connsiteY33" fmla="*/ 2939147 h 3541757"/>
                  <a:gd name="connsiteX34" fmla="*/ 187335 w 915564"/>
                  <a:gd name="connsiteY34" fmla="*/ 2749920 h 3541757"/>
                  <a:gd name="connsiteX35" fmla="*/ 378793 w 915564"/>
                  <a:gd name="connsiteY35" fmla="*/ 2049137 h 3541757"/>
                  <a:gd name="connsiteX36" fmla="*/ 396356 w 915564"/>
                  <a:gd name="connsiteY36" fmla="*/ 1725643 h 3541757"/>
                  <a:gd name="connsiteX37" fmla="*/ 487161 w 915564"/>
                  <a:gd name="connsiteY37" fmla="*/ 1499526 h 3541757"/>
                  <a:gd name="connsiteX38" fmla="*/ 537356 w 915564"/>
                  <a:gd name="connsiteY38" fmla="*/ 1973519 h 3541757"/>
                  <a:gd name="connsiteX39" fmla="*/ 407160 w 915564"/>
                  <a:gd name="connsiteY39" fmla="*/ 2374243 h 3541757"/>
                  <a:gd name="connsiteX40" fmla="*/ 407160 w 915564"/>
                  <a:gd name="connsiteY40" fmla="*/ 2374243 h 3541757"/>
                  <a:gd name="connsiteX41" fmla="*/ 400088 w 915564"/>
                  <a:gd name="connsiteY41" fmla="*/ 3507377 h 3541757"/>
                  <a:gd name="connsiteX42" fmla="*/ 409068 w 915564"/>
                  <a:gd name="connsiteY42" fmla="*/ 3541758 h 3541757"/>
                  <a:gd name="connsiteX43" fmla="*/ 859217 w 915564"/>
                  <a:gd name="connsiteY43" fmla="*/ 3541758 h 3541757"/>
                  <a:gd name="connsiteX44" fmla="*/ 862984 w 915564"/>
                  <a:gd name="connsiteY44" fmla="*/ 3447811 h 3541757"/>
                  <a:gd name="connsiteX45" fmla="*/ 859007 w 915564"/>
                  <a:gd name="connsiteY45" fmla="*/ 2845827 h 3541757"/>
                  <a:gd name="connsiteX46" fmla="*/ 901285 w 915564"/>
                  <a:gd name="connsiteY46" fmla="*/ 2854082 h 3541757"/>
                  <a:gd name="connsiteX47" fmla="*/ 915560 w 915564"/>
                  <a:gd name="connsiteY47" fmla="*/ 2853089 h 35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5564" h="3541757">
                    <a:moveTo>
                      <a:pt x="915565" y="2853089"/>
                    </a:moveTo>
                    <a:lnTo>
                      <a:pt x="915565" y="428"/>
                    </a:lnTo>
                    <a:cubicBezTo>
                      <a:pt x="910887" y="175"/>
                      <a:pt x="906150" y="0"/>
                      <a:pt x="901291" y="0"/>
                    </a:cubicBezTo>
                    <a:cubicBezTo>
                      <a:pt x="778880" y="0"/>
                      <a:pt x="714447" y="82371"/>
                      <a:pt x="683105" y="153190"/>
                    </a:cubicBezTo>
                    <a:cubicBezTo>
                      <a:pt x="653275" y="220591"/>
                      <a:pt x="662618" y="264440"/>
                      <a:pt x="670882" y="325999"/>
                    </a:cubicBezTo>
                    <a:cubicBezTo>
                      <a:pt x="661680" y="319055"/>
                      <a:pt x="648029" y="312869"/>
                      <a:pt x="637213" y="325265"/>
                    </a:cubicBezTo>
                    <a:cubicBezTo>
                      <a:pt x="619156" y="345959"/>
                      <a:pt x="626332" y="385673"/>
                      <a:pt x="642131" y="422567"/>
                    </a:cubicBezTo>
                    <a:cubicBezTo>
                      <a:pt x="653725" y="449644"/>
                      <a:pt x="664237" y="468932"/>
                      <a:pt x="680537" y="480905"/>
                    </a:cubicBezTo>
                    <a:cubicBezTo>
                      <a:pt x="687709" y="486175"/>
                      <a:pt x="695213" y="486807"/>
                      <a:pt x="701375" y="485864"/>
                    </a:cubicBezTo>
                    <a:cubicBezTo>
                      <a:pt x="705411" y="502511"/>
                      <a:pt x="709654" y="519417"/>
                      <a:pt x="714038" y="536710"/>
                    </a:cubicBezTo>
                    <a:cubicBezTo>
                      <a:pt x="718301" y="553527"/>
                      <a:pt x="733601" y="573416"/>
                      <a:pt x="754106" y="592751"/>
                    </a:cubicBezTo>
                    <a:cubicBezTo>
                      <a:pt x="762260" y="618723"/>
                      <a:pt x="777484" y="689936"/>
                      <a:pt x="743676" y="792834"/>
                    </a:cubicBezTo>
                    <a:cubicBezTo>
                      <a:pt x="743676" y="792834"/>
                      <a:pt x="744385" y="794934"/>
                      <a:pt x="745942" y="798704"/>
                    </a:cubicBezTo>
                    <a:cubicBezTo>
                      <a:pt x="725463" y="814729"/>
                      <a:pt x="703661" y="831398"/>
                      <a:pt x="680957" y="848199"/>
                    </a:cubicBezTo>
                    <a:cubicBezTo>
                      <a:pt x="681637" y="844790"/>
                      <a:pt x="682003" y="842942"/>
                      <a:pt x="682003" y="842942"/>
                    </a:cubicBezTo>
                    <a:cubicBezTo>
                      <a:pt x="600375" y="905273"/>
                      <a:pt x="376775" y="856457"/>
                      <a:pt x="300188" y="993331"/>
                    </a:cubicBezTo>
                    <a:cubicBezTo>
                      <a:pt x="223329" y="1130689"/>
                      <a:pt x="206835" y="1566452"/>
                      <a:pt x="203303" y="1725648"/>
                    </a:cubicBezTo>
                    <a:cubicBezTo>
                      <a:pt x="199755" y="1885492"/>
                      <a:pt x="163909" y="1854099"/>
                      <a:pt x="141325" y="1992416"/>
                    </a:cubicBezTo>
                    <a:cubicBezTo>
                      <a:pt x="118661" y="2131221"/>
                      <a:pt x="85560" y="2655058"/>
                      <a:pt x="71856" y="2734140"/>
                    </a:cubicBezTo>
                    <a:cubicBezTo>
                      <a:pt x="53796" y="2815625"/>
                      <a:pt x="325" y="2979119"/>
                      <a:pt x="3" y="3007726"/>
                    </a:cubicBezTo>
                    <a:cubicBezTo>
                      <a:pt x="-89" y="3015982"/>
                      <a:pt x="1914" y="3030455"/>
                      <a:pt x="4996" y="3047934"/>
                    </a:cubicBezTo>
                    <a:cubicBezTo>
                      <a:pt x="7280" y="3074451"/>
                      <a:pt x="15733" y="3171350"/>
                      <a:pt x="18840" y="3189691"/>
                    </a:cubicBezTo>
                    <a:cubicBezTo>
                      <a:pt x="22449" y="3210957"/>
                      <a:pt x="82690" y="3332937"/>
                      <a:pt x="87422" y="3340618"/>
                    </a:cubicBezTo>
                    <a:cubicBezTo>
                      <a:pt x="91650" y="3347489"/>
                      <a:pt x="103617" y="3344772"/>
                      <a:pt x="106983" y="3327999"/>
                    </a:cubicBezTo>
                    <a:cubicBezTo>
                      <a:pt x="114318" y="3333511"/>
                      <a:pt x="127549" y="3321259"/>
                      <a:pt x="124779" y="3296335"/>
                    </a:cubicBezTo>
                    <a:cubicBezTo>
                      <a:pt x="121795" y="3269452"/>
                      <a:pt x="103257" y="3212237"/>
                      <a:pt x="97274" y="3198181"/>
                    </a:cubicBezTo>
                    <a:cubicBezTo>
                      <a:pt x="97274" y="3198181"/>
                      <a:pt x="104922" y="3117506"/>
                      <a:pt x="107510" y="3074503"/>
                    </a:cubicBezTo>
                    <a:cubicBezTo>
                      <a:pt x="107510" y="3074503"/>
                      <a:pt x="128864" y="3023611"/>
                      <a:pt x="159091" y="3019796"/>
                    </a:cubicBezTo>
                    <a:cubicBezTo>
                      <a:pt x="159091" y="3019796"/>
                      <a:pt x="165326" y="3045243"/>
                      <a:pt x="166219" y="3065281"/>
                    </a:cubicBezTo>
                    <a:cubicBezTo>
                      <a:pt x="167114" y="3085319"/>
                      <a:pt x="157988" y="3099662"/>
                      <a:pt x="158103" y="3125787"/>
                    </a:cubicBezTo>
                    <a:cubicBezTo>
                      <a:pt x="158221" y="3151913"/>
                      <a:pt x="171206" y="3188619"/>
                      <a:pt x="186721" y="3185406"/>
                    </a:cubicBezTo>
                    <a:cubicBezTo>
                      <a:pt x="202236" y="3182219"/>
                      <a:pt x="206671" y="3169156"/>
                      <a:pt x="208341" y="3142665"/>
                    </a:cubicBezTo>
                    <a:cubicBezTo>
                      <a:pt x="210009" y="3116226"/>
                      <a:pt x="227133" y="3091380"/>
                      <a:pt x="226217" y="3071943"/>
                    </a:cubicBezTo>
                    <a:cubicBezTo>
                      <a:pt x="225301" y="3052558"/>
                      <a:pt x="230644" y="2984840"/>
                      <a:pt x="227388" y="2939147"/>
                    </a:cubicBezTo>
                    <a:cubicBezTo>
                      <a:pt x="224314" y="2895987"/>
                      <a:pt x="190962" y="2764158"/>
                      <a:pt x="187335" y="2749920"/>
                    </a:cubicBezTo>
                    <a:cubicBezTo>
                      <a:pt x="205648" y="2692417"/>
                      <a:pt x="359139" y="2207598"/>
                      <a:pt x="378793" y="2049137"/>
                    </a:cubicBezTo>
                    <a:cubicBezTo>
                      <a:pt x="399607" y="1881301"/>
                      <a:pt x="363800" y="1833178"/>
                      <a:pt x="396356" y="1725643"/>
                    </a:cubicBezTo>
                    <a:cubicBezTo>
                      <a:pt x="413040" y="1670541"/>
                      <a:pt x="449382" y="1587467"/>
                      <a:pt x="487161" y="1499526"/>
                    </a:cubicBezTo>
                    <a:cubicBezTo>
                      <a:pt x="513756" y="1689678"/>
                      <a:pt x="537648" y="1910172"/>
                      <a:pt x="537356" y="1973519"/>
                    </a:cubicBezTo>
                    <a:cubicBezTo>
                      <a:pt x="536880" y="2076474"/>
                      <a:pt x="466104" y="2158613"/>
                      <a:pt x="407160" y="2374243"/>
                    </a:cubicBezTo>
                    <a:lnTo>
                      <a:pt x="407160" y="2374243"/>
                    </a:lnTo>
                    <a:cubicBezTo>
                      <a:pt x="345911" y="2567619"/>
                      <a:pt x="286264" y="3073536"/>
                      <a:pt x="400088" y="3507377"/>
                    </a:cubicBezTo>
                    <a:cubicBezTo>
                      <a:pt x="403167" y="3519107"/>
                      <a:pt x="406157" y="3530550"/>
                      <a:pt x="409068" y="3541758"/>
                    </a:cubicBezTo>
                    <a:lnTo>
                      <a:pt x="859217" y="3541758"/>
                    </a:lnTo>
                    <a:cubicBezTo>
                      <a:pt x="860409" y="3508657"/>
                      <a:pt x="861662" y="3477071"/>
                      <a:pt x="862984" y="3447811"/>
                    </a:cubicBezTo>
                    <a:cubicBezTo>
                      <a:pt x="873573" y="3213621"/>
                      <a:pt x="872233" y="2980843"/>
                      <a:pt x="859007" y="2845827"/>
                    </a:cubicBezTo>
                    <a:cubicBezTo>
                      <a:pt x="866841" y="2848857"/>
                      <a:pt x="882955" y="2854082"/>
                      <a:pt x="901285" y="2854082"/>
                    </a:cubicBezTo>
                    <a:cubicBezTo>
                      <a:pt x="906250" y="2854082"/>
                      <a:pt x="911040" y="2853690"/>
                      <a:pt x="915560" y="2853089"/>
                    </a:cubicBezTo>
                    <a:close/>
                  </a:path>
                </a:pathLst>
              </a:custGeom>
              <a:solidFill>
                <a:schemeClr val="accent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54565B"/>
                  </a:solidFill>
                  <a:effectLst/>
                  <a:uLnTx/>
                  <a:uFillTx/>
                  <a:latin typeface="Arial" panose="020B0604020202020204"/>
                  <a:ea typeface="+mn-ea"/>
                  <a:cs typeface="+mn-cs"/>
                </a:endParaRPr>
              </a:p>
            </p:txBody>
          </p:sp>
          <p:sp>
            <p:nvSpPr>
              <p:cNvPr id="104" name="Freeform 49">
                <a:extLst>
                  <a:ext uri="{FF2B5EF4-FFF2-40B4-BE49-F238E27FC236}">
                    <a16:creationId xmlns:a16="http://schemas.microsoft.com/office/drawing/2014/main" id="{96655DBD-76C1-872F-B5B2-97FC857C2285}"/>
                  </a:ext>
                </a:extLst>
              </p:cNvPr>
              <p:cNvSpPr/>
              <p:nvPr/>
            </p:nvSpPr>
            <p:spPr>
              <a:xfrm>
                <a:off x="4738279" y="1717135"/>
                <a:ext cx="915562" cy="3541757"/>
              </a:xfrm>
              <a:custGeom>
                <a:avLst/>
                <a:gdLst>
                  <a:gd name="connsiteX0" fmla="*/ 0 w 915562"/>
                  <a:gd name="connsiteY0" fmla="*/ 2853089 h 3541757"/>
                  <a:gd name="connsiteX1" fmla="*/ 0 w 915562"/>
                  <a:gd name="connsiteY1" fmla="*/ 428 h 3541757"/>
                  <a:gd name="connsiteX2" fmla="*/ 14272 w 915562"/>
                  <a:gd name="connsiteY2" fmla="*/ 0 h 3541757"/>
                  <a:gd name="connsiteX3" fmla="*/ 232457 w 915562"/>
                  <a:gd name="connsiteY3" fmla="*/ 153190 h 3541757"/>
                  <a:gd name="connsiteX4" fmla="*/ 244680 w 915562"/>
                  <a:gd name="connsiteY4" fmla="*/ 325999 h 3541757"/>
                  <a:gd name="connsiteX5" fmla="*/ 278350 w 915562"/>
                  <a:gd name="connsiteY5" fmla="*/ 325265 h 3541757"/>
                  <a:gd name="connsiteX6" fmla="*/ 273431 w 915562"/>
                  <a:gd name="connsiteY6" fmla="*/ 422567 h 3541757"/>
                  <a:gd name="connsiteX7" fmla="*/ 235025 w 915562"/>
                  <a:gd name="connsiteY7" fmla="*/ 480905 h 3541757"/>
                  <a:gd name="connsiteX8" fmla="*/ 214188 w 915562"/>
                  <a:gd name="connsiteY8" fmla="*/ 485864 h 3541757"/>
                  <a:gd name="connsiteX9" fmla="*/ 201525 w 915562"/>
                  <a:gd name="connsiteY9" fmla="*/ 536710 h 3541757"/>
                  <a:gd name="connsiteX10" fmla="*/ 161456 w 915562"/>
                  <a:gd name="connsiteY10" fmla="*/ 592751 h 3541757"/>
                  <a:gd name="connsiteX11" fmla="*/ 171886 w 915562"/>
                  <a:gd name="connsiteY11" fmla="*/ 792834 h 3541757"/>
                  <a:gd name="connsiteX12" fmla="*/ 169620 w 915562"/>
                  <a:gd name="connsiteY12" fmla="*/ 798704 h 3541757"/>
                  <a:gd name="connsiteX13" fmla="*/ 234606 w 915562"/>
                  <a:gd name="connsiteY13" fmla="*/ 848199 h 3541757"/>
                  <a:gd name="connsiteX14" fmla="*/ 233560 w 915562"/>
                  <a:gd name="connsiteY14" fmla="*/ 842942 h 3541757"/>
                  <a:gd name="connsiteX15" fmla="*/ 615375 w 915562"/>
                  <a:gd name="connsiteY15" fmla="*/ 993331 h 3541757"/>
                  <a:gd name="connsiteX16" fmla="*/ 712260 w 915562"/>
                  <a:gd name="connsiteY16" fmla="*/ 1725648 h 3541757"/>
                  <a:gd name="connsiteX17" fmla="*/ 774237 w 915562"/>
                  <a:gd name="connsiteY17" fmla="*/ 1992416 h 3541757"/>
                  <a:gd name="connsiteX18" fmla="*/ 843706 w 915562"/>
                  <a:gd name="connsiteY18" fmla="*/ 2734140 h 3541757"/>
                  <a:gd name="connsiteX19" fmla="*/ 915559 w 915562"/>
                  <a:gd name="connsiteY19" fmla="*/ 3007726 h 3541757"/>
                  <a:gd name="connsiteX20" fmla="*/ 910567 w 915562"/>
                  <a:gd name="connsiteY20" fmla="*/ 3047934 h 3541757"/>
                  <a:gd name="connsiteX21" fmla="*/ 896722 w 915562"/>
                  <a:gd name="connsiteY21" fmla="*/ 3189691 h 3541757"/>
                  <a:gd name="connsiteX22" fmla="*/ 828140 w 915562"/>
                  <a:gd name="connsiteY22" fmla="*/ 3340618 h 3541757"/>
                  <a:gd name="connsiteX23" fmla="*/ 808579 w 915562"/>
                  <a:gd name="connsiteY23" fmla="*/ 3327999 h 3541757"/>
                  <a:gd name="connsiteX24" fmla="*/ 790783 w 915562"/>
                  <a:gd name="connsiteY24" fmla="*/ 3296335 h 3541757"/>
                  <a:gd name="connsiteX25" fmla="*/ 818288 w 915562"/>
                  <a:gd name="connsiteY25" fmla="*/ 3198181 h 3541757"/>
                  <a:gd name="connsiteX26" fmla="*/ 808052 w 915562"/>
                  <a:gd name="connsiteY26" fmla="*/ 3074503 h 3541757"/>
                  <a:gd name="connsiteX27" fmla="*/ 756472 w 915562"/>
                  <a:gd name="connsiteY27" fmla="*/ 3019796 h 3541757"/>
                  <a:gd name="connsiteX28" fmla="*/ 749344 w 915562"/>
                  <a:gd name="connsiteY28" fmla="*/ 3065281 h 3541757"/>
                  <a:gd name="connsiteX29" fmla="*/ 757459 w 915562"/>
                  <a:gd name="connsiteY29" fmla="*/ 3125787 h 3541757"/>
                  <a:gd name="connsiteX30" fmla="*/ 728841 w 915562"/>
                  <a:gd name="connsiteY30" fmla="*/ 3185406 h 3541757"/>
                  <a:gd name="connsiteX31" fmla="*/ 707221 w 915562"/>
                  <a:gd name="connsiteY31" fmla="*/ 3142665 h 3541757"/>
                  <a:gd name="connsiteX32" fmla="*/ 689345 w 915562"/>
                  <a:gd name="connsiteY32" fmla="*/ 3071943 h 3541757"/>
                  <a:gd name="connsiteX33" fmla="*/ 688174 w 915562"/>
                  <a:gd name="connsiteY33" fmla="*/ 2939147 h 3541757"/>
                  <a:gd name="connsiteX34" fmla="*/ 728227 w 915562"/>
                  <a:gd name="connsiteY34" fmla="*/ 2749920 h 3541757"/>
                  <a:gd name="connsiteX35" fmla="*/ 536770 w 915562"/>
                  <a:gd name="connsiteY35" fmla="*/ 2049137 h 3541757"/>
                  <a:gd name="connsiteX36" fmla="*/ 519206 w 915562"/>
                  <a:gd name="connsiteY36" fmla="*/ 1725643 h 3541757"/>
                  <a:gd name="connsiteX37" fmla="*/ 428401 w 915562"/>
                  <a:gd name="connsiteY37" fmla="*/ 1499526 h 3541757"/>
                  <a:gd name="connsiteX38" fmla="*/ 378206 w 915562"/>
                  <a:gd name="connsiteY38" fmla="*/ 1973519 h 3541757"/>
                  <a:gd name="connsiteX39" fmla="*/ 508403 w 915562"/>
                  <a:gd name="connsiteY39" fmla="*/ 2374243 h 3541757"/>
                  <a:gd name="connsiteX40" fmla="*/ 508403 w 915562"/>
                  <a:gd name="connsiteY40" fmla="*/ 2374243 h 3541757"/>
                  <a:gd name="connsiteX41" fmla="*/ 515475 w 915562"/>
                  <a:gd name="connsiteY41" fmla="*/ 3507377 h 3541757"/>
                  <a:gd name="connsiteX42" fmla="*/ 506495 w 915562"/>
                  <a:gd name="connsiteY42" fmla="*/ 3541758 h 3541757"/>
                  <a:gd name="connsiteX43" fmla="*/ 56346 w 915562"/>
                  <a:gd name="connsiteY43" fmla="*/ 3541758 h 3541757"/>
                  <a:gd name="connsiteX44" fmla="*/ 52578 w 915562"/>
                  <a:gd name="connsiteY44" fmla="*/ 3447811 h 3541757"/>
                  <a:gd name="connsiteX45" fmla="*/ 56555 w 915562"/>
                  <a:gd name="connsiteY45" fmla="*/ 2845827 h 3541757"/>
                  <a:gd name="connsiteX46" fmla="*/ 14277 w 915562"/>
                  <a:gd name="connsiteY46" fmla="*/ 2854082 h 3541757"/>
                  <a:gd name="connsiteX47" fmla="*/ 3 w 915562"/>
                  <a:gd name="connsiteY47" fmla="*/ 2853089 h 35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5562" h="3541757">
                    <a:moveTo>
                      <a:pt x="0" y="2853089"/>
                    </a:moveTo>
                    <a:lnTo>
                      <a:pt x="0" y="428"/>
                    </a:lnTo>
                    <a:cubicBezTo>
                      <a:pt x="4678" y="175"/>
                      <a:pt x="9412" y="0"/>
                      <a:pt x="14272" y="0"/>
                    </a:cubicBezTo>
                    <a:cubicBezTo>
                      <a:pt x="136685" y="0"/>
                      <a:pt x="201115" y="82371"/>
                      <a:pt x="232457" y="153190"/>
                    </a:cubicBezTo>
                    <a:cubicBezTo>
                      <a:pt x="262287" y="220591"/>
                      <a:pt x="252944" y="264440"/>
                      <a:pt x="244680" y="325999"/>
                    </a:cubicBezTo>
                    <a:cubicBezTo>
                      <a:pt x="253883" y="319055"/>
                      <a:pt x="267533" y="312869"/>
                      <a:pt x="278350" y="325265"/>
                    </a:cubicBezTo>
                    <a:cubicBezTo>
                      <a:pt x="296407" y="345959"/>
                      <a:pt x="289230" y="385673"/>
                      <a:pt x="273431" y="422567"/>
                    </a:cubicBezTo>
                    <a:cubicBezTo>
                      <a:pt x="261837" y="449644"/>
                      <a:pt x="251325" y="468932"/>
                      <a:pt x="235025" y="480905"/>
                    </a:cubicBezTo>
                    <a:cubicBezTo>
                      <a:pt x="227853" y="486175"/>
                      <a:pt x="220349" y="486807"/>
                      <a:pt x="214188" y="485864"/>
                    </a:cubicBezTo>
                    <a:cubicBezTo>
                      <a:pt x="210152" y="502511"/>
                      <a:pt x="205908" y="519417"/>
                      <a:pt x="201525" y="536710"/>
                    </a:cubicBezTo>
                    <a:cubicBezTo>
                      <a:pt x="197261" y="553527"/>
                      <a:pt x="181961" y="573416"/>
                      <a:pt x="161456" y="592751"/>
                    </a:cubicBezTo>
                    <a:cubicBezTo>
                      <a:pt x="153302" y="618723"/>
                      <a:pt x="138079" y="689936"/>
                      <a:pt x="171886" y="792834"/>
                    </a:cubicBezTo>
                    <a:cubicBezTo>
                      <a:pt x="171886" y="792834"/>
                      <a:pt x="171178" y="794934"/>
                      <a:pt x="169620" y="798704"/>
                    </a:cubicBezTo>
                    <a:cubicBezTo>
                      <a:pt x="190099" y="814729"/>
                      <a:pt x="211901" y="831398"/>
                      <a:pt x="234606" y="848199"/>
                    </a:cubicBezTo>
                    <a:cubicBezTo>
                      <a:pt x="233925" y="844790"/>
                      <a:pt x="233560" y="842942"/>
                      <a:pt x="233560" y="842942"/>
                    </a:cubicBezTo>
                    <a:cubicBezTo>
                      <a:pt x="315188" y="905273"/>
                      <a:pt x="538788" y="856457"/>
                      <a:pt x="615375" y="993331"/>
                    </a:cubicBezTo>
                    <a:cubicBezTo>
                      <a:pt x="692233" y="1130689"/>
                      <a:pt x="708728" y="1566452"/>
                      <a:pt x="712260" y="1725648"/>
                    </a:cubicBezTo>
                    <a:cubicBezTo>
                      <a:pt x="715807" y="1885492"/>
                      <a:pt x="751653" y="1854099"/>
                      <a:pt x="774237" y="1992416"/>
                    </a:cubicBezTo>
                    <a:cubicBezTo>
                      <a:pt x="796901" y="2131221"/>
                      <a:pt x="830002" y="2655058"/>
                      <a:pt x="843706" y="2734140"/>
                    </a:cubicBezTo>
                    <a:cubicBezTo>
                      <a:pt x="861764" y="2815625"/>
                      <a:pt x="915234" y="2979145"/>
                      <a:pt x="915559" y="3007726"/>
                    </a:cubicBezTo>
                    <a:cubicBezTo>
                      <a:pt x="915651" y="3015982"/>
                      <a:pt x="913649" y="3030455"/>
                      <a:pt x="910567" y="3047934"/>
                    </a:cubicBezTo>
                    <a:cubicBezTo>
                      <a:pt x="908283" y="3074451"/>
                      <a:pt x="899830" y="3171350"/>
                      <a:pt x="896722" y="3189691"/>
                    </a:cubicBezTo>
                    <a:cubicBezTo>
                      <a:pt x="893113" y="3210957"/>
                      <a:pt x="832872" y="3332937"/>
                      <a:pt x="828140" y="3340618"/>
                    </a:cubicBezTo>
                    <a:cubicBezTo>
                      <a:pt x="823913" y="3347489"/>
                      <a:pt x="811945" y="3344772"/>
                      <a:pt x="808579" y="3327999"/>
                    </a:cubicBezTo>
                    <a:cubicBezTo>
                      <a:pt x="801244" y="3333511"/>
                      <a:pt x="788013" y="3321259"/>
                      <a:pt x="790783" y="3296335"/>
                    </a:cubicBezTo>
                    <a:cubicBezTo>
                      <a:pt x="793768" y="3269452"/>
                      <a:pt x="812306" y="3212237"/>
                      <a:pt x="818288" y="3198181"/>
                    </a:cubicBezTo>
                    <a:cubicBezTo>
                      <a:pt x="818288" y="3198181"/>
                      <a:pt x="810641" y="3117506"/>
                      <a:pt x="808052" y="3074503"/>
                    </a:cubicBezTo>
                    <a:cubicBezTo>
                      <a:pt x="808052" y="3074503"/>
                      <a:pt x="786698" y="3023611"/>
                      <a:pt x="756472" y="3019796"/>
                    </a:cubicBezTo>
                    <a:cubicBezTo>
                      <a:pt x="756472" y="3019796"/>
                      <a:pt x="750236" y="3045243"/>
                      <a:pt x="749344" y="3065281"/>
                    </a:cubicBezTo>
                    <a:cubicBezTo>
                      <a:pt x="748448" y="3085319"/>
                      <a:pt x="757574" y="3099662"/>
                      <a:pt x="757459" y="3125787"/>
                    </a:cubicBezTo>
                    <a:cubicBezTo>
                      <a:pt x="757341" y="3151913"/>
                      <a:pt x="744356" y="3188619"/>
                      <a:pt x="728841" y="3185406"/>
                    </a:cubicBezTo>
                    <a:cubicBezTo>
                      <a:pt x="713326" y="3182219"/>
                      <a:pt x="708891" y="3169156"/>
                      <a:pt x="707221" y="3142665"/>
                    </a:cubicBezTo>
                    <a:cubicBezTo>
                      <a:pt x="705554" y="3116226"/>
                      <a:pt x="688430" y="3091380"/>
                      <a:pt x="689345" y="3071943"/>
                    </a:cubicBezTo>
                    <a:cubicBezTo>
                      <a:pt x="690261" y="3052558"/>
                      <a:pt x="684918" y="2984840"/>
                      <a:pt x="688174" y="2939147"/>
                    </a:cubicBezTo>
                    <a:cubicBezTo>
                      <a:pt x="691248" y="2895987"/>
                      <a:pt x="724600" y="2764158"/>
                      <a:pt x="728227" y="2749920"/>
                    </a:cubicBezTo>
                    <a:cubicBezTo>
                      <a:pt x="709914" y="2692417"/>
                      <a:pt x="556423" y="2207598"/>
                      <a:pt x="536770" y="2049137"/>
                    </a:cubicBezTo>
                    <a:cubicBezTo>
                      <a:pt x="515955" y="1881301"/>
                      <a:pt x="551763" y="1833178"/>
                      <a:pt x="519206" y="1725643"/>
                    </a:cubicBezTo>
                    <a:cubicBezTo>
                      <a:pt x="502522" y="1670541"/>
                      <a:pt x="466180" y="1587467"/>
                      <a:pt x="428401" y="1499526"/>
                    </a:cubicBezTo>
                    <a:cubicBezTo>
                      <a:pt x="401806" y="1689678"/>
                      <a:pt x="377915" y="1910172"/>
                      <a:pt x="378206" y="1973519"/>
                    </a:cubicBezTo>
                    <a:cubicBezTo>
                      <a:pt x="378682" y="2076474"/>
                      <a:pt x="449458" y="2158613"/>
                      <a:pt x="508403" y="2374243"/>
                    </a:cubicBezTo>
                    <a:lnTo>
                      <a:pt x="508403" y="2374243"/>
                    </a:lnTo>
                    <a:cubicBezTo>
                      <a:pt x="569651" y="2567619"/>
                      <a:pt x="629299" y="3073536"/>
                      <a:pt x="515475" y="3507377"/>
                    </a:cubicBezTo>
                    <a:cubicBezTo>
                      <a:pt x="512395" y="3519107"/>
                      <a:pt x="509405" y="3530550"/>
                      <a:pt x="506495" y="3541758"/>
                    </a:cubicBezTo>
                    <a:lnTo>
                      <a:pt x="56346" y="3541758"/>
                    </a:lnTo>
                    <a:cubicBezTo>
                      <a:pt x="55154" y="3508657"/>
                      <a:pt x="53901" y="3477071"/>
                      <a:pt x="52578" y="3447811"/>
                    </a:cubicBezTo>
                    <a:cubicBezTo>
                      <a:pt x="41989" y="3213621"/>
                      <a:pt x="43330" y="2980843"/>
                      <a:pt x="56555" y="2845827"/>
                    </a:cubicBezTo>
                    <a:cubicBezTo>
                      <a:pt x="48721" y="2848857"/>
                      <a:pt x="32608" y="2854082"/>
                      <a:pt x="14277" y="2854082"/>
                    </a:cubicBezTo>
                    <a:cubicBezTo>
                      <a:pt x="9312" y="2854082"/>
                      <a:pt x="4522" y="2853690"/>
                      <a:pt x="3" y="2853089"/>
                    </a:cubicBezTo>
                    <a:close/>
                  </a:path>
                </a:pathLst>
              </a:custGeom>
              <a:solidFill>
                <a:schemeClr val="accent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54565B"/>
                  </a:solidFill>
                  <a:effectLst/>
                  <a:uLnTx/>
                  <a:uFillTx/>
                  <a:latin typeface="Arial" panose="020B0604020202020204"/>
                  <a:ea typeface="+mn-ea"/>
                  <a:cs typeface="+mn-cs"/>
                </a:endParaRPr>
              </a:p>
            </p:txBody>
          </p:sp>
          <p:pic>
            <p:nvPicPr>
              <p:cNvPr id="105" name="Picture 104">
                <a:extLst>
                  <a:ext uri="{FF2B5EF4-FFF2-40B4-BE49-F238E27FC236}">
                    <a16:creationId xmlns:a16="http://schemas.microsoft.com/office/drawing/2014/main" id="{6F6AEE58-2522-857E-FCD5-3FE139A508DF}"/>
                  </a:ext>
                </a:extLst>
              </p:cNvPr>
              <p:cNvPicPr>
                <a:picLocks noChangeAspect="1"/>
              </p:cNvPicPr>
              <p:nvPr/>
            </p:nvPicPr>
            <p:blipFill rotWithShape="1">
              <a:blip r:embed="rId3">
                <a:grayscl/>
                <a:extLst>
                  <a:ext uri="{28A0092B-C50C-407E-A947-70E740481C1C}">
                    <a14:useLocalDpi xmlns:a14="http://schemas.microsoft.com/office/drawing/2010/main" val="0"/>
                  </a:ext>
                </a:extLst>
              </a:blip>
              <a:srcRect t="27275"/>
              <a:stretch/>
            </p:blipFill>
            <p:spPr>
              <a:xfrm>
                <a:off x="4356495" y="2692648"/>
                <a:ext cx="733010" cy="2052044"/>
              </a:xfrm>
              <a:prstGeom prst="rect">
                <a:avLst/>
              </a:prstGeom>
              <a:solidFill>
                <a:schemeClr val="accent5"/>
              </a:solidFill>
            </p:spPr>
          </p:pic>
        </p:grpSp>
        <p:cxnSp>
          <p:nvCxnSpPr>
            <p:cNvPr id="93" name="Straight Connector 92">
              <a:extLst>
                <a:ext uri="{FF2B5EF4-FFF2-40B4-BE49-F238E27FC236}">
                  <a16:creationId xmlns:a16="http://schemas.microsoft.com/office/drawing/2014/main" id="{D8617C08-1E45-8F41-052B-CC3EFCD7DF0E}"/>
                </a:ext>
              </a:extLst>
            </p:cNvPr>
            <p:cNvCxnSpPr>
              <a:cxnSpLocks/>
            </p:cNvCxnSpPr>
            <p:nvPr/>
          </p:nvCxnSpPr>
          <p:spPr>
            <a:xfrm>
              <a:off x="6107147" y="2460032"/>
              <a:ext cx="1070854" cy="0"/>
            </a:xfrm>
            <a:prstGeom prst="line">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EE1F191A-F77D-71F6-1AA6-E70111F76B2F}"/>
                </a:ext>
              </a:extLst>
            </p:cNvPr>
            <p:cNvCxnSpPr>
              <a:cxnSpLocks/>
            </p:cNvCxnSpPr>
            <p:nvPr/>
          </p:nvCxnSpPr>
          <p:spPr>
            <a:xfrm>
              <a:off x="6572899" y="3749505"/>
              <a:ext cx="203078" cy="0"/>
            </a:xfrm>
            <a:prstGeom prst="line">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99" name="Freeform 33">
              <a:extLst>
                <a:ext uri="{FF2B5EF4-FFF2-40B4-BE49-F238E27FC236}">
                  <a16:creationId xmlns:a16="http://schemas.microsoft.com/office/drawing/2014/main" id="{3365CE47-92FB-B852-4A71-22A0917F0442}"/>
                </a:ext>
              </a:extLst>
            </p:cNvPr>
            <p:cNvSpPr/>
            <p:nvPr/>
          </p:nvSpPr>
          <p:spPr>
            <a:xfrm>
              <a:off x="5998808" y="2964617"/>
              <a:ext cx="1321079" cy="615426"/>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0" name="Freeform 36">
              <a:extLst>
                <a:ext uri="{FF2B5EF4-FFF2-40B4-BE49-F238E27FC236}">
                  <a16:creationId xmlns:a16="http://schemas.microsoft.com/office/drawing/2014/main" id="{B349C1B7-BDC7-9307-190F-CF720D3B9233}"/>
                </a:ext>
              </a:extLst>
            </p:cNvPr>
            <p:cNvSpPr/>
            <p:nvPr/>
          </p:nvSpPr>
          <p:spPr>
            <a:xfrm flipV="1">
              <a:off x="6077041" y="2973272"/>
              <a:ext cx="495858" cy="243704"/>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2" name="Freeform 130">
              <a:extLst>
                <a:ext uri="{FF2B5EF4-FFF2-40B4-BE49-F238E27FC236}">
                  <a16:creationId xmlns:a16="http://schemas.microsoft.com/office/drawing/2014/main" id="{93E957BB-D340-E089-20D5-7120F6FAA164}"/>
                </a:ext>
              </a:extLst>
            </p:cNvPr>
            <p:cNvSpPr/>
            <p:nvPr/>
          </p:nvSpPr>
          <p:spPr>
            <a:xfrm>
              <a:off x="6096735" y="3482069"/>
              <a:ext cx="480321" cy="251060"/>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648575FF-D1DF-874E-7897-C1970011B676}"/>
                </a:ext>
              </a:extLst>
            </p:cNvPr>
            <p:cNvSpPr txBox="1"/>
            <p:nvPr/>
          </p:nvSpPr>
          <p:spPr>
            <a:xfrm>
              <a:off x="4072000" y="2405206"/>
              <a:ext cx="1163422" cy="139714"/>
            </a:xfrm>
            <a:prstGeom prst="rect">
              <a:avLst/>
            </a:prstGeom>
          </p:spPr>
          <p:style>
            <a:lnRef idx="1">
              <a:schemeClr val="accent5"/>
            </a:lnRef>
            <a:fillRef idx="3">
              <a:schemeClr val="accent5"/>
            </a:fillRef>
            <a:effectRef idx="2">
              <a:schemeClr val="accent5"/>
            </a:effectRef>
            <a:fontRef idx="minor">
              <a:schemeClr val="lt1"/>
            </a:fontRef>
          </p:style>
          <p:txBody>
            <a:bodyPr wrap="square" lIns="72000" tIns="0" rIns="7200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a:ea typeface="+mn-ea"/>
                  <a:cs typeface="+mn-cs"/>
                </a:rPr>
                <a:t>SG</a:t>
              </a:r>
              <a:r>
                <a:rPr kumimoji="0" lang="en-US" sz="900" b="1" i="0" u="none" strike="noStrike" kern="1200" cap="none" spc="0" normalizeH="0" baseline="30000" noProof="0">
                  <a:ln>
                    <a:noFill/>
                  </a:ln>
                  <a:solidFill>
                    <a:srgbClr val="FFFFFF"/>
                  </a:solidFill>
                  <a:effectLst/>
                  <a:uLnTx/>
                  <a:uFillTx/>
                  <a:latin typeface="Arial" panose="020B0604020202020204"/>
                  <a:ea typeface="+mn-ea"/>
                  <a:cs typeface="+mn-cs"/>
                </a:rPr>
                <a:t>1</a:t>
              </a:r>
              <a:endParaRPr kumimoji="0" lang="en-GB" sz="9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196" name="Freeform 36">
              <a:extLst>
                <a:ext uri="{FF2B5EF4-FFF2-40B4-BE49-F238E27FC236}">
                  <a16:creationId xmlns:a16="http://schemas.microsoft.com/office/drawing/2014/main" id="{8AF5BE59-4295-EBB5-3012-D2A5DFD9B5E0}"/>
                </a:ext>
              </a:extLst>
            </p:cNvPr>
            <p:cNvSpPr/>
            <p:nvPr/>
          </p:nvSpPr>
          <p:spPr>
            <a:xfrm flipV="1">
              <a:off x="6351283" y="3739988"/>
              <a:ext cx="225773" cy="285890"/>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7" name="Freeform 36">
              <a:extLst>
                <a:ext uri="{FF2B5EF4-FFF2-40B4-BE49-F238E27FC236}">
                  <a16:creationId xmlns:a16="http://schemas.microsoft.com/office/drawing/2014/main" id="{3407290F-04E8-CE30-3DC4-BF29B857440D}"/>
                </a:ext>
              </a:extLst>
            </p:cNvPr>
            <p:cNvSpPr/>
            <p:nvPr/>
          </p:nvSpPr>
          <p:spPr>
            <a:xfrm flipV="1">
              <a:off x="5959175" y="2466580"/>
              <a:ext cx="495858" cy="243704"/>
            </a:xfrm>
            <a:custGeom>
              <a:avLst/>
              <a:gdLst>
                <a:gd name="connsiteX0" fmla="*/ 546755 w 546755"/>
                <a:gd name="connsiteY0" fmla="*/ 377072 h 377072"/>
                <a:gd name="connsiteX1" fmla="*/ 546755 w 546755"/>
                <a:gd name="connsiteY1" fmla="*/ 0 h 377072"/>
                <a:gd name="connsiteX2" fmla="*/ 0 w 546755"/>
                <a:gd name="connsiteY2" fmla="*/ 0 h 377072"/>
              </a:gdLst>
              <a:ahLst/>
              <a:cxnLst>
                <a:cxn ang="0">
                  <a:pos x="connsiteX0" y="connsiteY0"/>
                </a:cxn>
                <a:cxn ang="0">
                  <a:pos x="connsiteX1" y="connsiteY1"/>
                </a:cxn>
                <a:cxn ang="0">
                  <a:pos x="connsiteX2" y="connsiteY2"/>
                </a:cxn>
              </a:cxnLst>
              <a:rect l="l" t="t" r="r" b="b"/>
              <a:pathLst>
                <a:path w="546755" h="377072">
                  <a:moveTo>
                    <a:pt x="546755" y="377072"/>
                  </a:moveTo>
                  <a:lnTo>
                    <a:pt x="546755" y="0"/>
                  </a:lnTo>
                  <a:lnTo>
                    <a:pt x="0" y="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52696479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B4B3122F-187F-8FA9-3755-772BFD141E93}"/>
              </a:ext>
            </a:extLst>
          </p:cNvPr>
          <p:cNvSpPr>
            <a:spLocks noGrp="1"/>
          </p:cNvSpPr>
          <p:nvPr>
            <p:ph type="title"/>
          </p:nvPr>
        </p:nvSpPr>
        <p:spPr>
          <a:xfrm>
            <a:off x="838200" y="128500"/>
            <a:ext cx="10515600" cy="1325563"/>
          </a:xfrm>
        </p:spPr>
        <p:txBody>
          <a:bodyPr>
            <a:noAutofit/>
          </a:bodyPr>
          <a:lstStyle/>
          <a:p>
            <a:r>
              <a:rPr lang="en-GB" sz="2800"/>
              <a:t>It Is Recommended That Patients Treated With T-</a:t>
            </a:r>
            <a:r>
              <a:rPr lang="en-GB" sz="2800" err="1"/>
              <a:t>DXd</a:t>
            </a:r>
            <a:r>
              <a:rPr lang="en-GB" sz="2800"/>
              <a:t> Have HRCT Scans at Least Every 12 Weeks and Every 6 to 9 Weeks for Those With Respiratory Symptoms</a:t>
            </a:r>
            <a:r>
              <a:rPr lang="en-GB" sz="2800" baseline="30000"/>
              <a:t>1</a:t>
            </a:r>
            <a:endParaRPr lang="en-US" sz="2800"/>
          </a:p>
        </p:txBody>
      </p:sp>
      <p:sp>
        <p:nvSpPr>
          <p:cNvPr id="7" name="Footer Placeholder 6">
            <a:extLst>
              <a:ext uri="{FF2B5EF4-FFF2-40B4-BE49-F238E27FC236}">
                <a16:creationId xmlns:a16="http://schemas.microsoft.com/office/drawing/2014/main" id="{603C8510-FCB2-351E-E438-1ECA672040E8}"/>
              </a:ext>
            </a:extLst>
          </p:cNvPr>
          <p:cNvSpPr>
            <a:spLocks noGrp="1"/>
          </p:cNvSpPr>
          <p:nvPr>
            <p:ph type="ftr" sz="quarter" idx="10"/>
          </p:nvPr>
        </p:nvSpPr>
        <p:spPr/>
        <p:txBody>
          <a:bodyPr/>
          <a:lstStyle/>
          <a:p>
            <a:r>
              <a:rPr lang="en-GB" sz="1000">
                <a:solidFill>
                  <a:schemeClr val="tx1"/>
                </a:solidFill>
                <a:latin typeface="Arial" panose="020B0604020202020204" pitchFamily="34" charset="0"/>
                <a:cs typeface="Arial" panose="020B0604020202020204" pitchFamily="34" charset="0"/>
              </a:rPr>
              <a:t>ABG, arterial blood gas; BAL, bronchoalveolar lavage; HRCT, high-resolution computerized tomography; ILD, interstitial lung disease; PFT, pulmonary function test; SpO</a:t>
            </a:r>
            <a:r>
              <a:rPr lang="en-GB" sz="1000" baseline="-25000">
                <a:solidFill>
                  <a:schemeClr val="tx1"/>
                </a:solidFill>
                <a:latin typeface="Arial" panose="020B0604020202020204" pitchFamily="34" charset="0"/>
                <a:cs typeface="Arial" panose="020B0604020202020204" pitchFamily="34" charset="0"/>
              </a:rPr>
              <a:t>2</a:t>
            </a:r>
            <a:r>
              <a:rPr lang="en-GB" sz="1000">
                <a:solidFill>
                  <a:schemeClr val="tx1"/>
                </a:solidFill>
                <a:latin typeface="Arial" panose="020B0604020202020204" pitchFamily="34" charset="0"/>
                <a:cs typeface="Arial" panose="020B0604020202020204" pitchFamily="34" charset="0"/>
              </a:rPr>
              <a:t>, peripheral oxygen saturation; T-</a:t>
            </a:r>
            <a:r>
              <a:rPr lang="en-GB" sz="1000" err="1">
                <a:solidFill>
                  <a:schemeClr val="tx1"/>
                </a:solidFill>
                <a:latin typeface="Arial" panose="020B0604020202020204" pitchFamily="34" charset="0"/>
                <a:cs typeface="Arial" panose="020B0604020202020204" pitchFamily="34" charset="0"/>
              </a:rPr>
              <a:t>DXd</a:t>
            </a:r>
            <a:r>
              <a:rPr lang="en-GB" sz="1000">
                <a:solidFill>
                  <a:schemeClr val="tx1"/>
                </a:solidFill>
                <a:latin typeface="Arial" panose="020B0604020202020204" pitchFamily="34" charset="0"/>
                <a:cs typeface="Arial" panose="020B0604020202020204" pitchFamily="34" charset="0"/>
              </a:rPr>
              <a:t>, trastuzumab </a:t>
            </a:r>
            <a:r>
              <a:rPr lang="en-GB" sz="1000" err="1">
                <a:solidFill>
                  <a:schemeClr val="tx1"/>
                </a:solidFill>
                <a:latin typeface="Arial" panose="020B0604020202020204" pitchFamily="34" charset="0"/>
                <a:cs typeface="Arial" panose="020B0604020202020204" pitchFamily="34" charset="0"/>
              </a:rPr>
              <a:t>deruxtecan</a:t>
            </a:r>
            <a:r>
              <a:rPr lang="en-GB" sz="1000">
                <a:solidFill>
                  <a:schemeClr val="tx1"/>
                </a:solidFill>
                <a:latin typeface="Arial" panose="020B0604020202020204" pitchFamily="34" charset="0"/>
                <a:cs typeface="Arial" panose="020B0604020202020204" pitchFamily="34" charset="0"/>
              </a:rPr>
              <a:t>.</a:t>
            </a:r>
          </a:p>
          <a:p>
            <a:r>
              <a:rPr lang="en-GB" sz="1000">
                <a:solidFill>
                  <a:schemeClr val="tx1"/>
                </a:solidFill>
                <a:latin typeface="Arial" panose="020B0604020202020204" pitchFamily="34" charset="0"/>
                <a:cs typeface="Arial" panose="020B0604020202020204" pitchFamily="34" charset="0"/>
              </a:rPr>
              <a:t>1. Rugo HS, et al.</a:t>
            </a:r>
            <a:r>
              <a:rPr lang="en-GB" sz="1000" i="1">
                <a:solidFill>
                  <a:schemeClr val="tx1"/>
                </a:solidFill>
                <a:latin typeface="Arial" panose="020B0604020202020204" pitchFamily="34" charset="0"/>
                <a:cs typeface="Arial" panose="020B0604020202020204" pitchFamily="34" charset="0"/>
              </a:rPr>
              <a:t> JCO Oncol </a:t>
            </a:r>
            <a:r>
              <a:rPr lang="en-GB" sz="1000" i="1" err="1">
                <a:solidFill>
                  <a:schemeClr val="tx1"/>
                </a:solidFill>
                <a:latin typeface="Arial" panose="020B0604020202020204" pitchFamily="34" charset="0"/>
                <a:cs typeface="Arial" panose="020B0604020202020204" pitchFamily="34" charset="0"/>
              </a:rPr>
              <a:t>Pract</a:t>
            </a:r>
            <a:r>
              <a:rPr lang="en-GB" sz="1000">
                <a:solidFill>
                  <a:schemeClr val="tx1"/>
                </a:solidFill>
                <a:latin typeface="Arial" panose="020B0604020202020204" pitchFamily="34" charset="0"/>
                <a:cs typeface="Arial" panose="020B0604020202020204" pitchFamily="34" charset="0"/>
              </a:rPr>
              <a:t>. 2023;19(8):539-546.</a:t>
            </a:r>
          </a:p>
        </p:txBody>
      </p:sp>
      <p:grpSp>
        <p:nvGrpSpPr>
          <p:cNvPr id="9" name="Group 8">
            <a:extLst>
              <a:ext uri="{FF2B5EF4-FFF2-40B4-BE49-F238E27FC236}">
                <a16:creationId xmlns:a16="http://schemas.microsoft.com/office/drawing/2014/main" id="{111CAA9F-1354-B9C7-943B-069A48C6887B}"/>
              </a:ext>
            </a:extLst>
          </p:cNvPr>
          <p:cNvGrpSpPr/>
          <p:nvPr/>
        </p:nvGrpSpPr>
        <p:grpSpPr>
          <a:xfrm>
            <a:off x="351030" y="1586645"/>
            <a:ext cx="11375302" cy="4314600"/>
            <a:chOff x="511898" y="1578178"/>
            <a:chExt cx="10754320" cy="4314600"/>
          </a:xfrm>
        </p:grpSpPr>
        <p:cxnSp>
          <p:nvCxnSpPr>
            <p:cNvPr id="10" name="Straight Connector 9">
              <a:extLst>
                <a:ext uri="{FF2B5EF4-FFF2-40B4-BE49-F238E27FC236}">
                  <a16:creationId xmlns:a16="http://schemas.microsoft.com/office/drawing/2014/main" id="{593F1DBE-0624-DAB9-2ADA-D56B486511A3}"/>
                </a:ext>
              </a:extLst>
            </p:cNvPr>
            <p:cNvCxnSpPr>
              <a:cxnSpLocks/>
            </p:cNvCxnSpPr>
            <p:nvPr/>
          </p:nvCxnSpPr>
          <p:spPr>
            <a:xfrm>
              <a:off x="6654267" y="2554942"/>
              <a:ext cx="0" cy="2070570"/>
            </a:xfrm>
            <a:prstGeom prst="line">
              <a:avLst/>
            </a:prstGeom>
            <a:ln w="28575">
              <a:solidFill>
                <a:schemeClr val="tx1">
                  <a:lumMod val="65000"/>
                  <a:lumOff val="35000"/>
                </a:schemeClr>
              </a:solidFill>
            </a:ln>
          </p:spPr>
          <p:style>
            <a:lnRef idx="1">
              <a:schemeClr val="dk1"/>
            </a:lnRef>
            <a:fillRef idx="0">
              <a:schemeClr val="dk1"/>
            </a:fillRef>
            <a:effectRef idx="0">
              <a:schemeClr val="dk1"/>
            </a:effectRef>
            <a:fontRef idx="minor">
              <a:schemeClr val="tx1"/>
            </a:fontRef>
          </p:style>
        </p:cxnSp>
        <p:grpSp>
          <p:nvGrpSpPr>
            <p:cNvPr id="11" name="Group 10">
              <a:extLst>
                <a:ext uri="{FF2B5EF4-FFF2-40B4-BE49-F238E27FC236}">
                  <a16:creationId xmlns:a16="http://schemas.microsoft.com/office/drawing/2014/main" id="{0354E956-90C2-6E3D-D8F8-0656FCBA69FA}"/>
                </a:ext>
              </a:extLst>
            </p:cNvPr>
            <p:cNvGrpSpPr/>
            <p:nvPr/>
          </p:nvGrpSpPr>
          <p:grpSpPr>
            <a:xfrm>
              <a:off x="2042316" y="1578178"/>
              <a:ext cx="9223902" cy="2546632"/>
              <a:chOff x="921124" y="1578178"/>
              <a:chExt cx="9223902" cy="2546632"/>
            </a:xfrm>
          </p:grpSpPr>
          <p:sp>
            <p:nvSpPr>
              <p:cNvPr id="21" name="Rectangle: Rounded Corners 8">
                <a:extLst>
                  <a:ext uri="{FF2B5EF4-FFF2-40B4-BE49-F238E27FC236}">
                    <a16:creationId xmlns:a16="http://schemas.microsoft.com/office/drawing/2014/main" id="{DC6B259C-582F-E355-43E8-BA4AD34B3696}"/>
                  </a:ext>
                </a:extLst>
              </p:cNvPr>
              <p:cNvSpPr/>
              <p:nvPr/>
            </p:nvSpPr>
            <p:spPr>
              <a:xfrm>
                <a:off x="921124" y="1578178"/>
                <a:ext cx="9223902" cy="976764"/>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lstStyle/>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Complete history and physical</a:t>
                </a: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HRCT</a:t>
                </a: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Baseline SpO</a:t>
                </a:r>
                <a:r>
                  <a:rPr kumimoji="0" lang="en-GB" sz="1400" b="0" i="0" u="none" strike="noStrike" kern="1200" cap="none" spc="0" normalizeH="0" baseline="-25000" noProof="0">
                    <a:ln>
                      <a:noFill/>
                    </a:ln>
                    <a:solidFill>
                      <a:schemeClr val="bg1"/>
                    </a:solidFill>
                    <a:effectLst/>
                    <a:uLnTx/>
                    <a:uFillTx/>
                    <a:latin typeface="Arial" panose="020B0604020202020204"/>
                    <a:ea typeface="+mn-ea"/>
                    <a:cs typeface="+mn-cs"/>
                  </a:rPr>
                  <a:t>2</a:t>
                </a: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Consider pulmonary consult for patients with significant lung comorbidities</a:t>
                </a: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Provide patient education on risk and symptom identification</a:t>
                </a:r>
              </a:p>
            </p:txBody>
          </p:sp>
          <p:sp>
            <p:nvSpPr>
              <p:cNvPr id="22" name="Rectangle: Rounded Corners 9">
                <a:extLst>
                  <a:ext uri="{FF2B5EF4-FFF2-40B4-BE49-F238E27FC236}">
                    <a16:creationId xmlns:a16="http://schemas.microsoft.com/office/drawing/2014/main" id="{28ABC85F-29FC-CE32-D0B8-D1DA27E95836}"/>
                  </a:ext>
                </a:extLst>
              </p:cNvPr>
              <p:cNvSpPr/>
              <p:nvPr/>
            </p:nvSpPr>
            <p:spPr>
              <a:xfrm>
                <a:off x="921124" y="2687516"/>
                <a:ext cx="9223902" cy="640003"/>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1" i="0" u="sng" strike="noStrike" kern="1200" cap="none" spc="0" normalizeH="0" baseline="0" noProof="0">
                    <a:ln>
                      <a:noFill/>
                    </a:ln>
                    <a:solidFill>
                      <a:schemeClr val="bg1"/>
                    </a:solidFill>
                    <a:effectLst/>
                    <a:uLnTx/>
                    <a:uFillTx/>
                    <a:latin typeface="Arial" panose="020B0604020202020204"/>
                    <a:ea typeface="+mn-ea"/>
                    <a:cs typeface="+mn-cs"/>
                  </a:rPr>
                  <a:t>HRCT at least every 12 weeks, or every 6-9 weeks with baseline respiratory symptoms</a:t>
                </a: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Vital signs including SpO</a:t>
                </a:r>
                <a:r>
                  <a:rPr kumimoji="0" lang="en-GB" sz="1400" b="0" i="0" u="none" strike="noStrike" kern="1200" cap="none" spc="0" normalizeH="0" baseline="-25000" noProof="0">
                    <a:ln>
                      <a:noFill/>
                    </a:ln>
                    <a:solidFill>
                      <a:schemeClr val="bg1"/>
                    </a:solidFill>
                    <a:effectLst/>
                    <a:uLnTx/>
                    <a:uFillTx/>
                    <a:latin typeface="Arial" panose="020B0604020202020204"/>
                    <a:ea typeface="+mn-ea"/>
                    <a:cs typeface="+mn-cs"/>
                  </a:rPr>
                  <a:t>2</a:t>
                </a: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 and symptom assessment with treatment visits</a:t>
                </a:r>
              </a:p>
            </p:txBody>
          </p:sp>
          <p:sp>
            <p:nvSpPr>
              <p:cNvPr id="23" name="Rectangle: Rounded Corners 10">
                <a:extLst>
                  <a:ext uri="{FF2B5EF4-FFF2-40B4-BE49-F238E27FC236}">
                    <a16:creationId xmlns:a16="http://schemas.microsoft.com/office/drawing/2014/main" id="{E465DC96-3EAA-7680-A58F-28543F9578EE}"/>
                  </a:ext>
                </a:extLst>
              </p:cNvPr>
              <p:cNvSpPr/>
              <p:nvPr/>
            </p:nvSpPr>
            <p:spPr>
              <a:xfrm>
                <a:off x="921124" y="3470227"/>
                <a:ext cx="9223902" cy="654583"/>
              </a:xfrm>
              <a:prstGeom prst="rect">
                <a:avLst/>
              </a:prstGeom>
              <a:ln/>
            </p:spPr>
            <p:style>
              <a:lnRef idx="1">
                <a:schemeClr val="accent5"/>
              </a:lnRef>
              <a:fillRef idx="3">
                <a:schemeClr val="accent5"/>
              </a:fillRef>
              <a:effectRef idx="2">
                <a:schemeClr val="accent5"/>
              </a:effectRef>
              <a:fontRef idx="minor">
                <a:schemeClr val="lt1"/>
              </a:fontRef>
            </p:style>
            <p:txBody>
              <a:bodyPr lIns="91440" tIns="45720" rIns="91440" bIns="45720" rtlCol="0" anchor="ct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T-</a:t>
                </a:r>
                <a:r>
                  <a:rPr kumimoji="0" lang="en-GB" sz="1400" b="0" i="0" u="none" strike="noStrike" kern="1200" cap="none" spc="0" normalizeH="0" baseline="0" noProof="0" err="1">
                    <a:ln>
                      <a:noFill/>
                    </a:ln>
                    <a:solidFill>
                      <a:schemeClr val="bg1"/>
                    </a:solidFill>
                    <a:effectLst/>
                    <a:uLnTx/>
                    <a:uFillTx/>
                    <a:latin typeface="Arial" panose="020B0604020202020204"/>
                    <a:ea typeface="+mn-ea"/>
                    <a:cs typeface="+mn-cs"/>
                  </a:rPr>
                  <a:t>DXd</a:t>
                </a: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-related ILD/pneumonitis should be suspected when:</a:t>
                </a: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Radiographic changes potentially consistent with ILD/pneumonitis are seen</a:t>
                </a:r>
                <a:endParaRPr lang="en-GB" sz="1400" b="0" i="0" u="none" strike="noStrike" kern="1200" cap="none" spc="0" normalizeH="0" baseline="0" noProof="0">
                  <a:ln>
                    <a:noFill/>
                  </a:ln>
                  <a:solidFill>
                    <a:schemeClr val="bg1"/>
                  </a:solidFill>
                  <a:effectLst/>
                  <a:uLnTx/>
                  <a:uFillTx/>
                  <a:latin typeface="Arial" panose="020B0604020202020204"/>
                  <a:cs typeface="Arial"/>
                </a:endParaRP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Patient experiences acute onset of new or worsening pulmonary signs/symptoms, such as </a:t>
                </a:r>
                <a:r>
                  <a:rPr lang="en-GB" sz="1400" err="1">
                    <a:solidFill>
                      <a:schemeClr val="bg1"/>
                    </a:solidFill>
                    <a:latin typeface="Arial" panose="020B0604020202020204"/>
                  </a:rPr>
                  <a:t>dyspnea</a:t>
                </a: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 cough, or fever</a:t>
                </a:r>
                <a:endParaRPr lang="en-GB" sz="1400" b="0" i="0" u="none" strike="noStrike" kern="1200" cap="none" spc="0" normalizeH="0" baseline="0" noProof="0">
                  <a:ln>
                    <a:noFill/>
                  </a:ln>
                  <a:solidFill>
                    <a:schemeClr val="bg1"/>
                  </a:solidFill>
                  <a:effectLst/>
                  <a:uLnTx/>
                  <a:uFillTx/>
                  <a:latin typeface="Arial" panose="020B0604020202020204"/>
                  <a:cs typeface="Arial"/>
                </a:endParaRPr>
              </a:p>
            </p:txBody>
          </p:sp>
        </p:grpSp>
        <p:sp>
          <p:nvSpPr>
            <p:cNvPr id="12" name="TextBox 11">
              <a:extLst>
                <a:ext uri="{FF2B5EF4-FFF2-40B4-BE49-F238E27FC236}">
                  <a16:creationId xmlns:a16="http://schemas.microsoft.com/office/drawing/2014/main" id="{3285A07C-2B4F-56D1-6A88-B9531C58E772}"/>
                </a:ext>
              </a:extLst>
            </p:cNvPr>
            <p:cNvSpPr txBox="1"/>
            <p:nvPr/>
          </p:nvSpPr>
          <p:spPr>
            <a:xfrm>
              <a:off x="511899" y="1743394"/>
              <a:ext cx="1347537"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chemeClr val="accent1"/>
                  </a:solidFill>
                  <a:effectLst/>
                  <a:uLnTx/>
                  <a:uFillTx/>
                  <a:latin typeface="Arial" panose="020B0604020202020204"/>
                  <a:ea typeface="MS PGothic" charset="0"/>
                  <a:cs typeface="+mn-cs"/>
                </a:rPr>
                <a:t>Pre-T-</a:t>
              </a:r>
              <a:r>
                <a:rPr kumimoji="0" lang="en-GB" sz="1800" b="1" i="0" u="none" strike="noStrike" kern="1200" cap="none" spc="0" normalizeH="0" baseline="0" noProof="0" err="1">
                  <a:ln>
                    <a:noFill/>
                  </a:ln>
                  <a:solidFill>
                    <a:schemeClr val="accent1"/>
                  </a:solidFill>
                  <a:effectLst/>
                  <a:uLnTx/>
                  <a:uFillTx/>
                  <a:latin typeface="Arial" panose="020B0604020202020204"/>
                  <a:ea typeface="MS PGothic" charset="0"/>
                  <a:cs typeface="+mn-cs"/>
                </a:rPr>
                <a:t>DXd</a:t>
              </a:r>
              <a:r>
                <a:rPr kumimoji="0" lang="en-GB" sz="1800" b="1" i="0" u="none" strike="noStrike" kern="1200" cap="none" spc="0" normalizeH="0" baseline="0" noProof="0">
                  <a:ln>
                    <a:noFill/>
                  </a:ln>
                  <a:solidFill>
                    <a:schemeClr val="accent1"/>
                  </a:solidFill>
                  <a:effectLst/>
                  <a:uLnTx/>
                  <a:uFillTx/>
                  <a:latin typeface="Arial" panose="020B0604020202020204"/>
                  <a:ea typeface="MS PGothic" charset="0"/>
                  <a:cs typeface="+mn-cs"/>
                </a:rPr>
                <a:t> treatment</a:t>
              </a:r>
            </a:p>
          </p:txBody>
        </p:sp>
        <p:sp>
          <p:nvSpPr>
            <p:cNvPr id="13" name="TextBox 12">
              <a:extLst>
                <a:ext uri="{FF2B5EF4-FFF2-40B4-BE49-F238E27FC236}">
                  <a16:creationId xmlns:a16="http://schemas.microsoft.com/office/drawing/2014/main" id="{DB61AA19-F486-150D-FAC6-C35D7C7005F6}"/>
                </a:ext>
              </a:extLst>
            </p:cNvPr>
            <p:cNvSpPr txBox="1"/>
            <p:nvPr/>
          </p:nvSpPr>
          <p:spPr>
            <a:xfrm>
              <a:off x="511898" y="2695716"/>
              <a:ext cx="1347537"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chemeClr val="accent3"/>
                  </a:solidFill>
                  <a:effectLst/>
                  <a:uLnTx/>
                  <a:uFillTx/>
                  <a:latin typeface="Arial" panose="020B0604020202020204"/>
                  <a:ea typeface="MS PGothic" charset="0"/>
                  <a:cs typeface="+mn-cs"/>
                </a:rPr>
                <a:t>On T-</a:t>
              </a:r>
              <a:r>
                <a:rPr kumimoji="0" lang="en-GB" sz="1800" b="1" i="0" u="none" strike="noStrike" kern="1200" cap="none" spc="0" normalizeH="0" baseline="0" noProof="0" err="1">
                  <a:ln>
                    <a:noFill/>
                  </a:ln>
                  <a:solidFill>
                    <a:schemeClr val="accent3"/>
                  </a:solidFill>
                  <a:effectLst/>
                  <a:uLnTx/>
                  <a:uFillTx/>
                  <a:latin typeface="Arial" panose="020B0604020202020204"/>
                  <a:ea typeface="MS PGothic" charset="0"/>
                  <a:cs typeface="+mn-cs"/>
                </a:rPr>
                <a:t>DXd</a:t>
              </a:r>
              <a:r>
                <a:rPr kumimoji="0" lang="en-GB" sz="1800" b="1" i="0" u="none" strike="noStrike" kern="1200" cap="none" spc="0" normalizeH="0" baseline="0" noProof="0">
                  <a:ln>
                    <a:noFill/>
                  </a:ln>
                  <a:solidFill>
                    <a:schemeClr val="accent3"/>
                  </a:solidFill>
                  <a:effectLst/>
                  <a:uLnTx/>
                  <a:uFillTx/>
                  <a:latin typeface="Arial" panose="020B0604020202020204"/>
                  <a:ea typeface="MS PGothic" charset="0"/>
                  <a:cs typeface="+mn-cs"/>
                </a:rPr>
                <a:t> treatment</a:t>
              </a:r>
            </a:p>
          </p:txBody>
        </p:sp>
        <p:sp>
          <p:nvSpPr>
            <p:cNvPr id="14" name="TextBox 13">
              <a:extLst>
                <a:ext uri="{FF2B5EF4-FFF2-40B4-BE49-F238E27FC236}">
                  <a16:creationId xmlns:a16="http://schemas.microsoft.com/office/drawing/2014/main" id="{8ABCDCDF-3209-493F-61E7-D34F2C12C2BF}"/>
                </a:ext>
              </a:extLst>
            </p:cNvPr>
            <p:cNvSpPr txBox="1"/>
            <p:nvPr/>
          </p:nvSpPr>
          <p:spPr>
            <a:xfrm>
              <a:off x="511898" y="3515954"/>
              <a:ext cx="1347537"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chemeClr val="accent5"/>
                  </a:solidFill>
                  <a:effectLst/>
                  <a:uLnTx/>
                  <a:uFillTx/>
                  <a:latin typeface="Arial" panose="020B0604020202020204"/>
                  <a:ea typeface="MS PGothic" charset="0"/>
                  <a:cs typeface="+mn-cs"/>
                </a:rPr>
                <a:t>If ILD suspected</a:t>
              </a:r>
            </a:p>
          </p:txBody>
        </p:sp>
        <p:sp>
          <p:nvSpPr>
            <p:cNvPr id="15" name="Rectangle: Rounded Corners 15">
              <a:extLst>
                <a:ext uri="{FF2B5EF4-FFF2-40B4-BE49-F238E27FC236}">
                  <a16:creationId xmlns:a16="http://schemas.microsoft.com/office/drawing/2014/main" id="{C540AEA6-91F6-516E-AF2B-6AD441E7F692}"/>
                </a:ext>
              </a:extLst>
            </p:cNvPr>
            <p:cNvSpPr/>
            <p:nvPr/>
          </p:nvSpPr>
          <p:spPr>
            <a:xfrm>
              <a:off x="2042316" y="4260880"/>
              <a:ext cx="9223902" cy="3646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rgbClr val="FFFFFF"/>
                  </a:solidFill>
                  <a:effectLst/>
                  <a:uLnTx/>
                  <a:uFillTx/>
                  <a:latin typeface="Arial" panose="020B0604020202020204"/>
                  <a:ea typeface="+mn-ea"/>
                  <a:cs typeface="+mn-cs"/>
                </a:rPr>
                <a:t>Immediately hold T-</a:t>
              </a:r>
              <a:r>
                <a:rPr kumimoji="0" lang="en-GB" sz="1400" b="0" i="0" u="none" strike="noStrike" kern="1200" cap="none" spc="0" normalizeH="0" baseline="0" noProof="0" err="1">
                  <a:ln>
                    <a:noFill/>
                  </a:ln>
                  <a:solidFill>
                    <a:srgbClr val="FFFFFF"/>
                  </a:solidFill>
                  <a:effectLst/>
                  <a:uLnTx/>
                  <a:uFillTx/>
                  <a:latin typeface="Arial" panose="020B0604020202020204"/>
                  <a:ea typeface="+mn-ea"/>
                  <a:cs typeface="+mn-cs"/>
                </a:rPr>
                <a:t>DXd</a:t>
              </a:r>
              <a:r>
                <a:rPr kumimoji="0" lang="en-GB" sz="1400" b="0" i="0" u="none" strike="noStrike" kern="1200" cap="none" spc="0" normalizeH="0" baseline="0" noProof="0">
                  <a:ln>
                    <a:noFill/>
                  </a:ln>
                  <a:solidFill>
                    <a:srgbClr val="FFFFFF"/>
                  </a:solidFill>
                  <a:effectLst/>
                  <a:uLnTx/>
                  <a:uFillTx/>
                  <a:latin typeface="Arial" panose="020B0604020202020204"/>
                  <a:ea typeface="+mn-ea"/>
                  <a:cs typeface="+mn-cs"/>
                </a:rPr>
                <a:t> therapy and proceed with diagnostic workup</a:t>
              </a:r>
            </a:p>
          </p:txBody>
        </p:sp>
        <p:sp>
          <p:nvSpPr>
            <p:cNvPr id="16" name="Rectangle: Rounded Corners 16">
              <a:extLst>
                <a:ext uri="{FF2B5EF4-FFF2-40B4-BE49-F238E27FC236}">
                  <a16:creationId xmlns:a16="http://schemas.microsoft.com/office/drawing/2014/main" id="{DC21F2D2-9EF9-5684-332C-1F412C301778}"/>
                </a:ext>
              </a:extLst>
            </p:cNvPr>
            <p:cNvSpPr/>
            <p:nvPr/>
          </p:nvSpPr>
          <p:spPr>
            <a:xfrm>
              <a:off x="2042316" y="4747530"/>
              <a:ext cx="9223902" cy="464556"/>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rgbClr val="FFFFFF"/>
                  </a:solidFill>
                  <a:effectLst/>
                  <a:uLnTx/>
                  <a:uFillTx/>
                  <a:latin typeface="Arial" panose="020B0604020202020204"/>
                  <a:ea typeface="+mn-ea"/>
                  <a:cs typeface="+mn-cs"/>
                </a:rPr>
                <a:t>Vitals and SpO</a:t>
              </a:r>
              <a:r>
                <a:rPr kumimoji="0" lang="en-GB" sz="1400" b="0" i="0" u="none" strike="noStrike" kern="1200" cap="none" spc="0" normalizeH="0" baseline="-25000" noProof="0">
                  <a:ln>
                    <a:noFill/>
                  </a:ln>
                  <a:solidFill>
                    <a:srgbClr val="FFFFFF"/>
                  </a:solidFill>
                  <a:effectLst/>
                  <a:uLnTx/>
                  <a:uFillTx/>
                  <a:latin typeface="Arial" panose="020B0604020202020204"/>
                  <a:ea typeface="+mn-ea"/>
                  <a:cs typeface="+mn-cs"/>
                </a:rPr>
                <a:t>2</a:t>
              </a:r>
              <a:r>
                <a:rPr kumimoji="0" lang="en-GB" sz="1400" b="0" i="0" u="none" strike="noStrike" kern="1200" cap="none" spc="0" normalizeH="0" baseline="0" noProof="0">
                  <a:ln>
                    <a:noFill/>
                  </a:ln>
                  <a:solidFill>
                    <a:srgbClr val="FFFFFF"/>
                  </a:solidFill>
                  <a:effectLst/>
                  <a:uLnTx/>
                  <a:uFillTx/>
                  <a:latin typeface="Arial" panose="020B0604020202020204"/>
                  <a:ea typeface="+mn-ea"/>
                  <a:cs typeface="+mn-cs"/>
                </a:rPr>
                <a:t>, HRCT, blood tests</a:t>
              </a: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rgbClr val="FFFFFF"/>
                  </a:solidFill>
                  <a:effectLst/>
                  <a:uLnTx/>
                  <a:uFillTx/>
                  <a:latin typeface="Arial" panose="020B0604020202020204"/>
                  <a:ea typeface="+mn-ea"/>
                  <a:cs typeface="+mn-cs"/>
                </a:rPr>
                <a:t>If clinically indicated, consider PFTs, ABG, and bronchoscopy/BAL</a:t>
              </a:r>
            </a:p>
          </p:txBody>
        </p:sp>
        <p:sp>
          <p:nvSpPr>
            <p:cNvPr id="17" name="Left Brace 16">
              <a:extLst>
                <a:ext uri="{FF2B5EF4-FFF2-40B4-BE49-F238E27FC236}">
                  <a16:creationId xmlns:a16="http://schemas.microsoft.com/office/drawing/2014/main" id="{E946C837-824A-8D7C-EC3B-65D0BF9E4CA9}"/>
                </a:ext>
              </a:extLst>
            </p:cNvPr>
            <p:cNvSpPr/>
            <p:nvPr/>
          </p:nvSpPr>
          <p:spPr>
            <a:xfrm>
              <a:off x="1838424" y="1578178"/>
              <a:ext cx="163629" cy="976764"/>
            </a:xfrm>
            <a:prstGeom prst="leftBrace">
              <a:avLst/>
            </a:prstGeom>
            <a:ln>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 name="Left Brace 17">
              <a:extLst>
                <a:ext uri="{FF2B5EF4-FFF2-40B4-BE49-F238E27FC236}">
                  <a16:creationId xmlns:a16="http://schemas.microsoft.com/office/drawing/2014/main" id="{A49A0107-2857-B726-B0F0-0F0989A6E495}"/>
                </a:ext>
              </a:extLst>
            </p:cNvPr>
            <p:cNvSpPr/>
            <p:nvPr/>
          </p:nvSpPr>
          <p:spPr>
            <a:xfrm>
              <a:off x="1838423" y="2671760"/>
              <a:ext cx="163629" cy="662998"/>
            </a:xfrm>
            <a:prstGeom prst="leftBrace">
              <a:avLst/>
            </a:prstGeom>
            <a:ln>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 name="Left Brace 18">
              <a:extLst>
                <a:ext uri="{FF2B5EF4-FFF2-40B4-BE49-F238E27FC236}">
                  <a16:creationId xmlns:a16="http://schemas.microsoft.com/office/drawing/2014/main" id="{B6B359DD-94A6-BDA7-932F-88F3E8D136E2}"/>
                </a:ext>
              </a:extLst>
            </p:cNvPr>
            <p:cNvSpPr/>
            <p:nvPr/>
          </p:nvSpPr>
          <p:spPr>
            <a:xfrm>
              <a:off x="1838422" y="3451574"/>
              <a:ext cx="163629" cy="2441203"/>
            </a:xfrm>
            <a:prstGeom prst="leftBrace">
              <a:avLst/>
            </a:prstGeom>
            <a:ln>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 name="Rectangle: Rounded Corners 22">
              <a:extLst>
                <a:ext uri="{FF2B5EF4-FFF2-40B4-BE49-F238E27FC236}">
                  <a16:creationId xmlns:a16="http://schemas.microsoft.com/office/drawing/2014/main" id="{84E0BAB7-1119-0E58-C149-14FDC6225124}"/>
                </a:ext>
              </a:extLst>
            </p:cNvPr>
            <p:cNvSpPr/>
            <p:nvPr/>
          </p:nvSpPr>
          <p:spPr>
            <a:xfrm>
              <a:off x="2042316" y="5320822"/>
              <a:ext cx="9223902" cy="571956"/>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Arial" panose="020B0604020202020204"/>
                  <a:ea typeface="+mn-ea"/>
                  <a:cs typeface="+mn-cs"/>
                </a:rPr>
                <a:t>Consider:</a:t>
              </a: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rgbClr val="FFFFFF"/>
                  </a:solidFill>
                  <a:effectLst/>
                  <a:uLnTx/>
                  <a:uFillTx/>
                  <a:latin typeface="Arial" panose="020B0604020202020204"/>
                  <a:ea typeface="+mn-ea"/>
                  <a:cs typeface="+mn-cs"/>
                </a:rPr>
                <a:t>Consultation of a pulmonologist</a:t>
              </a:r>
            </a:p>
            <a:p>
              <a:pPr marL="117475" marR="0" lvl="0" indent="-117475" algn="l" defTabSz="914400" rtl="0" eaLnBrk="1" fontAlgn="auto" latinLnBrk="0" hangingPunct="1">
                <a:lnSpc>
                  <a:spcPts val="1400"/>
                </a:lnSpc>
                <a:spcBef>
                  <a:spcPts val="0"/>
                </a:spcBef>
                <a:spcAft>
                  <a:spcPts val="0"/>
                </a:spcAft>
                <a:buClrTx/>
                <a:buSzTx/>
                <a:buFont typeface="Arial" panose="020B0604020202020204" pitchFamily="34" charset="0"/>
                <a:buChar char="•"/>
                <a:defRPr/>
              </a:pPr>
              <a:r>
                <a:rPr kumimoji="0" lang="en-GB" sz="1400" b="0" i="0" u="none" strike="noStrike" kern="1200" cap="none" spc="0" normalizeH="0" baseline="0" noProof="0">
                  <a:ln>
                    <a:noFill/>
                  </a:ln>
                  <a:solidFill>
                    <a:srgbClr val="FFFFFF"/>
                  </a:solidFill>
                  <a:effectLst/>
                  <a:uLnTx/>
                  <a:uFillTx/>
                  <a:latin typeface="Arial" panose="020B0604020202020204"/>
                  <a:ea typeface="+mn-ea"/>
                  <a:cs typeface="+mn-cs"/>
                </a:rPr>
                <a:t>Treatment with corticosteroids as clinically indicated</a:t>
              </a:r>
            </a:p>
          </p:txBody>
        </p:sp>
      </p:grpSp>
    </p:spTree>
    <p:extLst>
      <p:ext uri="{BB962C8B-B14F-4D97-AF65-F5344CB8AC3E}">
        <p14:creationId xmlns:p14="http://schemas.microsoft.com/office/powerpoint/2010/main" val="70659666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F0D578F-C23E-2193-38E4-490C2EF26D83}"/>
              </a:ext>
            </a:extLst>
          </p:cNvPr>
          <p:cNvSpPr>
            <a:spLocks noGrp="1"/>
          </p:cNvSpPr>
          <p:nvPr>
            <p:ph type="title"/>
          </p:nvPr>
        </p:nvSpPr>
        <p:spPr>
          <a:xfrm>
            <a:off x="838200" y="113196"/>
            <a:ext cx="9999133" cy="1325563"/>
          </a:xfrm>
        </p:spPr>
        <p:txBody>
          <a:bodyPr>
            <a:normAutofit/>
          </a:bodyPr>
          <a:lstStyle/>
          <a:p>
            <a:r>
              <a:rPr lang="en-US" sz="3200"/>
              <a:t>ASCENT and TROPiCS-02: Safety Outcomes by UGT1A1 Status</a:t>
            </a:r>
          </a:p>
        </p:txBody>
      </p:sp>
      <p:sp>
        <p:nvSpPr>
          <p:cNvPr id="2" name="Footer Placeholder 1">
            <a:extLst>
              <a:ext uri="{FF2B5EF4-FFF2-40B4-BE49-F238E27FC236}">
                <a16:creationId xmlns:a16="http://schemas.microsoft.com/office/drawing/2014/main" id="{583880F2-5B4B-71A0-7A41-C7DD63D8F058}"/>
              </a:ext>
            </a:extLst>
          </p:cNvPr>
          <p:cNvSpPr>
            <a:spLocks noGrp="1"/>
          </p:cNvSpPr>
          <p:nvPr>
            <p:ph type="ftr" sz="quarter" idx="10"/>
          </p:nvPr>
        </p:nvSpPr>
        <p:spPr>
          <a:xfrm>
            <a:off x="1416735" y="6054437"/>
            <a:ext cx="10651322" cy="803564"/>
          </a:xfrm>
        </p:spPr>
        <p:txBody>
          <a:bodyPr/>
          <a:lstStyle/>
          <a:p>
            <a:pPr>
              <a:spcBef>
                <a:spcPts val="0"/>
              </a:spcBef>
            </a:pPr>
            <a:r>
              <a:rPr lang="en-US">
                <a:solidFill>
                  <a:schemeClr val="tx1"/>
                </a:solidFill>
              </a:rPr>
              <a:t>SG, </a:t>
            </a:r>
            <a:r>
              <a:rPr lang="en-US" err="1">
                <a:solidFill>
                  <a:schemeClr val="tx1"/>
                </a:solidFill>
              </a:rPr>
              <a:t>sacituzumab</a:t>
            </a:r>
            <a:r>
              <a:rPr lang="en-US">
                <a:solidFill>
                  <a:schemeClr val="tx1"/>
                </a:solidFill>
              </a:rPr>
              <a:t> </a:t>
            </a:r>
            <a:r>
              <a:rPr lang="en-US" err="1">
                <a:solidFill>
                  <a:schemeClr val="tx1"/>
                </a:solidFill>
              </a:rPr>
              <a:t>govitecan</a:t>
            </a:r>
            <a:r>
              <a:rPr lang="en-US">
                <a:solidFill>
                  <a:schemeClr val="tx1"/>
                </a:solidFill>
              </a:rPr>
              <a:t>; TEAE, treatment-emergent adverse event.</a:t>
            </a:r>
          </a:p>
          <a:p>
            <a:pPr>
              <a:spcBef>
                <a:spcPts val="0"/>
              </a:spcBef>
            </a:pPr>
            <a:r>
              <a:rPr lang="en-US">
                <a:solidFill>
                  <a:schemeClr val="tx1"/>
                </a:solidFill>
              </a:rPr>
              <a:t>Nelson RS, et al. </a:t>
            </a:r>
            <a:r>
              <a:rPr lang="en-US" i="1">
                <a:solidFill>
                  <a:schemeClr val="tx1"/>
                </a:solidFill>
              </a:rPr>
              <a:t>Cancers (Basel).</a:t>
            </a:r>
            <a:r>
              <a:rPr lang="en-US">
                <a:solidFill>
                  <a:schemeClr val="tx1"/>
                </a:solidFill>
              </a:rPr>
              <a:t> 2021;13(7):1566. Rugo HS, et al</a:t>
            </a:r>
            <a:r>
              <a:rPr lang="en-US" i="1">
                <a:solidFill>
                  <a:schemeClr val="tx1"/>
                </a:solidFill>
              </a:rPr>
              <a:t>. NPJ Breast Cancer</a:t>
            </a:r>
            <a:r>
              <a:rPr lang="en-US">
                <a:solidFill>
                  <a:schemeClr val="tx1"/>
                </a:solidFill>
              </a:rPr>
              <a:t>. 2022;8(1):98. </a:t>
            </a:r>
            <a:r>
              <a:rPr lang="en-US" err="1">
                <a:solidFill>
                  <a:schemeClr val="tx1"/>
                </a:solidFill>
              </a:rPr>
              <a:t>Marmé</a:t>
            </a:r>
            <a:r>
              <a:rPr lang="en-US">
                <a:solidFill>
                  <a:schemeClr val="tx1"/>
                </a:solidFill>
              </a:rPr>
              <a:t> F, et al. </a:t>
            </a:r>
            <a:r>
              <a:rPr lang="en-US" i="1">
                <a:solidFill>
                  <a:schemeClr val="tx1"/>
                </a:solidFill>
              </a:rPr>
              <a:t>Ann Oncol. </a:t>
            </a:r>
            <a:r>
              <a:rPr lang="en-US">
                <a:solidFill>
                  <a:schemeClr val="tx1"/>
                </a:solidFill>
              </a:rPr>
              <a:t>2023;8(1suppl_4):101223-101223. Rugo HS, et al. </a:t>
            </a:r>
            <a:r>
              <a:rPr lang="en-US" i="1">
                <a:solidFill>
                  <a:schemeClr val="tx1"/>
                </a:solidFill>
              </a:rPr>
              <a:t>Lancet</a:t>
            </a:r>
            <a:r>
              <a:rPr lang="en-US">
                <a:solidFill>
                  <a:schemeClr val="tx1"/>
                </a:solidFill>
              </a:rPr>
              <a:t>. 2023;402(10411):1423-1433.</a:t>
            </a:r>
          </a:p>
        </p:txBody>
      </p:sp>
      <p:graphicFrame>
        <p:nvGraphicFramePr>
          <p:cNvPr id="8" name="Table 7">
            <a:extLst>
              <a:ext uri="{FF2B5EF4-FFF2-40B4-BE49-F238E27FC236}">
                <a16:creationId xmlns:a16="http://schemas.microsoft.com/office/drawing/2014/main" id="{AAD143CA-2185-4D1F-8C90-6AF865B22685}"/>
              </a:ext>
            </a:extLst>
          </p:cNvPr>
          <p:cNvGraphicFramePr>
            <a:graphicFrameLocks noGrp="1"/>
          </p:cNvGraphicFramePr>
          <p:nvPr>
            <p:extLst>
              <p:ext uri="{D42A27DB-BD31-4B8C-83A1-F6EECF244321}">
                <p14:modId xmlns:p14="http://schemas.microsoft.com/office/powerpoint/2010/main" val="4257126443"/>
              </p:ext>
            </p:extLst>
          </p:nvPr>
        </p:nvGraphicFramePr>
        <p:xfrm>
          <a:off x="4377347" y="1568406"/>
          <a:ext cx="7052653" cy="1533422"/>
        </p:xfrm>
        <a:graphic>
          <a:graphicData uri="http://schemas.openxmlformats.org/drawingml/2006/table">
            <a:tbl>
              <a:tblPr firstRow="1" bandRow="1">
                <a:tableStyleId>{5C22544A-7EE6-4342-B048-85BDC9FD1C3A}</a:tableStyleId>
              </a:tblPr>
              <a:tblGrid>
                <a:gridCol w="1106538">
                  <a:extLst>
                    <a:ext uri="{9D8B030D-6E8A-4147-A177-3AD203B41FA5}">
                      <a16:colId xmlns:a16="http://schemas.microsoft.com/office/drawing/2014/main" val="1931526012"/>
                    </a:ext>
                  </a:extLst>
                </a:gridCol>
                <a:gridCol w="1497337">
                  <a:extLst>
                    <a:ext uri="{9D8B030D-6E8A-4147-A177-3AD203B41FA5}">
                      <a16:colId xmlns:a16="http://schemas.microsoft.com/office/drawing/2014/main" val="1895193127"/>
                    </a:ext>
                  </a:extLst>
                </a:gridCol>
                <a:gridCol w="1330326">
                  <a:extLst>
                    <a:ext uri="{9D8B030D-6E8A-4147-A177-3AD203B41FA5}">
                      <a16:colId xmlns:a16="http://schemas.microsoft.com/office/drawing/2014/main" val="4174818264"/>
                    </a:ext>
                  </a:extLst>
                </a:gridCol>
                <a:gridCol w="1704620">
                  <a:extLst>
                    <a:ext uri="{9D8B030D-6E8A-4147-A177-3AD203B41FA5}">
                      <a16:colId xmlns:a16="http://schemas.microsoft.com/office/drawing/2014/main" val="1092489951"/>
                    </a:ext>
                  </a:extLst>
                </a:gridCol>
                <a:gridCol w="1413832">
                  <a:extLst>
                    <a:ext uri="{9D8B030D-6E8A-4147-A177-3AD203B41FA5}">
                      <a16:colId xmlns:a16="http://schemas.microsoft.com/office/drawing/2014/main" val="1482162520"/>
                    </a:ext>
                  </a:extLst>
                </a:gridCol>
              </a:tblGrid>
              <a:tr h="303240">
                <a:tc>
                  <a:txBody>
                    <a:bodyPr/>
                    <a:lstStyle/>
                    <a:p>
                      <a:pPr algn="l" fontAlgn="b"/>
                      <a:endParaRPr lang="en-US" sz="9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ASCENT</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fontAlgn="b"/>
                      <a:endParaRPr lang="en-US" sz="1600" b="1" i="0" u="none" strike="noStrike">
                        <a:solidFill>
                          <a:srgbClr val="FFFFFF"/>
                        </a:solidFill>
                        <a:effectLst/>
                        <a:latin typeface="Calibri" panose="020F0502020204030204" pitchFamily="34" charset="0"/>
                      </a:endParaRPr>
                    </a:p>
                  </a:txBody>
                  <a:tcPr marL="6350" marR="6350" marT="635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8EA9DB"/>
                    </a:solidFill>
                  </a:tcPr>
                </a:tc>
                <a:tc gridSpan="2">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TROPiCS-02</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fontAlgn="b"/>
                      <a:endParaRPr lang="en-US" sz="1600" b="1" i="0" u="none" strike="noStrike">
                        <a:solidFill>
                          <a:srgbClr val="FFFFFF"/>
                        </a:solidFill>
                        <a:effectLst/>
                        <a:latin typeface="Calibri" panose="020F0502020204030204" pitchFamily="34" charset="0"/>
                      </a:endParaRPr>
                    </a:p>
                  </a:txBody>
                  <a:tcPr marL="6350" marR="6350" marT="6350" marB="0" anchor="ctr">
                    <a:lnL w="6350" cap="flat" cmpd="sng" algn="ctr">
                      <a:solidFill>
                        <a:srgbClr val="FFFFFF"/>
                      </a:solidFill>
                      <a:prstDash val="solid"/>
                      <a:round/>
                      <a:headEnd type="none" w="med" len="med"/>
                      <a:tailEnd type="none" w="med" len="med"/>
                    </a:lnL>
                    <a:lnR>
                      <a:noFill/>
                    </a:lnR>
                    <a:lnT>
                      <a:noFill/>
                    </a:lnT>
                    <a:lnB w="6350" cap="flat" cmpd="sng" algn="ctr">
                      <a:solidFill>
                        <a:srgbClr val="FFFFFF"/>
                      </a:solidFill>
                      <a:prstDash val="solid"/>
                      <a:round/>
                      <a:headEnd type="none" w="med" len="med"/>
                      <a:tailEnd type="none" w="med" len="med"/>
                    </a:lnB>
                    <a:solidFill>
                      <a:srgbClr val="8EA9DB"/>
                    </a:solidFill>
                  </a:tcPr>
                </a:tc>
                <a:extLst>
                  <a:ext uri="{0D108BD9-81ED-4DB2-BD59-A6C34878D82A}">
                    <a16:rowId xmlns:a16="http://schemas.microsoft.com/office/drawing/2014/main" val="1796907818"/>
                  </a:ext>
                </a:extLst>
              </a:tr>
              <a:tr h="516467">
                <a:tc>
                  <a:txBody>
                    <a:bodyPr/>
                    <a:lstStyle/>
                    <a:p>
                      <a:pPr marL="0" marR="0" lvl="0" indent="0" algn="l" defTabSz="914264" rtl="0" eaLnBrk="1" fontAlgn="b" latinLnBrk="0" hangingPunct="1">
                        <a:lnSpc>
                          <a:spcPct val="100000"/>
                        </a:lnSpc>
                        <a:spcBef>
                          <a:spcPts val="0"/>
                        </a:spcBef>
                        <a:spcAft>
                          <a:spcPts val="0"/>
                        </a:spcAft>
                        <a:buClrTx/>
                        <a:buSzTx/>
                        <a:buFontTx/>
                        <a:buNone/>
                        <a:tabLst/>
                        <a:defRPr/>
                      </a:pPr>
                      <a:r>
                        <a:rPr lang="en-US" sz="1100" b="1" u="none" strike="noStrike">
                          <a:solidFill>
                            <a:schemeClr val="bg1"/>
                          </a:solidFill>
                          <a:effectLst/>
                          <a:latin typeface="Arial" panose="020B0604020202020204" pitchFamily="34" charset="0"/>
                          <a:cs typeface="Arial" panose="020B0604020202020204" pitchFamily="34" charset="0"/>
                        </a:rPr>
                        <a:t>SG patients </a:t>
                      </a:r>
                    </a:p>
                    <a:p>
                      <a:pPr marL="0" marR="0" lvl="0" indent="0" algn="l" defTabSz="914264" rtl="0" eaLnBrk="1" fontAlgn="b" latinLnBrk="0" hangingPunct="1">
                        <a:lnSpc>
                          <a:spcPct val="100000"/>
                        </a:lnSpc>
                        <a:spcBef>
                          <a:spcPts val="0"/>
                        </a:spcBef>
                        <a:spcAft>
                          <a:spcPts val="0"/>
                        </a:spcAft>
                        <a:buClrTx/>
                        <a:buSzTx/>
                        <a:buFontTx/>
                        <a:buNone/>
                        <a:tabLst/>
                        <a:defRPr/>
                      </a:pPr>
                      <a:r>
                        <a:rPr lang="en-US" sz="1100" b="1" u="none" strike="noStrike">
                          <a:solidFill>
                            <a:schemeClr val="bg1"/>
                          </a:solidFill>
                          <a:effectLst/>
                          <a:latin typeface="Arial" panose="020B0604020202020204" pitchFamily="34" charset="0"/>
                          <a:cs typeface="Arial" panose="020B0604020202020204" pitchFamily="34" charset="0"/>
                        </a:rPr>
                        <a:t>(n = 250)</a:t>
                      </a: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 UTG1A1 Status n </a:t>
                      </a:r>
                    </a:p>
                    <a:p>
                      <a:pPr algn="ctr" fontAlgn="b"/>
                      <a:r>
                        <a:rPr lang="en-US" sz="1100" b="1" u="none" strike="noStrike">
                          <a:solidFill>
                            <a:srgbClr val="FFFFFF"/>
                          </a:solidFill>
                          <a:effectLst/>
                          <a:latin typeface="Arial" panose="020B0604020202020204" pitchFamily="34" charset="0"/>
                          <a:cs typeface="Arial" panose="020B0604020202020204" pitchFamily="34" charset="0"/>
                        </a:rPr>
                        <a:t>(%)</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Dose Intensity</a:t>
                      </a:r>
                      <a:br>
                        <a:rPr lang="en-US" sz="1100" b="1" u="none" strike="noStrike">
                          <a:solidFill>
                            <a:srgbClr val="FFFFFF"/>
                          </a:solidFill>
                          <a:effectLst/>
                          <a:latin typeface="Arial" panose="020B0604020202020204" pitchFamily="34" charset="0"/>
                          <a:cs typeface="Arial" panose="020B0604020202020204" pitchFamily="34" charset="0"/>
                        </a:rPr>
                      </a:br>
                      <a:r>
                        <a:rPr lang="en-US" sz="1100" b="1" u="none" strike="noStrike">
                          <a:solidFill>
                            <a:srgbClr val="FFFFFF"/>
                          </a:solidFill>
                          <a:effectLst/>
                          <a:latin typeface="Arial" panose="020B0604020202020204" pitchFamily="34" charset="0"/>
                          <a:cs typeface="Arial" panose="020B0604020202020204" pitchFamily="34" charset="0"/>
                        </a:rPr>
                        <a:t>(%)</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 UTG1A1 Status n</a:t>
                      </a:r>
                    </a:p>
                    <a:p>
                      <a:pPr algn="ctr" fontAlgn="b"/>
                      <a:r>
                        <a:rPr lang="en-US" sz="1100" b="1" u="none" strike="noStrike">
                          <a:solidFill>
                            <a:srgbClr val="FFFFFF"/>
                          </a:solidFill>
                          <a:effectLst/>
                          <a:latin typeface="Arial" panose="020B0604020202020204" pitchFamily="34" charset="0"/>
                          <a:cs typeface="Arial" panose="020B0604020202020204" pitchFamily="34" charset="0"/>
                        </a:rPr>
                        <a:t>(%)</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Dose Intensity</a:t>
                      </a:r>
                      <a:br>
                        <a:rPr lang="en-US" sz="1100" b="1" u="none" strike="noStrike">
                          <a:solidFill>
                            <a:srgbClr val="FFFFFF"/>
                          </a:solidFill>
                          <a:effectLst/>
                          <a:latin typeface="Arial" panose="020B0604020202020204" pitchFamily="34" charset="0"/>
                          <a:cs typeface="Arial" panose="020B0604020202020204" pitchFamily="34" charset="0"/>
                        </a:rPr>
                      </a:br>
                      <a:r>
                        <a:rPr lang="en-US" sz="1100" b="1" u="none" strike="noStrike">
                          <a:solidFill>
                            <a:srgbClr val="FFFFFF"/>
                          </a:solidFill>
                          <a:effectLst/>
                          <a:latin typeface="Arial" panose="020B0604020202020204" pitchFamily="34" charset="0"/>
                          <a:cs typeface="Arial" panose="020B0604020202020204" pitchFamily="34" charset="0"/>
                        </a:rPr>
                        <a:t>(%)</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054271562"/>
                  </a:ext>
                </a:extLst>
              </a:tr>
              <a:tr h="237905">
                <a:tc>
                  <a:txBody>
                    <a:bodyPr/>
                    <a:lstStyle/>
                    <a:p>
                      <a:pPr algn="l" fontAlgn="b"/>
                      <a:r>
                        <a:rPr lang="en-US" sz="1000" b="1" u="none" strike="noStrike">
                          <a:solidFill>
                            <a:srgbClr val="000000"/>
                          </a:solidFill>
                          <a:effectLst/>
                          <a:latin typeface="Arial" panose="020B0604020202020204" pitchFamily="34" charset="0"/>
                          <a:cs typeface="Arial" panose="020B0604020202020204" pitchFamily="34" charset="0"/>
                        </a:rPr>
                        <a:t>   *1/*1 (</a:t>
                      </a:r>
                      <a:r>
                        <a:rPr lang="en-US" sz="1000" b="1" u="none" strike="noStrike" err="1">
                          <a:solidFill>
                            <a:srgbClr val="000000"/>
                          </a:solidFill>
                          <a:effectLst/>
                          <a:latin typeface="Arial" panose="020B0604020202020204" pitchFamily="34" charset="0"/>
                          <a:cs typeface="Arial" panose="020B0604020202020204" pitchFamily="34" charset="0"/>
                        </a:rPr>
                        <a:t>wt</a:t>
                      </a:r>
                      <a:r>
                        <a:rPr lang="en-US" sz="1000" b="1" u="none" strike="noStrike">
                          <a:solidFill>
                            <a:srgbClr val="000000"/>
                          </a:solidFill>
                          <a:effectLst/>
                          <a:latin typeface="Arial" panose="020B0604020202020204" pitchFamily="34" charset="0"/>
                          <a:cs typeface="Arial" panose="020B0604020202020204" pitchFamily="34" charset="0"/>
                        </a:rPr>
                        <a:t>)</a:t>
                      </a:r>
                      <a:endParaRPr lang="en-US" sz="1000" b="1"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113 (44)</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99.8</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104 (38)</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99</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41781899"/>
                  </a:ext>
                </a:extLst>
              </a:tr>
              <a:tr h="237905">
                <a:tc>
                  <a:txBody>
                    <a:bodyPr/>
                    <a:lstStyle/>
                    <a:p>
                      <a:pPr algn="l" fontAlgn="b"/>
                      <a:r>
                        <a:rPr lang="en-US" sz="1000" b="1" u="none" strike="noStrike">
                          <a:solidFill>
                            <a:srgbClr val="000000"/>
                          </a:solidFill>
                          <a:effectLst/>
                          <a:latin typeface="Arial" panose="020B0604020202020204" pitchFamily="34" charset="0"/>
                          <a:cs typeface="Arial" panose="020B0604020202020204" pitchFamily="34" charset="0"/>
                        </a:rPr>
                        <a:t>   *1/*28</a:t>
                      </a:r>
                      <a:endParaRPr lang="en-US" sz="1000" b="1"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96 (37)</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99.5</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119 (44)</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98</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309992229"/>
                  </a:ext>
                </a:extLst>
              </a:tr>
              <a:tr h="237905">
                <a:tc>
                  <a:txBody>
                    <a:bodyPr/>
                    <a:lstStyle/>
                    <a:p>
                      <a:pPr algn="l" fontAlgn="b"/>
                      <a:r>
                        <a:rPr lang="en-US" sz="1000" b="1" u="none" strike="noStrike">
                          <a:solidFill>
                            <a:srgbClr val="000000"/>
                          </a:solidFill>
                          <a:effectLst/>
                          <a:latin typeface="Arial" panose="020B0604020202020204" pitchFamily="34" charset="0"/>
                          <a:cs typeface="Arial" panose="020B0604020202020204" pitchFamily="34" charset="0"/>
                        </a:rPr>
                        <a:t>   *28/*28</a:t>
                      </a:r>
                      <a:endParaRPr lang="en-US" sz="1000" b="1"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34 (13)</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99.8</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25 (9)</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000" b="0" u="none" strike="noStrike">
                          <a:solidFill>
                            <a:srgbClr val="000000"/>
                          </a:solidFill>
                          <a:effectLst/>
                          <a:latin typeface="Arial" panose="020B0604020202020204" pitchFamily="34" charset="0"/>
                          <a:cs typeface="Arial" panose="020B0604020202020204" pitchFamily="34" charset="0"/>
                        </a:rPr>
                        <a:t>94</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221642238"/>
                  </a:ext>
                </a:extLst>
              </a:tr>
            </a:tbl>
          </a:graphicData>
        </a:graphic>
      </p:graphicFrame>
      <p:graphicFrame>
        <p:nvGraphicFramePr>
          <p:cNvPr id="9" name="Table 8">
            <a:extLst>
              <a:ext uri="{FF2B5EF4-FFF2-40B4-BE49-F238E27FC236}">
                <a16:creationId xmlns:a16="http://schemas.microsoft.com/office/drawing/2014/main" id="{94BFABA7-4B4E-CEB6-9A8F-99394C3484B7}"/>
              </a:ext>
            </a:extLst>
          </p:cNvPr>
          <p:cNvGraphicFramePr>
            <a:graphicFrameLocks noGrp="1"/>
          </p:cNvGraphicFramePr>
          <p:nvPr>
            <p:extLst>
              <p:ext uri="{D42A27DB-BD31-4B8C-83A1-F6EECF244321}">
                <p14:modId xmlns:p14="http://schemas.microsoft.com/office/powerpoint/2010/main" val="117677131"/>
              </p:ext>
            </p:extLst>
          </p:nvPr>
        </p:nvGraphicFramePr>
        <p:xfrm>
          <a:off x="861191" y="3546664"/>
          <a:ext cx="3058875" cy="1325729"/>
        </p:xfrm>
        <a:graphic>
          <a:graphicData uri="http://schemas.openxmlformats.org/drawingml/2006/table">
            <a:tbl>
              <a:tblPr firstRow="1" bandRow="1">
                <a:tableStyleId>{5C22544A-7EE6-4342-B048-85BDC9FD1C3A}</a:tableStyleId>
              </a:tblPr>
              <a:tblGrid>
                <a:gridCol w="2088636">
                  <a:extLst>
                    <a:ext uri="{9D8B030D-6E8A-4147-A177-3AD203B41FA5}">
                      <a16:colId xmlns:a16="http://schemas.microsoft.com/office/drawing/2014/main" val="2714159609"/>
                    </a:ext>
                  </a:extLst>
                </a:gridCol>
                <a:gridCol w="970239">
                  <a:extLst>
                    <a:ext uri="{9D8B030D-6E8A-4147-A177-3AD203B41FA5}">
                      <a16:colId xmlns:a16="http://schemas.microsoft.com/office/drawing/2014/main" val="702193673"/>
                    </a:ext>
                  </a:extLst>
                </a:gridCol>
              </a:tblGrid>
              <a:tr h="406245">
                <a:tc>
                  <a:txBody>
                    <a:bodyPr/>
                    <a:lstStyle/>
                    <a:p>
                      <a:pPr algn="l" fontAlgn="b"/>
                      <a:r>
                        <a:rPr lang="en-US" sz="1100" b="1" u="none" strike="noStrike">
                          <a:solidFill>
                            <a:srgbClr val="FFFFFF"/>
                          </a:solidFill>
                          <a:effectLst/>
                          <a:latin typeface="Arial" panose="020B0604020202020204" pitchFamily="34" charset="0"/>
                          <a:cs typeface="Arial" panose="020B0604020202020204" pitchFamily="34" charset="0"/>
                        </a:rPr>
                        <a:t>Grade ≥ 3 TEAEs Overall (%)</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ctr"/>
                      <a:r>
                        <a:rPr lang="en-US" sz="1100" b="1" u="none" strike="noStrike">
                          <a:solidFill>
                            <a:srgbClr val="FFFFFF"/>
                          </a:solidFill>
                          <a:effectLst/>
                          <a:latin typeface="Arial" panose="020B0604020202020204" pitchFamily="34" charset="0"/>
                          <a:cs typeface="Arial" panose="020B0604020202020204" pitchFamily="34" charset="0"/>
                        </a:rPr>
                        <a:t>SG (n = 268)</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70954465"/>
                  </a:ext>
                </a:extLst>
              </a:tr>
              <a:tr h="229871">
                <a:tc>
                  <a:txBody>
                    <a:bodyPr/>
                    <a:lstStyle/>
                    <a:p>
                      <a:pPr algn="l" fontAlgn="b"/>
                      <a:r>
                        <a:rPr lang="en-US" sz="1100" b="1" u="none" strike="noStrike">
                          <a:solidFill>
                            <a:srgbClr val="000000"/>
                          </a:solidFill>
                          <a:effectLst/>
                          <a:latin typeface="Arial" panose="020B0604020202020204" pitchFamily="34" charset="0"/>
                          <a:cs typeface="Arial" panose="020B0604020202020204" pitchFamily="34" charset="0"/>
                        </a:rPr>
                        <a:t>Neutropenia </a:t>
                      </a:r>
                      <a:endParaRPr lang="en-US" sz="1100" b="1" i="0" u="none" strike="noStrike">
                        <a:solidFill>
                          <a:srgbClr val="000000"/>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ctr"/>
                      <a:r>
                        <a:rPr lang="en-US" sz="1100" b="0" u="none" strike="noStrike">
                          <a:solidFill>
                            <a:srgbClr val="000000"/>
                          </a:solidFill>
                          <a:effectLst/>
                          <a:latin typeface="Arial" panose="020B0604020202020204" pitchFamily="34" charset="0"/>
                          <a:cs typeface="Arial" panose="020B0604020202020204" pitchFamily="34" charset="0"/>
                        </a:rPr>
                        <a:t>52</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724766478"/>
                  </a:ext>
                </a:extLst>
              </a:tr>
              <a:tr h="229871">
                <a:tc>
                  <a:txBody>
                    <a:bodyPr/>
                    <a:lstStyle/>
                    <a:p>
                      <a:pPr algn="l" fontAlgn="b"/>
                      <a:r>
                        <a:rPr lang="en-US" sz="1100" b="1" u="none" strike="noStrike">
                          <a:solidFill>
                            <a:srgbClr val="000000"/>
                          </a:solidFill>
                          <a:effectLst/>
                          <a:latin typeface="Arial" panose="020B0604020202020204" pitchFamily="34" charset="0"/>
                          <a:cs typeface="Arial" panose="020B0604020202020204" pitchFamily="34" charset="0"/>
                        </a:rPr>
                        <a:t>Diarrhea</a:t>
                      </a:r>
                      <a:endParaRPr lang="en-US" sz="1100" b="1" i="0" u="none" strike="noStrike">
                        <a:solidFill>
                          <a:srgbClr val="000000"/>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ctr"/>
                      <a:r>
                        <a:rPr lang="en-US" sz="1100" b="0" u="none" strike="noStrike">
                          <a:solidFill>
                            <a:srgbClr val="000000"/>
                          </a:solidFill>
                          <a:effectLst/>
                          <a:latin typeface="Arial" panose="020B0604020202020204" pitchFamily="34" charset="0"/>
                          <a:cs typeface="Arial" panose="020B0604020202020204" pitchFamily="34" charset="0"/>
                        </a:rPr>
                        <a:t>10</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78663188"/>
                  </a:ext>
                </a:extLst>
              </a:tr>
              <a:tr h="229871">
                <a:tc>
                  <a:txBody>
                    <a:bodyPr/>
                    <a:lstStyle/>
                    <a:p>
                      <a:pPr algn="l" fontAlgn="b"/>
                      <a:r>
                        <a:rPr lang="en-US" sz="1100" b="1" u="none" strike="noStrike">
                          <a:solidFill>
                            <a:srgbClr val="000000"/>
                          </a:solidFill>
                          <a:effectLst/>
                          <a:latin typeface="Arial" panose="020B0604020202020204" pitchFamily="34" charset="0"/>
                          <a:cs typeface="Arial" panose="020B0604020202020204" pitchFamily="34" charset="0"/>
                        </a:rPr>
                        <a:t>Anemia</a:t>
                      </a:r>
                      <a:endParaRPr lang="en-US" sz="1100" b="1" i="0" u="none" strike="noStrike">
                        <a:solidFill>
                          <a:srgbClr val="000000"/>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ctr"/>
                      <a:r>
                        <a:rPr lang="en-US" sz="1100" b="0" u="none" strike="noStrike">
                          <a:solidFill>
                            <a:srgbClr val="000000"/>
                          </a:solidFill>
                          <a:effectLst/>
                          <a:latin typeface="Arial" panose="020B0604020202020204" pitchFamily="34" charset="0"/>
                          <a:cs typeface="Arial" panose="020B0604020202020204" pitchFamily="34" charset="0"/>
                        </a:rPr>
                        <a:t>8</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17019051"/>
                  </a:ext>
                </a:extLst>
              </a:tr>
              <a:tr h="229871">
                <a:tc>
                  <a:txBody>
                    <a:bodyPr/>
                    <a:lstStyle/>
                    <a:p>
                      <a:pPr algn="l" fontAlgn="b"/>
                      <a:r>
                        <a:rPr lang="en-US" sz="1100" b="1" u="none" strike="noStrike">
                          <a:solidFill>
                            <a:srgbClr val="000000"/>
                          </a:solidFill>
                          <a:effectLst/>
                          <a:latin typeface="Arial" panose="020B0604020202020204" pitchFamily="34" charset="0"/>
                          <a:cs typeface="Arial" panose="020B0604020202020204" pitchFamily="34" charset="0"/>
                        </a:rPr>
                        <a:t>Febrile neutropenia</a:t>
                      </a:r>
                      <a:endParaRPr lang="en-US" sz="1100" b="1" i="0" u="none" strike="noStrike">
                        <a:solidFill>
                          <a:srgbClr val="000000"/>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ctr"/>
                      <a:r>
                        <a:rPr lang="en-US" sz="1100" b="0" u="none" strike="noStrike">
                          <a:solidFill>
                            <a:srgbClr val="000000"/>
                          </a:solidFill>
                          <a:effectLst/>
                          <a:latin typeface="Arial" panose="020B0604020202020204" pitchFamily="34" charset="0"/>
                          <a:cs typeface="Arial" panose="020B0604020202020204" pitchFamily="34" charset="0"/>
                        </a:rPr>
                        <a:t>6</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950232792"/>
                  </a:ext>
                </a:extLst>
              </a:tr>
            </a:tbl>
          </a:graphicData>
        </a:graphic>
      </p:graphicFrame>
      <p:graphicFrame>
        <p:nvGraphicFramePr>
          <p:cNvPr id="10" name="Table 9">
            <a:extLst>
              <a:ext uri="{FF2B5EF4-FFF2-40B4-BE49-F238E27FC236}">
                <a16:creationId xmlns:a16="http://schemas.microsoft.com/office/drawing/2014/main" id="{6BF00226-7068-748C-86EA-8A26239B38BC}"/>
              </a:ext>
            </a:extLst>
          </p:cNvPr>
          <p:cNvGraphicFramePr>
            <a:graphicFrameLocks noGrp="1"/>
          </p:cNvGraphicFramePr>
          <p:nvPr>
            <p:extLst>
              <p:ext uri="{D42A27DB-BD31-4B8C-83A1-F6EECF244321}">
                <p14:modId xmlns:p14="http://schemas.microsoft.com/office/powerpoint/2010/main" val="3031677713"/>
              </p:ext>
            </p:extLst>
          </p:nvPr>
        </p:nvGraphicFramePr>
        <p:xfrm>
          <a:off x="4377347" y="3288479"/>
          <a:ext cx="7052653" cy="2062127"/>
        </p:xfrm>
        <a:graphic>
          <a:graphicData uri="http://schemas.openxmlformats.org/drawingml/2006/table">
            <a:tbl>
              <a:tblPr firstRow="1" bandRow="1">
                <a:tableStyleId>{5C22544A-7EE6-4342-B048-85BDC9FD1C3A}</a:tableStyleId>
              </a:tblPr>
              <a:tblGrid>
                <a:gridCol w="1867147">
                  <a:extLst>
                    <a:ext uri="{9D8B030D-6E8A-4147-A177-3AD203B41FA5}">
                      <a16:colId xmlns:a16="http://schemas.microsoft.com/office/drawing/2014/main" val="2909287366"/>
                    </a:ext>
                  </a:extLst>
                </a:gridCol>
                <a:gridCol w="927535">
                  <a:extLst>
                    <a:ext uri="{9D8B030D-6E8A-4147-A177-3AD203B41FA5}">
                      <a16:colId xmlns:a16="http://schemas.microsoft.com/office/drawing/2014/main" val="2466449730"/>
                    </a:ext>
                  </a:extLst>
                </a:gridCol>
                <a:gridCol w="878827">
                  <a:extLst>
                    <a:ext uri="{9D8B030D-6E8A-4147-A177-3AD203B41FA5}">
                      <a16:colId xmlns:a16="http://schemas.microsoft.com/office/drawing/2014/main" val="1686081633"/>
                    </a:ext>
                  </a:extLst>
                </a:gridCol>
                <a:gridCol w="837129">
                  <a:extLst>
                    <a:ext uri="{9D8B030D-6E8A-4147-A177-3AD203B41FA5}">
                      <a16:colId xmlns:a16="http://schemas.microsoft.com/office/drawing/2014/main" val="1923738960"/>
                    </a:ext>
                  </a:extLst>
                </a:gridCol>
                <a:gridCol w="887439">
                  <a:extLst>
                    <a:ext uri="{9D8B030D-6E8A-4147-A177-3AD203B41FA5}">
                      <a16:colId xmlns:a16="http://schemas.microsoft.com/office/drawing/2014/main" val="1215866466"/>
                    </a:ext>
                  </a:extLst>
                </a:gridCol>
                <a:gridCol w="797029">
                  <a:extLst>
                    <a:ext uri="{9D8B030D-6E8A-4147-A177-3AD203B41FA5}">
                      <a16:colId xmlns:a16="http://schemas.microsoft.com/office/drawing/2014/main" val="3191892217"/>
                    </a:ext>
                  </a:extLst>
                </a:gridCol>
                <a:gridCol w="857547">
                  <a:extLst>
                    <a:ext uri="{9D8B030D-6E8A-4147-A177-3AD203B41FA5}">
                      <a16:colId xmlns:a16="http://schemas.microsoft.com/office/drawing/2014/main" val="3850500476"/>
                    </a:ext>
                  </a:extLst>
                </a:gridCol>
              </a:tblGrid>
              <a:tr h="301901">
                <a:tc>
                  <a:txBody>
                    <a:bodyPr/>
                    <a:lstStyle/>
                    <a:p>
                      <a:pPr algn="l" fontAlgn="b"/>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3">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ASCENT</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fontAlgn="b"/>
                      <a:endParaRPr lang="en-US" sz="1600" b="1" i="0" u="none" strike="noStrike">
                        <a:solidFill>
                          <a:srgbClr val="FFFFFF"/>
                        </a:solidFill>
                        <a:effectLst/>
                        <a:latin typeface="Calibri" panose="020F0502020204030204" pitchFamily="34" charset="0"/>
                      </a:endParaRPr>
                    </a:p>
                  </a:txBody>
                  <a:tcPr marL="6350" marR="6350" marT="6350" marB="0" anchor="ctr">
                    <a:lnL>
                      <a:noFill/>
                    </a:lnL>
                    <a:lnR>
                      <a:noFill/>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hMerge="1">
                  <a:txBody>
                    <a:bodyPr/>
                    <a:lstStyle/>
                    <a:p>
                      <a:pPr algn="ctr" fontAlgn="b"/>
                      <a:endParaRPr lang="en-US" sz="1600" b="1" i="0" u="none" strike="noStrike">
                        <a:solidFill>
                          <a:srgbClr val="FFFFFF"/>
                        </a:solidFill>
                        <a:effectLst/>
                        <a:latin typeface="Calibri" panose="020F0502020204030204" pitchFamily="34" charset="0"/>
                      </a:endParaRPr>
                    </a:p>
                  </a:txBody>
                  <a:tcPr marL="6350" marR="6350" marT="6350" marB="0" anchor="ctr">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gridSpan="3">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TROPiCS-02</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fontAlgn="b"/>
                      <a:endParaRPr lang="en-US" sz="1600" b="1" i="0" u="none" strike="noStrike">
                        <a:solidFill>
                          <a:srgbClr val="FFFFFF"/>
                        </a:solidFill>
                        <a:effectLst/>
                        <a:latin typeface="Calibri" panose="020F0502020204030204" pitchFamily="34" charset="0"/>
                      </a:endParaRPr>
                    </a:p>
                  </a:txBody>
                  <a:tcPr marL="6350" marR="6350" marT="6350" marB="0" anchor="ctr">
                    <a:lnL>
                      <a:noFill/>
                    </a:lnL>
                    <a:lnR w="6350" cap="flat" cmpd="sng" algn="ctr">
                      <a:no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tc hMerge="1">
                  <a:txBody>
                    <a:bodyPr/>
                    <a:lstStyle/>
                    <a:p>
                      <a:pPr algn="ctr" fontAlgn="b"/>
                      <a:endParaRPr lang="en-US" sz="1600" b="1" i="0" u="none" strike="noStrike">
                        <a:solidFill>
                          <a:srgbClr val="FFFFFF"/>
                        </a:solidFill>
                        <a:effectLst/>
                        <a:latin typeface="Calibri" panose="020F0502020204030204" pitchFamily="34" charset="0"/>
                      </a:endParaRPr>
                    </a:p>
                  </a:txBody>
                  <a:tcPr marL="6350" marR="6350" marT="6350" marB="0" anchor="ctr">
                    <a:lnL>
                      <a:noFill/>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70AD47"/>
                    </a:solidFill>
                  </a:tcPr>
                </a:tc>
                <a:extLst>
                  <a:ext uri="{0D108BD9-81ED-4DB2-BD59-A6C34878D82A}">
                    <a16:rowId xmlns:a16="http://schemas.microsoft.com/office/drawing/2014/main" val="3709119716"/>
                  </a:ext>
                </a:extLst>
              </a:tr>
              <a:tr h="381000">
                <a:tc>
                  <a:txBody>
                    <a:bodyPr/>
                    <a:lstStyle/>
                    <a:p>
                      <a:pPr algn="l" fontAlgn="b"/>
                      <a:r>
                        <a:rPr lang="en-US" sz="1100" b="1" u="none" strike="noStrike">
                          <a:solidFill>
                            <a:srgbClr val="FFFFFF"/>
                          </a:solidFill>
                          <a:effectLst/>
                          <a:latin typeface="Arial" panose="020B0604020202020204" pitchFamily="34" charset="0"/>
                          <a:cs typeface="Arial" panose="020B0604020202020204" pitchFamily="34" charset="0"/>
                        </a:rPr>
                        <a:t>Grade ≥ 3 TEAEs By UTG1A1 Status (%)</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*1/*1 (</a:t>
                      </a:r>
                      <a:r>
                        <a:rPr lang="en-US" sz="1100" b="1" u="none" strike="noStrike" err="1">
                          <a:solidFill>
                            <a:srgbClr val="FFFFFF"/>
                          </a:solidFill>
                          <a:effectLst/>
                          <a:latin typeface="Arial" panose="020B0604020202020204" pitchFamily="34" charset="0"/>
                          <a:cs typeface="Arial" panose="020B0604020202020204" pitchFamily="34" charset="0"/>
                        </a:rPr>
                        <a:t>wt</a:t>
                      </a:r>
                      <a:r>
                        <a:rPr lang="en-US" sz="1100" b="1" u="none" strike="noStrike">
                          <a:solidFill>
                            <a:srgbClr val="FFFFFF"/>
                          </a:solidFill>
                          <a:effectLst/>
                          <a:latin typeface="Arial" panose="020B0604020202020204" pitchFamily="34" charset="0"/>
                          <a:cs typeface="Arial" panose="020B0604020202020204" pitchFamily="34" charset="0"/>
                        </a:rPr>
                        <a:t>)</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*1/*28</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*28/*28</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*1/*1 (</a:t>
                      </a:r>
                      <a:r>
                        <a:rPr lang="en-US" sz="1100" b="1" u="none" strike="noStrike" err="1">
                          <a:solidFill>
                            <a:srgbClr val="FFFFFF"/>
                          </a:solidFill>
                          <a:effectLst/>
                          <a:latin typeface="Arial" panose="020B0604020202020204" pitchFamily="34" charset="0"/>
                          <a:cs typeface="Arial" panose="020B0604020202020204" pitchFamily="34" charset="0"/>
                        </a:rPr>
                        <a:t>wt</a:t>
                      </a:r>
                      <a:r>
                        <a:rPr lang="en-US" sz="1100" b="1" u="none" strike="noStrike">
                          <a:solidFill>
                            <a:srgbClr val="FFFFFF"/>
                          </a:solidFill>
                          <a:effectLst/>
                          <a:latin typeface="Arial" panose="020B0604020202020204" pitchFamily="34" charset="0"/>
                          <a:cs typeface="Arial" panose="020B0604020202020204" pitchFamily="34" charset="0"/>
                        </a:rPr>
                        <a:t>)</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*1/*28</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US" sz="1100" b="1" u="none" strike="noStrike">
                          <a:solidFill>
                            <a:srgbClr val="FFFFFF"/>
                          </a:solidFill>
                          <a:effectLst/>
                          <a:latin typeface="Arial" panose="020B0604020202020204" pitchFamily="34" charset="0"/>
                          <a:cs typeface="Arial" panose="020B0604020202020204" pitchFamily="34" charset="0"/>
                        </a:rPr>
                        <a:t>*28/*28</a:t>
                      </a:r>
                      <a:endParaRPr lang="en-US" sz="1100" b="1" i="0" u="none" strike="noStrike">
                        <a:solidFill>
                          <a:srgbClr val="FFFFFF"/>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739531660"/>
                  </a:ext>
                </a:extLst>
              </a:tr>
              <a:tr h="229871">
                <a:tc>
                  <a:txBody>
                    <a:bodyPr/>
                    <a:lstStyle/>
                    <a:p>
                      <a:pPr algn="l" fontAlgn="b"/>
                      <a:r>
                        <a:rPr lang="en-US" sz="1100" b="1" u="none" strike="noStrike">
                          <a:solidFill>
                            <a:srgbClr val="212121"/>
                          </a:solidFill>
                          <a:effectLst/>
                          <a:latin typeface="Arial" panose="020B0604020202020204" pitchFamily="34" charset="0"/>
                          <a:cs typeface="Arial" panose="020B0604020202020204" pitchFamily="34" charset="0"/>
                        </a:rPr>
                        <a:t>Neutropenia</a:t>
                      </a:r>
                      <a:endParaRPr lang="en-US" sz="1100" b="1" i="0" u="none" strike="noStrike">
                        <a:solidFill>
                          <a:srgbClr val="212121"/>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53</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47</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59</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45</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57</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64</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240100508"/>
                  </a:ext>
                </a:extLst>
              </a:tr>
              <a:tr h="229871">
                <a:tc>
                  <a:txBody>
                    <a:bodyPr/>
                    <a:lstStyle/>
                    <a:p>
                      <a:pPr algn="l" fontAlgn="b"/>
                      <a:r>
                        <a:rPr lang="en-US" sz="1100" b="1" u="none" strike="noStrike">
                          <a:solidFill>
                            <a:srgbClr val="000000"/>
                          </a:solidFill>
                          <a:effectLst/>
                          <a:latin typeface="Arial" panose="020B0604020202020204" pitchFamily="34" charset="0"/>
                          <a:cs typeface="Arial" panose="020B0604020202020204" pitchFamily="34" charset="0"/>
                        </a:rPr>
                        <a:t>Diarrhea</a:t>
                      </a:r>
                      <a:endParaRPr lang="en-US" sz="1100" b="1" i="0" u="none" strike="noStrike">
                        <a:solidFill>
                          <a:srgbClr val="000000"/>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10</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9</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15</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6</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13</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24</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082768604"/>
                  </a:ext>
                </a:extLst>
              </a:tr>
              <a:tr h="229871">
                <a:tc>
                  <a:txBody>
                    <a:bodyPr/>
                    <a:lstStyle/>
                    <a:p>
                      <a:pPr algn="l" fontAlgn="b"/>
                      <a:r>
                        <a:rPr lang="en-US" sz="1100" b="1" u="none" strike="noStrike">
                          <a:solidFill>
                            <a:srgbClr val="000000"/>
                          </a:solidFill>
                          <a:effectLst/>
                          <a:latin typeface="Arial" panose="020B0604020202020204" pitchFamily="34" charset="0"/>
                          <a:cs typeface="Arial" panose="020B0604020202020204" pitchFamily="34" charset="0"/>
                        </a:rPr>
                        <a:t>Anemia</a:t>
                      </a:r>
                      <a:endParaRPr lang="en-US" sz="1100" b="1" i="0" u="none" strike="noStrike">
                        <a:solidFill>
                          <a:srgbClr val="000000"/>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4</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6</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15</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6</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8</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8</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090397199"/>
                  </a:ext>
                </a:extLst>
              </a:tr>
              <a:tr h="229871">
                <a:tc>
                  <a:txBody>
                    <a:bodyPr/>
                    <a:lstStyle/>
                    <a:p>
                      <a:pPr algn="l" fontAlgn="b"/>
                      <a:r>
                        <a:rPr lang="en-US" sz="1100" b="1" u="none" strike="noStrike">
                          <a:solidFill>
                            <a:srgbClr val="000000"/>
                          </a:solidFill>
                          <a:effectLst/>
                          <a:latin typeface="Arial" panose="020B0604020202020204" pitchFamily="34" charset="0"/>
                          <a:cs typeface="Arial" panose="020B0604020202020204" pitchFamily="34" charset="0"/>
                        </a:rPr>
                        <a:t>Febrile neutropenia</a:t>
                      </a:r>
                      <a:endParaRPr lang="en-US" sz="1100" b="1" i="0" u="none" strike="noStrike">
                        <a:solidFill>
                          <a:srgbClr val="000000"/>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3</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5</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18</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6</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7</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u="none" strike="noStrike">
                          <a:solidFill>
                            <a:srgbClr val="000000"/>
                          </a:solidFill>
                          <a:effectLst/>
                          <a:latin typeface="Arial" panose="020B0604020202020204" pitchFamily="34" charset="0"/>
                          <a:cs typeface="Arial" panose="020B0604020202020204" pitchFamily="34" charset="0"/>
                        </a:rPr>
                        <a:t>4</a:t>
                      </a:r>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376063956"/>
                  </a:ext>
                </a:extLst>
              </a:tr>
              <a:tr h="229871">
                <a:tc gridSpan="7">
                  <a:txBody>
                    <a:bodyPr/>
                    <a:lstStyle/>
                    <a:p>
                      <a:pPr algn="l" fontAlgn="b"/>
                      <a:r>
                        <a:rPr lang="en-US" sz="1100" b="1" i="0" u="none" strike="noStrike">
                          <a:solidFill>
                            <a:srgbClr val="000000"/>
                          </a:solidFill>
                          <a:effectLst/>
                          <a:latin typeface="Arial" panose="020B0604020202020204" pitchFamily="34" charset="0"/>
                          <a:cs typeface="Arial" panose="020B0604020202020204" pitchFamily="34" charset="0"/>
                        </a:rPr>
                        <a:t>Growth factor for neutropenia (initiated on/after first dose) overall 54%</a:t>
                      </a: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993923628"/>
                  </a:ext>
                </a:extLst>
              </a:tr>
              <a:tr h="229871">
                <a:tc>
                  <a:txBody>
                    <a:bodyPr/>
                    <a:lstStyle/>
                    <a:p>
                      <a:pPr algn="l" fontAlgn="b"/>
                      <a:endParaRPr lang="en-US" sz="1100" b="1" i="0" u="none" strike="noStrike">
                        <a:solidFill>
                          <a:srgbClr val="000000"/>
                        </a:solidFill>
                        <a:effectLst/>
                        <a:latin typeface="Arial" panose="020B0604020202020204" pitchFamily="34" charset="0"/>
                        <a:cs typeface="Arial" panose="020B0604020202020204" pitchFamily="34" charset="0"/>
                      </a:endParaRPr>
                    </a:p>
                  </a:txBody>
                  <a:tcPr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endParaRPr lang="en-US" sz="1100" b="0" i="0" u="none" strike="noStrike">
                        <a:solidFill>
                          <a:srgbClr val="000000"/>
                        </a:solidFill>
                        <a:effectLst/>
                        <a:latin typeface="Arial" panose="020B0604020202020204" pitchFamily="34" charset="0"/>
                        <a:cs typeface="Arial" panose="020B0604020202020204" pitchFamily="34" charset="0"/>
                      </a:endParaRP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Arial" panose="020B0604020202020204" pitchFamily="34" charset="0"/>
                          <a:cs typeface="Arial" panose="020B0604020202020204" pitchFamily="34" charset="0"/>
                        </a:rPr>
                        <a:t>33</a:t>
                      </a: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Arial" panose="020B0604020202020204" pitchFamily="34" charset="0"/>
                          <a:cs typeface="Arial" panose="020B0604020202020204" pitchFamily="34" charset="0"/>
                        </a:rPr>
                        <a:t>49</a:t>
                      </a: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Arial" panose="020B0604020202020204" pitchFamily="34" charset="0"/>
                          <a:cs typeface="Arial" panose="020B0604020202020204" pitchFamily="34" charset="0"/>
                        </a:rPr>
                        <a:t>11</a:t>
                      </a:r>
                    </a:p>
                  </a:txBody>
                  <a:tcPr marL="6351" marR="6351" marT="635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441866082"/>
                  </a:ext>
                </a:extLst>
              </a:tr>
            </a:tbl>
          </a:graphicData>
        </a:graphic>
      </p:graphicFrame>
      <p:sp>
        <p:nvSpPr>
          <p:cNvPr id="12" name="TextBox 11">
            <a:extLst>
              <a:ext uri="{FF2B5EF4-FFF2-40B4-BE49-F238E27FC236}">
                <a16:creationId xmlns:a16="http://schemas.microsoft.com/office/drawing/2014/main" id="{093E5549-8E72-60FD-1586-DCDD36EBBB27}"/>
              </a:ext>
            </a:extLst>
          </p:cNvPr>
          <p:cNvSpPr txBox="1"/>
          <p:nvPr/>
        </p:nvSpPr>
        <p:spPr>
          <a:xfrm>
            <a:off x="861191" y="5074176"/>
            <a:ext cx="3058875" cy="646331"/>
          </a:xfrm>
          <a:prstGeom prst="rect">
            <a:avLst/>
          </a:prstGeom>
          <a:ln/>
        </p:spPr>
        <p:style>
          <a:lnRef idx="1">
            <a:schemeClr val="accent3"/>
          </a:lnRef>
          <a:fillRef idx="3">
            <a:schemeClr val="accent3"/>
          </a:fillRef>
          <a:effectRef idx="2">
            <a:schemeClr val="accent3"/>
          </a:effectRef>
          <a:fontRef idx="minor">
            <a:schemeClr val="lt1"/>
          </a:fontRef>
        </p:style>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cs typeface="Arial" panose="020B0604020202020204" pitchFamily="34" charset="0"/>
                <a:sym typeface="Arial"/>
              </a:rPr>
              <a:t>ASCENT: Treatment discontinuation due to TRAEs more common in *28 homozygous genotype</a:t>
            </a:r>
          </a:p>
        </p:txBody>
      </p:sp>
      <p:sp>
        <p:nvSpPr>
          <p:cNvPr id="13" name="TextBox 12">
            <a:extLst>
              <a:ext uri="{FF2B5EF4-FFF2-40B4-BE49-F238E27FC236}">
                <a16:creationId xmlns:a16="http://schemas.microsoft.com/office/drawing/2014/main" id="{61579562-061B-5014-3D6E-81280BE1800D}"/>
              </a:ext>
            </a:extLst>
          </p:cNvPr>
          <p:cNvSpPr txBox="1"/>
          <p:nvPr/>
        </p:nvSpPr>
        <p:spPr>
          <a:xfrm>
            <a:off x="751881" y="1446651"/>
            <a:ext cx="1095172" cy="369332"/>
          </a:xfrm>
          <a:prstGeom prst="rect">
            <a:avLst/>
          </a:prstGeom>
          <a:noFill/>
        </p:spPr>
        <p:txBody>
          <a:bodyPr wrap="none" rtlCol="0">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b="1" i="0" u="none" strike="noStrike" kern="1200" cap="none" spc="0" normalizeH="0" baseline="0" noProof="0">
                <a:ln>
                  <a:noFill/>
                </a:ln>
                <a:solidFill>
                  <a:schemeClr val="accent1"/>
                </a:solidFill>
                <a:effectLst/>
                <a:uLnTx/>
                <a:uFillTx/>
                <a:latin typeface="Arial" panose="020B0604020202020204" pitchFamily="34" charset="0"/>
                <a:ea typeface="MS PGothic" panose="020B0600070205080204" pitchFamily="34" charset="-128"/>
                <a:cs typeface="Arial" panose="020B0604020202020204" pitchFamily="34" charset="0"/>
              </a:rPr>
              <a:t>UGT1A1</a:t>
            </a:r>
          </a:p>
        </p:txBody>
      </p:sp>
      <p:sp>
        <p:nvSpPr>
          <p:cNvPr id="14" name="TextBox 13">
            <a:extLst>
              <a:ext uri="{FF2B5EF4-FFF2-40B4-BE49-F238E27FC236}">
                <a16:creationId xmlns:a16="http://schemas.microsoft.com/office/drawing/2014/main" id="{ED666C36-1C45-5B01-7D54-8BDE7F1D6BE3}"/>
              </a:ext>
            </a:extLst>
          </p:cNvPr>
          <p:cNvSpPr txBox="1"/>
          <p:nvPr/>
        </p:nvSpPr>
        <p:spPr>
          <a:xfrm>
            <a:off x="734229" y="1875404"/>
            <a:ext cx="3448304" cy="1569660"/>
          </a:xfrm>
          <a:prstGeom prst="rect">
            <a:avLst/>
          </a:prstGeom>
          <a:noFill/>
        </p:spPr>
        <p:txBody>
          <a:bodyPr wrap="square" rtlCol="0">
            <a:spAutoFit/>
          </a:bodyPr>
          <a:lstStyle/>
          <a:p>
            <a:pPr marL="117475" indent="-117475">
              <a:buClr>
                <a:schemeClr val="accent3"/>
              </a:buClr>
              <a:buFont typeface="Arial" panose="020B0604020202020204" pitchFamily="34" charset="0"/>
              <a:buChar char="•"/>
            </a:pPr>
            <a:r>
              <a:rPr lang="en-US" sz="1600">
                <a:latin typeface="Arial" panose="020B0604020202020204" pitchFamily="34" charset="0"/>
                <a:cs typeface="Arial" panose="020B0604020202020204" pitchFamily="34" charset="0"/>
              </a:rPr>
              <a:t>Variants affect enzymatic function, causing reduced metabolic capacity</a:t>
            </a:r>
          </a:p>
          <a:p>
            <a:pPr marL="117475" indent="-117475">
              <a:buClr>
                <a:schemeClr val="accent3"/>
              </a:buClr>
              <a:buFont typeface="Arial" panose="020B0604020202020204" pitchFamily="34" charset="0"/>
              <a:buChar char="•"/>
            </a:pPr>
            <a:r>
              <a:rPr lang="en-US" sz="1600">
                <a:latin typeface="Arial" panose="020B0604020202020204" pitchFamily="34" charset="0"/>
                <a:cs typeface="Arial" panose="020B0604020202020204" pitchFamily="34" charset="0"/>
              </a:rPr>
              <a:t>Over 50% of individuals may harbor an UTG1A1 polymorphism, dependent on genetic ancestry</a:t>
            </a:r>
          </a:p>
        </p:txBody>
      </p:sp>
    </p:spTree>
    <p:extLst>
      <p:ext uri="{BB962C8B-B14F-4D97-AF65-F5344CB8AC3E}">
        <p14:creationId xmlns:p14="http://schemas.microsoft.com/office/powerpoint/2010/main" val="403953538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865E3-AF6B-1D3B-917D-BADCD2866F58}"/>
              </a:ext>
            </a:extLst>
          </p:cNvPr>
          <p:cNvSpPr>
            <a:spLocks noGrp="1"/>
          </p:cNvSpPr>
          <p:nvPr>
            <p:ph type="title"/>
          </p:nvPr>
        </p:nvSpPr>
        <p:spPr>
          <a:xfrm>
            <a:off x="838200" y="365126"/>
            <a:ext cx="10515600" cy="986654"/>
          </a:xfrm>
        </p:spPr>
        <p:txBody>
          <a:bodyPr/>
          <a:lstStyle/>
          <a:p>
            <a:r>
              <a:rPr lang="en-US"/>
              <a:t>ADC-Related Ocular Toxicities</a:t>
            </a:r>
          </a:p>
        </p:txBody>
      </p:sp>
      <p:sp>
        <p:nvSpPr>
          <p:cNvPr id="3" name="Content Placeholder 2">
            <a:extLst>
              <a:ext uri="{FF2B5EF4-FFF2-40B4-BE49-F238E27FC236}">
                <a16:creationId xmlns:a16="http://schemas.microsoft.com/office/drawing/2014/main" id="{A5283E63-6C31-648C-FCDA-179DE6174041}"/>
              </a:ext>
            </a:extLst>
          </p:cNvPr>
          <p:cNvSpPr>
            <a:spLocks noGrp="1"/>
          </p:cNvSpPr>
          <p:nvPr>
            <p:ph sz="half" idx="1"/>
          </p:nvPr>
        </p:nvSpPr>
        <p:spPr>
          <a:xfrm>
            <a:off x="838198" y="1351780"/>
            <a:ext cx="6172201" cy="4229100"/>
          </a:xfrm>
        </p:spPr>
        <p:txBody>
          <a:bodyPr>
            <a:noAutofit/>
          </a:bodyPr>
          <a:lstStyle/>
          <a:p>
            <a:r>
              <a:rPr lang="en-US" sz="2400"/>
              <a:t>Most prevalent forms of ADC-related ocular surface AEs are dry eye, keratitis/keratopathy, conjunctivitis, MECs </a:t>
            </a:r>
          </a:p>
          <a:p>
            <a:r>
              <a:rPr lang="en-US" sz="2400"/>
              <a:t>MECs:</a:t>
            </a:r>
          </a:p>
          <a:p>
            <a:pPr marL="346075" lvl="1" indent="-109538"/>
            <a:r>
              <a:rPr lang="en-US" sz="2000"/>
              <a:t>Etiology </a:t>
            </a:r>
          </a:p>
          <a:p>
            <a:pPr marL="574675" lvl="2" indent="-109538"/>
            <a:r>
              <a:rPr lang="en-US" sz="1400"/>
              <a:t>Hyperreflective microcyst-like structures in the corneal epithelium’s basal layer </a:t>
            </a:r>
          </a:p>
          <a:p>
            <a:pPr marL="574675" lvl="2" indent="-109538"/>
            <a:r>
              <a:rPr lang="en-US" sz="1400"/>
              <a:t>Thought to be due to apoptotic cells engulfed within the layers of the corneal epithelium </a:t>
            </a:r>
          </a:p>
          <a:p>
            <a:pPr marL="346075" lvl="1" indent="-109538"/>
            <a:r>
              <a:rPr lang="en-US" sz="2000"/>
              <a:t>Symptoms </a:t>
            </a:r>
          </a:p>
          <a:p>
            <a:pPr marL="574675" lvl="2" indent="-109538"/>
            <a:r>
              <a:rPr lang="en-US" sz="1400"/>
              <a:t>Dry eye, blurred vision, tearing, and photophobia</a:t>
            </a:r>
          </a:p>
          <a:p>
            <a:pPr marL="346075" lvl="1" indent="-109538"/>
            <a:r>
              <a:rPr lang="en-US" sz="2000"/>
              <a:t>Prevention </a:t>
            </a:r>
          </a:p>
          <a:p>
            <a:pPr marL="574675" lvl="2" indent="-109538"/>
            <a:r>
              <a:rPr lang="en-US" sz="1400"/>
              <a:t>Limited efficacy to date </a:t>
            </a:r>
          </a:p>
          <a:p>
            <a:pPr marL="346075" lvl="1" indent="-109538"/>
            <a:r>
              <a:rPr lang="en-US" sz="2000"/>
              <a:t>Treatment </a:t>
            </a:r>
          </a:p>
          <a:p>
            <a:pPr marL="574675" lvl="2" indent="-109538"/>
            <a:r>
              <a:rPr lang="en-US" sz="1400"/>
              <a:t>Typically reversible with ADC dose delay, reduction, or discontinuation</a:t>
            </a:r>
          </a:p>
        </p:txBody>
      </p:sp>
      <p:pic>
        <p:nvPicPr>
          <p:cNvPr id="8" name="Picture 2">
            <a:extLst>
              <a:ext uri="{FF2B5EF4-FFF2-40B4-BE49-F238E27FC236}">
                <a16:creationId xmlns:a16="http://schemas.microsoft.com/office/drawing/2014/main" id="{A91AC9BA-C693-221A-F49F-932A7542E3A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264"/>
          <a:stretch/>
        </p:blipFill>
        <p:spPr bwMode="auto">
          <a:xfrm>
            <a:off x="7460024" y="1375033"/>
            <a:ext cx="3800644" cy="4843298"/>
          </a:xfrm>
          <a:prstGeom prst="rect">
            <a:avLst/>
          </a:prstGeom>
          <a:noFill/>
          <a:extLst>
            <a:ext uri="{909E8E84-426E-40DD-AFC4-6F175D3DCCD1}">
              <a14:hiddenFill xmlns:a14="http://schemas.microsoft.com/office/drawing/2010/main">
                <a:solidFill>
                  <a:srgbClr val="FFFFFF"/>
                </a:solidFill>
              </a14:hiddenFill>
            </a:ext>
          </a:extLst>
        </p:spPr>
      </p:pic>
      <p:sp>
        <p:nvSpPr>
          <p:cNvPr id="10" name="Footer Placeholder 9">
            <a:extLst>
              <a:ext uri="{FF2B5EF4-FFF2-40B4-BE49-F238E27FC236}">
                <a16:creationId xmlns:a16="http://schemas.microsoft.com/office/drawing/2014/main" id="{0B6BD02B-22CA-EA57-5AFE-355308238CB3}"/>
              </a:ext>
            </a:extLst>
          </p:cNvPr>
          <p:cNvSpPr>
            <a:spLocks noGrp="1"/>
          </p:cNvSpPr>
          <p:nvPr>
            <p:ph type="ftr" sz="quarter" idx="10"/>
          </p:nvPr>
        </p:nvSpPr>
        <p:spPr/>
        <p:txBody>
          <a:bodyPr/>
          <a:lstStyle/>
          <a:p>
            <a:pPr>
              <a:spcBef>
                <a:spcPts val="0"/>
              </a:spcBef>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ADC, antibody-drug conjugate; AE, adverse event; MEC, microcyst-like epithelial change.</a:t>
            </a:r>
            <a:endParaRPr lang="en-US">
              <a:solidFill>
                <a:srgbClr val="000000"/>
              </a:solidFill>
            </a:endParaRPr>
          </a:p>
          <a:p>
            <a:r>
              <a:rPr lang="en-US"/>
              <a:t>Lindgren ES, et al. </a:t>
            </a:r>
            <a:r>
              <a:rPr lang="en-US" i="1"/>
              <a:t>Curr </a:t>
            </a:r>
            <a:r>
              <a:rPr lang="en-US" i="1" err="1"/>
              <a:t>Ophthalmol</a:t>
            </a:r>
            <a:r>
              <a:rPr lang="en-US" i="1"/>
              <a:t> Rep.</a:t>
            </a:r>
            <a:r>
              <a:rPr lang="en-US"/>
              <a:t> 2024;12(2):13-22. </a:t>
            </a:r>
          </a:p>
        </p:txBody>
      </p:sp>
    </p:spTree>
    <p:extLst>
      <p:ext uri="{BB962C8B-B14F-4D97-AF65-F5344CB8AC3E}">
        <p14:creationId xmlns:p14="http://schemas.microsoft.com/office/powerpoint/2010/main" val="332906465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81C1AE-05BA-0B45-93D2-934A29381B37}"/>
              </a:ext>
            </a:extLst>
          </p:cNvPr>
          <p:cNvSpPr>
            <a:spLocks noGrp="1"/>
          </p:cNvSpPr>
          <p:nvPr>
            <p:ph type="title"/>
          </p:nvPr>
        </p:nvSpPr>
        <p:spPr>
          <a:xfrm>
            <a:off x="838200" y="365125"/>
            <a:ext cx="10515600" cy="1325563"/>
          </a:xfrm>
        </p:spPr>
        <p:txBody>
          <a:bodyPr/>
          <a:lstStyle/>
          <a:p>
            <a:r>
              <a:rPr lang="en-US"/>
              <a:t>ADC-Related Ocular Toxicities</a:t>
            </a:r>
            <a:br>
              <a:rPr lang="en-US"/>
            </a:br>
            <a:r>
              <a:rPr lang="en-US"/>
              <a:t>The Solution: Novel Preventive Therapies</a:t>
            </a:r>
          </a:p>
        </p:txBody>
      </p:sp>
      <p:sp>
        <p:nvSpPr>
          <p:cNvPr id="7" name="Content Placeholder 6">
            <a:extLst>
              <a:ext uri="{FF2B5EF4-FFF2-40B4-BE49-F238E27FC236}">
                <a16:creationId xmlns:a16="http://schemas.microsoft.com/office/drawing/2014/main" id="{364822A2-22ED-928C-6FFE-F8ED95FF17F1}"/>
              </a:ext>
            </a:extLst>
          </p:cNvPr>
          <p:cNvSpPr>
            <a:spLocks noGrp="1"/>
          </p:cNvSpPr>
          <p:nvPr>
            <p:ph idx="1"/>
          </p:nvPr>
        </p:nvSpPr>
        <p:spPr>
          <a:xfrm>
            <a:off x="924278" y="4935256"/>
            <a:ext cx="10652125" cy="967723"/>
          </a:xfrm>
        </p:spPr>
        <p:txBody>
          <a:bodyPr>
            <a:normAutofit fontScale="62500" lnSpcReduction="20000"/>
          </a:bodyPr>
          <a:lstStyle/>
          <a:p>
            <a:pPr marL="0" lvl="0" indent="0">
              <a:buNone/>
            </a:pPr>
            <a:r>
              <a:rPr lang="en-US" b="1" noProof="0"/>
              <a:t>Other:</a:t>
            </a:r>
          </a:p>
          <a:p>
            <a:pPr marL="117475" lvl="0" indent="-117475"/>
            <a:r>
              <a:rPr lang="en-US" noProof="0"/>
              <a:t>Avoid the use of contact lenses during treatment</a:t>
            </a:r>
          </a:p>
          <a:p>
            <a:pPr marL="117475" lvl="0" indent="-117475"/>
            <a:r>
              <a:rPr lang="en-US" noProof="0"/>
              <a:t>Use caution when driving or operating machinery if visual symptoms arise</a:t>
            </a:r>
          </a:p>
        </p:txBody>
      </p:sp>
      <p:sp>
        <p:nvSpPr>
          <p:cNvPr id="8" name="Footer Placeholder 7">
            <a:extLst>
              <a:ext uri="{FF2B5EF4-FFF2-40B4-BE49-F238E27FC236}">
                <a16:creationId xmlns:a16="http://schemas.microsoft.com/office/drawing/2014/main" id="{69D720C9-293B-062B-D557-21AF83C82274}"/>
              </a:ext>
            </a:extLst>
          </p:cNvPr>
          <p:cNvSpPr>
            <a:spLocks noGrp="1"/>
          </p:cNvSpPr>
          <p:nvPr>
            <p:ph type="ftr" sz="quarter" idx="10"/>
          </p:nvPr>
        </p:nvSpPr>
        <p:spPr>
          <a:xfrm>
            <a:off x="1416735" y="6054437"/>
            <a:ext cx="10651322" cy="803564"/>
          </a:xfrm>
        </p:spPr>
        <p:txBody>
          <a:bodyPr/>
          <a:lstStyle/>
          <a:p>
            <a:r>
              <a:rPr lang="en-US" noProof="0"/>
              <a:t>ADC, antibody-drug conjugate</a:t>
            </a:r>
            <a:r>
              <a:rPr lang="en-US"/>
              <a:t>.</a:t>
            </a:r>
          </a:p>
          <a:p>
            <a:r>
              <a:rPr lang="en-US" noProof="0"/>
              <a:t>Courtesy of Pasricha and Huppert.</a:t>
            </a:r>
          </a:p>
        </p:txBody>
      </p:sp>
      <p:graphicFrame>
        <p:nvGraphicFramePr>
          <p:cNvPr id="5" name="Table 4">
            <a:extLst>
              <a:ext uri="{FF2B5EF4-FFF2-40B4-BE49-F238E27FC236}">
                <a16:creationId xmlns:a16="http://schemas.microsoft.com/office/drawing/2014/main" id="{03DA54CC-085D-48A6-DB24-F4C158CC406D}"/>
              </a:ext>
            </a:extLst>
          </p:cNvPr>
          <p:cNvGraphicFramePr>
            <a:graphicFrameLocks noGrp="1"/>
          </p:cNvGraphicFramePr>
          <p:nvPr>
            <p:extLst>
              <p:ext uri="{D42A27DB-BD31-4B8C-83A1-F6EECF244321}">
                <p14:modId xmlns:p14="http://schemas.microsoft.com/office/powerpoint/2010/main" val="3464477693"/>
              </p:ext>
            </p:extLst>
          </p:nvPr>
        </p:nvGraphicFramePr>
        <p:xfrm>
          <a:off x="924278" y="1808411"/>
          <a:ext cx="10343444" cy="3009122"/>
        </p:xfrm>
        <a:graphic>
          <a:graphicData uri="http://schemas.openxmlformats.org/drawingml/2006/table">
            <a:tbl>
              <a:tblPr firstRow="1" bandRow="1">
                <a:tableStyleId>{5C22544A-7EE6-4342-B048-85BDC9FD1C3A}</a:tableStyleId>
              </a:tblPr>
              <a:tblGrid>
                <a:gridCol w="4907844">
                  <a:extLst>
                    <a:ext uri="{9D8B030D-6E8A-4147-A177-3AD203B41FA5}">
                      <a16:colId xmlns:a16="http://schemas.microsoft.com/office/drawing/2014/main" val="2713998217"/>
                    </a:ext>
                  </a:extLst>
                </a:gridCol>
                <a:gridCol w="5435600">
                  <a:extLst>
                    <a:ext uri="{9D8B030D-6E8A-4147-A177-3AD203B41FA5}">
                      <a16:colId xmlns:a16="http://schemas.microsoft.com/office/drawing/2014/main" val="1834964021"/>
                    </a:ext>
                  </a:extLst>
                </a:gridCol>
              </a:tblGrid>
              <a:tr h="313512">
                <a:tc>
                  <a:txBody>
                    <a:bodyPr/>
                    <a:lstStyle/>
                    <a:p>
                      <a:pPr marL="0" marR="0" algn="ctr">
                        <a:spcBef>
                          <a:spcPts val="0"/>
                        </a:spcBef>
                        <a:spcAft>
                          <a:spcPts val="0"/>
                        </a:spcAft>
                      </a:pPr>
                      <a:r>
                        <a:rPr lang="en-US" sz="1400" b="1" kern="100">
                          <a:effectLst/>
                          <a:latin typeface="Arial" panose="020B0604020202020204" pitchFamily="34" charset="0"/>
                          <a:cs typeface="Arial" panose="020B0604020202020204" pitchFamily="34" charset="0"/>
                        </a:rPr>
                        <a:t>Drug Name</a:t>
                      </a:r>
                      <a:endParaRPr lang="en-US" sz="1400" b="1"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400" b="1" kern="100">
                          <a:effectLst/>
                          <a:latin typeface="Arial" panose="020B0604020202020204" pitchFamily="34" charset="0"/>
                          <a:cs typeface="Arial" panose="020B0604020202020204" pitchFamily="34" charset="0"/>
                        </a:rPr>
                        <a:t>Mechanism</a:t>
                      </a:r>
                      <a:endParaRPr lang="en-US" sz="1400" b="1"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855026665"/>
                  </a:ext>
                </a:extLst>
              </a:tr>
              <a:tr h="459407">
                <a:tc>
                  <a:txBody>
                    <a:bodyPr/>
                    <a:lstStyle/>
                    <a:p>
                      <a:pPr marL="0" marR="0">
                        <a:spcBef>
                          <a:spcPts val="0"/>
                        </a:spcBef>
                        <a:spcAft>
                          <a:spcPts val="0"/>
                        </a:spcAft>
                      </a:pPr>
                      <a:r>
                        <a:rPr lang="en-US" sz="1400" kern="0">
                          <a:effectLst/>
                          <a:latin typeface="Arial" panose="020B0604020202020204" pitchFamily="34" charset="0"/>
                          <a:cs typeface="Arial" panose="020B0604020202020204" pitchFamily="34" charset="0"/>
                        </a:rPr>
                        <a:t>Vasoconstricting eye drops (given with ADC infusion)</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spcBef>
                          <a:spcPts val="0"/>
                        </a:spcBef>
                        <a:spcAft>
                          <a:spcPts val="0"/>
                        </a:spcAft>
                      </a:pPr>
                      <a:r>
                        <a:rPr lang="en-US" sz="1400" kern="0">
                          <a:effectLst/>
                          <a:latin typeface="Arial" panose="020B0604020202020204" pitchFamily="34" charset="0"/>
                          <a:cs typeface="Arial" panose="020B0604020202020204" pitchFamily="34" charset="0"/>
                        </a:rPr>
                        <a:t>Reduces drug uptake into the cornea during infusion</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151431041"/>
                  </a:ext>
                </a:extLst>
              </a:tr>
              <a:tr h="390470">
                <a:tc>
                  <a:txBody>
                    <a:bodyPr/>
                    <a:lstStyle/>
                    <a:p>
                      <a:pPr marL="0" marR="0">
                        <a:spcBef>
                          <a:spcPts val="0"/>
                        </a:spcBef>
                        <a:spcAft>
                          <a:spcPts val="0"/>
                        </a:spcAft>
                      </a:pPr>
                      <a:r>
                        <a:rPr lang="en-US" sz="1400" kern="0">
                          <a:effectLst/>
                          <a:latin typeface="Arial" panose="020B0604020202020204" pitchFamily="34" charset="0"/>
                          <a:cs typeface="Arial" panose="020B0604020202020204" pitchFamily="34" charset="0"/>
                        </a:rPr>
                        <a:t>Cold compresses (during ADC infusion, similar to cold caps)</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spcBef>
                          <a:spcPts val="0"/>
                        </a:spcBef>
                        <a:spcAft>
                          <a:spcPts val="0"/>
                        </a:spcAft>
                      </a:pPr>
                      <a:r>
                        <a:rPr lang="en-US" sz="1400" kern="0">
                          <a:effectLst/>
                          <a:latin typeface="Arial" panose="020B0604020202020204" pitchFamily="34" charset="0"/>
                          <a:cs typeface="Arial" panose="020B0604020202020204" pitchFamily="34" charset="0"/>
                        </a:rPr>
                        <a:t>Reduces drug uptake into the cornea during infusion</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362607444"/>
                  </a:ext>
                </a:extLst>
              </a:tr>
              <a:tr h="364609">
                <a:tc>
                  <a:txBody>
                    <a:bodyPr/>
                    <a:lstStyle/>
                    <a:p>
                      <a:pPr marL="0" marR="0">
                        <a:spcBef>
                          <a:spcPts val="0"/>
                        </a:spcBef>
                        <a:spcAft>
                          <a:spcPts val="0"/>
                        </a:spcAft>
                      </a:pPr>
                      <a:r>
                        <a:rPr lang="en-US" sz="1400" kern="100">
                          <a:effectLst/>
                          <a:latin typeface="Arial" panose="020B0604020202020204" pitchFamily="34" charset="0"/>
                          <a:cs typeface="Arial" panose="020B0604020202020204" pitchFamily="34" charset="0"/>
                        </a:rPr>
                        <a:t>Preservative-free artificial tears</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spcBef>
                          <a:spcPts val="0"/>
                        </a:spcBef>
                        <a:spcAft>
                          <a:spcPts val="0"/>
                        </a:spcAft>
                      </a:pPr>
                      <a:r>
                        <a:rPr lang="en-US" sz="1400" kern="100">
                          <a:effectLst/>
                          <a:latin typeface="Arial" panose="020B0604020202020204" pitchFamily="34" charset="0"/>
                          <a:cs typeface="Arial" panose="020B0604020202020204" pitchFamily="34" charset="0"/>
                        </a:rPr>
                        <a:t>Reduces eye dryness</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723276487"/>
                  </a:ext>
                </a:extLst>
              </a:tr>
              <a:tr h="530245">
                <a:tc>
                  <a:txBody>
                    <a:bodyPr/>
                    <a:lstStyle/>
                    <a:p>
                      <a:pPr marL="0" marR="0">
                        <a:spcBef>
                          <a:spcPts val="0"/>
                        </a:spcBef>
                        <a:spcAft>
                          <a:spcPts val="0"/>
                        </a:spcAft>
                      </a:pPr>
                      <a:r>
                        <a:rPr lang="en-US" sz="1400" kern="0">
                          <a:effectLst/>
                          <a:latin typeface="Arial" panose="020B0604020202020204" pitchFamily="34" charset="0"/>
                          <a:cs typeface="Arial" panose="020B0604020202020204" pitchFamily="34" charset="0"/>
                        </a:rPr>
                        <a:t>Topical steroid eye drops</a:t>
                      </a:r>
                      <a:endParaRPr lang="en-US" sz="1400" kern="100">
                        <a:effectLst/>
                        <a:latin typeface="Arial" panose="020B0604020202020204" pitchFamily="34" charset="0"/>
                        <a:cs typeface="Arial" panose="020B0604020202020204" pitchFamily="34" charset="0"/>
                      </a:endParaRPr>
                    </a:p>
                    <a:p>
                      <a:pPr marL="0" marR="0">
                        <a:spcBef>
                          <a:spcPts val="0"/>
                        </a:spcBef>
                        <a:spcAft>
                          <a:spcPts val="0"/>
                        </a:spcAft>
                      </a:pPr>
                      <a:r>
                        <a:rPr lang="en-US" sz="1400" kern="0">
                          <a:effectLst/>
                          <a:latin typeface="Arial" panose="020B0604020202020204" pitchFamily="34" charset="0"/>
                          <a:cs typeface="Arial" panose="020B0604020202020204" pitchFamily="34" charset="0"/>
                        </a:rPr>
                        <a:t> </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spcBef>
                          <a:spcPts val="0"/>
                        </a:spcBef>
                        <a:spcAft>
                          <a:spcPts val="0"/>
                        </a:spcAft>
                      </a:pPr>
                      <a:r>
                        <a:rPr lang="en-US" sz="1400" kern="0">
                          <a:effectLst/>
                          <a:latin typeface="Arial" panose="020B0604020202020204" pitchFamily="34" charset="0"/>
                          <a:cs typeface="Arial" panose="020B0604020202020204" pitchFamily="34" charset="0"/>
                        </a:rPr>
                        <a:t>Slows down limbal stem cell regeneration, and in theory makes the cornea less susceptible to toxicity</a:t>
                      </a: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05302856"/>
                  </a:ext>
                </a:extLst>
              </a:tr>
              <a:tr h="567266">
                <a:tc>
                  <a:txBody>
                    <a:bodyPr/>
                    <a:lstStyle/>
                    <a:p>
                      <a:pPr marL="0" marR="0">
                        <a:spcBef>
                          <a:spcPts val="0"/>
                        </a:spcBef>
                        <a:spcAft>
                          <a:spcPts val="0"/>
                        </a:spcAft>
                      </a:pPr>
                      <a:r>
                        <a:rPr lang="en-US" sz="1400" kern="100">
                          <a:effectLst/>
                          <a:latin typeface="Arial" panose="020B0604020202020204" pitchFamily="34" charset="0"/>
                          <a:cs typeface="Arial" panose="020B0604020202020204" pitchFamily="34" charset="0"/>
                        </a:rPr>
                        <a:t>Antihistamine eye drops</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spcBef>
                          <a:spcPts val="0"/>
                        </a:spcBef>
                        <a:spcAft>
                          <a:spcPts val="0"/>
                        </a:spcAft>
                      </a:pPr>
                      <a:r>
                        <a:rPr lang="en-US" sz="1400" kern="100">
                          <a:effectLst/>
                          <a:latin typeface="Arial" panose="020B0604020202020204" pitchFamily="34" charset="0"/>
                          <a:cs typeface="Arial" panose="020B0604020202020204" pitchFamily="34" charset="0"/>
                        </a:rPr>
                        <a:t>Inhibits non-specific micropinocytosis in the eye, thus blocking nonspecific ADC uptake</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14931193"/>
                  </a:ext>
                </a:extLst>
              </a:tr>
              <a:tr h="383613">
                <a:tc>
                  <a:txBody>
                    <a:bodyPr/>
                    <a:lstStyle/>
                    <a:p>
                      <a:pPr marL="0" marR="0">
                        <a:spcBef>
                          <a:spcPts val="0"/>
                        </a:spcBef>
                        <a:spcAft>
                          <a:spcPts val="0"/>
                        </a:spcAft>
                      </a:pPr>
                      <a:r>
                        <a:rPr lang="en-US" sz="1400" kern="100">
                          <a:effectLst/>
                          <a:latin typeface="Arial" panose="020B0604020202020204" pitchFamily="34" charset="0"/>
                          <a:cs typeface="Arial" panose="020B0604020202020204" pitchFamily="34" charset="0"/>
                        </a:rPr>
                        <a:t>Polylysine-grade-polyethylene glycol (PLL-g-PEG)</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a:spcBef>
                          <a:spcPts val="0"/>
                        </a:spcBef>
                        <a:spcAft>
                          <a:spcPts val="0"/>
                        </a:spcAft>
                      </a:pPr>
                      <a:r>
                        <a:rPr lang="en-US" sz="1400" kern="100">
                          <a:effectLst/>
                          <a:latin typeface="Arial" panose="020B0604020202020204" pitchFamily="34" charset="0"/>
                          <a:cs typeface="Arial" panose="020B0604020202020204" pitchFamily="34" charset="0"/>
                        </a:rPr>
                        <a:t>Inhibits drug uptake in human corneal epithelial cells in vitro</a:t>
                      </a:r>
                      <a:endParaRPr lang="en-US" sz="1400" kern="100">
                        <a:effectLst/>
                        <a:latin typeface="Arial" panose="020B0604020202020204" pitchFamily="34" charset="0"/>
                        <a:ea typeface="Times New Roman" panose="02020603050405020304" pitchFamily="18" charset="0"/>
                        <a:cs typeface="Arial" panose="020B0604020202020204" pitchFamily="34" charset="0"/>
                      </a:endParaRPr>
                    </a:p>
                  </a:txBody>
                  <a:tcPr marL="81197" marR="8119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230596088"/>
                  </a:ext>
                </a:extLst>
              </a:tr>
            </a:tbl>
          </a:graphicData>
        </a:graphic>
      </p:graphicFrame>
    </p:spTree>
    <p:extLst>
      <p:ext uri="{BB962C8B-B14F-4D97-AF65-F5344CB8AC3E}">
        <p14:creationId xmlns:p14="http://schemas.microsoft.com/office/powerpoint/2010/main" val="197904685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B1033A-CADF-5FE6-C10A-18A302796A35}"/>
              </a:ext>
            </a:extLst>
          </p:cNvPr>
          <p:cNvSpPr>
            <a:spLocks noGrp="1"/>
          </p:cNvSpPr>
          <p:nvPr>
            <p:ph type="title"/>
          </p:nvPr>
        </p:nvSpPr>
        <p:spPr>
          <a:xfrm>
            <a:off x="838200" y="287852"/>
            <a:ext cx="10515600" cy="1325563"/>
          </a:xfrm>
        </p:spPr>
        <p:txBody>
          <a:bodyPr>
            <a:normAutofit/>
          </a:bodyPr>
          <a:lstStyle/>
          <a:p>
            <a:r>
              <a:rPr lang="en-US"/>
              <a:t>Patient Monitoring: Proactive Evaluation and Management of AEs</a:t>
            </a:r>
          </a:p>
        </p:txBody>
      </p:sp>
      <p:sp>
        <p:nvSpPr>
          <p:cNvPr id="63" name="Content Placeholder 62">
            <a:extLst>
              <a:ext uri="{FF2B5EF4-FFF2-40B4-BE49-F238E27FC236}">
                <a16:creationId xmlns:a16="http://schemas.microsoft.com/office/drawing/2014/main" id="{38ED60CF-23D8-602B-13DF-BCB8A049C532}"/>
              </a:ext>
            </a:extLst>
          </p:cNvPr>
          <p:cNvSpPr>
            <a:spLocks noGrp="1"/>
          </p:cNvSpPr>
          <p:nvPr>
            <p:ph idx="1"/>
          </p:nvPr>
        </p:nvSpPr>
        <p:spPr>
          <a:xfrm>
            <a:off x="922012" y="2722012"/>
            <a:ext cx="2776676" cy="1739645"/>
          </a:xfrm>
        </p:spPr>
        <p:style>
          <a:lnRef idx="1">
            <a:schemeClr val="accent1"/>
          </a:lnRef>
          <a:fillRef idx="3">
            <a:schemeClr val="accent1"/>
          </a:fillRef>
          <a:effectRef idx="2">
            <a:schemeClr val="accent1"/>
          </a:effectRef>
          <a:fontRef idx="minor">
            <a:schemeClr val="lt1"/>
          </a:fontRef>
        </p:style>
        <p:txBody>
          <a:bodyPr lIns="182880" tIns="182880" rIns="182880" bIns="91440">
            <a:normAutofit/>
          </a:bodyPr>
          <a:lstStyle/>
          <a:p>
            <a:pPr marL="0" indent="0">
              <a:buNone/>
            </a:pPr>
            <a:r>
              <a:rPr lang="en-US" sz="2400" b="1">
                <a:solidFill>
                  <a:schemeClr val="bg1"/>
                </a:solidFill>
                <a:latin typeface="Arial" panose="020B0604020202020204" pitchFamily="34" charset="0"/>
                <a:cs typeface="Arial" panose="020B0604020202020204" pitchFamily="34" charset="0"/>
              </a:rPr>
              <a:t>Multidisciplinary care is critical to optimal patient management</a:t>
            </a:r>
          </a:p>
        </p:txBody>
      </p:sp>
      <p:sp>
        <p:nvSpPr>
          <p:cNvPr id="3" name="Footer Placeholder 2">
            <a:extLst>
              <a:ext uri="{FF2B5EF4-FFF2-40B4-BE49-F238E27FC236}">
                <a16:creationId xmlns:a16="http://schemas.microsoft.com/office/drawing/2014/main" id="{797ABC1B-719B-9235-05E9-722D42A4FBF3}"/>
              </a:ext>
            </a:extLst>
          </p:cNvPr>
          <p:cNvSpPr>
            <a:spLocks noGrp="1"/>
          </p:cNvSpPr>
          <p:nvPr>
            <p:ph type="ftr" sz="quarter" idx="10"/>
          </p:nvPr>
        </p:nvSpPr>
        <p:spPr>
          <a:xfrm>
            <a:off x="1416735" y="6054437"/>
            <a:ext cx="10651322" cy="803564"/>
          </a:xfrm>
        </p:spPr>
        <p:txBody>
          <a:bodyPr/>
          <a:lstStyle/>
          <a:p>
            <a:r>
              <a:rPr lang="en-US"/>
              <a:t>AE, adverse event.</a:t>
            </a:r>
          </a:p>
          <a:p>
            <a:r>
              <a:rPr lang="en-US"/>
              <a:t>Swain SM, et al. </a:t>
            </a:r>
            <a:r>
              <a:rPr lang="en-US" i="1"/>
              <a:t>Cancer Treat Rev</a:t>
            </a:r>
            <a:r>
              <a:rPr lang="en-US"/>
              <a:t>. 2022;106:102378.</a:t>
            </a:r>
          </a:p>
        </p:txBody>
      </p:sp>
      <p:grpSp>
        <p:nvGrpSpPr>
          <p:cNvPr id="5" name="Group 4">
            <a:extLst>
              <a:ext uri="{FF2B5EF4-FFF2-40B4-BE49-F238E27FC236}">
                <a16:creationId xmlns:a16="http://schemas.microsoft.com/office/drawing/2014/main" id="{A40272F4-5006-A672-42A4-B33C1EBE815E}"/>
              </a:ext>
            </a:extLst>
          </p:cNvPr>
          <p:cNvGrpSpPr/>
          <p:nvPr/>
        </p:nvGrpSpPr>
        <p:grpSpPr>
          <a:xfrm>
            <a:off x="4328120" y="1613415"/>
            <a:ext cx="7238103" cy="4305015"/>
            <a:chOff x="2742163" y="1889760"/>
            <a:chExt cx="13016954" cy="7999818"/>
          </a:xfrm>
        </p:grpSpPr>
        <p:sp>
          <p:nvSpPr>
            <p:cNvPr id="6" name="Rounded Rectangle 18">
              <a:extLst>
                <a:ext uri="{FF2B5EF4-FFF2-40B4-BE49-F238E27FC236}">
                  <a16:creationId xmlns:a16="http://schemas.microsoft.com/office/drawing/2014/main" id="{74F742C5-B144-3523-1B42-C3499ECCD400}"/>
                </a:ext>
              </a:extLst>
            </p:cNvPr>
            <p:cNvSpPr/>
            <p:nvPr/>
          </p:nvSpPr>
          <p:spPr>
            <a:xfrm>
              <a:off x="7470183" y="3983064"/>
              <a:ext cx="3301139" cy="3099661"/>
            </a:xfrm>
            <a:prstGeom prst="roundRect">
              <a:avLst>
                <a:gd name="adj" fmla="val 9667"/>
              </a:avLst>
            </a:prstGeom>
            <a:solidFill>
              <a:srgbClr val="FFC000"/>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grpSp>
          <p:nvGrpSpPr>
            <p:cNvPr id="7" name="Group 6">
              <a:extLst>
                <a:ext uri="{FF2B5EF4-FFF2-40B4-BE49-F238E27FC236}">
                  <a16:creationId xmlns:a16="http://schemas.microsoft.com/office/drawing/2014/main" id="{226AB58D-9A1B-9724-F6E8-F27384134FD0}"/>
                </a:ext>
              </a:extLst>
            </p:cNvPr>
            <p:cNvGrpSpPr/>
            <p:nvPr/>
          </p:nvGrpSpPr>
          <p:grpSpPr>
            <a:xfrm>
              <a:off x="4434840" y="3688080"/>
              <a:ext cx="9281161" cy="5203668"/>
              <a:chOff x="4434840" y="3688080"/>
              <a:chExt cx="9281161" cy="5203668"/>
            </a:xfrm>
          </p:grpSpPr>
          <p:cxnSp>
            <p:nvCxnSpPr>
              <p:cNvPr id="51" name="Straight Connector 50">
                <a:extLst>
                  <a:ext uri="{FF2B5EF4-FFF2-40B4-BE49-F238E27FC236}">
                    <a16:creationId xmlns:a16="http://schemas.microsoft.com/office/drawing/2014/main" id="{3E6F4DEE-B0DD-232B-3994-CDD75AFA417E}"/>
                  </a:ext>
                </a:extLst>
              </p:cNvPr>
              <p:cNvCxnSpPr/>
              <p:nvPr/>
            </p:nvCxnSpPr>
            <p:spPr>
              <a:xfrm flipH="1">
                <a:off x="4434840" y="6763407"/>
                <a:ext cx="3684401" cy="2060553"/>
              </a:xfrm>
              <a:prstGeom prst="line">
                <a:avLst/>
              </a:prstGeom>
              <a:ln w="28575">
                <a:solidFill>
                  <a:srgbClr val="FFC000"/>
                </a:solidFill>
                <a:headEnd type="oval" w="med" len="med"/>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DFBC1E63-1F14-AC1C-D912-411745F2FDDD}"/>
                  </a:ext>
                </a:extLst>
              </p:cNvPr>
              <p:cNvCxnSpPr>
                <a:cxnSpLocks/>
              </p:cNvCxnSpPr>
              <p:nvPr/>
            </p:nvCxnSpPr>
            <p:spPr>
              <a:xfrm flipH="1" flipV="1">
                <a:off x="10410452" y="7052965"/>
                <a:ext cx="3305549" cy="1838783"/>
              </a:xfrm>
              <a:prstGeom prst="line">
                <a:avLst/>
              </a:prstGeom>
              <a:ln w="28575">
                <a:solidFill>
                  <a:srgbClr val="FFC000"/>
                </a:solidFill>
                <a:headEnd type="oval" w="med" len="med"/>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401DBC16-20C0-BE51-C738-09BE8702D6C3}"/>
                  </a:ext>
                </a:extLst>
              </p:cNvPr>
              <p:cNvCxnSpPr>
                <a:cxnSpLocks/>
              </p:cNvCxnSpPr>
              <p:nvPr/>
            </p:nvCxnSpPr>
            <p:spPr>
              <a:xfrm>
                <a:off x="9147175" y="3688080"/>
                <a:ext cx="0" cy="365760"/>
              </a:xfrm>
              <a:prstGeom prst="line">
                <a:avLst/>
              </a:prstGeom>
              <a:ln w="28575">
                <a:solidFill>
                  <a:srgbClr val="FFC000"/>
                </a:solidFill>
                <a:headEnd type="oval" w="med" len="med"/>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ADCF3D71-B511-6E7F-CD25-98298C7AF327}"/>
                  </a:ext>
                </a:extLst>
              </p:cNvPr>
              <p:cNvCxnSpPr/>
              <p:nvPr/>
            </p:nvCxnSpPr>
            <p:spPr>
              <a:xfrm flipH="1" flipV="1">
                <a:off x="7186850" y="3886065"/>
                <a:ext cx="1960325" cy="1584569"/>
              </a:xfrm>
              <a:prstGeom prst="line">
                <a:avLst/>
              </a:prstGeom>
              <a:ln w="38100">
                <a:solidFill>
                  <a:srgbClr val="FFC000"/>
                </a:solidFill>
                <a:tailEnd type="oval"/>
              </a:ln>
              <a:effectLst/>
            </p:spPr>
            <p:style>
              <a:lnRef idx="2">
                <a:schemeClr val="accent1"/>
              </a:lnRef>
              <a:fillRef idx="0">
                <a:schemeClr val="accent1"/>
              </a:fillRef>
              <a:effectRef idx="1">
                <a:schemeClr val="accent1"/>
              </a:effectRef>
              <a:fontRef idx="minor">
                <a:schemeClr val="tx1"/>
              </a:fontRef>
            </p:style>
          </p:cxnSp>
          <p:grpSp>
            <p:nvGrpSpPr>
              <p:cNvPr id="55" name="Group 54">
                <a:extLst>
                  <a:ext uri="{FF2B5EF4-FFF2-40B4-BE49-F238E27FC236}">
                    <a16:creationId xmlns:a16="http://schemas.microsoft.com/office/drawing/2014/main" id="{E84DB587-30B1-B8C4-2E18-C4716CD289D0}"/>
                  </a:ext>
                </a:extLst>
              </p:cNvPr>
              <p:cNvGrpSpPr/>
              <p:nvPr/>
            </p:nvGrpSpPr>
            <p:grpSpPr>
              <a:xfrm flipV="1">
                <a:off x="5765369" y="5743142"/>
                <a:ext cx="6695268" cy="890134"/>
                <a:chOff x="3818434" y="5456986"/>
                <a:chExt cx="10664482" cy="235690"/>
              </a:xfrm>
            </p:grpSpPr>
            <p:cxnSp>
              <p:nvCxnSpPr>
                <p:cNvPr id="58" name="Straight Connector 57">
                  <a:extLst>
                    <a:ext uri="{FF2B5EF4-FFF2-40B4-BE49-F238E27FC236}">
                      <a16:creationId xmlns:a16="http://schemas.microsoft.com/office/drawing/2014/main" id="{3D387E92-9898-8E7A-F6E0-D5F26A24B982}"/>
                    </a:ext>
                  </a:extLst>
                </p:cNvPr>
                <p:cNvCxnSpPr/>
                <p:nvPr/>
              </p:nvCxnSpPr>
              <p:spPr>
                <a:xfrm flipH="1" flipV="1">
                  <a:off x="3818434" y="5456986"/>
                  <a:ext cx="4403405" cy="235690"/>
                </a:xfrm>
                <a:prstGeom prst="line">
                  <a:avLst/>
                </a:prstGeom>
                <a:ln w="38100">
                  <a:solidFill>
                    <a:srgbClr val="FFC000"/>
                  </a:solidFill>
                  <a:tailEnd type="ova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BFCEDF9C-B13A-238D-9B43-9A691CCDC211}"/>
                    </a:ext>
                  </a:extLst>
                </p:cNvPr>
                <p:cNvCxnSpPr/>
                <p:nvPr/>
              </p:nvCxnSpPr>
              <p:spPr>
                <a:xfrm flipV="1">
                  <a:off x="10067577" y="5456986"/>
                  <a:ext cx="4415339" cy="235690"/>
                </a:xfrm>
                <a:prstGeom prst="line">
                  <a:avLst/>
                </a:prstGeom>
                <a:ln w="38100">
                  <a:solidFill>
                    <a:srgbClr val="FFC000"/>
                  </a:solidFill>
                  <a:tailEnd type="oval"/>
                </a:ln>
                <a:effectLst/>
              </p:spPr>
              <p:style>
                <a:lnRef idx="2">
                  <a:schemeClr val="accent1"/>
                </a:lnRef>
                <a:fillRef idx="0">
                  <a:schemeClr val="accent1"/>
                </a:fillRef>
                <a:effectRef idx="1">
                  <a:schemeClr val="accent1"/>
                </a:effectRef>
                <a:fontRef idx="minor">
                  <a:schemeClr val="tx1"/>
                </a:fontRef>
              </p:style>
            </p:cxnSp>
          </p:grpSp>
          <p:cxnSp>
            <p:nvCxnSpPr>
              <p:cNvPr id="56" name="Straight Connector 55">
                <a:extLst>
                  <a:ext uri="{FF2B5EF4-FFF2-40B4-BE49-F238E27FC236}">
                    <a16:creationId xmlns:a16="http://schemas.microsoft.com/office/drawing/2014/main" id="{692E749E-1596-5103-7A71-24B557FDC851}"/>
                  </a:ext>
                </a:extLst>
              </p:cNvPr>
              <p:cNvCxnSpPr/>
              <p:nvPr/>
            </p:nvCxnSpPr>
            <p:spPr>
              <a:xfrm>
                <a:off x="9147174" y="6385303"/>
                <a:ext cx="1" cy="987881"/>
              </a:xfrm>
              <a:prstGeom prst="line">
                <a:avLst/>
              </a:prstGeom>
              <a:ln w="38100">
                <a:solidFill>
                  <a:srgbClr val="FFC000"/>
                </a:solidFill>
                <a:tailEnd type="ova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6F41EA25-CB55-C814-CD51-F793A7812B18}"/>
                  </a:ext>
                </a:extLst>
              </p:cNvPr>
              <p:cNvCxnSpPr/>
              <p:nvPr/>
            </p:nvCxnSpPr>
            <p:spPr>
              <a:xfrm flipV="1">
                <a:off x="9147175" y="3886065"/>
                <a:ext cx="1960325" cy="1584569"/>
              </a:xfrm>
              <a:prstGeom prst="line">
                <a:avLst/>
              </a:prstGeom>
              <a:ln w="38100">
                <a:solidFill>
                  <a:srgbClr val="FFC000"/>
                </a:solidFill>
                <a:tailEnd type="oval"/>
              </a:ln>
              <a:effectLst/>
            </p:spPr>
            <p:style>
              <a:lnRef idx="2">
                <a:schemeClr val="accent1"/>
              </a:lnRef>
              <a:fillRef idx="0">
                <a:schemeClr val="accent1"/>
              </a:fillRef>
              <a:effectRef idx="1">
                <a:schemeClr val="accent1"/>
              </a:effectRef>
              <a:fontRef idx="minor">
                <a:schemeClr val="tx1"/>
              </a:fontRef>
            </p:style>
          </p:cxnSp>
        </p:grpSp>
        <p:pic>
          <p:nvPicPr>
            <p:cNvPr id="8" name="Picture 7" descr="A person with a blue hat and a white coat&#10;&#10;Description automatically generated">
              <a:extLst>
                <a:ext uri="{FF2B5EF4-FFF2-40B4-BE49-F238E27FC236}">
                  <a16:creationId xmlns:a16="http://schemas.microsoft.com/office/drawing/2014/main" id="{EBE9269B-8E45-33DD-385F-9D70F8935082}"/>
                </a:ext>
              </a:extLst>
            </p:cNvPr>
            <p:cNvPicPr>
              <a:picLocks noChangeAspect="1"/>
            </p:cNvPicPr>
            <p:nvPr/>
          </p:nvPicPr>
          <p:blipFill>
            <a:blip r:embed="rId3"/>
            <a:stretch>
              <a:fillRect/>
            </a:stretch>
          </p:blipFill>
          <p:spPr>
            <a:xfrm>
              <a:off x="3086098" y="8090113"/>
              <a:ext cx="1298448" cy="1298448"/>
            </a:xfrm>
            <a:prstGeom prst="rect">
              <a:avLst/>
            </a:prstGeom>
            <a:solidFill>
              <a:schemeClr val="tx2"/>
            </a:solidFill>
          </p:spPr>
        </p:pic>
        <p:pic>
          <p:nvPicPr>
            <p:cNvPr id="9" name="Picture 5" descr="F:\Graftech Design Projects - MSI-GODLIKE\Med Learning Group\_ART\_icons\health-professionals-avatars\012-doctor.png">
              <a:extLst>
                <a:ext uri="{FF2B5EF4-FFF2-40B4-BE49-F238E27FC236}">
                  <a16:creationId xmlns:a16="http://schemas.microsoft.com/office/drawing/2014/main" id="{354CC256-F48A-F7C5-7854-C45D5CB605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07253" y="1889760"/>
              <a:ext cx="1279843" cy="1279843"/>
            </a:xfrm>
            <a:prstGeom prst="rect">
              <a:avLst/>
            </a:prstGeom>
            <a:solidFill>
              <a:schemeClr val="tx2"/>
            </a:solidFill>
          </p:spPr>
        </p:pic>
        <p:sp>
          <p:nvSpPr>
            <p:cNvPr id="10" name="TextBox 9">
              <a:extLst>
                <a:ext uri="{FF2B5EF4-FFF2-40B4-BE49-F238E27FC236}">
                  <a16:creationId xmlns:a16="http://schemas.microsoft.com/office/drawing/2014/main" id="{424209D8-7134-CE0F-6254-E5B460AA59D3}"/>
                </a:ext>
              </a:extLst>
            </p:cNvPr>
            <p:cNvSpPr txBox="1"/>
            <p:nvPr/>
          </p:nvSpPr>
          <p:spPr>
            <a:xfrm>
              <a:off x="5131193" y="4058573"/>
              <a:ext cx="2426897" cy="857892"/>
            </a:xfrm>
            <a:prstGeom prst="rect">
              <a:avLst/>
            </a:prstGeom>
            <a:noFill/>
          </p:spPr>
          <p:txBody>
            <a:bodyPr wrap="squar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Primary care physician</a:t>
              </a:r>
            </a:p>
          </p:txBody>
        </p:sp>
        <p:sp>
          <p:nvSpPr>
            <p:cNvPr id="11" name="TextBox 10">
              <a:extLst>
                <a:ext uri="{FF2B5EF4-FFF2-40B4-BE49-F238E27FC236}">
                  <a16:creationId xmlns:a16="http://schemas.microsoft.com/office/drawing/2014/main" id="{9F1FB574-D908-63E3-BFC5-F9D35A10C31D}"/>
                </a:ext>
              </a:extLst>
            </p:cNvPr>
            <p:cNvSpPr txBox="1"/>
            <p:nvPr/>
          </p:nvSpPr>
          <p:spPr>
            <a:xfrm>
              <a:off x="2742163" y="4926659"/>
              <a:ext cx="2191525" cy="514735"/>
            </a:xfrm>
            <a:prstGeom prst="rect">
              <a:avLst/>
            </a:prstGeom>
            <a:noFill/>
          </p:spPr>
          <p:txBody>
            <a:bodyPr wrap="non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Dermatologist</a:t>
              </a:r>
            </a:p>
          </p:txBody>
        </p:sp>
        <p:sp>
          <p:nvSpPr>
            <p:cNvPr id="12" name="TextBox 11">
              <a:extLst>
                <a:ext uri="{FF2B5EF4-FFF2-40B4-BE49-F238E27FC236}">
                  <a16:creationId xmlns:a16="http://schemas.microsoft.com/office/drawing/2014/main" id="{258A5122-1A53-7170-E6E9-80E2496A3095}"/>
                </a:ext>
              </a:extLst>
            </p:cNvPr>
            <p:cNvSpPr txBox="1"/>
            <p:nvPr/>
          </p:nvSpPr>
          <p:spPr>
            <a:xfrm>
              <a:off x="4313669" y="7370318"/>
              <a:ext cx="1949370" cy="514735"/>
            </a:xfrm>
            <a:prstGeom prst="rect">
              <a:avLst/>
            </a:prstGeom>
            <a:noFill/>
          </p:spPr>
          <p:txBody>
            <a:bodyPr wrap="non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Cardiologist</a:t>
              </a:r>
            </a:p>
          </p:txBody>
        </p:sp>
        <p:sp>
          <p:nvSpPr>
            <p:cNvPr id="13" name="TextBox 12">
              <a:extLst>
                <a:ext uri="{FF2B5EF4-FFF2-40B4-BE49-F238E27FC236}">
                  <a16:creationId xmlns:a16="http://schemas.microsoft.com/office/drawing/2014/main" id="{A40BF1DA-25B2-8841-C4D5-8C9B94172C06}"/>
                </a:ext>
              </a:extLst>
            </p:cNvPr>
            <p:cNvSpPr txBox="1"/>
            <p:nvPr/>
          </p:nvSpPr>
          <p:spPr>
            <a:xfrm>
              <a:off x="10994553" y="4075325"/>
              <a:ext cx="1736039" cy="857892"/>
            </a:xfrm>
            <a:prstGeom prst="rect">
              <a:avLst/>
            </a:prstGeom>
            <a:noFill/>
          </p:spPr>
          <p:txBody>
            <a:bodyPr wrap="non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Medical</a:t>
              </a:r>
              <a:b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b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oncologist</a:t>
              </a:r>
            </a:p>
          </p:txBody>
        </p:sp>
        <p:sp>
          <p:nvSpPr>
            <p:cNvPr id="14" name="TextBox 13">
              <a:extLst>
                <a:ext uri="{FF2B5EF4-FFF2-40B4-BE49-F238E27FC236}">
                  <a16:creationId xmlns:a16="http://schemas.microsoft.com/office/drawing/2014/main" id="{F1973A1B-693E-3E53-961A-7A1C8D217AA0}"/>
                </a:ext>
              </a:extLst>
            </p:cNvPr>
            <p:cNvSpPr txBox="1"/>
            <p:nvPr/>
          </p:nvSpPr>
          <p:spPr>
            <a:xfrm>
              <a:off x="12060574" y="7354551"/>
              <a:ext cx="1842704" cy="514735"/>
            </a:xfrm>
            <a:prstGeom prst="rect">
              <a:avLst/>
            </a:prstGeom>
            <a:noFill/>
          </p:spPr>
          <p:txBody>
            <a:bodyPr wrap="non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Radiologist</a:t>
              </a:r>
            </a:p>
          </p:txBody>
        </p:sp>
        <p:sp>
          <p:nvSpPr>
            <p:cNvPr id="15" name="TextBox 14">
              <a:extLst>
                <a:ext uri="{FF2B5EF4-FFF2-40B4-BE49-F238E27FC236}">
                  <a16:creationId xmlns:a16="http://schemas.microsoft.com/office/drawing/2014/main" id="{F2067110-2808-C882-2DBB-9B8056825017}"/>
                </a:ext>
              </a:extLst>
            </p:cNvPr>
            <p:cNvSpPr txBox="1"/>
            <p:nvPr/>
          </p:nvSpPr>
          <p:spPr>
            <a:xfrm>
              <a:off x="13137128" y="4941292"/>
              <a:ext cx="2621989" cy="1201048"/>
            </a:xfrm>
            <a:prstGeom prst="rect">
              <a:avLst/>
            </a:prstGeom>
            <a:noFill/>
          </p:spPr>
          <p:txBody>
            <a:bodyPr wrap="squar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Infectious disease specialist</a:t>
              </a:r>
            </a:p>
          </p:txBody>
        </p:sp>
        <p:sp>
          <p:nvSpPr>
            <p:cNvPr id="16" name="TextBox 15">
              <a:extLst>
                <a:ext uri="{FF2B5EF4-FFF2-40B4-BE49-F238E27FC236}">
                  <a16:creationId xmlns:a16="http://schemas.microsoft.com/office/drawing/2014/main" id="{3B15A136-6025-9CFE-0E46-FC08C98BB898}"/>
                </a:ext>
              </a:extLst>
            </p:cNvPr>
            <p:cNvSpPr txBox="1"/>
            <p:nvPr/>
          </p:nvSpPr>
          <p:spPr>
            <a:xfrm>
              <a:off x="6026038" y="8785118"/>
              <a:ext cx="5996268" cy="857892"/>
            </a:xfrm>
            <a:prstGeom prst="rect">
              <a:avLst/>
            </a:prstGeom>
            <a:noFill/>
          </p:spPr>
          <p:txBody>
            <a:bodyPr wrap="squar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Physician assistant, nurse practitioner, nurse, pharmacist</a:t>
              </a:r>
            </a:p>
          </p:txBody>
        </p:sp>
        <p:pic>
          <p:nvPicPr>
            <p:cNvPr id="17" name="Picture 3" descr="F:\Graftech Design Projects - MSI-GODLIKE\Med Learning Group\_ART\_icons\health-professionals-avatars\037-doctor.png">
              <a:extLst>
                <a:ext uri="{FF2B5EF4-FFF2-40B4-BE49-F238E27FC236}">
                  <a16:creationId xmlns:a16="http://schemas.microsoft.com/office/drawing/2014/main" id="{A3771CA1-FF8D-4A75-A4C7-C0884C9401DF}"/>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7787" r="-7787"/>
            <a:stretch/>
          </p:blipFill>
          <p:spPr bwMode="auto">
            <a:xfrm>
              <a:off x="5586551" y="2767592"/>
              <a:ext cx="1500050" cy="1297897"/>
            </a:xfrm>
            <a:prstGeom prst="rect">
              <a:avLst/>
            </a:prstGeom>
            <a:solidFill>
              <a:srgbClr val="01445E"/>
            </a:solidFill>
          </p:spPr>
        </p:pic>
        <p:grpSp>
          <p:nvGrpSpPr>
            <p:cNvPr id="18" name="Group 17">
              <a:extLst>
                <a:ext uri="{FF2B5EF4-FFF2-40B4-BE49-F238E27FC236}">
                  <a16:creationId xmlns:a16="http://schemas.microsoft.com/office/drawing/2014/main" id="{36E676FE-F334-2B76-6AB7-00B8C980E8FF}"/>
                </a:ext>
              </a:extLst>
            </p:cNvPr>
            <p:cNvGrpSpPr/>
            <p:nvPr/>
          </p:nvGrpSpPr>
          <p:grpSpPr>
            <a:xfrm>
              <a:off x="13778487" y="3611691"/>
              <a:ext cx="1333115" cy="1298448"/>
              <a:chOff x="13778487" y="3611691"/>
              <a:chExt cx="1333115" cy="1298448"/>
            </a:xfrm>
          </p:grpSpPr>
          <p:pic>
            <p:nvPicPr>
              <p:cNvPr id="47" name="Picture 4" descr="F:\Graftech Design Projects - MSI-GODLIKE\Med Learning Group\_ART\_icons\health-professionals-avatars\046-doctor.png">
                <a:extLst>
                  <a:ext uri="{FF2B5EF4-FFF2-40B4-BE49-F238E27FC236}">
                    <a16:creationId xmlns:a16="http://schemas.microsoft.com/office/drawing/2014/main" id="{B64BAB5E-05FE-D4DF-A6CE-B8F03D71C07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778487" y="3611691"/>
                <a:ext cx="1298448" cy="1298448"/>
              </a:xfrm>
              <a:prstGeom prst="rect">
                <a:avLst/>
              </a:prstGeom>
              <a:solidFill>
                <a:schemeClr val="tx2"/>
              </a:solidFill>
            </p:spPr>
          </p:pic>
          <p:sp>
            <p:nvSpPr>
              <p:cNvPr id="48" name="Oval 47">
                <a:extLst>
                  <a:ext uri="{FF2B5EF4-FFF2-40B4-BE49-F238E27FC236}">
                    <a16:creationId xmlns:a16="http://schemas.microsoft.com/office/drawing/2014/main" id="{2AE588A1-437D-063F-27E6-58C21C1411EA}"/>
                  </a:ext>
                </a:extLst>
              </p:cNvPr>
              <p:cNvSpPr/>
              <p:nvPr/>
            </p:nvSpPr>
            <p:spPr>
              <a:xfrm>
                <a:off x="14646968" y="4425248"/>
                <a:ext cx="464634" cy="464634"/>
              </a:xfrm>
              <a:prstGeom prst="ellipse">
                <a:avLst/>
              </a:prstGeom>
              <a:solidFill>
                <a:srgbClr val="FFC000"/>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503"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sp>
            <p:nvSpPr>
              <p:cNvPr id="49" name="Chord 48">
                <a:extLst>
                  <a:ext uri="{FF2B5EF4-FFF2-40B4-BE49-F238E27FC236}">
                    <a16:creationId xmlns:a16="http://schemas.microsoft.com/office/drawing/2014/main" id="{83F20634-38EF-1D5F-C107-4E308479CBC9}"/>
                  </a:ext>
                </a:extLst>
              </p:cNvPr>
              <p:cNvSpPr/>
              <p:nvPr/>
            </p:nvSpPr>
            <p:spPr>
              <a:xfrm>
                <a:off x="14643251" y="4425248"/>
                <a:ext cx="464634" cy="464634"/>
              </a:xfrm>
              <a:prstGeom prst="chord">
                <a:avLst>
                  <a:gd name="adj1" fmla="val 5442499"/>
                  <a:gd name="adj2" fmla="val 16200000"/>
                </a:avLst>
              </a:prstGeom>
              <a:solidFill>
                <a:srgbClr val="FFFFCC"/>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503"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pic>
            <p:nvPicPr>
              <p:cNvPr id="50" name="Picture 6" descr="F:\Graftech Design Projects - MSI-GODLIKE\Med Learning Group\_ART\_icons\5101518-diseases\png\doctor_3079463.png">
                <a:extLst>
                  <a:ext uri="{FF2B5EF4-FFF2-40B4-BE49-F238E27FC236}">
                    <a16:creationId xmlns:a16="http://schemas.microsoft.com/office/drawing/2014/main" id="{5E22ED6F-7915-EA27-E609-A620203E05EC}"/>
                  </a:ext>
                </a:extLst>
              </p:cNvPr>
              <p:cNvPicPr>
                <a:picLocks noChangeAspect="1" noChangeArrowheads="1"/>
              </p:cNvPicPr>
              <p:nvPr/>
            </p:nvPicPr>
            <p:blipFill rotWithShape="1">
              <a:blip r:embed="rId7" cstate="print">
                <a:clrChange>
                  <a:clrFrom>
                    <a:srgbClr val="FFD422"/>
                  </a:clrFrom>
                  <a:clrTo>
                    <a:srgbClr val="FFD422">
                      <a:alpha val="0"/>
                    </a:srgbClr>
                  </a:clrTo>
                </a:clrChange>
                <a:extLst>
                  <a:ext uri="{28A0092B-C50C-407E-A947-70E740481C1C}">
                    <a14:useLocalDpi xmlns:a14="http://schemas.microsoft.com/office/drawing/2010/main" val="0"/>
                  </a:ext>
                </a:extLst>
              </a:blip>
              <a:srcRect l="58496" t="56641" r="9178" b="8776"/>
              <a:stretch/>
            </p:blipFill>
            <p:spPr bwMode="auto">
              <a:xfrm>
                <a:off x="14686595" y="4447464"/>
                <a:ext cx="381662" cy="408327"/>
              </a:xfrm>
              <a:prstGeom prst="ellipse">
                <a:avLst/>
              </a:prstGeom>
              <a:noFill/>
              <a:extLst>
                <a:ext uri="{909E8E84-426E-40DD-AFC4-6F175D3DCCD1}">
                  <a14:hiddenFill xmlns:a14="http://schemas.microsoft.com/office/drawing/2010/main">
                    <a:solidFill>
                      <a:srgbClr val="FFFFFF"/>
                    </a:solidFill>
                  </a14:hiddenFill>
                </a:ext>
              </a:extLst>
            </p:spPr>
          </p:pic>
        </p:grpSp>
        <p:sp>
          <p:nvSpPr>
            <p:cNvPr id="19" name="Oval 18">
              <a:extLst>
                <a:ext uri="{FF2B5EF4-FFF2-40B4-BE49-F238E27FC236}">
                  <a16:creationId xmlns:a16="http://schemas.microsoft.com/office/drawing/2014/main" id="{800E7D7D-D866-84D9-8302-6D19E001E24B}"/>
                </a:ext>
              </a:extLst>
            </p:cNvPr>
            <p:cNvSpPr/>
            <p:nvPr/>
          </p:nvSpPr>
          <p:spPr>
            <a:xfrm>
              <a:off x="9330662" y="2684732"/>
              <a:ext cx="464634" cy="464634"/>
            </a:xfrm>
            <a:prstGeom prst="ellipse">
              <a:avLst/>
            </a:prstGeom>
            <a:solidFill>
              <a:srgbClr val="FFC000"/>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503"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599629E3-8FD6-8702-5433-7852FBBBB5DC}"/>
                </a:ext>
              </a:extLst>
            </p:cNvPr>
            <p:cNvSpPr txBox="1"/>
            <p:nvPr/>
          </p:nvSpPr>
          <p:spPr>
            <a:xfrm>
              <a:off x="3121590" y="9341835"/>
              <a:ext cx="1269022" cy="514735"/>
            </a:xfrm>
            <a:prstGeom prst="rect">
              <a:avLst/>
            </a:prstGeom>
            <a:noFill/>
          </p:spPr>
          <p:txBody>
            <a:bodyPr wrap="non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Dentist</a:t>
              </a:r>
            </a:p>
          </p:txBody>
        </p:sp>
        <p:sp>
          <p:nvSpPr>
            <p:cNvPr id="21" name="TextBox 20">
              <a:extLst>
                <a:ext uri="{FF2B5EF4-FFF2-40B4-BE49-F238E27FC236}">
                  <a16:creationId xmlns:a16="http://schemas.microsoft.com/office/drawing/2014/main" id="{9C87CD8C-54B7-8825-F0A6-BB7BAD851AE8}"/>
                </a:ext>
              </a:extLst>
            </p:cNvPr>
            <p:cNvSpPr txBox="1"/>
            <p:nvPr/>
          </p:nvSpPr>
          <p:spPr>
            <a:xfrm>
              <a:off x="13199347" y="9374843"/>
              <a:ext cx="2445217" cy="514735"/>
            </a:xfrm>
            <a:prstGeom prst="rect">
              <a:avLst/>
            </a:prstGeom>
            <a:noFill/>
          </p:spPr>
          <p:txBody>
            <a:bodyPr wrap="non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Endocrinologist</a:t>
              </a:r>
            </a:p>
          </p:txBody>
        </p:sp>
        <p:sp>
          <p:nvSpPr>
            <p:cNvPr id="22" name="TextBox 21">
              <a:extLst>
                <a:ext uri="{FF2B5EF4-FFF2-40B4-BE49-F238E27FC236}">
                  <a16:creationId xmlns:a16="http://schemas.microsoft.com/office/drawing/2014/main" id="{59166760-11C3-9011-143F-68C3F525827E}"/>
                </a:ext>
              </a:extLst>
            </p:cNvPr>
            <p:cNvSpPr txBox="1"/>
            <p:nvPr/>
          </p:nvSpPr>
          <p:spPr>
            <a:xfrm>
              <a:off x="8016817" y="3174060"/>
              <a:ext cx="2260713" cy="514735"/>
            </a:xfrm>
            <a:prstGeom prst="rect">
              <a:avLst/>
            </a:prstGeom>
            <a:noFill/>
          </p:spPr>
          <p:txBody>
            <a:bodyPr wrap="non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Pulmonologist</a:t>
              </a:r>
            </a:p>
          </p:txBody>
        </p:sp>
        <p:sp>
          <p:nvSpPr>
            <p:cNvPr id="23" name="Oval 22">
              <a:extLst>
                <a:ext uri="{FF2B5EF4-FFF2-40B4-BE49-F238E27FC236}">
                  <a16:creationId xmlns:a16="http://schemas.microsoft.com/office/drawing/2014/main" id="{5A2C460F-B3CB-D113-D73F-191108B7338D}"/>
                </a:ext>
              </a:extLst>
            </p:cNvPr>
            <p:cNvSpPr/>
            <p:nvPr/>
          </p:nvSpPr>
          <p:spPr>
            <a:xfrm>
              <a:off x="3971699" y="8903777"/>
              <a:ext cx="475282" cy="475282"/>
            </a:xfrm>
            <a:prstGeom prst="ellipse">
              <a:avLst/>
            </a:prstGeom>
            <a:solidFill>
              <a:srgbClr val="FFC000"/>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sp>
          <p:nvSpPr>
            <p:cNvPr id="24" name="Chord 23">
              <a:extLst>
                <a:ext uri="{FF2B5EF4-FFF2-40B4-BE49-F238E27FC236}">
                  <a16:creationId xmlns:a16="http://schemas.microsoft.com/office/drawing/2014/main" id="{2A8E1418-56B3-0E7E-7514-D4EE6EAEBD27}"/>
                </a:ext>
              </a:extLst>
            </p:cNvPr>
            <p:cNvSpPr/>
            <p:nvPr/>
          </p:nvSpPr>
          <p:spPr>
            <a:xfrm>
              <a:off x="3971699" y="8903777"/>
              <a:ext cx="475282" cy="475282"/>
            </a:xfrm>
            <a:prstGeom prst="chord">
              <a:avLst>
                <a:gd name="adj1" fmla="val 5368282"/>
                <a:gd name="adj2" fmla="val 16423879"/>
              </a:avLst>
            </a:prstGeom>
            <a:solidFill>
              <a:srgbClr val="FFFFCC"/>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pic>
          <p:nvPicPr>
            <p:cNvPr id="25" name="Picture 4" descr="F:\Graftech Design Projects - MSI-GODLIKE\Med Learning Group\_ART\_icons\1707438-dentist\png\002-tooth.png">
              <a:extLst>
                <a:ext uri="{FF2B5EF4-FFF2-40B4-BE49-F238E27FC236}">
                  <a16:creationId xmlns:a16="http://schemas.microsoft.com/office/drawing/2014/main" id="{F0B7E658-AD68-8EFB-EB07-3615BA315106}"/>
                </a:ext>
              </a:extLst>
            </p:cNvPr>
            <p:cNvPicPr>
              <a:picLocks noChangeAspect="1" noChangeArrowheads="1"/>
            </p:cNvPicPr>
            <p:nvPr/>
          </p:nvPicPr>
          <p:blipFill>
            <a:blip r:embed="rId8">
              <a:extLst>
                <a:ext uri="{BEBA8EAE-BF5A-486C-A8C5-ECC9F3942E4B}">
                  <a14:imgProps xmlns:a14="http://schemas.microsoft.com/office/drawing/2010/main">
                    <a14:imgLayer r:embed="rId9">
                      <a14:imgEffect>
                        <a14:colorTemperature colorTemp="59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4048739" y="8977857"/>
              <a:ext cx="328876" cy="328876"/>
            </a:xfrm>
            <a:prstGeom prst="rect">
              <a:avLst/>
            </a:prstGeom>
            <a:noFill/>
            <a:effectLst>
              <a:outerShdw blurRad="63500" sx="102000" sy="102000" algn="ctr" rotWithShape="0">
                <a:prstClr val="black">
                  <a:alpha val="83000"/>
                </a:prstClr>
              </a:outerShdw>
            </a:effectLst>
            <a:extLst>
              <a:ext uri="{909E8E84-426E-40DD-AFC4-6F175D3DCCD1}">
                <a14:hiddenFill xmlns:a14="http://schemas.microsoft.com/office/drawing/2010/main">
                  <a:solidFill>
                    <a:srgbClr val="FFFFFF"/>
                  </a:solidFill>
                </a14:hiddenFill>
              </a:ext>
            </a:extLst>
          </p:spPr>
        </p:pic>
        <p:pic>
          <p:nvPicPr>
            <p:cNvPr id="26" name="Picture 6" descr="F:\Graftech Design Projects - MSI-GODLIKE\Med Learning Group\_ART\_icons\health-professionals-avatars\049-doctor.png">
              <a:extLst>
                <a:ext uri="{FF2B5EF4-FFF2-40B4-BE49-F238E27FC236}">
                  <a16:creationId xmlns:a16="http://schemas.microsoft.com/office/drawing/2014/main" id="{FA713C0A-EB32-FA8E-A1B6-2F3EC8B06E91}"/>
                </a:ext>
              </a:extLst>
            </p:cNvPr>
            <p:cNvPicPr>
              <a:picLocks noChangeAspect="1" noChangeArrowheads="1"/>
            </p:cNvPicPr>
            <p:nvPr/>
          </p:nvPicPr>
          <p:blipFill>
            <a:blip r:embed="rId10">
              <a:extLst>
                <a:ext uri="{BEBA8EAE-BF5A-486C-A8C5-ECC9F3942E4B}">
                  <a14:imgProps xmlns:a14="http://schemas.microsoft.com/office/drawing/2010/main">
                    <a14:imgLayer r:embed="rId11">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13725753" y="8082730"/>
              <a:ext cx="1279843" cy="1279843"/>
            </a:xfrm>
            <a:prstGeom prst="rect">
              <a:avLst/>
            </a:prstGeom>
            <a:solidFill>
              <a:schemeClr val="tx2"/>
            </a:solidFill>
          </p:spPr>
        </p:pic>
        <p:pic>
          <p:nvPicPr>
            <p:cNvPr id="27" name="Graphic 26">
              <a:extLst>
                <a:ext uri="{FF2B5EF4-FFF2-40B4-BE49-F238E27FC236}">
                  <a16:creationId xmlns:a16="http://schemas.microsoft.com/office/drawing/2014/main" id="{F4FCC408-2E18-69FE-23C0-364273B859A9}"/>
                </a:ext>
              </a:extLst>
            </p:cNvPr>
            <p:cNvPicPr>
              <a:picLocks noChangeAspect="1"/>
            </p:cNvPicPr>
            <p:nvPr/>
          </p:nvPicPr>
          <p:blipFill rotWithShape="1">
            <a:blip r:embed="rId12" cstate="print">
              <a:extLst>
                <a:ext uri="{28A0092B-C50C-407E-A947-70E740481C1C}">
                  <a14:useLocalDpi xmlns:a14="http://schemas.microsoft.com/office/drawing/2010/main" val="0"/>
                </a:ext>
              </a:extLst>
            </a:blip>
            <a:srcRect l="19022" t="14101" r="17935" b="23944"/>
            <a:stretch/>
          </p:blipFill>
          <p:spPr>
            <a:xfrm>
              <a:off x="14607170" y="8888940"/>
              <a:ext cx="498717" cy="490119"/>
            </a:xfrm>
            <a:prstGeom prst="ellipse">
              <a:avLst/>
            </a:prstGeom>
          </p:spPr>
        </p:pic>
        <p:sp>
          <p:nvSpPr>
            <p:cNvPr id="28" name="Oval 27">
              <a:extLst>
                <a:ext uri="{FF2B5EF4-FFF2-40B4-BE49-F238E27FC236}">
                  <a16:creationId xmlns:a16="http://schemas.microsoft.com/office/drawing/2014/main" id="{A33F0FAD-A103-6634-4AC9-352485088D56}"/>
                </a:ext>
              </a:extLst>
            </p:cNvPr>
            <p:cNvSpPr/>
            <p:nvPr/>
          </p:nvSpPr>
          <p:spPr>
            <a:xfrm>
              <a:off x="6536515" y="3582995"/>
              <a:ext cx="464634" cy="464634"/>
            </a:xfrm>
            <a:prstGeom prst="ellipse">
              <a:avLst/>
            </a:prstGeom>
            <a:solidFill>
              <a:srgbClr val="FFC000"/>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503"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grpSp>
          <p:nvGrpSpPr>
            <p:cNvPr id="29" name="Group 28">
              <a:extLst>
                <a:ext uri="{FF2B5EF4-FFF2-40B4-BE49-F238E27FC236}">
                  <a16:creationId xmlns:a16="http://schemas.microsoft.com/office/drawing/2014/main" id="{0B47BC4C-1DF9-2FDE-1666-A188B1DB7BCE}"/>
                </a:ext>
              </a:extLst>
            </p:cNvPr>
            <p:cNvGrpSpPr/>
            <p:nvPr/>
          </p:nvGrpSpPr>
          <p:grpSpPr>
            <a:xfrm>
              <a:off x="9339870" y="2684732"/>
              <a:ext cx="464634" cy="464634"/>
              <a:chOff x="9246639" y="2691562"/>
              <a:chExt cx="464634" cy="464634"/>
            </a:xfrm>
          </p:grpSpPr>
          <p:sp>
            <p:nvSpPr>
              <p:cNvPr id="45" name="Chord 44">
                <a:extLst>
                  <a:ext uri="{FF2B5EF4-FFF2-40B4-BE49-F238E27FC236}">
                    <a16:creationId xmlns:a16="http://schemas.microsoft.com/office/drawing/2014/main" id="{6051A8D9-261B-81B3-A62A-3DBBF3E88485}"/>
                  </a:ext>
                </a:extLst>
              </p:cNvPr>
              <p:cNvSpPr/>
              <p:nvPr/>
            </p:nvSpPr>
            <p:spPr>
              <a:xfrm>
                <a:off x="9246639" y="2691562"/>
                <a:ext cx="464634" cy="464634"/>
              </a:xfrm>
              <a:prstGeom prst="chord">
                <a:avLst>
                  <a:gd name="adj1" fmla="val 5442499"/>
                  <a:gd name="adj2" fmla="val 16200000"/>
                </a:avLst>
              </a:prstGeom>
              <a:solidFill>
                <a:srgbClr val="FFFFCC"/>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503"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pic>
            <p:nvPicPr>
              <p:cNvPr id="46" name="Picture 2" descr="F:\Graftech Design Projects - MSI-GODLIKE\Med Learning Group\_ART\_icons\8031778-human-body\png\015-lungs.png">
                <a:extLst>
                  <a:ext uri="{FF2B5EF4-FFF2-40B4-BE49-F238E27FC236}">
                    <a16:creationId xmlns:a16="http://schemas.microsoft.com/office/drawing/2014/main" id="{B6358444-4207-C8E8-2700-D3EB61CACFC3}"/>
                  </a:ext>
                </a:extLst>
              </p:cNvPr>
              <p:cNvPicPr>
                <a:picLocks noChangeAspect="1" noChangeArrowheads="1"/>
              </p:cNvPicPr>
              <p:nvPr/>
            </p:nvPicPr>
            <p:blipFill>
              <a:blip r:embed="rId13" cstate="print">
                <a:extLst>
                  <a:ext uri="{BEBA8EAE-BF5A-486C-A8C5-ECC9F3942E4B}">
                    <a14:imgProps xmlns:a14="http://schemas.microsoft.com/office/drawing/2010/main">
                      <a14:imgLayer r:embed="rId14">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9310085" y="2741937"/>
                <a:ext cx="344482" cy="344482"/>
              </a:xfrm>
              <a:prstGeom prst="rect">
                <a:avLst/>
              </a:prstGeom>
              <a:noFill/>
              <a:extLst>
                <a:ext uri="{909E8E84-426E-40DD-AFC4-6F175D3DCCD1}">
                  <a14:hiddenFill xmlns:a14="http://schemas.microsoft.com/office/drawing/2010/main">
                    <a:solidFill>
                      <a:srgbClr val="FFFFFF"/>
                    </a:solidFill>
                  </a14:hiddenFill>
                </a:ext>
              </a:extLst>
            </p:spPr>
          </p:pic>
        </p:grpSp>
        <p:sp>
          <p:nvSpPr>
            <p:cNvPr id="30" name="Chord 29">
              <a:extLst>
                <a:ext uri="{FF2B5EF4-FFF2-40B4-BE49-F238E27FC236}">
                  <a16:creationId xmlns:a16="http://schemas.microsoft.com/office/drawing/2014/main" id="{58FF64C3-5DDF-0BC9-F596-F11E420940D1}"/>
                </a:ext>
              </a:extLst>
            </p:cNvPr>
            <p:cNvSpPr/>
            <p:nvPr/>
          </p:nvSpPr>
          <p:spPr>
            <a:xfrm>
              <a:off x="6536515" y="3579985"/>
              <a:ext cx="464634" cy="464634"/>
            </a:xfrm>
            <a:prstGeom prst="chord">
              <a:avLst>
                <a:gd name="adj1" fmla="val 5442499"/>
                <a:gd name="adj2" fmla="val 16200000"/>
              </a:avLst>
            </a:prstGeom>
            <a:solidFill>
              <a:srgbClr val="FFFFCC"/>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503"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pic>
          <p:nvPicPr>
            <p:cNvPr id="31" name="Picture 30">
              <a:extLst>
                <a:ext uri="{FF2B5EF4-FFF2-40B4-BE49-F238E27FC236}">
                  <a16:creationId xmlns:a16="http://schemas.microsoft.com/office/drawing/2014/main" id="{8B1C9CB0-7926-F8E5-B29F-75C8EE2C4AF4}"/>
                </a:ext>
              </a:extLst>
            </p:cNvPr>
            <p:cNvPicPr>
              <a:picLocks noChangeAspect="1"/>
            </p:cNvPicPr>
            <p:nvPr/>
          </p:nvPicPr>
          <p:blipFill>
            <a:blip r:embed="rId15"/>
            <a:stretch>
              <a:fillRect/>
            </a:stretch>
          </p:blipFill>
          <p:spPr>
            <a:xfrm>
              <a:off x="6594419" y="3636802"/>
              <a:ext cx="365760" cy="288664"/>
            </a:xfrm>
            <a:prstGeom prst="rect">
              <a:avLst/>
            </a:prstGeom>
          </p:spPr>
        </p:pic>
        <p:pic>
          <p:nvPicPr>
            <p:cNvPr id="32" name="Picture 5" descr="F:\Graftech Design Projects - MSI-GODLIKE\Med Learning Group\Lisa Crenshaw\ON-260L NSCLC Advances Virtual Pathways\_graphics\medical oncologist icon.png">
              <a:extLst>
                <a:ext uri="{FF2B5EF4-FFF2-40B4-BE49-F238E27FC236}">
                  <a16:creationId xmlns:a16="http://schemas.microsoft.com/office/drawing/2014/main" id="{88E341E4-9222-E4D4-7C49-EB850C346ACF}"/>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1289803" y="2759352"/>
              <a:ext cx="1292225" cy="1298575"/>
            </a:xfrm>
            <a:prstGeom prst="rect">
              <a:avLst/>
            </a:prstGeom>
            <a:solidFill>
              <a:schemeClr val="tx2"/>
            </a:solidFill>
          </p:spPr>
        </p:pic>
        <p:grpSp>
          <p:nvGrpSpPr>
            <p:cNvPr id="33" name="Group 32">
              <a:extLst>
                <a:ext uri="{FF2B5EF4-FFF2-40B4-BE49-F238E27FC236}">
                  <a16:creationId xmlns:a16="http://schemas.microsoft.com/office/drawing/2014/main" id="{1BE0D496-62D3-A971-ED5E-DC7FB09409BB}"/>
                </a:ext>
              </a:extLst>
            </p:cNvPr>
            <p:cNvGrpSpPr/>
            <p:nvPr/>
          </p:nvGrpSpPr>
          <p:grpSpPr>
            <a:xfrm>
              <a:off x="3153111" y="3619756"/>
              <a:ext cx="1326582" cy="1298575"/>
              <a:chOff x="1708463" y="2521104"/>
              <a:chExt cx="1326582" cy="1298575"/>
            </a:xfrm>
          </p:grpSpPr>
          <p:pic>
            <p:nvPicPr>
              <p:cNvPr id="43" name="Picture 42" descr="F:\Graftech Design Projects - MSI-GODLIKE\Med Learning Group\_ART\_icons\health-professionals-avatars\dermatologist icon.png">
                <a:extLst>
                  <a:ext uri="{FF2B5EF4-FFF2-40B4-BE49-F238E27FC236}">
                    <a16:creationId xmlns:a16="http://schemas.microsoft.com/office/drawing/2014/main" id="{B6243551-B84A-E21D-3D6F-6072BB99056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742820" y="2521104"/>
                <a:ext cx="1292225" cy="1298575"/>
              </a:xfrm>
              <a:prstGeom prst="rect">
                <a:avLst/>
              </a:prstGeom>
              <a:solidFill>
                <a:schemeClr val="tx2"/>
              </a:solidFill>
            </p:spPr>
          </p:pic>
          <p:pic>
            <p:nvPicPr>
              <p:cNvPr id="44" name="Picture 43" descr="F:\Graftech Design Projects - MSI-GODLIKE\Med Learning Group\_ART\_icons\health-professionals-avatars\002-doctor.png">
                <a:extLst>
                  <a:ext uri="{FF2B5EF4-FFF2-40B4-BE49-F238E27FC236}">
                    <a16:creationId xmlns:a16="http://schemas.microsoft.com/office/drawing/2014/main" id="{80EEE50A-E86E-E771-68B0-E912740F2E46}"/>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b="45093"/>
              <a:stretch/>
            </p:blipFill>
            <p:spPr bwMode="auto">
              <a:xfrm>
                <a:off x="1708463" y="2521581"/>
                <a:ext cx="1298448" cy="712938"/>
              </a:xfrm>
              <a:prstGeom prst="rect">
                <a:avLst/>
              </a:prstGeom>
              <a:noFill/>
              <a:extLst>
                <a:ext uri="{909E8E84-426E-40DD-AFC4-6F175D3DCCD1}">
                  <a14:hiddenFill xmlns:a14="http://schemas.microsoft.com/office/drawing/2010/main">
                    <a:solidFill>
                      <a:srgbClr val="FFFFFF"/>
                    </a:solidFill>
                  </a14:hiddenFill>
                </a:ext>
              </a:extLst>
            </p:spPr>
          </p:pic>
        </p:grpSp>
        <p:pic>
          <p:nvPicPr>
            <p:cNvPr id="34" name="Picture 3" descr="F:\Graftech Design Projects - MSI-GODLIKE\Med Learning Group\Lisa Crenshaw\ON-260L NSCLC Advances Virtual Pathways\_graphics\Thoracic surgeon icon.png">
              <a:extLst>
                <a:ext uri="{FF2B5EF4-FFF2-40B4-BE49-F238E27FC236}">
                  <a16:creationId xmlns:a16="http://schemas.microsoft.com/office/drawing/2014/main" id="{42A95E08-A39D-81DB-A247-3DD8698801D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646731" y="6068489"/>
              <a:ext cx="1292225" cy="1298575"/>
            </a:xfrm>
            <a:prstGeom prst="rect">
              <a:avLst/>
            </a:prstGeom>
            <a:solidFill>
              <a:schemeClr val="tx2"/>
            </a:solidFill>
          </p:spPr>
        </p:pic>
        <p:pic>
          <p:nvPicPr>
            <p:cNvPr id="35" name="Picture 6" descr="F:\Graftech Design Projects - MSI-GODLIKE\Med Learning Group\Lisa Crenshaw\ON-260L NSCLC Advances Virtual Pathways\_graphics\nurse icon.png">
              <a:extLst>
                <a:ext uri="{FF2B5EF4-FFF2-40B4-BE49-F238E27FC236}">
                  <a16:creationId xmlns:a16="http://schemas.microsoft.com/office/drawing/2014/main" id="{8F33CEC2-C403-76E5-1C3E-AF9B26E4F7A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501062" y="7478836"/>
              <a:ext cx="1292225" cy="1298575"/>
            </a:xfrm>
            <a:prstGeom prst="rect">
              <a:avLst/>
            </a:prstGeom>
            <a:solidFill>
              <a:schemeClr val="tx2"/>
            </a:solidFill>
          </p:spPr>
        </p:pic>
        <p:pic>
          <p:nvPicPr>
            <p:cNvPr id="36" name="Picture 7" descr="F:\Graftech Design Projects - MSI-GODLIKE\Med Learning Group\Lisa Crenshaw\ON-260L NSCLC Advances Virtual Pathways\_graphics\Radiologist icon.png">
              <a:extLst>
                <a:ext uri="{FF2B5EF4-FFF2-40B4-BE49-F238E27FC236}">
                  <a16:creationId xmlns:a16="http://schemas.microsoft.com/office/drawing/2014/main" id="{156EBE04-D459-FA12-076D-1CCDF9BBACE1}"/>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2280974" y="6035087"/>
              <a:ext cx="1292225" cy="1298575"/>
            </a:xfrm>
            <a:prstGeom prst="rect">
              <a:avLst/>
            </a:prstGeom>
            <a:solidFill>
              <a:schemeClr val="tx2"/>
            </a:solidFill>
          </p:spPr>
        </p:pic>
        <p:pic>
          <p:nvPicPr>
            <p:cNvPr id="37" name="Picture 11" descr="F:\Graftech Design Projects - MSI-GODLIKE\Med Learning Group\_ART\_icons\health-professionals-avatars\051-patient.png">
              <a:extLst>
                <a:ext uri="{FF2B5EF4-FFF2-40B4-BE49-F238E27FC236}">
                  <a16:creationId xmlns:a16="http://schemas.microsoft.com/office/drawing/2014/main" id="{C30BB2D3-C64D-C73C-600B-B0161A600C3A}"/>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769657" y="4108519"/>
              <a:ext cx="2755035" cy="2798683"/>
            </a:xfrm>
            <a:prstGeom prst="rect">
              <a:avLst/>
            </a:prstGeom>
            <a:noFill/>
            <a:extLst>
              <a:ext uri="{909E8E84-426E-40DD-AFC4-6F175D3DCCD1}">
                <a14:hiddenFill xmlns:a14="http://schemas.microsoft.com/office/drawing/2010/main">
                  <a:solidFill>
                    <a:srgbClr val="FFFFFF"/>
                  </a:solidFill>
                </a14:hiddenFill>
              </a:ext>
            </a:extLst>
          </p:spPr>
        </p:pic>
        <p:sp>
          <p:nvSpPr>
            <p:cNvPr id="38" name="TextBox 37">
              <a:extLst>
                <a:ext uri="{FF2B5EF4-FFF2-40B4-BE49-F238E27FC236}">
                  <a16:creationId xmlns:a16="http://schemas.microsoft.com/office/drawing/2014/main" id="{8011071D-E2F7-F76C-40E3-8E13115A693A}"/>
                </a:ext>
              </a:extLst>
            </p:cNvPr>
            <p:cNvSpPr txBox="1"/>
            <p:nvPr/>
          </p:nvSpPr>
          <p:spPr>
            <a:xfrm>
              <a:off x="8031321" y="5966055"/>
              <a:ext cx="2200176" cy="857892"/>
            </a:xfrm>
            <a:prstGeom prst="rect">
              <a:avLst/>
            </a:prstGeom>
            <a:noFill/>
          </p:spPr>
          <p:txBody>
            <a:bodyPr wrap="none" rtlCol="0">
              <a:spAutoFit/>
            </a:bodyPr>
            <a:lstStyle/>
            <a:p>
              <a:pPr marL="0" marR="0" lvl="0" indent="0" algn="ctr" defTabSz="42450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Patient With </a:t>
              </a:r>
              <a:b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br>
              <a:r>
                <a:rPr kumimoji="0" lang="en-US" sz="1200" b="1" i="0" u="none" strike="noStrike" kern="1200" cap="none" spc="0" normalizeH="0" baseline="0" noProof="0">
                  <a:ln>
                    <a:noFill/>
                  </a:ln>
                  <a:effectLst/>
                  <a:uLnTx/>
                  <a:uFillTx/>
                  <a:latin typeface="Arial" panose="020B0604020202020204" pitchFamily="34" charset="0"/>
                  <a:cs typeface="Arial" panose="020B0604020202020204" pitchFamily="34" charset="0"/>
                </a:rPr>
                <a:t>Breast Cancer</a:t>
              </a:r>
            </a:p>
          </p:txBody>
        </p:sp>
        <p:grpSp>
          <p:nvGrpSpPr>
            <p:cNvPr id="39" name="Group 38">
              <a:extLst>
                <a:ext uri="{FF2B5EF4-FFF2-40B4-BE49-F238E27FC236}">
                  <a16:creationId xmlns:a16="http://schemas.microsoft.com/office/drawing/2014/main" id="{C7586E27-6F5D-5348-58E5-1DE090A94750}"/>
                </a:ext>
              </a:extLst>
            </p:cNvPr>
            <p:cNvGrpSpPr/>
            <p:nvPr/>
          </p:nvGrpSpPr>
          <p:grpSpPr>
            <a:xfrm>
              <a:off x="4757978" y="4921733"/>
              <a:ext cx="8710049" cy="518172"/>
              <a:chOff x="3818434" y="5456986"/>
              <a:chExt cx="10664482" cy="235690"/>
            </a:xfrm>
          </p:grpSpPr>
          <p:cxnSp>
            <p:nvCxnSpPr>
              <p:cNvPr id="41" name="Straight Connector 40">
                <a:extLst>
                  <a:ext uri="{FF2B5EF4-FFF2-40B4-BE49-F238E27FC236}">
                    <a16:creationId xmlns:a16="http://schemas.microsoft.com/office/drawing/2014/main" id="{0816E776-179B-3A24-75DA-4F0E070DCF93}"/>
                  </a:ext>
                </a:extLst>
              </p:cNvPr>
              <p:cNvCxnSpPr/>
              <p:nvPr/>
            </p:nvCxnSpPr>
            <p:spPr>
              <a:xfrm flipH="1" flipV="1">
                <a:off x="3818434" y="5456986"/>
                <a:ext cx="4403405" cy="235690"/>
              </a:xfrm>
              <a:prstGeom prst="line">
                <a:avLst/>
              </a:prstGeom>
              <a:ln w="38100">
                <a:solidFill>
                  <a:srgbClr val="FFC000"/>
                </a:solidFill>
                <a:tailEnd type="ova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6BAF4C9F-D123-1D0A-BF85-6FE8BE767B48}"/>
                  </a:ext>
                </a:extLst>
              </p:cNvPr>
              <p:cNvCxnSpPr/>
              <p:nvPr/>
            </p:nvCxnSpPr>
            <p:spPr>
              <a:xfrm flipV="1">
                <a:off x="10067577" y="5456986"/>
                <a:ext cx="4415339" cy="235690"/>
              </a:xfrm>
              <a:prstGeom prst="line">
                <a:avLst/>
              </a:prstGeom>
              <a:ln w="38100">
                <a:solidFill>
                  <a:srgbClr val="FFC000"/>
                </a:solidFill>
                <a:tailEnd type="oval"/>
              </a:ln>
              <a:effectLst/>
            </p:spPr>
            <p:style>
              <a:lnRef idx="2">
                <a:schemeClr val="accent1"/>
              </a:lnRef>
              <a:fillRef idx="0">
                <a:schemeClr val="accent1"/>
              </a:fillRef>
              <a:effectRef idx="1">
                <a:schemeClr val="accent1"/>
              </a:effectRef>
              <a:fontRef idx="minor">
                <a:schemeClr val="tx1"/>
              </a:fontRef>
            </p:style>
          </p:cxnSp>
        </p:grpSp>
        <p:cxnSp>
          <p:nvCxnSpPr>
            <p:cNvPr id="40" name="Straight Connector 39">
              <a:extLst>
                <a:ext uri="{FF2B5EF4-FFF2-40B4-BE49-F238E27FC236}">
                  <a16:creationId xmlns:a16="http://schemas.microsoft.com/office/drawing/2014/main" id="{39595569-10CE-0B31-FAB9-ED6F5B0399FB}"/>
                </a:ext>
              </a:extLst>
            </p:cNvPr>
            <p:cNvCxnSpPr/>
            <p:nvPr/>
          </p:nvCxnSpPr>
          <p:spPr>
            <a:xfrm flipV="1">
              <a:off x="9147174" y="3704097"/>
              <a:ext cx="1" cy="987881"/>
            </a:xfrm>
            <a:prstGeom prst="line">
              <a:avLst/>
            </a:prstGeom>
            <a:ln w="38100">
              <a:solidFill>
                <a:srgbClr val="FFC000"/>
              </a:solidFill>
              <a:tailEnd type="ova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312003196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0B3459-56EE-2DD5-2125-7E2AC318E7C0}"/>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91C14CA-BD1E-8C32-1A98-C55090455FAB}"/>
              </a:ext>
            </a:extLst>
          </p:cNvPr>
          <p:cNvSpPr>
            <a:spLocks noGrp="1"/>
          </p:cNvSpPr>
          <p:nvPr>
            <p:ph type="ctrTitle"/>
          </p:nvPr>
        </p:nvSpPr>
        <p:spPr>
          <a:xfrm>
            <a:off x="1286933" y="1122363"/>
            <a:ext cx="9618133" cy="2387600"/>
          </a:xfrm>
        </p:spPr>
        <p:txBody>
          <a:bodyPr>
            <a:noAutofit/>
          </a:bodyPr>
          <a:lstStyle/>
          <a:p>
            <a:r>
              <a:rPr lang="en-US" sz="4800"/>
              <a:t>Improving Communication and Care Coordination for the Optimal Management of HER2-Expressing Metastatic Breast Cancer</a:t>
            </a:r>
          </a:p>
        </p:txBody>
      </p:sp>
    </p:spTree>
    <p:extLst>
      <p:ext uri="{BB962C8B-B14F-4D97-AF65-F5344CB8AC3E}">
        <p14:creationId xmlns:p14="http://schemas.microsoft.com/office/powerpoint/2010/main" val="165011143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D747C8-5441-B10E-4960-417DF97CFEBF}"/>
              </a:ext>
            </a:extLst>
          </p:cNvPr>
          <p:cNvSpPr>
            <a:spLocks noGrp="1"/>
          </p:cNvSpPr>
          <p:nvPr>
            <p:ph type="title"/>
          </p:nvPr>
        </p:nvSpPr>
        <p:spPr/>
        <p:txBody>
          <a:bodyPr>
            <a:normAutofit/>
          </a:bodyPr>
          <a:lstStyle/>
          <a:p>
            <a:r>
              <a:rPr lang="en-US" sz="3400"/>
              <a:t>Critical Question: How Will ADCs Work in Sequence?</a:t>
            </a:r>
          </a:p>
        </p:txBody>
      </p:sp>
      <p:grpSp>
        <p:nvGrpSpPr>
          <p:cNvPr id="24" name="Group 23">
            <a:extLst>
              <a:ext uri="{FF2B5EF4-FFF2-40B4-BE49-F238E27FC236}">
                <a16:creationId xmlns:a16="http://schemas.microsoft.com/office/drawing/2014/main" id="{824FDA88-D058-1825-2B0E-2830325327A5}"/>
              </a:ext>
            </a:extLst>
          </p:cNvPr>
          <p:cNvGrpSpPr/>
          <p:nvPr/>
        </p:nvGrpSpPr>
        <p:grpSpPr>
          <a:xfrm>
            <a:off x="3241317" y="1537980"/>
            <a:ext cx="5478065" cy="4252609"/>
            <a:chOff x="2847808" y="840816"/>
            <a:chExt cx="6363057" cy="4885186"/>
          </a:xfrm>
        </p:grpSpPr>
        <p:sp>
          <p:nvSpPr>
            <p:cNvPr id="6" name="CuadroTexto 30">
              <a:extLst>
                <a:ext uri="{FF2B5EF4-FFF2-40B4-BE49-F238E27FC236}">
                  <a16:creationId xmlns:a16="http://schemas.microsoft.com/office/drawing/2014/main" id="{83109202-911D-CFF9-FEB3-A67B1BDDC9F6}"/>
                </a:ext>
              </a:extLst>
            </p:cNvPr>
            <p:cNvSpPr txBox="1"/>
            <p:nvPr/>
          </p:nvSpPr>
          <p:spPr>
            <a:xfrm>
              <a:off x="2851616" y="3663929"/>
              <a:ext cx="2436144" cy="974458"/>
            </a:xfrm>
            <a:prstGeom prst="rect">
              <a:avLst/>
            </a:prstGeom>
            <a:ln/>
          </p:spPr>
          <p:style>
            <a:lnRef idx="1">
              <a:schemeClr val="accent5"/>
            </a:lnRef>
            <a:fillRef idx="3">
              <a:schemeClr val="accent5"/>
            </a:fillRef>
            <a:effectRef idx="2">
              <a:schemeClr val="accent5"/>
            </a:effectRef>
            <a:fontRef idx="minor">
              <a:schemeClr val="lt1"/>
            </a:fontRef>
          </p:style>
          <p:txBody>
            <a:bodyPr wrap="square"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998"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SG</a:t>
              </a:r>
            </a:p>
          </p:txBody>
        </p:sp>
        <p:sp>
          <p:nvSpPr>
            <p:cNvPr id="7" name="CuadroTexto 30">
              <a:extLst>
                <a:ext uri="{FF2B5EF4-FFF2-40B4-BE49-F238E27FC236}">
                  <a16:creationId xmlns:a16="http://schemas.microsoft.com/office/drawing/2014/main" id="{AEC8379F-2CFF-A4CE-DD03-908CFFFB1232}"/>
                </a:ext>
              </a:extLst>
            </p:cNvPr>
            <p:cNvSpPr txBox="1"/>
            <p:nvPr/>
          </p:nvSpPr>
          <p:spPr>
            <a:xfrm>
              <a:off x="6806543" y="1459966"/>
              <a:ext cx="2404322" cy="989596"/>
            </a:xfrm>
            <a:prstGeom prst="rect">
              <a:avLst/>
            </a:prstGeom>
            <a:ln/>
          </p:spPr>
          <p:style>
            <a:lnRef idx="1">
              <a:schemeClr val="accent2"/>
            </a:lnRef>
            <a:fillRef idx="3">
              <a:schemeClr val="accent2"/>
            </a:fillRef>
            <a:effectRef idx="2">
              <a:schemeClr val="accent2"/>
            </a:effectRef>
            <a:fontRef idx="minor">
              <a:schemeClr val="lt1"/>
            </a:fontRef>
          </p:style>
          <p:txBody>
            <a:bodyPr wrap="square" tIns="274320" bIns="274320"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998"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Dato-</a:t>
              </a:r>
              <a:r>
                <a:rPr kumimoji="0" lang="en-US" sz="1998" b="1" i="0" u="none" strike="noStrike" kern="1200" cap="none" spc="0" normalizeH="0" baseline="0" noProof="0" err="1">
                  <a:ln>
                    <a:noFill/>
                  </a:ln>
                  <a:solidFill>
                    <a:prstClr val="white"/>
                  </a:solidFill>
                  <a:effectLst/>
                  <a:uLnTx/>
                  <a:uFillTx/>
                  <a:latin typeface="Arial" panose="020B0604020202020204" pitchFamily="34" charset="0"/>
                  <a:ea typeface="ＭＳ Ｐゴシック" charset="0"/>
                  <a:cs typeface="Arial" panose="020B0604020202020204" pitchFamily="34" charset="0"/>
                </a:rPr>
                <a:t>DXd</a:t>
              </a:r>
              <a:endParaRPr kumimoji="0" lang="en-US" sz="1998"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Box 7">
              <a:extLst>
                <a:ext uri="{FF2B5EF4-FFF2-40B4-BE49-F238E27FC236}">
                  <a16:creationId xmlns:a16="http://schemas.microsoft.com/office/drawing/2014/main" id="{2BDE3554-37C7-07A8-9F42-CF785D439496}"/>
                </a:ext>
              </a:extLst>
            </p:cNvPr>
            <p:cNvSpPr txBox="1"/>
            <p:nvPr/>
          </p:nvSpPr>
          <p:spPr>
            <a:xfrm>
              <a:off x="7195766" y="844285"/>
              <a:ext cx="1699909" cy="530338"/>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chemeClr val="accent1"/>
                  </a:solidFill>
                  <a:effectLst/>
                  <a:uLnTx/>
                  <a:uFillTx/>
                  <a:latin typeface="Arial" panose="020B0604020202020204" pitchFamily="34" charset="0"/>
                  <a:ea typeface="ＭＳ Ｐゴシック" charset="0"/>
                  <a:cs typeface="Arial" panose="020B0604020202020204" pitchFamily="34" charset="0"/>
                </a:rPr>
                <a:t>ADC</a:t>
              </a:r>
              <a:r>
                <a:rPr kumimoji="0" lang="en-US" sz="2400" b="1" i="0" u="none" strike="noStrike" kern="1200" cap="none" spc="0" normalizeH="0" baseline="-25000" noProof="0">
                  <a:ln>
                    <a:noFill/>
                  </a:ln>
                  <a:solidFill>
                    <a:schemeClr val="accent1"/>
                  </a:solidFill>
                  <a:effectLst/>
                  <a:uLnTx/>
                  <a:uFillTx/>
                  <a:latin typeface="Arial" panose="020B0604020202020204" pitchFamily="34" charset="0"/>
                  <a:ea typeface="ＭＳ Ｐゴシック" charset="0"/>
                  <a:cs typeface="Arial" panose="020B0604020202020204" pitchFamily="34" charset="0"/>
                </a:rPr>
                <a:t>2</a:t>
              </a:r>
            </a:p>
          </p:txBody>
        </p:sp>
        <p:sp>
          <p:nvSpPr>
            <p:cNvPr id="9" name="CuadroTexto 30">
              <a:extLst>
                <a:ext uri="{FF2B5EF4-FFF2-40B4-BE49-F238E27FC236}">
                  <a16:creationId xmlns:a16="http://schemas.microsoft.com/office/drawing/2014/main" id="{5BD91855-16BE-75F5-8B54-37ED15C45048}"/>
                </a:ext>
              </a:extLst>
            </p:cNvPr>
            <p:cNvSpPr txBox="1"/>
            <p:nvPr/>
          </p:nvSpPr>
          <p:spPr>
            <a:xfrm>
              <a:off x="6806543" y="2575715"/>
              <a:ext cx="2404322" cy="974459"/>
            </a:xfrm>
            <a:prstGeom prst="rect">
              <a:avLst/>
            </a:prstGeom>
            <a:ln/>
          </p:spPr>
          <p:style>
            <a:lnRef idx="1">
              <a:schemeClr val="accent5"/>
            </a:lnRef>
            <a:fillRef idx="3">
              <a:schemeClr val="accent5"/>
            </a:fillRef>
            <a:effectRef idx="2">
              <a:schemeClr val="accent5"/>
            </a:effectRef>
            <a:fontRef idx="minor">
              <a:schemeClr val="lt1"/>
            </a:fontRef>
          </p:style>
          <p:txBody>
            <a:bodyPr wrap="square"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998"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T-</a:t>
              </a:r>
              <a:r>
                <a:rPr kumimoji="0" lang="en-US" sz="1998" b="1" i="0" u="none" strike="noStrike" kern="1200" cap="none" spc="0" normalizeH="0" baseline="0" noProof="0" err="1">
                  <a:ln>
                    <a:noFill/>
                  </a:ln>
                  <a:solidFill>
                    <a:prstClr val="white"/>
                  </a:solidFill>
                  <a:effectLst/>
                  <a:uLnTx/>
                  <a:uFillTx/>
                  <a:latin typeface="Arial" panose="020B0604020202020204" pitchFamily="34" charset="0"/>
                  <a:ea typeface="ＭＳ Ｐゴシック" charset="0"/>
                  <a:cs typeface="Arial" panose="020B0604020202020204" pitchFamily="34" charset="0"/>
                </a:rPr>
                <a:t>DXd</a:t>
              </a:r>
              <a:endParaRPr kumimoji="0" lang="en-US" sz="1998"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0" name="CuadroTexto 30">
              <a:extLst>
                <a:ext uri="{FF2B5EF4-FFF2-40B4-BE49-F238E27FC236}">
                  <a16:creationId xmlns:a16="http://schemas.microsoft.com/office/drawing/2014/main" id="{E4F96EF9-835B-22A6-0901-D69571982156}"/>
                </a:ext>
              </a:extLst>
            </p:cNvPr>
            <p:cNvSpPr txBox="1"/>
            <p:nvPr/>
          </p:nvSpPr>
          <p:spPr>
            <a:xfrm>
              <a:off x="2847808" y="1441507"/>
              <a:ext cx="2436144" cy="989596"/>
            </a:xfrm>
            <a:prstGeom prst="rect">
              <a:avLst/>
            </a:prstGeom>
            <a:ln/>
          </p:spPr>
          <p:style>
            <a:lnRef idx="1">
              <a:schemeClr val="accent5"/>
            </a:lnRef>
            <a:fillRef idx="3">
              <a:schemeClr val="accent5"/>
            </a:fillRef>
            <a:effectRef idx="2">
              <a:schemeClr val="accent5"/>
            </a:effectRef>
            <a:fontRef idx="minor">
              <a:schemeClr val="lt1"/>
            </a:fontRef>
          </p:style>
          <p:txBody>
            <a:bodyPr wrap="square" tIns="274320" bIns="27432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998"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T-</a:t>
              </a:r>
              <a:r>
                <a:rPr kumimoji="0" lang="en-US" sz="1998" b="1" i="0" u="none" strike="noStrike" kern="1200" cap="none" spc="0" normalizeH="0" baseline="0" noProof="0" err="1">
                  <a:ln>
                    <a:noFill/>
                  </a:ln>
                  <a:solidFill>
                    <a:prstClr val="white"/>
                  </a:solidFill>
                  <a:effectLst/>
                  <a:uLnTx/>
                  <a:uFillTx/>
                  <a:latin typeface="Arial" panose="020B0604020202020204" pitchFamily="34" charset="0"/>
                  <a:ea typeface="ＭＳ Ｐゴシック" charset="0"/>
                  <a:cs typeface="Arial" panose="020B0604020202020204" pitchFamily="34" charset="0"/>
                </a:rPr>
                <a:t>DXd</a:t>
              </a:r>
              <a:endParaRPr kumimoji="0" lang="en-US" sz="1998"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1" name="CuadroTexto 30">
              <a:extLst>
                <a:ext uri="{FF2B5EF4-FFF2-40B4-BE49-F238E27FC236}">
                  <a16:creationId xmlns:a16="http://schemas.microsoft.com/office/drawing/2014/main" id="{01676A5F-1FBD-5520-C2A0-8074F44AEAE6}"/>
                </a:ext>
              </a:extLst>
            </p:cNvPr>
            <p:cNvSpPr txBox="1"/>
            <p:nvPr/>
          </p:nvSpPr>
          <p:spPr>
            <a:xfrm>
              <a:off x="2847808" y="2573404"/>
              <a:ext cx="2436144" cy="966618"/>
            </a:xfrm>
            <a:prstGeom prst="rect">
              <a:avLst/>
            </a:prstGeom>
            <a:ln/>
          </p:spPr>
          <p:style>
            <a:lnRef idx="1">
              <a:schemeClr val="accent2"/>
            </a:lnRef>
            <a:fillRef idx="3">
              <a:schemeClr val="accent2"/>
            </a:fillRef>
            <a:effectRef idx="2">
              <a:schemeClr val="accent2"/>
            </a:effectRef>
            <a:fontRef idx="minor">
              <a:schemeClr val="lt1"/>
            </a:fontRef>
          </p:style>
          <p:txBody>
            <a:bodyPr wrap="square"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998"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Dato-</a:t>
              </a:r>
              <a:r>
                <a:rPr kumimoji="0" lang="en-US" sz="1998" b="1" i="0" u="none" strike="noStrike" kern="1200" cap="none" spc="0" normalizeH="0" baseline="0" noProof="0" err="1">
                  <a:ln>
                    <a:noFill/>
                  </a:ln>
                  <a:solidFill>
                    <a:prstClr val="white"/>
                  </a:solidFill>
                  <a:effectLst/>
                  <a:uLnTx/>
                  <a:uFillTx/>
                  <a:latin typeface="Arial" panose="020B0604020202020204" pitchFamily="34" charset="0"/>
                  <a:ea typeface="ＭＳ Ｐゴシック" charset="0"/>
                  <a:cs typeface="Arial" panose="020B0604020202020204" pitchFamily="34" charset="0"/>
                </a:rPr>
                <a:t>DXd</a:t>
              </a:r>
              <a:endParaRPr kumimoji="0" lang="en-US" sz="1998"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Box 11">
              <a:extLst>
                <a:ext uri="{FF2B5EF4-FFF2-40B4-BE49-F238E27FC236}">
                  <a16:creationId xmlns:a16="http://schemas.microsoft.com/office/drawing/2014/main" id="{CA279D8E-FCA8-FEED-B355-928BF628FC94}"/>
                </a:ext>
              </a:extLst>
            </p:cNvPr>
            <p:cNvSpPr txBox="1"/>
            <p:nvPr/>
          </p:nvSpPr>
          <p:spPr>
            <a:xfrm>
              <a:off x="3209989" y="840816"/>
              <a:ext cx="1699909" cy="530338"/>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chemeClr val="accent1"/>
                  </a:solidFill>
                  <a:effectLst/>
                  <a:uLnTx/>
                  <a:uFillTx/>
                  <a:latin typeface="Arial" panose="020B0604020202020204" pitchFamily="34" charset="0"/>
                  <a:ea typeface="ＭＳ Ｐゴシック" charset="0"/>
                  <a:cs typeface="Arial" panose="020B0604020202020204" pitchFamily="34" charset="0"/>
                </a:rPr>
                <a:t>ADC</a:t>
              </a:r>
              <a:r>
                <a:rPr kumimoji="0" lang="en-US" sz="2400" b="1" i="0" u="none" strike="noStrike" kern="1200" cap="none" spc="0" normalizeH="0" baseline="-25000" noProof="0">
                  <a:ln>
                    <a:noFill/>
                  </a:ln>
                  <a:solidFill>
                    <a:schemeClr val="accent1"/>
                  </a:solidFill>
                  <a:effectLst/>
                  <a:uLnTx/>
                  <a:uFillTx/>
                  <a:latin typeface="Arial" panose="020B0604020202020204" pitchFamily="34" charset="0"/>
                  <a:ea typeface="ＭＳ Ｐゴシック" charset="0"/>
                  <a:cs typeface="Arial" panose="020B0604020202020204" pitchFamily="34" charset="0"/>
                </a:rPr>
                <a:t>1</a:t>
              </a:r>
            </a:p>
          </p:txBody>
        </p:sp>
        <p:sp>
          <p:nvSpPr>
            <p:cNvPr id="13" name="Star: 5 Points 114">
              <a:extLst>
                <a:ext uri="{FF2B5EF4-FFF2-40B4-BE49-F238E27FC236}">
                  <a16:creationId xmlns:a16="http://schemas.microsoft.com/office/drawing/2014/main" id="{B315967B-2BED-B03A-E68C-63607318E68F}"/>
                </a:ext>
              </a:extLst>
            </p:cNvPr>
            <p:cNvSpPr/>
            <p:nvPr/>
          </p:nvSpPr>
          <p:spPr>
            <a:xfrm>
              <a:off x="5825786" y="1673711"/>
              <a:ext cx="459653" cy="404773"/>
            </a:xfrm>
            <a:prstGeom prst="star5">
              <a:avLst/>
            </a:prstGeom>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2E51"/>
                </a:solidFill>
                <a:effectLst/>
                <a:uLnTx/>
                <a:uFillTx/>
                <a:latin typeface="Calibri" panose="020F0502020204030204"/>
                <a:ea typeface="+mn-ea"/>
                <a:cs typeface="+mn-cs"/>
              </a:endParaRPr>
            </a:p>
          </p:txBody>
        </p:sp>
        <p:sp>
          <p:nvSpPr>
            <p:cNvPr id="14" name="CuadroTexto 30">
              <a:extLst>
                <a:ext uri="{FF2B5EF4-FFF2-40B4-BE49-F238E27FC236}">
                  <a16:creationId xmlns:a16="http://schemas.microsoft.com/office/drawing/2014/main" id="{30E033A6-4A12-7245-34D5-065005AE53A3}"/>
                </a:ext>
              </a:extLst>
            </p:cNvPr>
            <p:cNvSpPr txBox="1"/>
            <p:nvPr/>
          </p:nvSpPr>
          <p:spPr>
            <a:xfrm>
              <a:off x="6806543" y="3674358"/>
              <a:ext cx="2404322" cy="974458"/>
            </a:xfrm>
            <a:prstGeom prst="rect">
              <a:avLst/>
            </a:prstGeom>
            <a:ln/>
          </p:spPr>
          <p:style>
            <a:lnRef idx="1">
              <a:schemeClr val="accent6"/>
            </a:lnRef>
            <a:fillRef idx="3">
              <a:schemeClr val="accent6"/>
            </a:fillRef>
            <a:effectRef idx="2">
              <a:schemeClr val="accent6"/>
            </a:effectRef>
            <a:fontRef idx="minor">
              <a:schemeClr val="lt1"/>
            </a:fontRef>
          </p:style>
          <p:txBody>
            <a:bodyPr wrap="square"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998" b="1" i="0" u="none" strike="noStrike" kern="1200" cap="none" spc="0" normalizeH="0" baseline="0" noProof="0">
                  <a:ln>
                    <a:noFill/>
                  </a:ln>
                  <a:solidFill>
                    <a:schemeClr val="bg1"/>
                  </a:solidFill>
                  <a:effectLst/>
                  <a:uLnTx/>
                  <a:uFillTx/>
                  <a:latin typeface="Arial" panose="020B0604020202020204" pitchFamily="34" charset="0"/>
                  <a:ea typeface="ＭＳ Ｐゴシック" charset="0"/>
                  <a:cs typeface="Arial" panose="020B0604020202020204" pitchFamily="34" charset="0"/>
                </a:rPr>
                <a:t>T-</a:t>
              </a:r>
              <a:r>
                <a:rPr kumimoji="0" lang="en-US" sz="1998" b="1" i="0" u="none" strike="noStrike" kern="1200" cap="none" spc="0" normalizeH="0" baseline="0" noProof="0" err="1">
                  <a:ln>
                    <a:noFill/>
                  </a:ln>
                  <a:solidFill>
                    <a:schemeClr val="bg1"/>
                  </a:solidFill>
                  <a:effectLst/>
                  <a:uLnTx/>
                  <a:uFillTx/>
                  <a:latin typeface="Arial" panose="020B0604020202020204" pitchFamily="34" charset="0"/>
                  <a:ea typeface="ＭＳ Ｐゴシック" charset="0"/>
                  <a:cs typeface="Arial" panose="020B0604020202020204" pitchFamily="34" charset="0"/>
                </a:rPr>
                <a:t>DXd</a:t>
              </a:r>
              <a:endParaRPr kumimoji="0" lang="en-US" sz="1599" b="1" i="0" u="none" strike="noStrike" kern="1200" cap="none" spc="0" normalizeH="0" baseline="0" noProof="0">
                <a:ln>
                  <a:noFill/>
                </a:ln>
                <a:solidFill>
                  <a:schemeClr val="bg1"/>
                </a:solidFill>
                <a:effectLst/>
                <a:uLnTx/>
                <a:uFillTx/>
                <a:latin typeface="Arial" panose="020B0604020202020204" pitchFamily="34" charset="0"/>
                <a:ea typeface="ＭＳ Ｐゴシック" charset="0"/>
                <a:cs typeface="Arial" panose="020B0604020202020204" pitchFamily="34" charset="0"/>
              </a:endParaRPr>
            </a:p>
          </p:txBody>
        </p:sp>
        <p:sp>
          <p:nvSpPr>
            <p:cNvPr id="15" name="CuadroTexto 30">
              <a:extLst>
                <a:ext uri="{FF2B5EF4-FFF2-40B4-BE49-F238E27FC236}">
                  <a16:creationId xmlns:a16="http://schemas.microsoft.com/office/drawing/2014/main" id="{B4FCAF1A-56D7-6130-62ED-6B322047BD8E}"/>
                </a:ext>
              </a:extLst>
            </p:cNvPr>
            <p:cNvSpPr txBox="1"/>
            <p:nvPr/>
          </p:nvSpPr>
          <p:spPr>
            <a:xfrm>
              <a:off x="6806542" y="4768333"/>
              <a:ext cx="2385391" cy="949202"/>
            </a:xfrm>
            <a:prstGeom prst="rect">
              <a:avLst/>
            </a:prstGeom>
            <a:ln/>
          </p:spPr>
          <p:style>
            <a:lnRef idx="1">
              <a:schemeClr val="accent4"/>
            </a:lnRef>
            <a:fillRef idx="3">
              <a:schemeClr val="accent4"/>
            </a:fillRef>
            <a:effectRef idx="2">
              <a:schemeClr val="accent4"/>
            </a:effectRef>
            <a:fontRef idx="minor">
              <a:schemeClr val="lt1"/>
            </a:fontRef>
          </p:style>
          <p:txBody>
            <a:bodyPr wrap="square"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998" b="1" i="0" u="none" strike="noStrike" kern="1200" cap="none" spc="0" normalizeH="0" baseline="0" noProof="0">
                  <a:ln>
                    <a:noFill/>
                  </a:ln>
                  <a:solidFill>
                    <a:schemeClr val="bg1"/>
                  </a:solidFill>
                  <a:effectLst/>
                  <a:uLnTx/>
                  <a:uFillTx/>
                  <a:latin typeface="Arial" panose="020B0604020202020204" pitchFamily="34" charset="0"/>
                  <a:ea typeface="ＭＳ Ｐゴシック" charset="0"/>
                  <a:cs typeface="Arial" panose="020B0604020202020204" pitchFamily="34" charset="0"/>
                </a:rPr>
                <a:t>ADC Y</a:t>
              </a:r>
            </a:p>
          </p:txBody>
        </p:sp>
        <p:sp>
          <p:nvSpPr>
            <p:cNvPr id="16" name="CuadroTexto 30">
              <a:extLst>
                <a:ext uri="{FF2B5EF4-FFF2-40B4-BE49-F238E27FC236}">
                  <a16:creationId xmlns:a16="http://schemas.microsoft.com/office/drawing/2014/main" id="{CC65790C-44B7-0D2F-4CF8-851103E692A5}"/>
                </a:ext>
              </a:extLst>
            </p:cNvPr>
            <p:cNvSpPr txBox="1"/>
            <p:nvPr/>
          </p:nvSpPr>
          <p:spPr>
            <a:xfrm>
              <a:off x="2851616" y="4776790"/>
              <a:ext cx="2436144" cy="949212"/>
            </a:xfrm>
            <a:prstGeom prst="rect">
              <a:avLst/>
            </a:prstGeom>
            <a:ln/>
          </p:spPr>
          <p:style>
            <a:lnRef idx="1">
              <a:schemeClr val="accent6"/>
            </a:lnRef>
            <a:fillRef idx="3">
              <a:schemeClr val="accent6"/>
            </a:fillRef>
            <a:effectRef idx="2">
              <a:schemeClr val="accent6"/>
            </a:effectRef>
            <a:fontRef idx="minor">
              <a:schemeClr val="lt1"/>
            </a:fontRef>
          </p:style>
          <p:txBody>
            <a:bodyPr wrap="square"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998" b="1" i="0" u="none" strike="noStrike" kern="1200" cap="none" spc="0" normalizeH="0" baseline="0" noProof="0">
                  <a:ln>
                    <a:noFill/>
                  </a:ln>
                  <a:solidFill>
                    <a:schemeClr val="bg1"/>
                  </a:solidFill>
                  <a:effectLst/>
                  <a:uLnTx/>
                  <a:uFillTx/>
                  <a:latin typeface="Arial" panose="020B0604020202020204" pitchFamily="34" charset="0"/>
                  <a:ea typeface="ＭＳ Ｐゴシック" charset="0"/>
                  <a:cs typeface="Arial" panose="020B0604020202020204" pitchFamily="34" charset="0"/>
                </a:rPr>
                <a:t>ADC X</a:t>
              </a:r>
            </a:p>
          </p:txBody>
        </p:sp>
        <p:cxnSp>
          <p:nvCxnSpPr>
            <p:cNvPr id="17" name="Straight Arrow Connector 16">
              <a:extLst>
                <a:ext uri="{FF2B5EF4-FFF2-40B4-BE49-F238E27FC236}">
                  <a16:creationId xmlns:a16="http://schemas.microsoft.com/office/drawing/2014/main" id="{F55F592E-9F6D-70A7-E646-BF33BB8799C5}"/>
                </a:ext>
              </a:extLst>
            </p:cNvPr>
            <p:cNvCxnSpPr>
              <a:cxnSpLocks noChangeAspect="1"/>
            </p:cNvCxnSpPr>
            <p:nvPr/>
          </p:nvCxnSpPr>
          <p:spPr>
            <a:xfrm>
              <a:off x="5440201" y="2158832"/>
              <a:ext cx="1210089" cy="0"/>
            </a:xfrm>
            <a:prstGeom prst="straightConnector1">
              <a:avLst/>
            </a:prstGeom>
            <a:ln w="41275"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Star: 5 Points 114">
              <a:extLst>
                <a:ext uri="{FF2B5EF4-FFF2-40B4-BE49-F238E27FC236}">
                  <a16:creationId xmlns:a16="http://schemas.microsoft.com/office/drawing/2014/main" id="{79CA94FA-1235-3596-3390-FBCD013EE435}"/>
                </a:ext>
              </a:extLst>
            </p:cNvPr>
            <p:cNvSpPr/>
            <p:nvPr/>
          </p:nvSpPr>
          <p:spPr>
            <a:xfrm>
              <a:off x="5825786" y="2743682"/>
              <a:ext cx="459653" cy="404773"/>
            </a:xfrm>
            <a:prstGeom prst="star5">
              <a:avLst/>
            </a:prstGeom>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2E51"/>
                </a:solidFill>
                <a:effectLst/>
                <a:uLnTx/>
                <a:uFillTx/>
                <a:latin typeface="Calibri" panose="020F0502020204030204"/>
                <a:ea typeface="+mn-ea"/>
                <a:cs typeface="+mn-cs"/>
              </a:endParaRPr>
            </a:p>
          </p:txBody>
        </p:sp>
        <p:cxnSp>
          <p:nvCxnSpPr>
            <p:cNvPr id="19" name="Straight Arrow Connector 18">
              <a:extLst>
                <a:ext uri="{FF2B5EF4-FFF2-40B4-BE49-F238E27FC236}">
                  <a16:creationId xmlns:a16="http://schemas.microsoft.com/office/drawing/2014/main" id="{913E89C0-9D31-7305-189A-40A5C9D30797}"/>
                </a:ext>
              </a:extLst>
            </p:cNvPr>
            <p:cNvCxnSpPr>
              <a:cxnSpLocks noChangeAspect="1"/>
            </p:cNvCxnSpPr>
            <p:nvPr/>
          </p:nvCxnSpPr>
          <p:spPr>
            <a:xfrm>
              <a:off x="5440202" y="3228804"/>
              <a:ext cx="1210089" cy="0"/>
            </a:xfrm>
            <a:prstGeom prst="straightConnector1">
              <a:avLst/>
            </a:prstGeom>
            <a:ln w="41275"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0" name="Star: 5 Points 114">
              <a:extLst>
                <a:ext uri="{FF2B5EF4-FFF2-40B4-BE49-F238E27FC236}">
                  <a16:creationId xmlns:a16="http://schemas.microsoft.com/office/drawing/2014/main" id="{1C4E3B8D-52CA-2D14-1065-7B6704D1D2A0}"/>
                </a:ext>
              </a:extLst>
            </p:cNvPr>
            <p:cNvSpPr/>
            <p:nvPr/>
          </p:nvSpPr>
          <p:spPr>
            <a:xfrm>
              <a:off x="5802865" y="3807241"/>
              <a:ext cx="459653" cy="404773"/>
            </a:xfrm>
            <a:prstGeom prst="star5">
              <a:avLst/>
            </a:prstGeom>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2E51"/>
                </a:solidFill>
                <a:effectLst/>
                <a:uLnTx/>
                <a:uFillTx/>
                <a:latin typeface="Calibri" panose="020F0502020204030204"/>
                <a:ea typeface="+mn-ea"/>
                <a:cs typeface="+mn-cs"/>
              </a:endParaRPr>
            </a:p>
          </p:txBody>
        </p:sp>
        <p:cxnSp>
          <p:nvCxnSpPr>
            <p:cNvPr id="21" name="Straight Arrow Connector 20">
              <a:extLst>
                <a:ext uri="{FF2B5EF4-FFF2-40B4-BE49-F238E27FC236}">
                  <a16:creationId xmlns:a16="http://schemas.microsoft.com/office/drawing/2014/main" id="{A79823CB-482C-A5CA-6BA8-E0C7AE68BBEE}"/>
                </a:ext>
              </a:extLst>
            </p:cNvPr>
            <p:cNvCxnSpPr>
              <a:cxnSpLocks noChangeAspect="1"/>
            </p:cNvCxnSpPr>
            <p:nvPr/>
          </p:nvCxnSpPr>
          <p:spPr>
            <a:xfrm>
              <a:off x="5417282" y="4292363"/>
              <a:ext cx="1210089" cy="0"/>
            </a:xfrm>
            <a:prstGeom prst="straightConnector1">
              <a:avLst/>
            </a:prstGeom>
            <a:ln w="41275"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2" name="Star: 5 Points 114">
              <a:extLst>
                <a:ext uri="{FF2B5EF4-FFF2-40B4-BE49-F238E27FC236}">
                  <a16:creationId xmlns:a16="http://schemas.microsoft.com/office/drawing/2014/main" id="{E7436BCF-15D3-6B5E-1381-C8913F7B2B4B}"/>
                </a:ext>
              </a:extLst>
            </p:cNvPr>
            <p:cNvSpPr/>
            <p:nvPr/>
          </p:nvSpPr>
          <p:spPr>
            <a:xfrm>
              <a:off x="5802865" y="4834312"/>
              <a:ext cx="459653" cy="404773"/>
            </a:xfrm>
            <a:prstGeom prst="star5">
              <a:avLst/>
            </a:prstGeom>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2E51"/>
                </a:solidFill>
                <a:effectLst/>
                <a:uLnTx/>
                <a:uFillTx/>
                <a:latin typeface="Calibri" panose="020F0502020204030204"/>
                <a:ea typeface="+mn-ea"/>
                <a:cs typeface="+mn-cs"/>
              </a:endParaRPr>
            </a:p>
          </p:txBody>
        </p:sp>
        <p:cxnSp>
          <p:nvCxnSpPr>
            <p:cNvPr id="23" name="Straight Arrow Connector 22">
              <a:extLst>
                <a:ext uri="{FF2B5EF4-FFF2-40B4-BE49-F238E27FC236}">
                  <a16:creationId xmlns:a16="http://schemas.microsoft.com/office/drawing/2014/main" id="{0BFFF83F-FA65-4772-DE9A-4C0A0D416A4A}"/>
                </a:ext>
              </a:extLst>
            </p:cNvPr>
            <p:cNvCxnSpPr>
              <a:cxnSpLocks noChangeAspect="1"/>
            </p:cNvCxnSpPr>
            <p:nvPr/>
          </p:nvCxnSpPr>
          <p:spPr>
            <a:xfrm>
              <a:off x="5417282" y="5319434"/>
              <a:ext cx="1210089" cy="0"/>
            </a:xfrm>
            <a:prstGeom prst="straightConnector1">
              <a:avLst/>
            </a:prstGeom>
            <a:ln w="41275"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3" name="Footer Placeholder 2">
            <a:extLst>
              <a:ext uri="{FF2B5EF4-FFF2-40B4-BE49-F238E27FC236}">
                <a16:creationId xmlns:a16="http://schemas.microsoft.com/office/drawing/2014/main" id="{F4F9AA73-2AD2-E01E-5858-1866344AF5AC}"/>
              </a:ext>
            </a:extLst>
          </p:cNvPr>
          <p:cNvSpPr>
            <a:spLocks noGrp="1"/>
          </p:cNvSpPr>
          <p:nvPr>
            <p:ph type="ftr" sz="quarter" idx="10"/>
          </p:nvPr>
        </p:nvSpPr>
        <p:spPr/>
        <p:txBody>
          <a:bodyPr/>
          <a:lstStyle/>
          <a:p>
            <a:pPr>
              <a:spcBef>
                <a:spcPts val="0"/>
              </a:spcBef>
            </a:pPr>
            <a:r>
              <a:rPr kumimoji="0" lang="en-US" sz="10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ADC, antibody-drug conjugate; Dato-</a:t>
            </a:r>
            <a:r>
              <a:rPr kumimoji="0" lang="en-US" sz="1000" b="0" i="0" u="none" strike="noStrike" kern="1200" cap="none" spc="0" normalizeH="0" baseline="0" noProof="0" err="1">
                <a:ln>
                  <a:noFill/>
                </a:ln>
                <a:solidFill>
                  <a:schemeClr val="tx1"/>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err="1">
                <a:ln>
                  <a:noFill/>
                </a:ln>
                <a:solidFill>
                  <a:schemeClr val="tx1"/>
                </a:solidFill>
                <a:effectLst/>
                <a:uLnTx/>
                <a:uFillTx/>
                <a:latin typeface="Arial" panose="020B0604020202020204" pitchFamily="34" charset="0"/>
                <a:ea typeface="+mn-ea"/>
                <a:cs typeface="Arial" panose="020B0604020202020204" pitchFamily="34" charset="0"/>
              </a:rPr>
              <a:t>datopotamab</a:t>
            </a:r>
            <a:r>
              <a:rPr kumimoji="0" lang="en-US" sz="10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err="1">
                <a:ln>
                  <a:noFill/>
                </a:ln>
                <a:solidFill>
                  <a:schemeClr val="tx1"/>
                </a:solidFill>
                <a:effectLst/>
                <a:uLnTx/>
                <a:uFillTx/>
                <a:latin typeface="Arial" panose="020B0604020202020204" pitchFamily="34" charset="0"/>
                <a:ea typeface="+mn-ea"/>
                <a:cs typeface="Arial" panose="020B0604020202020204" pitchFamily="34" charset="0"/>
              </a:rPr>
              <a:t>deruxtecan</a:t>
            </a:r>
            <a:r>
              <a:rPr kumimoji="0" lang="en-US" sz="10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SG, </a:t>
            </a:r>
            <a:r>
              <a:rPr kumimoji="0" lang="en-US" sz="1000" b="0" i="0" u="none" strike="noStrike" kern="1200" cap="none" spc="0" normalizeH="0" baseline="0" noProof="0" err="1">
                <a:ln>
                  <a:noFill/>
                </a:ln>
                <a:solidFill>
                  <a:schemeClr val="tx1"/>
                </a:solidFill>
                <a:effectLst/>
                <a:uLnTx/>
                <a:uFillTx/>
                <a:latin typeface="Arial" panose="020B0604020202020204" pitchFamily="34" charset="0"/>
                <a:ea typeface="+mn-ea"/>
                <a:cs typeface="Arial" panose="020B0604020202020204" pitchFamily="34" charset="0"/>
              </a:rPr>
              <a:t>sacituzumab</a:t>
            </a:r>
            <a:r>
              <a:rPr kumimoji="0" lang="en-US" sz="10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err="1">
                <a:ln>
                  <a:noFill/>
                </a:ln>
                <a:solidFill>
                  <a:schemeClr val="tx1"/>
                </a:solidFill>
                <a:effectLst/>
                <a:uLnTx/>
                <a:uFillTx/>
                <a:latin typeface="Arial" panose="020B0604020202020204" pitchFamily="34" charset="0"/>
                <a:ea typeface="+mn-ea"/>
                <a:cs typeface="Arial" panose="020B0604020202020204" pitchFamily="34" charset="0"/>
              </a:rPr>
              <a:t>govitecan</a:t>
            </a:r>
            <a:r>
              <a:rPr kumimoji="0" lang="en-US" sz="10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T-</a:t>
            </a:r>
            <a:r>
              <a:rPr kumimoji="0" lang="en-US" sz="1000" b="0" i="0" u="none" strike="noStrike" kern="1200" cap="none" spc="0" normalizeH="0" baseline="0" noProof="0" err="1">
                <a:ln>
                  <a:noFill/>
                </a:ln>
                <a:solidFill>
                  <a:schemeClr val="tx1"/>
                </a:solidFill>
                <a:effectLst/>
                <a:uLnTx/>
                <a:uFillTx/>
                <a:latin typeface="Arial" panose="020B0604020202020204" pitchFamily="34" charset="0"/>
                <a:ea typeface="+mn-ea"/>
                <a:cs typeface="Arial" panose="020B0604020202020204" pitchFamily="34" charset="0"/>
              </a:rPr>
              <a:t>DXd</a:t>
            </a:r>
            <a:r>
              <a:rPr kumimoji="0" lang="en-US" sz="10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trastuzumab </a:t>
            </a:r>
            <a:r>
              <a:rPr kumimoji="0" lang="en-US" sz="1000" b="0" i="0" u="none" strike="noStrike" kern="1200" cap="none" spc="0" normalizeH="0" baseline="0" noProof="0" err="1">
                <a:ln>
                  <a:noFill/>
                </a:ln>
                <a:solidFill>
                  <a:schemeClr val="tx1"/>
                </a:solidFill>
                <a:effectLst/>
                <a:uLnTx/>
                <a:uFillTx/>
                <a:latin typeface="Arial" panose="020B0604020202020204" pitchFamily="34" charset="0"/>
                <a:ea typeface="+mn-ea"/>
                <a:cs typeface="Arial" panose="020B0604020202020204" pitchFamily="34" charset="0"/>
              </a:rPr>
              <a:t>deruxtecan</a:t>
            </a:r>
            <a:r>
              <a:rPr lang="en-US">
                <a:solidFill>
                  <a:schemeClr val="tx1"/>
                </a:solidFill>
              </a:rPr>
              <a:t>.</a:t>
            </a:r>
            <a:endParaRPr kumimoji="0" lang="en-US" sz="10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endParaRPr>
          </a:p>
          <a:p>
            <a:pPr>
              <a:spcBef>
                <a:spcPts val="0"/>
              </a:spcBef>
            </a:pPr>
            <a:r>
              <a:rPr kumimoji="0" lang="en-US" sz="1000" b="0" i="0" u="none" strike="noStrike" kern="1200" cap="none" spc="0" normalizeH="0" baseline="0" noProof="0" err="1">
                <a:ln>
                  <a:noFill/>
                </a:ln>
                <a:solidFill>
                  <a:schemeClr val="tx1"/>
                </a:solidFill>
                <a:effectLst/>
                <a:uLnTx/>
                <a:uFillTx/>
                <a:latin typeface="Arial" panose="020B0604020202020204" pitchFamily="34" charset="0"/>
                <a:ea typeface="+mn-ea"/>
                <a:cs typeface="Arial" panose="020B0604020202020204" pitchFamily="34" charset="0"/>
              </a:rPr>
              <a:t>Tolaney</a:t>
            </a:r>
            <a:r>
              <a:rPr kumimoji="0" lang="en-US" sz="10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2024.</a:t>
            </a:r>
            <a:endParaRPr lang="en-US">
              <a:solidFill>
                <a:schemeClr val="tx1"/>
              </a:solidFill>
            </a:endParaRPr>
          </a:p>
        </p:txBody>
      </p:sp>
    </p:spTree>
    <p:extLst>
      <p:ext uri="{BB962C8B-B14F-4D97-AF65-F5344CB8AC3E}">
        <p14:creationId xmlns:p14="http://schemas.microsoft.com/office/powerpoint/2010/main" val="9930030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6AA6AD3E-4F51-0C8C-A4FC-7A8FA3754F56}"/>
              </a:ext>
            </a:extLst>
          </p:cNvPr>
          <p:cNvSpPr>
            <a:spLocks noGrp="1"/>
          </p:cNvSpPr>
          <p:nvPr>
            <p:ph type="title"/>
          </p:nvPr>
        </p:nvSpPr>
        <p:spPr>
          <a:xfrm>
            <a:off x="838199" y="365125"/>
            <a:ext cx="11229975" cy="859551"/>
          </a:xfrm>
        </p:spPr>
        <p:txBody>
          <a:bodyPr>
            <a:normAutofit/>
          </a:bodyPr>
          <a:lstStyle/>
          <a:p>
            <a:r>
              <a:rPr lang="en-US" sz="3400"/>
              <a:t>What Are HER2-Low and HER2-Ultralow Breast Cancer?</a:t>
            </a:r>
          </a:p>
        </p:txBody>
      </p:sp>
      <p:pic>
        <p:nvPicPr>
          <p:cNvPr id="11" name="object 8">
            <a:extLst>
              <a:ext uri="{FF2B5EF4-FFF2-40B4-BE49-F238E27FC236}">
                <a16:creationId xmlns:a16="http://schemas.microsoft.com/office/drawing/2014/main" id="{DB9C3B04-3C9C-B0F4-4902-5A3FA0F22470}"/>
              </a:ext>
            </a:extLst>
          </p:cNvPr>
          <p:cNvPicPr>
            <a:picLocks noGrp="1"/>
          </p:cNvPicPr>
          <p:nvPr>
            <p:ph idx="1"/>
          </p:nvPr>
        </p:nvPicPr>
        <p:blipFill>
          <a:blip r:embed="rId3" cstate="print"/>
          <a:srcRect l="1919" t="1644" r="1178" b="10894"/>
          <a:stretch/>
        </p:blipFill>
        <p:spPr>
          <a:xfrm>
            <a:off x="1900309" y="1908968"/>
            <a:ext cx="8391382" cy="4062413"/>
          </a:xfrm>
        </p:spPr>
      </p:pic>
      <p:sp>
        <p:nvSpPr>
          <p:cNvPr id="3" name="Footer Placeholder 2">
            <a:extLst>
              <a:ext uri="{FF2B5EF4-FFF2-40B4-BE49-F238E27FC236}">
                <a16:creationId xmlns:a16="http://schemas.microsoft.com/office/drawing/2014/main" id="{34192B96-BFBB-2F6B-36C3-0A7F1E72FAF7}"/>
              </a:ext>
            </a:extLst>
          </p:cNvPr>
          <p:cNvSpPr>
            <a:spLocks noGrp="1"/>
          </p:cNvSpPr>
          <p:nvPr>
            <p:ph type="ftr" sz="quarter" idx="10"/>
          </p:nvPr>
        </p:nvSpPr>
        <p:spPr>
          <a:xfrm>
            <a:off x="1416735" y="6054437"/>
            <a:ext cx="8874956" cy="803564"/>
          </a:xfrm>
        </p:spPr>
        <p:txBody>
          <a:bodyPr/>
          <a:lstStyle/>
          <a:p>
            <a:r>
              <a:rPr lang="en-US"/>
              <a:t>ASCO/CAP, American Society of Clinical Oncology/College of American Pathologists; HER2, human epidermal growth factor receptor 2; IHC, immunohistochemistry; ISH, in situ hybridization.</a:t>
            </a:r>
          </a:p>
          <a:p>
            <a:r>
              <a:rPr lang="en-US" err="1"/>
              <a:t>Marchiò</a:t>
            </a:r>
            <a:r>
              <a:rPr lang="en-US"/>
              <a:t> C, et al. </a:t>
            </a:r>
            <a:r>
              <a:rPr lang="en-US" i="1" err="1"/>
              <a:t>Pathologica</a:t>
            </a:r>
            <a:r>
              <a:rPr lang="en-US" i="1"/>
              <a:t>. </a:t>
            </a:r>
            <a:r>
              <a:rPr lang="en-US"/>
              <a:t>2023;115(6):292-301.</a:t>
            </a:r>
          </a:p>
        </p:txBody>
      </p:sp>
      <p:sp>
        <p:nvSpPr>
          <p:cNvPr id="2" name="TextBox 1">
            <a:extLst>
              <a:ext uri="{FF2B5EF4-FFF2-40B4-BE49-F238E27FC236}">
                <a16:creationId xmlns:a16="http://schemas.microsoft.com/office/drawing/2014/main" id="{75501CB9-1F8D-A5D0-3CBE-E474100CBBD0}"/>
              </a:ext>
            </a:extLst>
          </p:cNvPr>
          <p:cNvSpPr txBox="1"/>
          <p:nvPr/>
        </p:nvSpPr>
        <p:spPr>
          <a:xfrm>
            <a:off x="2133600" y="1179294"/>
            <a:ext cx="7924800" cy="646331"/>
          </a:xfrm>
          <a:prstGeom prst="rect">
            <a:avLst/>
          </a:prstGeom>
          <a:noFill/>
        </p:spPr>
        <p:txBody>
          <a:bodyPr wrap="square" rtlCol="0">
            <a:spAutoFit/>
          </a:bodyPr>
          <a:lstStyle/>
          <a:p>
            <a:pPr algn="ctr"/>
            <a:r>
              <a:rPr lang="en-US" b="1">
                <a:solidFill>
                  <a:schemeClr val="accent1"/>
                </a:solidFill>
                <a:latin typeface="Arial" panose="020B0604020202020204" pitchFamily="34" charset="0"/>
                <a:cs typeface="Arial" panose="020B0604020202020204" pitchFamily="34" charset="0"/>
              </a:rPr>
              <a:t>Schematic depiction of HER2 expression range,</a:t>
            </a:r>
            <a:br>
              <a:rPr lang="en-US" b="1">
                <a:solidFill>
                  <a:schemeClr val="accent1"/>
                </a:solidFill>
                <a:latin typeface="Arial" panose="020B0604020202020204" pitchFamily="34" charset="0"/>
                <a:cs typeface="Arial" panose="020B0604020202020204" pitchFamily="34" charset="0"/>
              </a:rPr>
            </a:br>
            <a:r>
              <a:rPr lang="en-US" b="1">
                <a:solidFill>
                  <a:schemeClr val="accent1"/>
                </a:solidFill>
                <a:latin typeface="Arial" panose="020B0604020202020204" pitchFamily="34" charset="0"/>
                <a:cs typeface="Arial" panose="020B0604020202020204" pitchFamily="34" charset="0"/>
              </a:rPr>
              <a:t>according to ASCO/CAP guidelines</a:t>
            </a:r>
          </a:p>
        </p:txBody>
      </p:sp>
    </p:spTree>
    <p:extLst>
      <p:ext uri="{BB962C8B-B14F-4D97-AF65-F5344CB8AC3E}">
        <p14:creationId xmlns:p14="http://schemas.microsoft.com/office/powerpoint/2010/main" val="236365351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6A2247-8CCD-23B4-B3CF-6E75AF64AEF3}"/>
              </a:ext>
            </a:extLst>
          </p:cNvPr>
          <p:cNvSpPr>
            <a:spLocks noGrp="1"/>
          </p:cNvSpPr>
          <p:nvPr>
            <p:ph type="title"/>
          </p:nvPr>
        </p:nvSpPr>
        <p:spPr>
          <a:xfrm>
            <a:off x="838200" y="244993"/>
            <a:ext cx="10515600" cy="1325563"/>
          </a:xfrm>
        </p:spPr>
        <p:txBody>
          <a:bodyPr/>
          <a:lstStyle/>
          <a:p>
            <a:r>
              <a:rPr lang="en-US"/>
              <a:t>Complex Mechanism of ADCs Offers Multiple Opportunities for Resistance</a:t>
            </a:r>
          </a:p>
        </p:txBody>
      </p:sp>
      <p:pic>
        <p:nvPicPr>
          <p:cNvPr id="20" name="object 2">
            <a:extLst>
              <a:ext uri="{FF2B5EF4-FFF2-40B4-BE49-F238E27FC236}">
                <a16:creationId xmlns:a16="http://schemas.microsoft.com/office/drawing/2014/main" id="{FC791AE0-C551-D26F-197E-8A7C93521C6D}"/>
              </a:ext>
            </a:extLst>
          </p:cNvPr>
          <p:cNvPicPr/>
          <p:nvPr/>
        </p:nvPicPr>
        <p:blipFill>
          <a:blip r:embed="rId3" cstate="print"/>
          <a:srcRect t="20429"/>
          <a:stretch/>
        </p:blipFill>
        <p:spPr>
          <a:xfrm>
            <a:off x="1597152" y="1691894"/>
            <a:ext cx="8997696" cy="4366766"/>
          </a:xfrm>
          <a:prstGeom prst="rect">
            <a:avLst/>
          </a:prstGeom>
        </p:spPr>
      </p:pic>
      <p:sp>
        <p:nvSpPr>
          <p:cNvPr id="21" name="object 3">
            <a:extLst>
              <a:ext uri="{FF2B5EF4-FFF2-40B4-BE49-F238E27FC236}">
                <a16:creationId xmlns:a16="http://schemas.microsoft.com/office/drawing/2014/main" id="{7D894C86-2638-8DF6-BB83-3492AE2BF2EF}"/>
              </a:ext>
            </a:extLst>
          </p:cNvPr>
          <p:cNvSpPr txBox="1"/>
          <p:nvPr/>
        </p:nvSpPr>
        <p:spPr>
          <a:xfrm>
            <a:off x="2107080" y="2190689"/>
            <a:ext cx="2099161" cy="340991"/>
          </a:xfrm>
          <a:prstGeom prst="rect">
            <a:avLst/>
          </a:prstGeom>
        </p:spPr>
        <p:style>
          <a:lnRef idx="1">
            <a:schemeClr val="accent1"/>
          </a:lnRef>
          <a:fillRef idx="3">
            <a:schemeClr val="accent1"/>
          </a:fillRef>
          <a:effectRef idx="2">
            <a:schemeClr val="accent1"/>
          </a:effectRef>
          <a:fontRef idx="minor">
            <a:schemeClr val="lt1"/>
          </a:fontRef>
        </p:style>
        <p:txBody>
          <a:bodyPr vert="horz" wrap="square" lIns="91440" tIns="45720" rIns="91440" bIns="45720" rtlCol="0" anchor="ctr">
            <a:spAutoFit/>
          </a:bodyPr>
          <a:lstStyle/>
          <a:p>
            <a:pPr marL="0" marR="0" lvl="0" indent="0" algn="ctr" defTabSz="914400" rtl="0" eaLnBrk="1" fontAlgn="auto" latinLnBrk="0" hangingPunct="1">
              <a:lnSpc>
                <a:spcPts val="2095"/>
              </a:lnSpc>
              <a:spcBef>
                <a:spcPts val="0"/>
              </a:spcBef>
              <a:spcAft>
                <a:spcPts val="0"/>
              </a:spcAft>
              <a:buClrTx/>
              <a:buSzTx/>
              <a:buFontTx/>
              <a:buNone/>
              <a:tabLst/>
              <a:defRPr/>
            </a:pPr>
            <a:r>
              <a:rPr kumimoji="0" sz="1600" b="1" i="0" u="none" strike="noStrike" kern="1200" cap="none" normalizeH="0" noProof="0">
                <a:ln>
                  <a:noFill/>
                </a:ln>
                <a:solidFill>
                  <a:schemeClr val="bg1"/>
                </a:solidFill>
                <a:effectLst/>
                <a:uLnTx/>
                <a:uFillTx/>
                <a:latin typeface="Arial"/>
                <a:ea typeface="+mn-ea"/>
                <a:cs typeface="Arial"/>
              </a:rPr>
              <a:t>Antigen expression</a:t>
            </a:r>
            <a:endParaRPr kumimoji="0" sz="1600" b="0" i="0" u="none" strike="noStrike" kern="1200" cap="none" normalizeH="0" noProof="0">
              <a:ln>
                <a:noFill/>
              </a:ln>
              <a:solidFill>
                <a:schemeClr val="bg1"/>
              </a:solidFill>
              <a:effectLst/>
              <a:uLnTx/>
              <a:uFillTx/>
              <a:latin typeface="Arial"/>
              <a:ea typeface="+mn-ea"/>
              <a:cs typeface="Arial"/>
            </a:endParaRPr>
          </a:p>
        </p:txBody>
      </p:sp>
      <p:sp>
        <p:nvSpPr>
          <p:cNvPr id="22" name="object 4">
            <a:extLst>
              <a:ext uri="{FF2B5EF4-FFF2-40B4-BE49-F238E27FC236}">
                <a16:creationId xmlns:a16="http://schemas.microsoft.com/office/drawing/2014/main" id="{1936866E-9E16-7A2F-47D7-BA8646ECFE26}"/>
              </a:ext>
            </a:extLst>
          </p:cNvPr>
          <p:cNvSpPr txBox="1"/>
          <p:nvPr/>
        </p:nvSpPr>
        <p:spPr>
          <a:xfrm>
            <a:off x="5544312" y="4109403"/>
            <a:ext cx="979305" cy="340991"/>
          </a:xfrm>
          <a:prstGeom prst="rect">
            <a:avLst/>
          </a:prstGeom>
        </p:spPr>
        <p:style>
          <a:lnRef idx="1">
            <a:schemeClr val="accent1"/>
          </a:lnRef>
          <a:fillRef idx="3">
            <a:schemeClr val="accent1"/>
          </a:fillRef>
          <a:effectRef idx="2">
            <a:schemeClr val="accent1"/>
          </a:effectRef>
          <a:fontRef idx="minor">
            <a:schemeClr val="lt1"/>
          </a:fontRef>
        </p:style>
        <p:txBody>
          <a:bodyPr vert="horz" wrap="square" lIns="91440" tIns="45720" rIns="91440" bIns="45720" rtlCol="0" anchor="ctr">
            <a:spAutoFit/>
          </a:bodyPr>
          <a:lstStyle/>
          <a:p>
            <a:pPr marL="17145" marR="0" lvl="0" indent="0" algn="ctr" defTabSz="914400" rtl="0" eaLnBrk="1" fontAlgn="auto" latinLnBrk="0" hangingPunct="1">
              <a:lnSpc>
                <a:spcPts val="2070"/>
              </a:lnSpc>
              <a:spcBef>
                <a:spcPts val="0"/>
              </a:spcBef>
              <a:spcAft>
                <a:spcPts val="0"/>
              </a:spcAft>
              <a:buClrTx/>
              <a:buSzTx/>
              <a:buFontTx/>
              <a:buNone/>
              <a:tabLst/>
              <a:defRPr/>
            </a:pPr>
            <a:r>
              <a:rPr kumimoji="0" sz="1600" b="1" i="0" u="none" strike="noStrike" kern="1200" cap="none" normalizeH="0" noProof="0">
                <a:ln>
                  <a:noFill/>
                </a:ln>
                <a:solidFill>
                  <a:schemeClr val="bg1"/>
                </a:solidFill>
                <a:effectLst/>
                <a:uLnTx/>
                <a:uFillTx/>
                <a:latin typeface="Arial"/>
                <a:ea typeface="+mn-ea"/>
                <a:cs typeface="Arial"/>
              </a:rPr>
              <a:t>Payload</a:t>
            </a:r>
            <a:endParaRPr kumimoji="0" sz="1600" b="0" i="0" u="none" strike="noStrike" kern="1200" cap="none" normalizeH="0" noProof="0">
              <a:ln>
                <a:noFill/>
              </a:ln>
              <a:solidFill>
                <a:schemeClr val="bg1"/>
              </a:solidFill>
              <a:effectLst/>
              <a:uLnTx/>
              <a:uFillTx/>
              <a:latin typeface="Arial"/>
              <a:ea typeface="+mn-ea"/>
              <a:cs typeface="Arial"/>
            </a:endParaRPr>
          </a:p>
        </p:txBody>
      </p:sp>
      <p:sp>
        <p:nvSpPr>
          <p:cNvPr id="23" name="object 5">
            <a:extLst>
              <a:ext uri="{FF2B5EF4-FFF2-40B4-BE49-F238E27FC236}">
                <a16:creationId xmlns:a16="http://schemas.microsoft.com/office/drawing/2014/main" id="{AE4C22F0-B5A8-B15C-693C-952498291C8A}"/>
              </a:ext>
            </a:extLst>
          </p:cNvPr>
          <p:cNvSpPr txBox="1">
            <a:spLocks/>
          </p:cNvSpPr>
          <p:nvPr/>
        </p:nvSpPr>
        <p:spPr>
          <a:xfrm>
            <a:off x="6964681" y="1585943"/>
            <a:ext cx="2558627" cy="340991"/>
          </a:xfrm>
          <a:prstGeom prst="rect">
            <a:avLst/>
          </a:prstGeom>
        </p:spPr>
        <p:style>
          <a:lnRef idx="1">
            <a:schemeClr val="accent1"/>
          </a:lnRef>
          <a:fillRef idx="3">
            <a:schemeClr val="accent1"/>
          </a:fillRef>
          <a:effectRef idx="2">
            <a:schemeClr val="accent1"/>
          </a:effectRef>
          <a:fontRef idx="minor">
            <a:schemeClr val="lt1"/>
          </a:fontRef>
        </p:style>
        <p:txBody>
          <a:bodyPr vert="horz" wrap="square" lIns="91440" tIns="45720" rIns="91440" bIns="45720" rtlCol="0" anchor="ctr">
            <a:spAutoFit/>
          </a:bodyPr>
          <a:lstStyle>
            <a:lvl1pPr algn="l" defTabSz="914400" rtl="0" eaLnBrk="1" latinLnBrk="0" hangingPunct="1">
              <a:lnSpc>
                <a:spcPct val="90000"/>
              </a:lnSpc>
              <a:spcBef>
                <a:spcPct val="0"/>
              </a:spcBef>
              <a:buNone/>
              <a:defRPr sz="3600" kern="1200">
                <a:solidFill>
                  <a:schemeClr val="accent2"/>
                </a:solidFill>
                <a:latin typeface="Arial" panose="020B0604020202020204" pitchFamily="34" charset="0"/>
                <a:ea typeface="+mj-ea"/>
                <a:cs typeface="Arial" panose="020B0604020202020204" pitchFamily="34" charset="0"/>
              </a:defRPr>
            </a:lvl1pPr>
          </a:lstStyle>
          <a:p>
            <a:pPr marL="1270" algn="ctr">
              <a:lnSpc>
                <a:spcPts val="2095"/>
              </a:lnSpc>
            </a:pPr>
            <a:r>
              <a:rPr lang="en-US" sz="1600" b="1" kern="0">
                <a:solidFill>
                  <a:schemeClr val="bg1"/>
                </a:solidFill>
                <a:latin typeface="Arial"/>
                <a:cs typeface="Arial"/>
              </a:rPr>
              <a:t>ADC cellular processing</a:t>
            </a:r>
            <a:endParaRPr lang="en-US" sz="1600" kern="0">
              <a:solidFill>
                <a:schemeClr val="bg1"/>
              </a:solidFill>
              <a:latin typeface="Arial"/>
              <a:cs typeface="Arial"/>
            </a:endParaRPr>
          </a:p>
        </p:txBody>
      </p:sp>
      <p:sp>
        <p:nvSpPr>
          <p:cNvPr id="24" name="object 6">
            <a:extLst>
              <a:ext uri="{FF2B5EF4-FFF2-40B4-BE49-F238E27FC236}">
                <a16:creationId xmlns:a16="http://schemas.microsoft.com/office/drawing/2014/main" id="{397CA0A8-EAF8-E1CF-DFD7-6C049E16C68E}"/>
              </a:ext>
            </a:extLst>
          </p:cNvPr>
          <p:cNvSpPr txBox="1"/>
          <p:nvPr/>
        </p:nvSpPr>
        <p:spPr>
          <a:xfrm>
            <a:off x="2218522" y="2561840"/>
            <a:ext cx="1826260" cy="506549"/>
          </a:xfrm>
          <a:prstGeom prst="rect">
            <a:avLst/>
          </a:prstGeom>
        </p:spPr>
        <p:txBody>
          <a:bodyPr vert="horz" wrap="square" lIns="0" tIns="13970" rIns="0" bIns="0" rtlCol="0">
            <a:spAutoFit/>
          </a:bodyPr>
          <a:lstStyle/>
          <a:p>
            <a:pPr marL="12700" marR="0" lvl="0" indent="0" algn="l" defTabSz="914400" rtl="0" eaLnBrk="1" fontAlgn="auto" latinLnBrk="0" hangingPunct="1">
              <a:lnSpc>
                <a:spcPct val="100000"/>
              </a:lnSpc>
              <a:spcBef>
                <a:spcPts val="110"/>
              </a:spcBef>
              <a:spcAft>
                <a:spcPts val="0"/>
              </a:spcAft>
              <a:buClrTx/>
              <a:buSzTx/>
              <a:buFontTx/>
              <a:buNone/>
              <a:tabLst/>
              <a:defRPr/>
            </a:pPr>
            <a:r>
              <a:rPr kumimoji="0" sz="1600" b="0" i="0" u="none" strike="noStrike" kern="1200" cap="none" normalizeH="0" noProof="0">
                <a:ln>
                  <a:noFill/>
                </a:ln>
                <a:solidFill>
                  <a:srgbClr val="54565B"/>
                </a:solidFill>
                <a:effectLst/>
                <a:uLnTx/>
                <a:uFillTx/>
                <a:latin typeface="Arial"/>
                <a:ea typeface="+mn-ea"/>
                <a:cs typeface="Arial"/>
              </a:rPr>
              <a:t>TROP2 expression</a:t>
            </a:r>
          </a:p>
          <a:p>
            <a:pPr marL="12700" marR="0" lvl="0" indent="0" algn="l" defTabSz="914400" rtl="0" eaLnBrk="1" fontAlgn="auto" latinLnBrk="0" hangingPunct="1">
              <a:lnSpc>
                <a:spcPct val="100000"/>
              </a:lnSpc>
              <a:spcBef>
                <a:spcPts val="25"/>
              </a:spcBef>
              <a:spcAft>
                <a:spcPts val="0"/>
              </a:spcAft>
              <a:buClrTx/>
              <a:buSzTx/>
              <a:buFontTx/>
              <a:buNone/>
              <a:tabLst/>
              <a:defRPr/>
            </a:pPr>
            <a:r>
              <a:rPr kumimoji="0" sz="1600" b="0" i="0" u="none" strike="noStrike" kern="1200" cap="none" normalizeH="0" noProof="0">
                <a:ln>
                  <a:noFill/>
                </a:ln>
                <a:solidFill>
                  <a:srgbClr val="54565B"/>
                </a:solidFill>
                <a:effectLst/>
                <a:uLnTx/>
                <a:uFillTx/>
                <a:latin typeface="Arial"/>
                <a:ea typeface="+mn-ea"/>
                <a:cs typeface="Arial"/>
              </a:rPr>
              <a:t>SG </a:t>
            </a:r>
            <a:r>
              <a:rPr kumimoji="0" sz="1600" b="0" i="0" u="none" strike="noStrike" kern="1200" cap="none" normalizeH="0" noProof="0">
                <a:ln>
                  <a:noFill/>
                </a:ln>
                <a:solidFill>
                  <a:srgbClr val="54565B"/>
                </a:solidFill>
                <a:effectLst/>
                <a:uLnTx/>
                <a:uFillTx/>
                <a:latin typeface="Wingdings"/>
                <a:ea typeface="+mn-ea"/>
                <a:cs typeface="Wingdings"/>
              </a:rPr>
              <a:t></a:t>
            </a:r>
            <a:r>
              <a:rPr kumimoji="0" sz="1600" b="0" i="0" u="none" strike="noStrike" kern="1200" cap="none" normalizeH="0" noProof="0">
                <a:ln>
                  <a:noFill/>
                </a:ln>
                <a:solidFill>
                  <a:srgbClr val="54565B"/>
                </a:solidFill>
                <a:effectLst/>
                <a:uLnTx/>
                <a:uFillTx/>
                <a:latin typeface="Times New Roman"/>
                <a:ea typeface="+mn-ea"/>
                <a:cs typeface="Times New Roman"/>
              </a:rPr>
              <a:t> </a:t>
            </a:r>
            <a:r>
              <a:rPr kumimoji="0" sz="1600" b="0" i="0" u="none" strike="noStrike" kern="1200" cap="none" normalizeH="0" noProof="0">
                <a:ln>
                  <a:noFill/>
                </a:ln>
                <a:solidFill>
                  <a:srgbClr val="54565B"/>
                </a:solidFill>
                <a:effectLst/>
                <a:uLnTx/>
                <a:uFillTx/>
                <a:latin typeface="Arial"/>
                <a:ea typeface="+mn-ea"/>
                <a:cs typeface="Arial"/>
              </a:rPr>
              <a:t>Dato-</a:t>
            </a:r>
            <a:r>
              <a:rPr kumimoji="0" sz="1600" b="0" i="0" u="none" strike="noStrike" kern="1200" cap="none" normalizeH="0" noProof="0" err="1">
                <a:ln>
                  <a:noFill/>
                </a:ln>
                <a:solidFill>
                  <a:srgbClr val="54565B"/>
                </a:solidFill>
                <a:effectLst/>
                <a:uLnTx/>
                <a:uFillTx/>
                <a:latin typeface="Arial"/>
                <a:ea typeface="+mn-ea"/>
                <a:cs typeface="Arial"/>
              </a:rPr>
              <a:t>DXd</a:t>
            </a:r>
            <a:endParaRPr kumimoji="0" sz="1600" b="0" i="0" u="none" strike="noStrike" kern="1200" cap="none" normalizeH="0" noProof="0">
              <a:ln>
                <a:noFill/>
              </a:ln>
              <a:solidFill>
                <a:srgbClr val="54565B"/>
              </a:solidFill>
              <a:effectLst/>
              <a:uLnTx/>
              <a:uFillTx/>
              <a:latin typeface="Arial"/>
              <a:ea typeface="+mn-ea"/>
              <a:cs typeface="Arial"/>
            </a:endParaRPr>
          </a:p>
        </p:txBody>
      </p:sp>
      <p:sp>
        <p:nvSpPr>
          <p:cNvPr id="25" name="object 7">
            <a:extLst>
              <a:ext uri="{FF2B5EF4-FFF2-40B4-BE49-F238E27FC236}">
                <a16:creationId xmlns:a16="http://schemas.microsoft.com/office/drawing/2014/main" id="{0F48C9BD-E28D-F24E-1DE5-5DA6E0AE96FE}"/>
              </a:ext>
            </a:extLst>
          </p:cNvPr>
          <p:cNvSpPr txBox="1"/>
          <p:nvPr/>
        </p:nvSpPr>
        <p:spPr>
          <a:xfrm>
            <a:off x="7046891" y="1945573"/>
            <a:ext cx="2215007" cy="506549"/>
          </a:xfrm>
          <a:prstGeom prst="rect">
            <a:avLst/>
          </a:prstGeom>
        </p:spPr>
        <p:txBody>
          <a:bodyPr vert="horz" wrap="square" lIns="0" tIns="13970" rIns="0" bIns="0" rtlCol="0">
            <a:spAutoFit/>
          </a:bodyPr>
          <a:lstStyle/>
          <a:p>
            <a:pPr marL="12700" marR="0" lvl="0" indent="0" algn="l" defTabSz="914400" rtl="0" eaLnBrk="1" fontAlgn="auto" latinLnBrk="0" hangingPunct="1">
              <a:lnSpc>
                <a:spcPct val="100000"/>
              </a:lnSpc>
              <a:spcBef>
                <a:spcPts val="110"/>
              </a:spcBef>
              <a:spcAft>
                <a:spcPts val="0"/>
              </a:spcAft>
              <a:buClrTx/>
              <a:buSzTx/>
              <a:buFontTx/>
              <a:buNone/>
              <a:tabLst/>
              <a:defRPr/>
            </a:pPr>
            <a:r>
              <a:rPr kumimoji="0" sz="1600" b="0" i="0" u="none" strike="noStrike" kern="1200" cap="none" normalizeH="0" noProof="0" err="1">
                <a:ln>
                  <a:noFill/>
                </a:ln>
                <a:solidFill>
                  <a:srgbClr val="54565B"/>
                </a:solidFill>
                <a:effectLst/>
                <a:uLnTx/>
                <a:uFillTx/>
                <a:latin typeface="Arial"/>
                <a:ea typeface="+mn-ea"/>
                <a:cs typeface="Arial"/>
              </a:rPr>
              <a:t>Deru</a:t>
            </a:r>
            <a:r>
              <a:rPr kumimoji="0" lang="en-US" sz="1600" b="0" i="0" u="none" strike="noStrike" kern="1200" cap="none" normalizeH="0" noProof="0" err="1">
                <a:ln>
                  <a:noFill/>
                </a:ln>
                <a:solidFill>
                  <a:srgbClr val="54565B"/>
                </a:solidFill>
                <a:effectLst/>
                <a:uLnTx/>
                <a:uFillTx/>
                <a:latin typeface="Arial"/>
                <a:ea typeface="+mn-ea"/>
                <a:cs typeface="Arial"/>
              </a:rPr>
              <a:t>x</a:t>
            </a:r>
            <a:r>
              <a:rPr kumimoji="0" sz="1600" b="0" i="0" u="none" strike="noStrike" kern="1200" cap="none" normalizeH="0" noProof="0" err="1">
                <a:ln>
                  <a:noFill/>
                </a:ln>
                <a:solidFill>
                  <a:srgbClr val="54565B"/>
                </a:solidFill>
                <a:effectLst/>
                <a:uLnTx/>
                <a:uFillTx/>
                <a:latin typeface="Arial"/>
                <a:ea typeface="+mn-ea"/>
                <a:cs typeface="Arial"/>
              </a:rPr>
              <a:t>tecan</a:t>
            </a:r>
            <a:r>
              <a:rPr kumimoji="0" sz="1600" b="0" i="0" u="none" strike="noStrike" kern="1200" cap="none" normalizeH="0" noProof="0">
                <a:ln>
                  <a:noFill/>
                </a:ln>
                <a:solidFill>
                  <a:srgbClr val="54565B"/>
                </a:solidFill>
                <a:effectLst/>
                <a:uLnTx/>
                <a:uFillTx/>
                <a:latin typeface="Arial"/>
                <a:ea typeface="+mn-ea"/>
                <a:cs typeface="Arial"/>
              </a:rPr>
              <a:t> processing</a:t>
            </a:r>
          </a:p>
          <a:p>
            <a:pPr marL="12700" marR="0" lvl="0" indent="0" algn="l" defTabSz="914400" rtl="0" eaLnBrk="1" fontAlgn="auto" latinLnBrk="0" hangingPunct="1">
              <a:lnSpc>
                <a:spcPct val="100000"/>
              </a:lnSpc>
              <a:spcBef>
                <a:spcPts val="25"/>
              </a:spcBef>
              <a:spcAft>
                <a:spcPts val="0"/>
              </a:spcAft>
              <a:buClrTx/>
              <a:buSzTx/>
              <a:buFontTx/>
              <a:buNone/>
              <a:tabLst/>
              <a:defRPr/>
            </a:pPr>
            <a:r>
              <a:rPr kumimoji="0" sz="1600" b="0" i="0" u="none" strike="noStrike" kern="1200" cap="none" normalizeH="0" noProof="0">
                <a:ln>
                  <a:noFill/>
                </a:ln>
                <a:solidFill>
                  <a:srgbClr val="54565B"/>
                </a:solidFill>
                <a:effectLst/>
                <a:uLnTx/>
                <a:uFillTx/>
                <a:latin typeface="Arial"/>
                <a:ea typeface="+mn-ea"/>
                <a:cs typeface="Arial"/>
              </a:rPr>
              <a:t>T-</a:t>
            </a:r>
            <a:r>
              <a:rPr kumimoji="0" sz="1600" b="0" i="0" u="none" strike="noStrike" kern="1200" cap="none" normalizeH="0" noProof="0" err="1">
                <a:ln>
                  <a:noFill/>
                </a:ln>
                <a:solidFill>
                  <a:srgbClr val="54565B"/>
                </a:solidFill>
                <a:effectLst/>
                <a:uLnTx/>
                <a:uFillTx/>
                <a:latin typeface="Arial"/>
                <a:ea typeface="+mn-ea"/>
                <a:cs typeface="Arial"/>
              </a:rPr>
              <a:t>DXd</a:t>
            </a:r>
            <a:r>
              <a:rPr kumimoji="0" sz="1600" b="0" i="0" u="none" strike="noStrike" kern="1200" cap="none" normalizeH="0" noProof="0">
                <a:ln>
                  <a:noFill/>
                </a:ln>
                <a:solidFill>
                  <a:srgbClr val="54565B"/>
                </a:solidFill>
                <a:effectLst/>
                <a:uLnTx/>
                <a:uFillTx/>
                <a:latin typeface="Arial"/>
                <a:ea typeface="+mn-ea"/>
                <a:cs typeface="Arial"/>
              </a:rPr>
              <a:t> </a:t>
            </a:r>
            <a:r>
              <a:rPr kumimoji="0" sz="1600" b="0" i="0" u="none" strike="noStrike" kern="1200" cap="none" normalizeH="0" noProof="0">
                <a:ln>
                  <a:noFill/>
                </a:ln>
                <a:solidFill>
                  <a:srgbClr val="54565B"/>
                </a:solidFill>
                <a:effectLst/>
                <a:uLnTx/>
                <a:uFillTx/>
                <a:latin typeface="Wingdings"/>
                <a:ea typeface="+mn-ea"/>
                <a:cs typeface="Wingdings"/>
              </a:rPr>
              <a:t></a:t>
            </a:r>
            <a:r>
              <a:rPr kumimoji="0" sz="1600" b="0" i="0" u="none" strike="noStrike" kern="1200" cap="none" normalizeH="0" noProof="0">
                <a:ln>
                  <a:noFill/>
                </a:ln>
                <a:solidFill>
                  <a:srgbClr val="54565B"/>
                </a:solidFill>
                <a:effectLst/>
                <a:uLnTx/>
                <a:uFillTx/>
                <a:latin typeface="Times New Roman"/>
                <a:ea typeface="+mn-ea"/>
                <a:cs typeface="Times New Roman"/>
              </a:rPr>
              <a:t> </a:t>
            </a:r>
            <a:r>
              <a:rPr kumimoji="0" sz="1600" b="0" i="0" u="none" strike="noStrike" kern="1200" cap="none" normalizeH="0" noProof="0">
                <a:ln>
                  <a:noFill/>
                </a:ln>
                <a:solidFill>
                  <a:srgbClr val="54565B"/>
                </a:solidFill>
                <a:effectLst/>
                <a:uLnTx/>
                <a:uFillTx/>
                <a:latin typeface="Arial"/>
                <a:ea typeface="+mn-ea"/>
                <a:cs typeface="Arial"/>
              </a:rPr>
              <a:t>Dato-</a:t>
            </a:r>
            <a:r>
              <a:rPr kumimoji="0" sz="1600" b="0" i="0" u="none" strike="noStrike" kern="1200" cap="none" normalizeH="0" noProof="0" err="1">
                <a:ln>
                  <a:noFill/>
                </a:ln>
                <a:solidFill>
                  <a:srgbClr val="54565B"/>
                </a:solidFill>
                <a:effectLst/>
                <a:uLnTx/>
                <a:uFillTx/>
                <a:latin typeface="Arial"/>
                <a:ea typeface="+mn-ea"/>
                <a:cs typeface="Arial"/>
              </a:rPr>
              <a:t>DXd</a:t>
            </a:r>
            <a:endParaRPr kumimoji="0" sz="1600" b="0" i="0" u="none" strike="noStrike" kern="1200" cap="none" normalizeH="0" noProof="0">
              <a:ln>
                <a:noFill/>
              </a:ln>
              <a:solidFill>
                <a:srgbClr val="54565B"/>
              </a:solidFill>
              <a:effectLst/>
              <a:uLnTx/>
              <a:uFillTx/>
              <a:latin typeface="Arial"/>
              <a:ea typeface="+mn-ea"/>
              <a:cs typeface="Arial"/>
            </a:endParaRPr>
          </a:p>
        </p:txBody>
      </p:sp>
      <p:sp>
        <p:nvSpPr>
          <p:cNvPr id="26" name="object 8">
            <a:extLst>
              <a:ext uri="{FF2B5EF4-FFF2-40B4-BE49-F238E27FC236}">
                <a16:creationId xmlns:a16="http://schemas.microsoft.com/office/drawing/2014/main" id="{830B4542-3D45-C84E-F95E-276591D7EB97}"/>
              </a:ext>
            </a:extLst>
          </p:cNvPr>
          <p:cNvSpPr txBox="1"/>
          <p:nvPr/>
        </p:nvSpPr>
        <p:spPr>
          <a:xfrm>
            <a:off x="5544312" y="4496561"/>
            <a:ext cx="2558627" cy="525784"/>
          </a:xfrm>
          <a:prstGeom prst="rect">
            <a:avLst/>
          </a:prstGeom>
          <a:solidFill>
            <a:srgbClr val="FFFFFF"/>
          </a:solidFill>
        </p:spPr>
        <p:txBody>
          <a:bodyPr vert="horz" wrap="square" lIns="0" tIns="33019" rIns="0" bIns="0" rtlCol="0">
            <a:spAutoFit/>
          </a:bodyPr>
          <a:lstStyle/>
          <a:p>
            <a:pPr marL="92710" marR="0" lvl="0" indent="0" algn="l" defTabSz="914400" rtl="0" eaLnBrk="1" fontAlgn="auto" latinLnBrk="0" hangingPunct="1">
              <a:lnSpc>
                <a:spcPct val="100000"/>
              </a:lnSpc>
              <a:spcBef>
                <a:spcPts val="259"/>
              </a:spcBef>
              <a:spcAft>
                <a:spcPts val="0"/>
              </a:spcAft>
              <a:buClrTx/>
              <a:buSzTx/>
              <a:buFontTx/>
              <a:buNone/>
              <a:tabLst/>
              <a:defRPr/>
            </a:pPr>
            <a:r>
              <a:rPr kumimoji="0" sz="1600" b="0" i="0" u="none" strike="noStrike" kern="1200" cap="none" normalizeH="0" noProof="0">
                <a:ln>
                  <a:noFill/>
                </a:ln>
                <a:solidFill>
                  <a:srgbClr val="54565B"/>
                </a:solidFill>
                <a:effectLst/>
                <a:uLnTx/>
                <a:uFillTx/>
                <a:latin typeface="Arial"/>
                <a:ea typeface="+mn-ea"/>
                <a:cs typeface="Arial"/>
              </a:rPr>
              <a:t>Topoisomerase inhibitor</a:t>
            </a:r>
          </a:p>
          <a:p>
            <a:pPr marL="92710" marR="0" lvl="0" indent="0" algn="l" defTabSz="914400" rtl="0" eaLnBrk="1" fontAlgn="auto" latinLnBrk="0" hangingPunct="1">
              <a:lnSpc>
                <a:spcPct val="100000"/>
              </a:lnSpc>
              <a:spcBef>
                <a:spcPts val="25"/>
              </a:spcBef>
              <a:spcAft>
                <a:spcPts val="0"/>
              </a:spcAft>
              <a:buClrTx/>
              <a:buSzTx/>
              <a:buFontTx/>
              <a:buNone/>
              <a:tabLst/>
              <a:defRPr/>
            </a:pPr>
            <a:r>
              <a:rPr kumimoji="0" sz="1600" b="0" i="0" u="none" strike="noStrike" kern="1200" cap="none" normalizeH="0" noProof="0">
                <a:ln>
                  <a:noFill/>
                </a:ln>
                <a:solidFill>
                  <a:srgbClr val="54565B"/>
                </a:solidFill>
                <a:effectLst/>
                <a:uLnTx/>
                <a:uFillTx/>
                <a:latin typeface="Arial"/>
                <a:ea typeface="+mn-ea"/>
                <a:cs typeface="Arial"/>
              </a:rPr>
              <a:t>T-</a:t>
            </a:r>
            <a:r>
              <a:rPr kumimoji="0" sz="1600" b="0" i="0" u="none" strike="noStrike" kern="1200" cap="none" normalizeH="0" noProof="0" err="1">
                <a:ln>
                  <a:noFill/>
                </a:ln>
                <a:solidFill>
                  <a:srgbClr val="54565B"/>
                </a:solidFill>
                <a:effectLst/>
                <a:uLnTx/>
                <a:uFillTx/>
                <a:latin typeface="Arial"/>
                <a:ea typeface="+mn-ea"/>
                <a:cs typeface="Arial"/>
              </a:rPr>
              <a:t>DXd</a:t>
            </a:r>
            <a:r>
              <a:rPr kumimoji="0" sz="1600" b="0" i="0" u="none" strike="noStrike" kern="1200" cap="none" normalizeH="0" noProof="0">
                <a:ln>
                  <a:noFill/>
                </a:ln>
                <a:solidFill>
                  <a:srgbClr val="54565B"/>
                </a:solidFill>
                <a:effectLst/>
                <a:uLnTx/>
                <a:uFillTx/>
                <a:latin typeface="Arial"/>
                <a:ea typeface="+mn-ea"/>
                <a:cs typeface="Arial"/>
              </a:rPr>
              <a:t> </a:t>
            </a:r>
            <a:r>
              <a:rPr kumimoji="0" sz="1600" b="0" i="0" u="none" strike="noStrike" kern="1200" cap="none" normalizeH="0" noProof="0">
                <a:ln>
                  <a:noFill/>
                </a:ln>
                <a:solidFill>
                  <a:srgbClr val="54565B"/>
                </a:solidFill>
                <a:effectLst/>
                <a:uLnTx/>
                <a:uFillTx/>
                <a:latin typeface="Wingdings"/>
                <a:ea typeface="+mn-ea"/>
                <a:cs typeface="Wingdings"/>
              </a:rPr>
              <a:t></a:t>
            </a:r>
            <a:r>
              <a:rPr kumimoji="0" sz="1600" b="0" i="0" u="none" strike="noStrike" kern="1200" cap="none" normalizeH="0" noProof="0">
                <a:ln>
                  <a:noFill/>
                </a:ln>
                <a:solidFill>
                  <a:srgbClr val="54565B"/>
                </a:solidFill>
                <a:effectLst/>
                <a:uLnTx/>
                <a:uFillTx/>
                <a:latin typeface="Times New Roman"/>
                <a:ea typeface="+mn-ea"/>
                <a:cs typeface="Times New Roman"/>
              </a:rPr>
              <a:t> </a:t>
            </a:r>
            <a:r>
              <a:rPr kumimoji="0" sz="1600" b="0" i="0" u="none" strike="noStrike" kern="1200" cap="none" normalizeH="0" noProof="0">
                <a:ln>
                  <a:noFill/>
                </a:ln>
                <a:solidFill>
                  <a:srgbClr val="54565B"/>
                </a:solidFill>
                <a:effectLst/>
                <a:uLnTx/>
                <a:uFillTx/>
                <a:latin typeface="Arial"/>
                <a:ea typeface="+mn-ea"/>
                <a:cs typeface="Arial"/>
              </a:rPr>
              <a:t>SG</a:t>
            </a:r>
          </a:p>
        </p:txBody>
      </p:sp>
      <p:sp>
        <p:nvSpPr>
          <p:cNvPr id="3" name="Footer Placeholder 2">
            <a:extLst>
              <a:ext uri="{FF2B5EF4-FFF2-40B4-BE49-F238E27FC236}">
                <a16:creationId xmlns:a16="http://schemas.microsoft.com/office/drawing/2014/main" id="{E2A1D966-5D45-FD3F-3421-E79CEE07D5E2}"/>
              </a:ext>
            </a:extLst>
          </p:cNvPr>
          <p:cNvSpPr>
            <a:spLocks noGrp="1"/>
          </p:cNvSpPr>
          <p:nvPr>
            <p:ph type="ftr" sz="quarter" idx="10"/>
          </p:nvPr>
        </p:nvSpPr>
        <p:spPr/>
        <p:txBody>
          <a:bodyPr/>
          <a:lstStyle/>
          <a:p>
            <a:pPr>
              <a:spcBef>
                <a:spcPts val="0"/>
              </a:spcBef>
            </a:pPr>
            <a:r>
              <a:rPr kumimoji="0" lang="en-US" sz="1000" b="0" u="none" strike="noStrike" kern="1200" cap="none" normalizeH="0" noProof="0">
                <a:ln>
                  <a:noFill/>
                </a:ln>
                <a:solidFill>
                  <a:srgbClr val="232852"/>
                </a:solidFill>
                <a:effectLst/>
                <a:uLnTx/>
                <a:uFillTx/>
                <a:latin typeface="Arial"/>
                <a:ea typeface="+mn-ea"/>
                <a:cs typeface="Arial"/>
              </a:rPr>
              <a:t>ADC, antibody-drug conjugate; Dato-</a:t>
            </a:r>
            <a:r>
              <a:rPr kumimoji="0" lang="en-US" sz="1000" b="0" u="none" strike="noStrike" kern="1200" cap="none" normalizeH="0" noProof="0" err="1">
                <a:ln>
                  <a:noFill/>
                </a:ln>
                <a:solidFill>
                  <a:srgbClr val="232852"/>
                </a:solidFill>
                <a:effectLst/>
                <a:uLnTx/>
                <a:uFillTx/>
                <a:latin typeface="Arial"/>
                <a:ea typeface="+mn-ea"/>
                <a:cs typeface="Arial"/>
              </a:rPr>
              <a:t>DXd</a:t>
            </a:r>
            <a:r>
              <a:rPr kumimoji="0" lang="en-US" sz="1000" b="0" u="none" strike="noStrike" kern="1200" cap="none" normalizeH="0" noProof="0">
                <a:ln>
                  <a:noFill/>
                </a:ln>
                <a:solidFill>
                  <a:srgbClr val="232852"/>
                </a:solidFill>
                <a:effectLst/>
                <a:uLnTx/>
                <a:uFillTx/>
                <a:latin typeface="Arial"/>
                <a:ea typeface="+mn-ea"/>
                <a:cs typeface="Arial"/>
              </a:rPr>
              <a:t>, </a:t>
            </a:r>
            <a:r>
              <a:rPr kumimoji="0" lang="en-US" sz="1000" b="0" u="none" strike="noStrike" kern="1200" cap="none" normalizeH="0" noProof="0" err="1">
                <a:ln>
                  <a:noFill/>
                </a:ln>
                <a:solidFill>
                  <a:srgbClr val="232852"/>
                </a:solidFill>
                <a:effectLst/>
                <a:uLnTx/>
                <a:uFillTx/>
                <a:latin typeface="Arial"/>
                <a:ea typeface="+mn-ea"/>
                <a:cs typeface="Arial"/>
              </a:rPr>
              <a:t>datopotamab</a:t>
            </a:r>
            <a:r>
              <a:rPr kumimoji="0" lang="en-US" sz="1000" b="0" u="none" strike="noStrike" kern="1200" cap="none" normalizeH="0" noProof="0">
                <a:ln>
                  <a:noFill/>
                </a:ln>
                <a:solidFill>
                  <a:srgbClr val="232852"/>
                </a:solidFill>
                <a:effectLst/>
                <a:uLnTx/>
                <a:uFillTx/>
                <a:latin typeface="Arial"/>
                <a:ea typeface="+mn-ea"/>
                <a:cs typeface="Arial"/>
              </a:rPr>
              <a:t> </a:t>
            </a:r>
            <a:r>
              <a:rPr kumimoji="0" lang="en-US" sz="1000" b="0" u="none" strike="noStrike" kern="1200" cap="none" normalizeH="0" noProof="0" err="1">
                <a:ln>
                  <a:noFill/>
                </a:ln>
                <a:solidFill>
                  <a:srgbClr val="232852"/>
                </a:solidFill>
                <a:effectLst/>
                <a:uLnTx/>
                <a:uFillTx/>
                <a:latin typeface="Arial"/>
                <a:ea typeface="+mn-ea"/>
                <a:cs typeface="Arial"/>
              </a:rPr>
              <a:t>deruxtecan</a:t>
            </a:r>
            <a:r>
              <a:rPr kumimoji="0" lang="en-US" sz="1000" b="0" u="none" strike="noStrike" kern="1200" cap="none" normalizeH="0" noProof="0">
                <a:ln>
                  <a:noFill/>
                </a:ln>
                <a:solidFill>
                  <a:srgbClr val="232852"/>
                </a:solidFill>
                <a:effectLst/>
                <a:uLnTx/>
                <a:uFillTx/>
                <a:latin typeface="Arial"/>
                <a:ea typeface="+mn-ea"/>
                <a:cs typeface="Arial"/>
              </a:rPr>
              <a:t>; SG, </a:t>
            </a:r>
            <a:r>
              <a:rPr kumimoji="0" lang="en-US" sz="1000" b="0" u="none" strike="noStrike" kern="1200" cap="none" normalizeH="0" noProof="0" err="1">
                <a:ln>
                  <a:noFill/>
                </a:ln>
                <a:solidFill>
                  <a:srgbClr val="232852"/>
                </a:solidFill>
                <a:effectLst/>
                <a:uLnTx/>
                <a:uFillTx/>
                <a:latin typeface="Arial"/>
                <a:ea typeface="+mn-ea"/>
                <a:cs typeface="Arial"/>
              </a:rPr>
              <a:t>sacituzumab</a:t>
            </a:r>
            <a:r>
              <a:rPr kumimoji="0" lang="en-US" sz="1000" b="0" u="none" strike="noStrike" kern="1200" cap="none" normalizeH="0" noProof="0">
                <a:ln>
                  <a:noFill/>
                </a:ln>
                <a:solidFill>
                  <a:srgbClr val="232852"/>
                </a:solidFill>
                <a:effectLst/>
                <a:uLnTx/>
                <a:uFillTx/>
                <a:latin typeface="Arial"/>
                <a:ea typeface="+mn-ea"/>
                <a:cs typeface="Arial"/>
              </a:rPr>
              <a:t> </a:t>
            </a:r>
            <a:r>
              <a:rPr kumimoji="0" lang="en-US" sz="1000" b="0" u="none" strike="noStrike" kern="1200" cap="none" normalizeH="0" noProof="0" err="1">
                <a:ln>
                  <a:noFill/>
                </a:ln>
                <a:solidFill>
                  <a:srgbClr val="232852"/>
                </a:solidFill>
                <a:effectLst/>
                <a:uLnTx/>
                <a:uFillTx/>
                <a:latin typeface="Arial"/>
                <a:ea typeface="+mn-ea"/>
                <a:cs typeface="Arial"/>
              </a:rPr>
              <a:t>govitecan</a:t>
            </a:r>
            <a:r>
              <a:rPr kumimoji="0" lang="en-US" sz="1000" b="0" u="none" strike="noStrike" kern="1200" cap="none" normalizeH="0" noProof="0">
                <a:ln>
                  <a:noFill/>
                </a:ln>
                <a:solidFill>
                  <a:srgbClr val="232852"/>
                </a:solidFill>
                <a:effectLst/>
                <a:uLnTx/>
                <a:uFillTx/>
                <a:latin typeface="Arial"/>
                <a:ea typeface="+mn-ea"/>
                <a:cs typeface="Arial"/>
              </a:rPr>
              <a:t>; T-</a:t>
            </a:r>
            <a:r>
              <a:rPr kumimoji="0" lang="en-US" sz="1000" b="0" u="none" strike="noStrike" kern="1200" cap="none" normalizeH="0" noProof="0" err="1">
                <a:ln>
                  <a:noFill/>
                </a:ln>
                <a:solidFill>
                  <a:srgbClr val="232852"/>
                </a:solidFill>
                <a:effectLst/>
                <a:uLnTx/>
                <a:uFillTx/>
                <a:latin typeface="Arial"/>
                <a:ea typeface="+mn-ea"/>
                <a:cs typeface="Arial"/>
              </a:rPr>
              <a:t>DXd</a:t>
            </a:r>
            <a:r>
              <a:rPr kumimoji="0" lang="en-US" sz="1000" b="0" u="none" strike="noStrike" kern="1200" cap="none" normalizeH="0" noProof="0">
                <a:ln>
                  <a:noFill/>
                </a:ln>
                <a:solidFill>
                  <a:srgbClr val="232852"/>
                </a:solidFill>
                <a:effectLst/>
                <a:uLnTx/>
                <a:uFillTx/>
                <a:latin typeface="Arial"/>
                <a:ea typeface="+mn-ea"/>
                <a:cs typeface="Arial"/>
              </a:rPr>
              <a:t>, trastuzumab </a:t>
            </a:r>
            <a:r>
              <a:rPr kumimoji="0" lang="en-US" sz="1000" b="0" u="none" strike="noStrike" kern="1200" cap="none" normalizeH="0" noProof="0" err="1">
                <a:ln>
                  <a:noFill/>
                </a:ln>
                <a:solidFill>
                  <a:srgbClr val="232852"/>
                </a:solidFill>
                <a:effectLst/>
                <a:uLnTx/>
                <a:uFillTx/>
                <a:latin typeface="Arial"/>
                <a:ea typeface="+mn-ea"/>
                <a:cs typeface="Arial"/>
              </a:rPr>
              <a:t>deruxtecan</a:t>
            </a:r>
            <a:r>
              <a:rPr kumimoji="0" lang="en-US" sz="1000" b="0" u="none" strike="noStrike" kern="1200" cap="none" normalizeH="0" noProof="0">
                <a:ln>
                  <a:noFill/>
                </a:ln>
                <a:solidFill>
                  <a:srgbClr val="232852"/>
                </a:solidFill>
                <a:effectLst/>
                <a:uLnTx/>
                <a:uFillTx/>
                <a:latin typeface="Arial"/>
                <a:ea typeface="+mn-ea"/>
                <a:cs typeface="Arial"/>
              </a:rPr>
              <a:t>; </a:t>
            </a:r>
            <a:r>
              <a:rPr kumimoji="0" lang="fr-FR" sz="1000" b="0" u="none" strike="noStrike" kern="1200" cap="none" normalizeH="0" noProof="0">
                <a:ln>
                  <a:noFill/>
                </a:ln>
                <a:solidFill>
                  <a:srgbClr val="232852"/>
                </a:solidFill>
                <a:effectLst/>
                <a:uLnTx/>
                <a:uFillTx/>
                <a:latin typeface="Arial"/>
                <a:ea typeface="+mn-ea"/>
                <a:cs typeface="Arial"/>
              </a:rPr>
              <a:t>TROP2, </a:t>
            </a:r>
            <a:r>
              <a:rPr kumimoji="0" lang="fr-FR" sz="1000" b="0" u="none" strike="noStrike" kern="1200" cap="none" normalizeH="0" noProof="0" err="1">
                <a:ln>
                  <a:noFill/>
                </a:ln>
                <a:solidFill>
                  <a:srgbClr val="232852"/>
                </a:solidFill>
                <a:effectLst/>
                <a:uLnTx/>
                <a:uFillTx/>
                <a:latin typeface="Arial"/>
                <a:ea typeface="+mn-ea"/>
                <a:cs typeface="Arial"/>
              </a:rPr>
              <a:t>trophoblast</a:t>
            </a:r>
            <a:r>
              <a:rPr kumimoji="0" lang="fr-FR" sz="1000" b="0" u="none" strike="noStrike" kern="1200" cap="none" normalizeH="0" noProof="0">
                <a:ln>
                  <a:noFill/>
                </a:ln>
                <a:solidFill>
                  <a:srgbClr val="232852"/>
                </a:solidFill>
                <a:effectLst/>
                <a:uLnTx/>
                <a:uFillTx/>
                <a:latin typeface="Arial"/>
                <a:ea typeface="+mn-ea"/>
                <a:cs typeface="Arial"/>
              </a:rPr>
              <a:t> </a:t>
            </a:r>
            <a:r>
              <a:rPr kumimoji="0" lang="fr-FR" sz="1000" b="0" u="none" strike="noStrike" kern="1200" cap="none" normalizeH="0" noProof="0" err="1">
                <a:ln>
                  <a:noFill/>
                </a:ln>
                <a:solidFill>
                  <a:srgbClr val="232852"/>
                </a:solidFill>
                <a:effectLst/>
                <a:uLnTx/>
                <a:uFillTx/>
                <a:latin typeface="Arial"/>
                <a:ea typeface="+mn-ea"/>
                <a:cs typeface="Arial"/>
              </a:rPr>
              <a:t>cell</a:t>
            </a:r>
            <a:r>
              <a:rPr kumimoji="0" lang="fr-FR" sz="1000" b="0" u="none" strike="noStrike" kern="1200" cap="none" normalizeH="0" noProof="0">
                <a:ln>
                  <a:noFill/>
                </a:ln>
                <a:solidFill>
                  <a:srgbClr val="232852"/>
                </a:solidFill>
                <a:effectLst/>
                <a:uLnTx/>
                <a:uFillTx/>
                <a:latin typeface="Arial"/>
                <a:ea typeface="+mn-ea"/>
                <a:cs typeface="Arial"/>
              </a:rPr>
              <a:t> surface </a:t>
            </a:r>
            <a:r>
              <a:rPr kumimoji="0" lang="fr-FR" sz="1000" b="0" u="none" strike="noStrike" kern="1200" cap="none" normalizeH="0" noProof="0" err="1">
                <a:ln>
                  <a:noFill/>
                </a:ln>
                <a:solidFill>
                  <a:srgbClr val="232852"/>
                </a:solidFill>
                <a:effectLst/>
                <a:uLnTx/>
                <a:uFillTx/>
                <a:latin typeface="Arial"/>
                <a:ea typeface="+mn-ea"/>
                <a:cs typeface="Arial"/>
              </a:rPr>
              <a:t>antigen</a:t>
            </a:r>
            <a:r>
              <a:rPr kumimoji="0" lang="fr-FR" sz="1000" b="0" u="none" strike="noStrike" kern="1200" cap="none" normalizeH="0" noProof="0">
                <a:ln>
                  <a:noFill/>
                </a:ln>
                <a:solidFill>
                  <a:srgbClr val="232852"/>
                </a:solidFill>
                <a:effectLst/>
                <a:uLnTx/>
                <a:uFillTx/>
                <a:latin typeface="Arial"/>
                <a:ea typeface="+mn-ea"/>
                <a:cs typeface="Arial"/>
              </a:rPr>
              <a:t> 2.</a:t>
            </a:r>
            <a:endParaRPr kumimoji="0" lang="en-US" sz="1000" b="0" u="none" strike="noStrike" kern="1200" cap="none" normalizeH="0" noProof="0">
              <a:ln>
                <a:noFill/>
              </a:ln>
              <a:solidFill>
                <a:srgbClr val="232852"/>
              </a:solidFill>
              <a:effectLst/>
              <a:uLnTx/>
              <a:uFillTx/>
              <a:latin typeface="Arial"/>
              <a:ea typeface="+mn-ea"/>
              <a:cs typeface="Arial"/>
            </a:endParaRPr>
          </a:p>
          <a:p>
            <a:pPr>
              <a:spcBef>
                <a:spcPts val="0"/>
              </a:spcBef>
            </a:pPr>
            <a:r>
              <a:rPr kumimoji="0" lang="en-US" sz="1000" b="0" u="none" strike="noStrike" kern="1200" cap="none" normalizeH="0" noProof="0">
                <a:ln>
                  <a:noFill/>
                </a:ln>
                <a:solidFill>
                  <a:srgbClr val="232852"/>
                </a:solidFill>
                <a:effectLst/>
                <a:uLnTx/>
                <a:uFillTx/>
                <a:latin typeface="Arial"/>
                <a:ea typeface="+mn-ea"/>
                <a:cs typeface="Arial"/>
              </a:rPr>
              <a:t>Abelman RO, et al. </a:t>
            </a:r>
            <a:r>
              <a:rPr kumimoji="0" lang="en-US" sz="1000" b="0" i="1" u="none" strike="noStrike" kern="1200" cap="none" normalizeH="0" noProof="0">
                <a:ln>
                  <a:noFill/>
                </a:ln>
                <a:solidFill>
                  <a:srgbClr val="232852"/>
                </a:solidFill>
                <a:effectLst/>
                <a:uLnTx/>
                <a:uFillTx/>
                <a:latin typeface="Arial"/>
                <a:ea typeface="+mn-ea"/>
                <a:cs typeface="Arial"/>
              </a:rPr>
              <a:t>Cancers (Basel). </a:t>
            </a:r>
            <a:r>
              <a:rPr kumimoji="0" lang="en-US" sz="1000" b="0" u="none" strike="noStrike" kern="1200" cap="none" normalizeH="0" noProof="0">
                <a:ln>
                  <a:noFill/>
                </a:ln>
                <a:solidFill>
                  <a:srgbClr val="232852"/>
                </a:solidFill>
                <a:effectLst/>
                <a:uLnTx/>
                <a:uFillTx/>
                <a:latin typeface="Arial"/>
                <a:ea typeface="+mn-ea"/>
                <a:cs typeface="Arial"/>
              </a:rPr>
              <a:t>2023;15(4):1278. </a:t>
            </a:r>
            <a:endParaRPr kumimoji="0" lang="en-US" sz="1000" b="0" u="none" strike="noStrike" kern="1200" cap="none" normalizeH="0" noProof="0">
              <a:ln>
                <a:noFill/>
              </a:ln>
              <a:solidFill>
                <a:srgbClr val="54565B"/>
              </a:solidFill>
              <a:effectLst/>
              <a:uLnTx/>
              <a:uFillTx/>
              <a:latin typeface="Arial"/>
              <a:ea typeface="+mn-ea"/>
              <a:cs typeface="Arial"/>
            </a:endParaRPr>
          </a:p>
        </p:txBody>
      </p:sp>
    </p:spTree>
    <p:extLst>
      <p:ext uri="{BB962C8B-B14F-4D97-AF65-F5344CB8AC3E}">
        <p14:creationId xmlns:p14="http://schemas.microsoft.com/office/powerpoint/2010/main" val="24259893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A33C098-A240-9A03-6B69-FA137795823B}"/>
              </a:ext>
            </a:extLst>
          </p:cNvPr>
          <p:cNvSpPr>
            <a:spLocks noGrp="1"/>
          </p:cNvSpPr>
          <p:nvPr>
            <p:ph type="title"/>
          </p:nvPr>
        </p:nvSpPr>
        <p:spPr>
          <a:xfrm>
            <a:off x="838200" y="267514"/>
            <a:ext cx="10515600" cy="1057275"/>
          </a:xfrm>
        </p:spPr>
        <p:txBody>
          <a:bodyPr>
            <a:normAutofit fontScale="90000"/>
          </a:bodyPr>
          <a:lstStyle/>
          <a:p>
            <a:r>
              <a:rPr lang="en-US" err="1">
                <a:latin typeface="Arial"/>
                <a:cs typeface="Arial"/>
              </a:rPr>
              <a:t>SEquencing</a:t>
            </a:r>
            <a:r>
              <a:rPr lang="en-US">
                <a:latin typeface="Arial"/>
                <a:cs typeface="Arial"/>
              </a:rPr>
              <a:t> Sacituzumab </a:t>
            </a:r>
            <a:r>
              <a:rPr lang="en-US" err="1">
                <a:latin typeface="Arial"/>
                <a:cs typeface="Arial"/>
              </a:rPr>
              <a:t>Govitecan</a:t>
            </a:r>
            <a:r>
              <a:rPr lang="en-US">
                <a:latin typeface="Arial"/>
                <a:cs typeface="Arial"/>
              </a:rPr>
              <a:t> After T-</a:t>
            </a:r>
            <a:r>
              <a:rPr lang="en-US" err="1">
                <a:latin typeface="Arial"/>
                <a:cs typeface="Arial"/>
              </a:rPr>
              <a:t>DXd</a:t>
            </a:r>
            <a:r>
              <a:rPr lang="en-US">
                <a:latin typeface="Arial"/>
                <a:cs typeface="Arial"/>
              </a:rPr>
              <a:t> In ER+/HER2-Low </a:t>
            </a:r>
            <a:r>
              <a:rPr lang="en-US" err="1">
                <a:latin typeface="Arial"/>
                <a:cs typeface="Arial"/>
              </a:rPr>
              <a:t>MetaStatic</a:t>
            </a:r>
            <a:r>
              <a:rPr lang="en-US">
                <a:latin typeface="Arial"/>
                <a:cs typeface="Arial"/>
              </a:rPr>
              <a:t> Breast Cancer: SERIES</a:t>
            </a:r>
          </a:p>
        </p:txBody>
      </p:sp>
      <p:sp>
        <p:nvSpPr>
          <p:cNvPr id="8" name="Content Placeholder 7">
            <a:extLst>
              <a:ext uri="{FF2B5EF4-FFF2-40B4-BE49-F238E27FC236}">
                <a16:creationId xmlns:a16="http://schemas.microsoft.com/office/drawing/2014/main" id="{372DC396-18BE-3F1F-E6EE-48F9BF3AB2D2}"/>
              </a:ext>
            </a:extLst>
          </p:cNvPr>
          <p:cNvSpPr>
            <a:spLocks noGrp="1"/>
          </p:cNvSpPr>
          <p:nvPr>
            <p:ph idx="1"/>
          </p:nvPr>
        </p:nvSpPr>
        <p:spPr>
          <a:xfrm>
            <a:off x="838200" y="1406281"/>
            <a:ext cx="10515600" cy="926041"/>
          </a:xfrm>
        </p:spPr>
        <p:txBody>
          <a:bodyPr>
            <a:normAutofit/>
          </a:bodyPr>
          <a:lstStyle/>
          <a:p>
            <a:pPr marL="0" indent="0">
              <a:buNone/>
            </a:pPr>
            <a:r>
              <a:rPr lang="en-US" sz="1800" noProof="0"/>
              <a:t>A Phase </a:t>
            </a:r>
            <a:r>
              <a:rPr lang="en-US" sz="1800"/>
              <a:t>2</a:t>
            </a:r>
            <a:r>
              <a:rPr lang="en-US" sz="1800" noProof="0"/>
              <a:t>, Single-Arm, Multi-Center, Open-Label Study Utilizing Sacituzumab </a:t>
            </a:r>
            <a:r>
              <a:rPr lang="en-US" sz="1800" noProof="0" err="1"/>
              <a:t>Govitecan</a:t>
            </a:r>
            <a:r>
              <a:rPr lang="en-US" sz="1800" noProof="0"/>
              <a:t> in Patients With HR+/HER2-</a:t>
            </a:r>
            <a:r>
              <a:rPr lang="en-US" sz="1800"/>
              <a:t>L</a:t>
            </a:r>
            <a:r>
              <a:rPr lang="en-US" sz="1800" noProof="0"/>
              <a:t>ow Metastatic Breast Cancer </a:t>
            </a:r>
            <a:r>
              <a:rPr lang="en-US" sz="1800"/>
              <a:t>P</a:t>
            </a:r>
            <a:r>
              <a:rPr lang="en-US" sz="1800" noProof="0" err="1"/>
              <a:t>ost</a:t>
            </a:r>
            <a:r>
              <a:rPr lang="en-US" sz="1800" noProof="0"/>
              <a:t> Progression on T-</a:t>
            </a:r>
            <a:r>
              <a:rPr lang="en-US" sz="1800" noProof="0" err="1"/>
              <a:t>DXd</a:t>
            </a:r>
            <a:r>
              <a:rPr lang="en-US" sz="1800" noProof="0"/>
              <a:t>; ADC Sequencing Trial</a:t>
            </a:r>
            <a:br>
              <a:rPr lang="en-US" sz="1800" noProof="0"/>
            </a:br>
            <a:r>
              <a:rPr lang="en-US" sz="1800" noProof="0"/>
              <a:t>(Reshma L. Mahtani, DO, Miami Cancer Institute, Baptist Health South Florida)​</a:t>
            </a:r>
          </a:p>
        </p:txBody>
      </p:sp>
      <p:sp>
        <p:nvSpPr>
          <p:cNvPr id="3" name="Footer Placeholder 2">
            <a:extLst>
              <a:ext uri="{FF2B5EF4-FFF2-40B4-BE49-F238E27FC236}">
                <a16:creationId xmlns:a16="http://schemas.microsoft.com/office/drawing/2014/main" id="{2D049453-0F81-4A3A-B893-8992932B7C9E}"/>
              </a:ext>
            </a:extLst>
          </p:cNvPr>
          <p:cNvSpPr>
            <a:spLocks noGrp="1"/>
          </p:cNvSpPr>
          <p:nvPr>
            <p:ph type="ftr" sz="quarter" idx="10"/>
          </p:nvPr>
        </p:nvSpPr>
        <p:spPr>
          <a:xfrm>
            <a:off x="1416735" y="6054437"/>
            <a:ext cx="10651322" cy="803564"/>
          </a:xfrm>
        </p:spPr>
        <p:txBody>
          <a:bodyPr/>
          <a:lstStyle/>
          <a:p>
            <a:pPr lvl="0"/>
            <a:r>
              <a:rPr lang="en-US" sz="900" noProof="0"/>
              <a:t>*Progression on T-</a:t>
            </a:r>
            <a:r>
              <a:rPr lang="en-US" sz="900" noProof="0" err="1"/>
              <a:t>DXd</a:t>
            </a:r>
            <a:r>
              <a:rPr lang="en-US" sz="900" noProof="0"/>
              <a:t> as immediate last line of therapy not required</a:t>
            </a:r>
          </a:p>
          <a:p>
            <a:pPr lvl="0"/>
            <a:r>
              <a:rPr lang="en-US" sz="900" noProof="0"/>
              <a:t>ADC, antibody drug conjugate; </a:t>
            </a:r>
            <a:r>
              <a:rPr lang="en-US" sz="900"/>
              <a:t>AE, adverse event; </a:t>
            </a:r>
            <a:r>
              <a:rPr lang="en-US" sz="900" noProof="0"/>
              <a:t>CBR, clinical benefit rate; CDK, cyclin-dependent kinase; DOR, duration of response; ER, estrogen receptor; FISH, fluorescence in situ hybridization; HER2, human epidermal growth factor receptor 2; HR, hormone receptor; IHC, immunohistochemistry; ISH, in situ hybridization; </a:t>
            </a:r>
            <a:r>
              <a:rPr lang="en-US" sz="900" noProof="0" err="1"/>
              <a:t>mBC</a:t>
            </a:r>
            <a:r>
              <a:rPr lang="en-US" sz="900" noProof="0"/>
              <a:t>, metastatic breast cancer; </a:t>
            </a:r>
            <a:r>
              <a:rPr lang="en-US" sz="900"/>
              <a:t>ORR, overall response rate; OS, overall survival; </a:t>
            </a:r>
            <a:r>
              <a:rPr lang="en-US" sz="900" noProof="0"/>
              <a:t>PFS, progression free survival; POD, progression of disease; QoL, quality of life; SAE, serious adverse event; SG, </a:t>
            </a:r>
            <a:r>
              <a:rPr lang="en-US" sz="900" noProof="0" err="1"/>
              <a:t>sacituzumab</a:t>
            </a:r>
            <a:r>
              <a:rPr lang="en-US" sz="900" noProof="0"/>
              <a:t> </a:t>
            </a:r>
            <a:r>
              <a:rPr lang="en-US" sz="900" noProof="0" err="1"/>
              <a:t>govitecan</a:t>
            </a:r>
            <a:r>
              <a:rPr lang="en-US" sz="900" noProof="0"/>
              <a:t>; T-</a:t>
            </a:r>
            <a:r>
              <a:rPr lang="en-US" sz="900" noProof="0" err="1"/>
              <a:t>DXd</a:t>
            </a:r>
            <a:r>
              <a:rPr lang="en-US" sz="900" noProof="0"/>
              <a:t>, trastuzumab </a:t>
            </a:r>
            <a:r>
              <a:rPr lang="en-US" sz="900" noProof="0" err="1"/>
              <a:t>deruxtecan</a:t>
            </a:r>
            <a:r>
              <a:rPr lang="en-US" sz="900" noProof="0"/>
              <a:t>.</a:t>
            </a:r>
          </a:p>
          <a:p>
            <a:pPr lvl="0"/>
            <a:r>
              <a:rPr lang="en-US" sz="900" noProof="0"/>
              <a:t>ClinicalTrials.gov identifier: NCT06263543. </a:t>
            </a:r>
          </a:p>
        </p:txBody>
      </p:sp>
      <p:grpSp>
        <p:nvGrpSpPr>
          <p:cNvPr id="26" name="Group 25">
            <a:extLst>
              <a:ext uri="{FF2B5EF4-FFF2-40B4-BE49-F238E27FC236}">
                <a16:creationId xmlns:a16="http://schemas.microsoft.com/office/drawing/2014/main" id="{77E0864C-3F7A-F9EA-BDF5-07B0FD48B707}"/>
              </a:ext>
            </a:extLst>
          </p:cNvPr>
          <p:cNvGrpSpPr/>
          <p:nvPr/>
        </p:nvGrpSpPr>
        <p:grpSpPr>
          <a:xfrm>
            <a:off x="886884" y="2510189"/>
            <a:ext cx="10418233" cy="3349171"/>
            <a:chOff x="596901" y="1943336"/>
            <a:chExt cx="11235684" cy="3611957"/>
          </a:xfrm>
        </p:grpSpPr>
        <p:sp>
          <p:nvSpPr>
            <p:cNvPr id="12" name="Rectangle 11">
              <a:extLst>
                <a:ext uri="{FF2B5EF4-FFF2-40B4-BE49-F238E27FC236}">
                  <a16:creationId xmlns:a16="http://schemas.microsoft.com/office/drawing/2014/main" id="{1A00480E-18E7-866C-5F9A-03A1FE824CCA}"/>
                </a:ext>
              </a:extLst>
            </p:cNvPr>
            <p:cNvSpPr>
              <a:spLocks/>
            </p:cNvSpPr>
            <p:nvPr/>
          </p:nvSpPr>
          <p:spPr>
            <a:xfrm>
              <a:off x="596901" y="4546978"/>
              <a:ext cx="4887227" cy="355317"/>
            </a:xfrm>
            <a:prstGeom prst="rect">
              <a:avLst/>
            </a:prstGeom>
            <a:ln/>
          </p:spPr>
          <p:style>
            <a:lnRef idx="1">
              <a:schemeClr val="dk1"/>
            </a:lnRef>
            <a:fillRef idx="3">
              <a:schemeClr val="dk1"/>
            </a:fillRef>
            <a:effectRef idx="2">
              <a:schemeClr val="dk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Objective:</a:t>
              </a:r>
            </a:p>
          </p:txBody>
        </p:sp>
        <p:sp>
          <p:nvSpPr>
            <p:cNvPr id="13" name="Rectangle 12">
              <a:extLst>
                <a:ext uri="{FF2B5EF4-FFF2-40B4-BE49-F238E27FC236}">
                  <a16:creationId xmlns:a16="http://schemas.microsoft.com/office/drawing/2014/main" id="{7EC73278-FC3D-9FA4-4BB2-316B8C792E7D}"/>
                </a:ext>
              </a:extLst>
            </p:cNvPr>
            <p:cNvSpPr>
              <a:spLocks/>
            </p:cNvSpPr>
            <p:nvPr/>
          </p:nvSpPr>
          <p:spPr>
            <a:xfrm>
              <a:off x="596901" y="4957827"/>
              <a:ext cx="4887227" cy="398311"/>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0" rIns="91440" bIns="0" numCol="1" spcCol="0" rtlCol="0" fromWordArt="0" anchor="t" anchorCtr="0" forceAA="0" compatLnSpc="1">
              <a:prstTxWarp prst="textNoShape">
                <a:avLst/>
              </a:prstTxWarp>
              <a:spAutoFit/>
            </a:bodyPr>
            <a:lstStyle/>
            <a:p>
              <a:pPr marL="228600" marR="0" lvl="0" indent="-228600" algn="l" defTabSz="914400"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r>
                <a:rPr kumimoji="0" lang="en-US" sz="1200" b="0" i="0" u="none" strike="noStrike" kern="1200" cap="none" spc="0" normalizeH="0" baseline="0" noProof="0">
                  <a:ln>
                    <a:noFill/>
                  </a:ln>
                  <a:solidFill>
                    <a:srgbClr val="54565B"/>
                  </a:solidFill>
                  <a:effectLst/>
                  <a:uLnTx/>
                  <a:uFillTx/>
                  <a:latin typeface="Arial" panose="020B0604020202020204" pitchFamily="34" charset="0"/>
                  <a:cs typeface="Arial" panose="020B0604020202020204" pitchFamily="34" charset="0"/>
                </a:rPr>
                <a:t>To assess the efficacy of SG in patients with HR+/HER2 low </a:t>
              </a:r>
              <a:r>
                <a:rPr kumimoji="0" lang="en-US" sz="1200" b="0" i="0" u="none" strike="noStrike" kern="1200" cap="none" spc="0" normalizeH="0" baseline="0" noProof="0" err="1">
                  <a:ln>
                    <a:noFill/>
                  </a:ln>
                  <a:solidFill>
                    <a:srgbClr val="54565B"/>
                  </a:solidFill>
                  <a:effectLst/>
                  <a:uLnTx/>
                  <a:uFillTx/>
                  <a:latin typeface="Arial" panose="020B0604020202020204" pitchFamily="34" charset="0"/>
                  <a:cs typeface="Arial" panose="020B0604020202020204" pitchFamily="34" charset="0"/>
                </a:rPr>
                <a:t>mBC</a:t>
              </a:r>
              <a:r>
                <a:rPr kumimoji="0" lang="en-US" sz="1200" b="0" i="0" u="none" strike="noStrike" kern="1200" cap="none" spc="0" normalizeH="0" baseline="0" noProof="0">
                  <a:ln>
                    <a:noFill/>
                  </a:ln>
                  <a:solidFill>
                    <a:srgbClr val="54565B"/>
                  </a:solidFill>
                  <a:effectLst/>
                  <a:uLnTx/>
                  <a:uFillTx/>
                  <a:latin typeface="Arial" panose="020B0604020202020204" pitchFamily="34" charset="0"/>
                  <a:cs typeface="Arial" panose="020B0604020202020204" pitchFamily="34" charset="0"/>
                </a:rPr>
                <a:t> who have received prior treatment with T-</a:t>
              </a:r>
              <a:r>
                <a:rPr kumimoji="0" lang="en-US" sz="1200" b="0" i="0" u="none" strike="noStrike" kern="1200" cap="none" spc="0" normalizeH="0" baseline="0" noProof="0" err="1">
                  <a:ln>
                    <a:noFill/>
                  </a:ln>
                  <a:solidFill>
                    <a:srgbClr val="54565B"/>
                  </a:solidFill>
                  <a:effectLst/>
                  <a:uLnTx/>
                  <a:uFillTx/>
                  <a:latin typeface="Arial" panose="020B0604020202020204" pitchFamily="34" charset="0"/>
                  <a:cs typeface="Arial" panose="020B0604020202020204" pitchFamily="34" charset="0"/>
                </a:rPr>
                <a:t>DXd</a:t>
              </a:r>
              <a:endParaRPr kumimoji="0" lang="en-US" sz="1200" b="0" i="0" u="none" strike="noStrike" kern="1200" cap="none" spc="0" normalizeH="0" baseline="0" noProof="0">
                <a:ln>
                  <a:noFill/>
                </a:ln>
                <a:solidFill>
                  <a:srgbClr val="54565B"/>
                </a:solidFill>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08DE36C0-95A3-FD14-E1EF-968E096F294A}"/>
                </a:ext>
              </a:extLst>
            </p:cNvPr>
            <p:cNvSpPr>
              <a:spLocks/>
            </p:cNvSpPr>
            <p:nvPr/>
          </p:nvSpPr>
          <p:spPr>
            <a:xfrm>
              <a:off x="6209372" y="4546978"/>
              <a:ext cx="5395253" cy="355317"/>
            </a:xfrm>
            <a:prstGeom prst="rect">
              <a:avLst/>
            </a:prstGeom>
            <a:ln/>
          </p:spPr>
          <p:style>
            <a:lnRef idx="1">
              <a:schemeClr val="dk1"/>
            </a:lnRef>
            <a:fillRef idx="3">
              <a:schemeClr val="dk1"/>
            </a:fillRef>
            <a:effectRef idx="2">
              <a:schemeClr val="dk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Endpoints:</a:t>
              </a:r>
            </a:p>
          </p:txBody>
        </p:sp>
        <p:sp>
          <p:nvSpPr>
            <p:cNvPr id="15" name="Rectangle 14">
              <a:extLst>
                <a:ext uri="{FF2B5EF4-FFF2-40B4-BE49-F238E27FC236}">
                  <a16:creationId xmlns:a16="http://schemas.microsoft.com/office/drawing/2014/main" id="{93BF5062-6846-9CDB-13DA-88F2D620614B}"/>
                </a:ext>
              </a:extLst>
            </p:cNvPr>
            <p:cNvSpPr>
              <a:spLocks/>
            </p:cNvSpPr>
            <p:nvPr/>
          </p:nvSpPr>
          <p:spPr>
            <a:xfrm>
              <a:off x="6209372" y="4957827"/>
              <a:ext cx="5395253" cy="597466"/>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0" rIns="91440" bIns="0" numCol="1" spcCol="0" rtlCol="0" fromWordArt="0" anchor="t" anchorCtr="0" forceAA="0" compatLnSpc="1">
              <a:prstTxWarp prst="textNoShape">
                <a:avLst/>
              </a:prstTxWarp>
              <a:spAutoFit/>
            </a:bodyPr>
            <a:lstStyle/>
            <a:p>
              <a:pPr marL="228600" marR="0" lvl="0" indent="-228600" algn="l" defTabSz="914400"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r>
                <a:rPr kumimoji="0" lang="en-US" sz="1200" b="0" i="0" u="none" strike="noStrike" kern="1200" cap="none" spc="0" normalizeH="0" baseline="0" noProof="0">
                  <a:ln>
                    <a:noFill/>
                  </a:ln>
                  <a:solidFill>
                    <a:srgbClr val="54565B"/>
                  </a:solidFill>
                  <a:effectLst/>
                  <a:uLnTx/>
                  <a:uFillTx/>
                  <a:latin typeface="Arial" panose="020B0604020202020204" pitchFamily="34" charset="0"/>
                  <a:cs typeface="Arial" panose="020B0604020202020204" pitchFamily="34" charset="0"/>
                </a:rPr>
                <a:t>Primary: ORR</a:t>
              </a:r>
            </a:p>
            <a:p>
              <a:pPr marL="228600" marR="0" lvl="0" indent="-228600" algn="l" defTabSz="914400" rtl="0" eaLnBrk="1" fontAlgn="auto" latinLnBrk="0" hangingPunct="1">
                <a:lnSpc>
                  <a:spcPct val="100000"/>
                </a:lnSpc>
                <a:spcBef>
                  <a:spcPts val="0"/>
                </a:spcBef>
                <a:spcAft>
                  <a:spcPts val="0"/>
                </a:spcAft>
                <a:buClr>
                  <a:schemeClr val="accent3"/>
                </a:buClr>
                <a:buSzTx/>
                <a:buFont typeface="Arial" panose="020B0604020202020204" pitchFamily="34" charset="0"/>
                <a:buChar char="•"/>
                <a:tabLst/>
                <a:defRPr/>
              </a:pPr>
              <a:r>
                <a:rPr kumimoji="0" lang="en-US" sz="1200" b="0" i="0" u="none" strike="noStrike" kern="1200" cap="none" spc="0" normalizeH="0" baseline="0" noProof="0">
                  <a:ln>
                    <a:noFill/>
                  </a:ln>
                  <a:solidFill>
                    <a:srgbClr val="54565B"/>
                  </a:solidFill>
                  <a:effectLst/>
                  <a:uLnTx/>
                  <a:uFillTx/>
                  <a:latin typeface="Arial" panose="020B0604020202020204" pitchFamily="34" charset="0"/>
                  <a:cs typeface="Arial" panose="020B0604020202020204" pitchFamily="34" charset="0"/>
                </a:rPr>
                <a:t>Secondary: CBR, PFS, OS, DOR, QoL, AEs, SAEs, Laboratory and vital sign abnormalities, growth factor support</a:t>
              </a:r>
            </a:p>
          </p:txBody>
        </p:sp>
        <p:sp>
          <p:nvSpPr>
            <p:cNvPr id="16" name="Right Arrow 29">
              <a:extLst>
                <a:ext uri="{FF2B5EF4-FFF2-40B4-BE49-F238E27FC236}">
                  <a16:creationId xmlns:a16="http://schemas.microsoft.com/office/drawing/2014/main" id="{65EBF924-FB72-2534-2298-893269AF4C46}"/>
                </a:ext>
              </a:extLst>
            </p:cNvPr>
            <p:cNvSpPr/>
            <p:nvPr/>
          </p:nvSpPr>
          <p:spPr>
            <a:xfrm>
              <a:off x="5723902" y="2955158"/>
              <a:ext cx="536505" cy="355317"/>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a:ln>
                  <a:noFill/>
                </a:ln>
                <a:solidFill>
                  <a:srgbClr val="54565B"/>
                </a:solidFill>
                <a:effectLst/>
                <a:uLnTx/>
                <a:uFillTx/>
                <a:latin typeface="Arial" panose="020B0604020202020204" pitchFamily="34" charset="0"/>
                <a:cs typeface="Arial" panose="020B0604020202020204" pitchFamily="34" charset="0"/>
              </a:endParaRPr>
            </a:p>
          </p:txBody>
        </p:sp>
        <p:sp>
          <p:nvSpPr>
            <p:cNvPr id="17" name="AutoShape 14">
              <a:extLst>
                <a:ext uri="{FF2B5EF4-FFF2-40B4-BE49-F238E27FC236}">
                  <a16:creationId xmlns:a16="http://schemas.microsoft.com/office/drawing/2014/main" id="{BE967FEF-FD50-25E7-9E13-997C49DA7388}"/>
                </a:ext>
              </a:extLst>
            </p:cNvPr>
            <p:cNvSpPr>
              <a:spLocks/>
            </p:cNvSpPr>
            <p:nvPr/>
          </p:nvSpPr>
          <p:spPr bwMode="auto">
            <a:xfrm>
              <a:off x="977304" y="1943336"/>
              <a:ext cx="4506823" cy="2368957"/>
            </a:xfrm>
            <a:prstGeom prst="rect">
              <a:avLst/>
            </a:prstGeom>
            <a:ln/>
          </p:spPr>
          <p:style>
            <a:lnRef idx="1">
              <a:schemeClr val="dk1"/>
            </a:lnRef>
            <a:fillRef idx="2">
              <a:schemeClr val="dk1"/>
            </a:fillRef>
            <a:effectRef idx="1">
              <a:schemeClr val="dk1"/>
            </a:effectRef>
            <a:fontRef idx="minor">
              <a:schemeClr val="dk1"/>
            </a:fontRef>
          </p:style>
          <p:txBody>
            <a:bodyPr lIns="182880" tIns="45720" rIns="45720" bIns="45720" anchor="ctr">
              <a:noAutofit/>
            </a:bodyPr>
            <a:lstStyle/>
            <a:p>
              <a:pPr marL="0" marR="0" lvl="0" indent="0" algn="l" defTabSz="456503" rtl="0" eaLnBrk="1" fontAlgn="auto" latinLnBrk="0" hangingPunct="1">
                <a:lnSpc>
                  <a:spcPct val="100000"/>
                </a:lnSpc>
                <a:spcBef>
                  <a:spcPts val="400"/>
                </a:spcBef>
                <a:spcAft>
                  <a:spcPts val="400"/>
                </a:spcAft>
                <a:buClrTx/>
                <a:buSzTx/>
                <a:buFontTx/>
                <a:buNone/>
                <a:tabLst/>
                <a:defRPr/>
              </a:pPr>
              <a:r>
                <a:rPr kumimoji="0" lang="de-DE" sz="1200" b="1" i="0" u="none" strike="noStrike" kern="1200" cap="none" spc="-30" normalizeH="0" baseline="0" noProof="0">
                  <a:ln>
                    <a:noFill/>
                  </a:ln>
                  <a:solidFill>
                    <a:schemeClr val="bg1"/>
                  </a:solidFill>
                  <a:effectLst/>
                  <a:uLnTx/>
                  <a:uFillTx/>
                  <a:latin typeface="Arial" panose="020B0604020202020204" pitchFamily="34" charset="0"/>
                  <a:cs typeface="Arial" panose="020B0604020202020204" pitchFamily="34" charset="0"/>
                </a:rPr>
                <a:t>N = 75</a:t>
              </a:r>
            </a:p>
            <a:p>
              <a:pPr marL="0" marR="0" lvl="0" indent="0" algn="l" defTabSz="456503" rtl="0" eaLnBrk="1" fontAlgn="auto" latinLnBrk="0" hangingPunct="1">
                <a:lnSpc>
                  <a:spcPct val="100000"/>
                </a:lnSpc>
                <a:spcBef>
                  <a:spcPts val="400"/>
                </a:spcBef>
                <a:spcAft>
                  <a:spcPts val="400"/>
                </a:spcAft>
                <a:buClrTx/>
                <a:buSzTx/>
                <a:buFontTx/>
                <a:buNone/>
                <a:tabLst/>
                <a:defRPr/>
              </a:pPr>
              <a:r>
                <a:rPr kumimoji="0" lang="de-DE" sz="1200" b="1" i="0" u="none" strike="noStrike" kern="1200" cap="none" spc="-30" normalizeH="0" baseline="0" noProof="0">
                  <a:ln>
                    <a:noFill/>
                  </a:ln>
                  <a:solidFill>
                    <a:schemeClr val="bg1"/>
                  </a:solidFill>
                  <a:effectLst/>
                  <a:uLnTx/>
                  <a:uFillTx/>
                  <a:latin typeface="Arial" panose="020B0604020202020204" pitchFamily="34" charset="0"/>
                  <a:cs typeface="Arial" panose="020B0604020202020204" pitchFamily="34" charset="0"/>
                </a:rPr>
                <a:t>HR+/HER2 LOW (IHC 1+/2+, FISH-) MBC</a:t>
              </a:r>
            </a:p>
            <a:p>
              <a:pPr marL="0" marR="0" lvl="0" indent="0" algn="l" defTabSz="456503" rtl="0" eaLnBrk="1" fontAlgn="auto" latinLnBrk="0" hangingPunct="1">
                <a:lnSpc>
                  <a:spcPct val="100000"/>
                </a:lnSpc>
                <a:spcBef>
                  <a:spcPts val="400"/>
                </a:spcBef>
                <a:spcAft>
                  <a:spcPts val="400"/>
                </a:spcAft>
                <a:buClrTx/>
                <a:buSzTx/>
                <a:buFontTx/>
                <a:buNone/>
                <a:tabLst/>
                <a:defRPr/>
              </a:pPr>
              <a:r>
                <a:rPr kumimoji="0" lang="de-DE" sz="1200" b="1" i="0" u="none" strike="noStrike" kern="1200" cap="none" spc="-30" normalizeH="0" baseline="0" noProof="0">
                  <a:ln>
                    <a:noFill/>
                  </a:ln>
                  <a:solidFill>
                    <a:schemeClr val="bg1"/>
                  </a:solidFill>
                  <a:effectLst/>
                  <a:uLnTx/>
                  <a:uFillTx/>
                  <a:latin typeface="Arial" panose="020B0604020202020204" pitchFamily="34" charset="0"/>
                  <a:cs typeface="Arial" panose="020B0604020202020204" pitchFamily="34" charset="0"/>
                </a:rPr>
                <a:t>Refractory to at least one prior endocrine therapy</a:t>
              </a:r>
            </a:p>
            <a:p>
              <a:pPr marL="0" marR="0" lvl="0" indent="0" algn="l" defTabSz="456503" rtl="0" eaLnBrk="1" fontAlgn="auto" latinLnBrk="0" hangingPunct="1">
                <a:lnSpc>
                  <a:spcPct val="100000"/>
                </a:lnSpc>
                <a:spcBef>
                  <a:spcPts val="400"/>
                </a:spcBef>
                <a:spcAft>
                  <a:spcPts val="400"/>
                </a:spcAft>
                <a:buClrTx/>
                <a:buSzTx/>
                <a:buFontTx/>
                <a:buNone/>
                <a:tabLst/>
                <a:defRPr/>
              </a:pPr>
              <a:r>
                <a:rPr kumimoji="0" lang="de-DE" sz="1200" b="1" i="0" u="none" strike="noStrike" kern="1200" cap="none" spc="-30" normalizeH="0" baseline="0" noProof="0">
                  <a:ln>
                    <a:noFill/>
                  </a:ln>
                  <a:solidFill>
                    <a:schemeClr val="bg1"/>
                  </a:solidFill>
                  <a:effectLst/>
                  <a:uLnTx/>
                  <a:uFillTx/>
                  <a:latin typeface="Arial" panose="020B0604020202020204" pitchFamily="34" charset="0"/>
                  <a:cs typeface="Arial" panose="020B0604020202020204" pitchFamily="34" charset="0"/>
                </a:rPr>
                <a:t>Received 1-4 chemotherapies in the metastatic setting</a:t>
              </a:r>
            </a:p>
            <a:p>
              <a:pPr marL="0" marR="0" lvl="0" indent="0" algn="l" defTabSz="456503" rtl="0" eaLnBrk="1" fontAlgn="auto" latinLnBrk="0" hangingPunct="1">
                <a:lnSpc>
                  <a:spcPct val="100000"/>
                </a:lnSpc>
                <a:spcBef>
                  <a:spcPts val="400"/>
                </a:spcBef>
                <a:spcAft>
                  <a:spcPts val="400"/>
                </a:spcAft>
                <a:buClrTx/>
                <a:buSzTx/>
                <a:buFontTx/>
                <a:buNone/>
                <a:tabLst/>
                <a:defRPr/>
              </a:pPr>
              <a:r>
                <a:rPr kumimoji="0" lang="de-DE" sz="1200" b="1" i="0" u="none" strike="noStrike" kern="1200" cap="none" spc="-30" normalizeH="0" baseline="0" noProof="0">
                  <a:ln>
                    <a:noFill/>
                  </a:ln>
                  <a:solidFill>
                    <a:schemeClr val="bg1"/>
                  </a:solidFill>
                  <a:effectLst/>
                  <a:uLnTx/>
                  <a:uFillTx/>
                  <a:latin typeface="Arial" panose="020B0604020202020204" pitchFamily="34" charset="0"/>
                  <a:cs typeface="Arial" panose="020B0604020202020204" pitchFamily="34" charset="0"/>
                </a:rPr>
                <a:t>CDK4/6i (in adjuvant or metastatic setting)</a:t>
              </a:r>
            </a:p>
            <a:p>
              <a:pPr marL="0" marR="0" lvl="0" indent="0" algn="l" defTabSz="456503" rtl="0" eaLnBrk="1" fontAlgn="auto" latinLnBrk="0" hangingPunct="1">
                <a:lnSpc>
                  <a:spcPct val="100000"/>
                </a:lnSpc>
                <a:spcBef>
                  <a:spcPts val="400"/>
                </a:spcBef>
                <a:spcAft>
                  <a:spcPts val="400"/>
                </a:spcAft>
                <a:buClrTx/>
                <a:buSzTx/>
                <a:buFontTx/>
                <a:buNone/>
                <a:tabLst/>
                <a:defRPr/>
              </a:pPr>
              <a:r>
                <a:rPr kumimoji="0" lang="de-DE" sz="1200" b="1" i="0" u="none" strike="noStrike" kern="1200" cap="none" spc="-30" normalizeH="0" baseline="0" noProof="0">
                  <a:ln>
                    <a:noFill/>
                  </a:ln>
                  <a:solidFill>
                    <a:schemeClr val="bg1"/>
                  </a:solidFill>
                  <a:effectLst/>
                  <a:uLnTx/>
                  <a:uFillTx/>
                  <a:latin typeface="Arial" panose="020B0604020202020204" pitchFamily="34" charset="0"/>
                  <a:cs typeface="Arial" panose="020B0604020202020204" pitchFamily="34" charset="0"/>
                </a:rPr>
                <a:t>Trastuzumab deruxtecan*</a:t>
              </a:r>
            </a:p>
          </p:txBody>
        </p:sp>
        <p:sp>
          <p:nvSpPr>
            <p:cNvPr id="18" name="Rectangle 17">
              <a:extLst>
                <a:ext uri="{FF2B5EF4-FFF2-40B4-BE49-F238E27FC236}">
                  <a16:creationId xmlns:a16="http://schemas.microsoft.com/office/drawing/2014/main" id="{DC0087F6-C437-0FE0-01C4-FF3E9D1DF2B3}"/>
                </a:ext>
              </a:extLst>
            </p:cNvPr>
            <p:cNvSpPr>
              <a:spLocks/>
            </p:cNvSpPr>
            <p:nvPr/>
          </p:nvSpPr>
          <p:spPr>
            <a:xfrm>
              <a:off x="6437333" y="1943338"/>
              <a:ext cx="5395252" cy="569233"/>
            </a:xfrm>
            <a:prstGeom prst="rect">
              <a:avLst/>
            </a:prstGeom>
            <a:ln/>
          </p:spPr>
          <p:style>
            <a:lnRef idx="1">
              <a:schemeClr val="accent5"/>
            </a:lnRef>
            <a:fillRef idx="3">
              <a:schemeClr val="accent5"/>
            </a:fillRef>
            <a:effectRef idx="2">
              <a:schemeClr val="accent5"/>
            </a:effectRef>
            <a:fontRef idx="minor">
              <a:schemeClr val="lt1"/>
            </a:fontRef>
          </p:style>
          <p:txBody>
            <a:bodyPr lIns="45720" tIns="45720" rIns="45720" bIns="4572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Sacituzumab </a:t>
              </a:r>
              <a:r>
                <a:rPr kumimoji="0" lang="en-US" sz="1200" b="1" i="0" u="none" strike="noStrike" kern="0" cap="none" spc="0" normalizeH="0" baseline="0" noProof="0" err="1">
                  <a:ln>
                    <a:noFill/>
                  </a:ln>
                  <a:solidFill>
                    <a:srgbClr val="FFFFFF"/>
                  </a:solidFill>
                  <a:effectLst/>
                  <a:uLnTx/>
                  <a:uFillTx/>
                  <a:latin typeface="Arial" panose="020B0604020202020204" pitchFamily="34" charset="0"/>
                  <a:cs typeface="Arial" panose="020B0604020202020204" pitchFamily="34" charset="0"/>
                </a:rPr>
                <a:t>govitecan</a:t>
              </a:r>
              <a:r>
                <a:rPr kumimoji="0" lang="en-US" sz="12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 10 mg/kg day 1 and 8 of each</a:t>
              </a:r>
              <a:br>
                <a:rPr kumimoji="0" lang="en-US" sz="12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en-US" sz="12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21-day cycle until POD or toxicity</a:t>
              </a:r>
            </a:p>
          </p:txBody>
        </p:sp>
        <p:sp>
          <p:nvSpPr>
            <p:cNvPr id="19" name="Rectangle 18">
              <a:extLst>
                <a:ext uri="{FF2B5EF4-FFF2-40B4-BE49-F238E27FC236}">
                  <a16:creationId xmlns:a16="http://schemas.microsoft.com/office/drawing/2014/main" id="{CD05B606-363B-5D79-A9DA-2B4E83A6C439}"/>
                </a:ext>
              </a:extLst>
            </p:cNvPr>
            <p:cNvSpPr>
              <a:spLocks/>
            </p:cNvSpPr>
            <p:nvPr/>
          </p:nvSpPr>
          <p:spPr>
            <a:xfrm>
              <a:off x="6437333" y="3785922"/>
              <a:ext cx="5395252" cy="569233"/>
            </a:xfrm>
            <a:prstGeom prst="rect">
              <a:avLst/>
            </a:prstGeom>
            <a:ln/>
          </p:spPr>
          <p:style>
            <a:lnRef idx="1">
              <a:schemeClr val="accent2"/>
            </a:lnRef>
            <a:fillRef idx="3">
              <a:schemeClr val="accent2"/>
            </a:fillRef>
            <a:effectRef idx="2">
              <a:schemeClr val="accent2"/>
            </a:effectRef>
            <a:fontRef idx="minor">
              <a:schemeClr val="lt1"/>
            </a:fontRef>
          </p:style>
          <p:txBody>
            <a:bodyPr lIns="45720" tIns="45720" rIns="45720" bIns="4572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rPr>
                <a:t>Blood-Based Biomarkers/Tissue-Based Biomarkers</a:t>
              </a:r>
            </a:p>
          </p:txBody>
        </p:sp>
        <p:sp>
          <p:nvSpPr>
            <p:cNvPr id="20" name="Round Same Side Corner Rectangle 16">
              <a:extLst>
                <a:ext uri="{FF2B5EF4-FFF2-40B4-BE49-F238E27FC236}">
                  <a16:creationId xmlns:a16="http://schemas.microsoft.com/office/drawing/2014/main" id="{DE2124E4-6FD5-1E8E-684F-5924AEAD7C5F}"/>
                </a:ext>
              </a:extLst>
            </p:cNvPr>
            <p:cNvSpPr>
              <a:spLocks/>
            </p:cNvSpPr>
            <p:nvPr/>
          </p:nvSpPr>
          <p:spPr>
            <a:xfrm>
              <a:off x="6437332" y="2871270"/>
              <a:ext cx="2633813" cy="569233"/>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Baseline </a:t>
              </a:r>
            </a:p>
          </p:txBody>
        </p:sp>
        <p:sp>
          <p:nvSpPr>
            <p:cNvPr id="21" name="Round Same Side Corner Rectangle 17">
              <a:extLst>
                <a:ext uri="{FF2B5EF4-FFF2-40B4-BE49-F238E27FC236}">
                  <a16:creationId xmlns:a16="http://schemas.microsoft.com/office/drawing/2014/main" id="{DC9C6841-6B93-E6AF-3668-2644206ADE99}"/>
                </a:ext>
              </a:extLst>
            </p:cNvPr>
            <p:cNvSpPr>
              <a:spLocks/>
            </p:cNvSpPr>
            <p:nvPr/>
          </p:nvSpPr>
          <p:spPr>
            <a:xfrm>
              <a:off x="9198771" y="2871271"/>
              <a:ext cx="2633813" cy="569233"/>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Progression of disease</a:t>
              </a:r>
            </a:p>
          </p:txBody>
        </p:sp>
        <p:sp>
          <p:nvSpPr>
            <p:cNvPr id="22" name="Right Arrow 36">
              <a:extLst>
                <a:ext uri="{FF2B5EF4-FFF2-40B4-BE49-F238E27FC236}">
                  <a16:creationId xmlns:a16="http://schemas.microsoft.com/office/drawing/2014/main" id="{85858129-7BB7-1513-96AE-2532C19FB4A3}"/>
                </a:ext>
              </a:extLst>
            </p:cNvPr>
            <p:cNvSpPr/>
            <p:nvPr/>
          </p:nvSpPr>
          <p:spPr>
            <a:xfrm rot="16200000">
              <a:off x="7629516" y="3460584"/>
              <a:ext cx="249444" cy="290166"/>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Right Arrow 44">
              <a:extLst>
                <a:ext uri="{FF2B5EF4-FFF2-40B4-BE49-F238E27FC236}">
                  <a16:creationId xmlns:a16="http://schemas.microsoft.com/office/drawing/2014/main" id="{146B46EC-1154-2FA6-0C1F-D836E37019A6}"/>
                </a:ext>
              </a:extLst>
            </p:cNvPr>
            <p:cNvSpPr/>
            <p:nvPr/>
          </p:nvSpPr>
          <p:spPr>
            <a:xfrm rot="16200000">
              <a:off x="10390955" y="3460584"/>
              <a:ext cx="249444" cy="290166"/>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Right Arrow 35">
              <a:extLst>
                <a:ext uri="{FF2B5EF4-FFF2-40B4-BE49-F238E27FC236}">
                  <a16:creationId xmlns:a16="http://schemas.microsoft.com/office/drawing/2014/main" id="{F059701B-DC23-B489-2C8C-451ADD21B6CD}"/>
                </a:ext>
              </a:extLst>
            </p:cNvPr>
            <p:cNvSpPr/>
            <p:nvPr/>
          </p:nvSpPr>
          <p:spPr>
            <a:xfrm rot="16200000">
              <a:off x="7621995" y="2540173"/>
              <a:ext cx="264487" cy="290166"/>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5" name="Right Arrow 38">
              <a:extLst>
                <a:ext uri="{FF2B5EF4-FFF2-40B4-BE49-F238E27FC236}">
                  <a16:creationId xmlns:a16="http://schemas.microsoft.com/office/drawing/2014/main" id="{01AA50E9-2628-378A-9431-BDB45BB7C5D8}"/>
                </a:ext>
              </a:extLst>
            </p:cNvPr>
            <p:cNvSpPr/>
            <p:nvPr/>
          </p:nvSpPr>
          <p:spPr>
            <a:xfrm rot="16200000">
              <a:off x="10383430" y="2540171"/>
              <a:ext cx="264492" cy="290166"/>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29904655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B20F6D-4027-DA3F-7774-B2E42F50DC33}"/>
              </a:ext>
            </a:extLst>
          </p:cNvPr>
          <p:cNvSpPr>
            <a:spLocks noGrp="1"/>
          </p:cNvSpPr>
          <p:nvPr>
            <p:ph type="title"/>
          </p:nvPr>
        </p:nvSpPr>
        <p:spPr>
          <a:xfrm>
            <a:off x="838200" y="144884"/>
            <a:ext cx="10515600" cy="1325563"/>
          </a:xfrm>
        </p:spPr>
        <p:txBody>
          <a:bodyPr>
            <a:normAutofit/>
          </a:bodyPr>
          <a:lstStyle/>
          <a:p>
            <a:r>
              <a:rPr lang="en-US" b="1" noProof="0" err="1"/>
              <a:t>TR</a:t>
            </a:r>
            <a:r>
              <a:rPr lang="en-US" noProof="0" err="1"/>
              <a:t>eatment</a:t>
            </a:r>
            <a:r>
              <a:rPr lang="en-US" noProof="0"/>
              <a:t> of </a:t>
            </a:r>
            <a:r>
              <a:rPr lang="en-US" b="1" noProof="0"/>
              <a:t>AD</a:t>
            </a:r>
            <a:r>
              <a:rPr lang="en-US" noProof="0"/>
              <a:t>C-Refractory Breast </a:t>
            </a:r>
            <a:r>
              <a:rPr lang="en-US" noProof="0" err="1"/>
              <a:t>Canc</a:t>
            </a:r>
            <a:r>
              <a:rPr lang="en-US" b="1" noProof="0" err="1"/>
              <a:t>E</a:t>
            </a:r>
            <a:r>
              <a:rPr lang="en-US" noProof="0" err="1"/>
              <a:t>r</a:t>
            </a:r>
            <a:r>
              <a:rPr lang="en-US" noProof="0"/>
              <a:t> </a:t>
            </a:r>
            <a:r>
              <a:rPr lang="en-US"/>
              <a:t>W</a:t>
            </a:r>
            <a:r>
              <a:rPr lang="en-US" noProof="0" err="1"/>
              <a:t>ith</a:t>
            </a:r>
            <a:r>
              <a:rPr lang="en-US" noProof="0"/>
              <a:t> Dato-</a:t>
            </a:r>
            <a:r>
              <a:rPr lang="en-US" noProof="0" err="1"/>
              <a:t>DXd</a:t>
            </a:r>
            <a:r>
              <a:rPr lang="en-US" noProof="0"/>
              <a:t> or T-</a:t>
            </a:r>
            <a:r>
              <a:rPr lang="en-US" noProof="0" err="1"/>
              <a:t>DXd</a:t>
            </a:r>
            <a:r>
              <a:rPr lang="en-US" noProof="0"/>
              <a:t>: TRADE </a:t>
            </a:r>
            <a:r>
              <a:rPr lang="en-US" noProof="0" err="1"/>
              <a:t>DXd</a:t>
            </a:r>
            <a:endParaRPr lang="en-US"/>
          </a:p>
        </p:txBody>
      </p:sp>
      <p:sp>
        <p:nvSpPr>
          <p:cNvPr id="10" name="Content Placeholder 9">
            <a:extLst>
              <a:ext uri="{FF2B5EF4-FFF2-40B4-BE49-F238E27FC236}">
                <a16:creationId xmlns:a16="http://schemas.microsoft.com/office/drawing/2014/main" id="{92B54027-00E8-9FA2-CC71-4D5E29D0C831}"/>
              </a:ext>
            </a:extLst>
          </p:cNvPr>
          <p:cNvSpPr>
            <a:spLocks noGrp="1"/>
          </p:cNvSpPr>
          <p:nvPr>
            <p:ph idx="1"/>
          </p:nvPr>
        </p:nvSpPr>
        <p:spPr>
          <a:xfrm>
            <a:off x="499535" y="1503979"/>
            <a:ext cx="2691072" cy="4169219"/>
          </a:xfrm>
        </p:spPr>
        <p:txBody>
          <a:bodyPr>
            <a:normAutofit/>
          </a:bodyPr>
          <a:lstStyle/>
          <a:p>
            <a:pPr marL="0" lvl="0" indent="0" algn="ctr">
              <a:buNone/>
            </a:pPr>
            <a:r>
              <a:rPr lang="en-US" sz="1600" b="1" noProof="0">
                <a:solidFill>
                  <a:schemeClr val="accent1"/>
                </a:solidFill>
              </a:rPr>
              <a:t>Eligibility:</a:t>
            </a:r>
          </a:p>
          <a:p>
            <a:pPr lvl="0"/>
            <a:r>
              <a:rPr lang="en-US" sz="1400" noProof="0"/>
              <a:t>Confirmed unresectable locally advanced or metastatic disease </a:t>
            </a:r>
          </a:p>
          <a:p>
            <a:pPr lvl="0"/>
            <a:r>
              <a:rPr lang="en-US" sz="1400" noProof="0"/>
              <a:t>History of HER2-low</a:t>
            </a:r>
            <a:br>
              <a:rPr lang="en-US" sz="1400" noProof="0"/>
            </a:br>
            <a:r>
              <a:rPr lang="en-US" sz="1400" noProof="0"/>
              <a:t>breast cancer (any prior primary or metastatic</a:t>
            </a:r>
            <a:br>
              <a:rPr lang="en-US" sz="1400" noProof="0"/>
            </a:br>
            <a:r>
              <a:rPr lang="en-US" sz="1400" noProof="0"/>
              <a:t>tumor)</a:t>
            </a:r>
            <a:r>
              <a:rPr lang="en-US" sz="1400"/>
              <a:t> </a:t>
            </a:r>
            <a:r>
              <a:rPr lang="en-US" sz="1400" noProof="0"/>
              <a:t>defined as IHC 1+</a:t>
            </a:r>
            <a:br>
              <a:rPr lang="en-US" sz="1400" noProof="0"/>
            </a:br>
            <a:r>
              <a:rPr lang="en-US" sz="1400" noProof="0"/>
              <a:t>or</a:t>
            </a:r>
            <a:r>
              <a:rPr lang="en-US" sz="1400"/>
              <a:t> </a:t>
            </a:r>
            <a:r>
              <a:rPr lang="en-US" sz="1400" noProof="0"/>
              <a:t>2+/ISH non-amplified</a:t>
            </a:r>
          </a:p>
          <a:p>
            <a:pPr lvl="0"/>
            <a:r>
              <a:rPr lang="en-US" sz="1400" noProof="0"/>
              <a:t>Most recent pathology: </a:t>
            </a:r>
            <a:br>
              <a:rPr lang="en-US" sz="1400" noProof="0"/>
            </a:br>
            <a:r>
              <a:rPr lang="en-US" sz="1400" noProof="0"/>
              <a:t>HER2 IHC 0 or HER2-low</a:t>
            </a:r>
          </a:p>
          <a:p>
            <a:pPr lvl="0"/>
            <a:r>
              <a:rPr lang="en-US" sz="1400" noProof="0"/>
              <a:t>Measurable disease</a:t>
            </a:r>
          </a:p>
          <a:p>
            <a:pPr lvl="0"/>
            <a:r>
              <a:rPr lang="en-US" sz="1400" noProof="0"/>
              <a:t>No prior topo-I inhibitor-based therapy</a:t>
            </a:r>
          </a:p>
          <a:p>
            <a:pPr marL="0" indent="0" algn="ctr">
              <a:buNone/>
            </a:pPr>
            <a:r>
              <a:rPr kumimoji="0" lang="en-US" sz="1400" b="1" i="0" u="none" strike="noStrike" kern="1200" cap="none" spc="0" normalizeH="0" baseline="0" noProof="0">
                <a:ln>
                  <a:noFill/>
                </a:ln>
                <a:solidFill>
                  <a:srgbClr val="002E51"/>
                </a:solidFill>
                <a:effectLst/>
                <a:uLnTx/>
                <a:uFillTx/>
                <a:latin typeface="Arial" panose="020B0604020202020204" pitchFamily="34" charset="0"/>
                <a:ea typeface="ＭＳ Ｐゴシック" charset="0"/>
                <a:cs typeface="Arial" panose="020B0604020202020204" pitchFamily="34" charset="0"/>
              </a:rPr>
              <a:t>Allocation 1:1 to T-</a:t>
            </a:r>
            <a:r>
              <a:rPr kumimoji="0" lang="en-US" sz="1400" b="1" i="0" u="none" strike="noStrike" kern="1200" cap="none" spc="0" normalizeH="0" baseline="0" noProof="0" err="1">
                <a:ln>
                  <a:noFill/>
                </a:ln>
                <a:solidFill>
                  <a:srgbClr val="002E51"/>
                </a:solidFill>
                <a:effectLst/>
                <a:uLnTx/>
                <a:uFillTx/>
                <a:latin typeface="Arial" panose="020B0604020202020204" pitchFamily="34" charset="0"/>
                <a:ea typeface="ＭＳ Ｐゴシック" charset="0"/>
                <a:cs typeface="Arial" panose="020B0604020202020204" pitchFamily="34" charset="0"/>
              </a:rPr>
              <a:t>DXd</a:t>
            </a:r>
            <a:br>
              <a:rPr lang="en-US" sz="1400" b="1">
                <a:solidFill>
                  <a:srgbClr val="002E51"/>
                </a:solidFill>
                <a:ea typeface="ＭＳ Ｐゴシック" charset="0"/>
              </a:rPr>
            </a:br>
            <a:r>
              <a:rPr kumimoji="0" lang="en-US" sz="1400" b="1" i="0" u="sng" strike="noStrike" kern="1200" cap="none" spc="0" normalizeH="0" baseline="0" noProof="0">
                <a:ln>
                  <a:noFill/>
                </a:ln>
                <a:solidFill>
                  <a:srgbClr val="002E51"/>
                </a:solidFill>
                <a:effectLst/>
                <a:uLnTx/>
                <a:uFillTx/>
                <a:latin typeface="Arial" panose="020B0604020202020204" pitchFamily="34" charset="0"/>
                <a:ea typeface="ＭＳ Ｐゴシック" charset="0"/>
                <a:cs typeface="Arial" panose="020B0604020202020204" pitchFamily="34" charset="0"/>
              </a:rPr>
              <a:t>or</a:t>
            </a:r>
            <a:r>
              <a:rPr kumimoji="0" lang="en-US" sz="1400" b="1" i="0" u="none" strike="noStrike" kern="1200" cap="none" spc="0" normalizeH="0" baseline="0" noProof="0">
                <a:ln>
                  <a:noFill/>
                </a:ln>
                <a:solidFill>
                  <a:srgbClr val="002E51"/>
                </a:solidFill>
                <a:effectLst/>
                <a:uLnTx/>
                <a:uFillTx/>
                <a:latin typeface="Arial" panose="020B0604020202020204" pitchFamily="34" charset="0"/>
                <a:ea typeface="ＭＳ Ｐゴシック" charset="0"/>
                <a:cs typeface="Arial" panose="020B0604020202020204" pitchFamily="34" charset="0"/>
              </a:rPr>
              <a:t> Dato-</a:t>
            </a:r>
            <a:r>
              <a:rPr kumimoji="0" lang="en-US" sz="1400" b="1" i="0" u="none" strike="noStrike" kern="1200" cap="none" spc="0" normalizeH="0" baseline="0" noProof="0" err="1">
                <a:ln>
                  <a:noFill/>
                </a:ln>
                <a:solidFill>
                  <a:srgbClr val="002E51"/>
                </a:solidFill>
                <a:effectLst/>
                <a:uLnTx/>
                <a:uFillTx/>
                <a:latin typeface="Arial" panose="020B0604020202020204" pitchFamily="34" charset="0"/>
                <a:ea typeface="ＭＳ Ｐゴシック" charset="0"/>
                <a:cs typeface="Arial" panose="020B0604020202020204" pitchFamily="34" charset="0"/>
              </a:rPr>
              <a:t>DXd</a:t>
            </a:r>
            <a:r>
              <a:rPr kumimoji="0" lang="en-US" sz="1400" b="1" i="0" u="none" strike="noStrike" kern="1200" cap="none" spc="0" normalizeH="0" baseline="0" noProof="0">
                <a:ln>
                  <a:noFill/>
                </a:ln>
                <a:solidFill>
                  <a:srgbClr val="002E51"/>
                </a:solidFill>
                <a:effectLst/>
                <a:uLnTx/>
                <a:uFillTx/>
                <a:latin typeface="Arial" panose="020B0604020202020204" pitchFamily="34" charset="0"/>
                <a:ea typeface="ＭＳ Ｐゴシック" charset="0"/>
                <a:cs typeface="Arial" panose="020B0604020202020204" pitchFamily="34" charset="0"/>
              </a:rPr>
              <a:t> as ADC</a:t>
            </a:r>
            <a:r>
              <a:rPr kumimoji="0" lang="en-US" sz="1400" b="1" i="0" u="none" strike="noStrike" kern="1200" cap="none" spc="0" normalizeH="0" baseline="-25000" noProof="0">
                <a:ln>
                  <a:noFill/>
                </a:ln>
                <a:solidFill>
                  <a:srgbClr val="002E51"/>
                </a:solidFill>
                <a:effectLst/>
                <a:uLnTx/>
                <a:uFillTx/>
                <a:latin typeface="Arial" panose="020B0604020202020204" pitchFamily="34" charset="0"/>
                <a:ea typeface="ＭＳ Ｐゴシック" charset="0"/>
                <a:cs typeface="Arial" panose="020B0604020202020204" pitchFamily="34" charset="0"/>
              </a:rPr>
              <a:t>1</a:t>
            </a:r>
            <a:endParaRPr kumimoji="0" lang="en-US" sz="1400" b="1" i="0" u="none" strike="noStrike" kern="1200" cap="none" spc="0" normalizeH="0" baseline="0" noProof="0">
              <a:ln>
                <a:noFill/>
              </a:ln>
              <a:solidFill>
                <a:srgbClr val="002E51"/>
              </a:solidFill>
              <a:effectLst/>
              <a:uLnTx/>
              <a:uFillTx/>
              <a:latin typeface="Arial" panose="020B0604020202020204" pitchFamily="34" charset="0"/>
              <a:ea typeface="ＭＳ Ｐゴシック" charset="0"/>
              <a:cs typeface="Arial" panose="020B0604020202020204" pitchFamily="34" charset="0"/>
            </a:endParaRPr>
          </a:p>
        </p:txBody>
      </p:sp>
      <p:sp>
        <p:nvSpPr>
          <p:cNvPr id="4" name="Footer Placeholder 3">
            <a:extLst>
              <a:ext uri="{FF2B5EF4-FFF2-40B4-BE49-F238E27FC236}">
                <a16:creationId xmlns:a16="http://schemas.microsoft.com/office/drawing/2014/main" id="{74520152-A03B-255A-5911-51419C0BDE9F}"/>
              </a:ext>
            </a:extLst>
          </p:cNvPr>
          <p:cNvSpPr>
            <a:spLocks noGrp="1"/>
          </p:cNvSpPr>
          <p:nvPr>
            <p:ph type="ftr" sz="quarter" idx="10"/>
          </p:nvPr>
        </p:nvSpPr>
        <p:spPr>
          <a:xfrm>
            <a:off x="1416050" y="5910998"/>
            <a:ext cx="10652125" cy="803275"/>
          </a:xfrm>
        </p:spPr>
        <p:txBody>
          <a:bodyPr/>
          <a:lstStyle/>
          <a:p>
            <a:pPr lvl="0"/>
            <a:r>
              <a:rPr lang="en-US" noProof="0"/>
              <a:t>  Tumor assessment + Blood collection q9w</a:t>
            </a:r>
          </a:p>
          <a:p>
            <a:pPr lvl="0"/>
            <a:r>
              <a:rPr lang="en-US" noProof="0"/>
              <a:t>Patients who received T-</a:t>
            </a:r>
            <a:r>
              <a:rPr lang="en-US" noProof="0" err="1"/>
              <a:t>DXd</a:t>
            </a:r>
            <a:r>
              <a:rPr lang="en-US" noProof="0"/>
              <a:t>/Dato-</a:t>
            </a:r>
            <a:r>
              <a:rPr lang="en-US" noProof="0" err="1"/>
              <a:t>DXd</a:t>
            </a:r>
            <a:r>
              <a:rPr lang="en-US" noProof="0"/>
              <a:t> as ADC</a:t>
            </a:r>
            <a:r>
              <a:rPr lang="en-US" baseline="-25000" noProof="0"/>
              <a:t>1</a:t>
            </a:r>
            <a:r>
              <a:rPr lang="en-US" noProof="0"/>
              <a:t> off-study allowed to enroll on ADC</a:t>
            </a:r>
            <a:r>
              <a:rPr lang="en-US" baseline="-25000" noProof="0"/>
              <a:t>2</a:t>
            </a:r>
            <a:r>
              <a:rPr lang="en-US" noProof="0"/>
              <a:t> cohorts.</a:t>
            </a:r>
          </a:p>
          <a:p>
            <a:r>
              <a:rPr lang="en-US" noProof="0"/>
              <a:t>ADC, antibody drug conjugate; CBR, clinical benefit rate; Dato-</a:t>
            </a:r>
            <a:r>
              <a:rPr lang="en-US" noProof="0" err="1"/>
              <a:t>DXd</a:t>
            </a:r>
            <a:r>
              <a:rPr lang="en-US" noProof="0"/>
              <a:t>, </a:t>
            </a:r>
            <a:r>
              <a:rPr lang="en-US" noProof="0" err="1"/>
              <a:t>datopotamab</a:t>
            </a:r>
            <a:r>
              <a:rPr lang="en-US" noProof="0"/>
              <a:t> </a:t>
            </a:r>
            <a:r>
              <a:rPr lang="en-US" noProof="0" err="1"/>
              <a:t>deruxtecan</a:t>
            </a:r>
            <a:r>
              <a:rPr lang="en-US" noProof="0"/>
              <a:t>; DOR, duration of response; ER, estrogen receptor; HER2, human epidermal growth factor receptor 2; HR, hormone receptor; IHC, immunohistochemistry; ISH, in situ hybridization; </a:t>
            </a:r>
            <a:r>
              <a:rPr lang="en-US"/>
              <a:t>ORR, objective response rate; OS, overall survival; </a:t>
            </a:r>
            <a:r>
              <a:rPr lang="en-US" noProof="0"/>
              <a:t>PFS, progression free survival; T-</a:t>
            </a:r>
            <a:r>
              <a:rPr lang="en-US" noProof="0" err="1"/>
              <a:t>DXd</a:t>
            </a:r>
            <a:r>
              <a:rPr lang="en-US" noProof="0"/>
              <a:t>, trastuzumab </a:t>
            </a:r>
            <a:r>
              <a:rPr lang="en-US" noProof="0" err="1"/>
              <a:t>deruxtecan</a:t>
            </a:r>
            <a:r>
              <a:rPr lang="en-US" noProof="0"/>
              <a:t>; topo-I, topoisomerase I; TTOR, time to onset of response.</a:t>
            </a:r>
          </a:p>
          <a:p>
            <a:pPr lvl="0"/>
            <a:r>
              <a:rPr lang="en-US" noProof="0"/>
              <a:t>PI: A. Garrido-Castro; </a:t>
            </a:r>
            <a:r>
              <a:rPr lang="en-US" noProof="0" err="1"/>
              <a:t>Tolaney</a:t>
            </a:r>
            <a:r>
              <a:rPr lang="en-US" noProof="0"/>
              <a:t> 2024.</a:t>
            </a:r>
          </a:p>
        </p:txBody>
      </p:sp>
      <p:sp>
        <p:nvSpPr>
          <p:cNvPr id="15" name="Rectangle 14">
            <a:extLst>
              <a:ext uri="{FF2B5EF4-FFF2-40B4-BE49-F238E27FC236}">
                <a16:creationId xmlns:a16="http://schemas.microsoft.com/office/drawing/2014/main" id="{0C0030BF-E667-959E-04BA-E2998720BC7C}"/>
              </a:ext>
            </a:extLst>
          </p:cNvPr>
          <p:cNvSpPr/>
          <p:nvPr/>
        </p:nvSpPr>
        <p:spPr>
          <a:xfrm>
            <a:off x="6011050" y="2378368"/>
            <a:ext cx="417257" cy="167345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261"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Star: 5 Points 114">
            <a:extLst>
              <a:ext uri="{FF2B5EF4-FFF2-40B4-BE49-F238E27FC236}">
                <a16:creationId xmlns:a16="http://schemas.microsoft.com/office/drawing/2014/main" id="{449CFD0B-45CE-F8E7-F6D1-2B1D222A8196}"/>
              </a:ext>
            </a:extLst>
          </p:cNvPr>
          <p:cNvSpPr/>
          <p:nvPr/>
        </p:nvSpPr>
        <p:spPr>
          <a:xfrm>
            <a:off x="1484241" y="5837903"/>
            <a:ext cx="83005" cy="73095"/>
          </a:xfrm>
          <a:prstGeom prst="star5">
            <a:avLst/>
          </a:prstGeom>
          <a:solidFill>
            <a:srgbClr val="002E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2E51"/>
              </a:solidFill>
              <a:effectLst/>
              <a:uLnTx/>
              <a:uFillTx/>
              <a:latin typeface="Calibri" panose="020F0502020204030204"/>
              <a:ea typeface="+mn-ea"/>
              <a:cs typeface="+mn-cs"/>
            </a:endParaRPr>
          </a:p>
        </p:txBody>
      </p:sp>
      <p:grpSp>
        <p:nvGrpSpPr>
          <p:cNvPr id="79" name="Group 78">
            <a:extLst>
              <a:ext uri="{FF2B5EF4-FFF2-40B4-BE49-F238E27FC236}">
                <a16:creationId xmlns:a16="http://schemas.microsoft.com/office/drawing/2014/main" id="{C83D6F1C-32D5-A295-2B56-491BC9263E77}"/>
              </a:ext>
            </a:extLst>
          </p:cNvPr>
          <p:cNvGrpSpPr/>
          <p:nvPr/>
        </p:nvGrpSpPr>
        <p:grpSpPr>
          <a:xfrm>
            <a:off x="3213564" y="1503979"/>
            <a:ext cx="8735330" cy="3279136"/>
            <a:chOff x="1785050" y="-1064358"/>
            <a:chExt cx="10580180" cy="3971670"/>
          </a:xfrm>
        </p:grpSpPr>
        <p:sp>
          <p:nvSpPr>
            <p:cNvPr id="32" name="TextBox 31">
              <a:extLst>
                <a:ext uri="{FF2B5EF4-FFF2-40B4-BE49-F238E27FC236}">
                  <a16:creationId xmlns:a16="http://schemas.microsoft.com/office/drawing/2014/main" id="{95077742-6885-6ED7-FBD4-DBD50418C202}"/>
                </a:ext>
              </a:extLst>
            </p:cNvPr>
            <p:cNvSpPr txBox="1"/>
            <p:nvPr/>
          </p:nvSpPr>
          <p:spPr>
            <a:xfrm>
              <a:off x="8058022" y="-1053164"/>
              <a:ext cx="1463481" cy="410055"/>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chemeClr val="accent1"/>
                  </a:solidFill>
                  <a:effectLst/>
                  <a:uLnTx/>
                  <a:uFillTx/>
                  <a:latin typeface="Arial" panose="020B0604020202020204" pitchFamily="34" charset="0"/>
                  <a:ea typeface="ＭＳ Ｐゴシック" charset="0"/>
                  <a:cs typeface="Arial" panose="020B0604020202020204" pitchFamily="34" charset="0"/>
                </a:rPr>
                <a:t>ADC</a:t>
              </a:r>
              <a:r>
                <a:rPr kumimoji="0" lang="en-US" sz="1600" b="1" i="0" u="none" strike="noStrike" kern="1200" cap="none" spc="0" normalizeH="0" baseline="-25000" noProof="0">
                  <a:ln>
                    <a:noFill/>
                  </a:ln>
                  <a:solidFill>
                    <a:schemeClr val="accent1"/>
                  </a:solidFill>
                  <a:effectLst/>
                  <a:uLnTx/>
                  <a:uFillTx/>
                  <a:latin typeface="Arial" panose="020B0604020202020204" pitchFamily="34" charset="0"/>
                  <a:ea typeface="ＭＳ Ｐゴシック" charset="0"/>
                  <a:cs typeface="Arial" panose="020B0604020202020204" pitchFamily="34" charset="0"/>
                </a:rPr>
                <a:t>2</a:t>
              </a:r>
            </a:p>
          </p:txBody>
        </p:sp>
        <p:sp>
          <p:nvSpPr>
            <p:cNvPr id="33" name="CuadroTexto 30">
              <a:extLst>
                <a:ext uri="{FF2B5EF4-FFF2-40B4-BE49-F238E27FC236}">
                  <a16:creationId xmlns:a16="http://schemas.microsoft.com/office/drawing/2014/main" id="{32FF5924-8F57-3CE6-CDA3-DA3B4C8D513B}"/>
                </a:ext>
              </a:extLst>
            </p:cNvPr>
            <p:cNvSpPr txBox="1"/>
            <p:nvPr/>
          </p:nvSpPr>
          <p:spPr>
            <a:xfrm>
              <a:off x="1785050" y="-446822"/>
              <a:ext cx="1603642" cy="969221"/>
            </a:xfrm>
            <a:prstGeom prst="rect">
              <a:avLst/>
            </a:prstGeom>
            <a:ln/>
          </p:spPr>
          <p:style>
            <a:lnRef idx="1">
              <a:schemeClr val="accent5"/>
            </a:lnRef>
            <a:fillRef idx="3">
              <a:schemeClr val="accent5"/>
            </a:fillRef>
            <a:effectRef idx="2">
              <a:schemeClr val="accent5"/>
            </a:effectRef>
            <a:fontRef idx="minor">
              <a:schemeClr val="lt1"/>
            </a:fontRef>
          </p:style>
          <p:txBody>
            <a:bodyPr wrap="square" tIns="182880" bIns="18288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T-</a:t>
              </a:r>
              <a:r>
                <a:rPr kumimoji="0" lang="en-US" sz="1600" b="1" i="0" u="none" strike="noStrike" kern="1200" cap="none" spc="0" normalizeH="0" baseline="0" noProof="0" err="1">
                  <a:ln>
                    <a:noFill/>
                  </a:ln>
                  <a:solidFill>
                    <a:prstClr val="white"/>
                  </a:solidFill>
                  <a:effectLst/>
                  <a:uLnTx/>
                  <a:uFillTx/>
                  <a:latin typeface="Arial" panose="020B0604020202020204" pitchFamily="34" charset="0"/>
                  <a:ea typeface="ＭＳ Ｐゴシック" charset="0"/>
                  <a:cs typeface="Arial" panose="020B0604020202020204" pitchFamily="34" charset="0"/>
                </a:rPr>
                <a:t>DXd</a:t>
              </a:r>
              <a:endParaRPr kumimoji="0" lang="en-US" sz="16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3554" rtl="0" eaLnBrk="1" fontAlgn="auto" latinLnBrk="0" hangingPunct="1">
                <a:lnSpc>
                  <a:spcPct val="100000"/>
                </a:lnSpc>
                <a:spcBef>
                  <a:spcPts val="0"/>
                </a:spcBef>
                <a:spcAft>
                  <a:spcPts val="0"/>
                </a:spcAft>
                <a:buClrTx/>
                <a:buSzTx/>
                <a:buFontTx/>
                <a:buNone/>
                <a:tabLst/>
                <a:defRPr/>
              </a:pPr>
              <a:r>
                <a:rPr lang="en-US" sz="1200">
                  <a:solidFill>
                    <a:prstClr val="white"/>
                  </a:solidFill>
                  <a:latin typeface="Arial" panose="020B0604020202020204" pitchFamily="34" charset="0"/>
                  <a:ea typeface="ＭＳ Ｐゴシック" charset="0"/>
                  <a:cs typeface="Arial" panose="020B0604020202020204" pitchFamily="34" charset="0"/>
                </a:rPr>
                <a:t>0-1 prior lines</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34" name="TextBox 33">
              <a:extLst>
                <a:ext uri="{FF2B5EF4-FFF2-40B4-BE49-F238E27FC236}">
                  <a16:creationId xmlns:a16="http://schemas.microsoft.com/office/drawing/2014/main" id="{18FC9711-28D8-259F-D41D-FA0300B30CE9}"/>
                </a:ext>
              </a:extLst>
            </p:cNvPr>
            <p:cNvSpPr txBox="1"/>
            <p:nvPr/>
          </p:nvSpPr>
          <p:spPr>
            <a:xfrm>
              <a:off x="2767932" y="-1064358"/>
              <a:ext cx="1463481" cy="410055"/>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chemeClr val="accent1"/>
                  </a:solidFill>
                  <a:effectLst/>
                  <a:uLnTx/>
                  <a:uFillTx/>
                  <a:latin typeface="Arial" panose="020B0604020202020204" pitchFamily="34" charset="0"/>
                  <a:ea typeface="ＭＳ Ｐゴシック" charset="0"/>
                  <a:cs typeface="Arial" panose="020B0604020202020204" pitchFamily="34" charset="0"/>
                </a:rPr>
                <a:t>ADC</a:t>
              </a:r>
              <a:r>
                <a:rPr kumimoji="0" lang="en-US" sz="1600" b="1" i="0" u="none" strike="noStrike" kern="1200" cap="none" spc="0" normalizeH="0" baseline="-25000" noProof="0">
                  <a:ln>
                    <a:noFill/>
                  </a:ln>
                  <a:solidFill>
                    <a:schemeClr val="accent1"/>
                  </a:solidFill>
                  <a:effectLst/>
                  <a:uLnTx/>
                  <a:uFillTx/>
                  <a:latin typeface="Arial" panose="020B0604020202020204" pitchFamily="34" charset="0"/>
                  <a:ea typeface="ＭＳ Ｐゴシック" charset="0"/>
                  <a:cs typeface="Arial" panose="020B0604020202020204" pitchFamily="34" charset="0"/>
                </a:rPr>
                <a:t>1</a:t>
              </a:r>
            </a:p>
          </p:txBody>
        </p:sp>
        <p:sp>
          <p:nvSpPr>
            <p:cNvPr id="35" name="Star: 5 Points 114">
              <a:extLst>
                <a:ext uri="{FF2B5EF4-FFF2-40B4-BE49-F238E27FC236}">
                  <a16:creationId xmlns:a16="http://schemas.microsoft.com/office/drawing/2014/main" id="{E5B8F1F8-BE69-B58A-ED3E-540E6077D80B}"/>
                </a:ext>
              </a:extLst>
            </p:cNvPr>
            <p:cNvSpPr/>
            <p:nvPr/>
          </p:nvSpPr>
          <p:spPr>
            <a:xfrm>
              <a:off x="5216199" y="-364312"/>
              <a:ext cx="278668" cy="248131"/>
            </a:xfrm>
            <a:prstGeom prst="star5">
              <a:avLst/>
            </a:prstGeom>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srgbClr val="002E51"/>
                </a:solidFill>
                <a:effectLst/>
                <a:uLnTx/>
                <a:uFillTx/>
                <a:latin typeface="Calibri" panose="020F0502020204030204"/>
                <a:ea typeface="+mn-ea"/>
                <a:cs typeface="+mn-cs"/>
              </a:endParaRPr>
            </a:p>
          </p:txBody>
        </p:sp>
        <p:cxnSp>
          <p:nvCxnSpPr>
            <p:cNvPr id="36" name="Straight Arrow Connector 35">
              <a:extLst>
                <a:ext uri="{FF2B5EF4-FFF2-40B4-BE49-F238E27FC236}">
                  <a16:creationId xmlns:a16="http://schemas.microsoft.com/office/drawing/2014/main" id="{1E852E41-3EBE-2A7A-EF62-8BC278E8DAF9}"/>
                </a:ext>
              </a:extLst>
            </p:cNvPr>
            <p:cNvCxnSpPr>
              <a:cxnSpLocks noChangeAspect="1"/>
            </p:cNvCxnSpPr>
            <p:nvPr/>
          </p:nvCxnSpPr>
          <p:spPr>
            <a:xfrm>
              <a:off x="5054214" y="23759"/>
              <a:ext cx="652319" cy="0"/>
            </a:xfrm>
            <a:prstGeom prst="straightConnector1">
              <a:avLst/>
            </a:prstGeom>
            <a:ln w="41275"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CuadroTexto 30">
              <a:extLst>
                <a:ext uri="{FF2B5EF4-FFF2-40B4-BE49-F238E27FC236}">
                  <a16:creationId xmlns:a16="http://schemas.microsoft.com/office/drawing/2014/main" id="{E55FEA60-B7B4-1AAF-1199-A9679B315EA4}"/>
                </a:ext>
              </a:extLst>
            </p:cNvPr>
            <p:cNvSpPr txBox="1"/>
            <p:nvPr/>
          </p:nvSpPr>
          <p:spPr>
            <a:xfrm>
              <a:off x="1785050" y="595822"/>
              <a:ext cx="1603640" cy="969221"/>
            </a:xfrm>
            <a:prstGeom prst="rect">
              <a:avLst/>
            </a:prstGeom>
            <a:ln/>
          </p:spPr>
          <p:style>
            <a:lnRef idx="1">
              <a:schemeClr val="accent2"/>
            </a:lnRef>
            <a:fillRef idx="3">
              <a:schemeClr val="accent2"/>
            </a:fillRef>
            <a:effectRef idx="2">
              <a:schemeClr val="accent2"/>
            </a:effectRef>
            <a:fontRef idx="minor">
              <a:schemeClr val="lt1"/>
            </a:fontRef>
          </p:style>
          <p:txBody>
            <a:bodyPr wrap="square" tIns="182880" bIns="182880"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Dato-</a:t>
              </a:r>
              <a:r>
                <a:rPr kumimoji="0" lang="en-US" sz="1600" b="1" i="0" u="none" strike="noStrike" kern="1200" cap="none" spc="0" normalizeH="0" baseline="0" noProof="0" err="1">
                  <a:ln>
                    <a:noFill/>
                  </a:ln>
                  <a:solidFill>
                    <a:prstClr val="white"/>
                  </a:solidFill>
                  <a:effectLst/>
                  <a:uLnTx/>
                  <a:uFillTx/>
                  <a:latin typeface="Arial" panose="020B0604020202020204" pitchFamily="34" charset="0"/>
                  <a:ea typeface="ＭＳ Ｐゴシック" charset="0"/>
                  <a:cs typeface="Arial" panose="020B0604020202020204" pitchFamily="34" charset="0"/>
                </a:rPr>
                <a:t>DXd</a:t>
              </a:r>
              <a:endParaRPr kumimoji="0" lang="en-US" sz="16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a:p>
              <a:pPr algn="ctr" defTabSz="913554">
                <a:defRPr/>
              </a:pPr>
              <a:r>
                <a:rPr lang="en-US" sz="1200">
                  <a:solidFill>
                    <a:prstClr val="white"/>
                  </a:solidFill>
                  <a:latin typeface="Arial" panose="020B0604020202020204" pitchFamily="34" charset="0"/>
                  <a:ea typeface="ＭＳ Ｐゴシック" charset="0"/>
                  <a:cs typeface="Arial" panose="020B0604020202020204" pitchFamily="34" charset="0"/>
                </a:rPr>
                <a:t>0-1 prior lines</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38" name="CuadroTexto 30">
              <a:extLst>
                <a:ext uri="{FF2B5EF4-FFF2-40B4-BE49-F238E27FC236}">
                  <a16:creationId xmlns:a16="http://schemas.microsoft.com/office/drawing/2014/main" id="{AC3F6E68-F47E-06F6-3D26-75CC27070803}"/>
                </a:ext>
              </a:extLst>
            </p:cNvPr>
            <p:cNvSpPr txBox="1"/>
            <p:nvPr/>
          </p:nvSpPr>
          <p:spPr>
            <a:xfrm>
              <a:off x="3499672" y="-431939"/>
              <a:ext cx="1463481" cy="447333"/>
            </a:xfrm>
            <a:prstGeom prst="rect">
              <a:avLst/>
            </a:prstGeom>
            <a:ln/>
          </p:spPr>
          <p:style>
            <a:lnRef idx="1">
              <a:schemeClr val="accent5"/>
            </a:lnRef>
            <a:fillRef idx="2">
              <a:schemeClr val="accent5"/>
            </a:fillRef>
            <a:effectRef idx="1">
              <a:schemeClr val="accent5"/>
            </a:effectRef>
            <a:fontRef idx="minor">
              <a:schemeClr val="dk1"/>
            </a:fontRef>
          </p:style>
          <p:txBody>
            <a:bodyPr wrap="square" lIns="91440" tIns="91440" rIns="91440" bIns="9144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HR+ </a:t>
              </a:r>
              <a:r>
                <a:rPr lang="en-US" sz="1200">
                  <a:solidFill>
                    <a:prstClr val="white"/>
                  </a:solidFill>
                  <a:latin typeface="Arial" panose="020B0604020202020204" pitchFamily="34" charset="0"/>
                  <a:ea typeface="ＭＳ Ｐゴシック" charset="0"/>
                  <a:cs typeface="Arial" panose="020B0604020202020204" pitchFamily="34" charset="0"/>
                </a:rPr>
                <a:t>(Arm A)</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39" name="CuadroTexto 30">
              <a:extLst>
                <a:ext uri="{FF2B5EF4-FFF2-40B4-BE49-F238E27FC236}">
                  <a16:creationId xmlns:a16="http://schemas.microsoft.com/office/drawing/2014/main" id="{F6BC5AFC-D004-02EB-2DF4-733011E47C67}"/>
                </a:ext>
              </a:extLst>
            </p:cNvPr>
            <p:cNvSpPr txBox="1"/>
            <p:nvPr/>
          </p:nvSpPr>
          <p:spPr>
            <a:xfrm>
              <a:off x="3499672" y="59800"/>
              <a:ext cx="1463481" cy="447333"/>
            </a:xfrm>
            <a:prstGeom prst="rect">
              <a:avLst/>
            </a:prstGeom>
            <a:ln/>
          </p:spPr>
          <p:style>
            <a:lnRef idx="1">
              <a:schemeClr val="accent5"/>
            </a:lnRef>
            <a:fillRef idx="2">
              <a:schemeClr val="accent5"/>
            </a:fillRef>
            <a:effectRef idx="1">
              <a:schemeClr val="accent5"/>
            </a:effectRef>
            <a:fontRef idx="minor">
              <a:schemeClr val="dk1"/>
            </a:fontRef>
          </p:style>
          <p:txBody>
            <a:bodyPr wrap="square" lIns="91440" tIns="91440" rIns="91440" bIns="9144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HR- </a:t>
              </a:r>
              <a:r>
                <a:rPr lang="en-US" sz="1200">
                  <a:solidFill>
                    <a:prstClr val="white"/>
                  </a:solidFill>
                  <a:latin typeface="Arial" panose="020B0604020202020204" pitchFamily="34" charset="0"/>
                  <a:ea typeface="ＭＳ Ｐゴシック" charset="0"/>
                  <a:cs typeface="Arial" panose="020B0604020202020204" pitchFamily="34" charset="0"/>
                </a:rPr>
                <a:t>(Arm B)</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0" name="CuadroTexto 30">
              <a:extLst>
                <a:ext uri="{FF2B5EF4-FFF2-40B4-BE49-F238E27FC236}">
                  <a16:creationId xmlns:a16="http://schemas.microsoft.com/office/drawing/2014/main" id="{7AF1E4DB-F8CA-BEBF-8725-4FF706CB6F73}"/>
                </a:ext>
              </a:extLst>
            </p:cNvPr>
            <p:cNvSpPr txBox="1"/>
            <p:nvPr/>
          </p:nvSpPr>
          <p:spPr>
            <a:xfrm>
              <a:off x="3499672" y="597315"/>
              <a:ext cx="1463481" cy="447333"/>
            </a:xfrm>
            <a:prstGeom prst="rect">
              <a:avLst/>
            </a:prstGeom>
            <a:ln/>
          </p:spPr>
          <p:style>
            <a:lnRef idx="1">
              <a:schemeClr val="accent2"/>
            </a:lnRef>
            <a:fillRef idx="2">
              <a:schemeClr val="accent2"/>
            </a:fillRef>
            <a:effectRef idx="1">
              <a:schemeClr val="accent2"/>
            </a:effectRef>
            <a:fontRef idx="minor">
              <a:schemeClr val="dk1"/>
            </a:fontRef>
          </p:style>
          <p:txBody>
            <a:bodyPr wrap="square" lIns="91440" tIns="91440" rIns="91440" bIns="9144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HR+ </a:t>
              </a:r>
              <a:r>
                <a:rPr lang="en-US" sz="1200">
                  <a:solidFill>
                    <a:prstClr val="white"/>
                  </a:solidFill>
                  <a:latin typeface="Arial" panose="020B0604020202020204" pitchFamily="34" charset="0"/>
                  <a:ea typeface="ＭＳ Ｐゴシック" charset="0"/>
                  <a:cs typeface="Arial" panose="020B0604020202020204" pitchFamily="34" charset="0"/>
                </a:rPr>
                <a:t>(Arm C)</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1" name="CuadroTexto 30">
              <a:extLst>
                <a:ext uri="{FF2B5EF4-FFF2-40B4-BE49-F238E27FC236}">
                  <a16:creationId xmlns:a16="http://schemas.microsoft.com/office/drawing/2014/main" id="{E44324E0-41D3-185D-FF34-04ADFB904728}"/>
                </a:ext>
              </a:extLst>
            </p:cNvPr>
            <p:cNvSpPr txBox="1"/>
            <p:nvPr/>
          </p:nvSpPr>
          <p:spPr>
            <a:xfrm>
              <a:off x="3499672" y="1089052"/>
              <a:ext cx="1463481" cy="447333"/>
            </a:xfrm>
            <a:prstGeom prst="rect">
              <a:avLst/>
            </a:prstGeom>
            <a:ln/>
          </p:spPr>
          <p:style>
            <a:lnRef idx="1">
              <a:schemeClr val="accent2"/>
            </a:lnRef>
            <a:fillRef idx="2">
              <a:schemeClr val="accent2"/>
            </a:fillRef>
            <a:effectRef idx="1">
              <a:schemeClr val="accent2"/>
            </a:effectRef>
            <a:fontRef idx="minor">
              <a:schemeClr val="dk1"/>
            </a:fontRef>
          </p:style>
          <p:txBody>
            <a:bodyPr wrap="square" lIns="91440" tIns="91440" rIns="91440" bIns="9144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HR- </a:t>
              </a:r>
              <a:r>
                <a:rPr lang="en-US" sz="1200">
                  <a:solidFill>
                    <a:prstClr val="white"/>
                  </a:solidFill>
                  <a:latin typeface="Arial" panose="020B0604020202020204" pitchFamily="34" charset="0"/>
                  <a:ea typeface="ＭＳ Ｐゴシック" charset="0"/>
                  <a:cs typeface="Arial" panose="020B0604020202020204" pitchFamily="34" charset="0"/>
                </a:rPr>
                <a:t>(Arm D)</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3" name="TextBox 42">
              <a:extLst>
                <a:ext uri="{FF2B5EF4-FFF2-40B4-BE49-F238E27FC236}">
                  <a16:creationId xmlns:a16="http://schemas.microsoft.com/office/drawing/2014/main" id="{0CD36802-0613-183E-2D31-E78B1344F2CA}"/>
                </a:ext>
              </a:extLst>
            </p:cNvPr>
            <p:cNvSpPr txBox="1"/>
            <p:nvPr/>
          </p:nvSpPr>
          <p:spPr>
            <a:xfrm>
              <a:off x="5727988" y="-397711"/>
              <a:ext cx="1096240" cy="698957"/>
            </a:xfrm>
            <a:prstGeom prst="rect">
              <a:avLst/>
            </a:prstGeom>
            <a:noFill/>
          </p:spPr>
          <p:txBody>
            <a:bodyPr wrap="square" rtlCol="0">
              <a:spAutoFit/>
            </a:bodyPr>
            <a:lstStyle/>
            <a:p>
              <a:pPr algn="ctr"/>
              <a:r>
                <a:rPr lang="en-US" sz="1050">
                  <a:latin typeface="Arial" panose="020B0604020202020204" pitchFamily="34" charset="0"/>
                  <a:cs typeface="Arial" panose="020B0604020202020204" pitchFamily="34" charset="0"/>
                </a:rPr>
                <a:t>Crossover to ADC</a:t>
              </a:r>
              <a:r>
                <a:rPr lang="en-US" sz="1050" baseline="-25000">
                  <a:latin typeface="Arial" panose="020B0604020202020204" pitchFamily="34" charset="0"/>
                  <a:cs typeface="Arial" panose="020B0604020202020204" pitchFamily="34" charset="0"/>
                </a:rPr>
                <a:t>2</a:t>
              </a:r>
              <a:r>
                <a:rPr lang="en-US" sz="1050">
                  <a:latin typeface="Arial" panose="020B0604020202020204" pitchFamily="34" charset="0"/>
                  <a:cs typeface="Arial" panose="020B0604020202020204" pitchFamily="34" charset="0"/>
                </a:rPr>
                <a:t> at progression</a:t>
              </a:r>
            </a:p>
          </p:txBody>
        </p:sp>
        <p:sp>
          <p:nvSpPr>
            <p:cNvPr id="44" name="CuadroTexto 30">
              <a:extLst>
                <a:ext uri="{FF2B5EF4-FFF2-40B4-BE49-F238E27FC236}">
                  <a16:creationId xmlns:a16="http://schemas.microsoft.com/office/drawing/2014/main" id="{58BB8427-AB75-D9CF-BC02-F84878D3ADA5}"/>
                </a:ext>
              </a:extLst>
            </p:cNvPr>
            <p:cNvSpPr txBox="1"/>
            <p:nvPr/>
          </p:nvSpPr>
          <p:spPr>
            <a:xfrm>
              <a:off x="7075141" y="550630"/>
              <a:ext cx="1603642" cy="969221"/>
            </a:xfrm>
            <a:prstGeom prst="rect">
              <a:avLst/>
            </a:prstGeom>
            <a:ln/>
          </p:spPr>
          <p:style>
            <a:lnRef idx="1">
              <a:schemeClr val="accent5"/>
            </a:lnRef>
            <a:fillRef idx="3">
              <a:schemeClr val="accent5"/>
            </a:fillRef>
            <a:effectRef idx="2">
              <a:schemeClr val="accent5"/>
            </a:effectRef>
            <a:fontRef idx="minor">
              <a:schemeClr val="lt1"/>
            </a:fontRef>
          </p:style>
          <p:txBody>
            <a:bodyPr wrap="square" tIns="182880" bIns="18288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T-</a:t>
              </a:r>
              <a:r>
                <a:rPr kumimoji="0" lang="en-US" sz="1600" b="1" i="0" u="none" strike="noStrike" kern="1200" cap="none" spc="0" normalizeH="0" baseline="0" noProof="0" err="1">
                  <a:ln>
                    <a:noFill/>
                  </a:ln>
                  <a:solidFill>
                    <a:prstClr val="white"/>
                  </a:solidFill>
                  <a:effectLst/>
                  <a:uLnTx/>
                  <a:uFillTx/>
                  <a:latin typeface="Arial" panose="020B0604020202020204" pitchFamily="34" charset="0"/>
                  <a:ea typeface="ＭＳ Ｐゴシック" charset="0"/>
                  <a:cs typeface="Arial" panose="020B0604020202020204" pitchFamily="34" charset="0"/>
                </a:rPr>
                <a:t>DXd</a:t>
              </a:r>
              <a:endParaRPr kumimoji="0" lang="en-US" sz="16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3554" rtl="0" eaLnBrk="1" fontAlgn="auto" latinLnBrk="0" hangingPunct="1">
                <a:lnSpc>
                  <a:spcPct val="100000"/>
                </a:lnSpc>
                <a:spcBef>
                  <a:spcPts val="0"/>
                </a:spcBef>
                <a:spcAft>
                  <a:spcPts val="0"/>
                </a:spcAft>
                <a:buClrTx/>
                <a:buSzTx/>
                <a:buFontTx/>
                <a:buNone/>
                <a:tabLst/>
                <a:defRPr/>
              </a:pPr>
              <a:r>
                <a:rPr lang="en-US" sz="1200">
                  <a:solidFill>
                    <a:prstClr val="white"/>
                  </a:solidFill>
                  <a:latin typeface="Arial" panose="020B0604020202020204" pitchFamily="34" charset="0"/>
                  <a:ea typeface="ＭＳ Ｐゴシック" charset="0"/>
                  <a:cs typeface="Arial" panose="020B0604020202020204" pitchFamily="34" charset="0"/>
                </a:rPr>
                <a:t>1-2 prior lines</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6" name="CuadroTexto 30">
              <a:extLst>
                <a:ext uri="{FF2B5EF4-FFF2-40B4-BE49-F238E27FC236}">
                  <a16:creationId xmlns:a16="http://schemas.microsoft.com/office/drawing/2014/main" id="{886C2F2C-3857-01BB-777C-1F69E2C7EC5C}"/>
                </a:ext>
              </a:extLst>
            </p:cNvPr>
            <p:cNvSpPr txBox="1"/>
            <p:nvPr/>
          </p:nvSpPr>
          <p:spPr>
            <a:xfrm>
              <a:off x="8789763" y="565513"/>
              <a:ext cx="1463481" cy="447333"/>
            </a:xfrm>
            <a:prstGeom prst="rect">
              <a:avLst/>
            </a:prstGeom>
            <a:ln/>
          </p:spPr>
          <p:style>
            <a:lnRef idx="1">
              <a:schemeClr val="accent5"/>
            </a:lnRef>
            <a:fillRef idx="2">
              <a:schemeClr val="accent5"/>
            </a:fillRef>
            <a:effectRef idx="1">
              <a:schemeClr val="accent5"/>
            </a:effectRef>
            <a:fontRef idx="minor">
              <a:schemeClr val="dk1"/>
            </a:fontRef>
          </p:style>
          <p:txBody>
            <a:bodyPr wrap="square" lIns="91440" tIns="91440" rIns="91440" bIns="9144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HR+ </a:t>
              </a:r>
              <a:r>
                <a:rPr lang="en-US" sz="1200">
                  <a:solidFill>
                    <a:prstClr val="white"/>
                  </a:solidFill>
                  <a:latin typeface="Arial" panose="020B0604020202020204" pitchFamily="34" charset="0"/>
                  <a:ea typeface="ＭＳ Ｐゴシック" charset="0"/>
                  <a:cs typeface="Arial" panose="020B0604020202020204" pitchFamily="34" charset="0"/>
                </a:rPr>
                <a:t>(Arm G)</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7" name="CuadroTexto 30">
              <a:extLst>
                <a:ext uri="{FF2B5EF4-FFF2-40B4-BE49-F238E27FC236}">
                  <a16:creationId xmlns:a16="http://schemas.microsoft.com/office/drawing/2014/main" id="{5EE33966-4EA6-E947-71CC-A33A1603565D}"/>
                </a:ext>
              </a:extLst>
            </p:cNvPr>
            <p:cNvSpPr txBox="1"/>
            <p:nvPr/>
          </p:nvSpPr>
          <p:spPr>
            <a:xfrm>
              <a:off x="8789763" y="1057251"/>
              <a:ext cx="1463481" cy="447333"/>
            </a:xfrm>
            <a:prstGeom prst="rect">
              <a:avLst/>
            </a:prstGeom>
            <a:ln/>
          </p:spPr>
          <p:style>
            <a:lnRef idx="1">
              <a:schemeClr val="accent5"/>
            </a:lnRef>
            <a:fillRef idx="2">
              <a:schemeClr val="accent5"/>
            </a:fillRef>
            <a:effectRef idx="1">
              <a:schemeClr val="accent5"/>
            </a:effectRef>
            <a:fontRef idx="minor">
              <a:schemeClr val="dk1"/>
            </a:fontRef>
          </p:style>
          <p:txBody>
            <a:bodyPr wrap="square" lIns="91440" tIns="91440" rIns="91440" bIns="9144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HR- </a:t>
              </a:r>
              <a:r>
                <a:rPr lang="en-US" sz="1200">
                  <a:solidFill>
                    <a:prstClr val="white"/>
                  </a:solidFill>
                  <a:latin typeface="Arial" panose="020B0604020202020204" pitchFamily="34" charset="0"/>
                  <a:ea typeface="ＭＳ Ｐゴシック" charset="0"/>
                  <a:cs typeface="Arial" panose="020B0604020202020204" pitchFamily="34" charset="0"/>
                </a:rPr>
                <a:t>(Arm H)</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0" name="CuadroTexto 30">
              <a:extLst>
                <a:ext uri="{FF2B5EF4-FFF2-40B4-BE49-F238E27FC236}">
                  <a16:creationId xmlns:a16="http://schemas.microsoft.com/office/drawing/2014/main" id="{38809D11-175B-C2C9-F7F5-44B5A25A9C0A}"/>
                </a:ext>
              </a:extLst>
            </p:cNvPr>
            <p:cNvSpPr txBox="1"/>
            <p:nvPr/>
          </p:nvSpPr>
          <p:spPr>
            <a:xfrm>
              <a:off x="7075140" y="-438173"/>
              <a:ext cx="1603642" cy="969221"/>
            </a:xfrm>
            <a:prstGeom prst="rect">
              <a:avLst/>
            </a:prstGeom>
            <a:ln/>
          </p:spPr>
          <p:style>
            <a:lnRef idx="1">
              <a:schemeClr val="accent2"/>
            </a:lnRef>
            <a:fillRef idx="3">
              <a:schemeClr val="accent2"/>
            </a:fillRef>
            <a:effectRef idx="2">
              <a:schemeClr val="accent2"/>
            </a:effectRef>
            <a:fontRef idx="minor">
              <a:schemeClr val="lt1"/>
            </a:fontRef>
          </p:style>
          <p:txBody>
            <a:bodyPr wrap="square" tIns="182880" bIns="182880"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Dato-</a:t>
              </a:r>
              <a:r>
                <a:rPr kumimoji="0" lang="en-US" sz="1600" b="1" i="0" u="none" strike="noStrike" kern="1200" cap="none" spc="0" normalizeH="0" baseline="0" noProof="0" err="1">
                  <a:ln>
                    <a:noFill/>
                  </a:ln>
                  <a:solidFill>
                    <a:prstClr val="white"/>
                  </a:solidFill>
                  <a:effectLst/>
                  <a:uLnTx/>
                  <a:uFillTx/>
                  <a:latin typeface="Arial" panose="020B0604020202020204" pitchFamily="34" charset="0"/>
                  <a:ea typeface="ＭＳ Ｐゴシック" charset="0"/>
                  <a:cs typeface="Arial" panose="020B0604020202020204" pitchFamily="34" charset="0"/>
                </a:rPr>
                <a:t>DXd</a:t>
              </a:r>
              <a:endParaRPr kumimoji="0" lang="en-US" sz="16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a:p>
              <a:pPr algn="ctr" defTabSz="913554">
                <a:defRPr/>
              </a:pPr>
              <a:r>
                <a:rPr lang="en-US" sz="1200">
                  <a:solidFill>
                    <a:prstClr val="white"/>
                  </a:solidFill>
                  <a:latin typeface="Arial" panose="020B0604020202020204" pitchFamily="34" charset="0"/>
                  <a:ea typeface="ＭＳ Ｐゴシック" charset="0"/>
                  <a:cs typeface="Arial" panose="020B0604020202020204" pitchFamily="34" charset="0"/>
                </a:rPr>
                <a:t>1-2 prior lines</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1" name="CuadroTexto 30">
              <a:extLst>
                <a:ext uri="{FF2B5EF4-FFF2-40B4-BE49-F238E27FC236}">
                  <a16:creationId xmlns:a16="http://schemas.microsoft.com/office/drawing/2014/main" id="{56D3284B-2B73-DFBF-401E-D529D0C7C260}"/>
                </a:ext>
              </a:extLst>
            </p:cNvPr>
            <p:cNvSpPr txBox="1"/>
            <p:nvPr/>
          </p:nvSpPr>
          <p:spPr>
            <a:xfrm>
              <a:off x="8789763" y="-436681"/>
              <a:ext cx="1463481" cy="447333"/>
            </a:xfrm>
            <a:prstGeom prst="rect">
              <a:avLst/>
            </a:prstGeom>
            <a:ln/>
          </p:spPr>
          <p:style>
            <a:lnRef idx="1">
              <a:schemeClr val="accent2"/>
            </a:lnRef>
            <a:fillRef idx="2">
              <a:schemeClr val="accent2"/>
            </a:fillRef>
            <a:effectRef idx="1">
              <a:schemeClr val="accent2"/>
            </a:effectRef>
            <a:fontRef idx="minor">
              <a:schemeClr val="dk1"/>
            </a:fontRef>
          </p:style>
          <p:txBody>
            <a:bodyPr wrap="square" lIns="91440" tIns="91440" rIns="91440" bIns="9144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HR+ </a:t>
              </a:r>
              <a:r>
                <a:rPr lang="en-US" sz="1200">
                  <a:solidFill>
                    <a:prstClr val="white"/>
                  </a:solidFill>
                  <a:latin typeface="Arial" panose="020B0604020202020204" pitchFamily="34" charset="0"/>
                  <a:ea typeface="ＭＳ Ｐゴシック" charset="0"/>
                  <a:cs typeface="Arial" panose="020B0604020202020204" pitchFamily="34" charset="0"/>
                </a:rPr>
                <a:t>(Arm E)</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2" name="CuadroTexto 30">
              <a:extLst>
                <a:ext uri="{FF2B5EF4-FFF2-40B4-BE49-F238E27FC236}">
                  <a16:creationId xmlns:a16="http://schemas.microsoft.com/office/drawing/2014/main" id="{45225D68-A282-88D4-8728-E509AF6C6A72}"/>
                </a:ext>
              </a:extLst>
            </p:cNvPr>
            <p:cNvSpPr txBox="1"/>
            <p:nvPr/>
          </p:nvSpPr>
          <p:spPr>
            <a:xfrm>
              <a:off x="8789763" y="55057"/>
              <a:ext cx="1463481" cy="447333"/>
            </a:xfrm>
            <a:prstGeom prst="rect">
              <a:avLst/>
            </a:prstGeom>
            <a:ln/>
          </p:spPr>
          <p:style>
            <a:lnRef idx="1">
              <a:schemeClr val="accent2"/>
            </a:lnRef>
            <a:fillRef idx="2">
              <a:schemeClr val="accent2"/>
            </a:fillRef>
            <a:effectRef idx="1">
              <a:schemeClr val="accent2"/>
            </a:effectRef>
            <a:fontRef idx="minor">
              <a:schemeClr val="dk1"/>
            </a:fontRef>
          </p:style>
          <p:txBody>
            <a:bodyPr wrap="square" lIns="91440" tIns="91440" rIns="91440" bIns="91440" rtlCol="0" anchor="ctr">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rPr>
                <a:t>HR- </a:t>
              </a:r>
              <a:r>
                <a:rPr lang="en-US" sz="1200">
                  <a:solidFill>
                    <a:prstClr val="white"/>
                  </a:solidFill>
                  <a:latin typeface="Arial" panose="020B0604020202020204" pitchFamily="34" charset="0"/>
                  <a:ea typeface="ＭＳ Ｐゴシック" charset="0"/>
                  <a:cs typeface="Arial" panose="020B0604020202020204" pitchFamily="34" charset="0"/>
                </a:rPr>
                <a:t>(Arm F)</a:t>
              </a:r>
              <a:endParaRPr kumimoji="0" lang="en-US" sz="1200" i="0" u="none" strike="noStrike" kern="1200" cap="none" spc="0" normalizeH="0" baseline="0" noProof="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3" name="Star: 5 Points 114">
              <a:extLst>
                <a:ext uri="{FF2B5EF4-FFF2-40B4-BE49-F238E27FC236}">
                  <a16:creationId xmlns:a16="http://schemas.microsoft.com/office/drawing/2014/main" id="{18151AFB-D3B6-5CC4-E0B4-55B85BCF73FA}"/>
                </a:ext>
              </a:extLst>
            </p:cNvPr>
            <p:cNvSpPr/>
            <p:nvPr/>
          </p:nvSpPr>
          <p:spPr>
            <a:xfrm>
              <a:off x="5211173" y="671358"/>
              <a:ext cx="278668" cy="248131"/>
            </a:xfrm>
            <a:prstGeom prst="star5">
              <a:avLst/>
            </a:prstGeom>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srgbClr val="002E51"/>
                </a:solidFill>
                <a:effectLst/>
                <a:uLnTx/>
                <a:uFillTx/>
                <a:latin typeface="Calibri" panose="020F0502020204030204"/>
                <a:ea typeface="+mn-ea"/>
                <a:cs typeface="+mn-cs"/>
              </a:endParaRPr>
            </a:p>
          </p:txBody>
        </p:sp>
        <p:cxnSp>
          <p:nvCxnSpPr>
            <p:cNvPr id="54" name="Straight Arrow Connector 53">
              <a:extLst>
                <a:ext uri="{FF2B5EF4-FFF2-40B4-BE49-F238E27FC236}">
                  <a16:creationId xmlns:a16="http://schemas.microsoft.com/office/drawing/2014/main" id="{19488F7D-114B-AF4A-74F0-017C575E7929}"/>
                </a:ext>
              </a:extLst>
            </p:cNvPr>
            <p:cNvCxnSpPr>
              <a:cxnSpLocks noChangeAspect="1"/>
            </p:cNvCxnSpPr>
            <p:nvPr/>
          </p:nvCxnSpPr>
          <p:spPr>
            <a:xfrm>
              <a:off x="5049188" y="1059429"/>
              <a:ext cx="652319" cy="0"/>
            </a:xfrm>
            <a:prstGeom prst="straightConnector1">
              <a:avLst/>
            </a:prstGeom>
            <a:ln w="41275"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A4ABD32D-6A7A-04FF-9894-110AD88D0C14}"/>
                </a:ext>
              </a:extLst>
            </p:cNvPr>
            <p:cNvSpPr txBox="1"/>
            <p:nvPr/>
          </p:nvSpPr>
          <p:spPr>
            <a:xfrm>
              <a:off x="5727988" y="637960"/>
              <a:ext cx="1096240" cy="698957"/>
            </a:xfrm>
            <a:prstGeom prst="rect">
              <a:avLst/>
            </a:prstGeom>
            <a:noFill/>
          </p:spPr>
          <p:txBody>
            <a:bodyPr wrap="square" rtlCol="0">
              <a:spAutoFit/>
            </a:bodyPr>
            <a:lstStyle/>
            <a:p>
              <a:pPr algn="ctr"/>
              <a:r>
                <a:rPr lang="en-US" sz="1050">
                  <a:latin typeface="Arial" panose="020B0604020202020204" pitchFamily="34" charset="0"/>
                  <a:cs typeface="Arial" panose="020B0604020202020204" pitchFamily="34" charset="0"/>
                </a:rPr>
                <a:t>Crossover to ADC</a:t>
              </a:r>
              <a:r>
                <a:rPr lang="en-US" sz="1050" baseline="-25000">
                  <a:latin typeface="Arial" panose="020B0604020202020204" pitchFamily="34" charset="0"/>
                  <a:cs typeface="Arial" panose="020B0604020202020204" pitchFamily="34" charset="0"/>
                </a:rPr>
                <a:t>2</a:t>
              </a:r>
              <a:r>
                <a:rPr lang="en-US" sz="1050">
                  <a:latin typeface="Arial" panose="020B0604020202020204" pitchFamily="34" charset="0"/>
                  <a:cs typeface="Arial" panose="020B0604020202020204" pitchFamily="34" charset="0"/>
                </a:rPr>
                <a:t> at progression</a:t>
              </a:r>
            </a:p>
          </p:txBody>
        </p:sp>
        <p:sp>
          <p:nvSpPr>
            <p:cNvPr id="56" name="Star: 5 Points 114">
              <a:extLst>
                <a:ext uri="{FF2B5EF4-FFF2-40B4-BE49-F238E27FC236}">
                  <a16:creationId xmlns:a16="http://schemas.microsoft.com/office/drawing/2014/main" id="{AFC8BEF6-23D2-16D1-D4BE-1A6E835D1F95}"/>
                </a:ext>
              </a:extLst>
            </p:cNvPr>
            <p:cNvSpPr/>
            <p:nvPr/>
          </p:nvSpPr>
          <p:spPr>
            <a:xfrm>
              <a:off x="10526210" y="-364312"/>
              <a:ext cx="278668" cy="248131"/>
            </a:xfrm>
            <a:prstGeom prst="star5">
              <a:avLst/>
            </a:prstGeom>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srgbClr val="002E51"/>
                </a:solidFill>
                <a:effectLst/>
                <a:uLnTx/>
                <a:uFillTx/>
                <a:latin typeface="Calibri" panose="020F0502020204030204"/>
                <a:ea typeface="+mn-ea"/>
                <a:cs typeface="+mn-cs"/>
              </a:endParaRPr>
            </a:p>
          </p:txBody>
        </p:sp>
        <p:cxnSp>
          <p:nvCxnSpPr>
            <p:cNvPr id="57" name="Straight Arrow Connector 56">
              <a:extLst>
                <a:ext uri="{FF2B5EF4-FFF2-40B4-BE49-F238E27FC236}">
                  <a16:creationId xmlns:a16="http://schemas.microsoft.com/office/drawing/2014/main" id="{5AC3BB93-39E7-7C63-E288-F84D5AD8575D}"/>
                </a:ext>
              </a:extLst>
            </p:cNvPr>
            <p:cNvCxnSpPr>
              <a:cxnSpLocks noChangeAspect="1"/>
            </p:cNvCxnSpPr>
            <p:nvPr/>
          </p:nvCxnSpPr>
          <p:spPr>
            <a:xfrm>
              <a:off x="10364225" y="23759"/>
              <a:ext cx="652319" cy="0"/>
            </a:xfrm>
            <a:prstGeom prst="straightConnector1">
              <a:avLst/>
            </a:prstGeom>
            <a:ln w="41275"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FC54A4B9-992E-7D14-5E2E-A9F393DECCCF}"/>
                </a:ext>
              </a:extLst>
            </p:cNvPr>
            <p:cNvSpPr txBox="1"/>
            <p:nvPr/>
          </p:nvSpPr>
          <p:spPr>
            <a:xfrm>
              <a:off x="11102580" y="-397711"/>
              <a:ext cx="1262650" cy="894666"/>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en-US" sz="1050">
                  <a:solidFill>
                    <a:schemeClr val="bg1"/>
                  </a:solidFill>
                  <a:latin typeface="Arial" panose="020B0604020202020204" pitchFamily="34" charset="0"/>
                  <a:cs typeface="Arial" panose="020B0604020202020204" pitchFamily="34" charset="0"/>
                </a:rPr>
                <a:t>Treat until progression or unacceptable toxicity</a:t>
              </a:r>
            </a:p>
          </p:txBody>
        </p:sp>
        <p:sp>
          <p:nvSpPr>
            <p:cNvPr id="59" name="Star: 5 Points 114">
              <a:extLst>
                <a:ext uri="{FF2B5EF4-FFF2-40B4-BE49-F238E27FC236}">
                  <a16:creationId xmlns:a16="http://schemas.microsoft.com/office/drawing/2014/main" id="{D2AA85A7-4D2A-4FEE-FF3A-B80AF7331857}"/>
                </a:ext>
              </a:extLst>
            </p:cNvPr>
            <p:cNvSpPr/>
            <p:nvPr/>
          </p:nvSpPr>
          <p:spPr>
            <a:xfrm>
              <a:off x="10526210" y="671358"/>
              <a:ext cx="278668" cy="248131"/>
            </a:xfrm>
            <a:prstGeom prst="star5">
              <a:avLst/>
            </a:prstGeom>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srgbClr val="002E51"/>
                </a:solidFill>
                <a:effectLst/>
                <a:uLnTx/>
                <a:uFillTx/>
                <a:latin typeface="Calibri" panose="020F0502020204030204"/>
                <a:ea typeface="+mn-ea"/>
                <a:cs typeface="+mn-cs"/>
              </a:endParaRPr>
            </a:p>
          </p:txBody>
        </p:sp>
        <p:cxnSp>
          <p:nvCxnSpPr>
            <p:cNvPr id="60" name="Straight Arrow Connector 59">
              <a:extLst>
                <a:ext uri="{FF2B5EF4-FFF2-40B4-BE49-F238E27FC236}">
                  <a16:creationId xmlns:a16="http://schemas.microsoft.com/office/drawing/2014/main" id="{0602D1B5-9883-820A-7EE6-DD2F10C80864}"/>
                </a:ext>
              </a:extLst>
            </p:cNvPr>
            <p:cNvCxnSpPr>
              <a:cxnSpLocks noChangeAspect="1"/>
            </p:cNvCxnSpPr>
            <p:nvPr/>
          </p:nvCxnSpPr>
          <p:spPr>
            <a:xfrm>
              <a:off x="10364225" y="1059429"/>
              <a:ext cx="652319" cy="0"/>
            </a:xfrm>
            <a:prstGeom prst="straightConnector1">
              <a:avLst/>
            </a:prstGeom>
            <a:ln w="41275"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20146C9D-2B98-221B-9B43-0F92E68EC6E4}"/>
                </a:ext>
              </a:extLst>
            </p:cNvPr>
            <p:cNvSpPr txBox="1"/>
            <p:nvPr/>
          </p:nvSpPr>
          <p:spPr>
            <a:xfrm>
              <a:off x="11102580" y="566927"/>
              <a:ext cx="1262650" cy="894666"/>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en-US" sz="1050">
                  <a:solidFill>
                    <a:schemeClr val="bg1"/>
                  </a:solidFill>
                  <a:latin typeface="Arial" panose="020B0604020202020204" pitchFamily="34" charset="0"/>
                  <a:cs typeface="Arial" panose="020B0604020202020204" pitchFamily="34" charset="0"/>
                </a:rPr>
                <a:t>Treat until progression or unacceptable toxicity</a:t>
              </a:r>
            </a:p>
          </p:txBody>
        </p:sp>
        <p:sp>
          <p:nvSpPr>
            <p:cNvPr id="63" name="TextBox 62">
              <a:extLst>
                <a:ext uri="{FF2B5EF4-FFF2-40B4-BE49-F238E27FC236}">
                  <a16:creationId xmlns:a16="http://schemas.microsoft.com/office/drawing/2014/main" id="{280AD3D8-5DFB-CD9D-C320-879766A6D730}"/>
                </a:ext>
              </a:extLst>
            </p:cNvPr>
            <p:cNvSpPr txBox="1"/>
            <p:nvPr/>
          </p:nvSpPr>
          <p:spPr>
            <a:xfrm>
              <a:off x="2910578" y="2208355"/>
              <a:ext cx="1024773" cy="698957"/>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en-US" sz="1050">
                  <a:solidFill>
                    <a:schemeClr val="bg1"/>
                  </a:solidFill>
                  <a:latin typeface="Arial" panose="020B0604020202020204" pitchFamily="34" charset="0"/>
                  <a:cs typeface="Arial" panose="020B0604020202020204" pitchFamily="34" charset="0"/>
                </a:rPr>
                <a:t>Baseline Pre-ADC</a:t>
              </a:r>
              <a:r>
                <a:rPr lang="en-US" sz="1050" baseline="-25000">
                  <a:solidFill>
                    <a:schemeClr val="bg1"/>
                  </a:solidFill>
                  <a:latin typeface="Arial" panose="020B0604020202020204" pitchFamily="34" charset="0"/>
                  <a:cs typeface="Arial" panose="020B0604020202020204" pitchFamily="34" charset="0"/>
                </a:rPr>
                <a:t>1</a:t>
              </a:r>
              <a:r>
                <a:rPr lang="en-US" sz="1050">
                  <a:solidFill>
                    <a:schemeClr val="bg1"/>
                  </a:solidFill>
                  <a:latin typeface="Arial" panose="020B0604020202020204" pitchFamily="34" charset="0"/>
                  <a:cs typeface="Arial" panose="020B0604020202020204" pitchFamily="34" charset="0"/>
                </a:rPr>
                <a:t> Biopsy</a:t>
              </a:r>
            </a:p>
          </p:txBody>
        </p:sp>
        <p:cxnSp>
          <p:nvCxnSpPr>
            <p:cNvPr id="71" name="Straight Arrow Connector 70">
              <a:extLst>
                <a:ext uri="{FF2B5EF4-FFF2-40B4-BE49-F238E27FC236}">
                  <a16:creationId xmlns:a16="http://schemas.microsoft.com/office/drawing/2014/main" id="{5636C957-C952-4A90-6BFA-0D4B04DBC15A}"/>
                </a:ext>
              </a:extLst>
            </p:cNvPr>
            <p:cNvCxnSpPr/>
            <p:nvPr/>
          </p:nvCxnSpPr>
          <p:spPr>
            <a:xfrm flipV="1">
              <a:off x="3429486" y="1638549"/>
              <a:ext cx="0" cy="483302"/>
            </a:xfrm>
            <a:prstGeom prst="straightConnector1">
              <a:avLst/>
            </a:prstGeom>
            <a:ln w="38100"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5B08E146-DD7F-8EAD-4796-84DD7CACB264}"/>
                </a:ext>
              </a:extLst>
            </p:cNvPr>
            <p:cNvSpPr txBox="1"/>
            <p:nvPr/>
          </p:nvSpPr>
          <p:spPr>
            <a:xfrm>
              <a:off x="4652605" y="2208355"/>
              <a:ext cx="919073" cy="698957"/>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en-US" sz="1050">
                  <a:solidFill>
                    <a:schemeClr val="bg1"/>
                  </a:solidFill>
                  <a:latin typeface="Arial" panose="020B0604020202020204" pitchFamily="34" charset="0"/>
                  <a:cs typeface="Arial" panose="020B0604020202020204" pitchFamily="34" charset="0"/>
                </a:rPr>
                <a:t>Post-C2 On-ADC</a:t>
              </a:r>
              <a:r>
                <a:rPr lang="en-US" sz="1050" baseline="-25000">
                  <a:solidFill>
                    <a:schemeClr val="bg1"/>
                  </a:solidFill>
                  <a:latin typeface="Arial" panose="020B0604020202020204" pitchFamily="34" charset="0"/>
                  <a:cs typeface="Arial" panose="020B0604020202020204" pitchFamily="34" charset="0"/>
                </a:rPr>
                <a:t>1</a:t>
              </a:r>
              <a:r>
                <a:rPr lang="en-US" sz="1050">
                  <a:solidFill>
                    <a:schemeClr val="bg1"/>
                  </a:solidFill>
                  <a:latin typeface="Arial" panose="020B0604020202020204" pitchFamily="34" charset="0"/>
                  <a:cs typeface="Arial" panose="020B0604020202020204" pitchFamily="34" charset="0"/>
                </a:rPr>
                <a:t> Biopsy</a:t>
              </a:r>
            </a:p>
          </p:txBody>
        </p:sp>
        <p:cxnSp>
          <p:nvCxnSpPr>
            <p:cNvPr id="73" name="Straight Arrow Connector 72">
              <a:extLst>
                <a:ext uri="{FF2B5EF4-FFF2-40B4-BE49-F238E27FC236}">
                  <a16:creationId xmlns:a16="http://schemas.microsoft.com/office/drawing/2014/main" id="{6F2C32F8-40A6-374C-805F-1808AA4BED2F}"/>
                </a:ext>
              </a:extLst>
            </p:cNvPr>
            <p:cNvCxnSpPr/>
            <p:nvPr/>
          </p:nvCxnSpPr>
          <p:spPr>
            <a:xfrm flipV="1">
              <a:off x="5130491" y="1638549"/>
              <a:ext cx="0" cy="483302"/>
            </a:xfrm>
            <a:prstGeom prst="straightConnector1">
              <a:avLst/>
            </a:prstGeom>
            <a:ln w="38100"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6681315A-AAEE-C3D6-51F4-09CC3091BB3A}"/>
                </a:ext>
              </a:extLst>
            </p:cNvPr>
            <p:cNvSpPr txBox="1"/>
            <p:nvPr/>
          </p:nvSpPr>
          <p:spPr>
            <a:xfrm>
              <a:off x="6584837" y="2208355"/>
              <a:ext cx="1028574" cy="698957"/>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en-US" sz="1050">
                  <a:solidFill>
                    <a:schemeClr val="bg1"/>
                  </a:solidFill>
                  <a:latin typeface="Arial" panose="020B0604020202020204" pitchFamily="34" charset="0"/>
                  <a:cs typeface="Arial" panose="020B0604020202020204" pitchFamily="34" charset="0"/>
                </a:rPr>
                <a:t>Baseline Pre-ADC</a:t>
              </a:r>
              <a:r>
                <a:rPr lang="en-US" sz="1050" baseline="-25000">
                  <a:solidFill>
                    <a:schemeClr val="bg1"/>
                  </a:solidFill>
                  <a:latin typeface="Arial" panose="020B0604020202020204" pitchFamily="34" charset="0"/>
                  <a:cs typeface="Arial" panose="020B0604020202020204" pitchFamily="34" charset="0"/>
                </a:rPr>
                <a:t>2</a:t>
              </a:r>
              <a:r>
                <a:rPr lang="en-US" sz="1050">
                  <a:solidFill>
                    <a:schemeClr val="bg1"/>
                  </a:solidFill>
                  <a:latin typeface="Arial" panose="020B0604020202020204" pitchFamily="34" charset="0"/>
                  <a:cs typeface="Arial" panose="020B0604020202020204" pitchFamily="34" charset="0"/>
                </a:rPr>
                <a:t> Biopsy</a:t>
              </a:r>
            </a:p>
          </p:txBody>
        </p:sp>
        <p:cxnSp>
          <p:nvCxnSpPr>
            <p:cNvPr id="75" name="Straight Arrow Connector 74">
              <a:extLst>
                <a:ext uri="{FF2B5EF4-FFF2-40B4-BE49-F238E27FC236}">
                  <a16:creationId xmlns:a16="http://schemas.microsoft.com/office/drawing/2014/main" id="{C54CC5FA-A9A5-DFCA-47CE-CE321536C390}"/>
                </a:ext>
              </a:extLst>
            </p:cNvPr>
            <p:cNvCxnSpPr/>
            <p:nvPr/>
          </p:nvCxnSpPr>
          <p:spPr>
            <a:xfrm flipV="1">
              <a:off x="7093489" y="1638549"/>
              <a:ext cx="0" cy="483302"/>
            </a:xfrm>
            <a:prstGeom prst="straightConnector1">
              <a:avLst/>
            </a:prstGeom>
            <a:ln w="38100"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40178D15-53ED-2A4A-BA29-51D4E2F651AB}"/>
                </a:ext>
              </a:extLst>
            </p:cNvPr>
            <p:cNvSpPr txBox="1"/>
            <p:nvPr/>
          </p:nvSpPr>
          <p:spPr>
            <a:xfrm>
              <a:off x="10434176" y="2208355"/>
              <a:ext cx="1024778" cy="698957"/>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en-US" sz="1050">
                  <a:solidFill>
                    <a:schemeClr val="bg1"/>
                  </a:solidFill>
                  <a:latin typeface="Arial" panose="020B0604020202020204" pitchFamily="34" charset="0"/>
                  <a:cs typeface="Arial" panose="020B0604020202020204" pitchFamily="34" charset="0"/>
                </a:rPr>
                <a:t>Optional Post-ADC</a:t>
              </a:r>
              <a:r>
                <a:rPr lang="en-US" sz="1050" baseline="-25000">
                  <a:solidFill>
                    <a:schemeClr val="bg1"/>
                  </a:solidFill>
                  <a:latin typeface="Arial" panose="020B0604020202020204" pitchFamily="34" charset="0"/>
                  <a:cs typeface="Arial" panose="020B0604020202020204" pitchFamily="34" charset="0"/>
                </a:rPr>
                <a:t>2</a:t>
              </a:r>
              <a:r>
                <a:rPr lang="en-US" sz="1050">
                  <a:solidFill>
                    <a:schemeClr val="bg1"/>
                  </a:solidFill>
                  <a:latin typeface="Arial" panose="020B0604020202020204" pitchFamily="34" charset="0"/>
                  <a:cs typeface="Arial" panose="020B0604020202020204" pitchFamily="34" charset="0"/>
                </a:rPr>
                <a:t> Biopsy</a:t>
              </a:r>
            </a:p>
          </p:txBody>
        </p:sp>
        <p:cxnSp>
          <p:nvCxnSpPr>
            <p:cNvPr id="77" name="Straight Arrow Connector 76">
              <a:extLst>
                <a:ext uri="{FF2B5EF4-FFF2-40B4-BE49-F238E27FC236}">
                  <a16:creationId xmlns:a16="http://schemas.microsoft.com/office/drawing/2014/main" id="{E4022C97-013E-8584-A66D-491278EC0518}"/>
                </a:ext>
              </a:extLst>
            </p:cNvPr>
            <p:cNvCxnSpPr/>
            <p:nvPr/>
          </p:nvCxnSpPr>
          <p:spPr>
            <a:xfrm flipV="1">
              <a:off x="10953084" y="1638549"/>
              <a:ext cx="0" cy="483302"/>
            </a:xfrm>
            <a:prstGeom prst="straightConnector1">
              <a:avLst/>
            </a:prstGeom>
            <a:ln w="38100" cap="rnd">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78" name="Content Placeholder 9">
            <a:extLst>
              <a:ext uri="{FF2B5EF4-FFF2-40B4-BE49-F238E27FC236}">
                <a16:creationId xmlns:a16="http://schemas.microsoft.com/office/drawing/2014/main" id="{851D9448-C701-D0EF-0726-6F7997E3E28A}"/>
              </a:ext>
            </a:extLst>
          </p:cNvPr>
          <p:cNvSpPr txBox="1">
            <a:spLocks/>
          </p:cNvSpPr>
          <p:nvPr/>
        </p:nvSpPr>
        <p:spPr>
          <a:xfrm>
            <a:off x="7321102" y="5170701"/>
            <a:ext cx="4475546" cy="66619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Clr>
                <a:schemeClr val="accent3"/>
              </a:buClr>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accent3"/>
              </a:buClr>
              <a:buFont typeface="System Font Regular"/>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accent3"/>
              </a:buClr>
              <a:buFont typeface="System Font Regular"/>
              <a:buChar char="&gt;"/>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accent3"/>
              </a:buClr>
              <a:buFont typeface="Wingdings"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accent3"/>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400"/>
              </a:spcBef>
              <a:buFont typeface="Arial" panose="020B0604020202020204" pitchFamily="34" charset="0"/>
              <a:buNone/>
            </a:pPr>
            <a:r>
              <a:rPr lang="en-US" sz="1400" b="1"/>
              <a:t>Primary endpoint (ADC</a:t>
            </a:r>
            <a:r>
              <a:rPr lang="en-US" sz="1400" b="1" baseline="-25000"/>
              <a:t>1</a:t>
            </a:r>
            <a:r>
              <a:rPr lang="en-US" sz="1400" b="1"/>
              <a:t>, ADC</a:t>
            </a:r>
            <a:r>
              <a:rPr lang="en-US" sz="1400" b="1" baseline="-25000"/>
              <a:t>2</a:t>
            </a:r>
            <a:r>
              <a:rPr lang="en-US" sz="1400" b="1"/>
              <a:t>): </a:t>
            </a:r>
            <a:r>
              <a:rPr lang="en-US" sz="1400"/>
              <a:t>ORR</a:t>
            </a:r>
          </a:p>
          <a:p>
            <a:pPr marL="0" indent="0">
              <a:spcBef>
                <a:spcPts val="400"/>
              </a:spcBef>
              <a:buFont typeface="Arial" panose="020B0604020202020204" pitchFamily="34" charset="0"/>
              <a:buNone/>
            </a:pPr>
            <a:r>
              <a:rPr lang="en-US" sz="1400" b="1">
                <a:solidFill>
                  <a:srgbClr val="002E51"/>
                </a:solidFill>
                <a:ea typeface="ＭＳ Ｐゴシック" charset="0"/>
              </a:rPr>
              <a:t>Secondary endpoints: </a:t>
            </a:r>
            <a:r>
              <a:rPr lang="en-US" sz="1400">
                <a:solidFill>
                  <a:srgbClr val="002E51"/>
                </a:solidFill>
                <a:ea typeface="ＭＳ Ｐゴシック" charset="0"/>
              </a:rPr>
              <a:t>PFS, OS, CBR, TTOR, DOR</a:t>
            </a:r>
          </a:p>
        </p:txBody>
      </p:sp>
    </p:spTree>
    <p:extLst>
      <p:ext uri="{BB962C8B-B14F-4D97-AF65-F5344CB8AC3E}">
        <p14:creationId xmlns:p14="http://schemas.microsoft.com/office/powerpoint/2010/main" val="257941265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A4D0E3-0536-2500-0028-3799391196D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0C8ED17-6331-D22C-C4C7-99EBF84FC932}"/>
              </a:ext>
            </a:extLst>
          </p:cNvPr>
          <p:cNvSpPr>
            <a:spLocks noGrp="1"/>
          </p:cNvSpPr>
          <p:nvPr>
            <p:ph type="title"/>
          </p:nvPr>
        </p:nvSpPr>
        <p:spPr>
          <a:xfrm>
            <a:off x="838200" y="365125"/>
            <a:ext cx="10515600" cy="1325563"/>
          </a:xfrm>
        </p:spPr>
        <p:txBody>
          <a:bodyPr/>
          <a:lstStyle/>
          <a:p>
            <a:r>
              <a:rPr lang="en-US"/>
              <a:t>Discussion</a:t>
            </a:r>
          </a:p>
        </p:txBody>
      </p:sp>
      <p:sp>
        <p:nvSpPr>
          <p:cNvPr id="3" name="Content Placeholder 2">
            <a:extLst>
              <a:ext uri="{FF2B5EF4-FFF2-40B4-BE49-F238E27FC236}">
                <a16:creationId xmlns:a16="http://schemas.microsoft.com/office/drawing/2014/main" id="{8B0CC7F6-69FE-8787-20A3-DF2C042D22F1}"/>
              </a:ext>
            </a:extLst>
          </p:cNvPr>
          <p:cNvSpPr>
            <a:spLocks noGrp="1"/>
          </p:cNvSpPr>
          <p:nvPr>
            <p:ph sz="half" idx="1"/>
          </p:nvPr>
        </p:nvSpPr>
        <p:spPr>
          <a:xfrm>
            <a:off x="838200" y="1690688"/>
            <a:ext cx="5181600" cy="4364037"/>
          </a:xfrm>
        </p:spPr>
        <p:txBody>
          <a:bodyPr>
            <a:normAutofit lnSpcReduction="10000"/>
          </a:bodyPr>
          <a:lstStyle/>
          <a:p>
            <a:r>
              <a:rPr lang="en-US" sz="2400"/>
              <a:t>Impact of emerging ADC data in earlier lines of therapy on overall breast cancer treatment landscape (DESTINY-Breast06)</a:t>
            </a:r>
          </a:p>
          <a:p>
            <a:r>
              <a:rPr lang="en-US" sz="2400"/>
              <a:t>Current challenges in accurately determining and communicating HER2 status across the healthcare team </a:t>
            </a:r>
          </a:p>
          <a:p>
            <a:r>
              <a:rPr lang="en-US" sz="2400"/>
              <a:t>Best practices for multidisciplinary and patient communication to ensure understanding of HER2 status and its treatment implications </a:t>
            </a:r>
          </a:p>
        </p:txBody>
      </p:sp>
      <p:sp>
        <p:nvSpPr>
          <p:cNvPr id="6" name="Content Placeholder 5">
            <a:extLst>
              <a:ext uri="{FF2B5EF4-FFF2-40B4-BE49-F238E27FC236}">
                <a16:creationId xmlns:a16="http://schemas.microsoft.com/office/drawing/2014/main" id="{139D323E-8DE9-325F-CBBC-78E41FCF81AF}"/>
              </a:ext>
            </a:extLst>
          </p:cNvPr>
          <p:cNvSpPr>
            <a:spLocks noGrp="1"/>
          </p:cNvSpPr>
          <p:nvPr>
            <p:ph sz="half" idx="2"/>
          </p:nvPr>
        </p:nvSpPr>
        <p:spPr>
          <a:xfrm>
            <a:off x="6172200" y="1690688"/>
            <a:ext cx="5181600" cy="4364037"/>
          </a:xfrm>
        </p:spPr>
        <p:txBody>
          <a:bodyPr>
            <a:normAutofit/>
          </a:bodyPr>
          <a:lstStyle/>
          <a:p>
            <a:r>
              <a:rPr lang="en-US" sz="2400"/>
              <a:t>Importance of re-biopsy in patients who were historically documented as “HER2-negative”</a:t>
            </a:r>
          </a:p>
          <a:p>
            <a:r>
              <a:rPr lang="en-US" sz="2400"/>
              <a:t>Development and implementation of standardized communication protocols to enhance interprofessional care coordination </a:t>
            </a:r>
          </a:p>
          <a:p>
            <a:endParaRPr lang="en-US" sz="2400"/>
          </a:p>
        </p:txBody>
      </p:sp>
      <p:sp>
        <p:nvSpPr>
          <p:cNvPr id="5" name="Footer Placeholder 4">
            <a:extLst>
              <a:ext uri="{FF2B5EF4-FFF2-40B4-BE49-F238E27FC236}">
                <a16:creationId xmlns:a16="http://schemas.microsoft.com/office/drawing/2014/main" id="{24DECD54-3E41-5D09-E55B-CC31E853A2A2}"/>
              </a:ext>
            </a:extLst>
          </p:cNvPr>
          <p:cNvSpPr>
            <a:spLocks noGrp="1"/>
          </p:cNvSpPr>
          <p:nvPr>
            <p:ph type="ftr" sz="quarter" idx="10"/>
          </p:nvPr>
        </p:nvSpPr>
        <p:spPr>
          <a:xfrm>
            <a:off x="1416735" y="6054437"/>
            <a:ext cx="10651322" cy="803564"/>
          </a:xfrm>
        </p:spPr>
        <p:txBody>
          <a:bodyPr/>
          <a:lstStyle/>
          <a:p>
            <a:r>
              <a:rPr lang="en-US"/>
              <a:t>ADC, antibody-drug conjugate; HER2, human epidermal growth factor receptor 2. </a:t>
            </a:r>
          </a:p>
        </p:txBody>
      </p:sp>
    </p:spTree>
    <p:extLst>
      <p:ext uri="{BB962C8B-B14F-4D97-AF65-F5344CB8AC3E}">
        <p14:creationId xmlns:p14="http://schemas.microsoft.com/office/powerpoint/2010/main" val="209882079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E97046-6A97-ADCA-A3DF-3396125AD04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8CFEA5D9-13FA-64E5-CAB6-3DAB3699B111}"/>
              </a:ext>
            </a:extLst>
          </p:cNvPr>
          <p:cNvSpPr>
            <a:spLocks noGrp="1"/>
          </p:cNvSpPr>
          <p:nvPr>
            <p:ph type="title"/>
          </p:nvPr>
        </p:nvSpPr>
        <p:spPr/>
        <p:txBody>
          <a:bodyPr/>
          <a:lstStyle/>
          <a:p>
            <a:r>
              <a:rPr lang="en-US"/>
              <a:t>Conclusions: HER2-Amplified Breast Cancer </a:t>
            </a:r>
          </a:p>
        </p:txBody>
      </p:sp>
      <p:sp>
        <p:nvSpPr>
          <p:cNvPr id="6" name="Content Placeholder 5">
            <a:extLst>
              <a:ext uri="{FF2B5EF4-FFF2-40B4-BE49-F238E27FC236}">
                <a16:creationId xmlns:a16="http://schemas.microsoft.com/office/drawing/2014/main" id="{8078490A-B57A-3F72-AB50-77C6010FBC80}"/>
              </a:ext>
            </a:extLst>
          </p:cNvPr>
          <p:cNvSpPr>
            <a:spLocks noGrp="1"/>
          </p:cNvSpPr>
          <p:nvPr>
            <p:ph sz="half" idx="1"/>
          </p:nvPr>
        </p:nvSpPr>
        <p:spPr/>
        <p:txBody>
          <a:bodyPr vert="horz" lIns="91440" tIns="45720" rIns="91440" bIns="45720" rtlCol="0" anchor="t">
            <a:normAutofit/>
          </a:bodyPr>
          <a:lstStyle/>
          <a:p>
            <a:r>
              <a:rPr lang="en-US" sz="2400">
                <a:latin typeface="Arial"/>
                <a:cs typeface="Arial"/>
              </a:rPr>
              <a:t>Distinct biological subtype characterized by activation of the HER2 signaling pathways</a:t>
            </a:r>
          </a:p>
          <a:p>
            <a:r>
              <a:rPr lang="en-US" sz="2400">
                <a:latin typeface="Arial"/>
                <a:cs typeface="Arial"/>
              </a:rPr>
              <a:t>Associated with a poor prognosis (when not treated by HER2-directed therapies)</a:t>
            </a:r>
          </a:p>
        </p:txBody>
      </p:sp>
      <p:sp>
        <p:nvSpPr>
          <p:cNvPr id="4" name="Content Placeholder 3">
            <a:extLst>
              <a:ext uri="{FF2B5EF4-FFF2-40B4-BE49-F238E27FC236}">
                <a16:creationId xmlns:a16="http://schemas.microsoft.com/office/drawing/2014/main" id="{65EC500A-0E26-5159-7BD5-AEFE64F665EF}"/>
              </a:ext>
            </a:extLst>
          </p:cNvPr>
          <p:cNvSpPr>
            <a:spLocks noGrp="1"/>
          </p:cNvSpPr>
          <p:nvPr>
            <p:ph sz="half" idx="2"/>
          </p:nvPr>
        </p:nvSpPr>
        <p:spPr/>
        <p:txBody>
          <a:bodyPr>
            <a:normAutofit/>
          </a:bodyPr>
          <a:lstStyle/>
          <a:p>
            <a:r>
              <a:rPr lang="en-US" sz="2400">
                <a:latin typeface="Arial"/>
                <a:cs typeface="Arial"/>
              </a:rPr>
              <a:t>Comprises approximately 15% of all breast cancer</a:t>
            </a:r>
          </a:p>
          <a:p>
            <a:r>
              <a:rPr lang="en-US" sz="2400">
                <a:latin typeface="Arial"/>
                <a:cs typeface="Arial"/>
              </a:rPr>
              <a:t>Therapies targeted against HER2-signaling pathways reverse the poor prognosis for all stages of disease</a:t>
            </a:r>
          </a:p>
          <a:p>
            <a:pPr lvl="1"/>
            <a:r>
              <a:rPr lang="en-US" sz="2000">
                <a:latin typeface="Arial"/>
                <a:cs typeface="Arial"/>
              </a:rPr>
              <a:t>Monoclonal antibodies</a:t>
            </a:r>
          </a:p>
          <a:p>
            <a:pPr lvl="1"/>
            <a:r>
              <a:rPr lang="en-US" sz="2000">
                <a:latin typeface="Arial"/>
                <a:cs typeface="Arial"/>
              </a:rPr>
              <a:t>Tyrosine kinase inhibitors</a:t>
            </a:r>
          </a:p>
          <a:p>
            <a:pPr lvl="1"/>
            <a:r>
              <a:rPr lang="en-US" sz="2000">
                <a:latin typeface="Arial"/>
                <a:cs typeface="Arial"/>
              </a:rPr>
              <a:t>Antibody drug conjugates</a:t>
            </a:r>
          </a:p>
          <a:p>
            <a:endParaRPr lang="en-US" sz="2400"/>
          </a:p>
        </p:txBody>
      </p:sp>
      <p:sp>
        <p:nvSpPr>
          <p:cNvPr id="2" name="Footer Placeholder 1">
            <a:extLst>
              <a:ext uri="{FF2B5EF4-FFF2-40B4-BE49-F238E27FC236}">
                <a16:creationId xmlns:a16="http://schemas.microsoft.com/office/drawing/2014/main" id="{81EA85A2-9B8F-B3D2-3D5E-6E200B68C288}"/>
              </a:ext>
            </a:extLst>
          </p:cNvPr>
          <p:cNvSpPr>
            <a:spLocks noGrp="1"/>
          </p:cNvSpPr>
          <p:nvPr>
            <p:ph type="ftr" sz="quarter" idx="10"/>
          </p:nvPr>
        </p:nvSpPr>
        <p:spPr/>
        <p:txBody>
          <a:bodyPr/>
          <a:lstStyle/>
          <a:p>
            <a:pPr marL="0" indent="0">
              <a:buNone/>
            </a:pPr>
            <a:r>
              <a:rPr lang="en-US" sz="1000"/>
              <a:t>HER2, human epidermal growth factor receptor 2. </a:t>
            </a:r>
          </a:p>
        </p:txBody>
      </p:sp>
    </p:spTree>
    <p:extLst>
      <p:ext uri="{BB962C8B-B14F-4D97-AF65-F5344CB8AC3E}">
        <p14:creationId xmlns:p14="http://schemas.microsoft.com/office/powerpoint/2010/main" val="75343636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8331D2-5C4E-6CA5-C2F2-6009FAA56EAB}"/>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65140954-1F30-8A3A-0074-D50DFA047C21}"/>
              </a:ext>
            </a:extLst>
          </p:cNvPr>
          <p:cNvSpPr>
            <a:spLocks noGrp="1"/>
          </p:cNvSpPr>
          <p:nvPr>
            <p:ph type="title"/>
          </p:nvPr>
        </p:nvSpPr>
        <p:spPr/>
        <p:txBody>
          <a:bodyPr/>
          <a:lstStyle/>
          <a:p>
            <a:r>
              <a:rPr lang="en-US"/>
              <a:t>Conclusions: HER2-Low Breast Cancer</a:t>
            </a:r>
          </a:p>
        </p:txBody>
      </p:sp>
      <p:sp>
        <p:nvSpPr>
          <p:cNvPr id="6" name="Content Placeholder 5">
            <a:extLst>
              <a:ext uri="{FF2B5EF4-FFF2-40B4-BE49-F238E27FC236}">
                <a16:creationId xmlns:a16="http://schemas.microsoft.com/office/drawing/2014/main" id="{7A9CFA48-74C2-4FAA-95BA-979BD318DBC8}"/>
              </a:ext>
            </a:extLst>
          </p:cNvPr>
          <p:cNvSpPr>
            <a:spLocks noGrp="1"/>
          </p:cNvSpPr>
          <p:nvPr>
            <p:ph sz="half" idx="1"/>
          </p:nvPr>
        </p:nvSpPr>
        <p:spPr>
          <a:xfrm>
            <a:off x="838200" y="1758156"/>
            <a:ext cx="4969933" cy="4228812"/>
          </a:xfrm>
        </p:spPr>
        <p:txBody>
          <a:bodyPr>
            <a:normAutofit/>
          </a:bodyPr>
          <a:lstStyle/>
          <a:p>
            <a:r>
              <a:rPr lang="en-US" sz="2400"/>
              <a:t>Not a distinct biological subtype (no clinically meaningful prognostic value)</a:t>
            </a:r>
          </a:p>
          <a:p>
            <a:r>
              <a:rPr lang="en-US" sz="2400"/>
              <a:t>No clinical benefit has been achieved by blocking the HER2 pathway</a:t>
            </a:r>
          </a:p>
          <a:p>
            <a:r>
              <a:rPr lang="en-US" sz="2400"/>
              <a:t>Novel ADCs can deliver potent cytotoxins to HER2-expressing cells, with clinically relevant activity observed in the metastatic setting</a:t>
            </a:r>
          </a:p>
        </p:txBody>
      </p:sp>
      <p:sp>
        <p:nvSpPr>
          <p:cNvPr id="3" name="Content Placeholder 2">
            <a:extLst>
              <a:ext uri="{FF2B5EF4-FFF2-40B4-BE49-F238E27FC236}">
                <a16:creationId xmlns:a16="http://schemas.microsoft.com/office/drawing/2014/main" id="{7B1520E4-4BC9-03A4-894D-521513AEEBDC}"/>
              </a:ext>
            </a:extLst>
          </p:cNvPr>
          <p:cNvSpPr>
            <a:spLocks noGrp="1"/>
          </p:cNvSpPr>
          <p:nvPr>
            <p:ph sz="half" idx="2"/>
          </p:nvPr>
        </p:nvSpPr>
        <p:spPr>
          <a:xfrm>
            <a:off x="6172200" y="1758156"/>
            <a:ext cx="5181600" cy="4228812"/>
          </a:xfrm>
        </p:spPr>
        <p:txBody>
          <a:bodyPr>
            <a:normAutofit/>
          </a:bodyPr>
          <a:lstStyle/>
          <a:p>
            <a:r>
              <a:rPr lang="en-US" sz="2400"/>
              <a:t>About one-half of all breast cancers exhibit low HER2 expression at a static timepoint</a:t>
            </a:r>
          </a:p>
          <a:p>
            <a:pPr lvl="1"/>
            <a:r>
              <a:rPr lang="en-US" sz="2000"/>
              <a:t>The rate is much higher if you consider any sample tested in the course of disease; increases with increasing levels of ER expression</a:t>
            </a:r>
          </a:p>
          <a:p>
            <a:r>
              <a:rPr lang="en-US" sz="2400"/>
              <a:t>The diagnosis of “HER2 low” remains challenging</a:t>
            </a:r>
          </a:p>
          <a:p>
            <a:pPr lvl="1"/>
            <a:r>
              <a:rPr lang="en-US" sz="2000"/>
              <a:t>IHC scoring was never developed to dissect low HER2 expression </a:t>
            </a:r>
          </a:p>
          <a:p>
            <a:pPr lvl="1"/>
            <a:r>
              <a:rPr lang="en-US" sz="2000"/>
              <a:t>We await novel HER2 assays</a:t>
            </a:r>
          </a:p>
        </p:txBody>
      </p:sp>
      <p:sp>
        <p:nvSpPr>
          <p:cNvPr id="2" name="Footer Placeholder 1">
            <a:extLst>
              <a:ext uri="{FF2B5EF4-FFF2-40B4-BE49-F238E27FC236}">
                <a16:creationId xmlns:a16="http://schemas.microsoft.com/office/drawing/2014/main" id="{F43A3243-699E-77C8-8A95-E822C22A9101}"/>
              </a:ext>
            </a:extLst>
          </p:cNvPr>
          <p:cNvSpPr>
            <a:spLocks noGrp="1"/>
          </p:cNvSpPr>
          <p:nvPr>
            <p:ph type="ftr" sz="quarter" idx="10"/>
          </p:nvPr>
        </p:nvSpPr>
        <p:spPr/>
        <p:txBody>
          <a:bodyPr/>
          <a:lstStyle/>
          <a:p>
            <a:pPr marL="0" indent="0">
              <a:spcBef>
                <a:spcPts val="0"/>
              </a:spcBef>
              <a:buNone/>
            </a:pPr>
            <a:r>
              <a:rPr lang="en-US" sz="1000"/>
              <a:t>ADC, antibody-drug conjugate; ER, estrogen receptor; HER2, human epidermal growth factor receptor 2; IHC, immunohistochemistry. </a:t>
            </a:r>
          </a:p>
        </p:txBody>
      </p:sp>
    </p:spTree>
    <p:extLst>
      <p:ext uri="{BB962C8B-B14F-4D97-AF65-F5344CB8AC3E}">
        <p14:creationId xmlns:p14="http://schemas.microsoft.com/office/powerpoint/2010/main" val="283922493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53625F9-FB02-859F-AFA3-D15D27119C1C}"/>
              </a:ext>
            </a:extLst>
          </p:cNvPr>
          <p:cNvSpPr>
            <a:spLocks noGrp="1"/>
          </p:cNvSpPr>
          <p:nvPr>
            <p:ph type="ctrTitle"/>
          </p:nvPr>
        </p:nvSpPr>
        <p:spPr/>
        <p:txBody>
          <a:bodyPr/>
          <a:lstStyle/>
          <a:p>
            <a:r>
              <a:rPr lang="en-US"/>
              <a:t>Practical Application </a:t>
            </a:r>
            <a:br>
              <a:rPr lang="en-US"/>
            </a:br>
            <a:r>
              <a:rPr lang="en-US"/>
              <a:t>Case Clinic </a:t>
            </a:r>
          </a:p>
        </p:txBody>
      </p:sp>
    </p:spTree>
    <p:extLst>
      <p:ext uri="{BB962C8B-B14F-4D97-AF65-F5344CB8AC3E}">
        <p14:creationId xmlns:p14="http://schemas.microsoft.com/office/powerpoint/2010/main" val="307233599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F42A2F-1FC7-B036-0542-FF9B0B0EA1D8}"/>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68AC03B-3B4A-B465-939C-4B25E4D02570}"/>
              </a:ext>
            </a:extLst>
          </p:cNvPr>
          <p:cNvSpPr>
            <a:spLocks noGrp="1"/>
          </p:cNvSpPr>
          <p:nvPr>
            <p:ph type="title"/>
          </p:nvPr>
        </p:nvSpPr>
        <p:spPr/>
        <p:txBody>
          <a:bodyPr/>
          <a:lstStyle/>
          <a:p>
            <a:r>
              <a:rPr lang="en-US"/>
              <a:t>Case 1</a:t>
            </a:r>
          </a:p>
        </p:txBody>
      </p:sp>
      <p:sp>
        <p:nvSpPr>
          <p:cNvPr id="6" name="Subtitle 5">
            <a:extLst>
              <a:ext uri="{FF2B5EF4-FFF2-40B4-BE49-F238E27FC236}">
                <a16:creationId xmlns:a16="http://schemas.microsoft.com/office/drawing/2014/main" id="{C491952D-F22E-5CA5-FFBD-35229B3E13DA}"/>
              </a:ext>
            </a:extLst>
          </p:cNvPr>
          <p:cNvSpPr>
            <a:spLocks noGrp="1"/>
          </p:cNvSpPr>
          <p:nvPr>
            <p:ph type="body" idx="1"/>
          </p:nvPr>
        </p:nvSpPr>
        <p:spPr/>
        <p:txBody>
          <a:bodyPr/>
          <a:lstStyle/>
          <a:p>
            <a:r>
              <a:rPr lang="en-US" b="1"/>
              <a:t>HER2-Low</a:t>
            </a:r>
            <a:r>
              <a:rPr lang="en-US"/>
              <a:t> Metastatic Breast Cancer </a:t>
            </a:r>
          </a:p>
        </p:txBody>
      </p:sp>
    </p:spTree>
    <p:extLst>
      <p:ext uri="{BB962C8B-B14F-4D97-AF65-F5344CB8AC3E}">
        <p14:creationId xmlns:p14="http://schemas.microsoft.com/office/powerpoint/2010/main" val="299651112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E8361C-7429-F25C-BAF9-06956D857DF7}"/>
            </a:ext>
          </a:extLst>
        </p:cNvPr>
        <p:cNvGrpSpPr/>
        <p:nvPr/>
      </p:nvGrpSpPr>
      <p:grpSpPr>
        <a:xfrm>
          <a:off x="0" y="0"/>
          <a:ext cx="0" cy="0"/>
          <a:chOff x="0" y="0"/>
          <a:chExt cx="0" cy="0"/>
        </a:xfrm>
      </p:grpSpPr>
      <p:sp>
        <p:nvSpPr>
          <p:cNvPr id="4098" name="Title 1">
            <a:extLst>
              <a:ext uri="{FF2B5EF4-FFF2-40B4-BE49-F238E27FC236}">
                <a16:creationId xmlns:a16="http://schemas.microsoft.com/office/drawing/2014/main" id="{01C66FBE-5259-9A41-5D8D-717D98F52B32}"/>
              </a:ext>
            </a:extLst>
          </p:cNvPr>
          <p:cNvSpPr>
            <a:spLocks noGrp="1" noChangeArrowheads="1"/>
          </p:cNvSpPr>
          <p:nvPr>
            <p:ph type="title"/>
          </p:nvPr>
        </p:nvSpPr>
        <p:spPr>
          <a:xfrm>
            <a:off x="839788" y="365125"/>
            <a:ext cx="10515600" cy="1325563"/>
          </a:xfrm>
        </p:spPr>
        <p:txBody>
          <a:bodyPr>
            <a:normAutofit/>
          </a:bodyPr>
          <a:lstStyle/>
          <a:p>
            <a:r>
              <a:rPr lang="en-US" altLang="en-US"/>
              <a:t>Case Study: Patient Presentation and History</a:t>
            </a:r>
          </a:p>
        </p:txBody>
      </p:sp>
      <p:sp>
        <p:nvSpPr>
          <p:cNvPr id="3" name="Text Placeholder 2">
            <a:extLst>
              <a:ext uri="{FF2B5EF4-FFF2-40B4-BE49-F238E27FC236}">
                <a16:creationId xmlns:a16="http://schemas.microsoft.com/office/drawing/2014/main" id="{1647F2FB-5F4D-76EA-2E02-2599585FA955}"/>
              </a:ext>
            </a:extLst>
          </p:cNvPr>
          <p:cNvSpPr>
            <a:spLocks noGrp="1"/>
          </p:cNvSpPr>
          <p:nvPr>
            <p:ph type="body" idx="1"/>
          </p:nvPr>
        </p:nvSpPr>
        <p:spPr>
          <a:xfrm>
            <a:off x="839788" y="1681163"/>
            <a:ext cx="5157787" cy="418570"/>
          </a:xfrm>
        </p:spPr>
        <p:txBody>
          <a:bodyPr>
            <a:normAutofit/>
          </a:bodyPr>
          <a:lstStyle/>
          <a:p>
            <a:r>
              <a:rPr lang="en-US" altLang="en-US" sz="2000"/>
              <a:t>Presentation</a:t>
            </a:r>
          </a:p>
        </p:txBody>
      </p:sp>
      <p:sp>
        <p:nvSpPr>
          <p:cNvPr id="5123" name="Content Placeholder 2">
            <a:extLst>
              <a:ext uri="{FF2B5EF4-FFF2-40B4-BE49-F238E27FC236}">
                <a16:creationId xmlns:a16="http://schemas.microsoft.com/office/drawing/2014/main" id="{607BC9A4-B2BB-6F4A-20DE-FB3282071477}"/>
              </a:ext>
            </a:extLst>
          </p:cNvPr>
          <p:cNvSpPr>
            <a:spLocks noGrp="1"/>
          </p:cNvSpPr>
          <p:nvPr>
            <p:ph sz="half" idx="2"/>
          </p:nvPr>
        </p:nvSpPr>
        <p:spPr>
          <a:xfrm>
            <a:off x="839788" y="2099733"/>
            <a:ext cx="6018212" cy="3954992"/>
          </a:xfrm>
        </p:spPr>
        <p:txBody>
          <a:bodyPr>
            <a:normAutofit fontScale="92500" lnSpcReduction="10000"/>
          </a:bodyPr>
          <a:lstStyle/>
          <a:p>
            <a:pPr>
              <a:lnSpc>
                <a:spcPct val="110000"/>
              </a:lnSpc>
              <a:spcBef>
                <a:spcPts val="400"/>
              </a:spcBef>
            </a:pPr>
            <a:r>
              <a:rPr lang="en-US" altLang="en-US" sz="2000"/>
              <a:t>53 </a:t>
            </a:r>
            <a:r>
              <a:rPr lang="en-US" altLang="en-US" sz="2000" err="1"/>
              <a:t>yo</a:t>
            </a:r>
            <a:r>
              <a:rPr lang="en-US" altLang="en-US" sz="2000"/>
              <a:t> woman diagnosed with stage III ER+/PR-/HER2 1+ breast cancer, s/p adjuvant chemotherapy with AC</a:t>
            </a:r>
            <a:r>
              <a:rPr lang="en-US" altLang="en-US" sz="2000">
                <a:sym typeface="Wingdings" pitchFamily="2" charset="2"/>
              </a:rPr>
              <a:t>T, radiation and 10 planned years of adjuvant endocrine therapy with AI</a:t>
            </a:r>
          </a:p>
          <a:p>
            <a:pPr>
              <a:lnSpc>
                <a:spcPct val="110000"/>
              </a:lnSpc>
              <a:spcBef>
                <a:spcPts val="400"/>
              </a:spcBef>
            </a:pPr>
            <a:r>
              <a:rPr lang="en-US" altLang="en-US" sz="2000">
                <a:sym typeface="Wingdings" pitchFamily="2" charset="2"/>
              </a:rPr>
              <a:t>While on year 3 of AI, develops severe back pain leading to imaging, which identifies multiple bone metastases and adenopathy; no visceral disease</a:t>
            </a:r>
          </a:p>
          <a:p>
            <a:pPr>
              <a:lnSpc>
                <a:spcPct val="110000"/>
              </a:lnSpc>
              <a:spcBef>
                <a:spcPts val="400"/>
              </a:spcBef>
            </a:pPr>
            <a:r>
              <a:rPr lang="en-US" altLang="en-US" sz="2000">
                <a:sym typeface="Wingdings" pitchFamily="2" charset="2"/>
              </a:rPr>
              <a:t>Bone biopsy: ER+/PR-/HER2 0</a:t>
            </a:r>
          </a:p>
          <a:p>
            <a:pPr>
              <a:lnSpc>
                <a:spcPct val="110000"/>
              </a:lnSpc>
              <a:spcBef>
                <a:spcPts val="400"/>
              </a:spcBef>
            </a:pPr>
            <a:r>
              <a:rPr lang="en-US" altLang="en-US" sz="2000">
                <a:sym typeface="Wingdings" pitchFamily="2" charset="2"/>
              </a:rPr>
              <a:t>1st line </a:t>
            </a:r>
            <a:r>
              <a:rPr lang="en-US" altLang="en-US" sz="2000" err="1">
                <a:sym typeface="Wingdings" pitchFamily="2" charset="2"/>
              </a:rPr>
              <a:t>fulvestrant</a:t>
            </a:r>
            <a:r>
              <a:rPr lang="en-US" altLang="en-US" sz="2000">
                <a:sym typeface="Wingdings" pitchFamily="2" charset="2"/>
              </a:rPr>
              <a:t> + </a:t>
            </a:r>
            <a:r>
              <a:rPr lang="en-US" altLang="en-US" sz="2000" err="1">
                <a:sym typeface="Wingdings" pitchFamily="2" charset="2"/>
              </a:rPr>
              <a:t>abemaciclib</a:t>
            </a:r>
            <a:r>
              <a:rPr lang="en-US" altLang="en-US" sz="2000">
                <a:sym typeface="Wingdings" pitchFamily="2" charset="2"/>
              </a:rPr>
              <a:t> (+zoledronic acid): responds for 12 months and then develops recurrent back pain; imaging identifies progression in bone with new suspicious lung nodules</a:t>
            </a:r>
          </a:p>
        </p:txBody>
      </p:sp>
      <p:sp>
        <p:nvSpPr>
          <p:cNvPr id="4" name="Text Placeholder 3">
            <a:extLst>
              <a:ext uri="{FF2B5EF4-FFF2-40B4-BE49-F238E27FC236}">
                <a16:creationId xmlns:a16="http://schemas.microsoft.com/office/drawing/2014/main" id="{CC25F177-D412-2D54-6BF0-EE68D657E231}"/>
              </a:ext>
            </a:extLst>
          </p:cNvPr>
          <p:cNvSpPr>
            <a:spLocks noGrp="1"/>
          </p:cNvSpPr>
          <p:nvPr>
            <p:ph type="body" sz="quarter" idx="3"/>
          </p:nvPr>
        </p:nvSpPr>
        <p:spPr>
          <a:xfrm>
            <a:off x="7095066" y="1681163"/>
            <a:ext cx="5183188" cy="418570"/>
          </a:xfrm>
        </p:spPr>
        <p:txBody>
          <a:bodyPr>
            <a:normAutofit/>
          </a:bodyPr>
          <a:lstStyle/>
          <a:p>
            <a:r>
              <a:rPr lang="en-US" altLang="en-US" sz="2000"/>
              <a:t>Medical History</a:t>
            </a:r>
          </a:p>
        </p:txBody>
      </p:sp>
      <p:sp>
        <p:nvSpPr>
          <p:cNvPr id="5125" name="Content Placeholder 3">
            <a:extLst>
              <a:ext uri="{FF2B5EF4-FFF2-40B4-BE49-F238E27FC236}">
                <a16:creationId xmlns:a16="http://schemas.microsoft.com/office/drawing/2014/main" id="{443EDF16-770A-3F23-6A2B-44920E6F7A9F}"/>
              </a:ext>
            </a:extLst>
          </p:cNvPr>
          <p:cNvSpPr>
            <a:spLocks noGrp="1"/>
          </p:cNvSpPr>
          <p:nvPr>
            <p:ph sz="quarter" idx="4"/>
          </p:nvPr>
        </p:nvSpPr>
        <p:spPr>
          <a:xfrm>
            <a:off x="7095066" y="2099733"/>
            <a:ext cx="4260321" cy="3954992"/>
          </a:xfrm>
        </p:spPr>
        <p:txBody>
          <a:bodyPr>
            <a:normAutofit/>
          </a:bodyPr>
          <a:lstStyle/>
          <a:p>
            <a:pPr>
              <a:spcBef>
                <a:spcPts val="400"/>
              </a:spcBef>
            </a:pPr>
            <a:r>
              <a:rPr lang="en-US" altLang="en-US" sz="1900"/>
              <a:t>PMHx: No chronic medical issues</a:t>
            </a:r>
          </a:p>
          <a:p>
            <a:pPr>
              <a:spcBef>
                <a:spcPts val="400"/>
              </a:spcBef>
            </a:pPr>
            <a:r>
              <a:rPr lang="en-US" altLang="en-US" sz="1900" err="1"/>
              <a:t>SOCHx</a:t>
            </a:r>
            <a:r>
              <a:rPr lang="en-US" altLang="en-US" sz="1900"/>
              <a:t>: Married, works as a pharmacist, no toxic habits</a:t>
            </a:r>
          </a:p>
          <a:p>
            <a:pPr>
              <a:spcBef>
                <a:spcPts val="400"/>
              </a:spcBef>
            </a:pPr>
            <a:r>
              <a:rPr lang="en-US" altLang="en-US" sz="1900" err="1"/>
              <a:t>FAMHx</a:t>
            </a:r>
            <a:r>
              <a:rPr lang="en-US" altLang="en-US" sz="1900"/>
              <a:t>: Multiple family members with breast cancer but germline genetic testing negative</a:t>
            </a:r>
          </a:p>
        </p:txBody>
      </p:sp>
      <p:sp>
        <p:nvSpPr>
          <p:cNvPr id="2" name="Footer Placeholder 1">
            <a:extLst>
              <a:ext uri="{FF2B5EF4-FFF2-40B4-BE49-F238E27FC236}">
                <a16:creationId xmlns:a16="http://schemas.microsoft.com/office/drawing/2014/main" id="{A3A8CACC-5C78-625A-E1D4-B7854F2390CE}"/>
              </a:ext>
            </a:extLst>
          </p:cNvPr>
          <p:cNvSpPr>
            <a:spLocks noGrp="1"/>
          </p:cNvSpPr>
          <p:nvPr>
            <p:ph type="ftr" sz="quarter" idx="10"/>
          </p:nvPr>
        </p:nvSpPr>
        <p:spPr>
          <a:xfrm>
            <a:off x="1416735" y="6054437"/>
            <a:ext cx="10651322" cy="803564"/>
          </a:xfrm>
        </p:spPr>
        <p:txBody>
          <a:bodyPr/>
          <a:lstStyle/>
          <a:p>
            <a:r>
              <a:rPr lang="en-US"/>
              <a:t>AC, </a:t>
            </a:r>
            <a:r>
              <a:rPr lang="en-US" err="1"/>
              <a:t>adriamycin</a:t>
            </a:r>
            <a:r>
              <a:rPr lang="en-US"/>
              <a:t> (doxorubicin) and cyclophosphamide; AI, aromatase inhibitor; ER, estrogen receptor; </a:t>
            </a:r>
            <a:r>
              <a:rPr lang="en-US" err="1"/>
              <a:t>FAMHx</a:t>
            </a:r>
            <a:r>
              <a:rPr lang="en-US"/>
              <a:t>, family history; HER2, human epidermal growth factor receptor 2; PMHx, past medical history; PR, progesterone receptor, s/p, status post; </a:t>
            </a:r>
            <a:r>
              <a:rPr lang="en-US" err="1"/>
              <a:t>SOCHx</a:t>
            </a:r>
            <a:r>
              <a:rPr lang="en-US"/>
              <a:t>, social history; T, </a:t>
            </a:r>
            <a:r>
              <a:rPr lang="en-US" err="1"/>
              <a:t>taxol</a:t>
            </a:r>
            <a:r>
              <a:rPr lang="en-US"/>
              <a:t> (paclitaxel); </a:t>
            </a:r>
            <a:r>
              <a:rPr lang="en-US" err="1"/>
              <a:t>yo</a:t>
            </a:r>
            <a:r>
              <a:rPr lang="en-US"/>
              <a:t>, years old.</a:t>
            </a:r>
          </a:p>
        </p:txBody>
      </p:sp>
    </p:spTree>
    <p:extLst>
      <p:ext uri="{BB962C8B-B14F-4D97-AF65-F5344CB8AC3E}">
        <p14:creationId xmlns:p14="http://schemas.microsoft.com/office/powerpoint/2010/main" val="3344911998"/>
      </p:ext>
    </p:extLst>
  </p:cSld>
  <p:clrMapOvr>
    <a:masterClrMapping/>
  </p:clrMapOvr>
  <p:transition spd="slow"/>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023B08-2E45-A2EA-626F-38621D7B9C5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ED1DD38-ABB7-64D2-6770-17E6494EF8DA}"/>
              </a:ext>
            </a:extLst>
          </p:cNvPr>
          <p:cNvSpPr>
            <a:spLocks noGrp="1"/>
          </p:cNvSpPr>
          <p:nvPr>
            <p:ph type="title"/>
          </p:nvPr>
        </p:nvSpPr>
        <p:spPr/>
        <p:txBody>
          <a:bodyPr/>
          <a:lstStyle/>
          <a:p>
            <a:r>
              <a:rPr lang="en-US"/>
              <a:t>Case Study: Clinical Course</a:t>
            </a:r>
          </a:p>
        </p:txBody>
      </p:sp>
      <p:sp>
        <p:nvSpPr>
          <p:cNvPr id="3" name="Content Placeholder 2">
            <a:extLst>
              <a:ext uri="{FF2B5EF4-FFF2-40B4-BE49-F238E27FC236}">
                <a16:creationId xmlns:a16="http://schemas.microsoft.com/office/drawing/2014/main" id="{55EA4B55-C8DB-700C-3AF6-EE06944D825C}"/>
              </a:ext>
            </a:extLst>
          </p:cNvPr>
          <p:cNvSpPr>
            <a:spLocks noGrp="1"/>
          </p:cNvSpPr>
          <p:nvPr>
            <p:ph sz="half" idx="1"/>
          </p:nvPr>
        </p:nvSpPr>
        <p:spPr/>
        <p:txBody>
          <a:bodyPr>
            <a:normAutofit/>
          </a:bodyPr>
          <a:lstStyle/>
          <a:p>
            <a:r>
              <a:rPr lang="en-US" sz="2400"/>
              <a:t>Repeat biopsy of lung nodule: ER+/PR-/HER2 2+, FISH not amplified; ctDNA identifies no mutations</a:t>
            </a:r>
          </a:p>
          <a:p>
            <a:r>
              <a:rPr lang="en-US" sz="2400"/>
              <a:t>Start capecitabine with response noted on imaging for 6 months</a:t>
            </a:r>
          </a:p>
          <a:p>
            <a:r>
              <a:rPr lang="en-US" sz="2400"/>
              <a:t>Follow-up imaging identifies enlarging lung nodules, and the patient is now symptomatic with a cough</a:t>
            </a:r>
          </a:p>
          <a:p>
            <a:endParaRPr lang="en-US" sz="2400"/>
          </a:p>
        </p:txBody>
      </p:sp>
      <p:sp>
        <p:nvSpPr>
          <p:cNvPr id="5" name="Text Placeholder 4">
            <a:extLst>
              <a:ext uri="{FF2B5EF4-FFF2-40B4-BE49-F238E27FC236}">
                <a16:creationId xmlns:a16="http://schemas.microsoft.com/office/drawing/2014/main" id="{D630FE84-CE0A-B9CD-210A-88713BB2924F}"/>
              </a:ext>
            </a:extLst>
          </p:cNvPr>
          <p:cNvSpPr>
            <a:spLocks noGrp="1"/>
          </p:cNvSpPr>
          <p:nvPr>
            <p:ph sz="half" idx="2"/>
          </p:nvPr>
        </p:nvSpPr>
        <p:spPr/>
        <p:txBody>
          <a:bodyPr/>
          <a:lstStyle/>
          <a:p>
            <a:r>
              <a:rPr lang="en-US" sz="2400"/>
              <a:t>Bone is overall stable, with some areas appearing slightly progressive</a:t>
            </a:r>
          </a:p>
          <a:p>
            <a:r>
              <a:rPr lang="en-US" sz="2400"/>
              <a:t>Two new liver lesions are identified, the largest of which measures 1.8 cm; LFTs are normal</a:t>
            </a:r>
          </a:p>
        </p:txBody>
      </p:sp>
      <p:sp>
        <p:nvSpPr>
          <p:cNvPr id="4" name="Footer Placeholder 3">
            <a:extLst>
              <a:ext uri="{FF2B5EF4-FFF2-40B4-BE49-F238E27FC236}">
                <a16:creationId xmlns:a16="http://schemas.microsoft.com/office/drawing/2014/main" id="{C5BC65DC-6687-0ADC-0346-16B7F08D90E6}"/>
              </a:ext>
            </a:extLst>
          </p:cNvPr>
          <p:cNvSpPr>
            <a:spLocks noGrp="1"/>
          </p:cNvSpPr>
          <p:nvPr>
            <p:ph type="ftr" sz="quarter" idx="10"/>
          </p:nvPr>
        </p:nvSpPr>
        <p:spPr>
          <a:xfrm>
            <a:off x="1416734" y="6054437"/>
            <a:ext cx="10775265" cy="803564"/>
          </a:xfrm>
        </p:spPr>
        <p:txBody>
          <a:bodyPr/>
          <a:lstStyle/>
          <a:p>
            <a:r>
              <a:rPr lang="en-US">
                <a:solidFill>
                  <a:schemeClr val="tx1"/>
                </a:solidFill>
              </a:rPr>
              <a:t>ctDNA, circulating tumor DNA; ER, estrogen receptor; </a:t>
            </a:r>
            <a:r>
              <a:rPr kumimoji="0" lang="en-US" sz="800" b="0" i="0" u="none" strike="noStrike" kern="0" cap="none" spc="0" normalizeH="0" baseline="0" noProof="0">
                <a:ln>
                  <a:noFill/>
                </a:ln>
                <a:solidFill>
                  <a:srgbClr val="54565B"/>
                </a:solidFill>
                <a:effectLst/>
                <a:uLnTx/>
                <a:uFillTx/>
                <a:latin typeface="Trebuchet MS" panose="020B0603020202020204" pitchFamily="34" charset="0"/>
                <a:ea typeface="+mn-ea"/>
                <a:cs typeface="+mn-cs"/>
              </a:rPr>
              <a:t>FISH, fluorescence in situ hybridization; </a:t>
            </a:r>
            <a:r>
              <a:rPr lang="en-US">
                <a:solidFill>
                  <a:schemeClr val="tx1"/>
                </a:solidFill>
              </a:rPr>
              <a:t>HER2, human epidermal growth factor receptor 2; LFT, liver-function test; PR, progesterone receptor.</a:t>
            </a:r>
          </a:p>
        </p:txBody>
      </p:sp>
    </p:spTree>
    <p:extLst>
      <p:ext uri="{BB962C8B-B14F-4D97-AF65-F5344CB8AC3E}">
        <p14:creationId xmlns:p14="http://schemas.microsoft.com/office/powerpoint/2010/main" val="302781535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43BB1F09-1295-ECA8-4CD8-CED135D5F27D}"/>
              </a:ext>
            </a:extLst>
          </p:cNvPr>
          <p:cNvGraphicFramePr/>
          <p:nvPr>
            <p:extLst>
              <p:ext uri="{D42A27DB-BD31-4B8C-83A1-F6EECF244321}">
                <p14:modId xmlns:p14="http://schemas.microsoft.com/office/powerpoint/2010/main" val="3010154691"/>
              </p:ext>
            </p:extLst>
          </p:nvPr>
        </p:nvGraphicFramePr>
        <p:xfrm>
          <a:off x="2261643" y="1934763"/>
          <a:ext cx="6610029" cy="4406687"/>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080ECA60-5C16-C360-E4AD-EAABBD304964}"/>
              </a:ext>
            </a:extLst>
          </p:cNvPr>
          <p:cNvSpPr>
            <a:spLocks noGrp="1"/>
          </p:cNvSpPr>
          <p:nvPr>
            <p:ph type="title"/>
          </p:nvPr>
        </p:nvSpPr>
        <p:spPr/>
        <p:txBody>
          <a:bodyPr/>
          <a:lstStyle/>
          <a:p>
            <a:r>
              <a:rPr lang="en-US" sz="3600" noProof="0"/>
              <a:t>Expanding the Use of HER2 ADCs to </a:t>
            </a:r>
            <a:br>
              <a:rPr lang="en-US" sz="3600" noProof="0"/>
            </a:br>
            <a:r>
              <a:rPr lang="en-US" sz="3600" noProof="0"/>
              <a:t>HER2-Low and HER2-Ultralow Breast Cancer</a:t>
            </a:r>
            <a:endParaRPr lang="en-US"/>
          </a:p>
        </p:txBody>
      </p:sp>
      <p:sp>
        <p:nvSpPr>
          <p:cNvPr id="4" name="Footer Placeholder 3">
            <a:extLst>
              <a:ext uri="{FF2B5EF4-FFF2-40B4-BE49-F238E27FC236}">
                <a16:creationId xmlns:a16="http://schemas.microsoft.com/office/drawing/2014/main" id="{0C117983-189F-51CE-D6EA-1FD7CBF425F8}"/>
              </a:ext>
            </a:extLst>
          </p:cNvPr>
          <p:cNvSpPr>
            <a:spLocks noGrp="1"/>
          </p:cNvSpPr>
          <p:nvPr>
            <p:ph type="ftr" sz="quarter" idx="10"/>
          </p:nvPr>
        </p:nvSpPr>
        <p:spPr/>
        <p:txBody>
          <a:bodyPr/>
          <a:lstStyle/>
          <a:p>
            <a:r>
              <a:rPr kumimoji="0" lang="en-US"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ADC, antibody-drug conjugate; BC, breast cancer; HER2, human epidermal growth factor receptor 2; IHC, immunohistochemistry; ISH, in situ hybridization.</a:t>
            </a:r>
            <a:br>
              <a:rPr kumimoji="0" lang="en-GB"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Tarantino P, et al. </a:t>
            </a:r>
            <a:r>
              <a:rPr kumimoji="0" lang="en-GB" sz="1000" b="0" i="1"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J Clin Oncol. </a:t>
            </a:r>
            <a:r>
              <a:rPr kumimoji="0" lang="en-GB" sz="1000" b="0" i="0" u="none" strike="noStrike" kern="1200" cap="none" spc="0" normalizeH="0" baseline="0" noProof="0">
                <a:ln>
                  <a:noFill/>
                </a:ln>
                <a:solidFill>
                  <a:srgbClr val="47484F">
                    <a:lumMod val="50000"/>
                  </a:srgbClr>
                </a:solidFill>
                <a:effectLst/>
                <a:uLnTx/>
                <a:uFillTx/>
                <a:latin typeface="Arial" panose="020B0604020202020204" pitchFamily="34" charset="0"/>
                <a:ea typeface="+mn-ea"/>
                <a:cs typeface="Arial" panose="020B0604020202020204" pitchFamily="34" charset="0"/>
              </a:rPr>
              <a:t>2020;38(17):1951.</a:t>
            </a:r>
          </a:p>
        </p:txBody>
      </p:sp>
      <p:sp>
        <p:nvSpPr>
          <p:cNvPr id="6" name="TextBox 5">
            <a:extLst>
              <a:ext uri="{FF2B5EF4-FFF2-40B4-BE49-F238E27FC236}">
                <a16:creationId xmlns:a16="http://schemas.microsoft.com/office/drawing/2014/main" id="{B315F63B-624F-74A0-9198-A5490B1372ED}"/>
              </a:ext>
            </a:extLst>
          </p:cNvPr>
          <p:cNvSpPr txBox="1"/>
          <p:nvPr/>
        </p:nvSpPr>
        <p:spPr>
          <a:xfrm>
            <a:off x="6878309" y="2040193"/>
            <a:ext cx="2649306"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accent3"/>
                </a:solidFill>
                <a:effectLst/>
                <a:uLnTx/>
                <a:uFillTx/>
                <a:latin typeface="Arial" panose="020B0604020202020204" pitchFamily="34" charset="0"/>
                <a:ea typeface="+mn-ea"/>
                <a:cs typeface="Arial" panose="020B0604020202020204" pitchFamily="34" charset="0"/>
              </a:rPr>
              <a:t>HER2-positive </a:t>
            </a:r>
            <a:r>
              <a:rPr lang="en-US">
                <a:solidFill>
                  <a:schemeClr val="accent3"/>
                </a:solidFill>
                <a:latin typeface="Arial" panose="020B0604020202020204" pitchFamily="34" charset="0"/>
                <a:cs typeface="Arial" panose="020B0604020202020204" pitchFamily="34" charset="0"/>
              </a:rPr>
              <a:t>BC</a:t>
            </a:r>
            <a:endParaRPr kumimoji="0" lang="en-US" sz="1800" b="0" i="0" u="none" strike="noStrike" kern="1200" cap="none" spc="0" normalizeH="0" baseline="0" noProof="0">
              <a:ln>
                <a:noFill/>
              </a:ln>
              <a:solidFill>
                <a:schemeClr val="accent3"/>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5F23B301-DD59-40BE-D13C-4A6F36241DC8}"/>
              </a:ext>
            </a:extLst>
          </p:cNvPr>
          <p:cNvSpPr txBox="1"/>
          <p:nvPr/>
        </p:nvSpPr>
        <p:spPr>
          <a:xfrm>
            <a:off x="7622611" y="4389253"/>
            <a:ext cx="24981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accent2"/>
                </a:solidFill>
                <a:effectLst/>
                <a:uLnTx/>
                <a:uFillTx/>
                <a:latin typeface="Arial" panose="020B0604020202020204" pitchFamily="34" charset="0"/>
                <a:ea typeface="+mn-ea"/>
                <a:cs typeface="Arial" panose="020B0604020202020204" pitchFamily="34" charset="0"/>
              </a:rPr>
              <a:t>HER2-negative (0) BC</a:t>
            </a:r>
          </a:p>
        </p:txBody>
      </p:sp>
      <p:sp>
        <p:nvSpPr>
          <p:cNvPr id="8" name="TextBox 7">
            <a:extLst>
              <a:ext uri="{FF2B5EF4-FFF2-40B4-BE49-F238E27FC236}">
                <a16:creationId xmlns:a16="http://schemas.microsoft.com/office/drawing/2014/main" id="{E13ECCC6-2AFE-5289-230B-3423D90FE05F}"/>
              </a:ext>
            </a:extLst>
          </p:cNvPr>
          <p:cNvSpPr txBox="1"/>
          <p:nvPr/>
        </p:nvSpPr>
        <p:spPr>
          <a:xfrm>
            <a:off x="941579" y="2759031"/>
            <a:ext cx="2814460"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accent1"/>
                </a:solidFill>
                <a:effectLst/>
                <a:uLnTx/>
                <a:uFillTx/>
                <a:latin typeface="Arial" panose="020B0604020202020204" pitchFamily="34" charset="0"/>
                <a:ea typeface="+mn-ea"/>
                <a:cs typeface="Arial" panose="020B0604020202020204" pitchFamily="34" charset="0"/>
              </a:rPr>
              <a:t>HER2-low BC</a:t>
            </a:r>
          </a:p>
        </p:txBody>
      </p:sp>
      <p:sp>
        <p:nvSpPr>
          <p:cNvPr id="10" name="TextBox 9">
            <a:extLst>
              <a:ext uri="{FF2B5EF4-FFF2-40B4-BE49-F238E27FC236}">
                <a16:creationId xmlns:a16="http://schemas.microsoft.com/office/drawing/2014/main" id="{5A6B6EE4-DF55-25C3-DDD8-5B509B9ABDA5}"/>
              </a:ext>
            </a:extLst>
          </p:cNvPr>
          <p:cNvSpPr txBox="1"/>
          <p:nvPr/>
        </p:nvSpPr>
        <p:spPr>
          <a:xfrm>
            <a:off x="5499623" y="4269511"/>
            <a:ext cx="1700534"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30% – 40%</a:t>
            </a:r>
          </a:p>
        </p:txBody>
      </p:sp>
      <p:sp>
        <p:nvSpPr>
          <p:cNvPr id="11" name="TextBox 10">
            <a:extLst>
              <a:ext uri="{FF2B5EF4-FFF2-40B4-BE49-F238E27FC236}">
                <a16:creationId xmlns:a16="http://schemas.microsoft.com/office/drawing/2014/main" id="{CAEBA77B-97C3-AB39-0A0C-504259CA27F4}"/>
              </a:ext>
            </a:extLst>
          </p:cNvPr>
          <p:cNvSpPr txBox="1"/>
          <p:nvPr/>
        </p:nvSpPr>
        <p:spPr>
          <a:xfrm>
            <a:off x="3756039" y="3631816"/>
            <a:ext cx="1700534"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45% – 55%</a:t>
            </a:r>
          </a:p>
        </p:txBody>
      </p:sp>
      <p:sp>
        <p:nvSpPr>
          <p:cNvPr id="12" name="TextBox 11">
            <a:extLst>
              <a:ext uri="{FF2B5EF4-FFF2-40B4-BE49-F238E27FC236}">
                <a16:creationId xmlns:a16="http://schemas.microsoft.com/office/drawing/2014/main" id="{689484ED-2DC4-885C-B541-02E5C1EA108A}"/>
              </a:ext>
            </a:extLst>
          </p:cNvPr>
          <p:cNvSpPr txBox="1"/>
          <p:nvPr/>
        </p:nvSpPr>
        <p:spPr>
          <a:xfrm>
            <a:off x="5622398" y="2675394"/>
            <a:ext cx="947203"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15%</a:t>
            </a:r>
          </a:p>
        </p:txBody>
      </p:sp>
    </p:spTree>
    <p:extLst>
      <p:ext uri="{BB962C8B-B14F-4D97-AF65-F5344CB8AC3E}">
        <p14:creationId xmlns:p14="http://schemas.microsoft.com/office/powerpoint/2010/main" val="296919669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F2D651-24FD-9099-C277-0E57BC6445E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C67AFC7-DC38-5F94-AA1F-746298920A96}"/>
              </a:ext>
            </a:extLst>
          </p:cNvPr>
          <p:cNvSpPr>
            <a:spLocks noGrp="1"/>
          </p:cNvSpPr>
          <p:nvPr>
            <p:ph type="title"/>
          </p:nvPr>
        </p:nvSpPr>
        <p:spPr>
          <a:xfrm>
            <a:off x="838200" y="365125"/>
            <a:ext cx="10515600" cy="1325563"/>
          </a:xfrm>
        </p:spPr>
        <p:txBody>
          <a:bodyPr/>
          <a:lstStyle/>
          <a:p>
            <a:r>
              <a:rPr lang="en-US"/>
              <a:t>Case Study: Audience Question</a:t>
            </a:r>
          </a:p>
        </p:txBody>
      </p:sp>
      <p:sp>
        <p:nvSpPr>
          <p:cNvPr id="3" name="Content Placeholder 2">
            <a:extLst>
              <a:ext uri="{FF2B5EF4-FFF2-40B4-BE49-F238E27FC236}">
                <a16:creationId xmlns:a16="http://schemas.microsoft.com/office/drawing/2014/main" id="{AD730809-CF81-51D0-8ED6-BE171FCFEF09}"/>
              </a:ext>
            </a:extLst>
          </p:cNvPr>
          <p:cNvSpPr>
            <a:spLocks noGrp="1"/>
          </p:cNvSpPr>
          <p:nvPr>
            <p:ph idx="1"/>
          </p:nvPr>
        </p:nvSpPr>
        <p:spPr>
          <a:xfrm>
            <a:off x="838200" y="1825625"/>
            <a:ext cx="10515600" cy="4062557"/>
          </a:xfrm>
        </p:spPr>
        <p:txBody>
          <a:bodyPr>
            <a:normAutofit/>
          </a:bodyPr>
          <a:lstStyle/>
          <a:p>
            <a:pPr marL="0" indent="0">
              <a:buNone/>
            </a:pPr>
            <a:r>
              <a:rPr lang="en-US"/>
              <a:t>What would be the next best treatment option?</a:t>
            </a:r>
          </a:p>
          <a:p>
            <a:pPr marL="514350" indent="-514350">
              <a:buFont typeface="+mj-lt"/>
              <a:buAutoNum type="alphaLcParenR"/>
            </a:pPr>
            <a:r>
              <a:rPr lang="en-US"/>
              <a:t>Paclitaxel</a:t>
            </a:r>
          </a:p>
          <a:p>
            <a:pPr marL="514350" indent="-514350">
              <a:buFont typeface="+mj-lt"/>
              <a:buAutoNum type="alphaLcParenR"/>
            </a:pPr>
            <a:r>
              <a:rPr lang="en-US"/>
              <a:t>Trastuzumab-</a:t>
            </a:r>
            <a:r>
              <a:rPr lang="en-US" err="1"/>
              <a:t>deruxtecan</a:t>
            </a:r>
            <a:endParaRPr lang="en-US"/>
          </a:p>
          <a:p>
            <a:pPr marL="514350" indent="-514350">
              <a:buFont typeface="+mj-lt"/>
              <a:buAutoNum type="alphaLcParenR"/>
            </a:pPr>
            <a:r>
              <a:rPr lang="en-US"/>
              <a:t>Sacituzumab-</a:t>
            </a:r>
            <a:r>
              <a:rPr lang="en-US" err="1"/>
              <a:t>govitecan</a:t>
            </a:r>
            <a:endParaRPr lang="en-US"/>
          </a:p>
          <a:p>
            <a:pPr marL="514350" indent="-514350">
              <a:buFont typeface="+mj-lt"/>
              <a:buAutoNum type="alphaLcParenR"/>
            </a:pPr>
            <a:r>
              <a:rPr lang="en-US" err="1"/>
              <a:t>Eribulin</a:t>
            </a:r>
            <a:endParaRPr lang="en-US"/>
          </a:p>
          <a:p>
            <a:pPr marL="514350" indent="-514350">
              <a:buFont typeface="+mj-lt"/>
              <a:buAutoNum type="alphaLcParenR"/>
            </a:pPr>
            <a:r>
              <a:rPr lang="en-US"/>
              <a:t>Unsure</a:t>
            </a:r>
          </a:p>
        </p:txBody>
      </p:sp>
    </p:spTree>
    <p:extLst>
      <p:ext uri="{BB962C8B-B14F-4D97-AF65-F5344CB8AC3E}">
        <p14:creationId xmlns:p14="http://schemas.microsoft.com/office/powerpoint/2010/main" val="328085699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A47B4D-D66A-FF34-D807-21E883239A8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EA54357-AD0D-DCD5-614E-16473A90FFD7}"/>
              </a:ext>
            </a:extLst>
          </p:cNvPr>
          <p:cNvSpPr>
            <a:spLocks noGrp="1"/>
          </p:cNvSpPr>
          <p:nvPr>
            <p:ph type="title"/>
          </p:nvPr>
        </p:nvSpPr>
        <p:spPr/>
        <p:txBody>
          <a:bodyPr>
            <a:normAutofit/>
          </a:bodyPr>
          <a:lstStyle/>
          <a:p>
            <a:r>
              <a:rPr lang="en-US"/>
              <a:t>Case Study: Rationale for Best/Correct Answer</a:t>
            </a:r>
          </a:p>
        </p:txBody>
      </p:sp>
      <p:sp>
        <p:nvSpPr>
          <p:cNvPr id="3" name="Content Placeholder 2">
            <a:extLst>
              <a:ext uri="{FF2B5EF4-FFF2-40B4-BE49-F238E27FC236}">
                <a16:creationId xmlns:a16="http://schemas.microsoft.com/office/drawing/2014/main" id="{5E79E2E7-62F8-037E-3DE3-C87C45C6D230}"/>
              </a:ext>
            </a:extLst>
          </p:cNvPr>
          <p:cNvSpPr>
            <a:spLocks noGrp="1"/>
          </p:cNvSpPr>
          <p:nvPr>
            <p:ph idx="1"/>
          </p:nvPr>
        </p:nvSpPr>
        <p:spPr>
          <a:xfrm>
            <a:off x="838199" y="2523068"/>
            <a:ext cx="10811933" cy="3398982"/>
          </a:xfrm>
        </p:spPr>
        <p:txBody>
          <a:bodyPr>
            <a:normAutofit/>
          </a:bodyPr>
          <a:lstStyle/>
          <a:p>
            <a:r>
              <a:rPr lang="en-US" sz="2400"/>
              <a:t>The DB-04 trial randomized patients with HR+/HER2-low </a:t>
            </a:r>
            <a:r>
              <a:rPr lang="en-US" sz="2400" err="1"/>
              <a:t>mBC</a:t>
            </a:r>
            <a:r>
              <a:rPr lang="en-US" sz="2400"/>
              <a:t> to T-</a:t>
            </a:r>
            <a:r>
              <a:rPr lang="en-US" sz="2400" err="1"/>
              <a:t>DXd</a:t>
            </a:r>
            <a:r>
              <a:rPr lang="en-US" sz="2400"/>
              <a:t> or treatment of physician’s choice chemotherapy and demonstrated improvements in PFS and OS</a:t>
            </a:r>
          </a:p>
          <a:p>
            <a:r>
              <a:rPr lang="en-US" sz="2400"/>
              <a:t>Most patients in the DB-04 trial were treated with 1-2 lines of chemotherapy in the metastatic setting, whereas patients who received SG in the TROPICS 2 trial were more heavily pre-treated (2-4 prior lines of chemotherapy)</a:t>
            </a:r>
          </a:p>
          <a:p>
            <a:r>
              <a:rPr lang="en-US" sz="2400"/>
              <a:t>T-</a:t>
            </a:r>
            <a:r>
              <a:rPr lang="en-US" sz="2400" err="1"/>
              <a:t>DXd</a:t>
            </a:r>
            <a:r>
              <a:rPr lang="en-US" sz="2400"/>
              <a:t> is the preferred ADC in patients with HER2-low disease per guidelines</a:t>
            </a:r>
          </a:p>
          <a:p>
            <a:endParaRPr lang="en-US" sz="2400"/>
          </a:p>
        </p:txBody>
      </p:sp>
      <p:sp>
        <p:nvSpPr>
          <p:cNvPr id="7" name="Footer Placeholder 6">
            <a:extLst>
              <a:ext uri="{FF2B5EF4-FFF2-40B4-BE49-F238E27FC236}">
                <a16:creationId xmlns:a16="http://schemas.microsoft.com/office/drawing/2014/main" id="{666FAA37-6A02-D878-97E9-E2E48D3EB0E1}"/>
              </a:ext>
            </a:extLst>
          </p:cNvPr>
          <p:cNvSpPr>
            <a:spLocks noGrp="1"/>
          </p:cNvSpPr>
          <p:nvPr>
            <p:ph type="ftr" sz="quarter" idx="10"/>
          </p:nvPr>
        </p:nvSpPr>
        <p:spPr/>
        <p:txBody>
          <a:bodyPr/>
          <a:lstStyle/>
          <a:p>
            <a:r>
              <a:rPr lang="en-US" noProof="0"/>
              <a:t>ADC, antibody drug conjugate; HER2, human epidermal growth factor receptor 2; HR, hormone receptor; IHC, immunohistochemistry; ISH, in situ hybridization; </a:t>
            </a:r>
            <a:r>
              <a:rPr lang="en-US" noProof="0" err="1"/>
              <a:t>mBC</a:t>
            </a:r>
            <a:r>
              <a:rPr lang="en-US"/>
              <a:t>, metastatic breast cancer; OS, overall survival; </a:t>
            </a:r>
            <a:r>
              <a:rPr lang="en-US" noProof="0"/>
              <a:t>PFS, progression free survival; SG, </a:t>
            </a:r>
            <a:r>
              <a:rPr lang="en-US" noProof="0" err="1"/>
              <a:t>sacituzumab</a:t>
            </a:r>
            <a:r>
              <a:rPr lang="en-US" noProof="0"/>
              <a:t> </a:t>
            </a:r>
            <a:r>
              <a:rPr lang="en-US" noProof="0" err="1"/>
              <a:t>govitecan</a:t>
            </a:r>
            <a:r>
              <a:rPr lang="en-US" noProof="0"/>
              <a:t>; T-</a:t>
            </a:r>
            <a:r>
              <a:rPr lang="en-US" noProof="0" err="1"/>
              <a:t>DXd</a:t>
            </a:r>
            <a:r>
              <a:rPr lang="en-US" noProof="0"/>
              <a:t>, trastuzumab </a:t>
            </a:r>
            <a:r>
              <a:rPr lang="en-US" noProof="0" err="1"/>
              <a:t>deruxtecan</a:t>
            </a:r>
            <a:r>
              <a:rPr lang="en-US"/>
              <a:t>.</a:t>
            </a:r>
          </a:p>
        </p:txBody>
      </p:sp>
      <p:sp>
        <p:nvSpPr>
          <p:cNvPr id="6" name="Text Placeholder 5">
            <a:extLst>
              <a:ext uri="{FF2B5EF4-FFF2-40B4-BE49-F238E27FC236}">
                <a16:creationId xmlns:a16="http://schemas.microsoft.com/office/drawing/2014/main" id="{8E2FA1F9-BFB1-D4D0-EFA2-203C36C7FA49}"/>
              </a:ext>
            </a:extLst>
          </p:cNvPr>
          <p:cNvSpPr>
            <a:spLocks noGrp="1"/>
          </p:cNvSpPr>
          <p:nvPr>
            <p:ph type="body" sz="quarter" idx="11"/>
          </p:nvPr>
        </p:nvSpPr>
        <p:spPr>
          <a:xfrm>
            <a:off x="897466" y="1516207"/>
            <a:ext cx="10456333" cy="735926"/>
          </a:xfrm>
        </p:spPr>
        <p:txBody>
          <a:bodyPr>
            <a:normAutofit/>
          </a:bodyPr>
          <a:lstStyle/>
          <a:p>
            <a:r>
              <a:rPr lang="en-US"/>
              <a:t>Correct Answer: B. Trastuzumab </a:t>
            </a:r>
            <a:r>
              <a:rPr lang="en-US" err="1"/>
              <a:t>deruxtecan</a:t>
            </a:r>
            <a:endParaRPr lang="en-US"/>
          </a:p>
        </p:txBody>
      </p:sp>
    </p:spTree>
    <p:extLst>
      <p:ext uri="{BB962C8B-B14F-4D97-AF65-F5344CB8AC3E}">
        <p14:creationId xmlns:p14="http://schemas.microsoft.com/office/powerpoint/2010/main" val="73241925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153492-4A69-3406-0DAE-86237A572388}"/>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0BD58EE-A7BD-A55D-73DA-928554995FE3}"/>
              </a:ext>
            </a:extLst>
          </p:cNvPr>
          <p:cNvSpPr>
            <a:spLocks noGrp="1"/>
          </p:cNvSpPr>
          <p:nvPr>
            <p:ph type="title"/>
          </p:nvPr>
        </p:nvSpPr>
        <p:spPr/>
        <p:txBody>
          <a:bodyPr/>
          <a:lstStyle/>
          <a:p>
            <a:r>
              <a:rPr lang="en-US"/>
              <a:t>Case 2</a:t>
            </a:r>
          </a:p>
        </p:txBody>
      </p:sp>
      <p:sp>
        <p:nvSpPr>
          <p:cNvPr id="6" name="Subtitle 5">
            <a:extLst>
              <a:ext uri="{FF2B5EF4-FFF2-40B4-BE49-F238E27FC236}">
                <a16:creationId xmlns:a16="http://schemas.microsoft.com/office/drawing/2014/main" id="{F81CEDAC-EE7D-6818-0A8B-D0AC88B57FA4}"/>
              </a:ext>
            </a:extLst>
          </p:cNvPr>
          <p:cNvSpPr>
            <a:spLocks noGrp="1"/>
          </p:cNvSpPr>
          <p:nvPr>
            <p:ph type="body" idx="1"/>
          </p:nvPr>
        </p:nvSpPr>
        <p:spPr/>
        <p:txBody>
          <a:bodyPr/>
          <a:lstStyle/>
          <a:p>
            <a:r>
              <a:rPr lang="en-US" b="1"/>
              <a:t>HER2-Ultralow</a:t>
            </a:r>
            <a:r>
              <a:rPr lang="en-US"/>
              <a:t> Metastatic Breast Cancer </a:t>
            </a:r>
          </a:p>
        </p:txBody>
      </p:sp>
    </p:spTree>
    <p:extLst>
      <p:ext uri="{BB962C8B-B14F-4D97-AF65-F5344CB8AC3E}">
        <p14:creationId xmlns:p14="http://schemas.microsoft.com/office/powerpoint/2010/main" val="46784205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F66ECB-C6BA-675E-DAAD-570F0B5DADFA}"/>
            </a:ext>
          </a:extLst>
        </p:cNvPr>
        <p:cNvGrpSpPr/>
        <p:nvPr/>
      </p:nvGrpSpPr>
      <p:grpSpPr>
        <a:xfrm>
          <a:off x="0" y="0"/>
          <a:ext cx="0" cy="0"/>
          <a:chOff x="0" y="0"/>
          <a:chExt cx="0" cy="0"/>
        </a:xfrm>
      </p:grpSpPr>
      <p:sp>
        <p:nvSpPr>
          <p:cNvPr id="4098" name="Title 1">
            <a:extLst>
              <a:ext uri="{FF2B5EF4-FFF2-40B4-BE49-F238E27FC236}">
                <a16:creationId xmlns:a16="http://schemas.microsoft.com/office/drawing/2014/main" id="{72CCC8E0-885E-39E4-9B8E-46BA9B077444}"/>
              </a:ext>
            </a:extLst>
          </p:cNvPr>
          <p:cNvSpPr>
            <a:spLocks noGrp="1" noChangeArrowheads="1"/>
          </p:cNvSpPr>
          <p:nvPr>
            <p:ph type="title"/>
          </p:nvPr>
        </p:nvSpPr>
        <p:spPr>
          <a:xfrm>
            <a:off x="839788" y="365126"/>
            <a:ext cx="10515600" cy="989542"/>
          </a:xfrm>
        </p:spPr>
        <p:txBody>
          <a:bodyPr>
            <a:normAutofit/>
          </a:bodyPr>
          <a:lstStyle/>
          <a:p>
            <a:r>
              <a:rPr lang="en-US" altLang="en-US" sz="3200"/>
              <a:t>Case Study: Patient Presentation and History</a:t>
            </a:r>
          </a:p>
        </p:txBody>
      </p:sp>
      <p:sp>
        <p:nvSpPr>
          <p:cNvPr id="3" name="Text Placeholder 2">
            <a:extLst>
              <a:ext uri="{FF2B5EF4-FFF2-40B4-BE49-F238E27FC236}">
                <a16:creationId xmlns:a16="http://schemas.microsoft.com/office/drawing/2014/main" id="{FF659C27-7828-BFD3-366E-98A28664F151}"/>
              </a:ext>
            </a:extLst>
          </p:cNvPr>
          <p:cNvSpPr>
            <a:spLocks noGrp="1"/>
          </p:cNvSpPr>
          <p:nvPr>
            <p:ph type="body" idx="1"/>
          </p:nvPr>
        </p:nvSpPr>
        <p:spPr>
          <a:xfrm>
            <a:off x="839788" y="1484047"/>
            <a:ext cx="5157787" cy="435504"/>
          </a:xfrm>
        </p:spPr>
        <p:txBody>
          <a:bodyPr>
            <a:normAutofit/>
          </a:bodyPr>
          <a:lstStyle/>
          <a:p>
            <a:r>
              <a:rPr lang="en-US" altLang="en-US" sz="2000"/>
              <a:t>Presentation</a:t>
            </a:r>
          </a:p>
        </p:txBody>
      </p:sp>
      <p:sp>
        <p:nvSpPr>
          <p:cNvPr id="5123" name="Content Placeholder 2">
            <a:extLst>
              <a:ext uri="{FF2B5EF4-FFF2-40B4-BE49-F238E27FC236}">
                <a16:creationId xmlns:a16="http://schemas.microsoft.com/office/drawing/2014/main" id="{D33F6E0F-C11D-7AFF-FB72-D2157EC0ADC6}"/>
              </a:ext>
            </a:extLst>
          </p:cNvPr>
          <p:cNvSpPr>
            <a:spLocks noGrp="1"/>
          </p:cNvSpPr>
          <p:nvPr>
            <p:ph sz="half" idx="2"/>
          </p:nvPr>
        </p:nvSpPr>
        <p:spPr>
          <a:xfrm>
            <a:off x="839788" y="2048930"/>
            <a:ext cx="5527145" cy="4005795"/>
          </a:xfrm>
        </p:spPr>
        <p:txBody>
          <a:bodyPr>
            <a:normAutofit/>
          </a:bodyPr>
          <a:lstStyle/>
          <a:p>
            <a:r>
              <a:rPr lang="en-US" altLang="en-US" sz="2000"/>
              <a:t>65 </a:t>
            </a:r>
            <a:r>
              <a:rPr lang="en-US" altLang="en-US" sz="2000" err="1"/>
              <a:t>yo</a:t>
            </a:r>
            <a:r>
              <a:rPr lang="en-US" altLang="en-US" sz="2000"/>
              <a:t> woman presents to her PCP with c/o several months of back pain, abdominal pain, and fatigue</a:t>
            </a:r>
          </a:p>
          <a:p>
            <a:r>
              <a:rPr lang="en-US" altLang="en-US" sz="2000"/>
              <a:t>Had not seen a PCP in many years; on physical exam, a palpable breast mass is noted with several axillary and cervical nodes</a:t>
            </a:r>
          </a:p>
          <a:p>
            <a:r>
              <a:rPr lang="en-US" altLang="en-US" sz="2000"/>
              <a:t>Imaging identifies multiple suspicious lesions in the liver, bones, and nodes</a:t>
            </a:r>
          </a:p>
          <a:p>
            <a:r>
              <a:rPr lang="en-US" altLang="en-US" sz="2000"/>
              <a:t>Liver biopsy: IDC consistent with breast primary, ER+/PR-/HER2 0</a:t>
            </a:r>
          </a:p>
          <a:p>
            <a:r>
              <a:rPr lang="en-US" altLang="en-US" sz="2000"/>
              <a:t>Diagnosis: de novo </a:t>
            </a:r>
            <a:r>
              <a:rPr lang="en-US" altLang="en-US" sz="2000" err="1"/>
              <a:t>mBC</a:t>
            </a:r>
            <a:endParaRPr lang="en-US" altLang="en-US" sz="2000"/>
          </a:p>
        </p:txBody>
      </p:sp>
      <p:sp>
        <p:nvSpPr>
          <p:cNvPr id="4" name="Text Placeholder 3">
            <a:extLst>
              <a:ext uri="{FF2B5EF4-FFF2-40B4-BE49-F238E27FC236}">
                <a16:creationId xmlns:a16="http://schemas.microsoft.com/office/drawing/2014/main" id="{1941C379-343A-D0A5-09CE-E1EA60E36887}"/>
              </a:ext>
            </a:extLst>
          </p:cNvPr>
          <p:cNvSpPr>
            <a:spLocks noGrp="1"/>
          </p:cNvSpPr>
          <p:nvPr>
            <p:ph type="body" sz="quarter" idx="3"/>
          </p:nvPr>
        </p:nvSpPr>
        <p:spPr>
          <a:xfrm>
            <a:off x="6680200" y="1484047"/>
            <a:ext cx="4675188" cy="435504"/>
          </a:xfrm>
        </p:spPr>
        <p:txBody>
          <a:bodyPr>
            <a:normAutofit/>
          </a:bodyPr>
          <a:lstStyle/>
          <a:p>
            <a:r>
              <a:rPr lang="en-US" altLang="en-US" sz="2000"/>
              <a:t>Medical History</a:t>
            </a:r>
          </a:p>
        </p:txBody>
      </p:sp>
      <p:sp>
        <p:nvSpPr>
          <p:cNvPr id="5125" name="Content Placeholder 3">
            <a:extLst>
              <a:ext uri="{FF2B5EF4-FFF2-40B4-BE49-F238E27FC236}">
                <a16:creationId xmlns:a16="http://schemas.microsoft.com/office/drawing/2014/main" id="{CF10A0FF-7655-1BBD-9E2C-0958045FE9D2}"/>
              </a:ext>
            </a:extLst>
          </p:cNvPr>
          <p:cNvSpPr>
            <a:spLocks noGrp="1"/>
          </p:cNvSpPr>
          <p:nvPr>
            <p:ph sz="quarter" idx="4"/>
          </p:nvPr>
        </p:nvSpPr>
        <p:spPr>
          <a:xfrm>
            <a:off x="6680200" y="2048930"/>
            <a:ext cx="4675188" cy="4005795"/>
          </a:xfrm>
        </p:spPr>
        <p:txBody>
          <a:bodyPr>
            <a:normAutofit/>
          </a:bodyPr>
          <a:lstStyle/>
          <a:p>
            <a:r>
              <a:rPr lang="en-US" altLang="en-US" sz="2000"/>
              <a:t>PMHx: HTN, high cholesterol, GERD. Germline genetic testing negative</a:t>
            </a:r>
          </a:p>
          <a:p>
            <a:r>
              <a:rPr lang="en-US" altLang="en-US" sz="2000" err="1"/>
              <a:t>SOCHx</a:t>
            </a:r>
            <a:r>
              <a:rPr lang="en-US" altLang="en-US" sz="2000"/>
              <a:t>: No toxic habits, retired executive; has 1 daughter, 1 son,</a:t>
            </a:r>
            <a:br>
              <a:rPr lang="en-US" altLang="en-US" sz="2000"/>
            </a:br>
            <a:r>
              <a:rPr lang="en-US" altLang="en-US" sz="2000"/>
              <a:t>and 2 grandchildren</a:t>
            </a:r>
          </a:p>
          <a:p>
            <a:r>
              <a:rPr lang="en-US" altLang="en-US" sz="2000" err="1"/>
              <a:t>FAMHx</a:t>
            </a:r>
            <a:r>
              <a:rPr lang="en-US" altLang="en-US" sz="2000"/>
              <a:t>: Negative</a:t>
            </a:r>
          </a:p>
        </p:txBody>
      </p:sp>
      <p:sp>
        <p:nvSpPr>
          <p:cNvPr id="10" name="Footer Placeholder 9">
            <a:extLst>
              <a:ext uri="{FF2B5EF4-FFF2-40B4-BE49-F238E27FC236}">
                <a16:creationId xmlns:a16="http://schemas.microsoft.com/office/drawing/2014/main" id="{9CE8322D-EE24-182D-0461-A2FEC14A2BB7}"/>
              </a:ext>
            </a:extLst>
          </p:cNvPr>
          <p:cNvSpPr>
            <a:spLocks noGrp="1"/>
          </p:cNvSpPr>
          <p:nvPr>
            <p:ph type="ftr" sz="quarter" idx="10"/>
          </p:nvPr>
        </p:nvSpPr>
        <p:spPr/>
        <p:txBody>
          <a:bodyPr/>
          <a:lstStyle/>
          <a:p>
            <a:r>
              <a:rPr lang="en-US" sz="1000">
                <a:solidFill>
                  <a:schemeClr val="tx1"/>
                </a:solidFill>
                <a:latin typeface="Arial" panose="020B0604020202020204" pitchFamily="34" charset="0"/>
                <a:cs typeface="Arial" panose="020B0604020202020204" pitchFamily="34" charset="0"/>
              </a:rPr>
              <a:t>c/o, complaints of; ER, estrogen receptor; </a:t>
            </a:r>
            <a:r>
              <a:rPr lang="en-US" sz="1000" err="1">
                <a:solidFill>
                  <a:schemeClr val="tx1"/>
                </a:solidFill>
                <a:latin typeface="Arial" panose="020B0604020202020204" pitchFamily="34" charset="0"/>
                <a:cs typeface="Arial" panose="020B0604020202020204" pitchFamily="34" charset="0"/>
              </a:rPr>
              <a:t>FAMHx</a:t>
            </a:r>
            <a:r>
              <a:rPr lang="en-US" sz="1000">
                <a:solidFill>
                  <a:schemeClr val="tx1"/>
                </a:solidFill>
                <a:latin typeface="Arial" panose="020B0604020202020204" pitchFamily="34" charset="0"/>
                <a:cs typeface="Arial" panose="020B0604020202020204" pitchFamily="34" charset="0"/>
              </a:rPr>
              <a:t>, family history; GERD, gastroesophageal reflux disease; HER2, human epidermal growth factor receptor 2; HTN, </a:t>
            </a:r>
            <a:r>
              <a:rPr lang="en-US" sz="1000">
                <a:latin typeface="Arial" panose="020B0604020202020204" pitchFamily="34" charset="0"/>
                <a:cs typeface="Arial" panose="020B0604020202020204" pitchFamily="34" charset="0"/>
              </a:rPr>
              <a:t>hypertension; </a:t>
            </a:r>
            <a:r>
              <a:rPr lang="en-US" sz="1000">
                <a:solidFill>
                  <a:schemeClr val="tx1"/>
                </a:solidFill>
                <a:latin typeface="Arial" panose="020B0604020202020204" pitchFamily="34" charset="0"/>
                <a:cs typeface="Arial" panose="020B0604020202020204" pitchFamily="34" charset="0"/>
              </a:rPr>
              <a:t>IDC, invasive ductal carcinoma; </a:t>
            </a:r>
            <a:r>
              <a:rPr lang="en-US" sz="1000" err="1">
                <a:solidFill>
                  <a:schemeClr val="tx1"/>
                </a:solidFill>
                <a:latin typeface="Arial" panose="020B0604020202020204" pitchFamily="34" charset="0"/>
                <a:cs typeface="Arial" panose="020B0604020202020204" pitchFamily="34" charset="0"/>
              </a:rPr>
              <a:t>mBC</a:t>
            </a:r>
            <a:r>
              <a:rPr lang="en-US" sz="1000">
                <a:solidFill>
                  <a:schemeClr val="tx1"/>
                </a:solidFill>
                <a:latin typeface="Arial" panose="020B0604020202020204" pitchFamily="34" charset="0"/>
                <a:cs typeface="Arial" panose="020B0604020202020204" pitchFamily="34" charset="0"/>
              </a:rPr>
              <a:t>, metastatic breast cancer; PCP, primary care physician; PMHx, past medical history; PR, progesterone receptor, s/p, status post; </a:t>
            </a:r>
            <a:r>
              <a:rPr lang="en-US" sz="1000" err="1">
                <a:solidFill>
                  <a:schemeClr val="tx1"/>
                </a:solidFill>
                <a:latin typeface="Arial" panose="020B0604020202020204" pitchFamily="34" charset="0"/>
                <a:cs typeface="Arial" panose="020B0604020202020204" pitchFamily="34" charset="0"/>
              </a:rPr>
              <a:t>SOCHx</a:t>
            </a:r>
            <a:r>
              <a:rPr lang="en-US" sz="1000">
                <a:solidFill>
                  <a:schemeClr val="tx1"/>
                </a:solidFill>
                <a:latin typeface="Arial" panose="020B0604020202020204" pitchFamily="34" charset="0"/>
                <a:cs typeface="Arial" panose="020B0604020202020204" pitchFamily="34" charset="0"/>
              </a:rPr>
              <a:t>, social history; </a:t>
            </a:r>
            <a:r>
              <a:rPr lang="en-US" sz="1000" err="1">
                <a:solidFill>
                  <a:schemeClr val="tx1"/>
                </a:solidFill>
                <a:latin typeface="Arial" panose="020B0604020202020204" pitchFamily="34" charset="0"/>
                <a:cs typeface="Arial" panose="020B0604020202020204" pitchFamily="34" charset="0"/>
              </a:rPr>
              <a:t>yo</a:t>
            </a:r>
            <a:r>
              <a:rPr lang="en-US" sz="1000">
                <a:solidFill>
                  <a:schemeClr val="tx1"/>
                </a:solidFill>
                <a:latin typeface="Arial" panose="020B0604020202020204" pitchFamily="34" charset="0"/>
                <a:cs typeface="Arial" panose="020B0604020202020204" pitchFamily="34" charset="0"/>
              </a:rPr>
              <a:t>, years old.</a:t>
            </a:r>
          </a:p>
        </p:txBody>
      </p:sp>
    </p:spTree>
    <p:extLst>
      <p:ext uri="{BB962C8B-B14F-4D97-AF65-F5344CB8AC3E}">
        <p14:creationId xmlns:p14="http://schemas.microsoft.com/office/powerpoint/2010/main" val="1665479763"/>
      </p:ext>
    </p:extLst>
  </p:cSld>
  <p:clrMapOvr>
    <a:masterClrMapping/>
  </p:clrMapOvr>
  <p:transition spd="slow"/>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C5E263-0F50-967D-7B7A-E38E468C7A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F2EF25C-58AB-DC9A-C6F6-94529B119563}"/>
              </a:ext>
            </a:extLst>
          </p:cNvPr>
          <p:cNvSpPr>
            <a:spLocks noGrp="1"/>
          </p:cNvSpPr>
          <p:nvPr>
            <p:ph type="title"/>
          </p:nvPr>
        </p:nvSpPr>
        <p:spPr/>
        <p:txBody>
          <a:bodyPr/>
          <a:lstStyle/>
          <a:p>
            <a:br>
              <a:rPr lang="en-US"/>
            </a:br>
            <a:r>
              <a:rPr lang="en-US"/>
              <a:t>Case Study: Clinical Course</a:t>
            </a:r>
          </a:p>
        </p:txBody>
      </p:sp>
      <p:sp>
        <p:nvSpPr>
          <p:cNvPr id="3" name="Content Placeholder 2">
            <a:extLst>
              <a:ext uri="{FF2B5EF4-FFF2-40B4-BE49-F238E27FC236}">
                <a16:creationId xmlns:a16="http://schemas.microsoft.com/office/drawing/2014/main" id="{934B7115-3904-A243-C62D-17CDB6959717}"/>
              </a:ext>
            </a:extLst>
          </p:cNvPr>
          <p:cNvSpPr>
            <a:spLocks noGrp="1"/>
          </p:cNvSpPr>
          <p:nvPr>
            <p:ph sz="half" idx="1"/>
          </p:nvPr>
        </p:nvSpPr>
        <p:spPr/>
        <p:txBody>
          <a:bodyPr>
            <a:noAutofit/>
          </a:bodyPr>
          <a:lstStyle/>
          <a:p>
            <a:r>
              <a:rPr lang="en-US" altLang="en-US" sz="2400"/>
              <a:t>1</a:t>
            </a:r>
            <a:r>
              <a:rPr lang="en-US" altLang="en-US" sz="2400" baseline="30000"/>
              <a:t>st</a:t>
            </a:r>
            <a:r>
              <a:rPr lang="en-US" altLang="en-US" sz="2400"/>
              <a:t> line: AI + CDK4/6i. Patient improved clinically, and response noted for 1 year; subsequent slight progression in all areas, but patient remained asymptomatic</a:t>
            </a:r>
          </a:p>
          <a:p>
            <a:r>
              <a:rPr lang="en-US" altLang="en-US" sz="2400"/>
              <a:t>ctDNA identifies </a:t>
            </a:r>
            <a:r>
              <a:rPr lang="en-US" altLang="en-US" sz="2400" i="1"/>
              <a:t>AKT </a:t>
            </a:r>
            <a:r>
              <a:rPr lang="en-US" altLang="en-US" sz="2400"/>
              <a:t>mutation, no </a:t>
            </a:r>
            <a:r>
              <a:rPr lang="en-US" altLang="en-US" sz="2400" i="1"/>
              <a:t>ESR1</a:t>
            </a:r>
            <a:r>
              <a:rPr lang="en-US" altLang="en-US" sz="2400"/>
              <a:t> mutation</a:t>
            </a:r>
          </a:p>
          <a:p>
            <a:r>
              <a:rPr lang="en-US" altLang="en-US" sz="2400"/>
              <a:t>2</a:t>
            </a:r>
            <a:r>
              <a:rPr lang="en-US" altLang="en-US" sz="2400" baseline="30000"/>
              <a:t>nd</a:t>
            </a:r>
            <a:r>
              <a:rPr lang="en-US" altLang="en-US" sz="2400"/>
              <a:t> line: </a:t>
            </a:r>
            <a:r>
              <a:rPr lang="en-US" altLang="en-US" sz="2400" err="1"/>
              <a:t>fulvestrant</a:t>
            </a:r>
            <a:r>
              <a:rPr lang="en-US" altLang="en-US" sz="2400"/>
              <a:t> + </a:t>
            </a:r>
            <a:r>
              <a:rPr lang="en-US" altLang="en-US" sz="2400" err="1"/>
              <a:t>capivasertib</a:t>
            </a:r>
            <a:r>
              <a:rPr lang="en-US" altLang="en-US" sz="2400"/>
              <a:t> with response for 5 months; followed by extensive progression noted in liver</a:t>
            </a:r>
          </a:p>
          <a:p>
            <a:endParaRPr lang="en-US" sz="2400"/>
          </a:p>
        </p:txBody>
      </p:sp>
      <p:sp>
        <p:nvSpPr>
          <p:cNvPr id="4" name="Text Placeholder 3">
            <a:extLst>
              <a:ext uri="{FF2B5EF4-FFF2-40B4-BE49-F238E27FC236}">
                <a16:creationId xmlns:a16="http://schemas.microsoft.com/office/drawing/2014/main" id="{EA562294-F6EB-25A7-D85F-96B0BE78FBCD}"/>
              </a:ext>
            </a:extLst>
          </p:cNvPr>
          <p:cNvSpPr>
            <a:spLocks noGrp="1"/>
          </p:cNvSpPr>
          <p:nvPr>
            <p:ph sz="half" idx="2"/>
          </p:nvPr>
        </p:nvSpPr>
        <p:spPr/>
        <p:txBody>
          <a:bodyPr>
            <a:normAutofit/>
          </a:bodyPr>
          <a:lstStyle/>
          <a:p>
            <a:pPr>
              <a:lnSpc>
                <a:spcPct val="100000"/>
              </a:lnSpc>
            </a:pPr>
            <a:r>
              <a:rPr lang="en-US" altLang="en-US" sz="2400"/>
              <a:t>Now symptomatic with abdominal pain and rising transaminases</a:t>
            </a:r>
          </a:p>
          <a:p>
            <a:pPr>
              <a:lnSpc>
                <a:spcPct val="100000"/>
              </a:lnSpc>
            </a:pPr>
            <a:r>
              <a:rPr lang="en-US" altLang="en-US" sz="2400"/>
              <a:t>Patient indicates her daughter is getting married in 4 months</a:t>
            </a:r>
          </a:p>
          <a:p>
            <a:endParaRPr lang="en-US" sz="2400">
              <a:solidFill>
                <a:schemeClr val="tx1"/>
              </a:solidFill>
            </a:endParaRPr>
          </a:p>
        </p:txBody>
      </p:sp>
      <p:sp>
        <p:nvSpPr>
          <p:cNvPr id="5" name="Footer Placeholder 4">
            <a:extLst>
              <a:ext uri="{FF2B5EF4-FFF2-40B4-BE49-F238E27FC236}">
                <a16:creationId xmlns:a16="http://schemas.microsoft.com/office/drawing/2014/main" id="{2B296CB9-D3DD-09B2-CD44-41479419D660}"/>
              </a:ext>
            </a:extLst>
          </p:cNvPr>
          <p:cNvSpPr>
            <a:spLocks noGrp="1"/>
          </p:cNvSpPr>
          <p:nvPr>
            <p:ph type="ftr" sz="quarter" idx="10"/>
          </p:nvPr>
        </p:nvSpPr>
        <p:spPr/>
        <p:txBody>
          <a:bodyPr/>
          <a:lstStyle/>
          <a:p>
            <a:r>
              <a:rPr lang="en-US">
                <a:solidFill>
                  <a:schemeClr val="tx1"/>
                </a:solidFill>
              </a:rPr>
              <a:t>AI, aromatase inhibitor; CDK, cyclin-dependent kinase; ctDNA, circulating tumor DNA; ESR1, estrogen receptor 1.</a:t>
            </a:r>
          </a:p>
        </p:txBody>
      </p:sp>
    </p:spTree>
    <p:extLst>
      <p:ext uri="{BB962C8B-B14F-4D97-AF65-F5344CB8AC3E}">
        <p14:creationId xmlns:p14="http://schemas.microsoft.com/office/powerpoint/2010/main" val="350796714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B74599-313A-56B6-EDE1-ADFA42A5A1B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7923F94-D1CF-42B6-B20C-7E89990E526D}"/>
              </a:ext>
            </a:extLst>
          </p:cNvPr>
          <p:cNvSpPr>
            <a:spLocks noGrp="1"/>
          </p:cNvSpPr>
          <p:nvPr>
            <p:ph type="title"/>
          </p:nvPr>
        </p:nvSpPr>
        <p:spPr>
          <a:xfrm>
            <a:off x="838200" y="365125"/>
            <a:ext cx="10515600" cy="1325563"/>
          </a:xfrm>
        </p:spPr>
        <p:txBody>
          <a:bodyPr/>
          <a:lstStyle/>
          <a:p>
            <a:r>
              <a:rPr lang="en-US"/>
              <a:t>Case Study: Audience Question</a:t>
            </a:r>
          </a:p>
        </p:txBody>
      </p:sp>
      <p:sp>
        <p:nvSpPr>
          <p:cNvPr id="3" name="Content Placeholder 2">
            <a:extLst>
              <a:ext uri="{FF2B5EF4-FFF2-40B4-BE49-F238E27FC236}">
                <a16:creationId xmlns:a16="http://schemas.microsoft.com/office/drawing/2014/main" id="{31E44E0A-90F7-3CF0-1697-15F571E244E8}"/>
              </a:ext>
            </a:extLst>
          </p:cNvPr>
          <p:cNvSpPr>
            <a:spLocks noGrp="1"/>
          </p:cNvSpPr>
          <p:nvPr>
            <p:ph idx="1"/>
          </p:nvPr>
        </p:nvSpPr>
        <p:spPr>
          <a:xfrm>
            <a:off x="838200" y="1825625"/>
            <a:ext cx="10515600" cy="4062557"/>
          </a:xfrm>
        </p:spPr>
        <p:txBody>
          <a:bodyPr>
            <a:normAutofit/>
          </a:bodyPr>
          <a:lstStyle/>
          <a:p>
            <a:pPr marL="0" indent="0">
              <a:buNone/>
            </a:pPr>
            <a:r>
              <a:rPr lang="en-US"/>
              <a:t>What would be the next best option?</a:t>
            </a:r>
          </a:p>
          <a:p>
            <a:pPr marL="514350" indent="-514350">
              <a:buFont typeface="+mj-lt"/>
              <a:buAutoNum type="alphaLcParenR"/>
            </a:pPr>
            <a:r>
              <a:rPr lang="en-US"/>
              <a:t>Re-biopsy a metastatic site, and if HER2-low, T-</a:t>
            </a:r>
            <a:r>
              <a:rPr lang="en-US" err="1"/>
              <a:t>DXd</a:t>
            </a:r>
            <a:endParaRPr lang="en-US"/>
          </a:p>
          <a:p>
            <a:pPr marL="514350" indent="-514350">
              <a:buFont typeface="+mj-lt"/>
              <a:buAutoNum type="alphaLcParenR"/>
            </a:pPr>
            <a:r>
              <a:rPr lang="en-US"/>
              <a:t>Ask the pathologist to quantify any faint HER2 expression, and, if present, T-</a:t>
            </a:r>
            <a:r>
              <a:rPr lang="en-US" err="1"/>
              <a:t>DXd</a:t>
            </a:r>
            <a:endParaRPr lang="en-US"/>
          </a:p>
          <a:p>
            <a:pPr marL="514350" indent="-514350">
              <a:buFont typeface="+mj-lt"/>
              <a:buAutoNum type="alphaLcParenR"/>
            </a:pPr>
            <a:r>
              <a:rPr lang="en-US"/>
              <a:t>Refer to hospice</a:t>
            </a:r>
          </a:p>
          <a:p>
            <a:pPr marL="514350" indent="-514350">
              <a:buFont typeface="+mj-lt"/>
              <a:buAutoNum type="alphaLcParenR"/>
            </a:pPr>
            <a:r>
              <a:rPr lang="en-US" err="1"/>
              <a:t>Eribulin</a:t>
            </a:r>
            <a:endParaRPr lang="en-US"/>
          </a:p>
          <a:p>
            <a:pPr marL="514350" indent="-514350">
              <a:buFont typeface="+mj-lt"/>
              <a:buAutoNum type="alphaLcParenR"/>
            </a:pPr>
            <a:r>
              <a:rPr lang="en-US"/>
              <a:t>Unsure</a:t>
            </a:r>
          </a:p>
        </p:txBody>
      </p:sp>
      <p:sp>
        <p:nvSpPr>
          <p:cNvPr id="5" name="Footer Placeholder 4">
            <a:extLst>
              <a:ext uri="{FF2B5EF4-FFF2-40B4-BE49-F238E27FC236}">
                <a16:creationId xmlns:a16="http://schemas.microsoft.com/office/drawing/2014/main" id="{156AAF13-1900-8F3A-AA3E-0DAC7C5A2EA1}"/>
              </a:ext>
            </a:extLst>
          </p:cNvPr>
          <p:cNvSpPr>
            <a:spLocks noGrp="1"/>
          </p:cNvSpPr>
          <p:nvPr>
            <p:ph type="ftr" sz="quarter" idx="10"/>
          </p:nvPr>
        </p:nvSpPr>
        <p:spPr>
          <a:xfrm>
            <a:off x="1416735" y="6054437"/>
            <a:ext cx="10651322" cy="803564"/>
          </a:xfrm>
        </p:spPr>
        <p:txBody>
          <a:bodyPr/>
          <a:lstStyle/>
          <a:p>
            <a:r>
              <a:rPr lang="en-US"/>
              <a:t>HER2, human epidermal growth factor receptor 2; T-</a:t>
            </a:r>
            <a:r>
              <a:rPr lang="en-US" err="1"/>
              <a:t>DXd</a:t>
            </a:r>
            <a:r>
              <a:rPr lang="en-US"/>
              <a:t>, trastuzumab </a:t>
            </a:r>
            <a:r>
              <a:rPr lang="en-US" err="1"/>
              <a:t>deruxtecan</a:t>
            </a:r>
            <a:r>
              <a:rPr lang="en-US"/>
              <a:t>.</a:t>
            </a:r>
          </a:p>
        </p:txBody>
      </p:sp>
    </p:spTree>
    <p:extLst>
      <p:ext uri="{BB962C8B-B14F-4D97-AF65-F5344CB8AC3E}">
        <p14:creationId xmlns:p14="http://schemas.microsoft.com/office/powerpoint/2010/main" val="357344382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9DB29D-69E3-35FA-E7BE-47669C5EBEF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1BD931B-193A-D296-7E5D-B08837D2727B}"/>
              </a:ext>
            </a:extLst>
          </p:cNvPr>
          <p:cNvSpPr>
            <a:spLocks noGrp="1"/>
          </p:cNvSpPr>
          <p:nvPr>
            <p:ph type="title"/>
          </p:nvPr>
        </p:nvSpPr>
        <p:spPr/>
        <p:txBody>
          <a:bodyPr>
            <a:normAutofit/>
          </a:bodyPr>
          <a:lstStyle/>
          <a:p>
            <a:r>
              <a:rPr lang="en-US"/>
              <a:t>Case Study: Rationale for Best/Correct Answer</a:t>
            </a:r>
          </a:p>
        </p:txBody>
      </p:sp>
      <p:sp>
        <p:nvSpPr>
          <p:cNvPr id="3" name="Content Placeholder 2">
            <a:extLst>
              <a:ext uri="{FF2B5EF4-FFF2-40B4-BE49-F238E27FC236}">
                <a16:creationId xmlns:a16="http://schemas.microsoft.com/office/drawing/2014/main" id="{5D2305C6-4BFC-8BC2-5073-FE6F9D9AA286}"/>
              </a:ext>
            </a:extLst>
          </p:cNvPr>
          <p:cNvSpPr>
            <a:spLocks noGrp="1"/>
          </p:cNvSpPr>
          <p:nvPr>
            <p:ph idx="1"/>
          </p:nvPr>
        </p:nvSpPr>
        <p:spPr>
          <a:xfrm>
            <a:off x="838200" y="2984284"/>
            <a:ext cx="10515600" cy="2843357"/>
          </a:xfrm>
        </p:spPr>
        <p:txBody>
          <a:bodyPr>
            <a:noAutofit/>
          </a:bodyPr>
          <a:lstStyle/>
          <a:p>
            <a:r>
              <a:rPr lang="en-US" sz="2400"/>
              <a:t>T-</a:t>
            </a:r>
            <a:r>
              <a:rPr lang="en-US" sz="2400" err="1"/>
              <a:t>DXd</a:t>
            </a:r>
            <a:r>
              <a:rPr lang="en-US" sz="2400"/>
              <a:t> is now approved as first-line chemotherapy in patients with HER2 ultralow as well as HER2 low </a:t>
            </a:r>
            <a:r>
              <a:rPr lang="en-US" sz="2400" err="1"/>
              <a:t>mBC</a:t>
            </a:r>
            <a:r>
              <a:rPr lang="en-US" sz="2400"/>
              <a:t>; once pathology documents that there is HER2 expression, this patient is a candidate for T-</a:t>
            </a:r>
            <a:r>
              <a:rPr lang="en-US" sz="2400" err="1"/>
              <a:t>DXd</a:t>
            </a:r>
            <a:endParaRPr lang="en-US" sz="2400"/>
          </a:p>
          <a:p>
            <a:r>
              <a:rPr lang="en-US" sz="2400"/>
              <a:t>First-line treatment with T-</a:t>
            </a:r>
            <a:r>
              <a:rPr lang="en-US" sz="2400" err="1"/>
              <a:t>DXd</a:t>
            </a:r>
            <a:r>
              <a:rPr lang="en-US" sz="2400"/>
              <a:t> is a good option for highly symptomatic patients with visceral disease who need a quick response</a:t>
            </a:r>
          </a:p>
        </p:txBody>
      </p:sp>
      <p:sp>
        <p:nvSpPr>
          <p:cNvPr id="4" name="Text Placeholder 3">
            <a:extLst>
              <a:ext uri="{FF2B5EF4-FFF2-40B4-BE49-F238E27FC236}">
                <a16:creationId xmlns:a16="http://schemas.microsoft.com/office/drawing/2014/main" id="{8FD83C40-0F3B-822E-1EF1-675D7E8A73DB}"/>
              </a:ext>
            </a:extLst>
          </p:cNvPr>
          <p:cNvSpPr>
            <a:spLocks noGrp="1"/>
          </p:cNvSpPr>
          <p:nvPr>
            <p:ph type="body" sz="quarter" idx="11"/>
          </p:nvPr>
        </p:nvSpPr>
        <p:spPr>
          <a:xfrm>
            <a:off x="838200" y="1690688"/>
            <a:ext cx="10515600" cy="1066800"/>
          </a:xfrm>
        </p:spPr>
        <p:txBody>
          <a:bodyPr/>
          <a:lstStyle/>
          <a:p>
            <a:pPr marL="0" indent="0">
              <a:buNone/>
            </a:pPr>
            <a:r>
              <a:rPr lang="en-US"/>
              <a:t>Correct answer: B. Ask the pathologist to quantify</a:t>
            </a:r>
            <a:br>
              <a:rPr lang="en-US"/>
            </a:br>
            <a:r>
              <a:rPr lang="en-US"/>
              <a:t>any faint HER2 expression, and, if present, T-</a:t>
            </a:r>
            <a:r>
              <a:rPr lang="en-US" err="1"/>
              <a:t>DXd</a:t>
            </a:r>
            <a:endParaRPr lang="en-US"/>
          </a:p>
        </p:txBody>
      </p:sp>
      <p:sp>
        <p:nvSpPr>
          <p:cNvPr id="5" name="Footer Placeholder 4">
            <a:extLst>
              <a:ext uri="{FF2B5EF4-FFF2-40B4-BE49-F238E27FC236}">
                <a16:creationId xmlns:a16="http://schemas.microsoft.com/office/drawing/2014/main" id="{7F4F78B6-05EF-5F7C-29B5-FA8E608BAC2E}"/>
              </a:ext>
            </a:extLst>
          </p:cNvPr>
          <p:cNvSpPr>
            <a:spLocks noGrp="1"/>
          </p:cNvSpPr>
          <p:nvPr>
            <p:ph type="ftr" sz="quarter" idx="10"/>
          </p:nvPr>
        </p:nvSpPr>
        <p:spPr/>
        <p:txBody>
          <a:bodyPr/>
          <a:lstStyle/>
          <a:p>
            <a:r>
              <a:rPr lang="en-US">
                <a:solidFill>
                  <a:schemeClr val="tx1"/>
                </a:solidFill>
              </a:rPr>
              <a:t>HER2, human epidermal growth factor receptor 2; </a:t>
            </a:r>
            <a:r>
              <a:rPr lang="en-US" err="1">
                <a:solidFill>
                  <a:schemeClr val="tx1"/>
                </a:solidFill>
              </a:rPr>
              <a:t>mBC</a:t>
            </a:r>
            <a:r>
              <a:rPr lang="en-US">
                <a:solidFill>
                  <a:schemeClr val="tx1"/>
                </a:solidFill>
              </a:rPr>
              <a:t>, metastatic breast cancer; T-</a:t>
            </a:r>
            <a:r>
              <a:rPr lang="en-US" err="1">
                <a:solidFill>
                  <a:schemeClr val="tx1"/>
                </a:solidFill>
              </a:rPr>
              <a:t>DXd</a:t>
            </a:r>
            <a:r>
              <a:rPr lang="en-US">
                <a:solidFill>
                  <a:schemeClr val="tx1"/>
                </a:solidFill>
              </a:rPr>
              <a:t>, trastuzumab </a:t>
            </a:r>
            <a:r>
              <a:rPr lang="en-US" err="1">
                <a:solidFill>
                  <a:schemeClr val="tx1"/>
                </a:solidFill>
              </a:rPr>
              <a:t>deruxtecan</a:t>
            </a:r>
            <a:r>
              <a:rPr lang="en-US">
                <a:solidFill>
                  <a:schemeClr val="tx1"/>
                </a:solidFill>
              </a:rPr>
              <a:t>.</a:t>
            </a:r>
          </a:p>
        </p:txBody>
      </p:sp>
    </p:spTree>
    <p:extLst>
      <p:ext uri="{BB962C8B-B14F-4D97-AF65-F5344CB8AC3E}">
        <p14:creationId xmlns:p14="http://schemas.microsoft.com/office/powerpoint/2010/main" val="135827412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7CE722-6E87-496C-033E-B9C66BB71A54}"/>
            </a:ext>
          </a:extLst>
        </p:cNvPr>
        <p:cNvGrpSpPr/>
        <p:nvPr/>
      </p:nvGrpSpPr>
      <p:grpSpPr>
        <a:xfrm>
          <a:off x="0" y="0"/>
          <a:ext cx="0" cy="0"/>
          <a:chOff x="0" y="0"/>
          <a:chExt cx="0" cy="0"/>
        </a:xfrm>
      </p:grpSpPr>
      <p:pic>
        <p:nvPicPr>
          <p:cNvPr id="5" name="Picture 4" descr="A close-up of a flower&#10;&#10;AI-generated content may be incorrect.">
            <a:extLst>
              <a:ext uri="{FF2B5EF4-FFF2-40B4-BE49-F238E27FC236}">
                <a16:creationId xmlns:a16="http://schemas.microsoft.com/office/drawing/2014/main" id="{EAE9844B-79BC-2678-700D-3B00CCDECC4E}"/>
              </a:ext>
            </a:extLst>
          </p:cNvPr>
          <p:cNvPicPr>
            <a:picLocks noChangeAspect="1"/>
          </p:cNvPicPr>
          <p:nvPr/>
        </p:nvPicPr>
        <p:blipFill>
          <a:blip r:embed="rId3"/>
          <a:stretch>
            <a:fillRect/>
          </a:stretch>
        </p:blipFill>
        <p:spPr>
          <a:xfrm>
            <a:off x="-6096" y="0"/>
            <a:ext cx="12198096" cy="6858000"/>
          </a:xfrm>
          <a:prstGeom prst="rect">
            <a:avLst/>
          </a:prstGeom>
        </p:spPr>
      </p:pic>
    </p:spTree>
    <p:extLst>
      <p:ext uri="{BB962C8B-B14F-4D97-AF65-F5344CB8AC3E}">
        <p14:creationId xmlns:p14="http://schemas.microsoft.com/office/powerpoint/2010/main" val="274495870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205B71-82D9-F73B-EAAF-2B0053F7F7A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A9D49F6-1414-0EF1-48A1-4CD777F321F3}"/>
              </a:ext>
            </a:extLst>
          </p:cNvPr>
          <p:cNvSpPr>
            <a:spLocks noGrp="1"/>
          </p:cNvSpPr>
          <p:nvPr>
            <p:ph type="title"/>
          </p:nvPr>
        </p:nvSpPr>
        <p:spPr>
          <a:xfrm>
            <a:off x="838200" y="116286"/>
            <a:ext cx="10515600" cy="970922"/>
          </a:xfrm>
        </p:spPr>
        <p:txBody>
          <a:bodyPr/>
          <a:lstStyle/>
          <a:p>
            <a:r>
              <a:rPr lang="en-US"/>
              <a:t>The Past, Present, and Future of HER2 Low</a:t>
            </a:r>
          </a:p>
        </p:txBody>
      </p:sp>
      <p:sp>
        <p:nvSpPr>
          <p:cNvPr id="4" name="Footer Placeholder 3">
            <a:extLst>
              <a:ext uri="{FF2B5EF4-FFF2-40B4-BE49-F238E27FC236}">
                <a16:creationId xmlns:a16="http://schemas.microsoft.com/office/drawing/2014/main" id="{F5436B19-248E-F09E-6003-4CB78E628C3F}"/>
              </a:ext>
            </a:extLst>
          </p:cNvPr>
          <p:cNvSpPr>
            <a:spLocks noGrp="1"/>
          </p:cNvSpPr>
          <p:nvPr>
            <p:ph type="ftr" sz="quarter" idx="10"/>
          </p:nvPr>
        </p:nvSpPr>
        <p:spPr>
          <a:xfrm>
            <a:off x="1416735" y="6302767"/>
            <a:ext cx="10651322" cy="555233"/>
          </a:xfrm>
        </p:spPr>
        <p:txBody>
          <a:bodyPr/>
          <a:lstStyle/>
          <a:p>
            <a:pPr>
              <a:spcBef>
                <a:spcPts val="0"/>
              </a:spcBef>
            </a:pPr>
            <a:r>
              <a:rPr lang="en-CA">
                <a:solidFill>
                  <a:schemeClr val="tx1"/>
                </a:solidFill>
              </a:rPr>
              <a:t>ERBB, erythroblastic leukemia viral oncogene homolog; HER2, human epidermal growth factor receptor 2.</a:t>
            </a:r>
          </a:p>
          <a:p>
            <a:pPr>
              <a:spcBef>
                <a:spcPts val="0"/>
              </a:spcBef>
            </a:pPr>
            <a:r>
              <a:rPr lang="en-CA">
                <a:solidFill>
                  <a:schemeClr val="tx1"/>
                </a:solidFill>
              </a:rPr>
              <a:t>Tarantino P, et al. </a:t>
            </a:r>
            <a:r>
              <a:rPr lang="en-CA" i="1">
                <a:solidFill>
                  <a:schemeClr val="tx1"/>
                </a:solidFill>
              </a:rPr>
              <a:t>Cancer </a:t>
            </a:r>
            <a:r>
              <a:rPr lang="en-CA" i="1" err="1">
                <a:solidFill>
                  <a:schemeClr val="tx1"/>
                </a:solidFill>
              </a:rPr>
              <a:t>Discov</a:t>
            </a:r>
            <a:r>
              <a:rPr lang="en-CA">
                <a:solidFill>
                  <a:schemeClr val="tx1"/>
                </a:solidFill>
              </a:rPr>
              <a:t>. 2022;12(9):2026-2030.</a:t>
            </a:r>
            <a:endParaRPr lang="en-US">
              <a:solidFill>
                <a:schemeClr val="tx1"/>
              </a:solidFill>
            </a:endParaRPr>
          </a:p>
          <a:p>
            <a:endParaRPr lang="en-US"/>
          </a:p>
        </p:txBody>
      </p:sp>
      <p:grpSp>
        <p:nvGrpSpPr>
          <p:cNvPr id="5" name="Group 4">
            <a:extLst>
              <a:ext uri="{FF2B5EF4-FFF2-40B4-BE49-F238E27FC236}">
                <a16:creationId xmlns:a16="http://schemas.microsoft.com/office/drawing/2014/main" id="{F80FDB9C-3A73-BCDB-037A-C5DA7C0884F2}"/>
              </a:ext>
            </a:extLst>
          </p:cNvPr>
          <p:cNvGrpSpPr/>
          <p:nvPr/>
        </p:nvGrpSpPr>
        <p:grpSpPr>
          <a:xfrm>
            <a:off x="1359882" y="1010151"/>
            <a:ext cx="7649210" cy="5292616"/>
            <a:chOff x="1154080" y="550505"/>
            <a:chExt cx="8401106" cy="6058166"/>
          </a:xfrm>
        </p:grpSpPr>
        <p:cxnSp>
          <p:nvCxnSpPr>
            <p:cNvPr id="6" name="Straight Connector 5">
              <a:extLst>
                <a:ext uri="{FF2B5EF4-FFF2-40B4-BE49-F238E27FC236}">
                  <a16:creationId xmlns:a16="http://schemas.microsoft.com/office/drawing/2014/main" id="{BCA4859B-71AD-CEB1-05F1-253815D784B8}"/>
                </a:ext>
              </a:extLst>
            </p:cNvPr>
            <p:cNvCxnSpPr>
              <a:cxnSpLocks/>
            </p:cNvCxnSpPr>
            <p:nvPr/>
          </p:nvCxnSpPr>
          <p:spPr>
            <a:xfrm flipH="1">
              <a:off x="6085142" y="934196"/>
              <a:ext cx="2816" cy="5301806"/>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94357F93-AD0D-F8F4-D1A2-6EF5EB1BC512}"/>
                </a:ext>
              </a:extLst>
            </p:cNvPr>
            <p:cNvCxnSpPr/>
            <p:nvPr/>
          </p:nvCxnSpPr>
          <p:spPr>
            <a:xfrm>
              <a:off x="2865120" y="3596640"/>
              <a:ext cx="6217920" cy="0"/>
            </a:xfrm>
            <a:prstGeom prst="line">
              <a:avLst/>
            </a:prstGeom>
            <a:ln w="2857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 name="Teardrop 59">
              <a:extLst>
                <a:ext uri="{FF2B5EF4-FFF2-40B4-BE49-F238E27FC236}">
                  <a16:creationId xmlns:a16="http://schemas.microsoft.com/office/drawing/2014/main" id="{21FE3600-1C89-A12F-6396-D9419C8EA734}"/>
                </a:ext>
              </a:extLst>
            </p:cNvPr>
            <p:cNvSpPr/>
            <p:nvPr/>
          </p:nvSpPr>
          <p:spPr>
            <a:xfrm rot="5400000">
              <a:off x="2917140" y="672788"/>
              <a:ext cx="1749872" cy="1505306"/>
            </a:xfrm>
            <a:custGeom>
              <a:avLst/>
              <a:gdLst>
                <a:gd name="connsiteX0" fmla="*/ 0 w 3355674"/>
                <a:gd name="connsiteY0" fmla="*/ 1574321 h 3148641"/>
                <a:gd name="connsiteX1" fmla="*/ 1677837 w 3355674"/>
                <a:gd name="connsiteY1" fmla="*/ 0 h 3148641"/>
                <a:gd name="connsiteX2" fmla="*/ 3355674 w 3355674"/>
                <a:gd name="connsiteY2" fmla="*/ 0 h 3148641"/>
                <a:gd name="connsiteX3" fmla="*/ 3355674 w 3355674"/>
                <a:gd name="connsiteY3" fmla="*/ 1574321 h 3148641"/>
                <a:gd name="connsiteX4" fmla="*/ 1677837 w 3355674"/>
                <a:gd name="connsiteY4" fmla="*/ 3148642 h 3148641"/>
                <a:gd name="connsiteX5" fmla="*/ 0 w 3355674"/>
                <a:gd name="connsiteY5" fmla="*/ 1574321 h 3148641"/>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3166820"/>
                <a:gd name="connsiteX1" fmla="*/ 1677837 w 3355674"/>
                <a:gd name="connsiteY1" fmla="*/ 0 h 3166820"/>
                <a:gd name="connsiteX2" fmla="*/ 3355674 w 3355674"/>
                <a:gd name="connsiteY2" fmla="*/ 0 h 3166820"/>
                <a:gd name="connsiteX3" fmla="*/ 2406771 w 3355674"/>
                <a:gd name="connsiteY3" fmla="*/ 2126411 h 3166820"/>
                <a:gd name="connsiteX4" fmla="*/ 1677837 w 3355674"/>
                <a:gd name="connsiteY4" fmla="*/ 3148642 h 3166820"/>
                <a:gd name="connsiteX5" fmla="*/ 0 w 3355674"/>
                <a:gd name="connsiteY5" fmla="*/ 1574321 h 3166820"/>
                <a:gd name="connsiteX0" fmla="*/ 0 w 3355674"/>
                <a:gd name="connsiteY0" fmla="*/ 1574321 h 2203830"/>
                <a:gd name="connsiteX1" fmla="*/ 1677837 w 3355674"/>
                <a:gd name="connsiteY1" fmla="*/ 0 h 2203830"/>
                <a:gd name="connsiteX2" fmla="*/ 3355674 w 3355674"/>
                <a:gd name="connsiteY2" fmla="*/ 0 h 2203830"/>
                <a:gd name="connsiteX3" fmla="*/ 2406771 w 3355674"/>
                <a:gd name="connsiteY3" fmla="*/ 2126411 h 2203830"/>
                <a:gd name="connsiteX4" fmla="*/ 0 w 3355674"/>
                <a:gd name="connsiteY4" fmla="*/ 1574321 h 2203830"/>
                <a:gd name="connsiteX0" fmla="*/ 8376 w 2466903"/>
                <a:gd name="connsiteY0" fmla="*/ 1522562 h 2198517"/>
                <a:gd name="connsiteX1" fmla="*/ 789066 w 2466903"/>
                <a:gd name="connsiteY1" fmla="*/ 0 h 2198517"/>
                <a:gd name="connsiteX2" fmla="*/ 2466903 w 2466903"/>
                <a:gd name="connsiteY2" fmla="*/ 0 h 2198517"/>
                <a:gd name="connsiteX3" fmla="*/ 1518000 w 2466903"/>
                <a:gd name="connsiteY3" fmla="*/ 2126411 h 2198517"/>
                <a:gd name="connsiteX4" fmla="*/ 8376 w 2466903"/>
                <a:gd name="connsiteY4" fmla="*/ 1522562 h 2198517"/>
                <a:gd name="connsiteX0" fmla="*/ 120974 w 2579501"/>
                <a:gd name="connsiteY0" fmla="*/ 1522562 h 2212802"/>
                <a:gd name="connsiteX1" fmla="*/ 901664 w 2579501"/>
                <a:gd name="connsiteY1" fmla="*/ 0 h 2212802"/>
                <a:gd name="connsiteX2" fmla="*/ 2579501 w 2579501"/>
                <a:gd name="connsiteY2" fmla="*/ 0 h 2212802"/>
                <a:gd name="connsiteX3" fmla="*/ 1630598 w 2579501"/>
                <a:gd name="connsiteY3" fmla="*/ 2126411 h 2212802"/>
                <a:gd name="connsiteX4" fmla="*/ 120974 w 2579501"/>
                <a:gd name="connsiteY4" fmla="*/ 1522562 h 2212802"/>
                <a:gd name="connsiteX0" fmla="*/ 120975 w 2579500"/>
                <a:gd name="connsiteY0" fmla="*/ 1703716 h 2243910"/>
                <a:gd name="connsiteX1" fmla="*/ 901663 w 2579500"/>
                <a:gd name="connsiteY1" fmla="*/ 0 h 2243910"/>
                <a:gd name="connsiteX2" fmla="*/ 2579500 w 2579500"/>
                <a:gd name="connsiteY2" fmla="*/ 0 h 2243910"/>
                <a:gd name="connsiteX3" fmla="*/ 1630597 w 2579500"/>
                <a:gd name="connsiteY3" fmla="*/ 2126411 h 2243910"/>
                <a:gd name="connsiteX4" fmla="*/ 120975 w 2579500"/>
                <a:gd name="connsiteY4" fmla="*/ 1703716 h 2243910"/>
                <a:gd name="connsiteX0" fmla="*/ 221230 w 2679755"/>
                <a:gd name="connsiteY0" fmla="*/ 1712343 h 2229732"/>
                <a:gd name="connsiteX1" fmla="*/ 613729 w 2679755"/>
                <a:gd name="connsiteY1" fmla="*/ 0 h 2229732"/>
                <a:gd name="connsiteX2" fmla="*/ 2679755 w 2679755"/>
                <a:gd name="connsiteY2" fmla="*/ 8627 h 2229732"/>
                <a:gd name="connsiteX3" fmla="*/ 1730852 w 2679755"/>
                <a:gd name="connsiteY3" fmla="*/ 2135038 h 2229732"/>
                <a:gd name="connsiteX4" fmla="*/ 221230 w 2679755"/>
                <a:gd name="connsiteY4" fmla="*/ 1712343 h 2229732"/>
                <a:gd name="connsiteX0" fmla="*/ 108956 w 2567481"/>
                <a:gd name="connsiteY0" fmla="*/ 1712343 h 2229732"/>
                <a:gd name="connsiteX1" fmla="*/ 501455 w 2567481"/>
                <a:gd name="connsiteY1" fmla="*/ 0 h 2229732"/>
                <a:gd name="connsiteX2" fmla="*/ 2567481 w 2567481"/>
                <a:gd name="connsiteY2" fmla="*/ 8627 h 2229732"/>
                <a:gd name="connsiteX3" fmla="*/ 1618578 w 2567481"/>
                <a:gd name="connsiteY3" fmla="*/ 2135038 h 2229732"/>
                <a:gd name="connsiteX4" fmla="*/ 108956 w 2567481"/>
                <a:gd name="connsiteY4" fmla="*/ 1712343 h 2229732"/>
                <a:gd name="connsiteX0" fmla="*/ 166283 w 2624808"/>
                <a:gd name="connsiteY0" fmla="*/ 1712343 h 2257961"/>
                <a:gd name="connsiteX1" fmla="*/ 558782 w 2624808"/>
                <a:gd name="connsiteY1" fmla="*/ 0 h 2257961"/>
                <a:gd name="connsiteX2" fmla="*/ 2624808 w 2624808"/>
                <a:gd name="connsiteY2" fmla="*/ 8627 h 2257961"/>
                <a:gd name="connsiteX3" fmla="*/ 1675905 w 2624808"/>
                <a:gd name="connsiteY3" fmla="*/ 2135038 h 2257961"/>
                <a:gd name="connsiteX4" fmla="*/ 166283 w 2624808"/>
                <a:gd name="connsiteY4" fmla="*/ 1712343 h 2257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808" h="2257961">
                  <a:moveTo>
                    <a:pt x="166283" y="1712343"/>
                  </a:moveTo>
                  <a:cubicBezTo>
                    <a:pt x="-149298" y="1192602"/>
                    <a:pt x="-14177" y="60385"/>
                    <a:pt x="558782" y="0"/>
                  </a:cubicBezTo>
                  <a:lnTo>
                    <a:pt x="2624808" y="8627"/>
                  </a:lnTo>
                  <a:cubicBezTo>
                    <a:pt x="2409147" y="481642"/>
                    <a:pt x="1874313" y="1618891"/>
                    <a:pt x="1675905" y="2135038"/>
                  </a:cubicBezTo>
                  <a:cubicBezTo>
                    <a:pt x="1116626" y="2397425"/>
                    <a:pt x="481864" y="2232084"/>
                    <a:pt x="166283" y="1712343"/>
                  </a:cubicBezTo>
                  <a:close/>
                </a:path>
              </a:pathLst>
            </a:custGeom>
            <a:gradFill>
              <a:gsLst>
                <a:gs pos="61000">
                  <a:schemeClr val="accent3"/>
                </a:gs>
                <a:gs pos="0">
                  <a:schemeClr val="accent6">
                    <a:lumMod val="16000"/>
                    <a:lumOff val="84000"/>
                    <a:alpha val="0"/>
                  </a:schemeClr>
                </a:gs>
              </a:gsLst>
              <a:lin ang="0" scaled="0"/>
            </a:gra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4" name="Pie 13">
              <a:extLst>
                <a:ext uri="{FF2B5EF4-FFF2-40B4-BE49-F238E27FC236}">
                  <a16:creationId xmlns:a16="http://schemas.microsoft.com/office/drawing/2014/main" id="{5F18F86A-D5DF-2431-C77B-975394E14AAD}"/>
                </a:ext>
              </a:extLst>
            </p:cNvPr>
            <p:cNvSpPr/>
            <p:nvPr/>
          </p:nvSpPr>
          <p:spPr>
            <a:xfrm>
              <a:off x="3653333" y="1408982"/>
              <a:ext cx="1759789" cy="1759789"/>
            </a:xfrm>
            <a:prstGeom prst="pie">
              <a:avLst>
                <a:gd name="adj1" fmla="val 18390912"/>
                <a:gd name="adj2" fmla="val 17071002"/>
              </a:avLst>
            </a:prstGeom>
            <a:solidFill>
              <a:schemeClr val="accent3"/>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93E23C2F-9CCE-1C86-83F3-FDC565A6D9F2}"/>
                </a:ext>
              </a:extLst>
            </p:cNvPr>
            <p:cNvSpPr/>
            <p:nvPr/>
          </p:nvSpPr>
          <p:spPr>
            <a:xfrm>
              <a:off x="1154080" y="680517"/>
              <a:ext cx="2689034" cy="900993"/>
            </a:xfrm>
            <a:prstGeom prst="rect">
              <a:avLst/>
            </a:prstGeom>
            <a:ln>
              <a:solidFill>
                <a:schemeClr val="bg1"/>
              </a:solid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ERBB2-amplified</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Benefit with therapeutic blockade of the HER2 pathway</a:t>
              </a:r>
            </a:p>
          </p:txBody>
        </p:sp>
        <p:sp>
          <p:nvSpPr>
            <p:cNvPr id="50" name="TextBox 49">
              <a:extLst>
                <a:ext uri="{FF2B5EF4-FFF2-40B4-BE49-F238E27FC236}">
                  <a16:creationId xmlns:a16="http://schemas.microsoft.com/office/drawing/2014/main" id="{F5EB4EFE-09B3-72C6-4DB0-C410455D5AEF}"/>
                </a:ext>
              </a:extLst>
            </p:cNvPr>
            <p:cNvSpPr txBox="1"/>
            <p:nvPr/>
          </p:nvSpPr>
          <p:spPr>
            <a:xfrm>
              <a:off x="9197438" y="3364303"/>
              <a:ext cx="357748" cy="422754"/>
            </a:xfrm>
            <a:prstGeom prst="rect">
              <a:avLst/>
            </a:prstGeom>
            <a:noFill/>
          </p:spPr>
          <p:txBody>
            <a:bodyPr wrap="none" rtlCol="0">
              <a:spAutoFit/>
            </a:bodyPr>
            <a:lstStyle/>
            <a:p>
              <a:pPr marL="0" marR="0" lvl="0" indent="0" algn="l" defTabSz="424481"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a:t>
              </a:r>
            </a:p>
          </p:txBody>
        </p:sp>
        <p:sp>
          <p:nvSpPr>
            <p:cNvPr id="22" name="Pie 21">
              <a:extLst>
                <a:ext uri="{FF2B5EF4-FFF2-40B4-BE49-F238E27FC236}">
                  <a16:creationId xmlns:a16="http://schemas.microsoft.com/office/drawing/2014/main" id="{91DCBCB9-14DE-5193-7120-64C0BC12309F}"/>
                </a:ext>
              </a:extLst>
            </p:cNvPr>
            <p:cNvSpPr/>
            <p:nvPr/>
          </p:nvSpPr>
          <p:spPr>
            <a:xfrm>
              <a:off x="3653333" y="1408982"/>
              <a:ext cx="1759789" cy="1759789"/>
            </a:xfrm>
            <a:prstGeom prst="pie">
              <a:avLst>
                <a:gd name="adj1" fmla="val 16248758"/>
                <a:gd name="adj2" fmla="val 12224513"/>
              </a:avLst>
            </a:prstGeom>
            <a:solidFill>
              <a:schemeClr val="accent2"/>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C2E37"/>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697BE865-5CF3-5CFF-5E00-8F6F3101CF6E}"/>
                </a:ext>
              </a:extLst>
            </p:cNvPr>
            <p:cNvSpPr txBox="1"/>
            <p:nvPr/>
          </p:nvSpPr>
          <p:spPr>
            <a:xfrm>
              <a:off x="4078134" y="2426899"/>
              <a:ext cx="831343"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negative</a:t>
              </a:r>
            </a:p>
          </p:txBody>
        </p:sp>
        <p:sp>
          <p:nvSpPr>
            <p:cNvPr id="37" name="Freeform 36">
              <a:extLst>
                <a:ext uri="{FF2B5EF4-FFF2-40B4-BE49-F238E27FC236}">
                  <a16:creationId xmlns:a16="http://schemas.microsoft.com/office/drawing/2014/main" id="{D5924DF2-2C3E-F115-23E6-69C1FDCDAA09}"/>
                </a:ext>
              </a:extLst>
            </p:cNvPr>
            <p:cNvSpPr/>
            <p:nvPr/>
          </p:nvSpPr>
          <p:spPr>
            <a:xfrm>
              <a:off x="3135748" y="937404"/>
              <a:ext cx="1403230" cy="1362973"/>
            </a:xfrm>
            <a:custGeom>
              <a:avLst/>
              <a:gdLst>
                <a:gd name="connsiteX0" fmla="*/ 2104845 w 2104845"/>
                <a:gd name="connsiteY0" fmla="*/ 0 h 2044460"/>
                <a:gd name="connsiteX1" fmla="*/ 2104845 w 2104845"/>
                <a:gd name="connsiteY1" fmla="*/ 2044460 h 2044460"/>
                <a:gd name="connsiteX2" fmla="*/ 0 w 2104845"/>
                <a:gd name="connsiteY2" fmla="*/ 1078302 h 2044460"/>
              </a:gdLst>
              <a:ahLst/>
              <a:cxnLst>
                <a:cxn ang="0">
                  <a:pos x="connsiteX0" y="connsiteY0"/>
                </a:cxn>
                <a:cxn ang="0">
                  <a:pos x="connsiteX1" y="connsiteY1"/>
                </a:cxn>
                <a:cxn ang="0">
                  <a:pos x="connsiteX2" y="connsiteY2"/>
                </a:cxn>
              </a:cxnLst>
              <a:rect l="l" t="t" r="r" b="b"/>
              <a:pathLst>
                <a:path w="2104845" h="2044460">
                  <a:moveTo>
                    <a:pt x="2104845" y="0"/>
                  </a:moveTo>
                  <a:lnTo>
                    <a:pt x="2104845" y="2044460"/>
                  </a:lnTo>
                  <a:lnTo>
                    <a:pt x="0" y="1078302"/>
                  </a:lnTo>
                </a:path>
              </a:pathLst>
            </a:custGeom>
            <a:no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24481"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1EABC218-403A-76C7-6902-DF0560D5E015}"/>
                </a:ext>
              </a:extLst>
            </p:cNvPr>
            <p:cNvSpPr txBox="1"/>
            <p:nvPr/>
          </p:nvSpPr>
          <p:spPr>
            <a:xfrm>
              <a:off x="6085142" y="6185917"/>
              <a:ext cx="357748" cy="422754"/>
            </a:xfrm>
            <a:prstGeom prst="rect">
              <a:avLst/>
            </a:prstGeom>
            <a:noFill/>
          </p:spPr>
          <p:txBody>
            <a:bodyPr wrap="none" rtlCol="0">
              <a:spAutoFit/>
            </a:bodyPr>
            <a:lstStyle/>
            <a:p>
              <a:pPr marL="0" marR="0" lvl="0" indent="0" algn="l" defTabSz="424481"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a:t>
              </a:r>
            </a:p>
          </p:txBody>
        </p:sp>
        <p:sp>
          <p:nvSpPr>
            <p:cNvPr id="45" name="TextBox 44">
              <a:extLst>
                <a:ext uri="{FF2B5EF4-FFF2-40B4-BE49-F238E27FC236}">
                  <a16:creationId xmlns:a16="http://schemas.microsoft.com/office/drawing/2014/main" id="{5F68013C-4889-C486-BE93-49E8F6C3CD02}"/>
                </a:ext>
              </a:extLst>
            </p:cNvPr>
            <p:cNvSpPr txBox="1"/>
            <p:nvPr/>
          </p:nvSpPr>
          <p:spPr>
            <a:xfrm>
              <a:off x="7181372" y="5042622"/>
              <a:ext cx="741554" cy="422754"/>
            </a:xfrm>
            <a:prstGeom prst="rect">
              <a:avLst/>
            </a:prstGeom>
            <a:noFill/>
          </p:spPr>
          <p:txBody>
            <a:bodyPr wrap="none" rtlCol="0">
              <a:spAutoFit/>
            </a:bodyPr>
            <a:lstStyle/>
            <a:p>
              <a:pPr marL="0" marR="0" lvl="0" indent="0" algn="ctr" defTabSz="424481"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HER2 </a:t>
              </a:r>
              <a:b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br>
              <a:r>
                <a:rPr kumimoji="0" lang="en-US" sz="1000" b="1" i="0" u="none" strike="noStrike" kern="1200" cap="none" spc="0" normalizeH="0" baseline="0" noProof="0">
                  <a:ln>
                    <a:noFill/>
                  </a:ln>
                  <a:solidFill>
                    <a:schemeClr val="bg1"/>
                  </a:solidFill>
                  <a:effectLst/>
                  <a:uLnTx/>
                  <a:uFillTx/>
                  <a:latin typeface="Arial" panose="020B0604020202020204" pitchFamily="34" charset="0"/>
                  <a:cs typeface="Arial" panose="020B0604020202020204" pitchFamily="34" charset="0"/>
                </a:rPr>
                <a:t>ultralow</a:t>
              </a:r>
            </a:p>
          </p:txBody>
        </p:sp>
        <p:sp>
          <p:nvSpPr>
            <p:cNvPr id="48" name="TextBox 47">
              <a:extLst>
                <a:ext uri="{FF2B5EF4-FFF2-40B4-BE49-F238E27FC236}">
                  <a16:creationId xmlns:a16="http://schemas.microsoft.com/office/drawing/2014/main" id="{C8BD3676-8C8C-9C6C-6CCD-25F8D807B616}"/>
                </a:ext>
              </a:extLst>
            </p:cNvPr>
            <p:cNvSpPr txBox="1"/>
            <p:nvPr/>
          </p:nvSpPr>
          <p:spPr>
            <a:xfrm>
              <a:off x="3829847" y="1558506"/>
              <a:ext cx="787329" cy="493213"/>
            </a:xfrm>
            <a:prstGeom prst="rect">
              <a:avLst/>
            </a:prstGeom>
            <a:noFill/>
          </p:spPr>
          <p:txBody>
            <a:bodyPr wrap="none" rtlCol="0">
              <a:spAutoFit/>
            </a:bodyPr>
            <a:lstStyle/>
            <a:p>
              <a:pPr marL="0" marR="0" lvl="0" indent="0" algn="ctr" defTabSz="424481"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HER2</a:t>
              </a:r>
              <a:b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sz="11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positive</a:t>
              </a:r>
            </a:p>
          </p:txBody>
        </p:sp>
      </p:grpSp>
    </p:spTree>
    <p:extLst>
      <p:ext uri="{BB962C8B-B14F-4D97-AF65-F5344CB8AC3E}">
        <p14:creationId xmlns:p14="http://schemas.microsoft.com/office/powerpoint/2010/main" val="46554950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AXIS_ActivityPresentation2024">
  <a:themeElements>
    <a:clrScheme name="AXIS Color Palette 1">
      <a:dk1>
        <a:srgbClr val="3A3A3A"/>
      </a:dk1>
      <a:lt1>
        <a:srgbClr val="FFFFFF"/>
      </a:lt1>
      <a:dk2>
        <a:srgbClr val="15345A"/>
      </a:dk2>
      <a:lt2>
        <a:srgbClr val="EAEAEA"/>
      </a:lt2>
      <a:accent1>
        <a:srgbClr val="007DC3"/>
      </a:accent1>
      <a:accent2>
        <a:srgbClr val="1C3F93"/>
      </a:accent2>
      <a:accent3>
        <a:srgbClr val="E8931A"/>
      </a:accent3>
      <a:accent4>
        <a:srgbClr val="BF3A61"/>
      </a:accent4>
      <a:accent5>
        <a:srgbClr val="3A869B"/>
      </a:accent5>
      <a:accent6>
        <a:srgbClr val="64AB6C"/>
      </a:accent6>
      <a:hlink>
        <a:srgbClr val="8EDFDC"/>
      </a:hlink>
      <a:folHlink>
        <a:srgbClr val="007DC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XIS_ActivityPresentation2024" id="{B0F4FAA5-AD3D-F242-ADFB-4453DB559076}" vid="{E4D0CC48-92F2-AD4A-BAF9-8C7FBF6695DE}"/>
    </a:ext>
  </a:extLst>
</a:theme>
</file>

<file path=ppt/theme/theme2.xml><?xml version="1.0" encoding="utf-8"?>
<a:theme xmlns:a="http://schemas.openxmlformats.org/drawingml/2006/main" name="1_AXIS_ActivityPresentation2024">
  <a:themeElements>
    <a:clrScheme name="AXIS Color Palette 1">
      <a:dk1>
        <a:srgbClr val="3A3A3A"/>
      </a:dk1>
      <a:lt1>
        <a:srgbClr val="FFFFFF"/>
      </a:lt1>
      <a:dk2>
        <a:srgbClr val="15345A"/>
      </a:dk2>
      <a:lt2>
        <a:srgbClr val="EAEAEA"/>
      </a:lt2>
      <a:accent1>
        <a:srgbClr val="007DC3"/>
      </a:accent1>
      <a:accent2>
        <a:srgbClr val="1C3F93"/>
      </a:accent2>
      <a:accent3>
        <a:srgbClr val="E8931A"/>
      </a:accent3>
      <a:accent4>
        <a:srgbClr val="BF3A61"/>
      </a:accent4>
      <a:accent5>
        <a:srgbClr val="3A869B"/>
      </a:accent5>
      <a:accent6>
        <a:srgbClr val="64AB6C"/>
      </a:accent6>
      <a:hlink>
        <a:srgbClr val="8EDFDC"/>
      </a:hlink>
      <a:folHlink>
        <a:srgbClr val="007DC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XIS_ActivityPresentation2024" id="{6F6C021C-CE50-354E-B3B0-44C0FE775F31}" vid="{62888F54-133E-2B4C-9AE7-C9F04E69482A}"/>
    </a:ext>
  </a:extLst>
</a:theme>
</file>

<file path=ppt/theme/theme3.xml><?xml version="1.0" encoding="utf-8"?>
<a:theme xmlns:a="http://schemas.openxmlformats.org/drawingml/2006/main" name="Content Slide - Blank - ref only series">
  <a:themeElements>
    <a:clrScheme name="Custom 1">
      <a:dk1>
        <a:srgbClr val="1C2E37"/>
      </a:dk1>
      <a:lt1>
        <a:sysClr val="window" lastClr="FFFFFF"/>
      </a:lt1>
      <a:dk2>
        <a:srgbClr val="215366"/>
      </a:dk2>
      <a:lt2>
        <a:srgbClr val="EBEBEB"/>
      </a:lt2>
      <a:accent1>
        <a:srgbClr val="6DCFF6"/>
      </a:accent1>
      <a:accent2>
        <a:srgbClr val="00AEF0"/>
      </a:accent2>
      <a:accent3>
        <a:srgbClr val="8FD5F9"/>
      </a:accent3>
      <a:accent4>
        <a:srgbClr val="8064A2"/>
      </a:accent4>
      <a:accent5>
        <a:srgbClr val="4BACC6"/>
      </a:accent5>
      <a:accent6>
        <a:srgbClr val="F79646"/>
      </a:accent6>
      <a:hlink>
        <a:srgbClr val="00AEF0"/>
      </a:hlink>
      <a:folHlink>
        <a:srgbClr val="00AEF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28575">
          <a:solidFill>
            <a:schemeClr val="bg1"/>
          </a:solid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w="19050">
          <a:solidFill>
            <a:schemeClr val="bg1"/>
          </a:solidFill>
        </a:ln>
        <a:effectLst/>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Content Slide - Blank - ref + fn series">
  <a:themeElements>
    <a:clrScheme name="Custom 1">
      <a:dk1>
        <a:srgbClr val="1C2E37"/>
      </a:dk1>
      <a:lt1>
        <a:sysClr val="window" lastClr="FFFFFF"/>
      </a:lt1>
      <a:dk2>
        <a:srgbClr val="215366"/>
      </a:dk2>
      <a:lt2>
        <a:srgbClr val="EBEBEB"/>
      </a:lt2>
      <a:accent1>
        <a:srgbClr val="6DCFF6"/>
      </a:accent1>
      <a:accent2>
        <a:srgbClr val="00AEF0"/>
      </a:accent2>
      <a:accent3>
        <a:srgbClr val="8FD5F9"/>
      </a:accent3>
      <a:accent4>
        <a:srgbClr val="8064A2"/>
      </a:accent4>
      <a:accent5>
        <a:srgbClr val="4BACC6"/>
      </a:accent5>
      <a:accent6>
        <a:srgbClr val="F79646"/>
      </a:accent6>
      <a:hlink>
        <a:srgbClr val="00AEF0"/>
      </a:hlink>
      <a:folHlink>
        <a:srgbClr val="00AEF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28575">
          <a:solidFill>
            <a:schemeClr val="bg1"/>
          </a:solid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w="19050">
          <a:solidFill>
            <a:schemeClr val="bg1"/>
          </a:solidFill>
        </a:ln>
        <a:effectLst/>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2022_CCO_Template">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CO">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6.xml><?xml version="1.0" encoding="utf-8"?>
<a:theme xmlns:a="http://schemas.openxmlformats.org/drawingml/2006/main" name="AXIS_ActivityPresentation_2025">
  <a:themeElements>
    <a:clrScheme name="AXIS Color Palette 1">
      <a:dk1>
        <a:srgbClr val="3A3A3A"/>
      </a:dk1>
      <a:lt1>
        <a:srgbClr val="FFFFFF"/>
      </a:lt1>
      <a:dk2>
        <a:srgbClr val="15345A"/>
      </a:dk2>
      <a:lt2>
        <a:srgbClr val="EAEAEA"/>
      </a:lt2>
      <a:accent1>
        <a:srgbClr val="007DC3"/>
      </a:accent1>
      <a:accent2>
        <a:srgbClr val="1C3F93"/>
      </a:accent2>
      <a:accent3>
        <a:srgbClr val="E8931A"/>
      </a:accent3>
      <a:accent4>
        <a:srgbClr val="BF3A61"/>
      </a:accent4>
      <a:accent5>
        <a:srgbClr val="3A869B"/>
      </a:accent5>
      <a:accent6>
        <a:srgbClr val="64AB6C"/>
      </a:accent6>
      <a:hlink>
        <a:srgbClr val="8EDFDC"/>
      </a:hlink>
      <a:folHlink>
        <a:srgbClr val="007DC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XIS_ActivityPresentation_2025" id="{7B84F6BD-1704-D248-A718-CE4B7AFFF4B0}" vid="{7A92549E-3CC9-F84B-AF60-58F20E5ACE7E}"/>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6d36001d-906c-42d8-9280-446ac03b1c48">
      <Value>121</Value>
      <Value>145</Value>
      <Value>12</Value>
      <Value>113</Value>
      <Value>9</Value>
      <Value>144</Value>
      <Value>143</Value>
      <Value>141</Value>
      <Value>100</Value>
      <Value>155</Value>
    </TaxCatchAll>
    <Client_x0020_Name xmlns="3e3b0376-e8b9-4908-bff9-700406eddda5" xsi:nil="true"/>
    <Opportunity_x0020_Number_x0020_ xmlns="3e3b0376-e8b9-4908-bff9-700406eddda5">016030_016167</Opportunity_x0020_Number_x0020_>
    <lcf76f155ced4ddcb4097134ff3c332f xmlns="3e3b0376-e8b9-4908-bff9-700406eddda5">
      <Terms xmlns="http://schemas.microsoft.com/office/infopath/2007/PartnerControls"/>
    </lcf76f155ced4ddcb4097134ff3c332f>
    <o4e0cc1c61e94069b6a8551b22c742a1 xmlns="6d36001d-906c-42d8-9280-446ac03b1c48">
      <Terms xmlns="http://schemas.microsoft.com/office/infopath/2007/PartnerControls">
        <TermInfo xmlns="http://schemas.microsoft.com/office/infopath/2007/PartnerControls">
          <TermName xmlns="http://schemas.microsoft.com/office/infopath/2007/PartnerControls">Grand Rounds</TermName>
          <TermId xmlns="http://schemas.microsoft.com/office/infopath/2007/PartnerControls">a87019e9-7a60-4420-b771-891f77d0b6b5</TermId>
        </TermInfo>
      </Terms>
    </o4e0cc1c61e94069b6a8551b22c742a1>
    <h17b8e17546742428aecc4bb79eff81d xmlns="3e3b0376-e8b9-4908-bff9-700406eddda5" xsi:nil="true"/>
    <DocumentSetDescription xmlns="http://schemas.microsoft.com/sharepoint/v3" xsi:nil="true"/>
    <QuickActions xmlns="3e3b0376-e8b9-4908-bff9-700406eddda5">
      <Url xsi:nil="true"/>
      <Description xsi:nil="true"/>
    </QuickActions>
    <k7f9d3a4703b40dd85626795c271c875 xmlns="6d36001d-906c-42d8-9280-446ac03b1c48">
      <Terms xmlns="http://schemas.microsoft.com/office/infopath/2007/PartnerControls">
        <TermInfo xmlns="http://schemas.microsoft.com/office/infopath/2007/PartnerControls">
          <TermName xmlns="http://schemas.microsoft.com/office/infopath/2007/PartnerControls">Dawn Amos</TermName>
          <TermId xmlns="http://schemas.microsoft.com/office/infopath/2007/PartnerControls">452fc166-f322-4bf1-9808-9b7eeef6e48a</TermId>
        </TermInfo>
        <TermInfo xmlns="http://schemas.microsoft.com/office/infopath/2007/PartnerControls">
          <TermName xmlns="http://schemas.microsoft.com/office/infopath/2007/PartnerControls">Samantha Keehn</TermName>
          <TermId xmlns="http://schemas.microsoft.com/office/infopath/2007/PartnerControls">beee19dd-c683-4d60-8e95-7386e9f81d52</TermId>
        </TermInfo>
      </Terms>
    </k7f9d3a4703b40dd85626795c271c875>
    <aa680e92a1d245a0a6b58205b432afd7 xmlns="6d36001d-906c-42d8-9280-446ac03b1c48">
      <Terms xmlns="http://schemas.microsoft.com/office/infopath/2007/PartnerControls">
        <TermInfo xmlns="http://schemas.microsoft.com/office/infopath/2007/PartnerControls">
          <TermName xmlns="http://schemas.microsoft.com/office/infopath/2007/PartnerControls">Daiichi Sankyo, Inc.</TermName>
          <TermId xmlns="http://schemas.microsoft.com/office/infopath/2007/PartnerControls">68eaf345-2044-4214-bb67-e5ecae877145</TermId>
        </TermInfo>
        <TermInfo xmlns="http://schemas.microsoft.com/office/infopath/2007/PartnerControls">
          <TermName xmlns="http://schemas.microsoft.com/office/infopath/2007/PartnerControls">AstraZeneca Pharmaceuticals LP</TermName>
          <TermId xmlns="http://schemas.microsoft.com/office/infopath/2007/PartnerControls">52004290-59dc-46e9-b517-cfe36546cafe</TermId>
        </TermInfo>
      </Terms>
    </aa680e92a1d245a0a6b58205b432afd7>
    <j7bff3f86c6e47f9ae99a2d10c8c7749 xmlns="6d36001d-906c-42d8-9280-446ac03b1c48">
      <Terms xmlns="http://schemas.microsoft.com/office/infopath/2007/PartnerControls"/>
    </j7bff3f86c6e47f9ae99a2d10c8c7749>
    <aec9593b9aef438a83de6b1b34161499 xmlns="6d36001d-906c-42d8-9280-446ac03b1c48">
      <Terms xmlns="http://schemas.microsoft.com/office/infopath/2007/PartnerControls">
        <TermInfo xmlns="http://schemas.microsoft.com/office/infopath/2007/PartnerControls">
          <TermName xmlns="http://schemas.microsoft.com/office/infopath/2007/PartnerControls">Jocelyn Timko</TermName>
          <TermId xmlns="http://schemas.microsoft.com/office/infopath/2007/PartnerControls">eb71239a-e0cf-471a-a9b8-6421ce63acee</TermId>
        </TermInfo>
      </Terms>
    </aec9593b9aef438a83de6b1b34161499>
    <abf3b563650f4febb83e81f8ea956346 xmlns="6d36001d-906c-42d8-9280-446ac03b1c48">
      <Terms xmlns="http://schemas.microsoft.com/office/infopath/2007/PartnerControls">
        <TermInfo xmlns="http://schemas.microsoft.com/office/infopath/2007/PartnerControls">
          <TermName xmlns="http://schemas.microsoft.com/office/infopath/2007/PartnerControls">Miranda Rafferty</TermName>
          <TermId xmlns="http://schemas.microsoft.com/office/infopath/2007/PartnerControls">63ced38b-3071-4867-8889-9b640be0637d</TermId>
        </TermInfo>
      </Terms>
    </abf3b563650f4febb83e81f8ea956346>
    <m2ce0a529c0c4170ae055dea480a0d9d xmlns="6d36001d-906c-42d8-9280-446ac03b1c48">
      <Terms xmlns="http://schemas.microsoft.com/office/infopath/2007/PartnerControls">
        <TermInfo xmlns="http://schemas.microsoft.com/office/infopath/2007/PartnerControls">
          <TermName xmlns="http://schemas.microsoft.com/office/infopath/2007/PartnerControls">CME Live Event</TermName>
          <TermId xmlns="http://schemas.microsoft.com/office/infopath/2007/PartnerControls">15cf7c0b-eb36-4daa-bead-0e57b6d8f45b</TermId>
        </TermInfo>
      </Terms>
    </m2ce0a529c0c4170ae055dea480a0d9d>
    <jb4291d51d504da0b34e0839496c2755 xmlns="3e3b0376-e8b9-4908-bff9-700406eddda5" xsi:nil="true"/>
    <Brand_x0020_Name xmlns="3e3b0376-e8b9-4908-bff9-700406eddd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E18E426CF2B61648A7F3CBC827209A36" ma:contentTypeVersion="19" ma:contentTypeDescription="Create a new document." ma:contentTypeScope="" ma:versionID="648c5a62f1c752bc8ae3964f0daebce7">
  <xsd:schema xmlns:xsd="http://www.w3.org/2001/XMLSchema" xmlns:xs="http://www.w3.org/2001/XMLSchema" xmlns:p="http://schemas.microsoft.com/office/2006/metadata/properties" xmlns:ns1="http://schemas.microsoft.com/sharepoint/v3" xmlns:ns2="3e3b0376-e8b9-4908-bff9-700406eddda5" xmlns:ns3="6d36001d-906c-42d8-9280-446ac03b1c48" targetNamespace="http://schemas.microsoft.com/office/2006/metadata/properties" ma:root="true" ma:fieldsID="7222ebb294b4fdf472951340ae309d5e" ns1:_="" ns2:_="" ns3:_="">
    <xsd:import namespace="http://schemas.microsoft.com/sharepoint/v3"/>
    <xsd:import namespace="3e3b0376-e8b9-4908-bff9-700406eddda5"/>
    <xsd:import namespace="6d36001d-906c-42d8-9280-446ac03b1c48"/>
    <xsd:element name="properties">
      <xsd:complexType>
        <xsd:sequence>
          <xsd:element name="documentManagement">
            <xsd:complexType>
              <xsd:all>
                <xsd:element ref="ns2:h17b8e17546742428aecc4bb79eff81d" minOccurs="0"/>
                <xsd:element ref="ns3:TaxCatchAll" minOccurs="0"/>
                <xsd:element ref="ns2:TaxCatchAllLabel" minOccurs="0"/>
                <xsd:element ref="ns1:DocumentSetDescription" minOccurs="0"/>
                <xsd:element ref="ns2:Client_x0020_Name" minOccurs="0"/>
                <xsd:element ref="ns2:Brand_x0020_Name" minOccurs="0"/>
                <xsd:element ref="ns2:jb4291d51d504da0b34e0839496c2755" minOccurs="0"/>
                <xsd:element ref="ns2:Opportunity_x0020_Number_x0020_" minOccurs="0"/>
                <xsd:element ref="ns2:MediaServiceMetadata" minOccurs="0"/>
                <xsd:element ref="ns2:MediaServiceFastMetadata" minOccurs="0"/>
                <xsd:element ref="ns2:MediaServiceObjectDetectorVersions" minOccurs="0"/>
                <xsd:element ref="ns2:MediaServiceGenerationTime" minOccurs="0"/>
                <xsd:element ref="ns2:MediaServiceEventHashCode" minOccurs="0"/>
                <xsd:element ref="ns2:MediaLengthInSeconds" minOccurs="0"/>
                <xsd:element ref="ns2:SharedWithUsers" minOccurs="0"/>
                <xsd:element ref="ns2:SharedWithDetails" minOccurs="0"/>
                <xsd:element ref="ns2:lcf76f155ced4ddcb4097134ff3c332f" minOccurs="0"/>
                <xsd:element ref="ns2:MediaServiceOCR" minOccurs="0"/>
                <xsd:element ref="ns2:MediaServiceDateTaken" minOccurs="0"/>
                <xsd:element ref="ns2:MediaServiceSearchProperties" minOccurs="0"/>
                <xsd:element ref="ns3:aec9593b9aef438a83de6b1b34161499" minOccurs="0"/>
                <xsd:element ref="ns3:k7f9d3a4703b40dd85626795c271c875" minOccurs="0"/>
                <xsd:element ref="ns3:aa680e92a1d245a0a6b58205b432afd7" minOccurs="0"/>
                <xsd:element ref="ns3:abf3b563650f4febb83e81f8ea956346" minOccurs="0"/>
                <xsd:element ref="ns3:m2ce0a529c0c4170ae055dea480a0d9d" minOccurs="0"/>
                <xsd:element ref="ns3:o4e0cc1c61e94069b6a8551b22c742a1" minOccurs="0"/>
                <xsd:element ref="ns3:j7bff3f86c6e47f9ae99a2d10c8c7749" minOccurs="0"/>
                <xsd:element ref="ns2:MediaServiceLocation" minOccurs="0"/>
                <xsd:element ref="ns2:QuickAction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DocumentSetDescription" ma:index="12" nillable="true" ma:displayName="Description" ma:internalName="DocumentSetDescription">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3e3b0376-e8b9-4908-bff9-700406eddda5" elementFormDefault="qualified">
    <xsd:import namespace="http://schemas.microsoft.com/office/2006/documentManagement/types"/>
    <xsd:import namespace="http://schemas.microsoft.com/office/infopath/2007/PartnerControls"/>
    <xsd:element name="h17b8e17546742428aecc4bb79eff81d" ma:index="8" nillable="true" ma:displayName="Therapeutic Area_0" ma:hidden="true" ma:internalName="h17b8e17546742428aecc4bb79eff81d">
      <xsd:simpleType>
        <xsd:restriction base="dms:Note"/>
      </xsd:simpleType>
    </xsd:element>
    <xsd:element name="TaxCatchAllLabel" ma:index="10" nillable="true" ma:displayName="Taxonomy Catch All Column1" ma:hidden="true" ma:list="{ab2aba6e-2a85-46a6-a9ea-c66e3688884c}" ma:internalName="TaxCatchAllLabel" ma:readOnly="true" ma:showField="CatchAllDataLabel">
      <xsd:complexType>
        <xsd:complexContent>
          <xsd:extension base="dms:MultiChoiceLookup">
            <xsd:sequence>
              <xsd:element name="Value" type="dms:Lookup" maxOccurs="unbounded" minOccurs="0" nillable="true"/>
            </xsd:sequence>
          </xsd:extension>
        </xsd:complexContent>
      </xsd:complexType>
    </xsd:element>
    <xsd:element name="Client_x0020_Name" ma:index="13" nillable="true" ma:displayName="Client Name" ma:default="" ma:internalName="Client_x0020_Name" ma:readOnly="false">
      <xsd:simpleType>
        <xsd:restriction base="dms:Text">
          <xsd:maxLength value="255"/>
        </xsd:restriction>
      </xsd:simpleType>
    </xsd:element>
    <xsd:element name="Brand_x0020_Name" ma:index="14" nillable="true" ma:displayName="Brand Name" ma:default="" ma:internalName="Brand_x0020_Name" ma:readOnly="false">
      <xsd:simpleType>
        <xsd:restriction base="dms:Text">
          <xsd:maxLength value="255"/>
        </xsd:restriction>
      </xsd:simpleType>
    </xsd:element>
    <xsd:element name="jb4291d51d504da0b34e0839496c2755" ma:index="15" nillable="true" ma:displayName="USH Subsidiary_0" ma:hidden="true" ma:internalName="jb4291d51d504da0b34e0839496c2755">
      <xsd:simpleType>
        <xsd:restriction base="dms:Note"/>
      </xsd:simpleType>
    </xsd:element>
    <xsd:element name="Opportunity_x0020_Number_x0020_" ma:index="17" nillable="true" ma:displayName="Opportunity Number " ma:default="" ma:indexed="true" ma:internalName="Opportunity_x0020_Number_x0020_">
      <xsd:simpleType>
        <xsd:restriction base="dms:Text">
          <xsd:maxLength value="255"/>
        </xsd:restriction>
      </xsd:simpleType>
    </xsd:element>
    <xsd:element name="MediaServiceMetadata" ma:index="18" nillable="true" ma:displayName="MediaServiceMetadata" ma:hidden="true" ma:internalName="MediaServiceMetadata" ma:readOnly="true">
      <xsd:simpleType>
        <xsd:restriction base="dms:Note"/>
      </xsd:simpleType>
    </xsd:element>
    <xsd:element name="MediaServiceFastMetadata" ma:index="19" nillable="true" ma:displayName="MediaServiceFastMetadata" ma:hidden="true" ma:internalName="MediaServiceFastMetadata" ma:readOnly="true">
      <xsd:simpleType>
        <xsd:restriction base="dms:Note"/>
      </xsd:simpleType>
    </xsd:element>
    <xsd:element name="MediaServiceObjectDetectorVersions" ma:index="20" nillable="true" ma:displayName="MediaServiceObjectDetectorVersions" ma:hidden="true" ma:indexed="true" ma:internalName="MediaServiceObjectDetectorVersions" ma:readOnly="true">
      <xsd:simpleType>
        <xsd:restriction base="dms:Text"/>
      </xsd:simpleType>
    </xsd:element>
    <xsd:element name="MediaServiceGenerationTime" ma:index="21" nillable="true" ma:displayName="MediaServiceGenerationTime" ma:hidden="true" ma:internalName="MediaServiceGenerationTime" ma:readOnly="true">
      <xsd:simpleType>
        <xsd:restriction base="dms:Text"/>
      </xsd:simpleType>
    </xsd:element>
    <xsd:element name="MediaServiceEventHashCode" ma:index="22" nillable="true" ma:displayName="MediaServiceEventHashCode" ma:hidden="true" ma:internalName="MediaServiceEventHashCode"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SharedWithUsers" ma:index="2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5" nillable="true" ma:displayName="Shared With Details" ma:internalName="SharedWithDetails" ma:readOnly="true">
      <xsd:simpleType>
        <xsd:restriction base="dms:Note">
          <xsd:maxLength value="255"/>
        </xsd:restrictio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8c65fd77-5e27-4e0a-8152-efffb3417915" ma:termSetId="09814cd3-568e-fe90-9814-8d621ff8fb84" ma:anchorId="fba54fb3-c3e1-fe81-a776-ca4b69148c4d" ma:open="true" ma:isKeyword="false">
      <xsd:complexType>
        <xsd:sequence>
          <xsd:element ref="pc:Terms" minOccurs="0" maxOccurs="1"/>
        </xsd:sequence>
      </xsd:complexType>
    </xsd:element>
    <xsd:element name="MediaServiceOCR" ma:index="28" nillable="true" ma:displayName="Extracted Text" ma:internalName="MediaServiceOCR" ma:readOnly="true">
      <xsd:simpleType>
        <xsd:restriction base="dms:Note">
          <xsd:maxLength value="255"/>
        </xsd:restriction>
      </xsd:simpleType>
    </xsd:element>
    <xsd:element name="MediaServiceDateTaken" ma:index="29" nillable="true" ma:displayName="MediaServiceDateTaken" ma:hidden="true" ma:indexed="true" ma:internalName="MediaServiceDateTaken"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MediaServiceLocation" ma:index="45" nillable="true" ma:displayName="Location" ma:indexed="true" ma:internalName="MediaServiceLocation" ma:readOnly="true">
      <xsd:simpleType>
        <xsd:restriction base="dms:Text"/>
      </xsd:simpleType>
    </xsd:element>
    <xsd:element name="QuickActions" ma:index="46" nillable="true" ma:displayName="Quick Actions" ma:format="Hyperlink" ma:internalName="QuickActions">
      <xsd:complexType>
        <xsd:complexContent>
          <xsd:extension base="dms:URL">
            <xsd:sequence>
              <xsd:element name="Url" type="dms:ValidUrl" minOccurs="0" nillable="true"/>
              <xsd:element name="Description" type="xsd:string" nillable="true"/>
            </xsd:sequence>
          </xsd:extension>
        </xsd:complexContent>
      </xsd:complexType>
    </xsd:element>
    <xsd:element name="MediaServiceBillingMetadata" ma:index="47"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6d36001d-906c-42d8-9280-446ac03b1c48" elementFormDefault="qualified">
    <xsd:import namespace="http://schemas.microsoft.com/office/2006/documentManagement/types"/>
    <xsd:import namespace="http://schemas.microsoft.com/office/infopath/2007/PartnerControls"/>
    <xsd:element name="TaxCatchAll" ma:index="9" nillable="true" ma:displayName="Taxonomy Catch All Column" ma:description="" ma:hidden="true" ma:list="{ab2aba6e-2a85-46a6-a9ea-c66e3688884c}" ma:internalName="TaxCatchAll" ma:showField="CatchAllData" ma:web="67bf13cc-d55c-47cd-84b4-2ed70e73e42e">
      <xsd:complexType>
        <xsd:complexContent>
          <xsd:extension base="dms:MultiChoiceLookup">
            <xsd:sequence>
              <xsd:element name="Value" type="dms:Lookup" maxOccurs="unbounded" minOccurs="0" nillable="true"/>
            </xsd:sequence>
          </xsd:extension>
        </xsd:complexContent>
      </xsd:complexType>
    </xsd:element>
    <xsd:element name="aec9593b9aef438a83de6b1b34161499" ma:index="31" nillable="true" ma:taxonomy="true" ma:internalName="aec9593b9aef438a83de6b1b34161499" ma:taxonomyFieldName="Scientific_x0020_Affairs" ma:displayName="Scientific Affairs" ma:readOnly="false" ma:default="" ma:fieldId="{aec9593b-9aef-438a-83de-6b1b34161499}" ma:sspId="8c65fd77-5e27-4e0a-8152-efffb3417915" ma:termSetId="f13c10fe-b0c3-48a7-bf7b-6437ac87d817" ma:anchorId="00000000-0000-0000-0000-000000000000" ma:open="false" ma:isKeyword="false">
      <xsd:complexType>
        <xsd:sequence>
          <xsd:element ref="pc:Terms" minOccurs="0" maxOccurs="1"/>
        </xsd:sequence>
      </xsd:complexType>
    </xsd:element>
    <xsd:element name="k7f9d3a4703b40dd85626795c271c875" ma:index="33" nillable="true" ma:taxonomy="true" ma:internalName="k7f9d3a4703b40dd85626795c271c875" ma:taxonomyFieldName="Project_x0020_Lead" ma:displayName="Project Lead" ma:readOnly="false" ma:default="" ma:fieldId="{47f9d3a4-703b-40dd-8562-6795c271c875}" ma:taxonomyMulti="true" ma:sspId="8c65fd77-5e27-4e0a-8152-efffb3417915" ma:termSetId="ad729d48-8de6-41af-9ed2-fa142d308aed" ma:anchorId="00000000-0000-0000-0000-000000000000" ma:open="false" ma:isKeyword="false">
      <xsd:complexType>
        <xsd:sequence>
          <xsd:element ref="pc:Terms" minOccurs="0" maxOccurs="1"/>
        </xsd:sequence>
      </xsd:complexType>
    </xsd:element>
    <xsd:element name="aa680e92a1d245a0a6b58205b432afd7" ma:index="35" nillable="true" ma:taxonomy="true" ma:internalName="aa680e92a1d245a0a6b58205b432afd7" ma:taxonomyFieldName="Supporter_x0020_Name" ma:displayName="Supporter Name" ma:readOnly="false" ma:default="" ma:fieldId="{aa680e92-a1d2-45a0-a6b5-8205b432afd7}" ma:taxonomyMulti="true" ma:sspId="8c65fd77-5e27-4e0a-8152-efffb3417915" ma:termSetId="68c66213-f1f9-4c2c-8400-4fa8701a1d11" ma:anchorId="00000000-0000-0000-0000-000000000000" ma:open="false" ma:isKeyword="false">
      <xsd:complexType>
        <xsd:sequence>
          <xsd:element ref="pc:Terms" minOccurs="0" maxOccurs="1"/>
        </xsd:sequence>
      </xsd:complexType>
    </xsd:element>
    <xsd:element name="abf3b563650f4febb83e81f8ea956346" ma:index="37" nillable="true" ma:taxonomy="true" ma:internalName="abf3b563650f4febb83e81f8ea956346" ma:taxonomyFieldName="Producer" ma:displayName="Producer" ma:readOnly="false" ma:default="" ma:fieldId="{abf3b563-650f-4feb-b83e-81f8ea956346}" ma:sspId="8c65fd77-5e27-4e0a-8152-efffb3417915" ma:termSetId="81f03966-595b-4ea8-80e5-9ad37d068079" ma:anchorId="00000000-0000-0000-0000-000000000000" ma:open="false" ma:isKeyword="false">
      <xsd:complexType>
        <xsd:sequence>
          <xsd:element ref="pc:Terms" minOccurs="0" maxOccurs="1"/>
        </xsd:sequence>
      </xsd:complexType>
    </xsd:element>
    <xsd:element name="m2ce0a529c0c4170ae055dea480a0d9d" ma:index="39" nillable="true" ma:taxonomy="true" ma:internalName="m2ce0a529c0c4170ae055dea480a0d9d" ma:taxonomyFieldName="Product_x0020_Type" ma:displayName="Product Type" ma:readOnly="false" ma:default="" ma:fieldId="{62ce0a52-9c0c-4170-ae05-5dea480a0d9d}" ma:sspId="8c65fd77-5e27-4e0a-8152-efffb3417915" ma:termSetId="401074b2-685b-48cd-a7c4-a9af609bf681" ma:anchorId="00000000-0000-0000-0000-000000000000" ma:open="false" ma:isKeyword="false">
      <xsd:complexType>
        <xsd:sequence>
          <xsd:element ref="pc:Terms" minOccurs="0" maxOccurs="1"/>
        </xsd:sequence>
      </xsd:complexType>
    </xsd:element>
    <xsd:element name="o4e0cc1c61e94069b6a8551b22c742a1" ma:index="41" nillable="true" ma:taxonomy="true" ma:internalName="o4e0cc1c61e94069b6a8551b22c742a1" ma:taxonomyFieldName="Project_x0020_Item" ma:displayName="Project Item" ma:readOnly="false" ma:default="" ma:fieldId="{84e0cc1c-61e9-4069-b6a8-551b22c742a1}" ma:sspId="8c65fd77-5e27-4e0a-8152-efffb3417915" ma:termSetId="96d9c3b1-e9aa-482f-83eb-dc28aba6625e" ma:anchorId="00000000-0000-0000-0000-000000000000" ma:open="false" ma:isKeyword="false">
      <xsd:complexType>
        <xsd:sequence>
          <xsd:element ref="pc:Terms" minOccurs="0" maxOccurs="1"/>
        </xsd:sequence>
      </xsd:complexType>
    </xsd:element>
    <xsd:element name="j7bff3f86c6e47f9ae99a2d10c8c7749" ma:index="43" nillable="true" ma:taxonomy="true" ma:internalName="j7bff3f86c6e47f9ae99a2d10c8c7749" ma:taxonomyFieldName="Initiative_x0020_Lead" ma:displayName="Initiative Lead" ma:readOnly="false" ma:default="" ma:fieldId="{37bff3f8-6c6e-47f9-ae99-a2d10c8c7749}" ma:sspId="8c65fd77-5e27-4e0a-8152-efffb3417915" ma:termSetId="19b47b81-2f3d-468b-8a4c-261f3af1d5e1" ma:anchorId="00000000-0000-0000-0000-000000000000" ma:open="fals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DE856CF-69B9-4766-8FD7-25F61FA1559C}">
  <ds:schemaRefs>
    <ds:schemaRef ds:uri="http://schemas.microsoft.com/office/2006/documentManagement/types"/>
    <ds:schemaRef ds:uri="http://purl.org/dc/terms/"/>
    <ds:schemaRef ds:uri="3e3b0376-e8b9-4908-bff9-700406eddda5"/>
    <ds:schemaRef ds:uri="http://www.w3.org/XML/1998/namespace"/>
    <ds:schemaRef ds:uri="http://schemas.microsoft.com/office/infopath/2007/PartnerControls"/>
    <ds:schemaRef ds:uri="http://purl.org/dc/dcmitype/"/>
    <ds:schemaRef ds:uri="http://schemas.openxmlformats.org/package/2006/metadata/core-properties"/>
    <ds:schemaRef ds:uri="http://purl.org/dc/elements/1.1/"/>
    <ds:schemaRef ds:uri="6d36001d-906c-42d8-9280-446ac03b1c48"/>
    <ds:schemaRef ds:uri="http://schemas.microsoft.com/sharepoint/v3"/>
    <ds:schemaRef ds:uri="http://schemas.microsoft.com/office/2006/metadata/properties"/>
  </ds:schemaRefs>
</ds:datastoreItem>
</file>

<file path=customXml/itemProps2.xml><?xml version="1.0" encoding="utf-8"?>
<ds:datastoreItem xmlns:ds="http://schemas.openxmlformats.org/officeDocument/2006/customXml" ds:itemID="{715C00BF-FCD6-4CDA-8879-57C25AAB5D32}">
  <ds:schemaRefs>
    <ds:schemaRef ds:uri="http://schemas.microsoft.com/sharepoint/v3/contenttype/forms"/>
  </ds:schemaRefs>
</ds:datastoreItem>
</file>

<file path=customXml/itemProps3.xml><?xml version="1.0" encoding="utf-8"?>
<ds:datastoreItem xmlns:ds="http://schemas.openxmlformats.org/officeDocument/2006/customXml" ds:itemID="{F47D6AA7-5F3A-4423-A7E1-89EF78BE8CCC}">
  <ds:schemaRefs>
    <ds:schemaRef ds:uri="3e3b0376-e8b9-4908-bff9-700406eddda5"/>
    <ds:schemaRef ds:uri="6d36001d-906c-42d8-9280-446ac03b1c48"/>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microsoft.com/sharepoint/v3"/>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
  <TotalTime>255</TotalTime>
  <Words>21752</Words>
  <Application>Microsoft Office PowerPoint</Application>
  <PresentationFormat>Widescreen</PresentationFormat>
  <Paragraphs>2856</Paragraphs>
  <Slides>87</Slides>
  <Notes>72</Notes>
  <HiddenSlides>2</HiddenSlides>
  <MMClips>0</MMClips>
  <ScaleCrop>false</ScaleCrop>
  <HeadingPairs>
    <vt:vector size="6" baseType="variant">
      <vt:variant>
        <vt:lpstr>Fonts Used</vt:lpstr>
      </vt:variant>
      <vt:variant>
        <vt:i4>27</vt:i4>
      </vt:variant>
      <vt:variant>
        <vt:lpstr>Theme</vt:lpstr>
      </vt:variant>
      <vt:variant>
        <vt:i4>6</vt:i4>
      </vt:variant>
      <vt:variant>
        <vt:lpstr>Slide Titles</vt:lpstr>
      </vt:variant>
      <vt:variant>
        <vt:i4>87</vt:i4>
      </vt:variant>
    </vt:vector>
  </HeadingPairs>
  <TitlesOfParts>
    <vt:vector size="120" baseType="lpstr">
      <vt:lpstr>ＭＳ Ｐゴシック</vt:lpstr>
      <vt:lpstr>ＭＳ Ｐゴシック</vt:lpstr>
      <vt:lpstr>-apple-system</vt:lpstr>
      <vt:lpstr>Arial</vt:lpstr>
      <vt:lpstr>Arial Narrow</vt:lpstr>
      <vt:lpstr>BlinkMacSystemFont</vt:lpstr>
      <vt:lpstr>Calibri</vt:lpstr>
      <vt:lpstr>Cambria</vt:lpstr>
      <vt:lpstr>Courier New</vt:lpstr>
      <vt:lpstr>Elsevier Sans</vt:lpstr>
      <vt:lpstr>Harding</vt:lpstr>
      <vt:lpstr>Helvetica</vt:lpstr>
      <vt:lpstr>Helvetica Neue</vt:lpstr>
      <vt:lpstr>Helvetica Now Display</vt:lpstr>
      <vt:lpstr>Helvetica-Bold</vt:lpstr>
      <vt:lpstr>LexiaLightItalic</vt:lpstr>
      <vt:lpstr>Montserrat</vt:lpstr>
      <vt:lpstr>OpenSans-Regular</vt:lpstr>
      <vt:lpstr>OTNEJMQuadraat</vt:lpstr>
      <vt:lpstr>Proxima Nova Rg</vt:lpstr>
      <vt:lpstr>Source Sans Pro</vt:lpstr>
      <vt:lpstr>System Font Regular</vt:lpstr>
      <vt:lpstr>system-ui</vt:lpstr>
      <vt:lpstr>Times New Roman</vt:lpstr>
      <vt:lpstr>Trebuchet MS</vt:lpstr>
      <vt:lpstr>Verdana</vt:lpstr>
      <vt:lpstr>Wingdings</vt:lpstr>
      <vt:lpstr>AXIS_ActivityPresentation2024</vt:lpstr>
      <vt:lpstr>1_AXIS_ActivityPresentation2024</vt:lpstr>
      <vt:lpstr>Content Slide - Blank - ref only series</vt:lpstr>
      <vt:lpstr>Content Slide - Blank - ref + fn series</vt:lpstr>
      <vt:lpstr>2022_CCO_Template</vt:lpstr>
      <vt:lpstr>AXIS_ActivityPresentation_2025</vt:lpstr>
      <vt:lpstr>PowerPoint Presentation</vt:lpstr>
      <vt:lpstr>DISCLAIMER</vt:lpstr>
      <vt:lpstr>PowerPoint Presentation</vt:lpstr>
      <vt:lpstr>Learning Objectives</vt:lpstr>
      <vt:lpstr>Navigating HER2 Expression in Breast Cancer</vt:lpstr>
      <vt:lpstr>Traditional View of HER2-Positive Breast Cancer</vt:lpstr>
      <vt:lpstr>What Are HER2-Low and HER2-Ultralow Breast Cancer?</vt:lpstr>
      <vt:lpstr>Expanding the Use of HER2 ADCs to  HER2-Low and HER2-Ultralow Breast Cancer</vt:lpstr>
      <vt:lpstr>The Past, Present, and Future of HER2 Low</vt:lpstr>
      <vt:lpstr>The Past, Present, and Future of HER2 Low</vt:lpstr>
      <vt:lpstr>The Past, Present, and Future of HER2 Low</vt:lpstr>
      <vt:lpstr>The Past, Present, and Future of HER2 Low</vt:lpstr>
      <vt:lpstr>Low Concordance Among Pathologists  Between HER2 0 and HER2 1+</vt:lpstr>
      <vt:lpstr>HER2 Low Is Unstable</vt:lpstr>
      <vt:lpstr>Intrapatient Discordance Seen With Tissue From Different Locations at the Same Timepoint</vt:lpstr>
      <vt:lpstr>A Practical Definition of HER2-Low Breast Cancer</vt:lpstr>
      <vt:lpstr>ADC Efficacy in HR+ Metastatic Breast Cancer</vt:lpstr>
      <vt:lpstr>The Promise of ADCs: Improve the Therapeutic Index of Systemic Chemotherapy</vt:lpstr>
      <vt:lpstr>Core Structure of an ADC</vt:lpstr>
      <vt:lpstr>Pharmacodynamic Biomarkers for ADC Development</vt:lpstr>
      <vt:lpstr>ADC Treatment of  HER2+ Disease</vt:lpstr>
      <vt:lpstr>OS in Patients With Advanced HER2-Positive Metastatic Breast Cancer</vt:lpstr>
      <vt:lpstr>EMILIA: T-DM1 Superior to Capecitabine + Lapatinib in Patients With HER2-Positive Advanced Breast Cancer</vt:lpstr>
      <vt:lpstr>Characteristic Differences Between T-DXd and T-DM1</vt:lpstr>
      <vt:lpstr>DESTINY-Breast03: Study Design</vt:lpstr>
      <vt:lpstr>DESTINY-Breast03 Updated Primary Endpoint: PFS by BICR </vt:lpstr>
      <vt:lpstr>DESTINY-Breast03 Key Secondary Endpoint: OS</vt:lpstr>
      <vt:lpstr>DESTINY-Breast03: Adjudicated Drug-Related Interstitial Lung Disease/Pneumonitis  </vt:lpstr>
      <vt:lpstr>ADCs Advance Into Lower Levels of HER2 Expression</vt:lpstr>
      <vt:lpstr>DESTINY-Breast04: Study Design</vt:lpstr>
      <vt:lpstr>DESTINY-Breast04: Prior Therapies</vt:lpstr>
      <vt:lpstr>DESTINY-Breast04: PFS in HR-Positive and       All Patients</vt:lpstr>
      <vt:lpstr>DESTINY-Breast04: OS in HR-Positive and All Patients</vt:lpstr>
      <vt:lpstr>DESTINY-Breast04: PFS and OS in HR-Negative Disease (Exploratory Endpoints)</vt:lpstr>
      <vt:lpstr>DESTINY-Breast04: Updated PFS Analysis</vt:lpstr>
      <vt:lpstr>DESTINY-Breast04 Subgroup Analysis: PFS in HR-Positive Disease</vt:lpstr>
      <vt:lpstr>DESTINY-Breast04: Confirmed ORR</vt:lpstr>
      <vt:lpstr>DESTINY-Breast04: Safety</vt:lpstr>
      <vt:lpstr>Sacituzumab Govitecan: Mechanism of Action</vt:lpstr>
      <vt:lpstr>TROPiCS-02 Phase 3 Trial: Expanding the Benefit of Sacituzumab Govitecan to HR-Positive Disease</vt:lpstr>
      <vt:lpstr>TROPiCS-02: PFS</vt:lpstr>
      <vt:lpstr>TROPiCS-02: OS</vt:lpstr>
      <vt:lpstr>TROPiCS-02: Safety</vt:lpstr>
      <vt:lpstr>Datopotamab Deruxtecan: Mechanism of Action </vt:lpstr>
      <vt:lpstr>TROPION-Breast01: Study Design</vt:lpstr>
      <vt:lpstr>TROPION-Breast01: PFS</vt:lpstr>
      <vt:lpstr>TROPION-Breast01: OS and Response</vt:lpstr>
      <vt:lpstr>TROPION-Breast01: TRAEs Occurring in ≥15% of Patients</vt:lpstr>
      <vt:lpstr>TROPION-Breast01: AEs of Special Interest</vt:lpstr>
      <vt:lpstr>ADCs in HR+/HER2- Advanced Breast Cancer</vt:lpstr>
      <vt:lpstr>Planning and Sequencing Treatment in HR+/HER2- mBC</vt:lpstr>
      <vt:lpstr>ADCs Expand Into Earlier Lines of Treatment</vt:lpstr>
      <vt:lpstr>DESTINY-Breast06: Study Design</vt:lpstr>
      <vt:lpstr>DESTINY-Breast06 PFS (BICR) in HER2-Low: Primary Endpoint</vt:lpstr>
      <vt:lpstr>DESTINY-Breast06 PFS and OS in HER2-Ultralow: Prespecified Exploratory Analyses</vt:lpstr>
      <vt:lpstr>DESTINY-Breast06  OS in HER2-Low and ITT: Key Secondary Endpoints (~40% Maturity)</vt:lpstr>
      <vt:lpstr>DESTINY-Breast06: AEs of Special Interest</vt:lpstr>
      <vt:lpstr>FDA Approval Summary: ADCs in mBC</vt:lpstr>
      <vt:lpstr>Future Directions</vt:lpstr>
      <vt:lpstr>DESTINY-Breast09: Interim Results First-line Treatment HER2+ Advanced/Metastatic Breast Cancer</vt:lpstr>
      <vt:lpstr>Monitoring and Managing Adverse Events</vt:lpstr>
      <vt:lpstr>Safety Profiles of ADCs Are Specific and Different and Are an Important Clinical Consideration for Physicians and Patients</vt:lpstr>
      <vt:lpstr>It Is Recommended That Patients Treated With T-DXd Have HRCT Scans at Least Every 12 Weeks and Every 6 to 9 Weeks for Those With Respiratory Symptoms1</vt:lpstr>
      <vt:lpstr>ASCENT and TROPiCS-02: Safety Outcomes by UGT1A1 Status</vt:lpstr>
      <vt:lpstr>ADC-Related Ocular Toxicities</vt:lpstr>
      <vt:lpstr>ADC-Related Ocular Toxicities The Solution: Novel Preventive Therapies</vt:lpstr>
      <vt:lpstr>Patient Monitoring: Proactive Evaluation and Management of AEs</vt:lpstr>
      <vt:lpstr>Improving Communication and Care Coordination for the Optimal Management of HER2-Expressing Metastatic Breast Cancer</vt:lpstr>
      <vt:lpstr>Critical Question: How Will ADCs Work in Sequence?</vt:lpstr>
      <vt:lpstr>Complex Mechanism of ADCs Offers Multiple Opportunities for Resistance</vt:lpstr>
      <vt:lpstr>SEquencing Sacituzumab Govitecan After T-DXd In ER+/HER2-Low MetaStatic Breast Cancer: SERIES</vt:lpstr>
      <vt:lpstr>TReatment of ADC-Refractory Breast CancEr With Dato-DXd or T-DXd: TRADE DXd</vt:lpstr>
      <vt:lpstr>Discussion</vt:lpstr>
      <vt:lpstr>Conclusions: HER2-Amplified Breast Cancer </vt:lpstr>
      <vt:lpstr>Conclusions: HER2-Low Breast Cancer</vt:lpstr>
      <vt:lpstr>Practical Application  Case Clinic </vt:lpstr>
      <vt:lpstr>Case 1</vt:lpstr>
      <vt:lpstr>Case Study: Patient Presentation and History</vt:lpstr>
      <vt:lpstr>Case Study: Clinical Course</vt:lpstr>
      <vt:lpstr>Case Study: Audience Question</vt:lpstr>
      <vt:lpstr>Case Study: Rationale for Best/Correct Answer</vt:lpstr>
      <vt:lpstr>Case 2</vt:lpstr>
      <vt:lpstr>Case Study: Patient Presentation and History</vt:lpstr>
      <vt:lpstr> Case Study: Clinical Course</vt:lpstr>
      <vt:lpstr>Case Study: Audience Question</vt:lpstr>
      <vt:lpstr>Case Study: Rationale for Best/Correct Answer</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Olivia Marshall</dc:creator>
  <cp:lastModifiedBy>Tim Person</cp:lastModifiedBy>
  <cp:revision>10</cp:revision>
  <dcterms:created xsi:type="dcterms:W3CDTF">2022-06-02T16:37:55Z</dcterms:created>
  <dcterms:modified xsi:type="dcterms:W3CDTF">2025-07-15T16:34:26Z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0x010100E18E426CF2B61648A7F3CBC827209A36</vt:lpwstr>
  </property>
  <property fmtid="{D5CDD505-2E9C-101B-9397-08002B2CF9AE}" pid="3" name="Scientific Affairs">
    <vt:lpwstr>143;#Jocelyn Timko|eb71239a-e0cf-471a-a9b8-6421ce63acee</vt:lpwstr>
  </property>
  <property fmtid="{D5CDD505-2E9C-101B-9397-08002B2CF9AE}" pid="4" name="USH Subsidiary">
    <vt:lpwstr>9;#AXIS Medical Education|2f865bcf-9aa9-415f-a521-6d8293deb271</vt:lpwstr>
  </property>
  <property fmtid="{D5CDD505-2E9C-101B-9397-08002B2CF9AE}" pid="5" name="Supporter Name">
    <vt:lpwstr>155;#Daiichi Sankyo, Inc.|68eaf345-2044-4214-bb67-e5ecae877145;#113;#AstraZeneca Pharmaceuticals LP|52004290-59dc-46e9-b517-cfe36546cafe</vt:lpwstr>
  </property>
  <property fmtid="{D5CDD505-2E9C-101B-9397-08002B2CF9AE}" pid="6" name="h17b8e17546742428aecc4bb79eff81d0">
    <vt:lpwstr>Oncology|c9cbe9ed-da43-4f1e-9f2c-ce5e7aa73910</vt:lpwstr>
  </property>
  <property fmtid="{D5CDD505-2E9C-101B-9397-08002B2CF9AE}" pid="7" name="Project Lead">
    <vt:lpwstr>141;#Dawn Amos|452fc166-f322-4bf1-9808-9b7eeef6e48a;#121;#Samantha Keehn|beee19dd-c683-4d60-8e95-7386e9f81d52</vt:lpwstr>
  </property>
  <property fmtid="{D5CDD505-2E9C-101B-9397-08002B2CF9AE}" pid="8" name="Product Type">
    <vt:lpwstr>144;#CME Live Event|15cf7c0b-eb36-4daa-bead-0e57b6d8f45b</vt:lpwstr>
  </property>
  <property fmtid="{D5CDD505-2E9C-101B-9397-08002B2CF9AE}" pid="9" name="jb4291d51d504da0b34e0839496c27550">
    <vt:lpwstr>AXIS Medical Education|2f865bcf-9aa9-415f-a521-6d8293deb271</vt:lpwstr>
  </property>
  <property fmtid="{D5CDD505-2E9C-101B-9397-08002B2CF9AE}" pid="10" name="Therapeutic Area">
    <vt:lpwstr>12;#Oncology|c9cbe9ed-da43-4f1e-9f2c-ce5e7aa73910</vt:lpwstr>
  </property>
  <property fmtid="{D5CDD505-2E9C-101B-9397-08002B2CF9AE}" pid="11" name="Project Item">
    <vt:lpwstr>145;#Grand Rounds|a87019e9-7a60-4420-b771-891f77d0b6b5</vt:lpwstr>
  </property>
  <property fmtid="{D5CDD505-2E9C-101B-9397-08002B2CF9AE}" pid="12" name="Project_x0020_Lead">
    <vt:lpwstr>141;#Dawn Amos|452fc166-f322-4bf1-9808-9b7eeef6e48a;#121;#Samantha Keehn|beee19dd-c683-4d60-8e95-7386e9f81d52</vt:lpwstr>
  </property>
  <property fmtid="{D5CDD505-2E9C-101B-9397-08002B2CF9AE}" pid="13" name="Supporter_x0020_Name">
    <vt:lpwstr>155;#Daiichi Sankyo, Inc.|68eaf345-2044-4214-bb67-e5ecae877145;#113;#AstraZeneca Pharmaceuticals LP|52004290-59dc-46e9-b517-cfe36546cafe</vt:lpwstr>
  </property>
  <property fmtid="{D5CDD505-2E9C-101B-9397-08002B2CF9AE}" pid="14" name="MediaServiceImageTags">
    <vt:lpwstr/>
  </property>
  <property fmtid="{D5CDD505-2E9C-101B-9397-08002B2CF9AE}" pid="15" name="Initiative_x0020_Lead">
    <vt:lpwstr/>
  </property>
  <property fmtid="{D5CDD505-2E9C-101B-9397-08002B2CF9AE}" pid="16" name="Therapeutic_x0020_Area">
    <vt:lpwstr>12;#Oncology|c9cbe9ed-da43-4f1e-9f2c-ce5e7aa73910</vt:lpwstr>
  </property>
  <property fmtid="{D5CDD505-2E9C-101B-9397-08002B2CF9AE}" pid="17" name="Product_x0020_Type">
    <vt:lpwstr>144;#CME Live Event|15cf7c0b-eb36-4daa-bead-0e57b6d8f45b</vt:lpwstr>
  </property>
  <property fmtid="{D5CDD505-2E9C-101B-9397-08002B2CF9AE}" pid="18" name="fd29a5ad75ea4010bd5087d53840a2e5">
    <vt:lpwstr/>
  </property>
  <property fmtid="{D5CDD505-2E9C-101B-9397-08002B2CF9AE}" pid="19" name="USH_x0020_Subsidiary">
    <vt:lpwstr>9;#AXIS Medical Education|2f865bcf-9aa9-415f-a521-6d8293deb271</vt:lpwstr>
  </property>
  <property fmtid="{D5CDD505-2E9C-101B-9397-08002B2CF9AE}" pid="20" name="Medical_x0020_Strategist">
    <vt:lpwstr/>
  </property>
  <property fmtid="{D5CDD505-2E9C-101B-9397-08002B2CF9AE}" pid="21" name="Project_x0020_Item">
    <vt:lpwstr>145;#Grand Rounds|a87019e9-7a60-4420-b771-891f77d0b6b5</vt:lpwstr>
  </property>
  <property fmtid="{D5CDD505-2E9C-101B-9397-08002B2CF9AE}" pid="22" name="Scientific_x0020_Affairs">
    <vt:lpwstr>143;#Jocelyn Timko|eb71239a-e0cf-471a-a9b8-6421ce63acee</vt:lpwstr>
  </property>
  <property fmtid="{D5CDD505-2E9C-101B-9397-08002B2CF9AE}" pid="23" name="Initiative Lead">
    <vt:lpwstr/>
  </property>
  <property fmtid="{D5CDD505-2E9C-101B-9397-08002B2CF9AE}" pid="24" name="Medical Strategist">
    <vt:lpwstr/>
  </property>
  <property fmtid="{D5CDD505-2E9C-101B-9397-08002B2CF9AE}" pid="25" name="Opportunity Number">
    <vt:lpwstr>016030_016167</vt:lpwstr>
  </property>
  <property fmtid="{D5CDD505-2E9C-101B-9397-08002B2CF9AE}" pid="26" name="Producer">
    <vt:lpwstr>100</vt:lpwstr>
  </property>
</Properties>
</file>